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64"/>
  </p:notesMasterIdLst>
  <p:sldIdLst>
    <p:sldId id="257" r:id="rId2"/>
    <p:sldId id="364" r:id="rId3"/>
    <p:sldId id="359" r:id="rId4"/>
    <p:sldId id="360" r:id="rId5"/>
    <p:sldId id="260" r:id="rId6"/>
    <p:sldId id="258" r:id="rId7"/>
    <p:sldId id="261" r:id="rId8"/>
    <p:sldId id="262" r:id="rId9"/>
    <p:sldId id="264" r:id="rId10"/>
    <p:sldId id="265" r:id="rId11"/>
    <p:sldId id="267" r:id="rId12"/>
    <p:sldId id="266" r:id="rId13"/>
    <p:sldId id="271" r:id="rId14"/>
    <p:sldId id="272" r:id="rId15"/>
    <p:sldId id="273" r:id="rId16"/>
    <p:sldId id="275" r:id="rId17"/>
    <p:sldId id="276" r:id="rId18"/>
    <p:sldId id="277" r:id="rId19"/>
    <p:sldId id="279" r:id="rId20"/>
    <p:sldId id="361" r:id="rId21"/>
    <p:sldId id="283" r:id="rId22"/>
    <p:sldId id="284" r:id="rId23"/>
    <p:sldId id="285" r:id="rId24"/>
    <p:sldId id="282" r:id="rId25"/>
    <p:sldId id="363" r:id="rId26"/>
    <p:sldId id="286" r:id="rId27"/>
    <p:sldId id="301" r:id="rId28"/>
    <p:sldId id="297" r:id="rId29"/>
    <p:sldId id="303" r:id="rId30"/>
    <p:sldId id="305" r:id="rId31"/>
    <p:sldId id="306" r:id="rId32"/>
    <p:sldId id="307" r:id="rId33"/>
    <p:sldId id="365" r:id="rId34"/>
    <p:sldId id="308" r:id="rId35"/>
    <p:sldId id="309" r:id="rId36"/>
    <p:sldId id="310" r:id="rId37"/>
    <p:sldId id="311" r:id="rId38"/>
    <p:sldId id="312" r:id="rId39"/>
    <p:sldId id="313" r:id="rId40"/>
    <p:sldId id="314" r:id="rId41"/>
    <p:sldId id="319" r:id="rId42"/>
    <p:sldId id="362" r:id="rId43"/>
    <p:sldId id="320" r:id="rId44"/>
    <p:sldId id="321" r:id="rId45"/>
    <p:sldId id="324" r:id="rId46"/>
    <p:sldId id="325" r:id="rId47"/>
    <p:sldId id="326" r:id="rId48"/>
    <p:sldId id="329" r:id="rId49"/>
    <p:sldId id="330" r:id="rId50"/>
    <p:sldId id="332" r:id="rId51"/>
    <p:sldId id="334" r:id="rId52"/>
    <p:sldId id="335" r:id="rId53"/>
    <p:sldId id="337" r:id="rId54"/>
    <p:sldId id="344" r:id="rId55"/>
    <p:sldId id="345" r:id="rId56"/>
    <p:sldId id="346" r:id="rId57"/>
    <p:sldId id="347" r:id="rId58"/>
    <p:sldId id="349" r:id="rId59"/>
    <p:sldId id="351" r:id="rId60"/>
    <p:sldId id="352" r:id="rId61"/>
    <p:sldId id="348" r:id="rId62"/>
    <p:sldId id="358" r:id="rId63"/>
  </p:sldIdLst>
  <p:sldSz cx="12192000" cy="6858000"/>
  <p:notesSz cx="6858000" cy="9144000"/>
  <p:defaultTextStyle>
    <a:defPPr>
      <a:defRPr lang="es-MX"/>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4660"/>
  </p:normalViewPr>
  <p:slideViewPr>
    <p:cSldViewPr snapToGrid="0">
      <p:cViewPr varScale="1">
        <p:scale>
          <a:sx n="121" d="100"/>
          <a:sy n="121" d="100"/>
        </p:scale>
        <p:origin x="-108" y="-288"/>
      </p:cViewPr>
      <p:guideLst>
        <p:guide orient="horz" pos="2160"/>
        <p:guide pos="3840"/>
      </p:guideLst>
    </p:cSldViewPr>
  </p:slideViewPr>
  <p:notesTextViewPr>
    <p:cViewPr>
      <p:scale>
        <a:sx n="1" d="1"/>
        <a:sy n="1" d="1"/>
      </p:scale>
      <p:origin x="0" y="0"/>
    </p:cViewPr>
  </p:notesTextViewPr>
  <p:sorterViewPr>
    <p:cViewPr>
      <p:scale>
        <a:sx n="100" d="100"/>
        <a:sy n="100" d="100"/>
      </p:scale>
      <p:origin x="0" y="-4872"/>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viewProps" Target="viewProp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theme" Target="theme/theme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3.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6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MX"/>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CE8909D-1FB2-4DE5-AA8F-74FA1B26CFF1}" type="datetimeFigureOut">
              <a:rPr lang="es-MX" smtClean="0"/>
              <a:t>01/09/2016</a:t>
            </a:fld>
            <a:endParaRPr lang="es-MX"/>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s-MX"/>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s-MX"/>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0C5F3DC-221F-4000-B614-67D6CA800B30}" type="slidenum">
              <a:rPr lang="es-MX" smtClean="0"/>
              <a:t>‹Nº›</a:t>
            </a:fld>
            <a:endParaRPr lang="es-MX"/>
          </a:p>
        </p:txBody>
      </p:sp>
    </p:spTree>
    <p:extLst>
      <p:ext uri="{BB962C8B-B14F-4D97-AF65-F5344CB8AC3E}">
        <p14:creationId xmlns:p14="http://schemas.microsoft.com/office/powerpoint/2010/main" val="310958044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es-ES" smtClean="0"/>
              <a:t>Haga clic para modificar el estilo de título del patrón</a:t>
            </a:r>
            <a:endParaRPr lang="es-MX"/>
          </a:p>
        </p:txBody>
      </p:sp>
      <p:sp>
        <p:nvSpPr>
          <p:cNvPr id="3" name="Subtítulo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s-ES" smtClean="0"/>
              <a:t>Haga clic para modificar el estilo de subtítulo del patrón</a:t>
            </a:r>
            <a:endParaRPr lang="es-MX"/>
          </a:p>
        </p:txBody>
      </p:sp>
      <p:sp>
        <p:nvSpPr>
          <p:cNvPr id="4" name="Marcador de fecha 3"/>
          <p:cNvSpPr>
            <a:spLocks noGrp="1"/>
          </p:cNvSpPr>
          <p:nvPr>
            <p:ph type="dt" sz="half" idx="10"/>
          </p:nvPr>
        </p:nvSpPr>
        <p:spPr/>
        <p:txBody>
          <a:bodyPr/>
          <a:lstStyle/>
          <a:p>
            <a:fld id="{AE912A39-B6B4-4938-A84D-0C80D228BACB}" type="datetimeFigureOut">
              <a:rPr lang="es-MX" smtClean="0"/>
              <a:t>01/09/2016</a:t>
            </a:fld>
            <a:endParaRPr lang="es-MX"/>
          </a:p>
        </p:txBody>
      </p:sp>
      <p:sp>
        <p:nvSpPr>
          <p:cNvPr id="5" name="Marcador de pie de página 4"/>
          <p:cNvSpPr>
            <a:spLocks noGrp="1"/>
          </p:cNvSpPr>
          <p:nvPr>
            <p:ph type="ftr" sz="quarter" idx="11"/>
          </p:nvPr>
        </p:nvSpPr>
        <p:spPr/>
        <p:txBody>
          <a:bodyPr/>
          <a:lstStyle/>
          <a:p>
            <a:endParaRPr lang="es-MX"/>
          </a:p>
        </p:txBody>
      </p:sp>
      <p:sp>
        <p:nvSpPr>
          <p:cNvPr id="6" name="Marcador de número de diapositiva 5"/>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372528998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MX"/>
          </a:p>
        </p:txBody>
      </p:sp>
      <p:sp>
        <p:nvSpPr>
          <p:cNvPr id="3" name="Marcador de contenido 2"/>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Marcador de fecha 3"/>
          <p:cNvSpPr>
            <a:spLocks noGrp="1"/>
          </p:cNvSpPr>
          <p:nvPr>
            <p:ph type="dt" sz="half" idx="10"/>
          </p:nvPr>
        </p:nvSpPr>
        <p:spPr/>
        <p:txBody>
          <a:bodyPr/>
          <a:lstStyle/>
          <a:p>
            <a:fld id="{AE912A39-B6B4-4938-A84D-0C80D228BACB}" type="datetimeFigureOut">
              <a:rPr lang="es-MX" smtClean="0"/>
              <a:t>01/09/2016</a:t>
            </a:fld>
            <a:endParaRPr lang="es-MX"/>
          </a:p>
        </p:txBody>
      </p:sp>
      <p:sp>
        <p:nvSpPr>
          <p:cNvPr id="5" name="Marcador de pie de página 4"/>
          <p:cNvSpPr>
            <a:spLocks noGrp="1"/>
          </p:cNvSpPr>
          <p:nvPr>
            <p:ph type="ftr" sz="quarter" idx="11"/>
          </p:nvPr>
        </p:nvSpPr>
        <p:spPr/>
        <p:txBody>
          <a:bodyPr/>
          <a:lstStyle/>
          <a:p>
            <a:endParaRPr lang="es-MX"/>
          </a:p>
        </p:txBody>
      </p:sp>
      <p:sp>
        <p:nvSpPr>
          <p:cNvPr id="6" name="Marcador de número de diapositiva 5"/>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379099173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es-ES" smtClean="0"/>
              <a:t>Haga clic para modificar el estilo de título del patrón</a:t>
            </a:r>
            <a:endParaRPr lang="es-MX"/>
          </a:p>
        </p:txBody>
      </p:sp>
      <p:sp>
        <p:nvSpPr>
          <p:cNvPr id="3" name="Marcador de texto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s-ES" smtClean="0"/>
              <a:t>Haga clic para modificar el estilo de texto del patrón</a:t>
            </a:r>
          </a:p>
        </p:txBody>
      </p:sp>
      <p:sp>
        <p:nvSpPr>
          <p:cNvPr id="4" name="Marcador de fecha 3"/>
          <p:cNvSpPr>
            <a:spLocks noGrp="1"/>
          </p:cNvSpPr>
          <p:nvPr>
            <p:ph type="dt" sz="half" idx="10"/>
          </p:nvPr>
        </p:nvSpPr>
        <p:spPr/>
        <p:txBody>
          <a:bodyPr/>
          <a:lstStyle/>
          <a:p>
            <a:fld id="{AE912A39-B6B4-4938-A84D-0C80D228BACB}" type="datetimeFigureOut">
              <a:rPr lang="es-MX" smtClean="0"/>
              <a:t>01/09/2016</a:t>
            </a:fld>
            <a:endParaRPr lang="es-MX"/>
          </a:p>
        </p:txBody>
      </p:sp>
      <p:sp>
        <p:nvSpPr>
          <p:cNvPr id="5" name="Marcador de pie de página 4"/>
          <p:cNvSpPr>
            <a:spLocks noGrp="1"/>
          </p:cNvSpPr>
          <p:nvPr>
            <p:ph type="ftr" sz="quarter" idx="11"/>
          </p:nvPr>
        </p:nvSpPr>
        <p:spPr/>
        <p:txBody>
          <a:bodyPr/>
          <a:lstStyle/>
          <a:p>
            <a:endParaRPr lang="es-MX"/>
          </a:p>
        </p:txBody>
      </p:sp>
      <p:sp>
        <p:nvSpPr>
          <p:cNvPr id="6" name="Marcador de número de diapositiva 5"/>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39936024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MX"/>
          </a:p>
        </p:txBody>
      </p:sp>
      <p:sp>
        <p:nvSpPr>
          <p:cNvPr id="3" name="Marcador de contenido 2"/>
          <p:cNvSpPr>
            <a:spLocks noGrp="1"/>
          </p:cNvSpPr>
          <p:nvPr>
            <p:ph sz="half" idx="1"/>
          </p:nvPr>
        </p:nvSpPr>
        <p:spPr>
          <a:xfrm>
            <a:off x="838200" y="1825625"/>
            <a:ext cx="5181600" cy="435133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Marcador de contenido 3"/>
          <p:cNvSpPr>
            <a:spLocks noGrp="1"/>
          </p:cNvSpPr>
          <p:nvPr>
            <p:ph sz="half" idx="2"/>
          </p:nvPr>
        </p:nvSpPr>
        <p:spPr>
          <a:xfrm>
            <a:off x="6172200" y="1825625"/>
            <a:ext cx="5181600" cy="435133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Marcador de fecha 4"/>
          <p:cNvSpPr>
            <a:spLocks noGrp="1"/>
          </p:cNvSpPr>
          <p:nvPr>
            <p:ph type="dt" sz="half" idx="10"/>
          </p:nvPr>
        </p:nvSpPr>
        <p:spPr/>
        <p:txBody>
          <a:bodyPr/>
          <a:lstStyle/>
          <a:p>
            <a:fld id="{AE912A39-B6B4-4938-A84D-0C80D228BACB}" type="datetimeFigureOut">
              <a:rPr lang="es-MX" smtClean="0"/>
              <a:t>01/09/2016</a:t>
            </a:fld>
            <a:endParaRPr lang="es-MX"/>
          </a:p>
        </p:txBody>
      </p:sp>
      <p:sp>
        <p:nvSpPr>
          <p:cNvPr id="6" name="Marcador de pie de página 5"/>
          <p:cNvSpPr>
            <a:spLocks noGrp="1"/>
          </p:cNvSpPr>
          <p:nvPr>
            <p:ph type="ftr" sz="quarter" idx="11"/>
          </p:nvPr>
        </p:nvSpPr>
        <p:spPr/>
        <p:txBody>
          <a:bodyPr/>
          <a:lstStyle/>
          <a:p>
            <a:endParaRPr lang="es-MX"/>
          </a:p>
        </p:txBody>
      </p:sp>
      <p:sp>
        <p:nvSpPr>
          <p:cNvPr id="7" name="Marcador de número de diapositiva 6"/>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404031417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es-ES" smtClean="0"/>
              <a:t>Haga clic para modificar el estilo de título del patrón</a:t>
            </a:r>
            <a:endParaRPr lang="es-MX"/>
          </a:p>
        </p:txBody>
      </p:sp>
      <p:sp>
        <p:nvSpPr>
          <p:cNvPr id="3" name="Marcador de texto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Marcador de contenido 3"/>
          <p:cNvSpPr>
            <a:spLocks noGrp="1"/>
          </p:cNvSpPr>
          <p:nvPr>
            <p:ph sz="half" idx="2"/>
          </p:nvPr>
        </p:nvSpPr>
        <p:spPr>
          <a:xfrm>
            <a:off x="839788" y="2505075"/>
            <a:ext cx="5157787" cy="368458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Marcador de texto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Marcador de contenido 5"/>
          <p:cNvSpPr>
            <a:spLocks noGrp="1"/>
          </p:cNvSpPr>
          <p:nvPr>
            <p:ph sz="quarter" idx="4"/>
          </p:nvPr>
        </p:nvSpPr>
        <p:spPr>
          <a:xfrm>
            <a:off x="6172200" y="2505075"/>
            <a:ext cx="5183188" cy="368458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7" name="Marcador de fecha 6"/>
          <p:cNvSpPr>
            <a:spLocks noGrp="1"/>
          </p:cNvSpPr>
          <p:nvPr>
            <p:ph type="dt" sz="half" idx="10"/>
          </p:nvPr>
        </p:nvSpPr>
        <p:spPr/>
        <p:txBody>
          <a:bodyPr/>
          <a:lstStyle/>
          <a:p>
            <a:fld id="{AE912A39-B6B4-4938-A84D-0C80D228BACB}" type="datetimeFigureOut">
              <a:rPr lang="es-MX" smtClean="0"/>
              <a:t>01/09/2016</a:t>
            </a:fld>
            <a:endParaRPr lang="es-MX"/>
          </a:p>
        </p:txBody>
      </p:sp>
      <p:sp>
        <p:nvSpPr>
          <p:cNvPr id="8" name="Marcador de pie de página 7"/>
          <p:cNvSpPr>
            <a:spLocks noGrp="1"/>
          </p:cNvSpPr>
          <p:nvPr>
            <p:ph type="ftr" sz="quarter" idx="11"/>
          </p:nvPr>
        </p:nvSpPr>
        <p:spPr/>
        <p:txBody>
          <a:bodyPr/>
          <a:lstStyle/>
          <a:p>
            <a:endParaRPr lang="es-MX"/>
          </a:p>
        </p:txBody>
      </p:sp>
      <p:sp>
        <p:nvSpPr>
          <p:cNvPr id="9" name="Marcador de número de diapositiva 8"/>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29793474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MX"/>
          </a:p>
        </p:txBody>
      </p:sp>
      <p:sp>
        <p:nvSpPr>
          <p:cNvPr id="3" name="Marcador de fecha 2"/>
          <p:cNvSpPr>
            <a:spLocks noGrp="1"/>
          </p:cNvSpPr>
          <p:nvPr>
            <p:ph type="dt" sz="half" idx="10"/>
          </p:nvPr>
        </p:nvSpPr>
        <p:spPr/>
        <p:txBody>
          <a:bodyPr/>
          <a:lstStyle/>
          <a:p>
            <a:fld id="{AE912A39-B6B4-4938-A84D-0C80D228BACB}" type="datetimeFigureOut">
              <a:rPr lang="es-MX" smtClean="0"/>
              <a:t>01/09/2016</a:t>
            </a:fld>
            <a:endParaRPr lang="es-MX"/>
          </a:p>
        </p:txBody>
      </p:sp>
      <p:sp>
        <p:nvSpPr>
          <p:cNvPr id="4" name="Marcador de pie de página 3"/>
          <p:cNvSpPr>
            <a:spLocks noGrp="1"/>
          </p:cNvSpPr>
          <p:nvPr>
            <p:ph type="ftr" sz="quarter" idx="11"/>
          </p:nvPr>
        </p:nvSpPr>
        <p:spPr/>
        <p:txBody>
          <a:bodyPr/>
          <a:lstStyle/>
          <a:p>
            <a:endParaRPr lang="es-MX"/>
          </a:p>
        </p:txBody>
      </p:sp>
      <p:sp>
        <p:nvSpPr>
          <p:cNvPr id="5" name="Marcador de número de diapositiva 4"/>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145852459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p>
            <a:fld id="{AE912A39-B6B4-4938-A84D-0C80D228BACB}" type="datetimeFigureOut">
              <a:rPr lang="es-MX" smtClean="0"/>
              <a:t>01/09/2016</a:t>
            </a:fld>
            <a:endParaRPr lang="es-MX"/>
          </a:p>
        </p:txBody>
      </p:sp>
      <p:sp>
        <p:nvSpPr>
          <p:cNvPr id="3" name="Marcador de pie de página 2"/>
          <p:cNvSpPr>
            <a:spLocks noGrp="1"/>
          </p:cNvSpPr>
          <p:nvPr>
            <p:ph type="ftr" sz="quarter" idx="11"/>
          </p:nvPr>
        </p:nvSpPr>
        <p:spPr/>
        <p:txBody>
          <a:bodyPr/>
          <a:lstStyle/>
          <a:p>
            <a:endParaRPr lang="es-MX"/>
          </a:p>
        </p:txBody>
      </p:sp>
      <p:sp>
        <p:nvSpPr>
          <p:cNvPr id="4" name="Marcador de número de diapositiva 3"/>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186517419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es-ES" smtClean="0"/>
              <a:t>Haga clic para modificar el estilo de título del patrón</a:t>
            </a:r>
            <a:endParaRPr lang="es-MX"/>
          </a:p>
        </p:txBody>
      </p:sp>
      <p:sp>
        <p:nvSpPr>
          <p:cNvPr id="3" name="Marcador de contenido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Marcador de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smtClean="0"/>
              <a:t>Haga clic para modificar el estilo de texto del patrón</a:t>
            </a:r>
          </a:p>
        </p:txBody>
      </p:sp>
      <p:sp>
        <p:nvSpPr>
          <p:cNvPr id="5" name="Marcador de fecha 4"/>
          <p:cNvSpPr>
            <a:spLocks noGrp="1"/>
          </p:cNvSpPr>
          <p:nvPr>
            <p:ph type="dt" sz="half" idx="10"/>
          </p:nvPr>
        </p:nvSpPr>
        <p:spPr/>
        <p:txBody>
          <a:bodyPr/>
          <a:lstStyle/>
          <a:p>
            <a:fld id="{AE912A39-B6B4-4938-A84D-0C80D228BACB}" type="datetimeFigureOut">
              <a:rPr lang="es-MX" smtClean="0"/>
              <a:t>01/09/2016</a:t>
            </a:fld>
            <a:endParaRPr lang="es-MX"/>
          </a:p>
        </p:txBody>
      </p:sp>
      <p:sp>
        <p:nvSpPr>
          <p:cNvPr id="6" name="Marcador de pie de página 5"/>
          <p:cNvSpPr>
            <a:spLocks noGrp="1"/>
          </p:cNvSpPr>
          <p:nvPr>
            <p:ph type="ftr" sz="quarter" idx="11"/>
          </p:nvPr>
        </p:nvSpPr>
        <p:spPr/>
        <p:txBody>
          <a:bodyPr/>
          <a:lstStyle/>
          <a:p>
            <a:endParaRPr lang="es-MX"/>
          </a:p>
        </p:txBody>
      </p:sp>
      <p:sp>
        <p:nvSpPr>
          <p:cNvPr id="7" name="Marcador de número de diapositiva 6"/>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143117351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es-ES" smtClean="0"/>
              <a:t>Haga clic para modificar el estilo de título del patrón</a:t>
            </a:r>
            <a:endParaRPr lang="es-MX"/>
          </a:p>
        </p:txBody>
      </p:sp>
      <p:sp>
        <p:nvSpPr>
          <p:cNvPr id="3" name="Marcador de posición de imagen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MX"/>
          </a:p>
        </p:txBody>
      </p:sp>
      <p:sp>
        <p:nvSpPr>
          <p:cNvPr id="4" name="Marcador de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smtClean="0"/>
              <a:t>Haga clic para modificar el estilo de texto del patrón</a:t>
            </a:r>
          </a:p>
        </p:txBody>
      </p:sp>
      <p:sp>
        <p:nvSpPr>
          <p:cNvPr id="5" name="Marcador de fecha 4"/>
          <p:cNvSpPr>
            <a:spLocks noGrp="1"/>
          </p:cNvSpPr>
          <p:nvPr>
            <p:ph type="dt" sz="half" idx="10"/>
          </p:nvPr>
        </p:nvSpPr>
        <p:spPr/>
        <p:txBody>
          <a:bodyPr/>
          <a:lstStyle/>
          <a:p>
            <a:fld id="{AE912A39-B6B4-4938-A84D-0C80D228BACB}" type="datetimeFigureOut">
              <a:rPr lang="es-MX" smtClean="0"/>
              <a:t>01/09/2016</a:t>
            </a:fld>
            <a:endParaRPr lang="es-MX"/>
          </a:p>
        </p:txBody>
      </p:sp>
      <p:sp>
        <p:nvSpPr>
          <p:cNvPr id="6" name="Marcador de pie de página 5"/>
          <p:cNvSpPr>
            <a:spLocks noGrp="1"/>
          </p:cNvSpPr>
          <p:nvPr>
            <p:ph type="ftr" sz="quarter" idx="11"/>
          </p:nvPr>
        </p:nvSpPr>
        <p:spPr/>
        <p:txBody>
          <a:bodyPr/>
          <a:lstStyle/>
          <a:p>
            <a:endParaRPr lang="es-MX"/>
          </a:p>
        </p:txBody>
      </p:sp>
      <p:sp>
        <p:nvSpPr>
          <p:cNvPr id="7" name="Marcador de número de diapositiva 6"/>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41425939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s-MX"/>
          </a:p>
        </p:txBody>
      </p:sp>
      <p:sp>
        <p:nvSpPr>
          <p:cNvPr id="3" name="Marcador de texto vertical 2"/>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Marcador de fecha 3"/>
          <p:cNvSpPr>
            <a:spLocks noGrp="1"/>
          </p:cNvSpPr>
          <p:nvPr>
            <p:ph type="dt" sz="half" idx="10"/>
          </p:nvPr>
        </p:nvSpPr>
        <p:spPr/>
        <p:txBody>
          <a:bodyPr/>
          <a:lstStyle/>
          <a:p>
            <a:fld id="{AE912A39-B6B4-4938-A84D-0C80D228BACB}" type="datetimeFigureOut">
              <a:rPr lang="es-MX" smtClean="0"/>
              <a:t>01/09/2016</a:t>
            </a:fld>
            <a:endParaRPr lang="es-MX"/>
          </a:p>
        </p:txBody>
      </p:sp>
      <p:sp>
        <p:nvSpPr>
          <p:cNvPr id="5" name="Marcador de pie de página 4"/>
          <p:cNvSpPr>
            <a:spLocks noGrp="1"/>
          </p:cNvSpPr>
          <p:nvPr>
            <p:ph type="ftr" sz="quarter" idx="11"/>
          </p:nvPr>
        </p:nvSpPr>
        <p:spPr/>
        <p:txBody>
          <a:bodyPr/>
          <a:lstStyle/>
          <a:p>
            <a:endParaRPr lang="es-MX"/>
          </a:p>
        </p:txBody>
      </p:sp>
      <p:sp>
        <p:nvSpPr>
          <p:cNvPr id="6" name="Marcador de número de diapositiva 5"/>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74713786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es-ES" smtClean="0"/>
              <a:t>Haga clic para modificar el estilo de título del patrón</a:t>
            </a:r>
            <a:endParaRPr lang="es-MX"/>
          </a:p>
        </p:txBody>
      </p:sp>
      <p:sp>
        <p:nvSpPr>
          <p:cNvPr id="3" name="Marcador de texto vertical 2"/>
          <p:cNvSpPr>
            <a:spLocks noGrp="1"/>
          </p:cNvSpPr>
          <p:nvPr>
            <p:ph type="body" orient="vert" idx="1"/>
          </p:nvPr>
        </p:nvSpPr>
        <p:spPr>
          <a:xfrm>
            <a:off x="838200" y="365125"/>
            <a:ext cx="7734300" cy="5811838"/>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Marcador de fecha 3"/>
          <p:cNvSpPr>
            <a:spLocks noGrp="1"/>
          </p:cNvSpPr>
          <p:nvPr>
            <p:ph type="dt" sz="half" idx="10"/>
          </p:nvPr>
        </p:nvSpPr>
        <p:spPr/>
        <p:txBody>
          <a:bodyPr/>
          <a:lstStyle/>
          <a:p>
            <a:fld id="{AE912A39-B6B4-4938-A84D-0C80D228BACB}" type="datetimeFigureOut">
              <a:rPr lang="es-MX" smtClean="0"/>
              <a:t>01/09/2016</a:t>
            </a:fld>
            <a:endParaRPr lang="es-MX"/>
          </a:p>
        </p:txBody>
      </p:sp>
      <p:sp>
        <p:nvSpPr>
          <p:cNvPr id="5" name="Marcador de pie de página 4"/>
          <p:cNvSpPr>
            <a:spLocks noGrp="1"/>
          </p:cNvSpPr>
          <p:nvPr>
            <p:ph type="ftr" sz="quarter" idx="11"/>
          </p:nvPr>
        </p:nvSpPr>
        <p:spPr/>
        <p:txBody>
          <a:bodyPr/>
          <a:lstStyle/>
          <a:p>
            <a:endParaRPr lang="es-MX"/>
          </a:p>
        </p:txBody>
      </p:sp>
      <p:sp>
        <p:nvSpPr>
          <p:cNvPr id="6" name="Marcador de número de diapositiva 5"/>
          <p:cNvSpPr>
            <a:spLocks noGrp="1"/>
          </p:cNvSpPr>
          <p:nvPr>
            <p:ph type="sldNum" sz="quarter" idx="12"/>
          </p:nvPr>
        </p:nvSpPr>
        <p:spPr/>
        <p:txBody>
          <a:bodyPr/>
          <a:lstStyle/>
          <a:p>
            <a:fld id="{F0F50B8D-76D9-4417-8F7C-9771AA56D3ED}" type="slidenum">
              <a:rPr lang="es-MX" smtClean="0"/>
              <a:t>‹Nº›</a:t>
            </a:fld>
            <a:endParaRPr lang="es-MX"/>
          </a:p>
        </p:txBody>
      </p:sp>
    </p:spTree>
    <p:extLst>
      <p:ext uri="{BB962C8B-B14F-4D97-AF65-F5344CB8AC3E}">
        <p14:creationId xmlns:p14="http://schemas.microsoft.com/office/powerpoint/2010/main" val="70154570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OverObj">
  <p:cSld name="Título y texto encima de los objetos">
    <p:spTree>
      <p:nvGrpSpPr>
        <p:cNvPr id="1" name=""/>
        <p:cNvGrpSpPr/>
        <p:nvPr/>
      </p:nvGrpSpPr>
      <p:grpSpPr>
        <a:xfrm>
          <a:off x="0" y="0"/>
          <a:ext cx="0" cy="0"/>
          <a:chOff x="0" y="0"/>
          <a:chExt cx="0" cy="0"/>
        </a:xfrm>
      </p:grpSpPr>
      <p:sp>
        <p:nvSpPr>
          <p:cNvPr id="2" name="1 Título"/>
          <p:cNvSpPr>
            <a:spLocks noGrp="1"/>
          </p:cNvSpPr>
          <p:nvPr>
            <p:ph type="title"/>
          </p:nvPr>
        </p:nvSpPr>
        <p:spPr>
          <a:xfrm>
            <a:off x="914400" y="609600"/>
            <a:ext cx="10363200" cy="1143000"/>
          </a:xfrm>
        </p:spPr>
        <p:txBody>
          <a:bodyPr/>
          <a:lstStyle/>
          <a:p>
            <a:r>
              <a:rPr lang="es-ES" smtClean="0"/>
              <a:t>Haga clic para modificar el estilo de título del patrón</a:t>
            </a:r>
            <a:endParaRPr lang="es-MX"/>
          </a:p>
        </p:txBody>
      </p:sp>
      <p:sp>
        <p:nvSpPr>
          <p:cNvPr id="3" name="2 Marcador de texto"/>
          <p:cNvSpPr>
            <a:spLocks noGrp="1"/>
          </p:cNvSpPr>
          <p:nvPr>
            <p:ph type="body" sz="half" idx="1"/>
          </p:nvPr>
        </p:nvSpPr>
        <p:spPr>
          <a:xfrm>
            <a:off x="914400" y="1981200"/>
            <a:ext cx="10363200" cy="19812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contenido"/>
          <p:cNvSpPr>
            <a:spLocks noGrp="1"/>
          </p:cNvSpPr>
          <p:nvPr>
            <p:ph sz="half" idx="2"/>
          </p:nvPr>
        </p:nvSpPr>
        <p:spPr>
          <a:xfrm>
            <a:off x="914400" y="4114800"/>
            <a:ext cx="10363200" cy="19812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4 Marcador de fecha"/>
          <p:cNvSpPr>
            <a:spLocks noGrp="1"/>
          </p:cNvSpPr>
          <p:nvPr>
            <p:ph type="dt" sz="half" idx="10"/>
          </p:nvPr>
        </p:nvSpPr>
        <p:spPr>
          <a:xfrm>
            <a:off x="914400" y="6248400"/>
            <a:ext cx="2540000" cy="457200"/>
          </a:xfrm>
        </p:spPr>
        <p:txBody>
          <a:bodyPr/>
          <a:lstStyle>
            <a:lvl1pPr>
              <a:defRPr/>
            </a:lvl1pPr>
          </a:lstStyle>
          <a:p>
            <a:endParaRPr lang="en-US"/>
          </a:p>
        </p:txBody>
      </p:sp>
      <p:sp>
        <p:nvSpPr>
          <p:cNvPr id="6" name="5 Marcador de pie de página"/>
          <p:cNvSpPr>
            <a:spLocks noGrp="1"/>
          </p:cNvSpPr>
          <p:nvPr>
            <p:ph type="ftr" sz="quarter" idx="11"/>
          </p:nvPr>
        </p:nvSpPr>
        <p:spPr>
          <a:xfrm>
            <a:off x="4165600" y="6248400"/>
            <a:ext cx="3860800" cy="457200"/>
          </a:xfrm>
        </p:spPr>
        <p:txBody>
          <a:bodyPr/>
          <a:lstStyle>
            <a:lvl1pPr>
              <a:defRPr/>
            </a:lvl1pPr>
          </a:lstStyle>
          <a:p>
            <a:endParaRPr lang="en-US"/>
          </a:p>
        </p:txBody>
      </p:sp>
      <p:sp>
        <p:nvSpPr>
          <p:cNvPr id="7" name="6 Marcador de número de diapositiva"/>
          <p:cNvSpPr>
            <a:spLocks noGrp="1"/>
          </p:cNvSpPr>
          <p:nvPr>
            <p:ph type="sldNum" sz="quarter" idx="12"/>
          </p:nvPr>
        </p:nvSpPr>
        <p:spPr>
          <a:xfrm>
            <a:off x="8737600" y="6248400"/>
            <a:ext cx="2540000" cy="457200"/>
          </a:xfrm>
        </p:spPr>
        <p:txBody>
          <a:bodyPr/>
          <a:lstStyle>
            <a:lvl1pPr>
              <a:defRPr/>
            </a:lvl1pPr>
          </a:lstStyle>
          <a:p>
            <a:fld id="{0EC93ADF-F27C-40ED-AF70-6D4CE71AFFE8}" type="slidenum">
              <a:rPr lang="en-US"/>
              <a:pPr/>
              <a:t>‹Nº›</a:t>
            </a:fld>
            <a:endParaRPr lang="en-US"/>
          </a:p>
        </p:txBody>
      </p:sp>
    </p:spTree>
    <p:extLst>
      <p:ext uri="{BB962C8B-B14F-4D97-AF65-F5344CB8AC3E}">
        <p14:creationId xmlns:p14="http://schemas.microsoft.com/office/powerpoint/2010/main" val="231598228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cSld name="Título, texto y objetos">
    <p:spTree>
      <p:nvGrpSpPr>
        <p:cNvPr id="1" name=""/>
        <p:cNvGrpSpPr/>
        <p:nvPr/>
      </p:nvGrpSpPr>
      <p:grpSpPr>
        <a:xfrm>
          <a:off x="0" y="0"/>
          <a:ext cx="0" cy="0"/>
          <a:chOff x="0" y="0"/>
          <a:chExt cx="0" cy="0"/>
        </a:xfrm>
      </p:grpSpPr>
      <p:sp>
        <p:nvSpPr>
          <p:cNvPr id="2" name="1 Título"/>
          <p:cNvSpPr>
            <a:spLocks noGrp="1"/>
          </p:cNvSpPr>
          <p:nvPr>
            <p:ph type="title"/>
          </p:nvPr>
        </p:nvSpPr>
        <p:spPr>
          <a:xfrm>
            <a:off x="609600" y="274638"/>
            <a:ext cx="109728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09600" y="1600206"/>
            <a:ext cx="5384800" cy="4525963"/>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6197600" y="1600206"/>
            <a:ext cx="5384800" cy="4525963"/>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0C8BB08F-2DFB-40A2-A46E-8469F164EB8B}" type="slidenum">
              <a:rPr lang="es-ES"/>
              <a:pPr>
                <a:defRPr/>
              </a:pPr>
              <a:t>‹Nº›</a:t>
            </a:fld>
            <a:endParaRPr lang="es-ES"/>
          </a:p>
        </p:txBody>
      </p:sp>
    </p:spTree>
    <p:extLst>
      <p:ext uri="{BB962C8B-B14F-4D97-AF65-F5344CB8AC3E}">
        <p14:creationId xmlns:p14="http://schemas.microsoft.com/office/powerpoint/2010/main" val="47366629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s-ES" smtClean="0"/>
              <a:t>Haga clic para modificar el estilo de título del patrón</a:t>
            </a:r>
            <a:endParaRPr lang="es-MX"/>
          </a:p>
        </p:txBody>
      </p:sp>
      <p:sp>
        <p:nvSpPr>
          <p:cNvPr id="3" name="Marcador de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Marcador de fech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E912A39-B6B4-4938-A84D-0C80D228BACB}" type="datetimeFigureOut">
              <a:rPr lang="es-MX" smtClean="0"/>
              <a:t>01/09/2016</a:t>
            </a:fld>
            <a:endParaRPr lang="es-MX"/>
          </a:p>
        </p:txBody>
      </p:sp>
      <p:sp>
        <p:nvSpPr>
          <p:cNvPr id="5" name="Marcador de pie de página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MX"/>
          </a:p>
        </p:txBody>
      </p:sp>
      <p:sp>
        <p:nvSpPr>
          <p:cNvPr id="6" name="Marcador de número de diapositiva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0F50B8D-76D9-4417-8F7C-9771AA56D3ED}" type="slidenum">
              <a:rPr lang="es-MX" smtClean="0"/>
              <a:t>‹Nº›</a:t>
            </a:fld>
            <a:endParaRPr lang="es-MX"/>
          </a:p>
        </p:txBody>
      </p:sp>
    </p:spTree>
    <p:extLst>
      <p:ext uri="{BB962C8B-B14F-4D97-AF65-F5344CB8AC3E}">
        <p14:creationId xmlns:p14="http://schemas.microsoft.com/office/powerpoint/2010/main" val="304788355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1" r:id="rId12"/>
    <p:sldLayoutId id="2147483663"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MX"/>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12.xml"/><Relationship Id="rId5" Type="http://schemas.openxmlformats.org/officeDocument/2006/relationships/image" Target="../media/image16.png"/><Relationship Id="rId4" Type="http://schemas.openxmlformats.org/officeDocument/2006/relationships/image" Target="../media/image15.png"/></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3.png"/><Relationship Id="rId1" Type="http://schemas.openxmlformats.org/officeDocument/2006/relationships/slideLayout" Target="../slideLayouts/slideLayout12.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30.wmf"/><Relationship Id="rId2" Type="http://schemas.openxmlformats.org/officeDocument/2006/relationships/image" Target="../media/image29.png"/><Relationship Id="rId1" Type="http://schemas.openxmlformats.org/officeDocument/2006/relationships/slideLayout" Target="../slideLayouts/slideLayout7.xml"/><Relationship Id="rId5" Type="http://schemas.openxmlformats.org/officeDocument/2006/relationships/image" Target="../media/image32.png"/><Relationship Id="rId4" Type="http://schemas.openxmlformats.org/officeDocument/2006/relationships/image" Target="../media/image31.png"/></Relationships>
</file>

<file path=ppt/slides/_rels/slide3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1.xml"/><Relationship Id="rId1" Type="http://schemas.openxmlformats.org/officeDocument/2006/relationships/vmlDrawing" Target="../drawings/vmlDrawing1.vml"/><Relationship Id="rId4" Type="http://schemas.openxmlformats.org/officeDocument/2006/relationships/image" Target="../media/image43.wmf"/></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 Id="rId5" Type="http://schemas.openxmlformats.org/officeDocument/2006/relationships/image" Target="../media/image47.png"/><Relationship Id="rId4" Type="http://schemas.openxmlformats.org/officeDocument/2006/relationships/image" Target="../media/image46.png"/></Relationships>
</file>

<file path=ppt/slides/_rels/slide45.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2.xml"/><Relationship Id="rId4" Type="http://schemas.openxmlformats.org/officeDocument/2006/relationships/image" Target="../media/image49.png"/></Relationships>
</file>

<file path=ppt/slides/_rels/slide4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2.xml"/><Relationship Id="rId4" Type="http://schemas.openxmlformats.org/officeDocument/2006/relationships/image" Target="../media/image52.png"/></Relationships>
</file>

<file path=ppt/slides/_rels/slide47.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Layout" Target="../slideLayouts/slideLayout2.xml"/><Relationship Id="rId5" Type="http://schemas.openxmlformats.org/officeDocument/2006/relationships/image" Target="../media/image56.png"/><Relationship Id="rId4" Type="http://schemas.openxmlformats.org/officeDocument/2006/relationships/image" Target="../media/image55.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7.png"/><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1.xml"/><Relationship Id="rId1" Type="http://schemas.openxmlformats.org/officeDocument/2006/relationships/vmlDrawing" Target="../drawings/vmlDrawing2.vml"/><Relationship Id="rId4" Type="http://schemas.openxmlformats.org/officeDocument/2006/relationships/image" Target="../media/image61.wmf"/></Relationships>
</file>

<file path=ppt/slides/_rels/slide56.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762163" y="270131"/>
            <a:ext cx="10363200" cy="1470025"/>
          </a:xfrm>
        </p:spPr>
        <p:txBody>
          <a:bodyPr>
            <a:normAutofit fontScale="90000"/>
          </a:bodyPr>
          <a:lstStyle/>
          <a:p>
            <a:pPr eaLnBrk="1" hangingPunct="1"/>
            <a:r>
              <a:rPr lang="es-ES" dirty="0" smtClean="0"/>
              <a:t>Introducción a las imágenes digitales</a:t>
            </a:r>
          </a:p>
        </p:txBody>
      </p:sp>
      <p:pic>
        <p:nvPicPr>
          <p:cNvPr id="2" name="Imagen 1"/>
          <p:cNvPicPr>
            <a:picLocks noChangeAspect="1"/>
          </p:cNvPicPr>
          <p:nvPr/>
        </p:nvPicPr>
        <p:blipFill>
          <a:blip r:embed="rId2"/>
          <a:stretch>
            <a:fillRect/>
          </a:stretch>
        </p:blipFill>
        <p:spPr>
          <a:xfrm>
            <a:off x="2376852" y="1810494"/>
            <a:ext cx="6828693" cy="4518319"/>
          </a:xfrm>
          <a:prstGeom prst="rect">
            <a:avLst/>
          </a:prstGeom>
        </p:spPr>
      </p:pic>
    </p:spTree>
    <p:extLst>
      <p:ext uri="{BB962C8B-B14F-4D97-AF65-F5344CB8AC3E}">
        <p14:creationId xmlns:p14="http://schemas.microsoft.com/office/powerpoint/2010/main" val="30224201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838200" y="239001"/>
            <a:ext cx="10515600" cy="612337"/>
          </a:xfrm>
        </p:spPr>
        <p:txBody>
          <a:bodyPr>
            <a:normAutofit fontScale="90000"/>
          </a:bodyPr>
          <a:lstStyle/>
          <a:p>
            <a:r>
              <a:rPr lang="en-US" dirty="0" smtClean="0"/>
              <a:t>Un </a:t>
            </a:r>
            <a:r>
              <a:rPr lang="en-US" dirty="0" err="1" smtClean="0"/>
              <a:t>poco</a:t>
            </a:r>
            <a:r>
              <a:rPr lang="en-US" dirty="0" smtClean="0"/>
              <a:t> de </a:t>
            </a:r>
            <a:r>
              <a:rPr lang="en-US" dirty="0" err="1" smtClean="0"/>
              <a:t>historia</a:t>
            </a:r>
            <a:r>
              <a:rPr lang="en-US" dirty="0" smtClean="0"/>
              <a:t>: la </a:t>
            </a:r>
            <a:r>
              <a:rPr lang="en-US" dirty="0" err="1" smtClean="0"/>
              <a:t>computacion</a:t>
            </a:r>
            <a:endParaRPr lang="es-MX" dirty="0"/>
          </a:p>
        </p:txBody>
      </p:sp>
      <p:sp>
        <p:nvSpPr>
          <p:cNvPr id="3" name="2 Marcador de contenido"/>
          <p:cNvSpPr>
            <a:spLocks noGrp="1"/>
          </p:cNvSpPr>
          <p:nvPr>
            <p:ph idx="1"/>
          </p:nvPr>
        </p:nvSpPr>
        <p:spPr>
          <a:xfrm>
            <a:off x="838200" y="911225"/>
            <a:ext cx="10515600" cy="1965982"/>
          </a:xfrm>
        </p:spPr>
        <p:txBody>
          <a:bodyPr/>
          <a:lstStyle/>
          <a:p>
            <a:r>
              <a:rPr lang="en-US" dirty="0" smtClean="0"/>
              <a:t>Las </a:t>
            </a:r>
            <a:r>
              <a:rPr lang="en-US" dirty="0" err="1" smtClean="0"/>
              <a:t>computadoras</a:t>
            </a:r>
            <a:r>
              <a:rPr lang="en-US" dirty="0" smtClean="0"/>
              <a:t> </a:t>
            </a:r>
            <a:r>
              <a:rPr lang="en-US" dirty="0" err="1" smtClean="0"/>
              <a:t>procesan</a:t>
            </a:r>
            <a:r>
              <a:rPr lang="en-US" dirty="0" smtClean="0"/>
              <a:t> </a:t>
            </a:r>
            <a:r>
              <a:rPr lang="en-US" dirty="0" err="1" smtClean="0"/>
              <a:t>datos</a:t>
            </a:r>
            <a:r>
              <a:rPr lang="en-US" dirty="0" smtClean="0"/>
              <a:t> </a:t>
            </a:r>
            <a:r>
              <a:rPr lang="en-US" dirty="0" err="1" smtClean="0"/>
              <a:t>digitales</a:t>
            </a:r>
            <a:endParaRPr lang="en-US" dirty="0" smtClean="0"/>
          </a:p>
          <a:p>
            <a:r>
              <a:rPr lang="en-US" dirty="0" smtClean="0"/>
              <a:t>Que son </a:t>
            </a:r>
            <a:r>
              <a:rPr lang="en-US" dirty="0" err="1" smtClean="0"/>
              <a:t>los</a:t>
            </a:r>
            <a:r>
              <a:rPr lang="en-US" dirty="0" smtClean="0"/>
              <a:t> </a:t>
            </a:r>
            <a:r>
              <a:rPr lang="en-US" dirty="0" err="1" smtClean="0"/>
              <a:t>datos</a:t>
            </a:r>
            <a:r>
              <a:rPr lang="en-US" dirty="0" smtClean="0"/>
              <a:t> </a:t>
            </a:r>
            <a:r>
              <a:rPr lang="en-US" dirty="0" err="1" smtClean="0"/>
              <a:t>digitales</a:t>
            </a:r>
            <a:r>
              <a:rPr lang="en-US" dirty="0" smtClean="0"/>
              <a:t>?</a:t>
            </a:r>
          </a:p>
          <a:p>
            <a:pPr lvl="1"/>
            <a:r>
              <a:rPr lang="es-MX" dirty="0"/>
              <a:t>Datos expresados con valores numéricos discretos (dígitos binarios o bits) de unos y ceros que la máquina puede interpretar</a:t>
            </a:r>
            <a:r>
              <a:rPr lang="es-MX" dirty="0" smtClean="0"/>
              <a:t>.</a:t>
            </a:r>
            <a:endParaRPr lang="es-MX" dirty="0"/>
          </a:p>
        </p:txBody>
      </p:sp>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45674" y="3011214"/>
            <a:ext cx="3845220" cy="30604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1780225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Grp="1" noChangeArrowheads="1"/>
          </p:cNvSpPr>
          <p:nvPr>
            <p:ph type="title"/>
          </p:nvPr>
        </p:nvSpPr>
        <p:spPr/>
        <p:txBody>
          <a:bodyPr/>
          <a:lstStyle/>
          <a:p>
            <a:r>
              <a:rPr lang="es-ES" dirty="0" smtClean="0"/>
              <a:t>Datos digitales</a:t>
            </a:r>
            <a:endParaRPr lang="es-ES" dirty="0"/>
          </a:p>
        </p:txBody>
      </p:sp>
      <p:pic>
        <p:nvPicPr>
          <p:cNvPr id="12290" name="Picture 2" descr="https://encrypted-tbn0.gstatic.com/images?q=tbn:ANd9GcS5nwYmqvpPASFpW7e8zig9Gv5eChA5na70T_Go8oh4QOAi_2OIUl4pQh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47529" y="1988841"/>
            <a:ext cx="4488159" cy="2019673"/>
          </a:xfrm>
          <a:prstGeom prst="rect">
            <a:avLst/>
          </a:prstGeom>
          <a:noFill/>
          <a:extLst>
            <a:ext uri="{909E8E84-426E-40DD-AFC4-6F175D3DCCD1}">
              <a14:hiddenFill xmlns:a14="http://schemas.microsoft.com/office/drawing/2010/main">
                <a:solidFill>
                  <a:srgbClr val="FFFFFF"/>
                </a:solidFill>
              </a14:hiddenFill>
            </a:ext>
          </a:extLst>
        </p:spPr>
      </p:pic>
      <p:pic>
        <p:nvPicPr>
          <p:cNvPr id="122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6081" y="1694430"/>
            <a:ext cx="3641783" cy="2304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39816" y="4077073"/>
            <a:ext cx="3572613" cy="216143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71109575"/>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dirty="0" smtClean="0"/>
              <a:t>Estructura de una imagen digital</a:t>
            </a:r>
            <a:endParaRPr lang="es-MX" dirty="0"/>
          </a:p>
        </p:txBody>
      </p:sp>
      <p:pic>
        <p:nvPicPr>
          <p:cNvPr id="5" name="Imagen 4"/>
          <p:cNvPicPr>
            <a:picLocks noChangeAspect="1"/>
          </p:cNvPicPr>
          <p:nvPr/>
        </p:nvPicPr>
        <p:blipFill rotWithShape="1">
          <a:blip r:embed="rId2"/>
          <a:srcRect l="8911" t="7665" r="5628" b="23339"/>
          <a:stretch/>
        </p:blipFill>
        <p:spPr>
          <a:xfrm>
            <a:off x="119640" y="2127903"/>
            <a:ext cx="5588949" cy="3384135"/>
          </a:xfrm>
          <a:prstGeom prst="rect">
            <a:avLst/>
          </a:prstGeom>
        </p:spPr>
      </p:pic>
      <p:pic>
        <p:nvPicPr>
          <p:cNvPr id="6" name="Imagen 5"/>
          <p:cNvPicPr>
            <a:picLocks noChangeAspect="1"/>
          </p:cNvPicPr>
          <p:nvPr/>
        </p:nvPicPr>
        <p:blipFill>
          <a:blip r:embed="rId3"/>
          <a:stretch>
            <a:fillRect/>
          </a:stretch>
        </p:blipFill>
        <p:spPr>
          <a:xfrm>
            <a:off x="6300835" y="1860845"/>
            <a:ext cx="5480967" cy="4110725"/>
          </a:xfrm>
          <a:prstGeom prst="rect">
            <a:avLst/>
          </a:prstGeom>
        </p:spPr>
      </p:pic>
    </p:spTree>
    <p:extLst>
      <p:ext uri="{BB962C8B-B14F-4D97-AF65-F5344CB8AC3E}">
        <p14:creationId xmlns:p14="http://schemas.microsoft.com/office/powerpoint/2010/main" val="357605579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Grp="1" noChangeArrowheads="1"/>
          </p:cNvSpPr>
          <p:nvPr>
            <p:ph type="title"/>
          </p:nvPr>
        </p:nvSpPr>
        <p:spPr/>
        <p:txBody>
          <a:bodyPr>
            <a:noAutofit/>
          </a:bodyPr>
          <a:lstStyle/>
          <a:p>
            <a:r>
              <a:rPr lang="en-US" sz="3200" dirty="0" smtClean="0"/>
              <a:t>COMO LAS IMAGENES SE REPRESENTAN EN COMPUTADORA?</a:t>
            </a:r>
            <a:endParaRPr lang="en-US" sz="3200" dirty="0"/>
          </a:p>
        </p:txBody>
      </p:sp>
      <p:pic>
        <p:nvPicPr>
          <p:cNvPr id="77828" name="Picture 4" descr="A:\image.jpg"/>
          <p:cNvPicPr>
            <a:picLocks noChangeAspect="1" noChangeArrowheads="1"/>
          </p:cNvPicPr>
          <p:nvPr/>
        </p:nvPicPr>
        <p:blipFill>
          <a:blip r:embed="rId2" cstate="print">
            <a:lum bright="-30000" contrast="-12000"/>
            <a:extLst>
              <a:ext uri="{28A0092B-C50C-407E-A947-70E740481C1C}">
                <a14:useLocalDpi xmlns:a14="http://schemas.microsoft.com/office/drawing/2010/main" val="0"/>
              </a:ext>
            </a:extLst>
          </a:blip>
          <a:srcRect/>
          <a:stretch>
            <a:fillRect/>
          </a:stretch>
        </p:blipFill>
        <p:spPr bwMode="auto">
          <a:xfrm>
            <a:off x="2255581" y="1588906"/>
            <a:ext cx="7011193" cy="47547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716878"/>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a:xfrm>
            <a:off x="838200" y="365125"/>
            <a:ext cx="10515600" cy="558067"/>
          </a:xfrm>
        </p:spPr>
        <p:txBody>
          <a:bodyPr>
            <a:normAutofit fontScale="90000"/>
          </a:bodyPr>
          <a:lstStyle/>
          <a:p>
            <a:pPr eaLnBrk="1" hangingPunct="1"/>
            <a:r>
              <a:rPr lang="es-ES" sz="3200" dirty="0" smtClean="0"/>
              <a:t>digitalización</a:t>
            </a:r>
            <a:r>
              <a:rPr lang="es-ES" dirty="0" smtClean="0"/>
              <a:t> </a:t>
            </a:r>
          </a:p>
        </p:txBody>
      </p:sp>
      <p:sp>
        <p:nvSpPr>
          <p:cNvPr id="4099" name="Rectangle 4"/>
          <p:cNvSpPr>
            <a:spLocks noGrp="1" noChangeArrowheads="1"/>
          </p:cNvSpPr>
          <p:nvPr>
            <p:ph idx="1"/>
          </p:nvPr>
        </p:nvSpPr>
        <p:spPr>
          <a:xfrm>
            <a:off x="609601" y="1617663"/>
            <a:ext cx="11296651" cy="4525962"/>
          </a:xfrm>
        </p:spPr>
        <p:txBody>
          <a:bodyPr/>
          <a:lstStyle/>
          <a:p>
            <a:pPr eaLnBrk="1" hangingPunct="1">
              <a:lnSpc>
                <a:spcPct val="80000"/>
              </a:lnSpc>
            </a:pPr>
            <a:r>
              <a:rPr lang="es-ES" sz="2000" dirty="0" smtClean="0"/>
              <a:t>Una imagen natural capturada con una cámara, un telescopio, un microscopio o cualquier otro tipo de instrumento óptico presenta una variación de sombras y tonos continua. Imágenes de este tipo se llaman </a:t>
            </a:r>
            <a:r>
              <a:rPr lang="es-ES" sz="2000" b="1" i="1" dirty="0" smtClean="0"/>
              <a:t>imágenes analógicas.</a:t>
            </a:r>
            <a:endParaRPr lang="es-ES" sz="2000" b="1" dirty="0" smtClean="0"/>
          </a:p>
          <a:p>
            <a:pPr eaLnBrk="1" hangingPunct="1">
              <a:lnSpc>
                <a:spcPct val="80000"/>
              </a:lnSpc>
            </a:pPr>
            <a:r>
              <a:rPr lang="es-ES" sz="2000" dirty="0" smtClean="0"/>
              <a:t>Para que una imagen analógica, en blanco y negro, en escala de grises o a color, pueda ser "manipulada" usando un computador,  primero debe convertirse a un formato adecuado. Este formato es la </a:t>
            </a:r>
            <a:r>
              <a:rPr lang="es-ES" sz="2000" b="1" i="1" dirty="0" smtClean="0"/>
              <a:t>imagen digital</a:t>
            </a:r>
            <a:r>
              <a:rPr lang="es-ES" sz="2000" i="1" dirty="0" smtClean="0"/>
              <a:t> </a:t>
            </a:r>
            <a:r>
              <a:rPr lang="es-ES" sz="2000" dirty="0" smtClean="0"/>
              <a:t>correspondiente.   </a:t>
            </a:r>
            <a:br>
              <a:rPr lang="es-ES" sz="2000" dirty="0" smtClean="0"/>
            </a:br>
            <a:r>
              <a:rPr lang="es-ES" sz="2000" dirty="0" smtClean="0"/>
              <a:t>                        </a:t>
            </a:r>
          </a:p>
          <a:p>
            <a:pPr eaLnBrk="1" hangingPunct="1">
              <a:lnSpc>
                <a:spcPct val="80000"/>
              </a:lnSpc>
            </a:pPr>
            <a:r>
              <a:rPr lang="es-ES" sz="2000" dirty="0" smtClean="0"/>
              <a:t>La transformación de una imagen analógica a otra discreta se llama </a:t>
            </a:r>
            <a:r>
              <a:rPr lang="es-ES" sz="2000" b="1" i="1" dirty="0" smtClean="0"/>
              <a:t>digitalización</a:t>
            </a:r>
            <a:r>
              <a:rPr lang="es-ES" sz="2000" dirty="0" smtClean="0"/>
              <a:t> y es el primer paso en cualquier aplicación de procesamiento de imágenes digitales.</a:t>
            </a:r>
          </a:p>
        </p:txBody>
      </p:sp>
    </p:spTree>
    <p:extLst>
      <p:ext uri="{BB962C8B-B14F-4D97-AF65-F5344CB8AC3E}">
        <p14:creationId xmlns:p14="http://schemas.microsoft.com/office/powerpoint/2010/main" val="24702734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5"/>
          <p:cNvSpPr>
            <a:spLocks noGrp="1" noChangeArrowheads="1"/>
          </p:cNvSpPr>
          <p:nvPr>
            <p:ph type="title"/>
          </p:nvPr>
        </p:nvSpPr>
        <p:spPr/>
        <p:txBody>
          <a:bodyPr/>
          <a:lstStyle/>
          <a:p>
            <a:pPr eaLnBrk="1" hangingPunct="1"/>
            <a:r>
              <a:rPr lang="es-ES" sz="2400" b="1" dirty="0" smtClean="0">
                <a:solidFill>
                  <a:schemeClr val="tx1"/>
                </a:solidFill>
              </a:rPr>
              <a:t>El proceso de digitalización</a:t>
            </a:r>
          </a:p>
        </p:txBody>
      </p:sp>
      <p:pic>
        <p:nvPicPr>
          <p:cNvPr id="5123" name="Picture 4"/>
          <p:cNvPicPr>
            <a:picLocks noGrp="1" noChangeAspect="1" noChangeArrowheads="1"/>
          </p:cNvPicPr>
          <p:nvPr>
            <p:ph idx="1"/>
          </p:nvPr>
        </p:nvPicPr>
        <p:blipFill>
          <a:blip r:embed="rId2">
            <a:extLst>
              <a:ext uri="{28A0092B-C50C-407E-A947-70E740481C1C}">
                <a14:useLocalDpi xmlns:a14="http://schemas.microsoft.com/office/drawing/2010/main" val="0"/>
              </a:ext>
            </a:extLst>
          </a:blip>
          <a:stretch>
            <a:fillRect/>
          </a:stretch>
        </p:blipFill>
        <p:spPr>
          <a:xfrm>
            <a:off x="1345830" y="1729543"/>
            <a:ext cx="8687553" cy="4541914"/>
          </a:xfrm>
          <a:noFill/>
        </p:spPr>
      </p:pic>
    </p:spTree>
    <p:extLst>
      <p:ext uri="{BB962C8B-B14F-4D97-AF65-F5344CB8AC3E}">
        <p14:creationId xmlns:p14="http://schemas.microsoft.com/office/powerpoint/2010/main" val="20956853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p:txBody>
          <a:bodyPr>
            <a:normAutofit/>
          </a:bodyPr>
          <a:lstStyle/>
          <a:p>
            <a:r>
              <a:rPr lang="en-US" sz="3600" dirty="0" smtClean="0">
                <a:solidFill>
                  <a:schemeClr val="tx1"/>
                </a:solidFill>
              </a:rPr>
              <a:t>CAMARAS CCD </a:t>
            </a:r>
            <a:r>
              <a:rPr lang="en-US" sz="2000" dirty="0">
                <a:solidFill>
                  <a:schemeClr val="tx1"/>
                </a:solidFill>
              </a:rPr>
              <a:t>(Charged-Coupled Device</a:t>
            </a:r>
            <a:r>
              <a:rPr lang="en-US" sz="2000" dirty="0" smtClean="0">
                <a:solidFill>
                  <a:schemeClr val="tx1"/>
                </a:solidFill>
              </a:rPr>
              <a:t>)</a:t>
            </a:r>
            <a:endParaRPr lang="en-US" sz="3600" dirty="0">
              <a:solidFill>
                <a:schemeClr val="tx1"/>
              </a:solidFill>
            </a:endParaRPr>
          </a:p>
        </p:txBody>
      </p:sp>
      <p:sp>
        <p:nvSpPr>
          <p:cNvPr id="36867" name="Rectangle 3"/>
          <p:cNvSpPr>
            <a:spLocks noGrp="1" noChangeArrowheads="1"/>
          </p:cNvSpPr>
          <p:nvPr>
            <p:ph idx="1"/>
          </p:nvPr>
        </p:nvSpPr>
        <p:spPr>
          <a:xfrm>
            <a:off x="914400" y="1600200"/>
            <a:ext cx="10363200" cy="4495800"/>
          </a:xfrm>
        </p:spPr>
        <p:txBody>
          <a:bodyPr/>
          <a:lstStyle/>
          <a:p>
            <a:r>
              <a:rPr lang="en-US" sz="2400" dirty="0" err="1" smtClean="0"/>
              <a:t>Peque</a:t>
            </a:r>
            <a:r>
              <a:rPr lang="es-MX" sz="2400" dirty="0" err="1" smtClean="0"/>
              <a:t>ños</a:t>
            </a:r>
            <a:r>
              <a:rPr lang="es-MX" sz="2400" dirty="0" smtClean="0"/>
              <a:t> cristales convierten la luz en carga eléctrica </a:t>
            </a:r>
          </a:p>
          <a:p>
            <a:r>
              <a:rPr lang="es-MX" sz="2400" dirty="0" smtClean="0"/>
              <a:t>El conjunto de respuestas se transfiere a una memoria digital que puede se interpretada por un computador</a:t>
            </a:r>
            <a:endParaRPr lang="en-US" sz="2400" dirty="0"/>
          </a:p>
        </p:txBody>
      </p:sp>
      <p:pic>
        <p:nvPicPr>
          <p:cNvPr id="36868" name="Picture 4" descr="A:\shapiro_2.2.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39617" y="3715388"/>
            <a:ext cx="6144683" cy="276225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6870680"/>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Grp="1" noChangeArrowheads="1"/>
          </p:cNvSpPr>
          <p:nvPr>
            <p:ph type="title"/>
          </p:nvPr>
        </p:nvSpPr>
        <p:spPr>
          <a:xfrm>
            <a:off x="1007435" y="188640"/>
            <a:ext cx="10363200" cy="648072"/>
          </a:xfrm>
          <a:noFill/>
          <a:ln/>
        </p:spPr>
        <p:txBody>
          <a:bodyPr>
            <a:normAutofit fontScale="90000"/>
          </a:bodyPr>
          <a:lstStyle/>
          <a:p>
            <a:r>
              <a:rPr lang="en-US" dirty="0" err="1" smtClean="0">
                <a:solidFill>
                  <a:schemeClr val="tx1"/>
                </a:solidFill>
              </a:rPr>
              <a:t>Digitalizacion</a:t>
            </a:r>
            <a:r>
              <a:rPr lang="en-US" dirty="0" smtClean="0">
                <a:solidFill>
                  <a:schemeClr val="tx1"/>
                </a:solidFill>
              </a:rPr>
              <a:t> de </a:t>
            </a:r>
            <a:r>
              <a:rPr lang="en-US" dirty="0" err="1" smtClean="0">
                <a:solidFill>
                  <a:schemeClr val="tx1"/>
                </a:solidFill>
              </a:rPr>
              <a:t>Imagen</a:t>
            </a:r>
            <a:endParaRPr lang="en-US" dirty="0">
              <a:solidFill>
                <a:schemeClr val="tx1"/>
              </a:solidFill>
            </a:endParaRPr>
          </a:p>
        </p:txBody>
      </p:sp>
      <p:sp>
        <p:nvSpPr>
          <p:cNvPr id="44035" name="Rectangle 3"/>
          <p:cNvSpPr>
            <a:spLocks noGrp="1" noChangeArrowheads="1"/>
          </p:cNvSpPr>
          <p:nvPr>
            <p:ph type="body" sz="half" idx="1"/>
          </p:nvPr>
        </p:nvSpPr>
        <p:spPr>
          <a:xfrm>
            <a:off x="1007435" y="3681614"/>
            <a:ext cx="10363200" cy="3200400"/>
          </a:xfrm>
          <a:noFill/>
          <a:ln/>
        </p:spPr>
        <p:txBody>
          <a:bodyPr>
            <a:normAutofit lnSpcReduction="10000"/>
          </a:bodyPr>
          <a:lstStyle/>
          <a:p>
            <a:endParaRPr lang="en-US" sz="2400" b="1" u="sng" dirty="0"/>
          </a:p>
          <a:p>
            <a:endParaRPr lang="en-US" sz="2400" b="1" u="sng" dirty="0"/>
          </a:p>
          <a:p>
            <a:endParaRPr lang="en-US" sz="2400" b="1" u="sng" dirty="0"/>
          </a:p>
          <a:p>
            <a:endParaRPr lang="en-US" sz="2400" b="1" u="sng" dirty="0"/>
          </a:p>
          <a:p>
            <a:r>
              <a:rPr lang="en-US" sz="2400" u="sng" dirty="0" err="1" smtClean="0"/>
              <a:t>Muestreo</a:t>
            </a:r>
            <a:r>
              <a:rPr lang="en-US" sz="2400" u="sng" dirty="0" smtClean="0"/>
              <a:t>.- </a:t>
            </a:r>
            <a:r>
              <a:rPr lang="en-US" sz="2400" u="sng" dirty="0" err="1" smtClean="0"/>
              <a:t>Una</a:t>
            </a:r>
            <a:r>
              <a:rPr lang="en-US" sz="2400" u="sng" dirty="0" smtClean="0"/>
              <a:t> </a:t>
            </a:r>
            <a:r>
              <a:rPr lang="en-US" sz="2400" u="sng" dirty="0" err="1" smtClean="0"/>
              <a:t>imagen</a:t>
            </a:r>
            <a:r>
              <a:rPr lang="en-US" sz="2400" u="sng" dirty="0" smtClean="0"/>
              <a:t> continua </a:t>
            </a:r>
            <a:r>
              <a:rPr lang="en-US" sz="2400" u="sng" dirty="0" err="1" smtClean="0"/>
              <a:t>es</a:t>
            </a:r>
            <a:r>
              <a:rPr lang="en-US" sz="2400" u="sng" dirty="0" smtClean="0"/>
              <a:t> </a:t>
            </a:r>
            <a:r>
              <a:rPr lang="en-US" sz="2400" u="sng" dirty="0" err="1" smtClean="0"/>
              <a:t>representada</a:t>
            </a:r>
            <a:r>
              <a:rPr lang="en-US" sz="2400" u="sng" dirty="0" smtClean="0"/>
              <a:t> </a:t>
            </a:r>
            <a:r>
              <a:rPr lang="en-US" sz="2400" u="sng" dirty="0" err="1" smtClean="0"/>
              <a:t>por</a:t>
            </a:r>
            <a:r>
              <a:rPr lang="en-US" sz="2400" u="sng" dirty="0" smtClean="0"/>
              <a:t> un </a:t>
            </a:r>
            <a:r>
              <a:rPr lang="en-US" sz="2400" u="sng" dirty="0" err="1" smtClean="0"/>
              <a:t>numero</a:t>
            </a:r>
            <a:r>
              <a:rPr lang="en-US" sz="2400" u="sng" dirty="0" smtClean="0"/>
              <a:t> </a:t>
            </a:r>
            <a:r>
              <a:rPr lang="en-US" sz="2400" u="sng" dirty="0" err="1" smtClean="0"/>
              <a:t>finito</a:t>
            </a:r>
            <a:r>
              <a:rPr lang="en-US" sz="2400" u="sng" dirty="0" smtClean="0"/>
              <a:t> de </a:t>
            </a:r>
            <a:r>
              <a:rPr lang="en-US" sz="2400" u="sng" dirty="0" err="1" smtClean="0"/>
              <a:t>puntos</a:t>
            </a:r>
            <a:r>
              <a:rPr lang="en-US" sz="2400" u="sng" dirty="0" smtClean="0"/>
              <a:t>.</a:t>
            </a:r>
          </a:p>
          <a:p>
            <a:r>
              <a:rPr lang="en-US" sz="2400" u="sng" dirty="0" err="1" smtClean="0"/>
              <a:t>Cuantificación</a:t>
            </a:r>
            <a:r>
              <a:rPr lang="en-US" sz="2400" u="sng" dirty="0" smtClean="0"/>
              <a:t>. </a:t>
            </a:r>
            <a:r>
              <a:rPr lang="en-US" sz="2400" u="sng" dirty="0" err="1" smtClean="0"/>
              <a:t>Estos</a:t>
            </a:r>
            <a:r>
              <a:rPr lang="en-US" sz="2400" u="sng" dirty="0" smtClean="0"/>
              <a:t>  </a:t>
            </a:r>
            <a:r>
              <a:rPr lang="en-US" sz="2400" u="sng" dirty="0" err="1" smtClean="0"/>
              <a:t>puntos</a:t>
            </a:r>
            <a:r>
              <a:rPr lang="en-US" sz="2400" u="sng" dirty="0" smtClean="0"/>
              <a:t> </a:t>
            </a:r>
            <a:r>
              <a:rPr lang="en-US" sz="2400" u="sng" dirty="0" err="1" smtClean="0"/>
              <a:t>muestrados</a:t>
            </a:r>
            <a:r>
              <a:rPr lang="en-US" sz="2400" u="sng" dirty="0" smtClean="0"/>
              <a:t> son </a:t>
            </a:r>
            <a:r>
              <a:rPr lang="en-US" sz="2400" u="sng" dirty="0" err="1" smtClean="0"/>
              <a:t>representados</a:t>
            </a:r>
            <a:r>
              <a:rPr lang="en-US" sz="2400" u="sng" dirty="0" smtClean="0"/>
              <a:t> </a:t>
            </a:r>
            <a:r>
              <a:rPr lang="en-US" sz="2400" u="sng" dirty="0" err="1" smtClean="0"/>
              <a:t>por</a:t>
            </a:r>
            <a:r>
              <a:rPr lang="en-US" sz="2400" u="sng" dirty="0" smtClean="0"/>
              <a:t> un </a:t>
            </a:r>
            <a:r>
              <a:rPr lang="en-US" sz="2400" u="sng" dirty="0" err="1" smtClean="0"/>
              <a:t>numero</a:t>
            </a:r>
            <a:r>
              <a:rPr lang="en-US" sz="2400" u="sng" dirty="0" smtClean="0"/>
              <a:t> </a:t>
            </a:r>
            <a:r>
              <a:rPr lang="en-US" sz="2400" u="sng" dirty="0" err="1" smtClean="0"/>
              <a:t>entero</a:t>
            </a:r>
            <a:r>
              <a:rPr lang="en-US" sz="2400" u="sng" dirty="0"/>
              <a:t>.</a:t>
            </a:r>
          </a:p>
          <a:p>
            <a:endParaRPr lang="en-US" sz="2400" b="1" u="sng" dirty="0"/>
          </a:p>
        </p:txBody>
      </p:sp>
      <p:pic>
        <p:nvPicPr>
          <p:cNvPr id="44038" name="Picture 6" descr="A:\fund_fig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67541" y="1268760"/>
            <a:ext cx="8368088" cy="33123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2010077"/>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911424" y="23683"/>
            <a:ext cx="10363200" cy="1143000"/>
          </a:xfrm>
        </p:spPr>
        <p:txBody>
          <a:bodyPr>
            <a:normAutofit/>
          </a:bodyPr>
          <a:lstStyle/>
          <a:p>
            <a:r>
              <a:rPr lang="en-US" dirty="0" err="1" smtClean="0">
                <a:solidFill>
                  <a:schemeClr val="tx1"/>
                </a:solidFill>
              </a:rPr>
              <a:t>Digitalización</a:t>
            </a:r>
            <a:r>
              <a:rPr lang="en-US" dirty="0" smtClean="0">
                <a:solidFill>
                  <a:schemeClr val="tx1"/>
                </a:solidFill>
              </a:rPr>
              <a:t> de </a:t>
            </a:r>
            <a:r>
              <a:rPr lang="en-US" dirty="0" err="1" smtClean="0">
                <a:solidFill>
                  <a:schemeClr val="tx1"/>
                </a:solidFill>
              </a:rPr>
              <a:t>una</a:t>
            </a:r>
            <a:r>
              <a:rPr lang="en-US" dirty="0" smtClean="0">
                <a:solidFill>
                  <a:schemeClr val="tx1"/>
                </a:solidFill>
              </a:rPr>
              <a:t> </a:t>
            </a:r>
            <a:r>
              <a:rPr lang="en-US" dirty="0" err="1" smtClean="0">
                <a:solidFill>
                  <a:schemeClr val="tx1"/>
                </a:solidFill>
              </a:rPr>
              <a:t>imagen</a:t>
            </a:r>
            <a:endParaRPr lang="en-US" dirty="0">
              <a:solidFill>
                <a:schemeClr val="tx1"/>
              </a:solidFill>
            </a:endParaRPr>
          </a:p>
        </p:txBody>
      </p:sp>
      <p:sp>
        <p:nvSpPr>
          <p:cNvPr id="19459" name="Rectangle 3"/>
          <p:cNvSpPr>
            <a:spLocks noGrp="1" noChangeArrowheads="1"/>
          </p:cNvSpPr>
          <p:nvPr>
            <p:ph type="body" sz="half" idx="1"/>
          </p:nvPr>
        </p:nvSpPr>
        <p:spPr>
          <a:xfrm>
            <a:off x="951728" y="1099809"/>
            <a:ext cx="10363200" cy="727720"/>
          </a:xfrm>
        </p:spPr>
        <p:txBody>
          <a:bodyPr/>
          <a:lstStyle/>
          <a:p>
            <a:r>
              <a:rPr lang="es-MX" sz="2200" dirty="0" smtClean="0"/>
              <a:t>Muestreo</a:t>
            </a:r>
            <a:endParaRPr lang="es-MX" sz="2200" dirty="0"/>
          </a:p>
        </p:txBody>
      </p:sp>
      <p:pic>
        <p:nvPicPr>
          <p:cNvPr id="19462" name="Picture 6" descr="A:\cast_p3.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5413" y="1782043"/>
            <a:ext cx="11176000" cy="2924175"/>
          </a:xfrm>
          <a:prstGeom prst="rect">
            <a:avLst/>
          </a:prstGeom>
          <a:noFill/>
          <a:extLst>
            <a:ext uri="{909E8E84-426E-40DD-AFC4-6F175D3DCCD1}">
              <a14:hiddenFill xmlns:a14="http://schemas.microsoft.com/office/drawing/2010/main">
                <a:solidFill>
                  <a:srgbClr val="FFFFFF"/>
                </a:solidFill>
              </a14:hiddenFill>
            </a:ext>
          </a:extLst>
        </p:spPr>
      </p:pic>
      <p:sp>
        <p:nvSpPr>
          <p:cNvPr id="2" name="1 CuadroTexto"/>
          <p:cNvSpPr txBox="1"/>
          <p:nvPr/>
        </p:nvSpPr>
        <p:spPr>
          <a:xfrm>
            <a:off x="1583510" y="5373224"/>
            <a:ext cx="6242093" cy="369332"/>
          </a:xfrm>
          <a:prstGeom prst="rect">
            <a:avLst/>
          </a:prstGeom>
          <a:noFill/>
        </p:spPr>
        <p:txBody>
          <a:bodyPr wrap="none" rtlCol="0">
            <a:spAutoFit/>
          </a:bodyPr>
          <a:lstStyle/>
          <a:p>
            <a:r>
              <a:rPr lang="es-MX" dirty="0" smtClean="0"/>
              <a:t>Pixel: Picture </a:t>
            </a:r>
            <a:r>
              <a:rPr lang="es-MX" dirty="0" err="1" smtClean="0"/>
              <a:t>Element</a:t>
            </a:r>
            <a:r>
              <a:rPr lang="es-MX" dirty="0" smtClean="0"/>
              <a:t>, se </a:t>
            </a:r>
            <a:r>
              <a:rPr lang="es-MX" dirty="0" err="1" smtClean="0"/>
              <a:t>refire</a:t>
            </a:r>
            <a:r>
              <a:rPr lang="es-MX" dirty="0" smtClean="0"/>
              <a:t> a cada celda de la imagen digital.</a:t>
            </a:r>
            <a:endParaRPr lang="es-MX" dirty="0"/>
          </a:p>
        </p:txBody>
      </p:sp>
    </p:spTree>
    <p:extLst>
      <p:ext uri="{BB962C8B-B14F-4D97-AF65-F5344CB8AC3E}">
        <p14:creationId xmlns:p14="http://schemas.microsoft.com/office/powerpoint/2010/main" val="337432998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Grp="1" noChangeArrowheads="1"/>
          </p:cNvSpPr>
          <p:nvPr>
            <p:ph type="title"/>
          </p:nvPr>
        </p:nvSpPr>
        <p:spPr>
          <a:xfrm>
            <a:off x="911424" y="332656"/>
            <a:ext cx="10363200" cy="1143000"/>
          </a:xfrm>
        </p:spPr>
        <p:txBody>
          <a:bodyPr/>
          <a:lstStyle/>
          <a:p>
            <a:r>
              <a:rPr lang="en-US" dirty="0" err="1" smtClean="0">
                <a:solidFill>
                  <a:schemeClr val="tx1"/>
                </a:solidFill>
              </a:rPr>
              <a:t>Muestreo</a:t>
            </a:r>
            <a:r>
              <a:rPr lang="en-US" dirty="0" smtClean="0">
                <a:solidFill>
                  <a:schemeClr val="tx1"/>
                </a:solidFill>
              </a:rPr>
              <a:t> o </a:t>
            </a:r>
            <a:r>
              <a:rPr lang="en-US" dirty="0" err="1" smtClean="0">
                <a:solidFill>
                  <a:schemeClr val="tx1"/>
                </a:solidFill>
              </a:rPr>
              <a:t>resolución</a:t>
            </a:r>
            <a:r>
              <a:rPr lang="en-US" dirty="0" smtClean="0">
                <a:solidFill>
                  <a:schemeClr val="tx1"/>
                </a:solidFill>
              </a:rPr>
              <a:t> </a:t>
            </a:r>
            <a:r>
              <a:rPr lang="en-US" dirty="0" err="1" smtClean="0">
                <a:solidFill>
                  <a:schemeClr val="tx1"/>
                </a:solidFill>
              </a:rPr>
              <a:t>espacial</a:t>
            </a:r>
            <a:endParaRPr lang="en-US" dirty="0">
              <a:solidFill>
                <a:schemeClr val="tx1"/>
              </a:solidFill>
            </a:endParaRPr>
          </a:p>
        </p:txBody>
      </p:sp>
      <p:sp>
        <p:nvSpPr>
          <p:cNvPr id="21507" name="Rectangle 3"/>
          <p:cNvSpPr>
            <a:spLocks noGrp="1" noChangeArrowheads="1"/>
          </p:cNvSpPr>
          <p:nvPr>
            <p:ph type="body" sz="half" idx="1"/>
          </p:nvPr>
        </p:nvSpPr>
        <p:spPr>
          <a:xfrm>
            <a:off x="2528606" y="1199972"/>
            <a:ext cx="7854534" cy="4876800"/>
          </a:xfrm>
        </p:spPr>
        <p:txBody>
          <a:bodyPr/>
          <a:lstStyle/>
          <a:p>
            <a:pPr>
              <a:buFontTx/>
              <a:buChar char=" "/>
            </a:pPr>
            <a:r>
              <a:rPr lang="en-US" sz="2000" dirty="0"/>
              <a:t>     original 		       </a:t>
            </a:r>
            <a:r>
              <a:rPr lang="en-US" sz="2000" dirty="0" smtClean="0"/>
              <a:t>                     factor de 2</a:t>
            </a:r>
            <a:endParaRPr lang="en-US" sz="2000" dirty="0"/>
          </a:p>
          <a:p>
            <a:pPr>
              <a:buFontTx/>
              <a:buChar char=" "/>
            </a:pPr>
            <a:endParaRPr lang="en-US" sz="2000" dirty="0"/>
          </a:p>
          <a:p>
            <a:pPr>
              <a:buFontTx/>
              <a:buChar char=" "/>
            </a:pPr>
            <a:endParaRPr lang="en-US" sz="2000" dirty="0"/>
          </a:p>
          <a:p>
            <a:pPr>
              <a:buFontTx/>
              <a:buChar char=" "/>
            </a:pPr>
            <a:endParaRPr lang="en-US" sz="2000" dirty="0"/>
          </a:p>
          <a:p>
            <a:pPr>
              <a:buFontTx/>
              <a:buChar char=" "/>
            </a:pPr>
            <a:endParaRPr lang="en-US" sz="2000" dirty="0"/>
          </a:p>
          <a:p>
            <a:pPr>
              <a:buFontTx/>
              <a:buChar char=" "/>
            </a:pPr>
            <a:endParaRPr lang="en-US" sz="2000" dirty="0"/>
          </a:p>
          <a:p>
            <a:pPr>
              <a:buFontTx/>
              <a:buChar char=" "/>
            </a:pPr>
            <a:endParaRPr lang="en-US" sz="2000" dirty="0"/>
          </a:p>
          <a:p>
            <a:pPr>
              <a:buFontTx/>
              <a:buChar char=" "/>
            </a:pPr>
            <a:r>
              <a:rPr lang="en-US" sz="2000" dirty="0" smtClean="0"/>
              <a:t>factor de 4</a:t>
            </a:r>
            <a:r>
              <a:rPr lang="en-US" sz="2000" dirty="0"/>
              <a:t>	         </a:t>
            </a:r>
            <a:r>
              <a:rPr lang="en-US" sz="2000" dirty="0" smtClean="0"/>
              <a:t>                                factor de 8</a:t>
            </a:r>
            <a:endParaRPr lang="en-US" sz="2000" dirty="0"/>
          </a:p>
          <a:p>
            <a:pPr>
              <a:buFontTx/>
              <a:buChar char=" "/>
            </a:pPr>
            <a:endParaRPr lang="en-US" sz="2000" dirty="0"/>
          </a:p>
        </p:txBody>
      </p:sp>
      <p:pic>
        <p:nvPicPr>
          <p:cNvPr id="21509" name="Picture 5" descr="A:\lenna1.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27200" y="1828800"/>
            <a:ext cx="2821517" cy="2133600"/>
          </a:xfrm>
          <a:prstGeom prst="rect">
            <a:avLst/>
          </a:prstGeom>
          <a:noFill/>
          <a:extLst>
            <a:ext uri="{909E8E84-426E-40DD-AFC4-6F175D3DCCD1}">
              <a14:hiddenFill xmlns:a14="http://schemas.microsoft.com/office/drawing/2010/main">
                <a:solidFill>
                  <a:srgbClr val="FFFFFF"/>
                </a:solidFill>
              </a14:hiddenFill>
            </a:ext>
          </a:extLst>
        </p:spPr>
      </p:pic>
      <p:pic>
        <p:nvPicPr>
          <p:cNvPr id="21510" name="Picture 6" descr="A:\lenna2.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07200" y="1828800"/>
            <a:ext cx="2821517" cy="2133600"/>
          </a:xfrm>
          <a:prstGeom prst="rect">
            <a:avLst/>
          </a:prstGeom>
          <a:noFill/>
          <a:extLst>
            <a:ext uri="{909E8E84-426E-40DD-AFC4-6F175D3DCCD1}">
              <a14:hiddenFill xmlns:a14="http://schemas.microsoft.com/office/drawing/2010/main">
                <a:solidFill>
                  <a:srgbClr val="FFFFFF"/>
                </a:solidFill>
              </a14:hiddenFill>
            </a:ext>
          </a:extLst>
        </p:spPr>
      </p:pic>
      <p:pic>
        <p:nvPicPr>
          <p:cNvPr id="21511" name="Picture 7" descr="A:\lenna3.gif"/>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7" y="4419600"/>
            <a:ext cx="2789767" cy="2133600"/>
          </a:xfrm>
          <a:prstGeom prst="rect">
            <a:avLst/>
          </a:prstGeom>
          <a:noFill/>
          <a:extLst>
            <a:ext uri="{909E8E84-426E-40DD-AFC4-6F175D3DCCD1}">
              <a14:hiddenFill xmlns:a14="http://schemas.microsoft.com/office/drawing/2010/main">
                <a:solidFill>
                  <a:srgbClr val="FFFFFF"/>
                </a:solidFill>
              </a14:hiddenFill>
            </a:ext>
          </a:extLst>
        </p:spPr>
      </p:pic>
      <p:pic>
        <p:nvPicPr>
          <p:cNvPr id="21512" name="Picture 8" descr="A:\lenna4.gif"/>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08800" y="4419600"/>
            <a:ext cx="2821517" cy="2133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479502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371970" y="0"/>
            <a:ext cx="10363200" cy="1143000"/>
          </a:xfrm>
        </p:spPr>
        <p:txBody>
          <a:bodyPr>
            <a:normAutofit/>
          </a:bodyPr>
          <a:lstStyle/>
          <a:p>
            <a:r>
              <a:rPr lang="en-US" dirty="0" err="1" smtClean="0"/>
              <a:t>Cuantificación</a:t>
            </a:r>
            <a:r>
              <a:rPr lang="en-US" dirty="0" smtClean="0"/>
              <a:t> o </a:t>
            </a:r>
            <a:r>
              <a:rPr lang="en-US" dirty="0" err="1" smtClean="0"/>
              <a:t>resolución</a:t>
            </a:r>
            <a:r>
              <a:rPr lang="en-US" dirty="0" smtClean="0"/>
              <a:t> </a:t>
            </a:r>
            <a:r>
              <a:rPr lang="en-US" dirty="0" err="1" smtClean="0"/>
              <a:t>radiométrica</a:t>
            </a:r>
            <a:endParaRPr lang="en-US" dirty="0"/>
          </a:p>
        </p:txBody>
      </p:sp>
      <p:sp>
        <p:nvSpPr>
          <p:cNvPr id="20483" name="Rectangle 3"/>
          <p:cNvSpPr>
            <a:spLocks noGrp="1" noChangeArrowheads="1"/>
          </p:cNvSpPr>
          <p:nvPr>
            <p:ph type="body" sz="half" idx="1"/>
          </p:nvPr>
        </p:nvSpPr>
        <p:spPr>
          <a:xfrm>
            <a:off x="1165486" y="1291239"/>
            <a:ext cx="9019383" cy="4876800"/>
          </a:xfrm>
        </p:spPr>
        <p:txBody>
          <a:bodyPr>
            <a:normAutofit/>
          </a:bodyPr>
          <a:lstStyle/>
          <a:p>
            <a:r>
              <a:rPr lang="en-US" sz="1600" dirty="0"/>
              <a:t>256 </a:t>
            </a:r>
            <a:r>
              <a:rPr lang="en-US" sz="1600" dirty="0" smtClean="0"/>
              <a:t> </a:t>
            </a:r>
            <a:r>
              <a:rPr lang="en-US" sz="1600" dirty="0" err="1" smtClean="0"/>
              <a:t>grises</a:t>
            </a:r>
            <a:r>
              <a:rPr lang="en-US" sz="1600" dirty="0" smtClean="0"/>
              <a:t> (8bits/pixel</a:t>
            </a:r>
            <a:r>
              <a:rPr lang="en-US" sz="1600" dirty="0"/>
              <a:t>)  </a:t>
            </a:r>
            <a:r>
              <a:rPr lang="en-US" sz="1600" dirty="0" smtClean="0"/>
              <a:t>                                  </a:t>
            </a:r>
            <a:r>
              <a:rPr lang="en-US" sz="1600" dirty="0"/>
              <a:t>32 </a:t>
            </a:r>
            <a:r>
              <a:rPr lang="en-US" sz="1600" dirty="0" err="1" smtClean="0"/>
              <a:t>grises</a:t>
            </a:r>
            <a:r>
              <a:rPr lang="en-US" sz="1600" dirty="0" smtClean="0"/>
              <a:t> (5 </a:t>
            </a:r>
            <a:r>
              <a:rPr lang="en-US" sz="1600" dirty="0"/>
              <a:t>bits/pixel)    </a:t>
            </a:r>
            <a:r>
              <a:rPr lang="en-US" sz="1600" dirty="0" smtClean="0"/>
              <a:t>        </a:t>
            </a:r>
            <a:r>
              <a:rPr lang="en-US" sz="1600" dirty="0"/>
              <a:t>16 </a:t>
            </a:r>
            <a:r>
              <a:rPr lang="en-US" sz="1600" dirty="0" err="1" smtClean="0"/>
              <a:t>grises</a:t>
            </a:r>
            <a:r>
              <a:rPr lang="en-US" sz="1600" dirty="0" smtClean="0"/>
              <a:t> (4 </a:t>
            </a:r>
            <a:r>
              <a:rPr lang="en-US" sz="1600" dirty="0"/>
              <a:t>bits/pixel</a:t>
            </a:r>
            <a:r>
              <a:rPr lang="en-US" sz="1600" dirty="0" smtClean="0"/>
              <a:t>)</a:t>
            </a:r>
            <a:endParaRPr lang="en-US" sz="1600" dirty="0"/>
          </a:p>
          <a:p>
            <a:endParaRPr lang="en-US" sz="1600" dirty="0"/>
          </a:p>
          <a:p>
            <a:endParaRPr lang="en-US" sz="1600" dirty="0"/>
          </a:p>
          <a:p>
            <a:endParaRPr lang="en-US" sz="1600" dirty="0"/>
          </a:p>
          <a:p>
            <a:endParaRPr lang="en-US" sz="1600" dirty="0"/>
          </a:p>
          <a:p>
            <a:endParaRPr lang="en-US" sz="1600" dirty="0"/>
          </a:p>
          <a:p>
            <a:endParaRPr lang="en-US" sz="1600" dirty="0"/>
          </a:p>
          <a:p>
            <a:pPr marL="0" indent="0">
              <a:buNone/>
            </a:pPr>
            <a:endParaRPr lang="en-US" sz="1600" dirty="0"/>
          </a:p>
          <a:p>
            <a:r>
              <a:rPr lang="en-US" sz="1600" dirty="0"/>
              <a:t>8 </a:t>
            </a:r>
            <a:r>
              <a:rPr lang="en-US" sz="1600" dirty="0" err="1" smtClean="0"/>
              <a:t>grises</a:t>
            </a:r>
            <a:r>
              <a:rPr lang="en-US" sz="1600" dirty="0" smtClean="0"/>
              <a:t>  (3 </a:t>
            </a:r>
            <a:r>
              <a:rPr lang="en-US" sz="1600" dirty="0"/>
              <a:t>bits/pixel)       </a:t>
            </a:r>
            <a:r>
              <a:rPr lang="en-US" sz="1600" dirty="0" smtClean="0"/>
              <a:t>                 </a:t>
            </a:r>
            <a:r>
              <a:rPr lang="en-US" sz="1600" dirty="0"/>
              <a:t>4 </a:t>
            </a:r>
            <a:r>
              <a:rPr lang="en-US" sz="1600" dirty="0" err="1" smtClean="0"/>
              <a:t>grises</a:t>
            </a:r>
            <a:r>
              <a:rPr lang="en-US" sz="1600" dirty="0" smtClean="0"/>
              <a:t> (2 </a:t>
            </a:r>
            <a:r>
              <a:rPr lang="en-US" sz="1600" dirty="0"/>
              <a:t>bits/pixel)      </a:t>
            </a:r>
            <a:r>
              <a:rPr lang="en-US" sz="1600" dirty="0" smtClean="0"/>
              <a:t>                      </a:t>
            </a:r>
            <a:r>
              <a:rPr lang="en-US" sz="1600" dirty="0"/>
              <a:t>2 </a:t>
            </a:r>
            <a:r>
              <a:rPr lang="en-US" sz="1600" dirty="0" err="1" smtClean="0"/>
              <a:t>grises</a:t>
            </a:r>
            <a:r>
              <a:rPr lang="en-US" sz="1600" dirty="0" smtClean="0"/>
              <a:t> (1 </a:t>
            </a:r>
            <a:r>
              <a:rPr lang="en-US" sz="1600" dirty="0"/>
              <a:t>bit/pixel)</a:t>
            </a:r>
          </a:p>
        </p:txBody>
      </p:sp>
      <p:pic>
        <p:nvPicPr>
          <p:cNvPr id="20485" name="Picture 5" descr="A:\lenna1.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1103" y="1728192"/>
            <a:ext cx="2823633" cy="2133600"/>
          </a:xfrm>
          <a:prstGeom prst="rect">
            <a:avLst/>
          </a:prstGeom>
          <a:noFill/>
          <a:extLst>
            <a:ext uri="{909E8E84-426E-40DD-AFC4-6F175D3DCCD1}">
              <a14:hiddenFill xmlns:a14="http://schemas.microsoft.com/office/drawing/2010/main">
                <a:solidFill>
                  <a:srgbClr val="FFFFFF"/>
                </a:solidFill>
              </a14:hiddenFill>
            </a:ext>
          </a:extLst>
        </p:spPr>
      </p:pic>
      <p:pic>
        <p:nvPicPr>
          <p:cNvPr id="20488" name="Picture 8" descr="A:\lenna1.gif_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5515" y="1728192"/>
            <a:ext cx="2821517" cy="2133600"/>
          </a:xfrm>
          <a:prstGeom prst="rect">
            <a:avLst/>
          </a:prstGeom>
          <a:noFill/>
          <a:extLst>
            <a:ext uri="{909E8E84-426E-40DD-AFC4-6F175D3DCCD1}">
              <a14:hiddenFill xmlns:a14="http://schemas.microsoft.com/office/drawing/2010/main">
                <a:solidFill>
                  <a:srgbClr val="FFFFFF"/>
                </a:solidFill>
              </a14:hiddenFill>
            </a:ext>
          </a:extLst>
        </p:spPr>
      </p:pic>
      <p:pic>
        <p:nvPicPr>
          <p:cNvPr id="20489" name="Picture 9" descr="A:\lenna1.gif_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71859" y="1728192"/>
            <a:ext cx="2821517" cy="2133600"/>
          </a:xfrm>
          <a:prstGeom prst="rect">
            <a:avLst/>
          </a:prstGeom>
          <a:noFill/>
          <a:extLst>
            <a:ext uri="{909E8E84-426E-40DD-AFC4-6F175D3DCCD1}">
              <a14:hiddenFill xmlns:a14="http://schemas.microsoft.com/office/drawing/2010/main">
                <a:solidFill>
                  <a:srgbClr val="FFFFFF"/>
                </a:solidFill>
              </a14:hiddenFill>
            </a:ext>
          </a:extLst>
        </p:spPr>
      </p:pic>
      <p:pic>
        <p:nvPicPr>
          <p:cNvPr id="20490" name="Picture 10" descr="A:\lenna1.gif_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0011" y="4455368"/>
            <a:ext cx="3024717" cy="2286000"/>
          </a:xfrm>
          <a:prstGeom prst="rect">
            <a:avLst/>
          </a:prstGeom>
          <a:noFill/>
          <a:extLst>
            <a:ext uri="{909E8E84-426E-40DD-AFC4-6F175D3DCCD1}">
              <a14:hiddenFill xmlns:a14="http://schemas.microsoft.com/office/drawing/2010/main">
                <a:solidFill>
                  <a:srgbClr val="FFFFFF"/>
                </a:solidFill>
              </a14:hiddenFill>
            </a:ext>
          </a:extLst>
        </p:spPr>
      </p:pic>
      <p:pic>
        <p:nvPicPr>
          <p:cNvPr id="20491" name="Picture 11" descr="A:\lenna1.gif_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41211" y="4455368"/>
            <a:ext cx="3024717" cy="2286000"/>
          </a:xfrm>
          <a:prstGeom prst="rect">
            <a:avLst/>
          </a:prstGeom>
          <a:noFill/>
          <a:extLst>
            <a:ext uri="{909E8E84-426E-40DD-AFC4-6F175D3DCCD1}">
              <a14:hiddenFill xmlns:a14="http://schemas.microsoft.com/office/drawing/2010/main">
                <a:solidFill>
                  <a:srgbClr val="FFFFFF"/>
                </a:solidFill>
              </a14:hiddenFill>
            </a:ext>
          </a:extLst>
        </p:spPr>
      </p:pic>
      <p:pic>
        <p:nvPicPr>
          <p:cNvPr id="20492" name="Picture 12" descr="A:\lenna1.gif_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71315" y="4455368"/>
            <a:ext cx="3022600" cy="2286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84553413"/>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6" name="Rectangle 6"/>
          <p:cNvSpPr>
            <a:spLocks noGrp="1" noChangeArrowheads="1"/>
          </p:cNvSpPr>
          <p:nvPr>
            <p:ph type="title"/>
          </p:nvPr>
        </p:nvSpPr>
        <p:spPr>
          <a:noFill/>
        </p:spPr>
        <p:txBody>
          <a:bodyPr/>
          <a:lstStyle/>
          <a:p>
            <a:pPr eaLnBrk="1" hangingPunct="1"/>
            <a:r>
              <a:rPr lang="es-ES" sz="2400" b="1" dirty="0" smtClean="0">
                <a:solidFill>
                  <a:schemeClr val="tx1"/>
                </a:solidFill>
              </a:rPr>
              <a:t>El proceso de digitalización:</a:t>
            </a:r>
            <a:r>
              <a:rPr lang="es-ES" sz="2400" dirty="0" smtClean="0">
                <a:solidFill>
                  <a:schemeClr val="tx1"/>
                </a:solidFill>
              </a:rPr>
              <a:t> </a:t>
            </a:r>
            <a:r>
              <a:rPr lang="es-ES" sz="2400" b="1" i="1" dirty="0" smtClean="0">
                <a:solidFill>
                  <a:schemeClr val="tx1"/>
                </a:solidFill>
              </a:rPr>
              <a:t>muestreo</a:t>
            </a:r>
            <a:r>
              <a:rPr lang="es-ES" sz="2400" b="1" dirty="0" smtClean="0">
                <a:solidFill>
                  <a:schemeClr val="tx1"/>
                </a:solidFill>
              </a:rPr>
              <a:t> y</a:t>
            </a:r>
            <a:r>
              <a:rPr lang="es-ES" sz="2400" dirty="0" smtClean="0">
                <a:solidFill>
                  <a:schemeClr val="tx1"/>
                </a:solidFill>
              </a:rPr>
              <a:t> </a:t>
            </a:r>
            <a:r>
              <a:rPr lang="es-ES" sz="2400" b="1" i="1" dirty="0" smtClean="0">
                <a:solidFill>
                  <a:schemeClr val="tx1"/>
                </a:solidFill>
              </a:rPr>
              <a:t>cuantificación</a:t>
            </a:r>
          </a:p>
        </p:txBody>
      </p:sp>
      <p:sp>
        <p:nvSpPr>
          <p:cNvPr id="13314" name="Rectangle 3"/>
          <p:cNvSpPr>
            <a:spLocks noGrp="1" noChangeArrowheads="1"/>
          </p:cNvSpPr>
          <p:nvPr>
            <p:ph idx="1"/>
          </p:nvPr>
        </p:nvSpPr>
        <p:spPr>
          <a:xfrm>
            <a:off x="719667" y="1700213"/>
            <a:ext cx="10972800" cy="4525962"/>
          </a:xfrm>
        </p:spPr>
        <p:txBody>
          <a:bodyPr/>
          <a:lstStyle/>
          <a:p>
            <a:pPr eaLnBrk="1" hangingPunct="1">
              <a:lnSpc>
                <a:spcPct val="80000"/>
              </a:lnSpc>
              <a:buFontTx/>
              <a:buNone/>
            </a:pPr>
            <a:r>
              <a:rPr lang="es-ES" sz="2000" smtClean="0"/>
              <a:t>	Llegados a este punto, es lógico preguntarse ¿Qué muestreo y cuántos niveles de gris son necesarios para una buena aproximación? La </a:t>
            </a:r>
            <a:r>
              <a:rPr lang="es-ES" sz="2000" b="1" i="1" smtClean="0"/>
              <a:t>resolución</a:t>
            </a:r>
            <a:r>
              <a:rPr lang="es-ES" sz="2000" i="1" smtClean="0"/>
              <a:t> </a:t>
            </a:r>
            <a:r>
              <a:rPr lang="es-ES" sz="2000" smtClean="0"/>
              <a:t>(el grado de detalle discernible) de una imagen depende estrechamente de estos dos parámetros. Cuanto más se incrementan, más se aproxima la imagen digitalizada a la original.</a:t>
            </a:r>
          </a:p>
          <a:p>
            <a:pPr eaLnBrk="1" hangingPunct="1">
              <a:lnSpc>
                <a:spcPct val="80000"/>
              </a:lnSpc>
              <a:buFontTx/>
              <a:buNone/>
            </a:pPr>
            <a:endParaRPr lang="es-ES" sz="2000" smtClean="0"/>
          </a:p>
          <a:p>
            <a:pPr eaLnBrk="1" hangingPunct="1">
              <a:lnSpc>
                <a:spcPct val="80000"/>
              </a:lnSpc>
              <a:buFontTx/>
              <a:buNone/>
            </a:pPr>
            <a:r>
              <a:rPr lang="es-ES" sz="2000" smtClean="0"/>
              <a:t>	</a:t>
            </a:r>
          </a:p>
          <a:p>
            <a:pPr eaLnBrk="1" hangingPunct="1">
              <a:lnSpc>
                <a:spcPct val="80000"/>
              </a:lnSpc>
              <a:buFontTx/>
              <a:buNone/>
            </a:pPr>
            <a:endParaRPr lang="es-ES" sz="2000" smtClean="0"/>
          </a:p>
          <a:p>
            <a:pPr eaLnBrk="1" hangingPunct="1">
              <a:lnSpc>
                <a:spcPct val="80000"/>
              </a:lnSpc>
              <a:buFontTx/>
              <a:buNone/>
            </a:pPr>
            <a:r>
              <a:rPr lang="es-ES" sz="2000" smtClean="0"/>
              <a:t>	La </a:t>
            </a:r>
            <a:r>
              <a:rPr lang="es-ES" sz="2000" b="1" smtClean="0"/>
              <a:t>cantidad de niveles de gris (resolución de intensidad) y la finura del mallado (resolución espacial)</a:t>
            </a:r>
            <a:r>
              <a:rPr lang="es-ES" sz="2000" smtClean="0"/>
              <a:t> que escojamos, deben producir una imagen digital “aceptable”, en el sentido de que no sea perceptible al ojo humano el paso de un color a otro, entre dos píxeles consecutivos.</a:t>
            </a:r>
          </a:p>
          <a:p>
            <a:pPr eaLnBrk="1" hangingPunct="1">
              <a:lnSpc>
                <a:spcPct val="80000"/>
              </a:lnSpc>
              <a:buFontTx/>
              <a:buNone/>
            </a:pPr>
            <a:endParaRPr lang="es-ES" sz="2000" smtClean="0"/>
          </a:p>
          <a:p>
            <a:pPr eaLnBrk="1" hangingPunct="1">
              <a:lnSpc>
                <a:spcPct val="80000"/>
              </a:lnSpc>
              <a:buFontTx/>
              <a:buNone/>
            </a:pPr>
            <a:r>
              <a:rPr lang="es-ES" sz="2000" smtClean="0"/>
              <a:t>	</a:t>
            </a:r>
          </a:p>
        </p:txBody>
      </p:sp>
    </p:spTree>
    <p:extLst>
      <p:ext uri="{BB962C8B-B14F-4D97-AF65-F5344CB8AC3E}">
        <p14:creationId xmlns:p14="http://schemas.microsoft.com/office/powerpoint/2010/main" val="20910087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Rectangle 5"/>
          <p:cNvSpPr>
            <a:spLocks noGrp="1" noChangeArrowheads="1"/>
          </p:cNvSpPr>
          <p:nvPr>
            <p:ph type="title"/>
          </p:nvPr>
        </p:nvSpPr>
        <p:spPr>
          <a:noFill/>
        </p:spPr>
        <p:txBody>
          <a:bodyPr/>
          <a:lstStyle/>
          <a:p>
            <a:pPr eaLnBrk="1" hangingPunct="1"/>
            <a:r>
              <a:rPr lang="es-ES" sz="2400" b="1" dirty="0" smtClean="0">
                <a:solidFill>
                  <a:schemeClr val="tx1"/>
                </a:solidFill>
              </a:rPr>
              <a:t>El proceso de digitalización:</a:t>
            </a:r>
            <a:r>
              <a:rPr lang="es-ES" sz="2400" dirty="0" smtClean="0">
                <a:solidFill>
                  <a:schemeClr val="tx1"/>
                </a:solidFill>
              </a:rPr>
              <a:t> </a:t>
            </a:r>
            <a:r>
              <a:rPr lang="es-ES" sz="2400" b="1" i="1" dirty="0" smtClean="0">
                <a:solidFill>
                  <a:schemeClr val="tx1"/>
                </a:solidFill>
              </a:rPr>
              <a:t>muestreo</a:t>
            </a:r>
            <a:r>
              <a:rPr lang="es-ES" sz="2400" b="1" dirty="0" smtClean="0">
                <a:solidFill>
                  <a:schemeClr val="tx1"/>
                </a:solidFill>
              </a:rPr>
              <a:t> y</a:t>
            </a:r>
            <a:r>
              <a:rPr lang="es-ES" sz="2400" dirty="0" smtClean="0">
                <a:solidFill>
                  <a:schemeClr val="tx1"/>
                </a:solidFill>
              </a:rPr>
              <a:t> </a:t>
            </a:r>
            <a:r>
              <a:rPr lang="es-ES" sz="2400" b="1" i="1" dirty="0" smtClean="0">
                <a:solidFill>
                  <a:schemeClr val="tx1"/>
                </a:solidFill>
              </a:rPr>
              <a:t>cuantificación</a:t>
            </a:r>
          </a:p>
        </p:txBody>
      </p:sp>
      <p:sp>
        <p:nvSpPr>
          <p:cNvPr id="14338" name="Rectangle 3"/>
          <p:cNvSpPr>
            <a:spLocks noGrp="1" noChangeArrowheads="1"/>
          </p:cNvSpPr>
          <p:nvPr>
            <p:ph idx="1"/>
          </p:nvPr>
        </p:nvSpPr>
        <p:spPr>
          <a:xfrm>
            <a:off x="624417" y="1700213"/>
            <a:ext cx="10972800" cy="4525962"/>
          </a:xfrm>
        </p:spPr>
        <p:txBody>
          <a:bodyPr/>
          <a:lstStyle/>
          <a:p>
            <a:pPr eaLnBrk="1" hangingPunct="1">
              <a:lnSpc>
                <a:spcPct val="80000"/>
              </a:lnSpc>
              <a:buFontTx/>
              <a:buNone/>
            </a:pPr>
            <a:r>
              <a:rPr lang="es-ES" sz="2000" smtClean="0"/>
              <a:t>	Hemos de tener en cuenta que si el muestreo consiste en un mallado de M por N píxeles y el número de niveles de gris permitido es </a:t>
            </a:r>
            <a:r>
              <a:rPr lang="es-ES" sz="2000" i="1" smtClean="0"/>
              <a:t>L=2</a:t>
            </a:r>
            <a:r>
              <a:rPr lang="es-ES" sz="2000" i="1" baseline="30000" smtClean="0"/>
              <a:t>k</a:t>
            </a:r>
            <a:r>
              <a:rPr lang="es-ES" sz="2000" smtClean="0"/>
              <a:t>, entonces el número de bits necesarios para almacenar una  imagen digitalizada es:</a:t>
            </a:r>
          </a:p>
          <a:p>
            <a:pPr eaLnBrk="1" hangingPunct="1">
              <a:lnSpc>
                <a:spcPct val="80000"/>
              </a:lnSpc>
              <a:buFontTx/>
              <a:buNone/>
            </a:pPr>
            <a:r>
              <a:rPr lang="es-ES" sz="2000" smtClean="0"/>
              <a:t>				</a:t>
            </a:r>
          </a:p>
          <a:p>
            <a:pPr eaLnBrk="1" hangingPunct="1">
              <a:lnSpc>
                <a:spcPct val="80000"/>
              </a:lnSpc>
              <a:buFontTx/>
              <a:buNone/>
            </a:pPr>
            <a:r>
              <a:rPr lang="es-ES" sz="2000" smtClean="0"/>
              <a:t>				</a:t>
            </a:r>
            <a:r>
              <a:rPr lang="es-ES" sz="2000" i="1" smtClean="0"/>
              <a:t>M x N x k</a:t>
            </a:r>
          </a:p>
          <a:p>
            <a:pPr eaLnBrk="1" hangingPunct="1">
              <a:lnSpc>
                <a:spcPct val="80000"/>
              </a:lnSpc>
              <a:buFontTx/>
              <a:buNone/>
            </a:pPr>
            <a:endParaRPr lang="es-ES" sz="2000" i="1" smtClean="0"/>
          </a:p>
          <a:p>
            <a:pPr eaLnBrk="1" hangingPunct="1">
              <a:lnSpc>
                <a:spcPct val="80000"/>
              </a:lnSpc>
              <a:buFontTx/>
              <a:buNone/>
            </a:pPr>
            <a:r>
              <a:rPr lang="es-ES" sz="2000" smtClean="0"/>
              <a:t>	Por ejemplo, una imagen de 128 x 128 con 64 niveles de gris necesita 98.304 bits = 12 KB de memoria. </a:t>
            </a:r>
          </a:p>
          <a:p>
            <a:pPr eaLnBrk="1" hangingPunct="1">
              <a:lnSpc>
                <a:spcPct val="80000"/>
              </a:lnSpc>
              <a:buFontTx/>
              <a:buNone/>
            </a:pPr>
            <a:endParaRPr lang="es-ES" sz="2000" smtClean="0"/>
          </a:p>
          <a:p>
            <a:pPr eaLnBrk="1" hangingPunct="1">
              <a:lnSpc>
                <a:spcPct val="80000"/>
              </a:lnSpc>
              <a:buFontTx/>
              <a:buNone/>
            </a:pPr>
            <a:r>
              <a:rPr lang="es-ES" sz="2000" smtClean="0"/>
              <a:t>	Una de 256 x 256 con 132 niveles de gris necesita 458.752 bits = 56 KB. </a:t>
            </a:r>
          </a:p>
          <a:p>
            <a:pPr eaLnBrk="1" hangingPunct="1">
              <a:lnSpc>
                <a:spcPct val="80000"/>
              </a:lnSpc>
              <a:buFontTx/>
              <a:buNone/>
            </a:pPr>
            <a:endParaRPr lang="es-ES" sz="2000" smtClean="0"/>
          </a:p>
          <a:p>
            <a:pPr eaLnBrk="1" hangingPunct="1">
              <a:lnSpc>
                <a:spcPct val="80000"/>
              </a:lnSpc>
              <a:buFontTx/>
              <a:buNone/>
            </a:pPr>
            <a:r>
              <a:rPr lang="es-ES" sz="2000" smtClean="0"/>
              <a:t>	Y una de 1024 x 1024 con 256 niveles de gris necesita 8.388.608 bits = 1024 KB = 1 MB. </a:t>
            </a:r>
          </a:p>
          <a:p>
            <a:pPr eaLnBrk="1" hangingPunct="1">
              <a:lnSpc>
                <a:spcPct val="80000"/>
              </a:lnSpc>
            </a:pPr>
            <a:endParaRPr lang="es-ES" sz="2000" smtClean="0"/>
          </a:p>
        </p:txBody>
      </p:sp>
    </p:spTree>
    <p:extLst>
      <p:ext uri="{BB962C8B-B14F-4D97-AF65-F5344CB8AC3E}">
        <p14:creationId xmlns:p14="http://schemas.microsoft.com/office/powerpoint/2010/main" val="30036289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Grp="1" noChangeArrowheads="1"/>
          </p:cNvSpPr>
          <p:nvPr>
            <p:ph type="title"/>
          </p:nvPr>
        </p:nvSpPr>
        <p:spPr>
          <a:xfrm>
            <a:off x="911424" y="260648"/>
            <a:ext cx="10363200" cy="648072"/>
          </a:xfrm>
        </p:spPr>
        <p:txBody>
          <a:bodyPr>
            <a:normAutofit fontScale="90000"/>
          </a:bodyPr>
          <a:lstStyle/>
          <a:p>
            <a:r>
              <a:rPr lang="en-US" dirty="0" err="1" smtClean="0">
                <a:solidFill>
                  <a:schemeClr val="tx1"/>
                </a:solidFill>
              </a:rPr>
              <a:t>Imagen</a:t>
            </a:r>
            <a:r>
              <a:rPr lang="en-US" dirty="0" smtClean="0">
                <a:solidFill>
                  <a:schemeClr val="tx1"/>
                </a:solidFill>
              </a:rPr>
              <a:t> Digital</a:t>
            </a:r>
            <a:endParaRPr lang="en-US" dirty="0">
              <a:solidFill>
                <a:schemeClr val="tx1"/>
              </a:solidFill>
            </a:endParaRPr>
          </a:p>
        </p:txBody>
      </p:sp>
      <p:sp>
        <p:nvSpPr>
          <p:cNvPr id="50179" name="Rectangle 3"/>
          <p:cNvSpPr>
            <a:spLocks noGrp="1" noChangeArrowheads="1"/>
          </p:cNvSpPr>
          <p:nvPr>
            <p:ph type="body" sz="half" idx="1"/>
          </p:nvPr>
        </p:nvSpPr>
        <p:spPr>
          <a:xfrm>
            <a:off x="911424" y="1268760"/>
            <a:ext cx="10363200" cy="2286000"/>
          </a:xfrm>
        </p:spPr>
        <p:txBody>
          <a:bodyPr>
            <a:normAutofit/>
          </a:bodyPr>
          <a:lstStyle/>
          <a:p>
            <a:r>
              <a:rPr lang="en-US" sz="2400" dirty="0" err="1" smtClean="0"/>
              <a:t>Una</a:t>
            </a:r>
            <a:r>
              <a:rPr lang="en-US" sz="2400" dirty="0" smtClean="0"/>
              <a:t> </a:t>
            </a:r>
            <a:r>
              <a:rPr lang="en-US" sz="2400" dirty="0" err="1" smtClean="0"/>
              <a:t>imagen</a:t>
            </a:r>
            <a:r>
              <a:rPr lang="en-US" sz="2400" dirty="0" smtClean="0"/>
              <a:t> </a:t>
            </a:r>
            <a:r>
              <a:rPr lang="en-US" sz="2400" dirty="0" err="1" smtClean="0"/>
              <a:t>es</a:t>
            </a:r>
            <a:r>
              <a:rPr lang="en-US" sz="2400" dirty="0" smtClean="0"/>
              <a:t> </a:t>
            </a:r>
            <a:r>
              <a:rPr lang="en-US" sz="2400" dirty="0" err="1" smtClean="0"/>
              <a:t>representada</a:t>
            </a:r>
            <a:r>
              <a:rPr lang="en-US" sz="2400" dirty="0" smtClean="0"/>
              <a:t> </a:t>
            </a:r>
            <a:r>
              <a:rPr lang="en-US" sz="2400" dirty="0" err="1" smtClean="0"/>
              <a:t>por</a:t>
            </a:r>
            <a:r>
              <a:rPr lang="en-US" sz="2400" dirty="0" smtClean="0"/>
              <a:t> </a:t>
            </a:r>
            <a:r>
              <a:rPr lang="en-US" sz="2400" dirty="0" err="1" smtClean="0"/>
              <a:t>una</a:t>
            </a:r>
            <a:r>
              <a:rPr lang="en-US" sz="2400" dirty="0" smtClean="0"/>
              <a:t> </a:t>
            </a:r>
            <a:r>
              <a:rPr lang="en-US" sz="2400" dirty="0" err="1" smtClean="0"/>
              <a:t>matriz</a:t>
            </a:r>
            <a:r>
              <a:rPr lang="en-US" sz="2400" dirty="0" smtClean="0"/>
              <a:t> rectangular de </a:t>
            </a:r>
            <a:r>
              <a:rPr lang="en-US" sz="2400" dirty="0" err="1" smtClean="0"/>
              <a:t>enteros</a:t>
            </a:r>
            <a:r>
              <a:rPr lang="en-US" sz="2400" dirty="0" smtClean="0"/>
              <a:t>.</a:t>
            </a:r>
          </a:p>
          <a:p>
            <a:r>
              <a:rPr lang="en-US" sz="2400" dirty="0" err="1" smtClean="0"/>
              <a:t>Cada</a:t>
            </a:r>
            <a:r>
              <a:rPr lang="en-US" sz="2400" dirty="0" smtClean="0"/>
              <a:t> </a:t>
            </a:r>
            <a:r>
              <a:rPr lang="en-US" sz="2400" dirty="0" err="1" smtClean="0"/>
              <a:t>entero</a:t>
            </a:r>
            <a:r>
              <a:rPr lang="en-US" sz="2400" dirty="0" smtClean="0"/>
              <a:t> </a:t>
            </a:r>
            <a:r>
              <a:rPr lang="en-US" sz="2400" dirty="0" err="1" smtClean="0"/>
              <a:t>representa</a:t>
            </a:r>
            <a:r>
              <a:rPr lang="en-US" sz="2400" dirty="0" smtClean="0"/>
              <a:t>  la  </a:t>
            </a:r>
            <a:r>
              <a:rPr lang="en-US" sz="2400" dirty="0" err="1" smtClean="0"/>
              <a:t>brillantez</a:t>
            </a:r>
            <a:r>
              <a:rPr lang="en-US" sz="2400" dirty="0" smtClean="0"/>
              <a:t>  en </a:t>
            </a:r>
            <a:r>
              <a:rPr lang="en-US" sz="2400" dirty="0" err="1" smtClean="0"/>
              <a:t>ese</a:t>
            </a:r>
            <a:r>
              <a:rPr lang="en-US" sz="2400" dirty="0" smtClean="0"/>
              <a:t> </a:t>
            </a:r>
            <a:r>
              <a:rPr lang="en-US" sz="2400" dirty="0" err="1" smtClean="0"/>
              <a:t>punto</a:t>
            </a:r>
            <a:endParaRPr lang="en-US" sz="2400" dirty="0" smtClean="0"/>
          </a:p>
          <a:p>
            <a:r>
              <a:rPr lang="en-US" sz="2400" dirty="0" smtClean="0"/>
              <a:t>Si N </a:t>
            </a:r>
            <a:r>
              <a:rPr lang="en-US" sz="2400" dirty="0" err="1" smtClean="0"/>
              <a:t>es</a:t>
            </a:r>
            <a:r>
              <a:rPr lang="en-US" sz="2400" dirty="0" smtClean="0"/>
              <a:t> el </a:t>
            </a:r>
            <a:r>
              <a:rPr lang="en-US" sz="2400" dirty="0" err="1" smtClean="0"/>
              <a:t>numero</a:t>
            </a:r>
            <a:r>
              <a:rPr lang="en-US" sz="2400" dirty="0" smtClean="0"/>
              <a:t> de </a:t>
            </a:r>
            <a:r>
              <a:rPr lang="en-US" sz="2400" dirty="0" err="1" smtClean="0"/>
              <a:t>renglones</a:t>
            </a:r>
            <a:r>
              <a:rPr lang="en-US" sz="2400" dirty="0"/>
              <a:t>,</a:t>
            </a:r>
            <a:r>
              <a:rPr lang="en-US" sz="2400" dirty="0" smtClean="0"/>
              <a:t> M el </a:t>
            </a:r>
            <a:r>
              <a:rPr lang="en-US" sz="2400" dirty="0" err="1" smtClean="0"/>
              <a:t>numero</a:t>
            </a:r>
            <a:r>
              <a:rPr lang="en-US" sz="2400" dirty="0" smtClean="0"/>
              <a:t> de </a:t>
            </a:r>
            <a:r>
              <a:rPr lang="en-US" sz="2400" dirty="0" err="1" smtClean="0"/>
              <a:t>columnas</a:t>
            </a:r>
            <a:r>
              <a:rPr lang="en-US" sz="2400" dirty="0" smtClean="0"/>
              <a:t> y Q en </a:t>
            </a:r>
            <a:r>
              <a:rPr lang="en-US" sz="2400" dirty="0" err="1" smtClean="0"/>
              <a:t>numero</a:t>
            </a:r>
            <a:r>
              <a:rPr lang="en-US" sz="2400" dirty="0" smtClean="0"/>
              <a:t> de bits </a:t>
            </a:r>
            <a:r>
              <a:rPr lang="en-US" sz="2400" dirty="0" err="1" smtClean="0"/>
              <a:t>por</a:t>
            </a:r>
            <a:r>
              <a:rPr lang="en-US" sz="2400" dirty="0" smtClean="0"/>
              <a:t> pixel , el </a:t>
            </a:r>
            <a:r>
              <a:rPr lang="en-US" sz="2400" dirty="0" err="1" smtClean="0"/>
              <a:t>espacio</a:t>
            </a:r>
            <a:r>
              <a:rPr lang="en-US" sz="2400" dirty="0" smtClean="0"/>
              <a:t> de </a:t>
            </a:r>
            <a:r>
              <a:rPr lang="en-US" sz="2400" dirty="0" err="1" smtClean="0"/>
              <a:t>memoria</a:t>
            </a:r>
            <a:r>
              <a:rPr lang="en-US" sz="2400" dirty="0" smtClean="0"/>
              <a:t> de </a:t>
            </a:r>
            <a:r>
              <a:rPr lang="en-US" sz="2400" dirty="0" err="1" smtClean="0"/>
              <a:t>una</a:t>
            </a:r>
            <a:r>
              <a:rPr lang="en-US" sz="2400" dirty="0" smtClean="0"/>
              <a:t> </a:t>
            </a:r>
            <a:r>
              <a:rPr lang="en-US" sz="2400" dirty="0" err="1" smtClean="0"/>
              <a:t>imagen</a:t>
            </a:r>
            <a:r>
              <a:rPr lang="en-US" sz="2400" dirty="0" smtClean="0"/>
              <a:t> </a:t>
            </a:r>
            <a:r>
              <a:rPr lang="en-US" sz="2400" dirty="0" err="1" smtClean="0"/>
              <a:t>es</a:t>
            </a:r>
            <a:r>
              <a:rPr lang="en-US" sz="2400" dirty="0" smtClean="0"/>
              <a:t> </a:t>
            </a:r>
            <a:r>
              <a:rPr lang="en-US" sz="2400" dirty="0" err="1" smtClean="0"/>
              <a:t>NxMXQ</a:t>
            </a:r>
            <a:endParaRPr lang="en-US" sz="2400" dirty="0" smtClean="0"/>
          </a:p>
          <a:p>
            <a:endParaRPr lang="en-US" sz="2400" dirty="0"/>
          </a:p>
        </p:txBody>
      </p:sp>
    </p:spTree>
    <p:extLst>
      <p:ext uri="{BB962C8B-B14F-4D97-AF65-F5344CB8AC3E}">
        <p14:creationId xmlns:p14="http://schemas.microsoft.com/office/powerpoint/2010/main" val="3662896363"/>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9394" name="Rectangle 1026"/>
          <p:cNvSpPr>
            <a:spLocks noGrp="1" noChangeArrowheads="1"/>
          </p:cNvSpPr>
          <p:nvPr>
            <p:ph type="title"/>
          </p:nvPr>
        </p:nvSpPr>
        <p:spPr>
          <a:xfrm>
            <a:off x="911424" y="116632"/>
            <a:ext cx="10363200" cy="1143000"/>
          </a:xfrm>
        </p:spPr>
        <p:txBody>
          <a:bodyPr>
            <a:noAutofit/>
          </a:bodyPr>
          <a:lstStyle/>
          <a:p>
            <a:r>
              <a:rPr lang="en-US" sz="2800" dirty="0" err="1" smtClean="0">
                <a:solidFill>
                  <a:schemeClr val="tx1"/>
                </a:solidFill>
              </a:rPr>
              <a:t>Sistema</a:t>
            </a:r>
            <a:r>
              <a:rPr lang="en-US" sz="2800" dirty="0" smtClean="0">
                <a:solidFill>
                  <a:schemeClr val="tx1"/>
                </a:solidFill>
              </a:rPr>
              <a:t> de </a:t>
            </a:r>
            <a:r>
              <a:rPr lang="en-US" sz="2800" dirty="0" err="1" smtClean="0">
                <a:solidFill>
                  <a:schemeClr val="tx1"/>
                </a:solidFill>
              </a:rPr>
              <a:t>coordenadas</a:t>
            </a:r>
            <a:r>
              <a:rPr lang="en-US" sz="2800" dirty="0" smtClean="0">
                <a:solidFill>
                  <a:schemeClr val="tx1"/>
                </a:solidFill>
              </a:rPr>
              <a:t> en la </a:t>
            </a:r>
            <a:r>
              <a:rPr lang="en-US" sz="2800" dirty="0" err="1" smtClean="0">
                <a:solidFill>
                  <a:schemeClr val="tx1"/>
                </a:solidFill>
              </a:rPr>
              <a:t>imagen</a:t>
            </a:r>
            <a:endParaRPr lang="en-US" sz="2800" dirty="0">
              <a:solidFill>
                <a:schemeClr val="tx1"/>
              </a:solidFill>
            </a:endParaRPr>
          </a:p>
        </p:txBody>
      </p:sp>
      <p:pic>
        <p:nvPicPr>
          <p:cNvPr id="2" name="Imagen 1"/>
          <p:cNvPicPr>
            <a:picLocks noChangeAspect="1"/>
          </p:cNvPicPr>
          <p:nvPr/>
        </p:nvPicPr>
        <p:blipFill>
          <a:blip r:embed="rId2"/>
          <a:stretch>
            <a:fillRect/>
          </a:stretch>
        </p:blipFill>
        <p:spPr>
          <a:xfrm>
            <a:off x="2327564" y="1074672"/>
            <a:ext cx="6520871" cy="5577703"/>
          </a:xfrm>
          <a:prstGeom prst="rect">
            <a:avLst/>
          </a:prstGeom>
        </p:spPr>
      </p:pic>
    </p:spTree>
    <p:extLst>
      <p:ext uri="{BB962C8B-B14F-4D97-AF65-F5344CB8AC3E}">
        <p14:creationId xmlns:p14="http://schemas.microsoft.com/office/powerpoint/2010/main" val="329602613"/>
      </p:ext>
    </p:extLst>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p:txBody>
          <a:bodyPr/>
          <a:lstStyle/>
          <a:p>
            <a:pPr eaLnBrk="1" hangingPunct="1"/>
            <a:r>
              <a:rPr lang="es-ES" sz="3200" b="1" dirty="0" smtClean="0">
                <a:solidFill>
                  <a:schemeClr val="tx1"/>
                </a:solidFill>
              </a:rPr>
              <a:t>Imágenes a color: el modelo RGB</a:t>
            </a:r>
          </a:p>
        </p:txBody>
      </p:sp>
      <p:sp>
        <p:nvSpPr>
          <p:cNvPr id="17411" name="Rectangle 3"/>
          <p:cNvSpPr>
            <a:spLocks noGrp="1" noChangeArrowheads="1"/>
          </p:cNvSpPr>
          <p:nvPr>
            <p:ph idx="1"/>
          </p:nvPr>
        </p:nvSpPr>
        <p:spPr>
          <a:xfrm>
            <a:off x="0" y="1524000"/>
            <a:ext cx="10972800" cy="4525962"/>
          </a:xfrm>
        </p:spPr>
        <p:txBody>
          <a:bodyPr/>
          <a:lstStyle/>
          <a:p>
            <a:pPr eaLnBrk="1" hangingPunct="1">
              <a:lnSpc>
                <a:spcPct val="80000"/>
              </a:lnSpc>
              <a:buFontTx/>
              <a:buNone/>
            </a:pPr>
            <a:r>
              <a:rPr lang="es-ES" sz="1600" dirty="0" smtClean="0"/>
              <a:t>	</a:t>
            </a:r>
            <a:r>
              <a:rPr lang="es-ES" sz="2000" dirty="0" smtClean="0"/>
              <a:t>Las imágenes digitales a color están gobernadas por los mismos conceptos de muestreo, cuantificación y resolución que las imágenes en escala de grises. </a:t>
            </a:r>
          </a:p>
          <a:p>
            <a:pPr eaLnBrk="1" hangingPunct="1">
              <a:lnSpc>
                <a:spcPct val="80000"/>
              </a:lnSpc>
              <a:buFontTx/>
              <a:buNone/>
            </a:pPr>
            <a:endParaRPr lang="es-ES" sz="2000" dirty="0" smtClean="0"/>
          </a:p>
          <a:p>
            <a:pPr eaLnBrk="1" hangingPunct="1">
              <a:lnSpc>
                <a:spcPct val="80000"/>
              </a:lnSpc>
              <a:buFontTx/>
              <a:buNone/>
            </a:pPr>
            <a:r>
              <a:rPr lang="es-ES" sz="2000" dirty="0" smtClean="0"/>
              <a:t>	Sin embargo, en lugar de un único valor de intensidad que expresa el nivel de gris, los píxeles de las imágenes a color están cuantificados usando tres componentes independientes uno por cada color primario (</a:t>
            </a:r>
            <a:r>
              <a:rPr lang="es-ES" sz="2000" b="1" dirty="0" smtClean="0"/>
              <a:t>RGB = rojo, verde y azul</a:t>
            </a:r>
            <a:r>
              <a:rPr lang="es-ES" sz="2000" dirty="0" smtClean="0"/>
              <a:t>). </a:t>
            </a:r>
          </a:p>
          <a:p>
            <a:pPr eaLnBrk="1" hangingPunct="1">
              <a:lnSpc>
                <a:spcPct val="80000"/>
              </a:lnSpc>
              <a:buFontTx/>
              <a:buNone/>
            </a:pPr>
            <a:endParaRPr lang="es-ES" sz="2000" dirty="0" smtClean="0"/>
          </a:p>
          <a:p>
            <a:pPr eaLnBrk="1" hangingPunct="1">
              <a:lnSpc>
                <a:spcPct val="80000"/>
              </a:lnSpc>
              <a:buFontTx/>
              <a:buNone/>
            </a:pPr>
            <a:r>
              <a:rPr lang="es-ES" sz="2000" dirty="0" smtClean="0"/>
              <a:t>	Combinando distintas intensidades de estos tres colores, podemos obtener todos los colores visibles.</a:t>
            </a:r>
          </a:p>
          <a:p>
            <a:pPr eaLnBrk="1" hangingPunct="1">
              <a:lnSpc>
                <a:spcPct val="80000"/>
              </a:lnSpc>
              <a:buFontTx/>
              <a:buNone/>
            </a:pPr>
            <a:endParaRPr lang="es-ES" sz="2000" dirty="0" smtClean="0"/>
          </a:p>
          <a:p>
            <a:pPr eaLnBrk="1" hangingPunct="1">
              <a:lnSpc>
                <a:spcPct val="80000"/>
              </a:lnSpc>
              <a:buFontTx/>
              <a:buNone/>
            </a:pPr>
            <a:r>
              <a:rPr lang="es-ES" sz="2000" dirty="0" smtClean="0"/>
              <a:t>	</a:t>
            </a:r>
          </a:p>
        </p:txBody>
      </p:sp>
    </p:spTree>
    <p:extLst>
      <p:ext uri="{BB962C8B-B14F-4D97-AF65-F5344CB8AC3E}">
        <p14:creationId xmlns:p14="http://schemas.microsoft.com/office/powerpoint/2010/main" val="11063358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Grp="1" noChangeArrowheads="1"/>
          </p:cNvSpPr>
          <p:nvPr>
            <p:ph type="title"/>
          </p:nvPr>
        </p:nvSpPr>
        <p:spPr/>
        <p:txBody>
          <a:bodyPr/>
          <a:lstStyle/>
          <a:p>
            <a:pPr eaLnBrk="1" hangingPunct="1"/>
            <a:r>
              <a:rPr lang="es-ES" sz="3200" dirty="0" smtClean="0">
                <a:solidFill>
                  <a:schemeClr val="tx1"/>
                </a:solidFill>
              </a:rPr>
              <a:t>Histogramas</a:t>
            </a:r>
            <a:r>
              <a:rPr lang="es-ES" dirty="0" smtClean="0">
                <a:solidFill>
                  <a:schemeClr val="tx1"/>
                </a:solidFill>
              </a:rPr>
              <a:t> </a:t>
            </a:r>
          </a:p>
        </p:txBody>
      </p:sp>
      <p:sp>
        <p:nvSpPr>
          <p:cNvPr id="21507" name="Rectangle 3"/>
          <p:cNvSpPr>
            <a:spLocks noGrp="1" noChangeArrowheads="1"/>
          </p:cNvSpPr>
          <p:nvPr>
            <p:ph idx="1"/>
          </p:nvPr>
        </p:nvSpPr>
        <p:spPr>
          <a:xfrm>
            <a:off x="7525" y="1295400"/>
            <a:ext cx="10972800" cy="4525962"/>
          </a:xfrm>
        </p:spPr>
        <p:txBody>
          <a:bodyPr/>
          <a:lstStyle/>
          <a:p>
            <a:pPr eaLnBrk="1" hangingPunct="1">
              <a:buFontTx/>
              <a:buNone/>
            </a:pPr>
            <a:r>
              <a:rPr lang="es-ES" sz="2000" dirty="0" smtClean="0"/>
              <a:t>	Supongamos dada una imagen en niveles de grises, siendo el rango de 256 colores (de 0 a 255). El </a:t>
            </a:r>
            <a:r>
              <a:rPr lang="es-ES" sz="2000" b="1" i="1" dirty="0" smtClean="0"/>
              <a:t>histograma</a:t>
            </a:r>
            <a:r>
              <a:rPr lang="es-ES" sz="2000" dirty="0" smtClean="0"/>
              <a:t> de la imagen consiste en una gráfica donde se muestra el número de píxeles de cada nivel de gris que aparecen en la imagen. En el siguiente ejemplo podemos ver tres imágenes con sus correspondientes histogramas.</a:t>
            </a:r>
          </a:p>
        </p:txBody>
      </p:sp>
      <p:sp>
        <p:nvSpPr>
          <p:cNvPr id="21508" name="Text Box 4"/>
          <p:cNvSpPr txBox="1">
            <a:spLocks noChangeArrowheads="1"/>
          </p:cNvSpPr>
          <p:nvPr/>
        </p:nvSpPr>
        <p:spPr bwMode="auto">
          <a:xfrm>
            <a:off x="4533907" y="3881440"/>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endParaRPr lang="es-MX"/>
          </a:p>
        </p:txBody>
      </p:sp>
      <p:pic>
        <p:nvPicPr>
          <p:cNvPr id="21509" name="Picture 6" descr="digitalimagesfigure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15225" y="3284538"/>
            <a:ext cx="6335183" cy="3382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901283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8" name="Rectangle 21"/>
          <p:cNvSpPr>
            <a:spLocks noGrp="1" noChangeArrowheads="1"/>
          </p:cNvSpPr>
          <p:nvPr>
            <p:ph type="title"/>
          </p:nvPr>
        </p:nvSpPr>
        <p:spPr>
          <a:noFill/>
        </p:spPr>
        <p:txBody>
          <a:bodyPr/>
          <a:lstStyle/>
          <a:p>
            <a:pPr eaLnBrk="1" hangingPunct="1"/>
            <a:r>
              <a:rPr lang="es-ES" dirty="0" smtClean="0">
                <a:solidFill>
                  <a:schemeClr val="tx1"/>
                </a:solidFill>
              </a:rPr>
              <a:t>Histogramas </a:t>
            </a:r>
          </a:p>
        </p:txBody>
      </p:sp>
      <p:sp>
        <p:nvSpPr>
          <p:cNvPr id="23554" name="Rectangle 3"/>
          <p:cNvSpPr>
            <a:spLocks noGrp="1" noChangeArrowheads="1"/>
          </p:cNvSpPr>
          <p:nvPr>
            <p:ph type="body" sz="half" idx="1"/>
          </p:nvPr>
        </p:nvSpPr>
        <p:spPr>
          <a:xfrm>
            <a:off x="203200" y="1828805"/>
            <a:ext cx="5384800" cy="4525963"/>
          </a:xfrm>
        </p:spPr>
        <p:txBody>
          <a:bodyPr/>
          <a:lstStyle/>
          <a:p>
            <a:pPr eaLnBrk="1" hangingPunct="1">
              <a:buFontTx/>
              <a:buNone/>
            </a:pPr>
            <a:r>
              <a:rPr lang="es-ES" sz="2000" dirty="0" smtClean="0"/>
              <a:t>	El histograma de una imagen a color RGB consiste en tres gráficas siendo cada una el histograma de cada color primario:</a:t>
            </a:r>
          </a:p>
        </p:txBody>
      </p:sp>
      <p:pic>
        <p:nvPicPr>
          <p:cNvPr id="23557" name="Picture 17" descr="digitalimagesfigure8"/>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5791203" y="2286000"/>
            <a:ext cx="5270500" cy="3371850"/>
          </a:xfrm>
          <a:noFill/>
        </p:spPr>
      </p:pic>
      <p:sp>
        <p:nvSpPr>
          <p:cNvPr id="23555" name="Text Box 12"/>
          <p:cNvSpPr txBox="1">
            <a:spLocks noChangeArrowheads="1"/>
          </p:cNvSpPr>
          <p:nvPr/>
        </p:nvSpPr>
        <p:spPr bwMode="auto">
          <a:xfrm>
            <a:off x="3860807" y="2655896"/>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endParaRPr lang="es-MX"/>
          </a:p>
        </p:txBody>
      </p:sp>
      <p:sp>
        <p:nvSpPr>
          <p:cNvPr id="23556" name="Text Box 16"/>
          <p:cNvSpPr txBox="1">
            <a:spLocks noChangeArrowheads="1"/>
          </p:cNvSpPr>
          <p:nvPr/>
        </p:nvSpPr>
        <p:spPr bwMode="auto">
          <a:xfrm>
            <a:off x="3956058" y="3016259"/>
            <a:ext cx="184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endParaRPr lang="es-MX"/>
          </a:p>
        </p:txBody>
      </p:sp>
    </p:spTree>
    <p:extLst>
      <p:ext uri="{BB962C8B-B14F-4D97-AF65-F5344CB8AC3E}">
        <p14:creationId xmlns:p14="http://schemas.microsoft.com/office/powerpoint/2010/main" val="34914897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1034753" y="3210875"/>
            <a:ext cx="10515600" cy="1325563"/>
          </a:xfrm>
        </p:spPr>
        <p:txBody>
          <a:bodyPr/>
          <a:lstStyle/>
          <a:p>
            <a:r>
              <a:rPr lang="es-MX" dirty="0" smtClean="0"/>
              <a:t>Procesamiento de la Imagen Digital</a:t>
            </a:r>
            <a:endParaRPr lang="es-MX" dirty="0"/>
          </a:p>
        </p:txBody>
      </p:sp>
    </p:spTree>
    <p:extLst>
      <p:ext uri="{BB962C8B-B14F-4D97-AF65-F5344CB8AC3E}">
        <p14:creationId xmlns:p14="http://schemas.microsoft.com/office/powerpoint/2010/main" val="263340283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n-US" sz="4400" dirty="0" err="1" smtClean="0"/>
              <a:t>Rutinas</a:t>
            </a:r>
            <a:r>
              <a:rPr lang="en-US" sz="4400" dirty="0" smtClean="0"/>
              <a:t> de </a:t>
            </a:r>
            <a:r>
              <a:rPr lang="en-US" sz="4400" dirty="0" err="1" smtClean="0"/>
              <a:t>Interpretacion</a:t>
            </a:r>
            <a:r>
              <a:rPr lang="en-US" sz="4400" dirty="0" smtClean="0"/>
              <a:t> de </a:t>
            </a:r>
            <a:r>
              <a:rPr lang="en-US" sz="4400" dirty="0" err="1" smtClean="0"/>
              <a:t>imagenes</a:t>
            </a:r>
            <a:endParaRPr lang="es-MX" sz="4400" dirty="0"/>
          </a:p>
        </p:txBody>
      </p:sp>
      <p:sp>
        <p:nvSpPr>
          <p:cNvPr id="3" name="2 Marcador de contenido"/>
          <p:cNvSpPr>
            <a:spLocks noGrp="1"/>
          </p:cNvSpPr>
          <p:nvPr>
            <p:ph idx="1"/>
          </p:nvPr>
        </p:nvSpPr>
        <p:spPr/>
        <p:txBody>
          <a:bodyPr/>
          <a:lstStyle/>
          <a:p>
            <a:r>
              <a:rPr lang="en-US" dirty="0" err="1" smtClean="0"/>
              <a:t>Correccion</a:t>
            </a:r>
            <a:r>
              <a:rPr lang="en-US" dirty="0" smtClean="0"/>
              <a:t> de </a:t>
            </a:r>
            <a:r>
              <a:rPr lang="en-US" dirty="0" err="1" smtClean="0"/>
              <a:t>Imagenes</a:t>
            </a:r>
            <a:r>
              <a:rPr lang="en-US" dirty="0" smtClean="0"/>
              <a:t>.- </a:t>
            </a:r>
            <a:r>
              <a:rPr lang="en-US" dirty="0" err="1" smtClean="0"/>
              <a:t>Es</a:t>
            </a:r>
            <a:r>
              <a:rPr lang="en-US" dirty="0" smtClean="0"/>
              <a:t> el </a:t>
            </a:r>
            <a:r>
              <a:rPr lang="en-US" dirty="0" err="1" smtClean="0"/>
              <a:t>procesado</a:t>
            </a:r>
            <a:r>
              <a:rPr lang="en-US" dirty="0" smtClean="0"/>
              <a:t> de la </a:t>
            </a:r>
            <a:r>
              <a:rPr lang="en-US" dirty="0" err="1" smtClean="0"/>
              <a:t>imagen</a:t>
            </a:r>
            <a:r>
              <a:rPr lang="en-US" dirty="0" smtClean="0"/>
              <a:t> a fin de </a:t>
            </a:r>
            <a:r>
              <a:rPr lang="en-US" dirty="0" err="1" smtClean="0"/>
              <a:t>corregir</a:t>
            </a:r>
            <a:r>
              <a:rPr lang="en-US" dirty="0" smtClean="0"/>
              <a:t> </a:t>
            </a:r>
            <a:r>
              <a:rPr lang="en-US" dirty="0" err="1" smtClean="0"/>
              <a:t>errores</a:t>
            </a:r>
            <a:r>
              <a:rPr lang="en-US" dirty="0" smtClean="0"/>
              <a:t> </a:t>
            </a:r>
            <a:r>
              <a:rPr lang="en-US" dirty="0" err="1" smtClean="0"/>
              <a:t>geometricos</a:t>
            </a:r>
            <a:r>
              <a:rPr lang="en-US" dirty="0" smtClean="0"/>
              <a:t> o </a:t>
            </a:r>
            <a:r>
              <a:rPr lang="en-US" dirty="0" err="1" smtClean="0"/>
              <a:t>derivados</a:t>
            </a:r>
            <a:r>
              <a:rPr lang="en-US" dirty="0" smtClean="0"/>
              <a:t> de los </a:t>
            </a:r>
            <a:r>
              <a:rPr lang="en-US" dirty="0" err="1" smtClean="0"/>
              <a:t>instrumentos</a:t>
            </a:r>
            <a:r>
              <a:rPr lang="en-US" dirty="0" smtClean="0"/>
              <a:t>.</a:t>
            </a:r>
          </a:p>
          <a:p>
            <a:endParaRPr lang="en-US" dirty="0" smtClean="0"/>
          </a:p>
          <a:p>
            <a:r>
              <a:rPr lang="en-US" dirty="0" err="1" smtClean="0"/>
              <a:t>Mejoramiento</a:t>
            </a:r>
            <a:r>
              <a:rPr lang="en-US" dirty="0" smtClean="0"/>
              <a:t> de </a:t>
            </a:r>
            <a:r>
              <a:rPr lang="en-US" dirty="0" err="1" smtClean="0"/>
              <a:t>Imagenes</a:t>
            </a:r>
            <a:r>
              <a:rPr lang="en-US" dirty="0" smtClean="0"/>
              <a:t>.- </a:t>
            </a:r>
            <a:r>
              <a:rPr lang="en-US" dirty="0" err="1" smtClean="0"/>
              <a:t>Procesado</a:t>
            </a:r>
            <a:r>
              <a:rPr lang="en-US" dirty="0" smtClean="0"/>
              <a:t> </a:t>
            </a:r>
            <a:r>
              <a:rPr lang="en-US" dirty="0" err="1" smtClean="0"/>
              <a:t>tendiente</a:t>
            </a:r>
            <a:r>
              <a:rPr lang="en-US" dirty="0" smtClean="0"/>
              <a:t> a </a:t>
            </a:r>
            <a:r>
              <a:rPr lang="en-US" dirty="0" err="1" smtClean="0"/>
              <a:t>incrementar</a:t>
            </a:r>
            <a:r>
              <a:rPr lang="en-US" dirty="0" smtClean="0"/>
              <a:t> la </a:t>
            </a:r>
            <a:r>
              <a:rPr lang="en-US" dirty="0" err="1" smtClean="0"/>
              <a:t>calidad</a:t>
            </a:r>
            <a:r>
              <a:rPr lang="en-US" dirty="0" smtClean="0"/>
              <a:t> de la </a:t>
            </a:r>
            <a:r>
              <a:rPr lang="en-US" dirty="0" err="1" smtClean="0"/>
              <a:t>imagen</a:t>
            </a:r>
            <a:r>
              <a:rPr lang="en-US" dirty="0" smtClean="0"/>
              <a:t> y </a:t>
            </a:r>
            <a:r>
              <a:rPr lang="en-US" dirty="0" err="1" smtClean="0"/>
              <a:t>mejorar</a:t>
            </a:r>
            <a:r>
              <a:rPr lang="en-US" dirty="0" smtClean="0"/>
              <a:t> la </a:t>
            </a:r>
            <a:r>
              <a:rPr lang="en-US" dirty="0" err="1" smtClean="0"/>
              <a:t>posibilidad</a:t>
            </a:r>
            <a:r>
              <a:rPr lang="en-US" dirty="0" smtClean="0"/>
              <a:t> de </a:t>
            </a:r>
            <a:r>
              <a:rPr lang="en-US" dirty="0" err="1" smtClean="0"/>
              <a:t>definir</a:t>
            </a:r>
            <a:r>
              <a:rPr lang="en-US" dirty="0" smtClean="0"/>
              <a:t> </a:t>
            </a:r>
            <a:r>
              <a:rPr lang="en-US" dirty="0" err="1" smtClean="0"/>
              <a:t>rasgos</a:t>
            </a:r>
            <a:r>
              <a:rPr lang="en-US" dirty="0" smtClean="0"/>
              <a:t> en </a:t>
            </a:r>
            <a:r>
              <a:rPr lang="en-US" dirty="0" err="1" smtClean="0"/>
              <a:t>ella</a:t>
            </a:r>
            <a:r>
              <a:rPr lang="en-US" dirty="0" smtClean="0"/>
              <a:t>.</a:t>
            </a:r>
          </a:p>
          <a:p>
            <a:endParaRPr lang="en-US" dirty="0" smtClean="0"/>
          </a:p>
          <a:p>
            <a:r>
              <a:rPr lang="en-US" dirty="0" err="1" smtClean="0"/>
              <a:t>Clasificacion</a:t>
            </a:r>
            <a:r>
              <a:rPr lang="en-US" dirty="0" smtClean="0"/>
              <a:t> de </a:t>
            </a:r>
            <a:r>
              <a:rPr lang="en-US" dirty="0" err="1" smtClean="0"/>
              <a:t>Imagenes</a:t>
            </a:r>
            <a:r>
              <a:rPr lang="en-US" dirty="0" smtClean="0"/>
              <a:t>.- </a:t>
            </a:r>
            <a:r>
              <a:rPr lang="en-US" dirty="0" err="1" smtClean="0"/>
              <a:t>Extraccion</a:t>
            </a:r>
            <a:r>
              <a:rPr lang="en-US" dirty="0" smtClean="0"/>
              <a:t> de </a:t>
            </a:r>
            <a:r>
              <a:rPr lang="en-US" dirty="0" err="1" smtClean="0"/>
              <a:t>informacion</a:t>
            </a:r>
            <a:r>
              <a:rPr lang="en-US" dirty="0" smtClean="0"/>
              <a:t> de la </a:t>
            </a:r>
            <a:r>
              <a:rPr lang="en-US" dirty="0" err="1" smtClean="0"/>
              <a:t>imagen</a:t>
            </a:r>
            <a:r>
              <a:rPr lang="en-US" dirty="0" smtClean="0"/>
              <a:t> a fin de </a:t>
            </a:r>
            <a:r>
              <a:rPr lang="en-US" dirty="0" err="1" smtClean="0"/>
              <a:t>obtener</a:t>
            </a:r>
            <a:r>
              <a:rPr lang="en-US" dirty="0" smtClean="0"/>
              <a:t> </a:t>
            </a:r>
            <a:r>
              <a:rPr lang="en-US" dirty="0" err="1" smtClean="0"/>
              <a:t>mapas</a:t>
            </a:r>
            <a:r>
              <a:rPr lang="en-US" dirty="0" smtClean="0"/>
              <a:t> de </a:t>
            </a:r>
            <a:r>
              <a:rPr lang="en-US" dirty="0" err="1" smtClean="0"/>
              <a:t>elementos</a:t>
            </a:r>
            <a:r>
              <a:rPr lang="en-US" dirty="0" smtClean="0"/>
              <a:t> en </a:t>
            </a:r>
            <a:r>
              <a:rPr lang="en-US" dirty="0" err="1" smtClean="0"/>
              <a:t>ella</a:t>
            </a:r>
            <a:endParaRPr lang="es-MX" dirty="0"/>
          </a:p>
        </p:txBody>
      </p:sp>
    </p:spTree>
    <p:extLst>
      <p:ext uri="{BB962C8B-B14F-4D97-AF65-F5344CB8AC3E}">
        <p14:creationId xmlns:p14="http://schemas.microsoft.com/office/powerpoint/2010/main" val="143888164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6999817" y="457213"/>
            <a:ext cx="3251200" cy="588963"/>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algn="ctr" eaLnBrk="0" hangingPunct="0"/>
            <a:r>
              <a:rPr lang="en-US" sz="3200">
                <a:solidFill>
                  <a:schemeClr val="tx2"/>
                </a:solidFill>
                <a:latin typeface="Times" pitchFamily="18" charset="0"/>
              </a:rPr>
              <a:t>Reduccion</a:t>
            </a:r>
          </a:p>
        </p:txBody>
      </p:sp>
      <p:pic>
        <p:nvPicPr>
          <p:cNvPr id="6147" name="Picture 4" descr="REDUC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93951" y="457200"/>
            <a:ext cx="4432300" cy="6096000"/>
          </a:xfrm>
          <a:prstGeom prst="rect">
            <a:avLst/>
          </a:prstGeom>
          <a:noFill/>
          <a:ln>
            <a:noFill/>
          </a:ln>
          <a:effectLst>
            <a:outerShdw dist="89803" dir="2700000" algn="ctr" rotWithShape="0">
              <a:srgbClr val="000000"/>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73355158"/>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ChangeArrowheads="1"/>
          </p:cNvSpPr>
          <p:nvPr/>
        </p:nvSpPr>
        <p:spPr bwMode="auto">
          <a:xfrm>
            <a:off x="6999826" y="457213"/>
            <a:ext cx="3566583" cy="588963"/>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algn="ctr" eaLnBrk="0" hangingPunct="0"/>
            <a:r>
              <a:rPr lang="en-US" sz="3200">
                <a:solidFill>
                  <a:schemeClr val="tx2"/>
                </a:solidFill>
                <a:latin typeface="Times" pitchFamily="18" charset="0"/>
              </a:rPr>
              <a:t>Magnificacion</a:t>
            </a:r>
          </a:p>
        </p:txBody>
      </p:sp>
      <p:pic>
        <p:nvPicPr>
          <p:cNvPr id="7171" name="Picture 4" descr="MAGNIFY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64887" y="457200"/>
            <a:ext cx="4116916" cy="6057900"/>
          </a:xfrm>
          <a:prstGeom prst="rect">
            <a:avLst/>
          </a:prstGeom>
          <a:noFill/>
          <a:ln>
            <a:noFill/>
          </a:ln>
          <a:effectLst>
            <a:outerShdw dist="89803" dir="2700000" algn="ctr" rotWithShape="0">
              <a:srgbClr val="000000"/>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37855671"/>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ChangeArrowheads="1"/>
          </p:cNvSpPr>
          <p:nvPr/>
        </p:nvSpPr>
        <p:spPr bwMode="auto">
          <a:xfrm>
            <a:off x="2252136" y="3073400"/>
            <a:ext cx="7687733" cy="711200"/>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algn="ctr" eaLnBrk="0" hangingPunct="0"/>
            <a:r>
              <a:rPr lang="es-ES" sz="4000">
                <a:latin typeface="Times" pitchFamily="18" charset="0"/>
              </a:rPr>
              <a:t>Mejoramiento  de imagen</a:t>
            </a:r>
            <a:endParaRPr lang="en-US" sz="4000">
              <a:latin typeface="Times" pitchFamily="18" charset="0"/>
            </a:endParaRPr>
          </a:p>
        </p:txBody>
      </p:sp>
    </p:spTree>
    <p:extLst>
      <p:ext uri="{BB962C8B-B14F-4D97-AF65-F5344CB8AC3E}">
        <p14:creationId xmlns:p14="http://schemas.microsoft.com/office/powerpoint/2010/main" val="3392629185"/>
      </p:ext>
    </p:extLst>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n 3"/>
          <p:cNvPicPr>
            <a:picLocks noChangeAspect="1"/>
          </p:cNvPicPr>
          <p:nvPr/>
        </p:nvPicPr>
        <p:blipFill>
          <a:blip r:embed="rId2"/>
          <a:stretch>
            <a:fillRect/>
          </a:stretch>
        </p:blipFill>
        <p:spPr>
          <a:xfrm>
            <a:off x="5135822" y="129309"/>
            <a:ext cx="5869304" cy="6595630"/>
          </a:xfrm>
          <a:prstGeom prst="rect">
            <a:avLst/>
          </a:prstGeom>
        </p:spPr>
      </p:pic>
      <p:sp>
        <p:nvSpPr>
          <p:cNvPr id="5" name="CuadroTexto 4"/>
          <p:cNvSpPr txBox="1"/>
          <p:nvPr/>
        </p:nvSpPr>
        <p:spPr>
          <a:xfrm>
            <a:off x="480291" y="2318327"/>
            <a:ext cx="4223272" cy="369332"/>
          </a:xfrm>
          <a:prstGeom prst="rect">
            <a:avLst/>
          </a:prstGeom>
          <a:noFill/>
        </p:spPr>
        <p:txBody>
          <a:bodyPr wrap="none" rtlCol="0">
            <a:spAutoFit/>
          </a:bodyPr>
          <a:lstStyle/>
          <a:p>
            <a:r>
              <a:rPr lang="es-MX" dirty="0" smtClean="0"/>
              <a:t>Diferente nivel de contraste en una imagen</a:t>
            </a:r>
            <a:endParaRPr lang="es-MX" dirty="0"/>
          </a:p>
        </p:txBody>
      </p:sp>
    </p:spTree>
    <p:extLst>
      <p:ext uri="{BB962C8B-B14F-4D97-AF65-F5344CB8AC3E}">
        <p14:creationId xmlns:p14="http://schemas.microsoft.com/office/powerpoint/2010/main" val="16199935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ChangeArrowheads="1"/>
          </p:cNvSpPr>
          <p:nvPr/>
        </p:nvSpPr>
        <p:spPr bwMode="auto">
          <a:xfrm>
            <a:off x="7823200" y="381006"/>
            <a:ext cx="4064000" cy="951543"/>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algn="ctr" eaLnBrk="0" hangingPunct="0">
              <a:defRPr/>
            </a:pPr>
            <a:r>
              <a:rPr lang="es-ES" sz="2800">
                <a:solidFill>
                  <a:schemeClr val="tx2"/>
                </a:solidFill>
                <a:effectLst>
                  <a:outerShdw blurRad="38100" dist="38100" dir="2700000" algn="tl">
                    <a:srgbClr val="FFFFFF"/>
                  </a:outerShdw>
                </a:effectLst>
                <a:latin typeface="Times" pitchFamily="18" charset="0"/>
              </a:rPr>
              <a:t>Distribuciones comunes de datos de sensores remotos</a:t>
            </a:r>
            <a:endParaRPr lang="en-US" sz="2800">
              <a:solidFill>
                <a:schemeClr val="tx2"/>
              </a:solidFill>
              <a:effectLst>
                <a:outerShdw blurRad="38100" dist="38100" dir="2700000" algn="tl">
                  <a:srgbClr val="FFFFFF"/>
                </a:outerShdw>
              </a:effectLst>
              <a:latin typeface="Times" pitchFamily="18" charset="0"/>
            </a:endParaRPr>
          </a:p>
        </p:txBody>
      </p:sp>
      <p:pic>
        <p:nvPicPr>
          <p:cNvPr id="8195" name="Picture 4" descr="normdist"/>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4400" y="381013"/>
            <a:ext cx="6604000" cy="6029325"/>
          </a:xfrm>
          <a:prstGeom prst="rect">
            <a:avLst/>
          </a:prstGeom>
          <a:noFill/>
          <a:ln>
            <a:noFill/>
          </a:ln>
          <a:effectLst>
            <a:outerShdw dist="89803" dir="2700000" algn="ctr" rotWithShape="0">
              <a:srgbClr val="000000"/>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37960256"/>
      </p:ext>
    </p:extLst>
  </p:cSld>
  <p:clrMapOvr>
    <a:masterClrMapping/>
  </p:clrMapOv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8674" name="Text Box 2"/>
          <p:cNvSpPr txBox="1">
            <a:spLocks noChangeArrowheads="1"/>
          </p:cNvSpPr>
          <p:nvPr/>
        </p:nvSpPr>
        <p:spPr bwMode="auto">
          <a:xfrm>
            <a:off x="3094569" y="3200400"/>
            <a:ext cx="628651"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0</a:t>
            </a:r>
            <a:endParaRPr lang="es-ES_tradnl" b="1">
              <a:latin typeface="Arial" charset="0"/>
            </a:endParaRPr>
          </a:p>
        </p:txBody>
      </p:sp>
      <p:sp>
        <p:nvSpPr>
          <p:cNvPr id="28675" name="Line 3"/>
          <p:cNvSpPr>
            <a:spLocks noChangeShapeType="1"/>
          </p:cNvSpPr>
          <p:nvPr/>
        </p:nvSpPr>
        <p:spPr bwMode="auto">
          <a:xfrm flipV="1">
            <a:off x="3596217" y="1371600"/>
            <a:ext cx="0" cy="18288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676" name="Line 4"/>
          <p:cNvSpPr>
            <a:spLocks noChangeShapeType="1"/>
          </p:cNvSpPr>
          <p:nvPr/>
        </p:nvSpPr>
        <p:spPr bwMode="auto">
          <a:xfrm>
            <a:off x="3596226" y="3213100"/>
            <a:ext cx="2406649"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grpSp>
        <p:nvGrpSpPr>
          <p:cNvPr id="2" name="Group 5"/>
          <p:cNvGrpSpPr>
            <a:grpSpLocks/>
          </p:cNvGrpSpPr>
          <p:nvPr/>
        </p:nvGrpSpPr>
        <p:grpSpPr bwMode="auto">
          <a:xfrm>
            <a:off x="3939126" y="1600213"/>
            <a:ext cx="656167" cy="1609725"/>
            <a:chOff x="1920" y="1008"/>
            <a:chExt cx="1237" cy="918"/>
          </a:xfrm>
        </p:grpSpPr>
        <p:sp>
          <p:nvSpPr>
            <p:cNvPr id="12341" name="Rectangle 6"/>
            <p:cNvSpPr>
              <a:spLocks noChangeArrowheads="1"/>
            </p:cNvSpPr>
            <p:nvPr/>
          </p:nvSpPr>
          <p:spPr bwMode="auto">
            <a:xfrm>
              <a:off x="1920" y="1728"/>
              <a:ext cx="49" cy="19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2" name="Rectangle 7"/>
            <p:cNvSpPr>
              <a:spLocks noChangeArrowheads="1"/>
            </p:cNvSpPr>
            <p:nvPr/>
          </p:nvSpPr>
          <p:spPr bwMode="auto">
            <a:xfrm>
              <a:off x="2011" y="1590"/>
              <a:ext cx="58" cy="33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3" name="Rectangle 8"/>
            <p:cNvSpPr>
              <a:spLocks noChangeArrowheads="1"/>
            </p:cNvSpPr>
            <p:nvPr/>
          </p:nvSpPr>
          <p:spPr bwMode="auto">
            <a:xfrm>
              <a:off x="2118" y="1488"/>
              <a:ext cx="58" cy="43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4" name="Rectangle 9"/>
            <p:cNvSpPr>
              <a:spLocks noChangeArrowheads="1"/>
            </p:cNvSpPr>
            <p:nvPr/>
          </p:nvSpPr>
          <p:spPr bwMode="auto">
            <a:xfrm>
              <a:off x="2218" y="1248"/>
              <a:ext cx="57" cy="67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5" name="Rectangle 10"/>
            <p:cNvSpPr>
              <a:spLocks noChangeArrowheads="1"/>
            </p:cNvSpPr>
            <p:nvPr/>
          </p:nvSpPr>
          <p:spPr bwMode="auto">
            <a:xfrm>
              <a:off x="2317" y="1104"/>
              <a:ext cx="58" cy="822"/>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6" name="Rectangle 11"/>
            <p:cNvSpPr>
              <a:spLocks noChangeArrowheads="1"/>
            </p:cNvSpPr>
            <p:nvPr/>
          </p:nvSpPr>
          <p:spPr bwMode="auto">
            <a:xfrm>
              <a:off x="2416" y="1008"/>
              <a:ext cx="57" cy="91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7" name="Rectangle 12"/>
            <p:cNvSpPr>
              <a:spLocks noChangeArrowheads="1"/>
            </p:cNvSpPr>
            <p:nvPr/>
          </p:nvSpPr>
          <p:spPr bwMode="auto">
            <a:xfrm>
              <a:off x="2515" y="1200"/>
              <a:ext cx="58" cy="72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8" name="Rectangle 13"/>
            <p:cNvSpPr>
              <a:spLocks noChangeArrowheads="1"/>
            </p:cNvSpPr>
            <p:nvPr/>
          </p:nvSpPr>
          <p:spPr bwMode="auto">
            <a:xfrm>
              <a:off x="2613" y="1392"/>
              <a:ext cx="58" cy="534"/>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9" name="Rectangle 14"/>
            <p:cNvSpPr>
              <a:spLocks noChangeArrowheads="1"/>
            </p:cNvSpPr>
            <p:nvPr/>
          </p:nvSpPr>
          <p:spPr bwMode="auto">
            <a:xfrm>
              <a:off x="2713" y="1536"/>
              <a:ext cx="58" cy="390"/>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50" name="Rectangle 15"/>
            <p:cNvSpPr>
              <a:spLocks noChangeArrowheads="1"/>
            </p:cNvSpPr>
            <p:nvPr/>
          </p:nvSpPr>
          <p:spPr bwMode="auto">
            <a:xfrm>
              <a:off x="2813" y="1680"/>
              <a:ext cx="49" cy="24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51" name="Rectangle 16"/>
            <p:cNvSpPr>
              <a:spLocks noChangeArrowheads="1"/>
            </p:cNvSpPr>
            <p:nvPr/>
          </p:nvSpPr>
          <p:spPr bwMode="auto">
            <a:xfrm>
              <a:off x="2911" y="1728"/>
              <a:ext cx="47" cy="19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52" name="Rectangle 17"/>
            <p:cNvSpPr>
              <a:spLocks noChangeArrowheads="1"/>
            </p:cNvSpPr>
            <p:nvPr/>
          </p:nvSpPr>
          <p:spPr bwMode="auto">
            <a:xfrm>
              <a:off x="3011" y="1788"/>
              <a:ext cx="47" cy="13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53" name="Rectangle 18"/>
            <p:cNvSpPr>
              <a:spLocks noChangeArrowheads="1"/>
            </p:cNvSpPr>
            <p:nvPr/>
          </p:nvSpPr>
          <p:spPr bwMode="auto">
            <a:xfrm>
              <a:off x="3110" y="1852"/>
              <a:ext cx="47" cy="74"/>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grpSp>
      <p:sp>
        <p:nvSpPr>
          <p:cNvPr id="28691" name="Text Box 19"/>
          <p:cNvSpPr txBox="1">
            <a:spLocks noChangeArrowheads="1"/>
          </p:cNvSpPr>
          <p:nvPr/>
        </p:nvSpPr>
        <p:spPr bwMode="auto">
          <a:xfrm>
            <a:off x="5721360" y="3200405"/>
            <a:ext cx="628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255</a:t>
            </a:r>
            <a:endParaRPr lang="es-ES_tradnl" b="1">
              <a:latin typeface="Arial" charset="0"/>
            </a:endParaRPr>
          </a:p>
        </p:txBody>
      </p:sp>
      <p:sp>
        <p:nvSpPr>
          <p:cNvPr id="28692" name="Text Box 20"/>
          <p:cNvSpPr txBox="1">
            <a:spLocks noChangeArrowheads="1"/>
          </p:cNvSpPr>
          <p:nvPr/>
        </p:nvSpPr>
        <p:spPr bwMode="auto">
          <a:xfrm>
            <a:off x="2626793" y="1371605"/>
            <a:ext cx="8170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100%</a:t>
            </a:r>
            <a:endParaRPr lang="es-ES_tradnl" b="1">
              <a:latin typeface="Arial" charset="0"/>
            </a:endParaRPr>
          </a:p>
        </p:txBody>
      </p:sp>
      <p:sp>
        <p:nvSpPr>
          <p:cNvPr id="28693" name="Line 21"/>
          <p:cNvSpPr>
            <a:spLocks noChangeShapeType="1"/>
          </p:cNvSpPr>
          <p:nvPr/>
        </p:nvSpPr>
        <p:spPr bwMode="auto">
          <a:xfrm flipV="1">
            <a:off x="7842251" y="3810000"/>
            <a:ext cx="0" cy="20574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694" name="Line 22"/>
          <p:cNvSpPr>
            <a:spLocks noChangeShapeType="1"/>
          </p:cNvSpPr>
          <p:nvPr/>
        </p:nvSpPr>
        <p:spPr bwMode="auto">
          <a:xfrm>
            <a:off x="7842259" y="5880100"/>
            <a:ext cx="240876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695" name="Text Box 23"/>
          <p:cNvSpPr txBox="1">
            <a:spLocks noChangeArrowheads="1"/>
          </p:cNvSpPr>
          <p:nvPr/>
        </p:nvSpPr>
        <p:spPr bwMode="auto">
          <a:xfrm>
            <a:off x="9967393" y="5867405"/>
            <a:ext cx="6307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255</a:t>
            </a:r>
            <a:endParaRPr lang="es-ES_tradnl" b="1">
              <a:latin typeface="Arial" charset="0"/>
            </a:endParaRPr>
          </a:p>
        </p:txBody>
      </p:sp>
      <p:sp>
        <p:nvSpPr>
          <p:cNvPr id="28696" name="Line 24"/>
          <p:cNvSpPr>
            <a:spLocks noChangeShapeType="1"/>
          </p:cNvSpPr>
          <p:nvPr/>
        </p:nvSpPr>
        <p:spPr bwMode="auto">
          <a:xfrm flipV="1">
            <a:off x="7842251" y="1371600"/>
            <a:ext cx="0" cy="18288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697" name="Line 25"/>
          <p:cNvSpPr>
            <a:spLocks noChangeShapeType="1"/>
          </p:cNvSpPr>
          <p:nvPr/>
        </p:nvSpPr>
        <p:spPr bwMode="auto">
          <a:xfrm>
            <a:off x="7842259" y="3213100"/>
            <a:ext cx="240876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grpSp>
        <p:nvGrpSpPr>
          <p:cNvPr id="3" name="Group 26"/>
          <p:cNvGrpSpPr>
            <a:grpSpLocks/>
          </p:cNvGrpSpPr>
          <p:nvPr/>
        </p:nvGrpSpPr>
        <p:grpSpPr bwMode="auto">
          <a:xfrm>
            <a:off x="7905751" y="1600213"/>
            <a:ext cx="2250016" cy="1609725"/>
            <a:chOff x="1920" y="1008"/>
            <a:chExt cx="1237" cy="918"/>
          </a:xfrm>
        </p:grpSpPr>
        <p:sp>
          <p:nvSpPr>
            <p:cNvPr id="12328" name="Rectangle 27"/>
            <p:cNvSpPr>
              <a:spLocks noChangeArrowheads="1"/>
            </p:cNvSpPr>
            <p:nvPr/>
          </p:nvSpPr>
          <p:spPr bwMode="auto">
            <a:xfrm>
              <a:off x="1920" y="1728"/>
              <a:ext cx="49" cy="19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29" name="Rectangle 28"/>
            <p:cNvSpPr>
              <a:spLocks noChangeArrowheads="1"/>
            </p:cNvSpPr>
            <p:nvPr/>
          </p:nvSpPr>
          <p:spPr bwMode="auto">
            <a:xfrm>
              <a:off x="2011" y="1590"/>
              <a:ext cx="58" cy="33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0" name="Rectangle 29"/>
            <p:cNvSpPr>
              <a:spLocks noChangeArrowheads="1"/>
            </p:cNvSpPr>
            <p:nvPr/>
          </p:nvSpPr>
          <p:spPr bwMode="auto">
            <a:xfrm>
              <a:off x="2118" y="1488"/>
              <a:ext cx="58" cy="43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1" name="Rectangle 30"/>
            <p:cNvSpPr>
              <a:spLocks noChangeArrowheads="1"/>
            </p:cNvSpPr>
            <p:nvPr/>
          </p:nvSpPr>
          <p:spPr bwMode="auto">
            <a:xfrm>
              <a:off x="2218" y="1248"/>
              <a:ext cx="57" cy="67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2" name="Rectangle 31"/>
            <p:cNvSpPr>
              <a:spLocks noChangeArrowheads="1"/>
            </p:cNvSpPr>
            <p:nvPr/>
          </p:nvSpPr>
          <p:spPr bwMode="auto">
            <a:xfrm>
              <a:off x="2317" y="1104"/>
              <a:ext cx="58" cy="822"/>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3" name="Rectangle 32"/>
            <p:cNvSpPr>
              <a:spLocks noChangeArrowheads="1"/>
            </p:cNvSpPr>
            <p:nvPr/>
          </p:nvSpPr>
          <p:spPr bwMode="auto">
            <a:xfrm>
              <a:off x="2416" y="1008"/>
              <a:ext cx="57" cy="91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4" name="Rectangle 33"/>
            <p:cNvSpPr>
              <a:spLocks noChangeArrowheads="1"/>
            </p:cNvSpPr>
            <p:nvPr/>
          </p:nvSpPr>
          <p:spPr bwMode="auto">
            <a:xfrm>
              <a:off x="2515" y="1200"/>
              <a:ext cx="58" cy="72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5" name="Rectangle 34"/>
            <p:cNvSpPr>
              <a:spLocks noChangeArrowheads="1"/>
            </p:cNvSpPr>
            <p:nvPr/>
          </p:nvSpPr>
          <p:spPr bwMode="auto">
            <a:xfrm>
              <a:off x="2613" y="1392"/>
              <a:ext cx="58" cy="534"/>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6" name="Rectangle 35"/>
            <p:cNvSpPr>
              <a:spLocks noChangeArrowheads="1"/>
            </p:cNvSpPr>
            <p:nvPr/>
          </p:nvSpPr>
          <p:spPr bwMode="auto">
            <a:xfrm>
              <a:off x="2713" y="1536"/>
              <a:ext cx="58" cy="390"/>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7" name="Rectangle 36"/>
            <p:cNvSpPr>
              <a:spLocks noChangeArrowheads="1"/>
            </p:cNvSpPr>
            <p:nvPr/>
          </p:nvSpPr>
          <p:spPr bwMode="auto">
            <a:xfrm>
              <a:off x="2813" y="1680"/>
              <a:ext cx="49" cy="24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8" name="Rectangle 37"/>
            <p:cNvSpPr>
              <a:spLocks noChangeArrowheads="1"/>
            </p:cNvSpPr>
            <p:nvPr/>
          </p:nvSpPr>
          <p:spPr bwMode="auto">
            <a:xfrm>
              <a:off x="2911" y="1728"/>
              <a:ext cx="47" cy="19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39" name="Rectangle 38"/>
            <p:cNvSpPr>
              <a:spLocks noChangeArrowheads="1"/>
            </p:cNvSpPr>
            <p:nvPr/>
          </p:nvSpPr>
          <p:spPr bwMode="auto">
            <a:xfrm>
              <a:off x="3011" y="1788"/>
              <a:ext cx="47" cy="13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12340" name="Rectangle 39"/>
            <p:cNvSpPr>
              <a:spLocks noChangeArrowheads="1"/>
            </p:cNvSpPr>
            <p:nvPr/>
          </p:nvSpPr>
          <p:spPr bwMode="auto">
            <a:xfrm>
              <a:off x="3110" y="1852"/>
              <a:ext cx="47" cy="74"/>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grpSp>
      <p:sp>
        <p:nvSpPr>
          <p:cNvPr id="28712" name="Text Box 40"/>
          <p:cNvSpPr txBox="1">
            <a:spLocks noChangeArrowheads="1"/>
          </p:cNvSpPr>
          <p:nvPr/>
        </p:nvSpPr>
        <p:spPr bwMode="auto">
          <a:xfrm>
            <a:off x="9967393" y="3200405"/>
            <a:ext cx="6307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255</a:t>
            </a:r>
            <a:endParaRPr lang="es-ES_tradnl" b="1">
              <a:latin typeface="Arial" charset="0"/>
            </a:endParaRPr>
          </a:p>
        </p:txBody>
      </p:sp>
      <p:sp>
        <p:nvSpPr>
          <p:cNvPr id="28713" name="Line 41"/>
          <p:cNvSpPr>
            <a:spLocks noChangeShapeType="1"/>
          </p:cNvSpPr>
          <p:nvPr/>
        </p:nvSpPr>
        <p:spPr bwMode="auto">
          <a:xfrm flipV="1">
            <a:off x="3596217" y="3810000"/>
            <a:ext cx="0" cy="20574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14" name="Line 42"/>
          <p:cNvSpPr>
            <a:spLocks noChangeShapeType="1"/>
          </p:cNvSpPr>
          <p:nvPr/>
        </p:nvSpPr>
        <p:spPr bwMode="auto">
          <a:xfrm>
            <a:off x="3596226" y="5880100"/>
            <a:ext cx="2406649"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15" name="Text Box 43"/>
          <p:cNvSpPr txBox="1">
            <a:spLocks noChangeArrowheads="1"/>
          </p:cNvSpPr>
          <p:nvPr/>
        </p:nvSpPr>
        <p:spPr bwMode="auto">
          <a:xfrm>
            <a:off x="5721360" y="5867405"/>
            <a:ext cx="6286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255</a:t>
            </a:r>
            <a:endParaRPr lang="es-ES_tradnl" b="1">
              <a:latin typeface="Arial" charset="0"/>
            </a:endParaRPr>
          </a:p>
        </p:txBody>
      </p:sp>
      <p:sp>
        <p:nvSpPr>
          <p:cNvPr id="28716" name="Text Box 44"/>
          <p:cNvSpPr txBox="1">
            <a:spLocks noChangeArrowheads="1"/>
          </p:cNvSpPr>
          <p:nvPr/>
        </p:nvSpPr>
        <p:spPr bwMode="auto">
          <a:xfrm>
            <a:off x="7408333" y="5867400"/>
            <a:ext cx="628651"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0</a:t>
            </a:r>
            <a:endParaRPr lang="es-ES_tradnl" b="1">
              <a:latin typeface="Arial" charset="0"/>
            </a:endParaRPr>
          </a:p>
        </p:txBody>
      </p:sp>
      <p:sp>
        <p:nvSpPr>
          <p:cNvPr id="28717" name="Text Box 45"/>
          <p:cNvSpPr txBox="1">
            <a:spLocks noChangeArrowheads="1"/>
          </p:cNvSpPr>
          <p:nvPr/>
        </p:nvSpPr>
        <p:spPr bwMode="auto">
          <a:xfrm>
            <a:off x="3189826" y="5867400"/>
            <a:ext cx="628649"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0</a:t>
            </a:r>
            <a:endParaRPr lang="es-ES_tradnl" b="1">
              <a:latin typeface="Arial" charset="0"/>
            </a:endParaRPr>
          </a:p>
        </p:txBody>
      </p:sp>
      <p:sp>
        <p:nvSpPr>
          <p:cNvPr id="28718" name="Text Box 46"/>
          <p:cNvSpPr txBox="1">
            <a:spLocks noChangeArrowheads="1"/>
          </p:cNvSpPr>
          <p:nvPr/>
        </p:nvSpPr>
        <p:spPr bwMode="auto">
          <a:xfrm>
            <a:off x="7528993" y="3276600"/>
            <a:ext cx="63076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0</a:t>
            </a:r>
            <a:endParaRPr lang="es-ES_tradnl" b="1">
              <a:latin typeface="Arial" charset="0"/>
            </a:endParaRPr>
          </a:p>
        </p:txBody>
      </p:sp>
      <p:sp>
        <p:nvSpPr>
          <p:cNvPr id="28719" name="Line 47"/>
          <p:cNvSpPr>
            <a:spLocks noChangeShapeType="1"/>
          </p:cNvSpPr>
          <p:nvPr/>
        </p:nvSpPr>
        <p:spPr bwMode="auto">
          <a:xfrm flipV="1">
            <a:off x="3598333" y="3657613"/>
            <a:ext cx="2686051" cy="22145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0" name="Line 48"/>
          <p:cNvSpPr>
            <a:spLocks noChangeShapeType="1"/>
          </p:cNvSpPr>
          <p:nvPr/>
        </p:nvSpPr>
        <p:spPr bwMode="auto">
          <a:xfrm flipV="1">
            <a:off x="7833793" y="3733813"/>
            <a:ext cx="2696633" cy="21431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1" name="Line 49"/>
          <p:cNvSpPr>
            <a:spLocks noChangeShapeType="1"/>
          </p:cNvSpPr>
          <p:nvPr/>
        </p:nvSpPr>
        <p:spPr bwMode="auto">
          <a:xfrm>
            <a:off x="4595284" y="3200400"/>
            <a:ext cx="0" cy="1828800"/>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2" name="Line 50"/>
          <p:cNvSpPr>
            <a:spLocks noChangeShapeType="1"/>
          </p:cNvSpPr>
          <p:nvPr/>
        </p:nvSpPr>
        <p:spPr bwMode="auto">
          <a:xfrm flipH="1">
            <a:off x="3564475" y="5029200"/>
            <a:ext cx="1030817" cy="0"/>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3" name="Line 51"/>
          <p:cNvSpPr>
            <a:spLocks noChangeShapeType="1"/>
          </p:cNvSpPr>
          <p:nvPr/>
        </p:nvSpPr>
        <p:spPr bwMode="auto">
          <a:xfrm>
            <a:off x="3939117" y="3200400"/>
            <a:ext cx="0" cy="2362200"/>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4" name="Line 52"/>
          <p:cNvSpPr>
            <a:spLocks noChangeShapeType="1"/>
          </p:cNvSpPr>
          <p:nvPr/>
        </p:nvSpPr>
        <p:spPr bwMode="auto">
          <a:xfrm flipH="1">
            <a:off x="3564468" y="5562600"/>
            <a:ext cx="374651" cy="0"/>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5" name="Line 53"/>
          <p:cNvSpPr>
            <a:spLocks noChangeShapeType="1"/>
          </p:cNvSpPr>
          <p:nvPr/>
        </p:nvSpPr>
        <p:spPr bwMode="auto">
          <a:xfrm>
            <a:off x="10155767" y="3214688"/>
            <a:ext cx="0" cy="823912"/>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6" name="Line 54"/>
          <p:cNvSpPr>
            <a:spLocks noChangeShapeType="1"/>
          </p:cNvSpPr>
          <p:nvPr/>
        </p:nvSpPr>
        <p:spPr bwMode="auto">
          <a:xfrm flipH="1">
            <a:off x="7812620" y="4038600"/>
            <a:ext cx="2343149" cy="0"/>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7" name="Line 55"/>
          <p:cNvSpPr>
            <a:spLocks noChangeShapeType="1"/>
          </p:cNvSpPr>
          <p:nvPr/>
        </p:nvSpPr>
        <p:spPr bwMode="auto">
          <a:xfrm>
            <a:off x="7905751" y="3200400"/>
            <a:ext cx="0" cy="2590800"/>
          </a:xfrm>
          <a:prstGeom prst="line">
            <a:avLst/>
          </a:prstGeom>
          <a:noFill/>
          <a:ln w="635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8728" name="Rectangle 56"/>
          <p:cNvSpPr>
            <a:spLocks noChangeArrowheads="1"/>
          </p:cNvSpPr>
          <p:nvPr/>
        </p:nvSpPr>
        <p:spPr bwMode="auto">
          <a:xfrm>
            <a:off x="7717369" y="4038600"/>
            <a:ext cx="95251" cy="1752600"/>
          </a:xfrm>
          <a:prstGeom prst="rect">
            <a:avLst/>
          </a:prstGeom>
          <a:solidFill>
            <a:schemeClr val="accent2"/>
          </a:solidFill>
          <a:ln w="12700">
            <a:solidFill>
              <a:srgbClr val="000000"/>
            </a:solidFill>
            <a:miter lim="800000"/>
            <a:headEnd type="none" w="sm" len="sm"/>
            <a:tailEnd type="none" w="sm" len="sm"/>
          </a:ln>
        </p:spPr>
        <p:txBody>
          <a:bodyPr wrap="none" anchor="ctr"/>
          <a:lstStyle/>
          <a:p>
            <a:pPr algn="ctr" eaLnBrk="0" hangingPunct="0"/>
            <a:endParaRPr lang="es-ES" b="1">
              <a:solidFill>
                <a:schemeClr val="bg2"/>
              </a:solidFill>
              <a:latin typeface="Arial" charset="0"/>
            </a:endParaRPr>
          </a:p>
        </p:txBody>
      </p:sp>
      <p:sp>
        <p:nvSpPr>
          <p:cNvPr id="28729" name="Rectangle 57"/>
          <p:cNvSpPr>
            <a:spLocks noChangeArrowheads="1"/>
          </p:cNvSpPr>
          <p:nvPr/>
        </p:nvSpPr>
        <p:spPr bwMode="auto">
          <a:xfrm>
            <a:off x="3469226" y="5029200"/>
            <a:ext cx="95249" cy="533400"/>
          </a:xfrm>
          <a:prstGeom prst="rect">
            <a:avLst/>
          </a:prstGeom>
          <a:solidFill>
            <a:schemeClr val="accent2"/>
          </a:solidFill>
          <a:ln w="12700">
            <a:solidFill>
              <a:srgbClr val="000000"/>
            </a:solidFill>
            <a:miter lim="800000"/>
            <a:headEnd type="none" w="sm" len="sm"/>
            <a:tailEnd type="none" w="sm" len="sm"/>
          </a:ln>
        </p:spPr>
        <p:txBody>
          <a:bodyPr wrap="none" anchor="ctr"/>
          <a:lstStyle/>
          <a:p>
            <a:pPr algn="ctr" eaLnBrk="0" hangingPunct="0"/>
            <a:endParaRPr lang="es-ES" b="1">
              <a:solidFill>
                <a:schemeClr val="bg2"/>
              </a:solidFill>
              <a:latin typeface="Arial" charset="0"/>
            </a:endParaRPr>
          </a:p>
        </p:txBody>
      </p:sp>
      <p:sp>
        <p:nvSpPr>
          <p:cNvPr id="28730" name="Text Box 58"/>
          <p:cNvSpPr txBox="1">
            <a:spLocks noChangeArrowheads="1"/>
          </p:cNvSpPr>
          <p:nvPr/>
        </p:nvSpPr>
        <p:spPr bwMode="auto">
          <a:xfrm>
            <a:off x="1500726" y="5029213"/>
            <a:ext cx="18753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spcBef>
                <a:spcPct val="50000"/>
              </a:spcBef>
            </a:pPr>
            <a:r>
              <a:rPr lang="es-ES_tradnl" sz="1200" b="1">
                <a:latin typeface="Arial" charset="0"/>
              </a:rPr>
              <a:t>RANGO DE DENSIDAD DEL FILM ORIGINAL</a:t>
            </a:r>
            <a:endParaRPr lang="es-ES_tradnl" b="1">
              <a:latin typeface="Arial" charset="0"/>
            </a:endParaRPr>
          </a:p>
        </p:txBody>
      </p:sp>
      <p:sp>
        <p:nvSpPr>
          <p:cNvPr id="28731" name="Text Box 59"/>
          <p:cNvSpPr txBox="1">
            <a:spLocks noChangeArrowheads="1"/>
          </p:cNvSpPr>
          <p:nvPr/>
        </p:nvSpPr>
        <p:spPr bwMode="auto">
          <a:xfrm rot="-5400000">
            <a:off x="5917143" y="4613003"/>
            <a:ext cx="2971800"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lnSpc>
                <a:spcPts val="1400"/>
              </a:lnSpc>
            </a:pPr>
            <a:r>
              <a:rPr lang="es-ES_tradnl" sz="1200" b="1">
                <a:latin typeface="Arial" charset="0"/>
              </a:rPr>
              <a:t>RANGO DEDENSIDAD</a:t>
            </a:r>
          </a:p>
          <a:p>
            <a:pPr algn="ctr">
              <a:lnSpc>
                <a:spcPts val="1400"/>
              </a:lnSpc>
            </a:pPr>
            <a:r>
              <a:rPr lang="es-ES_tradnl" sz="1200" b="1">
                <a:latin typeface="Arial" charset="0"/>
              </a:rPr>
              <a:t>EXPANDIDO</a:t>
            </a:r>
            <a:endParaRPr lang="es-ES_tradnl" b="1">
              <a:latin typeface="Arial" charset="0"/>
            </a:endParaRPr>
          </a:p>
        </p:txBody>
      </p:sp>
      <p:sp>
        <p:nvSpPr>
          <p:cNvPr id="28732" name="Rectangle 60"/>
          <p:cNvSpPr>
            <a:spLocks noChangeArrowheads="1"/>
          </p:cNvSpPr>
          <p:nvPr/>
        </p:nvSpPr>
        <p:spPr bwMode="auto">
          <a:xfrm>
            <a:off x="914400" y="271476"/>
            <a:ext cx="10278533" cy="566737"/>
          </a:xfrm>
          <a:prstGeom prst="rect">
            <a:avLst/>
          </a:prstGeom>
          <a:noFill/>
          <a:ln w="9525">
            <a:noFill/>
            <a:miter lim="800000"/>
            <a:headEnd/>
            <a:tailEnd/>
          </a:ln>
          <a:effectLst/>
        </p:spPr>
        <p:txBody>
          <a:bodyPr lIns="92075" tIns="46038" rIns="92075" bIns="46038"/>
          <a:lstStyle/>
          <a:p>
            <a:pPr algn="ctr">
              <a:defRPr/>
            </a:pPr>
            <a:r>
              <a:rPr lang="es-ES_tradnl" sz="4000" b="1" dirty="0">
                <a:solidFill>
                  <a:schemeClr val="tx2"/>
                </a:solidFill>
                <a:effectLst>
                  <a:outerShdw blurRad="38100" dist="38100" dir="2700000" algn="tl">
                    <a:srgbClr val="000000"/>
                  </a:outerShdw>
                </a:effectLst>
                <a:latin typeface="Arial" charset="0"/>
              </a:rPr>
              <a:t>Estiramiento del </a:t>
            </a:r>
            <a:r>
              <a:rPr lang="es-ES_tradnl" sz="4000" b="1" dirty="0" smtClean="0">
                <a:solidFill>
                  <a:schemeClr val="tx2"/>
                </a:solidFill>
                <a:effectLst>
                  <a:outerShdw blurRad="38100" dist="38100" dir="2700000" algn="tl">
                    <a:srgbClr val="000000"/>
                  </a:outerShdw>
                </a:effectLst>
                <a:latin typeface="Arial" charset="0"/>
              </a:rPr>
              <a:t>Histograma (</a:t>
            </a:r>
            <a:r>
              <a:rPr lang="es-ES_tradnl" sz="4000" b="1" dirty="0" err="1" smtClean="0">
                <a:solidFill>
                  <a:schemeClr val="tx2"/>
                </a:solidFill>
                <a:effectLst>
                  <a:outerShdw blurRad="38100" dist="38100" dir="2700000" algn="tl">
                    <a:srgbClr val="000000"/>
                  </a:outerShdw>
                </a:effectLst>
                <a:latin typeface="Arial" charset="0"/>
              </a:rPr>
              <a:t>stretch</a:t>
            </a:r>
            <a:r>
              <a:rPr lang="es-ES_tradnl" sz="4000" b="1" dirty="0">
                <a:solidFill>
                  <a:schemeClr val="tx2"/>
                </a:solidFill>
                <a:effectLst>
                  <a:outerShdw blurRad="38100" dist="38100" dir="2700000" algn="tl">
                    <a:srgbClr val="000000"/>
                  </a:outerShdw>
                </a:effectLst>
                <a:latin typeface="Arial" charset="0"/>
              </a:rPr>
              <a:t>)</a:t>
            </a:r>
            <a:endParaRPr lang="es-ES_tradnl" sz="4400" dirty="0">
              <a:solidFill>
                <a:schemeClr val="tx2"/>
              </a:solidFill>
              <a:effectLst>
                <a:outerShdw blurRad="38100" dist="38100" dir="2700000" algn="tl">
                  <a:srgbClr val="000000"/>
                </a:outerShdw>
              </a:effectLst>
              <a:latin typeface="Arial" charset="0"/>
            </a:endParaRPr>
          </a:p>
        </p:txBody>
      </p:sp>
      <p:sp>
        <p:nvSpPr>
          <p:cNvPr id="28733" name="Text Box 61"/>
          <p:cNvSpPr txBox="1">
            <a:spLocks noChangeArrowheads="1"/>
          </p:cNvSpPr>
          <p:nvPr/>
        </p:nvSpPr>
        <p:spPr bwMode="auto">
          <a:xfrm>
            <a:off x="3750733" y="1143013"/>
            <a:ext cx="23452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Dato Original</a:t>
            </a:r>
          </a:p>
        </p:txBody>
      </p:sp>
      <p:sp>
        <p:nvSpPr>
          <p:cNvPr id="28734" name="Text Box 62"/>
          <p:cNvSpPr txBox="1">
            <a:spLocks noChangeArrowheads="1"/>
          </p:cNvSpPr>
          <p:nvPr/>
        </p:nvSpPr>
        <p:spPr bwMode="auto">
          <a:xfrm>
            <a:off x="7782984" y="1143013"/>
            <a:ext cx="34713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Estiramiento lineal</a:t>
            </a:r>
          </a:p>
        </p:txBody>
      </p:sp>
      <p:sp>
        <p:nvSpPr>
          <p:cNvPr id="28735" name="Text Box 63"/>
          <p:cNvSpPr txBox="1">
            <a:spLocks noChangeArrowheads="1"/>
          </p:cNvSpPr>
          <p:nvPr/>
        </p:nvSpPr>
        <p:spPr bwMode="auto">
          <a:xfrm>
            <a:off x="6968068" y="1371605"/>
            <a:ext cx="814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100%</a:t>
            </a:r>
            <a:endParaRPr lang="es-ES_tradnl" b="1">
              <a:latin typeface="Arial" charset="0"/>
            </a:endParaRPr>
          </a:p>
        </p:txBody>
      </p:sp>
      <p:sp>
        <p:nvSpPr>
          <p:cNvPr id="28736" name="Text Box 64"/>
          <p:cNvSpPr txBox="1">
            <a:spLocks noChangeArrowheads="1"/>
          </p:cNvSpPr>
          <p:nvPr/>
        </p:nvSpPr>
        <p:spPr bwMode="auto">
          <a:xfrm>
            <a:off x="9285826" y="4953012"/>
            <a:ext cx="215476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r>
              <a:rPr lang="es-ES_tradnl" b="1">
                <a:latin typeface="Arial" charset="0"/>
              </a:rPr>
              <a:t>Función</a:t>
            </a:r>
          </a:p>
          <a:p>
            <a:r>
              <a:rPr lang="es-ES_tradnl" b="1">
                <a:latin typeface="Arial" charset="0"/>
              </a:rPr>
              <a:t>del Film</a:t>
            </a:r>
          </a:p>
        </p:txBody>
      </p:sp>
      <p:sp>
        <p:nvSpPr>
          <p:cNvPr id="28737" name="Line 65"/>
          <p:cNvSpPr>
            <a:spLocks noChangeShapeType="1"/>
          </p:cNvSpPr>
          <p:nvPr/>
        </p:nvSpPr>
        <p:spPr bwMode="auto">
          <a:xfrm flipH="1" flipV="1">
            <a:off x="9097433" y="4876800"/>
            <a:ext cx="188384" cy="4572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Tree>
    <p:extLst>
      <p:ext uri="{BB962C8B-B14F-4D97-AF65-F5344CB8AC3E}">
        <p14:creationId xmlns:p14="http://schemas.microsoft.com/office/powerpoint/2010/main" val="1063028877"/>
      </p:ext>
    </p:extLst>
  </p:cSld>
  <p:clrMapOvr>
    <a:masterClrMapping/>
  </p:clrMapOvr>
  <p:transition advClick="0" advTm="1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8732"/>
                                        </p:tgtEl>
                                        <p:attrNameLst>
                                          <p:attrName>style.visibility</p:attrName>
                                        </p:attrNameLst>
                                      </p:cBhvr>
                                      <p:to>
                                        <p:strVal val="visible"/>
                                      </p:to>
                                    </p:set>
                                    <p:animEffect transition="in" filter="dissolve">
                                      <p:cBhvr>
                                        <p:cTn id="7" dur="500"/>
                                        <p:tgtEl>
                                          <p:spTgt spid="28732"/>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676"/>
                                        </p:tgtEl>
                                        <p:attrNameLst>
                                          <p:attrName>style.visibility</p:attrName>
                                        </p:attrNameLst>
                                      </p:cBhvr>
                                      <p:to>
                                        <p:strVal val="visible"/>
                                      </p:to>
                                    </p:set>
                                    <p:animEffect transition="in" filter="wipe(left)">
                                      <p:cBhvr>
                                        <p:cTn id="11" dur="1000"/>
                                        <p:tgtEl>
                                          <p:spTgt spid="28676"/>
                                        </p:tgtEl>
                                      </p:cBhvr>
                                    </p:animEffect>
                                  </p:childTnLst>
                                </p:cTn>
                              </p:par>
                            </p:childTnLst>
                          </p:cTn>
                        </p:par>
                        <p:par>
                          <p:cTn id="12" fill="hold" nodeType="afterGroup">
                            <p:stCondLst>
                              <p:cond delay="1500"/>
                            </p:stCondLst>
                            <p:childTnLst>
                              <p:par>
                                <p:cTn id="13" presetID="1" presetClass="entr" presetSubtype="0" fill="hold" grpId="0" nodeType="afterEffect">
                                  <p:stCondLst>
                                    <p:cond delay="0"/>
                                  </p:stCondLst>
                                  <p:childTnLst>
                                    <p:set>
                                      <p:cBhvr>
                                        <p:cTn id="14" dur="1" fill="hold">
                                          <p:stCondLst>
                                            <p:cond delay="0"/>
                                          </p:stCondLst>
                                        </p:cTn>
                                        <p:tgtEl>
                                          <p:spTgt spid="28674"/>
                                        </p:tgtEl>
                                        <p:attrNameLst>
                                          <p:attrName>style.visibility</p:attrName>
                                        </p:attrNameLst>
                                      </p:cBhvr>
                                      <p:to>
                                        <p:strVal val="visible"/>
                                      </p:to>
                                    </p:set>
                                  </p:childTnLst>
                                </p:cTn>
                              </p:par>
                            </p:childTnLst>
                          </p:cTn>
                        </p:par>
                        <p:par>
                          <p:cTn id="15" fill="hold" nodeType="afterGroup">
                            <p:stCondLst>
                              <p:cond delay="1500"/>
                            </p:stCondLst>
                            <p:childTnLst>
                              <p:par>
                                <p:cTn id="16" presetID="22" presetClass="entr" presetSubtype="4" fill="hold" grpId="0" nodeType="afterEffect">
                                  <p:stCondLst>
                                    <p:cond delay="0"/>
                                  </p:stCondLst>
                                  <p:childTnLst>
                                    <p:set>
                                      <p:cBhvr>
                                        <p:cTn id="17" dur="1" fill="hold">
                                          <p:stCondLst>
                                            <p:cond delay="0"/>
                                          </p:stCondLst>
                                        </p:cTn>
                                        <p:tgtEl>
                                          <p:spTgt spid="28675"/>
                                        </p:tgtEl>
                                        <p:attrNameLst>
                                          <p:attrName>style.visibility</p:attrName>
                                        </p:attrNameLst>
                                      </p:cBhvr>
                                      <p:to>
                                        <p:strVal val="visible"/>
                                      </p:to>
                                    </p:set>
                                    <p:animEffect transition="in" filter="wipe(down)">
                                      <p:cBhvr>
                                        <p:cTn id="18" dur="1000"/>
                                        <p:tgtEl>
                                          <p:spTgt spid="28675"/>
                                        </p:tgtEl>
                                      </p:cBhvr>
                                    </p:animEffect>
                                  </p:childTnLst>
                                </p:cTn>
                              </p:par>
                            </p:childTnLst>
                          </p:cTn>
                        </p:par>
                        <p:par>
                          <p:cTn id="19" fill="hold" nodeType="afterGroup">
                            <p:stCondLst>
                              <p:cond delay="2500"/>
                            </p:stCondLst>
                            <p:childTnLst>
                              <p:par>
                                <p:cTn id="20" presetID="1" presetClass="entr" presetSubtype="0" fill="hold" grpId="0" nodeType="afterEffect">
                                  <p:stCondLst>
                                    <p:cond delay="0"/>
                                  </p:stCondLst>
                                  <p:childTnLst>
                                    <p:set>
                                      <p:cBhvr>
                                        <p:cTn id="21" dur="1" fill="hold">
                                          <p:stCondLst>
                                            <p:cond delay="0"/>
                                          </p:stCondLst>
                                        </p:cTn>
                                        <p:tgtEl>
                                          <p:spTgt spid="28691"/>
                                        </p:tgtEl>
                                        <p:attrNameLst>
                                          <p:attrName>style.visibility</p:attrName>
                                        </p:attrNameLst>
                                      </p:cBhvr>
                                      <p:to>
                                        <p:strVal val="visible"/>
                                      </p:to>
                                    </p:set>
                                  </p:childTnLst>
                                </p:cTn>
                              </p:par>
                            </p:childTnLst>
                          </p:cTn>
                        </p:par>
                        <p:par>
                          <p:cTn id="22" fill="hold" nodeType="afterGroup">
                            <p:stCondLst>
                              <p:cond delay="2500"/>
                            </p:stCondLst>
                            <p:childTnLst>
                              <p:par>
                                <p:cTn id="23" presetID="1" presetClass="entr" presetSubtype="0" fill="hold" grpId="0" nodeType="afterEffect">
                                  <p:stCondLst>
                                    <p:cond delay="0"/>
                                  </p:stCondLst>
                                  <p:childTnLst>
                                    <p:set>
                                      <p:cBhvr>
                                        <p:cTn id="24" dur="1" fill="hold">
                                          <p:stCondLst>
                                            <p:cond delay="0"/>
                                          </p:stCondLst>
                                        </p:cTn>
                                        <p:tgtEl>
                                          <p:spTgt spid="28692"/>
                                        </p:tgtEl>
                                        <p:attrNameLst>
                                          <p:attrName>style.visibility</p:attrName>
                                        </p:attrNameLst>
                                      </p:cBhvr>
                                      <p:to>
                                        <p:strVal val="visible"/>
                                      </p:to>
                                    </p:set>
                                  </p:childTnLst>
                                </p:cTn>
                              </p:par>
                            </p:childTnLst>
                          </p:cTn>
                        </p:par>
                        <p:par>
                          <p:cTn id="25" fill="hold" nodeType="afterGroup">
                            <p:stCondLst>
                              <p:cond delay="2500"/>
                            </p:stCondLst>
                            <p:childTnLst>
                              <p:par>
                                <p:cTn id="26" presetID="22" presetClass="entr" presetSubtype="8" fill="hold" grpId="0" nodeType="afterEffect">
                                  <p:stCondLst>
                                    <p:cond delay="0"/>
                                  </p:stCondLst>
                                  <p:childTnLst>
                                    <p:set>
                                      <p:cBhvr>
                                        <p:cTn id="27" dur="1" fill="hold">
                                          <p:stCondLst>
                                            <p:cond delay="0"/>
                                          </p:stCondLst>
                                        </p:cTn>
                                        <p:tgtEl>
                                          <p:spTgt spid="28733"/>
                                        </p:tgtEl>
                                        <p:attrNameLst>
                                          <p:attrName>style.visibility</p:attrName>
                                        </p:attrNameLst>
                                      </p:cBhvr>
                                      <p:to>
                                        <p:strVal val="visible"/>
                                      </p:to>
                                    </p:set>
                                    <p:animEffect transition="in" filter="wipe(left)">
                                      <p:cBhvr>
                                        <p:cTn id="28" dur="2000"/>
                                        <p:tgtEl>
                                          <p:spTgt spid="28733"/>
                                        </p:tgtEl>
                                      </p:cBhvr>
                                    </p:animEffect>
                                  </p:childTnLst>
                                </p:cTn>
                              </p:par>
                            </p:childTnLst>
                          </p:cTn>
                        </p:par>
                        <p:par>
                          <p:cTn id="29" fill="hold" nodeType="afterGroup">
                            <p:stCondLst>
                              <p:cond delay="4500"/>
                            </p:stCondLst>
                            <p:childTnLst>
                              <p:par>
                                <p:cTn id="30" presetID="22" presetClass="entr" presetSubtype="4" fill="hold" nodeType="after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wipe(down)">
                                      <p:cBhvr>
                                        <p:cTn id="32" dur="2000"/>
                                        <p:tgtEl>
                                          <p:spTgt spid="2"/>
                                        </p:tgtEl>
                                      </p:cBhvr>
                                    </p:animEffect>
                                  </p:childTnLst>
                                </p:cTn>
                              </p:par>
                            </p:childTnLst>
                          </p:cTn>
                        </p:par>
                        <p:par>
                          <p:cTn id="33" fill="hold" nodeType="afterGroup">
                            <p:stCondLst>
                              <p:cond delay="6500"/>
                            </p:stCondLst>
                            <p:childTnLst>
                              <p:par>
                                <p:cTn id="34" presetID="22" presetClass="entr" presetSubtype="4" fill="hold" grpId="0" nodeType="afterEffect">
                                  <p:stCondLst>
                                    <p:cond delay="0"/>
                                  </p:stCondLst>
                                  <p:childTnLst>
                                    <p:set>
                                      <p:cBhvr>
                                        <p:cTn id="35" dur="1" fill="hold">
                                          <p:stCondLst>
                                            <p:cond delay="0"/>
                                          </p:stCondLst>
                                        </p:cTn>
                                        <p:tgtEl>
                                          <p:spTgt spid="28713"/>
                                        </p:tgtEl>
                                        <p:attrNameLst>
                                          <p:attrName>style.visibility</p:attrName>
                                        </p:attrNameLst>
                                      </p:cBhvr>
                                      <p:to>
                                        <p:strVal val="visible"/>
                                      </p:to>
                                    </p:set>
                                    <p:animEffect transition="in" filter="wipe(down)">
                                      <p:cBhvr>
                                        <p:cTn id="36" dur="500"/>
                                        <p:tgtEl>
                                          <p:spTgt spid="28713"/>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28719"/>
                                        </p:tgtEl>
                                        <p:attrNameLst>
                                          <p:attrName>style.visibility</p:attrName>
                                        </p:attrNameLst>
                                      </p:cBhvr>
                                      <p:to>
                                        <p:strVal val="visible"/>
                                      </p:to>
                                    </p:set>
                                    <p:animEffect transition="in" filter="wipe(down)">
                                      <p:cBhvr>
                                        <p:cTn id="39" dur="500"/>
                                        <p:tgtEl>
                                          <p:spTgt spid="28719"/>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28714"/>
                                        </p:tgtEl>
                                        <p:attrNameLst>
                                          <p:attrName>style.visibility</p:attrName>
                                        </p:attrNameLst>
                                      </p:cBhvr>
                                      <p:to>
                                        <p:strVal val="visible"/>
                                      </p:to>
                                    </p:set>
                                    <p:animEffect transition="in" filter="wipe(down)">
                                      <p:cBhvr>
                                        <p:cTn id="42" dur="500"/>
                                        <p:tgtEl>
                                          <p:spTgt spid="28714"/>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28717"/>
                                        </p:tgtEl>
                                        <p:attrNameLst>
                                          <p:attrName>style.visibility</p:attrName>
                                        </p:attrNameLst>
                                      </p:cBhvr>
                                      <p:to>
                                        <p:strVal val="visible"/>
                                      </p:to>
                                    </p:set>
                                    <p:animEffect transition="in" filter="wipe(down)">
                                      <p:cBhvr>
                                        <p:cTn id="45" dur="500"/>
                                        <p:tgtEl>
                                          <p:spTgt spid="28717"/>
                                        </p:tgtEl>
                                      </p:cBhvr>
                                    </p:animEffect>
                                  </p:childTnLst>
                                </p:cTn>
                              </p:par>
                              <p:par>
                                <p:cTn id="46" presetID="22" presetClass="entr" presetSubtype="4" fill="hold" grpId="0" nodeType="withEffect">
                                  <p:stCondLst>
                                    <p:cond delay="0"/>
                                  </p:stCondLst>
                                  <p:childTnLst>
                                    <p:set>
                                      <p:cBhvr>
                                        <p:cTn id="47" dur="1" fill="hold">
                                          <p:stCondLst>
                                            <p:cond delay="0"/>
                                          </p:stCondLst>
                                        </p:cTn>
                                        <p:tgtEl>
                                          <p:spTgt spid="28715"/>
                                        </p:tgtEl>
                                        <p:attrNameLst>
                                          <p:attrName>style.visibility</p:attrName>
                                        </p:attrNameLst>
                                      </p:cBhvr>
                                      <p:to>
                                        <p:strVal val="visible"/>
                                      </p:to>
                                    </p:set>
                                    <p:animEffect transition="in" filter="wipe(down)">
                                      <p:cBhvr>
                                        <p:cTn id="48" dur="500"/>
                                        <p:tgtEl>
                                          <p:spTgt spid="28715"/>
                                        </p:tgtEl>
                                      </p:cBhvr>
                                    </p:animEffect>
                                  </p:childTnLst>
                                </p:cTn>
                              </p:par>
                            </p:childTnLst>
                          </p:cTn>
                        </p:par>
                        <p:par>
                          <p:cTn id="49" fill="hold" nodeType="afterGroup">
                            <p:stCondLst>
                              <p:cond delay="7000"/>
                            </p:stCondLst>
                            <p:childTnLst>
                              <p:par>
                                <p:cTn id="50" presetID="22" presetClass="entr" presetSubtype="1" fill="hold" grpId="0" nodeType="afterEffect">
                                  <p:stCondLst>
                                    <p:cond delay="0"/>
                                  </p:stCondLst>
                                  <p:childTnLst>
                                    <p:set>
                                      <p:cBhvr>
                                        <p:cTn id="51" dur="1" fill="hold">
                                          <p:stCondLst>
                                            <p:cond delay="0"/>
                                          </p:stCondLst>
                                        </p:cTn>
                                        <p:tgtEl>
                                          <p:spTgt spid="28721"/>
                                        </p:tgtEl>
                                        <p:attrNameLst>
                                          <p:attrName>style.visibility</p:attrName>
                                        </p:attrNameLst>
                                      </p:cBhvr>
                                      <p:to>
                                        <p:strVal val="visible"/>
                                      </p:to>
                                    </p:set>
                                    <p:animEffect transition="in" filter="wipe(up)">
                                      <p:cBhvr>
                                        <p:cTn id="52" dur="2000"/>
                                        <p:tgtEl>
                                          <p:spTgt spid="28721"/>
                                        </p:tgtEl>
                                      </p:cBhvr>
                                    </p:animEffect>
                                  </p:childTnLst>
                                </p:cTn>
                              </p:par>
                              <p:par>
                                <p:cTn id="53" presetID="22" presetClass="entr" presetSubtype="1" fill="hold" grpId="0" nodeType="withEffect">
                                  <p:stCondLst>
                                    <p:cond delay="0"/>
                                  </p:stCondLst>
                                  <p:childTnLst>
                                    <p:set>
                                      <p:cBhvr>
                                        <p:cTn id="54" dur="1" fill="hold">
                                          <p:stCondLst>
                                            <p:cond delay="0"/>
                                          </p:stCondLst>
                                        </p:cTn>
                                        <p:tgtEl>
                                          <p:spTgt spid="28723"/>
                                        </p:tgtEl>
                                        <p:attrNameLst>
                                          <p:attrName>style.visibility</p:attrName>
                                        </p:attrNameLst>
                                      </p:cBhvr>
                                      <p:to>
                                        <p:strVal val="visible"/>
                                      </p:to>
                                    </p:set>
                                    <p:animEffect transition="in" filter="wipe(up)">
                                      <p:cBhvr>
                                        <p:cTn id="55" dur="2000"/>
                                        <p:tgtEl>
                                          <p:spTgt spid="28723"/>
                                        </p:tgtEl>
                                      </p:cBhvr>
                                    </p:animEffect>
                                  </p:childTnLst>
                                </p:cTn>
                              </p:par>
                            </p:childTnLst>
                          </p:cTn>
                        </p:par>
                        <p:par>
                          <p:cTn id="56" fill="hold" nodeType="afterGroup">
                            <p:stCondLst>
                              <p:cond delay="9000"/>
                            </p:stCondLst>
                            <p:childTnLst>
                              <p:par>
                                <p:cTn id="57" presetID="22" presetClass="entr" presetSubtype="2" fill="hold" grpId="0" nodeType="afterEffect">
                                  <p:stCondLst>
                                    <p:cond delay="0"/>
                                  </p:stCondLst>
                                  <p:childTnLst>
                                    <p:set>
                                      <p:cBhvr>
                                        <p:cTn id="58" dur="1" fill="hold">
                                          <p:stCondLst>
                                            <p:cond delay="0"/>
                                          </p:stCondLst>
                                        </p:cTn>
                                        <p:tgtEl>
                                          <p:spTgt spid="28722"/>
                                        </p:tgtEl>
                                        <p:attrNameLst>
                                          <p:attrName>style.visibility</p:attrName>
                                        </p:attrNameLst>
                                      </p:cBhvr>
                                      <p:to>
                                        <p:strVal val="visible"/>
                                      </p:to>
                                    </p:set>
                                    <p:animEffect transition="in" filter="wipe(right)">
                                      <p:cBhvr>
                                        <p:cTn id="59" dur="2000"/>
                                        <p:tgtEl>
                                          <p:spTgt spid="28722"/>
                                        </p:tgtEl>
                                      </p:cBhvr>
                                    </p:animEffect>
                                  </p:childTnLst>
                                </p:cTn>
                              </p:par>
                              <p:par>
                                <p:cTn id="60" presetID="22" presetClass="entr" presetSubtype="2" fill="hold" grpId="0" nodeType="withEffect">
                                  <p:stCondLst>
                                    <p:cond delay="0"/>
                                  </p:stCondLst>
                                  <p:childTnLst>
                                    <p:set>
                                      <p:cBhvr>
                                        <p:cTn id="61" dur="1" fill="hold">
                                          <p:stCondLst>
                                            <p:cond delay="0"/>
                                          </p:stCondLst>
                                        </p:cTn>
                                        <p:tgtEl>
                                          <p:spTgt spid="28724"/>
                                        </p:tgtEl>
                                        <p:attrNameLst>
                                          <p:attrName>style.visibility</p:attrName>
                                        </p:attrNameLst>
                                      </p:cBhvr>
                                      <p:to>
                                        <p:strVal val="visible"/>
                                      </p:to>
                                    </p:set>
                                    <p:animEffect transition="in" filter="wipe(right)">
                                      <p:cBhvr>
                                        <p:cTn id="62" dur="2000"/>
                                        <p:tgtEl>
                                          <p:spTgt spid="28724"/>
                                        </p:tgtEl>
                                      </p:cBhvr>
                                    </p:animEffect>
                                  </p:childTnLst>
                                </p:cTn>
                              </p:par>
                            </p:childTnLst>
                          </p:cTn>
                        </p:par>
                        <p:par>
                          <p:cTn id="63" fill="hold" nodeType="afterGroup">
                            <p:stCondLst>
                              <p:cond delay="11000"/>
                            </p:stCondLst>
                            <p:childTnLst>
                              <p:par>
                                <p:cTn id="64" presetID="1" presetClass="entr" presetSubtype="0" fill="hold" grpId="0" nodeType="afterEffect">
                                  <p:stCondLst>
                                    <p:cond delay="0"/>
                                  </p:stCondLst>
                                  <p:childTnLst>
                                    <p:set>
                                      <p:cBhvr>
                                        <p:cTn id="65" dur="1" fill="hold">
                                          <p:stCondLst>
                                            <p:cond delay="0"/>
                                          </p:stCondLst>
                                        </p:cTn>
                                        <p:tgtEl>
                                          <p:spTgt spid="28729"/>
                                        </p:tgtEl>
                                        <p:attrNameLst>
                                          <p:attrName>style.visibility</p:attrName>
                                        </p:attrNameLst>
                                      </p:cBhvr>
                                      <p:to>
                                        <p:strVal val="visible"/>
                                      </p:to>
                                    </p:set>
                                  </p:childTnLst>
                                </p:cTn>
                              </p:par>
                            </p:childTnLst>
                          </p:cTn>
                        </p:par>
                        <p:par>
                          <p:cTn id="66" fill="hold" nodeType="afterGroup">
                            <p:stCondLst>
                              <p:cond delay="11000"/>
                            </p:stCondLst>
                            <p:childTnLst>
                              <p:par>
                                <p:cTn id="67" presetID="22" presetClass="entr" presetSubtype="8" fill="hold" nodeType="afterEffect">
                                  <p:stCondLst>
                                    <p:cond delay="0"/>
                                  </p:stCondLst>
                                  <p:iterate type="wd">
                                    <p:tmPct val="100000"/>
                                  </p:iterate>
                                  <p:childTnLst>
                                    <p:set>
                                      <p:cBhvr>
                                        <p:cTn id="68" dur="1" fill="hold">
                                          <p:stCondLst>
                                            <p:cond delay="0"/>
                                          </p:stCondLst>
                                        </p:cTn>
                                        <p:tgtEl>
                                          <p:spTgt spid="28730">
                                            <p:txEl>
                                              <p:pRg st="0" end="0"/>
                                            </p:txEl>
                                          </p:spTgt>
                                        </p:tgtEl>
                                        <p:attrNameLst>
                                          <p:attrName>style.visibility</p:attrName>
                                        </p:attrNameLst>
                                      </p:cBhvr>
                                      <p:to>
                                        <p:strVal val="visible"/>
                                      </p:to>
                                    </p:set>
                                    <p:animEffect transition="in" filter="wipe(left)">
                                      <p:cBhvr>
                                        <p:cTn id="69" dur="500"/>
                                        <p:tgtEl>
                                          <p:spTgt spid="28730">
                                            <p:txEl>
                                              <p:pRg st="0" end="0"/>
                                            </p:txEl>
                                          </p:spTgt>
                                        </p:tgtEl>
                                      </p:cBhvr>
                                    </p:animEffect>
                                  </p:childTnLst>
                                </p:cTn>
                              </p:par>
                            </p:childTnLst>
                          </p:cTn>
                        </p:par>
                        <p:par>
                          <p:cTn id="70" fill="hold" nodeType="afterGroup">
                            <p:stCondLst>
                              <p:cond delay="14000"/>
                            </p:stCondLst>
                            <p:childTnLst>
                              <p:par>
                                <p:cTn id="71" presetID="22" presetClass="entr" presetSubtype="8" fill="hold" grpId="0" nodeType="afterEffect">
                                  <p:stCondLst>
                                    <p:cond delay="0"/>
                                  </p:stCondLst>
                                  <p:childTnLst>
                                    <p:set>
                                      <p:cBhvr>
                                        <p:cTn id="72" dur="1" fill="hold">
                                          <p:stCondLst>
                                            <p:cond delay="0"/>
                                          </p:stCondLst>
                                        </p:cTn>
                                        <p:tgtEl>
                                          <p:spTgt spid="28697"/>
                                        </p:tgtEl>
                                        <p:attrNameLst>
                                          <p:attrName>style.visibility</p:attrName>
                                        </p:attrNameLst>
                                      </p:cBhvr>
                                      <p:to>
                                        <p:strVal val="visible"/>
                                      </p:to>
                                    </p:set>
                                    <p:animEffect transition="in" filter="wipe(left)">
                                      <p:cBhvr>
                                        <p:cTn id="73" dur="2000"/>
                                        <p:tgtEl>
                                          <p:spTgt spid="28697"/>
                                        </p:tgtEl>
                                      </p:cBhvr>
                                    </p:animEffect>
                                  </p:childTnLst>
                                </p:cTn>
                              </p:par>
                            </p:childTnLst>
                          </p:cTn>
                        </p:par>
                        <p:par>
                          <p:cTn id="74" fill="hold" nodeType="afterGroup">
                            <p:stCondLst>
                              <p:cond delay="16000"/>
                            </p:stCondLst>
                            <p:childTnLst>
                              <p:par>
                                <p:cTn id="75" presetID="1" presetClass="entr" presetSubtype="0" fill="hold" grpId="0" nodeType="afterEffect">
                                  <p:stCondLst>
                                    <p:cond delay="0"/>
                                  </p:stCondLst>
                                  <p:childTnLst>
                                    <p:set>
                                      <p:cBhvr>
                                        <p:cTn id="76" dur="1" fill="hold">
                                          <p:stCondLst>
                                            <p:cond delay="0"/>
                                          </p:stCondLst>
                                        </p:cTn>
                                        <p:tgtEl>
                                          <p:spTgt spid="28718"/>
                                        </p:tgtEl>
                                        <p:attrNameLst>
                                          <p:attrName>style.visibility</p:attrName>
                                        </p:attrNameLst>
                                      </p:cBhvr>
                                      <p:to>
                                        <p:strVal val="visible"/>
                                      </p:to>
                                    </p:set>
                                  </p:childTnLst>
                                </p:cTn>
                              </p:par>
                            </p:childTnLst>
                          </p:cTn>
                        </p:par>
                        <p:par>
                          <p:cTn id="77" fill="hold" nodeType="afterGroup">
                            <p:stCondLst>
                              <p:cond delay="16000"/>
                            </p:stCondLst>
                            <p:childTnLst>
                              <p:par>
                                <p:cTn id="78" presetID="1" presetClass="entr" presetSubtype="0" fill="hold" grpId="0" nodeType="afterEffect">
                                  <p:stCondLst>
                                    <p:cond delay="0"/>
                                  </p:stCondLst>
                                  <p:childTnLst>
                                    <p:set>
                                      <p:cBhvr>
                                        <p:cTn id="79" dur="1" fill="hold">
                                          <p:stCondLst>
                                            <p:cond delay="0"/>
                                          </p:stCondLst>
                                        </p:cTn>
                                        <p:tgtEl>
                                          <p:spTgt spid="28712"/>
                                        </p:tgtEl>
                                        <p:attrNameLst>
                                          <p:attrName>style.visibility</p:attrName>
                                        </p:attrNameLst>
                                      </p:cBhvr>
                                      <p:to>
                                        <p:strVal val="visible"/>
                                      </p:to>
                                    </p:set>
                                  </p:childTnLst>
                                </p:cTn>
                              </p:par>
                            </p:childTnLst>
                          </p:cTn>
                        </p:par>
                        <p:par>
                          <p:cTn id="80" fill="hold" nodeType="afterGroup">
                            <p:stCondLst>
                              <p:cond delay="16000"/>
                            </p:stCondLst>
                            <p:childTnLst>
                              <p:par>
                                <p:cTn id="81" presetID="22" presetClass="entr" presetSubtype="4" fill="hold" grpId="0" nodeType="afterEffect">
                                  <p:stCondLst>
                                    <p:cond delay="0"/>
                                  </p:stCondLst>
                                  <p:childTnLst>
                                    <p:set>
                                      <p:cBhvr>
                                        <p:cTn id="82" dur="1" fill="hold">
                                          <p:stCondLst>
                                            <p:cond delay="0"/>
                                          </p:stCondLst>
                                        </p:cTn>
                                        <p:tgtEl>
                                          <p:spTgt spid="28696"/>
                                        </p:tgtEl>
                                        <p:attrNameLst>
                                          <p:attrName>style.visibility</p:attrName>
                                        </p:attrNameLst>
                                      </p:cBhvr>
                                      <p:to>
                                        <p:strVal val="visible"/>
                                      </p:to>
                                    </p:set>
                                    <p:animEffect transition="in" filter="wipe(down)">
                                      <p:cBhvr>
                                        <p:cTn id="83" dur="2000"/>
                                        <p:tgtEl>
                                          <p:spTgt spid="28696"/>
                                        </p:tgtEl>
                                      </p:cBhvr>
                                    </p:animEffect>
                                  </p:childTnLst>
                                </p:cTn>
                              </p:par>
                            </p:childTnLst>
                          </p:cTn>
                        </p:par>
                        <p:par>
                          <p:cTn id="84" fill="hold" nodeType="afterGroup">
                            <p:stCondLst>
                              <p:cond delay="18000"/>
                            </p:stCondLst>
                            <p:childTnLst>
                              <p:par>
                                <p:cTn id="85" presetID="1" presetClass="entr" presetSubtype="0" fill="hold" grpId="0" nodeType="afterEffect">
                                  <p:stCondLst>
                                    <p:cond delay="0"/>
                                  </p:stCondLst>
                                  <p:childTnLst>
                                    <p:set>
                                      <p:cBhvr>
                                        <p:cTn id="86" dur="1" fill="hold">
                                          <p:stCondLst>
                                            <p:cond delay="0"/>
                                          </p:stCondLst>
                                        </p:cTn>
                                        <p:tgtEl>
                                          <p:spTgt spid="28735"/>
                                        </p:tgtEl>
                                        <p:attrNameLst>
                                          <p:attrName>style.visibility</p:attrName>
                                        </p:attrNameLst>
                                      </p:cBhvr>
                                      <p:to>
                                        <p:strVal val="visible"/>
                                      </p:to>
                                    </p:set>
                                  </p:childTnLst>
                                </p:cTn>
                              </p:par>
                            </p:childTnLst>
                          </p:cTn>
                        </p:par>
                        <p:par>
                          <p:cTn id="87" fill="hold" nodeType="afterGroup">
                            <p:stCondLst>
                              <p:cond delay="18000"/>
                            </p:stCondLst>
                            <p:childTnLst>
                              <p:par>
                                <p:cTn id="88" presetID="22" presetClass="entr" presetSubtype="8" fill="hold" grpId="0" nodeType="afterEffect">
                                  <p:stCondLst>
                                    <p:cond delay="0"/>
                                  </p:stCondLst>
                                  <p:childTnLst>
                                    <p:set>
                                      <p:cBhvr>
                                        <p:cTn id="89" dur="1" fill="hold">
                                          <p:stCondLst>
                                            <p:cond delay="0"/>
                                          </p:stCondLst>
                                        </p:cTn>
                                        <p:tgtEl>
                                          <p:spTgt spid="28734"/>
                                        </p:tgtEl>
                                        <p:attrNameLst>
                                          <p:attrName>style.visibility</p:attrName>
                                        </p:attrNameLst>
                                      </p:cBhvr>
                                      <p:to>
                                        <p:strVal val="visible"/>
                                      </p:to>
                                    </p:set>
                                    <p:animEffect transition="in" filter="wipe(left)">
                                      <p:cBhvr>
                                        <p:cTn id="90" dur="2000"/>
                                        <p:tgtEl>
                                          <p:spTgt spid="28734"/>
                                        </p:tgtEl>
                                      </p:cBhvr>
                                    </p:animEffect>
                                  </p:childTnLst>
                                </p:cTn>
                              </p:par>
                            </p:childTnLst>
                          </p:cTn>
                        </p:par>
                        <p:par>
                          <p:cTn id="91" fill="hold" nodeType="afterGroup">
                            <p:stCondLst>
                              <p:cond delay="20000"/>
                            </p:stCondLst>
                            <p:childTnLst>
                              <p:par>
                                <p:cTn id="92" presetID="22" presetClass="entr" presetSubtype="4" fill="hold" nodeType="afterEffect">
                                  <p:stCondLst>
                                    <p:cond delay="0"/>
                                  </p:stCondLst>
                                  <p:childTnLst>
                                    <p:set>
                                      <p:cBhvr>
                                        <p:cTn id="93" dur="1" fill="hold">
                                          <p:stCondLst>
                                            <p:cond delay="0"/>
                                          </p:stCondLst>
                                        </p:cTn>
                                        <p:tgtEl>
                                          <p:spTgt spid="3"/>
                                        </p:tgtEl>
                                        <p:attrNameLst>
                                          <p:attrName>style.visibility</p:attrName>
                                        </p:attrNameLst>
                                      </p:cBhvr>
                                      <p:to>
                                        <p:strVal val="visible"/>
                                      </p:to>
                                    </p:set>
                                    <p:animEffect transition="in" filter="wipe(down)">
                                      <p:cBhvr>
                                        <p:cTn id="94" dur="2000"/>
                                        <p:tgtEl>
                                          <p:spTgt spid="3"/>
                                        </p:tgtEl>
                                      </p:cBhvr>
                                    </p:animEffect>
                                  </p:childTnLst>
                                </p:cTn>
                              </p:par>
                            </p:childTnLst>
                          </p:cTn>
                        </p:par>
                        <p:par>
                          <p:cTn id="95" fill="hold" nodeType="afterGroup">
                            <p:stCondLst>
                              <p:cond delay="22000"/>
                            </p:stCondLst>
                            <p:childTnLst>
                              <p:par>
                                <p:cTn id="96" presetID="22" presetClass="entr" presetSubtype="4" fill="hold" grpId="0" nodeType="afterEffect">
                                  <p:stCondLst>
                                    <p:cond delay="0"/>
                                  </p:stCondLst>
                                  <p:childTnLst>
                                    <p:set>
                                      <p:cBhvr>
                                        <p:cTn id="97" dur="1" fill="hold">
                                          <p:stCondLst>
                                            <p:cond delay="0"/>
                                          </p:stCondLst>
                                        </p:cTn>
                                        <p:tgtEl>
                                          <p:spTgt spid="28694"/>
                                        </p:tgtEl>
                                        <p:attrNameLst>
                                          <p:attrName>style.visibility</p:attrName>
                                        </p:attrNameLst>
                                      </p:cBhvr>
                                      <p:to>
                                        <p:strVal val="visible"/>
                                      </p:to>
                                    </p:set>
                                    <p:animEffect transition="in" filter="wipe(down)">
                                      <p:cBhvr>
                                        <p:cTn id="98" dur="500"/>
                                        <p:tgtEl>
                                          <p:spTgt spid="28694"/>
                                        </p:tgtEl>
                                      </p:cBhvr>
                                    </p:animEffect>
                                  </p:childTnLst>
                                </p:cTn>
                              </p:par>
                            </p:childTnLst>
                          </p:cTn>
                        </p:par>
                        <p:par>
                          <p:cTn id="99" fill="hold" nodeType="afterGroup">
                            <p:stCondLst>
                              <p:cond delay="22500"/>
                            </p:stCondLst>
                            <p:childTnLst>
                              <p:par>
                                <p:cTn id="100" presetID="22" presetClass="entr" presetSubtype="4" fill="hold" grpId="0" nodeType="afterEffect">
                                  <p:stCondLst>
                                    <p:cond delay="0"/>
                                  </p:stCondLst>
                                  <p:childTnLst>
                                    <p:set>
                                      <p:cBhvr>
                                        <p:cTn id="101" dur="1" fill="hold">
                                          <p:stCondLst>
                                            <p:cond delay="0"/>
                                          </p:stCondLst>
                                        </p:cTn>
                                        <p:tgtEl>
                                          <p:spTgt spid="28693"/>
                                        </p:tgtEl>
                                        <p:attrNameLst>
                                          <p:attrName>style.visibility</p:attrName>
                                        </p:attrNameLst>
                                      </p:cBhvr>
                                      <p:to>
                                        <p:strVal val="visible"/>
                                      </p:to>
                                    </p:set>
                                    <p:animEffect transition="in" filter="wipe(down)">
                                      <p:cBhvr>
                                        <p:cTn id="102" dur="500"/>
                                        <p:tgtEl>
                                          <p:spTgt spid="28693"/>
                                        </p:tgtEl>
                                      </p:cBhvr>
                                    </p:animEffect>
                                  </p:childTnLst>
                                </p:cTn>
                              </p:par>
                            </p:childTnLst>
                          </p:cTn>
                        </p:par>
                        <p:par>
                          <p:cTn id="103" fill="hold" nodeType="afterGroup">
                            <p:stCondLst>
                              <p:cond delay="23000"/>
                            </p:stCondLst>
                            <p:childTnLst>
                              <p:par>
                                <p:cTn id="104" presetID="1" presetClass="entr" presetSubtype="0" fill="hold" grpId="1" nodeType="afterEffect">
                                  <p:stCondLst>
                                    <p:cond delay="0"/>
                                  </p:stCondLst>
                                  <p:childTnLst>
                                    <p:set>
                                      <p:cBhvr>
                                        <p:cTn id="105" dur="1" fill="hold">
                                          <p:stCondLst>
                                            <p:cond delay="0"/>
                                          </p:stCondLst>
                                        </p:cTn>
                                        <p:tgtEl>
                                          <p:spTgt spid="28735"/>
                                        </p:tgtEl>
                                        <p:attrNameLst>
                                          <p:attrName>style.visibility</p:attrName>
                                        </p:attrNameLst>
                                      </p:cBhvr>
                                      <p:to>
                                        <p:strVal val="visible"/>
                                      </p:to>
                                    </p:set>
                                  </p:childTnLst>
                                </p:cTn>
                              </p:par>
                            </p:childTnLst>
                          </p:cTn>
                        </p:par>
                        <p:par>
                          <p:cTn id="106" fill="hold" nodeType="afterGroup">
                            <p:stCondLst>
                              <p:cond delay="23000"/>
                            </p:stCondLst>
                            <p:childTnLst>
                              <p:par>
                                <p:cTn id="107" presetID="22" presetClass="entr" presetSubtype="4" fill="hold" grpId="0" nodeType="afterEffect">
                                  <p:stCondLst>
                                    <p:cond delay="0"/>
                                  </p:stCondLst>
                                  <p:childTnLst>
                                    <p:set>
                                      <p:cBhvr>
                                        <p:cTn id="108" dur="1" fill="hold">
                                          <p:stCondLst>
                                            <p:cond delay="0"/>
                                          </p:stCondLst>
                                        </p:cTn>
                                        <p:tgtEl>
                                          <p:spTgt spid="28720"/>
                                        </p:tgtEl>
                                        <p:attrNameLst>
                                          <p:attrName>style.visibility</p:attrName>
                                        </p:attrNameLst>
                                      </p:cBhvr>
                                      <p:to>
                                        <p:strVal val="visible"/>
                                      </p:to>
                                    </p:set>
                                    <p:animEffect transition="in" filter="wipe(down)">
                                      <p:cBhvr>
                                        <p:cTn id="109" dur="500"/>
                                        <p:tgtEl>
                                          <p:spTgt spid="28720"/>
                                        </p:tgtEl>
                                      </p:cBhvr>
                                    </p:animEffect>
                                  </p:childTnLst>
                                </p:cTn>
                              </p:par>
                            </p:childTnLst>
                          </p:cTn>
                        </p:par>
                        <p:par>
                          <p:cTn id="110" fill="hold" nodeType="afterGroup">
                            <p:stCondLst>
                              <p:cond delay="23500"/>
                            </p:stCondLst>
                            <p:childTnLst>
                              <p:par>
                                <p:cTn id="111" presetID="1" presetClass="entr" presetSubtype="0" fill="hold" grpId="0" nodeType="afterEffect">
                                  <p:stCondLst>
                                    <p:cond delay="0"/>
                                  </p:stCondLst>
                                  <p:childTnLst>
                                    <p:set>
                                      <p:cBhvr>
                                        <p:cTn id="112" dur="1" fill="hold">
                                          <p:stCondLst>
                                            <p:cond delay="0"/>
                                          </p:stCondLst>
                                        </p:cTn>
                                        <p:tgtEl>
                                          <p:spTgt spid="28695"/>
                                        </p:tgtEl>
                                        <p:attrNameLst>
                                          <p:attrName>style.visibility</p:attrName>
                                        </p:attrNameLst>
                                      </p:cBhvr>
                                      <p:to>
                                        <p:strVal val="visible"/>
                                      </p:to>
                                    </p:set>
                                  </p:childTnLst>
                                </p:cTn>
                              </p:par>
                            </p:childTnLst>
                          </p:cTn>
                        </p:par>
                        <p:par>
                          <p:cTn id="113" fill="hold" nodeType="afterGroup">
                            <p:stCondLst>
                              <p:cond delay="23500"/>
                            </p:stCondLst>
                            <p:childTnLst>
                              <p:par>
                                <p:cTn id="114" presetID="1" presetClass="entr" presetSubtype="0" fill="hold" grpId="0" nodeType="afterEffect">
                                  <p:stCondLst>
                                    <p:cond delay="0"/>
                                  </p:stCondLst>
                                  <p:childTnLst>
                                    <p:set>
                                      <p:cBhvr>
                                        <p:cTn id="115" dur="1" fill="hold">
                                          <p:stCondLst>
                                            <p:cond delay="0"/>
                                          </p:stCondLst>
                                        </p:cTn>
                                        <p:tgtEl>
                                          <p:spTgt spid="28716"/>
                                        </p:tgtEl>
                                        <p:attrNameLst>
                                          <p:attrName>style.visibility</p:attrName>
                                        </p:attrNameLst>
                                      </p:cBhvr>
                                      <p:to>
                                        <p:strVal val="visible"/>
                                      </p:to>
                                    </p:set>
                                  </p:childTnLst>
                                </p:cTn>
                              </p:par>
                            </p:childTnLst>
                          </p:cTn>
                        </p:par>
                        <p:par>
                          <p:cTn id="116" fill="hold" nodeType="afterGroup">
                            <p:stCondLst>
                              <p:cond delay="23500"/>
                            </p:stCondLst>
                            <p:childTnLst>
                              <p:par>
                                <p:cTn id="117" presetID="22" presetClass="entr" presetSubtype="1" fill="hold" grpId="0" nodeType="afterEffect">
                                  <p:stCondLst>
                                    <p:cond delay="0"/>
                                  </p:stCondLst>
                                  <p:childTnLst>
                                    <p:set>
                                      <p:cBhvr>
                                        <p:cTn id="118" dur="1" fill="hold">
                                          <p:stCondLst>
                                            <p:cond delay="0"/>
                                          </p:stCondLst>
                                        </p:cTn>
                                        <p:tgtEl>
                                          <p:spTgt spid="28725"/>
                                        </p:tgtEl>
                                        <p:attrNameLst>
                                          <p:attrName>style.visibility</p:attrName>
                                        </p:attrNameLst>
                                      </p:cBhvr>
                                      <p:to>
                                        <p:strVal val="visible"/>
                                      </p:to>
                                    </p:set>
                                    <p:animEffect transition="in" filter="wipe(up)">
                                      <p:cBhvr>
                                        <p:cTn id="119" dur="2000"/>
                                        <p:tgtEl>
                                          <p:spTgt spid="28725"/>
                                        </p:tgtEl>
                                      </p:cBhvr>
                                    </p:animEffect>
                                  </p:childTnLst>
                                </p:cTn>
                              </p:par>
                              <p:par>
                                <p:cTn id="120" presetID="22" presetClass="entr" presetSubtype="1" fill="hold" grpId="0" nodeType="withEffect">
                                  <p:stCondLst>
                                    <p:cond delay="0"/>
                                  </p:stCondLst>
                                  <p:childTnLst>
                                    <p:set>
                                      <p:cBhvr>
                                        <p:cTn id="121" dur="1" fill="hold">
                                          <p:stCondLst>
                                            <p:cond delay="0"/>
                                          </p:stCondLst>
                                        </p:cTn>
                                        <p:tgtEl>
                                          <p:spTgt spid="28727"/>
                                        </p:tgtEl>
                                        <p:attrNameLst>
                                          <p:attrName>style.visibility</p:attrName>
                                        </p:attrNameLst>
                                      </p:cBhvr>
                                      <p:to>
                                        <p:strVal val="visible"/>
                                      </p:to>
                                    </p:set>
                                    <p:animEffect transition="in" filter="wipe(up)">
                                      <p:cBhvr>
                                        <p:cTn id="122" dur="2000"/>
                                        <p:tgtEl>
                                          <p:spTgt spid="28727"/>
                                        </p:tgtEl>
                                      </p:cBhvr>
                                    </p:animEffect>
                                  </p:childTnLst>
                                </p:cTn>
                              </p:par>
                            </p:childTnLst>
                          </p:cTn>
                        </p:par>
                        <p:par>
                          <p:cTn id="123" fill="hold" nodeType="afterGroup">
                            <p:stCondLst>
                              <p:cond delay="25500"/>
                            </p:stCondLst>
                            <p:childTnLst>
                              <p:par>
                                <p:cTn id="124" presetID="22" presetClass="entr" presetSubtype="2" fill="hold" grpId="0" nodeType="afterEffect">
                                  <p:stCondLst>
                                    <p:cond delay="0"/>
                                  </p:stCondLst>
                                  <p:childTnLst>
                                    <p:set>
                                      <p:cBhvr>
                                        <p:cTn id="125" dur="1" fill="hold">
                                          <p:stCondLst>
                                            <p:cond delay="0"/>
                                          </p:stCondLst>
                                        </p:cTn>
                                        <p:tgtEl>
                                          <p:spTgt spid="28726"/>
                                        </p:tgtEl>
                                        <p:attrNameLst>
                                          <p:attrName>style.visibility</p:attrName>
                                        </p:attrNameLst>
                                      </p:cBhvr>
                                      <p:to>
                                        <p:strVal val="visible"/>
                                      </p:to>
                                    </p:set>
                                    <p:animEffect transition="in" filter="wipe(right)">
                                      <p:cBhvr>
                                        <p:cTn id="126" dur="2000"/>
                                        <p:tgtEl>
                                          <p:spTgt spid="28726"/>
                                        </p:tgtEl>
                                      </p:cBhvr>
                                    </p:animEffect>
                                  </p:childTnLst>
                                </p:cTn>
                              </p:par>
                            </p:childTnLst>
                          </p:cTn>
                        </p:par>
                        <p:par>
                          <p:cTn id="127" fill="hold" nodeType="afterGroup">
                            <p:stCondLst>
                              <p:cond delay="27500"/>
                            </p:stCondLst>
                            <p:childTnLst>
                              <p:par>
                                <p:cTn id="128" presetID="22" presetClass="entr" presetSubtype="8" fill="hold" grpId="0" nodeType="afterEffect">
                                  <p:stCondLst>
                                    <p:cond delay="0"/>
                                  </p:stCondLst>
                                  <p:childTnLst>
                                    <p:set>
                                      <p:cBhvr>
                                        <p:cTn id="129" dur="1" fill="hold">
                                          <p:stCondLst>
                                            <p:cond delay="0"/>
                                          </p:stCondLst>
                                        </p:cTn>
                                        <p:tgtEl>
                                          <p:spTgt spid="28736"/>
                                        </p:tgtEl>
                                        <p:attrNameLst>
                                          <p:attrName>style.visibility</p:attrName>
                                        </p:attrNameLst>
                                      </p:cBhvr>
                                      <p:to>
                                        <p:strVal val="visible"/>
                                      </p:to>
                                    </p:set>
                                    <p:animEffect transition="in" filter="wipe(left)">
                                      <p:cBhvr>
                                        <p:cTn id="130" dur="2000"/>
                                        <p:tgtEl>
                                          <p:spTgt spid="28736"/>
                                        </p:tgtEl>
                                      </p:cBhvr>
                                    </p:animEffect>
                                  </p:childTnLst>
                                </p:cTn>
                              </p:par>
                            </p:childTnLst>
                          </p:cTn>
                        </p:par>
                        <p:par>
                          <p:cTn id="131" fill="hold" nodeType="afterGroup">
                            <p:stCondLst>
                              <p:cond delay="29500"/>
                            </p:stCondLst>
                            <p:childTnLst>
                              <p:par>
                                <p:cTn id="132" presetID="22" presetClass="entr" presetSubtype="4" fill="hold" grpId="0" nodeType="afterEffect">
                                  <p:stCondLst>
                                    <p:cond delay="0"/>
                                  </p:stCondLst>
                                  <p:childTnLst>
                                    <p:set>
                                      <p:cBhvr>
                                        <p:cTn id="133" dur="1" fill="hold">
                                          <p:stCondLst>
                                            <p:cond delay="0"/>
                                          </p:stCondLst>
                                        </p:cTn>
                                        <p:tgtEl>
                                          <p:spTgt spid="28737"/>
                                        </p:tgtEl>
                                        <p:attrNameLst>
                                          <p:attrName>style.visibility</p:attrName>
                                        </p:attrNameLst>
                                      </p:cBhvr>
                                      <p:to>
                                        <p:strVal val="visible"/>
                                      </p:to>
                                    </p:set>
                                    <p:animEffect transition="in" filter="wipe(down)">
                                      <p:cBhvr>
                                        <p:cTn id="134" dur="1000"/>
                                        <p:tgtEl>
                                          <p:spTgt spid="28737"/>
                                        </p:tgtEl>
                                      </p:cBhvr>
                                    </p:animEffect>
                                  </p:childTnLst>
                                </p:cTn>
                              </p:par>
                            </p:childTnLst>
                          </p:cTn>
                        </p:par>
                        <p:par>
                          <p:cTn id="135" fill="hold" nodeType="afterGroup">
                            <p:stCondLst>
                              <p:cond delay="30500"/>
                            </p:stCondLst>
                            <p:childTnLst>
                              <p:par>
                                <p:cTn id="136" presetID="1" presetClass="entr" presetSubtype="0" fill="hold" grpId="0" nodeType="afterEffect">
                                  <p:stCondLst>
                                    <p:cond delay="0"/>
                                  </p:stCondLst>
                                  <p:childTnLst>
                                    <p:set>
                                      <p:cBhvr>
                                        <p:cTn id="137" dur="1" fill="hold">
                                          <p:stCondLst>
                                            <p:cond delay="0"/>
                                          </p:stCondLst>
                                        </p:cTn>
                                        <p:tgtEl>
                                          <p:spTgt spid="28728"/>
                                        </p:tgtEl>
                                        <p:attrNameLst>
                                          <p:attrName>style.visibility</p:attrName>
                                        </p:attrNameLst>
                                      </p:cBhvr>
                                      <p:to>
                                        <p:strVal val="visible"/>
                                      </p:to>
                                    </p:set>
                                  </p:childTnLst>
                                </p:cTn>
                              </p:par>
                            </p:childTnLst>
                          </p:cTn>
                        </p:par>
                        <p:par>
                          <p:cTn id="138" fill="hold" nodeType="afterGroup">
                            <p:stCondLst>
                              <p:cond delay="30500"/>
                            </p:stCondLst>
                            <p:childTnLst>
                              <p:par>
                                <p:cTn id="139" presetID="22" presetClass="entr" presetSubtype="4" fill="hold" grpId="0" nodeType="afterEffect">
                                  <p:stCondLst>
                                    <p:cond delay="0"/>
                                  </p:stCondLst>
                                  <p:childTnLst>
                                    <p:set>
                                      <p:cBhvr>
                                        <p:cTn id="140" dur="1" fill="hold">
                                          <p:stCondLst>
                                            <p:cond delay="0"/>
                                          </p:stCondLst>
                                        </p:cTn>
                                        <p:tgtEl>
                                          <p:spTgt spid="28731"/>
                                        </p:tgtEl>
                                        <p:attrNameLst>
                                          <p:attrName>style.visibility</p:attrName>
                                        </p:attrNameLst>
                                      </p:cBhvr>
                                      <p:to>
                                        <p:strVal val="visible"/>
                                      </p:to>
                                    </p:set>
                                    <p:animEffect transition="in" filter="wipe(down)">
                                      <p:cBhvr>
                                        <p:cTn id="141" dur="2000"/>
                                        <p:tgtEl>
                                          <p:spTgt spid="287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4" grpId="0"/>
      <p:bldP spid="28675" grpId="0" animBg="1"/>
      <p:bldP spid="28676" grpId="0" animBg="1"/>
      <p:bldP spid="28691" grpId="0"/>
      <p:bldP spid="28692" grpId="0"/>
      <p:bldP spid="28693" grpId="0" animBg="1"/>
      <p:bldP spid="28694" grpId="0" animBg="1"/>
      <p:bldP spid="28695" grpId="0"/>
      <p:bldP spid="28696" grpId="0" animBg="1"/>
      <p:bldP spid="28697" grpId="0" animBg="1"/>
      <p:bldP spid="28712" grpId="0"/>
      <p:bldP spid="28713" grpId="0" animBg="1"/>
      <p:bldP spid="28714" grpId="0" animBg="1"/>
      <p:bldP spid="28715" grpId="0"/>
      <p:bldP spid="28716" grpId="0"/>
      <p:bldP spid="28717" grpId="0"/>
      <p:bldP spid="28718" grpId="0"/>
      <p:bldP spid="28719" grpId="0" animBg="1"/>
      <p:bldP spid="28720" grpId="0" animBg="1"/>
      <p:bldP spid="28721" grpId="0" animBg="1"/>
      <p:bldP spid="28722" grpId="0" animBg="1"/>
      <p:bldP spid="28723" grpId="0" animBg="1"/>
      <p:bldP spid="28724" grpId="0" animBg="1"/>
      <p:bldP spid="28725" grpId="0" animBg="1"/>
      <p:bldP spid="28726" grpId="0" animBg="1"/>
      <p:bldP spid="28727" grpId="0" animBg="1"/>
      <p:bldP spid="28728" grpId="0" animBg="1"/>
      <p:bldP spid="28729" grpId="0" animBg="1"/>
      <p:bldP spid="28731" grpId="0"/>
      <p:bldP spid="28732" grpId="0"/>
      <p:bldP spid="28733" grpId="0"/>
      <p:bldP spid="28734" grpId="0"/>
      <p:bldP spid="28735" grpId="0"/>
      <p:bldP spid="28735" grpId="1"/>
      <p:bldP spid="28736" grpId="0"/>
      <p:bldP spid="28737"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ChangeArrowheads="1"/>
          </p:cNvSpPr>
          <p:nvPr/>
        </p:nvSpPr>
        <p:spPr bwMode="auto">
          <a:xfrm>
            <a:off x="3793067" y="228610"/>
            <a:ext cx="5283200" cy="520655"/>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algn="ctr" eaLnBrk="0" hangingPunct="0"/>
            <a:r>
              <a:rPr lang="es-ES" sz="2800">
                <a:solidFill>
                  <a:schemeClr val="tx2"/>
                </a:solidFill>
                <a:latin typeface="Times" pitchFamily="18" charset="0"/>
              </a:rPr>
              <a:t>Ecualización de histograma</a:t>
            </a:r>
            <a:endParaRPr lang="en-US" sz="2800">
              <a:solidFill>
                <a:schemeClr val="tx2"/>
              </a:solidFill>
              <a:latin typeface="Times" pitchFamily="18" charset="0"/>
            </a:endParaRPr>
          </a:p>
        </p:txBody>
      </p:sp>
      <p:pic>
        <p:nvPicPr>
          <p:cNvPr id="19459" name="Picture 3" descr="EQUALIZEnew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52093" y="990600"/>
            <a:ext cx="8578849" cy="5530850"/>
          </a:xfrm>
          <a:prstGeom prst="rect">
            <a:avLst/>
          </a:prstGeom>
          <a:noFill/>
          <a:ln>
            <a:noFill/>
          </a:ln>
          <a:effectLst>
            <a:outerShdw dist="107763" dir="2700000" algn="ctr" rotWithShape="0">
              <a:srgbClr val="000000"/>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29277718"/>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Group 2"/>
          <p:cNvGrpSpPr>
            <a:grpSpLocks/>
          </p:cNvGrpSpPr>
          <p:nvPr/>
        </p:nvGrpSpPr>
        <p:grpSpPr bwMode="auto">
          <a:xfrm>
            <a:off x="0" y="201212"/>
            <a:ext cx="4204531" cy="3579897"/>
            <a:chOff x="1595" y="480"/>
            <a:chExt cx="3712" cy="3552"/>
          </a:xfrm>
        </p:grpSpPr>
        <p:pic>
          <p:nvPicPr>
            <p:cNvPr id="14346" name="Picture 3" descr="REYES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95" y="480"/>
              <a:ext cx="3689" cy="3372"/>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pic>
          <p:nvPicPr>
            <p:cNvPr id="14347" name="Picture 4" descr="FIG10"/>
            <p:cNvPicPr>
              <a:picLocks noChangeAspect="1" noChangeArrowheads="1"/>
            </p:cNvPicPr>
            <p:nvPr/>
          </p:nvPicPr>
          <p:blipFill>
            <a:blip r:embed="rId3" cstate="print">
              <a:extLst>
                <a:ext uri="{28A0092B-C50C-407E-A947-70E740481C1C}">
                  <a14:useLocalDpi xmlns:a14="http://schemas.microsoft.com/office/drawing/2010/main" val="0"/>
                </a:ext>
              </a:extLst>
            </a:blip>
            <a:srcRect b="74463"/>
            <a:stretch>
              <a:fillRect/>
            </a:stretch>
          </p:blipFill>
          <p:spPr bwMode="auto">
            <a:xfrm>
              <a:off x="1844" y="2688"/>
              <a:ext cx="3463" cy="1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5"/>
          <p:cNvGrpSpPr>
            <a:grpSpLocks/>
          </p:cNvGrpSpPr>
          <p:nvPr/>
        </p:nvGrpSpPr>
        <p:grpSpPr bwMode="auto">
          <a:xfrm>
            <a:off x="7559090" y="68540"/>
            <a:ext cx="4712431" cy="3463183"/>
            <a:chOff x="1584" y="480"/>
            <a:chExt cx="3798" cy="3372"/>
          </a:xfrm>
        </p:grpSpPr>
        <p:pic>
          <p:nvPicPr>
            <p:cNvPr id="14344" name="Picture 6" descr="Reyes4_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4" y="480"/>
              <a:ext cx="3689" cy="3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5" name="Picture 7" descr="FIG10"/>
            <p:cNvPicPr>
              <a:picLocks noChangeAspect="1" noChangeArrowheads="1"/>
            </p:cNvPicPr>
            <p:nvPr/>
          </p:nvPicPr>
          <p:blipFill>
            <a:blip r:embed="rId3" cstate="print">
              <a:extLst>
                <a:ext uri="{28A0092B-C50C-407E-A947-70E740481C1C}">
                  <a14:useLocalDpi xmlns:a14="http://schemas.microsoft.com/office/drawing/2010/main" val="0"/>
                </a:ext>
              </a:extLst>
            </a:blip>
            <a:srcRect t="21889" b="51663"/>
            <a:stretch>
              <a:fillRect/>
            </a:stretch>
          </p:blipFill>
          <p:spPr bwMode="auto">
            <a:xfrm>
              <a:off x="1920" y="2352"/>
              <a:ext cx="3462" cy="1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8"/>
          <p:cNvGrpSpPr>
            <a:grpSpLocks/>
          </p:cNvGrpSpPr>
          <p:nvPr/>
        </p:nvGrpSpPr>
        <p:grpSpPr bwMode="auto">
          <a:xfrm>
            <a:off x="1113430" y="3358373"/>
            <a:ext cx="6819072" cy="3499627"/>
            <a:chOff x="1728" y="957"/>
            <a:chExt cx="6252" cy="3372"/>
          </a:xfrm>
        </p:grpSpPr>
        <p:pic>
          <p:nvPicPr>
            <p:cNvPr id="14342" name="Picture 9" descr="Reyes4_rnolineal"/>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91" y="957"/>
              <a:ext cx="3689" cy="3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43" name="Picture 10" descr="FIG10"/>
            <p:cNvPicPr>
              <a:picLocks noChangeAspect="1" noChangeArrowheads="1"/>
            </p:cNvPicPr>
            <p:nvPr/>
          </p:nvPicPr>
          <p:blipFill>
            <a:blip r:embed="rId3" cstate="print">
              <a:extLst>
                <a:ext uri="{28A0092B-C50C-407E-A947-70E740481C1C}">
                  <a14:useLocalDpi xmlns:a14="http://schemas.microsoft.com/office/drawing/2010/main" val="0"/>
                </a:ext>
              </a:extLst>
            </a:blip>
            <a:srcRect t="73874"/>
            <a:stretch>
              <a:fillRect/>
            </a:stretch>
          </p:blipFill>
          <p:spPr bwMode="auto">
            <a:xfrm>
              <a:off x="1728" y="2400"/>
              <a:ext cx="3462" cy="1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172471521"/>
      </p:ext>
    </p:extLst>
  </p:cSld>
  <p:clrMapOvr>
    <a:masterClrMapping/>
  </p:clrMapOvr>
  <p:transition advClick="0" advTm="2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9"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nodeType="afterGroup">
                            <p:stCondLst>
                              <p:cond delay="2000"/>
                            </p:stCondLst>
                            <p:childTnLst>
                              <p:par>
                                <p:cTn id="9" presetID="9" presetClass="entr" presetSubtype="0" fill="hold" nodeType="afterEffect">
                                  <p:stCondLst>
                                    <p:cond delay="8000"/>
                                  </p:st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2000"/>
                                        <p:tgtEl>
                                          <p:spTgt spid="3"/>
                                        </p:tgtEl>
                                      </p:cBhvr>
                                    </p:animEffect>
                                  </p:childTnLst>
                                </p:cTn>
                              </p:par>
                            </p:childTnLst>
                          </p:cTn>
                        </p:par>
                        <p:par>
                          <p:cTn id="12" fill="hold" nodeType="afterGroup">
                            <p:stCondLst>
                              <p:cond delay="12000"/>
                            </p:stCondLst>
                            <p:childTnLst>
                              <p:par>
                                <p:cTn id="13" presetID="9" presetClass="entr" presetSubtype="0" fill="hold" nodeType="afterEffect">
                                  <p:stCondLst>
                                    <p:cond delay="800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6387" name="Picture 3" descr="Reyes_12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83984" y="1038225"/>
            <a:ext cx="6000749"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8" name="Rectangle 4"/>
          <p:cNvSpPr>
            <a:spLocks noChangeArrowheads="1"/>
          </p:cNvSpPr>
          <p:nvPr/>
        </p:nvSpPr>
        <p:spPr bwMode="auto">
          <a:xfrm>
            <a:off x="2156887" y="2514600"/>
            <a:ext cx="749300" cy="381000"/>
          </a:xfrm>
          <a:prstGeom prst="rect">
            <a:avLst/>
          </a:prstGeom>
          <a:solidFill>
            <a:srgbClr val="FF0000"/>
          </a:solidFill>
          <a:ln w="12700">
            <a:solidFill>
              <a:schemeClr val="tx1"/>
            </a:solidFill>
            <a:miter lim="800000"/>
            <a:headEnd type="none" w="sm" len="sm"/>
            <a:tailEnd type="none" w="sm" len="sm"/>
          </a:ln>
        </p:spPr>
        <p:txBody>
          <a:bodyPr wrap="none" anchor="ctr"/>
          <a:lstStyle/>
          <a:p>
            <a:endParaRPr lang="es-MX"/>
          </a:p>
        </p:txBody>
      </p:sp>
      <p:sp>
        <p:nvSpPr>
          <p:cNvPr id="16389" name="Rectangle 5"/>
          <p:cNvSpPr>
            <a:spLocks noChangeArrowheads="1"/>
          </p:cNvSpPr>
          <p:nvPr/>
        </p:nvSpPr>
        <p:spPr bwMode="auto">
          <a:xfrm>
            <a:off x="844560" y="20574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1</a:t>
            </a:r>
          </a:p>
        </p:txBody>
      </p:sp>
      <p:sp>
        <p:nvSpPr>
          <p:cNvPr id="16390" name="Rectangle 6"/>
          <p:cNvSpPr>
            <a:spLocks noChangeArrowheads="1"/>
          </p:cNvSpPr>
          <p:nvPr/>
        </p:nvSpPr>
        <p:spPr bwMode="auto">
          <a:xfrm>
            <a:off x="844560" y="26670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2</a:t>
            </a:r>
          </a:p>
        </p:txBody>
      </p:sp>
      <p:sp>
        <p:nvSpPr>
          <p:cNvPr id="16391" name="Rectangle 7"/>
          <p:cNvSpPr>
            <a:spLocks noChangeArrowheads="1"/>
          </p:cNvSpPr>
          <p:nvPr/>
        </p:nvSpPr>
        <p:spPr bwMode="auto">
          <a:xfrm>
            <a:off x="844560" y="32004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3</a:t>
            </a:r>
          </a:p>
        </p:txBody>
      </p:sp>
      <p:sp>
        <p:nvSpPr>
          <p:cNvPr id="16392" name="Rectangle 8"/>
          <p:cNvSpPr>
            <a:spLocks noChangeArrowheads="1"/>
          </p:cNvSpPr>
          <p:nvPr/>
        </p:nvSpPr>
        <p:spPr bwMode="auto">
          <a:xfrm>
            <a:off x="844560" y="37338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4</a:t>
            </a:r>
          </a:p>
        </p:txBody>
      </p:sp>
      <p:sp>
        <p:nvSpPr>
          <p:cNvPr id="16393" name="Rectangle 9"/>
          <p:cNvSpPr>
            <a:spLocks noChangeArrowheads="1"/>
          </p:cNvSpPr>
          <p:nvPr/>
        </p:nvSpPr>
        <p:spPr bwMode="auto">
          <a:xfrm>
            <a:off x="844560" y="42672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5</a:t>
            </a:r>
          </a:p>
        </p:txBody>
      </p:sp>
      <p:sp>
        <p:nvSpPr>
          <p:cNvPr id="16394" name="Rectangle 10"/>
          <p:cNvSpPr>
            <a:spLocks noChangeArrowheads="1"/>
          </p:cNvSpPr>
          <p:nvPr/>
        </p:nvSpPr>
        <p:spPr bwMode="auto">
          <a:xfrm>
            <a:off x="844560" y="48006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6</a:t>
            </a:r>
          </a:p>
        </p:txBody>
      </p:sp>
      <p:sp>
        <p:nvSpPr>
          <p:cNvPr id="16395" name="Rectangle 11"/>
          <p:cNvSpPr>
            <a:spLocks noChangeArrowheads="1"/>
          </p:cNvSpPr>
          <p:nvPr/>
        </p:nvSpPr>
        <p:spPr bwMode="auto">
          <a:xfrm>
            <a:off x="844560" y="53340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7</a:t>
            </a:r>
          </a:p>
        </p:txBody>
      </p:sp>
      <p:sp>
        <p:nvSpPr>
          <p:cNvPr id="16396" name="Rectangle 12"/>
          <p:cNvSpPr>
            <a:spLocks noChangeArrowheads="1"/>
          </p:cNvSpPr>
          <p:nvPr/>
        </p:nvSpPr>
        <p:spPr bwMode="auto">
          <a:xfrm>
            <a:off x="2156887" y="3124200"/>
            <a:ext cx="749300" cy="381000"/>
          </a:xfrm>
          <a:prstGeom prst="rect">
            <a:avLst/>
          </a:prstGeom>
          <a:solidFill>
            <a:srgbClr val="339966"/>
          </a:solidFill>
          <a:ln w="12700">
            <a:solidFill>
              <a:schemeClr val="tx1"/>
            </a:solidFill>
            <a:miter lim="800000"/>
            <a:headEnd type="none" w="sm" len="sm"/>
            <a:tailEnd type="none" w="sm" len="sm"/>
          </a:ln>
        </p:spPr>
        <p:txBody>
          <a:bodyPr wrap="none" anchor="ctr"/>
          <a:lstStyle/>
          <a:p>
            <a:endParaRPr lang="es-MX"/>
          </a:p>
        </p:txBody>
      </p:sp>
      <p:sp>
        <p:nvSpPr>
          <p:cNvPr id="16397" name="Rectangle 13"/>
          <p:cNvSpPr>
            <a:spLocks noChangeArrowheads="1"/>
          </p:cNvSpPr>
          <p:nvPr/>
        </p:nvSpPr>
        <p:spPr bwMode="auto">
          <a:xfrm>
            <a:off x="2156887" y="3733800"/>
            <a:ext cx="749300" cy="381000"/>
          </a:xfrm>
          <a:prstGeom prst="rect">
            <a:avLst/>
          </a:prstGeom>
          <a:solidFill>
            <a:srgbClr val="00FFFF"/>
          </a:solidFill>
          <a:ln w="12700">
            <a:solidFill>
              <a:schemeClr val="tx1"/>
            </a:solidFill>
            <a:miter lim="800000"/>
            <a:headEnd type="none" w="sm" len="sm"/>
            <a:tailEnd type="none" w="sm" len="sm"/>
          </a:ln>
        </p:spPr>
        <p:txBody>
          <a:bodyPr wrap="none" anchor="ctr"/>
          <a:lstStyle/>
          <a:p>
            <a:endParaRPr lang="es-MX"/>
          </a:p>
        </p:txBody>
      </p:sp>
      <p:sp>
        <p:nvSpPr>
          <p:cNvPr id="16398" name="Line 14"/>
          <p:cNvSpPr>
            <a:spLocks noChangeShapeType="1"/>
          </p:cNvSpPr>
          <p:nvPr/>
        </p:nvSpPr>
        <p:spPr bwMode="auto">
          <a:xfrm>
            <a:off x="1219203" y="2209800"/>
            <a:ext cx="937684" cy="4572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6399" name="Line 15"/>
          <p:cNvSpPr>
            <a:spLocks noChangeShapeType="1"/>
          </p:cNvSpPr>
          <p:nvPr/>
        </p:nvSpPr>
        <p:spPr bwMode="auto">
          <a:xfrm>
            <a:off x="1219203" y="2895613"/>
            <a:ext cx="937684" cy="40957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6400" name="Line 16"/>
          <p:cNvSpPr>
            <a:spLocks noChangeShapeType="1"/>
          </p:cNvSpPr>
          <p:nvPr/>
        </p:nvSpPr>
        <p:spPr bwMode="auto">
          <a:xfrm>
            <a:off x="1219203" y="3352803"/>
            <a:ext cx="937684" cy="56197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6401" name="Text Box 17"/>
          <p:cNvSpPr txBox="1">
            <a:spLocks noChangeArrowheads="1"/>
          </p:cNvSpPr>
          <p:nvPr/>
        </p:nvSpPr>
        <p:spPr bwMode="auto">
          <a:xfrm>
            <a:off x="5171019" y="5648325"/>
            <a:ext cx="1780116"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solidFill>
                  <a:schemeClr val="tx2"/>
                </a:solidFill>
                <a:latin typeface="Arial" charset="0"/>
              </a:rPr>
              <a:t>RGB 3,2,1</a:t>
            </a:r>
            <a:endParaRPr lang="es-ES_tradnl" b="1">
              <a:latin typeface="Arial" charset="0"/>
            </a:endParaRPr>
          </a:p>
        </p:txBody>
      </p:sp>
      <p:sp>
        <p:nvSpPr>
          <p:cNvPr id="18" name="Rectangle 17"/>
          <p:cNvSpPr>
            <a:spLocks noChangeArrowheads="1"/>
          </p:cNvSpPr>
          <p:nvPr/>
        </p:nvSpPr>
        <p:spPr bwMode="auto">
          <a:xfrm>
            <a:off x="2379133" y="271476"/>
            <a:ext cx="8813800" cy="566737"/>
          </a:xfrm>
          <a:prstGeom prst="rect">
            <a:avLst/>
          </a:prstGeom>
          <a:noFill/>
          <a:ln w="9525">
            <a:noFill/>
            <a:miter lim="800000"/>
            <a:headEnd/>
            <a:tailEnd/>
          </a:ln>
          <a:effectLst/>
        </p:spPr>
        <p:txBody>
          <a:bodyPr lIns="92075" tIns="46038" rIns="92075" bIns="46038"/>
          <a:lstStyle/>
          <a:p>
            <a:pPr algn="ctr">
              <a:defRPr/>
            </a:pPr>
            <a:r>
              <a:rPr lang="es-ES_tradnl" sz="4400" b="1" dirty="0">
                <a:solidFill>
                  <a:schemeClr val="tx2"/>
                </a:solidFill>
                <a:effectLst>
                  <a:outerShdw blurRad="38100" dist="38100" dir="2700000" algn="tl">
                    <a:srgbClr val="000000"/>
                  </a:outerShdw>
                </a:effectLst>
                <a:latin typeface="Arial" charset="0"/>
              </a:rPr>
              <a:t>Color </a:t>
            </a:r>
            <a:r>
              <a:rPr lang="es-ES_tradnl" sz="4400" b="1" dirty="0" smtClean="0">
                <a:solidFill>
                  <a:schemeClr val="tx2"/>
                </a:solidFill>
                <a:effectLst>
                  <a:outerShdw blurRad="38100" dist="38100" dir="2700000" algn="tl">
                    <a:srgbClr val="000000"/>
                  </a:outerShdw>
                </a:effectLst>
                <a:latin typeface="Arial" charset="0"/>
              </a:rPr>
              <a:t>Compuesto o falso color</a:t>
            </a:r>
            <a:endParaRPr lang="es-ES_tradnl" sz="4800" dirty="0">
              <a:solidFill>
                <a:schemeClr val="tx2"/>
              </a:solidFill>
              <a:effectLst>
                <a:outerShdw blurRad="38100" dist="38100" dir="2700000" algn="tl">
                  <a:srgbClr val="000000"/>
                </a:outerShdw>
              </a:effectLst>
              <a:latin typeface="Arial" charset="0"/>
            </a:endParaRPr>
          </a:p>
        </p:txBody>
      </p:sp>
    </p:spTree>
    <p:extLst>
      <p:ext uri="{BB962C8B-B14F-4D97-AF65-F5344CB8AC3E}">
        <p14:creationId xmlns:p14="http://schemas.microsoft.com/office/powerpoint/2010/main" val="3262089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2379133" y="271476"/>
            <a:ext cx="8813800" cy="566737"/>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Color Compuesto</a:t>
            </a:r>
            <a:endParaRPr lang="es-ES_tradnl" sz="4800">
              <a:solidFill>
                <a:schemeClr val="tx2"/>
              </a:solidFill>
              <a:effectLst>
                <a:outerShdw blurRad="38100" dist="38100" dir="2700000" algn="tl">
                  <a:srgbClr val="000000"/>
                </a:outerShdw>
              </a:effectLst>
              <a:latin typeface="Arial" charset="0"/>
            </a:endParaRPr>
          </a:p>
        </p:txBody>
      </p:sp>
      <p:sp>
        <p:nvSpPr>
          <p:cNvPr id="17411" name="Rectangle 3"/>
          <p:cNvSpPr>
            <a:spLocks noChangeArrowheads="1"/>
          </p:cNvSpPr>
          <p:nvPr/>
        </p:nvSpPr>
        <p:spPr bwMode="auto">
          <a:xfrm>
            <a:off x="2156887" y="2514600"/>
            <a:ext cx="749300" cy="381000"/>
          </a:xfrm>
          <a:prstGeom prst="rect">
            <a:avLst/>
          </a:prstGeom>
          <a:solidFill>
            <a:srgbClr val="FF0000"/>
          </a:solidFill>
          <a:ln w="12700">
            <a:solidFill>
              <a:schemeClr val="tx1"/>
            </a:solidFill>
            <a:miter lim="800000"/>
            <a:headEnd type="none" w="sm" len="sm"/>
            <a:tailEnd type="none" w="sm" len="sm"/>
          </a:ln>
        </p:spPr>
        <p:txBody>
          <a:bodyPr wrap="none" anchor="ctr"/>
          <a:lstStyle/>
          <a:p>
            <a:endParaRPr lang="es-MX"/>
          </a:p>
        </p:txBody>
      </p:sp>
      <p:sp>
        <p:nvSpPr>
          <p:cNvPr id="17412" name="Rectangle 4"/>
          <p:cNvSpPr>
            <a:spLocks noChangeArrowheads="1"/>
          </p:cNvSpPr>
          <p:nvPr/>
        </p:nvSpPr>
        <p:spPr bwMode="auto">
          <a:xfrm>
            <a:off x="844560" y="20574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1</a:t>
            </a:r>
          </a:p>
        </p:txBody>
      </p:sp>
      <p:sp>
        <p:nvSpPr>
          <p:cNvPr id="17413" name="Rectangle 5"/>
          <p:cNvSpPr>
            <a:spLocks noChangeArrowheads="1"/>
          </p:cNvSpPr>
          <p:nvPr/>
        </p:nvSpPr>
        <p:spPr bwMode="auto">
          <a:xfrm>
            <a:off x="844560" y="26670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2</a:t>
            </a:r>
          </a:p>
        </p:txBody>
      </p:sp>
      <p:sp>
        <p:nvSpPr>
          <p:cNvPr id="17414" name="Rectangle 6"/>
          <p:cNvSpPr>
            <a:spLocks noChangeArrowheads="1"/>
          </p:cNvSpPr>
          <p:nvPr/>
        </p:nvSpPr>
        <p:spPr bwMode="auto">
          <a:xfrm>
            <a:off x="844560" y="32004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3</a:t>
            </a:r>
          </a:p>
        </p:txBody>
      </p:sp>
      <p:sp>
        <p:nvSpPr>
          <p:cNvPr id="17415" name="Rectangle 7"/>
          <p:cNvSpPr>
            <a:spLocks noChangeArrowheads="1"/>
          </p:cNvSpPr>
          <p:nvPr/>
        </p:nvSpPr>
        <p:spPr bwMode="auto">
          <a:xfrm>
            <a:off x="844560" y="37338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4</a:t>
            </a:r>
          </a:p>
        </p:txBody>
      </p:sp>
      <p:sp>
        <p:nvSpPr>
          <p:cNvPr id="17416" name="Rectangle 8"/>
          <p:cNvSpPr>
            <a:spLocks noChangeArrowheads="1"/>
          </p:cNvSpPr>
          <p:nvPr/>
        </p:nvSpPr>
        <p:spPr bwMode="auto">
          <a:xfrm>
            <a:off x="844560" y="42672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5</a:t>
            </a:r>
          </a:p>
        </p:txBody>
      </p:sp>
      <p:sp>
        <p:nvSpPr>
          <p:cNvPr id="17417" name="Rectangle 9"/>
          <p:cNvSpPr>
            <a:spLocks noChangeArrowheads="1"/>
          </p:cNvSpPr>
          <p:nvPr/>
        </p:nvSpPr>
        <p:spPr bwMode="auto">
          <a:xfrm>
            <a:off x="844560" y="48006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6</a:t>
            </a:r>
          </a:p>
        </p:txBody>
      </p:sp>
      <p:sp>
        <p:nvSpPr>
          <p:cNvPr id="17418" name="Rectangle 10"/>
          <p:cNvSpPr>
            <a:spLocks noChangeArrowheads="1"/>
          </p:cNvSpPr>
          <p:nvPr/>
        </p:nvSpPr>
        <p:spPr bwMode="auto">
          <a:xfrm>
            <a:off x="844560" y="53340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7</a:t>
            </a:r>
          </a:p>
        </p:txBody>
      </p:sp>
      <p:sp>
        <p:nvSpPr>
          <p:cNvPr id="17419" name="Rectangle 11"/>
          <p:cNvSpPr>
            <a:spLocks noChangeArrowheads="1"/>
          </p:cNvSpPr>
          <p:nvPr/>
        </p:nvSpPr>
        <p:spPr bwMode="auto">
          <a:xfrm>
            <a:off x="2156887" y="3124200"/>
            <a:ext cx="749300" cy="381000"/>
          </a:xfrm>
          <a:prstGeom prst="rect">
            <a:avLst/>
          </a:prstGeom>
          <a:solidFill>
            <a:srgbClr val="339966"/>
          </a:solidFill>
          <a:ln w="12700">
            <a:solidFill>
              <a:schemeClr val="tx1"/>
            </a:solidFill>
            <a:miter lim="800000"/>
            <a:headEnd type="none" w="sm" len="sm"/>
            <a:tailEnd type="none" w="sm" len="sm"/>
          </a:ln>
        </p:spPr>
        <p:txBody>
          <a:bodyPr wrap="none" anchor="ctr"/>
          <a:lstStyle/>
          <a:p>
            <a:endParaRPr lang="es-MX"/>
          </a:p>
        </p:txBody>
      </p:sp>
      <p:sp>
        <p:nvSpPr>
          <p:cNvPr id="17420" name="Rectangle 12"/>
          <p:cNvSpPr>
            <a:spLocks noChangeArrowheads="1"/>
          </p:cNvSpPr>
          <p:nvPr/>
        </p:nvSpPr>
        <p:spPr bwMode="auto">
          <a:xfrm>
            <a:off x="2156887" y="3733800"/>
            <a:ext cx="749300" cy="381000"/>
          </a:xfrm>
          <a:prstGeom prst="rect">
            <a:avLst/>
          </a:prstGeom>
          <a:solidFill>
            <a:srgbClr val="00FFFF"/>
          </a:solidFill>
          <a:ln w="12700">
            <a:solidFill>
              <a:schemeClr val="tx1"/>
            </a:solidFill>
            <a:miter lim="800000"/>
            <a:headEnd type="none" w="sm" len="sm"/>
            <a:tailEnd type="none" w="sm" len="sm"/>
          </a:ln>
        </p:spPr>
        <p:txBody>
          <a:bodyPr wrap="none" anchor="ctr"/>
          <a:lstStyle/>
          <a:p>
            <a:endParaRPr lang="es-MX"/>
          </a:p>
        </p:txBody>
      </p:sp>
      <p:sp>
        <p:nvSpPr>
          <p:cNvPr id="17421" name="Line 13"/>
          <p:cNvSpPr>
            <a:spLocks noChangeShapeType="1"/>
          </p:cNvSpPr>
          <p:nvPr/>
        </p:nvSpPr>
        <p:spPr bwMode="auto">
          <a:xfrm>
            <a:off x="1219203" y="2209800"/>
            <a:ext cx="937684" cy="4572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7422" name="Line 14"/>
          <p:cNvSpPr>
            <a:spLocks noChangeShapeType="1"/>
          </p:cNvSpPr>
          <p:nvPr/>
        </p:nvSpPr>
        <p:spPr bwMode="auto">
          <a:xfrm flipV="1">
            <a:off x="1219203" y="3305188"/>
            <a:ext cx="937684" cy="476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7423" name="Line 15"/>
          <p:cNvSpPr>
            <a:spLocks noChangeShapeType="1"/>
          </p:cNvSpPr>
          <p:nvPr/>
        </p:nvSpPr>
        <p:spPr bwMode="auto">
          <a:xfrm flipV="1">
            <a:off x="1219203" y="3914788"/>
            <a:ext cx="937684" cy="5810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pic>
        <p:nvPicPr>
          <p:cNvPr id="17424" name="Picture 16" descr="Reyes_13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94569" y="990600"/>
            <a:ext cx="6002867"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25" name="Text Box 17"/>
          <p:cNvSpPr txBox="1">
            <a:spLocks noChangeArrowheads="1"/>
          </p:cNvSpPr>
          <p:nvPr/>
        </p:nvSpPr>
        <p:spPr bwMode="auto">
          <a:xfrm>
            <a:off x="5204893" y="5619750"/>
            <a:ext cx="178223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solidFill>
                  <a:schemeClr val="tx2"/>
                </a:solidFill>
                <a:latin typeface="Arial" charset="0"/>
              </a:rPr>
              <a:t>RGB 5,3,1</a:t>
            </a:r>
            <a:endParaRPr lang="es-ES_tradnl" b="1">
              <a:latin typeface="Arial" charset="0"/>
            </a:endParaRPr>
          </a:p>
        </p:txBody>
      </p:sp>
    </p:spTree>
    <p:extLst>
      <p:ext uri="{BB962C8B-B14F-4D97-AF65-F5344CB8AC3E}">
        <p14:creationId xmlns:p14="http://schemas.microsoft.com/office/powerpoint/2010/main" val="27805126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337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4" grpId="0" autoUpdateAnimBg="0"/>
    </p:bldLst>
  </p:timing>
</p:sld>
</file>

<file path=ppt/slides/slide3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2156887" y="2514600"/>
            <a:ext cx="749300" cy="381000"/>
          </a:xfrm>
          <a:prstGeom prst="rect">
            <a:avLst/>
          </a:prstGeom>
          <a:solidFill>
            <a:srgbClr val="FF0000"/>
          </a:solidFill>
          <a:ln w="12700">
            <a:solidFill>
              <a:schemeClr val="tx1"/>
            </a:solidFill>
            <a:miter lim="800000"/>
            <a:headEnd type="none" w="sm" len="sm"/>
            <a:tailEnd type="none" w="sm" len="sm"/>
          </a:ln>
        </p:spPr>
        <p:txBody>
          <a:bodyPr wrap="none" anchor="ctr"/>
          <a:lstStyle/>
          <a:p>
            <a:endParaRPr lang="es-MX"/>
          </a:p>
        </p:txBody>
      </p:sp>
      <p:sp>
        <p:nvSpPr>
          <p:cNvPr id="18435" name="Rectangle 3"/>
          <p:cNvSpPr>
            <a:spLocks noChangeArrowheads="1"/>
          </p:cNvSpPr>
          <p:nvPr/>
        </p:nvSpPr>
        <p:spPr bwMode="auto">
          <a:xfrm>
            <a:off x="844560" y="20574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1</a:t>
            </a:r>
          </a:p>
        </p:txBody>
      </p:sp>
      <p:sp>
        <p:nvSpPr>
          <p:cNvPr id="18436" name="Rectangle 4"/>
          <p:cNvSpPr>
            <a:spLocks noChangeArrowheads="1"/>
          </p:cNvSpPr>
          <p:nvPr/>
        </p:nvSpPr>
        <p:spPr bwMode="auto">
          <a:xfrm>
            <a:off x="844560" y="26670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2</a:t>
            </a:r>
          </a:p>
        </p:txBody>
      </p:sp>
      <p:sp>
        <p:nvSpPr>
          <p:cNvPr id="18437" name="Rectangle 5"/>
          <p:cNvSpPr>
            <a:spLocks noChangeArrowheads="1"/>
          </p:cNvSpPr>
          <p:nvPr/>
        </p:nvSpPr>
        <p:spPr bwMode="auto">
          <a:xfrm>
            <a:off x="844560" y="32004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3</a:t>
            </a:r>
          </a:p>
        </p:txBody>
      </p:sp>
      <p:sp>
        <p:nvSpPr>
          <p:cNvPr id="18438" name="Rectangle 6"/>
          <p:cNvSpPr>
            <a:spLocks noChangeArrowheads="1"/>
          </p:cNvSpPr>
          <p:nvPr/>
        </p:nvSpPr>
        <p:spPr bwMode="auto">
          <a:xfrm>
            <a:off x="844560" y="37338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4</a:t>
            </a:r>
          </a:p>
        </p:txBody>
      </p:sp>
      <p:sp>
        <p:nvSpPr>
          <p:cNvPr id="18439" name="Rectangle 7"/>
          <p:cNvSpPr>
            <a:spLocks noChangeArrowheads="1"/>
          </p:cNvSpPr>
          <p:nvPr/>
        </p:nvSpPr>
        <p:spPr bwMode="auto">
          <a:xfrm>
            <a:off x="844560" y="42672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5</a:t>
            </a:r>
          </a:p>
        </p:txBody>
      </p:sp>
      <p:sp>
        <p:nvSpPr>
          <p:cNvPr id="18440" name="Rectangle 8"/>
          <p:cNvSpPr>
            <a:spLocks noChangeArrowheads="1"/>
          </p:cNvSpPr>
          <p:nvPr/>
        </p:nvSpPr>
        <p:spPr bwMode="auto">
          <a:xfrm>
            <a:off x="844560" y="48006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6</a:t>
            </a:r>
          </a:p>
        </p:txBody>
      </p:sp>
      <p:sp>
        <p:nvSpPr>
          <p:cNvPr id="18441" name="Rectangle 9"/>
          <p:cNvSpPr>
            <a:spLocks noChangeArrowheads="1"/>
          </p:cNvSpPr>
          <p:nvPr/>
        </p:nvSpPr>
        <p:spPr bwMode="auto">
          <a:xfrm>
            <a:off x="844560" y="5334000"/>
            <a:ext cx="374649" cy="38100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7</a:t>
            </a:r>
          </a:p>
        </p:txBody>
      </p:sp>
      <p:sp>
        <p:nvSpPr>
          <p:cNvPr id="18442" name="Rectangle 10"/>
          <p:cNvSpPr>
            <a:spLocks noChangeArrowheads="1"/>
          </p:cNvSpPr>
          <p:nvPr/>
        </p:nvSpPr>
        <p:spPr bwMode="auto">
          <a:xfrm>
            <a:off x="2156887" y="3124200"/>
            <a:ext cx="749300" cy="381000"/>
          </a:xfrm>
          <a:prstGeom prst="rect">
            <a:avLst/>
          </a:prstGeom>
          <a:solidFill>
            <a:srgbClr val="339966"/>
          </a:solidFill>
          <a:ln w="12700">
            <a:solidFill>
              <a:schemeClr val="tx1"/>
            </a:solidFill>
            <a:miter lim="800000"/>
            <a:headEnd type="none" w="sm" len="sm"/>
            <a:tailEnd type="none" w="sm" len="sm"/>
          </a:ln>
        </p:spPr>
        <p:txBody>
          <a:bodyPr wrap="none" anchor="ctr"/>
          <a:lstStyle/>
          <a:p>
            <a:endParaRPr lang="es-MX"/>
          </a:p>
        </p:txBody>
      </p:sp>
      <p:sp>
        <p:nvSpPr>
          <p:cNvPr id="18443" name="Rectangle 11"/>
          <p:cNvSpPr>
            <a:spLocks noChangeArrowheads="1"/>
          </p:cNvSpPr>
          <p:nvPr/>
        </p:nvSpPr>
        <p:spPr bwMode="auto">
          <a:xfrm>
            <a:off x="2156887" y="3733800"/>
            <a:ext cx="749300" cy="381000"/>
          </a:xfrm>
          <a:prstGeom prst="rect">
            <a:avLst/>
          </a:prstGeom>
          <a:solidFill>
            <a:schemeClr val="accent1"/>
          </a:solidFill>
          <a:ln w="12700">
            <a:solidFill>
              <a:schemeClr val="tx1"/>
            </a:solidFill>
            <a:miter lim="800000"/>
            <a:headEnd type="none" w="sm" len="sm"/>
            <a:tailEnd type="none" w="sm" len="sm"/>
          </a:ln>
        </p:spPr>
        <p:txBody>
          <a:bodyPr wrap="none" anchor="ctr"/>
          <a:lstStyle/>
          <a:p>
            <a:endParaRPr lang="es-MX"/>
          </a:p>
        </p:txBody>
      </p:sp>
      <p:sp>
        <p:nvSpPr>
          <p:cNvPr id="18444" name="Line 12"/>
          <p:cNvSpPr>
            <a:spLocks noChangeShapeType="1"/>
          </p:cNvSpPr>
          <p:nvPr/>
        </p:nvSpPr>
        <p:spPr bwMode="auto">
          <a:xfrm>
            <a:off x="1219203" y="2209800"/>
            <a:ext cx="937684" cy="4572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8445" name="Line 13"/>
          <p:cNvSpPr>
            <a:spLocks noChangeShapeType="1"/>
          </p:cNvSpPr>
          <p:nvPr/>
        </p:nvSpPr>
        <p:spPr bwMode="auto">
          <a:xfrm flipV="1">
            <a:off x="1219203" y="3305188"/>
            <a:ext cx="937684" cy="476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18446" name="Line 14"/>
          <p:cNvSpPr>
            <a:spLocks noChangeShapeType="1"/>
          </p:cNvSpPr>
          <p:nvPr/>
        </p:nvSpPr>
        <p:spPr bwMode="auto">
          <a:xfrm>
            <a:off x="1219203" y="3886201"/>
            <a:ext cx="937684" cy="2857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pic>
        <p:nvPicPr>
          <p:cNvPr id="18447" name="Picture 15" descr="Reyes_14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94569" y="990600"/>
            <a:ext cx="6002867"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48" name="Text Box 16"/>
          <p:cNvSpPr txBox="1">
            <a:spLocks noChangeArrowheads="1"/>
          </p:cNvSpPr>
          <p:nvPr/>
        </p:nvSpPr>
        <p:spPr bwMode="auto">
          <a:xfrm>
            <a:off x="5204893" y="5619750"/>
            <a:ext cx="178223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solidFill>
                  <a:schemeClr val="tx2"/>
                </a:solidFill>
                <a:latin typeface="Arial" charset="0"/>
              </a:rPr>
              <a:t>RGB 4,3,1</a:t>
            </a:r>
            <a:endParaRPr lang="es-ES_tradnl" b="1">
              <a:latin typeface="Arial" charset="0"/>
            </a:endParaRPr>
          </a:p>
        </p:txBody>
      </p:sp>
      <p:sp>
        <p:nvSpPr>
          <p:cNvPr id="34833" name="Rectangle 17"/>
          <p:cNvSpPr>
            <a:spLocks noChangeArrowheads="1"/>
          </p:cNvSpPr>
          <p:nvPr/>
        </p:nvSpPr>
        <p:spPr bwMode="auto">
          <a:xfrm>
            <a:off x="2379133" y="271476"/>
            <a:ext cx="8813800" cy="566737"/>
          </a:xfrm>
          <a:prstGeom prst="rect">
            <a:avLst/>
          </a:prstGeom>
          <a:noFill/>
          <a:ln w="9525">
            <a:noFill/>
            <a:miter lim="800000"/>
            <a:headEnd/>
            <a:tailEnd/>
          </a:ln>
          <a:effectLst/>
        </p:spPr>
        <p:txBody>
          <a:bodyPr lIns="92075" tIns="46038" rIns="92075" bIns="46038"/>
          <a:lstStyle/>
          <a:p>
            <a:pPr algn="ctr">
              <a:defRPr/>
            </a:pPr>
            <a:r>
              <a:rPr lang="es-ES_tradnl" sz="4400" b="1" dirty="0">
                <a:solidFill>
                  <a:schemeClr val="tx2"/>
                </a:solidFill>
                <a:effectLst>
                  <a:outerShdw blurRad="38100" dist="38100" dir="2700000" algn="tl">
                    <a:srgbClr val="000000"/>
                  </a:outerShdw>
                </a:effectLst>
                <a:latin typeface="Arial" charset="0"/>
              </a:rPr>
              <a:t>Color </a:t>
            </a:r>
            <a:r>
              <a:rPr lang="es-ES_tradnl" sz="4400" b="1" dirty="0" smtClean="0">
                <a:solidFill>
                  <a:schemeClr val="tx2"/>
                </a:solidFill>
                <a:effectLst>
                  <a:outerShdw blurRad="38100" dist="38100" dir="2700000" algn="tl">
                    <a:srgbClr val="000000"/>
                  </a:outerShdw>
                </a:effectLst>
                <a:latin typeface="Arial" charset="0"/>
              </a:rPr>
              <a:t>Compuesto o falso color</a:t>
            </a:r>
            <a:endParaRPr lang="es-ES_tradnl" sz="4800" dirty="0">
              <a:solidFill>
                <a:schemeClr val="tx2"/>
              </a:solidFill>
              <a:effectLst>
                <a:outerShdw blurRad="38100" dist="38100" dir="2700000" algn="tl">
                  <a:srgbClr val="000000"/>
                </a:outerShdw>
              </a:effectLst>
              <a:latin typeface="Arial" charset="0"/>
            </a:endParaRPr>
          </a:p>
        </p:txBody>
      </p:sp>
    </p:spTree>
    <p:extLst>
      <p:ext uri="{BB962C8B-B14F-4D97-AF65-F5344CB8AC3E}">
        <p14:creationId xmlns:p14="http://schemas.microsoft.com/office/powerpoint/2010/main" val="24530029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348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33"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MX" dirty="0" smtClean="0"/>
              <a:t>preguntas?</a:t>
            </a:r>
            <a:endParaRPr lang="es-MX" dirty="0"/>
          </a:p>
        </p:txBody>
      </p:sp>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0339" y="856510"/>
            <a:ext cx="5105095" cy="51449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134407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5842" name="Line 2"/>
          <p:cNvSpPr>
            <a:spLocks noChangeShapeType="1"/>
          </p:cNvSpPr>
          <p:nvPr/>
        </p:nvSpPr>
        <p:spPr bwMode="auto">
          <a:xfrm flipH="1" flipV="1">
            <a:off x="3693592" y="1143013"/>
            <a:ext cx="10583" cy="3819525"/>
          </a:xfrm>
          <a:prstGeom prst="line">
            <a:avLst/>
          </a:prstGeom>
          <a:noFill/>
          <a:ln w="28575">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5843" name="Line 3"/>
          <p:cNvSpPr>
            <a:spLocks noChangeShapeType="1"/>
          </p:cNvSpPr>
          <p:nvPr/>
        </p:nvSpPr>
        <p:spPr bwMode="auto">
          <a:xfrm>
            <a:off x="3750742" y="4953000"/>
            <a:ext cx="5628217" cy="0"/>
          </a:xfrm>
          <a:prstGeom prst="line">
            <a:avLst/>
          </a:prstGeom>
          <a:noFill/>
          <a:ln w="28575">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5844" name="Oval 4"/>
          <p:cNvSpPr>
            <a:spLocks noChangeArrowheads="1"/>
          </p:cNvSpPr>
          <p:nvPr/>
        </p:nvSpPr>
        <p:spPr bwMode="auto">
          <a:xfrm rot="2536357">
            <a:off x="5721359" y="1676400"/>
            <a:ext cx="656167" cy="2895600"/>
          </a:xfrm>
          <a:prstGeom prst="ellipse">
            <a:avLst/>
          </a:prstGeom>
          <a:solidFill>
            <a:srgbClr val="969696"/>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es-MX"/>
          </a:p>
        </p:txBody>
      </p:sp>
      <p:sp>
        <p:nvSpPr>
          <p:cNvPr id="35845" name="Text Box 5"/>
          <p:cNvSpPr txBox="1">
            <a:spLocks noChangeArrowheads="1"/>
          </p:cNvSpPr>
          <p:nvPr/>
        </p:nvSpPr>
        <p:spPr bwMode="auto">
          <a:xfrm>
            <a:off x="5158317" y="4953013"/>
            <a:ext cx="22500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Banda 4</a:t>
            </a:r>
          </a:p>
        </p:txBody>
      </p:sp>
      <p:sp>
        <p:nvSpPr>
          <p:cNvPr id="35846" name="Text Box 6"/>
          <p:cNvSpPr txBox="1">
            <a:spLocks noChangeArrowheads="1"/>
          </p:cNvSpPr>
          <p:nvPr/>
        </p:nvSpPr>
        <p:spPr bwMode="auto">
          <a:xfrm rot="-5400000">
            <a:off x="2500843" y="2710946"/>
            <a:ext cx="18288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Banda 2</a:t>
            </a:r>
          </a:p>
        </p:txBody>
      </p:sp>
      <p:sp>
        <p:nvSpPr>
          <p:cNvPr id="35847" name="Text Box 7"/>
          <p:cNvSpPr txBox="1">
            <a:spLocks noChangeArrowheads="1"/>
          </p:cNvSpPr>
          <p:nvPr/>
        </p:nvSpPr>
        <p:spPr bwMode="auto">
          <a:xfrm>
            <a:off x="3282960" y="5029213"/>
            <a:ext cx="3746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0</a:t>
            </a:r>
          </a:p>
        </p:txBody>
      </p:sp>
      <p:sp>
        <p:nvSpPr>
          <p:cNvPr id="35848" name="Text Box 8"/>
          <p:cNvSpPr txBox="1">
            <a:spLocks noChangeArrowheads="1"/>
          </p:cNvSpPr>
          <p:nvPr/>
        </p:nvSpPr>
        <p:spPr bwMode="auto">
          <a:xfrm>
            <a:off x="2937933" y="1125550"/>
            <a:ext cx="8466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255</a:t>
            </a:r>
          </a:p>
        </p:txBody>
      </p:sp>
      <p:sp>
        <p:nvSpPr>
          <p:cNvPr id="35849" name="Text Box 9"/>
          <p:cNvSpPr txBox="1">
            <a:spLocks noChangeArrowheads="1"/>
          </p:cNvSpPr>
          <p:nvPr/>
        </p:nvSpPr>
        <p:spPr bwMode="auto">
          <a:xfrm>
            <a:off x="8657167" y="5084775"/>
            <a:ext cx="9376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255</a:t>
            </a:r>
          </a:p>
        </p:txBody>
      </p:sp>
      <p:sp>
        <p:nvSpPr>
          <p:cNvPr id="35850" name="Line 10"/>
          <p:cNvSpPr>
            <a:spLocks noChangeShapeType="1"/>
          </p:cNvSpPr>
          <p:nvPr/>
        </p:nvSpPr>
        <p:spPr bwMode="auto">
          <a:xfrm>
            <a:off x="3657600" y="4191000"/>
            <a:ext cx="12192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5851" name="Line 11"/>
          <p:cNvSpPr>
            <a:spLocks noChangeShapeType="1"/>
          </p:cNvSpPr>
          <p:nvPr/>
        </p:nvSpPr>
        <p:spPr bwMode="auto">
          <a:xfrm flipH="1">
            <a:off x="3657603" y="2009775"/>
            <a:ext cx="368088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5852" name="Line 12"/>
          <p:cNvSpPr>
            <a:spLocks noChangeShapeType="1"/>
          </p:cNvSpPr>
          <p:nvPr/>
        </p:nvSpPr>
        <p:spPr bwMode="auto">
          <a:xfrm>
            <a:off x="7315200" y="2057400"/>
            <a:ext cx="0" cy="28956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5853" name="Line 13"/>
          <p:cNvSpPr>
            <a:spLocks noChangeShapeType="1"/>
          </p:cNvSpPr>
          <p:nvPr/>
        </p:nvSpPr>
        <p:spPr bwMode="auto">
          <a:xfrm>
            <a:off x="4876800" y="4191000"/>
            <a:ext cx="0" cy="8382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5854" name="Rectangle 14"/>
          <p:cNvSpPr>
            <a:spLocks noChangeArrowheads="1"/>
          </p:cNvSpPr>
          <p:nvPr/>
        </p:nvSpPr>
        <p:spPr bwMode="auto">
          <a:xfrm>
            <a:off x="7690398" y="2882897"/>
            <a:ext cx="3808906" cy="283369"/>
          </a:xfrm>
          <a:prstGeom prst="rect">
            <a:avLst/>
          </a:prstGeom>
          <a:noFill/>
          <a:ln w="9525">
            <a:noFill/>
            <a:miter lim="800000"/>
            <a:headEnd/>
            <a:tailEnd/>
          </a:ln>
          <a:effectLst/>
        </p:spPr>
        <p:txBody>
          <a:bodyPr lIns="92075" tIns="46038" rIns="92075" bIns="46038"/>
          <a:lstStyle/>
          <a:p>
            <a:pPr algn="ctr">
              <a:defRPr/>
            </a:pPr>
            <a:r>
              <a:rPr lang="es-ES_tradnl" sz="2400" b="1" dirty="0">
                <a:solidFill>
                  <a:schemeClr val="tx2"/>
                </a:solidFill>
                <a:effectLst>
                  <a:outerShdw blurRad="38100" dist="38100" dir="2700000" algn="tl">
                    <a:srgbClr val="000000"/>
                  </a:outerShdw>
                </a:effectLst>
                <a:latin typeface="Arial" charset="0"/>
              </a:rPr>
              <a:t>Datos banda 2 y banda 4</a:t>
            </a:r>
            <a:endParaRPr lang="es-ES_tradnl" sz="2800" dirty="0">
              <a:solidFill>
                <a:schemeClr val="tx2"/>
              </a:solidFill>
              <a:effectLst>
                <a:outerShdw blurRad="38100" dist="38100" dir="2700000" algn="tl">
                  <a:srgbClr val="000000"/>
                </a:outerShdw>
              </a:effectLst>
              <a:latin typeface="Arial" charset="0"/>
            </a:endParaRPr>
          </a:p>
        </p:txBody>
      </p:sp>
      <p:sp>
        <p:nvSpPr>
          <p:cNvPr id="15" name="Rectangle 27"/>
          <p:cNvSpPr>
            <a:spLocks noChangeArrowheads="1"/>
          </p:cNvSpPr>
          <p:nvPr/>
        </p:nvSpPr>
        <p:spPr bwMode="auto">
          <a:xfrm>
            <a:off x="1828800" y="271476"/>
            <a:ext cx="9364133" cy="566737"/>
          </a:xfrm>
          <a:prstGeom prst="rect">
            <a:avLst/>
          </a:prstGeom>
          <a:noFill/>
          <a:ln w="9525">
            <a:noFill/>
            <a:miter lim="800000"/>
            <a:headEnd/>
            <a:tailEnd/>
          </a:ln>
          <a:effectLst/>
        </p:spPr>
        <p:txBody>
          <a:bodyPr lIns="92075" tIns="46038" rIns="92075" bIns="46038"/>
          <a:lstStyle/>
          <a:p>
            <a:pPr algn="ctr">
              <a:defRPr/>
            </a:pPr>
            <a:r>
              <a:rPr lang="es-ES_tradnl" sz="4000" b="1" dirty="0">
                <a:solidFill>
                  <a:schemeClr val="tx2"/>
                </a:solidFill>
                <a:effectLst>
                  <a:outerShdw blurRad="38100" dist="38100" dir="2700000" algn="tl">
                    <a:srgbClr val="000000"/>
                  </a:outerShdw>
                </a:effectLst>
                <a:latin typeface="Arial" charset="0"/>
              </a:rPr>
              <a:t>Componentes Principales</a:t>
            </a:r>
            <a:endParaRPr lang="es-ES_tradnl" sz="4400" dirty="0">
              <a:solidFill>
                <a:schemeClr val="tx2"/>
              </a:solidFill>
              <a:effectLst>
                <a:outerShdw blurRad="38100" dist="38100" dir="2700000" algn="tl">
                  <a:srgbClr val="000000"/>
                </a:outerShdw>
              </a:effectLst>
              <a:latin typeface="Arial" charset="0"/>
            </a:endParaRPr>
          </a:p>
        </p:txBody>
      </p:sp>
      <p:sp>
        <p:nvSpPr>
          <p:cNvPr id="16" name="CuadroTexto 1"/>
          <p:cNvSpPr txBox="1"/>
          <p:nvPr/>
        </p:nvSpPr>
        <p:spPr>
          <a:xfrm>
            <a:off x="78828" y="5745973"/>
            <a:ext cx="11926613" cy="646331"/>
          </a:xfrm>
          <a:prstGeom prst="rect">
            <a:avLst/>
          </a:prstGeom>
          <a:noFill/>
        </p:spPr>
        <p:txBody>
          <a:bodyPr wrap="square" rtlCol="0">
            <a:spAutoFit/>
          </a:bodyPr>
          <a:lstStyle/>
          <a:p>
            <a:r>
              <a:rPr lang="en-US" dirty="0" smtClean="0"/>
              <a:t>Si </a:t>
            </a:r>
            <a:r>
              <a:rPr lang="en-US" dirty="0" err="1" smtClean="0"/>
              <a:t>graficamos</a:t>
            </a:r>
            <a:r>
              <a:rPr lang="en-US" dirty="0" smtClean="0"/>
              <a:t> </a:t>
            </a:r>
            <a:r>
              <a:rPr lang="en-US" dirty="0" err="1" smtClean="0"/>
              <a:t>los</a:t>
            </a:r>
            <a:r>
              <a:rPr lang="en-US" dirty="0" smtClean="0"/>
              <a:t> </a:t>
            </a:r>
            <a:r>
              <a:rPr lang="en-US" dirty="0" err="1" smtClean="0"/>
              <a:t>datos</a:t>
            </a:r>
            <a:r>
              <a:rPr lang="en-US" dirty="0" smtClean="0"/>
              <a:t> de dos </a:t>
            </a:r>
            <a:r>
              <a:rPr lang="en-US" dirty="0" err="1" smtClean="0"/>
              <a:t>bandas</a:t>
            </a:r>
            <a:r>
              <a:rPr lang="en-US" dirty="0" smtClean="0"/>
              <a:t> de </a:t>
            </a:r>
            <a:r>
              <a:rPr lang="en-US" dirty="0" err="1" smtClean="0"/>
              <a:t>una</a:t>
            </a:r>
            <a:r>
              <a:rPr lang="en-US" dirty="0" smtClean="0"/>
              <a:t> </a:t>
            </a:r>
            <a:r>
              <a:rPr lang="en-US" dirty="0" err="1" smtClean="0"/>
              <a:t>imagen</a:t>
            </a:r>
            <a:r>
              <a:rPr lang="en-US" dirty="0" smtClean="0"/>
              <a:t> </a:t>
            </a:r>
            <a:r>
              <a:rPr lang="en-US" dirty="0" err="1" smtClean="0"/>
              <a:t>obtenemos</a:t>
            </a:r>
            <a:r>
              <a:rPr lang="en-US" dirty="0" smtClean="0"/>
              <a:t> </a:t>
            </a:r>
            <a:r>
              <a:rPr lang="en-US" dirty="0" err="1" smtClean="0"/>
              <a:t>una</a:t>
            </a:r>
            <a:r>
              <a:rPr lang="en-US" dirty="0" smtClean="0"/>
              <a:t> </a:t>
            </a:r>
            <a:r>
              <a:rPr lang="en-US" dirty="0" err="1" smtClean="0"/>
              <a:t>elipse</a:t>
            </a:r>
            <a:r>
              <a:rPr lang="en-US" dirty="0" smtClean="0"/>
              <a:t> de </a:t>
            </a:r>
            <a:r>
              <a:rPr lang="en-US" dirty="0" err="1" smtClean="0"/>
              <a:t>los</a:t>
            </a:r>
            <a:r>
              <a:rPr lang="en-US" dirty="0" smtClean="0"/>
              <a:t> </a:t>
            </a:r>
            <a:r>
              <a:rPr lang="en-US" dirty="0" err="1" smtClean="0"/>
              <a:t>datos</a:t>
            </a:r>
            <a:r>
              <a:rPr lang="en-US" dirty="0" smtClean="0"/>
              <a:t>. </a:t>
            </a:r>
          </a:p>
          <a:p>
            <a:r>
              <a:rPr lang="en-US" dirty="0" err="1" smtClean="0"/>
              <a:t>Dependiendo</a:t>
            </a:r>
            <a:r>
              <a:rPr lang="en-US" dirty="0" smtClean="0"/>
              <a:t> de la </a:t>
            </a:r>
            <a:r>
              <a:rPr lang="en-US" dirty="0" err="1" smtClean="0"/>
              <a:t>correlacion</a:t>
            </a:r>
            <a:r>
              <a:rPr lang="en-US" dirty="0" smtClean="0"/>
              <a:t> entre </a:t>
            </a:r>
            <a:r>
              <a:rPr lang="en-US" dirty="0" err="1" smtClean="0"/>
              <a:t>los</a:t>
            </a:r>
            <a:r>
              <a:rPr lang="en-US" dirty="0" smtClean="0"/>
              <a:t> </a:t>
            </a:r>
            <a:r>
              <a:rPr lang="en-US" dirty="0" err="1" smtClean="0"/>
              <a:t>datos</a:t>
            </a:r>
            <a:r>
              <a:rPr lang="en-US" dirty="0" smtClean="0"/>
              <a:t> la </a:t>
            </a:r>
            <a:r>
              <a:rPr lang="en-US" dirty="0" err="1" smtClean="0"/>
              <a:t>elipse</a:t>
            </a:r>
            <a:r>
              <a:rPr lang="en-US" dirty="0" smtClean="0"/>
              <a:t> </a:t>
            </a:r>
            <a:r>
              <a:rPr lang="en-US" dirty="0" err="1" smtClean="0"/>
              <a:t>tiene</a:t>
            </a:r>
            <a:r>
              <a:rPr lang="en-US" dirty="0" smtClean="0"/>
              <a:t> el </a:t>
            </a:r>
            <a:r>
              <a:rPr lang="en-US" dirty="0" err="1" smtClean="0"/>
              <a:t>eje</a:t>
            </a:r>
            <a:r>
              <a:rPr lang="en-US" dirty="0" smtClean="0"/>
              <a:t> mayor </a:t>
            </a:r>
            <a:r>
              <a:rPr lang="en-US" dirty="0" err="1" smtClean="0"/>
              <a:t>más</a:t>
            </a:r>
            <a:r>
              <a:rPr lang="en-US" dirty="0" smtClean="0"/>
              <a:t> largo o </a:t>
            </a:r>
            <a:r>
              <a:rPr lang="en-US" dirty="0" err="1" smtClean="0"/>
              <a:t>más</a:t>
            </a:r>
            <a:r>
              <a:rPr lang="en-US" dirty="0" smtClean="0"/>
              <a:t> </a:t>
            </a:r>
            <a:r>
              <a:rPr lang="en-US" dirty="0" err="1" smtClean="0"/>
              <a:t>corto</a:t>
            </a:r>
            <a:r>
              <a:rPr lang="en-US" dirty="0" smtClean="0"/>
              <a:t>, </a:t>
            </a:r>
            <a:r>
              <a:rPr lang="en-US" dirty="0" err="1" smtClean="0"/>
              <a:t>en</a:t>
            </a:r>
            <a:r>
              <a:rPr lang="en-US" dirty="0" smtClean="0"/>
              <a:t> </a:t>
            </a:r>
            <a:r>
              <a:rPr lang="en-US" dirty="0" err="1" smtClean="0"/>
              <a:t>relación</a:t>
            </a:r>
            <a:r>
              <a:rPr lang="en-US" dirty="0" smtClean="0"/>
              <a:t> al </a:t>
            </a:r>
            <a:r>
              <a:rPr lang="en-US" dirty="0" err="1" smtClean="0"/>
              <a:t>eje</a:t>
            </a:r>
            <a:r>
              <a:rPr lang="en-US" dirty="0" smtClean="0"/>
              <a:t> </a:t>
            </a:r>
            <a:r>
              <a:rPr lang="en-US" dirty="0" err="1" smtClean="0"/>
              <a:t>menor</a:t>
            </a:r>
            <a:endParaRPr lang="es-MX" dirty="0"/>
          </a:p>
        </p:txBody>
      </p:sp>
    </p:spTree>
    <p:extLst>
      <p:ext uri="{BB962C8B-B14F-4D97-AF65-F5344CB8AC3E}">
        <p14:creationId xmlns:p14="http://schemas.microsoft.com/office/powerpoint/2010/main" val="5380595"/>
      </p:ext>
    </p:extLst>
  </p:cSld>
  <p:clrMapOvr>
    <a:masterClrMapping/>
  </p:clrMapOvr>
  <p:transition advClick="0" advTm="1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5854"/>
                                        </p:tgtEl>
                                        <p:attrNameLst>
                                          <p:attrName>style.visibility</p:attrName>
                                        </p:attrNameLst>
                                      </p:cBhvr>
                                      <p:to>
                                        <p:strVal val="visible"/>
                                      </p:to>
                                    </p:set>
                                    <p:animEffect transition="in" filter="dissolve">
                                      <p:cBhvr>
                                        <p:cTn id="7" dur="500"/>
                                        <p:tgtEl>
                                          <p:spTgt spid="35854"/>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5847"/>
                                        </p:tgtEl>
                                        <p:attrNameLst>
                                          <p:attrName>style.visibility</p:attrName>
                                        </p:attrNameLst>
                                      </p:cBhvr>
                                      <p:to>
                                        <p:strVal val="visible"/>
                                      </p:to>
                                    </p:set>
                                    <p:animEffect transition="in" filter="dissolve">
                                      <p:cBhvr>
                                        <p:cTn id="11" dur="500"/>
                                        <p:tgtEl>
                                          <p:spTgt spid="35847"/>
                                        </p:tgtEl>
                                      </p:cBhvr>
                                    </p:animEffect>
                                  </p:childTnLst>
                                </p:cTn>
                              </p:par>
                            </p:childTnLst>
                          </p:cTn>
                        </p:par>
                        <p:par>
                          <p:cTn id="12" fill="hold" nodeType="afterGroup">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5843"/>
                                        </p:tgtEl>
                                        <p:attrNameLst>
                                          <p:attrName>style.visibility</p:attrName>
                                        </p:attrNameLst>
                                      </p:cBhvr>
                                      <p:to>
                                        <p:strVal val="visible"/>
                                      </p:to>
                                    </p:set>
                                    <p:animEffect transition="in" filter="wipe(left)">
                                      <p:cBhvr>
                                        <p:cTn id="15" dur="3000"/>
                                        <p:tgtEl>
                                          <p:spTgt spid="35843"/>
                                        </p:tgtEl>
                                      </p:cBhvr>
                                    </p:animEffect>
                                  </p:childTnLst>
                                </p:cTn>
                              </p:par>
                            </p:childTnLst>
                          </p:cTn>
                        </p:par>
                        <p:par>
                          <p:cTn id="16" fill="hold" nodeType="afterGroup">
                            <p:stCondLst>
                              <p:cond delay="4000"/>
                            </p:stCondLst>
                            <p:childTnLst>
                              <p:par>
                                <p:cTn id="17" presetID="9" presetClass="entr" presetSubtype="0" fill="hold" grpId="0" nodeType="afterEffect">
                                  <p:stCondLst>
                                    <p:cond delay="0"/>
                                  </p:stCondLst>
                                  <p:childTnLst>
                                    <p:set>
                                      <p:cBhvr>
                                        <p:cTn id="18" dur="1" fill="hold">
                                          <p:stCondLst>
                                            <p:cond delay="0"/>
                                          </p:stCondLst>
                                        </p:cTn>
                                        <p:tgtEl>
                                          <p:spTgt spid="35849"/>
                                        </p:tgtEl>
                                        <p:attrNameLst>
                                          <p:attrName>style.visibility</p:attrName>
                                        </p:attrNameLst>
                                      </p:cBhvr>
                                      <p:to>
                                        <p:strVal val="visible"/>
                                      </p:to>
                                    </p:set>
                                    <p:animEffect transition="in" filter="dissolve">
                                      <p:cBhvr>
                                        <p:cTn id="19" dur="500"/>
                                        <p:tgtEl>
                                          <p:spTgt spid="35849"/>
                                        </p:tgtEl>
                                      </p:cBhvr>
                                    </p:animEffect>
                                  </p:childTnLst>
                                </p:cTn>
                              </p:par>
                            </p:childTnLst>
                          </p:cTn>
                        </p:par>
                        <p:par>
                          <p:cTn id="20" fill="hold" nodeType="afterGroup">
                            <p:stCondLst>
                              <p:cond delay="4500"/>
                            </p:stCondLst>
                            <p:childTnLst>
                              <p:par>
                                <p:cTn id="21" presetID="9" presetClass="entr" presetSubtype="0" fill="hold" grpId="0" nodeType="afterEffect">
                                  <p:stCondLst>
                                    <p:cond delay="0"/>
                                  </p:stCondLst>
                                  <p:childTnLst>
                                    <p:set>
                                      <p:cBhvr>
                                        <p:cTn id="22" dur="1" fill="hold">
                                          <p:stCondLst>
                                            <p:cond delay="0"/>
                                          </p:stCondLst>
                                        </p:cTn>
                                        <p:tgtEl>
                                          <p:spTgt spid="35845"/>
                                        </p:tgtEl>
                                        <p:attrNameLst>
                                          <p:attrName>style.visibility</p:attrName>
                                        </p:attrNameLst>
                                      </p:cBhvr>
                                      <p:to>
                                        <p:strVal val="visible"/>
                                      </p:to>
                                    </p:set>
                                    <p:animEffect transition="in" filter="dissolve">
                                      <p:cBhvr>
                                        <p:cTn id="23" dur="500"/>
                                        <p:tgtEl>
                                          <p:spTgt spid="35845"/>
                                        </p:tgtEl>
                                      </p:cBhvr>
                                    </p:animEffect>
                                  </p:childTnLst>
                                </p:cTn>
                              </p:par>
                            </p:childTnLst>
                          </p:cTn>
                        </p:par>
                        <p:par>
                          <p:cTn id="24" fill="hold" nodeType="afterGroup">
                            <p:stCondLst>
                              <p:cond delay="5000"/>
                            </p:stCondLst>
                            <p:childTnLst>
                              <p:par>
                                <p:cTn id="25" presetID="22" presetClass="entr" presetSubtype="4" fill="hold" grpId="0" nodeType="afterEffect">
                                  <p:stCondLst>
                                    <p:cond delay="0"/>
                                  </p:stCondLst>
                                  <p:childTnLst>
                                    <p:set>
                                      <p:cBhvr>
                                        <p:cTn id="26" dur="1" fill="hold">
                                          <p:stCondLst>
                                            <p:cond delay="0"/>
                                          </p:stCondLst>
                                        </p:cTn>
                                        <p:tgtEl>
                                          <p:spTgt spid="35842"/>
                                        </p:tgtEl>
                                        <p:attrNameLst>
                                          <p:attrName>style.visibility</p:attrName>
                                        </p:attrNameLst>
                                      </p:cBhvr>
                                      <p:to>
                                        <p:strVal val="visible"/>
                                      </p:to>
                                    </p:set>
                                    <p:animEffect transition="in" filter="wipe(down)">
                                      <p:cBhvr>
                                        <p:cTn id="27" dur="2000"/>
                                        <p:tgtEl>
                                          <p:spTgt spid="35842"/>
                                        </p:tgtEl>
                                      </p:cBhvr>
                                    </p:animEffect>
                                  </p:childTnLst>
                                </p:cTn>
                              </p:par>
                            </p:childTnLst>
                          </p:cTn>
                        </p:par>
                        <p:par>
                          <p:cTn id="28" fill="hold" nodeType="afterGroup">
                            <p:stCondLst>
                              <p:cond delay="7000"/>
                            </p:stCondLst>
                            <p:childTnLst>
                              <p:par>
                                <p:cTn id="29" presetID="9" presetClass="entr" presetSubtype="0" fill="hold" grpId="0" nodeType="afterEffect">
                                  <p:stCondLst>
                                    <p:cond delay="0"/>
                                  </p:stCondLst>
                                  <p:childTnLst>
                                    <p:set>
                                      <p:cBhvr>
                                        <p:cTn id="30" dur="1" fill="hold">
                                          <p:stCondLst>
                                            <p:cond delay="0"/>
                                          </p:stCondLst>
                                        </p:cTn>
                                        <p:tgtEl>
                                          <p:spTgt spid="35848"/>
                                        </p:tgtEl>
                                        <p:attrNameLst>
                                          <p:attrName>style.visibility</p:attrName>
                                        </p:attrNameLst>
                                      </p:cBhvr>
                                      <p:to>
                                        <p:strVal val="visible"/>
                                      </p:to>
                                    </p:set>
                                    <p:animEffect transition="in" filter="dissolve">
                                      <p:cBhvr>
                                        <p:cTn id="31" dur="500"/>
                                        <p:tgtEl>
                                          <p:spTgt spid="35848"/>
                                        </p:tgtEl>
                                      </p:cBhvr>
                                    </p:animEffect>
                                  </p:childTnLst>
                                </p:cTn>
                              </p:par>
                            </p:childTnLst>
                          </p:cTn>
                        </p:par>
                        <p:par>
                          <p:cTn id="32" fill="hold" nodeType="afterGroup">
                            <p:stCondLst>
                              <p:cond delay="7500"/>
                            </p:stCondLst>
                            <p:childTnLst>
                              <p:par>
                                <p:cTn id="33" presetID="9" presetClass="entr" presetSubtype="0" fill="hold" grpId="0" nodeType="afterEffect">
                                  <p:stCondLst>
                                    <p:cond delay="0"/>
                                  </p:stCondLst>
                                  <p:childTnLst>
                                    <p:set>
                                      <p:cBhvr>
                                        <p:cTn id="34" dur="1" fill="hold">
                                          <p:stCondLst>
                                            <p:cond delay="0"/>
                                          </p:stCondLst>
                                        </p:cTn>
                                        <p:tgtEl>
                                          <p:spTgt spid="35846"/>
                                        </p:tgtEl>
                                        <p:attrNameLst>
                                          <p:attrName>style.visibility</p:attrName>
                                        </p:attrNameLst>
                                      </p:cBhvr>
                                      <p:to>
                                        <p:strVal val="visible"/>
                                      </p:to>
                                    </p:set>
                                    <p:animEffect transition="in" filter="dissolve">
                                      <p:cBhvr>
                                        <p:cTn id="35" dur="500"/>
                                        <p:tgtEl>
                                          <p:spTgt spid="35846"/>
                                        </p:tgtEl>
                                      </p:cBhvr>
                                    </p:animEffect>
                                  </p:childTnLst>
                                </p:cTn>
                              </p:par>
                            </p:childTnLst>
                          </p:cTn>
                        </p:par>
                        <p:par>
                          <p:cTn id="36" fill="hold" nodeType="afterGroup">
                            <p:stCondLst>
                              <p:cond delay="8000"/>
                            </p:stCondLst>
                            <p:childTnLst>
                              <p:par>
                                <p:cTn id="37" presetID="9" presetClass="entr" presetSubtype="0" fill="hold" grpId="0" nodeType="afterEffect">
                                  <p:stCondLst>
                                    <p:cond delay="0"/>
                                  </p:stCondLst>
                                  <p:childTnLst>
                                    <p:set>
                                      <p:cBhvr>
                                        <p:cTn id="38" dur="1" fill="hold">
                                          <p:stCondLst>
                                            <p:cond delay="0"/>
                                          </p:stCondLst>
                                        </p:cTn>
                                        <p:tgtEl>
                                          <p:spTgt spid="35844"/>
                                        </p:tgtEl>
                                        <p:attrNameLst>
                                          <p:attrName>style.visibility</p:attrName>
                                        </p:attrNameLst>
                                      </p:cBhvr>
                                      <p:to>
                                        <p:strVal val="visible"/>
                                      </p:to>
                                    </p:set>
                                    <p:animEffect transition="in" filter="dissolve">
                                      <p:cBhvr>
                                        <p:cTn id="39" dur="500"/>
                                        <p:tgtEl>
                                          <p:spTgt spid="35844"/>
                                        </p:tgtEl>
                                      </p:cBhvr>
                                    </p:animEffect>
                                  </p:childTnLst>
                                </p:cTn>
                              </p:par>
                            </p:childTnLst>
                          </p:cTn>
                        </p:par>
                        <p:par>
                          <p:cTn id="40" fill="hold" nodeType="afterGroup">
                            <p:stCondLst>
                              <p:cond delay="8500"/>
                            </p:stCondLst>
                            <p:childTnLst>
                              <p:par>
                                <p:cTn id="41" presetID="22" presetClass="entr" presetSubtype="4" fill="hold" grpId="0" nodeType="afterEffect">
                                  <p:stCondLst>
                                    <p:cond delay="0"/>
                                  </p:stCondLst>
                                  <p:childTnLst>
                                    <p:set>
                                      <p:cBhvr>
                                        <p:cTn id="42" dur="1" fill="hold">
                                          <p:stCondLst>
                                            <p:cond delay="0"/>
                                          </p:stCondLst>
                                        </p:cTn>
                                        <p:tgtEl>
                                          <p:spTgt spid="35852"/>
                                        </p:tgtEl>
                                        <p:attrNameLst>
                                          <p:attrName>style.visibility</p:attrName>
                                        </p:attrNameLst>
                                      </p:cBhvr>
                                      <p:to>
                                        <p:strVal val="visible"/>
                                      </p:to>
                                    </p:set>
                                    <p:animEffect transition="in" filter="wipe(down)">
                                      <p:cBhvr>
                                        <p:cTn id="43" dur="1000"/>
                                        <p:tgtEl>
                                          <p:spTgt spid="35852"/>
                                        </p:tgtEl>
                                      </p:cBhvr>
                                    </p:animEffect>
                                  </p:childTnLst>
                                </p:cTn>
                              </p:par>
                            </p:childTnLst>
                          </p:cTn>
                        </p:par>
                        <p:par>
                          <p:cTn id="44" fill="hold" nodeType="afterGroup">
                            <p:stCondLst>
                              <p:cond delay="9500"/>
                            </p:stCondLst>
                            <p:childTnLst>
                              <p:par>
                                <p:cTn id="45" presetID="22" presetClass="entr" presetSubtype="4" fill="hold" grpId="0" nodeType="afterEffect">
                                  <p:stCondLst>
                                    <p:cond delay="0"/>
                                  </p:stCondLst>
                                  <p:childTnLst>
                                    <p:set>
                                      <p:cBhvr>
                                        <p:cTn id="46" dur="1" fill="hold">
                                          <p:stCondLst>
                                            <p:cond delay="0"/>
                                          </p:stCondLst>
                                        </p:cTn>
                                        <p:tgtEl>
                                          <p:spTgt spid="35851"/>
                                        </p:tgtEl>
                                        <p:attrNameLst>
                                          <p:attrName>style.visibility</p:attrName>
                                        </p:attrNameLst>
                                      </p:cBhvr>
                                      <p:to>
                                        <p:strVal val="visible"/>
                                      </p:to>
                                    </p:set>
                                    <p:animEffect transition="in" filter="wipe(down)">
                                      <p:cBhvr>
                                        <p:cTn id="47" dur="1000"/>
                                        <p:tgtEl>
                                          <p:spTgt spid="35851"/>
                                        </p:tgtEl>
                                      </p:cBhvr>
                                    </p:animEffect>
                                  </p:childTnLst>
                                </p:cTn>
                              </p:par>
                            </p:childTnLst>
                          </p:cTn>
                        </p:par>
                        <p:par>
                          <p:cTn id="48" fill="hold" nodeType="afterGroup">
                            <p:stCondLst>
                              <p:cond delay="10500"/>
                            </p:stCondLst>
                            <p:childTnLst>
                              <p:par>
                                <p:cTn id="49" presetID="22" presetClass="entr" presetSubtype="4" fill="hold" grpId="0" nodeType="afterEffect">
                                  <p:stCondLst>
                                    <p:cond delay="0"/>
                                  </p:stCondLst>
                                  <p:childTnLst>
                                    <p:set>
                                      <p:cBhvr>
                                        <p:cTn id="50" dur="1" fill="hold">
                                          <p:stCondLst>
                                            <p:cond delay="0"/>
                                          </p:stCondLst>
                                        </p:cTn>
                                        <p:tgtEl>
                                          <p:spTgt spid="35853"/>
                                        </p:tgtEl>
                                        <p:attrNameLst>
                                          <p:attrName>style.visibility</p:attrName>
                                        </p:attrNameLst>
                                      </p:cBhvr>
                                      <p:to>
                                        <p:strVal val="visible"/>
                                      </p:to>
                                    </p:set>
                                    <p:animEffect transition="in" filter="wipe(down)">
                                      <p:cBhvr>
                                        <p:cTn id="51" dur="1000"/>
                                        <p:tgtEl>
                                          <p:spTgt spid="35853"/>
                                        </p:tgtEl>
                                      </p:cBhvr>
                                    </p:animEffect>
                                  </p:childTnLst>
                                </p:cTn>
                              </p:par>
                            </p:childTnLst>
                          </p:cTn>
                        </p:par>
                        <p:par>
                          <p:cTn id="52" fill="hold" nodeType="afterGroup">
                            <p:stCondLst>
                              <p:cond delay="11500"/>
                            </p:stCondLst>
                            <p:childTnLst>
                              <p:par>
                                <p:cTn id="53" presetID="22" presetClass="entr" presetSubtype="8" fill="hold" grpId="0" nodeType="afterEffect">
                                  <p:stCondLst>
                                    <p:cond delay="0"/>
                                  </p:stCondLst>
                                  <p:childTnLst>
                                    <p:set>
                                      <p:cBhvr>
                                        <p:cTn id="54" dur="1" fill="hold">
                                          <p:stCondLst>
                                            <p:cond delay="0"/>
                                          </p:stCondLst>
                                        </p:cTn>
                                        <p:tgtEl>
                                          <p:spTgt spid="35850"/>
                                        </p:tgtEl>
                                        <p:attrNameLst>
                                          <p:attrName>style.visibility</p:attrName>
                                        </p:attrNameLst>
                                      </p:cBhvr>
                                      <p:to>
                                        <p:strVal val="visible"/>
                                      </p:to>
                                    </p:set>
                                    <p:animEffect transition="in" filter="wipe(left)">
                                      <p:cBhvr>
                                        <p:cTn id="55" dur="500"/>
                                        <p:tgtEl>
                                          <p:spTgt spid="35850"/>
                                        </p:tgtEl>
                                      </p:cBhvr>
                                    </p:animEffect>
                                  </p:childTnLst>
                                </p:cTn>
                              </p:par>
                            </p:childTnLst>
                          </p:cTn>
                        </p:par>
                        <p:par>
                          <p:cTn id="56" fill="hold">
                            <p:stCondLst>
                              <p:cond delay="12000"/>
                            </p:stCondLst>
                            <p:childTnLst>
                              <p:par>
                                <p:cTn id="57" presetID="9" presetClass="entr" presetSubtype="0" fill="hold" grpId="0"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dissolve">
                                      <p:cBhvr>
                                        <p:cTn id="5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2" grpId="0" animBg="1"/>
      <p:bldP spid="35843" grpId="0" animBg="1"/>
      <p:bldP spid="35844" grpId="0" animBg="1"/>
      <p:bldP spid="35845" grpId="0"/>
      <p:bldP spid="35846" grpId="0"/>
      <p:bldP spid="35847" grpId="0"/>
      <p:bldP spid="35848" grpId="0"/>
      <p:bldP spid="35849" grpId="0"/>
      <p:bldP spid="35850" grpId="0" animBg="1"/>
      <p:bldP spid="35851" grpId="0" animBg="1"/>
      <p:bldP spid="35852" grpId="0" animBg="1"/>
      <p:bldP spid="35853" grpId="0" animBg="1"/>
      <p:bldP spid="35854" grpId="0"/>
      <p:bldP spid="15" grpId="0"/>
    </p:bldLst>
  </p:timing>
</p:sld>
</file>

<file path=ppt/slides/slide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6866" name="Line 2"/>
          <p:cNvSpPr>
            <a:spLocks noChangeShapeType="1"/>
          </p:cNvSpPr>
          <p:nvPr/>
        </p:nvSpPr>
        <p:spPr bwMode="auto">
          <a:xfrm flipH="1" flipV="1">
            <a:off x="4557193" y="819150"/>
            <a:ext cx="19049" cy="3221038"/>
          </a:xfrm>
          <a:prstGeom prst="line">
            <a:avLst/>
          </a:prstGeom>
          <a:noFill/>
          <a:ln w="28575">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67" name="Line 3"/>
          <p:cNvSpPr>
            <a:spLocks noChangeShapeType="1"/>
          </p:cNvSpPr>
          <p:nvPr/>
        </p:nvSpPr>
        <p:spPr bwMode="auto">
          <a:xfrm>
            <a:off x="4559300" y="4037013"/>
            <a:ext cx="4472517" cy="23812"/>
          </a:xfrm>
          <a:prstGeom prst="line">
            <a:avLst/>
          </a:prstGeom>
          <a:noFill/>
          <a:ln w="28575">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68" name="Oval 4"/>
          <p:cNvSpPr>
            <a:spLocks noChangeArrowheads="1"/>
          </p:cNvSpPr>
          <p:nvPr/>
        </p:nvSpPr>
        <p:spPr bwMode="auto">
          <a:xfrm rot="1016953">
            <a:off x="5234519" y="1514475"/>
            <a:ext cx="800100" cy="2114550"/>
          </a:xfrm>
          <a:prstGeom prst="ellipse">
            <a:avLst/>
          </a:prstGeom>
          <a:gradFill rotWithShape="0">
            <a:gsLst>
              <a:gs pos="0">
                <a:schemeClr val="bg1"/>
              </a:gs>
              <a:gs pos="100000">
                <a:srgbClr val="292929"/>
              </a:gs>
            </a:gsLst>
            <a:lin ang="2700000" scaled="1"/>
          </a:gra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es-MX"/>
          </a:p>
        </p:txBody>
      </p:sp>
      <p:sp>
        <p:nvSpPr>
          <p:cNvPr id="36869" name="Text Box 5"/>
          <p:cNvSpPr txBox="1">
            <a:spLocks noChangeArrowheads="1"/>
          </p:cNvSpPr>
          <p:nvPr/>
        </p:nvSpPr>
        <p:spPr bwMode="auto">
          <a:xfrm>
            <a:off x="5505460" y="4033850"/>
            <a:ext cx="27368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Banda 4</a:t>
            </a:r>
          </a:p>
        </p:txBody>
      </p:sp>
      <p:sp>
        <p:nvSpPr>
          <p:cNvPr id="36870" name="Text Box 6"/>
          <p:cNvSpPr txBox="1">
            <a:spLocks noChangeArrowheads="1"/>
          </p:cNvSpPr>
          <p:nvPr/>
        </p:nvSpPr>
        <p:spPr bwMode="auto">
          <a:xfrm rot="-5400000">
            <a:off x="3405460" y="1998953"/>
            <a:ext cx="19288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Banda 2</a:t>
            </a:r>
          </a:p>
        </p:txBody>
      </p:sp>
      <p:sp>
        <p:nvSpPr>
          <p:cNvPr id="36871" name="Text Box 7"/>
          <p:cNvSpPr txBox="1">
            <a:spLocks noChangeArrowheads="1"/>
          </p:cNvSpPr>
          <p:nvPr/>
        </p:nvSpPr>
        <p:spPr bwMode="auto">
          <a:xfrm>
            <a:off x="3962400" y="3597277"/>
            <a:ext cx="45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0</a:t>
            </a:r>
          </a:p>
        </p:txBody>
      </p:sp>
      <p:sp>
        <p:nvSpPr>
          <p:cNvPr id="36872" name="Text Box 8"/>
          <p:cNvSpPr txBox="1">
            <a:spLocks noChangeArrowheads="1"/>
          </p:cNvSpPr>
          <p:nvPr/>
        </p:nvSpPr>
        <p:spPr bwMode="auto">
          <a:xfrm>
            <a:off x="3852333" y="776292"/>
            <a:ext cx="10244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255</a:t>
            </a:r>
          </a:p>
        </p:txBody>
      </p:sp>
      <p:sp>
        <p:nvSpPr>
          <p:cNvPr id="36873" name="Line 9"/>
          <p:cNvSpPr>
            <a:spLocks noChangeShapeType="1"/>
          </p:cNvSpPr>
          <p:nvPr/>
        </p:nvSpPr>
        <p:spPr bwMode="auto">
          <a:xfrm>
            <a:off x="4519093" y="3227401"/>
            <a:ext cx="715433" cy="36988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74" name="Line 10"/>
          <p:cNvSpPr>
            <a:spLocks noChangeShapeType="1"/>
          </p:cNvSpPr>
          <p:nvPr/>
        </p:nvSpPr>
        <p:spPr bwMode="auto">
          <a:xfrm flipH="1" flipV="1">
            <a:off x="4588933" y="944563"/>
            <a:ext cx="1458384" cy="569912"/>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75" name="Line 11"/>
          <p:cNvSpPr>
            <a:spLocks noChangeShapeType="1"/>
          </p:cNvSpPr>
          <p:nvPr/>
        </p:nvSpPr>
        <p:spPr bwMode="auto">
          <a:xfrm>
            <a:off x="6047320" y="1514488"/>
            <a:ext cx="2825749" cy="2519363"/>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76" name="Line 12"/>
          <p:cNvSpPr>
            <a:spLocks noChangeShapeType="1"/>
          </p:cNvSpPr>
          <p:nvPr/>
        </p:nvSpPr>
        <p:spPr bwMode="auto">
          <a:xfrm>
            <a:off x="5234517" y="3597275"/>
            <a:ext cx="624416" cy="427038"/>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77" name="Line 13"/>
          <p:cNvSpPr>
            <a:spLocks noChangeShapeType="1"/>
          </p:cNvSpPr>
          <p:nvPr/>
        </p:nvSpPr>
        <p:spPr bwMode="auto">
          <a:xfrm flipH="1">
            <a:off x="3200401" y="4029088"/>
            <a:ext cx="1380067" cy="1882775"/>
          </a:xfrm>
          <a:prstGeom prst="line">
            <a:avLst/>
          </a:prstGeom>
          <a:noFill/>
          <a:ln w="28575">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78" name="Text Box 14"/>
          <p:cNvSpPr txBox="1">
            <a:spLocks noChangeArrowheads="1"/>
          </p:cNvSpPr>
          <p:nvPr/>
        </p:nvSpPr>
        <p:spPr bwMode="auto">
          <a:xfrm rot="-3368758">
            <a:off x="2835012" y="4191290"/>
            <a:ext cx="25066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Banda 7</a:t>
            </a:r>
          </a:p>
        </p:txBody>
      </p:sp>
      <p:sp>
        <p:nvSpPr>
          <p:cNvPr id="36879" name="Text Box 15"/>
          <p:cNvSpPr txBox="1">
            <a:spLocks noChangeArrowheads="1"/>
          </p:cNvSpPr>
          <p:nvPr/>
        </p:nvSpPr>
        <p:spPr bwMode="auto">
          <a:xfrm>
            <a:off x="2537893" y="5500700"/>
            <a:ext cx="10265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255</a:t>
            </a:r>
          </a:p>
        </p:txBody>
      </p:sp>
      <p:sp>
        <p:nvSpPr>
          <p:cNvPr id="36880" name="Text Box 16"/>
          <p:cNvSpPr txBox="1">
            <a:spLocks noChangeArrowheads="1"/>
          </p:cNvSpPr>
          <p:nvPr/>
        </p:nvSpPr>
        <p:spPr bwMode="auto">
          <a:xfrm>
            <a:off x="8352367" y="4060838"/>
            <a:ext cx="10265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b="1">
                <a:latin typeface="Arial" charset="0"/>
              </a:rPr>
              <a:t>255</a:t>
            </a:r>
          </a:p>
        </p:txBody>
      </p:sp>
      <p:sp>
        <p:nvSpPr>
          <p:cNvPr id="36881" name="Line 17"/>
          <p:cNvSpPr>
            <a:spLocks noChangeShapeType="1"/>
          </p:cNvSpPr>
          <p:nvPr/>
        </p:nvSpPr>
        <p:spPr bwMode="auto">
          <a:xfrm flipH="1">
            <a:off x="4150784" y="3597275"/>
            <a:ext cx="1083733" cy="10414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82" name="Line 18"/>
          <p:cNvSpPr>
            <a:spLocks noChangeShapeType="1"/>
          </p:cNvSpPr>
          <p:nvPr/>
        </p:nvSpPr>
        <p:spPr bwMode="auto">
          <a:xfrm flipH="1">
            <a:off x="3272375" y="1514475"/>
            <a:ext cx="2774951" cy="426085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83" name="Oval 19"/>
          <p:cNvSpPr>
            <a:spLocks noChangeArrowheads="1"/>
          </p:cNvSpPr>
          <p:nvPr/>
        </p:nvSpPr>
        <p:spPr bwMode="auto">
          <a:xfrm rot="1238428">
            <a:off x="5234517" y="2440001"/>
            <a:ext cx="812800" cy="231775"/>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36884" name="Oval 20"/>
          <p:cNvSpPr>
            <a:spLocks noChangeArrowheads="1"/>
          </p:cNvSpPr>
          <p:nvPr/>
        </p:nvSpPr>
        <p:spPr bwMode="auto">
          <a:xfrm rot="6635717">
            <a:off x="4498190" y="2333903"/>
            <a:ext cx="2166937" cy="537633"/>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36885" name="Line 21"/>
          <p:cNvSpPr>
            <a:spLocks noChangeShapeType="1"/>
          </p:cNvSpPr>
          <p:nvPr/>
        </p:nvSpPr>
        <p:spPr bwMode="auto">
          <a:xfrm flipV="1">
            <a:off x="5640917" y="1593853"/>
            <a:ext cx="364067" cy="962025"/>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86" name="Line 22"/>
          <p:cNvSpPr>
            <a:spLocks noChangeShapeType="1"/>
          </p:cNvSpPr>
          <p:nvPr/>
        </p:nvSpPr>
        <p:spPr bwMode="auto">
          <a:xfrm flipV="1">
            <a:off x="5657851" y="2527300"/>
            <a:ext cx="228600" cy="25400"/>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87" name="Line 23"/>
          <p:cNvSpPr>
            <a:spLocks noChangeShapeType="1"/>
          </p:cNvSpPr>
          <p:nvPr/>
        </p:nvSpPr>
        <p:spPr bwMode="auto">
          <a:xfrm>
            <a:off x="5638801" y="2554288"/>
            <a:ext cx="313267" cy="152400"/>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6888" name="Text Box 24"/>
          <p:cNvSpPr txBox="1">
            <a:spLocks noChangeArrowheads="1"/>
          </p:cNvSpPr>
          <p:nvPr/>
        </p:nvSpPr>
        <p:spPr bwMode="auto">
          <a:xfrm>
            <a:off x="5907617" y="1279538"/>
            <a:ext cx="3302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000" b="1">
                <a:solidFill>
                  <a:schemeClr val="accent1"/>
                </a:solidFill>
                <a:latin typeface="Arial" charset="0"/>
              </a:rPr>
              <a:t>1</a:t>
            </a:r>
            <a:endParaRPr lang="es-ES_tradnl" b="1">
              <a:latin typeface="Arial" charset="0"/>
            </a:endParaRPr>
          </a:p>
        </p:txBody>
      </p:sp>
      <p:sp>
        <p:nvSpPr>
          <p:cNvPr id="36889" name="Text Box 25"/>
          <p:cNvSpPr txBox="1">
            <a:spLocks noChangeArrowheads="1"/>
          </p:cNvSpPr>
          <p:nvPr/>
        </p:nvSpPr>
        <p:spPr bwMode="auto">
          <a:xfrm>
            <a:off x="5911853" y="2646376"/>
            <a:ext cx="32808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000" b="1">
                <a:solidFill>
                  <a:schemeClr val="accent1"/>
                </a:solidFill>
                <a:latin typeface="Arial" charset="0"/>
              </a:rPr>
              <a:t>2</a:t>
            </a:r>
            <a:endParaRPr lang="es-ES_tradnl" b="1">
              <a:latin typeface="Arial" charset="0"/>
            </a:endParaRPr>
          </a:p>
        </p:txBody>
      </p:sp>
      <p:sp>
        <p:nvSpPr>
          <p:cNvPr id="36890" name="Text Box 26"/>
          <p:cNvSpPr txBox="1">
            <a:spLocks noChangeArrowheads="1"/>
          </p:cNvSpPr>
          <p:nvPr/>
        </p:nvSpPr>
        <p:spPr bwMode="auto">
          <a:xfrm>
            <a:off x="5875868" y="2362213"/>
            <a:ext cx="40851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000" b="1">
                <a:solidFill>
                  <a:schemeClr val="accent1"/>
                </a:solidFill>
                <a:latin typeface="Arial" charset="0"/>
              </a:rPr>
              <a:t>3</a:t>
            </a:r>
            <a:endParaRPr lang="es-ES_tradnl" b="1">
              <a:latin typeface="Arial" charset="0"/>
            </a:endParaRPr>
          </a:p>
        </p:txBody>
      </p:sp>
      <p:sp>
        <p:nvSpPr>
          <p:cNvPr id="36891" name="Rectangle 27"/>
          <p:cNvSpPr>
            <a:spLocks noChangeArrowheads="1"/>
          </p:cNvSpPr>
          <p:nvPr/>
        </p:nvSpPr>
        <p:spPr bwMode="auto">
          <a:xfrm>
            <a:off x="1828800" y="271476"/>
            <a:ext cx="9364133" cy="566737"/>
          </a:xfrm>
          <a:prstGeom prst="rect">
            <a:avLst/>
          </a:prstGeom>
          <a:noFill/>
          <a:ln w="9525">
            <a:noFill/>
            <a:miter lim="800000"/>
            <a:headEnd/>
            <a:tailEnd/>
          </a:ln>
          <a:effectLst/>
        </p:spPr>
        <p:txBody>
          <a:bodyPr lIns="92075" tIns="46038" rIns="92075" bIns="46038"/>
          <a:lstStyle/>
          <a:p>
            <a:pPr algn="ctr">
              <a:defRPr/>
            </a:pPr>
            <a:r>
              <a:rPr lang="es-ES_tradnl" sz="4000" b="1" dirty="0">
                <a:solidFill>
                  <a:schemeClr val="tx2"/>
                </a:solidFill>
                <a:effectLst>
                  <a:outerShdw blurRad="38100" dist="38100" dir="2700000" algn="tl">
                    <a:srgbClr val="000000"/>
                  </a:outerShdw>
                </a:effectLst>
                <a:latin typeface="Arial" charset="0"/>
              </a:rPr>
              <a:t>Componentes Principales</a:t>
            </a:r>
            <a:endParaRPr lang="es-ES_tradnl" sz="4400" dirty="0">
              <a:solidFill>
                <a:schemeClr val="tx2"/>
              </a:solidFill>
              <a:effectLst>
                <a:outerShdw blurRad="38100" dist="38100" dir="2700000" algn="tl">
                  <a:srgbClr val="000000"/>
                </a:outerShdw>
              </a:effectLst>
              <a:latin typeface="Arial" charset="0"/>
            </a:endParaRPr>
          </a:p>
        </p:txBody>
      </p:sp>
      <p:sp>
        <p:nvSpPr>
          <p:cNvPr id="2" name="CuadroTexto 1"/>
          <p:cNvSpPr txBox="1"/>
          <p:nvPr/>
        </p:nvSpPr>
        <p:spPr>
          <a:xfrm>
            <a:off x="6004984" y="5052291"/>
            <a:ext cx="5309561" cy="923330"/>
          </a:xfrm>
          <a:prstGeom prst="rect">
            <a:avLst/>
          </a:prstGeom>
          <a:noFill/>
        </p:spPr>
        <p:txBody>
          <a:bodyPr wrap="square" rtlCol="0">
            <a:spAutoFit/>
          </a:bodyPr>
          <a:lstStyle/>
          <a:p>
            <a:r>
              <a:rPr lang="es-MX" dirty="0" smtClean="0"/>
              <a:t>Cuando se Utilizan mas de dos bandas la figura resultante es un elipsoide de  revolución con el eje mayor entre las bandas de mayor contraste</a:t>
            </a:r>
            <a:endParaRPr lang="es-MX" dirty="0"/>
          </a:p>
        </p:txBody>
      </p:sp>
    </p:spTree>
    <p:extLst>
      <p:ext uri="{BB962C8B-B14F-4D97-AF65-F5344CB8AC3E}">
        <p14:creationId xmlns:p14="http://schemas.microsoft.com/office/powerpoint/2010/main" val="2306275581"/>
      </p:ext>
    </p:extLst>
  </p:cSld>
  <p:clrMapOvr>
    <a:masterClrMapping/>
  </p:clrMapOvr>
  <p:transition advClick="0" advTm="15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6891"/>
                                        </p:tgtEl>
                                        <p:attrNameLst>
                                          <p:attrName>style.visibility</p:attrName>
                                        </p:attrNameLst>
                                      </p:cBhvr>
                                      <p:to>
                                        <p:strVal val="visible"/>
                                      </p:to>
                                    </p:set>
                                    <p:animEffect transition="in" filter="dissolve">
                                      <p:cBhvr>
                                        <p:cTn id="7" dur="500"/>
                                        <p:tgtEl>
                                          <p:spTgt spid="36891"/>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6871"/>
                                        </p:tgtEl>
                                        <p:attrNameLst>
                                          <p:attrName>style.visibility</p:attrName>
                                        </p:attrNameLst>
                                      </p:cBhvr>
                                      <p:to>
                                        <p:strVal val="visible"/>
                                      </p:to>
                                    </p:set>
                                    <p:animEffect transition="in" filter="dissolve">
                                      <p:cBhvr>
                                        <p:cTn id="11" dur="500"/>
                                        <p:tgtEl>
                                          <p:spTgt spid="36871"/>
                                        </p:tgtEl>
                                      </p:cBhvr>
                                    </p:animEffect>
                                  </p:childTnLst>
                                </p:cTn>
                              </p:par>
                            </p:childTnLst>
                          </p:cTn>
                        </p:par>
                        <p:par>
                          <p:cTn id="12" fill="hold" nodeType="afterGroup">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6867"/>
                                        </p:tgtEl>
                                        <p:attrNameLst>
                                          <p:attrName>style.visibility</p:attrName>
                                        </p:attrNameLst>
                                      </p:cBhvr>
                                      <p:to>
                                        <p:strVal val="visible"/>
                                      </p:to>
                                    </p:set>
                                    <p:animEffect transition="in" filter="wipe(left)">
                                      <p:cBhvr>
                                        <p:cTn id="15" dur="2000"/>
                                        <p:tgtEl>
                                          <p:spTgt spid="36867"/>
                                        </p:tgtEl>
                                      </p:cBhvr>
                                    </p:animEffect>
                                  </p:childTnLst>
                                </p:cTn>
                              </p:par>
                            </p:childTnLst>
                          </p:cTn>
                        </p:par>
                        <p:par>
                          <p:cTn id="16" fill="hold" nodeType="afterGroup">
                            <p:stCondLst>
                              <p:cond delay="3000"/>
                            </p:stCondLst>
                            <p:childTnLst>
                              <p:par>
                                <p:cTn id="17" presetID="9" presetClass="entr" presetSubtype="0" fill="hold" grpId="0" nodeType="afterEffect">
                                  <p:stCondLst>
                                    <p:cond delay="0"/>
                                  </p:stCondLst>
                                  <p:childTnLst>
                                    <p:set>
                                      <p:cBhvr>
                                        <p:cTn id="18" dur="1" fill="hold">
                                          <p:stCondLst>
                                            <p:cond delay="0"/>
                                          </p:stCondLst>
                                        </p:cTn>
                                        <p:tgtEl>
                                          <p:spTgt spid="36880"/>
                                        </p:tgtEl>
                                        <p:attrNameLst>
                                          <p:attrName>style.visibility</p:attrName>
                                        </p:attrNameLst>
                                      </p:cBhvr>
                                      <p:to>
                                        <p:strVal val="visible"/>
                                      </p:to>
                                    </p:set>
                                    <p:animEffect transition="in" filter="dissolve">
                                      <p:cBhvr>
                                        <p:cTn id="19" dur="500"/>
                                        <p:tgtEl>
                                          <p:spTgt spid="36880"/>
                                        </p:tgtEl>
                                      </p:cBhvr>
                                    </p:animEffect>
                                  </p:childTnLst>
                                </p:cTn>
                              </p:par>
                            </p:childTnLst>
                          </p:cTn>
                        </p:par>
                        <p:par>
                          <p:cTn id="20" fill="hold" nodeType="afterGroup">
                            <p:stCondLst>
                              <p:cond delay="3500"/>
                            </p:stCondLst>
                            <p:childTnLst>
                              <p:par>
                                <p:cTn id="21" presetID="9" presetClass="entr" presetSubtype="0" fill="hold" grpId="0" nodeType="afterEffect">
                                  <p:stCondLst>
                                    <p:cond delay="0"/>
                                  </p:stCondLst>
                                  <p:childTnLst>
                                    <p:set>
                                      <p:cBhvr>
                                        <p:cTn id="22" dur="1" fill="hold">
                                          <p:stCondLst>
                                            <p:cond delay="0"/>
                                          </p:stCondLst>
                                        </p:cTn>
                                        <p:tgtEl>
                                          <p:spTgt spid="36869"/>
                                        </p:tgtEl>
                                        <p:attrNameLst>
                                          <p:attrName>style.visibility</p:attrName>
                                        </p:attrNameLst>
                                      </p:cBhvr>
                                      <p:to>
                                        <p:strVal val="visible"/>
                                      </p:to>
                                    </p:set>
                                    <p:animEffect transition="in" filter="dissolve">
                                      <p:cBhvr>
                                        <p:cTn id="23" dur="500"/>
                                        <p:tgtEl>
                                          <p:spTgt spid="36869"/>
                                        </p:tgtEl>
                                      </p:cBhvr>
                                    </p:animEffect>
                                  </p:childTnLst>
                                </p:cTn>
                              </p:par>
                            </p:childTnLst>
                          </p:cTn>
                        </p:par>
                        <p:par>
                          <p:cTn id="24" fill="hold" nodeType="afterGroup">
                            <p:stCondLst>
                              <p:cond delay="4000"/>
                            </p:stCondLst>
                            <p:childTnLst>
                              <p:par>
                                <p:cTn id="25" presetID="22" presetClass="entr" presetSubtype="4" fill="hold" grpId="0" nodeType="afterEffect">
                                  <p:stCondLst>
                                    <p:cond delay="0"/>
                                  </p:stCondLst>
                                  <p:childTnLst>
                                    <p:set>
                                      <p:cBhvr>
                                        <p:cTn id="26" dur="1" fill="hold">
                                          <p:stCondLst>
                                            <p:cond delay="0"/>
                                          </p:stCondLst>
                                        </p:cTn>
                                        <p:tgtEl>
                                          <p:spTgt spid="36866"/>
                                        </p:tgtEl>
                                        <p:attrNameLst>
                                          <p:attrName>style.visibility</p:attrName>
                                        </p:attrNameLst>
                                      </p:cBhvr>
                                      <p:to>
                                        <p:strVal val="visible"/>
                                      </p:to>
                                    </p:set>
                                    <p:animEffect transition="in" filter="wipe(down)">
                                      <p:cBhvr>
                                        <p:cTn id="27" dur="2000"/>
                                        <p:tgtEl>
                                          <p:spTgt spid="36866"/>
                                        </p:tgtEl>
                                      </p:cBhvr>
                                    </p:animEffect>
                                  </p:childTnLst>
                                </p:cTn>
                              </p:par>
                            </p:childTnLst>
                          </p:cTn>
                        </p:par>
                        <p:par>
                          <p:cTn id="28" fill="hold" nodeType="afterGroup">
                            <p:stCondLst>
                              <p:cond delay="6000"/>
                            </p:stCondLst>
                            <p:childTnLst>
                              <p:par>
                                <p:cTn id="29" presetID="9" presetClass="entr" presetSubtype="0" fill="hold" grpId="0" nodeType="afterEffect">
                                  <p:stCondLst>
                                    <p:cond delay="0"/>
                                  </p:stCondLst>
                                  <p:childTnLst>
                                    <p:set>
                                      <p:cBhvr>
                                        <p:cTn id="30" dur="1" fill="hold">
                                          <p:stCondLst>
                                            <p:cond delay="0"/>
                                          </p:stCondLst>
                                        </p:cTn>
                                        <p:tgtEl>
                                          <p:spTgt spid="36872"/>
                                        </p:tgtEl>
                                        <p:attrNameLst>
                                          <p:attrName>style.visibility</p:attrName>
                                        </p:attrNameLst>
                                      </p:cBhvr>
                                      <p:to>
                                        <p:strVal val="visible"/>
                                      </p:to>
                                    </p:set>
                                    <p:animEffect transition="in" filter="dissolve">
                                      <p:cBhvr>
                                        <p:cTn id="31" dur="500"/>
                                        <p:tgtEl>
                                          <p:spTgt spid="36872"/>
                                        </p:tgtEl>
                                      </p:cBhvr>
                                    </p:animEffect>
                                  </p:childTnLst>
                                </p:cTn>
                              </p:par>
                            </p:childTnLst>
                          </p:cTn>
                        </p:par>
                        <p:par>
                          <p:cTn id="32" fill="hold" nodeType="afterGroup">
                            <p:stCondLst>
                              <p:cond delay="6500"/>
                            </p:stCondLst>
                            <p:childTnLst>
                              <p:par>
                                <p:cTn id="33" presetID="9" presetClass="entr" presetSubtype="0" fill="hold" grpId="0" nodeType="afterEffect">
                                  <p:stCondLst>
                                    <p:cond delay="0"/>
                                  </p:stCondLst>
                                  <p:childTnLst>
                                    <p:set>
                                      <p:cBhvr>
                                        <p:cTn id="34" dur="1" fill="hold">
                                          <p:stCondLst>
                                            <p:cond delay="0"/>
                                          </p:stCondLst>
                                        </p:cTn>
                                        <p:tgtEl>
                                          <p:spTgt spid="36870"/>
                                        </p:tgtEl>
                                        <p:attrNameLst>
                                          <p:attrName>style.visibility</p:attrName>
                                        </p:attrNameLst>
                                      </p:cBhvr>
                                      <p:to>
                                        <p:strVal val="visible"/>
                                      </p:to>
                                    </p:set>
                                    <p:animEffect transition="in" filter="dissolve">
                                      <p:cBhvr>
                                        <p:cTn id="35" dur="500"/>
                                        <p:tgtEl>
                                          <p:spTgt spid="36870"/>
                                        </p:tgtEl>
                                      </p:cBhvr>
                                    </p:animEffect>
                                  </p:childTnLst>
                                </p:cTn>
                              </p:par>
                            </p:childTnLst>
                          </p:cTn>
                        </p:par>
                        <p:par>
                          <p:cTn id="36" fill="hold" nodeType="afterGroup">
                            <p:stCondLst>
                              <p:cond delay="7000"/>
                            </p:stCondLst>
                            <p:childTnLst>
                              <p:par>
                                <p:cTn id="37" presetID="22" presetClass="entr" presetSubtype="2" fill="hold" grpId="0" nodeType="afterEffect">
                                  <p:stCondLst>
                                    <p:cond delay="0"/>
                                  </p:stCondLst>
                                  <p:childTnLst>
                                    <p:set>
                                      <p:cBhvr>
                                        <p:cTn id="38" dur="1" fill="hold">
                                          <p:stCondLst>
                                            <p:cond delay="0"/>
                                          </p:stCondLst>
                                        </p:cTn>
                                        <p:tgtEl>
                                          <p:spTgt spid="36877"/>
                                        </p:tgtEl>
                                        <p:attrNameLst>
                                          <p:attrName>style.visibility</p:attrName>
                                        </p:attrNameLst>
                                      </p:cBhvr>
                                      <p:to>
                                        <p:strVal val="visible"/>
                                      </p:to>
                                    </p:set>
                                    <p:animEffect transition="in" filter="wipe(right)">
                                      <p:cBhvr>
                                        <p:cTn id="39" dur="2000"/>
                                        <p:tgtEl>
                                          <p:spTgt spid="36877"/>
                                        </p:tgtEl>
                                      </p:cBhvr>
                                    </p:animEffect>
                                  </p:childTnLst>
                                </p:cTn>
                              </p:par>
                            </p:childTnLst>
                          </p:cTn>
                        </p:par>
                        <p:par>
                          <p:cTn id="40" fill="hold" nodeType="afterGroup">
                            <p:stCondLst>
                              <p:cond delay="9000"/>
                            </p:stCondLst>
                            <p:childTnLst>
                              <p:par>
                                <p:cTn id="41" presetID="9" presetClass="entr" presetSubtype="0" fill="hold" grpId="0" nodeType="afterEffect">
                                  <p:stCondLst>
                                    <p:cond delay="0"/>
                                  </p:stCondLst>
                                  <p:childTnLst>
                                    <p:set>
                                      <p:cBhvr>
                                        <p:cTn id="42" dur="1" fill="hold">
                                          <p:stCondLst>
                                            <p:cond delay="0"/>
                                          </p:stCondLst>
                                        </p:cTn>
                                        <p:tgtEl>
                                          <p:spTgt spid="36879"/>
                                        </p:tgtEl>
                                        <p:attrNameLst>
                                          <p:attrName>style.visibility</p:attrName>
                                        </p:attrNameLst>
                                      </p:cBhvr>
                                      <p:to>
                                        <p:strVal val="visible"/>
                                      </p:to>
                                    </p:set>
                                    <p:animEffect transition="in" filter="dissolve">
                                      <p:cBhvr>
                                        <p:cTn id="43" dur="500"/>
                                        <p:tgtEl>
                                          <p:spTgt spid="36879"/>
                                        </p:tgtEl>
                                      </p:cBhvr>
                                    </p:animEffect>
                                  </p:childTnLst>
                                </p:cTn>
                              </p:par>
                            </p:childTnLst>
                          </p:cTn>
                        </p:par>
                        <p:par>
                          <p:cTn id="44" fill="hold" nodeType="afterGroup">
                            <p:stCondLst>
                              <p:cond delay="9500"/>
                            </p:stCondLst>
                            <p:childTnLst>
                              <p:par>
                                <p:cTn id="45" presetID="9" presetClass="entr" presetSubtype="0" fill="hold" nodeType="afterEffect">
                                  <p:stCondLst>
                                    <p:cond delay="0"/>
                                  </p:stCondLst>
                                  <p:childTnLst>
                                    <p:set>
                                      <p:cBhvr>
                                        <p:cTn id="46" dur="1" fill="hold">
                                          <p:stCondLst>
                                            <p:cond delay="0"/>
                                          </p:stCondLst>
                                        </p:cTn>
                                        <p:tgtEl>
                                          <p:spTgt spid="36878">
                                            <p:txEl>
                                              <p:pRg st="0" end="0"/>
                                            </p:txEl>
                                          </p:spTgt>
                                        </p:tgtEl>
                                        <p:attrNameLst>
                                          <p:attrName>style.visibility</p:attrName>
                                        </p:attrNameLst>
                                      </p:cBhvr>
                                      <p:to>
                                        <p:strVal val="visible"/>
                                      </p:to>
                                    </p:set>
                                    <p:animEffect transition="in" filter="dissolve">
                                      <p:cBhvr>
                                        <p:cTn id="47" dur="500"/>
                                        <p:tgtEl>
                                          <p:spTgt spid="36878">
                                            <p:txEl>
                                              <p:pRg st="0" end="0"/>
                                            </p:txEl>
                                          </p:spTgt>
                                        </p:tgtEl>
                                      </p:cBhvr>
                                    </p:animEffect>
                                  </p:childTnLst>
                                </p:cTn>
                              </p:par>
                            </p:childTnLst>
                          </p:cTn>
                        </p:par>
                        <p:par>
                          <p:cTn id="48" fill="hold" nodeType="afterGroup">
                            <p:stCondLst>
                              <p:cond delay="10000"/>
                            </p:stCondLst>
                            <p:childTnLst>
                              <p:par>
                                <p:cTn id="49" presetID="9" presetClass="entr" presetSubtype="0" fill="hold" grpId="0" nodeType="afterEffect">
                                  <p:stCondLst>
                                    <p:cond delay="0"/>
                                  </p:stCondLst>
                                  <p:childTnLst>
                                    <p:set>
                                      <p:cBhvr>
                                        <p:cTn id="50" dur="1" fill="hold">
                                          <p:stCondLst>
                                            <p:cond delay="0"/>
                                          </p:stCondLst>
                                        </p:cTn>
                                        <p:tgtEl>
                                          <p:spTgt spid="36868"/>
                                        </p:tgtEl>
                                        <p:attrNameLst>
                                          <p:attrName>style.visibility</p:attrName>
                                        </p:attrNameLst>
                                      </p:cBhvr>
                                      <p:to>
                                        <p:strVal val="visible"/>
                                      </p:to>
                                    </p:set>
                                    <p:animEffect transition="in" filter="dissolve">
                                      <p:cBhvr>
                                        <p:cTn id="51" dur="500"/>
                                        <p:tgtEl>
                                          <p:spTgt spid="36868"/>
                                        </p:tgtEl>
                                      </p:cBhvr>
                                    </p:animEffect>
                                  </p:childTnLst>
                                </p:cTn>
                              </p:par>
                            </p:childTnLst>
                          </p:cTn>
                        </p:par>
                        <p:par>
                          <p:cTn id="52" fill="hold" nodeType="afterGroup">
                            <p:stCondLst>
                              <p:cond delay="10500"/>
                            </p:stCondLst>
                            <p:childTnLst>
                              <p:par>
                                <p:cTn id="53" presetID="22" presetClass="entr" presetSubtype="2" fill="hold" grpId="0" nodeType="afterEffect">
                                  <p:stCondLst>
                                    <p:cond delay="0"/>
                                  </p:stCondLst>
                                  <p:childTnLst>
                                    <p:set>
                                      <p:cBhvr>
                                        <p:cTn id="54" dur="1" fill="hold">
                                          <p:stCondLst>
                                            <p:cond delay="0"/>
                                          </p:stCondLst>
                                        </p:cTn>
                                        <p:tgtEl>
                                          <p:spTgt spid="36875"/>
                                        </p:tgtEl>
                                        <p:attrNameLst>
                                          <p:attrName>style.visibility</p:attrName>
                                        </p:attrNameLst>
                                      </p:cBhvr>
                                      <p:to>
                                        <p:strVal val="visible"/>
                                      </p:to>
                                    </p:set>
                                    <p:animEffect transition="in" filter="wipe(right)">
                                      <p:cBhvr>
                                        <p:cTn id="55" dur="1000"/>
                                        <p:tgtEl>
                                          <p:spTgt spid="36875"/>
                                        </p:tgtEl>
                                      </p:cBhvr>
                                    </p:animEffect>
                                  </p:childTnLst>
                                </p:cTn>
                              </p:par>
                            </p:childTnLst>
                          </p:cTn>
                        </p:par>
                        <p:par>
                          <p:cTn id="56" fill="hold" nodeType="afterGroup">
                            <p:stCondLst>
                              <p:cond delay="11500"/>
                            </p:stCondLst>
                            <p:childTnLst>
                              <p:par>
                                <p:cTn id="57" presetID="22" presetClass="entr" presetSubtype="4" fill="hold" grpId="0" nodeType="afterEffect">
                                  <p:stCondLst>
                                    <p:cond delay="0"/>
                                  </p:stCondLst>
                                  <p:childTnLst>
                                    <p:set>
                                      <p:cBhvr>
                                        <p:cTn id="58" dur="1" fill="hold">
                                          <p:stCondLst>
                                            <p:cond delay="0"/>
                                          </p:stCondLst>
                                        </p:cTn>
                                        <p:tgtEl>
                                          <p:spTgt spid="36882"/>
                                        </p:tgtEl>
                                        <p:attrNameLst>
                                          <p:attrName>style.visibility</p:attrName>
                                        </p:attrNameLst>
                                      </p:cBhvr>
                                      <p:to>
                                        <p:strVal val="visible"/>
                                      </p:to>
                                    </p:set>
                                    <p:animEffect transition="in" filter="wipe(down)">
                                      <p:cBhvr>
                                        <p:cTn id="59" dur="1000"/>
                                        <p:tgtEl>
                                          <p:spTgt spid="36882"/>
                                        </p:tgtEl>
                                      </p:cBhvr>
                                    </p:animEffect>
                                  </p:childTnLst>
                                </p:cTn>
                              </p:par>
                            </p:childTnLst>
                          </p:cTn>
                        </p:par>
                        <p:par>
                          <p:cTn id="60" fill="hold" nodeType="afterGroup">
                            <p:stCondLst>
                              <p:cond delay="12500"/>
                            </p:stCondLst>
                            <p:childTnLst>
                              <p:par>
                                <p:cTn id="61" presetID="22" presetClass="entr" presetSubtype="8" fill="hold" grpId="0" nodeType="afterEffect">
                                  <p:stCondLst>
                                    <p:cond delay="0"/>
                                  </p:stCondLst>
                                  <p:childTnLst>
                                    <p:set>
                                      <p:cBhvr>
                                        <p:cTn id="62" dur="1" fill="hold">
                                          <p:stCondLst>
                                            <p:cond delay="0"/>
                                          </p:stCondLst>
                                        </p:cTn>
                                        <p:tgtEl>
                                          <p:spTgt spid="36874"/>
                                        </p:tgtEl>
                                        <p:attrNameLst>
                                          <p:attrName>style.visibility</p:attrName>
                                        </p:attrNameLst>
                                      </p:cBhvr>
                                      <p:to>
                                        <p:strVal val="visible"/>
                                      </p:to>
                                    </p:set>
                                    <p:animEffect transition="in" filter="wipe(left)">
                                      <p:cBhvr>
                                        <p:cTn id="63" dur="1000"/>
                                        <p:tgtEl>
                                          <p:spTgt spid="36874"/>
                                        </p:tgtEl>
                                      </p:cBhvr>
                                    </p:animEffect>
                                  </p:childTnLst>
                                </p:cTn>
                              </p:par>
                            </p:childTnLst>
                          </p:cTn>
                        </p:par>
                        <p:par>
                          <p:cTn id="64" fill="hold" nodeType="afterGroup">
                            <p:stCondLst>
                              <p:cond delay="13500"/>
                            </p:stCondLst>
                            <p:childTnLst>
                              <p:par>
                                <p:cTn id="65" presetID="22" presetClass="entr" presetSubtype="4" fill="hold" grpId="0" nodeType="afterEffect">
                                  <p:stCondLst>
                                    <p:cond delay="0"/>
                                  </p:stCondLst>
                                  <p:childTnLst>
                                    <p:set>
                                      <p:cBhvr>
                                        <p:cTn id="66" dur="1" fill="hold">
                                          <p:stCondLst>
                                            <p:cond delay="0"/>
                                          </p:stCondLst>
                                        </p:cTn>
                                        <p:tgtEl>
                                          <p:spTgt spid="36876"/>
                                        </p:tgtEl>
                                        <p:attrNameLst>
                                          <p:attrName>style.visibility</p:attrName>
                                        </p:attrNameLst>
                                      </p:cBhvr>
                                      <p:to>
                                        <p:strVal val="visible"/>
                                      </p:to>
                                    </p:set>
                                    <p:animEffect transition="in" filter="wipe(down)">
                                      <p:cBhvr>
                                        <p:cTn id="67" dur="500"/>
                                        <p:tgtEl>
                                          <p:spTgt spid="36876"/>
                                        </p:tgtEl>
                                      </p:cBhvr>
                                    </p:animEffect>
                                  </p:childTnLst>
                                </p:cTn>
                              </p:par>
                            </p:childTnLst>
                          </p:cTn>
                        </p:par>
                        <p:par>
                          <p:cTn id="68" fill="hold" nodeType="afterGroup">
                            <p:stCondLst>
                              <p:cond delay="14000"/>
                            </p:stCondLst>
                            <p:childTnLst>
                              <p:par>
                                <p:cTn id="69" presetID="22" presetClass="entr" presetSubtype="8" fill="hold" grpId="0" nodeType="afterEffect">
                                  <p:stCondLst>
                                    <p:cond delay="0"/>
                                  </p:stCondLst>
                                  <p:childTnLst>
                                    <p:set>
                                      <p:cBhvr>
                                        <p:cTn id="70" dur="1" fill="hold">
                                          <p:stCondLst>
                                            <p:cond delay="0"/>
                                          </p:stCondLst>
                                        </p:cTn>
                                        <p:tgtEl>
                                          <p:spTgt spid="36873"/>
                                        </p:tgtEl>
                                        <p:attrNameLst>
                                          <p:attrName>style.visibility</p:attrName>
                                        </p:attrNameLst>
                                      </p:cBhvr>
                                      <p:to>
                                        <p:strVal val="visible"/>
                                      </p:to>
                                    </p:set>
                                    <p:animEffect transition="in" filter="wipe(left)">
                                      <p:cBhvr>
                                        <p:cTn id="71" dur="500"/>
                                        <p:tgtEl>
                                          <p:spTgt spid="36873"/>
                                        </p:tgtEl>
                                      </p:cBhvr>
                                    </p:animEffect>
                                  </p:childTnLst>
                                </p:cTn>
                              </p:par>
                            </p:childTnLst>
                          </p:cTn>
                        </p:par>
                        <p:par>
                          <p:cTn id="72" fill="hold" nodeType="afterGroup">
                            <p:stCondLst>
                              <p:cond delay="14500"/>
                            </p:stCondLst>
                            <p:childTnLst>
                              <p:par>
                                <p:cTn id="73" presetID="22" presetClass="entr" presetSubtype="4" fill="hold" grpId="0" nodeType="afterEffect">
                                  <p:stCondLst>
                                    <p:cond delay="0"/>
                                  </p:stCondLst>
                                  <p:childTnLst>
                                    <p:set>
                                      <p:cBhvr>
                                        <p:cTn id="74" dur="1" fill="hold">
                                          <p:stCondLst>
                                            <p:cond delay="0"/>
                                          </p:stCondLst>
                                        </p:cTn>
                                        <p:tgtEl>
                                          <p:spTgt spid="36881"/>
                                        </p:tgtEl>
                                        <p:attrNameLst>
                                          <p:attrName>style.visibility</p:attrName>
                                        </p:attrNameLst>
                                      </p:cBhvr>
                                      <p:to>
                                        <p:strVal val="visible"/>
                                      </p:to>
                                    </p:set>
                                    <p:animEffect transition="in" filter="wipe(down)">
                                      <p:cBhvr>
                                        <p:cTn id="75" dur="1000"/>
                                        <p:tgtEl>
                                          <p:spTgt spid="36881"/>
                                        </p:tgtEl>
                                      </p:cBhvr>
                                    </p:animEffect>
                                  </p:childTnLst>
                                </p:cTn>
                              </p:par>
                            </p:childTnLst>
                          </p:cTn>
                        </p:par>
                        <p:par>
                          <p:cTn id="76" fill="hold" nodeType="afterGroup">
                            <p:stCondLst>
                              <p:cond delay="15500"/>
                            </p:stCondLst>
                            <p:childTnLst>
                              <p:par>
                                <p:cTn id="77" presetID="9" presetClass="entr" presetSubtype="0" fill="hold" grpId="0" nodeType="afterEffect">
                                  <p:stCondLst>
                                    <p:cond delay="0"/>
                                  </p:stCondLst>
                                  <p:childTnLst>
                                    <p:set>
                                      <p:cBhvr>
                                        <p:cTn id="78" dur="1" fill="hold">
                                          <p:stCondLst>
                                            <p:cond delay="0"/>
                                          </p:stCondLst>
                                        </p:cTn>
                                        <p:tgtEl>
                                          <p:spTgt spid="36884"/>
                                        </p:tgtEl>
                                        <p:attrNameLst>
                                          <p:attrName>style.visibility</p:attrName>
                                        </p:attrNameLst>
                                      </p:cBhvr>
                                      <p:to>
                                        <p:strVal val="visible"/>
                                      </p:to>
                                    </p:set>
                                    <p:animEffect transition="in" filter="dissolve">
                                      <p:cBhvr>
                                        <p:cTn id="79" dur="500"/>
                                        <p:tgtEl>
                                          <p:spTgt spid="36884"/>
                                        </p:tgtEl>
                                      </p:cBhvr>
                                    </p:animEffect>
                                  </p:childTnLst>
                                </p:cTn>
                              </p:par>
                            </p:childTnLst>
                          </p:cTn>
                        </p:par>
                        <p:par>
                          <p:cTn id="80" fill="hold" nodeType="afterGroup">
                            <p:stCondLst>
                              <p:cond delay="16000"/>
                            </p:stCondLst>
                            <p:childTnLst>
                              <p:par>
                                <p:cTn id="81" presetID="9" presetClass="entr" presetSubtype="0" fill="hold" grpId="0" nodeType="afterEffect">
                                  <p:stCondLst>
                                    <p:cond delay="0"/>
                                  </p:stCondLst>
                                  <p:childTnLst>
                                    <p:set>
                                      <p:cBhvr>
                                        <p:cTn id="82" dur="1" fill="hold">
                                          <p:stCondLst>
                                            <p:cond delay="0"/>
                                          </p:stCondLst>
                                        </p:cTn>
                                        <p:tgtEl>
                                          <p:spTgt spid="36883"/>
                                        </p:tgtEl>
                                        <p:attrNameLst>
                                          <p:attrName>style.visibility</p:attrName>
                                        </p:attrNameLst>
                                      </p:cBhvr>
                                      <p:to>
                                        <p:strVal val="visible"/>
                                      </p:to>
                                    </p:set>
                                    <p:animEffect transition="in" filter="dissolve">
                                      <p:cBhvr>
                                        <p:cTn id="83" dur="500"/>
                                        <p:tgtEl>
                                          <p:spTgt spid="36883"/>
                                        </p:tgtEl>
                                      </p:cBhvr>
                                    </p:animEffect>
                                  </p:childTnLst>
                                </p:cTn>
                              </p:par>
                            </p:childTnLst>
                          </p:cTn>
                        </p:par>
                        <p:par>
                          <p:cTn id="84" fill="hold" nodeType="afterGroup">
                            <p:stCondLst>
                              <p:cond delay="16500"/>
                            </p:stCondLst>
                            <p:childTnLst>
                              <p:par>
                                <p:cTn id="85" presetID="22" presetClass="entr" presetSubtype="4" fill="hold" grpId="0" nodeType="afterEffect">
                                  <p:stCondLst>
                                    <p:cond delay="0"/>
                                  </p:stCondLst>
                                  <p:childTnLst>
                                    <p:set>
                                      <p:cBhvr>
                                        <p:cTn id="86" dur="1" fill="hold">
                                          <p:stCondLst>
                                            <p:cond delay="0"/>
                                          </p:stCondLst>
                                        </p:cTn>
                                        <p:tgtEl>
                                          <p:spTgt spid="36885"/>
                                        </p:tgtEl>
                                        <p:attrNameLst>
                                          <p:attrName>style.visibility</p:attrName>
                                        </p:attrNameLst>
                                      </p:cBhvr>
                                      <p:to>
                                        <p:strVal val="visible"/>
                                      </p:to>
                                    </p:set>
                                    <p:animEffect transition="in" filter="wipe(down)">
                                      <p:cBhvr>
                                        <p:cTn id="87" dur="500"/>
                                        <p:tgtEl>
                                          <p:spTgt spid="36885"/>
                                        </p:tgtEl>
                                      </p:cBhvr>
                                    </p:animEffect>
                                  </p:childTnLst>
                                </p:cTn>
                              </p:par>
                            </p:childTnLst>
                          </p:cTn>
                        </p:par>
                        <p:par>
                          <p:cTn id="88" fill="hold" nodeType="afterGroup">
                            <p:stCondLst>
                              <p:cond delay="17000"/>
                            </p:stCondLst>
                            <p:childTnLst>
                              <p:par>
                                <p:cTn id="89" presetID="9" presetClass="entr" presetSubtype="0" fill="hold" grpId="0" nodeType="afterEffect">
                                  <p:stCondLst>
                                    <p:cond delay="0"/>
                                  </p:stCondLst>
                                  <p:childTnLst>
                                    <p:set>
                                      <p:cBhvr>
                                        <p:cTn id="90" dur="1" fill="hold">
                                          <p:stCondLst>
                                            <p:cond delay="0"/>
                                          </p:stCondLst>
                                        </p:cTn>
                                        <p:tgtEl>
                                          <p:spTgt spid="36888"/>
                                        </p:tgtEl>
                                        <p:attrNameLst>
                                          <p:attrName>style.visibility</p:attrName>
                                        </p:attrNameLst>
                                      </p:cBhvr>
                                      <p:to>
                                        <p:strVal val="visible"/>
                                      </p:to>
                                    </p:set>
                                    <p:animEffect transition="in" filter="dissolve">
                                      <p:cBhvr>
                                        <p:cTn id="91" dur="500"/>
                                        <p:tgtEl>
                                          <p:spTgt spid="36888"/>
                                        </p:tgtEl>
                                      </p:cBhvr>
                                    </p:animEffect>
                                  </p:childTnLst>
                                </p:cTn>
                              </p:par>
                            </p:childTnLst>
                          </p:cTn>
                        </p:par>
                        <p:par>
                          <p:cTn id="92" fill="hold" nodeType="afterGroup">
                            <p:stCondLst>
                              <p:cond delay="17500"/>
                            </p:stCondLst>
                            <p:childTnLst>
                              <p:par>
                                <p:cTn id="93" presetID="22" presetClass="entr" presetSubtype="8" fill="hold" grpId="0" nodeType="afterEffect">
                                  <p:stCondLst>
                                    <p:cond delay="0"/>
                                  </p:stCondLst>
                                  <p:childTnLst>
                                    <p:set>
                                      <p:cBhvr>
                                        <p:cTn id="94" dur="1" fill="hold">
                                          <p:stCondLst>
                                            <p:cond delay="0"/>
                                          </p:stCondLst>
                                        </p:cTn>
                                        <p:tgtEl>
                                          <p:spTgt spid="36887"/>
                                        </p:tgtEl>
                                        <p:attrNameLst>
                                          <p:attrName>style.visibility</p:attrName>
                                        </p:attrNameLst>
                                      </p:cBhvr>
                                      <p:to>
                                        <p:strVal val="visible"/>
                                      </p:to>
                                    </p:set>
                                    <p:animEffect transition="in" filter="wipe(left)">
                                      <p:cBhvr>
                                        <p:cTn id="95" dur="500"/>
                                        <p:tgtEl>
                                          <p:spTgt spid="36887"/>
                                        </p:tgtEl>
                                      </p:cBhvr>
                                    </p:animEffect>
                                  </p:childTnLst>
                                </p:cTn>
                              </p:par>
                            </p:childTnLst>
                          </p:cTn>
                        </p:par>
                        <p:par>
                          <p:cTn id="96" fill="hold" nodeType="afterGroup">
                            <p:stCondLst>
                              <p:cond delay="18000"/>
                            </p:stCondLst>
                            <p:childTnLst>
                              <p:par>
                                <p:cTn id="97" presetID="9" presetClass="entr" presetSubtype="0" fill="hold" grpId="0" nodeType="afterEffect">
                                  <p:stCondLst>
                                    <p:cond delay="0"/>
                                  </p:stCondLst>
                                  <p:childTnLst>
                                    <p:set>
                                      <p:cBhvr>
                                        <p:cTn id="98" dur="1" fill="hold">
                                          <p:stCondLst>
                                            <p:cond delay="0"/>
                                          </p:stCondLst>
                                        </p:cTn>
                                        <p:tgtEl>
                                          <p:spTgt spid="36889"/>
                                        </p:tgtEl>
                                        <p:attrNameLst>
                                          <p:attrName>style.visibility</p:attrName>
                                        </p:attrNameLst>
                                      </p:cBhvr>
                                      <p:to>
                                        <p:strVal val="visible"/>
                                      </p:to>
                                    </p:set>
                                    <p:animEffect transition="in" filter="dissolve">
                                      <p:cBhvr>
                                        <p:cTn id="99" dur="500"/>
                                        <p:tgtEl>
                                          <p:spTgt spid="36889"/>
                                        </p:tgtEl>
                                      </p:cBhvr>
                                    </p:animEffect>
                                  </p:childTnLst>
                                </p:cTn>
                              </p:par>
                            </p:childTnLst>
                          </p:cTn>
                        </p:par>
                        <p:par>
                          <p:cTn id="100" fill="hold" nodeType="afterGroup">
                            <p:stCondLst>
                              <p:cond delay="18500"/>
                            </p:stCondLst>
                            <p:childTnLst>
                              <p:par>
                                <p:cTn id="101" presetID="22" presetClass="entr" presetSubtype="8" fill="hold" grpId="0" nodeType="afterEffect">
                                  <p:stCondLst>
                                    <p:cond delay="0"/>
                                  </p:stCondLst>
                                  <p:childTnLst>
                                    <p:set>
                                      <p:cBhvr>
                                        <p:cTn id="102" dur="1" fill="hold">
                                          <p:stCondLst>
                                            <p:cond delay="0"/>
                                          </p:stCondLst>
                                        </p:cTn>
                                        <p:tgtEl>
                                          <p:spTgt spid="36886"/>
                                        </p:tgtEl>
                                        <p:attrNameLst>
                                          <p:attrName>style.visibility</p:attrName>
                                        </p:attrNameLst>
                                      </p:cBhvr>
                                      <p:to>
                                        <p:strVal val="visible"/>
                                      </p:to>
                                    </p:set>
                                    <p:animEffect transition="in" filter="wipe(left)">
                                      <p:cBhvr>
                                        <p:cTn id="103" dur="1000"/>
                                        <p:tgtEl>
                                          <p:spTgt spid="36886"/>
                                        </p:tgtEl>
                                      </p:cBhvr>
                                    </p:animEffect>
                                  </p:childTnLst>
                                </p:cTn>
                              </p:par>
                            </p:childTnLst>
                          </p:cTn>
                        </p:par>
                        <p:par>
                          <p:cTn id="104" fill="hold" nodeType="afterGroup">
                            <p:stCondLst>
                              <p:cond delay="19500"/>
                            </p:stCondLst>
                            <p:childTnLst>
                              <p:par>
                                <p:cTn id="105" presetID="9" presetClass="entr" presetSubtype="0" fill="hold" grpId="0" nodeType="afterEffect">
                                  <p:stCondLst>
                                    <p:cond delay="0"/>
                                  </p:stCondLst>
                                  <p:childTnLst>
                                    <p:set>
                                      <p:cBhvr>
                                        <p:cTn id="106" dur="1" fill="hold">
                                          <p:stCondLst>
                                            <p:cond delay="0"/>
                                          </p:stCondLst>
                                        </p:cTn>
                                        <p:tgtEl>
                                          <p:spTgt spid="36890"/>
                                        </p:tgtEl>
                                        <p:attrNameLst>
                                          <p:attrName>style.visibility</p:attrName>
                                        </p:attrNameLst>
                                      </p:cBhvr>
                                      <p:to>
                                        <p:strVal val="visible"/>
                                      </p:to>
                                    </p:set>
                                    <p:animEffect transition="in" filter="dissolve">
                                      <p:cBhvr>
                                        <p:cTn id="107" dur="500"/>
                                        <p:tgtEl>
                                          <p:spTgt spid="368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animBg="1"/>
      <p:bldP spid="36867" grpId="0" animBg="1"/>
      <p:bldP spid="36868" grpId="0" animBg="1"/>
      <p:bldP spid="36869" grpId="0"/>
      <p:bldP spid="36870" grpId="0"/>
      <p:bldP spid="36871" grpId="0"/>
      <p:bldP spid="36872" grpId="0"/>
      <p:bldP spid="36873" grpId="0" animBg="1"/>
      <p:bldP spid="36874" grpId="0" animBg="1"/>
      <p:bldP spid="36875" grpId="0" animBg="1"/>
      <p:bldP spid="36876" grpId="0" animBg="1"/>
      <p:bldP spid="36877" grpId="0" animBg="1"/>
      <p:bldP spid="36879" grpId="0"/>
      <p:bldP spid="36880" grpId="0"/>
      <p:bldP spid="36881" grpId="0" animBg="1"/>
      <p:bldP spid="36882" grpId="0" animBg="1"/>
      <p:bldP spid="36883" grpId="0" animBg="1"/>
      <p:bldP spid="36884" grpId="0" animBg="1"/>
      <p:bldP spid="36885" grpId="0" animBg="1"/>
      <p:bldP spid="36886" grpId="0" animBg="1"/>
      <p:bldP spid="36887" grpId="0" animBg="1"/>
      <p:bldP spid="36888" grpId="0"/>
      <p:bldP spid="36889" grpId="0"/>
      <p:bldP spid="36890" grpId="0"/>
      <p:bldP spid="36891" grpId="0"/>
    </p:bldLst>
  </p:timing>
</p:sld>
</file>

<file path=ppt/slides/slide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890" name="Rectangle 2"/>
          <p:cNvSpPr>
            <a:spLocks noChangeArrowheads="1"/>
          </p:cNvSpPr>
          <p:nvPr/>
        </p:nvSpPr>
        <p:spPr bwMode="auto">
          <a:xfrm>
            <a:off x="1625600" y="271476"/>
            <a:ext cx="9567333" cy="566737"/>
          </a:xfrm>
          <a:prstGeom prst="rect">
            <a:avLst/>
          </a:prstGeom>
          <a:noFill/>
          <a:ln w="9525">
            <a:noFill/>
            <a:miter lim="800000"/>
            <a:headEnd/>
            <a:tailEnd/>
          </a:ln>
          <a:effectLst/>
        </p:spPr>
        <p:txBody>
          <a:bodyPr lIns="92075" tIns="46038" rIns="92075" bIns="46038"/>
          <a:lstStyle/>
          <a:p>
            <a:pPr algn="ctr">
              <a:defRPr/>
            </a:pPr>
            <a:r>
              <a:rPr lang="es-ES_tradnl" sz="4000" b="1">
                <a:solidFill>
                  <a:schemeClr val="tx2"/>
                </a:solidFill>
                <a:effectLst>
                  <a:outerShdw blurRad="38100" dist="38100" dir="2700000" algn="tl">
                    <a:srgbClr val="000000"/>
                  </a:outerShdw>
                </a:effectLst>
                <a:latin typeface="Arial" charset="0"/>
              </a:rPr>
              <a:t>Componentes principales 1</a:t>
            </a:r>
            <a:endParaRPr lang="es-ES_tradnl" sz="4400">
              <a:solidFill>
                <a:schemeClr val="tx2"/>
              </a:solidFill>
              <a:effectLst>
                <a:outerShdw blurRad="38100" dist="38100" dir="2700000" algn="tl">
                  <a:srgbClr val="000000"/>
                </a:outerShdw>
              </a:effectLst>
              <a:latin typeface="Arial" charset="0"/>
            </a:endParaRPr>
          </a:p>
        </p:txBody>
      </p:sp>
      <p:pic>
        <p:nvPicPr>
          <p:cNvPr id="37891" name="Picture 3" descr="comp_principales_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4085" y="1109666"/>
            <a:ext cx="5966883" cy="4638675"/>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21508" name="Oval 4"/>
          <p:cNvSpPr>
            <a:spLocks noChangeArrowheads="1"/>
          </p:cNvSpPr>
          <p:nvPr/>
        </p:nvSpPr>
        <p:spPr bwMode="auto">
          <a:xfrm rot="1337657">
            <a:off x="1401236" y="1700213"/>
            <a:ext cx="1566333" cy="3414712"/>
          </a:xfrm>
          <a:prstGeom prst="ellipse">
            <a:avLst/>
          </a:prstGeom>
          <a:gradFill rotWithShape="0">
            <a:gsLst>
              <a:gs pos="0">
                <a:schemeClr val="bg1"/>
              </a:gs>
              <a:gs pos="100000">
                <a:srgbClr val="292929"/>
              </a:gs>
            </a:gsLst>
            <a:lin ang="2700000" scaled="1"/>
          </a:gra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es-MX"/>
          </a:p>
        </p:txBody>
      </p:sp>
      <p:sp>
        <p:nvSpPr>
          <p:cNvPr id="21509" name="Oval 5"/>
          <p:cNvSpPr>
            <a:spLocks noChangeArrowheads="1"/>
          </p:cNvSpPr>
          <p:nvPr/>
        </p:nvSpPr>
        <p:spPr bwMode="auto">
          <a:xfrm rot="1238428">
            <a:off x="1479552" y="3114688"/>
            <a:ext cx="1591733" cy="366713"/>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21510" name="Oval 6"/>
          <p:cNvSpPr>
            <a:spLocks noChangeArrowheads="1"/>
          </p:cNvSpPr>
          <p:nvPr/>
        </p:nvSpPr>
        <p:spPr bwMode="auto">
          <a:xfrm rot="6635717">
            <a:off x="434719" y="2829190"/>
            <a:ext cx="3459163" cy="1051984"/>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37895" name="Line 7"/>
          <p:cNvSpPr>
            <a:spLocks noChangeShapeType="1"/>
          </p:cNvSpPr>
          <p:nvPr/>
        </p:nvSpPr>
        <p:spPr bwMode="auto">
          <a:xfrm flipV="1">
            <a:off x="2275419" y="1776426"/>
            <a:ext cx="713316" cy="1520825"/>
          </a:xfrm>
          <a:prstGeom prst="line">
            <a:avLst/>
          </a:prstGeom>
          <a:noFill/>
          <a:ln w="5715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1512" name="Line 8"/>
          <p:cNvSpPr>
            <a:spLocks noChangeShapeType="1"/>
          </p:cNvSpPr>
          <p:nvPr/>
        </p:nvSpPr>
        <p:spPr bwMode="auto">
          <a:xfrm flipV="1">
            <a:off x="2309284" y="3252801"/>
            <a:ext cx="448733" cy="39687"/>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1513" name="Line 9"/>
          <p:cNvSpPr>
            <a:spLocks noChangeShapeType="1"/>
          </p:cNvSpPr>
          <p:nvPr/>
        </p:nvSpPr>
        <p:spPr bwMode="auto">
          <a:xfrm>
            <a:off x="2271187" y="3295663"/>
            <a:ext cx="611716" cy="239713"/>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1514" name="Text Box 10"/>
          <p:cNvSpPr txBox="1">
            <a:spLocks noChangeArrowheads="1"/>
          </p:cNvSpPr>
          <p:nvPr/>
        </p:nvSpPr>
        <p:spPr bwMode="auto">
          <a:xfrm>
            <a:off x="2798233" y="1279525"/>
            <a:ext cx="6455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1</a:t>
            </a:r>
            <a:endParaRPr lang="es-ES_tradnl" sz="1600" b="1">
              <a:latin typeface="Arial" charset="0"/>
            </a:endParaRPr>
          </a:p>
        </p:txBody>
      </p:sp>
      <p:sp>
        <p:nvSpPr>
          <p:cNvPr id="21515" name="Text Box 11"/>
          <p:cNvSpPr txBox="1">
            <a:spLocks noChangeArrowheads="1"/>
          </p:cNvSpPr>
          <p:nvPr/>
        </p:nvSpPr>
        <p:spPr bwMode="auto">
          <a:xfrm>
            <a:off x="2937933" y="3429000"/>
            <a:ext cx="6455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2</a:t>
            </a:r>
            <a:endParaRPr lang="es-ES_tradnl" sz="1600" b="1">
              <a:latin typeface="Arial" charset="0"/>
            </a:endParaRPr>
          </a:p>
        </p:txBody>
      </p:sp>
      <p:sp>
        <p:nvSpPr>
          <p:cNvPr id="21516" name="Text Box 12"/>
          <p:cNvSpPr txBox="1">
            <a:spLocks noChangeArrowheads="1"/>
          </p:cNvSpPr>
          <p:nvPr/>
        </p:nvSpPr>
        <p:spPr bwMode="auto">
          <a:xfrm>
            <a:off x="2853267" y="2924175"/>
            <a:ext cx="7979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3</a:t>
            </a:r>
            <a:endParaRPr lang="es-ES_tradnl" sz="1600" b="1">
              <a:latin typeface="Arial" charset="0"/>
            </a:endParaRPr>
          </a:p>
        </p:txBody>
      </p:sp>
    </p:spTree>
    <p:extLst>
      <p:ext uri="{BB962C8B-B14F-4D97-AF65-F5344CB8AC3E}">
        <p14:creationId xmlns:p14="http://schemas.microsoft.com/office/powerpoint/2010/main" val="134555092"/>
      </p:ext>
    </p:extLst>
  </p:cSld>
  <p:clrMapOvr>
    <a:masterClrMapping/>
  </p:clrMapOvr>
  <p:transition advClick="0" advTm="1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7890"/>
                                        </p:tgtEl>
                                        <p:attrNameLst>
                                          <p:attrName>style.visibility</p:attrName>
                                        </p:attrNameLst>
                                      </p:cBhvr>
                                      <p:to>
                                        <p:strVal val="visible"/>
                                      </p:to>
                                    </p:set>
                                    <p:animEffect transition="in" filter="dissolve">
                                      <p:cBhvr>
                                        <p:cTn id="7" dur="500"/>
                                        <p:tgtEl>
                                          <p:spTgt spid="37890"/>
                                        </p:tgtEl>
                                      </p:cBhvr>
                                    </p:animEffect>
                                  </p:childTnLst>
                                </p:cTn>
                              </p:par>
                            </p:childTnLst>
                          </p:cTn>
                        </p:par>
                        <p:par>
                          <p:cTn id="8" fill="hold" nodeType="afterGroup">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37895"/>
                                        </p:tgtEl>
                                        <p:attrNameLst>
                                          <p:attrName>style.visibility</p:attrName>
                                        </p:attrNameLst>
                                      </p:cBhvr>
                                      <p:to>
                                        <p:strVal val="visible"/>
                                      </p:to>
                                    </p:set>
                                    <p:animEffect transition="in" filter="wipe(down)">
                                      <p:cBhvr>
                                        <p:cTn id="11" dur="2000"/>
                                        <p:tgtEl>
                                          <p:spTgt spid="37895"/>
                                        </p:tgtEl>
                                      </p:cBhvr>
                                    </p:animEffect>
                                  </p:childTnLst>
                                </p:cTn>
                              </p:par>
                            </p:childTnLst>
                          </p:cTn>
                        </p:par>
                        <p:par>
                          <p:cTn id="12" fill="hold" nodeType="afterGroup">
                            <p:stCondLst>
                              <p:cond delay="2500"/>
                            </p:stCondLst>
                            <p:childTnLst>
                              <p:par>
                                <p:cTn id="13" presetID="9" presetClass="entr" presetSubtype="0" fill="hold" nodeType="afterEffect">
                                  <p:stCondLst>
                                    <p:cond delay="0"/>
                                  </p:stCondLst>
                                  <p:childTnLst>
                                    <p:set>
                                      <p:cBhvr>
                                        <p:cTn id="14" dur="1" fill="hold">
                                          <p:stCondLst>
                                            <p:cond delay="0"/>
                                          </p:stCondLst>
                                        </p:cTn>
                                        <p:tgtEl>
                                          <p:spTgt spid="37891"/>
                                        </p:tgtEl>
                                        <p:attrNameLst>
                                          <p:attrName>style.visibility</p:attrName>
                                        </p:attrNameLst>
                                      </p:cBhvr>
                                      <p:to>
                                        <p:strVal val="visible"/>
                                      </p:to>
                                    </p:set>
                                    <p:animEffect transition="in" filter="dissolve">
                                      <p:cBhvr>
                                        <p:cTn id="15" dur="500"/>
                                        <p:tgtEl>
                                          <p:spTgt spid="378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0" grpId="0" autoUpdateAnimBg="0"/>
      <p:bldP spid="37895" grpId="0" animBg="1"/>
    </p:bldLst>
  </p:timing>
</p:sld>
</file>

<file path=ppt/slides/slide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8914" name="Rectangle 2"/>
          <p:cNvSpPr>
            <a:spLocks noChangeArrowheads="1"/>
          </p:cNvSpPr>
          <p:nvPr/>
        </p:nvSpPr>
        <p:spPr bwMode="auto">
          <a:xfrm>
            <a:off x="1727200" y="271476"/>
            <a:ext cx="9465733" cy="566737"/>
          </a:xfrm>
          <a:prstGeom prst="rect">
            <a:avLst/>
          </a:prstGeom>
          <a:noFill/>
          <a:ln w="9525">
            <a:noFill/>
            <a:miter lim="800000"/>
            <a:headEnd/>
            <a:tailEnd/>
          </a:ln>
          <a:effectLst/>
        </p:spPr>
        <p:txBody>
          <a:bodyPr lIns="92075" tIns="46038" rIns="92075" bIns="46038"/>
          <a:lstStyle/>
          <a:p>
            <a:pPr algn="ctr">
              <a:defRPr/>
            </a:pPr>
            <a:r>
              <a:rPr lang="es-ES_tradnl" sz="4000" b="1">
                <a:solidFill>
                  <a:schemeClr val="tx2"/>
                </a:solidFill>
                <a:effectLst>
                  <a:outerShdw blurRad="38100" dist="38100" dir="2700000" algn="tl">
                    <a:srgbClr val="000000"/>
                  </a:outerShdw>
                </a:effectLst>
                <a:latin typeface="Arial" charset="0"/>
              </a:rPr>
              <a:t>Componentes Principales 2</a:t>
            </a:r>
            <a:endParaRPr lang="es-ES_tradnl" sz="4400">
              <a:solidFill>
                <a:schemeClr val="tx2"/>
              </a:solidFill>
              <a:effectLst>
                <a:outerShdw blurRad="38100" dist="38100" dir="2700000" algn="tl">
                  <a:srgbClr val="000000"/>
                </a:outerShdw>
              </a:effectLst>
              <a:latin typeface="Arial" charset="0"/>
            </a:endParaRPr>
          </a:p>
        </p:txBody>
      </p:sp>
      <p:pic>
        <p:nvPicPr>
          <p:cNvPr id="38915" name="Picture 3" descr="comp_principales_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97303" y="1109666"/>
            <a:ext cx="5966884" cy="4638675"/>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22532" name="Oval 4"/>
          <p:cNvSpPr>
            <a:spLocks noChangeArrowheads="1"/>
          </p:cNvSpPr>
          <p:nvPr/>
        </p:nvSpPr>
        <p:spPr bwMode="auto">
          <a:xfrm rot="1337657">
            <a:off x="1401236" y="1700213"/>
            <a:ext cx="1566333" cy="3414712"/>
          </a:xfrm>
          <a:prstGeom prst="ellipse">
            <a:avLst/>
          </a:prstGeom>
          <a:gradFill rotWithShape="0">
            <a:gsLst>
              <a:gs pos="0">
                <a:schemeClr val="bg1"/>
              </a:gs>
              <a:gs pos="100000">
                <a:srgbClr val="292929"/>
              </a:gs>
            </a:gsLst>
            <a:lin ang="2700000" scaled="1"/>
          </a:gra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es-MX"/>
          </a:p>
        </p:txBody>
      </p:sp>
      <p:sp>
        <p:nvSpPr>
          <p:cNvPr id="22533" name="Oval 5"/>
          <p:cNvSpPr>
            <a:spLocks noChangeArrowheads="1"/>
          </p:cNvSpPr>
          <p:nvPr/>
        </p:nvSpPr>
        <p:spPr bwMode="auto">
          <a:xfrm rot="1238428">
            <a:off x="1479552" y="3114688"/>
            <a:ext cx="1591733" cy="366713"/>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22534" name="Oval 6"/>
          <p:cNvSpPr>
            <a:spLocks noChangeArrowheads="1"/>
          </p:cNvSpPr>
          <p:nvPr/>
        </p:nvSpPr>
        <p:spPr bwMode="auto">
          <a:xfrm rot="6635717">
            <a:off x="434719" y="2829190"/>
            <a:ext cx="3459163" cy="1051984"/>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22535" name="Line 7"/>
          <p:cNvSpPr>
            <a:spLocks noChangeShapeType="1"/>
          </p:cNvSpPr>
          <p:nvPr/>
        </p:nvSpPr>
        <p:spPr bwMode="auto">
          <a:xfrm flipV="1">
            <a:off x="2275419" y="1776426"/>
            <a:ext cx="713316" cy="1520825"/>
          </a:xfrm>
          <a:prstGeom prst="line">
            <a:avLst/>
          </a:prstGeom>
          <a:noFill/>
          <a:ln w="1905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2536" name="Line 8"/>
          <p:cNvSpPr>
            <a:spLocks noChangeShapeType="1"/>
          </p:cNvSpPr>
          <p:nvPr/>
        </p:nvSpPr>
        <p:spPr bwMode="auto">
          <a:xfrm flipV="1">
            <a:off x="2309284" y="3252801"/>
            <a:ext cx="448733" cy="39687"/>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8921" name="Line 9"/>
          <p:cNvSpPr>
            <a:spLocks noChangeShapeType="1"/>
          </p:cNvSpPr>
          <p:nvPr/>
        </p:nvSpPr>
        <p:spPr bwMode="auto">
          <a:xfrm>
            <a:off x="2271187" y="3295663"/>
            <a:ext cx="611716" cy="239713"/>
          </a:xfrm>
          <a:prstGeom prst="line">
            <a:avLst/>
          </a:prstGeom>
          <a:noFill/>
          <a:ln w="5715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2538" name="Text Box 10"/>
          <p:cNvSpPr txBox="1">
            <a:spLocks noChangeArrowheads="1"/>
          </p:cNvSpPr>
          <p:nvPr/>
        </p:nvSpPr>
        <p:spPr bwMode="auto">
          <a:xfrm>
            <a:off x="2798233" y="1279525"/>
            <a:ext cx="6455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1</a:t>
            </a:r>
            <a:endParaRPr lang="es-ES_tradnl" sz="1600" b="1">
              <a:latin typeface="Arial" charset="0"/>
            </a:endParaRPr>
          </a:p>
        </p:txBody>
      </p:sp>
      <p:sp>
        <p:nvSpPr>
          <p:cNvPr id="22539" name="Text Box 11"/>
          <p:cNvSpPr txBox="1">
            <a:spLocks noChangeArrowheads="1"/>
          </p:cNvSpPr>
          <p:nvPr/>
        </p:nvSpPr>
        <p:spPr bwMode="auto">
          <a:xfrm>
            <a:off x="2937933" y="3429000"/>
            <a:ext cx="6455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2</a:t>
            </a:r>
            <a:endParaRPr lang="es-ES_tradnl" sz="1600" b="1">
              <a:latin typeface="Arial" charset="0"/>
            </a:endParaRPr>
          </a:p>
        </p:txBody>
      </p:sp>
      <p:sp>
        <p:nvSpPr>
          <p:cNvPr id="22540" name="Text Box 12"/>
          <p:cNvSpPr txBox="1">
            <a:spLocks noChangeArrowheads="1"/>
          </p:cNvSpPr>
          <p:nvPr/>
        </p:nvSpPr>
        <p:spPr bwMode="auto">
          <a:xfrm>
            <a:off x="2853267" y="2924175"/>
            <a:ext cx="7979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3</a:t>
            </a:r>
            <a:endParaRPr lang="es-ES_tradnl" sz="1600" b="1">
              <a:latin typeface="Arial" charset="0"/>
            </a:endParaRPr>
          </a:p>
        </p:txBody>
      </p:sp>
    </p:spTree>
    <p:extLst>
      <p:ext uri="{BB962C8B-B14F-4D97-AF65-F5344CB8AC3E}">
        <p14:creationId xmlns:p14="http://schemas.microsoft.com/office/powerpoint/2010/main" val="1961947171"/>
      </p:ext>
    </p:extLst>
  </p:cSld>
  <p:clrMapOvr>
    <a:masterClrMapping/>
  </p:clrMapOvr>
  <p:transition advClick="0" advTm="1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8914"/>
                                        </p:tgtEl>
                                        <p:attrNameLst>
                                          <p:attrName>style.visibility</p:attrName>
                                        </p:attrNameLst>
                                      </p:cBhvr>
                                      <p:to>
                                        <p:strVal val="visible"/>
                                      </p:to>
                                    </p:set>
                                    <p:animEffect transition="in" filter="dissolve">
                                      <p:cBhvr>
                                        <p:cTn id="7" dur="500"/>
                                        <p:tgtEl>
                                          <p:spTgt spid="38914"/>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8921"/>
                                        </p:tgtEl>
                                        <p:attrNameLst>
                                          <p:attrName>style.visibility</p:attrName>
                                        </p:attrNameLst>
                                      </p:cBhvr>
                                      <p:to>
                                        <p:strVal val="visible"/>
                                      </p:to>
                                    </p:set>
                                    <p:animEffect transition="in" filter="wipe(left)">
                                      <p:cBhvr>
                                        <p:cTn id="11" dur="2000"/>
                                        <p:tgtEl>
                                          <p:spTgt spid="38921"/>
                                        </p:tgtEl>
                                      </p:cBhvr>
                                    </p:animEffect>
                                  </p:childTnLst>
                                </p:cTn>
                              </p:par>
                            </p:childTnLst>
                          </p:cTn>
                        </p:par>
                        <p:par>
                          <p:cTn id="12" fill="hold" nodeType="afterGroup">
                            <p:stCondLst>
                              <p:cond delay="2500"/>
                            </p:stCondLst>
                            <p:childTnLst>
                              <p:par>
                                <p:cTn id="13" presetID="9" presetClass="entr" presetSubtype="0" fill="hold" nodeType="afterEffect">
                                  <p:stCondLst>
                                    <p:cond delay="0"/>
                                  </p:stCondLst>
                                  <p:childTnLst>
                                    <p:set>
                                      <p:cBhvr>
                                        <p:cTn id="14" dur="1" fill="hold">
                                          <p:stCondLst>
                                            <p:cond delay="0"/>
                                          </p:stCondLst>
                                        </p:cTn>
                                        <p:tgtEl>
                                          <p:spTgt spid="38915"/>
                                        </p:tgtEl>
                                        <p:attrNameLst>
                                          <p:attrName>style.visibility</p:attrName>
                                        </p:attrNameLst>
                                      </p:cBhvr>
                                      <p:to>
                                        <p:strVal val="visible"/>
                                      </p:to>
                                    </p:set>
                                    <p:animEffect transition="in" filter="dissolve">
                                      <p:cBhvr>
                                        <p:cTn id="15" dur="500"/>
                                        <p:tgtEl>
                                          <p:spTgt spid="389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4" grpId="0"/>
      <p:bldP spid="38921" grpId="0" animBg="1"/>
    </p:bldLst>
  </p:timing>
</p:sld>
</file>

<file path=ppt/slides/slide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9938" name="Rectangle 2"/>
          <p:cNvSpPr>
            <a:spLocks noChangeArrowheads="1"/>
          </p:cNvSpPr>
          <p:nvPr/>
        </p:nvSpPr>
        <p:spPr bwMode="auto">
          <a:xfrm>
            <a:off x="2379133" y="271476"/>
            <a:ext cx="8813800" cy="566737"/>
          </a:xfrm>
          <a:prstGeom prst="rect">
            <a:avLst/>
          </a:prstGeom>
          <a:noFill/>
          <a:ln w="9525">
            <a:noFill/>
            <a:miter lim="800000"/>
            <a:headEnd/>
            <a:tailEnd/>
          </a:ln>
          <a:effectLst/>
        </p:spPr>
        <p:txBody>
          <a:bodyPr lIns="92075" tIns="46038" rIns="92075" bIns="46038"/>
          <a:lstStyle/>
          <a:p>
            <a:pPr algn="ctr">
              <a:defRPr/>
            </a:pPr>
            <a:r>
              <a:rPr lang="es-ES_tradnl" sz="4000" b="1">
                <a:solidFill>
                  <a:schemeClr val="tx2"/>
                </a:solidFill>
                <a:effectLst>
                  <a:outerShdw blurRad="38100" dist="38100" dir="2700000" algn="tl">
                    <a:srgbClr val="000000"/>
                  </a:outerShdw>
                </a:effectLst>
                <a:latin typeface="Arial" charset="0"/>
              </a:rPr>
              <a:t>Componentes principales 3</a:t>
            </a:r>
            <a:endParaRPr lang="es-ES_tradnl" sz="4400">
              <a:solidFill>
                <a:schemeClr val="tx2"/>
              </a:solidFill>
              <a:effectLst>
                <a:outerShdw blurRad="38100" dist="38100" dir="2700000" algn="tl">
                  <a:srgbClr val="000000"/>
                </a:outerShdw>
              </a:effectLst>
              <a:latin typeface="Arial" charset="0"/>
            </a:endParaRPr>
          </a:p>
        </p:txBody>
      </p:sp>
      <p:pic>
        <p:nvPicPr>
          <p:cNvPr id="39939" name="Picture 3" descr="comp_principales_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12635" y="1109666"/>
            <a:ext cx="5966884" cy="4638675"/>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23556" name="Oval 4"/>
          <p:cNvSpPr>
            <a:spLocks noChangeArrowheads="1"/>
          </p:cNvSpPr>
          <p:nvPr/>
        </p:nvSpPr>
        <p:spPr bwMode="auto">
          <a:xfrm rot="1337657">
            <a:off x="1401236" y="1700213"/>
            <a:ext cx="1566333" cy="3414712"/>
          </a:xfrm>
          <a:prstGeom prst="ellipse">
            <a:avLst/>
          </a:prstGeom>
          <a:gradFill rotWithShape="0">
            <a:gsLst>
              <a:gs pos="0">
                <a:schemeClr val="bg1"/>
              </a:gs>
              <a:gs pos="100000">
                <a:srgbClr val="292929"/>
              </a:gs>
            </a:gsLst>
            <a:lin ang="2700000" scaled="1"/>
          </a:gra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es-MX"/>
          </a:p>
        </p:txBody>
      </p:sp>
      <p:sp>
        <p:nvSpPr>
          <p:cNvPr id="23557" name="Oval 5"/>
          <p:cNvSpPr>
            <a:spLocks noChangeArrowheads="1"/>
          </p:cNvSpPr>
          <p:nvPr/>
        </p:nvSpPr>
        <p:spPr bwMode="auto">
          <a:xfrm rot="1238428">
            <a:off x="1479552" y="3114688"/>
            <a:ext cx="1591733" cy="366713"/>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23558" name="Oval 6"/>
          <p:cNvSpPr>
            <a:spLocks noChangeArrowheads="1"/>
          </p:cNvSpPr>
          <p:nvPr/>
        </p:nvSpPr>
        <p:spPr bwMode="auto">
          <a:xfrm rot="6635717">
            <a:off x="434719" y="2829190"/>
            <a:ext cx="3459163" cy="1051984"/>
          </a:xfrm>
          <a:prstGeom prst="ellipse">
            <a:avLst/>
          </a:prstGeom>
          <a:noFill/>
          <a:ln w="9525">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23559" name="Line 7"/>
          <p:cNvSpPr>
            <a:spLocks noChangeShapeType="1"/>
          </p:cNvSpPr>
          <p:nvPr/>
        </p:nvSpPr>
        <p:spPr bwMode="auto">
          <a:xfrm flipV="1">
            <a:off x="2275419" y="1776426"/>
            <a:ext cx="713316" cy="1520825"/>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9944" name="Line 8"/>
          <p:cNvSpPr>
            <a:spLocks noChangeShapeType="1"/>
          </p:cNvSpPr>
          <p:nvPr/>
        </p:nvSpPr>
        <p:spPr bwMode="auto">
          <a:xfrm flipV="1">
            <a:off x="2309284" y="3252801"/>
            <a:ext cx="448733" cy="39687"/>
          </a:xfrm>
          <a:prstGeom prst="line">
            <a:avLst/>
          </a:prstGeom>
          <a:noFill/>
          <a:ln w="5715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3561" name="Line 9"/>
          <p:cNvSpPr>
            <a:spLocks noChangeShapeType="1"/>
          </p:cNvSpPr>
          <p:nvPr/>
        </p:nvSpPr>
        <p:spPr bwMode="auto">
          <a:xfrm>
            <a:off x="2271187" y="3295663"/>
            <a:ext cx="611716" cy="239713"/>
          </a:xfrm>
          <a:prstGeom prst="line">
            <a:avLst/>
          </a:prstGeom>
          <a:noFill/>
          <a:ln w="12700">
            <a:solidFill>
              <a:schemeClr val="accent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23562" name="Text Box 10"/>
          <p:cNvSpPr txBox="1">
            <a:spLocks noChangeArrowheads="1"/>
          </p:cNvSpPr>
          <p:nvPr/>
        </p:nvSpPr>
        <p:spPr bwMode="auto">
          <a:xfrm>
            <a:off x="2798233" y="1279525"/>
            <a:ext cx="6455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1</a:t>
            </a:r>
            <a:endParaRPr lang="es-ES_tradnl" sz="1600" b="1">
              <a:latin typeface="Arial" charset="0"/>
            </a:endParaRPr>
          </a:p>
        </p:txBody>
      </p:sp>
      <p:sp>
        <p:nvSpPr>
          <p:cNvPr id="23563" name="Text Box 11"/>
          <p:cNvSpPr txBox="1">
            <a:spLocks noChangeArrowheads="1"/>
          </p:cNvSpPr>
          <p:nvPr/>
        </p:nvSpPr>
        <p:spPr bwMode="auto">
          <a:xfrm>
            <a:off x="2937933" y="3429000"/>
            <a:ext cx="6455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2</a:t>
            </a:r>
            <a:endParaRPr lang="es-ES_tradnl" sz="1600" b="1">
              <a:latin typeface="Arial" charset="0"/>
            </a:endParaRPr>
          </a:p>
        </p:txBody>
      </p:sp>
      <p:sp>
        <p:nvSpPr>
          <p:cNvPr id="23564" name="Text Box 12"/>
          <p:cNvSpPr txBox="1">
            <a:spLocks noChangeArrowheads="1"/>
          </p:cNvSpPr>
          <p:nvPr/>
        </p:nvSpPr>
        <p:spPr bwMode="auto">
          <a:xfrm>
            <a:off x="2853267" y="2924175"/>
            <a:ext cx="797984"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600" b="1">
                <a:solidFill>
                  <a:schemeClr val="accent1"/>
                </a:solidFill>
                <a:latin typeface="Arial" charset="0"/>
              </a:rPr>
              <a:t>3</a:t>
            </a:r>
            <a:endParaRPr lang="es-ES_tradnl" sz="1600" b="1">
              <a:latin typeface="Arial" charset="0"/>
            </a:endParaRPr>
          </a:p>
        </p:txBody>
      </p:sp>
    </p:spTree>
    <p:extLst>
      <p:ext uri="{BB962C8B-B14F-4D97-AF65-F5344CB8AC3E}">
        <p14:creationId xmlns:p14="http://schemas.microsoft.com/office/powerpoint/2010/main" val="3764080862"/>
      </p:ext>
    </p:extLst>
  </p:cSld>
  <p:clrMapOvr>
    <a:masterClrMapping/>
  </p:clrMapOvr>
  <p:transition advClick="0" advTm="1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9938"/>
                                        </p:tgtEl>
                                        <p:attrNameLst>
                                          <p:attrName>style.visibility</p:attrName>
                                        </p:attrNameLst>
                                      </p:cBhvr>
                                      <p:to>
                                        <p:strVal val="visible"/>
                                      </p:to>
                                    </p:set>
                                    <p:animEffect transition="in" filter="dissolve">
                                      <p:cBhvr>
                                        <p:cTn id="7" dur="500"/>
                                        <p:tgtEl>
                                          <p:spTgt spid="39938"/>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9944"/>
                                        </p:tgtEl>
                                        <p:attrNameLst>
                                          <p:attrName>style.visibility</p:attrName>
                                        </p:attrNameLst>
                                      </p:cBhvr>
                                      <p:to>
                                        <p:strVal val="visible"/>
                                      </p:to>
                                    </p:set>
                                    <p:animEffect transition="in" filter="wipe(left)">
                                      <p:cBhvr>
                                        <p:cTn id="11" dur="2000"/>
                                        <p:tgtEl>
                                          <p:spTgt spid="39944"/>
                                        </p:tgtEl>
                                      </p:cBhvr>
                                    </p:animEffect>
                                  </p:childTnLst>
                                </p:cTn>
                              </p:par>
                            </p:childTnLst>
                          </p:cTn>
                        </p:par>
                        <p:par>
                          <p:cTn id="12" fill="hold" nodeType="afterGroup">
                            <p:stCondLst>
                              <p:cond delay="2500"/>
                            </p:stCondLst>
                            <p:childTnLst>
                              <p:par>
                                <p:cTn id="13" presetID="9" presetClass="entr" presetSubtype="0" fill="hold" nodeType="afterEffect">
                                  <p:stCondLst>
                                    <p:cond delay="0"/>
                                  </p:stCondLst>
                                  <p:childTnLst>
                                    <p:set>
                                      <p:cBhvr>
                                        <p:cTn id="14" dur="1" fill="hold">
                                          <p:stCondLst>
                                            <p:cond delay="0"/>
                                          </p:stCondLst>
                                        </p:cTn>
                                        <p:tgtEl>
                                          <p:spTgt spid="39939"/>
                                        </p:tgtEl>
                                        <p:attrNameLst>
                                          <p:attrName>style.visibility</p:attrName>
                                        </p:attrNameLst>
                                      </p:cBhvr>
                                      <p:to>
                                        <p:strVal val="visible"/>
                                      </p:to>
                                    </p:set>
                                    <p:animEffect transition="in" filter="dissolve">
                                      <p:cBhvr>
                                        <p:cTn id="15" dur="500"/>
                                        <p:tgtEl>
                                          <p:spTgt spid="399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p:bldP spid="39944" grpId="0" animBg="1"/>
    </p:bldLst>
  </p:timing>
</p:sld>
</file>

<file path=ppt/slides/slide3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0962" name="Rectangle 2"/>
          <p:cNvSpPr>
            <a:spLocks noChangeArrowheads="1"/>
          </p:cNvSpPr>
          <p:nvPr/>
        </p:nvSpPr>
        <p:spPr bwMode="auto">
          <a:xfrm>
            <a:off x="1625600" y="271476"/>
            <a:ext cx="9567333" cy="566737"/>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Componentes principales 123</a:t>
            </a:r>
            <a:endParaRPr lang="es-ES_tradnl" sz="4800">
              <a:solidFill>
                <a:schemeClr val="tx2"/>
              </a:solidFill>
              <a:effectLst>
                <a:outerShdw blurRad="38100" dist="38100" dir="2700000" algn="tl">
                  <a:srgbClr val="000000"/>
                </a:outerShdw>
              </a:effectLst>
              <a:latin typeface="Arial" charset="0"/>
            </a:endParaRPr>
          </a:p>
        </p:txBody>
      </p:sp>
      <p:pic>
        <p:nvPicPr>
          <p:cNvPr id="40963" name="Picture 3" descr="comp_principales_12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97303" y="1109666"/>
            <a:ext cx="5966884" cy="4638675"/>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pic>
      <p:sp>
        <p:nvSpPr>
          <p:cNvPr id="40964" name="Text Box 4"/>
          <p:cNvSpPr txBox="1">
            <a:spLocks noChangeArrowheads="1"/>
          </p:cNvSpPr>
          <p:nvPr/>
        </p:nvSpPr>
        <p:spPr bwMode="auto">
          <a:xfrm>
            <a:off x="1126067" y="1989139"/>
            <a:ext cx="1287660" cy="400110"/>
          </a:xfrm>
          <a:prstGeom prst="rect">
            <a:avLst/>
          </a:prstGeom>
          <a:noFill/>
          <a:ln w="12700">
            <a:noFill/>
            <a:miter lim="800000"/>
            <a:headEnd type="none" w="sm" len="sm"/>
            <a:tailEnd type="none" w="sm" len="sm"/>
          </a:ln>
          <a:effectLst>
            <a:outerShdw dist="107763" dir="2700000" algn="ctr" rotWithShape="0">
              <a:srgbClr val="000000"/>
            </a:outerShdw>
          </a:effectLst>
        </p:spPr>
        <p:txBody>
          <a:bodyPr wrap="none">
            <a:spAutoFit/>
          </a:bodyPr>
          <a:lstStyle/>
          <a:p>
            <a:pPr eaLnBrk="0" hangingPunct="0">
              <a:defRPr/>
            </a:pPr>
            <a:r>
              <a:rPr lang="es-AR" sz="2000" b="1" dirty="0">
                <a:effectLst>
                  <a:outerShdw blurRad="38100" dist="38100" dir="2700000" algn="tl">
                    <a:srgbClr val="000000"/>
                  </a:outerShdw>
                </a:effectLst>
                <a:latin typeface="Arial" charset="0"/>
              </a:rPr>
              <a:t>CP1 Azul</a:t>
            </a:r>
          </a:p>
        </p:txBody>
      </p:sp>
      <p:sp>
        <p:nvSpPr>
          <p:cNvPr id="40965" name="Text Box 5"/>
          <p:cNvSpPr txBox="1">
            <a:spLocks noChangeArrowheads="1"/>
          </p:cNvSpPr>
          <p:nvPr/>
        </p:nvSpPr>
        <p:spPr bwMode="auto">
          <a:xfrm>
            <a:off x="1126075" y="2514601"/>
            <a:ext cx="1454501" cy="400110"/>
          </a:xfrm>
          <a:prstGeom prst="rect">
            <a:avLst/>
          </a:prstGeom>
          <a:noFill/>
          <a:ln w="12700">
            <a:noFill/>
            <a:miter lim="800000"/>
            <a:headEnd type="none" w="sm" len="sm"/>
            <a:tailEnd type="none" w="sm" len="sm"/>
          </a:ln>
          <a:effectLst>
            <a:outerShdw dist="107763" dir="2700000" algn="ctr" rotWithShape="0">
              <a:srgbClr val="000000"/>
            </a:outerShdw>
          </a:effectLst>
        </p:spPr>
        <p:txBody>
          <a:bodyPr wrap="none">
            <a:spAutoFit/>
          </a:bodyPr>
          <a:lstStyle/>
          <a:p>
            <a:pPr eaLnBrk="0" hangingPunct="0">
              <a:defRPr/>
            </a:pPr>
            <a:r>
              <a:rPr lang="es-AR" sz="2000" b="1" dirty="0">
                <a:effectLst>
                  <a:outerShdw blurRad="38100" dist="38100" dir="2700000" algn="tl">
                    <a:srgbClr val="000000"/>
                  </a:outerShdw>
                </a:effectLst>
                <a:latin typeface="Arial" charset="0"/>
              </a:rPr>
              <a:t>CP2 Verde</a:t>
            </a:r>
          </a:p>
        </p:txBody>
      </p:sp>
      <p:sp>
        <p:nvSpPr>
          <p:cNvPr id="40966" name="Text Box 6"/>
          <p:cNvSpPr txBox="1">
            <a:spLocks noChangeArrowheads="1"/>
          </p:cNvSpPr>
          <p:nvPr/>
        </p:nvSpPr>
        <p:spPr bwMode="auto">
          <a:xfrm>
            <a:off x="1126067" y="3041651"/>
            <a:ext cx="1326004" cy="400110"/>
          </a:xfrm>
          <a:prstGeom prst="rect">
            <a:avLst/>
          </a:prstGeom>
          <a:noFill/>
          <a:ln w="12700">
            <a:noFill/>
            <a:miter lim="800000"/>
            <a:headEnd type="none" w="sm" len="sm"/>
            <a:tailEnd type="none" w="sm" len="sm"/>
          </a:ln>
          <a:effectLst>
            <a:outerShdw dist="107763" dir="2700000" algn="ctr" rotWithShape="0">
              <a:srgbClr val="000000"/>
            </a:outerShdw>
          </a:effectLst>
        </p:spPr>
        <p:txBody>
          <a:bodyPr wrap="none">
            <a:spAutoFit/>
          </a:bodyPr>
          <a:lstStyle/>
          <a:p>
            <a:pPr eaLnBrk="0" hangingPunct="0">
              <a:defRPr/>
            </a:pPr>
            <a:r>
              <a:rPr lang="es-AR" sz="2000" b="1">
                <a:effectLst>
                  <a:outerShdw blurRad="38100" dist="38100" dir="2700000" algn="tl">
                    <a:srgbClr val="000000"/>
                  </a:outerShdw>
                </a:effectLst>
                <a:latin typeface="Arial" charset="0"/>
              </a:rPr>
              <a:t>CP1 Rojo</a:t>
            </a:r>
          </a:p>
        </p:txBody>
      </p:sp>
    </p:spTree>
    <p:extLst>
      <p:ext uri="{BB962C8B-B14F-4D97-AF65-F5344CB8AC3E}">
        <p14:creationId xmlns:p14="http://schemas.microsoft.com/office/powerpoint/2010/main" val="2526240437"/>
      </p:ext>
    </p:extLst>
  </p:cSld>
  <p:clrMapOvr>
    <a:masterClrMapping/>
  </p:clrMapOvr>
  <p:transition advClick="0" advTm="3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0962"/>
                                        </p:tgtEl>
                                        <p:attrNameLst>
                                          <p:attrName>style.visibility</p:attrName>
                                        </p:attrNameLst>
                                      </p:cBhvr>
                                      <p:to>
                                        <p:strVal val="visible"/>
                                      </p:to>
                                    </p:set>
                                    <p:animEffect transition="in" filter="dissolve">
                                      <p:cBhvr>
                                        <p:cTn id="7" dur="500"/>
                                        <p:tgtEl>
                                          <p:spTgt spid="40962"/>
                                        </p:tgtEl>
                                      </p:cBhvr>
                                    </p:animEffect>
                                  </p:childTnLst>
                                </p:cTn>
                              </p:par>
                            </p:childTnLst>
                          </p:cTn>
                        </p:par>
                        <p:par>
                          <p:cTn id="8" fill="hold" nodeType="afterGroup">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40964"/>
                                        </p:tgtEl>
                                        <p:attrNameLst>
                                          <p:attrName>style.visibility</p:attrName>
                                        </p:attrNameLst>
                                      </p:cBhvr>
                                      <p:to>
                                        <p:strVal val="visible"/>
                                      </p:to>
                                    </p:set>
                                    <p:animEffect transition="in" filter="dissolve">
                                      <p:cBhvr>
                                        <p:cTn id="11" dur="500"/>
                                        <p:tgtEl>
                                          <p:spTgt spid="40964"/>
                                        </p:tgtEl>
                                      </p:cBhvr>
                                    </p:animEffect>
                                  </p:childTnLst>
                                </p:cTn>
                              </p:par>
                            </p:childTnLst>
                          </p:cTn>
                        </p:par>
                        <p:par>
                          <p:cTn id="12" fill="hold" nodeType="afterGroup">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40965"/>
                                        </p:tgtEl>
                                        <p:attrNameLst>
                                          <p:attrName>style.visibility</p:attrName>
                                        </p:attrNameLst>
                                      </p:cBhvr>
                                      <p:to>
                                        <p:strVal val="visible"/>
                                      </p:to>
                                    </p:set>
                                    <p:animEffect transition="in" filter="dissolve">
                                      <p:cBhvr>
                                        <p:cTn id="15" dur="500"/>
                                        <p:tgtEl>
                                          <p:spTgt spid="40965"/>
                                        </p:tgtEl>
                                      </p:cBhvr>
                                    </p:animEffect>
                                  </p:childTnLst>
                                </p:cTn>
                              </p:par>
                            </p:childTnLst>
                          </p:cTn>
                        </p:par>
                        <p:par>
                          <p:cTn id="16" fill="hold" nodeType="afterGroup">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40966"/>
                                        </p:tgtEl>
                                        <p:attrNameLst>
                                          <p:attrName>style.visibility</p:attrName>
                                        </p:attrNameLst>
                                      </p:cBhvr>
                                      <p:to>
                                        <p:strVal val="visible"/>
                                      </p:to>
                                    </p:set>
                                    <p:animEffect transition="in" filter="dissolve">
                                      <p:cBhvr>
                                        <p:cTn id="19" dur="500"/>
                                        <p:tgtEl>
                                          <p:spTgt spid="40966"/>
                                        </p:tgtEl>
                                      </p:cBhvr>
                                    </p:animEffect>
                                  </p:childTnLst>
                                </p:cTn>
                              </p:par>
                            </p:childTnLst>
                          </p:cTn>
                        </p:par>
                        <p:par>
                          <p:cTn id="20" fill="hold" nodeType="afterGroup">
                            <p:stCondLst>
                              <p:cond delay="2000"/>
                            </p:stCondLst>
                            <p:childTnLst>
                              <p:par>
                                <p:cTn id="21" presetID="23" presetClass="entr" presetSubtype="16" fill="hold" nodeType="afterEffect">
                                  <p:stCondLst>
                                    <p:cond delay="0"/>
                                  </p:stCondLst>
                                  <p:childTnLst>
                                    <p:set>
                                      <p:cBhvr>
                                        <p:cTn id="22" dur="1" fill="hold">
                                          <p:stCondLst>
                                            <p:cond delay="0"/>
                                          </p:stCondLst>
                                        </p:cTn>
                                        <p:tgtEl>
                                          <p:spTgt spid="40963"/>
                                        </p:tgtEl>
                                        <p:attrNameLst>
                                          <p:attrName>style.visibility</p:attrName>
                                        </p:attrNameLst>
                                      </p:cBhvr>
                                      <p:to>
                                        <p:strVal val="visible"/>
                                      </p:to>
                                    </p:set>
                                    <p:anim calcmode="lin" valueType="num">
                                      <p:cBhvr>
                                        <p:cTn id="23" dur="500" fill="hold"/>
                                        <p:tgtEl>
                                          <p:spTgt spid="40963"/>
                                        </p:tgtEl>
                                        <p:attrNameLst>
                                          <p:attrName>ppt_w</p:attrName>
                                        </p:attrNameLst>
                                      </p:cBhvr>
                                      <p:tavLst>
                                        <p:tav tm="0">
                                          <p:val>
                                            <p:fltVal val="0"/>
                                          </p:val>
                                        </p:tav>
                                        <p:tav tm="100000">
                                          <p:val>
                                            <p:strVal val="#ppt_w"/>
                                          </p:val>
                                        </p:tav>
                                      </p:tavLst>
                                    </p:anim>
                                    <p:anim calcmode="lin" valueType="num">
                                      <p:cBhvr>
                                        <p:cTn id="24" dur="500" fill="hold"/>
                                        <p:tgtEl>
                                          <p:spTgt spid="4096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autoUpdateAnimBg="0"/>
      <p:bldP spid="40964" grpId="0"/>
      <p:bldP spid="40965" grpId="0"/>
      <p:bldP spid="40966" grpId="0"/>
    </p:bldLst>
  </p:timing>
</p:sld>
</file>

<file path=ppt/slides/slide4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564468" y="1524000"/>
            <a:ext cx="4969933" cy="4343400"/>
            <a:chOff x="1894" y="960"/>
            <a:chExt cx="2642" cy="2736"/>
          </a:xfrm>
        </p:grpSpPr>
        <p:grpSp>
          <p:nvGrpSpPr>
            <p:cNvPr id="3" name="Group 3"/>
            <p:cNvGrpSpPr>
              <a:grpSpLocks/>
            </p:cNvGrpSpPr>
            <p:nvPr/>
          </p:nvGrpSpPr>
          <p:grpSpPr bwMode="auto">
            <a:xfrm>
              <a:off x="1894" y="1200"/>
              <a:ext cx="2642" cy="2496"/>
              <a:chOff x="1894" y="1200"/>
              <a:chExt cx="2642" cy="2496"/>
            </a:xfrm>
          </p:grpSpPr>
          <p:sp>
            <p:nvSpPr>
              <p:cNvPr id="41988" name="Oval 4"/>
              <p:cNvSpPr>
                <a:spLocks noChangeArrowheads="1"/>
              </p:cNvSpPr>
              <p:nvPr/>
            </p:nvSpPr>
            <p:spPr bwMode="auto">
              <a:xfrm>
                <a:off x="1894" y="1200"/>
                <a:ext cx="2642" cy="2448"/>
              </a:xfrm>
              <a:prstGeom prst="ellipse">
                <a:avLst/>
              </a:prstGeom>
              <a:gradFill rotWithShape="0">
                <a:gsLst>
                  <a:gs pos="0">
                    <a:schemeClr val="bg1"/>
                  </a:gs>
                  <a:gs pos="100000">
                    <a:schemeClr val="bg1">
                      <a:gamma/>
                      <a:shade val="46275"/>
                      <a:invGamma/>
                    </a:schemeClr>
                  </a:gs>
                </a:gsLst>
                <a:path path="shape">
                  <a:fillToRect l="50000" t="50000" r="50000" b="50000"/>
                </a:path>
              </a:gradFill>
              <a:ln w="12700">
                <a:solidFill>
                  <a:schemeClr val="tx1"/>
                </a:solidFill>
                <a:round/>
                <a:headEnd type="none" w="sm" len="sm"/>
                <a:tailEnd type="none" w="sm" len="sm"/>
              </a:ln>
              <a:effectLst/>
            </p:spPr>
            <p:txBody>
              <a:bodyPr wrap="none" anchor="ctr"/>
              <a:lstStyle/>
              <a:p>
                <a:pPr algn="ctr" eaLnBrk="0" hangingPunct="0">
                  <a:defRPr/>
                </a:pPr>
                <a:endParaRPr lang="es-ES" b="1">
                  <a:latin typeface="Arial" charset="0"/>
                </a:endParaRPr>
              </a:p>
            </p:txBody>
          </p:sp>
          <p:sp>
            <p:nvSpPr>
              <p:cNvPr id="25617" name="Oval 5"/>
              <p:cNvSpPr>
                <a:spLocks noChangeArrowheads="1"/>
              </p:cNvSpPr>
              <p:nvPr/>
            </p:nvSpPr>
            <p:spPr bwMode="auto">
              <a:xfrm>
                <a:off x="1894" y="2352"/>
                <a:ext cx="2642" cy="336"/>
              </a:xfrm>
              <a:prstGeom prst="ellipse">
                <a:avLst/>
              </a:prstGeom>
              <a:solidFill>
                <a:schemeClr val="bg1"/>
              </a:solidFill>
              <a:ln w="12700">
                <a:solidFill>
                  <a:schemeClr val="tx1"/>
                </a:solidFill>
                <a:round/>
                <a:headEnd type="none" w="sm" len="sm"/>
                <a:tailEnd type="none" w="sm" len="sm"/>
              </a:ln>
            </p:spPr>
            <p:txBody>
              <a:bodyPr wrap="none" anchor="ctr"/>
              <a:lstStyle/>
              <a:p>
                <a:endParaRPr lang="es-MX"/>
              </a:p>
            </p:txBody>
          </p:sp>
          <p:sp>
            <p:nvSpPr>
              <p:cNvPr id="25618" name="Line 6"/>
              <p:cNvSpPr>
                <a:spLocks noChangeShapeType="1"/>
              </p:cNvSpPr>
              <p:nvPr/>
            </p:nvSpPr>
            <p:spPr bwMode="auto">
              <a:xfrm flipH="1">
                <a:off x="3190" y="1200"/>
                <a:ext cx="0" cy="132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5619" name="Line 7"/>
              <p:cNvSpPr>
                <a:spLocks noChangeShapeType="1"/>
              </p:cNvSpPr>
              <p:nvPr/>
            </p:nvSpPr>
            <p:spPr bwMode="auto">
              <a:xfrm>
                <a:off x="3190" y="2688"/>
                <a:ext cx="0" cy="100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5620" name="Line 8"/>
              <p:cNvSpPr>
                <a:spLocks noChangeShapeType="1"/>
              </p:cNvSpPr>
              <p:nvPr/>
            </p:nvSpPr>
            <p:spPr bwMode="auto">
              <a:xfrm flipH="1">
                <a:off x="2703" y="2506"/>
                <a:ext cx="485" cy="25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25621" name="Text Box 9"/>
              <p:cNvSpPr txBox="1">
                <a:spLocks noChangeArrowheads="1"/>
              </p:cNvSpPr>
              <p:nvPr/>
            </p:nvSpPr>
            <p:spPr bwMode="auto">
              <a:xfrm rot="462017">
                <a:off x="2401" y="2712"/>
                <a:ext cx="59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latin typeface="Arial" charset="0"/>
                  </a:rPr>
                  <a:t>255  0</a:t>
                </a:r>
                <a:endParaRPr lang="es-ES_tradnl" b="1">
                  <a:latin typeface="Arial" charset="0"/>
                </a:endParaRPr>
              </a:p>
            </p:txBody>
          </p:sp>
          <p:sp>
            <p:nvSpPr>
              <p:cNvPr id="25622" name="Text Box 10"/>
              <p:cNvSpPr txBox="1">
                <a:spLocks noChangeArrowheads="1"/>
              </p:cNvSpPr>
              <p:nvPr/>
            </p:nvSpPr>
            <p:spPr bwMode="auto">
              <a:xfrm>
                <a:off x="2044" y="2592"/>
                <a:ext cx="59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latin typeface="Arial" charset="0"/>
                  </a:rPr>
                  <a:t>255</a:t>
                </a:r>
                <a:endParaRPr lang="es-ES_tradnl" b="1">
                  <a:latin typeface="Arial" charset="0"/>
                </a:endParaRPr>
              </a:p>
            </p:txBody>
          </p:sp>
        </p:grpSp>
        <p:sp>
          <p:nvSpPr>
            <p:cNvPr id="25615" name="Text Box 11"/>
            <p:cNvSpPr txBox="1">
              <a:spLocks noChangeArrowheads="1"/>
            </p:cNvSpPr>
            <p:nvPr/>
          </p:nvSpPr>
          <p:spPr bwMode="auto">
            <a:xfrm>
              <a:off x="3041" y="960"/>
              <a:ext cx="59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latin typeface="Arial" charset="0"/>
                </a:rPr>
                <a:t>255</a:t>
              </a:r>
              <a:endParaRPr lang="es-ES_tradnl" b="1">
                <a:latin typeface="Arial" charset="0"/>
              </a:endParaRPr>
            </a:p>
          </p:txBody>
        </p:sp>
      </p:grpSp>
      <p:sp>
        <p:nvSpPr>
          <p:cNvPr id="41996" name="Line 12"/>
          <p:cNvSpPr>
            <a:spLocks noChangeShapeType="1"/>
          </p:cNvSpPr>
          <p:nvPr/>
        </p:nvSpPr>
        <p:spPr bwMode="auto">
          <a:xfrm>
            <a:off x="6002876" y="3962400"/>
            <a:ext cx="776817" cy="114300"/>
          </a:xfrm>
          <a:prstGeom prst="line">
            <a:avLst/>
          </a:prstGeom>
          <a:noFill/>
          <a:ln w="38100">
            <a:solidFill>
              <a:schemeClr val="accent2"/>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41997" name="Line 13"/>
          <p:cNvSpPr>
            <a:spLocks noChangeShapeType="1"/>
          </p:cNvSpPr>
          <p:nvPr/>
        </p:nvSpPr>
        <p:spPr bwMode="auto">
          <a:xfrm flipV="1">
            <a:off x="6002869" y="2852738"/>
            <a:ext cx="8467" cy="1109662"/>
          </a:xfrm>
          <a:prstGeom prst="line">
            <a:avLst/>
          </a:prstGeom>
          <a:noFill/>
          <a:ln w="28575">
            <a:solidFill>
              <a:schemeClr val="accent2"/>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41998" name="Oval 14"/>
          <p:cNvSpPr>
            <a:spLocks noChangeArrowheads="1"/>
          </p:cNvSpPr>
          <p:nvPr/>
        </p:nvSpPr>
        <p:spPr bwMode="auto">
          <a:xfrm>
            <a:off x="6752166" y="2819400"/>
            <a:ext cx="95251" cy="76200"/>
          </a:xfrm>
          <a:prstGeom prst="ellipse">
            <a:avLst/>
          </a:prstGeom>
          <a:solidFill>
            <a:schemeClr val="accent2"/>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es-MX"/>
          </a:p>
        </p:txBody>
      </p:sp>
      <p:sp>
        <p:nvSpPr>
          <p:cNvPr id="41999" name="Line 15"/>
          <p:cNvSpPr>
            <a:spLocks noChangeShapeType="1"/>
          </p:cNvSpPr>
          <p:nvPr/>
        </p:nvSpPr>
        <p:spPr bwMode="auto">
          <a:xfrm flipH="1" flipV="1">
            <a:off x="6011342" y="2852738"/>
            <a:ext cx="740833" cy="42862"/>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2000" name="Line 16"/>
          <p:cNvSpPr>
            <a:spLocks noChangeShapeType="1"/>
          </p:cNvSpPr>
          <p:nvPr/>
        </p:nvSpPr>
        <p:spPr bwMode="auto">
          <a:xfrm flipH="1">
            <a:off x="6796619" y="2898776"/>
            <a:ext cx="2116" cy="1165225"/>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2001" name="Line 17"/>
          <p:cNvSpPr>
            <a:spLocks noChangeShapeType="1"/>
          </p:cNvSpPr>
          <p:nvPr/>
        </p:nvSpPr>
        <p:spPr bwMode="auto">
          <a:xfrm>
            <a:off x="6002869" y="3975102"/>
            <a:ext cx="1441451" cy="231775"/>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2002" name="Arc 18"/>
          <p:cNvSpPr>
            <a:spLocks/>
          </p:cNvSpPr>
          <p:nvPr/>
        </p:nvSpPr>
        <p:spPr bwMode="auto">
          <a:xfrm rot="164295" flipV="1">
            <a:off x="5158326" y="4114800"/>
            <a:ext cx="2281767" cy="304800"/>
          </a:xfrm>
          <a:custGeom>
            <a:avLst/>
            <a:gdLst>
              <a:gd name="T0" fmla="*/ 0 w 25950"/>
              <a:gd name="T1" fmla="*/ 10569 h 21600"/>
              <a:gd name="T2" fmla="*/ 1711325 w 25950"/>
              <a:gd name="T3" fmla="*/ 201083 h 21600"/>
              <a:gd name="T4" fmla="*/ 371875 w 25950"/>
              <a:gd name="T5" fmla="*/ 304800 h 21600"/>
              <a:gd name="T6" fmla="*/ 0 60000 65536"/>
              <a:gd name="T7" fmla="*/ 0 60000 65536"/>
              <a:gd name="T8" fmla="*/ 0 60000 65536"/>
              <a:gd name="T9" fmla="*/ 0 w 25950"/>
              <a:gd name="T10" fmla="*/ 0 h 21600"/>
              <a:gd name="T11" fmla="*/ 25950 w 25950"/>
              <a:gd name="T12" fmla="*/ 21600 h 21600"/>
            </a:gdLst>
            <a:ahLst/>
            <a:cxnLst>
              <a:cxn ang="T6">
                <a:pos x="T0" y="T1"/>
              </a:cxn>
              <a:cxn ang="T7">
                <a:pos x="T2" y="T3"/>
              </a:cxn>
              <a:cxn ang="T8">
                <a:pos x="T4" y="T5"/>
              </a:cxn>
            </a:cxnLst>
            <a:rect l="T9" t="T10" r="T11" b="T12"/>
            <a:pathLst>
              <a:path w="25950" h="21600" fill="none" extrusionOk="0">
                <a:moveTo>
                  <a:pt x="0" y="749"/>
                </a:moveTo>
                <a:cubicBezTo>
                  <a:pt x="1838" y="251"/>
                  <a:pt x="3734" y="-1"/>
                  <a:pt x="5639" y="0"/>
                </a:cubicBezTo>
                <a:cubicBezTo>
                  <a:pt x="14734" y="0"/>
                  <a:pt x="22855" y="5697"/>
                  <a:pt x="25950" y="14249"/>
                </a:cubicBezTo>
              </a:path>
              <a:path w="25950" h="21600" stroke="0" extrusionOk="0">
                <a:moveTo>
                  <a:pt x="0" y="749"/>
                </a:moveTo>
                <a:cubicBezTo>
                  <a:pt x="1838" y="251"/>
                  <a:pt x="3734" y="-1"/>
                  <a:pt x="5639" y="0"/>
                </a:cubicBezTo>
                <a:cubicBezTo>
                  <a:pt x="14734" y="0"/>
                  <a:pt x="22855" y="5697"/>
                  <a:pt x="25950" y="14249"/>
                </a:cubicBezTo>
                <a:lnTo>
                  <a:pt x="5639" y="21600"/>
                </a:lnTo>
                <a:close/>
              </a:path>
            </a:pathLst>
          </a:custGeom>
          <a:noFill/>
          <a:ln w="28575">
            <a:solidFill>
              <a:schemeClr val="accent2"/>
            </a:solidFill>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s-MX"/>
          </a:p>
        </p:txBody>
      </p:sp>
      <p:sp>
        <p:nvSpPr>
          <p:cNvPr id="42003" name="Text Box 19"/>
          <p:cNvSpPr txBox="1">
            <a:spLocks noChangeArrowheads="1"/>
          </p:cNvSpPr>
          <p:nvPr/>
        </p:nvSpPr>
        <p:spPr bwMode="auto">
          <a:xfrm rot="762600">
            <a:off x="6864351" y="3859311"/>
            <a:ext cx="14499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latin typeface="Arial" charset="0"/>
              </a:rPr>
              <a:t>Saturación</a:t>
            </a:r>
            <a:endParaRPr lang="es-ES_tradnl" b="1">
              <a:latin typeface="Arial" charset="0"/>
            </a:endParaRPr>
          </a:p>
        </p:txBody>
      </p:sp>
      <p:sp>
        <p:nvSpPr>
          <p:cNvPr id="42004" name="Text Box 20"/>
          <p:cNvSpPr txBox="1">
            <a:spLocks noChangeArrowheads="1"/>
          </p:cNvSpPr>
          <p:nvPr/>
        </p:nvSpPr>
        <p:spPr bwMode="auto">
          <a:xfrm rot="-5400000">
            <a:off x="5129743" y="2740137"/>
            <a:ext cx="1371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spcBef>
                <a:spcPct val="50000"/>
              </a:spcBef>
            </a:pPr>
            <a:r>
              <a:rPr lang="es-ES_tradnl" sz="1400" b="1">
                <a:latin typeface="Arial" charset="0"/>
              </a:rPr>
              <a:t>Intensidad</a:t>
            </a:r>
            <a:endParaRPr lang="es-ES_tradnl" b="1">
              <a:latin typeface="Arial" charset="0"/>
            </a:endParaRPr>
          </a:p>
        </p:txBody>
      </p:sp>
      <p:sp>
        <p:nvSpPr>
          <p:cNvPr id="42005" name="Text Box 21"/>
          <p:cNvSpPr txBox="1">
            <a:spLocks noChangeArrowheads="1"/>
          </p:cNvSpPr>
          <p:nvPr/>
        </p:nvSpPr>
        <p:spPr bwMode="auto">
          <a:xfrm rot="-265653">
            <a:off x="6835206" y="4435587"/>
            <a:ext cx="6319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r>
              <a:rPr lang="es-ES_tradnl" sz="1400" b="1">
                <a:latin typeface="Arial" charset="0"/>
              </a:rPr>
              <a:t>Matiz</a:t>
            </a:r>
            <a:endParaRPr lang="es-ES_tradnl" b="1">
              <a:latin typeface="Arial" charset="0"/>
            </a:endParaRPr>
          </a:p>
        </p:txBody>
      </p:sp>
      <p:sp>
        <p:nvSpPr>
          <p:cNvPr id="42006" name="Rectangle 22"/>
          <p:cNvSpPr>
            <a:spLocks noChangeArrowheads="1"/>
          </p:cNvSpPr>
          <p:nvPr/>
        </p:nvSpPr>
        <p:spPr bwMode="auto">
          <a:xfrm>
            <a:off x="2341042" y="260350"/>
            <a:ext cx="2027767" cy="636588"/>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IHS</a:t>
            </a:r>
            <a:endParaRPr lang="es-ES_tradnl" sz="4800">
              <a:solidFill>
                <a:schemeClr val="tx2"/>
              </a:solidFill>
              <a:effectLst>
                <a:outerShdw blurRad="38100" dist="38100" dir="2700000" algn="tl">
                  <a:srgbClr val="000000"/>
                </a:outerShdw>
              </a:effectLst>
              <a:latin typeface="Arial" charset="0"/>
            </a:endParaRPr>
          </a:p>
        </p:txBody>
      </p:sp>
    </p:spTree>
    <p:extLst>
      <p:ext uri="{BB962C8B-B14F-4D97-AF65-F5344CB8AC3E}">
        <p14:creationId xmlns:p14="http://schemas.microsoft.com/office/powerpoint/2010/main" val="3450978639"/>
      </p:ext>
    </p:extLst>
  </p:cSld>
  <p:clrMapOvr>
    <a:masterClrMapping/>
  </p:clrMapOvr>
  <p:transition advClick="0" advTm="1000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2006"/>
                                        </p:tgtEl>
                                        <p:attrNameLst>
                                          <p:attrName>style.visibility</p:attrName>
                                        </p:attrNameLst>
                                      </p:cBhvr>
                                      <p:to>
                                        <p:strVal val="visible"/>
                                      </p:to>
                                    </p:set>
                                    <p:animEffect transition="in" filter="dissolve">
                                      <p:cBhvr>
                                        <p:cTn id="7" dur="500"/>
                                        <p:tgtEl>
                                          <p:spTgt spid="42006"/>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par>
                          <p:cTn id="12" fill="hold" nodeType="afterGroup">
                            <p:stCondLst>
                              <p:cond delay="1000"/>
                            </p:stCondLst>
                            <p:childTnLst>
                              <p:par>
                                <p:cTn id="13" presetID="9" presetClass="entr" presetSubtype="0" fill="hold" grpId="0" nodeType="afterEffect">
                                  <p:stCondLst>
                                    <p:cond delay="500"/>
                                  </p:stCondLst>
                                  <p:childTnLst>
                                    <p:set>
                                      <p:cBhvr>
                                        <p:cTn id="14" dur="1" fill="hold">
                                          <p:stCondLst>
                                            <p:cond delay="0"/>
                                          </p:stCondLst>
                                        </p:cTn>
                                        <p:tgtEl>
                                          <p:spTgt spid="41998"/>
                                        </p:tgtEl>
                                        <p:attrNameLst>
                                          <p:attrName>style.visibility</p:attrName>
                                        </p:attrNameLst>
                                      </p:cBhvr>
                                      <p:to>
                                        <p:strVal val="visible"/>
                                      </p:to>
                                    </p:set>
                                    <p:animEffect transition="in" filter="dissolve">
                                      <p:cBhvr>
                                        <p:cTn id="15" dur="500"/>
                                        <p:tgtEl>
                                          <p:spTgt spid="41998"/>
                                        </p:tgtEl>
                                      </p:cBhvr>
                                    </p:animEffect>
                                  </p:childTnLst>
                                </p:cTn>
                              </p:par>
                            </p:childTnLst>
                          </p:cTn>
                        </p:par>
                        <p:par>
                          <p:cTn id="16" fill="hold" nodeType="afterGroup">
                            <p:stCondLst>
                              <p:cond delay="2000"/>
                            </p:stCondLst>
                            <p:childTnLst>
                              <p:par>
                                <p:cTn id="17" presetID="22" presetClass="entr" presetSubtype="1" fill="hold" grpId="0" nodeType="afterEffect">
                                  <p:stCondLst>
                                    <p:cond delay="500"/>
                                  </p:stCondLst>
                                  <p:childTnLst>
                                    <p:set>
                                      <p:cBhvr>
                                        <p:cTn id="18" dur="1" fill="hold">
                                          <p:stCondLst>
                                            <p:cond delay="0"/>
                                          </p:stCondLst>
                                        </p:cTn>
                                        <p:tgtEl>
                                          <p:spTgt spid="42000"/>
                                        </p:tgtEl>
                                        <p:attrNameLst>
                                          <p:attrName>style.visibility</p:attrName>
                                        </p:attrNameLst>
                                      </p:cBhvr>
                                      <p:to>
                                        <p:strVal val="visible"/>
                                      </p:to>
                                    </p:set>
                                    <p:animEffect transition="in" filter="wipe(up)">
                                      <p:cBhvr>
                                        <p:cTn id="19" dur="500"/>
                                        <p:tgtEl>
                                          <p:spTgt spid="42000"/>
                                        </p:tgtEl>
                                      </p:cBhvr>
                                    </p:animEffect>
                                  </p:childTnLst>
                                </p:cTn>
                              </p:par>
                            </p:childTnLst>
                          </p:cTn>
                        </p:par>
                        <p:par>
                          <p:cTn id="20" fill="hold" nodeType="afterGroup">
                            <p:stCondLst>
                              <p:cond delay="3000"/>
                            </p:stCondLst>
                            <p:childTnLst>
                              <p:par>
                                <p:cTn id="21" presetID="22" presetClass="entr" presetSubtype="8" fill="hold" grpId="0" nodeType="afterEffect">
                                  <p:stCondLst>
                                    <p:cond delay="500"/>
                                  </p:stCondLst>
                                  <p:childTnLst>
                                    <p:set>
                                      <p:cBhvr>
                                        <p:cTn id="22" dur="1" fill="hold">
                                          <p:stCondLst>
                                            <p:cond delay="0"/>
                                          </p:stCondLst>
                                        </p:cTn>
                                        <p:tgtEl>
                                          <p:spTgt spid="42001"/>
                                        </p:tgtEl>
                                        <p:attrNameLst>
                                          <p:attrName>style.visibility</p:attrName>
                                        </p:attrNameLst>
                                      </p:cBhvr>
                                      <p:to>
                                        <p:strVal val="visible"/>
                                      </p:to>
                                    </p:set>
                                    <p:animEffect transition="in" filter="wipe(left)">
                                      <p:cBhvr>
                                        <p:cTn id="23" dur="500"/>
                                        <p:tgtEl>
                                          <p:spTgt spid="42001"/>
                                        </p:tgtEl>
                                      </p:cBhvr>
                                    </p:animEffect>
                                  </p:childTnLst>
                                </p:cTn>
                              </p:par>
                            </p:childTnLst>
                          </p:cTn>
                        </p:par>
                        <p:par>
                          <p:cTn id="24" fill="hold" nodeType="afterGroup">
                            <p:stCondLst>
                              <p:cond delay="4000"/>
                            </p:stCondLst>
                            <p:childTnLst>
                              <p:par>
                                <p:cTn id="25" presetID="9" presetClass="entr" presetSubtype="0" fill="hold" grpId="0" nodeType="afterEffect">
                                  <p:stCondLst>
                                    <p:cond delay="500"/>
                                  </p:stCondLst>
                                  <p:childTnLst>
                                    <p:set>
                                      <p:cBhvr>
                                        <p:cTn id="26" dur="1" fill="hold">
                                          <p:stCondLst>
                                            <p:cond delay="0"/>
                                          </p:stCondLst>
                                        </p:cTn>
                                        <p:tgtEl>
                                          <p:spTgt spid="42003"/>
                                        </p:tgtEl>
                                        <p:attrNameLst>
                                          <p:attrName>style.visibility</p:attrName>
                                        </p:attrNameLst>
                                      </p:cBhvr>
                                      <p:to>
                                        <p:strVal val="visible"/>
                                      </p:to>
                                    </p:set>
                                    <p:animEffect transition="in" filter="dissolve">
                                      <p:cBhvr>
                                        <p:cTn id="27" dur="500"/>
                                        <p:tgtEl>
                                          <p:spTgt spid="42003"/>
                                        </p:tgtEl>
                                      </p:cBhvr>
                                    </p:animEffect>
                                  </p:childTnLst>
                                </p:cTn>
                              </p:par>
                            </p:childTnLst>
                          </p:cTn>
                        </p:par>
                        <p:par>
                          <p:cTn id="28" fill="hold" nodeType="afterGroup">
                            <p:stCondLst>
                              <p:cond delay="5000"/>
                            </p:stCondLst>
                            <p:childTnLst>
                              <p:par>
                                <p:cTn id="29" presetID="22" presetClass="entr" presetSubtype="8" fill="hold" grpId="0" nodeType="afterEffect">
                                  <p:stCondLst>
                                    <p:cond delay="500"/>
                                  </p:stCondLst>
                                  <p:childTnLst>
                                    <p:set>
                                      <p:cBhvr>
                                        <p:cTn id="30" dur="1" fill="hold">
                                          <p:stCondLst>
                                            <p:cond delay="0"/>
                                          </p:stCondLst>
                                        </p:cTn>
                                        <p:tgtEl>
                                          <p:spTgt spid="41996"/>
                                        </p:tgtEl>
                                        <p:attrNameLst>
                                          <p:attrName>style.visibility</p:attrName>
                                        </p:attrNameLst>
                                      </p:cBhvr>
                                      <p:to>
                                        <p:strVal val="visible"/>
                                      </p:to>
                                    </p:set>
                                    <p:animEffect transition="in" filter="wipe(left)">
                                      <p:cBhvr>
                                        <p:cTn id="31" dur="2000"/>
                                        <p:tgtEl>
                                          <p:spTgt spid="41996"/>
                                        </p:tgtEl>
                                      </p:cBhvr>
                                    </p:animEffect>
                                  </p:childTnLst>
                                </p:cTn>
                              </p:par>
                            </p:childTnLst>
                          </p:cTn>
                        </p:par>
                        <p:par>
                          <p:cTn id="32" fill="hold" nodeType="afterGroup">
                            <p:stCondLst>
                              <p:cond delay="7500"/>
                            </p:stCondLst>
                            <p:childTnLst>
                              <p:par>
                                <p:cTn id="33" presetID="22" presetClass="entr" presetSubtype="2" fill="hold" grpId="0" nodeType="afterEffect">
                                  <p:stCondLst>
                                    <p:cond delay="500"/>
                                  </p:stCondLst>
                                  <p:childTnLst>
                                    <p:set>
                                      <p:cBhvr>
                                        <p:cTn id="34" dur="1" fill="hold">
                                          <p:stCondLst>
                                            <p:cond delay="0"/>
                                          </p:stCondLst>
                                        </p:cTn>
                                        <p:tgtEl>
                                          <p:spTgt spid="41999"/>
                                        </p:tgtEl>
                                        <p:attrNameLst>
                                          <p:attrName>style.visibility</p:attrName>
                                        </p:attrNameLst>
                                      </p:cBhvr>
                                      <p:to>
                                        <p:strVal val="visible"/>
                                      </p:to>
                                    </p:set>
                                    <p:animEffect transition="in" filter="wipe(right)">
                                      <p:cBhvr>
                                        <p:cTn id="35" dur="500"/>
                                        <p:tgtEl>
                                          <p:spTgt spid="41999"/>
                                        </p:tgtEl>
                                      </p:cBhvr>
                                    </p:animEffect>
                                  </p:childTnLst>
                                </p:cTn>
                              </p:par>
                            </p:childTnLst>
                          </p:cTn>
                        </p:par>
                        <p:par>
                          <p:cTn id="36" fill="hold" nodeType="afterGroup">
                            <p:stCondLst>
                              <p:cond delay="8500"/>
                            </p:stCondLst>
                            <p:childTnLst>
                              <p:par>
                                <p:cTn id="37" presetID="9" presetClass="entr" presetSubtype="0" fill="hold" grpId="0" nodeType="afterEffect">
                                  <p:stCondLst>
                                    <p:cond delay="500"/>
                                  </p:stCondLst>
                                  <p:childTnLst>
                                    <p:set>
                                      <p:cBhvr>
                                        <p:cTn id="38" dur="1" fill="hold">
                                          <p:stCondLst>
                                            <p:cond delay="0"/>
                                          </p:stCondLst>
                                        </p:cTn>
                                        <p:tgtEl>
                                          <p:spTgt spid="42004"/>
                                        </p:tgtEl>
                                        <p:attrNameLst>
                                          <p:attrName>style.visibility</p:attrName>
                                        </p:attrNameLst>
                                      </p:cBhvr>
                                      <p:to>
                                        <p:strVal val="visible"/>
                                      </p:to>
                                    </p:set>
                                    <p:animEffect transition="in" filter="dissolve">
                                      <p:cBhvr>
                                        <p:cTn id="39" dur="500"/>
                                        <p:tgtEl>
                                          <p:spTgt spid="42004"/>
                                        </p:tgtEl>
                                      </p:cBhvr>
                                    </p:animEffect>
                                  </p:childTnLst>
                                </p:cTn>
                              </p:par>
                            </p:childTnLst>
                          </p:cTn>
                        </p:par>
                        <p:par>
                          <p:cTn id="40" fill="hold" nodeType="afterGroup">
                            <p:stCondLst>
                              <p:cond delay="9500"/>
                            </p:stCondLst>
                            <p:childTnLst>
                              <p:par>
                                <p:cTn id="41" presetID="22" presetClass="entr" presetSubtype="4" fill="hold" grpId="0" nodeType="afterEffect">
                                  <p:stCondLst>
                                    <p:cond delay="500"/>
                                  </p:stCondLst>
                                  <p:childTnLst>
                                    <p:set>
                                      <p:cBhvr>
                                        <p:cTn id="42" dur="1" fill="hold">
                                          <p:stCondLst>
                                            <p:cond delay="0"/>
                                          </p:stCondLst>
                                        </p:cTn>
                                        <p:tgtEl>
                                          <p:spTgt spid="41997"/>
                                        </p:tgtEl>
                                        <p:attrNameLst>
                                          <p:attrName>style.visibility</p:attrName>
                                        </p:attrNameLst>
                                      </p:cBhvr>
                                      <p:to>
                                        <p:strVal val="visible"/>
                                      </p:to>
                                    </p:set>
                                    <p:animEffect transition="in" filter="wipe(down)">
                                      <p:cBhvr>
                                        <p:cTn id="43" dur="2000"/>
                                        <p:tgtEl>
                                          <p:spTgt spid="41997"/>
                                        </p:tgtEl>
                                      </p:cBhvr>
                                    </p:animEffect>
                                  </p:childTnLst>
                                </p:cTn>
                              </p:par>
                            </p:childTnLst>
                          </p:cTn>
                        </p:par>
                        <p:par>
                          <p:cTn id="44" fill="hold" nodeType="afterGroup">
                            <p:stCondLst>
                              <p:cond delay="12000"/>
                            </p:stCondLst>
                            <p:childTnLst>
                              <p:par>
                                <p:cTn id="45" presetID="22" presetClass="entr" presetSubtype="8" fill="hold" grpId="1" nodeType="afterEffect">
                                  <p:stCondLst>
                                    <p:cond delay="500"/>
                                  </p:stCondLst>
                                  <p:childTnLst>
                                    <p:set>
                                      <p:cBhvr>
                                        <p:cTn id="46" dur="1" fill="hold">
                                          <p:stCondLst>
                                            <p:cond delay="0"/>
                                          </p:stCondLst>
                                        </p:cTn>
                                        <p:tgtEl>
                                          <p:spTgt spid="42001"/>
                                        </p:tgtEl>
                                        <p:attrNameLst>
                                          <p:attrName>style.visibility</p:attrName>
                                        </p:attrNameLst>
                                      </p:cBhvr>
                                      <p:to>
                                        <p:strVal val="visible"/>
                                      </p:to>
                                    </p:set>
                                    <p:animEffect transition="in" filter="wipe(left)">
                                      <p:cBhvr>
                                        <p:cTn id="47" dur="500"/>
                                        <p:tgtEl>
                                          <p:spTgt spid="42001"/>
                                        </p:tgtEl>
                                      </p:cBhvr>
                                    </p:animEffect>
                                  </p:childTnLst>
                                </p:cTn>
                              </p:par>
                            </p:childTnLst>
                          </p:cTn>
                        </p:par>
                        <p:par>
                          <p:cTn id="48" fill="hold" nodeType="afterGroup">
                            <p:stCondLst>
                              <p:cond delay="13000"/>
                            </p:stCondLst>
                            <p:childTnLst>
                              <p:par>
                                <p:cTn id="49" presetID="9" presetClass="entr" presetSubtype="0" fill="hold" grpId="0" nodeType="afterEffect">
                                  <p:stCondLst>
                                    <p:cond delay="500"/>
                                  </p:stCondLst>
                                  <p:childTnLst>
                                    <p:set>
                                      <p:cBhvr>
                                        <p:cTn id="50" dur="1" fill="hold">
                                          <p:stCondLst>
                                            <p:cond delay="0"/>
                                          </p:stCondLst>
                                        </p:cTn>
                                        <p:tgtEl>
                                          <p:spTgt spid="42005"/>
                                        </p:tgtEl>
                                        <p:attrNameLst>
                                          <p:attrName>style.visibility</p:attrName>
                                        </p:attrNameLst>
                                      </p:cBhvr>
                                      <p:to>
                                        <p:strVal val="visible"/>
                                      </p:to>
                                    </p:set>
                                    <p:animEffect transition="in" filter="dissolve">
                                      <p:cBhvr>
                                        <p:cTn id="51" dur="500"/>
                                        <p:tgtEl>
                                          <p:spTgt spid="42005"/>
                                        </p:tgtEl>
                                      </p:cBhvr>
                                    </p:animEffect>
                                  </p:childTnLst>
                                </p:cTn>
                              </p:par>
                            </p:childTnLst>
                          </p:cTn>
                        </p:par>
                        <p:par>
                          <p:cTn id="52" fill="hold" nodeType="afterGroup">
                            <p:stCondLst>
                              <p:cond delay="14000"/>
                            </p:stCondLst>
                            <p:childTnLst>
                              <p:par>
                                <p:cTn id="53" presetID="22" presetClass="entr" presetSubtype="8" fill="hold" grpId="0" nodeType="afterEffect">
                                  <p:stCondLst>
                                    <p:cond delay="0"/>
                                  </p:stCondLst>
                                  <p:childTnLst>
                                    <p:set>
                                      <p:cBhvr>
                                        <p:cTn id="54" dur="1" fill="hold">
                                          <p:stCondLst>
                                            <p:cond delay="0"/>
                                          </p:stCondLst>
                                        </p:cTn>
                                        <p:tgtEl>
                                          <p:spTgt spid="42002"/>
                                        </p:tgtEl>
                                        <p:attrNameLst>
                                          <p:attrName>style.visibility</p:attrName>
                                        </p:attrNameLst>
                                      </p:cBhvr>
                                      <p:to>
                                        <p:strVal val="visible"/>
                                      </p:to>
                                    </p:set>
                                    <p:animEffect transition="in" filter="wipe(left)">
                                      <p:cBhvr>
                                        <p:cTn id="55" dur="2000"/>
                                        <p:tgtEl>
                                          <p:spTgt spid="420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96" grpId="0" animBg="1"/>
      <p:bldP spid="41997" grpId="0" animBg="1"/>
      <p:bldP spid="41998" grpId="0" animBg="1"/>
      <p:bldP spid="41999" grpId="0" animBg="1"/>
      <p:bldP spid="42000" grpId="0" animBg="1"/>
      <p:bldP spid="42001" grpId="0" animBg="1"/>
      <p:bldP spid="42001" grpId="1" animBg="1"/>
      <p:bldP spid="42002" grpId="0" animBg="1"/>
      <p:bldP spid="42003" grpId="0"/>
      <p:bldP spid="42004" grpId="0"/>
      <p:bldP spid="42005" grpId="0"/>
      <p:bldP spid="42006" grpId="0"/>
    </p:bldLst>
  </p:timing>
</p:sld>
</file>

<file path=ppt/slides/slide4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47106" name="Picture 2" descr="CONTRAS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88419" y="1131888"/>
            <a:ext cx="6377516" cy="4919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7" name="Picture 3" descr="DENS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8419" y="1143005"/>
            <a:ext cx="6377516" cy="4919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8" name="Rectangle 4"/>
          <p:cNvSpPr>
            <a:spLocks noChangeArrowheads="1"/>
          </p:cNvSpPr>
          <p:nvPr/>
        </p:nvSpPr>
        <p:spPr bwMode="auto">
          <a:xfrm>
            <a:off x="2379133" y="271463"/>
            <a:ext cx="8813800" cy="1143000"/>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Density Slicing</a:t>
            </a:r>
            <a:endParaRPr lang="es-ES_tradnl" sz="4800">
              <a:solidFill>
                <a:schemeClr val="tx2"/>
              </a:solidFill>
              <a:effectLst>
                <a:outerShdw blurRad="38100" dist="38100" dir="2700000" algn="tl">
                  <a:srgbClr val="000000"/>
                </a:outerShdw>
              </a:effectLst>
              <a:latin typeface="Arial" charset="0"/>
            </a:endParaRPr>
          </a:p>
        </p:txBody>
      </p:sp>
      <p:grpSp>
        <p:nvGrpSpPr>
          <p:cNvPr id="2" name="Group 5"/>
          <p:cNvGrpSpPr>
            <a:grpSpLocks/>
          </p:cNvGrpSpPr>
          <p:nvPr/>
        </p:nvGrpSpPr>
        <p:grpSpPr bwMode="auto">
          <a:xfrm>
            <a:off x="281517" y="2514601"/>
            <a:ext cx="3630083" cy="2209800"/>
            <a:chOff x="144" y="1584"/>
            <a:chExt cx="1858" cy="1392"/>
          </a:xfrm>
        </p:grpSpPr>
        <p:sp>
          <p:nvSpPr>
            <p:cNvPr id="30738" name="Line 6"/>
            <p:cNvSpPr>
              <a:spLocks noChangeShapeType="1"/>
            </p:cNvSpPr>
            <p:nvPr/>
          </p:nvSpPr>
          <p:spPr bwMode="auto">
            <a:xfrm flipV="1">
              <a:off x="592" y="1584"/>
              <a:ext cx="0" cy="115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30739" name="Line 7"/>
            <p:cNvSpPr>
              <a:spLocks noChangeShapeType="1"/>
            </p:cNvSpPr>
            <p:nvPr/>
          </p:nvSpPr>
          <p:spPr bwMode="auto">
            <a:xfrm>
              <a:off x="592" y="2744"/>
              <a:ext cx="123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grpSp>
          <p:nvGrpSpPr>
            <p:cNvPr id="4" name="Group 8"/>
            <p:cNvGrpSpPr>
              <a:grpSpLocks/>
            </p:cNvGrpSpPr>
            <p:nvPr/>
          </p:nvGrpSpPr>
          <p:grpSpPr bwMode="auto">
            <a:xfrm>
              <a:off x="624" y="1728"/>
              <a:ext cx="1152" cy="1014"/>
              <a:chOff x="1920" y="1008"/>
              <a:chExt cx="1237" cy="918"/>
            </a:xfrm>
          </p:grpSpPr>
          <p:sp>
            <p:nvSpPr>
              <p:cNvPr id="30745" name="Rectangle 9"/>
              <p:cNvSpPr>
                <a:spLocks noChangeArrowheads="1"/>
              </p:cNvSpPr>
              <p:nvPr/>
            </p:nvSpPr>
            <p:spPr bwMode="auto">
              <a:xfrm>
                <a:off x="1920" y="1728"/>
                <a:ext cx="49" cy="19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46" name="Rectangle 10"/>
              <p:cNvSpPr>
                <a:spLocks noChangeArrowheads="1"/>
              </p:cNvSpPr>
              <p:nvPr/>
            </p:nvSpPr>
            <p:spPr bwMode="auto">
              <a:xfrm>
                <a:off x="2011" y="1590"/>
                <a:ext cx="58" cy="33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47" name="Rectangle 11"/>
              <p:cNvSpPr>
                <a:spLocks noChangeArrowheads="1"/>
              </p:cNvSpPr>
              <p:nvPr/>
            </p:nvSpPr>
            <p:spPr bwMode="auto">
              <a:xfrm>
                <a:off x="2118" y="1488"/>
                <a:ext cx="58" cy="43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48" name="Rectangle 12"/>
              <p:cNvSpPr>
                <a:spLocks noChangeArrowheads="1"/>
              </p:cNvSpPr>
              <p:nvPr/>
            </p:nvSpPr>
            <p:spPr bwMode="auto">
              <a:xfrm>
                <a:off x="2218" y="1248"/>
                <a:ext cx="57" cy="67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49" name="Rectangle 13"/>
              <p:cNvSpPr>
                <a:spLocks noChangeArrowheads="1"/>
              </p:cNvSpPr>
              <p:nvPr/>
            </p:nvSpPr>
            <p:spPr bwMode="auto">
              <a:xfrm>
                <a:off x="2317" y="1104"/>
                <a:ext cx="58" cy="822"/>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0" name="Rectangle 14"/>
              <p:cNvSpPr>
                <a:spLocks noChangeArrowheads="1"/>
              </p:cNvSpPr>
              <p:nvPr/>
            </p:nvSpPr>
            <p:spPr bwMode="auto">
              <a:xfrm>
                <a:off x="2416" y="1008"/>
                <a:ext cx="57" cy="91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1" name="Rectangle 15"/>
              <p:cNvSpPr>
                <a:spLocks noChangeArrowheads="1"/>
              </p:cNvSpPr>
              <p:nvPr/>
            </p:nvSpPr>
            <p:spPr bwMode="auto">
              <a:xfrm>
                <a:off x="2515" y="1200"/>
                <a:ext cx="58" cy="72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2" name="Rectangle 16"/>
              <p:cNvSpPr>
                <a:spLocks noChangeArrowheads="1"/>
              </p:cNvSpPr>
              <p:nvPr/>
            </p:nvSpPr>
            <p:spPr bwMode="auto">
              <a:xfrm>
                <a:off x="2613" y="1392"/>
                <a:ext cx="58" cy="534"/>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3" name="Rectangle 17"/>
              <p:cNvSpPr>
                <a:spLocks noChangeArrowheads="1"/>
              </p:cNvSpPr>
              <p:nvPr/>
            </p:nvSpPr>
            <p:spPr bwMode="auto">
              <a:xfrm>
                <a:off x="2713" y="1536"/>
                <a:ext cx="58" cy="390"/>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4" name="Rectangle 18"/>
              <p:cNvSpPr>
                <a:spLocks noChangeArrowheads="1"/>
              </p:cNvSpPr>
              <p:nvPr/>
            </p:nvSpPr>
            <p:spPr bwMode="auto">
              <a:xfrm>
                <a:off x="2813" y="1680"/>
                <a:ext cx="49" cy="246"/>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5" name="Rectangle 19"/>
              <p:cNvSpPr>
                <a:spLocks noChangeArrowheads="1"/>
              </p:cNvSpPr>
              <p:nvPr/>
            </p:nvSpPr>
            <p:spPr bwMode="auto">
              <a:xfrm>
                <a:off x="2911" y="1728"/>
                <a:ext cx="47" cy="19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6" name="Rectangle 20"/>
              <p:cNvSpPr>
                <a:spLocks noChangeArrowheads="1"/>
              </p:cNvSpPr>
              <p:nvPr/>
            </p:nvSpPr>
            <p:spPr bwMode="auto">
              <a:xfrm>
                <a:off x="3011" y="1788"/>
                <a:ext cx="47" cy="138"/>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sp>
            <p:nvSpPr>
              <p:cNvPr id="30757" name="Rectangle 21"/>
              <p:cNvSpPr>
                <a:spLocks noChangeArrowheads="1"/>
              </p:cNvSpPr>
              <p:nvPr/>
            </p:nvSpPr>
            <p:spPr bwMode="auto">
              <a:xfrm>
                <a:off x="3110" y="1852"/>
                <a:ext cx="47" cy="74"/>
              </a:xfrm>
              <a:prstGeom prst="rect">
                <a:avLst/>
              </a:prstGeom>
              <a:solidFill>
                <a:schemeClr val="bg1"/>
              </a:solidFill>
              <a:ln w="12700">
                <a:solidFill>
                  <a:schemeClr val="tx1"/>
                </a:solidFill>
                <a:miter lim="800000"/>
                <a:headEnd type="none" w="sm" len="sm"/>
                <a:tailEnd type="none" w="sm" len="sm"/>
              </a:ln>
            </p:spPr>
            <p:txBody>
              <a:bodyPr wrap="none" anchor="ctr"/>
              <a:lstStyle/>
              <a:p>
                <a:pPr algn="r" eaLnBrk="0" hangingPunct="0"/>
                <a:endParaRPr lang="es-ES" b="1">
                  <a:latin typeface="Arial" charset="0"/>
                </a:endParaRPr>
              </a:p>
            </p:txBody>
          </p:sp>
        </p:grpSp>
        <p:sp>
          <p:nvSpPr>
            <p:cNvPr id="30741" name="Text Box 22"/>
            <p:cNvSpPr txBox="1">
              <a:spLocks noChangeArrowheads="1"/>
            </p:cNvSpPr>
            <p:nvPr/>
          </p:nvSpPr>
          <p:spPr bwMode="auto">
            <a:xfrm>
              <a:off x="1680" y="2736"/>
              <a:ext cx="32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255</a:t>
              </a:r>
              <a:endParaRPr lang="es-ES_tradnl" b="1">
                <a:latin typeface="Arial" charset="0"/>
              </a:endParaRPr>
            </a:p>
          </p:txBody>
        </p:sp>
        <p:sp>
          <p:nvSpPr>
            <p:cNvPr id="30742" name="Line 23"/>
            <p:cNvSpPr>
              <a:spLocks noChangeShapeType="1"/>
            </p:cNvSpPr>
            <p:nvPr/>
          </p:nvSpPr>
          <p:spPr bwMode="auto">
            <a:xfrm>
              <a:off x="576" y="1680"/>
              <a:ext cx="4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0743" name="Text Box 24"/>
            <p:cNvSpPr txBox="1">
              <a:spLocks noChangeArrowheads="1"/>
            </p:cNvSpPr>
            <p:nvPr/>
          </p:nvSpPr>
          <p:spPr bwMode="auto">
            <a:xfrm>
              <a:off x="432" y="2784"/>
              <a:ext cx="32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0</a:t>
              </a:r>
              <a:endParaRPr lang="es-ES_tradnl" b="1">
                <a:latin typeface="Arial" charset="0"/>
              </a:endParaRPr>
            </a:p>
          </p:txBody>
        </p:sp>
        <p:sp>
          <p:nvSpPr>
            <p:cNvPr id="30744" name="Text Box 25"/>
            <p:cNvSpPr txBox="1">
              <a:spLocks noChangeArrowheads="1"/>
            </p:cNvSpPr>
            <p:nvPr/>
          </p:nvSpPr>
          <p:spPr bwMode="auto">
            <a:xfrm>
              <a:off x="144" y="1584"/>
              <a:ext cx="41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eaLnBrk="0" hangingPunct="0">
                <a:defRPr>
                  <a:solidFill>
                    <a:schemeClr val="tx1"/>
                  </a:solidFill>
                  <a:latin typeface="Garamond" pitchFamily="18" charset="0"/>
                </a:defRPr>
              </a:lvl1pPr>
              <a:lvl2pPr marL="742950" indent="-285750" eaLnBrk="0" hangingPunct="0">
                <a:defRPr>
                  <a:solidFill>
                    <a:schemeClr val="tx1"/>
                  </a:solidFill>
                  <a:latin typeface="Garamond" pitchFamily="18" charset="0"/>
                </a:defRPr>
              </a:lvl2pPr>
              <a:lvl3pPr marL="1143000" indent="-228600" eaLnBrk="0" hangingPunct="0">
                <a:defRPr>
                  <a:solidFill>
                    <a:schemeClr val="tx1"/>
                  </a:solidFill>
                  <a:latin typeface="Garamond" pitchFamily="18" charset="0"/>
                </a:defRPr>
              </a:lvl3pPr>
              <a:lvl4pPr marL="1600200" indent="-228600" eaLnBrk="0" hangingPunct="0">
                <a:defRPr>
                  <a:solidFill>
                    <a:schemeClr val="tx1"/>
                  </a:solidFill>
                  <a:latin typeface="Garamond" pitchFamily="18" charset="0"/>
                </a:defRPr>
              </a:lvl4pPr>
              <a:lvl5pPr marL="2057400" indent="-228600" eaLnBrk="0" hangingPunct="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r">
                <a:spcBef>
                  <a:spcPct val="50000"/>
                </a:spcBef>
              </a:pPr>
              <a:r>
                <a:rPr lang="es-ES_tradnl" sz="1400" b="1">
                  <a:latin typeface="Arial" charset="0"/>
                </a:rPr>
                <a:t>100%</a:t>
              </a:r>
              <a:endParaRPr lang="es-ES_tradnl" b="1">
                <a:latin typeface="Arial" charset="0"/>
              </a:endParaRPr>
            </a:p>
          </p:txBody>
        </p:sp>
      </p:grpSp>
      <p:grpSp>
        <p:nvGrpSpPr>
          <p:cNvPr id="5" name="Group 26"/>
          <p:cNvGrpSpPr>
            <a:grpSpLocks/>
          </p:cNvGrpSpPr>
          <p:nvPr/>
        </p:nvGrpSpPr>
        <p:grpSpPr bwMode="auto">
          <a:xfrm>
            <a:off x="1500726" y="2057413"/>
            <a:ext cx="1782233" cy="2379663"/>
            <a:chOff x="768" y="1296"/>
            <a:chExt cx="384" cy="1824"/>
          </a:xfrm>
        </p:grpSpPr>
        <p:sp>
          <p:nvSpPr>
            <p:cNvPr id="30733" name="Line 27"/>
            <p:cNvSpPr>
              <a:spLocks noChangeShapeType="1"/>
            </p:cNvSpPr>
            <p:nvPr/>
          </p:nvSpPr>
          <p:spPr bwMode="auto">
            <a:xfrm>
              <a:off x="768" y="1296"/>
              <a:ext cx="0" cy="1824"/>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0734" name="Line 28"/>
            <p:cNvSpPr>
              <a:spLocks noChangeShapeType="1"/>
            </p:cNvSpPr>
            <p:nvPr/>
          </p:nvSpPr>
          <p:spPr bwMode="auto">
            <a:xfrm>
              <a:off x="864" y="1296"/>
              <a:ext cx="0" cy="1824"/>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0735" name="Line 29"/>
            <p:cNvSpPr>
              <a:spLocks noChangeShapeType="1"/>
            </p:cNvSpPr>
            <p:nvPr/>
          </p:nvSpPr>
          <p:spPr bwMode="auto">
            <a:xfrm>
              <a:off x="960" y="1296"/>
              <a:ext cx="0" cy="1824"/>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0736" name="Line 30"/>
            <p:cNvSpPr>
              <a:spLocks noChangeShapeType="1"/>
            </p:cNvSpPr>
            <p:nvPr/>
          </p:nvSpPr>
          <p:spPr bwMode="auto">
            <a:xfrm>
              <a:off x="1056" y="1296"/>
              <a:ext cx="0" cy="1824"/>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0737" name="Line 31"/>
            <p:cNvSpPr>
              <a:spLocks noChangeShapeType="1"/>
            </p:cNvSpPr>
            <p:nvPr/>
          </p:nvSpPr>
          <p:spPr bwMode="auto">
            <a:xfrm>
              <a:off x="1152" y="1296"/>
              <a:ext cx="0" cy="1824"/>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grpSp>
      <p:sp>
        <p:nvSpPr>
          <p:cNvPr id="47136" name="Line 32"/>
          <p:cNvSpPr>
            <a:spLocks noChangeShapeType="1"/>
          </p:cNvSpPr>
          <p:nvPr/>
        </p:nvSpPr>
        <p:spPr bwMode="auto">
          <a:xfrm flipV="1">
            <a:off x="1159933" y="3886201"/>
            <a:ext cx="340784" cy="4763"/>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7137" name="Line 33"/>
          <p:cNvSpPr>
            <a:spLocks noChangeShapeType="1"/>
          </p:cNvSpPr>
          <p:nvPr/>
        </p:nvSpPr>
        <p:spPr bwMode="auto">
          <a:xfrm>
            <a:off x="1500719" y="3352800"/>
            <a:ext cx="433916" cy="0"/>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7138" name="Line 34"/>
          <p:cNvSpPr>
            <a:spLocks noChangeShapeType="1"/>
          </p:cNvSpPr>
          <p:nvPr/>
        </p:nvSpPr>
        <p:spPr bwMode="auto">
          <a:xfrm>
            <a:off x="1970626" y="2971813"/>
            <a:ext cx="391583" cy="4763"/>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7139" name="Line 35"/>
          <p:cNvSpPr>
            <a:spLocks noChangeShapeType="1"/>
          </p:cNvSpPr>
          <p:nvPr/>
        </p:nvSpPr>
        <p:spPr bwMode="auto">
          <a:xfrm>
            <a:off x="2396067" y="3733800"/>
            <a:ext cx="416984" cy="0"/>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47140" name="Line 36"/>
          <p:cNvSpPr>
            <a:spLocks noChangeShapeType="1"/>
          </p:cNvSpPr>
          <p:nvPr/>
        </p:nvSpPr>
        <p:spPr bwMode="auto">
          <a:xfrm>
            <a:off x="2813051" y="4114800"/>
            <a:ext cx="457200" cy="0"/>
          </a:xfrm>
          <a:prstGeom prst="line">
            <a:avLst/>
          </a:prstGeom>
          <a:noFill/>
          <a:ln w="28575">
            <a:solidFill>
              <a:schemeClr val="accent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s-MX"/>
          </a:p>
        </p:txBody>
      </p:sp>
      <p:sp>
        <p:nvSpPr>
          <p:cNvPr id="3" name="2 CuadroTexto"/>
          <p:cNvSpPr txBox="1"/>
          <p:nvPr/>
        </p:nvSpPr>
        <p:spPr>
          <a:xfrm>
            <a:off x="886640" y="1390827"/>
            <a:ext cx="2117952" cy="369332"/>
          </a:xfrm>
          <a:prstGeom prst="rect">
            <a:avLst/>
          </a:prstGeom>
          <a:noFill/>
        </p:spPr>
        <p:txBody>
          <a:bodyPr wrap="none" rtlCol="0">
            <a:spAutoFit/>
          </a:bodyPr>
          <a:lstStyle/>
          <a:p>
            <a:r>
              <a:rPr lang="en-US" dirty="0" err="1" smtClean="0"/>
              <a:t>Separacion</a:t>
            </a:r>
            <a:r>
              <a:rPr lang="en-US" dirty="0" smtClean="0"/>
              <a:t> en </a:t>
            </a:r>
            <a:r>
              <a:rPr lang="en-US" dirty="0" err="1" smtClean="0"/>
              <a:t>clases</a:t>
            </a:r>
            <a:endParaRPr lang="es-MX" dirty="0"/>
          </a:p>
        </p:txBody>
      </p:sp>
    </p:spTree>
    <p:extLst>
      <p:ext uri="{BB962C8B-B14F-4D97-AF65-F5344CB8AC3E}">
        <p14:creationId xmlns:p14="http://schemas.microsoft.com/office/powerpoint/2010/main" val="2849586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7108"/>
                                        </p:tgtEl>
                                        <p:attrNameLst>
                                          <p:attrName>style.visibility</p:attrName>
                                        </p:attrNameLst>
                                      </p:cBhvr>
                                      <p:to>
                                        <p:strVal val="visible"/>
                                      </p:to>
                                    </p:set>
                                    <p:animEffect transition="in" filter="dissolve">
                                      <p:cBhvr>
                                        <p:cTn id="7" dur="500"/>
                                        <p:tgtEl>
                                          <p:spTgt spid="47108"/>
                                        </p:tgtEl>
                                      </p:cBhvr>
                                    </p:animEffect>
                                  </p:childTnLst>
                                </p:cTn>
                              </p:par>
                            </p:childTnLst>
                          </p:cTn>
                        </p:par>
                        <p:par>
                          <p:cTn id="8" fill="hold" nodeType="afterGroup">
                            <p:stCondLst>
                              <p:cond delay="500"/>
                            </p:stCondLst>
                            <p:childTnLst>
                              <p:par>
                                <p:cTn id="9" presetID="9" presetClass="entr" presetSubtype="0" fill="hold" nodeType="afterEffect">
                                  <p:stCondLst>
                                    <p:cond delay="2000"/>
                                  </p:stCondLst>
                                  <p:childTnLst>
                                    <p:set>
                                      <p:cBhvr>
                                        <p:cTn id="10" dur="1" fill="hold">
                                          <p:stCondLst>
                                            <p:cond delay="0"/>
                                          </p:stCondLst>
                                        </p:cTn>
                                        <p:tgtEl>
                                          <p:spTgt spid="47106"/>
                                        </p:tgtEl>
                                        <p:attrNameLst>
                                          <p:attrName>style.visibility</p:attrName>
                                        </p:attrNameLst>
                                      </p:cBhvr>
                                      <p:to>
                                        <p:strVal val="visible"/>
                                      </p:to>
                                    </p:set>
                                    <p:animEffect transition="in" filter="dissolve">
                                      <p:cBhvr>
                                        <p:cTn id="11" dur="500"/>
                                        <p:tgtEl>
                                          <p:spTgt spid="47106"/>
                                        </p:tgtEl>
                                      </p:cBhvr>
                                    </p:animEffect>
                                  </p:childTnLst>
                                </p:cTn>
                              </p:par>
                            </p:childTnLst>
                          </p:cTn>
                        </p:par>
                        <p:par>
                          <p:cTn id="12" fill="hold" nodeType="afterGroup">
                            <p:stCondLst>
                              <p:cond delay="3000"/>
                            </p:stCondLst>
                            <p:childTnLst>
                              <p:par>
                                <p:cTn id="13" presetID="9" presetClass="entr" presetSubtype="0" fill="hold" nodeType="afterEffect">
                                  <p:stCondLst>
                                    <p:cond delay="2000"/>
                                  </p:stCondLst>
                                  <p:childTnLst>
                                    <p:set>
                                      <p:cBhvr>
                                        <p:cTn id="14" dur="1" fill="hold">
                                          <p:stCondLst>
                                            <p:cond delay="0"/>
                                          </p:stCondLst>
                                        </p:cTn>
                                        <p:tgtEl>
                                          <p:spTgt spid="2"/>
                                        </p:tgtEl>
                                        <p:attrNameLst>
                                          <p:attrName>style.visibility</p:attrName>
                                        </p:attrNameLst>
                                      </p:cBhvr>
                                      <p:to>
                                        <p:strVal val="visible"/>
                                      </p:to>
                                    </p:set>
                                    <p:animEffect transition="in" filter="dissolve">
                                      <p:cBhvr>
                                        <p:cTn id="15" dur="500"/>
                                        <p:tgtEl>
                                          <p:spTgt spid="2"/>
                                        </p:tgtEl>
                                      </p:cBhvr>
                                    </p:animEffect>
                                  </p:childTnLst>
                                </p:cTn>
                              </p:par>
                            </p:childTnLst>
                          </p:cTn>
                        </p:par>
                        <p:par>
                          <p:cTn id="16" fill="hold" nodeType="afterGroup">
                            <p:stCondLst>
                              <p:cond delay="5500"/>
                            </p:stCondLst>
                            <p:childTnLst>
                              <p:par>
                                <p:cTn id="17" presetID="9" presetClass="entr" presetSubtype="0" fill="hold" nodeType="afterEffect">
                                  <p:stCondLst>
                                    <p:cond delay="2000"/>
                                  </p:stCondLst>
                                  <p:childTnLst>
                                    <p:set>
                                      <p:cBhvr>
                                        <p:cTn id="18" dur="1" fill="hold">
                                          <p:stCondLst>
                                            <p:cond delay="0"/>
                                          </p:stCondLst>
                                        </p:cTn>
                                        <p:tgtEl>
                                          <p:spTgt spid="5"/>
                                        </p:tgtEl>
                                        <p:attrNameLst>
                                          <p:attrName>style.visibility</p:attrName>
                                        </p:attrNameLst>
                                      </p:cBhvr>
                                      <p:to>
                                        <p:strVal val="visible"/>
                                      </p:to>
                                    </p:set>
                                    <p:animEffect transition="in" filter="dissolve">
                                      <p:cBhvr>
                                        <p:cTn id="19" dur="500"/>
                                        <p:tgtEl>
                                          <p:spTgt spid="5"/>
                                        </p:tgtEl>
                                      </p:cBhvr>
                                    </p:animEffect>
                                  </p:childTnLst>
                                </p:cTn>
                              </p:par>
                            </p:childTnLst>
                          </p:cTn>
                        </p:par>
                        <p:par>
                          <p:cTn id="20" fill="hold" nodeType="afterGroup">
                            <p:stCondLst>
                              <p:cond delay="8000"/>
                            </p:stCondLst>
                            <p:childTnLst>
                              <p:par>
                                <p:cTn id="21" presetID="9" presetClass="entr" presetSubtype="0" fill="hold" grpId="0" nodeType="afterEffect">
                                  <p:stCondLst>
                                    <p:cond delay="2000"/>
                                  </p:stCondLst>
                                  <p:childTnLst>
                                    <p:set>
                                      <p:cBhvr>
                                        <p:cTn id="22" dur="1" fill="hold">
                                          <p:stCondLst>
                                            <p:cond delay="0"/>
                                          </p:stCondLst>
                                        </p:cTn>
                                        <p:tgtEl>
                                          <p:spTgt spid="47136"/>
                                        </p:tgtEl>
                                        <p:attrNameLst>
                                          <p:attrName>style.visibility</p:attrName>
                                        </p:attrNameLst>
                                      </p:cBhvr>
                                      <p:to>
                                        <p:strVal val="visible"/>
                                      </p:to>
                                    </p:set>
                                    <p:animEffect transition="in" filter="dissolve">
                                      <p:cBhvr>
                                        <p:cTn id="23" dur="500"/>
                                        <p:tgtEl>
                                          <p:spTgt spid="47136"/>
                                        </p:tgtEl>
                                      </p:cBhvr>
                                    </p:animEffect>
                                  </p:childTnLst>
                                </p:cTn>
                              </p:par>
                            </p:childTnLst>
                          </p:cTn>
                        </p:par>
                        <p:par>
                          <p:cTn id="24" fill="hold" nodeType="afterGroup">
                            <p:stCondLst>
                              <p:cond delay="10500"/>
                            </p:stCondLst>
                            <p:childTnLst>
                              <p:par>
                                <p:cTn id="25" presetID="9" presetClass="entr" presetSubtype="0" fill="hold" grpId="0" nodeType="afterEffect">
                                  <p:stCondLst>
                                    <p:cond delay="2000"/>
                                  </p:stCondLst>
                                  <p:childTnLst>
                                    <p:set>
                                      <p:cBhvr>
                                        <p:cTn id="26" dur="1" fill="hold">
                                          <p:stCondLst>
                                            <p:cond delay="0"/>
                                          </p:stCondLst>
                                        </p:cTn>
                                        <p:tgtEl>
                                          <p:spTgt spid="47137"/>
                                        </p:tgtEl>
                                        <p:attrNameLst>
                                          <p:attrName>style.visibility</p:attrName>
                                        </p:attrNameLst>
                                      </p:cBhvr>
                                      <p:to>
                                        <p:strVal val="visible"/>
                                      </p:to>
                                    </p:set>
                                    <p:animEffect transition="in" filter="dissolve">
                                      <p:cBhvr>
                                        <p:cTn id="27" dur="500"/>
                                        <p:tgtEl>
                                          <p:spTgt spid="47137"/>
                                        </p:tgtEl>
                                      </p:cBhvr>
                                    </p:animEffect>
                                  </p:childTnLst>
                                </p:cTn>
                              </p:par>
                            </p:childTnLst>
                          </p:cTn>
                        </p:par>
                        <p:par>
                          <p:cTn id="28" fill="hold" nodeType="afterGroup">
                            <p:stCondLst>
                              <p:cond delay="13000"/>
                            </p:stCondLst>
                            <p:childTnLst>
                              <p:par>
                                <p:cTn id="29" presetID="9" presetClass="entr" presetSubtype="0" fill="hold" grpId="0" nodeType="afterEffect">
                                  <p:stCondLst>
                                    <p:cond delay="2000"/>
                                  </p:stCondLst>
                                  <p:childTnLst>
                                    <p:set>
                                      <p:cBhvr>
                                        <p:cTn id="30" dur="1" fill="hold">
                                          <p:stCondLst>
                                            <p:cond delay="0"/>
                                          </p:stCondLst>
                                        </p:cTn>
                                        <p:tgtEl>
                                          <p:spTgt spid="47138"/>
                                        </p:tgtEl>
                                        <p:attrNameLst>
                                          <p:attrName>style.visibility</p:attrName>
                                        </p:attrNameLst>
                                      </p:cBhvr>
                                      <p:to>
                                        <p:strVal val="visible"/>
                                      </p:to>
                                    </p:set>
                                    <p:animEffect transition="in" filter="dissolve">
                                      <p:cBhvr>
                                        <p:cTn id="31" dur="500"/>
                                        <p:tgtEl>
                                          <p:spTgt spid="47138"/>
                                        </p:tgtEl>
                                      </p:cBhvr>
                                    </p:animEffect>
                                  </p:childTnLst>
                                </p:cTn>
                              </p:par>
                            </p:childTnLst>
                          </p:cTn>
                        </p:par>
                        <p:par>
                          <p:cTn id="32" fill="hold" nodeType="afterGroup">
                            <p:stCondLst>
                              <p:cond delay="15500"/>
                            </p:stCondLst>
                            <p:childTnLst>
                              <p:par>
                                <p:cTn id="33" presetID="9" presetClass="entr" presetSubtype="0" fill="hold" grpId="0" nodeType="afterEffect">
                                  <p:stCondLst>
                                    <p:cond delay="2000"/>
                                  </p:stCondLst>
                                  <p:childTnLst>
                                    <p:set>
                                      <p:cBhvr>
                                        <p:cTn id="34" dur="1" fill="hold">
                                          <p:stCondLst>
                                            <p:cond delay="0"/>
                                          </p:stCondLst>
                                        </p:cTn>
                                        <p:tgtEl>
                                          <p:spTgt spid="47139"/>
                                        </p:tgtEl>
                                        <p:attrNameLst>
                                          <p:attrName>style.visibility</p:attrName>
                                        </p:attrNameLst>
                                      </p:cBhvr>
                                      <p:to>
                                        <p:strVal val="visible"/>
                                      </p:to>
                                    </p:set>
                                    <p:animEffect transition="in" filter="dissolve">
                                      <p:cBhvr>
                                        <p:cTn id="35" dur="500"/>
                                        <p:tgtEl>
                                          <p:spTgt spid="47139"/>
                                        </p:tgtEl>
                                      </p:cBhvr>
                                    </p:animEffect>
                                  </p:childTnLst>
                                </p:cTn>
                              </p:par>
                            </p:childTnLst>
                          </p:cTn>
                        </p:par>
                        <p:par>
                          <p:cTn id="36" fill="hold" nodeType="afterGroup">
                            <p:stCondLst>
                              <p:cond delay="18000"/>
                            </p:stCondLst>
                            <p:childTnLst>
                              <p:par>
                                <p:cTn id="37" presetID="9" presetClass="entr" presetSubtype="0" fill="hold" grpId="0" nodeType="afterEffect">
                                  <p:stCondLst>
                                    <p:cond delay="2000"/>
                                  </p:stCondLst>
                                  <p:childTnLst>
                                    <p:set>
                                      <p:cBhvr>
                                        <p:cTn id="38" dur="1" fill="hold">
                                          <p:stCondLst>
                                            <p:cond delay="0"/>
                                          </p:stCondLst>
                                        </p:cTn>
                                        <p:tgtEl>
                                          <p:spTgt spid="47140"/>
                                        </p:tgtEl>
                                        <p:attrNameLst>
                                          <p:attrName>style.visibility</p:attrName>
                                        </p:attrNameLst>
                                      </p:cBhvr>
                                      <p:to>
                                        <p:strVal val="visible"/>
                                      </p:to>
                                    </p:set>
                                    <p:animEffect transition="in" filter="dissolve">
                                      <p:cBhvr>
                                        <p:cTn id="39" dur="500"/>
                                        <p:tgtEl>
                                          <p:spTgt spid="47140"/>
                                        </p:tgtEl>
                                      </p:cBhvr>
                                    </p:animEffect>
                                  </p:childTnLst>
                                </p:cTn>
                              </p:par>
                            </p:childTnLst>
                          </p:cTn>
                        </p:par>
                        <p:par>
                          <p:cTn id="40" fill="hold" nodeType="afterGroup">
                            <p:stCondLst>
                              <p:cond delay="20500"/>
                            </p:stCondLst>
                            <p:childTnLst>
                              <p:par>
                                <p:cTn id="41" presetID="9" presetClass="entr" presetSubtype="0" fill="hold" nodeType="afterEffect">
                                  <p:stCondLst>
                                    <p:cond delay="2000"/>
                                  </p:stCondLst>
                                  <p:childTnLst>
                                    <p:set>
                                      <p:cBhvr>
                                        <p:cTn id="42" dur="1" fill="hold">
                                          <p:stCondLst>
                                            <p:cond delay="0"/>
                                          </p:stCondLst>
                                        </p:cTn>
                                        <p:tgtEl>
                                          <p:spTgt spid="47107"/>
                                        </p:tgtEl>
                                        <p:attrNameLst>
                                          <p:attrName>style.visibility</p:attrName>
                                        </p:attrNameLst>
                                      </p:cBhvr>
                                      <p:to>
                                        <p:strVal val="visible"/>
                                      </p:to>
                                    </p:set>
                                    <p:animEffect transition="in" filter="dissolve">
                                      <p:cBhvr>
                                        <p:cTn id="43" dur="500"/>
                                        <p:tgtEl>
                                          <p:spTgt spid="47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8" grpId="0"/>
      <p:bldP spid="47136" grpId="0" animBg="1"/>
      <p:bldP spid="47137" grpId="0" animBg="1"/>
      <p:bldP spid="47138" grpId="0" animBg="1"/>
      <p:bldP spid="47139" grpId="0" animBg="1"/>
      <p:bldP spid="47140"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ChangeArrowheads="1"/>
          </p:cNvSpPr>
          <p:nvPr/>
        </p:nvSpPr>
        <p:spPr bwMode="auto">
          <a:xfrm>
            <a:off x="4741342" y="838213"/>
            <a:ext cx="3342217" cy="1076325"/>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algn="ctr" eaLnBrk="0" hangingPunct="0"/>
            <a:r>
              <a:rPr lang="es-ES" sz="3200">
                <a:solidFill>
                  <a:schemeClr val="tx2"/>
                </a:solidFill>
                <a:latin typeface="Times" pitchFamily="18" charset="0"/>
              </a:rPr>
              <a:t>Cocientes de Bandas</a:t>
            </a:r>
            <a:endParaRPr lang="en-US" sz="3200">
              <a:solidFill>
                <a:schemeClr val="tx2"/>
              </a:solidFill>
              <a:latin typeface="Times" pitchFamily="18" charset="0"/>
            </a:endParaRPr>
          </a:p>
        </p:txBody>
      </p:sp>
      <p:graphicFrame>
        <p:nvGraphicFramePr>
          <p:cNvPr id="21507" name="Object 3"/>
          <p:cNvGraphicFramePr>
            <a:graphicFrameLocks noChangeAspect="1"/>
          </p:cNvGraphicFramePr>
          <p:nvPr/>
        </p:nvGraphicFramePr>
        <p:xfrm>
          <a:off x="4445000" y="2255838"/>
          <a:ext cx="3302000" cy="1173162"/>
        </p:xfrm>
        <a:graphic>
          <a:graphicData uri="http://schemas.openxmlformats.org/presentationml/2006/ole">
            <mc:AlternateContent xmlns:mc="http://schemas.openxmlformats.org/markup-compatibility/2006">
              <mc:Choice xmlns:v="urn:schemas-microsoft-com:vml" Requires="v">
                <p:oleObj spid="_x0000_s14346" name="Equation" r:id="rId3" imgW="1117600" imgH="469900" progId="Equation.3">
                  <p:embed/>
                </p:oleObj>
              </mc:Choice>
              <mc:Fallback>
                <p:oleObj name="Equation" r:id="rId3" imgW="1117600" imgH="4699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45000" y="2255838"/>
                        <a:ext cx="3302000" cy="1173162"/>
                      </a:xfrm>
                      <a:prstGeom prst="rect">
                        <a:avLst/>
                      </a:prstGeom>
                      <a:solidFill>
                        <a:schemeClr val="bg1"/>
                      </a:solidFill>
                      <a:effectLst>
                        <a:outerShdw dist="107763" dir="2700000" algn="ctr" rotWithShape="0">
                          <a:srgbClr val="000000"/>
                        </a:outerShdw>
                      </a:effectLst>
                    </p:spPr>
                  </p:pic>
                </p:oleObj>
              </mc:Fallback>
            </mc:AlternateContent>
          </a:graphicData>
        </a:graphic>
      </p:graphicFrame>
      <p:sp>
        <p:nvSpPr>
          <p:cNvPr id="21508" name="Rectangle 4"/>
          <p:cNvSpPr>
            <a:spLocks noChangeArrowheads="1"/>
          </p:cNvSpPr>
          <p:nvPr/>
        </p:nvSpPr>
        <p:spPr bwMode="auto">
          <a:xfrm>
            <a:off x="2258484" y="3581400"/>
            <a:ext cx="8398933" cy="1562100"/>
          </a:xfrm>
          <a:prstGeom prst="rect">
            <a:avLst/>
          </a:prstGeom>
          <a:solidFill>
            <a:schemeClr val="bg2"/>
          </a:solidFill>
          <a:ln w="12700">
            <a:solidFill>
              <a:schemeClr val="tx1"/>
            </a:solidFill>
            <a:miter lim="800000"/>
            <a:headEnd/>
            <a:tailEnd/>
          </a:ln>
          <a:effectLst>
            <a:outerShdw dist="107763" dir="2700000" algn="ctr" rotWithShape="0">
              <a:srgbClr val="000000"/>
            </a:outerShdw>
          </a:effectLst>
        </p:spPr>
        <p:txBody>
          <a:bodyPr lIns="90487" tIns="44450" rIns="90487" bIns="44450">
            <a:spAutoFit/>
          </a:bodyPr>
          <a:lstStyle/>
          <a:p>
            <a:pPr eaLnBrk="0" hangingPunct="0"/>
            <a:r>
              <a:rPr lang="es-ES" sz="2400">
                <a:solidFill>
                  <a:schemeClr val="tx2"/>
                </a:solidFill>
                <a:latin typeface="Times" pitchFamily="18" charset="0"/>
              </a:rPr>
              <a:t>donde</a:t>
            </a:r>
            <a:endParaRPr lang="en-US" sz="2400">
              <a:solidFill>
                <a:schemeClr val="tx2"/>
              </a:solidFill>
              <a:latin typeface="Times" pitchFamily="18" charset="0"/>
            </a:endParaRPr>
          </a:p>
          <a:p>
            <a:pPr eaLnBrk="0" hangingPunct="0"/>
            <a:r>
              <a:rPr lang="en-US" sz="2400" i="1">
                <a:latin typeface="Times" pitchFamily="18" charset="0"/>
              </a:rPr>
              <a:t> - BV</a:t>
            </a:r>
            <a:r>
              <a:rPr lang="en-US" sz="2400" i="1" baseline="-25000">
                <a:latin typeface="Times" pitchFamily="18" charset="0"/>
              </a:rPr>
              <a:t>i,j,k</a:t>
            </a:r>
            <a:r>
              <a:rPr lang="en-US" sz="2400" i="1">
                <a:latin typeface="Times" pitchFamily="18" charset="0"/>
              </a:rPr>
              <a:t> </a:t>
            </a:r>
            <a:r>
              <a:rPr lang="en-US" sz="2400">
                <a:solidFill>
                  <a:schemeClr val="tx2"/>
                </a:solidFill>
                <a:latin typeface="Times" pitchFamily="18" charset="0"/>
              </a:rPr>
              <a:t> valor original de  banda </a:t>
            </a:r>
            <a:r>
              <a:rPr lang="en-US" sz="2400" i="1">
                <a:latin typeface="Times" pitchFamily="18" charset="0"/>
              </a:rPr>
              <a:t>k</a:t>
            </a:r>
            <a:r>
              <a:rPr lang="en-US" sz="2400">
                <a:solidFill>
                  <a:schemeClr val="tx2"/>
                </a:solidFill>
                <a:latin typeface="Times" pitchFamily="18" charset="0"/>
              </a:rPr>
              <a:t> </a:t>
            </a:r>
          </a:p>
          <a:p>
            <a:pPr eaLnBrk="0" hangingPunct="0"/>
            <a:r>
              <a:rPr lang="en-US" sz="2400" i="1">
                <a:latin typeface="Times" pitchFamily="18" charset="0"/>
              </a:rPr>
              <a:t> - BV</a:t>
            </a:r>
            <a:r>
              <a:rPr lang="en-US" sz="2400" i="1" baseline="-25000">
                <a:latin typeface="Times" pitchFamily="18" charset="0"/>
              </a:rPr>
              <a:t>i,j,l</a:t>
            </a:r>
            <a:r>
              <a:rPr lang="en-US" sz="2400" i="1">
                <a:latin typeface="Times" pitchFamily="18" charset="0"/>
              </a:rPr>
              <a:t> </a:t>
            </a:r>
            <a:r>
              <a:rPr lang="en-US" sz="2400">
                <a:solidFill>
                  <a:schemeClr val="tx2"/>
                </a:solidFill>
                <a:latin typeface="Times" pitchFamily="18" charset="0"/>
              </a:rPr>
              <a:t> valor original de banda  </a:t>
            </a:r>
            <a:r>
              <a:rPr lang="en-US" sz="2400" i="1">
                <a:latin typeface="Times" pitchFamily="18" charset="0"/>
              </a:rPr>
              <a:t>l</a:t>
            </a:r>
          </a:p>
          <a:p>
            <a:pPr eaLnBrk="0" hangingPunct="0">
              <a:buFontTx/>
              <a:buChar char="-"/>
            </a:pPr>
            <a:r>
              <a:rPr lang="en-US" sz="2400" i="1">
                <a:latin typeface="Times" pitchFamily="18" charset="0"/>
              </a:rPr>
              <a:t> BV</a:t>
            </a:r>
            <a:r>
              <a:rPr lang="en-US" sz="2400" i="1" baseline="-25000">
                <a:latin typeface="Times" pitchFamily="18" charset="0"/>
              </a:rPr>
              <a:t>i,j,ratio</a:t>
            </a:r>
            <a:r>
              <a:rPr lang="en-US" sz="2400">
                <a:solidFill>
                  <a:schemeClr val="tx2"/>
                </a:solidFill>
                <a:latin typeface="Times" pitchFamily="18" charset="0"/>
              </a:rPr>
              <a:t> Cociente de bandas</a:t>
            </a:r>
          </a:p>
        </p:txBody>
      </p:sp>
    </p:spTree>
    <p:extLst>
      <p:ext uri="{BB962C8B-B14F-4D97-AF65-F5344CB8AC3E}">
        <p14:creationId xmlns:p14="http://schemas.microsoft.com/office/powerpoint/2010/main" val="3509247388"/>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746" name="Freeform 2"/>
          <p:cNvSpPr>
            <a:spLocks/>
          </p:cNvSpPr>
          <p:nvPr/>
        </p:nvSpPr>
        <p:spPr bwMode="auto">
          <a:xfrm>
            <a:off x="9700687" y="2011363"/>
            <a:ext cx="2116" cy="3175"/>
          </a:xfrm>
          <a:custGeom>
            <a:avLst/>
            <a:gdLst>
              <a:gd name="T0" fmla="*/ 2 w 2"/>
              <a:gd name="T1" fmla="*/ 2 h 5"/>
              <a:gd name="T2" fmla="*/ 2 w 2"/>
              <a:gd name="T3" fmla="*/ 0 h 5"/>
              <a:gd name="T4" fmla="*/ 0 w 2"/>
              <a:gd name="T5" fmla="*/ 0 h 5"/>
              <a:gd name="T6" fmla="*/ 0 w 2"/>
              <a:gd name="T7" fmla="*/ 2 h 5"/>
              <a:gd name="T8" fmla="*/ 0 w 2"/>
              <a:gd name="T9" fmla="*/ 5 h 5"/>
              <a:gd name="T10" fmla="*/ 1 w 2"/>
              <a:gd name="T11" fmla="*/ 5 h 5"/>
              <a:gd name="T12" fmla="*/ 1 w 2"/>
              <a:gd name="T13" fmla="*/ 2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0" y="0"/>
                </a:lnTo>
                <a:lnTo>
                  <a:pt x="0" y="2"/>
                </a:lnTo>
                <a:lnTo>
                  <a:pt x="0" y="5"/>
                </a:lnTo>
                <a:lnTo>
                  <a:pt x="1" y="5"/>
                </a:lnTo>
                <a:lnTo>
                  <a:pt x="1"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47" name="Freeform 3"/>
          <p:cNvSpPr>
            <a:spLocks/>
          </p:cNvSpPr>
          <p:nvPr/>
        </p:nvSpPr>
        <p:spPr bwMode="auto">
          <a:xfrm>
            <a:off x="9700687" y="2011363"/>
            <a:ext cx="2116" cy="3175"/>
          </a:xfrm>
          <a:custGeom>
            <a:avLst/>
            <a:gdLst>
              <a:gd name="T0" fmla="*/ 2 w 3"/>
              <a:gd name="T1" fmla="*/ 2 h 5"/>
              <a:gd name="T2" fmla="*/ 3 w 3"/>
              <a:gd name="T3" fmla="*/ 2 h 5"/>
              <a:gd name="T4" fmla="*/ 3 w 3"/>
              <a:gd name="T5" fmla="*/ 0 h 5"/>
              <a:gd name="T6" fmla="*/ 2 w 3"/>
              <a:gd name="T7" fmla="*/ 0 h 5"/>
              <a:gd name="T8" fmla="*/ 0 w 3"/>
              <a:gd name="T9" fmla="*/ 0 h 5"/>
              <a:gd name="T10" fmla="*/ 0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2"/>
                </a:lnTo>
                <a:lnTo>
                  <a:pt x="3" y="0"/>
                </a:lnTo>
                <a:lnTo>
                  <a:pt x="2" y="0"/>
                </a:lnTo>
                <a:lnTo>
                  <a:pt x="0" y="0"/>
                </a:lnTo>
                <a:lnTo>
                  <a:pt x="0" y="5"/>
                </a:lnTo>
                <a:lnTo>
                  <a:pt x="2" y="5"/>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48" name="Freeform 4"/>
          <p:cNvSpPr>
            <a:spLocks/>
          </p:cNvSpPr>
          <p:nvPr/>
        </p:nvSpPr>
        <p:spPr bwMode="auto">
          <a:xfrm>
            <a:off x="5975351" y="2692413"/>
            <a:ext cx="2116" cy="3175"/>
          </a:xfrm>
          <a:custGeom>
            <a:avLst/>
            <a:gdLst>
              <a:gd name="T0" fmla="*/ 1 w 2"/>
              <a:gd name="T1" fmla="*/ 0 h 3"/>
              <a:gd name="T2" fmla="*/ 0 w 2"/>
              <a:gd name="T3" fmla="*/ 0 h 3"/>
              <a:gd name="T4" fmla="*/ 0 w 2"/>
              <a:gd name="T5" fmla="*/ 3 h 3"/>
              <a:gd name="T6" fmla="*/ 1 w 2"/>
              <a:gd name="T7" fmla="*/ 3 h 3"/>
              <a:gd name="T8" fmla="*/ 2 w 2"/>
              <a:gd name="T9" fmla="*/ 3 h 3"/>
              <a:gd name="T10" fmla="*/ 2 w 2"/>
              <a:gd name="T11" fmla="*/ 2 h 3"/>
              <a:gd name="T12" fmla="*/ 1 w 2"/>
              <a:gd name="T13" fmla="*/ 2 h 3"/>
              <a:gd name="T14" fmla="*/ 1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0" y="0"/>
                </a:lnTo>
                <a:lnTo>
                  <a:pt x="0" y="3"/>
                </a:lnTo>
                <a:lnTo>
                  <a:pt x="1" y="3"/>
                </a:lnTo>
                <a:lnTo>
                  <a:pt x="2" y="3"/>
                </a:lnTo>
                <a:lnTo>
                  <a:pt x="2" y="2"/>
                </a:lnTo>
                <a:lnTo>
                  <a:pt x="1"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49" name="Freeform 5"/>
          <p:cNvSpPr>
            <a:spLocks/>
          </p:cNvSpPr>
          <p:nvPr/>
        </p:nvSpPr>
        <p:spPr bwMode="auto">
          <a:xfrm>
            <a:off x="5975351" y="2694001"/>
            <a:ext cx="2116" cy="3175"/>
          </a:xfrm>
          <a:custGeom>
            <a:avLst/>
            <a:gdLst>
              <a:gd name="T0" fmla="*/ 1 w 2"/>
              <a:gd name="T1" fmla="*/ 2 h 4"/>
              <a:gd name="T2" fmla="*/ 1 w 2"/>
              <a:gd name="T3" fmla="*/ 0 h 4"/>
              <a:gd name="T4" fmla="*/ 0 w 2"/>
              <a:gd name="T5" fmla="*/ 0 h 4"/>
              <a:gd name="T6" fmla="*/ 0 w 2"/>
              <a:gd name="T7" fmla="*/ 2 h 4"/>
              <a:gd name="T8" fmla="*/ 0 w 2"/>
              <a:gd name="T9" fmla="*/ 4 h 4"/>
              <a:gd name="T10" fmla="*/ 2 w 2"/>
              <a:gd name="T11" fmla="*/ 4 h 4"/>
              <a:gd name="T12" fmla="*/ 2 w 2"/>
              <a:gd name="T13" fmla="*/ 2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1" y="0"/>
                </a:lnTo>
                <a:lnTo>
                  <a:pt x="0" y="0"/>
                </a:lnTo>
                <a:lnTo>
                  <a:pt x="0" y="2"/>
                </a:lnTo>
                <a:lnTo>
                  <a:pt x="0" y="4"/>
                </a:lnTo>
                <a:lnTo>
                  <a:pt x="2" y="4"/>
                </a:lnTo>
                <a:lnTo>
                  <a:pt x="2"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0" name="Freeform 6"/>
          <p:cNvSpPr>
            <a:spLocks/>
          </p:cNvSpPr>
          <p:nvPr/>
        </p:nvSpPr>
        <p:spPr bwMode="auto">
          <a:xfrm>
            <a:off x="5973236" y="2694001"/>
            <a:ext cx="2117" cy="3175"/>
          </a:xfrm>
          <a:custGeom>
            <a:avLst/>
            <a:gdLst>
              <a:gd name="T0" fmla="*/ 2 w 3"/>
              <a:gd name="T1" fmla="*/ 0 h 3"/>
              <a:gd name="T2" fmla="*/ 0 w 3"/>
              <a:gd name="T3" fmla="*/ 0 h 3"/>
              <a:gd name="T4" fmla="*/ 0 w 3"/>
              <a:gd name="T5" fmla="*/ 3 h 3"/>
              <a:gd name="T6" fmla="*/ 2 w 3"/>
              <a:gd name="T7" fmla="*/ 3 h 3"/>
              <a:gd name="T8" fmla="*/ 3 w 3"/>
              <a:gd name="T9" fmla="*/ 3 h 3"/>
              <a:gd name="T10" fmla="*/ 3 w 3"/>
              <a:gd name="T11" fmla="*/ 2 h 3"/>
              <a:gd name="T12" fmla="*/ 2 w 3"/>
              <a:gd name="T13" fmla="*/ 2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0"/>
                </a:lnTo>
                <a:lnTo>
                  <a:pt x="0" y="3"/>
                </a:lnTo>
                <a:lnTo>
                  <a:pt x="2" y="3"/>
                </a:lnTo>
                <a:lnTo>
                  <a:pt x="3" y="3"/>
                </a:lnTo>
                <a:lnTo>
                  <a:pt x="3" y="2"/>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1" name="Freeform 7"/>
          <p:cNvSpPr>
            <a:spLocks/>
          </p:cNvSpPr>
          <p:nvPr/>
        </p:nvSpPr>
        <p:spPr bwMode="auto">
          <a:xfrm>
            <a:off x="5973236" y="2693988"/>
            <a:ext cx="2117" cy="4762"/>
          </a:xfrm>
          <a:custGeom>
            <a:avLst/>
            <a:gdLst>
              <a:gd name="T0" fmla="*/ 2 w 3"/>
              <a:gd name="T1" fmla="*/ 2 h 4"/>
              <a:gd name="T2" fmla="*/ 2 w 3"/>
              <a:gd name="T3" fmla="*/ 0 h 4"/>
              <a:gd name="T4" fmla="*/ 0 w 3"/>
              <a:gd name="T5" fmla="*/ 0 h 4"/>
              <a:gd name="T6" fmla="*/ 0 w 3"/>
              <a:gd name="T7" fmla="*/ 2 h 4"/>
              <a:gd name="T8" fmla="*/ 0 w 3"/>
              <a:gd name="T9" fmla="*/ 4 h 4"/>
              <a:gd name="T10" fmla="*/ 3 w 3"/>
              <a:gd name="T11" fmla="*/ 4 h 4"/>
              <a:gd name="T12" fmla="*/ 3 w 3"/>
              <a:gd name="T13" fmla="*/ 2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3" y="4"/>
                </a:lnTo>
                <a:lnTo>
                  <a:pt x="3"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2" name="Freeform 8"/>
          <p:cNvSpPr>
            <a:spLocks/>
          </p:cNvSpPr>
          <p:nvPr/>
        </p:nvSpPr>
        <p:spPr bwMode="auto">
          <a:xfrm>
            <a:off x="5973236" y="2693988"/>
            <a:ext cx="2117" cy="11112"/>
          </a:xfrm>
          <a:custGeom>
            <a:avLst/>
            <a:gdLst>
              <a:gd name="T0" fmla="*/ 1 w 3"/>
              <a:gd name="T1" fmla="*/ 0 h 14"/>
              <a:gd name="T2" fmla="*/ 0 w 3"/>
              <a:gd name="T3" fmla="*/ 0 h 14"/>
              <a:gd name="T4" fmla="*/ 0 w 3"/>
              <a:gd name="T5" fmla="*/ 14 h 14"/>
              <a:gd name="T6" fmla="*/ 1 w 3"/>
              <a:gd name="T7" fmla="*/ 14 h 14"/>
              <a:gd name="T8" fmla="*/ 3 w 3"/>
              <a:gd name="T9" fmla="*/ 14 h 14"/>
              <a:gd name="T10" fmla="*/ 3 w 3"/>
              <a:gd name="T11" fmla="*/ 2 h 14"/>
              <a:gd name="T12" fmla="*/ 1 w 3"/>
              <a:gd name="T13" fmla="*/ 2 h 14"/>
              <a:gd name="T14" fmla="*/ 1 w 3"/>
              <a:gd name="T15" fmla="*/ 0 h 1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4"/>
              <a:gd name="T26" fmla="*/ 3 w 3"/>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4">
                <a:moveTo>
                  <a:pt x="1" y="0"/>
                </a:moveTo>
                <a:lnTo>
                  <a:pt x="0" y="0"/>
                </a:lnTo>
                <a:lnTo>
                  <a:pt x="0" y="14"/>
                </a:lnTo>
                <a:lnTo>
                  <a:pt x="1" y="14"/>
                </a:lnTo>
                <a:lnTo>
                  <a:pt x="3" y="14"/>
                </a:lnTo>
                <a:lnTo>
                  <a:pt x="3" y="2"/>
                </a:lnTo>
                <a:lnTo>
                  <a:pt x="1"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3" name="Freeform 9"/>
          <p:cNvSpPr>
            <a:spLocks/>
          </p:cNvSpPr>
          <p:nvPr/>
        </p:nvSpPr>
        <p:spPr bwMode="auto">
          <a:xfrm>
            <a:off x="6034619" y="2752725"/>
            <a:ext cx="2116" cy="1588"/>
          </a:xfrm>
          <a:custGeom>
            <a:avLst/>
            <a:gdLst>
              <a:gd name="T0" fmla="*/ 2 w 3"/>
              <a:gd name="T1" fmla="*/ 2 h 2"/>
              <a:gd name="T2" fmla="*/ 3 w 3"/>
              <a:gd name="T3" fmla="*/ 2 h 2"/>
              <a:gd name="T4" fmla="*/ 3 w 3"/>
              <a:gd name="T5" fmla="*/ 0 h 2"/>
              <a:gd name="T6" fmla="*/ 2 w 3"/>
              <a:gd name="T7" fmla="*/ 0 h 2"/>
              <a:gd name="T8" fmla="*/ 0 w 3"/>
              <a:gd name="T9" fmla="*/ 0 h 2"/>
              <a:gd name="T10" fmla="*/ 0 w 3"/>
              <a:gd name="T11" fmla="*/ 1 h 2"/>
              <a:gd name="T12" fmla="*/ 2 w 3"/>
              <a:gd name="T13" fmla="*/ 1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3" y="2"/>
                </a:lnTo>
                <a:lnTo>
                  <a:pt x="3" y="0"/>
                </a:lnTo>
                <a:lnTo>
                  <a:pt x="2" y="0"/>
                </a:lnTo>
                <a:lnTo>
                  <a:pt x="0" y="0"/>
                </a:lnTo>
                <a:lnTo>
                  <a:pt x="0" y="1"/>
                </a:lnTo>
                <a:lnTo>
                  <a:pt x="2"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4" name="Freeform 10"/>
          <p:cNvSpPr>
            <a:spLocks/>
          </p:cNvSpPr>
          <p:nvPr/>
        </p:nvSpPr>
        <p:spPr bwMode="auto">
          <a:xfrm>
            <a:off x="6034626" y="2752725"/>
            <a:ext cx="4233" cy="1588"/>
          </a:xfrm>
          <a:custGeom>
            <a:avLst/>
            <a:gdLst>
              <a:gd name="T0" fmla="*/ 2 w 6"/>
              <a:gd name="T1" fmla="*/ 2 h 3"/>
              <a:gd name="T2" fmla="*/ 2 w 6"/>
              <a:gd name="T3" fmla="*/ 3 h 3"/>
              <a:gd name="T4" fmla="*/ 6 w 6"/>
              <a:gd name="T5" fmla="*/ 3 h 3"/>
              <a:gd name="T6" fmla="*/ 6 w 6"/>
              <a:gd name="T7" fmla="*/ 2 h 3"/>
              <a:gd name="T8" fmla="*/ 6 w 6"/>
              <a:gd name="T9" fmla="*/ 0 h 3"/>
              <a:gd name="T10" fmla="*/ 0 w 6"/>
              <a:gd name="T11" fmla="*/ 0 h 3"/>
              <a:gd name="T12" fmla="*/ 0 w 6"/>
              <a:gd name="T13" fmla="*/ 2 h 3"/>
              <a:gd name="T14" fmla="*/ 2 w 6"/>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3"/>
              <a:gd name="T26" fmla="*/ 6 w 6"/>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3">
                <a:moveTo>
                  <a:pt x="2" y="2"/>
                </a:moveTo>
                <a:lnTo>
                  <a:pt x="2" y="3"/>
                </a:lnTo>
                <a:lnTo>
                  <a:pt x="6" y="3"/>
                </a:lnTo>
                <a:lnTo>
                  <a:pt x="6" y="2"/>
                </a:lnTo>
                <a:lnTo>
                  <a:pt x="6" y="0"/>
                </a:lnTo>
                <a:lnTo>
                  <a:pt x="0" y="0"/>
                </a:lnTo>
                <a:lnTo>
                  <a:pt x="0"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5" name="Freeform 11"/>
          <p:cNvSpPr>
            <a:spLocks/>
          </p:cNvSpPr>
          <p:nvPr/>
        </p:nvSpPr>
        <p:spPr bwMode="auto">
          <a:xfrm>
            <a:off x="6038851" y="2747976"/>
            <a:ext cx="2116" cy="3175"/>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1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0"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6" name="Freeform 12"/>
          <p:cNvSpPr>
            <a:spLocks/>
          </p:cNvSpPr>
          <p:nvPr/>
        </p:nvSpPr>
        <p:spPr bwMode="auto">
          <a:xfrm>
            <a:off x="6011342" y="2682875"/>
            <a:ext cx="4233" cy="1588"/>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7" name="Freeform 13"/>
          <p:cNvSpPr>
            <a:spLocks/>
          </p:cNvSpPr>
          <p:nvPr/>
        </p:nvSpPr>
        <p:spPr bwMode="auto">
          <a:xfrm>
            <a:off x="6015568" y="2681301"/>
            <a:ext cx="2117" cy="1587"/>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8" name="Freeform 14"/>
          <p:cNvSpPr>
            <a:spLocks/>
          </p:cNvSpPr>
          <p:nvPr/>
        </p:nvSpPr>
        <p:spPr bwMode="auto">
          <a:xfrm>
            <a:off x="6106587" y="2757501"/>
            <a:ext cx="2116" cy="3175"/>
          </a:xfrm>
          <a:custGeom>
            <a:avLst/>
            <a:gdLst>
              <a:gd name="T0" fmla="*/ 1 w 1"/>
              <a:gd name="T1" fmla="*/ 0 h 5"/>
              <a:gd name="T2" fmla="*/ 0 w 1"/>
              <a:gd name="T3" fmla="*/ 0 h 5"/>
              <a:gd name="T4" fmla="*/ 0 w 1"/>
              <a:gd name="T5" fmla="*/ 3 h 5"/>
              <a:gd name="T6" fmla="*/ 0 w 1"/>
              <a:gd name="T7" fmla="*/ 5 h 5"/>
              <a:gd name="T8" fmla="*/ 1 w 1"/>
              <a:gd name="T9" fmla="*/ 5 h 5"/>
              <a:gd name="T10" fmla="*/ 1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1" y="0"/>
                </a:moveTo>
                <a:lnTo>
                  <a:pt x="0" y="0"/>
                </a:lnTo>
                <a:lnTo>
                  <a:pt x="0" y="3"/>
                </a:lnTo>
                <a:lnTo>
                  <a:pt x="0" y="5"/>
                </a:lnTo>
                <a:lnTo>
                  <a:pt x="1"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59" name="Freeform 15"/>
          <p:cNvSpPr>
            <a:spLocks/>
          </p:cNvSpPr>
          <p:nvPr/>
        </p:nvSpPr>
        <p:spPr bwMode="auto">
          <a:xfrm>
            <a:off x="6085419" y="2746375"/>
            <a:ext cx="2116" cy="1588"/>
          </a:xfrm>
          <a:custGeom>
            <a:avLst/>
            <a:gdLst>
              <a:gd name="T0" fmla="*/ 0 w 4"/>
              <a:gd name="T1" fmla="*/ 2 h 2"/>
              <a:gd name="T2" fmla="*/ 4 w 4"/>
              <a:gd name="T3" fmla="*/ 2 h 2"/>
              <a:gd name="T4" fmla="*/ 4 w 4"/>
              <a:gd name="T5" fmla="*/ 1 h 2"/>
              <a:gd name="T6" fmla="*/ 4 w 4"/>
              <a:gd name="T7" fmla="*/ 0 h 2"/>
              <a:gd name="T8" fmla="*/ 0 w 4"/>
              <a:gd name="T9" fmla="*/ 0 h 2"/>
              <a:gd name="T10" fmla="*/ 0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4" y="2"/>
                </a:lnTo>
                <a:lnTo>
                  <a:pt x="4" y="1"/>
                </a:lnTo>
                <a:lnTo>
                  <a:pt x="4"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0" name="Freeform 16"/>
          <p:cNvSpPr>
            <a:spLocks/>
          </p:cNvSpPr>
          <p:nvPr/>
        </p:nvSpPr>
        <p:spPr bwMode="auto">
          <a:xfrm>
            <a:off x="6053667" y="2693988"/>
            <a:ext cx="0" cy="4762"/>
          </a:xfrm>
          <a:custGeom>
            <a:avLst/>
            <a:gdLst>
              <a:gd name="T0" fmla="*/ 2 w 2"/>
              <a:gd name="T1" fmla="*/ 0 h 4"/>
              <a:gd name="T2" fmla="*/ 0 w 2"/>
              <a:gd name="T3" fmla="*/ 0 h 4"/>
              <a:gd name="T4" fmla="*/ 0 w 2"/>
              <a:gd name="T5" fmla="*/ 2 h 4"/>
              <a:gd name="T6" fmla="*/ 0 w 2"/>
              <a:gd name="T7" fmla="*/ 4 h 4"/>
              <a:gd name="T8" fmla="*/ 2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0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2" y="4"/>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1" name="Freeform 17"/>
          <p:cNvSpPr>
            <a:spLocks/>
          </p:cNvSpPr>
          <p:nvPr/>
        </p:nvSpPr>
        <p:spPr bwMode="auto">
          <a:xfrm>
            <a:off x="6038851" y="2692400"/>
            <a:ext cx="2116" cy="1588"/>
          </a:xfrm>
          <a:custGeom>
            <a:avLst/>
            <a:gdLst>
              <a:gd name="T0" fmla="*/ 2 w 3"/>
              <a:gd name="T1" fmla="*/ 0 h 4"/>
              <a:gd name="T2" fmla="*/ 0 w 3"/>
              <a:gd name="T3" fmla="*/ 0 h 4"/>
              <a:gd name="T4" fmla="*/ 0 w 3"/>
              <a:gd name="T5" fmla="*/ 4 h 4"/>
              <a:gd name="T6" fmla="*/ 2 w 3"/>
              <a:gd name="T7" fmla="*/ 4 h 4"/>
              <a:gd name="T8" fmla="*/ 3 w 3"/>
              <a:gd name="T9" fmla="*/ 4 h 4"/>
              <a:gd name="T10" fmla="*/ 3 w 3"/>
              <a:gd name="T11" fmla="*/ 3 h 4"/>
              <a:gd name="T12" fmla="*/ 2 w 3"/>
              <a:gd name="T13" fmla="*/ 3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0"/>
                </a:lnTo>
                <a:lnTo>
                  <a:pt x="0" y="4"/>
                </a:lnTo>
                <a:lnTo>
                  <a:pt x="2" y="4"/>
                </a:lnTo>
                <a:lnTo>
                  <a:pt x="3" y="4"/>
                </a:lnTo>
                <a:lnTo>
                  <a:pt x="3" y="3"/>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2" name="Freeform 18"/>
          <p:cNvSpPr>
            <a:spLocks/>
          </p:cNvSpPr>
          <p:nvPr/>
        </p:nvSpPr>
        <p:spPr bwMode="auto">
          <a:xfrm>
            <a:off x="6036742" y="2692413"/>
            <a:ext cx="4233" cy="4763"/>
          </a:xfrm>
          <a:custGeom>
            <a:avLst/>
            <a:gdLst>
              <a:gd name="T0" fmla="*/ 5 w 6"/>
              <a:gd name="T1" fmla="*/ 2 h 4"/>
              <a:gd name="T2" fmla="*/ 5 w 6"/>
              <a:gd name="T3" fmla="*/ 0 h 4"/>
              <a:gd name="T4" fmla="*/ 0 w 6"/>
              <a:gd name="T5" fmla="*/ 0 h 4"/>
              <a:gd name="T6" fmla="*/ 0 w 6"/>
              <a:gd name="T7" fmla="*/ 2 h 4"/>
              <a:gd name="T8" fmla="*/ 0 w 6"/>
              <a:gd name="T9" fmla="*/ 4 h 4"/>
              <a:gd name="T10" fmla="*/ 6 w 6"/>
              <a:gd name="T11" fmla="*/ 4 h 4"/>
              <a:gd name="T12" fmla="*/ 6 w 6"/>
              <a:gd name="T13" fmla="*/ 2 h 4"/>
              <a:gd name="T14" fmla="*/ 5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5" y="2"/>
                </a:moveTo>
                <a:lnTo>
                  <a:pt x="5" y="0"/>
                </a:lnTo>
                <a:lnTo>
                  <a:pt x="0" y="0"/>
                </a:lnTo>
                <a:lnTo>
                  <a:pt x="0" y="2"/>
                </a:lnTo>
                <a:lnTo>
                  <a:pt x="0" y="4"/>
                </a:lnTo>
                <a:lnTo>
                  <a:pt x="6" y="4"/>
                </a:lnTo>
                <a:lnTo>
                  <a:pt x="6" y="2"/>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3" name="Freeform 19"/>
          <p:cNvSpPr>
            <a:spLocks/>
          </p:cNvSpPr>
          <p:nvPr/>
        </p:nvSpPr>
        <p:spPr bwMode="auto">
          <a:xfrm>
            <a:off x="6036733" y="2692413"/>
            <a:ext cx="0" cy="3175"/>
          </a:xfrm>
          <a:custGeom>
            <a:avLst/>
            <a:gdLst>
              <a:gd name="T0" fmla="*/ 1 w 2"/>
              <a:gd name="T1" fmla="*/ 0 h 3"/>
              <a:gd name="T2" fmla="*/ 0 w 2"/>
              <a:gd name="T3" fmla="*/ 0 h 3"/>
              <a:gd name="T4" fmla="*/ 0 w 2"/>
              <a:gd name="T5" fmla="*/ 3 h 3"/>
              <a:gd name="T6" fmla="*/ 1 w 2"/>
              <a:gd name="T7" fmla="*/ 3 h 3"/>
              <a:gd name="T8" fmla="*/ 2 w 2"/>
              <a:gd name="T9" fmla="*/ 3 h 3"/>
              <a:gd name="T10" fmla="*/ 2 w 2"/>
              <a:gd name="T11" fmla="*/ 2 h 3"/>
              <a:gd name="T12" fmla="*/ 1 w 2"/>
              <a:gd name="T13" fmla="*/ 2 h 3"/>
              <a:gd name="T14" fmla="*/ 1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0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0" y="0"/>
                </a:lnTo>
                <a:lnTo>
                  <a:pt x="0" y="3"/>
                </a:lnTo>
                <a:lnTo>
                  <a:pt x="1" y="3"/>
                </a:lnTo>
                <a:lnTo>
                  <a:pt x="2" y="3"/>
                </a:lnTo>
                <a:lnTo>
                  <a:pt x="2" y="2"/>
                </a:lnTo>
                <a:lnTo>
                  <a:pt x="1"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4" name="Freeform 20"/>
          <p:cNvSpPr>
            <a:spLocks/>
          </p:cNvSpPr>
          <p:nvPr/>
        </p:nvSpPr>
        <p:spPr bwMode="auto">
          <a:xfrm>
            <a:off x="6036733" y="2694001"/>
            <a:ext cx="0" cy="3175"/>
          </a:xfrm>
          <a:custGeom>
            <a:avLst/>
            <a:gdLst>
              <a:gd name="T0" fmla="*/ 1 w 2"/>
              <a:gd name="T1" fmla="*/ 2 h 4"/>
              <a:gd name="T2" fmla="*/ 1 w 2"/>
              <a:gd name="T3" fmla="*/ 0 h 4"/>
              <a:gd name="T4" fmla="*/ 0 w 2"/>
              <a:gd name="T5" fmla="*/ 0 h 4"/>
              <a:gd name="T6" fmla="*/ 0 w 2"/>
              <a:gd name="T7" fmla="*/ 2 h 4"/>
              <a:gd name="T8" fmla="*/ 0 w 2"/>
              <a:gd name="T9" fmla="*/ 4 h 4"/>
              <a:gd name="T10" fmla="*/ 2 w 2"/>
              <a:gd name="T11" fmla="*/ 4 h 4"/>
              <a:gd name="T12" fmla="*/ 2 w 2"/>
              <a:gd name="T13" fmla="*/ 2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0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1" y="0"/>
                </a:lnTo>
                <a:lnTo>
                  <a:pt x="0" y="0"/>
                </a:lnTo>
                <a:lnTo>
                  <a:pt x="0" y="2"/>
                </a:lnTo>
                <a:lnTo>
                  <a:pt x="0" y="4"/>
                </a:lnTo>
                <a:lnTo>
                  <a:pt x="2" y="4"/>
                </a:lnTo>
                <a:lnTo>
                  <a:pt x="2"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5" name="Freeform 21"/>
          <p:cNvSpPr>
            <a:spLocks/>
          </p:cNvSpPr>
          <p:nvPr/>
        </p:nvSpPr>
        <p:spPr bwMode="auto">
          <a:xfrm>
            <a:off x="6034619" y="2694001"/>
            <a:ext cx="2116" cy="3175"/>
          </a:xfrm>
          <a:custGeom>
            <a:avLst/>
            <a:gdLst>
              <a:gd name="T0" fmla="*/ 1 w 2"/>
              <a:gd name="T1" fmla="*/ 0 h 3"/>
              <a:gd name="T2" fmla="*/ 0 w 2"/>
              <a:gd name="T3" fmla="*/ 0 h 3"/>
              <a:gd name="T4" fmla="*/ 0 w 2"/>
              <a:gd name="T5" fmla="*/ 3 h 3"/>
              <a:gd name="T6" fmla="*/ 1 w 2"/>
              <a:gd name="T7" fmla="*/ 3 h 3"/>
              <a:gd name="T8" fmla="*/ 2 w 2"/>
              <a:gd name="T9" fmla="*/ 3 h 3"/>
              <a:gd name="T10" fmla="*/ 2 w 2"/>
              <a:gd name="T11" fmla="*/ 2 h 3"/>
              <a:gd name="T12" fmla="*/ 1 w 2"/>
              <a:gd name="T13" fmla="*/ 2 h 3"/>
              <a:gd name="T14" fmla="*/ 1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0" y="0"/>
                </a:lnTo>
                <a:lnTo>
                  <a:pt x="0" y="3"/>
                </a:lnTo>
                <a:lnTo>
                  <a:pt x="1" y="3"/>
                </a:lnTo>
                <a:lnTo>
                  <a:pt x="2" y="3"/>
                </a:lnTo>
                <a:lnTo>
                  <a:pt x="2" y="2"/>
                </a:lnTo>
                <a:lnTo>
                  <a:pt x="1"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6" name="Freeform 22"/>
          <p:cNvSpPr>
            <a:spLocks/>
          </p:cNvSpPr>
          <p:nvPr/>
        </p:nvSpPr>
        <p:spPr bwMode="auto">
          <a:xfrm>
            <a:off x="6034619" y="2693988"/>
            <a:ext cx="2116" cy="4762"/>
          </a:xfrm>
          <a:custGeom>
            <a:avLst/>
            <a:gdLst>
              <a:gd name="T0" fmla="*/ 1 w 2"/>
              <a:gd name="T1" fmla="*/ 2 h 4"/>
              <a:gd name="T2" fmla="*/ 1 w 2"/>
              <a:gd name="T3" fmla="*/ 0 h 4"/>
              <a:gd name="T4" fmla="*/ 0 w 2"/>
              <a:gd name="T5" fmla="*/ 0 h 4"/>
              <a:gd name="T6" fmla="*/ 0 w 2"/>
              <a:gd name="T7" fmla="*/ 2 h 4"/>
              <a:gd name="T8" fmla="*/ 0 w 2"/>
              <a:gd name="T9" fmla="*/ 4 h 4"/>
              <a:gd name="T10" fmla="*/ 2 w 2"/>
              <a:gd name="T11" fmla="*/ 4 h 4"/>
              <a:gd name="T12" fmla="*/ 2 w 2"/>
              <a:gd name="T13" fmla="*/ 2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1" y="0"/>
                </a:lnTo>
                <a:lnTo>
                  <a:pt x="0" y="0"/>
                </a:lnTo>
                <a:lnTo>
                  <a:pt x="0" y="2"/>
                </a:lnTo>
                <a:lnTo>
                  <a:pt x="0" y="4"/>
                </a:lnTo>
                <a:lnTo>
                  <a:pt x="2" y="4"/>
                </a:lnTo>
                <a:lnTo>
                  <a:pt x="2"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7" name="Freeform 23"/>
          <p:cNvSpPr>
            <a:spLocks/>
          </p:cNvSpPr>
          <p:nvPr/>
        </p:nvSpPr>
        <p:spPr bwMode="auto">
          <a:xfrm>
            <a:off x="6034619" y="2693988"/>
            <a:ext cx="2116" cy="4762"/>
          </a:xfrm>
          <a:custGeom>
            <a:avLst/>
            <a:gdLst>
              <a:gd name="T0" fmla="*/ 2 w 3"/>
              <a:gd name="T1" fmla="*/ 0 h 4"/>
              <a:gd name="T2" fmla="*/ 0 w 3"/>
              <a:gd name="T3" fmla="*/ 0 h 4"/>
              <a:gd name="T4" fmla="*/ 0 w 3"/>
              <a:gd name="T5" fmla="*/ 4 h 4"/>
              <a:gd name="T6" fmla="*/ 2 w 3"/>
              <a:gd name="T7" fmla="*/ 4 h 4"/>
              <a:gd name="T8" fmla="*/ 3 w 3"/>
              <a:gd name="T9" fmla="*/ 4 h 4"/>
              <a:gd name="T10" fmla="*/ 3 w 3"/>
              <a:gd name="T11" fmla="*/ 2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0"/>
                </a:lnTo>
                <a:lnTo>
                  <a:pt x="0" y="4"/>
                </a:lnTo>
                <a:lnTo>
                  <a:pt x="2" y="4"/>
                </a:lnTo>
                <a:lnTo>
                  <a:pt x="3" y="4"/>
                </a:lnTo>
                <a:lnTo>
                  <a:pt x="3" y="2"/>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8" name="Freeform 24"/>
          <p:cNvSpPr>
            <a:spLocks/>
          </p:cNvSpPr>
          <p:nvPr/>
        </p:nvSpPr>
        <p:spPr bwMode="auto">
          <a:xfrm>
            <a:off x="6034619" y="2697176"/>
            <a:ext cx="2116" cy="3175"/>
          </a:xfrm>
          <a:custGeom>
            <a:avLst/>
            <a:gdLst>
              <a:gd name="T0" fmla="*/ 2 w 3"/>
              <a:gd name="T1" fmla="*/ 2 h 5"/>
              <a:gd name="T2" fmla="*/ 2 w 3"/>
              <a:gd name="T3" fmla="*/ 0 h 5"/>
              <a:gd name="T4" fmla="*/ 0 w 3"/>
              <a:gd name="T5" fmla="*/ 0 h 5"/>
              <a:gd name="T6" fmla="*/ 0 w 3"/>
              <a:gd name="T7" fmla="*/ 2 h 5"/>
              <a:gd name="T8" fmla="*/ 0 w 3"/>
              <a:gd name="T9" fmla="*/ 5 h 5"/>
              <a:gd name="T10" fmla="*/ 3 w 3"/>
              <a:gd name="T11" fmla="*/ 5 h 5"/>
              <a:gd name="T12" fmla="*/ 3 w 3"/>
              <a:gd name="T13" fmla="*/ 2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2" y="0"/>
                </a:lnTo>
                <a:lnTo>
                  <a:pt x="0" y="0"/>
                </a:lnTo>
                <a:lnTo>
                  <a:pt x="0" y="2"/>
                </a:lnTo>
                <a:lnTo>
                  <a:pt x="0" y="5"/>
                </a:lnTo>
                <a:lnTo>
                  <a:pt x="3" y="5"/>
                </a:lnTo>
                <a:lnTo>
                  <a:pt x="3"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69" name="Freeform 25"/>
          <p:cNvSpPr>
            <a:spLocks/>
          </p:cNvSpPr>
          <p:nvPr/>
        </p:nvSpPr>
        <p:spPr bwMode="auto">
          <a:xfrm>
            <a:off x="6060019" y="2763851"/>
            <a:ext cx="2116" cy="3175"/>
          </a:xfrm>
          <a:custGeom>
            <a:avLst/>
            <a:gdLst>
              <a:gd name="T0" fmla="*/ 1 w 2"/>
              <a:gd name="T1" fmla="*/ 3 h 5"/>
              <a:gd name="T2" fmla="*/ 1 w 2"/>
              <a:gd name="T3" fmla="*/ 0 h 5"/>
              <a:gd name="T4" fmla="*/ 0 w 2"/>
              <a:gd name="T5" fmla="*/ 0 h 5"/>
              <a:gd name="T6" fmla="*/ 0 w 2"/>
              <a:gd name="T7" fmla="*/ 3 h 5"/>
              <a:gd name="T8" fmla="*/ 0 w 2"/>
              <a:gd name="T9" fmla="*/ 5 h 5"/>
              <a:gd name="T10" fmla="*/ 2 w 2"/>
              <a:gd name="T11" fmla="*/ 5 h 5"/>
              <a:gd name="T12" fmla="*/ 2 w 2"/>
              <a:gd name="T13" fmla="*/ 3 h 5"/>
              <a:gd name="T14" fmla="*/ 1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3"/>
                </a:moveTo>
                <a:lnTo>
                  <a:pt x="1" y="0"/>
                </a:lnTo>
                <a:lnTo>
                  <a:pt x="0" y="0"/>
                </a:lnTo>
                <a:lnTo>
                  <a:pt x="0" y="3"/>
                </a:lnTo>
                <a:lnTo>
                  <a:pt x="0" y="5"/>
                </a:lnTo>
                <a:lnTo>
                  <a:pt x="2" y="5"/>
                </a:lnTo>
                <a:lnTo>
                  <a:pt x="2"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nvGrpSpPr>
          <p:cNvPr id="2" name="Group 26"/>
          <p:cNvGrpSpPr>
            <a:grpSpLocks/>
          </p:cNvGrpSpPr>
          <p:nvPr/>
        </p:nvGrpSpPr>
        <p:grpSpPr bwMode="auto">
          <a:xfrm>
            <a:off x="1458393" y="706438"/>
            <a:ext cx="9275233" cy="5453062"/>
            <a:chOff x="775" y="445"/>
            <a:chExt cx="4930" cy="3435"/>
          </a:xfrm>
        </p:grpSpPr>
        <p:sp>
          <p:nvSpPr>
            <p:cNvPr id="31772" name="Freeform 27"/>
            <p:cNvSpPr>
              <a:spLocks/>
            </p:cNvSpPr>
            <p:nvPr/>
          </p:nvSpPr>
          <p:spPr bwMode="auto">
            <a:xfrm>
              <a:off x="1190" y="445"/>
              <a:ext cx="51" cy="256"/>
            </a:xfrm>
            <a:custGeom>
              <a:avLst/>
              <a:gdLst>
                <a:gd name="T0" fmla="*/ 87 w 98"/>
                <a:gd name="T1" fmla="*/ 507 h 512"/>
                <a:gd name="T2" fmla="*/ 75 w 98"/>
                <a:gd name="T3" fmla="*/ 497 h 512"/>
                <a:gd name="T4" fmla="*/ 64 w 98"/>
                <a:gd name="T5" fmla="*/ 486 h 512"/>
                <a:gd name="T6" fmla="*/ 44 w 98"/>
                <a:gd name="T7" fmla="*/ 460 h 512"/>
                <a:gd name="T8" fmla="*/ 37 w 98"/>
                <a:gd name="T9" fmla="*/ 446 h 512"/>
                <a:gd name="T10" fmla="*/ 23 w 98"/>
                <a:gd name="T11" fmla="*/ 410 h 512"/>
                <a:gd name="T12" fmla="*/ 18 w 98"/>
                <a:gd name="T13" fmla="*/ 390 h 512"/>
                <a:gd name="T14" fmla="*/ 14 w 98"/>
                <a:gd name="T15" fmla="*/ 369 h 512"/>
                <a:gd name="T16" fmla="*/ 10 w 98"/>
                <a:gd name="T17" fmla="*/ 347 h 512"/>
                <a:gd name="T18" fmla="*/ 4 w 98"/>
                <a:gd name="T19" fmla="*/ 265 h 512"/>
                <a:gd name="T20" fmla="*/ 4 w 98"/>
                <a:gd name="T21" fmla="*/ 240 h 512"/>
                <a:gd name="T22" fmla="*/ 6 w 98"/>
                <a:gd name="T23" fmla="*/ 189 h 512"/>
                <a:gd name="T24" fmla="*/ 10 w 98"/>
                <a:gd name="T25" fmla="*/ 166 h 512"/>
                <a:gd name="T26" fmla="*/ 13 w 98"/>
                <a:gd name="T27" fmla="*/ 144 h 512"/>
                <a:gd name="T28" fmla="*/ 20 w 98"/>
                <a:gd name="T29" fmla="*/ 112 h 512"/>
                <a:gd name="T30" fmla="*/ 34 w 98"/>
                <a:gd name="T31" fmla="*/ 76 h 512"/>
                <a:gd name="T32" fmla="*/ 41 w 98"/>
                <a:gd name="T33" fmla="*/ 62 h 512"/>
                <a:gd name="T34" fmla="*/ 70 w 98"/>
                <a:gd name="T35" fmla="*/ 23 h 512"/>
                <a:gd name="T36" fmla="*/ 98 w 98"/>
                <a:gd name="T37" fmla="*/ 3 h 512"/>
                <a:gd name="T38" fmla="*/ 96 w 98"/>
                <a:gd name="T39" fmla="*/ 0 h 512"/>
                <a:gd name="T40" fmla="*/ 67 w 98"/>
                <a:gd name="T41" fmla="*/ 21 h 512"/>
                <a:gd name="T42" fmla="*/ 41 w 98"/>
                <a:gd name="T43" fmla="*/ 58 h 512"/>
                <a:gd name="T44" fmla="*/ 32 w 98"/>
                <a:gd name="T45" fmla="*/ 76 h 512"/>
                <a:gd name="T46" fmla="*/ 18 w 98"/>
                <a:gd name="T47" fmla="*/ 112 h 512"/>
                <a:gd name="T48" fmla="*/ 11 w 98"/>
                <a:gd name="T49" fmla="*/ 144 h 512"/>
                <a:gd name="T50" fmla="*/ 7 w 98"/>
                <a:gd name="T51" fmla="*/ 166 h 512"/>
                <a:gd name="T52" fmla="*/ 4 w 98"/>
                <a:gd name="T53" fmla="*/ 189 h 512"/>
                <a:gd name="T54" fmla="*/ 2 w 98"/>
                <a:gd name="T55" fmla="*/ 240 h 512"/>
                <a:gd name="T56" fmla="*/ 2 w 98"/>
                <a:gd name="T57" fmla="*/ 265 h 512"/>
                <a:gd name="T58" fmla="*/ 7 w 98"/>
                <a:gd name="T59" fmla="*/ 347 h 512"/>
                <a:gd name="T60" fmla="*/ 12 w 98"/>
                <a:gd name="T61" fmla="*/ 369 h 512"/>
                <a:gd name="T62" fmla="*/ 15 w 98"/>
                <a:gd name="T63" fmla="*/ 390 h 512"/>
                <a:gd name="T64" fmla="*/ 21 w 98"/>
                <a:gd name="T65" fmla="*/ 410 h 512"/>
                <a:gd name="T66" fmla="*/ 35 w 98"/>
                <a:gd name="T67" fmla="*/ 446 h 512"/>
                <a:gd name="T68" fmla="*/ 44 w 98"/>
                <a:gd name="T69" fmla="*/ 465 h 512"/>
                <a:gd name="T70" fmla="*/ 61 w 98"/>
                <a:gd name="T71" fmla="*/ 489 h 512"/>
                <a:gd name="T72" fmla="*/ 73 w 98"/>
                <a:gd name="T73" fmla="*/ 499 h 512"/>
                <a:gd name="T74" fmla="*/ 82 w 98"/>
                <a:gd name="T75" fmla="*/ 507 h 512"/>
                <a:gd name="T76" fmla="*/ 91 w 98"/>
                <a:gd name="T77" fmla="*/ 509 h 51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8"/>
                <a:gd name="T118" fmla="*/ 0 h 512"/>
                <a:gd name="T119" fmla="*/ 98 w 98"/>
                <a:gd name="T120" fmla="*/ 512 h 51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8" h="512">
                  <a:moveTo>
                    <a:pt x="91" y="509"/>
                  </a:moveTo>
                  <a:lnTo>
                    <a:pt x="87" y="507"/>
                  </a:lnTo>
                  <a:lnTo>
                    <a:pt x="80" y="501"/>
                  </a:lnTo>
                  <a:lnTo>
                    <a:pt x="75" y="497"/>
                  </a:lnTo>
                  <a:lnTo>
                    <a:pt x="70" y="492"/>
                  </a:lnTo>
                  <a:lnTo>
                    <a:pt x="64" y="486"/>
                  </a:lnTo>
                  <a:lnTo>
                    <a:pt x="55" y="475"/>
                  </a:lnTo>
                  <a:lnTo>
                    <a:pt x="44" y="460"/>
                  </a:lnTo>
                  <a:lnTo>
                    <a:pt x="42" y="454"/>
                  </a:lnTo>
                  <a:lnTo>
                    <a:pt x="37" y="446"/>
                  </a:lnTo>
                  <a:lnTo>
                    <a:pt x="34" y="438"/>
                  </a:lnTo>
                  <a:lnTo>
                    <a:pt x="23" y="410"/>
                  </a:lnTo>
                  <a:lnTo>
                    <a:pt x="21" y="400"/>
                  </a:lnTo>
                  <a:lnTo>
                    <a:pt x="18" y="390"/>
                  </a:lnTo>
                  <a:lnTo>
                    <a:pt x="15" y="379"/>
                  </a:lnTo>
                  <a:lnTo>
                    <a:pt x="14" y="369"/>
                  </a:lnTo>
                  <a:lnTo>
                    <a:pt x="12" y="357"/>
                  </a:lnTo>
                  <a:lnTo>
                    <a:pt x="10" y="347"/>
                  </a:lnTo>
                  <a:lnTo>
                    <a:pt x="4" y="289"/>
                  </a:lnTo>
                  <a:lnTo>
                    <a:pt x="4" y="265"/>
                  </a:lnTo>
                  <a:lnTo>
                    <a:pt x="3" y="253"/>
                  </a:lnTo>
                  <a:lnTo>
                    <a:pt x="4" y="240"/>
                  </a:lnTo>
                  <a:lnTo>
                    <a:pt x="4" y="215"/>
                  </a:lnTo>
                  <a:lnTo>
                    <a:pt x="6" y="189"/>
                  </a:lnTo>
                  <a:lnTo>
                    <a:pt x="7" y="178"/>
                  </a:lnTo>
                  <a:lnTo>
                    <a:pt x="10" y="166"/>
                  </a:lnTo>
                  <a:lnTo>
                    <a:pt x="11" y="155"/>
                  </a:lnTo>
                  <a:lnTo>
                    <a:pt x="13" y="144"/>
                  </a:lnTo>
                  <a:lnTo>
                    <a:pt x="15" y="133"/>
                  </a:lnTo>
                  <a:lnTo>
                    <a:pt x="20" y="112"/>
                  </a:lnTo>
                  <a:lnTo>
                    <a:pt x="30" y="84"/>
                  </a:lnTo>
                  <a:lnTo>
                    <a:pt x="34" y="76"/>
                  </a:lnTo>
                  <a:lnTo>
                    <a:pt x="38" y="68"/>
                  </a:lnTo>
                  <a:lnTo>
                    <a:pt x="41" y="62"/>
                  </a:lnTo>
                  <a:lnTo>
                    <a:pt x="56" y="41"/>
                  </a:lnTo>
                  <a:lnTo>
                    <a:pt x="70" y="23"/>
                  </a:lnTo>
                  <a:lnTo>
                    <a:pt x="87" y="9"/>
                  </a:lnTo>
                  <a:lnTo>
                    <a:pt x="98" y="3"/>
                  </a:lnTo>
                  <a:lnTo>
                    <a:pt x="97" y="1"/>
                  </a:lnTo>
                  <a:lnTo>
                    <a:pt x="96" y="0"/>
                  </a:lnTo>
                  <a:lnTo>
                    <a:pt x="85" y="7"/>
                  </a:lnTo>
                  <a:lnTo>
                    <a:pt x="67" y="21"/>
                  </a:lnTo>
                  <a:lnTo>
                    <a:pt x="53" y="38"/>
                  </a:lnTo>
                  <a:lnTo>
                    <a:pt x="41" y="58"/>
                  </a:lnTo>
                  <a:lnTo>
                    <a:pt x="36" y="68"/>
                  </a:lnTo>
                  <a:lnTo>
                    <a:pt x="32" y="76"/>
                  </a:lnTo>
                  <a:lnTo>
                    <a:pt x="28" y="84"/>
                  </a:lnTo>
                  <a:lnTo>
                    <a:pt x="18" y="112"/>
                  </a:lnTo>
                  <a:lnTo>
                    <a:pt x="13" y="133"/>
                  </a:lnTo>
                  <a:lnTo>
                    <a:pt x="11" y="144"/>
                  </a:lnTo>
                  <a:lnTo>
                    <a:pt x="8" y="155"/>
                  </a:lnTo>
                  <a:lnTo>
                    <a:pt x="7" y="166"/>
                  </a:lnTo>
                  <a:lnTo>
                    <a:pt x="5" y="178"/>
                  </a:lnTo>
                  <a:lnTo>
                    <a:pt x="4" y="189"/>
                  </a:lnTo>
                  <a:lnTo>
                    <a:pt x="2" y="215"/>
                  </a:lnTo>
                  <a:lnTo>
                    <a:pt x="2" y="240"/>
                  </a:lnTo>
                  <a:lnTo>
                    <a:pt x="0" y="253"/>
                  </a:lnTo>
                  <a:lnTo>
                    <a:pt x="2" y="265"/>
                  </a:lnTo>
                  <a:lnTo>
                    <a:pt x="2" y="289"/>
                  </a:lnTo>
                  <a:lnTo>
                    <a:pt x="7" y="347"/>
                  </a:lnTo>
                  <a:lnTo>
                    <a:pt x="10" y="357"/>
                  </a:lnTo>
                  <a:lnTo>
                    <a:pt x="12" y="369"/>
                  </a:lnTo>
                  <a:lnTo>
                    <a:pt x="13" y="379"/>
                  </a:lnTo>
                  <a:lnTo>
                    <a:pt x="15" y="390"/>
                  </a:lnTo>
                  <a:lnTo>
                    <a:pt x="19" y="400"/>
                  </a:lnTo>
                  <a:lnTo>
                    <a:pt x="21" y="410"/>
                  </a:lnTo>
                  <a:lnTo>
                    <a:pt x="32" y="438"/>
                  </a:lnTo>
                  <a:lnTo>
                    <a:pt x="35" y="446"/>
                  </a:lnTo>
                  <a:lnTo>
                    <a:pt x="40" y="454"/>
                  </a:lnTo>
                  <a:lnTo>
                    <a:pt x="44" y="465"/>
                  </a:lnTo>
                  <a:lnTo>
                    <a:pt x="52" y="477"/>
                  </a:lnTo>
                  <a:lnTo>
                    <a:pt x="61" y="489"/>
                  </a:lnTo>
                  <a:lnTo>
                    <a:pt x="67" y="495"/>
                  </a:lnTo>
                  <a:lnTo>
                    <a:pt x="73" y="499"/>
                  </a:lnTo>
                  <a:lnTo>
                    <a:pt x="78" y="504"/>
                  </a:lnTo>
                  <a:lnTo>
                    <a:pt x="82" y="507"/>
                  </a:lnTo>
                  <a:lnTo>
                    <a:pt x="91" y="512"/>
                  </a:lnTo>
                  <a:lnTo>
                    <a:pt x="91" y="5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nvGrpSpPr>
            <p:cNvPr id="3" name="Group 28"/>
            <p:cNvGrpSpPr>
              <a:grpSpLocks/>
            </p:cNvGrpSpPr>
            <p:nvPr/>
          </p:nvGrpSpPr>
          <p:grpSpPr bwMode="auto">
            <a:xfrm>
              <a:off x="775" y="713"/>
              <a:ext cx="4930" cy="3167"/>
              <a:chOff x="775" y="713"/>
              <a:chExt cx="4930" cy="3167"/>
            </a:xfrm>
          </p:grpSpPr>
          <p:grpSp>
            <p:nvGrpSpPr>
              <p:cNvPr id="4" name="Group 29"/>
              <p:cNvGrpSpPr>
                <a:grpSpLocks/>
              </p:cNvGrpSpPr>
              <p:nvPr/>
            </p:nvGrpSpPr>
            <p:grpSpPr bwMode="auto">
              <a:xfrm>
                <a:off x="2798" y="713"/>
                <a:ext cx="2412" cy="1796"/>
                <a:chOff x="2798" y="713"/>
                <a:chExt cx="2412" cy="1796"/>
              </a:xfrm>
            </p:grpSpPr>
            <p:grpSp>
              <p:nvGrpSpPr>
                <p:cNvPr id="5" name="Group 30"/>
                <p:cNvGrpSpPr>
                  <a:grpSpLocks/>
                </p:cNvGrpSpPr>
                <p:nvPr/>
              </p:nvGrpSpPr>
              <p:grpSpPr bwMode="auto">
                <a:xfrm>
                  <a:off x="2798" y="713"/>
                  <a:ext cx="2314" cy="1782"/>
                  <a:chOff x="2694" y="713"/>
                  <a:chExt cx="2229" cy="1782"/>
                </a:xfrm>
              </p:grpSpPr>
              <p:sp>
                <p:nvSpPr>
                  <p:cNvPr id="35756" name="Freeform 31"/>
                  <p:cNvSpPr>
                    <a:spLocks/>
                  </p:cNvSpPr>
                  <p:nvPr/>
                </p:nvSpPr>
                <p:spPr bwMode="auto">
                  <a:xfrm>
                    <a:off x="3360" y="1396"/>
                    <a:ext cx="1154" cy="606"/>
                  </a:xfrm>
                  <a:custGeom>
                    <a:avLst/>
                    <a:gdLst>
                      <a:gd name="T0" fmla="*/ 219 w 2308"/>
                      <a:gd name="T1" fmla="*/ 66 h 1211"/>
                      <a:gd name="T2" fmla="*/ 862 w 2308"/>
                      <a:gd name="T3" fmla="*/ 990 h 1211"/>
                      <a:gd name="T4" fmla="*/ 1724 w 2308"/>
                      <a:gd name="T5" fmla="*/ 999 h 1211"/>
                      <a:gd name="T6" fmla="*/ 1033 w 2308"/>
                      <a:gd name="T7" fmla="*/ 0 h 1211"/>
                      <a:gd name="T8" fmla="*/ 1617 w 2308"/>
                      <a:gd name="T9" fmla="*/ 246 h 1211"/>
                      <a:gd name="T10" fmla="*/ 2308 w 2308"/>
                      <a:gd name="T11" fmla="*/ 1179 h 1211"/>
                      <a:gd name="T12" fmla="*/ 674 w 2308"/>
                      <a:gd name="T13" fmla="*/ 1211 h 1211"/>
                      <a:gd name="T14" fmla="*/ 0 w 2308"/>
                      <a:gd name="T15" fmla="*/ 238 h 1211"/>
                      <a:gd name="T16" fmla="*/ 4 w 2308"/>
                      <a:gd name="T17" fmla="*/ 235 h 1211"/>
                      <a:gd name="T18" fmla="*/ 16 w 2308"/>
                      <a:gd name="T19" fmla="*/ 226 h 1211"/>
                      <a:gd name="T20" fmla="*/ 35 w 2308"/>
                      <a:gd name="T21" fmla="*/ 212 h 1211"/>
                      <a:gd name="T22" fmla="*/ 59 w 2308"/>
                      <a:gd name="T23" fmla="*/ 196 h 1211"/>
                      <a:gd name="T24" fmla="*/ 84 w 2308"/>
                      <a:gd name="T25" fmla="*/ 177 h 1211"/>
                      <a:gd name="T26" fmla="*/ 113 w 2308"/>
                      <a:gd name="T27" fmla="*/ 156 h 1211"/>
                      <a:gd name="T28" fmla="*/ 140 w 2308"/>
                      <a:gd name="T29" fmla="*/ 135 h 1211"/>
                      <a:gd name="T30" fmla="*/ 166 w 2308"/>
                      <a:gd name="T31" fmla="*/ 116 h 1211"/>
                      <a:gd name="T32" fmla="*/ 188 w 2308"/>
                      <a:gd name="T33" fmla="*/ 97 h 1211"/>
                      <a:gd name="T34" fmla="*/ 205 w 2308"/>
                      <a:gd name="T35" fmla="*/ 82 h 1211"/>
                      <a:gd name="T36" fmla="*/ 216 w 2308"/>
                      <a:gd name="T37" fmla="*/ 72 h 1211"/>
                      <a:gd name="T38" fmla="*/ 219 w 2308"/>
                      <a:gd name="T39" fmla="*/ 66 h 1211"/>
                      <a:gd name="T40" fmla="*/ 219 w 2308"/>
                      <a:gd name="T41" fmla="*/ 66 h 12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08"/>
                      <a:gd name="T64" fmla="*/ 0 h 1211"/>
                      <a:gd name="T65" fmla="*/ 2308 w 2308"/>
                      <a:gd name="T66" fmla="*/ 1211 h 12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08" h="1211">
                        <a:moveTo>
                          <a:pt x="219" y="66"/>
                        </a:moveTo>
                        <a:lnTo>
                          <a:pt x="862" y="990"/>
                        </a:lnTo>
                        <a:lnTo>
                          <a:pt x="1724" y="999"/>
                        </a:lnTo>
                        <a:lnTo>
                          <a:pt x="1033" y="0"/>
                        </a:lnTo>
                        <a:lnTo>
                          <a:pt x="1617" y="246"/>
                        </a:lnTo>
                        <a:lnTo>
                          <a:pt x="2308" y="1179"/>
                        </a:lnTo>
                        <a:lnTo>
                          <a:pt x="674" y="1211"/>
                        </a:lnTo>
                        <a:lnTo>
                          <a:pt x="0" y="238"/>
                        </a:lnTo>
                        <a:lnTo>
                          <a:pt x="4" y="235"/>
                        </a:lnTo>
                        <a:lnTo>
                          <a:pt x="16" y="226"/>
                        </a:lnTo>
                        <a:lnTo>
                          <a:pt x="35" y="212"/>
                        </a:lnTo>
                        <a:lnTo>
                          <a:pt x="59" y="196"/>
                        </a:lnTo>
                        <a:lnTo>
                          <a:pt x="84" y="177"/>
                        </a:lnTo>
                        <a:lnTo>
                          <a:pt x="113" y="156"/>
                        </a:lnTo>
                        <a:lnTo>
                          <a:pt x="140" y="135"/>
                        </a:lnTo>
                        <a:lnTo>
                          <a:pt x="166" y="116"/>
                        </a:lnTo>
                        <a:lnTo>
                          <a:pt x="188" y="97"/>
                        </a:lnTo>
                        <a:lnTo>
                          <a:pt x="205" y="82"/>
                        </a:lnTo>
                        <a:lnTo>
                          <a:pt x="216" y="72"/>
                        </a:lnTo>
                        <a:lnTo>
                          <a:pt x="219" y="6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7" name="Freeform 32"/>
                  <p:cNvSpPr>
                    <a:spLocks/>
                  </p:cNvSpPr>
                  <p:nvPr/>
                </p:nvSpPr>
                <p:spPr bwMode="auto">
                  <a:xfrm>
                    <a:off x="3463" y="1389"/>
                    <a:ext cx="1057" cy="605"/>
                  </a:xfrm>
                  <a:custGeom>
                    <a:avLst/>
                    <a:gdLst>
                      <a:gd name="T0" fmla="*/ 25 w 2114"/>
                      <a:gd name="T1" fmla="*/ 70 h 1208"/>
                      <a:gd name="T2" fmla="*/ 0 w 2114"/>
                      <a:gd name="T3" fmla="*/ 88 h 1208"/>
                      <a:gd name="T4" fmla="*/ 646 w 2114"/>
                      <a:gd name="T5" fmla="*/ 1017 h 1208"/>
                      <a:gd name="T6" fmla="*/ 1517 w 2114"/>
                      <a:gd name="T7" fmla="*/ 1027 h 1208"/>
                      <a:gd name="T8" fmla="*/ 1530 w 2114"/>
                      <a:gd name="T9" fmla="*/ 1003 h 1208"/>
                      <a:gd name="T10" fmla="*/ 868 w 2114"/>
                      <a:gd name="T11" fmla="*/ 47 h 1208"/>
                      <a:gd name="T12" fmla="*/ 1400 w 2114"/>
                      <a:gd name="T13" fmla="*/ 271 h 1208"/>
                      <a:gd name="T14" fmla="*/ 2071 w 2114"/>
                      <a:gd name="T15" fmla="*/ 1177 h 1208"/>
                      <a:gd name="T16" fmla="*/ 2101 w 2114"/>
                      <a:gd name="T17" fmla="*/ 1208 h 1208"/>
                      <a:gd name="T18" fmla="*/ 2114 w 2114"/>
                      <a:gd name="T19" fmla="*/ 1183 h 1208"/>
                      <a:gd name="T20" fmla="*/ 1420 w 2114"/>
                      <a:gd name="T21" fmla="*/ 246 h 1208"/>
                      <a:gd name="T22" fmla="*/ 832 w 2114"/>
                      <a:gd name="T23" fmla="*/ 0 h 1208"/>
                      <a:gd name="T24" fmla="*/ 813 w 2114"/>
                      <a:gd name="T25" fmla="*/ 23 h 1208"/>
                      <a:gd name="T26" fmla="*/ 1488 w 2114"/>
                      <a:gd name="T27" fmla="*/ 997 h 1208"/>
                      <a:gd name="T28" fmla="*/ 664 w 2114"/>
                      <a:gd name="T29" fmla="*/ 989 h 1208"/>
                      <a:gd name="T30" fmla="*/ 25 w 2114"/>
                      <a:gd name="T31" fmla="*/ 70 h 12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14"/>
                      <a:gd name="T49" fmla="*/ 0 h 1208"/>
                      <a:gd name="T50" fmla="*/ 2114 w 2114"/>
                      <a:gd name="T51" fmla="*/ 1208 h 12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14" h="1208">
                        <a:moveTo>
                          <a:pt x="25" y="70"/>
                        </a:moveTo>
                        <a:lnTo>
                          <a:pt x="0" y="88"/>
                        </a:lnTo>
                        <a:lnTo>
                          <a:pt x="646" y="1017"/>
                        </a:lnTo>
                        <a:lnTo>
                          <a:pt x="1517" y="1027"/>
                        </a:lnTo>
                        <a:lnTo>
                          <a:pt x="1530" y="1003"/>
                        </a:lnTo>
                        <a:lnTo>
                          <a:pt x="868" y="47"/>
                        </a:lnTo>
                        <a:lnTo>
                          <a:pt x="1400" y="271"/>
                        </a:lnTo>
                        <a:lnTo>
                          <a:pt x="2071" y="1177"/>
                        </a:lnTo>
                        <a:lnTo>
                          <a:pt x="2101" y="1208"/>
                        </a:lnTo>
                        <a:lnTo>
                          <a:pt x="2114" y="1183"/>
                        </a:lnTo>
                        <a:lnTo>
                          <a:pt x="1420" y="246"/>
                        </a:lnTo>
                        <a:lnTo>
                          <a:pt x="832" y="0"/>
                        </a:lnTo>
                        <a:lnTo>
                          <a:pt x="813" y="23"/>
                        </a:lnTo>
                        <a:lnTo>
                          <a:pt x="1488" y="997"/>
                        </a:lnTo>
                        <a:lnTo>
                          <a:pt x="664" y="989"/>
                        </a:lnTo>
                        <a:lnTo>
                          <a:pt x="25" y="7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8" name="Freeform 33"/>
                  <p:cNvSpPr>
                    <a:spLocks/>
                  </p:cNvSpPr>
                  <p:nvPr/>
                </p:nvSpPr>
                <p:spPr bwMode="auto">
                  <a:xfrm>
                    <a:off x="3353" y="1510"/>
                    <a:ext cx="1161" cy="500"/>
                  </a:xfrm>
                  <a:custGeom>
                    <a:avLst/>
                    <a:gdLst>
                      <a:gd name="T0" fmla="*/ 2290 w 2320"/>
                      <a:gd name="T1" fmla="*/ 936 h 999"/>
                      <a:gd name="T2" fmla="*/ 693 w 2320"/>
                      <a:gd name="T3" fmla="*/ 967 h 999"/>
                      <a:gd name="T4" fmla="*/ 25 w 2320"/>
                      <a:gd name="T5" fmla="*/ 0 h 999"/>
                      <a:gd name="T6" fmla="*/ 12 w 2320"/>
                      <a:gd name="T7" fmla="*/ 10 h 999"/>
                      <a:gd name="T8" fmla="*/ 0 w 2320"/>
                      <a:gd name="T9" fmla="*/ 19 h 999"/>
                      <a:gd name="T10" fmla="*/ 679 w 2320"/>
                      <a:gd name="T11" fmla="*/ 999 h 999"/>
                      <a:gd name="T12" fmla="*/ 2320 w 2320"/>
                      <a:gd name="T13" fmla="*/ 967 h 999"/>
                      <a:gd name="T14" fmla="*/ 2290 w 2320"/>
                      <a:gd name="T15" fmla="*/ 936 h 999"/>
                      <a:gd name="T16" fmla="*/ 0 60000 65536"/>
                      <a:gd name="T17" fmla="*/ 0 60000 65536"/>
                      <a:gd name="T18" fmla="*/ 0 60000 65536"/>
                      <a:gd name="T19" fmla="*/ 0 60000 65536"/>
                      <a:gd name="T20" fmla="*/ 0 60000 65536"/>
                      <a:gd name="T21" fmla="*/ 0 60000 65536"/>
                      <a:gd name="T22" fmla="*/ 0 60000 65536"/>
                      <a:gd name="T23" fmla="*/ 0 60000 65536"/>
                      <a:gd name="T24" fmla="*/ 0 w 2320"/>
                      <a:gd name="T25" fmla="*/ 0 h 999"/>
                      <a:gd name="T26" fmla="*/ 2320 w 2320"/>
                      <a:gd name="T27" fmla="*/ 999 h 9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0" h="999">
                        <a:moveTo>
                          <a:pt x="2290" y="936"/>
                        </a:moveTo>
                        <a:lnTo>
                          <a:pt x="693" y="967"/>
                        </a:lnTo>
                        <a:lnTo>
                          <a:pt x="25" y="0"/>
                        </a:lnTo>
                        <a:lnTo>
                          <a:pt x="12" y="10"/>
                        </a:lnTo>
                        <a:lnTo>
                          <a:pt x="0" y="19"/>
                        </a:lnTo>
                        <a:lnTo>
                          <a:pt x="679" y="999"/>
                        </a:lnTo>
                        <a:lnTo>
                          <a:pt x="2320" y="967"/>
                        </a:lnTo>
                        <a:lnTo>
                          <a:pt x="2290" y="93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9" name="Freeform 34"/>
                  <p:cNvSpPr>
                    <a:spLocks/>
                  </p:cNvSpPr>
                  <p:nvPr/>
                </p:nvSpPr>
                <p:spPr bwMode="auto">
                  <a:xfrm>
                    <a:off x="3353" y="1507"/>
                    <a:ext cx="12" cy="14"/>
                  </a:xfrm>
                  <a:custGeom>
                    <a:avLst/>
                    <a:gdLst>
                      <a:gd name="T0" fmla="*/ 12 w 24"/>
                      <a:gd name="T1" fmla="*/ 15 h 27"/>
                      <a:gd name="T2" fmla="*/ 20 w 24"/>
                      <a:gd name="T3" fmla="*/ 27 h 27"/>
                      <a:gd name="T4" fmla="*/ 24 w 24"/>
                      <a:gd name="T5" fmla="*/ 25 h 27"/>
                      <a:gd name="T6" fmla="*/ 16 w 24"/>
                      <a:gd name="T7" fmla="*/ 12 h 27"/>
                      <a:gd name="T8" fmla="*/ 8 w 24"/>
                      <a:gd name="T9" fmla="*/ 0 h 27"/>
                      <a:gd name="T10" fmla="*/ 4 w 24"/>
                      <a:gd name="T11" fmla="*/ 2 h 27"/>
                      <a:gd name="T12" fmla="*/ 0 w 24"/>
                      <a:gd name="T13" fmla="*/ 24 h 27"/>
                      <a:gd name="T14" fmla="*/ 0 w 24"/>
                      <a:gd name="T15" fmla="*/ 24 h 27"/>
                      <a:gd name="T16" fmla="*/ 12 w 24"/>
                      <a:gd name="T17" fmla="*/ 15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27"/>
                      <a:gd name="T29" fmla="*/ 24 w 24"/>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27">
                        <a:moveTo>
                          <a:pt x="12" y="15"/>
                        </a:moveTo>
                        <a:lnTo>
                          <a:pt x="20" y="27"/>
                        </a:lnTo>
                        <a:lnTo>
                          <a:pt x="24" y="25"/>
                        </a:lnTo>
                        <a:lnTo>
                          <a:pt x="16" y="12"/>
                        </a:lnTo>
                        <a:lnTo>
                          <a:pt x="8" y="0"/>
                        </a:lnTo>
                        <a:lnTo>
                          <a:pt x="4" y="2"/>
                        </a:lnTo>
                        <a:lnTo>
                          <a:pt x="0" y="24"/>
                        </a:lnTo>
                        <a:lnTo>
                          <a:pt x="12" y="1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0" name="Freeform 35"/>
                  <p:cNvSpPr>
                    <a:spLocks/>
                  </p:cNvSpPr>
                  <p:nvPr/>
                </p:nvSpPr>
                <p:spPr bwMode="auto">
                  <a:xfrm>
                    <a:off x="3357" y="1425"/>
                    <a:ext cx="119" cy="95"/>
                  </a:xfrm>
                  <a:custGeom>
                    <a:avLst/>
                    <a:gdLst>
                      <a:gd name="T0" fmla="*/ 17 w 238"/>
                      <a:gd name="T1" fmla="*/ 190 h 190"/>
                      <a:gd name="T2" fmla="*/ 17 w 238"/>
                      <a:gd name="T3" fmla="*/ 190 h 190"/>
                      <a:gd name="T4" fmla="*/ 18 w 238"/>
                      <a:gd name="T5" fmla="*/ 190 h 190"/>
                      <a:gd name="T6" fmla="*/ 31 w 238"/>
                      <a:gd name="T7" fmla="*/ 181 h 190"/>
                      <a:gd name="T8" fmla="*/ 58 w 238"/>
                      <a:gd name="T9" fmla="*/ 160 h 190"/>
                      <a:gd name="T10" fmla="*/ 80 w 238"/>
                      <a:gd name="T11" fmla="*/ 146 h 190"/>
                      <a:gd name="T12" fmla="*/ 99 w 238"/>
                      <a:gd name="T13" fmla="*/ 131 h 190"/>
                      <a:gd name="T14" fmla="*/ 127 w 238"/>
                      <a:gd name="T15" fmla="*/ 111 h 190"/>
                      <a:gd name="T16" fmla="*/ 154 w 238"/>
                      <a:gd name="T17" fmla="*/ 90 h 190"/>
                      <a:gd name="T18" fmla="*/ 179 w 238"/>
                      <a:gd name="T19" fmla="*/ 71 h 190"/>
                      <a:gd name="T20" fmla="*/ 204 w 238"/>
                      <a:gd name="T21" fmla="*/ 51 h 190"/>
                      <a:gd name="T22" fmla="*/ 213 w 238"/>
                      <a:gd name="T23" fmla="*/ 43 h 190"/>
                      <a:gd name="T24" fmla="*/ 236 w 238"/>
                      <a:gd name="T25" fmla="*/ 20 h 190"/>
                      <a:gd name="T26" fmla="*/ 238 w 238"/>
                      <a:gd name="T27" fmla="*/ 16 h 190"/>
                      <a:gd name="T28" fmla="*/ 224 w 238"/>
                      <a:gd name="T29" fmla="*/ 8 h 190"/>
                      <a:gd name="T30" fmla="*/ 210 w 238"/>
                      <a:gd name="T31" fmla="*/ 0 h 190"/>
                      <a:gd name="T32" fmla="*/ 206 w 238"/>
                      <a:gd name="T33" fmla="*/ 8 h 190"/>
                      <a:gd name="T34" fmla="*/ 208 w 238"/>
                      <a:gd name="T35" fmla="*/ 6 h 190"/>
                      <a:gd name="T36" fmla="*/ 183 w 238"/>
                      <a:gd name="T37" fmla="*/ 28 h 190"/>
                      <a:gd name="T38" fmla="*/ 163 w 238"/>
                      <a:gd name="T39" fmla="*/ 44 h 190"/>
                      <a:gd name="T40" fmla="*/ 136 w 238"/>
                      <a:gd name="T41" fmla="*/ 64 h 190"/>
                      <a:gd name="T42" fmla="*/ 109 w 238"/>
                      <a:gd name="T43" fmla="*/ 85 h 190"/>
                      <a:gd name="T44" fmla="*/ 80 w 238"/>
                      <a:gd name="T45" fmla="*/ 106 h 190"/>
                      <a:gd name="T46" fmla="*/ 48 w 238"/>
                      <a:gd name="T47" fmla="*/ 130 h 190"/>
                      <a:gd name="T48" fmla="*/ 21 w 238"/>
                      <a:gd name="T49" fmla="*/ 149 h 190"/>
                      <a:gd name="T50" fmla="*/ 12 w 238"/>
                      <a:gd name="T51" fmla="*/ 155 h 190"/>
                      <a:gd name="T52" fmla="*/ 0 w 238"/>
                      <a:gd name="T53" fmla="*/ 165 h 190"/>
                      <a:gd name="T54" fmla="*/ 9 w 238"/>
                      <a:gd name="T55" fmla="*/ 177 h 190"/>
                      <a:gd name="T56" fmla="*/ 17 w 238"/>
                      <a:gd name="T57" fmla="*/ 190 h 19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8"/>
                      <a:gd name="T88" fmla="*/ 0 h 190"/>
                      <a:gd name="T89" fmla="*/ 238 w 238"/>
                      <a:gd name="T90" fmla="*/ 190 h 19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8" h="190">
                        <a:moveTo>
                          <a:pt x="17" y="190"/>
                        </a:moveTo>
                        <a:lnTo>
                          <a:pt x="17" y="190"/>
                        </a:lnTo>
                        <a:lnTo>
                          <a:pt x="18" y="190"/>
                        </a:lnTo>
                        <a:lnTo>
                          <a:pt x="31" y="181"/>
                        </a:lnTo>
                        <a:lnTo>
                          <a:pt x="58" y="160"/>
                        </a:lnTo>
                        <a:lnTo>
                          <a:pt x="80" y="146"/>
                        </a:lnTo>
                        <a:lnTo>
                          <a:pt x="99" y="131"/>
                        </a:lnTo>
                        <a:lnTo>
                          <a:pt x="127" y="111"/>
                        </a:lnTo>
                        <a:lnTo>
                          <a:pt x="154" y="90"/>
                        </a:lnTo>
                        <a:lnTo>
                          <a:pt x="179" y="71"/>
                        </a:lnTo>
                        <a:lnTo>
                          <a:pt x="204" y="51"/>
                        </a:lnTo>
                        <a:lnTo>
                          <a:pt x="213" y="43"/>
                        </a:lnTo>
                        <a:lnTo>
                          <a:pt x="236" y="20"/>
                        </a:lnTo>
                        <a:lnTo>
                          <a:pt x="238" y="16"/>
                        </a:lnTo>
                        <a:lnTo>
                          <a:pt x="224" y="8"/>
                        </a:lnTo>
                        <a:lnTo>
                          <a:pt x="210" y="0"/>
                        </a:lnTo>
                        <a:lnTo>
                          <a:pt x="206" y="8"/>
                        </a:lnTo>
                        <a:lnTo>
                          <a:pt x="208" y="6"/>
                        </a:lnTo>
                        <a:lnTo>
                          <a:pt x="183" y="28"/>
                        </a:lnTo>
                        <a:lnTo>
                          <a:pt x="163" y="44"/>
                        </a:lnTo>
                        <a:lnTo>
                          <a:pt x="136" y="64"/>
                        </a:lnTo>
                        <a:lnTo>
                          <a:pt x="109" y="85"/>
                        </a:lnTo>
                        <a:lnTo>
                          <a:pt x="80" y="106"/>
                        </a:lnTo>
                        <a:lnTo>
                          <a:pt x="48" y="130"/>
                        </a:lnTo>
                        <a:lnTo>
                          <a:pt x="21" y="149"/>
                        </a:lnTo>
                        <a:lnTo>
                          <a:pt x="12" y="155"/>
                        </a:lnTo>
                        <a:lnTo>
                          <a:pt x="0" y="165"/>
                        </a:lnTo>
                        <a:lnTo>
                          <a:pt x="9" y="177"/>
                        </a:lnTo>
                        <a:lnTo>
                          <a:pt x="17" y="19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1" name="Freeform 36"/>
                  <p:cNvSpPr>
                    <a:spLocks/>
                  </p:cNvSpPr>
                  <p:nvPr/>
                </p:nvSpPr>
                <p:spPr bwMode="auto">
                  <a:xfrm>
                    <a:off x="3462" y="1415"/>
                    <a:ext cx="13" cy="14"/>
                  </a:xfrm>
                  <a:custGeom>
                    <a:avLst/>
                    <a:gdLst>
                      <a:gd name="T0" fmla="*/ 14 w 27"/>
                      <a:gd name="T1" fmla="*/ 29 h 29"/>
                      <a:gd name="T2" fmla="*/ 27 w 27"/>
                      <a:gd name="T3" fmla="*/ 20 h 29"/>
                      <a:gd name="T4" fmla="*/ 12 w 27"/>
                      <a:gd name="T5" fmla="*/ 0 h 29"/>
                      <a:gd name="T6" fmla="*/ 0 w 27"/>
                      <a:gd name="T7" fmla="*/ 21 h 29"/>
                      <a:gd name="T8" fmla="*/ 14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lnTo>
                          <a:pt x="27" y="20"/>
                        </a:lnTo>
                        <a:lnTo>
                          <a:pt x="12" y="0"/>
                        </a:lnTo>
                        <a:lnTo>
                          <a:pt x="0" y="21"/>
                        </a:lnTo>
                        <a:lnTo>
                          <a:pt x="14" y="2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2" name="Freeform 37"/>
                  <p:cNvSpPr>
                    <a:spLocks/>
                  </p:cNvSpPr>
                  <p:nvPr/>
                </p:nvSpPr>
                <p:spPr bwMode="auto">
                  <a:xfrm>
                    <a:off x="2694" y="1310"/>
                    <a:ext cx="2229" cy="1185"/>
                  </a:xfrm>
                  <a:custGeom>
                    <a:avLst/>
                    <a:gdLst>
                      <a:gd name="T0" fmla="*/ 450 w 4458"/>
                      <a:gd name="T1" fmla="*/ 2368 h 2368"/>
                      <a:gd name="T2" fmla="*/ 477 w 4458"/>
                      <a:gd name="T3" fmla="*/ 2357 h 2368"/>
                      <a:gd name="T4" fmla="*/ 30 w 4458"/>
                      <a:gd name="T5" fmla="*/ 1247 h 2368"/>
                      <a:gd name="T6" fmla="*/ 74 w 4458"/>
                      <a:gd name="T7" fmla="*/ 759 h 2368"/>
                      <a:gd name="T8" fmla="*/ 990 w 4458"/>
                      <a:gd name="T9" fmla="*/ 669 h 2368"/>
                      <a:gd name="T10" fmla="*/ 1775 w 4458"/>
                      <a:gd name="T11" fmla="*/ 32 h 2368"/>
                      <a:gd name="T12" fmla="*/ 2332 w 4458"/>
                      <a:gd name="T13" fmla="*/ 185 h 2368"/>
                      <a:gd name="T14" fmla="*/ 2972 w 4458"/>
                      <a:gd name="T15" fmla="*/ 410 h 2368"/>
                      <a:gd name="T16" fmla="*/ 3867 w 4458"/>
                      <a:gd name="T17" fmla="*/ 782 h 2368"/>
                      <a:gd name="T18" fmla="*/ 4418 w 4458"/>
                      <a:gd name="T19" fmla="*/ 1628 h 2368"/>
                      <a:gd name="T20" fmla="*/ 4446 w 4458"/>
                      <a:gd name="T21" fmla="*/ 1660 h 2368"/>
                      <a:gd name="T22" fmla="*/ 4458 w 4458"/>
                      <a:gd name="T23" fmla="*/ 1636 h 2368"/>
                      <a:gd name="T24" fmla="*/ 3886 w 4458"/>
                      <a:gd name="T25" fmla="*/ 757 h 2368"/>
                      <a:gd name="T26" fmla="*/ 2960 w 4458"/>
                      <a:gd name="T27" fmla="*/ 373 h 2368"/>
                      <a:gd name="T28" fmla="*/ 2349 w 4458"/>
                      <a:gd name="T29" fmla="*/ 158 h 2368"/>
                      <a:gd name="T30" fmla="*/ 1766 w 4458"/>
                      <a:gd name="T31" fmla="*/ 0 h 2368"/>
                      <a:gd name="T32" fmla="*/ 976 w 4458"/>
                      <a:gd name="T33" fmla="*/ 639 h 2368"/>
                      <a:gd name="T34" fmla="*/ 46 w 4458"/>
                      <a:gd name="T35" fmla="*/ 734 h 2368"/>
                      <a:gd name="T36" fmla="*/ 0 w 4458"/>
                      <a:gd name="T37" fmla="*/ 1254 h 2368"/>
                      <a:gd name="T38" fmla="*/ 450 w 4458"/>
                      <a:gd name="T39" fmla="*/ 2368 h 23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58"/>
                      <a:gd name="T61" fmla="*/ 0 h 2368"/>
                      <a:gd name="T62" fmla="*/ 4458 w 4458"/>
                      <a:gd name="T63" fmla="*/ 2368 h 236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58" h="2368">
                        <a:moveTo>
                          <a:pt x="450" y="2368"/>
                        </a:moveTo>
                        <a:lnTo>
                          <a:pt x="477" y="2357"/>
                        </a:lnTo>
                        <a:lnTo>
                          <a:pt x="30" y="1247"/>
                        </a:lnTo>
                        <a:lnTo>
                          <a:pt x="74" y="759"/>
                        </a:lnTo>
                        <a:lnTo>
                          <a:pt x="990" y="669"/>
                        </a:lnTo>
                        <a:lnTo>
                          <a:pt x="1775" y="32"/>
                        </a:lnTo>
                        <a:lnTo>
                          <a:pt x="2332" y="185"/>
                        </a:lnTo>
                        <a:lnTo>
                          <a:pt x="2972" y="410"/>
                        </a:lnTo>
                        <a:lnTo>
                          <a:pt x="3867" y="782"/>
                        </a:lnTo>
                        <a:lnTo>
                          <a:pt x="4418" y="1628"/>
                        </a:lnTo>
                        <a:lnTo>
                          <a:pt x="4446" y="1660"/>
                        </a:lnTo>
                        <a:lnTo>
                          <a:pt x="4458" y="1636"/>
                        </a:lnTo>
                        <a:lnTo>
                          <a:pt x="3886" y="757"/>
                        </a:lnTo>
                        <a:lnTo>
                          <a:pt x="2960" y="373"/>
                        </a:lnTo>
                        <a:lnTo>
                          <a:pt x="2349" y="158"/>
                        </a:lnTo>
                        <a:lnTo>
                          <a:pt x="1766" y="0"/>
                        </a:lnTo>
                        <a:lnTo>
                          <a:pt x="976" y="639"/>
                        </a:lnTo>
                        <a:lnTo>
                          <a:pt x="46" y="734"/>
                        </a:lnTo>
                        <a:lnTo>
                          <a:pt x="0" y="1254"/>
                        </a:lnTo>
                        <a:lnTo>
                          <a:pt x="450" y="23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3" name="Freeform 38"/>
                  <p:cNvSpPr>
                    <a:spLocks/>
                  </p:cNvSpPr>
                  <p:nvPr/>
                </p:nvSpPr>
                <p:spPr bwMode="auto">
                  <a:xfrm>
                    <a:off x="4831" y="2124"/>
                    <a:ext cx="85" cy="16"/>
                  </a:xfrm>
                  <a:custGeom>
                    <a:avLst/>
                    <a:gdLst>
                      <a:gd name="T0" fmla="*/ 143 w 171"/>
                      <a:gd name="T1" fmla="*/ 0 h 32"/>
                      <a:gd name="T2" fmla="*/ 0 w 171"/>
                      <a:gd name="T3" fmla="*/ 0 h 32"/>
                      <a:gd name="T4" fmla="*/ 0 w 171"/>
                      <a:gd name="T5" fmla="*/ 32 h 32"/>
                      <a:gd name="T6" fmla="*/ 171 w 171"/>
                      <a:gd name="T7" fmla="*/ 32 h 32"/>
                      <a:gd name="T8" fmla="*/ 143 w 171"/>
                      <a:gd name="T9" fmla="*/ 0 h 32"/>
                      <a:gd name="T10" fmla="*/ 0 60000 65536"/>
                      <a:gd name="T11" fmla="*/ 0 60000 65536"/>
                      <a:gd name="T12" fmla="*/ 0 60000 65536"/>
                      <a:gd name="T13" fmla="*/ 0 60000 65536"/>
                      <a:gd name="T14" fmla="*/ 0 60000 65536"/>
                      <a:gd name="T15" fmla="*/ 0 w 171"/>
                      <a:gd name="T16" fmla="*/ 0 h 32"/>
                      <a:gd name="T17" fmla="*/ 171 w 171"/>
                      <a:gd name="T18" fmla="*/ 32 h 32"/>
                    </a:gdLst>
                    <a:ahLst/>
                    <a:cxnLst>
                      <a:cxn ang="T10">
                        <a:pos x="T0" y="T1"/>
                      </a:cxn>
                      <a:cxn ang="T11">
                        <a:pos x="T2" y="T3"/>
                      </a:cxn>
                      <a:cxn ang="T12">
                        <a:pos x="T4" y="T5"/>
                      </a:cxn>
                      <a:cxn ang="T13">
                        <a:pos x="T6" y="T7"/>
                      </a:cxn>
                      <a:cxn ang="T14">
                        <a:pos x="T8" y="T9"/>
                      </a:cxn>
                    </a:cxnLst>
                    <a:rect l="T15" t="T16" r="T17" b="T18"/>
                    <a:pathLst>
                      <a:path w="171" h="32">
                        <a:moveTo>
                          <a:pt x="143" y="0"/>
                        </a:moveTo>
                        <a:lnTo>
                          <a:pt x="0" y="0"/>
                        </a:lnTo>
                        <a:lnTo>
                          <a:pt x="0" y="32"/>
                        </a:lnTo>
                        <a:lnTo>
                          <a:pt x="171" y="32"/>
                        </a:lnTo>
                        <a:lnTo>
                          <a:pt x="1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4" name="Freeform 39"/>
                  <p:cNvSpPr>
                    <a:spLocks/>
                  </p:cNvSpPr>
                  <p:nvPr/>
                </p:nvSpPr>
                <p:spPr bwMode="auto">
                  <a:xfrm>
                    <a:off x="2714" y="1681"/>
                    <a:ext cx="225" cy="559"/>
                  </a:xfrm>
                  <a:custGeom>
                    <a:avLst/>
                    <a:gdLst>
                      <a:gd name="T0" fmla="*/ 30 w 449"/>
                      <a:gd name="T1" fmla="*/ 0 h 1119"/>
                      <a:gd name="T2" fmla="*/ 0 w 449"/>
                      <a:gd name="T3" fmla="*/ 10 h 1119"/>
                      <a:gd name="T4" fmla="*/ 408 w 449"/>
                      <a:gd name="T5" fmla="*/ 1098 h 1119"/>
                      <a:gd name="T6" fmla="*/ 428 w 449"/>
                      <a:gd name="T7" fmla="*/ 1119 h 1119"/>
                      <a:gd name="T8" fmla="*/ 449 w 449"/>
                      <a:gd name="T9" fmla="*/ 1098 h 1119"/>
                      <a:gd name="T10" fmla="*/ 438 w 449"/>
                      <a:gd name="T11" fmla="*/ 1087 h 1119"/>
                      <a:gd name="T12" fmla="*/ 30 w 449"/>
                      <a:gd name="T13" fmla="*/ 0 h 1119"/>
                      <a:gd name="T14" fmla="*/ 0 60000 65536"/>
                      <a:gd name="T15" fmla="*/ 0 60000 65536"/>
                      <a:gd name="T16" fmla="*/ 0 60000 65536"/>
                      <a:gd name="T17" fmla="*/ 0 60000 65536"/>
                      <a:gd name="T18" fmla="*/ 0 60000 65536"/>
                      <a:gd name="T19" fmla="*/ 0 60000 65536"/>
                      <a:gd name="T20" fmla="*/ 0 60000 65536"/>
                      <a:gd name="T21" fmla="*/ 0 w 449"/>
                      <a:gd name="T22" fmla="*/ 0 h 1119"/>
                      <a:gd name="T23" fmla="*/ 449 w 449"/>
                      <a:gd name="T24" fmla="*/ 1119 h 11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9" h="1119">
                        <a:moveTo>
                          <a:pt x="30" y="0"/>
                        </a:moveTo>
                        <a:lnTo>
                          <a:pt x="0" y="10"/>
                        </a:lnTo>
                        <a:lnTo>
                          <a:pt x="408" y="1098"/>
                        </a:lnTo>
                        <a:lnTo>
                          <a:pt x="428" y="1119"/>
                        </a:lnTo>
                        <a:lnTo>
                          <a:pt x="449" y="1098"/>
                        </a:lnTo>
                        <a:lnTo>
                          <a:pt x="438" y="1087"/>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5" name="Freeform 40"/>
                  <p:cNvSpPr>
                    <a:spLocks/>
                  </p:cNvSpPr>
                  <p:nvPr/>
                </p:nvSpPr>
                <p:spPr bwMode="auto">
                  <a:xfrm>
                    <a:off x="3832" y="1193"/>
                    <a:ext cx="17" cy="16"/>
                  </a:xfrm>
                  <a:custGeom>
                    <a:avLst/>
                    <a:gdLst>
                      <a:gd name="T0" fmla="*/ 34 w 34"/>
                      <a:gd name="T1" fmla="*/ 31 h 32"/>
                      <a:gd name="T2" fmla="*/ 34 w 34"/>
                      <a:gd name="T3" fmla="*/ 1 h 32"/>
                      <a:gd name="T4" fmla="*/ 0 w 34"/>
                      <a:gd name="T5" fmla="*/ 0 h 32"/>
                      <a:gd name="T6" fmla="*/ 0 w 34"/>
                      <a:gd name="T7" fmla="*/ 32 h 32"/>
                      <a:gd name="T8" fmla="*/ 34 w 34"/>
                      <a:gd name="T9" fmla="*/ 31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34" y="31"/>
                        </a:moveTo>
                        <a:lnTo>
                          <a:pt x="34" y="1"/>
                        </a:lnTo>
                        <a:lnTo>
                          <a:pt x="0" y="0"/>
                        </a:lnTo>
                        <a:lnTo>
                          <a:pt x="0" y="32"/>
                        </a:lnTo>
                        <a:lnTo>
                          <a:pt x="34" y="3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6" name="Freeform 41"/>
                  <p:cNvSpPr>
                    <a:spLocks/>
                  </p:cNvSpPr>
                  <p:nvPr/>
                </p:nvSpPr>
                <p:spPr bwMode="auto">
                  <a:xfrm>
                    <a:off x="4665" y="714"/>
                    <a:ext cx="80" cy="84"/>
                  </a:xfrm>
                  <a:custGeom>
                    <a:avLst/>
                    <a:gdLst>
                      <a:gd name="T0" fmla="*/ 0 w 160"/>
                      <a:gd name="T1" fmla="*/ 75 h 169"/>
                      <a:gd name="T2" fmla="*/ 150 w 160"/>
                      <a:gd name="T3" fmla="*/ 0 h 169"/>
                      <a:gd name="T4" fmla="*/ 160 w 160"/>
                      <a:gd name="T5" fmla="*/ 20 h 169"/>
                      <a:gd name="T6" fmla="*/ 28 w 160"/>
                      <a:gd name="T7" fmla="*/ 87 h 169"/>
                      <a:gd name="T8" fmla="*/ 66 w 160"/>
                      <a:gd name="T9" fmla="*/ 160 h 169"/>
                      <a:gd name="T10" fmla="*/ 47 w 160"/>
                      <a:gd name="T11" fmla="*/ 169 h 169"/>
                      <a:gd name="T12" fmla="*/ 0 w 160"/>
                      <a:gd name="T13" fmla="*/ 75 h 169"/>
                      <a:gd name="T14" fmla="*/ 0 w 160"/>
                      <a:gd name="T15" fmla="*/ 75 h 169"/>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169"/>
                      <a:gd name="T26" fmla="*/ 160 w 160"/>
                      <a:gd name="T27" fmla="*/ 169 h 1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169">
                        <a:moveTo>
                          <a:pt x="0" y="75"/>
                        </a:moveTo>
                        <a:lnTo>
                          <a:pt x="150" y="0"/>
                        </a:lnTo>
                        <a:lnTo>
                          <a:pt x="160" y="20"/>
                        </a:lnTo>
                        <a:lnTo>
                          <a:pt x="28" y="87"/>
                        </a:lnTo>
                        <a:lnTo>
                          <a:pt x="66" y="160"/>
                        </a:lnTo>
                        <a:lnTo>
                          <a:pt x="47" y="169"/>
                        </a:lnTo>
                        <a:lnTo>
                          <a:pt x="0" y="75"/>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7" name="Freeform 42"/>
                  <p:cNvSpPr>
                    <a:spLocks/>
                  </p:cNvSpPr>
                  <p:nvPr/>
                </p:nvSpPr>
                <p:spPr bwMode="auto">
                  <a:xfrm>
                    <a:off x="4665" y="714"/>
                    <a:ext cx="80" cy="84"/>
                  </a:xfrm>
                  <a:custGeom>
                    <a:avLst/>
                    <a:gdLst>
                      <a:gd name="T0" fmla="*/ 0 w 160"/>
                      <a:gd name="T1" fmla="*/ 75 h 169"/>
                      <a:gd name="T2" fmla="*/ 150 w 160"/>
                      <a:gd name="T3" fmla="*/ 0 h 169"/>
                      <a:gd name="T4" fmla="*/ 160 w 160"/>
                      <a:gd name="T5" fmla="*/ 20 h 169"/>
                      <a:gd name="T6" fmla="*/ 28 w 160"/>
                      <a:gd name="T7" fmla="*/ 87 h 169"/>
                      <a:gd name="T8" fmla="*/ 66 w 160"/>
                      <a:gd name="T9" fmla="*/ 160 h 169"/>
                      <a:gd name="T10" fmla="*/ 47 w 160"/>
                      <a:gd name="T11" fmla="*/ 169 h 169"/>
                      <a:gd name="T12" fmla="*/ 0 w 160"/>
                      <a:gd name="T13" fmla="*/ 75 h 169"/>
                      <a:gd name="T14" fmla="*/ 0 w 160"/>
                      <a:gd name="T15" fmla="*/ 75 h 169"/>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169"/>
                      <a:gd name="T26" fmla="*/ 160 w 160"/>
                      <a:gd name="T27" fmla="*/ 169 h 1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169">
                        <a:moveTo>
                          <a:pt x="0" y="75"/>
                        </a:moveTo>
                        <a:lnTo>
                          <a:pt x="150" y="0"/>
                        </a:lnTo>
                        <a:lnTo>
                          <a:pt x="160" y="20"/>
                        </a:lnTo>
                        <a:lnTo>
                          <a:pt x="28" y="87"/>
                        </a:lnTo>
                        <a:lnTo>
                          <a:pt x="66" y="160"/>
                        </a:lnTo>
                        <a:lnTo>
                          <a:pt x="47" y="169"/>
                        </a:lnTo>
                        <a:lnTo>
                          <a:pt x="0" y="75"/>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768" name="Freeform 43"/>
                  <p:cNvSpPr>
                    <a:spLocks/>
                  </p:cNvSpPr>
                  <p:nvPr/>
                </p:nvSpPr>
                <p:spPr bwMode="auto">
                  <a:xfrm>
                    <a:off x="4665" y="713"/>
                    <a:ext cx="80" cy="81"/>
                  </a:xfrm>
                  <a:custGeom>
                    <a:avLst/>
                    <a:gdLst>
                      <a:gd name="T0" fmla="*/ 0 w 161"/>
                      <a:gd name="T1" fmla="*/ 75 h 161"/>
                      <a:gd name="T2" fmla="*/ 0 w 161"/>
                      <a:gd name="T3" fmla="*/ 77 h 161"/>
                      <a:gd name="T4" fmla="*/ 150 w 161"/>
                      <a:gd name="T5" fmla="*/ 2 h 161"/>
                      <a:gd name="T6" fmla="*/ 159 w 161"/>
                      <a:gd name="T7" fmla="*/ 21 h 161"/>
                      <a:gd name="T8" fmla="*/ 27 w 161"/>
                      <a:gd name="T9" fmla="*/ 86 h 161"/>
                      <a:gd name="T10" fmla="*/ 65 w 161"/>
                      <a:gd name="T11" fmla="*/ 161 h 161"/>
                      <a:gd name="T12" fmla="*/ 67 w 161"/>
                      <a:gd name="T13" fmla="*/ 161 h 161"/>
                      <a:gd name="T14" fmla="*/ 29 w 161"/>
                      <a:gd name="T15" fmla="*/ 89 h 161"/>
                      <a:gd name="T16" fmla="*/ 161 w 161"/>
                      <a:gd name="T17" fmla="*/ 21 h 161"/>
                      <a:gd name="T18" fmla="*/ 150 w 161"/>
                      <a:gd name="T19" fmla="*/ 0 h 161"/>
                      <a:gd name="T20" fmla="*/ 0 w 161"/>
                      <a:gd name="T21" fmla="*/ 75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
                      <a:gd name="T34" fmla="*/ 0 h 161"/>
                      <a:gd name="T35" fmla="*/ 161 w 161"/>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 h="161">
                        <a:moveTo>
                          <a:pt x="0" y="75"/>
                        </a:moveTo>
                        <a:lnTo>
                          <a:pt x="0" y="77"/>
                        </a:lnTo>
                        <a:lnTo>
                          <a:pt x="150" y="2"/>
                        </a:lnTo>
                        <a:lnTo>
                          <a:pt x="159" y="21"/>
                        </a:lnTo>
                        <a:lnTo>
                          <a:pt x="27" y="86"/>
                        </a:lnTo>
                        <a:lnTo>
                          <a:pt x="65" y="161"/>
                        </a:lnTo>
                        <a:lnTo>
                          <a:pt x="67" y="161"/>
                        </a:lnTo>
                        <a:lnTo>
                          <a:pt x="29" y="89"/>
                        </a:lnTo>
                        <a:lnTo>
                          <a:pt x="161" y="21"/>
                        </a:lnTo>
                        <a:lnTo>
                          <a:pt x="150" y="0"/>
                        </a:lnTo>
                        <a:lnTo>
                          <a:pt x="0" y="7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69" name="Freeform 44"/>
                  <p:cNvSpPr>
                    <a:spLocks/>
                  </p:cNvSpPr>
                  <p:nvPr/>
                </p:nvSpPr>
                <p:spPr bwMode="auto">
                  <a:xfrm>
                    <a:off x="4664" y="750"/>
                    <a:ext cx="34" cy="49"/>
                  </a:xfrm>
                  <a:custGeom>
                    <a:avLst/>
                    <a:gdLst>
                      <a:gd name="T0" fmla="*/ 66 w 68"/>
                      <a:gd name="T1" fmla="*/ 86 h 97"/>
                      <a:gd name="T2" fmla="*/ 48 w 68"/>
                      <a:gd name="T3" fmla="*/ 94 h 97"/>
                      <a:gd name="T4" fmla="*/ 2 w 68"/>
                      <a:gd name="T5" fmla="*/ 1 h 97"/>
                      <a:gd name="T6" fmla="*/ 1 w 68"/>
                      <a:gd name="T7" fmla="*/ 0 h 97"/>
                      <a:gd name="T8" fmla="*/ 0 w 68"/>
                      <a:gd name="T9" fmla="*/ 1 h 97"/>
                      <a:gd name="T10" fmla="*/ 48 w 68"/>
                      <a:gd name="T11" fmla="*/ 97 h 97"/>
                      <a:gd name="T12" fmla="*/ 68 w 68"/>
                      <a:gd name="T13" fmla="*/ 86 h 97"/>
                      <a:gd name="T14" fmla="*/ 66 w 68"/>
                      <a:gd name="T15" fmla="*/ 86 h 97"/>
                      <a:gd name="T16" fmla="*/ 0 60000 65536"/>
                      <a:gd name="T17" fmla="*/ 0 60000 65536"/>
                      <a:gd name="T18" fmla="*/ 0 60000 65536"/>
                      <a:gd name="T19" fmla="*/ 0 60000 65536"/>
                      <a:gd name="T20" fmla="*/ 0 60000 65536"/>
                      <a:gd name="T21" fmla="*/ 0 60000 65536"/>
                      <a:gd name="T22" fmla="*/ 0 60000 65536"/>
                      <a:gd name="T23" fmla="*/ 0 60000 65536"/>
                      <a:gd name="T24" fmla="*/ 0 w 68"/>
                      <a:gd name="T25" fmla="*/ 0 h 97"/>
                      <a:gd name="T26" fmla="*/ 68 w 68"/>
                      <a:gd name="T27" fmla="*/ 97 h 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8" h="97">
                        <a:moveTo>
                          <a:pt x="66" y="86"/>
                        </a:moveTo>
                        <a:lnTo>
                          <a:pt x="48" y="94"/>
                        </a:lnTo>
                        <a:lnTo>
                          <a:pt x="2" y="1"/>
                        </a:lnTo>
                        <a:lnTo>
                          <a:pt x="1" y="0"/>
                        </a:lnTo>
                        <a:lnTo>
                          <a:pt x="0" y="1"/>
                        </a:lnTo>
                        <a:lnTo>
                          <a:pt x="48" y="97"/>
                        </a:lnTo>
                        <a:lnTo>
                          <a:pt x="68" y="86"/>
                        </a:lnTo>
                        <a:lnTo>
                          <a:pt x="66" y="8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0" name="Freeform 45"/>
                  <p:cNvSpPr>
                    <a:spLocks/>
                  </p:cNvSpPr>
                  <p:nvPr/>
                </p:nvSpPr>
                <p:spPr bwMode="auto">
                  <a:xfrm>
                    <a:off x="4703" y="772"/>
                    <a:ext cx="96" cy="88"/>
                  </a:xfrm>
                  <a:custGeom>
                    <a:avLst/>
                    <a:gdLst>
                      <a:gd name="T0" fmla="*/ 106 w 193"/>
                      <a:gd name="T1" fmla="*/ 161 h 175"/>
                      <a:gd name="T2" fmla="*/ 95 w 193"/>
                      <a:gd name="T3" fmla="*/ 167 h 175"/>
                      <a:gd name="T4" fmla="*/ 84 w 193"/>
                      <a:gd name="T5" fmla="*/ 170 h 175"/>
                      <a:gd name="T6" fmla="*/ 75 w 193"/>
                      <a:gd name="T7" fmla="*/ 172 h 175"/>
                      <a:gd name="T8" fmla="*/ 67 w 193"/>
                      <a:gd name="T9" fmla="*/ 174 h 175"/>
                      <a:gd name="T10" fmla="*/ 59 w 193"/>
                      <a:gd name="T11" fmla="*/ 174 h 175"/>
                      <a:gd name="T12" fmla="*/ 51 w 193"/>
                      <a:gd name="T13" fmla="*/ 172 h 175"/>
                      <a:gd name="T14" fmla="*/ 44 w 193"/>
                      <a:gd name="T15" fmla="*/ 170 h 175"/>
                      <a:gd name="T16" fmla="*/ 37 w 193"/>
                      <a:gd name="T17" fmla="*/ 166 h 175"/>
                      <a:gd name="T18" fmla="*/ 29 w 193"/>
                      <a:gd name="T19" fmla="*/ 161 h 175"/>
                      <a:gd name="T20" fmla="*/ 22 w 193"/>
                      <a:gd name="T21" fmla="*/ 154 h 175"/>
                      <a:gd name="T22" fmla="*/ 16 w 193"/>
                      <a:gd name="T23" fmla="*/ 146 h 175"/>
                      <a:gd name="T24" fmla="*/ 11 w 193"/>
                      <a:gd name="T25" fmla="*/ 136 h 175"/>
                      <a:gd name="T26" fmla="*/ 6 w 193"/>
                      <a:gd name="T27" fmla="*/ 126 h 175"/>
                      <a:gd name="T28" fmla="*/ 3 w 193"/>
                      <a:gd name="T29" fmla="*/ 116 h 175"/>
                      <a:gd name="T30" fmla="*/ 0 w 193"/>
                      <a:gd name="T31" fmla="*/ 107 h 175"/>
                      <a:gd name="T32" fmla="*/ 0 w 193"/>
                      <a:gd name="T33" fmla="*/ 98 h 175"/>
                      <a:gd name="T34" fmla="*/ 1 w 193"/>
                      <a:gd name="T35" fmla="*/ 90 h 175"/>
                      <a:gd name="T36" fmla="*/ 4 w 193"/>
                      <a:gd name="T37" fmla="*/ 81 h 175"/>
                      <a:gd name="T38" fmla="*/ 7 w 193"/>
                      <a:gd name="T39" fmla="*/ 75 h 175"/>
                      <a:gd name="T40" fmla="*/ 12 w 193"/>
                      <a:gd name="T41" fmla="*/ 68 h 175"/>
                      <a:gd name="T42" fmla="*/ 17 w 193"/>
                      <a:gd name="T43" fmla="*/ 62 h 175"/>
                      <a:gd name="T44" fmla="*/ 26 w 193"/>
                      <a:gd name="T45" fmla="*/ 56 h 175"/>
                      <a:gd name="T46" fmla="*/ 36 w 193"/>
                      <a:gd name="T47" fmla="*/ 50 h 175"/>
                      <a:gd name="T48" fmla="*/ 47 w 193"/>
                      <a:gd name="T49" fmla="*/ 43 h 175"/>
                      <a:gd name="T50" fmla="*/ 57 w 193"/>
                      <a:gd name="T51" fmla="*/ 63 h 175"/>
                      <a:gd name="T52" fmla="*/ 47 w 193"/>
                      <a:gd name="T53" fmla="*/ 69 h 175"/>
                      <a:gd name="T54" fmla="*/ 39 w 193"/>
                      <a:gd name="T55" fmla="*/ 73 h 175"/>
                      <a:gd name="T56" fmla="*/ 34 w 193"/>
                      <a:gd name="T57" fmla="*/ 78 h 175"/>
                      <a:gd name="T58" fmla="*/ 30 w 193"/>
                      <a:gd name="T59" fmla="*/ 81 h 175"/>
                      <a:gd name="T60" fmla="*/ 26 w 193"/>
                      <a:gd name="T61" fmla="*/ 86 h 175"/>
                      <a:gd name="T62" fmla="*/ 23 w 193"/>
                      <a:gd name="T63" fmla="*/ 91 h 175"/>
                      <a:gd name="T64" fmla="*/ 22 w 193"/>
                      <a:gd name="T65" fmla="*/ 96 h 175"/>
                      <a:gd name="T66" fmla="*/ 22 w 193"/>
                      <a:gd name="T67" fmla="*/ 101 h 175"/>
                      <a:gd name="T68" fmla="*/ 21 w 193"/>
                      <a:gd name="T69" fmla="*/ 107 h 175"/>
                      <a:gd name="T70" fmla="*/ 22 w 193"/>
                      <a:gd name="T71" fmla="*/ 113 h 175"/>
                      <a:gd name="T72" fmla="*/ 24 w 193"/>
                      <a:gd name="T73" fmla="*/ 118 h 175"/>
                      <a:gd name="T74" fmla="*/ 28 w 193"/>
                      <a:gd name="T75" fmla="*/ 124 h 175"/>
                      <a:gd name="T76" fmla="*/ 34 w 193"/>
                      <a:gd name="T77" fmla="*/ 134 h 175"/>
                      <a:gd name="T78" fmla="*/ 39 w 193"/>
                      <a:gd name="T79" fmla="*/ 143 h 175"/>
                      <a:gd name="T80" fmla="*/ 46 w 193"/>
                      <a:gd name="T81" fmla="*/ 148 h 175"/>
                      <a:gd name="T82" fmla="*/ 53 w 193"/>
                      <a:gd name="T83" fmla="*/ 151 h 175"/>
                      <a:gd name="T84" fmla="*/ 61 w 193"/>
                      <a:gd name="T85" fmla="*/ 152 h 175"/>
                      <a:gd name="T86" fmla="*/ 70 w 193"/>
                      <a:gd name="T87" fmla="*/ 151 h 175"/>
                      <a:gd name="T88" fmla="*/ 82 w 193"/>
                      <a:gd name="T89" fmla="*/ 147 h 175"/>
                      <a:gd name="T90" fmla="*/ 96 w 193"/>
                      <a:gd name="T91" fmla="*/ 141 h 1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3"/>
                      <a:gd name="T139" fmla="*/ 0 h 175"/>
                      <a:gd name="T140" fmla="*/ 193 w 193"/>
                      <a:gd name="T141" fmla="*/ 175 h 1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3" h="175">
                        <a:moveTo>
                          <a:pt x="182" y="98"/>
                        </a:moveTo>
                        <a:lnTo>
                          <a:pt x="193" y="117"/>
                        </a:lnTo>
                        <a:lnTo>
                          <a:pt x="106" y="161"/>
                        </a:lnTo>
                        <a:lnTo>
                          <a:pt x="102" y="163"/>
                        </a:lnTo>
                        <a:lnTo>
                          <a:pt x="98" y="166"/>
                        </a:lnTo>
                        <a:lnTo>
                          <a:pt x="95" y="167"/>
                        </a:lnTo>
                        <a:lnTo>
                          <a:pt x="91" y="168"/>
                        </a:lnTo>
                        <a:lnTo>
                          <a:pt x="88" y="169"/>
                        </a:lnTo>
                        <a:lnTo>
                          <a:pt x="84" y="170"/>
                        </a:lnTo>
                        <a:lnTo>
                          <a:pt x="81" y="171"/>
                        </a:lnTo>
                        <a:lnTo>
                          <a:pt x="77" y="172"/>
                        </a:lnTo>
                        <a:lnTo>
                          <a:pt x="75" y="172"/>
                        </a:lnTo>
                        <a:lnTo>
                          <a:pt x="72" y="174"/>
                        </a:lnTo>
                        <a:lnTo>
                          <a:pt x="69" y="174"/>
                        </a:lnTo>
                        <a:lnTo>
                          <a:pt x="67" y="174"/>
                        </a:lnTo>
                        <a:lnTo>
                          <a:pt x="64" y="175"/>
                        </a:lnTo>
                        <a:lnTo>
                          <a:pt x="61" y="175"/>
                        </a:lnTo>
                        <a:lnTo>
                          <a:pt x="59" y="174"/>
                        </a:lnTo>
                        <a:lnTo>
                          <a:pt x="57" y="174"/>
                        </a:lnTo>
                        <a:lnTo>
                          <a:pt x="54" y="174"/>
                        </a:lnTo>
                        <a:lnTo>
                          <a:pt x="51" y="172"/>
                        </a:lnTo>
                        <a:lnTo>
                          <a:pt x="49" y="172"/>
                        </a:lnTo>
                        <a:lnTo>
                          <a:pt x="46" y="171"/>
                        </a:lnTo>
                        <a:lnTo>
                          <a:pt x="44" y="170"/>
                        </a:lnTo>
                        <a:lnTo>
                          <a:pt x="42" y="169"/>
                        </a:lnTo>
                        <a:lnTo>
                          <a:pt x="39" y="168"/>
                        </a:lnTo>
                        <a:lnTo>
                          <a:pt x="37" y="166"/>
                        </a:lnTo>
                        <a:lnTo>
                          <a:pt x="34" y="164"/>
                        </a:lnTo>
                        <a:lnTo>
                          <a:pt x="31" y="163"/>
                        </a:lnTo>
                        <a:lnTo>
                          <a:pt x="29" y="161"/>
                        </a:lnTo>
                        <a:lnTo>
                          <a:pt x="27" y="159"/>
                        </a:lnTo>
                        <a:lnTo>
                          <a:pt x="24" y="157"/>
                        </a:lnTo>
                        <a:lnTo>
                          <a:pt x="22" y="154"/>
                        </a:lnTo>
                        <a:lnTo>
                          <a:pt x="20" y="152"/>
                        </a:lnTo>
                        <a:lnTo>
                          <a:pt x="17" y="149"/>
                        </a:lnTo>
                        <a:lnTo>
                          <a:pt x="16" y="146"/>
                        </a:lnTo>
                        <a:lnTo>
                          <a:pt x="14" y="143"/>
                        </a:lnTo>
                        <a:lnTo>
                          <a:pt x="12" y="140"/>
                        </a:lnTo>
                        <a:lnTo>
                          <a:pt x="11" y="136"/>
                        </a:lnTo>
                        <a:lnTo>
                          <a:pt x="8" y="133"/>
                        </a:lnTo>
                        <a:lnTo>
                          <a:pt x="7" y="130"/>
                        </a:lnTo>
                        <a:lnTo>
                          <a:pt x="6" y="126"/>
                        </a:lnTo>
                        <a:lnTo>
                          <a:pt x="4" y="123"/>
                        </a:lnTo>
                        <a:lnTo>
                          <a:pt x="4" y="119"/>
                        </a:lnTo>
                        <a:lnTo>
                          <a:pt x="3" y="116"/>
                        </a:lnTo>
                        <a:lnTo>
                          <a:pt x="1" y="114"/>
                        </a:lnTo>
                        <a:lnTo>
                          <a:pt x="0" y="110"/>
                        </a:lnTo>
                        <a:lnTo>
                          <a:pt x="0" y="107"/>
                        </a:lnTo>
                        <a:lnTo>
                          <a:pt x="0" y="104"/>
                        </a:lnTo>
                        <a:lnTo>
                          <a:pt x="0" y="101"/>
                        </a:lnTo>
                        <a:lnTo>
                          <a:pt x="0" y="98"/>
                        </a:lnTo>
                        <a:lnTo>
                          <a:pt x="0" y="95"/>
                        </a:lnTo>
                        <a:lnTo>
                          <a:pt x="0" y="93"/>
                        </a:lnTo>
                        <a:lnTo>
                          <a:pt x="1" y="90"/>
                        </a:lnTo>
                        <a:lnTo>
                          <a:pt x="1" y="87"/>
                        </a:lnTo>
                        <a:lnTo>
                          <a:pt x="3" y="85"/>
                        </a:lnTo>
                        <a:lnTo>
                          <a:pt x="4" y="81"/>
                        </a:lnTo>
                        <a:lnTo>
                          <a:pt x="4" y="79"/>
                        </a:lnTo>
                        <a:lnTo>
                          <a:pt x="5" y="77"/>
                        </a:lnTo>
                        <a:lnTo>
                          <a:pt x="7" y="75"/>
                        </a:lnTo>
                        <a:lnTo>
                          <a:pt x="8" y="72"/>
                        </a:lnTo>
                        <a:lnTo>
                          <a:pt x="9" y="70"/>
                        </a:lnTo>
                        <a:lnTo>
                          <a:pt x="12" y="68"/>
                        </a:lnTo>
                        <a:lnTo>
                          <a:pt x="13" y="66"/>
                        </a:lnTo>
                        <a:lnTo>
                          <a:pt x="15" y="64"/>
                        </a:lnTo>
                        <a:lnTo>
                          <a:pt x="17" y="62"/>
                        </a:lnTo>
                        <a:lnTo>
                          <a:pt x="20" y="60"/>
                        </a:lnTo>
                        <a:lnTo>
                          <a:pt x="23" y="58"/>
                        </a:lnTo>
                        <a:lnTo>
                          <a:pt x="26" y="56"/>
                        </a:lnTo>
                        <a:lnTo>
                          <a:pt x="29" y="54"/>
                        </a:lnTo>
                        <a:lnTo>
                          <a:pt x="32" y="51"/>
                        </a:lnTo>
                        <a:lnTo>
                          <a:pt x="36" y="50"/>
                        </a:lnTo>
                        <a:lnTo>
                          <a:pt x="39" y="48"/>
                        </a:lnTo>
                        <a:lnTo>
                          <a:pt x="43" y="46"/>
                        </a:lnTo>
                        <a:lnTo>
                          <a:pt x="47" y="43"/>
                        </a:lnTo>
                        <a:lnTo>
                          <a:pt x="134" y="0"/>
                        </a:lnTo>
                        <a:lnTo>
                          <a:pt x="143" y="19"/>
                        </a:lnTo>
                        <a:lnTo>
                          <a:pt x="57" y="63"/>
                        </a:lnTo>
                        <a:lnTo>
                          <a:pt x="53" y="65"/>
                        </a:lnTo>
                        <a:lnTo>
                          <a:pt x="50" y="66"/>
                        </a:lnTo>
                        <a:lnTo>
                          <a:pt x="47" y="69"/>
                        </a:lnTo>
                        <a:lnTo>
                          <a:pt x="44" y="70"/>
                        </a:lnTo>
                        <a:lnTo>
                          <a:pt x="42" y="72"/>
                        </a:lnTo>
                        <a:lnTo>
                          <a:pt x="39" y="73"/>
                        </a:lnTo>
                        <a:lnTo>
                          <a:pt x="37" y="75"/>
                        </a:lnTo>
                        <a:lnTo>
                          <a:pt x="36" y="77"/>
                        </a:lnTo>
                        <a:lnTo>
                          <a:pt x="34" y="78"/>
                        </a:lnTo>
                        <a:lnTo>
                          <a:pt x="32" y="79"/>
                        </a:lnTo>
                        <a:lnTo>
                          <a:pt x="31" y="80"/>
                        </a:lnTo>
                        <a:lnTo>
                          <a:pt x="30" y="81"/>
                        </a:lnTo>
                        <a:lnTo>
                          <a:pt x="28" y="84"/>
                        </a:lnTo>
                        <a:lnTo>
                          <a:pt x="27" y="85"/>
                        </a:lnTo>
                        <a:lnTo>
                          <a:pt x="26" y="86"/>
                        </a:lnTo>
                        <a:lnTo>
                          <a:pt x="26" y="88"/>
                        </a:lnTo>
                        <a:lnTo>
                          <a:pt x="24" y="90"/>
                        </a:lnTo>
                        <a:lnTo>
                          <a:pt x="23" y="91"/>
                        </a:lnTo>
                        <a:lnTo>
                          <a:pt x="23" y="93"/>
                        </a:lnTo>
                        <a:lnTo>
                          <a:pt x="22" y="94"/>
                        </a:lnTo>
                        <a:lnTo>
                          <a:pt x="22" y="96"/>
                        </a:lnTo>
                        <a:lnTo>
                          <a:pt x="22" y="98"/>
                        </a:lnTo>
                        <a:lnTo>
                          <a:pt x="22" y="100"/>
                        </a:lnTo>
                        <a:lnTo>
                          <a:pt x="22" y="101"/>
                        </a:lnTo>
                        <a:lnTo>
                          <a:pt x="21" y="103"/>
                        </a:lnTo>
                        <a:lnTo>
                          <a:pt x="21" y="106"/>
                        </a:lnTo>
                        <a:lnTo>
                          <a:pt x="21" y="107"/>
                        </a:lnTo>
                        <a:lnTo>
                          <a:pt x="22" y="109"/>
                        </a:lnTo>
                        <a:lnTo>
                          <a:pt x="22" y="110"/>
                        </a:lnTo>
                        <a:lnTo>
                          <a:pt x="22" y="113"/>
                        </a:lnTo>
                        <a:lnTo>
                          <a:pt x="23" y="115"/>
                        </a:lnTo>
                        <a:lnTo>
                          <a:pt x="23" y="116"/>
                        </a:lnTo>
                        <a:lnTo>
                          <a:pt x="24" y="118"/>
                        </a:lnTo>
                        <a:lnTo>
                          <a:pt x="26" y="121"/>
                        </a:lnTo>
                        <a:lnTo>
                          <a:pt x="27" y="123"/>
                        </a:lnTo>
                        <a:lnTo>
                          <a:pt x="28" y="124"/>
                        </a:lnTo>
                        <a:lnTo>
                          <a:pt x="29" y="129"/>
                        </a:lnTo>
                        <a:lnTo>
                          <a:pt x="31" y="131"/>
                        </a:lnTo>
                        <a:lnTo>
                          <a:pt x="34" y="134"/>
                        </a:lnTo>
                        <a:lnTo>
                          <a:pt x="35" y="138"/>
                        </a:lnTo>
                        <a:lnTo>
                          <a:pt x="37" y="140"/>
                        </a:lnTo>
                        <a:lnTo>
                          <a:pt x="39" y="143"/>
                        </a:lnTo>
                        <a:lnTo>
                          <a:pt x="42" y="145"/>
                        </a:lnTo>
                        <a:lnTo>
                          <a:pt x="44" y="146"/>
                        </a:lnTo>
                        <a:lnTo>
                          <a:pt x="46" y="148"/>
                        </a:lnTo>
                        <a:lnTo>
                          <a:pt x="49" y="149"/>
                        </a:lnTo>
                        <a:lnTo>
                          <a:pt x="51" y="151"/>
                        </a:lnTo>
                        <a:lnTo>
                          <a:pt x="53" y="151"/>
                        </a:lnTo>
                        <a:lnTo>
                          <a:pt x="56" y="152"/>
                        </a:lnTo>
                        <a:lnTo>
                          <a:pt x="58" y="152"/>
                        </a:lnTo>
                        <a:lnTo>
                          <a:pt x="61" y="152"/>
                        </a:lnTo>
                        <a:lnTo>
                          <a:pt x="64" y="152"/>
                        </a:lnTo>
                        <a:lnTo>
                          <a:pt x="67" y="152"/>
                        </a:lnTo>
                        <a:lnTo>
                          <a:pt x="70" y="151"/>
                        </a:lnTo>
                        <a:lnTo>
                          <a:pt x="74" y="151"/>
                        </a:lnTo>
                        <a:lnTo>
                          <a:pt x="79" y="149"/>
                        </a:lnTo>
                        <a:lnTo>
                          <a:pt x="82" y="147"/>
                        </a:lnTo>
                        <a:lnTo>
                          <a:pt x="87" y="146"/>
                        </a:lnTo>
                        <a:lnTo>
                          <a:pt x="91" y="144"/>
                        </a:lnTo>
                        <a:lnTo>
                          <a:pt x="96" y="141"/>
                        </a:lnTo>
                        <a:lnTo>
                          <a:pt x="182" y="98"/>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1" name="Freeform 46"/>
                  <p:cNvSpPr>
                    <a:spLocks/>
                  </p:cNvSpPr>
                  <p:nvPr/>
                </p:nvSpPr>
                <p:spPr bwMode="auto">
                  <a:xfrm>
                    <a:off x="4703" y="772"/>
                    <a:ext cx="96" cy="88"/>
                  </a:xfrm>
                  <a:custGeom>
                    <a:avLst/>
                    <a:gdLst>
                      <a:gd name="T0" fmla="*/ 106 w 193"/>
                      <a:gd name="T1" fmla="*/ 161 h 175"/>
                      <a:gd name="T2" fmla="*/ 95 w 193"/>
                      <a:gd name="T3" fmla="*/ 167 h 175"/>
                      <a:gd name="T4" fmla="*/ 84 w 193"/>
                      <a:gd name="T5" fmla="*/ 170 h 175"/>
                      <a:gd name="T6" fmla="*/ 75 w 193"/>
                      <a:gd name="T7" fmla="*/ 172 h 175"/>
                      <a:gd name="T8" fmla="*/ 67 w 193"/>
                      <a:gd name="T9" fmla="*/ 174 h 175"/>
                      <a:gd name="T10" fmla="*/ 59 w 193"/>
                      <a:gd name="T11" fmla="*/ 174 h 175"/>
                      <a:gd name="T12" fmla="*/ 51 w 193"/>
                      <a:gd name="T13" fmla="*/ 172 h 175"/>
                      <a:gd name="T14" fmla="*/ 44 w 193"/>
                      <a:gd name="T15" fmla="*/ 170 h 175"/>
                      <a:gd name="T16" fmla="*/ 37 w 193"/>
                      <a:gd name="T17" fmla="*/ 166 h 175"/>
                      <a:gd name="T18" fmla="*/ 29 w 193"/>
                      <a:gd name="T19" fmla="*/ 161 h 175"/>
                      <a:gd name="T20" fmla="*/ 22 w 193"/>
                      <a:gd name="T21" fmla="*/ 154 h 175"/>
                      <a:gd name="T22" fmla="*/ 16 w 193"/>
                      <a:gd name="T23" fmla="*/ 146 h 175"/>
                      <a:gd name="T24" fmla="*/ 11 w 193"/>
                      <a:gd name="T25" fmla="*/ 136 h 175"/>
                      <a:gd name="T26" fmla="*/ 6 w 193"/>
                      <a:gd name="T27" fmla="*/ 126 h 175"/>
                      <a:gd name="T28" fmla="*/ 3 w 193"/>
                      <a:gd name="T29" fmla="*/ 116 h 175"/>
                      <a:gd name="T30" fmla="*/ 0 w 193"/>
                      <a:gd name="T31" fmla="*/ 107 h 175"/>
                      <a:gd name="T32" fmla="*/ 0 w 193"/>
                      <a:gd name="T33" fmla="*/ 98 h 175"/>
                      <a:gd name="T34" fmla="*/ 1 w 193"/>
                      <a:gd name="T35" fmla="*/ 90 h 175"/>
                      <a:gd name="T36" fmla="*/ 4 w 193"/>
                      <a:gd name="T37" fmla="*/ 81 h 175"/>
                      <a:gd name="T38" fmla="*/ 7 w 193"/>
                      <a:gd name="T39" fmla="*/ 75 h 175"/>
                      <a:gd name="T40" fmla="*/ 12 w 193"/>
                      <a:gd name="T41" fmla="*/ 68 h 175"/>
                      <a:gd name="T42" fmla="*/ 17 w 193"/>
                      <a:gd name="T43" fmla="*/ 62 h 175"/>
                      <a:gd name="T44" fmla="*/ 26 w 193"/>
                      <a:gd name="T45" fmla="*/ 56 h 175"/>
                      <a:gd name="T46" fmla="*/ 36 w 193"/>
                      <a:gd name="T47" fmla="*/ 50 h 175"/>
                      <a:gd name="T48" fmla="*/ 47 w 193"/>
                      <a:gd name="T49" fmla="*/ 43 h 175"/>
                      <a:gd name="T50" fmla="*/ 57 w 193"/>
                      <a:gd name="T51" fmla="*/ 63 h 175"/>
                      <a:gd name="T52" fmla="*/ 47 w 193"/>
                      <a:gd name="T53" fmla="*/ 69 h 175"/>
                      <a:gd name="T54" fmla="*/ 39 w 193"/>
                      <a:gd name="T55" fmla="*/ 73 h 175"/>
                      <a:gd name="T56" fmla="*/ 34 w 193"/>
                      <a:gd name="T57" fmla="*/ 78 h 175"/>
                      <a:gd name="T58" fmla="*/ 30 w 193"/>
                      <a:gd name="T59" fmla="*/ 81 h 175"/>
                      <a:gd name="T60" fmla="*/ 26 w 193"/>
                      <a:gd name="T61" fmla="*/ 86 h 175"/>
                      <a:gd name="T62" fmla="*/ 23 w 193"/>
                      <a:gd name="T63" fmla="*/ 91 h 175"/>
                      <a:gd name="T64" fmla="*/ 22 w 193"/>
                      <a:gd name="T65" fmla="*/ 96 h 175"/>
                      <a:gd name="T66" fmla="*/ 22 w 193"/>
                      <a:gd name="T67" fmla="*/ 101 h 175"/>
                      <a:gd name="T68" fmla="*/ 21 w 193"/>
                      <a:gd name="T69" fmla="*/ 107 h 175"/>
                      <a:gd name="T70" fmla="*/ 22 w 193"/>
                      <a:gd name="T71" fmla="*/ 113 h 175"/>
                      <a:gd name="T72" fmla="*/ 24 w 193"/>
                      <a:gd name="T73" fmla="*/ 118 h 175"/>
                      <a:gd name="T74" fmla="*/ 28 w 193"/>
                      <a:gd name="T75" fmla="*/ 124 h 175"/>
                      <a:gd name="T76" fmla="*/ 34 w 193"/>
                      <a:gd name="T77" fmla="*/ 134 h 175"/>
                      <a:gd name="T78" fmla="*/ 39 w 193"/>
                      <a:gd name="T79" fmla="*/ 143 h 175"/>
                      <a:gd name="T80" fmla="*/ 46 w 193"/>
                      <a:gd name="T81" fmla="*/ 148 h 175"/>
                      <a:gd name="T82" fmla="*/ 53 w 193"/>
                      <a:gd name="T83" fmla="*/ 151 h 175"/>
                      <a:gd name="T84" fmla="*/ 61 w 193"/>
                      <a:gd name="T85" fmla="*/ 152 h 175"/>
                      <a:gd name="T86" fmla="*/ 70 w 193"/>
                      <a:gd name="T87" fmla="*/ 151 h 175"/>
                      <a:gd name="T88" fmla="*/ 82 w 193"/>
                      <a:gd name="T89" fmla="*/ 147 h 175"/>
                      <a:gd name="T90" fmla="*/ 96 w 193"/>
                      <a:gd name="T91" fmla="*/ 141 h 1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3"/>
                      <a:gd name="T139" fmla="*/ 0 h 175"/>
                      <a:gd name="T140" fmla="*/ 193 w 193"/>
                      <a:gd name="T141" fmla="*/ 175 h 1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3" h="175">
                        <a:moveTo>
                          <a:pt x="182" y="98"/>
                        </a:moveTo>
                        <a:lnTo>
                          <a:pt x="193" y="117"/>
                        </a:lnTo>
                        <a:lnTo>
                          <a:pt x="106" y="161"/>
                        </a:lnTo>
                        <a:lnTo>
                          <a:pt x="102" y="163"/>
                        </a:lnTo>
                        <a:lnTo>
                          <a:pt x="98" y="166"/>
                        </a:lnTo>
                        <a:lnTo>
                          <a:pt x="95" y="167"/>
                        </a:lnTo>
                        <a:lnTo>
                          <a:pt x="91" y="168"/>
                        </a:lnTo>
                        <a:lnTo>
                          <a:pt x="88" y="169"/>
                        </a:lnTo>
                        <a:lnTo>
                          <a:pt x="84" y="170"/>
                        </a:lnTo>
                        <a:lnTo>
                          <a:pt x="81" y="171"/>
                        </a:lnTo>
                        <a:lnTo>
                          <a:pt x="77" y="172"/>
                        </a:lnTo>
                        <a:lnTo>
                          <a:pt x="75" y="172"/>
                        </a:lnTo>
                        <a:lnTo>
                          <a:pt x="72" y="174"/>
                        </a:lnTo>
                        <a:lnTo>
                          <a:pt x="69" y="174"/>
                        </a:lnTo>
                        <a:lnTo>
                          <a:pt x="67" y="174"/>
                        </a:lnTo>
                        <a:lnTo>
                          <a:pt x="64" y="175"/>
                        </a:lnTo>
                        <a:lnTo>
                          <a:pt x="61" y="175"/>
                        </a:lnTo>
                        <a:lnTo>
                          <a:pt x="59" y="174"/>
                        </a:lnTo>
                        <a:lnTo>
                          <a:pt x="57" y="174"/>
                        </a:lnTo>
                        <a:lnTo>
                          <a:pt x="54" y="174"/>
                        </a:lnTo>
                        <a:lnTo>
                          <a:pt x="51" y="172"/>
                        </a:lnTo>
                        <a:lnTo>
                          <a:pt x="49" y="172"/>
                        </a:lnTo>
                        <a:lnTo>
                          <a:pt x="46" y="171"/>
                        </a:lnTo>
                        <a:lnTo>
                          <a:pt x="44" y="170"/>
                        </a:lnTo>
                        <a:lnTo>
                          <a:pt x="42" y="169"/>
                        </a:lnTo>
                        <a:lnTo>
                          <a:pt x="39" y="168"/>
                        </a:lnTo>
                        <a:lnTo>
                          <a:pt x="37" y="166"/>
                        </a:lnTo>
                        <a:lnTo>
                          <a:pt x="34" y="164"/>
                        </a:lnTo>
                        <a:lnTo>
                          <a:pt x="31" y="163"/>
                        </a:lnTo>
                        <a:lnTo>
                          <a:pt x="29" y="161"/>
                        </a:lnTo>
                        <a:lnTo>
                          <a:pt x="27" y="159"/>
                        </a:lnTo>
                        <a:lnTo>
                          <a:pt x="24" y="157"/>
                        </a:lnTo>
                        <a:lnTo>
                          <a:pt x="22" y="154"/>
                        </a:lnTo>
                        <a:lnTo>
                          <a:pt x="20" y="152"/>
                        </a:lnTo>
                        <a:lnTo>
                          <a:pt x="17" y="149"/>
                        </a:lnTo>
                        <a:lnTo>
                          <a:pt x="16" y="146"/>
                        </a:lnTo>
                        <a:lnTo>
                          <a:pt x="14" y="143"/>
                        </a:lnTo>
                        <a:lnTo>
                          <a:pt x="12" y="140"/>
                        </a:lnTo>
                        <a:lnTo>
                          <a:pt x="11" y="136"/>
                        </a:lnTo>
                        <a:lnTo>
                          <a:pt x="8" y="133"/>
                        </a:lnTo>
                        <a:lnTo>
                          <a:pt x="7" y="130"/>
                        </a:lnTo>
                        <a:lnTo>
                          <a:pt x="6" y="126"/>
                        </a:lnTo>
                        <a:lnTo>
                          <a:pt x="4" y="123"/>
                        </a:lnTo>
                        <a:lnTo>
                          <a:pt x="4" y="119"/>
                        </a:lnTo>
                        <a:lnTo>
                          <a:pt x="3" y="116"/>
                        </a:lnTo>
                        <a:lnTo>
                          <a:pt x="1" y="114"/>
                        </a:lnTo>
                        <a:lnTo>
                          <a:pt x="0" y="110"/>
                        </a:lnTo>
                        <a:lnTo>
                          <a:pt x="0" y="107"/>
                        </a:lnTo>
                        <a:lnTo>
                          <a:pt x="0" y="104"/>
                        </a:lnTo>
                        <a:lnTo>
                          <a:pt x="0" y="101"/>
                        </a:lnTo>
                        <a:lnTo>
                          <a:pt x="0" y="98"/>
                        </a:lnTo>
                        <a:lnTo>
                          <a:pt x="0" y="95"/>
                        </a:lnTo>
                        <a:lnTo>
                          <a:pt x="0" y="93"/>
                        </a:lnTo>
                        <a:lnTo>
                          <a:pt x="1" y="90"/>
                        </a:lnTo>
                        <a:lnTo>
                          <a:pt x="1" y="87"/>
                        </a:lnTo>
                        <a:lnTo>
                          <a:pt x="3" y="85"/>
                        </a:lnTo>
                        <a:lnTo>
                          <a:pt x="4" y="81"/>
                        </a:lnTo>
                        <a:lnTo>
                          <a:pt x="4" y="79"/>
                        </a:lnTo>
                        <a:lnTo>
                          <a:pt x="5" y="77"/>
                        </a:lnTo>
                        <a:lnTo>
                          <a:pt x="7" y="75"/>
                        </a:lnTo>
                        <a:lnTo>
                          <a:pt x="8" y="72"/>
                        </a:lnTo>
                        <a:lnTo>
                          <a:pt x="9" y="70"/>
                        </a:lnTo>
                        <a:lnTo>
                          <a:pt x="12" y="68"/>
                        </a:lnTo>
                        <a:lnTo>
                          <a:pt x="13" y="66"/>
                        </a:lnTo>
                        <a:lnTo>
                          <a:pt x="15" y="64"/>
                        </a:lnTo>
                        <a:lnTo>
                          <a:pt x="17" y="62"/>
                        </a:lnTo>
                        <a:lnTo>
                          <a:pt x="20" y="60"/>
                        </a:lnTo>
                        <a:lnTo>
                          <a:pt x="23" y="58"/>
                        </a:lnTo>
                        <a:lnTo>
                          <a:pt x="26" y="56"/>
                        </a:lnTo>
                        <a:lnTo>
                          <a:pt x="29" y="54"/>
                        </a:lnTo>
                        <a:lnTo>
                          <a:pt x="32" y="51"/>
                        </a:lnTo>
                        <a:lnTo>
                          <a:pt x="36" y="50"/>
                        </a:lnTo>
                        <a:lnTo>
                          <a:pt x="39" y="48"/>
                        </a:lnTo>
                        <a:lnTo>
                          <a:pt x="43" y="46"/>
                        </a:lnTo>
                        <a:lnTo>
                          <a:pt x="47" y="43"/>
                        </a:lnTo>
                        <a:lnTo>
                          <a:pt x="134" y="0"/>
                        </a:lnTo>
                        <a:lnTo>
                          <a:pt x="143" y="19"/>
                        </a:lnTo>
                        <a:lnTo>
                          <a:pt x="57" y="63"/>
                        </a:lnTo>
                        <a:lnTo>
                          <a:pt x="53" y="65"/>
                        </a:lnTo>
                        <a:lnTo>
                          <a:pt x="50" y="66"/>
                        </a:lnTo>
                        <a:lnTo>
                          <a:pt x="47" y="69"/>
                        </a:lnTo>
                        <a:lnTo>
                          <a:pt x="44" y="70"/>
                        </a:lnTo>
                        <a:lnTo>
                          <a:pt x="42" y="72"/>
                        </a:lnTo>
                        <a:lnTo>
                          <a:pt x="39" y="73"/>
                        </a:lnTo>
                        <a:lnTo>
                          <a:pt x="37" y="75"/>
                        </a:lnTo>
                        <a:lnTo>
                          <a:pt x="36" y="77"/>
                        </a:lnTo>
                        <a:lnTo>
                          <a:pt x="34" y="78"/>
                        </a:lnTo>
                        <a:lnTo>
                          <a:pt x="32" y="79"/>
                        </a:lnTo>
                        <a:lnTo>
                          <a:pt x="31" y="80"/>
                        </a:lnTo>
                        <a:lnTo>
                          <a:pt x="30" y="81"/>
                        </a:lnTo>
                        <a:lnTo>
                          <a:pt x="28" y="84"/>
                        </a:lnTo>
                        <a:lnTo>
                          <a:pt x="27" y="85"/>
                        </a:lnTo>
                        <a:lnTo>
                          <a:pt x="26" y="86"/>
                        </a:lnTo>
                        <a:lnTo>
                          <a:pt x="26" y="88"/>
                        </a:lnTo>
                        <a:lnTo>
                          <a:pt x="24" y="90"/>
                        </a:lnTo>
                        <a:lnTo>
                          <a:pt x="23" y="91"/>
                        </a:lnTo>
                        <a:lnTo>
                          <a:pt x="23" y="93"/>
                        </a:lnTo>
                        <a:lnTo>
                          <a:pt x="22" y="94"/>
                        </a:lnTo>
                        <a:lnTo>
                          <a:pt x="22" y="96"/>
                        </a:lnTo>
                        <a:lnTo>
                          <a:pt x="22" y="98"/>
                        </a:lnTo>
                        <a:lnTo>
                          <a:pt x="22" y="100"/>
                        </a:lnTo>
                        <a:lnTo>
                          <a:pt x="22" y="101"/>
                        </a:lnTo>
                        <a:lnTo>
                          <a:pt x="21" y="103"/>
                        </a:lnTo>
                        <a:lnTo>
                          <a:pt x="21" y="106"/>
                        </a:lnTo>
                        <a:lnTo>
                          <a:pt x="21" y="107"/>
                        </a:lnTo>
                        <a:lnTo>
                          <a:pt x="22" y="109"/>
                        </a:lnTo>
                        <a:lnTo>
                          <a:pt x="22" y="110"/>
                        </a:lnTo>
                        <a:lnTo>
                          <a:pt x="22" y="113"/>
                        </a:lnTo>
                        <a:lnTo>
                          <a:pt x="23" y="115"/>
                        </a:lnTo>
                        <a:lnTo>
                          <a:pt x="23" y="116"/>
                        </a:lnTo>
                        <a:lnTo>
                          <a:pt x="24" y="118"/>
                        </a:lnTo>
                        <a:lnTo>
                          <a:pt x="26" y="121"/>
                        </a:lnTo>
                        <a:lnTo>
                          <a:pt x="27" y="123"/>
                        </a:lnTo>
                        <a:lnTo>
                          <a:pt x="28" y="124"/>
                        </a:lnTo>
                        <a:lnTo>
                          <a:pt x="29" y="129"/>
                        </a:lnTo>
                        <a:lnTo>
                          <a:pt x="31" y="131"/>
                        </a:lnTo>
                        <a:lnTo>
                          <a:pt x="34" y="134"/>
                        </a:lnTo>
                        <a:lnTo>
                          <a:pt x="35" y="138"/>
                        </a:lnTo>
                        <a:lnTo>
                          <a:pt x="37" y="140"/>
                        </a:lnTo>
                        <a:lnTo>
                          <a:pt x="39" y="143"/>
                        </a:lnTo>
                        <a:lnTo>
                          <a:pt x="42" y="145"/>
                        </a:lnTo>
                        <a:lnTo>
                          <a:pt x="44" y="146"/>
                        </a:lnTo>
                        <a:lnTo>
                          <a:pt x="46" y="148"/>
                        </a:lnTo>
                        <a:lnTo>
                          <a:pt x="49" y="149"/>
                        </a:lnTo>
                        <a:lnTo>
                          <a:pt x="51" y="151"/>
                        </a:lnTo>
                        <a:lnTo>
                          <a:pt x="53" y="151"/>
                        </a:lnTo>
                        <a:lnTo>
                          <a:pt x="56" y="152"/>
                        </a:lnTo>
                        <a:lnTo>
                          <a:pt x="58" y="152"/>
                        </a:lnTo>
                        <a:lnTo>
                          <a:pt x="61" y="152"/>
                        </a:lnTo>
                        <a:lnTo>
                          <a:pt x="64" y="152"/>
                        </a:lnTo>
                        <a:lnTo>
                          <a:pt x="67" y="152"/>
                        </a:lnTo>
                        <a:lnTo>
                          <a:pt x="70" y="151"/>
                        </a:lnTo>
                        <a:lnTo>
                          <a:pt x="74" y="151"/>
                        </a:lnTo>
                        <a:lnTo>
                          <a:pt x="79" y="149"/>
                        </a:lnTo>
                        <a:lnTo>
                          <a:pt x="82" y="147"/>
                        </a:lnTo>
                        <a:lnTo>
                          <a:pt x="87" y="146"/>
                        </a:lnTo>
                        <a:lnTo>
                          <a:pt x="91" y="144"/>
                        </a:lnTo>
                        <a:lnTo>
                          <a:pt x="96" y="141"/>
                        </a:lnTo>
                        <a:lnTo>
                          <a:pt x="182" y="98"/>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772" name="Freeform 47"/>
                  <p:cNvSpPr>
                    <a:spLocks/>
                  </p:cNvSpPr>
                  <p:nvPr/>
                </p:nvSpPr>
                <p:spPr bwMode="auto">
                  <a:xfrm>
                    <a:off x="4753" y="821"/>
                    <a:ext cx="46" cy="34"/>
                  </a:xfrm>
                  <a:custGeom>
                    <a:avLst/>
                    <a:gdLst>
                      <a:gd name="T0" fmla="*/ 81 w 92"/>
                      <a:gd name="T1" fmla="*/ 0 h 66"/>
                      <a:gd name="T2" fmla="*/ 79 w 92"/>
                      <a:gd name="T3" fmla="*/ 0 h 66"/>
                      <a:gd name="T4" fmla="*/ 89 w 92"/>
                      <a:gd name="T5" fmla="*/ 19 h 66"/>
                      <a:gd name="T6" fmla="*/ 4 w 92"/>
                      <a:gd name="T7" fmla="*/ 62 h 66"/>
                      <a:gd name="T8" fmla="*/ 0 w 92"/>
                      <a:gd name="T9" fmla="*/ 64 h 66"/>
                      <a:gd name="T10" fmla="*/ 0 w 92"/>
                      <a:gd name="T11" fmla="*/ 65 h 66"/>
                      <a:gd name="T12" fmla="*/ 0 w 92"/>
                      <a:gd name="T13" fmla="*/ 66 h 66"/>
                      <a:gd name="T14" fmla="*/ 4 w 92"/>
                      <a:gd name="T15" fmla="*/ 64 h 66"/>
                      <a:gd name="T16" fmla="*/ 92 w 92"/>
                      <a:gd name="T17" fmla="*/ 19 h 66"/>
                      <a:gd name="T18" fmla="*/ 81 w 92"/>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66"/>
                      <a:gd name="T32" fmla="*/ 92 w 92"/>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66">
                        <a:moveTo>
                          <a:pt x="81" y="0"/>
                        </a:moveTo>
                        <a:lnTo>
                          <a:pt x="79" y="0"/>
                        </a:lnTo>
                        <a:lnTo>
                          <a:pt x="89" y="19"/>
                        </a:lnTo>
                        <a:lnTo>
                          <a:pt x="4" y="62"/>
                        </a:lnTo>
                        <a:lnTo>
                          <a:pt x="0" y="64"/>
                        </a:lnTo>
                        <a:lnTo>
                          <a:pt x="0" y="65"/>
                        </a:lnTo>
                        <a:lnTo>
                          <a:pt x="0" y="66"/>
                        </a:lnTo>
                        <a:lnTo>
                          <a:pt x="4" y="64"/>
                        </a:lnTo>
                        <a:lnTo>
                          <a:pt x="92" y="19"/>
                        </a:lnTo>
                        <a:lnTo>
                          <a:pt x="81"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3" name="Freeform 48"/>
                  <p:cNvSpPr>
                    <a:spLocks/>
                  </p:cNvSpPr>
                  <p:nvPr/>
                </p:nvSpPr>
                <p:spPr bwMode="auto">
                  <a:xfrm>
                    <a:off x="4741" y="854"/>
                    <a:ext cx="13" cy="5"/>
                  </a:xfrm>
                  <a:custGeom>
                    <a:avLst/>
                    <a:gdLst>
                      <a:gd name="T0" fmla="*/ 25 w 26"/>
                      <a:gd name="T1" fmla="*/ 0 h 12"/>
                      <a:gd name="T2" fmla="*/ 20 w 26"/>
                      <a:gd name="T3" fmla="*/ 2 h 12"/>
                      <a:gd name="T4" fmla="*/ 20 w 26"/>
                      <a:gd name="T5" fmla="*/ 2 h 12"/>
                      <a:gd name="T6" fmla="*/ 0 w 26"/>
                      <a:gd name="T7" fmla="*/ 9 h 12"/>
                      <a:gd name="T8" fmla="*/ 0 w 26"/>
                      <a:gd name="T9" fmla="*/ 10 h 12"/>
                      <a:gd name="T10" fmla="*/ 0 w 26"/>
                      <a:gd name="T11" fmla="*/ 12 h 12"/>
                      <a:gd name="T12" fmla="*/ 23 w 26"/>
                      <a:gd name="T13" fmla="*/ 5 h 12"/>
                      <a:gd name="T14" fmla="*/ 26 w 26"/>
                      <a:gd name="T15" fmla="*/ 2 h 12"/>
                      <a:gd name="T16" fmla="*/ 25 w 26"/>
                      <a:gd name="T17" fmla="*/ 1 h 12"/>
                      <a:gd name="T18" fmla="*/ 25 w 26"/>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12"/>
                      <a:gd name="T32" fmla="*/ 26 w 26"/>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12">
                        <a:moveTo>
                          <a:pt x="25" y="0"/>
                        </a:moveTo>
                        <a:lnTo>
                          <a:pt x="20" y="2"/>
                        </a:lnTo>
                        <a:lnTo>
                          <a:pt x="0" y="9"/>
                        </a:lnTo>
                        <a:lnTo>
                          <a:pt x="0" y="10"/>
                        </a:lnTo>
                        <a:lnTo>
                          <a:pt x="0" y="12"/>
                        </a:lnTo>
                        <a:lnTo>
                          <a:pt x="23" y="5"/>
                        </a:lnTo>
                        <a:lnTo>
                          <a:pt x="26" y="2"/>
                        </a:lnTo>
                        <a:lnTo>
                          <a:pt x="25" y="1"/>
                        </a:lnTo>
                        <a:lnTo>
                          <a:pt x="2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4" name="Freeform 49"/>
                  <p:cNvSpPr>
                    <a:spLocks/>
                  </p:cNvSpPr>
                  <p:nvPr/>
                </p:nvSpPr>
                <p:spPr bwMode="auto">
                  <a:xfrm>
                    <a:off x="4739" y="858"/>
                    <a:ext cx="2" cy="2"/>
                  </a:xfrm>
                  <a:custGeom>
                    <a:avLst/>
                    <a:gdLst>
                      <a:gd name="T0" fmla="*/ 3 w 3"/>
                      <a:gd name="T1" fmla="*/ 2 h 5"/>
                      <a:gd name="T2" fmla="*/ 3 w 3"/>
                      <a:gd name="T3" fmla="*/ 0 h 5"/>
                      <a:gd name="T4" fmla="*/ 1 w 3"/>
                      <a:gd name="T5" fmla="*/ 0 h 5"/>
                      <a:gd name="T6" fmla="*/ 1 w 3"/>
                      <a:gd name="T7" fmla="*/ 2 h 5"/>
                      <a:gd name="T8" fmla="*/ 1 w 3"/>
                      <a:gd name="T9" fmla="*/ 5 h 5"/>
                      <a:gd name="T10" fmla="*/ 0 w 3"/>
                      <a:gd name="T11" fmla="*/ 5 h 5"/>
                      <a:gd name="T12" fmla="*/ 3 w 3"/>
                      <a:gd name="T13" fmla="*/ 4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1" y="0"/>
                        </a:lnTo>
                        <a:lnTo>
                          <a:pt x="1" y="2"/>
                        </a:lnTo>
                        <a:lnTo>
                          <a:pt x="1" y="5"/>
                        </a:lnTo>
                        <a:lnTo>
                          <a:pt x="0" y="5"/>
                        </a:lnTo>
                        <a:lnTo>
                          <a:pt x="3" y="4"/>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5" name="Freeform 50"/>
                  <p:cNvSpPr>
                    <a:spLocks/>
                  </p:cNvSpPr>
                  <p:nvPr/>
                </p:nvSpPr>
                <p:spPr bwMode="auto">
                  <a:xfrm>
                    <a:off x="4738" y="858"/>
                    <a:ext cx="4" cy="2"/>
                  </a:xfrm>
                  <a:custGeom>
                    <a:avLst/>
                    <a:gdLst>
                      <a:gd name="T0" fmla="*/ 3 w 7"/>
                      <a:gd name="T1" fmla="*/ 0 h 5"/>
                      <a:gd name="T2" fmla="*/ 7 w 7"/>
                      <a:gd name="T3" fmla="*/ 0 h 5"/>
                      <a:gd name="T4" fmla="*/ 0 w 7"/>
                      <a:gd name="T5" fmla="*/ 2 h 5"/>
                      <a:gd name="T6" fmla="*/ 0 w 7"/>
                      <a:gd name="T7" fmla="*/ 4 h 5"/>
                      <a:gd name="T8" fmla="*/ 0 w 7"/>
                      <a:gd name="T9" fmla="*/ 5 h 5"/>
                      <a:gd name="T10" fmla="*/ 3 w 7"/>
                      <a:gd name="T11" fmla="*/ 4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4"/>
                        </a:lnTo>
                        <a:lnTo>
                          <a:pt x="0" y="5"/>
                        </a:lnTo>
                        <a:lnTo>
                          <a:pt x="3" y="4"/>
                        </a:lnTo>
                        <a:lnTo>
                          <a:pt x="3" y="2"/>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6" name="Freeform 51"/>
                  <p:cNvSpPr>
                    <a:spLocks/>
                  </p:cNvSpPr>
                  <p:nvPr/>
                </p:nvSpPr>
                <p:spPr bwMode="auto">
                  <a:xfrm>
                    <a:off x="4736" y="858"/>
                    <a:ext cx="2" cy="2"/>
                  </a:xfrm>
                  <a:custGeom>
                    <a:avLst/>
                    <a:gdLst>
                      <a:gd name="T0" fmla="*/ 5 w 5"/>
                      <a:gd name="T1" fmla="*/ 3 h 5"/>
                      <a:gd name="T2" fmla="*/ 5 w 5"/>
                      <a:gd name="T3" fmla="*/ 0 h 5"/>
                      <a:gd name="T4" fmla="*/ 0 w 5"/>
                      <a:gd name="T5" fmla="*/ 0 h 5"/>
                      <a:gd name="T6" fmla="*/ 0 w 5"/>
                      <a:gd name="T7" fmla="*/ 3 h 5"/>
                      <a:gd name="T8" fmla="*/ 0 w 5"/>
                      <a:gd name="T9" fmla="*/ 5 h 5"/>
                      <a:gd name="T10" fmla="*/ 1 w 5"/>
                      <a:gd name="T11" fmla="*/ 5 h 5"/>
                      <a:gd name="T12" fmla="*/ 5 w 5"/>
                      <a:gd name="T13" fmla="*/ 4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5" y="0"/>
                        </a:lnTo>
                        <a:lnTo>
                          <a:pt x="0" y="0"/>
                        </a:lnTo>
                        <a:lnTo>
                          <a:pt x="0" y="3"/>
                        </a:lnTo>
                        <a:lnTo>
                          <a:pt x="0" y="5"/>
                        </a:lnTo>
                        <a:lnTo>
                          <a:pt x="1" y="5"/>
                        </a:lnTo>
                        <a:lnTo>
                          <a:pt x="5" y="4"/>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7" name="Freeform 52"/>
                  <p:cNvSpPr>
                    <a:spLocks/>
                  </p:cNvSpPr>
                  <p:nvPr/>
                </p:nvSpPr>
                <p:spPr bwMode="auto">
                  <a:xfrm>
                    <a:off x="4734" y="858"/>
                    <a:ext cx="4" cy="2"/>
                  </a:xfrm>
                  <a:custGeom>
                    <a:avLst/>
                    <a:gdLst>
                      <a:gd name="T0" fmla="*/ 3 w 6"/>
                      <a:gd name="T1" fmla="*/ 0 h 5"/>
                      <a:gd name="T2" fmla="*/ 6 w 6"/>
                      <a:gd name="T3" fmla="*/ 0 h 5"/>
                      <a:gd name="T4" fmla="*/ 0 w 6"/>
                      <a:gd name="T5" fmla="*/ 3 h 5"/>
                      <a:gd name="T6" fmla="*/ 0 w 6"/>
                      <a:gd name="T7" fmla="*/ 4 h 5"/>
                      <a:gd name="T8" fmla="*/ 0 w 6"/>
                      <a:gd name="T9" fmla="*/ 5 h 5"/>
                      <a:gd name="T10" fmla="*/ 3 w 6"/>
                      <a:gd name="T11" fmla="*/ 4 h 5"/>
                      <a:gd name="T12" fmla="*/ 3 w 6"/>
                      <a:gd name="T13" fmla="*/ 3 h 5"/>
                      <a:gd name="T14" fmla="*/ 3 w 6"/>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3" y="0"/>
                        </a:moveTo>
                        <a:lnTo>
                          <a:pt x="6" y="0"/>
                        </a:lnTo>
                        <a:lnTo>
                          <a:pt x="0" y="3"/>
                        </a:lnTo>
                        <a:lnTo>
                          <a:pt x="0" y="4"/>
                        </a:lnTo>
                        <a:lnTo>
                          <a:pt x="0" y="5"/>
                        </a:lnTo>
                        <a:lnTo>
                          <a:pt x="3" y="4"/>
                        </a:lnTo>
                        <a:lnTo>
                          <a:pt x="3" y="3"/>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8" name="Freeform 53"/>
                  <p:cNvSpPr>
                    <a:spLocks/>
                  </p:cNvSpPr>
                  <p:nvPr/>
                </p:nvSpPr>
                <p:spPr bwMode="auto">
                  <a:xfrm>
                    <a:off x="4733" y="859"/>
                    <a:ext cx="1" cy="2"/>
                  </a:xfrm>
                  <a:custGeom>
                    <a:avLst/>
                    <a:gdLst>
                      <a:gd name="T0" fmla="*/ 4 w 4"/>
                      <a:gd name="T1" fmla="*/ 3 h 5"/>
                      <a:gd name="T2" fmla="*/ 4 w 4"/>
                      <a:gd name="T3" fmla="*/ 0 h 5"/>
                      <a:gd name="T4" fmla="*/ 1 w 4"/>
                      <a:gd name="T5" fmla="*/ 0 h 5"/>
                      <a:gd name="T6" fmla="*/ 1 w 4"/>
                      <a:gd name="T7" fmla="*/ 3 h 5"/>
                      <a:gd name="T8" fmla="*/ 1 w 4"/>
                      <a:gd name="T9" fmla="*/ 5 h 5"/>
                      <a:gd name="T10" fmla="*/ 0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1" y="0"/>
                        </a:lnTo>
                        <a:lnTo>
                          <a:pt x="1" y="3"/>
                        </a:lnTo>
                        <a:lnTo>
                          <a:pt x="1" y="5"/>
                        </a:lnTo>
                        <a:lnTo>
                          <a:pt x="0" y="5"/>
                        </a:lnTo>
                        <a:lnTo>
                          <a:pt x="4" y="4"/>
                        </a:lnTo>
                        <a:lnTo>
                          <a:pt x="4"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79" name="Freeform 54"/>
                  <p:cNvSpPr>
                    <a:spLocks/>
                  </p:cNvSpPr>
                  <p:nvPr/>
                </p:nvSpPr>
                <p:spPr bwMode="auto">
                  <a:xfrm>
                    <a:off x="4732" y="859"/>
                    <a:ext cx="2" cy="2"/>
                  </a:xfrm>
                  <a:custGeom>
                    <a:avLst/>
                    <a:gdLst>
                      <a:gd name="T0" fmla="*/ 2 w 5"/>
                      <a:gd name="T1" fmla="*/ 3 h 5"/>
                      <a:gd name="T2" fmla="*/ 2 w 5"/>
                      <a:gd name="T3" fmla="*/ 2 h 5"/>
                      <a:gd name="T4" fmla="*/ 0 w 5"/>
                      <a:gd name="T5" fmla="*/ 0 h 5"/>
                      <a:gd name="T6" fmla="*/ 0 w 5"/>
                      <a:gd name="T7" fmla="*/ 2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2"/>
                        </a:lnTo>
                        <a:lnTo>
                          <a:pt x="0" y="0"/>
                        </a:lnTo>
                        <a:lnTo>
                          <a:pt x="0" y="2"/>
                        </a:lnTo>
                        <a:lnTo>
                          <a:pt x="0" y="3"/>
                        </a:lnTo>
                        <a:lnTo>
                          <a:pt x="5" y="5"/>
                        </a:lnTo>
                        <a:lnTo>
                          <a:pt x="2" y="5"/>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0" name="Freeform 55"/>
                  <p:cNvSpPr>
                    <a:spLocks/>
                  </p:cNvSpPr>
                  <p:nvPr/>
                </p:nvSpPr>
                <p:spPr bwMode="auto">
                  <a:xfrm>
                    <a:off x="4730" y="858"/>
                    <a:ext cx="2" cy="2"/>
                  </a:xfrm>
                  <a:custGeom>
                    <a:avLst/>
                    <a:gdLst>
                      <a:gd name="T0" fmla="*/ 5 w 5"/>
                      <a:gd name="T1" fmla="*/ 1 h 5"/>
                      <a:gd name="T2" fmla="*/ 3 w 5"/>
                      <a:gd name="T3" fmla="*/ 0 h 5"/>
                      <a:gd name="T4" fmla="*/ 0 w 5"/>
                      <a:gd name="T5" fmla="*/ 0 h 5"/>
                      <a:gd name="T6" fmla="*/ 0 w 5"/>
                      <a:gd name="T7" fmla="*/ 3 h 5"/>
                      <a:gd name="T8" fmla="*/ 0 w 5"/>
                      <a:gd name="T9" fmla="*/ 5 h 5"/>
                      <a:gd name="T10" fmla="*/ 5 w 5"/>
                      <a:gd name="T11" fmla="*/ 5 h 5"/>
                      <a:gd name="T12" fmla="*/ 5 w 5"/>
                      <a:gd name="T13" fmla="*/ 3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3" y="0"/>
                        </a:lnTo>
                        <a:lnTo>
                          <a:pt x="0" y="0"/>
                        </a:lnTo>
                        <a:lnTo>
                          <a:pt x="0" y="3"/>
                        </a:lnTo>
                        <a:lnTo>
                          <a:pt x="0" y="5"/>
                        </a:lnTo>
                        <a:lnTo>
                          <a:pt x="5" y="5"/>
                        </a:lnTo>
                        <a:lnTo>
                          <a:pt x="5" y="3"/>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1" name="Freeform 56"/>
                  <p:cNvSpPr>
                    <a:spLocks/>
                  </p:cNvSpPr>
                  <p:nvPr/>
                </p:nvSpPr>
                <p:spPr bwMode="auto">
                  <a:xfrm>
                    <a:off x="4728" y="858"/>
                    <a:ext cx="3" cy="2"/>
                  </a:xfrm>
                  <a:custGeom>
                    <a:avLst/>
                    <a:gdLst>
                      <a:gd name="T0" fmla="*/ 3 w 7"/>
                      <a:gd name="T1" fmla="*/ 3 h 5"/>
                      <a:gd name="T2" fmla="*/ 3 w 7"/>
                      <a:gd name="T3" fmla="*/ 1 h 5"/>
                      <a:gd name="T4" fmla="*/ 0 w 7"/>
                      <a:gd name="T5" fmla="*/ 0 h 5"/>
                      <a:gd name="T6" fmla="*/ 0 w 7"/>
                      <a:gd name="T7" fmla="*/ 1 h 5"/>
                      <a:gd name="T8" fmla="*/ 0 w 7"/>
                      <a:gd name="T9" fmla="*/ 3 h 5"/>
                      <a:gd name="T10" fmla="*/ 7 w 7"/>
                      <a:gd name="T11" fmla="*/ 5 h 5"/>
                      <a:gd name="T12" fmla="*/ 3 w 7"/>
                      <a:gd name="T13" fmla="*/ 5 h 5"/>
                      <a:gd name="T14" fmla="*/ 3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3"/>
                        </a:moveTo>
                        <a:lnTo>
                          <a:pt x="3" y="1"/>
                        </a:lnTo>
                        <a:lnTo>
                          <a:pt x="0" y="0"/>
                        </a:lnTo>
                        <a:lnTo>
                          <a:pt x="0" y="1"/>
                        </a:lnTo>
                        <a:lnTo>
                          <a:pt x="0" y="3"/>
                        </a:lnTo>
                        <a:lnTo>
                          <a:pt x="7" y="5"/>
                        </a:lnTo>
                        <a:lnTo>
                          <a:pt x="3" y="5"/>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2" name="Freeform 57"/>
                  <p:cNvSpPr>
                    <a:spLocks/>
                  </p:cNvSpPr>
                  <p:nvPr/>
                </p:nvSpPr>
                <p:spPr bwMode="auto">
                  <a:xfrm>
                    <a:off x="4726" y="858"/>
                    <a:ext cx="2" cy="2"/>
                  </a:xfrm>
                  <a:custGeom>
                    <a:avLst/>
                    <a:gdLst>
                      <a:gd name="T0" fmla="*/ 4 w 4"/>
                      <a:gd name="T1" fmla="*/ 1 h 5"/>
                      <a:gd name="T2" fmla="*/ 0 w 4"/>
                      <a:gd name="T3" fmla="*/ 0 h 5"/>
                      <a:gd name="T4" fmla="*/ 2 w 4"/>
                      <a:gd name="T5" fmla="*/ 0 h 5"/>
                      <a:gd name="T6" fmla="*/ 2 w 4"/>
                      <a:gd name="T7" fmla="*/ 2 h 5"/>
                      <a:gd name="T8" fmla="*/ 2 w 4"/>
                      <a:gd name="T9" fmla="*/ 5 h 5"/>
                      <a:gd name="T10" fmla="*/ 4 w 4"/>
                      <a:gd name="T11" fmla="*/ 5 h 5"/>
                      <a:gd name="T12" fmla="*/ 4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0" y="0"/>
                        </a:lnTo>
                        <a:lnTo>
                          <a:pt x="2" y="0"/>
                        </a:lnTo>
                        <a:lnTo>
                          <a:pt x="2" y="2"/>
                        </a:lnTo>
                        <a:lnTo>
                          <a:pt x="2" y="5"/>
                        </a:lnTo>
                        <a:lnTo>
                          <a:pt x="4" y="5"/>
                        </a:lnTo>
                        <a:lnTo>
                          <a:pt x="4" y="2"/>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3" name="Freeform 58"/>
                  <p:cNvSpPr>
                    <a:spLocks/>
                  </p:cNvSpPr>
                  <p:nvPr/>
                </p:nvSpPr>
                <p:spPr bwMode="auto">
                  <a:xfrm>
                    <a:off x="4722" y="856"/>
                    <a:ext cx="6" cy="4"/>
                  </a:xfrm>
                  <a:custGeom>
                    <a:avLst/>
                    <a:gdLst>
                      <a:gd name="T0" fmla="*/ 10 w 12"/>
                      <a:gd name="T1" fmla="*/ 5 h 8"/>
                      <a:gd name="T2" fmla="*/ 10 w 12"/>
                      <a:gd name="T3" fmla="*/ 4 h 8"/>
                      <a:gd name="T4" fmla="*/ 0 w 12"/>
                      <a:gd name="T5" fmla="*/ 0 h 8"/>
                      <a:gd name="T6" fmla="*/ 0 w 12"/>
                      <a:gd name="T7" fmla="*/ 1 h 8"/>
                      <a:gd name="T8" fmla="*/ 0 w 12"/>
                      <a:gd name="T9" fmla="*/ 2 h 8"/>
                      <a:gd name="T10" fmla="*/ 12 w 12"/>
                      <a:gd name="T11" fmla="*/ 8 h 8"/>
                      <a:gd name="T12" fmla="*/ 10 w 12"/>
                      <a:gd name="T13" fmla="*/ 8 h 8"/>
                      <a:gd name="T14" fmla="*/ 10 w 12"/>
                      <a:gd name="T15" fmla="*/ 5 h 8"/>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8"/>
                      <a:gd name="T26" fmla="*/ 12 w 12"/>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8">
                        <a:moveTo>
                          <a:pt x="10" y="5"/>
                        </a:moveTo>
                        <a:lnTo>
                          <a:pt x="10" y="4"/>
                        </a:lnTo>
                        <a:lnTo>
                          <a:pt x="0" y="0"/>
                        </a:lnTo>
                        <a:lnTo>
                          <a:pt x="0" y="1"/>
                        </a:lnTo>
                        <a:lnTo>
                          <a:pt x="0" y="2"/>
                        </a:lnTo>
                        <a:lnTo>
                          <a:pt x="12" y="8"/>
                        </a:lnTo>
                        <a:lnTo>
                          <a:pt x="10" y="8"/>
                        </a:lnTo>
                        <a:lnTo>
                          <a:pt x="10"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4" name="Freeform 59"/>
                  <p:cNvSpPr>
                    <a:spLocks/>
                  </p:cNvSpPr>
                  <p:nvPr/>
                </p:nvSpPr>
                <p:spPr bwMode="auto">
                  <a:xfrm>
                    <a:off x="4718" y="854"/>
                    <a:ext cx="5" cy="3"/>
                  </a:xfrm>
                  <a:custGeom>
                    <a:avLst/>
                    <a:gdLst>
                      <a:gd name="T0" fmla="*/ 8 w 10"/>
                      <a:gd name="T1" fmla="*/ 6 h 7"/>
                      <a:gd name="T2" fmla="*/ 10 w 10"/>
                      <a:gd name="T3" fmla="*/ 5 h 7"/>
                      <a:gd name="T4" fmla="*/ 7 w 10"/>
                      <a:gd name="T5" fmla="*/ 2 h 7"/>
                      <a:gd name="T6" fmla="*/ 3 w 10"/>
                      <a:gd name="T7" fmla="*/ 1 h 7"/>
                      <a:gd name="T8" fmla="*/ 0 w 10"/>
                      <a:gd name="T9" fmla="*/ 0 h 7"/>
                      <a:gd name="T10" fmla="*/ 0 w 10"/>
                      <a:gd name="T11" fmla="*/ 1 h 7"/>
                      <a:gd name="T12" fmla="*/ 0 w 10"/>
                      <a:gd name="T13" fmla="*/ 2 h 7"/>
                      <a:gd name="T14" fmla="*/ 3 w 10"/>
                      <a:gd name="T15" fmla="*/ 4 h 7"/>
                      <a:gd name="T16" fmla="*/ 5 w 10"/>
                      <a:gd name="T17" fmla="*/ 5 h 7"/>
                      <a:gd name="T18" fmla="*/ 6 w 10"/>
                      <a:gd name="T19" fmla="*/ 6 h 7"/>
                      <a:gd name="T20" fmla="*/ 8 w 10"/>
                      <a:gd name="T21" fmla="*/ 7 h 7"/>
                      <a:gd name="T22" fmla="*/ 8 w 10"/>
                      <a:gd name="T23" fmla="*/ 6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7"/>
                      <a:gd name="T38" fmla="*/ 10 w 1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7">
                        <a:moveTo>
                          <a:pt x="8" y="6"/>
                        </a:moveTo>
                        <a:lnTo>
                          <a:pt x="10" y="5"/>
                        </a:lnTo>
                        <a:lnTo>
                          <a:pt x="7" y="2"/>
                        </a:lnTo>
                        <a:lnTo>
                          <a:pt x="3" y="1"/>
                        </a:lnTo>
                        <a:lnTo>
                          <a:pt x="0" y="0"/>
                        </a:lnTo>
                        <a:lnTo>
                          <a:pt x="0" y="1"/>
                        </a:lnTo>
                        <a:lnTo>
                          <a:pt x="0" y="2"/>
                        </a:lnTo>
                        <a:lnTo>
                          <a:pt x="3" y="4"/>
                        </a:lnTo>
                        <a:lnTo>
                          <a:pt x="5" y="5"/>
                        </a:lnTo>
                        <a:lnTo>
                          <a:pt x="6" y="6"/>
                        </a:lnTo>
                        <a:lnTo>
                          <a:pt x="8" y="7"/>
                        </a:lnTo>
                        <a:lnTo>
                          <a:pt x="8"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5" name="Freeform 60"/>
                  <p:cNvSpPr>
                    <a:spLocks/>
                  </p:cNvSpPr>
                  <p:nvPr/>
                </p:nvSpPr>
                <p:spPr bwMode="auto">
                  <a:xfrm>
                    <a:off x="4715" y="851"/>
                    <a:ext cx="4" cy="4"/>
                  </a:xfrm>
                  <a:custGeom>
                    <a:avLst/>
                    <a:gdLst>
                      <a:gd name="T0" fmla="*/ 5 w 6"/>
                      <a:gd name="T1" fmla="*/ 6 h 7"/>
                      <a:gd name="T2" fmla="*/ 6 w 6"/>
                      <a:gd name="T3" fmla="*/ 5 h 7"/>
                      <a:gd name="T4" fmla="*/ 2 w 6"/>
                      <a:gd name="T5" fmla="*/ 0 h 7"/>
                      <a:gd name="T6" fmla="*/ 1 w 6"/>
                      <a:gd name="T7" fmla="*/ 2 h 7"/>
                      <a:gd name="T8" fmla="*/ 0 w 6"/>
                      <a:gd name="T9" fmla="*/ 3 h 7"/>
                      <a:gd name="T10" fmla="*/ 3 w 6"/>
                      <a:gd name="T11" fmla="*/ 6 h 7"/>
                      <a:gd name="T12" fmla="*/ 5 w 6"/>
                      <a:gd name="T13" fmla="*/ 7 h 7"/>
                      <a:gd name="T14" fmla="*/ 5 w 6"/>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6"/>
                        </a:moveTo>
                        <a:lnTo>
                          <a:pt x="6" y="5"/>
                        </a:lnTo>
                        <a:lnTo>
                          <a:pt x="2" y="0"/>
                        </a:lnTo>
                        <a:lnTo>
                          <a:pt x="1" y="2"/>
                        </a:lnTo>
                        <a:lnTo>
                          <a:pt x="0" y="3"/>
                        </a:lnTo>
                        <a:lnTo>
                          <a:pt x="3" y="6"/>
                        </a:lnTo>
                        <a:lnTo>
                          <a:pt x="5" y="7"/>
                        </a:lnTo>
                        <a:lnTo>
                          <a:pt x="5"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6" name="Freeform 61"/>
                  <p:cNvSpPr>
                    <a:spLocks/>
                  </p:cNvSpPr>
                  <p:nvPr/>
                </p:nvSpPr>
                <p:spPr bwMode="auto">
                  <a:xfrm>
                    <a:off x="4711" y="847"/>
                    <a:ext cx="6" cy="5"/>
                  </a:xfrm>
                  <a:custGeom>
                    <a:avLst/>
                    <a:gdLst>
                      <a:gd name="T0" fmla="*/ 12 w 13"/>
                      <a:gd name="T1" fmla="*/ 9 h 12"/>
                      <a:gd name="T2" fmla="*/ 13 w 13"/>
                      <a:gd name="T3" fmla="*/ 11 h 12"/>
                      <a:gd name="T4" fmla="*/ 10 w 13"/>
                      <a:gd name="T5" fmla="*/ 8 h 12"/>
                      <a:gd name="T6" fmla="*/ 7 w 13"/>
                      <a:gd name="T7" fmla="*/ 5 h 12"/>
                      <a:gd name="T8" fmla="*/ 3 w 13"/>
                      <a:gd name="T9" fmla="*/ 0 h 12"/>
                      <a:gd name="T10" fmla="*/ 0 w 13"/>
                      <a:gd name="T11" fmla="*/ 3 h 12"/>
                      <a:gd name="T12" fmla="*/ 5 w 13"/>
                      <a:gd name="T13" fmla="*/ 7 h 12"/>
                      <a:gd name="T14" fmla="*/ 7 w 13"/>
                      <a:gd name="T15" fmla="*/ 11 h 12"/>
                      <a:gd name="T16" fmla="*/ 11 w 13"/>
                      <a:gd name="T17" fmla="*/ 12 h 12"/>
                      <a:gd name="T18" fmla="*/ 11 w 13"/>
                      <a:gd name="T19" fmla="*/ 11 h 12"/>
                      <a:gd name="T20" fmla="*/ 12 w 13"/>
                      <a:gd name="T21" fmla="*/ 9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2"/>
                      <a:gd name="T35" fmla="*/ 13 w 13"/>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2">
                        <a:moveTo>
                          <a:pt x="12" y="9"/>
                        </a:moveTo>
                        <a:lnTo>
                          <a:pt x="13" y="11"/>
                        </a:lnTo>
                        <a:lnTo>
                          <a:pt x="10" y="8"/>
                        </a:lnTo>
                        <a:lnTo>
                          <a:pt x="7" y="5"/>
                        </a:lnTo>
                        <a:lnTo>
                          <a:pt x="3" y="0"/>
                        </a:lnTo>
                        <a:lnTo>
                          <a:pt x="0" y="3"/>
                        </a:lnTo>
                        <a:lnTo>
                          <a:pt x="5" y="7"/>
                        </a:lnTo>
                        <a:lnTo>
                          <a:pt x="7" y="11"/>
                        </a:lnTo>
                        <a:lnTo>
                          <a:pt x="11" y="12"/>
                        </a:lnTo>
                        <a:lnTo>
                          <a:pt x="11" y="11"/>
                        </a:lnTo>
                        <a:lnTo>
                          <a:pt x="12" y="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7" name="Freeform 62"/>
                  <p:cNvSpPr>
                    <a:spLocks/>
                  </p:cNvSpPr>
                  <p:nvPr/>
                </p:nvSpPr>
                <p:spPr bwMode="auto">
                  <a:xfrm>
                    <a:off x="4702" y="811"/>
                    <a:ext cx="10" cy="37"/>
                  </a:xfrm>
                  <a:custGeom>
                    <a:avLst/>
                    <a:gdLst>
                      <a:gd name="T0" fmla="*/ 20 w 20"/>
                      <a:gd name="T1" fmla="*/ 71 h 74"/>
                      <a:gd name="T2" fmla="*/ 18 w 20"/>
                      <a:gd name="T3" fmla="*/ 68 h 74"/>
                      <a:gd name="T4" fmla="*/ 16 w 20"/>
                      <a:gd name="T5" fmla="*/ 64 h 74"/>
                      <a:gd name="T6" fmla="*/ 14 w 20"/>
                      <a:gd name="T7" fmla="*/ 62 h 74"/>
                      <a:gd name="T8" fmla="*/ 13 w 20"/>
                      <a:gd name="T9" fmla="*/ 57 h 74"/>
                      <a:gd name="T10" fmla="*/ 10 w 20"/>
                      <a:gd name="T11" fmla="*/ 55 h 74"/>
                      <a:gd name="T12" fmla="*/ 8 w 20"/>
                      <a:gd name="T13" fmla="*/ 48 h 74"/>
                      <a:gd name="T14" fmla="*/ 6 w 20"/>
                      <a:gd name="T15" fmla="*/ 45 h 74"/>
                      <a:gd name="T16" fmla="*/ 6 w 20"/>
                      <a:gd name="T17" fmla="*/ 42 h 74"/>
                      <a:gd name="T18" fmla="*/ 5 w 20"/>
                      <a:gd name="T19" fmla="*/ 39 h 74"/>
                      <a:gd name="T20" fmla="*/ 4 w 20"/>
                      <a:gd name="T21" fmla="*/ 37 h 74"/>
                      <a:gd name="T22" fmla="*/ 2 w 20"/>
                      <a:gd name="T23" fmla="*/ 33 h 74"/>
                      <a:gd name="T24" fmla="*/ 2 w 20"/>
                      <a:gd name="T25" fmla="*/ 16 h 74"/>
                      <a:gd name="T26" fmla="*/ 4 w 20"/>
                      <a:gd name="T27" fmla="*/ 13 h 74"/>
                      <a:gd name="T28" fmla="*/ 4 w 20"/>
                      <a:gd name="T29" fmla="*/ 10 h 74"/>
                      <a:gd name="T30" fmla="*/ 5 w 20"/>
                      <a:gd name="T31" fmla="*/ 8 h 74"/>
                      <a:gd name="T32" fmla="*/ 6 w 20"/>
                      <a:gd name="T33" fmla="*/ 4 h 74"/>
                      <a:gd name="T34" fmla="*/ 6 w 20"/>
                      <a:gd name="T35" fmla="*/ 2 h 74"/>
                      <a:gd name="T36" fmla="*/ 7 w 20"/>
                      <a:gd name="T37" fmla="*/ 0 h 74"/>
                      <a:gd name="T38" fmla="*/ 6 w 20"/>
                      <a:gd name="T39" fmla="*/ 0 h 74"/>
                      <a:gd name="T40" fmla="*/ 5 w 20"/>
                      <a:gd name="T41" fmla="*/ 0 h 74"/>
                      <a:gd name="T42" fmla="*/ 4 w 20"/>
                      <a:gd name="T43" fmla="*/ 2 h 74"/>
                      <a:gd name="T44" fmla="*/ 4 w 20"/>
                      <a:gd name="T45" fmla="*/ 4 h 74"/>
                      <a:gd name="T46" fmla="*/ 2 w 20"/>
                      <a:gd name="T47" fmla="*/ 8 h 74"/>
                      <a:gd name="T48" fmla="*/ 1 w 20"/>
                      <a:gd name="T49" fmla="*/ 10 h 74"/>
                      <a:gd name="T50" fmla="*/ 1 w 20"/>
                      <a:gd name="T51" fmla="*/ 13 h 74"/>
                      <a:gd name="T52" fmla="*/ 0 w 20"/>
                      <a:gd name="T53" fmla="*/ 16 h 74"/>
                      <a:gd name="T54" fmla="*/ 0 w 20"/>
                      <a:gd name="T55" fmla="*/ 33 h 74"/>
                      <a:gd name="T56" fmla="*/ 1 w 20"/>
                      <a:gd name="T57" fmla="*/ 37 h 74"/>
                      <a:gd name="T58" fmla="*/ 2 w 20"/>
                      <a:gd name="T59" fmla="*/ 39 h 74"/>
                      <a:gd name="T60" fmla="*/ 4 w 20"/>
                      <a:gd name="T61" fmla="*/ 42 h 74"/>
                      <a:gd name="T62" fmla="*/ 4 w 20"/>
                      <a:gd name="T63" fmla="*/ 47 h 74"/>
                      <a:gd name="T64" fmla="*/ 6 w 20"/>
                      <a:gd name="T65" fmla="*/ 52 h 74"/>
                      <a:gd name="T66" fmla="*/ 8 w 20"/>
                      <a:gd name="T67" fmla="*/ 57 h 74"/>
                      <a:gd name="T68" fmla="*/ 10 w 20"/>
                      <a:gd name="T69" fmla="*/ 60 h 74"/>
                      <a:gd name="T70" fmla="*/ 12 w 20"/>
                      <a:gd name="T71" fmla="*/ 64 h 74"/>
                      <a:gd name="T72" fmla="*/ 14 w 20"/>
                      <a:gd name="T73" fmla="*/ 67 h 74"/>
                      <a:gd name="T74" fmla="*/ 16 w 20"/>
                      <a:gd name="T75" fmla="*/ 71 h 74"/>
                      <a:gd name="T76" fmla="*/ 17 w 20"/>
                      <a:gd name="T77" fmla="*/ 74 h 74"/>
                      <a:gd name="T78" fmla="*/ 20 w 20"/>
                      <a:gd name="T79" fmla="*/ 71 h 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
                      <a:gd name="T121" fmla="*/ 0 h 74"/>
                      <a:gd name="T122" fmla="*/ 20 w 20"/>
                      <a:gd name="T123" fmla="*/ 74 h 7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 h="74">
                        <a:moveTo>
                          <a:pt x="20" y="71"/>
                        </a:moveTo>
                        <a:lnTo>
                          <a:pt x="18" y="68"/>
                        </a:lnTo>
                        <a:lnTo>
                          <a:pt x="16" y="64"/>
                        </a:lnTo>
                        <a:lnTo>
                          <a:pt x="14" y="62"/>
                        </a:lnTo>
                        <a:lnTo>
                          <a:pt x="13" y="57"/>
                        </a:lnTo>
                        <a:lnTo>
                          <a:pt x="10" y="55"/>
                        </a:lnTo>
                        <a:lnTo>
                          <a:pt x="8" y="48"/>
                        </a:lnTo>
                        <a:lnTo>
                          <a:pt x="6" y="45"/>
                        </a:lnTo>
                        <a:lnTo>
                          <a:pt x="6" y="42"/>
                        </a:lnTo>
                        <a:lnTo>
                          <a:pt x="5" y="39"/>
                        </a:lnTo>
                        <a:lnTo>
                          <a:pt x="4" y="37"/>
                        </a:lnTo>
                        <a:lnTo>
                          <a:pt x="2" y="33"/>
                        </a:lnTo>
                        <a:lnTo>
                          <a:pt x="2" y="16"/>
                        </a:lnTo>
                        <a:lnTo>
                          <a:pt x="4" y="13"/>
                        </a:lnTo>
                        <a:lnTo>
                          <a:pt x="4" y="10"/>
                        </a:lnTo>
                        <a:lnTo>
                          <a:pt x="5" y="8"/>
                        </a:lnTo>
                        <a:lnTo>
                          <a:pt x="6" y="4"/>
                        </a:lnTo>
                        <a:lnTo>
                          <a:pt x="6" y="2"/>
                        </a:lnTo>
                        <a:lnTo>
                          <a:pt x="7" y="0"/>
                        </a:lnTo>
                        <a:lnTo>
                          <a:pt x="6" y="0"/>
                        </a:lnTo>
                        <a:lnTo>
                          <a:pt x="5" y="0"/>
                        </a:lnTo>
                        <a:lnTo>
                          <a:pt x="4" y="2"/>
                        </a:lnTo>
                        <a:lnTo>
                          <a:pt x="4" y="4"/>
                        </a:lnTo>
                        <a:lnTo>
                          <a:pt x="2" y="8"/>
                        </a:lnTo>
                        <a:lnTo>
                          <a:pt x="1" y="10"/>
                        </a:lnTo>
                        <a:lnTo>
                          <a:pt x="1" y="13"/>
                        </a:lnTo>
                        <a:lnTo>
                          <a:pt x="0" y="16"/>
                        </a:lnTo>
                        <a:lnTo>
                          <a:pt x="0" y="33"/>
                        </a:lnTo>
                        <a:lnTo>
                          <a:pt x="1" y="37"/>
                        </a:lnTo>
                        <a:lnTo>
                          <a:pt x="2" y="39"/>
                        </a:lnTo>
                        <a:lnTo>
                          <a:pt x="4" y="42"/>
                        </a:lnTo>
                        <a:lnTo>
                          <a:pt x="4" y="47"/>
                        </a:lnTo>
                        <a:lnTo>
                          <a:pt x="6" y="52"/>
                        </a:lnTo>
                        <a:lnTo>
                          <a:pt x="8" y="57"/>
                        </a:lnTo>
                        <a:lnTo>
                          <a:pt x="10" y="60"/>
                        </a:lnTo>
                        <a:lnTo>
                          <a:pt x="12" y="64"/>
                        </a:lnTo>
                        <a:lnTo>
                          <a:pt x="14" y="67"/>
                        </a:lnTo>
                        <a:lnTo>
                          <a:pt x="16" y="71"/>
                        </a:lnTo>
                        <a:lnTo>
                          <a:pt x="17" y="74"/>
                        </a:lnTo>
                        <a:lnTo>
                          <a:pt x="20" y="7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8" name="Freeform 63"/>
                  <p:cNvSpPr>
                    <a:spLocks/>
                  </p:cNvSpPr>
                  <p:nvPr/>
                </p:nvSpPr>
                <p:spPr bwMode="auto">
                  <a:xfrm>
                    <a:off x="4704" y="809"/>
                    <a:ext cx="3" cy="2"/>
                  </a:xfrm>
                  <a:custGeom>
                    <a:avLst/>
                    <a:gdLst>
                      <a:gd name="T0" fmla="*/ 1 w 4"/>
                      <a:gd name="T1" fmla="*/ 4 h 5"/>
                      <a:gd name="T2" fmla="*/ 2 w 4"/>
                      <a:gd name="T3" fmla="*/ 5 h 5"/>
                      <a:gd name="T4" fmla="*/ 4 w 4"/>
                      <a:gd name="T5" fmla="*/ 3 h 5"/>
                      <a:gd name="T6" fmla="*/ 3 w 4"/>
                      <a:gd name="T7" fmla="*/ 2 h 5"/>
                      <a:gd name="T8" fmla="*/ 2 w 4"/>
                      <a:gd name="T9" fmla="*/ 0 h 5"/>
                      <a:gd name="T10" fmla="*/ 1 w 4"/>
                      <a:gd name="T11" fmla="*/ 2 h 5"/>
                      <a:gd name="T12" fmla="*/ 0 w 4"/>
                      <a:gd name="T13" fmla="*/ 4 h 5"/>
                      <a:gd name="T14" fmla="*/ 1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4"/>
                        </a:moveTo>
                        <a:lnTo>
                          <a:pt x="2" y="5"/>
                        </a:lnTo>
                        <a:lnTo>
                          <a:pt x="4" y="3"/>
                        </a:lnTo>
                        <a:lnTo>
                          <a:pt x="3" y="2"/>
                        </a:lnTo>
                        <a:lnTo>
                          <a:pt x="2" y="0"/>
                        </a:lnTo>
                        <a:lnTo>
                          <a:pt x="1" y="2"/>
                        </a:lnTo>
                        <a:lnTo>
                          <a:pt x="0" y="4"/>
                        </a:lnTo>
                        <a:lnTo>
                          <a:pt x="1"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89" name="Freeform 64"/>
                  <p:cNvSpPr>
                    <a:spLocks/>
                  </p:cNvSpPr>
                  <p:nvPr/>
                </p:nvSpPr>
                <p:spPr bwMode="auto">
                  <a:xfrm>
                    <a:off x="4705" y="807"/>
                    <a:ext cx="3" cy="4"/>
                  </a:xfrm>
                  <a:custGeom>
                    <a:avLst/>
                    <a:gdLst>
                      <a:gd name="T0" fmla="*/ 2 w 5"/>
                      <a:gd name="T1" fmla="*/ 6 h 7"/>
                      <a:gd name="T2" fmla="*/ 1 w 5"/>
                      <a:gd name="T3" fmla="*/ 7 h 7"/>
                      <a:gd name="T4" fmla="*/ 5 w 5"/>
                      <a:gd name="T5" fmla="*/ 0 h 7"/>
                      <a:gd name="T6" fmla="*/ 3 w 5"/>
                      <a:gd name="T7" fmla="*/ 0 h 7"/>
                      <a:gd name="T8" fmla="*/ 2 w 5"/>
                      <a:gd name="T9" fmla="*/ 0 h 7"/>
                      <a:gd name="T10" fmla="*/ 0 w 5"/>
                      <a:gd name="T11" fmla="*/ 5 h 7"/>
                      <a:gd name="T12" fmla="*/ 1 w 5"/>
                      <a:gd name="T13" fmla="*/ 5 h 7"/>
                      <a:gd name="T14" fmla="*/ 2 w 5"/>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2" y="6"/>
                        </a:moveTo>
                        <a:lnTo>
                          <a:pt x="1" y="7"/>
                        </a:lnTo>
                        <a:lnTo>
                          <a:pt x="5" y="0"/>
                        </a:lnTo>
                        <a:lnTo>
                          <a:pt x="3" y="0"/>
                        </a:lnTo>
                        <a:lnTo>
                          <a:pt x="2" y="0"/>
                        </a:lnTo>
                        <a:lnTo>
                          <a:pt x="0" y="5"/>
                        </a:lnTo>
                        <a:lnTo>
                          <a:pt x="1" y="5"/>
                        </a:lnTo>
                        <a:lnTo>
                          <a:pt x="2"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0" name="Freeform 65"/>
                  <p:cNvSpPr>
                    <a:spLocks/>
                  </p:cNvSpPr>
                  <p:nvPr/>
                </p:nvSpPr>
                <p:spPr bwMode="auto">
                  <a:xfrm>
                    <a:off x="4707" y="795"/>
                    <a:ext cx="17" cy="13"/>
                  </a:xfrm>
                  <a:custGeom>
                    <a:avLst/>
                    <a:gdLst>
                      <a:gd name="T0" fmla="*/ 1 w 36"/>
                      <a:gd name="T1" fmla="*/ 25 h 26"/>
                      <a:gd name="T2" fmla="*/ 3 w 36"/>
                      <a:gd name="T3" fmla="*/ 26 h 26"/>
                      <a:gd name="T4" fmla="*/ 13 w 36"/>
                      <a:gd name="T5" fmla="*/ 16 h 26"/>
                      <a:gd name="T6" fmla="*/ 16 w 36"/>
                      <a:gd name="T7" fmla="*/ 15 h 26"/>
                      <a:gd name="T8" fmla="*/ 19 w 36"/>
                      <a:gd name="T9" fmla="*/ 12 h 26"/>
                      <a:gd name="T10" fmla="*/ 26 w 36"/>
                      <a:gd name="T11" fmla="*/ 8 h 26"/>
                      <a:gd name="T12" fmla="*/ 29 w 36"/>
                      <a:gd name="T13" fmla="*/ 6 h 26"/>
                      <a:gd name="T14" fmla="*/ 36 w 36"/>
                      <a:gd name="T15" fmla="*/ 2 h 26"/>
                      <a:gd name="T16" fmla="*/ 35 w 36"/>
                      <a:gd name="T17" fmla="*/ 1 h 26"/>
                      <a:gd name="T18" fmla="*/ 34 w 36"/>
                      <a:gd name="T19" fmla="*/ 0 h 26"/>
                      <a:gd name="T20" fmla="*/ 26 w 36"/>
                      <a:gd name="T21" fmla="*/ 4 h 26"/>
                      <a:gd name="T22" fmla="*/ 22 w 36"/>
                      <a:gd name="T23" fmla="*/ 5 h 26"/>
                      <a:gd name="T24" fmla="*/ 16 w 36"/>
                      <a:gd name="T25" fmla="*/ 10 h 26"/>
                      <a:gd name="T26" fmla="*/ 14 w 36"/>
                      <a:gd name="T27" fmla="*/ 12 h 26"/>
                      <a:gd name="T28" fmla="*/ 11 w 36"/>
                      <a:gd name="T29" fmla="*/ 13 h 26"/>
                      <a:gd name="T30" fmla="*/ 1 w 36"/>
                      <a:gd name="T31" fmla="*/ 23 h 26"/>
                      <a:gd name="T32" fmla="*/ 0 w 36"/>
                      <a:gd name="T33" fmla="*/ 25 h 26"/>
                      <a:gd name="T34" fmla="*/ 1 w 36"/>
                      <a:gd name="T35" fmla="*/ 2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
                      <a:gd name="T55" fmla="*/ 0 h 26"/>
                      <a:gd name="T56" fmla="*/ 36 w 36"/>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 h="26">
                        <a:moveTo>
                          <a:pt x="1" y="25"/>
                        </a:moveTo>
                        <a:lnTo>
                          <a:pt x="3" y="26"/>
                        </a:lnTo>
                        <a:lnTo>
                          <a:pt x="13" y="16"/>
                        </a:lnTo>
                        <a:lnTo>
                          <a:pt x="16" y="15"/>
                        </a:lnTo>
                        <a:lnTo>
                          <a:pt x="19" y="12"/>
                        </a:lnTo>
                        <a:lnTo>
                          <a:pt x="26" y="8"/>
                        </a:lnTo>
                        <a:lnTo>
                          <a:pt x="29" y="6"/>
                        </a:lnTo>
                        <a:lnTo>
                          <a:pt x="36" y="2"/>
                        </a:lnTo>
                        <a:lnTo>
                          <a:pt x="35" y="1"/>
                        </a:lnTo>
                        <a:lnTo>
                          <a:pt x="34" y="0"/>
                        </a:lnTo>
                        <a:lnTo>
                          <a:pt x="26" y="4"/>
                        </a:lnTo>
                        <a:lnTo>
                          <a:pt x="22" y="5"/>
                        </a:lnTo>
                        <a:lnTo>
                          <a:pt x="16" y="10"/>
                        </a:lnTo>
                        <a:lnTo>
                          <a:pt x="14" y="12"/>
                        </a:lnTo>
                        <a:lnTo>
                          <a:pt x="11" y="13"/>
                        </a:lnTo>
                        <a:lnTo>
                          <a:pt x="1" y="23"/>
                        </a:lnTo>
                        <a:lnTo>
                          <a:pt x="0" y="25"/>
                        </a:lnTo>
                        <a:lnTo>
                          <a:pt x="1" y="2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1" name="Freeform 66"/>
                  <p:cNvSpPr>
                    <a:spLocks/>
                  </p:cNvSpPr>
                  <p:nvPr/>
                </p:nvSpPr>
                <p:spPr bwMode="auto">
                  <a:xfrm>
                    <a:off x="4722" y="772"/>
                    <a:ext cx="47" cy="24"/>
                  </a:xfrm>
                  <a:custGeom>
                    <a:avLst/>
                    <a:gdLst>
                      <a:gd name="T0" fmla="*/ 5 w 96"/>
                      <a:gd name="T1" fmla="*/ 47 h 48"/>
                      <a:gd name="T2" fmla="*/ 5 w 96"/>
                      <a:gd name="T3" fmla="*/ 48 h 48"/>
                      <a:gd name="T4" fmla="*/ 9 w 96"/>
                      <a:gd name="T5" fmla="*/ 46 h 48"/>
                      <a:gd name="T6" fmla="*/ 96 w 96"/>
                      <a:gd name="T7" fmla="*/ 2 h 48"/>
                      <a:gd name="T8" fmla="*/ 96 w 96"/>
                      <a:gd name="T9" fmla="*/ 0 h 48"/>
                      <a:gd name="T10" fmla="*/ 9 w 96"/>
                      <a:gd name="T11" fmla="*/ 43 h 48"/>
                      <a:gd name="T12" fmla="*/ 0 w 96"/>
                      <a:gd name="T13" fmla="*/ 48 h 48"/>
                      <a:gd name="T14" fmla="*/ 4 w 96"/>
                      <a:gd name="T15" fmla="*/ 46 h 48"/>
                      <a:gd name="T16" fmla="*/ 5 w 96"/>
                      <a:gd name="T17" fmla="*/ 47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48"/>
                      <a:gd name="T29" fmla="*/ 96 w 96"/>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48">
                        <a:moveTo>
                          <a:pt x="5" y="47"/>
                        </a:moveTo>
                        <a:lnTo>
                          <a:pt x="5" y="48"/>
                        </a:lnTo>
                        <a:lnTo>
                          <a:pt x="9" y="46"/>
                        </a:lnTo>
                        <a:lnTo>
                          <a:pt x="96" y="2"/>
                        </a:lnTo>
                        <a:lnTo>
                          <a:pt x="96" y="0"/>
                        </a:lnTo>
                        <a:lnTo>
                          <a:pt x="9" y="43"/>
                        </a:lnTo>
                        <a:lnTo>
                          <a:pt x="0" y="48"/>
                        </a:lnTo>
                        <a:lnTo>
                          <a:pt x="4" y="46"/>
                        </a:lnTo>
                        <a:lnTo>
                          <a:pt x="5" y="4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2" name="Freeform 67"/>
                  <p:cNvSpPr>
                    <a:spLocks/>
                  </p:cNvSpPr>
                  <p:nvPr/>
                </p:nvSpPr>
                <p:spPr bwMode="auto">
                  <a:xfrm>
                    <a:off x="4723" y="772"/>
                    <a:ext cx="52" cy="37"/>
                  </a:xfrm>
                  <a:custGeom>
                    <a:avLst/>
                    <a:gdLst>
                      <a:gd name="T0" fmla="*/ 93 w 103"/>
                      <a:gd name="T1" fmla="*/ 2 h 74"/>
                      <a:gd name="T2" fmla="*/ 101 w 103"/>
                      <a:gd name="T3" fmla="*/ 20 h 74"/>
                      <a:gd name="T4" fmla="*/ 11 w 103"/>
                      <a:gd name="T5" fmla="*/ 65 h 74"/>
                      <a:gd name="T6" fmla="*/ 11 w 103"/>
                      <a:gd name="T7" fmla="*/ 65 h 74"/>
                      <a:gd name="T8" fmla="*/ 8 w 103"/>
                      <a:gd name="T9" fmla="*/ 66 h 74"/>
                      <a:gd name="T10" fmla="*/ 5 w 103"/>
                      <a:gd name="T11" fmla="*/ 69 h 74"/>
                      <a:gd name="T12" fmla="*/ 2 w 103"/>
                      <a:gd name="T13" fmla="*/ 70 h 74"/>
                      <a:gd name="T14" fmla="*/ 0 w 103"/>
                      <a:gd name="T15" fmla="*/ 72 h 74"/>
                      <a:gd name="T16" fmla="*/ 1 w 103"/>
                      <a:gd name="T17" fmla="*/ 73 h 74"/>
                      <a:gd name="T18" fmla="*/ 2 w 103"/>
                      <a:gd name="T19" fmla="*/ 74 h 74"/>
                      <a:gd name="T20" fmla="*/ 4 w 103"/>
                      <a:gd name="T21" fmla="*/ 72 h 74"/>
                      <a:gd name="T22" fmla="*/ 8 w 103"/>
                      <a:gd name="T23" fmla="*/ 71 h 74"/>
                      <a:gd name="T24" fmla="*/ 10 w 103"/>
                      <a:gd name="T25" fmla="*/ 69 h 74"/>
                      <a:gd name="T26" fmla="*/ 15 w 103"/>
                      <a:gd name="T27" fmla="*/ 67 h 74"/>
                      <a:gd name="T28" fmla="*/ 20 w 103"/>
                      <a:gd name="T29" fmla="*/ 63 h 74"/>
                      <a:gd name="T30" fmla="*/ 103 w 103"/>
                      <a:gd name="T31" fmla="*/ 20 h 74"/>
                      <a:gd name="T32" fmla="*/ 93 w 103"/>
                      <a:gd name="T33" fmla="*/ 0 h 74"/>
                      <a:gd name="T34" fmla="*/ 93 w 103"/>
                      <a:gd name="T35" fmla="*/ 2 h 7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74"/>
                      <a:gd name="T56" fmla="*/ 103 w 103"/>
                      <a:gd name="T57" fmla="*/ 74 h 7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74">
                        <a:moveTo>
                          <a:pt x="93" y="2"/>
                        </a:moveTo>
                        <a:lnTo>
                          <a:pt x="101" y="20"/>
                        </a:lnTo>
                        <a:lnTo>
                          <a:pt x="11" y="65"/>
                        </a:lnTo>
                        <a:lnTo>
                          <a:pt x="8" y="66"/>
                        </a:lnTo>
                        <a:lnTo>
                          <a:pt x="5" y="69"/>
                        </a:lnTo>
                        <a:lnTo>
                          <a:pt x="2" y="70"/>
                        </a:lnTo>
                        <a:lnTo>
                          <a:pt x="0" y="72"/>
                        </a:lnTo>
                        <a:lnTo>
                          <a:pt x="1" y="73"/>
                        </a:lnTo>
                        <a:lnTo>
                          <a:pt x="2" y="74"/>
                        </a:lnTo>
                        <a:lnTo>
                          <a:pt x="4" y="72"/>
                        </a:lnTo>
                        <a:lnTo>
                          <a:pt x="8" y="71"/>
                        </a:lnTo>
                        <a:lnTo>
                          <a:pt x="10" y="69"/>
                        </a:lnTo>
                        <a:lnTo>
                          <a:pt x="15" y="67"/>
                        </a:lnTo>
                        <a:lnTo>
                          <a:pt x="20" y="63"/>
                        </a:lnTo>
                        <a:lnTo>
                          <a:pt x="103" y="20"/>
                        </a:lnTo>
                        <a:lnTo>
                          <a:pt x="93" y="0"/>
                        </a:lnTo>
                        <a:lnTo>
                          <a:pt x="9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3" name="Freeform 68"/>
                  <p:cNvSpPr>
                    <a:spLocks/>
                  </p:cNvSpPr>
                  <p:nvPr/>
                </p:nvSpPr>
                <p:spPr bwMode="auto">
                  <a:xfrm>
                    <a:off x="4719" y="808"/>
                    <a:ext cx="5" cy="4"/>
                  </a:xfrm>
                  <a:custGeom>
                    <a:avLst/>
                    <a:gdLst>
                      <a:gd name="T0" fmla="*/ 8 w 10"/>
                      <a:gd name="T1" fmla="*/ 1 h 8"/>
                      <a:gd name="T2" fmla="*/ 8 w 10"/>
                      <a:gd name="T3" fmla="*/ 0 h 8"/>
                      <a:gd name="T4" fmla="*/ 3 w 10"/>
                      <a:gd name="T5" fmla="*/ 2 h 8"/>
                      <a:gd name="T6" fmla="*/ 1 w 10"/>
                      <a:gd name="T7" fmla="*/ 6 h 8"/>
                      <a:gd name="T8" fmla="*/ 0 w 10"/>
                      <a:gd name="T9" fmla="*/ 6 h 8"/>
                      <a:gd name="T10" fmla="*/ 0 w 10"/>
                      <a:gd name="T11" fmla="*/ 7 h 8"/>
                      <a:gd name="T12" fmla="*/ 0 w 10"/>
                      <a:gd name="T13" fmla="*/ 8 h 8"/>
                      <a:gd name="T14" fmla="*/ 3 w 10"/>
                      <a:gd name="T15" fmla="*/ 6 h 8"/>
                      <a:gd name="T16" fmla="*/ 3 w 10"/>
                      <a:gd name="T17" fmla="*/ 5 h 8"/>
                      <a:gd name="T18" fmla="*/ 10 w 10"/>
                      <a:gd name="T19" fmla="*/ 1 h 8"/>
                      <a:gd name="T20" fmla="*/ 9 w 10"/>
                      <a:gd name="T21" fmla="*/ 2 h 8"/>
                      <a:gd name="T22" fmla="*/ 8 w 10"/>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8"/>
                      <a:gd name="T38" fmla="*/ 10 w 1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8">
                        <a:moveTo>
                          <a:pt x="8" y="1"/>
                        </a:moveTo>
                        <a:lnTo>
                          <a:pt x="8" y="0"/>
                        </a:lnTo>
                        <a:lnTo>
                          <a:pt x="3" y="2"/>
                        </a:lnTo>
                        <a:lnTo>
                          <a:pt x="1" y="6"/>
                        </a:lnTo>
                        <a:lnTo>
                          <a:pt x="0" y="6"/>
                        </a:lnTo>
                        <a:lnTo>
                          <a:pt x="0" y="7"/>
                        </a:lnTo>
                        <a:lnTo>
                          <a:pt x="0" y="8"/>
                        </a:lnTo>
                        <a:lnTo>
                          <a:pt x="3" y="6"/>
                        </a:lnTo>
                        <a:lnTo>
                          <a:pt x="3" y="5"/>
                        </a:lnTo>
                        <a:lnTo>
                          <a:pt x="10" y="1"/>
                        </a:lnTo>
                        <a:lnTo>
                          <a:pt x="9" y="2"/>
                        </a:lnTo>
                        <a:lnTo>
                          <a:pt x="8"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4" name="Freeform 69"/>
                  <p:cNvSpPr>
                    <a:spLocks/>
                  </p:cNvSpPr>
                  <p:nvPr/>
                </p:nvSpPr>
                <p:spPr bwMode="auto">
                  <a:xfrm>
                    <a:off x="4712" y="811"/>
                    <a:ext cx="8" cy="18"/>
                  </a:xfrm>
                  <a:custGeom>
                    <a:avLst/>
                    <a:gdLst>
                      <a:gd name="T0" fmla="*/ 14 w 15"/>
                      <a:gd name="T1" fmla="*/ 0 h 36"/>
                      <a:gd name="T2" fmla="*/ 11 w 15"/>
                      <a:gd name="T3" fmla="*/ 1 h 36"/>
                      <a:gd name="T4" fmla="*/ 4 w 15"/>
                      <a:gd name="T5" fmla="*/ 8 h 36"/>
                      <a:gd name="T6" fmla="*/ 4 w 15"/>
                      <a:gd name="T7" fmla="*/ 10 h 36"/>
                      <a:gd name="T8" fmla="*/ 2 w 15"/>
                      <a:gd name="T9" fmla="*/ 13 h 36"/>
                      <a:gd name="T10" fmla="*/ 2 w 15"/>
                      <a:gd name="T11" fmla="*/ 15 h 36"/>
                      <a:gd name="T12" fmla="*/ 1 w 15"/>
                      <a:gd name="T13" fmla="*/ 16 h 36"/>
                      <a:gd name="T14" fmla="*/ 1 w 15"/>
                      <a:gd name="T15" fmla="*/ 24 h 36"/>
                      <a:gd name="T16" fmla="*/ 0 w 15"/>
                      <a:gd name="T17" fmla="*/ 26 h 36"/>
                      <a:gd name="T18" fmla="*/ 0 w 15"/>
                      <a:gd name="T19" fmla="*/ 30 h 36"/>
                      <a:gd name="T20" fmla="*/ 1 w 15"/>
                      <a:gd name="T21" fmla="*/ 32 h 36"/>
                      <a:gd name="T22" fmla="*/ 1 w 15"/>
                      <a:gd name="T23" fmla="*/ 36 h 36"/>
                      <a:gd name="T24" fmla="*/ 3 w 15"/>
                      <a:gd name="T25" fmla="*/ 36 h 36"/>
                      <a:gd name="T26" fmla="*/ 3 w 15"/>
                      <a:gd name="T27" fmla="*/ 32 h 36"/>
                      <a:gd name="T28" fmla="*/ 2 w 15"/>
                      <a:gd name="T29" fmla="*/ 30 h 36"/>
                      <a:gd name="T30" fmla="*/ 2 w 15"/>
                      <a:gd name="T31" fmla="*/ 26 h 36"/>
                      <a:gd name="T32" fmla="*/ 3 w 15"/>
                      <a:gd name="T33" fmla="*/ 24 h 36"/>
                      <a:gd name="T34" fmla="*/ 3 w 15"/>
                      <a:gd name="T35" fmla="*/ 18 h 36"/>
                      <a:gd name="T36" fmla="*/ 4 w 15"/>
                      <a:gd name="T37" fmla="*/ 17 h 36"/>
                      <a:gd name="T38" fmla="*/ 4 w 15"/>
                      <a:gd name="T39" fmla="*/ 15 h 36"/>
                      <a:gd name="T40" fmla="*/ 7 w 15"/>
                      <a:gd name="T41" fmla="*/ 13 h 36"/>
                      <a:gd name="T42" fmla="*/ 7 w 15"/>
                      <a:gd name="T43" fmla="*/ 10 h 36"/>
                      <a:gd name="T44" fmla="*/ 15 w 15"/>
                      <a:gd name="T45" fmla="*/ 2 h 36"/>
                      <a:gd name="T46" fmla="*/ 14 w 15"/>
                      <a:gd name="T47" fmla="*/ 1 h 36"/>
                      <a:gd name="T48" fmla="*/ 14 w 15"/>
                      <a:gd name="T49" fmla="*/ 0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
                      <a:gd name="T76" fmla="*/ 0 h 36"/>
                      <a:gd name="T77" fmla="*/ 15 w 15"/>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 h="36">
                        <a:moveTo>
                          <a:pt x="14" y="0"/>
                        </a:moveTo>
                        <a:lnTo>
                          <a:pt x="11" y="1"/>
                        </a:lnTo>
                        <a:lnTo>
                          <a:pt x="4" y="8"/>
                        </a:lnTo>
                        <a:lnTo>
                          <a:pt x="4" y="10"/>
                        </a:lnTo>
                        <a:lnTo>
                          <a:pt x="2" y="13"/>
                        </a:lnTo>
                        <a:lnTo>
                          <a:pt x="2" y="15"/>
                        </a:lnTo>
                        <a:lnTo>
                          <a:pt x="1" y="16"/>
                        </a:lnTo>
                        <a:lnTo>
                          <a:pt x="1" y="24"/>
                        </a:lnTo>
                        <a:lnTo>
                          <a:pt x="0" y="26"/>
                        </a:lnTo>
                        <a:lnTo>
                          <a:pt x="0" y="30"/>
                        </a:lnTo>
                        <a:lnTo>
                          <a:pt x="1" y="32"/>
                        </a:lnTo>
                        <a:lnTo>
                          <a:pt x="1" y="36"/>
                        </a:lnTo>
                        <a:lnTo>
                          <a:pt x="3" y="36"/>
                        </a:lnTo>
                        <a:lnTo>
                          <a:pt x="3" y="32"/>
                        </a:lnTo>
                        <a:lnTo>
                          <a:pt x="2" y="30"/>
                        </a:lnTo>
                        <a:lnTo>
                          <a:pt x="2" y="26"/>
                        </a:lnTo>
                        <a:lnTo>
                          <a:pt x="3" y="24"/>
                        </a:lnTo>
                        <a:lnTo>
                          <a:pt x="3" y="18"/>
                        </a:lnTo>
                        <a:lnTo>
                          <a:pt x="4" y="17"/>
                        </a:lnTo>
                        <a:lnTo>
                          <a:pt x="4" y="15"/>
                        </a:lnTo>
                        <a:lnTo>
                          <a:pt x="7" y="13"/>
                        </a:lnTo>
                        <a:lnTo>
                          <a:pt x="7" y="10"/>
                        </a:lnTo>
                        <a:lnTo>
                          <a:pt x="15" y="2"/>
                        </a:lnTo>
                        <a:lnTo>
                          <a:pt x="14" y="1"/>
                        </a:lnTo>
                        <a:lnTo>
                          <a:pt x="1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5" name="Freeform 70"/>
                  <p:cNvSpPr>
                    <a:spLocks/>
                  </p:cNvSpPr>
                  <p:nvPr/>
                </p:nvSpPr>
                <p:spPr bwMode="auto">
                  <a:xfrm>
                    <a:off x="4713" y="829"/>
                    <a:ext cx="3" cy="5"/>
                  </a:xfrm>
                  <a:custGeom>
                    <a:avLst/>
                    <a:gdLst>
                      <a:gd name="T0" fmla="*/ 0 w 7"/>
                      <a:gd name="T1" fmla="*/ 0 h 10"/>
                      <a:gd name="T2" fmla="*/ 1 w 7"/>
                      <a:gd name="T3" fmla="*/ 2 h 10"/>
                      <a:gd name="T4" fmla="*/ 1 w 7"/>
                      <a:gd name="T5" fmla="*/ 3 h 10"/>
                      <a:gd name="T6" fmla="*/ 5 w 7"/>
                      <a:gd name="T7" fmla="*/ 10 h 10"/>
                      <a:gd name="T8" fmla="*/ 6 w 7"/>
                      <a:gd name="T9" fmla="*/ 10 h 10"/>
                      <a:gd name="T10" fmla="*/ 7 w 7"/>
                      <a:gd name="T11" fmla="*/ 10 h 10"/>
                      <a:gd name="T12" fmla="*/ 3 w 7"/>
                      <a:gd name="T13" fmla="*/ 3 h 10"/>
                      <a:gd name="T14" fmla="*/ 3 w 7"/>
                      <a:gd name="T15" fmla="*/ 2 h 10"/>
                      <a:gd name="T16" fmla="*/ 2 w 7"/>
                      <a:gd name="T17" fmla="*/ 0 h 10"/>
                      <a:gd name="T18" fmla="*/ 0 w 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0"/>
                      <a:gd name="T32" fmla="*/ 7 w 7"/>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0">
                        <a:moveTo>
                          <a:pt x="0" y="0"/>
                        </a:moveTo>
                        <a:lnTo>
                          <a:pt x="1" y="2"/>
                        </a:lnTo>
                        <a:lnTo>
                          <a:pt x="1" y="3"/>
                        </a:lnTo>
                        <a:lnTo>
                          <a:pt x="5" y="10"/>
                        </a:lnTo>
                        <a:lnTo>
                          <a:pt x="6" y="10"/>
                        </a:lnTo>
                        <a:lnTo>
                          <a:pt x="7" y="10"/>
                        </a:lnTo>
                        <a:lnTo>
                          <a:pt x="3" y="3"/>
                        </a:lnTo>
                        <a:lnTo>
                          <a:pt x="3" y="2"/>
                        </a:lnTo>
                        <a:lnTo>
                          <a:pt x="2"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6" name="Freeform 71"/>
                  <p:cNvSpPr>
                    <a:spLocks/>
                  </p:cNvSpPr>
                  <p:nvPr/>
                </p:nvSpPr>
                <p:spPr bwMode="auto">
                  <a:xfrm>
                    <a:off x="4715" y="833"/>
                    <a:ext cx="9" cy="12"/>
                  </a:xfrm>
                  <a:custGeom>
                    <a:avLst/>
                    <a:gdLst>
                      <a:gd name="T0" fmla="*/ 0 w 17"/>
                      <a:gd name="T1" fmla="*/ 1 h 24"/>
                      <a:gd name="T2" fmla="*/ 1 w 17"/>
                      <a:gd name="T3" fmla="*/ 3 h 24"/>
                      <a:gd name="T4" fmla="*/ 1 w 17"/>
                      <a:gd name="T5" fmla="*/ 3 h 24"/>
                      <a:gd name="T6" fmla="*/ 2 w 17"/>
                      <a:gd name="T7" fmla="*/ 8 h 24"/>
                      <a:gd name="T8" fmla="*/ 4 w 17"/>
                      <a:gd name="T9" fmla="*/ 10 h 24"/>
                      <a:gd name="T10" fmla="*/ 6 w 17"/>
                      <a:gd name="T11" fmla="*/ 14 h 24"/>
                      <a:gd name="T12" fmla="*/ 8 w 17"/>
                      <a:gd name="T13" fmla="*/ 17 h 24"/>
                      <a:gd name="T14" fmla="*/ 15 w 17"/>
                      <a:gd name="T15" fmla="*/ 24 h 24"/>
                      <a:gd name="T16" fmla="*/ 16 w 17"/>
                      <a:gd name="T17" fmla="*/ 23 h 24"/>
                      <a:gd name="T18" fmla="*/ 17 w 17"/>
                      <a:gd name="T19" fmla="*/ 22 h 24"/>
                      <a:gd name="T20" fmla="*/ 10 w 17"/>
                      <a:gd name="T21" fmla="*/ 15 h 24"/>
                      <a:gd name="T22" fmla="*/ 9 w 17"/>
                      <a:gd name="T23" fmla="*/ 10 h 24"/>
                      <a:gd name="T24" fmla="*/ 6 w 17"/>
                      <a:gd name="T25" fmla="*/ 8 h 24"/>
                      <a:gd name="T26" fmla="*/ 4 w 17"/>
                      <a:gd name="T27" fmla="*/ 6 h 24"/>
                      <a:gd name="T28" fmla="*/ 3 w 17"/>
                      <a:gd name="T29" fmla="*/ 1 h 24"/>
                      <a:gd name="T30" fmla="*/ 2 w 17"/>
                      <a:gd name="T31" fmla="*/ 0 h 24"/>
                      <a:gd name="T32" fmla="*/ 1 w 17"/>
                      <a:gd name="T33" fmla="*/ 1 h 24"/>
                      <a:gd name="T34" fmla="*/ 0 w 17"/>
                      <a:gd name="T35" fmla="*/ 1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24"/>
                      <a:gd name="T56" fmla="*/ 17 w 17"/>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24">
                        <a:moveTo>
                          <a:pt x="0" y="1"/>
                        </a:moveTo>
                        <a:lnTo>
                          <a:pt x="1" y="3"/>
                        </a:lnTo>
                        <a:lnTo>
                          <a:pt x="2" y="8"/>
                        </a:lnTo>
                        <a:lnTo>
                          <a:pt x="4" y="10"/>
                        </a:lnTo>
                        <a:lnTo>
                          <a:pt x="6" y="14"/>
                        </a:lnTo>
                        <a:lnTo>
                          <a:pt x="8" y="17"/>
                        </a:lnTo>
                        <a:lnTo>
                          <a:pt x="15" y="24"/>
                        </a:lnTo>
                        <a:lnTo>
                          <a:pt x="16" y="23"/>
                        </a:lnTo>
                        <a:lnTo>
                          <a:pt x="17" y="22"/>
                        </a:lnTo>
                        <a:lnTo>
                          <a:pt x="10" y="15"/>
                        </a:lnTo>
                        <a:lnTo>
                          <a:pt x="9" y="10"/>
                        </a:lnTo>
                        <a:lnTo>
                          <a:pt x="6" y="8"/>
                        </a:lnTo>
                        <a:lnTo>
                          <a:pt x="4" y="6"/>
                        </a:lnTo>
                        <a:lnTo>
                          <a:pt x="3" y="1"/>
                        </a:lnTo>
                        <a:lnTo>
                          <a:pt x="2"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7" name="Freeform 72"/>
                  <p:cNvSpPr>
                    <a:spLocks/>
                  </p:cNvSpPr>
                  <p:nvPr/>
                </p:nvSpPr>
                <p:spPr bwMode="auto">
                  <a:xfrm>
                    <a:off x="4722" y="844"/>
                    <a:ext cx="2" cy="2"/>
                  </a:xfrm>
                  <a:custGeom>
                    <a:avLst/>
                    <a:gdLst>
                      <a:gd name="T0" fmla="*/ 2 w 5"/>
                      <a:gd name="T1" fmla="*/ 2 h 3"/>
                      <a:gd name="T2" fmla="*/ 0 w 5"/>
                      <a:gd name="T3" fmla="*/ 1 h 3"/>
                      <a:gd name="T4" fmla="*/ 5 w 5"/>
                      <a:gd name="T5" fmla="*/ 3 h 3"/>
                      <a:gd name="T6" fmla="*/ 5 w 5"/>
                      <a:gd name="T7" fmla="*/ 2 h 3"/>
                      <a:gd name="T8" fmla="*/ 5 w 5"/>
                      <a:gd name="T9" fmla="*/ 1 h 3"/>
                      <a:gd name="T10" fmla="*/ 3 w 5"/>
                      <a:gd name="T11" fmla="*/ 0 h 3"/>
                      <a:gd name="T12" fmla="*/ 3 w 5"/>
                      <a:gd name="T13" fmla="*/ 1 h 3"/>
                      <a:gd name="T14" fmla="*/ 2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2"/>
                        </a:moveTo>
                        <a:lnTo>
                          <a:pt x="0" y="1"/>
                        </a:lnTo>
                        <a:lnTo>
                          <a:pt x="5" y="3"/>
                        </a:lnTo>
                        <a:lnTo>
                          <a:pt x="5" y="2"/>
                        </a:lnTo>
                        <a:lnTo>
                          <a:pt x="5" y="1"/>
                        </a:lnTo>
                        <a:lnTo>
                          <a:pt x="3" y="0"/>
                        </a:lnTo>
                        <a:lnTo>
                          <a:pt x="3" y="1"/>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8" name="Freeform 73"/>
                  <p:cNvSpPr>
                    <a:spLocks/>
                  </p:cNvSpPr>
                  <p:nvPr/>
                </p:nvSpPr>
                <p:spPr bwMode="auto">
                  <a:xfrm>
                    <a:off x="4724" y="845"/>
                    <a:ext cx="2" cy="2"/>
                  </a:xfrm>
                  <a:custGeom>
                    <a:avLst/>
                    <a:gdLst>
                      <a:gd name="T0" fmla="*/ 1 w 4"/>
                      <a:gd name="T1" fmla="*/ 1 h 4"/>
                      <a:gd name="T2" fmla="*/ 0 w 4"/>
                      <a:gd name="T3" fmla="*/ 2 h 4"/>
                      <a:gd name="T4" fmla="*/ 2 w 4"/>
                      <a:gd name="T5" fmla="*/ 4 h 4"/>
                      <a:gd name="T6" fmla="*/ 3 w 4"/>
                      <a:gd name="T7" fmla="*/ 3 h 4"/>
                      <a:gd name="T8" fmla="*/ 4 w 4"/>
                      <a:gd name="T9" fmla="*/ 2 h 4"/>
                      <a:gd name="T10" fmla="*/ 3 w 4"/>
                      <a:gd name="T11" fmla="*/ 1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2" y="4"/>
                        </a:lnTo>
                        <a:lnTo>
                          <a:pt x="3" y="3"/>
                        </a:lnTo>
                        <a:lnTo>
                          <a:pt x="4" y="2"/>
                        </a:lnTo>
                        <a:lnTo>
                          <a:pt x="3" y="1"/>
                        </a:lnTo>
                        <a:lnTo>
                          <a:pt x="1" y="0"/>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99" name="Freeform 74"/>
                  <p:cNvSpPr>
                    <a:spLocks/>
                  </p:cNvSpPr>
                  <p:nvPr/>
                </p:nvSpPr>
                <p:spPr bwMode="auto">
                  <a:xfrm>
                    <a:off x="4724" y="821"/>
                    <a:ext cx="70" cy="28"/>
                  </a:xfrm>
                  <a:custGeom>
                    <a:avLst/>
                    <a:gdLst>
                      <a:gd name="T0" fmla="*/ 1 w 139"/>
                      <a:gd name="T1" fmla="*/ 53 h 57"/>
                      <a:gd name="T2" fmla="*/ 0 w 139"/>
                      <a:gd name="T3" fmla="*/ 52 h 57"/>
                      <a:gd name="T4" fmla="*/ 7 w 139"/>
                      <a:gd name="T5" fmla="*/ 56 h 57"/>
                      <a:gd name="T6" fmla="*/ 9 w 139"/>
                      <a:gd name="T7" fmla="*/ 56 h 57"/>
                      <a:gd name="T8" fmla="*/ 12 w 139"/>
                      <a:gd name="T9" fmla="*/ 57 h 57"/>
                      <a:gd name="T10" fmla="*/ 23 w 139"/>
                      <a:gd name="T11" fmla="*/ 57 h 57"/>
                      <a:gd name="T12" fmla="*/ 26 w 139"/>
                      <a:gd name="T13" fmla="*/ 56 h 57"/>
                      <a:gd name="T14" fmla="*/ 30 w 139"/>
                      <a:gd name="T15" fmla="*/ 56 h 57"/>
                      <a:gd name="T16" fmla="*/ 36 w 139"/>
                      <a:gd name="T17" fmla="*/ 55 h 57"/>
                      <a:gd name="T18" fmla="*/ 39 w 139"/>
                      <a:gd name="T19" fmla="*/ 52 h 57"/>
                      <a:gd name="T20" fmla="*/ 43 w 139"/>
                      <a:gd name="T21" fmla="*/ 51 h 57"/>
                      <a:gd name="T22" fmla="*/ 52 w 139"/>
                      <a:gd name="T23" fmla="*/ 47 h 57"/>
                      <a:gd name="T24" fmla="*/ 138 w 139"/>
                      <a:gd name="T25" fmla="*/ 3 h 57"/>
                      <a:gd name="T26" fmla="*/ 139 w 139"/>
                      <a:gd name="T27" fmla="*/ 2 h 57"/>
                      <a:gd name="T28" fmla="*/ 138 w 139"/>
                      <a:gd name="T29" fmla="*/ 0 h 57"/>
                      <a:gd name="T30" fmla="*/ 52 w 139"/>
                      <a:gd name="T31" fmla="*/ 44 h 57"/>
                      <a:gd name="T32" fmla="*/ 43 w 139"/>
                      <a:gd name="T33" fmla="*/ 49 h 57"/>
                      <a:gd name="T34" fmla="*/ 37 w 139"/>
                      <a:gd name="T35" fmla="*/ 50 h 57"/>
                      <a:gd name="T36" fmla="*/ 33 w 139"/>
                      <a:gd name="T37" fmla="*/ 52 h 57"/>
                      <a:gd name="T38" fmla="*/ 30 w 139"/>
                      <a:gd name="T39" fmla="*/ 53 h 57"/>
                      <a:gd name="T40" fmla="*/ 26 w 139"/>
                      <a:gd name="T41" fmla="*/ 53 h 57"/>
                      <a:gd name="T42" fmla="*/ 23 w 139"/>
                      <a:gd name="T43" fmla="*/ 55 h 57"/>
                      <a:gd name="T44" fmla="*/ 12 w 139"/>
                      <a:gd name="T45" fmla="*/ 55 h 57"/>
                      <a:gd name="T46" fmla="*/ 9 w 139"/>
                      <a:gd name="T47" fmla="*/ 53 h 57"/>
                      <a:gd name="T48" fmla="*/ 7 w 139"/>
                      <a:gd name="T49" fmla="*/ 53 h 57"/>
                      <a:gd name="T50" fmla="*/ 2 w 139"/>
                      <a:gd name="T51" fmla="*/ 51 h 57"/>
                      <a:gd name="T52" fmla="*/ 2 w 139"/>
                      <a:gd name="T53" fmla="*/ 52 h 57"/>
                      <a:gd name="T54" fmla="*/ 1 w 139"/>
                      <a:gd name="T55" fmla="*/ 53 h 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9"/>
                      <a:gd name="T85" fmla="*/ 0 h 57"/>
                      <a:gd name="T86" fmla="*/ 139 w 139"/>
                      <a:gd name="T87" fmla="*/ 57 h 5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9" h="57">
                        <a:moveTo>
                          <a:pt x="1" y="53"/>
                        </a:moveTo>
                        <a:lnTo>
                          <a:pt x="0" y="52"/>
                        </a:lnTo>
                        <a:lnTo>
                          <a:pt x="7" y="56"/>
                        </a:lnTo>
                        <a:lnTo>
                          <a:pt x="9" y="56"/>
                        </a:lnTo>
                        <a:lnTo>
                          <a:pt x="12" y="57"/>
                        </a:lnTo>
                        <a:lnTo>
                          <a:pt x="23" y="57"/>
                        </a:lnTo>
                        <a:lnTo>
                          <a:pt x="26" y="56"/>
                        </a:lnTo>
                        <a:lnTo>
                          <a:pt x="30" y="56"/>
                        </a:lnTo>
                        <a:lnTo>
                          <a:pt x="36" y="55"/>
                        </a:lnTo>
                        <a:lnTo>
                          <a:pt x="39" y="52"/>
                        </a:lnTo>
                        <a:lnTo>
                          <a:pt x="43" y="51"/>
                        </a:lnTo>
                        <a:lnTo>
                          <a:pt x="52" y="47"/>
                        </a:lnTo>
                        <a:lnTo>
                          <a:pt x="138" y="3"/>
                        </a:lnTo>
                        <a:lnTo>
                          <a:pt x="139" y="2"/>
                        </a:lnTo>
                        <a:lnTo>
                          <a:pt x="138" y="0"/>
                        </a:lnTo>
                        <a:lnTo>
                          <a:pt x="52" y="44"/>
                        </a:lnTo>
                        <a:lnTo>
                          <a:pt x="43" y="49"/>
                        </a:lnTo>
                        <a:lnTo>
                          <a:pt x="37" y="50"/>
                        </a:lnTo>
                        <a:lnTo>
                          <a:pt x="33" y="52"/>
                        </a:lnTo>
                        <a:lnTo>
                          <a:pt x="30" y="53"/>
                        </a:lnTo>
                        <a:lnTo>
                          <a:pt x="26" y="53"/>
                        </a:lnTo>
                        <a:lnTo>
                          <a:pt x="23" y="55"/>
                        </a:lnTo>
                        <a:lnTo>
                          <a:pt x="12" y="55"/>
                        </a:lnTo>
                        <a:lnTo>
                          <a:pt x="9" y="53"/>
                        </a:lnTo>
                        <a:lnTo>
                          <a:pt x="7" y="53"/>
                        </a:lnTo>
                        <a:lnTo>
                          <a:pt x="2" y="51"/>
                        </a:lnTo>
                        <a:lnTo>
                          <a:pt x="2" y="52"/>
                        </a:lnTo>
                        <a:lnTo>
                          <a:pt x="1" y="5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0" name="Freeform 75"/>
                  <p:cNvSpPr>
                    <a:spLocks/>
                  </p:cNvSpPr>
                  <p:nvPr/>
                </p:nvSpPr>
                <p:spPr bwMode="auto">
                  <a:xfrm>
                    <a:off x="4729" y="846"/>
                    <a:ext cx="104" cy="92"/>
                  </a:xfrm>
                  <a:custGeom>
                    <a:avLst/>
                    <a:gdLst>
                      <a:gd name="T0" fmla="*/ 0 w 209"/>
                      <a:gd name="T1" fmla="*/ 67 h 184"/>
                      <a:gd name="T2" fmla="*/ 19 w 209"/>
                      <a:gd name="T3" fmla="*/ 58 h 184"/>
                      <a:gd name="T4" fmla="*/ 153 w 209"/>
                      <a:gd name="T5" fmla="*/ 85 h 184"/>
                      <a:gd name="T6" fmla="*/ 155 w 209"/>
                      <a:gd name="T7" fmla="*/ 87 h 184"/>
                      <a:gd name="T8" fmla="*/ 157 w 209"/>
                      <a:gd name="T9" fmla="*/ 88 h 184"/>
                      <a:gd name="T10" fmla="*/ 159 w 209"/>
                      <a:gd name="T11" fmla="*/ 88 h 184"/>
                      <a:gd name="T12" fmla="*/ 162 w 209"/>
                      <a:gd name="T13" fmla="*/ 89 h 184"/>
                      <a:gd name="T14" fmla="*/ 164 w 209"/>
                      <a:gd name="T15" fmla="*/ 89 h 184"/>
                      <a:gd name="T16" fmla="*/ 166 w 209"/>
                      <a:gd name="T17" fmla="*/ 90 h 184"/>
                      <a:gd name="T18" fmla="*/ 168 w 209"/>
                      <a:gd name="T19" fmla="*/ 90 h 184"/>
                      <a:gd name="T20" fmla="*/ 171 w 209"/>
                      <a:gd name="T21" fmla="*/ 91 h 184"/>
                      <a:gd name="T22" fmla="*/ 172 w 209"/>
                      <a:gd name="T23" fmla="*/ 91 h 184"/>
                      <a:gd name="T24" fmla="*/ 174 w 209"/>
                      <a:gd name="T25" fmla="*/ 92 h 184"/>
                      <a:gd name="T26" fmla="*/ 177 w 209"/>
                      <a:gd name="T27" fmla="*/ 92 h 184"/>
                      <a:gd name="T28" fmla="*/ 179 w 209"/>
                      <a:gd name="T29" fmla="*/ 92 h 184"/>
                      <a:gd name="T30" fmla="*/ 137 w 209"/>
                      <a:gd name="T31" fmla="*/ 8 h 184"/>
                      <a:gd name="T32" fmla="*/ 155 w 209"/>
                      <a:gd name="T33" fmla="*/ 0 h 184"/>
                      <a:gd name="T34" fmla="*/ 209 w 209"/>
                      <a:gd name="T35" fmla="*/ 107 h 184"/>
                      <a:gd name="T36" fmla="*/ 191 w 209"/>
                      <a:gd name="T37" fmla="*/ 115 h 184"/>
                      <a:gd name="T38" fmla="*/ 44 w 209"/>
                      <a:gd name="T39" fmla="*/ 84 h 184"/>
                      <a:gd name="T40" fmla="*/ 29 w 209"/>
                      <a:gd name="T41" fmla="*/ 80 h 184"/>
                      <a:gd name="T42" fmla="*/ 77 w 209"/>
                      <a:gd name="T43" fmla="*/ 176 h 184"/>
                      <a:gd name="T44" fmla="*/ 60 w 209"/>
                      <a:gd name="T45" fmla="*/ 184 h 184"/>
                      <a:gd name="T46" fmla="*/ 0 w 209"/>
                      <a:gd name="T47" fmla="*/ 67 h 184"/>
                      <a:gd name="T48" fmla="*/ 0 w 209"/>
                      <a:gd name="T49" fmla="*/ 67 h 18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9"/>
                      <a:gd name="T76" fmla="*/ 0 h 184"/>
                      <a:gd name="T77" fmla="*/ 209 w 209"/>
                      <a:gd name="T78" fmla="*/ 184 h 18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9" h="184">
                        <a:moveTo>
                          <a:pt x="0" y="67"/>
                        </a:moveTo>
                        <a:lnTo>
                          <a:pt x="19" y="58"/>
                        </a:lnTo>
                        <a:lnTo>
                          <a:pt x="153" y="85"/>
                        </a:lnTo>
                        <a:lnTo>
                          <a:pt x="155" y="87"/>
                        </a:lnTo>
                        <a:lnTo>
                          <a:pt x="157" y="88"/>
                        </a:lnTo>
                        <a:lnTo>
                          <a:pt x="159" y="88"/>
                        </a:lnTo>
                        <a:lnTo>
                          <a:pt x="162" y="89"/>
                        </a:lnTo>
                        <a:lnTo>
                          <a:pt x="164" y="89"/>
                        </a:lnTo>
                        <a:lnTo>
                          <a:pt x="166" y="90"/>
                        </a:lnTo>
                        <a:lnTo>
                          <a:pt x="168" y="90"/>
                        </a:lnTo>
                        <a:lnTo>
                          <a:pt x="171" y="91"/>
                        </a:lnTo>
                        <a:lnTo>
                          <a:pt x="172" y="91"/>
                        </a:lnTo>
                        <a:lnTo>
                          <a:pt x="174" y="92"/>
                        </a:lnTo>
                        <a:lnTo>
                          <a:pt x="177" y="92"/>
                        </a:lnTo>
                        <a:lnTo>
                          <a:pt x="179" y="92"/>
                        </a:lnTo>
                        <a:lnTo>
                          <a:pt x="137" y="8"/>
                        </a:lnTo>
                        <a:lnTo>
                          <a:pt x="155" y="0"/>
                        </a:lnTo>
                        <a:lnTo>
                          <a:pt x="209" y="107"/>
                        </a:lnTo>
                        <a:lnTo>
                          <a:pt x="191" y="115"/>
                        </a:lnTo>
                        <a:lnTo>
                          <a:pt x="44" y="84"/>
                        </a:lnTo>
                        <a:lnTo>
                          <a:pt x="29" y="80"/>
                        </a:lnTo>
                        <a:lnTo>
                          <a:pt x="77" y="176"/>
                        </a:lnTo>
                        <a:lnTo>
                          <a:pt x="60" y="184"/>
                        </a:lnTo>
                        <a:lnTo>
                          <a:pt x="0" y="67"/>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1" name="Freeform 76"/>
                  <p:cNvSpPr>
                    <a:spLocks/>
                  </p:cNvSpPr>
                  <p:nvPr/>
                </p:nvSpPr>
                <p:spPr bwMode="auto">
                  <a:xfrm>
                    <a:off x="4729" y="846"/>
                    <a:ext cx="104" cy="92"/>
                  </a:xfrm>
                  <a:custGeom>
                    <a:avLst/>
                    <a:gdLst>
                      <a:gd name="T0" fmla="*/ 0 w 209"/>
                      <a:gd name="T1" fmla="*/ 67 h 184"/>
                      <a:gd name="T2" fmla="*/ 19 w 209"/>
                      <a:gd name="T3" fmla="*/ 58 h 184"/>
                      <a:gd name="T4" fmla="*/ 153 w 209"/>
                      <a:gd name="T5" fmla="*/ 85 h 184"/>
                      <a:gd name="T6" fmla="*/ 155 w 209"/>
                      <a:gd name="T7" fmla="*/ 87 h 184"/>
                      <a:gd name="T8" fmla="*/ 157 w 209"/>
                      <a:gd name="T9" fmla="*/ 88 h 184"/>
                      <a:gd name="T10" fmla="*/ 159 w 209"/>
                      <a:gd name="T11" fmla="*/ 88 h 184"/>
                      <a:gd name="T12" fmla="*/ 162 w 209"/>
                      <a:gd name="T13" fmla="*/ 89 h 184"/>
                      <a:gd name="T14" fmla="*/ 164 w 209"/>
                      <a:gd name="T15" fmla="*/ 89 h 184"/>
                      <a:gd name="T16" fmla="*/ 166 w 209"/>
                      <a:gd name="T17" fmla="*/ 90 h 184"/>
                      <a:gd name="T18" fmla="*/ 168 w 209"/>
                      <a:gd name="T19" fmla="*/ 90 h 184"/>
                      <a:gd name="T20" fmla="*/ 171 w 209"/>
                      <a:gd name="T21" fmla="*/ 91 h 184"/>
                      <a:gd name="T22" fmla="*/ 172 w 209"/>
                      <a:gd name="T23" fmla="*/ 91 h 184"/>
                      <a:gd name="T24" fmla="*/ 174 w 209"/>
                      <a:gd name="T25" fmla="*/ 92 h 184"/>
                      <a:gd name="T26" fmla="*/ 177 w 209"/>
                      <a:gd name="T27" fmla="*/ 92 h 184"/>
                      <a:gd name="T28" fmla="*/ 179 w 209"/>
                      <a:gd name="T29" fmla="*/ 92 h 184"/>
                      <a:gd name="T30" fmla="*/ 137 w 209"/>
                      <a:gd name="T31" fmla="*/ 8 h 184"/>
                      <a:gd name="T32" fmla="*/ 155 w 209"/>
                      <a:gd name="T33" fmla="*/ 0 h 184"/>
                      <a:gd name="T34" fmla="*/ 209 w 209"/>
                      <a:gd name="T35" fmla="*/ 107 h 184"/>
                      <a:gd name="T36" fmla="*/ 191 w 209"/>
                      <a:gd name="T37" fmla="*/ 115 h 184"/>
                      <a:gd name="T38" fmla="*/ 44 w 209"/>
                      <a:gd name="T39" fmla="*/ 84 h 184"/>
                      <a:gd name="T40" fmla="*/ 29 w 209"/>
                      <a:gd name="T41" fmla="*/ 80 h 184"/>
                      <a:gd name="T42" fmla="*/ 77 w 209"/>
                      <a:gd name="T43" fmla="*/ 176 h 184"/>
                      <a:gd name="T44" fmla="*/ 60 w 209"/>
                      <a:gd name="T45" fmla="*/ 184 h 184"/>
                      <a:gd name="T46" fmla="*/ 0 w 209"/>
                      <a:gd name="T47" fmla="*/ 67 h 184"/>
                      <a:gd name="T48" fmla="*/ 0 w 209"/>
                      <a:gd name="T49" fmla="*/ 67 h 18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9"/>
                      <a:gd name="T76" fmla="*/ 0 h 184"/>
                      <a:gd name="T77" fmla="*/ 209 w 209"/>
                      <a:gd name="T78" fmla="*/ 184 h 18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9" h="184">
                        <a:moveTo>
                          <a:pt x="0" y="67"/>
                        </a:moveTo>
                        <a:lnTo>
                          <a:pt x="19" y="58"/>
                        </a:lnTo>
                        <a:lnTo>
                          <a:pt x="153" y="85"/>
                        </a:lnTo>
                        <a:lnTo>
                          <a:pt x="155" y="87"/>
                        </a:lnTo>
                        <a:lnTo>
                          <a:pt x="157" y="88"/>
                        </a:lnTo>
                        <a:lnTo>
                          <a:pt x="159" y="88"/>
                        </a:lnTo>
                        <a:lnTo>
                          <a:pt x="162" y="89"/>
                        </a:lnTo>
                        <a:lnTo>
                          <a:pt x="164" y="89"/>
                        </a:lnTo>
                        <a:lnTo>
                          <a:pt x="166" y="90"/>
                        </a:lnTo>
                        <a:lnTo>
                          <a:pt x="168" y="90"/>
                        </a:lnTo>
                        <a:lnTo>
                          <a:pt x="171" y="91"/>
                        </a:lnTo>
                        <a:lnTo>
                          <a:pt x="172" y="91"/>
                        </a:lnTo>
                        <a:lnTo>
                          <a:pt x="174" y="92"/>
                        </a:lnTo>
                        <a:lnTo>
                          <a:pt x="177" y="92"/>
                        </a:lnTo>
                        <a:lnTo>
                          <a:pt x="179" y="92"/>
                        </a:lnTo>
                        <a:lnTo>
                          <a:pt x="137" y="8"/>
                        </a:lnTo>
                        <a:lnTo>
                          <a:pt x="155" y="0"/>
                        </a:lnTo>
                        <a:lnTo>
                          <a:pt x="209" y="107"/>
                        </a:lnTo>
                        <a:lnTo>
                          <a:pt x="191" y="115"/>
                        </a:lnTo>
                        <a:lnTo>
                          <a:pt x="44" y="84"/>
                        </a:lnTo>
                        <a:lnTo>
                          <a:pt x="29" y="80"/>
                        </a:lnTo>
                        <a:lnTo>
                          <a:pt x="77" y="176"/>
                        </a:lnTo>
                        <a:lnTo>
                          <a:pt x="60" y="184"/>
                        </a:lnTo>
                        <a:lnTo>
                          <a:pt x="0" y="67"/>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802" name="Freeform 77"/>
                  <p:cNvSpPr>
                    <a:spLocks/>
                  </p:cNvSpPr>
                  <p:nvPr/>
                </p:nvSpPr>
                <p:spPr bwMode="auto">
                  <a:xfrm>
                    <a:off x="4729" y="874"/>
                    <a:ext cx="78" cy="16"/>
                  </a:xfrm>
                  <a:custGeom>
                    <a:avLst/>
                    <a:gdLst>
                      <a:gd name="T0" fmla="*/ 0 w 156"/>
                      <a:gd name="T1" fmla="*/ 9 h 31"/>
                      <a:gd name="T2" fmla="*/ 0 w 156"/>
                      <a:gd name="T3" fmla="*/ 11 h 31"/>
                      <a:gd name="T4" fmla="*/ 19 w 156"/>
                      <a:gd name="T5" fmla="*/ 2 h 31"/>
                      <a:gd name="T6" fmla="*/ 152 w 156"/>
                      <a:gd name="T7" fmla="*/ 30 h 31"/>
                      <a:gd name="T8" fmla="*/ 153 w 156"/>
                      <a:gd name="T9" fmla="*/ 31 h 31"/>
                      <a:gd name="T10" fmla="*/ 155 w 156"/>
                      <a:gd name="T11" fmla="*/ 30 h 31"/>
                      <a:gd name="T12" fmla="*/ 156 w 156"/>
                      <a:gd name="T13" fmla="*/ 28 h 31"/>
                      <a:gd name="T14" fmla="*/ 155 w 156"/>
                      <a:gd name="T15" fmla="*/ 27 h 31"/>
                      <a:gd name="T16" fmla="*/ 19 w 156"/>
                      <a:gd name="T17" fmla="*/ 0 h 31"/>
                      <a:gd name="T18" fmla="*/ 0 w 156"/>
                      <a:gd name="T19" fmla="*/ 9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6"/>
                      <a:gd name="T31" fmla="*/ 0 h 31"/>
                      <a:gd name="T32" fmla="*/ 156 w 156"/>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6" h="31">
                        <a:moveTo>
                          <a:pt x="0" y="9"/>
                        </a:moveTo>
                        <a:lnTo>
                          <a:pt x="0" y="11"/>
                        </a:lnTo>
                        <a:lnTo>
                          <a:pt x="19" y="2"/>
                        </a:lnTo>
                        <a:lnTo>
                          <a:pt x="152" y="30"/>
                        </a:lnTo>
                        <a:lnTo>
                          <a:pt x="153" y="31"/>
                        </a:lnTo>
                        <a:lnTo>
                          <a:pt x="155" y="30"/>
                        </a:lnTo>
                        <a:lnTo>
                          <a:pt x="156" y="28"/>
                        </a:lnTo>
                        <a:lnTo>
                          <a:pt x="155" y="27"/>
                        </a:lnTo>
                        <a:lnTo>
                          <a:pt x="19" y="0"/>
                        </a:lnTo>
                        <a:lnTo>
                          <a:pt x="0" y="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3" name="Freeform 78"/>
                  <p:cNvSpPr>
                    <a:spLocks/>
                  </p:cNvSpPr>
                  <p:nvPr/>
                </p:nvSpPr>
                <p:spPr bwMode="auto">
                  <a:xfrm>
                    <a:off x="4797" y="845"/>
                    <a:ext cx="37" cy="55"/>
                  </a:xfrm>
                  <a:custGeom>
                    <a:avLst/>
                    <a:gdLst>
                      <a:gd name="T0" fmla="*/ 17 w 74"/>
                      <a:gd name="T1" fmla="*/ 89 h 108"/>
                      <a:gd name="T2" fmla="*/ 16 w 74"/>
                      <a:gd name="T3" fmla="*/ 88 h 108"/>
                      <a:gd name="T4" fmla="*/ 21 w 74"/>
                      <a:gd name="T5" fmla="*/ 90 h 108"/>
                      <a:gd name="T6" fmla="*/ 23 w 74"/>
                      <a:gd name="T7" fmla="*/ 90 h 108"/>
                      <a:gd name="T8" fmla="*/ 26 w 74"/>
                      <a:gd name="T9" fmla="*/ 91 h 108"/>
                      <a:gd name="T10" fmla="*/ 28 w 74"/>
                      <a:gd name="T11" fmla="*/ 91 h 108"/>
                      <a:gd name="T12" fmla="*/ 30 w 74"/>
                      <a:gd name="T13" fmla="*/ 92 h 108"/>
                      <a:gd name="T14" fmla="*/ 32 w 74"/>
                      <a:gd name="T15" fmla="*/ 92 h 108"/>
                      <a:gd name="T16" fmla="*/ 35 w 74"/>
                      <a:gd name="T17" fmla="*/ 93 h 108"/>
                      <a:gd name="T18" fmla="*/ 36 w 74"/>
                      <a:gd name="T19" fmla="*/ 93 h 108"/>
                      <a:gd name="T20" fmla="*/ 38 w 74"/>
                      <a:gd name="T21" fmla="*/ 94 h 108"/>
                      <a:gd name="T22" fmla="*/ 44 w 74"/>
                      <a:gd name="T23" fmla="*/ 94 h 108"/>
                      <a:gd name="T24" fmla="*/ 2 w 74"/>
                      <a:gd name="T25" fmla="*/ 9 h 108"/>
                      <a:gd name="T26" fmla="*/ 19 w 74"/>
                      <a:gd name="T27" fmla="*/ 2 h 108"/>
                      <a:gd name="T28" fmla="*/ 72 w 74"/>
                      <a:gd name="T29" fmla="*/ 108 h 108"/>
                      <a:gd name="T30" fmla="*/ 74 w 74"/>
                      <a:gd name="T31" fmla="*/ 108 h 108"/>
                      <a:gd name="T32" fmla="*/ 19 w 74"/>
                      <a:gd name="T33" fmla="*/ 0 h 108"/>
                      <a:gd name="T34" fmla="*/ 0 w 74"/>
                      <a:gd name="T35" fmla="*/ 9 h 108"/>
                      <a:gd name="T36" fmla="*/ 42 w 74"/>
                      <a:gd name="T37" fmla="*/ 92 h 108"/>
                      <a:gd name="T38" fmla="*/ 38 w 74"/>
                      <a:gd name="T39" fmla="*/ 92 h 108"/>
                      <a:gd name="T40" fmla="*/ 36 w 74"/>
                      <a:gd name="T41" fmla="*/ 91 h 108"/>
                      <a:gd name="T42" fmla="*/ 35 w 74"/>
                      <a:gd name="T43" fmla="*/ 91 h 108"/>
                      <a:gd name="T44" fmla="*/ 32 w 74"/>
                      <a:gd name="T45" fmla="*/ 90 h 108"/>
                      <a:gd name="T46" fmla="*/ 30 w 74"/>
                      <a:gd name="T47" fmla="*/ 90 h 108"/>
                      <a:gd name="T48" fmla="*/ 28 w 74"/>
                      <a:gd name="T49" fmla="*/ 89 h 108"/>
                      <a:gd name="T50" fmla="*/ 26 w 74"/>
                      <a:gd name="T51" fmla="*/ 89 h 108"/>
                      <a:gd name="T52" fmla="*/ 23 w 74"/>
                      <a:gd name="T53" fmla="*/ 88 h 108"/>
                      <a:gd name="T54" fmla="*/ 21 w 74"/>
                      <a:gd name="T55" fmla="*/ 88 h 108"/>
                      <a:gd name="T56" fmla="*/ 19 w 74"/>
                      <a:gd name="T57" fmla="*/ 86 h 108"/>
                      <a:gd name="T58" fmla="*/ 19 w 74"/>
                      <a:gd name="T59" fmla="*/ 88 h 108"/>
                      <a:gd name="T60" fmla="*/ 17 w 74"/>
                      <a:gd name="T61" fmla="*/ 89 h 10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4"/>
                      <a:gd name="T94" fmla="*/ 0 h 108"/>
                      <a:gd name="T95" fmla="*/ 74 w 74"/>
                      <a:gd name="T96" fmla="*/ 108 h 10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4" h="108">
                        <a:moveTo>
                          <a:pt x="17" y="89"/>
                        </a:moveTo>
                        <a:lnTo>
                          <a:pt x="16" y="88"/>
                        </a:lnTo>
                        <a:lnTo>
                          <a:pt x="21" y="90"/>
                        </a:lnTo>
                        <a:lnTo>
                          <a:pt x="23" y="90"/>
                        </a:lnTo>
                        <a:lnTo>
                          <a:pt x="26" y="91"/>
                        </a:lnTo>
                        <a:lnTo>
                          <a:pt x="28" y="91"/>
                        </a:lnTo>
                        <a:lnTo>
                          <a:pt x="30" y="92"/>
                        </a:lnTo>
                        <a:lnTo>
                          <a:pt x="32" y="92"/>
                        </a:lnTo>
                        <a:lnTo>
                          <a:pt x="35" y="93"/>
                        </a:lnTo>
                        <a:lnTo>
                          <a:pt x="36" y="93"/>
                        </a:lnTo>
                        <a:lnTo>
                          <a:pt x="38" y="94"/>
                        </a:lnTo>
                        <a:lnTo>
                          <a:pt x="44" y="94"/>
                        </a:lnTo>
                        <a:lnTo>
                          <a:pt x="2" y="9"/>
                        </a:lnTo>
                        <a:lnTo>
                          <a:pt x="19" y="2"/>
                        </a:lnTo>
                        <a:lnTo>
                          <a:pt x="72" y="108"/>
                        </a:lnTo>
                        <a:lnTo>
                          <a:pt x="74" y="108"/>
                        </a:lnTo>
                        <a:lnTo>
                          <a:pt x="19" y="0"/>
                        </a:lnTo>
                        <a:lnTo>
                          <a:pt x="0" y="9"/>
                        </a:lnTo>
                        <a:lnTo>
                          <a:pt x="42" y="92"/>
                        </a:lnTo>
                        <a:lnTo>
                          <a:pt x="38" y="92"/>
                        </a:lnTo>
                        <a:lnTo>
                          <a:pt x="36" y="91"/>
                        </a:lnTo>
                        <a:lnTo>
                          <a:pt x="35" y="91"/>
                        </a:lnTo>
                        <a:lnTo>
                          <a:pt x="32" y="90"/>
                        </a:lnTo>
                        <a:lnTo>
                          <a:pt x="30" y="90"/>
                        </a:lnTo>
                        <a:lnTo>
                          <a:pt x="28" y="89"/>
                        </a:lnTo>
                        <a:lnTo>
                          <a:pt x="26" y="89"/>
                        </a:lnTo>
                        <a:lnTo>
                          <a:pt x="23" y="88"/>
                        </a:lnTo>
                        <a:lnTo>
                          <a:pt x="21" y="88"/>
                        </a:lnTo>
                        <a:lnTo>
                          <a:pt x="19" y="86"/>
                        </a:lnTo>
                        <a:lnTo>
                          <a:pt x="19" y="88"/>
                        </a:lnTo>
                        <a:lnTo>
                          <a:pt x="17" y="8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4" name="Freeform 79"/>
                  <p:cNvSpPr>
                    <a:spLocks/>
                  </p:cNvSpPr>
                  <p:nvPr/>
                </p:nvSpPr>
                <p:spPr bwMode="auto">
                  <a:xfrm>
                    <a:off x="4729" y="879"/>
                    <a:ext cx="105" cy="60"/>
                  </a:xfrm>
                  <a:custGeom>
                    <a:avLst/>
                    <a:gdLst>
                      <a:gd name="T0" fmla="*/ 209 w 211"/>
                      <a:gd name="T1" fmla="*/ 41 h 120"/>
                      <a:gd name="T2" fmla="*/ 192 w 211"/>
                      <a:gd name="T3" fmla="*/ 48 h 120"/>
                      <a:gd name="T4" fmla="*/ 45 w 211"/>
                      <a:gd name="T5" fmla="*/ 17 h 120"/>
                      <a:gd name="T6" fmla="*/ 30 w 211"/>
                      <a:gd name="T7" fmla="*/ 12 h 120"/>
                      <a:gd name="T8" fmla="*/ 29 w 211"/>
                      <a:gd name="T9" fmla="*/ 14 h 120"/>
                      <a:gd name="T10" fmla="*/ 77 w 211"/>
                      <a:gd name="T11" fmla="*/ 110 h 120"/>
                      <a:gd name="T12" fmla="*/ 61 w 211"/>
                      <a:gd name="T13" fmla="*/ 117 h 120"/>
                      <a:gd name="T14" fmla="*/ 2 w 211"/>
                      <a:gd name="T15" fmla="*/ 1 h 120"/>
                      <a:gd name="T16" fmla="*/ 1 w 211"/>
                      <a:gd name="T17" fmla="*/ 0 h 120"/>
                      <a:gd name="T18" fmla="*/ 0 w 211"/>
                      <a:gd name="T19" fmla="*/ 1 h 120"/>
                      <a:gd name="T20" fmla="*/ 61 w 211"/>
                      <a:gd name="T21" fmla="*/ 120 h 120"/>
                      <a:gd name="T22" fmla="*/ 80 w 211"/>
                      <a:gd name="T23" fmla="*/ 110 h 120"/>
                      <a:gd name="T24" fmla="*/ 31 w 211"/>
                      <a:gd name="T25" fmla="*/ 15 h 120"/>
                      <a:gd name="T26" fmla="*/ 45 w 211"/>
                      <a:gd name="T27" fmla="*/ 19 h 120"/>
                      <a:gd name="T28" fmla="*/ 192 w 211"/>
                      <a:gd name="T29" fmla="*/ 50 h 120"/>
                      <a:gd name="T30" fmla="*/ 211 w 211"/>
                      <a:gd name="T31" fmla="*/ 41 h 120"/>
                      <a:gd name="T32" fmla="*/ 209 w 211"/>
                      <a:gd name="T33" fmla="*/ 41 h 1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120"/>
                      <a:gd name="T53" fmla="*/ 211 w 211"/>
                      <a:gd name="T54" fmla="*/ 120 h 1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120">
                        <a:moveTo>
                          <a:pt x="209" y="41"/>
                        </a:moveTo>
                        <a:lnTo>
                          <a:pt x="192" y="48"/>
                        </a:lnTo>
                        <a:lnTo>
                          <a:pt x="45" y="17"/>
                        </a:lnTo>
                        <a:lnTo>
                          <a:pt x="30" y="12"/>
                        </a:lnTo>
                        <a:lnTo>
                          <a:pt x="29" y="14"/>
                        </a:lnTo>
                        <a:lnTo>
                          <a:pt x="77" y="110"/>
                        </a:lnTo>
                        <a:lnTo>
                          <a:pt x="61" y="117"/>
                        </a:lnTo>
                        <a:lnTo>
                          <a:pt x="2" y="1"/>
                        </a:lnTo>
                        <a:lnTo>
                          <a:pt x="1" y="0"/>
                        </a:lnTo>
                        <a:lnTo>
                          <a:pt x="0" y="1"/>
                        </a:lnTo>
                        <a:lnTo>
                          <a:pt x="61" y="120"/>
                        </a:lnTo>
                        <a:lnTo>
                          <a:pt x="80" y="110"/>
                        </a:lnTo>
                        <a:lnTo>
                          <a:pt x="31" y="15"/>
                        </a:lnTo>
                        <a:lnTo>
                          <a:pt x="45" y="19"/>
                        </a:lnTo>
                        <a:lnTo>
                          <a:pt x="192" y="50"/>
                        </a:lnTo>
                        <a:lnTo>
                          <a:pt x="211" y="41"/>
                        </a:lnTo>
                        <a:lnTo>
                          <a:pt x="209" y="4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5" name="Freeform 80"/>
                  <p:cNvSpPr>
                    <a:spLocks/>
                  </p:cNvSpPr>
                  <p:nvPr/>
                </p:nvSpPr>
                <p:spPr bwMode="auto">
                  <a:xfrm>
                    <a:off x="4786" y="947"/>
                    <a:ext cx="87" cy="79"/>
                  </a:xfrm>
                  <a:custGeom>
                    <a:avLst/>
                    <a:gdLst>
                      <a:gd name="T0" fmla="*/ 34 w 173"/>
                      <a:gd name="T1" fmla="*/ 55 h 158"/>
                      <a:gd name="T2" fmla="*/ 26 w 173"/>
                      <a:gd name="T3" fmla="*/ 64 h 158"/>
                      <a:gd name="T4" fmla="*/ 22 w 173"/>
                      <a:gd name="T5" fmla="*/ 76 h 158"/>
                      <a:gd name="T6" fmla="*/ 22 w 173"/>
                      <a:gd name="T7" fmla="*/ 90 h 158"/>
                      <a:gd name="T8" fmla="*/ 26 w 173"/>
                      <a:gd name="T9" fmla="*/ 105 h 158"/>
                      <a:gd name="T10" fmla="*/ 33 w 173"/>
                      <a:gd name="T11" fmla="*/ 117 h 158"/>
                      <a:gd name="T12" fmla="*/ 41 w 173"/>
                      <a:gd name="T13" fmla="*/ 127 h 158"/>
                      <a:gd name="T14" fmla="*/ 50 w 173"/>
                      <a:gd name="T15" fmla="*/ 135 h 158"/>
                      <a:gd name="T16" fmla="*/ 59 w 173"/>
                      <a:gd name="T17" fmla="*/ 138 h 158"/>
                      <a:gd name="T18" fmla="*/ 67 w 173"/>
                      <a:gd name="T19" fmla="*/ 137 h 158"/>
                      <a:gd name="T20" fmla="*/ 76 w 173"/>
                      <a:gd name="T21" fmla="*/ 134 h 158"/>
                      <a:gd name="T22" fmla="*/ 82 w 173"/>
                      <a:gd name="T23" fmla="*/ 127 h 158"/>
                      <a:gd name="T24" fmla="*/ 84 w 173"/>
                      <a:gd name="T25" fmla="*/ 119 h 158"/>
                      <a:gd name="T26" fmla="*/ 86 w 173"/>
                      <a:gd name="T27" fmla="*/ 106 h 158"/>
                      <a:gd name="T28" fmla="*/ 82 w 173"/>
                      <a:gd name="T29" fmla="*/ 93 h 158"/>
                      <a:gd name="T30" fmla="*/ 77 w 173"/>
                      <a:gd name="T31" fmla="*/ 69 h 158"/>
                      <a:gd name="T32" fmla="*/ 74 w 173"/>
                      <a:gd name="T33" fmla="*/ 49 h 158"/>
                      <a:gd name="T34" fmla="*/ 75 w 173"/>
                      <a:gd name="T35" fmla="*/ 34 h 158"/>
                      <a:gd name="T36" fmla="*/ 80 w 173"/>
                      <a:gd name="T37" fmla="*/ 22 h 158"/>
                      <a:gd name="T38" fmla="*/ 87 w 173"/>
                      <a:gd name="T39" fmla="*/ 11 h 158"/>
                      <a:gd name="T40" fmla="*/ 97 w 173"/>
                      <a:gd name="T41" fmla="*/ 4 h 158"/>
                      <a:gd name="T42" fmla="*/ 112 w 173"/>
                      <a:gd name="T43" fmla="*/ 0 h 158"/>
                      <a:gd name="T44" fmla="*/ 127 w 173"/>
                      <a:gd name="T45" fmla="*/ 2 h 158"/>
                      <a:gd name="T46" fmla="*/ 141 w 173"/>
                      <a:gd name="T47" fmla="*/ 9 h 158"/>
                      <a:gd name="T48" fmla="*/ 154 w 173"/>
                      <a:gd name="T49" fmla="*/ 22 h 158"/>
                      <a:gd name="T50" fmla="*/ 164 w 173"/>
                      <a:gd name="T51" fmla="*/ 37 h 158"/>
                      <a:gd name="T52" fmla="*/ 171 w 173"/>
                      <a:gd name="T53" fmla="*/ 56 h 158"/>
                      <a:gd name="T54" fmla="*/ 173 w 173"/>
                      <a:gd name="T55" fmla="*/ 75 h 158"/>
                      <a:gd name="T56" fmla="*/ 170 w 173"/>
                      <a:gd name="T57" fmla="*/ 90 h 158"/>
                      <a:gd name="T58" fmla="*/ 162 w 173"/>
                      <a:gd name="T59" fmla="*/ 104 h 158"/>
                      <a:gd name="T60" fmla="*/ 149 w 173"/>
                      <a:gd name="T61" fmla="*/ 114 h 158"/>
                      <a:gd name="T62" fmla="*/ 145 w 173"/>
                      <a:gd name="T63" fmla="*/ 90 h 158"/>
                      <a:gd name="T64" fmla="*/ 152 w 173"/>
                      <a:gd name="T65" fmla="*/ 76 h 158"/>
                      <a:gd name="T66" fmla="*/ 151 w 173"/>
                      <a:gd name="T67" fmla="*/ 60 h 158"/>
                      <a:gd name="T68" fmla="*/ 143 w 173"/>
                      <a:gd name="T69" fmla="*/ 40 h 158"/>
                      <a:gd name="T70" fmla="*/ 132 w 173"/>
                      <a:gd name="T71" fmla="*/ 26 h 158"/>
                      <a:gd name="T72" fmla="*/ 120 w 173"/>
                      <a:gd name="T73" fmla="*/ 22 h 158"/>
                      <a:gd name="T74" fmla="*/ 109 w 173"/>
                      <a:gd name="T75" fmla="*/ 23 h 158"/>
                      <a:gd name="T76" fmla="*/ 101 w 173"/>
                      <a:gd name="T77" fmla="*/ 29 h 158"/>
                      <a:gd name="T78" fmla="*/ 96 w 173"/>
                      <a:gd name="T79" fmla="*/ 38 h 158"/>
                      <a:gd name="T80" fmla="*/ 97 w 173"/>
                      <a:gd name="T81" fmla="*/ 55 h 158"/>
                      <a:gd name="T82" fmla="*/ 103 w 173"/>
                      <a:gd name="T83" fmla="*/ 84 h 158"/>
                      <a:gd name="T84" fmla="*/ 107 w 173"/>
                      <a:gd name="T85" fmla="*/ 106 h 158"/>
                      <a:gd name="T86" fmla="*/ 107 w 173"/>
                      <a:gd name="T87" fmla="*/ 122 h 158"/>
                      <a:gd name="T88" fmla="*/ 103 w 173"/>
                      <a:gd name="T89" fmla="*/ 136 h 158"/>
                      <a:gd name="T90" fmla="*/ 94 w 173"/>
                      <a:gd name="T91" fmla="*/ 147 h 158"/>
                      <a:gd name="T92" fmla="*/ 80 w 173"/>
                      <a:gd name="T93" fmla="*/ 155 h 158"/>
                      <a:gd name="T94" fmla="*/ 65 w 173"/>
                      <a:gd name="T95" fmla="*/ 158 h 158"/>
                      <a:gd name="T96" fmla="*/ 50 w 173"/>
                      <a:gd name="T97" fmla="*/ 155 h 158"/>
                      <a:gd name="T98" fmla="*/ 34 w 173"/>
                      <a:gd name="T99" fmla="*/ 147 h 158"/>
                      <a:gd name="T100" fmla="*/ 20 w 173"/>
                      <a:gd name="T101" fmla="*/ 135 h 158"/>
                      <a:gd name="T102" fmla="*/ 10 w 173"/>
                      <a:gd name="T103" fmla="*/ 117 h 158"/>
                      <a:gd name="T104" fmla="*/ 1 w 173"/>
                      <a:gd name="T105" fmla="*/ 94 h 158"/>
                      <a:gd name="T106" fmla="*/ 1 w 173"/>
                      <a:gd name="T107" fmla="*/ 75 h 158"/>
                      <a:gd name="T108" fmla="*/ 5 w 173"/>
                      <a:gd name="T109" fmla="*/ 57 h 158"/>
                      <a:gd name="T110" fmla="*/ 15 w 173"/>
                      <a:gd name="T111" fmla="*/ 43 h 158"/>
                      <a:gd name="T112" fmla="*/ 30 w 173"/>
                      <a:gd name="T113" fmla="*/ 31 h 1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58"/>
                      <a:gd name="T173" fmla="*/ 173 w 173"/>
                      <a:gd name="T174" fmla="*/ 158 h 1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58">
                        <a:moveTo>
                          <a:pt x="30" y="31"/>
                        </a:moveTo>
                        <a:lnTo>
                          <a:pt x="42" y="48"/>
                        </a:lnTo>
                        <a:lnTo>
                          <a:pt x="39" y="51"/>
                        </a:lnTo>
                        <a:lnTo>
                          <a:pt x="38" y="52"/>
                        </a:lnTo>
                        <a:lnTo>
                          <a:pt x="36" y="53"/>
                        </a:lnTo>
                        <a:lnTo>
                          <a:pt x="35" y="54"/>
                        </a:lnTo>
                        <a:lnTo>
                          <a:pt x="34" y="55"/>
                        </a:lnTo>
                        <a:lnTo>
                          <a:pt x="31" y="56"/>
                        </a:lnTo>
                        <a:lnTo>
                          <a:pt x="30" y="57"/>
                        </a:lnTo>
                        <a:lnTo>
                          <a:pt x="29" y="59"/>
                        </a:lnTo>
                        <a:lnTo>
                          <a:pt x="28" y="61"/>
                        </a:lnTo>
                        <a:lnTo>
                          <a:pt x="27" y="62"/>
                        </a:lnTo>
                        <a:lnTo>
                          <a:pt x="26" y="63"/>
                        </a:lnTo>
                        <a:lnTo>
                          <a:pt x="26" y="64"/>
                        </a:lnTo>
                        <a:lnTo>
                          <a:pt x="24" y="67"/>
                        </a:lnTo>
                        <a:lnTo>
                          <a:pt x="23" y="68"/>
                        </a:lnTo>
                        <a:lnTo>
                          <a:pt x="23" y="69"/>
                        </a:lnTo>
                        <a:lnTo>
                          <a:pt x="22" y="71"/>
                        </a:lnTo>
                        <a:lnTo>
                          <a:pt x="22" y="72"/>
                        </a:lnTo>
                        <a:lnTo>
                          <a:pt x="22" y="75"/>
                        </a:lnTo>
                        <a:lnTo>
                          <a:pt x="22" y="76"/>
                        </a:lnTo>
                        <a:lnTo>
                          <a:pt x="21" y="78"/>
                        </a:lnTo>
                        <a:lnTo>
                          <a:pt x="21" y="79"/>
                        </a:lnTo>
                        <a:lnTo>
                          <a:pt x="21" y="82"/>
                        </a:lnTo>
                        <a:lnTo>
                          <a:pt x="21" y="84"/>
                        </a:lnTo>
                        <a:lnTo>
                          <a:pt x="22" y="85"/>
                        </a:lnTo>
                        <a:lnTo>
                          <a:pt x="22" y="87"/>
                        </a:lnTo>
                        <a:lnTo>
                          <a:pt x="22" y="90"/>
                        </a:lnTo>
                        <a:lnTo>
                          <a:pt x="22" y="92"/>
                        </a:lnTo>
                        <a:lnTo>
                          <a:pt x="23" y="93"/>
                        </a:lnTo>
                        <a:lnTo>
                          <a:pt x="23" y="96"/>
                        </a:lnTo>
                        <a:lnTo>
                          <a:pt x="24" y="98"/>
                        </a:lnTo>
                        <a:lnTo>
                          <a:pt x="24" y="100"/>
                        </a:lnTo>
                        <a:lnTo>
                          <a:pt x="26" y="102"/>
                        </a:lnTo>
                        <a:lnTo>
                          <a:pt x="26" y="105"/>
                        </a:lnTo>
                        <a:lnTo>
                          <a:pt x="27" y="107"/>
                        </a:lnTo>
                        <a:lnTo>
                          <a:pt x="28" y="109"/>
                        </a:lnTo>
                        <a:lnTo>
                          <a:pt x="29" y="110"/>
                        </a:lnTo>
                        <a:lnTo>
                          <a:pt x="29" y="113"/>
                        </a:lnTo>
                        <a:lnTo>
                          <a:pt x="30" y="114"/>
                        </a:lnTo>
                        <a:lnTo>
                          <a:pt x="31" y="116"/>
                        </a:lnTo>
                        <a:lnTo>
                          <a:pt x="33" y="117"/>
                        </a:lnTo>
                        <a:lnTo>
                          <a:pt x="34" y="119"/>
                        </a:lnTo>
                        <a:lnTo>
                          <a:pt x="35" y="121"/>
                        </a:lnTo>
                        <a:lnTo>
                          <a:pt x="36" y="122"/>
                        </a:lnTo>
                        <a:lnTo>
                          <a:pt x="37" y="123"/>
                        </a:lnTo>
                        <a:lnTo>
                          <a:pt x="38" y="124"/>
                        </a:lnTo>
                        <a:lnTo>
                          <a:pt x="39" y="125"/>
                        </a:lnTo>
                        <a:lnTo>
                          <a:pt x="41" y="127"/>
                        </a:lnTo>
                        <a:lnTo>
                          <a:pt x="43" y="128"/>
                        </a:lnTo>
                        <a:lnTo>
                          <a:pt x="44" y="130"/>
                        </a:lnTo>
                        <a:lnTo>
                          <a:pt x="45" y="131"/>
                        </a:lnTo>
                        <a:lnTo>
                          <a:pt x="46" y="132"/>
                        </a:lnTo>
                        <a:lnTo>
                          <a:pt x="48" y="134"/>
                        </a:lnTo>
                        <a:lnTo>
                          <a:pt x="49" y="134"/>
                        </a:lnTo>
                        <a:lnTo>
                          <a:pt x="50" y="135"/>
                        </a:lnTo>
                        <a:lnTo>
                          <a:pt x="51" y="136"/>
                        </a:lnTo>
                        <a:lnTo>
                          <a:pt x="52" y="136"/>
                        </a:lnTo>
                        <a:lnTo>
                          <a:pt x="53" y="137"/>
                        </a:lnTo>
                        <a:lnTo>
                          <a:pt x="54" y="137"/>
                        </a:lnTo>
                        <a:lnTo>
                          <a:pt x="56" y="137"/>
                        </a:lnTo>
                        <a:lnTo>
                          <a:pt x="58" y="137"/>
                        </a:lnTo>
                        <a:lnTo>
                          <a:pt x="59" y="138"/>
                        </a:lnTo>
                        <a:lnTo>
                          <a:pt x="60" y="138"/>
                        </a:lnTo>
                        <a:lnTo>
                          <a:pt x="61" y="138"/>
                        </a:lnTo>
                        <a:lnTo>
                          <a:pt x="63" y="138"/>
                        </a:lnTo>
                        <a:lnTo>
                          <a:pt x="64" y="138"/>
                        </a:lnTo>
                        <a:lnTo>
                          <a:pt x="65" y="137"/>
                        </a:lnTo>
                        <a:lnTo>
                          <a:pt x="66" y="137"/>
                        </a:lnTo>
                        <a:lnTo>
                          <a:pt x="67" y="137"/>
                        </a:lnTo>
                        <a:lnTo>
                          <a:pt x="68" y="137"/>
                        </a:lnTo>
                        <a:lnTo>
                          <a:pt x="69" y="136"/>
                        </a:lnTo>
                        <a:lnTo>
                          <a:pt x="71" y="136"/>
                        </a:lnTo>
                        <a:lnTo>
                          <a:pt x="73" y="135"/>
                        </a:lnTo>
                        <a:lnTo>
                          <a:pt x="74" y="135"/>
                        </a:lnTo>
                        <a:lnTo>
                          <a:pt x="75" y="134"/>
                        </a:lnTo>
                        <a:lnTo>
                          <a:pt x="76" y="134"/>
                        </a:lnTo>
                        <a:lnTo>
                          <a:pt x="77" y="132"/>
                        </a:lnTo>
                        <a:lnTo>
                          <a:pt x="77" y="131"/>
                        </a:lnTo>
                        <a:lnTo>
                          <a:pt x="79" y="131"/>
                        </a:lnTo>
                        <a:lnTo>
                          <a:pt x="80" y="130"/>
                        </a:lnTo>
                        <a:lnTo>
                          <a:pt x="81" y="129"/>
                        </a:lnTo>
                        <a:lnTo>
                          <a:pt x="81" y="128"/>
                        </a:lnTo>
                        <a:lnTo>
                          <a:pt x="82" y="127"/>
                        </a:lnTo>
                        <a:lnTo>
                          <a:pt x="82" y="125"/>
                        </a:lnTo>
                        <a:lnTo>
                          <a:pt x="83" y="124"/>
                        </a:lnTo>
                        <a:lnTo>
                          <a:pt x="83" y="123"/>
                        </a:lnTo>
                        <a:lnTo>
                          <a:pt x="83" y="122"/>
                        </a:lnTo>
                        <a:lnTo>
                          <a:pt x="84" y="121"/>
                        </a:lnTo>
                        <a:lnTo>
                          <a:pt x="84" y="120"/>
                        </a:lnTo>
                        <a:lnTo>
                          <a:pt x="84" y="119"/>
                        </a:lnTo>
                        <a:lnTo>
                          <a:pt x="86" y="116"/>
                        </a:lnTo>
                        <a:lnTo>
                          <a:pt x="86" y="115"/>
                        </a:lnTo>
                        <a:lnTo>
                          <a:pt x="86" y="114"/>
                        </a:lnTo>
                        <a:lnTo>
                          <a:pt x="86" y="112"/>
                        </a:lnTo>
                        <a:lnTo>
                          <a:pt x="86" y="110"/>
                        </a:lnTo>
                        <a:lnTo>
                          <a:pt x="86" y="108"/>
                        </a:lnTo>
                        <a:lnTo>
                          <a:pt x="86" y="106"/>
                        </a:lnTo>
                        <a:lnTo>
                          <a:pt x="84" y="105"/>
                        </a:lnTo>
                        <a:lnTo>
                          <a:pt x="84" y="104"/>
                        </a:lnTo>
                        <a:lnTo>
                          <a:pt x="84" y="102"/>
                        </a:lnTo>
                        <a:lnTo>
                          <a:pt x="83" y="100"/>
                        </a:lnTo>
                        <a:lnTo>
                          <a:pt x="83" y="98"/>
                        </a:lnTo>
                        <a:lnTo>
                          <a:pt x="83" y="96"/>
                        </a:lnTo>
                        <a:lnTo>
                          <a:pt x="82" y="93"/>
                        </a:lnTo>
                        <a:lnTo>
                          <a:pt x="82" y="90"/>
                        </a:lnTo>
                        <a:lnTo>
                          <a:pt x="81" y="87"/>
                        </a:lnTo>
                        <a:lnTo>
                          <a:pt x="81" y="84"/>
                        </a:lnTo>
                        <a:lnTo>
                          <a:pt x="80" y="81"/>
                        </a:lnTo>
                        <a:lnTo>
                          <a:pt x="80" y="76"/>
                        </a:lnTo>
                        <a:lnTo>
                          <a:pt x="79" y="72"/>
                        </a:lnTo>
                        <a:lnTo>
                          <a:pt x="77" y="69"/>
                        </a:lnTo>
                        <a:lnTo>
                          <a:pt x="76" y="66"/>
                        </a:lnTo>
                        <a:lnTo>
                          <a:pt x="76" y="62"/>
                        </a:lnTo>
                        <a:lnTo>
                          <a:pt x="75" y="60"/>
                        </a:lnTo>
                        <a:lnTo>
                          <a:pt x="75" y="56"/>
                        </a:lnTo>
                        <a:lnTo>
                          <a:pt x="74" y="54"/>
                        </a:lnTo>
                        <a:lnTo>
                          <a:pt x="74" y="52"/>
                        </a:lnTo>
                        <a:lnTo>
                          <a:pt x="74" y="49"/>
                        </a:lnTo>
                        <a:lnTo>
                          <a:pt x="74" y="47"/>
                        </a:lnTo>
                        <a:lnTo>
                          <a:pt x="74" y="45"/>
                        </a:lnTo>
                        <a:lnTo>
                          <a:pt x="74" y="43"/>
                        </a:lnTo>
                        <a:lnTo>
                          <a:pt x="74" y="41"/>
                        </a:lnTo>
                        <a:lnTo>
                          <a:pt x="74" y="39"/>
                        </a:lnTo>
                        <a:lnTo>
                          <a:pt x="74" y="37"/>
                        </a:lnTo>
                        <a:lnTo>
                          <a:pt x="75" y="34"/>
                        </a:lnTo>
                        <a:lnTo>
                          <a:pt x="75" y="32"/>
                        </a:lnTo>
                        <a:lnTo>
                          <a:pt x="76" y="30"/>
                        </a:lnTo>
                        <a:lnTo>
                          <a:pt x="76" y="29"/>
                        </a:lnTo>
                        <a:lnTo>
                          <a:pt x="77" y="26"/>
                        </a:lnTo>
                        <a:lnTo>
                          <a:pt x="77" y="25"/>
                        </a:lnTo>
                        <a:lnTo>
                          <a:pt x="79" y="23"/>
                        </a:lnTo>
                        <a:lnTo>
                          <a:pt x="80" y="22"/>
                        </a:lnTo>
                        <a:lnTo>
                          <a:pt x="81" y="19"/>
                        </a:lnTo>
                        <a:lnTo>
                          <a:pt x="81" y="18"/>
                        </a:lnTo>
                        <a:lnTo>
                          <a:pt x="82" y="17"/>
                        </a:lnTo>
                        <a:lnTo>
                          <a:pt x="83" y="16"/>
                        </a:lnTo>
                        <a:lnTo>
                          <a:pt x="84" y="14"/>
                        </a:lnTo>
                        <a:lnTo>
                          <a:pt x="86" y="13"/>
                        </a:lnTo>
                        <a:lnTo>
                          <a:pt x="87" y="11"/>
                        </a:lnTo>
                        <a:lnTo>
                          <a:pt x="88" y="10"/>
                        </a:lnTo>
                        <a:lnTo>
                          <a:pt x="90" y="9"/>
                        </a:lnTo>
                        <a:lnTo>
                          <a:pt x="91" y="8"/>
                        </a:lnTo>
                        <a:lnTo>
                          <a:pt x="92" y="7"/>
                        </a:lnTo>
                        <a:lnTo>
                          <a:pt x="94" y="6"/>
                        </a:lnTo>
                        <a:lnTo>
                          <a:pt x="96" y="4"/>
                        </a:lnTo>
                        <a:lnTo>
                          <a:pt x="97" y="4"/>
                        </a:lnTo>
                        <a:lnTo>
                          <a:pt x="99" y="3"/>
                        </a:lnTo>
                        <a:lnTo>
                          <a:pt x="102" y="2"/>
                        </a:lnTo>
                        <a:lnTo>
                          <a:pt x="103" y="2"/>
                        </a:lnTo>
                        <a:lnTo>
                          <a:pt x="105" y="1"/>
                        </a:lnTo>
                        <a:lnTo>
                          <a:pt x="107" y="1"/>
                        </a:lnTo>
                        <a:lnTo>
                          <a:pt x="110" y="1"/>
                        </a:lnTo>
                        <a:lnTo>
                          <a:pt x="112" y="0"/>
                        </a:lnTo>
                        <a:lnTo>
                          <a:pt x="114" y="0"/>
                        </a:lnTo>
                        <a:lnTo>
                          <a:pt x="117" y="0"/>
                        </a:lnTo>
                        <a:lnTo>
                          <a:pt x="119" y="0"/>
                        </a:lnTo>
                        <a:lnTo>
                          <a:pt x="121" y="0"/>
                        </a:lnTo>
                        <a:lnTo>
                          <a:pt x="122" y="1"/>
                        </a:lnTo>
                        <a:lnTo>
                          <a:pt x="125" y="1"/>
                        </a:lnTo>
                        <a:lnTo>
                          <a:pt x="127" y="2"/>
                        </a:lnTo>
                        <a:lnTo>
                          <a:pt x="129" y="3"/>
                        </a:lnTo>
                        <a:lnTo>
                          <a:pt x="130" y="3"/>
                        </a:lnTo>
                        <a:lnTo>
                          <a:pt x="133" y="4"/>
                        </a:lnTo>
                        <a:lnTo>
                          <a:pt x="135" y="6"/>
                        </a:lnTo>
                        <a:lnTo>
                          <a:pt x="137" y="7"/>
                        </a:lnTo>
                        <a:lnTo>
                          <a:pt x="139" y="8"/>
                        </a:lnTo>
                        <a:lnTo>
                          <a:pt x="141" y="9"/>
                        </a:lnTo>
                        <a:lnTo>
                          <a:pt x="143" y="10"/>
                        </a:lnTo>
                        <a:lnTo>
                          <a:pt x="145" y="11"/>
                        </a:lnTo>
                        <a:lnTo>
                          <a:pt x="147" y="14"/>
                        </a:lnTo>
                        <a:lnTo>
                          <a:pt x="149" y="16"/>
                        </a:lnTo>
                        <a:lnTo>
                          <a:pt x="150" y="17"/>
                        </a:lnTo>
                        <a:lnTo>
                          <a:pt x="152" y="19"/>
                        </a:lnTo>
                        <a:lnTo>
                          <a:pt x="154" y="22"/>
                        </a:lnTo>
                        <a:lnTo>
                          <a:pt x="156" y="24"/>
                        </a:lnTo>
                        <a:lnTo>
                          <a:pt x="157" y="25"/>
                        </a:lnTo>
                        <a:lnTo>
                          <a:pt x="158" y="28"/>
                        </a:lnTo>
                        <a:lnTo>
                          <a:pt x="159" y="30"/>
                        </a:lnTo>
                        <a:lnTo>
                          <a:pt x="160" y="32"/>
                        </a:lnTo>
                        <a:lnTo>
                          <a:pt x="162" y="34"/>
                        </a:lnTo>
                        <a:lnTo>
                          <a:pt x="164" y="37"/>
                        </a:lnTo>
                        <a:lnTo>
                          <a:pt x="165" y="40"/>
                        </a:lnTo>
                        <a:lnTo>
                          <a:pt x="166" y="43"/>
                        </a:lnTo>
                        <a:lnTo>
                          <a:pt x="167" y="46"/>
                        </a:lnTo>
                        <a:lnTo>
                          <a:pt x="169" y="48"/>
                        </a:lnTo>
                        <a:lnTo>
                          <a:pt x="170" y="51"/>
                        </a:lnTo>
                        <a:lnTo>
                          <a:pt x="171" y="54"/>
                        </a:lnTo>
                        <a:lnTo>
                          <a:pt x="171" y="56"/>
                        </a:lnTo>
                        <a:lnTo>
                          <a:pt x="172" y="59"/>
                        </a:lnTo>
                        <a:lnTo>
                          <a:pt x="172" y="62"/>
                        </a:lnTo>
                        <a:lnTo>
                          <a:pt x="172" y="64"/>
                        </a:lnTo>
                        <a:lnTo>
                          <a:pt x="172" y="67"/>
                        </a:lnTo>
                        <a:lnTo>
                          <a:pt x="173" y="69"/>
                        </a:lnTo>
                        <a:lnTo>
                          <a:pt x="173" y="72"/>
                        </a:lnTo>
                        <a:lnTo>
                          <a:pt x="173" y="75"/>
                        </a:lnTo>
                        <a:lnTo>
                          <a:pt x="173" y="77"/>
                        </a:lnTo>
                        <a:lnTo>
                          <a:pt x="172" y="79"/>
                        </a:lnTo>
                        <a:lnTo>
                          <a:pt x="172" y="82"/>
                        </a:lnTo>
                        <a:lnTo>
                          <a:pt x="172" y="84"/>
                        </a:lnTo>
                        <a:lnTo>
                          <a:pt x="171" y="86"/>
                        </a:lnTo>
                        <a:lnTo>
                          <a:pt x="171" y="89"/>
                        </a:lnTo>
                        <a:lnTo>
                          <a:pt x="170" y="90"/>
                        </a:lnTo>
                        <a:lnTo>
                          <a:pt x="169" y="92"/>
                        </a:lnTo>
                        <a:lnTo>
                          <a:pt x="167" y="94"/>
                        </a:lnTo>
                        <a:lnTo>
                          <a:pt x="167" y="96"/>
                        </a:lnTo>
                        <a:lnTo>
                          <a:pt x="165" y="98"/>
                        </a:lnTo>
                        <a:lnTo>
                          <a:pt x="164" y="100"/>
                        </a:lnTo>
                        <a:lnTo>
                          <a:pt x="163" y="102"/>
                        </a:lnTo>
                        <a:lnTo>
                          <a:pt x="162" y="104"/>
                        </a:lnTo>
                        <a:lnTo>
                          <a:pt x="160" y="106"/>
                        </a:lnTo>
                        <a:lnTo>
                          <a:pt x="158" y="107"/>
                        </a:lnTo>
                        <a:lnTo>
                          <a:pt x="157" y="109"/>
                        </a:lnTo>
                        <a:lnTo>
                          <a:pt x="155" y="110"/>
                        </a:lnTo>
                        <a:lnTo>
                          <a:pt x="154" y="112"/>
                        </a:lnTo>
                        <a:lnTo>
                          <a:pt x="151" y="113"/>
                        </a:lnTo>
                        <a:lnTo>
                          <a:pt x="149" y="114"/>
                        </a:lnTo>
                        <a:lnTo>
                          <a:pt x="148" y="115"/>
                        </a:lnTo>
                        <a:lnTo>
                          <a:pt x="137" y="97"/>
                        </a:lnTo>
                        <a:lnTo>
                          <a:pt x="139" y="96"/>
                        </a:lnTo>
                        <a:lnTo>
                          <a:pt x="141" y="94"/>
                        </a:lnTo>
                        <a:lnTo>
                          <a:pt x="142" y="93"/>
                        </a:lnTo>
                        <a:lnTo>
                          <a:pt x="144" y="91"/>
                        </a:lnTo>
                        <a:lnTo>
                          <a:pt x="145" y="90"/>
                        </a:lnTo>
                        <a:lnTo>
                          <a:pt x="147" y="87"/>
                        </a:lnTo>
                        <a:lnTo>
                          <a:pt x="148" y="86"/>
                        </a:lnTo>
                        <a:lnTo>
                          <a:pt x="149" y="84"/>
                        </a:lnTo>
                        <a:lnTo>
                          <a:pt x="150" y="83"/>
                        </a:lnTo>
                        <a:lnTo>
                          <a:pt x="151" y="81"/>
                        </a:lnTo>
                        <a:lnTo>
                          <a:pt x="151" y="78"/>
                        </a:lnTo>
                        <a:lnTo>
                          <a:pt x="152" y="76"/>
                        </a:lnTo>
                        <a:lnTo>
                          <a:pt x="152" y="75"/>
                        </a:lnTo>
                        <a:lnTo>
                          <a:pt x="152" y="72"/>
                        </a:lnTo>
                        <a:lnTo>
                          <a:pt x="152" y="70"/>
                        </a:lnTo>
                        <a:lnTo>
                          <a:pt x="152" y="68"/>
                        </a:lnTo>
                        <a:lnTo>
                          <a:pt x="152" y="66"/>
                        </a:lnTo>
                        <a:lnTo>
                          <a:pt x="152" y="62"/>
                        </a:lnTo>
                        <a:lnTo>
                          <a:pt x="151" y="60"/>
                        </a:lnTo>
                        <a:lnTo>
                          <a:pt x="151" y="57"/>
                        </a:lnTo>
                        <a:lnTo>
                          <a:pt x="150" y="55"/>
                        </a:lnTo>
                        <a:lnTo>
                          <a:pt x="149" y="52"/>
                        </a:lnTo>
                        <a:lnTo>
                          <a:pt x="148" y="49"/>
                        </a:lnTo>
                        <a:lnTo>
                          <a:pt x="147" y="46"/>
                        </a:lnTo>
                        <a:lnTo>
                          <a:pt x="144" y="44"/>
                        </a:lnTo>
                        <a:lnTo>
                          <a:pt x="143" y="40"/>
                        </a:lnTo>
                        <a:lnTo>
                          <a:pt x="142" y="38"/>
                        </a:lnTo>
                        <a:lnTo>
                          <a:pt x="140" y="36"/>
                        </a:lnTo>
                        <a:lnTo>
                          <a:pt x="139" y="33"/>
                        </a:lnTo>
                        <a:lnTo>
                          <a:pt x="137" y="31"/>
                        </a:lnTo>
                        <a:lnTo>
                          <a:pt x="135" y="30"/>
                        </a:lnTo>
                        <a:lnTo>
                          <a:pt x="134" y="28"/>
                        </a:lnTo>
                        <a:lnTo>
                          <a:pt x="132" y="26"/>
                        </a:lnTo>
                        <a:lnTo>
                          <a:pt x="130" y="25"/>
                        </a:lnTo>
                        <a:lnTo>
                          <a:pt x="128" y="24"/>
                        </a:lnTo>
                        <a:lnTo>
                          <a:pt x="127" y="23"/>
                        </a:lnTo>
                        <a:lnTo>
                          <a:pt x="125" y="23"/>
                        </a:lnTo>
                        <a:lnTo>
                          <a:pt x="124" y="22"/>
                        </a:lnTo>
                        <a:lnTo>
                          <a:pt x="121" y="22"/>
                        </a:lnTo>
                        <a:lnTo>
                          <a:pt x="120" y="22"/>
                        </a:lnTo>
                        <a:lnTo>
                          <a:pt x="118" y="22"/>
                        </a:lnTo>
                        <a:lnTo>
                          <a:pt x="117" y="21"/>
                        </a:lnTo>
                        <a:lnTo>
                          <a:pt x="114" y="22"/>
                        </a:lnTo>
                        <a:lnTo>
                          <a:pt x="113" y="22"/>
                        </a:lnTo>
                        <a:lnTo>
                          <a:pt x="112" y="22"/>
                        </a:lnTo>
                        <a:lnTo>
                          <a:pt x="110" y="22"/>
                        </a:lnTo>
                        <a:lnTo>
                          <a:pt x="109" y="23"/>
                        </a:lnTo>
                        <a:lnTo>
                          <a:pt x="107" y="23"/>
                        </a:lnTo>
                        <a:lnTo>
                          <a:pt x="105" y="24"/>
                        </a:lnTo>
                        <a:lnTo>
                          <a:pt x="104" y="25"/>
                        </a:lnTo>
                        <a:lnTo>
                          <a:pt x="103" y="26"/>
                        </a:lnTo>
                        <a:lnTo>
                          <a:pt x="102" y="28"/>
                        </a:lnTo>
                        <a:lnTo>
                          <a:pt x="101" y="29"/>
                        </a:lnTo>
                        <a:lnTo>
                          <a:pt x="99" y="30"/>
                        </a:lnTo>
                        <a:lnTo>
                          <a:pt x="98" y="31"/>
                        </a:lnTo>
                        <a:lnTo>
                          <a:pt x="98" y="32"/>
                        </a:lnTo>
                        <a:lnTo>
                          <a:pt x="97" y="33"/>
                        </a:lnTo>
                        <a:lnTo>
                          <a:pt x="97" y="34"/>
                        </a:lnTo>
                        <a:lnTo>
                          <a:pt x="97" y="36"/>
                        </a:lnTo>
                        <a:lnTo>
                          <a:pt x="96" y="38"/>
                        </a:lnTo>
                        <a:lnTo>
                          <a:pt x="96" y="39"/>
                        </a:lnTo>
                        <a:lnTo>
                          <a:pt x="96" y="41"/>
                        </a:lnTo>
                        <a:lnTo>
                          <a:pt x="96" y="44"/>
                        </a:lnTo>
                        <a:lnTo>
                          <a:pt x="96" y="46"/>
                        </a:lnTo>
                        <a:lnTo>
                          <a:pt x="96" y="49"/>
                        </a:lnTo>
                        <a:lnTo>
                          <a:pt x="97" y="52"/>
                        </a:lnTo>
                        <a:lnTo>
                          <a:pt x="97" y="55"/>
                        </a:lnTo>
                        <a:lnTo>
                          <a:pt x="97" y="60"/>
                        </a:lnTo>
                        <a:lnTo>
                          <a:pt x="98" y="63"/>
                        </a:lnTo>
                        <a:lnTo>
                          <a:pt x="99" y="68"/>
                        </a:lnTo>
                        <a:lnTo>
                          <a:pt x="101" y="71"/>
                        </a:lnTo>
                        <a:lnTo>
                          <a:pt x="101" y="76"/>
                        </a:lnTo>
                        <a:lnTo>
                          <a:pt x="102" y="81"/>
                        </a:lnTo>
                        <a:lnTo>
                          <a:pt x="103" y="84"/>
                        </a:lnTo>
                        <a:lnTo>
                          <a:pt x="104" y="87"/>
                        </a:lnTo>
                        <a:lnTo>
                          <a:pt x="105" y="91"/>
                        </a:lnTo>
                        <a:lnTo>
                          <a:pt x="105" y="94"/>
                        </a:lnTo>
                        <a:lnTo>
                          <a:pt x="106" y="98"/>
                        </a:lnTo>
                        <a:lnTo>
                          <a:pt x="106" y="100"/>
                        </a:lnTo>
                        <a:lnTo>
                          <a:pt x="107" y="104"/>
                        </a:lnTo>
                        <a:lnTo>
                          <a:pt x="107" y="106"/>
                        </a:lnTo>
                        <a:lnTo>
                          <a:pt x="107" y="108"/>
                        </a:lnTo>
                        <a:lnTo>
                          <a:pt x="109" y="109"/>
                        </a:lnTo>
                        <a:lnTo>
                          <a:pt x="107" y="113"/>
                        </a:lnTo>
                        <a:lnTo>
                          <a:pt x="107" y="115"/>
                        </a:lnTo>
                        <a:lnTo>
                          <a:pt x="107" y="117"/>
                        </a:lnTo>
                        <a:lnTo>
                          <a:pt x="107" y="120"/>
                        </a:lnTo>
                        <a:lnTo>
                          <a:pt x="107" y="122"/>
                        </a:lnTo>
                        <a:lnTo>
                          <a:pt x="106" y="124"/>
                        </a:lnTo>
                        <a:lnTo>
                          <a:pt x="106" y="127"/>
                        </a:lnTo>
                        <a:lnTo>
                          <a:pt x="105" y="129"/>
                        </a:lnTo>
                        <a:lnTo>
                          <a:pt x="105" y="130"/>
                        </a:lnTo>
                        <a:lnTo>
                          <a:pt x="104" y="132"/>
                        </a:lnTo>
                        <a:lnTo>
                          <a:pt x="103" y="135"/>
                        </a:lnTo>
                        <a:lnTo>
                          <a:pt x="103" y="136"/>
                        </a:lnTo>
                        <a:lnTo>
                          <a:pt x="102" y="138"/>
                        </a:lnTo>
                        <a:lnTo>
                          <a:pt x="101" y="139"/>
                        </a:lnTo>
                        <a:lnTo>
                          <a:pt x="99" y="142"/>
                        </a:lnTo>
                        <a:lnTo>
                          <a:pt x="97" y="143"/>
                        </a:lnTo>
                        <a:lnTo>
                          <a:pt x="96" y="144"/>
                        </a:lnTo>
                        <a:lnTo>
                          <a:pt x="95" y="146"/>
                        </a:lnTo>
                        <a:lnTo>
                          <a:pt x="94" y="147"/>
                        </a:lnTo>
                        <a:lnTo>
                          <a:pt x="91" y="149"/>
                        </a:lnTo>
                        <a:lnTo>
                          <a:pt x="90" y="150"/>
                        </a:lnTo>
                        <a:lnTo>
                          <a:pt x="88" y="151"/>
                        </a:lnTo>
                        <a:lnTo>
                          <a:pt x="86" y="152"/>
                        </a:lnTo>
                        <a:lnTo>
                          <a:pt x="84" y="153"/>
                        </a:lnTo>
                        <a:lnTo>
                          <a:pt x="82" y="154"/>
                        </a:lnTo>
                        <a:lnTo>
                          <a:pt x="80" y="155"/>
                        </a:lnTo>
                        <a:lnTo>
                          <a:pt x="77" y="157"/>
                        </a:lnTo>
                        <a:lnTo>
                          <a:pt x="76" y="157"/>
                        </a:lnTo>
                        <a:lnTo>
                          <a:pt x="74" y="157"/>
                        </a:lnTo>
                        <a:lnTo>
                          <a:pt x="72" y="158"/>
                        </a:lnTo>
                        <a:lnTo>
                          <a:pt x="69" y="158"/>
                        </a:lnTo>
                        <a:lnTo>
                          <a:pt x="67" y="158"/>
                        </a:lnTo>
                        <a:lnTo>
                          <a:pt x="65" y="158"/>
                        </a:lnTo>
                        <a:lnTo>
                          <a:pt x="63" y="158"/>
                        </a:lnTo>
                        <a:lnTo>
                          <a:pt x="60" y="158"/>
                        </a:lnTo>
                        <a:lnTo>
                          <a:pt x="59" y="157"/>
                        </a:lnTo>
                        <a:lnTo>
                          <a:pt x="57" y="157"/>
                        </a:lnTo>
                        <a:lnTo>
                          <a:pt x="54" y="157"/>
                        </a:lnTo>
                        <a:lnTo>
                          <a:pt x="52" y="155"/>
                        </a:lnTo>
                        <a:lnTo>
                          <a:pt x="50" y="155"/>
                        </a:lnTo>
                        <a:lnTo>
                          <a:pt x="48" y="154"/>
                        </a:lnTo>
                        <a:lnTo>
                          <a:pt x="45" y="153"/>
                        </a:lnTo>
                        <a:lnTo>
                          <a:pt x="43" y="153"/>
                        </a:lnTo>
                        <a:lnTo>
                          <a:pt x="41" y="152"/>
                        </a:lnTo>
                        <a:lnTo>
                          <a:pt x="38" y="150"/>
                        </a:lnTo>
                        <a:lnTo>
                          <a:pt x="36" y="149"/>
                        </a:lnTo>
                        <a:lnTo>
                          <a:pt x="34" y="147"/>
                        </a:lnTo>
                        <a:lnTo>
                          <a:pt x="33" y="145"/>
                        </a:lnTo>
                        <a:lnTo>
                          <a:pt x="30" y="144"/>
                        </a:lnTo>
                        <a:lnTo>
                          <a:pt x="28" y="143"/>
                        </a:lnTo>
                        <a:lnTo>
                          <a:pt x="26" y="140"/>
                        </a:lnTo>
                        <a:lnTo>
                          <a:pt x="24" y="138"/>
                        </a:lnTo>
                        <a:lnTo>
                          <a:pt x="22" y="137"/>
                        </a:lnTo>
                        <a:lnTo>
                          <a:pt x="20" y="135"/>
                        </a:lnTo>
                        <a:lnTo>
                          <a:pt x="19" y="132"/>
                        </a:lnTo>
                        <a:lnTo>
                          <a:pt x="18" y="130"/>
                        </a:lnTo>
                        <a:lnTo>
                          <a:pt x="15" y="128"/>
                        </a:lnTo>
                        <a:lnTo>
                          <a:pt x="14" y="125"/>
                        </a:lnTo>
                        <a:lnTo>
                          <a:pt x="13" y="123"/>
                        </a:lnTo>
                        <a:lnTo>
                          <a:pt x="12" y="120"/>
                        </a:lnTo>
                        <a:lnTo>
                          <a:pt x="10" y="117"/>
                        </a:lnTo>
                        <a:lnTo>
                          <a:pt x="8" y="114"/>
                        </a:lnTo>
                        <a:lnTo>
                          <a:pt x="7" y="110"/>
                        </a:lnTo>
                        <a:lnTo>
                          <a:pt x="5" y="107"/>
                        </a:lnTo>
                        <a:lnTo>
                          <a:pt x="5" y="104"/>
                        </a:lnTo>
                        <a:lnTo>
                          <a:pt x="4" y="100"/>
                        </a:lnTo>
                        <a:lnTo>
                          <a:pt x="3" y="98"/>
                        </a:lnTo>
                        <a:lnTo>
                          <a:pt x="1" y="94"/>
                        </a:lnTo>
                        <a:lnTo>
                          <a:pt x="1" y="92"/>
                        </a:lnTo>
                        <a:lnTo>
                          <a:pt x="1" y="89"/>
                        </a:lnTo>
                        <a:lnTo>
                          <a:pt x="1" y="86"/>
                        </a:lnTo>
                        <a:lnTo>
                          <a:pt x="1" y="83"/>
                        </a:lnTo>
                        <a:lnTo>
                          <a:pt x="0" y="81"/>
                        </a:lnTo>
                        <a:lnTo>
                          <a:pt x="0" y="78"/>
                        </a:lnTo>
                        <a:lnTo>
                          <a:pt x="1" y="75"/>
                        </a:lnTo>
                        <a:lnTo>
                          <a:pt x="1" y="72"/>
                        </a:lnTo>
                        <a:lnTo>
                          <a:pt x="1" y="70"/>
                        </a:lnTo>
                        <a:lnTo>
                          <a:pt x="3" y="67"/>
                        </a:lnTo>
                        <a:lnTo>
                          <a:pt x="3" y="64"/>
                        </a:lnTo>
                        <a:lnTo>
                          <a:pt x="4" y="62"/>
                        </a:lnTo>
                        <a:lnTo>
                          <a:pt x="5" y="60"/>
                        </a:lnTo>
                        <a:lnTo>
                          <a:pt x="5" y="57"/>
                        </a:lnTo>
                        <a:lnTo>
                          <a:pt x="6" y="55"/>
                        </a:lnTo>
                        <a:lnTo>
                          <a:pt x="8" y="52"/>
                        </a:lnTo>
                        <a:lnTo>
                          <a:pt x="10" y="51"/>
                        </a:lnTo>
                        <a:lnTo>
                          <a:pt x="11" y="48"/>
                        </a:lnTo>
                        <a:lnTo>
                          <a:pt x="12" y="46"/>
                        </a:lnTo>
                        <a:lnTo>
                          <a:pt x="14" y="44"/>
                        </a:lnTo>
                        <a:lnTo>
                          <a:pt x="15" y="43"/>
                        </a:lnTo>
                        <a:lnTo>
                          <a:pt x="18" y="40"/>
                        </a:lnTo>
                        <a:lnTo>
                          <a:pt x="19" y="39"/>
                        </a:lnTo>
                        <a:lnTo>
                          <a:pt x="21" y="37"/>
                        </a:lnTo>
                        <a:lnTo>
                          <a:pt x="23" y="36"/>
                        </a:lnTo>
                        <a:lnTo>
                          <a:pt x="26" y="34"/>
                        </a:lnTo>
                        <a:lnTo>
                          <a:pt x="28" y="33"/>
                        </a:lnTo>
                        <a:lnTo>
                          <a:pt x="30" y="31"/>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6" name="Freeform 81"/>
                  <p:cNvSpPr>
                    <a:spLocks/>
                  </p:cNvSpPr>
                  <p:nvPr/>
                </p:nvSpPr>
                <p:spPr bwMode="auto">
                  <a:xfrm>
                    <a:off x="4786" y="947"/>
                    <a:ext cx="87" cy="79"/>
                  </a:xfrm>
                  <a:custGeom>
                    <a:avLst/>
                    <a:gdLst>
                      <a:gd name="T0" fmla="*/ 34 w 173"/>
                      <a:gd name="T1" fmla="*/ 55 h 158"/>
                      <a:gd name="T2" fmla="*/ 26 w 173"/>
                      <a:gd name="T3" fmla="*/ 64 h 158"/>
                      <a:gd name="T4" fmla="*/ 22 w 173"/>
                      <a:gd name="T5" fmla="*/ 76 h 158"/>
                      <a:gd name="T6" fmla="*/ 22 w 173"/>
                      <a:gd name="T7" fmla="*/ 90 h 158"/>
                      <a:gd name="T8" fmla="*/ 26 w 173"/>
                      <a:gd name="T9" fmla="*/ 105 h 158"/>
                      <a:gd name="T10" fmla="*/ 33 w 173"/>
                      <a:gd name="T11" fmla="*/ 117 h 158"/>
                      <a:gd name="T12" fmla="*/ 41 w 173"/>
                      <a:gd name="T13" fmla="*/ 127 h 158"/>
                      <a:gd name="T14" fmla="*/ 50 w 173"/>
                      <a:gd name="T15" fmla="*/ 135 h 158"/>
                      <a:gd name="T16" fmla="*/ 59 w 173"/>
                      <a:gd name="T17" fmla="*/ 138 h 158"/>
                      <a:gd name="T18" fmla="*/ 67 w 173"/>
                      <a:gd name="T19" fmla="*/ 137 h 158"/>
                      <a:gd name="T20" fmla="*/ 76 w 173"/>
                      <a:gd name="T21" fmla="*/ 134 h 158"/>
                      <a:gd name="T22" fmla="*/ 82 w 173"/>
                      <a:gd name="T23" fmla="*/ 127 h 158"/>
                      <a:gd name="T24" fmla="*/ 84 w 173"/>
                      <a:gd name="T25" fmla="*/ 119 h 158"/>
                      <a:gd name="T26" fmla="*/ 86 w 173"/>
                      <a:gd name="T27" fmla="*/ 106 h 158"/>
                      <a:gd name="T28" fmla="*/ 82 w 173"/>
                      <a:gd name="T29" fmla="*/ 93 h 158"/>
                      <a:gd name="T30" fmla="*/ 77 w 173"/>
                      <a:gd name="T31" fmla="*/ 69 h 158"/>
                      <a:gd name="T32" fmla="*/ 74 w 173"/>
                      <a:gd name="T33" fmla="*/ 49 h 158"/>
                      <a:gd name="T34" fmla="*/ 75 w 173"/>
                      <a:gd name="T35" fmla="*/ 34 h 158"/>
                      <a:gd name="T36" fmla="*/ 80 w 173"/>
                      <a:gd name="T37" fmla="*/ 22 h 158"/>
                      <a:gd name="T38" fmla="*/ 87 w 173"/>
                      <a:gd name="T39" fmla="*/ 11 h 158"/>
                      <a:gd name="T40" fmla="*/ 97 w 173"/>
                      <a:gd name="T41" fmla="*/ 4 h 158"/>
                      <a:gd name="T42" fmla="*/ 112 w 173"/>
                      <a:gd name="T43" fmla="*/ 0 h 158"/>
                      <a:gd name="T44" fmla="*/ 127 w 173"/>
                      <a:gd name="T45" fmla="*/ 2 h 158"/>
                      <a:gd name="T46" fmla="*/ 141 w 173"/>
                      <a:gd name="T47" fmla="*/ 9 h 158"/>
                      <a:gd name="T48" fmla="*/ 154 w 173"/>
                      <a:gd name="T49" fmla="*/ 22 h 158"/>
                      <a:gd name="T50" fmla="*/ 164 w 173"/>
                      <a:gd name="T51" fmla="*/ 37 h 158"/>
                      <a:gd name="T52" fmla="*/ 171 w 173"/>
                      <a:gd name="T53" fmla="*/ 56 h 158"/>
                      <a:gd name="T54" fmla="*/ 173 w 173"/>
                      <a:gd name="T55" fmla="*/ 75 h 158"/>
                      <a:gd name="T56" fmla="*/ 170 w 173"/>
                      <a:gd name="T57" fmla="*/ 90 h 158"/>
                      <a:gd name="T58" fmla="*/ 162 w 173"/>
                      <a:gd name="T59" fmla="*/ 104 h 158"/>
                      <a:gd name="T60" fmla="*/ 149 w 173"/>
                      <a:gd name="T61" fmla="*/ 114 h 158"/>
                      <a:gd name="T62" fmla="*/ 145 w 173"/>
                      <a:gd name="T63" fmla="*/ 90 h 158"/>
                      <a:gd name="T64" fmla="*/ 152 w 173"/>
                      <a:gd name="T65" fmla="*/ 76 h 158"/>
                      <a:gd name="T66" fmla="*/ 151 w 173"/>
                      <a:gd name="T67" fmla="*/ 60 h 158"/>
                      <a:gd name="T68" fmla="*/ 143 w 173"/>
                      <a:gd name="T69" fmla="*/ 40 h 158"/>
                      <a:gd name="T70" fmla="*/ 132 w 173"/>
                      <a:gd name="T71" fmla="*/ 26 h 158"/>
                      <a:gd name="T72" fmla="*/ 120 w 173"/>
                      <a:gd name="T73" fmla="*/ 22 h 158"/>
                      <a:gd name="T74" fmla="*/ 109 w 173"/>
                      <a:gd name="T75" fmla="*/ 23 h 158"/>
                      <a:gd name="T76" fmla="*/ 101 w 173"/>
                      <a:gd name="T77" fmla="*/ 29 h 158"/>
                      <a:gd name="T78" fmla="*/ 96 w 173"/>
                      <a:gd name="T79" fmla="*/ 38 h 158"/>
                      <a:gd name="T80" fmla="*/ 97 w 173"/>
                      <a:gd name="T81" fmla="*/ 55 h 158"/>
                      <a:gd name="T82" fmla="*/ 103 w 173"/>
                      <a:gd name="T83" fmla="*/ 84 h 158"/>
                      <a:gd name="T84" fmla="*/ 107 w 173"/>
                      <a:gd name="T85" fmla="*/ 106 h 158"/>
                      <a:gd name="T86" fmla="*/ 107 w 173"/>
                      <a:gd name="T87" fmla="*/ 122 h 158"/>
                      <a:gd name="T88" fmla="*/ 103 w 173"/>
                      <a:gd name="T89" fmla="*/ 136 h 158"/>
                      <a:gd name="T90" fmla="*/ 94 w 173"/>
                      <a:gd name="T91" fmla="*/ 147 h 158"/>
                      <a:gd name="T92" fmla="*/ 80 w 173"/>
                      <a:gd name="T93" fmla="*/ 155 h 158"/>
                      <a:gd name="T94" fmla="*/ 65 w 173"/>
                      <a:gd name="T95" fmla="*/ 158 h 158"/>
                      <a:gd name="T96" fmla="*/ 50 w 173"/>
                      <a:gd name="T97" fmla="*/ 155 h 158"/>
                      <a:gd name="T98" fmla="*/ 34 w 173"/>
                      <a:gd name="T99" fmla="*/ 147 h 158"/>
                      <a:gd name="T100" fmla="*/ 20 w 173"/>
                      <a:gd name="T101" fmla="*/ 135 h 158"/>
                      <a:gd name="T102" fmla="*/ 10 w 173"/>
                      <a:gd name="T103" fmla="*/ 117 h 158"/>
                      <a:gd name="T104" fmla="*/ 1 w 173"/>
                      <a:gd name="T105" fmla="*/ 94 h 158"/>
                      <a:gd name="T106" fmla="*/ 1 w 173"/>
                      <a:gd name="T107" fmla="*/ 75 h 158"/>
                      <a:gd name="T108" fmla="*/ 5 w 173"/>
                      <a:gd name="T109" fmla="*/ 57 h 158"/>
                      <a:gd name="T110" fmla="*/ 15 w 173"/>
                      <a:gd name="T111" fmla="*/ 43 h 158"/>
                      <a:gd name="T112" fmla="*/ 30 w 173"/>
                      <a:gd name="T113" fmla="*/ 31 h 1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58"/>
                      <a:gd name="T173" fmla="*/ 173 w 173"/>
                      <a:gd name="T174" fmla="*/ 158 h 1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58">
                        <a:moveTo>
                          <a:pt x="30" y="31"/>
                        </a:moveTo>
                        <a:lnTo>
                          <a:pt x="42" y="48"/>
                        </a:lnTo>
                        <a:lnTo>
                          <a:pt x="39" y="51"/>
                        </a:lnTo>
                        <a:lnTo>
                          <a:pt x="38" y="52"/>
                        </a:lnTo>
                        <a:lnTo>
                          <a:pt x="36" y="53"/>
                        </a:lnTo>
                        <a:lnTo>
                          <a:pt x="35" y="54"/>
                        </a:lnTo>
                        <a:lnTo>
                          <a:pt x="34" y="55"/>
                        </a:lnTo>
                        <a:lnTo>
                          <a:pt x="31" y="56"/>
                        </a:lnTo>
                        <a:lnTo>
                          <a:pt x="30" y="57"/>
                        </a:lnTo>
                        <a:lnTo>
                          <a:pt x="29" y="59"/>
                        </a:lnTo>
                        <a:lnTo>
                          <a:pt x="28" y="61"/>
                        </a:lnTo>
                        <a:lnTo>
                          <a:pt x="27" y="62"/>
                        </a:lnTo>
                        <a:lnTo>
                          <a:pt x="26" y="63"/>
                        </a:lnTo>
                        <a:lnTo>
                          <a:pt x="26" y="64"/>
                        </a:lnTo>
                        <a:lnTo>
                          <a:pt x="24" y="67"/>
                        </a:lnTo>
                        <a:lnTo>
                          <a:pt x="23" y="68"/>
                        </a:lnTo>
                        <a:lnTo>
                          <a:pt x="23" y="69"/>
                        </a:lnTo>
                        <a:lnTo>
                          <a:pt x="22" y="71"/>
                        </a:lnTo>
                        <a:lnTo>
                          <a:pt x="22" y="72"/>
                        </a:lnTo>
                        <a:lnTo>
                          <a:pt x="22" y="75"/>
                        </a:lnTo>
                        <a:lnTo>
                          <a:pt x="22" y="76"/>
                        </a:lnTo>
                        <a:lnTo>
                          <a:pt x="21" y="78"/>
                        </a:lnTo>
                        <a:lnTo>
                          <a:pt x="21" y="79"/>
                        </a:lnTo>
                        <a:lnTo>
                          <a:pt x="21" y="82"/>
                        </a:lnTo>
                        <a:lnTo>
                          <a:pt x="21" y="84"/>
                        </a:lnTo>
                        <a:lnTo>
                          <a:pt x="22" y="85"/>
                        </a:lnTo>
                        <a:lnTo>
                          <a:pt x="22" y="87"/>
                        </a:lnTo>
                        <a:lnTo>
                          <a:pt x="22" y="90"/>
                        </a:lnTo>
                        <a:lnTo>
                          <a:pt x="22" y="92"/>
                        </a:lnTo>
                        <a:lnTo>
                          <a:pt x="23" y="93"/>
                        </a:lnTo>
                        <a:lnTo>
                          <a:pt x="23" y="96"/>
                        </a:lnTo>
                        <a:lnTo>
                          <a:pt x="24" y="98"/>
                        </a:lnTo>
                        <a:lnTo>
                          <a:pt x="24" y="100"/>
                        </a:lnTo>
                        <a:lnTo>
                          <a:pt x="26" y="102"/>
                        </a:lnTo>
                        <a:lnTo>
                          <a:pt x="26" y="105"/>
                        </a:lnTo>
                        <a:lnTo>
                          <a:pt x="27" y="107"/>
                        </a:lnTo>
                        <a:lnTo>
                          <a:pt x="28" y="109"/>
                        </a:lnTo>
                        <a:lnTo>
                          <a:pt x="29" y="110"/>
                        </a:lnTo>
                        <a:lnTo>
                          <a:pt x="29" y="113"/>
                        </a:lnTo>
                        <a:lnTo>
                          <a:pt x="30" y="114"/>
                        </a:lnTo>
                        <a:lnTo>
                          <a:pt x="31" y="116"/>
                        </a:lnTo>
                        <a:lnTo>
                          <a:pt x="33" y="117"/>
                        </a:lnTo>
                        <a:lnTo>
                          <a:pt x="34" y="119"/>
                        </a:lnTo>
                        <a:lnTo>
                          <a:pt x="35" y="121"/>
                        </a:lnTo>
                        <a:lnTo>
                          <a:pt x="36" y="122"/>
                        </a:lnTo>
                        <a:lnTo>
                          <a:pt x="37" y="123"/>
                        </a:lnTo>
                        <a:lnTo>
                          <a:pt x="38" y="124"/>
                        </a:lnTo>
                        <a:lnTo>
                          <a:pt x="39" y="125"/>
                        </a:lnTo>
                        <a:lnTo>
                          <a:pt x="41" y="127"/>
                        </a:lnTo>
                        <a:lnTo>
                          <a:pt x="43" y="128"/>
                        </a:lnTo>
                        <a:lnTo>
                          <a:pt x="44" y="130"/>
                        </a:lnTo>
                        <a:lnTo>
                          <a:pt x="45" y="131"/>
                        </a:lnTo>
                        <a:lnTo>
                          <a:pt x="46" y="132"/>
                        </a:lnTo>
                        <a:lnTo>
                          <a:pt x="48" y="134"/>
                        </a:lnTo>
                        <a:lnTo>
                          <a:pt x="49" y="134"/>
                        </a:lnTo>
                        <a:lnTo>
                          <a:pt x="50" y="135"/>
                        </a:lnTo>
                        <a:lnTo>
                          <a:pt x="51" y="136"/>
                        </a:lnTo>
                        <a:lnTo>
                          <a:pt x="52" y="136"/>
                        </a:lnTo>
                        <a:lnTo>
                          <a:pt x="53" y="137"/>
                        </a:lnTo>
                        <a:lnTo>
                          <a:pt x="54" y="137"/>
                        </a:lnTo>
                        <a:lnTo>
                          <a:pt x="56" y="137"/>
                        </a:lnTo>
                        <a:lnTo>
                          <a:pt x="58" y="137"/>
                        </a:lnTo>
                        <a:lnTo>
                          <a:pt x="59" y="138"/>
                        </a:lnTo>
                        <a:lnTo>
                          <a:pt x="60" y="138"/>
                        </a:lnTo>
                        <a:lnTo>
                          <a:pt x="61" y="138"/>
                        </a:lnTo>
                        <a:lnTo>
                          <a:pt x="63" y="138"/>
                        </a:lnTo>
                        <a:lnTo>
                          <a:pt x="64" y="138"/>
                        </a:lnTo>
                        <a:lnTo>
                          <a:pt x="65" y="137"/>
                        </a:lnTo>
                        <a:lnTo>
                          <a:pt x="66" y="137"/>
                        </a:lnTo>
                        <a:lnTo>
                          <a:pt x="67" y="137"/>
                        </a:lnTo>
                        <a:lnTo>
                          <a:pt x="68" y="137"/>
                        </a:lnTo>
                        <a:lnTo>
                          <a:pt x="69" y="136"/>
                        </a:lnTo>
                        <a:lnTo>
                          <a:pt x="71" y="136"/>
                        </a:lnTo>
                        <a:lnTo>
                          <a:pt x="73" y="135"/>
                        </a:lnTo>
                        <a:lnTo>
                          <a:pt x="74" y="135"/>
                        </a:lnTo>
                        <a:lnTo>
                          <a:pt x="75" y="134"/>
                        </a:lnTo>
                        <a:lnTo>
                          <a:pt x="76" y="134"/>
                        </a:lnTo>
                        <a:lnTo>
                          <a:pt x="77" y="132"/>
                        </a:lnTo>
                        <a:lnTo>
                          <a:pt x="77" y="131"/>
                        </a:lnTo>
                        <a:lnTo>
                          <a:pt x="79" y="131"/>
                        </a:lnTo>
                        <a:lnTo>
                          <a:pt x="80" y="130"/>
                        </a:lnTo>
                        <a:lnTo>
                          <a:pt x="81" y="129"/>
                        </a:lnTo>
                        <a:lnTo>
                          <a:pt x="81" y="128"/>
                        </a:lnTo>
                        <a:lnTo>
                          <a:pt x="82" y="127"/>
                        </a:lnTo>
                        <a:lnTo>
                          <a:pt x="82" y="125"/>
                        </a:lnTo>
                        <a:lnTo>
                          <a:pt x="83" y="124"/>
                        </a:lnTo>
                        <a:lnTo>
                          <a:pt x="83" y="123"/>
                        </a:lnTo>
                        <a:lnTo>
                          <a:pt x="83" y="122"/>
                        </a:lnTo>
                        <a:lnTo>
                          <a:pt x="84" y="121"/>
                        </a:lnTo>
                        <a:lnTo>
                          <a:pt x="84" y="120"/>
                        </a:lnTo>
                        <a:lnTo>
                          <a:pt x="84" y="119"/>
                        </a:lnTo>
                        <a:lnTo>
                          <a:pt x="86" y="116"/>
                        </a:lnTo>
                        <a:lnTo>
                          <a:pt x="86" y="115"/>
                        </a:lnTo>
                        <a:lnTo>
                          <a:pt x="86" y="114"/>
                        </a:lnTo>
                        <a:lnTo>
                          <a:pt x="86" y="112"/>
                        </a:lnTo>
                        <a:lnTo>
                          <a:pt x="86" y="110"/>
                        </a:lnTo>
                        <a:lnTo>
                          <a:pt x="86" y="108"/>
                        </a:lnTo>
                        <a:lnTo>
                          <a:pt x="86" y="106"/>
                        </a:lnTo>
                        <a:lnTo>
                          <a:pt x="84" y="105"/>
                        </a:lnTo>
                        <a:lnTo>
                          <a:pt x="84" y="104"/>
                        </a:lnTo>
                        <a:lnTo>
                          <a:pt x="84" y="102"/>
                        </a:lnTo>
                        <a:lnTo>
                          <a:pt x="83" y="100"/>
                        </a:lnTo>
                        <a:lnTo>
                          <a:pt x="83" y="98"/>
                        </a:lnTo>
                        <a:lnTo>
                          <a:pt x="83" y="96"/>
                        </a:lnTo>
                        <a:lnTo>
                          <a:pt x="82" y="93"/>
                        </a:lnTo>
                        <a:lnTo>
                          <a:pt x="82" y="90"/>
                        </a:lnTo>
                        <a:lnTo>
                          <a:pt x="81" y="87"/>
                        </a:lnTo>
                        <a:lnTo>
                          <a:pt x="81" y="84"/>
                        </a:lnTo>
                        <a:lnTo>
                          <a:pt x="80" y="81"/>
                        </a:lnTo>
                        <a:lnTo>
                          <a:pt x="80" y="76"/>
                        </a:lnTo>
                        <a:lnTo>
                          <a:pt x="79" y="72"/>
                        </a:lnTo>
                        <a:lnTo>
                          <a:pt x="77" y="69"/>
                        </a:lnTo>
                        <a:lnTo>
                          <a:pt x="76" y="66"/>
                        </a:lnTo>
                        <a:lnTo>
                          <a:pt x="76" y="62"/>
                        </a:lnTo>
                        <a:lnTo>
                          <a:pt x="75" y="60"/>
                        </a:lnTo>
                        <a:lnTo>
                          <a:pt x="75" y="56"/>
                        </a:lnTo>
                        <a:lnTo>
                          <a:pt x="74" y="54"/>
                        </a:lnTo>
                        <a:lnTo>
                          <a:pt x="74" y="52"/>
                        </a:lnTo>
                        <a:lnTo>
                          <a:pt x="74" y="49"/>
                        </a:lnTo>
                        <a:lnTo>
                          <a:pt x="74" y="47"/>
                        </a:lnTo>
                        <a:lnTo>
                          <a:pt x="74" y="45"/>
                        </a:lnTo>
                        <a:lnTo>
                          <a:pt x="74" y="43"/>
                        </a:lnTo>
                        <a:lnTo>
                          <a:pt x="74" y="41"/>
                        </a:lnTo>
                        <a:lnTo>
                          <a:pt x="74" y="39"/>
                        </a:lnTo>
                        <a:lnTo>
                          <a:pt x="74" y="37"/>
                        </a:lnTo>
                        <a:lnTo>
                          <a:pt x="75" y="34"/>
                        </a:lnTo>
                        <a:lnTo>
                          <a:pt x="75" y="32"/>
                        </a:lnTo>
                        <a:lnTo>
                          <a:pt x="76" y="30"/>
                        </a:lnTo>
                        <a:lnTo>
                          <a:pt x="76" y="29"/>
                        </a:lnTo>
                        <a:lnTo>
                          <a:pt x="77" y="26"/>
                        </a:lnTo>
                        <a:lnTo>
                          <a:pt x="77" y="25"/>
                        </a:lnTo>
                        <a:lnTo>
                          <a:pt x="79" y="23"/>
                        </a:lnTo>
                        <a:lnTo>
                          <a:pt x="80" y="22"/>
                        </a:lnTo>
                        <a:lnTo>
                          <a:pt x="81" y="19"/>
                        </a:lnTo>
                        <a:lnTo>
                          <a:pt x="81" y="18"/>
                        </a:lnTo>
                        <a:lnTo>
                          <a:pt x="82" y="17"/>
                        </a:lnTo>
                        <a:lnTo>
                          <a:pt x="83" y="16"/>
                        </a:lnTo>
                        <a:lnTo>
                          <a:pt x="84" y="14"/>
                        </a:lnTo>
                        <a:lnTo>
                          <a:pt x="86" y="13"/>
                        </a:lnTo>
                        <a:lnTo>
                          <a:pt x="87" y="11"/>
                        </a:lnTo>
                        <a:lnTo>
                          <a:pt x="88" y="10"/>
                        </a:lnTo>
                        <a:lnTo>
                          <a:pt x="90" y="9"/>
                        </a:lnTo>
                        <a:lnTo>
                          <a:pt x="91" y="8"/>
                        </a:lnTo>
                        <a:lnTo>
                          <a:pt x="92" y="7"/>
                        </a:lnTo>
                        <a:lnTo>
                          <a:pt x="94" y="6"/>
                        </a:lnTo>
                        <a:lnTo>
                          <a:pt x="96" y="4"/>
                        </a:lnTo>
                        <a:lnTo>
                          <a:pt x="97" y="4"/>
                        </a:lnTo>
                        <a:lnTo>
                          <a:pt x="99" y="3"/>
                        </a:lnTo>
                        <a:lnTo>
                          <a:pt x="102" y="2"/>
                        </a:lnTo>
                        <a:lnTo>
                          <a:pt x="103" y="2"/>
                        </a:lnTo>
                        <a:lnTo>
                          <a:pt x="105" y="1"/>
                        </a:lnTo>
                        <a:lnTo>
                          <a:pt x="107" y="1"/>
                        </a:lnTo>
                        <a:lnTo>
                          <a:pt x="110" y="1"/>
                        </a:lnTo>
                        <a:lnTo>
                          <a:pt x="112" y="0"/>
                        </a:lnTo>
                        <a:lnTo>
                          <a:pt x="114" y="0"/>
                        </a:lnTo>
                        <a:lnTo>
                          <a:pt x="117" y="0"/>
                        </a:lnTo>
                        <a:lnTo>
                          <a:pt x="119" y="0"/>
                        </a:lnTo>
                        <a:lnTo>
                          <a:pt x="121" y="0"/>
                        </a:lnTo>
                        <a:lnTo>
                          <a:pt x="122" y="1"/>
                        </a:lnTo>
                        <a:lnTo>
                          <a:pt x="125" y="1"/>
                        </a:lnTo>
                        <a:lnTo>
                          <a:pt x="127" y="2"/>
                        </a:lnTo>
                        <a:lnTo>
                          <a:pt x="129" y="3"/>
                        </a:lnTo>
                        <a:lnTo>
                          <a:pt x="130" y="3"/>
                        </a:lnTo>
                        <a:lnTo>
                          <a:pt x="133" y="4"/>
                        </a:lnTo>
                        <a:lnTo>
                          <a:pt x="135" y="6"/>
                        </a:lnTo>
                        <a:lnTo>
                          <a:pt x="137" y="7"/>
                        </a:lnTo>
                        <a:lnTo>
                          <a:pt x="139" y="8"/>
                        </a:lnTo>
                        <a:lnTo>
                          <a:pt x="141" y="9"/>
                        </a:lnTo>
                        <a:lnTo>
                          <a:pt x="143" y="10"/>
                        </a:lnTo>
                        <a:lnTo>
                          <a:pt x="145" y="11"/>
                        </a:lnTo>
                        <a:lnTo>
                          <a:pt x="147" y="14"/>
                        </a:lnTo>
                        <a:lnTo>
                          <a:pt x="149" y="16"/>
                        </a:lnTo>
                        <a:lnTo>
                          <a:pt x="150" y="17"/>
                        </a:lnTo>
                        <a:lnTo>
                          <a:pt x="152" y="19"/>
                        </a:lnTo>
                        <a:lnTo>
                          <a:pt x="154" y="22"/>
                        </a:lnTo>
                        <a:lnTo>
                          <a:pt x="156" y="24"/>
                        </a:lnTo>
                        <a:lnTo>
                          <a:pt x="157" y="25"/>
                        </a:lnTo>
                        <a:lnTo>
                          <a:pt x="158" y="28"/>
                        </a:lnTo>
                        <a:lnTo>
                          <a:pt x="159" y="30"/>
                        </a:lnTo>
                        <a:lnTo>
                          <a:pt x="160" y="32"/>
                        </a:lnTo>
                        <a:lnTo>
                          <a:pt x="162" y="34"/>
                        </a:lnTo>
                        <a:lnTo>
                          <a:pt x="164" y="37"/>
                        </a:lnTo>
                        <a:lnTo>
                          <a:pt x="165" y="40"/>
                        </a:lnTo>
                        <a:lnTo>
                          <a:pt x="166" y="43"/>
                        </a:lnTo>
                        <a:lnTo>
                          <a:pt x="167" y="46"/>
                        </a:lnTo>
                        <a:lnTo>
                          <a:pt x="169" y="48"/>
                        </a:lnTo>
                        <a:lnTo>
                          <a:pt x="170" y="51"/>
                        </a:lnTo>
                        <a:lnTo>
                          <a:pt x="171" y="54"/>
                        </a:lnTo>
                        <a:lnTo>
                          <a:pt x="171" y="56"/>
                        </a:lnTo>
                        <a:lnTo>
                          <a:pt x="172" y="59"/>
                        </a:lnTo>
                        <a:lnTo>
                          <a:pt x="172" y="62"/>
                        </a:lnTo>
                        <a:lnTo>
                          <a:pt x="172" y="64"/>
                        </a:lnTo>
                        <a:lnTo>
                          <a:pt x="172" y="67"/>
                        </a:lnTo>
                        <a:lnTo>
                          <a:pt x="173" y="69"/>
                        </a:lnTo>
                        <a:lnTo>
                          <a:pt x="173" y="72"/>
                        </a:lnTo>
                        <a:lnTo>
                          <a:pt x="173" y="75"/>
                        </a:lnTo>
                        <a:lnTo>
                          <a:pt x="173" y="77"/>
                        </a:lnTo>
                        <a:lnTo>
                          <a:pt x="172" y="79"/>
                        </a:lnTo>
                        <a:lnTo>
                          <a:pt x="172" y="82"/>
                        </a:lnTo>
                        <a:lnTo>
                          <a:pt x="172" y="84"/>
                        </a:lnTo>
                        <a:lnTo>
                          <a:pt x="171" y="86"/>
                        </a:lnTo>
                        <a:lnTo>
                          <a:pt x="171" y="89"/>
                        </a:lnTo>
                        <a:lnTo>
                          <a:pt x="170" y="90"/>
                        </a:lnTo>
                        <a:lnTo>
                          <a:pt x="169" y="92"/>
                        </a:lnTo>
                        <a:lnTo>
                          <a:pt x="167" y="94"/>
                        </a:lnTo>
                        <a:lnTo>
                          <a:pt x="167" y="96"/>
                        </a:lnTo>
                        <a:lnTo>
                          <a:pt x="165" y="98"/>
                        </a:lnTo>
                        <a:lnTo>
                          <a:pt x="164" y="100"/>
                        </a:lnTo>
                        <a:lnTo>
                          <a:pt x="163" y="102"/>
                        </a:lnTo>
                        <a:lnTo>
                          <a:pt x="162" y="104"/>
                        </a:lnTo>
                        <a:lnTo>
                          <a:pt x="160" y="106"/>
                        </a:lnTo>
                        <a:lnTo>
                          <a:pt x="158" y="107"/>
                        </a:lnTo>
                        <a:lnTo>
                          <a:pt x="157" y="109"/>
                        </a:lnTo>
                        <a:lnTo>
                          <a:pt x="155" y="110"/>
                        </a:lnTo>
                        <a:lnTo>
                          <a:pt x="154" y="112"/>
                        </a:lnTo>
                        <a:lnTo>
                          <a:pt x="151" y="113"/>
                        </a:lnTo>
                        <a:lnTo>
                          <a:pt x="149" y="114"/>
                        </a:lnTo>
                        <a:lnTo>
                          <a:pt x="148" y="115"/>
                        </a:lnTo>
                        <a:lnTo>
                          <a:pt x="137" y="97"/>
                        </a:lnTo>
                        <a:lnTo>
                          <a:pt x="139" y="96"/>
                        </a:lnTo>
                        <a:lnTo>
                          <a:pt x="141" y="94"/>
                        </a:lnTo>
                        <a:lnTo>
                          <a:pt x="142" y="93"/>
                        </a:lnTo>
                        <a:lnTo>
                          <a:pt x="144" y="91"/>
                        </a:lnTo>
                        <a:lnTo>
                          <a:pt x="145" y="90"/>
                        </a:lnTo>
                        <a:lnTo>
                          <a:pt x="147" y="87"/>
                        </a:lnTo>
                        <a:lnTo>
                          <a:pt x="148" y="86"/>
                        </a:lnTo>
                        <a:lnTo>
                          <a:pt x="149" y="84"/>
                        </a:lnTo>
                        <a:lnTo>
                          <a:pt x="150" y="83"/>
                        </a:lnTo>
                        <a:lnTo>
                          <a:pt x="151" y="81"/>
                        </a:lnTo>
                        <a:lnTo>
                          <a:pt x="151" y="78"/>
                        </a:lnTo>
                        <a:lnTo>
                          <a:pt x="152" y="76"/>
                        </a:lnTo>
                        <a:lnTo>
                          <a:pt x="152" y="75"/>
                        </a:lnTo>
                        <a:lnTo>
                          <a:pt x="152" y="72"/>
                        </a:lnTo>
                        <a:lnTo>
                          <a:pt x="152" y="70"/>
                        </a:lnTo>
                        <a:lnTo>
                          <a:pt x="152" y="68"/>
                        </a:lnTo>
                        <a:lnTo>
                          <a:pt x="152" y="66"/>
                        </a:lnTo>
                        <a:lnTo>
                          <a:pt x="152" y="62"/>
                        </a:lnTo>
                        <a:lnTo>
                          <a:pt x="151" y="60"/>
                        </a:lnTo>
                        <a:lnTo>
                          <a:pt x="151" y="57"/>
                        </a:lnTo>
                        <a:lnTo>
                          <a:pt x="150" y="55"/>
                        </a:lnTo>
                        <a:lnTo>
                          <a:pt x="149" y="52"/>
                        </a:lnTo>
                        <a:lnTo>
                          <a:pt x="148" y="49"/>
                        </a:lnTo>
                        <a:lnTo>
                          <a:pt x="147" y="46"/>
                        </a:lnTo>
                        <a:lnTo>
                          <a:pt x="144" y="44"/>
                        </a:lnTo>
                        <a:lnTo>
                          <a:pt x="143" y="40"/>
                        </a:lnTo>
                        <a:lnTo>
                          <a:pt x="142" y="38"/>
                        </a:lnTo>
                        <a:lnTo>
                          <a:pt x="140" y="36"/>
                        </a:lnTo>
                        <a:lnTo>
                          <a:pt x="139" y="33"/>
                        </a:lnTo>
                        <a:lnTo>
                          <a:pt x="137" y="31"/>
                        </a:lnTo>
                        <a:lnTo>
                          <a:pt x="135" y="30"/>
                        </a:lnTo>
                        <a:lnTo>
                          <a:pt x="134" y="28"/>
                        </a:lnTo>
                        <a:lnTo>
                          <a:pt x="132" y="26"/>
                        </a:lnTo>
                        <a:lnTo>
                          <a:pt x="130" y="25"/>
                        </a:lnTo>
                        <a:lnTo>
                          <a:pt x="128" y="24"/>
                        </a:lnTo>
                        <a:lnTo>
                          <a:pt x="127" y="23"/>
                        </a:lnTo>
                        <a:lnTo>
                          <a:pt x="125" y="23"/>
                        </a:lnTo>
                        <a:lnTo>
                          <a:pt x="124" y="22"/>
                        </a:lnTo>
                        <a:lnTo>
                          <a:pt x="121" y="22"/>
                        </a:lnTo>
                        <a:lnTo>
                          <a:pt x="120" y="22"/>
                        </a:lnTo>
                        <a:lnTo>
                          <a:pt x="118" y="22"/>
                        </a:lnTo>
                        <a:lnTo>
                          <a:pt x="117" y="21"/>
                        </a:lnTo>
                        <a:lnTo>
                          <a:pt x="114" y="22"/>
                        </a:lnTo>
                        <a:lnTo>
                          <a:pt x="113" y="22"/>
                        </a:lnTo>
                        <a:lnTo>
                          <a:pt x="112" y="22"/>
                        </a:lnTo>
                        <a:lnTo>
                          <a:pt x="110" y="22"/>
                        </a:lnTo>
                        <a:lnTo>
                          <a:pt x="109" y="23"/>
                        </a:lnTo>
                        <a:lnTo>
                          <a:pt x="107" y="23"/>
                        </a:lnTo>
                        <a:lnTo>
                          <a:pt x="105" y="24"/>
                        </a:lnTo>
                        <a:lnTo>
                          <a:pt x="104" y="25"/>
                        </a:lnTo>
                        <a:lnTo>
                          <a:pt x="103" y="26"/>
                        </a:lnTo>
                        <a:lnTo>
                          <a:pt x="102" y="28"/>
                        </a:lnTo>
                        <a:lnTo>
                          <a:pt x="101" y="29"/>
                        </a:lnTo>
                        <a:lnTo>
                          <a:pt x="99" y="30"/>
                        </a:lnTo>
                        <a:lnTo>
                          <a:pt x="98" y="31"/>
                        </a:lnTo>
                        <a:lnTo>
                          <a:pt x="98" y="32"/>
                        </a:lnTo>
                        <a:lnTo>
                          <a:pt x="97" y="33"/>
                        </a:lnTo>
                        <a:lnTo>
                          <a:pt x="97" y="34"/>
                        </a:lnTo>
                        <a:lnTo>
                          <a:pt x="97" y="36"/>
                        </a:lnTo>
                        <a:lnTo>
                          <a:pt x="96" y="38"/>
                        </a:lnTo>
                        <a:lnTo>
                          <a:pt x="96" y="39"/>
                        </a:lnTo>
                        <a:lnTo>
                          <a:pt x="96" y="41"/>
                        </a:lnTo>
                        <a:lnTo>
                          <a:pt x="96" y="44"/>
                        </a:lnTo>
                        <a:lnTo>
                          <a:pt x="96" y="46"/>
                        </a:lnTo>
                        <a:lnTo>
                          <a:pt x="96" y="49"/>
                        </a:lnTo>
                        <a:lnTo>
                          <a:pt x="97" y="52"/>
                        </a:lnTo>
                        <a:lnTo>
                          <a:pt x="97" y="55"/>
                        </a:lnTo>
                        <a:lnTo>
                          <a:pt x="97" y="60"/>
                        </a:lnTo>
                        <a:lnTo>
                          <a:pt x="98" y="63"/>
                        </a:lnTo>
                        <a:lnTo>
                          <a:pt x="99" y="68"/>
                        </a:lnTo>
                        <a:lnTo>
                          <a:pt x="101" y="71"/>
                        </a:lnTo>
                        <a:lnTo>
                          <a:pt x="101" y="76"/>
                        </a:lnTo>
                        <a:lnTo>
                          <a:pt x="102" y="81"/>
                        </a:lnTo>
                        <a:lnTo>
                          <a:pt x="103" y="84"/>
                        </a:lnTo>
                        <a:lnTo>
                          <a:pt x="104" y="87"/>
                        </a:lnTo>
                        <a:lnTo>
                          <a:pt x="105" y="91"/>
                        </a:lnTo>
                        <a:lnTo>
                          <a:pt x="105" y="94"/>
                        </a:lnTo>
                        <a:lnTo>
                          <a:pt x="106" y="98"/>
                        </a:lnTo>
                        <a:lnTo>
                          <a:pt x="106" y="100"/>
                        </a:lnTo>
                        <a:lnTo>
                          <a:pt x="107" y="104"/>
                        </a:lnTo>
                        <a:lnTo>
                          <a:pt x="107" y="106"/>
                        </a:lnTo>
                        <a:lnTo>
                          <a:pt x="107" y="108"/>
                        </a:lnTo>
                        <a:lnTo>
                          <a:pt x="109" y="109"/>
                        </a:lnTo>
                        <a:lnTo>
                          <a:pt x="107" y="113"/>
                        </a:lnTo>
                        <a:lnTo>
                          <a:pt x="107" y="115"/>
                        </a:lnTo>
                        <a:lnTo>
                          <a:pt x="107" y="117"/>
                        </a:lnTo>
                        <a:lnTo>
                          <a:pt x="107" y="120"/>
                        </a:lnTo>
                        <a:lnTo>
                          <a:pt x="107" y="122"/>
                        </a:lnTo>
                        <a:lnTo>
                          <a:pt x="106" y="124"/>
                        </a:lnTo>
                        <a:lnTo>
                          <a:pt x="106" y="127"/>
                        </a:lnTo>
                        <a:lnTo>
                          <a:pt x="105" y="129"/>
                        </a:lnTo>
                        <a:lnTo>
                          <a:pt x="105" y="130"/>
                        </a:lnTo>
                        <a:lnTo>
                          <a:pt x="104" y="132"/>
                        </a:lnTo>
                        <a:lnTo>
                          <a:pt x="103" y="135"/>
                        </a:lnTo>
                        <a:lnTo>
                          <a:pt x="103" y="136"/>
                        </a:lnTo>
                        <a:lnTo>
                          <a:pt x="102" y="138"/>
                        </a:lnTo>
                        <a:lnTo>
                          <a:pt x="101" y="139"/>
                        </a:lnTo>
                        <a:lnTo>
                          <a:pt x="99" y="142"/>
                        </a:lnTo>
                        <a:lnTo>
                          <a:pt x="97" y="143"/>
                        </a:lnTo>
                        <a:lnTo>
                          <a:pt x="96" y="144"/>
                        </a:lnTo>
                        <a:lnTo>
                          <a:pt x="95" y="146"/>
                        </a:lnTo>
                        <a:lnTo>
                          <a:pt x="94" y="147"/>
                        </a:lnTo>
                        <a:lnTo>
                          <a:pt x="91" y="149"/>
                        </a:lnTo>
                        <a:lnTo>
                          <a:pt x="90" y="150"/>
                        </a:lnTo>
                        <a:lnTo>
                          <a:pt x="88" y="151"/>
                        </a:lnTo>
                        <a:lnTo>
                          <a:pt x="86" y="152"/>
                        </a:lnTo>
                        <a:lnTo>
                          <a:pt x="84" y="153"/>
                        </a:lnTo>
                        <a:lnTo>
                          <a:pt x="82" y="154"/>
                        </a:lnTo>
                        <a:lnTo>
                          <a:pt x="80" y="155"/>
                        </a:lnTo>
                        <a:lnTo>
                          <a:pt x="77" y="157"/>
                        </a:lnTo>
                        <a:lnTo>
                          <a:pt x="76" y="157"/>
                        </a:lnTo>
                        <a:lnTo>
                          <a:pt x="74" y="157"/>
                        </a:lnTo>
                        <a:lnTo>
                          <a:pt x="72" y="158"/>
                        </a:lnTo>
                        <a:lnTo>
                          <a:pt x="69" y="158"/>
                        </a:lnTo>
                        <a:lnTo>
                          <a:pt x="67" y="158"/>
                        </a:lnTo>
                        <a:lnTo>
                          <a:pt x="65" y="158"/>
                        </a:lnTo>
                        <a:lnTo>
                          <a:pt x="63" y="158"/>
                        </a:lnTo>
                        <a:lnTo>
                          <a:pt x="60" y="158"/>
                        </a:lnTo>
                        <a:lnTo>
                          <a:pt x="59" y="157"/>
                        </a:lnTo>
                        <a:lnTo>
                          <a:pt x="57" y="157"/>
                        </a:lnTo>
                        <a:lnTo>
                          <a:pt x="54" y="157"/>
                        </a:lnTo>
                        <a:lnTo>
                          <a:pt x="52" y="155"/>
                        </a:lnTo>
                        <a:lnTo>
                          <a:pt x="50" y="155"/>
                        </a:lnTo>
                        <a:lnTo>
                          <a:pt x="48" y="154"/>
                        </a:lnTo>
                        <a:lnTo>
                          <a:pt x="45" y="153"/>
                        </a:lnTo>
                        <a:lnTo>
                          <a:pt x="43" y="153"/>
                        </a:lnTo>
                        <a:lnTo>
                          <a:pt x="41" y="152"/>
                        </a:lnTo>
                        <a:lnTo>
                          <a:pt x="38" y="150"/>
                        </a:lnTo>
                        <a:lnTo>
                          <a:pt x="36" y="149"/>
                        </a:lnTo>
                        <a:lnTo>
                          <a:pt x="34" y="147"/>
                        </a:lnTo>
                        <a:lnTo>
                          <a:pt x="33" y="145"/>
                        </a:lnTo>
                        <a:lnTo>
                          <a:pt x="30" y="144"/>
                        </a:lnTo>
                        <a:lnTo>
                          <a:pt x="28" y="143"/>
                        </a:lnTo>
                        <a:lnTo>
                          <a:pt x="26" y="140"/>
                        </a:lnTo>
                        <a:lnTo>
                          <a:pt x="24" y="138"/>
                        </a:lnTo>
                        <a:lnTo>
                          <a:pt x="22" y="137"/>
                        </a:lnTo>
                        <a:lnTo>
                          <a:pt x="20" y="135"/>
                        </a:lnTo>
                        <a:lnTo>
                          <a:pt x="19" y="132"/>
                        </a:lnTo>
                        <a:lnTo>
                          <a:pt x="18" y="130"/>
                        </a:lnTo>
                        <a:lnTo>
                          <a:pt x="15" y="128"/>
                        </a:lnTo>
                        <a:lnTo>
                          <a:pt x="14" y="125"/>
                        </a:lnTo>
                        <a:lnTo>
                          <a:pt x="13" y="123"/>
                        </a:lnTo>
                        <a:lnTo>
                          <a:pt x="12" y="120"/>
                        </a:lnTo>
                        <a:lnTo>
                          <a:pt x="10" y="117"/>
                        </a:lnTo>
                        <a:lnTo>
                          <a:pt x="8" y="114"/>
                        </a:lnTo>
                        <a:lnTo>
                          <a:pt x="7" y="110"/>
                        </a:lnTo>
                        <a:lnTo>
                          <a:pt x="5" y="107"/>
                        </a:lnTo>
                        <a:lnTo>
                          <a:pt x="5" y="104"/>
                        </a:lnTo>
                        <a:lnTo>
                          <a:pt x="4" y="100"/>
                        </a:lnTo>
                        <a:lnTo>
                          <a:pt x="3" y="98"/>
                        </a:lnTo>
                        <a:lnTo>
                          <a:pt x="1" y="94"/>
                        </a:lnTo>
                        <a:lnTo>
                          <a:pt x="1" y="92"/>
                        </a:lnTo>
                        <a:lnTo>
                          <a:pt x="1" y="89"/>
                        </a:lnTo>
                        <a:lnTo>
                          <a:pt x="1" y="86"/>
                        </a:lnTo>
                        <a:lnTo>
                          <a:pt x="1" y="83"/>
                        </a:lnTo>
                        <a:lnTo>
                          <a:pt x="0" y="81"/>
                        </a:lnTo>
                        <a:lnTo>
                          <a:pt x="0" y="78"/>
                        </a:lnTo>
                        <a:lnTo>
                          <a:pt x="1" y="75"/>
                        </a:lnTo>
                        <a:lnTo>
                          <a:pt x="1" y="72"/>
                        </a:lnTo>
                        <a:lnTo>
                          <a:pt x="1" y="70"/>
                        </a:lnTo>
                        <a:lnTo>
                          <a:pt x="3" y="67"/>
                        </a:lnTo>
                        <a:lnTo>
                          <a:pt x="3" y="64"/>
                        </a:lnTo>
                        <a:lnTo>
                          <a:pt x="4" y="62"/>
                        </a:lnTo>
                        <a:lnTo>
                          <a:pt x="5" y="60"/>
                        </a:lnTo>
                        <a:lnTo>
                          <a:pt x="5" y="57"/>
                        </a:lnTo>
                        <a:lnTo>
                          <a:pt x="6" y="55"/>
                        </a:lnTo>
                        <a:lnTo>
                          <a:pt x="8" y="52"/>
                        </a:lnTo>
                        <a:lnTo>
                          <a:pt x="10" y="51"/>
                        </a:lnTo>
                        <a:lnTo>
                          <a:pt x="11" y="48"/>
                        </a:lnTo>
                        <a:lnTo>
                          <a:pt x="12" y="46"/>
                        </a:lnTo>
                        <a:lnTo>
                          <a:pt x="14" y="44"/>
                        </a:lnTo>
                        <a:lnTo>
                          <a:pt x="15" y="43"/>
                        </a:lnTo>
                        <a:lnTo>
                          <a:pt x="18" y="40"/>
                        </a:lnTo>
                        <a:lnTo>
                          <a:pt x="19" y="39"/>
                        </a:lnTo>
                        <a:lnTo>
                          <a:pt x="21" y="37"/>
                        </a:lnTo>
                        <a:lnTo>
                          <a:pt x="23" y="36"/>
                        </a:lnTo>
                        <a:lnTo>
                          <a:pt x="26" y="34"/>
                        </a:lnTo>
                        <a:lnTo>
                          <a:pt x="28" y="33"/>
                        </a:lnTo>
                        <a:lnTo>
                          <a:pt x="30" y="31"/>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807" name="Freeform 82"/>
                  <p:cNvSpPr>
                    <a:spLocks/>
                  </p:cNvSpPr>
                  <p:nvPr/>
                </p:nvSpPr>
                <p:spPr bwMode="auto">
                  <a:xfrm>
                    <a:off x="4801" y="962"/>
                    <a:ext cx="6" cy="12"/>
                  </a:xfrm>
                  <a:custGeom>
                    <a:avLst/>
                    <a:gdLst>
                      <a:gd name="T0" fmla="*/ 2 w 14"/>
                      <a:gd name="T1" fmla="*/ 0 h 23"/>
                      <a:gd name="T2" fmla="*/ 0 w 14"/>
                      <a:gd name="T3" fmla="*/ 2 h 23"/>
                      <a:gd name="T4" fmla="*/ 12 w 14"/>
                      <a:gd name="T5" fmla="*/ 18 h 23"/>
                      <a:gd name="T6" fmla="*/ 8 w 14"/>
                      <a:gd name="T7" fmla="*/ 21 h 23"/>
                      <a:gd name="T8" fmla="*/ 9 w 14"/>
                      <a:gd name="T9" fmla="*/ 22 h 23"/>
                      <a:gd name="T10" fmla="*/ 10 w 14"/>
                      <a:gd name="T11" fmla="*/ 23 h 23"/>
                      <a:gd name="T12" fmla="*/ 14 w 14"/>
                      <a:gd name="T13" fmla="*/ 18 h 23"/>
                      <a:gd name="T14" fmla="*/ 2 w 14"/>
                      <a:gd name="T15" fmla="*/ 0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2" y="0"/>
                        </a:moveTo>
                        <a:lnTo>
                          <a:pt x="0" y="2"/>
                        </a:lnTo>
                        <a:lnTo>
                          <a:pt x="12" y="18"/>
                        </a:lnTo>
                        <a:lnTo>
                          <a:pt x="8" y="21"/>
                        </a:lnTo>
                        <a:lnTo>
                          <a:pt x="9" y="22"/>
                        </a:lnTo>
                        <a:lnTo>
                          <a:pt x="10" y="23"/>
                        </a:lnTo>
                        <a:lnTo>
                          <a:pt x="14" y="18"/>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8" name="Freeform 83"/>
                  <p:cNvSpPr>
                    <a:spLocks/>
                  </p:cNvSpPr>
                  <p:nvPr/>
                </p:nvSpPr>
                <p:spPr bwMode="auto">
                  <a:xfrm>
                    <a:off x="4804" y="973"/>
                    <a:ext cx="2" cy="2"/>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3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3" y="2"/>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09" name="Freeform 84"/>
                  <p:cNvSpPr>
                    <a:spLocks/>
                  </p:cNvSpPr>
                  <p:nvPr/>
                </p:nvSpPr>
                <p:spPr bwMode="auto">
                  <a:xfrm>
                    <a:off x="4802" y="973"/>
                    <a:ext cx="3" cy="3"/>
                  </a:xfrm>
                  <a:custGeom>
                    <a:avLst/>
                    <a:gdLst>
                      <a:gd name="T0" fmla="*/ 3 w 4"/>
                      <a:gd name="T1" fmla="*/ 0 h 4"/>
                      <a:gd name="T2" fmla="*/ 1 w 4"/>
                      <a:gd name="T3" fmla="*/ 1 h 4"/>
                      <a:gd name="T4" fmla="*/ 0 w 4"/>
                      <a:gd name="T5" fmla="*/ 2 h 4"/>
                      <a:gd name="T6" fmla="*/ 1 w 4"/>
                      <a:gd name="T7" fmla="*/ 3 h 4"/>
                      <a:gd name="T8" fmla="*/ 2 w 4"/>
                      <a:gd name="T9" fmla="*/ 4 h 4"/>
                      <a:gd name="T10" fmla="*/ 4 w 4"/>
                      <a:gd name="T11" fmla="*/ 2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1" y="1"/>
                        </a:lnTo>
                        <a:lnTo>
                          <a:pt x="0" y="2"/>
                        </a:lnTo>
                        <a:lnTo>
                          <a:pt x="1" y="3"/>
                        </a:lnTo>
                        <a:lnTo>
                          <a:pt x="2" y="4"/>
                        </a:lnTo>
                        <a:lnTo>
                          <a:pt x="4" y="2"/>
                        </a:lnTo>
                        <a:lnTo>
                          <a:pt x="3" y="1"/>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0" name="Freeform 85"/>
                  <p:cNvSpPr>
                    <a:spLocks/>
                  </p:cNvSpPr>
                  <p:nvPr/>
                </p:nvSpPr>
                <p:spPr bwMode="auto">
                  <a:xfrm>
                    <a:off x="4802" y="975"/>
                    <a:ext cx="2" cy="1"/>
                  </a:xfrm>
                  <a:custGeom>
                    <a:avLst/>
                    <a:gdLst>
                      <a:gd name="T0" fmla="*/ 3 w 5"/>
                      <a:gd name="T1" fmla="*/ 1 h 3"/>
                      <a:gd name="T2" fmla="*/ 3 w 5"/>
                      <a:gd name="T3" fmla="*/ 0 h 3"/>
                      <a:gd name="T4" fmla="*/ 0 w 5"/>
                      <a:gd name="T5" fmla="*/ 1 h 3"/>
                      <a:gd name="T6" fmla="*/ 0 w 5"/>
                      <a:gd name="T7" fmla="*/ 2 h 3"/>
                      <a:gd name="T8" fmla="*/ 0 w 5"/>
                      <a:gd name="T9" fmla="*/ 3 h 3"/>
                      <a:gd name="T10" fmla="*/ 5 w 5"/>
                      <a:gd name="T11" fmla="*/ 1 h 3"/>
                      <a:gd name="T12" fmla="*/ 4 w 5"/>
                      <a:gd name="T13" fmla="*/ 2 h 3"/>
                      <a:gd name="T14" fmla="*/ 3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1"/>
                        </a:moveTo>
                        <a:lnTo>
                          <a:pt x="3" y="0"/>
                        </a:lnTo>
                        <a:lnTo>
                          <a:pt x="0" y="1"/>
                        </a:lnTo>
                        <a:lnTo>
                          <a:pt x="0" y="2"/>
                        </a:lnTo>
                        <a:lnTo>
                          <a:pt x="0" y="3"/>
                        </a:lnTo>
                        <a:lnTo>
                          <a:pt x="5" y="1"/>
                        </a:lnTo>
                        <a:lnTo>
                          <a:pt x="4" y="2"/>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1" name="Freeform 86"/>
                  <p:cNvSpPr>
                    <a:spLocks/>
                  </p:cNvSpPr>
                  <p:nvPr/>
                </p:nvSpPr>
                <p:spPr bwMode="auto">
                  <a:xfrm>
                    <a:off x="4800" y="975"/>
                    <a:ext cx="2" cy="2"/>
                  </a:xfrm>
                  <a:custGeom>
                    <a:avLst/>
                    <a:gdLst>
                      <a:gd name="T0" fmla="*/ 3 w 5"/>
                      <a:gd name="T1" fmla="*/ 0 h 5"/>
                      <a:gd name="T2" fmla="*/ 1 w 5"/>
                      <a:gd name="T3" fmla="*/ 1 h 5"/>
                      <a:gd name="T4" fmla="*/ 0 w 5"/>
                      <a:gd name="T5" fmla="*/ 2 h 5"/>
                      <a:gd name="T6" fmla="*/ 1 w 5"/>
                      <a:gd name="T7" fmla="*/ 4 h 5"/>
                      <a:gd name="T8" fmla="*/ 2 w 5"/>
                      <a:gd name="T9" fmla="*/ 5 h 5"/>
                      <a:gd name="T10" fmla="*/ 5 w 5"/>
                      <a:gd name="T11" fmla="*/ 2 h 5"/>
                      <a:gd name="T12" fmla="*/ 3 w 5"/>
                      <a:gd name="T13" fmla="*/ 1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1" y="1"/>
                        </a:lnTo>
                        <a:lnTo>
                          <a:pt x="0" y="2"/>
                        </a:lnTo>
                        <a:lnTo>
                          <a:pt x="1" y="4"/>
                        </a:lnTo>
                        <a:lnTo>
                          <a:pt x="2" y="5"/>
                        </a:lnTo>
                        <a:lnTo>
                          <a:pt x="5" y="2"/>
                        </a:lnTo>
                        <a:lnTo>
                          <a:pt x="3" y="1"/>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2" name="Freeform 87"/>
                  <p:cNvSpPr>
                    <a:spLocks/>
                  </p:cNvSpPr>
                  <p:nvPr/>
                </p:nvSpPr>
                <p:spPr bwMode="auto">
                  <a:xfrm>
                    <a:off x="4799" y="976"/>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3" name="Freeform 88"/>
                  <p:cNvSpPr>
                    <a:spLocks/>
                  </p:cNvSpPr>
                  <p:nvPr/>
                </p:nvSpPr>
                <p:spPr bwMode="auto">
                  <a:xfrm>
                    <a:off x="4798" y="977"/>
                    <a:ext cx="3" cy="3"/>
                  </a:xfrm>
                  <a:custGeom>
                    <a:avLst/>
                    <a:gdLst>
                      <a:gd name="T0" fmla="*/ 4 w 5"/>
                      <a:gd name="T1" fmla="*/ 1 h 4"/>
                      <a:gd name="T2" fmla="*/ 3 w 5"/>
                      <a:gd name="T3" fmla="*/ 0 h 4"/>
                      <a:gd name="T4" fmla="*/ 0 w 5"/>
                      <a:gd name="T5" fmla="*/ 2 h 4"/>
                      <a:gd name="T6" fmla="*/ 2 w 5"/>
                      <a:gd name="T7" fmla="*/ 3 h 4"/>
                      <a:gd name="T8" fmla="*/ 3 w 5"/>
                      <a:gd name="T9" fmla="*/ 4 h 4"/>
                      <a:gd name="T10" fmla="*/ 4 w 5"/>
                      <a:gd name="T11" fmla="*/ 3 h 4"/>
                      <a:gd name="T12" fmla="*/ 5 w 5"/>
                      <a:gd name="T13" fmla="*/ 1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3" y="0"/>
                        </a:lnTo>
                        <a:lnTo>
                          <a:pt x="0" y="2"/>
                        </a:lnTo>
                        <a:lnTo>
                          <a:pt x="2" y="3"/>
                        </a:lnTo>
                        <a:lnTo>
                          <a:pt x="3" y="4"/>
                        </a:lnTo>
                        <a:lnTo>
                          <a:pt x="4" y="3"/>
                        </a:lnTo>
                        <a:lnTo>
                          <a:pt x="5" y="1"/>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4" name="Freeform 89"/>
                  <p:cNvSpPr>
                    <a:spLocks/>
                  </p:cNvSpPr>
                  <p:nvPr/>
                </p:nvSpPr>
                <p:spPr bwMode="auto">
                  <a:xfrm>
                    <a:off x="4798" y="979"/>
                    <a:ext cx="1" cy="2"/>
                  </a:xfrm>
                  <a:custGeom>
                    <a:avLst/>
                    <a:gdLst>
                      <a:gd name="T0" fmla="*/ 1 w 4"/>
                      <a:gd name="T1" fmla="*/ 0 h 5"/>
                      <a:gd name="T2" fmla="*/ 1 w 4"/>
                      <a:gd name="T3" fmla="*/ 0 h 5"/>
                      <a:gd name="T4" fmla="*/ 1 w 4"/>
                      <a:gd name="T5" fmla="*/ 2 h 5"/>
                      <a:gd name="T6" fmla="*/ 0 w 4"/>
                      <a:gd name="T7" fmla="*/ 5 h 5"/>
                      <a:gd name="T8" fmla="*/ 1 w 4"/>
                      <a:gd name="T9" fmla="*/ 5 h 5"/>
                      <a:gd name="T10" fmla="*/ 3 w 4"/>
                      <a:gd name="T11" fmla="*/ 5 h 5"/>
                      <a:gd name="T12" fmla="*/ 4 w 4"/>
                      <a:gd name="T13" fmla="*/ 2 h 5"/>
                      <a:gd name="T14" fmla="*/ 4 w 4"/>
                      <a:gd name="T15" fmla="*/ 1 h 5"/>
                      <a:gd name="T16" fmla="*/ 3 w 4"/>
                      <a:gd name="T17" fmla="*/ 1 h 5"/>
                      <a:gd name="T18" fmla="*/ 1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1" y="0"/>
                        </a:moveTo>
                        <a:lnTo>
                          <a:pt x="1" y="0"/>
                        </a:lnTo>
                        <a:lnTo>
                          <a:pt x="1" y="2"/>
                        </a:lnTo>
                        <a:lnTo>
                          <a:pt x="0" y="5"/>
                        </a:lnTo>
                        <a:lnTo>
                          <a:pt x="1" y="5"/>
                        </a:lnTo>
                        <a:lnTo>
                          <a:pt x="3" y="5"/>
                        </a:lnTo>
                        <a:lnTo>
                          <a:pt x="4" y="2"/>
                        </a:lnTo>
                        <a:lnTo>
                          <a:pt x="4" y="1"/>
                        </a:lnTo>
                        <a:lnTo>
                          <a:pt x="3" y="1"/>
                        </a:lnTo>
                        <a:lnTo>
                          <a:pt x="1"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5" name="Freeform 90"/>
                  <p:cNvSpPr>
                    <a:spLocks/>
                  </p:cNvSpPr>
                  <p:nvPr/>
                </p:nvSpPr>
                <p:spPr bwMode="auto">
                  <a:xfrm>
                    <a:off x="4797" y="980"/>
                    <a:ext cx="2" cy="2"/>
                  </a:xfrm>
                  <a:custGeom>
                    <a:avLst/>
                    <a:gdLst>
                      <a:gd name="T0" fmla="*/ 2 w 4"/>
                      <a:gd name="T1" fmla="*/ 1 h 3"/>
                      <a:gd name="T2" fmla="*/ 1 w 4"/>
                      <a:gd name="T3" fmla="*/ 0 h 3"/>
                      <a:gd name="T4" fmla="*/ 0 w 4"/>
                      <a:gd name="T5" fmla="*/ 1 h 3"/>
                      <a:gd name="T6" fmla="*/ 1 w 4"/>
                      <a:gd name="T7" fmla="*/ 2 h 3"/>
                      <a:gd name="T8" fmla="*/ 2 w 4"/>
                      <a:gd name="T9" fmla="*/ 3 h 3"/>
                      <a:gd name="T10" fmla="*/ 2 w 4"/>
                      <a:gd name="T11" fmla="*/ 3 h 3"/>
                      <a:gd name="T12" fmla="*/ 4 w 4"/>
                      <a:gd name="T13" fmla="*/ 1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1" y="0"/>
                        </a:lnTo>
                        <a:lnTo>
                          <a:pt x="0" y="1"/>
                        </a:lnTo>
                        <a:lnTo>
                          <a:pt x="1" y="2"/>
                        </a:lnTo>
                        <a:lnTo>
                          <a:pt x="2" y="3"/>
                        </a:lnTo>
                        <a:lnTo>
                          <a:pt x="4" y="1"/>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6" name="Freeform 91"/>
                  <p:cNvSpPr>
                    <a:spLocks/>
                  </p:cNvSpPr>
                  <p:nvPr/>
                </p:nvSpPr>
                <p:spPr bwMode="auto">
                  <a:xfrm>
                    <a:off x="4796" y="981"/>
                    <a:ext cx="2" cy="13"/>
                  </a:xfrm>
                  <a:custGeom>
                    <a:avLst/>
                    <a:gdLst>
                      <a:gd name="T0" fmla="*/ 2 w 4"/>
                      <a:gd name="T1" fmla="*/ 0 h 26"/>
                      <a:gd name="T2" fmla="*/ 2 w 4"/>
                      <a:gd name="T3" fmla="*/ 0 h 26"/>
                      <a:gd name="T4" fmla="*/ 2 w 4"/>
                      <a:gd name="T5" fmla="*/ 2 h 26"/>
                      <a:gd name="T6" fmla="*/ 1 w 4"/>
                      <a:gd name="T7" fmla="*/ 4 h 26"/>
                      <a:gd name="T8" fmla="*/ 1 w 4"/>
                      <a:gd name="T9" fmla="*/ 9 h 26"/>
                      <a:gd name="T10" fmla="*/ 0 w 4"/>
                      <a:gd name="T11" fmla="*/ 11 h 26"/>
                      <a:gd name="T12" fmla="*/ 0 w 4"/>
                      <a:gd name="T13" fmla="*/ 18 h 26"/>
                      <a:gd name="T14" fmla="*/ 1 w 4"/>
                      <a:gd name="T15" fmla="*/ 19 h 26"/>
                      <a:gd name="T16" fmla="*/ 1 w 4"/>
                      <a:gd name="T17" fmla="*/ 26 h 26"/>
                      <a:gd name="T18" fmla="*/ 3 w 4"/>
                      <a:gd name="T19" fmla="*/ 24 h 26"/>
                      <a:gd name="T20" fmla="*/ 3 w 4"/>
                      <a:gd name="T21" fmla="*/ 17 h 26"/>
                      <a:gd name="T22" fmla="*/ 2 w 4"/>
                      <a:gd name="T23" fmla="*/ 16 h 26"/>
                      <a:gd name="T24" fmla="*/ 2 w 4"/>
                      <a:gd name="T25" fmla="*/ 11 h 26"/>
                      <a:gd name="T26" fmla="*/ 3 w 4"/>
                      <a:gd name="T27" fmla="*/ 9 h 26"/>
                      <a:gd name="T28" fmla="*/ 3 w 4"/>
                      <a:gd name="T29" fmla="*/ 4 h 26"/>
                      <a:gd name="T30" fmla="*/ 4 w 4"/>
                      <a:gd name="T31" fmla="*/ 2 h 26"/>
                      <a:gd name="T32" fmla="*/ 4 w 4"/>
                      <a:gd name="T33" fmla="*/ 1 h 26"/>
                      <a:gd name="T34" fmla="*/ 3 w 4"/>
                      <a:gd name="T35" fmla="*/ 1 h 26"/>
                      <a:gd name="T36" fmla="*/ 2 w 4"/>
                      <a:gd name="T37" fmla="*/ 0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26"/>
                      <a:gd name="T59" fmla="*/ 4 w 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26">
                        <a:moveTo>
                          <a:pt x="2" y="0"/>
                        </a:moveTo>
                        <a:lnTo>
                          <a:pt x="2" y="0"/>
                        </a:lnTo>
                        <a:lnTo>
                          <a:pt x="2" y="2"/>
                        </a:lnTo>
                        <a:lnTo>
                          <a:pt x="1" y="4"/>
                        </a:lnTo>
                        <a:lnTo>
                          <a:pt x="1" y="9"/>
                        </a:lnTo>
                        <a:lnTo>
                          <a:pt x="0" y="11"/>
                        </a:lnTo>
                        <a:lnTo>
                          <a:pt x="0" y="18"/>
                        </a:lnTo>
                        <a:lnTo>
                          <a:pt x="1" y="19"/>
                        </a:lnTo>
                        <a:lnTo>
                          <a:pt x="1" y="26"/>
                        </a:lnTo>
                        <a:lnTo>
                          <a:pt x="3" y="24"/>
                        </a:lnTo>
                        <a:lnTo>
                          <a:pt x="3" y="17"/>
                        </a:lnTo>
                        <a:lnTo>
                          <a:pt x="2" y="16"/>
                        </a:lnTo>
                        <a:lnTo>
                          <a:pt x="2" y="11"/>
                        </a:lnTo>
                        <a:lnTo>
                          <a:pt x="3" y="9"/>
                        </a:lnTo>
                        <a:lnTo>
                          <a:pt x="3" y="4"/>
                        </a:lnTo>
                        <a:lnTo>
                          <a:pt x="4" y="2"/>
                        </a:lnTo>
                        <a:lnTo>
                          <a:pt x="4" y="1"/>
                        </a:lnTo>
                        <a:lnTo>
                          <a:pt x="3" y="1"/>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7" name="Freeform 92"/>
                  <p:cNvSpPr>
                    <a:spLocks/>
                  </p:cNvSpPr>
                  <p:nvPr/>
                </p:nvSpPr>
                <p:spPr bwMode="auto">
                  <a:xfrm>
                    <a:off x="4797" y="993"/>
                    <a:ext cx="4" cy="9"/>
                  </a:xfrm>
                  <a:custGeom>
                    <a:avLst/>
                    <a:gdLst>
                      <a:gd name="T0" fmla="*/ 0 w 8"/>
                      <a:gd name="T1" fmla="*/ 2 h 18"/>
                      <a:gd name="T2" fmla="*/ 1 w 8"/>
                      <a:gd name="T3" fmla="*/ 3 h 18"/>
                      <a:gd name="T4" fmla="*/ 1 w 8"/>
                      <a:gd name="T5" fmla="*/ 5 h 18"/>
                      <a:gd name="T6" fmla="*/ 2 w 8"/>
                      <a:gd name="T7" fmla="*/ 7 h 18"/>
                      <a:gd name="T8" fmla="*/ 2 w 8"/>
                      <a:gd name="T9" fmla="*/ 9 h 18"/>
                      <a:gd name="T10" fmla="*/ 3 w 8"/>
                      <a:gd name="T11" fmla="*/ 11 h 18"/>
                      <a:gd name="T12" fmla="*/ 3 w 8"/>
                      <a:gd name="T13" fmla="*/ 14 h 18"/>
                      <a:gd name="T14" fmla="*/ 6 w 8"/>
                      <a:gd name="T15" fmla="*/ 18 h 18"/>
                      <a:gd name="T16" fmla="*/ 7 w 8"/>
                      <a:gd name="T17" fmla="*/ 18 h 18"/>
                      <a:gd name="T18" fmla="*/ 8 w 8"/>
                      <a:gd name="T19" fmla="*/ 18 h 18"/>
                      <a:gd name="T20" fmla="*/ 6 w 8"/>
                      <a:gd name="T21" fmla="*/ 14 h 18"/>
                      <a:gd name="T22" fmla="*/ 6 w 8"/>
                      <a:gd name="T23" fmla="*/ 11 h 18"/>
                      <a:gd name="T24" fmla="*/ 5 w 8"/>
                      <a:gd name="T25" fmla="*/ 9 h 18"/>
                      <a:gd name="T26" fmla="*/ 5 w 8"/>
                      <a:gd name="T27" fmla="*/ 7 h 18"/>
                      <a:gd name="T28" fmla="*/ 3 w 8"/>
                      <a:gd name="T29" fmla="*/ 5 h 18"/>
                      <a:gd name="T30" fmla="*/ 3 w 8"/>
                      <a:gd name="T31" fmla="*/ 1 h 18"/>
                      <a:gd name="T32" fmla="*/ 2 w 8"/>
                      <a:gd name="T33" fmla="*/ 0 h 18"/>
                      <a:gd name="T34" fmla="*/ 0 w 8"/>
                      <a:gd name="T35" fmla="*/ 2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18"/>
                      <a:gd name="T56" fmla="*/ 8 w 8"/>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18">
                        <a:moveTo>
                          <a:pt x="0" y="2"/>
                        </a:moveTo>
                        <a:lnTo>
                          <a:pt x="1" y="3"/>
                        </a:lnTo>
                        <a:lnTo>
                          <a:pt x="1" y="5"/>
                        </a:lnTo>
                        <a:lnTo>
                          <a:pt x="2" y="7"/>
                        </a:lnTo>
                        <a:lnTo>
                          <a:pt x="2" y="9"/>
                        </a:lnTo>
                        <a:lnTo>
                          <a:pt x="3" y="11"/>
                        </a:lnTo>
                        <a:lnTo>
                          <a:pt x="3" y="14"/>
                        </a:lnTo>
                        <a:lnTo>
                          <a:pt x="6" y="18"/>
                        </a:lnTo>
                        <a:lnTo>
                          <a:pt x="7" y="18"/>
                        </a:lnTo>
                        <a:lnTo>
                          <a:pt x="8" y="18"/>
                        </a:lnTo>
                        <a:lnTo>
                          <a:pt x="6" y="14"/>
                        </a:lnTo>
                        <a:lnTo>
                          <a:pt x="6" y="11"/>
                        </a:lnTo>
                        <a:lnTo>
                          <a:pt x="5" y="9"/>
                        </a:lnTo>
                        <a:lnTo>
                          <a:pt x="5" y="7"/>
                        </a:lnTo>
                        <a:lnTo>
                          <a:pt x="3" y="5"/>
                        </a:lnTo>
                        <a:lnTo>
                          <a:pt x="3" y="1"/>
                        </a:lnTo>
                        <a:lnTo>
                          <a:pt x="2" y="0"/>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8" name="Freeform 93"/>
                  <p:cNvSpPr>
                    <a:spLocks/>
                  </p:cNvSpPr>
                  <p:nvPr/>
                </p:nvSpPr>
                <p:spPr bwMode="auto">
                  <a:xfrm>
                    <a:off x="4799" y="1002"/>
                    <a:ext cx="3" cy="3"/>
                  </a:xfrm>
                  <a:custGeom>
                    <a:avLst/>
                    <a:gdLst>
                      <a:gd name="T0" fmla="*/ 0 w 4"/>
                      <a:gd name="T1" fmla="*/ 1 h 7"/>
                      <a:gd name="T2" fmla="*/ 1 w 4"/>
                      <a:gd name="T3" fmla="*/ 4 h 7"/>
                      <a:gd name="T4" fmla="*/ 1 w 4"/>
                      <a:gd name="T5" fmla="*/ 4 h 7"/>
                      <a:gd name="T6" fmla="*/ 1 w 4"/>
                      <a:gd name="T7" fmla="*/ 6 h 7"/>
                      <a:gd name="T8" fmla="*/ 2 w 4"/>
                      <a:gd name="T9" fmla="*/ 7 h 7"/>
                      <a:gd name="T10" fmla="*/ 3 w 4"/>
                      <a:gd name="T11" fmla="*/ 6 h 7"/>
                      <a:gd name="T12" fmla="*/ 4 w 4"/>
                      <a:gd name="T13" fmla="*/ 5 h 7"/>
                      <a:gd name="T14" fmla="*/ 3 w 4"/>
                      <a:gd name="T15" fmla="*/ 4 h 7"/>
                      <a:gd name="T16" fmla="*/ 3 w 4"/>
                      <a:gd name="T17" fmla="*/ 1 h 7"/>
                      <a:gd name="T18" fmla="*/ 2 w 4"/>
                      <a:gd name="T19" fmla="*/ 0 h 7"/>
                      <a:gd name="T20" fmla="*/ 1 w 4"/>
                      <a:gd name="T21" fmla="*/ 1 h 7"/>
                      <a:gd name="T22" fmla="*/ 0 w 4"/>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7"/>
                      <a:gd name="T38" fmla="*/ 4 w 4"/>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7">
                        <a:moveTo>
                          <a:pt x="0" y="1"/>
                        </a:moveTo>
                        <a:lnTo>
                          <a:pt x="1" y="4"/>
                        </a:lnTo>
                        <a:lnTo>
                          <a:pt x="1" y="6"/>
                        </a:lnTo>
                        <a:lnTo>
                          <a:pt x="2" y="7"/>
                        </a:lnTo>
                        <a:lnTo>
                          <a:pt x="3" y="6"/>
                        </a:lnTo>
                        <a:lnTo>
                          <a:pt x="4" y="5"/>
                        </a:lnTo>
                        <a:lnTo>
                          <a:pt x="3" y="4"/>
                        </a:lnTo>
                        <a:lnTo>
                          <a:pt x="3" y="1"/>
                        </a:lnTo>
                        <a:lnTo>
                          <a:pt x="2"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19" name="Freeform 94"/>
                  <p:cNvSpPr>
                    <a:spLocks/>
                  </p:cNvSpPr>
                  <p:nvPr/>
                </p:nvSpPr>
                <p:spPr bwMode="auto">
                  <a:xfrm>
                    <a:off x="4801" y="1003"/>
                    <a:ext cx="1" cy="3"/>
                  </a:xfrm>
                  <a:custGeom>
                    <a:avLst/>
                    <a:gdLst>
                      <a:gd name="T0" fmla="*/ 1 w 4"/>
                      <a:gd name="T1" fmla="*/ 2 h 4"/>
                      <a:gd name="T2" fmla="*/ 0 w 4"/>
                      <a:gd name="T3" fmla="*/ 2 h 4"/>
                      <a:gd name="T4" fmla="*/ 1 w 4"/>
                      <a:gd name="T5" fmla="*/ 4 h 4"/>
                      <a:gd name="T6" fmla="*/ 2 w 4"/>
                      <a:gd name="T7" fmla="*/ 4 h 4"/>
                      <a:gd name="T8" fmla="*/ 4 w 4"/>
                      <a:gd name="T9" fmla="*/ 4 h 4"/>
                      <a:gd name="T10" fmla="*/ 1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2"/>
                        </a:lnTo>
                        <a:lnTo>
                          <a:pt x="1" y="4"/>
                        </a:lnTo>
                        <a:lnTo>
                          <a:pt x="2" y="4"/>
                        </a:lnTo>
                        <a:lnTo>
                          <a:pt x="4" y="4"/>
                        </a:lnTo>
                        <a:lnTo>
                          <a:pt x="1" y="0"/>
                        </a:lnTo>
                        <a:lnTo>
                          <a:pt x="2" y="1"/>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0" name="Freeform 95"/>
                  <p:cNvSpPr>
                    <a:spLocks/>
                  </p:cNvSpPr>
                  <p:nvPr/>
                </p:nvSpPr>
                <p:spPr bwMode="auto">
                  <a:xfrm>
                    <a:off x="4801" y="1005"/>
                    <a:ext cx="2" cy="2"/>
                  </a:xfrm>
                  <a:custGeom>
                    <a:avLst/>
                    <a:gdLst>
                      <a:gd name="T0" fmla="*/ 0 w 5"/>
                      <a:gd name="T1" fmla="*/ 1 h 5"/>
                      <a:gd name="T2" fmla="*/ 1 w 5"/>
                      <a:gd name="T3" fmla="*/ 4 h 5"/>
                      <a:gd name="T4" fmla="*/ 3 w 5"/>
                      <a:gd name="T5" fmla="*/ 5 h 5"/>
                      <a:gd name="T6" fmla="*/ 4 w 5"/>
                      <a:gd name="T7" fmla="*/ 4 h 5"/>
                      <a:gd name="T8" fmla="*/ 5 w 5"/>
                      <a:gd name="T9" fmla="*/ 2 h 5"/>
                      <a:gd name="T10" fmla="*/ 3 w 5"/>
                      <a:gd name="T11" fmla="*/ 0 h 5"/>
                      <a:gd name="T12" fmla="*/ 1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1" y="4"/>
                        </a:lnTo>
                        <a:lnTo>
                          <a:pt x="3" y="5"/>
                        </a:lnTo>
                        <a:lnTo>
                          <a:pt x="4" y="4"/>
                        </a:lnTo>
                        <a:lnTo>
                          <a:pt x="5" y="2"/>
                        </a:lnTo>
                        <a:lnTo>
                          <a:pt x="3"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1" name="Freeform 96"/>
                  <p:cNvSpPr>
                    <a:spLocks/>
                  </p:cNvSpPr>
                  <p:nvPr/>
                </p:nvSpPr>
                <p:spPr bwMode="auto">
                  <a:xfrm>
                    <a:off x="4802" y="1006"/>
                    <a:ext cx="2" cy="2"/>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1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1"/>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2" name="Freeform 97"/>
                  <p:cNvSpPr>
                    <a:spLocks/>
                  </p:cNvSpPr>
                  <p:nvPr/>
                </p:nvSpPr>
                <p:spPr bwMode="auto">
                  <a:xfrm>
                    <a:off x="4803" y="1007"/>
                    <a:ext cx="4" cy="4"/>
                  </a:xfrm>
                  <a:custGeom>
                    <a:avLst/>
                    <a:gdLst>
                      <a:gd name="T0" fmla="*/ 0 w 8"/>
                      <a:gd name="T1" fmla="*/ 1 h 8"/>
                      <a:gd name="T2" fmla="*/ 1 w 8"/>
                      <a:gd name="T3" fmla="*/ 3 h 8"/>
                      <a:gd name="T4" fmla="*/ 5 w 8"/>
                      <a:gd name="T5" fmla="*/ 8 h 8"/>
                      <a:gd name="T6" fmla="*/ 7 w 8"/>
                      <a:gd name="T7" fmla="*/ 7 h 8"/>
                      <a:gd name="T8" fmla="*/ 8 w 8"/>
                      <a:gd name="T9" fmla="*/ 5 h 8"/>
                      <a:gd name="T10" fmla="*/ 2 w 8"/>
                      <a:gd name="T11" fmla="*/ 0 h 8"/>
                      <a:gd name="T12" fmla="*/ 1 w 8"/>
                      <a:gd name="T13" fmla="*/ 1 h 8"/>
                      <a:gd name="T14" fmla="*/ 0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0" y="1"/>
                        </a:moveTo>
                        <a:lnTo>
                          <a:pt x="1" y="3"/>
                        </a:lnTo>
                        <a:lnTo>
                          <a:pt x="5" y="8"/>
                        </a:lnTo>
                        <a:lnTo>
                          <a:pt x="7" y="7"/>
                        </a:lnTo>
                        <a:lnTo>
                          <a:pt x="8" y="5"/>
                        </a:lnTo>
                        <a:lnTo>
                          <a:pt x="2"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3" name="Freeform 98"/>
                  <p:cNvSpPr>
                    <a:spLocks/>
                  </p:cNvSpPr>
                  <p:nvPr/>
                </p:nvSpPr>
                <p:spPr bwMode="auto">
                  <a:xfrm>
                    <a:off x="4805" y="1010"/>
                    <a:ext cx="4" cy="3"/>
                  </a:xfrm>
                  <a:custGeom>
                    <a:avLst/>
                    <a:gdLst>
                      <a:gd name="T0" fmla="*/ 1 w 7"/>
                      <a:gd name="T1" fmla="*/ 3 h 5"/>
                      <a:gd name="T2" fmla="*/ 0 w 7"/>
                      <a:gd name="T3" fmla="*/ 2 h 5"/>
                      <a:gd name="T4" fmla="*/ 5 w 7"/>
                      <a:gd name="T5" fmla="*/ 4 h 5"/>
                      <a:gd name="T6" fmla="*/ 5 w 7"/>
                      <a:gd name="T7" fmla="*/ 5 h 5"/>
                      <a:gd name="T8" fmla="*/ 6 w 7"/>
                      <a:gd name="T9" fmla="*/ 5 h 5"/>
                      <a:gd name="T10" fmla="*/ 7 w 7"/>
                      <a:gd name="T11" fmla="*/ 5 h 5"/>
                      <a:gd name="T12" fmla="*/ 5 w 7"/>
                      <a:gd name="T13" fmla="*/ 2 h 5"/>
                      <a:gd name="T14" fmla="*/ 3 w 7"/>
                      <a:gd name="T15" fmla="*/ 0 h 5"/>
                      <a:gd name="T16" fmla="*/ 3 w 7"/>
                      <a:gd name="T17" fmla="*/ 2 h 5"/>
                      <a:gd name="T18" fmla="*/ 1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1" y="3"/>
                        </a:moveTo>
                        <a:lnTo>
                          <a:pt x="0" y="2"/>
                        </a:lnTo>
                        <a:lnTo>
                          <a:pt x="5" y="4"/>
                        </a:lnTo>
                        <a:lnTo>
                          <a:pt x="5" y="5"/>
                        </a:lnTo>
                        <a:lnTo>
                          <a:pt x="6" y="5"/>
                        </a:lnTo>
                        <a:lnTo>
                          <a:pt x="7" y="5"/>
                        </a:lnTo>
                        <a:lnTo>
                          <a:pt x="5" y="2"/>
                        </a:lnTo>
                        <a:lnTo>
                          <a:pt x="3" y="0"/>
                        </a:lnTo>
                        <a:lnTo>
                          <a:pt x="3"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4" name="Freeform 99"/>
                  <p:cNvSpPr>
                    <a:spLocks/>
                  </p:cNvSpPr>
                  <p:nvPr/>
                </p:nvSpPr>
                <p:spPr bwMode="auto">
                  <a:xfrm>
                    <a:off x="4807" y="1012"/>
                    <a:ext cx="3" cy="3"/>
                  </a:xfrm>
                  <a:custGeom>
                    <a:avLst/>
                    <a:gdLst>
                      <a:gd name="T0" fmla="*/ 0 w 6"/>
                      <a:gd name="T1" fmla="*/ 1 h 6"/>
                      <a:gd name="T2" fmla="*/ 1 w 6"/>
                      <a:gd name="T3" fmla="*/ 3 h 6"/>
                      <a:gd name="T4" fmla="*/ 3 w 6"/>
                      <a:gd name="T5" fmla="*/ 6 h 6"/>
                      <a:gd name="T6" fmla="*/ 5 w 6"/>
                      <a:gd name="T7" fmla="*/ 5 h 6"/>
                      <a:gd name="T8" fmla="*/ 6 w 6"/>
                      <a:gd name="T9" fmla="*/ 3 h 6"/>
                      <a:gd name="T10" fmla="*/ 2 w 6"/>
                      <a:gd name="T11" fmla="*/ 0 h 6"/>
                      <a:gd name="T12" fmla="*/ 1 w 6"/>
                      <a:gd name="T13" fmla="*/ 1 h 6"/>
                      <a:gd name="T14" fmla="*/ 0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1"/>
                        </a:moveTo>
                        <a:lnTo>
                          <a:pt x="1" y="3"/>
                        </a:lnTo>
                        <a:lnTo>
                          <a:pt x="3" y="6"/>
                        </a:lnTo>
                        <a:lnTo>
                          <a:pt x="5" y="5"/>
                        </a:lnTo>
                        <a:lnTo>
                          <a:pt x="6" y="3"/>
                        </a:lnTo>
                        <a:lnTo>
                          <a:pt x="2"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5" name="Freeform 100"/>
                  <p:cNvSpPr>
                    <a:spLocks/>
                  </p:cNvSpPr>
                  <p:nvPr/>
                </p:nvSpPr>
                <p:spPr bwMode="auto">
                  <a:xfrm>
                    <a:off x="4809" y="1014"/>
                    <a:ext cx="1" cy="1"/>
                  </a:xfrm>
                  <a:custGeom>
                    <a:avLst/>
                    <a:gdLst>
                      <a:gd name="T0" fmla="*/ 0 w 3"/>
                      <a:gd name="T1" fmla="*/ 3 h 3"/>
                      <a:gd name="T2" fmla="*/ 0 w 3"/>
                      <a:gd name="T3" fmla="*/ 3 h 3"/>
                      <a:gd name="T4" fmla="*/ 3 w 3"/>
                      <a:gd name="T5" fmla="*/ 3 h 3"/>
                      <a:gd name="T6" fmla="*/ 3 w 3"/>
                      <a:gd name="T7" fmla="*/ 2 h 3"/>
                      <a:gd name="T8" fmla="*/ 3 w 3"/>
                      <a:gd name="T9" fmla="*/ 0 h 3"/>
                      <a:gd name="T10" fmla="*/ 2 w 3"/>
                      <a:gd name="T11" fmla="*/ 0 h 3"/>
                      <a:gd name="T12" fmla="*/ 2 w 3"/>
                      <a:gd name="T13" fmla="*/ 2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3" y="3"/>
                        </a:lnTo>
                        <a:lnTo>
                          <a:pt x="3" y="2"/>
                        </a:lnTo>
                        <a:lnTo>
                          <a:pt x="3" y="0"/>
                        </a:lnTo>
                        <a:lnTo>
                          <a:pt x="2" y="0"/>
                        </a:lnTo>
                        <a:lnTo>
                          <a:pt x="2" y="2"/>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6" name="Freeform 101"/>
                  <p:cNvSpPr>
                    <a:spLocks/>
                  </p:cNvSpPr>
                  <p:nvPr/>
                </p:nvSpPr>
                <p:spPr bwMode="auto">
                  <a:xfrm>
                    <a:off x="4810" y="1014"/>
                    <a:ext cx="2" cy="2"/>
                  </a:xfrm>
                  <a:custGeom>
                    <a:avLst/>
                    <a:gdLst>
                      <a:gd name="T0" fmla="*/ 1 w 4"/>
                      <a:gd name="T1" fmla="*/ 2 h 5"/>
                      <a:gd name="T2" fmla="*/ 0 w 4"/>
                      <a:gd name="T3" fmla="*/ 3 h 5"/>
                      <a:gd name="T4" fmla="*/ 2 w 4"/>
                      <a:gd name="T5" fmla="*/ 5 h 5"/>
                      <a:gd name="T6" fmla="*/ 3 w 4"/>
                      <a:gd name="T7" fmla="*/ 4 h 5"/>
                      <a:gd name="T8" fmla="*/ 4 w 4"/>
                      <a:gd name="T9" fmla="*/ 3 h 5"/>
                      <a:gd name="T10" fmla="*/ 2 w 4"/>
                      <a:gd name="T11" fmla="*/ 0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2" y="0"/>
                        </a:lnTo>
                        <a:lnTo>
                          <a:pt x="1" y="0"/>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7" name="Freeform 102"/>
                  <p:cNvSpPr>
                    <a:spLocks/>
                  </p:cNvSpPr>
                  <p:nvPr/>
                </p:nvSpPr>
                <p:spPr bwMode="auto">
                  <a:xfrm>
                    <a:off x="4811" y="1015"/>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8" name="Freeform 103"/>
                  <p:cNvSpPr>
                    <a:spLocks/>
                  </p:cNvSpPr>
                  <p:nvPr/>
                </p:nvSpPr>
                <p:spPr bwMode="auto">
                  <a:xfrm>
                    <a:off x="4811" y="1015"/>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29" name="Freeform 104"/>
                  <p:cNvSpPr>
                    <a:spLocks/>
                  </p:cNvSpPr>
                  <p:nvPr/>
                </p:nvSpPr>
                <p:spPr bwMode="auto">
                  <a:xfrm>
                    <a:off x="4812" y="1015"/>
                    <a:ext cx="4" cy="2"/>
                  </a:xfrm>
                  <a:custGeom>
                    <a:avLst/>
                    <a:gdLst>
                      <a:gd name="T0" fmla="*/ 0 w 8"/>
                      <a:gd name="T1" fmla="*/ 2 h 3"/>
                      <a:gd name="T2" fmla="*/ 0 w 8"/>
                      <a:gd name="T3" fmla="*/ 2 h 3"/>
                      <a:gd name="T4" fmla="*/ 5 w 8"/>
                      <a:gd name="T5" fmla="*/ 2 h 3"/>
                      <a:gd name="T6" fmla="*/ 6 w 8"/>
                      <a:gd name="T7" fmla="*/ 3 h 3"/>
                      <a:gd name="T8" fmla="*/ 7 w 8"/>
                      <a:gd name="T9" fmla="*/ 2 h 3"/>
                      <a:gd name="T10" fmla="*/ 8 w 8"/>
                      <a:gd name="T11" fmla="*/ 1 h 3"/>
                      <a:gd name="T12" fmla="*/ 7 w 8"/>
                      <a:gd name="T13" fmla="*/ 0 h 3"/>
                      <a:gd name="T14" fmla="*/ 1 w 8"/>
                      <a:gd name="T15" fmla="*/ 0 h 3"/>
                      <a:gd name="T16" fmla="*/ 1 w 8"/>
                      <a:gd name="T17" fmla="*/ 1 h 3"/>
                      <a:gd name="T18" fmla="*/ 0 w 8"/>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3"/>
                      <a:gd name="T32" fmla="*/ 8 w 8"/>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3">
                        <a:moveTo>
                          <a:pt x="0" y="2"/>
                        </a:moveTo>
                        <a:lnTo>
                          <a:pt x="0" y="2"/>
                        </a:lnTo>
                        <a:lnTo>
                          <a:pt x="5" y="2"/>
                        </a:lnTo>
                        <a:lnTo>
                          <a:pt x="6" y="3"/>
                        </a:lnTo>
                        <a:lnTo>
                          <a:pt x="7" y="2"/>
                        </a:lnTo>
                        <a:lnTo>
                          <a:pt x="8" y="1"/>
                        </a:lnTo>
                        <a:lnTo>
                          <a:pt x="7" y="0"/>
                        </a:lnTo>
                        <a:lnTo>
                          <a:pt x="1" y="0"/>
                        </a:lnTo>
                        <a:lnTo>
                          <a:pt x="1" y="1"/>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0" name="Freeform 105"/>
                  <p:cNvSpPr>
                    <a:spLocks/>
                  </p:cNvSpPr>
                  <p:nvPr/>
                </p:nvSpPr>
                <p:spPr bwMode="auto">
                  <a:xfrm>
                    <a:off x="4815" y="1016"/>
                    <a:ext cx="3" cy="1"/>
                  </a:xfrm>
                  <a:custGeom>
                    <a:avLst/>
                    <a:gdLst>
                      <a:gd name="T0" fmla="*/ 0 w 6"/>
                      <a:gd name="T1" fmla="*/ 2 h 2"/>
                      <a:gd name="T2" fmla="*/ 0 w 6"/>
                      <a:gd name="T3" fmla="*/ 2 h 2"/>
                      <a:gd name="T4" fmla="*/ 6 w 6"/>
                      <a:gd name="T5" fmla="*/ 2 h 2"/>
                      <a:gd name="T6" fmla="*/ 6 w 6"/>
                      <a:gd name="T7" fmla="*/ 1 h 2"/>
                      <a:gd name="T8" fmla="*/ 6 w 6"/>
                      <a:gd name="T9" fmla="*/ 0 h 2"/>
                      <a:gd name="T10" fmla="*/ 1 w 6"/>
                      <a:gd name="T11" fmla="*/ 0 h 2"/>
                      <a:gd name="T12" fmla="*/ 1 w 6"/>
                      <a:gd name="T13" fmla="*/ 1 h 2"/>
                      <a:gd name="T14" fmla="*/ 0 w 6"/>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0" y="2"/>
                        </a:moveTo>
                        <a:lnTo>
                          <a:pt x="0" y="2"/>
                        </a:lnTo>
                        <a:lnTo>
                          <a:pt x="6" y="2"/>
                        </a:lnTo>
                        <a:lnTo>
                          <a:pt x="6" y="1"/>
                        </a:lnTo>
                        <a:lnTo>
                          <a:pt x="6" y="0"/>
                        </a:lnTo>
                        <a:lnTo>
                          <a:pt x="1" y="0"/>
                        </a:lnTo>
                        <a:lnTo>
                          <a:pt x="1" y="1"/>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1" name="Freeform 106"/>
                  <p:cNvSpPr>
                    <a:spLocks/>
                  </p:cNvSpPr>
                  <p:nvPr/>
                </p:nvSpPr>
                <p:spPr bwMode="auto">
                  <a:xfrm>
                    <a:off x="4817" y="1015"/>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2" name="Freeform 107"/>
                  <p:cNvSpPr>
                    <a:spLocks/>
                  </p:cNvSpPr>
                  <p:nvPr/>
                </p:nvSpPr>
                <p:spPr bwMode="auto">
                  <a:xfrm>
                    <a:off x="4818" y="1015"/>
                    <a:ext cx="2" cy="2"/>
                  </a:xfrm>
                  <a:custGeom>
                    <a:avLst/>
                    <a:gdLst>
                      <a:gd name="T0" fmla="*/ 1 w 4"/>
                      <a:gd name="T1" fmla="*/ 1 h 2"/>
                      <a:gd name="T2" fmla="*/ 1 w 4"/>
                      <a:gd name="T3" fmla="*/ 2 h 2"/>
                      <a:gd name="T4" fmla="*/ 4 w 4"/>
                      <a:gd name="T5" fmla="*/ 2 h 2"/>
                      <a:gd name="T6" fmla="*/ 4 w 4"/>
                      <a:gd name="T7" fmla="*/ 1 h 2"/>
                      <a:gd name="T8" fmla="*/ 4 w 4"/>
                      <a:gd name="T9" fmla="*/ 0 h 2"/>
                      <a:gd name="T10" fmla="*/ 0 w 4"/>
                      <a:gd name="T11" fmla="*/ 0 h 2"/>
                      <a:gd name="T12" fmla="*/ 0 w 4"/>
                      <a:gd name="T13" fmla="*/ 0 h 2"/>
                      <a:gd name="T14" fmla="*/ 1 w 4"/>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1" y="1"/>
                        </a:moveTo>
                        <a:lnTo>
                          <a:pt x="1" y="2"/>
                        </a:lnTo>
                        <a:lnTo>
                          <a:pt x="4" y="2"/>
                        </a:lnTo>
                        <a:lnTo>
                          <a:pt x="4" y="1"/>
                        </a:lnTo>
                        <a:lnTo>
                          <a:pt x="4" y="0"/>
                        </a:lnTo>
                        <a:lnTo>
                          <a:pt x="0" y="0"/>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3" name="Freeform 108"/>
                  <p:cNvSpPr>
                    <a:spLocks/>
                  </p:cNvSpPr>
                  <p:nvPr/>
                </p:nvSpPr>
                <p:spPr bwMode="auto">
                  <a:xfrm>
                    <a:off x="4820" y="1015"/>
                    <a:ext cx="1" cy="2"/>
                  </a:xfrm>
                  <a:custGeom>
                    <a:avLst/>
                    <a:gdLst>
                      <a:gd name="T0" fmla="*/ 1 w 4"/>
                      <a:gd name="T1" fmla="*/ 3 h 3"/>
                      <a:gd name="T2" fmla="*/ 2 w 4"/>
                      <a:gd name="T3" fmla="*/ 3 h 3"/>
                      <a:gd name="T4" fmla="*/ 4 w 4"/>
                      <a:gd name="T5" fmla="*/ 2 h 3"/>
                      <a:gd name="T6" fmla="*/ 2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2" y="3"/>
                        </a:lnTo>
                        <a:lnTo>
                          <a:pt x="4" y="2"/>
                        </a:lnTo>
                        <a:lnTo>
                          <a:pt x="2" y="1"/>
                        </a:lnTo>
                        <a:lnTo>
                          <a:pt x="1" y="0"/>
                        </a:lnTo>
                        <a:lnTo>
                          <a:pt x="0" y="1"/>
                        </a:lnTo>
                        <a:lnTo>
                          <a:pt x="1"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4" name="Freeform 109"/>
                  <p:cNvSpPr>
                    <a:spLocks/>
                  </p:cNvSpPr>
                  <p:nvPr/>
                </p:nvSpPr>
                <p:spPr bwMode="auto">
                  <a:xfrm>
                    <a:off x="4820" y="1014"/>
                    <a:ext cx="3" cy="2"/>
                  </a:xfrm>
                  <a:custGeom>
                    <a:avLst/>
                    <a:gdLst>
                      <a:gd name="T0" fmla="*/ 1 w 6"/>
                      <a:gd name="T1" fmla="*/ 2 h 3"/>
                      <a:gd name="T2" fmla="*/ 1 w 6"/>
                      <a:gd name="T3" fmla="*/ 3 h 3"/>
                      <a:gd name="T4" fmla="*/ 3 w 6"/>
                      <a:gd name="T5" fmla="*/ 3 h 3"/>
                      <a:gd name="T6" fmla="*/ 5 w 6"/>
                      <a:gd name="T7" fmla="*/ 2 h 3"/>
                      <a:gd name="T8" fmla="*/ 6 w 6"/>
                      <a:gd name="T9" fmla="*/ 2 h 3"/>
                      <a:gd name="T10" fmla="*/ 6 w 6"/>
                      <a:gd name="T11" fmla="*/ 1 h 3"/>
                      <a:gd name="T12" fmla="*/ 6 w 6"/>
                      <a:gd name="T13" fmla="*/ 0 h 3"/>
                      <a:gd name="T14" fmla="*/ 5 w 6"/>
                      <a:gd name="T15" fmla="*/ 0 h 3"/>
                      <a:gd name="T16" fmla="*/ 3 w 6"/>
                      <a:gd name="T17" fmla="*/ 1 h 3"/>
                      <a:gd name="T18" fmla="*/ 0 w 6"/>
                      <a:gd name="T19" fmla="*/ 1 h 3"/>
                      <a:gd name="T20" fmla="*/ 0 w 6"/>
                      <a:gd name="T21" fmla="*/ 1 h 3"/>
                      <a:gd name="T22" fmla="*/ 1 w 6"/>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1" y="2"/>
                        </a:moveTo>
                        <a:lnTo>
                          <a:pt x="1" y="3"/>
                        </a:lnTo>
                        <a:lnTo>
                          <a:pt x="3" y="3"/>
                        </a:lnTo>
                        <a:lnTo>
                          <a:pt x="5" y="2"/>
                        </a:lnTo>
                        <a:lnTo>
                          <a:pt x="6" y="2"/>
                        </a:lnTo>
                        <a:lnTo>
                          <a:pt x="6" y="1"/>
                        </a:lnTo>
                        <a:lnTo>
                          <a:pt x="6" y="0"/>
                        </a:lnTo>
                        <a:lnTo>
                          <a:pt x="5" y="0"/>
                        </a:lnTo>
                        <a:lnTo>
                          <a:pt x="3" y="1"/>
                        </a:lnTo>
                        <a:lnTo>
                          <a:pt x="0" y="1"/>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5" name="Freeform 110"/>
                  <p:cNvSpPr>
                    <a:spLocks/>
                  </p:cNvSpPr>
                  <p:nvPr/>
                </p:nvSpPr>
                <p:spPr bwMode="auto">
                  <a:xfrm>
                    <a:off x="4822" y="1014"/>
                    <a:ext cx="2" cy="1"/>
                  </a:xfrm>
                  <a:custGeom>
                    <a:avLst/>
                    <a:gdLst>
                      <a:gd name="T0" fmla="*/ 1 w 3"/>
                      <a:gd name="T1" fmla="*/ 4 h 4"/>
                      <a:gd name="T2" fmla="*/ 2 w 3"/>
                      <a:gd name="T3" fmla="*/ 4 h 4"/>
                      <a:gd name="T4" fmla="*/ 3 w 3"/>
                      <a:gd name="T5" fmla="*/ 3 h 4"/>
                      <a:gd name="T6" fmla="*/ 2 w 3"/>
                      <a:gd name="T7" fmla="*/ 2 h 4"/>
                      <a:gd name="T8" fmla="*/ 1 w 3"/>
                      <a:gd name="T9" fmla="*/ 0 h 4"/>
                      <a:gd name="T10" fmla="*/ 0 w 3"/>
                      <a:gd name="T11" fmla="*/ 2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3"/>
                        </a:lnTo>
                        <a:lnTo>
                          <a:pt x="2" y="2"/>
                        </a:lnTo>
                        <a:lnTo>
                          <a:pt x="1" y="0"/>
                        </a:lnTo>
                        <a:lnTo>
                          <a:pt x="0" y="2"/>
                        </a:lnTo>
                        <a:lnTo>
                          <a:pt x="1" y="3"/>
                        </a:lnTo>
                        <a:lnTo>
                          <a:pt x="1"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6" name="Freeform 111"/>
                  <p:cNvSpPr>
                    <a:spLocks/>
                  </p:cNvSpPr>
                  <p:nvPr/>
                </p:nvSpPr>
                <p:spPr bwMode="auto">
                  <a:xfrm>
                    <a:off x="4823" y="1014"/>
                    <a:ext cx="1" cy="1"/>
                  </a:xfrm>
                  <a:custGeom>
                    <a:avLst/>
                    <a:gdLst>
                      <a:gd name="T0" fmla="*/ 1 w 2"/>
                      <a:gd name="T1" fmla="*/ 2 h 3"/>
                      <a:gd name="T2" fmla="*/ 1 w 2"/>
                      <a:gd name="T3" fmla="*/ 3 h 3"/>
                      <a:gd name="T4" fmla="*/ 2 w 2"/>
                      <a:gd name="T5" fmla="*/ 3 h 3"/>
                      <a:gd name="T6" fmla="*/ 2 w 2"/>
                      <a:gd name="T7" fmla="*/ 2 h 3"/>
                      <a:gd name="T8" fmla="*/ 2 w 2"/>
                      <a:gd name="T9" fmla="*/ 0 h 3"/>
                      <a:gd name="T10" fmla="*/ 0 w 2"/>
                      <a:gd name="T11" fmla="*/ 0 h 3"/>
                      <a:gd name="T12" fmla="*/ 0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1" y="3"/>
                        </a:lnTo>
                        <a:lnTo>
                          <a:pt x="2" y="3"/>
                        </a:lnTo>
                        <a:lnTo>
                          <a:pt x="2" y="2"/>
                        </a:lnTo>
                        <a:lnTo>
                          <a:pt x="2" y="0"/>
                        </a:lnTo>
                        <a:lnTo>
                          <a:pt x="0" y="0"/>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7" name="Freeform 112"/>
                  <p:cNvSpPr>
                    <a:spLocks/>
                  </p:cNvSpPr>
                  <p:nvPr/>
                </p:nvSpPr>
                <p:spPr bwMode="auto">
                  <a:xfrm>
                    <a:off x="4824" y="1013"/>
                    <a:ext cx="1" cy="2"/>
                  </a:xfrm>
                  <a:custGeom>
                    <a:avLst/>
                    <a:gdLst>
                      <a:gd name="T0" fmla="*/ 1 w 4"/>
                      <a:gd name="T1" fmla="*/ 4 h 4"/>
                      <a:gd name="T2" fmla="*/ 2 w 4"/>
                      <a:gd name="T3" fmla="*/ 4 h 4"/>
                      <a:gd name="T4" fmla="*/ 4 w 4"/>
                      <a:gd name="T5" fmla="*/ 3 h 4"/>
                      <a:gd name="T6" fmla="*/ 2 w 4"/>
                      <a:gd name="T7" fmla="*/ 1 h 4"/>
                      <a:gd name="T8" fmla="*/ 1 w 4"/>
                      <a:gd name="T9" fmla="*/ 0 h 4"/>
                      <a:gd name="T10" fmla="*/ 0 w 4"/>
                      <a:gd name="T11" fmla="*/ 1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2" y="4"/>
                        </a:lnTo>
                        <a:lnTo>
                          <a:pt x="4" y="3"/>
                        </a:lnTo>
                        <a:lnTo>
                          <a:pt x="2" y="1"/>
                        </a:lnTo>
                        <a:lnTo>
                          <a:pt x="1" y="0"/>
                        </a:lnTo>
                        <a:lnTo>
                          <a:pt x="0" y="1"/>
                        </a:lnTo>
                        <a:lnTo>
                          <a:pt x="1" y="3"/>
                        </a:lnTo>
                        <a:lnTo>
                          <a:pt x="1"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8" name="Freeform 113"/>
                  <p:cNvSpPr>
                    <a:spLocks/>
                  </p:cNvSpPr>
                  <p:nvPr/>
                </p:nvSpPr>
                <p:spPr bwMode="auto">
                  <a:xfrm>
                    <a:off x="4824" y="1014"/>
                    <a:ext cx="1" cy="1"/>
                  </a:xfrm>
                  <a:custGeom>
                    <a:avLst/>
                    <a:gdLst>
                      <a:gd name="T0" fmla="*/ 3 w 3"/>
                      <a:gd name="T1" fmla="*/ 2 h 2"/>
                      <a:gd name="T2" fmla="*/ 3 w 3"/>
                      <a:gd name="T3" fmla="*/ 2 h 2"/>
                      <a:gd name="T4" fmla="*/ 0 w 3"/>
                      <a:gd name="T5" fmla="*/ 0 h 2"/>
                      <a:gd name="T6" fmla="*/ 1 w 3"/>
                      <a:gd name="T7" fmla="*/ 0 h 2"/>
                      <a:gd name="T8" fmla="*/ 3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3" y="2"/>
                        </a:moveTo>
                        <a:lnTo>
                          <a:pt x="3" y="2"/>
                        </a:lnTo>
                        <a:lnTo>
                          <a:pt x="0" y="0"/>
                        </a:lnTo>
                        <a:lnTo>
                          <a:pt x="1" y="0"/>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39" name="Freeform 114"/>
                  <p:cNvSpPr>
                    <a:spLocks/>
                  </p:cNvSpPr>
                  <p:nvPr/>
                </p:nvSpPr>
                <p:spPr bwMode="auto">
                  <a:xfrm>
                    <a:off x="4824" y="1013"/>
                    <a:ext cx="1" cy="1"/>
                  </a:xfrm>
                  <a:custGeom>
                    <a:avLst/>
                    <a:gdLst>
                      <a:gd name="T0" fmla="*/ 3 w 3"/>
                      <a:gd name="T1" fmla="*/ 3 h 3"/>
                      <a:gd name="T2" fmla="*/ 3 w 3"/>
                      <a:gd name="T3" fmla="*/ 0 h 3"/>
                      <a:gd name="T4" fmla="*/ 1 w 3"/>
                      <a:gd name="T5" fmla="*/ 0 h 3"/>
                      <a:gd name="T6" fmla="*/ 0 w 3"/>
                      <a:gd name="T7" fmla="*/ 0 h 3"/>
                      <a:gd name="T8" fmla="*/ 0 w 3"/>
                      <a:gd name="T9" fmla="*/ 1 h 3"/>
                      <a:gd name="T10" fmla="*/ 3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3" y="3"/>
                        </a:moveTo>
                        <a:lnTo>
                          <a:pt x="3" y="0"/>
                        </a:lnTo>
                        <a:lnTo>
                          <a:pt x="1" y="0"/>
                        </a:lnTo>
                        <a:lnTo>
                          <a:pt x="0" y="0"/>
                        </a:lnTo>
                        <a:lnTo>
                          <a:pt x="0" y="1"/>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0" name="Freeform 115"/>
                  <p:cNvSpPr>
                    <a:spLocks/>
                  </p:cNvSpPr>
                  <p:nvPr/>
                </p:nvSpPr>
                <p:spPr bwMode="auto">
                  <a:xfrm>
                    <a:off x="4824" y="1013"/>
                    <a:ext cx="1" cy="1"/>
                  </a:xfrm>
                  <a:custGeom>
                    <a:avLst/>
                    <a:gdLst>
                      <a:gd name="T0" fmla="*/ 1 w 3"/>
                      <a:gd name="T1" fmla="*/ 1 h 2"/>
                      <a:gd name="T2" fmla="*/ 1 w 3"/>
                      <a:gd name="T3" fmla="*/ 2 h 2"/>
                      <a:gd name="T4" fmla="*/ 3 w 3"/>
                      <a:gd name="T5" fmla="*/ 2 h 2"/>
                      <a:gd name="T6" fmla="*/ 3 w 3"/>
                      <a:gd name="T7" fmla="*/ 1 h 2"/>
                      <a:gd name="T8" fmla="*/ 3 w 3"/>
                      <a:gd name="T9" fmla="*/ 0 h 2"/>
                      <a:gd name="T10" fmla="*/ 0 w 3"/>
                      <a:gd name="T11" fmla="*/ 0 h 2"/>
                      <a:gd name="T12" fmla="*/ 0 w 3"/>
                      <a:gd name="T13" fmla="*/ 1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1" y="2"/>
                        </a:lnTo>
                        <a:lnTo>
                          <a:pt x="3" y="2"/>
                        </a:lnTo>
                        <a:lnTo>
                          <a:pt x="3" y="1"/>
                        </a:lnTo>
                        <a:lnTo>
                          <a:pt x="3" y="0"/>
                        </a:lnTo>
                        <a:lnTo>
                          <a:pt x="0" y="0"/>
                        </a:lnTo>
                        <a:lnTo>
                          <a:pt x="0" y="1"/>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1" name="Freeform 116"/>
                  <p:cNvSpPr>
                    <a:spLocks/>
                  </p:cNvSpPr>
                  <p:nvPr/>
                </p:nvSpPr>
                <p:spPr bwMode="auto">
                  <a:xfrm>
                    <a:off x="4825" y="1011"/>
                    <a:ext cx="2" cy="3"/>
                  </a:xfrm>
                  <a:custGeom>
                    <a:avLst/>
                    <a:gdLst>
                      <a:gd name="T0" fmla="*/ 2 w 5"/>
                      <a:gd name="T1" fmla="*/ 4 h 4"/>
                      <a:gd name="T2" fmla="*/ 3 w 5"/>
                      <a:gd name="T3" fmla="*/ 4 h 4"/>
                      <a:gd name="T4" fmla="*/ 5 w 5"/>
                      <a:gd name="T5" fmla="*/ 2 h 4"/>
                      <a:gd name="T6" fmla="*/ 4 w 5"/>
                      <a:gd name="T7" fmla="*/ 1 h 4"/>
                      <a:gd name="T8" fmla="*/ 3 w 5"/>
                      <a:gd name="T9" fmla="*/ 0 h 4"/>
                      <a:gd name="T10" fmla="*/ 0 w 5"/>
                      <a:gd name="T11" fmla="*/ 2 h 4"/>
                      <a:gd name="T12" fmla="*/ 2 w 5"/>
                      <a:gd name="T13" fmla="*/ 3 h 4"/>
                      <a:gd name="T14" fmla="*/ 2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4"/>
                        </a:moveTo>
                        <a:lnTo>
                          <a:pt x="3" y="4"/>
                        </a:lnTo>
                        <a:lnTo>
                          <a:pt x="5" y="2"/>
                        </a:lnTo>
                        <a:lnTo>
                          <a:pt x="4" y="1"/>
                        </a:lnTo>
                        <a:lnTo>
                          <a:pt x="3" y="0"/>
                        </a:lnTo>
                        <a:lnTo>
                          <a:pt x="0" y="2"/>
                        </a:lnTo>
                        <a:lnTo>
                          <a:pt x="2"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2" name="Freeform 117"/>
                  <p:cNvSpPr>
                    <a:spLocks/>
                  </p:cNvSpPr>
                  <p:nvPr/>
                </p:nvSpPr>
                <p:spPr bwMode="auto">
                  <a:xfrm>
                    <a:off x="4826" y="1011"/>
                    <a:ext cx="1" cy="2"/>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3" name="Freeform 118"/>
                  <p:cNvSpPr>
                    <a:spLocks/>
                  </p:cNvSpPr>
                  <p:nvPr/>
                </p:nvSpPr>
                <p:spPr bwMode="auto">
                  <a:xfrm>
                    <a:off x="4826" y="1010"/>
                    <a:ext cx="2" cy="2"/>
                  </a:xfrm>
                  <a:custGeom>
                    <a:avLst/>
                    <a:gdLst>
                      <a:gd name="T0" fmla="*/ 1 w 3"/>
                      <a:gd name="T1" fmla="*/ 3 h 4"/>
                      <a:gd name="T2" fmla="*/ 2 w 3"/>
                      <a:gd name="T3" fmla="*/ 4 h 4"/>
                      <a:gd name="T4" fmla="*/ 3 w 3"/>
                      <a:gd name="T5" fmla="*/ 3 h 4"/>
                      <a:gd name="T6" fmla="*/ 2 w 3"/>
                      <a:gd name="T7" fmla="*/ 2 h 4"/>
                      <a:gd name="T8" fmla="*/ 1 w 3"/>
                      <a:gd name="T9" fmla="*/ 0 h 4"/>
                      <a:gd name="T10" fmla="*/ 0 w 3"/>
                      <a:gd name="T11" fmla="*/ 2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2"/>
                        </a:lnTo>
                        <a:lnTo>
                          <a:pt x="1" y="0"/>
                        </a:lnTo>
                        <a:lnTo>
                          <a:pt x="0" y="2"/>
                        </a:lnTo>
                        <a:lnTo>
                          <a:pt x="0" y="3"/>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4" name="Freeform 119"/>
                  <p:cNvSpPr>
                    <a:spLocks/>
                  </p:cNvSpPr>
                  <p:nvPr/>
                </p:nvSpPr>
                <p:spPr bwMode="auto">
                  <a:xfrm>
                    <a:off x="4826" y="1010"/>
                    <a:ext cx="2"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2"/>
                        </a:lnTo>
                        <a:lnTo>
                          <a:pt x="1" y="2"/>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5" name="Freeform 120"/>
                  <p:cNvSpPr>
                    <a:spLocks/>
                  </p:cNvSpPr>
                  <p:nvPr/>
                </p:nvSpPr>
                <p:spPr bwMode="auto">
                  <a:xfrm>
                    <a:off x="4826" y="1009"/>
                    <a:ext cx="2" cy="2"/>
                  </a:xfrm>
                  <a:custGeom>
                    <a:avLst/>
                    <a:gdLst>
                      <a:gd name="T0" fmla="*/ 1 w 3"/>
                      <a:gd name="T1" fmla="*/ 2 h 4"/>
                      <a:gd name="T2" fmla="*/ 2 w 3"/>
                      <a:gd name="T3" fmla="*/ 4 h 4"/>
                      <a:gd name="T4" fmla="*/ 3 w 3"/>
                      <a:gd name="T5" fmla="*/ 2 h 4"/>
                      <a:gd name="T6" fmla="*/ 2 w 3"/>
                      <a:gd name="T7" fmla="*/ 1 h 4"/>
                      <a:gd name="T8" fmla="*/ 1 w 3"/>
                      <a:gd name="T9" fmla="*/ 0 h 4"/>
                      <a:gd name="T10" fmla="*/ 0 w 3"/>
                      <a:gd name="T11" fmla="*/ 1 h 4"/>
                      <a:gd name="T12" fmla="*/ 0 w 3"/>
                      <a:gd name="T13" fmla="*/ 2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2" y="4"/>
                        </a:lnTo>
                        <a:lnTo>
                          <a:pt x="3" y="2"/>
                        </a:lnTo>
                        <a:lnTo>
                          <a:pt x="2" y="1"/>
                        </a:lnTo>
                        <a:lnTo>
                          <a:pt x="1" y="0"/>
                        </a:lnTo>
                        <a:lnTo>
                          <a:pt x="0" y="1"/>
                        </a:lnTo>
                        <a:lnTo>
                          <a:pt x="0" y="2"/>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6" name="Freeform 121"/>
                  <p:cNvSpPr>
                    <a:spLocks/>
                  </p:cNvSpPr>
                  <p:nvPr/>
                </p:nvSpPr>
                <p:spPr bwMode="auto">
                  <a:xfrm>
                    <a:off x="4827" y="1009"/>
                    <a:ext cx="1"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2"/>
                        </a:lnTo>
                        <a:lnTo>
                          <a:pt x="1" y="2"/>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7" name="Freeform 122"/>
                  <p:cNvSpPr>
                    <a:spLocks/>
                  </p:cNvSpPr>
                  <p:nvPr/>
                </p:nvSpPr>
                <p:spPr bwMode="auto">
                  <a:xfrm>
                    <a:off x="4827" y="1007"/>
                    <a:ext cx="2"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8" name="Freeform 123"/>
                  <p:cNvSpPr>
                    <a:spLocks/>
                  </p:cNvSpPr>
                  <p:nvPr/>
                </p:nvSpPr>
                <p:spPr bwMode="auto">
                  <a:xfrm>
                    <a:off x="4828" y="999"/>
                    <a:ext cx="1" cy="10"/>
                  </a:xfrm>
                  <a:custGeom>
                    <a:avLst/>
                    <a:gdLst>
                      <a:gd name="T0" fmla="*/ 3 w 4"/>
                      <a:gd name="T1" fmla="*/ 18 h 18"/>
                      <a:gd name="T2" fmla="*/ 3 w 4"/>
                      <a:gd name="T3" fmla="*/ 18 h 18"/>
                      <a:gd name="T4" fmla="*/ 3 w 4"/>
                      <a:gd name="T5" fmla="*/ 15 h 18"/>
                      <a:gd name="T6" fmla="*/ 4 w 4"/>
                      <a:gd name="T7" fmla="*/ 12 h 18"/>
                      <a:gd name="T8" fmla="*/ 4 w 4"/>
                      <a:gd name="T9" fmla="*/ 1 h 18"/>
                      <a:gd name="T10" fmla="*/ 3 w 4"/>
                      <a:gd name="T11" fmla="*/ 0 h 18"/>
                      <a:gd name="T12" fmla="*/ 1 w 4"/>
                      <a:gd name="T13" fmla="*/ 1 h 18"/>
                      <a:gd name="T14" fmla="*/ 0 w 4"/>
                      <a:gd name="T15" fmla="*/ 2 h 18"/>
                      <a:gd name="T16" fmla="*/ 1 w 4"/>
                      <a:gd name="T17" fmla="*/ 3 h 18"/>
                      <a:gd name="T18" fmla="*/ 1 w 4"/>
                      <a:gd name="T19" fmla="*/ 12 h 18"/>
                      <a:gd name="T20" fmla="*/ 0 w 4"/>
                      <a:gd name="T21" fmla="*/ 15 h 18"/>
                      <a:gd name="T22" fmla="*/ 0 w 4"/>
                      <a:gd name="T23" fmla="*/ 17 h 18"/>
                      <a:gd name="T24" fmla="*/ 1 w 4"/>
                      <a:gd name="T25" fmla="*/ 17 h 18"/>
                      <a:gd name="T26" fmla="*/ 3 w 4"/>
                      <a:gd name="T27" fmla="*/ 18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8"/>
                      <a:gd name="T44" fmla="*/ 4 w 4"/>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8">
                        <a:moveTo>
                          <a:pt x="3" y="18"/>
                        </a:moveTo>
                        <a:lnTo>
                          <a:pt x="3" y="18"/>
                        </a:lnTo>
                        <a:lnTo>
                          <a:pt x="3" y="15"/>
                        </a:lnTo>
                        <a:lnTo>
                          <a:pt x="4" y="12"/>
                        </a:lnTo>
                        <a:lnTo>
                          <a:pt x="4" y="1"/>
                        </a:lnTo>
                        <a:lnTo>
                          <a:pt x="3" y="0"/>
                        </a:lnTo>
                        <a:lnTo>
                          <a:pt x="1" y="1"/>
                        </a:lnTo>
                        <a:lnTo>
                          <a:pt x="0" y="2"/>
                        </a:lnTo>
                        <a:lnTo>
                          <a:pt x="1" y="3"/>
                        </a:lnTo>
                        <a:lnTo>
                          <a:pt x="1" y="12"/>
                        </a:lnTo>
                        <a:lnTo>
                          <a:pt x="0" y="15"/>
                        </a:lnTo>
                        <a:lnTo>
                          <a:pt x="0" y="17"/>
                        </a:lnTo>
                        <a:lnTo>
                          <a:pt x="1" y="17"/>
                        </a:lnTo>
                        <a:lnTo>
                          <a:pt x="3" y="1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49" name="Freeform 124"/>
                  <p:cNvSpPr>
                    <a:spLocks/>
                  </p:cNvSpPr>
                  <p:nvPr/>
                </p:nvSpPr>
                <p:spPr bwMode="auto">
                  <a:xfrm>
                    <a:off x="4822" y="959"/>
                    <a:ext cx="7" cy="41"/>
                  </a:xfrm>
                  <a:custGeom>
                    <a:avLst/>
                    <a:gdLst>
                      <a:gd name="T0" fmla="*/ 11 w 13"/>
                      <a:gd name="T1" fmla="*/ 82 h 83"/>
                      <a:gd name="T2" fmla="*/ 13 w 13"/>
                      <a:gd name="T3" fmla="*/ 82 h 83"/>
                      <a:gd name="T4" fmla="*/ 13 w 13"/>
                      <a:gd name="T5" fmla="*/ 79 h 83"/>
                      <a:gd name="T6" fmla="*/ 11 w 13"/>
                      <a:gd name="T7" fmla="*/ 77 h 83"/>
                      <a:gd name="T8" fmla="*/ 11 w 13"/>
                      <a:gd name="T9" fmla="*/ 73 h 83"/>
                      <a:gd name="T10" fmla="*/ 10 w 13"/>
                      <a:gd name="T11" fmla="*/ 70 h 83"/>
                      <a:gd name="T12" fmla="*/ 10 w 13"/>
                      <a:gd name="T13" fmla="*/ 67 h 83"/>
                      <a:gd name="T14" fmla="*/ 9 w 13"/>
                      <a:gd name="T15" fmla="*/ 64 h 83"/>
                      <a:gd name="T16" fmla="*/ 9 w 13"/>
                      <a:gd name="T17" fmla="*/ 61 h 83"/>
                      <a:gd name="T18" fmla="*/ 8 w 13"/>
                      <a:gd name="T19" fmla="*/ 58 h 83"/>
                      <a:gd name="T20" fmla="*/ 8 w 13"/>
                      <a:gd name="T21" fmla="*/ 53 h 83"/>
                      <a:gd name="T22" fmla="*/ 4 w 13"/>
                      <a:gd name="T23" fmla="*/ 43 h 83"/>
                      <a:gd name="T24" fmla="*/ 4 w 13"/>
                      <a:gd name="T25" fmla="*/ 39 h 83"/>
                      <a:gd name="T26" fmla="*/ 3 w 13"/>
                      <a:gd name="T27" fmla="*/ 37 h 83"/>
                      <a:gd name="T28" fmla="*/ 3 w 13"/>
                      <a:gd name="T29" fmla="*/ 33 h 83"/>
                      <a:gd name="T30" fmla="*/ 2 w 13"/>
                      <a:gd name="T31" fmla="*/ 31 h 83"/>
                      <a:gd name="T32" fmla="*/ 2 w 13"/>
                      <a:gd name="T33" fmla="*/ 14 h 83"/>
                      <a:gd name="T34" fmla="*/ 3 w 13"/>
                      <a:gd name="T35" fmla="*/ 11 h 83"/>
                      <a:gd name="T36" fmla="*/ 3 w 13"/>
                      <a:gd name="T37" fmla="*/ 9 h 83"/>
                      <a:gd name="T38" fmla="*/ 4 w 13"/>
                      <a:gd name="T39" fmla="*/ 7 h 83"/>
                      <a:gd name="T40" fmla="*/ 4 w 13"/>
                      <a:gd name="T41" fmla="*/ 6 h 83"/>
                      <a:gd name="T42" fmla="*/ 6 w 13"/>
                      <a:gd name="T43" fmla="*/ 3 h 83"/>
                      <a:gd name="T44" fmla="*/ 6 w 13"/>
                      <a:gd name="T45" fmla="*/ 2 h 83"/>
                      <a:gd name="T46" fmla="*/ 7 w 13"/>
                      <a:gd name="T47" fmla="*/ 0 h 83"/>
                      <a:gd name="T48" fmla="*/ 6 w 13"/>
                      <a:gd name="T49" fmla="*/ 0 h 83"/>
                      <a:gd name="T50" fmla="*/ 4 w 13"/>
                      <a:gd name="T51" fmla="*/ 0 h 83"/>
                      <a:gd name="T52" fmla="*/ 3 w 13"/>
                      <a:gd name="T53" fmla="*/ 2 h 83"/>
                      <a:gd name="T54" fmla="*/ 3 w 13"/>
                      <a:gd name="T55" fmla="*/ 3 h 83"/>
                      <a:gd name="T56" fmla="*/ 2 w 13"/>
                      <a:gd name="T57" fmla="*/ 6 h 83"/>
                      <a:gd name="T58" fmla="*/ 2 w 13"/>
                      <a:gd name="T59" fmla="*/ 7 h 83"/>
                      <a:gd name="T60" fmla="*/ 1 w 13"/>
                      <a:gd name="T61" fmla="*/ 9 h 83"/>
                      <a:gd name="T62" fmla="*/ 1 w 13"/>
                      <a:gd name="T63" fmla="*/ 11 h 83"/>
                      <a:gd name="T64" fmla="*/ 0 w 13"/>
                      <a:gd name="T65" fmla="*/ 14 h 83"/>
                      <a:gd name="T66" fmla="*/ 0 w 13"/>
                      <a:gd name="T67" fmla="*/ 31 h 83"/>
                      <a:gd name="T68" fmla="*/ 1 w 13"/>
                      <a:gd name="T69" fmla="*/ 33 h 83"/>
                      <a:gd name="T70" fmla="*/ 1 w 13"/>
                      <a:gd name="T71" fmla="*/ 37 h 83"/>
                      <a:gd name="T72" fmla="*/ 2 w 13"/>
                      <a:gd name="T73" fmla="*/ 39 h 83"/>
                      <a:gd name="T74" fmla="*/ 2 w 13"/>
                      <a:gd name="T75" fmla="*/ 43 h 83"/>
                      <a:gd name="T76" fmla="*/ 6 w 13"/>
                      <a:gd name="T77" fmla="*/ 53 h 83"/>
                      <a:gd name="T78" fmla="*/ 6 w 13"/>
                      <a:gd name="T79" fmla="*/ 58 h 83"/>
                      <a:gd name="T80" fmla="*/ 7 w 13"/>
                      <a:gd name="T81" fmla="*/ 61 h 83"/>
                      <a:gd name="T82" fmla="*/ 7 w 13"/>
                      <a:gd name="T83" fmla="*/ 64 h 83"/>
                      <a:gd name="T84" fmla="*/ 8 w 13"/>
                      <a:gd name="T85" fmla="*/ 67 h 83"/>
                      <a:gd name="T86" fmla="*/ 8 w 13"/>
                      <a:gd name="T87" fmla="*/ 70 h 83"/>
                      <a:gd name="T88" fmla="*/ 9 w 13"/>
                      <a:gd name="T89" fmla="*/ 73 h 83"/>
                      <a:gd name="T90" fmla="*/ 9 w 13"/>
                      <a:gd name="T91" fmla="*/ 77 h 83"/>
                      <a:gd name="T92" fmla="*/ 10 w 13"/>
                      <a:gd name="T93" fmla="*/ 79 h 83"/>
                      <a:gd name="T94" fmla="*/ 10 w 13"/>
                      <a:gd name="T95" fmla="*/ 83 h 83"/>
                      <a:gd name="T96" fmla="*/ 10 w 13"/>
                      <a:gd name="T97" fmla="*/ 83 h 83"/>
                      <a:gd name="T98" fmla="*/ 11 w 13"/>
                      <a:gd name="T99" fmla="*/ 82 h 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3"/>
                      <a:gd name="T151" fmla="*/ 0 h 83"/>
                      <a:gd name="T152" fmla="*/ 13 w 13"/>
                      <a:gd name="T153" fmla="*/ 83 h 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3" h="83">
                        <a:moveTo>
                          <a:pt x="11" y="82"/>
                        </a:moveTo>
                        <a:lnTo>
                          <a:pt x="13" y="82"/>
                        </a:lnTo>
                        <a:lnTo>
                          <a:pt x="13" y="79"/>
                        </a:lnTo>
                        <a:lnTo>
                          <a:pt x="11" y="77"/>
                        </a:lnTo>
                        <a:lnTo>
                          <a:pt x="11" y="73"/>
                        </a:lnTo>
                        <a:lnTo>
                          <a:pt x="10" y="70"/>
                        </a:lnTo>
                        <a:lnTo>
                          <a:pt x="10" y="67"/>
                        </a:lnTo>
                        <a:lnTo>
                          <a:pt x="9" y="64"/>
                        </a:lnTo>
                        <a:lnTo>
                          <a:pt x="9" y="61"/>
                        </a:lnTo>
                        <a:lnTo>
                          <a:pt x="8" y="58"/>
                        </a:lnTo>
                        <a:lnTo>
                          <a:pt x="8" y="53"/>
                        </a:lnTo>
                        <a:lnTo>
                          <a:pt x="4" y="43"/>
                        </a:lnTo>
                        <a:lnTo>
                          <a:pt x="4" y="39"/>
                        </a:lnTo>
                        <a:lnTo>
                          <a:pt x="3" y="37"/>
                        </a:lnTo>
                        <a:lnTo>
                          <a:pt x="3" y="33"/>
                        </a:lnTo>
                        <a:lnTo>
                          <a:pt x="2" y="31"/>
                        </a:lnTo>
                        <a:lnTo>
                          <a:pt x="2" y="14"/>
                        </a:lnTo>
                        <a:lnTo>
                          <a:pt x="3" y="11"/>
                        </a:lnTo>
                        <a:lnTo>
                          <a:pt x="3" y="9"/>
                        </a:lnTo>
                        <a:lnTo>
                          <a:pt x="4" y="7"/>
                        </a:lnTo>
                        <a:lnTo>
                          <a:pt x="4" y="6"/>
                        </a:lnTo>
                        <a:lnTo>
                          <a:pt x="6" y="3"/>
                        </a:lnTo>
                        <a:lnTo>
                          <a:pt x="6" y="2"/>
                        </a:lnTo>
                        <a:lnTo>
                          <a:pt x="7" y="0"/>
                        </a:lnTo>
                        <a:lnTo>
                          <a:pt x="6" y="0"/>
                        </a:lnTo>
                        <a:lnTo>
                          <a:pt x="4" y="0"/>
                        </a:lnTo>
                        <a:lnTo>
                          <a:pt x="3" y="2"/>
                        </a:lnTo>
                        <a:lnTo>
                          <a:pt x="3" y="3"/>
                        </a:lnTo>
                        <a:lnTo>
                          <a:pt x="2" y="6"/>
                        </a:lnTo>
                        <a:lnTo>
                          <a:pt x="2" y="7"/>
                        </a:lnTo>
                        <a:lnTo>
                          <a:pt x="1" y="9"/>
                        </a:lnTo>
                        <a:lnTo>
                          <a:pt x="1" y="11"/>
                        </a:lnTo>
                        <a:lnTo>
                          <a:pt x="0" y="14"/>
                        </a:lnTo>
                        <a:lnTo>
                          <a:pt x="0" y="31"/>
                        </a:lnTo>
                        <a:lnTo>
                          <a:pt x="1" y="33"/>
                        </a:lnTo>
                        <a:lnTo>
                          <a:pt x="1" y="37"/>
                        </a:lnTo>
                        <a:lnTo>
                          <a:pt x="2" y="39"/>
                        </a:lnTo>
                        <a:lnTo>
                          <a:pt x="2" y="43"/>
                        </a:lnTo>
                        <a:lnTo>
                          <a:pt x="6" y="53"/>
                        </a:lnTo>
                        <a:lnTo>
                          <a:pt x="6" y="58"/>
                        </a:lnTo>
                        <a:lnTo>
                          <a:pt x="7" y="61"/>
                        </a:lnTo>
                        <a:lnTo>
                          <a:pt x="7" y="64"/>
                        </a:lnTo>
                        <a:lnTo>
                          <a:pt x="8" y="67"/>
                        </a:lnTo>
                        <a:lnTo>
                          <a:pt x="8" y="70"/>
                        </a:lnTo>
                        <a:lnTo>
                          <a:pt x="9" y="73"/>
                        </a:lnTo>
                        <a:lnTo>
                          <a:pt x="9" y="77"/>
                        </a:lnTo>
                        <a:lnTo>
                          <a:pt x="10" y="79"/>
                        </a:lnTo>
                        <a:lnTo>
                          <a:pt x="10" y="83"/>
                        </a:lnTo>
                        <a:lnTo>
                          <a:pt x="11" y="8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0" name="Freeform 125"/>
                  <p:cNvSpPr>
                    <a:spLocks/>
                  </p:cNvSpPr>
                  <p:nvPr/>
                </p:nvSpPr>
                <p:spPr bwMode="auto">
                  <a:xfrm>
                    <a:off x="4825" y="958"/>
                    <a:ext cx="1" cy="2"/>
                  </a:xfrm>
                  <a:custGeom>
                    <a:avLst/>
                    <a:gdLst>
                      <a:gd name="T0" fmla="*/ 2 w 4"/>
                      <a:gd name="T1" fmla="*/ 2 h 3"/>
                      <a:gd name="T2" fmla="*/ 3 w 4"/>
                      <a:gd name="T3" fmla="*/ 3 h 3"/>
                      <a:gd name="T4" fmla="*/ 4 w 4"/>
                      <a:gd name="T5" fmla="*/ 2 h 3"/>
                      <a:gd name="T6" fmla="*/ 3 w 4"/>
                      <a:gd name="T7" fmla="*/ 1 h 3"/>
                      <a:gd name="T8" fmla="*/ 2 w 4"/>
                      <a:gd name="T9" fmla="*/ 0 h 3"/>
                      <a:gd name="T10" fmla="*/ 2 w 4"/>
                      <a:gd name="T11" fmla="*/ 0 h 3"/>
                      <a:gd name="T12" fmla="*/ 0 w 4"/>
                      <a:gd name="T13" fmla="*/ 2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3" y="3"/>
                        </a:lnTo>
                        <a:lnTo>
                          <a:pt x="4" y="2"/>
                        </a:lnTo>
                        <a:lnTo>
                          <a:pt x="3" y="1"/>
                        </a:lnTo>
                        <a:lnTo>
                          <a:pt x="2" y="0"/>
                        </a:lnTo>
                        <a:lnTo>
                          <a:pt x="0"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1" name="Freeform 126"/>
                  <p:cNvSpPr>
                    <a:spLocks/>
                  </p:cNvSpPr>
                  <p:nvPr/>
                </p:nvSpPr>
                <p:spPr bwMode="auto">
                  <a:xfrm>
                    <a:off x="4825" y="957"/>
                    <a:ext cx="2" cy="3"/>
                  </a:xfrm>
                  <a:custGeom>
                    <a:avLst/>
                    <a:gdLst>
                      <a:gd name="T0" fmla="*/ 2 w 3"/>
                      <a:gd name="T1" fmla="*/ 5 h 6"/>
                      <a:gd name="T2" fmla="*/ 1 w 3"/>
                      <a:gd name="T3" fmla="*/ 6 h 6"/>
                      <a:gd name="T4" fmla="*/ 3 w 3"/>
                      <a:gd name="T5" fmla="*/ 1 h 6"/>
                      <a:gd name="T6" fmla="*/ 3 w 3"/>
                      <a:gd name="T7" fmla="*/ 0 h 6"/>
                      <a:gd name="T8" fmla="*/ 2 w 3"/>
                      <a:gd name="T9" fmla="*/ 0 h 6"/>
                      <a:gd name="T10" fmla="*/ 1 w 3"/>
                      <a:gd name="T11" fmla="*/ 0 h 6"/>
                      <a:gd name="T12" fmla="*/ 1 w 3"/>
                      <a:gd name="T13" fmla="*/ 1 h 6"/>
                      <a:gd name="T14" fmla="*/ 0 w 3"/>
                      <a:gd name="T15" fmla="*/ 4 h 6"/>
                      <a:gd name="T16" fmla="*/ 1 w 3"/>
                      <a:gd name="T17" fmla="*/ 4 h 6"/>
                      <a:gd name="T18" fmla="*/ 2 w 3"/>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2" y="5"/>
                        </a:moveTo>
                        <a:lnTo>
                          <a:pt x="1" y="6"/>
                        </a:lnTo>
                        <a:lnTo>
                          <a:pt x="3" y="1"/>
                        </a:lnTo>
                        <a:lnTo>
                          <a:pt x="3" y="0"/>
                        </a:lnTo>
                        <a:lnTo>
                          <a:pt x="2" y="0"/>
                        </a:lnTo>
                        <a:lnTo>
                          <a:pt x="1" y="0"/>
                        </a:lnTo>
                        <a:lnTo>
                          <a:pt x="1" y="1"/>
                        </a:lnTo>
                        <a:lnTo>
                          <a:pt x="0" y="4"/>
                        </a:lnTo>
                        <a:lnTo>
                          <a:pt x="1" y="4"/>
                        </a:lnTo>
                        <a:lnTo>
                          <a:pt x="2"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2" name="Freeform 127"/>
                  <p:cNvSpPr>
                    <a:spLocks/>
                  </p:cNvSpPr>
                  <p:nvPr/>
                </p:nvSpPr>
                <p:spPr bwMode="auto">
                  <a:xfrm>
                    <a:off x="4826" y="955"/>
                    <a:ext cx="2" cy="2"/>
                  </a:xfrm>
                  <a:custGeom>
                    <a:avLst/>
                    <a:gdLst>
                      <a:gd name="T0" fmla="*/ 1 w 4"/>
                      <a:gd name="T1" fmla="*/ 3 h 4"/>
                      <a:gd name="T2" fmla="*/ 2 w 4"/>
                      <a:gd name="T3" fmla="*/ 4 h 4"/>
                      <a:gd name="T4" fmla="*/ 4 w 4"/>
                      <a:gd name="T5" fmla="*/ 2 h 4"/>
                      <a:gd name="T6" fmla="*/ 3 w 4"/>
                      <a:gd name="T7" fmla="*/ 1 h 4"/>
                      <a:gd name="T8" fmla="*/ 2 w 4"/>
                      <a:gd name="T9" fmla="*/ 0 h 4"/>
                      <a:gd name="T10" fmla="*/ 0 w 4"/>
                      <a:gd name="T11" fmla="*/ 2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2" y="4"/>
                        </a:lnTo>
                        <a:lnTo>
                          <a:pt x="4" y="2"/>
                        </a:lnTo>
                        <a:lnTo>
                          <a:pt x="3" y="1"/>
                        </a:lnTo>
                        <a:lnTo>
                          <a:pt x="2" y="0"/>
                        </a:lnTo>
                        <a:lnTo>
                          <a:pt x="0" y="2"/>
                        </a:lnTo>
                        <a:lnTo>
                          <a:pt x="0" y="3"/>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3" name="Freeform 128"/>
                  <p:cNvSpPr>
                    <a:spLocks/>
                  </p:cNvSpPr>
                  <p:nvPr/>
                </p:nvSpPr>
                <p:spPr bwMode="auto">
                  <a:xfrm>
                    <a:off x="4827" y="954"/>
                    <a:ext cx="2" cy="3"/>
                  </a:xfrm>
                  <a:custGeom>
                    <a:avLst/>
                    <a:gdLst>
                      <a:gd name="T0" fmla="*/ 2 w 4"/>
                      <a:gd name="T1" fmla="*/ 3 h 4"/>
                      <a:gd name="T2" fmla="*/ 1 w 4"/>
                      <a:gd name="T3" fmla="*/ 4 h 4"/>
                      <a:gd name="T4" fmla="*/ 4 w 4"/>
                      <a:gd name="T5" fmla="*/ 0 h 4"/>
                      <a:gd name="T6" fmla="*/ 2 w 4"/>
                      <a:gd name="T7" fmla="*/ 0 h 4"/>
                      <a:gd name="T8" fmla="*/ 1 w 4"/>
                      <a:gd name="T9" fmla="*/ 0 h 4"/>
                      <a:gd name="T10" fmla="*/ 0 w 4"/>
                      <a:gd name="T11" fmla="*/ 2 h 4"/>
                      <a:gd name="T12" fmla="*/ 1 w 4"/>
                      <a:gd name="T13" fmla="*/ 2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1" y="4"/>
                        </a:lnTo>
                        <a:lnTo>
                          <a:pt x="4" y="0"/>
                        </a:lnTo>
                        <a:lnTo>
                          <a:pt x="2" y="0"/>
                        </a:lnTo>
                        <a:lnTo>
                          <a:pt x="1" y="0"/>
                        </a:lnTo>
                        <a:lnTo>
                          <a:pt x="0" y="2"/>
                        </a:lnTo>
                        <a:lnTo>
                          <a:pt x="1" y="2"/>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4" name="Freeform 129"/>
                  <p:cNvSpPr>
                    <a:spLocks/>
                  </p:cNvSpPr>
                  <p:nvPr/>
                </p:nvSpPr>
                <p:spPr bwMode="auto">
                  <a:xfrm>
                    <a:off x="4828" y="952"/>
                    <a:ext cx="3" cy="3"/>
                  </a:xfrm>
                  <a:custGeom>
                    <a:avLst/>
                    <a:gdLst>
                      <a:gd name="T0" fmla="*/ 1 w 6"/>
                      <a:gd name="T1" fmla="*/ 5 h 6"/>
                      <a:gd name="T2" fmla="*/ 3 w 6"/>
                      <a:gd name="T3" fmla="*/ 6 h 6"/>
                      <a:gd name="T4" fmla="*/ 6 w 6"/>
                      <a:gd name="T5" fmla="*/ 2 h 6"/>
                      <a:gd name="T6" fmla="*/ 5 w 6"/>
                      <a:gd name="T7" fmla="*/ 1 h 6"/>
                      <a:gd name="T8" fmla="*/ 4 w 6"/>
                      <a:gd name="T9" fmla="*/ 0 h 6"/>
                      <a:gd name="T10" fmla="*/ 1 w 6"/>
                      <a:gd name="T11" fmla="*/ 2 h 6"/>
                      <a:gd name="T12" fmla="*/ 0 w 6"/>
                      <a:gd name="T13" fmla="*/ 5 h 6"/>
                      <a:gd name="T14" fmla="*/ 1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5"/>
                        </a:moveTo>
                        <a:lnTo>
                          <a:pt x="3" y="6"/>
                        </a:lnTo>
                        <a:lnTo>
                          <a:pt x="6" y="2"/>
                        </a:lnTo>
                        <a:lnTo>
                          <a:pt x="5" y="1"/>
                        </a:lnTo>
                        <a:lnTo>
                          <a:pt x="4" y="0"/>
                        </a:lnTo>
                        <a:lnTo>
                          <a:pt x="1" y="2"/>
                        </a:lnTo>
                        <a:lnTo>
                          <a:pt x="0" y="5"/>
                        </a:lnTo>
                        <a:lnTo>
                          <a:pt x="1"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5" name="Freeform 130"/>
                  <p:cNvSpPr>
                    <a:spLocks/>
                  </p:cNvSpPr>
                  <p:nvPr/>
                </p:nvSpPr>
                <p:spPr bwMode="auto">
                  <a:xfrm>
                    <a:off x="4829" y="951"/>
                    <a:ext cx="2" cy="2"/>
                  </a:xfrm>
                  <a:custGeom>
                    <a:avLst/>
                    <a:gdLst>
                      <a:gd name="T0" fmla="*/ 2 w 4"/>
                      <a:gd name="T1" fmla="*/ 2 h 3"/>
                      <a:gd name="T2" fmla="*/ 2 w 4"/>
                      <a:gd name="T3" fmla="*/ 3 h 3"/>
                      <a:gd name="T4" fmla="*/ 4 w 4"/>
                      <a:gd name="T5" fmla="*/ 2 h 3"/>
                      <a:gd name="T6" fmla="*/ 4 w 4"/>
                      <a:gd name="T7" fmla="*/ 1 h 3"/>
                      <a:gd name="T8" fmla="*/ 4 w 4"/>
                      <a:gd name="T9" fmla="*/ 0 h 3"/>
                      <a:gd name="T10" fmla="*/ 0 w 4"/>
                      <a:gd name="T11" fmla="*/ 2 h 3"/>
                      <a:gd name="T12" fmla="*/ 1 w 4"/>
                      <a:gd name="T13" fmla="*/ 1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2" y="3"/>
                        </a:lnTo>
                        <a:lnTo>
                          <a:pt x="4" y="2"/>
                        </a:lnTo>
                        <a:lnTo>
                          <a:pt x="4" y="1"/>
                        </a:lnTo>
                        <a:lnTo>
                          <a:pt x="4" y="0"/>
                        </a:lnTo>
                        <a:lnTo>
                          <a:pt x="0" y="2"/>
                        </a:lnTo>
                        <a:lnTo>
                          <a:pt x="1" y="1"/>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6" name="Freeform 131"/>
                  <p:cNvSpPr>
                    <a:spLocks/>
                  </p:cNvSpPr>
                  <p:nvPr/>
                </p:nvSpPr>
                <p:spPr bwMode="auto">
                  <a:xfrm>
                    <a:off x="4831" y="950"/>
                    <a:ext cx="2" cy="3"/>
                  </a:xfrm>
                  <a:custGeom>
                    <a:avLst/>
                    <a:gdLst>
                      <a:gd name="T0" fmla="*/ 1 w 6"/>
                      <a:gd name="T1" fmla="*/ 6 h 6"/>
                      <a:gd name="T2" fmla="*/ 3 w 6"/>
                      <a:gd name="T3" fmla="*/ 5 h 6"/>
                      <a:gd name="T4" fmla="*/ 6 w 6"/>
                      <a:gd name="T5" fmla="*/ 3 h 6"/>
                      <a:gd name="T6" fmla="*/ 5 w 6"/>
                      <a:gd name="T7" fmla="*/ 2 h 6"/>
                      <a:gd name="T8" fmla="*/ 3 w 6"/>
                      <a:gd name="T9" fmla="*/ 0 h 6"/>
                      <a:gd name="T10" fmla="*/ 0 w 6"/>
                      <a:gd name="T11" fmla="*/ 4 h 6"/>
                      <a:gd name="T12" fmla="*/ 1 w 6"/>
                      <a:gd name="T13" fmla="*/ 5 h 6"/>
                      <a:gd name="T14" fmla="*/ 1 w 6"/>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6"/>
                        </a:moveTo>
                        <a:lnTo>
                          <a:pt x="3" y="5"/>
                        </a:lnTo>
                        <a:lnTo>
                          <a:pt x="6" y="3"/>
                        </a:lnTo>
                        <a:lnTo>
                          <a:pt x="5" y="2"/>
                        </a:lnTo>
                        <a:lnTo>
                          <a:pt x="3" y="0"/>
                        </a:lnTo>
                        <a:lnTo>
                          <a:pt x="0" y="4"/>
                        </a:lnTo>
                        <a:lnTo>
                          <a:pt x="1" y="5"/>
                        </a:lnTo>
                        <a:lnTo>
                          <a:pt x="1"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7" name="Freeform 132"/>
                  <p:cNvSpPr>
                    <a:spLocks/>
                  </p:cNvSpPr>
                  <p:nvPr/>
                </p:nvSpPr>
                <p:spPr bwMode="auto">
                  <a:xfrm>
                    <a:off x="4832" y="947"/>
                    <a:ext cx="15" cy="4"/>
                  </a:xfrm>
                  <a:custGeom>
                    <a:avLst/>
                    <a:gdLst>
                      <a:gd name="T0" fmla="*/ 3 w 31"/>
                      <a:gd name="T1" fmla="*/ 7 h 8"/>
                      <a:gd name="T2" fmla="*/ 3 w 31"/>
                      <a:gd name="T3" fmla="*/ 8 h 8"/>
                      <a:gd name="T4" fmla="*/ 5 w 31"/>
                      <a:gd name="T5" fmla="*/ 7 h 8"/>
                      <a:gd name="T6" fmla="*/ 6 w 31"/>
                      <a:gd name="T7" fmla="*/ 7 h 8"/>
                      <a:gd name="T8" fmla="*/ 11 w 31"/>
                      <a:gd name="T9" fmla="*/ 4 h 8"/>
                      <a:gd name="T10" fmla="*/ 12 w 31"/>
                      <a:gd name="T11" fmla="*/ 4 h 8"/>
                      <a:gd name="T12" fmla="*/ 14 w 31"/>
                      <a:gd name="T13" fmla="*/ 3 h 8"/>
                      <a:gd name="T14" fmla="*/ 19 w 31"/>
                      <a:gd name="T15" fmla="*/ 3 h 8"/>
                      <a:gd name="T16" fmla="*/ 21 w 31"/>
                      <a:gd name="T17" fmla="*/ 2 h 8"/>
                      <a:gd name="T18" fmla="*/ 29 w 31"/>
                      <a:gd name="T19" fmla="*/ 2 h 8"/>
                      <a:gd name="T20" fmla="*/ 31 w 31"/>
                      <a:gd name="T21" fmla="*/ 0 h 8"/>
                      <a:gd name="T22" fmla="*/ 21 w 31"/>
                      <a:gd name="T23" fmla="*/ 0 h 8"/>
                      <a:gd name="T24" fmla="*/ 19 w 31"/>
                      <a:gd name="T25" fmla="*/ 1 h 8"/>
                      <a:gd name="T26" fmla="*/ 14 w 31"/>
                      <a:gd name="T27" fmla="*/ 1 h 8"/>
                      <a:gd name="T28" fmla="*/ 12 w 31"/>
                      <a:gd name="T29" fmla="*/ 2 h 8"/>
                      <a:gd name="T30" fmla="*/ 11 w 31"/>
                      <a:gd name="T31" fmla="*/ 2 h 8"/>
                      <a:gd name="T32" fmla="*/ 6 w 31"/>
                      <a:gd name="T33" fmla="*/ 4 h 8"/>
                      <a:gd name="T34" fmla="*/ 5 w 31"/>
                      <a:gd name="T35" fmla="*/ 4 h 8"/>
                      <a:gd name="T36" fmla="*/ 0 w 31"/>
                      <a:gd name="T37" fmla="*/ 7 h 8"/>
                      <a:gd name="T38" fmla="*/ 1 w 31"/>
                      <a:gd name="T39" fmla="*/ 5 h 8"/>
                      <a:gd name="T40" fmla="*/ 3 w 31"/>
                      <a:gd name="T41" fmla="*/ 7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1"/>
                      <a:gd name="T64" fmla="*/ 0 h 8"/>
                      <a:gd name="T65" fmla="*/ 31 w 31"/>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1" h="8">
                        <a:moveTo>
                          <a:pt x="3" y="7"/>
                        </a:moveTo>
                        <a:lnTo>
                          <a:pt x="3" y="8"/>
                        </a:lnTo>
                        <a:lnTo>
                          <a:pt x="5" y="7"/>
                        </a:lnTo>
                        <a:lnTo>
                          <a:pt x="6" y="7"/>
                        </a:lnTo>
                        <a:lnTo>
                          <a:pt x="11" y="4"/>
                        </a:lnTo>
                        <a:lnTo>
                          <a:pt x="12" y="4"/>
                        </a:lnTo>
                        <a:lnTo>
                          <a:pt x="14" y="3"/>
                        </a:lnTo>
                        <a:lnTo>
                          <a:pt x="19" y="3"/>
                        </a:lnTo>
                        <a:lnTo>
                          <a:pt x="21" y="2"/>
                        </a:lnTo>
                        <a:lnTo>
                          <a:pt x="29" y="2"/>
                        </a:lnTo>
                        <a:lnTo>
                          <a:pt x="31" y="0"/>
                        </a:lnTo>
                        <a:lnTo>
                          <a:pt x="21" y="0"/>
                        </a:lnTo>
                        <a:lnTo>
                          <a:pt x="19" y="1"/>
                        </a:lnTo>
                        <a:lnTo>
                          <a:pt x="14" y="1"/>
                        </a:lnTo>
                        <a:lnTo>
                          <a:pt x="12" y="2"/>
                        </a:lnTo>
                        <a:lnTo>
                          <a:pt x="11" y="2"/>
                        </a:lnTo>
                        <a:lnTo>
                          <a:pt x="6" y="4"/>
                        </a:lnTo>
                        <a:lnTo>
                          <a:pt x="5" y="4"/>
                        </a:lnTo>
                        <a:lnTo>
                          <a:pt x="0" y="7"/>
                        </a:lnTo>
                        <a:lnTo>
                          <a:pt x="1" y="5"/>
                        </a:lnTo>
                        <a:lnTo>
                          <a:pt x="3"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8" name="Freeform 133"/>
                  <p:cNvSpPr>
                    <a:spLocks/>
                  </p:cNvSpPr>
                  <p:nvPr/>
                </p:nvSpPr>
                <p:spPr bwMode="auto">
                  <a:xfrm>
                    <a:off x="4846" y="947"/>
                    <a:ext cx="9" cy="4"/>
                  </a:xfrm>
                  <a:custGeom>
                    <a:avLst/>
                    <a:gdLst>
                      <a:gd name="T0" fmla="*/ 0 w 17"/>
                      <a:gd name="T1" fmla="*/ 2 h 9"/>
                      <a:gd name="T2" fmla="*/ 1 w 17"/>
                      <a:gd name="T3" fmla="*/ 3 h 9"/>
                      <a:gd name="T4" fmla="*/ 5 w 17"/>
                      <a:gd name="T5" fmla="*/ 3 h 9"/>
                      <a:gd name="T6" fmla="*/ 9 w 17"/>
                      <a:gd name="T7" fmla="*/ 5 h 9"/>
                      <a:gd name="T8" fmla="*/ 10 w 17"/>
                      <a:gd name="T9" fmla="*/ 5 h 9"/>
                      <a:gd name="T10" fmla="*/ 17 w 17"/>
                      <a:gd name="T11" fmla="*/ 9 h 9"/>
                      <a:gd name="T12" fmla="*/ 17 w 17"/>
                      <a:gd name="T13" fmla="*/ 8 h 9"/>
                      <a:gd name="T14" fmla="*/ 17 w 17"/>
                      <a:gd name="T15" fmla="*/ 7 h 9"/>
                      <a:gd name="T16" fmla="*/ 10 w 17"/>
                      <a:gd name="T17" fmla="*/ 3 h 9"/>
                      <a:gd name="T18" fmla="*/ 9 w 17"/>
                      <a:gd name="T19" fmla="*/ 3 h 9"/>
                      <a:gd name="T20" fmla="*/ 5 w 17"/>
                      <a:gd name="T21" fmla="*/ 1 h 9"/>
                      <a:gd name="T22" fmla="*/ 4 w 17"/>
                      <a:gd name="T23" fmla="*/ 1 h 9"/>
                      <a:gd name="T24" fmla="*/ 2 w 17"/>
                      <a:gd name="T25" fmla="*/ 0 h 9"/>
                      <a:gd name="T26" fmla="*/ 0 w 17"/>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9"/>
                      <a:gd name="T44" fmla="*/ 17 w 17"/>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9">
                        <a:moveTo>
                          <a:pt x="0" y="2"/>
                        </a:moveTo>
                        <a:lnTo>
                          <a:pt x="1" y="3"/>
                        </a:lnTo>
                        <a:lnTo>
                          <a:pt x="5" y="3"/>
                        </a:lnTo>
                        <a:lnTo>
                          <a:pt x="9" y="5"/>
                        </a:lnTo>
                        <a:lnTo>
                          <a:pt x="10" y="5"/>
                        </a:lnTo>
                        <a:lnTo>
                          <a:pt x="17" y="9"/>
                        </a:lnTo>
                        <a:lnTo>
                          <a:pt x="17" y="8"/>
                        </a:lnTo>
                        <a:lnTo>
                          <a:pt x="17" y="7"/>
                        </a:lnTo>
                        <a:lnTo>
                          <a:pt x="10" y="3"/>
                        </a:lnTo>
                        <a:lnTo>
                          <a:pt x="9" y="3"/>
                        </a:lnTo>
                        <a:lnTo>
                          <a:pt x="5" y="1"/>
                        </a:lnTo>
                        <a:lnTo>
                          <a:pt x="4" y="1"/>
                        </a:lnTo>
                        <a:lnTo>
                          <a:pt x="2" y="0"/>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59" name="Freeform 134"/>
                  <p:cNvSpPr>
                    <a:spLocks/>
                  </p:cNvSpPr>
                  <p:nvPr/>
                </p:nvSpPr>
                <p:spPr bwMode="auto">
                  <a:xfrm>
                    <a:off x="4854" y="950"/>
                    <a:ext cx="2" cy="2"/>
                  </a:xfrm>
                  <a:custGeom>
                    <a:avLst/>
                    <a:gdLst>
                      <a:gd name="T0" fmla="*/ 1 w 4"/>
                      <a:gd name="T1" fmla="*/ 1 h 3"/>
                      <a:gd name="T2" fmla="*/ 0 w 4"/>
                      <a:gd name="T3" fmla="*/ 2 h 3"/>
                      <a:gd name="T4" fmla="*/ 1 w 4"/>
                      <a:gd name="T5" fmla="*/ 3 h 3"/>
                      <a:gd name="T6" fmla="*/ 3 w 4"/>
                      <a:gd name="T7" fmla="*/ 2 h 3"/>
                      <a:gd name="T8" fmla="*/ 4 w 4"/>
                      <a:gd name="T9" fmla="*/ 1 h 3"/>
                      <a:gd name="T10" fmla="*/ 4 w 4"/>
                      <a:gd name="T11" fmla="*/ 1 h 3"/>
                      <a:gd name="T12" fmla="*/ 1 w 4"/>
                      <a:gd name="T13" fmla="*/ 0 h 3"/>
                      <a:gd name="T14" fmla="*/ 1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1"/>
                        </a:moveTo>
                        <a:lnTo>
                          <a:pt x="0" y="2"/>
                        </a:lnTo>
                        <a:lnTo>
                          <a:pt x="1" y="3"/>
                        </a:lnTo>
                        <a:lnTo>
                          <a:pt x="3" y="2"/>
                        </a:lnTo>
                        <a:lnTo>
                          <a:pt x="4" y="1"/>
                        </a:lnTo>
                        <a:lnTo>
                          <a:pt x="1" y="0"/>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0" name="Freeform 135"/>
                  <p:cNvSpPr>
                    <a:spLocks/>
                  </p:cNvSpPr>
                  <p:nvPr/>
                </p:nvSpPr>
                <p:spPr bwMode="auto">
                  <a:xfrm>
                    <a:off x="4854" y="951"/>
                    <a:ext cx="6" cy="3"/>
                  </a:xfrm>
                  <a:custGeom>
                    <a:avLst/>
                    <a:gdLst>
                      <a:gd name="T0" fmla="*/ 1 w 12"/>
                      <a:gd name="T1" fmla="*/ 2 h 7"/>
                      <a:gd name="T2" fmla="*/ 0 w 12"/>
                      <a:gd name="T3" fmla="*/ 1 h 7"/>
                      <a:gd name="T4" fmla="*/ 9 w 12"/>
                      <a:gd name="T5" fmla="*/ 6 h 7"/>
                      <a:gd name="T6" fmla="*/ 9 w 12"/>
                      <a:gd name="T7" fmla="*/ 7 h 7"/>
                      <a:gd name="T8" fmla="*/ 11 w 12"/>
                      <a:gd name="T9" fmla="*/ 7 h 7"/>
                      <a:gd name="T10" fmla="*/ 12 w 12"/>
                      <a:gd name="T11" fmla="*/ 7 h 7"/>
                      <a:gd name="T12" fmla="*/ 9 w 12"/>
                      <a:gd name="T13" fmla="*/ 3 h 7"/>
                      <a:gd name="T14" fmla="*/ 3 w 12"/>
                      <a:gd name="T15" fmla="*/ 0 h 7"/>
                      <a:gd name="T16" fmla="*/ 3 w 12"/>
                      <a:gd name="T17" fmla="*/ 1 h 7"/>
                      <a:gd name="T18" fmla="*/ 1 w 12"/>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7"/>
                      <a:gd name="T32" fmla="*/ 12 w 12"/>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7">
                        <a:moveTo>
                          <a:pt x="1" y="2"/>
                        </a:moveTo>
                        <a:lnTo>
                          <a:pt x="0" y="1"/>
                        </a:lnTo>
                        <a:lnTo>
                          <a:pt x="9" y="6"/>
                        </a:lnTo>
                        <a:lnTo>
                          <a:pt x="9" y="7"/>
                        </a:lnTo>
                        <a:lnTo>
                          <a:pt x="11" y="7"/>
                        </a:lnTo>
                        <a:lnTo>
                          <a:pt x="12" y="7"/>
                        </a:lnTo>
                        <a:lnTo>
                          <a:pt x="9" y="3"/>
                        </a:lnTo>
                        <a:lnTo>
                          <a:pt x="3" y="0"/>
                        </a:lnTo>
                        <a:lnTo>
                          <a:pt x="3" y="1"/>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1" name="Freeform 136"/>
                  <p:cNvSpPr>
                    <a:spLocks/>
                  </p:cNvSpPr>
                  <p:nvPr/>
                </p:nvSpPr>
                <p:spPr bwMode="auto">
                  <a:xfrm>
                    <a:off x="4859" y="954"/>
                    <a:ext cx="4" cy="4"/>
                  </a:xfrm>
                  <a:custGeom>
                    <a:avLst/>
                    <a:gdLst>
                      <a:gd name="T0" fmla="*/ 0 w 9"/>
                      <a:gd name="T1" fmla="*/ 1 h 8"/>
                      <a:gd name="T2" fmla="*/ 2 w 9"/>
                      <a:gd name="T3" fmla="*/ 3 h 8"/>
                      <a:gd name="T4" fmla="*/ 6 w 9"/>
                      <a:gd name="T5" fmla="*/ 8 h 8"/>
                      <a:gd name="T6" fmla="*/ 7 w 9"/>
                      <a:gd name="T7" fmla="*/ 6 h 8"/>
                      <a:gd name="T8" fmla="*/ 9 w 9"/>
                      <a:gd name="T9" fmla="*/ 5 h 8"/>
                      <a:gd name="T10" fmla="*/ 3 w 9"/>
                      <a:gd name="T11" fmla="*/ 0 h 8"/>
                      <a:gd name="T12" fmla="*/ 2 w 9"/>
                      <a:gd name="T13" fmla="*/ 1 h 8"/>
                      <a:gd name="T14" fmla="*/ 0 w 9"/>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8"/>
                      <a:gd name="T26" fmla="*/ 9 w 9"/>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8">
                        <a:moveTo>
                          <a:pt x="0" y="1"/>
                        </a:moveTo>
                        <a:lnTo>
                          <a:pt x="2" y="3"/>
                        </a:lnTo>
                        <a:lnTo>
                          <a:pt x="6" y="8"/>
                        </a:lnTo>
                        <a:lnTo>
                          <a:pt x="7" y="6"/>
                        </a:lnTo>
                        <a:lnTo>
                          <a:pt x="9" y="5"/>
                        </a:lnTo>
                        <a:lnTo>
                          <a:pt x="3" y="0"/>
                        </a:lnTo>
                        <a:lnTo>
                          <a:pt x="2"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2" name="Freeform 137"/>
                  <p:cNvSpPr>
                    <a:spLocks/>
                  </p:cNvSpPr>
                  <p:nvPr/>
                </p:nvSpPr>
                <p:spPr bwMode="auto">
                  <a:xfrm>
                    <a:off x="4862" y="956"/>
                    <a:ext cx="1" cy="2"/>
                  </a:xfrm>
                  <a:custGeom>
                    <a:avLst/>
                    <a:gdLst>
                      <a:gd name="T0" fmla="*/ 1 w 4"/>
                      <a:gd name="T1" fmla="*/ 2 h 5"/>
                      <a:gd name="T2" fmla="*/ 0 w 4"/>
                      <a:gd name="T3" fmla="*/ 2 h 5"/>
                      <a:gd name="T4" fmla="*/ 1 w 4"/>
                      <a:gd name="T5" fmla="*/ 5 h 5"/>
                      <a:gd name="T6" fmla="*/ 3 w 4"/>
                      <a:gd name="T7" fmla="*/ 5 h 5"/>
                      <a:gd name="T8" fmla="*/ 4 w 4"/>
                      <a:gd name="T9" fmla="*/ 5 h 5"/>
                      <a:gd name="T10" fmla="*/ 1 w 4"/>
                      <a:gd name="T11" fmla="*/ 0 h 5"/>
                      <a:gd name="T12" fmla="*/ 3 w 4"/>
                      <a:gd name="T13" fmla="*/ 1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2"/>
                        </a:lnTo>
                        <a:lnTo>
                          <a:pt x="1" y="5"/>
                        </a:lnTo>
                        <a:lnTo>
                          <a:pt x="3" y="5"/>
                        </a:lnTo>
                        <a:lnTo>
                          <a:pt x="4" y="5"/>
                        </a:lnTo>
                        <a:lnTo>
                          <a:pt x="1" y="0"/>
                        </a:lnTo>
                        <a:lnTo>
                          <a:pt x="3" y="1"/>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3" name="Freeform 138"/>
                  <p:cNvSpPr>
                    <a:spLocks/>
                  </p:cNvSpPr>
                  <p:nvPr/>
                </p:nvSpPr>
                <p:spPr bwMode="auto">
                  <a:xfrm>
                    <a:off x="4862" y="958"/>
                    <a:ext cx="3" cy="3"/>
                  </a:xfrm>
                  <a:custGeom>
                    <a:avLst/>
                    <a:gdLst>
                      <a:gd name="T0" fmla="*/ 0 w 6"/>
                      <a:gd name="T1" fmla="*/ 1 h 5"/>
                      <a:gd name="T2" fmla="*/ 2 w 6"/>
                      <a:gd name="T3" fmla="*/ 3 h 5"/>
                      <a:gd name="T4" fmla="*/ 4 w 6"/>
                      <a:gd name="T5" fmla="*/ 5 h 5"/>
                      <a:gd name="T6" fmla="*/ 5 w 6"/>
                      <a:gd name="T7" fmla="*/ 4 h 5"/>
                      <a:gd name="T8" fmla="*/ 6 w 6"/>
                      <a:gd name="T9" fmla="*/ 3 h 5"/>
                      <a:gd name="T10" fmla="*/ 3 w 6"/>
                      <a:gd name="T11" fmla="*/ 0 h 5"/>
                      <a:gd name="T12" fmla="*/ 2 w 6"/>
                      <a:gd name="T13" fmla="*/ 1 h 5"/>
                      <a:gd name="T14" fmla="*/ 0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0" y="1"/>
                        </a:moveTo>
                        <a:lnTo>
                          <a:pt x="2" y="3"/>
                        </a:lnTo>
                        <a:lnTo>
                          <a:pt x="4" y="5"/>
                        </a:lnTo>
                        <a:lnTo>
                          <a:pt x="5" y="4"/>
                        </a:lnTo>
                        <a:lnTo>
                          <a:pt x="6" y="3"/>
                        </a:lnTo>
                        <a:lnTo>
                          <a:pt x="3" y="0"/>
                        </a:lnTo>
                        <a:lnTo>
                          <a:pt x="2"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4" name="Freeform 139"/>
                  <p:cNvSpPr>
                    <a:spLocks/>
                  </p:cNvSpPr>
                  <p:nvPr/>
                </p:nvSpPr>
                <p:spPr bwMode="auto">
                  <a:xfrm>
                    <a:off x="4864" y="959"/>
                    <a:ext cx="3" cy="6"/>
                  </a:xfrm>
                  <a:custGeom>
                    <a:avLst/>
                    <a:gdLst>
                      <a:gd name="T0" fmla="*/ 1 w 7"/>
                      <a:gd name="T1" fmla="*/ 2 h 11"/>
                      <a:gd name="T2" fmla="*/ 0 w 7"/>
                      <a:gd name="T3" fmla="*/ 2 h 11"/>
                      <a:gd name="T4" fmla="*/ 4 w 7"/>
                      <a:gd name="T5" fmla="*/ 11 h 11"/>
                      <a:gd name="T6" fmla="*/ 6 w 7"/>
                      <a:gd name="T7" fmla="*/ 11 h 11"/>
                      <a:gd name="T8" fmla="*/ 7 w 7"/>
                      <a:gd name="T9" fmla="*/ 11 h 11"/>
                      <a:gd name="T10" fmla="*/ 1 w 7"/>
                      <a:gd name="T11" fmla="*/ 0 h 11"/>
                      <a:gd name="T12" fmla="*/ 2 w 7"/>
                      <a:gd name="T13" fmla="*/ 1 h 11"/>
                      <a:gd name="T14" fmla="*/ 1 w 7"/>
                      <a:gd name="T15" fmla="*/ 2 h 1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1"/>
                      <a:gd name="T26" fmla="*/ 7 w 7"/>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1">
                        <a:moveTo>
                          <a:pt x="1" y="2"/>
                        </a:moveTo>
                        <a:lnTo>
                          <a:pt x="0" y="2"/>
                        </a:lnTo>
                        <a:lnTo>
                          <a:pt x="4" y="11"/>
                        </a:lnTo>
                        <a:lnTo>
                          <a:pt x="6" y="11"/>
                        </a:lnTo>
                        <a:lnTo>
                          <a:pt x="7" y="11"/>
                        </a:lnTo>
                        <a:lnTo>
                          <a:pt x="1" y="0"/>
                        </a:lnTo>
                        <a:lnTo>
                          <a:pt x="2" y="1"/>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5" name="Freeform 140"/>
                  <p:cNvSpPr>
                    <a:spLocks/>
                  </p:cNvSpPr>
                  <p:nvPr/>
                </p:nvSpPr>
                <p:spPr bwMode="auto">
                  <a:xfrm>
                    <a:off x="4866" y="964"/>
                    <a:ext cx="7" cy="29"/>
                  </a:xfrm>
                  <a:custGeom>
                    <a:avLst/>
                    <a:gdLst>
                      <a:gd name="T0" fmla="*/ 0 w 14"/>
                      <a:gd name="T1" fmla="*/ 1 h 58"/>
                      <a:gd name="T2" fmla="*/ 2 w 14"/>
                      <a:gd name="T3" fmla="*/ 4 h 58"/>
                      <a:gd name="T4" fmla="*/ 3 w 14"/>
                      <a:gd name="T5" fmla="*/ 5 h 58"/>
                      <a:gd name="T6" fmla="*/ 4 w 14"/>
                      <a:gd name="T7" fmla="*/ 7 h 58"/>
                      <a:gd name="T8" fmla="*/ 5 w 14"/>
                      <a:gd name="T9" fmla="*/ 10 h 58"/>
                      <a:gd name="T10" fmla="*/ 6 w 14"/>
                      <a:gd name="T11" fmla="*/ 13 h 58"/>
                      <a:gd name="T12" fmla="*/ 9 w 14"/>
                      <a:gd name="T13" fmla="*/ 18 h 58"/>
                      <a:gd name="T14" fmla="*/ 10 w 14"/>
                      <a:gd name="T15" fmla="*/ 21 h 58"/>
                      <a:gd name="T16" fmla="*/ 10 w 14"/>
                      <a:gd name="T17" fmla="*/ 23 h 58"/>
                      <a:gd name="T18" fmla="*/ 11 w 14"/>
                      <a:gd name="T19" fmla="*/ 26 h 58"/>
                      <a:gd name="T20" fmla="*/ 11 w 14"/>
                      <a:gd name="T21" fmla="*/ 34 h 58"/>
                      <a:gd name="T22" fmla="*/ 12 w 14"/>
                      <a:gd name="T23" fmla="*/ 36 h 58"/>
                      <a:gd name="T24" fmla="*/ 12 w 14"/>
                      <a:gd name="T25" fmla="*/ 44 h 58"/>
                      <a:gd name="T26" fmla="*/ 11 w 14"/>
                      <a:gd name="T27" fmla="*/ 46 h 58"/>
                      <a:gd name="T28" fmla="*/ 11 w 14"/>
                      <a:gd name="T29" fmla="*/ 51 h 58"/>
                      <a:gd name="T30" fmla="*/ 10 w 14"/>
                      <a:gd name="T31" fmla="*/ 53 h 58"/>
                      <a:gd name="T32" fmla="*/ 10 w 14"/>
                      <a:gd name="T33" fmla="*/ 54 h 58"/>
                      <a:gd name="T34" fmla="*/ 9 w 14"/>
                      <a:gd name="T35" fmla="*/ 56 h 58"/>
                      <a:gd name="T36" fmla="*/ 10 w 14"/>
                      <a:gd name="T37" fmla="*/ 57 h 58"/>
                      <a:gd name="T38" fmla="*/ 11 w 14"/>
                      <a:gd name="T39" fmla="*/ 58 h 58"/>
                      <a:gd name="T40" fmla="*/ 12 w 14"/>
                      <a:gd name="T41" fmla="*/ 57 h 58"/>
                      <a:gd name="T42" fmla="*/ 12 w 14"/>
                      <a:gd name="T43" fmla="*/ 53 h 58"/>
                      <a:gd name="T44" fmla="*/ 13 w 14"/>
                      <a:gd name="T45" fmla="*/ 51 h 58"/>
                      <a:gd name="T46" fmla="*/ 13 w 14"/>
                      <a:gd name="T47" fmla="*/ 46 h 58"/>
                      <a:gd name="T48" fmla="*/ 14 w 14"/>
                      <a:gd name="T49" fmla="*/ 44 h 58"/>
                      <a:gd name="T50" fmla="*/ 14 w 14"/>
                      <a:gd name="T51" fmla="*/ 36 h 58"/>
                      <a:gd name="T52" fmla="*/ 13 w 14"/>
                      <a:gd name="T53" fmla="*/ 34 h 58"/>
                      <a:gd name="T54" fmla="*/ 13 w 14"/>
                      <a:gd name="T55" fmla="*/ 26 h 58"/>
                      <a:gd name="T56" fmla="*/ 12 w 14"/>
                      <a:gd name="T57" fmla="*/ 23 h 58"/>
                      <a:gd name="T58" fmla="*/ 12 w 14"/>
                      <a:gd name="T59" fmla="*/ 21 h 58"/>
                      <a:gd name="T60" fmla="*/ 11 w 14"/>
                      <a:gd name="T61" fmla="*/ 18 h 58"/>
                      <a:gd name="T62" fmla="*/ 9 w 14"/>
                      <a:gd name="T63" fmla="*/ 13 h 58"/>
                      <a:gd name="T64" fmla="*/ 7 w 14"/>
                      <a:gd name="T65" fmla="*/ 10 h 58"/>
                      <a:gd name="T66" fmla="*/ 6 w 14"/>
                      <a:gd name="T67" fmla="*/ 7 h 58"/>
                      <a:gd name="T68" fmla="*/ 5 w 14"/>
                      <a:gd name="T69" fmla="*/ 3 h 58"/>
                      <a:gd name="T70" fmla="*/ 3 w 14"/>
                      <a:gd name="T71" fmla="*/ 0 h 58"/>
                      <a:gd name="T72" fmla="*/ 2 w 14"/>
                      <a:gd name="T73" fmla="*/ 1 h 58"/>
                      <a:gd name="T74" fmla="*/ 0 w 14"/>
                      <a:gd name="T75" fmla="*/ 1 h 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
                      <a:gd name="T115" fmla="*/ 0 h 58"/>
                      <a:gd name="T116" fmla="*/ 14 w 14"/>
                      <a:gd name="T117" fmla="*/ 58 h 5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 h="58">
                        <a:moveTo>
                          <a:pt x="0" y="1"/>
                        </a:moveTo>
                        <a:lnTo>
                          <a:pt x="2" y="4"/>
                        </a:lnTo>
                        <a:lnTo>
                          <a:pt x="3" y="5"/>
                        </a:lnTo>
                        <a:lnTo>
                          <a:pt x="4" y="7"/>
                        </a:lnTo>
                        <a:lnTo>
                          <a:pt x="5" y="10"/>
                        </a:lnTo>
                        <a:lnTo>
                          <a:pt x="6" y="13"/>
                        </a:lnTo>
                        <a:lnTo>
                          <a:pt x="9" y="18"/>
                        </a:lnTo>
                        <a:lnTo>
                          <a:pt x="10" y="21"/>
                        </a:lnTo>
                        <a:lnTo>
                          <a:pt x="10" y="23"/>
                        </a:lnTo>
                        <a:lnTo>
                          <a:pt x="11" y="26"/>
                        </a:lnTo>
                        <a:lnTo>
                          <a:pt x="11" y="34"/>
                        </a:lnTo>
                        <a:lnTo>
                          <a:pt x="12" y="36"/>
                        </a:lnTo>
                        <a:lnTo>
                          <a:pt x="12" y="44"/>
                        </a:lnTo>
                        <a:lnTo>
                          <a:pt x="11" y="46"/>
                        </a:lnTo>
                        <a:lnTo>
                          <a:pt x="11" y="51"/>
                        </a:lnTo>
                        <a:lnTo>
                          <a:pt x="10" y="53"/>
                        </a:lnTo>
                        <a:lnTo>
                          <a:pt x="10" y="54"/>
                        </a:lnTo>
                        <a:lnTo>
                          <a:pt x="9" y="56"/>
                        </a:lnTo>
                        <a:lnTo>
                          <a:pt x="10" y="57"/>
                        </a:lnTo>
                        <a:lnTo>
                          <a:pt x="11" y="58"/>
                        </a:lnTo>
                        <a:lnTo>
                          <a:pt x="12" y="57"/>
                        </a:lnTo>
                        <a:lnTo>
                          <a:pt x="12" y="53"/>
                        </a:lnTo>
                        <a:lnTo>
                          <a:pt x="13" y="51"/>
                        </a:lnTo>
                        <a:lnTo>
                          <a:pt x="13" y="46"/>
                        </a:lnTo>
                        <a:lnTo>
                          <a:pt x="14" y="44"/>
                        </a:lnTo>
                        <a:lnTo>
                          <a:pt x="14" y="36"/>
                        </a:lnTo>
                        <a:lnTo>
                          <a:pt x="13" y="34"/>
                        </a:lnTo>
                        <a:lnTo>
                          <a:pt x="13" y="26"/>
                        </a:lnTo>
                        <a:lnTo>
                          <a:pt x="12" y="23"/>
                        </a:lnTo>
                        <a:lnTo>
                          <a:pt x="12" y="21"/>
                        </a:lnTo>
                        <a:lnTo>
                          <a:pt x="11" y="18"/>
                        </a:lnTo>
                        <a:lnTo>
                          <a:pt x="9" y="13"/>
                        </a:lnTo>
                        <a:lnTo>
                          <a:pt x="7" y="10"/>
                        </a:lnTo>
                        <a:lnTo>
                          <a:pt x="6" y="7"/>
                        </a:lnTo>
                        <a:lnTo>
                          <a:pt x="5" y="3"/>
                        </a:lnTo>
                        <a:lnTo>
                          <a:pt x="3" y="0"/>
                        </a:lnTo>
                        <a:lnTo>
                          <a:pt x="2"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6" name="Freeform 141"/>
                  <p:cNvSpPr>
                    <a:spLocks/>
                  </p:cNvSpPr>
                  <p:nvPr/>
                </p:nvSpPr>
                <p:spPr bwMode="auto">
                  <a:xfrm>
                    <a:off x="4869" y="991"/>
                    <a:ext cx="2" cy="4"/>
                  </a:xfrm>
                  <a:custGeom>
                    <a:avLst/>
                    <a:gdLst>
                      <a:gd name="T0" fmla="*/ 3 w 5"/>
                      <a:gd name="T1" fmla="*/ 2 h 9"/>
                      <a:gd name="T2" fmla="*/ 4 w 5"/>
                      <a:gd name="T3" fmla="*/ 0 h 9"/>
                      <a:gd name="T4" fmla="*/ 0 w 5"/>
                      <a:gd name="T5" fmla="*/ 7 h 9"/>
                      <a:gd name="T6" fmla="*/ 0 w 5"/>
                      <a:gd name="T7" fmla="*/ 9 h 9"/>
                      <a:gd name="T8" fmla="*/ 1 w 5"/>
                      <a:gd name="T9" fmla="*/ 9 h 9"/>
                      <a:gd name="T10" fmla="*/ 3 w 5"/>
                      <a:gd name="T11" fmla="*/ 9 h 9"/>
                      <a:gd name="T12" fmla="*/ 3 w 5"/>
                      <a:gd name="T13" fmla="*/ 7 h 9"/>
                      <a:gd name="T14" fmla="*/ 5 w 5"/>
                      <a:gd name="T15" fmla="*/ 3 h 9"/>
                      <a:gd name="T16" fmla="*/ 4 w 5"/>
                      <a:gd name="T17" fmla="*/ 3 h 9"/>
                      <a:gd name="T18" fmla="*/ 3 w 5"/>
                      <a:gd name="T19" fmla="*/ 2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9"/>
                      <a:gd name="T32" fmla="*/ 5 w 5"/>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9">
                        <a:moveTo>
                          <a:pt x="3" y="2"/>
                        </a:moveTo>
                        <a:lnTo>
                          <a:pt x="4" y="0"/>
                        </a:lnTo>
                        <a:lnTo>
                          <a:pt x="0" y="7"/>
                        </a:lnTo>
                        <a:lnTo>
                          <a:pt x="0" y="9"/>
                        </a:lnTo>
                        <a:lnTo>
                          <a:pt x="1" y="9"/>
                        </a:lnTo>
                        <a:lnTo>
                          <a:pt x="3" y="9"/>
                        </a:lnTo>
                        <a:lnTo>
                          <a:pt x="3" y="7"/>
                        </a:lnTo>
                        <a:lnTo>
                          <a:pt x="5" y="3"/>
                        </a:lnTo>
                        <a:lnTo>
                          <a:pt x="4" y="3"/>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7" name="Freeform 142"/>
                  <p:cNvSpPr>
                    <a:spLocks/>
                  </p:cNvSpPr>
                  <p:nvPr/>
                </p:nvSpPr>
                <p:spPr bwMode="auto">
                  <a:xfrm>
                    <a:off x="4868" y="995"/>
                    <a:ext cx="2" cy="2"/>
                  </a:xfrm>
                  <a:custGeom>
                    <a:avLst/>
                    <a:gdLst>
                      <a:gd name="T0" fmla="*/ 3 w 5"/>
                      <a:gd name="T1" fmla="*/ 2 h 5"/>
                      <a:gd name="T2" fmla="*/ 2 w 5"/>
                      <a:gd name="T3" fmla="*/ 0 h 5"/>
                      <a:gd name="T4" fmla="*/ 0 w 5"/>
                      <a:gd name="T5" fmla="*/ 3 h 5"/>
                      <a:gd name="T6" fmla="*/ 1 w 5"/>
                      <a:gd name="T7" fmla="*/ 4 h 5"/>
                      <a:gd name="T8" fmla="*/ 2 w 5"/>
                      <a:gd name="T9" fmla="*/ 5 h 5"/>
                      <a:gd name="T10" fmla="*/ 5 w 5"/>
                      <a:gd name="T11" fmla="*/ 3 h 5"/>
                      <a:gd name="T12" fmla="*/ 5 w 5"/>
                      <a:gd name="T13" fmla="*/ 2 h 5"/>
                      <a:gd name="T14" fmla="*/ 3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2"/>
                        </a:moveTo>
                        <a:lnTo>
                          <a:pt x="2" y="0"/>
                        </a:lnTo>
                        <a:lnTo>
                          <a:pt x="0" y="3"/>
                        </a:lnTo>
                        <a:lnTo>
                          <a:pt x="1" y="4"/>
                        </a:lnTo>
                        <a:lnTo>
                          <a:pt x="2" y="5"/>
                        </a:lnTo>
                        <a:lnTo>
                          <a:pt x="5" y="3"/>
                        </a:lnTo>
                        <a:lnTo>
                          <a:pt x="5" y="2"/>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8" name="Freeform 143"/>
                  <p:cNvSpPr>
                    <a:spLocks/>
                  </p:cNvSpPr>
                  <p:nvPr/>
                </p:nvSpPr>
                <p:spPr bwMode="auto">
                  <a:xfrm>
                    <a:off x="4867" y="995"/>
                    <a:ext cx="2" cy="4"/>
                  </a:xfrm>
                  <a:custGeom>
                    <a:avLst/>
                    <a:gdLst>
                      <a:gd name="T0" fmla="*/ 2 w 4"/>
                      <a:gd name="T1" fmla="*/ 1 h 6"/>
                      <a:gd name="T2" fmla="*/ 3 w 4"/>
                      <a:gd name="T3" fmla="*/ 0 h 6"/>
                      <a:gd name="T4" fmla="*/ 0 w 4"/>
                      <a:gd name="T5" fmla="*/ 6 h 6"/>
                      <a:gd name="T6" fmla="*/ 1 w 4"/>
                      <a:gd name="T7" fmla="*/ 6 h 6"/>
                      <a:gd name="T8" fmla="*/ 2 w 4"/>
                      <a:gd name="T9" fmla="*/ 6 h 6"/>
                      <a:gd name="T10" fmla="*/ 4 w 4"/>
                      <a:gd name="T11" fmla="*/ 2 h 6"/>
                      <a:gd name="T12" fmla="*/ 3 w 4"/>
                      <a:gd name="T13" fmla="*/ 2 h 6"/>
                      <a:gd name="T14" fmla="*/ 2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1"/>
                        </a:moveTo>
                        <a:lnTo>
                          <a:pt x="3" y="0"/>
                        </a:lnTo>
                        <a:lnTo>
                          <a:pt x="0" y="6"/>
                        </a:lnTo>
                        <a:lnTo>
                          <a:pt x="1" y="6"/>
                        </a:lnTo>
                        <a:lnTo>
                          <a:pt x="2" y="6"/>
                        </a:lnTo>
                        <a:lnTo>
                          <a:pt x="4" y="2"/>
                        </a:lnTo>
                        <a:lnTo>
                          <a:pt x="3" y="2"/>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69" name="Freeform 144"/>
                  <p:cNvSpPr>
                    <a:spLocks/>
                  </p:cNvSpPr>
                  <p:nvPr/>
                </p:nvSpPr>
                <p:spPr bwMode="auto">
                  <a:xfrm>
                    <a:off x="4866" y="998"/>
                    <a:ext cx="2" cy="2"/>
                  </a:xfrm>
                  <a:custGeom>
                    <a:avLst/>
                    <a:gdLst>
                      <a:gd name="T0" fmla="*/ 3 w 4"/>
                      <a:gd name="T1" fmla="*/ 1 h 4"/>
                      <a:gd name="T2" fmla="*/ 2 w 4"/>
                      <a:gd name="T3" fmla="*/ 0 h 4"/>
                      <a:gd name="T4" fmla="*/ 0 w 4"/>
                      <a:gd name="T5" fmla="*/ 1 h 4"/>
                      <a:gd name="T6" fmla="*/ 2 w 4"/>
                      <a:gd name="T7" fmla="*/ 3 h 4"/>
                      <a:gd name="T8" fmla="*/ 3 w 4"/>
                      <a:gd name="T9" fmla="*/ 4 h 4"/>
                      <a:gd name="T10" fmla="*/ 3 w 4"/>
                      <a:gd name="T11" fmla="*/ 4 h 4"/>
                      <a:gd name="T12" fmla="*/ 4 w 4"/>
                      <a:gd name="T13" fmla="*/ 1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2" y="0"/>
                        </a:lnTo>
                        <a:lnTo>
                          <a:pt x="0" y="1"/>
                        </a:lnTo>
                        <a:lnTo>
                          <a:pt x="2" y="3"/>
                        </a:lnTo>
                        <a:lnTo>
                          <a:pt x="3" y="4"/>
                        </a:lnTo>
                        <a:lnTo>
                          <a:pt x="4" y="1"/>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0" name="Freeform 145"/>
                  <p:cNvSpPr>
                    <a:spLocks/>
                  </p:cNvSpPr>
                  <p:nvPr/>
                </p:nvSpPr>
                <p:spPr bwMode="auto">
                  <a:xfrm>
                    <a:off x="4863" y="998"/>
                    <a:ext cx="4" cy="5"/>
                  </a:xfrm>
                  <a:custGeom>
                    <a:avLst/>
                    <a:gdLst>
                      <a:gd name="T0" fmla="*/ 5 w 8"/>
                      <a:gd name="T1" fmla="*/ 1 h 11"/>
                      <a:gd name="T2" fmla="*/ 7 w 8"/>
                      <a:gd name="T3" fmla="*/ 0 h 11"/>
                      <a:gd name="T4" fmla="*/ 4 w 8"/>
                      <a:gd name="T5" fmla="*/ 5 h 11"/>
                      <a:gd name="T6" fmla="*/ 3 w 8"/>
                      <a:gd name="T7" fmla="*/ 5 h 11"/>
                      <a:gd name="T8" fmla="*/ 1 w 8"/>
                      <a:gd name="T9" fmla="*/ 8 h 11"/>
                      <a:gd name="T10" fmla="*/ 0 w 8"/>
                      <a:gd name="T11" fmla="*/ 8 h 11"/>
                      <a:gd name="T12" fmla="*/ 0 w 8"/>
                      <a:gd name="T13" fmla="*/ 9 h 11"/>
                      <a:gd name="T14" fmla="*/ 0 w 8"/>
                      <a:gd name="T15" fmla="*/ 11 h 11"/>
                      <a:gd name="T16" fmla="*/ 3 w 8"/>
                      <a:gd name="T17" fmla="*/ 8 h 11"/>
                      <a:gd name="T18" fmla="*/ 3 w 8"/>
                      <a:gd name="T19" fmla="*/ 7 h 11"/>
                      <a:gd name="T20" fmla="*/ 7 w 8"/>
                      <a:gd name="T21" fmla="*/ 5 h 11"/>
                      <a:gd name="T22" fmla="*/ 8 w 8"/>
                      <a:gd name="T23" fmla="*/ 3 h 11"/>
                      <a:gd name="T24" fmla="*/ 7 w 8"/>
                      <a:gd name="T25" fmla="*/ 3 h 11"/>
                      <a:gd name="T26" fmla="*/ 5 w 8"/>
                      <a:gd name="T27" fmla="*/ 1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11"/>
                      <a:gd name="T44" fmla="*/ 8 w 8"/>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11">
                        <a:moveTo>
                          <a:pt x="5" y="1"/>
                        </a:moveTo>
                        <a:lnTo>
                          <a:pt x="7" y="0"/>
                        </a:lnTo>
                        <a:lnTo>
                          <a:pt x="4" y="5"/>
                        </a:lnTo>
                        <a:lnTo>
                          <a:pt x="3" y="5"/>
                        </a:lnTo>
                        <a:lnTo>
                          <a:pt x="1" y="8"/>
                        </a:lnTo>
                        <a:lnTo>
                          <a:pt x="0" y="8"/>
                        </a:lnTo>
                        <a:lnTo>
                          <a:pt x="0" y="9"/>
                        </a:lnTo>
                        <a:lnTo>
                          <a:pt x="0" y="11"/>
                        </a:lnTo>
                        <a:lnTo>
                          <a:pt x="3" y="8"/>
                        </a:lnTo>
                        <a:lnTo>
                          <a:pt x="3" y="7"/>
                        </a:lnTo>
                        <a:lnTo>
                          <a:pt x="7" y="5"/>
                        </a:lnTo>
                        <a:lnTo>
                          <a:pt x="8" y="3"/>
                        </a:lnTo>
                        <a:lnTo>
                          <a:pt x="7" y="3"/>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1" name="Freeform 146"/>
                  <p:cNvSpPr>
                    <a:spLocks/>
                  </p:cNvSpPr>
                  <p:nvPr/>
                </p:nvSpPr>
                <p:spPr bwMode="auto">
                  <a:xfrm>
                    <a:off x="4862" y="1002"/>
                    <a:ext cx="2" cy="2"/>
                  </a:xfrm>
                  <a:custGeom>
                    <a:avLst/>
                    <a:gdLst>
                      <a:gd name="T0" fmla="*/ 3 w 4"/>
                      <a:gd name="T1" fmla="*/ 0 h 4"/>
                      <a:gd name="T2" fmla="*/ 0 w 4"/>
                      <a:gd name="T3" fmla="*/ 1 h 4"/>
                      <a:gd name="T4" fmla="*/ 0 w 4"/>
                      <a:gd name="T5" fmla="*/ 1 h 4"/>
                      <a:gd name="T6" fmla="*/ 2 w 4"/>
                      <a:gd name="T7" fmla="*/ 3 h 4"/>
                      <a:gd name="T8" fmla="*/ 3 w 4"/>
                      <a:gd name="T9" fmla="*/ 4 h 4"/>
                      <a:gd name="T10" fmla="*/ 4 w 4"/>
                      <a:gd name="T11" fmla="*/ 3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0" y="1"/>
                        </a:lnTo>
                        <a:lnTo>
                          <a:pt x="2" y="3"/>
                        </a:lnTo>
                        <a:lnTo>
                          <a:pt x="3" y="4"/>
                        </a:lnTo>
                        <a:lnTo>
                          <a:pt x="4" y="3"/>
                        </a:lnTo>
                        <a:lnTo>
                          <a:pt x="3" y="1"/>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2" name="Freeform 147"/>
                  <p:cNvSpPr>
                    <a:spLocks/>
                  </p:cNvSpPr>
                  <p:nvPr/>
                </p:nvSpPr>
                <p:spPr bwMode="auto">
                  <a:xfrm>
                    <a:off x="4860" y="1003"/>
                    <a:ext cx="4" cy="2"/>
                  </a:xfrm>
                  <a:custGeom>
                    <a:avLst/>
                    <a:gdLst>
                      <a:gd name="T0" fmla="*/ 5 w 7"/>
                      <a:gd name="T1" fmla="*/ 2 h 5"/>
                      <a:gd name="T2" fmla="*/ 5 w 7"/>
                      <a:gd name="T3" fmla="*/ 0 h 5"/>
                      <a:gd name="T4" fmla="*/ 0 w 7"/>
                      <a:gd name="T5" fmla="*/ 3 h 5"/>
                      <a:gd name="T6" fmla="*/ 0 w 7"/>
                      <a:gd name="T7" fmla="*/ 4 h 5"/>
                      <a:gd name="T8" fmla="*/ 0 w 7"/>
                      <a:gd name="T9" fmla="*/ 5 h 5"/>
                      <a:gd name="T10" fmla="*/ 7 w 7"/>
                      <a:gd name="T11" fmla="*/ 2 h 5"/>
                      <a:gd name="T12" fmla="*/ 6 w 7"/>
                      <a:gd name="T13" fmla="*/ 3 h 5"/>
                      <a:gd name="T14" fmla="*/ 5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2"/>
                        </a:moveTo>
                        <a:lnTo>
                          <a:pt x="5" y="0"/>
                        </a:lnTo>
                        <a:lnTo>
                          <a:pt x="0" y="3"/>
                        </a:lnTo>
                        <a:lnTo>
                          <a:pt x="0" y="4"/>
                        </a:lnTo>
                        <a:lnTo>
                          <a:pt x="0" y="5"/>
                        </a:lnTo>
                        <a:lnTo>
                          <a:pt x="7" y="2"/>
                        </a:lnTo>
                        <a:lnTo>
                          <a:pt x="6" y="3"/>
                        </a:lnTo>
                        <a:lnTo>
                          <a:pt x="5"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3" name="Freeform 148"/>
                  <p:cNvSpPr>
                    <a:spLocks/>
                  </p:cNvSpPr>
                  <p:nvPr/>
                </p:nvSpPr>
                <p:spPr bwMode="auto">
                  <a:xfrm>
                    <a:off x="4859" y="1004"/>
                    <a:ext cx="2" cy="2"/>
                  </a:xfrm>
                  <a:custGeom>
                    <a:avLst/>
                    <a:gdLst>
                      <a:gd name="T0" fmla="*/ 2 w 3"/>
                      <a:gd name="T1" fmla="*/ 0 h 3"/>
                      <a:gd name="T2" fmla="*/ 0 w 3"/>
                      <a:gd name="T3" fmla="*/ 1 h 3"/>
                      <a:gd name="T4" fmla="*/ 0 w 3"/>
                      <a:gd name="T5" fmla="*/ 1 h 3"/>
                      <a:gd name="T6" fmla="*/ 2 w 3"/>
                      <a:gd name="T7" fmla="*/ 3 h 3"/>
                      <a:gd name="T8" fmla="*/ 3 w 3"/>
                      <a:gd name="T9" fmla="*/ 2 h 3"/>
                      <a:gd name="T10" fmla="*/ 2 w 3"/>
                      <a:gd name="T11" fmla="*/ 1 h 3"/>
                      <a:gd name="T12" fmla="*/ 2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2" y="0"/>
                        </a:moveTo>
                        <a:lnTo>
                          <a:pt x="0" y="1"/>
                        </a:lnTo>
                        <a:lnTo>
                          <a:pt x="2" y="3"/>
                        </a:lnTo>
                        <a:lnTo>
                          <a:pt x="3" y="2"/>
                        </a:lnTo>
                        <a:lnTo>
                          <a:pt x="2" y="1"/>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4" name="Freeform 149"/>
                  <p:cNvSpPr>
                    <a:spLocks/>
                  </p:cNvSpPr>
                  <p:nvPr/>
                </p:nvSpPr>
                <p:spPr bwMode="auto">
                  <a:xfrm>
                    <a:off x="4854" y="995"/>
                    <a:ext cx="6" cy="11"/>
                  </a:xfrm>
                  <a:custGeom>
                    <a:avLst/>
                    <a:gdLst>
                      <a:gd name="T0" fmla="*/ 11 w 13"/>
                      <a:gd name="T1" fmla="*/ 20 h 22"/>
                      <a:gd name="T2" fmla="*/ 3 w 13"/>
                      <a:gd name="T3" fmla="*/ 3 h 22"/>
                      <a:gd name="T4" fmla="*/ 4 w 13"/>
                      <a:gd name="T5" fmla="*/ 3 h 22"/>
                      <a:gd name="T6" fmla="*/ 3 w 13"/>
                      <a:gd name="T7" fmla="*/ 2 h 22"/>
                      <a:gd name="T8" fmla="*/ 1 w 13"/>
                      <a:gd name="T9" fmla="*/ 0 h 22"/>
                      <a:gd name="T10" fmla="*/ 0 w 13"/>
                      <a:gd name="T11" fmla="*/ 3 h 22"/>
                      <a:gd name="T12" fmla="*/ 13 w 13"/>
                      <a:gd name="T13" fmla="*/ 22 h 22"/>
                      <a:gd name="T14" fmla="*/ 11 w 13"/>
                      <a:gd name="T15" fmla="*/ 20 h 22"/>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22"/>
                      <a:gd name="T26" fmla="*/ 13 w 13"/>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22">
                        <a:moveTo>
                          <a:pt x="11" y="20"/>
                        </a:moveTo>
                        <a:lnTo>
                          <a:pt x="3" y="3"/>
                        </a:lnTo>
                        <a:lnTo>
                          <a:pt x="4" y="3"/>
                        </a:lnTo>
                        <a:lnTo>
                          <a:pt x="3" y="2"/>
                        </a:lnTo>
                        <a:lnTo>
                          <a:pt x="1" y="0"/>
                        </a:lnTo>
                        <a:lnTo>
                          <a:pt x="0" y="3"/>
                        </a:lnTo>
                        <a:lnTo>
                          <a:pt x="13" y="22"/>
                        </a:lnTo>
                        <a:lnTo>
                          <a:pt x="11" y="2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5" name="Freeform 150"/>
                  <p:cNvSpPr>
                    <a:spLocks/>
                  </p:cNvSpPr>
                  <p:nvPr/>
                </p:nvSpPr>
                <p:spPr bwMode="auto">
                  <a:xfrm>
                    <a:off x="4854" y="994"/>
                    <a:ext cx="2" cy="2"/>
                  </a:xfrm>
                  <a:custGeom>
                    <a:avLst/>
                    <a:gdLst>
                      <a:gd name="T0" fmla="*/ 3 w 5"/>
                      <a:gd name="T1" fmla="*/ 3 h 4"/>
                      <a:gd name="T2" fmla="*/ 3 w 5"/>
                      <a:gd name="T3" fmla="*/ 4 h 4"/>
                      <a:gd name="T4" fmla="*/ 5 w 5"/>
                      <a:gd name="T5" fmla="*/ 3 h 4"/>
                      <a:gd name="T6" fmla="*/ 5 w 5"/>
                      <a:gd name="T7" fmla="*/ 1 h 4"/>
                      <a:gd name="T8" fmla="*/ 5 w 5"/>
                      <a:gd name="T9" fmla="*/ 0 h 4"/>
                      <a:gd name="T10" fmla="*/ 0 w 5"/>
                      <a:gd name="T11" fmla="*/ 3 h 4"/>
                      <a:gd name="T12" fmla="*/ 1 w 5"/>
                      <a:gd name="T13" fmla="*/ 1 h 4"/>
                      <a:gd name="T14" fmla="*/ 3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3"/>
                        </a:moveTo>
                        <a:lnTo>
                          <a:pt x="3" y="4"/>
                        </a:lnTo>
                        <a:lnTo>
                          <a:pt x="5" y="3"/>
                        </a:lnTo>
                        <a:lnTo>
                          <a:pt x="5" y="1"/>
                        </a:lnTo>
                        <a:lnTo>
                          <a:pt x="5" y="0"/>
                        </a:lnTo>
                        <a:lnTo>
                          <a:pt x="0" y="3"/>
                        </a:lnTo>
                        <a:lnTo>
                          <a:pt x="1" y="1"/>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6" name="Freeform 151"/>
                  <p:cNvSpPr>
                    <a:spLocks/>
                  </p:cNvSpPr>
                  <p:nvPr/>
                </p:nvSpPr>
                <p:spPr bwMode="auto">
                  <a:xfrm>
                    <a:off x="4856" y="992"/>
                    <a:ext cx="3" cy="3"/>
                  </a:xfrm>
                  <a:custGeom>
                    <a:avLst/>
                    <a:gdLst>
                      <a:gd name="T0" fmla="*/ 1 w 7"/>
                      <a:gd name="T1" fmla="*/ 7 h 7"/>
                      <a:gd name="T2" fmla="*/ 3 w 7"/>
                      <a:gd name="T3" fmla="*/ 5 h 7"/>
                      <a:gd name="T4" fmla="*/ 7 w 7"/>
                      <a:gd name="T5" fmla="*/ 2 h 7"/>
                      <a:gd name="T6" fmla="*/ 5 w 7"/>
                      <a:gd name="T7" fmla="*/ 1 h 7"/>
                      <a:gd name="T8" fmla="*/ 4 w 7"/>
                      <a:gd name="T9" fmla="*/ 0 h 7"/>
                      <a:gd name="T10" fmla="*/ 0 w 7"/>
                      <a:gd name="T11" fmla="*/ 4 h 7"/>
                      <a:gd name="T12" fmla="*/ 1 w 7"/>
                      <a:gd name="T13" fmla="*/ 5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3" y="5"/>
                        </a:lnTo>
                        <a:lnTo>
                          <a:pt x="7" y="2"/>
                        </a:lnTo>
                        <a:lnTo>
                          <a:pt x="5" y="1"/>
                        </a:lnTo>
                        <a:lnTo>
                          <a:pt x="4" y="0"/>
                        </a:lnTo>
                        <a:lnTo>
                          <a:pt x="0" y="4"/>
                        </a:lnTo>
                        <a:lnTo>
                          <a:pt x="1" y="5"/>
                        </a:lnTo>
                        <a:lnTo>
                          <a:pt x="1"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7" name="Freeform 152"/>
                  <p:cNvSpPr>
                    <a:spLocks/>
                  </p:cNvSpPr>
                  <p:nvPr/>
                </p:nvSpPr>
                <p:spPr bwMode="auto">
                  <a:xfrm>
                    <a:off x="4858" y="991"/>
                    <a:ext cx="2" cy="3"/>
                  </a:xfrm>
                  <a:custGeom>
                    <a:avLst/>
                    <a:gdLst>
                      <a:gd name="T0" fmla="*/ 3 w 4"/>
                      <a:gd name="T1" fmla="*/ 4 h 5"/>
                      <a:gd name="T2" fmla="*/ 1 w 4"/>
                      <a:gd name="T3" fmla="*/ 5 h 5"/>
                      <a:gd name="T4" fmla="*/ 4 w 4"/>
                      <a:gd name="T5" fmla="*/ 0 h 5"/>
                      <a:gd name="T6" fmla="*/ 3 w 4"/>
                      <a:gd name="T7" fmla="*/ 0 h 5"/>
                      <a:gd name="T8" fmla="*/ 1 w 4"/>
                      <a:gd name="T9" fmla="*/ 0 h 5"/>
                      <a:gd name="T10" fmla="*/ 0 w 4"/>
                      <a:gd name="T11" fmla="*/ 3 h 5"/>
                      <a:gd name="T12" fmla="*/ 1 w 4"/>
                      <a:gd name="T13" fmla="*/ 3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1" y="5"/>
                        </a:lnTo>
                        <a:lnTo>
                          <a:pt x="4" y="0"/>
                        </a:lnTo>
                        <a:lnTo>
                          <a:pt x="3" y="0"/>
                        </a:lnTo>
                        <a:lnTo>
                          <a:pt x="1" y="0"/>
                        </a:lnTo>
                        <a:lnTo>
                          <a:pt x="0" y="3"/>
                        </a:lnTo>
                        <a:lnTo>
                          <a:pt x="1" y="3"/>
                        </a:lnTo>
                        <a:lnTo>
                          <a:pt x="3"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8" name="Freeform 153"/>
                  <p:cNvSpPr>
                    <a:spLocks/>
                  </p:cNvSpPr>
                  <p:nvPr/>
                </p:nvSpPr>
                <p:spPr bwMode="auto">
                  <a:xfrm>
                    <a:off x="4859" y="990"/>
                    <a:ext cx="1" cy="2"/>
                  </a:xfrm>
                  <a:custGeom>
                    <a:avLst/>
                    <a:gdLst>
                      <a:gd name="T0" fmla="*/ 2 w 4"/>
                      <a:gd name="T1" fmla="*/ 2 h 4"/>
                      <a:gd name="T2" fmla="*/ 3 w 4"/>
                      <a:gd name="T3" fmla="*/ 4 h 4"/>
                      <a:gd name="T4" fmla="*/ 4 w 4"/>
                      <a:gd name="T5" fmla="*/ 2 h 4"/>
                      <a:gd name="T6" fmla="*/ 3 w 4"/>
                      <a:gd name="T7" fmla="*/ 1 h 4"/>
                      <a:gd name="T8" fmla="*/ 2 w 4"/>
                      <a:gd name="T9" fmla="*/ 0 h 4"/>
                      <a:gd name="T10" fmla="*/ 2 w 4"/>
                      <a:gd name="T11" fmla="*/ 0 h 4"/>
                      <a:gd name="T12" fmla="*/ 0 w 4"/>
                      <a:gd name="T13" fmla="*/ 2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3" y="4"/>
                        </a:lnTo>
                        <a:lnTo>
                          <a:pt x="4" y="2"/>
                        </a:lnTo>
                        <a:lnTo>
                          <a:pt x="3" y="1"/>
                        </a:lnTo>
                        <a:lnTo>
                          <a:pt x="2" y="0"/>
                        </a:lnTo>
                        <a:lnTo>
                          <a:pt x="0"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79" name="Freeform 154"/>
                  <p:cNvSpPr>
                    <a:spLocks/>
                  </p:cNvSpPr>
                  <p:nvPr/>
                </p:nvSpPr>
                <p:spPr bwMode="auto">
                  <a:xfrm>
                    <a:off x="4859" y="989"/>
                    <a:ext cx="2" cy="3"/>
                  </a:xfrm>
                  <a:custGeom>
                    <a:avLst/>
                    <a:gdLst>
                      <a:gd name="T0" fmla="*/ 2 w 3"/>
                      <a:gd name="T1" fmla="*/ 3 h 5"/>
                      <a:gd name="T2" fmla="*/ 1 w 3"/>
                      <a:gd name="T3" fmla="*/ 5 h 5"/>
                      <a:gd name="T4" fmla="*/ 3 w 3"/>
                      <a:gd name="T5" fmla="*/ 0 h 5"/>
                      <a:gd name="T6" fmla="*/ 2 w 3"/>
                      <a:gd name="T7" fmla="*/ 0 h 5"/>
                      <a:gd name="T8" fmla="*/ 1 w 3"/>
                      <a:gd name="T9" fmla="*/ 0 h 5"/>
                      <a:gd name="T10" fmla="*/ 0 w 3"/>
                      <a:gd name="T11" fmla="*/ 2 h 5"/>
                      <a:gd name="T12" fmla="*/ 1 w 3"/>
                      <a:gd name="T13" fmla="*/ 2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1" y="5"/>
                        </a:lnTo>
                        <a:lnTo>
                          <a:pt x="3" y="0"/>
                        </a:lnTo>
                        <a:lnTo>
                          <a:pt x="2" y="0"/>
                        </a:lnTo>
                        <a:lnTo>
                          <a:pt x="1" y="0"/>
                        </a:lnTo>
                        <a:lnTo>
                          <a:pt x="0" y="2"/>
                        </a:lnTo>
                        <a:lnTo>
                          <a:pt x="1" y="2"/>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0" name="Freeform 155"/>
                  <p:cNvSpPr>
                    <a:spLocks/>
                  </p:cNvSpPr>
                  <p:nvPr/>
                </p:nvSpPr>
                <p:spPr bwMode="auto">
                  <a:xfrm>
                    <a:off x="4860" y="988"/>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1" name="Freeform 156"/>
                  <p:cNvSpPr>
                    <a:spLocks/>
                  </p:cNvSpPr>
                  <p:nvPr/>
                </p:nvSpPr>
                <p:spPr bwMode="auto">
                  <a:xfrm>
                    <a:off x="4856" y="966"/>
                    <a:ext cx="7" cy="24"/>
                  </a:xfrm>
                  <a:custGeom>
                    <a:avLst/>
                    <a:gdLst>
                      <a:gd name="T0" fmla="*/ 10 w 13"/>
                      <a:gd name="T1" fmla="*/ 46 h 47"/>
                      <a:gd name="T2" fmla="*/ 9 w 13"/>
                      <a:gd name="T3" fmla="*/ 47 h 47"/>
                      <a:gd name="T4" fmla="*/ 11 w 13"/>
                      <a:gd name="T5" fmla="*/ 43 h 47"/>
                      <a:gd name="T6" fmla="*/ 11 w 13"/>
                      <a:gd name="T7" fmla="*/ 40 h 47"/>
                      <a:gd name="T8" fmla="*/ 13 w 13"/>
                      <a:gd name="T9" fmla="*/ 38 h 47"/>
                      <a:gd name="T10" fmla="*/ 13 w 13"/>
                      <a:gd name="T11" fmla="*/ 24 h 47"/>
                      <a:gd name="T12" fmla="*/ 11 w 13"/>
                      <a:gd name="T13" fmla="*/ 22 h 47"/>
                      <a:gd name="T14" fmla="*/ 11 w 13"/>
                      <a:gd name="T15" fmla="*/ 19 h 47"/>
                      <a:gd name="T16" fmla="*/ 10 w 13"/>
                      <a:gd name="T17" fmla="*/ 17 h 47"/>
                      <a:gd name="T18" fmla="*/ 9 w 13"/>
                      <a:gd name="T19" fmla="*/ 14 h 47"/>
                      <a:gd name="T20" fmla="*/ 8 w 13"/>
                      <a:gd name="T21" fmla="*/ 11 h 47"/>
                      <a:gd name="T22" fmla="*/ 7 w 13"/>
                      <a:gd name="T23" fmla="*/ 7 h 47"/>
                      <a:gd name="T24" fmla="*/ 4 w 13"/>
                      <a:gd name="T25" fmla="*/ 5 h 47"/>
                      <a:gd name="T26" fmla="*/ 3 w 13"/>
                      <a:gd name="T27" fmla="*/ 2 h 47"/>
                      <a:gd name="T28" fmla="*/ 2 w 13"/>
                      <a:gd name="T29" fmla="*/ 0 h 47"/>
                      <a:gd name="T30" fmla="*/ 1 w 13"/>
                      <a:gd name="T31" fmla="*/ 0 h 47"/>
                      <a:gd name="T32" fmla="*/ 0 w 13"/>
                      <a:gd name="T33" fmla="*/ 0 h 47"/>
                      <a:gd name="T34" fmla="*/ 1 w 13"/>
                      <a:gd name="T35" fmla="*/ 2 h 47"/>
                      <a:gd name="T36" fmla="*/ 2 w 13"/>
                      <a:gd name="T37" fmla="*/ 7 h 47"/>
                      <a:gd name="T38" fmla="*/ 4 w 13"/>
                      <a:gd name="T39" fmla="*/ 9 h 47"/>
                      <a:gd name="T40" fmla="*/ 6 w 13"/>
                      <a:gd name="T41" fmla="*/ 11 h 47"/>
                      <a:gd name="T42" fmla="*/ 7 w 13"/>
                      <a:gd name="T43" fmla="*/ 14 h 47"/>
                      <a:gd name="T44" fmla="*/ 8 w 13"/>
                      <a:gd name="T45" fmla="*/ 17 h 47"/>
                      <a:gd name="T46" fmla="*/ 9 w 13"/>
                      <a:gd name="T47" fmla="*/ 19 h 47"/>
                      <a:gd name="T48" fmla="*/ 9 w 13"/>
                      <a:gd name="T49" fmla="*/ 22 h 47"/>
                      <a:gd name="T50" fmla="*/ 10 w 13"/>
                      <a:gd name="T51" fmla="*/ 24 h 47"/>
                      <a:gd name="T52" fmla="*/ 10 w 13"/>
                      <a:gd name="T53" fmla="*/ 38 h 47"/>
                      <a:gd name="T54" fmla="*/ 9 w 13"/>
                      <a:gd name="T55" fmla="*/ 40 h 47"/>
                      <a:gd name="T56" fmla="*/ 9 w 13"/>
                      <a:gd name="T57" fmla="*/ 43 h 47"/>
                      <a:gd name="T58" fmla="*/ 8 w 13"/>
                      <a:gd name="T59" fmla="*/ 45 h 47"/>
                      <a:gd name="T60" fmla="*/ 9 w 13"/>
                      <a:gd name="T61" fmla="*/ 45 h 47"/>
                      <a:gd name="T62" fmla="*/ 10 w 13"/>
                      <a:gd name="T63" fmla="*/ 46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
                      <a:gd name="T97" fmla="*/ 0 h 47"/>
                      <a:gd name="T98" fmla="*/ 13 w 13"/>
                      <a:gd name="T99" fmla="*/ 47 h 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 h="47">
                        <a:moveTo>
                          <a:pt x="10" y="46"/>
                        </a:moveTo>
                        <a:lnTo>
                          <a:pt x="9" y="47"/>
                        </a:lnTo>
                        <a:lnTo>
                          <a:pt x="11" y="43"/>
                        </a:lnTo>
                        <a:lnTo>
                          <a:pt x="11" y="40"/>
                        </a:lnTo>
                        <a:lnTo>
                          <a:pt x="13" y="38"/>
                        </a:lnTo>
                        <a:lnTo>
                          <a:pt x="13" y="24"/>
                        </a:lnTo>
                        <a:lnTo>
                          <a:pt x="11" y="22"/>
                        </a:lnTo>
                        <a:lnTo>
                          <a:pt x="11" y="19"/>
                        </a:lnTo>
                        <a:lnTo>
                          <a:pt x="10" y="17"/>
                        </a:lnTo>
                        <a:lnTo>
                          <a:pt x="9" y="14"/>
                        </a:lnTo>
                        <a:lnTo>
                          <a:pt x="8" y="11"/>
                        </a:lnTo>
                        <a:lnTo>
                          <a:pt x="7" y="7"/>
                        </a:lnTo>
                        <a:lnTo>
                          <a:pt x="4" y="5"/>
                        </a:lnTo>
                        <a:lnTo>
                          <a:pt x="3" y="2"/>
                        </a:lnTo>
                        <a:lnTo>
                          <a:pt x="2" y="0"/>
                        </a:lnTo>
                        <a:lnTo>
                          <a:pt x="1" y="0"/>
                        </a:lnTo>
                        <a:lnTo>
                          <a:pt x="0" y="0"/>
                        </a:lnTo>
                        <a:lnTo>
                          <a:pt x="1" y="2"/>
                        </a:lnTo>
                        <a:lnTo>
                          <a:pt x="2" y="7"/>
                        </a:lnTo>
                        <a:lnTo>
                          <a:pt x="4" y="9"/>
                        </a:lnTo>
                        <a:lnTo>
                          <a:pt x="6" y="11"/>
                        </a:lnTo>
                        <a:lnTo>
                          <a:pt x="7" y="14"/>
                        </a:lnTo>
                        <a:lnTo>
                          <a:pt x="8" y="17"/>
                        </a:lnTo>
                        <a:lnTo>
                          <a:pt x="9" y="19"/>
                        </a:lnTo>
                        <a:lnTo>
                          <a:pt x="9" y="22"/>
                        </a:lnTo>
                        <a:lnTo>
                          <a:pt x="10" y="24"/>
                        </a:lnTo>
                        <a:lnTo>
                          <a:pt x="10" y="38"/>
                        </a:lnTo>
                        <a:lnTo>
                          <a:pt x="9" y="40"/>
                        </a:lnTo>
                        <a:lnTo>
                          <a:pt x="9" y="43"/>
                        </a:lnTo>
                        <a:lnTo>
                          <a:pt x="8" y="45"/>
                        </a:lnTo>
                        <a:lnTo>
                          <a:pt x="9" y="45"/>
                        </a:lnTo>
                        <a:lnTo>
                          <a:pt x="10" y="4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2" name="Freeform 157"/>
                  <p:cNvSpPr>
                    <a:spLocks/>
                  </p:cNvSpPr>
                  <p:nvPr/>
                </p:nvSpPr>
                <p:spPr bwMode="auto">
                  <a:xfrm>
                    <a:off x="4855" y="965"/>
                    <a:ext cx="3" cy="2"/>
                  </a:xfrm>
                  <a:custGeom>
                    <a:avLst/>
                    <a:gdLst>
                      <a:gd name="T0" fmla="*/ 4 w 4"/>
                      <a:gd name="T1" fmla="*/ 4 h 5"/>
                      <a:gd name="T2" fmla="*/ 3 w 4"/>
                      <a:gd name="T3" fmla="*/ 2 h 5"/>
                      <a:gd name="T4" fmla="*/ 2 w 4"/>
                      <a:gd name="T5" fmla="*/ 0 h 5"/>
                      <a:gd name="T6" fmla="*/ 1 w 4"/>
                      <a:gd name="T7" fmla="*/ 2 h 5"/>
                      <a:gd name="T8" fmla="*/ 0 w 4"/>
                      <a:gd name="T9" fmla="*/ 3 h 5"/>
                      <a:gd name="T10" fmla="*/ 2 w 4"/>
                      <a:gd name="T11" fmla="*/ 5 h 5"/>
                      <a:gd name="T12" fmla="*/ 3 w 4"/>
                      <a:gd name="T13" fmla="*/ 4 h 5"/>
                      <a:gd name="T14" fmla="*/ 4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4"/>
                        </a:moveTo>
                        <a:lnTo>
                          <a:pt x="3" y="2"/>
                        </a:lnTo>
                        <a:lnTo>
                          <a:pt x="2" y="0"/>
                        </a:lnTo>
                        <a:lnTo>
                          <a:pt x="1" y="2"/>
                        </a:lnTo>
                        <a:lnTo>
                          <a:pt x="0" y="3"/>
                        </a:lnTo>
                        <a:lnTo>
                          <a:pt x="2" y="5"/>
                        </a:lnTo>
                        <a:lnTo>
                          <a:pt x="3" y="4"/>
                        </a:lnTo>
                        <a:lnTo>
                          <a:pt x="4"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3" name="Freeform 158"/>
                  <p:cNvSpPr>
                    <a:spLocks/>
                  </p:cNvSpPr>
                  <p:nvPr/>
                </p:nvSpPr>
                <p:spPr bwMode="auto">
                  <a:xfrm>
                    <a:off x="4852" y="960"/>
                    <a:ext cx="4" cy="6"/>
                  </a:xfrm>
                  <a:custGeom>
                    <a:avLst/>
                    <a:gdLst>
                      <a:gd name="T0" fmla="*/ 8 w 9"/>
                      <a:gd name="T1" fmla="*/ 11 h 13"/>
                      <a:gd name="T2" fmla="*/ 9 w 9"/>
                      <a:gd name="T3" fmla="*/ 11 h 13"/>
                      <a:gd name="T4" fmla="*/ 7 w 9"/>
                      <a:gd name="T5" fmla="*/ 6 h 13"/>
                      <a:gd name="T6" fmla="*/ 3 w 9"/>
                      <a:gd name="T7" fmla="*/ 4 h 13"/>
                      <a:gd name="T8" fmla="*/ 3 w 9"/>
                      <a:gd name="T9" fmla="*/ 3 h 13"/>
                      <a:gd name="T10" fmla="*/ 0 w 9"/>
                      <a:gd name="T11" fmla="*/ 0 h 13"/>
                      <a:gd name="T12" fmla="*/ 0 w 9"/>
                      <a:gd name="T13" fmla="*/ 1 h 13"/>
                      <a:gd name="T14" fmla="*/ 0 w 9"/>
                      <a:gd name="T15" fmla="*/ 3 h 13"/>
                      <a:gd name="T16" fmla="*/ 1 w 9"/>
                      <a:gd name="T17" fmla="*/ 3 h 13"/>
                      <a:gd name="T18" fmla="*/ 3 w 9"/>
                      <a:gd name="T19" fmla="*/ 6 h 13"/>
                      <a:gd name="T20" fmla="*/ 4 w 9"/>
                      <a:gd name="T21" fmla="*/ 6 h 13"/>
                      <a:gd name="T22" fmla="*/ 8 w 9"/>
                      <a:gd name="T23" fmla="*/ 13 h 13"/>
                      <a:gd name="T24" fmla="*/ 7 w 9"/>
                      <a:gd name="T25" fmla="*/ 12 h 13"/>
                      <a:gd name="T26" fmla="*/ 8 w 9"/>
                      <a:gd name="T27" fmla="*/ 11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3"/>
                      <a:gd name="T44" fmla="*/ 9 w 9"/>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3">
                        <a:moveTo>
                          <a:pt x="8" y="11"/>
                        </a:moveTo>
                        <a:lnTo>
                          <a:pt x="9" y="11"/>
                        </a:lnTo>
                        <a:lnTo>
                          <a:pt x="7" y="6"/>
                        </a:lnTo>
                        <a:lnTo>
                          <a:pt x="3" y="4"/>
                        </a:lnTo>
                        <a:lnTo>
                          <a:pt x="3" y="3"/>
                        </a:lnTo>
                        <a:lnTo>
                          <a:pt x="0" y="0"/>
                        </a:lnTo>
                        <a:lnTo>
                          <a:pt x="0" y="1"/>
                        </a:lnTo>
                        <a:lnTo>
                          <a:pt x="0" y="3"/>
                        </a:lnTo>
                        <a:lnTo>
                          <a:pt x="1" y="3"/>
                        </a:lnTo>
                        <a:lnTo>
                          <a:pt x="3" y="6"/>
                        </a:lnTo>
                        <a:lnTo>
                          <a:pt x="4" y="6"/>
                        </a:lnTo>
                        <a:lnTo>
                          <a:pt x="8" y="13"/>
                        </a:lnTo>
                        <a:lnTo>
                          <a:pt x="7" y="12"/>
                        </a:lnTo>
                        <a:lnTo>
                          <a:pt x="8" y="1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4" name="Freeform 159"/>
                  <p:cNvSpPr>
                    <a:spLocks/>
                  </p:cNvSpPr>
                  <p:nvPr/>
                </p:nvSpPr>
                <p:spPr bwMode="auto">
                  <a:xfrm>
                    <a:off x="4851" y="960"/>
                    <a:ext cx="1" cy="1"/>
                  </a:xfrm>
                  <a:custGeom>
                    <a:avLst/>
                    <a:gdLst>
                      <a:gd name="T0" fmla="*/ 3 w 4"/>
                      <a:gd name="T1" fmla="*/ 2 h 4"/>
                      <a:gd name="T2" fmla="*/ 4 w 4"/>
                      <a:gd name="T3" fmla="*/ 1 h 4"/>
                      <a:gd name="T4" fmla="*/ 3 w 4"/>
                      <a:gd name="T5" fmla="*/ 0 h 4"/>
                      <a:gd name="T6" fmla="*/ 1 w 4"/>
                      <a:gd name="T7" fmla="*/ 1 h 4"/>
                      <a:gd name="T8" fmla="*/ 0 w 4"/>
                      <a:gd name="T9" fmla="*/ 2 h 4"/>
                      <a:gd name="T10" fmla="*/ 0 w 4"/>
                      <a:gd name="T11" fmla="*/ 2 h 4"/>
                      <a:gd name="T12" fmla="*/ 3 w 4"/>
                      <a:gd name="T13" fmla="*/ 4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1"/>
                        </a:lnTo>
                        <a:lnTo>
                          <a:pt x="3" y="0"/>
                        </a:lnTo>
                        <a:lnTo>
                          <a:pt x="1" y="1"/>
                        </a:lnTo>
                        <a:lnTo>
                          <a:pt x="0" y="2"/>
                        </a:lnTo>
                        <a:lnTo>
                          <a:pt x="3" y="4"/>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5" name="Freeform 160"/>
                  <p:cNvSpPr>
                    <a:spLocks/>
                  </p:cNvSpPr>
                  <p:nvPr/>
                </p:nvSpPr>
                <p:spPr bwMode="auto">
                  <a:xfrm>
                    <a:off x="4850" y="959"/>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2" y="3"/>
                        </a:lnTo>
                        <a:lnTo>
                          <a:pt x="2" y="2"/>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6" name="Freeform 161"/>
                  <p:cNvSpPr>
                    <a:spLocks/>
                  </p:cNvSpPr>
                  <p:nvPr/>
                </p:nvSpPr>
                <p:spPr bwMode="auto">
                  <a:xfrm>
                    <a:off x="4849" y="958"/>
                    <a:ext cx="2" cy="2"/>
                  </a:xfrm>
                  <a:custGeom>
                    <a:avLst/>
                    <a:gdLst>
                      <a:gd name="T0" fmla="*/ 2 w 3"/>
                      <a:gd name="T1" fmla="*/ 2 h 3"/>
                      <a:gd name="T2" fmla="*/ 3 w 3"/>
                      <a:gd name="T3" fmla="*/ 1 h 3"/>
                      <a:gd name="T4" fmla="*/ 2 w 3"/>
                      <a:gd name="T5" fmla="*/ 0 h 3"/>
                      <a:gd name="T6" fmla="*/ 1 w 3"/>
                      <a:gd name="T7" fmla="*/ 1 h 3"/>
                      <a:gd name="T8" fmla="*/ 0 w 3"/>
                      <a:gd name="T9" fmla="*/ 2 h 3"/>
                      <a:gd name="T10" fmla="*/ 0 w 3"/>
                      <a:gd name="T11" fmla="*/ 2 h 3"/>
                      <a:gd name="T12" fmla="*/ 2 w 3"/>
                      <a:gd name="T13" fmla="*/ 3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3" y="1"/>
                        </a:lnTo>
                        <a:lnTo>
                          <a:pt x="2" y="0"/>
                        </a:lnTo>
                        <a:lnTo>
                          <a:pt x="1" y="1"/>
                        </a:lnTo>
                        <a:lnTo>
                          <a:pt x="0" y="2"/>
                        </a:lnTo>
                        <a:lnTo>
                          <a:pt x="2" y="3"/>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7" name="Freeform 162"/>
                  <p:cNvSpPr>
                    <a:spLocks/>
                  </p:cNvSpPr>
                  <p:nvPr/>
                </p:nvSpPr>
                <p:spPr bwMode="auto">
                  <a:xfrm>
                    <a:off x="4848" y="958"/>
                    <a:ext cx="2" cy="2"/>
                  </a:xfrm>
                  <a:custGeom>
                    <a:avLst/>
                    <a:gdLst>
                      <a:gd name="T0" fmla="*/ 3 w 3"/>
                      <a:gd name="T1" fmla="*/ 1 h 4"/>
                      <a:gd name="T2" fmla="*/ 2 w 3"/>
                      <a:gd name="T3" fmla="*/ 0 h 4"/>
                      <a:gd name="T4" fmla="*/ 0 w 3"/>
                      <a:gd name="T5" fmla="*/ 0 h 4"/>
                      <a:gd name="T6" fmla="*/ 0 w 3"/>
                      <a:gd name="T7" fmla="*/ 2 h 4"/>
                      <a:gd name="T8" fmla="*/ 0 w 3"/>
                      <a:gd name="T9" fmla="*/ 4 h 4"/>
                      <a:gd name="T10" fmla="*/ 2 w 3"/>
                      <a:gd name="T11" fmla="*/ 4 h 4"/>
                      <a:gd name="T12" fmla="*/ 2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2" y="0"/>
                        </a:lnTo>
                        <a:lnTo>
                          <a:pt x="0" y="0"/>
                        </a:lnTo>
                        <a:lnTo>
                          <a:pt x="0" y="2"/>
                        </a:lnTo>
                        <a:lnTo>
                          <a:pt x="0" y="4"/>
                        </a:lnTo>
                        <a:lnTo>
                          <a:pt x="2" y="4"/>
                        </a:lnTo>
                        <a:lnTo>
                          <a:pt x="2" y="2"/>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8" name="Freeform 163"/>
                  <p:cNvSpPr>
                    <a:spLocks/>
                  </p:cNvSpPr>
                  <p:nvPr/>
                </p:nvSpPr>
                <p:spPr bwMode="auto">
                  <a:xfrm>
                    <a:off x="4847" y="958"/>
                    <a:ext cx="2" cy="2"/>
                  </a:xfrm>
                  <a:custGeom>
                    <a:avLst/>
                    <a:gdLst>
                      <a:gd name="T0" fmla="*/ 3 w 4"/>
                      <a:gd name="T1" fmla="*/ 2 h 4"/>
                      <a:gd name="T2" fmla="*/ 4 w 4"/>
                      <a:gd name="T3" fmla="*/ 1 h 4"/>
                      <a:gd name="T4" fmla="*/ 3 w 4"/>
                      <a:gd name="T5" fmla="*/ 0 h 4"/>
                      <a:gd name="T6" fmla="*/ 2 w 4"/>
                      <a:gd name="T7" fmla="*/ 1 h 4"/>
                      <a:gd name="T8" fmla="*/ 0 w 4"/>
                      <a:gd name="T9" fmla="*/ 2 h 4"/>
                      <a:gd name="T10" fmla="*/ 3 w 4"/>
                      <a:gd name="T11" fmla="*/ 4 h 4"/>
                      <a:gd name="T12" fmla="*/ 3 w 4"/>
                      <a:gd name="T13" fmla="*/ 4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1"/>
                        </a:lnTo>
                        <a:lnTo>
                          <a:pt x="3" y="0"/>
                        </a:lnTo>
                        <a:lnTo>
                          <a:pt x="2" y="1"/>
                        </a:lnTo>
                        <a:lnTo>
                          <a:pt x="0" y="2"/>
                        </a:lnTo>
                        <a:lnTo>
                          <a:pt x="3" y="4"/>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89" name="Freeform 164"/>
                  <p:cNvSpPr>
                    <a:spLocks/>
                  </p:cNvSpPr>
                  <p:nvPr/>
                </p:nvSpPr>
                <p:spPr bwMode="auto">
                  <a:xfrm>
                    <a:off x="4845" y="957"/>
                    <a:ext cx="3" cy="3"/>
                  </a:xfrm>
                  <a:custGeom>
                    <a:avLst/>
                    <a:gdLst>
                      <a:gd name="T0" fmla="*/ 7 w 7"/>
                      <a:gd name="T1" fmla="*/ 2 h 5"/>
                      <a:gd name="T2" fmla="*/ 6 w 7"/>
                      <a:gd name="T3" fmla="*/ 0 h 5"/>
                      <a:gd name="T4" fmla="*/ 0 w 7"/>
                      <a:gd name="T5" fmla="*/ 0 h 5"/>
                      <a:gd name="T6" fmla="*/ 0 w 7"/>
                      <a:gd name="T7" fmla="*/ 3 h 5"/>
                      <a:gd name="T8" fmla="*/ 0 w 7"/>
                      <a:gd name="T9" fmla="*/ 5 h 5"/>
                      <a:gd name="T10" fmla="*/ 6 w 7"/>
                      <a:gd name="T11" fmla="*/ 5 h 5"/>
                      <a:gd name="T12" fmla="*/ 6 w 7"/>
                      <a:gd name="T13" fmla="*/ 3 h 5"/>
                      <a:gd name="T14" fmla="*/ 7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7" y="2"/>
                        </a:moveTo>
                        <a:lnTo>
                          <a:pt x="6" y="0"/>
                        </a:lnTo>
                        <a:lnTo>
                          <a:pt x="0" y="0"/>
                        </a:lnTo>
                        <a:lnTo>
                          <a:pt x="0" y="3"/>
                        </a:lnTo>
                        <a:lnTo>
                          <a:pt x="0" y="5"/>
                        </a:lnTo>
                        <a:lnTo>
                          <a:pt x="6" y="5"/>
                        </a:lnTo>
                        <a:lnTo>
                          <a:pt x="6" y="3"/>
                        </a:lnTo>
                        <a:lnTo>
                          <a:pt x="7"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0" name="Freeform 165"/>
                  <p:cNvSpPr>
                    <a:spLocks/>
                  </p:cNvSpPr>
                  <p:nvPr/>
                </p:nvSpPr>
                <p:spPr bwMode="auto">
                  <a:xfrm>
                    <a:off x="4844" y="957"/>
                    <a:ext cx="1" cy="3"/>
                  </a:xfrm>
                  <a:custGeom>
                    <a:avLst/>
                    <a:gdLst>
                      <a:gd name="T0" fmla="*/ 2 w 3"/>
                      <a:gd name="T1" fmla="*/ 3 h 5"/>
                      <a:gd name="T2" fmla="*/ 3 w 3"/>
                      <a:gd name="T3" fmla="*/ 2 h 5"/>
                      <a:gd name="T4" fmla="*/ 2 w 3"/>
                      <a:gd name="T5" fmla="*/ 0 h 5"/>
                      <a:gd name="T6" fmla="*/ 0 w 3"/>
                      <a:gd name="T7" fmla="*/ 3 h 5"/>
                      <a:gd name="T8" fmla="*/ 2 w 3"/>
                      <a:gd name="T9" fmla="*/ 5 h 5"/>
                      <a:gd name="T10" fmla="*/ 2 w 3"/>
                      <a:gd name="T11" fmla="*/ 5 h 5"/>
                      <a:gd name="T12" fmla="*/ 2 w 3"/>
                      <a:gd name="T13" fmla="*/ 3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2" y="3"/>
                        </a:moveTo>
                        <a:lnTo>
                          <a:pt x="3" y="2"/>
                        </a:lnTo>
                        <a:lnTo>
                          <a:pt x="2" y="0"/>
                        </a:lnTo>
                        <a:lnTo>
                          <a:pt x="0" y="3"/>
                        </a:lnTo>
                        <a:lnTo>
                          <a:pt x="2" y="5"/>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1" name="Freeform 166"/>
                  <p:cNvSpPr>
                    <a:spLocks/>
                  </p:cNvSpPr>
                  <p:nvPr/>
                </p:nvSpPr>
                <p:spPr bwMode="auto">
                  <a:xfrm>
                    <a:off x="4843" y="957"/>
                    <a:ext cx="2" cy="2"/>
                  </a:xfrm>
                  <a:custGeom>
                    <a:avLst/>
                    <a:gdLst>
                      <a:gd name="T0" fmla="*/ 4 w 4"/>
                      <a:gd name="T1" fmla="*/ 0 h 4"/>
                      <a:gd name="T2" fmla="*/ 0 w 4"/>
                      <a:gd name="T3" fmla="*/ 2 h 4"/>
                      <a:gd name="T4" fmla="*/ 0 w 4"/>
                      <a:gd name="T5" fmla="*/ 3 h 4"/>
                      <a:gd name="T6" fmla="*/ 0 w 4"/>
                      <a:gd name="T7" fmla="*/ 4 h 4"/>
                      <a:gd name="T8" fmla="*/ 2 w 4"/>
                      <a:gd name="T9" fmla="*/ 3 h 4"/>
                      <a:gd name="T10" fmla="*/ 4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0"/>
                        </a:moveTo>
                        <a:lnTo>
                          <a:pt x="0" y="2"/>
                        </a:lnTo>
                        <a:lnTo>
                          <a:pt x="0" y="3"/>
                        </a:lnTo>
                        <a:lnTo>
                          <a:pt x="0" y="4"/>
                        </a:lnTo>
                        <a:lnTo>
                          <a:pt x="2" y="3"/>
                        </a:lnTo>
                        <a:lnTo>
                          <a:pt x="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2" name="Freeform 167"/>
                  <p:cNvSpPr>
                    <a:spLocks/>
                  </p:cNvSpPr>
                  <p:nvPr/>
                </p:nvSpPr>
                <p:spPr bwMode="auto">
                  <a:xfrm>
                    <a:off x="4841" y="957"/>
                    <a:ext cx="2" cy="3"/>
                  </a:xfrm>
                  <a:custGeom>
                    <a:avLst/>
                    <a:gdLst>
                      <a:gd name="T0" fmla="*/ 4 w 4"/>
                      <a:gd name="T1" fmla="*/ 3 h 5"/>
                      <a:gd name="T2" fmla="*/ 4 w 4"/>
                      <a:gd name="T3" fmla="*/ 0 h 5"/>
                      <a:gd name="T4" fmla="*/ 0 w 4"/>
                      <a:gd name="T5" fmla="*/ 0 h 5"/>
                      <a:gd name="T6" fmla="*/ 0 w 4"/>
                      <a:gd name="T7" fmla="*/ 3 h 5"/>
                      <a:gd name="T8" fmla="*/ 0 w 4"/>
                      <a:gd name="T9" fmla="*/ 5 h 5"/>
                      <a:gd name="T10" fmla="*/ 2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2" y="5"/>
                        </a:lnTo>
                        <a:lnTo>
                          <a:pt x="4" y="4"/>
                        </a:lnTo>
                        <a:lnTo>
                          <a:pt x="4"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3" name="Freeform 168"/>
                  <p:cNvSpPr>
                    <a:spLocks/>
                  </p:cNvSpPr>
                  <p:nvPr/>
                </p:nvSpPr>
                <p:spPr bwMode="auto">
                  <a:xfrm>
                    <a:off x="4840" y="957"/>
                    <a:ext cx="1" cy="3"/>
                  </a:xfrm>
                  <a:custGeom>
                    <a:avLst/>
                    <a:gdLst>
                      <a:gd name="T0" fmla="*/ 3 w 4"/>
                      <a:gd name="T1" fmla="*/ 0 h 5"/>
                      <a:gd name="T2" fmla="*/ 3 w 4"/>
                      <a:gd name="T3" fmla="*/ 0 h 5"/>
                      <a:gd name="T4" fmla="*/ 0 w 4"/>
                      <a:gd name="T5" fmla="*/ 3 h 5"/>
                      <a:gd name="T6" fmla="*/ 2 w 4"/>
                      <a:gd name="T7" fmla="*/ 4 h 5"/>
                      <a:gd name="T8" fmla="*/ 3 w 4"/>
                      <a:gd name="T9" fmla="*/ 5 h 5"/>
                      <a:gd name="T10" fmla="*/ 4 w 4"/>
                      <a:gd name="T11" fmla="*/ 4 h 5"/>
                      <a:gd name="T12" fmla="*/ 3 w 4"/>
                      <a:gd name="T13" fmla="*/ 3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3" y="0"/>
                        </a:lnTo>
                        <a:lnTo>
                          <a:pt x="0" y="3"/>
                        </a:lnTo>
                        <a:lnTo>
                          <a:pt x="2" y="4"/>
                        </a:lnTo>
                        <a:lnTo>
                          <a:pt x="3" y="5"/>
                        </a:lnTo>
                        <a:lnTo>
                          <a:pt x="4" y="4"/>
                        </a:lnTo>
                        <a:lnTo>
                          <a:pt x="3" y="3"/>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4" name="Freeform 169"/>
                  <p:cNvSpPr>
                    <a:spLocks/>
                  </p:cNvSpPr>
                  <p:nvPr/>
                </p:nvSpPr>
                <p:spPr bwMode="auto">
                  <a:xfrm>
                    <a:off x="4840" y="958"/>
                    <a:ext cx="1" cy="2"/>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5" name="Freeform 170"/>
                  <p:cNvSpPr>
                    <a:spLocks/>
                  </p:cNvSpPr>
                  <p:nvPr/>
                </p:nvSpPr>
                <p:spPr bwMode="auto">
                  <a:xfrm>
                    <a:off x="4839" y="958"/>
                    <a:ext cx="2" cy="2"/>
                  </a:xfrm>
                  <a:custGeom>
                    <a:avLst/>
                    <a:gdLst>
                      <a:gd name="T0" fmla="*/ 2 w 5"/>
                      <a:gd name="T1" fmla="*/ 0 h 4"/>
                      <a:gd name="T2" fmla="*/ 5 w 5"/>
                      <a:gd name="T3" fmla="*/ 0 h 4"/>
                      <a:gd name="T4" fmla="*/ 0 w 5"/>
                      <a:gd name="T5" fmla="*/ 2 h 4"/>
                      <a:gd name="T6" fmla="*/ 0 w 5"/>
                      <a:gd name="T7" fmla="*/ 3 h 4"/>
                      <a:gd name="T8" fmla="*/ 0 w 5"/>
                      <a:gd name="T9" fmla="*/ 4 h 4"/>
                      <a:gd name="T10" fmla="*/ 2 w 5"/>
                      <a:gd name="T11" fmla="*/ 3 h 4"/>
                      <a:gd name="T12" fmla="*/ 2 w 5"/>
                      <a:gd name="T13" fmla="*/ 2 h 4"/>
                      <a:gd name="T14" fmla="*/ 2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0"/>
                        </a:moveTo>
                        <a:lnTo>
                          <a:pt x="5" y="0"/>
                        </a:lnTo>
                        <a:lnTo>
                          <a:pt x="0" y="2"/>
                        </a:lnTo>
                        <a:lnTo>
                          <a:pt x="0" y="3"/>
                        </a:lnTo>
                        <a:lnTo>
                          <a:pt x="0" y="4"/>
                        </a:lnTo>
                        <a:lnTo>
                          <a:pt x="2" y="3"/>
                        </a:lnTo>
                        <a:lnTo>
                          <a:pt x="2" y="2"/>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6" name="Freeform 171"/>
                  <p:cNvSpPr>
                    <a:spLocks/>
                  </p:cNvSpPr>
                  <p:nvPr/>
                </p:nvSpPr>
                <p:spPr bwMode="auto">
                  <a:xfrm>
                    <a:off x="4835" y="959"/>
                    <a:ext cx="4" cy="5"/>
                  </a:xfrm>
                  <a:custGeom>
                    <a:avLst/>
                    <a:gdLst>
                      <a:gd name="T0" fmla="*/ 8 w 9"/>
                      <a:gd name="T1" fmla="*/ 0 h 9"/>
                      <a:gd name="T2" fmla="*/ 6 w 9"/>
                      <a:gd name="T3" fmla="*/ 1 h 9"/>
                      <a:gd name="T4" fmla="*/ 0 w 9"/>
                      <a:gd name="T5" fmla="*/ 7 h 9"/>
                      <a:gd name="T6" fmla="*/ 1 w 9"/>
                      <a:gd name="T7" fmla="*/ 8 h 9"/>
                      <a:gd name="T8" fmla="*/ 2 w 9"/>
                      <a:gd name="T9" fmla="*/ 9 h 9"/>
                      <a:gd name="T10" fmla="*/ 9 w 9"/>
                      <a:gd name="T11" fmla="*/ 2 h 9"/>
                      <a:gd name="T12" fmla="*/ 8 w 9"/>
                      <a:gd name="T13" fmla="*/ 1 h 9"/>
                      <a:gd name="T14" fmla="*/ 8 w 9"/>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8" y="0"/>
                        </a:moveTo>
                        <a:lnTo>
                          <a:pt x="6" y="1"/>
                        </a:lnTo>
                        <a:lnTo>
                          <a:pt x="0" y="7"/>
                        </a:lnTo>
                        <a:lnTo>
                          <a:pt x="1" y="8"/>
                        </a:lnTo>
                        <a:lnTo>
                          <a:pt x="2" y="9"/>
                        </a:lnTo>
                        <a:lnTo>
                          <a:pt x="9" y="2"/>
                        </a:lnTo>
                        <a:lnTo>
                          <a:pt x="8" y="1"/>
                        </a:lnTo>
                        <a:lnTo>
                          <a:pt x="8"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7" name="Freeform 172"/>
                  <p:cNvSpPr>
                    <a:spLocks/>
                  </p:cNvSpPr>
                  <p:nvPr/>
                </p:nvSpPr>
                <p:spPr bwMode="auto">
                  <a:xfrm>
                    <a:off x="4835" y="962"/>
                    <a:ext cx="1" cy="2"/>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8" name="Freeform 173"/>
                  <p:cNvSpPr>
                    <a:spLocks/>
                  </p:cNvSpPr>
                  <p:nvPr/>
                </p:nvSpPr>
                <p:spPr bwMode="auto">
                  <a:xfrm>
                    <a:off x="4834" y="963"/>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3 w 3"/>
                      <a:gd name="T11" fmla="*/ 2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2"/>
                        </a:lnTo>
                        <a:lnTo>
                          <a:pt x="3" y="1"/>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899" name="Freeform 174"/>
                  <p:cNvSpPr>
                    <a:spLocks/>
                  </p:cNvSpPr>
                  <p:nvPr/>
                </p:nvSpPr>
                <p:spPr bwMode="auto">
                  <a:xfrm>
                    <a:off x="4833" y="964"/>
                    <a:ext cx="8" cy="53"/>
                  </a:xfrm>
                  <a:custGeom>
                    <a:avLst/>
                    <a:gdLst>
                      <a:gd name="T0" fmla="*/ 1 w 15"/>
                      <a:gd name="T1" fmla="*/ 0 h 106"/>
                      <a:gd name="T2" fmla="*/ 1 w 15"/>
                      <a:gd name="T3" fmla="*/ 0 h 106"/>
                      <a:gd name="T4" fmla="*/ 1 w 15"/>
                      <a:gd name="T5" fmla="*/ 4 h 106"/>
                      <a:gd name="T6" fmla="*/ 0 w 15"/>
                      <a:gd name="T7" fmla="*/ 6 h 106"/>
                      <a:gd name="T8" fmla="*/ 0 w 15"/>
                      <a:gd name="T9" fmla="*/ 17 h 106"/>
                      <a:gd name="T10" fmla="*/ 1 w 15"/>
                      <a:gd name="T11" fmla="*/ 20 h 106"/>
                      <a:gd name="T12" fmla="*/ 1 w 15"/>
                      <a:gd name="T13" fmla="*/ 28 h 106"/>
                      <a:gd name="T14" fmla="*/ 2 w 15"/>
                      <a:gd name="T15" fmla="*/ 31 h 106"/>
                      <a:gd name="T16" fmla="*/ 3 w 15"/>
                      <a:gd name="T17" fmla="*/ 36 h 106"/>
                      <a:gd name="T18" fmla="*/ 4 w 15"/>
                      <a:gd name="T19" fmla="*/ 39 h 106"/>
                      <a:gd name="T20" fmla="*/ 4 w 15"/>
                      <a:gd name="T21" fmla="*/ 44 h 106"/>
                      <a:gd name="T22" fmla="*/ 6 w 15"/>
                      <a:gd name="T23" fmla="*/ 49 h 106"/>
                      <a:gd name="T24" fmla="*/ 9 w 15"/>
                      <a:gd name="T25" fmla="*/ 59 h 106"/>
                      <a:gd name="T26" fmla="*/ 9 w 15"/>
                      <a:gd name="T27" fmla="*/ 62 h 106"/>
                      <a:gd name="T28" fmla="*/ 10 w 15"/>
                      <a:gd name="T29" fmla="*/ 66 h 106"/>
                      <a:gd name="T30" fmla="*/ 10 w 15"/>
                      <a:gd name="T31" fmla="*/ 68 h 106"/>
                      <a:gd name="T32" fmla="*/ 11 w 15"/>
                      <a:gd name="T33" fmla="*/ 72 h 106"/>
                      <a:gd name="T34" fmla="*/ 11 w 15"/>
                      <a:gd name="T35" fmla="*/ 77 h 106"/>
                      <a:gd name="T36" fmla="*/ 12 w 15"/>
                      <a:gd name="T37" fmla="*/ 78 h 106"/>
                      <a:gd name="T38" fmla="*/ 11 w 15"/>
                      <a:gd name="T39" fmla="*/ 81 h 106"/>
                      <a:gd name="T40" fmla="*/ 11 w 15"/>
                      <a:gd name="T41" fmla="*/ 90 h 106"/>
                      <a:gd name="T42" fmla="*/ 10 w 15"/>
                      <a:gd name="T43" fmla="*/ 92 h 106"/>
                      <a:gd name="T44" fmla="*/ 10 w 15"/>
                      <a:gd name="T45" fmla="*/ 95 h 106"/>
                      <a:gd name="T46" fmla="*/ 9 w 15"/>
                      <a:gd name="T47" fmla="*/ 97 h 106"/>
                      <a:gd name="T48" fmla="*/ 9 w 15"/>
                      <a:gd name="T49" fmla="*/ 98 h 106"/>
                      <a:gd name="T50" fmla="*/ 7 w 15"/>
                      <a:gd name="T51" fmla="*/ 103 h 106"/>
                      <a:gd name="T52" fmla="*/ 7 w 15"/>
                      <a:gd name="T53" fmla="*/ 104 h 106"/>
                      <a:gd name="T54" fmla="*/ 6 w 15"/>
                      <a:gd name="T55" fmla="*/ 106 h 106"/>
                      <a:gd name="T56" fmla="*/ 7 w 15"/>
                      <a:gd name="T57" fmla="*/ 106 h 106"/>
                      <a:gd name="T58" fmla="*/ 8 w 15"/>
                      <a:gd name="T59" fmla="*/ 106 h 106"/>
                      <a:gd name="T60" fmla="*/ 9 w 15"/>
                      <a:gd name="T61" fmla="*/ 104 h 106"/>
                      <a:gd name="T62" fmla="*/ 9 w 15"/>
                      <a:gd name="T63" fmla="*/ 103 h 106"/>
                      <a:gd name="T64" fmla="*/ 11 w 15"/>
                      <a:gd name="T65" fmla="*/ 98 h 106"/>
                      <a:gd name="T66" fmla="*/ 11 w 15"/>
                      <a:gd name="T67" fmla="*/ 97 h 106"/>
                      <a:gd name="T68" fmla="*/ 12 w 15"/>
                      <a:gd name="T69" fmla="*/ 95 h 106"/>
                      <a:gd name="T70" fmla="*/ 12 w 15"/>
                      <a:gd name="T71" fmla="*/ 92 h 106"/>
                      <a:gd name="T72" fmla="*/ 14 w 15"/>
                      <a:gd name="T73" fmla="*/ 90 h 106"/>
                      <a:gd name="T74" fmla="*/ 14 w 15"/>
                      <a:gd name="T75" fmla="*/ 81 h 106"/>
                      <a:gd name="T76" fmla="*/ 15 w 15"/>
                      <a:gd name="T77" fmla="*/ 76 h 106"/>
                      <a:gd name="T78" fmla="*/ 14 w 15"/>
                      <a:gd name="T79" fmla="*/ 75 h 106"/>
                      <a:gd name="T80" fmla="*/ 14 w 15"/>
                      <a:gd name="T81" fmla="*/ 72 h 106"/>
                      <a:gd name="T82" fmla="*/ 12 w 15"/>
                      <a:gd name="T83" fmla="*/ 68 h 106"/>
                      <a:gd name="T84" fmla="*/ 12 w 15"/>
                      <a:gd name="T85" fmla="*/ 66 h 106"/>
                      <a:gd name="T86" fmla="*/ 11 w 15"/>
                      <a:gd name="T87" fmla="*/ 62 h 106"/>
                      <a:gd name="T88" fmla="*/ 11 w 15"/>
                      <a:gd name="T89" fmla="*/ 59 h 106"/>
                      <a:gd name="T90" fmla="*/ 8 w 15"/>
                      <a:gd name="T91" fmla="*/ 49 h 106"/>
                      <a:gd name="T92" fmla="*/ 7 w 15"/>
                      <a:gd name="T93" fmla="*/ 44 h 106"/>
                      <a:gd name="T94" fmla="*/ 7 w 15"/>
                      <a:gd name="T95" fmla="*/ 39 h 106"/>
                      <a:gd name="T96" fmla="*/ 6 w 15"/>
                      <a:gd name="T97" fmla="*/ 36 h 106"/>
                      <a:gd name="T98" fmla="*/ 4 w 15"/>
                      <a:gd name="T99" fmla="*/ 31 h 106"/>
                      <a:gd name="T100" fmla="*/ 3 w 15"/>
                      <a:gd name="T101" fmla="*/ 28 h 106"/>
                      <a:gd name="T102" fmla="*/ 3 w 15"/>
                      <a:gd name="T103" fmla="*/ 20 h 106"/>
                      <a:gd name="T104" fmla="*/ 2 w 15"/>
                      <a:gd name="T105" fmla="*/ 17 h 106"/>
                      <a:gd name="T106" fmla="*/ 2 w 15"/>
                      <a:gd name="T107" fmla="*/ 6 h 106"/>
                      <a:gd name="T108" fmla="*/ 3 w 15"/>
                      <a:gd name="T109" fmla="*/ 4 h 106"/>
                      <a:gd name="T110" fmla="*/ 3 w 15"/>
                      <a:gd name="T111" fmla="*/ 1 h 106"/>
                      <a:gd name="T112" fmla="*/ 2 w 15"/>
                      <a:gd name="T113" fmla="*/ 1 h 106"/>
                      <a:gd name="T114" fmla="*/ 1 w 15"/>
                      <a:gd name="T115" fmla="*/ 0 h 1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
                      <a:gd name="T175" fmla="*/ 0 h 106"/>
                      <a:gd name="T176" fmla="*/ 15 w 15"/>
                      <a:gd name="T177" fmla="*/ 106 h 10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 h="106">
                        <a:moveTo>
                          <a:pt x="1" y="0"/>
                        </a:moveTo>
                        <a:lnTo>
                          <a:pt x="1" y="0"/>
                        </a:lnTo>
                        <a:lnTo>
                          <a:pt x="1" y="4"/>
                        </a:lnTo>
                        <a:lnTo>
                          <a:pt x="0" y="6"/>
                        </a:lnTo>
                        <a:lnTo>
                          <a:pt x="0" y="17"/>
                        </a:lnTo>
                        <a:lnTo>
                          <a:pt x="1" y="20"/>
                        </a:lnTo>
                        <a:lnTo>
                          <a:pt x="1" y="28"/>
                        </a:lnTo>
                        <a:lnTo>
                          <a:pt x="2" y="31"/>
                        </a:lnTo>
                        <a:lnTo>
                          <a:pt x="3" y="36"/>
                        </a:lnTo>
                        <a:lnTo>
                          <a:pt x="4" y="39"/>
                        </a:lnTo>
                        <a:lnTo>
                          <a:pt x="4" y="44"/>
                        </a:lnTo>
                        <a:lnTo>
                          <a:pt x="6" y="49"/>
                        </a:lnTo>
                        <a:lnTo>
                          <a:pt x="9" y="59"/>
                        </a:lnTo>
                        <a:lnTo>
                          <a:pt x="9" y="62"/>
                        </a:lnTo>
                        <a:lnTo>
                          <a:pt x="10" y="66"/>
                        </a:lnTo>
                        <a:lnTo>
                          <a:pt x="10" y="68"/>
                        </a:lnTo>
                        <a:lnTo>
                          <a:pt x="11" y="72"/>
                        </a:lnTo>
                        <a:lnTo>
                          <a:pt x="11" y="77"/>
                        </a:lnTo>
                        <a:lnTo>
                          <a:pt x="12" y="78"/>
                        </a:lnTo>
                        <a:lnTo>
                          <a:pt x="11" y="81"/>
                        </a:lnTo>
                        <a:lnTo>
                          <a:pt x="11" y="90"/>
                        </a:lnTo>
                        <a:lnTo>
                          <a:pt x="10" y="92"/>
                        </a:lnTo>
                        <a:lnTo>
                          <a:pt x="10" y="95"/>
                        </a:lnTo>
                        <a:lnTo>
                          <a:pt x="9" y="97"/>
                        </a:lnTo>
                        <a:lnTo>
                          <a:pt x="9" y="98"/>
                        </a:lnTo>
                        <a:lnTo>
                          <a:pt x="7" y="103"/>
                        </a:lnTo>
                        <a:lnTo>
                          <a:pt x="7" y="104"/>
                        </a:lnTo>
                        <a:lnTo>
                          <a:pt x="6" y="106"/>
                        </a:lnTo>
                        <a:lnTo>
                          <a:pt x="7" y="106"/>
                        </a:lnTo>
                        <a:lnTo>
                          <a:pt x="8" y="106"/>
                        </a:lnTo>
                        <a:lnTo>
                          <a:pt x="9" y="104"/>
                        </a:lnTo>
                        <a:lnTo>
                          <a:pt x="9" y="103"/>
                        </a:lnTo>
                        <a:lnTo>
                          <a:pt x="11" y="98"/>
                        </a:lnTo>
                        <a:lnTo>
                          <a:pt x="11" y="97"/>
                        </a:lnTo>
                        <a:lnTo>
                          <a:pt x="12" y="95"/>
                        </a:lnTo>
                        <a:lnTo>
                          <a:pt x="12" y="92"/>
                        </a:lnTo>
                        <a:lnTo>
                          <a:pt x="14" y="90"/>
                        </a:lnTo>
                        <a:lnTo>
                          <a:pt x="14" y="81"/>
                        </a:lnTo>
                        <a:lnTo>
                          <a:pt x="15" y="76"/>
                        </a:lnTo>
                        <a:lnTo>
                          <a:pt x="14" y="75"/>
                        </a:lnTo>
                        <a:lnTo>
                          <a:pt x="14" y="72"/>
                        </a:lnTo>
                        <a:lnTo>
                          <a:pt x="12" y="68"/>
                        </a:lnTo>
                        <a:lnTo>
                          <a:pt x="12" y="66"/>
                        </a:lnTo>
                        <a:lnTo>
                          <a:pt x="11" y="62"/>
                        </a:lnTo>
                        <a:lnTo>
                          <a:pt x="11" y="59"/>
                        </a:lnTo>
                        <a:lnTo>
                          <a:pt x="8" y="49"/>
                        </a:lnTo>
                        <a:lnTo>
                          <a:pt x="7" y="44"/>
                        </a:lnTo>
                        <a:lnTo>
                          <a:pt x="7" y="39"/>
                        </a:lnTo>
                        <a:lnTo>
                          <a:pt x="6" y="36"/>
                        </a:lnTo>
                        <a:lnTo>
                          <a:pt x="4" y="31"/>
                        </a:lnTo>
                        <a:lnTo>
                          <a:pt x="3" y="28"/>
                        </a:lnTo>
                        <a:lnTo>
                          <a:pt x="3" y="20"/>
                        </a:lnTo>
                        <a:lnTo>
                          <a:pt x="2" y="17"/>
                        </a:lnTo>
                        <a:lnTo>
                          <a:pt x="2" y="6"/>
                        </a:lnTo>
                        <a:lnTo>
                          <a:pt x="3" y="4"/>
                        </a:lnTo>
                        <a:lnTo>
                          <a:pt x="3" y="1"/>
                        </a:lnTo>
                        <a:lnTo>
                          <a:pt x="2" y="1"/>
                        </a:lnTo>
                        <a:lnTo>
                          <a:pt x="1"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0" name="Freeform 175"/>
                  <p:cNvSpPr>
                    <a:spLocks/>
                  </p:cNvSpPr>
                  <p:nvPr/>
                </p:nvSpPr>
                <p:spPr bwMode="auto">
                  <a:xfrm>
                    <a:off x="4836" y="1016"/>
                    <a:ext cx="1" cy="2"/>
                  </a:xfrm>
                  <a:custGeom>
                    <a:avLst/>
                    <a:gdLst>
                      <a:gd name="T0" fmla="*/ 3 w 4"/>
                      <a:gd name="T1" fmla="*/ 1 h 3"/>
                      <a:gd name="T2" fmla="*/ 2 w 4"/>
                      <a:gd name="T3" fmla="*/ 0 h 3"/>
                      <a:gd name="T4" fmla="*/ 0 w 4"/>
                      <a:gd name="T5" fmla="*/ 1 h 3"/>
                      <a:gd name="T6" fmla="*/ 2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2" y="0"/>
                        </a:lnTo>
                        <a:lnTo>
                          <a:pt x="0" y="1"/>
                        </a:lnTo>
                        <a:lnTo>
                          <a:pt x="2" y="2"/>
                        </a:lnTo>
                        <a:lnTo>
                          <a:pt x="3" y="3"/>
                        </a:lnTo>
                        <a:lnTo>
                          <a:pt x="4" y="1"/>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1" name="Freeform 176"/>
                  <p:cNvSpPr>
                    <a:spLocks/>
                  </p:cNvSpPr>
                  <p:nvPr/>
                </p:nvSpPr>
                <p:spPr bwMode="auto">
                  <a:xfrm>
                    <a:off x="4835" y="1016"/>
                    <a:ext cx="2" cy="3"/>
                  </a:xfrm>
                  <a:custGeom>
                    <a:avLst/>
                    <a:gdLst>
                      <a:gd name="T0" fmla="*/ 2 w 5"/>
                      <a:gd name="T1" fmla="*/ 1 h 7"/>
                      <a:gd name="T2" fmla="*/ 4 w 5"/>
                      <a:gd name="T3" fmla="*/ 0 h 7"/>
                      <a:gd name="T4" fmla="*/ 1 w 5"/>
                      <a:gd name="T5" fmla="*/ 5 h 7"/>
                      <a:gd name="T6" fmla="*/ 0 w 5"/>
                      <a:gd name="T7" fmla="*/ 5 h 7"/>
                      <a:gd name="T8" fmla="*/ 0 w 5"/>
                      <a:gd name="T9" fmla="*/ 6 h 7"/>
                      <a:gd name="T10" fmla="*/ 0 w 5"/>
                      <a:gd name="T11" fmla="*/ 7 h 7"/>
                      <a:gd name="T12" fmla="*/ 4 w 5"/>
                      <a:gd name="T13" fmla="*/ 5 h 7"/>
                      <a:gd name="T14" fmla="*/ 5 w 5"/>
                      <a:gd name="T15" fmla="*/ 2 h 7"/>
                      <a:gd name="T16" fmla="*/ 4 w 5"/>
                      <a:gd name="T17" fmla="*/ 2 h 7"/>
                      <a:gd name="T18" fmla="*/ 2 w 5"/>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2" y="1"/>
                        </a:moveTo>
                        <a:lnTo>
                          <a:pt x="4" y="0"/>
                        </a:lnTo>
                        <a:lnTo>
                          <a:pt x="1" y="5"/>
                        </a:lnTo>
                        <a:lnTo>
                          <a:pt x="0" y="5"/>
                        </a:lnTo>
                        <a:lnTo>
                          <a:pt x="0" y="6"/>
                        </a:lnTo>
                        <a:lnTo>
                          <a:pt x="0" y="7"/>
                        </a:lnTo>
                        <a:lnTo>
                          <a:pt x="4" y="5"/>
                        </a:lnTo>
                        <a:lnTo>
                          <a:pt x="5" y="2"/>
                        </a:lnTo>
                        <a:lnTo>
                          <a:pt x="4" y="2"/>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2" name="Freeform 177"/>
                  <p:cNvSpPr>
                    <a:spLocks/>
                  </p:cNvSpPr>
                  <p:nvPr/>
                </p:nvSpPr>
                <p:spPr bwMode="auto">
                  <a:xfrm>
                    <a:off x="4833" y="1018"/>
                    <a:ext cx="2" cy="2"/>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3" name="Freeform 178"/>
                  <p:cNvSpPr>
                    <a:spLocks/>
                  </p:cNvSpPr>
                  <p:nvPr/>
                </p:nvSpPr>
                <p:spPr bwMode="auto">
                  <a:xfrm>
                    <a:off x="4833" y="1018"/>
                    <a:ext cx="2" cy="3"/>
                  </a:xfrm>
                  <a:custGeom>
                    <a:avLst/>
                    <a:gdLst>
                      <a:gd name="T0" fmla="*/ 1 w 3"/>
                      <a:gd name="T1" fmla="*/ 1 h 4"/>
                      <a:gd name="T2" fmla="*/ 2 w 3"/>
                      <a:gd name="T3" fmla="*/ 0 h 4"/>
                      <a:gd name="T4" fmla="*/ 0 w 3"/>
                      <a:gd name="T5" fmla="*/ 4 h 4"/>
                      <a:gd name="T6" fmla="*/ 1 w 3"/>
                      <a:gd name="T7" fmla="*/ 4 h 4"/>
                      <a:gd name="T8" fmla="*/ 2 w 3"/>
                      <a:gd name="T9" fmla="*/ 4 h 4"/>
                      <a:gd name="T10" fmla="*/ 3 w 3"/>
                      <a:gd name="T11" fmla="*/ 2 h 4"/>
                      <a:gd name="T12" fmla="*/ 2 w 3"/>
                      <a:gd name="T13" fmla="*/ 2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2" y="0"/>
                        </a:lnTo>
                        <a:lnTo>
                          <a:pt x="0" y="4"/>
                        </a:lnTo>
                        <a:lnTo>
                          <a:pt x="1" y="4"/>
                        </a:lnTo>
                        <a:lnTo>
                          <a:pt x="2" y="4"/>
                        </a:lnTo>
                        <a:lnTo>
                          <a:pt x="3" y="2"/>
                        </a:lnTo>
                        <a:lnTo>
                          <a:pt x="2" y="2"/>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4" name="Freeform 179"/>
                  <p:cNvSpPr>
                    <a:spLocks/>
                  </p:cNvSpPr>
                  <p:nvPr/>
                </p:nvSpPr>
                <p:spPr bwMode="auto">
                  <a:xfrm>
                    <a:off x="4832" y="1020"/>
                    <a:ext cx="2" cy="2"/>
                  </a:xfrm>
                  <a:custGeom>
                    <a:avLst/>
                    <a:gdLst>
                      <a:gd name="T0" fmla="*/ 3 w 4"/>
                      <a:gd name="T1" fmla="*/ 1 h 4"/>
                      <a:gd name="T2" fmla="*/ 2 w 4"/>
                      <a:gd name="T3" fmla="*/ 0 h 4"/>
                      <a:gd name="T4" fmla="*/ 0 w 4"/>
                      <a:gd name="T5" fmla="*/ 1 h 4"/>
                      <a:gd name="T6" fmla="*/ 2 w 4"/>
                      <a:gd name="T7" fmla="*/ 2 h 4"/>
                      <a:gd name="T8" fmla="*/ 3 w 4"/>
                      <a:gd name="T9" fmla="*/ 4 h 4"/>
                      <a:gd name="T10" fmla="*/ 3 w 4"/>
                      <a:gd name="T11" fmla="*/ 4 h 4"/>
                      <a:gd name="T12" fmla="*/ 4 w 4"/>
                      <a:gd name="T13" fmla="*/ 1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2" y="0"/>
                        </a:lnTo>
                        <a:lnTo>
                          <a:pt x="0" y="1"/>
                        </a:lnTo>
                        <a:lnTo>
                          <a:pt x="2" y="2"/>
                        </a:lnTo>
                        <a:lnTo>
                          <a:pt x="3" y="4"/>
                        </a:lnTo>
                        <a:lnTo>
                          <a:pt x="4" y="1"/>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5" name="Freeform 180"/>
                  <p:cNvSpPr>
                    <a:spLocks/>
                  </p:cNvSpPr>
                  <p:nvPr/>
                </p:nvSpPr>
                <p:spPr bwMode="auto">
                  <a:xfrm>
                    <a:off x="4832" y="1021"/>
                    <a:ext cx="2" cy="1"/>
                  </a:xfrm>
                  <a:custGeom>
                    <a:avLst/>
                    <a:gdLst>
                      <a:gd name="T0" fmla="*/ 3 w 5"/>
                      <a:gd name="T1" fmla="*/ 1 h 4"/>
                      <a:gd name="T2" fmla="*/ 3 w 5"/>
                      <a:gd name="T3" fmla="*/ 0 h 4"/>
                      <a:gd name="T4" fmla="*/ 0 w 5"/>
                      <a:gd name="T5" fmla="*/ 1 h 4"/>
                      <a:gd name="T6" fmla="*/ 0 w 5"/>
                      <a:gd name="T7" fmla="*/ 3 h 4"/>
                      <a:gd name="T8" fmla="*/ 0 w 5"/>
                      <a:gd name="T9" fmla="*/ 4 h 4"/>
                      <a:gd name="T10" fmla="*/ 5 w 5"/>
                      <a:gd name="T11" fmla="*/ 1 h 4"/>
                      <a:gd name="T12" fmla="*/ 4 w 5"/>
                      <a:gd name="T13" fmla="*/ 3 h 4"/>
                      <a:gd name="T14" fmla="*/ 3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1"/>
                        </a:moveTo>
                        <a:lnTo>
                          <a:pt x="3" y="0"/>
                        </a:lnTo>
                        <a:lnTo>
                          <a:pt x="0" y="1"/>
                        </a:lnTo>
                        <a:lnTo>
                          <a:pt x="0" y="3"/>
                        </a:lnTo>
                        <a:lnTo>
                          <a:pt x="0" y="4"/>
                        </a:lnTo>
                        <a:lnTo>
                          <a:pt x="5" y="1"/>
                        </a:lnTo>
                        <a:lnTo>
                          <a:pt x="4" y="3"/>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6" name="Freeform 181"/>
                  <p:cNvSpPr>
                    <a:spLocks/>
                  </p:cNvSpPr>
                  <p:nvPr/>
                </p:nvSpPr>
                <p:spPr bwMode="auto">
                  <a:xfrm>
                    <a:off x="4831" y="1021"/>
                    <a:ext cx="1" cy="2"/>
                  </a:xfrm>
                  <a:custGeom>
                    <a:avLst/>
                    <a:gdLst>
                      <a:gd name="T0" fmla="*/ 2 w 3"/>
                      <a:gd name="T1" fmla="*/ 0 h 4"/>
                      <a:gd name="T2" fmla="*/ 0 w 3"/>
                      <a:gd name="T3" fmla="*/ 2 h 4"/>
                      <a:gd name="T4" fmla="*/ 0 w 3"/>
                      <a:gd name="T5" fmla="*/ 2 h 4"/>
                      <a:gd name="T6" fmla="*/ 1 w 3"/>
                      <a:gd name="T7" fmla="*/ 3 h 4"/>
                      <a:gd name="T8" fmla="*/ 2 w 3"/>
                      <a:gd name="T9" fmla="*/ 4 h 4"/>
                      <a:gd name="T10" fmla="*/ 3 w 3"/>
                      <a:gd name="T11" fmla="*/ 3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2"/>
                        </a:lnTo>
                        <a:lnTo>
                          <a:pt x="1" y="3"/>
                        </a:lnTo>
                        <a:lnTo>
                          <a:pt x="2" y="4"/>
                        </a:lnTo>
                        <a:lnTo>
                          <a:pt x="3" y="3"/>
                        </a:lnTo>
                        <a:lnTo>
                          <a:pt x="2" y="2"/>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7" name="Freeform 182"/>
                  <p:cNvSpPr>
                    <a:spLocks/>
                  </p:cNvSpPr>
                  <p:nvPr/>
                </p:nvSpPr>
                <p:spPr bwMode="auto">
                  <a:xfrm>
                    <a:off x="4829" y="1022"/>
                    <a:ext cx="3" cy="2"/>
                  </a:xfrm>
                  <a:custGeom>
                    <a:avLst/>
                    <a:gdLst>
                      <a:gd name="T0" fmla="*/ 4 w 6"/>
                      <a:gd name="T1" fmla="*/ 1 h 4"/>
                      <a:gd name="T2" fmla="*/ 4 w 6"/>
                      <a:gd name="T3" fmla="*/ 0 h 4"/>
                      <a:gd name="T4" fmla="*/ 0 w 6"/>
                      <a:gd name="T5" fmla="*/ 2 h 4"/>
                      <a:gd name="T6" fmla="*/ 0 w 6"/>
                      <a:gd name="T7" fmla="*/ 3 h 4"/>
                      <a:gd name="T8" fmla="*/ 0 w 6"/>
                      <a:gd name="T9" fmla="*/ 4 h 4"/>
                      <a:gd name="T10" fmla="*/ 6 w 6"/>
                      <a:gd name="T11" fmla="*/ 1 h 4"/>
                      <a:gd name="T12" fmla="*/ 5 w 6"/>
                      <a:gd name="T13" fmla="*/ 2 h 4"/>
                      <a:gd name="T14" fmla="*/ 4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4" y="1"/>
                        </a:moveTo>
                        <a:lnTo>
                          <a:pt x="4" y="0"/>
                        </a:lnTo>
                        <a:lnTo>
                          <a:pt x="0" y="2"/>
                        </a:lnTo>
                        <a:lnTo>
                          <a:pt x="0" y="3"/>
                        </a:lnTo>
                        <a:lnTo>
                          <a:pt x="0" y="4"/>
                        </a:lnTo>
                        <a:lnTo>
                          <a:pt x="6" y="1"/>
                        </a:lnTo>
                        <a:lnTo>
                          <a:pt x="5" y="2"/>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8" name="Freeform 183"/>
                  <p:cNvSpPr>
                    <a:spLocks/>
                  </p:cNvSpPr>
                  <p:nvPr/>
                </p:nvSpPr>
                <p:spPr bwMode="auto">
                  <a:xfrm>
                    <a:off x="4828" y="1023"/>
                    <a:ext cx="1" cy="2"/>
                  </a:xfrm>
                  <a:custGeom>
                    <a:avLst/>
                    <a:gdLst>
                      <a:gd name="T0" fmla="*/ 3 w 4"/>
                      <a:gd name="T1" fmla="*/ 0 h 3"/>
                      <a:gd name="T2" fmla="*/ 0 w 4"/>
                      <a:gd name="T3" fmla="*/ 1 h 3"/>
                      <a:gd name="T4" fmla="*/ 0 w 4"/>
                      <a:gd name="T5" fmla="*/ 1 h 3"/>
                      <a:gd name="T6" fmla="*/ 1 w 4"/>
                      <a:gd name="T7" fmla="*/ 2 h 3"/>
                      <a:gd name="T8" fmla="*/ 3 w 4"/>
                      <a:gd name="T9" fmla="*/ 3 h 3"/>
                      <a:gd name="T10" fmla="*/ 4 w 4"/>
                      <a:gd name="T11" fmla="*/ 2 h 3"/>
                      <a:gd name="T12" fmla="*/ 3 w 4"/>
                      <a:gd name="T13" fmla="*/ 1 h 3"/>
                      <a:gd name="T14" fmla="*/ 3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0"/>
                        </a:moveTo>
                        <a:lnTo>
                          <a:pt x="0" y="1"/>
                        </a:lnTo>
                        <a:lnTo>
                          <a:pt x="1" y="2"/>
                        </a:lnTo>
                        <a:lnTo>
                          <a:pt x="3" y="3"/>
                        </a:lnTo>
                        <a:lnTo>
                          <a:pt x="4" y="2"/>
                        </a:lnTo>
                        <a:lnTo>
                          <a:pt x="3" y="1"/>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09" name="Freeform 184"/>
                  <p:cNvSpPr>
                    <a:spLocks/>
                  </p:cNvSpPr>
                  <p:nvPr/>
                </p:nvSpPr>
                <p:spPr bwMode="auto">
                  <a:xfrm>
                    <a:off x="4825" y="1023"/>
                    <a:ext cx="4" cy="3"/>
                  </a:xfrm>
                  <a:custGeom>
                    <a:avLst/>
                    <a:gdLst>
                      <a:gd name="T0" fmla="*/ 7 w 10"/>
                      <a:gd name="T1" fmla="*/ 1 h 6"/>
                      <a:gd name="T2" fmla="*/ 7 w 10"/>
                      <a:gd name="T3" fmla="*/ 0 h 6"/>
                      <a:gd name="T4" fmla="*/ 0 w 10"/>
                      <a:gd name="T5" fmla="*/ 3 h 6"/>
                      <a:gd name="T6" fmla="*/ 0 w 10"/>
                      <a:gd name="T7" fmla="*/ 5 h 6"/>
                      <a:gd name="T8" fmla="*/ 0 w 10"/>
                      <a:gd name="T9" fmla="*/ 6 h 6"/>
                      <a:gd name="T10" fmla="*/ 10 w 10"/>
                      <a:gd name="T11" fmla="*/ 1 h 6"/>
                      <a:gd name="T12" fmla="*/ 9 w 10"/>
                      <a:gd name="T13" fmla="*/ 2 h 6"/>
                      <a:gd name="T14" fmla="*/ 7 w 10"/>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6"/>
                      <a:gd name="T26" fmla="*/ 10 w 10"/>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6">
                        <a:moveTo>
                          <a:pt x="7" y="1"/>
                        </a:moveTo>
                        <a:lnTo>
                          <a:pt x="7" y="0"/>
                        </a:lnTo>
                        <a:lnTo>
                          <a:pt x="0" y="3"/>
                        </a:lnTo>
                        <a:lnTo>
                          <a:pt x="0" y="5"/>
                        </a:lnTo>
                        <a:lnTo>
                          <a:pt x="0" y="6"/>
                        </a:lnTo>
                        <a:lnTo>
                          <a:pt x="10" y="1"/>
                        </a:lnTo>
                        <a:lnTo>
                          <a:pt x="9" y="2"/>
                        </a:lnTo>
                        <a:lnTo>
                          <a:pt x="7"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0" name="Freeform 185"/>
                  <p:cNvSpPr>
                    <a:spLocks/>
                  </p:cNvSpPr>
                  <p:nvPr/>
                </p:nvSpPr>
                <p:spPr bwMode="auto">
                  <a:xfrm>
                    <a:off x="4823" y="1025"/>
                    <a:ext cx="2" cy="2"/>
                  </a:xfrm>
                  <a:custGeom>
                    <a:avLst/>
                    <a:gdLst>
                      <a:gd name="T0" fmla="*/ 3 w 3"/>
                      <a:gd name="T1" fmla="*/ 3 h 5"/>
                      <a:gd name="T2" fmla="*/ 3 w 3"/>
                      <a:gd name="T3" fmla="*/ 0 h 5"/>
                      <a:gd name="T4" fmla="*/ 0 w 3"/>
                      <a:gd name="T5" fmla="*/ 0 h 5"/>
                      <a:gd name="T6" fmla="*/ 0 w 3"/>
                      <a:gd name="T7" fmla="*/ 3 h 5"/>
                      <a:gd name="T8" fmla="*/ 0 w 3"/>
                      <a:gd name="T9" fmla="*/ 5 h 5"/>
                      <a:gd name="T10" fmla="*/ 1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1" y="5"/>
                        </a:lnTo>
                        <a:lnTo>
                          <a:pt x="3" y="4"/>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1" name="Freeform 186"/>
                  <p:cNvSpPr>
                    <a:spLocks/>
                  </p:cNvSpPr>
                  <p:nvPr/>
                </p:nvSpPr>
                <p:spPr bwMode="auto">
                  <a:xfrm>
                    <a:off x="4822" y="1025"/>
                    <a:ext cx="2"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2" name="Freeform 187"/>
                  <p:cNvSpPr>
                    <a:spLocks/>
                  </p:cNvSpPr>
                  <p:nvPr/>
                </p:nvSpPr>
                <p:spPr bwMode="auto">
                  <a:xfrm>
                    <a:off x="4816" y="1025"/>
                    <a:ext cx="6" cy="3"/>
                  </a:xfrm>
                  <a:custGeom>
                    <a:avLst/>
                    <a:gdLst>
                      <a:gd name="T0" fmla="*/ 12 w 12"/>
                      <a:gd name="T1" fmla="*/ 3 h 5"/>
                      <a:gd name="T2" fmla="*/ 12 w 12"/>
                      <a:gd name="T3" fmla="*/ 0 h 5"/>
                      <a:gd name="T4" fmla="*/ 0 w 12"/>
                      <a:gd name="T5" fmla="*/ 0 h 5"/>
                      <a:gd name="T6" fmla="*/ 0 w 12"/>
                      <a:gd name="T7" fmla="*/ 3 h 5"/>
                      <a:gd name="T8" fmla="*/ 0 w 12"/>
                      <a:gd name="T9" fmla="*/ 5 h 5"/>
                      <a:gd name="T10" fmla="*/ 9 w 12"/>
                      <a:gd name="T11" fmla="*/ 5 h 5"/>
                      <a:gd name="T12" fmla="*/ 12 w 12"/>
                      <a:gd name="T13" fmla="*/ 4 h 5"/>
                      <a:gd name="T14" fmla="*/ 12 w 1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5"/>
                      <a:gd name="T26" fmla="*/ 12 w 1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5">
                        <a:moveTo>
                          <a:pt x="12" y="3"/>
                        </a:moveTo>
                        <a:lnTo>
                          <a:pt x="12" y="0"/>
                        </a:lnTo>
                        <a:lnTo>
                          <a:pt x="0" y="0"/>
                        </a:lnTo>
                        <a:lnTo>
                          <a:pt x="0" y="3"/>
                        </a:lnTo>
                        <a:lnTo>
                          <a:pt x="0" y="5"/>
                        </a:lnTo>
                        <a:lnTo>
                          <a:pt x="9" y="5"/>
                        </a:lnTo>
                        <a:lnTo>
                          <a:pt x="12" y="4"/>
                        </a:lnTo>
                        <a:lnTo>
                          <a:pt x="1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3" name="Freeform 188"/>
                  <p:cNvSpPr>
                    <a:spLocks/>
                  </p:cNvSpPr>
                  <p:nvPr/>
                </p:nvSpPr>
                <p:spPr bwMode="auto">
                  <a:xfrm>
                    <a:off x="4816" y="1026"/>
                    <a:ext cx="1" cy="2"/>
                  </a:xfrm>
                  <a:custGeom>
                    <a:avLst/>
                    <a:gdLst>
                      <a:gd name="T0" fmla="*/ 0 w 1"/>
                      <a:gd name="T1" fmla="*/ 1 h 3"/>
                      <a:gd name="T2" fmla="*/ 1 w 1"/>
                      <a:gd name="T3" fmla="*/ 0 h 3"/>
                      <a:gd name="T4" fmla="*/ 0 w 1"/>
                      <a:gd name="T5" fmla="*/ 3 h 3"/>
                      <a:gd name="T6" fmla="*/ 0 w 1"/>
                      <a:gd name="T7" fmla="*/ 3 h 3"/>
                      <a:gd name="T8" fmla="*/ 0 w 1"/>
                      <a:gd name="T9" fmla="*/ 1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1"/>
                        </a:moveTo>
                        <a:lnTo>
                          <a:pt x="1" y="0"/>
                        </a:lnTo>
                        <a:lnTo>
                          <a:pt x="0" y="3"/>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4" name="Freeform 189"/>
                  <p:cNvSpPr>
                    <a:spLocks/>
                  </p:cNvSpPr>
                  <p:nvPr/>
                </p:nvSpPr>
                <p:spPr bwMode="auto">
                  <a:xfrm>
                    <a:off x="4815" y="1025"/>
                    <a:ext cx="2" cy="3"/>
                  </a:xfrm>
                  <a:custGeom>
                    <a:avLst/>
                    <a:gdLst>
                      <a:gd name="T0" fmla="*/ 3 w 3"/>
                      <a:gd name="T1" fmla="*/ 2 h 5"/>
                      <a:gd name="T2" fmla="*/ 2 w 3"/>
                      <a:gd name="T3" fmla="*/ 0 h 5"/>
                      <a:gd name="T4" fmla="*/ 1 w 3"/>
                      <a:gd name="T5" fmla="*/ 2 h 5"/>
                      <a:gd name="T6" fmla="*/ 0 w 3"/>
                      <a:gd name="T7" fmla="*/ 3 h 5"/>
                      <a:gd name="T8" fmla="*/ 2 w 3"/>
                      <a:gd name="T9" fmla="*/ 5 h 5"/>
                      <a:gd name="T10" fmla="*/ 3 w 3"/>
                      <a:gd name="T11" fmla="*/ 2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3" y="2"/>
                        </a:moveTo>
                        <a:lnTo>
                          <a:pt x="2" y="0"/>
                        </a:lnTo>
                        <a:lnTo>
                          <a:pt x="1" y="2"/>
                        </a:lnTo>
                        <a:lnTo>
                          <a:pt x="0" y="3"/>
                        </a:lnTo>
                        <a:lnTo>
                          <a:pt x="2" y="5"/>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5" name="Freeform 190"/>
                  <p:cNvSpPr>
                    <a:spLocks/>
                  </p:cNvSpPr>
                  <p:nvPr/>
                </p:nvSpPr>
                <p:spPr bwMode="auto">
                  <a:xfrm>
                    <a:off x="4813" y="1025"/>
                    <a:ext cx="3" cy="2"/>
                  </a:xfrm>
                  <a:custGeom>
                    <a:avLst/>
                    <a:gdLst>
                      <a:gd name="T0" fmla="*/ 6 w 6"/>
                      <a:gd name="T1" fmla="*/ 1 h 5"/>
                      <a:gd name="T2" fmla="*/ 5 w 6"/>
                      <a:gd name="T3" fmla="*/ 0 h 5"/>
                      <a:gd name="T4" fmla="*/ 0 w 6"/>
                      <a:gd name="T5" fmla="*/ 0 h 5"/>
                      <a:gd name="T6" fmla="*/ 0 w 6"/>
                      <a:gd name="T7" fmla="*/ 3 h 5"/>
                      <a:gd name="T8" fmla="*/ 0 w 6"/>
                      <a:gd name="T9" fmla="*/ 5 h 5"/>
                      <a:gd name="T10" fmla="*/ 5 w 6"/>
                      <a:gd name="T11" fmla="*/ 5 h 5"/>
                      <a:gd name="T12" fmla="*/ 5 w 6"/>
                      <a:gd name="T13" fmla="*/ 3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5" y="0"/>
                        </a:lnTo>
                        <a:lnTo>
                          <a:pt x="0" y="0"/>
                        </a:lnTo>
                        <a:lnTo>
                          <a:pt x="0" y="3"/>
                        </a:lnTo>
                        <a:lnTo>
                          <a:pt x="0" y="5"/>
                        </a:lnTo>
                        <a:lnTo>
                          <a:pt x="5" y="5"/>
                        </a:lnTo>
                        <a:lnTo>
                          <a:pt x="5" y="3"/>
                        </a:lnTo>
                        <a:lnTo>
                          <a:pt x="6"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6" name="Freeform 191"/>
                  <p:cNvSpPr>
                    <a:spLocks/>
                  </p:cNvSpPr>
                  <p:nvPr/>
                </p:nvSpPr>
                <p:spPr bwMode="auto">
                  <a:xfrm>
                    <a:off x="4812" y="1025"/>
                    <a:ext cx="2" cy="2"/>
                  </a:xfrm>
                  <a:custGeom>
                    <a:avLst/>
                    <a:gdLst>
                      <a:gd name="T0" fmla="*/ 2 w 5"/>
                      <a:gd name="T1" fmla="*/ 3 h 5"/>
                      <a:gd name="T2" fmla="*/ 2 w 5"/>
                      <a:gd name="T3" fmla="*/ 1 h 5"/>
                      <a:gd name="T4" fmla="*/ 0 w 5"/>
                      <a:gd name="T5" fmla="*/ 0 h 5"/>
                      <a:gd name="T6" fmla="*/ 0 w 5"/>
                      <a:gd name="T7" fmla="*/ 1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1"/>
                        </a:lnTo>
                        <a:lnTo>
                          <a:pt x="0" y="0"/>
                        </a:lnTo>
                        <a:lnTo>
                          <a:pt x="0" y="1"/>
                        </a:lnTo>
                        <a:lnTo>
                          <a:pt x="0" y="3"/>
                        </a:lnTo>
                        <a:lnTo>
                          <a:pt x="5" y="5"/>
                        </a:lnTo>
                        <a:lnTo>
                          <a:pt x="2" y="5"/>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7" name="Freeform 192"/>
                  <p:cNvSpPr>
                    <a:spLocks/>
                  </p:cNvSpPr>
                  <p:nvPr/>
                </p:nvSpPr>
                <p:spPr bwMode="auto">
                  <a:xfrm>
                    <a:off x="4811" y="1024"/>
                    <a:ext cx="1" cy="2"/>
                  </a:xfrm>
                  <a:custGeom>
                    <a:avLst/>
                    <a:gdLst>
                      <a:gd name="T0" fmla="*/ 2 w 2"/>
                      <a:gd name="T1" fmla="*/ 1 h 5"/>
                      <a:gd name="T2" fmla="*/ 0 w 2"/>
                      <a:gd name="T3" fmla="*/ 0 h 5"/>
                      <a:gd name="T4" fmla="*/ 0 w 2"/>
                      <a:gd name="T5" fmla="*/ 0 h 5"/>
                      <a:gd name="T6" fmla="*/ 0 w 2"/>
                      <a:gd name="T7" fmla="*/ 2 h 5"/>
                      <a:gd name="T8" fmla="*/ 0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2"/>
                        </a:lnTo>
                        <a:lnTo>
                          <a:pt x="0" y="5"/>
                        </a:lnTo>
                        <a:lnTo>
                          <a:pt x="2" y="5"/>
                        </a:lnTo>
                        <a:lnTo>
                          <a:pt x="2" y="2"/>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8" name="Freeform 193"/>
                  <p:cNvSpPr>
                    <a:spLocks/>
                  </p:cNvSpPr>
                  <p:nvPr/>
                </p:nvSpPr>
                <p:spPr bwMode="auto">
                  <a:xfrm>
                    <a:off x="4809" y="1023"/>
                    <a:ext cx="3" cy="3"/>
                  </a:xfrm>
                  <a:custGeom>
                    <a:avLst/>
                    <a:gdLst>
                      <a:gd name="T0" fmla="*/ 5 w 7"/>
                      <a:gd name="T1" fmla="*/ 3 h 6"/>
                      <a:gd name="T2" fmla="*/ 5 w 7"/>
                      <a:gd name="T3" fmla="*/ 2 h 6"/>
                      <a:gd name="T4" fmla="*/ 0 w 7"/>
                      <a:gd name="T5" fmla="*/ 0 h 6"/>
                      <a:gd name="T6" fmla="*/ 0 w 7"/>
                      <a:gd name="T7" fmla="*/ 1 h 6"/>
                      <a:gd name="T8" fmla="*/ 0 w 7"/>
                      <a:gd name="T9" fmla="*/ 2 h 6"/>
                      <a:gd name="T10" fmla="*/ 7 w 7"/>
                      <a:gd name="T11" fmla="*/ 6 h 6"/>
                      <a:gd name="T12" fmla="*/ 5 w 7"/>
                      <a:gd name="T13" fmla="*/ 6 h 6"/>
                      <a:gd name="T14" fmla="*/ 5 w 7"/>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5" y="3"/>
                        </a:moveTo>
                        <a:lnTo>
                          <a:pt x="5" y="2"/>
                        </a:lnTo>
                        <a:lnTo>
                          <a:pt x="0" y="0"/>
                        </a:lnTo>
                        <a:lnTo>
                          <a:pt x="0" y="1"/>
                        </a:lnTo>
                        <a:lnTo>
                          <a:pt x="0" y="2"/>
                        </a:lnTo>
                        <a:lnTo>
                          <a:pt x="7" y="6"/>
                        </a:lnTo>
                        <a:lnTo>
                          <a:pt x="5" y="6"/>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19" name="Freeform 194"/>
                  <p:cNvSpPr>
                    <a:spLocks/>
                  </p:cNvSpPr>
                  <p:nvPr/>
                </p:nvSpPr>
                <p:spPr bwMode="auto">
                  <a:xfrm>
                    <a:off x="4807" y="1023"/>
                    <a:ext cx="2" cy="2"/>
                  </a:xfrm>
                  <a:custGeom>
                    <a:avLst/>
                    <a:gdLst>
                      <a:gd name="T0" fmla="*/ 2 w 2"/>
                      <a:gd name="T1" fmla="*/ 1 h 4"/>
                      <a:gd name="T2" fmla="*/ 0 w 2"/>
                      <a:gd name="T3" fmla="*/ 0 h 4"/>
                      <a:gd name="T4" fmla="*/ 0 w 2"/>
                      <a:gd name="T5" fmla="*/ 0 h 4"/>
                      <a:gd name="T6" fmla="*/ 0 w 2"/>
                      <a:gd name="T7" fmla="*/ 2 h 4"/>
                      <a:gd name="T8" fmla="*/ 0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0" y="2"/>
                        </a:lnTo>
                        <a:lnTo>
                          <a:pt x="0" y="4"/>
                        </a:lnTo>
                        <a:lnTo>
                          <a:pt x="2" y="4"/>
                        </a:lnTo>
                        <a:lnTo>
                          <a:pt x="2" y="2"/>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0" name="Freeform 195"/>
                  <p:cNvSpPr>
                    <a:spLocks/>
                  </p:cNvSpPr>
                  <p:nvPr/>
                </p:nvSpPr>
                <p:spPr bwMode="auto">
                  <a:xfrm>
                    <a:off x="4806" y="1023"/>
                    <a:ext cx="3" cy="2"/>
                  </a:xfrm>
                  <a:custGeom>
                    <a:avLst/>
                    <a:gdLst>
                      <a:gd name="T0" fmla="*/ 2 w 4"/>
                      <a:gd name="T1" fmla="*/ 2 h 4"/>
                      <a:gd name="T2" fmla="*/ 2 w 4"/>
                      <a:gd name="T3" fmla="*/ 1 h 4"/>
                      <a:gd name="T4" fmla="*/ 0 w 4"/>
                      <a:gd name="T5" fmla="*/ 0 h 4"/>
                      <a:gd name="T6" fmla="*/ 0 w 4"/>
                      <a:gd name="T7" fmla="*/ 1 h 4"/>
                      <a:gd name="T8" fmla="*/ 0 w 4"/>
                      <a:gd name="T9" fmla="*/ 2 h 4"/>
                      <a:gd name="T10" fmla="*/ 4 w 4"/>
                      <a:gd name="T11" fmla="*/ 4 h 4"/>
                      <a:gd name="T12" fmla="*/ 2 w 4"/>
                      <a:gd name="T13" fmla="*/ 4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1"/>
                        </a:lnTo>
                        <a:lnTo>
                          <a:pt x="0" y="0"/>
                        </a:lnTo>
                        <a:lnTo>
                          <a:pt x="0" y="1"/>
                        </a:lnTo>
                        <a:lnTo>
                          <a:pt x="0" y="2"/>
                        </a:lnTo>
                        <a:lnTo>
                          <a:pt x="4" y="4"/>
                        </a:lnTo>
                        <a:lnTo>
                          <a:pt x="2" y="4"/>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1" name="Freeform 196"/>
                  <p:cNvSpPr>
                    <a:spLocks/>
                  </p:cNvSpPr>
                  <p:nvPr/>
                </p:nvSpPr>
                <p:spPr bwMode="auto">
                  <a:xfrm>
                    <a:off x="4805" y="1022"/>
                    <a:ext cx="2" cy="2"/>
                  </a:xfrm>
                  <a:custGeom>
                    <a:avLst/>
                    <a:gdLst>
                      <a:gd name="T0" fmla="*/ 4 w 5"/>
                      <a:gd name="T1" fmla="*/ 3 h 4"/>
                      <a:gd name="T2" fmla="*/ 5 w 5"/>
                      <a:gd name="T3" fmla="*/ 2 h 4"/>
                      <a:gd name="T4" fmla="*/ 2 w 5"/>
                      <a:gd name="T5" fmla="*/ 0 h 4"/>
                      <a:gd name="T6" fmla="*/ 1 w 5"/>
                      <a:gd name="T7" fmla="*/ 1 h 4"/>
                      <a:gd name="T8" fmla="*/ 0 w 5"/>
                      <a:gd name="T9" fmla="*/ 2 h 4"/>
                      <a:gd name="T10" fmla="*/ 1 w 5"/>
                      <a:gd name="T11" fmla="*/ 3 h 4"/>
                      <a:gd name="T12" fmla="*/ 4 w 5"/>
                      <a:gd name="T13" fmla="*/ 4 h 4"/>
                      <a:gd name="T14" fmla="*/ 4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3"/>
                        </a:moveTo>
                        <a:lnTo>
                          <a:pt x="5" y="2"/>
                        </a:lnTo>
                        <a:lnTo>
                          <a:pt x="2" y="0"/>
                        </a:lnTo>
                        <a:lnTo>
                          <a:pt x="1" y="1"/>
                        </a:lnTo>
                        <a:lnTo>
                          <a:pt x="0" y="2"/>
                        </a:lnTo>
                        <a:lnTo>
                          <a:pt x="1" y="3"/>
                        </a:lnTo>
                        <a:lnTo>
                          <a:pt x="4" y="4"/>
                        </a:lnTo>
                        <a:lnTo>
                          <a:pt x="4"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2" name="Freeform 197"/>
                  <p:cNvSpPr>
                    <a:spLocks/>
                  </p:cNvSpPr>
                  <p:nvPr/>
                </p:nvSpPr>
                <p:spPr bwMode="auto">
                  <a:xfrm>
                    <a:off x="4800" y="1018"/>
                    <a:ext cx="6" cy="5"/>
                  </a:xfrm>
                  <a:custGeom>
                    <a:avLst/>
                    <a:gdLst>
                      <a:gd name="T0" fmla="*/ 11 w 13"/>
                      <a:gd name="T1" fmla="*/ 7 h 9"/>
                      <a:gd name="T2" fmla="*/ 13 w 13"/>
                      <a:gd name="T3" fmla="*/ 8 h 9"/>
                      <a:gd name="T4" fmla="*/ 6 w 13"/>
                      <a:gd name="T5" fmla="*/ 4 h 9"/>
                      <a:gd name="T6" fmla="*/ 6 w 13"/>
                      <a:gd name="T7" fmla="*/ 3 h 9"/>
                      <a:gd name="T8" fmla="*/ 0 w 13"/>
                      <a:gd name="T9" fmla="*/ 0 h 9"/>
                      <a:gd name="T10" fmla="*/ 0 w 13"/>
                      <a:gd name="T11" fmla="*/ 1 h 9"/>
                      <a:gd name="T12" fmla="*/ 0 w 13"/>
                      <a:gd name="T13" fmla="*/ 2 h 9"/>
                      <a:gd name="T14" fmla="*/ 3 w 13"/>
                      <a:gd name="T15" fmla="*/ 3 h 9"/>
                      <a:gd name="T16" fmla="*/ 6 w 13"/>
                      <a:gd name="T17" fmla="*/ 7 h 9"/>
                      <a:gd name="T18" fmla="*/ 10 w 13"/>
                      <a:gd name="T19" fmla="*/ 9 h 9"/>
                      <a:gd name="T20" fmla="*/ 10 w 13"/>
                      <a:gd name="T21" fmla="*/ 8 h 9"/>
                      <a:gd name="T22" fmla="*/ 11 w 13"/>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9"/>
                      <a:gd name="T38" fmla="*/ 13 w 13"/>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9">
                        <a:moveTo>
                          <a:pt x="11" y="7"/>
                        </a:moveTo>
                        <a:lnTo>
                          <a:pt x="13" y="8"/>
                        </a:lnTo>
                        <a:lnTo>
                          <a:pt x="6" y="4"/>
                        </a:lnTo>
                        <a:lnTo>
                          <a:pt x="6" y="3"/>
                        </a:lnTo>
                        <a:lnTo>
                          <a:pt x="0" y="0"/>
                        </a:lnTo>
                        <a:lnTo>
                          <a:pt x="0" y="1"/>
                        </a:lnTo>
                        <a:lnTo>
                          <a:pt x="0" y="2"/>
                        </a:lnTo>
                        <a:lnTo>
                          <a:pt x="3" y="3"/>
                        </a:lnTo>
                        <a:lnTo>
                          <a:pt x="6" y="7"/>
                        </a:lnTo>
                        <a:lnTo>
                          <a:pt x="10" y="9"/>
                        </a:lnTo>
                        <a:lnTo>
                          <a:pt x="10" y="8"/>
                        </a:lnTo>
                        <a:lnTo>
                          <a:pt x="11"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3" name="Freeform 198"/>
                  <p:cNvSpPr>
                    <a:spLocks/>
                  </p:cNvSpPr>
                  <p:nvPr/>
                </p:nvSpPr>
                <p:spPr bwMode="auto">
                  <a:xfrm>
                    <a:off x="4798" y="1017"/>
                    <a:ext cx="3" cy="2"/>
                  </a:xfrm>
                  <a:custGeom>
                    <a:avLst/>
                    <a:gdLst>
                      <a:gd name="T0" fmla="*/ 4 w 5"/>
                      <a:gd name="T1" fmla="*/ 4 h 5"/>
                      <a:gd name="T2" fmla="*/ 5 w 5"/>
                      <a:gd name="T3" fmla="*/ 3 h 5"/>
                      <a:gd name="T4" fmla="*/ 3 w 5"/>
                      <a:gd name="T5" fmla="*/ 0 h 5"/>
                      <a:gd name="T6" fmla="*/ 2 w 5"/>
                      <a:gd name="T7" fmla="*/ 1 h 5"/>
                      <a:gd name="T8" fmla="*/ 0 w 5"/>
                      <a:gd name="T9" fmla="*/ 3 h 5"/>
                      <a:gd name="T10" fmla="*/ 2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3" y="0"/>
                        </a:lnTo>
                        <a:lnTo>
                          <a:pt x="2" y="1"/>
                        </a:lnTo>
                        <a:lnTo>
                          <a:pt x="0" y="3"/>
                        </a:lnTo>
                        <a:lnTo>
                          <a:pt x="2" y="4"/>
                        </a:lnTo>
                        <a:lnTo>
                          <a:pt x="4" y="5"/>
                        </a:lnTo>
                        <a:lnTo>
                          <a:pt x="4"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4" name="Freeform 199"/>
                  <p:cNvSpPr>
                    <a:spLocks/>
                  </p:cNvSpPr>
                  <p:nvPr/>
                </p:nvSpPr>
                <p:spPr bwMode="auto">
                  <a:xfrm>
                    <a:off x="4797" y="1015"/>
                    <a:ext cx="2" cy="4"/>
                  </a:xfrm>
                  <a:custGeom>
                    <a:avLst/>
                    <a:gdLst>
                      <a:gd name="T0" fmla="*/ 4 w 5"/>
                      <a:gd name="T1" fmla="*/ 4 h 7"/>
                      <a:gd name="T2" fmla="*/ 5 w 5"/>
                      <a:gd name="T3" fmla="*/ 4 h 7"/>
                      <a:gd name="T4" fmla="*/ 4 w 5"/>
                      <a:gd name="T5" fmla="*/ 2 h 7"/>
                      <a:gd name="T6" fmla="*/ 0 w 5"/>
                      <a:gd name="T7" fmla="*/ 0 h 7"/>
                      <a:gd name="T8" fmla="*/ 0 w 5"/>
                      <a:gd name="T9" fmla="*/ 1 h 7"/>
                      <a:gd name="T10" fmla="*/ 0 w 5"/>
                      <a:gd name="T11" fmla="*/ 2 h 7"/>
                      <a:gd name="T12" fmla="*/ 1 w 5"/>
                      <a:gd name="T13" fmla="*/ 2 h 7"/>
                      <a:gd name="T14" fmla="*/ 4 w 5"/>
                      <a:gd name="T15" fmla="*/ 7 h 7"/>
                      <a:gd name="T16" fmla="*/ 2 w 5"/>
                      <a:gd name="T17" fmla="*/ 6 h 7"/>
                      <a:gd name="T18" fmla="*/ 4 w 5"/>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4" y="4"/>
                        </a:moveTo>
                        <a:lnTo>
                          <a:pt x="5" y="4"/>
                        </a:lnTo>
                        <a:lnTo>
                          <a:pt x="4" y="2"/>
                        </a:lnTo>
                        <a:lnTo>
                          <a:pt x="0" y="0"/>
                        </a:lnTo>
                        <a:lnTo>
                          <a:pt x="0" y="1"/>
                        </a:lnTo>
                        <a:lnTo>
                          <a:pt x="0" y="2"/>
                        </a:lnTo>
                        <a:lnTo>
                          <a:pt x="1" y="2"/>
                        </a:lnTo>
                        <a:lnTo>
                          <a:pt x="4" y="7"/>
                        </a:lnTo>
                        <a:lnTo>
                          <a:pt x="2" y="6"/>
                        </a:lnTo>
                        <a:lnTo>
                          <a:pt x="4"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5" name="Freeform 200"/>
                  <p:cNvSpPr>
                    <a:spLocks/>
                  </p:cNvSpPr>
                  <p:nvPr/>
                </p:nvSpPr>
                <p:spPr bwMode="auto">
                  <a:xfrm>
                    <a:off x="4795" y="1014"/>
                    <a:ext cx="3" cy="3"/>
                  </a:xfrm>
                  <a:custGeom>
                    <a:avLst/>
                    <a:gdLst>
                      <a:gd name="T0" fmla="*/ 3 w 4"/>
                      <a:gd name="T1" fmla="*/ 3 h 4"/>
                      <a:gd name="T2" fmla="*/ 4 w 4"/>
                      <a:gd name="T3" fmla="*/ 2 h 4"/>
                      <a:gd name="T4" fmla="*/ 2 w 4"/>
                      <a:gd name="T5" fmla="*/ 0 h 4"/>
                      <a:gd name="T6" fmla="*/ 1 w 4"/>
                      <a:gd name="T7" fmla="*/ 1 h 4"/>
                      <a:gd name="T8" fmla="*/ 0 w 4"/>
                      <a:gd name="T9" fmla="*/ 2 h 4"/>
                      <a:gd name="T10" fmla="*/ 1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2"/>
                        </a:lnTo>
                        <a:lnTo>
                          <a:pt x="2" y="0"/>
                        </a:lnTo>
                        <a:lnTo>
                          <a:pt x="1" y="1"/>
                        </a:lnTo>
                        <a:lnTo>
                          <a:pt x="0" y="2"/>
                        </a:lnTo>
                        <a:lnTo>
                          <a:pt x="1" y="3"/>
                        </a:lnTo>
                        <a:lnTo>
                          <a:pt x="3" y="4"/>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6" name="Freeform 201"/>
                  <p:cNvSpPr>
                    <a:spLocks/>
                  </p:cNvSpPr>
                  <p:nvPr/>
                </p:nvSpPr>
                <p:spPr bwMode="auto">
                  <a:xfrm>
                    <a:off x="4794" y="1013"/>
                    <a:ext cx="3" cy="3"/>
                  </a:xfrm>
                  <a:custGeom>
                    <a:avLst/>
                    <a:gdLst>
                      <a:gd name="T0" fmla="*/ 4 w 5"/>
                      <a:gd name="T1" fmla="*/ 5 h 7"/>
                      <a:gd name="T2" fmla="*/ 5 w 5"/>
                      <a:gd name="T3" fmla="*/ 5 h 7"/>
                      <a:gd name="T4" fmla="*/ 3 w 5"/>
                      <a:gd name="T5" fmla="*/ 0 h 7"/>
                      <a:gd name="T6" fmla="*/ 2 w 5"/>
                      <a:gd name="T7" fmla="*/ 0 h 7"/>
                      <a:gd name="T8" fmla="*/ 0 w 5"/>
                      <a:gd name="T9" fmla="*/ 0 h 7"/>
                      <a:gd name="T10" fmla="*/ 4 w 5"/>
                      <a:gd name="T11" fmla="*/ 7 h 7"/>
                      <a:gd name="T12" fmla="*/ 3 w 5"/>
                      <a:gd name="T13" fmla="*/ 6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5"/>
                        </a:lnTo>
                        <a:lnTo>
                          <a:pt x="3" y="0"/>
                        </a:lnTo>
                        <a:lnTo>
                          <a:pt x="2" y="0"/>
                        </a:lnTo>
                        <a:lnTo>
                          <a:pt x="0" y="0"/>
                        </a:lnTo>
                        <a:lnTo>
                          <a:pt x="4" y="7"/>
                        </a:lnTo>
                        <a:lnTo>
                          <a:pt x="3" y="6"/>
                        </a:lnTo>
                        <a:lnTo>
                          <a:pt x="4"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7" name="Freeform 202"/>
                  <p:cNvSpPr>
                    <a:spLocks/>
                  </p:cNvSpPr>
                  <p:nvPr/>
                </p:nvSpPr>
                <p:spPr bwMode="auto">
                  <a:xfrm>
                    <a:off x="4793" y="1011"/>
                    <a:ext cx="2" cy="2"/>
                  </a:xfrm>
                  <a:custGeom>
                    <a:avLst/>
                    <a:gdLst>
                      <a:gd name="T0" fmla="*/ 5 w 5"/>
                      <a:gd name="T1" fmla="*/ 3 h 4"/>
                      <a:gd name="T2" fmla="*/ 4 w 5"/>
                      <a:gd name="T3" fmla="*/ 1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2" y="0"/>
                        </a:lnTo>
                        <a:lnTo>
                          <a:pt x="1" y="1"/>
                        </a:lnTo>
                        <a:lnTo>
                          <a:pt x="0" y="2"/>
                        </a:lnTo>
                        <a:lnTo>
                          <a:pt x="2" y="4"/>
                        </a:lnTo>
                        <a:lnTo>
                          <a:pt x="4" y="3"/>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8" name="Freeform 203"/>
                  <p:cNvSpPr>
                    <a:spLocks/>
                  </p:cNvSpPr>
                  <p:nvPr/>
                </p:nvSpPr>
                <p:spPr bwMode="auto">
                  <a:xfrm>
                    <a:off x="4786" y="975"/>
                    <a:ext cx="8" cy="38"/>
                  </a:xfrm>
                  <a:custGeom>
                    <a:avLst/>
                    <a:gdLst>
                      <a:gd name="T0" fmla="*/ 16 w 17"/>
                      <a:gd name="T1" fmla="*/ 73 h 75"/>
                      <a:gd name="T2" fmla="*/ 17 w 17"/>
                      <a:gd name="T3" fmla="*/ 73 h 75"/>
                      <a:gd name="T4" fmla="*/ 15 w 17"/>
                      <a:gd name="T5" fmla="*/ 68 h 75"/>
                      <a:gd name="T6" fmla="*/ 14 w 17"/>
                      <a:gd name="T7" fmla="*/ 64 h 75"/>
                      <a:gd name="T8" fmla="*/ 12 w 17"/>
                      <a:gd name="T9" fmla="*/ 61 h 75"/>
                      <a:gd name="T10" fmla="*/ 9 w 17"/>
                      <a:gd name="T11" fmla="*/ 54 h 75"/>
                      <a:gd name="T12" fmla="*/ 7 w 17"/>
                      <a:gd name="T13" fmla="*/ 51 h 75"/>
                      <a:gd name="T14" fmla="*/ 7 w 17"/>
                      <a:gd name="T15" fmla="*/ 49 h 75"/>
                      <a:gd name="T16" fmla="*/ 6 w 17"/>
                      <a:gd name="T17" fmla="*/ 45 h 75"/>
                      <a:gd name="T18" fmla="*/ 5 w 17"/>
                      <a:gd name="T19" fmla="*/ 43 h 75"/>
                      <a:gd name="T20" fmla="*/ 4 w 17"/>
                      <a:gd name="T21" fmla="*/ 39 h 75"/>
                      <a:gd name="T22" fmla="*/ 4 w 17"/>
                      <a:gd name="T23" fmla="*/ 28 h 75"/>
                      <a:gd name="T24" fmla="*/ 2 w 17"/>
                      <a:gd name="T25" fmla="*/ 26 h 75"/>
                      <a:gd name="T26" fmla="*/ 2 w 17"/>
                      <a:gd name="T27" fmla="*/ 23 h 75"/>
                      <a:gd name="T28" fmla="*/ 4 w 17"/>
                      <a:gd name="T29" fmla="*/ 20 h 75"/>
                      <a:gd name="T30" fmla="*/ 4 w 17"/>
                      <a:gd name="T31" fmla="*/ 15 h 75"/>
                      <a:gd name="T32" fmla="*/ 5 w 17"/>
                      <a:gd name="T33" fmla="*/ 12 h 75"/>
                      <a:gd name="T34" fmla="*/ 5 w 17"/>
                      <a:gd name="T35" fmla="*/ 9 h 75"/>
                      <a:gd name="T36" fmla="*/ 7 w 17"/>
                      <a:gd name="T37" fmla="*/ 5 h 75"/>
                      <a:gd name="T38" fmla="*/ 7 w 17"/>
                      <a:gd name="T39" fmla="*/ 2 h 75"/>
                      <a:gd name="T40" fmla="*/ 8 w 17"/>
                      <a:gd name="T41" fmla="*/ 0 h 75"/>
                      <a:gd name="T42" fmla="*/ 7 w 17"/>
                      <a:gd name="T43" fmla="*/ 0 h 75"/>
                      <a:gd name="T44" fmla="*/ 6 w 17"/>
                      <a:gd name="T45" fmla="*/ 0 h 75"/>
                      <a:gd name="T46" fmla="*/ 5 w 17"/>
                      <a:gd name="T47" fmla="*/ 2 h 75"/>
                      <a:gd name="T48" fmla="*/ 5 w 17"/>
                      <a:gd name="T49" fmla="*/ 5 h 75"/>
                      <a:gd name="T50" fmla="*/ 2 w 17"/>
                      <a:gd name="T51" fmla="*/ 9 h 75"/>
                      <a:gd name="T52" fmla="*/ 2 w 17"/>
                      <a:gd name="T53" fmla="*/ 12 h 75"/>
                      <a:gd name="T54" fmla="*/ 1 w 17"/>
                      <a:gd name="T55" fmla="*/ 15 h 75"/>
                      <a:gd name="T56" fmla="*/ 1 w 17"/>
                      <a:gd name="T57" fmla="*/ 20 h 75"/>
                      <a:gd name="T58" fmla="*/ 0 w 17"/>
                      <a:gd name="T59" fmla="*/ 23 h 75"/>
                      <a:gd name="T60" fmla="*/ 0 w 17"/>
                      <a:gd name="T61" fmla="*/ 26 h 75"/>
                      <a:gd name="T62" fmla="*/ 1 w 17"/>
                      <a:gd name="T63" fmla="*/ 28 h 75"/>
                      <a:gd name="T64" fmla="*/ 1 w 17"/>
                      <a:gd name="T65" fmla="*/ 39 h 75"/>
                      <a:gd name="T66" fmla="*/ 2 w 17"/>
                      <a:gd name="T67" fmla="*/ 43 h 75"/>
                      <a:gd name="T68" fmla="*/ 4 w 17"/>
                      <a:gd name="T69" fmla="*/ 45 h 75"/>
                      <a:gd name="T70" fmla="*/ 5 w 17"/>
                      <a:gd name="T71" fmla="*/ 49 h 75"/>
                      <a:gd name="T72" fmla="*/ 5 w 17"/>
                      <a:gd name="T73" fmla="*/ 53 h 75"/>
                      <a:gd name="T74" fmla="*/ 7 w 17"/>
                      <a:gd name="T75" fmla="*/ 58 h 75"/>
                      <a:gd name="T76" fmla="*/ 9 w 17"/>
                      <a:gd name="T77" fmla="*/ 64 h 75"/>
                      <a:gd name="T78" fmla="*/ 12 w 17"/>
                      <a:gd name="T79" fmla="*/ 66 h 75"/>
                      <a:gd name="T80" fmla="*/ 13 w 17"/>
                      <a:gd name="T81" fmla="*/ 68 h 75"/>
                      <a:gd name="T82" fmla="*/ 16 w 17"/>
                      <a:gd name="T83" fmla="*/ 75 h 75"/>
                      <a:gd name="T84" fmla="*/ 15 w 17"/>
                      <a:gd name="T85" fmla="*/ 74 h 75"/>
                      <a:gd name="T86" fmla="*/ 16 w 17"/>
                      <a:gd name="T87" fmla="*/ 73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
                      <a:gd name="T133" fmla="*/ 0 h 75"/>
                      <a:gd name="T134" fmla="*/ 17 w 17"/>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 h="75">
                        <a:moveTo>
                          <a:pt x="16" y="73"/>
                        </a:moveTo>
                        <a:lnTo>
                          <a:pt x="17" y="73"/>
                        </a:lnTo>
                        <a:lnTo>
                          <a:pt x="15" y="68"/>
                        </a:lnTo>
                        <a:lnTo>
                          <a:pt x="14" y="64"/>
                        </a:lnTo>
                        <a:lnTo>
                          <a:pt x="12" y="61"/>
                        </a:lnTo>
                        <a:lnTo>
                          <a:pt x="9" y="54"/>
                        </a:lnTo>
                        <a:lnTo>
                          <a:pt x="7" y="51"/>
                        </a:lnTo>
                        <a:lnTo>
                          <a:pt x="7" y="49"/>
                        </a:lnTo>
                        <a:lnTo>
                          <a:pt x="6" y="45"/>
                        </a:lnTo>
                        <a:lnTo>
                          <a:pt x="5" y="43"/>
                        </a:lnTo>
                        <a:lnTo>
                          <a:pt x="4" y="39"/>
                        </a:lnTo>
                        <a:lnTo>
                          <a:pt x="4" y="28"/>
                        </a:lnTo>
                        <a:lnTo>
                          <a:pt x="2" y="26"/>
                        </a:lnTo>
                        <a:lnTo>
                          <a:pt x="2" y="23"/>
                        </a:lnTo>
                        <a:lnTo>
                          <a:pt x="4" y="20"/>
                        </a:lnTo>
                        <a:lnTo>
                          <a:pt x="4" y="15"/>
                        </a:lnTo>
                        <a:lnTo>
                          <a:pt x="5" y="12"/>
                        </a:lnTo>
                        <a:lnTo>
                          <a:pt x="5" y="9"/>
                        </a:lnTo>
                        <a:lnTo>
                          <a:pt x="7" y="5"/>
                        </a:lnTo>
                        <a:lnTo>
                          <a:pt x="7" y="2"/>
                        </a:lnTo>
                        <a:lnTo>
                          <a:pt x="8" y="0"/>
                        </a:lnTo>
                        <a:lnTo>
                          <a:pt x="7" y="0"/>
                        </a:lnTo>
                        <a:lnTo>
                          <a:pt x="6" y="0"/>
                        </a:lnTo>
                        <a:lnTo>
                          <a:pt x="5" y="2"/>
                        </a:lnTo>
                        <a:lnTo>
                          <a:pt x="5" y="5"/>
                        </a:lnTo>
                        <a:lnTo>
                          <a:pt x="2" y="9"/>
                        </a:lnTo>
                        <a:lnTo>
                          <a:pt x="2" y="12"/>
                        </a:lnTo>
                        <a:lnTo>
                          <a:pt x="1" y="15"/>
                        </a:lnTo>
                        <a:lnTo>
                          <a:pt x="1" y="20"/>
                        </a:lnTo>
                        <a:lnTo>
                          <a:pt x="0" y="23"/>
                        </a:lnTo>
                        <a:lnTo>
                          <a:pt x="0" y="26"/>
                        </a:lnTo>
                        <a:lnTo>
                          <a:pt x="1" y="28"/>
                        </a:lnTo>
                        <a:lnTo>
                          <a:pt x="1" y="39"/>
                        </a:lnTo>
                        <a:lnTo>
                          <a:pt x="2" y="43"/>
                        </a:lnTo>
                        <a:lnTo>
                          <a:pt x="4" y="45"/>
                        </a:lnTo>
                        <a:lnTo>
                          <a:pt x="5" y="49"/>
                        </a:lnTo>
                        <a:lnTo>
                          <a:pt x="5" y="53"/>
                        </a:lnTo>
                        <a:lnTo>
                          <a:pt x="7" y="58"/>
                        </a:lnTo>
                        <a:lnTo>
                          <a:pt x="9" y="64"/>
                        </a:lnTo>
                        <a:lnTo>
                          <a:pt x="12" y="66"/>
                        </a:lnTo>
                        <a:lnTo>
                          <a:pt x="13" y="68"/>
                        </a:lnTo>
                        <a:lnTo>
                          <a:pt x="16" y="75"/>
                        </a:lnTo>
                        <a:lnTo>
                          <a:pt x="15" y="74"/>
                        </a:lnTo>
                        <a:lnTo>
                          <a:pt x="16" y="7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29" name="Freeform 204"/>
                  <p:cNvSpPr>
                    <a:spLocks/>
                  </p:cNvSpPr>
                  <p:nvPr/>
                </p:nvSpPr>
                <p:spPr bwMode="auto">
                  <a:xfrm>
                    <a:off x="4788" y="972"/>
                    <a:ext cx="3" cy="4"/>
                  </a:xfrm>
                  <a:custGeom>
                    <a:avLst/>
                    <a:gdLst>
                      <a:gd name="T0" fmla="*/ 1 w 6"/>
                      <a:gd name="T1" fmla="*/ 6 h 7"/>
                      <a:gd name="T2" fmla="*/ 2 w 6"/>
                      <a:gd name="T3" fmla="*/ 7 h 7"/>
                      <a:gd name="T4" fmla="*/ 5 w 6"/>
                      <a:gd name="T5" fmla="*/ 4 h 7"/>
                      <a:gd name="T6" fmla="*/ 6 w 6"/>
                      <a:gd name="T7" fmla="*/ 3 h 7"/>
                      <a:gd name="T8" fmla="*/ 5 w 6"/>
                      <a:gd name="T9" fmla="*/ 2 h 7"/>
                      <a:gd name="T10" fmla="*/ 3 w 6"/>
                      <a:gd name="T11" fmla="*/ 0 h 7"/>
                      <a:gd name="T12" fmla="*/ 2 w 6"/>
                      <a:gd name="T13" fmla="*/ 2 h 7"/>
                      <a:gd name="T14" fmla="*/ 2 w 6"/>
                      <a:gd name="T15" fmla="*/ 2 h 7"/>
                      <a:gd name="T16" fmla="*/ 0 w 6"/>
                      <a:gd name="T17" fmla="*/ 6 h 7"/>
                      <a:gd name="T18" fmla="*/ 1 w 6"/>
                      <a:gd name="T19" fmla="*/ 6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7"/>
                      <a:gd name="T32" fmla="*/ 6 w 6"/>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7">
                        <a:moveTo>
                          <a:pt x="1" y="6"/>
                        </a:moveTo>
                        <a:lnTo>
                          <a:pt x="2" y="7"/>
                        </a:lnTo>
                        <a:lnTo>
                          <a:pt x="5" y="4"/>
                        </a:lnTo>
                        <a:lnTo>
                          <a:pt x="6" y="3"/>
                        </a:lnTo>
                        <a:lnTo>
                          <a:pt x="5" y="2"/>
                        </a:lnTo>
                        <a:lnTo>
                          <a:pt x="3" y="0"/>
                        </a:lnTo>
                        <a:lnTo>
                          <a:pt x="2" y="2"/>
                        </a:lnTo>
                        <a:lnTo>
                          <a:pt x="0" y="6"/>
                        </a:lnTo>
                        <a:lnTo>
                          <a:pt x="1"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0" name="Freeform 205"/>
                  <p:cNvSpPr>
                    <a:spLocks/>
                  </p:cNvSpPr>
                  <p:nvPr/>
                </p:nvSpPr>
                <p:spPr bwMode="auto">
                  <a:xfrm>
                    <a:off x="4790" y="970"/>
                    <a:ext cx="2" cy="4"/>
                  </a:xfrm>
                  <a:custGeom>
                    <a:avLst/>
                    <a:gdLst>
                      <a:gd name="T0" fmla="*/ 3 w 5"/>
                      <a:gd name="T1" fmla="*/ 6 h 7"/>
                      <a:gd name="T2" fmla="*/ 2 w 5"/>
                      <a:gd name="T3" fmla="*/ 7 h 7"/>
                      <a:gd name="T4" fmla="*/ 5 w 5"/>
                      <a:gd name="T5" fmla="*/ 0 h 7"/>
                      <a:gd name="T6" fmla="*/ 4 w 5"/>
                      <a:gd name="T7" fmla="*/ 0 h 7"/>
                      <a:gd name="T8" fmla="*/ 3 w 5"/>
                      <a:gd name="T9" fmla="*/ 0 h 7"/>
                      <a:gd name="T10" fmla="*/ 0 w 5"/>
                      <a:gd name="T11" fmla="*/ 5 h 7"/>
                      <a:gd name="T12" fmla="*/ 2 w 5"/>
                      <a:gd name="T13" fmla="*/ 5 h 7"/>
                      <a:gd name="T14" fmla="*/ 3 w 5"/>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3" y="6"/>
                        </a:moveTo>
                        <a:lnTo>
                          <a:pt x="2" y="7"/>
                        </a:lnTo>
                        <a:lnTo>
                          <a:pt x="5" y="0"/>
                        </a:lnTo>
                        <a:lnTo>
                          <a:pt x="4" y="0"/>
                        </a:lnTo>
                        <a:lnTo>
                          <a:pt x="3" y="0"/>
                        </a:lnTo>
                        <a:lnTo>
                          <a:pt x="0" y="5"/>
                        </a:lnTo>
                        <a:lnTo>
                          <a:pt x="2" y="5"/>
                        </a:lnTo>
                        <a:lnTo>
                          <a:pt x="3"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1" name="Freeform 206"/>
                  <p:cNvSpPr>
                    <a:spLocks/>
                  </p:cNvSpPr>
                  <p:nvPr/>
                </p:nvSpPr>
                <p:spPr bwMode="auto">
                  <a:xfrm>
                    <a:off x="4791" y="965"/>
                    <a:ext cx="6" cy="6"/>
                  </a:xfrm>
                  <a:custGeom>
                    <a:avLst/>
                    <a:gdLst>
                      <a:gd name="T0" fmla="*/ 1 w 11"/>
                      <a:gd name="T1" fmla="*/ 10 h 11"/>
                      <a:gd name="T2" fmla="*/ 2 w 11"/>
                      <a:gd name="T3" fmla="*/ 11 h 11"/>
                      <a:gd name="T4" fmla="*/ 11 w 11"/>
                      <a:gd name="T5" fmla="*/ 2 h 11"/>
                      <a:gd name="T6" fmla="*/ 10 w 11"/>
                      <a:gd name="T7" fmla="*/ 1 h 11"/>
                      <a:gd name="T8" fmla="*/ 9 w 11"/>
                      <a:gd name="T9" fmla="*/ 0 h 11"/>
                      <a:gd name="T10" fmla="*/ 1 w 11"/>
                      <a:gd name="T11" fmla="*/ 8 h 11"/>
                      <a:gd name="T12" fmla="*/ 0 w 11"/>
                      <a:gd name="T13" fmla="*/ 10 h 11"/>
                      <a:gd name="T14" fmla="*/ 1 w 11"/>
                      <a:gd name="T15" fmla="*/ 10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 y="10"/>
                        </a:moveTo>
                        <a:lnTo>
                          <a:pt x="2" y="11"/>
                        </a:lnTo>
                        <a:lnTo>
                          <a:pt x="11" y="2"/>
                        </a:lnTo>
                        <a:lnTo>
                          <a:pt x="10" y="1"/>
                        </a:lnTo>
                        <a:lnTo>
                          <a:pt x="9" y="0"/>
                        </a:lnTo>
                        <a:lnTo>
                          <a:pt x="1" y="8"/>
                        </a:lnTo>
                        <a:lnTo>
                          <a:pt x="0" y="10"/>
                        </a:lnTo>
                        <a:lnTo>
                          <a:pt x="1" y="1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2" name="Freeform 207"/>
                  <p:cNvSpPr>
                    <a:spLocks/>
                  </p:cNvSpPr>
                  <p:nvPr/>
                </p:nvSpPr>
                <p:spPr bwMode="auto">
                  <a:xfrm>
                    <a:off x="4795" y="964"/>
                    <a:ext cx="5" cy="2"/>
                  </a:xfrm>
                  <a:custGeom>
                    <a:avLst/>
                    <a:gdLst>
                      <a:gd name="T0" fmla="*/ 2 w 9"/>
                      <a:gd name="T1" fmla="*/ 5 h 6"/>
                      <a:gd name="T2" fmla="*/ 2 w 9"/>
                      <a:gd name="T3" fmla="*/ 6 h 6"/>
                      <a:gd name="T4" fmla="*/ 9 w 9"/>
                      <a:gd name="T5" fmla="*/ 2 h 6"/>
                      <a:gd name="T6" fmla="*/ 9 w 9"/>
                      <a:gd name="T7" fmla="*/ 1 h 6"/>
                      <a:gd name="T8" fmla="*/ 9 w 9"/>
                      <a:gd name="T9" fmla="*/ 0 h 6"/>
                      <a:gd name="T10" fmla="*/ 0 w 9"/>
                      <a:gd name="T11" fmla="*/ 5 h 6"/>
                      <a:gd name="T12" fmla="*/ 1 w 9"/>
                      <a:gd name="T13" fmla="*/ 4 h 6"/>
                      <a:gd name="T14" fmla="*/ 2 w 9"/>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2" y="5"/>
                        </a:moveTo>
                        <a:lnTo>
                          <a:pt x="2" y="6"/>
                        </a:lnTo>
                        <a:lnTo>
                          <a:pt x="9" y="2"/>
                        </a:lnTo>
                        <a:lnTo>
                          <a:pt x="9" y="1"/>
                        </a:lnTo>
                        <a:lnTo>
                          <a:pt x="9" y="0"/>
                        </a:lnTo>
                        <a:lnTo>
                          <a:pt x="0" y="5"/>
                        </a:lnTo>
                        <a:lnTo>
                          <a:pt x="1" y="4"/>
                        </a:lnTo>
                        <a:lnTo>
                          <a:pt x="2"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3" name="Freeform 208"/>
                  <p:cNvSpPr>
                    <a:spLocks/>
                  </p:cNvSpPr>
                  <p:nvPr/>
                </p:nvSpPr>
                <p:spPr bwMode="auto">
                  <a:xfrm>
                    <a:off x="4799" y="962"/>
                    <a:ext cx="3" cy="3"/>
                  </a:xfrm>
                  <a:custGeom>
                    <a:avLst/>
                    <a:gdLst>
                      <a:gd name="T0" fmla="*/ 1 w 4"/>
                      <a:gd name="T1" fmla="*/ 5 h 5"/>
                      <a:gd name="T2" fmla="*/ 3 w 4"/>
                      <a:gd name="T3" fmla="*/ 4 h 5"/>
                      <a:gd name="T4" fmla="*/ 3 w 4"/>
                      <a:gd name="T5" fmla="*/ 4 h 5"/>
                      <a:gd name="T6" fmla="*/ 4 w 4"/>
                      <a:gd name="T7" fmla="*/ 1 h 5"/>
                      <a:gd name="T8" fmla="*/ 3 w 4"/>
                      <a:gd name="T9" fmla="*/ 0 h 5"/>
                      <a:gd name="T10" fmla="*/ 0 w 4"/>
                      <a:gd name="T11" fmla="*/ 3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3" y="4"/>
                        </a:lnTo>
                        <a:lnTo>
                          <a:pt x="4" y="1"/>
                        </a:lnTo>
                        <a:lnTo>
                          <a:pt x="3" y="0"/>
                        </a:lnTo>
                        <a:lnTo>
                          <a:pt x="0" y="3"/>
                        </a:lnTo>
                        <a:lnTo>
                          <a:pt x="1" y="4"/>
                        </a:lnTo>
                        <a:lnTo>
                          <a:pt x="1"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4" name="Freeform 209"/>
                  <p:cNvSpPr>
                    <a:spLocks noEditPoints="1"/>
                  </p:cNvSpPr>
                  <p:nvPr/>
                </p:nvSpPr>
                <p:spPr bwMode="auto">
                  <a:xfrm>
                    <a:off x="4824" y="1021"/>
                    <a:ext cx="87" cy="83"/>
                  </a:xfrm>
                  <a:custGeom>
                    <a:avLst/>
                    <a:gdLst>
                      <a:gd name="T0" fmla="*/ 67 w 174"/>
                      <a:gd name="T1" fmla="*/ 5 h 166"/>
                      <a:gd name="T2" fmla="*/ 90 w 174"/>
                      <a:gd name="T3" fmla="*/ 0 h 166"/>
                      <a:gd name="T4" fmla="*/ 112 w 174"/>
                      <a:gd name="T5" fmla="*/ 1 h 166"/>
                      <a:gd name="T6" fmla="*/ 132 w 174"/>
                      <a:gd name="T7" fmla="*/ 9 h 166"/>
                      <a:gd name="T8" fmla="*/ 149 w 174"/>
                      <a:gd name="T9" fmla="*/ 22 h 166"/>
                      <a:gd name="T10" fmla="*/ 162 w 174"/>
                      <a:gd name="T11" fmla="*/ 39 h 166"/>
                      <a:gd name="T12" fmla="*/ 169 w 174"/>
                      <a:gd name="T13" fmla="*/ 55 h 166"/>
                      <a:gd name="T14" fmla="*/ 173 w 174"/>
                      <a:gd name="T15" fmla="*/ 69 h 166"/>
                      <a:gd name="T16" fmla="*/ 174 w 174"/>
                      <a:gd name="T17" fmla="*/ 83 h 166"/>
                      <a:gd name="T18" fmla="*/ 172 w 174"/>
                      <a:gd name="T19" fmla="*/ 97 h 166"/>
                      <a:gd name="T20" fmla="*/ 169 w 174"/>
                      <a:gd name="T21" fmla="*/ 111 h 166"/>
                      <a:gd name="T22" fmla="*/ 160 w 174"/>
                      <a:gd name="T23" fmla="*/ 123 h 166"/>
                      <a:gd name="T24" fmla="*/ 151 w 174"/>
                      <a:gd name="T25" fmla="*/ 135 h 166"/>
                      <a:gd name="T26" fmla="*/ 141 w 174"/>
                      <a:gd name="T27" fmla="*/ 144 h 166"/>
                      <a:gd name="T28" fmla="*/ 127 w 174"/>
                      <a:gd name="T29" fmla="*/ 153 h 166"/>
                      <a:gd name="T30" fmla="*/ 112 w 174"/>
                      <a:gd name="T31" fmla="*/ 160 h 166"/>
                      <a:gd name="T32" fmla="*/ 97 w 174"/>
                      <a:gd name="T33" fmla="*/ 165 h 166"/>
                      <a:gd name="T34" fmla="*/ 82 w 174"/>
                      <a:gd name="T35" fmla="*/ 166 h 166"/>
                      <a:gd name="T36" fmla="*/ 67 w 174"/>
                      <a:gd name="T37" fmla="*/ 166 h 166"/>
                      <a:gd name="T38" fmla="*/ 53 w 174"/>
                      <a:gd name="T39" fmla="*/ 163 h 166"/>
                      <a:gd name="T40" fmla="*/ 41 w 174"/>
                      <a:gd name="T41" fmla="*/ 156 h 166"/>
                      <a:gd name="T42" fmla="*/ 29 w 174"/>
                      <a:gd name="T43" fmla="*/ 148 h 166"/>
                      <a:gd name="T44" fmla="*/ 20 w 174"/>
                      <a:gd name="T45" fmla="*/ 137 h 166"/>
                      <a:gd name="T46" fmla="*/ 12 w 174"/>
                      <a:gd name="T47" fmla="*/ 125 h 166"/>
                      <a:gd name="T48" fmla="*/ 6 w 174"/>
                      <a:gd name="T49" fmla="*/ 111 h 166"/>
                      <a:gd name="T50" fmla="*/ 1 w 174"/>
                      <a:gd name="T51" fmla="*/ 97 h 166"/>
                      <a:gd name="T52" fmla="*/ 0 w 174"/>
                      <a:gd name="T53" fmla="*/ 83 h 166"/>
                      <a:gd name="T54" fmla="*/ 3 w 174"/>
                      <a:gd name="T55" fmla="*/ 68 h 166"/>
                      <a:gd name="T56" fmla="*/ 7 w 174"/>
                      <a:gd name="T57" fmla="*/ 55 h 166"/>
                      <a:gd name="T58" fmla="*/ 14 w 174"/>
                      <a:gd name="T59" fmla="*/ 43 h 166"/>
                      <a:gd name="T60" fmla="*/ 23 w 174"/>
                      <a:gd name="T61" fmla="*/ 31 h 166"/>
                      <a:gd name="T62" fmla="*/ 34 w 174"/>
                      <a:gd name="T63" fmla="*/ 22 h 166"/>
                      <a:gd name="T64" fmla="*/ 46 w 174"/>
                      <a:gd name="T65" fmla="*/ 14 h 166"/>
                      <a:gd name="T66" fmla="*/ 60 w 174"/>
                      <a:gd name="T67" fmla="*/ 32 h 166"/>
                      <a:gd name="T68" fmla="*/ 43 w 174"/>
                      <a:gd name="T69" fmla="*/ 43 h 166"/>
                      <a:gd name="T70" fmla="*/ 31 w 174"/>
                      <a:gd name="T71" fmla="*/ 55 h 166"/>
                      <a:gd name="T72" fmla="*/ 25 w 174"/>
                      <a:gd name="T73" fmla="*/ 68 h 166"/>
                      <a:gd name="T74" fmla="*/ 21 w 174"/>
                      <a:gd name="T75" fmla="*/ 84 h 166"/>
                      <a:gd name="T76" fmla="*/ 22 w 174"/>
                      <a:gd name="T77" fmla="*/ 99 h 166"/>
                      <a:gd name="T78" fmla="*/ 28 w 174"/>
                      <a:gd name="T79" fmla="*/ 113 h 166"/>
                      <a:gd name="T80" fmla="*/ 36 w 174"/>
                      <a:gd name="T81" fmla="*/ 127 h 166"/>
                      <a:gd name="T82" fmla="*/ 46 w 174"/>
                      <a:gd name="T83" fmla="*/ 136 h 166"/>
                      <a:gd name="T84" fmla="*/ 61 w 174"/>
                      <a:gd name="T85" fmla="*/ 142 h 166"/>
                      <a:gd name="T86" fmla="*/ 76 w 174"/>
                      <a:gd name="T87" fmla="*/ 144 h 166"/>
                      <a:gd name="T88" fmla="*/ 94 w 174"/>
                      <a:gd name="T89" fmla="*/ 142 h 166"/>
                      <a:gd name="T90" fmla="*/ 113 w 174"/>
                      <a:gd name="T91" fmla="*/ 134 h 166"/>
                      <a:gd name="T92" fmla="*/ 124 w 174"/>
                      <a:gd name="T93" fmla="*/ 128 h 166"/>
                      <a:gd name="T94" fmla="*/ 134 w 174"/>
                      <a:gd name="T95" fmla="*/ 120 h 166"/>
                      <a:gd name="T96" fmla="*/ 142 w 174"/>
                      <a:gd name="T97" fmla="*/ 112 h 166"/>
                      <a:gd name="T98" fmla="*/ 148 w 174"/>
                      <a:gd name="T99" fmla="*/ 103 h 166"/>
                      <a:gd name="T100" fmla="*/ 151 w 174"/>
                      <a:gd name="T101" fmla="*/ 94 h 166"/>
                      <a:gd name="T102" fmla="*/ 155 w 174"/>
                      <a:gd name="T103" fmla="*/ 83 h 166"/>
                      <a:gd name="T104" fmla="*/ 154 w 174"/>
                      <a:gd name="T105" fmla="*/ 73 h 166"/>
                      <a:gd name="T106" fmla="*/ 151 w 174"/>
                      <a:gd name="T107" fmla="*/ 62 h 166"/>
                      <a:gd name="T108" fmla="*/ 148 w 174"/>
                      <a:gd name="T109" fmla="*/ 52 h 166"/>
                      <a:gd name="T110" fmla="*/ 139 w 174"/>
                      <a:gd name="T111" fmla="*/ 41 h 166"/>
                      <a:gd name="T112" fmla="*/ 128 w 174"/>
                      <a:gd name="T113" fmla="*/ 30 h 166"/>
                      <a:gd name="T114" fmla="*/ 116 w 174"/>
                      <a:gd name="T115" fmla="*/ 23 h 166"/>
                      <a:gd name="T116" fmla="*/ 99 w 174"/>
                      <a:gd name="T117" fmla="*/ 21 h 166"/>
                      <a:gd name="T118" fmla="*/ 81 w 174"/>
                      <a:gd name="T119" fmla="*/ 24 h 166"/>
                      <a:gd name="T120" fmla="*/ 60 w 174"/>
                      <a:gd name="T121" fmla="*/ 32 h 1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
                      <a:gd name="T184" fmla="*/ 0 h 166"/>
                      <a:gd name="T185" fmla="*/ 174 w 174"/>
                      <a:gd name="T186" fmla="*/ 166 h 1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 h="166">
                        <a:moveTo>
                          <a:pt x="50" y="12"/>
                        </a:moveTo>
                        <a:lnTo>
                          <a:pt x="56" y="9"/>
                        </a:lnTo>
                        <a:lnTo>
                          <a:pt x="61" y="7"/>
                        </a:lnTo>
                        <a:lnTo>
                          <a:pt x="67" y="5"/>
                        </a:lnTo>
                        <a:lnTo>
                          <a:pt x="73" y="3"/>
                        </a:lnTo>
                        <a:lnTo>
                          <a:pt x="79" y="1"/>
                        </a:lnTo>
                        <a:lnTo>
                          <a:pt x="84" y="0"/>
                        </a:lnTo>
                        <a:lnTo>
                          <a:pt x="90" y="0"/>
                        </a:lnTo>
                        <a:lnTo>
                          <a:pt x="96" y="0"/>
                        </a:lnTo>
                        <a:lnTo>
                          <a:pt x="102" y="0"/>
                        </a:lnTo>
                        <a:lnTo>
                          <a:pt x="106" y="1"/>
                        </a:lnTo>
                        <a:lnTo>
                          <a:pt x="112" y="1"/>
                        </a:lnTo>
                        <a:lnTo>
                          <a:pt x="118" y="3"/>
                        </a:lnTo>
                        <a:lnTo>
                          <a:pt x="122" y="5"/>
                        </a:lnTo>
                        <a:lnTo>
                          <a:pt x="127" y="7"/>
                        </a:lnTo>
                        <a:lnTo>
                          <a:pt x="132" y="9"/>
                        </a:lnTo>
                        <a:lnTo>
                          <a:pt x="136" y="12"/>
                        </a:lnTo>
                        <a:lnTo>
                          <a:pt x="141" y="15"/>
                        </a:lnTo>
                        <a:lnTo>
                          <a:pt x="144" y="19"/>
                        </a:lnTo>
                        <a:lnTo>
                          <a:pt x="149" y="22"/>
                        </a:lnTo>
                        <a:lnTo>
                          <a:pt x="152" y="26"/>
                        </a:lnTo>
                        <a:lnTo>
                          <a:pt x="156" y="30"/>
                        </a:lnTo>
                        <a:lnTo>
                          <a:pt x="158" y="35"/>
                        </a:lnTo>
                        <a:lnTo>
                          <a:pt x="162" y="39"/>
                        </a:lnTo>
                        <a:lnTo>
                          <a:pt x="165" y="44"/>
                        </a:lnTo>
                        <a:lnTo>
                          <a:pt x="166" y="49"/>
                        </a:lnTo>
                        <a:lnTo>
                          <a:pt x="167" y="52"/>
                        </a:lnTo>
                        <a:lnTo>
                          <a:pt x="169" y="55"/>
                        </a:lnTo>
                        <a:lnTo>
                          <a:pt x="170" y="59"/>
                        </a:lnTo>
                        <a:lnTo>
                          <a:pt x="171" y="62"/>
                        </a:lnTo>
                        <a:lnTo>
                          <a:pt x="172" y="66"/>
                        </a:lnTo>
                        <a:lnTo>
                          <a:pt x="173" y="69"/>
                        </a:lnTo>
                        <a:lnTo>
                          <a:pt x="173" y="73"/>
                        </a:lnTo>
                        <a:lnTo>
                          <a:pt x="173" y="76"/>
                        </a:lnTo>
                        <a:lnTo>
                          <a:pt x="174" y="80"/>
                        </a:lnTo>
                        <a:lnTo>
                          <a:pt x="174" y="83"/>
                        </a:lnTo>
                        <a:lnTo>
                          <a:pt x="174" y="87"/>
                        </a:lnTo>
                        <a:lnTo>
                          <a:pt x="173" y="90"/>
                        </a:lnTo>
                        <a:lnTo>
                          <a:pt x="173" y="94"/>
                        </a:lnTo>
                        <a:lnTo>
                          <a:pt x="172" y="97"/>
                        </a:lnTo>
                        <a:lnTo>
                          <a:pt x="172" y="100"/>
                        </a:lnTo>
                        <a:lnTo>
                          <a:pt x="171" y="104"/>
                        </a:lnTo>
                        <a:lnTo>
                          <a:pt x="170" y="107"/>
                        </a:lnTo>
                        <a:lnTo>
                          <a:pt x="169" y="111"/>
                        </a:lnTo>
                        <a:lnTo>
                          <a:pt x="166" y="114"/>
                        </a:lnTo>
                        <a:lnTo>
                          <a:pt x="165" y="117"/>
                        </a:lnTo>
                        <a:lnTo>
                          <a:pt x="163" y="120"/>
                        </a:lnTo>
                        <a:lnTo>
                          <a:pt x="160" y="123"/>
                        </a:lnTo>
                        <a:lnTo>
                          <a:pt x="159" y="126"/>
                        </a:lnTo>
                        <a:lnTo>
                          <a:pt x="157" y="129"/>
                        </a:lnTo>
                        <a:lnTo>
                          <a:pt x="155" y="132"/>
                        </a:lnTo>
                        <a:lnTo>
                          <a:pt x="151" y="135"/>
                        </a:lnTo>
                        <a:lnTo>
                          <a:pt x="149" y="137"/>
                        </a:lnTo>
                        <a:lnTo>
                          <a:pt x="147" y="140"/>
                        </a:lnTo>
                        <a:lnTo>
                          <a:pt x="143" y="142"/>
                        </a:lnTo>
                        <a:lnTo>
                          <a:pt x="141" y="144"/>
                        </a:lnTo>
                        <a:lnTo>
                          <a:pt x="137" y="147"/>
                        </a:lnTo>
                        <a:lnTo>
                          <a:pt x="134" y="149"/>
                        </a:lnTo>
                        <a:lnTo>
                          <a:pt x="131" y="151"/>
                        </a:lnTo>
                        <a:lnTo>
                          <a:pt x="127" y="153"/>
                        </a:lnTo>
                        <a:lnTo>
                          <a:pt x="124" y="155"/>
                        </a:lnTo>
                        <a:lnTo>
                          <a:pt x="119" y="157"/>
                        </a:lnTo>
                        <a:lnTo>
                          <a:pt x="116" y="159"/>
                        </a:lnTo>
                        <a:lnTo>
                          <a:pt x="112" y="160"/>
                        </a:lnTo>
                        <a:lnTo>
                          <a:pt x="107" y="161"/>
                        </a:lnTo>
                        <a:lnTo>
                          <a:pt x="104" y="163"/>
                        </a:lnTo>
                        <a:lnTo>
                          <a:pt x="101" y="164"/>
                        </a:lnTo>
                        <a:lnTo>
                          <a:pt x="97" y="165"/>
                        </a:lnTo>
                        <a:lnTo>
                          <a:pt x="93" y="165"/>
                        </a:lnTo>
                        <a:lnTo>
                          <a:pt x="89" y="166"/>
                        </a:lnTo>
                        <a:lnTo>
                          <a:pt x="86" y="166"/>
                        </a:lnTo>
                        <a:lnTo>
                          <a:pt x="82" y="166"/>
                        </a:lnTo>
                        <a:lnTo>
                          <a:pt x="79" y="166"/>
                        </a:lnTo>
                        <a:lnTo>
                          <a:pt x="74" y="166"/>
                        </a:lnTo>
                        <a:lnTo>
                          <a:pt x="71" y="166"/>
                        </a:lnTo>
                        <a:lnTo>
                          <a:pt x="67" y="166"/>
                        </a:lnTo>
                        <a:lnTo>
                          <a:pt x="64" y="165"/>
                        </a:lnTo>
                        <a:lnTo>
                          <a:pt x="60" y="165"/>
                        </a:lnTo>
                        <a:lnTo>
                          <a:pt x="57" y="164"/>
                        </a:lnTo>
                        <a:lnTo>
                          <a:pt x="53" y="163"/>
                        </a:lnTo>
                        <a:lnTo>
                          <a:pt x="50" y="161"/>
                        </a:lnTo>
                        <a:lnTo>
                          <a:pt x="46" y="159"/>
                        </a:lnTo>
                        <a:lnTo>
                          <a:pt x="44" y="158"/>
                        </a:lnTo>
                        <a:lnTo>
                          <a:pt x="41" y="156"/>
                        </a:lnTo>
                        <a:lnTo>
                          <a:pt x="38" y="153"/>
                        </a:lnTo>
                        <a:lnTo>
                          <a:pt x="35" y="152"/>
                        </a:lnTo>
                        <a:lnTo>
                          <a:pt x="31" y="150"/>
                        </a:lnTo>
                        <a:lnTo>
                          <a:pt x="29" y="148"/>
                        </a:lnTo>
                        <a:lnTo>
                          <a:pt x="27" y="144"/>
                        </a:lnTo>
                        <a:lnTo>
                          <a:pt x="25" y="142"/>
                        </a:lnTo>
                        <a:lnTo>
                          <a:pt x="21" y="140"/>
                        </a:lnTo>
                        <a:lnTo>
                          <a:pt x="20" y="137"/>
                        </a:lnTo>
                        <a:lnTo>
                          <a:pt x="18" y="134"/>
                        </a:lnTo>
                        <a:lnTo>
                          <a:pt x="15" y="132"/>
                        </a:lnTo>
                        <a:lnTo>
                          <a:pt x="13" y="128"/>
                        </a:lnTo>
                        <a:lnTo>
                          <a:pt x="12" y="125"/>
                        </a:lnTo>
                        <a:lnTo>
                          <a:pt x="11" y="121"/>
                        </a:lnTo>
                        <a:lnTo>
                          <a:pt x="8" y="118"/>
                        </a:lnTo>
                        <a:lnTo>
                          <a:pt x="7" y="114"/>
                        </a:lnTo>
                        <a:lnTo>
                          <a:pt x="6" y="111"/>
                        </a:lnTo>
                        <a:lnTo>
                          <a:pt x="5" y="107"/>
                        </a:lnTo>
                        <a:lnTo>
                          <a:pt x="4" y="104"/>
                        </a:lnTo>
                        <a:lnTo>
                          <a:pt x="3" y="100"/>
                        </a:lnTo>
                        <a:lnTo>
                          <a:pt x="1" y="97"/>
                        </a:lnTo>
                        <a:lnTo>
                          <a:pt x="1" y="94"/>
                        </a:lnTo>
                        <a:lnTo>
                          <a:pt x="1" y="90"/>
                        </a:lnTo>
                        <a:lnTo>
                          <a:pt x="0" y="87"/>
                        </a:lnTo>
                        <a:lnTo>
                          <a:pt x="0" y="83"/>
                        </a:lnTo>
                        <a:lnTo>
                          <a:pt x="1" y="79"/>
                        </a:lnTo>
                        <a:lnTo>
                          <a:pt x="1" y="75"/>
                        </a:lnTo>
                        <a:lnTo>
                          <a:pt x="1" y="72"/>
                        </a:lnTo>
                        <a:lnTo>
                          <a:pt x="3" y="68"/>
                        </a:lnTo>
                        <a:lnTo>
                          <a:pt x="4" y="65"/>
                        </a:lnTo>
                        <a:lnTo>
                          <a:pt x="5" y="61"/>
                        </a:lnTo>
                        <a:lnTo>
                          <a:pt x="6" y="58"/>
                        </a:lnTo>
                        <a:lnTo>
                          <a:pt x="7" y="55"/>
                        </a:lnTo>
                        <a:lnTo>
                          <a:pt x="8" y="52"/>
                        </a:lnTo>
                        <a:lnTo>
                          <a:pt x="11" y="49"/>
                        </a:lnTo>
                        <a:lnTo>
                          <a:pt x="12" y="46"/>
                        </a:lnTo>
                        <a:lnTo>
                          <a:pt x="14" y="43"/>
                        </a:lnTo>
                        <a:lnTo>
                          <a:pt x="16" y="39"/>
                        </a:lnTo>
                        <a:lnTo>
                          <a:pt x="19" y="37"/>
                        </a:lnTo>
                        <a:lnTo>
                          <a:pt x="21" y="35"/>
                        </a:lnTo>
                        <a:lnTo>
                          <a:pt x="23" y="31"/>
                        </a:lnTo>
                        <a:lnTo>
                          <a:pt x="26" y="29"/>
                        </a:lnTo>
                        <a:lnTo>
                          <a:pt x="28" y="27"/>
                        </a:lnTo>
                        <a:lnTo>
                          <a:pt x="31" y="24"/>
                        </a:lnTo>
                        <a:lnTo>
                          <a:pt x="34" y="22"/>
                        </a:lnTo>
                        <a:lnTo>
                          <a:pt x="37" y="20"/>
                        </a:lnTo>
                        <a:lnTo>
                          <a:pt x="40" y="17"/>
                        </a:lnTo>
                        <a:lnTo>
                          <a:pt x="43" y="16"/>
                        </a:lnTo>
                        <a:lnTo>
                          <a:pt x="46" y="14"/>
                        </a:lnTo>
                        <a:lnTo>
                          <a:pt x="50" y="12"/>
                        </a:lnTo>
                        <a:close/>
                        <a:moveTo>
                          <a:pt x="60" y="32"/>
                        </a:moveTo>
                        <a:lnTo>
                          <a:pt x="56" y="36"/>
                        </a:lnTo>
                        <a:lnTo>
                          <a:pt x="51" y="38"/>
                        </a:lnTo>
                        <a:lnTo>
                          <a:pt x="48" y="41"/>
                        </a:lnTo>
                        <a:lnTo>
                          <a:pt x="43" y="43"/>
                        </a:lnTo>
                        <a:lnTo>
                          <a:pt x="40" y="46"/>
                        </a:lnTo>
                        <a:lnTo>
                          <a:pt x="37" y="49"/>
                        </a:lnTo>
                        <a:lnTo>
                          <a:pt x="34" y="52"/>
                        </a:lnTo>
                        <a:lnTo>
                          <a:pt x="31" y="55"/>
                        </a:lnTo>
                        <a:lnTo>
                          <a:pt x="29" y="58"/>
                        </a:lnTo>
                        <a:lnTo>
                          <a:pt x="27" y="61"/>
                        </a:lnTo>
                        <a:lnTo>
                          <a:pt x="26" y="65"/>
                        </a:lnTo>
                        <a:lnTo>
                          <a:pt x="25" y="68"/>
                        </a:lnTo>
                        <a:lnTo>
                          <a:pt x="22" y="73"/>
                        </a:lnTo>
                        <a:lnTo>
                          <a:pt x="22" y="76"/>
                        </a:lnTo>
                        <a:lnTo>
                          <a:pt x="21" y="80"/>
                        </a:lnTo>
                        <a:lnTo>
                          <a:pt x="21" y="84"/>
                        </a:lnTo>
                        <a:lnTo>
                          <a:pt x="21" y="88"/>
                        </a:lnTo>
                        <a:lnTo>
                          <a:pt x="21" y="91"/>
                        </a:lnTo>
                        <a:lnTo>
                          <a:pt x="21" y="95"/>
                        </a:lnTo>
                        <a:lnTo>
                          <a:pt x="22" y="99"/>
                        </a:lnTo>
                        <a:lnTo>
                          <a:pt x="23" y="103"/>
                        </a:lnTo>
                        <a:lnTo>
                          <a:pt x="25" y="106"/>
                        </a:lnTo>
                        <a:lnTo>
                          <a:pt x="26" y="110"/>
                        </a:lnTo>
                        <a:lnTo>
                          <a:pt x="28" y="113"/>
                        </a:lnTo>
                        <a:lnTo>
                          <a:pt x="29" y="118"/>
                        </a:lnTo>
                        <a:lnTo>
                          <a:pt x="31" y="120"/>
                        </a:lnTo>
                        <a:lnTo>
                          <a:pt x="34" y="123"/>
                        </a:lnTo>
                        <a:lnTo>
                          <a:pt x="36" y="127"/>
                        </a:lnTo>
                        <a:lnTo>
                          <a:pt x="38" y="129"/>
                        </a:lnTo>
                        <a:lnTo>
                          <a:pt x="41" y="132"/>
                        </a:lnTo>
                        <a:lnTo>
                          <a:pt x="44" y="134"/>
                        </a:lnTo>
                        <a:lnTo>
                          <a:pt x="46" y="136"/>
                        </a:lnTo>
                        <a:lnTo>
                          <a:pt x="50" y="138"/>
                        </a:lnTo>
                        <a:lnTo>
                          <a:pt x="53" y="140"/>
                        </a:lnTo>
                        <a:lnTo>
                          <a:pt x="57" y="141"/>
                        </a:lnTo>
                        <a:lnTo>
                          <a:pt x="61" y="142"/>
                        </a:lnTo>
                        <a:lnTo>
                          <a:pt x="65" y="143"/>
                        </a:lnTo>
                        <a:lnTo>
                          <a:pt x="68" y="144"/>
                        </a:lnTo>
                        <a:lnTo>
                          <a:pt x="73" y="144"/>
                        </a:lnTo>
                        <a:lnTo>
                          <a:pt x="76" y="144"/>
                        </a:lnTo>
                        <a:lnTo>
                          <a:pt x="81" y="144"/>
                        </a:lnTo>
                        <a:lnTo>
                          <a:pt x="86" y="144"/>
                        </a:lnTo>
                        <a:lnTo>
                          <a:pt x="90" y="143"/>
                        </a:lnTo>
                        <a:lnTo>
                          <a:pt x="94" y="142"/>
                        </a:lnTo>
                        <a:lnTo>
                          <a:pt x="98" y="141"/>
                        </a:lnTo>
                        <a:lnTo>
                          <a:pt x="103" y="138"/>
                        </a:lnTo>
                        <a:lnTo>
                          <a:pt x="107" y="137"/>
                        </a:lnTo>
                        <a:lnTo>
                          <a:pt x="113" y="134"/>
                        </a:lnTo>
                        <a:lnTo>
                          <a:pt x="116" y="133"/>
                        </a:lnTo>
                        <a:lnTo>
                          <a:pt x="119" y="132"/>
                        </a:lnTo>
                        <a:lnTo>
                          <a:pt x="121" y="129"/>
                        </a:lnTo>
                        <a:lnTo>
                          <a:pt x="124" y="128"/>
                        </a:lnTo>
                        <a:lnTo>
                          <a:pt x="127" y="126"/>
                        </a:lnTo>
                        <a:lnTo>
                          <a:pt x="129" y="125"/>
                        </a:lnTo>
                        <a:lnTo>
                          <a:pt x="132" y="122"/>
                        </a:lnTo>
                        <a:lnTo>
                          <a:pt x="134" y="120"/>
                        </a:lnTo>
                        <a:lnTo>
                          <a:pt x="136" y="119"/>
                        </a:lnTo>
                        <a:lnTo>
                          <a:pt x="137" y="117"/>
                        </a:lnTo>
                        <a:lnTo>
                          <a:pt x="140" y="114"/>
                        </a:lnTo>
                        <a:lnTo>
                          <a:pt x="142" y="112"/>
                        </a:lnTo>
                        <a:lnTo>
                          <a:pt x="143" y="110"/>
                        </a:lnTo>
                        <a:lnTo>
                          <a:pt x="144" y="107"/>
                        </a:lnTo>
                        <a:lnTo>
                          <a:pt x="147" y="105"/>
                        </a:lnTo>
                        <a:lnTo>
                          <a:pt x="148" y="103"/>
                        </a:lnTo>
                        <a:lnTo>
                          <a:pt x="149" y="100"/>
                        </a:lnTo>
                        <a:lnTo>
                          <a:pt x="150" y="98"/>
                        </a:lnTo>
                        <a:lnTo>
                          <a:pt x="151" y="96"/>
                        </a:lnTo>
                        <a:lnTo>
                          <a:pt x="151" y="94"/>
                        </a:lnTo>
                        <a:lnTo>
                          <a:pt x="152" y="91"/>
                        </a:lnTo>
                        <a:lnTo>
                          <a:pt x="154" y="89"/>
                        </a:lnTo>
                        <a:lnTo>
                          <a:pt x="154" y="87"/>
                        </a:lnTo>
                        <a:lnTo>
                          <a:pt x="155" y="83"/>
                        </a:lnTo>
                        <a:lnTo>
                          <a:pt x="155" y="81"/>
                        </a:lnTo>
                        <a:lnTo>
                          <a:pt x="155" y="79"/>
                        </a:lnTo>
                        <a:lnTo>
                          <a:pt x="154" y="76"/>
                        </a:lnTo>
                        <a:lnTo>
                          <a:pt x="154" y="73"/>
                        </a:lnTo>
                        <a:lnTo>
                          <a:pt x="154" y="70"/>
                        </a:lnTo>
                        <a:lnTo>
                          <a:pt x="152" y="68"/>
                        </a:lnTo>
                        <a:lnTo>
                          <a:pt x="152" y="66"/>
                        </a:lnTo>
                        <a:lnTo>
                          <a:pt x="151" y="62"/>
                        </a:lnTo>
                        <a:lnTo>
                          <a:pt x="150" y="60"/>
                        </a:lnTo>
                        <a:lnTo>
                          <a:pt x="150" y="58"/>
                        </a:lnTo>
                        <a:lnTo>
                          <a:pt x="149" y="55"/>
                        </a:lnTo>
                        <a:lnTo>
                          <a:pt x="148" y="52"/>
                        </a:lnTo>
                        <a:lnTo>
                          <a:pt x="146" y="50"/>
                        </a:lnTo>
                        <a:lnTo>
                          <a:pt x="143" y="46"/>
                        </a:lnTo>
                        <a:lnTo>
                          <a:pt x="141" y="43"/>
                        </a:lnTo>
                        <a:lnTo>
                          <a:pt x="139" y="41"/>
                        </a:lnTo>
                        <a:lnTo>
                          <a:pt x="136" y="37"/>
                        </a:lnTo>
                        <a:lnTo>
                          <a:pt x="134" y="35"/>
                        </a:lnTo>
                        <a:lnTo>
                          <a:pt x="132" y="32"/>
                        </a:lnTo>
                        <a:lnTo>
                          <a:pt x="128" y="30"/>
                        </a:lnTo>
                        <a:lnTo>
                          <a:pt x="125" y="29"/>
                        </a:lnTo>
                        <a:lnTo>
                          <a:pt x="122" y="27"/>
                        </a:lnTo>
                        <a:lnTo>
                          <a:pt x="119" y="26"/>
                        </a:lnTo>
                        <a:lnTo>
                          <a:pt x="116" y="23"/>
                        </a:lnTo>
                        <a:lnTo>
                          <a:pt x="111" y="22"/>
                        </a:lnTo>
                        <a:lnTo>
                          <a:pt x="107" y="22"/>
                        </a:lnTo>
                        <a:lnTo>
                          <a:pt x="103" y="21"/>
                        </a:lnTo>
                        <a:lnTo>
                          <a:pt x="99" y="21"/>
                        </a:lnTo>
                        <a:lnTo>
                          <a:pt x="95" y="21"/>
                        </a:lnTo>
                        <a:lnTo>
                          <a:pt x="90" y="22"/>
                        </a:lnTo>
                        <a:lnTo>
                          <a:pt x="86" y="23"/>
                        </a:lnTo>
                        <a:lnTo>
                          <a:pt x="81" y="24"/>
                        </a:lnTo>
                        <a:lnTo>
                          <a:pt x="75" y="26"/>
                        </a:lnTo>
                        <a:lnTo>
                          <a:pt x="71" y="28"/>
                        </a:lnTo>
                        <a:lnTo>
                          <a:pt x="65" y="30"/>
                        </a:lnTo>
                        <a:lnTo>
                          <a:pt x="60" y="32"/>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5" name="Freeform 210"/>
                  <p:cNvSpPr>
                    <a:spLocks/>
                  </p:cNvSpPr>
                  <p:nvPr/>
                </p:nvSpPr>
                <p:spPr bwMode="auto">
                  <a:xfrm>
                    <a:off x="4824" y="1021"/>
                    <a:ext cx="87" cy="83"/>
                  </a:xfrm>
                  <a:custGeom>
                    <a:avLst/>
                    <a:gdLst>
                      <a:gd name="T0" fmla="*/ 61 w 174"/>
                      <a:gd name="T1" fmla="*/ 7 h 166"/>
                      <a:gd name="T2" fmla="*/ 79 w 174"/>
                      <a:gd name="T3" fmla="*/ 1 h 166"/>
                      <a:gd name="T4" fmla="*/ 96 w 174"/>
                      <a:gd name="T5" fmla="*/ 0 h 166"/>
                      <a:gd name="T6" fmla="*/ 112 w 174"/>
                      <a:gd name="T7" fmla="*/ 1 h 166"/>
                      <a:gd name="T8" fmla="*/ 127 w 174"/>
                      <a:gd name="T9" fmla="*/ 7 h 166"/>
                      <a:gd name="T10" fmla="*/ 141 w 174"/>
                      <a:gd name="T11" fmla="*/ 15 h 166"/>
                      <a:gd name="T12" fmla="*/ 152 w 174"/>
                      <a:gd name="T13" fmla="*/ 26 h 166"/>
                      <a:gd name="T14" fmla="*/ 162 w 174"/>
                      <a:gd name="T15" fmla="*/ 39 h 166"/>
                      <a:gd name="T16" fmla="*/ 167 w 174"/>
                      <a:gd name="T17" fmla="*/ 52 h 166"/>
                      <a:gd name="T18" fmla="*/ 171 w 174"/>
                      <a:gd name="T19" fmla="*/ 62 h 166"/>
                      <a:gd name="T20" fmla="*/ 173 w 174"/>
                      <a:gd name="T21" fmla="*/ 73 h 166"/>
                      <a:gd name="T22" fmla="*/ 174 w 174"/>
                      <a:gd name="T23" fmla="*/ 83 h 166"/>
                      <a:gd name="T24" fmla="*/ 173 w 174"/>
                      <a:gd name="T25" fmla="*/ 94 h 166"/>
                      <a:gd name="T26" fmla="*/ 171 w 174"/>
                      <a:gd name="T27" fmla="*/ 104 h 166"/>
                      <a:gd name="T28" fmla="*/ 166 w 174"/>
                      <a:gd name="T29" fmla="*/ 114 h 166"/>
                      <a:gd name="T30" fmla="*/ 160 w 174"/>
                      <a:gd name="T31" fmla="*/ 123 h 166"/>
                      <a:gd name="T32" fmla="*/ 155 w 174"/>
                      <a:gd name="T33" fmla="*/ 132 h 166"/>
                      <a:gd name="T34" fmla="*/ 147 w 174"/>
                      <a:gd name="T35" fmla="*/ 140 h 166"/>
                      <a:gd name="T36" fmla="*/ 137 w 174"/>
                      <a:gd name="T37" fmla="*/ 147 h 166"/>
                      <a:gd name="T38" fmla="*/ 127 w 174"/>
                      <a:gd name="T39" fmla="*/ 153 h 166"/>
                      <a:gd name="T40" fmla="*/ 116 w 174"/>
                      <a:gd name="T41" fmla="*/ 159 h 166"/>
                      <a:gd name="T42" fmla="*/ 104 w 174"/>
                      <a:gd name="T43" fmla="*/ 163 h 166"/>
                      <a:gd name="T44" fmla="*/ 93 w 174"/>
                      <a:gd name="T45" fmla="*/ 165 h 166"/>
                      <a:gd name="T46" fmla="*/ 82 w 174"/>
                      <a:gd name="T47" fmla="*/ 166 h 166"/>
                      <a:gd name="T48" fmla="*/ 71 w 174"/>
                      <a:gd name="T49" fmla="*/ 166 h 166"/>
                      <a:gd name="T50" fmla="*/ 60 w 174"/>
                      <a:gd name="T51" fmla="*/ 165 h 166"/>
                      <a:gd name="T52" fmla="*/ 50 w 174"/>
                      <a:gd name="T53" fmla="*/ 161 h 166"/>
                      <a:gd name="T54" fmla="*/ 41 w 174"/>
                      <a:gd name="T55" fmla="*/ 156 h 166"/>
                      <a:gd name="T56" fmla="*/ 31 w 174"/>
                      <a:gd name="T57" fmla="*/ 150 h 166"/>
                      <a:gd name="T58" fmla="*/ 25 w 174"/>
                      <a:gd name="T59" fmla="*/ 142 h 166"/>
                      <a:gd name="T60" fmla="*/ 18 w 174"/>
                      <a:gd name="T61" fmla="*/ 134 h 166"/>
                      <a:gd name="T62" fmla="*/ 12 w 174"/>
                      <a:gd name="T63" fmla="*/ 125 h 166"/>
                      <a:gd name="T64" fmla="*/ 7 w 174"/>
                      <a:gd name="T65" fmla="*/ 114 h 166"/>
                      <a:gd name="T66" fmla="*/ 4 w 174"/>
                      <a:gd name="T67" fmla="*/ 104 h 166"/>
                      <a:gd name="T68" fmla="*/ 1 w 174"/>
                      <a:gd name="T69" fmla="*/ 94 h 166"/>
                      <a:gd name="T70" fmla="*/ 0 w 174"/>
                      <a:gd name="T71" fmla="*/ 83 h 166"/>
                      <a:gd name="T72" fmla="*/ 1 w 174"/>
                      <a:gd name="T73" fmla="*/ 72 h 166"/>
                      <a:gd name="T74" fmla="*/ 5 w 174"/>
                      <a:gd name="T75" fmla="*/ 61 h 166"/>
                      <a:gd name="T76" fmla="*/ 8 w 174"/>
                      <a:gd name="T77" fmla="*/ 52 h 166"/>
                      <a:gd name="T78" fmla="*/ 14 w 174"/>
                      <a:gd name="T79" fmla="*/ 43 h 166"/>
                      <a:gd name="T80" fmla="*/ 21 w 174"/>
                      <a:gd name="T81" fmla="*/ 35 h 166"/>
                      <a:gd name="T82" fmla="*/ 28 w 174"/>
                      <a:gd name="T83" fmla="*/ 27 h 166"/>
                      <a:gd name="T84" fmla="*/ 37 w 174"/>
                      <a:gd name="T85" fmla="*/ 20 h 166"/>
                      <a:gd name="T86" fmla="*/ 46 w 174"/>
                      <a:gd name="T87" fmla="*/ 14 h 166"/>
                      <a:gd name="T88" fmla="*/ 50 w 174"/>
                      <a:gd name="T89" fmla="*/ 12 h 16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4"/>
                      <a:gd name="T136" fmla="*/ 0 h 166"/>
                      <a:gd name="T137" fmla="*/ 174 w 174"/>
                      <a:gd name="T138" fmla="*/ 166 h 16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4" h="166">
                        <a:moveTo>
                          <a:pt x="50" y="12"/>
                        </a:moveTo>
                        <a:lnTo>
                          <a:pt x="56" y="9"/>
                        </a:lnTo>
                        <a:lnTo>
                          <a:pt x="61" y="7"/>
                        </a:lnTo>
                        <a:lnTo>
                          <a:pt x="67" y="5"/>
                        </a:lnTo>
                        <a:lnTo>
                          <a:pt x="73" y="3"/>
                        </a:lnTo>
                        <a:lnTo>
                          <a:pt x="79" y="1"/>
                        </a:lnTo>
                        <a:lnTo>
                          <a:pt x="84" y="0"/>
                        </a:lnTo>
                        <a:lnTo>
                          <a:pt x="90" y="0"/>
                        </a:lnTo>
                        <a:lnTo>
                          <a:pt x="96" y="0"/>
                        </a:lnTo>
                        <a:lnTo>
                          <a:pt x="102" y="0"/>
                        </a:lnTo>
                        <a:lnTo>
                          <a:pt x="106" y="1"/>
                        </a:lnTo>
                        <a:lnTo>
                          <a:pt x="112" y="1"/>
                        </a:lnTo>
                        <a:lnTo>
                          <a:pt x="118" y="3"/>
                        </a:lnTo>
                        <a:lnTo>
                          <a:pt x="122" y="5"/>
                        </a:lnTo>
                        <a:lnTo>
                          <a:pt x="127" y="7"/>
                        </a:lnTo>
                        <a:lnTo>
                          <a:pt x="132" y="9"/>
                        </a:lnTo>
                        <a:lnTo>
                          <a:pt x="136" y="12"/>
                        </a:lnTo>
                        <a:lnTo>
                          <a:pt x="141" y="15"/>
                        </a:lnTo>
                        <a:lnTo>
                          <a:pt x="144" y="19"/>
                        </a:lnTo>
                        <a:lnTo>
                          <a:pt x="149" y="22"/>
                        </a:lnTo>
                        <a:lnTo>
                          <a:pt x="152" y="26"/>
                        </a:lnTo>
                        <a:lnTo>
                          <a:pt x="156" y="30"/>
                        </a:lnTo>
                        <a:lnTo>
                          <a:pt x="158" y="35"/>
                        </a:lnTo>
                        <a:lnTo>
                          <a:pt x="162" y="39"/>
                        </a:lnTo>
                        <a:lnTo>
                          <a:pt x="165" y="44"/>
                        </a:lnTo>
                        <a:lnTo>
                          <a:pt x="166" y="49"/>
                        </a:lnTo>
                        <a:lnTo>
                          <a:pt x="167" y="52"/>
                        </a:lnTo>
                        <a:lnTo>
                          <a:pt x="169" y="55"/>
                        </a:lnTo>
                        <a:lnTo>
                          <a:pt x="170" y="59"/>
                        </a:lnTo>
                        <a:lnTo>
                          <a:pt x="171" y="62"/>
                        </a:lnTo>
                        <a:lnTo>
                          <a:pt x="172" y="66"/>
                        </a:lnTo>
                        <a:lnTo>
                          <a:pt x="173" y="69"/>
                        </a:lnTo>
                        <a:lnTo>
                          <a:pt x="173" y="73"/>
                        </a:lnTo>
                        <a:lnTo>
                          <a:pt x="173" y="76"/>
                        </a:lnTo>
                        <a:lnTo>
                          <a:pt x="174" y="80"/>
                        </a:lnTo>
                        <a:lnTo>
                          <a:pt x="174" y="83"/>
                        </a:lnTo>
                        <a:lnTo>
                          <a:pt x="174" y="87"/>
                        </a:lnTo>
                        <a:lnTo>
                          <a:pt x="173" y="90"/>
                        </a:lnTo>
                        <a:lnTo>
                          <a:pt x="173" y="94"/>
                        </a:lnTo>
                        <a:lnTo>
                          <a:pt x="172" y="97"/>
                        </a:lnTo>
                        <a:lnTo>
                          <a:pt x="172" y="100"/>
                        </a:lnTo>
                        <a:lnTo>
                          <a:pt x="171" y="104"/>
                        </a:lnTo>
                        <a:lnTo>
                          <a:pt x="170" y="107"/>
                        </a:lnTo>
                        <a:lnTo>
                          <a:pt x="169" y="111"/>
                        </a:lnTo>
                        <a:lnTo>
                          <a:pt x="166" y="114"/>
                        </a:lnTo>
                        <a:lnTo>
                          <a:pt x="165" y="117"/>
                        </a:lnTo>
                        <a:lnTo>
                          <a:pt x="163" y="120"/>
                        </a:lnTo>
                        <a:lnTo>
                          <a:pt x="160" y="123"/>
                        </a:lnTo>
                        <a:lnTo>
                          <a:pt x="159" y="126"/>
                        </a:lnTo>
                        <a:lnTo>
                          <a:pt x="157" y="129"/>
                        </a:lnTo>
                        <a:lnTo>
                          <a:pt x="155" y="132"/>
                        </a:lnTo>
                        <a:lnTo>
                          <a:pt x="151" y="135"/>
                        </a:lnTo>
                        <a:lnTo>
                          <a:pt x="149" y="137"/>
                        </a:lnTo>
                        <a:lnTo>
                          <a:pt x="147" y="140"/>
                        </a:lnTo>
                        <a:lnTo>
                          <a:pt x="143" y="142"/>
                        </a:lnTo>
                        <a:lnTo>
                          <a:pt x="141" y="144"/>
                        </a:lnTo>
                        <a:lnTo>
                          <a:pt x="137" y="147"/>
                        </a:lnTo>
                        <a:lnTo>
                          <a:pt x="134" y="149"/>
                        </a:lnTo>
                        <a:lnTo>
                          <a:pt x="131" y="151"/>
                        </a:lnTo>
                        <a:lnTo>
                          <a:pt x="127" y="153"/>
                        </a:lnTo>
                        <a:lnTo>
                          <a:pt x="124" y="155"/>
                        </a:lnTo>
                        <a:lnTo>
                          <a:pt x="119" y="157"/>
                        </a:lnTo>
                        <a:lnTo>
                          <a:pt x="116" y="159"/>
                        </a:lnTo>
                        <a:lnTo>
                          <a:pt x="112" y="160"/>
                        </a:lnTo>
                        <a:lnTo>
                          <a:pt x="107" y="161"/>
                        </a:lnTo>
                        <a:lnTo>
                          <a:pt x="104" y="163"/>
                        </a:lnTo>
                        <a:lnTo>
                          <a:pt x="101" y="164"/>
                        </a:lnTo>
                        <a:lnTo>
                          <a:pt x="97" y="165"/>
                        </a:lnTo>
                        <a:lnTo>
                          <a:pt x="93" y="165"/>
                        </a:lnTo>
                        <a:lnTo>
                          <a:pt x="89" y="166"/>
                        </a:lnTo>
                        <a:lnTo>
                          <a:pt x="86" y="166"/>
                        </a:lnTo>
                        <a:lnTo>
                          <a:pt x="82" y="166"/>
                        </a:lnTo>
                        <a:lnTo>
                          <a:pt x="79" y="166"/>
                        </a:lnTo>
                        <a:lnTo>
                          <a:pt x="74" y="166"/>
                        </a:lnTo>
                        <a:lnTo>
                          <a:pt x="71" y="166"/>
                        </a:lnTo>
                        <a:lnTo>
                          <a:pt x="67" y="166"/>
                        </a:lnTo>
                        <a:lnTo>
                          <a:pt x="64" y="165"/>
                        </a:lnTo>
                        <a:lnTo>
                          <a:pt x="60" y="165"/>
                        </a:lnTo>
                        <a:lnTo>
                          <a:pt x="57" y="164"/>
                        </a:lnTo>
                        <a:lnTo>
                          <a:pt x="53" y="163"/>
                        </a:lnTo>
                        <a:lnTo>
                          <a:pt x="50" y="161"/>
                        </a:lnTo>
                        <a:lnTo>
                          <a:pt x="46" y="159"/>
                        </a:lnTo>
                        <a:lnTo>
                          <a:pt x="44" y="158"/>
                        </a:lnTo>
                        <a:lnTo>
                          <a:pt x="41" y="156"/>
                        </a:lnTo>
                        <a:lnTo>
                          <a:pt x="38" y="153"/>
                        </a:lnTo>
                        <a:lnTo>
                          <a:pt x="35" y="152"/>
                        </a:lnTo>
                        <a:lnTo>
                          <a:pt x="31" y="150"/>
                        </a:lnTo>
                        <a:lnTo>
                          <a:pt x="29" y="148"/>
                        </a:lnTo>
                        <a:lnTo>
                          <a:pt x="27" y="144"/>
                        </a:lnTo>
                        <a:lnTo>
                          <a:pt x="25" y="142"/>
                        </a:lnTo>
                        <a:lnTo>
                          <a:pt x="21" y="140"/>
                        </a:lnTo>
                        <a:lnTo>
                          <a:pt x="20" y="137"/>
                        </a:lnTo>
                        <a:lnTo>
                          <a:pt x="18" y="134"/>
                        </a:lnTo>
                        <a:lnTo>
                          <a:pt x="15" y="132"/>
                        </a:lnTo>
                        <a:lnTo>
                          <a:pt x="13" y="128"/>
                        </a:lnTo>
                        <a:lnTo>
                          <a:pt x="12" y="125"/>
                        </a:lnTo>
                        <a:lnTo>
                          <a:pt x="11" y="121"/>
                        </a:lnTo>
                        <a:lnTo>
                          <a:pt x="8" y="118"/>
                        </a:lnTo>
                        <a:lnTo>
                          <a:pt x="7" y="114"/>
                        </a:lnTo>
                        <a:lnTo>
                          <a:pt x="6" y="111"/>
                        </a:lnTo>
                        <a:lnTo>
                          <a:pt x="5" y="107"/>
                        </a:lnTo>
                        <a:lnTo>
                          <a:pt x="4" y="104"/>
                        </a:lnTo>
                        <a:lnTo>
                          <a:pt x="3" y="100"/>
                        </a:lnTo>
                        <a:lnTo>
                          <a:pt x="1" y="97"/>
                        </a:lnTo>
                        <a:lnTo>
                          <a:pt x="1" y="94"/>
                        </a:lnTo>
                        <a:lnTo>
                          <a:pt x="1" y="90"/>
                        </a:lnTo>
                        <a:lnTo>
                          <a:pt x="0" y="87"/>
                        </a:lnTo>
                        <a:lnTo>
                          <a:pt x="0" y="83"/>
                        </a:lnTo>
                        <a:lnTo>
                          <a:pt x="1" y="79"/>
                        </a:lnTo>
                        <a:lnTo>
                          <a:pt x="1" y="75"/>
                        </a:lnTo>
                        <a:lnTo>
                          <a:pt x="1" y="72"/>
                        </a:lnTo>
                        <a:lnTo>
                          <a:pt x="3" y="68"/>
                        </a:lnTo>
                        <a:lnTo>
                          <a:pt x="4" y="65"/>
                        </a:lnTo>
                        <a:lnTo>
                          <a:pt x="5" y="61"/>
                        </a:lnTo>
                        <a:lnTo>
                          <a:pt x="6" y="58"/>
                        </a:lnTo>
                        <a:lnTo>
                          <a:pt x="7" y="55"/>
                        </a:lnTo>
                        <a:lnTo>
                          <a:pt x="8" y="52"/>
                        </a:lnTo>
                        <a:lnTo>
                          <a:pt x="11" y="49"/>
                        </a:lnTo>
                        <a:lnTo>
                          <a:pt x="12" y="46"/>
                        </a:lnTo>
                        <a:lnTo>
                          <a:pt x="14" y="43"/>
                        </a:lnTo>
                        <a:lnTo>
                          <a:pt x="16" y="39"/>
                        </a:lnTo>
                        <a:lnTo>
                          <a:pt x="19" y="37"/>
                        </a:lnTo>
                        <a:lnTo>
                          <a:pt x="21" y="35"/>
                        </a:lnTo>
                        <a:lnTo>
                          <a:pt x="23" y="31"/>
                        </a:lnTo>
                        <a:lnTo>
                          <a:pt x="26" y="29"/>
                        </a:lnTo>
                        <a:lnTo>
                          <a:pt x="28" y="27"/>
                        </a:lnTo>
                        <a:lnTo>
                          <a:pt x="31" y="24"/>
                        </a:lnTo>
                        <a:lnTo>
                          <a:pt x="34" y="22"/>
                        </a:lnTo>
                        <a:lnTo>
                          <a:pt x="37" y="20"/>
                        </a:lnTo>
                        <a:lnTo>
                          <a:pt x="40" y="17"/>
                        </a:lnTo>
                        <a:lnTo>
                          <a:pt x="43" y="16"/>
                        </a:lnTo>
                        <a:lnTo>
                          <a:pt x="46" y="14"/>
                        </a:lnTo>
                        <a:lnTo>
                          <a:pt x="50" y="12"/>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936" name="Freeform 211"/>
                  <p:cNvSpPr>
                    <a:spLocks/>
                  </p:cNvSpPr>
                  <p:nvPr/>
                </p:nvSpPr>
                <p:spPr bwMode="auto">
                  <a:xfrm>
                    <a:off x="4849" y="1020"/>
                    <a:ext cx="63" cy="58"/>
                  </a:xfrm>
                  <a:custGeom>
                    <a:avLst/>
                    <a:gdLst>
                      <a:gd name="T0" fmla="*/ 0 w 125"/>
                      <a:gd name="T1" fmla="*/ 12 h 116"/>
                      <a:gd name="T2" fmla="*/ 0 w 125"/>
                      <a:gd name="T3" fmla="*/ 14 h 116"/>
                      <a:gd name="T4" fmla="*/ 23 w 125"/>
                      <a:gd name="T5" fmla="*/ 5 h 116"/>
                      <a:gd name="T6" fmla="*/ 34 w 125"/>
                      <a:gd name="T7" fmla="*/ 2 h 116"/>
                      <a:gd name="T8" fmla="*/ 52 w 125"/>
                      <a:gd name="T9" fmla="*/ 2 h 116"/>
                      <a:gd name="T10" fmla="*/ 56 w 125"/>
                      <a:gd name="T11" fmla="*/ 4 h 116"/>
                      <a:gd name="T12" fmla="*/ 62 w 125"/>
                      <a:gd name="T13" fmla="*/ 4 h 116"/>
                      <a:gd name="T14" fmla="*/ 68 w 125"/>
                      <a:gd name="T15" fmla="*/ 5 h 116"/>
                      <a:gd name="T16" fmla="*/ 83 w 125"/>
                      <a:gd name="T17" fmla="*/ 13 h 116"/>
                      <a:gd name="T18" fmla="*/ 90 w 125"/>
                      <a:gd name="T19" fmla="*/ 17 h 116"/>
                      <a:gd name="T20" fmla="*/ 93 w 125"/>
                      <a:gd name="T21" fmla="*/ 21 h 116"/>
                      <a:gd name="T22" fmla="*/ 98 w 125"/>
                      <a:gd name="T23" fmla="*/ 24 h 116"/>
                      <a:gd name="T24" fmla="*/ 101 w 125"/>
                      <a:gd name="T25" fmla="*/ 28 h 116"/>
                      <a:gd name="T26" fmla="*/ 106 w 125"/>
                      <a:gd name="T27" fmla="*/ 35 h 116"/>
                      <a:gd name="T28" fmla="*/ 108 w 125"/>
                      <a:gd name="T29" fmla="*/ 39 h 116"/>
                      <a:gd name="T30" fmla="*/ 114 w 125"/>
                      <a:gd name="T31" fmla="*/ 46 h 116"/>
                      <a:gd name="T32" fmla="*/ 115 w 125"/>
                      <a:gd name="T33" fmla="*/ 50 h 116"/>
                      <a:gd name="T34" fmla="*/ 122 w 125"/>
                      <a:gd name="T35" fmla="*/ 70 h 116"/>
                      <a:gd name="T36" fmla="*/ 122 w 125"/>
                      <a:gd name="T37" fmla="*/ 77 h 116"/>
                      <a:gd name="T38" fmla="*/ 123 w 125"/>
                      <a:gd name="T39" fmla="*/ 81 h 116"/>
                      <a:gd name="T40" fmla="*/ 123 w 125"/>
                      <a:gd name="T41" fmla="*/ 88 h 116"/>
                      <a:gd name="T42" fmla="*/ 122 w 125"/>
                      <a:gd name="T43" fmla="*/ 91 h 116"/>
                      <a:gd name="T44" fmla="*/ 122 w 125"/>
                      <a:gd name="T45" fmla="*/ 95 h 116"/>
                      <a:gd name="T46" fmla="*/ 121 w 125"/>
                      <a:gd name="T47" fmla="*/ 98 h 116"/>
                      <a:gd name="T48" fmla="*/ 121 w 125"/>
                      <a:gd name="T49" fmla="*/ 101 h 116"/>
                      <a:gd name="T50" fmla="*/ 117 w 125"/>
                      <a:gd name="T51" fmla="*/ 109 h 116"/>
                      <a:gd name="T52" fmla="*/ 115 w 125"/>
                      <a:gd name="T53" fmla="*/ 114 h 116"/>
                      <a:gd name="T54" fmla="*/ 116 w 125"/>
                      <a:gd name="T55" fmla="*/ 115 h 116"/>
                      <a:gd name="T56" fmla="*/ 117 w 125"/>
                      <a:gd name="T57" fmla="*/ 116 h 116"/>
                      <a:gd name="T58" fmla="*/ 120 w 125"/>
                      <a:gd name="T59" fmla="*/ 113 h 116"/>
                      <a:gd name="T60" fmla="*/ 123 w 125"/>
                      <a:gd name="T61" fmla="*/ 101 h 116"/>
                      <a:gd name="T62" fmla="*/ 123 w 125"/>
                      <a:gd name="T63" fmla="*/ 98 h 116"/>
                      <a:gd name="T64" fmla="*/ 124 w 125"/>
                      <a:gd name="T65" fmla="*/ 95 h 116"/>
                      <a:gd name="T66" fmla="*/ 124 w 125"/>
                      <a:gd name="T67" fmla="*/ 91 h 116"/>
                      <a:gd name="T68" fmla="*/ 125 w 125"/>
                      <a:gd name="T69" fmla="*/ 88 h 116"/>
                      <a:gd name="T70" fmla="*/ 125 w 125"/>
                      <a:gd name="T71" fmla="*/ 81 h 116"/>
                      <a:gd name="T72" fmla="*/ 124 w 125"/>
                      <a:gd name="T73" fmla="*/ 77 h 116"/>
                      <a:gd name="T74" fmla="*/ 124 w 125"/>
                      <a:gd name="T75" fmla="*/ 70 h 116"/>
                      <a:gd name="T76" fmla="*/ 117 w 125"/>
                      <a:gd name="T77" fmla="*/ 50 h 116"/>
                      <a:gd name="T78" fmla="*/ 116 w 125"/>
                      <a:gd name="T79" fmla="*/ 44 h 116"/>
                      <a:gd name="T80" fmla="*/ 108 w 125"/>
                      <a:gd name="T81" fmla="*/ 32 h 116"/>
                      <a:gd name="T82" fmla="*/ 106 w 125"/>
                      <a:gd name="T83" fmla="*/ 28 h 116"/>
                      <a:gd name="T84" fmla="*/ 104 w 125"/>
                      <a:gd name="T85" fmla="*/ 25 h 116"/>
                      <a:gd name="T86" fmla="*/ 100 w 125"/>
                      <a:gd name="T87" fmla="*/ 22 h 116"/>
                      <a:gd name="T88" fmla="*/ 96 w 125"/>
                      <a:gd name="T89" fmla="*/ 18 h 116"/>
                      <a:gd name="T90" fmla="*/ 92 w 125"/>
                      <a:gd name="T91" fmla="*/ 15 h 116"/>
                      <a:gd name="T92" fmla="*/ 90 w 125"/>
                      <a:gd name="T93" fmla="*/ 13 h 116"/>
                      <a:gd name="T94" fmla="*/ 68 w 125"/>
                      <a:gd name="T95" fmla="*/ 2 h 116"/>
                      <a:gd name="T96" fmla="*/ 62 w 125"/>
                      <a:gd name="T97" fmla="*/ 1 h 116"/>
                      <a:gd name="T98" fmla="*/ 56 w 125"/>
                      <a:gd name="T99" fmla="*/ 1 h 116"/>
                      <a:gd name="T100" fmla="*/ 52 w 125"/>
                      <a:gd name="T101" fmla="*/ 0 h 116"/>
                      <a:gd name="T102" fmla="*/ 34 w 125"/>
                      <a:gd name="T103" fmla="*/ 0 h 116"/>
                      <a:gd name="T104" fmla="*/ 23 w 125"/>
                      <a:gd name="T105" fmla="*/ 2 h 116"/>
                      <a:gd name="T106" fmla="*/ 0 w 125"/>
                      <a:gd name="T107" fmla="*/ 12 h 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5"/>
                      <a:gd name="T163" fmla="*/ 0 h 116"/>
                      <a:gd name="T164" fmla="*/ 125 w 125"/>
                      <a:gd name="T165" fmla="*/ 116 h 1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5" h="116">
                        <a:moveTo>
                          <a:pt x="0" y="12"/>
                        </a:moveTo>
                        <a:lnTo>
                          <a:pt x="0" y="14"/>
                        </a:lnTo>
                        <a:lnTo>
                          <a:pt x="23" y="5"/>
                        </a:lnTo>
                        <a:lnTo>
                          <a:pt x="34" y="2"/>
                        </a:lnTo>
                        <a:lnTo>
                          <a:pt x="52" y="2"/>
                        </a:lnTo>
                        <a:lnTo>
                          <a:pt x="56" y="4"/>
                        </a:lnTo>
                        <a:lnTo>
                          <a:pt x="62" y="4"/>
                        </a:lnTo>
                        <a:lnTo>
                          <a:pt x="68" y="5"/>
                        </a:lnTo>
                        <a:lnTo>
                          <a:pt x="83" y="13"/>
                        </a:lnTo>
                        <a:lnTo>
                          <a:pt x="90" y="17"/>
                        </a:lnTo>
                        <a:lnTo>
                          <a:pt x="93" y="21"/>
                        </a:lnTo>
                        <a:lnTo>
                          <a:pt x="98" y="24"/>
                        </a:lnTo>
                        <a:lnTo>
                          <a:pt x="101" y="28"/>
                        </a:lnTo>
                        <a:lnTo>
                          <a:pt x="106" y="35"/>
                        </a:lnTo>
                        <a:lnTo>
                          <a:pt x="108" y="39"/>
                        </a:lnTo>
                        <a:lnTo>
                          <a:pt x="114" y="46"/>
                        </a:lnTo>
                        <a:lnTo>
                          <a:pt x="115" y="50"/>
                        </a:lnTo>
                        <a:lnTo>
                          <a:pt x="122" y="70"/>
                        </a:lnTo>
                        <a:lnTo>
                          <a:pt x="122" y="77"/>
                        </a:lnTo>
                        <a:lnTo>
                          <a:pt x="123" y="81"/>
                        </a:lnTo>
                        <a:lnTo>
                          <a:pt x="123" y="88"/>
                        </a:lnTo>
                        <a:lnTo>
                          <a:pt x="122" y="91"/>
                        </a:lnTo>
                        <a:lnTo>
                          <a:pt x="122" y="95"/>
                        </a:lnTo>
                        <a:lnTo>
                          <a:pt x="121" y="98"/>
                        </a:lnTo>
                        <a:lnTo>
                          <a:pt x="121" y="101"/>
                        </a:lnTo>
                        <a:lnTo>
                          <a:pt x="117" y="109"/>
                        </a:lnTo>
                        <a:lnTo>
                          <a:pt x="115" y="114"/>
                        </a:lnTo>
                        <a:lnTo>
                          <a:pt x="116" y="115"/>
                        </a:lnTo>
                        <a:lnTo>
                          <a:pt x="117" y="116"/>
                        </a:lnTo>
                        <a:lnTo>
                          <a:pt x="120" y="113"/>
                        </a:lnTo>
                        <a:lnTo>
                          <a:pt x="123" y="101"/>
                        </a:lnTo>
                        <a:lnTo>
                          <a:pt x="123" y="98"/>
                        </a:lnTo>
                        <a:lnTo>
                          <a:pt x="124" y="95"/>
                        </a:lnTo>
                        <a:lnTo>
                          <a:pt x="124" y="91"/>
                        </a:lnTo>
                        <a:lnTo>
                          <a:pt x="125" y="88"/>
                        </a:lnTo>
                        <a:lnTo>
                          <a:pt x="125" y="81"/>
                        </a:lnTo>
                        <a:lnTo>
                          <a:pt x="124" y="77"/>
                        </a:lnTo>
                        <a:lnTo>
                          <a:pt x="124" y="70"/>
                        </a:lnTo>
                        <a:lnTo>
                          <a:pt x="117" y="50"/>
                        </a:lnTo>
                        <a:lnTo>
                          <a:pt x="116" y="44"/>
                        </a:lnTo>
                        <a:lnTo>
                          <a:pt x="108" y="32"/>
                        </a:lnTo>
                        <a:lnTo>
                          <a:pt x="106" y="28"/>
                        </a:lnTo>
                        <a:lnTo>
                          <a:pt x="104" y="25"/>
                        </a:lnTo>
                        <a:lnTo>
                          <a:pt x="100" y="22"/>
                        </a:lnTo>
                        <a:lnTo>
                          <a:pt x="96" y="18"/>
                        </a:lnTo>
                        <a:lnTo>
                          <a:pt x="92" y="15"/>
                        </a:lnTo>
                        <a:lnTo>
                          <a:pt x="90" y="13"/>
                        </a:lnTo>
                        <a:lnTo>
                          <a:pt x="68" y="2"/>
                        </a:lnTo>
                        <a:lnTo>
                          <a:pt x="62" y="1"/>
                        </a:lnTo>
                        <a:lnTo>
                          <a:pt x="56" y="1"/>
                        </a:lnTo>
                        <a:lnTo>
                          <a:pt x="52" y="0"/>
                        </a:lnTo>
                        <a:lnTo>
                          <a:pt x="34" y="0"/>
                        </a:lnTo>
                        <a:lnTo>
                          <a:pt x="23" y="2"/>
                        </a:lnTo>
                        <a:lnTo>
                          <a:pt x="0" y="1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7" name="Freeform 212"/>
                  <p:cNvSpPr>
                    <a:spLocks/>
                  </p:cNvSpPr>
                  <p:nvPr/>
                </p:nvSpPr>
                <p:spPr bwMode="auto">
                  <a:xfrm>
                    <a:off x="4906" y="1075"/>
                    <a:ext cx="2" cy="4"/>
                  </a:xfrm>
                  <a:custGeom>
                    <a:avLst/>
                    <a:gdLst>
                      <a:gd name="T0" fmla="*/ 1 w 3"/>
                      <a:gd name="T1" fmla="*/ 3 h 7"/>
                      <a:gd name="T2" fmla="*/ 3 w 3"/>
                      <a:gd name="T3" fmla="*/ 0 h 7"/>
                      <a:gd name="T4" fmla="*/ 0 w 3"/>
                      <a:gd name="T5" fmla="*/ 7 h 7"/>
                      <a:gd name="T6" fmla="*/ 1 w 3"/>
                      <a:gd name="T7" fmla="*/ 7 h 7"/>
                      <a:gd name="T8" fmla="*/ 2 w 3"/>
                      <a:gd name="T9" fmla="*/ 7 h 7"/>
                      <a:gd name="T10" fmla="*/ 3 w 3"/>
                      <a:gd name="T11" fmla="*/ 4 h 7"/>
                      <a:gd name="T12" fmla="*/ 2 w 3"/>
                      <a:gd name="T13" fmla="*/ 4 h 7"/>
                      <a:gd name="T14" fmla="*/ 1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3"/>
                        </a:moveTo>
                        <a:lnTo>
                          <a:pt x="3" y="0"/>
                        </a:lnTo>
                        <a:lnTo>
                          <a:pt x="0" y="7"/>
                        </a:lnTo>
                        <a:lnTo>
                          <a:pt x="1" y="7"/>
                        </a:lnTo>
                        <a:lnTo>
                          <a:pt x="2" y="7"/>
                        </a:lnTo>
                        <a:lnTo>
                          <a:pt x="3" y="4"/>
                        </a:lnTo>
                        <a:lnTo>
                          <a:pt x="2" y="4"/>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8" name="Freeform 213"/>
                  <p:cNvSpPr>
                    <a:spLocks/>
                  </p:cNvSpPr>
                  <p:nvPr/>
                </p:nvSpPr>
                <p:spPr bwMode="auto">
                  <a:xfrm>
                    <a:off x="4904" y="1078"/>
                    <a:ext cx="3" cy="5"/>
                  </a:xfrm>
                  <a:custGeom>
                    <a:avLst/>
                    <a:gdLst>
                      <a:gd name="T0" fmla="*/ 6 w 7"/>
                      <a:gd name="T1" fmla="*/ 2 h 10"/>
                      <a:gd name="T2" fmla="*/ 5 w 7"/>
                      <a:gd name="T3" fmla="*/ 0 h 10"/>
                      <a:gd name="T4" fmla="*/ 0 w 7"/>
                      <a:gd name="T5" fmla="*/ 7 h 10"/>
                      <a:gd name="T6" fmla="*/ 1 w 7"/>
                      <a:gd name="T7" fmla="*/ 8 h 10"/>
                      <a:gd name="T8" fmla="*/ 3 w 7"/>
                      <a:gd name="T9" fmla="*/ 10 h 10"/>
                      <a:gd name="T10" fmla="*/ 5 w 7"/>
                      <a:gd name="T11" fmla="*/ 6 h 10"/>
                      <a:gd name="T12" fmla="*/ 7 w 7"/>
                      <a:gd name="T13" fmla="*/ 2 h 10"/>
                      <a:gd name="T14" fmla="*/ 6 w 7"/>
                      <a:gd name="T15" fmla="*/ 2 h 10"/>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0"/>
                      <a:gd name="T26" fmla="*/ 7 w 7"/>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0">
                        <a:moveTo>
                          <a:pt x="6" y="2"/>
                        </a:moveTo>
                        <a:lnTo>
                          <a:pt x="5" y="0"/>
                        </a:lnTo>
                        <a:lnTo>
                          <a:pt x="0" y="7"/>
                        </a:lnTo>
                        <a:lnTo>
                          <a:pt x="1" y="8"/>
                        </a:lnTo>
                        <a:lnTo>
                          <a:pt x="3" y="10"/>
                        </a:lnTo>
                        <a:lnTo>
                          <a:pt x="5" y="6"/>
                        </a:lnTo>
                        <a:lnTo>
                          <a:pt x="7" y="2"/>
                        </a:lnTo>
                        <a:lnTo>
                          <a:pt x="6"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39" name="Freeform 214"/>
                  <p:cNvSpPr>
                    <a:spLocks/>
                  </p:cNvSpPr>
                  <p:nvPr/>
                </p:nvSpPr>
                <p:spPr bwMode="auto">
                  <a:xfrm>
                    <a:off x="4903" y="1080"/>
                    <a:ext cx="2" cy="3"/>
                  </a:xfrm>
                  <a:custGeom>
                    <a:avLst/>
                    <a:gdLst>
                      <a:gd name="T0" fmla="*/ 1 w 4"/>
                      <a:gd name="T1" fmla="*/ 3 h 7"/>
                      <a:gd name="T2" fmla="*/ 4 w 4"/>
                      <a:gd name="T3" fmla="*/ 0 h 7"/>
                      <a:gd name="T4" fmla="*/ 0 w 4"/>
                      <a:gd name="T5" fmla="*/ 7 h 7"/>
                      <a:gd name="T6" fmla="*/ 1 w 4"/>
                      <a:gd name="T7" fmla="*/ 7 h 7"/>
                      <a:gd name="T8" fmla="*/ 2 w 4"/>
                      <a:gd name="T9" fmla="*/ 7 h 7"/>
                      <a:gd name="T10" fmla="*/ 4 w 4"/>
                      <a:gd name="T11" fmla="*/ 4 h 7"/>
                      <a:gd name="T12" fmla="*/ 2 w 4"/>
                      <a:gd name="T13" fmla="*/ 4 h 7"/>
                      <a:gd name="T14" fmla="*/ 1 w 4"/>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1" y="3"/>
                        </a:moveTo>
                        <a:lnTo>
                          <a:pt x="4" y="0"/>
                        </a:lnTo>
                        <a:lnTo>
                          <a:pt x="0" y="7"/>
                        </a:lnTo>
                        <a:lnTo>
                          <a:pt x="1" y="7"/>
                        </a:lnTo>
                        <a:lnTo>
                          <a:pt x="2" y="7"/>
                        </a:lnTo>
                        <a:lnTo>
                          <a:pt x="4" y="4"/>
                        </a:lnTo>
                        <a:lnTo>
                          <a:pt x="2" y="4"/>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0" name="Freeform 215"/>
                  <p:cNvSpPr>
                    <a:spLocks/>
                  </p:cNvSpPr>
                  <p:nvPr/>
                </p:nvSpPr>
                <p:spPr bwMode="auto">
                  <a:xfrm>
                    <a:off x="4887" y="1083"/>
                    <a:ext cx="17" cy="15"/>
                  </a:xfrm>
                  <a:custGeom>
                    <a:avLst/>
                    <a:gdLst>
                      <a:gd name="T0" fmla="*/ 33 w 34"/>
                      <a:gd name="T1" fmla="*/ 1 h 30"/>
                      <a:gd name="T2" fmla="*/ 32 w 34"/>
                      <a:gd name="T3" fmla="*/ 0 h 30"/>
                      <a:gd name="T4" fmla="*/ 30 w 34"/>
                      <a:gd name="T5" fmla="*/ 3 h 30"/>
                      <a:gd name="T6" fmla="*/ 20 w 34"/>
                      <a:gd name="T7" fmla="*/ 13 h 30"/>
                      <a:gd name="T8" fmla="*/ 16 w 34"/>
                      <a:gd name="T9" fmla="*/ 16 h 30"/>
                      <a:gd name="T10" fmla="*/ 14 w 34"/>
                      <a:gd name="T11" fmla="*/ 18 h 30"/>
                      <a:gd name="T12" fmla="*/ 0 w 34"/>
                      <a:gd name="T13" fmla="*/ 27 h 30"/>
                      <a:gd name="T14" fmla="*/ 3 w 34"/>
                      <a:gd name="T15" fmla="*/ 30 h 30"/>
                      <a:gd name="T16" fmla="*/ 16 w 34"/>
                      <a:gd name="T17" fmla="*/ 20 h 30"/>
                      <a:gd name="T18" fmla="*/ 18 w 34"/>
                      <a:gd name="T19" fmla="*/ 18 h 30"/>
                      <a:gd name="T20" fmla="*/ 22 w 34"/>
                      <a:gd name="T21" fmla="*/ 16 h 30"/>
                      <a:gd name="T22" fmla="*/ 32 w 34"/>
                      <a:gd name="T23" fmla="*/ 5 h 30"/>
                      <a:gd name="T24" fmla="*/ 32 w 34"/>
                      <a:gd name="T25" fmla="*/ 5 h 30"/>
                      <a:gd name="T26" fmla="*/ 34 w 34"/>
                      <a:gd name="T27" fmla="*/ 1 h 30"/>
                      <a:gd name="T28" fmla="*/ 33 w 34"/>
                      <a:gd name="T29" fmla="*/ 1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30"/>
                      <a:gd name="T47" fmla="*/ 34 w 34"/>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30">
                        <a:moveTo>
                          <a:pt x="33" y="1"/>
                        </a:moveTo>
                        <a:lnTo>
                          <a:pt x="32" y="0"/>
                        </a:lnTo>
                        <a:lnTo>
                          <a:pt x="30" y="3"/>
                        </a:lnTo>
                        <a:lnTo>
                          <a:pt x="20" y="13"/>
                        </a:lnTo>
                        <a:lnTo>
                          <a:pt x="16" y="16"/>
                        </a:lnTo>
                        <a:lnTo>
                          <a:pt x="14" y="18"/>
                        </a:lnTo>
                        <a:lnTo>
                          <a:pt x="0" y="27"/>
                        </a:lnTo>
                        <a:lnTo>
                          <a:pt x="3" y="30"/>
                        </a:lnTo>
                        <a:lnTo>
                          <a:pt x="16" y="20"/>
                        </a:lnTo>
                        <a:lnTo>
                          <a:pt x="18" y="18"/>
                        </a:lnTo>
                        <a:lnTo>
                          <a:pt x="22" y="16"/>
                        </a:lnTo>
                        <a:lnTo>
                          <a:pt x="32" y="5"/>
                        </a:lnTo>
                        <a:lnTo>
                          <a:pt x="34" y="1"/>
                        </a:lnTo>
                        <a:lnTo>
                          <a:pt x="3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1" name="Freeform 216"/>
                  <p:cNvSpPr>
                    <a:spLocks/>
                  </p:cNvSpPr>
                  <p:nvPr/>
                </p:nvSpPr>
                <p:spPr bwMode="auto">
                  <a:xfrm>
                    <a:off x="4884" y="1097"/>
                    <a:ext cx="5" cy="3"/>
                  </a:xfrm>
                  <a:custGeom>
                    <a:avLst/>
                    <a:gdLst>
                      <a:gd name="T0" fmla="*/ 7 w 10"/>
                      <a:gd name="T1" fmla="*/ 0 h 6"/>
                      <a:gd name="T2" fmla="*/ 5 w 10"/>
                      <a:gd name="T3" fmla="*/ 1 h 6"/>
                      <a:gd name="T4" fmla="*/ 0 w 10"/>
                      <a:gd name="T5" fmla="*/ 4 h 6"/>
                      <a:gd name="T6" fmla="*/ 0 w 10"/>
                      <a:gd name="T7" fmla="*/ 5 h 6"/>
                      <a:gd name="T8" fmla="*/ 0 w 10"/>
                      <a:gd name="T9" fmla="*/ 6 h 6"/>
                      <a:gd name="T10" fmla="*/ 5 w 10"/>
                      <a:gd name="T11" fmla="*/ 4 h 6"/>
                      <a:gd name="T12" fmla="*/ 10 w 10"/>
                      <a:gd name="T13" fmla="*/ 3 h 6"/>
                      <a:gd name="T14" fmla="*/ 7 w 10"/>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6"/>
                      <a:gd name="T26" fmla="*/ 10 w 10"/>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6">
                        <a:moveTo>
                          <a:pt x="7" y="0"/>
                        </a:moveTo>
                        <a:lnTo>
                          <a:pt x="5" y="1"/>
                        </a:lnTo>
                        <a:lnTo>
                          <a:pt x="0" y="4"/>
                        </a:lnTo>
                        <a:lnTo>
                          <a:pt x="0" y="5"/>
                        </a:lnTo>
                        <a:lnTo>
                          <a:pt x="0" y="6"/>
                        </a:lnTo>
                        <a:lnTo>
                          <a:pt x="5" y="4"/>
                        </a:lnTo>
                        <a:lnTo>
                          <a:pt x="10" y="3"/>
                        </a:lnTo>
                        <a:lnTo>
                          <a:pt x="7"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2" name="Freeform 217"/>
                  <p:cNvSpPr>
                    <a:spLocks/>
                  </p:cNvSpPr>
                  <p:nvPr/>
                </p:nvSpPr>
                <p:spPr bwMode="auto">
                  <a:xfrm>
                    <a:off x="4873" y="1098"/>
                    <a:ext cx="11" cy="6"/>
                  </a:xfrm>
                  <a:custGeom>
                    <a:avLst/>
                    <a:gdLst>
                      <a:gd name="T0" fmla="*/ 22 w 23"/>
                      <a:gd name="T1" fmla="*/ 0 h 10"/>
                      <a:gd name="T2" fmla="*/ 17 w 23"/>
                      <a:gd name="T3" fmla="*/ 2 h 10"/>
                      <a:gd name="T4" fmla="*/ 17 w 23"/>
                      <a:gd name="T5" fmla="*/ 2 h 10"/>
                      <a:gd name="T6" fmla="*/ 15 w 23"/>
                      <a:gd name="T7" fmla="*/ 3 h 10"/>
                      <a:gd name="T8" fmla="*/ 10 w 23"/>
                      <a:gd name="T9" fmla="*/ 4 h 10"/>
                      <a:gd name="T10" fmla="*/ 0 w 23"/>
                      <a:gd name="T11" fmla="*/ 8 h 10"/>
                      <a:gd name="T12" fmla="*/ 0 w 23"/>
                      <a:gd name="T13" fmla="*/ 9 h 10"/>
                      <a:gd name="T14" fmla="*/ 0 w 23"/>
                      <a:gd name="T15" fmla="*/ 10 h 10"/>
                      <a:gd name="T16" fmla="*/ 10 w 23"/>
                      <a:gd name="T17" fmla="*/ 7 h 10"/>
                      <a:gd name="T18" fmla="*/ 15 w 23"/>
                      <a:gd name="T19" fmla="*/ 5 h 10"/>
                      <a:gd name="T20" fmla="*/ 21 w 23"/>
                      <a:gd name="T21" fmla="*/ 4 h 10"/>
                      <a:gd name="T22" fmla="*/ 23 w 23"/>
                      <a:gd name="T23" fmla="*/ 2 h 10"/>
                      <a:gd name="T24" fmla="*/ 22 w 23"/>
                      <a:gd name="T25" fmla="*/ 1 h 10"/>
                      <a:gd name="T26" fmla="*/ 22 w 23"/>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10"/>
                      <a:gd name="T44" fmla="*/ 23 w 23"/>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10">
                        <a:moveTo>
                          <a:pt x="22" y="0"/>
                        </a:moveTo>
                        <a:lnTo>
                          <a:pt x="17" y="2"/>
                        </a:lnTo>
                        <a:lnTo>
                          <a:pt x="15" y="3"/>
                        </a:lnTo>
                        <a:lnTo>
                          <a:pt x="10" y="4"/>
                        </a:lnTo>
                        <a:lnTo>
                          <a:pt x="0" y="8"/>
                        </a:lnTo>
                        <a:lnTo>
                          <a:pt x="0" y="9"/>
                        </a:lnTo>
                        <a:lnTo>
                          <a:pt x="0" y="10"/>
                        </a:lnTo>
                        <a:lnTo>
                          <a:pt x="10" y="7"/>
                        </a:lnTo>
                        <a:lnTo>
                          <a:pt x="15" y="5"/>
                        </a:lnTo>
                        <a:lnTo>
                          <a:pt x="21" y="4"/>
                        </a:lnTo>
                        <a:lnTo>
                          <a:pt x="23" y="2"/>
                        </a:lnTo>
                        <a:lnTo>
                          <a:pt x="22" y="1"/>
                        </a:lnTo>
                        <a:lnTo>
                          <a:pt x="2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3" name="Freeform 218"/>
                  <p:cNvSpPr>
                    <a:spLocks/>
                  </p:cNvSpPr>
                  <p:nvPr/>
                </p:nvSpPr>
                <p:spPr bwMode="auto">
                  <a:xfrm>
                    <a:off x="4870" y="1102"/>
                    <a:ext cx="3" cy="2"/>
                  </a:xfrm>
                  <a:custGeom>
                    <a:avLst/>
                    <a:gdLst>
                      <a:gd name="T0" fmla="*/ 4 w 4"/>
                      <a:gd name="T1" fmla="*/ 2 h 4"/>
                      <a:gd name="T2" fmla="*/ 4 w 4"/>
                      <a:gd name="T3" fmla="*/ 0 h 4"/>
                      <a:gd name="T4" fmla="*/ 0 w 4"/>
                      <a:gd name="T5" fmla="*/ 0 h 4"/>
                      <a:gd name="T6" fmla="*/ 0 w 4"/>
                      <a:gd name="T7" fmla="*/ 2 h 4"/>
                      <a:gd name="T8" fmla="*/ 0 w 4"/>
                      <a:gd name="T9" fmla="*/ 4 h 4"/>
                      <a:gd name="T10" fmla="*/ 1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1" y="4"/>
                        </a:lnTo>
                        <a:lnTo>
                          <a:pt x="4" y="3"/>
                        </a:lnTo>
                        <a:lnTo>
                          <a:pt x="4"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4" name="Freeform 219"/>
                  <p:cNvSpPr>
                    <a:spLocks/>
                  </p:cNvSpPr>
                  <p:nvPr/>
                </p:nvSpPr>
                <p:spPr bwMode="auto">
                  <a:xfrm>
                    <a:off x="4869" y="1102"/>
                    <a:ext cx="3" cy="2"/>
                  </a:xfrm>
                  <a:custGeom>
                    <a:avLst/>
                    <a:gdLst>
                      <a:gd name="T0" fmla="*/ 4 w 7"/>
                      <a:gd name="T1" fmla="*/ 0 h 4"/>
                      <a:gd name="T2" fmla="*/ 7 w 7"/>
                      <a:gd name="T3" fmla="*/ 0 h 4"/>
                      <a:gd name="T4" fmla="*/ 0 w 7"/>
                      <a:gd name="T5" fmla="*/ 2 h 4"/>
                      <a:gd name="T6" fmla="*/ 0 w 7"/>
                      <a:gd name="T7" fmla="*/ 3 h 4"/>
                      <a:gd name="T8" fmla="*/ 0 w 7"/>
                      <a:gd name="T9" fmla="*/ 4 h 4"/>
                      <a:gd name="T10" fmla="*/ 4 w 7"/>
                      <a:gd name="T11" fmla="*/ 3 h 4"/>
                      <a:gd name="T12" fmla="*/ 4 w 7"/>
                      <a:gd name="T13" fmla="*/ 2 h 4"/>
                      <a:gd name="T14" fmla="*/ 4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0"/>
                        </a:moveTo>
                        <a:lnTo>
                          <a:pt x="7" y="0"/>
                        </a:lnTo>
                        <a:lnTo>
                          <a:pt x="0" y="2"/>
                        </a:lnTo>
                        <a:lnTo>
                          <a:pt x="0" y="3"/>
                        </a:lnTo>
                        <a:lnTo>
                          <a:pt x="0" y="4"/>
                        </a:lnTo>
                        <a:lnTo>
                          <a:pt x="4" y="3"/>
                        </a:lnTo>
                        <a:lnTo>
                          <a:pt x="4" y="2"/>
                        </a:lnTo>
                        <a:lnTo>
                          <a:pt x="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5" name="Freeform 220"/>
                  <p:cNvSpPr>
                    <a:spLocks/>
                  </p:cNvSpPr>
                  <p:nvPr/>
                </p:nvSpPr>
                <p:spPr bwMode="auto">
                  <a:xfrm>
                    <a:off x="4858" y="1102"/>
                    <a:ext cx="11" cy="3"/>
                  </a:xfrm>
                  <a:custGeom>
                    <a:avLst/>
                    <a:gdLst>
                      <a:gd name="T0" fmla="*/ 22 w 22"/>
                      <a:gd name="T1" fmla="*/ 2 h 4"/>
                      <a:gd name="T2" fmla="*/ 22 w 22"/>
                      <a:gd name="T3" fmla="*/ 0 h 4"/>
                      <a:gd name="T4" fmla="*/ 0 w 22"/>
                      <a:gd name="T5" fmla="*/ 0 h 4"/>
                      <a:gd name="T6" fmla="*/ 0 w 22"/>
                      <a:gd name="T7" fmla="*/ 2 h 4"/>
                      <a:gd name="T8" fmla="*/ 0 w 22"/>
                      <a:gd name="T9" fmla="*/ 4 h 4"/>
                      <a:gd name="T10" fmla="*/ 19 w 22"/>
                      <a:gd name="T11" fmla="*/ 4 h 4"/>
                      <a:gd name="T12" fmla="*/ 22 w 22"/>
                      <a:gd name="T13" fmla="*/ 3 h 4"/>
                      <a:gd name="T14" fmla="*/ 22 w 2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4"/>
                      <a:gd name="T26" fmla="*/ 22 w 2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4">
                        <a:moveTo>
                          <a:pt x="22" y="2"/>
                        </a:moveTo>
                        <a:lnTo>
                          <a:pt x="22" y="0"/>
                        </a:lnTo>
                        <a:lnTo>
                          <a:pt x="0" y="0"/>
                        </a:lnTo>
                        <a:lnTo>
                          <a:pt x="0" y="2"/>
                        </a:lnTo>
                        <a:lnTo>
                          <a:pt x="0" y="4"/>
                        </a:lnTo>
                        <a:lnTo>
                          <a:pt x="19" y="4"/>
                        </a:lnTo>
                        <a:lnTo>
                          <a:pt x="22" y="3"/>
                        </a:lnTo>
                        <a:lnTo>
                          <a:pt x="2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6" name="Freeform 221"/>
                  <p:cNvSpPr>
                    <a:spLocks/>
                  </p:cNvSpPr>
                  <p:nvPr/>
                </p:nvSpPr>
                <p:spPr bwMode="auto">
                  <a:xfrm>
                    <a:off x="4856" y="1102"/>
                    <a:ext cx="3" cy="3"/>
                  </a:xfrm>
                  <a:custGeom>
                    <a:avLst/>
                    <a:gdLst>
                      <a:gd name="T0" fmla="*/ 3 w 7"/>
                      <a:gd name="T1" fmla="*/ 2 h 4"/>
                      <a:gd name="T2" fmla="*/ 3 w 7"/>
                      <a:gd name="T3" fmla="*/ 1 h 4"/>
                      <a:gd name="T4" fmla="*/ 0 w 7"/>
                      <a:gd name="T5" fmla="*/ 0 h 4"/>
                      <a:gd name="T6" fmla="*/ 0 w 7"/>
                      <a:gd name="T7" fmla="*/ 1 h 4"/>
                      <a:gd name="T8" fmla="*/ 0 w 7"/>
                      <a:gd name="T9" fmla="*/ 2 h 4"/>
                      <a:gd name="T10" fmla="*/ 7 w 7"/>
                      <a:gd name="T11" fmla="*/ 4 h 4"/>
                      <a:gd name="T12" fmla="*/ 3 w 7"/>
                      <a:gd name="T13" fmla="*/ 4 h 4"/>
                      <a:gd name="T14" fmla="*/ 3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2"/>
                        </a:moveTo>
                        <a:lnTo>
                          <a:pt x="3" y="1"/>
                        </a:lnTo>
                        <a:lnTo>
                          <a:pt x="0" y="0"/>
                        </a:lnTo>
                        <a:lnTo>
                          <a:pt x="0" y="1"/>
                        </a:lnTo>
                        <a:lnTo>
                          <a:pt x="0" y="2"/>
                        </a:lnTo>
                        <a:lnTo>
                          <a:pt x="7" y="4"/>
                        </a:lnTo>
                        <a:lnTo>
                          <a:pt x="3" y="4"/>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7" name="Freeform 222"/>
                  <p:cNvSpPr>
                    <a:spLocks/>
                  </p:cNvSpPr>
                  <p:nvPr/>
                </p:nvSpPr>
                <p:spPr bwMode="auto">
                  <a:xfrm>
                    <a:off x="4854" y="1102"/>
                    <a:ext cx="2" cy="2"/>
                  </a:xfrm>
                  <a:custGeom>
                    <a:avLst/>
                    <a:gdLst>
                      <a:gd name="T0" fmla="*/ 4 w 4"/>
                      <a:gd name="T1" fmla="*/ 1 h 4"/>
                      <a:gd name="T2" fmla="*/ 0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0" y="0"/>
                        </a:lnTo>
                        <a:lnTo>
                          <a:pt x="0" y="2"/>
                        </a:lnTo>
                        <a:lnTo>
                          <a:pt x="0" y="4"/>
                        </a:lnTo>
                        <a:lnTo>
                          <a:pt x="4" y="4"/>
                        </a:lnTo>
                        <a:lnTo>
                          <a:pt x="4" y="2"/>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8" name="Freeform 223"/>
                  <p:cNvSpPr>
                    <a:spLocks/>
                  </p:cNvSpPr>
                  <p:nvPr/>
                </p:nvSpPr>
                <p:spPr bwMode="auto">
                  <a:xfrm>
                    <a:off x="4847" y="1100"/>
                    <a:ext cx="9" cy="4"/>
                  </a:xfrm>
                  <a:custGeom>
                    <a:avLst/>
                    <a:gdLst>
                      <a:gd name="T0" fmla="*/ 15 w 19"/>
                      <a:gd name="T1" fmla="*/ 7 h 9"/>
                      <a:gd name="T2" fmla="*/ 15 w 19"/>
                      <a:gd name="T3" fmla="*/ 6 h 9"/>
                      <a:gd name="T4" fmla="*/ 7 w 19"/>
                      <a:gd name="T5" fmla="*/ 2 h 9"/>
                      <a:gd name="T6" fmla="*/ 3 w 19"/>
                      <a:gd name="T7" fmla="*/ 0 h 9"/>
                      <a:gd name="T8" fmla="*/ 1 w 19"/>
                      <a:gd name="T9" fmla="*/ 1 h 9"/>
                      <a:gd name="T10" fmla="*/ 0 w 19"/>
                      <a:gd name="T11" fmla="*/ 2 h 9"/>
                      <a:gd name="T12" fmla="*/ 4 w 19"/>
                      <a:gd name="T13" fmla="*/ 5 h 9"/>
                      <a:gd name="T14" fmla="*/ 19 w 19"/>
                      <a:gd name="T15" fmla="*/ 9 h 9"/>
                      <a:gd name="T16" fmla="*/ 15 w 19"/>
                      <a:gd name="T17" fmla="*/ 9 h 9"/>
                      <a:gd name="T18" fmla="*/ 15 w 19"/>
                      <a:gd name="T19" fmla="*/ 7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9"/>
                      <a:gd name="T32" fmla="*/ 19 w 19"/>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9">
                        <a:moveTo>
                          <a:pt x="15" y="7"/>
                        </a:moveTo>
                        <a:lnTo>
                          <a:pt x="15" y="6"/>
                        </a:lnTo>
                        <a:lnTo>
                          <a:pt x="7" y="2"/>
                        </a:lnTo>
                        <a:lnTo>
                          <a:pt x="3" y="0"/>
                        </a:lnTo>
                        <a:lnTo>
                          <a:pt x="1" y="1"/>
                        </a:lnTo>
                        <a:lnTo>
                          <a:pt x="0" y="2"/>
                        </a:lnTo>
                        <a:lnTo>
                          <a:pt x="4" y="5"/>
                        </a:lnTo>
                        <a:lnTo>
                          <a:pt x="19" y="9"/>
                        </a:lnTo>
                        <a:lnTo>
                          <a:pt x="15" y="9"/>
                        </a:lnTo>
                        <a:lnTo>
                          <a:pt x="15"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49" name="Freeform 224"/>
                  <p:cNvSpPr>
                    <a:spLocks/>
                  </p:cNvSpPr>
                  <p:nvPr/>
                </p:nvSpPr>
                <p:spPr bwMode="auto">
                  <a:xfrm>
                    <a:off x="4846" y="1099"/>
                    <a:ext cx="4" cy="2"/>
                  </a:xfrm>
                  <a:custGeom>
                    <a:avLst/>
                    <a:gdLst>
                      <a:gd name="T0" fmla="*/ 4 w 7"/>
                      <a:gd name="T1" fmla="*/ 1 h 3"/>
                      <a:gd name="T2" fmla="*/ 7 w 7"/>
                      <a:gd name="T3" fmla="*/ 3 h 3"/>
                      <a:gd name="T4" fmla="*/ 0 w 7"/>
                      <a:gd name="T5" fmla="*/ 0 h 3"/>
                      <a:gd name="T6" fmla="*/ 0 w 7"/>
                      <a:gd name="T7" fmla="*/ 1 h 3"/>
                      <a:gd name="T8" fmla="*/ 0 w 7"/>
                      <a:gd name="T9" fmla="*/ 2 h 3"/>
                      <a:gd name="T10" fmla="*/ 2 w 7"/>
                      <a:gd name="T11" fmla="*/ 3 h 3"/>
                      <a:gd name="T12" fmla="*/ 2 w 7"/>
                      <a:gd name="T13" fmla="*/ 2 h 3"/>
                      <a:gd name="T14" fmla="*/ 4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4" y="1"/>
                        </a:moveTo>
                        <a:lnTo>
                          <a:pt x="7" y="3"/>
                        </a:lnTo>
                        <a:lnTo>
                          <a:pt x="0" y="0"/>
                        </a:lnTo>
                        <a:lnTo>
                          <a:pt x="0" y="1"/>
                        </a:lnTo>
                        <a:lnTo>
                          <a:pt x="0" y="2"/>
                        </a:lnTo>
                        <a:lnTo>
                          <a:pt x="2" y="3"/>
                        </a:lnTo>
                        <a:lnTo>
                          <a:pt x="2" y="2"/>
                        </a:lnTo>
                        <a:lnTo>
                          <a:pt x="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50" name="Freeform 225"/>
                  <p:cNvSpPr>
                    <a:spLocks/>
                  </p:cNvSpPr>
                  <p:nvPr/>
                </p:nvSpPr>
                <p:spPr bwMode="auto">
                  <a:xfrm>
                    <a:off x="4833" y="1089"/>
                    <a:ext cx="14" cy="11"/>
                  </a:xfrm>
                  <a:custGeom>
                    <a:avLst/>
                    <a:gdLst>
                      <a:gd name="T0" fmla="*/ 25 w 26"/>
                      <a:gd name="T1" fmla="*/ 21 h 22"/>
                      <a:gd name="T2" fmla="*/ 26 w 26"/>
                      <a:gd name="T3" fmla="*/ 20 h 22"/>
                      <a:gd name="T4" fmla="*/ 23 w 26"/>
                      <a:gd name="T5" fmla="*/ 18 h 22"/>
                      <a:gd name="T6" fmla="*/ 21 w 26"/>
                      <a:gd name="T7" fmla="*/ 15 h 22"/>
                      <a:gd name="T8" fmla="*/ 18 w 26"/>
                      <a:gd name="T9" fmla="*/ 14 h 22"/>
                      <a:gd name="T10" fmla="*/ 14 w 26"/>
                      <a:gd name="T11" fmla="*/ 12 h 22"/>
                      <a:gd name="T12" fmla="*/ 11 w 26"/>
                      <a:gd name="T13" fmla="*/ 10 h 22"/>
                      <a:gd name="T14" fmla="*/ 9 w 26"/>
                      <a:gd name="T15" fmla="*/ 6 h 22"/>
                      <a:gd name="T16" fmla="*/ 7 w 26"/>
                      <a:gd name="T17" fmla="*/ 4 h 22"/>
                      <a:gd name="T18" fmla="*/ 3 w 26"/>
                      <a:gd name="T19" fmla="*/ 1 h 22"/>
                      <a:gd name="T20" fmla="*/ 2 w 26"/>
                      <a:gd name="T21" fmla="*/ 0 h 22"/>
                      <a:gd name="T22" fmla="*/ 1 w 26"/>
                      <a:gd name="T23" fmla="*/ 0 h 22"/>
                      <a:gd name="T24" fmla="*/ 0 w 26"/>
                      <a:gd name="T25" fmla="*/ 0 h 22"/>
                      <a:gd name="T26" fmla="*/ 1 w 26"/>
                      <a:gd name="T27" fmla="*/ 4 h 22"/>
                      <a:gd name="T28" fmla="*/ 4 w 26"/>
                      <a:gd name="T29" fmla="*/ 6 h 22"/>
                      <a:gd name="T30" fmla="*/ 7 w 26"/>
                      <a:gd name="T31" fmla="*/ 8 h 22"/>
                      <a:gd name="T32" fmla="*/ 9 w 26"/>
                      <a:gd name="T33" fmla="*/ 12 h 22"/>
                      <a:gd name="T34" fmla="*/ 11 w 26"/>
                      <a:gd name="T35" fmla="*/ 14 h 22"/>
                      <a:gd name="T36" fmla="*/ 15 w 26"/>
                      <a:gd name="T37" fmla="*/ 16 h 22"/>
                      <a:gd name="T38" fmla="*/ 18 w 26"/>
                      <a:gd name="T39" fmla="*/ 18 h 22"/>
                      <a:gd name="T40" fmla="*/ 21 w 26"/>
                      <a:gd name="T41" fmla="*/ 20 h 22"/>
                      <a:gd name="T42" fmla="*/ 21 w 26"/>
                      <a:gd name="T43" fmla="*/ 20 h 22"/>
                      <a:gd name="T44" fmla="*/ 25 w 26"/>
                      <a:gd name="T45" fmla="*/ 22 h 22"/>
                      <a:gd name="T46" fmla="*/ 25 w 26"/>
                      <a:gd name="T47" fmla="*/ 21 h 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6"/>
                      <a:gd name="T73" fmla="*/ 0 h 22"/>
                      <a:gd name="T74" fmla="*/ 26 w 26"/>
                      <a:gd name="T75" fmla="*/ 22 h 2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6" h="22">
                        <a:moveTo>
                          <a:pt x="25" y="21"/>
                        </a:moveTo>
                        <a:lnTo>
                          <a:pt x="26" y="20"/>
                        </a:lnTo>
                        <a:lnTo>
                          <a:pt x="23" y="18"/>
                        </a:lnTo>
                        <a:lnTo>
                          <a:pt x="21" y="15"/>
                        </a:lnTo>
                        <a:lnTo>
                          <a:pt x="18" y="14"/>
                        </a:lnTo>
                        <a:lnTo>
                          <a:pt x="14" y="12"/>
                        </a:lnTo>
                        <a:lnTo>
                          <a:pt x="11" y="10"/>
                        </a:lnTo>
                        <a:lnTo>
                          <a:pt x="9" y="6"/>
                        </a:lnTo>
                        <a:lnTo>
                          <a:pt x="7" y="4"/>
                        </a:lnTo>
                        <a:lnTo>
                          <a:pt x="3" y="1"/>
                        </a:lnTo>
                        <a:lnTo>
                          <a:pt x="2" y="0"/>
                        </a:lnTo>
                        <a:lnTo>
                          <a:pt x="1" y="0"/>
                        </a:lnTo>
                        <a:lnTo>
                          <a:pt x="0" y="0"/>
                        </a:lnTo>
                        <a:lnTo>
                          <a:pt x="1" y="4"/>
                        </a:lnTo>
                        <a:lnTo>
                          <a:pt x="4" y="6"/>
                        </a:lnTo>
                        <a:lnTo>
                          <a:pt x="7" y="8"/>
                        </a:lnTo>
                        <a:lnTo>
                          <a:pt x="9" y="12"/>
                        </a:lnTo>
                        <a:lnTo>
                          <a:pt x="11" y="14"/>
                        </a:lnTo>
                        <a:lnTo>
                          <a:pt x="15" y="16"/>
                        </a:lnTo>
                        <a:lnTo>
                          <a:pt x="18" y="18"/>
                        </a:lnTo>
                        <a:lnTo>
                          <a:pt x="21" y="20"/>
                        </a:lnTo>
                        <a:lnTo>
                          <a:pt x="25" y="22"/>
                        </a:lnTo>
                        <a:lnTo>
                          <a:pt x="25" y="2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51" name="Freeform 226"/>
                  <p:cNvSpPr>
                    <a:spLocks/>
                  </p:cNvSpPr>
                  <p:nvPr/>
                </p:nvSpPr>
                <p:spPr bwMode="auto">
                  <a:xfrm>
                    <a:off x="4824" y="1044"/>
                    <a:ext cx="11" cy="46"/>
                  </a:xfrm>
                  <a:custGeom>
                    <a:avLst/>
                    <a:gdLst>
                      <a:gd name="T0" fmla="*/ 22 w 22"/>
                      <a:gd name="T1" fmla="*/ 90 h 91"/>
                      <a:gd name="T2" fmla="*/ 20 w 22"/>
                      <a:gd name="T3" fmla="*/ 86 h 91"/>
                      <a:gd name="T4" fmla="*/ 20 w 22"/>
                      <a:gd name="T5" fmla="*/ 86 h 91"/>
                      <a:gd name="T6" fmla="*/ 17 w 22"/>
                      <a:gd name="T7" fmla="*/ 83 h 91"/>
                      <a:gd name="T8" fmla="*/ 15 w 22"/>
                      <a:gd name="T9" fmla="*/ 80 h 91"/>
                      <a:gd name="T10" fmla="*/ 13 w 22"/>
                      <a:gd name="T11" fmla="*/ 73 h 91"/>
                      <a:gd name="T12" fmla="*/ 11 w 22"/>
                      <a:gd name="T13" fmla="*/ 70 h 91"/>
                      <a:gd name="T14" fmla="*/ 4 w 22"/>
                      <a:gd name="T15" fmla="*/ 50 h 91"/>
                      <a:gd name="T16" fmla="*/ 4 w 22"/>
                      <a:gd name="T17" fmla="*/ 43 h 91"/>
                      <a:gd name="T18" fmla="*/ 2 w 22"/>
                      <a:gd name="T19" fmla="*/ 40 h 91"/>
                      <a:gd name="T20" fmla="*/ 2 w 22"/>
                      <a:gd name="T21" fmla="*/ 36 h 91"/>
                      <a:gd name="T22" fmla="*/ 4 w 22"/>
                      <a:gd name="T23" fmla="*/ 32 h 91"/>
                      <a:gd name="T24" fmla="*/ 4 w 22"/>
                      <a:gd name="T25" fmla="*/ 25 h 91"/>
                      <a:gd name="T26" fmla="*/ 8 w 22"/>
                      <a:gd name="T27" fmla="*/ 11 h 91"/>
                      <a:gd name="T28" fmla="*/ 9 w 22"/>
                      <a:gd name="T29" fmla="*/ 8 h 91"/>
                      <a:gd name="T30" fmla="*/ 11 w 22"/>
                      <a:gd name="T31" fmla="*/ 7 h 91"/>
                      <a:gd name="T32" fmla="*/ 13 w 22"/>
                      <a:gd name="T33" fmla="*/ 3 h 91"/>
                      <a:gd name="T34" fmla="*/ 12 w 22"/>
                      <a:gd name="T35" fmla="*/ 2 h 91"/>
                      <a:gd name="T36" fmla="*/ 11 w 22"/>
                      <a:gd name="T37" fmla="*/ 0 h 91"/>
                      <a:gd name="T38" fmla="*/ 8 w 22"/>
                      <a:gd name="T39" fmla="*/ 4 h 91"/>
                      <a:gd name="T40" fmla="*/ 7 w 22"/>
                      <a:gd name="T41" fmla="*/ 8 h 91"/>
                      <a:gd name="T42" fmla="*/ 6 w 22"/>
                      <a:gd name="T43" fmla="*/ 11 h 91"/>
                      <a:gd name="T44" fmla="*/ 1 w 22"/>
                      <a:gd name="T45" fmla="*/ 25 h 91"/>
                      <a:gd name="T46" fmla="*/ 1 w 22"/>
                      <a:gd name="T47" fmla="*/ 32 h 91"/>
                      <a:gd name="T48" fmla="*/ 0 w 22"/>
                      <a:gd name="T49" fmla="*/ 36 h 91"/>
                      <a:gd name="T50" fmla="*/ 0 w 22"/>
                      <a:gd name="T51" fmla="*/ 40 h 91"/>
                      <a:gd name="T52" fmla="*/ 1 w 22"/>
                      <a:gd name="T53" fmla="*/ 43 h 91"/>
                      <a:gd name="T54" fmla="*/ 1 w 22"/>
                      <a:gd name="T55" fmla="*/ 50 h 91"/>
                      <a:gd name="T56" fmla="*/ 8 w 22"/>
                      <a:gd name="T57" fmla="*/ 73 h 91"/>
                      <a:gd name="T58" fmla="*/ 11 w 22"/>
                      <a:gd name="T59" fmla="*/ 76 h 91"/>
                      <a:gd name="T60" fmla="*/ 13 w 22"/>
                      <a:gd name="T61" fmla="*/ 83 h 91"/>
                      <a:gd name="T62" fmla="*/ 15 w 22"/>
                      <a:gd name="T63" fmla="*/ 86 h 91"/>
                      <a:gd name="T64" fmla="*/ 17 w 22"/>
                      <a:gd name="T65" fmla="*/ 88 h 91"/>
                      <a:gd name="T66" fmla="*/ 20 w 22"/>
                      <a:gd name="T67" fmla="*/ 91 h 91"/>
                      <a:gd name="T68" fmla="*/ 21 w 22"/>
                      <a:gd name="T69" fmla="*/ 90 h 91"/>
                      <a:gd name="T70" fmla="*/ 22 w 22"/>
                      <a:gd name="T71" fmla="*/ 90 h 9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
                      <a:gd name="T109" fmla="*/ 0 h 91"/>
                      <a:gd name="T110" fmla="*/ 22 w 22"/>
                      <a:gd name="T111" fmla="*/ 91 h 9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 h="91">
                        <a:moveTo>
                          <a:pt x="22" y="90"/>
                        </a:moveTo>
                        <a:lnTo>
                          <a:pt x="20" y="86"/>
                        </a:lnTo>
                        <a:lnTo>
                          <a:pt x="17" y="83"/>
                        </a:lnTo>
                        <a:lnTo>
                          <a:pt x="15" y="80"/>
                        </a:lnTo>
                        <a:lnTo>
                          <a:pt x="13" y="73"/>
                        </a:lnTo>
                        <a:lnTo>
                          <a:pt x="11" y="70"/>
                        </a:lnTo>
                        <a:lnTo>
                          <a:pt x="4" y="50"/>
                        </a:lnTo>
                        <a:lnTo>
                          <a:pt x="4" y="43"/>
                        </a:lnTo>
                        <a:lnTo>
                          <a:pt x="2" y="40"/>
                        </a:lnTo>
                        <a:lnTo>
                          <a:pt x="2" y="36"/>
                        </a:lnTo>
                        <a:lnTo>
                          <a:pt x="4" y="32"/>
                        </a:lnTo>
                        <a:lnTo>
                          <a:pt x="4" y="25"/>
                        </a:lnTo>
                        <a:lnTo>
                          <a:pt x="8" y="11"/>
                        </a:lnTo>
                        <a:lnTo>
                          <a:pt x="9" y="8"/>
                        </a:lnTo>
                        <a:lnTo>
                          <a:pt x="11" y="7"/>
                        </a:lnTo>
                        <a:lnTo>
                          <a:pt x="13" y="3"/>
                        </a:lnTo>
                        <a:lnTo>
                          <a:pt x="12" y="2"/>
                        </a:lnTo>
                        <a:lnTo>
                          <a:pt x="11" y="0"/>
                        </a:lnTo>
                        <a:lnTo>
                          <a:pt x="8" y="4"/>
                        </a:lnTo>
                        <a:lnTo>
                          <a:pt x="7" y="8"/>
                        </a:lnTo>
                        <a:lnTo>
                          <a:pt x="6" y="11"/>
                        </a:lnTo>
                        <a:lnTo>
                          <a:pt x="1" y="25"/>
                        </a:lnTo>
                        <a:lnTo>
                          <a:pt x="1" y="32"/>
                        </a:lnTo>
                        <a:lnTo>
                          <a:pt x="0" y="36"/>
                        </a:lnTo>
                        <a:lnTo>
                          <a:pt x="0" y="40"/>
                        </a:lnTo>
                        <a:lnTo>
                          <a:pt x="1" y="43"/>
                        </a:lnTo>
                        <a:lnTo>
                          <a:pt x="1" y="50"/>
                        </a:lnTo>
                        <a:lnTo>
                          <a:pt x="8" y="73"/>
                        </a:lnTo>
                        <a:lnTo>
                          <a:pt x="11" y="76"/>
                        </a:lnTo>
                        <a:lnTo>
                          <a:pt x="13" y="83"/>
                        </a:lnTo>
                        <a:lnTo>
                          <a:pt x="15" y="86"/>
                        </a:lnTo>
                        <a:lnTo>
                          <a:pt x="17" y="88"/>
                        </a:lnTo>
                        <a:lnTo>
                          <a:pt x="20" y="91"/>
                        </a:lnTo>
                        <a:lnTo>
                          <a:pt x="21" y="90"/>
                        </a:lnTo>
                        <a:lnTo>
                          <a:pt x="22" y="9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52" name="Freeform 227"/>
                  <p:cNvSpPr>
                    <a:spLocks/>
                  </p:cNvSpPr>
                  <p:nvPr/>
                </p:nvSpPr>
                <p:spPr bwMode="auto">
                  <a:xfrm>
                    <a:off x="4829" y="1044"/>
                    <a:ext cx="2" cy="3"/>
                  </a:xfrm>
                  <a:custGeom>
                    <a:avLst/>
                    <a:gdLst>
                      <a:gd name="T0" fmla="*/ 2 w 3"/>
                      <a:gd name="T1" fmla="*/ 4 h 7"/>
                      <a:gd name="T2" fmla="*/ 0 w 3"/>
                      <a:gd name="T3" fmla="*/ 7 h 7"/>
                      <a:gd name="T4" fmla="*/ 3 w 3"/>
                      <a:gd name="T5" fmla="*/ 0 h 7"/>
                      <a:gd name="T6" fmla="*/ 2 w 3"/>
                      <a:gd name="T7" fmla="*/ 0 h 7"/>
                      <a:gd name="T8" fmla="*/ 1 w 3"/>
                      <a:gd name="T9" fmla="*/ 0 h 7"/>
                      <a:gd name="T10" fmla="*/ 0 w 3"/>
                      <a:gd name="T11" fmla="*/ 3 h 7"/>
                      <a:gd name="T12" fmla="*/ 1 w 3"/>
                      <a:gd name="T13" fmla="*/ 3 h 7"/>
                      <a:gd name="T14" fmla="*/ 2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4"/>
                        </a:moveTo>
                        <a:lnTo>
                          <a:pt x="0" y="7"/>
                        </a:lnTo>
                        <a:lnTo>
                          <a:pt x="3" y="0"/>
                        </a:lnTo>
                        <a:lnTo>
                          <a:pt x="2" y="0"/>
                        </a:lnTo>
                        <a:lnTo>
                          <a:pt x="1" y="0"/>
                        </a:lnTo>
                        <a:lnTo>
                          <a:pt x="0" y="3"/>
                        </a:lnTo>
                        <a:lnTo>
                          <a:pt x="1"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53" name="Freeform 228"/>
                  <p:cNvSpPr>
                    <a:spLocks/>
                  </p:cNvSpPr>
                  <p:nvPr/>
                </p:nvSpPr>
                <p:spPr bwMode="auto">
                  <a:xfrm>
                    <a:off x="4829" y="1033"/>
                    <a:ext cx="10" cy="11"/>
                  </a:xfrm>
                  <a:custGeom>
                    <a:avLst/>
                    <a:gdLst>
                      <a:gd name="T0" fmla="*/ 1 w 18"/>
                      <a:gd name="T1" fmla="*/ 20 h 21"/>
                      <a:gd name="T2" fmla="*/ 2 w 18"/>
                      <a:gd name="T3" fmla="*/ 21 h 21"/>
                      <a:gd name="T4" fmla="*/ 7 w 18"/>
                      <a:gd name="T5" fmla="*/ 15 h 21"/>
                      <a:gd name="T6" fmla="*/ 11 w 18"/>
                      <a:gd name="T7" fmla="*/ 10 h 21"/>
                      <a:gd name="T8" fmla="*/ 14 w 18"/>
                      <a:gd name="T9" fmla="*/ 6 h 21"/>
                      <a:gd name="T10" fmla="*/ 18 w 18"/>
                      <a:gd name="T11" fmla="*/ 2 h 21"/>
                      <a:gd name="T12" fmla="*/ 16 w 18"/>
                      <a:gd name="T13" fmla="*/ 0 h 21"/>
                      <a:gd name="T14" fmla="*/ 11 w 18"/>
                      <a:gd name="T15" fmla="*/ 4 h 21"/>
                      <a:gd name="T16" fmla="*/ 9 w 18"/>
                      <a:gd name="T17" fmla="*/ 8 h 21"/>
                      <a:gd name="T18" fmla="*/ 4 w 18"/>
                      <a:gd name="T19" fmla="*/ 12 h 21"/>
                      <a:gd name="T20" fmla="*/ 2 w 18"/>
                      <a:gd name="T21" fmla="*/ 16 h 21"/>
                      <a:gd name="T22" fmla="*/ 0 w 18"/>
                      <a:gd name="T23" fmla="*/ 20 h 21"/>
                      <a:gd name="T24" fmla="*/ 1 w 18"/>
                      <a:gd name="T25" fmla="*/ 2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21"/>
                      <a:gd name="T41" fmla="*/ 18 w 18"/>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21">
                        <a:moveTo>
                          <a:pt x="1" y="20"/>
                        </a:moveTo>
                        <a:lnTo>
                          <a:pt x="2" y="21"/>
                        </a:lnTo>
                        <a:lnTo>
                          <a:pt x="7" y="15"/>
                        </a:lnTo>
                        <a:lnTo>
                          <a:pt x="11" y="10"/>
                        </a:lnTo>
                        <a:lnTo>
                          <a:pt x="14" y="6"/>
                        </a:lnTo>
                        <a:lnTo>
                          <a:pt x="18" y="2"/>
                        </a:lnTo>
                        <a:lnTo>
                          <a:pt x="16" y="0"/>
                        </a:lnTo>
                        <a:lnTo>
                          <a:pt x="11" y="4"/>
                        </a:lnTo>
                        <a:lnTo>
                          <a:pt x="9" y="8"/>
                        </a:lnTo>
                        <a:lnTo>
                          <a:pt x="4" y="12"/>
                        </a:lnTo>
                        <a:lnTo>
                          <a:pt x="2" y="16"/>
                        </a:lnTo>
                        <a:lnTo>
                          <a:pt x="0" y="20"/>
                        </a:lnTo>
                        <a:lnTo>
                          <a:pt x="1" y="2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54" name="Freeform 229"/>
                  <p:cNvSpPr>
                    <a:spLocks/>
                  </p:cNvSpPr>
                  <p:nvPr/>
                </p:nvSpPr>
                <p:spPr bwMode="auto">
                  <a:xfrm>
                    <a:off x="4837" y="1026"/>
                    <a:ext cx="13" cy="8"/>
                  </a:xfrm>
                  <a:custGeom>
                    <a:avLst/>
                    <a:gdLst>
                      <a:gd name="T0" fmla="*/ 2 w 25"/>
                      <a:gd name="T1" fmla="*/ 17 h 17"/>
                      <a:gd name="T2" fmla="*/ 6 w 25"/>
                      <a:gd name="T3" fmla="*/ 15 h 17"/>
                      <a:gd name="T4" fmla="*/ 8 w 25"/>
                      <a:gd name="T5" fmla="*/ 12 h 17"/>
                      <a:gd name="T6" fmla="*/ 11 w 25"/>
                      <a:gd name="T7" fmla="*/ 10 h 17"/>
                      <a:gd name="T8" fmla="*/ 14 w 25"/>
                      <a:gd name="T9" fmla="*/ 8 h 17"/>
                      <a:gd name="T10" fmla="*/ 17 w 25"/>
                      <a:gd name="T11" fmla="*/ 6 h 17"/>
                      <a:gd name="T12" fmla="*/ 25 w 25"/>
                      <a:gd name="T13" fmla="*/ 1 h 17"/>
                      <a:gd name="T14" fmla="*/ 23 w 25"/>
                      <a:gd name="T15" fmla="*/ 0 h 17"/>
                      <a:gd name="T16" fmla="*/ 21 w 25"/>
                      <a:gd name="T17" fmla="*/ 1 h 17"/>
                      <a:gd name="T18" fmla="*/ 14 w 25"/>
                      <a:gd name="T19" fmla="*/ 4 h 17"/>
                      <a:gd name="T20" fmla="*/ 11 w 25"/>
                      <a:gd name="T21" fmla="*/ 5 h 17"/>
                      <a:gd name="T22" fmla="*/ 9 w 25"/>
                      <a:gd name="T23" fmla="*/ 8 h 17"/>
                      <a:gd name="T24" fmla="*/ 6 w 25"/>
                      <a:gd name="T25" fmla="*/ 10 h 17"/>
                      <a:gd name="T26" fmla="*/ 3 w 25"/>
                      <a:gd name="T27" fmla="*/ 12 h 17"/>
                      <a:gd name="T28" fmla="*/ 0 w 25"/>
                      <a:gd name="T29" fmla="*/ 15 h 17"/>
                      <a:gd name="T30" fmla="*/ 2 w 25"/>
                      <a:gd name="T31" fmla="*/ 17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17"/>
                      <a:gd name="T50" fmla="*/ 25 w 25"/>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17">
                        <a:moveTo>
                          <a:pt x="2" y="17"/>
                        </a:moveTo>
                        <a:lnTo>
                          <a:pt x="6" y="15"/>
                        </a:lnTo>
                        <a:lnTo>
                          <a:pt x="8" y="12"/>
                        </a:lnTo>
                        <a:lnTo>
                          <a:pt x="11" y="10"/>
                        </a:lnTo>
                        <a:lnTo>
                          <a:pt x="14" y="8"/>
                        </a:lnTo>
                        <a:lnTo>
                          <a:pt x="17" y="6"/>
                        </a:lnTo>
                        <a:lnTo>
                          <a:pt x="25" y="1"/>
                        </a:lnTo>
                        <a:lnTo>
                          <a:pt x="23" y="0"/>
                        </a:lnTo>
                        <a:lnTo>
                          <a:pt x="21" y="1"/>
                        </a:lnTo>
                        <a:lnTo>
                          <a:pt x="14" y="4"/>
                        </a:lnTo>
                        <a:lnTo>
                          <a:pt x="11" y="5"/>
                        </a:lnTo>
                        <a:lnTo>
                          <a:pt x="9" y="8"/>
                        </a:lnTo>
                        <a:lnTo>
                          <a:pt x="6" y="10"/>
                        </a:lnTo>
                        <a:lnTo>
                          <a:pt x="3" y="12"/>
                        </a:lnTo>
                        <a:lnTo>
                          <a:pt x="0" y="15"/>
                        </a:lnTo>
                        <a:lnTo>
                          <a:pt x="2" y="1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955" name="Freeform 230"/>
                  <p:cNvSpPr>
                    <a:spLocks/>
                  </p:cNvSpPr>
                  <p:nvPr/>
                </p:nvSpPr>
                <p:spPr bwMode="auto">
                  <a:xfrm>
                    <a:off x="4835" y="1031"/>
                    <a:ext cx="66" cy="62"/>
                  </a:xfrm>
                  <a:custGeom>
                    <a:avLst/>
                    <a:gdLst>
                      <a:gd name="T0" fmla="*/ 35 w 134"/>
                      <a:gd name="T1" fmla="*/ 15 h 123"/>
                      <a:gd name="T2" fmla="*/ 27 w 134"/>
                      <a:gd name="T3" fmla="*/ 20 h 123"/>
                      <a:gd name="T4" fmla="*/ 19 w 134"/>
                      <a:gd name="T5" fmla="*/ 25 h 123"/>
                      <a:gd name="T6" fmla="*/ 13 w 134"/>
                      <a:gd name="T7" fmla="*/ 31 h 123"/>
                      <a:gd name="T8" fmla="*/ 8 w 134"/>
                      <a:gd name="T9" fmla="*/ 37 h 123"/>
                      <a:gd name="T10" fmla="*/ 5 w 134"/>
                      <a:gd name="T11" fmla="*/ 44 h 123"/>
                      <a:gd name="T12" fmla="*/ 1 w 134"/>
                      <a:gd name="T13" fmla="*/ 52 h 123"/>
                      <a:gd name="T14" fmla="*/ 0 w 134"/>
                      <a:gd name="T15" fmla="*/ 59 h 123"/>
                      <a:gd name="T16" fmla="*/ 0 w 134"/>
                      <a:gd name="T17" fmla="*/ 67 h 123"/>
                      <a:gd name="T18" fmla="*/ 0 w 134"/>
                      <a:gd name="T19" fmla="*/ 74 h 123"/>
                      <a:gd name="T20" fmla="*/ 2 w 134"/>
                      <a:gd name="T21" fmla="*/ 82 h 123"/>
                      <a:gd name="T22" fmla="*/ 5 w 134"/>
                      <a:gd name="T23" fmla="*/ 89 h 123"/>
                      <a:gd name="T24" fmla="*/ 8 w 134"/>
                      <a:gd name="T25" fmla="*/ 97 h 123"/>
                      <a:gd name="T26" fmla="*/ 13 w 134"/>
                      <a:gd name="T27" fmla="*/ 102 h 123"/>
                      <a:gd name="T28" fmla="*/ 17 w 134"/>
                      <a:gd name="T29" fmla="*/ 108 h 123"/>
                      <a:gd name="T30" fmla="*/ 23 w 134"/>
                      <a:gd name="T31" fmla="*/ 113 h 123"/>
                      <a:gd name="T32" fmla="*/ 29 w 134"/>
                      <a:gd name="T33" fmla="*/ 117 h 123"/>
                      <a:gd name="T34" fmla="*/ 36 w 134"/>
                      <a:gd name="T35" fmla="*/ 120 h 123"/>
                      <a:gd name="T36" fmla="*/ 44 w 134"/>
                      <a:gd name="T37" fmla="*/ 122 h 123"/>
                      <a:gd name="T38" fmla="*/ 52 w 134"/>
                      <a:gd name="T39" fmla="*/ 123 h 123"/>
                      <a:gd name="T40" fmla="*/ 60 w 134"/>
                      <a:gd name="T41" fmla="*/ 123 h 123"/>
                      <a:gd name="T42" fmla="*/ 69 w 134"/>
                      <a:gd name="T43" fmla="*/ 122 h 123"/>
                      <a:gd name="T44" fmla="*/ 77 w 134"/>
                      <a:gd name="T45" fmla="*/ 120 h 123"/>
                      <a:gd name="T46" fmla="*/ 86 w 134"/>
                      <a:gd name="T47" fmla="*/ 116 h 123"/>
                      <a:gd name="T48" fmla="*/ 95 w 134"/>
                      <a:gd name="T49" fmla="*/ 112 h 123"/>
                      <a:gd name="T50" fmla="*/ 100 w 134"/>
                      <a:gd name="T51" fmla="*/ 108 h 123"/>
                      <a:gd name="T52" fmla="*/ 106 w 134"/>
                      <a:gd name="T53" fmla="*/ 105 h 123"/>
                      <a:gd name="T54" fmla="*/ 111 w 134"/>
                      <a:gd name="T55" fmla="*/ 101 h 123"/>
                      <a:gd name="T56" fmla="*/ 115 w 134"/>
                      <a:gd name="T57" fmla="*/ 98 h 123"/>
                      <a:gd name="T58" fmla="*/ 119 w 134"/>
                      <a:gd name="T59" fmla="*/ 93 h 123"/>
                      <a:gd name="T60" fmla="*/ 122 w 134"/>
                      <a:gd name="T61" fmla="*/ 89 h 123"/>
                      <a:gd name="T62" fmla="*/ 126 w 134"/>
                      <a:gd name="T63" fmla="*/ 84 h 123"/>
                      <a:gd name="T64" fmla="*/ 128 w 134"/>
                      <a:gd name="T65" fmla="*/ 79 h 123"/>
                      <a:gd name="T66" fmla="*/ 130 w 134"/>
                      <a:gd name="T67" fmla="*/ 75 h 123"/>
                      <a:gd name="T68" fmla="*/ 131 w 134"/>
                      <a:gd name="T69" fmla="*/ 70 h 123"/>
                      <a:gd name="T70" fmla="*/ 133 w 134"/>
                      <a:gd name="T71" fmla="*/ 66 h 123"/>
                      <a:gd name="T72" fmla="*/ 134 w 134"/>
                      <a:gd name="T73" fmla="*/ 60 h 123"/>
                      <a:gd name="T74" fmla="*/ 133 w 134"/>
                      <a:gd name="T75" fmla="*/ 55 h 123"/>
                      <a:gd name="T76" fmla="*/ 133 w 134"/>
                      <a:gd name="T77" fmla="*/ 49 h 123"/>
                      <a:gd name="T78" fmla="*/ 131 w 134"/>
                      <a:gd name="T79" fmla="*/ 45 h 123"/>
                      <a:gd name="T80" fmla="*/ 129 w 134"/>
                      <a:gd name="T81" fmla="*/ 39 h 123"/>
                      <a:gd name="T82" fmla="*/ 128 w 134"/>
                      <a:gd name="T83" fmla="*/ 34 h 123"/>
                      <a:gd name="T84" fmla="*/ 125 w 134"/>
                      <a:gd name="T85" fmla="*/ 29 h 123"/>
                      <a:gd name="T86" fmla="*/ 120 w 134"/>
                      <a:gd name="T87" fmla="*/ 22 h 123"/>
                      <a:gd name="T88" fmla="*/ 115 w 134"/>
                      <a:gd name="T89" fmla="*/ 16 h 123"/>
                      <a:gd name="T90" fmla="*/ 111 w 134"/>
                      <a:gd name="T91" fmla="*/ 11 h 123"/>
                      <a:gd name="T92" fmla="*/ 104 w 134"/>
                      <a:gd name="T93" fmla="*/ 8 h 123"/>
                      <a:gd name="T94" fmla="*/ 98 w 134"/>
                      <a:gd name="T95" fmla="*/ 5 h 123"/>
                      <a:gd name="T96" fmla="*/ 90 w 134"/>
                      <a:gd name="T97" fmla="*/ 1 h 123"/>
                      <a:gd name="T98" fmla="*/ 82 w 134"/>
                      <a:gd name="T99" fmla="*/ 0 h 123"/>
                      <a:gd name="T100" fmla="*/ 74 w 134"/>
                      <a:gd name="T101" fmla="*/ 0 h 123"/>
                      <a:gd name="T102" fmla="*/ 65 w 134"/>
                      <a:gd name="T103" fmla="*/ 2 h 123"/>
                      <a:gd name="T104" fmla="*/ 54 w 134"/>
                      <a:gd name="T105" fmla="*/ 5 h 123"/>
                      <a:gd name="T106" fmla="*/ 44 w 134"/>
                      <a:gd name="T107" fmla="*/ 9 h 123"/>
                      <a:gd name="T108" fmla="*/ 39 w 134"/>
                      <a:gd name="T109" fmla="*/ 11 h 1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4"/>
                      <a:gd name="T166" fmla="*/ 0 h 123"/>
                      <a:gd name="T167" fmla="*/ 134 w 134"/>
                      <a:gd name="T168" fmla="*/ 123 h 12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4" h="123">
                        <a:moveTo>
                          <a:pt x="39" y="11"/>
                        </a:moveTo>
                        <a:lnTo>
                          <a:pt x="35" y="15"/>
                        </a:lnTo>
                        <a:lnTo>
                          <a:pt x="30" y="17"/>
                        </a:lnTo>
                        <a:lnTo>
                          <a:pt x="27" y="20"/>
                        </a:lnTo>
                        <a:lnTo>
                          <a:pt x="22" y="22"/>
                        </a:lnTo>
                        <a:lnTo>
                          <a:pt x="19" y="25"/>
                        </a:lnTo>
                        <a:lnTo>
                          <a:pt x="16" y="28"/>
                        </a:lnTo>
                        <a:lnTo>
                          <a:pt x="13" y="31"/>
                        </a:lnTo>
                        <a:lnTo>
                          <a:pt x="10" y="34"/>
                        </a:lnTo>
                        <a:lnTo>
                          <a:pt x="8" y="37"/>
                        </a:lnTo>
                        <a:lnTo>
                          <a:pt x="6" y="40"/>
                        </a:lnTo>
                        <a:lnTo>
                          <a:pt x="5" y="44"/>
                        </a:lnTo>
                        <a:lnTo>
                          <a:pt x="4" y="47"/>
                        </a:lnTo>
                        <a:lnTo>
                          <a:pt x="1" y="52"/>
                        </a:lnTo>
                        <a:lnTo>
                          <a:pt x="1" y="55"/>
                        </a:lnTo>
                        <a:lnTo>
                          <a:pt x="0" y="59"/>
                        </a:lnTo>
                        <a:lnTo>
                          <a:pt x="0" y="63"/>
                        </a:lnTo>
                        <a:lnTo>
                          <a:pt x="0" y="67"/>
                        </a:lnTo>
                        <a:lnTo>
                          <a:pt x="0" y="70"/>
                        </a:lnTo>
                        <a:lnTo>
                          <a:pt x="0" y="74"/>
                        </a:lnTo>
                        <a:lnTo>
                          <a:pt x="1" y="78"/>
                        </a:lnTo>
                        <a:lnTo>
                          <a:pt x="2" y="82"/>
                        </a:lnTo>
                        <a:lnTo>
                          <a:pt x="4" y="85"/>
                        </a:lnTo>
                        <a:lnTo>
                          <a:pt x="5" y="89"/>
                        </a:lnTo>
                        <a:lnTo>
                          <a:pt x="7" y="92"/>
                        </a:lnTo>
                        <a:lnTo>
                          <a:pt x="8" y="97"/>
                        </a:lnTo>
                        <a:lnTo>
                          <a:pt x="10" y="99"/>
                        </a:lnTo>
                        <a:lnTo>
                          <a:pt x="13" y="102"/>
                        </a:lnTo>
                        <a:lnTo>
                          <a:pt x="15" y="106"/>
                        </a:lnTo>
                        <a:lnTo>
                          <a:pt x="17" y="108"/>
                        </a:lnTo>
                        <a:lnTo>
                          <a:pt x="20" y="111"/>
                        </a:lnTo>
                        <a:lnTo>
                          <a:pt x="23" y="113"/>
                        </a:lnTo>
                        <a:lnTo>
                          <a:pt x="25" y="115"/>
                        </a:lnTo>
                        <a:lnTo>
                          <a:pt x="29" y="117"/>
                        </a:lnTo>
                        <a:lnTo>
                          <a:pt x="32" y="119"/>
                        </a:lnTo>
                        <a:lnTo>
                          <a:pt x="36" y="120"/>
                        </a:lnTo>
                        <a:lnTo>
                          <a:pt x="40" y="121"/>
                        </a:lnTo>
                        <a:lnTo>
                          <a:pt x="44" y="122"/>
                        </a:lnTo>
                        <a:lnTo>
                          <a:pt x="47" y="123"/>
                        </a:lnTo>
                        <a:lnTo>
                          <a:pt x="52" y="123"/>
                        </a:lnTo>
                        <a:lnTo>
                          <a:pt x="55" y="123"/>
                        </a:lnTo>
                        <a:lnTo>
                          <a:pt x="60" y="123"/>
                        </a:lnTo>
                        <a:lnTo>
                          <a:pt x="65" y="123"/>
                        </a:lnTo>
                        <a:lnTo>
                          <a:pt x="69" y="122"/>
                        </a:lnTo>
                        <a:lnTo>
                          <a:pt x="73" y="121"/>
                        </a:lnTo>
                        <a:lnTo>
                          <a:pt x="77" y="120"/>
                        </a:lnTo>
                        <a:lnTo>
                          <a:pt x="82" y="117"/>
                        </a:lnTo>
                        <a:lnTo>
                          <a:pt x="86" y="116"/>
                        </a:lnTo>
                        <a:lnTo>
                          <a:pt x="92" y="113"/>
                        </a:lnTo>
                        <a:lnTo>
                          <a:pt x="95" y="112"/>
                        </a:lnTo>
                        <a:lnTo>
                          <a:pt x="98" y="111"/>
                        </a:lnTo>
                        <a:lnTo>
                          <a:pt x="100" y="108"/>
                        </a:lnTo>
                        <a:lnTo>
                          <a:pt x="103" y="107"/>
                        </a:lnTo>
                        <a:lnTo>
                          <a:pt x="106" y="105"/>
                        </a:lnTo>
                        <a:lnTo>
                          <a:pt x="108" y="104"/>
                        </a:lnTo>
                        <a:lnTo>
                          <a:pt x="111" y="101"/>
                        </a:lnTo>
                        <a:lnTo>
                          <a:pt x="113" y="99"/>
                        </a:lnTo>
                        <a:lnTo>
                          <a:pt x="115" y="98"/>
                        </a:lnTo>
                        <a:lnTo>
                          <a:pt x="116" y="96"/>
                        </a:lnTo>
                        <a:lnTo>
                          <a:pt x="119" y="93"/>
                        </a:lnTo>
                        <a:lnTo>
                          <a:pt x="121" y="91"/>
                        </a:lnTo>
                        <a:lnTo>
                          <a:pt x="122" y="89"/>
                        </a:lnTo>
                        <a:lnTo>
                          <a:pt x="123" y="86"/>
                        </a:lnTo>
                        <a:lnTo>
                          <a:pt x="126" y="84"/>
                        </a:lnTo>
                        <a:lnTo>
                          <a:pt x="127" y="82"/>
                        </a:lnTo>
                        <a:lnTo>
                          <a:pt x="128" y="79"/>
                        </a:lnTo>
                        <a:lnTo>
                          <a:pt x="129" y="77"/>
                        </a:lnTo>
                        <a:lnTo>
                          <a:pt x="130" y="75"/>
                        </a:lnTo>
                        <a:lnTo>
                          <a:pt x="130" y="73"/>
                        </a:lnTo>
                        <a:lnTo>
                          <a:pt x="131" y="70"/>
                        </a:lnTo>
                        <a:lnTo>
                          <a:pt x="133" y="68"/>
                        </a:lnTo>
                        <a:lnTo>
                          <a:pt x="133" y="66"/>
                        </a:lnTo>
                        <a:lnTo>
                          <a:pt x="134" y="62"/>
                        </a:lnTo>
                        <a:lnTo>
                          <a:pt x="134" y="60"/>
                        </a:lnTo>
                        <a:lnTo>
                          <a:pt x="134" y="58"/>
                        </a:lnTo>
                        <a:lnTo>
                          <a:pt x="133" y="55"/>
                        </a:lnTo>
                        <a:lnTo>
                          <a:pt x="133" y="52"/>
                        </a:lnTo>
                        <a:lnTo>
                          <a:pt x="133" y="49"/>
                        </a:lnTo>
                        <a:lnTo>
                          <a:pt x="131" y="47"/>
                        </a:lnTo>
                        <a:lnTo>
                          <a:pt x="131" y="45"/>
                        </a:lnTo>
                        <a:lnTo>
                          <a:pt x="130" y="41"/>
                        </a:lnTo>
                        <a:lnTo>
                          <a:pt x="129" y="39"/>
                        </a:lnTo>
                        <a:lnTo>
                          <a:pt x="129" y="37"/>
                        </a:lnTo>
                        <a:lnTo>
                          <a:pt x="128" y="34"/>
                        </a:lnTo>
                        <a:lnTo>
                          <a:pt x="127" y="31"/>
                        </a:lnTo>
                        <a:lnTo>
                          <a:pt x="125" y="29"/>
                        </a:lnTo>
                        <a:lnTo>
                          <a:pt x="122" y="25"/>
                        </a:lnTo>
                        <a:lnTo>
                          <a:pt x="120" y="22"/>
                        </a:lnTo>
                        <a:lnTo>
                          <a:pt x="118" y="20"/>
                        </a:lnTo>
                        <a:lnTo>
                          <a:pt x="115" y="16"/>
                        </a:lnTo>
                        <a:lnTo>
                          <a:pt x="113" y="14"/>
                        </a:lnTo>
                        <a:lnTo>
                          <a:pt x="111" y="11"/>
                        </a:lnTo>
                        <a:lnTo>
                          <a:pt x="107" y="9"/>
                        </a:lnTo>
                        <a:lnTo>
                          <a:pt x="104" y="8"/>
                        </a:lnTo>
                        <a:lnTo>
                          <a:pt x="101" y="6"/>
                        </a:lnTo>
                        <a:lnTo>
                          <a:pt x="98" y="5"/>
                        </a:lnTo>
                        <a:lnTo>
                          <a:pt x="95" y="2"/>
                        </a:lnTo>
                        <a:lnTo>
                          <a:pt x="90" y="1"/>
                        </a:lnTo>
                        <a:lnTo>
                          <a:pt x="86" y="1"/>
                        </a:lnTo>
                        <a:lnTo>
                          <a:pt x="82" y="0"/>
                        </a:lnTo>
                        <a:lnTo>
                          <a:pt x="78" y="0"/>
                        </a:lnTo>
                        <a:lnTo>
                          <a:pt x="74" y="0"/>
                        </a:lnTo>
                        <a:lnTo>
                          <a:pt x="69" y="1"/>
                        </a:lnTo>
                        <a:lnTo>
                          <a:pt x="65" y="2"/>
                        </a:lnTo>
                        <a:lnTo>
                          <a:pt x="60" y="3"/>
                        </a:lnTo>
                        <a:lnTo>
                          <a:pt x="54" y="5"/>
                        </a:lnTo>
                        <a:lnTo>
                          <a:pt x="50" y="7"/>
                        </a:lnTo>
                        <a:lnTo>
                          <a:pt x="44" y="9"/>
                        </a:lnTo>
                        <a:lnTo>
                          <a:pt x="39" y="11"/>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grpSp>
            <p:sp>
              <p:nvSpPr>
                <p:cNvPr id="34252" name="Freeform 231"/>
                <p:cNvSpPr>
                  <a:spLocks/>
                </p:cNvSpPr>
                <p:nvPr/>
              </p:nvSpPr>
              <p:spPr bwMode="auto">
                <a:xfrm>
                  <a:off x="5037" y="1036"/>
                  <a:ext cx="5" cy="4"/>
                </a:xfrm>
                <a:custGeom>
                  <a:avLst/>
                  <a:gdLst>
                    <a:gd name="T0" fmla="*/ 10 w 10"/>
                    <a:gd name="T1" fmla="*/ 3 h 8"/>
                    <a:gd name="T2" fmla="*/ 8 w 10"/>
                    <a:gd name="T3" fmla="*/ 0 h 8"/>
                    <a:gd name="T4" fmla="*/ 1 w 10"/>
                    <a:gd name="T5" fmla="*/ 5 h 8"/>
                    <a:gd name="T6" fmla="*/ 0 w 10"/>
                    <a:gd name="T7" fmla="*/ 6 h 8"/>
                    <a:gd name="T8" fmla="*/ 0 w 10"/>
                    <a:gd name="T9" fmla="*/ 7 h 8"/>
                    <a:gd name="T10" fmla="*/ 0 w 10"/>
                    <a:gd name="T11" fmla="*/ 8 h 8"/>
                    <a:gd name="T12" fmla="*/ 8 w 10"/>
                    <a:gd name="T13" fmla="*/ 5 h 8"/>
                    <a:gd name="T14" fmla="*/ 10 w 10"/>
                    <a:gd name="T15" fmla="*/ 3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10" y="3"/>
                      </a:moveTo>
                      <a:lnTo>
                        <a:pt x="8" y="0"/>
                      </a:lnTo>
                      <a:lnTo>
                        <a:pt x="1" y="5"/>
                      </a:lnTo>
                      <a:lnTo>
                        <a:pt x="0" y="6"/>
                      </a:lnTo>
                      <a:lnTo>
                        <a:pt x="0" y="7"/>
                      </a:lnTo>
                      <a:lnTo>
                        <a:pt x="0" y="8"/>
                      </a:lnTo>
                      <a:lnTo>
                        <a:pt x="8" y="5"/>
                      </a:lnTo>
                      <a:lnTo>
                        <a:pt x="1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3" name="Freeform 232"/>
                <p:cNvSpPr>
                  <a:spLocks/>
                </p:cNvSpPr>
                <p:nvPr/>
              </p:nvSpPr>
              <p:spPr bwMode="auto">
                <a:xfrm>
                  <a:off x="5033" y="1039"/>
                  <a:ext cx="4" cy="2"/>
                </a:xfrm>
                <a:custGeom>
                  <a:avLst/>
                  <a:gdLst>
                    <a:gd name="T0" fmla="*/ 5 w 6"/>
                    <a:gd name="T1" fmla="*/ 0 h 5"/>
                    <a:gd name="T2" fmla="*/ 0 w 6"/>
                    <a:gd name="T3" fmla="*/ 2 h 5"/>
                    <a:gd name="T4" fmla="*/ 0 w 6"/>
                    <a:gd name="T5" fmla="*/ 2 h 5"/>
                    <a:gd name="T6" fmla="*/ 2 w 6"/>
                    <a:gd name="T7" fmla="*/ 4 h 5"/>
                    <a:gd name="T8" fmla="*/ 3 w 6"/>
                    <a:gd name="T9" fmla="*/ 5 h 5"/>
                    <a:gd name="T10" fmla="*/ 6 w 6"/>
                    <a:gd name="T11" fmla="*/ 2 h 5"/>
                    <a:gd name="T12" fmla="*/ 5 w 6"/>
                    <a:gd name="T13" fmla="*/ 1 h 5"/>
                    <a:gd name="T14" fmla="*/ 5 w 6"/>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0"/>
                      </a:moveTo>
                      <a:lnTo>
                        <a:pt x="0" y="2"/>
                      </a:lnTo>
                      <a:lnTo>
                        <a:pt x="2" y="4"/>
                      </a:lnTo>
                      <a:lnTo>
                        <a:pt x="3" y="5"/>
                      </a:lnTo>
                      <a:lnTo>
                        <a:pt x="6" y="2"/>
                      </a:lnTo>
                      <a:lnTo>
                        <a:pt x="5" y="1"/>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4" name="Freeform 233"/>
                <p:cNvSpPr>
                  <a:spLocks/>
                </p:cNvSpPr>
                <p:nvPr/>
              </p:nvSpPr>
              <p:spPr bwMode="auto">
                <a:xfrm>
                  <a:off x="5020" y="1040"/>
                  <a:ext cx="17" cy="45"/>
                </a:xfrm>
                <a:custGeom>
                  <a:avLst/>
                  <a:gdLst>
                    <a:gd name="T0" fmla="*/ 28 w 32"/>
                    <a:gd name="T1" fmla="*/ 2 h 89"/>
                    <a:gd name="T2" fmla="*/ 28 w 32"/>
                    <a:gd name="T3" fmla="*/ 0 h 89"/>
                    <a:gd name="T4" fmla="*/ 21 w 32"/>
                    <a:gd name="T5" fmla="*/ 4 h 89"/>
                    <a:gd name="T6" fmla="*/ 13 w 32"/>
                    <a:gd name="T7" fmla="*/ 12 h 89"/>
                    <a:gd name="T8" fmla="*/ 10 w 32"/>
                    <a:gd name="T9" fmla="*/ 15 h 89"/>
                    <a:gd name="T10" fmla="*/ 8 w 32"/>
                    <a:gd name="T11" fmla="*/ 18 h 89"/>
                    <a:gd name="T12" fmla="*/ 6 w 32"/>
                    <a:gd name="T13" fmla="*/ 20 h 89"/>
                    <a:gd name="T14" fmla="*/ 3 w 32"/>
                    <a:gd name="T15" fmla="*/ 29 h 89"/>
                    <a:gd name="T16" fmla="*/ 1 w 32"/>
                    <a:gd name="T17" fmla="*/ 34 h 89"/>
                    <a:gd name="T18" fmla="*/ 1 w 32"/>
                    <a:gd name="T19" fmla="*/ 37 h 89"/>
                    <a:gd name="T20" fmla="*/ 0 w 32"/>
                    <a:gd name="T21" fmla="*/ 41 h 89"/>
                    <a:gd name="T22" fmla="*/ 0 w 32"/>
                    <a:gd name="T23" fmla="*/ 56 h 89"/>
                    <a:gd name="T24" fmla="*/ 1 w 32"/>
                    <a:gd name="T25" fmla="*/ 60 h 89"/>
                    <a:gd name="T26" fmla="*/ 5 w 32"/>
                    <a:gd name="T27" fmla="*/ 72 h 89"/>
                    <a:gd name="T28" fmla="*/ 7 w 32"/>
                    <a:gd name="T29" fmla="*/ 75 h 89"/>
                    <a:gd name="T30" fmla="*/ 8 w 32"/>
                    <a:gd name="T31" fmla="*/ 80 h 89"/>
                    <a:gd name="T32" fmla="*/ 10 w 32"/>
                    <a:gd name="T33" fmla="*/ 82 h 89"/>
                    <a:gd name="T34" fmla="*/ 15 w 32"/>
                    <a:gd name="T35" fmla="*/ 89 h 89"/>
                    <a:gd name="T36" fmla="*/ 17 w 32"/>
                    <a:gd name="T37" fmla="*/ 87 h 89"/>
                    <a:gd name="T38" fmla="*/ 13 w 32"/>
                    <a:gd name="T39" fmla="*/ 80 h 89"/>
                    <a:gd name="T40" fmla="*/ 10 w 32"/>
                    <a:gd name="T41" fmla="*/ 78 h 89"/>
                    <a:gd name="T42" fmla="*/ 9 w 32"/>
                    <a:gd name="T43" fmla="*/ 73 h 89"/>
                    <a:gd name="T44" fmla="*/ 7 w 32"/>
                    <a:gd name="T45" fmla="*/ 68 h 89"/>
                    <a:gd name="T46" fmla="*/ 3 w 32"/>
                    <a:gd name="T47" fmla="*/ 60 h 89"/>
                    <a:gd name="T48" fmla="*/ 2 w 32"/>
                    <a:gd name="T49" fmla="*/ 56 h 89"/>
                    <a:gd name="T50" fmla="*/ 2 w 32"/>
                    <a:gd name="T51" fmla="*/ 41 h 89"/>
                    <a:gd name="T52" fmla="*/ 3 w 32"/>
                    <a:gd name="T53" fmla="*/ 37 h 89"/>
                    <a:gd name="T54" fmla="*/ 3 w 32"/>
                    <a:gd name="T55" fmla="*/ 34 h 89"/>
                    <a:gd name="T56" fmla="*/ 6 w 32"/>
                    <a:gd name="T57" fmla="*/ 29 h 89"/>
                    <a:gd name="T58" fmla="*/ 8 w 32"/>
                    <a:gd name="T59" fmla="*/ 23 h 89"/>
                    <a:gd name="T60" fmla="*/ 10 w 32"/>
                    <a:gd name="T61" fmla="*/ 20 h 89"/>
                    <a:gd name="T62" fmla="*/ 13 w 32"/>
                    <a:gd name="T63" fmla="*/ 18 h 89"/>
                    <a:gd name="T64" fmla="*/ 15 w 32"/>
                    <a:gd name="T65" fmla="*/ 14 h 89"/>
                    <a:gd name="T66" fmla="*/ 25 w 32"/>
                    <a:gd name="T67" fmla="*/ 4 h 89"/>
                    <a:gd name="T68" fmla="*/ 32 w 32"/>
                    <a:gd name="T69" fmla="*/ 0 h 89"/>
                    <a:gd name="T70" fmla="*/ 29 w 32"/>
                    <a:gd name="T71" fmla="*/ 3 h 89"/>
                    <a:gd name="T72" fmla="*/ 28 w 32"/>
                    <a:gd name="T73" fmla="*/ 2 h 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
                    <a:gd name="T112" fmla="*/ 0 h 89"/>
                    <a:gd name="T113" fmla="*/ 32 w 32"/>
                    <a:gd name="T114" fmla="*/ 89 h 8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 h="89">
                      <a:moveTo>
                        <a:pt x="28" y="2"/>
                      </a:moveTo>
                      <a:lnTo>
                        <a:pt x="28" y="0"/>
                      </a:lnTo>
                      <a:lnTo>
                        <a:pt x="21" y="4"/>
                      </a:lnTo>
                      <a:lnTo>
                        <a:pt x="13" y="12"/>
                      </a:lnTo>
                      <a:lnTo>
                        <a:pt x="10" y="15"/>
                      </a:lnTo>
                      <a:lnTo>
                        <a:pt x="8" y="18"/>
                      </a:lnTo>
                      <a:lnTo>
                        <a:pt x="6" y="20"/>
                      </a:lnTo>
                      <a:lnTo>
                        <a:pt x="3" y="29"/>
                      </a:lnTo>
                      <a:lnTo>
                        <a:pt x="1" y="34"/>
                      </a:lnTo>
                      <a:lnTo>
                        <a:pt x="1" y="37"/>
                      </a:lnTo>
                      <a:lnTo>
                        <a:pt x="0" y="41"/>
                      </a:lnTo>
                      <a:lnTo>
                        <a:pt x="0" y="56"/>
                      </a:lnTo>
                      <a:lnTo>
                        <a:pt x="1" y="60"/>
                      </a:lnTo>
                      <a:lnTo>
                        <a:pt x="5" y="72"/>
                      </a:lnTo>
                      <a:lnTo>
                        <a:pt x="7" y="75"/>
                      </a:lnTo>
                      <a:lnTo>
                        <a:pt x="8" y="80"/>
                      </a:lnTo>
                      <a:lnTo>
                        <a:pt x="10" y="82"/>
                      </a:lnTo>
                      <a:lnTo>
                        <a:pt x="15" y="89"/>
                      </a:lnTo>
                      <a:lnTo>
                        <a:pt x="17" y="87"/>
                      </a:lnTo>
                      <a:lnTo>
                        <a:pt x="13" y="80"/>
                      </a:lnTo>
                      <a:lnTo>
                        <a:pt x="10" y="78"/>
                      </a:lnTo>
                      <a:lnTo>
                        <a:pt x="9" y="73"/>
                      </a:lnTo>
                      <a:lnTo>
                        <a:pt x="7" y="68"/>
                      </a:lnTo>
                      <a:lnTo>
                        <a:pt x="3" y="60"/>
                      </a:lnTo>
                      <a:lnTo>
                        <a:pt x="2" y="56"/>
                      </a:lnTo>
                      <a:lnTo>
                        <a:pt x="2" y="41"/>
                      </a:lnTo>
                      <a:lnTo>
                        <a:pt x="3" y="37"/>
                      </a:lnTo>
                      <a:lnTo>
                        <a:pt x="3" y="34"/>
                      </a:lnTo>
                      <a:lnTo>
                        <a:pt x="6" y="29"/>
                      </a:lnTo>
                      <a:lnTo>
                        <a:pt x="8" y="23"/>
                      </a:lnTo>
                      <a:lnTo>
                        <a:pt x="10" y="20"/>
                      </a:lnTo>
                      <a:lnTo>
                        <a:pt x="13" y="18"/>
                      </a:lnTo>
                      <a:lnTo>
                        <a:pt x="15" y="14"/>
                      </a:lnTo>
                      <a:lnTo>
                        <a:pt x="25" y="4"/>
                      </a:lnTo>
                      <a:lnTo>
                        <a:pt x="32" y="0"/>
                      </a:lnTo>
                      <a:lnTo>
                        <a:pt x="29" y="3"/>
                      </a:lnTo>
                      <a:lnTo>
                        <a:pt x="28"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5" name="Freeform 234"/>
                <p:cNvSpPr>
                  <a:spLocks/>
                </p:cNvSpPr>
                <p:nvPr/>
              </p:nvSpPr>
              <p:spPr bwMode="auto">
                <a:xfrm>
                  <a:off x="5027" y="1083"/>
                  <a:ext cx="42" cy="10"/>
                </a:xfrm>
                <a:custGeom>
                  <a:avLst/>
                  <a:gdLst>
                    <a:gd name="T0" fmla="*/ 0 w 79"/>
                    <a:gd name="T1" fmla="*/ 2 h 19"/>
                    <a:gd name="T2" fmla="*/ 5 w 79"/>
                    <a:gd name="T3" fmla="*/ 7 h 19"/>
                    <a:gd name="T4" fmla="*/ 8 w 79"/>
                    <a:gd name="T5" fmla="*/ 9 h 19"/>
                    <a:gd name="T6" fmla="*/ 10 w 79"/>
                    <a:gd name="T7" fmla="*/ 11 h 19"/>
                    <a:gd name="T8" fmla="*/ 13 w 79"/>
                    <a:gd name="T9" fmla="*/ 14 h 19"/>
                    <a:gd name="T10" fmla="*/ 22 w 79"/>
                    <a:gd name="T11" fmla="*/ 16 h 19"/>
                    <a:gd name="T12" fmla="*/ 26 w 79"/>
                    <a:gd name="T13" fmla="*/ 17 h 19"/>
                    <a:gd name="T14" fmla="*/ 33 w 79"/>
                    <a:gd name="T15" fmla="*/ 19 h 19"/>
                    <a:gd name="T16" fmla="*/ 51 w 79"/>
                    <a:gd name="T17" fmla="*/ 19 h 19"/>
                    <a:gd name="T18" fmla="*/ 55 w 79"/>
                    <a:gd name="T19" fmla="*/ 18 h 19"/>
                    <a:gd name="T20" fmla="*/ 59 w 79"/>
                    <a:gd name="T21" fmla="*/ 17 h 19"/>
                    <a:gd name="T22" fmla="*/ 63 w 79"/>
                    <a:gd name="T23" fmla="*/ 16 h 19"/>
                    <a:gd name="T24" fmla="*/ 68 w 79"/>
                    <a:gd name="T25" fmla="*/ 14 h 19"/>
                    <a:gd name="T26" fmla="*/ 74 w 79"/>
                    <a:gd name="T27" fmla="*/ 12 h 19"/>
                    <a:gd name="T28" fmla="*/ 79 w 79"/>
                    <a:gd name="T29" fmla="*/ 9 h 19"/>
                    <a:gd name="T30" fmla="*/ 78 w 79"/>
                    <a:gd name="T31" fmla="*/ 8 h 19"/>
                    <a:gd name="T32" fmla="*/ 77 w 79"/>
                    <a:gd name="T33" fmla="*/ 7 h 19"/>
                    <a:gd name="T34" fmla="*/ 71 w 79"/>
                    <a:gd name="T35" fmla="*/ 10 h 19"/>
                    <a:gd name="T36" fmla="*/ 68 w 79"/>
                    <a:gd name="T37" fmla="*/ 11 h 19"/>
                    <a:gd name="T38" fmla="*/ 63 w 79"/>
                    <a:gd name="T39" fmla="*/ 14 h 19"/>
                    <a:gd name="T40" fmla="*/ 59 w 79"/>
                    <a:gd name="T41" fmla="*/ 15 h 19"/>
                    <a:gd name="T42" fmla="*/ 55 w 79"/>
                    <a:gd name="T43" fmla="*/ 16 h 19"/>
                    <a:gd name="T44" fmla="*/ 51 w 79"/>
                    <a:gd name="T45" fmla="*/ 17 h 19"/>
                    <a:gd name="T46" fmla="*/ 33 w 79"/>
                    <a:gd name="T47" fmla="*/ 17 h 19"/>
                    <a:gd name="T48" fmla="*/ 26 w 79"/>
                    <a:gd name="T49" fmla="*/ 15 h 19"/>
                    <a:gd name="T50" fmla="*/ 22 w 79"/>
                    <a:gd name="T51" fmla="*/ 14 h 19"/>
                    <a:gd name="T52" fmla="*/ 16 w 79"/>
                    <a:gd name="T53" fmla="*/ 11 h 19"/>
                    <a:gd name="T54" fmla="*/ 13 w 79"/>
                    <a:gd name="T55" fmla="*/ 9 h 19"/>
                    <a:gd name="T56" fmla="*/ 10 w 79"/>
                    <a:gd name="T57" fmla="*/ 7 h 19"/>
                    <a:gd name="T58" fmla="*/ 7 w 79"/>
                    <a:gd name="T59" fmla="*/ 4 h 19"/>
                    <a:gd name="T60" fmla="*/ 2 w 79"/>
                    <a:gd name="T61" fmla="*/ 0 h 19"/>
                    <a:gd name="T62" fmla="*/ 0 w 79"/>
                    <a:gd name="T63" fmla="*/ 2 h 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9"/>
                    <a:gd name="T97" fmla="*/ 0 h 19"/>
                    <a:gd name="T98" fmla="*/ 79 w 79"/>
                    <a:gd name="T99" fmla="*/ 19 h 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9" h="19">
                      <a:moveTo>
                        <a:pt x="0" y="2"/>
                      </a:moveTo>
                      <a:lnTo>
                        <a:pt x="5" y="7"/>
                      </a:lnTo>
                      <a:lnTo>
                        <a:pt x="8" y="9"/>
                      </a:lnTo>
                      <a:lnTo>
                        <a:pt x="10" y="11"/>
                      </a:lnTo>
                      <a:lnTo>
                        <a:pt x="13" y="14"/>
                      </a:lnTo>
                      <a:lnTo>
                        <a:pt x="22" y="16"/>
                      </a:lnTo>
                      <a:lnTo>
                        <a:pt x="26" y="17"/>
                      </a:lnTo>
                      <a:lnTo>
                        <a:pt x="33" y="19"/>
                      </a:lnTo>
                      <a:lnTo>
                        <a:pt x="51" y="19"/>
                      </a:lnTo>
                      <a:lnTo>
                        <a:pt x="55" y="18"/>
                      </a:lnTo>
                      <a:lnTo>
                        <a:pt x="59" y="17"/>
                      </a:lnTo>
                      <a:lnTo>
                        <a:pt x="63" y="16"/>
                      </a:lnTo>
                      <a:lnTo>
                        <a:pt x="68" y="14"/>
                      </a:lnTo>
                      <a:lnTo>
                        <a:pt x="74" y="12"/>
                      </a:lnTo>
                      <a:lnTo>
                        <a:pt x="79" y="9"/>
                      </a:lnTo>
                      <a:lnTo>
                        <a:pt x="78" y="8"/>
                      </a:lnTo>
                      <a:lnTo>
                        <a:pt x="77" y="7"/>
                      </a:lnTo>
                      <a:lnTo>
                        <a:pt x="71" y="10"/>
                      </a:lnTo>
                      <a:lnTo>
                        <a:pt x="68" y="11"/>
                      </a:lnTo>
                      <a:lnTo>
                        <a:pt x="63" y="14"/>
                      </a:lnTo>
                      <a:lnTo>
                        <a:pt x="59" y="15"/>
                      </a:lnTo>
                      <a:lnTo>
                        <a:pt x="55" y="16"/>
                      </a:lnTo>
                      <a:lnTo>
                        <a:pt x="51" y="17"/>
                      </a:lnTo>
                      <a:lnTo>
                        <a:pt x="33" y="17"/>
                      </a:lnTo>
                      <a:lnTo>
                        <a:pt x="26" y="15"/>
                      </a:lnTo>
                      <a:lnTo>
                        <a:pt x="22" y="14"/>
                      </a:lnTo>
                      <a:lnTo>
                        <a:pt x="16" y="11"/>
                      </a:lnTo>
                      <a:lnTo>
                        <a:pt x="13" y="9"/>
                      </a:lnTo>
                      <a:lnTo>
                        <a:pt x="10" y="7"/>
                      </a:lnTo>
                      <a:lnTo>
                        <a:pt x="7" y="4"/>
                      </a:lnTo>
                      <a:lnTo>
                        <a:pt x="2" y="0"/>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6" name="Freeform 235"/>
                <p:cNvSpPr>
                  <a:spLocks/>
                </p:cNvSpPr>
                <p:nvPr/>
              </p:nvSpPr>
              <p:spPr bwMode="auto">
                <a:xfrm>
                  <a:off x="5065" y="1085"/>
                  <a:ext cx="8" cy="4"/>
                </a:xfrm>
                <a:custGeom>
                  <a:avLst/>
                  <a:gdLst>
                    <a:gd name="T0" fmla="*/ 7 w 16"/>
                    <a:gd name="T1" fmla="*/ 6 h 8"/>
                    <a:gd name="T2" fmla="*/ 7 w 16"/>
                    <a:gd name="T3" fmla="*/ 7 h 8"/>
                    <a:gd name="T4" fmla="*/ 10 w 16"/>
                    <a:gd name="T5" fmla="*/ 6 h 8"/>
                    <a:gd name="T6" fmla="*/ 14 w 16"/>
                    <a:gd name="T7" fmla="*/ 5 h 8"/>
                    <a:gd name="T8" fmla="*/ 16 w 16"/>
                    <a:gd name="T9" fmla="*/ 2 h 8"/>
                    <a:gd name="T10" fmla="*/ 15 w 16"/>
                    <a:gd name="T11" fmla="*/ 1 h 8"/>
                    <a:gd name="T12" fmla="*/ 14 w 16"/>
                    <a:gd name="T13" fmla="*/ 0 h 8"/>
                    <a:gd name="T14" fmla="*/ 12 w 16"/>
                    <a:gd name="T15" fmla="*/ 2 h 8"/>
                    <a:gd name="T16" fmla="*/ 10 w 16"/>
                    <a:gd name="T17" fmla="*/ 4 h 8"/>
                    <a:gd name="T18" fmla="*/ 0 w 16"/>
                    <a:gd name="T19" fmla="*/ 8 h 8"/>
                    <a:gd name="T20" fmla="*/ 6 w 16"/>
                    <a:gd name="T21" fmla="*/ 5 h 8"/>
                    <a:gd name="T22" fmla="*/ 7 w 1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8"/>
                    <a:gd name="T38" fmla="*/ 16 w 1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8">
                      <a:moveTo>
                        <a:pt x="7" y="6"/>
                      </a:moveTo>
                      <a:lnTo>
                        <a:pt x="7" y="7"/>
                      </a:lnTo>
                      <a:lnTo>
                        <a:pt x="10" y="6"/>
                      </a:lnTo>
                      <a:lnTo>
                        <a:pt x="14" y="5"/>
                      </a:lnTo>
                      <a:lnTo>
                        <a:pt x="16" y="2"/>
                      </a:lnTo>
                      <a:lnTo>
                        <a:pt x="15" y="1"/>
                      </a:lnTo>
                      <a:lnTo>
                        <a:pt x="14" y="0"/>
                      </a:lnTo>
                      <a:lnTo>
                        <a:pt x="12" y="2"/>
                      </a:lnTo>
                      <a:lnTo>
                        <a:pt x="10" y="4"/>
                      </a:lnTo>
                      <a:lnTo>
                        <a:pt x="0" y="8"/>
                      </a:lnTo>
                      <a:lnTo>
                        <a:pt x="6" y="5"/>
                      </a:lnTo>
                      <a:lnTo>
                        <a:pt x="7"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7" name="Freeform 236"/>
                <p:cNvSpPr>
                  <a:spLocks/>
                </p:cNvSpPr>
                <p:nvPr/>
              </p:nvSpPr>
              <p:spPr bwMode="auto">
                <a:xfrm>
                  <a:off x="5072" y="1084"/>
                  <a:ext cx="2" cy="2"/>
                </a:xfrm>
                <a:custGeom>
                  <a:avLst/>
                  <a:gdLst>
                    <a:gd name="T0" fmla="*/ 2 w 5"/>
                    <a:gd name="T1" fmla="*/ 2 h 3"/>
                    <a:gd name="T2" fmla="*/ 2 w 5"/>
                    <a:gd name="T3" fmla="*/ 3 h 3"/>
                    <a:gd name="T4" fmla="*/ 5 w 5"/>
                    <a:gd name="T5" fmla="*/ 2 h 3"/>
                    <a:gd name="T6" fmla="*/ 5 w 5"/>
                    <a:gd name="T7" fmla="*/ 1 h 3"/>
                    <a:gd name="T8" fmla="*/ 5 w 5"/>
                    <a:gd name="T9" fmla="*/ 0 h 3"/>
                    <a:gd name="T10" fmla="*/ 0 w 5"/>
                    <a:gd name="T11" fmla="*/ 2 h 3"/>
                    <a:gd name="T12" fmla="*/ 1 w 5"/>
                    <a:gd name="T13" fmla="*/ 1 h 3"/>
                    <a:gd name="T14" fmla="*/ 2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2"/>
                      </a:moveTo>
                      <a:lnTo>
                        <a:pt x="2" y="3"/>
                      </a:lnTo>
                      <a:lnTo>
                        <a:pt x="5" y="2"/>
                      </a:lnTo>
                      <a:lnTo>
                        <a:pt x="5" y="1"/>
                      </a:lnTo>
                      <a:lnTo>
                        <a:pt x="5" y="0"/>
                      </a:lnTo>
                      <a:lnTo>
                        <a:pt x="0" y="2"/>
                      </a:lnTo>
                      <a:lnTo>
                        <a:pt x="1" y="1"/>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8" name="Freeform 237"/>
                <p:cNvSpPr>
                  <a:spLocks/>
                </p:cNvSpPr>
                <p:nvPr/>
              </p:nvSpPr>
              <p:spPr bwMode="auto">
                <a:xfrm>
                  <a:off x="5073" y="1083"/>
                  <a:ext cx="3" cy="2"/>
                </a:xfrm>
                <a:custGeom>
                  <a:avLst/>
                  <a:gdLst>
                    <a:gd name="T0" fmla="*/ 2 w 6"/>
                    <a:gd name="T1" fmla="*/ 4 h 4"/>
                    <a:gd name="T2" fmla="*/ 6 w 6"/>
                    <a:gd name="T3" fmla="*/ 2 h 4"/>
                    <a:gd name="T4" fmla="*/ 6 w 6"/>
                    <a:gd name="T5" fmla="*/ 2 h 4"/>
                    <a:gd name="T6" fmla="*/ 5 w 6"/>
                    <a:gd name="T7" fmla="*/ 1 h 4"/>
                    <a:gd name="T8" fmla="*/ 4 w 6"/>
                    <a:gd name="T9" fmla="*/ 0 h 4"/>
                    <a:gd name="T10" fmla="*/ 0 w 6"/>
                    <a:gd name="T11" fmla="*/ 2 h 4"/>
                    <a:gd name="T12" fmla="*/ 2 w 6"/>
                    <a:gd name="T13" fmla="*/ 3 h 4"/>
                    <a:gd name="T14" fmla="*/ 2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2" y="4"/>
                      </a:moveTo>
                      <a:lnTo>
                        <a:pt x="6" y="2"/>
                      </a:lnTo>
                      <a:lnTo>
                        <a:pt x="5" y="1"/>
                      </a:lnTo>
                      <a:lnTo>
                        <a:pt x="4" y="0"/>
                      </a:lnTo>
                      <a:lnTo>
                        <a:pt x="0" y="2"/>
                      </a:lnTo>
                      <a:lnTo>
                        <a:pt x="2"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9" name="Freeform 238"/>
                <p:cNvSpPr>
                  <a:spLocks/>
                </p:cNvSpPr>
                <p:nvPr/>
              </p:nvSpPr>
              <p:spPr bwMode="auto">
                <a:xfrm>
                  <a:off x="5073" y="1082"/>
                  <a:ext cx="4" cy="2"/>
                </a:xfrm>
                <a:custGeom>
                  <a:avLst/>
                  <a:gdLst>
                    <a:gd name="T0" fmla="*/ 5 w 7"/>
                    <a:gd name="T1" fmla="*/ 3 h 4"/>
                    <a:gd name="T2" fmla="*/ 5 w 7"/>
                    <a:gd name="T3" fmla="*/ 4 h 4"/>
                    <a:gd name="T4" fmla="*/ 7 w 7"/>
                    <a:gd name="T5" fmla="*/ 3 h 4"/>
                    <a:gd name="T6" fmla="*/ 7 w 7"/>
                    <a:gd name="T7" fmla="*/ 2 h 4"/>
                    <a:gd name="T8" fmla="*/ 7 w 7"/>
                    <a:gd name="T9" fmla="*/ 0 h 4"/>
                    <a:gd name="T10" fmla="*/ 0 w 7"/>
                    <a:gd name="T11" fmla="*/ 4 h 4"/>
                    <a:gd name="T12" fmla="*/ 4 w 7"/>
                    <a:gd name="T13" fmla="*/ 2 h 4"/>
                    <a:gd name="T14" fmla="*/ 5 w 7"/>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5" y="3"/>
                      </a:moveTo>
                      <a:lnTo>
                        <a:pt x="5" y="4"/>
                      </a:lnTo>
                      <a:lnTo>
                        <a:pt x="7" y="3"/>
                      </a:lnTo>
                      <a:lnTo>
                        <a:pt x="7" y="2"/>
                      </a:lnTo>
                      <a:lnTo>
                        <a:pt x="7" y="0"/>
                      </a:lnTo>
                      <a:lnTo>
                        <a:pt x="0" y="4"/>
                      </a:lnTo>
                      <a:lnTo>
                        <a:pt x="4" y="2"/>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0" name="Freeform 239"/>
                <p:cNvSpPr>
                  <a:spLocks/>
                </p:cNvSpPr>
                <p:nvPr/>
              </p:nvSpPr>
              <p:spPr bwMode="auto">
                <a:xfrm>
                  <a:off x="5076" y="1080"/>
                  <a:ext cx="4" cy="3"/>
                </a:xfrm>
                <a:custGeom>
                  <a:avLst/>
                  <a:gdLst>
                    <a:gd name="T0" fmla="*/ 1 w 7"/>
                    <a:gd name="T1" fmla="*/ 7 h 7"/>
                    <a:gd name="T2" fmla="*/ 4 w 7"/>
                    <a:gd name="T3" fmla="*/ 6 h 7"/>
                    <a:gd name="T4" fmla="*/ 7 w 7"/>
                    <a:gd name="T5" fmla="*/ 2 h 7"/>
                    <a:gd name="T6" fmla="*/ 6 w 7"/>
                    <a:gd name="T7" fmla="*/ 1 h 7"/>
                    <a:gd name="T8" fmla="*/ 5 w 7"/>
                    <a:gd name="T9" fmla="*/ 0 h 7"/>
                    <a:gd name="T10" fmla="*/ 0 w 7"/>
                    <a:gd name="T11" fmla="*/ 4 h 7"/>
                    <a:gd name="T12" fmla="*/ 1 w 7"/>
                    <a:gd name="T13" fmla="*/ 6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4" y="6"/>
                      </a:lnTo>
                      <a:lnTo>
                        <a:pt x="7" y="2"/>
                      </a:lnTo>
                      <a:lnTo>
                        <a:pt x="6" y="1"/>
                      </a:lnTo>
                      <a:lnTo>
                        <a:pt x="5" y="0"/>
                      </a:lnTo>
                      <a:lnTo>
                        <a:pt x="0" y="4"/>
                      </a:lnTo>
                      <a:lnTo>
                        <a:pt x="1" y="6"/>
                      </a:lnTo>
                      <a:lnTo>
                        <a:pt x="1"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1" name="Freeform 240"/>
                <p:cNvSpPr>
                  <a:spLocks/>
                </p:cNvSpPr>
                <p:nvPr/>
              </p:nvSpPr>
              <p:spPr bwMode="auto">
                <a:xfrm>
                  <a:off x="5078" y="1079"/>
                  <a:ext cx="3" cy="2"/>
                </a:xfrm>
                <a:custGeom>
                  <a:avLst/>
                  <a:gdLst>
                    <a:gd name="T0" fmla="*/ 2 w 7"/>
                    <a:gd name="T1" fmla="*/ 3 h 4"/>
                    <a:gd name="T2" fmla="*/ 2 w 7"/>
                    <a:gd name="T3" fmla="*/ 4 h 4"/>
                    <a:gd name="T4" fmla="*/ 4 w 7"/>
                    <a:gd name="T5" fmla="*/ 3 h 4"/>
                    <a:gd name="T6" fmla="*/ 7 w 7"/>
                    <a:gd name="T7" fmla="*/ 0 h 4"/>
                    <a:gd name="T8" fmla="*/ 5 w 7"/>
                    <a:gd name="T9" fmla="*/ 0 h 4"/>
                    <a:gd name="T10" fmla="*/ 4 w 7"/>
                    <a:gd name="T11" fmla="*/ 0 h 4"/>
                    <a:gd name="T12" fmla="*/ 4 w 7"/>
                    <a:gd name="T13" fmla="*/ 1 h 4"/>
                    <a:gd name="T14" fmla="*/ 0 w 7"/>
                    <a:gd name="T15" fmla="*/ 3 h 4"/>
                    <a:gd name="T16" fmla="*/ 1 w 7"/>
                    <a:gd name="T17" fmla="*/ 2 h 4"/>
                    <a:gd name="T18" fmla="*/ 2 w 7"/>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2" y="3"/>
                      </a:moveTo>
                      <a:lnTo>
                        <a:pt x="2" y="4"/>
                      </a:lnTo>
                      <a:lnTo>
                        <a:pt x="4" y="3"/>
                      </a:lnTo>
                      <a:lnTo>
                        <a:pt x="7" y="0"/>
                      </a:lnTo>
                      <a:lnTo>
                        <a:pt x="5" y="0"/>
                      </a:lnTo>
                      <a:lnTo>
                        <a:pt x="4" y="0"/>
                      </a:lnTo>
                      <a:lnTo>
                        <a:pt x="4" y="1"/>
                      </a:lnTo>
                      <a:lnTo>
                        <a:pt x="0" y="3"/>
                      </a:lnTo>
                      <a:lnTo>
                        <a:pt x="1" y="2"/>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2" name="Freeform 241"/>
                <p:cNvSpPr>
                  <a:spLocks/>
                </p:cNvSpPr>
                <p:nvPr/>
              </p:nvSpPr>
              <p:spPr bwMode="auto">
                <a:xfrm>
                  <a:off x="5080" y="1076"/>
                  <a:ext cx="4" cy="3"/>
                </a:xfrm>
                <a:custGeom>
                  <a:avLst/>
                  <a:gdLst>
                    <a:gd name="T0" fmla="*/ 1 w 7"/>
                    <a:gd name="T1" fmla="*/ 6 h 7"/>
                    <a:gd name="T2" fmla="*/ 3 w 7"/>
                    <a:gd name="T3" fmla="*/ 7 h 7"/>
                    <a:gd name="T4" fmla="*/ 7 w 7"/>
                    <a:gd name="T5" fmla="*/ 2 h 7"/>
                    <a:gd name="T6" fmla="*/ 6 w 7"/>
                    <a:gd name="T7" fmla="*/ 1 h 7"/>
                    <a:gd name="T8" fmla="*/ 5 w 7"/>
                    <a:gd name="T9" fmla="*/ 0 h 7"/>
                    <a:gd name="T10" fmla="*/ 1 w 7"/>
                    <a:gd name="T11" fmla="*/ 3 h 7"/>
                    <a:gd name="T12" fmla="*/ 0 w 7"/>
                    <a:gd name="T13" fmla="*/ 6 h 7"/>
                    <a:gd name="T14" fmla="*/ 1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6"/>
                      </a:moveTo>
                      <a:lnTo>
                        <a:pt x="3" y="7"/>
                      </a:lnTo>
                      <a:lnTo>
                        <a:pt x="7" y="2"/>
                      </a:lnTo>
                      <a:lnTo>
                        <a:pt x="6" y="1"/>
                      </a:lnTo>
                      <a:lnTo>
                        <a:pt x="5" y="0"/>
                      </a:lnTo>
                      <a:lnTo>
                        <a:pt x="1" y="3"/>
                      </a:lnTo>
                      <a:lnTo>
                        <a:pt x="0" y="6"/>
                      </a:lnTo>
                      <a:lnTo>
                        <a:pt x="1"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3" name="Freeform 242"/>
                <p:cNvSpPr>
                  <a:spLocks/>
                </p:cNvSpPr>
                <p:nvPr/>
              </p:nvSpPr>
              <p:spPr bwMode="auto">
                <a:xfrm>
                  <a:off x="5082" y="1074"/>
                  <a:ext cx="3" cy="4"/>
                </a:xfrm>
                <a:custGeom>
                  <a:avLst/>
                  <a:gdLst>
                    <a:gd name="T0" fmla="*/ 2 w 5"/>
                    <a:gd name="T1" fmla="*/ 6 h 7"/>
                    <a:gd name="T2" fmla="*/ 1 w 5"/>
                    <a:gd name="T3" fmla="*/ 7 h 7"/>
                    <a:gd name="T4" fmla="*/ 5 w 5"/>
                    <a:gd name="T5" fmla="*/ 0 h 7"/>
                    <a:gd name="T6" fmla="*/ 3 w 5"/>
                    <a:gd name="T7" fmla="*/ 0 h 7"/>
                    <a:gd name="T8" fmla="*/ 2 w 5"/>
                    <a:gd name="T9" fmla="*/ 0 h 7"/>
                    <a:gd name="T10" fmla="*/ 0 w 5"/>
                    <a:gd name="T11" fmla="*/ 5 h 7"/>
                    <a:gd name="T12" fmla="*/ 1 w 5"/>
                    <a:gd name="T13" fmla="*/ 5 h 7"/>
                    <a:gd name="T14" fmla="*/ 2 w 5"/>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2" y="6"/>
                      </a:moveTo>
                      <a:lnTo>
                        <a:pt x="1" y="7"/>
                      </a:lnTo>
                      <a:lnTo>
                        <a:pt x="5" y="0"/>
                      </a:lnTo>
                      <a:lnTo>
                        <a:pt x="3" y="0"/>
                      </a:lnTo>
                      <a:lnTo>
                        <a:pt x="2" y="0"/>
                      </a:lnTo>
                      <a:lnTo>
                        <a:pt x="0" y="5"/>
                      </a:lnTo>
                      <a:lnTo>
                        <a:pt x="1" y="5"/>
                      </a:lnTo>
                      <a:lnTo>
                        <a:pt x="2"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4" name="Freeform 243"/>
                <p:cNvSpPr>
                  <a:spLocks/>
                </p:cNvSpPr>
                <p:nvPr/>
              </p:nvSpPr>
              <p:spPr bwMode="auto">
                <a:xfrm>
                  <a:off x="5084" y="1072"/>
                  <a:ext cx="2" cy="3"/>
                </a:xfrm>
                <a:custGeom>
                  <a:avLst/>
                  <a:gdLst>
                    <a:gd name="T0" fmla="*/ 1 w 5"/>
                    <a:gd name="T1" fmla="*/ 3 h 4"/>
                    <a:gd name="T2" fmla="*/ 3 w 5"/>
                    <a:gd name="T3" fmla="*/ 4 h 4"/>
                    <a:gd name="T4" fmla="*/ 5 w 5"/>
                    <a:gd name="T5" fmla="*/ 2 h 4"/>
                    <a:gd name="T6" fmla="*/ 4 w 5"/>
                    <a:gd name="T7" fmla="*/ 1 h 4"/>
                    <a:gd name="T8" fmla="*/ 3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3" y="4"/>
                      </a:lnTo>
                      <a:lnTo>
                        <a:pt x="5" y="2"/>
                      </a:lnTo>
                      <a:lnTo>
                        <a:pt x="4" y="1"/>
                      </a:lnTo>
                      <a:lnTo>
                        <a:pt x="3" y="0"/>
                      </a:lnTo>
                      <a:lnTo>
                        <a:pt x="1" y="1"/>
                      </a:lnTo>
                      <a:lnTo>
                        <a:pt x="0" y="3"/>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5" name="Freeform 244"/>
                <p:cNvSpPr>
                  <a:spLocks/>
                </p:cNvSpPr>
                <p:nvPr/>
              </p:nvSpPr>
              <p:spPr bwMode="auto">
                <a:xfrm>
                  <a:off x="5085" y="1046"/>
                  <a:ext cx="6" cy="28"/>
                </a:xfrm>
                <a:custGeom>
                  <a:avLst/>
                  <a:gdLst>
                    <a:gd name="T0" fmla="*/ 2 w 10"/>
                    <a:gd name="T1" fmla="*/ 55 h 56"/>
                    <a:gd name="T2" fmla="*/ 1 w 10"/>
                    <a:gd name="T3" fmla="*/ 56 h 56"/>
                    <a:gd name="T4" fmla="*/ 6 w 10"/>
                    <a:gd name="T5" fmla="*/ 45 h 56"/>
                    <a:gd name="T6" fmla="*/ 6 w 10"/>
                    <a:gd name="T7" fmla="*/ 43 h 56"/>
                    <a:gd name="T8" fmla="*/ 9 w 10"/>
                    <a:gd name="T9" fmla="*/ 38 h 56"/>
                    <a:gd name="T10" fmla="*/ 9 w 10"/>
                    <a:gd name="T11" fmla="*/ 36 h 56"/>
                    <a:gd name="T12" fmla="*/ 10 w 10"/>
                    <a:gd name="T13" fmla="*/ 32 h 56"/>
                    <a:gd name="T14" fmla="*/ 10 w 10"/>
                    <a:gd name="T15" fmla="*/ 28 h 56"/>
                    <a:gd name="T16" fmla="*/ 9 w 10"/>
                    <a:gd name="T17" fmla="*/ 25 h 56"/>
                    <a:gd name="T18" fmla="*/ 9 w 10"/>
                    <a:gd name="T19" fmla="*/ 19 h 56"/>
                    <a:gd name="T20" fmla="*/ 8 w 10"/>
                    <a:gd name="T21" fmla="*/ 17 h 56"/>
                    <a:gd name="T22" fmla="*/ 8 w 10"/>
                    <a:gd name="T23" fmla="*/ 15 h 56"/>
                    <a:gd name="T24" fmla="*/ 6 w 10"/>
                    <a:gd name="T25" fmla="*/ 11 h 56"/>
                    <a:gd name="T26" fmla="*/ 5 w 10"/>
                    <a:gd name="T27" fmla="*/ 9 h 56"/>
                    <a:gd name="T28" fmla="*/ 5 w 10"/>
                    <a:gd name="T29" fmla="*/ 7 h 56"/>
                    <a:gd name="T30" fmla="*/ 4 w 10"/>
                    <a:gd name="T31" fmla="*/ 4 h 56"/>
                    <a:gd name="T32" fmla="*/ 3 w 10"/>
                    <a:gd name="T33" fmla="*/ 0 h 56"/>
                    <a:gd name="T34" fmla="*/ 1 w 10"/>
                    <a:gd name="T35" fmla="*/ 2 h 56"/>
                    <a:gd name="T36" fmla="*/ 2 w 10"/>
                    <a:gd name="T37" fmla="*/ 4 h 56"/>
                    <a:gd name="T38" fmla="*/ 3 w 10"/>
                    <a:gd name="T39" fmla="*/ 7 h 56"/>
                    <a:gd name="T40" fmla="*/ 3 w 10"/>
                    <a:gd name="T41" fmla="*/ 9 h 56"/>
                    <a:gd name="T42" fmla="*/ 4 w 10"/>
                    <a:gd name="T43" fmla="*/ 11 h 56"/>
                    <a:gd name="T44" fmla="*/ 5 w 10"/>
                    <a:gd name="T45" fmla="*/ 15 h 56"/>
                    <a:gd name="T46" fmla="*/ 5 w 10"/>
                    <a:gd name="T47" fmla="*/ 17 h 56"/>
                    <a:gd name="T48" fmla="*/ 6 w 10"/>
                    <a:gd name="T49" fmla="*/ 19 h 56"/>
                    <a:gd name="T50" fmla="*/ 6 w 10"/>
                    <a:gd name="T51" fmla="*/ 25 h 56"/>
                    <a:gd name="T52" fmla="*/ 8 w 10"/>
                    <a:gd name="T53" fmla="*/ 28 h 56"/>
                    <a:gd name="T54" fmla="*/ 8 w 10"/>
                    <a:gd name="T55" fmla="*/ 32 h 56"/>
                    <a:gd name="T56" fmla="*/ 6 w 10"/>
                    <a:gd name="T57" fmla="*/ 36 h 56"/>
                    <a:gd name="T58" fmla="*/ 6 w 10"/>
                    <a:gd name="T59" fmla="*/ 38 h 56"/>
                    <a:gd name="T60" fmla="*/ 4 w 10"/>
                    <a:gd name="T61" fmla="*/ 43 h 56"/>
                    <a:gd name="T62" fmla="*/ 4 w 10"/>
                    <a:gd name="T63" fmla="*/ 45 h 56"/>
                    <a:gd name="T64" fmla="*/ 0 w 10"/>
                    <a:gd name="T65" fmla="*/ 54 h 56"/>
                    <a:gd name="T66" fmla="*/ 1 w 10"/>
                    <a:gd name="T67" fmla="*/ 54 h 56"/>
                    <a:gd name="T68" fmla="*/ 2 w 10"/>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
                    <a:gd name="T106" fmla="*/ 0 h 56"/>
                    <a:gd name="T107" fmla="*/ 10 w 10"/>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 h="56">
                      <a:moveTo>
                        <a:pt x="2" y="55"/>
                      </a:moveTo>
                      <a:lnTo>
                        <a:pt x="1" y="56"/>
                      </a:lnTo>
                      <a:lnTo>
                        <a:pt x="6" y="45"/>
                      </a:lnTo>
                      <a:lnTo>
                        <a:pt x="6" y="43"/>
                      </a:lnTo>
                      <a:lnTo>
                        <a:pt x="9" y="38"/>
                      </a:lnTo>
                      <a:lnTo>
                        <a:pt x="9" y="36"/>
                      </a:lnTo>
                      <a:lnTo>
                        <a:pt x="10" y="32"/>
                      </a:lnTo>
                      <a:lnTo>
                        <a:pt x="10" y="28"/>
                      </a:lnTo>
                      <a:lnTo>
                        <a:pt x="9" y="25"/>
                      </a:lnTo>
                      <a:lnTo>
                        <a:pt x="9" y="19"/>
                      </a:lnTo>
                      <a:lnTo>
                        <a:pt x="8" y="17"/>
                      </a:lnTo>
                      <a:lnTo>
                        <a:pt x="8" y="15"/>
                      </a:lnTo>
                      <a:lnTo>
                        <a:pt x="6" y="11"/>
                      </a:lnTo>
                      <a:lnTo>
                        <a:pt x="5" y="9"/>
                      </a:lnTo>
                      <a:lnTo>
                        <a:pt x="5" y="7"/>
                      </a:lnTo>
                      <a:lnTo>
                        <a:pt x="4" y="4"/>
                      </a:lnTo>
                      <a:lnTo>
                        <a:pt x="3" y="0"/>
                      </a:lnTo>
                      <a:lnTo>
                        <a:pt x="1" y="2"/>
                      </a:lnTo>
                      <a:lnTo>
                        <a:pt x="2" y="4"/>
                      </a:lnTo>
                      <a:lnTo>
                        <a:pt x="3" y="7"/>
                      </a:lnTo>
                      <a:lnTo>
                        <a:pt x="3" y="9"/>
                      </a:lnTo>
                      <a:lnTo>
                        <a:pt x="4" y="11"/>
                      </a:lnTo>
                      <a:lnTo>
                        <a:pt x="5" y="15"/>
                      </a:lnTo>
                      <a:lnTo>
                        <a:pt x="5" y="17"/>
                      </a:lnTo>
                      <a:lnTo>
                        <a:pt x="6" y="19"/>
                      </a:lnTo>
                      <a:lnTo>
                        <a:pt x="6" y="25"/>
                      </a:lnTo>
                      <a:lnTo>
                        <a:pt x="8" y="28"/>
                      </a:lnTo>
                      <a:lnTo>
                        <a:pt x="8" y="32"/>
                      </a:lnTo>
                      <a:lnTo>
                        <a:pt x="6" y="36"/>
                      </a:lnTo>
                      <a:lnTo>
                        <a:pt x="6" y="38"/>
                      </a:lnTo>
                      <a:lnTo>
                        <a:pt x="4" y="43"/>
                      </a:lnTo>
                      <a:lnTo>
                        <a:pt x="4" y="45"/>
                      </a:lnTo>
                      <a:lnTo>
                        <a:pt x="0" y="54"/>
                      </a:lnTo>
                      <a:lnTo>
                        <a:pt x="1" y="54"/>
                      </a:lnTo>
                      <a:lnTo>
                        <a:pt x="2" y="5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6" name="Freeform 245"/>
                <p:cNvSpPr>
                  <a:spLocks/>
                </p:cNvSpPr>
                <p:nvPr/>
              </p:nvSpPr>
              <p:spPr bwMode="auto">
                <a:xfrm>
                  <a:off x="5067" y="1031"/>
                  <a:ext cx="19" cy="16"/>
                </a:xfrm>
                <a:custGeom>
                  <a:avLst/>
                  <a:gdLst>
                    <a:gd name="T0" fmla="*/ 38 w 38"/>
                    <a:gd name="T1" fmla="*/ 30 h 32"/>
                    <a:gd name="T2" fmla="*/ 36 w 38"/>
                    <a:gd name="T3" fmla="*/ 28 h 32"/>
                    <a:gd name="T4" fmla="*/ 31 w 38"/>
                    <a:gd name="T5" fmla="*/ 21 h 32"/>
                    <a:gd name="T6" fmla="*/ 29 w 38"/>
                    <a:gd name="T7" fmla="*/ 18 h 32"/>
                    <a:gd name="T8" fmla="*/ 26 w 38"/>
                    <a:gd name="T9" fmla="*/ 15 h 32"/>
                    <a:gd name="T10" fmla="*/ 22 w 38"/>
                    <a:gd name="T11" fmla="*/ 10 h 32"/>
                    <a:gd name="T12" fmla="*/ 20 w 38"/>
                    <a:gd name="T13" fmla="*/ 8 h 32"/>
                    <a:gd name="T14" fmla="*/ 15 w 38"/>
                    <a:gd name="T15" fmla="*/ 7 h 32"/>
                    <a:gd name="T16" fmla="*/ 13 w 38"/>
                    <a:gd name="T17" fmla="*/ 5 h 32"/>
                    <a:gd name="T18" fmla="*/ 10 w 38"/>
                    <a:gd name="T19" fmla="*/ 3 h 32"/>
                    <a:gd name="T20" fmla="*/ 6 w 38"/>
                    <a:gd name="T21" fmla="*/ 1 h 32"/>
                    <a:gd name="T22" fmla="*/ 0 w 38"/>
                    <a:gd name="T23" fmla="*/ 0 h 32"/>
                    <a:gd name="T24" fmla="*/ 0 w 38"/>
                    <a:gd name="T25" fmla="*/ 1 h 32"/>
                    <a:gd name="T26" fmla="*/ 0 w 38"/>
                    <a:gd name="T27" fmla="*/ 2 h 32"/>
                    <a:gd name="T28" fmla="*/ 3 w 38"/>
                    <a:gd name="T29" fmla="*/ 3 h 32"/>
                    <a:gd name="T30" fmla="*/ 7 w 38"/>
                    <a:gd name="T31" fmla="*/ 6 h 32"/>
                    <a:gd name="T32" fmla="*/ 10 w 38"/>
                    <a:gd name="T33" fmla="*/ 7 h 32"/>
                    <a:gd name="T34" fmla="*/ 13 w 38"/>
                    <a:gd name="T35" fmla="*/ 9 h 32"/>
                    <a:gd name="T36" fmla="*/ 16 w 38"/>
                    <a:gd name="T37" fmla="*/ 10 h 32"/>
                    <a:gd name="T38" fmla="*/ 20 w 38"/>
                    <a:gd name="T39" fmla="*/ 13 h 32"/>
                    <a:gd name="T40" fmla="*/ 24 w 38"/>
                    <a:gd name="T41" fmla="*/ 17 h 32"/>
                    <a:gd name="T42" fmla="*/ 26 w 38"/>
                    <a:gd name="T43" fmla="*/ 21 h 32"/>
                    <a:gd name="T44" fmla="*/ 29 w 38"/>
                    <a:gd name="T45" fmla="*/ 23 h 32"/>
                    <a:gd name="T46" fmla="*/ 33 w 38"/>
                    <a:gd name="T47" fmla="*/ 30 h 32"/>
                    <a:gd name="T48" fmla="*/ 36 w 38"/>
                    <a:gd name="T49" fmla="*/ 32 h 32"/>
                    <a:gd name="T50" fmla="*/ 38 w 38"/>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32"/>
                    <a:gd name="T80" fmla="*/ 38 w 38"/>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32">
                      <a:moveTo>
                        <a:pt x="38" y="30"/>
                      </a:moveTo>
                      <a:lnTo>
                        <a:pt x="36" y="28"/>
                      </a:lnTo>
                      <a:lnTo>
                        <a:pt x="31" y="21"/>
                      </a:lnTo>
                      <a:lnTo>
                        <a:pt x="29" y="18"/>
                      </a:lnTo>
                      <a:lnTo>
                        <a:pt x="26" y="15"/>
                      </a:lnTo>
                      <a:lnTo>
                        <a:pt x="22" y="10"/>
                      </a:lnTo>
                      <a:lnTo>
                        <a:pt x="20" y="8"/>
                      </a:lnTo>
                      <a:lnTo>
                        <a:pt x="15" y="7"/>
                      </a:lnTo>
                      <a:lnTo>
                        <a:pt x="13" y="5"/>
                      </a:lnTo>
                      <a:lnTo>
                        <a:pt x="10" y="3"/>
                      </a:lnTo>
                      <a:lnTo>
                        <a:pt x="6" y="1"/>
                      </a:lnTo>
                      <a:lnTo>
                        <a:pt x="0" y="0"/>
                      </a:lnTo>
                      <a:lnTo>
                        <a:pt x="0" y="1"/>
                      </a:lnTo>
                      <a:lnTo>
                        <a:pt x="0" y="2"/>
                      </a:lnTo>
                      <a:lnTo>
                        <a:pt x="3" y="3"/>
                      </a:lnTo>
                      <a:lnTo>
                        <a:pt x="7" y="6"/>
                      </a:lnTo>
                      <a:lnTo>
                        <a:pt x="10" y="7"/>
                      </a:lnTo>
                      <a:lnTo>
                        <a:pt x="13" y="9"/>
                      </a:lnTo>
                      <a:lnTo>
                        <a:pt x="16" y="10"/>
                      </a:lnTo>
                      <a:lnTo>
                        <a:pt x="20" y="13"/>
                      </a:lnTo>
                      <a:lnTo>
                        <a:pt x="24" y="17"/>
                      </a:lnTo>
                      <a:lnTo>
                        <a:pt x="26" y="21"/>
                      </a:lnTo>
                      <a:lnTo>
                        <a:pt x="29" y="23"/>
                      </a:lnTo>
                      <a:lnTo>
                        <a:pt x="33" y="30"/>
                      </a:lnTo>
                      <a:lnTo>
                        <a:pt x="36" y="32"/>
                      </a:lnTo>
                      <a:lnTo>
                        <a:pt x="38" y="3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7" name="Freeform 246"/>
                <p:cNvSpPr>
                  <a:spLocks/>
                </p:cNvSpPr>
                <p:nvPr/>
              </p:nvSpPr>
              <p:spPr bwMode="auto">
                <a:xfrm>
                  <a:off x="5063" y="1030"/>
                  <a:ext cx="5" cy="3"/>
                </a:xfrm>
                <a:custGeom>
                  <a:avLst/>
                  <a:gdLst>
                    <a:gd name="T0" fmla="*/ 8 w 9"/>
                    <a:gd name="T1" fmla="*/ 1 h 4"/>
                    <a:gd name="T2" fmla="*/ 3 w 9"/>
                    <a:gd name="T3" fmla="*/ 0 h 4"/>
                    <a:gd name="T4" fmla="*/ 1 w 9"/>
                    <a:gd name="T5" fmla="*/ 0 h 4"/>
                    <a:gd name="T6" fmla="*/ 0 w 9"/>
                    <a:gd name="T7" fmla="*/ 0 h 4"/>
                    <a:gd name="T8" fmla="*/ 0 w 9"/>
                    <a:gd name="T9" fmla="*/ 1 h 4"/>
                    <a:gd name="T10" fmla="*/ 0 w 9"/>
                    <a:gd name="T11" fmla="*/ 2 h 4"/>
                    <a:gd name="T12" fmla="*/ 9 w 9"/>
                    <a:gd name="T13" fmla="*/ 4 h 4"/>
                    <a:gd name="T14" fmla="*/ 8 w 9"/>
                    <a:gd name="T15" fmla="*/ 4 h 4"/>
                    <a:gd name="T16" fmla="*/ 8 w 9"/>
                    <a:gd name="T17" fmla="*/ 2 h 4"/>
                    <a:gd name="T18" fmla="*/ 8 w 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8" y="1"/>
                      </a:moveTo>
                      <a:lnTo>
                        <a:pt x="3" y="0"/>
                      </a:lnTo>
                      <a:lnTo>
                        <a:pt x="1" y="0"/>
                      </a:lnTo>
                      <a:lnTo>
                        <a:pt x="0" y="0"/>
                      </a:lnTo>
                      <a:lnTo>
                        <a:pt x="0" y="1"/>
                      </a:lnTo>
                      <a:lnTo>
                        <a:pt x="0" y="2"/>
                      </a:lnTo>
                      <a:lnTo>
                        <a:pt x="9" y="4"/>
                      </a:lnTo>
                      <a:lnTo>
                        <a:pt x="8" y="4"/>
                      </a:lnTo>
                      <a:lnTo>
                        <a:pt x="8" y="2"/>
                      </a:lnTo>
                      <a:lnTo>
                        <a:pt x="8"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8" name="Freeform 247"/>
                <p:cNvSpPr>
                  <a:spLocks/>
                </p:cNvSpPr>
                <p:nvPr/>
              </p:nvSpPr>
              <p:spPr bwMode="auto">
                <a:xfrm>
                  <a:off x="5058" y="1030"/>
                  <a:ext cx="5" cy="2"/>
                </a:xfrm>
                <a:custGeom>
                  <a:avLst/>
                  <a:gdLst>
                    <a:gd name="T0" fmla="*/ 8 w 8"/>
                    <a:gd name="T1" fmla="*/ 1 h 4"/>
                    <a:gd name="T2" fmla="*/ 3 w 8"/>
                    <a:gd name="T3" fmla="*/ 0 h 4"/>
                    <a:gd name="T4" fmla="*/ 0 w 8"/>
                    <a:gd name="T5" fmla="*/ 0 h 4"/>
                    <a:gd name="T6" fmla="*/ 0 w 8"/>
                    <a:gd name="T7" fmla="*/ 2 h 4"/>
                    <a:gd name="T8" fmla="*/ 0 w 8"/>
                    <a:gd name="T9" fmla="*/ 4 h 4"/>
                    <a:gd name="T10" fmla="*/ 8 w 8"/>
                    <a:gd name="T11" fmla="*/ 4 h 4"/>
                    <a:gd name="T12" fmla="*/ 8 w 8"/>
                    <a:gd name="T13" fmla="*/ 2 h 4"/>
                    <a:gd name="T14" fmla="*/ 8 w 8"/>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8" y="1"/>
                      </a:moveTo>
                      <a:lnTo>
                        <a:pt x="3" y="0"/>
                      </a:lnTo>
                      <a:lnTo>
                        <a:pt x="0" y="0"/>
                      </a:lnTo>
                      <a:lnTo>
                        <a:pt x="0" y="2"/>
                      </a:lnTo>
                      <a:lnTo>
                        <a:pt x="0" y="4"/>
                      </a:lnTo>
                      <a:lnTo>
                        <a:pt x="8" y="4"/>
                      </a:lnTo>
                      <a:lnTo>
                        <a:pt x="8" y="2"/>
                      </a:lnTo>
                      <a:lnTo>
                        <a:pt x="8"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69" name="Freeform 248"/>
                <p:cNvSpPr>
                  <a:spLocks/>
                </p:cNvSpPr>
                <p:nvPr/>
              </p:nvSpPr>
              <p:spPr bwMode="auto">
                <a:xfrm>
                  <a:off x="5039" y="1030"/>
                  <a:ext cx="22" cy="7"/>
                </a:xfrm>
                <a:custGeom>
                  <a:avLst/>
                  <a:gdLst>
                    <a:gd name="T0" fmla="*/ 38 w 42"/>
                    <a:gd name="T1" fmla="*/ 0 h 13"/>
                    <a:gd name="T2" fmla="*/ 42 w 42"/>
                    <a:gd name="T3" fmla="*/ 0 h 13"/>
                    <a:gd name="T4" fmla="*/ 24 w 42"/>
                    <a:gd name="T5" fmla="*/ 4 h 13"/>
                    <a:gd name="T6" fmla="*/ 18 w 42"/>
                    <a:gd name="T7" fmla="*/ 5 h 13"/>
                    <a:gd name="T8" fmla="*/ 14 w 42"/>
                    <a:gd name="T9" fmla="*/ 8 h 13"/>
                    <a:gd name="T10" fmla="*/ 8 w 42"/>
                    <a:gd name="T11" fmla="*/ 10 h 13"/>
                    <a:gd name="T12" fmla="*/ 0 w 42"/>
                    <a:gd name="T13" fmla="*/ 13 h 13"/>
                    <a:gd name="T14" fmla="*/ 2 w 42"/>
                    <a:gd name="T15" fmla="*/ 12 h 13"/>
                    <a:gd name="T16" fmla="*/ 7 w 42"/>
                    <a:gd name="T17" fmla="*/ 13 h 13"/>
                    <a:gd name="T18" fmla="*/ 8 w 42"/>
                    <a:gd name="T19" fmla="*/ 12 h 13"/>
                    <a:gd name="T20" fmla="*/ 14 w 42"/>
                    <a:gd name="T21" fmla="*/ 10 h 13"/>
                    <a:gd name="T22" fmla="*/ 18 w 42"/>
                    <a:gd name="T23" fmla="*/ 8 h 13"/>
                    <a:gd name="T24" fmla="*/ 24 w 42"/>
                    <a:gd name="T25" fmla="*/ 7 h 13"/>
                    <a:gd name="T26" fmla="*/ 38 w 42"/>
                    <a:gd name="T27" fmla="*/ 3 h 13"/>
                    <a:gd name="T28" fmla="*/ 38 w 42"/>
                    <a:gd name="T29" fmla="*/ 2 h 13"/>
                    <a:gd name="T30" fmla="*/ 38 w 42"/>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13"/>
                    <a:gd name="T50" fmla="*/ 42 w 42"/>
                    <a:gd name="T51" fmla="*/ 13 h 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13">
                      <a:moveTo>
                        <a:pt x="38" y="0"/>
                      </a:moveTo>
                      <a:lnTo>
                        <a:pt x="42" y="0"/>
                      </a:lnTo>
                      <a:lnTo>
                        <a:pt x="24" y="4"/>
                      </a:lnTo>
                      <a:lnTo>
                        <a:pt x="18" y="5"/>
                      </a:lnTo>
                      <a:lnTo>
                        <a:pt x="14" y="8"/>
                      </a:lnTo>
                      <a:lnTo>
                        <a:pt x="8" y="10"/>
                      </a:lnTo>
                      <a:lnTo>
                        <a:pt x="0" y="13"/>
                      </a:lnTo>
                      <a:lnTo>
                        <a:pt x="2" y="12"/>
                      </a:lnTo>
                      <a:lnTo>
                        <a:pt x="7" y="13"/>
                      </a:lnTo>
                      <a:lnTo>
                        <a:pt x="8" y="12"/>
                      </a:lnTo>
                      <a:lnTo>
                        <a:pt x="14" y="10"/>
                      </a:lnTo>
                      <a:lnTo>
                        <a:pt x="18" y="8"/>
                      </a:lnTo>
                      <a:lnTo>
                        <a:pt x="24" y="7"/>
                      </a:lnTo>
                      <a:lnTo>
                        <a:pt x="38" y="3"/>
                      </a:lnTo>
                      <a:lnTo>
                        <a:pt x="38" y="2"/>
                      </a:lnTo>
                      <a:lnTo>
                        <a:pt x="38"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0" name="Freeform 249"/>
                <p:cNvSpPr>
                  <a:spLocks/>
                </p:cNvSpPr>
                <p:nvPr/>
              </p:nvSpPr>
              <p:spPr bwMode="auto">
                <a:xfrm>
                  <a:off x="5042" y="1091"/>
                  <a:ext cx="83" cy="85"/>
                </a:xfrm>
                <a:custGeom>
                  <a:avLst/>
                  <a:gdLst>
                    <a:gd name="T0" fmla="*/ 0 w 161"/>
                    <a:gd name="T1" fmla="*/ 76 h 169"/>
                    <a:gd name="T2" fmla="*/ 150 w 161"/>
                    <a:gd name="T3" fmla="*/ 0 h 169"/>
                    <a:gd name="T4" fmla="*/ 161 w 161"/>
                    <a:gd name="T5" fmla="*/ 20 h 169"/>
                    <a:gd name="T6" fmla="*/ 28 w 161"/>
                    <a:gd name="T7" fmla="*/ 86 h 169"/>
                    <a:gd name="T8" fmla="*/ 65 w 161"/>
                    <a:gd name="T9" fmla="*/ 160 h 169"/>
                    <a:gd name="T10" fmla="*/ 48 w 161"/>
                    <a:gd name="T11" fmla="*/ 169 h 169"/>
                    <a:gd name="T12" fmla="*/ 0 w 161"/>
                    <a:gd name="T13" fmla="*/ 76 h 169"/>
                    <a:gd name="T14" fmla="*/ 0 w 161"/>
                    <a:gd name="T15" fmla="*/ 76 h 169"/>
                    <a:gd name="T16" fmla="*/ 0 60000 65536"/>
                    <a:gd name="T17" fmla="*/ 0 60000 65536"/>
                    <a:gd name="T18" fmla="*/ 0 60000 65536"/>
                    <a:gd name="T19" fmla="*/ 0 60000 65536"/>
                    <a:gd name="T20" fmla="*/ 0 60000 65536"/>
                    <a:gd name="T21" fmla="*/ 0 60000 65536"/>
                    <a:gd name="T22" fmla="*/ 0 60000 65536"/>
                    <a:gd name="T23" fmla="*/ 0 60000 65536"/>
                    <a:gd name="T24" fmla="*/ 0 w 161"/>
                    <a:gd name="T25" fmla="*/ 0 h 169"/>
                    <a:gd name="T26" fmla="*/ 161 w 161"/>
                    <a:gd name="T27" fmla="*/ 169 h 1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 h="169">
                      <a:moveTo>
                        <a:pt x="0" y="76"/>
                      </a:moveTo>
                      <a:lnTo>
                        <a:pt x="150" y="0"/>
                      </a:lnTo>
                      <a:lnTo>
                        <a:pt x="161" y="20"/>
                      </a:lnTo>
                      <a:lnTo>
                        <a:pt x="28" y="86"/>
                      </a:lnTo>
                      <a:lnTo>
                        <a:pt x="65" y="160"/>
                      </a:lnTo>
                      <a:lnTo>
                        <a:pt x="48" y="169"/>
                      </a:lnTo>
                      <a:lnTo>
                        <a:pt x="0" y="76"/>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1" name="Freeform 250"/>
                <p:cNvSpPr>
                  <a:spLocks/>
                </p:cNvSpPr>
                <p:nvPr/>
              </p:nvSpPr>
              <p:spPr bwMode="auto">
                <a:xfrm>
                  <a:off x="5042" y="1091"/>
                  <a:ext cx="83" cy="85"/>
                </a:xfrm>
                <a:custGeom>
                  <a:avLst/>
                  <a:gdLst>
                    <a:gd name="T0" fmla="*/ 0 w 161"/>
                    <a:gd name="T1" fmla="*/ 76 h 169"/>
                    <a:gd name="T2" fmla="*/ 150 w 161"/>
                    <a:gd name="T3" fmla="*/ 0 h 169"/>
                    <a:gd name="T4" fmla="*/ 161 w 161"/>
                    <a:gd name="T5" fmla="*/ 20 h 169"/>
                    <a:gd name="T6" fmla="*/ 28 w 161"/>
                    <a:gd name="T7" fmla="*/ 86 h 169"/>
                    <a:gd name="T8" fmla="*/ 65 w 161"/>
                    <a:gd name="T9" fmla="*/ 160 h 169"/>
                    <a:gd name="T10" fmla="*/ 48 w 161"/>
                    <a:gd name="T11" fmla="*/ 169 h 169"/>
                    <a:gd name="T12" fmla="*/ 0 w 161"/>
                    <a:gd name="T13" fmla="*/ 76 h 169"/>
                    <a:gd name="T14" fmla="*/ 0 w 161"/>
                    <a:gd name="T15" fmla="*/ 76 h 169"/>
                    <a:gd name="T16" fmla="*/ 0 60000 65536"/>
                    <a:gd name="T17" fmla="*/ 0 60000 65536"/>
                    <a:gd name="T18" fmla="*/ 0 60000 65536"/>
                    <a:gd name="T19" fmla="*/ 0 60000 65536"/>
                    <a:gd name="T20" fmla="*/ 0 60000 65536"/>
                    <a:gd name="T21" fmla="*/ 0 60000 65536"/>
                    <a:gd name="T22" fmla="*/ 0 60000 65536"/>
                    <a:gd name="T23" fmla="*/ 0 60000 65536"/>
                    <a:gd name="T24" fmla="*/ 0 w 161"/>
                    <a:gd name="T25" fmla="*/ 0 h 169"/>
                    <a:gd name="T26" fmla="*/ 161 w 161"/>
                    <a:gd name="T27" fmla="*/ 169 h 1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 h="169">
                      <a:moveTo>
                        <a:pt x="0" y="76"/>
                      </a:moveTo>
                      <a:lnTo>
                        <a:pt x="150" y="0"/>
                      </a:lnTo>
                      <a:lnTo>
                        <a:pt x="161" y="20"/>
                      </a:lnTo>
                      <a:lnTo>
                        <a:pt x="28" y="86"/>
                      </a:lnTo>
                      <a:lnTo>
                        <a:pt x="65" y="160"/>
                      </a:lnTo>
                      <a:lnTo>
                        <a:pt x="48" y="169"/>
                      </a:lnTo>
                      <a:lnTo>
                        <a:pt x="0" y="76"/>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72" name="Freeform 251"/>
                <p:cNvSpPr>
                  <a:spLocks/>
                </p:cNvSpPr>
                <p:nvPr/>
              </p:nvSpPr>
              <p:spPr bwMode="auto">
                <a:xfrm>
                  <a:off x="5042" y="1090"/>
                  <a:ext cx="83" cy="39"/>
                </a:xfrm>
                <a:custGeom>
                  <a:avLst/>
                  <a:gdLst>
                    <a:gd name="T0" fmla="*/ 0 w 162"/>
                    <a:gd name="T1" fmla="*/ 76 h 78"/>
                    <a:gd name="T2" fmla="*/ 0 w 162"/>
                    <a:gd name="T3" fmla="*/ 78 h 78"/>
                    <a:gd name="T4" fmla="*/ 150 w 162"/>
                    <a:gd name="T5" fmla="*/ 2 h 78"/>
                    <a:gd name="T6" fmla="*/ 159 w 162"/>
                    <a:gd name="T7" fmla="*/ 21 h 78"/>
                    <a:gd name="T8" fmla="*/ 162 w 162"/>
                    <a:gd name="T9" fmla="*/ 21 h 78"/>
                    <a:gd name="T10" fmla="*/ 150 w 162"/>
                    <a:gd name="T11" fmla="*/ 0 h 78"/>
                    <a:gd name="T12" fmla="*/ 0 w 162"/>
                    <a:gd name="T13" fmla="*/ 76 h 78"/>
                    <a:gd name="T14" fmla="*/ 0 60000 65536"/>
                    <a:gd name="T15" fmla="*/ 0 60000 65536"/>
                    <a:gd name="T16" fmla="*/ 0 60000 65536"/>
                    <a:gd name="T17" fmla="*/ 0 60000 65536"/>
                    <a:gd name="T18" fmla="*/ 0 60000 65536"/>
                    <a:gd name="T19" fmla="*/ 0 60000 65536"/>
                    <a:gd name="T20" fmla="*/ 0 60000 65536"/>
                    <a:gd name="T21" fmla="*/ 0 w 162"/>
                    <a:gd name="T22" fmla="*/ 0 h 78"/>
                    <a:gd name="T23" fmla="*/ 162 w 162"/>
                    <a:gd name="T24" fmla="*/ 78 h 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2" h="78">
                      <a:moveTo>
                        <a:pt x="0" y="76"/>
                      </a:moveTo>
                      <a:lnTo>
                        <a:pt x="0" y="78"/>
                      </a:lnTo>
                      <a:lnTo>
                        <a:pt x="150" y="2"/>
                      </a:lnTo>
                      <a:lnTo>
                        <a:pt x="159" y="21"/>
                      </a:lnTo>
                      <a:lnTo>
                        <a:pt x="162" y="21"/>
                      </a:lnTo>
                      <a:lnTo>
                        <a:pt x="150" y="0"/>
                      </a:lnTo>
                      <a:lnTo>
                        <a:pt x="0" y="7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3" name="Freeform 252"/>
                <p:cNvSpPr>
                  <a:spLocks/>
                </p:cNvSpPr>
                <p:nvPr/>
              </p:nvSpPr>
              <p:spPr bwMode="auto">
                <a:xfrm>
                  <a:off x="5041" y="1101"/>
                  <a:ext cx="84" cy="75"/>
                </a:xfrm>
                <a:custGeom>
                  <a:avLst/>
                  <a:gdLst>
                    <a:gd name="T0" fmla="*/ 160 w 163"/>
                    <a:gd name="T1" fmla="*/ 0 h 150"/>
                    <a:gd name="T2" fmla="*/ 28 w 163"/>
                    <a:gd name="T3" fmla="*/ 65 h 150"/>
                    <a:gd name="T4" fmla="*/ 65 w 163"/>
                    <a:gd name="T5" fmla="*/ 140 h 150"/>
                    <a:gd name="T6" fmla="*/ 49 w 163"/>
                    <a:gd name="T7" fmla="*/ 148 h 150"/>
                    <a:gd name="T8" fmla="*/ 3 w 163"/>
                    <a:gd name="T9" fmla="*/ 56 h 150"/>
                    <a:gd name="T10" fmla="*/ 1 w 163"/>
                    <a:gd name="T11" fmla="*/ 55 h 150"/>
                    <a:gd name="T12" fmla="*/ 0 w 163"/>
                    <a:gd name="T13" fmla="*/ 56 h 150"/>
                    <a:gd name="T14" fmla="*/ 49 w 163"/>
                    <a:gd name="T15" fmla="*/ 150 h 150"/>
                    <a:gd name="T16" fmla="*/ 67 w 163"/>
                    <a:gd name="T17" fmla="*/ 140 h 150"/>
                    <a:gd name="T18" fmla="*/ 30 w 163"/>
                    <a:gd name="T19" fmla="*/ 67 h 150"/>
                    <a:gd name="T20" fmla="*/ 163 w 163"/>
                    <a:gd name="T21" fmla="*/ 0 h 150"/>
                    <a:gd name="T22" fmla="*/ 160 w 163"/>
                    <a:gd name="T23" fmla="*/ 0 h 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3"/>
                    <a:gd name="T37" fmla="*/ 0 h 150"/>
                    <a:gd name="T38" fmla="*/ 163 w 163"/>
                    <a:gd name="T39" fmla="*/ 150 h 1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3" h="150">
                      <a:moveTo>
                        <a:pt x="160" y="0"/>
                      </a:moveTo>
                      <a:lnTo>
                        <a:pt x="28" y="65"/>
                      </a:lnTo>
                      <a:lnTo>
                        <a:pt x="65" y="140"/>
                      </a:lnTo>
                      <a:lnTo>
                        <a:pt x="49" y="148"/>
                      </a:lnTo>
                      <a:lnTo>
                        <a:pt x="3" y="56"/>
                      </a:lnTo>
                      <a:lnTo>
                        <a:pt x="1" y="55"/>
                      </a:lnTo>
                      <a:lnTo>
                        <a:pt x="0" y="56"/>
                      </a:lnTo>
                      <a:lnTo>
                        <a:pt x="49" y="150"/>
                      </a:lnTo>
                      <a:lnTo>
                        <a:pt x="67" y="140"/>
                      </a:lnTo>
                      <a:lnTo>
                        <a:pt x="30" y="67"/>
                      </a:lnTo>
                      <a:lnTo>
                        <a:pt x="163" y="0"/>
                      </a:lnTo>
                      <a:lnTo>
                        <a:pt x="16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4" name="Freeform 253"/>
                <p:cNvSpPr>
                  <a:spLocks noEditPoints="1"/>
                </p:cNvSpPr>
                <p:nvPr/>
              </p:nvSpPr>
              <p:spPr bwMode="auto">
                <a:xfrm>
                  <a:off x="5068" y="1170"/>
                  <a:ext cx="98" cy="79"/>
                </a:xfrm>
                <a:custGeom>
                  <a:avLst/>
                  <a:gdLst>
                    <a:gd name="T0" fmla="*/ 0 w 190"/>
                    <a:gd name="T1" fmla="*/ 17 h 158"/>
                    <a:gd name="T2" fmla="*/ 179 w 190"/>
                    <a:gd name="T3" fmla="*/ 0 h 158"/>
                    <a:gd name="T4" fmla="*/ 190 w 190"/>
                    <a:gd name="T5" fmla="*/ 22 h 158"/>
                    <a:gd name="T6" fmla="*/ 70 w 190"/>
                    <a:gd name="T7" fmla="*/ 158 h 158"/>
                    <a:gd name="T8" fmla="*/ 59 w 190"/>
                    <a:gd name="T9" fmla="*/ 135 h 158"/>
                    <a:gd name="T10" fmla="*/ 96 w 190"/>
                    <a:gd name="T11" fmla="*/ 95 h 158"/>
                    <a:gd name="T12" fmla="*/ 65 w 190"/>
                    <a:gd name="T13" fmla="*/ 32 h 158"/>
                    <a:gd name="T14" fmla="*/ 10 w 190"/>
                    <a:gd name="T15" fmla="*/ 38 h 158"/>
                    <a:gd name="T16" fmla="*/ 0 w 190"/>
                    <a:gd name="T17" fmla="*/ 17 h 158"/>
                    <a:gd name="T18" fmla="*/ 0 w 190"/>
                    <a:gd name="T19" fmla="*/ 17 h 158"/>
                    <a:gd name="T20" fmla="*/ 83 w 190"/>
                    <a:gd name="T21" fmla="*/ 30 h 158"/>
                    <a:gd name="T22" fmla="*/ 110 w 190"/>
                    <a:gd name="T23" fmla="*/ 80 h 158"/>
                    <a:gd name="T24" fmla="*/ 143 w 190"/>
                    <a:gd name="T25" fmla="*/ 44 h 158"/>
                    <a:gd name="T26" fmla="*/ 145 w 190"/>
                    <a:gd name="T27" fmla="*/ 41 h 158"/>
                    <a:gd name="T28" fmla="*/ 148 w 190"/>
                    <a:gd name="T29" fmla="*/ 39 h 158"/>
                    <a:gd name="T30" fmla="*/ 150 w 190"/>
                    <a:gd name="T31" fmla="*/ 37 h 158"/>
                    <a:gd name="T32" fmla="*/ 152 w 190"/>
                    <a:gd name="T33" fmla="*/ 34 h 158"/>
                    <a:gd name="T34" fmla="*/ 154 w 190"/>
                    <a:gd name="T35" fmla="*/ 32 h 158"/>
                    <a:gd name="T36" fmla="*/ 157 w 190"/>
                    <a:gd name="T37" fmla="*/ 30 h 158"/>
                    <a:gd name="T38" fmla="*/ 158 w 190"/>
                    <a:gd name="T39" fmla="*/ 27 h 158"/>
                    <a:gd name="T40" fmla="*/ 160 w 190"/>
                    <a:gd name="T41" fmla="*/ 25 h 158"/>
                    <a:gd name="T42" fmla="*/ 163 w 190"/>
                    <a:gd name="T43" fmla="*/ 23 h 158"/>
                    <a:gd name="T44" fmla="*/ 164 w 190"/>
                    <a:gd name="T45" fmla="*/ 22 h 158"/>
                    <a:gd name="T46" fmla="*/ 166 w 190"/>
                    <a:gd name="T47" fmla="*/ 19 h 158"/>
                    <a:gd name="T48" fmla="*/ 168 w 190"/>
                    <a:gd name="T49" fmla="*/ 17 h 158"/>
                    <a:gd name="T50" fmla="*/ 165 w 190"/>
                    <a:gd name="T51" fmla="*/ 18 h 158"/>
                    <a:gd name="T52" fmla="*/ 163 w 190"/>
                    <a:gd name="T53" fmla="*/ 19 h 158"/>
                    <a:gd name="T54" fmla="*/ 159 w 190"/>
                    <a:gd name="T55" fmla="*/ 19 h 158"/>
                    <a:gd name="T56" fmla="*/ 157 w 190"/>
                    <a:gd name="T57" fmla="*/ 20 h 158"/>
                    <a:gd name="T58" fmla="*/ 154 w 190"/>
                    <a:gd name="T59" fmla="*/ 20 h 158"/>
                    <a:gd name="T60" fmla="*/ 151 w 190"/>
                    <a:gd name="T61" fmla="*/ 22 h 158"/>
                    <a:gd name="T62" fmla="*/ 149 w 190"/>
                    <a:gd name="T63" fmla="*/ 22 h 158"/>
                    <a:gd name="T64" fmla="*/ 146 w 190"/>
                    <a:gd name="T65" fmla="*/ 23 h 158"/>
                    <a:gd name="T66" fmla="*/ 143 w 190"/>
                    <a:gd name="T67" fmla="*/ 23 h 158"/>
                    <a:gd name="T68" fmla="*/ 141 w 190"/>
                    <a:gd name="T69" fmla="*/ 24 h 158"/>
                    <a:gd name="T70" fmla="*/ 138 w 190"/>
                    <a:gd name="T71" fmla="*/ 24 h 158"/>
                    <a:gd name="T72" fmla="*/ 136 w 190"/>
                    <a:gd name="T73" fmla="*/ 24 h 158"/>
                    <a:gd name="T74" fmla="*/ 83 w 190"/>
                    <a:gd name="T75" fmla="*/ 30 h 158"/>
                    <a:gd name="T76" fmla="*/ 83 w 190"/>
                    <a:gd name="T77" fmla="*/ 30 h 15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90"/>
                    <a:gd name="T118" fmla="*/ 0 h 158"/>
                    <a:gd name="T119" fmla="*/ 190 w 190"/>
                    <a:gd name="T120" fmla="*/ 158 h 15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90" h="158">
                      <a:moveTo>
                        <a:pt x="0" y="17"/>
                      </a:moveTo>
                      <a:lnTo>
                        <a:pt x="179" y="0"/>
                      </a:lnTo>
                      <a:lnTo>
                        <a:pt x="190" y="22"/>
                      </a:lnTo>
                      <a:lnTo>
                        <a:pt x="70" y="158"/>
                      </a:lnTo>
                      <a:lnTo>
                        <a:pt x="59" y="135"/>
                      </a:lnTo>
                      <a:lnTo>
                        <a:pt x="96" y="95"/>
                      </a:lnTo>
                      <a:lnTo>
                        <a:pt x="65" y="32"/>
                      </a:lnTo>
                      <a:lnTo>
                        <a:pt x="10" y="38"/>
                      </a:lnTo>
                      <a:lnTo>
                        <a:pt x="0" y="17"/>
                      </a:lnTo>
                      <a:close/>
                      <a:moveTo>
                        <a:pt x="83" y="30"/>
                      </a:moveTo>
                      <a:lnTo>
                        <a:pt x="110" y="80"/>
                      </a:lnTo>
                      <a:lnTo>
                        <a:pt x="143" y="44"/>
                      </a:lnTo>
                      <a:lnTo>
                        <a:pt x="145" y="41"/>
                      </a:lnTo>
                      <a:lnTo>
                        <a:pt x="148" y="39"/>
                      </a:lnTo>
                      <a:lnTo>
                        <a:pt x="150" y="37"/>
                      </a:lnTo>
                      <a:lnTo>
                        <a:pt x="152" y="34"/>
                      </a:lnTo>
                      <a:lnTo>
                        <a:pt x="154" y="32"/>
                      </a:lnTo>
                      <a:lnTo>
                        <a:pt x="157" y="30"/>
                      </a:lnTo>
                      <a:lnTo>
                        <a:pt x="158" y="27"/>
                      </a:lnTo>
                      <a:lnTo>
                        <a:pt x="160" y="25"/>
                      </a:lnTo>
                      <a:lnTo>
                        <a:pt x="163" y="23"/>
                      </a:lnTo>
                      <a:lnTo>
                        <a:pt x="164" y="22"/>
                      </a:lnTo>
                      <a:lnTo>
                        <a:pt x="166" y="19"/>
                      </a:lnTo>
                      <a:lnTo>
                        <a:pt x="168" y="17"/>
                      </a:lnTo>
                      <a:lnTo>
                        <a:pt x="165" y="18"/>
                      </a:lnTo>
                      <a:lnTo>
                        <a:pt x="163" y="19"/>
                      </a:lnTo>
                      <a:lnTo>
                        <a:pt x="159" y="19"/>
                      </a:lnTo>
                      <a:lnTo>
                        <a:pt x="157" y="20"/>
                      </a:lnTo>
                      <a:lnTo>
                        <a:pt x="154" y="20"/>
                      </a:lnTo>
                      <a:lnTo>
                        <a:pt x="151" y="22"/>
                      </a:lnTo>
                      <a:lnTo>
                        <a:pt x="149" y="22"/>
                      </a:lnTo>
                      <a:lnTo>
                        <a:pt x="146" y="23"/>
                      </a:lnTo>
                      <a:lnTo>
                        <a:pt x="143" y="23"/>
                      </a:lnTo>
                      <a:lnTo>
                        <a:pt x="141" y="24"/>
                      </a:lnTo>
                      <a:lnTo>
                        <a:pt x="138" y="24"/>
                      </a:lnTo>
                      <a:lnTo>
                        <a:pt x="136" y="24"/>
                      </a:lnTo>
                      <a:lnTo>
                        <a:pt x="83" y="30"/>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5" name="Freeform 254"/>
                <p:cNvSpPr>
                  <a:spLocks/>
                </p:cNvSpPr>
                <p:nvPr/>
              </p:nvSpPr>
              <p:spPr bwMode="auto">
                <a:xfrm>
                  <a:off x="5068" y="1170"/>
                  <a:ext cx="98" cy="79"/>
                </a:xfrm>
                <a:custGeom>
                  <a:avLst/>
                  <a:gdLst>
                    <a:gd name="T0" fmla="*/ 0 w 190"/>
                    <a:gd name="T1" fmla="*/ 17 h 158"/>
                    <a:gd name="T2" fmla="*/ 179 w 190"/>
                    <a:gd name="T3" fmla="*/ 0 h 158"/>
                    <a:gd name="T4" fmla="*/ 190 w 190"/>
                    <a:gd name="T5" fmla="*/ 22 h 158"/>
                    <a:gd name="T6" fmla="*/ 70 w 190"/>
                    <a:gd name="T7" fmla="*/ 158 h 158"/>
                    <a:gd name="T8" fmla="*/ 59 w 190"/>
                    <a:gd name="T9" fmla="*/ 135 h 158"/>
                    <a:gd name="T10" fmla="*/ 96 w 190"/>
                    <a:gd name="T11" fmla="*/ 95 h 158"/>
                    <a:gd name="T12" fmla="*/ 65 w 190"/>
                    <a:gd name="T13" fmla="*/ 32 h 158"/>
                    <a:gd name="T14" fmla="*/ 10 w 190"/>
                    <a:gd name="T15" fmla="*/ 38 h 158"/>
                    <a:gd name="T16" fmla="*/ 0 w 190"/>
                    <a:gd name="T17" fmla="*/ 17 h 158"/>
                    <a:gd name="T18" fmla="*/ 0 w 19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
                    <a:gd name="T31" fmla="*/ 0 h 158"/>
                    <a:gd name="T32" fmla="*/ 190 w 190"/>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 h="158">
                      <a:moveTo>
                        <a:pt x="0" y="17"/>
                      </a:moveTo>
                      <a:lnTo>
                        <a:pt x="179" y="0"/>
                      </a:lnTo>
                      <a:lnTo>
                        <a:pt x="190" y="22"/>
                      </a:lnTo>
                      <a:lnTo>
                        <a:pt x="70" y="158"/>
                      </a:lnTo>
                      <a:lnTo>
                        <a:pt x="59" y="135"/>
                      </a:lnTo>
                      <a:lnTo>
                        <a:pt x="96" y="95"/>
                      </a:lnTo>
                      <a:lnTo>
                        <a:pt x="65" y="32"/>
                      </a:lnTo>
                      <a:lnTo>
                        <a:pt x="10" y="38"/>
                      </a:lnTo>
                      <a:lnTo>
                        <a:pt x="0" y="17"/>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76" name="Freeform 255"/>
                <p:cNvSpPr>
                  <a:spLocks/>
                </p:cNvSpPr>
                <p:nvPr/>
              </p:nvSpPr>
              <p:spPr bwMode="auto">
                <a:xfrm>
                  <a:off x="5068" y="1170"/>
                  <a:ext cx="99" cy="80"/>
                </a:xfrm>
                <a:custGeom>
                  <a:avLst/>
                  <a:gdLst>
                    <a:gd name="T0" fmla="*/ 0 w 191"/>
                    <a:gd name="T1" fmla="*/ 17 h 161"/>
                    <a:gd name="T2" fmla="*/ 0 w 191"/>
                    <a:gd name="T3" fmla="*/ 19 h 161"/>
                    <a:gd name="T4" fmla="*/ 179 w 191"/>
                    <a:gd name="T5" fmla="*/ 2 h 161"/>
                    <a:gd name="T6" fmla="*/ 189 w 191"/>
                    <a:gd name="T7" fmla="*/ 23 h 161"/>
                    <a:gd name="T8" fmla="*/ 69 w 191"/>
                    <a:gd name="T9" fmla="*/ 156 h 161"/>
                    <a:gd name="T10" fmla="*/ 72 w 191"/>
                    <a:gd name="T11" fmla="*/ 161 h 161"/>
                    <a:gd name="T12" fmla="*/ 191 w 191"/>
                    <a:gd name="T13" fmla="*/ 23 h 161"/>
                    <a:gd name="T14" fmla="*/ 179 w 191"/>
                    <a:gd name="T15" fmla="*/ 0 h 161"/>
                    <a:gd name="T16" fmla="*/ 0 w 191"/>
                    <a:gd name="T17" fmla="*/ 17 h 1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1"/>
                    <a:gd name="T28" fmla="*/ 0 h 161"/>
                    <a:gd name="T29" fmla="*/ 191 w 191"/>
                    <a:gd name="T30" fmla="*/ 161 h 1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1" h="161">
                      <a:moveTo>
                        <a:pt x="0" y="17"/>
                      </a:moveTo>
                      <a:lnTo>
                        <a:pt x="0" y="19"/>
                      </a:lnTo>
                      <a:lnTo>
                        <a:pt x="179" y="2"/>
                      </a:lnTo>
                      <a:lnTo>
                        <a:pt x="189" y="23"/>
                      </a:lnTo>
                      <a:lnTo>
                        <a:pt x="69" y="156"/>
                      </a:lnTo>
                      <a:lnTo>
                        <a:pt x="72" y="161"/>
                      </a:lnTo>
                      <a:lnTo>
                        <a:pt x="191" y="23"/>
                      </a:lnTo>
                      <a:lnTo>
                        <a:pt x="179" y="0"/>
                      </a:lnTo>
                      <a:lnTo>
                        <a:pt x="0" y="1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7" name="Freeform 256"/>
                <p:cNvSpPr>
                  <a:spLocks/>
                </p:cNvSpPr>
                <p:nvPr/>
              </p:nvSpPr>
              <p:spPr bwMode="auto">
                <a:xfrm>
                  <a:off x="5067" y="1178"/>
                  <a:ext cx="51" cy="72"/>
                </a:xfrm>
                <a:custGeom>
                  <a:avLst/>
                  <a:gdLst>
                    <a:gd name="T0" fmla="*/ 70 w 98"/>
                    <a:gd name="T1" fmla="*/ 139 h 144"/>
                    <a:gd name="T2" fmla="*/ 61 w 98"/>
                    <a:gd name="T3" fmla="*/ 119 h 144"/>
                    <a:gd name="T4" fmla="*/ 98 w 98"/>
                    <a:gd name="T5" fmla="*/ 81 h 144"/>
                    <a:gd name="T6" fmla="*/ 67 w 98"/>
                    <a:gd name="T7" fmla="*/ 15 h 144"/>
                    <a:gd name="T8" fmla="*/ 11 w 98"/>
                    <a:gd name="T9" fmla="*/ 21 h 144"/>
                    <a:gd name="T10" fmla="*/ 2 w 98"/>
                    <a:gd name="T11" fmla="*/ 1 h 144"/>
                    <a:gd name="T12" fmla="*/ 1 w 98"/>
                    <a:gd name="T13" fmla="*/ 0 h 144"/>
                    <a:gd name="T14" fmla="*/ 0 w 98"/>
                    <a:gd name="T15" fmla="*/ 1 h 144"/>
                    <a:gd name="T16" fmla="*/ 11 w 98"/>
                    <a:gd name="T17" fmla="*/ 23 h 144"/>
                    <a:gd name="T18" fmla="*/ 64 w 98"/>
                    <a:gd name="T19" fmla="*/ 17 h 144"/>
                    <a:gd name="T20" fmla="*/ 96 w 98"/>
                    <a:gd name="T21" fmla="*/ 78 h 144"/>
                    <a:gd name="T22" fmla="*/ 59 w 98"/>
                    <a:gd name="T23" fmla="*/ 119 h 144"/>
                    <a:gd name="T24" fmla="*/ 73 w 98"/>
                    <a:gd name="T25" fmla="*/ 144 h 144"/>
                    <a:gd name="T26" fmla="*/ 70 w 98"/>
                    <a:gd name="T27" fmla="*/ 139 h 1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8"/>
                    <a:gd name="T43" fmla="*/ 0 h 144"/>
                    <a:gd name="T44" fmla="*/ 98 w 98"/>
                    <a:gd name="T45" fmla="*/ 144 h 1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8" h="144">
                      <a:moveTo>
                        <a:pt x="70" y="139"/>
                      </a:moveTo>
                      <a:lnTo>
                        <a:pt x="61" y="119"/>
                      </a:lnTo>
                      <a:lnTo>
                        <a:pt x="98" y="81"/>
                      </a:lnTo>
                      <a:lnTo>
                        <a:pt x="67" y="15"/>
                      </a:lnTo>
                      <a:lnTo>
                        <a:pt x="11" y="21"/>
                      </a:lnTo>
                      <a:lnTo>
                        <a:pt x="2" y="1"/>
                      </a:lnTo>
                      <a:lnTo>
                        <a:pt x="1" y="0"/>
                      </a:lnTo>
                      <a:lnTo>
                        <a:pt x="0" y="1"/>
                      </a:lnTo>
                      <a:lnTo>
                        <a:pt x="11" y="23"/>
                      </a:lnTo>
                      <a:lnTo>
                        <a:pt x="64" y="17"/>
                      </a:lnTo>
                      <a:lnTo>
                        <a:pt x="96" y="78"/>
                      </a:lnTo>
                      <a:lnTo>
                        <a:pt x="59" y="119"/>
                      </a:lnTo>
                      <a:lnTo>
                        <a:pt x="73" y="144"/>
                      </a:lnTo>
                      <a:lnTo>
                        <a:pt x="70" y="13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78" name="Freeform 257"/>
                <p:cNvSpPr>
                  <a:spLocks/>
                </p:cNvSpPr>
                <p:nvPr/>
              </p:nvSpPr>
              <p:spPr bwMode="auto">
                <a:xfrm>
                  <a:off x="5111" y="1179"/>
                  <a:ext cx="44" cy="32"/>
                </a:xfrm>
                <a:custGeom>
                  <a:avLst/>
                  <a:gdLst>
                    <a:gd name="T0" fmla="*/ 0 w 85"/>
                    <a:gd name="T1" fmla="*/ 13 h 63"/>
                    <a:gd name="T2" fmla="*/ 27 w 85"/>
                    <a:gd name="T3" fmla="*/ 63 h 63"/>
                    <a:gd name="T4" fmla="*/ 60 w 85"/>
                    <a:gd name="T5" fmla="*/ 27 h 63"/>
                    <a:gd name="T6" fmla="*/ 62 w 85"/>
                    <a:gd name="T7" fmla="*/ 24 h 63"/>
                    <a:gd name="T8" fmla="*/ 65 w 85"/>
                    <a:gd name="T9" fmla="*/ 22 h 63"/>
                    <a:gd name="T10" fmla="*/ 67 w 85"/>
                    <a:gd name="T11" fmla="*/ 20 h 63"/>
                    <a:gd name="T12" fmla="*/ 69 w 85"/>
                    <a:gd name="T13" fmla="*/ 17 h 63"/>
                    <a:gd name="T14" fmla="*/ 71 w 85"/>
                    <a:gd name="T15" fmla="*/ 15 h 63"/>
                    <a:gd name="T16" fmla="*/ 74 w 85"/>
                    <a:gd name="T17" fmla="*/ 13 h 63"/>
                    <a:gd name="T18" fmla="*/ 75 w 85"/>
                    <a:gd name="T19" fmla="*/ 10 h 63"/>
                    <a:gd name="T20" fmla="*/ 77 w 85"/>
                    <a:gd name="T21" fmla="*/ 8 h 63"/>
                    <a:gd name="T22" fmla="*/ 80 w 85"/>
                    <a:gd name="T23" fmla="*/ 6 h 63"/>
                    <a:gd name="T24" fmla="*/ 81 w 85"/>
                    <a:gd name="T25" fmla="*/ 5 h 63"/>
                    <a:gd name="T26" fmla="*/ 83 w 85"/>
                    <a:gd name="T27" fmla="*/ 2 h 63"/>
                    <a:gd name="T28" fmla="*/ 85 w 85"/>
                    <a:gd name="T29" fmla="*/ 0 h 63"/>
                    <a:gd name="T30" fmla="*/ 82 w 85"/>
                    <a:gd name="T31" fmla="*/ 1 h 63"/>
                    <a:gd name="T32" fmla="*/ 80 w 85"/>
                    <a:gd name="T33" fmla="*/ 2 h 63"/>
                    <a:gd name="T34" fmla="*/ 76 w 85"/>
                    <a:gd name="T35" fmla="*/ 2 h 63"/>
                    <a:gd name="T36" fmla="*/ 74 w 85"/>
                    <a:gd name="T37" fmla="*/ 3 h 63"/>
                    <a:gd name="T38" fmla="*/ 71 w 85"/>
                    <a:gd name="T39" fmla="*/ 3 h 63"/>
                    <a:gd name="T40" fmla="*/ 68 w 85"/>
                    <a:gd name="T41" fmla="*/ 5 h 63"/>
                    <a:gd name="T42" fmla="*/ 66 w 85"/>
                    <a:gd name="T43" fmla="*/ 5 h 63"/>
                    <a:gd name="T44" fmla="*/ 63 w 85"/>
                    <a:gd name="T45" fmla="*/ 6 h 63"/>
                    <a:gd name="T46" fmla="*/ 60 w 85"/>
                    <a:gd name="T47" fmla="*/ 6 h 63"/>
                    <a:gd name="T48" fmla="*/ 58 w 85"/>
                    <a:gd name="T49" fmla="*/ 7 h 63"/>
                    <a:gd name="T50" fmla="*/ 55 w 85"/>
                    <a:gd name="T51" fmla="*/ 7 h 63"/>
                    <a:gd name="T52" fmla="*/ 53 w 85"/>
                    <a:gd name="T53" fmla="*/ 7 h 63"/>
                    <a:gd name="T54" fmla="*/ 0 w 85"/>
                    <a:gd name="T55" fmla="*/ 13 h 63"/>
                    <a:gd name="T56" fmla="*/ 0 w 85"/>
                    <a:gd name="T57" fmla="*/ 13 h 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5"/>
                    <a:gd name="T88" fmla="*/ 0 h 63"/>
                    <a:gd name="T89" fmla="*/ 85 w 85"/>
                    <a:gd name="T90" fmla="*/ 63 h 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5" h="63">
                      <a:moveTo>
                        <a:pt x="0" y="13"/>
                      </a:moveTo>
                      <a:lnTo>
                        <a:pt x="27" y="63"/>
                      </a:lnTo>
                      <a:lnTo>
                        <a:pt x="60" y="27"/>
                      </a:lnTo>
                      <a:lnTo>
                        <a:pt x="62" y="24"/>
                      </a:lnTo>
                      <a:lnTo>
                        <a:pt x="65" y="22"/>
                      </a:lnTo>
                      <a:lnTo>
                        <a:pt x="67" y="20"/>
                      </a:lnTo>
                      <a:lnTo>
                        <a:pt x="69" y="17"/>
                      </a:lnTo>
                      <a:lnTo>
                        <a:pt x="71" y="15"/>
                      </a:lnTo>
                      <a:lnTo>
                        <a:pt x="74" y="13"/>
                      </a:lnTo>
                      <a:lnTo>
                        <a:pt x="75" y="10"/>
                      </a:lnTo>
                      <a:lnTo>
                        <a:pt x="77" y="8"/>
                      </a:lnTo>
                      <a:lnTo>
                        <a:pt x="80" y="6"/>
                      </a:lnTo>
                      <a:lnTo>
                        <a:pt x="81" y="5"/>
                      </a:lnTo>
                      <a:lnTo>
                        <a:pt x="83" y="2"/>
                      </a:lnTo>
                      <a:lnTo>
                        <a:pt x="85" y="0"/>
                      </a:lnTo>
                      <a:lnTo>
                        <a:pt x="82" y="1"/>
                      </a:lnTo>
                      <a:lnTo>
                        <a:pt x="80" y="2"/>
                      </a:lnTo>
                      <a:lnTo>
                        <a:pt x="76" y="2"/>
                      </a:lnTo>
                      <a:lnTo>
                        <a:pt x="74" y="3"/>
                      </a:lnTo>
                      <a:lnTo>
                        <a:pt x="71" y="3"/>
                      </a:lnTo>
                      <a:lnTo>
                        <a:pt x="68" y="5"/>
                      </a:lnTo>
                      <a:lnTo>
                        <a:pt x="66" y="5"/>
                      </a:lnTo>
                      <a:lnTo>
                        <a:pt x="63" y="6"/>
                      </a:lnTo>
                      <a:lnTo>
                        <a:pt x="60" y="6"/>
                      </a:lnTo>
                      <a:lnTo>
                        <a:pt x="58" y="7"/>
                      </a:lnTo>
                      <a:lnTo>
                        <a:pt x="55" y="7"/>
                      </a:lnTo>
                      <a:lnTo>
                        <a:pt x="53" y="7"/>
                      </a:lnTo>
                      <a:lnTo>
                        <a:pt x="0" y="13"/>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79" name="Freeform 258"/>
                <p:cNvSpPr>
                  <a:spLocks/>
                </p:cNvSpPr>
                <p:nvPr/>
              </p:nvSpPr>
              <p:spPr bwMode="auto">
                <a:xfrm>
                  <a:off x="5110" y="1185"/>
                  <a:ext cx="40" cy="27"/>
                </a:xfrm>
                <a:custGeom>
                  <a:avLst/>
                  <a:gdLst>
                    <a:gd name="T0" fmla="*/ 2 w 76"/>
                    <a:gd name="T1" fmla="*/ 1 h 54"/>
                    <a:gd name="T2" fmla="*/ 0 w 76"/>
                    <a:gd name="T3" fmla="*/ 1 h 54"/>
                    <a:gd name="T4" fmla="*/ 28 w 76"/>
                    <a:gd name="T5" fmla="*/ 54 h 54"/>
                    <a:gd name="T6" fmla="*/ 62 w 76"/>
                    <a:gd name="T7" fmla="*/ 16 h 54"/>
                    <a:gd name="T8" fmla="*/ 76 w 76"/>
                    <a:gd name="T9" fmla="*/ 2 h 54"/>
                    <a:gd name="T10" fmla="*/ 75 w 76"/>
                    <a:gd name="T11" fmla="*/ 1 h 54"/>
                    <a:gd name="T12" fmla="*/ 74 w 76"/>
                    <a:gd name="T13" fmla="*/ 0 h 54"/>
                    <a:gd name="T14" fmla="*/ 60 w 76"/>
                    <a:gd name="T15" fmla="*/ 13 h 54"/>
                    <a:gd name="T16" fmla="*/ 28 w 76"/>
                    <a:gd name="T17" fmla="*/ 49 h 54"/>
                    <a:gd name="T18" fmla="*/ 2 w 76"/>
                    <a:gd name="T19" fmla="*/ 1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54"/>
                    <a:gd name="T32" fmla="*/ 76 w 76"/>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54">
                      <a:moveTo>
                        <a:pt x="2" y="1"/>
                      </a:moveTo>
                      <a:lnTo>
                        <a:pt x="0" y="1"/>
                      </a:lnTo>
                      <a:lnTo>
                        <a:pt x="28" y="54"/>
                      </a:lnTo>
                      <a:lnTo>
                        <a:pt x="62" y="16"/>
                      </a:lnTo>
                      <a:lnTo>
                        <a:pt x="76" y="2"/>
                      </a:lnTo>
                      <a:lnTo>
                        <a:pt x="75" y="1"/>
                      </a:lnTo>
                      <a:lnTo>
                        <a:pt x="74" y="0"/>
                      </a:lnTo>
                      <a:lnTo>
                        <a:pt x="60" y="13"/>
                      </a:lnTo>
                      <a:lnTo>
                        <a:pt x="28" y="49"/>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0" name="Freeform 259"/>
                <p:cNvSpPr>
                  <a:spLocks/>
                </p:cNvSpPr>
                <p:nvPr/>
              </p:nvSpPr>
              <p:spPr bwMode="auto">
                <a:xfrm>
                  <a:off x="5149" y="1184"/>
                  <a:ext cx="2" cy="2"/>
                </a:xfrm>
                <a:custGeom>
                  <a:avLst/>
                  <a:gdLst>
                    <a:gd name="T0" fmla="*/ 2 w 3"/>
                    <a:gd name="T1" fmla="*/ 4 h 5"/>
                    <a:gd name="T2" fmla="*/ 1 w 3"/>
                    <a:gd name="T3" fmla="*/ 5 h 5"/>
                    <a:gd name="T4" fmla="*/ 3 w 3"/>
                    <a:gd name="T5" fmla="*/ 0 h 5"/>
                    <a:gd name="T6" fmla="*/ 2 w 3"/>
                    <a:gd name="T7" fmla="*/ 0 h 5"/>
                    <a:gd name="T8" fmla="*/ 1 w 3"/>
                    <a:gd name="T9" fmla="*/ 0 h 5"/>
                    <a:gd name="T10" fmla="*/ 0 w 3"/>
                    <a:gd name="T11" fmla="*/ 3 h 5"/>
                    <a:gd name="T12" fmla="*/ 1 w 3"/>
                    <a:gd name="T13" fmla="*/ 3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1" y="5"/>
                      </a:lnTo>
                      <a:lnTo>
                        <a:pt x="3" y="0"/>
                      </a:lnTo>
                      <a:lnTo>
                        <a:pt x="2" y="0"/>
                      </a:lnTo>
                      <a:lnTo>
                        <a:pt x="1" y="0"/>
                      </a:lnTo>
                      <a:lnTo>
                        <a:pt x="0" y="3"/>
                      </a:lnTo>
                      <a:lnTo>
                        <a:pt x="1"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1" name="Freeform 260"/>
                <p:cNvSpPr>
                  <a:spLocks/>
                </p:cNvSpPr>
                <p:nvPr/>
              </p:nvSpPr>
              <p:spPr bwMode="auto">
                <a:xfrm>
                  <a:off x="5149" y="1178"/>
                  <a:ext cx="7" cy="7"/>
                </a:xfrm>
                <a:custGeom>
                  <a:avLst/>
                  <a:gdLst>
                    <a:gd name="T0" fmla="*/ 1 w 12"/>
                    <a:gd name="T1" fmla="*/ 11 h 13"/>
                    <a:gd name="T2" fmla="*/ 2 w 12"/>
                    <a:gd name="T3" fmla="*/ 13 h 13"/>
                    <a:gd name="T4" fmla="*/ 12 w 12"/>
                    <a:gd name="T5" fmla="*/ 2 h 13"/>
                    <a:gd name="T6" fmla="*/ 11 w 12"/>
                    <a:gd name="T7" fmla="*/ 1 h 13"/>
                    <a:gd name="T8" fmla="*/ 10 w 12"/>
                    <a:gd name="T9" fmla="*/ 0 h 13"/>
                    <a:gd name="T10" fmla="*/ 1 w 12"/>
                    <a:gd name="T11" fmla="*/ 9 h 13"/>
                    <a:gd name="T12" fmla="*/ 0 w 12"/>
                    <a:gd name="T13" fmla="*/ 11 h 13"/>
                    <a:gd name="T14" fmla="*/ 1 w 12"/>
                    <a:gd name="T15" fmla="*/ 11 h 13"/>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13"/>
                    <a:gd name="T26" fmla="*/ 12 w 12"/>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13">
                      <a:moveTo>
                        <a:pt x="1" y="11"/>
                      </a:moveTo>
                      <a:lnTo>
                        <a:pt x="2" y="13"/>
                      </a:lnTo>
                      <a:lnTo>
                        <a:pt x="12" y="2"/>
                      </a:lnTo>
                      <a:lnTo>
                        <a:pt x="11" y="1"/>
                      </a:lnTo>
                      <a:lnTo>
                        <a:pt x="10" y="0"/>
                      </a:lnTo>
                      <a:lnTo>
                        <a:pt x="1" y="9"/>
                      </a:lnTo>
                      <a:lnTo>
                        <a:pt x="0" y="11"/>
                      </a:lnTo>
                      <a:lnTo>
                        <a:pt x="1" y="1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2" name="Freeform 261"/>
                <p:cNvSpPr>
                  <a:spLocks/>
                </p:cNvSpPr>
                <p:nvPr/>
              </p:nvSpPr>
              <p:spPr bwMode="auto">
                <a:xfrm>
                  <a:off x="5155" y="1178"/>
                  <a:ext cx="1" cy="2"/>
                </a:xfrm>
                <a:custGeom>
                  <a:avLst/>
                  <a:gdLst>
                    <a:gd name="T0" fmla="*/ 1 w 1"/>
                    <a:gd name="T1" fmla="*/ 2 h 2"/>
                    <a:gd name="T2" fmla="*/ 1 w 1"/>
                    <a:gd name="T3" fmla="*/ 2 h 2"/>
                    <a:gd name="T4" fmla="*/ 0 w 1"/>
                    <a:gd name="T5" fmla="*/ 0 h 2"/>
                    <a:gd name="T6" fmla="*/ 0 w 1"/>
                    <a:gd name="T7" fmla="*/ 2 h 2"/>
                    <a:gd name="T8" fmla="*/ 0 w 1"/>
                    <a:gd name="T9" fmla="*/ 1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0" y="0"/>
                      </a:lnTo>
                      <a:lnTo>
                        <a:pt x="0" y="2"/>
                      </a:lnTo>
                      <a:lnTo>
                        <a:pt x="0" y="1"/>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3" name="Freeform 262"/>
                <p:cNvSpPr>
                  <a:spLocks/>
                </p:cNvSpPr>
                <p:nvPr/>
              </p:nvSpPr>
              <p:spPr bwMode="auto">
                <a:xfrm>
                  <a:off x="5152" y="1178"/>
                  <a:ext cx="3" cy="3"/>
                </a:xfrm>
                <a:custGeom>
                  <a:avLst/>
                  <a:gdLst>
                    <a:gd name="T0" fmla="*/ 5 w 5"/>
                    <a:gd name="T1" fmla="*/ 0 h 4"/>
                    <a:gd name="T2" fmla="*/ 2 w 5"/>
                    <a:gd name="T3" fmla="*/ 1 h 4"/>
                    <a:gd name="T4" fmla="*/ 0 w 5"/>
                    <a:gd name="T5" fmla="*/ 2 h 4"/>
                    <a:gd name="T6" fmla="*/ 0 w 5"/>
                    <a:gd name="T7" fmla="*/ 3 h 4"/>
                    <a:gd name="T8" fmla="*/ 0 w 5"/>
                    <a:gd name="T9" fmla="*/ 4 h 4"/>
                    <a:gd name="T10" fmla="*/ 2 w 5"/>
                    <a:gd name="T11" fmla="*/ 3 h 4"/>
                    <a:gd name="T12" fmla="*/ 5 w 5"/>
                    <a:gd name="T13" fmla="*/ 2 h 4"/>
                    <a:gd name="T14" fmla="*/ 5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0"/>
                      </a:moveTo>
                      <a:lnTo>
                        <a:pt x="2" y="1"/>
                      </a:lnTo>
                      <a:lnTo>
                        <a:pt x="0" y="2"/>
                      </a:lnTo>
                      <a:lnTo>
                        <a:pt x="0" y="3"/>
                      </a:lnTo>
                      <a:lnTo>
                        <a:pt x="0" y="4"/>
                      </a:lnTo>
                      <a:lnTo>
                        <a:pt x="2" y="3"/>
                      </a:lnTo>
                      <a:lnTo>
                        <a:pt x="5" y="2"/>
                      </a:lnTo>
                      <a:lnTo>
                        <a:pt x="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4" name="Freeform 263"/>
                <p:cNvSpPr>
                  <a:spLocks/>
                </p:cNvSpPr>
                <p:nvPr/>
              </p:nvSpPr>
              <p:spPr bwMode="auto">
                <a:xfrm>
                  <a:off x="5149" y="1179"/>
                  <a:ext cx="3" cy="2"/>
                </a:xfrm>
                <a:custGeom>
                  <a:avLst/>
                  <a:gdLst>
                    <a:gd name="T0" fmla="*/ 6 w 6"/>
                    <a:gd name="T1" fmla="*/ 2 h 5"/>
                    <a:gd name="T2" fmla="*/ 6 w 6"/>
                    <a:gd name="T3" fmla="*/ 0 h 5"/>
                    <a:gd name="T4" fmla="*/ 4 w 6"/>
                    <a:gd name="T5" fmla="*/ 0 h 5"/>
                    <a:gd name="T6" fmla="*/ 0 w 6"/>
                    <a:gd name="T7" fmla="*/ 2 h 5"/>
                    <a:gd name="T8" fmla="*/ 0 w 6"/>
                    <a:gd name="T9" fmla="*/ 3 h 5"/>
                    <a:gd name="T10" fmla="*/ 0 w 6"/>
                    <a:gd name="T11" fmla="*/ 5 h 5"/>
                    <a:gd name="T12" fmla="*/ 1 w 6"/>
                    <a:gd name="T13" fmla="*/ 5 h 5"/>
                    <a:gd name="T14" fmla="*/ 3 w 6"/>
                    <a:gd name="T15" fmla="*/ 5 h 5"/>
                    <a:gd name="T16" fmla="*/ 6 w 6"/>
                    <a:gd name="T17" fmla="*/ 3 h 5"/>
                    <a:gd name="T18" fmla="*/ 6 w 6"/>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2"/>
                      </a:moveTo>
                      <a:lnTo>
                        <a:pt x="6" y="0"/>
                      </a:lnTo>
                      <a:lnTo>
                        <a:pt x="4" y="0"/>
                      </a:lnTo>
                      <a:lnTo>
                        <a:pt x="0" y="2"/>
                      </a:lnTo>
                      <a:lnTo>
                        <a:pt x="0" y="3"/>
                      </a:lnTo>
                      <a:lnTo>
                        <a:pt x="0" y="5"/>
                      </a:lnTo>
                      <a:lnTo>
                        <a:pt x="1" y="5"/>
                      </a:lnTo>
                      <a:lnTo>
                        <a:pt x="3" y="5"/>
                      </a:lnTo>
                      <a:lnTo>
                        <a:pt x="6" y="3"/>
                      </a:lnTo>
                      <a:lnTo>
                        <a:pt x="6"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5" name="Freeform 264"/>
                <p:cNvSpPr>
                  <a:spLocks/>
                </p:cNvSpPr>
                <p:nvPr/>
              </p:nvSpPr>
              <p:spPr bwMode="auto">
                <a:xfrm>
                  <a:off x="5148" y="1180"/>
                  <a:ext cx="1"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4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4"/>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6" name="Freeform 265"/>
                <p:cNvSpPr>
                  <a:spLocks/>
                </p:cNvSpPr>
                <p:nvPr/>
              </p:nvSpPr>
              <p:spPr bwMode="auto">
                <a:xfrm>
                  <a:off x="5147" y="1180"/>
                  <a:ext cx="3" cy="2"/>
                </a:xfrm>
                <a:custGeom>
                  <a:avLst/>
                  <a:gdLst>
                    <a:gd name="T0" fmla="*/ 3 w 7"/>
                    <a:gd name="T1" fmla="*/ 0 h 5"/>
                    <a:gd name="T2" fmla="*/ 7 w 7"/>
                    <a:gd name="T3" fmla="*/ 0 h 5"/>
                    <a:gd name="T4" fmla="*/ 0 w 7"/>
                    <a:gd name="T5" fmla="*/ 2 h 5"/>
                    <a:gd name="T6" fmla="*/ 0 w 7"/>
                    <a:gd name="T7" fmla="*/ 4 h 5"/>
                    <a:gd name="T8" fmla="*/ 0 w 7"/>
                    <a:gd name="T9" fmla="*/ 5 h 5"/>
                    <a:gd name="T10" fmla="*/ 3 w 7"/>
                    <a:gd name="T11" fmla="*/ 4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4"/>
                      </a:lnTo>
                      <a:lnTo>
                        <a:pt x="0" y="5"/>
                      </a:lnTo>
                      <a:lnTo>
                        <a:pt x="3" y="4"/>
                      </a:lnTo>
                      <a:lnTo>
                        <a:pt x="3" y="2"/>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7" name="Freeform 266"/>
                <p:cNvSpPr>
                  <a:spLocks/>
                </p:cNvSpPr>
                <p:nvPr/>
              </p:nvSpPr>
              <p:spPr bwMode="auto">
                <a:xfrm>
                  <a:off x="5145" y="1180"/>
                  <a:ext cx="2" cy="2"/>
                </a:xfrm>
                <a:custGeom>
                  <a:avLst/>
                  <a:gdLst>
                    <a:gd name="T0" fmla="*/ 3 w 3"/>
                    <a:gd name="T1" fmla="*/ 3 h 5"/>
                    <a:gd name="T2" fmla="*/ 3 w 3"/>
                    <a:gd name="T3" fmla="*/ 0 h 5"/>
                    <a:gd name="T4" fmla="*/ 1 w 3"/>
                    <a:gd name="T5" fmla="*/ 0 h 5"/>
                    <a:gd name="T6" fmla="*/ 1 w 3"/>
                    <a:gd name="T7" fmla="*/ 3 h 5"/>
                    <a:gd name="T8" fmla="*/ 1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1" y="0"/>
                      </a:lnTo>
                      <a:lnTo>
                        <a:pt x="1" y="3"/>
                      </a:lnTo>
                      <a:lnTo>
                        <a:pt x="1" y="5"/>
                      </a:lnTo>
                      <a:lnTo>
                        <a:pt x="0" y="5"/>
                      </a:lnTo>
                      <a:lnTo>
                        <a:pt x="3" y="4"/>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8" name="Freeform 267"/>
                <p:cNvSpPr>
                  <a:spLocks/>
                </p:cNvSpPr>
                <p:nvPr/>
              </p:nvSpPr>
              <p:spPr bwMode="auto">
                <a:xfrm>
                  <a:off x="5144" y="1180"/>
                  <a:ext cx="3" cy="2"/>
                </a:xfrm>
                <a:custGeom>
                  <a:avLst/>
                  <a:gdLst>
                    <a:gd name="T0" fmla="*/ 3 w 5"/>
                    <a:gd name="T1" fmla="*/ 0 h 5"/>
                    <a:gd name="T2" fmla="*/ 5 w 5"/>
                    <a:gd name="T3" fmla="*/ 0 h 5"/>
                    <a:gd name="T4" fmla="*/ 0 w 5"/>
                    <a:gd name="T5" fmla="*/ 3 h 5"/>
                    <a:gd name="T6" fmla="*/ 0 w 5"/>
                    <a:gd name="T7" fmla="*/ 4 h 5"/>
                    <a:gd name="T8" fmla="*/ 0 w 5"/>
                    <a:gd name="T9" fmla="*/ 5 h 5"/>
                    <a:gd name="T10" fmla="*/ 3 w 5"/>
                    <a:gd name="T11" fmla="*/ 4 h 5"/>
                    <a:gd name="T12" fmla="*/ 3 w 5"/>
                    <a:gd name="T13" fmla="*/ 3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5" y="0"/>
                      </a:lnTo>
                      <a:lnTo>
                        <a:pt x="0" y="3"/>
                      </a:lnTo>
                      <a:lnTo>
                        <a:pt x="0" y="4"/>
                      </a:lnTo>
                      <a:lnTo>
                        <a:pt x="0" y="5"/>
                      </a:lnTo>
                      <a:lnTo>
                        <a:pt x="3" y="4"/>
                      </a:lnTo>
                      <a:lnTo>
                        <a:pt x="3" y="3"/>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89" name="Freeform 268"/>
                <p:cNvSpPr>
                  <a:spLocks/>
                </p:cNvSpPr>
                <p:nvPr/>
              </p:nvSpPr>
              <p:spPr bwMode="auto">
                <a:xfrm>
                  <a:off x="5140" y="1181"/>
                  <a:ext cx="4" cy="2"/>
                </a:xfrm>
                <a:custGeom>
                  <a:avLst/>
                  <a:gdLst>
                    <a:gd name="T0" fmla="*/ 5 w 5"/>
                    <a:gd name="T1" fmla="*/ 3 h 5"/>
                    <a:gd name="T2" fmla="*/ 5 w 5"/>
                    <a:gd name="T3" fmla="*/ 0 h 5"/>
                    <a:gd name="T4" fmla="*/ 4 w 5"/>
                    <a:gd name="T5" fmla="*/ 0 h 5"/>
                    <a:gd name="T6" fmla="*/ 0 w 5"/>
                    <a:gd name="T7" fmla="*/ 3 h 5"/>
                    <a:gd name="T8" fmla="*/ 0 w 5"/>
                    <a:gd name="T9" fmla="*/ 4 h 5"/>
                    <a:gd name="T10" fmla="*/ 0 w 5"/>
                    <a:gd name="T11" fmla="*/ 5 h 5"/>
                    <a:gd name="T12" fmla="*/ 1 w 5"/>
                    <a:gd name="T13" fmla="*/ 5 h 5"/>
                    <a:gd name="T14" fmla="*/ 3 w 5"/>
                    <a:gd name="T15" fmla="*/ 5 h 5"/>
                    <a:gd name="T16" fmla="*/ 5 w 5"/>
                    <a:gd name="T17" fmla="*/ 4 h 5"/>
                    <a:gd name="T18" fmla="*/ 5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3"/>
                      </a:moveTo>
                      <a:lnTo>
                        <a:pt x="5" y="0"/>
                      </a:lnTo>
                      <a:lnTo>
                        <a:pt x="4" y="0"/>
                      </a:lnTo>
                      <a:lnTo>
                        <a:pt x="0" y="3"/>
                      </a:lnTo>
                      <a:lnTo>
                        <a:pt x="0" y="4"/>
                      </a:lnTo>
                      <a:lnTo>
                        <a:pt x="0" y="5"/>
                      </a:lnTo>
                      <a:lnTo>
                        <a:pt x="1" y="5"/>
                      </a:lnTo>
                      <a:lnTo>
                        <a:pt x="3" y="5"/>
                      </a:lnTo>
                      <a:lnTo>
                        <a:pt x="5" y="4"/>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0" name="Freeform 269"/>
                <p:cNvSpPr>
                  <a:spLocks/>
                </p:cNvSpPr>
                <p:nvPr/>
              </p:nvSpPr>
              <p:spPr bwMode="auto">
                <a:xfrm>
                  <a:off x="5110" y="1181"/>
                  <a:ext cx="34" cy="5"/>
                </a:xfrm>
                <a:custGeom>
                  <a:avLst/>
                  <a:gdLst>
                    <a:gd name="T0" fmla="*/ 59 w 64"/>
                    <a:gd name="T1" fmla="*/ 2 h 9"/>
                    <a:gd name="T2" fmla="*/ 59 w 64"/>
                    <a:gd name="T3" fmla="*/ 0 h 9"/>
                    <a:gd name="T4" fmla="*/ 64 w 64"/>
                    <a:gd name="T5" fmla="*/ 0 h 9"/>
                    <a:gd name="T6" fmla="*/ 0 w 64"/>
                    <a:gd name="T7" fmla="*/ 7 h 9"/>
                    <a:gd name="T8" fmla="*/ 0 w 64"/>
                    <a:gd name="T9" fmla="*/ 8 h 9"/>
                    <a:gd name="T10" fmla="*/ 2 w 64"/>
                    <a:gd name="T11" fmla="*/ 9 h 9"/>
                    <a:gd name="T12" fmla="*/ 44 w 64"/>
                    <a:gd name="T13" fmla="*/ 4 h 9"/>
                    <a:gd name="T14" fmla="*/ 56 w 64"/>
                    <a:gd name="T15" fmla="*/ 4 h 9"/>
                    <a:gd name="T16" fmla="*/ 59 w 64"/>
                    <a:gd name="T17" fmla="*/ 3 h 9"/>
                    <a:gd name="T18" fmla="*/ 59 w 64"/>
                    <a:gd name="T19" fmla="*/ 2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
                    <a:gd name="T31" fmla="*/ 0 h 9"/>
                    <a:gd name="T32" fmla="*/ 64 w 64"/>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 h="9">
                      <a:moveTo>
                        <a:pt x="59" y="2"/>
                      </a:moveTo>
                      <a:lnTo>
                        <a:pt x="59" y="0"/>
                      </a:lnTo>
                      <a:lnTo>
                        <a:pt x="64" y="0"/>
                      </a:lnTo>
                      <a:lnTo>
                        <a:pt x="0" y="7"/>
                      </a:lnTo>
                      <a:lnTo>
                        <a:pt x="0" y="8"/>
                      </a:lnTo>
                      <a:lnTo>
                        <a:pt x="2" y="9"/>
                      </a:lnTo>
                      <a:lnTo>
                        <a:pt x="44" y="4"/>
                      </a:lnTo>
                      <a:lnTo>
                        <a:pt x="56" y="4"/>
                      </a:lnTo>
                      <a:lnTo>
                        <a:pt x="59" y="3"/>
                      </a:lnTo>
                      <a:lnTo>
                        <a:pt x="59"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1" name="Freeform 270"/>
                <p:cNvSpPr>
                  <a:spLocks noEditPoints="1"/>
                </p:cNvSpPr>
                <p:nvPr/>
              </p:nvSpPr>
              <p:spPr bwMode="auto">
                <a:xfrm>
                  <a:off x="5108" y="1220"/>
                  <a:ext cx="102" cy="103"/>
                </a:xfrm>
                <a:custGeom>
                  <a:avLst/>
                  <a:gdLst>
                    <a:gd name="T0" fmla="*/ 185 w 195"/>
                    <a:gd name="T1" fmla="*/ 69 h 206"/>
                    <a:gd name="T2" fmla="*/ 191 w 195"/>
                    <a:gd name="T3" fmla="*/ 82 h 206"/>
                    <a:gd name="T4" fmla="*/ 194 w 195"/>
                    <a:gd name="T5" fmla="*/ 92 h 206"/>
                    <a:gd name="T6" fmla="*/ 195 w 195"/>
                    <a:gd name="T7" fmla="*/ 100 h 206"/>
                    <a:gd name="T8" fmla="*/ 194 w 195"/>
                    <a:gd name="T9" fmla="*/ 108 h 206"/>
                    <a:gd name="T10" fmla="*/ 192 w 195"/>
                    <a:gd name="T11" fmla="*/ 116 h 206"/>
                    <a:gd name="T12" fmla="*/ 187 w 195"/>
                    <a:gd name="T13" fmla="*/ 124 h 206"/>
                    <a:gd name="T14" fmla="*/ 183 w 195"/>
                    <a:gd name="T15" fmla="*/ 131 h 206"/>
                    <a:gd name="T16" fmla="*/ 176 w 195"/>
                    <a:gd name="T17" fmla="*/ 137 h 206"/>
                    <a:gd name="T18" fmla="*/ 166 w 195"/>
                    <a:gd name="T19" fmla="*/ 142 h 206"/>
                    <a:gd name="T20" fmla="*/ 156 w 195"/>
                    <a:gd name="T21" fmla="*/ 144 h 206"/>
                    <a:gd name="T22" fmla="*/ 144 w 195"/>
                    <a:gd name="T23" fmla="*/ 145 h 206"/>
                    <a:gd name="T24" fmla="*/ 134 w 195"/>
                    <a:gd name="T25" fmla="*/ 143 h 206"/>
                    <a:gd name="T26" fmla="*/ 124 w 195"/>
                    <a:gd name="T27" fmla="*/ 137 h 206"/>
                    <a:gd name="T28" fmla="*/ 115 w 195"/>
                    <a:gd name="T29" fmla="*/ 128 h 206"/>
                    <a:gd name="T30" fmla="*/ 106 w 195"/>
                    <a:gd name="T31" fmla="*/ 120 h 206"/>
                    <a:gd name="T32" fmla="*/ 106 w 195"/>
                    <a:gd name="T33" fmla="*/ 125 h 206"/>
                    <a:gd name="T34" fmla="*/ 106 w 195"/>
                    <a:gd name="T35" fmla="*/ 131 h 206"/>
                    <a:gd name="T36" fmla="*/ 105 w 195"/>
                    <a:gd name="T37" fmla="*/ 136 h 206"/>
                    <a:gd name="T38" fmla="*/ 102 w 195"/>
                    <a:gd name="T39" fmla="*/ 145 h 206"/>
                    <a:gd name="T40" fmla="*/ 98 w 195"/>
                    <a:gd name="T41" fmla="*/ 154 h 206"/>
                    <a:gd name="T42" fmla="*/ 67 w 195"/>
                    <a:gd name="T43" fmla="*/ 206 h 206"/>
                    <a:gd name="T44" fmla="*/ 78 w 195"/>
                    <a:gd name="T45" fmla="*/ 142 h 206"/>
                    <a:gd name="T46" fmla="*/ 83 w 195"/>
                    <a:gd name="T47" fmla="*/ 133 h 206"/>
                    <a:gd name="T48" fmla="*/ 87 w 195"/>
                    <a:gd name="T49" fmla="*/ 125 h 206"/>
                    <a:gd name="T50" fmla="*/ 90 w 195"/>
                    <a:gd name="T51" fmla="*/ 120 h 206"/>
                    <a:gd name="T52" fmla="*/ 93 w 195"/>
                    <a:gd name="T53" fmla="*/ 113 h 206"/>
                    <a:gd name="T54" fmla="*/ 93 w 195"/>
                    <a:gd name="T55" fmla="*/ 108 h 206"/>
                    <a:gd name="T56" fmla="*/ 94 w 195"/>
                    <a:gd name="T57" fmla="*/ 105 h 206"/>
                    <a:gd name="T58" fmla="*/ 94 w 195"/>
                    <a:gd name="T59" fmla="*/ 101 h 206"/>
                    <a:gd name="T60" fmla="*/ 94 w 195"/>
                    <a:gd name="T61" fmla="*/ 98 h 206"/>
                    <a:gd name="T62" fmla="*/ 93 w 195"/>
                    <a:gd name="T63" fmla="*/ 94 h 206"/>
                    <a:gd name="T64" fmla="*/ 91 w 195"/>
                    <a:gd name="T65" fmla="*/ 91 h 206"/>
                    <a:gd name="T66" fmla="*/ 89 w 195"/>
                    <a:gd name="T67" fmla="*/ 87 h 206"/>
                    <a:gd name="T68" fmla="*/ 11 w 195"/>
                    <a:gd name="T69" fmla="*/ 94 h 206"/>
                    <a:gd name="T70" fmla="*/ 116 w 195"/>
                    <a:gd name="T71" fmla="*/ 95 h 206"/>
                    <a:gd name="T72" fmla="*/ 120 w 195"/>
                    <a:gd name="T73" fmla="*/ 104 h 206"/>
                    <a:gd name="T74" fmla="*/ 125 w 195"/>
                    <a:gd name="T75" fmla="*/ 110 h 206"/>
                    <a:gd name="T76" fmla="*/ 130 w 195"/>
                    <a:gd name="T77" fmla="*/ 115 h 206"/>
                    <a:gd name="T78" fmla="*/ 133 w 195"/>
                    <a:gd name="T79" fmla="*/ 118 h 206"/>
                    <a:gd name="T80" fmla="*/ 139 w 195"/>
                    <a:gd name="T81" fmla="*/ 121 h 206"/>
                    <a:gd name="T82" fmla="*/ 144 w 195"/>
                    <a:gd name="T83" fmla="*/ 122 h 206"/>
                    <a:gd name="T84" fmla="*/ 149 w 195"/>
                    <a:gd name="T85" fmla="*/ 123 h 206"/>
                    <a:gd name="T86" fmla="*/ 154 w 195"/>
                    <a:gd name="T87" fmla="*/ 122 h 206"/>
                    <a:gd name="T88" fmla="*/ 159 w 195"/>
                    <a:gd name="T89" fmla="*/ 120 h 206"/>
                    <a:gd name="T90" fmla="*/ 165 w 195"/>
                    <a:gd name="T91" fmla="*/ 116 h 206"/>
                    <a:gd name="T92" fmla="*/ 170 w 195"/>
                    <a:gd name="T93" fmla="*/ 110 h 206"/>
                    <a:gd name="T94" fmla="*/ 173 w 195"/>
                    <a:gd name="T95" fmla="*/ 102 h 206"/>
                    <a:gd name="T96" fmla="*/ 173 w 195"/>
                    <a:gd name="T97" fmla="*/ 94 h 206"/>
                    <a:gd name="T98" fmla="*/ 172 w 195"/>
                    <a:gd name="T99" fmla="*/ 85 h 206"/>
                    <a:gd name="T100" fmla="*/ 168 w 195"/>
                    <a:gd name="T101" fmla="*/ 75 h 2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5"/>
                    <a:gd name="T154" fmla="*/ 0 h 206"/>
                    <a:gd name="T155" fmla="*/ 195 w 195"/>
                    <a:gd name="T156" fmla="*/ 206 h 2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5" h="206">
                      <a:moveTo>
                        <a:pt x="0" y="75"/>
                      </a:moveTo>
                      <a:lnTo>
                        <a:pt x="150" y="0"/>
                      </a:lnTo>
                      <a:lnTo>
                        <a:pt x="184" y="65"/>
                      </a:lnTo>
                      <a:lnTo>
                        <a:pt x="185" y="69"/>
                      </a:lnTo>
                      <a:lnTo>
                        <a:pt x="186" y="72"/>
                      </a:lnTo>
                      <a:lnTo>
                        <a:pt x="188" y="76"/>
                      </a:lnTo>
                      <a:lnTo>
                        <a:pt x="189" y="79"/>
                      </a:lnTo>
                      <a:lnTo>
                        <a:pt x="191" y="82"/>
                      </a:lnTo>
                      <a:lnTo>
                        <a:pt x="192" y="85"/>
                      </a:lnTo>
                      <a:lnTo>
                        <a:pt x="192" y="87"/>
                      </a:lnTo>
                      <a:lnTo>
                        <a:pt x="193" y="90"/>
                      </a:lnTo>
                      <a:lnTo>
                        <a:pt x="194" y="92"/>
                      </a:lnTo>
                      <a:lnTo>
                        <a:pt x="194" y="94"/>
                      </a:lnTo>
                      <a:lnTo>
                        <a:pt x="194" y="97"/>
                      </a:lnTo>
                      <a:lnTo>
                        <a:pt x="195" y="98"/>
                      </a:lnTo>
                      <a:lnTo>
                        <a:pt x="195" y="100"/>
                      </a:lnTo>
                      <a:lnTo>
                        <a:pt x="195" y="102"/>
                      </a:lnTo>
                      <a:lnTo>
                        <a:pt x="195" y="105"/>
                      </a:lnTo>
                      <a:lnTo>
                        <a:pt x="194" y="107"/>
                      </a:lnTo>
                      <a:lnTo>
                        <a:pt x="194" y="108"/>
                      </a:lnTo>
                      <a:lnTo>
                        <a:pt x="194" y="110"/>
                      </a:lnTo>
                      <a:lnTo>
                        <a:pt x="193" y="113"/>
                      </a:lnTo>
                      <a:lnTo>
                        <a:pt x="193" y="115"/>
                      </a:lnTo>
                      <a:lnTo>
                        <a:pt x="192" y="116"/>
                      </a:lnTo>
                      <a:lnTo>
                        <a:pt x="191" y="118"/>
                      </a:lnTo>
                      <a:lnTo>
                        <a:pt x="189" y="121"/>
                      </a:lnTo>
                      <a:lnTo>
                        <a:pt x="189" y="122"/>
                      </a:lnTo>
                      <a:lnTo>
                        <a:pt x="187" y="124"/>
                      </a:lnTo>
                      <a:lnTo>
                        <a:pt x="186" y="127"/>
                      </a:lnTo>
                      <a:lnTo>
                        <a:pt x="185" y="128"/>
                      </a:lnTo>
                      <a:lnTo>
                        <a:pt x="184" y="130"/>
                      </a:lnTo>
                      <a:lnTo>
                        <a:pt x="183" y="131"/>
                      </a:lnTo>
                      <a:lnTo>
                        <a:pt x="180" y="132"/>
                      </a:lnTo>
                      <a:lnTo>
                        <a:pt x="179" y="133"/>
                      </a:lnTo>
                      <a:lnTo>
                        <a:pt x="177" y="136"/>
                      </a:lnTo>
                      <a:lnTo>
                        <a:pt x="176" y="137"/>
                      </a:lnTo>
                      <a:lnTo>
                        <a:pt x="173" y="138"/>
                      </a:lnTo>
                      <a:lnTo>
                        <a:pt x="171" y="139"/>
                      </a:lnTo>
                      <a:lnTo>
                        <a:pt x="170" y="139"/>
                      </a:lnTo>
                      <a:lnTo>
                        <a:pt x="166" y="142"/>
                      </a:lnTo>
                      <a:lnTo>
                        <a:pt x="164" y="143"/>
                      </a:lnTo>
                      <a:lnTo>
                        <a:pt x="161" y="143"/>
                      </a:lnTo>
                      <a:lnTo>
                        <a:pt x="158" y="144"/>
                      </a:lnTo>
                      <a:lnTo>
                        <a:pt x="156" y="144"/>
                      </a:lnTo>
                      <a:lnTo>
                        <a:pt x="153" y="145"/>
                      </a:lnTo>
                      <a:lnTo>
                        <a:pt x="150" y="145"/>
                      </a:lnTo>
                      <a:lnTo>
                        <a:pt x="148" y="145"/>
                      </a:lnTo>
                      <a:lnTo>
                        <a:pt x="144" y="145"/>
                      </a:lnTo>
                      <a:lnTo>
                        <a:pt x="142" y="145"/>
                      </a:lnTo>
                      <a:lnTo>
                        <a:pt x="140" y="144"/>
                      </a:lnTo>
                      <a:lnTo>
                        <a:pt x="138" y="143"/>
                      </a:lnTo>
                      <a:lnTo>
                        <a:pt x="134" y="143"/>
                      </a:lnTo>
                      <a:lnTo>
                        <a:pt x="132" y="142"/>
                      </a:lnTo>
                      <a:lnTo>
                        <a:pt x="130" y="140"/>
                      </a:lnTo>
                      <a:lnTo>
                        <a:pt x="126" y="138"/>
                      </a:lnTo>
                      <a:lnTo>
                        <a:pt x="124" y="137"/>
                      </a:lnTo>
                      <a:lnTo>
                        <a:pt x="121" y="135"/>
                      </a:lnTo>
                      <a:lnTo>
                        <a:pt x="119" y="132"/>
                      </a:lnTo>
                      <a:lnTo>
                        <a:pt x="117" y="130"/>
                      </a:lnTo>
                      <a:lnTo>
                        <a:pt x="115" y="128"/>
                      </a:lnTo>
                      <a:lnTo>
                        <a:pt x="112" y="124"/>
                      </a:lnTo>
                      <a:lnTo>
                        <a:pt x="110" y="121"/>
                      </a:lnTo>
                      <a:lnTo>
                        <a:pt x="108" y="117"/>
                      </a:lnTo>
                      <a:lnTo>
                        <a:pt x="106" y="120"/>
                      </a:lnTo>
                      <a:lnTo>
                        <a:pt x="106" y="121"/>
                      </a:lnTo>
                      <a:lnTo>
                        <a:pt x="106" y="123"/>
                      </a:lnTo>
                      <a:lnTo>
                        <a:pt x="106" y="124"/>
                      </a:lnTo>
                      <a:lnTo>
                        <a:pt x="106" y="125"/>
                      </a:lnTo>
                      <a:lnTo>
                        <a:pt x="106" y="128"/>
                      </a:lnTo>
                      <a:lnTo>
                        <a:pt x="106" y="129"/>
                      </a:lnTo>
                      <a:lnTo>
                        <a:pt x="106" y="130"/>
                      </a:lnTo>
                      <a:lnTo>
                        <a:pt x="106" y="131"/>
                      </a:lnTo>
                      <a:lnTo>
                        <a:pt x="106" y="132"/>
                      </a:lnTo>
                      <a:lnTo>
                        <a:pt x="106" y="133"/>
                      </a:lnTo>
                      <a:lnTo>
                        <a:pt x="105" y="136"/>
                      </a:lnTo>
                      <a:lnTo>
                        <a:pt x="104" y="138"/>
                      </a:lnTo>
                      <a:lnTo>
                        <a:pt x="104" y="140"/>
                      </a:lnTo>
                      <a:lnTo>
                        <a:pt x="103" y="143"/>
                      </a:lnTo>
                      <a:lnTo>
                        <a:pt x="102" y="145"/>
                      </a:lnTo>
                      <a:lnTo>
                        <a:pt x="101" y="147"/>
                      </a:lnTo>
                      <a:lnTo>
                        <a:pt x="101" y="150"/>
                      </a:lnTo>
                      <a:lnTo>
                        <a:pt x="100" y="152"/>
                      </a:lnTo>
                      <a:lnTo>
                        <a:pt x="98" y="154"/>
                      </a:lnTo>
                      <a:lnTo>
                        <a:pt x="97" y="156"/>
                      </a:lnTo>
                      <a:lnTo>
                        <a:pt x="96" y="159"/>
                      </a:lnTo>
                      <a:lnTo>
                        <a:pt x="95" y="160"/>
                      </a:lnTo>
                      <a:lnTo>
                        <a:pt x="67" y="206"/>
                      </a:lnTo>
                      <a:lnTo>
                        <a:pt x="55" y="182"/>
                      </a:lnTo>
                      <a:lnTo>
                        <a:pt x="75" y="146"/>
                      </a:lnTo>
                      <a:lnTo>
                        <a:pt x="76" y="144"/>
                      </a:lnTo>
                      <a:lnTo>
                        <a:pt x="78" y="142"/>
                      </a:lnTo>
                      <a:lnTo>
                        <a:pt x="79" y="139"/>
                      </a:lnTo>
                      <a:lnTo>
                        <a:pt x="80" y="137"/>
                      </a:lnTo>
                      <a:lnTo>
                        <a:pt x="81" y="136"/>
                      </a:lnTo>
                      <a:lnTo>
                        <a:pt x="83" y="133"/>
                      </a:lnTo>
                      <a:lnTo>
                        <a:pt x="83" y="131"/>
                      </a:lnTo>
                      <a:lnTo>
                        <a:pt x="85" y="129"/>
                      </a:lnTo>
                      <a:lnTo>
                        <a:pt x="86" y="128"/>
                      </a:lnTo>
                      <a:lnTo>
                        <a:pt x="87" y="125"/>
                      </a:lnTo>
                      <a:lnTo>
                        <a:pt x="88" y="124"/>
                      </a:lnTo>
                      <a:lnTo>
                        <a:pt x="89" y="122"/>
                      </a:lnTo>
                      <a:lnTo>
                        <a:pt x="89" y="121"/>
                      </a:lnTo>
                      <a:lnTo>
                        <a:pt x="90" y="120"/>
                      </a:lnTo>
                      <a:lnTo>
                        <a:pt x="90" y="117"/>
                      </a:lnTo>
                      <a:lnTo>
                        <a:pt x="91" y="116"/>
                      </a:lnTo>
                      <a:lnTo>
                        <a:pt x="91" y="115"/>
                      </a:lnTo>
                      <a:lnTo>
                        <a:pt x="93" y="113"/>
                      </a:lnTo>
                      <a:lnTo>
                        <a:pt x="93" y="112"/>
                      </a:lnTo>
                      <a:lnTo>
                        <a:pt x="93" y="110"/>
                      </a:lnTo>
                      <a:lnTo>
                        <a:pt x="93" y="109"/>
                      </a:lnTo>
                      <a:lnTo>
                        <a:pt x="93" y="108"/>
                      </a:lnTo>
                      <a:lnTo>
                        <a:pt x="93" y="107"/>
                      </a:lnTo>
                      <a:lnTo>
                        <a:pt x="94" y="106"/>
                      </a:lnTo>
                      <a:lnTo>
                        <a:pt x="94" y="105"/>
                      </a:lnTo>
                      <a:lnTo>
                        <a:pt x="94" y="104"/>
                      </a:lnTo>
                      <a:lnTo>
                        <a:pt x="94" y="102"/>
                      </a:lnTo>
                      <a:lnTo>
                        <a:pt x="94" y="101"/>
                      </a:lnTo>
                      <a:lnTo>
                        <a:pt x="94" y="100"/>
                      </a:lnTo>
                      <a:lnTo>
                        <a:pt x="94" y="99"/>
                      </a:lnTo>
                      <a:lnTo>
                        <a:pt x="94" y="98"/>
                      </a:lnTo>
                      <a:lnTo>
                        <a:pt x="94" y="97"/>
                      </a:lnTo>
                      <a:lnTo>
                        <a:pt x="94" y="95"/>
                      </a:lnTo>
                      <a:lnTo>
                        <a:pt x="93" y="95"/>
                      </a:lnTo>
                      <a:lnTo>
                        <a:pt x="93" y="94"/>
                      </a:lnTo>
                      <a:lnTo>
                        <a:pt x="93" y="93"/>
                      </a:lnTo>
                      <a:lnTo>
                        <a:pt x="91" y="92"/>
                      </a:lnTo>
                      <a:lnTo>
                        <a:pt x="91" y="91"/>
                      </a:lnTo>
                      <a:lnTo>
                        <a:pt x="90" y="90"/>
                      </a:lnTo>
                      <a:lnTo>
                        <a:pt x="90" y="89"/>
                      </a:lnTo>
                      <a:lnTo>
                        <a:pt x="89" y="87"/>
                      </a:lnTo>
                      <a:lnTo>
                        <a:pt x="89" y="86"/>
                      </a:lnTo>
                      <a:lnTo>
                        <a:pt x="89" y="84"/>
                      </a:lnTo>
                      <a:lnTo>
                        <a:pt x="78" y="61"/>
                      </a:lnTo>
                      <a:lnTo>
                        <a:pt x="11" y="94"/>
                      </a:lnTo>
                      <a:lnTo>
                        <a:pt x="0" y="75"/>
                      </a:lnTo>
                      <a:close/>
                      <a:moveTo>
                        <a:pt x="95" y="53"/>
                      </a:moveTo>
                      <a:lnTo>
                        <a:pt x="116" y="95"/>
                      </a:lnTo>
                      <a:lnTo>
                        <a:pt x="117" y="98"/>
                      </a:lnTo>
                      <a:lnTo>
                        <a:pt x="118" y="100"/>
                      </a:lnTo>
                      <a:lnTo>
                        <a:pt x="119" y="102"/>
                      </a:lnTo>
                      <a:lnTo>
                        <a:pt x="120" y="104"/>
                      </a:lnTo>
                      <a:lnTo>
                        <a:pt x="121" y="106"/>
                      </a:lnTo>
                      <a:lnTo>
                        <a:pt x="123" y="107"/>
                      </a:lnTo>
                      <a:lnTo>
                        <a:pt x="124" y="109"/>
                      </a:lnTo>
                      <a:lnTo>
                        <a:pt x="125" y="110"/>
                      </a:lnTo>
                      <a:lnTo>
                        <a:pt x="126" y="112"/>
                      </a:lnTo>
                      <a:lnTo>
                        <a:pt x="127" y="113"/>
                      </a:lnTo>
                      <a:lnTo>
                        <a:pt x="128" y="114"/>
                      </a:lnTo>
                      <a:lnTo>
                        <a:pt x="130" y="115"/>
                      </a:lnTo>
                      <a:lnTo>
                        <a:pt x="130" y="116"/>
                      </a:lnTo>
                      <a:lnTo>
                        <a:pt x="131" y="117"/>
                      </a:lnTo>
                      <a:lnTo>
                        <a:pt x="132" y="118"/>
                      </a:lnTo>
                      <a:lnTo>
                        <a:pt x="133" y="118"/>
                      </a:lnTo>
                      <a:lnTo>
                        <a:pt x="134" y="120"/>
                      </a:lnTo>
                      <a:lnTo>
                        <a:pt x="135" y="121"/>
                      </a:lnTo>
                      <a:lnTo>
                        <a:pt x="136" y="121"/>
                      </a:lnTo>
                      <a:lnTo>
                        <a:pt x="139" y="121"/>
                      </a:lnTo>
                      <a:lnTo>
                        <a:pt x="140" y="122"/>
                      </a:lnTo>
                      <a:lnTo>
                        <a:pt x="141" y="122"/>
                      </a:lnTo>
                      <a:lnTo>
                        <a:pt x="142" y="122"/>
                      </a:lnTo>
                      <a:lnTo>
                        <a:pt x="144" y="122"/>
                      </a:lnTo>
                      <a:lnTo>
                        <a:pt x="146" y="123"/>
                      </a:lnTo>
                      <a:lnTo>
                        <a:pt x="147" y="123"/>
                      </a:lnTo>
                      <a:lnTo>
                        <a:pt x="148" y="123"/>
                      </a:lnTo>
                      <a:lnTo>
                        <a:pt x="149" y="123"/>
                      </a:lnTo>
                      <a:lnTo>
                        <a:pt x="150" y="123"/>
                      </a:lnTo>
                      <a:lnTo>
                        <a:pt x="151" y="122"/>
                      </a:lnTo>
                      <a:lnTo>
                        <a:pt x="153" y="122"/>
                      </a:lnTo>
                      <a:lnTo>
                        <a:pt x="154" y="122"/>
                      </a:lnTo>
                      <a:lnTo>
                        <a:pt x="155" y="122"/>
                      </a:lnTo>
                      <a:lnTo>
                        <a:pt x="156" y="121"/>
                      </a:lnTo>
                      <a:lnTo>
                        <a:pt x="157" y="121"/>
                      </a:lnTo>
                      <a:lnTo>
                        <a:pt x="159" y="120"/>
                      </a:lnTo>
                      <a:lnTo>
                        <a:pt x="161" y="120"/>
                      </a:lnTo>
                      <a:lnTo>
                        <a:pt x="162" y="118"/>
                      </a:lnTo>
                      <a:lnTo>
                        <a:pt x="164" y="117"/>
                      </a:lnTo>
                      <a:lnTo>
                        <a:pt x="165" y="116"/>
                      </a:lnTo>
                      <a:lnTo>
                        <a:pt x="166" y="114"/>
                      </a:lnTo>
                      <a:lnTo>
                        <a:pt x="168" y="113"/>
                      </a:lnTo>
                      <a:lnTo>
                        <a:pt x="169" y="112"/>
                      </a:lnTo>
                      <a:lnTo>
                        <a:pt x="170" y="110"/>
                      </a:lnTo>
                      <a:lnTo>
                        <a:pt x="171" y="108"/>
                      </a:lnTo>
                      <a:lnTo>
                        <a:pt x="171" y="107"/>
                      </a:lnTo>
                      <a:lnTo>
                        <a:pt x="172" y="105"/>
                      </a:lnTo>
                      <a:lnTo>
                        <a:pt x="173" y="102"/>
                      </a:lnTo>
                      <a:lnTo>
                        <a:pt x="173" y="101"/>
                      </a:lnTo>
                      <a:lnTo>
                        <a:pt x="173" y="99"/>
                      </a:lnTo>
                      <a:lnTo>
                        <a:pt x="173" y="97"/>
                      </a:lnTo>
                      <a:lnTo>
                        <a:pt x="173" y="94"/>
                      </a:lnTo>
                      <a:lnTo>
                        <a:pt x="173" y="92"/>
                      </a:lnTo>
                      <a:lnTo>
                        <a:pt x="173" y="90"/>
                      </a:lnTo>
                      <a:lnTo>
                        <a:pt x="172" y="87"/>
                      </a:lnTo>
                      <a:lnTo>
                        <a:pt x="172" y="85"/>
                      </a:lnTo>
                      <a:lnTo>
                        <a:pt x="171" y="83"/>
                      </a:lnTo>
                      <a:lnTo>
                        <a:pt x="170" y="80"/>
                      </a:lnTo>
                      <a:lnTo>
                        <a:pt x="169" y="78"/>
                      </a:lnTo>
                      <a:lnTo>
                        <a:pt x="168" y="75"/>
                      </a:lnTo>
                      <a:lnTo>
                        <a:pt x="144" y="27"/>
                      </a:lnTo>
                      <a:lnTo>
                        <a:pt x="95" y="53"/>
                      </a:lnTo>
                      <a:close/>
                    </a:path>
                  </a:pathLst>
                </a:custGeom>
                <a:solidFill>
                  <a:srgbClr val="B2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2" name="Freeform 271"/>
                <p:cNvSpPr>
                  <a:spLocks/>
                </p:cNvSpPr>
                <p:nvPr/>
              </p:nvSpPr>
              <p:spPr bwMode="auto">
                <a:xfrm>
                  <a:off x="5108" y="1220"/>
                  <a:ext cx="102" cy="103"/>
                </a:xfrm>
                <a:custGeom>
                  <a:avLst/>
                  <a:gdLst>
                    <a:gd name="T0" fmla="*/ 184 w 195"/>
                    <a:gd name="T1" fmla="*/ 65 h 206"/>
                    <a:gd name="T2" fmla="*/ 188 w 195"/>
                    <a:gd name="T3" fmla="*/ 76 h 206"/>
                    <a:gd name="T4" fmla="*/ 192 w 195"/>
                    <a:gd name="T5" fmla="*/ 85 h 206"/>
                    <a:gd name="T6" fmla="*/ 194 w 195"/>
                    <a:gd name="T7" fmla="*/ 92 h 206"/>
                    <a:gd name="T8" fmla="*/ 195 w 195"/>
                    <a:gd name="T9" fmla="*/ 98 h 206"/>
                    <a:gd name="T10" fmla="*/ 195 w 195"/>
                    <a:gd name="T11" fmla="*/ 105 h 206"/>
                    <a:gd name="T12" fmla="*/ 194 w 195"/>
                    <a:gd name="T13" fmla="*/ 110 h 206"/>
                    <a:gd name="T14" fmla="*/ 192 w 195"/>
                    <a:gd name="T15" fmla="*/ 116 h 206"/>
                    <a:gd name="T16" fmla="*/ 189 w 195"/>
                    <a:gd name="T17" fmla="*/ 122 h 206"/>
                    <a:gd name="T18" fmla="*/ 185 w 195"/>
                    <a:gd name="T19" fmla="*/ 128 h 206"/>
                    <a:gd name="T20" fmla="*/ 180 w 195"/>
                    <a:gd name="T21" fmla="*/ 132 h 206"/>
                    <a:gd name="T22" fmla="*/ 176 w 195"/>
                    <a:gd name="T23" fmla="*/ 137 h 206"/>
                    <a:gd name="T24" fmla="*/ 170 w 195"/>
                    <a:gd name="T25" fmla="*/ 139 h 206"/>
                    <a:gd name="T26" fmla="*/ 161 w 195"/>
                    <a:gd name="T27" fmla="*/ 143 h 206"/>
                    <a:gd name="T28" fmla="*/ 153 w 195"/>
                    <a:gd name="T29" fmla="*/ 145 h 206"/>
                    <a:gd name="T30" fmla="*/ 144 w 195"/>
                    <a:gd name="T31" fmla="*/ 145 h 206"/>
                    <a:gd name="T32" fmla="*/ 138 w 195"/>
                    <a:gd name="T33" fmla="*/ 143 h 206"/>
                    <a:gd name="T34" fmla="*/ 130 w 195"/>
                    <a:gd name="T35" fmla="*/ 140 h 206"/>
                    <a:gd name="T36" fmla="*/ 121 w 195"/>
                    <a:gd name="T37" fmla="*/ 135 h 206"/>
                    <a:gd name="T38" fmla="*/ 115 w 195"/>
                    <a:gd name="T39" fmla="*/ 128 h 206"/>
                    <a:gd name="T40" fmla="*/ 108 w 195"/>
                    <a:gd name="T41" fmla="*/ 117 h 206"/>
                    <a:gd name="T42" fmla="*/ 106 w 195"/>
                    <a:gd name="T43" fmla="*/ 123 h 206"/>
                    <a:gd name="T44" fmla="*/ 106 w 195"/>
                    <a:gd name="T45" fmla="*/ 128 h 206"/>
                    <a:gd name="T46" fmla="*/ 106 w 195"/>
                    <a:gd name="T47" fmla="*/ 131 h 206"/>
                    <a:gd name="T48" fmla="*/ 106 w 195"/>
                    <a:gd name="T49" fmla="*/ 133 h 206"/>
                    <a:gd name="T50" fmla="*/ 104 w 195"/>
                    <a:gd name="T51" fmla="*/ 140 h 206"/>
                    <a:gd name="T52" fmla="*/ 101 w 195"/>
                    <a:gd name="T53" fmla="*/ 147 h 206"/>
                    <a:gd name="T54" fmla="*/ 98 w 195"/>
                    <a:gd name="T55" fmla="*/ 154 h 206"/>
                    <a:gd name="T56" fmla="*/ 95 w 195"/>
                    <a:gd name="T57" fmla="*/ 160 h 206"/>
                    <a:gd name="T58" fmla="*/ 75 w 195"/>
                    <a:gd name="T59" fmla="*/ 146 h 206"/>
                    <a:gd name="T60" fmla="*/ 79 w 195"/>
                    <a:gd name="T61" fmla="*/ 139 h 206"/>
                    <a:gd name="T62" fmla="*/ 83 w 195"/>
                    <a:gd name="T63" fmla="*/ 133 h 206"/>
                    <a:gd name="T64" fmla="*/ 86 w 195"/>
                    <a:gd name="T65" fmla="*/ 128 h 206"/>
                    <a:gd name="T66" fmla="*/ 89 w 195"/>
                    <a:gd name="T67" fmla="*/ 122 h 206"/>
                    <a:gd name="T68" fmla="*/ 90 w 195"/>
                    <a:gd name="T69" fmla="*/ 117 h 206"/>
                    <a:gd name="T70" fmla="*/ 93 w 195"/>
                    <a:gd name="T71" fmla="*/ 113 h 206"/>
                    <a:gd name="T72" fmla="*/ 93 w 195"/>
                    <a:gd name="T73" fmla="*/ 109 h 206"/>
                    <a:gd name="T74" fmla="*/ 94 w 195"/>
                    <a:gd name="T75" fmla="*/ 106 h 206"/>
                    <a:gd name="T76" fmla="*/ 94 w 195"/>
                    <a:gd name="T77" fmla="*/ 104 h 206"/>
                    <a:gd name="T78" fmla="*/ 94 w 195"/>
                    <a:gd name="T79" fmla="*/ 101 h 206"/>
                    <a:gd name="T80" fmla="*/ 94 w 195"/>
                    <a:gd name="T81" fmla="*/ 99 h 206"/>
                    <a:gd name="T82" fmla="*/ 94 w 195"/>
                    <a:gd name="T83" fmla="*/ 95 h 206"/>
                    <a:gd name="T84" fmla="*/ 93 w 195"/>
                    <a:gd name="T85" fmla="*/ 94 h 206"/>
                    <a:gd name="T86" fmla="*/ 91 w 195"/>
                    <a:gd name="T87" fmla="*/ 91 h 206"/>
                    <a:gd name="T88" fmla="*/ 90 w 195"/>
                    <a:gd name="T89" fmla="*/ 89 h 206"/>
                    <a:gd name="T90" fmla="*/ 89 w 195"/>
                    <a:gd name="T91" fmla="*/ 84 h 206"/>
                    <a:gd name="T92" fmla="*/ 0 w 195"/>
                    <a:gd name="T93" fmla="*/ 75 h 20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5"/>
                    <a:gd name="T142" fmla="*/ 0 h 206"/>
                    <a:gd name="T143" fmla="*/ 195 w 195"/>
                    <a:gd name="T144" fmla="*/ 206 h 20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5" h="206">
                      <a:moveTo>
                        <a:pt x="0" y="75"/>
                      </a:moveTo>
                      <a:lnTo>
                        <a:pt x="150" y="0"/>
                      </a:lnTo>
                      <a:lnTo>
                        <a:pt x="184" y="65"/>
                      </a:lnTo>
                      <a:lnTo>
                        <a:pt x="185" y="69"/>
                      </a:lnTo>
                      <a:lnTo>
                        <a:pt x="186" y="72"/>
                      </a:lnTo>
                      <a:lnTo>
                        <a:pt x="188" y="76"/>
                      </a:lnTo>
                      <a:lnTo>
                        <a:pt x="189" y="79"/>
                      </a:lnTo>
                      <a:lnTo>
                        <a:pt x="191" y="82"/>
                      </a:lnTo>
                      <a:lnTo>
                        <a:pt x="192" y="85"/>
                      </a:lnTo>
                      <a:lnTo>
                        <a:pt x="192" y="87"/>
                      </a:lnTo>
                      <a:lnTo>
                        <a:pt x="193" y="90"/>
                      </a:lnTo>
                      <a:lnTo>
                        <a:pt x="194" y="92"/>
                      </a:lnTo>
                      <a:lnTo>
                        <a:pt x="194" y="94"/>
                      </a:lnTo>
                      <a:lnTo>
                        <a:pt x="194" y="97"/>
                      </a:lnTo>
                      <a:lnTo>
                        <a:pt x="195" y="98"/>
                      </a:lnTo>
                      <a:lnTo>
                        <a:pt x="195" y="100"/>
                      </a:lnTo>
                      <a:lnTo>
                        <a:pt x="195" y="102"/>
                      </a:lnTo>
                      <a:lnTo>
                        <a:pt x="195" y="105"/>
                      </a:lnTo>
                      <a:lnTo>
                        <a:pt x="194" y="107"/>
                      </a:lnTo>
                      <a:lnTo>
                        <a:pt x="194" y="108"/>
                      </a:lnTo>
                      <a:lnTo>
                        <a:pt x="194" y="110"/>
                      </a:lnTo>
                      <a:lnTo>
                        <a:pt x="193" y="113"/>
                      </a:lnTo>
                      <a:lnTo>
                        <a:pt x="193" y="115"/>
                      </a:lnTo>
                      <a:lnTo>
                        <a:pt x="192" y="116"/>
                      </a:lnTo>
                      <a:lnTo>
                        <a:pt x="191" y="118"/>
                      </a:lnTo>
                      <a:lnTo>
                        <a:pt x="189" y="121"/>
                      </a:lnTo>
                      <a:lnTo>
                        <a:pt x="189" y="122"/>
                      </a:lnTo>
                      <a:lnTo>
                        <a:pt x="187" y="124"/>
                      </a:lnTo>
                      <a:lnTo>
                        <a:pt x="186" y="127"/>
                      </a:lnTo>
                      <a:lnTo>
                        <a:pt x="185" y="128"/>
                      </a:lnTo>
                      <a:lnTo>
                        <a:pt x="184" y="130"/>
                      </a:lnTo>
                      <a:lnTo>
                        <a:pt x="183" y="131"/>
                      </a:lnTo>
                      <a:lnTo>
                        <a:pt x="180" y="132"/>
                      </a:lnTo>
                      <a:lnTo>
                        <a:pt x="179" y="133"/>
                      </a:lnTo>
                      <a:lnTo>
                        <a:pt x="177" y="136"/>
                      </a:lnTo>
                      <a:lnTo>
                        <a:pt x="176" y="137"/>
                      </a:lnTo>
                      <a:lnTo>
                        <a:pt x="173" y="138"/>
                      </a:lnTo>
                      <a:lnTo>
                        <a:pt x="171" y="139"/>
                      </a:lnTo>
                      <a:lnTo>
                        <a:pt x="170" y="139"/>
                      </a:lnTo>
                      <a:lnTo>
                        <a:pt x="166" y="142"/>
                      </a:lnTo>
                      <a:lnTo>
                        <a:pt x="164" y="143"/>
                      </a:lnTo>
                      <a:lnTo>
                        <a:pt x="161" y="143"/>
                      </a:lnTo>
                      <a:lnTo>
                        <a:pt x="158" y="144"/>
                      </a:lnTo>
                      <a:lnTo>
                        <a:pt x="156" y="144"/>
                      </a:lnTo>
                      <a:lnTo>
                        <a:pt x="153" y="145"/>
                      </a:lnTo>
                      <a:lnTo>
                        <a:pt x="150" y="145"/>
                      </a:lnTo>
                      <a:lnTo>
                        <a:pt x="148" y="145"/>
                      </a:lnTo>
                      <a:lnTo>
                        <a:pt x="144" y="145"/>
                      </a:lnTo>
                      <a:lnTo>
                        <a:pt x="142" y="145"/>
                      </a:lnTo>
                      <a:lnTo>
                        <a:pt x="140" y="144"/>
                      </a:lnTo>
                      <a:lnTo>
                        <a:pt x="138" y="143"/>
                      </a:lnTo>
                      <a:lnTo>
                        <a:pt x="134" y="143"/>
                      </a:lnTo>
                      <a:lnTo>
                        <a:pt x="132" y="142"/>
                      </a:lnTo>
                      <a:lnTo>
                        <a:pt x="130" y="140"/>
                      </a:lnTo>
                      <a:lnTo>
                        <a:pt x="126" y="138"/>
                      </a:lnTo>
                      <a:lnTo>
                        <a:pt x="124" y="137"/>
                      </a:lnTo>
                      <a:lnTo>
                        <a:pt x="121" y="135"/>
                      </a:lnTo>
                      <a:lnTo>
                        <a:pt x="119" y="132"/>
                      </a:lnTo>
                      <a:lnTo>
                        <a:pt x="117" y="130"/>
                      </a:lnTo>
                      <a:lnTo>
                        <a:pt x="115" y="128"/>
                      </a:lnTo>
                      <a:lnTo>
                        <a:pt x="112" y="124"/>
                      </a:lnTo>
                      <a:lnTo>
                        <a:pt x="110" y="121"/>
                      </a:lnTo>
                      <a:lnTo>
                        <a:pt x="108" y="117"/>
                      </a:lnTo>
                      <a:lnTo>
                        <a:pt x="106" y="120"/>
                      </a:lnTo>
                      <a:lnTo>
                        <a:pt x="106" y="121"/>
                      </a:lnTo>
                      <a:lnTo>
                        <a:pt x="106" y="123"/>
                      </a:lnTo>
                      <a:lnTo>
                        <a:pt x="106" y="124"/>
                      </a:lnTo>
                      <a:lnTo>
                        <a:pt x="106" y="125"/>
                      </a:lnTo>
                      <a:lnTo>
                        <a:pt x="106" y="128"/>
                      </a:lnTo>
                      <a:lnTo>
                        <a:pt x="106" y="129"/>
                      </a:lnTo>
                      <a:lnTo>
                        <a:pt x="106" y="130"/>
                      </a:lnTo>
                      <a:lnTo>
                        <a:pt x="106" y="131"/>
                      </a:lnTo>
                      <a:lnTo>
                        <a:pt x="106" y="132"/>
                      </a:lnTo>
                      <a:lnTo>
                        <a:pt x="106" y="133"/>
                      </a:lnTo>
                      <a:lnTo>
                        <a:pt x="105" y="136"/>
                      </a:lnTo>
                      <a:lnTo>
                        <a:pt x="104" y="138"/>
                      </a:lnTo>
                      <a:lnTo>
                        <a:pt x="104" y="140"/>
                      </a:lnTo>
                      <a:lnTo>
                        <a:pt x="103" y="143"/>
                      </a:lnTo>
                      <a:lnTo>
                        <a:pt x="102" y="145"/>
                      </a:lnTo>
                      <a:lnTo>
                        <a:pt x="101" y="147"/>
                      </a:lnTo>
                      <a:lnTo>
                        <a:pt x="101" y="150"/>
                      </a:lnTo>
                      <a:lnTo>
                        <a:pt x="100" y="152"/>
                      </a:lnTo>
                      <a:lnTo>
                        <a:pt x="98" y="154"/>
                      </a:lnTo>
                      <a:lnTo>
                        <a:pt x="97" y="156"/>
                      </a:lnTo>
                      <a:lnTo>
                        <a:pt x="96" y="159"/>
                      </a:lnTo>
                      <a:lnTo>
                        <a:pt x="95" y="160"/>
                      </a:lnTo>
                      <a:lnTo>
                        <a:pt x="67" y="206"/>
                      </a:lnTo>
                      <a:lnTo>
                        <a:pt x="55" y="182"/>
                      </a:lnTo>
                      <a:lnTo>
                        <a:pt x="75" y="146"/>
                      </a:lnTo>
                      <a:lnTo>
                        <a:pt x="76" y="144"/>
                      </a:lnTo>
                      <a:lnTo>
                        <a:pt x="78" y="142"/>
                      </a:lnTo>
                      <a:lnTo>
                        <a:pt x="79" y="139"/>
                      </a:lnTo>
                      <a:lnTo>
                        <a:pt x="80" y="137"/>
                      </a:lnTo>
                      <a:lnTo>
                        <a:pt x="81" y="136"/>
                      </a:lnTo>
                      <a:lnTo>
                        <a:pt x="83" y="133"/>
                      </a:lnTo>
                      <a:lnTo>
                        <a:pt x="83" y="131"/>
                      </a:lnTo>
                      <a:lnTo>
                        <a:pt x="85" y="129"/>
                      </a:lnTo>
                      <a:lnTo>
                        <a:pt x="86" y="128"/>
                      </a:lnTo>
                      <a:lnTo>
                        <a:pt x="87" y="125"/>
                      </a:lnTo>
                      <a:lnTo>
                        <a:pt x="88" y="124"/>
                      </a:lnTo>
                      <a:lnTo>
                        <a:pt x="89" y="122"/>
                      </a:lnTo>
                      <a:lnTo>
                        <a:pt x="89" y="121"/>
                      </a:lnTo>
                      <a:lnTo>
                        <a:pt x="90" y="120"/>
                      </a:lnTo>
                      <a:lnTo>
                        <a:pt x="90" y="117"/>
                      </a:lnTo>
                      <a:lnTo>
                        <a:pt x="91" y="116"/>
                      </a:lnTo>
                      <a:lnTo>
                        <a:pt x="91" y="115"/>
                      </a:lnTo>
                      <a:lnTo>
                        <a:pt x="93" y="113"/>
                      </a:lnTo>
                      <a:lnTo>
                        <a:pt x="93" y="112"/>
                      </a:lnTo>
                      <a:lnTo>
                        <a:pt x="93" y="110"/>
                      </a:lnTo>
                      <a:lnTo>
                        <a:pt x="93" y="109"/>
                      </a:lnTo>
                      <a:lnTo>
                        <a:pt x="93" y="108"/>
                      </a:lnTo>
                      <a:lnTo>
                        <a:pt x="93" y="107"/>
                      </a:lnTo>
                      <a:lnTo>
                        <a:pt x="94" y="106"/>
                      </a:lnTo>
                      <a:lnTo>
                        <a:pt x="94" y="105"/>
                      </a:lnTo>
                      <a:lnTo>
                        <a:pt x="94" y="104"/>
                      </a:lnTo>
                      <a:lnTo>
                        <a:pt x="94" y="102"/>
                      </a:lnTo>
                      <a:lnTo>
                        <a:pt x="94" y="101"/>
                      </a:lnTo>
                      <a:lnTo>
                        <a:pt x="94" y="100"/>
                      </a:lnTo>
                      <a:lnTo>
                        <a:pt x="94" y="99"/>
                      </a:lnTo>
                      <a:lnTo>
                        <a:pt x="94" y="98"/>
                      </a:lnTo>
                      <a:lnTo>
                        <a:pt x="94" y="97"/>
                      </a:lnTo>
                      <a:lnTo>
                        <a:pt x="94" y="95"/>
                      </a:lnTo>
                      <a:lnTo>
                        <a:pt x="93" y="95"/>
                      </a:lnTo>
                      <a:lnTo>
                        <a:pt x="93" y="94"/>
                      </a:lnTo>
                      <a:lnTo>
                        <a:pt x="93" y="93"/>
                      </a:lnTo>
                      <a:lnTo>
                        <a:pt x="91" y="92"/>
                      </a:lnTo>
                      <a:lnTo>
                        <a:pt x="91" y="91"/>
                      </a:lnTo>
                      <a:lnTo>
                        <a:pt x="90" y="90"/>
                      </a:lnTo>
                      <a:lnTo>
                        <a:pt x="90" y="89"/>
                      </a:lnTo>
                      <a:lnTo>
                        <a:pt x="89" y="87"/>
                      </a:lnTo>
                      <a:lnTo>
                        <a:pt x="89" y="86"/>
                      </a:lnTo>
                      <a:lnTo>
                        <a:pt x="89" y="84"/>
                      </a:lnTo>
                      <a:lnTo>
                        <a:pt x="78" y="61"/>
                      </a:lnTo>
                      <a:lnTo>
                        <a:pt x="11" y="94"/>
                      </a:lnTo>
                      <a:lnTo>
                        <a:pt x="0" y="75"/>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93" name="Freeform 272"/>
                <p:cNvSpPr>
                  <a:spLocks/>
                </p:cNvSpPr>
                <p:nvPr/>
              </p:nvSpPr>
              <p:spPr bwMode="auto">
                <a:xfrm>
                  <a:off x="5108" y="1219"/>
                  <a:ext cx="102" cy="60"/>
                </a:xfrm>
                <a:custGeom>
                  <a:avLst/>
                  <a:gdLst>
                    <a:gd name="T0" fmla="*/ 0 w 196"/>
                    <a:gd name="T1" fmla="*/ 75 h 118"/>
                    <a:gd name="T2" fmla="*/ 0 w 196"/>
                    <a:gd name="T3" fmla="*/ 77 h 118"/>
                    <a:gd name="T4" fmla="*/ 150 w 196"/>
                    <a:gd name="T5" fmla="*/ 2 h 118"/>
                    <a:gd name="T6" fmla="*/ 183 w 196"/>
                    <a:gd name="T7" fmla="*/ 66 h 118"/>
                    <a:gd name="T8" fmla="*/ 185 w 196"/>
                    <a:gd name="T9" fmla="*/ 75 h 118"/>
                    <a:gd name="T10" fmla="*/ 187 w 196"/>
                    <a:gd name="T11" fmla="*/ 78 h 118"/>
                    <a:gd name="T12" fmla="*/ 188 w 196"/>
                    <a:gd name="T13" fmla="*/ 80 h 118"/>
                    <a:gd name="T14" fmla="*/ 189 w 196"/>
                    <a:gd name="T15" fmla="*/ 83 h 118"/>
                    <a:gd name="T16" fmla="*/ 191 w 196"/>
                    <a:gd name="T17" fmla="*/ 86 h 118"/>
                    <a:gd name="T18" fmla="*/ 191 w 196"/>
                    <a:gd name="T19" fmla="*/ 88 h 118"/>
                    <a:gd name="T20" fmla="*/ 193 w 196"/>
                    <a:gd name="T21" fmla="*/ 93 h 118"/>
                    <a:gd name="T22" fmla="*/ 193 w 196"/>
                    <a:gd name="T23" fmla="*/ 99 h 118"/>
                    <a:gd name="T24" fmla="*/ 194 w 196"/>
                    <a:gd name="T25" fmla="*/ 100 h 118"/>
                    <a:gd name="T26" fmla="*/ 194 w 196"/>
                    <a:gd name="T27" fmla="*/ 106 h 118"/>
                    <a:gd name="T28" fmla="*/ 193 w 196"/>
                    <a:gd name="T29" fmla="*/ 108 h 118"/>
                    <a:gd name="T30" fmla="*/ 193 w 196"/>
                    <a:gd name="T31" fmla="*/ 111 h 118"/>
                    <a:gd name="T32" fmla="*/ 192 w 196"/>
                    <a:gd name="T33" fmla="*/ 114 h 118"/>
                    <a:gd name="T34" fmla="*/ 192 w 196"/>
                    <a:gd name="T35" fmla="*/ 115 h 118"/>
                    <a:gd name="T36" fmla="*/ 191 w 196"/>
                    <a:gd name="T37" fmla="*/ 116 h 118"/>
                    <a:gd name="T38" fmla="*/ 192 w 196"/>
                    <a:gd name="T39" fmla="*/ 117 h 118"/>
                    <a:gd name="T40" fmla="*/ 193 w 196"/>
                    <a:gd name="T41" fmla="*/ 118 h 118"/>
                    <a:gd name="T42" fmla="*/ 194 w 196"/>
                    <a:gd name="T43" fmla="*/ 117 h 118"/>
                    <a:gd name="T44" fmla="*/ 194 w 196"/>
                    <a:gd name="T45" fmla="*/ 114 h 118"/>
                    <a:gd name="T46" fmla="*/ 195 w 196"/>
                    <a:gd name="T47" fmla="*/ 111 h 118"/>
                    <a:gd name="T48" fmla="*/ 195 w 196"/>
                    <a:gd name="T49" fmla="*/ 108 h 118"/>
                    <a:gd name="T50" fmla="*/ 196 w 196"/>
                    <a:gd name="T51" fmla="*/ 106 h 118"/>
                    <a:gd name="T52" fmla="*/ 196 w 196"/>
                    <a:gd name="T53" fmla="*/ 98 h 118"/>
                    <a:gd name="T54" fmla="*/ 195 w 196"/>
                    <a:gd name="T55" fmla="*/ 96 h 118"/>
                    <a:gd name="T56" fmla="*/ 195 w 196"/>
                    <a:gd name="T57" fmla="*/ 93 h 118"/>
                    <a:gd name="T58" fmla="*/ 193 w 196"/>
                    <a:gd name="T59" fmla="*/ 88 h 118"/>
                    <a:gd name="T60" fmla="*/ 193 w 196"/>
                    <a:gd name="T61" fmla="*/ 86 h 118"/>
                    <a:gd name="T62" fmla="*/ 192 w 196"/>
                    <a:gd name="T63" fmla="*/ 83 h 118"/>
                    <a:gd name="T64" fmla="*/ 191 w 196"/>
                    <a:gd name="T65" fmla="*/ 80 h 118"/>
                    <a:gd name="T66" fmla="*/ 189 w 196"/>
                    <a:gd name="T67" fmla="*/ 75 h 118"/>
                    <a:gd name="T68" fmla="*/ 187 w 196"/>
                    <a:gd name="T69" fmla="*/ 71 h 118"/>
                    <a:gd name="T70" fmla="*/ 185 w 196"/>
                    <a:gd name="T71" fmla="*/ 66 h 118"/>
                    <a:gd name="T72" fmla="*/ 150 w 196"/>
                    <a:gd name="T73" fmla="*/ 0 h 118"/>
                    <a:gd name="T74" fmla="*/ 0 w 196"/>
                    <a:gd name="T75" fmla="*/ 75 h 1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6"/>
                    <a:gd name="T115" fmla="*/ 0 h 118"/>
                    <a:gd name="T116" fmla="*/ 196 w 196"/>
                    <a:gd name="T117" fmla="*/ 118 h 1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6" h="118">
                      <a:moveTo>
                        <a:pt x="0" y="75"/>
                      </a:moveTo>
                      <a:lnTo>
                        <a:pt x="0" y="77"/>
                      </a:lnTo>
                      <a:lnTo>
                        <a:pt x="150" y="2"/>
                      </a:lnTo>
                      <a:lnTo>
                        <a:pt x="183" y="66"/>
                      </a:lnTo>
                      <a:lnTo>
                        <a:pt x="185" y="75"/>
                      </a:lnTo>
                      <a:lnTo>
                        <a:pt x="187" y="78"/>
                      </a:lnTo>
                      <a:lnTo>
                        <a:pt x="188" y="80"/>
                      </a:lnTo>
                      <a:lnTo>
                        <a:pt x="189" y="83"/>
                      </a:lnTo>
                      <a:lnTo>
                        <a:pt x="191" y="86"/>
                      </a:lnTo>
                      <a:lnTo>
                        <a:pt x="191" y="88"/>
                      </a:lnTo>
                      <a:lnTo>
                        <a:pt x="193" y="93"/>
                      </a:lnTo>
                      <a:lnTo>
                        <a:pt x="193" y="99"/>
                      </a:lnTo>
                      <a:lnTo>
                        <a:pt x="194" y="100"/>
                      </a:lnTo>
                      <a:lnTo>
                        <a:pt x="194" y="106"/>
                      </a:lnTo>
                      <a:lnTo>
                        <a:pt x="193" y="108"/>
                      </a:lnTo>
                      <a:lnTo>
                        <a:pt x="193" y="111"/>
                      </a:lnTo>
                      <a:lnTo>
                        <a:pt x="192" y="114"/>
                      </a:lnTo>
                      <a:lnTo>
                        <a:pt x="192" y="115"/>
                      </a:lnTo>
                      <a:lnTo>
                        <a:pt x="191" y="116"/>
                      </a:lnTo>
                      <a:lnTo>
                        <a:pt x="192" y="117"/>
                      </a:lnTo>
                      <a:lnTo>
                        <a:pt x="193" y="118"/>
                      </a:lnTo>
                      <a:lnTo>
                        <a:pt x="194" y="117"/>
                      </a:lnTo>
                      <a:lnTo>
                        <a:pt x="194" y="114"/>
                      </a:lnTo>
                      <a:lnTo>
                        <a:pt x="195" y="111"/>
                      </a:lnTo>
                      <a:lnTo>
                        <a:pt x="195" y="108"/>
                      </a:lnTo>
                      <a:lnTo>
                        <a:pt x="196" y="106"/>
                      </a:lnTo>
                      <a:lnTo>
                        <a:pt x="196" y="98"/>
                      </a:lnTo>
                      <a:lnTo>
                        <a:pt x="195" y="96"/>
                      </a:lnTo>
                      <a:lnTo>
                        <a:pt x="195" y="93"/>
                      </a:lnTo>
                      <a:lnTo>
                        <a:pt x="193" y="88"/>
                      </a:lnTo>
                      <a:lnTo>
                        <a:pt x="193" y="86"/>
                      </a:lnTo>
                      <a:lnTo>
                        <a:pt x="192" y="83"/>
                      </a:lnTo>
                      <a:lnTo>
                        <a:pt x="191" y="80"/>
                      </a:lnTo>
                      <a:lnTo>
                        <a:pt x="189" y="75"/>
                      </a:lnTo>
                      <a:lnTo>
                        <a:pt x="187" y="71"/>
                      </a:lnTo>
                      <a:lnTo>
                        <a:pt x="185" y="66"/>
                      </a:lnTo>
                      <a:lnTo>
                        <a:pt x="150" y="0"/>
                      </a:lnTo>
                      <a:lnTo>
                        <a:pt x="0" y="7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4" name="Freeform 273"/>
                <p:cNvSpPr>
                  <a:spLocks/>
                </p:cNvSpPr>
                <p:nvPr/>
              </p:nvSpPr>
              <p:spPr bwMode="auto">
                <a:xfrm>
                  <a:off x="5206" y="1277"/>
                  <a:ext cx="2" cy="4"/>
                </a:xfrm>
                <a:custGeom>
                  <a:avLst/>
                  <a:gdLst>
                    <a:gd name="T0" fmla="*/ 3 w 5"/>
                    <a:gd name="T1" fmla="*/ 1 h 8"/>
                    <a:gd name="T2" fmla="*/ 4 w 5"/>
                    <a:gd name="T3" fmla="*/ 0 h 8"/>
                    <a:gd name="T4" fmla="*/ 0 w 5"/>
                    <a:gd name="T5" fmla="*/ 7 h 8"/>
                    <a:gd name="T6" fmla="*/ 0 w 5"/>
                    <a:gd name="T7" fmla="*/ 8 h 8"/>
                    <a:gd name="T8" fmla="*/ 1 w 5"/>
                    <a:gd name="T9" fmla="*/ 8 h 8"/>
                    <a:gd name="T10" fmla="*/ 3 w 5"/>
                    <a:gd name="T11" fmla="*/ 8 h 8"/>
                    <a:gd name="T12" fmla="*/ 3 w 5"/>
                    <a:gd name="T13" fmla="*/ 7 h 8"/>
                    <a:gd name="T14" fmla="*/ 5 w 5"/>
                    <a:gd name="T15" fmla="*/ 2 h 8"/>
                    <a:gd name="T16" fmla="*/ 4 w 5"/>
                    <a:gd name="T17" fmla="*/ 2 h 8"/>
                    <a:gd name="T18" fmla="*/ 3 w 5"/>
                    <a:gd name="T19" fmla="*/ 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8"/>
                    <a:gd name="T32" fmla="*/ 5 w 5"/>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8">
                      <a:moveTo>
                        <a:pt x="3" y="1"/>
                      </a:moveTo>
                      <a:lnTo>
                        <a:pt x="4" y="0"/>
                      </a:lnTo>
                      <a:lnTo>
                        <a:pt x="0" y="7"/>
                      </a:lnTo>
                      <a:lnTo>
                        <a:pt x="0" y="8"/>
                      </a:lnTo>
                      <a:lnTo>
                        <a:pt x="1" y="8"/>
                      </a:lnTo>
                      <a:lnTo>
                        <a:pt x="3" y="8"/>
                      </a:lnTo>
                      <a:lnTo>
                        <a:pt x="3" y="7"/>
                      </a:lnTo>
                      <a:lnTo>
                        <a:pt x="5" y="2"/>
                      </a:lnTo>
                      <a:lnTo>
                        <a:pt x="4" y="2"/>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5" name="Freeform 274"/>
                <p:cNvSpPr>
                  <a:spLocks/>
                </p:cNvSpPr>
                <p:nvPr/>
              </p:nvSpPr>
              <p:spPr bwMode="auto">
                <a:xfrm>
                  <a:off x="5205" y="1280"/>
                  <a:ext cx="2" cy="3"/>
                </a:xfrm>
                <a:custGeom>
                  <a:avLst/>
                  <a:gdLst>
                    <a:gd name="T0" fmla="*/ 3 w 5"/>
                    <a:gd name="T1" fmla="*/ 1 h 4"/>
                    <a:gd name="T2" fmla="*/ 2 w 5"/>
                    <a:gd name="T3" fmla="*/ 0 h 4"/>
                    <a:gd name="T4" fmla="*/ 0 w 5"/>
                    <a:gd name="T5" fmla="*/ 2 h 4"/>
                    <a:gd name="T6" fmla="*/ 1 w 5"/>
                    <a:gd name="T7" fmla="*/ 3 h 4"/>
                    <a:gd name="T8" fmla="*/ 2 w 5"/>
                    <a:gd name="T9" fmla="*/ 4 h 4"/>
                    <a:gd name="T10" fmla="*/ 5 w 5"/>
                    <a:gd name="T11" fmla="*/ 2 h 4"/>
                    <a:gd name="T12" fmla="*/ 5 w 5"/>
                    <a:gd name="T13" fmla="*/ 1 h 4"/>
                    <a:gd name="T14" fmla="*/ 3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1"/>
                      </a:moveTo>
                      <a:lnTo>
                        <a:pt x="2" y="0"/>
                      </a:lnTo>
                      <a:lnTo>
                        <a:pt x="0" y="2"/>
                      </a:lnTo>
                      <a:lnTo>
                        <a:pt x="1" y="3"/>
                      </a:lnTo>
                      <a:lnTo>
                        <a:pt x="2" y="4"/>
                      </a:lnTo>
                      <a:lnTo>
                        <a:pt x="5" y="2"/>
                      </a:lnTo>
                      <a:lnTo>
                        <a:pt x="5" y="1"/>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6" name="Freeform 275"/>
                <p:cNvSpPr>
                  <a:spLocks/>
                </p:cNvSpPr>
                <p:nvPr/>
              </p:nvSpPr>
              <p:spPr bwMode="auto">
                <a:xfrm>
                  <a:off x="5204" y="1281"/>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2 h 5"/>
                    <a:gd name="T12" fmla="*/ 2 w 3"/>
                    <a:gd name="T13" fmla="*/ 2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2"/>
                      </a:lnTo>
                      <a:lnTo>
                        <a:pt x="2" y="2"/>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7" name="Freeform 276"/>
                <p:cNvSpPr>
                  <a:spLocks/>
                </p:cNvSpPr>
                <p:nvPr/>
              </p:nvSpPr>
              <p:spPr bwMode="auto">
                <a:xfrm>
                  <a:off x="5204" y="1283"/>
                  <a:ext cx="2" cy="1"/>
                </a:xfrm>
                <a:custGeom>
                  <a:avLst/>
                  <a:gdLst>
                    <a:gd name="T0" fmla="*/ 2 w 3"/>
                    <a:gd name="T1" fmla="*/ 2 h 4"/>
                    <a:gd name="T2" fmla="*/ 1 w 3"/>
                    <a:gd name="T3" fmla="*/ 0 h 4"/>
                    <a:gd name="T4" fmla="*/ 0 w 3"/>
                    <a:gd name="T5" fmla="*/ 2 h 4"/>
                    <a:gd name="T6" fmla="*/ 1 w 3"/>
                    <a:gd name="T7" fmla="*/ 3 h 4"/>
                    <a:gd name="T8" fmla="*/ 2 w 3"/>
                    <a:gd name="T9" fmla="*/ 4 h 4"/>
                    <a:gd name="T10" fmla="*/ 2 w 3"/>
                    <a:gd name="T11" fmla="*/ 4 h 4"/>
                    <a:gd name="T12" fmla="*/ 3 w 3"/>
                    <a:gd name="T13" fmla="*/ 2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1" y="0"/>
                      </a:lnTo>
                      <a:lnTo>
                        <a:pt x="0" y="2"/>
                      </a:lnTo>
                      <a:lnTo>
                        <a:pt x="1" y="3"/>
                      </a:lnTo>
                      <a:lnTo>
                        <a:pt x="2" y="4"/>
                      </a:lnTo>
                      <a:lnTo>
                        <a:pt x="3"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8" name="Freeform 277"/>
                <p:cNvSpPr>
                  <a:spLocks/>
                </p:cNvSpPr>
                <p:nvPr/>
              </p:nvSpPr>
              <p:spPr bwMode="auto">
                <a:xfrm>
                  <a:off x="5203" y="1283"/>
                  <a:ext cx="2" cy="2"/>
                </a:xfrm>
                <a:custGeom>
                  <a:avLst/>
                  <a:gdLst>
                    <a:gd name="T0" fmla="*/ 1 w 3"/>
                    <a:gd name="T1" fmla="*/ 2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2"/>
                      </a:moveTo>
                      <a:lnTo>
                        <a:pt x="2" y="0"/>
                      </a:lnTo>
                      <a:lnTo>
                        <a:pt x="0" y="5"/>
                      </a:lnTo>
                      <a:lnTo>
                        <a:pt x="1" y="5"/>
                      </a:lnTo>
                      <a:lnTo>
                        <a:pt x="2" y="5"/>
                      </a:lnTo>
                      <a:lnTo>
                        <a:pt x="3" y="3"/>
                      </a:lnTo>
                      <a:lnTo>
                        <a:pt x="2" y="3"/>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99" name="Freeform 278"/>
                <p:cNvSpPr>
                  <a:spLocks/>
                </p:cNvSpPr>
                <p:nvPr/>
              </p:nvSpPr>
              <p:spPr bwMode="auto">
                <a:xfrm>
                  <a:off x="5203" y="1284"/>
                  <a:ext cx="1" cy="2"/>
                </a:xfrm>
                <a:custGeom>
                  <a:avLst/>
                  <a:gdLst>
                    <a:gd name="T0" fmla="*/ 3 w 4"/>
                    <a:gd name="T1" fmla="*/ 1 h 3"/>
                    <a:gd name="T2" fmla="*/ 2 w 4"/>
                    <a:gd name="T3" fmla="*/ 0 h 3"/>
                    <a:gd name="T4" fmla="*/ 0 w 4"/>
                    <a:gd name="T5" fmla="*/ 1 h 3"/>
                    <a:gd name="T6" fmla="*/ 2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2" y="0"/>
                      </a:lnTo>
                      <a:lnTo>
                        <a:pt x="0" y="1"/>
                      </a:lnTo>
                      <a:lnTo>
                        <a:pt x="2" y="2"/>
                      </a:lnTo>
                      <a:lnTo>
                        <a:pt x="3" y="3"/>
                      </a:lnTo>
                      <a:lnTo>
                        <a:pt x="4" y="1"/>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0" name="Freeform 279"/>
                <p:cNvSpPr>
                  <a:spLocks/>
                </p:cNvSpPr>
                <p:nvPr/>
              </p:nvSpPr>
              <p:spPr bwMode="auto">
                <a:xfrm>
                  <a:off x="5203" y="1285"/>
                  <a:ext cx="1" cy="1"/>
                </a:xfrm>
                <a:custGeom>
                  <a:avLst/>
                  <a:gdLst>
                    <a:gd name="T0" fmla="*/ 0 w 2"/>
                    <a:gd name="T1" fmla="*/ 1 h 2"/>
                    <a:gd name="T2" fmla="*/ 0 w 2"/>
                    <a:gd name="T3" fmla="*/ 0 h 2"/>
                    <a:gd name="T4" fmla="*/ 2 w 2"/>
                    <a:gd name="T5" fmla="*/ 1 h 2"/>
                    <a:gd name="T6" fmla="*/ 1 w 2"/>
                    <a:gd name="T7" fmla="*/ 2 h 2"/>
                    <a:gd name="T8" fmla="*/ 0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1"/>
                      </a:moveTo>
                      <a:lnTo>
                        <a:pt x="0" y="0"/>
                      </a:lnTo>
                      <a:lnTo>
                        <a:pt x="2" y="1"/>
                      </a:lnTo>
                      <a:lnTo>
                        <a:pt x="1" y="2"/>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1" name="Freeform 280"/>
                <p:cNvSpPr>
                  <a:spLocks/>
                </p:cNvSpPr>
                <p:nvPr/>
              </p:nvSpPr>
              <p:spPr bwMode="auto">
                <a:xfrm>
                  <a:off x="5202" y="1285"/>
                  <a:ext cx="2" cy="2"/>
                </a:xfrm>
                <a:custGeom>
                  <a:avLst/>
                  <a:gdLst>
                    <a:gd name="T0" fmla="*/ 3 w 5"/>
                    <a:gd name="T1" fmla="*/ 0 h 3"/>
                    <a:gd name="T2" fmla="*/ 0 w 5"/>
                    <a:gd name="T3" fmla="*/ 1 h 3"/>
                    <a:gd name="T4" fmla="*/ 0 w 5"/>
                    <a:gd name="T5" fmla="*/ 2 h 3"/>
                    <a:gd name="T6" fmla="*/ 0 w 5"/>
                    <a:gd name="T7" fmla="*/ 3 h 3"/>
                    <a:gd name="T8" fmla="*/ 5 w 5"/>
                    <a:gd name="T9" fmla="*/ 1 h 3"/>
                    <a:gd name="T10" fmla="*/ 3 w 5"/>
                    <a:gd name="T11" fmla="*/ 0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3" y="0"/>
                      </a:moveTo>
                      <a:lnTo>
                        <a:pt x="0" y="1"/>
                      </a:lnTo>
                      <a:lnTo>
                        <a:pt x="0" y="2"/>
                      </a:lnTo>
                      <a:lnTo>
                        <a:pt x="0" y="3"/>
                      </a:lnTo>
                      <a:lnTo>
                        <a:pt x="5" y="1"/>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2" name="Freeform 281"/>
                <p:cNvSpPr>
                  <a:spLocks/>
                </p:cNvSpPr>
                <p:nvPr/>
              </p:nvSpPr>
              <p:spPr bwMode="auto">
                <a:xfrm>
                  <a:off x="5199" y="1286"/>
                  <a:ext cx="4" cy="3"/>
                </a:xfrm>
                <a:custGeom>
                  <a:avLst/>
                  <a:gdLst>
                    <a:gd name="T0" fmla="*/ 6 w 7"/>
                    <a:gd name="T1" fmla="*/ 0 h 7"/>
                    <a:gd name="T2" fmla="*/ 4 w 7"/>
                    <a:gd name="T3" fmla="*/ 1 h 7"/>
                    <a:gd name="T4" fmla="*/ 0 w 7"/>
                    <a:gd name="T5" fmla="*/ 5 h 7"/>
                    <a:gd name="T6" fmla="*/ 2 w 7"/>
                    <a:gd name="T7" fmla="*/ 6 h 7"/>
                    <a:gd name="T8" fmla="*/ 3 w 7"/>
                    <a:gd name="T9" fmla="*/ 7 h 7"/>
                    <a:gd name="T10" fmla="*/ 7 w 7"/>
                    <a:gd name="T11" fmla="*/ 2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1"/>
                      </a:lnTo>
                      <a:lnTo>
                        <a:pt x="0" y="5"/>
                      </a:lnTo>
                      <a:lnTo>
                        <a:pt x="2" y="6"/>
                      </a:lnTo>
                      <a:lnTo>
                        <a:pt x="3" y="7"/>
                      </a:lnTo>
                      <a:lnTo>
                        <a:pt x="7" y="2"/>
                      </a:lnTo>
                      <a:lnTo>
                        <a:pt x="6" y="1"/>
                      </a:lnTo>
                      <a:lnTo>
                        <a:pt x="6"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3" name="Freeform 282"/>
                <p:cNvSpPr>
                  <a:spLocks/>
                </p:cNvSpPr>
                <p:nvPr/>
              </p:nvSpPr>
              <p:spPr bwMode="auto">
                <a:xfrm>
                  <a:off x="5196" y="1288"/>
                  <a:ext cx="5" cy="2"/>
                </a:xfrm>
                <a:custGeom>
                  <a:avLst/>
                  <a:gdLst>
                    <a:gd name="T0" fmla="*/ 5 w 7"/>
                    <a:gd name="T1" fmla="*/ 1 h 4"/>
                    <a:gd name="T2" fmla="*/ 5 w 7"/>
                    <a:gd name="T3" fmla="*/ 0 h 4"/>
                    <a:gd name="T4" fmla="*/ 0 w 7"/>
                    <a:gd name="T5" fmla="*/ 2 h 4"/>
                    <a:gd name="T6" fmla="*/ 0 w 7"/>
                    <a:gd name="T7" fmla="*/ 3 h 4"/>
                    <a:gd name="T8" fmla="*/ 0 w 7"/>
                    <a:gd name="T9" fmla="*/ 4 h 4"/>
                    <a:gd name="T10" fmla="*/ 7 w 7"/>
                    <a:gd name="T11" fmla="*/ 1 h 4"/>
                    <a:gd name="T12" fmla="*/ 6 w 7"/>
                    <a:gd name="T13" fmla="*/ 2 h 4"/>
                    <a:gd name="T14" fmla="*/ 5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5" y="1"/>
                      </a:moveTo>
                      <a:lnTo>
                        <a:pt x="5" y="0"/>
                      </a:lnTo>
                      <a:lnTo>
                        <a:pt x="0" y="2"/>
                      </a:lnTo>
                      <a:lnTo>
                        <a:pt x="0" y="3"/>
                      </a:lnTo>
                      <a:lnTo>
                        <a:pt x="0" y="4"/>
                      </a:lnTo>
                      <a:lnTo>
                        <a:pt x="7" y="1"/>
                      </a:lnTo>
                      <a:lnTo>
                        <a:pt x="6" y="2"/>
                      </a:lnTo>
                      <a:lnTo>
                        <a:pt x="5"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4" name="Freeform 283"/>
                <p:cNvSpPr>
                  <a:spLocks/>
                </p:cNvSpPr>
                <p:nvPr/>
              </p:nvSpPr>
              <p:spPr bwMode="auto">
                <a:xfrm>
                  <a:off x="5194" y="1288"/>
                  <a:ext cx="2" cy="3"/>
                </a:xfrm>
                <a:custGeom>
                  <a:avLst/>
                  <a:gdLst>
                    <a:gd name="T0" fmla="*/ 6 w 6"/>
                    <a:gd name="T1" fmla="*/ 2 h 6"/>
                    <a:gd name="T2" fmla="*/ 6 w 6"/>
                    <a:gd name="T3" fmla="*/ 0 h 6"/>
                    <a:gd name="T4" fmla="*/ 5 w 6"/>
                    <a:gd name="T5" fmla="*/ 0 h 6"/>
                    <a:gd name="T6" fmla="*/ 0 w 6"/>
                    <a:gd name="T7" fmla="*/ 3 h 6"/>
                    <a:gd name="T8" fmla="*/ 1 w 6"/>
                    <a:gd name="T9" fmla="*/ 5 h 6"/>
                    <a:gd name="T10" fmla="*/ 3 w 6"/>
                    <a:gd name="T11" fmla="*/ 6 h 6"/>
                    <a:gd name="T12" fmla="*/ 5 w 6"/>
                    <a:gd name="T13" fmla="*/ 5 h 6"/>
                    <a:gd name="T14" fmla="*/ 4 w 6"/>
                    <a:gd name="T15" fmla="*/ 5 h 6"/>
                    <a:gd name="T16" fmla="*/ 6 w 6"/>
                    <a:gd name="T17" fmla="*/ 3 h 6"/>
                    <a:gd name="T18" fmla="*/ 6 w 6"/>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2"/>
                      </a:moveTo>
                      <a:lnTo>
                        <a:pt x="6" y="0"/>
                      </a:lnTo>
                      <a:lnTo>
                        <a:pt x="5" y="0"/>
                      </a:lnTo>
                      <a:lnTo>
                        <a:pt x="0" y="3"/>
                      </a:lnTo>
                      <a:lnTo>
                        <a:pt x="1" y="5"/>
                      </a:lnTo>
                      <a:lnTo>
                        <a:pt x="3" y="6"/>
                      </a:lnTo>
                      <a:lnTo>
                        <a:pt x="5" y="5"/>
                      </a:lnTo>
                      <a:lnTo>
                        <a:pt x="4" y="5"/>
                      </a:lnTo>
                      <a:lnTo>
                        <a:pt x="6" y="3"/>
                      </a:lnTo>
                      <a:lnTo>
                        <a:pt x="6"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5" name="Freeform 284"/>
                <p:cNvSpPr>
                  <a:spLocks/>
                </p:cNvSpPr>
                <p:nvPr/>
              </p:nvSpPr>
              <p:spPr bwMode="auto">
                <a:xfrm>
                  <a:off x="5193" y="1290"/>
                  <a:ext cx="3" cy="2"/>
                </a:xfrm>
                <a:custGeom>
                  <a:avLst/>
                  <a:gdLst>
                    <a:gd name="T0" fmla="*/ 2 w 7"/>
                    <a:gd name="T1" fmla="*/ 2 h 4"/>
                    <a:gd name="T2" fmla="*/ 2 w 7"/>
                    <a:gd name="T3" fmla="*/ 0 h 4"/>
                    <a:gd name="T4" fmla="*/ 0 w 7"/>
                    <a:gd name="T5" fmla="*/ 2 h 4"/>
                    <a:gd name="T6" fmla="*/ 0 w 7"/>
                    <a:gd name="T7" fmla="*/ 3 h 4"/>
                    <a:gd name="T8" fmla="*/ 0 w 7"/>
                    <a:gd name="T9" fmla="*/ 4 h 4"/>
                    <a:gd name="T10" fmla="*/ 7 w 7"/>
                    <a:gd name="T11" fmla="*/ 0 h 4"/>
                    <a:gd name="T12" fmla="*/ 4 w 7"/>
                    <a:gd name="T13" fmla="*/ 3 h 4"/>
                    <a:gd name="T14" fmla="*/ 2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2" y="2"/>
                      </a:moveTo>
                      <a:lnTo>
                        <a:pt x="2" y="0"/>
                      </a:lnTo>
                      <a:lnTo>
                        <a:pt x="0" y="2"/>
                      </a:lnTo>
                      <a:lnTo>
                        <a:pt x="0" y="3"/>
                      </a:lnTo>
                      <a:lnTo>
                        <a:pt x="0" y="4"/>
                      </a:lnTo>
                      <a:lnTo>
                        <a:pt x="7" y="0"/>
                      </a:lnTo>
                      <a:lnTo>
                        <a:pt x="4" y="3"/>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6" name="Freeform 285"/>
                <p:cNvSpPr>
                  <a:spLocks/>
                </p:cNvSpPr>
                <p:nvPr/>
              </p:nvSpPr>
              <p:spPr bwMode="auto">
                <a:xfrm>
                  <a:off x="5190" y="1290"/>
                  <a:ext cx="3" cy="2"/>
                </a:xfrm>
                <a:custGeom>
                  <a:avLst/>
                  <a:gdLst>
                    <a:gd name="T0" fmla="*/ 6 w 6"/>
                    <a:gd name="T1" fmla="*/ 3 h 5"/>
                    <a:gd name="T2" fmla="*/ 6 w 6"/>
                    <a:gd name="T3" fmla="*/ 0 h 5"/>
                    <a:gd name="T4" fmla="*/ 5 w 6"/>
                    <a:gd name="T5" fmla="*/ 0 h 5"/>
                    <a:gd name="T6" fmla="*/ 0 w 6"/>
                    <a:gd name="T7" fmla="*/ 3 h 5"/>
                    <a:gd name="T8" fmla="*/ 0 w 6"/>
                    <a:gd name="T9" fmla="*/ 4 h 5"/>
                    <a:gd name="T10" fmla="*/ 0 w 6"/>
                    <a:gd name="T11" fmla="*/ 5 h 5"/>
                    <a:gd name="T12" fmla="*/ 1 w 6"/>
                    <a:gd name="T13" fmla="*/ 5 h 5"/>
                    <a:gd name="T14" fmla="*/ 4 w 6"/>
                    <a:gd name="T15" fmla="*/ 5 h 5"/>
                    <a:gd name="T16" fmla="*/ 6 w 6"/>
                    <a:gd name="T17" fmla="*/ 4 h 5"/>
                    <a:gd name="T18" fmla="*/ 6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3"/>
                      </a:moveTo>
                      <a:lnTo>
                        <a:pt x="6" y="0"/>
                      </a:lnTo>
                      <a:lnTo>
                        <a:pt x="5" y="0"/>
                      </a:lnTo>
                      <a:lnTo>
                        <a:pt x="0" y="3"/>
                      </a:lnTo>
                      <a:lnTo>
                        <a:pt x="0" y="4"/>
                      </a:lnTo>
                      <a:lnTo>
                        <a:pt x="0" y="5"/>
                      </a:lnTo>
                      <a:lnTo>
                        <a:pt x="1" y="5"/>
                      </a:lnTo>
                      <a:lnTo>
                        <a:pt x="4" y="5"/>
                      </a:lnTo>
                      <a:lnTo>
                        <a:pt x="6" y="4"/>
                      </a:lnTo>
                      <a:lnTo>
                        <a:pt x="6"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7" name="Freeform 286"/>
                <p:cNvSpPr>
                  <a:spLocks/>
                </p:cNvSpPr>
                <p:nvPr/>
              </p:nvSpPr>
              <p:spPr bwMode="auto">
                <a:xfrm>
                  <a:off x="5189" y="1291"/>
                  <a:ext cx="1" cy="2"/>
                </a:xfrm>
                <a:custGeom>
                  <a:avLst/>
                  <a:gdLst>
                    <a:gd name="T0" fmla="*/ 2 w 2"/>
                    <a:gd name="T1" fmla="*/ 2 h 4"/>
                    <a:gd name="T2" fmla="*/ 2 w 2"/>
                    <a:gd name="T3" fmla="*/ 0 h 4"/>
                    <a:gd name="T4" fmla="*/ 0 w 2"/>
                    <a:gd name="T5" fmla="*/ 0 h 4"/>
                    <a:gd name="T6" fmla="*/ 0 w 2"/>
                    <a:gd name="T7" fmla="*/ 2 h 4"/>
                    <a:gd name="T8" fmla="*/ 0 w 2"/>
                    <a:gd name="T9" fmla="*/ 4 h 4"/>
                    <a:gd name="T10" fmla="*/ 0 w 2"/>
                    <a:gd name="T11" fmla="*/ 4 h 4"/>
                    <a:gd name="T12" fmla="*/ 2 w 2"/>
                    <a:gd name="T13" fmla="*/ 3 h 4"/>
                    <a:gd name="T14" fmla="*/ 2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2" y="0"/>
                      </a:lnTo>
                      <a:lnTo>
                        <a:pt x="0" y="0"/>
                      </a:lnTo>
                      <a:lnTo>
                        <a:pt x="0" y="2"/>
                      </a:lnTo>
                      <a:lnTo>
                        <a:pt x="0" y="4"/>
                      </a:lnTo>
                      <a:lnTo>
                        <a:pt x="2" y="3"/>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8" name="Freeform 287"/>
                <p:cNvSpPr>
                  <a:spLocks/>
                </p:cNvSpPr>
                <p:nvPr/>
              </p:nvSpPr>
              <p:spPr bwMode="auto">
                <a:xfrm>
                  <a:off x="5187" y="1291"/>
                  <a:ext cx="4" cy="2"/>
                </a:xfrm>
                <a:custGeom>
                  <a:avLst/>
                  <a:gdLst>
                    <a:gd name="T0" fmla="*/ 3 w 6"/>
                    <a:gd name="T1" fmla="*/ 0 h 4"/>
                    <a:gd name="T2" fmla="*/ 6 w 6"/>
                    <a:gd name="T3" fmla="*/ 0 h 4"/>
                    <a:gd name="T4" fmla="*/ 0 w 6"/>
                    <a:gd name="T5" fmla="*/ 2 h 4"/>
                    <a:gd name="T6" fmla="*/ 0 w 6"/>
                    <a:gd name="T7" fmla="*/ 3 h 4"/>
                    <a:gd name="T8" fmla="*/ 0 w 6"/>
                    <a:gd name="T9" fmla="*/ 4 h 4"/>
                    <a:gd name="T10" fmla="*/ 3 w 6"/>
                    <a:gd name="T11" fmla="*/ 3 h 4"/>
                    <a:gd name="T12" fmla="*/ 3 w 6"/>
                    <a:gd name="T13" fmla="*/ 2 h 4"/>
                    <a:gd name="T14" fmla="*/ 3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3" y="0"/>
                      </a:moveTo>
                      <a:lnTo>
                        <a:pt x="6" y="0"/>
                      </a:lnTo>
                      <a:lnTo>
                        <a:pt x="0" y="2"/>
                      </a:lnTo>
                      <a:lnTo>
                        <a:pt x="0" y="3"/>
                      </a:lnTo>
                      <a:lnTo>
                        <a:pt x="0" y="4"/>
                      </a:lnTo>
                      <a:lnTo>
                        <a:pt x="3" y="3"/>
                      </a:lnTo>
                      <a:lnTo>
                        <a:pt x="3" y="2"/>
                      </a:lnTo>
                      <a:lnTo>
                        <a:pt x="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09" name="Freeform 288"/>
                <p:cNvSpPr>
                  <a:spLocks/>
                </p:cNvSpPr>
                <p:nvPr/>
              </p:nvSpPr>
              <p:spPr bwMode="auto">
                <a:xfrm>
                  <a:off x="5182" y="1291"/>
                  <a:ext cx="5" cy="3"/>
                </a:xfrm>
                <a:custGeom>
                  <a:avLst/>
                  <a:gdLst>
                    <a:gd name="T0" fmla="*/ 11 w 11"/>
                    <a:gd name="T1" fmla="*/ 2 h 4"/>
                    <a:gd name="T2" fmla="*/ 11 w 11"/>
                    <a:gd name="T3" fmla="*/ 0 h 4"/>
                    <a:gd name="T4" fmla="*/ 0 w 11"/>
                    <a:gd name="T5" fmla="*/ 0 h 4"/>
                    <a:gd name="T6" fmla="*/ 0 w 11"/>
                    <a:gd name="T7" fmla="*/ 2 h 4"/>
                    <a:gd name="T8" fmla="*/ 0 w 11"/>
                    <a:gd name="T9" fmla="*/ 4 h 4"/>
                    <a:gd name="T10" fmla="*/ 7 w 11"/>
                    <a:gd name="T11" fmla="*/ 4 h 4"/>
                    <a:gd name="T12" fmla="*/ 11 w 11"/>
                    <a:gd name="T13" fmla="*/ 3 h 4"/>
                    <a:gd name="T14" fmla="*/ 11 w 11"/>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4"/>
                    <a:gd name="T26" fmla="*/ 11 w 1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4">
                      <a:moveTo>
                        <a:pt x="11" y="2"/>
                      </a:moveTo>
                      <a:lnTo>
                        <a:pt x="11" y="0"/>
                      </a:lnTo>
                      <a:lnTo>
                        <a:pt x="0" y="0"/>
                      </a:lnTo>
                      <a:lnTo>
                        <a:pt x="0" y="2"/>
                      </a:lnTo>
                      <a:lnTo>
                        <a:pt x="0" y="4"/>
                      </a:lnTo>
                      <a:lnTo>
                        <a:pt x="7" y="4"/>
                      </a:lnTo>
                      <a:lnTo>
                        <a:pt x="11" y="3"/>
                      </a:lnTo>
                      <a:lnTo>
                        <a:pt x="1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0" name="Freeform 289"/>
                <p:cNvSpPr>
                  <a:spLocks/>
                </p:cNvSpPr>
                <p:nvPr/>
              </p:nvSpPr>
              <p:spPr bwMode="auto">
                <a:xfrm>
                  <a:off x="5180" y="1291"/>
                  <a:ext cx="3" cy="3"/>
                </a:xfrm>
                <a:custGeom>
                  <a:avLst/>
                  <a:gdLst>
                    <a:gd name="T0" fmla="*/ 4 w 6"/>
                    <a:gd name="T1" fmla="*/ 3 h 5"/>
                    <a:gd name="T2" fmla="*/ 4 w 6"/>
                    <a:gd name="T3" fmla="*/ 2 h 5"/>
                    <a:gd name="T4" fmla="*/ 0 w 6"/>
                    <a:gd name="T5" fmla="*/ 0 h 5"/>
                    <a:gd name="T6" fmla="*/ 0 w 6"/>
                    <a:gd name="T7" fmla="*/ 1 h 5"/>
                    <a:gd name="T8" fmla="*/ 0 w 6"/>
                    <a:gd name="T9" fmla="*/ 2 h 5"/>
                    <a:gd name="T10" fmla="*/ 6 w 6"/>
                    <a:gd name="T11" fmla="*/ 5 h 5"/>
                    <a:gd name="T12" fmla="*/ 4 w 6"/>
                    <a:gd name="T13" fmla="*/ 5 h 5"/>
                    <a:gd name="T14" fmla="*/ 4 w 6"/>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3"/>
                      </a:moveTo>
                      <a:lnTo>
                        <a:pt x="4" y="2"/>
                      </a:lnTo>
                      <a:lnTo>
                        <a:pt x="0" y="0"/>
                      </a:lnTo>
                      <a:lnTo>
                        <a:pt x="0" y="1"/>
                      </a:lnTo>
                      <a:lnTo>
                        <a:pt x="0" y="2"/>
                      </a:lnTo>
                      <a:lnTo>
                        <a:pt x="6" y="5"/>
                      </a:lnTo>
                      <a:lnTo>
                        <a:pt x="4" y="5"/>
                      </a:lnTo>
                      <a:lnTo>
                        <a:pt x="4"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1" name="Freeform 290"/>
                <p:cNvSpPr>
                  <a:spLocks/>
                </p:cNvSpPr>
                <p:nvPr/>
              </p:nvSpPr>
              <p:spPr bwMode="auto">
                <a:xfrm>
                  <a:off x="5176" y="1290"/>
                  <a:ext cx="4" cy="2"/>
                </a:xfrm>
                <a:custGeom>
                  <a:avLst/>
                  <a:gdLst>
                    <a:gd name="T0" fmla="*/ 8 w 8"/>
                    <a:gd name="T1" fmla="*/ 3 h 6"/>
                    <a:gd name="T2" fmla="*/ 5 w 8"/>
                    <a:gd name="T3" fmla="*/ 1 h 6"/>
                    <a:gd name="T4" fmla="*/ 3 w 8"/>
                    <a:gd name="T5" fmla="*/ 1 h 6"/>
                    <a:gd name="T6" fmla="*/ 0 w 8"/>
                    <a:gd name="T7" fmla="*/ 0 h 6"/>
                    <a:gd name="T8" fmla="*/ 0 w 8"/>
                    <a:gd name="T9" fmla="*/ 1 h 6"/>
                    <a:gd name="T10" fmla="*/ 0 w 8"/>
                    <a:gd name="T11" fmla="*/ 3 h 6"/>
                    <a:gd name="T12" fmla="*/ 6 w 8"/>
                    <a:gd name="T13" fmla="*/ 6 h 6"/>
                    <a:gd name="T14" fmla="*/ 8 w 8"/>
                    <a:gd name="T15" fmla="*/ 6 h 6"/>
                    <a:gd name="T16" fmla="*/ 8 w 8"/>
                    <a:gd name="T17" fmla="*/ 4 h 6"/>
                    <a:gd name="T18" fmla="*/ 8 w 8"/>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8" y="3"/>
                      </a:moveTo>
                      <a:lnTo>
                        <a:pt x="5" y="1"/>
                      </a:lnTo>
                      <a:lnTo>
                        <a:pt x="3" y="1"/>
                      </a:lnTo>
                      <a:lnTo>
                        <a:pt x="0" y="0"/>
                      </a:lnTo>
                      <a:lnTo>
                        <a:pt x="0" y="1"/>
                      </a:lnTo>
                      <a:lnTo>
                        <a:pt x="0" y="3"/>
                      </a:lnTo>
                      <a:lnTo>
                        <a:pt x="6" y="6"/>
                      </a:lnTo>
                      <a:lnTo>
                        <a:pt x="8" y="6"/>
                      </a:lnTo>
                      <a:lnTo>
                        <a:pt x="8" y="4"/>
                      </a:lnTo>
                      <a:lnTo>
                        <a:pt x="8"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2" name="Freeform 291"/>
                <p:cNvSpPr>
                  <a:spLocks/>
                </p:cNvSpPr>
                <p:nvPr/>
              </p:nvSpPr>
              <p:spPr bwMode="auto">
                <a:xfrm>
                  <a:off x="5173" y="1288"/>
                  <a:ext cx="3" cy="3"/>
                </a:xfrm>
                <a:custGeom>
                  <a:avLst/>
                  <a:gdLst>
                    <a:gd name="T0" fmla="*/ 5 w 6"/>
                    <a:gd name="T1" fmla="*/ 3 h 5"/>
                    <a:gd name="T2" fmla="*/ 6 w 6"/>
                    <a:gd name="T3" fmla="*/ 2 h 5"/>
                    <a:gd name="T4" fmla="*/ 2 w 6"/>
                    <a:gd name="T5" fmla="*/ 0 h 5"/>
                    <a:gd name="T6" fmla="*/ 1 w 6"/>
                    <a:gd name="T7" fmla="*/ 1 h 5"/>
                    <a:gd name="T8" fmla="*/ 0 w 6"/>
                    <a:gd name="T9" fmla="*/ 2 h 5"/>
                    <a:gd name="T10" fmla="*/ 0 w 6"/>
                    <a:gd name="T11" fmla="*/ 2 h 5"/>
                    <a:gd name="T12" fmla="*/ 5 w 6"/>
                    <a:gd name="T13" fmla="*/ 5 h 5"/>
                    <a:gd name="T14" fmla="*/ 5 w 6"/>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3"/>
                      </a:moveTo>
                      <a:lnTo>
                        <a:pt x="6" y="2"/>
                      </a:lnTo>
                      <a:lnTo>
                        <a:pt x="2" y="0"/>
                      </a:lnTo>
                      <a:lnTo>
                        <a:pt x="1" y="1"/>
                      </a:lnTo>
                      <a:lnTo>
                        <a:pt x="0" y="2"/>
                      </a:lnTo>
                      <a:lnTo>
                        <a:pt x="5" y="5"/>
                      </a:lnTo>
                      <a:lnTo>
                        <a:pt x="5"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3" name="Freeform 292"/>
                <p:cNvSpPr>
                  <a:spLocks/>
                </p:cNvSpPr>
                <p:nvPr/>
              </p:nvSpPr>
              <p:spPr bwMode="auto">
                <a:xfrm>
                  <a:off x="5173" y="1288"/>
                  <a:ext cx="3" cy="2"/>
                </a:xfrm>
                <a:custGeom>
                  <a:avLst/>
                  <a:gdLst>
                    <a:gd name="T0" fmla="*/ 3 w 7"/>
                    <a:gd name="T1" fmla="*/ 1 h 3"/>
                    <a:gd name="T2" fmla="*/ 7 w 7"/>
                    <a:gd name="T3" fmla="*/ 3 h 3"/>
                    <a:gd name="T4" fmla="*/ 0 w 7"/>
                    <a:gd name="T5" fmla="*/ 0 h 3"/>
                    <a:gd name="T6" fmla="*/ 0 w 7"/>
                    <a:gd name="T7" fmla="*/ 1 h 3"/>
                    <a:gd name="T8" fmla="*/ 0 w 7"/>
                    <a:gd name="T9" fmla="*/ 2 h 3"/>
                    <a:gd name="T10" fmla="*/ 2 w 7"/>
                    <a:gd name="T11" fmla="*/ 3 h 3"/>
                    <a:gd name="T12" fmla="*/ 2 w 7"/>
                    <a:gd name="T13" fmla="*/ 2 h 3"/>
                    <a:gd name="T14" fmla="*/ 3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3" y="1"/>
                      </a:moveTo>
                      <a:lnTo>
                        <a:pt x="7" y="3"/>
                      </a:lnTo>
                      <a:lnTo>
                        <a:pt x="0" y="0"/>
                      </a:lnTo>
                      <a:lnTo>
                        <a:pt x="0" y="1"/>
                      </a:lnTo>
                      <a:lnTo>
                        <a:pt x="0" y="2"/>
                      </a:lnTo>
                      <a:lnTo>
                        <a:pt x="2" y="3"/>
                      </a:lnTo>
                      <a:lnTo>
                        <a:pt x="2" y="2"/>
                      </a:lnTo>
                      <a:lnTo>
                        <a:pt x="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4" name="Freeform 293"/>
                <p:cNvSpPr>
                  <a:spLocks/>
                </p:cNvSpPr>
                <p:nvPr/>
              </p:nvSpPr>
              <p:spPr bwMode="auto">
                <a:xfrm>
                  <a:off x="5163" y="1278"/>
                  <a:ext cx="10" cy="11"/>
                </a:xfrm>
                <a:custGeom>
                  <a:avLst/>
                  <a:gdLst>
                    <a:gd name="T0" fmla="*/ 18 w 19"/>
                    <a:gd name="T1" fmla="*/ 21 h 22"/>
                    <a:gd name="T2" fmla="*/ 19 w 19"/>
                    <a:gd name="T3" fmla="*/ 20 h 22"/>
                    <a:gd name="T4" fmla="*/ 10 w 19"/>
                    <a:gd name="T5" fmla="*/ 11 h 22"/>
                    <a:gd name="T6" fmla="*/ 3 w 19"/>
                    <a:gd name="T7" fmla="*/ 0 h 22"/>
                    <a:gd name="T8" fmla="*/ 2 w 19"/>
                    <a:gd name="T9" fmla="*/ 1 h 22"/>
                    <a:gd name="T10" fmla="*/ 0 w 19"/>
                    <a:gd name="T11" fmla="*/ 2 h 22"/>
                    <a:gd name="T12" fmla="*/ 7 w 19"/>
                    <a:gd name="T13" fmla="*/ 13 h 22"/>
                    <a:gd name="T14" fmla="*/ 15 w 19"/>
                    <a:gd name="T15" fmla="*/ 21 h 22"/>
                    <a:gd name="T16" fmla="*/ 18 w 19"/>
                    <a:gd name="T17" fmla="*/ 22 h 22"/>
                    <a:gd name="T18" fmla="*/ 18 w 19"/>
                    <a:gd name="T19" fmla="*/ 2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2"/>
                    <a:gd name="T32" fmla="*/ 19 w 19"/>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2">
                      <a:moveTo>
                        <a:pt x="18" y="21"/>
                      </a:moveTo>
                      <a:lnTo>
                        <a:pt x="19" y="20"/>
                      </a:lnTo>
                      <a:lnTo>
                        <a:pt x="10" y="11"/>
                      </a:lnTo>
                      <a:lnTo>
                        <a:pt x="3" y="0"/>
                      </a:lnTo>
                      <a:lnTo>
                        <a:pt x="2" y="1"/>
                      </a:lnTo>
                      <a:lnTo>
                        <a:pt x="0" y="2"/>
                      </a:lnTo>
                      <a:lnTo>
                        <a:pt x="7" y="13"/>
                      </a:lnTo>
                      <a:lnTo>
                        <a:pt x="15" y="21"/>
                      </a:lnTo>
                      <a:lnTo>
                        <a:pt x="18" y="22"/>
                      </a:lnTo>
                      <a:lnTo>
                        <a:pt x="18" y="2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5" name="Freeform 294"/>
                <p:cNvSpPr>
                  <a:spLocks/>
                </p:cNvSpPr>
                <p:nvPr/>
              </p:nvSpPr>
              <p:spPr bwMode="auto">
                <a:xfrm>
                  <a:off x="5157" y="1278"/>
                  <a:ext cx="7" cy="21"/>
                </a:xfrm>
                <a:custGeom>
                  <a:avLst/>
                  <a:gdLst>
                    <a:gd name="T0" fmla="*/ 14 w 14"/>
                    <a:gd name="T1" fmla="*/ 1 h 44"/>
                    <a:gd name="T2" fmla="*/ 14 w 14"/>
                    <a:gd name="T3" fmla="*/ 0 h 44"/>
                    <a:gd name="T4" fmla="*/ 10 w 14"/>
                    <a:gd name="T5" fmla="*/ 5 h 44"/>
                    <a:gd name="T6" fmla="*/ 10 w 14"/>
                    <a:gd name="T7" fmla="*/ 18 h 44"/>
                    <a:gd name="T8" fmla="*/ 8 w 14"/>
                    <a:gd name="T9" fmla="*/ 23 h 44"/>
                    <a:gd name="T10" fmla="*/ 8 w 14"/>
                    <a:gd name="T11" fmla="*/ 25 h 44"/>
                    <a:gd name="T12" fmla="*/ 5 w 14"/>
                    <a:gd name="T13" fmla="*/ 32 h 44"/>
                    <a:gd name="T14" fmla="*/ 5 w 14"/>
                    <a:gd name="T15" fmla="*/ 35 h 44"/>
                    <a:gd name="T16" fmla="*/ 0 w 14"/>
                    <a:gd name="T17" fmla="*/ 44 h 44"/>
                    <a:gd name="T18" fmla="*/ 1 w 14"/>
                    <a:gd name="T19" fmla="*/ 44 h 44"/>
                    <a:gd name="T20" fmla="*/ 2 w 14"/>
                    <a:gd name="T21" fmla="*/ 44 h 44"/>
                    <a:gd name="T22" fmla="*/ 7 w 14"/>
                    <a:gd name="T23" fmla="*/ 35 h 44"/>
                    <a:gd name="T24" fmla="*/ 7 w 14"/>
                    <a:gd name="T25" fmla="*/ 32 h 44"/>
                    <a:gd name="T26" fmla="*/ 10 w 14"/>
                    <a:gd name="T27" fmla="*/ 25 h 44"/>
                    <a:gd name="T28" fmla="*/ 10 w 14"/>
                    <a:gd name="T29" fmla="*/ 23 h 44"/>
                    <a:gd name="T30" fmla="*/ 13 w 14"/>
                    <a:gd name="T31" fmla="*/ 18 h 44"/>
                    <a:gd name="T32" fmla="*/ 13 w 14"/>
                    <a:gd name="T33" fmla="*/ 5 h 44"/>
                    <a:gd name="T34" fmla="*/ 14 w 14"/>
                    <a:gd name="T35" fmla="*/ 2 h 44"/>
                    <a:gd name="T36" fmla="*/ 13 w 14"/>
                    <a:gd name="T37" fmla="*/ 2 h 44"/>
                    <a:gd name="T38" fmla="*/ 14 w 14"/>
                    <a:gd name="T39" fmla="*/ 1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44"/>
                    <a:gd name="T62" fmla="*/ 14 w 14"/>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44">
                      <a:moveTo>
                        <a:pt x="14" y="1"/>
                      </a:moveTo>
                      <a:lnTo>
                        <a:pt x="14" y="0"/>
                      </a:lnTo>
                      <a:lnTo>
                        <a:pt x="10" y="5"/>
                      </a:lnTo>
                      <a:lnTo>
                        <a:pt x="10" y="18"/>
                      </a:lnTo>
                      <a:lnTo>
                        <a:pt x="8" y="23"/>
                      </a:lnTo>
                      <a:lnTo>
                        <a:pt x="8" y="25"/>
                      </a:lnTo>
                      <a:lnTo>
                        <a:pt x="5" y="32"/>
                      </a:lnTo>
                      <a:lnTo>
                        <a:pt x="5" y="35"/>
                      </a:lnTo>
                      <a:lnTo>
                        <a:pt x="0" y="44"/>
                      </a:lnTo>
                      <a:lnTo>
                        <a:pt x="1" y="44"/>
                      </a:lnTo>
                      <a:lnTo>
                        <a:pt x="2" y="44"/>
                      </a:lnTo>
                      <a:lnTo>
                        <a:pt x="7" y="35"/>
                      </a:lnTo>
                      <a:lnTo>
                        <a:pt x="7" y="32"/>
                      </a:lnTo>
                      <a:lnTo>
                        <a:pt x="10" y="25"/>
                      </a:lnTo>
                      <a:lnTo>
                        <a:pt x="10" y="23"/>
                      </a:lnTo>
                      <a:lnTo>
                        <a:pt x="13" y="18"/>
                      </a:lnTo>
                      <a:lnTo>
                        <a:pt x="13" y="5"/>
                      </a:lnTo>
                      <a:lnTo>
                        <a:pt x="14" y="2"/>
                      </a:lnTo>
                      <a:lnTo>
                        <a:pt x="13" y="2"/>
                      </a:lnTo>
                      <a:lnTo>
                        <a:pt x="14"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6" name="Freeform 295"/>
                <p:cNvSpPr>
                  <a:spLocks/>
                </p:cNvSpPr>
                <p:nvPr/>
              </p:nvSpPr>
              <p:spPr bwMode="auto">
                <a:xfrm>
                  <a:off x="5136" y="1299"/>
                  <a:ext cx="23" cy="25"/>
                </a:xfrm>
                <a:custGeom>
                  <a:avLst/>
                  <a:gdLst>
                    <a:gd name="T0" fmla="*/ 43 w 44"/>
                    <a:gd name="T1" fmla="*/ 1 h 50"/>
                    <a:gd name="T2" fmla="*/ 42 w 44"/>
                    <a:gd name="T3" fmla="*/ 0 h 50"/>
                    <a:gd name="T4" fmla="*/ 41 w 44"/>
                    <a:gd name="T5" fmla="*/ 1 h 50"/>
                    <a:gd name="T6" fmla="*/ 13 w 44"/>
                    <a:gd name="T7" fmla="*/ 46 h 50"/>
                    <a:gd name="T8" fmla="*/ 3 w 44"/>
                    <a:gd name="T9" fmla="*/ 24 h 50"/>
                    <a:gd name="T10" fmla="*/ 0 w 44"/>
                    <a:gd name="T11" fmla="*/ 24 h 50"/>
                    <a:gd name="T12" fmla="*/ 15 w 44"/>
                    <a:gd name="T13" fmla="*/ 50 h 50"/>
                    <a:gd name="T14" fmla="*/ 43 w 44"/>
                    <a:gd name="T15" fmla="*/ 3 h 50"/>
                    <a:gd name="T16" fmla="*/ 43 w 44"/>
                    <a:gd name="T17" fmla="*/ 3 h 50"/>
                    <a:gd name="T18" fmla="*/ 44 w 44"/>
                    <a:gd name="T19" fmla="*/ 1 h 50"/>
                    <a:gd name="T20" fmla="*/ 43 w 44"/>
                    <a:gd name="T21" fmla="*/ 1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4"/>
                    <a:gd name="T34" fmla="*/ 0 h 50"/>
                    <a:gd name="T35" fmla="*/ 44 w 4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4" h="50">
                      <a:moveTo>
                        <a:pt x="43" y="1"/>
                      </a:moveTo>
                      <a:lnTo>
                        <a:pt x="42" y="0"/>
                      </a:lnTo>
                      <a:lnTo>
                        <a:pt x="41" y="1"/>
                      </a:lnTo>
                      <a:lnTo>
                        <a:pt x="13" y="46"/>
                      </a:lnTo>
                      <a:lnTo>
                        <a:pt x="3" y="24"/>
                      </a:lnTo>
                      <a:lnTo>
                        <a:pt x="0" y="24"/>
                      </a:lnTo>
                      <a:lnTo>
                        <a:pt x="15" y="50"/>
                      </a:lnTo>
                      <a:lnTo>
                        <a:pt x="43" y="3"/>
                      </a:lnTo>
                      <a:lnTo>
                        <a:pt x="44" y="1"/>
                      </a:lnTo>
                      <a:lnTo>
                        <a:pt x="43"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7" name="Freeform 296"/>
                <p:cNvSpPr>
                  <a:spLocks/>
                </p:cNvSpPr>
                <p:nvPr/>
              </p:nvSpPr>
              <p:spPr bwMode="auto">
                <a:xfrm>
                  <a:off x="5136" y="1292"/>
                  <a:ext cx="12" cy="19"/>
                </a:xfrm>
                <a:custGeom>
                  <a:avLst/>
                  <a:gdLst>
                    <a:gd name="T0" fmla="*/ 3 w 23"/>
                    <a:gd name="T1" fmla="*/ 37 h 37"/>
                    <a:gd name="T2" fmla="*/ 23 w 23"/>
                    <a:gd name="T3" fmla="*/ 2 h 37"/>
                    <a:gd name="T4" fmla="*/ 22 w 23"/>
                    <a:gd name="T5" fmla="*/ 1 h 37"/>
                    <a:gd name="T6" fmla="*/ 21 w 23"/>
                    <a:gd name="T7" fmla="*/ 0 h 37"/>
                    <a:gd name="T8" fmla="*/ 0 w 23"/>
                    <a:gd name="T9" fmla="*/ 37 h 37"/>
                    <a:gd name="T10" fmla="*/ 3 w 23"/>
                    <a:gd name="T11" fmla="*/ 37 h 37"/>
                    <a:gd name="T12" fmla="*/ 0 60000 65536"/>
                    <a:gd name="T13" fmla="*/ 0 60000 65536"/>
                    <a:gd name="T14" fmla="*/ 0 60000 65536"/>
                    <a:gd name="T15" fmla="*/ 0 60000 65536"/>
                    <a:gd name="T16" fmla="*/ 0 60000 65536"/>
                    <a:gd name="T17" fmla="*/ 0 60000 65536"/>
                    <a:gd name="T18" fmla="*/ 0 w 23"/>
                    <a:gd name="T19" fmla="*/ 0 h 37"/>
                    <a:gd name="T20" fmla="*/ 23 w 2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3" h="37">
                      <a:moveTo>
                        <a:pt x="3" y="37"/>
                      </a:moveTo>
                      <a:lnTo>
                        <a:pt x="23" y="2"/>
                      </a:lnTo>
                      <a:lnTo>
                        <a:pt x="22" y="1"/>
                      </a:lnTo>
                      <a:lnTo>
                        <a:pt x="21" y="0"/>
                      </a:lnTo>
                      <a:lnTo>
                        <a:pt x="0" y="37"/>
                      </a:lnTo>
                      <a:lnTo>
                        <a:pt x="3" y="3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8" name="Freeform 297"/>
                <p:cNvSpPr>
                  <a:spLocks/>
                </p:cNvSpPr>
                <p:nvPr/>
              </p:nvSpPr>
              <p:spPr bwMode="auto">
                <a:xfrm>
                  <a:off x="5147" y="1288"/>
                  <a:ext cx="4" cy="9"/>
                </a:xfrm>
                <a:custGeom>
                  <a:avLst/>
                  <a:gdLst>
                    <a:gd name="T0" fmla="*/ 3 w 8"/>
                    <a:gd name="T1" fmla="*/ 10 h 17"/>
                    <a:gd name="T2" fmla="*/ 0 w 8"/>
                    <a:gd name="T3" fmla="*/ 17 h 17"/>
                    <a:gd name="T4" fmla="*/ 8 w 8"/>
                    <a:gd name="T5" fmla="*/ 0 h 17"/>
                    <a:gd name="T6" fmla="*/ 7 w 8"/>
                    <a:gd name="T7" fmla="*/ 0 h 17"/>
                    <a:gd name="T8" fmla="*/ 6 w 8"/>
                    <a:gd name="T9" fmla="*/ 0 h 17"/>
                    <a:gd name="T10" fmla="*/ 1 w 8"/>
                    <a:gd name="T11" fmla="*/ 9 h 17"/>
                    <a:gd name="T12" fmla="*/ 2 w 8"/>
                    <a:gd name="T13" fmla="*/ 9 h 17"/>
                    <a:gd name="T14" fmla="*/ 3 w 8"/>
                    <a:gd name="T15" fmla="*/ 10 h 17"/>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17"/>
                    <a:gd name="T26" fmla="*/ 8 w 8"/>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17">
                      <a:moveTo>
                        <a:pt x="3" y="10"/>
                      </a:moveTo>
                      <a:lnTo>
                        <a:pt x="0" y="17"/>
                      </a:lnTo>
                      <a:lnTo>
                        <a:pt x="8" y="0"/>
                      </a:lnTo>
                      <a:lnTo>
                        <a:pt x="7" y="0"/>
                      </a:lnTo>
                      <a:lnTo>
                        <a:pt x="6" y="0"/>
                      </a:lnTo>
                      <a:lnTo>
                        <a:pt x="1" y="9"/>
                      </a:lnTo>
                      <a:lnTo>
                        <a:pt x="2" y="9"/>
                      </a:lnTo>
                      <a:lnTo>
                        <a:pt x="3" y="1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19" name="Freeform 298"/>
                <p:cNvSpPr>
                  <a:spLocks/>
                </p:cNvSpPr>
                <p:nvPr/>
              </p:nvSpPr>
              <p:spPr bwMode="auto">
                <a:xfrm>
                  <a:off x="5149" y="1284"/>
                  <a:ext cx="4" cy="5"/>
                </a:xfrm>
                <a:custGeom>
                  <a:avLst/>
                  <a:gdLst>
                    <a:gd name="T0" fmla="*/ 1 w 7"/>
                    <a:gd name="T1" fmla="*/ 8 h 9"/>
                    <a:gd name="T2" fmla="*/ 2 w 7"/>
                    <a:gd name="T3" fmla="*/ 9 h 9"/>
                    <a:gd name="T4" fmla="*/ 6 w 7"/>
                    <a:gd name="T5" fmla="*/ 6 h 9"/>
                    <a:gd name="T6" fmla="*/ 6 w 7"/>
                    <a:gd name="T7" fmla="*/ 2 h 9"/>
                    <a:gd name="T8" fmla="*/ 7 w 7"/>
                    <a:gd name="T9" fmla="*/ 0 h 9"/>
                    <a:gd name="T10" fmla="*/ 6 w 7"/>
                    <a:gd name="T11" fmla="*/ 0 h 9"/>
                    <a:gd name="T12" fmla="*/ 4 w 7"/>
                    <a:gd name="T13" fmla="*/ 0 h 9"/>
                    <a:gd name="T14" fmla="*/ 3 w 7"/>
                    <a:gd name="T15" fmla="*/ 2 h 9"/>
                    <a:gd name="T16" fmla="*/ 3 w 7"/>
                    <a:gd name="T17" fmla="*/ 3 h 9"/>
                    <a:gd name="T18" fmla="*/ 1 w 7"/>
                    <a:gd name="T19" fmla="*/ 6 h 9"/>
                    <a:gd name="T20" fmla="*/ 0 w 7"/>
                    <a:gd name="T21" fmla="*/ 8 h 9"/>
                    <a:gd name="T22" fmla="*/ 1 w 7"/>
                    <a:gd name="T23" fmla="*/ 8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1" y="8"/>
                      </a:moveTo>
                      <a:lnTo>
                        <a:pt x="2" y="9"/>
                      </a:lnTo>
                      <a:lnTo>
                        <a:pt x="6" y="6"/>
                      </a:lnTo>
                      <a:lnTo>
                        <a:pt x="6" y="2"/>
                      </a:lnTo>
                      <a:lnTo>
                        <a:pt x="7" y="0"/>
                      </a:lnTo>
                      <a:lnTo>
                        <a:pt x="6" y="0"/>
                      </a:lnTo>
                      <a:lnTo>
                        <a:pt x="4" y="0"/>
                      </a:lnTo>
                      <a:lnTo>
                        <a:pt x="3" y="2"/>
                      </a:lnTo>
                      <a:lnTo>
                        <a:pt x="3" y="3"/>
                      </a:lnTo>
                      <a:lnTo>
                        <a:pt x="1" y="6"/>
                      </a:lnTo>
                      <a:lnTo>
                        <a:pt x="0" y="8"/>
                      </a:lnTo>
                      <a:lnTo>
                        <a:pt x="1" y="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0" name="Freeform 299"/>
                <p:cNvSpPr>
                  <a:spLocks/>
                </p:cNvSpPr>
                <p:nvPr/>
              </p:nvSpPr>
              <p:spPr bwMode="auto">
                <a:xfrm>
                  <a:off x="5152" y="1283"/>
                  <a:ext cx="1" cy="2"/>
                </a:xfrm>
                <a:custGeom>
                  <a:avLst/>
                  <a:gdLst>
                    <a:gd name="T0" fmla="*/ 2 w 4"/>
                    <a:gd name="T1" fmla="*/ 2 h 3"/>
                    <a:gd name="T2" fmla="*/ 3 w 4"/>
                    <a:gd name="T3" fmla="*/ 3 h 3"/>
                    <a:gd name="T4" fmla="*/ 4 w 4"/>
                    <a:gd name="T5" fmla="*/ 2 h 3"/>
                    <a:gd name="T6" fmla="*/ 3 w 4"/>
                    <a:gd name="T7" fmla="*/ 1 h 3"/>
                    <a:gd name="T8" fmla="*/ 2 w 4"/>
                    <a:gd name="T9" fmla="*/ 0 h 3"/>
                    <a:gd name="T10" fmla="*/ 2 w 4"/>
                    <a:gd name="T11" fmla="*/ 0 h 3"/>
                    <a:gd name="T12" fmla="*/ 0 w 4"/>
                    <a:gd name="T13" fmla="*/ 2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3" y="3"/>
                      </a:lnTo>
                      <a:lnTo>
                        <a:pt x="4" y="2"/>
                      </a:lnTo>
                      <a:lnTo>
                        <a:pt x="3" y="1"/>
                      </a:lnTo>
                      <a:lnTo>
                        <a:pt x="2" y="0"/>
                      </a:lnTo>
                      <a:lnTo>
                        <a:pt x="0"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1" name="Freeform 300"/>
                <p:cNvSpPr>
                  <a:spLocks/>
                </p:cNvSpPr>
                <p:nvPr/>
              </p:nvSpPr>
              <p:spPr bwMode="auto">
                <a:xfrm>
                  <a:off x="5152" y="1283"/>
                  <a:ext cx="2" cy="2"/>
                </a:xfrm>
                <a:custGeom>
                  <a:avLst/>
                  <a:gdLst>
                    <a:gd name="T0" fmla="*/ 2 w 3"/>
                    <a:gd name="T1" fmla="*/ 4 h 5"/>
                    <a:gd name="T2" fmla="*/ 1 w 3"/>
                    <a:gd name="T3" fmla="*/ 5 h 5"/>
                    <a:gd name="T4" fmla="*/ 3 w 3"/>
                    <a:gd name="T5" fmla="*/ 0 h 5"/>
                    <a:gd name="T6" fmla="*/ 2 w 3"/>
                    <a:gd name="T7" fmla="*/ 0 h 5"/>
                    <a:gd name="T8" fmla="*/ 1 w 3"/>
                    <a:gd name="T9" fmla="*/ 0 h 5"/>
                    <a:gd name="T10" fmla="*/ 0 w 3"/>
                    <a:gd name="T11" fmla="*/ 3 h 5"/>
                    <a:gd name="T12" fmla="*/ 1 w 3"/>
                    <a:gd name="T13" fmla="*/ 3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1" y="5"/>
                      </a:lnTo>
                      <a:lnTo>
                        <a:pt x="3" y="0"/>
                      </a:lnTo>
                      <a:lnTo>
                        <a:pt x="2" y="0"/>
                      </a:lnTo>
                      <a:lnTo>
                        <a:pt x="1" y="0"/>
                      </a:lnTo>
                      <a:lnTo>
                        <a:pt x="0" y="3"/>
                      </a:lnTo>
                      <a:lnTo>
                        <a:pt x="1"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2" name="Freeform 301"/>
                <p:cNvSpPr>
                  <a:spLocks/>
                </p:cNvSpPr>
                <p:nvPr/>
              </p:nvSpPr>
              <p:spPr bwMode="auto">
                <a:xfrm>
                  <a:off x="5153" y="1282"/>
                  <a:ext cx="2" cy="1"/>
                </a:xfrm>
                <a:custGeom>
                  <a:avLst/>
                  <a:gdLst>
                    <a:gd name="T0" fmla="*/ 1 w 3"/>
                    <a:gd name="T1" fmla="*/ 2 h 4"/>
                    <a:gd name="T2" fmla="*/ 2 w 3"/>
                    <a:gd name="T3" fmla="*/ 4 h 4"/>
                    <a:gd name="T4" fmla="*/ 3 w 3"/>
                    <a:gd name="T5" fmla="*/ 2 h 4"/>
                    <a:gd name="T6" fmla="*/ 2 w 3"/>
                    <a:gd name="T7" fmla="*/ 1 h 4"/>
                    <a:gd name="T8" fmla="*/ 1 w 3"/>
                    <a:gd name="T9" fmla="*/ 0 h 4"/>
                    <a:gd name="T10" fmla="*/ 1 w 3"/>
                    <a:gd name="T11" fmla="*/ 0 h 4"/>
                    <a:gd name="T12" fmla="*/ 0 w 3"/>
                    <a:gd name="T13" fmla="*/ 2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2" y="4"/>
                      </a:lnTo>
                      <a:lnTo>
                        <a:pt x="3" y="2"/>
                      </a:lnTo>
                      <a:lnTo>
                        <a:pt x="2" y="1"/>
                      </a:lnTo>
                      <a:lnTo>
                        <a:pt x="1" y="0"/>
                      </a:lnTo>
                      <a:lnTo>
                        <a:pt x="0" y="2"/>
                      </a:lnTo>
                      <a:lnTo>
                        <a:pt x="1"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3" name="Freeform 302"/>
                <p:cNvSpPr>
                  <a:spLocks/>
                </p:cNvSpPr>
                <p:nvPr/>
              </p:nvSpPr>
              <p:spPr bwMode="auto">
                <a:xfrm>
                  <a:off x="5153" y="1280"/>
                  <a:ext cx="2" cy="3"/>
                </a:xfrm>
                <a:custGeom>
                  <a:avLst/>
                  <a:gdLst>
                    <a:gd name="T0" fmla="*/ 2 w 3"/>
                    <a:gd name="T1" fmla="*/ 4 h 6"/>
                    <a:gd name="T2" fmla="*/ 1 w 3"/>
                    <a:gd name="T3" fmla="*/ 6 h 6"/>
                    <a:gd name="T4" fmla="*/ 3 w 3"/>
                    <a:gd name="T5" fmla="*/ 1 h 6"/>
                    <a:gd name="T6" fmla="*/ 3 w 3"/>
                    <a:gd name="T7" fmla="*/ 0 h 6"/>
                    <a:gd name="T8" fmla="*/ 2 w 3"/>
                    <a:gd name="T9" fmla="*/ 0 h 6"/>
                    <a:gd name="T10" fmla="*/ 1 w 3"/>
                    <a:gd name="T11" fmla="*/ 0 h 6"/>
                    <a:gd name="T12" fmla="*/ 1 w 3"/>
                    <a:gd name="T13" fmla="*/ 1 h 6"/>
                    <a:gd name="T14" fmla="*/ 0 w 3"/>
                    <a:gd name="T15" fmla="*/ 3 h 6"/>
                    <a:gd name="T16" fmla="*/ 1 w 3"/>
                    <a:gd name="T17" fmla="*/ 3 h 6"/>
                    <a:gd name="T18" fmla="*/ 2 w 3"/>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2" y="4"/>
                      </a:moveTo>
                      <a:lnTo>
                        <a:pt x="1" y="6"/>
                      </a:lnTo>
                      <a:lnTo>
                        <a:pt x="3" y="1"/>
                      </a:lnTo>
                      <a:lnTo>
                        <a:pt x="3" y="0"/>
                      </a:lnTo>
                      <a:lnTo>
                        <a:pt x="2" y="0"/>
                      </a:lnTo>
                      <a:lnTo>
                        <a:pt x="1" y="0"/>
                      </a:lnTo>
                      <a:lnTo>
                        <a:pt x="1" y="1"/>
                      </a:lnTo>
                      <a:lnTo>
                        <a:pt x="0" y="3"/>
                      </a:lnTo>
                      <a:lnTo>
                        <a:pt x="1"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4" name="Freeform 303"/>
                <p:cNvSpPr>
                  <a:spLocks/>
                </p:cNvSpPr>
                <p:nvPr/>
              </p:nvSpPr>
              <p:spPr bwMode="auto">
                <a:xfrm>
                  <a:off x="5154" y="1278"/>
                  <a:ext cx="2" cy="3"/>
                </a:xfrm>
                <a:custGeom>
                  <a:avLst/>
                  <a:gdLst>
                    <a:gd name="T0" fmla="*/ 1 w 5"/>
                    <a:gd name="T1" fmla="*/ 6 h 7"/>
                    <a:gd name="T2" fmla="*/ 2 w 5"/>
                    <a:gd name="T3" fmla="*/ 7 h 7"/>
                    <a:gd name="T4" fmla="*/ 3 w 5"/>
                    <a:gd name="T5" fmla="*/ 6 h 7"/>
                    <a:gd name="T6" fmla="*/ 3 w 5"/>
                    <a:gd name="T7" fmla="*/ 3 h 7"/>
                    <a:gd name="T8" fmla="*/ 5 w 5"/>
                    <a:gd name="T9" fmla="*/ 2 h 7"/>
                    <a:gd name="T10" fmla="*/ 3 w 5"/>
                    <a:gd name="T11" fmla="*/ 1 h 7"/>
                    <a:gd name="T12" fmla="*/ 2 w 5"/>
                    <a:gd name="T13" fmla="*/ 0 h 7"/>
                    <a:gd name="T14" fmla="*/ 1 w 5"/>
                    <a:gd name="T15" fmla="*/ 1 h 7"/>
                    <a:gd name="T16" fmla="*/ 1 w 5"/>
                    <a:gd name="T17" fmla="*/ 3 h 7"/>
                    <a:gd name="T18" fmla="*/ 0 w 5"/>
                    <a:gd name="T19" fmla="*/ 5 h 7"/>
                    <a:gd name="T20" fmla="*/ 0 w 5"/>
                    <a:gd name="T21" fmla="*/ 6 h 7"/>
                    <a:gd name="T22" fmla="*/ 1 w 5"/>
                    <a:gd name="T23" fmla="*/ 6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1" y="6"/>
                      </a:moveTo>
                      <a:lnTo>
                        <a:pt x="2" y="7"/>
                      </a:lnTo>
                      <a:lnTo>
                        <a:pt x="3" y="6"/>
                      </a:lnTo>
                      <a:lnTo>
                        <a:pt x="3" y="3"/>
                      </a:lnTo>
                      <a:lnTo>
                        <a:pt x="5" y="2"/>
                      </a:lnTo>
                      <a:lnTo>
                        <a:pt x="3" y="1"/>
                      </a:lnTo>
                      <a:lnTo>
                        <a:pt x="2" y="0"/>
                      </a:lnTo>
                      <a:lnTo>
                        <a:pt x="1" y="1"/>
                      </a:lnTo>
                      <a:lnTo>
                        <a:pt x="1" y="3"/>
                      </a:lnTo>
                      <a:lnTo>
                        <a:pt x="0" y="5"/>
                      </a:lnTo>
                      <a:lnTo>
                        <a:pt x="0" y="6"/>
                      </a:lnTo>
                      <a:lnTo>
                        <a:pt x="1" y="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5" name="Freeform 304"/>
                <p:cNvSpPr>
                  <a:spLocks/>
                </p:cNvSpPr>
                <p:nvPr/>
              </p:nvSpPr>
              <p:spPr bwMode="auto">
                <a:xfrm>
                  <a:off x="5155" y="1273"/>
                  <a:ext cx="2" cy="6"/>
                </a:xfrm>
                <a:custGeom>
                  <a:avLst/>
                  <a:gdLst>
                    <a:gd name="T0" fmla="*/ 3 w 4"/>
                    <a:gd name="T1" fmla="*/ 10 h 10"/>
                    <a:gd name="T2" fmla="*/ 3 w 4"/>
                    <a:gd name="T3" fmla="*/ 10 h 10"/>
                    <a:gd name="T4" fmla="*/ 3 w 4"/>
                    <a:gd name="T5" fmla="*/ 8 h 10"/>
                    <a:gd name="T6" fmla="*/ 4 w 4"/>
                    <a:gd name="T7" fmla="*/ 6 h 10"/>
                    <a:gd name="T8" fmla="*/ 4 w 4"/>
                    <a:gd name="T9" fmla="*/ 0 h 10"/>
                    <a:gd name="T10" fmla="*/ 3 w 4"/>
                    <a:gd name="T11" fmla="*/ 0 h 10"/>
                    <a:gd name="T12" fmla="*/ 1 w 4"/>
                    <a:gd name="T13" fmla="*/ 0 h 10"/>
                    <a:gd name="T14" fmla="*/ 1 w 4"/>
                    <a:gd name="T15" fmla="*/ 6 h 10"/>
                    <a:gd name="T16" fmla="*/ 0 w 4"/>
                    <a:gd name="T17" fmla="*/ 8 h 10"/>
                    <a:gd name="T18" fmla="*/ 0 w 4"/>
                    <a:gd name="T19" fmla="*/ 9 h 10"/>
                    <a:gd name="T20" fmla="*/ 1 w 4"/>
                    <a:gd name="T21" fmla="*/ 9 h 10"/>
                    <a:gd name="T22" fmla="*/ 3 w 4"/>
                    <a:gd name="T23" fmla="*/ 10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0"/>
                    <a:gd name="T38" fmla="*/ 4 w 4"/>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0">
                      <a:moveTo>
                        <a:pt x="3" y="10"/>
                      </a:moveTo>
                      <a:lnTo>
                        <a:pt x="3" y="10"/>
                      </a:lnTo>
                      <a:lnTo>
                        <a:pt x="3" y="8"/>
                      </a:lnTo>
                      <a:lnTo>
                        <a:pt x="4" y="6"/>
                      </a:lnTo>
                      <a:lnTo>
                        <a:pt x="4" y="0"/>
                      </a:lnTo>
                      <a:lnTo>
                        <a:pt x="3" y="0"/>
                      </a:lnTo>
                      <a:lnTo>
                        <a:pt x="1" y="0"/>
                      </a:lnTo>
                      <a:lnTo>
                        <a:pt x="1" y="6"/>
                      </a:lnTo>
                      <a:lnTo>
                        <a:pt x="0" y="8"/>
                      </a:lnTo>
                      <a:lnTo>
                        <a:pt x="0" y="9"/>
                      </a:lnTo>
                      <a:lnTo>
                        <a:pt x="1" y="9"/>
                      </a:lnTo>
                      <a:lnTo>
                        <a:pt x="3" y="1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6" name="Freeform 305"/>
                <p:cNvSpPr>
                  <a:spLocks/>
                </p:cNvSpPr>
                <p:nvPr/>
              </p:nvSpPr>
              <p:spPr bwMode="auto">
                <a:xfrm>
                  <a:off x="5156" y="1272"/>
                  <a:ext cx="1" cy="2"/>
                </a:xfrm>
                <a:custGeom>
                  <a:avLst/>
                  <a:gdLst>
                    <a:gd name="T0" fmla="*/ 2 w 4"/>
                    <a:gd name="T1" fmla="*/ 2 h 3"/>
                    <a:gd name="T2" fmla="*/ 3 w 4"/>
                    <a:gd name="T3" fmla="*/ 3 h 3"/>
                    <a:gd name="T4" fmla="*/ 4 w 4"/>
                    <a:gd name="T5" fmla="*/ 2 h 3"/>
                    <a:gd name="T6" fmla="*/ 3 w 4"/>
                    <a:gd name="T7" fmla="*/ 1 h 3"/>
                    <a:gd name="T8" fmla="*/ 2 w 4"/>
                    <a:gd name="T9" fmla="*/ 0 h 3"/>
                    <a:gd name="T10" fmla="*/ 0 w 4"/>
                    <a:gd name="T11" fmla="*/ 1 h 3"/>
                    <a:gd name="T12" fmla="*/ 0 w 4"/>
                    <a:gd name="T13" fmla="*/ 2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3" y="3"/>
                      </a:lnTo>
                      <a:lnTo>
                        <a:pt x="4" y="2"/>
                      </a:lnTo>
                      <a:lnTo>
                        <a:pt x="3" y="1"/>
                      </a:lnTo>
                      <a:lnTo>
                        <a:pt x="2" y="0"/>
                      </a:lnTo>
                      <a:lnTo>
                        <a:pt x="0" y="1"/>
                      </a:lnTo>
                      <a:lnTo>
                        <a:pt x="0" y="2"/>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7" name="Freeform 306"/>
                <p:cNvSpPr>
                  <a:spLocks/>
                </p:cNvSpPr>
                <p:nvPr/>
              </p:nvSpPr>
              <p:spPr bwMode="auto">
                <a:xfrm>
                  <a:off x="5156" y="1268"/>
                  <a:ext cx="1" cy="5"/>
                </a:xfrm>
                <a:custGeom>
                  <a:avLst/>
                  <a:gdLst>
                    <a:gd name="T0" fmla="*/ 2 w 2"/>
                    <a:gd name="T1" fmla="*/ 12 h 12"/>
                    <a:gd name="T2" fmla="*/ 2 w 2"/>
                    <a:gd name="T3" fmla="*/ 12 h 12"/>
                    <a:gd name="T4" fmla="*/ 2 w 2"/>
                    <a:gd name="T5" fmla="*/ 0 h 12"/>
                    <a:gd name="T6" fmla="*/ 1 w 2"/>
                    <a:gd name="T7" fmla="*/ 0 h 12"/>
                    <a:gd name="T8" fmla="*/ 0 w 2"/>
                    <a:gd name="T9" fmla="*/ 0 h 12"/>
                    <a:gd name="T10" fmla="*/ 0 w 2"/>
                    <a:gd name="T11" fmla="*/ 11 h 12"/>
                    <a:gd name="T12" fmla="*/ 1 w 2"/>
                    <a:gd name="T13" fmla="*/ 11 h 12"/>
                    <a:gd name="T14" fmla="*/ 2 w 2"/>
                    <a:gd name="T15" fmla="*/ 12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2" y="12"/>
                      </a:moveTo>
                      <a:lnTo>
                        <a:pt x="2" y="12"/>
                      </a:lnTo>
                      <a:lnTo>
                        <a:pt x="2" y="0"/>
                      </a:lnTo>
                      <a:lnTo>
                        <a:pt x="1" y="0"/>
                      </a:lnTo>
                      <a:lnTo>
                        <a:pt x="0" y="0"/>
                      </a:lnTo>
                      <a:lnTo>
                        <a:pt x="0" y="11"/>
                      </a:lnTo>
                      <a:lnTo>
                        <a:pt x="1" y="11"/>
                      </a:lnTo>
                      <a:lnTo>
                        <a:pt x="2" y="1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8" name="Freeform 307"/>
                <p:cNvSpPr>
                  <a:spLocks/>
                </p:cNvSpPr>
                <p:nvPr/>
              </p:nvSpPr>
              <p:spPr bwMode="auto">
                <a:xfrm>
                  <a:off x="5155" y="1265"/>
                  <a:ext cx="2" cy="2"/>
                </a:xfrm>
                <a:custGeom>
                  <a:avLst/>
                  <a:gdLst>
                    <a:gd name="T0" fmla="*/ 4 w 4"/>
                    <a:gd name="T1" fmla="*/ 2 h 3"/>
                    <a:gd name="T2" fmla="*/ 4 w 4"/>
                    <a:gd name="T3" fmla="*/ 1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1" y="1"/>
                      </a:lnTo>
                      <a:lnTo>
                        <a:pt x="0" y="2"/>
                      </a:lnTo>
                      <a:lnTo>
                        <a:pt x="1" y="3"/>
                      </a:lnTo>
                      <a:lnTo>
                        <a:pt x="3" y="2"/>
                      </a:lnTo>
                      <a:lnTo>
                        <a:pt x="4"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29" name="Freeform 308"/>
                <p:cNvSpPr>
                  <a:spLocks/>
                </p:cNvSpPr>
                <p:nvPr/>
              </p:nvSpPr>
              <p:spPr bwMode="auto">
                <a:xfrm>
                  <a:off x="5155" y="1265"/>
                  <a:ext cx="1" cy="2"/>
                </a:xfrm>
                <a:custGeom>
                  <a:avLst/>
                  <a:gdLst>
                    <a:gd name="T0" fmla="*/ 1 w 3"/>
                    <a:gd name="T1" fmla="*/ 1 h 2"/>
                    <a:gd name="T2" fmla="*/ 3 w 3"/>
                    <a:gd name="T3" fmla="*/ 1 h 2"/>
                    <a:gd name="T4" fmla="*/ 3 w 3"/>
                    <a:gd name="T5" fmla="*/ 0 h 2"/>
                    <a:gd name="T6" fmla="*/ 1 w 3"/>
                    <a:gd name="T7" fmla="*/ 0 h 2"/>
                    <a:gd name="T8" fmla="*/ 0 w 3"/>
                    <a:gd name="T9" fmla="*/ 0 h 2"/>
                    <a:gd name="T10" fmla="*/ 0 w 3"/>
                    <a:gd name="T11" fmla="*/ 2 h 2"/>
                    <a:gd name="T12" fmla="*/ 0 w 3"/>
                    <a:gd name="T13" fmla="*/ 2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3" y="1"/>
                      </a:lnTo>
                      <a:lnTo>
                        <a:pt x="3" y="0"/>
                      </a:lnTo>
                      <a:lnTo>
                        <a:pt x="1" y="0"/>
                      </a:lnTo>
                      <a:lnTo>
                        <a:pt x="0" y="0"/>
                      </a:lnTo>
                      <a:lnTo>
                        <a:pt x="0" y="2"/>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0" name="Freeform 309"/>
                <p:cNvSpPr>
                  <a:spLocks/>
                </p:cNvSpPr>
                <p:nvPr/>
              </p:nvSpPr>
              <p:spPr bwMode="auto">
                <a:xfrm>
                  <a:off x="5155" y="1264"/>
                  <a:ext cx="1" cy="2"/>
                </a:xfrm>
                <a:custGeom>
                  <a:avLst/>
                  <a:gdLst>
                    <a:gd name="T0" fmla="*/ 4 w 4"/>
                    <a:gd name="T1" fmla="*/ 2 h 3"/>
                    <a:gd name="T2" fmla="*/ 4 w 4"/>
                    <a:gd name="T3" fmla="*/ 1 h 3"/>
                    <a:gd name="T4" fmla="*/ 2 w 4"/>
                    <a:gd name="T5" fmla="*/ 0 h 3"/>
                    <a:gd name="T6" fmla="*/ 1 w 4"/>
                    <a:gd name="T7" fmla="*/ 1 h 3"/>
                    <a:gd name="T8" fmla="*/ 0 w 4"/>
                    <a:gd name="T9" fmla="*/ 2 h 3"/>
                    <a:gd name="T10" fmla="*/ 1 w 4"/>
                    <a:gd name="T11" fmla="*/ 3 h 3"/>
                    <a:gd name="T12" fmla="*/ 2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2" y="0"/>
                      </a:lnTo>
                      <a:lnTo>
                        <a:pt x="1" y="1"/>
                      </a:lnTo>
                      <a:lnTo>
                        <a:pt x="0" y="2"/>
                      </a:lnTo>
                      <a:lnTo>
                        <a:pt x="1" y="3"/>
                      </a:lnTo>
                      <a:lnTo>
                        <a:pt x="2" y="2"/>
                      </a:lnTo>
                      <a:lnTo>
                        <a:pt x="4"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1" name="Freeform 310"/>
                <p:cNvSpPr>
                  <a:spLocks/>
                </p:cNvSpPr>
                <p:nvPr/>
              </p:nvSpPr>
              <p:spPr bwMode="auto">
                <a:xfrm>
                  <a:off x="5155" y="1264"/>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2" name="Freeform 311"/>
                <p:cNvSpPr>
                  <a:spLocks/>
                </p:cNvSpPr>
                <p:nvPr/>
              </p:nvSpPr>
              <p:spPr bwMode="auto">
                <a:xfrm>
                  <a:off x="5154" y="1263"/>
                  <a:ext cx="2" cy="2"/>
                </a:xfrm>
                <a:custGeom>
                  <a:avLst/>
                  <a:gdLst>
                    <a:gd name="T0" fmla="*/ 3 w 3"/>
                    <a:gd name="T1" fmla="*/ 3 h 4"/>
                    <a:gd name="T2" fmla="*/ 3 w 3"/>
                    <a:gd name="T3" fmla="*/ 1 h 4"/>
                    <a:gd name="T4" fmla="*/ 2 w 3"/>
                    <a:gd name="T5" fmla="*/ 0 h 4"/>
                    <a:gd name="T6" fmla="*/ 1 w 3"/>
                    <a:gd name="T7" fmla="*/ 1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3" y="1"/>
                      </a:lnTo>
                      <a:lnTo>
                        <a:pt x="2" y="0"/>
                      </a:lnTo>
                      <a:lnTo>
                        <a:pt x="1" y="1"/>
                      </a:lnTo>
                      <a:lnTo>
                        <a:pt x="0" y="3"/>
                      </a:lnTo>
                      <a:lnTo>
                        <a:pt x="1" y="4"/>
                      </a:lnTo>
                      <a:lnTo>
                        <a:pt x="2" y="3"/>
                      </a:lnTo>
                      <a:lnTo>
                        <a:pt x="3"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3" name="Freeform 312"/>
                <p:cNvSpPr>
                  <a:spLocks/>
                </p:cNvSpPr>
                <p:nvPr/>
              </p:nvSpPr>
              <p:spPr bwMode="auto">
                <a:xfrm>
                  <a:off x="5108" y="1250"/>
                  <a:ext cx="47" cy="18"/>
                </a:xfrm>
                <a:custGeom>
                  <a:avLst/>
                  <a:gdLst>
                    <a:gd name="T0" fmla="*/ 90 w 91"/>
                    <a:gd name="T1" fmla="*/ 27 h 35"/>
                    <a:gd name="T2" fmla="*/ 91 w 91"/>
                    <a:gd name="T3" fmla="*/ 27 h 35"/>
                    <a:gd name="T4" fmla="*/ 91 w 91"/>
                    <a:gd name="T5" fmla="*/ 24 h 35"/>
                    <a:gd name="T6" fmla="*/ 80 w 91"/>
                    <a:gd name="T7" fmla="*/ 0 h 35"/>
                    <a:gd name="T8" fmla="*/ 12 w 91"/>
                    <a:gd name="T9" fmla="*/ 33 h 35"/>
                    <a:gd name="T10" fmla="*/ 3 w 91"/>
                    <a:gd name="T11" fmla="*/ 15 h 35"/>
                    <a:gd name="T12" fmla="*/ 1 w 91"/>
                    <a:gd name="T13" fmla="*/ 14 h 35"/>
                    <a:gd name="T14" fmla="*/ 0 w 91"/>
                    <a:gd name="T15" fmla="*/ 15 h 35"/>
                    <a:gd name="T16" fmla="*/ 12 w 91"/>
                    <a:gd name="T17" fmla="*/ 35 h 35"/>
                    <a:gd name="T18" fmla="*/ 77 w 91"/>
                    <a:gd name="T19" fmla="*/ 2 h 35"/>
                    <a:gd name="T20" fmla="*/ 89 w 91"/>
                    <a:gd name="T21" fmla="*/ 24 h 35"/>
                    <a:gd name="T22" fmla="*/ 89 w 91"/>
                    <a:gd name="T23" fmla="*/ 29 h 35"/>
                    <a:gd name="T24" fmla="*/ 89 w 91"/>
                    <a:gd name="T25" fmla="*/ 29 h 35"/>
                    <a:gd name="T26" fmla="*/ 90 w 91"/>
                    <a:gd name="T27" fmla="*/ 27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1"/>
                    <a:gd name="T43" fmla="*/ 0 h 35"/>
                    <a:gd name="T44" fmla="*/ 91 w 91"/>
                    <a:gd name="T45" fmla="*/ 35 h 3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1" h="35">
                      <a:moveTo>
                        <a:pt x="90" y="27"/>
                      </a:moveTo>
                      <a:lnTo>
                        <a:pt x="91" y="27"/>
                      </a:lnTo>
                      <a:lnTo>
                        <a:pt x="91" y="24"/>
                      </a:lnTo>
                      <a:lnTo>
                        <a:pt x="80" y="0"/>
                      </a:lnTo>
                      <a:lnTo>
                        <a:pt x="12" y="33"/>
                      </a:lnTo>
                      <a:lnTo>
                        <a:pt x="3" y="15"/>
                      </a:lnTo>
                      <a:lnTo>
                        <a:pt x="1" y="14"/>
                      </a:lnTo>
                      <a:lnTo>
                        <a:pt x="0" y="15"/>
                      </a:lnTo>
                      <a:lnTo>
                        <a:pt x="12" y="35"/>
                      </a:lnTo>
                      <a:lnTo>
                        <a:pt x="77" y="2"/>
                      </a:lnTo>
                      <a:lnTo>
                        <a:pt x="89" y="24"/>
                      </a:lnTo>
                      <a:lnTo>
                        <a:pt x="89" y="29"/>
                      </a:lnTo>
                      <a:lnTo>
                        <a:pt x="90" y="2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4" name="Freeform 313"/>
                <p:cNvSpPr>
                  <a:spLocks/>
                </p:cNvSpPr>
                <p:nvPr/>
              </p:nvSpPr>
              <p:spPr bwMode="auto">
                <a:xfrm>
                  <a:off x="5157" y="1234"/>
                  <a:ext cx="42" cy="48"/>
                </a:xfrm>
                <a:custGeom>
                  <a:avLst/>
                  <a:gdLst>
                    <a:gd name="T0" fmla="*/ 21 w 78"/>
                    <a:gd name="T1" fmla="*/ 68 h 96"/>
                    <a:gd name="T2" fmla="*/ 23 w 78"/>
                    <a:gd name="T3" fmla="*/ 73 h 96"/>
                    <a:gd name="T4" fmla="*/ 25 w 78"/>
                    <a:gd name="T5" fmla="*/ 77 h 96"/>
                    <a:gd name="T6" fmla="*/ 28 w 78"/>
                    <a:gd name="T7" fmla="*/ 80 h 96"/>
                    <a:gd name="T8" fmla="*/ 30 w 78"/>
                    <a:gd name="T9" fmla="*/ 83 h 96"/>
                    <a:gd name="T10" fmla="*/ 32 w 78"/>
                    <a:gd name="T11" fmla="*/ 86 h 96"/>
                    <a:gd name="T12" fmla="*/ 35 w 78"/>
                    <a:gd name="T13" fmla="*/ 88 h 96"/>
                    <a:gd name="T14" fmla="*/ 36 w 78"/>
                    <a:gd name="T15" fmla="*/ 90 h 96"/>
                    <a:gd name="T16" fmla="*/ 38 w 78"/>
                    <a:gd name="T17" fmla="*/ 91 h 96"/>
                    <a:gd name="T18" fmla="*/ 40 w 78"/>
                    <a:gd name="T19" fmla="*/ 94 h 96"/>
                    <a:gd name="T20" fmla="*/ 44 w 78"/>
                    <a:gd name="T21" fmla="*/ 94 h 96"/>
                    <a:gd name="T22" fmla="*/ 46 w 78"/>
                    <a:gd name="T23" fmla="*/ 95 h 96"/>
                    <a:gd name="T24" fmla="*/ 49 w 78"/>
                    <a:gd name="T25" fmla="*/ 95 h 96"/>
                    <a:gd name="T26" fmla="*/ 52 w 78"/>
                    <a:gd name="T27" fmla="*/ 96 h 96"/>
                    <a:gd name="T28" fmla="*/ 54 w 78"/>
                    <a:gd name="T29" fmla="*/ 96 h 96"/>
                    <a:gd name="T30" fmla="*/ 56 w 78"/>
                    <a:gd name="T31" fmla="*/ 95 h 96"/>
                    <a:gd name="T32" fmla="*/ 59 w 78"/>
                    <a:gd name="T33" fmla="*/ 95 h 96"/>
                    <a:gd name="T34" fmla="*/ 61 w 78"/>
                    <a:gd name="T35" fmla="*/ 94 h 96"/>
                    <a:gd name="T36" fmla="*/ 64 w 78"/>
                    <a:gd name="T37" fmla="*/ 93 h 96"/>
                    <a:gd name="T38" fmla="*/ 67 w 78"/>
                    <a:gd name="T39" fmla="*/ 91 h 96"/>
                    <a:gd name="T40" fmla="*/ 70 w 78"/>
                    <a:gd name="T41" fmla="*/ 89 h 96"/>
                    <a:gd name="T42" fmla="*/ 73 w 78"/>
                    <a:gd name="T43" fmla="*/ 86 h 96"/>
                    <a:gd name="T44" fmla="*/ 75 w 78"/>
                    <a:gd name="T45" fmla="*/ 83 h 96"/>
                    <a:gd name="T46" fmla="*/ 76 w 78"/>
                    <a:gd name="T47" fmla="*/ 80 h 96"/>
                    <a:gd name="T48" fmla="*/ 78 w 78"/>
                    <a:gd name="T49" fmla="*/ 75 h 96"/>
                    <a:gd name="T50" fmla="*/ 78 w 78"/>
                    <a:gd name="T51" fmla="*/ 72 h 96"/>
                    <a:gd name="T52" fmla="*/ 78 w 78"/>
                    <a:gd name="T53" fmla="*/ 67 h 96"/>
                    <a:gd name="T54" fmla="*/ 78 w 78"/>
                    <a:gd name="T55" fmla="*/ 63 h 96"/>
                    <a:gd name="T56" fmla="*/ 77 w 78"/>
                    <a:gd name="T57" fmla="*/ 58 h 96"/>
                    <a:gd name="T58" fmla="*/ 75 w 78"/>
                    <a:gd name="T59" fmla="*/ 53 h 96"/>
                    <a:gd name="T60" fmla="*/ 73 w 78"/>
                    <a:gd name="T61" fmla="*/ 48 h 96"/>
                    <a:gd name="T62" fmla="*/ 0 w 78"/>
                    <a:gd name="T63" fmla="*/ 26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8"/>
                    <a:gd name="T97" fmla="*/ 0 h 96"/>
                    <a:gd name="T98" fmla="*/ 78 w 78"/>
                    <a:gd name="T99" fmla="*/ 96 h 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8" h="96">
                      <a:moveTo>
                        <a:pt x="0" y="26"/>
                      </a:moveTo>
                      <a:lnTo>
                        <a:pt x="21" y="68"/>
                      </a:lnTo>
                      <a:lnTo>
                        <a:pt x="22" y="71"/>
                      </a:lnTo>
                      <a:lnTo>
                        <a:pt x="23" y="73"/>
                      </a:lnTo>
                      <a:lnTo>
                        <a:pt x="24" y="75"/>
                      </a:lnTo>
                      <a:lnTo>
                        <a:pt x="25" y="77"/>
                      </a:lnTo>
                      <a:lnTo>
                        <a:pt x="26" y="79"/>
                      </a:lnTo>
                      <a:lnTo>
                        <a:pt x="28" y="80"/>
                      </a:lnTo>
                      <a:lnTo>
                        <a:pt x="29" y="82"/>
                      </a:lnTo>
                      <a:lnTo>
                        <a:pt x="30" y="83"/>
                      </a:lnTo>
                      <a:lnTo>
                        <a:pt x="31" y="85"/>
                      </a:lnTo>
                      <a:lnTo>
                        <a:pt x="32" y="86"/>
                      </a:lnTo>
                      <a:lnTo>
                        <a:pt x="33" y="87"/>
                      </a:lnTo>
                      <a:lnTo>
                        <a:pt x="35" y="88"/>
                      </a:lnTo>
                      <a:lnTo>
                        <a:pt x="35" y="89"/>
                      </a:lnTo>
                      <a:lnTo>
                        <a:pt x="36" y="90"/>
                      </a:lnTo>
                      <a:lnTo>
                        <a:pt x="37" y="91"/>
                      </a:lnTo>
                      <a:lnTo>
                        <a:pt x="38" y="91"/>
                      </a:lnTo>
                      <a:lnTo>
                        <a:pt x="39" y="93"/>
                      </a:lnTo>
                      <a:lnTo>
                        <a:pt x="40" y="94"/>
                      </a:lnTo>
                      <a:lnTo>
                        <a:pt x="41" y="94"/>
                      </a:lnTo>
                      <a:lnTo>
                        <a:pt x="44" y="94"/>
                      </a:lnTo>
                      <a:lnTo>
                        <a:pt x="45" y="95"/>
                      </a:lnTo>
                      <a:lnTo>
                        <a:pt x="46" y="95"/>
                      </a:lnTo>
                      <a:lnTo>
                        <a:pt x="47" y="95"/>
                      </a:lnTo>
                      <a:lnTo>
                        <a:pt x="49" y="95"/>
                      </a:lnTo>
                      <a:lnTo>
                        <a:pt x="51" y="96"/>
                      </a:lnTo>
                      <a:lnTo>
                        <a:pt x="52" y="96"/>
                      </a:lnTo>
                      <a:lnTo>
                        <a:pt x="53" y="96"/>
                      </a:lnTo>
                      <a:lnTo>
                        <a:pt x="54" y="96"/>
                      </a:lnTo>
                      <a:lnTo>
                        <a:pt x="55" y="96"/>
                      </a:lnTo>
                      <a:lnTo>
                        <a:pt x="56" y="95"/>
                      </a:lnTo>
                      <a:lnTo>
                        <a:pt x="58" y="95"/>
                      </a:lnTo>
                      <a:lnTo>
                        <a:pt x="59" y="95"/>
                      </a:lnTo>
                      <a:lnTo>
                        <a:pt x="60" y="95"/>
                      </a:lnTo>
                      <a:lnTo>
                        <a:pt x="61" y="94"/>
                      </a:lnTo>
                      <a:lnTo>
                        <a:pt x="62" y="94"/>
                      </a:lnTo>
                      <a:lnTo>
                        <a:pt x="64" y="93"/>
                      </a:lnTo>
                      <a:lnTo>
                        <a:pt x="66" y="93"/>
                      </a:lnTo>
                      <a:lnTo>
                        <a:pt x="67" y="91"/>
                      </a:lnTo>
                      <a:lnTo>
                        <a:pt x="69" y="90"/>
                      </a:lnTo>
                      <a:lnTo>
                        <a:pt x="70" y="89"/>
                      </a:lnTo>
                      <a:lnTo>
                        <a:pt x="71" y="87"/>
                      </a:lnTo>
                      <a:lnTo>
                        <a:pt x="73" y="86"/>
                      </a:lnTo>
                      <a:lnTo>
                        <a:pt x="74" y="85"/>
                      </a:lnTo>
                      <a:lnTo>
                        <a:pt x="75" y="83"/>
                      </a:lnTo>
                      <a:lnTo>
                        <a:pt x="76" y="81"/>
                      </a:lnTo>
                      <a:lnTo>
                        <a:pt x="76" y="80"/>
                      </a:lnTo>
                      <a:lnTo>
                        <a:pt x="77" y="78"/>
                      </a:lnTo>
                      <a:lnTo>
                        <a:pt x="78" y="75"/>
                      </a:lnTo>
                      <a:lnTo>
                        <a:pt x="78" y="74"/>
                      </a:lnTo>
                      <a:lnTo>
                        <a:pt x="78" y="72"/>
                      </a:lnTo>
                      <a:lnTo>
                        <a:pt x="78" y="70"/>
                      </a:lnTo>
                      <a:lnTo>
                        <a:pt x="78" y="67"/>
                      </a:lnTo>
                      <a:lnTo>
                        <a:pt x="78" y="65"/>
                      </a:lnTo>
                      <a:lnTo>
                        <a:pt x="78" y="63"/>
                      </a:lnTo>
                      <a:lnTo>
                        <a:pt x="77" y="60"/>
                      </a:lnTo>
                      <a:lnTo>
                        <a:pt x="77" y="58"/>
                      </a:lnTo>
                      <a:lnTo>
                        <a:pt x="76" y="56"/>
                      </a:lnTo>
                      <a:lnTo>
                        <a:pt x="75" y="53"/>
                      </a:lnTo>
                      <a:lnTo>
                        <a:pt x="74" y="51"/>
                      </a:lnTo>
                      <a:lnTo>
                        <a:pt x="73" y="48"/>
                      </a:lnTo>
                      <a:lnTo>
                        <a:pt x="49" y="0"/>
                      </a:lnTo>
                      <a:lnTo>
                        <a:pt x="0" y="26"/>
                      </a:lnTo>
                    </a:path>
                  </a:pathLst>
                </a:custGeom>
                <a:noFill/>
                <a:ln w="3175">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335" name="Freeform 314"/>
                <p:cNvSpPr>
                  <a:spLocks/>
                </p:cNvSpPr>
                <p:nvPr/>
              </p:nvSpPr>
              <p:spPr bwMode="auto">
                <a:xfrm>
                  <a:off x="5157" y="1246"/>
                  <a:ext cx="14" cy="25"/>
                </a:xfrm>
                <a:custGeom>
                  <a:avLst/>
                  <a:gdLst>
                    <a:gd name="T0" fmla="*/ 2 w 26"/>
                    <a:gd name="T1" fmla="*/ 0 h 49"/>
                    <a:gd name="T2" fmla="*/ 0 w 26"/>
                    <a:gd name="T3" fmla="*/ 0 h 49"/>
                    <a:gd name="T4" fmla="*/ 21 w 26"/>
                    <a:gd name="T5" fmla="*/ 42 h 49"/>
                    <a:gd name="T6" fmla="*/ 24 w 26"/>
                    <a:gd name="T7" fmla="*/ 49 h 49"/>
                    <a:gd name="T8" fmla="*/ 25 w 26"/>
                    <a:gd name="T9" fmla="*/ 49 h 49"/>
                    <a:gd name="T10" fmla="*/ 26 w 26"/>
                    <a:gd name="T11" fmla="*/ 49 h 49"/>
                    <a:gd name="T12" fmla="*/ 23 w 26"/>
                    <a:gd name="T13" fmla="*/ 42 h 49"/>
                    <a:gd name="T14" fmla="*/ 2 w 26"/>
                    <a:gd name="T15" fmla="*/ 0 h 49"/>
                    <a:gd name="T16" fmla="*/ 0 60000 65536"/>
                    <a:gd name="T17" fmla="*/ 0 60000 65536"/>
                    <a:gd name="T18" fmla="*/ 0 60000 65536"/>
                    <a:gd name="T19" fmla="*/ 0 60000 65536"/>
                    <a:gd name="T20" fmla="*/ 0 60000 65536"/>
                    <a:gd name="T21" fmla="*/ 0 60000 65536"/>
                    <a:gd name="T22" fmla="*/ 0 60000 65536"/>
                    <a:gd name="T23" fmla="*/ 0 60000 65536"/>
                    <a:gd name="T24" fmla="*/ 0 w 26"/>
                    <a:gd name="T25" fmla="*/ 0 h 49"/>
                    <a:gd name="T26" fmla="*/ 26 w 2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 h="49">
                      <a:moveTo>
                        <a:pt x="2" y="0"/>
                      </a:moveTo>
                      <a:lnTo>
                        <a:pt x="0" y="0"/>
                      </a:lnTo>
                      <a:lnTo>
                        <a:pt x="21" y="42"/>
                      </a:lnTo>
                      <a:lnTo>
                        <a:pt x="24" y="49"/>
                      </a:lnTo>
                      <a:lnTo>
                        <a:pt x="25" y="49"/>
                      </a:lnTo>
                      <a:lnTo>
                        <a:pt x="26" y="49"/>
                      </a:lnTo>
                      <a:lnTo>
                        <a:pt x="23" y="42"/>
                      </a:lnTo>
                      <a:lnTo>
                        <a:pt x="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6" name="Freeform 315"/>
                <p:cNvSpPr>
                  <a:spLocks/>
                </p:cNvSpPr>
                <p:nvPr/>
              </p:nvSpPr>
              <p:spPr bwMode="auto">
                <a:xfrm>
                  <a:off x="5169" y="1271"/>
                  <a:ext cx="3" cy="1"/>
                </a:xfrm>
                <a:custGeom>
                  <a:avLst/>
                  <a:gdLst>
                    <a:gd name="T0" fmla="*/ 0 w 3"/>
                    <a:gd name="T1" fmla="*/ 1 h 4"/>
                    <a:gd name="T2" fmla="*/ 1 w 3"/>
                    <a:gd name="T3" fmla="*/ 4 h 4"/>
                    <a:gd name="T4" fmla="*/ 1 w 3"/>
                    <a:gd name="T5" fmla="*/ 4 h 4"/>
                    <a:gd name="T6" fmla="*/ 2 w 3"/>
                    <a:gd name="T7" fmla="*/ 3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1" y="4"/>
                      </a:lnTo>
                      <a:lnTo>
                        <a:pt x="2" y="3"/>
                      </a:lnTo>
                      <a:lnTo>
                        <a:pt x="3" y="1"/>
                      </a:lnTo>
                      <a:lnTo>
                        <a:pt x="2"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7" name="Freeform 316"/>
                <p:cNvSpPr>
                  <a:spLocks/>
                </p:cNvSpPr>
                <p:nvPr/>
              </p:nvSpPr>
              <p:spPr bwMode="auto">
                <a:xfrm>
                  <a:off x="5171" y="1271"/>
                  <a:ext cx="1" cy="2"/>
                </a:xfrm>
                <a:custGeom>
                  <a:avLst/>
                  <a:gdLst>
                    <a:gd name="T0" fmla="*/ 1 w 4"/>
                    <a:gd name="T1" fmla="*/ 3 h 5"/>
                    <a:gd name="T2" fmla="*/ 0 w 4"/>
                    <a:gd name="T3" fmla="*/ 3 h 5"/>
                    <a:gd name="T4" fmla="*/ 1 w 4"/>
                    <a:gd name="T5" fmla="*/ 5 h 5"/>
                    <a:gd name="T6" fmla="*/ 2 w 4"/>
                    <a:gd name="T7" fmla="*/ 5 h 5"/>
                    <a:gd name="T8" fmla="*/ 4 w 4"/>
                    <a:gd name="T9" fmla="*/ 5 h 5"/>
                    <a:gd name="T10" fmla="*/ 1 w 4"/>
                    <a:gd name="T11" fmla="*/ 0 h 5"/>
                    <a:gd name="T12" fmla="*/ 2 w 4"/>
                    <a:gd name="T13" fmla="*/ 1 h 5"/>
                    <a:gd name="T14" fmla="*/ 1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3"/>
                      </a:moveTo>
                      <a:lnTo>
                        <a:pt x="0" y="3"/>
                      </a:lnTo>
                      <a:lnTo>
                        <a:pt x="1" y="5"/>
                      </a:lnTo>
                      <a:lnTo>
                        <a:pt x="2" y="5"/>
                      </a:lnTo>
                      <a:lnTo>
                        <a:pt x="4" y="5"/>
                      </a:lnTo>
                      <a:lnTo>
                        <a:pt x="1" y="0"/>
                      </a:lnTo>
                      <a:lnTo>
                        <a:pt x="2" y="1"/>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8" name="Freeform 317"/>
                <p:cNvSpPr>
                  <a:spLocks/>
                </p:cNvSpPr>
                <p:nvPr/>
              </p:nvSpPr>
              <p:spPr bwMode="auto">
                <a:xfrm>
                  <a:off x="5171" y="1272"/>
                  <a:ext cx="1" cy="2"/>
                </a:xfrm>
                <a:custGeom>
                  <a:avLst/>
                  <a:gdLst>
                    <a:gd name="T0" fmla="*/ 0 w 3"/>
                    <a:gd name="T1" fmla="*/ 1 h 3"/>
                    <a:gd name="T2" fmla="*/ 1 w 3"/>
                    <a:gd name="T3" fmla="*/ 3 h 3"/>
                    <a:gd name="T4" fmla="*/ 3 w 3"/>
                    <a:gd name="T5" fmla="*/ 0 h 3"/>
                    <a:gd name="T6" fmla="*/ 1 w 3"/>
                    <a:gd name="T7" fmla="*/ 1 h 3"/>
                    <a:gd name="T8" fmla="*/ 0 w 3"/>
                    <a:gd name="T9" fmla="*/ 1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1" y="3"/>
                      </a:lnTo>
                      <a:lnTo>
                        <a:pt x="3"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39" name="Freeform 318"/>
                <p:cNvSpPr>
                  <a:spLocks/>
                </p:cNvSpPr>
                <p:nvPr/>
              </p:nvSpPr>
              <p:spPr bwMode="auto">
                <a:xfrm>
                  <a:off x="5172" y="1272"/>
                  <a:ext cx="1" cy="2"/>
                </a:xfrm>
                <a:custGeom>
                  <a:avLst/>
                  <a:gdLst>
                    <a:gd name="T0" fmla="*/ 0 w 3"/>
                    <a:gd name="T1" fmla="*/ 3 h 3"/>
                    <a:gd name="T2" fmla="*/ 0 w 3"/>
                    <a:gd name="T3" fmla="*/ 3 h 3"/>
                    <a:gd name="T4" fmla="*/ 2 w 3"/>
                    <a:gd name="T5" fmla="*/ 2 h 3"/>
                    <a:gd name="T6" fmla="*/ 3 w 3"/>
                    <a:gd name="T7" fmla="*/ 1 h 3"/>
                    <a:gd name="T8" fmla="*/ 2 w 3"/>
                    <a:gd name="T9" fmla="*/ 0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3"/>
                      </a:lnTo>
                      <a:lnTo>
                        <a:pt x="2" y="2"/>
                      </a:lnTo>
                      <a:lnTo>
                        <a:pt x="3" y="1"/>
                      </a:lnTo>
                      <a:lnTo>
                        <a:pt x="2" y="0"/>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0" name="Freeform 319"/>
                <p:cNvSpPr>
                  <a:spLocks/>
                </p:cNvSpPr>
                <p:nvPr/>
              </p:nvSpPr>
              <p:spPr bwMode="auto">
                <a:xfrm>
                  <a:off x="5172" y="1272"/>
                  <a:ext cx="1" cy="3"/>
                </a:xfrm>
                <a:custGeom>
                  <a:avLst/>
                  <a:gdLst>
                    <a:gd name="T0" fmla="*/ 2 w 4"/>
                    <a:gd name="T1" fmla="*/ 2 h 4"/>
                    <a:gd name="T2" fmla="*/ 0 w 4"/>
                    <a:gd name="T3" fmla="*/ 2 h 4"/>
                    <a:gd name="T4" fmla="*/ 2 w 4"/>
                    <a:gd name="T5" fmla="*/ 4 h 4"/>
                    <a:gd name="T6" fmla="*/ 3 w 4"/>
                    <a:gd name="T7" fmla="*/ 4 h 4"/>
                    <a:gd name="T8" fmla="*/ 4 w 4"/>
                    <a:gd name="T9" fmla="*/ 4 h 4"/>
                    <a:gd name="T10" fmla="*/ 2 w 4"/>
                    <a:gd name="T11" fmla="*/ 0 h 4"/>
                    <a:gd name="T12" fmla="*/ 3 w 4"/>
                    <a:gd name="T13" fmla="*/ 1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0" y="2"/>
                      </a:lnTo>
                      <a:lnTo>
                        <a:pt x="2" y="4"/>
                      </a:lnTo>
                      <a:lnTo>
                        <a:pt x="3" y="4"/>
                      </a:lnTo>
                      <a:lnTo>
                        <a:pt x="4" y="4"/>
                      </a:lnTo>
                      <a:lnTo>
                        <a:pt x="2" y="0"/>
                      </a:lnTo>
                      <a:lnTo>
                        <a:pt x="3" y="1"/>
                      </a:lnTo>
                      <a:lnTo>
                        <a:pt x="2"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1" name="Freeform 320"/>
                <p:cNvSpPr>
                  <a:spLocks/>
                </p:cNvSpPr>
                <p:nvPr/>
              </p:nvSpPr>
              <p:spPr bwMode="auto">
                <a:xfrm>
                  <a:off x="5172" y="1274"/>
                  <a:ext cx="4" cy="4"/>
                </a:xfrm>
                <a:custGeom>
                  <a:avLst/>
                  <a:gdLst>
                    <a:gd name="T0" fmla="*/ 0 w 8"/>
                    <a:gd name="T1" fmla="*/ 1 h 8"/>
                    <a:gd name="T2" fmla="*/ 1 w 8"/>
                    <a:gd name="T3" fmla="*/ 4 h 8"/>
                    <a:gd name="T4" fmla="*/ 5 w 8"/>
                    <a:gd name="T5" fmla="*/ 8 h 8"/>
                    <a:gd name="T6" fmla="*/ 7 w 8"/>
                    <a:gd name="T7" fmla="*/ 7 h 8"/>
                    <a:gd name="T8" fmla="*/ 8 w 8"/>
                    <a:gd name="T9" fmla="*/ 6 h 8"/>
                    <a:gd name="T10" fmla="*/ 2 w 8"/>
                    <a:gd name="T11" fmla="*/ 0 h 8"/>
                    <a:gd name="T12" fmla="*/ 1 w 8"/>
                    <a:gd name="T13" fmla="*/ 1 h 8"/>
                    <a:gd name="T14" fmla="*/ 0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0" y="1"/>
                      </a:moveTo>
                      <a:lnTo>
                        <a:pt x="1" y="4"/>
                      </a:lnTo>
                      <a:lnTo>
                        <a:pt x="5" y="8"/>
                      </a:lnTo>
                      <a:lnTo>
                        <a:pt x="7" y="7"/>
                      </a:lnTo>
                      <a:lnTo>
                        <a:pt x="8" y="6"/>
                      </a:lnTo>
                      <a:lnTo>
                        <a:pt x="2" y="0"/>
                      </a:lnTo>
                      <a:lnTo>
                        <a:pt x="1"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2" name="Freeform 321"/>
                <p:cNvSpPr>
                  <a:spLocks/>
                </p:cNvSpPr>
                <p:nvPr/>
              </p:nvSpPr>
              <p:spPr bwMode="auto">
                <a:xfrm>
                  <a:off x="5175" y="1277"/>
                  <a:ext cx="1" cy="1"/>
                </a:xfrm>
                <a:custGeom>
                  <a:avLst/>
                  <a:gdLst>
                    <a:gd name="T0" fmla="*/ 2 w 3"/>
                    <a:gd name="T1" fmla="*/ 1 h 2"/>
                    <a:gd name="T2" fmla="*/ 0 w 3"/>
                    <a:gd name="T3" fmla="*/ 1 h 2"/>
                    <a:gd name="T4" fmla="*/ 0 w 3"/>
                    <a:gd name="T5" fmla="*/ 2 h 2"/>
                    <a:gd name="T6" fmla="*/ 2 w 3"/>
                    <a:gd name="T7" fmla="*/ 2 h 2"/>
                    <a:gd name="T8" fmla="*/ 3 w 3"/>
                    <a:gd name="T9" fmla="*/ 2 h 2"/>
                    <a:gd name="T10" fmla="*/ 3 w 3"/>
                    <a:gd name="T11" fmla="*/ 0 h 2"/>
                    <a:gd name="T12" fmla="*/ 3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0" y="1"/>
                      </a:lnTo>
                      <a:lnTo>
                        <a:pt x="0" y="2"/>
                      </a:lnTo>
                      <a:lnTo>
                        <a:pt x="2" y="2"/>
                      </a:lnTo>
                      <a:lnTo>
                        <a:pt x="3" y="2"/>
                      </a:lnTo>
                      <a:lnTo>
                        <a:pt x="3" y="0"/>
                      </a:lnTo>
                      <a:lnTo>
                        <a:pt x="2"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3" name="Freeform 322"/>
                <p:cNvSpPr>
                  <a:spLocks/>
                </p:cNvSpPr>
                <p:nvPr/>
              </p:nvSpPr>
              <p:spPr bwMode="auto">
                <a:xfrm>
                  <a:off x="5175" y="1278"/>
                  <a:ext cx="2" cy="2"/>
                </a:xfrm>
                <a:custGeom>
                  <a:avLst/>
                  <a:gdLst>
                    <a:gd name="T0" fmla="*/ 0 w 5"/>
                    <a:gd name="T1" fmla="*/ 1 h 5"/>
                    <a:gd name="T2" fmla="*/ 0 w 5"/>
                    <a:gd name="T3" fmla="*/ 2 h 5"/>
                    <a:gd name="T4" fmla="*/ 3 w 5"/>
                    <a:gd name="T5" fmla="*/ 5 h 5"/>
                    <a:gd name="T6" fmla="*/ 4 w 5"/>
                    <a:gd name="T7" fmla="*/ 3 h 5"/>
                    <a:gd name="T8" fmla="*/ 5 w 5"/>
                    <a:gd name="T9" fmla="*/ 2 h 5"/>
                    <a:gd name="T10" fmla="*/ 3 w 5"/>
                    <a:gd name="T11" fmla="*/ 0 h 5"/>
                    <a:gd name="T12" fmla="*/ 2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0" y="2"/>
                      </a:lnTo>
                      <a:lnTo>
                        <a:pt x="3" y="5"/>
                      </a:lnTo>
                      <a:lnTo>
                        <a:pt x="4" y="3"/>
                      </a:lnTo>
                      <a:lnTo>
                        <a:pt x="5" y="2"/>
                      </a:lnTo>
                      <a:lnTo>
                        <a:pt x="3" y="0"/>
                      </a:lnTo>
                      <a:lnTo>
                        <a:pt x="2" y="1"/>
                      </a:lnTo>
                      <a:lnTo>
                        <a:pt x="0"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4" name="Freeform 323"/>
                <p:cNvSpPr>
                  <a:spLocks/>
                </p:cNvSpPr>
                <p:nvPr/>
              </p:nvSpPr>
              <p:spPr bwMode="auto">
                <a:xfrm>
                  <a:off x="5176" y="1279"/>
                  <a:ext cx="1" cy="1"/>
                </a:xfrm>
                <a:custGeom>
                  <a:avLst/>
                  <a:gdLst>
                    <a:gd name="T0" fmla="*/ 0 w 2"/>
                    <a:gd name="T1" fmla="*/ 3 h 3"/>
                    <a:gd name="T2" fmla="*/ 0 w 2"/>
                    <a:gd name="T3" fmla="*/ 3 h 3"/>
                    <a:gd name="T4" fmla="*/ 2 w 2"/>
                    <a:gd name="T5" fmla="*/ 3 h 3"/>
                    <a:gd name="T6" fmla="*/ 2 w 2"/>
                    <a:gd name="T7" fmla="*/ 1 h 3"/>
                    <a:gd name="T8" fmla="*/ 2 w 2"/>
                    <a:gd name="T9" fmla="*/ 0 h 3"/>
                    <a:gd name="T10" fmla="*/ 1 w 2"/>
                    <a:gd name="T11" fmla="*/ 0 h 3"/>
                    <a:gd name="T12" fmla="*/ 1 w 2"/>
                    <a:gd name="T13" fmla="*/ 1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2" y="3"/>
                      </a:lnTo>
                      <a:lnTo>
                        <a:pt x="2" y="1"/>
                      </a:lnTo>
                      <a:lnTo>
                        <a:pt x="2" y="0"/>
                      </a:lnTo>
                      <a:lnTo>
                        <a:pt x="1" y="0"/>
                      </a:lnTo>
                      <a:lnTo>
                        <a:pt x="1" y="1"/>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5" name="Freeform 324"/>
                <p:cNvSpPr>
                  <a:spLocks/>
                </p:cNvSpPr>
                <p:nvPr/>
              </p:nvSpPr>
              <p:spPr bwMode="auto">
                <a:xfrm>
                  <a:off x="5177" y="1279"/>
                  <a:ext cx="2" cy="2"/>
                </a:xfrm>
                <a:custGeom>
                  <a:avLst/>
                  <a:gdLst>
                    <a:gd name="T0" fmla="*/ 1 w 4"/>
                    <a:gd name="T1" fmla="*/ 1 h 5"/>
                    <a:gd name="T2" fmla="*/ 0 w 4"/>
                    <a:gd name="T3" fmla="*/ 3 h 5"/>
                    <a:gd name="T4" fmla="*/ 2 w 4"/>
                    <a:gd name="T5" fmla="*/ 5 h 5"/>
                    <a:gd name="T6" fmla="*/ 3 w 4"/>
                    <a:gd name="T7" fmla="*/ 4 h 5"/>
                    <a:gd name="T8" fmla="*/ 4 w 4"/>
                    <a:gd name="T9" fmla="*/ 3 h 5"/>
                    <a:gd name="T10" fmla="*/ 2 w 4"/>
                    <a:gd name="T11" fmla="*/ 0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3"/>
                      </a:lnTo>
                      <a:lnTo>
                        <a:pt x="2" y="5"/>
                      </a:lnTo>
                      <a:lnTo>
                        <a:pt x="3" y="4"/>
                      </a:lnTo>
                      <a:lnTo>
                        <a:pt x="4" y="3"/>
                      </a:lnTo>
                      <a:lnTo>
                        <a:pt x="2" y="0"/>
                      </a:lnTo>
                      <a:lnTo>
                        <a:pt x="1" y="0"/>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6" name="Freeform 325"/>
                <p:cNvSpPr>
                  <a:spLocks/>
                </p:cNvSpPr>
                <p:nvPr/>
              </p:nvSpPr>
              <p:spPr bwMode="auto">
                <a:xfrm>
                  <a:off x="5178" y="1280"/>
                  <a:ext cx="4" cy="2"/>
                </a:xfrm>
                <a:custGeom>
                  <a:avLst/>
                  <a:gdLst>
                    <a:gd name="T0" fmla="*/ 0 w 7"/>
                    <a:gd name="T1" fmla="*/ 2 h 3"/>
                    <a:gd name="T2" fmla="*/ 0 w 7"/>
                    <a:gd name="T3" fmla="*/ 2 h 3"/>
                    <a:gd name="T4" fmla="*/ 4 w 7"/>
                    <a:gd name="T5" fmla="*/ 2 h 3"/>
                    <a:gd name="T6" fmla="*/ 5 w 7"/>
                    <a:gd name="T7" fmla="*/ 3 h 3"/>
                    <a:gd name="T8" fmla="*/ 6 w 7"/>
                    <a:gd name="T9" fmla="*/ 2 h 3"/>
                    <a:gd name="T10" fmla="*/ 7 w 7"/>
                    <a:gd name="T11" fmla="*/ 1 h 3"/>
                    <a:gd name="T12" fmla="*/ 6 w 7"/>
                    <a:gd name="T13" fmla="*/ 0 h 3"/>
                    <a:gd name="T14" fmla="*/ 1 w 7"/>
                    <a:gd name="T15" fmla="*/ 0 h 3"/>
                    <a:gd name="T16" fmla="*/ 1 w 7"/>
                    <a:gd name="T17" fmla="*/ 1 h 3"/>
                    <a:gd name="T18" fmla="*/ 0 w 7"/>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3"/>
                    <a:gd name="T32" fmla="*/ 7 w 7"/>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3">
                      <a:moveTo>
                        <a:pt x="0" y="2"/>
                      </a:moveTo>
                      <a:lnTo>
                        <a:pt x="0" y="2"/>
                      </a:lnTo>
                      <a:lnTo>
                        <a:pt x="4" y="2"/>
                      </a:lnTo>
                      <a:lnTo>
                        <a:pt x="5" y="3"/>
                      </a:lnTo>
                      <a:lnTo>
                        <a:pt x="6" y="2"/>
                      </a:lnTo>
                      <a:lnTo>
                        <a:pt x="7" y="1"/>
                      </a:lnTo>
                      <a:lnTo>
                        <a:pt x="6" y="0"/>
                      </a:lnTo>
                      <a:lnTo>
                        <a:pt x="1" y="0"/>
                      </a:lnTo>
                      <a:lnTo>
                        <a:pt x="1" y="1"/>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7" name="Freeform 326"/>
                <p:cNvSpPr>
                  <a:spLocks/>
                </p:cNvSpPr>
                <p:nvPr/>
              </p:nvSpPr>
              <p:spPr bwMode="auto">
                <a:xfrm>
                  <a:off x="5180" y="1280"/>
                  <a:ext cx="4" cy="2"/>
                </a:xfrm>
                <a:custGeom>
                  <a:avLst/>
                  <a:gdLst>
                    <a:gd name="T0" fmla="*/ 0 w 8"/>
                    <a:gd name="T1" fmla="*/ 2 h 3"/>
                    <a:gd name="T2" fmla="*/ 0 w 8"/>
                    <a:gd name="T3" fmla="*/ 2 h 3"/>
                    <a:gd name="T4" fmla="*/ 4 w 8"/>
                    <a:gd name="T5" fmla="*/ 2 h 3"/>
                    <a:gd name="T6" fmla="*/ 5 w 8"/>
                    <a:gd name="T7" fmla="*/ 3 h 3"/>
                    <a:gd name="T8" fmla="*/ 7 w 8"/>
                    <a:gd name="T9" fmla="*/ 2 h 3"/>
                    <a:gd name="T10" fmla="*/ 8 w 8"/>
                    <a:gd name="T11" fmla="*/ 1 h 3"/>
                    <a:gd name="T12" fmla="*/ 7 w 8"/>
                    <a:gd name="T13" fmla="*/ 0 h 3"/>
                    <a:gd name="T14" fmla="*/ 1 w 8"/>
                    <a:gd name="T15" fmla="*/ 0 h 3"/>
                    <a:gd name="T16" fmla="*/ 1 w 8"/>
                    <a:gd name="T17" fmla="*/ 1 h 3"/>
                    <a:gd name="T18" fmla="*/ 0 w 8"/>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3"/>
                    <a:gd name="T32" fmla="*/ 8 w 8"/>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3">
                      <a:moveTo>
                        <a:pt x="0" y="2"/>
                      </a:moveTo>
                      <a:lnTo>
                        <a:pt x="0" y="2"/>
                      </a:lnTo>
                      <a:lnTo>
                        <a:pt x="4" y="2"/>
                      </a:lnTo>
                      <a:lnTo>
                        <a:pt x="5" y="3"/>
                      </a:lnTo>
                      <a:lnTo>
                        <a:pt x="7" y="2"/>
                      </a:lnTo>
                      <a:lnTo>
                        <a:pt x="8" y="1"/>
                      </a:lnTo>
                      <a:lnTo>
                        <a:pt x="7" y="0"/>
                      </a:lnTo>
                      <a:lnTo>
                        <a:pt x="1" y="0"/>
                      </a:lnTo>
                      <a:lnTo>
                        <a:pt x="1" y="1"/>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8" name="Freeform 327"/>
                <p:cNvSpPr>
                  <a:spLocks/>
                </p:cNvSpPr>
                <p:nvPr/>
              </p:nvSpPr>
              <p:spPr bwMode="auto">
                <a:xfrm>
                  <a:off x="5183" y="1281"/>
                  <a:ext cx="3" cy="1"/>
                </a:xfrm>
                <a:custGeom>
                  <a:avLst/>
                  <a:gdLst>
                    <a:gd name="T0" fmla="*/ 0 w 6"/>
                    <a:gd name="T1" fmla="*/ 2 h 2"/>
                    <a:gd name="T2" fmla="*/ 0 w 6"/>
                    <a:gd name="T3" fmla="*/ 2 h 2"/>
                    <a:gd name="T4" fmla="*/ 6 w 6"/>
                    <a:gd name="T5" fmla="*/ 2 h 2"/>
                    <a:gd name="T6" fmla="*/ 6 w 6"/>
                    <a:gd name="T7" fmla="*/ 1 h 2"/>
                    <a:gd name="T8" fmla="*/ 6 w 6"/>
                    <a:gd name="T9" fmla="*/ 0 h 2"/>
                    <a:gd name="T10" fmla="*/ 2 w 6"/>
                    <a:gd name="T11" fmla="*/ 0 h 2"/>
                    <a:gd name="T12" fmla="*/ 2 w 6"/>
                    <a:gd name="T13" fmla="*/ 1 h 2"/>
                    <a:gd name="T14" fmla="*/ 0 w 6"/>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0" y="2"/>
                      </a:moveTo>
                      <a:lnTo>
                        <a:pt x="0" y="2"/>
                      </a:lnTo>
                      <a:lnTo>
                        <a:pt x="6" y="2"/>
                      </a:lnTo>
                      <a:lnTo>
                        <a:pt x="6" y="1"/>
                      </a:lnTo>
                      <a:lnTo>
                        <a:pt x="6" y="0"/>
                      </a:lnTo>
                      <a:lnTo>
                        <a:pt x="2" y="0"/>
                      </a:lnTo>
                      <a:lnTo>
                        <a:pt x="2" y="1"/>
                      </a:lnTo>
                      <a:lnTo>
                        <a:pt x="0"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49" name="Freeform 328"/>
                <p:cNvSpPr>
                  <a:spLocks/>
                </p:cNvSpPr>
                <p:nvPr/>
              </p:nvSpPr>
              <p:spPr bwMode="auto">
                <a:xfrm>
                  <a:off x="5186" y="1280"/>
                  <a:ext cx="1" cy="2"/>
                </a:xfrm>
                <a:custGeom>
                  <a:avLst/>
                  <a:gdLst>
                    <a:gd name="T0" fmla="*/ 1 w 4"/>
                    <a:gd name="T1" fmla="*/ 3 h 3"/>
                    <a:gd name="T2" fmla="*/ 2 w 4"/>
                    <a:gd name="T3" fmla="*/ 3 h 3"/>
                    <a:gd name="T4" fmla="*/ 4 w 4"/>
                    <a:gd name="T5" fmla="*/ 2 h 3"/>
                    <a:gd name="T6" fmla="*/ 2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2" y="3"/>
                      </a:lnTo>
                      <a:lnTo>
                        <a:pt x="4" y="2"/>
                      </a:lnTo>
                      <a:lnTo>
                        <a:pt x="2" y="1"/>
                      </a:lnTo>
                      <a:lnTo>
                        <a:pt x="1" y="0"/>
                      </a:lnTo>
                      <a:lnTo>
                        <a:pt x="0" y="1"/>
                      </a:lnTo>
                      <a:lnTo>
                        <a:pt x="1"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0" name="Freeform 329"/>
                <p:cNvSpPr>
                  <a:spLocks/>
                </p:cNvSpPr>
                <p:nvPr/>
              </p:nvSpPr>
              <p:spPr bwMode="auto">
                <a:xfrm>
                  <a:off x="5186" y="1280"/>
                  <a:ext cx="2" cy="2"/>
                </a:xfrm>
                <a:custGeom>
                  <a:avLst/>
                  <a:gdLst>
                    <a:gd name="T0" fmla="*/ 1 w 5"/>
                    <a:gd name="T1" fmla="*/ 1 h 2"/>
                    <a:gd name="T2" fmla="*/ 1 w 5"/>
                    <a:gd name="T3" fmla="*/ 2 h 2"/>
                    <a:gd name="T4" fmla="*/ 5 w 5"/>
                    <a:gd name="T5" fmla="*/ 2 h 2"/>
                    <a:gd name="T6" fmla="*/ 5 w 5"/>
                    <a:gd name="T7" fmla="*/ 1 h 2"/>
                    <a:gd name="T8" fmla="*/ 5 w 5"/>
                    <a:gd name="T9" fmla="*/ 0 h 2"/>
                    <a:gd name="T10" fmla="*/ 0 w 5"/>
                    <a:gd name="T11" fmla="*/ 0 h 2"/>
                    <a:gd name="T12" fmla="*/ 0 w 5"/>
                    <a:gd name="T13" fmla="*/ 0 h 2"/>
                    <a:gd name="T14" fmla="*/ 1 w 5"/>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1" y="1"/>
                      </a:moveTo>
                      <a:lnTo>
                        <a:pt x="1" y="2"/>
                      </a:lnTo>
                      <a:lnTo>
                        <a:pt x="5" y="2"/>
                      </a:lnTo>
                      <a:lnTo>
                        <a:pt x="5" y="1"/>
                      </a:lnTo>
                      <a:lnTo>
                        <a:pt x="5" y="0"/>
                      </a:lnTo>
                      <a:lnTo>
                        <a:pt x="0" y="0"/>
                      </a:lnTo>
                      <a:lnTo>
                        <a:pt x="1" y="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1" name="Freeform 330"/>
                <p:cNvSpPr>
                  <a:spLocks/>
                </p:cNvSpPr>
                <p:nvPr/>
              </p:nvSpPr>
              <p:spPr bwMode="auto">
                <a:xfrm>
                  <a:off x="5188" y="1280"/>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2" name="Freeform 331"/>
                <p:cNvSpPr>
                  <a:spLocks/>
                </p:cNvSpPr>
                <p:nvPr/>
              </p:nvSpPr>
              <p:spPr bwMode="auto">
                <a:xfrm>
                  <a:off x="5188" y="1279"/>
                  <a:ext cx="3" cy="2"/>
                </a:xfrm>
                <a:custGeom>
                  <a:avLst/>
                  <a:gdLst>
                    <a:gd name="T0" fmla="*/ 1 w 6"/>
                    <a:gd name="T1" fmla="*/ 3 h 4"/>
                    <a:gd name="T2" fmla="*/ 1 w 6"/>
                    <a:gd name="T3" fmla="*/ 4 h 4"/>
                    <a:gd name="T4" fmla="*/ 2 w 6"/>
                    <a:gd name="T5" fmla="*/ 4 h 4"/>
                    <a:gd name="T6" fmla="*/ 4 w 6"/>
                    <a:gd name="T7" fmla="*/ 3 h 4"/>
                    <a:gd name="T8" fmla="*/ 6 w 6"/>
                    <a:gd name="T9" fmla="*/ 3 h 4"/>
                    <a:gd name="T10" fmla="*/ 6 w 6"/>
                    <a:gd name="T11" fmla="*/ 2 h 4"/>
                    <a:gd name="T12" fmla="*/ 6 w 6"/>
                    <a:gd name="T13" fmla="*/ 0 h 4"/>
                    <a:gd name="T14" fmla="*/ 4 w 6"/>
                    <a:gd name="T15" fmla="*/ 0 h 4"/>
                    <a:gd name="T16" fmla="*/ 2 w 6"/>
                    <a:gd name="T17" fmla="*/ 2 h 4"/>
                    <a:gd name="T18" fmla="*/ 0 w 6"/>
                    <a:gd name="T19" fmla="*/ 2 h 4"/>
                    <a:gd name="T20" fmla="*/ 0 w 6"/>
                    <a:gd name="T21" fmla="*/ 2 h 4"/>
                    <a:gd name="T22" fmla="*/ 1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1" y="3"/>
                      </a:moveTo>
                      <a:lnTo>
                        <a:pt x="1" y="4"/>
                      </a:lnTo>
                      <a:lnTo>
                        <a:pt x="2" y="4"/>
                      </a:lnTo>
                      <a:lnTo>
                        <a:pt x="4" y="3"/>
                      </a:lnTo>
                      <a:lnTo>
                        <a:pt x="6" y="3"/>
                      </a:lnTo>
                      <a:lnTo>
                        <a:pt x="6" y="2"/>
                      </a:lnTo>
                      <a:lnTo>
                        <a:pt x="6" y="0"/>
                      </a:lnTo>
                      <a:lnTo>
                        <a:pt x="4" y="0"/>
                      </a:lnTo>
                      <a:lnTo>
                        <a:pt x="2" y="2"/>
                      </a:lnTo>
                      <a:lnTo>
                        <a:pt x="0"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3" name="Freeform 332"/>
                <p:cNvSpPr>
                  <a:spLocks/>
                </p:cNvSpPr>
                <p:nvPr/>
              </p:nvSpPr>
              <p:spPr bwMode="auto">
                <a:xfrm>
                  <a:off x="5191" y="1279"/>
                  <a:ext cx="1" cy="1"/>
                </a:xfrm>
                <a:custGeom>
                  <a:avLst/>
                  <a:gdLst>
                    <a:gd name="T0" fmla="*/ 2 w 4"/>
                    <a:gd name="T1" fmla="*/ 4 h 4"/>
                    <a:gd name="T2" fmla="*/ 3 w 4"/>
                    <a:gd name="T3" fmla="*/ 4 h 4"/>
                    <a:gd name="T4" fmla="*/ 4 w 4"/>
                    <a:gd name="T5" fmla="*/ 3 h 4"/>
                    <a:gd name="T6" fmla="*/ 3 w 4"/>
                    <a:gd name="T7" fmla="*/ 1 h 4"/>
                    <a:gd name="T8" fmla="*/ 2 w 4"/>
                    <a:gd name="T9" fmla="*/ 0 h 4"/>
                    <a:gd name="T10" fmla="*/ 0 w 4"/>
                    <a:gd name="T11" fmla="*/ 1 h 4"/>
                    <a:gd name="T12" fmla="*/ 2 w 4"/>
                    <a:gd name="T13" fmla="*/ 3 h 4"/>
                    <a:gd name="T14" fmla="*/ 2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3" y="4"/>
                      </a:lnTo>
                      <a:lnTo>
                        <a:pt x="4" y="3"/>
                      </a:lnTo>
                      <a:lnTo>
                        <a:pt x="3" y="1"/>
                      </a:lnTo>
                      <a:lnTo>
                        <a:pt x="2" y="0"/>
                      </a:lnTo>
                      <a:lnTo>
                        <a:pt x="0" y="1"/>
                      </a:lnTo>
                      <a:lnTo>
                        <a:pt x="2" y="3"/>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4" name="Freeform 333"/>
                <p:cNvSpPr>
                  <a:spLocks/>
                </p:cNvSpPr>
                <p:nvPr/>
              </p:nvSpPr>
              <p:spPr bwMode="auto">
                <a:xfrm>
                  <a:off x="5191" y="1278"/>
                  <a:ext cx="2" cy="2"/>
                </a:xfrm>
                <a:custGeom>
                  <a:avLst/>
                  <a:gdLst>
                    <a:gd name="T0" fmla="*/ 3 w 5"/>
                    <a:gd name="T1" fmla="*/ 2 h 4"/>
                    <a:gd name="T2" fmla="*/ 3 w 5"/>
                    <a:gd name="T3" fmla="*/ 4 h 4"/>
                    <a:gd name="T4" fmla="*/ 5 w 5"/>
                    <a:gd name="T5" fmla="*/ 2 h 4"/>
                    <a:gd name="T6" fmla="*/ 5 w 5"/>
                    <a:gd name="T7" fmla="*/ 1 h 4"/>
                    <a:gd name="T8" fmla="*/ 5 w 5"/>
                    <a:gd name="T9" fmla="*/ 0 h 4"/>
                    <a:gd name="T10" fmla="*/ 0 w 5"/>
                    <a:gd name="T11" fmla="*/ 2 h 4"/>
                    <a:gd name="T12" fmla="*/ 2 w 5"/>
                    <a:gd name="T13" fmla="*/ 1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4"/>
                      </a:lnTo>
                      <a:lnTo>
                        <a:pt x="5" y="2"/>
                      </a:lnTo>
                      <a:lnTo>
                        <a:pt x="5" y="1"/>
                      </a:lnTo>
                      <a:lnTo>
                        <a:pt x="5" y="0"/>
                      </a:lnTo>
                      <a:lnTo>
                        <a:pt x="0" y="2"/>
                      </a:lnTo>
                      <a:lnTo>
                        <a:pt x="2" y="1"/>
                      </a:lnTo>
                      <a:lnTo>
                        <a:pt x="3" y="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5" name="Freeform 334"/>
                <p:cNvSpPr>
                  <a:spLocks/>
                </p:cNvSpPr>
                <p:nvPr/>
              </p:nvSpPr>
              <p:spPr bwMode="auto">
                <a:xfrm>
                  <a:off x="5192" y="1278"/>
                  <a:ext cx="2" cy="1"/>
                </a:xfrm>
                <a:custGeom>
                  <a:avLst/>
                  <a:gdLst>
                    <a:gd name="T0" fmla="*/ 1 w 3"/>
                    <a:gd name="T1" fmla="*/ 3 h 3"/>
                    <a:gd name="T2" fmla="*/ 3 w 3"/>
                    <a:gd name="T3" fmla="*/ 2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3" y="2"/>
                      </a:lnTo>
                      <a:lnTo>
                        <a:pt x="2" y="1"/>
                      </a:lnTo>
                      <a:lnTo>
                        <a:pt x="1" y="0"/>
                      </a:lnTo>
                      <a:lnTo>
                        <a:pt x="0" y="1"/>
                      </a:lnTo>
                      <a:lnTo>
                        <a:pt x="1" y="2"/>
                      </a:lnTo>
                      <a:lnTo>
                        <a:pt x="1"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6" name="Freeform 335"/>
                <p:cNvSpPr>
                  <a:spLocks/>
                </p:cNvSpPr>
                <p:nvPr/>
              </p:nvSpPr>
              <p:spPr bwMode="auto">
                <a:xfrm>
                  <a:off x="5193" y="1277"/>
                  <a:ext cx="2" cy="2"/>
                </a:xfrm>
                <a:custGeom>
                  <a:avLst/>
                  <a:gdLst>
                    <a:gd name="T0" fmla="*/ 2 w 4"/>
                    <a:gd name="T1" fmla="*/ 3 h 4"/>
                    <a:gd name="T2" fmla="*/ 1 w 4"/>
                    <a:gd name="T3" fmla="*/ 4 h 4"/>
                    <a:gd name="T4" fmla="*/ 4 w 4"/>
                    <a:gd name="T5" fmla="*/ 0 h 4"/>
                    <a:gd name="T6" fmla="*/ 2 w 4"/>
                    <a:gd name="T7" fmla="*/ 0 h 4"/>
                    <a:gd name="T8" fmla="*/ 1 w 4"/>
                    <a:gd name="T9" fmla="*/ 0 h 4"/>
                    <a:gd name="T10" fmla="*/ 0 w 4"/>
                    <a:gd name="T11" fmla="*/ 2 h 4"/>
                    <a:gd name="T12" fmla="*/ 1 w 4"/>
                    <a:gd name="T13" fmla="*/ 2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1" y="4"/>
                      </a:lnTo>
                      <a:lnTo>
                        <a:pt x="4" y="0"/>
                      </a:lnTo>
                      <a:lnTo>
                        <a:pt x="2" y="0"/>
                      </a:lnTo>
                      <a:lnTo>
                        <a:pt x="1" y="0"/>
                      </a:lnTo>
                      <a:lnTo>
                        <a:pt x="0" y="2"/>
                      </a:lnTo>
                      <a:lnTo>
                        <a:pt x="1" y="2"/>
                      </a:lnTo>
                      <a:lnTo>
                        <a:pt x="2"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7" name="Freeform 336"/>
                <p:cNvSpPr>
                  <a:spLocks/>
                </p:cNvSpPr>
                <p:nvPr/>
              </p:nvSpPr>
              <p:spPr bwMode="auto">
                <a:xfrm>
                  <a:off x="5194" y="1275"/>
                  <a:ext cx="2" cy="3"/>
                </a:xfrm>
                <a:custGeom>
                  <a:avLst/>
                  <a:gdLst>
                    <a:gd name="T0" fmla="*/ 1 w 6"/>
                    <a:gd name="T1" fmla="*/ 5 h 6"/>
                    <a:gd name="T2" fmla="*/ 3 w 6"/>
                    <a:gd name="T3" fmla="*/ 6 h 6"/>
                    <a:gd name="T4" fmla="*/ 6 w 6"/>
                    <a:gd name="T5" fmla="*/ 3 h 6"/>
                    <a:gd name="T6" fmla="*/ 5 w 6"/>
                    <a:gd name="T7" fmla="*/ 1 h 6"/>
                    <a:gd name="T8" fmla="*/ 4 w 6"/>
                    <a:gd name="T9" fmla="*/ 0 h 6"/>
                    <a:gd name="T10" fmla="*/ 1 w 6"/>
                    <a:gd name="T11" fmla="*/ 3 h 6"/>
                    <a:gd name="T12" fmla="*/ 0 w 6"/>
                    <a:gd name="T13" fmla="*/ 5 h 6"/>
                    <a:gd name="T14" fmla="*/ 1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5"/>
                      </a:moveTo>
                      <a:lnTo>
                        <a:pt x="3" y="6"/>
                      </a:lnTo>
                      <a:lnTo>
                        <a:pt x="6" y="3"/>
                      </a:lnTo>
                      <a:lnTo>
                        <a:pt x="5" y="1"/>
                      </a:lnTo>
                      <a:lnTo>
                        <a:pt x="4" y="0"/>
                      </a:lnTo>
                      <a:lnTo>
                        <a:pt x="1" y="3"/>
                      </a:lnTo>
                      <a:lnTo>
                        <a:pt x="0" y="5"/>
                      </a:lnTo>
                      <a:lnTo>
                        <a:pt x="1" y="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8" name="Freeform 337"/>
                <p:cNvSpPr>
                  <a:spLocks/>
                </p:cNvSpPr>
                <p:nvPr/>
              </p:nvSpPr>
              <p:spPr bwMode="auto">
                <a:xfrm>
                  <a:off x="5195" y="1274"/>
                  <a:ext cx="3" cy="2"/>
                </a:xfrm>
                <a:custGeom>
                  <a:avLst/>
                  <a:gdLst>
                    <a:gd name="T0" fmla="*/ 2 w 3"/>
                    <a:gd name="T1" fmla="*/ 4 h 5"/>
                    <a:gd name="T2" fmla="*/ 1 w 3"/>
                    <a:gd name="T3" fmla="*/ 5 h 5"/>
                    <a:gd name="T4" fmla="*/ 3 w 3"/>
                    <a:gd name="T5" fmla="*/ 0 h 5"/>
                    <a:gd name="T6" fmla="*/ 1 w 3"/>
                    <a:gd name="T7" fmla="*/ 0 h 5"/>
                    <a:gd name="T8" fmla="*/ 0 w 3"/>
                    <a:gd name="T9" fmla="*/ 2 h 5"/>
                    <a:gd name="T10" fmla="*/ 1 w 3"/>
                    <a:gd name="T11" fmla="*/ 2 h 5"/>
                    <a:gd name="T12" fmla="*/ 2 w 3"/>
                    <a:gd name="T13" fmla="*/ 4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2" y="4"/>
                      </a:moveTo>
                      <a:lnTo>
                        <a:pt x="1" y="5"/>
                      </a:lnTo>
                      <a:lnTo>
                        <a:pt x="3" y="0"/>
                      </a:lnTo>
                      <a:lnTo>
                        <a:pt x="1" y="0"/>
                      </a:lnTo>
                      <a:lnTo>
                        <a:pt x="0" y="2"/>
                      </a:lnTo>
                      <a:lnTo>
                        <a:pt x="1" y="2"/>
                      </a:lnTo>
                      <a:lnTo>
                        <a:pt x="2"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59" name="Freeform 338"/>
                <p:cNvSpPr>
                  <a:spLocks/>
                </p:cNvSpPr>
                <p:nvPr/>
              </p:nvSpPr>
              <p:spPr bwMode="auto">
                <a:xfrm>
                  <a:off x="5157" y="1233"/>
                  <a:ext cx="42" cy="41"/>
                </a:xfrm>
                <a:custGeom>
                  <a:avLst/>
                  <a:gdLst>
                    <a:gd name="T0" fmla="*/ 78 w 80"/>
                    <a:gd name="T1" fmla="*/ 82 h 82"/>
                    <a:gd name="T2" fmla="*/ 78 w 80"/>
                    <a:gd name="T3" fmla="*/ 81 h 82"/>
                    <a:gd name="T4" fmla="*/ 80 w 80"/>
                    <a:gd name="T5" fmla="*/ 76 h 82"/>
                    <a:gd name="T6" fmla="*/ 80 w 80"/>
                    <a:gd name="T7" fmla="*/ 64 h 82"/>
                    <a:gd name="T8" fmla="*/ 79 w 80"/>
                    <a:gd name="T9" fmla="*/ 61 h 82"/>
                    <a:gd name="T10" fmla="*/ 79 w 80"/>
                    <a:gd name="T11" fmla="*/ 59 h 82"/>
                    <a:gd name="T12" fmla="*/ 76 w 80"/>
                    <a:gd name="T13" fmla="*/ 52 h 82"/>
                    <a:gd name="T14" fmla="*/ 75 w 80"/>
                    <a:gd name="T15" fmla="*/ 49 h 82"/>
                    <a:gd name="T16" fmla="*/ 52 w 80"/>
                    <a:gd name="T17" fmla="*/ 0 h 82"/>
                    <a:gd name="T18" fmla="*/ 0 w 80"/>
                    <a:gd name="T19" fmla="*/ 26 h 82"/>
                    <a:gd name="T20" fmla="*/ 0 w 80"/>
                    <a:gd name="T21" fmla="*/ 27 h 82"/>
                    <a:gd name="T22" fmla="*/ 2 w 80"/>
                    <a:gd name="T23" fmla="*/ 28 h 82"/>
                    <a:gd name="T24" fmla="*/ 49 w 80"/>
                    <a:gd name="T25" fmla="*/ 3 h 82"/>
                    <a:gd name="T26" fmla="*/ 72 w 80"/>
                    <a:gd name="T27" fmla="*/ 49 h 82"/>
                    <a:gd name="T28" fmla="*/ 74 w 80"/>
                    <a:gd name="T29" fmla="*/ 52 h 82"/>
                    <a:gd name="T30" fmla="*/ 77 w 80"/>
                    <a:gd name="T31" fmla="*/ 59 h 82"/>
                    <a:gd name="T32" fmla="*/ 77 w 80"/>
                    <a:gd name="T33" fmla="*/ 61 h 82"/>
                    <a:gd name="T34" fmla="*/ 78 w 80"/>
                    <a:gd name="T35" fmla="*/ 64 h 82"/>
                    <a:gd name="T36" fmla="*/ 78 w 80"/>
                    <a:gd name="T37" fmla="*/ 76 h 82"/>
                    <a:gd name="T38" fmla="*/ 76 w 80"/>
                    <a:gd name="T39" fmla="*/ 81 h 82"/>
                    <a:gd name="T40" fmla="*/ 76 w 80"/>
                    <a:gd name="T41" fmla="*/ 82 h 82"/>
                    <a:gd name="T42" fmla="*/ 78 w 80"/>
                    <a:gd name="T43" fmla="*/ 82 h 8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
                    <a:gd name="T67" fmla="*/ 0 h 82"/>
                    <a:gd name="T68" fmla="*/ 80 w 80"/>
                    <a:gd name="T69" fmla="*/ 82 h 8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 h="82">
                      <a:moveTo>
                        <a:pt x="78" y="82"/>
                      </a:moveTo>
                      <a:lnTo>
                        <a:pt x="78" y="81"/>
                      </a:lnTo>
                      <a:lnTo>
                        <a:pt x="80" y="76"/>
                      </a:lnTo>
                      <a:lnTo>
                        <a:pt x="80" y="64"/>
                      </a:lnTo>
                      <a:lnTo>
                        <a:pt x="79" y="61"/>
                      </a:lnTo>
                      <a:lnTo>
                        <a:pt x="79" y="59"/>
                      </a:lnTo>
                      <a:lnTo>
                        <a:pt x="76" y="52"/>
                      </a:lnTo>
                      <a:lnTo>
                        <a:pt x="75" y="49"/>
                      </a:lnTo>
                      <a:lnTo>
                        <a:pt x="52" y="0"/>
                      </a:lnTo>
                      <a:lnTo>
                        <a:pt x="0" y="26"/>
                      </a:lnTo>
                      <a:lnTo>
                        <a:pt x="0" y="27"/>
                      </a:lnTo>
                      <a:lnTo>
                        <a:pt x="2" y="28"/>
                      </a:lnTo>
                      <a:lnTo>
                        <a:pt x="49" y="3"/>
                      </a:lnTo>
                      <a:lnTo>
                        <a:pt x="72" y="49"/>
                      </a:lnTo>
                      <a:lnTo>
                        <a:pt x="74" y="52"/>
                      </a:lnTo>
                      <a:lnTo>
                        <a:pt x="77" y="59"/>
                      </a:lnTo>
                      <a:lnTo>
                        <a:pt x="77" y="61"/>
                      </a:lnTo>
                      <a:lnTo>
                        <a:pt x="78" y="64"/>
                      </a:lnTo>
                      <a:lnTo>
                        <a:pt x="78" y="76"/>
                      </a:lnTo>
                      <a:lnTo>
                        <a:pt x="76" y="81"/>
                      </a:lnTo>
                      <a:lnTo>
                        <a:pt x="76" y="82"/>
                      </a:lnTo>
                      <a:lnTo>
                        <a:pt x="78" y="8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0" name="Freeform 339"/>
                <p:cNvSpPr>
                  <a:spLocks/>
                </p:cNvSpPr>
                <p:nvPr/>
              </p:nvSpPr>
              <p:spPr bwMode="auto">
                <a:xfrm>
                  <a:off x="3043" y="1760"/>
                  <a:ext cx="2068" cy="740"/>
                </a:xfrm>
                <a:custGeom>
                  <a:avLst/>
                  <a:gdLst>
                    <a:gd name="T0" fmla="*/ 389 w 3982"/>
                    <a:gd name="T1" fmla="*/ 934 h 1481"/>
                    <a:gd name="T2" fmla="*/ 974 w 3982"/>
                    <a:gd name="T3" fmla="*/ 900 h 1481"/>
                    <a:gd name="T4" fmla="*/ 1421 w 3982"/>
                    <a:gd name="T5" fmla="*/ 639 h 1481"/>
                    <a:gd name="T6" fmla="*/ 1641 w 3982"/>
                    <a:gd name="T7" fmla="*/ 360 h 1481"/>
                    <a:gd name="T8" fmla="*/ 1917 w 3982"/>
                    <a:gd name="T9" fmla="*/ 42 h 1481"/>
                    <a:gd name="T10" fmla="*/ 2050 w 3982"/>
                    <a:gd name="T11" fmla="*/ 3 h 1481"/>
                    <a:gd name="T12" fmla="*/ 2072 w 3982"/>
                    <a:gd name="T13" fmla="*/ 19 h 1481"/>
                    <a:gd name="T14" fmla="*/ 2109 w 3982"/>
                    <a:gd name="T15" fmla="*/ 45 h 1481"/>
                    <a:gd name="T16" fmla="*/ 2155 w 3982"/>
                    <a:gd name="T17" fmla="*/ 75 h 1481"/>
                    <a:gd name="T18" fmla="*/ 2201 w 3982"/>
                    <a:gd name="T19" fmla="*/ 104 h 1481"/>
                    <a:gd name="T20" fmla="*/ 2242 w 3982"/>
                    <a:gd name="T21" fmla="*/ 126 h 1481"/>
                    <a:gd name="T22" fmla="*/ 2276 w 3982"/>
                    <a:gd name="T23" fmla="*/ 139 h 1481"/>
                    <a:gd name="T24" fmla="*/ 2327 w 3982"/>
                    <a:gd name="T25" fmla="*/ 159 h 1481"/>
                    <a:gd name="T26" fmla="*/ 2392 w 3982"/>
                    <a:gd name="T27" fmla="*/ 188 h 1481"/>
                    <a:gd name="T28" fmla="*/ 2458 w 3982"/>
                    <a:gd name="T29" fmla="*/ 218 h 1481"/>
                    <a:gd name="T30" fmla="*/ 2513 w 3982"/>
                    <a:gd name="T31" fmla="*/ 245 h 1481"/>
                    <a:gd name="T32" fmla="*/ 2545 w 3982"/>
                    <a:gd name="T33" fmla="*/ 261 h 1481"/>
                    <a:gd name="T34" fmla="*/ 2558 w 3982"/>
                    <a:gd name="T35" fmla="*/ 265 h 1481"/>
                    <a:gd name="T36" fmla="*/ 2610 w 3982"/>
                    <a:gd name="T37" fmla="*/ 288 h 1481"/>
                    <a:gd name="T38" fmla="*/ 2695 w 3982"/>
                    <a:gd name="T39" fmla="*/ 324 h 1481"/>
                    <a:gd name="T40" fmla="*/ 2795 w 3982"/>
                    <a:gd name="T41" fmla="*/ 366 h 1481"/>
                    <a:gd name="T42" fmla="*/ 2890 w 3982"/>
                    <a:gd name="T43" fmla="*/ 401 h 1481"/>
                    <a:gd name="T44" fmla="*/ 2961 w 3982"/>
                    <a:gd name="T45" fmla="*/ 424 h 1481"/>
                    <a:gd name="T46" fmla="*/ 2999 w 3982"/>
                    <a:gd name="T47" fmla="*/ 428 h 1481"/>
                    <a:gd name="T48" fmla="*/ 3056 w 3982"/>
                    <a:gd name="T49" fmla="*/ 436 h 1481"/>
                    <a:gd name="T50" fmla="*/ 3126 w 3982"/>
                    <a:gd name="T51" fmla="*/ 449 h 1481"/>
                    <a:gd name="T52" fmla="*/ 3197 w 3982"/>
                    <a:gd name="T53" fmla="*/ 462 h 1481"/>
                    <a:gd name="T54" fmla="*/ 3257 w 3982"/>
                    <a:gd name="T55" fmla="*/ 475 h 1481"/>
                    <a:gd name="T56" fmla="*/ 3294 w 3982"/>
                    <a:gd name="T57" fmla="*/ 483 h 1481"/>
                    <a:gd name="T58" fmla="*/ 3608 w 3982"/>
                    <a:gd name="T59" fmla="*/ 615 h 1481"/>
                    <a:gd name="T60" fmla="*/ 3982 w 3982"/>
                    <a:gd name="T61" fmla="*/ 745 h 1481"/>
                    <a:gd name="T62" fmla="*/ 0 w 3982"/>
                    <a:gd name="T63" fmla="*/ 1481 h 1481"/>
                    <a:gd name="T64" fmla="*/ 0 w 3982"/>
                    <a:gd name="T65" fmla="*/ 942 h 14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82"/>
                    <a:gd name="T100" fmla="*/ 0 h 1481"/>
                    <a:gd name="T101" fmla="*/ 3982 w 3982"/>
                    <a:gd name="T102" fmla="*/ 1481 h 14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82" h="1481">
                      <a:moveTo>
                        <a:pt x="0" y="942"/>
                      </a:moveTo>
                      <a:lnTo>
                        <a:pt x="389" y="934"/>
                      </a:lnTo>
                      <a:lnTo>
                        <a:pt x="626" y="916"/>
                      </a:lnTo>
                      <a:lnTo>
                        <a:pt x="974" y="900"/>
                      </a:lnTo>
                      <a:lnTo>
                        <a:pt x="1178" y="852"/>
                      </a:lnTo>
                      <a:lnTo>
                        <a:pt x="1421" y="639"/>
                      </a:lnTo>
                      <a:lnTo>
                        <a:pt x="1519" y="517"/>
                      </a:lnTo>
                      <a:lnTo>
                        <a:pt x="1641" y="360"/>
                      </a:lnTo>
                      <a:lnTo>
                        <a:pt x="1803" y="180"/>
                      </a:lnTo>
                      <a:lnTo>
                        <a:pt x="1917" y="42"/>
                      </a:lnTo>
                      <a:lnTo>
                        <a:pt x="2047" y="0"/>
                      </a:lnTo>
                      <a:lnTo>
                        <a:pt x="2050" y="3"/>
                      </a:lnTo>
                      <a:lnTo>
                        <a:pt x="2059" y="10"/>
                      </a:lnTo>
                      <a:lnTo>
                        <a:pt x="2072" y="19"/>
                      </a:lnTo>
                      <a:lnTo>
                        <a:pt x="2089" y="32"/>
                      </a:lnTo>
                      <a:lnTo>
                        <a:pt x="2109" y="45"/>
                      </a:lnTo>
                      <a:lnTo>
                        <a:pt x="2132" y="60"/>
                      </a:lnTo>
                      <a:lnTo>
                        <a:pt x="2155" y="75"/>
                      </a:lnTo>
                      <a:lnTo>
                        <a:pt x="2178" y="90"/>
                      </a:lnTo>
                      <a:lnTo>
                        <a:pt x="2201" y="104"/>
                      </a:lnTo>
                      <a:lnTo>
                        <a:pt x="2223" y="117"/>
                      </a:lnTo>
                      <a:lnTo>
                        <a:pt x="2242" y="126"/>
                      </a:lnTo>
                      <a:lnTo>
                        <a:pt x="2258" y="132"/>
                      </a:lnTo>
                      <a:lnTo>
                        <a:pt x="2276" y="139"/>
                      </a:lnTo>
                      <a:lnTo>
                        <a:pt x="2299" y="148"/>
                      </a:lnTo>
                      <a:lnTo>
                        <a:pt x="2327" y="159"/>
                      </a:lnTo>
                      <a:lnTo>
                        <a:pt x="2359" y="173"/>
                      </a:lnTo>
                      <a:lnTo>
                        <a:pt x="2392" y="188"/>
                      </a:lnTo>
                      <a:lnTo>
                        <a:pt x="2425" y="203"/>
                      </a:lnTo>
                      <a:lnTo>
                        <a:pt x="2458" y="218"/>
                      </a:lnTo>
                      <a:lnTo>
                        <a:pt x="2488" y="232"/>
                      </a:lnTo>
                      <a:lnTo>
                        <a:pt x="2513" y="245"/>
                      </a:lnTo>
                      <a:lnTo>
                        <a:pt x="2533" y="254"/>
                      </a:lnTo>
                      <a:lnTo>
                        <a:pt x="2545" y="261"/>
                      </a:lnTo>
                      <a:lnTo>
                        <a:pt x="2551" y="262"/>
                      </a:lnTo>
                      <a:lnTo>
                        <a:pt x="2558" y="265"/>
                      </a:lnTo>
                      <a:lnTo>
                        <a:pt x="2579" y="275"/>
                      </a:lnTo>
                      <a:lnTo>
                        <a:pt x="2610" y="288"/>
                      </a:lnTo>
                      <a:lnTo>
                        <a:pt x="2649" y="306"/>
                      </a:lnTo>
                      <a:lnTo>
                        <a:pt x="2695" y="324"/>
                      </a:lnTo>
                      <a:lnTo>
                        <a:pt x="2745" y="345"/>
                      </a:lnTo>
                      <a:lnTo>
                        <a:pt x="2795" y="366"/>
                      </a:lnTo>
                      <a:lnTo>
                        <a:pt x="2844" y="384"/>
                      </a:lnTo>
                      <a:lnTo>
                        <a:pt x="2890" y="401"/>
                      </a:lnTo>
                      <a:lnTo>
                        <a:pt x="2929" y="415"/>
                      </a:lnTo>
                      <a:lnTo>
                        <a:pt x="2961" y="424"/>
                      </a:lnTo>
                      <a:lnTo>
                        <a:pt x="2982" y="427"/>
                      </a:lnTo>
                      <a:lnTo>
                        <a:pt x="2999" y="428"/>
                      </a:lnTo>
                      <a:lnTo>
                        <a:pt x="3025" y="431"/>
                      </a:lnTo>
                      <a:lnTo>
                        <a:pt x="3056" y="436"/>
                      </a:lnTo>
                      <a:lnTo>
                        <a:pt x="3089" y="442"/>
                      </a:lnTo>
                      <a:lnTo>
                        <a:pt x="3126" y="449"/>
                      </a:lnTo>
                      <a:lnTo>
                        <a:pt x="3162" y="456"/>
                      </a:lnTo>
                      <a:lnTo>
                        <a:pt x="3197" y="462"/>
                      </a:lnTo>
                      <a:lnTo>
                        <a:pt x="3230" y="469"/>
                      </a:lnTo>
                      <a:lnTo>
                        <a:pt x="3257" y="475"/>
                      </a:lnTo>
                      <a:lnTo>
                        <a:pt x="3280" y="480"/>
                      </a:lnTo>
                      <a:lnTo>
                        <a:pt x="3294" y="483"/>
                      </a:lnTo>
                      <a:lnTo>
                        <a:pt x="3300" y="483"/>
                      </a:lnTo>
                      <a:lnTo>
                        <a:pt x="3608" y="615"/>
                      </a:lnTo>
                      <a:lnTo>
                        <a:pt x="3860" y="696"/>
                      </a:lnTo>
                      <a:lnTo>
                        <a:pt x="3982" y="745"/>
                      </a:lnTo>
                      <a:lnTo>
                        <a:pt x="3974" y="1481"/>
                      </a:lnTo>
                      <a:lnTo>
                        <a:pt x="0" y="1481"/>
                      </a:lnTo>
                      <a:lnTo>
                        <a:pt x="0" y="942"/>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1" name="Freeform 340"/>
                <p:cNvSpPr>
                  <a:spLocks/>
                </p:cNvSpPr>
                <p:nvPr/>
              </p:nvSpPr>
              <p:spPr bwMode="auto">
                <a:xfrm>
                  <a:off x="3043" y="1753"/>
                  <a:ext cx="1066" cy="486"/>
                </a:xfrm>
                <a:custGeom>
                  <a:avLst/>
                  <a:gdLst>
                    <a:gd name="T0" fmla="*/ 0 w 2052"/>
                    <a:gd name="T1" fmla="*/ 941 h 973"/>
                    <a:gd name="T2" fmla="*/ 0 w 2052"/>
                    <a:gd name="T3" fmla="*/ 973 h 973"/>
                    <a:gd name="T4" fmla="*/ 389 w 2052"/>
                    <a:gd name="T5" fmla="*/ 964 h 973"/>
                    <a:gd name="T6" fmla="*/ 626 w 2052"/>
                    <a:gd name="T7" fmla="*/ 946 h 973"/>
                    <a:gd name="T8" fmla="*/ 976 w 2052"/>
                    <a:gd name="T9" fmla="*/ 930 h 973"/>
                    <a:gd name="T10" fmla="*/ 1184 w 2052"/>
                    <a:gd name="T11" fmla="*/ 881 h 973"/>
                    <a:gd name="T12" fmla="*/ 1432 w 2052"/>
                    <a:gd name="T13" fmla="*/ 664 h 973"/>
                    <a:gd name="T14" fmla="*/ 1531 w 2052"/>
                    <a:gd name="T15" fmla="*/ 541 h 973"/>
                    <a:gd name="T16" fmla="*/ 1653 w 2052"/>
                    <a:gd name="T17" fmla="*/ 384 h 973"/>
                    <a:gd name="T18" fmla="*/ 1804 w 2052"/>
                    <a:gd name="T19" fmla="*/ 217 h 973"/>
                    <a:gd name="T20" fmla="*/ 1925 w 2052"/>
                    <a:gd name="T21" fmla="*/ 71 h 973"/>
                    <a:gd name="T22" fmla="*/ 2052 w 2052"/>
                    <a:gd name="T23" fmla="*/ 30 h 973"/>
                    <a:gd name="T24" fmla="*/ 2047 w 2052"/>
                    <a:gd name="T25" fmla="*/ 15 h 973"/>
                    <a:gd name="T26" fmla="*/ 2043 w 2052"/>
                    <a:gd name="T27" fmla="*/ 0 h 973"/>
                    <a:gd name="T28" fmla="*/ 1909 w 2052"/>
                    <a:gd name="T29" fmla="*/ 43 h 973"/>
                    <a:gd name="T30" fmla="*/ 1802 w 2052"/>
                    <a:gd name="T31" fmla="*/ 173 h 973"/>
                    <a:gd name="T32" fmla="*/ 1628 w 2052"/>
                    <a:gd name="T33" fmla="*/ 366 h 973"/>
                    <a:gd name="T34" fmla="*/ 1506 w 2052"/>
                    <a:gd name="T35" fmla="*/ 522 h 973"/>
                    <a:gd name="T36" fmla="*/ 1409 w 2052"/>
                    <a:gd name="T37" fmla="*/ 643 h 973"/>
                    <a:gd name="T38" fmla="*/ 1171 w 2052"/>
                    <a:gd name="T39" fmla="*/ 853 h 973"/>
                    <a:gd name="T40" fmla="*/ 971 w 2052"/>
                    <a:gd name="T41" fmla="*/ 900 h 973"/>
                    <a:gd name="T42" fmla="*/ 626 w 2052"/>
                    <a:gd name="T43" fmla="*/ 916 h 973"/>
                    <a:gd name="T44" fmla="*/ 389 w 2052"/>
                    <a:gd name="T45" fmla="*/ 934 h 973"/>
                    <a:gd name="T46" fmla="*/ 0 w 2052"/>
                    <a:gd name="T47" fmla="*/ 941 h 9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52"/>
                    <a:gd name="T73" fmla="*/ 0 h 973"/>
                    <a:gd name="T74" fmla="*/ 2052 w 2052"/>
                    <a:gd name="T75" fmla="*/ 973 h 9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52" h="973">
                      <a:moveTo>
                        <a:pt x="0" y="941"/>
                      </a:moveTo>
                      <a:lnTo>
                        <a:pt x="0" y="973"/>
                      </a:lnTo>
                      <a:lnTo>
                        <a:pt x="389" y="964"/>
                      </a:lnTo>
                      <a:lnTo>
                        <a:pt x="626" y="946"/>
                      </a:lnTo>
                      <a:lnTo>
                        <a:pt x="976" y="930"/>
                      </a:lnTo>
                      <a:lnTo>
                        <a:pt x="1184" y="881"/>
                      </a:lnTo>
                      <a:lnTo>
                        <a:pt x="1432" y="664"/>
                      </a:lnTo>
                      <a:lnTo>
                        <a:pt x="1531" y="541"/>
                      </a:lnTo>
                      <a:lnTo>
                        <a:pt x="1653" y="384"/>
                      </a:lnTo>
                      <a:lnTo>
                        <a:pt x="1804" y="217"/>
                      </a:lnTo>
                      <a:lnTo>
                        <a:pt x="1925" y="71"/>
                      </a:lnTo>
                      <a:lnTo>
                        <a:pt x="2052" y="30"/>
                      </a:lnTo>
                      <a:lnTo>
                        <a:pt x="2047" y="15"/>
                      </a:lnTo>
                      <a:lnTo>
                        <a:pt x="2043" y="0"/>
                      </a:lnTo>
                      <a:lnTo>
                        <a:pt x="1909" y="43"/>
                      </a:lnTo>
                      <a:lnTo>
                        <a:pt x="1802" y="173"/>
                      </a:lnTo>
                      <a:lnTo>
                        <a:pt x="1628" y="366"/>
                      </a:lnTo>
                      <a:lnTo>
                        <a:pt x="1506" y="522"/>
                      </a:lnTo>
                      <a:lnTo>
                        <a:pt x="1409" y="643"/>
                      </a:lnTo>
                      <a:lnTo>
                        <a:pt x="1171" y="853"/>
                      </a:lnTo>
                      <a:lnTo>
                        <a:pt x="971" y="900"/>
                      </a:lnTo>
                      <a:lnTo>
                        <a:pt x="626" y="916"/>
                      </a:lnTo>
                      <a:lnTo>
                        <a:pt x="389" y="934"/>
                      </a:lnTo>
                      <a:lnTo>
                        <a:pt x="0" y="9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2" name="Freeform 341"/>
                <p:cNvSpPr>
                  <a:spLocks/>
                </p:cNvSpPr>
                <p:nvPr/>
              </p:nvSpPr>
              <p:spPr bwMode="auto">
                <a:xfrm>
                  <a:off x="4101" y="1753"/>
                  <a:ext cx="12" cy="14"/>
                </a:xfrm>
                <a:custGeom>
                  <a:avLst/>
                  <a:gdLst>
                    <a:gd name="T0" fmla="*/ 10 w 23"/>
                    <a:gd name="T1" fmla="*/ 15 h 28"/>
                    <a:gd name="T2" fmla="*/ 0 w 23"/>
                    <a:gd name="T3" fmla="*/ 26 h 28"/>
                    <a:gd name="T4" fmla="*/ 2 w 23"/>
                    <a:gd name="T5" fmla="*/ 28 h 28"/>
                    <a:gd name="T6" fmla="*/ 13 w 23"/>
                    <a:gd name="T7" fmla="*/ 18 h 28"/>
                    <a:gd name="T8" fmla="*/ 23 w 23"/>
                    <a:gd name="T9" fmla="*/ 7 h 28"/>
                    <a:gd name="T10" fmla="*/ 21 w 23"/>
                    <a:gd name="T11" fmla="*/ 5 h 28"/>
                    <a:gd name="T12" fmla="*/ 6 w 23"/>
                    <a:gd name="T13" fmla="*/ 0 h 28"/>
                    <a:gd name="T14" fmla="*/ 6 w 23"/>
                    <a:gd name="T15" fmla="*/ 0 h 28"/>
                    <a:gd name="T16" fmla="*/ 10 w 23"/>
                    <a:gd name="T17" fmla="*/ 15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8"/>
                    <a:gd name="T29" fmla="*/ 23 w 2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8">
                      <a:moveTo>
                        <a:pt x="10" y="15"/>
                      </a:moveTo>
                      <a:lnTo>
                        <a:pt x="0" y="26"/>
                      </a:lnTo>
                      <a:lnTo>
                        <a:pt x="2" y="28"/>
                      </a:lnTo>
                      <a:lnTo>
                        <a:pt x="13" y="18"/>
                      </a:lnTo>
                      <a:lnTo>
                        <a:pt x="23" y="7"/>
                      </a:lnTo>
                      <a:lnTo>
                        <a:pt x="21" y="5"/>
                      </a:lnTo>
                      <a:lnTo>
                        <a:pt x="6" y="0"/>
                      </a:lnTo>
                      <a:lnTo>
                        <a:pt x="1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3" name="Freeform 342"/>
                <p:cNvSpPr>
                  <a:spLocks/>
                </p:cNvSpPr>
                <p:nvPr/>
              </p:nvSpPr>
              <p:spPr bwMode="auto">
                <a:xfrm>
                  <a:off x="4102" y="1755"/>
                  <a:ext cx="76" cy="56"/>
                </a:xfrm>
                <a:custGeom>
                  <a:avLst/>
                  <a:gdLst>
                    <a:gd name="T0" fmla="*/ 0 w 147"/>
                    <a:gd name="T1" fmla="*/ 23 h 113"/>
                    <a:gd name="T2" fmla="*/ 0 w 147"/>
                    <a:gd name="T3" fmla="*/ 23 h 113"/>
                    <a:gd name="T4" fmla="*/ 2 w 147"/>
                    <a:gd name="T5" fmla="*/ 25 h 113"/>
                    <a:gd name="T6" fmla="*/ 11 w 147"/>
                    <a:gd name="T7" fmla="*/ 32 h 113"/>
                    <a:gd name="T8" fmla="*/ 23 w 147"/>
                    <a:gd name="T9" fmla="*/ 42 h 113"/>
                    <a:gd name="T10" fmla="*/ 41 w 147"/>
                    <a:gd name="T11" fmla="*/ 54 h 113"/>
                    <a:gd name="T12" fmla="*/ 48 w 147"/>
                    <a:gd name="T13" fmla="*/ 59 h 113"/>
                    <a:gd name="T14" fmla="*/ 131 w 147"/>
                    <a:gd name="T15" fmla="*/ 113 h 113"/>
                    <a:gd name="T16" fmla="*/ 139 w 147"/>
                    <a:gd name="T17" fmla="*/ 100 h 113"/>
                    <a:gd name="T18" fmla="*/ 147 w 147"/>
                    <a:gd name="T19" fmla="*/ 88 h 113"/>
                    <a:gd name="T20" fmla="*/ 91 w 147"/>
                    <a:gd name="T21" fmla="*/ 52 h 113"/>
                    <a:gd name="T22" fmla="*/ 59 w 147"/>
                    <a:gd name="T23" fmla="*/ 29 h 113"/>
                    <a:gd name="T24" fmla="*/ 42 w 147"/>
                    <a:gd name="T25" fmla="*/ 16 h 113"/>
                    <a:gd name="T26" fmla="*/ 29 w 147"/>
                    <a:gd name="T27" fmla="*/ 7 h 113"/>
                    <a:gd name="T28" fmla="*/ 20 w 147"/>
                    <a:gd name="T29" fmla="*/ 0 h 113"/>
                    <a:gd name="T30" fmla="*/ 11 w 147"/>
                    <a:gd name="T31" fmla="*/ 13 h 113"/>
                    <a:gd name="T32" fmla="*/ 0 w 147"/>
                    <a:gd name="T33" fmla="*/ 23 h 1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7"/>
                    <a:gd name="T52" fmla="*/ 0 h 113"/>
                    <a:gd name="T53" fmla="*/ 147 w 147"/>
                    <a:gd name="T54" fmla="*/ 113 h 1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7" h="113">
                      <a:moveTo>
                        <a:pt x="0" y="23"/>
                      </a:moveTo>
                      <a:lnTo>
                        <a:pt x="0" y="23"/>
                      </a:lnTo>
                      <a:lnTo>
                        <a:pt x="2" y="25"/>
                      </a:lnTo>
                      <a:lnTo>
                        <a:pt x="11" y="32"/>
                      </a:lnTo>
                      <a:lnTo>
                        <a:pt x="23" y="42"/>
                      </a:lnTo>
                      <a:lnTo>
                        <a:pt x="41" y="54"/>
                      </a:lnTo>
                      <a:lnTo>
                        <a:pt x="48" y="59"/>
                      </a:lnTo>
                      <a:lnTo>
                        <a:pt x="131" y="113"/>
                      </a:lnTo>
                      <a:lnTo>
                        <a:pt x="139" y="100"/>
                      </a:lnTo>
                      <a:lnTo>
                        <a:pt x="147" y="88"/>
                      </a:lnTo>
                      <a:lnTo>
                        <a:pt x="91" y="52"/>
                      </a:lnTo>
                      <a:lnTo>
                        <a:pt x="59" y="29"/>
                      </a:lnTo>
                      <a:lnTo>
                        <a:pt x="42" y="16"/>
                      </a:lnTo>
                      <a:lnTo>
                        <a:pt x="29" y="7"/>
                      </a:lnTo>
                      <a:lnTo>
                        <a:pt x="20" y="0"/>
                      </a:lnTo>
                      <a:lnTo>
                        <a:pt x="11" y="1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4" name="Freeform 343"/>
                <p:cNvSpPr>
                  <a:spLocks/>
                </p:cNvSpPr>
                <p:nvPr/>
              </p:nvSpPr>
              <p:spPr bwMode="auto">
                <a:xfrm>
                  <a:off x="4169" y="1798"/>
                  <a:ext cx="49" cy="35"/>
                </a:xfrm>
                <a:custGeom>
                  <a:avLst/>
                  <a:gdLst>
                    <a:gd name="T0" fmla="*/ 0 w 93"/>
                    <a:gd name="T1" fmla="*/ 27 h 71"/>
                    <a:gd name="T2" fmla="*/ 23 w 93"/>
                    <a:gd name="T3" fmla="*/ 42 h 71"/>
                    <a:gd name="T4" fmla="*/ 23 w 93"/>
                    <a:gd name="T5" fmla="*/ 42 h 71"/>
                    <a:gd name="T6" fmla="*/ 35 w 93"/>
                    <a:gd name="T7" fmla="*/ 49 h 71"/>
                    <a:gd name="T8" fmla="*/ 72 w 93"/>
                    <a:gd name="T9" fmla="*/ 66 h 71"/>
                    <a:gd name="T10" fmla="*/ 84 w 93"/>
                    <a:gd name="T11" fmla="*/ 71 h 71"/>
                    <a:gd name="T12" fmla="*/ 88 w 93"/>
                    <a:gd name="T13" fmla="*/ 56 h 71"/>
                    <a:gd name="T14" fmla="*/ 93 w 93"/>
                    <a:gd name="T15" fmla="*/ 41 h 71"/>
                    <a:gd name="T16" fmla="*/ 72 w 93"/>
                    <a:gd name="T17" fmla="*/ 34 h 71"/>
                    <a:gd name="T18" fmla="*/ 70 w 93"/>
                    <a:gd name="T19" fmla="*/ 33 h 71"/>
                    <a:gd name="T20" fmla="*/ 39 w 93"/>
                    <a:gd name="T21" fmla="*/ 14 h 71"/>
                    <a:gd name="T22" fmla="*/ 16 w 93"/>
                    <a:gd name="T23" fmla="*/ 0 h 71"/>
                    <a:gd name="T24" fmla="*/ 8 w 93"/>
                    <a:gd name="T25" fmla="*/ 14 h 71"/>
                    <a:gd name="T26" fmla="*/ 0 w 93"/>
                    <a:gd name="T27" fmla="*/ 27 h 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3"/>
                    <a:gd name="T43" fmla="*/ 0 h 71"/>
                    <a:gd name="T44" fmla="*/ 93 w 93"/>
                    <a:gd name="T45" fmla="*/ 71 h 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3" h="71">
                      <a:moveTo>
                        <a:pt x="0" y="27"/>
                      </a:moveTo>
                      <a:lnTo>
                        <a:pt x="23" y="42"/>
                      </a:lnTo>
                      <a:lnTo>
                        <a:pt x="35" y="49"/>
                      </a:lnTo>
                      <a:lnTo>
                        <a:pt x="72" y="66"/>
                      </a:lnTo>
                      <a:lnTo>
                        <a:pt x="84" y="71"/>
                      </a:lnTo>
                      <a:lnTo>
                        <a:pt x="88" y="56"/>
                      </a:lnTo>
                      <a:lnTo>
                        <a:pt x="93" y="41"/>
                      </a:lnTo>
                      <a:lnTo>
                        <a:pt x="72" y="34"/>
                      </a:lnTo>
                      <a:lnTo>
                        <a:pt x="70" y="33"/>
                      </a:lnTo>
                      <a:lnTo>
                        <a:pt x="39" y="14"/>
                      </a:lnTo>
                      <a:lnTo>
                        <a:pt x="16" y="0"/>
                      </a:lnTo>
                      <a:lnTo>
                        <a:pt x="8" y="14"/>
                      </a:ln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5" name="Freeform 344"/>
                <p:cNvSpPr>
                  <a:spLocks/>
                </p:cNvSpPr>
                <p:nvPr/>
              </p:nvSpPr>
              <p:spPr bwMode="auto">
                <a:xfrm>
                  <a:off x="4210" y="1816"/>
                  <a:ext cx="910" cy="692"/>
                </a:xfrm>
                <a:custGeom>
                  <a:avLst/>
                  <a:gdLst>
                    <a:gd name="T0" fmla="*/ 6 w 1751"/>
                    <a:gd name="T1" fmla="*/ 35 h 1385"/>
                    <a:gd name="T2" fmla="*/ 106 w 1751"/>
                    <a:gd name="T3" fmla="*/ 76 h 1385"/>
                    <a:gd name="T4" fmla="*/ 205 w 1751"/>
                    <a:gd name="T5" fmla="*/ 121 h 1385"/>
                    <a:gd name="T6" fmla="*/ 241 w 1751"/>
                    <a:gd name="T7" fmla="*/ 138 h 1385"/>
                    <a:gd name="T8" fmla="*/ 291 w 1751"/>
                    <a:gd name="T9" fmla="*/ 164 h 1385"/>
                    <a:gd name="T10" fmla="*/ 295 w 1751"/>
                    <a:gd name="T11" fmla="*/ 164 h 1385"/>
                    <a:gd name="T12" fmla="*/ 396 w 1751"/>
                    <a:gd name="T13" fmla="*/ 209 h 1385"/>
                    <a:gd name="T14" fmla="*/ 492 w 1751"/>
                    <a:gd name="T15" fmla="*/ 248 h 1385"/>
                    <a:gd name="T16" fmla="*/ 592 w 1751"/>
                    <a:gd name="T17" fmla="*/ 288 h 1385"/>
                    <a:gd name="T18" fmla="*/ 673 w 1751"/>
                    <a:gd name="T19" fmla="*/ 318 h 1385"/>
                    <a:gd name="T20" fmla="*/ 733 w 1751"/>
                    <a:gd name="T21" fmla="*/ 331 h 1385"/>
                    <a:gd name="T22" fmla="*/ 763 w 1751"/>
                    <a:gd name="T23" fmla="*/ 334 h 1385"/>
                    <a:gd name="T24" fmla="*/ 840 w 1751"/>
                    <a:gd name="T25" fmla="*/ 346 h 1385"/>
                    <a:gd name="T26" fmla="*/ 948 w 1751"/>
                    <a:gd name="T27" fmla="*/ 366 h 1385"/>
                    <a:gd name="T28" fmla="*/ 1008 w 1751"/>
                    <a:gd name="T29" fmla="*/ 379 h 1385"/>
                    <a:gd name="T30" fmla="*/ 1044 w 1751"/>
                    <a:gd name="T31" fmla="*/ 387 h 1385"/>
                    <a:gd name="T32" fmla="*/ 1362 w 1751"/>
                    <a:gd name="T33" fmla="*/ 520 h 1385"/>
                    <a:gd name="T34" fmla="*/ 1719 w 1751"/>
                    <a:gd name="T35" fmla="*/ 644 h 1385"/>
                    <a:gd name="T36" fmla="*/ 1743 w 1751"/>
                    <a:gd name="T37" fmla="*/ 1385 h 1385"/>
                    <a:gd name="T38" fmla="*/ 1608 w 1751"/>
                    <a:gd name="T39" fmla="*/ 568 h 1385"/>
                    <a:gd name="T40" fmla="*/ 1055 w 1751"/>
                    <a:gd name="T41" fmla="*/ 357 h 1385"/>
                    <a:gd name="T42" fmla="*/ 1041 w 1751"/>
                    <a:gd name="T43" fmla="*/ 355 h 1385"/>
                    <a:gd name="T44" fmla="*/ 985 w 1751"/>
                    <a:gd name="T45" fmla="*/ 343 h 1385"/>
                    <a:gd name="T46" fmla="*/ 881 w 1751"/>
                    <a:gd name="T47" fmla="*/ 323 h 1385"/>
                    <a:gd name="T48" fmla="*/ 811 w 1751"/>
                    <a:gd name="T49" fmla="*/ 310 h 1385"/>
                    <a:gd name="T50" fmla="*/ 753 w 1751"/>
                    <a:gd name="T51" fmla="*/ 302 h 1385"/>
                    <a:gd name="T52" fmla="*/ 719 w 1751"/>
                    <a:gd name="T53" fmla="*/ 298 h 1385"/>
                    <a:gd name="T54" fmla="*/ 647 w 1751"/>
                    <a:gd name="T55" fmla="*/ 275 h 1385"/>
                    <a:gd name="T56" fmla="*/ 529 w 1751"/>
                    <a:gd name="T57" fmla="*/ 230 h 1385"/>
                    <a:gd name="T58" fmla="*/ 454 w 1751"/>
                    <a:gd name="T59" fmla="*/ 199 h 1385"/>
                    <a:gd name="T60" fmla="*/ 369 w 1751"/>
                    <a:gd name="T61" fmla="*/ 164 h 1385"/>
                    <a:gd name="T62" fmla="*/ 310 w 1751"/>
                    <a:gd name="T63" fmla="*/ 136 h 1385"/>
                    <a:gd name="T64" fmla="*/ 299 w 1751"/>
                    <a:gd name="T65" fmla="*/ 133 h 1385"/>
                    <a:gd name="T66" fmla="*/ 261 w 1751"/>
                    <a:gd name="T67" fmla="*/ 114 h 1385"/>
                    <a:gd name="T68" fmla="*/ 184 w 1751"/>
                    <a:gd name="T69" fmla="*/ 78 h 1385"/>
                    <a:gd name="T70" fmla="*/ 86 w 1751"/>
                    <a:gd name="T71" fmla="*/ 35 h 1385"/>
                    <a:gd name="T72" fmla="*/ 16 w 1751"/>
                    <a:gd name="T73" fmla="*/ 6 h 13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51"/>
                    <a:gd name="T112" fmla="*/ 0 h 1385"/>
                    <a:gd name="T113" fmla="*/ 1751 w 1751"/>
                    <a:gd name="T114" fmla="*/ 1385 h 13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51" h="1385">
                      <a:moveTo>
                        <a:pt x="11" y="21"/>
                      </a:moveTo>
                      <a:lnTo>
                        <a:pt x="6" y="35"/>
                      </a:lnTo>
                      <a:lnTo>
                        <a:pt x="75" y="62"/>
                      </a:lnTo>
                      <a:lnTo>
                        <a:pt x="106" y="76"/>
                      </a:lnTo>
                      <a:lnTo>
                        <a:pt x="173" y="106"/>
                      </a:lnTo>
                      <a:lnTo>
                        <a:pt x="205" y="121"/>
                      </a:lnTo>
                      <a:lnTo>
                        <a:pt x="220" y="128"/>
                      </a:lnTo>
                      <a:lnTo>
                        <a:pt x="241" y="138"/>
                      </a:lnTo>
                      <a:lnTo>
                        <a:pt x="272" y="153"/>
                      </a:lnTo>
                      <a:lnTo>
                        <a:pt x="291" y="164"/>
                      </a:lnTo>
                      <a:lnTo>
                        <a:pt x="298" y="166"/>
                      </a:lnTo>
                      <a:lnTo>
                        <a:pt x="295" y="164"/>
                      </a:lnTo>
                      <a:lnTo>
                        <a:pt x="357" y="191"/>
                      </a:lnTo>
                      <a:lnTo>
                        <a:pt x="396" y="209"/>
                      </a:lnTo>
                      <a:lnTo>
                        <a:pt x="442" y="227"/>
                      </a:lnTo>
                      <a:lnTo>
                        <a:pt x="492" y="248"/>
                      </a:lnTo>
                      <a:lnTo>
                        <a:pt x="568" y="279"/>
                      </a:lnTo>
                      <a:lnTo>
                        <a:pt x="592" y="288"/>
                      </a:lnTo>
                      <a:lnTo>
                        <a:pt x="638" y="305"/>
                      </a:lnTo>
                      <a:lnTo>
                        <a:pt x="673" y="318"/>
                      </a:lnTo>
                      <a:lnTo>
                        <a:pt x="710" y="328"/>
                      </a:lnTo>
                      <a:lnTo>
                        <a:pt x="733" y="331"/>
                      </a:lnTo>
                      <a:lnTo>
                        <a:pt x="751" y="332"/>
                      </a:lnTo>
                      <a:lnTo>
                        <a:pt x="763" y="334"/>
                      </a:lnTo>
                      <a:lnTo>
                        <a:pt x="806" y="340"/>
                      </a:lnTo>
                      <a:lnTo>
                        <a:pt x="840" y="346"/>
                      </a:lnTo>
                      <a:lnTo>
                        <a:pt x="877" y="353"/>
                      </a:lnTo>
                      <a:lnTo>
                        <a:pt x="948" y="366"/>
                      </a:lnTo>
                      <a:lnTo>
                        <a:pt x="980" y="373"/>
                      </a:lnTo>
                      <a:lnTo>
                        <a:pt x="1008" y="379"/>
                      </a:lnTo>
                      <a:lnTo>
                        <a:pt x="1025" y="383"/>
                      </a:lnTo>
                      <a:lnTo>
                        <a:pt x="1044" y="387"/>
                      </a:lnTo>
                      <a:lnTo>
                        <a:pt x="1051" y="387"/>
                      </a:lnTo>
                      <a:lnTo>
                        <a:pt x="1362" y="520"/>
                      </a:lnTo>
                      <a:lnTo>
                        <a:pt x="1618" y="603"/>
                      </a:lnTo>
                      <a:lnTo>
                        <a:pt x="1719" y="644"/>
                      </a:lnTo>
                      <a:lnTo>
                        <a:pt x="1711" y="1354"/>
                      </a:lnTo>
                      <a:lnTo>
                        <a:pt x="1743" y="1385"/>
                      </a:lnTo>
                      <a:lnTo>
                        <a:pt x="1751" y="623"/>
                      </a:lnTo>
                      <a:lnTo>
                        <a:pt x="1608" y="568"/>
                      </a:lnTo>
                      <a:lnTo>
                        <a:pt x="1359" y="487"/>
                      </a:lnTo>
                      <a:lnTo>
                        <a:pt x="1055" y="357"/>
                      </a:lnTo>
                      <a:lnTo>
                        <a:pt x="1051" y="357"/>
                      </a:lnTo>
                      <a:lnTo>
                        <a:pt x="1041" y="355"/>
                      </a:lnTo>
                      <a:lnTo>
                        <a:pt x="1013" y="349"/>
                      </a:lnTo>
                      <a:lnTo>
                        <a:pt x="985" y="343"/>
                      </a:lnTo>
                      <a:lnTo>
                        <a:pt x="953" y="336"/>
                      </a:lnTo>
                      <a:lnTo>
                        <a:pt x="881" y="323"/>
                      </a:lnTo>
                      <a:lnTo>
                        <a:pt x="844" y="316"/>
                      </a:lnTo>
                      <a:lnTo>
                        <a:pt x="811" y="310"/>
                      </a:lnTo>
                      <a:lnTo>
                        <a:pt x="793" y="307"/>
                      </a:lnTo>
                      <a:lnTo>
                        <a:pt x="753" y="302"/>
                      </a:lnTo>
                      <a:lnTo>
                        <a:pt x="737" y="301"/>
                      </a:lnTo>
                      <a:lnTo>
                        <a:pt x="719" y="298"/>
                      </a:lnTo>
                      <a:lnTo>
                        <a:pt x="691" y="290"/>
                      </a:lnTo>
                      <a:lnTo>
                        <a:pt x="647" y="275"/>
                      </a:lnTo>
                      <a:lnTo>
                        <a:pt x="601" y="258"/>
                      </a:lnTo>
                      <a:lnTo>
                        <a:pt x="529" y="230"/>
                      </a:lnTo>
                      <a:lnTo>
                        <a:pt x="503" y="220"/>
                      </a:lnTo>
                      <a:lnTo>
                        <a:pt x="454" y="199"/>
                      </a:lnTo>
                      <a:lnTo>
                        <a:pt x="408" y="181"/>
                      </a:lnTo>
                      <a:lnTo>
                        <a:pt x="369" y="164"/>
                      </a:lnTo>
                      <a:lnTo>
                        <a:pt x="326" y="144"/>
                      </a:lnTo>
                      <a:lnTo>
                        <a:pt x="310" y="136"/>
                      </a:lnTo>
                      <a:lnTo>
                        <a:pt x="305" y="136"/>
                      </a:lnTo>
                      <a:lnTo>
                        <a:pt x="299" y="133"/>
                      </a:lnTo>
                      <a:lnTo>
                        <a:pt x="290" y="128"/>
                      </a:lnTo>
                      <a:lnTo>
                        <a:pt x="261" y="114"/>
                      </a:lnTo>
                      <a:lnTo>
                        <a:pt x="216" y="93"/>
                      </a:lnTo>
                      <a:lnTo>
                        <a:pt x="184" y="78"/>
                      </a:lnTo>
                      <a:lnTo>
                        <a:pt x="117" y="48"/>
                      </a:lnTo>
                      <a:lnTo>
                        <a:pt x="86" y="35"/>
                      </a:lnTo>
                      <a:lnTo>
                        <a:pt x="0" y="0"/>
                      </a:lnTo>
                      <a:lnTo>
                        <a:pt x="16" y="6"/>
                      </a:lnTo>
                      <a:lnTo>
                        <a:pt x="11"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6" name="Freeform 345"/>
                <p:cNvSpPr>
                  <a:spLocks/>
                </p:cNvSpPr>
                <p:nvPr/>
              </p:nvSpPr>
              <p:spPr bwMode="auto">
                <a:xfrm>
                  <a:off x="3034" y="2223"/>
                  <a:ext cx="2081" cy="286"/>
                </a:xfrm>
                <a:custGeom>
                  <a:avLst/>
                  <a:gdLst>
                    <a:gd name="T0" fmla="*/ 3974 w 4006"/>
                    <a:gd name="T1" fmla="*/ 538 h 570"/>
                    <a:gd name="T2" fmla="*/ 32 w 4006"/>
                    <a:gd name="T3" fmla="*/ 538 h 570"/>
                    <a:gd name="T4" fmla="*/ 32 w 4006"/>
                    <a:gd name="T5" fmla="*/ 29 h 570"/>
                    <a:gd name="T6" fmla="*/ 16 w 4006"/>
                    <a:gd name="T7" fmla="*/ 0 h 570"/>
                    <a:gd name="T8" fmla="*/ 0 w 4006"/>
                    <a:gd name="T9" fmla="*/ 1 h 570"/>
                    <a:gd name="T10" fmla="*/ 1 w 4006"/>
                    <a:gd name="T11" fmla="*/ 570 h 570"/>
                    <a:gd name="T12" fmla="*/ 4006 w 4006"/>
                    <a:gd name="T13" fmla="*/ 569 h 570"/>
                    <a:gd name="T14" fmla="*/ 3974 w 4006"/>
                    <a:gd name="T15" fmla="*/ 538 h 570"/>
                    <a:gd name="T16" fmla="*/ 0 60000 65536"/>
                    <a:gd name="T17" fmla="*/ 0 60000 65536"/>
                    <a:gd name="T18" fmla="*/ 0 60000 65536"/>
                    <a:gd name="T19" fmla="*/ 0 60000 65536"/>
                    <a:gd name="T20" fmla="*/ 0 60000 65536"/>
                    <a:gd name="T21" fmla="*/ 0 60000 65536"/>
                    <a:gd name="T22" fmla="*/ 0 60000 65536"/>
                    <a:gd name="T23" fmla="*/ 0 60000 65536"/>
                    <a:gd name="T24" fmla="*/ 0 w 4006"/>
                    <a:gd name="T25" fmla="*/ 0 h 570"/>
                    <a:gd name="T26" fmla="*/ 4006 w 4006"/>
                    <a:gd name="T27" fmla="*/ 570 h 5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6" h="570">
                      <a:moveTo>
                        <a:pt x="3974" y="538"/>
                      </a:moveTo>
                      <a:lnTo>
                        <a:pt x="32" y="538"/>
                      </a:lnTo>
                      <a:lnTo>
                        <a:pt x="32" y="29"/>
                      </a:lnTo>
                      <a:lnTo>
                        <a:pt x="16" y="0"/>
                      </a:lnTo>
                      <a:lnTo>
                        <a:pt x="0" y="1"/>
                      </a:lnTo>
                      <a:lnTo>
                        <a:pt x="1" y="570"/>
                      </a:lnTo>
                      <a:lnTo>
                        <a:pt x="4006" y="569"/>
                      </a:lnTo>
                      <a:lnTo>
                        <a:pt x="3974" y="5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7" name="Freeform 346"/>
                <p:cNvSpPr>
                  <a:spLocks/>
                </p:cNvSpPr>
                <p:nvPr/>
              </p:nvSpPr>
              <p:spPr bwMode="auto">
                <a:xfrm>
                  <a:off x="3835" y="1901"/>
                  <a:ext cx="844" cy="111"/>
                </a:xfrm>
                <a:custGeom>
                  <a:avLst/>
                  <a:gdLst>
                    <a:gd name="T0" fmla="*/ 0 w 1626"/>
                    <a:gd name="T1" fmla="*/ 221 h 221"/>
                    <a:gd name="T2" fmla="*/ 193 w 1626"/>
                    <a:gd name="T3" fmla="*/ 0 h 221"/>
                    <a:gd name="T4" fmla="*/ 1049 w 1626"/>
                    <a:gd name="T5" fmla="*/ 17 h 221"/>
                    <a:gd name="T6" fmla="*/ 1626 w 1626"/>
                    <a:gd name="T7" fmla="*/ 197 h 221"/>
                    <a:gd name="T8" fmla="*/ 0 w 1626"/>
                    <a:gd name="T9" fmla="*/ 221 h 221"/>
                    <a:gd name="T10" fmla="*/ 0 w 1626"/>
                    <a:gd name="T11" fmla="*/ 221 h 221"/>
                    <a:gd name="T12" fmla="*/ 0 60000 65536"/>
                    <a:gd name="T13" fmla="*/ 0 60000 65536"/>
                    <a:gd name="T14" fmla="*/ 0 60000 65536"/>
                    <a:gd name="T15" fmla="*/ 0 60000 65536"/>
                    <a:gd name="T16" fmla="*/ 0 60000 65536"/>
                    <a:gd name="T17" fmla="*/ 0 60000 65536"/>
                    <a:gd name="T18" fmla="*/ 0 w 1626"/>
                    <a:gd name="T19" fmla="*/ 0 h 221"/>
                    <a:gd name="T20" fmla="*/ 1626 w 1626"/>
                    <a:gd name="T21" fmla="*/ 221 h 221"/>
                  </a:gdLst>
                  <a:ahLst/>
                  <a:cxnLst>
                    <a:cxn ang="T12">
                      <a:pos x="T0" y="T1"/>
                    </a:cxn>
                    <a:cxn ang="T13">
                      <a:pos x="T2" y="T3"/>
                    </a:cxn>
                    <a:cxn ang="T14">
                      <a:pos x="T4" y="T5"/>
                    </a:cxn>
                    <a:cxn ang="T15">
                      <a:pos x="T6" y="T7"/>
                    </a:cxn>
                    <a:cxn ang="T16">
                      <a:pos x="T8" y="T9"/>
                    </a:cxn>
                    <a:cxn ang="T17">
                      <a:pos x="T10" y="T11"/>
                    </a:cxn>
                  </a:cxnLst>
                  <a:rect l="T18" t="T19" r="T20" b="T21"/>
                  <a:pathLst>
                    <a:path w="1626" h="221">
                      <a:moveTo>
                        <a:pt x="0" y="221"/>
                      </a:moveTo>
                      <a:lnTo>
                        <a:pt x="193" y="0"/>
                      </a:lnTo>
                      <a:lnTo>
                        <a:pt x="1049" y="17"/>
                      </a:lnTo>
                      <a:lnTo>
                        <a:pt x="1626" y="197"/>
                      </a:lnTo>
                      <a:lnTo>
                        <a:pt x="0" y="22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8" name="Freeform 347"/>
                <p:cNvSpPr>
                  <a:spLocks/>
                </p:cNvSpPr>
                <p:nvPr/>
              </p:nvSpPr>
              <p:spPr bwMode="auto">
                <a:xfrm>
                  <a:off x="3937" y="1900"/>
                  <a:ext cx="471" cy="25"/>
                </a:xfrm>
                <a:custGeom>
                  <a:avLst/>
                  <a:gdLst>
                    <a:gd name="T0" fmla="*/ 0 w 907"/>
                    <a:gd name="T1" fmla="*/ 0 h 50"/>
                    <a:gd name="T2" fmla="*/ 0 w 907"/>
                    <a:gd name="T3" fmla="*/ 33 h 50"/>
                    <a:gd name="T4" fmla="*/ 907 w 907"/>
                    <a:gd name="T5" fmla="*/ 50 h 50"/>
                    <a:gd name="T6" fmla="*/ 907 w 907"/>
                    <a:gd name="T7" fmla="*/ 20 h 50"/>
                    <a:gd name="T8" fmla="*/ 0 w 907"/>
                    <a:gd name="T9" fmla="*/ 0 h 50"/>
                    <a:gd name="T10" fmla="*/ 0 60000 65536"/>
                    <a:gd name="T11" fmla="*/ 0 60000 65536"/>
                    <a:gd name="T12" fmla="*/ 0 60000 65536"/>
                    <a:gd name="T13" fmla="*/ 0 60000 65536"/>
                    <a:gd name="T14" fmla="*/ 0 60000 65536"/>
                    <a:gd name="T15" fmla="*/ 0 w 907"/>
                    <a:gd name="T16" fmla="*/ 0 h 50"/>
                    <a:gd name="T17" fmla="*/ 907 w 907"/>
                    <a:gd name="T18" fmla="*/ 50 h 50"/>
                  </a:gdLst>
                  <a:ahLst/>
                  <a:cxnLst>
                    <a:cxn ang="T10">
                      <a:pos x="T0" y="T1"/>
                    </a:cxn>
                    <a:cxn ang="T11">
                      <a:pos x="T2" y="T3"/>
                    </a:cxn>
                    <a:cxn ang="T12">
                      <a:pos x="T4" y="T5"/>
                    </a:cxn>
                    <a:cxn ang="T13">
                      <a:pos x="T6" y="T7"/>
                    </a:cxn>
                    <a:cxn ang="T14">
                      <a:pos x="T8" y="T9"/>
                    </a:cxn>
                  </a:cxnLst>
                  <a:rect l="T15" t="T16" r="T17" b="T18"/>
                  <a:pathLst>
                    <a:path w="907" h="50">
                      <a:moveTo>
                        <a:pt x="0" y="0"/>
                      </a:moveTo>
                      <a:lnTo>
                        <a:pt x="0" y="33"/>
                      </a:lnTo>
                      <a:lnTo>
                        <a:pt x="907" y="50"/>
                      </a:lnTo>
                      <a:lnTo>
                        <a:pt x="907" y="2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69" name="Freeform 348"/>
                <p:cNvSpPr>
                  <a:spLocks/>
                </p:cNvSpPr>
                <p:nvPr/>
              </p:nvSpPr>
              <p:spPr bwMode="auto">
                <a:xfrm>
                  <a:off x="3838" y="1995"/>
                  <a:ext cx="823" cy="22"/>
                </a:xfrm>
                <a:custGeom>
                  <a:avLst/>
                  <a:gdLst>
                    <a:gd name="T0" fmla="*/ 0 w 1586"/>
                    <a:gd name="T1" fmla="*/ 11 h 43"/>
                    <a:gd name="T2" fmla="*/ 0 w 1586"/>
                    <a:gd name="T3" fmla="*/ 43 h 43"/>
                    <a:gd name="T4" fmla="*/ 1586 w 1586"/>
                    <a:gd name="T5" fmla="*/ 29 h 43"/>
                    <a:gd name="T6" fmla="*/ 1586 w 1586"/>
                    <a:gd name="T7" fmla="*/ 14 h 43"/>
                    <a:gd name="T8" fmla="*/ 1586 w 1586"/>
                    <a:gd name="T9" fmla="*/ 0 h 43"/>
                    <a:gd name="T10" fmla="*/ 0 w 1586"/>
                    <a:gd name="T11" fmla="*/ 11 h 43"/>
                    <a:gd name="T12" fmla="*/ 0 60000 65536"/>
                    <a:gd name="T13" fmla="*/ 0 60000 65536"/>
                    <a:gd name="T14" fmla="*/ 0 60000 65536"/>
                    <a:gd name="T15" fmla="*/ 0 60000 65536"/>
                    <a:gd name="T16" fmla="*/ 0 60000 65536"/>
                    <a:gd name="T17" fmla="*/ 0 60000 65536"/>
                    <a:gd name="T18" fmla="*/ 0 w 1586"/>
                    <a:gd name="T19" fmla="*/ 0 h 43"/>
                    <a:gd name="T20" fmla="*/ 1586 w 158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1586" h="43">
                      <a:moveTo>
                        <a:pt x="0" y="11"/>
                      </a:moveTo>
                      <a:lnTo>
                        <a:pt x="0" y="43"/>
                      </a:lnTo>
                      <a:lnTo>
                        <a:pt x="1586" y="29"/>
                      </a:lnTo>
                      <a:lnTo>
                        <a:pt x="1586" y="14"/>
                      </a:lnTo>
                      <a:lnTo>
                        <a:pt x="1586" y="0"/>
                      </a:lnTo>
                      <a:lnTo>
                        <a:pt x="0" y="1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0" name="Freeform 349"/>
                <p:cNvSpPr>
                  <a:spLocks/>
                </p:cNvSpPr>
                <p:nvPr/>
              </p:nvSpPr>
              <p:spPr bwMode="auto">
                <a:xfrm>
                  <a:off x="4655" y="1996"/>
                  <a:ext cx="13" cy="14"/>
                </a:xfrm>
                <a:custGeom>
                  <a:avLst/>
                  <a:gdLst>
                    <a:gd name="T0" fmla="*/ 11 w 24"/>
                    <a:gd name="T1" fmla="*/ 28 h 28"/>
                    <a:gd name="T2" fmla="*/ 16 w 24"/>
                    <a:gd name="T3" fmla="*/ 28 h 28"/>
                    <a:gd name="T4" fmla="*/ 24 w 24"/>
                    <a:gd name="T5" fmla="*/ 20 h 28"/>
                    <a:gd name="T6" fmla="*/ 14 w 24"/>
                    <a:gd name="T7" fmla="*/ 10 h 28"/>
                    <a:gd name="T8" fmla="*/ 4 w 24"/>
                    <a:gd name="T9" fmla="*/ 0 h 28"/>
                    <a:gd name="T10" fmla="*/ 0 w 24"/>
                    <a:gd name="T11" fmla="*/ 3 h 28"/>
                    <a:gd name="T12" fmla="*/ 11 w 24"/>
                    <a:gd name="T13" fmla="*/ 13 h 28"/>
                    <a:gd name="T14" fmla="*/ 11 w 24"/>
                    <a:gd name="T15" fmla="*/ 28 h 28"/>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28"/>
                    <a:gd name="T26" fmla="*/ 24 w 24"/>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28">
                      <a:moveTo>
                        <a:pt x="11" y="28"/>
                      </a:moveTo>
                      <a:lnTo>
                        <a:pt x="16" y="28"/>
                      </a:lnTo>
                      <a:lnTo>
                        <a:pt x="24" y="20"/>
                      </a:lnTo>
                      <a:lnTo>
                        <a:pt x="14" y="10"/>
                      </a:lnTo>
                      <a:lnTo>
                        <a:pt x="4" y="0"/>
                      </a:lnTo>
                      <a:lnTo>
                        <a:pt x="0" y="3"/>
                      </a:lnTo>
                      <a:lnTo>
                        <a:pt x="11" y="13"/>
                      </a:lnTo>
                      <a:lnTo>
                        <a:pt x="11" y="2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1" name="Freeform 350"/>
                <p:cNvSpPr>
                  <a:spLocks/>
                </p:cNvSpPr>
                <p:nvPr/>
              </p:nvSpPr>
              <p:spPr bwMode="auto">
                <a:xfrm>
                  <a:off x="4656" y="1977"/>
                  <a:ext cx="30" cy="29"/>
                </a:xfrm>
                <a:custGeom>
                  <a:avLst/>
                  <a:gdLst>
                    <a:gd name="T0" fmla="*/ 21 w 56"/>
                    <a:gd name="T1" fmla="*/ 57 h 57"/>
                    <a:gd name="T2" fmla="*/ 33 w 56"/>
                    <a:gd name="T3" fmla="*/ 46 h 57"/>
                    <a:gd name="T4" fmla="*/ 56 w 56"/>
                    <a:gd name="T5" fmla="*/ 21 h 57"/>
                    <a:gd name="T6" fmla="*/ 33 w 56"/>
                    <a:gd name="T7" fmla="*/ 0 h 57"/>
                    <a:gd name="T8" fmla="*/ 0 w 56"/>
                    <a:gd name="T9" fmla="*/ 37 h 57"/>
                    <a:gd name="T10" fmla="*/ 11 w 56"/>
                    <a:gd name="T11" fmla="*/ 47 h 57"/>
                    <a:gd name="T12" fmla="*/ 21 w 56"/>
                    <a:gd name="T13" fmla="*/ 57 h 57"/>
                    <a:gd name="T14" fmla="*/ 0 60000 65536"/>
                    <a:gd name="T15" fmla="*/ 0 60000 65536"/>
                    <a:gd name="T16" fmla="*/ 0 60000 65536"/>
                    <a:gd name="T17" fmla="*/ 0 60000 65536"/>
                    <a:gd name="T18" fmla="*/ 0 60000 65536"/>
                    <a:gd name="T19" fmla="*/ 0 60000 65536"/>
                    <a:gd name="T20" fmla="*/ 0 60000 65536"/>
                    <a:gd name="T21" fmla="*/ 0 w 56"/>
                    <a:gd name="T22" fmla="*/ 0 h 57"/>
                    <a:gd name="T23" fmla="*/ 56 w 56"/>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57">
                      <a:moveTo>
                        <a:pt x="21" y="57"/>
                      </a:moveTo>
                      <a:lnTo>
                        <a:pt x="33" y="46"/>
                      </a:lnTo>
                      <a:lnTo>
                        <a:pt x="56" y="21"/>
                      </a:lnTo>
                      <a:lnTo>
                        <a:pt x="33" y="0"/>
                      </a:lnTo>
                      <a:lnTo>
                        <a:pt x="0" y="37"/>
                      </a:lnTo>
                      <a:lnTo>
                        <a:pt x="11" y="47"/>
                      </a:lnTo>
                      <a:lnTo>
                        <a:pt x="21" y="5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2" name="Freeform 351"/>
                <p:cNvSpPr>
                  <a:spLocks/>
                </p:cNvSpPr>
                <p:nvPr/>
              </p:nvSpPr>
              <p:spPr bwMode="auto">
                <a:xfrm>
                  <a:off x="4452" y="950"/>
                  <a:ext cx="9" cy="5"/>
                </a:xfrm>
                <a:custGeom>
                  <a:avLst/>
                  <a:gdLst>
                    <a:gd name="T0" fmla="*/ 18 w 19"/>
                    <a:gd name="T1" fmla="*/ 9 h 11"/>
                    <a:gd name="T2" fmla="*/ 19 w 19"/>
                    <a:gd name="T3" fmla="*/ 10 h 11"/>
                    <a:gd name="T4" fmla="*/ 14 w 19"/>
                    <a:gd name="T5" fmla="*/ 7 h 11"/>
                    <a:gd name="T6" fmla="*/ 12 w 19"/>
                    <a:gd name="T7" fmla="*/ 6 h 11"/>
                    <a:gd name="T8" fmla="*/ 10 w 19"/>
                    <a:gd name="T9" fmla="*/ 4 h 11"/>
                    <a:gd name="T10" fmla="*/ 7 w 19"/>
                    <a:gd name="T11" fmla="*/ 3 h 11"/>
                    <a:gd name="T12" fmla="*/ 3 w 19"/>
                    <a:gd name="T13" fmla="*/ 0 h 11"/>
                    <a:gd name="T14" fmla="*/ 2 w 19"/>
                    <a:gd name="T15" fmla="*/ 2 h 11"/>
                    <a:gd name="T16" fmla="*/ 0 w 19"/>
                    <a:gd name="T17" fmla="*/ 3 h 11"/>
                    <a:gd name="T18" fmla="*/ 4 w 19"/>
                    <a:gd name="T19" fmla="*/ 5 h 11"/>
                    <a:gd name="T20" fmla="*/ 7 w 19"/>
                    <a:gd name="T21" fmla="*/ 6 h 11"/>
                    <a:gd name="T22" fmla="*/ 10 w 19"/>
                    <a:gd name="T23" fmla="*/ 9 h 11"/>
                    <a:gd name="T24" fmla="*/ 14 w 19"/>
                    <a:gd name="T25" fmla="*/ 10 h 11"/>
                    <a:gd name="T26" fmla="*/ 17 w 19"/>
                    <a:gd name="T27" fmla="*/ 11 h 11"/>
                    <a:gd name="T28" fmla="*/ 17 w 19"/>
                    <a:gd name="T29" fmla="*/ 10 h 11"/>
                    <a:gd name="T30" fmla="*/ 18 w 19"/>
                    <a:gd name="T31" fmla="*/ 9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
                    <a:gd name="T49" fmla="*/ 0 h 11"/>
                    <a:gd name="T50" fmla="*/ 19 w 19"/>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 h="11">
                      <a:moveTo>
                        <a:pt x="18" y="9"/>
                      </a:moveTo>
                      <a:lnTo>
                        <a:pt x="19" y="10"/>
                      </a:lnTo>
                      <a:lnTo>
                        <a:pt x="14" y="7"/>
                      </a:lnTo>
                      <a:lnTo>
                        <a:pt x="12" y="6"/>
                      </a:lnTo>
                      <a:lnTo>
                        <a:pt x="10" y="4"/>
                      </a:lnTo>
                      <a:lnTo>
                        <a:pt x="7" y="3"/>
                      </a:lnTo>
                      <a:lnTo>
                        <a:pt x="3" y="0"/>
                      </a:lnTo>
                      <a:lnTo>
                        <a:pt x="2" y="2"/>
                      </a:lnTo>
                      <a:lnTo>
                        <a:pt x="0" y="3"/>
                      </a:lnTo>
                      <a:lnTo>
                        <a:pt x="4" y="5"/>
                      </a:lnTo>
                      <a:lnTo>
                        <a:pt x="7" y="6"/>
                      </a:lnTo>
                      <a:lnTo>
                        <a:pt x="10" y="9"/>
                      </a:lnTo>
                      <a:lnTo>
                        <a:pt x="14" y="10"/>
                      </a:lnTo>
                      <a:lnTo>
                        <a:pt x="17" y="11"/>
                      </a:lnTo>
                      <a:lnTo>
                        <a:pt x="17" y="10"/>
                      </a:lnTo>
                      <a:lnTo>
                        <a:pt x="1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3" name="Freeform 352"/>
                <p:cNvSpPr>
                  <a:spLocks/>
                </p:cNvSpPr>
                <p:nvPr/>
              </p:nvSpPr>
              <p:spPr bwMode="auto">
                <a:xfrm>
                  <a:off x="4446" y="947"/>
                  <a:ext cx="9" cy="4"/>
                </a:xfrm>
                <a:custGeom>
                  <a:avLst/>
                  <a:gdLst>
                    <a:gd name="T0" fmla="*/ 15 w 18"/>
                    <a:gd name="T1" fmla="*/ 5 h 8"/>
                    <a:gd name="T2" fmla="*/ 18 w 18"/>
                    <a:gd name="T3" fmla="*/ 8 h 8"/>
                    <a:gd name="T4" fmla="*/ 9 w 18"/>
                    <a:gd name="T5" fmla="*/ 3 h 8"/>
                    <a:gd name="T6" fmla="*/ 4 w 18"/>
                    <a:gd name="T7" fmla="*/ 2 h 8"/>
                    <a:gd name="T8" fmla="*/ 0 w 18"/>
                    <a:gd name="T9" fmla="*/ 0 h 8"/>
                    <a:gd name="T10" fmla="*/ 0 w 18"/>
                    <a:gd name="T11" fmla="*/ 1 h 8"/>
                    <a:gd name="T12" fmla="*/ 0 w 18"/>
                    <a:gd name="T13" fmla="*/ 2 h 8"/>
                    <a:gd name="T14" fmla="*/ 4 w 18"/>
                    <a:gd name="T15" fmla="*/ 4 h 8"/>
                    <a:gd name="T16" fmla="*/ 9 w 18"/>
                    <a:gd name="T17" fmla="*/ 5 h 8"/>
                    <a:gd name="T18" fmla="*/ 14 w 18"/>
                    <a:gd name="T19" fmla="*/ 8 h 8"/>
                    <a:gd name="T20" fmla="*/ 14 w 18"/>
                    <a:gd name="T21" fmla="*/ 7 h 8"/>
                    <a:gd name="T22" fmla="*/ 15 w 1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8"/>
                    <a:gd name="T38" fmla="*/ 18 w 1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8">
                      <a:moveTo>
                        <a:pt x="15" y="5"/>
                      </a:moveTo>
                      <a:lnTo>
                        <a:pt x="18" y="8"/>
                      </a:lnTo>
                      <a:lnTo>
                        <a:pt x="9" y="3"/>
                      </a:lnTo>
                      <a:lnTo>
                        <a:pt x="4" y="2"/>
                      </a:lnTo>
                      <a:lnTo>
                        <a:pt x="0" y="0"/>
                      </a:lnTo>
                      <a:lnTo>
                        <a:pt x="0" y="1"/>
                      </a:lnTo>
                      <a:lnTo>
                        <a:pt x="0" y="2"/>
                      </a:lnTo>
                      <a:lnTo>
                        <a:pt x="4" y="4"/>
                      </a:lnTo>
                      <a:lnTo>
                        <a:pt x="9" y="5"/>
                      </a:lnTo>
                      <a:lnTo>
                        <a:pt x="14" y="8"/>
                      </a:lnTo>
                      <a:lnTo>
                        <a:pt x="14" y="7"/>
                      </a:lnTo>
                      <a:lnTo>
                        <a:pt x="1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4" name="Freeform 353"/>
                <p:cNvSpPr>
                  <a:spLocks/>
                </p:cNvSpPr>
                <p:nvPr/>
              </p:nvSpPr>
              <p:spPr bwMode="auto">
                <a:xfrm>
                  <a:off x="4395" y="916"/>
                  <a:ext cx="51" cy="32"/>
                </a:xfrm>
                <a:custGeom>
                  <a:avLst/>
                  <a:gdLst>
                    <a:gd name="T0" fmla="*/ 98 w 99"/>
                    <a:gd name="T1" fmla="*/ 62 h 63"/>
                    <a:gd name="T2" fmla="*/ 99 w 99"/>
                    <a:gd name="T3" fmla="*/ 61 h 63"/>
                    <a:gd name="T4" fmla="*/ 95 w 99"/>
                    <a:gd name="T5" fmla="*/ 58 h 63"/>
                    <a:gd name="T6" fmla="*/ 86 w 99"/>
                    <a:gd name="T7" fmla="*/ 55 h 63"/>
                    <a:gd name="T8" fmla="*/ 82 w 99"/>
                    <a:gd name="T9" fmla="*/ 53 h 63"/>
                    <a:gd name="T10" fmla="*/ 76 w 99"/>
                    <a:gd name="T11" fmla="*/ 49 h 63"/>
                    <a:gd name="T12" fmla="*/ 62 w 99"/>
                    <a:gd name="T13" fmla="*/ 45 h 63"/>
                    <a:gd name="T14" fmla="*/ 57 w 99"/>
                    <a:gd name="T15" fmla="*/ 42 h 63"/>
                    <a:gd name="T16" fmla="*/ 51 w 99"/>
                    <a:gd name="T17" fmla="*/ 39 h 63"/>
                    <a:gd name="T18" fmla="*/ 47 w 99"/>
                    <a:gd name="T19" fmla="*/ 37 h 63"/>
                    <a:gd name="T20" fmla="*/ 38 w 99"/>
                    <a:gd name="T21" fmla="*/ 32 h 63"/>
                    <a:gd name="T22" fmla="*/ 31 w 99"/>
                    <a:gd name="T23" fmla="*/ 27 h 63"/>
                    <a:gd name="T24" fmla="*/ 21 w 99"/>
                    <a:gd name="T25" fmla="*/ 20 h 63"/>
                    <a:gd name="T26" fmla="*/ 18 w 99"/>
                    <a:gd name="T27" fmla="*/ 17 h 63"/>
                    <a:gd name="T28" fmla="*/ 15 w 99"/>
                    <a:gd name="T29" fmla="*/ 15 h 63"/>
                    <a:gd name="T30" fmla="*/ 11 w 99"/>
                    <a:gd name="T31" fmla="*/ 11 h 63"/>
                    <a:gd name="T32" fmla="*/ 8 w 99"/>
                    <a:gd name="T33" fmla="*/ 7 h 63"/>
                    <a:gd name="T34" fmla="*/ 4 w 99"/>
                    <a:gd name="T35" fmla="*/ 3 h 63"/>
                    <a:gd name="T36" fmla="*/ 2 w 99"/>
                    <a:gd name="T37" fmla="*/ 0 h 63"/>
                    <a:gd name="T38" fmla="*/ 1 w 99"/>
                    <a:gd name="T39" fmla="*/ 1 h 63"/>
                    <a:gd name="T40" fmla="*/ 0 w 99"/>
                    <a:gd name="T41" fmla="*/ 2 h 63"/>
                    <a:gd name="T42" fmla="*/ 2 w 99"/>
                    <a:gd name="T43" fmla="*/ 5 h 63"/>
                    <a:gd name="T44" fmla="*/ 6 w 99"/>
                    <a:gd name="T45" fmla="*/ 9 h 63"/>
                    <a:gd name="T46" fmla="*/ 9 w 99"/>
                    <a:gd name="T47" fmla="*/ 13 h 63"/>
                    <a:gd name="T48" fmla="*/ 13 w 99"/>
                    <a:gd name="T49" fmla="*/ 17 h 63"/>
                    <a:gd name="T50" fmla="*/ 16 w 99"/>
                    <a:gd name="T51" fmla="*/ 19 h 63"/>
                    <a:gd name="T52" fmla="*/ 18 w 99"/>
                    <a:gd name="T53" fmla="*/ 23 h 63"/>
                    <a:gd name="T54" fmla="*/ 29 w 99"/>
                    <a:gd name="T55" fmla="*/ 30 h 63"/>
                    <a:gd name="T56" fmla="*/ 31 w 99"/>
                    <a:gd name="T57" fmla="*/ 32 h 63"/>
                    <a:gd name="T58" fmla="*/ 40 w 99"/>
                    <a:gd name="T59" fmla="*/ 37 h 63"/>
                    <a:gd name="T60" fmla="*/ 46 w 99"/>
                    <a:gd name="T61" fmla="*/ 41 h 63"/>
                    <a:gd name="T62" fmla="*/ 52 w 99"/>
                    <a:gd name="T63" fmla="*/ 42 h 63"/>
                    <a:gd name="T64" fmla="*/ 57 w 99"/>
                    <a:gd name="T65" fmla="*/ 47 h 63"/>
                    <a:gd name="T66" fmla="*/ 71 w 99"/>
                    <a:gd name="T67" fmla="*/ 52 h 63"/>
                    <a:gd name="T68" fmla="*/ 77 w 99"/>
                    <a:gd name="T69" fmla="*/ 55 h 63"/>
                    <a:gd name="T70" fmla="*/ 86 w 99"/>
                    <a:gd name="T71" fmla="*/ 57 h 63"/>
                    <a:gd name="T72" fmla="*/ 90 w 99"/>
                    <a:gd name="T73" fmla="*/ 58 h 63"/>
                    <a:gd name="T74" fmla="*/ 91 w 99"/>
                    <a:gd name="T75" fmla="*/ 60 h 63"/>
                    <a:gd name="T76" fmla="*/ 98 w 99"/>
                    <a:gd name="T77" fmla="*/ 63 h 63"/>
                    <a:gd name="T78" fmla="*/ 98 w 99"/>
                    <a:gd name="T79" fmla="*/ 62 h 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9"/>
                    <a:gd name="T121" fmla="*/ 0 h 63"/>
                    <a:gd name="T122" fmla="*/ 99 w 99"/>
                    <a:gd name="T123" fmla="*/ 63 h 6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9" h="63">
                      <a:moveTo>
                        <a:pt x="98" y="62"/>
                      </a:moveTo>
                      <a:lnTo>
                        <a:pt x="99" y="61"/>
                      </a:lnTo>
                      <a:lnTo>
                        <a:pt x="95" y="58"/>
                      </a:lnTo>
                      <a:lnTo>
                        <a:pt x="86" y="55"/>
                      </a:lnTo>
                      <a:lnTo>
                        <a:pt x="82" y="53"/>
                      </a:lnTo>
                      <a:lnTo>
                        <a:pt x="76" y="49"/>
                      </a:lnTo>
                      <a:lnTo>
                        <a:pt x="62" y="45"/>
                      </a:lnTo>
                      <a:lnTo>
                        <a:pt x="57" y="42"/>
                      </a:lnTo>
                      <a:lnTo>
                        <a:pt x="51" y="39"/>
                      </a:lnTo>
                      <a:lnTo>
                        <a:pt x="47" y="37"/>
                      </a:lnTo>
                      <a:lnTo>
                        <a:pt x="38" y="32"/>
                      </a:lnTo>
                      <a:lnTo>
                        <a:pt x="31" y="27"/>
                      </a:lnTo>
                      <a:lnTo>
                        <a:pt x="21" y="20"/>
                      </a:lnTo>
                      <a:lnTo>
                        <a:pt x="18" y="17"/>
                      </a:lnTo>
                      <a:lnTo>
                        <a:pt x="15" y="15"/>
                      </a:lnTo>
                      <a:lnTo>
                        <a:pt x="11" y="11"/>
                      </a:lnTo>
                      <a:lnTo>
                        <a:pt x="8" y="7"/>
                      </a:lnTo>
                      <a:lnTo>
                        <a:pt x="4" y="3"/>
                      </a:lnTo>
                      <a:lnTo>
                        <a:pt x="2" y="0"/>
                      </a:lnTo>
                      <a:lnTo>
                        <a:pt x="1" y="1"/>
                      </a:lnTo>
                      <a:lnTo>
                        <a:pt x="0" y="2"/>
                      </a:lnTo>
                      <a:lnTo>
                        <a:pt x="2" y="5"/>
                      </a:lnTo>
                      <a:lnTo>
                        <a:pt x="6" y="9"/>
                      </a:lnTo>
                      <a:lnTo>
                        <a:pt x="9" y="13"/>
                      </a:lnTo>
                      <a:lnTo>
                        <a:pt x="13" y="17"/>
                      </a:lnTo>
                      <a:lnTo>
                        <a:pt x="16" y="19"/>
                      </a:lnTo>
                      <a:lnTo>
                        <a:pt x="18" y="23"/>
                      </a:lnTo>
                      <a:lnTo>
                        <a:pt x="29" y="30"/>
                      </a:lnTo>
                      <a:lnTo>
                        <a:pt x="31" y="32"/>
                      </a:lnTo>
                      <a:lnTo>
                        <a:pt x="40" y="37"/>
                      </a:lnTo>
                      <a:lnTo>
                        <a:pt x="46" y="41"/>
                      </a:lnTo>
                      <a:lnTo>
                        <a:pt x="52" y="42"/>
                      </a:lnTo>
                      <a:lnTo>
                        <a:pt x="57" y="47"/>
                      </a:lnTo>
                      <a:lnTo>
                        <a:pt x="71" y="52"/>
                      </a:lnTo>
                      <a:lnTo>
                        <a:pt x="77" y="55"/>
                      </a:lnTo>
                      <a:lnTo>
                        <a:pt x="86" y="57"/>
                      </a:lnTo>
                      <a:lnTo>
                        <a:pt x="90" y="58"/>
                      </a:lnTo>
                      <a:lnTo>
                        <a:pt x="91" y="60"/>
                      </a:lnTo>
                      <a:lnTo>
                        <a:pt x="98" y="63"/>
                      </a:lnTo>
                      <a:lnTo>
                        <a:pt x="98"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5" name="Freeform 354"/>
                <p:cNvSpPr>
                  <a:spLocks/>
                </p:cNvSpPr>
                <p:nvPr/>
              </p:nvSpPr>
              <p:spPr bwMode="auto">
                <a:xfrm>
                  <a:off x="4394" y="915"/>
                  <a:ext cx="2" cy="4"/>
                </a:xfrm>
                <a:custGeom>
                  <a:avLst/>
                  <a:gdLst>
                    <a:gd name="T0" fmla="*/ 3 w 4"/>
                    <a:gd name="T1" fmla="*/ 5 h 9"/>
                    <a:gd name="T2" fmla="*/ 4 w 4"/>
                    <a:gd name="T3" fmla="*/ 5 h 9"/>
                    <a:gd name="T4" fmla="*/ 2 w 4"/>
                    <a:gd name="T5" fmla="*/ 0 h 9"/>
                    <a:gd name="T6" fmla="*/ 1 w 4"/>
                    <a:gd name="T7" fmla="*/ 0 h 9"/>
                    <a:gd name="T8" fmla="*/ 0 w 4"/>
                    <a:gd name="T9" fmla="*/ 0 h 9"/>
                    <a:gd name="T10" fmla="*/ 4 w 4"/>
                    <a:gd name="T11" fmla="*/ 9 h 9"/>
                    <a:gd name="T12" fmla="*/ 2 w 4"/>
                    <a:gd name="T13" fmla="*/ 6 h 9"/>
                    <a:gd name="T14" fmla="*/ 3 w 4"/>
                    <a:gd name="T15" fmla="*/ 5 h 9"/>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9"/>
                    <a:gd name="T26" fmla="*/ 4 w 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9">
                      <a:moveTo>
                        <a:pt x="3" y="5"/>
                      </a:moveTo>
                      <a:lnTo>
                        <a:pt x="4" y="5"/>
                      </a:lnTo>
                      <a:lnTo>
                        <a:pt x="2" y="0"/>
                      </a:lnTo>
                      <a:lnTo>
                        <a:pt x="1" y="0"/>
                      </a:lnTo>
                      <a:lnTo>
                        <a:pt x="0" y="0"/>
                      </a:lnTo>
                      <a:lnTo>
                        <a:pt x="4" y="9"/>
                      </a:lnTo>
                      <a:lnTo>
                        <a:pt x="2" y="6"/>
                      </a:lnTo>
                      <a:lnTo>
                        <a:pt x="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6" name="Freeform 355"/>
                <p:cNvSpPr>
                  <a:spLocks/>
                </p:cNvSpPr>
                <p:nvPr/>
              </p:nvSpPr>
              <p:spPr bwMode="auto">
                <a:xfrm>
                  <a:off x="4389" y="906"/>
                  <a:ext cx="6" cy="9"/>
                </a:xfrm>
                <a:custGeom>
                  <a:avLst/>
                  <a:gdLst>
                    <a:gd name="T0" fmla="*/ 12 w 12"/>
                    <a:gd name="T1" fmla="*/ 17 h 18"/>
                    <a:gd name="T2" fmla="*/ 10 w 12"/>
                    <a:gd name="T3" fmla="*/ 13 h 18"/>
                    <a:gd name="T4" fmla="*/ 10 w 12"/>
                    <a:gd name="T5" fmla="*/ 13 h 18"/>
                    <a:gd name="T6" fmla="*/ 6 w 12"/>
                    <a:gd name="T7" fmla="*/ 8 h 18"/>
                    <a:gd name="T8" fmla="*/ 5 w 12"/>
                    <a:gd name="T9" fmla="*/ 3 h 18"/>
                    <a:gd name="T10" fmla="*/ 3 w 12"/>
                    <a:gd name="T11" fmla="*/ 0 h 18"/>
                    <a:gd name="T12" fmla="*/ 1 w 12"/>
                    <a:gd name="T13" fmla="*/ 1 h 18"/>
                    <a:gd name="T14" fmla="*/ 0 w 12"/>
                    <a:gd name="T15" fmla="*/ 2 h 18"/>
                    <a:gd name="T16" fmla="*/ 3 w 12"/>
                    <a:gd name="T17" fmla="*/ 6 h 18"/>
                    <a:gd name="T18" fmla="*/ 4 w 12"/>
                    <a:gd name="T19" fmla="*/ 10 h 18"/>
                    <a:gd name="T20" fmla="*/ 7 w 12"/>
                    <a:gd name="T21" fmla="*/ 15 h 18"/>
                    <a:gd name="T22" fmla="*/ 10 w 12"/>
                    <a:gd name="T23" fmla="*/ 18 h 18"/>
                    <a:gd name="T24" fmla="*/ 11 w 12"/>
                    <a:gd name="T25" fmla="*/ 17 h 18"/>
                    <a:gd name="T26" fmla="*/ 12 w 12"/>
                    <a:gd name="T27" fmla="*/ 1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8"/>
                    <a:gd name="T44" fmla="*/ 12 w 12"/>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8">
                      <a:moveTo>
                        <a:pt x="12" y="17"/>
                      </a:moveTo>
                      <a:lnTo>
                        <a:pt x="10" y="13"/>
                      </a:lnTo>
                      <a:lnTo>
                        <a:pt x="6" y="8"/>
                      </a:lnTo>
                      <a:lnTo>
                        <a:pt x="5" y="3"/>
                      </a:lnTo>
                      <a:lnTo>
                        <a:pt x="3" y="0"/>
                      </a:lnTo>
                      <a:lnTo>
                        <a:pt x="1" y="1"/>
                      </a:lnTo>
                      <a:lnTo>
                        <a:pt x="0" y="2"/>
                      </a:lnTo>
                      <a:lnTo>
                        <a:pt x="3" y="6"/>
                      </a:lnTo>
                      <a:lnTo>
                        <a:pt x="4" y="10"/>
                      </a:lnTo>
                      <a:lnTo>
                        <a:pt x="7" y="15"/>
                      </a:lnTo>
                      <a:lnTo>
                        <a:pt x="10" y="18"/>
                      </a:lnTo>
                      <a:lnTo>
                        <a:pt x="11" y="17"/>
                      </a:lnTo>
                      <a:lnTo>
                        <a:pt x="1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7" name="Freeform 356"/>
                <p:cNvSpPr>
                  <a:spLocks/>
                </p:cNvSpPr>
                <p:nvPr/>
              </p:nvSpPr>
              <p:spPr bwMode="auto">
                <a:xfrm>
                  <a:off x="4381" y="825"/>
                  <a:ext cx="12" cy="84"/>
                </a:xfrm>
                <a:custGeom>
                  <a:avLst/>
                  <a:gdLst>
                    <a:gd name="T0" fmla="*/ 15 w 22"/>
                    <a:gd name="T1" fmla="*/ 164 h 169"/>
                    <a:gd name="T2" fmla="*/ 17 w 22"/>
                    <a:gd name="T3" fmla="*/ 164 h 169"/>
                    <a:gd name="T4" fmla="*/ 14 w 22"/>
                    <a:gd name="T5" fmla="*/ 159 h 169"/>
                    <a:gd name="T6" fmla="*/ 13 w 22"/>
                    <a:gd name="T7" fmla="*/ 154 h 169"/>
                    <a:gd name="T8" fmla="*/ 11 w 22"/>
                    <a:gd name="T9" fmla="*/ 149 h 169"/>
                    <a:gd name="T10" fmla="*/ 9 w 22"/>
                    <a:gd name="T11" fmla="*/ 140 h 169"/>
                    <a:gd name="T12" fmla="*/ 6 w 22"/>
                    <a:gd name="T13" fmla="*/ 135 h 169"/>
                    <a:gd name="T14" fmla="*/ 6 w 22"/>
                    <a:gd name="T15" fmla="*/ 130 h 169"/>
                    <a:gd name="T16" fmla="*/ 5 w 22"/>
                    <a:gd name="T17" fmla="*/ 125 h 169"/>
                    <a:gd name="T18" fmla="*/ 3 w 22"/>
                    <a:gd name="T19" fmla="*/ 113 h 169"/>
                    <a:gd name="T20" fmla="*/ 3 w 22"/>
                    <a:gd name="T21" fmla="*/ 72 h 169"/>
                    <a:gd name="T22" fmla="*/ 4 w 22"/>
                    <a:gd name="T23" fmla="*/ 65 h 169"/>
                    <a:gd name="T24" fmla="*/ 4 w 22"/>
                    <a:gd name="T25" fmla="*/ 59 h 169"/>
                    <a:gd name="T26" fmla="*/ 6 w 22"/>
                    <a:gd name="T27" fmla="*/ 48 h 169"/>
                    <a:gd name="T28" fmla="*/ 7 w 22"/>
                    <a:gd name="T29" fmla="*/ 41 h 169"/>
                    <a:gd name="T30" fmla="*/ 10 w 22"/>
                    <a:gd name="T31" fmla="*/ 35 h 169"/>
                    <a:gd name="T32" fmla="*/ 11 w 22"/>
                    <a:gd name="T33" fmla="*/ 29 h 169"/>
                    <a:gd name="T34" fmla="*/ 15 w 22"/>
                    <a:gd name="T35" fmla="*/ 18 h 169"/>
                    <a:gd name="T36" fmla="*/ 17 w 22"/>
                    <a:gd name="T37" fmla="*/ 13 h 169"/>
                    <a:gd name="T38" fmla="*/ 18 w 22"/>
                    <a:gd name="T39" fmla="*/ 11 h 169"/>
                    <a:gd name="T40" fmla="*/ 22 w 22"/>
                    <a:gd name="T41" fmla="*/ 3 h 169"/>
                    <a:gd name="T42" fmla="*/ 21 w 22"/>
                    <a:gd name="T43" fmla="*/ 2 h 169"/>
                    <a:gd name="T44" fmla="*/ 20 w 22"/>
                    <a:gd name="T45" fmla="*/ 0 h 169"/>
                    <a:gd name="T46" fmla="*/ 18 w 22"/>
                    <a:gd name="T47" fmla="*/ 5 h 169"/>
                    <a:gd name="T48" fmla="*/ 14 w 22"/>
                    <a:gd name="T49" fmla="*/ 13 h 169"/>
                    <a:gd name="T50" fmla="*/ 13 w 22"/>
                    <a:gd name="T51" fmla="*/ 18 h 169"/>
                    <a:gd name="T52" fmla="*/ 9 w 22"/>
                    <a:gd name="T53" fmla="*/ 29 h 169"/>
                    <a:gd name="T54" fmla="*/ 7 w 22"/>
                    <a:gd name="T55" fmla="*/ 35 h 169"/>
                    <a:gd name="T56" fmla="*/ 5 w 22"/>
                    <a:gd name="T57" fmla="*/ 41 h 169"/>
                    <a:gd name="T58" fmla="*/ 4 w 22"/>
                    <a:gd name="T59" fmla="*/ 48 h 169"/>
                    <a:gd name="T60" fmla="*/ 2 w 22"/>
                    <a:gd name="T61" fmla="*/ 59 h 169"/>
                    <a:gd name="T62" fmla="*/ 2 w 22"/>
                    <a:gd name="T63" fmla="*/ 65 h 169"/>
                    <a:gd name="T64" fmla="*/ 0 w 22"/>
                    <a:gd name="T65" fmla="*/ 72 h 169"/>
                    <a:gd name="T66" fmla="*/ 0 w 22"/>
                    <a:gd name="T67" fmla="*/ 113 h 169"/>
                    <a:gd name="T68" fmla="*/ 3 w 22"/>
                    <a:gd name="T69" fmla="*/ 125 h 169"/>
                    <a:gd name="T70" fmla="*/ 4 w 22"/>
                    <a:gd name="T71" fmla="*/ 130 h 169"/>
                    <a:gd name="T72" fmla="*/ 4 w 22"/>
                    <a:gd name="T73" fmla="*/ 135 h 169"/>
                    <a:gd name="T74" fmla="*/ 6 w 22"/>
                    <a:gd name="T75" fmla="*/ 140 h 169"/>
                    <a:gd name="T76" fmla="*/ 9 w 22"/>
                    <a:gd name="T77" fmla="*/ 149 h 169"/>
                    <a:gd name="T78" fmla="*/ 11 w 22"/>
                    <a:gd name="T79" fmla="*/ 154 h 169"/>
                    <a:gd name="T80" fmla="*/ 12 w 22"/>
                    <a:gd name="T81" fmla="*/ 159 h 169"/>
                    <a:gd name="T82" fmla="*/ 17 w 22"/>
                    <a:gd name="T83" fmla="*/ 169 h 169"/>
                    <a:gd name="T84" fmla="*/ 14 w 22"/>
                    <a:gd name="T85" fmla="*/ 165 h 169"/>
                    <a:gd name="T86" fmla="*/ 15 w 22"/>
                    <a:gd name="T87" fmla="*/ 164 h 1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
                    <a:gd name="T133" fmla="*/ 0 h 169"/>
                    <a:gd name="T134" fmla="*/ 22 w 22"/>
                    <a:gd name="T135" fmla="*/ 169 h 1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 h="169">
                      <a:moveTo>
                        <a:pt x="15" y="164"/>
                      </a:moveTo>
                      <a:lnTo>
                        <a:pt x="17" y="164"/>
                      </a:lnTo>
                      <a:lnTo>
                        <a:pt x="14" y="159"/>
                      </a:lnTo>
                      <a:lnTo>
                        <a:pt x="13" y="154"/>
                      </a:lnTo>
                      <a:lnTo>
                        <a:pt x="11" y="149"/>
                      </a:lnTo>
                      <a:lnTo>
                        <a:pt x="9" y="140"/>
                      </a:lnTo>
                      <a:lnTo>
                        <a:pt x="6" y="135"/>
                      </a:lnTo>
                      <a:lnTo>
                        <a:pt x="6" y="130"/>
                      </a:lnTo>
                      <a:lnTo>
                        <a:pt x="5" y="125"/>
                      </a:lnTo>
                      <a:lnTo>
                        <a:pt x="3" y="113"/>
                      </a:lnTo>
                      <a:lnTo>
                        <a:pt x="3" y="72"/>
                      </a:lnTo>
                      <a:lnTo>
                        <a:pt x="4" y="65"/>
                      </a:lnTo>
                      <a:lnTo>
                        <a:pt x="4" y="59"/>
                      </a:lnTo>
                      <a:lnTo>
                        <a:pt x="6" y="48"/>
                      </a:lnTo>
                      <a:lnTo>
                        <a:pt x="7" y="41"/>
                      </a:lnTo>
                      <a:lnTo>
                        <a:pt x="10" y="35"/>
                      </a:lnTo>
                      <a:lnTo>
                        <a:pt x="11" y="29"/>
                      </a:lnTo>
                      <a:lnTo>
                        <a:pt x="15" y="18"/>
                      </a:lnTo>
                      <a:lnTo>
                        <a:pt x="17" y="13"/>
                      </a:lnTo>
                      <a:lnTo>
                        <a:pt x="18" y="11"/>
                      </a:lnTo>
                      <a:lnTo>
                        <a:pt x="22" y="3"/>
                      </a:lnTo>
                      <a:lnTo>
                        <a:pt x="21" y="2"/>
                      </a:lnTo>
                      <a:lnTo>
                        <a:pt x="20" y="0"/>
                      </a:lnTo>
                      <a:lnTo>
                        <a:pt x="18" y="5"/>
                      </a:lnTo>
                      <a:lnTo>
                        <a:pt x="14" y="13"/>
                      </a:lnTo>
                      <a:lnTo>
                        <a:pt x="13" y="18"/>
                      </a:lnTo>
                      <a:lnTo>
                        <a:pt x="9" y="29"/>
                      </a:lnTo>
                      <a:lnTo>
                        <a:pt x="7" y="35"/>
                      </a:lnTo>
                      <a:lnTo>
                        <a:pt x="5" y="41"/>
                      </a:lnTo>
                      <a:lnTo>
                        <a:pt x="4" y="48"/>
                      </a:lnTo>
                      <a:lnTo>
                        <a:pt x="2" y="59"/>
                      </a:lnTo>
                      <a:lnTo>
                        <a:pt x="2" y="65"/>
                      </a:lnTo>
                      <a:lnTo>
                        <a:pt x="0" y="72"/>
                      </a:lnTo>
                      <a:lnTo>
                        <a:pt x="0" y="113"/>
                      </a:lnTo>
                      <a:lnTo>
                        <a:pt x="3" y="125"/>
                      </a:lnTo>
                      <a:lnTo>
                        <a:pt x="4" y="130"/>
                      </a:lnTo>
                      <a:lnTo>
                        <a:pt x="4" y="135"/>
                      </a:lnTo>
                      <a:lnTo>
                        <a:pt x="6" y="140"/>
                      </a:lnTo>
                      <a:lnTo>
                        <a:pt x="9" y="149"/>
                      </a:lnTo>
                      <a:lnTo>
                        <a:pt x="11" y="154"/>
                      </a:lnTo>
                      <a:lnTo>
                        <a:pt x="12" y="159"/>
                      </a:lnTo>
                      <a:lnTo>
                        <a:pt x="17" y="169"/>
                      </a:lnTo>
                      <a:lnTo>
                        <a:pt x="14" y="165"/>
                      </a:lnTo>
                      <a:lnTo>
                        <a:pt x="15"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8" name="Freeform 357"/>
                <p:cNvSpPr>
                  <a:spLocks/>
                </p:cNvSpPr>
                <p:nvPr/>
              </p:nvSpPr>
              <p:spPr bwMode="auto">
                <a:xfrm>
                  <a:off x="4391" y="806"/>
                  <a:ext cx="19" cy="23"/>
                </a:xfrm>
                <a:custGeom>
                  <a:avLst/>
                  <a:gdLst>
                    <a:gd name="T0" fmla="*/ 3 w 37"/>
                    <a:gd name="T1" fmla="*/ 41 h 47"/>
                    <a:gd name="T2" fmla="*/ 0 w 37"/>
                    <a:gd name="T3" fmla="*/ 47 h 47"/>
                    <a:gd name="T4" fmla="*/ 7 w 37"/>
                    <a:gd name="T5" fmla="*/ 34 h 47"/>
                    <a:gd name="T6" fmla="*/ 11 w 37"/>
                    <a:gd name="T7" fmla="*/ 27 h 47"/>
                    <a:gd name="T8" fmla="*/ 15 w 37"/>
                    <a:gd name="T9" fmla="*/ 24 h 47"/>
                    <a:gd name="T10" fmla="*/ 18 w 37"/>
                    <a:gd name="T11" fmla="*/ 19 h 47"/>
                    <a:gd name="T12" fmla="*/ 29 w 37"/>
                    <a:gd name="T13" fmla="*/ 9 h 47"/>
                    <a:gd name="T14" fmla="*/ 33 w 37"/>
                    <a:gd name="T15" fmla="*/ 5 h 47"/>
                    <a:gd name="T16" fmla="*/ 37 w 37"/>
                    <a:gd name="T17" fmla="*/ 3 h 47"/>
                    <a:gd name="T18" fmla="*/ 36 w 37"/>
                    <a:gd name="T19" fmla="*/ 2 h 47"/>
                    <a:gd name="T20" fmla="*/ 34 w 37"/>
                    <a:gd name="T21" fmla="*/ 0 h 47"/>
                    <a:gd name="T22" fmla="*/ 31 w 37"/>
                    <a:gd name="T23" fmla="*/ 3 h 47"/>
                    <a:gd name="T24" fmla="*/ 26 w 37"/>
                    <a:gd name="T25" fmla="*/ 6 h 47"/>
                    <a:gd name="T26" fmla="*/ 16 w 37"/>
                    <a:gd name="T27" fmla="*/ 17 h 47"/>
                    <a:gd name="T28" fmla="*/ 13 w 37"/>
                    <a:gd name="T29" fmla="*/ 21 h 47"/>
                    <a:gd name="T30" fmla="*/ 9 w 37"/>
                    <a:gd name="T31" fmla="*/ 25 h 47"/>
                    <a:gd name="T32" fmla="*/ 7 w 37"/>
                    <a:gd name="T33" fmla="*/ 27 h 47"/>
                    <a:gd name="T34" fmla="*/ 1 w 37"/>
                    <a:gd name="T35" fmla="*/ 40 h 47"/>
                    <a:gd name="T36" fmla="*/ 2 w 37"/>
                    <a:gd name="T37" fmla="*/ 40 h 47"/>
                    <a:gd name="T38" fmla="*/ 3 w 37"/>
                    <a:gd name="T39" fmla="*/ 41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7"/>
                    <a:gd name="T61" fmla="*/ 0 h 47"/>
                    <a:gd name="T62" fmla="*/ 37 w 37"/>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7" h="47">
                      <a:moveTo>
                        <a:pt x="3" y="41"/>
                      </a:moveTo>
                      <a:lnTo>
                        <a:pt x="0" y="47"/>
                      </a:lnTo>
                      <a:lnTo>
                        <a:pt x="7" y="34"/>
                      </a:lnTo>
                      <a:lnTo>
                        <a:pt x="11" y="27"/>
                      </a:lnTo>
                      <a:lnTo>
                        <a:pt x="15" y="24"/>
                      </a:lnTo>
                      <a:lnTo>
                        <a:pt x="18" y="19"/>
                      </a:lnTo>
                      <a:lnTo>
                        <a:pt x="29" y="9"/>
                      </a:lnTo>
                      <a:lnTo>
                        <a:pt x="33" y="5"/>
                      </a:lnTo>
                      <a:lnTo>
                        <a:pt x="37" y="3"/>
                      </a:lnTo>
                      <a:lnTo>
                        <a:pt x="36" y="2"/>
                      </a:lnTo>
                      <a:lnTo>
                        <a:pt x="34" y="0"/>
                      </a:lnTo>
                      <a:lnTo>
                        <a:pt x="31" y="3"/>
                      </a:lnTo>
                      <a:lnTo>
                        <a:pt x="26" y="6"/>
                      </a:lnTo>
                      <a:lnTo>
                        <a:pt x="16" y="17"/>
                      </a:lnTo>
                      <a:lnTo>
                        <a:pt x="13" y="21"/>
                      </a:lnTo>
                      <a:lnTo>
                        <a:pt x="9" y="25"/>
                      </a:lnTo>
                      <a:lnTo>
                        <a:pt x="7" y="27"/>
                      </a:lnTo>
                      <a:lnTo>
                        <a:pt x="1" y="40"/>
                      </a:lnTo>
                      <a:lnTo>
                        <a:pt x="2" y="40"/>
                      </a:lnTo>
                      <a:lnTo>
                        <a:pt x="3"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79" name="Freeform 358"/>
                <p:cNvSpPr>
                  <a:spLocks/>
                </p:cNvSpPr>
                <p:nvPr/>
              </p:nvSpPr>
              <p:spPr bwMode="auto">
                <a:xfrm>
                  <a:off x="4407" y="805"/>
                  <a:ext cx="5" cy="2"/>
                </a:xfrm>
                <a:custGeom>
                  <a:avLst/>
                  <a:gdLst>
                    <a:gd name="T0" fmla="*/ 5 w 9"/>
                    <a:gd name="T1" fmla="*/ 4 h 5"/>
                    <a:gd name="T2" fmla="*/ 5 w 9"/>
                    <a:gd name="T3" fmla="*/ 5 h 5"/>
                    <a:gd name="T4" fmla="*/ 9 w 9"/>
                    <a:gd name="T5" fmla="*/ 2 h 5"/>
                    <a:gd name="T6" fmla="*/ 9 w 9"/>
                    <a:gd name="T7" fmla="*/ 1 h 5"/>
                    <a:gd name="T8" fmla="*/ 9 w 9"/>
                    <a:gd name="T9" fmla="*/ 0 h 5"/>
                    <a:gd name="T10" fmla="*/ 0 w 9"/>
                    <a:gd name="T11" fmla="*/ 5 h 5"/>
                    <a:gd name="T12" fmla="*/ 3 w 9"/>
                    <a:gd name="T13" fmla="*/ 2 h 5"/>
                    <a:gd name="T14" fmla="*/ 5 w 9"/>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4"/>
                      </a:moveTo>
                      <a:lnTo>
                        <a:pt x="5" y="5"/>
                      </a:lnTo>
                      <a:lnTo>
                        <a:pt x="9" y="2"/>
                      </a:lnTo>
                      <a:lnTo>
                        <a:pt x="9" y="1"/>
                      </a:lnTo>
                      <a:lnTo>
                        <a:pt x="9" y="0"/>
                      </a:lnTo>
                      <a:lnTo>
                        <a:pt x="0" y="5"/>
                      </a:lnTo>
                      <a:lnTo>
                        <a:pt x="3" y="2"/>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0" name="Freeform 359"/>
                <p:cNvSpPr>
                  <a:spLocks/>
                </p:cNvSpPr>
                <p:nvPr/>
              </p:nvSpPr>
              <p:spPr bwMode="auto">
                <a:xfrm>
                  <a:off x="4411" y="803"/>
                  <a:ext cx="4" cy="3"/>
                </a:xfrm>
                <a:custGeom>
                  <a:avLst/>
                  <a:gdLst>
                    <a:gd name="T0" fmla="*/ 1 w 6"/>
                    <a:gd name="T1" fmla="*/ 4 h 4"/>
                    <a:gd name="T2" fmla="*/ 6 w 6"/>
                    <a:gd name="T3" fmla="*/ 2 h 4"/>
                    <a:gd name="T4" fmla="*/ 6 w 6"/>
                    <a:gd name="T5" fmla="*/ 2 h 4"/>
                    <a:gd name="T6" fmla="*/ 5 w 6"/>
                    <a:gd name="T7" fmla="*/ 1 h 4"/>
                    <a:gd name="T8" fmla="*/ 4 w 6"/>
                    <a:gd name="T9" fmla="*/ 0 h 4"/>
                    <a:gd name="T10" fmla="*/ 0 w 6"/>
                    <a:gd name="T11" fmla="*/ 2 h 4"/>
                    <a:gd name="T12" fmla="*/ 1 w 6"/>
                    <a:gd name="T13" fmla="*/ 3 h 4"/>
                    <a:gd name="T14" fmla="*/ 1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1" y="4"/>
                      </a:moveTo>
                      <a:lnTo>
                        <a:pt x="6" y="2"/>
                      </a:lnTo>
                      <a:lnTo>
                        <a:pt x="5" y="1"/>
                      </a:lnTo>
                      <a:lnTo>
                        <a:pt x="4"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1" name="Freeform 360"/>
                <p:cNvSpPr>
                  <a:spLocks/>
                </p:cNvSpPr>
                <p:nvPr/>
              </p:nvSpPr>
              <p:spPr bwMode="auto">
                <a:xfrm>
                  <a:off x="4411" y="798"/>
                  <a:ext cx="25" cy="7"/>
                </a:xfrm>
                <a:custGeom>
                  <a:avLst/>
                  <a:gdLst>
                    <a:gd name="T0" fmla="*/ 5 w 47"/>
                    <a:gd name="T1" fmla="*/ 12 h 13"/>
                    <a:gd name="T2" fmla="*/ 5 w 47"/>
                    <a:gd name="T3" fmla="*/ 13 h 13"/>
                    <a:gd name="T4" fmla="*/ 9 w 47"/>
                    <a:gd name="T5" fmla="*/ 11 h 13"/>
                    <a:gd name="T6" fmla="*/ 14 w 47"/>
                    <a:gd name="T7" fmla="*/ 10 h 13"/>
                    <a:gd name="T8" fmla="*/ 19 w 47"/>
                    <a:gd name="T9" fmla="*/ 7 h 13"/>
                    <a:gd name="T10" fmla="*/ 32 w 47"/>
                    <a:gd name="T11" fmla="*/ 4 h 13"/>
                    <a:gd name="T12" fmla="*/ 42 w 47"/>
                    <a:gd name="T13" fmla="*/ 4 h 13"/>
                    <a:gd name="T14" fmla="*/ 47 w 47"/>
                    <a:gd name="T15" fmla="*/ 3 h 13"/>
                    <a:gd name="T16" fmla="*/ 47 w 47"/>
                    <a:gd name="T17" fmla="*/ 0 h 13"/>
                    <a:gd name="T18" fmla="*/ 42 w 47"/>
                    <a:gd name="T19" fmla="*/ 2 h 13"/>
                    <a:gd name="T20" fmla="*/ 32 w 47"/>
                    <a:gd name="T21" fmla="*/ 2 h 13"/>
                    <a:gd name="T22" fmla="*/ 19 w 47"/>
                    <a:gd name="T23" fmla="*/ 5 h 13"/>
                    <a:gd name="T24" fmla="*/ 14 w 47"/>
                    <a:gd name="T25" fmla="*/ 7 h 13"/>
                    <a:gd name="T26" fmla="*/ 9 w 47"/>
                    <a:gd name="T27" fmla="*/ 9 h 13"/>
                    <a:gd name="T28" fmla="*/ 0 w 47"/>
                    <a:gd name="T29" fmla="*/ 13 h 13"/>
                    <a:gd name="T30" fmla="*/ 4 w 47"/>
                    <a:gd name="T31" fmla="*/ 11 h 13"/>
                    <a:gd name="T32" fmla="*/ 5 w 47"/>
                    <a:gd name="T33" fmla="*/ 12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
                    <a:gd name="T52" fmla="*/ 0 h 13"/>
                    <a:gd name="T53" fmla="*/ 47 w 47"/>
                    <a:gd name="T54" fmla="*/ 13 h 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 h="13">
                      <a:moveTo>
                        <a:pt x="5" y="12"/>
                      </a:moveTo>
                      <a:lnTo>
                        <a:pt x="5" y="13"/>
                      </a:lnTo>
                      <a:lnTo>
                        <a:pt x="9" y="11"/>
                      </a:lnTo>
                      <a:lnTo>
                        <a:pt x="14" y="10"/>
                      </a:lnTo>
                      <a:lnTo>
                        <a:pt x="19" y="7"/>
                      </a:lnTo>
                      <a:lnTo>
                        <a:pt x="32" y="4"/>
                      </a:lnTo>
                      <a:lnTo>
                        <a:pt x="42" y="4"/>
                      </a:lnTo>
                      <a:lnTo>
                        <a:pt x="47" y="3"/>
                      </a:lnTo>
                      <a:lnTo>
                        <a:pt x="47" y="0"/>
                      </a:lnTo>
                      <a:lnTo>
                        <a:pt x="42" y="2"/>
                      </a:lnTo>
                      <a:lnTo>
                        <a:pt x="32" y="2"/>
                      </a:lnTo>
                      <a:lnTo>
                        <a:pt x="19" y="5"/>
                      </a:lnTo>
                      <a:lnTo>
                        <a:pt x="14" y="7"/>
                      </a:lnTo>
                      <a:lnTo>
                        <a:pt x="9" y="9"/>
                      </a:lnTo>
                      <a:lnTo>
                        <a:pt x="0" y="13"/>
                      </a:lnTo>
                      <a:lnTo>
                        <a:pt x="4" y="11"/>
                      </a:lnTo>
                      <a:lnTo>
                        <a:pt x="5"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2" name="Freeform 361"/>
                <p:cNvSpPr>
                  <a:spLocks/>
                </p:cNvSpPr>
                <p:nvPr/>
              </p:nvSpPr>
              <p:spPr bwMode="auto">
                <a:xfrm>
                  <a:off x="4436" y="798"/>
                  <a:ext cx="43" cy="24"/>
                </a:xfrm>
                <a:custGeom>
                  <a:avLst/>
                  <a:gdLst>
                    <a:gd name="T0" fmla="*/ 0 w 83"/>
                    <a:gd name="T1" fmla="*/ 3 h 48"/>
                    <a:gd name="T2" fmla="*/ 5 w 83"/>
                    <a:gd name="T3" fmla="*/ 4 h 48"/>
                    <a:gd name="T4" fmla="*/ 11 w 83"/>
                    <a:gd name="T5" fmla="*/ 4 h 48"/>
                    <a:gd name="T6" fmla="*/ 15 w 83"/>
                    <a:gd name="T7" fmla="*/ 5 h 48"/>
                    <a:gd name="T8" fmla="*/ 21 w 83"/>
                    <a:gd name="T9" fmla="*/ 5 h 48"/>
                    <a:gd name="T10" fmla="*/ 26 w 83"/>
                    <a:gd name="T11" fmla="*/ 6 h 48"/>
                    <a:gd name="T12" fmla="*/ 30 w 83"/>
                    <a:gd name="T13" fmla="*/ 9 h 48"/>
                    <a:gd name="T14" fmla="*/ 35 w 83"/>
                    <a:gd name="T15" fmla="*/ 10 h 48"/>
                    <a:gd name="T16" fmla="*/ 56 w 83"/>
                    <a:gd name="T17" fmla="*/ 20 h 48"/>
                    <a:gd name="T18" fmla="*/ 60 w 83"/>
                    <a:gd name="T19" fmla="*/ 25 h 48"/>
                    <a:gd name="T20" fmla="*/ 65 w 83"/>
                    <a:gd name="T21" fmla="*/ 28 h 48"/>
                    <a:gd name="T22" fmla="*/ 68 w 83"/>
                    <a:gd name="T23" fmla="*/ 32 h 48"/>
                    <a:gd name="T24" fmla="*/ 72 w 83"/>
                    <a:gd name="T25" fmla="*/ 36 h 48"/>
                    <a:gd name="T26" fmla="*/ 75 w 83"/>
                    <a:gd name="T27" fmla="*/ 40 h 48"/>
                    <a:gd name="T28" fmla="*/ 80 w 83"/>
                    <a:gd name="T29" fmla="*/ 47 h 48"/>
                    <a:gd name="T30" fmla="*/ 81 w 83"/>
                    <a:gd name="T31" fmla="*/ 48 h 48"/>
                    <a:gd name="T32" fmla="*/ 82 w 83"/>
                    <a:gd name="T33" fmla="*/ 48 h 48"/>
                    <a:gd name="T34" fmla="*/ 83 w 83"/>
                    <a:gd name="T35" fmla="*/ 48 h 48"/>
                    <a:gd name="T36" fmla="*/ 80 w 83"/>
                    <a:gd name="T37" fmla="*/ 40 h 48"/>
                    <a:gd name="T38" fmla="*/ 78 w 83"/>
                    <a:gd name="T39" fmla="*/ 37 h 48"/>
                    <a:gd name="T40" fmla="*/ 74 w 83"/>
                    <a:gd name="T41" fmla="*/ 34 h 48"/>
                    <a:gd name="T42" fmla="*/ 71 w 83"/>
                    <a:gd name="T43" fmla="*/ 29 h 48"/>
                    <a:gd name="T44" fmla="*/ 67 w 83"/>
                    <a:gd name="T45" fmla="*/ 26 h 48"/>
                    <a:gd name="T46" fmla="*/ 63 w 83"/>
                    <a:gd name="T47" fmla="*/ 22 h 48"/>
                    <a:gd name="T48" fmla="*/ 60 w 83"/>
                    <a:gd name="T49" fmla="*/ 20 h 48"/>
                    <a:gd name="T50" fmla="*/ 35 w 83"/>
                    <a:gd name="T51" fmla="*/ 7 h 48"/>
                    <a:gd name="T52" fmla="*/ 30 w 83"/>
                    <a:gd name="T53" fmla="*/ 6 h 48"/>
                    <a:gd name="T54" fmla="*/ 26 w 83"/>
                    <a:gd name="T55" fmla="*/ 4 h 48"/>
                    <a:gd name="T56" fmla="*/ 21 w 83"/>
                    <a:gd name="T57" fmla="*/ 3 h 48"/>
                    <a:gd name="T58" fmla="*/ 15 w 83"/>
                    <a:gd name="T59" fmla="*/ 3 h 48"/>
                    <a:gd name="T60" fmla="*/ 11 w 83"/>
                    <a:gd name="T61" fmla="*/ 2 h 48"/>
                    <a:gd name="T62" fmla="*/ 5 w 83"/>
                    <a:gd name="T63" fmla="*/ 2 h 48"/>
                    <a:gd name="T64" fmla="*/ 0 w 83"/>
                    <a:gd name="T65" fmla="*/ 0 h 48"/>
                    <a:gd name="T66" fmla="*/ 0 w 83"/>
                    <a:gd name="T67" fmla="*/ 3 h 4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
                    <a:gd name="T103" fmla="*/ 0 h 48"/>
                    <a:gd name="T104" fmla="*/ 83 w 83"/>
                    <a:gd name="T105" fmla="*/ 48 h 4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 h="48">
                      <a:moveTo>
                        <a:pt x="0" y="3"/>
                      </a:moveTo>
                      <a:lnTo>
                        <a:pt x="5" y="4"/>
                      </a:lnTo>
                      <a:lnTo>
                        <a:pt x="11" y="4"/>
                      </a:lnTo>
                      <a:lnTo>
                        <a:pt x="15" y="5"/>
                      </a:lnTo>
                      <a:lnTo>
                        <a:pt x="21" y="5"/>
                      </a:lnTo>
                      <a:lnTo>
                        <a:pt x="26" y="6"/>
                      </a:lnTo>
                      <a:lnTo>
                        <a:pt x="30" y="9"/>
                      </a:lnTo>
                      <a:lnTo>
                        <a:pt x="35" y="10"/>
                      </a:lnTo>
                      <a:lnTo>
                        <a:pt x="56" y="20"/>
                      </a:lnTo>
                      <a:lnTo>
                        <a:pt x="60" y="25"/>
                      </a:lnTo>
                      <a:lnTo>
                        <a:pt x="65" y="28"/>
                      </a:lnTo>
                      <a:lnTo>
                        <a:pt x="68" y="32"/>
                      </a:lnTo>
                      <a:lnTo>
                        <a:pt x="72" y="36"/>
                      </a:lnTo>
                      <a:lnTo>
                        <a:pt x="75" y="40"/>
                      </a:lnTo>
                      <a:lnTo>
                        <a:pt x="80" y="47"/>
                      </a:lnTo>
                      <a:lnTo>
                        <a:pt x="81" y="48"/>
                      </a:lnTo>
                      <a:lnTo>
                        <a:pt x="82" y="48"/>
                      </a:lnTo>
                      <a:lnTo>
                        <a:pt x="83" y="48"/>
                      </a:lnTo>
                      <a:lnTo>
                        <a:pt x="80" y="40"/>
                      </a:lnTo>
                      <a:lnTo>
                        <a:pt x="78" y="37"/>
                      </a:lnTo>
                      <a:lnTo>
                        <a:pt x="74" y="34"/>
                      </a:lnTo>
                      <a:lnTo>
                        <a:pt x="71" y="29"/>
                      </a:lnTo>
                      <a:lnTo>
                        <a:pt x="67" y="26"/>
                      </a:lnTo>
                      <a:lnTo>
                        <a:pt x="63" y="22"/>
                      </a:lnTo>
                      <a:lnTo>
                        <a:pt x="60" y="20"/>
                      </a:lnTo>
                      <a:lnTo>
                        <a:pt x="35" y="7"/>
                      </a:lnTo>
                      <a:lnTo>
                        <a:pt x="30" y="6"/>
                      </a:lnTo>
                      <a:lnTo>
                        <a:pt x="26" y="4"/>
                      </a:lnTo>
                      <a:lnTo>
                        <a:pt x="21" y="3"/>
                      </a:lnTo>
                      <a:lnTo>
                        <a:pt x="15" y="3"/>
                      </a:lnTo>
                      <a:lnTo>
                        <a:pt x="11" y="2"/>
                      </a:lnTo>
                      <a:lnTo>
                        <a:pt x="5" y="2"/>
                      </a:lnTo>
                      <a:lnTo>
                        <a:pt x="0"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3" name="Freeform 362"/>
                <p:cNvSpPr>
                  <a:spLocks/>
                </p:cNvSpPr>
                <p:nvPr/>
              </p:nvSpPr>
              <p:spPr bwMode="auto">
                <a:xfrm>
                  <a:off x="4478" y="821"/>
                  <a:ext cx="3" cy="4"/>
                </a:xfrm>
                <a:custGeom>
                  <a:avLst/>
                  <a:gdLst>
                    <a:gd name="T0" fmla="*/ 0 w 6"/>
                    <a:gd name="T1" fmla="*/ 1 h 8"/>
                    <a:gd name="T2" fmla="*/ 3 w 6"/>
                    <a:gd name="T3" fmla="*/ 8 h 8"/>
                    <a:gd name="T4" fmla="*/ 3 w 6"/>
                    <a:gd name="T5" fmla="*/ 8 h 8"/>
                    <a:gd name="T6" fmla="*/ 5 w 6"/>
                    <a:gd name="T7" fmla="*/ 6 h 8"/>
                    <a:gd name="T8" fmla="*/ 6 w 6"/>
                    <a:gd name="T9" fmla="*/ 5 h 8"/>
                    <a:gd name="T10" fmla="*/ 2 w 6"/>
                    <a:gd name="T11" fmla="*/ 0 h 8"/>
                    <a:gd name="T12" fmla="*/ 1 w 6"/>
                    <a:gd name="T13" fmla="*/ 1 h 8"/>
                    <a:gd name="T14" fmla="*/ 0 w 6"/>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8"/>
                    <a:gd name="T26" fmla="*/ 6 w 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8">
                      <a:moveTo>
                        <a:pt x="0" y="1"/>
                      </a:moveTo>
                      <a:lnTo>
                        <a:pt x="3" y="8"/>
                      </a:lnTo>
                      <a:lnTo>
                        <a:pt x="5" y="6"/>
                      </a:lnTo>
                      <a:lnTo>
                        <a:pt x="6" y="5"/>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4" name="Freeform 363"/>
                <p:cNvSpPr>
                  <a:spLocks/>
                </p:cNvSpPr>
                <p:nvPr/>
              </p:nvSpPr>
              <p:spPr bwMode="auto">
                <a:xfrm>
                  <a:off x="4479" y="821"/>
                  <a:ext cx="3" cy="6"/>
                </a:xfrm>
                <a:custGeom>
                  <a:avLst/>
                  <a:gdLst>
                    <a:gd name="T0" fmla="*/ 3 w 6"/>
                    <a:gd name="T1" fmla="*/ 6 h 11"/>
                    <a:gd name="T2" fmla="*/ 1 w 6"/>
                    <a:gd name="T3" fmla="*/ 6 h 11"/>
                    <a:gd name="T4" fmla="*/ 4 w 6"/>
                    <a:gd name="T5" fmla="*/ 11 h 11"/>
                    <a:gd name="T6" fmla="*/ 5 w 6"/>
                    <a:gd name="T7" fmla="*/ 11 h 11"/>
                    <a:gd name="T8" fmla="*/ 6 w 6"/>
                    <a:gd name="T9" fmla="*/ 11 h 11"/>
                    <a:gd name="T10" fmla="*/ 0 w 6"/>
                    <a:gd name="T11" fmla="*/ 0 h 11"/>
                    <a:gd name="T12" fmla="*/ 4 w 6"/>
                    <a:gd name="T13" fmla="*/ 5 h 11"/>
                    <a:gd name="T14" fmla="*/ 3 w 6"/>
                    <a:gd name="T15" fmla="*/ 6 h 11"/>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1"/>
                    <a:gd name="T26" fmla="*/ 6 w 6"/>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1">
                      <a:moveTo>
                        <a:pt x="3" y="6"/>
                      </a:moveTo>
                      <a:lnTo>
                        <a:pt x="1" y="6"/>
                      </a:lnTo>
                      <a:lnTo>
                        <a:pt x="4" y="11"/>
                      </a:lnTo>
                      <a:lnTo>
                        <a:pt x="5" y="11"/>
                      </a:lnTo>
                      <a:lnTo>
                        <a:pt x="6" y="11"/>
                      </a:lnTo>
                      <a:lnTo>
                        <a:pt x="0" y="0"/>
                      </a:lnTo>
                      <a:lnTo>
                        <a:pt x="4" y="5"/>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5" name="Freeform 364"/>
                <p:cNvSpPr>
                  <a:spLocks/>
                </p:cNvSpPr>
                <p:nvPr/>
              </p:nvSpPr>
              <p:spPr bwMode="auto">
                <a:xfrm>
                  <a:off x="4481" y="826"/>
                  <a:ext cx="3" cy="5"/>
                </a:xfrm>
                <a:custGeom>
                  <a:avLst/>
                  <a:gdLst>
                    <a:gd name="T0" fmla="*/ 0 w 6"/>
                    <a:gd name="T1" fmla="*/ 1 h 8"/>
                    <a:gd name="T2" fmla="*/ 3 w 6"/>
                    <a:gd name="T3" fmla="*/ 8 h 8"/>
                    <a:gd name="T4" fmla="*/ 3 w 6"/>
                    <a:gd name="T5" fmla="*/ 8 h 8"/>
                    <a:gd name="T6" fmla="*/ 4 w 6"/>
                    <a:gd name="T7" fmla="*/ 7 h 8"/>
                    <a:gd name="T8" fmla="*/ 6 w 6"/>
                    <a:gd name="T9" fmla="*/ 6 h 8"/>
                    <a:gd name="T10" fmla="*/ 2 w 6"/>
                    <a:gd name="T11" fmla="*/ 0 h 8"/>
                    <a:gd name="T12" fmla="*/ 1 w 6"/>
                    <a:gd name="T13" fmla="*/ 1 h 8"/>
                    <a:gd name="T14" fmla="*/ 0 w 6"/>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8"/>
                    <a:gd name="T26" fmla="*/ 6 w 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8">
                      <a:moveTo>
                        <a:pt x="0" y="1"/>
                      </a:moveTo>
                      <a:lnTo>
                        <a:pt x="3" y="8"/>
                      </a:lnTo>
                      <a:lnTo>
                        <a:pt x="4" y="7"/>
                      </a:lnTo>
                      <a:lnTo>
                        <a:pt x="6" y="6"/>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6" name="Freeform 365"/>
                <p:cNvSpPr>
                  <a:spLocks/>
                </p:cNvSpPr>
                <p:nvPr/>
              </p:nvSpPr>
              <p:spPr bwMode="auto">
                <a:xfrm>
                  <a:off x="4474" y="826"/>
                  <a:ext cx="20" cy="52"/>
                </a:xfrm>
                <a:custGeom>
                  <a:avLst/>
                  <a:gdLst>
                    <a:gd name="T0" fmla="*/ 18 w 39"/>
                    <a:gd name="T1" fmla="*/ 7 h 104"/>
                    <a:gd name="T2" fmla="*/ 17 w 39"/>
                    <a:gd name="T3" fmla="*/ 7 h 104"/>
                    <a:gd name="T4" fmla="*/ 20 w 39"/>
                    <a:gd name="T5" fmla="*/ 11 h 104"/>
                    <a:gd name="T6" fmla="*/ 22 w 39"/>
                    <a:gd name="T7" fmla="*/ 17 h 104"/>
                    <a:gd name="T8" fmla="*/ 23 w 39"/>
                    <a:gd name="T9" fmla="*/ 24 h 104"/>
                    <a:gd name="T10" fmla="*/ 25 w 39"/>
                    <a:gd name="T11" fmla="*/ 30 h 104"/>
                    <a:gd name="T12" fmla="*/ 28 w 39"/>
                    <a:gd name="T13" fmla="*/ 37 h 104"/>
                    <a:gd name="T14" fmla="*/ 29 w 39"/>
                    <a:gd name="T15" fmla="*/ 43 h 104"/>
                    <a:gd name="T16" fmla="*/ 31 w 39"/>
                    <a:gd name="T17" fmla="*/ 49 h 104"/>
                    <a:gd name="T18" fmla="*/ 32 w 39"/>
                    <a:gd name="T19" fmla="*/ 56 h 104"/>
                    <a:gd name="T20" fmla="*/ 33 w 39"/>
                    <a:gd name="T21" fmla="*/ 62 h 104"/>
                    <a:gd name="T22" fmla="*/ 34 w 39"/>
                    <a:gd name="T23" fmla="*/ 69 h 104"/>
                    <a:gd name="T24" fmla="*/ 34 w 39"/>
                    <a:gd name="T25" fmla="*/ 77 h 104"/>
                    <a:gd name="T26" fmla="*/ 36 w 39"/>
                    <a:gd name="T27" fmla="*/ 84 h 104"/>
                    <a:gd name="T28" fmla="*/ 36 w 39"/>
                    <a:gd name="T29" fmla="*/ 91 h 104"/>
                    <a:gd name="T30" fmla="*/ 37 w 39"/>
                    <a:gd name="T31" fmla="*/ 98 h 104"/>
                    <a:gd name="T32" fmla="*/ 0 w 39"/>
                    <a:gd name="T33" fmla="*/ 101 h 104"/>
                    <a:gd name="T34" fmla="*/ 0 w 39"/>
                    <a:gd name="T35" fmla="*/ 104 h 104"/>
                    <a:gd name="T36" fmla="*/ 39 w 39"/>
                    <a:gd name="T37" fmla="*/ 98 h 104"/>
                    <a:gd name="T38" fmla="*/ 38 w 39"/>
                    <a:gd name="T39" fmla="*/ 91 h 104"/>
                    <a:gd name="T40" fmla="*/ 38 w 39"/>
                    <a:gd name="T41" fmla="*/ 84 h 104"/>
                    <a:gd name="T42" fmla="*/ 37 w 39"/>
                    <a:gd name="T43" fmla="*/ 77 h 104"/>
                    <a:gd name="T44" fmla="*/ 37 w 39"/>
                    <a:gd name="T45" fmla="*/ 69 h 104"/>
                    <a:gd name="T46" fmla="*/ 36 w 39"/>
                    <a:gd name="T47" fmla="*/ 62 h 104"/>
                    <a:gd name="T48" fmla="*/ 34 w 39"/>
                    <a:gd name="T49" fmla="*/ 56 h 104"/>
                    <a:gd name="T50" fmla="*/ 33 w 39"/>
                    <a:gd name="T51" fmla="*/ 49 h 104"/>
                    <a:gd name="T52" fmla="*/ 31 w 39"/>
                    <a:gd name="T53" fmla="*/ 43 h 104"/>
                    <a:gd name="T54" fmla="*/ 30 w 39"/>
                    <a:gd name="T55" fmla="*/ 37 h 104"/>
                    <a:gd name="T56" fmla="*/ 28 w 39"/>
                    <a:gd name="T57" fmla="*/ 30 h 104"/>
                    <a:gd name="T58" fmla="*/ 25 w 39"/>
                    <a:gd name="T59" fmla="*/ 24 h 104"/>
                    <a:gd name="T60" fmla="*/ 24 w 39"/>
                    <a:gd name="T61" fmla="*/ 17 h 104"/>
                    <a:gd name="T62" fmla="*/ 22 w 39"/>
                    <a:gd name="T63" fmla="*/ 11 h 104"/>
                    <a:gd name="T64" fmla="*/ 16 w 39"/>
                    <a:gd name="T65" fmla="*/ 0 h 104"/>
                    <a:gd name="T66" fmla="*/ 20 w 39"/>
                    <a:gd name="T67" fmla="*/ 6 h 104"/>
                    <a:gd name="T68" fmla="*/ 18 w 39"/>
                    <a:gd name="T69" fmla="*/ 7 h 10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9"/>
                    <a:gd name="T106" fmla="*/ 0 h 104"/>
                    <a:gd name="T107" fmla="*/ 39 w 39"/>
                    <a:gd name="T108" fmla="*/ 104 h 10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9" h="104">
                      <a:moveTo>
                        <a:pt x="18" y="7"/>
                      </a:moveTo>
                      <a:lnTo>
                        <a:pt x="17" y="7"/>
                      </a:lnTo>
                      <a:lnTo>
                        <a:pt x="20" y="11"/>
                      </a:lnTo>
                      <a:lnTo>
                        <a:pt x="22" y="17"/>
                      </a:lnTo>
                      <a:lnTo>
                        <a:pt x="23" y="24"/>
                      </a:lnTo>
                      <a:lnTo>
                        <a:pt x="25" y="30"/>
                      </a:lnTo>
                      <a:lnTo>
                        <a:pt x="28" y="37"/>
                      </a:lnTo>
                      <a:lnTo>
                        <a:pt x="29" y="43"/>
                      </a:lnTo>
                      <a:lnTo>
                        <a:pt x="31" y="49"/>
                      </a:lnTo>
                      <a:lnTo>
                        <a:pt x="32" y="56"/>
                      </a:lnTo>
                      <a:lnTo>
                        <a:pt x="33" y="62"/>
                      </a:lnTo>
                      <a:lnTo>
                        <a:pt x="34" y="69"/>
                      </a:lnTo>
                      <a:lnTo>
                        <a:pt x="34" y="77"/>
                      </a:lnTo>
                      <a:lnTo>
                        <a:pt x="36" y="84"/>
                      </a:lnTo>
                      <a:lnTo>
                        <a:pt x="36" y="91"/>
                      </a:lnTo>
                      <a:lnTo>
                        <a:pt x="37" y="98"/>
                      </a:lnTo>
                      <a:lnTo>
                        <a:pt x="0" y="101"/>
                      </a:lnTo>
                      <a:lnTo>
                        <a:pt x="0" y="104"/>
                      </a:lnTo>
                      <a:lnTo>
                        <a:pt x="39" y="98"/>
                      </a:lnTo>
                      <a:lnTo>
                        <a:pt x="38" y="91"/>
                      </a:lnTo>
                      <a:lnTo>
                        <a:pt x="38" y="84"/>
                      </a:lnTo>
                      <a:lnTo>
                        <a:pt x="37" y="77"/>
                      </a:lnTo>
                      <a:lnTo>
                        <a:pt x="37" y="69"/>
                      </a:lnTo>
                      <a:lnTo>
                        <a:pt x="36" y="62"/>
                      </a:lnTo>
                      <a:lnTo>
                        <a:pt x="34" y="56"/>
                      </a:lnTo>
                      <a:lnTo>
                        <a:pt x="33" y="49"/>
                      </a:lnTo>
                      <a:lnTo>
                        <a:pt x="31" y="43"/>
                      </a:lnTo>
                      <a:lnTo>
                        <a:pt x="30" y="37"/>
                      </a:lnTo>
                      <a:lnTo>
                        <a:pt x="28" y="30"/>
                      </a:lnTo>
                      <a:lnTo>
                        <a:pt x="25" y="24"/>
                      </a:lnTo>
                      <a:lnTo>
                        <a:pt x="24" y="17"/>
                      </a:lnTo>
                      <a:lnTo>
                        <a:pt x="22" y="11"/>
                      </a:lnTo>
                      <a:lnTo>
                        <a:pt x="16" y="0"/>
                      </a:lnTo>
                      <a:lnTo>
                        <a:pt x="20" y="6"/>
                      </a:lnTo>
                      <a:lnTo>
                        <a:pt x="1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7" name="Freeform 366"/>
                <p:cNvSpPr>
                  <a:spLocks/>
                </p:cNvSpPr>
                <p:nvPr/>
              </p:nvSpPr>
              <p:spPr bwMode="auto">
                <a:xfrm>
                  <a:off x="4454" y="833"/>
                  <a:ext cx="20" cy="45"/>
                </a:xfrm>
                <a:custGeom>
                  <a:avLst/>
                  <a:gdLst>
                    <a:gd name="T0" fmla="*/ 38 w 38"/>
                    <a:gd name="T1" fmla="*/ 88 h 91"/>
                    <a:gd name="T2" fmla="*/ 38 w 38"/>
                    <a:gd name="T3" fmla="*/ 83 h 91"/>
                    <a:gd name="T4" fmla="*/ 37 w 38"/>
                    <a:gd name="T5" fmla="*/ 75 h 91"/>
                    <a:gd name="T6" fmla="*/ 34 w 38"/>
                    <a:gd name="T7" fmla="*/ 61 h 91"/>
                    <a:gd name="T8" fmla="*/ 33 w 38"/>
                    <a:gd name="T9" fmla="*/ 55 h 91"/>
                    <a:gd name="T10" fmla="*/ 32 w 38"/>
                    <a:gd name="T11" fmla="*/ 48 h 91"/>
                    <a:gd name="T12" fmla="*/ 30 w 38"/>
                    <a:gd name="T13" fmla="*/ 42 h 91"/>
                    <a:gd name="T14" fmla="*/ 29 w 38"/>
                    <a:gd name="T15" fmla="*/ 36 h 91"/>
                    <a:gd name="T16" fmla="*/ 26 w 38"/>
                    <a:gd name="T17" fmla="*/ 32 h 91"/>
                    <a:gd name="T18" fmla="*/ 24 w 38"/>
                    <a:gd name="T19" fmla="*/ 26 h 91"/>
                    <a:gd name="T20" fmla="*/ 18 w 38"/>
                    <a:gd name="T21" fmla="*/ 15 h 91"/>
                    <a:gd name="T22" fmla="*/ 7 w 38"/>
                    <a:gd name="T23" fmla="*/ 3 h 91"/>
                    <a:gd name="T24" fmla="*/ 0 w 38"/>
                    <a:gd name="T25" fmla="*/ 0 h 91"/>
                    <a:gd name="T26" fmla="*/ 0 w 38"/>
                    <a:gd name="T27" fmla="*/ 1 h 91"/>
                    <a:gd name="T28" fmla="*/ 0 w 38"/>
                    <a:gd name="T29" fmla="*/ 2 h 91"/>
                    <a:gd name="T30" fmla="*/ 3 w 38"/>
                    <a:gd name="T31" fmla="*/ 4 h 91"/>
                    <a:gd name="T32" fmla="*/ 18 w 38"/>
                    <a:gd name="T33" fmla="*/ 19 h 91"/>
                    <a:gd name="T34" fmla="*/ 22 w 38"/>
                    <a:gd name="T35" fmla="*/ 26 h 91"/>
                    <a:gd name="T36" fmla="*/ 24 w 38"/>
                    <a:gd name="T37" fmla="*/ 32 h 91"/>
                    <a:gd name="T38" fmla="*/ 26 w 38"/>
                    <a:gd name="T39" fmla="*/ 36 h 91"/>
                    <a:gd name="T40" fmla="*/ 28 w 38"/>
                    <a:gd name="T41" fmla="*/ 42 h 91"/>
                    <a:gd name="T42" fmla="*/ 30 w 38"/>
                    <a:gd name="T43" fmla="*/ 48 h 91"/>
                    <a:gd name="T44" fmla="*/ 31 w 38"/>
                    <a:gd name="T45" fmla="*/ 55 h 91"/>
                    <a:gd name="T46" fmla="*/ 32 w 38"/>
                    <a:gd name="T47" fmla="*/ 61 h 91"/>
                    <a:gd name="T48" fmla="*/ 34 w 38"/>
                    <a:gd name="T49" fmla="*/ 75 h 91"/>
                    <a:gd name="T50" fmla="*/ 36 w 38"/>
                    <a:gd name="T51" fmla="*/ 83 h 91"/>
                    <a:gd name="T52" fmla="*/ 38 w 38"/>
                    <a:gd name="T53" fmla="*/ 91 h 91"/>
                    <a:gd name="T54" fmla="*/ 38 w 38"/>
                    <a:gd name="T55" fmla="*/ 88 h 9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
                    <a:gd name="T85" fmla="*/ 0 h 91"/>
                    <a:gd name="T86" fmla="*/ 38 w 38"/>
                    <a:gd name="T87" fmla="*/ 91 h 9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 h="91">
                      <a:moveTo>
                        <a:pt x="38" y="88"/>
                      </a:moveTo>
                      <a:lnTo>
                        <a:pt x="38" y="83"/>
                      </a:lnTo>
                      <a:lnTo>
                        <a:pt x="37" y="75"/>
                      </a:lnTo>
                      <a:lnTo>
                        <a:pt x="34" y="61"/>
                      </a:lnTo>
                      <a:lnTo>
                        <a:pt x="33" y="55"/>
                      </a:lnTo>
                      <a:lnTo>
                        <a:pt x="32" y="48"/>
                      </a:lnTo>
                      <a:lnTo>
                        <a:pt x="30" y="42"/>
                      </a:lnTo>
                      <a:lnTo>
                        <a:pt x="29" y="36"/>
                      </a:lnTo>
                      <a:lnTo>
                        <a:pt x="26" y="32"/>
                      </a:lnTo>
                      <a:lnTo>
                        <a:pt x="24" y="26"/>
                      </a:lnTo>
                      <a:lnTo>
                        <a:pt x="18" y="15"/>
                      </a:lnTo>
                      <a:lnTo>
                        <a:pt x="7" y="3"/>
                      </a:lnTo>
                      <a:lnTo>
                        <a:pt x="0" y="0"/>
                      </a:lnTo>
                      <a:lnTo>
                        <a:pt x="0" y="1"/>
                      </a:lnTo>
                      <a:lnTo>
                        <a:pt x="0" y="2"/>
                      </a:lnTo>
                      <a:lnTo>
                        <a:pt x="3" y="4"/>
                      </a:lnTo>
                      <a:lnTo>
                        <a:pt x="18" y="19"/>
                      </a:lnTo>
                      <a:lnTo>
                        <a:pt x="22" y="26"/>
                      </a:lnTo>
                      <a:lnTo>
                        <a:pt x="24" y="32"/>
                      </a:lnTo>
                      <a:lnTo>
                        <a:pt x="26" y="36"/>
                      </a:lnTo>
                      <a:lnTo>
                        <a:pt x="28" y="42"/>
                      </a:lnTo>
                      <a:lnTo>
                        <a:pt x="30" y="48"/>
                      </a:lnTo>
                      <a:lnTo>
                        <a:pt x="31" y="55"/>
                      </a:lnTo>
                      <a:lnTo>
                        <a:pt x="32" y="61"/>
                      </a:lnTo>
                      <a:lnTo>
                        <a:pt x="34" y="75"/>
                      </a:lnTo>
                      <a:lnTo>
                        <a:pt x="36" y="83"/>
                      </a:lnTo>
                      <a:lnTo>
                        <a:pt x="38" y="91"/>
                      </a:lnTo>
                      <a:lnTo>
                        <a:pt x="38"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8" name="Freeform 367"/>
                <p:cNvSpPr>
                  <a:spLocks/>
                </p:cNvSpPr>
                <p:nvPr/>
              </p:nvSpPr>
              <p:spPr bwMode="auto">
                <a:xfrm>
                  <a:off x="4452" y="832"/>
                  <a:ext cx="3" cy="2"/>
                </a:xfrm>
                <a:custGeom>
                  <a:avLst/>
                  <a:gdLst>
                    <a:gd name="T0" fmla="*/ 5 w 6"/>
                    <a:gd name="T1" fmla="*/ 4 h 5"/>
                    <a:gd name="T2" fmla="*/ 6 w 6"/>
                    <a:gd name="T3" fmla="*/ 3 h 5"/>
                    <a:gd name="T4" fmla="*/ 3 w 6"/>
                    <a:gd name="T5" fmla="*/ 0 h 5"/>
                    <a:gd name="T6" fmla="*/ 1 w 6"/>
                    <a:gd name="T7" fmla="*/ 1 h 5"/>
                    <a:gd name="T8" fmla="*/ 0 w 6"/>
                    <a:gd name="T9" fmla="*/ 3 h 5"/>
                    <a:gd name="T10" fmla="*/ 0 w 6"/>
                    <a:gd name="T11" fmla="*/ 3 h 5"/>
                    <a:gd name="T12" fmla="*/ 5 w 6"/>
                    <a:gd name="T13" fmla="*/ 5 h 5"/>
                    <a:gd name="T14" fmla="*/ 5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4"/>
                      </a:moveTo>
                      <a:lnTo>
                        <a:pt x="6" y="3"/>
                      </a:lnTo>
                      <a:lnTo>
                        <a:pt x="3" y="0"/>
                      </a:lnTo>
                      <a:lnTo>
                        <a:pt x="1" y="1"/>
                      </a:lnTo>
                      <a:lnTo>
                        <a:pt x="0" y="3"/>
                      </a:lnTo>
                      <a:lnTo>
                        <a:pt x="5" y="5"/>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89" name="Freeform 368"/>
                <p:cNvSpPr>
                  <a:spLocks/>
                </p:cNvSpPr>
                <p:nvPr/>
              </p:nvSpPr>
              <p:spPr bwMode="auto">
                <a:xfrm>
                  <a:off x="4442" y="829"/>
                  <a:ext cx="13" cy="4"/>
                </a:xfrm>
                <a:custGeom>
                  <a:avLst/>
                  <a:gdLst>
                    <a:gd name="T0" fmla="*/ 21 w 24"/>
                    <a:gd name="T1" fmla="*/ 5 h 8"/>
                    <a:gd name="T2" fmla="*/ 24 w 24"/>
                    <a:gd name="T3" fmla="*/ 8 h 8"/>
                    <a:gd name="T4" fmla="*/ 15 w 24"/>
                    <a:gd name="T5" fmla="*/ 3 h 8"/>
                    <a:gd name="T6" fmla="*/ 6 w 24"/>
                    <a:gd name="T7" fmla="*/ 1 h 8"/>
                    <a:gd name="T8" fmla="*/ 0 w 24"/>
                    <a:gd name="T9" fmla="*/ 0 h 8"/>
                    <a:gd name="T10" fmla="*/ 0 w 24"/>
                    <a:gd name="T11" fmla="*/ 1 h 8"/>
                    <a:gd name="T12" fmla="*/ 0 w 24"/>
                    <a:gd name="T13" fmla="*/ 2 h 8"/>
                    <a:gd name="T14" fmla="*/ 6 w 24"/>
                    <a:gd name="T15" fmla="*/ 3 h 8"/>
                    <a:gd name="T16" fmla="*/ 15 w 24"/>
                    <a:gd name="T17" fmla="*/ 5 h 8"/>
                    <a:gd name="T18" fmla="*/ 19 w 24"/>
                    <a:gd name="T19" fmla="*/ 8 h 8"/>
                    <a:gd name="T20" fmla="*/ 19 w 24"/>
                    <a:gd name="T21" fmla="*/ 6 h 8"/>
                    <a:gd name="T22" fmla="*/ 21 w 24"/>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8"/>
                    <a:gd name="T38" fmla="*/ 24 w 24"/>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8">
                      <a:moveTo>
                        <a:pt x="21" y="5"/>
                      </a:moveTo>
                      <a:lnTo>
                        <a:pt x="24" y="8"/>
                      </a:lnTo>
                      <a:lnTo>
                        <a:pt x="15" y="3"/>
                      </a:lnTo>
                      <a:lnTo>
                        <a:pt x="6" y="1"/>
                      </a:lnTo>
                      <a:lnTo>
                        <a:pt x="0" y="0"/>
                      </a:lnTo>
                      <a:lnTo>
                        <a:pt x="0" y="1"/>
                      </a:lnTo>
                      <a:lnTo>
                        <a:pt x="0" y="2"/>
                      </a:lnTo>
                      <a:lnTo>
                        <a:pt x="6" y="3"/>
                      </a:lnTo>
                      <a:lnTo>
                        <a:pt x="15" y="5"/>
                      </a:lnTo>
                      <a:lnTo>
                        <a:pt x="19" y="8"/>
                      </a:lnTo>
                      <a:lnTo>
                        <a:pt x="19" y="6"/>
                      </a:lnTo>
                      <a:lnTo>
                        <a:pt x="2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0" name="Freeform 369"/>
                <p:cNvSpPr>
                  <a:spLocks/>
                </p:cNvSpPr>
                <p:nvPr/>
              </p:nvSpPr>
              <p:spPr bwMode="auto">
                <a:xfrm>
                  <a:off x="4433" y="828"/>
                  <a:ext cx="9" cy="3"/>
                </a:xfrm>
                <a:custGeom>
                  <a:avLst/>
                  <a:gdLst>
                    <a:gd name="T0" fmla="*/ 17 w 17"/>
                    <a:gd name="T1" fmla="*/ 2 h 5"/>
                    <a:gd name="T2" fmla="*/ 11 w 17"/>
                    <a:gd name="T3" fmla="*/ 0 h 5"/>
                    <a:gd name="T4" fmla="*/ 8 w 17"/>
                    <a:gd name="T5" fmla="*/ 0 h 5"/>
                    <a:gd name="T6" fmla="*/ 6 w 17"/>
                    <a:gd name="T7" fmla="*/ 0 h 5"/>
                    <a:gd name="T8" fmla="*/ 0 w 17"/>
                    <a:gd name="T9" fmla="*/ 2 h 5"/>
                    <a:gd name="T10" fmla="*/ 0 w 17"/>
                    <a:gd name="T11" fmla="*/ 3 h 5"/>
                    <a:gd name="T12" fmla="*/ 0 w 17"/>
                    <a:gd name="T13" fmla="*/ 4 h 5"/>
                    <a:gd name="T14" fmla="*/ 6 w 17"/>
                    <a:gd name="T15" fmla="*/ 3 h 5"/>
                    <a:gd name="T16" fmla="*/ 16 w 17"/>
                    <a:gd name="T17" fmla="*/ 5 h 5"/>
                    <a:gd name="T18" fmla="*/ 17 w 17"/>
                    <a:gd name="T19" fmla="*/ 5 h 5"/>
                    <a:gd name="T20" fmla="*/ 17 w 17"/>
                    <a:gd name="T21" fmla="*/ 3 h 5"/>
                    <a:gd name="T22" fmla="*/ 17 w 17"/>
                    <a:gd name="T23" fmla="*/ 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5"/>
                    <a:gd name="T38" fmla="*/ 17 w 17"/>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5">
                      <a:moveTo>
                        <a:pt x="17" y="2"/>
                      </a:moveTo>
                      <a:lnTo>
                        <a:pt x="11" y="0"/>
                      </a:lnTo>
                      <a:lnTo>
                        <a:pt x="8" y="0"/>
                      </a:lnTo>
                      <a:lnTo>
                        <a:pt x="6" y="0"/>
                      </a:lnTo>
                      <a:lnTo>
                        <a:pt x="0" y="2"/>
                      </a:lnTo>
                      <a:lnTo>
                        <a:pt x="0" y="3"/>
                      </a:lnTo>
                      <a:lnTo>
                        <a:pt x="0" y="4"/>
                      </a:lnTo>
                      <a:lnTo>
                        <a:pt x="6" y="3"/>
                      </a:lnTo>
                      <a:lnTo>
                        <a:pt x="16" y="5"/>
                      </a:lnTo>
                      <a:lnTo>
                        <a:pt x="17" y="5"/>
                      </a:lnTo>
                      <a:lnTo>
                        <a:pt x="17" y="3"/>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1" name="Freeform 370"/>
                <p:cNvSpPr>
                  <a:spLocks/>
                </p:cNvSpPr>
                <p:nvPr/>
              </p:nvSpPr>
              <p:spPr bwMode="auto">
                <a:xfrm>
                  <a:off x="4429" y="828"/>
                  <a:ext cx="4" cy="3"/>
                </a:xfrm>
                <a:custGeom>
                  <a:avLst/>
                  <a:gdLst>
                    <a:gd name="T0" fmla="*/ 7 w 7"/>
                    <a:gd name="T1" fmla="*/ 3 h 5"/>
                    <a:gd name="T2" fmla="*/ 7 w 7"/>
                    <a:gd name="T3" fmla="*/ 0 h 5"/>
                    <a:gd name="T4" fmla="*/ 2 w 7"/>
                    <a:gd name="T5" fmla="*/ 0 h 5"/>
                    <a:gd name="T6" fmla="*/ 2 w 7"/>
                    <a:gd name="T7" fmla="*/ 3 h 5"/>
                    <a:gd name="T8" fmla="*/ 2 w 7"/>
                    <a:gd name="T9" fmla="*/ 5 h 5"/>
                    <a:gd name="T10" fmla="*/ 0 w 7"/>
                    <a:gd name="T11" fmla="*/ 5 h 5"/>
                    <a:gd name="T12" fmla="*/ 7 w 7"/>
                    <a:gd name="T13" fmla="*/ 4 h 5"/>
                    <a:gd name="T14" fmla="*/ 7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7" y="3"/>
                      </a:moveTo>
                      <a:lnTo>
                        <a:pt x="7" y="0"/>
                      </a:lnTo>
                      <a:lnTo>
                        <a:pt x="2" y="0"/>
                      </a:lnTo>
                      <a:lnTo>
                        <a:pt x="2" y="3"/>
                      </a:lnTo>
                      <a:lnTo>
                        <a:pt x="2" y="5"/>
                      </a:lnTo>
                      <a:lnTo>
                        <a:pt x="0" y="5"/>
                      </a:lnTo>
                      <a:lnTo>
                        <a:pt x="7" y="4"/>
                      </a:ln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2" name="Freeform 371"/>
                <p:cNvSpPr>
                  <a:spLocks/>
                </p:cNvSpPr>
                <p:nvPr/>
              </p:nvSpPr>
              <p:spPr bwMode="auto">
                <a:xfrm>
                  <a:off x="4401" y="828"/>
                  <a:ext cx="32" cy="46"/>
                </a:xfrm>
                <a:custGeom>
                  <a:avLst/>
                  <a:gdLst>
                    <a:gd name="T0" fmla="*/ 56 w 62"/>
                    <a:gd name="T1" fmla="*/ 0 h 93"/>
                    <a:gd name="T2" fmla="*/ 62 w 62"/>
                    <a:gd name="T3" fmla="*/ 0 h 93"/>
                    <a:gd name="T4" fmla="*/ 50 w 62"/>
                    <a:gd name="T5" fmla="*/ 3 h 93"/>
                    <a:gd name="T6" fmla="*/ 41 w 62"/>
                    <a:gd name="T7" fmla="*/ 5 h 93"/>
                    <a:gd name="T8" fmla="*/ 36 w 62"/>
                    <a:gd name="T9" fmla="*/ 7 h 93"/>
                    <a:gd name="T10" fmla="*/ 31 w 62"/>
                    <a:gd name="T11" fmla="*/ 8 h 93"/>
                    <a:gd name="T12" fmla="*/ 27 w 62"/>
                    <a:gd name="T13" fmla="*/ 11 h 93"/>
                    <a:gd name="T14" fmla="*/ 24 w 62"/>
                    <a:gd name="T15" fmla="*/ 14 h 93"/>
                    <a:gd name="T16" fmla="*/ 20 w 62"/>
                    <a:gd name="T17" fmla="*/ 17 h 93"/>
                    <a:gd name="T18" fmla="*/ 17 w 62"/>
                    <a:gd name="T19" fmla="*/ 20 h 93"/>
                    <a:gd name="T20" fmla="*/ 14 w 62"/>
                    <a:gd name="T21" fmla="*/ 23 h 93"/>
                    <a:gd name="T22" fmla="*/ 11 w 62"/>
                    <a:gd name="T23" fmla="*/ 28 h 93"/>
                    <a:gd name="T24" fmla="*/ 10 w 62"/>
                    <a:gd name="T25" fmla="*/ 33 h 93"/>
                    <a:gd name="T26" fmla="*/ 5 w 62"/>
                    <a:gd name="T27" fmla="*/ 42 h 93"/>
                    <a:gd name="T28" fmla="*/ 4 w 62"/>
                    <a:gd name="T29" fmla="*/ 45 h 93"/>
                    <a:gd name="T30" fmla="*/ 0 w 62"/>
                    <a:gd name="T31" fmla="*/ 64 h 93"/>
                    <a:gd name="T32" fmla="*/ 0 w 62"/>
                    <a:gd name="T33" fmla="*/ 93 h 93"/>
                    <a:gd name="T34" fmla="*/ 2 w 62"/>
                    <a:gd name="T35" fmla="*/ 93 h 93"/>
                    <a:gd name="T36" fmla="*/ 2 w 62"/>
                    <a:gd name="T37" fmla="*/ 64 h 93"/>
                    <a:gd name="T38" fmla="*/ 6 w 62"/>
                    <a:gd name="T39" fmla="*/ 45 h 93"/>
                    <a:gd name="T40" fmla="*/ 8 w 62"/>
                    <a:gd name="T41" fmla="*/ 42 h 93"/>
                    <a:gd name="T42" fmla="*/ 12 w 62"/>
                    <a:gd name="T43" fmla="*/ 33 h 93"/>
                    <a:gd name="T44" fmla="*/ 13 w 62"/>
                    <a:gd name="T45" fmla="*/ 30 h 93"/>
                    <a:gd name="T46" fmla="*/ 17 w 62"/>
                    <a:gd name="T47" fmla="*/ 26 h 93"/>
                    <a:gd name="T48" fmla="*/ 19 w 62"/>
                    <a:gd name="T49" fmla="*/ 22 h 93"/>
                    <a:gd name="T50" fmla="*/ 23 w 62"/>
                    <a:gd name="T51" fmla="*/ 19 h 93"/>
                    <a:gd name="T52" fmla="*/ 26 w 62"/>
                    <a:gd name="T53" fmla="*/ 17 h 93"/>
                    <a:gd name="T54" fmla="*/ 29 w 62"/>
                    <a:gd name="T55" fmla="*/ 13 h 93"/>
                    <a:gd name="T56" fmla="*/ 33 w 62"/>
                    <a:gd name="T57" fmla="*/ 11 h 93"/>
                    <a:gd name="T58" fmla="*/ 36 w 62"/>
                    <a:gd name="T59" fmla="*/ 10 h 93"/>
                    <a:gd name="T60" fmla="*/ 41 w 62"/>
                    <a:gd name="T61" fmla="*/ 7 h 93"/>
                    <a:gd name="T62" fmla="*/ 50 w 62"/>
                    <a:gd name="T63" fmla="*/ 5 h 93"/>
                    <a:gd name="T64" fmla="*/ 56 w 62"/>
                    <a:gd name="T65" fmla="*/ 4 h 93"/>
                    <a:gd name="T66" fmla="*/ 56 w 62"/>
                    <a:gd name="T67" fmla="*/ 3 h 93"/>
                    <a:gd name="T68" fmla="*/ 56 w 62"/>
                    <a:gd name="T69" fmla="*/ 0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93"/>
                    <a:gd name="T107" fmla="*/ 62 w 62"/>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93">
                      <a:moveTo>
                        <a:pt x="56" y="0"/>
                      </a:moveTo>
                      <a:lnTo>
                        <a:pt x="62" y="0"/>
                      </a:lnTo>
                      <a:lnTo>
                        <a:pt x="50" y="3"/>
                      </a:lnTo>
                      <a:lnTo>
                        <a:pt x="41" y="5"/>
                      </a:lnTo>
                      <a:lnTo>
                        <a:pt x="36" y="7"/>
                      </a:lnTo>
                      <a:lnTo>
                        <a:pt x="31" y="8"/>
                      </a:lnTo>
                      <a:lnTo>
                        <a:pt x="27" y="11"/>
                      </a:lnTo>
                      <a:lnTo>
                        <a:pt x="24" y="14"/>
                      </a:lnTo>
                      <a:lnTo>
                        <a:pt x="20" y="17"/>
                      </a:lnTo>
                      <a:lnTo>
                        <a:pt x="17" y="20"/>
                      </a:lnTo>
                      <a:lnTo>
                        <a:pt x="14" y="23"/>
                      </a:lnTo>
                      <a:lnTo>
                        <a:pt x="11" y="28"/>
                      </a:lnTo>
                      <a:lnTo>
                        <a:pt x="10" y="33"/>
                      </a:lnTo>
                      <a:lnTo>
                        <a:pt x="5" y="42"/>
                      </a:lnTo>
                      <a:lnTo>
                        <a:pt x="4" y="45"/>
                      </a:lnTo>
                      <a:lnTo>
                        <a:pt x="0" y="64"/>
                      </a:lnTo>
                      <a:lnTo>
                        <a:pt x="0" y="93"/>
                      </a:lnTo>
                      <a:lnTo>
                        <a:pt x="2" y="93"/>
                      </a:lnTo>
                      <a:lnTo>
                        <a:pt x="2" y="64"/>
                      </a:lnTo>
                      <a:lnTo>
                        <a:pt x="6" y="45"/>
                      </a:lnTo>
                      <a:lnTo>
                        <a:pt x="8" y="42"/>
                      </a:lnTo>
                      <a:lnTo>
                        <a:pt x="12" y="33"/>
                      </a:lnTo>
                      <a:lnTo>
                        <a:pt x="13" y="30"/>
                      </a:lnTo>
                      <a:lnTo>
                        <a:pt x="17" y="26"/>
                      </a:lnTo>
                      <a:lnTo>
                        <a:pt x="19" y="22"/>
                      </a:lnTo>
                      <a:lnTo>
                        <a:pt x="23" y="19"/>
                      </a:lnTo>
                      <a:lnTo>
                        <a:pt x="26" y="17"/>
                      </a:lnTo>
                      <a:lnTo>
                        <a:pt x="29" y="13"/>
                      </a:lnTo>
                      <a:lnTo>
                        <a:pt x="33" y="11"/>
                      </a:lnTo>
                      <a:lnTo>
                        <a:pt x="36" y="10"/>
                      </a:lnTo>
                      <a:lnTo>
                        <a:pt x="41" y="7"/>
                      </a:lnTo>
                      <a:lnTo>
                        <a:pt x="50" y="5"/>
                      </a:lnTo>
                      <a:lnTo>
                        <a:pt x="56" y="4"/>
                      </a:lnTo>
                      <a:lnTo>
                        <a:pt x="56" y="3"/>
                      </a:lnTo>
                      <a:lnTo>
                        <a:pt x="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3" name="Freeform 372"/>
                <p:cNvSpPr>
                  <a:spLocks/>
                </p:cNvSpPr>
                <p:nvPr/>
              </p:nvSpPr>
              <p:spPr bwMode="auto">
                <a:xfrm>
                  <a:off x="4401" y="874"/>
                  <a:ext cx="2" cy="4"/>
                </a:xfrm>
                <a:custGeom>
                  <a:avLst/>
                  <a:gdLst>
                    <a:gd name="T0" fmla="*/ 0 w 3"/>
                    <a:gd name="T1" fmla="*/ 0 h 8"/>
                    <a:gd name="T2" fmla="*/ 1 w 3"/>
                    <a:gd name="T3" fmla="*/ 4 h 8"/>
                    <a:gd name="T4" fmla="*/ 1 w 3"/>
                    <a:gd name="T5" fmla="*/ 8 h 8"/>
                    <a:gd name="T6" fmla="*/ 3 w 3"/>
                    <a:gd name="T7" fmla="*/ 8 h 8"/>
                    <a:gd name="T8" fmla="*/ 3 w 3"/>
                    <a:gd name="T9" fmla="*/ 4 h 8"/>
                    <a:gd name="T10" fmla="*/ 2 w 3"/>
                    <a:gd name="T11" fmla="*/ 0 h 8"/>
                    <a:gd name="T12" fmla="*/ 0 w 3"/>
                    <a:gd name="T13" fmla="*/ 0 h 8"/>
                    <a:gd name="T14" fmla="*/ 0 60000 65536"/>
                    <a:gd name="T15" fmla="*/ 0 60000 65536"/>
                    <a:gd name="T16" fmla="*/ 0 60000 65536"/>
                    <a:gd name="T17" fmla="*/ 0 60000 65536"/>
                    <a:gd name="T18" fmla="*/ 0 60000 65536"/>
                    <a:gd name="T19" fmla="*/ 0 60000 65536"/>
                    <a:gd name="T20" fmla="*/ 0 60000 65536"/>
                    <a:gd name="T21" fmla="*/ 0 w 3"/>
                    <a:gd name="T22" fmla="*/ 0 h 8"/>
                    <a:gd name="T23" fmla="*/ 3 w 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8">
                      <a:moveTo>
                        <a:pt x="0" y="0"/>
                      </a:moveTo>
                      <a:lnTo>
                        <a:pt x="1" y="4"/>
                      </a:lnTo>
                      <a:lnTo>
                        <a:pt x="1" y="8"/>
                      </a:lnTo>
                      <a:lnTo>
                        <a:pt x="3" y="8"/>
                      </a:lnTo>
                      <a:lnTo>
                        <a:pt x="3" y="4"/>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4" name="Freeform 373"/>
                <p:cNvSpPr>
                  <a:spLocks/>
                </p:cNvSpPr>
                <p:nvPr/>
              </p:nvSpPr>
              <p:spPr bwMode="auto">
                <a:xfrm>
                  <a:off x="4402" y="878"/>
                  <a:ext cx="4" cy="11"/>
                </a:xfrm>
                <a:custGeom>
                  <a:avLst/>
                  <a:gdLst>
                    <a:gd name="T0" fmla="*/ 0 w 9"/>
                    <a:gd name="T1" fmla="*/ 0 h 20"/>
                    <a:gd name="T2" fmla="*/ 1 w 9"/>
                    <a:gd name="T3" fmla="*/ 4 h 20"/>
                    <a:gd name="T4" fmla="*/ 5 w 9"/>
                    <a:gd name="T5" fmla="*/ 18 h 20"/>
                    <a:gd name="T6" fmla="*/ 7 w 9"/>
                    <a:gd name="T7" fmla="*/ 20 h 20"/>
                    <a:gd name="T8" fmla="*/ 8 w 9"/>
                    <a:gd name="T9" fmla="*/ 20 h 20"/>
                    <a:gd name="T10" fmla="*/ 9 w 9"/>
                    <a:gd name="T11" fmla="*/ 20 h 20"/>
                    <a:gd name="T12" fmla="*/ 8 w 9"/>
                    <a:gd name="T13" fmla="*/ 18 h 20"/>
                    <a:gd name="T14" fmla="*/ 3 w 9"/>
                    <a:gd name="T15" fmla="*/ 4 h 20"/>
                    <a:gd name="T16" fmla="*/ 2 w 9"/>
                    <a:gd name="T17" fmla="*/ 0 h 20"/>
                    <a:gd name="T18" fmla="*/ 0 w 9"/>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20"/>
                    <a:gd name="T32" fmla="*/ 9 w 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20">
                      <a:moveTo>
                        <a:pt x="0" y="0"/>
                      </a:moveTo>
                      <a:lnTo>
                        <a:pt x="1" y="4"/>
                      </a:lnTo>
                      <a:lnTo>
                        <a:pt x="5" y="18"/>
                      </a:lnTo>
                      <a:lnTo>
                        <a:pt x="7" y="20"/>
                      </a:lnTo>
                      <a:lnTo>
                        <a:pt x="8" y="20"/>
                      </a:lnTo>
                      <a:lnTo>
                        <a:pt x="9" y="20"/>
                      </a:lnTo>
                      <a:lnTo>
                        <a:pt x="8" y="18"/>
                      </a:lnTo>
                      <a:lnTo>
                        <a:pt x="3" y="4"/>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5" name="Freeform 374"/>
                <p:cNvSpPr>
                  <a:spLocks/>
                </p:cNvSpPr>
                <p:nvPr/>
              </p:nvSpPr>
              <p:spPr bwMode="auto">
                <a:xfrm>
                  <a:off x="4405" y="888"/>
                  <a:ext cx="3" cy="4"/>
                </a:xfrm>
                <a:custGeom>
                  <a:avLst/>
                  <a:gdLst>
                    <a:gd name="T0" fmla="*/ 0 w 5"/>
                    <a:gd name="T1" fmla="*/ 1 h 8"/>
                    <a:gd name="T2" fmla="*/ 1 w 5"/>
                    <a:gd name="T3" fmla="*/ 4 h 8"/>
                    <a:gd name="T4" fmla="*/ 2 w 5"/>
                    <a:gd name="T5" fmla="*/ 5 h 8"/>
                    <a:gd name="T6" fmla="*/ 3 w 5"/>
                    <a:gd name="T7" fmla="*/ 8 h 8"/>
                    <a:gd name="T8" fmla="*/ 5 w 5"/>
                    <a:gd name="T9" fmla="*/ 6 h 8"/>
                    <a:gd name="T10" fmla="*/ 4 w 5"/>
                    <a:gd name="T11" fmla="*/ 3 h 8"/>
                    <a:gd name="T12" fmla="*/ 2 w 5"/>
                    <a:gd name="T13" fmla="*/ 0 h 8"/>
                    <a:gd name="T14" fmla="*/ 1 w 5"/>
                    <a:gd name="T15" fmla="*/ 1 h 8"/>
                    <a:gd name="T16" fmla="*/ 0 w 5"/>
                    <a:gd name="T17" fmla="*/ 1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8"/>
                    <a:gd name="T29" fmla="*/ 5 w 5"/>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8">
                      <a:moveTo>
                        <a:pt x="0" y="1"/>
                      </a:moveTo>
                      <a:lnTo>
                        <a:pt x="1" y="4"/>
                      </a:lnTo>
                      <a:lnTo>
                        <a:pt x="2" y="5"/>
                      </a:lnTo>
                      <a:lnTo>
                        <a:pt x="3" y="8"/>
                      </a:lnTo>
                      <a:lnTo>
                        <a:pt x="5" y="6"/>
                      </a:lnTo>
                      <a:lnTo>
                        <a:pt x="4"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6" name="Freeform 375"/>
                <p:cNvSpPr>
                  <a:spLocks/>
                </p:cNvSpPr>
                <p:nvPr/>
              </p:nvSpPr>
              <p:spPr bwMode="auto">
                <a:xfrm>
                  <a:off x="4407" y="891"/>
                  <a:ext cx="20" cy="14"/>
                </a:xfrm>
                <a:custGeom>
                  <a:avLst/>
                  <a:gdLst>
                    <a:gd name="T0" fmla="*/ 0 w 38"/>
                    <a:gd name="T1" fmla="*/ 2 h 28"/>
                    <a:gd name="T2" fmla="*/ 3 w 38"/>
                    <a:gd name="T3" fmla="*/ 6 h 28"/>
                    <a:gd name="T4" fmla="*/ 6 w 38"/>
                    <a:gd name="T5" fmla="*/ 9 h 28"/>
                    <a:gd name="T6" fmla="*/ 9 w 38"/>
                    <a:gd name="T7" fmla="*/ 10 h 28"/>
                    <a:gd name="T8" fmla="*/ 14 w 38"/>
                    <a:gd name="T9" fmla="*/ 15 h 28"/>
                    <a:gd name="T10" fmla="*/ 18 w 38"/>
                    <a:gd name="T11" fmla="*/ 18 h 28"/>
                    <a:gd name="T12" fmla="*/ 22 w 38"/>
                    <a:gd name="T13" fmla="*/ 21 h 28"/>
                    <a:gd name="T14" fmla="*/ 28 w 38"/>
                    <a:gd name="T15" fmla="*/ 23 h 28"/>
                    <a:gd name="T16" fmla="*/ 36 w 38"/>
                    <a:gd name="T17" fmla="*/ 28 h 28"/>
                    <a:gd name="T18" fmla="*/ 37 w 38"/>
                    <a:gd name="T19" fmla="*/ 26 h 28"/>
                    <a:gd name="T20" fmla="*/ 38 w 38"/>
                    <a:gd name="T21" fmla="*/ 25 h 28"/>
                    <a:gd name="T22" fmla="*/ 33 w 38"/>
                    <a:gd name="T23" fmla="*/ 23 h 28"/>
                    <a:gd name="T24" fmla="*/ 28 w 38"/>
                    <a:gd name="T25" fmla="*/ 21 h 28"/>
                    <a:gd name="T26" fmla="*/ 21 w 38"/>
                    <a:gd name="T27" fmla="*/ 16 h 28"/>
                    <a:gd name="T28" fmla="*/ 16 w 38"/>
                    <a:gd name="T29" fmla="*/ 13 h 28"/>
                    <a:gd name="T30" fmla="*/ 14 w 38"/>
                    <a:gd name="T31" fmla="*/ 10 h 28"/>
                    <a:gd name="T32" fmla="*/ 8 w 38"/>
                    <a:gd name="T33" fmla="*/ 7 h 28"/>
                    <a:gd name="T34" fmla="*/ 6 w 38"/>
                    <a:gd name="T35" fmla="*/ 3 h 28"/>
                    <a:gd name="T36" fmla="*/ 2 w 38"/>
                    <a:gd name="T37" fmla="*/ 0 h 28"/>
                    <a:gd name="T38" fmla="*/ 0 w 38"/>
                    <a:gd name="T39" fmla="*/ 2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8"/>
                    <a:gd name="T61" fmla="*/ 0 h 28"/>
                    <a:gd name="T62" fmla="*/ 38 w 3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8" h="28">
                      <a:moveTo>
                        <a:pt x="0" y="2"/>
                      </a:moveTo>
                      <a:lnTo>
                        <a:pt x="3" y="6"/>
                      </a:lnTo>
                      <a:lnTo>
                        <a:pt x="6" y="9"/>
                      </a:lnTo>
                      <a:lnTo>
                        <a:pt x="9" y="10"/>
                      </a:lnTo>
                      <a:lnTo>
                        <a:pt x="14" y="15"/>
                      </a:lnTo>
                      <a:lnTo>
                        <a:pt x="18" y="18"/>
                      </a:lnTo>
                      <a:lnTo>
                        <a:pt x="22" y="21"/>
                      </a:lnTo>
                      <a:lnTo>
                        <a:pt x="28" y="23"/>
                      </a:lnTo>
                      <a:lnTo>
                        <a:pt x="36" y="28"/>
                      </a:lnTo>
                      <a:lnTo>
                        <a:pt x="37" y="26"/>
                      </a:lnTo>
                      <a:lnTo>
                        <a:pt x="38" y="25"/>
                      </a:lnTo>
                      <a:lnTo>
                        <a:pt x="33" y="23"/>
                      </a:lnTo>
                      <a:lnTo>
                        <a:pt x="28" y="21"/>
                      </a:lnTo>
                      <a:lnTo>
                        <a:pt x="21" y="16"/>
                      </a:lnTo>
                      <a:lnTo>
                        <a:pt x="16" y="13"/>
                      </a:lnTo>
                      <a:lnTo>
                        <a:pt x="14" y="10"/>
                      </a:lnTo>
                      <a:lnTo>
                        <a:pt x="8" y="7"/>
                      </a:lnTo>
                      <a:lnTo>
                        <a:pt x="6" y="3"/>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7" name="Freeform 376"/>
                <p:cNvSpPr>
                  <a:spLocks/>
                </p:cNvSpPr>
                <p:nvPr/>
              </p:nvSpPr>
              <p:spPr bwMode="auto">
                <a:xfrm>
                  <a:off x="4423" y="903"/>
                  <a:ext cx="42" cy="19"/>
                </a:xfrm>
                <a:custGeom>
                  <a:avLst/>
                  <a:gdLst>
                    <a:gd name="T0" fmla="*/ 6 w 83"/>
                    <a:gd name="T1" fmla="*/ 4 h 38"/>
                    <a:gd name="T2" fmla="*/ 0 w 83"/>
                    <a:gd name="T3" fmla="*/ 0 h 38"/>
                    <a:gd name="T4" fmla="*/ 21 w 83"/>
                    <a:gd name="T5" fmla="*/ 11 h 38"/>
                    <a:gd name="T6" fmla="*/ 29 w 83"/>
                    <a:gd name="T7" fmla="*/ 13 h 38"/>
                    <a:gd name="T8" fmla="*/ 43 w 83"/>
                    <a:gd name="T9" fmla="*/ 20 h 38"/>
                    <a:gd name="T10" fmla="*/ 50 w 83"/>
                    <a:gd name="T11" fmla="*/ 22 h 38"/>
                    <a:gd name="T12" fmla="*/ 56 w 83"/>
                    <a:gd name="T13" fmla="*/ 26 h 38"/>
                    <a:gd name="T14" fmla="*/ 59 w 83"/>
                    <a:gd name="T15" fmla="*/ 27 h 38"/>
                    <a:gd name="T16" fmla="*/ 65 w 83"/>
                    <a:gd name="T17" fmla="*/ 30 h 38"/>
                    <a:gd name="T18" fmla="*/ 74 w 83"/>
                    <a:gd name="T19" fmla="*/ 34 h 38"/>
                    <a:gd name="T20" fmla="*/ 83 w 83"/>
                    <a:gd name="T21" fmla="*/ 38 h 38"/>
                    <a:gd name="T22" fmla="*/ 83 w 83"/>
                    <a:gd name="T23" fmla="*/ 37 h 38"/>
                    <a:gd name="T24" fmla="*/ 83 w 83"/>
                    <a:gd name="T25" fmla="*/ 36 h 38"/>
                    <a:gd name="T26" fmla="*/ 74 w 83"/>
                    <a:gd name="T27" fmla="*/ 31 h 38"/>
                    <a:gd name="T28" fmla="*/ 70 w 83"/>
                    <a:gd name="T29" fmla="*/ 30 h 38"/>
                    <a:gd name="T30" fmla="*/ 65 w 83"/>
                    <a:gd name="T31" fmla="*/ 27 h 38"/>
                    <a:gd name="T32" fmla="*/ 56 w 83"/>
                    <a:gd name="T33" fmla="*/ 23 h 38"/>
                    <a:gd name="T34" fmla="*/ 50 w 83"/>
                    <a:gd name="T35" fmla="*/ 20 h 38"/>
                    <a:gd name="T36" fmla="*/ 43 w 83"/>
                    <a:gd name="T37" fmla="*/ 17 h 38"/>
                    <a:gd name="T38" fmla="*/ 29 w 83"/>
                    <a:gd name="T39" fmla="*/ 11 h 38"/>
                    <a:gd name="T40" fmla="*/ 21 w 83"/>
                    <a:gd name="T41" fmla="*/ 8 h 38"/>
                    <a:gd name="T42" fmla="*/ 7 w 83"/>
                    <a:gd name="T43" fmla="*/ 1 h 38"/>
                    <a:gd name="T44" fmla="*/ 7 w 83"/>
                    <a:gd name="T45" fmla="*/ 2 h 38"/>
                    <a:gd name="T46" fmla="*/ 6 w 83"/>
                    <a:gd name="T47" fmla="*/ 4 h 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38"/>
                    <a:gd name="T74" fmla="*/ 83 w 83"/>
                    <a:gd name="T75" fmla="*/ 38 h 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38">
                      <a:moveTo>
                        <a:pt x="6" y="4"/>
                      </a:moveTo>
                      <a:lnTo>
                        <a:pt x="0" y="0"/>
                      </a:lnTo>
                      <a:lnTo>
                        <a:pt x="21" y="11"/>
                      </a:lnTo>
                      <a:lnTo>
                        <a:pt x="29" y="13"/>
                      </a:lnTo>
                      <a:lnTo>
                        <a:pt x="43" y="20"/>
                      </a:lnTo>
                      <a:lnTo>
                        <a:pt x="50" y="22"/>
                      </a:lnTo>
                      <a:lnTo>
                        <a:pt x="56" y="26"/>
                      </a:lnTo>
                      <a:lnTo>
                        <a:pt x="59" y="27"/>
                      </a:lnTo>
                      <a:lnTo>
                        <a:pt x="65" y="30"/>
                      </a:lnTo>
                      <a:lnTo>
                        <a:pt x="74" y="34"/>
                      </a:lnTo>
                      <a:lnTo>
                        <a:pt x="83" y="38"/>
                      </a:lnTo>
                      <a:lnTo>
                        <a:pt x="83" y="37"/>
                      </a:lnTo>
                      <a:lnTo>
                        <a:pt x="83" y="36"/>
                      </a:lnTo>
                      <a:lnTo>
                        <a:pt x="74" y="31"/>
                      </a:lnTo>
                      <a:lnTo>
                        <a:pt x="70" y="30"/>
                      </a:lnTo>
                      <a:lnTo>
                        <a:pt x="65" y="27"/>
                      </a:lnTo>
                      <a:lnTo>
                        <a:pt x="56" y="23"/>
                      </a:lnTo>
                      <a:lnTo>
                        <a:pt x="50" y="20"/>
                      </a:lnTo>
                      <a:lnTo>
                        <a:pt x="43" y="17"/>
                      </a:lnTo>
                      <a:lnTo>
                        <a:pt x="29" y="11"/>
                      </a:lnTo>
                      <a:lnTo>
                        <a:pt x="21" y="8"/>
                      </a:lnTo>
                      <a:lnTo>
                        <a:pt x="7" y="1"/>
                      </a:lnTo>
                      <a:lnTo>
                        <a:pt x="7" y="2"/>
                      </a:lnTo>
                      <a:lnTo>
                        <a:pt x="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8" name="Freeform 377"/>
                <p:cNvSpPr>
                  <a:spLocks/>
                </p:cNvSpPr>
                <p:nvPr/>
              </p:nvSpPr>
              <p:spPr bwMode="auto">
                <a:xfrm>
                  <a:off x="4465" y="921"/>
                  <a:ext cx="4" cy="2"/>
                </a:xfrm>
                <a:custGeom>
                  <a:avLst/>
                  <a:gdLst>
                    <a:gd name="T0" fmla="*/ 1 w 6"/>
                    <a:gd name="T1" fmla="*/ 1 h 4"/>
                    <a:gd name="T2" fmla="*/ 0 w 6"/>
                    <a:gd name="T3" fmla="*/ 2 h 4"/>
                    <a:gd name="T4" fmla="*/ 3 w 6"/>
                    <a:gd name="T5" fmla="*/ 4 h 4"/>
                    <a:gd name="T6" fmla="*/ 4 w 6"/>
                    <a:gd name="T7" fmla="*/ 3 h 4"/>
                    <a:gd name="T8" fmla="*/ 6 w 6"/>
                    <a:gd name="T9" fmla="*/ 2 h 4"/>
                    <a:gd name="T10" fmla="*/ 6 w 6"/>
                    <a:gd name="T11" fmla="*/ 2 h 4"/>
                    <a:gd name="T12" fmla="*/ 1 w 6"/>
                    <a:gd name="T13" fmla="*/ 0 h 4"/>
                    <a:gd name="T14" fmla="*/ 1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1" y="1"/>
                      </a:moveTo>
                      <a:lnTo>
                        <a:pt x="0" y="2"/>
                      </a:lnTo>
                      <a:lnTo>
                        <a:pt x="3" y="4"/>
                      </a:lnTo>
                      <a:lnTo>
                        <a:pt x="4" y="3"/>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399" name="Freeform 378"/>
                <p:cNvSpPr>
                  <a:spLocks/>
                </p:cNvSpPr>
                <p:nvPr/>
              </p:nvSpPr>
              <p:spPr bwMode="auto">
                <a:xfrm>
                  <a:off x="4465" y="922"/>
                  <a:ext cx="6" cy="2"/>
                </a:xfrm>
                <a:custGeom>
                  <a:avLst/>
                  <a:gdLst>
                    <a:gd name="T0" fmla="*/ 3 w 9"/>
                    <a:gd name="T1" fmla="*/ 2 h 5"/>
                    <a:gd name="T2" fmla="*/ 0 w 9"/>
                    <a:gd name="T3" fmla="*/ 0 h 5"/>
                    <a:gd name="T4" fmla="*/ 9 w 9"/>
                    <a:gd name="T5" fmla="*/ 5 h 5"/>
                    <a:gd name="T6" fmla="*/ 9 w 9"/>
                    <a:gd name="T7" fmla="*/ 4 h 5"/>
                    <a:gd name="T8" fmla="*/ 9 w 9"/>
                    <a:gd name="T9" fmla="*/ 2 h 5"/>
                    <a:gd name="T10" fmla="*/ 4 w 9"/>
                    <a:gd name="T11" fmla="*/ 0 h 5"/>
                    <a:gd name="T12" fmla="*/ 4 w 9"/>
                    <a:gd name="T13" fmla="*/ 1 h 5"/>
                    <a:gd name="T14" fmla="*/ 3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3" y="2"/>
                      </a:moveTo>
                      <a:lnTo>
                        <a:pt x="0" y="0"/>
                      </a:lnTo>
                      <a:lnTo>
                        <a:pt x="9" y="5"/>
                      </a:lnTo>
                      <a:lnTo>
                        <a:pt x="9" y="4"/>
                      </a:lnTo>
                      <a:lnTo>
                        <a:pt x="9" y="2"/>
                      </a:lnTo>
                      <a:lnTo>
                        <a:pt x="4" y="0"/>
                      </a:lnTo>
                      <a:lnTo>
                        <a:pt x="4"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0" name="Freeform 379"/>
                <p:cNvSpPr>
                  <a:spLocks/>
                </p:cNvSpPr>
                <p:nvPr/>
              </p:nvSpPr>
              <p:spPr bwMode="auto">
                <a:xfrm>
                  <a:off x="4470" y="923"/>
                  <a:ext cx="29" cy="113"/>
                </a:xfrm>
                <a:custGeom>
                  <a:avLst/>
                  <a:gdLst>
                    <a:gd name="T0" fmla="*/ 0 w 55"/>
                    <a:gd name="T1" fmla="*/ 3 h 225"/>
                    <a:gd name="T2" fmla="*/ 7 w 55"/>
                    <a:gd name="T3" fmla="*/ 10 h 225"/>
                    <a:gd name="T4" fmla="*/ 15 w 55"/>
                    <a:gd name="T5" fmla="*/ 17 h 225"/>
                    <a:gd name="T6" fmla="*/ 22 w 55"/>
                    <a:gd name="T7" fmla="*/ 25 h 225"/>
                    <a:gd name="T8" fmla="*/ 29 w 55"/>
                    <a:gd name="T9" fmla="*/ 36 h 225"/>
                    <a:gd name="T10" fmla="*/ 34 w 55"/>
                    <a:gd name="T11" fmla="*/ 45 h 225"/>
                    <a:gd name="T12" fmla="*/ 41 w 55"/>
                    <a:gd name="T13" fmla="*/ 56 h 225"/>
                    <a:gd name="T14" fmla="*/ 45 w 55"/>
                    <a:gd name="T15" fmla="*/ 67 h 225"/>
                    <a:gd name="T16" fmla="*/ 49 w 55"/>
                    <a:gd name="T17" fmla="*/ 92 h 225"/>
                    <a:gd name="T18" fmla="*/ 51 w 55"/>
                    <a:gd name="T19" fmla="*/ 103 h 225"/>
                    <a:gd name="T20" fmla="*/ 52 w 55"/>
                    <a:gd name="T21" fmla="*/ 124 h 225"/>
                    <a:gd name="T22" fmla="*/ 52 w 55"/>
                    <a:gd name="T23" fmla="*/ 136 h 225"/>
                    <a:gd name="T24" fmla="*/ 51 w 55"/>
                    <a:gd name="T25" fmla="*/ 156 h 225"/>
                    <a:gd name="T26" fmla="*/ 46 w 55"/>
                    <a:gd name="T27" fmla="*/ 181 h 225"/>
                    <a:gd name="T28" fmla="*/ 40 w 55"/>
                    <a:gd name="T29" fmla="*/ 200 h 225"/>
                    <a:gd name="T30" fmla="*/ 37 w 55"/>
                    <a:gd name="T31" fmla="*/ 212 h 225"/>
                    <a:gd name="T32" fmla="*/ 31 w 55"/>
                    <a:gd name="T33" fmla="*/ 223 h 225"/>
                    <a:gd name="T34" fmla="*/ 33 w 55"/>
                    <a:gd name="T35" fmla="*/ 225 h 225"/>
                    <a:gd name="T36" fmla="*/ 39 w 55"/>
                    <a:gd name="T37" fmla="*/ 212 h 225"/>
                    <a:gd name="T38" fmla="*/ 42 w 55"/>
                    <a:gd name="T39" fmla="*/ 200 h 225"/>
                    <a:gd name="T40" fmla="*/ 48 w 55"/>
                    <a:gd name="T41" fmla="*/ 181 h 225"/>
                    <a:gd name="T42" fmla="*/ 53 w 55"/>
                    <a:gd name="T43" fmla="*/ 156 h 225"/>
                    <a:gd name="T44" fmla="*/ 54 w 55"/>
                    <a:gd name="T45" fmla="*/ 136 h 225"/>
                    <a:gd name="T46" fmla="*/ 54 w 55"/>
                    <a:gd name="T47" fmla="*/ 124 h 225"/>
                    <a:gd name="T48" fmla="*/ 53 w 55"/>
                    <a:gd name="T49" fmla="*/ 103 h 225"/>
                    <a:gd name="T50" fmla="*/ 52 w 55"/>
                    <a:gd name="T51" fmla="*/ 92 h 225"/>
                    <a:gd name="T52" fmla="*/ 47 w 55"/>
                    <a:gd name="T53" fmla="*/ 67 h 225"/>
                    <a:gd name="T54" fmla="*/ 44 w 55"/>
                    <a:gd name="T55" fmla="*/ 56 h 225"/>
                    <a:gd name="T56" fmla="*/ 34 w 55"/>
                    <a:gd name="T57" fmla="*/ 39 h 225"/>
                    <a:gd name="T58" fmla="*/ 29 w 55"/>
                    <a:gd name="T59" fmla="*/ 29 h 225"/>
                    <a:gd name="T60" fmla="*/ 24 w 55"/>
                    <a:gd name="T61" fmla="*/ 22 h 225"/>
                    <a:gd name="T62" fmla="*/ 17 w 55"/>
                    <a:gd name="T63" fmla="*/ 14 h 225"/>
                    <a:gd name="T64" fmla="*/ 9 w 55"/>
                    <a:gd name="T65" fmla="*/ 7 h 225"/>
                    <a:gd name="T66" fmla="*/ 6 w 55"/>
                    <a:gd name="T67" fmla="*/ 3 h 225"/>
                    <a:gd name="T68" fmla="*/ 1 w 55"/>
                    <a:gd name="T69" fmla="*/ 2 h 2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5"/>
                    <a:gd name="T106" fmla="*/ 0 h 225"/>
                    <a:gd name="T107" fmla="*/ 55 w 55"/>
                    <a:gd name="T108" fmla="*/ 225 h 2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5" h="225">
                      <a:moveTo>
                        <a:pt x="1" y="2"/>
                      </a:moveTo>
                      <a:lnTo>
                        <a:pt x="0" y="3"/>
                      </a:lnTo>
                      <a:lnTo>
                        <a:pt x="3" y="5"/>
                      </a:lnTo>
                      <a:lnTo>
                        <a:pt x="7" y="10"/>
                      </a:lnTo>
                      <a:lnTo>
                        <a:pt x="11" y="13"/>
                      </a:lnTo>
                      <a:lnTo>
                        <a:pt x="15" y="17"/>
                      </a:lnTo>
                      <a:lnTo>
                        <a:pt x="18" y="21"/>
                      </a:lnTo>
                      <a:lnTo>
                        <a:pt x="22" y="25"/>
                      </a:lnTo>
                      <a:lnTo>
                        <a:pt x="26" y="32"/>
                      </a:lnTo>
                      <a:lnTo>
                        <a:pt x="29" y="36"/>
                      </a:lnTo>
                      <a:lnTo>
                        <a:pt x="32" y="41"/>
                      </a:lnTo>
                      <a:lnTo>
                        <a:pt x="34" y="45"/>
                      </a:lnTo>
                      <a:lnTo>
                        <a:pt x="38" y="50"/>
                      </a:lnTo>
                      <a:lnTo>
                        <a:pt x="41" y="56"/>
                      </a:lnTo>
                      <a:lnTo>
                        <a:pt x="42" y="62"/>
                      </a:lnTo>
                      <a:lnTo>
                        <a:pt x="45" y="67"/>
                      </a:lnTo>
                      <a:lnTo>
                        <a:pt x="48" y="85"/>
                      </a:lnTo>
                      <a:lnTo>
                        <a:pt x="49" y="92"/>
                      </a:lnTo>
                      <a:lnTo>
                        <a:pt x="51" y="97"/>
                      </a:lnTo>
                      <a:lnTo>
                        <a:pt x="51" y="103"/>
                      </a:lnTo>
                      <a:lnTo>
                        <a:pt x="52" y="110"/>
                      </a:lnTo>
                      <a:lnTo>
                        <a:pt x="52" y="124"/>
                      </a:lnTo>
                      <a:lnTo>
                        <a:pt x="53" y="130"/>
                      </a:lnTo>
                      <a:lnTo>
                        <a:pt x="52" y="136"/>
                      </a:lnTo>
                      <a:lnTo>
                        <a:pt x="52" y="150"/>
                      </a:lnTo>
                      <a:lnTo>
                        <a:pt x="51" y="156"/>
                      </a:lnTo>
                      <a:lnTo>
                        <a:pt x="48" y="170"/>
                      </a:lnTo>
                      <a:lnTo>
                        <a:pt x="46" y="181"/>
                      </a:lnTo>
                      <a:lnTo>
                        <a:pt x="45" y="188"/>
                      </a:lnTo>
                      <a:lnTo>
                        <a:pt x="40" y="200"/>
                      </a:lnTo>
                      <a:lnTo>
                        <a:pt x="39" y="206"/>
                      </a:lnTo>
                      <a:lnTo>
                        <a:pt x="37" y="212"/>
                      </a:lnTo>
                      <a:lnTo>
                        <a:pt x="36" y="215"/>
                      </a:lnTo>
                      <a:lnTo>
                        <a:pt x="31" y="223"/>
                      </a:lnTo>
                      <a:lnTo>
                        <a:pt x="32" y="224"/>
                      </a:lnTo>
                      <a:lnTo>
                        <a:pt x="33" y="225"/>
                      </a:lnTo>
                      <a:lnTo>
                        <a:pt x="36" y="221"/>
                      </a:lnTo>
                      <a:lnTo>
                        <a:pt x="39" y="212"/>
                      </a:lnTo>
                      <a:lnTo>
                        <a:pt x="41" y="206"/>
                      </a:lnTo>
                      <a:lnTo>
                        <a:pt x="42" y="200"/>
                      </a:lnTo>
                      <a:lnTo>
                        <a:pt x="47" y="188"/>
                      </a:lnTo>
                      <a:lnTo>
                        <a:pt x="48" y="181"/>
                      </a:lnTo>
                      <a:lnTo>
                        <a:pt x="51" y="170"/>
                      </a:lnTo>
                      <a:lnTo>
                        <a:pt x="53" y="156"/>
                      </a:lnTo>
                      <a:lnTo>
                        <a:pt x="54" y="150"/>
                      </a:lnTo>
                      <a:lnTo>
                        <a:pt x="54" y="136"/>
                      </a:lnTo>
                      <a:lnTo>
                        <a:pt x="55" y="130"/>
                      </a:lnTo>
                      <a:lnTo>
                        <a:pt x="54" y="124"/>
                      </a:lnTo>
                      <a:lnTo>
                        <a:pt x="54" y="110"/>
                      </a:lnTo>
                      <a:lnTo>
                        <a:pt x="53" y="103"/>
                      </a:lnTo>
                      <a:lnTo>
                        <a:pt x="53" y="97"/>
                      </a:lnTo>
                      <a:lnTo>
                        <a:pt x="52" y="92"/>
                      </a:lnTo>
                      <a:lnTo>
                        <a:pt x="51" y="85"/>
                      </a:lnTo>
                      <a:lnTo>
                        <a:pt x="47" y="67"/>
                      </a:lnTo>
                      <a:lnTo>
                        <a:pt x="45" y="62"/>
                      </a:lnTo>
                      <a:lnTo>
                        <a:pt x="44" y="56"/>
                      </a:lnTo>
                      <a:lnTo>
                        <a:pt x="38" y="43"/>
                      </a:lnTo>
                      <a:lnTo>
                        <a:pt x="34" y="39"/>
                      </a:lnTo>
                      <a:lnTo>
                        <a:pt x="32" y="34"/>
                      </a:lnTo>
                      <a:lnTo>
                        <a:pt x="29" y="29"/>
                      </a:lnTo>
                      <a:lnTo>
                        <a:pt x="26" y="25"/>
                      </a:lnTo>
                      <a:lnTo>
                        <a:pt x="24" y="22"/>
                      </a:lnTo>
                      <a:lnTo>
                        <a:pt x="21" y="19"/>
                      </a:lnTo>
                      <a:lnTo>
                        <a:pt x="17" y="14"/>
                      </a:lnTo>
                      <a:lnTo>
                        <a:pt x="14" y="11"/>
                      </a:lnTo>
                      <a:lnTo>
                        <a:pt x="9" y="7"/>
                      </a:lnTo>
                      <a:lnTo>
                        <a:pt x="6" y="3"/>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1" name="Freeform 380"/>
                <p:cNvSpPr>
                  <a:spLocks/>
                </p:cNvSpPr>
                <p:nvPr/>
              </p:nvSpPr>
              <p:spPr bwMode="auto">
                <a:xfrm>
                  <a:off x="4484" y="1032"/>
                  <a:ext cx="3" cy="5"/>
                </a:xfrm>
                <a:custGeom>
                  <a:avLst/>
                  <a:gdLst>
                    <a:gd name="T0" fmla="*/ 2 w 5"/>
                    <a:gd name="T1" fmla="*/ 6 h 12"/>
                    <a:gd name="T2" fmla="*/ 5 w 5"/>
                    <a:gd name="T3" fmla="*/ 0 h 12"/>
                    <a:gd name="T4" fmla="*/ 0 w 5"/>
                    <a:gd name="T5" fmla="*/ 12 h 12"/>
                    <a:gd name="T6" fmla="*/ 1 w 5"/>
                    <a:gd name="T7" fmla="*/ 12 h 12"/>
                    <a:gd name="T8" fmla="*/ 2 w 5"/>
                    <a:gd name="T9" fmla="*/ 12 h 12"/>
                    <a:gd name="T10" fmla="*/ 4 w 5"/>
                    <a:gd name="T11" fmla="*/ 7 h 12"/>
                    <a:gd name="T12" fmla="*/ 3 w 5"/>
                    <a:gd name="T13" fmla="*/ 7 h 12"/>
                    <a:gd name="T14" fmla="*/ 2 w 5"/>
                    <a:gd name="T15" fmla="*/ 6 h 1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2"/>
                    <a:gd name="T26" fmla="*/ 5 w 5"/>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2">
                      <a:moveTo>
                        <a:pt x="2" y="6"/>
                      </a:moveTo>
                      <a:lnTo>
                        <a:pt x="5" y="0"/>
                      </a:lnTo>
                      <a:lnTo>
                        <a:pt x="0" y="12"/>
                      </a:lnTo>
                      <a:lnTo>
                        <a:pt x="1" y="12"/>
                      </a:lnTo>
                      <a:lnTo>
                        <a:pt x="2" y="12"/>
                      </a:lnTo>
                      <a:lnTo>
                        <a:pt x="4" y="7"/>
                      </a:lnTo>
                      <a:lnTo>
                        <a:pt x="3" y="7"/>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2" name="Freeform 381"/>
                <p:cNvSpPr>
                  <a:spLocks/>
                </p:cNvSpPr>
                <p:nvPr/>
              </p:nvSpPr>
              <p:spPr bwMode="auto">
                <a:xfrm>
                  <a:off x="4483" y="1037"/>
                  <a:ext cx="2" cy="4"/>
                </a:xfrm>
                <a:custGeom>
                  <a:avLst/>
                  <a:gdLst>
                    <a:gd name="T0" fmla="*/ 5 w 6"/>
                    <a:gd name="T1" fmla="*/ 2 h 9"/>
                    <a:gd name="T2" fmla="*/ 4 w 6"/>
                    <a:gd name="T3" fmla="*/ 0 h 9"/>
                    <a:gd name="T4" fmla="*/ 0 w 6"/>
                    <a:gd name="T5" fmla="*/ 6 h 9"/>
                    <a:gd name="T6" fmla="*/ 1 w 6"/>
                    <a:gd name="T7" fmla="*/ 7 h 9"/>
                    <a:gd name="T8" fmla="*/ 3 w 6"/>
                    <a:gd name="T9" fmla="*/ 9 h 9"/>
                    <a:gd name="T10" fmla="*/ 3 w 6"/>
                    <a:gd name="T11" fmla="*/ 9 h 9"/>
                    <a:gd name="T12" fmla="*/ 6 w 6"/>
                    <a:gd name="T13" fmla="*/ 2 h 9"/>
                    <a:gd name="T14" fmla="*/ 5 w 6"/>
                    <a:gd name="T15" fmla="*/ 2 h 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9"/>
                    <a:gd name="T26" fmla="*/ 6 w 6"/>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9">
                      <a:moveTo>
                        <a:pt x="5" y="2"/>
                      </a:moveTo>
                      <a:lnTo>
                        <a:pt x="4" y="0"/>
                      </a:lnTo>
                      <a:lnTo>
                        <a:pt x="0" y="6"/>
                      </a:lnTo>
                      <a:lnTo>
                        <a:pt x="1" y="7"/>
                      </a:lnTo>
                      <a:lnTo>
                        <a:pt x="3" y="9"/>
                      </a:lnTo>
                      <a:lnTo>
                        <a:pt x="6" y="2"/>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3" name="Freeform 382"/>
                <p:cNvSpPr>
                  <a:spLocks/>
                </p:cNvSpPr>
                <p:nvPr/>
              </p:nvSpPr>
              <p:spPr bwMode="auto">
                <a:xfrm>
                  <a:off x="4452" y="1037"/>
                  <a:ext cx="32" cy="27"/>
                </a:xfrm>
                <a:custGeom>
                  <a:avLst/>
                  <a:gdLst>
                    <a:gd name="T0" fmla="*/ 60 w 64"/>
                    <a:gd name="T1" fmla="*/ 6 h 55"/>
                    <a:gd name="T2" fmla="*/ 64 w 64"/>
                    <a:gd name="T3" fmla="*/ 0 h 55"/>
                    <a:gd name="T4" fmla="*/ 59 w 64"/>
                    <a:gd name="T5" fmla="*/ 9 h 55"/>
                    <a:gd name="T6" fmla="*/ 51 w 64"/>
                    <a:gd name="T7" fmla="*/ 20 h 55"/>
                    <a:gd name="T8" fmla="*/ 39 w 64"/>
                    <a:gd name="T9" fmla="*/ 32 h 55"/>
                    <a:gd name="T10" fmla="*/ 36 w 64"/>
                    <a:gd name="T11" fmla="*/ 34 h 55"/>
                    <a:gd name="T12" fmla="*/ 24 w 64"/>
                    <a:gd name="T13" fmla="*/ 42 h 55"/>
                    <a:gd name="T14" fmla="*/ 14 w 64"/>
                    <a:gd name="T15" fmla="*/ 48 h 55"/>
                    <a:gd name="T16" fmla="*/ 10 w 64"/>
                    <a:gd name="T17" fmla="*/ 49 h 55"/>
                    <a:gd name="T18" fmla="*/ 5 w 64"/>
                    <a:gd name="T19" fmla="*/ 51 h 55"/>
                    <a:gd name="T20" fmla="*/ 0 w 64"/>
                    <a:gd name="T21" fmla="*/ 52 h 55"/>
                    <a:gd name="T22" fmla="*/ 0 w 64"/>
                    <a:gd name="T23" fmla="*/ 53 h 55"/>
                    <a:gd name="T24" fmla="*/ 0 w 64"/>
                    <a:gd name="T25" fmla="*/ 55 h 55"/>
                    <a:gd name="T26" fmla="*/ 5 w 64"/>
                    <a:gd name="T27" fmla="*/ 53 h 55"/>
                    <a:gd name="T28" fmla="*/ 10 w 64"/>
                    <a:gd name="T29" fmla="*/ 51 h 55"/>
                    <a:gd name="T30" fmla="*/ 14 w 64"/>
                    <a:gd name="T31" fmla="*/ 50 h 55"/>
                    <a:gd name="T32" fmla="*/ 31 w 64"/>
                    <a:gd name="T33" fmla="*/ 42 h 55"/>
                    <a:gd name="T34" fmla="*/ 38 w 64"/>
                    <a:gd name="T35" fmla="*/ 36 h 55"/>
                    <a:gd name="T36" fmla="*/ 42 w 64"/>
                    <a:gd name="T37" fmla="*/ 34 h 55"/>
                    <a:gd name="T38" fmla="*/ 53 w 64"/>
                    <a:gd name="T39" fmla="*/ 22 h 55"/>
                    <a:gd name="T40" fmla="*/ 59 w 64"/>
                    <a:gd name="T41" fmla="*/ 15 h 55"/>
                    <a:gd name="T42" fmla="*/ 63 w 64"/>
                    <a:gd name="T43" fmla="*/ 7 h 55"/>
                    <a:gd name="T44" fmla="*/ 61 w 64"/>
                    <a:gd name="T45" fmla="*/ 7 h 55"/>
                    <a:gd name="T46" fmla="*/ 60 w 64"/>
                    <a:gd name="T47" fmla="*/ 6 h 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55"/>
                    <a:gd name="T74" fmla="*/ 64 w 64"/>
                    <a:gd name="T75" fmla="*/ 55 h 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55">
                      <a:moveTo>
                        <a:pt x="60" y="6"/>
                      </a:moveTo>
                      <a:lnTo>
                        <a:pt x="64" y="0"/>
                      </a:lnTo>
                      <a:lnTo>
                        <a:pt x="59" y="9"/>
                      </a:lnTo>
                      <a:lnTo>
                        <a:pt x="51" y="20"/>
                      </a:lnTo>
                      <a:lnTo>
                        <a:pt x="39" y="32"/>
                      </a:lnTo>
                      <a:lnTo>
                        <a:pt x="36" y="34"/>
                      </a:lnTo>
                      <a:lnTo>
                        <a:pt x="24" y="42"/>
                      </a:lnTo>
                      <a:lnTo>
                        <a:pt x="14" y="48"/>
                      </a:lnTo>
                      <a:lnTo>
                        <a:pt x="10" y="49"/>
                      </a:lnTo>
                      <a:lnTo>
                        <a:pt x="5" y="51"/>
                      </a:lnTo>
                      <a:lnTo>
                        <a:pt x="0" y="52"/>
                      </a:lnTo>
                      <a:lnTo>
                        <a:pt x="0" y="53"/>
                      </a:lnTo>
                      <a:lnTo>
                        <a:pt x="0" y="55"/>
                      </a:lnTo>
                      <a:lnTo>
                        <a:pt x="5" y="53"/>
                      </a:lnTo>
                      <a:lnTo>
                        <a:pt x="10" y="51"/>
                      </a:lnTo>
                      <a:lnTo>
                        <a:pt x="14" y="50"/>
                      </a:lnTo>
                      <a:lnTo>
                        <a:pt x="31" y="42"/>
                      </a:lnTo>
                      <a:lnTo>
                        <a:pt x="38" y="36"/>
                      </a:lnTo>
                      <a:lnTo>
                        <a:pt x="42" y="34"/>
                      </a:lnTo>
                      <a:lnTo>
                        <a:pt x="53" y="22"/>
                      </a:lnTo>
                      <a:lnTo>
                        <a:pt x="59" y="15"/>
                      </a:lnTo>
                      <a:lnTo>
                        <a:pt x="63" y="7"/>
                      </a:lnTo>
                      <a:lnTo>
                        <a:pt x="61" y="7"/>
                      </a:lnTo>
                      <a:lnTo>
                        <a:pt x="6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4" name="Freeform 383"/>
                <p:cNvSpPr>
                  <a:spLocks/>
                </p:cNvSpPr>
                <p:nvPr/>
              </p:nvSpPr>
              <p:spPr bwMode="auto">
                <a:xfrm>
                  <a:off x="4449" y="1062"/>
                  <a:ext cx="3" cy="2"/>
                </a:xfrm>
                <a:custGeom>
                  <a:avLst/>
                  <a:gdLst>
                    <a:gd name="T0" fmla="*/ 4 w 4"/>
                    <a:gd name="T1" fmla="*/ 2 h 5"/>
                    <a:gd name="T2" fmla="*/ 4 w 4"/>
                    <a:gd name="T3" fmla="*/ 0 h 5"/>
                    <a:gd name="T4" fmla="*/ 0 w 4"/>
                    <a:gd name="T5" fmla="*/ 0 h 5"/>
                    <a:gd name="T6" fmla="*/ 0 w 4"/>
                    <a:gd name="T7" fmla="*/ 2 h 5"/>
                    <a:gd name="T8" fmla="*/ 0 w 4"/>
                    <a:gd name="T9" fmla="*/ 5 h 5"/>
                    <a:gd name="T10" fmla="*/ 0 w 4"/>
                    <a:gd name="T11" fmla="*/ 5 h 5"/>
                    <a:gd name="T12" fmla="*/ 4 w 4"/>
                    <a:gd name="T13" fmla="*/ 4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4" y="0"/>
                      </a:lnTo>
                      <a:lnTo>
                        <a:pt x="0" y="0"/>
                      </a:lnTo>
                      <a:lnTo>
                        <a:pt x="0" y="2"/>
                      </a:lnTo>
                      <a:lnTo>
                        <a:pt x="0" y="5"/>
                      </a:lnTo>
                      <a:lnTo>
                        <a:pt x="4" y="4"/>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5" name="Freeform 384"/>
                <p:cNvSpPr>
                  <a:spLocks/>
                </p:cNvSpPr>
                <p:nvPr/>
              </p:nvSpPr>
              <p:spPr bwMode="auto">
                <a:xfrm>
                  <a:off x="4446" y="1062"/>
                  <a:ext cx="6" cy="2"/>
                </a:xfrm>
                <a:custGeom>
                  <a:avLst/>
                  <a:gdLst>
                    <a:gd name="T0" fmla="*/ 6 w 11"/>
                    <a:gd name="T1" fmla="*/ 0 h 5"/>
                    <a:gd name="T2" fmla="*/ 11 w 11"/>
                    <a:gd name="T3" fmla="*/ 0 h 5"/>
                    <a:gd name="T4" fmla="*/ 0 w 11"/>
                    <a:gd name="T5" fmla="*/ 2 h 5"/>
                    <a:gd name="T6" fmla="*/ 0 w 11"/>
                    <a:gd name="T7" fmla="*/ 4 h 5"/>
                    <a:gd name="T8" fmla="*/ 0 w 11"/>
                    <a:gd name="T9" fmla="*/ 5 h 5"/>
                    <a:gd name="T10" fmla="*/ 6 w 11"/>
                    <a:gd name="T11" fmla="*/ 4 h 5"/>
                    <a:gd name="T12" fmla="*/ 6 w 11"/>
                    <a:gd name="T13" fmla="*/ 2 h 5"/>
                    <a:gd name="T14" fmla="*/ 6 w 11"/>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6" y="0"/>
                      </a:moveTo>
                      <a:lnTo>
                        <a:pt x="11" y="0"/>
                      </a:lnTo>
                      <a:lnTo>
                        <a:pt x="0" y="2"/>
                      </a:lnTo>
                      <a:lnTo>
                        <a:pt x="0" y="4"/>
                      </a:lnTo>
                      <a:lnTo>
                        <a:pt x="0" y="5"/>
                      </a:lnTo>
                      <a:lnTo>
                        <a:pt x="6" y="4"/>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6" name="Freeform 385"/>
                <p:cNvSpPr>
                  <a:spLocks/>
                </p:cNvSpPr>
                <p:nvPr/>
              </p:nvSpPr>
              <p:spPr bwMode="auto">
                <a:xfrm>
                  <a:off x="4431" y="1063"/>
                  <a:ext cx="15" cy="2"/>
                </a:xfrm>
                <a:custGeom>
                  <a:avLst/>
                  <a:gdLst>
                    <a:gd name="T0" fmla="*/ 29 w 29"/>
                    <a:gd name="T1" fmla="*/ 3 h 5"/>
                    <a:gd name="T2" fmla="*/ 29 w 29"/>
                    <a:gd name="T3" fmla="*/ 0 h 5"/>
                    <a:gd name="T4" fmla="*/ 1 w 29"/>
                    <a:gd name="T5" fmla="*/ 0 h 5"/>
                    <a:gd name="T6" fmla="*/ 0 w 29"/>
                    <a:gd name="T7" fmla="*/ 0 h 5"/>
                    <a:gd name="T8" fmla="*/ 0 w 29"/>
                    <a:gd name="T9" fmla="*/ 1 h 5"/>
                    <a:gd name="T10" fmla="*/ 0 w 29"/>
                    <a:gd name="T11" fmla="*/ 3 h 5"/>
                    <a:gd name="T12" fmla="*/ 12 w 29"/>
                    <a:gd name="T13" fmla="*/ 5 h 5"/>
                    <a:gd name="T14" fmla="*/ 23 w 29"/>
                    <a:gd name="T15" fmla="*/ 5 h 5"/>
                    <a:gd name="T16" fmla="*/ 29 w 29"/>
                    <a:gd name="T17" fmla="*/ 4 h 5"/>
                    <a:gd name="T18" fmla="*/ 29 w 29"/>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5"/>
                    <a:gd name="T32" fmla="*/ 29 w 2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5">
                      <a:moveTo>
                        <a:pt x="29" y="3"/>
                      </a:moveTo>
                      <a:lnTo>
                        <a:pt x="29" y="0"/>
                      </a:lnTo>
                      <a:lnTo>
                        <a:pt x="1" y="0"/>
                      </a:lnTo>
                      <a:lnTo>
                        <a:pt x="0" y="0"/>
                      </a:lnTo>
                      <a:lnTo>
                        <a:pt x="0" y="1"/>
                      </a:lnTo>
                      <a:lnTo>
                        <a:pt x="0" y="3"/>
                      </a:lnTo>
                      <a:lnTo>
                        <a:pt x="12" y="5"/>
                      </a:lnTo>
                      <a:lnTo>
                        <a:pt x="23" y="5"/>
                      </a:lnTo>
                      <a:lnTo>
                        <a:pt x="29" y="4"/>
                      </a:lnTo>
                      <a:lnTo>
                        <a:pt x="2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7" name="Freeform 386"/>
                <p:cNvSpPr>
                  <a:spLocks/>
                </p:cNvSpPr>
                <p:nvPr/>
              </p:nvSpPr>
              <p:spPr bwMode="auto">
                <a:xfrm>
                  <a:off x="4425" y="1062"/>
                  <a:ext cx="6" cy="2"/>
                </a:xfrm>
                <a:custGeom>
                  <a:avLst/>
                  <a:gdLst>
                    <a:gd name="T0" fmla="*/ 13 w 13"/>
                    <a:gd name="T1" fmla="*/ 1 h 5"/>
                    <a:gd name="T2" fmla="*/ 7 w 13"/>
                    <a:gd name="T3" fmla="*/ 0 h 5"/>
                    <a:gd name="T4" fmla="*/ 2 w 13"/>
                    <a:gd name="T5" fmla="*/ 0 h 5"/>
                    <a:gd name="T6" fmla="*/ 0 w 13"/>
                    <a:gd name="T7" fmla="*/ 0 h 5"/>
                    <a:gd name="T8" fmla="*/ 0 w 13"/>
                    <a:gd name="T9" fmla="*/ 2 h 5"/>
                    <a:gd name="T10" fmla="*/ 12 w 13"/>
                    <a:gd name="T11" fmla="*/ 5 h 5"/>
                    <a:gd name="T12" fmla="*/ 13 w 13"/>
                    <a:gd name="T13" fmla="*/ 5 h 5"/>
                    <a:gd name="T14" fmla="*/ 13 w 13"/>
                    <a:gd name="T15" fmla="*/ 2 h 5"/>
                    <a:gd name="T16" fmla="*/ 13 w 13"/>
                    <a:gd name="T17" fmla="*/ 1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5"/>
                    <a:gd name="T29" fmla="*/ 13 w 1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5">
                      <a:moveTo>
                        <a:pt x="13" y="1"/>
                      </a:moveTo>
                      <a:lnTo>
                        <a:pt x="7" y="0"/>
                      </a:lnTo>
                      <a:lnTo>
                        <a:pt x="2" y="0"/>
                      </a:lnTo>
                      <a:lnTo>
                        <a:pt x="0" y="0"/>
                      </a:lnTo>
                      <a:lnTo>
                        <a:pt x="0" y="2"/>
                      </a:lnTo>
                      <a:lnTo>
                        <a:pt x="12" y="5"/>
                      </a:lnTo>
                      <a:lnTo>
                        <a:pt x="13" y="5"/>
                      </a:lnTo>
                      <a:lnTo>
                        <a:pt x="13" y="2"/>
                      </a:lnTo>
                      <a:lnTo>
                        <a:pt x="1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8" name="Freeform 387"/>
                <p:cNvSpPr>
                  <a:spLocks/>
                </p:cNvSpPr>
                <p:nvPr/>
              </p:nvSpPr>
              <p:spPr bwMode="auto">
                <a:xfrm>
                  <a:off x="4376" y="977"/>
                  <a:ext cx="49" cy="86"/>
                </a:xfrm>
                <a:custGeom>
                  <a:avLst/>
                  <a:gdLst>
                    <a:gd name="T0" fmla="*/ 93 w 93"/>
                    <a:gd name="T1" fmla="*/ 170 h 172"/>
                    <a:gd name="T2" fmla="*/ 88 w 93"/>
                    <a:gd name="T3" fmla="*/ 168 h 172"/>
                    <a:gd name="T4" fmla="*/ 83 w 93"/>
                    <a:gd name="T5" fmla="*/ 167 h 172"/>
                    <a:gd name="T6" fmla="*/ 77 w 93"/>
                    <a:gd name="T7" fmla="*/ 164 h 172"/>
                    <a:gd name="T8" fmla="*/ 73 w 93"/>
                    <a:gd name="T9" fmla="*/ 162 h 172"/>
                    <a:gd name="T10" fmla="*/ 69 w 93"/>
                    <a:gd name="T11" fmla="*/ 160 h 172"/>
                    <a:gd name="T12" fmla="*/ 63 w 93"/>
                    <a:gd name="T13" fmla="*/ 156 h 172"/>
                    <a:gd name="T14" fmla="*/ 61 w 93"/>
                    <a:gd name="T15" fmla="*/ 154 h 172"/>
                    <a:gd name="T16" fmla="*/ 57 w 93"/>
                    <a:gd name="T17" fmla="*/ 152 h 172"/>
                    <a:gd name="T18" fmla="*/ 43 w 93"/>
                    <a:gd name="T19" fmla="*/ 138 h 172"/>
                    <a:gd name="T20" fmla="*/ 36 w 93"/>
                    <a:gd name="T21" fmla="*/ 129 h 172"/>
                    <a:gd name="T22" fmla="*/ 22 w 93"/>
                    <a:gd name="T23" fmla="*/ 104 h 172"/>
                    <a:gd name="T24" fmla="*/ 17 w 93"/>
                    <a:gd name="T25" fmla="*/ 91 h 172"/>
                    <a:gd name="T26" fmla="*/ 14 w 93"/>
                    <a:gd name="T27" fmla="*/ 86 h 172"/>
                    <a:gd name="T28" fmla="*/ 13 w 93"/>
                    <a:gd name="T29" fmla="*/ 80 h 172"/>
                    <a:gd name="T30" fmla="*/ 10 w 93"/>
                    <a:gd name="T31" fmla="*/ 72 h 172"/>
                    <a:gd name="T32" fmla="*/ 8 w 93"/>
                    <a:gd name="T33" fmla="*/ 65 h 172"/>
                    <a:gd name="T34" fmla="*/ 7 w 93"/>
                    <a:gd name="T35" fmla="*/ 58 h 172"/>
                    <a:gd name="T36" fmla="*/ 2 w 93"/>
                    <a:gd name="T37" fmla="*/ 26 h 172"/>
                    <a:gd name="T38" fmla="*/ 2 w 93"/>
                    <a:gd name="T39" fmla="*/ 1 h 172"/>
                    <a:gd name="T40" fmla="*/ 1 w 93"/>
                    <a:gd name="T41" fmla="*/ 0 h 172"/>
                    <a:gd name="T42" fmla="*/ 0 w 93"/>
                    <a:gd name="T43" fmla="*/ 1 h 172"/>
                    <a:gd name="T44" fmla="*/ 0 w 93"/>
                    <a:gd name="T45" fmla="*/ 26 h 172"/>
                    <a:gd name="T46" fmla="*/ 5 w 93"/>
                    <a:gd name="T47" fmla="*/ 58 h 172"/>
                    <a:gd name="T48" fmla="*/ 6 w 93"/>
                    <a:gd name="T49" fmla="*/ 65 h 172"/>
                    <a:gd name="T50" fmla="*/ 8 w 93"/>
                    <a:gd name="T51" fmla="*/ 72 h 172"/>
                    <a:gd name="T52" fmla="*/ 10 w 93"/>
                    <a:gd name="T53" fmla="*/ 80 h 172"/>
                    <a:gd name="T54" fmla="*/ 12 w 93"/>
                    <a:gd name="T55" fmla="*/ 88 h 172"/>
                    <a:gd name="T56" fmla="*/ 15 w 93"/>
                    <a:gd name="T57" fmla="*/ 95 h 172"/>
                    <a:gd name="T58" fmla="*/ 20 w 93"/>
                    <a:gd name="T59" fmla="*/ 109 h 172"/>
                    <a:gd name="T60" fmla="*/ 34 w 93"/>
                    <a:gd name="T61" fmla="*/ 131 h 172"/>
                    <a:gd name="T62" fmla="*/ 40 w 93"/>
                    <a:gd name="T63" fmla="*/ 140 h 172"/>
                    <a:gd name="T64" fmla="*/ 52 w 93"/>
                    <a:gd name="T65" fmla="*/ 152 h 172"/>
                    <a:gd name="T66" fmla="*/ 58 w 93"/>
                    <a:gd name="T67" fmla="*/ 155 h 172"/>
                    <a:gd name="T68" fmla="*/ 61 w 93"/>
                    <a:gd name="T69" fmla="*/ 159 h 172"/>
                    <a:gd name="T70" fmla="*/ 65 w 93"/>
                    <a:gd name="T71" fmla="*/ 162 h 172"/>
                    <a:gd name="T72" fmla="*/ 73 w 93"/>
                    <a:gd name="T73" fmla="*/ 164 h 172"/>
                    <a:gd name="T74" fmla="*/ 77 w 93"/>
                    <a:gd name="T75" fmla="*/ 167 h 172"/>
                    <a:gd name="T76" fmla="*/ 83 w 93"/>
                    <a:gd name="T77" fmla="*/ 169 h 172"/>
                    <a:gd name="T78" fmla="*/ 88 w 93"/>
                    <a:gd name="T79" fmla="*/ 170 h 172"/>
                    <a:gd name="T80" fmla="*/ 93 w 93"/>
                    <a:gd name="T81" fmla="*/ 172 h 172"/>
                    <a:gd name="T82" fmla="*/ 93 w 93"/>
                    <a:gd name="T83" fmla="*/ 170 h 1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72"/>
                    <a:gd name="T128" fmla="*/ 93 w 93"/>
                    <a:gd name="T129" fmla="*/ 172 h 1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72">
                      <a:moveTo>
                        <a:pt x="93" y="170"/>
                      </a:moveTo>
                      <a:lnTo>
                        <a:pt x="88" y="168"/>
                      </a:lnTo>
                      <a:lnTo>
                        <a:pt x="83" y="167"/>
                      </a:lnTo>
                      <a:lnTo>
                        <a:pt x="77" y="164"/>
                      </a:lnTo>
                      <a:lnTo>
                        <a:pt x="73" y="162"/>
                      </a:lnTo>
                      <a:lnTo>
                        <a:pt x="69" y="160"/>
                      </a:lnTo>
                      <a:lnTo>
                        <a:pt x="63" y="156"/>
                      </a:lnTo>
                      <a:lnTo>
                        <a:pt x="61" y="154"/>
                      </a:lnTo>
                      <a:lnTo>
                        <a:pt x="57" y="152"/>
                      </a:lnTo>
                      <a:lnTo>
                        <a:pt x="43" y="138"/>
                      </a:lnTo>
                      <a:lnTo>
                        <a:pt x="36" y="129"/>
                      </a:lnTo>
                      <a:lnTo>
                        <a:pt x="22" y="104"/>
                      </a:lnTo>
                      <a:lnTo>
                        <a:pt x="17" y="91"/>
                      </a:lnTo>
                      <a:lnTo>
                        <a:pt x="14" y="86"/>
                      </a:lnTo>
                      <a:lnTo>
                        <a:pt x="13" y="80"/>
                      </a:lnTo>
                      <a:lnTo>
                        <a:pt x="10" y="72"/>
                      </a:lnTo>
                      <a:lnTo>
                        <a:pt x="8" y="65"/>
                      </a:lnTo>
                      <a:lnTo>
                        <a:pt x="7" y="58"/>
                      </a:lnTo>
                      <a:lnTo>
                        <a:pt x="2" y="26"/>
                      </a:lnTo>
                      <a:lnTo>
                        <a:pt x="2" y="1"/>
                      </a:lnTo>
                      <a:lnTo>
                        <a:pt x="1" y="0"/>
                      </a:lnTo>
                      <a:lnTo>
                        <a:pt x="0" y="1"/>
                      </a:lnTo>
                      <a:lnTo>
                        <a:pt x="0" y="26"/>
                      </a:lnTo>
                      <a:lnTo>
                        <a:pt x="5" y="58"/>
                      </a:lnTo>
                      <a:lnTo>
                        <a:pt x="6" y="65"/>
                      </a:lnTo>
                      <a:lnTo>
                        <a:pt x="8" y="72"/>
                      </a:lnTo>
                      <a:lnTo>
                        <a:pt x="10" y="80"/>
                      </a:lnTo>
                      <a:lnTo>
                        <a:pt x="12" y="88"/>
                      </a:lnTo>
                      <a:lnTo>
                        <a:pt x="15" y="95"/>
                      </a:lnTo>
                      <a:lnTo>
                        <a:pt x="20" y="109"/>
                      </a:lnTo>
                      <a:lnTo>
                        <a:pt x="34" y="131"/>
                      </a:lnTo>
                      <a:lnTo>
                        <a:pt x="40" y="140"/>
                      </a:lnTo>
                      <a:lnTo>
                        <a:pt x="52" y="152"/>
                      </a:lnTo>
                      <a:lnTo>
                        <a:pt x="58" y="155"/>
                      </a:lnTo>
                      <a:lnTo>
                        <a:pt x="61" y="159"/>
                      </a:lnTo>
                      <a:lnTo>
                        <a:pt x="65" y="162"/>
                      </a:lnTo>
                      <a:lnTo>
                        <a:pt x="73" y="164"/>
                      </a:lnTo>
                      <a:lnTo>
                        <a:pt x="77" y="167"/>
                      </a:lnTo>
                      <a:lnTo>
                        <a:pt x="83" y="169"/>
                      </a:lnTo>
                      <a:lnTo>
                        <a:pt x="88" y="170"/>
                      </a:lnTo>
                      <a:lnTo>
                        <a:pt x="93" y="172"/>
                      </a:lnTo>
                      <a:lnTo>
                        <a:pt x="93"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09" name="Freeform 388"/>
                <p:cNvSpPr>
                  <a:spLocks/>
                </p:cNvSpPr>
                <p:nvPr/>
              </p:nvSpPr>
              <p:spPr bwMode="auto">
                <a:xfrm>
                  <a:off x="2809" y="1701"/>
                  <a:ext cx="225" cy="784"/>
                </a:xfrm>
                <a:custGeom>
                  <a:avLst/>
                  <a:gdLst>
                    <a:gd name="T0" fmla="*/ 41 w 436"/>
                    <a:gd name="T1" fmla="*/ 0 h 1567"/>
                    <a:gd name="T2" fmla="*/ 436 w 436"/>
                    <a:gd name="T3" fmla="*/ 1073 h 1567"/>
                    <a:gd name="T4" fmla="*/ 436 w 436"/>
                    <a:gd name="T5" fmla="*/ 1567 h 1567"/>
                    <a:gd name="T6" fmla="*/ 0 w 436"/>
                    <a:gd name="T7" fmla="*/ 462 h 1567"/>
                    <a:gd name="T8" fmla="*/ 41 w 436"/>
                    <a:gd name="T9" fmla="*/ 0 h 1567"/>
                    <a:gd name="T10" fmla="*/ 41 w 436"/>
                    <a:gd name="T11" fmla="*/ 0 h 1567"/>
                    <a:gd name="T12" fmla="*/ 0 60000 65536"/>
                    <a:gd name="T13" fmla="*/ 0 60000 65536"/>
                    <a:gd name="T14" fmla="*/ 0 60000 65536"/>
                    <a:gd name="T15" fmla="*/ 0 60000 65536"/>
                    <a:gd name="T16" fmla="*/ 0 60000 65536"/>
                    <a:gd name="T17" fmla="*/ 0 60000 65536"/>
                    <a:gd name="T18" fmla="*/ 0 w 436"/>
                    <a:gd name="T19" fmla="*/ 0 h 1567"/>
                    <a:gd name="T20" fmla="*/ 436 w 436"/>
                    <a:gd name="T21" fmla="*/ 1567 h 1567"/>
                  </a:gdLst>
                  <a:ahLst/>
                  <a:cxnLst>
                    <a:cxn ang="T12">
                      <a:pos x="T0" y="T1"/>
                    </a:cxn>
                    <a:cxn ang="T13">
                      <a:pos x="T2" y="T3"/>
                    </a:cxn>
                    <a:cxn ang="T14">
                      <a:pos x="T4" y="T5"/>
                    </a:cxn>
                    <a:cxn ang="T15">
                      <a:pos x="T6" y="T7"/>
                    </a:cxn>
                    <a:cxn ang="T16">
                      <a:pos x="T8" y="T9"/>
                    </a:cxn>
                    <a:cxn ang="T17">
                      <a:pos x="T10" y="T11"/>
                    </a:cxn>
                  </a:cxnLst>
                  <a:rect l="T18" t="T19" r="T20" b="T21"/>
                  <a:pathLst>
                    <a:path w="436" h="1567">
                      <a:moveTo>
                        <a:pt x="41" y="0"/>
                      </a:moveTo>
                      <a:lnTo>
                        <a:pt x="436" y="1073"/>
                      </a:lnTo>
                      <a:lnTo>
                        <a:pt x="436" y="1567"/>
                      </a:lnTo>
                      <a:lnTo>
                        <a:pt x="0" y="462"/>
                      </a:lnTo>
                      <a:lnTo>
                        <a:pt x="41"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0" name="Freeform 389"/>
                <p:cNvSpPr>
                  <a:spLocks/>
                </p:cNvSpPr>
                <p:nvPr/>
              </p:nvSpPr>
              <p:spPr bwMode="auto">
                <a:xfrm>
                  <a:off x="3728" y="1330"/>
                  <a:ext cx="646" cy="559"/>
                </a:xfrm>
                <a:custGeom>
                  <a:avLst/>
                  <a:gdLst>
                    <a:gd name="T0" fmla="*/ 0 w 1244"/>
                    <a:gd name="T1" fmla="*/ 0 h 1119"/>
                    <a:gd name="T2" fmla="*/ 568 w 1244"/>
                    <a:gd name="T3" fmla="*/ 138 h 1119"/>
                    <a:gd name="T4" fmla="*/ 1244 w 1244"/>
                    <a:gd name="T5" fmla="*/ 1119 h 1119"/>
                    <a:gd name="T6" fmla="*/ 1027 w 1244"/>
                    <a:gd name="T7" fmla="*/ 1021 h 1119"/>
                    <a:gd name="T8" fmla="*/ 844 w 1244"/>
                    <a:gd name="T9" fmla="*/ 928 h 1119"/>
                    <a:gd name="T10" fmla="*/ 717 w 1244"/>
                    <a:gd name="T11" fmla="*/ 852 h 1119"/>
                    <a:gd name="T12" fmla="*/ 637 w 1244"/>
                    <a:gd name="T13" fmla="*/ 871 h 1119"/>
                    <a:gd name="T14" fmla="*/ 632 w 1244"/>
                    <a:gd name="T15" fmla="*/ 801 h 1119"/>
                    <a:gd name="T16" fmla="*/ 585 w 1244"/>
                    <a:gd name="T17" fmla="*/ 703 h 1119"/>
                    <a:gd name="T18" fmla="*/ 482 w 1244"/>
                    <a:gd name="T19" fmla="*/ 680 h 1119"/>
                    <a:gd name="T20" fmla="*/ 476 w 1244"/>
                    <a:gd name="T21" fmla="*/ 599 h 1119"/>
                    <a:gd name="T22" fmla="*/ 441 w 1244"/>
                    <a:gd name="T23" fmla="*/ 536 h 1119"/>
                    <a:gd name="T24" fmla="*/ 408 w 1244"/>
                    <a:gd name="T25" fmla="*/ 478 h 1119"/>
                    <a:gd name="T26" fmla="*/ 390 w 1244"/>
                    <a:gd name="T27" fmla="*/ 363 h 1119"/>
                    <a:gd name="T28" fmla="*/ 350 w 1244"/>
                    <a:gd name="T29" fmla="*/ 334 h 1119"/>
                    <a:gd name="T30" fmla="*/ 304 w 1244"/>
                    <a:gd name="T31" fmla="*/ 276 h 1119"/>
                    <a:gd name="T32" fmla="*/ 218 w 1244"/>
                    <a:gd name="T33" fmla="*/ 248 h 1119"/>
                    <a:gd name="T34" fmla="*/ 179 w 1244"/>
                    <a:gd name="T35" fmla="*/ 161 h 1119"/>
                    <a:gd name="T36" fmla="*/ 127 w 1244"/>
                    <a:gd name="T37" fmla="*/ 150 h 1119"/>
                    <a:gd name="T38" fmla="*/ 81 w 1244"/>
                    <a:gd name="T39" fmla="*/ 92 h 1119"/>
                    <a:gd name="T40" fmla="*/ 0 w 1244"/>
                    <a:gd name="T41" fmla="*/ 0 h 1119"/>
                    <a:gd name="T42" fmla="*/ 0 w 1244"/>
                    <a:gd name="T43" fmla="*/ 0 h 11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44"/>
                    <a:gd name="T67" fmla="*/ 0 h 1119"/>
                    <a:gd name="T68" fmla="*/ 1244 w 1244"/>
                    <a:gd name="T69" fmla="*/ 1119 h 11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44" h="1119">
                      <a:moveTo>
                        <a:pt x="0" y="0"/>
                      </a:moveTo>
                      <a:lnTo>
                        <a:pt x="568" y="138"/>
                      </a:lnTo>
                      <a:lnTo>
                        <a:pt x="1244" y="1119"/>
                      </a:lnTo>
                      <a:lnTo>
                        <a:pt x="1027" y="1021"/>
                      </a:lnTo>
                      <a:lnTo>
                        <a:pt x="844" y="928"/>
                      </a:lnTo>
                      <a:lnTo>
                        <a:pt x="717" y="852"/>
                      </a:lnTo>
                      <a:lnTo>
                        <a:pt x="637" y="871"/>
                      </a:lnTo>
                      <a:lnTo>
                        <a:pt x="632" y="801"/>
                      </a:lnTo>
                      <a:lnTo>
                        <a:pt x="585" y="703"/>
                      </a:lnTo>
                      <a:lnTo>
                        <a:pt x="482" y="680"/>
                      </a:lnTo>
                      <a:lnTo>
                        <a:pt x="476" y="599"/>
                      </a:lnTo>
                      <a:lnTo>
                        <a:pt x="441" y="536"/>
                      </a:lnTo>
                      <a:lnTo>
                        <a:pt x="408" y="478"/>
                      </a:lnTo>
                      <a:lnTo>
                        <a:pt x="390" y="363"/>
                      </a:lnTo>
                      <a:lnTo>
                        <a:pt x="350" y="334"/>
                      </a:lnTo>
                      <a:lnTo>
                        <a:pt x="304" y="276"/>
                      </a:lnTo>
                      <a:lnTo>
                        <a:pt x="218" y="248"/>
                      </a:lnTo>
                      <a:lnTo>
                        <a:pt x="179" y="161"/>
                      </a:lnTo>
                      <a:lnTo>
                        <a:pt x="127" y="150"/>
                      </a:lnTo>
                      <a:lnTo>
                        <a:pt x="81" y="92"/>
                      </a:lnTo>
                      <a:lnTo>
                        <a:pt x="0" y="0"/>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1" name="Freeform 390"/>
                <p:cNvSpPr>
                  <a:spLocks/>
                </p:cNvSpPr>
                <p:nvPr/>
              </p:nvSpPr>
              <p:spPr bwMode="auto">
                <a:xfrm>
                  <a:off x="4338" y="1511"/>
                  <a:ext cx="764" cy="612"/>
                </a:xfrm>
                <a:custGeom>
                  <a:avLst/>
                  <a:gdLst>
                    <a:gd name="T0" fmla="*/ 0 w 1473"/>
                    <a:gd name="T1" fmla="*/ 0 h 1222"/>
                    <a:gd name="T2" fmla="*/ 682 w 1473"/>
                    <a:gd name="T3" fmla="*/ 946 h 1222"/>
                    <a:gd name="T4" fmla="*/ 1473 w 1473"/>
                    <a:gd name="T5" fmla="*/ 1222 h 1222"/>
                    <a:gd name="T6" fmla="*/ 895 w 1473"/>
                    <a:gd name="T7" fmla="*/ 352 h 1222"/>
                    <a:gd name="T8" fmla="*/ 876 w 1473"/>
                    <a:gd name="T9" fmla="*/ 347 h 1222"/>
                    <a:gd name="T10" fmla="*/ 827 w 1473"/>
                    <a:gd name="T11" fmla="*/ 327 h 1222"/>
                    <a:gd name="T12" fmla="*/ 753 w 1473"/>
                    <a:gd name="T13" fmla="*/ 298 h 1222"/>
                    <a:gd name="T14" fmla="*/ 659 w 1473"/>
                    <a:gd name="T15" fmla="*/ 262 h 1222"/>
                    <a:gd name="T16" fmla="*/ 555 w 1473"/>
                    <a:gd name="T17" fmla="*/ 222 h 1222"/>
                    <a:gd name="T18" fmla="*/ 443 w 1473"/>
                    <a:gd name="T19" fmla="*/ 178 h 1222"/>
                    <a:gd name="T20" fmla="*/ 331 w 1473"/>
                    <a:gd name="T21" fmla="*/ 136 h 1222"/>
                    <a:gd name="T22" fmla="*/ 226 w 1473"/>
                    <a:gd name="T23" fmla="*/ 94 h 1222"/>
                    <a:gd name="T24" fmla="*/ 135 w 1473"/>
                    <a:gd name="T25" fmla="*/ 57 h 1222"/>
                    <a:gd name="T26" fmla="*/ 63 w 1473"/>
                    <a:gd name="T27" fmla="*/ 29 h 1222"/>
                    <a:gd name="T28" fmla="*/ 15 w 1473"/>
                    <a:gd name="T29" fmla="*/ 9 h 1222"/>
                    <a:gd name="T30" fmla="*/ 0 w 1473"/>
                    <a:gd name="T31" fmla="*/ 0 h 1222"/>
                    <a:gd name="T32" fmla="*/ 0 w 1473"/>
                    <a:gd name="T33" fmla="*/ 0 h 12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73"/>
                    <a:gd name="T52" fmla="*/ 0 h 1222"/>
                    <a:gd name="T53" fmla="*/ 1473 w 1473"/>
                    <a:gd name="T54" fmla="*/ 1222 h 12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73" h="1222">
                      <a:moveTo>
                        <a:pt x="0" y="0"/>
                      </a:moveTo>
                      <a:lnTo>
                        <a:pt x="682" y="946"/>
                      </a:lnTo>
                      <a:lnTo>
                        <a:pt x="1473" y="1222"/>
                      </a:lnTo>
                      <a:lnTo>
                        <a:pt x="895" y="352"/>
                      </a:lnTo>
                      <a:lnTo>
                        <a:pt x="876" y="347"/>
                      </a:lnTo>
                      <a:lnTo>
                        <a:pt x="827" y="327"/>
                      </a:lnTo>
                      <a:lnTo>
                        <a:pt x="753" y="298"/>
                      </a:lnTo>
                      <a:lnTo>
                        <a:pt x="659" y="262"/>
                      </a:lnTo>
                      <a:lnTo>
                        <a:pt x="555" y="222"/>
                      </a:lnTo>
                      <a:lnTo>
                        <a:pt x="443" y="178"/>
                      </a:lnTo>
                      <a:lnTo>
                        <a:pt x="331" y="136"/>
                      </a:lnTo>
                      <a:lnTo>
                        <a:pt x="226" y="94"/>
                      </a:lnTo>
                      <a:lnTo>
                        <a:pt x="135" y="57"/>
                      </a:lnTo>
                      <a:lnTo>
                        <a:pt x="63" y="29"/>
                      </a:lnTo>
                      <a:lnTo>
                        <a:pt x="15" y="9"/>
                      </a:lnTo>
                      <a:lnTo>
                        <a:pt x="0" y="0"/>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2" name="Freeform 391"/>
                <p:cNvSpPr>
                  <a:spLocks/>
                </p:cNvSpPr>
                <p:nvPr/>
              </p:nvSpPr>
              <p:spPr bwMode="auto">
                <a:xfrm>
                  <a:off x="2943" y="1322"/>
                  <a:ext cx="1117" cy="902"/>
                </a:xfrm>
                <a:custGeom>
                  <a:avLst/>
                  <a:gdLst>
                    <a:gd name="T0" fmla="*/ 677 w 2153"/>
                    <a:gd name="T1" fmla="*/ 650 h 1804"/>
                    <a:gd name="T2" fmla="*/ 1573 w 2153"/>
                    <a:gd name="T3" fmla="*/ 86 h 1804"/>
                    <a:gd name="T4" fmla="*/ 1656 w 2153"/>
                    <a:gd name="T5" fmla="*/ 126 h 1804"/>
                    <a:gd name="T6" fmla="*/ 1658 w 2153"/>
                    <a:gd name="T7" fmla="*/ 132 h 1804"/>
                    <a:gd name="T8" fmla="*/ 1664 w 2153"/>
                    <a:gd name="T9" fmla="*/ 141 h 1804"/>
                    <a:gd name="T10" fmla="*/ 1673 w 2153"/>
                    <a:gd name="T11" fmla="*/ 153 h 1804"/>
                    <a:gd name="T12" fmla="*/ 1685 w 2153"/>
                    <a:gd name="T13" fmla="*/ 164 h 1804"/>
                    <a:gd name="T14" fmla="*/ 1699 w 2153"/>
                    <a:gd name="T15" fmla="*/ 175 h 1804"/>
                    <a:gd name="T16" fmla="*/ 1715 w 2153"/>
                    <a:gd name="T17" fmla="*/ 182 h 1804"/>
                    <a:gd name="T18" fmla="*/ 1722 w 2153"/>
                    <a:gd name="T19" fmla="*/ 192 h 1804"/>
                    <a:gd name="T20" fmla="*/ 1723 w 2153"/>
                    <a:gd name="T21" fmla="*/ 205 h 1804"/>
                    <a:gd name="T22" fmla="*/ 1719 w 2153"/>
                    <a:gd name="T23" fmla="*/ 217 h 1804"/>
                    <a:gd name="T24" fmla="*/ 1715 w 2153"/>
                    <a:gd name="T25" fmla="*/ 229 h 1804"/>
                    <a:gd name="T26" fmla="*/ 1711 w 2153"/>
                    <a:gd name="T27" fmla="*/ 236 h 1804"/>
                    <a:gd name="T28" fmla="*/ 1775 w 2153"/>
                    <a:gd name="T29" fmla="*/ 276 h 1804"/>
                    <a:gd name="T30" fmla="*/ 1777 w 2153"/>
                    <a:gd name="T31" fmla="*/ 280 h 1804"/>
                    <a:gd name="T32" fmla="*/ 1786 w 2153"/>
                    <a:gd name="T33" fmla="*/ 288 h 1804"/>
                    <a:gd name="T34" fmla="*/ 1800 w 2153"/>
                    <a:gd name="T35" fmla="*/ 299 h 1804"/>
                    <a:gd name="T36" fmla="*/ 1820 w 2153"/>
                    <a:gd name="T37" fmla="*/ 313 h 1804"/>
                    <a:gd name="T38" fmla="*/ 1844 w 2153"/>
                    <a:gd name="T39" fmla="*/ 327 h 1804"/>
                    <a:gd name="T40" fmla="*/ 1874 w 2153"/>
                    <a:gd name="T41" fmla="*/ 338 h 1804"/>
                    <a:gd name="T42" fmla="*/ 1902 w 2153"/>
                    <a:gd name="T43" fmla="*/ 360 h 1804"/>
                    <a:gd name="T44" fmla="*/ 1925 w 2153"/>
                    <a:gd name="T45" fmla="*/ 395 h 1804"/>
                    <a:gd name="T46" fmla="*/ 1941 w 2153"/>
                    <a:gd name="T47" fmla="*/ 434 h 1804"/>
                    <a:gd name="T48" fmla="*/ 1949 w 2153"/>
                    <a:gd name="T49" fmla="*/ 471 h 1804"/>
                    <a:gd name="T50" fmla="*/ 1945 w 2153"/>
                    <a:gd name="T51" fmla="*/ 497 h 1804"/>
                    <a:gd name="T52" fmla="*/ 1931 w 2153"/>
                    <a:gd name="T53" fmla="*/ 505 h 1804"/>
                    <a:gd name="T54" fmla="*/ 1911 w 2153"/>
                    <a:gd name="T55" fmla="*/ 503 h 1804"/>
                    <a:gd name="T56" fmla="*/ 1893 w 2153"/>
                    <a:gd name="T57" fmla="*/ 501 h 1804"/>
                    <a:gd name="T58" fmla="*/ 1882 w 2153"/>
                    <a:gd name="T59" fmla="*/ 500 h 1804"/>
                    <a:gd name="T60" fmla="*/ 1875 w 2153"/>
                    <a:gd name="T61" fmla="*/ 499 h 1804"/>
                    <a:gd name="T62" fmla="*/ 1875 w 2153"/>
                    <a:gd name="T63" fmla="*/ 500 h 1804"/>
                    <a:gd name="T64" fmla="*/ 1883 w 2153"/>
                    <a:gd name="T65" fmla="*/ 501 h 1804"/>
                    <a:gd name="T66" fmla="*/ 1896 w 2153"/>
                    <a:gd name="T67" fmla="*/ 505 h 1804"/>
                    <a:gd name="T68" fmla="*/ 1912 w 2153"/>
                    <a:gd name="T69" fmla="*/ 510 h 1804"/>
                    <a:gd name="T70" fmla="*/ 1929 w 2153"/>
                    <a:gd name="T71" fmla="*/ 518 h 1804"/>
                    <a:gd name="T72" fmla="*/ 1946 w 2153"/>
                    <a:gd name="T73" fmla="*/ 527 h 1804"/>
                    <a:gd name="T74" fmla="*/ 1960 w 2153"/>
                    <a:gd name="T75" fmla="*/ 541 h 1804"/>
                    <a:gd name="T76" fmla="*/ 1971 w 2153"/>
                    <a:gd name="T77" fmla="*/ 557 h 1804"/>
                    <a:gd name="T78" fmla="*/ 2005 w 2153"/>
                    <a:gd name="T79" fmla="*/ 673 h 1804"/>
                    <a:gd name="T80" fmla="*/ 2001 w 2153"/>
                    <a:gd name="T81" fmla="*/ 674 h 1804"/>
                    <a:gd name="T82" fmla="*/ 1995 w 2153"/>
                    <a:gd name="T83" fmla="*/ 675 h 1804"/>
                    <a:gd name="T84" fmla="*/ 1990 w 2153"/>
                    <a:gd name="T85" fmla="*/ 678 h 1804"/>
                    <a:gd name="T86" fmla="*/ 1995 w 2153"/>
                    <a:gd name="T87" fmla="*/ 685 h 1804"/>
                    <a:gd name="T88" fmla="*/ 2012 w 2153"/>
                    <a:gd name="T89" fmla="*/ 694 h 1804"/>
                    <a:gd name="T90" fmla="*/ 2050 w 2153"/>
                    <a:gd name="T91" fmla="*/ 708 h 1804"/>
                    <a:gd name="T92" fmla="*/ 2089 w 2153"/>
                    <a:gd name="T93" fmla="*/ 726 h 1804"/>
                    <a:gd name="T94" fmla="*/ 2115 w 2153"/>
                    <a:gd name="T95" fmla="*/ 739 h 1804"/>
                    <a:gd name="T96" fmla="*/ 2129 w 2153"/>
                    <a:gd name="T97" fmla="*/ 751 h 1804"/>
                    <a:gd name="T98" fmla="*/ 2134 w 2153"/>
                    <a:gd name="T99" fmla="*/ 759 h 1804"/>
                    <a:gd name="T100" fmla="*/ 2135 w 2153"/>
                    <a:gd name="T101" fmla="*/ 765 h 1804"/>
                    <a:gd name="T102" fmla="*/ 2135 w 2153"/>
                    <a:gd name="T103" fmla="*/ 766 h 1804"/>
                    <a:gd name="T104" fmla="*/ 2153 w 2153"/>
                    <a:gd name="T105" fmla="*/ 910 h 1804"/>
                    <a:gd name="T106" fmla="*/ 1609 w 2153"/>
                    <a:gd name="T107" fmla="*/ 1499 h 1804"/>
                    <a:gd name="T108" fmla="*/ 1126 w 2153"/>
                    <a:gd name="T109" fmla="*/ 1781 h 1804"/>
                    <a:gd name="T110" fmla="*/ 601 w 2153"/>
                    <a:gd name="T111" fmla="*/ 1804 h 1804"/>
                    <a:gd name="T112" fmla="*/ 0 w 2153"/>
                    <a:gd name="T113" fmla="*/ 719 h 18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53"/>
                    <a:gd name="T172" fmla="*/ 0 h 1804"/>
                    <a:gd name="T173" fmla="*/ 2153 w 2153"/>
                    <a:gd name="T174" fmla="*/ 1804 h 18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53" h="1804">
                      <a:moveTo>
                        <a:pt x="0" y="719"/>
                      </a:moveTo>
                      <a:lnTo>
                        <a:pt x="677" y="650"/>
                      </a:lnTo>
                      <a:lnTo>
                        <a:pt x="1488" y="0"/>
                      </a:lnTo>
                      <a:lnTo>
                        <a:pt x="1573" y="86"/>
                      </a:lnTo>
                      <a:lnTo>
                        <a:pt x="1656" y="125"/>
                      </a:lnTo>
                      <a:lnTo>
                        <a:pt x="1656" y="126"/>
                      </a:lnTo>
                      <a:lnTo>
                        <a:pt x="1657" y="129"/>
                      </a:lnTo>
                      <a:lnTo>
                        <a:pt x="1658" y="132"/>
                      </a:lnTo>
                      <a:lnTo>
                        <a:pt x="1661" y="137"/>
                      </a:lnTo>
                      <a:lnTo>
                        <a:pt x="1664" y="141"/>
                      </a:lnTo>
                      <a:lnTo>
                        <a:pt x="1669" y="147"/>
                      </a:lnTo>
                      <a:lnTo>
                        <a:pt x="1673" y="153"/>
                      </a:lnTo>
                      <a:lnTo>
                        <a:pt x="1678" y="159"/>
                      </a:lnTo>
                      <a:lnTo>
                        <a:pt x="1685" y="164"/>
                      </a:lnTo>
                      <a:lnTo>
                        <a:pt x="1692" y="170"/>
                      </a:lnTo>
                      <a:lnTo>
                        <a:pt x="1699" y="175"/>
                      </a:lnTo>
                      <a:lnTo>
                        <a:pt x="1708" y="177"/>
                      </a:lnTo>
                      <a:lnTo>
                        <a:pt x="1715" y="182"/>
                      </a:lnTo>
                      <a:lnTo>
                        <a:pt x="1719" y="186"/>
                      </a:lnTo>
                      <a:lnTo>
                        <a:pt x="1722" y="192"/>
                      </a:lnTo>
                      <a:lnTo>
                        <a:pt x="1723" y="198"/>
                      </a:lnTo>
                      <a:lnTo>
                        <a:pt x="1723" y="205"/>
                      </a:lnTo>
                      <a:lnTo>
                        <a:pt x="1722" y="212"/>
                      </a:lnTo>
                      <a:lnTo>
                        <a:pt x="1719" y="217"/>
                      </a:lnTo>
                      <a:lnTo>
                        <a:pt x="1717" y="224"/>
                      </a:lnTo>
                      <a:lnTo>
                        <a:pt x="1715" y="229"/>
                      </a:lnTo>
                      <a:lnTo>
                        <a:pt x="1713" y="232"/>
                      </a:lnTo>
                      <a:lnTo>
                        <a:pt x="1711" y="236"/>
                      </a:lnTo>
                      <a:lnTo>
                        <a:pt x="1775" y="276"/>
                      </a:lnTo>
                      <a:lnTo>
                        <a:pt x="1775" y="277"/>
                      </a:lnTo>
                      <a:lnTo>
                        <a:pt x="1777" y="280"/>
                      </a:lnTo>
                      <a:lnTo>
                        <a:pt x="1781" y="283"/>
                      </a:lnTo>
                      <a:lnTo>
                        <a:pt x="1786" y="288"/>
                      </a:lnTo>
                      <a:lnTo>
                        <a:pt x="1792" y="294"/>
                      </a:lnTo>
                      <a:lnTo>
                        <a:pt x="1800" y="299"/>
                      </a:lnTo>
                      <a:lnTo>
                        <a:pt x="1809" y="306"/>
                      </a:lnTo>
                      <a:lnTo>
                        <a:pt x="1820" y="313"/>
                      </a:lnTo>
                      <a:lnTo>
                        <a:pt x="1831" y="320"/>
                      </a:lnTo>
                      <a:lnTo>
                        <a:pt x="1844" y="327"/>
                      </a:lnTo>
                      <a:lnTo>
                        <a:pt x="1858" y="333"/>
                      </a:lnTo>
                      <a:lnTo>
                        <a:pt x="1874" y="338"/>
                      </a:lnTo>
                      <a:lnTo>
                        <a:pt x="1889" y="348"/>
                      </a:lnTo>
                      <a:lnTo>
                        <a:pt x="1902" y="360"/>
                      </a:lnTo>
                      <a:lnTo>
                        <a:pt x="1914" y="376"/>
                      </a:lnTo>
                      <a:lnTo>
                        <a:pt x="1925" y="395"/>
                      </a:lnTo>
                      <a:lnTo>
                        <a:pt x="1934" y="413"/>
                      </a:lnTo>
                      <a:lnTo>
                        <a:pt x="1941" y="434"/>
                      </a:lnTo>
                      <a:lnTo>
                        <a:pt x="1945" y="452"/>
                      </a:lnTo>
                      <a:lnTo>
                        <a:pt x="1949" y="471"/>
                      </a:lnTo>
                      <a:lnTo>
                        <a:pt x="1948" y="486"/>
                      </a:lnTo>
                      <a:lnTo>
                        <a:pt x="1945" y="497"/>
                      </a:lnTo>
                      <a:lnTo>
                        <a:pt x="1940" y="504"/>
                      </a:lnTo>
                      <a:lnTo>
                        <a:pt x="1931" y="505"/>
                      </a:lnTo>
                      <a:lnTo>
                        <a:pt x="1920" y="504"/>
                      </a:lnTo>
                      <a:lnTo>
                        <a:pt x="1911" y="503"/>
                      </a:lnTo>
                      <a:lnTo>
                        <a:pt x="1902" y="502"/>
                      </a:lnTo>
                      <a:lnTo>
                        <a:pt x="1893" y="501"/>
                      </a:lnTo>
                      <a:lnTo>
                        <a:pt x="1888" y="500"/>
                      </a:lnTo>
                      <a:lnTo>
                        <a:pt x="1882" y="500"/>
                      </a:lnTo>
                      <a:lnTo>
                        <a:pt x="1877" y="499"/>
                      </a:lnTo>
                      <a:lnTo>
                        <a:pt x="1875" y="499"/>
                      </a:lnTo>
                      <a:lnTo>
                        <a:pt x="1874" y="499"/>
                      </a:lnTo>
                      <a:lnTo>
                        <a:pt x="1875" y="500"/>
                      </a:lnTo>
                      <a:lnTo>
                        <a:pt x="1877" y="500"/>
                      </a:lnTo>
                      <a:lnTo>
                        <a:pt x="1883" y="501"/>
                      </a:lnTo>
                      <a:lnTo>
                        <a:pt x="1889" y="503"/>
                      </a:lnTo>
                      <a:lnTo>
                        <a:pt x="1896" y="505"/>
                      </a:lnTo>
                      <a:lnTo>
                        <a:pt x="1904" y="508"/>
                      </a:lnTo>
                      <a:lnTo>
                        <a:pt x="1912" y="510"/>
                      </a:lnTo>
                      <a:lnTo>
                        <a:pt x="1921" y="514"/>
                      </a:lnTo>
                      <a:lnTo>
                        <a:pt x="1929" y="518"/>
                      </a:lnTo>
                      <a:lnTo>
                        <a:pt x="1938" y="523"/>
                      </a:lnTo>
                      <a:lnTo>
                        <a:pt x="1946" y="527"/>
                      </a:lnTo>
                      <a:lnTo>
                        <a:pt x="1953" y="534"/>
                      </a:lnTo>
                      <a:lnTo>
                        <a:pt x="1960" y="541"/>
                      </a:lnTo>
                      <a:lnTo>
                        <a:pt x="1966" y="549"/>
                      </a:lnTo>
                      <a:lnTo>
                        <a:pt x="1971" y="557"/>
                      </a:lnTo>
                      <a:lnTo>
                        <a:pt x="1999" y="639"/>
                      </a:lnTo>
                      <a:lnTo>
                        <a:pt x="2005" y="673"/>
                      </a:lnTo>
                      <a:lnTo>
                        <a:pt x="2004" y="674"/>
                      </a:lnTo>
                      <a:lnTo>
                        <a:pt x="2001" y="674"/>
                      </a:lnTo>
                      <a:lnTo>
                        <a:pt x="1998" y="674"/>
                      </a:lnTo>
                      <a:lnTo>
                        <a:pt x="1995" y="675"/>
                      </a:lnTo>
                      <a:lnTo>
                        <a:pt x="1991" y="676"/>
                      </a:lnTo>
                      <a:lnTo>
                        <a:pt x="1990" y="678"/>
                      </a:lnTo>
                      <a:lnTo>
                        <a:pt x="1991" y="682"/>
                      </a:lnTo>
                      <a:lnTo>
                        <a:pt x="1995" y="685"/>
                      </a:lnTo>
                      <a:lnTo>
                        <a:pt x="2002" y="689"/>
                      </a:lnTo>
                      <a:lnTo>
                        <a:pt x="2012" y="694"/>
                      </a:lnTo>
                      <a:lnTo>
                        <a:pt x="2028" y="701"/>
                      </a:lnTo>
                      <a:lnTo>
                        <a:pt x="2050" y="708"/>
                      </a:lnTo>
                      <a:lnTo>
                        <a:pt x="2072" y="717"/>
                      </a:lnTo>
                      <a:lnTo>
                        <a:pt x="2089" y="726"/>
                      </a:lnTo>
                      <a:lnTo>
                        <a:pt x="2104" y="732"/>
                      </a:lnTo>
                      <a:lnTo>
                        <a:pt x="2115" y="739"/>
                      </a:lnTo>
                      <a:lnTo>
                        <a:pt x="2123" y="745"/>
                      </a:lnTo>
                      <a:lnTo>
                        <a:pt x="2129" y="751"/>
                      </a:lnTo>
                      <a:lnTo>
                        <a:pt x="2132" y="755"/>
                      </a:lnTo>
                      <a:lnTo>
                        <a:pt x="2134" y="759"/>
                      </a:lnTo>
                      <a:lnTo>
                        <a:pt x="2135" y="762"/>
                      </a:lnTo>
                      <a:lnTo>
                        <a:pt x="2135" y="765"/>
                      </a:lnTo>
                      <a:lnTo>
                        <a:pt x="2135" y="766"/>
                      </a:lnTo>
                      <a:lnTo>
                        <a:pt x="2147" y="864"/>
                      </a:lnTo>
                      <a:lnTo>
                        <a:pt x="2153" y="910"/>
                      </a:lnTo>
                      <a:lnTo>
                        <a:pt x="2080" y="933"/>
                      </a:lnTo>
                      <a:lnTo>
                        <a:pt x="1609" y="1499"/>
                      </a:lnTo>
                      <a:lnTo>
                        <a:pt x="1361" y="1729"/>
                      </a:lnTo>
                      <a:lnTo>
                        <a:pt x="1126" y="1781"/>
                      </a:lnTo>
                      <a:lnTo>
                        <a:pt x="824" y="1781"/>
                      </a:lnTo>
                      <a:lnTo>
                        <a:pt x="601" y="1804"/>
                      </a:lnTo>
                      <a:lnTo>
                        <a:pt x="0" y="719"/>
                      </a:lnTo>
                      <a:close/>
                    </a:path>
                  </a:pathLst>
                </a:custGeom>
                <a:solidFill>
                  <a:srgbClr val="B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3" name="Freeform 392"/>
                <p:cNvSpPr>
                  <a:spLocks/>
                </p:cNvSpPr>
                <p:nvPr/>
              </p:nvSpPr>
              <p:spPr bwMode="auto">
                <a:xfrm>
                  <a:off x="2836" y="1681"/>
                  <a:ext cx="428" cy="545"/>
                </a:xfrm>
                <a:custGeom>
                  <a:avLst/>
                  <a:gdLst>
                    <a:gd name="T0" fmla="*/ 0 w 825"/>
                    <a:gd name="T1" fmla="*/ 12 h 1089"/>
                    <a:gd name="T2" fmla="*/ 224 w 825"/>
                    <a:gd name="T3" fmla="*/ 0 h 1089"/>
                    <a:gd name="T4" fmla="*/ 825 w 825"/>
                    <a:gd name="T5" fmla="*/ 1078 h 1089"/>
                    <a:gd name="T6" fmla="*/ 401 w 825"/>
                    <a:gd name="T7" fmla="*/ 1089 h 1089"/>
                    <a:gd name="T8" fmla="*/ 0 w 825"/>
                    <a:gd name="T9" fmla="*/ 12 h 1089"/>
                    <a:gd name="T10" fmla="*/ 0 w 825"/>
                    <a:gd name="T11" fmla="*/ 12 h 1089"/>
                    <a:gd name="T12" fmla="*/ 0 60000 65536"/>
                    <a:gd name="T13" fmla="*/ 0 60000 65536"/>
                    <a:gd name="T14" fmla="*/ 0 60000 65536"/>
                    <a:gd name="T15" fmla="*/ 0 60000 65536"/>
                    <a:gd name="T16" fmla="*/ 0 60000 65536"/>
                    <a:gd name="T17" fmla="*/ 0 60000 65536"/>
                    <a:gd name="T18" fmla="*/ 0 w 825"/>
                    <a:gd name="T19" fmla="*/ 0 h 1089"/>
                    <a:gd name="T20" fmla="*/ 825 w 825"/>
                    <a:gd name="T21" fmla="*/ 1089 h 1089"/>
                  </a:gdLst>
                  <a:ahLst/>
                  <a:cxnLst>
                    <a:cxn ang="T12">
                      <a:pos x="T0" y="T1"/>
                    </a:cxn>
                    <a:cxn ang="T13">
                      <a:pos x="T2" y="T3"/>
                    </a:cxn>
                    <a:cxn ang="T14">
                      <a:pos x="T4" y="T5"/>
                    </a:cxn>
                    <a:cxn ang="T15">
                      <a:pos x="T6" y="T7"/>
                    </a:cxn>
                    <a:cxn ang="T16">
                      <a:pos x="T8" y="T9"/>
                    </a:cxn>
                    <a:cxn ang="T17">
                      <a:pos x="T10" y="T11"/>
                    </a:cxn>
                  </a:cxnLst>
                  <a:rect l="T18" t="T19" r="T20" b="T21"/>
                  <a:pathLst>
                    <a:path w="825" h="1089">
                      <a:moveTo>
                        <a:pt x="0" y="12"/>
                      </a:moveTo>
                      <a:lnTo>
                        <a:pt x="224" y="0"/>
                      </a:lnTo>
                      <a:lnTo>
                        <a:pt x="825" y="1078"/>
                      </a:lnTo>
                      <a:lnTo>
                        <a:pt x="401" y="1089"/>
                      </a:lnTo>
                      <a:lnTo>
                        <a:pt x="0" y="12"/>
                      </a:lnTo>
                      <a:close/>
                    </a:path>
                  </a:pathLst>
                </a:custGeom>
                <a:solidFill>
                  <a:srgbClr val="FF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4" name="Freeform 393"/>
                <p:cNvSpPr>
                  <a:spLocks/>
                </p:cNvSpPr>
                <p:nvPr/>
              </p:nvSpPr>
              <p:spPr bwMode="auto">
                <a:xfrm>
                  <a:off x="3454" y="1439"/>
                  <a:ext cx="483" cy="568"/>
                </a:xfrm>
                <a:custGeom>
                  <a:avLst/>
                  <a:gdLst>
                    <a:gd name="T0" fmla="*/ 928 w 928"/>
                    <a:gd name="T1" fmla="*/ 928 h 1136"/>
                    <a:gd name="T2" fmla="*/ 194 w 928"/>
                    <a:gd name="T3" fmla="*/ 0 h 1136"/>
                    <a:gd name="T4" fmla="*/ 0 w 928"/>
                    <a:gd name="T5" fmla="*/ 150 h 1136"/>
                    <a:gd name="T6" fmla="*/ 738 w 928"/>
                    <a:gd name="T7" fmla="*/ 1136 h 1136"/>
                    <a:gd name="T8" fmla="*/ 928 w 928"/>
                    <a:gd name="T9" fmla="*/ 928 h 1136"/>
                    <a:gd name="T10" fmla="*/ 928 w 928"/>
                    <a:gd name="T11" fmla="*/ 928 h 1136"/>
                    <a:gd name="T12" fmla="*/ 0 60000 65536"/>
                    <a:gd name="T13" fmla="*/ 0 60000 65536"/>
                    <a:gd name="T14" fmla="*/ 0 60000 65536"/>
                    <a:gd name="T15" fmla="*/ 0 60000 65536"/>
                    <a:gd name="T16" fmla="*/ 0 60000 65536"/>
                    <a:gd name="T17" fmla="*/ 0 60000 65536"/>
                    <a:gd name="T18" fmla="*/ 0 w 928"/>
                    <a:gd name="T19" fmla="*/ 0 h 1136"/>
                    <a:gd name="T20" fmla="*/ 928 w 928"/>
                    <a:gd name="T21" fmla="*/ 1136 h 1136"/>
                  </a:gdLst>
                  <a:ahLst/>
                  <a:cxnLst>
                    <a:cxn ang="T12">
                      <a:pos x="T0" y="T1"/>
                    </a:cxn>
                    <a:cxn ang="T13">
                      <a:pos x="T2" y="T3"/>
                    </a:cxn>
                    <a:cxn ang="T14">
                      <a:pos x="T4" y="T5"/>
                    </a:cxn>
                    <a:cxn ang="T15">
                      <a:pos x="T6" y="T7"/>
                    </a:cxn>
                    <a:cxn ang="T16">
                      <a:pos x="T8" y="T9"/>
                    </a:cxn>
                    <a:cxn ang="T17">
                      <a:pos x="T10" y="T11"/>
                    </a:cxn>
                  </a:cxnLst>
                  <a:rect l="T18" t="T19" r="T20" b="T21"/>
                  <a:pathLst>
                    <a:path w="928" h="1136">
                      <a:moveTo>
                        <a:pt x="928" y="928"/>
                      </a:moveTo>
                      <a:lnTo>
                        <a:pt x="194" y="0"/>
                      </a:lnTo>
                      <a:lnTo>
                        <a:pt x="0" y="150"/>
                      </a:lnTo>
                      <a:lnTo>
                        <a:pt x="738" y="1136"/>
                      </a:lnTo>
                      <a:lnTo>
                        <a:pt x="928" y="928"/>
                      </a:lnTo>
                      <a:close/>
                    </a:path>
                  </a:pathLst>
                </a:custGeom>
                <a:solidFill>
                  <a:srgbClr val="0000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5" name="Freeform 394"/>
                <p:cNvSpPr>
                  <a:spLocks/>
                </p:cNvSpPr>
                <p:nvPr/>
              </p:nvSpPr>
              <p:spPr bwMode="auto">
                <a:xfrm>
                  <a:off x="3444" y="1429"/>
                  <a:ext cx="499" cy="590"/>
                </a:xfrm>
                <a:custGeom>
                  <a:avLst/>
                  <a:gdLst>
                    <a:gd name="T0" fmla="*/ 937 w 962"/>
                    <a:gd name="T1" fmla="*/ 959 h 1181"/>
                    <a:gd name="T2" fmla="*/ 962 w 962"/>
                    <a:gd name="T3" fmla="*/ 940 h 1181"/>
                    <a:gd name="T4" fmla="*/ 219 w 962"/>
                    <a:gd name="T5" fmla="*/ 0 h 1181"/>
                    <a:gd name="T6" fmla="*/ 0 w 962"/>
                    <a:gd name="T7" fmla="*/ 167 h 1181"/>
                    <a:gd name="T8" fmla="*/ 757 w 962"/>
                    <a:gd name="T9" fmla="*/ 1181 h 1181"/>
                    <a:gd name="T10" fmla="*/ 761 w 962"/>
                    <a:gd name="T11" fmla="*/ 1133 h 1181"/>
                    <a:gd name="T12" fmla="*/ 41 w 962"/>
                    <a:gd name="T13" fmla="*/ 174 h 1181"/>
                    <a:gd name="T14" fmla="*/ 212 w 962"/>
                    <a:gd name="T15" fmla="*/ 41 h 1181"/>
                    <a:gd name="T16" fmla="*/ 937 w 962"/>
                    <a:gd name="T17" fmla="*/ 959 h 11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2"/>
                    <a:gd name="T28" fmla="*/ 0 h 1181"/>
                    <a:gd name="T29" fmla="*/ 962 w 962"/>
                    <a:gd name="T30" fmla="*/ 1181 h 11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2" h="1181">
                      <a:moveTo>
                        <a:pt x="937" y="959"/>
                      </a:moveTo>
                      <a:lnTo>
                        <a:pt x="962" y="940"/>
                      </a:lnTo>
                      <a:lnTo>
                        <a:pt x="219" y="0"/>
                      </a:lnTo>
                      <a:lnTo>
                        <a:pt x="0" y="167"/>
                      </a:lnTo>
                      <a:lnTo>
                        <a:pt x="757" y="1181"/>
                      </a:lnTo>
                      <a:lnTo>
                        <a:pt x="761" y="1133"/>
                      </a:lnTo>
                      <a:lnTo>
                        <a:pt x="41" y="174"/>
                      </a:lnTo>
                      <a:lnTo>
                        <a:pt x="212" y="41"/>
                      </a:lnTo>
                      <a:lnTo>
                        <a:pt x="937" y="95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6" name="Freeform 395"/>
                <p:cNvSpPr>
                  <a:spLocks/>
                </p:cNvSpPr>
                <p:nvPr/>
              </p:nvSpPr>
              <p:spPr bwMode="auto">
                <a:xfrm>
                  <a:off x="3836" y="1899"/>
                  <a:ext cx="110" cy="120"/>
                </a:xfrm>
                <a:custGeom>
                  <a:avLst/>
                  <a:gdLst>
                    <a:gd name="T0" fmla="*/ 0 w 212"/>
                    <a:gd name="T1" fmla="*/ 241 h 241"/>
                    <a:gd name="T2" fmla="*/ 212 w 212"/>
                    <a:gd name="T3" fmla="*/ 10 h 241"/>
                    <a:gd name="T4" fmla="*/ 205 w 212"/>
                    <a:gd name="T5" fmla="*/ 0 h 241"/>
                    <a:gd name="T6" fmla="*/ 173 w 212"/>
                    <a:gd name="T7" fmla="*/ 8 h 241"/>
                    <a:gd name="T8" fmla="*/ 4 w 212"/>
                    <a:gd name="T9" fmla="*/ 193 h 241"/>
                    <a:gd name="T10" fmla="*/ 0 w 212"/>
                    <a:gd name="T11" fmla="*/ 241 h 241"/>
                    <a:gd name="T12" fmla="*/ 0 60000 65536"/>
                    <a:gd name="T13" fmla="*/ 0 60000 65536"/>
                    <a:gd name="T14" fmla="*/ 0 60000 65536"/>
                    <a:gd name="T15" fmla="*/ 0 60000 65536"/>
                    <a:gd name="T16" fmla="*/ 0 60000 65536"/>
                    <a:gd name="T17" fmla="*/ 0 60000 65536"/>
                    <a:gd name="T18" fmla="*/ 0 w 212"/>
                    <a:gd name="T19" fmla="*/ 0 h 241"/>
                    <a:gd name="T20" fmla="*/ 212 w 212"/>
                    <a:gd name="T21" fmla="*/ 241 h 241"/>
                  </a:gdLst>
                  <a:ahLst/>
                  <a:cxnLst>
                    <a:cxn ang="T12">
                      <a:pos x="T0" y="T1"/>
                    </a:cxn>
                    <a:cxn ang="T13">
                      <a:pos x="T2" y="T3"/>
                    </a:cxn>
                    <a:cxn ang="T14">
                      <a:pos x="T4" y="T5"/>
                    </a:cxn>
                    <a:cxn ang="T15">
                      <a:pos x="T6" y="T7"/>
                    </a:cxn>
                    <a:cxn ang="T16">
                      <a:pos x="T8" y="T9"/>
                    </a:cxn>
                    <a:cxn ang="T17">
                      <a:pos x="T10" y="T11"/>
                    </a:cxn>
                  </a:cxnLst>
                  <a:rect l="T18" t="T19" r="T20" b="T21"/>
                  <a:pathLst>
                    <a:path w="212" h="241">
                      <a:moveTo>
                        <a:pt x="0" y="241"/>
                      </a:moveTo>
                      <a:lnTo>
                        <a:pt x="212" y="10"/>
                      </a:lnTo>
                      <a:lnTo>
                        <a:pt x="205" y="0"/>
                      </a:lnTo>
                      <a:lnTo>
                        <a:pt x="173" y="8"/>
                      </a:lnTo>
                      <a:lnTo>
                        <a:pt x="4" y="193"/>
                      </a:lnTo>
                      <a:lnTo>
                        <a:pt x="0" y="24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7" name="Freeform 396"/>
                <p:cNvSpPr>
                  <a:spLocks/>
                </p:cNvSpPr>
                <p:nvPr/>
              </p:nvSpPr>
              <p:spPr bwMode="auto">
                <a:xfrm>
                  <a:off x="2968" y="1668"/>
                  <a:ext cx="73" cy="57"/>
                </a:xfrm>
                <a:custGeom>
                  <a:avLst/>
                  <a:gdLst>
                    <a:gd name="T0" fmla="*/ 0 w 140"/>
                    <a:gd name="T1" fmla="*/ 114 h 114"/>
                    <a:gd name="T2" fmla="*/ 140 w 140"/>
                    <a:gd name="T3" fmla="*/ 112 h 114"/>
                    <a:gd name="T4" fmla="*/ 82 w 140"/>
                    <a:gd name="T5" fmla="*/ 0 h 114"/>
                    <a:gd name="T6" fmla="*/ 0 w 140"/>
                    <a:gd name="T7" fmla="*/ 114 h 114"/>
                    <a:gd name="T8" fmla="*/ 0 w 140"/>
                    <a:gd name="T9" fmla="*/ 114 h 114"/>
                    <a:gd name="T10" fmla="*/ 0 60000 65536"/>
                    <a:gd name="T11" fmla="*/ 0 60000 65536"/>
                    <a:gd name="T12" fmla="*/ 0 60000 65536"/>
                    <a:gd name="T13" fmla="*/ 0 60000 65536"/>
                    <a:gd name="T14" fmla="*/ 0 60000 65536"/>
                    <a:gd name="T15" fmla="*/ 0 w 140"/>
                    <a:gd name="T16" fmla="*/ 0 h 114"/>
                    <a:gd name="T17" fmla="*/ 140 w 140"/>
                    <a:gd name="T18" fmla="*/ 114 h 114"/>
                  </a:gdLst>
                  <a:ahLst/>
                  <a:cxnLst>
                    <a:cxn ang="T10">
                      <a:pos x="T0" y="T1"/>
                    </a:cxn>
                    <a:cxn ang="T11">
                      <a:pos x="T2" y="T3"/>
                    </a:cxn>
                    <a:cxn ang="T12">
                      <a:pos x="T4" y="T5"/>
                    </a:cxn>
                    <a:cxn ang="T13">
                      <a:pos x="T6" y="T7"/>
                    </a:cxn>
                    <a:cxn ang="T14">
                      <a:pos x="T8" y="T9"/>
                    </a:cxn>
                  </a:cxnLst>
                  <a:rect l="T15" t="T16" r="T17" b="T18"/>
                  <a:pathLst>
                    <a:path w="140" h="114">
                      <a:moveTo>
                        <a:pt x="0" y="114"/>
                      </a:moveTo>
                      <a:lnTo>
                        <a:pt x="140" y="112"/>
                      </a:lnTo>
                      <a:lnTo>
                        <a:pt x="82" y="0"/>
                      </a:lnTo>
                      <a:lnTo>
                        <a:pt x="0" y="11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8" name="Freeform 397"/>
                <p:cNvSpPr>
                  <a:spLocks/>
                </p:cNvSpPr>
                <p:nvPr/>
              </p:nvSpPr>
              <p:spPr bwMode="auto">
                <a:xfrm>
                  <a:off x="2966" y="798"/>
                  <a:ext cx="1843" cy="932"/>
                </a:xfrm>
                <a:custGeom>
                  <a:avLst/>
                  <a:gdLst>
                    <a:gd name="T0" fmla="*/ 3551 w 3551"/>
                    <a:gd name="T1" fmla="*/ 19 h 1863"/>
                    <a:gd name="T2" fmla="*/ 3542 w 3551"/>
                    <a:gd name="T3" fmla="*/ 0 h 1863"/>
                    <a:gd name="T4" fmla="*/ 0 w 3551"/>
                    <a:gd name="T5" fmla="*/ 1845 h 1863"/>
                    <a:gd name="T6" fmla="*/ 9 w 3551"/>
                    <a:gd name="T7" fmla="*/ 1863 h 1863"/>
                    <a:gd name="T8" fmla="*/ 3551 w 3551"/>
                    <a:gd name="T9" fmla="*/ 19 h 1863"/>
                    <a:gd name="T10" fmla="*/ 0 60000 65536"/>
                    <a:gd name="T11" fmla="*/ 0 60000 65536"/>
                    <a:gd name="T12" fmla="*/ 0 60000 65536"/>
                    <a:gd name="T13" fmla="*/ 0 60000 65536"/>
                    <a:gd name="T14" fmla="*/ 0 60000 65536"/>
                    <a:gd name="T15" fmla="*/ 0 w 3551"/>
                    <a:gd name="T16" fmla="*/ 0 h 1863"/>
                    <a:gd name="T17" fmla="*/ 3551 w 3551"/>
                    <a:gd name="T18" fmla="*/ 1863 h 1863"/>
                  </a:gdLst>
                  <a:ahLst/>
                  <a:cxnLst>
                    <a:cxn ang="T10">
                      <a:pos x="T0" y="T1"/>
                    </a:cxn>
                    <a:cxn ang="T11">
                      <a:pos x="T2" y="T3"/>
                    </a:cxn>
                    <a:cxn ang="T12">
                      <a:pos x="T4" y="T5"/>
                    </a:cxn>
                    <a:cxn ang="T13">
                      <a:pos x="T6" y="T7"/>
                    </a:cxn>
                    <a:cxn ang="T14">
                      <a:pos x="T8" y="T9"/>
                    </a:cxn>
                  </a:cxnLst>
                  <a:rect l="T15" t="T16" r="T17" b="T18"/>
                  <a:pathLst>
                    <a:path w="3551" h="1863">
                      <a:moveTo>
                        <a:pt x="3551" y="19"/>
                      </a:moveTo>
                      <a:lnTo>
                        <a:pt x="3542" y="0"/>
                      </a:lnTo>
                      <a:lnTo>
                        <a:pt x="0" y="1845"/>
                      </a:lnTo>
                      <a:lnTo>
                        <a:pt x="9" y="1863"/>
                      </a:lnTo>
                      <a:lnTo>
                        <a:pt x="3551" y="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19" name="Freeform 398"/>
                <p:cNvSpPr>
                  <a:spLocks/>
                </p:cNvSpPr>
                <p:nvPr/>
              </p:nvSpPr>
              <p:spPr bwMode="auto">
                <a:xfrm>
                  <a:off x="3163" y="1686"/>
                  <a:ext cx="87" cy="58"/>
                </a:xfrm>
                <a:custGeom>
                  <a:avLst/>
                  <a:gdLst>
                    <a:gd name="T0" fmla="*/ 27 w 168"/>
                    <a:gd name="T1" fmla="*/ 21 h 115"/>
                    <a:gd name="T2" fmla="*/ 21 w 168"/>
                    <a:gd name="T3" fmla="*/ 24 h 115"/>
                    <a:gd name="T4" fmla="*/ 21 w 168"/>
                    <a:gd name="T5" fmla="*/ 32 h 115"/>
                    <a:gd name="T6" fmla="*/ 25 w 168"/>
                    <a:gd name="T7" fmla="*/ 44 h 115"/>
                    <a:gd name="T8" fmla="*/ 32 w 168"/>
                    <a:gd name="T9" fmla="*/ 56 h 115"/>
                    <a:gd name="T10" fmla="*/ 41 w 168"/>
                    <a:gd name="T11" fmla="*/ 69 h 115"/>
                    <a:gd name="T12" fmla="*/ 51 w 168"/>
                    <a:gd name="T13" fmla="*/ 79 h 115"/>
                    <a:gd name="T14" fmla="*/ 62 w 168"/>
                    <a:gd name="T15" fmla="*/ 89 h 115"/>
                    <a:gd name="T16" fmla="*/ 72 w 168"/>
                    <a:gd name="T17" fmla="*/ 93 h 115"/>
                    <a:gd name="T18" fmla="*/ 80 w 168"/>
                    <a:gd name="T19" fmla="*/ 97 h 115"/>
                    <a:gd name="T20" fmla="*/ 87 w 168"/>
                    <a:gd name="T21" fmla="*/ 96 h 115"/>
                    <a:gd name="T22" fmla="*/ 91 w 168"/>
                    <a:gd name="T23" fmla="*/ 93 h 115"/>
                    <a:gd name="T24" fmla="*/ 92 w 168"/>
                    <a:gd name="T25" fmla="*/ 88 h 115"/>
                    <a:gd name="T26" fmla="*/ 88 w 168"/>
                    <a:gd name="T27" fmla="*/ 78 h 115"/>
                    <a:gd name="T28" fmla="*/ 84 w 168"/>
                    <a:gd name="T29" fmla="*/ 67 h 115"/>
                    <a:gd name="T30" fmla="*/ 73 w 168"/>
                    <a:gd name="T31" fmla="*/ 46 h 115"/>
                    <a:gd name="T32" fmla="*/ 65 w 168"/>
                    <a:gd name="T33" fmla="*/ 30 h 115"/>
                    <a:gd name="T34" fmla="*/ 63 w 168"/>
                    <a:gd name="T35" fmla="*/ 18 h 115"/>
                    <a:gd name="T36" fmla="*/ 63 w 168"/>
                    <a:gd name="T37" fmla="*/ 9 h 115"/>
                    <a:gd name="T38" fmla="*/ 69 w 168"/>
                    <a:gd name="T39" fmla="*/ 5 h 115"/>
                    <a:gd name="T40" fmla="*/ 78 w 168"/>
                    <a:gd name="T41" fmla="*/ 2 h 115"/>
                    <a:gd name="T42" fmla="*/ 91 w 168"/>
                    <a:gd name="T43" fmla="*/ 5 h 115"/>
                    <a:gd name="T44" fmla="*/ 104 w 168"/>
                    <a:gd name="T45" fmla="*/ 10 h 115"/>
                    <a:gd name="T46" fmla="*/ 120 w 168"/>
                    <a:gd name="T47" fmla="*/ 21 h 115"/>
                    <a:gd name="T48" fmla="*/ 135 w 168"/>
                    <a:gd name="T49" fmla="*/ 35 h 115"/>
                    <a:gd name="T50" fmla="*/ 148 w 168"/>
                    <a:gd name="T51" fmla="*/ 50 h 115"/>
                    <a:gd name="T52" fmla="*/ 160 w 168"/>
                    <a:gd name="T53" fmla="*/ 68 h 115"/>
                    <a:gd name="T54" fmla="*/ 167 w 168"/>
                    <a:gd name="T55" fmla="*/ 83 h 115"/>
                    <a:gd name="T56" fmla="*/ 168 w 168"/>
                    <a:gd name="T57" fmla="*/ 94 h 115"/>
                    <a:gd name="T58" fmla="*/ 162 w 168"/>
                    <a:gd name="T59" fmla="*/ 103 h 115"/>
                    <a:gd name="T60" fmla="*/ 153 w 168"/>
                    <a:gd name="T61" fmla="*/ 106 h 115"/>
                    <a:gd name="T62" fmla="*/ 142 w 168"/>
                    <a:gd name="T63" fmla="*/ 86 h 115"/>
                    <a:gd name="T64" fmla="*/ 146 w 168"/>
                    <a:gd name="T65" fmla="*/ 77 h 115"/>
                    <a:gd name="T66" fmla="*/ 142 w 168"/>
                    <a:gd name="T67" fmla="*/ 65 h 115"/>
                    <a:gd name="T68" fmla="*/ 130 w 168"/>
                    <a:gd name="T69" fmla="*/ 47 h 115"/>
                    <a:gd name="T70" fmla="*/ 116 w 168"/>
                    <a:gd name="T71" fmla="*/ 32 h 115"/>
                    <a:gd name="T72" fmla="*/ 102 w 168"/>
                    <a:gd name="T73" fmla="*/ 24 h 115"/>
                    <a:gd name="T74" fmla="*/ 93 w 168"/>
                    <a:gd name="T75" fmla="*/ 21 h 115"/>
                    <a:gd name="T76" fmla="*/ 86 w 168"/>
                    <a:gd name="T77" fmla="*/ 23 h 115"/>
                    <a:gd name="T78" fmla="*/ 84 w 168"/>
                    <a:gd name="T79" fmla="*/ 28 h 115"/>
                    <a:gd name="T80" fmla="*/ 88 w 168"/>
                    <a:gd name="T81" fmla="*/ 43 h 115"/>
                    <a:gd name="T82" fmla="*/ 102 w 168"/>
                    <a:gd name="T83" fmla="*/ 67 h 115"/>
                    <a:gd name="T84" fmla="*/ 110 w 168"/>
                    <a:gd name="T85" fmla="*/ 85 h 115"/>
                    <a:gd name="T86" fmla="*/ 114 w 168"/>
                    <a:gd name="T87" fmla="*/ 98 h 115"/>
                    <a:gd name="T88" fmla="*/ 112 w 168"/>
                    <a:gd name="T89" fmla="*/ 107 h 115"/>
                    <a:gd name="T90" fmla="*/ 107 w 168"/>
                    <a:gd name="T91" fmla="*/ 113 h 115"/>
                    <a:gd name="T92" fmla="*/ 95 w 168"/>
                    <a:gd name="T93" fmla="*/ 115 h 115"/>
                    <a:gd name="T94" fmla="*/ 81 w 168"/>
                    <a:gd name="T95" fmla="*/ 112 h 115"/>
                    <a:gd name="T96" fmla="*/ 65 w 168"/>
                    <a:gd name="T97" fmla="*/ 105 h 115"/>
                    <a:gd name="T98" fmla="*/ 49 w 168"/>
                    <a:gd name="T99" fmla="*/ 93 h 115"/>
                    <a:gd name="T100" fmla="*/ 34 w 168"/>
                    <a:gd name="T101" fmla="*/ 78 h 115"/>
                    <a:gd name="T102" fmla="*/ 19 w 168"/>
                    <a:gd name="T103" fmla="*/ 61 h 115"/>
                    <a:gd name="T104" fmla="*/ 6 w 168"/>
                    <a:gd name="T105" fmla="*/ 40 h 115"/>
                    <a:gd name="T106" fmla="*/ 1 w 168"/>
                    <a:gd name="T107" fmla="*/ 25 h 115"/>
                    <a:gd name="T108" fmla="*/ 1 w 168"/>
                    <a:gd name="T109" fmla="*/ 13 h 115"/>
                    <a:gd name="T110" fmla="*/ 6 w 168"/>
                    <a:gd name="T111" fmla="*/ 5 h 115"/>
                    <a:gd name="T112" fmla="*/ 18 w 168"/>
                    <a:gd name="T113" fmla="*/ 0 h 1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8"/>
                    <a:gd name="T172" fmla="*/ 0 h 115"/>
                    <a:gd name="T173" fmla="*/ 168 w 168"/>
                    <a:gd name="T174" fmla="*/ 115 h 1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8" h="115">
                      <a:moveTo>
                        <a:pt x="18" y="0"/>
                      </a:moveTo>
                      <a:lnTo>
                        <a:pt x="33" y="17"/>
                      </a:lnTo>
                      <a:lnTo>
                        <a:pt x="32" y="18"/>
                      </a:lnTo>
                      <a:lnTo>
                        <a:pt x="31" y="18"/>
                      </a:lnTo>
                      <a:lnTo>
                        <a:pt x="29" y="20"/>
                      </a:lnTo>
                      <a:lnTo>
                        <a:pt x="28" y="20"/>
                      </a:lnTo>
                      <a:lnTo>
                        <a:pt x="27" y="21"/>
                      </a:lnTo>
                      <a:lnTo>
                        <a:pt x="26" y="21"/>
                      </a:lnTo>
                      <a:lnTo>
                        <a:pt x="25" y="22"/>
                      </a:lnTo>
                      <a:lnTo>
                        <a:pt x="24" y="22"/>
                      </a:lnTo>
                      <a:lnTo>
                        <a:pt x="24" y="23"/>
                      </a:lnTo>
                      <a:lnTo>
                        <a:pt x="23" y="23"/>
                      </a:lnTo>
                      <a:lnTo>
                        <a:pt x="23" y="24"/>
                      </a:lnTo>
                      <a:lnTo>
                        <a:pt x="21" y="24"/>
                      </a:lnTo>
                      <a:lnTo>
                        <a:pt x="21" y="25"/>
                      </a:lnTo>
                      <a:lnTo>
                        <a:pt x="21" y="26"/>
                      </a:lnTo>
                      <a:lnTo>
                        <a:pt x="21" y="28"/>
                      </a:lnTo>
                      <a:lnTo>
                        <a:pt x="21" y="29"/>
                      </a:lnTo>
                      <a:lnTo>
                        <a:pt x="21" y="30"/>
                      </a:lnTo>
                      <a:lnTo>
                        <a:pt x="21" y="31"/>
                      </a:lnTo>
                      <a:lnTo>
                        <a:pt x="21" y="32"/>
                      </a:lnTo>
                      <a:lnTo>
                        <a:pt x="21" y="35"/>
                      </a:lnTo>
                      <a:lnTo>
                        <a:pt x="21" y="36"/>
                      </a:lnTo>
                      <a:lnTo>
                        <a:pt x="23" y="37"/>
                      </a:lnTo>
                      <a:lnTo>
                        <a:pt x="23" y="38"/>
                      </a:lnTo>
                      <a:lnTo>
                        <a:pt x="23" y="39"/>
                      </a:lnTo>
                      <a:lnTo>
                        <a:pt x="24" y="41"/>
                      </a:lnTo>
                      <a:lnTo>
                        <a:pt x="25" y="44"/>
                      </a:lnTo>
                      <a:lnTo>
                        <a:pt x="25" y="45"/>
                      </a:lnTo>
                      <a:lnTo>
                        <a:pt x="26" y="47"/>
                      </a:lnTo>
                      <a:lnTo>
                        <a:pt x="27" y="48"/>
                      </a:lnTo>
                      <a:lnTo>
                        <a:pt x="28" y="51"/>
                      </a:lnTo>
                      <a:lnTo>
                        <a:pt x="29" y="53"/>
                      </a:lnTo>
                      <a:lnTo>
                        <a:pt x="31" y="54"/>
                      </a:lnTo>
                      <a:lnTo>
                        <a:pt x="32" y="56"/>
                      </a:lnTo>
                      <a:lnTo>
                        <a:pt x="33" y="59"/>
                      </a:lnTo>
                      <a:lnTo>
                        <a:pt x="34" y="61"/>
                      </a:lnTo>
                      <a:lnTo>
                        <a:pt x="35" y="62"/>
                      </a:lnTo>
                      <a:lnTo>
                        <a:pt x="38" y="65"/>
                      </a:lnTo>
                      <a:lnTo>
                        <a:pt x="39" y="66"/>
                      </a:lnTo>
                      <a:lnTo>
                        <a:pt x="40" y="68"/>
                      </a:lnTo>
                      <a:lnTo>
                        <a:pt x="41" y="69"/>
                      </a:lnTo>
                      <a:lnTo>
                        <a:pt x="43" y="71"/>
                      </a:lnTo>
                      <a:lnTo>
                        <a:pt x="44" y="73"/>
                      </a:lnTo>
                      <a:lnTo>
                        <a:pt x="46" y="74"/>
                      </a:lnTo>
                      <a:lnTo>
                        <a:pt x="47" y="76"/>
                      </a:lnTo>
                      <a:lnTo>
                        <a:pt x="49" y="77"/>
                      </a:lnTo>
                      <a:lnTo>
                        <a:pt x="50" y="78"/>
                      </a:lnTo>
                      <a:lnTo>
                        <a:pt x="51" y="79"/>
                      </a:lnTo>
                      <a:lnTo>
                        <a:pt x="53" y="81"/>
                      </a:lnTo>
                      <a:lnTo>
                        <a:pt x="55" y="83"/>
                      </a:lnTo>
                      <a:lnTo>
                        <a:pt x="56" y="84"/>
                      </a:lnTo>
                      <a:lnTo>
                        <a:pt x="57" y="85"/>
                      </a:lnTo>
                      <a:lnTo>
                        <a:pt x="59" y="86"/>
                      </a:lnTo>
                      <a:lnTo>
                        <a:pt x="61" y="88"/>
                      </a:lnTo>
                      <a:lnTo>
                        <a:pt x="62" y="89"/>
                      </a:lnTo>
                      <a:lnTo>
                        <a:pt x="63" y="89"/>
                      </a:lnTo>
                      <a:lnTo>
                        <a:pt x="65" y="90"/>
                      </a:lnTo>
                      <a:lnTo>
                        <a:pt x="66" y="91"/>
                      </a:lnTo>
                      <a:lnTo>
                        <a:pt x="67" y="91"/>
                      </a:lnTo>
                      <a:lnTo>
                        <a:pt x="69" y="92"/>
                      </a:lnTo>
                      <a:lnTo>
                        <a:pt x="70" y="92"/>
                      </a:lnTo>
                      <a:lnTo>
                        <a:pt x="72" y="93"/>
                      </a:lnTo>
                      <a:lnTo>
                        <a:pt x="73" y="94"/>
                      </a:lnTo>
                      <a:lnTo>
                        <a:pt x="74" y="94"/>
                      </a:lnTo>
                      <a:lnTo>
                        <a:pt x="76" y="96"/>
                      </a:lnTo>
                      <a:lnTo>
                        <a:pt x="77" y="96"/>
                      </a:lnTo>
                      <a:lnTo>
                        <a:pt x="78" y="96"/>
                      </a:lnTo>
                      <a:lnTo>
                        <a:pt x="79" y="96"/>
                      </a:lnTo>
                      <a:lnTo>
                        <a:pt x="80" y="97"/>
                      </a:lnTo>
                      <a:lnTo>
                        <a:pt x="81" y="97"/>
                      </a:lnTo>
                      <a:lnTo>
                        <a:pt x="82" y="97"/>
                      </a:lnTo>
                      <a:lnTo>
                        <a:pt x="84" y="97"/>
                      </a:lnTo>
                      <a:lnTo>
                        <a:pt x="84" y="96"/>
                      </a:lnTo>
                      <a:lnTo>
                        <a:pt x="85" y="96"/>
                      </a:lnTo>
                      <a:lnTo>
                        <a:pt x="86" y="96"/>
                      </a:lnTo>
                      <a:lnTo>
                        <a:pt x="87" y="96"/>
                      </a:lnTo>
                      <a:lnTo>
                        <a:pt x="88" y="96"/>
                      </a:lnTo>
                      <a:lnTo>
                        <a:pt x="89" y="94"/>
                      </a:lnTo>
                      <a:lnTo>
                        <a:pt x="91" y="93"/>
                      </a:lnTo>
                      <a:lnTo>
                        <a:pt x="91" y="92"/>
                      </a:lnTo>
                      <a:lnTo>
                        <a:pt x="91" y="91"/>
                      </a:lnTo>
                      <a:lnTo>
                        <a:pt x="92" y="91"/>
                      </a:lnTo>
                      <a:lnTo>
                        <a:pt x="92" y="90"/>
                      </a:lnTo>
                      <a:lnTo>
                        <a:pt x="92" y="89"/>
                      </a:lnTo>
                      <a:lnTo>
                        <a:pt x="92" y="88"/>
                      </a:lnTo>
                      <a:lnTo>
                        <a:pt x="91" y="86"/>
                      </a:lnTo>
                      <a:lnTo>
                        <a:pt x="91" y="85"/>
                      </a:lnTo>
                      <a:lnTo>
                        <a:pt x="91" y="84"/>
                      </a:lnTo>
                      <a:lnTo>
                        <a:pt x="91" y="83"/>
                      </a:lnTo>
                      <a:lnTo>
                        <a:pt x="89" y="82"/>
                      </a:lnTo>
                      <a:lnTo>
                        <a:pt x="89" y="81"/>
                      </a:lnTo>
                      <a:lnTo>
                        <a:pt x="88" y="78"/>
                      </a:lnTo>
                      <a:lnTo>
                        <a:pt x="88" y="76"/>
                      </a:lnTo>
                      <a:lnTo>
                        <a:pt x="87" y="75"/>
                      </a:lnTo>
                      <a:lnTo>
                        <a:pt x="86" y="74"/>
                      </a:lnTo>
                      <a:lnTo>
                        <a:pt x="86" y="71"/>
                      </a:lnTo>
                      <a:lnTo>
                        <a:pt x="85" y="69"/>
                      </a:lnTo>
                      <a:lnTo>
                        <a:pt x="84" y="67"/>
                      </a:lnTo>
                      <a:lnTo>
                        <a:pt x="82" y="65"/>
                      </a:lnTo>
                      <a:lnTo>
                        <a:pt x="81" y="62"/>
                      </a:lnTo>
                      <a:lnTo>
                        <a:pt x="79" y="59"/>
                      </a:lnTo>
                      <a:lnTo>
                        <a:pt x="78" y="55"/>
                      </a:lnTo>
                      <a:lnTo>
                        <a:pt x="76" y="52"/>
                      </a:lnTo>
                      <a:lnTo>
                        <a:pt x="74" y="50"/>
                      </a:lnTo>
                      <a:lnTo>
                        <a:pt x="73" y="46"/>
                      </a:lnTo>
                      <a:lnTo>
                        <a:pt x="71" y="44"/>
                      </a:lnTo>
                      <a:lnTo>
                        <a:pt x="70" y="40"/>
                      </a:lnTo>
                      <a:lnTo>
                        <a:pt x="69" y="38"/>
                      </a:lnTo>
                      <a:lnTo>
                        <a:pt x="67" y="36"/>
                      </a:lnTo>
                      <a:lnTo>
                        <a:pt x="66" y="33"/>
                      </a:lnTo>
                      <a:lnTo>
                        <a:pt x="66" y="31"/>
                      </a:lnTo>
                      <a:lnTo>
                        <a:pt x="65" y="30"/>
                      </a:lnTo>
                      <a:lnTo>
                        <a:pt x="64" y="28"/>
                      </a:lnTo>
                      <a:lnTo>
                        <a:pt x="64" y="26"/>
                      </a:lnTo>
                      <a:lnTo>
                        <a:pt x="63" y="24"/>
                      </a:lnTo>
                      <a:lnTo>
                        <a:pt x="63" y="23"/>
                      </a:lnTo>
                      <a:lnTo>
                        <a:pt x="63" y="22"/>
                      </a:lnTo>
                      <a:lnTo>
                        <a:pt x="63" y="20"/>
                      </a:lnTo>
                      <a:lnTo>
                        <a:pt x="63" y="18"/>
                      </a:lnTo>
                      <a:lnTo>
                        <a:pt x="63" y="17"/>
                      </a:lnTo>
                      <a:lnTo>
                        <a:pt x="62" y="15"/>
                      </a:lnTo>
                      <a:lnTo>
                        <a:pt x="63" y="14"/>
                      </a:lnTo>
                      <a:lnTo>
                        <a:pt x="63" y="13"/>
                      </a:lnTo>
                      <a:lnTo>
                        <a:pt x="63" y="12"/>
                      </a:lnTo>
                      <a:lnTo>
                        <a:pt x="63" y="10"/>
                      </a:lnTo>
                      <a:lnTo>
                        <a:pt x="63" y="9"/>
                      </a:lnTo>
                      <a:lnTo>
                        <a:pt x="63" y="8"/>
                      </a:lnTo>
                      <a:lnTo>
                        <a:pt x="64" y="8"/>
                      </a:lnTo>
                      <a:lnTo>
                        <a:pt x="65" y="7"/>
                      </a:lnTo>
                      <a:lnTo>
                        <a:pt x="65" y="6"/>
                      </a:lnTo>
                      <a:lnTo>
                        <a:pt x="66" y="6"/>
                      </a:lnTo>
                      <a:lnTo>
                        <a:pt x="67" y="5"/>
                      </a:lnTo>
                      <a:lnTo>
                        <a:pt x="69" y="5"/>
                      </a:lnTo>
                      <a:lnTo>
                        <a:pt x="70" y="3"/>
                      </a:lnTo>
                      <a:lnTo>
                        <a:pt x="71" y="3"/>
                      </a:lnTo>
                      <a:lnTo>
                        <a:pt x="72" y="3"/>
                      </a:lnTo>
                      <a:lnTo>
                        <a:pt x="73" y="3"/>
                      </a:lnTo>
                      <a:lnTo>
                        <a:pt x="74" y="3"/>
                      </a:lnTo>
                      <a:lnTo>
                        <a:pt x="76" y="2"/>
                      </a:lnTo>
                      <a:lnTo>
                        <a:pt x="78" y="2"/>
                      </a:lnTo>
                      <a:lnTo>
                        <a:pt x="79" y="2"/>
                      </a:lnTo>
                      <a:lnTo>
                        <a:pt x="81" y="2"/>
                      </a:lnTo>
                      <a:lnTo>
                        <a:pt x="82" y="3"/>
                      </a:lnTo>
                      <a:lnTo>
                        <a:pt x="85" y="3"/>
                      </a:lnTo>
                      <a:lnTo>
                        <a:pt x="86" y="3"/>
                      </a:lnTo>
                      <a:lnTo>
                        <a:pt x="88" y="3"/>
                      </a:lnTo>
                      <a:lnTo>
                        <a:pt x="91" y="5"/>
                      </a:lnTo>
                      <a:lnTo>
                        <a:pt x="92" y="5"/>
                      </a:lnTo>
                      <a:lnTo>
                        <a:pt x="94" y="6"/>
                      </a:lnTo>
                      <a:lnTo>
                        <a:pt x="96" y="7"/>
                      </a:lnTo>
                      <a:lnTo>
                        <a:pt x="97" y="7"/>
                      </a:lnTo>
                      <a:lnTo>
                        <a:pt x="100" y="8"/>
                      </a:lnTo>
                      <a:lnTo>
                        <a:pt x="102" y="9"/>
                      </a:lnTo>
                      <a:lnTo>
                        <a:pt x="104" y="10"/>
                      </a:lnTo>
                      <a:lnTo>
                        <a:pt x="107" y="12"/>
                      </a:lnTo>
                      <a:lnTo>
                        <a:pt x="109" y="14"/>
                      </a:lnTo>
                      <a:lnTo>
                        <a:pt x="111" y="15"/>
                      </a:lnTo>
                      <a:lnTo>
                        <a:pt x="114" y="16"/>
                      </a:lnTo>
                      <a:lnTo>
                        <a:pt x="116" y="17"/>
                      </a:lnTo>
                      <a:lnTo>
                        <a:pt x="118" y="20"/>
                      </a:lnTo>
                      <a:lnTo>
                        <a:pt x="120" y="21"/>
                      </a:lnTo>
                      <a:lnTo>
                        <a:pt x="123" y="23"/>
                      </a:lnTo>
                      <a:lnTo>
                        <a:pt x="124" y="24"/>
                      </a:lnTo>
                      <a:lnTo>
                        <a:pt x="126" y="26"/>
                      </a:lnTo>
                      <a:lnTo>
                        <a:pt x="129" y="29"/>
                      </a:lnTo>
                      <a:lnTo>
                        <a:pt x="131" y="31"/>
                      </a:lnTo>
                      <a:lnTo>
                        <a:pt x="133" y="32"/>
                      </a:lnTo>
                      <a:lnTo>
                        <a:pt x="135" y="35"/>
                      </a:lnTo>
                      <a:lnTo>
                        <a:pt x="138" y="37"/>
                      </a:lnTo>
                      <a:lnTo>
                        <a:pt x="139" y="39"/>
                      </a:lnTo>
                      <a:lnTo>
                        <a:pt x="141" y="41"/>
                      </a:lnTo>
                      <a:lnTo>
                        <a:pt x="144" y="44"/>
                      </a:lnTo>
                      <a:lnTo>
                        <a:pt x="145" y="46"/>
                      </a:lnTo>
                      <a:lnTo>
                        <a:pt x="147" y="48"/>
                      </a:lnTo>
                      <a:lnTo>
                        <a:pt x="148" y="50"/>
                      </a:lnTo>
                      <a:lnTo>
                        <a:pt x="150" y="53"/>
                      </a:lnTo>
                      <a:lnTo>
                        <a:pt x="153" y="55"/>
                      </a:lnTo>
                      <a:lnTo>
                        <a:pt x="154" y="58"/>
                      </a:lnTo>
                      <a:lnTo>
                        <a:pt x="156" y="61"/>
                      </a:lnTo>
                      <a:lnTo>
                        <a:pt x="157" y="63"/>
                      </a:lnTo>
                      <a:lnTo>
                        <a:pt x="159" y="66"/>
                      </a:lnTo>
                      <a:lnTo>
                        <a:pt x="160" y="68"/>
                      </a:lnTo>
                      <a:lnTo>
                        <a:pt x="161" y="70"/>
                      </a:lnTo>
                      <a:lnTo>
                        <a:pt x="162" y="73"/>
                      </a:lnTo>
                      <a:lnTo>
                        <a:pt x="163" y="75"/>
                      </a:lnTo>
                      <a:lnTo>
                        <a:pt x="164" y="77"/>
                      </a:lnTo>
                      <a:lnTo>
                        <a:pt x="164" y="78"/>
                      </a:lnTo>
                      <a:lnTo>
                        <a:pt x="165" y="81"/>
                      </a:lnTo>
                      <a:lnTo>
                        <a:pt x="167" y="83"/>
                      </a:lnTo>
                      <a:lnTo>
                        <a:pt x="167" y="85"/>
                      </a:lnTo>
                      <a:lnTo>
                        <a:pt x="167" y="86"/>
                      </a:lnTo>
                      <a:lnTo>
                        <a:pt x="168" y="89"/>
                      </a:lnTo>
                      <a:lnTo>
                        <a:pt x="168" y="90"/>
                      </a:lnTo>
                      <a:lnTo>
                        <a:pt x="168" y="92"/>
                      </a:lnTo>
                      <a:lnTo>
                        <a:pt x="168" y="93"/>
                      </a:lnTo>
                      <a:lnTo>
                        <a:pt x="168" y="94"/>
                      </a:lnTo>
                      <a:lnTo>
                        <a:pt x="167" y="96"/>
                      </a:lnTo>
                      <a:lnTo>
                        <a:pt x="167" y="97"/>
                      </a:lnTo>
                      <a:lnTo>
                        <a:pt x="165" y="98"/>
                      </a:lnTo>
                      <a:lnTo>
                        <a:pt x="165" y="99"/>
                      </a:lnTo>
                      <a:lnTo>
                        <a:pt x="164" y="100"/>
                      </a:lnTo>
                      <a:lnTo>
                        <a:pt x="163" y="101"/>
                      </a:lnTo>
                      <a:lnTo>
                        <a:pt x="162" y="103"/>
                      </a:lnTo>
                      <a:lnTo>
                        <a:pt x="161" y="104"/>
                      </a:lnTo>
                      <a:lnTo>
                        <a:pt x="160" y="104"/>
                      </a:lnTo>
                      <a:lnTo>
                        <a:pt x="159" y="105"/>
                      </a:lnTo>
                      <a:lnTo>
                        <a:pt x="157" y="105"/>
                      </a:lnTo>
                      <a:lnTo>
                        <a:pt x="156" y="106"/>
                      </a:lnTo>
                      <a:lnTo>
                        <a:pt x="154" y="106"/>
                      </a:lnTo>
                      <a:lnTo>
                        <a:pt x="153" y="106"/>
                      </a:lnTo>
                      <a:lnTo>
                        <a:pt x="150" y="106"/>
                      </a:lnTo>
                      <a:lnTo>
                        <a:pt x="135" y="89"/>
                      </a:lnTo>
                      <a:lnTo>
                        <a:pt x="138" y="89"/>
                      </a:lnTo>
                      <a:lnTo>
                        <a:pt x="139" y="89"/>
                      </a:lnTo>
                      <a:lnTo>
                        <a:pt x="140" y="88"/>
                      </a:lnTo>
                      <a:lnTo>
                        <a:pt x="142" y="86"/>
                      </a:lnTo>
                      <a:lnTo>
                        <a:pt x="144" y="85"/>
                      </a:lnTo>
                      <a:lnTo>
                        <a:pt x="145" y="84"/>
                      </a:lnTo>
                      <a:lnTo>
                        <a:pt x="146" y="83"/>
                      </a:lnTo>
                      <a:lnTo>
                        <a:pt x="146" y="82"/>
                      </a:lnTo>
                      <a:lnTo>
                        <a:pt x="146" y="81"/>
                      </a:lnTo>
                      <a:lnTo>
                        <a:pt x="146" y="79"/>
                      </a:lnTo>
                      <a:lnTo>
                        <a:pt x="146" y="77"/>
                      </a:lnTo>
                      <a:lnTo>
                        <a:pt x="146" y="76"/>
                      </a:lnTo>
                      <a:lnTo>
                        <a:pt x="146" y="75"/>
                      </a:lnTo>
                      <a:lnTo>
                        <a:pt x="146" y="73"/>
                      </a:lnTo>
                      <a:lnTo>
                        <a:pt x="145" y="70"/>
                      </a:lnTo>
                      <a:lnTo>
                        <a:pt x="145" y="69"/>
                      </a:lnTo>
                      <a:lnTo>
                        <a:pt x="144" y="67"/>
                      </a:lnTo>
                      <a:lnTo>
                        <a:pt x="142" y="65"/>
                      </a:lnTo>
                      <a:lnTo>
                        <a:pt x="141" y="62"/>
                      </a:lnTo>
                      <a:lnTo>
                        <a:pt x="139" y="60"/>
                      </a:lnTo>
                      <a:lnTo>
                        <a:pt x="138" y="58"/>
                      </a:lnTo>
                      <a:lnTo>
                        <a:pt x="135" y="55"/>
                      </a:lnTo>
                      <a:lnTo>
                        <a:pt x="133" y="52"/>
                      </a:lnTo>
                      <a:lnTo>
                        <a:pt x="132" y="50"/>
                      </a:lnTo>
                      <a:lnTo>
                        <a:pt x="130" y="47"/>
                      </a:lnTo>
                      <a:lnTo>
                        <a:pt x="127" y="45"/>
                      </a:lnTo>
                      <a:lnTo>
                        <a:pt x="125" y="41"/>
                      </a:lnTo>
                      <a:lnTo>
                        <a:pt x="124" y="40"/>
                      </a:lnTo>
                      <a:lnTo>
                        <a:pt x="122" y="38"/>
                      </a:lnTo>
                      <a:lnTo>
                        <a:pt x="119" y="36"/>
                      </a:lnTo>
                      <a:lnTo>
                        <a:pt x="117" y="33"/>
                      </a:lnTo>
                      <a:lnTo>
                        <a:pt x="116" y="32"/>
                      </a:lnTo>
                      <a:lnTo>
                        <a:pt x="114" y="31"/>
                      </a:lnTo>
                      <a:lnTo>
                        <a:pt x="111" y="30"/>
                      </a:lnTo>
                      <a:lnTo>
                        <a:pt x="109" y="28"/>
                      </a:lnTo>
                      <a:lnTo>
                        <a:pt x="108" y="26"/>
                      </a:lnTo>
                      <a:lnTo>
                        <a:pt x="106" y="25"/>
                      </a:lnTo>
                      <a:lnTo>
                        <a:pt x="104" y="24"/>
                      </a:lnTo>
                      <a:lnTo>
                        <a:pt x="102" y="24"/>
                      </a:lnTo>
                      <a:lnTo>
                        <a:pt x="101" y="23"/>
                      </a:lnTo>
                      <a:lnTo>
                        <a:pt x="99" y="22"/>
                      </a:lnTo>
                      <a:lnTo>
                        <a:pt x="97" y="22"/>
                      </a:lnTo>
                      <a:lnTo>
                        <a:pt x="96" y="22"/>
                      </a:lnTo>
                      <a:lnTo>
                        <a:pt x="95" y="21"/>
                      </a:lnTo>
                      <a:lnTo>
                        <a:pt x="94" y="21"/>
                      </a:lnTo>
                      <a:lnTo>
                        <a:pt x="93" y="21"/>
                      </a:lnTo>
                      <a:lnTo>
                        <a:pt x="91" y="21"/>
                      </a:lnTo>
                      <a:lnTo>
                        <a:pt x="91" y="22"/>
                      </a:lnTo>
                      <a:lnTo>
                        <a:pt x="89" y="22"/>
                      </a:lnTo>
                      <a:lnTo>
                        <a:pt x="88" y="22"/>
                      </a:lnTo>
                      <a:lnTo>
                        <a:pt x="87" y="22"/>
                      </a:lnTo>
                      <a:lnTo>
                        <a:pt x="86" y="22"/>
                      </a:lnTo>
                      <a:lnTo>
                        <a:pt x="86" y="23"/>
                      </a:lnTo>
                      <a:lnTo>
                        <a:pt x="85" y="23"/>
                      </a:lnTo>
                      <a:lnTo>
                        <a:pt x="85" y="24"/>
                      </a:lnTo>
                      <a:lnTo>
                        <a:pt x="84" y="24"/>
                      </a:lnTo>
                      <a:lnTo>
                        <a:pt x="84" y="25"/>
                      </a:lnTo>
                      <a:lnTo>
                        <a:pt x="84" y="26"/>
                      </a:lnTo>
                      <a:lnTo>
                        <a:pt x="82" y="26"/>
                      </a:lnTo>
                      <a:lnTo>
                        <a:pt x="84" y="28"/>
                      </a:lnTo>
                      <a:lnTo>
                        <a:pt x="84" y="30"/>
                      </a:lnTo>
                      <a:lnTo>
                        <a:pt x="84" y="31"/>
                      </a:lnTo>
                      <a:lnTo>
                        <a:pt x="85" y="33"/>
                      </a:lnTo>
                      <a:lnTo>
                        <a:pt x="85" y="35"/>
                      </a:lnTo>
                      <a:lnTo>
                        <a:pt x="86" y="37"/>
                      </a:lnTo>
                      <a:lnTo>
                        <a:pt x="87" y="39"/>
                      </a:lnTo>
                      <a:lnTo>
                        <a:pt x="88" y="43"/>
                      </a:lnTo>
                      <a:lnTo>
                        <a:pt x="91" y="45"/>
                      </a:lnTo>
                      <a:lnTo>
                        <a:pt x="92" y="48"/>
                      </a:lnTo>
                      <a:lnTo>
                        <a:pt x="94" y="52"/>
                      </a:lnTo>
                      <a:lnTo>
                        <a:pt x="95" y="55"/>
                      </a:lnTo>
                      <a:lnTo>
                        <a:pt x="97" y="60"/>
                      </a:lnTo>
                      <a:lnTo>
                        <a:pt x="100" y="63"/>
                      </a:lnTo>
                      <a:lnTo>
                        <a:pt x="102" y="67"/>
                      </a:lnTo>
                      <a:lnTo>
                        <a:pt x="103" y="70"/>
                      </a:lnTo>
                      <a:lnTo>
                        <a:pt x="104" y="73"/>
                      </a:lnTo>
                      <a:lnTo>
                        <a:pt x="107" y="76"/>
                      </a:lnTo>
                      <a:lnTo>
                        <a:pt x="108" y="78"/>
                      </a:lnTo>
                      <a:lnTo>
                        <a:pt x="109" y="81"/>
                      </a:lnTo>
                      <a:lnTo>
                        <a:pt x="110" y="83"/>
                      </a:lnTo>
                      <a:lnTo>
                        <a:pt x="110" y="85"/>
                      </a:lnTo>
                      <a:lnTo>
                        <a:pt x="111" y="86"/>
                      </a:lnTo>
                      <a:lnTo>
                        <a:pt x="111" y="88"/>
                      </a:lnTo>
                      <a:lnTo>
                        <a:pt x="112" y="90"/>
                      </a:lnTo>
                      <a:lnTo>
                        <a:pt x="112" y="92"/>
                      </a:lnTo>
                      <a:lnTo>
                        <a:pt x="114" y="94"/>
                      </a:lnTo>
                      <a:lnTo>
                        <a:pt x="114" y="96"/>
                      </a:lnTo>
                      <a:lnTo>
                        <a:pt x="114" y="98"/>
                      </a:lnTo>
                      <a:lnTo>
                        <a:pt x="114" y="99"/>
                      </a:lnTo>
                      <a:lnTo>
                        <a:pt x="114" y="101"/>
                      </a:lnTo>
                      <a:lnTo>
                        <a:pt x="114" y="103"/>
                      </a:lnTo>
                      <a:lnTo>
                        <a:pt x="114" y="104"/>
                      </a:lnTo>
                      <a:lnTo>
                        <a:pt x="114" y="105"/>
                      </a:lnTo>
                      <a:lnTo>
                        <a:pt x="114" y="106"/>
                      </a:lnTo>
                      <a:lnTo>
                        <a:pt x="112" y="107"/>
                      </a:lnTo>
                      <a:lnTo>
                        <a:pt x="112" y="108"/>
                      </a:lnTo>
                      <a:lnTo>
                        <a:pt x="111" y="109"/>
                      </a:lnTo>
                      <a:lnTo>
                        <a:pt x="111" y="111"/>
                      </a:lnTo>
                      <a:lnTo>
                        <a:pt x="110" y="111"/>
                      </a:lnTo>
                      <a:lnTo>
                        <a:pt x="109" y="112"/>
                      </a:lnTo>
                      <a:lnTo>
                        <a:pt x="108" y="113"/>
                      </a:lnTo>
                      <a:lnTo>
                        <a:pt x="107" y="113"/>
                      </a:lnTo>
                      <a:lnTo>
                        <a:pt x="106" y="113"/>
                      </a:lnTo>
                      <a:lnTo>
                        <a:pt x="104" y="114"/>
                      </a:lnTo>
                      <a:lnTo>
                        <a:pt x="102" y="114"/>
                      </a:lnTo>
                      <a:lnTo>
                        <a:pt x="101" y="114"/>
                      </a:lnTo>
                      <a:lnTo>
                        <a:pt x="99" y="114"/>
                      </a:lnTo>
                      <a:lnTo>
                        <a:pt x="97" y="115"/>
                      </a:lnTo>
                      <a:lnTo>
                        <a:pt x="95" y="115"/>
                      </a:lnTo>
                      <a:lnTo>
                        <a:pt x="94" y="115"/>
                      </a:lnTo>
                      <a:lnTo>
                        <a:pt x="92" y="114"/>
                      </a:lnTo>
                      <a:lnTo>
                        <a:pt x="89" y="114"/>
                      </a:lnTo>
                      <a:lnTo>
                        <a:pt x="88" y="114"/>
                      </a:lnTo>
                      <a:lnTo>
                        <a:pt x="86" y="113"/>
                      </a:lnTo>
                      <a:lnTo>
                        <a:pt x="84" y="113"/>
                      </a:lnTo>
                      <a:lnTo>
                        <a:pt x="81" y="112"/>
                      </a:lnTo>
                      <a:lnTo>
                        <a:pt x="79" y="111"/>
                      </a:lnTo>
                      <a:lnTo>
                        <a:pt x="77" y="109"/>
                      </a:lnTo>
                      <a:lnTo>
                        <a:pt x="74" y="108"/>
                      </a:lnTo>
                      <a:lnTo>
                        <a:pt x="72" y="108"/>
                      </a:lnTo>
                      <a:lnTo>
                        <a:pt x="70" y="107"/>
                      </a:lnTo>
                      <a:lnTo>
                        <a:pt x="67" y="106"/>
                      </a:lnTo>
                      <a:lnTo>
                        <a:pt x="65" y="105"/>
                      </a:lnTo>
                      <a:lnTo>
                        <a:pt x="63" y="103"/>
                      </a:lnTo>
                      <a:lnTo>
                        <a:pt x="61" y="101"/>
                      </a:lnTo>
                      <a:lnTo>
                        <a:pt x="58" y="100"/>
                      </a:lnTo>
                      <a:lnTo>
                        <a:pt x="56" y="99"/>
                      </a:lnTo>
                      <a:lnTo>
                        <a:pt x="54" y="97"/>
                      </a:lnTo>
                      <a:lnTo>
                        <a:pt x="51" y="96"/>
                      </a:lnTo>
                      <a:lnTo>
                        <a:pt x="49" y="93"/>
                      </a:lnTo>
                      <a:lnTo>
                        <a:pt x="47" y="91"/>
                      </a:lnTo>
                      <a:lnTo>
                        <a:pt x="46" y="90"/>
                      </a:lnTo>
                      <a:lnTo>
                        <a:pt x="43" y="88"/>
                      </a:lnTo>
                      <a:lnTo>
                        <a:pt x="41" y="85"/>
                      </a:lnTo>
                      <a:lnTo>
                        <a:pt x="39" y="83"/>
                      </a:lnTo>
                      <a:lnTo>
                        <a:pt x="36" y="81"/>
                      </a:lnTo>
                      <a:lnTo>
                        <a:pt x="34" y="78"/>
                      </a:lnTo>
                      <a:lnTo>
                        <a:pt x="32" y="76"/>
                      </a:lnTo>
                      <a:lnTo>
                        <a:pt x="29" y="74"/>
                      </a:lnTo>
                      <a:lnTo>
                        <a:pt x="28" y="71"/>
                      </a:lnTo>
                      <a:lnTo>
                        <a:pt x="26" y="69"/>
                      </a:lnTo>
                      <a:lnTo>
                        <a:pt x="24" y="67"/>
                      </a:lnTo>
                      <a:lnTo>
                        <a:pt x="21" y="63"/>
                      </a:lnTo>
                      <a:lnTo>
                        <a:pt x="19" y="61"/>
                      </a:lnTo>
                      <a:lnTo>
                        <a:pt x="17" y="58"/>
                      </a:lnTo>
                      <a:lnTo>
                        <a:pt x="16" y="54"/>
                      </a:lnTo>
                      <a:lnTo>
                        <a:pt x="13" y="52"/>
                      </a:lnTo>
                      <a:lnTo>
                        <a:pt x="11" y="48"/>
                      </a:lnTo>
                      <a:lnTo>
                        <a:pt x="10" y="46"/>
                      </a:lnTo>
                      <a:lnTo>
                        <a:pt x="8" y="44"/>
                      </a:lnTo>
                      <a:lnTo>
                        <a:pt x="6" y="40"/>
                      </a:lnTo>
                      <a:lnTo>
                        <a:pt x="5" y="38"/>
                      </a:lnTo>
                      <a:lnTo>
                        <a:pt x="4" y="36"/>
                      </a:lnTo>
                      <a:lnTo>
                        <a:pt x="3" y="33"/>
                      </a:lnTo>
                      <a:lnTo>
                        <a:pt x="2" y="31"/>
                      </a:lnTo>
                      <a:lnTo>
                        <a:pt x="2" y="30"/>
                      </a:lnTo>
                      <a:lnTo>
                        <a:pt x="1" y="28"/>
                      </a:lnTo>
                      <a:lnTo>
                        <a:pt x="1" y="25"/>
                      </a:lnTo>
                      <a:lnTo>
                        <a:pt x="1" y="23"/>
                      </a:lnTo>
                      <a:lnTo>
                        <a:pt x="0" y="21"/>
                      </a:lnTo>
                      <a:lnTo>
                        <a:pt x="0" y="20"/>
                      </a:lnTo>
                      <a:lnTo>
                        <a:pt x="0" y="17"/>
                      </a:lnTo>
                      <a:lnTo>
                        <a:pt x="0" y="16"/>
                      </a:lnTo>
                      <a:lnTo>
                        <a:pt x="0" y="14"/>
                      </a:lnTo>
                      <a:lnTo>
                        <a:pt x="1" y="13"/>
                      </a:lnTo>
                      <a:lnTo>
                        <a:pt x="1" y="12"/>
                      </a:lnTo>
                      <a:lnTo>
                        <a:pt x="1" y="9"/>
                      </a:lnTo>
                      <a:lnTo>
                        <a:pt x="2" y="8"/>
                      </a:lnTo>
                      <a:lnTo>
                        <a:pt x="3" y="7"/>
                      </a:lnTo>
                      <a:lnTo>
                        <a:pt x="4" y="6"/>
                      </a:lnTo>
                      <a:lnTo>
                        <a:pt x="5" y="5"/>
                      </a:lnTo>
                      <a:lnTo>
                        <a:pt x="6" y="5"/>
                      </a:lnTo>
                      <a:lnTo>
                        <a:pt x="8" y="3"/>
                      </a:lnTo>
                      <a:lnTo>
                        <a:pt x="10" y="2"/>
                      </a:lnTo>
                      <a:lnTo>
                        <a:pt x="11" y="2"/>
                      </a:lnTo>
                      <a:lnTo>
                        <a:pt x="12" y="1"/>
                      </a:lnTo>
                      <a:lnTo>
                        <a:pt x="14" y="1"/>
                      </a:lnTo>
                      <a:lnTo>
                        <a:pt x="17" y="1"/>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0" name="Freeform 399"/>
                <p:cNvSpPr>
                  <a:spLocks/>
                </p:cNvSpPr>
                <p:nvPr/>
              </p:nvSpPr>
              <p:spPr bwMode="auto">
                <a:xfrm>
                  <a:off x="3163" y="1686"/>
                  <a:ext cx="87" cy="58"/>
                </a:xfrm>
                <a:custGeom>
                  <a:avLst/>
                  <a:gdLst>
                    <a:gd name="T0" fmla="*/ 27 w 168"/>
                    <a:gd name="T1" fmla="*/ 21 h 115"/>
                    <a:gd name="T2" fmla="*/ 21 w 168"/>
                    <a:gd name="T3" fmla="*/ 24 h 115"/>
                    <a:gd name="T4" fmla="*/ 21 w 168"/>
                    <a:gd name="T5" fmla="*/ 32 h 115"/>
                    <a:gd name="T6" fmla="*/ 25 w 168"/>
                    <a:gd name="T7" fmla="*/ 44 h 115"/>
                    <a:gd name="T8" fmla="*/ 32 w 168"/>
                    <a:gd name="T9" fmla="*/ 56 h 115"/>
                    <a:gd name="T10" fmla="*/ 41 w 168"/>
                    <a:gd name="T11" fmla="*/ 69 h 115"/>
                    <a:gd name="T12" fmla="*/ 51 w 168"/>
                    <a:gd name="T13" fmla="*/ 79 h 115"/>
                    <a:gd name="T14" fmla="*/ 62 w 168"/>
                    <a:gd name="T15" fmla="*/ 89 h 115"/>
                    <a:gd name="T16" fmla="*/ 72 w 168"/>
                    <a:gd name="T17" fmla="*/ 93 h 115"/>
                    <a:gd name="T18" fmla="*/ 80 w 168"/>
                    <a:gd name="T19" fmla="*/ 97 h 115"/>
                    <a:gd name="T20" fmla="*/ 87 w 168"/>
                    <a:gd name="T21" fmla="*/ 96 h 115"/>
                    <a:gd name="T22" fmla="*/ 91 w 168"/>
                    <a:gd name="T23" fmla="*/ 93 h 115"/>
                    <a:gd name="T24" fmla="*/ 92 w 168"/>
                    <a:gd name="T25" fmla="*/ 88 h 115"/>
                    <a:gd name="T26" fmla="*/ 88 w 168"/>
                    <a:gd name="T27" fmla="*/ 78 h 115"/>
                    <a:gd name="T28" fmla="*/ 84 w 168"/>
                    <a:gd name="T29" fmla="*/ 67 h 115"/>
                    <a:gd name="T30" fmla="*/ 73 w 168"/>
                    <a:gd name="T31" fmla="*/ 46 h 115"/>
                    <a:gd name="T32" fmla="*/ 65 w 168"/>
                    <a:gd name="T33" fmla="*/ 30 h 115"/>
                    <a:gd name="T34" fmla="*/ 63 w 168"/>
                    <a:gd name="T35" fmla="*/ 18 h 115"/>
                    <a:gd name="T36" fmla="*/ 63 w 168"/>
                    <a:gd name="T37" fmla="*/ 9 h 115"/>
                    <a:gd name="T38" fmla="*/ 69 w 168"/>
                    <a:gd name="T39" fmla="*/ 5 h 115"/>
                    <a:gd name="T40" fmla="*/ 78 w 168"/>
                    <a:gd name="T41" fmla="*/ 2 h 115"/>
                    <a:gd name="T42" fmla="*/ 91 w 168"/>
                    <a:gd name="T43" fmla="*/ 5 h 115"/>
                    <a:gd name="T44" fmla="*/ 104 w 168"/>
                    <a:gd name="T45" fmla="*/ 10 h 115"/>
                    <a:gd name="T46" fmla="*/ 120 w 168"/>
                    <a:gd name="T47" fmla="*/ 21 h 115"/>
                    <a:gd name="T48" fmla="*/ 135 w 168"/>
                    <a:gd name="T49" fmla="*/ 35 h 115"/>
                    <a:gd name="T50" fmla="*/ 148 w 168"/>
                    <a:gd name="T51" fmla="*/ 50 h 115"/>
                    <a:gd name="T52" fmla="*/ 160 w 168"/>
                    <a:gd name="T53" fmla="*/ 68 h 115"/>
                    <a:gd name="T54" fmla="*/ 167 w 168"/>
                    <a:gd name="T55" fmla="*/ 83 h 115"/>
                    <a:gd name="T56" fmla="*/ 168 w 168"/>
                    <a:gd name="T57" fmla="*/ 94 h 115"/>
                    <a:gd name="T58" fmla="*/ 162 w 168"/>
                    <a:gd name="T59" fmla="*/ 103 h 115"/>
                    <a:gd name="T60" fmla="*/ 153 w 168"/>
                    <a:gd name="T61" fmla="*/ 106 h 115"/>
                    <a:gd name="T62" fmla="*/ 142 w 168"/>
                    <a:gd name="T63" fmla="*/ 86 h 115"/>
                    <a:gd name="T64" fmla="*/ 146 w 168"/>
                    <a:gd name="T65" fmla="*/ 77 h 115"/>
                    <a:gd name="T66" fmla="*/ 142 w 168"/>
                    <a:gd name="T67" fmla="*/ 65 h 115"/>
                    <a:gd name="T68" fmla="*/ 130 w 168"/>
                    <a:gd name="T69" fmla="*/ 47 h 115"/>
                    <a:gd name="T70" fmla="*/ 116 w 168"/>
                    <a:gd name="T71" fmla="*/ 32 h 115"/>
                    <a:gd name="T72" fmla="*/ 102 w 168"/>
                    <a:gd name="T73" fmla="*/ 24 h 115"/>
                    <a:gd name="T74" fmla="*/ 93 w 168"/>
                    <a:gd name="T75" fmla="*/ 21 h 115"/>
                    <a:gd name="T76" fmla="*/ 86 w 168"/>
                    <a:gd name="T77" fmla="*/ 23 h 115"/>
                    <a:gd name="T78" fmla="*/ 84 w 168"/>
                    <a:gd name="T79" fmla="*/ 28 h 115"/>
                    <a:gd name="T80" fmla="*/ 88 w 168"/>
                    <a:gd name="T81" fmla="*/ 43 h 115"/>
                    <a:gd name="T82" fmla="*/ 102 w 168"/>
                    <a:gd name="T83" fmla="*/ 67 h 115"/>
                    <a:gd name="T84" fmla="*/ 110 w 168"/>
                    <a:gd name="T85" fmla="*/ 85 h 115"/>
                    <a:gd name="T86" fmla="*/ 114 w 168"/>
                    <a:gd name="T87" fmla="*/ 98 h 115"/>
                    <a:gd name="T88" fmla="*/ 112 w 168"/>
                    <a:gd name="T89" fmla="*/ 107 h 115"/>
                    <a:gd name="T90" fmla="*/ 107 w 168"/>
                    <a:gd name="T91" fmla="*/ 113 h 115"/>
                    <a:gd name="T92" fmla="*/ 95 w 168"/>
                    <a:gd name="T93" fmla="*/ 115 h 115"/>
                    <a:gd name="T94" fmla="*/ 81 w 168"/>
                    <a:gd name="T95" fmla="*/ 112 h 115"/>
                    <a:gd name="T96" fmla="*/ 65 w 168"/>
                    <a:gd name="T97" fmla="*/ 105 h 115"/>
                    <a:gd name="T98" fmla="*/ 49 w 168"/>
                    <a:gd name="T99" fmla="*/ 93 h 115"/>
                    <a:gd name="T100" fmla="*/ 34 w 168"/>
                    <a:gd name="T101" fmla="*/ 78 h 115"/>
                    <a:gd name="T102" fmla="*/ 19 w 168"/>
                    <a:gd name="T103" fmla="*/ 61 h 115"/>
                    <a:gd name="T104" fmla="*/ 6 w 168"/>
                    <a:gd name="T105" fmla="*/ 40 h 115"/>
                    <a:gd name="T106" fmla="*/ 1 w 168"/>
                    <a:gd name="T107" fmla="*/ 25 h 115"/>
                    <a:gd name="T108" fmla="*/ 1 w 168"/>
                    <a:gd name="T109" fmla="*/ 13 h 115"/>
                    <a:gd name="T110" fmla="*/ 6 w 168"/>
                    <a:gd name="T111" fmla="*/ 5 h 115"/>
                    <a:gd name="T112" fmla="*/ 18 w 168"/>
                    <a:gd name="T113" fmla="*/ 0 h 1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8"/>
                    <a:gd name="T172" fmla="*/ 0 h 115"/>
                    <a:gd name="T173" fmla="*/ 168 w 168"/>
                    <a:gd name="T174" fmla="*/ 115 h 1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8" h="115">
                      <a:moveTo>
                        <a:pt x="18" y="0"/>
                      </a:moveTo>
                      <a:lnTo>
                        <a:pt x="33" y="17"/>
                      </a:lnTo>
                      <a:lnTo>
                        <a:pt x="32" y="18"/>
                      </a:lnTo>
                      <a:lnTo>
                        <a:pt x="31" y="18"/>
                      </a:lnTo>
                      <a:lnTo>
                        <a:pt x="29" y="20"/>
                      </a:lnTo>
                      <a:lnTo>
                        <a:pt x="28" y="20"/>
                      </a:lnTo>
                      <a:lnTo>
                        <a:pt x="27" y="21"/>
                      </a:lnTo>
                      <a:lnTo>
                        <a:pt x="26" y="21"/>
                      </a:lnTo>
                      <a:lnTo>
                        <a:pt x="25" y="22"/>
                      </a:lnTo>
                      <a:lnTo>
                        <a:pt x="24" y="22"/>
                      </a:lnTo>
                      <a:lnTo>
                        <a:pt x="24" y="23"/>
                      </a:lnTo>
                      <a:lnTo>
                        <a:pt x="23" y="23"/>
                      </a:lnTo>
                      <a:lnTo>
                        <a:pt x="23" y="24"/>
                      </a:lnTo>
                      <a:lnTo>
                        <a:pt x="21" y="24"/>
                      </a:lnTo>
                      <a:lnTo>
                        <a:pt x="21" y="25"/>
                      </a:lnTo>
                      <a:lnTo>
                        <a:pt x="21" y="26"/>
                      </a:lnTo>
                      <a:lnTo>
                        <a:pt x="21" y="28"/>
                      </a:lnTo>
                      <a:lnTo>
                        <a:pt x="21" y="29"/>
                      </a:lnTo>
                      <a:lnTo>
                        <a:pt x="21" y="30"/>
                      </a:lnTo>
                      <a:lnTo>
                        <a:pt x="21" y="31"/>
                      </a:lnTo>
                      <a:lnTo>
                        <a:pt x="21" y="32"/>
                      </a:lnTo>
                      <a:lnTo>
                        <a:pt x="21" y="35"/>
                      </a:lnTo>
                      <a:lnTo>
                        <a:pt x="21" y="36"/>
                      </a:lnTo>
                      <a:lnTo>
                        <a:pt x="23" y="37"/>
                      </a:lnTo>
                      <a:lnTo>
                        <a:pt x="23" y="38"/>
                      </a:lnTo>
                      <a:lnTo>
                        <a:pt x="23" y="39"/>
                      </a:lnTo>
                      <a:lnTo>
                        <a:pt x="24" y="41"/>
                      </a:lnTo>
                      <a:lnTo>
                        <a:pt x="25" y="44"/>
                      </a:lnTo>
                      <a:lnTo>
                        <a:pt x="25" y="45"/>
                      </a:lnTo>
                      <a:lnTo>
                        <a:pt x="26" y="47"/>
                      </a:lnTo>
                      <a:lnTo>
                        <a:pt x="27" y="48"/>
                      </a:lnTo>
                      <a:lnTo>
                        <a:pt x="28" y="51"/>
                      </a:lnTo>
                      <a:lnTo>
                        <a:pt x="29" y="53"/>
                      </a:lnTo>
                      <a:lnTo>
                        <a:pt x="31" y="54"/>
                      </a:lnTo>
                      <a:lnTo>
                        <a:pt x="32" y="56"/>
                      </a:lnTo>
                      <a:lnTo>
                        <a:pt x="33" y="59"/>
                      </a:lnTo>
                      <a:lnTo>
                        <a:pt x="34" y="61"/>
                      </a:lnTo>
                      <a:lnTo>
                        <a:pt x="35" y="62"/>
                      </a:lnTo>
                      <a:lnTo>
                        <a:pt x="38" y="65"/>
                      </a:lnTo>
                      <a:lnTo>
                        <a:pt x="39" y="66"/>
                      </a:lnTo>
                      <a:lnTo>
                        <a:pt x="40" y="68"/>
                      </a:lnTo>
                      <a:lnTo>
                        <a:pt x="41" y="69"/>
                      </a:lnTo>
                      <a:lnTo>
                        <a:pt x="43" y="71"/>
                      </a:lnTo>
                      <a:lnTo>
                        <a:pt x="44" y="73"/>
                      </a:lnTo>
                      <a:lnTo>
                        <a:pt x="46" y="74"/>
                      </a:lnTo>
                      <a:lnTo>
                        <a:pt x="47" y="76"/>
                      </a:lnTo>
                      <a:lnTo>
                        <a:pt x="49" y="77"/>
                      </a:lnTo>
                      <a:lnTo>
                        <a:pt x="50" y="78"/>
                      </a:lnTo>
                      <a:lnTo>
                        <a:pt x="51" y="79"/>
                      </a:lnTo>
                      <a:lnTo>
                        <a:pt x="53" y="81"/>
                      </a:lnTo>
                      <a:lnTo>
                        <a:pt x="55" y="83"/>
                      </a:lnTo>
                      <a:lnTo>
                        <a:pt x="56" y="84"/>
                      </a:lnTo>
                      <a:lnTo>
                        <a:pt x="57" y="85"/>
                      </a:lnTo>
                      <a:lnTo>
                        <a:pt x="59" y="86"/>
                      </a:lnTo>
                      <a:lnTo>
                        <a:pt x="61" y="88"/>
                      </a:lnTo>
                      <a:lnTo>
                        <a:pt x="62" y="89"/>
                      </a:lnTo>
                      <a:lnTo>
                        <a:pt x="63" y="89"/>
                      </a:lnTo>
                      <a:lnTo>
                        <a:pt x="65" y="90"/>
                      </a:lnTo>
                      <a:lnTo>
                        <a:pt x="66" y="91"/>
                      </a:lnTo>
                      <a:lnTo>
                        <a:pt x="67" y="91"/>
                      </a:lnTo>
                      <a:lnTo>
                        <a:pt x="69" y="92"/>
                      </a:lnTo>
                      <a:lnTo>
                        <a:pt x="70" y="92"/>
                      </a:lnTo>
                      <a:lnTo>
                        <a:pt x="72" y="93"/>
                      </a:lnTo>
                      <a:lnTo>
                        <a:pt x="73" y="94"/>
                      </a:lnTo>
                      <a:lnTo>
                        <a:pt x="74" y="94"/>
                      </a:lnTo>
                      <a:lnTo>
                        <a:pt x="76" y="96"/>
                      </a:lnTo>
                      <a:lnTo>
                        <a:pt x="77" y="96"/>
                      </a:lnTo>
                      <a:lnTo>
                        <a:pt x="78" y="96"/>
                      </a:lnTo>
                      <a:lnTo>
                        <a:pt x="79" y="96"/>
                      </a:lnTo>
                      <a:lnTo>
                        <a:pt x="80" y="97"/>
                      </a:lnTo>
                      <a:lnTo>
                        <a:pt x="81" y="97"/>
                      </a:lnTo>
                      <a:lnTo>
                        <a:pt x="82" y="97"/>
                      </a:lnTo>
                      <a:lnTo>
                        <a:pt x="84" y="97"/>
                      </a:lnTo>
                      <a:lnTo>
                        <a:pt x="84" y="96"/>
                      </a:lnTo>
                      <a:lnTo>
                        <a:pt x="85" y="96"/>
                      </a:lnTo>
                      <a:lnTo>
                        <a:pt x="86" y="96"/>
                      </a:lnTo>
                      <a:lnTo>
                        <a:pt x="87" y="96"/>
                      </a:lnTo>
                      <a:lnTo>
                        <a:pt x="88" y="96"/>
                      </a:lnTo>
                      <a:lnTo>
                        <a:pt x="89" y="94"/>
                      </a:lnTo>
                      <a:lnTo>
                        <a:pt x="91" y="93"/>
                      </a:lnTo>
                      <a:lnTo>
                        <a:pt x="91" y="92"/>
                      </a:lnTo>
                      <a:lnTo>
                        <a:pt x="91" y="91"/>
                      </a:lnTo>
                      <a:lnTo>
                        <a:pt x="92" y="91"/>
                      </a:lnTo>
                      <a:lnTo>
                        <a:pt x="92" y="90"/>
                      </a:lnTo>
                      <a:lnTo>
                        <a:pt x="92" y="89"/>
                      </a:lnTo>
                      <a:lnTo>
                        <a:pt x="92" y="88"/>
                      </a:lnTo>
                      <a:lnTo>
                        <a:pt x="91" y="86"/>
                      </a:lnTo>
                      <a:lnTo>
                        <a:pt x="91" y="85"/>
                      </a:lnTo>
                      <a:lnTo>
                        <a:pt x="91" y="84"/>
                      </a:lnTo>
                      <a:lnTo>
                        <a:pt x="91" y="83"/>
                      </a:lnTo>
                      <a:lnTo>
                        <a:pt x="89" y="82"/>
                      </a:lnTo>
                      <a:lnTo>
                        <a:pt x="89" y="81"/>
                      </a:lnTo>
                      <a:lnTo>
                        <a:pt x="88" y="78"/>
                      </a:lnTo>
                      <a:lnTo>
                        <a:pt x="88" y="76"/>
                      </a:lnTo>
                      <a:lnTo>
                        <a:pt x="87" y="75"/>
                      </a:lnTo>
                      <a:lnTo>
                        <a:pt x="86" y="74"/>
                      </a:lnTo>
                      <a:lnTo>
                        <a:pt x="86" y="71"/>
                      </a:lnTo>
                      <a:lnTo>
                        <a:pt x="85" y="69"/>
                      </a:lnTo>
                      <a:lnTo>
                        <a:pt x="84" y="67"/>
                      </a:lnTo>
                      <a:lnTo>
                        <a:pt x="82" y="65"/>
                      </a:lnTo>
                      <a:lnTo>
                        <a:pt x="81" y="62"/>
                      </a:lnTo>
                      <a:lnTo>
                        <a:pt x="79" y="59"/>
                      </a:lnTo>
                      <a:lnTo>
                        <a:pt x="78" y="55"/>
                      </a:lnTo>
                      <a:lnTo>
                        <a:pt x="76" y="52"/>
                      </a:lnTo>
                      <a:lnTo>
                        <a:pt x="74" y="50"/>
                      </a:lnTo>
                      <a:lnTo>
                        <a:pt x="73" y="46"/>
                      </a:lnTo>
                      <a:lnTo>
                        <a:pt x="71" y="44"/>
                      </a:lnTo>
                      <a:lnTo>
                        <a:pt x="70" y="40"/>
                      </a:lnTo>
                      <a:lnTo>
                        <a:pt x="69" y="38"/>
                      </a:lnTo>
                      <a:lnTo>
                        <a:pt x="67" y="36"/>
                      </a:lnTo>
                      <a:lnTo>
                        <a:pt x="66" y="33"/>
                      </a:lnTo>
                      <a:lnTo>
                        <a:pt x="66" y="31"/>
                      </a:lnTo>
                      <a:lnTo>
                        <a:pt x="65" y="30"/>
                      </a:lnTo>
                      <a:lnTo>
                        <a:pt x="64" y="28"/>
                      </a:lnTo>
                      <a:lnTo>
                        <a:pt x="64" y="26"/>
                      </a:lnTo>
                      <a:lnTo>
                        <a:pt x="63" y="24"/>
                      </a:lnTo>
                      <a:lnTo>
                        <a:pt x="63" y="23"/>
                      </a:lnTo>
                      <a:lnTo>
                        <a:pt x="63" y="22"/>
                      </a:lnTo>
                      <a:lnTo>
                        <a:pt x="63" y="20"/>
                      </a:lnTo>
                      <a:lnTo>
                        <a:pt x="63" y="18"/>
                      </a:lnTo>
                      <a:lnTo>
                        <a:pt x="63" y="17"/>
                      </a:lnTo>
                      <a:lnTo>
                        <a:pt x="62" y="15"/>
                      </a:lnTo>
                      <a:lnTo>
                        <a:pt x="63" y="14"/>
                      </a:lnTo>
                      <a:lnTo>
                        <a:pt x="63" y="13"/>
                      </a:lnTo>
                      <a:lnTo>
                        <a:pt x="63" y="12"/>
                      </a:lnTo>
                      <a:lnTo>
                        <a:pt x="63" y="10"/>
                      </a:lnTo>
                      <a:lnTo>
                        <a:pt x="63" y="9"/>
                      </a:lnTo>
                      <a:lnTo>
                        <a:pt x="63" y="8"/>
                      </a:lnTo>
                      <a:lnTo>
                        <a:pt x="64" y="8"/>
                      </a:lnTo>
                      <a:lnTo>
                        <a:pt x="65" y="7"/>
                      </a:lnTo>
                      <a:lnTo>
                        <a:pt x="65" y="6"/>
                      </a:lnTo>
                      <a:lnTo>
                        <a:pt x="66" y="6"/>
                      </a:lnTo>
                      <a:lnTo>
                        <a:pt x="67" y="5"/>
                      </a:lnTo>
                      <a:lnTo>
                        <a:pt x="69" y="5"/>
                      </a:lnTo>
                      <a:lnTo>
                        <a:pt x="70" y="3"/>
                      </a:lnTo>
                      <a:lnTo>
                        <a:pt x="71" y="3"/>
                      </a:lnTo>
                      <a:lnTo>
                        <a:pt x="72" y="3"/>
                      </a:lnTo>
                      <a:lnTo>
                        <a:pt x="73" y="3"/>
                      </a:lnTo>
                      <a:lnTo>
                        <a:pt x="74" y="3"/>
                      </a:lnTo>
                      <a:lnTo>
                        <a:pt x="76" y="2"/>
                      </a:lnTo>
                      <a:lnTo>
                        <a:pt x="78" y="2"/>
                      </a:lnTo>
                      <a:lnTo>
                        <a:pt x="79" y="2"/>
                      </a:lnTo>
                      <a:lnTo>
                        <a:pt x="81" y="2"/>
                      </a:lnTo>
                      <a:lnTo>
                        <a:pt x="82" y="3"/>
                      </a:lnTo>
                      <a:lnTo>
                        <a:pt x="85" y="3"/>
                      </a:lnTo>
                      <a:lnTo>
                        <a:pt x="86" y="3"/>
                      </a:lnTo>
                      <a:lnTo>
                        <a:pt x="88" y="3"/>
                      </a:lnTo>
                      <a:lnTo>
                        <a:pt x="91" y="5"/>
                      </a:lnTo>
                      <a:lnTo>
                        <a:pt x="92" y="5"/>
                      </a:lnTo>
                      <a:lnTo>
                        <a:pt x="94" y="6"/>
                      </a:lnTo>
                      <a:lnTo>
                        <a:pt x="96" y="7"/>
                      </a:lnTo>
                      <a:lnTo>
                        <a:pt x="97" y="7"/>
                      </a:lnTo>
                      <a:lnTo>
                        <a:pt x="100" y="8"/>
                      </a:lnTo>
                      <a:lnTo>
                        <a:pt x="102" y="9"/>
                      </a:lnTo>
                      <a:lnTo>
                        <a:pt x="104" y="10"/>
                      </a:lnTo>
                      <a:lnTo>
                        <a:pt x="107" y="12"/>
                      </a:lnTo>
                      <a:lnTo>
                        <a:pt x="109" y="14"/>
                      </a:lnTo>
                      <a:lnTo>
                        <a:pt x="111" y="15"/>
                      </a:lnTo>
                      <a:lnTo>
                        <a:pt x="114" y="16"/>
                      </a:lnTo>
                      <a:lnTo>
                        <a:pt x="116" y="17"/>
                      </a:lnTo>
                      <a:lnTo>
                        <a:pt x="118" y="20"/>
                      </a:lnTo>
                      <a:lnTo>
                        <a:pt x="120" y="21"/>
                      </a:lnTo>
                      <a:lnTo>
                        <a:pt x="123" y="23"/>
                      </a:lnTo>
                      <a:lnTo>
                        <a:pt x="124" y="24"/>
                      </a:lnTo>
                      <a:lnTo>
                        <a:pt x="126" y="26"/>
                      </a:lnTo>
                      <a:lnTo>
                        <a:pt x="129" y="29"/>
                      </a:lnTo>
                      <a:lnTo>
                        <a:pt x="131" y="31"/>
                      </a:lnTo>
                      <a:lnTo>
                        <a:pt x="133" y="32"/>
                      </a:lnTo>
                      <a:lnTo>
                        <a:pt x="135" y="35"/>
                      </a:lnTo>
                      <a:lnTo>
                        <a:pt x="138" y="37"/>
                      </a:lnTo>
                      <a:lnTo>
                        <a:pt x="139" y="39"/>
                      </a:lnTo>
                      <a:lnTo>
                        <a:pt x="141" y="41"/>
                      </a:lnTo>
                      <a:lnTo>
                        <a:pt x="144" y="44"/>
                      </a:lnTo>
                      <a:lnTo>
                        <a:pt x="145" y="46"/>
                      </a:lnTo>
                      <a:lnTo>
                        <a:pt x="147" y="48"/>
                      </a:lnTo>
                      <a:lnTo>
                        <a:pt x="148" y="50"/>
                      </a:lnTo>
                      <a:lnTo>
                        <a:pt x="150" y="53"/>
                      </a:lnTo>
                      <a:lnTo>
                        <a:pt x="153" y="55"/>
                      </a:lnTo>
                      <a:lnTo>
                        <a:pt x="154" y="58"/>
                      </a:lnTo>
                      <a:lnTo>
                        <a:pt x="156" y="61"/>
                      </a:lnTo>
                      <a:lnTo>
                        <a:pt x="157" y="63"/>
                      </a:lnTo>
                      <a:lnTo>
                        <a:pt x="159" y="66"/>
                      </a:lnTo>
                      <a:lnTo>
                        <a:pt x="160" y="68"/>
                      </a:lnTo>
                      <a:lnTo>
                        <a:pt x="161" y="70"/>
                      </a:lnTo>
                      <a:lnTo>
                        <a:pt x="162" y="73"/>
                      </a:lnTo>
                      <a:lnTo>
                        <a:pt x="163" y="75"/>
                      </a:lnTo>
                      <a:lnTo>
                        <a:pt x="164" y="77"/>
                      </a:lnTo>
                      <a:lnTo>
                        <a:pt x="164" y="78"/>
                      </a:lnTo>
                      <a:lnTo>
                        <a:pt x="165" y="81"/>
                      </a:lnTo>
                      <a:lnTo>
                        <a:pt x="167" y="83"/>
                      </a:lnTo>
                      <a:lnTo>
                        <a:pt x="167" y="85"/>
                      </a:lnTo>
                      <a:lnTo>
                        <a:pt x="167" y="86"/>
                      </a:lnTo>
                      <a:lnTo>
                        <a:pt x="168" y="89"/>
                      </a:lnTo>
                      <a:lnTo>
                        <a:pt x="168" y="90"/>
                      </a:lnTo>
                      <a:lnTo>
                        <a:pt x="168" y="92"/>
                      </a:lnTo>
                      <a:lnTo>
                        <a:pt x="168" y="93"/>
                      </a:lnTo>
                      <a:lnTo>
                        <a:pt x="168" y="94"/>
                      </a:lnTo>
                      <a:lnTo>
                        <a:pt x="167" y="96"/>
                      </a:lnTo>
                      <a:lnTo>
                        <a:pt x="167" y="97"/>
                      </a:lnTo>
                      <a:lnTo>
                        <a:pt x="165" y="98"/>
                      </a:lnTo>
                      <a:lnTo>
                        <a:pt x="165" y="99"/>
                      </a:lnTo>
                      <a:lnTo>
                        <a:pt x="164" y="100"/>
                      </a:lnTo>
                      <a:lnTo>
                        <a:pt x="163" y="101"/>
                      </a:lnTo>
                      <a:lnTo>
                        <a:pt x="162" y="103"/>
                      </a:lnTo>
                      <a:lnTo>
                        <a:pt x="161" y="104"/>
                      </a:lnTo>
                      <a:lnTo>
                        <a:pt x="160" y="104"/>
                      </a:lnTo>
                      <a:lnTo>
                        <a:pt x="159" y="105"/>
                      </a:lnTo>
                      <a:lnTo>
                        <a:pt x="157" y="105"/>
                      </a:lnTo>
                      <a:lnTo>
                        <a:pt x="156" y="106"/>
                      </a:lnTo>
                      <a:lnTo>
                        <a:pt x="154" y="106"/>
                      </a:lnTo>
                      <a:lnTo>
                        <a:pt x="153" y="106"/>
                      </a:lnTo>
                      <a:lnTo>
                        <a:pt x="150" y="106"/>
                      </a:lnTo>
                      <a:lnTo>
                        <a:pt x="135" y="89"/>
                      </a:lnTo>
                      <a:lnTo>
                        <a:pt x="138" y="89"/>
                      </a:lnTo>
                      <a:lnTo>
                        <a:pt x="139" y="89"/>
                      </a:lnTo>
                      <a:lnTo>
                        <a:pt x="140" y="88"/>
                      </a:lnTo>
                      <a:lnTo>
                        <a:pt x="142" y="86"/>
                      </a:lnTo>
                      <a:lnTo>
                        <a:pt x="144" y="85"/>
                      </a:lnTo>
                      <a:lnTo>
                        <a:pt x="145" y="84"/>
                      </a:lnTo>
                      <a:lnTo>
                        <a:pt x="146" y="83"/>
                      </a:lnTo>
                      <a:lnTo>
                        <a:pt x="146" y="82"/>
                      </a:lnTo>
                      <a:lnTo>
                        <a:pt x="146" y="81"/>
                      </a:lnTo>
                      <a:lnTo>
                        <a:pt x="146" y="79"/>
                      </a:lnTo>
                      <a:lnTo>
                        <a:pt x="146" y="77"/>
                      </a:lnTo>
                      <a:lnTo>
                        <a:pt x="146" y="76"/>
                      </a:lnTo>
                      <a:lnTo>
                        <a:pt x="146" y="75"/>
                      </a:lnTo>
                      <a:lnTo>
                        <a:pt x="146" y="73"/>
                      </a:lnTo>
                      <a:lnTo>
                        <a:pt x="145" y="70"/>
                      </a:lnTo>
                      <a:lnTo>
                        <a:pt x="145" y="69"/>
                      </a:lnTo>
                      <a:lnTo>
                        <a:pt x="144" y="67"/>
                      </a:lnTo>
                      <a:lnTo>
                        <a:pt x="142" y="65"/>
                      </a:lnTo>
                      <a:lnTo>
                        <a:pt x="141" y="62"/>
                      </a:lnTo>
                      <a:lnTo>
                        <a:pt x="139" y="60"/>
                      </a:lnTo>
                      <a:lnTo>
                        <a:pt x="138" y="58"/>
                      </a:lnTo>
                      <a:lnTo>
                        <a:pt x="135" y="55"/>
                      </a:lnTo>
                      <a:lnTo>
                        <a:pt x="133" y="52"/>
                      </a:lnTo>
                      <a:lnTo>
                        <a:pt x="132" y="50"/>
                      </a:lnTo>
                      <a:lnTo>
                        <a:pt x="130" y="47"/>
                      </a:lnTo>
                      <a:lnTo>
                        <a:pt x="127" y="45"/>
                      </a:lnTo>
                      <a:lnTo>
                        <a:pt x="125" y="41"/>
                      </a:lnTo>
                      <a:lnTo>
                        <a:pt x="124" y="40"/>
                      </a:lnTo>
                      <a:lnTo>
                        <a:pt x="122" y="38"/>
                      </a:lnTo>
                      <a:lnTo>
                        <a:pt x="119" y="36"/>
                      </a:lnTo>
                      <a:lnTo>
                        <a:pt x="117" y="33"/>
                      </a:lnTo>
                      <a:lnTo>
                        <a:pt x="116" y="32"/>
                      </a:lnTo>
                      <a:lnTo>
                        <a:pt x="114" y="31"/>
                      </a:lnTo>
                      <a:lnTo>
                        <a:pt x="111" y="30"/>
                      </a:lnTo>
                      <a:lnTo>
                        <a:pt x="109" y="28"/>
                      </a:lnTo>
                      <a:lnTo>
                        <a:pt x="108" y="26"/>
                      </a:lnTo>
                      <a:lnTo>
                        <a:pt x="106" y="25"/>
                      </a:lnTo>
                      <a:lnTo>
                        <a:pt x="104" y="24"/>
                      </a:lnTo>
                      <a:lnTo>
                        <a:pt x="102" y="24"/>
                      </a:lnTo>
                      <a:lnTo>
                        <a:pt x="101" y="23"/>
                      </a:lnTo>
                      <a:lnTo>
                        <a:pt x="99" y="22"/>
                      </a:lnTo>
                      <a:lnTo>
                        <a:pt x="97" y="22"/>
                      </a:lnTo>
                      <a:lnTo>
                        <a:pt x="96" y="22"/>
                      </a:lnTo>
                      <a:lnTo>
                        <a:pt x="95" y="21"/>
                      </a:lnTo>
                      <a:lnTo>
                        <a:pt x="94" y="21"/>
                      </a:lnTo>
                      <a:lnTo>
                        <a:pt x="93" y="21"/>
                      </a:lnTo>
                      <a:lnTo>
                        <a:pt x="91" y="21"/>
                      </a:lnTo>
                      <a:lnTo>
                        <a:pt x="91" y="22"/>
                      </a:lnTo>
                      <a:lnTo>
                        <a:pt x="89" y="22"/>
                      </a:lnTo>
                      <a:lnTo>
                        <a:pt x="88" y="22"/>
                      </a:lnTo>
                      <a:lnTo>
                        <a:pt x="87" y="22"/>
                      </a:lnTo>
                      <a:lnTo>
                        <a:pt x="86" y="22"/>
                      </a:lnTo>
                      <a:lnTo>
                        <a:pt x="86" y="23"/>
                      </a:lnTo>
                      <a:lnTo>
                        <a:pt x="85" y="23"/>
                      </a:lnTo>
                      <a:lnTo>
                        <a:pt x="85" y="24"/>
                      </a:lnTo>
                      <a:lnTo>
                        <a:pt x="84" y="24"/>
                      </a:lnTo>
                      <a:lnTo>
                        <a:pt x="84" y="25"/>
                      </a:lnTo>
                      <a:lnTo>
                        <a:pt x="84" y="26"/>
                      </a:lnTo>
                      <a:lnTo>
                        <a:pt x="82" y="26"/>
                      </a:lnTo>
                      <a:lnTo>
                        <a:pt x="84" y="28"/>
                      </a:lnTo>
                      <a:lnTo>
                        <a:pt x="84" y="30"/>
                      </a:lnTo>
                      <a:lnTo>
                        <a:pt x="84" y="31"/>
                      </a:lnTo>
                      <a:lnTo>
                        <a:pt x="85" y="33"/>
                      </a:lnTo>
                      <a:lnTo>
                        <a:pt x="85" y="35"/>
                      </a:lnTo>
                      <a:lnTo>
                        <a:pt x="86" y="37"/>
                      </a:lnTo>
                      <a:lnTo>
                        <a:pt x="87" y="39"/>
                      </a:lnTo>
                      <a:lnTo>
                        <a:pt x="88" y="43"/>
                      </a:lnTo>
                      <a:lnTo>
                        <a:pt x="91" y="45"/>
                      </a:lnTo>
                      <a:lnTo>
                        <a:pt x="92" y="48"/>
                      </a:lnTo>
                      <a:lnTo>
                        <a:pt x="94" y="52"/>
                      </a:lnTo>
                      <a:lnTo>
                        <a:pt x="95" y="55"/>
                      </a:lnTo>
                      <a:lnTo>
                        <a:pt x="97" y="60"/>
                      </a:lnTo>
                      <a:lnTo>
                        <a:pt x="100" y="63"/>
                      </a:lnTo>
                      <a:lnTo>
                        <a:pt x="102" y="67"/>
                      </a:lnTo>
                      <a:lnTo>
                        <a:pt x="103" y="70"/>
                      </a:lnTo>
                      <a:lnTo>
                        <a:pt x="104" y="73"/>
                      </a:lnTo>
                      <a:lnTo>
                        <a:pt x="107" y="76"/>
                      </a:lnTo>
                      <a:lnTo>
                        <a:pt x="108" y="78"/>
                      </a:lnTo>
                      <a:lnTo>
                        <a:pt x="109" y="81"/>
                      </a:lnTo>
                      <a:lnTo>
                        <a:pt x="110" y="83"/>
                      </a:lnTo>
                      <a:lnTo>
                        <a:pt x="110" y="85"/>
                      </a:lnTo>
                      <a:lnTo>
                        <a:pt x="111" y="86"/>
                      </a:lnTo>
                      <a:lnTo>
                        <a:pt x="111" y="88"/>
                      </a:lnTo>
                      <a:lnTo>
                        <a:pt x="112" y="90"/>
                      </a:lnTo>
                      <a:lnTo>
                        <a:pt x="112" y="92"/>
                      </a:lnTo>
                      <a:lnTo>
                        <a:pt x="114" y="94"/>
                      </a:lnTo>
                      <a:lnTo>
                        <a:pt x="114" y="96"/>
                      </a:lnTo>
                      <a:lnTo>
                        <a:pt x="114" y="98"/>
                      </a:lnTo>
                      <a:lnTo>
                        <a:pt x="114" y="99"/>
                      </a:lnTo>
                      <a:lnTo>
                        <a:pt x="114" y="101"/>
                      </a:lnTo>
                      <a:lnTo>
                        <a:pt x="114" y="103"/>
                      </a:lnTo>
                      <a:lnTo>
                        <a:pt x="114" y="104"/>
                      </a:lnTo>
                      <a:lnTo>
                        <a:pt x="114" y="105"/>
                      </a:lnTo>
                      <a:lnTo>
                        <a:pt x="114" y="106"/>
                      </a:lnTo>
                      <a:lnTo>
                        <a:pt x="112" y="107"/>
                      </a:lnTo>
                      <a:lnTo>
                        <a:pt x="112" y="108"/>
                      </a:lnTo>
                      <a:lnTo>
                        <a:pt x="111" y="109"/>
                      </a:lnTo>
                      <a:lnTo>
                        <a:pt x="111" y="111"/>
                      </a:lnTo>
                      <a:lnTo>
                        <a:pt x="110" y="111"/>
                      </a:lnTo>
                      <a:lnTo>
                        <a:pt x="109" y="112"/>
                      </a:lnTo>
                      <a:lnTo>
                        <a:pt x="108" y="113"/>
                      </a:lnTo>
                      <a:lnTo>
                        <a:pt x="107" y="113"/>
                      </a:lnTo>
                      <a:lnTo>
                        <a:pt x="106" y="113"/>
                      </a:lnTo>
                      <a:lnTo>
                        <a:pt x="104" y="114"/>
                      </a:lnTo>
                      <a:lnTo>
                        <a:pt x="102" y="114"/>
                      </a:lnTo>
                      <a:lnTo>
                        <a:pt x="101" y="114"/>
                      </a:lnTo>
                      <a:lnTo>
                        <a:pt x="99" y="114"/>
                      </a:lnTo>
                      <a:lnTo>
                        <a:pt x="97" y="115"/>
                      </a:lnTo>
                      <a:lnTo>
                        <a:pt x="95" y="115"/>
                      </a:lnTo>
                      <a:lnTo>
                        <a:pt x="94" y="115"/>
                      </a:lnTo>
                      <a:lnTo>
                        <a:pt x="92" y="114"/>
                      </a:lnTo>
                      <a:lnTo>
                        <a:pt x="89" y="114"/>
                      </a:lnTo>
                      <a:lnTo>
                        <a:pt x="88" y="114"/>
                      </a:lnTo>
                      <a:lnTo>
                        <a:pt x="86" y="113"/>
                      </a:lnTo>
                      <a:lnTo>
                        <a:pt x="84" y="113"/>
                      </a:lnTo>
                      <a:lnTo>
                        <a:pt x="81" y="112"/>
                      </a:lnTo>
                      <a:lnTo>
                        <a:pt x="79" y="111"/>
                      </a:lnTo>
                      <a:lnTo>
                        <a:pt x="77" y="109"/>
                      </a:lnTo>
                      <a:lnTo>
                        <a:pt x="74" y="108"/>
                      </a:lnTo>
                      <a:lnTo>
                        <a:pt x="72" y="108"/>
                      </a:lnTo>
                      <a:lnTo>
                        <a:pt x="70" y="107"/>
                      </a:lnTo>
                      <a:lnTo>
                        <a:pt x="67" y="106"/>
                      </a:lnTo>
                      <a:lnTo>
                        <a:pt x="65" y="105"/>
                      </a:lnTo>
                      <a:lnTo>
                        <a:pt x="63" y="103"/>
                      </a:lnTo>
                      <a:lnTo>
                        <a:pt x="61" y="101"/>
                      </a:lnTo>
                      <a:lnTo>
                        <a:pt x="58" y="100"/>
                      </a:lnTo>
                      <a:lnTo>
                        <a:pt x="56" y="99"/>
                      </a:lnTo>
                      <a:lnTo>
                        <a:pt x="54" y="97"/>
                      </a:lnTo>
                      <a:lnTo>
                        <a:pt x="51" y="96"/>
                      </a:lnTo>
                      <a:lnTo>
                        <a:pt x="49" y="93"/>
                      </a:lnTo>
                      <a:lnTo>
                        <a:pt x="47" y="91"/>
                      </a:lnTo>
                      <a:lnTo>
                        <a:pt x="46" y="90"/>
                      </a:lnTo>
                      <a:lnTo>
                        <a:pt x="43" y="88"/>
                      </a:lnTo>
                      <a:lnTo>
                        <a:pt x="41" y="85"/>
                      </a:lnTo>
                      <a:lnTo>
                        <a:pt x="39" y="83"/>
                      </a:lnTo>
                      <a:lnTo>
                        <a:pt x="36" y="81"/>
                      </a:lnTo>
                      <a:lnTo>
                        <a:pt x="34" y="78"/>
                      </a:lnTo>
                      <a:lnTo>
                        <a:pt x="32" y="76"/>
                      </a:lnTo>
                      <a:lnTo>
                        <a:pt x="29" y="74"/>
                      </a:lnTo>
                      <a:lnTo>
                        <a:pt x="28" y="71"/>
                      </a:lnTo>
                      <a:lnTo>
                        <a:pt x="26" y="69"/>
                      </a:lnTo>
                      <a:lnTo>
                        <a:pt x="24" y="67"/>
                      </a:lnTo>
                      <a:lnTo>
                        <a:pt x="21" y="63"/>
                      </a:lnTo>
                      <a:lnTo>
                        <a:pt x="19" y="61"/>
                      </a:lnTo>
                      <a:lnTo>
                        <a:pt x="17" y="58"/>
                      </a:lnTo>
                      <a:lnTo>
                        <a:pt x="16" y="54"/>
                      </a:lnTo>
                      <a:lnTo>
                        <a:pt x="13" y="52"/>
                      </a:lnTo>
                      <a:lnTo>
                        <a:pt x="11" y="48"/>
                      </a:lnTo>
                      <a:lnTo>
                        <a:pt x="10" y="46"/>
                      </a:lnTo>
                      <a:lnTo>
                        <a:pt x="8" y="44"/>
                      </a:lnTo>
                      <a:lnTo>
                        <a:pt x="6" y="40"/>
                      </a:lnTo>
                      <a:lnTo>
                        <a:pt x="5" y="38"/>
                      </a:lnTo>
                      <a:lnTo>
                        <a:pt x="4" y="36"/>
                      </a:lnTo>
                      <a:lnTo>
                        <a:pt x="3" y="33"/>
                      </a:lnTo>
                      <a:lnTo>
                        <a:pt x="2" y="31"/>
                      </a:lnTo>
                      <a:lnTo>
                        <a:pt x="2" y="30"/>
                      </a:lnTo>
                      <a:lnTo>
                        <a:pt x="1" y="28"/>
                      </a:lnTo>
                      <a:lnTo>
                        <a:pt x="1" y="25"/>
                      </a:lnTo>
                      <a:lnTo>
                        <a:pt x="1" y="23"/>
                      </a:lnTo>
                      <a:lnTo>
                        <a:pt x="0" y="21"/>
                      </a:lnTo>
                      <a:lnTo>
                        <a:pt x="0" y="20"/>
                      </a:lnTo>
                      <a:lnTo>
                        <a:pt x="0" y="17"/>
                      </a:lnTo>
                      <a:lnTo>
                        <a:pt x="0" y="16"/>
                      </a:lnTo>
                      <a:lnTo>
                        <a:pt x="0" y="14"/>
                      </a:lnTo>
                      <a:lnTo>
                        <a:pt x="1" y="13"/>
                      </a:lnTo>
                      <a:lnTo>
                        <a:pt x="1" y="12"/>
                      </a:lnTo>
                      <a:lnTo>
                        <a:pt x="1" y="9"/>
                      </a:lnTo>
                      <a:lnTo>
                        <a:pt x="2" y="8"/>
                      </a:lnTo>
                      <a:lnTo>
                        <a:pt x="3" y="7"/>
                      </a:lnTo>
                      <a:lnTo>
                        <a:pt x="4" y="6"/>
                      </a:lnTo>
                      <a:lnTo>
                        <a:pt x="5" y="5"/>
                      </a:lnTo>
                      <a:lnTo>
                        <a:pt x="6" y="5"/>
                      </a:lnTo>
                      <a:lnTo>
                        <a:pt x="8" y="3"/>
                      </a:lnTo>
                      <a:lnTo>
                        <a:pt x="10" y="2"/>
                      </a:lnTo>
                      <a:lnTo>
                        <a:pt x="11" y="2"/>
                      </a:lnTo>
                      <a:lnTo>
                        <a:pt x="12" y="1"/>
                      </a:lnTo>
                      <a:lnTo>
                        <a:pt x="14" y="1"/>
                      </a:lnTo>
                      <a:lnTo>
                        <a:pt x="17" y="1"/>
                      </a:lnTo>
                      <a:lnTo>
                        <a:pt x="1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421" name="Freeform 400"/>
                <p:cNvSpPr>
                  <a:spLocks/>
                </p:cNvSpPr>
                <p:nvPr/>
              </p:nvSpPr>
              <p:spPr bwMode="auto">
                <a:xfrm>
                  <a:off x="3172" y="1686"/>
                  <a:ext cx="10" cy="10"/>
                </a:xfrm>
                <a:custGeom>
                  <a:avLst/>
                  <a:gdLst>
                    <a:gd name="T0" fmla="*/ 2 w 17"/>
                    <a:gd name="T1" fmla="*/ 0 h 21"/>
                    <a:gd name="T2" fmla="*/ 0 w 17"/>
                    <a:gd name="T3" fmla="*/ 2 h 21"/>
                    <a:gd name="T4" fmla="*/ 15 w 17"/>
                    <a:gd name="T5" fmla="*/ 18 h 21"/>
                    <a:gd name="T6" fmla="*/ 14 w 17"/>
                    <a:gd name="T7" fmla="*/ 18 h 21"/>
                    <a:gd name="T8" fmla="*/ 15 w 17"/>
                    <a:gd name="T9" fmla="*/ 19 h 21"/>
                    <a:gd name="T10" fmla="*/ 16 w 17"/>
                    <a:gd name="T11" fmla="*/ 21 h 21"/>
                    <a:gd name="T12" fmla="*/ 17 w 17"/>
                    <a:gd name="T13" fmla="*/ 18 h 21"/>
                    <a:gd name="T14" fmla="*/ 2 w 17"/>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21"/>
                    <a:gd name="T26" fmla="*/ 17 w 17"/>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21">
                      <a:moveTo>
                        <a:pt x="2" y="0"/>
                      </a:moveTo>
                      <a:lnTo>
                        <a:pt x="0" y="2"/>
                      </a:lnTo>
                      <a:lnTo>
                        <a:pt x="15" y="18"/>
                      </a:lnTo>
                      <a:lnTo>
                        <a:pt x="14" y="18"/>
                      </a:lnTo>
                      <a:lnTo>
                        <a:pt x="15" y="19"/>
                      </a:lnTo>
                      <a:lnTo>
                        <a:pt x="16" y="21"/>
                      </a:lnTo>
                      <a:lnTo>
                        <a:pt x="17" y="18"/>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2" name="Freeform 401"/>
                <p:cNvSpPr>
                  <a:spLocks/>
                </p:cNvSpPr>
                <p:nvPr/>
              </p:nvSpPr>
              <p:spPr bwMode="auto">
                <a:xfrm>
                  <a:off x="3180" y="1695"/>
                  <a:ext cx="1" cy="2"/>
                </a:xfrm>
                <a:custGeom>
                  <a:avLst/>
                  <a:gdLst>
                    <a:gd name="T0" fmla="*/ 1 w 2"/>
                    <a:gd name="T1" fmla="*/ 2 h 5"/>
                    <a:gd name="T2" fmla="*/ 1 w 2"/>
                    <a:gd name="T3" fmla="*/ 0 h 5"/>
                    <a:gd name="T4" fmla="*/ 0 w 2"/>
                    <a:gd name="T5" fmla="*/ 0 h 5"/>
                    <a:gd name="T6" fmla="*/ 0 w 2"/>
                    <a:gd name="T7" fmla="*/ 2 h 5"/>
                    <a:gd name="T8" fmla="*/ 0 w 2"/>
                    <a:gd name="T9" fmla="*/ 5 h 5"/>
                    <a:gd name="T10" fmla="*/ 1 w 2"/>
                    <a:gd name="T11" fmla="*/ 5 h 5"/>
                    <a:gd name="T12" fmla="*/ 2 w 2"/>
                    <a:gd name="T13" fmla="*/ 4 h 5"/>
                    <a:gd name="T14" fmla="*/ 1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2"/>
                      </a:moveTo>
                      <a:lnTo>
                        <a:pt x="1" y="0"/>
                      </a:lnTo>
                      <a:lnTo>
                        <a:pt x="0" y="0"/>
                      </a:lnTo>
                      <a:lnTo>
                        <a:pt x="0" y="2"/>
                      </a:lnTo>
                      <a:lnTo>
                        <a:pt x="0" y="5"/>
                      </a:lnTo>
                      <a:lnTo>
                        <a:pt x="1" y="5"/>
                      </a:lnTo>
                      <a:lnTo>
                        <a:pt x="2" y="4"/>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3" name="Freeform 402"/>
                <p:cNvSpPr>
                  <a:spLocks/>
                </p:cNvSpPr>
                <p:nvPr/>
              </p:nvSpPr>
              <p:spPr bwMode="auto">
                <a:xfrm>
                  <a:off x="3179" y="1695"/>
                  <a:ext cx="1" cy="2"/>
                </a:xfrm>
                <a:custGeom>
                  <a:avLst/>
                  <a:gdLst>
                    <a:gd name="T0" fmla="*/ 3 w 4"/>
                    <a:gd name="T1" fmla="*/ 0 h 5"/>
                    <a:gd name="T2" fmla="*/ 3 w 4"/>
                    <a:gd name="T3" fmla="*/ 0 h 5"/>
                    <a:gd name="T4" fmla="*/ 0 w 4"/>
                    <a:gd name="T5" fmla="*/ 2 h 5"/>
                    <a:gd name="T6" fmla="*/ 1 w 4"/>
                    <a:gd name="T7" fmla="*/ 4 h 5"/>
                    <a:gd name="T8" fmla="*/ 3 w 4"/>
                    <a:gd name="T9" fmla="*/ 5 h 5"/>
                    <a:gd name="T10" fmla="*/ 4 w 4"/>
                    <a:gd name="T11" fmla="*/ 4 h 5"/>
                    <a:gd name="T12" fmla="*/ 3 w 4"/>
                    <a:gd name="T13" fmla="*/ 2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3" y="0"/>
                      </a:lnTo>
                      <a:lnTo>
                        <a:pt x="0" y="2"/>
                      </a:lnTo>
                      <a:lnTo>
                        <a:pt x="1" y="4"/>
                      </a:lnTo>
                      <a:lnTo>
                        <a:pt x="3" y="5"/>
                      </a:lnTo>
                      <a:lnTo>
                        <a:pt x="4" y="4"/>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4" name="Freeform 403"/>
                <p:cNvSpPr>
                  <a:spLocks/>
                </p:cNvSpPr>
                <p:nvPr/>
              </p:nvSpPr>
              <p:spPr bwMode="auto">
                <a:xfrm>
                  <a:off x="3179" y="1695"/>
                  <a:ext cx="1" cy="2"/>
                </a:xfrm>
                <a:custGeom>
                  <a:avLst/>
                  <a:gdLst>
                    <a:gd name="T0" fmla="*/ 1 w 3"/>
                    <a:gd name="T1" fmla="*/ 3 h 5"/>
                    <a:gd name="T2" fmla="*/ 1 w 3"/>
                    <a:gd name="T3" fmla="*/ 0 h 5"/>
                    <a:gd name="T4" fmla="*/ 0 w 3"/>
                    <a:gd name="T5" fmla="*/ 0 h 5"/>
                    <a:gd name="T6" fmla="*/ 0 w 3"/>
                    <a:gd name="T7" fmla="*/ 3 h 5"/>
                    <a:gd name="T8" fmla="*/ 0 w 3"/>
                    <a:gd name="T9" fmla="*/ 5 h 5"/>
                    <a:gd name="T10" fmla="*/ 1 w 3"/>
                    <a:gd name="T11" fmla="*/ 5 h 5"/>
                    <a:gd name="T12" fmla="*/ 3 w 3"/>
                    <a:gd name="T13" fmla="*/ 4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1" y="0"/>
                      </a:lnTo>
                      <a:lnTo>
                        <a:pt x="0" y="0"/>
                      </a:lnTo>
                      <a:lnTo>
                        <a:pt x="0" y="3"/>
                      </a:lnTo>
                      <a:lnTo>
                        <a:pt x="0" y="5"/>
                      </a:lnTo>
                      <a:lnTo>
                        <a:pt x="1" y="5"/>
                      </a:lnTo>
                      <a:lnTo>
                        <a:pt x="3" y="4"/>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5" name="Freeform 404"/>
                <p:cNvSpPr>
                  <a:spLocks/>
                </p:cNvSpPr>
                <p:nvPr/>
              </p:nvSpPr>
              <p:spPr bwMode="auto">
                <a:xfrm>
                  <a:off x="3178" y="1695"/>
                  <a:ext cx="1" cy="2"/>
                </a:xfrm>
                <a:custGeom>
                  <a:avLst/>
                  <a:gdLst>
                    <a:gd name="T0" fmla="*/ 2 w 3"/>
                    <a:gd name="T1" fmla="*/ 0 h 5"/>
                    <a:gd name="T2" fmla="*/ 2 w 3"/>
                    <a:gd name="T3" fmla="*/ 0 h 5"/>
                    <a:gd name="T4" fmla="*/ 0 w 3"/>
                    <a:gd name="T5" fmla="*/ 3 h 5"/>
                    <a:gd name="T6" fmla="*/ 1 w 3"/>
                    <a:gd name="T7" fmla="*/ 4 h 5"/>
                    <a:gd name="T8" fmla="*/ 2 w 3"/>
                    <a:gd name="T9" fmla="*/ 5 h 5"/>
                    <a:gd name="T10" fmla="*/ 3 w 3"/>
                    <a:gd name="T11" fmla="*/ 4 h 5"/>
                    <a:gd name="T12" fmla="*/ 2 w 3"/>
                    <a:gd name="T13" fmla="*/ 3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3"/>
                      </a:lnTo>
                      <a:lnTo>
                        <a:pt x="1" y="4"/>
                      </a:lnTo>
                      <a:lnTo>
                        <a:pt x="2" y="5"/>
                      </a:lnTo>
                      <a:lnTo>
                        <a:pt x="3" y="4"/>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6" name="Freeform 405"/>
                <p:cNvSpPr>
                  <a:spLocks/>
                </p:cNvSpPr>
                <p:nvPr/>
              </p:nvSpPr>
              <p:spPr bwMode="auto">
                <a:xfrm>
                  <a:off x="3178" y="1696"/>
                  <a:ext cx="1" cy="2"/>
                </a:xfrm>
                <a:custGeom>
                  <a:avLst/>
                  <a:gdLst>
                    <a:gd name="T0" fmla="*/ 1 w 2"/>
                    <a:gd name="T1" fmla="*/ 3 h 5"/>
                    <a:gd name="T2" fmla="*/ 1 w 2"/>
                    <a:gd name="T3" fmla="*/ 0 h 5"/>
                    <a:gd name="T4" fmla="*/ 0 w 2"/>
                    <a:gd name="T5" fmla="*/ 0 h 5"/>
                    <a:gd name="T6" fmla="*/ 0 w 2"/>
                    <a:gd name="T7" fmla="*/ 3 h 5"/>
                    <a:gd name="T8" fmla="*/ 0 w 2"/>
                    <a:gd name="T9" fmla="*/ 5 h 5"/>
                    <a:gd name="T10" fmla="*/ 1 w 2"/>
                    <a:gd name="T11" fmla="*/ 5 h 5"/>
                    <a:gd name="T12" fmla="*/ 2 w 2"/>
                    <a:gd name="T13" fmla="*/ 4 h 5"/>
                    <a:gd name="T14" fmla="*/ 1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3"/>
                      </a:moveTo>
                      <a:lnTo>
                        <a:pt x="1" y="0"/>
                      </a:lnTo>
                      <a:lnTo>
                        <a:pt x="0" y="0"/>
                      </a:lnTo>
                      <a:lnTo>
                        <a:pt x="0" y="3"/>
                      </a:lnTo>
                      <a:lnTo>
                        <a:pt x="0" y="5"/>
                      </a:lnTo>
                      <a:lnTo>
                        <a:pt x="1" y="5"/>
                      </a:lnTo>
                      <a:lnTo>
                        <a:pt x="2" y="4"/>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7" name="Freeform 406"/>
                <p:cNvSpPr>
                  <a:spLocks/>
                </p:cNvSpPr>
                <p:nvPr/>
              </p:nvSpPr>
              <p:spPr bwMode="auto">
                <a:xfrm>
                  <a:off x="3176" y="1696"/>
                  <a:ext cx="2" cy="2"/>
                </a:xfrm>
                <a:custGeom>
                  <a:avLst/>
                  <a:gdLst>
                    <a:gd name="T0" fmla="*/ 2 w 3"/>
                    <a:gd name="T1" fmla="*/ 0 h 5"/>
                    <a:gd name="T2" fmla="*/ 2 w 3"/>
                    <a:gd name="T3" fmla="*/ 0 h 5"/>
                    <a:gd name="T4" fmla="*/ 0 w 3"/>
                    <a:gd name="T5" fmla="*/ 3 h 5"/>
                    <a:gd name="T6" fmla="*/ 1 w 3"/>
                    <a:gd name="T7" fmla="*/ 4 h 5"/>
                    <a:gd name="T8" fmla="*/ 2 w 3"/>
                    <a:gd name="T9" fmla="*/ 5 h 5"/>
                    <a:gd name="T10" fmla="*/ 3 w 3"/>
                    <a:gd name="T11" fmla="*/ 4 h 5"/>
                    <a:gd name="T12" fmla="*/ 2 w 3"/>
                    <a:gd name="T13" fmla="*/ 3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3"/>
                      </a:lnTo>
                      <a:lnTo>
                        <a:pt x="1" y="4"/>
                      </a:lnTo>
                      <a:lnTo>
                        <a:pt x="2" y="5"/>
                      </a:lnTo>
                      <a:lnTo>
                        <a:pt x="3" y="4"/>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8" name="Freeform 407"/>
                <p:cNvSpPr>
                  <a:spLocks/>
                </p:cNvSpPr>
                <p:nvPr/>
              </p:nvSpPr>
              <p:spPr bwMode="auto">
                <a:xfrm>
                  <a:off x="3176" y="1696"/>
                  <a:ext cx="2" cy="3"/>
                </a:xfrm>
                <a:custGeom>
                  <a:avLst/>
                  <a:gdLst>
                    <a:gd name="T0" fmla="*/ 1 w 2"/>
                    <a:gd name="T1" fmla="*/ 2 h 4"/>
                    <a:gd name="T2" fmla="*/ 1 w 2"/>
                    <a:gd name="T3" fmla="*/ 0 h 4"/>
                    <a:gd name="T4" fmla="*/ 0 w 2"/>
                    <a:gd name="T5" fmla="*/ 0 h 4"/>
                    <a:gd name="T6" fmla="*/ 0 w 2"/>
                    <a:gd name="T7" fmla="*/ 2 h 4"/>
                    <a:gd name="T8" fmla="*/ 0 w 2"/>
                    <a:gd name="T9" fmla="*/ 4 h 4"/>
                    <a:gd name="T10" fmla="*/ 1 w 2"/>
                    <a:gd name="T11" fmla="*/ 4 h 4"/>
                    <a:gd name="T12" fmla="*/ 2 w 2"/>
                    <a:gd name="T13" fmla="*/ 3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1" y="0"/>
                      </a:lnTo>
                      <a:lnTo>
                        <a:pt x="0" y="0"/>
                      </a:lnTo>
                      <a:lnTo>
                        <a:pt x="0" y="2"/>
                      </a:lnTo>
                      <a:lnTo>
                        <a:pt x="0" y="4"/>
                      </a:lnTo>
                      <a:lnTo>
                        <a:pt x="1" y="4"/>
                      </a:lnTo>
                      <a:lnTo>
                        <a:pt x="2"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29" name="Freeform 408"/>
                <p:cNvSpPr>
                  <a:spLocks/>
                </p:cNvSpPr>
                <p:nvPr/>
              </p:nvSpPr>
              <p:spPr bwMode="auto">
                <a:xfrm>
                  <a:off x="3175" y="1704"/>
                  <a:ext cx="1" cy="2"/>
                </a:xfrm>
                <a:custGeom>
                  <a:avLst/>
                  <a:gdLst>
                    <a:gd name="T0" fmla="*/ 0 w 4"/>
                    <a:gd name="T1" fmla="*/ 1 h 3"/>
                    <a:gd name="T2" fmla="*/ 0 w 4"/>
                    <a:gd name="T3" fmla="*/ 2 h 3"/>
                    <a:gd name="T4" fmla="*/ 1 w 4"/>
                    <a:gd name="T5" fmla="*/ 3 h 3"/>
                    <a:gd name="T6" fmla="*/ 3 w 4"/>
                    <a:gd name="T7" fmla="*/ 2 h 3"/>
                    <a:gd name="T8" fmla="*/ 4 w 4"/>
                    <a:gd name="T9" fmla="*/ 1 h 3"/>
                    <a:gd name="T10" fmla="*/ 3 w 4"/>
                    <a:gd name="T11" fmla="*/ 0 h 3"/>
                    <a:gd name="T12" fmla="*/ 1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0" y="2"/>
                      </a:lnTo>
                      <a:lnTo>
                        <a:pt x="1" y="3"/>
                      </a:lnTo>
                      <a:lnTo>
                        <a:pt x="3" y="2"/>
                      </a:lnTo>
                      <a:lnTo>
                        <a:pt x="4" y="1"/>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0" name="Freeform 409"/>
                <p:cNvSpPr>
                  <a:spLocks/>
                </p:cNvSpPr>
                <p:nvPr/>
              </p:nvSpPr>
              <p:spPr bwMode="auto">
                <a:xfrm>
                  <a:off x="3175" y="1704"/>
                  <a:ext cx="3" cy="6"/>
                </a:xfrm>
                <a:custGeom>
                  <a:avLst/>
                  <a:gdLst>
                    <a:gd name="T0" fmla="*/ 2 w 6"/>
                    <a:gd name="T1" fmla="*/ 1 h 11"/>
                    <a:gd name="T2" fmla="*/ 0 w 6"/>
                    <a:gd name="T3" fmla="*/ 1 h 11"/>
                    <a:gd name="T4" fmla="*/ 0 w 6"/>
                    <a:gd name="T5" fmla="*/ 3 h 11"/>
                    <a:gd name="T6" fmla="*/ 3 w 6"/>
                    <a:gd name="T7" fmla="*/ 8 h 11"/>
                    <a:gd name="T8" fmla="*/ 3 w 6"/>
                    <a:gd name="T9" fmla="*/ 9 h 11"/>
                    <a:gd name="T10" fmla="*/ 4 w 6"/>
                    <a:gd name="T11" fmla="*/ 11 h 11"/>
                    <a:gd name="T12" fmla="*/ 5 w 6"/>
                    <a:gd name="T13" fmla="*/ 11 h 11"/>
                    <a:gd name="T14" fmla="*/ 6 w 6"/>
                    <a:gd name="T15" fmla="*/ 11 h 11"/>
                    <a:gd name="T16" fmla="*/ 5 w 6"/>
                    <a:gd name="T17" fmla="*/ 9 h 11"/>
                    <a:gd name="T18" fmla="*/ 5 w 6"/>
                    <a:gd name="T19" fmla="*/ 8 h 11"/>
                    <a:gd name="T20" fmla="*/ 3 w 6"/>
                    <a:gd name="T21" fmla="*/ 3 h 11"/>
                    <a:gd name="T22" fmla="*/ 3 w 6"/>
                    <a:gd name="T23" fmla="*/ 0 h 11"/>
                    <a:gd name="T24" fmla="*/ 3 w 6"/>
                    <a:gd name="T25" fmla="*/ 0 h 11"/>
                    <a:gd name="T26" fmla="*/ 2 w 6"/>
                    <a:gd name="T27" fmla="*/ 1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1"/>
                    <a:gd name="T44" fmla="*/ 6 w 6"/>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1">
                      <a:moveTo>
                        <a:pt x="2" y="1"/>
                      </a:moveTo>
                      <a:lnTo>
                        <a:pt x="0" y="1"/>
                      </a:lnTo>
                      <a:lnTo>
                        <a:pt x="0" y="3"/>
                      </a:lnTo>
                      <a:lnTo>
                        <a:pt x="3" y="8"/>
                      </a:lnTo>
                      <a:lnTo>
                        <a:pt x="3" y="9"/>
                      </a:lnTo>
                      <a:lnTo>
                        <a:pt x="4" y="11"/>
                      </a:lnTo>
                      <a:lnTo>
                        <a:pt x="5" y="11"/>
                      </a:lnTo>
                      <a:lnTo>
                        <a:pt x="6" y="11"/>
                      </a:lnTo>
                      <a:lnTo>
                        <a:pt x="5" y="9"/>
                      </a:lnTo>
                      <a:lnTo>
                        <a:pt x="5" y="8"/>
                      </a:lnTo>
                      <a:lnTo>
                        <a:pt x="3" y="3"/>
                      </a:lnTo>
                      <a:lnTo>
                        <a:pt x="3"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1" name="Freeform 410"/>
                <p:cNvSpPr>
                  <a:spLocks/>
                </p:cNvSpPr>
                <p:nvPr/>
              </p:nvSpPr>
              <p:spPr bwMode="auto">
                <a:xfrm>
                  <a:off x="3177" y="1710"/>
                  <a:ext cx="2" cy="1"/>
                </a:xfrm>
                <a:custGeom>
                  <a:avLst/>
                  <a:gdLst>
                    <a:gd name="T0" fmla="*/ 0 w 3"/>
                    <a:gd name="T1" fmla="*/ 1 h 4"/>
                    <a:gd name="T2" fmla="*/ 1 w 3"/>
                    <a:gd name="T3" fmla="*/ 4 h 4"/>
                    <a:gd name="T4" fmla="*/ 1 w 3"/>
                    <a:gd name="T5" fmla="*/ 4 h 4"/>
                    <a:gd name="T6" fmla="*/ 2 w 3"/>
                    <a:gd name="T7" fmla="*/ 2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1" y="4"/>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2" name="Freeform 411"/>
                <p:cNvSpPr>
                  <a:spLocks/>
                </p:cNvSpPr>
                <p:nvPr/>
              </p:nvSpPr>
              <p:spPr bwMode="auto">
                <a:xfrm>
                  <a:off x="3178" y="1710"/>
                  <a:ext cx="2" cy="3"/>
                </a:xfrm>
                <a:custGeom>
                  <a:avLst/>
                  <a:gdLst>
                    <a:gd name="T0" fmla="*/ 1 w 5"/>
                    <a:gd name="T1" fmla="*/ 2 h 7"/>
                    <a:gd name="T2" fmla="*/ 0 w 5"/>
                    <a:gd name="T3" fmla="*/ 2 h 7"/>
                    <a:gd name="T4" fmla="*/ 2 w 5"/>
                    <a:gd name="T5" fmla="*/ 7 h 7"/>
                    <a:gd name="T6" fmla="*/ 3 w 5"/>
                    <a:gd name="T7" fmla="*/ 7 h 7"/>
                    <a:gd name="T8" fmla="*/ 5 w 5"/>
                    <a:gd name="T9" fmla="*/ 7 h 7"/>
                    <a:gd name="T10" fmla="*/ 1 w 5"/>
                    <a:gd name="T11" fmla="*/ 0 h 7"/>
                    <a:gd name="T12" fmla="*/ 2 w 5"/>
                    <a:gd name="T13" fmla="*/ 1 h 7"/>
                    <a:gd name="T14" fmla="*/ 1 w 5"/>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1" y="2"/>
                      </a:moveTo>
                      <a:lnTo>
                        <a:pt x="0" y="2"/>
                      </a:lnTo>
                      <a:lnTo>
                        <a:pt x="2" y="7"/>
                      </a:lnTo>
                      <a:lnTo>
                        <a:pt x="3" y="7"/>
                      </a:lnTo>
                      <a:lnTo>
                        <a:pt x="5"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3" name="Freeform 412"/>
                <p:cNvSpPr>
                  <a:spLocks/>
                </p:cNvSpPr>
                <p:nvPr/>
              </p:nvSpPr>
              <p:spPr bwMode="auto">
                <a:xfrm>
                  <a:off x="3179" y="1712"/>
                  <a:ext cx="1" cy="2"/>
                </a:xfrm>
                <a:custGeom>
                  <a:avLst/>
                  <a:gdLst>
                    <a:gd name="T0" fmla="*/ 0 w 4"/>
                    <a:gd name="T1" fmla="*/ 1 h 3"/>
                    <a:gd name="T2" fmla="*/ 1 w 4"/>
                    <a:gd name="T3" fmla="*/ 3 h 3"/>
                    <a:gd name="T4" fmla="*/ 1 w 4"/>
                    <a:gd name="T5" fmla="*/ 3 h 3"/>
                    <a:gd name="T6" fmla="*/ 3 w 4"/>
                    <a:gd name="T7" fmla="*/ 2 h 3"/>
                    <a:gd name="T8" fmla="*/ 4 w 4"/>
                    <a:gd name="T9" fmla="*/ 1 h 3"/>
                    <a:gd name="T10" fmla="*/ 3 w 4"/>
                    <a:gd name="T11" fmla="*/ 0 h 3"/>
                    <a:gd name="T12" fmla="*/ 1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1" y="3"/>
                      </a:lnTo>
                      <a:lnTo>
                        <a:pt x="3" y="2"/>
                      </a:lnTo>
                      <a:lnTo>
                        <a:pt x="4" y="1"/>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4" name="Freeform 413"/>
                <p:cNvSpPr>
                  <a:spLocks/>
                </p:cNvSpPr>
                <p:nvPr/>
              </p:nvSpPr>
              <p:spPr bwMode="auto">
                <a:xfrm>
                  <a:off x="3179" y="1712"/>
                  <a:ext cx="3" cy="5"/>
                </a:xfrm>
                <a:custGeom>
                  <a:avLst/>
                  <a:gdLst>
                    <a:gd name="T0" fmla="*/ 2 w 6"/>
                    <a:gd name="T1" fmla="*/ 2 h 9"/>
                    <a:gd name="T2" fmla="*/ 0 w 6"/>
                    <a:gd name="T3" fmla="*/ 2 h 9"/>
                    <a:gd name="T4" fmla="*/ 4 w 6"/>
                    <a:gd name="T5" fmla="*/ 9 h 9"/>
                    <a:gd name="T6" fmla="*/ 5 w 6"/>
                    <a:gd name="T7" fmla="*/ 9 h 9"/>
                    <a:gd name="T8" fmla="*/ 6 w 6"/>
                    <a:gd name="T9" fmla="*/ 9 h 9"/>
                    <a:gd name="T10" fmla="*/ 2 w 6"/>
                    <a:gd name="T11" fmla="*/ 0 h 9"/>
                    <a:gd name="T12" fmla="*/ 3 w 6"/>
                    <a:gd name="T13" fmla="*/ 1 h 9"/>
                    <a:gd name="T14" fmla="*/ 2 w 6"/>
                    <a:gd name="T15" fmla="*/ 2 h 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9"/>
                    <a:gd name="T26" fmla="*/ 6 w 6"/>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9">
                      <a:moveTo>
                        <a:pt x="2" y="2"/>
                      </a:moveTo>
                      <a:lnTo>
                        <a:pt x="0" y="2"/>
                      </a:lnTo>
                      <a:lnTo>
                        <a:pt x="4" y="9"/>
                      </a:lnTo>
                      <a:lnTo>
                        <a:pt x="5" y="9"/>
                      </a:lnTo>
                      <a:lnTo>
                        <a:pt x="6" y="9"/>
                      </a:lnTo>
                      <a:lnTo>
                        <a:pt x="2"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5" name="Freeform 414"/>
                <p:cNvSpPr>
                  <a:spLocks/>
                </p:cNvSpPr>
                <p:nvPr/>
              </p:nvSpPr>
              <p:spPr bwMode="auto">
                <a:xfrm>
                  <a:off x="3181" y="1716"/>
                  <a:ext cx="3" cy="4"/>
                </a:xfrm>
                <a:custGeom>
                  <a:avLst/>
                  <a:gdLst>
                    <a:gd name="T0" fmla="*/ 0 w 7"/>
                    <a:gd name="T1" fmla="*/ 1 h 7"/>
                    <a:gd name="T2" fmla="*/ 1 w 7"/>
                    <a:gd name="T3" fmla="*/ 3 h 7"/>
                    <a:gd name="T4" fmla="*/ 5 w 7"/>
                    <a:gd name="T5" fmla="*/ 7 h 7"/>
                    <a:gd name="T6" fmla="*/ 6 w 7"/>
                    <a:gd name="T7" fmla="*/ 6 h 7"/>
                    <a:gd name="T8" fmla="*/ 7 w 7"/>
                    <a:gd name="T9" fmla="*/ 5 h 7"/>
                    <a:gd name="T10" fmla="*/ 2 w 7"/>
                    <a:gd name="T11" fmla="*/ 0 h 7"/>
                    <a:gd name="T12" fmla="*/ 1 w 7"/>
                    <a:gd name="T13" fmla="*/ 1 h 7"/>
                    <a:gd name="T14" fmla="*/ 0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0" y="1"/>
                      </a:moveTo>
                      <a:lnTo>
                        <a:pt x="1" y="3"/>
                      </a:lnTo>
                      <a:lnTo>
                        <a:pt x="5" y="7"/>
                      </a:lnTo>
                      <a:lnTo>
                        <a:pt x="6" y="6"/>
                      </a:lnTo>
                      <a:lnTo>
                        <a:pt x="7" y="5"/>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6" name="Freeform 415"/>
                <p:cNvSpPr>
                  <a:spLocks/>
                </p:cNvSpPr>
                <p:nvPr/>
              </p:nvSpPr>
              <p:spPr bwMode="auto">
                <a:xfrm>
                  <a:off x="3183" y="1718"/>
                  <a:ext cx="2" cy="2"/>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2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7" name="Freeform 416"/>
                <p:cNvSpPr>
                  <a:spLocks/>
                </p:cNvSpPr>
                <p:nvPr/>
              </p:nvSpPr>
              <p:spPr bwMode="auto">
                <a:xfrm>
                  <a:off x="3184" y="1720"/>
                  <a:ext cx="4" cy="4"/>
                </a:xfrm>
                <a:custGeom>
                  <a:avLst/>
                  <a:gdLst>
                    <a:gd name="T0" fmla="*/ 0 w 8"/>
                    <a:gd name="T1" fmla="*/ 1 h 8"/>
                    <a:gd name="T2" fmla="*/ 1 w 8"/>
                    <a:gd name="T3" fmla="*/ 3 h 8"/>
                    <a:gd name="T4" fmla="*/ 5 w 8"/>
                    <a:gd name="T5" fmla="*/ 8 h 8"/>
                    <a:gd name="T6" fmla="*/ 7 w 8"/>
                    <a:gd name="T7" fmla="*/ 7 h 8"/>
                    <a:gd name="T8" fmla="*/ 8 w 8"/>
                    <a:gd name="T9" fmla="*/ 6 h 8"/>
                    <a:gd name="T10" fmla="*/ 2 w 8"/>
                    <a:gd name="T11" fmla="*/ 0 h 8"/>
                    <a:gd name="T12" fmla="*/ 1 w 8"/>
                    <a:gd name="T13" fmla="*/ 1 h 8"/>
                    <a:gd name="T14" fmla="*/ 0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0" y="1"/>
                      </a:moveTo>
                      <a:lnTo>
                        <a:pt x="1" y="3"/>
                      </a:lnTo>
                      <a:lnTo>
                        <a:pt x="5" y="8"/>
                      </a:lnTo>
                      <a:lnTo>
                        <a:pt x="7" y="7"/>
                      </a:lnTo>
                      <a:lnTo>
                        <a:pt x="8" y="6"/>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8" name="Freeform 417"/>
                <p:cNvSpPr>
                  <a:spLocks/>
                </p:cNvSpPr>
                <p:nvPr/>
              </p:nvSpPr>
              <p:spPr bwMode="auto">
                <a:xfrm>
                  <a:off x="3187" y="1722"/>
                  <a:ext cx="2" cy="4"/>
                </a:xfrm>
                <a:custGeom>
                  <a:avLst/>
                  <a:gdLst>
                    <a:gd name="T0" fmla="*/ 2 w 5"/>
                    <a:gd name="T1" fmla="*/ 3 h 7"/>
                    <a:gd name="T2" fmla="*/ 0 w 5"/>
                    <a:gd name="T3" fmla="*/ 3 h 7"/>
                    <a:gd name="T4" fmla="*/ 2 w 5"/>
                    <a:gd name="T5" fmla="*/ 5 h 7"/>
                    <a:gd name="T6" fmla="*/ 5 w 5"/>
                    <a:gd name="T7" fmla="*/ 7 h 7"/>
                    <a:gd name="T8" fmla="*/ 5 w 5"/>
                    <a:gd name="T9" fmla="*/ 6 h 7"/>
                    <a:gd name="T10" fmla="*/ 5 w 5"/>
                    <a:gd name="T11" fmla="*/ 5 h 7"/>
                    <a:gd name="T12" fmla="*/ 4 w 5"/>
                    <a:gd name="T13" fmla="*/ 5 h 7"/>
                    <a:gd name="T14" fmla="*/ 2 w 5"/>
                    <a:gd name="T15" fmla="*/ 0 h 7"/>
                    <a:gd name="T16" fmla="*/ 3 w 5"/>
                    <a:gd name="T17" fmla="*/ 2 h 7"/>
                    <a:gd name="T18" fmla="*/ 2 w 5"/>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2" y="3"/>
                      </a:moveTo>
                      <a:lnTo>
                        <a:pt x="0" y="3"/>
                      </a:lnTo>
                      <a:lnTo>
                        <a:pt x="2" y="5"/>
                      </a:lnTo>
                      <a:lnTo>
                        <a:pt x="5" y="7"/>
                      </a:lnTo>
                      <a:lnTo>
                        <a:pt x="5" y="6"/>
                      </a:lnTo>
                      <a:lnTo>
                        <a:pt x="5" y="5"/>
                      </a:lnTo>
                      <a:lnTo>
                        <a:pt x="4" y="5"/>
                      </a:lnTo>
                      <a:lnTo>
                        <a:pt x="2" y="0"/>
                      </a:lnTo>
                      <a:lnTo>
                        <a:pt x="3"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39" name="Freeform 418"/>
                <p:cNvSpPr>
                  <a:spLocks/>
                </p:cNvSpPr>
                <p:nvPr/>
              </p:nvSpPr>
              <p:spPr bwMode="auto">
                <a:xfrm>
                  <a:off x="3188" y="1725"/>
                  <a:ext cx="6" cy="5"/>
                </a:xfrm>
                <a:custGeom>
                  <a:avLst/>
                  <a:gdLst>
                    <a:gd name="T0" fmla="*/ 1 w 10"/>
                    <a:gd name="T1" fmla="*/ 1 h 10"/>
                    <a:gd name="T2" fmla="*/ 0 w 10"/>
                    <a:gd name="T3" fmla="*/ 2 h 10"/>
                    <a:gd name="T4" fmla="*/ 8 w 10"/>
                    <a:gd name="T5" fmla="*/ 10 h 10"/>
                    <a:gd name="T6" fmla="*/ 9 w 10"/>
                    <a:gd name="T7" fmla="*/ 9 h 10"/>
                    <a:gd name="T8" fmla="*/ 10 w 10"/>
                    <a:gd name="T9" fmla="*/ 8 h 10"/>
                    <a:gd name="T10" fmla="*/ 3 w 10"/>
                    <a:gd name="T11" fmla="*/ 1 h 10"/>
                    <a:gd name="T12" fmla="*/ 1 w 10"/>
                    <a:gd name="T13" fmla="*/ 0 h 10"/>
                    <a:gd name="T14" fmla="*/ 1 w 10"/>
                    <a:gd name="T15" fmla="*/ 1 h 1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0"/>
                    <a:gd name="T26" fmla="*/ 10 w 10"/>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0">
                      <a:moveTo>
                        <a:pt x="1" y="1"/>
                      </a:moveTo>
                      <a:lnTo>
                        <a:pt x="0" y="2"/>
                      </a:lnTo>
                      <a:lnTo>
                        <a:pt x="8" y="10"/>
                      </a:lnTo>
                      <a:lnTo>
                        <a:pt x="9" y="9"/>
                      </a:lnTo>
                      <a:lnTo>
                        <a:pt x="10" y="8"/>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0" name="Freeform 419"/>
                <p:cNvSpPr>
                  <a:spLocks/>
                </p:cNvSpPr>
                <p:nvPr/>
              </p:nvSpPr>
              <p:spPr bwMode="auto">
                <a:xfrm>
                  <a:off x="3192" y="1729"/>
                  <a:ext cx="2" cy="1"/>
                </a:xfrm>
                <a:custGeom>
                  <a:avLst/>
                  <a:gdLst>
                    <a:gd name="T0" fmla="*/ 1 w 4"/>
                    <a:gd name="T1" fmla="*/ 2 h 4"/>
                    <a:gd name="T2" fmla="*/ 0 w 4"/>
                    <a:gd name="T3" fmla="*/ 1 h 4"/>
                    <a:gd name="T4" fmla="*/ 4 w 4"/>
                    <a:gd name="T5" fmla="*/ 4 h 4"/>
                    <a:gd name="T6" fmla="*/ 4 w 4"/>
                    <a:gd name="T7" fmla="*/ 2 h 4"/>
                    <a:gd name="T8" fmla="*/ 4 w 4"/>
                    <a:gd name="T9" fmla="*/ 1 h 4"/>
                    <a:gd name="T10" fmla="*/ 2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1"/>
                      </a:lnTo>
                      <a:lnTo>
                        <a:pt x="4" y="4"/>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1" name="Freeform 420"/>
                <p:cNvSpPr>
                  <a:spLocks/>
                </p:cNvSpPr>
                <p:nvPr/>
              </p:nvSpPr>
              <p:spPr bwMode="auto">
                <a:xfrm>
                  <a:off x="3194" y="1729"/>
                  <a:ext cx="2" cy="2"/>
                </a:xfrm>
                <a:custGeom>
                  <a:avLst/>
                  <a:gdLst>
                    <a:gd name="T0" fmla="*/ 1 w 5"/>
                    <a:gd name="T1" fmla="*/ 1 h 5"/>
                    <a:gd name="T2" fmla="*/ 0 w 5"/>
                    <a:gd name="T3" fmla="*/ 3 h 5"/>
                    <a:gd name="T4" fmla="*/ 3 w 5"/>
                    <a:gd name="T5" fmla="*/ 5 h 5"/>
                    <a:gd name="T6" fmla="*/ 4 w 5"/>
                    <a:gd name="T7" fmla="*/ 4 h 5"/>
                    <a:gd name="T8" fmla="*/ 5 w 5"/>
                    <a:gd name="T9" fmla="*/ 3 h 5"/>
                    <a:gd name="T10" fmla="*/ 4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3"/>
                      </a:lnTo>
                      <a:lnTo>
                        <a:pt x="3" y="5"/>
                      </a:lnTo>
                      <a:lnTo>
                        <a:pt x="4" y="4"/>
                      </a:lnTo>
                      <a:lnTo>
                        <a:pt x="5" y="3"/>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2" name="Freeform 421"/>
                <p:cNvSpPr>
                  <a:spLocks/>
                </p:cNvSpPr>
                <p:nvPr/>
              </p:nvSpPr>
              <p:spPr bwMode="auto">
                <a:xfrm>
                  <a:off x="3195" y="1730"/>
                  <a:ext cx="1" cy="1"/>
                </a:xfrm>
                <a:custGeom>
                  <a:avLst/>
                  <a:gdLst>
                    <a:gd name="T0" fmla="*/ 0 w 1"/>
                    <a:gd name="T1" fmla="*/ 2 h 2"/>
                    <a:gd name="T2" fmla="*/ 0 w 1"/>
                    <a:gd name="T3" fmla="*/ 2 h 2"/>
                    <a:gd name="T4" fmla="*/ 1 w 1"/>
                    <a:gd name="T5" fmla="*/ 0 h 2"/>
                    <a:gd name="T6" fmla="*/ 1 w 1"/>
                    <a:gd name="T7" fmla="*/ 1 h 2"/>
                    <a:gd name="T8" fmla="*/ 0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2"/>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3" name="Freeform 422"/>
                <p:cNvSpPr>
                  <a:spLocks/>
                </p:cNvSpPr>
                <p:nvPr/>
              </p:nvSpPr>
              <p:spPr bwMode="auto">
                <a:xfrm>
                  <a:off x="3195" y="1730"/>
                  <a:ext cx="2" cy="2"/>
                </a:xfrm>
                <a:custGeom>
                  <a:avLst/>
                  <a:gdLst>
                    <a:gd name="T0" fmla="*/ 0 w 4"/>
                    <a:gd name="T1" fmla="*/ 2 h 3"/>
                    <a:gd name="T2" fmla="*/ 2 w 4"/>
                    <a:gd name="T3" fmla="*/ 2 h 3"/>
                    <a:gd name="T4" fmla="*/ 4 w 4"/>
                    <a:gd name="T5" fmla="*/ 3 h 3"/>
                    <a:gd name="T6" fmla="*/ 4 w 4"/>
                    <a:gd name="T7" fmla="*/ 2 h 3"/>
                    <a:gd name="T8" fmla="*/ 4 w 4"/>
                    <a:gd name="T9" fmla="*/ 1 h 3"/>
                    <a:gd name="T10" fmla="*/ 2 w 4"/>
                    <a:gd name="T11" fmla="*/ 0 h 3"/>
                    <a:gd name="T12" fmla="*/ 1 w 4"/>
                    <a:gd name="T13" fmla="*/ 0 h 3"/>
                    <a:gd name="T14" fmla="*/ 0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2"/>
                      </a:moveTo>
                      <a:lnTo>
                        <a:pt x="2" y="2"/>
                      </a:lnTo>
                      <a:lnTo>
                        <a:pt x="4" y="3"/>
                      </a:lnTo>
                      <a:lnTo>
                        <a:pt x="4" y="2"/>
                      </a:lnTo>
                      <a:lnTo>
                        <a:pt x="4" y="1"/>
                      </a:lnTo>
                      <a:lnTo>
                        <a:pt x="2" y="0"/>
                      </a:lnTo>
                      <a:lnTo>
                        <a:pt x="1"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4" name="Freeform 423"/>
                <p:cNvSpPr>
                  <a:spLocks/>
                </p:cNvSpPr>
                <p:nvPr/>
              </p:nvSpPr>
              <p:spPr bwMode="auto">
                <a:xfrm>
                  <a:off x="3197" y="1731"/>
                  <a:ext cx="1" cy="2"/>
                </a:xfrm>
                <a:custGeom>
                  <a:avLst/>
                  <a:gdLst>
                    <a:gd name="T0" fmla="*/ 1 w 3"/>
                    <a:gd name="T1" fmla="*/ 1 h 3"/>
                    <a:gd name="T2" fmla="*/ 0 w 3"/>
                    <a:gd name="T3" fmla="*/ 2 h 3"/>
                    <a:gd name="T4" fmla="*/ 1 w 3"/>
                    <a:gd name="T5" fmla="*/ 3 h 3"/>
                    <a:gd name="T6" fmla="*/ 2 w 3"/>
                    <a:gd name="T7" fmla="*/ 2 h 3"/>
                    <a:gd name="T8" fmla="*/ 3 w 3"/>
                    <a:gd name="T9" fmla="*/ 1 h 3"/>
                    <a:gd name="T10" fmla="*/ 3 w 3"/>
                    <a:gd name="T11" fmla="*/ 1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5" name="Freeform 424"/>
                <p:cNvSpPr>
                  <a:spLocks/>
                </p:cNvSpPr>
                <p:nvPr/>
              </p:nvSpPr>
              <p:spPr bwMode="auto">
                <a:xfrm>
                  <a:off x="3197" y="1731"/>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6" name="Freeform 425"/>
                <p:cNvSpPr>
                  <a:spLocks/>
                </p:cNvSpPr>
                <p:nvPr/>
              </p:nvSpPr>
              <p:spPr bwMode="auto">
                <a:xfrm>
                  <a:off x="3198" y="1731"/>
                  <a:ext cx="1" cy="2"/>
                </a:xfrm>
                <a:custGeom>
                  <a:avLst/>
                  <a:gdLst>
                    <a:gd name="T0" fmla="*/ 1 w 4"/>
                    <a:gd name="T1" fmla="*/ 1 h 3"/>
                    <a:gd name="T2" fmla="*/ 0 w 4"/>
                    <a:gd name="T3" fmla="*/ 2 h 3"/>
                    <a:gd name="T4" fmla="*/ 1 w 4"/>
                    <a:gd name="T5" fmla="*/ 3 h 3"/>
                    <a:gd name="T6" fmla="*/ 3 w 4"/>
                    <a:gd name="T7" fmla="*/ 2 h 3"/>
                    <a:gd name="T8" fmla="*/ 4 w 4"/>
                    <a:gd name="T9" fmla="*/ 1 h 3"/>
                    <a:gd name="T10" fmla="*/ 3 w 4"/>
                    <a:gd name="T11" fmla="*/ 0 h 3"/>
                    <a:gd name="T12" fmla="*/ 1 w 4"/>
                    <a:gd name="T13" fmla="*/ 0 h 3"/>
                    <a:gd name="T14" fmla="*/ 1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1"/>
                      </a:moveTo>
                      <a:lnTo>
                        <a:pt x="0" y="2"/>
                      </a:lnTo>
                      <a:lnTo>
                        <a:pt x="1" y="3"/>
                      </a:lnTo>
                      <a:lnTo>
                        <a:pt x="3" y="2"/>
                      </a:lnTo>
                      <a:lnTo>
                        <a:pt x="4" y="1"/>
                      </a:lnTo>
                      <a:lnTo>
                        <a:pt x="3"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7" name="Freeform 426"/>
                <p:cNvSpPr>
                  <a:spLocks/>
                </p:cNvSpPr>
                <p:nvPr/>
              </p:nvSpPr>
              <p:spPr bwMode="auto">
                <a:xfrm>
                  <a:off x="3198" y="1732"/>
                  <a:ext cx="4" cy="2"/>
                </a:xfrm>
                <a:custGeom>
                  <a:avLst/>
                  <a:gdLst>
                    <a:gd name="T0" fmla="*/ 0 w 5"/>
                    <a:gd name="T1" fmla="*/ 2 h 3"/>
                    <a:gd name="T2" fmla="*/ 0 w 5"/>
                    <a:gd name="T3" fmla="*/ 2 h 3"/>
                    <a:gd name="T4" fmla="*/ 3 w 5"/>
                    <a:gd name="T5" fmla="*/ 2 h 3"/>
                    <a:gd name="T6" fmla="*/ 5 w 5"/>
                    <a:gd name="T7" fmla="*/ 3 h 3"/>
                    <a:gd name="T8" fmla="*/ 5 w 5"/>
                    <a:gd name="T9" fmla="*/ 2 h 3"/>
                    <a:gd name="T10" fmla="*/ 5 w 5"/>
                    <a:gd name="T11" fmla="*/ 1 h 3"/>
                    <a:gd name="T12" fmla="*/ 3 w 5"/>
                    <a:gd name="T13" fmla="*/ 0 h 3"/>
                    <a:gd name="T14" fmla="*/ 2 w 5"/>
                    <a:gd name="T15" fmla="*/ 0 h 3"/>
                    <a:gd name="T16" fmla="*/ 2 w 5"/>
                    <a:gd name="T17" fmla="*/ 1 h 3"/>
                    <a:gd name="T18" fmla="*/ 0 w 5"/>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2"/>
                      </a:moveTo>
                      <a:lnTo>
                        <a:pt x="0" y="2"/>
                      </a:lnTo>
                      <a:lnTo>
                        <a:pt x="3" y="2"/>
                      </a:lnTo>
                      <a:lnTo>
                        <a:pt x="5" y="3"/>
                      </a:lnTo>
                      <a:lnTo>
                        <a:pt x="5" y="2"/>
                      </a:lnTo>
                      <a:lnTo>
                        <a:pt x="5" y="1"/>
                      </a:lnTo>
                      <a:lnTo>
                        <a:pt x="3" y="0"/>
                      </a:lnTo>
                      <a:lnTo>
                        <a:pt x="2" y="0"/>
                      </a:lnTo>
                      <a:lnTo>
                        <a:pt x="2"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8" name="Freeform 427"/>
                <p:cNvSpPr>
                  <a:spLocks/>
                </p:cNvSpPr>
                <p:nvPr/>
              </p:nvSpPr>
              <p:spPr bwMode="auto">
                <a:xfrm>
                  <a:off x="3201" y="1733"/>
                  <a:ext cx="2" cy="1"/>
                </a:xfrm>
                <a:custGeom>
                  <a:avLst/>
                  <a:gdLst>
                    <a:gd name="T0" fmla="*/ 1 w 3"/>
                    <a:gd name="T1" fmla="*/ 1 h 4"/>
                    <a:gd name="T2" fmla="*/ 0 w 3"/>
                    <a:gd name="T3" fmla="*/ 2 h 4"/>
                    <a:gd name="T4" fmla="*/ 1 w 3"/>
                    <a:gd name="T5" fmla="*/ 4 h 4"/>
                    <a:gd name="T6" fmla="*/ 2 w 3"/>
                    <a:gd name="T7" fmla="*/ 2 h 4"/>
                    <a:gd name="T8" fmla="*/ 3 w 3"/>
                    <a:gd name="T9" fmla="*/ 1 h 4"/>
                    <a:gd name="T10" fmla="*/ 3 w 3"/>
                    <a:gd name="T11" fmla="*/ 1 h 4"/>
                    <a:gd name="T12" fmla="*/ 1 w 3"/>
                    <a:gd name="T13" fmla="*/ 0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0" y="2"/>
                      </a:lnTo>
                      <a:lnTo>
                        <a:pt x="1" y="4"/>
                      </a:lnTo>
                      <a:lnTo>
                        <a:pt x="2"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49" name="Freeform 428"/>
                <p:cNvSpPr>
                  <a:spLocks/>
                </p:cNvSpPr>
                <p:nvPr/>
              </p:nvSpPr>
              <p:spPr bwMode="auto">
                <a:xfrm>
                  <a:off x="3202" y="1733"/>
                  <a:ext cx="1" cy="1"/>
                </a:xfrm>
                <a:custGeom>
                  <a:avLst/>
                  <a:gdLst>
                    <a:gd name="T0" fmla="*/ 0 w 2"/>
                    <a:gd name="T1" fmla="*/ 3 h 3"/>
                    <a:gd name="T2" fmla="*/ 0 w 2"/>
                    <a:gd name="T3" fmla="*/ 3 h 3"/>
                    <a:gd name="T4" fmla="*/ 2 w 2"/>
                    <a:gd name="T5" fmla="*/ 3 h 3"/>
                    <a:gd name="T6" fmla="*/ 2 w 2"/>
                    <a:gd name="T7" fmla="*/ 1 h 3"/>
                    <a:gd name="T8" fmla="*/ 2 w 2"/>
                    <a:gd name="T9" fmla="*/ 0 h 3"/>
                    <a:gd name="T10" fmla="*/ 1 w 2"/>
                    <a:gd name="T11" fmla="*/ 0 h 3"/>
                    <a:gd name="T12" fmla="*/ 1 w 2"/>
                    <a:gd name="T13" fmla="*/ 1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2" y="3"/>
                      </a:lnTo>
                      <a:lnTo>
                        <a:pt x="2" y="1"/>
                      </a:lnTo>
                      <a:lnTo>
                        <a:pt x="2" y="0"/>
                      </a:lnTo>
                      <a:lnTo>
                        <a:pt x="1" y="0"/>
                      </a:lnTo>
                      <a:lnTo>
                        <a:pt x="1"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0" name="Freeform 429"/>
                <p:cNvSpPr>
                  <a:spLocks/>
                </p:cNvSpPr>
                <p:nvPr/>
              </p:nvSpPr>
              <p:spPr bwMode="auto">
                <a:xfrm>
                  <a:off x="3202" y="1733"/>
                  <a:ext cx="2" cy="2"/>
                </a:xfrm>
                <a:custGeom>
                  <a:avLst/>
                  <a:gdLst>
                    <a:gd name="T0" fmla="*/ 1 w 4"/>
                    <a:gd name="T1" fmla="*/ 1 h 4"/>
                    <a:gd name="T2" fmla="*/ 0 w 4"/>
                    <a:gd name="T3" fmla="*/ 3 h 4"/>
                    <a:gd name="T4" fmla="*/ 1 w 4"/>
                    <a:gd name="T5" fmla="*/ 4 h 4"/>
                    <a:gd name="T6" fmla="*/ 3 w 4"/>
                    <a:gd name="T7" fmla="*/ 3 h 4"/>
                    <a:gd name="T8" fmla="*/ 4 w 4"/>
                    <a:gd name="T9" fmla="*/ 1 h 4"/>
                    <a:gd name="T10" fmla="*/ 3 w 4"/>
                    <a:gd name="T11" fmla="*/ 0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3"/>
                      </a:lnTo>
                      <a:lnTo>
                        <a:pt x="1" y="4"/>
                      </a:lnTo>
                      <a:lnTo>
                        <a:pt x="3" y="3"/>
                      </a:lnTo>
                      <a:lnTo>
                        <a:pt x="4" y="1"/>
                      </a:lnTo>
                      <a:lnTo>
                        <a:pt x="3"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1" name="Freeform 430"/>
                <p:cNvSpPr>
                  <a:spLocks/>
                </p:cNvSpPr>
                <p:nvPr/>
              </p:nvSpPr>
              <p:spPr bwMode="auto">
                <a:xfrm>
                  <a:off x="3203" y="1734"/>
                  <a:ext cx="2" cy="1"/>
                </a:xfrm>
                <a:custGeom>
                  <a:avLst/>
                  <a:gdLst>
                    <a:gd name="T0" fmla="*/ 0 w 5"/>
                    <a:gd name="T1" fmla="*/ 3 h 3"/>
                    <a:gd name="T2" fmla="*/ 0 w 5"/>
                    <a:gd name="T3" fmla="*/ 3 h 3"/>
                    <a:gd name="T4" fmla="*/ 5 w 5"/>
                    <a:gd name="T5" fmla="*/ 3 h 3"/>
                    <a:gd name="T6" fmla="*/ 5 w 5"/>
                    <a:gd name="T7" fmla="*/ 2 h 3"/>
                    <a:gd name="T8" fmla="*/ 5 w 5"/>
                    <a:gd name="T9" fmla="*/ 0 h 3"/>
                    <a:gd name="T10" fmla="*/ 2 w 5"/>
                    <a:gd name="T11" fmla="*/ 0 h 3"/>
                    <a:gd name="T12" fmla="*/ 2 w 5"/>
                    <a:gd name="T13" fmla="*/ 2 h 3"/>
                    <a:gd name="T14" fmla="*/ 0 w 5"/>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0" y="3"/>
                      </a:moveTo>
                      <a:lnTo>
                        <a:pt x="0" y="3"/>
                      </a:lnTo>
                      <a:lnTo>
                        <a:pt x="5" y="3"/>
                      </a:lnTo>
                      <a:lnTo>
                        <a:pt x="5" y="2"/>
                      </a:lnTo>
                      <a:lnTo>
                        <a:pt x="5" y="0"/>
                      </a:lnTo>
                      <a:lnTo>
                        <a:pt x="2" y="0"/>
                      </a:lnTo>
                      <a:lnTo>
                        <a:pt x="2"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2" name="Freeform 431"/>
                <p:cNvSpPr>
                  <a:spLocks/>
                </p:cNvSpPr>
                <p:nvPr/>
              </p:nvSpPr>
              <p:spPr bwMode="auto">
                <a:xfrm>
                  <a:off x="3204" y="1734"/>
                  <a:ext cx="2" cy="1"/>
                </a:xfrm>
                <a:custGeom>
                  <a:avLst/>
                  <a:gdLst>
                    <a:gd name="T0" fmla="*/ 1 w 3"/>
                    <a:gd name="T1" fmla="*/ 2 h 4"/>
                    <a:gd name="T2" fmla="*/ 0 w 3"/>
                    <a:gd name="T3" fmla="*/ 3 h 4"/>
                    <a:gd name="T4" fmla="*/ 1 w 3"/>
                    <a:gd name="T5" fmla="*/ 4 h 4"/>
                    <a:gd name="T6" fmla="*/ 2 w 3"/>
                    <a:gd name="T7" fmla="*/ 3 h 4"/>
                    <a:gd name="T8" fmla="*/ 3 w 3"/>
                    <a:gd name="T9" fmla="*/ 2 h 4"/>
                    <a:gd name="T10" fmla="*/ 2 w 3"/>
                    <a:gd name="T11" fmla="*/ 0 h 4"/>
                    <a:gd name="T12" fmla="*/ 1 w 3"/>
                    <a:gd name="T13" fmla="*/ 0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3"/>
                      </a:lnTo>
                      <a:lnTo>
                        <a:pt x="1" y="4"/>
                      </a:lnTo>
                      <a:lnTo>
                        <a:pt x="2" y="3"/>
                      </a:lnTo>
                      <a:lnTo>
                        <a:pt x="3" y="2"/>
                      </a:lnTo>
                      <a:lnTo>
                        <a:pt x="2" y="0"/>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3" name="Freeform 432"/>
                <p:cNvSpPr>
                  <a:spLocks/>
                </p:cNvSpPr>
                <p:nvPr/>
              </p:nvSpPr>
              <p:spPr bwMode="auto">
                <a:xfrm>
                  <a:off x="3205" y="1734"/>
                  <a:ext cx="2" cy="1"/>
                </a:xfrm>
                <a:custGeom>
                  <a:avLst/>
                  <a:gdLst>
                    <a:gd name="T0" fmla="*/ 0 w 5"/>
                    <a:gd name="T1" fmla="*/ 2 h 2"/>
                    <a:gd name="T2" fmla="*/ 0 w 5"/>
                    <a:gd name="T3" fmla="*/ 2 h 2"/>
                    <a:gd name="T4" fmla="*/ 5 w 5"/>
                    <a:gd name="T5" fmla="*/ 2 h 2"/>
                    <a:gd name="T6" fmla="*/ 5 w 5"/>
                    <a:gd name="T7" fmla="*/ 1 h 2"/>
                    <a:gd name="T8" fmla="*/ 5 w 5"/>
                    <a:gd name="T9" fmla="*/ 0 h 2"/>
                    <a:gd name="T10" fmla="*/ 1 w 5"/>
                    <a:gd name="T11" fmla="*/ 0 h 2"/>
                    <a:gd name="T12" fmla="*/ 1 w 5"/>
                    <a:gd name="T13" fmla="*/ 1 h 2"/>
                    <a:gd name="T14" fmla="*/ 0 w 5"/>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0" y="2"/>
                      </a:moveTo>
                      <a:lnTo>
                        <a:pt x="0" y="2"/>
                      </a:lnTo>
                      <a:lnTo>
                        <a:pt x="5" y="2"/>
                      </a:lnTo>
                      <a:lnTo>
                        <a:pt x="5" y="1"/>
                      </a:lnTo>
                      <a:lnTo>
                        <a:pt x="5"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4" name="Freeform 433"/>
                <p:cNvSpPr>
                  <a:spLocks/>
                </p:cNvSpPr>
                <p:nvPr/>
              </p:nvSpPr>
              <p:spPr bwMode="auto">
                <a:xfrm>
                  <a:off x="3209" y="1733"/>
                  <a:ext cx="2" cy="2"/>
                </a:xfrm>
                <a:custGeom>
                  <a:avLst/>
                  <a:gdLst>
                    <a:gd name="T0" fmla="*/ 1 w 5"/>
                    <a:gd name="T1" fmla="*/ 5 h 5"/>
                    <a:gd name="T2" fmla="*/ 2 w 5"/>
                    <a:gd name="T3" fmla="*/ 5 h 5"/>
                    <a:gd name="T4" fmla="*/ 5 w 5"/>
                    <a:gd name="T5" fmla="*/ 2 h 5"/>
                    <a:gd name="T6" fmla="*/ 4 w 5"/>
                    <a:gd name="T7" fmla="*/ 1 h 5"/>
                    <a:gd name="T8" fmla="*/ 2 w 5"/>
                    <a:gd name="T9" fmla="*/ 0 h 5"/>
                    <a:gd name="T10" fmla="*/ 0 w 5"/>
                    <a:gd name="T11" fmla="*/ 2 h 5"/>
                    <a:gd name="T12" fmla="*/ 1 w 5"/>
                    <a:gd name="T13" fmla="*/ 4 h 5"/>
                    <a:gd name="T14" fmla="*/ 1 w 5"/>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5"/>
                      </a:moveTo>
                      <a:lnTo>
                        <a:pt x="2" y="5"/>
                      </a:lnTo>
                      <a:lnTo>
                        <a:pt x="5" y="2"/>
                      </a:lnTo>
                      <a:lnTo>
                        <a:pt x="4" y="1"/>
                      </a:lnTo>
                      <a:lnTo>
                        <a:pt x="2" y="0"/>
                      </a:lnTo>
                      <a:lnTo>
                        <a:pt x="0" y="2"/>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5" name="Freeform 434"/>
                <p:cNvSpPr>
                  <a:spLocks/>
                </p:cNvSpPr>
                <p:nvPr/>
              </p:nvSpPr>
              <p:spPr bwMode="auto">
                <a:xfrm>
                  <a:off x="3210" y="1732"/>
                  <a:ext cx="1" cy="2"/>
                </a:xfrm>
                <a:custGeom>
                  <a:avLst/>
                  <a:gdLst>
                    <a:gd name="T0" fmla="*/ 3 w 3"/>
                    <a:gd name="T1" fmla="*/ 3 h 3"/>
                    <a:gd name="T2" fmla="*/ 3 w 3"/>
                    <a:gd name="T3" fmla="*/ 3 h 3"/>
                    <a:gd name="T4" fmla="*/ 3 w 3"/>
                    <a:gd name="T5" fmla="*/ 0 h 3"/>
                    <a:gd name="T6" fmla="*/ 2 w 3"/>
                    <a:gd name="T7" fmla="*/ 0 h 3"/>
                    <a:gd name="T8" fmla="*/ 0 w 3"/>
                    <a:gd name="T9" fmla="*/ 0 h 3"/>
                    <a:gd name="T10" fmla="*/ 0 w 3"/>
                    <a:gd name="T11" fmla="*/ 2 h 3"/>
                    <a:gd name="T12" fmla="*/ 2 w 3"/>
                    <a:gd name="T13" fmla="*/ 2 h 3"/>
                    <a:gd name="T14" fmla="*/ 3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3"/>
                      </a:moveTo>
                      <a:lnTo>
                        <a:pt x="3" y="3"/>
                      </a:lnTo>
                      <a:lnTo>
                        <a:pt x="3" y="0"/>
                      </a:lnTo>
                      <a:lnTo>
                        <a:pt x="2" y="0"/>
                      </a:lnTo>
                      <a:lnTo>
                        <a:pt x="0" y="0"/>
                      </a:lnTo>
                      <a:lnTo>
                        <a:pt x="0" y="2"/>
                      </a:lnTo>
                      <a:lnTo>
                        <a:pt x="2"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6" name="Freeform 435"/>
                <p:cNvSpPr>
                  <a:spLocks/>
                </p:cNvSpPr>
                <p:nvPr/>
              </p:nvSpPr>
              <p:spPr bwMode="auto">
                <a:xfrm>
                  <a:off x="3211" y="1730"/>
                  <a:ext cx="1" cy="3"/>
                </a:xfrm>
                <a:custGeom>
                  <a:avLst/>
                  <a:gdLst>
                    <a:gd name="T0" fmla="*/ 1 w 2"/>
                    <a:gd name="T1" fmla="*/ 4 h 4"/>
                    <a:gd name="T2" fmla="*/ 2 w 2"/>
                    <a:gd name="T3" fmla="*/ 4 h 4"/>
                    <a:gd name="T4" fmla="*/ 2 w 2"/>
                    <a:gd name="T5" fmla="*/ 0 h 4"/>
                    <a:gd name="T6" fmla="*/ 1 w 2"/>
                    <a:gd name="T7" fmla="*/ 0 h 4"/>
                    <a:gd name="T8" fmla="*/ 0 w 2"/>
                    <a:gd name="T9" fmla="*/ 0 h 4"/>
                    <a:gd name="T10" fmla="*/ 0 w 2"/>
                    <a:gd name="T11" fmla="*/ 3 h 4"/>
                    <a:gd name="T12" fmla="*/ 1 w 2"/>
                    <a:gd name="T13" fmla="*/ 3 h 4"/>
                    <a:gd name="T14" fmla="*/ 1 w 2"/>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4"/>
                      </a:moveTo>
                      <a:lnTo>
                        <a:pt x="2" y="4"/>
                      </a:lnTo>
                      <a:lnTo>
                        <a:pt x="2" y="0"/>
                      </a:lnTo>
                      <a:lnTo>
                        <a:pt x="1" y="0"/>
                      </a:lnTo>
                      <a:lnTo>
                        <a:pt x="0" y="0"/>
                      </a:lnTo>
                      <a:lnTo>
                        <a:pt x="0" y="3"/>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7" name="Freeform 436"/>
                <p:cNvSpPr>
                  <a:spLocks/>
                </p:cNvSpPr>
                <p:nvPr/>
              </p:nvSpPr>
              <p:spPr bwMode="auto">
                <a:xfrm>
                  <a:off x="3211" y="1730"/>
                  <a:ext cx="1" cy="1"/>
                </a:xfrm>
                <a:custGeom>
                  <a:avLst/>
                  <a:gdLst>
                    <a:gd name="T0" fmla="*/ 2 w 2"/>
                    <a:gd name="T1" fmla="*/ 2 h 3"/>
                    <a:gd name="T2" fmla="*/ 2 w 2"/>
                    <a:gd name="T3" fmla="*/ 0 h 3"/>
                    <a:gd name="T4" fmla="*/ 0 w 2"/>
                    <a:gd name="T5" fmla="*/ 3 h 3"/>
                    <a:gd name="T6" fmla="*/ 1 w 2"/>
                    <a:gd name="T7" fmla="*/ 2 h 3"/>
                    <a:gd name="T8" fmla="*/ 2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lnTo>
                        <a:pt x="2" y="0"/>
                      </a:lnTo>
                      <a:lnTo>
                        <a:pt x="0" y="3"/>
                      </a:lnTo>
                      <a:lnTo>
                        <a:pt x="1"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8" name="Freeform 437"/>
                <p:cNvSpPr>
                  <a:spLocks/>
                </p:cNvSpPr>
                <p:nvPr/>
              </p:nvSpPr>
              <p:spPr bwMode="auto">
                <a:xfrm>
                  <a:off x="3210" y="1729"/>
                  <a:ext cx="2" cy="2"/>
                </a:xfrm>
                <a:custGeom>
                  <a:avLst/>
                  <a:gdLst>
                    <a:gd name="T0" fmla="*/ 4 w 4"/>
                    <a:gd name="T1" fmla="*/ 1 h 4"/>
                    <a:gd name="T2" fmla="*/ 3 w 4"/>
                    <a:gd name="T3" fmla="*/ 0 h 4"/>
                    <a:gd name="T4" fmla="*/ 2 w 4"/>
                    <a:gd name="T5" fmla="*/ 1 h 4"/>
                    <a:gd name="T6" fmla="*/ 0 w 4"/>
                    <a:gd name="T7" fmla="*/ 3 h 4"/>
                    <a:gd name="T8" fmla="*/ 2 w 4"/>
                    <a:gd name="T9" fmla="*/ 4 h 4"/>
                    <a:gd name="T10" fmla="*/ 4 w 4"/>
                    <a:gd name="T11" fmla="*/ 1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1"/>
                      </a:moveTo>
                      <a:lnTo>
                        <a:pt x="3" y="0"/>
                      </a:lnTo>
                      <a:lnTo>
                        <a:pt x="2" y="1"/>
                      </a:lnTo>
                      <a:lnTo>
                        <a:pt x="0" y="3"/>
                      </a:lnTo>
                      <a:lnTo>
                        <a:pt x="2" y="4"/>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59" name="Freeform 438"/>
                <p:cNvSpPr>
                  <a:spLocks/>
                </p:cNvSpPr>
                <p:nvPr/>
              </p:nvSpPr>
              <p:spPr bwMode="auto">
                <a:xfrm>
                  <a:off x="3210" y="1728"/>
                  <a:ext cx="1" cy="2"/>
                </a:xfrm>
                <a:custGeom>
                  <a:avLst/>
                  <a:gdLst>
                    <a:gd name="T0" fmla="*/ 2 w 3"/>
                    <a:gd name="T1" fmla="*/ 3 h 5"/>
                    <a:gd name="T2" fmla="*/ 3 w 3"/>
                    <a:gd name="T3" fmla="*/ 3 h 5"/>
                    <a:gd name="T4" fmla="*/ 3 w 3"/>
                    <a:gd name="T5" fmla="*/ 0 h 5"/>
                    <a:gd name="T6" fmla="*/ 2 w 3"/>
                    <a:gd name="T7" fmla="*/ 0 h 5"/>
                    <a:gd name="T8" fmla="*/ 0 w 3"/>
                    <a:gd name="T9" fmla="*/ 0 h 5"/>
                    <a:gd name="T10" fmla="*/ 0 w 3"/>
                    <a:gd name="T11" fmla="*/ 5 h 5"/>
                    <a:gd name="T12" fmla="*/ 0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3"/>
                      </a:lnTo>
                      <a:lnTo>
                        <a:pt x="3" y="0"/>
                      </a:lnTo>
                      <a:lnTo>
                        <a:pt x="2" y="0"/>
                      </a:lnTo>
                      <a:lnTo>
                        <a:pt x="0" y="0"/>
                      </a:lnTo>
                      <a:lnTo>
                        <a:pt x="0"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0" name="Freeform 439"/>
                <p:cNvSpPr>
                  <a:spLocks/>
                </p:cNvSpPr>
                <p:nvPr/>
              </p:nvSpPr>
              <p:spPr bwMode="auto">
                <a:xfrm>
                  <a:off x="3210" y="1727"/>
                  <a:ext cx="1" cy="2"/>
                </a:xfrm>
                <a:custGeom>
                  <a:avLst/>
                  <a:gdLst>
                    <a:gd name="T0" fmla="*/ 4 w 4"/>
                    <a:gd name="T1" fmla="*/ 2 h 3"/>
                    <a:gd name="T2" fmla="*/ 4 w 4"/>
                    <a:gd name="T3" fmla="*/ 1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1" y="1"/>
                      </a:lnTo>
                      <a:lnTo>
                        <a:pt x="0" y="2"/>
                      </a:lnTo>
                      <a:lnTo>
                        <a:pt x="1"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1" name="Freeform 440"/>
                <p:cNvSpPr>
                  <a:spLocks/>
                </p:cNvSpPr>
                <p:nvPr/>
              </p:nvSpPr>
              <p:spPr bwMode="auto">
                <a:xfrm>
                  <a:off x="3206" y="1718"/>
                  <a:ext cx="5" cy="10"/>
                </a:xfrm>
                <a:custGeom>
                  <a:avLst/>
                  <a:gdLst>
                    <a:gd name="T0" fmla="*/ 9 w 11"/>
                    <a:gd name="T1" fmla="*/ 20 h 21"/>
                    <a:gd name="T2" fmla="*/ 11 w 11"/>
                    <a:gd name="T3" fmla="*/ 20 h 21"/>
                    <a:gd name="T4" fmla="*/ 11 w 11"/>
                    <a:gd name="T5" fmla="*/ 19 h 21"/>
                    <a:gd name="T6" fmla="*/ 9 w 11"/>
                    <a:gd name="T7" fmla="*/ 16 h 21"/>
                    <a:gd name="T8" fmla="*/ 9 w 11"/>
                    <a:gd name="T9" fmla="*/ 13 h 21"/>
                    <a:gd name="T10" fmla="*/ 7 w 11"/>
                    <a:gd name="T11" fmla="*/ 11 h 21"/>
                    <a:gd name="T12" fmla="*/ 7 w 11"/>
                    <a:gd name="T13" fmla="*/ 9 h 21"/>
                    <a:gd name="T14" fmla="*/ 2 w 11"/>
                    <a:gd name="T15" fmla="*/ 0 h 21"/>
                    <a:gd name="T16" fmla="*/ 1 w 11"/>
                    <a:gd name="T17" fmla="*/ 0 h 21"/>
                    <a:gd name="T18" fmla="*/ 0 w 11"/>
                    <a:gd name="T19" fmla="*/ 0 h 21"/>
                    <a:gd name="T20" fmla="*/ 5 w 11"/>
                    <a:gd name="T21" fmla="*/ 9 h 21"/>
                    <a:gd name="T22" fmla="*/ 5 w 11"/>
                    <a:gd name="T23" fmla="*/ 13 h 21"/>
                    <a:gd name="T24" fmla="*/ 7 w 11"/>
                    <a:gd name="T25" fmla="*/ 15 h 21"/>
                    <a:gd name="T26" fmla="*/ 7 w 11"/>
                    <a:gd name="T27" fmla="*/ 16 h 21"/>
                    <a:gd name="T28" fmla="*/ 8 w 11"/>
                    <a:gd name="T29" fmla="*/ 19 h 21"/>
                    <a:gd name="T30" fmla="*/ 8 w 11"/>
                    <a:gd name="T31" fmla="*/ 21 h 21"/>
                    <a:gd name="T32" fmla="*/ 8 w 11"/>
                    <a:gd name="T33" fmla="*/ 21 h 21"/>
                    <a:gd name="T34" fmla="*/ 9 w 11"/>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21"/>
                    <a:gd name="T56" fmla="*/ 11 w 1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21">
                      <a:moveTo>
                        <a:pt x="9" y="20"/>
                      </a:moveTo>
                      <a:lnTo>
                        <a:pt x="11" y="20"/>
                      </a:lnTo>
                      <a:lnTo>
                        <a:pt x="11" y="19"/>
                      </a:lnTo>
                      <a:lnTo>
                        <a:pt x="9" y="16"/>
                      </a:lnTo>
                      <a:lnTo>
                        <a:pt x="9" y="13"/>
                      </a:lnTo>
                      <a:lnTo>
                        <a:pt x="7" y="11"/>
                      </a:lnTo>
                      <a:lnTo>
                        <a:pt x="7" y="9"/>
                      </a:lnTo>
                      <a:lnTo>
                        <a:pt x="2" y="0"/>
                      </a:lnTo>
                      <a:lnTo>
                        <a:pt x="1" y="0"/>
                      </a:lnTo>
                      <a:lnTo>
                        <a:pt x="0" y="0"/>
                      </a:lnTo>
                      <a:lnTo>
                        <a:pt x="5" y="9"/>
                      </a:lnTo>
                      <a:lnTo>
                        <a:pt x="5" y="13"/>
                      </a:lnTo>
                      <a:lnTo>
                        <a:pt x="7" y="15"/>
                      </a:lnTo>
                      <a:lnTo>
                        <a:pt x="7" y="16"/>
                      </a:lnTo>
                      <a:lnTo>
                        <a:pt x="8" y="19"/>
                      </a:lnTo>
                      <a:lnTo>
                        <a:pt x="8" y="21"/>
                      </a:lnTo>
                      <a:lnTo>
                        <a:pt x="9"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2" name="Freeform 441"/>
                <p:cNvSpPr>
                  <a:spLocks/>
                </p:cNvSpPr>
                <p:nvPr/>
              </p:nvSpPr>
              <p:spPr bwMode="auto">
                <a:xfrm>
                  <a:off x="3203" y="1712"/>
                  <a:ext cx="4" cy="6"/>
                </a:xfrm>
                <a:custGeom>
                  <a:avLst/>
                  <a:gdLst>
                    <a:gd name="T0" fmla="*/ 8 w 8"/>
                    <a:gd name="T1" fmla="*/ 11 h 12"/>
                    <a:gd name="T2" fmla="*/ 6 w 8"/>
                    <a:gd name="T3" fmla="*/ 7 h 12"/>
                    <a:gd name="T4" fmla="*/ 6 w 8"/>
                    <a:gd name="T5" fmla="*/ 7 h 12"/>
                    <a:gd name="T6" fmla="*/ 5 w 8"/>
                    <a:gd name="T7" fmla="*/ 3 h 12"/>
                    <a:gd name="T8" fmla="*/ 3 w 8"/>
                    <a:gd name="T9" fmla="*/ 0 h 12"/>
                    <a:gd name="T10" fmla="*/ 2 w 8"/>
                    <a:gd name="T11" fmla="*/ 1 h 12"/>
                    <a:gd name="T12" fmla="*/ 0 w 8"/>
                    <a:gd name="T13" fmla="*/ 2 h 12"/>
                    <a:gd name="T14" fmla="*/ 3 w 8"/>
                    <a:gd name="T15" fmla="*/ 7 h 12"/>
                    <a:gd name="T16" fmla="*/ 4 w 8"/>
                    <a:gd name="T17" fmla="*/ 10 h 12"/>
                    <a:gd name="T18" fmla="*/ 6 w 8"/>
                    <a:gd name="T19" fmla="*/ 12 h 12"/>
                    <a:gd name="T20" fmla="*/ 7 w 8"/>
                    <a:gd name="T21" fmla="*/ 11 h 12"/>
                    <a:gd name="T22" fmla="*/ 8 w 8"/>
                    <a:gd name="T23" fmla="*/ 11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2"/>
                    <a:gd name="T38" fmla="*/ 8 w 8"/>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2">
                      <a:moveTo>
                        <a:pt x="8" y="11"/>
                      </a:moveTo>
                      <a:lnTo>
                        <a:pt x="6" y="7"/>
                      </a:lnTo>
                      <a:lnTo>
                        <a:pt x="5" y="3"/>
                      </a:lnTo>
                      <a:lnTo>
                        <a:pt x="3" y="0"/>
                      </a:lnTo>
                      <a:lnTo>
                        <a:pt x="2" y="1"/>
                      </a:lnTo>
                      <a:lnTo>
                        <a:pt x="0" y="2"/>
                      </a:lnTo>
                      <a:lnTo>
                        <a:pt x="3" y="7"/>
                      </a:lnTo>
                      <a:lnTo>
                        <a:pt x="4" y="10"/>
                      </a:lnTo>
                      <a:lnTo>
                        <a:pt x="6" y="12"/>
                      </a:lnTo>
                      <a:lnTo>
                        <a:pt x="7" y="11"/>
                      </a:lnTo>
                      <a:lnTo>
                        <a:pt x="8"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3" name="Freeform 442"/>
                <p:cNvSpPr>
                  <a:spLocks/>
                </p:cNvSpPr>
                <p:nvPr/>
              </p:nvSpPr>
              <p:spPr bwMode="auto">
                <a:xfrm>
                  <a:off x="3197" y="1701"/>
                  <a:ext cx="7" cy="14"/>
                </a:xfrm>
                <a:custGeom>
                  <a:avLst/>
                  <a:gdLst>
                    <a:gd name="T0" fmla="*/ 12 w 13"/>
                    <a:gd name="T1" fmla="*/ 23 h 27"/>
                    <a:gd name="T2" fmla="*/ 13 w 13"/>
                    <a:gd name="T3" fmla="*/ 23 h 27"/>
                    <a:gd name="T4" fmla="*/ 12 w 13"/>
                    <a:gd name="T5" fmla="*/ 21 h 27"/>
                    <a:gd name="T6" fmla="*/ 10 w 13"/>
                    <a:gd name="T7" fmla="*/ 16 h 27"/>
                    <a:gd name="T8" fmla="*/ 8 w 13"/>
                    <a:gd name="T9" fmla="*/ 14 h 27"/>
                    <a:gd name="T10" fmla="*/ 7 w 13"/>
                    <a:gd name="T11" fmla="*/ 11 h 27"/>
                    <a:gd name="T12" fmla="*/ 3 w 13"/>
                    <a:gd name="T13" fmla="*/ 4 h 27"/>
                    <a:gd name="T14" fmla="*/ 3 w 13"/>
                    <a:gd name="T15" fmla="*/ 1 h 27"/>
                    <a:gd name="T16" fmla="*/ 2 w 13"/>
                    <a:gd name="T17" fmla="*/ 0 h 27"/>
                    <a:gd name="T18" fmla="*/ 1 w 13"/>
                    <a:gd name="T19" fmla="*/ 1 h 27"/>
                    <a:gd name="T20" fmla="*/ 0 w 13"/>
                    <a:gd name="T21" fmla="*/ 2 h 27"/>
                    <a:gd name="T22" fmla="*/ 1 w 13"/>
                    <a:gd name="T23" fmla="*/ 3 h 27"/>
                    <a:gd name="T24" fmla="*/ 1 w 13"/>
                    <a:gd name="T25" fmla="*/ 4 h 27"/>
                    <a:gd name="T26" fmla="*/ 5 w 13"/>
                    <a:gd name="T27" fmla="*/ 11 h 27"/>
                    <a:gd name="T28" fmla="*/ 6 w 13"/>
                    <a:gd name="T29" fmla="*/ 16 h 27"/>
                    <a:gd name="T30" fmla="*/ 8 w 13"/>
                    <a:gd name="T31" fmla="*/ 18 h 27"/>
                    <a:gd name="T32" fmla="*/ 9 w 13"/>
                    <a:gd name="T33" fmla="*/ 21 h 27"/>
                    <a:gd name="T34" fmla="*/ 13 w 13"/>
                    <a:gd name="T35" fmla="*/ 27 h 27"/>
                    <a:gd name="T36" fmla="*/ 10 w 13"/>
                    <a:gd name="T37" fmla="*/ 24 h 27"/>
                    <a:gd name="T38" fmla="*/ 12 w 13"/>
                    <a:gd name="T39" fmla="*/ 23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
                    <a:gd name="T61" fmla="*/ 0 h 27"/>
                    <a:gd name="T62" fmla="*/ 13 w 13"/>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 h="27">
                      <a:moveTo>
                        <a:pt x="12" y="23"/>
                      </a:moveTo>
                      <a:lnTo>
                        <a:pt x="13" y="23"/>
                      </a:lnTo>
                      <a:lnTo>
                        <a:pt x="12" y="21"/>
                      </a:lnTo>
                      <a:lnTo>
                        <a:pt x="10" y="16"/>
                      </a:lnTo>
                      <a:lnTo>
                        <a:pt x="8" y="14"/>
                      </a:lnTo>
                      <a:lnTo>
                        <a:pt x="7" y="11"/>
                      </a:lnTo>
                      <a:lnTo>
                        <a:pt x="3" y="4"/>
                      </a:lnTo>
                      <a:lnTo>
                        <a:pt x="3" y="1"/>
                      </a:lnTo>
                      <a:lnTo>
                        <a:pt x="2" y="0"/>
                      </a:lnTo>
                      <a:lnTo>
                        <a:pt x="1" y="1"/>
                      </a:lnTo>
                      <a:lnTo>
                        <a:pt x="0" y="2"/>
                      </a:lnTo>
                      <a:lnTo>
                        <a:pt x="1" y="3"/>
                      </a:lnTo>
                      <a:lnTo>
                        <a:pt x="1" y="4"/>
                      </a:lnTo>
                      <a:lnTo>
                        <a:pt x="5" y="11"/>
                      </a:lnTo>
                      <a:lnTo>
                        <a:pt x="6" y="16"/>
                      </a:lnTo>
                      <a:lnTo>
                        <a:pt x="8" y="18"/>
                      </a:lnTo>
                      <a:lnTo>
                        <a:pt x="9" y="21"/>
                      </a:lnTo>
                      <a:lnTo>
                        <a:pt x="13" y="27"/>
                      </a:lnTo>
                      <a:lnTo>
                        <a:pt x="10" y="24"/>
                      </a:lnTo>
                      <a:lnTo>
                        <a:pt x="12"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4" name="Freeform 443"/>
                <p:cNvSpPr>
                  <a:spLocks/>
                </p:cNvSpPr>
                <p:nvPr/>
              </p:nvSpPr>
              <p:spPr bwMode="auto">
                <a:xfrm>
                  <a:off x="3195" y="1693"/>
                  <a:ext cx="3" cy="10"/>
                </a:xfrm>
                <a:custGeom>
                  <a:avLst/>
                  <a:gdLst>
                    <a:gd name="T0" fmla="*/ 4 w 5"/>
                    <a:gd name="T1" fmla="*/ 17 h 19"/>
                    <a:gd name="T2" fmla="*/ 5 w 5"/>
                    <a:gd name="T3" fmla="*/ 17 h 19"/>
                    <a:gd name="T4" fmla="*/ 4 w 5"/>
                    <a:gd name="T5" fmla="*/ 15 h 19"/>
                    <a:gd name="T6" fmla="*/ 4 w 5"/>
                    <a:gd name="T7" fmla="*/ 13 h 19"/>
                    <a:gd name="T8" fmla="*/ 3 w 5"/>
                    <a:gd name="T9" fmla="*/ 11 h 19"/>
                    <a:gd name="T10" fmla="*/ 3 w 5"/>
                    <a:gd name="T11" fmla="*/ 4 h 19"/>
                    <a:gd name="T12" fmla="*/ 2 w 5"/>
                    <a:gd name="T13" fmla="*/ 2 h 19"/>
                    <a:gd name="T14" fmla="*/ 3 w 5"/>
                    <a:gd name="T15" fmla="*/ 2 h 19"/>
                    <a:gd name="T16" fmla="*/ 2 w 5"/>
                    <a:gd name="T17" fmla="*/ 1 h 19"/>
                    <a:gd name="T18" fmla="*/ 1 w 5"/>
                    <a:gd name="T19" fmla="*/ 0 h 19"/>
                    <a:gd name="T20" fmla="*/ 0 w 5"/>
                    <a:gd name="T21" fmla="*/ 2 h 19"/>
                    <a:gd name="T22" fmla="*/ 1 w 5"/>
                    <a:gd name="T23" fmla="*/ 4 h 19"/>
                    <a:gd name="T24" fmla="*/ 1 w 5"/>
                    <a:gd name="T25" fmla="*/ 11 h 19"/>
                    <a:gd name="T26" fmla="*/ 2 w 5"/>
                    <a:gd name="T27" fmla="*/ 13 h 19"/>
                    <a:gd name="T28" fmla="*/ 2 w 5"/>
                    <a:gd name="T29" fmla="*/ 15 h 19"/>
                    <a:gd name="T30" fmla="*/ 4 w 5"/>
                    <a:gd name="T31" fmla="*/ 19 h 19"/>
                    <a:gd name="T32" fmla="*/ 3 w 5"/>
                    <a:gd name="T33" fmla="*/ 18 h 19"/>
                    <a:gd name="T34" fmla="*/ 4 w 5"/>
                    <a:gd name="T35" fmla="*/ 1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19"/>
                    <a:gd name="T56" fmla="*/ 5 w 5"/>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19">
                      <a:moveTo>
                        <a:pt x="4" y="17"/>
                      </a:moveTo>
                      <a:lnTo>
                        <a:pt x="5" y="17"/>
                      </a:lnTo>
                      <a:lnTo>
                        <a:pt x="4" y="15"/>
                      </a:lnTo>
                      <a:lnTo>
                        <a:pt x="4" y="13"/>
                      </a:lnTo>
                      <a:lnTo>
                        <a:pt x="3" y="11"/>
                      </a:lnTo>
                      <a:lnTo>
                        <a:pt x="3" y="4"/>
                      </a:lnTo>
                      <a:lnTo>
                        <a:pt x="2" y="2"/>
                      </a:lnTo>
                      <a:lnTo>
                        <a:pt x="3" y="2"/>
                      </a:lnTo>
                      <a:lnTo>
                        <a:pt x="2" y="1"/>
                      </a:lnTo>
                      <a:lnTo>
                        <a:pt x="1" y="0"/>
                      </a:lnTo>
                      <a:lnTo>
                        <a:pt x="0" y="2"/>
                      </a:lnTo>
                      <a:lnTo>
                        <a:pt x="1" y="4"/>
                      </a:lnTo>
                      <a:lnTo>
                        <a:pt x="1" y="11"/>
                      </a:lnTo>
                      <a:lnTo>
                        <a:pt x="2" y="13"/>
                      </a:lnTo>
                      <a:lnTo>
                        <a:pt x="2" y="15"/>
                      </a:lnTo>
                      <a:lnTo>
                        <a:pt x="4" y="19"/>
                      </a:lnTo>
                      <a:lnTo>
                        <a:pt x="3" y="18"/>
                      </a:lnTo>
                      <a:lnTo>
                        <a:pt x="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5" name="Freeform 444"/>
                <p:cNvSpPr>
                  <a:spLocks/>
                </p:cNvSpPr>
                <p:nvPr/>
              </p:nvSpPr>
              <p:spPr bwMode="auto">
                <a:xfrm>
                  <a:off x="3195" y="1691"/>
                  <a:ext cx="2" cy="3"/>
                </a:xfrm>
                <a:custGeom>
                  <a:avLst/>
                  <a:gdLst>
                    <a:gd name="T0" fmla="*/ 2 w 2"/>
                    <a:gd name="T1" fmla="*/ 7 h 7"/>
                    <a:gd name="T2" fmla="*/ 2 w 2"/>
                    <a:gd name="T3" fmla="*/ 7 h 7"/>
                    <a:gd name="T4" fmla="*/ 2 w 2"/>
                    <a:gd name="T5" fmla="*/ 0 h 7"/>
                    <a:gd name="T6" fmla="*/ 1 w 2"/>
                    <a:gd name="T7" fmla="*/ 0 h 7"/>
                    <a:gd name="T8" fmla="*/ 0 w 2"/>
                    <a:gd name="T9" fmla="*/ 0 h 7"/>
                    <a:gd name="T10" fmla="*/ 0 w 2"/>
                    <a:gd name="T11" fmla="*/ 6 h 7"/>
                    <a:gd name="T12" fmla="*/ 1 w 2"/>
                    <a:gd name="T13" fmla="*/ 6 h 7"/>
                    <a:gd name="T14" fmla="*/ 2 w 2"/>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7"/>
                    <a:gd name="T26" fmla="*/ 2 w 2"/>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7">
                      <a:moveTo>
                        <a:pt x="2" y="7"/>
                      </a:moveTo>
                      <a:lnTo>
                        <a:pt x="2" y="7"/>
                      </a:lnTo>
                      <a:lnTo>
                        <a:pt x="2" y="0"/>
                      </a:lnTo>
                      <a:lnTo>
                        <a:pt x="1" y="0"/>
                      </a:lnTo>
                      <a:lnTo>
                        <a:pt x="0" y="0"/>
                      </a:lnTo>
                      <a:lnTo>
                        <a:pt x="0" y="6"/>
                      </a:lnTo>
                      <a:lnTo>
                        <a:pt x="1" y="6"/>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6" name="Freeform 445"/>
                <p:cNvSpPr>
                  <a:spLocks/>
                </p:cNvSpPr>
                <p:nvPr/>
              </p:nvSpPr>
              <p:spPr bwMode="auto">
                <a:xfrm>
                  <a:off x="3196" y="1689"/>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7" name="Freeform 446"/>
                <p:cNvSpPr>
                  <a:spLocks/>
                </p:cNvSpPr>
                <p:nvPr/>
              </p:nvSpPr>
              <p:spPr bwMode="auto">
                <a:xfrm>
                  <a:off x="3197" y="1689"/>
                  <a:ext cx="1" cy="2"/>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8" name="Freeform 447"/>
                <p:cNvSpPr>
                  <a:spLocks/>
                </p:cNvSpPr>
                <p:nvPr/>
              </p:nvSpPr>
              <p:spPr bwMode="auto">
                <a:xfrm>
                  <a:off x="3197" y="1688"/>
                  <a:ext cx="2" cy="2"/>
                </a:xfrm>
                <a:custGeom>
                  <a:avLst/>
                  <a:gdLst>
                    <a:gd name="T0" fmla="*/ 1 w 4"/>
                    <a:gd name="T1" fmla="*/ 4 h 4"/>
                    <a:gd name="T2" fmla="*/ 2 w 4"/>
                    <a:gd name="T3" fmla="*/ 4 h 4"/>
                    <a:gd name="T4" fmla="*/ 4 w 4"/>
                    <a:gd name="T5" fmla="*/ 3 h 4"/>
                    <a:gd name="T6" fmla="*/ 2 w 4"/>
                    <a:gd name="T7" fmla="*/ 2 h 4"/>
                    <a:gd name="T8" fmla="*/ 1 w 4"/>
                    <a:gd name="T9" fmla="*/ 0 h 4"/>
                    <a:gd name="T10" fmla="*/ 0 w 4"/>
                    <a:gd name="T11" fmla="*/ 2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2" y="4"/>
                      </a:lnTo>
                      <a:lnTo>
                        <a:pt x="4" y="3"/>
                      </a:lnTo>
                      <a:lnTo>
                        <a:pt x="2" y="2"/>
                      </a:lnTo>
                      <a:lnTo>
                        <a:pt x="1"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69" name="Freeform 448"/>
                <p:cNvSpPr>
                  <a:spLocks/>
                </p:cNvSpPr>
                <p:nvPr/>
              </p:nvSpPr>
              <p:spPr bwMode="auto">
                <a:xfrm>
                  <a:off x="3198" y="1688"/>
                  <a:ext cx="1" cy="1"/>
                </a:xfrm>
                <a:custGeom>
                  <a:avLst/>
                  <a:gdLst>
                    <a:gd name="T0" fmla="*/ 1 w 3"/>
                    <a:gd name="T1" fmla="*/ 2 h 3"/>
                    <a:gd name="T2" fmla="*/ 1 w 3"/>
                    <a:gd name="T3" fmla="*/ 3 h 3"/>
                    <a:gd name="T4" fmla="*/ 3 w 3"/>
                    <a:gd name="T5" fmla="*/ 3 h 3"/>
                    <a:gd name="T6" fmla="*/ 3 w 3"/>
                    <a:gd name="T7" fmla="*/ 2 h 3"/>
                    <a:gd name="T8" fmla="*/ 3 w 3"/>
                    <a:gd name="T9" fmla="*/ 0 h 3"/>
                    <a:gd name="T10" fmla="*/ 0 w 3"/>
                    <a:gd name="T11" fmla="*/ 0 h 3"/>
                    <a:gd name="T12" fmla="*/ 0 w 3"/>
                    <a:gd name="T13" fmla="*/ 0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1" y="3"/>
                      </a:lnTo>
                      <a:lnTo>
                        <a:pt x="3" y="3"/>
                      </a:lnTo>
                      <a:lnTo>
                        <a:pt x="3" y="2"/>
                      </a:lnTo>
                      <a:lnTo>
                        <a:pt x="3" y="0"/>
                      </a:lnTo>
                      <a:lnTo>
                        <a:pt x="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0" name="Freeform 449"/>
                <p:cNvSpPr>
                  <a:spLocks/>
                </p:cNvSpPr>
                <p:nvPr/>
              </p:nvSpPr>
              <p:spPr bwMode="auto">
                <a:xfrm>
                  <a:off x="3198" y="1688"/>
                  <a:ext cx="3" cy="1"/>
                </a:xfrm>
                <a:custGeom>
                  <a:avLst/>
                  <a:gdLst>
                    <a:gd name="T0" fmla="*/ 2 w 4"/>
                    <a:gd name="T1" fmla="*/ 4 h 4"/>
                    <a:gd name="T2" fmla="*/ 3 w 4"/>
                    <a:gd name="T3" fmla="*/ 4 h 4"/>
                    <a:gd name="T4" fmla="*/ 4 w 4"/>
                    <a:gd name="T5" fmla="*/ 3 h 4"/>
                    <a:gd name="T6" fmla="*/ 3 w 4"/>
                    <a:gd name="T7" fmla="*/ 1 h 4"/>
                    <a:gd name="T8" fmla="*/ 2 w 4"/>
                    <a:gd name="T9" fmla="*/ 0 h 4"/>
                    <a:gd name="T10" fmla="*/ 0 w 4"/>
                    <a:gd name="T11" fmla="*/ 1 h 4"/>
                    <a:gd name="T12" fmla="*/ 2 w 4"/>
                    <a:gd name="T13" fmla="*/ 3 h 4"/>
                    <a:gd name="T14" fmla="*/ 2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3" y="4"/>
                      </a:lnTo>
                      <a:lnTo>
                        <a:pt x="4" y="3"/>
                      </a:lnTo>
                      <a:lnTo>
                        <a:pt x="3" y="1"/>
                      </a:lnTo>
                      <a:lnTo>
                        <a:pt x="2" y="0"/>
                      </a:lnTo>
                      <a:lnTo>
                        <a:pt x="0" y="1"/>
                      </a:lnTo>
                      <a:lnTo>
                        <a:pt x="2"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1" name="Freeform 450"/>
                <p:cNvSpPr>
                  <a:spLocks/>
                </p:cNvSpPr>
                <p:nvPr/>
              </p:nvSpPr>
              <p:spPr bwMode="auto">
                <a:xfrm>
                  <a:off x="3199" y="1688"/>
                  <a:ext cx="4" cy="1"/>
                </a:xfrm>
                <a:custGeom>
                  <a:avLst/>
                  <a:gdLst>
                    <a:gd name="T0" fmla="*/ 1 w 5"/>
                    <a:gd name="T1" fmla="*/ 1 h 3"/>
                    <a:gd name="T2" fmla="*/ 1 w 5"/>
                    <a:gd name="T3" fmla="*/ 3 h 3"/>
                    <a:gd name="T4" fmla="*/ 5 w 5"/>
                    <a:gd name="T5" fmla="*/ 3 h 3"/>
                    <a:gd name="T6" fmla="*/ 5 w 5"/>
                    <a:gd name="T7" fmla="*/ 1 h 3"/>
                    <a:gd name="T8" fmla="*/ 5 w 5"/>
                    <a:gd name="T9" fmla="*/ 0 h 3"/>
                    <a:gd name="T10" fmla="*/ 0 w 5"/>
                    <a:gd name="T11" fmla="*/ 0 h 3"/>
                    <a:gd name="T12" fmla="*/ 0 w 5"/>
                    <a:gd name="T13" fmla="*/ 0 h 3"/>
                    <a:gd name="T14" fmla="*/ 1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1"/>
                      </a:moveTo>
                      <a:lnTo>
                        <a:pt x="1" y="3"/>
                      </a:lnTo>
                      <a:lnTo>
                        <a:pt x="5" y="3"/>
                      </a:lnTo>
                      <a:lnTo>
                        <a:pt x="5" y="1"/>
                      </a:lnTo>
                      <a:lnTo>
                        <a:pt x="5"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2" name="Freeform 451"/>
                <p:cNvSpPr>
                  <a:spLocks/>
                </p:cNvSpPr>
                <p:nvPr/>
              </p:nvSpPr>
              <p:spPr bwMode="auto">
                <a:xfrm>
                  <a:off x="3202" y="1687"/>
                  <a:ext cx="5" cy="2"/>
                </a:xfrm>
                <a:custGeom>
                  <a:avLst/>
                  <a:gdLst>
                    <a:gd name="T0" fmla="*/ 1 w 9"/>
                    <a:gd name="T1" fmla="*/ 4 h 4"/>
                    <a:gd name="T2" fmla="*/ 3 w 9"/>
                    <a:gd name="T3" fmla="*/ 4 h 4"/>
                    <a:gd name="T4" fmla="*/ 4 w 9"/>
                    <a:gd name="T5" fmla="*/ 2 h 4"/>
                    <a:gd name="T6" fmla="*/ 7 w 9"/>
                    <a:gd name="T7" fmla="*/ 2 h 4"/>
                    <a:gd name="T8" fmla="*/ 9 w 9"/>
                    <a:gd name="T9" fmla="*/ 0 h 4"/>
                    <a:gd name="T10" fmla="*/ 1 w 9"/>
                    <a:gd name="T11" fmla="*/ 0 h 4"/>
                    <a:gd name="T12" fmla="*/ 0 w 9"/>
                    <a:gd name="T13" fmla="*/ 1 h 4"/>
                    <a:gd name="T14" fmla="*/ 1 w 9"/>
                    <a:gd name="T15" fmla="*/ 2 h 4"/>
                    <a:gd name="T16" fmla="*/ 1 w 9"/>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4"/>
                    <a:gd name="T29" fmla="*/ 9 w 9"/>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4">
                      <a:moveTo>
                        <a:pt x="1" y="4"/>
                      </a:moveTo>
                      <a:lnTo>
                        <a:pt x="3" y="4"/>
                      </a:lnTo>
                      <a:lnTo>
                        <a:pt x="4" y="2"/>
                      </a:lnTo>
                      <a:lnTo>
                        <a:pt x="7" y="2"/>
                      </a:lnTo>
                      <a:lnTo>
                        <a:pt x="9" y="0"/>
                      </a:lnTo>
                      <a:lnTo>
                        <a:pt x="1" y="0"/>
                      </a:lnTo>
                      <a:lnTo>
                        <a:pt x="0" y="1"/>
                      </a:lnTo>
                      <a:lnTo>
                        <a:pt x="1" y="2"/>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3" name="Freeform 452"/>
                <p:cNvSpPr>
                  <a:spLocks/>
                </p:cNvSpPr>
                <p:nvPr/>
              </p:nvSpPr>
              <p:spPr bwMode="auto">
                <a:xfrm>
                  <a:off x="3206" y="1687"/>
                  <a:ext cx="13" cy="6"/>
                </a:xfrm>
                <a:custGeom>
                  <a:avLst/>
                  <a:gdLst>
                    <a:gd name="T0" fmla="*/ 0 w 27"/>
                    <a:gd name="T1" fmla="*/ 2 h 12"/>
                    <a:gd name="T2" fmla="*/ 1 w 27"/>
                    <a:gd name="T3" fmla="*/ 4 h 12"/>
                    <a:gd name="T4" fmla="*/ 8 w 27"/>
                    <a:gd name="T5" fmla="*/ 4 h 12"/>
                    <a:gd name="T6" fmla="*/ 11 w 27"/>
                    <a:gd name="T7" fmla="*/ 5 h 12"/>
                    <a:gd name="T8" fmla="*/ 12 w 27"/>
                    <a:gd name="T9" fmla="*/ 5 h 12"/>
                    <a:gd name="T10" fmla="*/ 16 w 27"/>
                    <a:gd name="T11" fmla="*/ 7 h 12"/>
                    <a:gd name="T12" fmla="*/ 17 w 27"/>
                    <a:gd name="T13" fmla="*/ 7 h 12"/>
                    <a:gd name="T14" fmla="*/ 27 w 27"/>
                    <a:gd name="T15" fmla="*/ 12 h 12"/>
                    <a:gd name="T16" fmla="*/ 27 w 27"/>
                    <a:gd name="T17" fmla="*/ 11 h 12"/>
                    <a:gd name="T18" fmla="*/ 27 w 27"/>
                    <a:gd name="T19" fmla="*/ 9 h 12"/>
                    <a:gd name="T20" fmla="*/ 17 w 27"/>
                    <a:gd name="T21" fmla="*/ 5 h 12"/>
                    <a:gd name="T22" fmla="*/ 16 w 27"/>
                    <a:gd name="T23" fmla="*/ 5 h 12"/>
                    <a:gd name="T24" fmla="*/ 12 w 27"/>
                    <a:gd name="T25" fmla="*/ 2 h 12"/>
                    <a:gd name="T26" fmla="*/ 11 w 27"/>
                    <a:gd name="T27" fmla="*/ 2 h 12"/>
                    <a:gd name="T28" fmla="*/ 8 w 27"/>
                    <a:gd name="T29" fmla="*/ 1 h 12"/>
                    <a:gd name="T30" fmla="*/ 4 w 27"/>
                    <a:gd name="T31" fmla="*/ 1 h 12"/>
                    <a:gd name="T32" fmla="*/ 2 w 27"/>
                    <a:gd name="T33" fmla="*/ 0 h 12"/>
                    <a:gd name="T34" fmla="*/ 0 w 27"/>
                    <a:gd name="T35" fmla="*/ 2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
                    <a:gd name="T55" fmla="*/ 0 h 12"/>
                    <a:gd name="T56" fmla="*/ 27 w 27"/>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 h="12">
                      <a:moveTo>
                        <a:pt x="0" y="2"/>
                      </a:moveTo>
                      <a:lnTo>
                        <a:pt x="1" y="4"/>
                      </a:lnTo>
                      <a:lnTo>
                        <a:pt x="8" y="4"/>
                      </a:lnTo>
                      <a:lnTo>
                        <a:pt x="11" y="5"/>
                      </a:lnTo>
                      <a:lnTo>
                        <a:pt x="12" y="5"/>
                      </a:lnTo>
                      <a:lnTo>
                        <a:pt x="16" y="7"/>
                      </a:lnTo>
                      <a:lnTo>
                        <a:pt x="17" y="7"/>
                      </a:lnTo>
                      <a:lnTo>
                        <a:pt x="27" y="12"/>
                      </a:lnTo>
                      <a:lnTo>
                        <a:pt x="27" y="11"/>
                      </a:lnTo>
                      <a:lnTo>
                        <a:pt x="27" y="9"/>
                      </a:lnTo>
                      <a:lnTo>
                        <a:pt x="17" y="5"/>
                      </a:lnTo>
                      <a:lnTo>
                        <a:pt x="16" y="5"/>
                      </a:lnTo>
                      <a:lnTo>
                        <a:pt x="12" y="2"/>
                      </a:lnTo>
                      <a:lnTo>
                        <a:pt x="11" y="2"/>
                      </a:lnTo>
                      <a:lnTo>
                        <a:pt x="8" y="1"/>
                      </a:lnTo>
                      <a:lnTo>
                        <a:pt x="4" y="1"/>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4" name="Freeform 453"/>
                <p:cNvSpPr>
                  <a:spLocks/>
                </p:cNvSpPr>
                <p:nvPr/>
              </p:nvSpPr>
              <p:spPr bwMode="auto">
                <a:xfrm>
                  <a:off x="3218" y="1692"/>
                  <a:ext cx="3" cy="2"/>
                </a:xfrm>
                <a:custGeom>
                  <a:avLst/>
                  <a:gdLst>
                    <a:gd name="T0" fmla="*/ 1 w 4"/>
                    <a:gd name="T1" fmla="*/ 2 h 5"/>
                    <a:gd name="T2" fmla="*/ 0 w 4"/>
                    <a:gd name="T3" fmla="*/ 3 h 5"/>
                    <a:gd name="T4" fmla="*/ 2 w 4"/>
                    <a:gd name="T5" fmla="*/ 5 h 5"/>
                    <a:gd name="T6" fmla="*/ 3 w 4"/>
                    <a:gd name="T7" fmla="*/ 4 h 5"/>
                    <a:gd name="T8" fmla="*/ 4 w 4"/>
                    <a:gd name="T9" fmla="*/ 3 h 5"/>
                    <a:gd name="T10" fmla="*/ 3 w 4"/>
                    <a:gd name="T11" fmla="*/ 2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3" y="2"/>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5" name="Freeform 454"/>
                <p:cNvSpPr>
                  <a:spLocks/>
                </p:cNvSpPr>
                <p:nvPr/>
              </p:nvSpPr>
              <p:spPr bwMode="auto">
                <a:xfrm>
                  <a:off x="3219" y="1693"/>
                  <a:ext cx="4" cy="3"/>
                </a:xfrm>
                <a:custGeom>
                  <a:avLst/>
                  <a:gdLst>
                    <a:gd name="T0" fmla="*/ 1 w 9"/>
                    <a:gd name="T1" fmla="*/ 2 h 5"/>
                    <a:gd name="T2" fmla="*/ 0 w 9"/>
                    <a:gd name="T3" fmla="*/ 1 h 5"/>
                    <a:gd name="T4" fmla="*/ 9 w 9"/>
                    <a:gd name="T5" fmla="*/ 5 h 5"/>
                    <a:gd name="T6" fmla="*/ 9 w 9"/>
                    <a:gd name="T7" fmla="*/ 4 h 5"/>
                    <a:gd name="T8" fmla="*/ 9 w 9"/>
                    <a:gd name="T9" fmla="*/ 3 h 5"/>
                    <a:gd name="T10" fmla="*/ 2 w 9"/>
                    <a:gd name="T11" fmla="*/ 0 h 5"/>
                    <a:gd name="T12" fmla="*/ 2 w 9"/>
                    <a:gd name="T13" fmla="*/ 1 h 5"/>
                    <a:gd name="T14" fmla="*/ 1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1" y="2"/>
                      </a:moveTo>
                      <a:lnTo>
                        <a:pt x="0" y="1"/>
                      </a:lnTo>
                      <a:lnTo>
                        <a:pt x="9" y="5"/>
                      </a:lnTo>
                      <a:lnTo>
                        <a:pt x="9" y="4"/>
                      </a:lnTo>
                      <a:lnTo>
                        <a:pt x="9" y="3"/>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6" name="Freeform 455"/>
                <p:cNvSpPr>
                  <a:spLocks/>
                </p:cNvSpPr>
                <p:nvPr/>
              </p:nvSpPr>
              <p:spPr bwMode="auto">
                <a:xfrm>
                  <a:off x="3223" y="1695"/>
                  <a:ext cx="2" cy="2"/>
                </a:xfrm>
                <a:custGeom>
                  <a:avLst/>
                  <a:gdLst>
                    <a:gd name="T0" fmla="*/ 1 w 4"/>
                    <a:gd name="T1" fmla="*/ 1 h 5"/>
                    <a:gd name="T2" fmla="*/ 0 w 4"/>
                    <a:gd name="T3" fmla="*/ 2 h 5"/>
                    <a:gd name="T4" fmla="*/ 2 w 4"/>
                    <a:gd name="T5" fmla="*/ 5 h 5"/>
                    <a:gd name="T6" fmla="*/ 3 w 4"/>
                    <a:gd name="T7" fmla="*/ 4 h 5"/>
                    <a:gd name="T8" fmla="*/ 4 w 4"/>
                    <a:gd name="T9" fmla="*/ 2 h 5"/>
                    <a:gd name="T10" fmla="*/ 3 w 4"/>
                    <a:gd name="T11" fmla="*/ 1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2"/>
                      </a:lnTo>
                      <a:lnTo>
                        <a:pt x="2" y="5"/>
                      </a:lnTo>
                      <a:lnTo>
                        <a:pt x="3" y="4"/>
                      </a:lnTo>
                      <a:lnTo>
                        <a:pt x="4"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7" name="Freeform 456"/>
                <p:cNvSpPr>
                  <a:spLocks/>
                </p:cNvSpPr>
                <p:nvPr/>
              </p:nvSpPr>
              <p:spPr bwMode="auto">
                <a:xfrm>
                  <a:off x="3223" y="1696"/>
                  <a:ext cx="3" cy="1"/>
                </a:xfrm>
                <a:custGeom>
                  <a:avLst/>
                  <a:gdLst>
                    <a:gd name="T0" fmla="*/ 1 w 4"/>
                    <a:gd name="T1" fmla="*/ 3 h 4"/>
                    <a:gd name="T2" fmla="*/ 0 w 4"/>
                    <a:gd name="T3" fmla="*/ 2 h 4"/>
                    <a:gd name="T4" fmla="*/ 4 w 4"/>
                    <a:gd name="T5" fmla="*/ 4 h 4"/>
                    <a:gd name="T6" fmla="*/ 4 w 4"/>
                    <a:gd name="T7" fmla="*/ 3 h 4"/>
                    <a:gd name="T8" fmla="*/ 4 w 4"/>
                    <a:gd name="T9" fmla="*/ 2 h 4"/>
                    <a:gd name="T10" fmla="*/ 2 w 4"/>
                    <a:gd name="T11" fmla="*/ 0 h 4"/>
                    <a:gd name="T12" fmla="*/ 2 w 4"/>
                    <a:gd name="T13" fmla="*/ 2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0" y="2"/>
                      </a:lnTo>
                      <a:lnTo>
                        <a:pt x="4" y="4"/>
                      </a:lnTo>
                      <a:lnTo>
                        <a:pt x="4" y="3"/>
                      </a:lnTo>
                      <a:lnTo>
                        <a:pt x="4" y="2"/>
                      </a:lnTo>
                      <a:lnTo>
                        <a:pt x="2"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8" name="Freeform 457"/>
                <p:cNvSpPr>
                  <a:spLocks/>
                </p:cNvSpPr>
                <p:nvPr/>
              </p:nvSpPr>
              <p:spPr bwMode="auto">
                <a:xfrm>
                  <a:off x="3225" y="1696"/>
                  <a:ext cx="8" cy="7"/>
                </a:xfrm>
                <a:custGeom>
                  <a:avLst/>
                  <a:gdLst>
                    <a:gd name="T0" fmla="*/ 1 w 13"/>
                    <a:gd name="T1" fmla="*/ 1 h 12"/>
                    <a:gd name="T2" fmla="*/ 0 w 13"/>
                    <a:gd name="T3" fmla="*/ 2 h 12"/>
                    <a:gd name="T4" fmla="*/ 11 w 13"/>
                    <a:gd name="T5" fmla="*/ 12 h 12"/>
                    <a:gd name="T6" fmla="*/ 12 w 13"/>
                    <a:gd name="T7" fmla="*/ 11 h 12"/>
                    <a:gd name="T8" fmla="*/ 13 w 13"/>
                    <a:gd name="T9" fmla="*/ 10 h 12"/>
                    <a:gd name="T10" fmla="*/ 4 w 13"/>
                    <a:gd name="T11" fmla="*/ 1 h 12"/>
                    <a:gd name="T12" fmla="*/ 1 w 13"/>
                    <a:gd name="T13" fmla="*/ 0 h 12"/>
                    <a:gd name="T14" fmla="*/ 1 w 13"/>
                    <a:gd name="T15" fmla="*/ 1 h 12"/>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12"/>
                    <a:gd name="T26" fmla="*/ 13 w 13"/>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12">
                      <a:moveTo>
                        <a:pt x="1" y="1"/>
                      </a:moveTo>
                      <a:lnTo>
                        <a:pt x="0" y="2"/>
                      </a:lnTo>
                      <a:lnTo>
                        <a:pt x="11" y="12"/>
                      </a:lnTo>
                      <a:lnTo>
                        <a:pt x="12" y="11"/>
                      </a:lnTo>
                      <a:lnTo>
                        <a:pt x="13" y="10"/>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79" name="Freeform 458"/>
                <p:cNvSpPr>
                  <a:spLocks/>
                </p:cNvSpPr>
                <p:nvPr/>
              </p:nvSpPr>
              <p:spPr bwMode="auto">
                <a:xfrm>
                  <a:off x="3231" y="1701"/>
                  <a:ext cx="2"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0" name="Freeform 459"/>
                <p:cNvSpPr>
                  <a:spLocks/>
                </p:cNvSpPr>
                <p:nvPr/>
              </p:nvSpPr>
              <p:spPr bwMode="auto">
                <a:xfrm>
                  <a:off x="3233" y="1702"/>
                  <a:ext cx="3" cy="4"/>
                </a:xfrm>
                <a:custGeom>
                  <a:avLst/>
                  <a:gdLst>
                    <a:gd name="T0" fmla="*/ 1 w 7"/>
                    <a:gd name="T1" fmla="*/ 1 h 7"/>
                    <a:gd name="T2" fmla="*/ 0 w 7"/>
                    <a:gd name="T3" fmla="*/ 2 h 7"/>
                    <a:gd name="T4" fmla="*/ 5 w 7"/>
                    <a:gd name="T5" fmla="*/ 7 h 7"/>
                    <a:gd name="T6" fmla="*/ 6 w 7"/>
                    <a:gd name="T7" fmla="*/ 6 h 7"/>
                    <a:gd name="T8" fmla="*/ 7 w 7"/>
                    <a:gd name="T9" fmla="*/ 5 h 7"/>
                    <a:gd name="T10" fmla="*/ 3 w 7"/>
                    <a:gd name="T11" fmla="*/ 1 h 7"/>
                    <a:gd name="T12" fmla="*/ 1 w 7"/>
                    <a:gd name="T13" fmla="*/ 0 h 7"/>
                    <a:gd name="T14" fmla="*/ 1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1"/>
                      </a:moveTo>
                      <a:lnTo>
                        <a:pt x="0" y="2"/>
                      </a:lnTo>
                      <a:lnTo>
                        <a:pt x="5" y="7"/>
                      </a:lnTo>
                      <a:lnTo>
                        <a:pt x="6" y="6"/>
                      </a:lnTo>
                      <a:lnTo>
                        <a:pt x="7" y="5"/>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1" name="Freeform 460"/>
                <p:cNvSpPr>
                  <a:spLocks/>
                </p:cNvSpPr>
                <p:nvPr/>
              </p:nvSpPr>
              <p:spPr bwMode="auto">
                <a:xfrm>
                  <a:off x="3235" y="1704"/>
                  <a:ext cx="2" cy="2"/>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2" name="Freeform 461"/>
                <p:cNvSpPr>
                  <a:spLocks/>
                </p:cNvSpPr>
                <p:nvPr/>
              </p:nvSpPr>
              <p:spPr bwMode="auto">
                <a:xfrm>
                  <a:off x="3235" y="1706"/>
                  <a:ext cx="4" cy="3"/>
                </a:xfrm>
                <a:custGeom>
                  <a:avLst/>
                  <a:gdLst>
                    <a:gd name="T0" fmla="*/ 0 w 7"/>
                    <a:gd name="T1" fmla="*/ 1 h 7"/>
                    <a:gd name="T2" fmla="*/ 1 w 7"/>
                    <a:gd name="T3" fmla="*/ 3 h 7"/>
                    <a:gd name="T4" fmla="*/ 4 w 7"/>
                    <a:gd name="T5" fmla="*/ 7 h 7"/>
                    <a:gd name="T6" fmla="*/ 6 w 7"/>
                    <a:gd name="T7" fmla="*/ 6 h 7"/>
                    <a:gd name="T8" fmla="*/ 7 w 7"/>
                    <a:gd name="T9" fmla="*/ 5 h 7"/>
                    <a:gd name="T10" fmla="*/ 2 w 7"/>
                    <a:gd name="T11" fmla="*/ 0 h 7"/>
                    <a:gd name="T12" fmla="*/ 1 w 7"/>
                    <a:gd name="T13" fmla="*/ 1 h 7"/>
                    <a:gd name="T14" fmla="*/ 0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0" y="1"/>
                      </a:moveTo>
                      <a:lnTo>
                        <a:pt x="1" y="3"/>
                      </a:lnTo>
                      <a:lnTo>
                        <a:pt x="4" y="7"/>
                      </a:lnTo>
                      <a:lnTo>
                        <a:pt x="6" y="6"/>
                      </a:lnTo>
                      <a:lnTo>
                        <a:pt x="7" y="5"/>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3" name="Freeform 462"/>
                <p:cNvSpPr>
                  <a:spLocks/>
                </p:cNvSpPr>
                <p:nvPr/>
              </p:nvSpPr>
              <p:spPr bwMode="auto">
                <a:xfrm>
                  <a:off x="3238" y="1707"/>
                  <a:ext cx="1" cy="3"/>
                </a:xfrm>
                <a:custGeom>
                  <a:avLst/>
                  <a:gdLst>
                    <a:gd name="T0" fmla="*/ 2 w 4"/>
                    <a:gd name="T1" fmla="*/ 3 h 5"/>
                    <a:gd name="T2" fmla="*/ 0 w 4"/>
                    <a:gd name="T3" fmla="*/ 3 h 5"/>
                    <a:gd name="T4" fmla="*/ 2 w 4"/>
                    <a:gd name="T5" fmla="*/ 5 h 5"/>
                    <a:gd name="T6" fmla="*/ 3 w 4"/>
                    <a:gd name="T7" fmla="*/ 5 h 5"/>
                    <a:gd name="T8" fmla="*/ 4 w 4"/>
                    <a:gd name="T9" fmla="*/ 5 h 5"/>
                    <a:gd name="T10" fmla="*/ 2 w 4"/>
                    <a:gd name="T11" fmla="*/ 0 h 5"/>
                    <a:gd name="T12" fmla="*/ 3 w 4"/>
                    <a:gd name="T13" fmla="*/ 2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0" y="3"/>
                      </a:lnTo>
                      <a:lnTo>
                        <a:pt x="2" y="5"/>
                      </a:lnTo>
                      <a:lnTo>
                        <a:pt x="3" y="5"/>
                      </a:lnTo>
                      <a:lnTo>
                        <a:pt x="4" y="5"/>
                      </a:lnTo>
                      <a:lnTo>
                        <a:pt x="2" y="0"/>
                      </a:lnTo>
                      <a:lnTo>
                        <a:pt x="3"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4" name="Freeform 463"/>
                <p:cNvSpPr>
                  <a:spLocks/>
                </p:cNvSpPr>
                <p:nvPr/>
              </p:nvSpPr>
              <p:spPr bwMode="auto">
                <a:xfrm>
                  <a:off x="3238" y="1709"/>
                  <a:ext cx="5" cy="6"/>
                </a:xfrm>
                <a:custGeom>
                  <a:avLst/>
                  <a:gdLst>
                    <a:gd name="T0" fmla="*/ 0 w 10"/>
                    <a:gd name="T1" fmla="*/ 1 h 11"/>
                    <a:gd name="T2" fmla="*/ 1 w 10"/>
                    <a:gd name="T3" fmla="*/ 3 h 11"/>
                    <a:gd name="T4" fmla="*/ 3 w 10"/>
                    <a:gd name="T5" fmla="*/ 6 h 11"/>
                    <a:gd name="T6" fmla="*/ 5 w 10"/>
                    <a:gd name="T7" fmla="*/ 9 h 11"/>
                    <a:gd name="T8" fmla="*/ 8 w 10"/>
                    <a:gd name="T9" fmla="*/ 11 h 11"/>
                    <a:gd name="T10" fmla="*/ 9 w 10"/>
                    <a:gd name="T11" fmla="*/ 10 h 11"/>
                    <a:gd name="T12" fmla="*/ 10 w 10"/>
                    <a:gd name="T13" fmla="*/ 9 h 11"/>
                    <a:gd name="T14" fmla="*/ 8 w 10"/>
                    <a:gd name="T15" fmla="*/ 7 h 11"/>
                    <a:gd name="T16" fmla="*/ 5 w 10"/>
                    <a:gd name="T17" fmla="*/ 3 h 11"/>
                    <a:gd name="T18" fmla="*/ 2 w 10"/>
                    <a:gd name="T19" fmla="*/ 0 h 11"/>
                    <a:gd name="T20" fmla="*/ 1 w 10"/>
                    <a:gd name="T21" fmla="*/ 1 h 11"/>
                    <a:gd name="T22" fmla="*/ 0 w 10"/>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11"/>
                    <a:gd name="T38" fmla="*/ 10 w 10"/>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11">
                      <a:moveTo>
                        <a:pt x="0" y="1"/>
                      </a:moveTo>
                      <a:lnTo>
                        <a:pt x="1" y="3"/>
                      </a:lnTo>
                      <a:lnTo>
                        <a:pt x="3" y="6"/>
                      </a:lnTo>
                      <a:lnTo>
                        <a:pt x="5" y="9"/>
                      </a:lnTo>
                      <a:lnTo>
                        <a:pt x="8" y="11"/>
                      </a:lnTo>
                      <a:lnTo>
                        <a:pt x="9" y="10"/>
                      </a:lnTo>
                      <a:lnTo>
                        <a:pt x="10" y="9"/>
                      </a:lnTo>
                      <a:lnTo>
                        <a:pt x="8" y="7"/>
                      </a:lnTo>
                      <a:lnTo>
                        <a:pt x="5"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5" name="Freeform 464"/>
                <p:cNvSpPr>
                  <a:spLocks/>
                </p:cNvSpPr>
                <p:nvPr/>
              </p:nvSpPr>
              <p:spPr bwMode="auto">
                <a:xfrm>
                  <a:off x="3242" y="1713"/>
                  <a:ext cx="2" cy="2"/>
                </a:xfrm>
                <a:custGeom>
                  <a:avLst/>
                  <a:gdLst>
                    <a:gd name="T0" fmla="*/ 1 w 3"/>
                    <a:gd name="T1" fmla="*/ 2 h 5"/>
                    <a:gd name="T2" fmla="*/ 0 w 3"/>
                    <a:gd name="T3" fmla="*/ 2 h 5"/>
                    <a:gd name="T4" fmla="*/ 1 w 3"/>
                    <a:gd name="T5" fmla="*/ 5 h 5"/>
                    <a:gd name="T6" fmla="*/ 2 w 3"/>
                    <a:gd name="T7" fmla="*/ 5 h 5"/>
                    <a:gd name="T8" fmla="*/ 3 w 3"/>
                    <a:gd name="T9" fmla="*/ 5 h 5"/>
                    <a:gd name="T10" fmla="*/ 1 w 3"/>
                    <a:gd name="T11" fmla="*/ 0 h 5"/>
                    <a:gd name="T12" fmla="*/ 2 w 3"/>
                    <a:gd name="T13" fmla="*/ 1 h 5"/>
                    <a:gd name="T14" fmla="*/ 1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2"/>
                      </a:moveTo>
                      <a:lnTo>
                        <a:pt x="0" y="2"/>
                      </a:lnTo>
                      <a:lnTo>
                        <a:pt x="1" y="5"/>
                      </a:lnTo>
                      <a:lnTo>
                        <a:pt x="2" y="5"/>
                      </a:lnTo>
                      <a:lnTo>
                        <a:pt x="3" y="5"/>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6" name="Freeform 465"/>
                <p:cNvSpPr>
                  <a:spLocks/>
                </p:cNvSpPr>
                <p:nvPr/>
              </p:nvSpPr>
              <p:spPr bwMode="auto">
                <a:xfrm>
                  <a:off x="3243" y="1715"/>
                  <a:ext cx="2" cy="3"/>
                </a:xfrm>
                <a:custGeom>
                  <a:avLst/>
                  <a:gdLst>
                    <a:gd name="T0" fmla="*/ 0 w 4"/>
                    <a:gd name="T1" fmla="*/ 2 h 6"/>
                    <a:gd name="T2" fmla="*/ 2 w 4"/>
                    <a:gd name="T3" fmla="*/ 6 h 6"/>
                    <a:gd name="T4" fmla="*/ 2 w 4"/>
                    <a:gd name="T5" fmla="*/ 6 h 6"/>
                    <a:gd name="T6" fmla="*/ 3 w 4"/>
                    <a:gd name="T7" fmla="*/ 5 h 6"/>
                    <a:gd name="T8" fmla="*/ 4 w 4"/>
                    <a:gd name="T9" fmla="*/ 4 h 6"/>
                    <a:gd name="T10" fmla="*/ 2 w 4"/>
                    <a:gd name="T11" fmla="*/ 0 h 6"/>
                    <a:gd name="T12" fmla="*/ 1 w 4"/>
                    <a:gd name="T13" fmla="*/ 2 h 6"/>
                    <a:gd name="T14" fmla="*/ 0 w 4"/>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0" y="2"/>
                      </a:moveTo>
                      <a:lnTo>
                        <a:pt x="2" y="6"/>
                      </a:lnTo>
                      <a:lnTo>
                        <a:pt x="3" y="5"/>
                      </a:lnTo>
                      <a:lnTo>
                        <a:pt x="4" y="4"/>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7" name="Freeform 466"/>
                <p:cNvSpPr>
                  <a:spLocks/>
                </p:cNvSpPr>
                <p:nvPr/>
              </p:nvSpPr>
              <p:spPr bwMode="auto">
                <a:xfrm>
                  <a:off x="3244" y="1715"/>
                  <a:ext cx="7" cy="19"/>
                </a:xfrm>
                <a:custGeom>
                  <a:avLst/>
                  <a:gdLst>
                    <a:gd name="T0" fmla="*/ 1 w 14"/>
                    <a:gd name="T1" fmla="*/ 5 h 38"/>
                    <a:gd name="T2" fmla="*/ 0 w 14"/>
                    <a:gd name="T3" fmla="*/ 5 h 38"/>
                    <a:gd name="T4" fmla="*/ 8 w 14"/>
                    <a:gd name="T5" fmla="*/ 21 h 38"/>
                    <a:gd name="T6" fmla="*/ 8 w 14"/>
                    <a:gd name="T7" fmla="*/ 22 h 38"/>
                    <a:gd name="T8" fmla="*/ 10 w 14"/>
                    <a:gd name="T9" fmla="*/ 27 h 38"/>
                    <a:gd name="T10" fmla="*/ 10 w 14"/>
                    <a:gd name="T11" fmla="*/ 30 h 38"/>
                    <a:gd name="T12" fmla="*/ 12 w 14"/>
                    <a:gd name="T13" fmla="*/ 33 h 38"/>
                    <a:gd name="T14" fmla="*/ 12 w 14"/>
                    <a:gd name="T15" fmla="*/ 38 h 38"/>
                    <a:gd name="T16" fmla="*/ 13 w 14"/>
                    <a:gd name="T17" fmla="*/ 38 h 38"/>
                    <a:gd name="T18" fmla="*/ 14 w 14"/>
                    <a:gd name="T19" fmla="*/ 38 h 38"/>
                    <a:gd name="T20" fmla="*/ 14 w 14"/>
                    <a:gd name="T21" fmla="*/ 33 h 38"/>
                    <a:gd name="T22" fmla="*/ 13 w 14"/>
                    <a:gd name="T23" fmla="*/ 30 h 38"/>
                    <a:gd name="T24" fmla="*/ 13 w 14"/>
                    <a:gd name="T25" fmla="*/ 27 h 38"/>
                    <a:gd name="T26" fmla="*/ 10 w 14"/>
                    <a:gd name="T27" fmla="*/ 22 h 38"/>
                    <a:gd name="T28" fmla="*/ 10 w 14"/>
                    <a:gd name="T29" fmla="*/ 21 h 38"/>
                    <a:gd name="T30" fmla="*/ 0 w 14"/>
                    <a:gd name="T31" fmla="*/ 0 h 38"/>
                    <a:gd name="T32" fmla="*/ 2 w 14"/>
                    <a:gd name="T33" fmla="*/ 4 h 38"/>
                    <a:gd name="T34" fmla="*/ 1 w 14"/>
                    <a:gd name="T35" fmla="*/ 5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38"/>
                    <a:gd name="T56" fmla="*/ 14 w 14"/>
                    <a:gd name="T57" fmla="*/ 38 h 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38">
                      <a:moveTo>
                        <a:pt x="1" y="5"/>
                      </a:moveTo>
                      <a:lnTo>
                        <a:pt x="0" y="5"/>
                      </a:lnTo>
                      <a:lnTo>
                        <a:pt x="8" y="21"/>
                      </a:lnTo>
                      <a:lnTo>
                        <a:pt x="8" y="22"/>
                      </a:lnTo>
                      <a:lnTo>
                        <a:pt x="10" y="27"/>
                      </a:lnTo>
                      <a:lnTo>
                        <a:pt x="10" y="30"/>
                      </a:lnTo>
                      <a:lnTo>
                        <a:pt x="12" y="33"/>
                      </a:lnTo>
                      <a:lnTo>
                        <a:pt x="12" y="38"/>
                      </a:lnTo>
                      <a:lnTo>
                        <a:pt x="13" y="38"/>
                      </a:lnTo>
                      <a:lnTo>
                        <a:pt x="14" y="38"/>
                      </a:lnTo>
                      <a:lnTo>
                        <a:pt x="14" y="33"/>
                      </a:lnTo>
                      <a:lnTo>
                        <a:pt x="13" y="30"/>
                      </a:lnTo>
                      <a:lnTo>
                        <a:pt x="13" y="27"/>
                      </a:lnTo>
                      <a:lnTo>
                        <a:pt x="10" y="22"/>
                      </a:lnTo>
                      <a:lnTo>
                        <a:pt x="10" y="21"/>
                      </a:lnTo>
                      <a:lnTo>
                        <a:pt x="0" y="0"/>
                      </a:lnTo>
                      <a:lnTo>
                        <a:pt x="2"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8" name="Freeform 467"/>
                <p:cNvSpPr>
                  <a:spLocks/>
                </p:cNvSpPr>
                <p:nvPr/>
              </p:nvSpPr>
              <p:spPr bwMode="auto">
                <a:xfrm>
                  <a:off x="3249" y="1733"/>
                  <a:ext cx="2" cy="2"/>
                </a:xfrm>
                <a:custGeom>
                  <a:avLst/>
                  <a:gdLst>
                    <a:gd name="T0" fmla="*/ 3 w 4"/>
                    <a:gd name="T1" fmla="*/ 1 h 4"/>
                    <a:gd name="T2" fmla="*/ 2 w 4"/>
                    <a:gd name="T3" fmla="*/ 0 h 4"/>
                    <a:gd name="T4" fmla="*/ 0 w 4"/>
                    <a:gd name="T5" fmla="*/ 1 h 4"/>
                    <a:gd name="T6" fmla="*/ 2 w 4"/>
                    <a:gd name="T7" fmla="*/ 3 h 4"/>
                    <a:gd name="T8" fmla="*/ 3 w 4"/>
                    <a:gd name="T9" fmla="*/ 4 h 4"/>
                    <a:gd name="T10" fmla="*/ 4 w 4"/>
                    <a:gd name="T11" fmla="*/ 3 h 4"/>
                    <a:gd name="T12" fmla="*/ 4 w 4"/>
                    <a:gd name="T13" fmla="*/ 1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2" y="0"/>
                      </a:lnTo>
                      <a:lnTo>
                        <a:pt x="0" y="1"/>
                      </a:lnTo>
                      <a:lnTo>
                        <a:pt x="2" y="3"/>
                      </a:lnTo>
                      <a:lnTo>
                        <a:pt x="3" y="4"/>
                      </a:lnTo>
                      <a:lnTo>
                        <a:pt x="4"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89" name="Freeform 468"/>
                <p:cNvSpPr>
                  <a:spLocks/>
                </p:cNvSpPr>
                <p:nvPr/>
              </p:nvSpPr>
              <p:spPr bwMode="auto">
                <a:xfrm>
                  <a:off x="3249" y="1734"/>
                  <a:ext cx="1" cy="1"/>
                </a:xfrm>
                <a:custGeom>
                  <a:avLst/>
                  <a:gdLst>
                    <a:gd name="T0" fmla="*/ 0 w 3"/>
                    <a:gd name="T1" fmla="*/ 0 h 3"/>
                    <a:gd name="T2" fmla="*/ 0 w 3"/>
                    <a:gd name="T3" fmla="*/ 0 h 3"/>
                    <a:gd name="T4" fmla="*/ 0 w 3"/>
                    <a:gd name="T5" fmla="*/ 3 h 3"/>
                    <a:gd name="T6" fmla="*/ 2 w 3"/>
                    <a:gd name="T7" fmla="*/ 3 h 3"/>
                    <a:gd name="T8" fmla="*/ 3 w 3"/>
                    <a:gd name="T9" fmla="*/ 3 h 3"/>
                    <a:gd name="T10" fmla="*/ 3 w 3"/>
                    <a:gd name="T11" fmla="*/ 2 h 3"/>
                    <a:gd name="T12" fmla="*/ 2 w 3"/>
                    <a:gd name="T13" fmla="*/ 2 h 3"/>
                    <a:gd name="T14" fmla="*/ 0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0"/>
                      </a:moveTo>
                      <a:lnTo>
                        <a:pt x="0" y="0"/>
                      </a:lnTo>
                      <a:lnTo>
                        <a:pt x="0" y="3"/>
                      </a:lnTo>
                      <a:lnTo>
                        <a:pt x="2" y="3"/>
                      </a:lnTo>
                      <a:lnTo>
                        <a:pt x="3" y="3"/>
                      </a:lnTo>
                      <a:lnTo>
                        <a:pt x="3" y="2"/>
                      </a:lnTo>
                      <a:lnTo>
                        <a:pt x="2"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0" name="Freeform 469"/>
                <p:cNvSpPr>
                  <a:spLocks/>
                </p:cNvSpPr>
                <p:nvPr/>
              </p:nvSpPr>
              <p:spPr bwMode="auto">
                <a:xfrm>
                  <a:off x="3249" y="1734"/>
                  <a:ext cx="1" cy="2"/>
                </a:xfrm>
                <a:custGeom>
                  <a:avLst/>
                  <a:gdLst>
                    <a:gd name="T0" fmla="*/ 3 w 4"/>
                    <a:gd name="T1" fmla="*/ 1 h 3"/>
                    <a:gd name="T2" fmla="*/ 1 w 4"/>
                    <a:gd name="T3" fmla="*/ 0 h 3"/>
                    <a:gd name="T4" fmla="*/ 0 w 4"/>
                    <a:gd name="T5" fmla="*/ 1 h 3"/>
                    <a:gd name="T6" fmla="*/ 1 w 4"/>
                    <a:gd name="T7" fmla="*/ 2 h 3"/>
                    <a:gd name="T8" fmla="*/ 3 w 4"/>
                    <a:gd name="T9" fmla="*/ 3 h 3"/>
                    <a:gd name="T10" fmla="*/ 4 w 4"/>
                    <a:gd name="T11" fmla="*/ 2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1" y="0"/>
                      </a:lnTo>
                      <a:lnTo>
                        <a:pt x="0" y="1"/>
                      </a:lnTo>
                      <a:lnTo>
                        <a:pt x="1" y="2"/>
                      </a:lnTo>
                      <a:lnTo>
                        <a:pt x="3" y="3"/>
                      </a:lnTo>
                      <a:lnTo>
                        <a:pt x="4" y="2"/>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1" name="Freeform 470"/>
                <p:cNvSpPr>
                  <a:spLocks/>
                </p:cNvSpPr>
                <p:nvPr/>
              </p:nvSpPr>
              <p:spPr bwMode="auto">
                <a:xfrm>
                  <a:off x="3249" y="1735"/>
                  <a:ext cx="1" cy="1"/>
                </a:xfrm>
                <a:custGeom>
                  <a:avLst/>
                  <a:gdLst>
                    <a:gd name="T0" fmla="*/ 0 w 3"/>
                    <a:gd name="T1" fmla="*/ 0 h 2"/>
                    <a:gd name="T2" fmla="*/ 0 w 3"/>
                    <a:gd name="T3" fmla="*/ 0 h 2"/>
                    <a:gd name="T4" fmla="*/ 0 w 3"/>
                    <a:gd name="T5" fmla="*/ 2 h 2"/>
                    <a:gd name="T6" fmla="*/ 1 w 3"/>
                    <a:gd name="T7" fmla="*/ 2 h 2"/>
                    <a:gd name="T8" fmla="*/ 3 w 3"/>
                    <a:gd name="T9" fmla="*/ 2 h 2"/>
                    <a:gd name="T10" fmla="*/ 3 w 3"/>
                    <a:gd name="T11" fmla="*/ 1 h 2"/>
                    <a:gd name="T12" fmla="*/ 1 w 3"/>
                    <a:gd name="T13" fmla="*/ 1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1" y="2"/>
                      </a:lnTo>
                      <a:lnTo>
                        <a:pt x="3" y="2"/>
                      </a:lnTo>
                      <a:lnTo>
                        <a:pt x="3"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2" name="Freeform 471"/>
                <p:cNvSpPr>
                  <a:spLocks/>
                </p:cNvSpPr>
                <p:nvPr/>
              </p:nvSpPr>
              <p:spPr bwMode="auto">
                <a:xfrm>
                  <a:off x="3246" y="1735"/>
                  <a:ext cx="4" cy="4"/>
                </a:xfrm>
                <a:custGeom>
                  <a:avLst/>
                  <a:gdLst>
                    <a:gd name="T0" fmla="*/ 5 w 7"/>
                    <a:gd name="T1" fmla="*/ 1 h 7"/>
                    <a:gd name="T2" fmla="*/ 4 w 7"/>
                    <a:gd name="T3" fmla="*/ 0 h 7"/>
                    <a:gd name="T4" fmla="*/ 0 w 7"/>
                    <a:gd name="T5" fmla="*/ 5 h 7"/>
                    <a:gd name="T6" fmla="*/ 1 w 7"/>
                    <a:gd name="T7" fmla="*/ 6 h 7"/>
                    <a:gd name="T8" fmla="*/ 2 w 7"/>
                    <a:gd name="T9" fmla="*/ 7 h 7"/>
                    <a:gd name="T10" fmla="*/ 7 w 7"/>
                    <a:gd name="T11" fmla="*/ 2 h 7"/>
                    <a:gd name="T12" fmla="*/ 7 w 7"/>
                    <a:gd name="T13" fmla="*/ 1 h 7"/>
                    <a:gd name="T14" fmla="*/ 5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5" y="1"/>
                      </a:moveTo>
                      <a:lnTo>
                        <a:pt x="4" y="0"/>
                      </a:lnTo>
                      <a:lnTo>
                        <a:pt x="0" y="5"/>
                      </a:lnTo>
                      <a:lnTo>
                        <a:pt x="1" y="6"/>
                      </a:lnTo>
                      <a:lnTo>
                        <a:pt x="2" y="7"/>
                      </a:lnTo>
                      <a:lnTo>
                        <a:pt x="7" y="2"/>
                      </a:lnTo>
                      <a:lnTo>
                        <a:pt x="7" y="1"/>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3" name="Freeform 472"/>
                <p:cNvSpPr>
                  <a:spLocks/>
                </p:cNvSpPr>
                <p:nvPr/>
              </p:nvSpPr>
              <p:spPr bwMode="auto">
                <a:xfrm>
                  <a:off x="3247" y="1737"/>
                  <a:ext cx="1" cy="2"/>
                </a:xfrm>
                <a:custGeom>
                  <a:avLst/>
                  <a:gdLst>
                    <a:gd name="T0" fmla="*/ 0 w 1"/>
                    <a:gd name="T1" fmla="*/ 3 h 5"/>
                    <a:gd name="T2" fmla="*/ 0 w 1"/>
                    <a:gd name="T3" fmla="*/ 0 h 5"/>
                    <a:gd name="T4" fmla="*/ 0 w 1"/>
                    <a:gd name="T5" fmla="*/ 5 h 5"/>
                    <a:gd name="T6" fmla="*/ 1 w 1"/>
                    <a:gd name="T7" fmla="*/ 4 h 5"/>
                    <a:gd name="T8" fmla="*/ 0 w 1"/>
                    <a:gd name="T9" fmla="*/ 3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0" y="3"/>
                      </a:moveTo>
                      <a:lnTo>
                        <a:pt x="0" y="0"/>
                      </a:lnTo>
                      <a:lnTo>
                        <a:pt x="0" y="5"/>
                      </a:lnTo>
                      <a:lnTo>
                        <a:pt x="1" y="4"/>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4" name="Freeform 473"/>
                <p:cNvSpPr>
                  <a:spLocks/>
                </p:cNvSpPr>
                <p:nvPr/>
              </p:nvSpPr>
              <p:spPr bwMode="auto">
                <a:xfrm>
                  <a:off x="3245" y="1737"/>
                  <a:ext cx="2" cy="2"/>
                </a:xfrm>
                <a:custGeom>
                  <a:avLst/>
                  <a:gdLst>
                    <a:gd name="T0" fmla="*/ 3 w 4"/>
                    <a:gd name="T1" fmla="*/ 0 h 5"/>
                    <a:gd name="T2" fmla="*/ 3 w 4"/>
                    <a:gd name="T3" fmla="*/ 0 h 5"/>
                    <a:gd name="T4" fmla="*/ 0 w 4"/>
                    <a:gd name="T5" fmla="*/ 3 h 5"/>
                    <a:gd name="T6" fmla="*/ 2 w 4"/>
                    <a:gd name="T7" fmla="*/ 4 h 5"/>
                    <a:gd name="T8" fmla="*/ 3 w 4"/>
                    <a:gd name="T9" fmla="*/ 5 h 5"/>
                    <a:gd name="T10" fmla="*/ 4 w 4"/>
                    <a:gd name="T11" fmla="*/ 4 h 5"/>
                    <a:gd name="T12" fmla="*/ 3 w 4"/>
                    <a:gd name="T13" fmla="*/ 3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3" y="0"/>
                      </a:lnTo>
                      <a:lnTo>
                        <a:pt x="0" y="3"/>
                      </a:lnTo>
                      <a:lnTo>
                        <a:pt x="2" y="4"/>
                      </a:lnTo>
                      <a:lnTo>
                        <a:pt x="3" y="5"/>
                      </a:lnTo>
                      <a:lnTo>
                        <a:pt x="4" y="4"/>
                      </a:lnTo>
                      <a:lnTo>
                        <a:pt x="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5" name="Freeform 474"/>
                <p:cNvSpPr>
                  <a:spLocks/>
                </p:cNvSpPr>
                <p:nvPr/>
              </p:nvSpPr>
              <p:spPr bwMode="auto">
                <a:xfrm>
                  <a:off x="3245" y="1738"/>
                  <a:ext cx="1" cy="2"/>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6" name="Freeform 475"/>
                <p:cNvSpPr>
                  <a:spLocks/>
                </p:cNvSpPr>
                <p:nvPr/>
              </p:nvSpPr>
              <p:spPr bwMode="auto">
                <a:xfrm>
                  <a:off x="3244" y="1738"/>
                  <a:ext cx="2" cy="2"/>
                </a:xfrm>
                <a:custGeom>
                  <a:avLst/>
                  <a:gdLst>
                    <a:gd name="T0" fmla="*/ 2 w 4"/>
                    <a:gd name="T1" fmla="*/ 0 h 4"/>
                    <a:gd name="T2" fmla="*/ 2 w 4"/>
                    <a:gd name="T3" fmla="*/ 0 h 4"/>
                    <a:gd name="T4" fmla="*/ 0 w 4"/>
                    <a:gd name="T5" fmla="*/ 2 h 4"/>
                    <a:gd name="T6" fmla="*/ 1 w 4"/>
                    <a:gd name="T7" fmla="*/ 3 h 4"/>
                    <a:gd name="T8" fmla="*/ 2 w 4"/>
                    <a:gd name="T9" fmla="*/ 4 h 4"/>
                    <a:gd name="T10" fmla="*/ 4 w 4"/>
                    <a:gd name="T11" fmla="*/ 3 h 4"/>
                    <a:gd name="T12" fmla="*/ 2 w 4"/>
                    <a:gd name="T13" fmla="*/ 2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2" y="0"/>
                      </a:lnTo>
                      <a:lnTo>
                        <a:pt x="0" y="2"/>
                      </a:lnTo>
                      <a:lnTo>
                        <a:pt x="1" y="3"/>
                      </a:lnTo>
                      <a:lnTo>
                        <a:pt x="2" y="4"/>
                      </a:lnTo>
                      <a:lnTo>
                        <a:pt x="4" y="3"/>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7" name="Freeform 476"/>
                <p:cNvSpPr>
                  <a:spLocks/>
                </p:cNvSpPr>
                <p:nvPr/>
              </p:nvSpPr>
              <p:spPr bwMode="auto">
                <a:xfrm>
                  <a:off x="3234" y="1730"/>
                  <a:ext cx="11" cy="11"/>
                </a:xfrm>
                <a:custGeom>
                  <a:avLst/>
                  <a:gdLst>
                    <a:gd name="T0" fmla="*/ 22 w 23"/>
                    <a:gd name="T1" fmla="*/ 18 h 20"/>
                    <a:gd name="T2" fmla="*/ 22 w 23"/>
                    <a:gd name="T3" fmla="*/ 16 h 20"/>
                    <a:gd name="T4" fmla="*/ 16 w 23"/>
                    <a:gd name="T5" fmla="*/ 16 h 20"/>
                    <a:gd name="T6" fmla="*/ 3 w 23"/>
                    <a:gd name="T7" fmla="*/ 0 h 20"/>
                    <a:gd name="T8" fmla="*/ 1 w 23"/>
                    <a:gd name="T9" fmla="*/ 1 h 20"/>
                    <a:gd name="T10" fmla="*/ 0 w 23"/>
                    <a:gd name="T11" fmla="*/ 2 h 20"/>
                    <a:gd name="T12" fmla="*/ 16 w 23"/>
                    <a:gd name="T13" fmla="*/ 20 h 20"/>
                    <a:gd name="T14" fmla="*/ 22 w 23"/>
                    <a:gd name="T15" fmla="*/ 20 h 20"/>
                    <a:gd name="T16" fmla="*/ 23 w 23"/>
                    <a:gd name="T17" fmla="*/ 19 h 20"/>
                    <a:gd name="T18" fmla="*/ 22 w 23"/>
                    <a:gd name="T19" fmla="*/ 1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8"/>
                      </a:moveTo>
                      <a:lnTo>
                        <a:pt x="22" y="16"/>
                      </a:lnTo>
                      <a:lnTo>
                        <a:pt x="16" y="16"/>
                      </a:lnTo>
                      <a:lnTo>
                        <a:pt x="3" y="0"/>
                      </a:lnTo>
                      <a:lnTo>
                        <a:pt x="1" y="1"/>
                      </a:lnTo>
                      <a:lnTo>
                        <a:pt x="0" y="2"/>
                      </a:lnTo>
                      <a:lnTo>
                        <a:pt x="16" y="20"/>
                      </a:lnTo>
                      <a:lnTo>
                        <a:pt x="22" y="20"/>
                      </a:lnTo>
                      <a:lnTo>
                        <a:pt x="23" y="19"/>
                      </a:lnTo>
                      <a:lnTo>
                        <a:pt x="2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8" name="Freeform 477"/>
                <p:cNvSpPr>
                  <a:spLocks/>
                </p:cNvSpPr>
                <p:nvPr/>
              </p:nvSpPr>
              <p:spPr bwMode="auto">
                <a:xfrm>
                  <a:off x="3234" y="1730"/>
                  <a:ext cx="1" cy="1"/>
                </a:xfrm>
                <a:custGeom>
                  <a:avLst/>
                  <a:gdLst>
                    <a:gd name="T0" fmla="*/ 1 w 1"/>
                    <a:gd name="T1" fmla="*/ 1 h 2"/>
                    <a:gd name="T2" fmla="*/ 1 w 1"/>
                    <a:gd name="T3" fmla="*/ 2 h 2"/>
                    <a:gd name="T4" fmla="*/ 1 w 1"/>
                    <a:gd name="T5" fmla="*/ 0 h 2"/>
                    <a:gd name="T6" fmla="*/ 0 w 1"/>
                    <a:gd name="T7" fmla="*/ 2 h 2"/>
                    <a:gd name="T8" fmla="*/ 0 w 1"/>
                    <a:gd name="T9" fmla="*/ 2 h 2"/>
                    <a:gd name="T10" fmla="*/ 1 w 1"/>
                    <a:gd name="T11" fmla="*/ 1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1"/>
                      </a:moveTo>
                      <a:lnTo>
                        <a:pt x="1" y="2"/>
                      </a:lnTo>
                      <a:lnTo>
                        <a:pt x="1"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499" name="Freeform 478"/>
                <p:cNvSpPr>
                  <a:spLocks/>
                </p:cNvSpPr>
                <p:nvPr/>
              </p:nvSpPr>
              <p:spPr bwMode="auto">
                <a:xfrm>
                  <a:off x="3235" y="1730"/>
                  <a:ext cx="2" cy="1"/>
                </a:xfrm>
                <a:custGeom>
                  <a:avLst/>
                  <a:gdLst>
                    <a:gd name="T0" fmla="*/ 1 w 3"/>
                    <a:gd name="T1" fmla="*/ 4 h 4"/>
                    <a:gd name="T2" fmla="*/ 2 w 3"/>
                    <a:gd name="T3" fmla="*/ 4 h 4"/>
                    <a:gd name="T4" fmla="*/ 3 w 3"/>
                    <a:gd name="T5" fmla="*/ 3 h 4"/>
                    <a:gd name="T6" fmla="*/ 2 w 3"/>
                    <a:gd name="T7" fmla="*/ 2 h 4"/>
                    <a:gd name="T8" fmla="*/ 1 w 3"/>
                    <a:gd name="T9" fmla="*/ 0 h 4"/>
                    <a:gd name="T10" fmla="*/ 0 w 3"/>
                    <a:gd name="T11" fmla="*/ 2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3"/>
                      </a:lnTo>
                      <a:lnTo>
                        <a:pt x="2" y="2"/>
                      </a:lnTo>
                      <a:lnTo>
                        <a:pt x="1"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0" name="Freeform 479"/>
                <p:cNvSpPr>
                  <a:spLocks/>
                </p:cNvSpPr>
                <p:nvPr/>
              </p:nvSpPr>
              <p:spPr bwMode="auto">
                <a:xfrm>
                  <a:off x="3235" y="1729"/>
                  <a:ext cx="3" cy="2"/>
                </a:xfrm>
                <a:custGeom>
                  <a:avLst/>
                  <a:gdLst>
                    <a:gd name="T0" fmla="*/ 2 w 4"/>
                    <a:gd name="T1" fmla="*/ 3 h 4"/>
                    <a:gd name="T2" fmla="*/ 2 w 4"/>
                    <a:gd name="T3" fmla="*/ 4 h 4"/>
                    <a:gd name="T4" fmla="*/ 4 w 4"/>
                    <a:gd name="T5" fmla="*/ 3 h 4"/>
                    <a:gd name="T6" fmla="*/ 4 w 4"/>
                    <a:gd name="T7" fmla="*/ 1 h 4"/>
                    <a:gd name="T8" fmla="*/ 4 w 4"/>
                    <a:gd name="T9" fmla="*/ 0 h 4"/>
                    <a:gd name="T10" fmla="*/ 0 w 4"/>
                    <a:gd name="T11" fmla="*/ 3 h 4"/>
                    <a:gd name="T12" fmla="*/ 1 w 4"/>
                    <a:gd name="T13" fmla="*/ 1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2" y="4"/>
                      </a:lnTo>
                      <a:lnTo>
                        <a:pt x="4" y="3"/>
                      </a:lnTo>
                      <a:lnTo>
                        <a:pt x="4" y="1"/>
                      </a:lnTo>
                      <a:lnTo>
                        <a:pt x="4" y="0"/>
                      </a:lnTo>
                      <a:lnTo>
                        <a:pt x="0" y="3"/>
                      </a:lnTo>
                      <a:lnTo>
                        <a:pt x="1"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1" name="Freeform 480"/>
                <p:cNvSpPr>
                  <a:spLocks/>
                </p:cNvSpPr>
                <p:nvPr/>
              </p:nvSpPr>
              <p:spPr bwMode="auto">
                <a:xfrm>
                  <a:off x="3237" y="1727"/>
                  <a:ext cx="3" cy="3"/>
                </a:xfrm>
                <a:custGeom>
                  <a:avLst/>
                  <a:gdLst>
                    <a:gd name="T0" fmla="*/ 1 w 6"/>
                    <a:gd name="T1" fmla="*/ 6 h 6"/>
                    <a:gd name="T2" fmla="*/ 4 w 6"/>
                    <a:gd name="T3" fmla="*/ 4 h 6"/>
                    <a:gd name="T4" fmla="*/ 6 w 6"/>
                    <a:gd name="T5" fmla="*/ 2 h 6"/>
                    <a:gd name="T6" fmla="*/ 5 w 6"/>
                    <a:gd name="T7" fmla="*/ 1 h 6"/>
                    <a:gd name="T8" fmla="*/ 4 w 6"/>
                    <a:gd name="T9" fmla="*/ 0 h 6"/>
                    <a:gd name="T10" fmla="*/ 0 w 6"/>
                    <a:gd name="T11" fmla="*/ 3 h 6"/>
                    <a:gd name="T12" fmla="*/ 1 w 6"/>
                    <a:gd name="T13" fmla="*/ 4 h 6"/>
                    <a:gd name="T14" fmla="*/ 1 w 6"/>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6"/>
                      </a:moveTo>
                      <a:lnTo>
                        <a:pt x="4" y="4"/>
                      </a:lnTo>
                      <a:lnTo>
                        <a:pt x="6" y="2"/>
                      </a:lnTo>
                      <a:lnTo>
                        <a:pt x="5" y="1"/>
                      </a:lnTo>
                      <a:lnTo>
                        <a:pt x="4" y="0"/>
                      </a:lnTo>
                      <a:lnTo>
                        <a:pt x="0" y="3"/>
                      </a:lnTo>
                      <a:lnTo>
                        <a:pt x="1" y="4"/>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2" name="Freeform 481"/>
                <p:cNvSpPr>
                  <a:spLocks/>
                </p:cNvSpPr>
                <p:nvPr/>
              </p:nvSpPr>
              <p:spPr bwMode="auto">
                <a:xfrm>
                  <a:off x="3237" y="1718"/>
                  <a:ext cx="3" cy="11"/>
                </a:xfrm>
                <a:custGeom>
                  <a:avLst/>
                  <a:gdLst>
                    <a:gd name="T0" fmla="*/ 7 w 7"/>
                    <a:gd name="T1" fmla="*/ 22 h 22"/>
                    <a:gd name="T2" fmla="*/ 7 w 7"/>
                    <a:gd name="T3" fmla="*/ 22 h 22"/>
                    <a:gd name="T4" fmla="*/ 7 w 7"/>
                    <a:gd name="T5" fmla="*/ 11 h 22"/>
                    <a:gd name="T6" fmla="*/ 6 w 7"/>
                    <a:gd name="T7" fmla="*/ 8 h 22"/>
                    <a:gd name="T8" fmla="*/ 6 w 7"/>
                    <a:gd name="T9" fmla="*/ 7 h 22"/>
                    <a:gd name="T10" fmla="*/ 2 w 7"/>
                    <a:gd name="T11" fmla="*/ 0 h 22"/>
                    <a:gd name="T12" fmla="*/ 1 w 7"/>
                    <a:gd name="T13" fmla="*/ 0 h 22"/>
                    <a:gd name="T14" fmla="*/ 0 w 7"/>
                    <a:gd name="T15" fmla="*/ 0 h 22"/>
                    <a:gd name="T16" fmla="*/ 4 w 7"/>
                    <a:gd name="T17" fmla="*/ 7 h 22"/>
                    <a:gd name="T18" fmla="*/ 4 w 7"/>
                    <a:gd name="T19" fmla="*/ 8 h 22"/>
                    <a:gd name="T20" fmla="*/ 5 w 7"/>
                    <a:gd name="T21" fmla="*/ 11 h 22"/>
                    <a:gd name="T22" fmla="*/ 5 w 7"/>
                    <a:gd name="T23" fmla="*/ 21 h 22"/>
                    <a:gd name="T24" fmla="*/ 6 w 7"/>
                    <a:gd name="T25" fmla="*/ 21 h 22"/>
                    <a:gd name="T26" fmla="*/ 7 w 7"/>
                    <a:gd name="T27" fmla="*/ 22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2"/>
                    <a:gd name="T44" fmla="*/ 7 w 7"/>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2">
                      <a:moveTo>
                        <a:pt x="7" y="22"/>
                      </a:moveTo>
                      <a:lnTo>
                        <a:pt x="7" y="22"/>
                      </a:lnTo>
                      <a:lnTo>
                        <a:pt x="7" y="11"/>
                      </a:lnTo>
                      <a:lnTo>
                        <a:pt x="6" y="8"/>
                      </a:lnTo>
                      <a:lnTo>
                        <a:pt x="6" y="7"/>
                      </a:lnTo>
                      <a:lnTo>
                        <a:pt x="2" y="0"/>
                      </a:lnTo>
                      <a:lnTo>
                        <a:pt x="1" y="0"/>
                      </a:lnTo>
                      <a:lnTo>
                        <a:pt x="0" y="0"/>
                      </a:lnTo>
                      <a:lnTo>
                        <a:pt x="4" y="7"/>
                      </a:lnTo>
                      <a:lnTo>
                        <a:pt x="4" y="8"/>
                      </a:lnTo>
                      <a:lnTo>
                        <a:pt x="5" y="11"/>
                      </a:lnTo>
                      <a:lnTo>
                        <a:pt x="5" y="21"/>
                      </a:lnTo>
                      <a:lnTo>
                        <a:pt x="6" y="21"/>
                      </a:lnTo>
                      <a:lnTo>
                        <a:pt x="7"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3" name="Freeform 482"/>
                <p:cNvSpPr>
                  <a:spLocks/>
                </p:cNvSpPr>
                <p:nvPr/>
              </p:nvSpPr>
              <p:spPr bwMode="auto">
                <a:xfrm>
                  <a:off x="3235" y="1716"/>
                  <a:ext cx="3" cy="2"/>
                </a:xfrm>
                <a:custGeom>
                  <a:avLst/>
                  <a:gdLst>
                    <a:gd name="T0" fmla="*/ 4 w 4"/>
                    <a:gd name="T1" fmla="*/ 3 h 4"/>
                    <a:gd name="T2" fmla="*/ 3 w 4"/>
                    <a:gd name="T3" fmla="*/ 1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1"/>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4" name="Freeform 483"/>
                <p:cNvSpPr>
                  <a:spLocks/>
                </p:cNvSpPr>
                <p:nvPr/>
              </p:nvSpPr>
              <p:spPr bwMode="auto">
                <a:xfrm>
                  <a:off x="3235" y="1715"/>
                  <a:ext cx="2"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5" name="Freeform 484"/>
                <p:cNvSpPr>
                  <a:spLocks/>
                </p:cNvSpPr>
                <p:nvPr/>
              </p:nvSpPr>
              <p:spPr bwMode="auto">
                <a:xfrm>
                  <a:off x="3233" y="1712"/>
                  <a:ext cx="3" cy="4"/>
                </a:xfrm>
                <a:custGeom>
                  <a:avLst/>
                  <a:gdLst>
                    <a:gd name="T0" fmla="*/ 7 w 7"/>
                    <a:gd name="T1" fmla="*/ 7 h 8"/>
                    <a:gd name="T2" fmla="*/ 6 w 7"/>
                    <a:gd name="T3" fmla="*/ 4 h 8"/>
                    <a:gd name="T4" fmla="*/ 5 w 7"/>
                    <a:gd name="T5" fmla="*/ 3 h 8"/>
                    <a:gd name="T6" fmla="*/ 2 w 7"/>
                    <a:gd name="T7" fmla="*/ 0 h 8"/>
                    <a:gd name="T8" fmla="*/ 1 w 7"/>
                    <a:gd name="T9" fmla="*/ 1 h 8"/>
                    <a:gd name="T10" fmla="*/ 0 w 7"/>
                    <a:gd name="T11" fmla="*/ 2 h 8"/>
                    <a:gd name="T12" fmla="*/ 2 w 7"/>
                    <a:gd name="T13" fmla="*/ 5 h 8"/>
                    <a:gd name="T14" fmla="*/ 5 w 7"/>
                    <a:gd name="T15" fmla="*/ 8 h 8"/>
                    <a:gd name="T16" fmla="*/ 6 w 7"/>
                    <a:gd name="T17" fmla="*/ 7 h 8"/>
                    <a:gd name="T18" fmla="*/ 7 w 7"/>
                    <a:gd name="T19" fmla="*/ 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8"/>
                    <a:gd name="T32" fmla="*/ 7 w 7"/>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8">
                      <a:moveTo>
                        <a:pt x="7" y="7"/>
                      </a:moveTo>
                      <a:lnTo>
                        <a:pt x="6" y="4"/>
                      </a:lnTo>
                      <a:lnTo>
                        <a:pt x="5" y="3"/>
                      </a:lnTo>
                      <a:lnTo>
                        <a:pt x="2" y="0"/>
                      </a:lnTo>
                      <a:lnTo>
                        <a:pt x="1" y="1"/>
                      </a:lnTo>
                      <a:lnTo>
                        <a:pt x="0" y="2"/>
                      </a:lnTo>
                      <a:lnTo>
                        <a:pt x="2" y="5"/>
                      </a:lnTo>
                      <a:lnTo>
                        <a:pt x="5" y="8"/>
                      </a:lnTo>
                      <a:lnTo>
                        <a:pt x="6" y="7"/>
                      </a:lnTo>
                      <a:lnTo>
                        <a:pt x="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6" name="Freeform 485"/>
                <p:cNvSpPr>
                  <a:spLocks/>
                </p:cNvSpPr>
                <p:nvPr/>
              </p:nvSpPr>
              <p:spPr bwMode="auto">
                <a:xfrm>
                  <a:off x="3232" y="1711"/>
                  <a:ext cx="2" cy="4"/>
                </a:xfrm>
                <a:custGeom>
                  <a:avLst/>
                  <a:gdLst>
                    <a:gd name="T0" fmla="*/ 2 w 3"/>
                    <a:gd name="T1" fmla="*/ 2 h 6"/>
                    <a:gd name="T2" fmla="*/ 3 w 3"/>
                    <a:gd name="T3" fmla="*/ 2 h 6"/>
                    <a:gd name="T4" fmla="*/ 2 w 3"/>
                    <a:gd name="T5" fmla="*/ 0 h 6"/>
                    <a:gd name="T6" fmla="*/ 1 w 3"/>
                    <a:gd name="T7" fmla="*/ 0 h 6"/>
                    <a:gd name="T8" fmla="*/ 0 w 3"/>
                    <a:gd name="T9" fmla="*/ 0 h 6"/>
                    <a:gd name="T10" fmla="*/ 3 w 3"/>
                    <a:gd name="T11" fmla="*/ 6 h 6"/>
                    <a:gd name="T12" fmla="*/ 1 w 3"/>
                    <a:gd name="T13" fmla="*/ 3 h 6"/>
                    <a:gd name="T14" fmla="*/ 2 w 3"/>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2"/>
                      </a:moveTo>
                      <a:lnTo>
                        <a:pt x="3" y="2"/>
                      </a:lnTo>
                      <a:lnTo>
                        <a:pt x="2" y="0"/>
                      </a:lnTo>
                      <a:lnTo>
                        <a:pt x="1" y="0"/>
                      </a:lnTo>
                      <a:lnTo>
                        <a:pt x="0" y="0"/>
                      </a:lnTo>
                      <a:lnTo>
                        <a:pt x="3" y="6"/>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7" name="Freeform 486"/>
                <p:cNvSpPr>
                  <a:spLocks/>
                </p:cNvSpPr>
                <p:nvPr/>
              </p:nvSpPr>
              <p:spPr bwMode="auto">
                <a:xfrm>
                  <a:off x="3223" y="1702"/>
                  <a:ext cx="10" cy="10"/>
                </a:xfrm>
                <a:custGeom>
                  <a:avLst/>
                  <a:gdLst>
                    <a:gd name="T0" fmla="*/ 18 w 18"/>
                    <a:gd name="T1" fmla="*/ 19 h 20"/>
                    <a:gd name="T2" fmla="*/ 17 w 18"/>
                    <a:gd name="T3" fmla="*/ 16 h 20"/>
                    <a:gd name="T4" fmla="*/ 14 w 18"/>
                    <a:gd name="T5" fmla="*/ 13 h 20"/>
                    <a:gd name="T6" fmla="*/ 11 w 18"/>
                    <a:gd name="T7" fmla="*/ 9 h 20"/>
                    <a:gd name="T8" fmla="*/ 2 w 18"/>
                    <a:gd name="T9" fmla="*/ 0 h 20"/>
                    <a:gd name="T10" fmla="*/ 1 w 18"/>
                    <a:gd name="T11" fmla="*/ 1 h 20"/>
                    <a:gd name="T12" fmla="*/ 0 w 18"/>
                    <a:gd name="T13" fmla="*/ 2 h 20"/>
                    <a:gd name="T14" fmla="*/ 9 w 18"/>
                    <a:gd name="T15" fmla="*/ 12 h 20"/>
                    <a:gd name="T16" fmla="*/ 11 w 18"/>
                    <a:gd name="T17" fmla="*/ 15 h 20"/>
                    <a:gd name="T18" fmla="*/ 16 w 18"/>
                    <a:gd name="T19" fmla="*/ 20 h 20"/>
                    <a:gd name="T20" fmla="*/ 17 w 18"/>
                    <a:gd name="T21" fmla="*/ 19 h 20"/>
                    <a:gd name="T22" fmla="*/ 18 w 18"/>
                    <a:gd name="T23" fmla="*/ 19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20"/>
                    <a:gd name="T38" fmla="*/ 18 w 18"/>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20">
                      <a:moveTo>
                        <a:pt x="18" y="19"/>
                      </a:moveTo>
                      <a:lnTo>
                        <a:pt x="17" y="16"/>
                      </a:lnTo>
                      <a:lnTo>
                        <a:pt x="14" y="13"/>
                      </a:lnTo>
                      <a:lnTo>
                        <a:pt x="11" y="9"/>
                      </a:lnTo>
                      <a:lnTo>
                        <a:pt x="2" y="0"/>
                      </a:lnTo>
                      <a:lnTo>
                        <a:pt x="1" y="1"/>
                      </a:lnTo>
                      <a:lnTo>
                        <a:pt x="0" y="2"/>
                      </a:lnTo>
                      <a:lnTo>
                        <a:pt x="9" y="12"/>
                      </a:lnTo>
                      <a:lnTo>
                        <a:pt x="11" y="15"/>
                      </a:lnTo>
                      <a:lnTo>
                        <a:pt x="16" y="20"/>
                      </a:lnTo>
                      <a:lnTo>
                        <a:pt x="17" y="19"/>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8" name="Freeform 487"/>
                <p:cNvSpPr>
                  <a:spLocks/>
                </p:cNvSpPr>
                <p:nvPr/>
              </p:nvSpPr>
              <p:spPr bwMode="auto">
                <a:xfrm>
                  <a:off x="3221" y="1701"/>
                  <a:ext cx="4" cy="2"/>
                </a:xfrm>
                <a:custGeom>
                  <a:avLst/>
                  <a:gdLst>
                    <a:gd name="T0" fmla="*/ 6 w 7"/>
                    <a:gd name="T1" fmla="*/ 2 h 4"/>
                    <a:gd name="T2" fmla="*/ 7 w 7"/>
                    <a:gd name="T3" fmla="*/ 3 h 4"/>
                    <a:gd name="T4" fmla="*/ 0 w 7"/>
                    <a:gd name="T5" fmla="*/ 0 h 4"/>
                    <a:gd name="T6" fmla="*/ 0 w 7"/>
                    <a:gd name="T7" fmla="*/ 1 h 4"/>
                    <a:gd name="T8" fmla="*/ 0 w 7"/>
                    <a:gd name="T9" fmla="*/ 2 h 4"/>
                    <a:gd name="T10" fmla="*/ 5 w 7"/>
                    <a:gd name="T11" fmla="*/ 4 h 4"/>
                    <a:gd name="T12" fmla="*/ 5 w 7"/>
                    <a:gd name="T13" fmla="*/ 3 h 4"/>
                    <a:gd name="T14" fmla="*/ 6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6" y="2"/>
                      </a:moveTo>
                      <a:lnTo>
                        <a:pt x="7" y="3"/>
                      </a:lnTo>
                      <a:lnTo>
                        <a:pt x="0" y="0"/>
                      </a:lnTo>
                      <a:lnTo>
                        <a:pt x="0" y="1"/>
                      </a:lnTo>
                      <a:lnTo>
                        <a:pt x="0" y="2"/>
                      </a:lnTo>
                      <a:lnTo>
                        <a:pt x="5" y="4"/>
                      </a:lnTo>
                      <a:lnTo>
                        <a:pt x="5"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09" name="Freeform 488"/>
                <p:cNvSpPr>
                  <a:spLocks/>
                </p:cNvSpPr>
                <p:nvPr/>
              </p:nvSpPr>
              <p:spPr bwMode="auto">
                <a:xfrm>
                  <a:off x="3219" y="1699"/>
                  <a:ext cx="3" cy="3"/>
                </a:xfrm>
                <a:custGeom>
                  <a:avLst/>
                  <a:gdLst>
                    <a:gd name="T0" fmla="*/ 4 w 5"/>
                    <a:gd name="T1" fmla="*/ 5 h 6"/>
                    <a:gd name="T2" fmla="*/ 5 w 5"/>
                    <a:gd name="T3" fmla="*/ 4 h 6"/>
                    <a:gd name="T4" fmla="*/ 2 w 5"/>
                    <a:gd name="T5" fmla="*/ 0 h 6"/>
                    <a:gd name="T6" fmla="*/ 1 w 5"/>
                    <a:gd name="T7" fmla="*/ 1 h 6"/>
                    <a:gd name="T8" fmla="*/ 0 w 5"/>
                    <a:gd name="T9" fmla="*/ 3 h 6"/>
                    <a:gd name="T10" fmla="*/ 2 w 5"/>
                    <a:gd name="T11" fmla="*/ 5 h 6"/>
                    <a:gd name="T12" fmla="*/ 4 w 5"/>
                    <a:gd name="T13" fmla="*/ 6 h 6"/>
                    <a:gd name="T14" fmla="*/ 4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5"/>
                      </a:moveTo>
                      <a:lnTo>
                        <a:pt x="5" y="4"/>
                      </a:lnTo>
                      <a:lnTo>
                        <a:pt x="2" y="0"/>
                      </a:lnTo>
                      <a:lnTo>
                        <a:pt x="1" y="1"/>
                      </a:lnTo>
                      <a:lnTo>
                        <a:pt x="0" y="3"/>
                      </a:lnTo>
                      <a:lnTo>
                        <a:pt x="2" y="5"/>
                      </a:lnTo>
                      <a:lnTo>
                        <a:pt x="4" y="6"/>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0" name="Freeform 489"/>
                <p:cNvSpPr>
                  <a:spLocks/>
                </p:cNvSpPr>
                <p:nvPr/>
              </p:nvSpPr>
              <p:spPr bwMode="auto">
                <a:xfrm>
                  <a:off x="3218" y="1699"/>
                  <a:ext cx="3" cy="1"/>
                </a:xfrm>
                <a:custGeom>
                  <a:avLst/>
                  <a:gdLst>
                    <a:gd name="T0" fmla="*/ 3 w 4"/>
                    <a:gd name="T1" fmla="*/ 1 h 4"/>
                    <a:gd name="T2" fmla="*/ 4 w 4"/>
                    <a:gd name="T3" fmla="*/ 2 h 4"/>
                    <a:gd name="T4" fmla="*/ 0 w 4"/>
                    <a:gd name="T5" fmla="*/ 0 h 4"/>
                    <a:gd name="T6" fmla="*/ 0 w 4"/>
                    <a:gd name="T7" fmla="*/ 1 h 4"/>
                    <a:gd name="T8" fmla="*/ 0 w 4"/>
                    <a:gd name="T9" fmla="*/ 2 h 4"/>
                    <a:gd name="T10" fmla="*/ 2 w 4"/>
                    <a:gd name="T11" fmla="*/ 4 h 4"/>
                    <a:gd name="T12" fmla="*/ 2 w 4"/>
                    <a:gd name="T13" fmla="*/ 2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4" y="2"/>
                      </a:lnTo>
                      <a:lnTo>
                        <a:pt x="0" y="0"/>
                      </a:lnTo>
                      <a:lnTo>
                        <a:pt x="0" y="1"/>
                      </a:lnTo>
                      <a:lnTo>
                        <a:pt x="0" y="2"/>
                      </a:lnTo>
                      <a:lnTo>
                        <a:pt x="2" y="4"/>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1" name="Freeform 490"/>
                <p:cNvSpPr>
                  <a:spLocks/>
                </p:cNvSpPr>
                <p:nvPr/>
              </p:nvSpPr>
              <p:spPr bwMode="auto">
                <a:xfrm>
                  <a:off x="3217" y="1698"/>
                  <a:ext cx="2" cy="2"/>
                </a:xfrm>
                <a:custGeom>
                  <a:avLst/>
                  <a:gdLst>
                    <a:gd name="T0" fmla="*/ 3 w 4"/>
                    <a:gd name="T1" fmla="*/ 2 h 3"/>
                    <a:gd name="T2" fmla="*/ 4 w 4"/>
                    <a:gd name="T3" fmla="*/ 1 h 3"/>
                    <a:gd name="T4" fmla="*/ 3 w 4"/>
                    <a:gd name="T5" fmla="*/ 0 h 3"/>
                    <a:gd name="T6" fmla="*/ 1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1" y="1"/>
                      </a:lnTo>
                      <a:lnTo>
                        <a:pt x="0" y="2"/>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2" name="Freeform 491"/>
                <p:cNvSpPr>
                  <a:spLocks/>
                </p:cNvSpPr>
                <p:nvPr/>
              </p:nvSpPr>
              <p:spPr bwMode="auto">
                <a:xfrm>
                  <a:off x="3218" y="1697"/>
                  <a:ext cx="1" cy="3"/>
                </a:xfrm>
                <a:custGeom>
                  <a:avLst/>
                  <a:gdLst>
                    <a:gd name="T0" fmla="*/ 2 w 2"/>
                    <a:gd name="T1" fmla="*/ 1 h 4"/>
                    <a:gd name="T2" fmla="*/ 0 w 2"/>
                    <a:gd name="T3" fmla="*/ 0 h 4"/>
                    <a:gd name="T4" fmla="*/ 0 w 2"/>
                    <a:gd name="T5" fmla="*/ 4 h 4"/>
                    <a:gd name="T6" fmla="*/ 0 w 2"/>
                    <a:gd name="T7" fmla="*/ 2 h 4"/>
                    <a:gd name="T8" fmla="*/ 2 w 2"/>
                    <a:gd name="T9" fmla="*/ 1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1"/>
                      </a:moveTo>
                      <a:lnTo>
                        <a:pt x="0" y="0"/>
                      </a:lnTo>
                      <a:lnTo>
                        <a:pt x="0" y="4"/>
                      </a:lnTo>
                      <a:lnTo>
                        <a:pt x="0"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3" name="Freeform 492"/>
                <p:cNvSpPr>
                  <a:spLocks/>
                </p:cNvSpPr>
                <p:nvPr/>
              </p:nvSpPr>
              <p:spPr bwMode="auto">
                <a:xfrm>
                  <a:off x="3215" y="1697"/>
                  <a:ext cx="2" cy="3"/>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4" name="Freeform 493"/>
                <p:cNvSpPr>
                  <a:spLocks/>
                </p:cNvSpPr>
                <p:nvPr/>
              </p:nvSpPr>
              <p:spPr bwMode="auto">
                <a:xfrm>
                  <a:off x="3215" y="1697"/>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5" name="Freeform 494"/>
                <p:cNvSpPr>
                  <a:spLocks/>
                </p:cNvSpPr>
                <p:nvPr/>
              </p:nvSpPr>
              <p:spPr bwMode="auto">
                <a:xfrm>
                  <a:off x="3214" y="1696"/>
                  <a:ext cx="1" cy="3"/>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6" name="Freeform 495"/>
                <p:cNvSpPr>
                  <a:spLocks/>
                </p:cNvSpPr>
                <p:nvPr/>
              </p:nvSpPr>
              <p:spPr bwMode="auto">
                <a:xfrm>
                  <a:off x="3212" y="1696"/>
                  <a:ext cx="2" cy="3"/>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7" name="Freeform 496"/>
                <p:cNvSpPr>
                  <a:spLocks/>
                </p:cNvSpPr>
                <p:nvPr/>
              </p:nvSpPr>
              <p:spPr bwMode="auto">
                <a:xfrm>
                  <a:off x="3211" y="1696"/>
                  <a:ext cx="3" cy="2"/>
                </a:xfrm>
                <a:custGeom>
                  <a:avLst/>
                  <a:gdLst>
                    <a:gd name="T0" fmla="*/ 5 w 5"/>
                    <a:gd name="T1" fmla="*/ 2 h 5"/>
                    <a:gd name="T2" fmla="*/ 4 w 5"/>
                    <a:gd name="T3" fmla="*/ 0 h 5"/>
                    <a:gd name="T4" fmla="*/ 0 w 5"/>
                    <a:gd name="T5" fmla="*/ 0 h 5"/>
                    <a:gd name="T6" fmla="*/ 0 w 5"/>
                    <a:gd name="T7" fmla="*/ 3 h 5"/>
                    <a:gd name="T8" fmla="*/ 0 w 5"/>
                    <a:gd name="T9" fmla="*/ 5 h 5"/>
                    <a:gd name="T10" fmla="*/ 4 w 5"/>
                    <a:gd name="T11" fmla="*/ 5 h 5"/>
                    <a:gd name="T12" fmla="*/ 4 w 5"/>
                    <a:gd name="T13" fmla="*/ 3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4" y="0"/>
                      </a:lnTo>
                      <a:lnTo>
                        <a:pt x="0" y="0"/>
                      </a:lnTo>
                      <a:lnTo>
                        <a:pt x="0" y="3"/>
                      </a:lnTo>
                      <a:lnTo>
                        <a:pt x="0" y="5"/>
                      </a:lnTo>
                      <a:lnTo>
                        <a:pt x="4" y="5"/>
                      </a:lnTo>
                      <a:lnTo>
                        <a:pt x="4"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8" name="Freeform 497"/>
                <p:cNvSpPr>
                  <a:spLocks/>
                </p:cNvSpPr>
                <p:nvPr/>
              </p:nvSpPr>
              <p:spPr bwMode="auto">
                <a:xfrm>
                  <a:off x="3206" y="1699"/>
                  <a:ext cx="1" cy="1"/>
                </a:xfrm>
                <a:custGeom>
                  <a:avLst/>
                  <a:gdLst>
                    <a:gd name="T0" fmla="*/ 1 w 3"/>
                    <a:gd name="T1" fmla="*/ 0 h 4"/>
                    <a:gd name="T2" fmla="*/ 1 w 3"/>
                    <a:gd name="T3" fmla="*/ 0 h 4"/>
                    <a:gd name="T4" fmla="*/ 0 w 3"/>
                    <a:gd name="T5" fmla="*/ 4 h 4"/>
                    <a:gd name="T6" fmla="*/ 3 w 3"/>
                    <a:gd name="T7" fmla="*/ 1 h 4"/>
                    <a:gd name="T8" fmla="*/ 1 w 3"/>
                    <a:gd name="T9" fmla="*/ 2 h 4"/>
                    <a:gd name="T10" fmla="*/ 1 w 3"/>
                    <a:gd name="T11" fmla="*/ 0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1" y="0"/>
                      </a:moveTo>
                      <a:lnTo>
                        <a:pt x="1" y="0"/>
                      </a:lnTo>
                      <a:lnTo>
                        <a:pt x="0" y="4"/>
                      </a:lnTo>
                      <a:lnTo>
                        <a:pt x="3" y="1"/>
                      </a:lnTo>
                      <a:lnTo>
                        <a:pt x="1"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19" name="Freeform 498"/>
                <p:cNvSpPr>
                  <a:spLocks/>
                </p:cNvSpPr>
                <p:nvPr/>
              </p:nvSpPr>
              <p:spPr bwMode="auto">
                <a:xfrm>
                  <a:off x="3206" y="1699"/>
                  <a:ext cx="9" cy="17"/>
                </a:xfrm>
                <a:custGeom>
                  <a:avLst/>
                  <a:gdLst>
                    <a:gd name="T0" fmla="*/ 0 w 18"/>
                    <a:gd name="T1" fmla="*/ 3 h 35"/>
                    <a:gd name="T2" fmla="*/ 1 w 18"/>
                    <a:gd name="T3" fmla="*/ 4 h 35"/>
                    <a:gd name="T4" fmla="*/ 1 w 18"/>
                    <a:gd name="T5" fmla="*/ 6 h 35"/>
                    <a:gd name="T6" fmla="*/ 3 w 18"/>
                    <a:gd name="T7" fmla="*/ 8 h 35"/>
                    <a:gd name="T8" fmla="*/ 3 w 18"/>
                    <a:gd name="T9" fmla="*/ 10 h 35"/>
                    <a:gd name="T10" fmla="*/ 5 w 18"/>
                    <a:gd name="T11" fmla="*/ 14 h 35"/>
                    <a:gd name="T12" fmla="*/ 6 w 18"/>
                    <a:gd name="T13" fmla="*/ 19 h 35"/>
                    <a:gd name="T14" fmla="*/ 8 w 18"/>
                    <a:gd name="T15" fmla="*/ 21 h 35"/>
                    <a:gd name="T16" fmla="*/ 10 w 18"/>
                    <a:gd name="T17" fmla="*/ 25 h 35"/>
                    <a:gd name="T18" fmla="*/ 12 w 18"/>
                    <a:gd name="T19" fmla="*/ 28 h 35"/>
                    <a:gd name="T20" fmla="*/ 13 w 18"/>
                    <a:gd name="T21" fmla="*/ 30 h 35"/>
                    <a:gd name="T22" fmla="*/ 15 w 18"/>
                    <a:gd name="T23" fmla="*/ 35 h 35"/>
                    <a:gd name="T24" fmla="*/ 16 w 18"/>
                    <a:gd name="T25" fmla="*/ 35 h 35"/>
                    <a:gd name="T26" fmla="*/ 18 w 18"/>
                    <a:gd name="T27" fmla="*/ 35 h 35"/>
                    <a:gd name="T28" fmla="*/ 15 w 18"/>
                    <a:gd name="T29" fmla="*/ 30 h 35"/>
                    <a:gd name="T30" fmla="*/ 14 w 18"/>
                    <a:gd name="T31" fmla="*/ 25 h 35"/>
                    <a:gd name="T32" fmla="*/ 12 w 18"/>
                    <a:gd name="T33" fmla="*/ 21 h 35"/>
                    <a:gd name="T34" fmla="*/ 11 w 18"/>
                    <a:gd name="T35" fmla="*/ 19 h 35"/>
                    <a:gd name="T36" fmla="*/ 8 w 18"/>
                    <a:gd name="T37" fmla="*/ 16 h 35"/>
                    <a:gd name="T38" fmla="*/ 7 w 18"/>
                    <a:gd name="T39" fmla="*/ 14 h 35"/>
                    <a:gd name="T40" fmla="*/ 5 w 18"/>
                    <a:gd name="T41" fmla="*/ 10 h 35"/>
                    <a:gd name="T42" fmla="*/ 5 w 18"/>
                    <a:gd name="T43" fmla="*/ 8 h 35"/>
                    <a:gd name="T44" fmla="*/ 4 w 18"/>
                    <a:gd name="T45" fmla="*/ 6 h 35"/>
                    <a:gd name="T46" fmla="*/ 4 w 18"/>
                    <a:gd name="T47" fmla="*/ 1 h 35"/>
                    <a:gd name="T48" fmla="*/ 3 w 18"/>
                    <a:gd name="T49" fmla="*/ 0 h 35"/>
                    <a:gd name="T50" fmla="*/ 0 w 18"/>
                    <a:gd name="T51" fmla="*/ 3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
                    <a:gd name="T79" fmla="*/ 0 h 35"/>
                    <a:gd name="T80" fmla="*/ 18 w 18"/>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 h="35">
                      <a:moveTo>
                        <a:pt x="0" y="3"/>
                      </a:moveTo>
                      <a:lnTo>
                        <a:pt x="1" y="4"/>
                      </a:lnTo>
                      <a:lnTo>
                        <a:pt x="1" y="6"/>
                      </a:lnTo>
                      <a:lnTo>
                        <a:pt x="3" y="8"/>
                      </a:lnTo>
                      <a:lnTo>
                        <a:pt x="3" y="10"/>
                      </a:lnTo>
                      <a:lnTo>
                        <a:pt x="5" y="14"/>
                      </a:lnTo>
                      <a:lnTo>
                        <a:pt x="6" y="19"/>
                      </a:lnTo>
                      <a:lnTo>
                        <a:pt x="8" y="21"/>
                      </a:lnTo>
                      <a:lnTo>
                        <a:pt x="10" y="25"/>
                      </a:lnTo>
                      <a:lnTo>
                        <a:pt x="12" y="28"/>
                      </a:lnTo>
                      <a:lnTo>
                        <a:pt x="13" y="30"/>
                      </a:lnTo>
                      <a:lnTo>
                        <a:pt x="15" y="35"/>
                      </a:lnTo>
                      <a:lnTo>
                        <a:pt x="16" y="35"/>
                      </a:lnTo>
                      <a:lnTo>
                        <a:pt x="18" y="35"/>
                      </a:lnTo>
                      <a:lnTo>
                        <a:pt x="15" y="30"/>
                      </a:lnTo>
                      <a:lnTo>
                        <a:pt x="14" y="25"/>
                      </a:lnTo>
                      <a:lnTo>
                        <a:pt x="12" y="21"/>
                      </a:lnTo>
                      <a:lnTo>
                        <a:pt x="11" y="19"/>
                      </a:lnTo>
                      <a:lnTo>
                        <a:pt x="8" y="16"/>
                      </a:lnTo>
                      <a:lnTo>
                        <a:pt x="7" y="14"/>
                      </a:lnTo>
                      <a:lnTo>
                        <a:pt x="5" y="10"/>
                      </a:lnTo>
                      <a:lnTo>
                        <a:pt x="5" y="8"/>
                      </a:lnTo>
                      <a:lnTo>
                        <a:pt x="4" y="6"/>
                      </a:lnTo>
                      <a:lnTo>
                        <a:pt x="4" y="1"/>
                      </a:lnTo>
                      <a:lnTo>
                        <a:pt x="3"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0" name="Freeform 499"/>
                <p:cNvSpPr>
                  <a:spLocks/>
                </p:cNvSpPr>
                <p:nvPr/>
              </p:nvSpPr>
              <p:spPr bwMode="auto">
                <a:xfrm>
                  <a:off x="3214" y="1716"/>
                  <a:ext cx="4" cy="7"/>
                </a:xfrm>
                <a:custGeom>
                  <a:avLst/>
                  <a:gdLst>
                    <a:gd name="T0" fmla="*/ 0 w 10"/>
                    <a:gd name="T1" fmla="*/ 1 h 14"/>
                    <a:gd name="T2" fmla="*/ 3 w 10"/>
                    <a:gd name="T3" fmla="*/ 6 h 14"/>
                    <a:gd name="T4" fmla="*/ 5 w 10"/>
                    <a:gd name="T5" fmla="*/ 9 h 14"/>
                    <a:gd name="T6" fmla="*/ 6 w 10"/>
                    <a:gd name="T7" fmla="*/ 11 h 14"/>
                    <a:gd name="T8" fmla="*/ 7 w 10"/>
                    <a:gd name="T9" fmla="*/ 14 h 14"/>
                    <a:gd name="T10" fmla="*/ 8 w 10"/>
                    <a:gd name="T11" fmla="*/ 14 h 14"/>
                    <a:gd name="T12" fmla="*/ 10 w 10"/>
                    <a:gd name="T13" fmla="*/ 14 h 14"/>
                    <a:gd name="T14" fmla="*/ 8 w 10"/>
                    <a:gd name="T15" fmla="*/ 11 h 14"/>
                    <a:gd name="T16" fmla="*/ 7 w 10"/>
                    <a:gd name="T17" fmla="*/ 6 h 14"/>
                    <a:gd name="T18" fmla="*/ 3 w 10"/>
                    <a:gd name="T19" fmla="*/ 0 h 14"/>
                    <a:gd name="T20" fmla="*/ 1 w 10"/>
                    <a:gd name="T21" fmla="*/ 1 h 14"/>
                    <a:gd name="T22" fmla="*/ 0 w 10"/>
                    <a:gd name="T23" fmla="*/ 1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14"/>
                    <a:gd name="T38" fmla="*/ 10 w 10"/>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14">
                      <a:moveTo>
                        <a:pt x="0" y="1"/>
                      </a:moveTo>
                      <a:lnTo>
                        <a:pt x="3" y="6"/>
                      </a:lnTo>
                      <a:lnTo>
                        <a:pt x="5" y="9"/>
                      </a:lnTo>
                      <a:lnTo>
                        <a:pt x="6" y="11"/>
                      </a:lnTo>
                      <a:lnTo>
                        <a:pt x="7" y="14"/>
                      </a:lnTo>
                      <a:lnTo>
                        <a:pt x="8" y="14"/>
                      </a:lnTo>
                      <a:lnTo>
                        <a:pt x="10" y="14"/>
                      </a:lnTo>
                      <a:lnTo>
                        <a:pt x="8" y="11"/>
                      </a:lnTo>
                      <a:lnTo>
                        <a:pt x="7" y="6"/>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1" name="Freeform 500"/>
                <p:cNvSpPr>
                  <a:spLocks/>
                </p:cNvSpPr>
                <p:nvPr/>
              </p:nvSpPr>
              <p:spPr bwMode="auto">
                <a:xfrm>
                  <a:off x="3217" y="1722"/>
                  <a:ext cx="2" cy="3"/>
                </a:xfrm>
                <a:custGeom>
                  <a:avLst/>
                  <a:gdLst>
                    <a:gd name="T0" fmla="*/ 0 w 5"/>
                    <a:gd name="T1" fmla="*/ 2 h 6"/>
                    <a:gd name="T2" fmla="*/ 3 w 5"/>
                    <a:gd name="T3" fmla="*/ 6 h 6"/>
                    <a:gd name="T4" fmla="*/ 3 w 5"/>
                    <a:gd name="T5" fmla="*/ 6 h 6"/>
                    <a:gd name="T6" fmla="*/ 4 w 5"/>
                    <a:gd name="T7" fmla="*/ 5 h 6"/>
                    <a:gd name="T8" fmla="*/ 5 w 5"/>
                    <a:gd name="T9" fmla="*/ 4 h 6"/>
                    <a:gd name="T10" fmla="*/ 3 w 5"/>
                    <a:gd name="T11" fmla="*/ 0 h 6"/>
                    <a:gd name="T12" fmla="*/ 1 w 5"/>
                    <a:gd name="T13" fmla="*/ 2 h 6"/>
                    <a:gd name="T14" fmla="*/ 0 w 5"/>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2"/>
                      </a:moveTo>
                      <a:lnTo>
                        <a:pt x="3" y="6"/>
                      </a:lnTo>
                      <a:lnTo>
                        <a:pt x="4" y="5"/>
                      </a:lnTo>
                      <a:lnTo>
                        <a:pt x="5" y="4"/>
                      </a:lnTo>
                      <a:lnTo>
                        <a:pt x="3"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2" name="Freeform 501"/>
                <p:cNvSpPr>
                  <a:spLocks/>
                </p:cNvSpPr>
                <p:nvPr/>
              </p:nvSpPr>
              <p:spPr bwMode="auto">
                <a:xfrm>
                  <a:off x="3218" y="1722"/>
                  <a:ext cx="4" cy="8"/>
                </a:xfrm>
                <a:custGeom>
                  <a:avLst/>
                  <a:gdLst>
                    <a:gd name="T0" fmla="*/ 1 w 6"/>
                    <a:gd name="T1" fmla="*/ 5 h 17"/>
                    <a:gd name="T2" fmla="*/ 0 w 6"/>
                    <a:gd name="T3" fmla="*/ 5 h 17"/>
                    <a:gd name="T4" fmla="*/ 3 w 6"/>
                    <a:gd name="T5" fmla="*/ 12 h 17"/>
                    <a:gd name="T6" fmla="*/ 3 w 6"/>
                    <a:gd name="T7" fmla="*/ 15 h 17"/>
                    <a:gd name="T8" fmla="*/ 4 w 6"/>
                    <a:gd name="T9" fmla="*/ 17 h 17"/>
                    <a:gd name="T10" fmla="*/ 5 w 6"/>
                    <a:gd name="T11" fmla="*/ 15 h 17"/>
                    <a:gd name="T12" fmla="*/ 6 w 6"/>
                    <a:gd name="T13" fmla="*/ 14 h 17"/>
                    <a:gd name="T14" fmla="*/ 5 w 6"/>
                    <a:gd name="T15" fmla="*/ 13 h 17"/>
                    <a:gd name="T16" fmla="*/ 5 w 6"/>
                    <a:gd name="T17" fmla="*/ 12 h 17"/>
                    <a:gd name="T18" fmla="*/ 0 w 6"/>
                    <a:gd name="T19" fmla="*/ 0 h 17"/>
                    <a:gd name="T20" fmla="*/ 2 w 6"/>
                    <a:gd name="T21" fmla="*/ 4 h 17"/>
                    <a:gd name="T22" fmla="*/ 1 w 6"/>
                    <a:gd name="T23" fmla="*/ 5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17"/>
                    <a:gd name="T38" fmla="*/ 6 w 6"/>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17">
                      <a:moveTo>
                        <a:pt x="1" y="5"/>
                      </a:moveTo>
                      <a:lnTo>
                        <a:pt x="0" y="5"/>
                      </a:lnTo>
                      <a:lnTo>
                        <a:pt x="3" y="12"/>
                      </a:lnTo>
                      <a:lnTo>
                        <a:pt x="3" y="15"/>
                      </a:lnTo>
                      <a:lnTo>
                        <a:pt x="4" y="17"/>
                      </a:lnTo>
                      <a:lnTo>
                        <a:pt x="5" y="15"/>
                      </a:lnTo>
                      <a:lnTo>
                        <a:pt x="6" y="14"/>
                      </a:lnTo>
                      <a:lnTo>
                        <a:pt x="5" y="13"/>
                      </a:lnTo>
                      <a:lnTo>
                        <a:pt x="5" y="12"/>
                      </a:lnTo>
                      <a:lnTo>
                        <a:pt x="0" y="0"/>
                      </a:lnTo>
                      <a:lnTo>
                        <a:pt x="2"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3" name="Freeform 502"/>
                <p:cNvSpPr>
                  <a:spLocks/>
                </p:cNvSpPr>
                <p:nvPr/>
              </p:nvSpPr>
              <p:spPr bwMode="auto">
                <a:xfrm>
                  <a:off x="3221" y="1729"/>
                  <a:ext cx="2" cy="10"/>
                </a:xfrm>
                <a:custGeom>
                  <a:avLst/>
                  <a:gdLst>
                    <a:gd name="T0" fmla="*/ 1 w 5"/>
                    <a:gd name="T1" fmla="*/ 1 h 21"/>
                    <a:gd name="T2" fmla="*/ 0 w 5"/>
                    <a:gd name="T3" fmla="*/ 1 h 21"/>
                    <a:gd name="T4" fmla="*/ 0 w 5"/>
                    <a:gd name="T5" fmla="*/ 3 h 21"/>
                    <a:gd name="T6" fmla="*/ 1 w 5"/>
                    <a:gd name="T7" fmla="*/ 5 h 21"/>
                    <a:gd name="T8" fmla="*/ 1 w 5"/>
                    <a:gd name="T9" fmla="*/ 7 h 21"/>
                    <a:gd name="T10" fmla="*/ 2 w 5"/>
                    <a:gd name="T11" fmla="*/ 9 h 21"/>
                    <a:gd name="T12" fmla="*/ 2 w 5"/>
                    <a:gd name="T13" fmla="*/ 21 h 21"/>
                    <a:gd name="T14" fmla="*/ 4 w 5"/>
                    <a:gd name="T15" fmla="*/ 21 h 21"/>
                    <a:gd name="T16" fmla="*/ 5 w 5"/>
                    <a:gd name="T17" fmla="*/ 21 h 21"/>
                    <a:gd name="T18" fmla="*/ 5 w 5"/>
                    <a:gd name="T19" fmla="*/ 9 h 21"/>
                    <a:gd name="T20" fmla="*/ 4 w 5"/>
                    <a:gd name="T21" fmla="*/ 7 h 21"/>
                    <a:gd name="T22" fmla="*/ 4 w 5"/>
                    <a:gd name="T23" fmla="*/ 5 h 21"/>
                    <a:gd name="T24" fmla="*/ 2 w 5"/>
                    <a:gd name="T25" fmla="*/ 3 h 21"/>
                    <a:gd name="T26" fmla="*/ 2 w 5"/>
                    <a:gd name="T27" fmla="*/ 0 h 21"/>
                    <a:gd name="T28" fmla="*/ 2 w 5"/>
                    <a:gd name="T29" fmla="*/ 0 h 21"/>
                    <a:gd name="T30" fmla="*/ 1 w 5"/>
                    <a:gd name="T31" fmla="*/ 1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21"/>
                    <a:gd name="T50" fmla="*/ 5 w 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21">
                      <a:moveTo>
                        <a:pt x="1" y="1"/>
                      </a:moveTo>
                      <a:lnTo>
                        <a:pt x="0" y="1"/>
                      </a:lnTo>
                      <a:lnTo>
                        <a:pt x="0" y="3"/>
                      </a:lnTo>
                      <a:lnTo>
                        <a:pt x="1" y="5"/>
                      </a:lnTo>
                      <a:lnTo>
                        <a:pt x="1" y="7"/>
                      </a:lnTo>
                      <a:lnTo>
                        <a:pt x="2" y="9"/>
                      </a:lnTo>
                      <a:lnTo>
                        <a:pt x="2" y="21"/>
                      </a:lnTo>
                      <a:lnTo>
                        <a:pt x="4" y="21"/>
                      </a:lnTo>
                      <a:lnTo>
                        <a:pt x="5" y="21"/>
                      </a:lnTo>
                      <a:lnTo>
                        <a:pt x="5" y="9"/>
                      </a:lnTo>
                      <a:lnTo>
                        <a:pt x="4" y="7"/>
                      </a:lnTo>
                      <a:lnTo>
                        <a:pt x="4" y="5"/>
                      </a:lnTo>
                      <a:lnTo>
                        <a:pt x="2" y="3"/>
                      </a:lnTo>
                      <a:lnTo>
                        <a:pt x="2"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4" name="Freeform 503"/>
                <p:cNvSpPr>
                  <a:spLocks/>
                </p:cNvSpPr>
                <p:nvPr/>
              </p:nvSpPr>
              <p:spPr bwMode="auto">
                <a:xfrm>
                  <a:off x="3221" y="1739"/>
                  <a:ext cx="2" cy="2"/>
                </a:xfrm>
                <a:custGeom>
                  <a:avLst/>
                  <a:gdLst>
                    <a:gd name="T0" fmla="*/ 3 w 4"/>
                    <a:gd name="T1" fmla="*/ 1 h 3"/>
                    <a:gd name="T2" fmla="*/ 1 w 4"/>
                    <a:gd name="T3" fmla="*/ 0 h 3"/>
                    <a:gd name="T4" fmla="*/ 0 w 4"/>
                    <a:gd name="T5" fmla="*/ 1 h 3"/>
                    <a:gd name="T6" fmla="*/ 1 w 4"/>
                    <a:gd name="T7" fmla="*/ 2 h 3"/>
                    <a:gd name="T8" fmla="*/ 3 w 4"/>
                    <a:gd name="T9" fmla="*/ 3 h 3"/>
                    <a:gd name="T10" fmla="*/ 4 w 4"/>
                    <a:gd name="T11" fmla="*/ 2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1" y="0"/>
                      </a:lnTo>
                      <a:lnTo>
                        <a:pt x="0" y="1"/>
                      </a:lnTo>
                      <a:lnTo>
                        <a:pt x="1" y="2"/>
                      </a:lnTo>
                      <a:lnTo>
                        <a:pt x="3" y="3"/>
                      </a:lnTo>
                      <a:lnTo>
                        <a:pt x="4" y="2"/>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5" name="Freeform 504"/>
                <p:cNvSpPr>
                  <a:spLocks/>
                </p:cNvSpPr>
                <p:nvPr/>
              </p:nvSpPr>
              <p:spPr bwMode="auto">
                <a:xfrm>
                  <a:off x="3221" y="1739"/>
                  <a:ext cx="1" cy="2"/>
                </a:xfrm>
                <a:custGeom>
                  <a:avLst/>
                  <a:gdLst>
                    <a:gd name="T0" fmla="*/ 0 w 3"/>
                    <a:gd name="T1" fmla="*/ 0 h 2"/>
                    <a:gd name="T2" fmla="*/ 0 w 3"/>
                    <a:gd name="T3" fmla="*/ 0 h 2"/>
                    <a:gd name="T4" fmla="*/ 0 w 3"/>
                    <a:gd name="T5" fmla="*/ 2 h 2"/>
                    <a:gd name="T6" fmla="*/ 1 w 3"/>
                    <a:gd name="T7" fmla="*/ 2 h 2"/>
                    <a:gd name="T8" fmla="*/ 3 w 3"/>
                    <a:gd name="T9" fmla="*/ 2 h 2"/>
                    <a:gd name="T10" fmla="*/ 3 w 3"/>
                    <a:gd name="T11" fmla="*/ 1 h 2"/>
                    <a:gd name="T12" fmla="*/ 1 w 3"/>
                    <a:gd name="T13" fmla="*/ 1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1" y="2"/>
                      </a:lnTo>
                      <a:lnTo>
                        <a:pt x="3" y="2"/>
                      </a:lnTo>
                      <a:lnTo>
                        <a:pt x="3"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6" name="Freeform 505"/>
                <p:cNvSpPr>
                  <a:spLocks/>
                </p:cNvSpPr>
                <p:nvPr/>
              </p:nvSpPr>
              <p:spPr bwMode="auto">
                <a:xfrm>
                  <a:off x="3221" y="1740"/>
                  <a:ext cx="1" cy="2"/>
                </a:xfrm>
                <a:custGeom>
                  <a:avLst/>
                  <a:gdLst>
                    <a:gd name="T0" fmla="*/ 2 w 4"/>
                    <a:gd name="T1" fmla="*/ 1 h 4"/>
                    <a:gd name="T2" fmla="*/ 1 w 4"/>
                    <a:gd name="T3" fmla="*/ 0 h 4"/>
                    <a:gd name="T4" fmla="*/ 0 w 4"/>
                    <a:gd name="T5" fmla="*/ 1 h 4"/>
                    <a:gd name="T6" fmla="*/ 1 w 4"/>
                    <a:gd name="T7" fmla="*/ 2 h 4"/>
                    <a:gd name="T8" fmla="*/ 2 w 4"/>
                    <a:gd name="T9" fmla="*/ 4 h 4"/>
                    <a:gd name="T10" fmla="*/ 4 w 4"/>
                    <a:gd name="T11" fmla="*/ 2 h 4"/>
                    <a:gd name="T12" fmla="*/ 4 w 4"/>
                    <a:gd name="T13" fmla="*/ 1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1" y="0"/>
                      </a:lnTo>
                      <a:lnTo>
                        <a:pt x="0" y="1"/>
                      </a:lnTo>
                      <a:lnTo>
                        <a:pt x="1" y="2"/>
                      </a:lnTo>
                      <a:lnTo>
                        <a:pt x="2" y="4"/>
                      </a:lnTo>
                      <a:lnTo>
                        <a:pt x="4" y="2"/>
                      </a:lnTo>
                      <a:lnTo>
                        <a:pt x="4"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7" name="Freeform 506"/>
                <p:cNvSpPr>
                  <a:spLocks/>
                </p:cNvSpPr>
                <p:nvPr/>
              </p:nvSpPr>
              <p:spPr bwMode="auto">
                <a:xfrm>
                  <a:off x="3221" y="1741"/>
                  <a:ext cx="1" cy="1"/>
                </a:xfrm>
                <a:custGeom>
                  <a:avLst/>
                  <a:gdLst>
                    <a:gd name="T0" fmla="*/ 0 w 2"/>
                    <a:gd name="T1" fmla="*/ 0 h 3"/>
                    <a:gd name="T2" fmla="*/ 0 w 2"/>
                    <a:gd name="T3" fmla="*/ 0 h 3"/>
                    <a:gd name="T4" fmla="*/ 0 w 2"/>
                    <a:gd name="T5" fmla="*/ 3 h 3"/>
                    <a:gd name="T6" fmla="*/ 1 w 2"/>
                    <a:gd name="T7" fmla="*/ 3 h 3"/>
                    <a:gd name="T8" fmla="*/ 2 w 2"/>
                    <a:gd name="T9" fmla="*/ 3 h 3"/>
                    <a:gd name="T10" fmla="*/ 2 w 2"/>
                    <a:gd name="T11" fmla="*/ 1 h 3"/>
                    <a:gd name="T12" fmla="*/ 1 w 2"/>
                    <a:gd name="T13" fmla="*/ 1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0" y="0"/>
                      </a:lnTo>
                      <a:lnTo>
                        <a:pt x="0" y="3"/>
                      </a:lnTo>
                      <a:lnTo>
                        <a:pt x="1" y="3"/>
                      </a:lnTo>
                      <a:lnTo>
                        <a:pt x="2" y="3"/>
                      </a:lnTo>
                      <a:lnTo>
                        <a:pt x="2"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8" name="Freeform 507"/>
                <p:cNvSpPr>
                  <a:spLocks/>
                </p:cNvSpPr>
                <p:nvPr/>
              </p:nvSpPr>
              <p:spPr bwMode="auto">
                <a:xfrm>
                  <a:off x="3219" y="1741"/>
                  <a:ext cx="2" cy="3"/>
                </a:xfrm>
                <a:custGeom>
                  <a:avLst/>
                  <a:gdLst>
                    <a:gd name="T0" fmla="*/ 3 w 4"/>
                    <a:gd name="T1" fmla="*/ 0 h 6"/>
                    <a:gd name="T2" fmla="*/ 3 w 4"/>
                    <a:gd name="T3" fmla="*/ 0 h 6"/>
                    <a:gd name="T4" fmla="*/ 0 w 4"/>
                    <a:gd name="T5" fmla="*/ 4 h 6"/>
                    <a:gd name="T6" fmla="*/ 1 w 4"/>
                    <a:gd name="T7" fmla="*/ 5 h 6"/>
                    <a:gd name="T8" fmla="*/ 2 w 4"/>
                    <a:gd name="T9" fmla="*/ 6 h 6"/>
                    <a:gd name="T10" fmla="*/ 4 w 4"/>
                    <a:gd name="T11" fmla="*/ 4 h 6"/>
                    <a:gd name="T12" fmla="*/ 3 w 4"/>
                    <a:gd name="T13" fmla="*/ 3 h 6"/>
                    <a:gd name="T14" fmla="*/ 3 w 4"/>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0"/>
                      </a:moveTo>
                      <a:lnTo>
                        <a:pt x="3" y="0"/>
                      </a:lnTo>
                      <a:lnTo>
                        <a:pt x="0" y="4"/>
                      </a:lnTo>
                      <a:lnTo>
                        <a:pt x="1" y="5"/>
                      </a:lnTo>
                      <a:lnTo>
                        <a:pt x="2" y="6"/>
                      </a:lnTo>
                      <a:lnTo>
                        <a:pt x="4" y="4"/>
                      </a:lnTo>
                      <a:lnTo>
                        <a:pt x="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29" name="Freeform 508"/>
                <p:cNvSpPr>
                  <a:spLocks/>
                </p:cNvSpPr>
                <p:nvPr/>
              </p:nvSpPr>
              <p:spPr bwMode="auto">
                <a:xfrm>
                  <a:off x="3218" y="1742"/>
                  <a:ext cx="2" cy="2"/>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0" name="Freeform 509"/>
                <p:cNvSpPr>
                  <a:spLocks/>
                </p:cNvSpPr>
                <p:nvPr/>
              </p:nvSpPr>
              <p:spPr bwMode="auto">
                <a:xfrm>
                  <a:off x="3217" y="1742"/>
                  <a:ext cx="2" cy="2"/>
                </a:xfrm>
                <a:custGeom>
                  <a:avLst/>
                  <a:gdLst>
                    <a:gd name="T0" fmla="*/ 3 w 4"/>
                    <a:gd name="T1" fmla="*/ 0 h 4"/>
                    <a:gd name="T2" fmla="*/ 3 w 4"/>
                    <a:gd name="T3" fmla="*/ 0 h 4"/>
                    <a:gd name="T4" fmla="*/ 0 w 4"/>
                    <a:gd name="T5" fmla="*/ 2 h 4"/>
                    <a:gd name="T6" fmla="*/ 1 w 4"/>
                    <a:gd name="T7" fmla="*/ 3 h 4"/>
                    <a:gd name="T8" fmla="*/ 3 w 4"/>
                    <a:gd name="T9" fmla="*/ 4 h 4"/>
                    <a:gd name="T10" fmla="*/ 4 w 4"/>
                    <a:gd name="T11" fmla="*/ 3 h 4"/>
                    <a:gd name="T12" fmla="*/ 3 w 4"/>
                    <a:gd name="T13" fmla="*/ 2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3" y="0"/>
                      </a:lnTo>
                      <a:lnTo>
                        <a:pt x="0" y="2"/>
                      </a:lnTo>
                      <a:lnTo>
                        <a:pt x="1" y="3"/>
                      </a:lnTo>
                      <a:lnTo>
                        <a:pt x="3" y="4"/>
                      </a:lnTo>
                      <a:lnTo>
                        <a:pt x="4"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1" name="Freeform 510"/>
                <p:cNvSpPr>
                  <a:spLocks/>
                </p:cNvSpPr>
                <p:nvPr/>
              </p:nvSpPr>
              <p:spPr bwMode="auto">
                <a:xfrm>
                  <a:off x="3215" y="1742"/>
                  <a:ext cx="3" cy="3"/>
                </a:xfrm>
                <a:custGeom>
                  <a:avLst/>
                  <a:gdLst>
                    <a:gd name="T0" fmla="*/ 5 w 7"/>
                    <a:gd name="T1" fmla="*/ 2 h 4"/>
                    <a:gd name="T2" fmla="*/ 5 w 7"/>
                    <a:gd name="T3" fmla="*/ 0 h 4"/>
                    <a:gd name="T4" fmla="*/ 0 w 7"/>
                    <a:gd name="T5" fmla="*/ 0 h 4"/>
                    <a:gd name="T6" fmla="*/ 0 w 7"/>
                    <a:gd name="T7" fmla="*/ 2 h 4"/>
                    <a:gd name="T8" fmla="*/ 0 w 7"/>
                    <a:gd name="T9" fmla="*/ 4 h 4"/>
                    <a:gd name="T10" fmla="*/ 5 w 7"/>
                    <a:gd name="T11" fmla="*/ 4 h 4"/>
                    <a:gd name="T12" fmla="*/ 7 w 7"/>
                    <a:gd name="T13" fmla="*/ 3 h 4"/>
                    <a:gd name="T14" fmla="*/ 5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5" y="2"/>
                      </a:moveTo>
                      <a:lnTo>
                        <a:pt x="5" y="0"/>
                      </a:lnTo>
                      <a:lnTo>
                        <a:pt x="0" y="0"/>
                      </a:lnTo>
                      <a:lnTo>
                        <a:pt x="0" y="2"/>
                      </a:lnTo>
                      <a:lnTo>
                        <a:pt x="0" y="4"/>
                      </a:lnTo>
                      <a:lnTo>
                        <a:pt x="5" y="4"/>
                      </a:lnTo>
                      <a:lnTo>
                        <a:pt x="7"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2" name="Freeform 511"/>
                <p:cNvSpPr>
                  <a:spLocks/>
                </p:cNvSpPr>
                <p:nvPr/>
              </p:nvSpPr>
              <p:spPr bwMode="auto">
                <a:xfrm>
                  <a:off x="3214" y="1742"/>
                  <a:ext cx="1" cy="3"/>
                </a:xfrm>
                <a:custGeom>
                  <a:avLst/>
                  <a:gdLst>
                    <a:gd name="T0" fmla="*/ 3 w 4"/>
                    <a:gd name="T1" fmla="*/ 0 h 4"/>
                    <a:gd name="T2" fmla="*/ 3 w 4"/>
                    <a:gd name="T3" fmla="*/ 0 h 4"/>
                    <a:gd name="T4" fmla="*/ 0 w 4"/>
                    <a:gd name="T5" fmla="*/ 2 h 4"/>
                    <a:gd name="T6" fmla="*/ 1 w 4"/>
                    <a:gd name="T7" fmla="*/ 3 h 4"/>
                    <a:gd name="T8" fmla="*/ 3 w 4"/>
                    <a:gd name="T9" fmla="*/ 4 h 4"/>
                    <a:gd name="T10" fmla="*/ 4 w 4"/>
                    <a:gd name="T11" fmla="*/ 3 h 4"/>
                    <a:gd name="T12" fmla="*/ 3 w 4"/>
                    <a:gd name="T13" fmla="*/ 2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3" y="0"/>
                      </a:lnTo>
                      <a:lnTo>
                        <a:pt x="0" y="2"/>
                      </a:lnTo>
                      <a:lnTo>
                        <a:pt x="1" y="3"/>
                      </a:lnTo>
                      <a:lnTo>
                        <a:pt x="3" y="4"/>
                      </a:lnTo>
                      <a:lnTo>
                        <a:pt x="4"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3" name="Freeform 512"/>
                <p:cNvSpPr>
                  <a:spLocks/>
                </p:cNvSpPr>
                <p:nvPr/>
              </p:nvSpPr>
              <p:spPr bwMode="auto">
                <a:xfrm>
                  <a:off x="3212" y="1743"/>
                  <a:ext cx="3" cy="2"/>
                </a:xfrm>
                <a:custGeom>
                  <a:avLst/>
                  <a:gdLst>
                    <a:gd name="T0" fmla="*/ 3 w 5"/>
                    <a:gd name="T1" fmla="*/ 2 h 5"/>
                    <a:gd name="T2" fmla="*/ 3 w 5"/>
                    <a:gd name="T3" fmla="*/ 0 h 5"/>
                    <a:gd name="T4" fmla="*/ 0 w 5"/>
                    <a:gd name="T5" fmla="*/ 0 h 5"/>
                    <a:gd name="T6" fmla="*/ 0 w 5"/>
                    <a:gd name="T7" fmla="*/ 2 h 5"/>
                    <a:gd name="T8" fmla="*/ 0 w 5"/>
                    <a:gd name="T9" fmla="*/ 5 h 5"/>
                    <a:gd name="T10" fmla="*/ 3 w 5"/>
                    <a:gd name="T11" fmla="*/ 5 h 5"/>
                    <a:gd name="T12" fmla="*/ 5 w 5"/>
                    <a:gd name="T13" fmla="*/ 3 h 5"/>
                    <a:gd name="T14" fmla="*/ 3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2"/>
                      </a:moveTo>
                      <a:lnTo>
                        <a:pt x="3" y="0"/>
                      </a:lnTo>
                      <a:lnTo>
                        <a:pt x="0" y="0"/>
                      </a:lnTo>
                      <a:lnTo>
                        <a:pt x="0" y="2"/>
                      </a:lnTo>
                      <a:lnTo>
                        <a:pt x="0" y="5"/>
                      </a:lnTo>
                      <a:lnTo>
                        <a:pt x="3" y="5"/>
                      </a:lnTo>
                      <a:lnTo>
                        <a:pt x="5"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4" name="Freeform 513"/>
                <p:cNvSpPr>
                  <a:spLocks/>
                </p:cNvSpPr>
                <p:nvPr/>
              </p:nvSpPr>
              <p:spPr bwMode="auto">
                <a:xfrm>
                  <a:off x="3211" y="1743"/>
                  <a:ext cx="3"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5" name="Freeform 514"/>
                <p:cNvSpPr>
                  <a:spLocks/>
                </p:cNvSpPr>
                <p:nvPr/>
              </p:nvSpPr>
              <p:spPr bwMode="auto">
                <a:xfrm>
                  <a:off x="3210" y="1742"/>
                  <a:ext cx="1" cy="3"/>
                </a:xfrm>
                <a:custGeom>
                  <a:avLst/>
                  <a:gdLst>
                    <a:gd name="T0" fmla="*/ 4 w 4"/>
                    <a:gd name="T1" fmla="*/ 1 h 4"/>
                    <a:gd name="T2" fmla="*/ 1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1" y="0"/>
                      </a:lnTo>
                      <a:lnTo>
                        <a:pt x="0" y="0"/>
                      </a:lnTo>
                      <a:lnTo>
                        <a:pt x="0" y="2"/>
                      </a:lnTo>
                      <a:lnTo>
                        <a:pt x="0" y="4"/>
                      </a:lnTo>
                      <a:lnTo>
                        <a:pt x="4" y="4"/>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6" name="Freeform 515"/>
                <p:cNvSpPr>
                  <a:spLocks/>
                </p:cNvSpPr>
                <p:nvPr/>
              </p:nvSpPr>
              <p:spPr bwMode="auto">
                <a:xfrm>
                  <a:off x="3208" y="1742"/>
                  <a:ext cx="3" cy="3"/>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7" name="Freeform 516"/>
                <p:cNvSpPr>
                  <a:spLocks/>
                </p:cNvSpPr>
                <p:nvPr/>
              </p:nvSpPr>
              <p:spPr bwMode="auto">
                <a:xfrm>
                  <a:off x="3207" y="1742"/>
                  <a:ext cx="1" cy="2"/>
                </a:xfrm>
                <a:custGeom>
                  <a:avLst/>
                  <a:gdLst>
                    <a:gd name="T0" fmla="*/ 2 w 2"/>
                    <a:gd name="T1" fmla="*/ 1 h 4"/>
                    <a:gd name="T2" fmla="*/ 0 w 2"/>
                    <a:gd name="T3" fmla="*/ 0 h 4"/>
                    <a:gd name="T4" fmla="*/ 0 w 2"/>
                    <a:gd name="T5" fmla="*/ 0 h 4"/>
                    <a:gd name="T6" fmla="*/ 0 w 2"/>
                    <a:gd name="T7" fmla="*/ 2 h 4"/>
                    <a:gd name="T8" fmla="*/ 0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0" y="2"/>
                      </a:lnTo>
                      <a:lnTo>
                        <a:pt x="0" y="4"/>
                      </a:lnTo>
                      <a:lnTo>
                        <a:pt x="2" y="4"/>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8" name="Freeform 517"/>
                <p:cNvSpPr>
                  <a:spLocks/>
                </p:cNvSpPr>
                <p:nvPr/>
              </p:nvSpPr>
              <p:spPr bwMode="auto">
                <a:xfrm>
                  <a:off x="3203" y="1740"/>
                  <a:ext cx="5" cy="4"/>
                </a:xfrm>
                <a:custGeom>
                  <a:avLst/>
                  <a:gdLst>
                    <a:gd name="T0" fmla="*/ 10 w 12"/>
                    <a:gd name="T1" fmla="*/ 6 h 8"/>
                    <a:gd name="T2" fmla="*/ 10 w 12"/>
                    <a:gd name="T3" fmla="*/ 5 h 8"/>
                    <a:gd name="T4" fmla="*/ 0 w 12"/>
                    <a:gd name="T5" fmla="*/ 0 h 8"/>
                    <a:gd name="T6" fmla="*/ 0 w 12"/>
                    <a:gd name="T7" fmla="*/ 1 h 8"/>
                    <a:gd name="T8" fmla="*/ 0 w 12"/>
                    <a:gd name="T9" fmla="*/ 2 h 8"/>
                    <a:gd name="T10" fmla="*/ 12 w 12"/>
                    <a:gd name="T11" fmla="*/ 8 h 8"/>
                    <a:gd name="T12" fmla="*/ 10 w 12"/>
                    <a:gd name="T13" fmla="*/ 8 h 8"/>
                    <a:gd name="T14" fmla="*/ 10 w 12"/>
                    <a:gd name="T15" fmla="*/ 6 h 8"/>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8"/>
                    <a:gd name="T26" fmla="*/ 12 w 12"/>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8">
                      <a:moveTo>
                        <a:pt x="10" y="6"/>
                      </a:moveTo>
                      <a:lnTo>
                        <a:pt x="10" y="5"/>
                      </a:lnTo>
                      <a:lnTo>
                        <a:pt x="0" y="0"/>
                      </a:lnTo>
                      <a:lnTo>
                        <a:pt x="0" y="1"/>
                      </a:lnTo>
                      <a:lnTo>
                        <a:pt x="0" y="2"/>
                      </a:lnTo>
                      <a:lnTo>
                        <a:pt x="12" y="8"/>
                      </a:lnTo>
                      <a:lnTo>
                        <a:pt x="10" y="8"/>
                      </a:lnTo>
                      <a:lnTo>
                        <a:pt x="1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39" name="Freeform 518"/>
                <p:cNvSpPr>
                  <a:spLocks/>
                </p:cNvSpPr>
                <p:nvPr/>
              </p:nvSpPr>
              <p:spPr bwMode="auto">
                <a:xfrm>
                  <a:off x="3202" y="1739"/>
                  <a:ext cx="1" cy="3"/>
                </a:xfrm>
                <a:custGeom>
                  <a:avLst/>
                  <a:gdLst>
                    <a:gd name="T0" fmla="*/ 2 w 2"/>
                    <a:gd name="T1" fmla="*/ 1 h 5"/>
                    <a:gd name="T2" fmla="*/ 0 w 2"/>
                    <a:gd name="T3" fmla="*/ 0 h 5"/>
                    <a:gd name="T4" fmla="*/ 0 w 2"/>
                    <a:gd name="T5" fmla="*/ 0 h 5"/>
                    <a:gd name="T6" fmla="*/ 0 w 2"/>
                    <a:gd name="T7" fmla="*/ 2 h 5"/>
                    <a:gd name="T8" fmla="*/ 0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2"/>
                      </a:lnTo>
                      <a:lnTo>
                        <a:pt x="0" y="5"/>
                      </a:lnTo>
                      <a:lnTo>
                        <a:pt x="2" y="5"/>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0" name="Freeform 519"/>
                <p:cNvSpPr>
                  <a:spLocks/>
                </p:cNvSpPr>
                <p:nvPr/>
              </p:nvSpPr>
              <p:spPr bwMode="auto">
                <a:xfrm>
                  <a:off x="3197" y="1738"/>
                  <a:ext cx="6" cy="4"/>
                </a:xfrm>
                <a:custGeom>
                  <a:avLst/>
                  <a:gdLst>
                    <a:gd name="T0" fmla="*/ 7 w 9"/>
                    <a:gd name="T1" fmla="*/ 4 h 7"/>
                    <a:gd name="T2" fmla="*/ 7 w 9"/>
                    <a:gd name="T3" fmla="*/ 3 h 7"/>
                    <a:gd name="T4" fmla="*/ 0 w 9"/>
                    <a:gd name="T5" fmla="*/ 0 h 7"/>
                    <a:gd name="T6" fmla="*/ 0 w 9"/>
                    <a:gd name="T7" fmla="*/ 1 h 7"/>
                    <a:gd name="T8" fmla="*/ 0 w 9"/>
                    <a:gd name="T9" fmla="*/ 2 h 7"/>
                    <a:gd name="T10" fmla="*/ 9 w 9"/>
                    <a:gd name="T11" fmla="*/ 7 h 7"/>
                    <a:gd name="T12" fmla="*/ 7 w 9"/>
                    <a:gd name="T13" fmla="*/ 7 h 7"/>
                    <a:gd name="T14" fmla="*/ 7 w 9"/>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7" y="4"/>
                      </a:moveTo>
                      <a:lnTo>
                        <a:pt x="7" y="3"/>
                      </a:lnTo>
                      <a:lnTo>
                        <a:pt x="0" y="0"/>
                      </a:lnTo>
                      <a:lnTo>
                        <a:pt x="0" y="1"/>
                      </a:lnTo>
                      <a:lnTo>
                        <a:pt x="0" y="2"/>
                      </a:lnTo>
                      <a:lnTo>
                        <a:pt x="9" y="7"/>
                      </a:lnTo>
                      <a:lnTo>
                        <a:pt x="7" y="7"/>
                      </a:lnTo>
                      <a:lnTo>
                        <a:pt x="7"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1" name="Freeform 520"/>
                <p:cNvSpPr>
                  <a:spLocks/>
                </p:cNvSpPr>
                <p:nvPr/>
              </p:nvSpPr>
              <p:spPr bwMode="auto">
                <a:xfrm>
                  <a:off x="3196" y="1738"/>
                  <a:ext cx="2" cy="1"/>
                </a:xfrm>
                <a:custGeom>
                  <a:avLst/>
                  <a:gdLst>
                    <a:gd name="T0" fmla="*/ 2 w 3"/>
                    <a:gd name="T1" fmla="*/ 1 h 2"/>
                    <a:gd name="T2" fmla="*/ 3 w 3"/>
                    <a:gd name="T3" fmla="*/ 0 h 2"/>
                    <a:gd name="T4" fmla="*/ 0 w 3"/>
                    <a:gd name="T5" fmla="*/ 1 h 2"/>
                    <a:gd name="T6" fmla="*/ 2 w 3"/>
                    <a:gd name="T7" fmla="*/ 2 h 2"/>
                    <a:gd name="T8" fmla="*/ 2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1"/>
                      </a:moveTo>
                      <a:lnTo>
                        <a:pt x="3" y="0"/>
                      </a:lnTo>
                      <a:lnTo>
                        <a:pt x="0" y="1"/>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2" name="Freeform 521"/>
                <p:cNvSpPr>
                  <a:spLocks/>
                </p:cNvSpPr>
                <p:nvPr/>
              </p:nvSpPr>
              <p:spPr bwMode="auto">
                <a:xfrm>
                  <a:off x="3195" y="1737"/>
                  <a:ext cx="3" cy="2"/>
                </a:xfrm>
                <a:custGeom>
                  <a:avLst/>
                  <a:gdLst>
                    <a:gd name="T0" fmla="*/ 4 w 4"/>
                    <a:gd name="T1" fmla="*/ 3 h 4"/>
                    <a:gd name="T2" fmla="*/ 2 w 4"/>
                    <a:gd name="T3" fmla="*/ 0 h 4"/>
                    <a:gd name="T4" fmla="*/ 1 w 4"/>
                    <a:gd name="T5" fmla="*/ 2 h 4"/>
                    <a:gd name="T6" fmla="*/ 0 w 4"/>
                    <a:gd name="T7" fmla="*/ 3 h 4"/>
                    <a:gd name="T8" fmla="*/ 1 w 4"/>
                    <a:gd name="T9" fmla="*/ 4 h 4"/>
                    <a:gd name="T10" fmla="*/ 4 w 4"/>
                    <a:gd name="T11" fmla="*/ 3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3"/>
                      </a:moveTo>
                      <a:lnTo>
                        <a:pt x="2" y="0"/>
                      </a:lnTo>
                      <a:lnTo>
                        <a:pt x="1" y="2"/>
                      </a:lnTo>
                      <a:lnTo>
                        <a:pt x="0" y="3"/>
                      </a:lnTo>
                      <a:lnTo>
                        <a:pt x="1"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3" name="Freeform 522"/>
                <p:cNvSpPr>
                  <a:spLocks/>
                </p:cNvSpPr>
                <p:nvPr/>
              </p:nvSpPr>
              <p:spPr bwMode="auto">
                <a:xfrm>
                  <a:off x="3192" y="1735"/>
                  <a:ext cx="5" cy="3"/>
                </a:xfrm>
                <a:custGeom>
                  <a:avLst/>
                  <a:gdLst>
                    <a:gd name="T0" fmla="*/ 8 w 9"/>
                    <a:gd name="T1" fmla="*/ 3 h 6"/>
                    <a:gd name="T2" fmla="*/ 9 w 9"/>
                    <a:gd name="T3" fmla="*/ 5 h 6"/>
                    <a:gd name="T4" fmla="*/ 0 w 9"/>
                    <a:gd name="T5" fmla="*/ 0 h 6"/>
                    <a:gd name="T6" fmla="*/ 0 w 9"/>
                    <a:gd name="T7" fmla="*/ 1 h 6"/>
                    <a:gd name="T8" fmla="*/ 0 w 9"/>
                    <a:gd name="T9" fmla="*/ 2 h 6"/>
                    <a:gd name="T10" fmla="*/ 7 w 9"/>
                    <a:gd name="T11" fmla="*/ 6 h 6"/>
                    <a:gd name="T12" fmla="*/ 7 w 9"/>
                    <a:gd name="T13" fmla="*/ 5 h 6"/>
                    <a:gd name="T14" fmla="*/ 8 w 9"/>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8" y="3"/>
                      </a:moveTo>
                      <a:lnTo>
                        <a:pt x="9" y="5"/>
                      </a:lnTo>
                      <a:lnTo>
                        <a:pt x="0" y="0"/>
                      </a:lnTo>
                      <a:lnTo>
                        <a:pt x="0" y="1"/>
                      </a:lnTo>
                      <a:lnTo>
                        <a:pt x="0" y="2"/>
                      </a:lnTo>
                      <a:lnTo>
                        <a:pt x="7" y="6"/>
                      </a:lnTo>
                      <a:lnTo>
                        <a:pt x="7" y="5"/>
                      </a:lnTo>
                      <a:lnTo>
                        <a:pt x="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4" name="Freeform 523"/>
                <p:cNvSpPr>
                  <a:spLocks/>
                </p:cNvSpPr>
                <p:nvPr/>
              </p:nvSpPr>
              <p:spPr bwMode="auto">
                <a:xfrm>
                  <a:off x="3191" y="1734"/>
                  <a:ext cx="2" cy="3"/>
                </a:xfrm>
                <a:custGeom>
                  <a:avLst/>
                  <a:gdLst>
                    <a:gd name="T0" fmla="*/ 3 w 4"/>
                    <a:gd name="T1" fmla="*/ 3 h 4"/>
                    <a:gd name="T2" fmla="*/ 4 w 4"/>
                    <a:gd name="T3" fmla="*/ 2 h 4"/>
                    <a:gd name="T4" fmla="*/ 2 w 4"/>
                    <a:gd name="T5" fmla="*/ 0 h 4"/>
                    <a:gd name="T6" fmla="*/ 1 w 4"/>
                    <a:gd name="T7" fmla="*/ 1 h 4"/>
                    <a:gd name="T8" fmla="*/ 0 w 4"/>
                    <a:gd name="T9" fmla="*/ 2 h 4"/>
                    <a:gd name="T10" fmla="*/ 1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2"/>
                      </a:lnTo>
                      <a:lnTo>
                        <a:pt x="2" y="0"/>
                      </a:lnTo>
                      <a:lnTo>
                        <a:pt x="1" y="1"/>
                      </a:lnTo>
                      <a:lnTo>
                        <a:pt x="0" y="2"/>
                      </a:lnTo>
                      <a:lnTo>
                        <a:pt x="1" y="3"/>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5" name="Freeform 524"/>
                <p:cNvSpPr>
                  <a:spLocks/>
                </p:cNvSpPr>
                <p:nvPr/>
              </p:nvSpPr>
              <p:spPr bwMode="auto">
                <a:xfrm>
                  <a:off x="3190" y="1734"/>
                  <a:ext cx="2" cy="1"/>
                </a:xfrm>
                <a:custGeom>
                  <a:avLst/>
                  <a:gdLst>
                    <a:gd name="T0" fmla="*/ 4 w 5"/>
                    <a:gd name="T1" fmla="*/ 2 h 4"/>
                    <a:gd name="T2" fmla="*/ 5 w 5"/>
                    <a:gd name="T3" fmla="*/ 3 h 4"/>
                    <a:gd name="T4" fmla="*/ 0 w 5"/>
                    <a:gd name="T5" fmla="*/ 0 h 4"/>
                    <a:gd name="T6" fmla="*/ 0 w 5"/>
                    <a:gd name="T7" fmla="*/ 2 h 4"/>
                    <a:gd name="T8" fmla="*/ 0 w 5"/>
                    <a:gd name="T9" fmla="*/ 3 h 4"/>
                    <a:gd name="T10" fmla="*/ 3 w 5"/>
                    <a:gd name="T11" fmla="*/ 4 h 4"/>
                    <a:gd name="T12" fmla="*/ 3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3" y="4"/>
                      </a:lnTo>
                      <a:lnTo>
                        <a:pt x="3"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6" name="Freeform 525"/>
                <p:cNvSpPr>
                  <a:spLocks/>
                </p:cNvSpPr>
                <p:nvPr/>
              </p:nvSpPr>
              <p:spPr bwMode="auto">
                <a:xfrm>
                  <a:off x="3179" y="1723"/>
                  <a:ext cx="12" cy="12"/>
                </a:xfrm>
                <a:custGeom>
                  <a:avLst/>
                  <a:gdLst>
                    <a:gd name="T0" fmla="*/ 23 w 25"/>
                    <a:gd name="T1" fmla="*/ 23 h 24"/>
                    <a:gd name="T2" fmla="*/ 25 w 25"/>
                    <a:gd name="T3" fmla="*/ 21 h 24"/>
                    <a:gd name="T4" fmla="*/ 3 w 25"/>
                    <a:gd name="T5" fmla="*/ 0 h 24"/>
                    <a:gd name="T6" fmla="*/ 1 w 25"/>
                    <a:gd name="T7" fmla="*/ 1 h 24"/>
                    <a:gd name="T8" fmla="*/ 0 w 25"/>
                    <a:gd name="T9" fmla="*/ 2 h 24"/>
                    <a:gd name="T10" fmla="*/ 21 w 25"/>
                    <a:gd name="T11" fmla="*/ 23 h 24"/>
                    <a:gd name="T12" fmla="*/ 23 w 25"/>
                    <a:gd name="T13" fmla="*/ 24 h 24"/>
                    <a:gd name="T14" fmla="*/ 23 w 25"/>
                    <a:gd name="T15" fmla="*/ 23 h 24"/>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24"/>
                    <a:gd name="T26" fmla="*/ 25 w 25"/>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24">
                      <a:moveTo>
                        <a:pt x="23" y="23"/>
                      </a:moveTo>
                      <a:lnTo>
                        <a:pt x="25" y="21"/>
                      </a:lnTo>
                      <a:lnTo>
                        <a:pt x="3" y="0"/>
                      </a:lnTo>
                      <a:lnTo>
                        <a:pt x="1" y="1"/>
                      </a:lnTo>
                      <a:lnTo>
                        <a:pt x="0" y="2"/>
                      </a:lnTo>
                      <a:lnTo>
                        <a:pt x="21" y="23"/>
                      </a:lnTo>
                      <a:lnTo>
                        <a:pt x="23" y="24"/>
                      </a:lnTo>
                      <a:lnTo>
                        <a:pt x="2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7" name="Freeform 526"/>
                <p:cNvSpPr>
                  <a:spLocks/>
                </p:cNvSpPr>
                <p:nvPr/>
              </p:nvSpPr>
              <p:spPr bwMode="auto">
                <a:xfrm>
                  <a:off x="3178" y="1722"/>
                  <a:ext cx="2" cy="3"/>
                </a:xfrm>
                <a:custGeom>
                  <a:avLst/>
                  <a:gdLst>
                    <a:gd name="T0" fmla="*/ 2 w 4"/>
                    <a:gd name="T1" fmla="*/ 3 h 5"/>
                    <a:gd name="T2" fmla="*/ 4 w 4"/>
                    <a:gd name="T3" fmla="*/ 3 h 5"/>
                    <a:gd name="T4" fmla="*/ 2 w 4"/>
                    <a:gd name="T5" fmla="*/ 0 h 5"/>
                    <a:gd name="T6" fmla="*/ 1 w 4"/>
                    <a:gd name="T7" fmla="*/ 0 h 5"/>
                    <a:gd name="T8" fmla="*/ 0 w 4"/>
                    <a:gd name="T9" fmla="*/ 0 h 5"/>
                    <a:gd name="T10" fmla="*/ 2 w 4"/>
                    <a:gd name="T11" fmla="*/ 5 h 5"/>
                    <a:gd name="T12" fmla="*/ 1 w 4"/>
                    <a:gd name="T13" fmla="*/ 4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4" y="3"/>
                      </a:lnTo>
                      <a:lnTo>
                        <a:pt x="2" y="0"/>
                      </a:lnTo>
                      <a:lnTo>
                        <a:pt x="1" y="0"/>
                      </a:lnTo>
                      <a:lnTo>
                        <a:pt x="0" y="0"/>
                      </a:lnTo>
                      <a:lnTo>
                        <a:pt x="2" y="5"/>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8" name="Freeform 527"/>
                <p:cNvSpPr>
                  <a:spLocks/>
                </p:cNvSpPr>
                <p:nvPr/>
              </p:nvSpPr>
              <p:spPr bwMode="auto">
                <a:xfrm>
                  <a:off x="3168" y="1710"/>
                  <a:ext cx="11" cy="13"/>
                </a:xfrm>
                <a:custGeom>
                  <a:avLst/>
                  <a:gdLst>
                    <a:gd name="T0" fmla="*/ 19 w 19"/>
                    <a:gd name="T1" fmla="*/ 24 h 26"/>
                    <a:gd name="T2" fmla="*/ 18 w 19"/>
                    <a:gd name="T3" fmla="*/ 22 h 26"/>
                    <a:gd name="T4" fmla="*/ 15 w 19"/>
                    <a:gd name="T5" fmla="*/ 19 h 26"/>
                    <a:gd name="T6" fmla="*/ 13 w 19"/>
                    <a:gd name="T7" fmla="*/ 15 h 26"/>
                    <a:gd name="T8" fmla="*/ 10 w 19"/>
                    <a:gd name="T9" fmla="*/ 13 h 26"/>
                    <a:gd name="T10" fmla="*/ 8 w 19"/>
                    <a:gd name="T11" fmla="*/ 9 h 26"/>
                    <a:gd name="T12" fmla="*/ 7 w 19"/>
                    <a:gd name="T13" fmla="*/ 6 h 26"/>
                    <a:gd name="T14" fmla="*/ 4 w 19"/>
                    <a:gd name="T15" fmla="*/ 4 h 26"/>
                    <a:gd name="T16" fmla="*/ 2 w 19"/>
                    <a:gd name="T17" fmla="*/ 0 h 26"/>
                    <a:gd name="T18" fmla="*/ 1 w 19"/>
                    <a:gd name="T19" fmla="*/ 1 h 26"/>
                    <a:gd name="T20" fmla="*/ 0 w 19"/>
                    <a:gd name="T21" fmla="*/ 3 h 26"/>
                    <a:gd name="T22" fmla="*/ 2 w 19"/>
                    <a:gd name="T23" fmla="*/ 6 h 26"/>
                    <a:gd name="T24" fmla="*/ 4 w 19"/>
                    <a:gd name="T25" fmla="*/ 8 h 26"/>
                    <a:gd name="T26" fmla="*/ 6 w 19"/>
                    <a:gd name="T27" fmla="*/ 13 h 26"/>
                    <a:gd name="T28" fmla="*/ 8 w 19"/>
                    <a:gd name="T29" fmla="*/ 15 h 26"/>
                    <a:gd name="T30" fmla="*/ 10 w 19"/>
                    <a:gd name="T31" fmla="*/ 18 h 26"/>
                    <a:gd name="T32" fmla="*/ 13 w 19"/>
                    <a:gd name="T33" fmla="*/ 21 h 26"/>
                    <a:gd name="T34" fmla="*/ 17 w 19"/>
                    <a:gd name="T35" fmla="*/ 26 h 26"/>
                    <a:gd name="T36" fmla="*/ 18 w 19"/>
                    <a:gd name="T37" fmla="*/ 24 h 26"/>
                    <a:gd name="T38" fmla="*/ 19 w 19"/>
                    <a:gd name="T39" fmla="*/ 2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6"/>
                    <a:gd name="T62" fmla="*/ 19 w 19"/>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6">
                      <a:moveTo>
                        <a:pt x="19" y="24"/>
                      </a:moveTo>
                      <a:lnTo>
                        <a:pt x="18" y="22"/>
                      </a:lnTo>
                      <a:lnTo>
                        <a:pt x="15" y="19"/>
                      </a:lnTo>
                      <a:lnTo>
                        <a:pt x="13" y="15"/>
                      </a:lnTo>
                      <a:lnTo>
                        <a:pt x="10" y="13"/>
                      </a:lnTo>
                      <a:lnTo>
                        <a:pt x="8" y="9"/>
                      </a:lnTo>
                      <a:lnTo>
                        <a:pt x="7" y="6"/>
                      </a:lnTo>
                      <a:lnTo>
                        <a:pt x="4" y="4"/>
                      </a:lnTo>
                      <a:lnTo>
                        <a:pt x="2" y="0"/>
                      </a:lnTo>
                      <a:lnTo>
                        <a:pt x="1" y="1"/>
                      </a:lnTo>
                      <a:lnTo>
                        <a:pt x="0" y="3"/>
                      </a:lnTo>
                      <a:lnTo>
                        <a:pt x="2" y="6"/>
                      </a:lnTo>
                      <a:lnTo>
                        <a:pt x="4" y="8"/>
                      </a:lnTo>
                      <a:lnTo>
                        <a:pt x="6" y="13"/>
                      </a:lnTo>
                      <a:lnTo>
                        <a:pt x="8" y="15"/>
                      </a:lnTo>
                      <a:lnTo>
                        <a:pt x="10" y="18"/>
                      </a:lnTo>
                      <a:lnTo>
                        <a:pt x="13" y="21"/>
                      </a:lnTo>
                      <a:lnTo>
                        <a:pt x="17" y="26"/>
                      </a:lnTo>
                      <a:lnTo>
                        <a:pt x="18" y="24"/>
                      </a:lnTo>
                      <a:lnTo>
                        <a:pt x="1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49" name="Freeform 528"/>
                <p:cNvSpPr>
                  <a:spLocks/>
                </p:cNvSpPr>
                <p:nvPr/>
              </p:nvSpPr>
              <p:spPr bwMode="auto">
                <a:xfrm>
                  <a:off x="3168" y="1710"/>
                  <a:ext cx="2" cy="3"/>
                </a:xfrm>
                <a:custGeom>
                  <a:avLst/>
                  <a:gdLst>
                    <a:gd name="T0" fmla="*/ 2 w 3"/>
                    <a:gd name="T1" fmla="*/ 2 h 7"/>
                    <a:gd name="T2" fmla="*/ 3 w 3"/>
                    <a:gd name="T3" fmla="*/ 2 h 7"/>
                    <a:gd name="T4" fmla="*/ 2 w 3"/>
                    <a:gd name="T5" fmla="*/ 0 h 7"/>
                    <a:gd name="T6" fmla="*/ 1 w 3"/>
                    <a:gd name="T7" fmla="*/ 0 h 7"/>
                    <a:gd name="T8" fmla="*/ 0 w 3"/>
                    <a:gd name="T9" fmla="*/ 0 h 7"/>
                    <a:gd name="T10" fmla="*/ 3 w 3"/>
                    <a:gd name="T11" fmla="*/ 7 h 7"/>
                    <a:gd name="T12" fmla="*/ 1 w 3"/>
                    <a:gd name="T13" fmla="*/ 4 h 7"/>
                    <a:gd name="T14" fmla="*/ 2 w 3"/>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2"/>
                      </a:moveTo>
                      <a:lnTo>
                        <a:pt x="3" y="2"/>
                      </a:lnTo>
                      <a:lnTo>
                        <a:pt x="2" y="0"/>
                      </a:lnTo>
                      <a:lnTo>
                        <a:pt x="1" y="0"/>
                      </a:lnTo>
                      <a:lnTo>
                        <a:pt x="0" y="0"/>
                      </a:lnTo>
                      <a:lnTo>
                        <a:pt x="3" y="7"/>
                      </a:lnTo>
                      <a:lnTo>
                        <a:pt x="1"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nvGrpSpPr>
                <p:cNvPr id="6" name="Group 529"/>
                <p:cNvGrpSpPr>
                  <a:grpSpLocks/>
                </p:cNvGrpSpPr>
                <p:nvPr/>
              </p:nvGrpSpPr>
              <p:grpSpPr bwMode="auto">
                <a:xfrm>
                  <a:off x="3163" y="1685"/>
                  <a:ext cx="264" cy="287"/>
                  <a:chOff x="3046" y="1685"/>
                  <a:chExt cx="254" cy="287"/>
                </a:xfrm>
              </p:grpSpPr>
              <p:sp>
                <p:nvSpPr>
                  <p:cNvPr id="35556" name="Freeform 530"/>
                  <p:cNvSpPr>
                    <a:spLocks/>
                  </p:cNvSpPr>
                  <p:nvPr/>
                </p:nvSpPr>
                <p:spPr bwMode="auto">
                  <a:xfrm>
                    <a:off x="3046" y="1692"/>
                    <a:ext cx="6" cy="18"/>
                  </a:xfrm>
                  <a:custGeom>
                    <a:avLst/>
                    <a:gdLst>
                      <a:gd name="T0" fmla="*/ 13 w 13"/>
                      <a:gd name="T1" fmla="*/ 34 h 35"/>
                      <a:gd name="T2" fmla="*/ 12 w 13"/>
                      <a:gd name="T3" fmla="*/ 32 h 35"/>
                      <a:gd name="T4" fmla="*/ 11 w 13"/>
                      <a:gd name="T5" fmla="*/ 31 h 35"/>
                      <a:gd name="T6" fmla="*/ 10 w 13"/>
                      <a:gd name="T7" fmla="*/ 28 h 35"/>
                      <a:gd name="T8" fmla="*/ 5 w 13"/>
                      <a:gd name="T9" fmla="*/ 19 h 35"/>
                      <a:gd name="T10" fmla="*/ 5 w 13"/>
                      <a:gd name="T11" fmla="*/ 18 h 35"/>
                      <a:gd name="T12" fmla="*/ 4 w 13"/>
                      <a:gd name="T13" fmla="*/ 16 h 35"/>
                      <a:gd name="T14" fmla="*/ 4 w 13"/>
                      <a:gd name="T15" fmla="*/ 11 h 35"/>
                      <a:gd name="T16" fmla="*/ 3 w 13"/>
                      <a:gd name="T17" fmla="*/ 9 h 35"/>
                      <a:gd name="T18" fmla="*/ 3 w 13"/>
                      <a:gd name="T19" fmla="*/ 3 h 35"/>
                      <a:gd name="T20" fmla="*/ 4 w 13"/>
                      <a:gd name="T21" fmla="*/ 2 h 35"/>
                      <a:gd name="T22" fmla="*/ 3 w 13"/>
                      <a:gd name="T23" fmla="*/ 1 h 35"/>
                      <a:gd name="T24" fmla="*/ 2 w 13"/>
                      <a:gd name="T25" fmla="*/ 0 h 35"/>
                      <a:gd name="T26" fmla="*/ 0 w 13"/>
                      <a:gd name="T27" fmla="*/ 1 h 35"/>
                      <a:gd name="T28" fmla="*/ 0 w 13"/>
                      <a:gd name="T29" fmla="*/ 9 h 35"/>
                      <a:gd name="T30" fmla="*/ 2 w 13"/>
                      <a:gd name="T31" fmla="*/ 11 h 35"/>
                      <a:gd name="T32" fmla="*/ 2 w 13"/>
                      <a:gd name="T33" fmla="*/ 16 h 35"/>
                      <a:gd name="T34" fmla="*/ 3 w 13"/>
                      <a:gd name="T35" fmla="*/ 18 h 35"/>
                      <a:gd name="T36" fmla="*/ 3 w 13"/>
                      <a:gd name="T37" fmla="*/ 19 h 35"/>
                      <a:gd name="T38" fmla="*/ 7 w 13"/>
                      <a:gd name="T39" fmla="*/ 28 h 35"/>
                      <a:gd name="T40" fmla="*/ 8 w 13"/>
                      <a:gd name="T41" fmla="*/ 33 h 35"/>
                      <a:gd name="T42" fmla="*/ 11 w 13"/>
                      <a:gd name="T43" fmla="*/ 35 h 35"/>
                      <a:gd name="T44" fmla="*/ 12 w 13"/>
                      <a:gd name="T45" fmla="*/ 34 h 35"/>
                      <a:gd name="T46" fmla="*/ 13 w 13"/>
                      <a:gd name="T47" fmla="*/ 34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35"/>
                      <a:gd name="T74" fmla="*/ 13 w 13"/>
                      <a:gd name="T75" fmla="*/ 35 h 3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35">
                        <a:moveTo>
                          <a:pt x="13" y="34"/>
                        </a:moveTo>
                        <a:lnTo>
                          <a:pt x="12" y="32"/>
                        </a:lnTo>
                        <a:lnTo>
                          <a:pt x="11" y="31"/>
                        </a:lnTo>
                        <a:lnTo>
                          <a:pt x="10" y="28"/>
                        </a:lnTo>
                        <a:lnTo>
                          <a:pt x="5" y="19"/>
                        </a:lnTo>
                        <a:lnTo>
                          <a:pt x="5" y="18"/>
                        </a:lnTo>
                        <a:lnTo>
                          <a:pt x="4" y="16"/>
                        </a:lnTo>
                        <a:lnTo>
                          <a:pt x="4" y="11"/>
                        </a:lnTo>
                        <a:lnTo>
                          <a:pt x="3" y="9"/>
                        </a:lnTo>
                        <a:lnTo>
                          <a:pt x="3" y="3"/>
                        </a:lnTo>
                        <a:lnTo>
                          <a:pt x="4" y="2"/>
                        </a:lnTo>
                        <a:lnTo>
                          <a:pt x="3" y="1"/>
                        </a:lnTo>
                        <a:lnTo>
                          <a:pt x="2" y="0"/>
                        </a:lnTo>
                        <a:lnTo>
                          <a:pt x="0" y="1"/>
                        </a:lnTo>
                        <a:lnTo>
                          <a:pt x="0" y="9"/>
                        </a:lnTo>
                        <a:lnTo>
                          <a:pt x="2" y="11"/>
                        </a:lnTo>
                        <a:lnTo>
                          <a:pt x="2" y="16"/>
                        </a:lnTo>
                        <a:lnTo>
                          <a:pt x="3" y="18"/>
                        </a:lnTo>
                        <a:lnTo>
                          <a:pt x="3" y="19"/>
                        </a:lnTo>
                        <a:lnTo>
                          <a:pt x="7" y="28"/>
                        </a:lnTo>
                        <a:lnTo>
                          <a:pt x="8" y="33"/>
                        </a:lnTo>
                        <a:lnTo>
                          <a:pt x="11" y="35"/>
                        </a:lnTo>
                        <a:lnTo>
                          <a:pt x="12" y="34"/>
                        </a:lnTo>
                        <a:lnTo>
                          <a:pt x="13"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7" name="Freeform 531"/>
                  <p:cNvSpPr>
                    <a:spLocks/>
                  </p:cNvSpPr>
                  <p:nvPr/>
                </p:nvSpPr>
                <p:spPr bwMode="auto">
                  <a:xfrm>
                    <a:off x="3046" y="1688"/>
                    <a:ext cx="4" cy="5"/>
                  </a:xfrm>
                  <a:custGeom>
                    <a:avLst/>
                    <a:gdLst>
                      <a:gd name="T0" fmla="*/ 2 w 6"/>
                      <a:gd name="T1" fmla="*/ 11 h 11"/>
                      <a:gd name="T2" fmla="*/ 2 w 6"/>
                      <a:gd name="T3" fmla="*/ 11 h 11"/>
                      <a:gd name="T4" fmla="*/ 2 w 6"/>
                      <a:gd name="T5" fmla="*/ 7 h 11"/>
                      <a:gd name="T6" fmla="*/ 6 w 6"/>
                      <a:gd name="T7" fmla="*/ 3 h 11"/>
                      <a:gd name="T8" fmla="*/ 5 w 6"/>
                      <a:gd name="T9" fmla="*/ 2 h 11"/>
                      <a:gd name="T10" fmla="*/ 4 w 6"/>
                      <a:gd name="T11" fmla="*/ 0 h 11"/>
                      <a:gd name="T12" fmla="*/ 0 w 6"/>
                      <a:gd name="T13" fmla="*/ 5 h 11"/>
                      <a:gd name="T14" fmla="*/ 0 w 6"/>
                      <a:gd name="T15" fmla="*/ 10 h 11"/>
                      <a:gd name="T16" fmla="*/ 1 w 6"/>
                      <a:gd name="T17" fmla="*/ 10 h 11"/>
                      <a:gd name="T18" fmla="*/ 2 w 6"/>
                      <a:gd name="T19" fmla="*/ 11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2" y="11"/>
                        </a:moveTo>
                        <a:lnTo>
                          <a:pt x="2" y="11"/>
                        </a:lnTo>
                        <a:lnTo>
                          <a:pt x="2" y="7"/>
                        </a:lnTo>
                        <a:lnTo>
                          <a:pt x="6" y="3"/>
                        </a:lnTo>
                        <a:lnTo>
                          <a:pt x="5" y="2"/>
                        </a:lnTo>
                        <a:lnTo>
                          <a:pt x="4" y="0"/>
                        </a:lnTo>
                        <a:lnTo>
                          <a:pt x="0" y="5"/>
                        </a:lnTo>
                        <a:lnTo>
                          <a:pt x="0" y="10"/>
                        </a:lnTo>
                        <a:lnTo>
                          <a:pt x="1" y="10"/>
                        </a:lnTo>
                        <a:lnTo>
                          <a:pt x="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8" name="Freeform 532"/>
                  <p:cNvSpPr>
                    <a:spLocks/>
                  </p:cNvSpPr>
                  <p:nvPr/>
                </p:nvSpPr>
                <p:spPr bwMode="auto">
                  <a:xfrm>
                    <a:off x="3049" y="1688"/>
                    <a:ext cx="1" cy="1"/>
                  </a:xfrm>
                  <a:custGeom>
                    <a:avLst/>
                    <a:gdLst>
                      <a:gd name="T0" fmla="*/ 1 w 2"/>
                      <a:gd name="T1" fmla="*/ 2 h 3"/>
                      <a:gd name="T2" fmla="*/ 1 w 2"/>
                      <a:gd name="T3" fmla="*/ 3 h 3"/>
                      <a:gd name="T4" fmla="*/ 2 w 2"/>
                      <a:gd name="T5" fmla="*/ 3 h 3"/>
                      <a:gd name="T6" fmla="*/ 2 w 2"/>
                      <a:gd name="T7" fmla="*/ 2 h 3"/>
                      <a:gd name="T8" fmla="*/ 2 w 2"/>
                      <a:gd name="T9" fmla="*/ 0 h 3"/>
                      <a:gd name="T10" fmla="*/ 0 w 2"/>
                      <a:gd name="T11" fmla="*/ 0 h 3"/>
                      <a:gd name="T12" fmla="*/ 0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1" y="3"/>
                        </a:lnTo>
                        <a:lnTo>
                          <a:pt x="2" y="3"/>
                        </a:lnTo>
                        <a:lnTo>
                          <a:pt x="2" y="2"/>
                        </a:lnTo>
                        <a:lnTo>
                          <a:pt x="2" y="0"/>
                        </a:lnTo>
                        <a:lnTo>
                          <a:pt x="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9" name="Freeform 533"/>
                  <p:cNvSpPr>
                    <a:spLocks/>
                  </p:cNvSpPr>
                  <p:nvPr/>
                </p:nvSpPr>
                <p:spPr bwMode="auto">
                  <a:xfrm>
                    <a:off x="3049" y="1688"/>
                    <a:ext cx="2" cy="1"/>
                  </a:xfrm>
                  <a:custGeom>
                    <a:avLst/>
                    <a:gdLst>
                      <a:gd name="T0" fmla="*/ 1 w 4"/>
                      <a:gd name="T1" fmla="*/ 4 h 4"/>
                      <a:gd name="T2" fmla="*/ 3 w 4"/>
                      <a:gd name="T3" fmla="*/ 4 h 4"/>
                      <a:gd name="T4" fmla="*/ 4 w 4"/>
                      <a:gd name="T5" fmla="*/ 3 h 4"/>
                      <a:gd name="T6" fmla="*/ 3 w 4"/>
                      <a:gd name="T7" fmla="*/ 1 h 4"/>
                      <a:gd name="T8" fmla="*/ 1 w 4"/>
                      <a:gd name="T9" fmla="*/ 0 h 4"/>
                      <a:gd name="T10" fmla="*/ 0 w 4"/>
                      <a:gd name="T11" fmla="*/ 1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3" y="4"/>
                        </a:lnTo>
                        <a:lnTo>
                          <a:pt x="4" y="3"/>
                        </a:lnTo>
                        <a:lnTo>
                          <a:pt x="3" y="1"/>
                        </a:lnTo>
                        <a:lnTo>
                          <a:pt x="1" y="0"/>
                        </a:lnTo>
                        <a:lnTo>
                          <a:pt x="0" y="1"/>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0" name="Freeform 534"/>
                  <p:cNvSpPr>
                    <a:spLocks/>
                  </p:cNvSpPr>
                  <p:nvPr/>
                </p:nvSpPr>
                <p:spPr bwMode="auto">
                  <a:xfrm>
                    <a:off x="3049" y="1687"/>
                    <a:ext cx="3" cy="2"/>
                  </a:xfrm>
                  <a:custGeom>
                    <a:avLst/>
                    <a:gdLst>
                      <a:gd name="T0" fmla="*/ 3 w 6"/>
                      <a:gd name="T1" fmla="*/ 2 h 4"/>
                      <a:gd name="T2" fmla="*/ 3 w 6"/>
                      <a:gd name="T3" fmla="*/ 4 h 4"/>
                      <a:gd name="T4" fmla="*/ 5 w 6"/>
                      <a:gd name="T5" fmla="*/ 2 h 4"/>
                      <a:gd name="T6" fmla="*/ 6 w 6"/>
                      <a:gd name="T7" fmla="*/ 2 h 4"/>
                      <a:gd name="T8" fmla="*/ 6 w 6"/>
                      <a:gd name="T9" fmla="*/ 1 h 4"/>
                      <a:gd name="T10" fmla="*/ 6 w 6"/>
                      <a:gd name="T11" fmla="*/ 0 h 4"/>
                      <a:gd name="T12" fmla="*/ 5 w 6"/>
                      <a:gd name="T13" fmla="*/ 0 h 4"/>
                      <a:gd name="T14" fmla="*/ 0 w 6"/>
                      <a:gd name="T15" fmla="*/ 2 h 4"/>
                      <a:gd name="T16" fmla="*/ 1 w 6"/>
                      <a:gd name="T17" fmla="*/ 1 h 4"/>
                      <a:gd name="T18" fmla="*/ 3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3" y="2"/>
                        </a:moveTo>
                        <a:lnTo>
                          <a:pt x="3" y="4"/>
                        </a:lnTo>
                        <a:lnTo>
                          <a:pt x="5" y="2"/>
                        </a:lnTo>
                        <a:lnTo>
                          <a:pt x="6" y="2"/>
                        </a:lnTo>
                        <a:lnTo>
                          <a:pt x="6" y="1"/>
                        </a:lnTo>
                        <a:lnTo>
                          <a:pt x="6" y="0"/>
                        </a:lnTo>
                        <a:lnTo>
                          <a:pt x="5" y="0"/>
                        </a:lnTo>
                        <a:lnTo>
                          <a:pt x="0" y="2"/>
                        </a:lnTo>
                        <a:lnTo>
                          <a:pt x="1"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1" name="Freeform 535"/>
                  <p:cNvSpPr>
                    <a:spLocks/>
                  </p:cNvSpPr>
                  <p:nvPr/>
                </p:nvSpPr>
                <p:spPr bwMode="auto">
                  <a:xfrm>
                    <a:off x="3051" y="1686"/>
                    <a:ext cx="5" cy="2"/>
                  </a:xfrm>
                  <a:custGeom>
                    <a:avLst/>
                    <a:gdLst>
                      <a:gd name="T0" fmla="*/ 1 w 9"/>
                      <a:gd name="T1" fmla="*/ 4 h 4"/>
                      <a:gd name="T2" fmla="*/ 2 w 9"/>
                      <a:gd name="T3" fmla="*/ 4 h 4"/>
                      <a:gd name="T4" fmla="*/ 3 w 9"/>
                      <a:gd name="T5" fmla="*/ 3 h 4"/>
                      <a:gd name="T6" fmla="*/ 8 w 9"/>
                      <a:gd name="T7" fmla="*/ 3 h 4"/>
                      <a:gd name="T8" fmla="*/ 9 w 9"/>
                      <a:gd name="T9" fmla="*/ 2 h 4"/>
                      <a:gd name="T10" fmla="*/ 8 w 9"/>
                      <a:gd name="T11" fmla="*/ 1 h 4"/>
                      <a:gd name="T12" fmla="*/ 7 w 9"/>
                      <a:gd name="T13" fmla="*/ 0 h 4"/>
                      <a:gd name="T14" fmla="*/ 6 w 9"/>
                      <a:gd name="T15" fmla="*/ 1 h 4"/>
                      <a:gd name="T16" fmla="*/ 1 w 9"/>
                      <a:gd name="T17" fmla="*/ 1 h 4"/>
                      <a:gd name="T18" fmla="*/ 0 w 9"/>
                      <a:gd name="T19" fmla="*/ 2 h 4"/>
                      <a:gd name="T20" fmla="*/ 1 w 9"/>
                      <a:gd name="T21" fmla="*/ 3 h 4"/>
                      <a:gd name="T22" fmla="*/ 1 w 9"/>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4"/>
                      <a:gd name="T38" fmla="*/ 9 w 9"/>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4">
                        <a:moveTo>
                          <a:pt x="1" y="4"/>
                        </a:moveTo>
                        <a:lnTo>
                          <a:pt x="2" y="4"/>
                        </a:lnTo>
                        <a:lnTo>
                          <a:pt x="3" y="3"/>
                        </a:lnTo>
                        <a:lnTo>
                          <a:pt x="8" y="3"/>
                        </a:lnTo>
                        <a:lnTo>
                          <a:pt x="9" y="2"/>
                        </a:lnTo>
                        <a:lnTo>
                          <a:pt x="8" y="1"/>
                        </a:lnTo>
                        <a:lnTo>
                          <a:pt x="7" y="0"/>
                        </a:lnTo>
                        <a:lnTo>
                          <a:pt x="6" y="1"/>
                        </a:lnTo>
                        <a:lnTo>
                          <a:pt x="1" y="1"/>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2" name="Freeform 536"/>
                  <p:cNvSpPr>
                    <a:spLocks/>
                  </p:cNvSpPr>
                  <p:nvPr/>
                </p:nvSpPr>
                <p:spPr bwMode="auto">
                  <a:xfrm>
                    <a:off x="3055" y="1685"/>
                    <a:ext cx="1" cy="1"/>
                  </a:xfrm>
                  <a:custGeom>
                    <a:avLst/>
                    <a:gdLst>
                      <a:gd name="T0" fmla="*/ 1 w 2"/>
                      <a:gd name="T1" fmla="*/ 2 h 2"/>
                      <a:gd name="T2" fmla="*/ 2 w 2"/>
                      <a:gd name="T3" fmla="*/ 1 h 2"/>
                      <a:gd name="T4" fmla="*/ 1 w 2"/>
                      <a:gd name="T5" fmla="*/ 0 h 2"/>
                      <a:gd name="T6" fmla="*/ 0 w 2"/>
                      <a:gd name="T7" fmla="*/ 1 h 2"/>
                      <a:gd name="T8" fmla="*/ 1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2"/>
                        </a:moveTo>
                        <a:lnTo>
                          <a:pt x="2" y="1"/>
                        </a:lnTo>
                        <a:lnTo>
                          <a:pt x="1" y="0"/>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3" name="Freeform 537"/>
                  <p:cNvSpPr>
                    <a:spLocks noEditPoints="1"/>
                  </p:cNvSpPr>
                  <p:nvPr/>
                </p:nvSpPr>
                <p:spPr bwMode="auto">
                  <a:xfrm>
                    <a:off x="3100" y="1753"/>
                    <a:ext cx="85" cy="68"/>
                  </a:xfrm>
                  <a:custGeom>
                    <a:avLst/>
                    <a:gdLst>
                      <a:gd name="T0" fmla="*/ 47 w 169"/>
                      <a:gd name="T1" fmla="*/ 2 h 138"/>
                      <a:gd name="T2" fmla="*/ 69 w 169"/>
                      <a:gd name="T3" fmla="*/ 5 h 138"/>
                      <a:gd name="T4" fmla="*/ 90 w 169"/>
                      <a:gd name="T5" fmla="*/ 13 h 138"/>
                      <a:gd name="T6" fmla="*/ 110 w 169"/>
                      <a:gd name="T7" fmla="*/ 26 h 138"/>
                      <a:gd name="T8" fmla="*/ 129 w 169"/>
                      <a:gd name="T9" fmla="*/ 42 h 138"/>
                      <a:gd name="T10" fmla="*/ 146 w 169"/>
                      <a:gd name="T11" fmla="*/ 59 h 138"/>
                      <a:gd name="T12" fmla="*/ 157 w 169"/>
                      <a:gd name="T13" fmla="*/ 74 h 138"/>
                      <a:gd name="T14" fmla="*/ 163 w 169"/>
                      <a:gd name="T15" fmla="*/ 87 h 138"/>
                      <a:gd name="T16" fmla="*/ 168 w 169"/>
                      <a:gd name="T17" fmla="*/ 98 h 138"/>
                      <a:gd name="T18" fmla="*/ 169 w 169"/>
                      <a:gd name="T19" fmla="*/ 109 h 138"/>
                      <a:gd name="T20" fmla="*/ 168 w 169"/>
                      <a:gd name="T21" fmla="*/ 118 h 138"/>
                      <a:gd name="T22" fmla="*/ 165 w 169"/>
                      <a:gd name="T23" fmla="*/ 125 h 138"/>
                      <a:gd name="T24" fmla="*/ 158 w 169"/>
                      <a:gd name="T25" fmla="*/ 131 h 138"/>
                      <a:gd name="T26" fmla="*/ 150 w 169"/>
                      <a:gd name="T27" fmla="*/ 134 h 138"/>
                      <a:gd name="T28" fmla="*/ 138 w 169"/>
                      <a:gd name="T29" fmla="*/ 136 h 138"/>
                      <a:gd name="T30" fmla="*/ 125 w 169"/>
                      <a:gd name="T31" fmla="*/ 138 h 138"/>
                      <a:gd name="T32" fmla="*/ 113 w 169"/>
                      <a:gd name="T33" fmla="*/ 135 h 138"/>
                      <a:gd name="T34" fmla="*/ 99 w 169"/>
                      <a:gd name="T35" fmla="*/ 132 h 138"/>
                      <a:gd name="T36" fmla="*/ 84 w 169"/>
                      <a:gd name="T37" fmla="*/ 127 h 138"/>
                      <a:gd name="T38" fmla="*/ 70 w 169"/>
                      <a:gd name="T39" fmla="*/ 119 h 138"/>
                      <a:gd name="T40" fmla="*/ 56 w 169"/>
                      <a:gd name="T41" fmla="*/ 110 h 138"/>
                      <a:gd name="T42" fmla="*/ 44 w 169"/>
                      <a:gd name="T43" fmla="*/ 100 h 138"/>
                      <a:gd name="T44" fmla="*/ 32 w 169"/>
                      <a:gd name="T45" fmla="*/ 88 h 138"/>
                      <a:gd name="T46" fmla="*/ 22 w 169"/>
                      <a:gd name="T47" fmla="*/ 77 h 138"/>
                      <a:gd name="T48" fmla="*/ 12 w 169"/>
                      <a:gd name="T49" fmla="*/ 64 h 138"/>
                      <a:gd name="T50" fmla="*/ 6 w 169"/>
                      <a:gd name="T51" fmla="*/ 51 h 138"/>
                      <a:gd name="T52" fmla="*/ 1 w 169"/>
                      <a:gd name="T53" fmla="*/ 40 h 138"/>
                      <a:gd name="T54" fmla="*/ 0 w 169"/>
                      <a:gd name="T55" fmla="*/ 29 h 138"/>
                      <a:gd name="T56" fmla="*/ 1 w 169"/>
                      <a:gd name="T57" fmla="*/ 20 h 138"/>
                      <a:gd name="T58" fmla="*/ 4 w 169"/>
                      <a:gd name="T59" fmla="*/ 13 h 138"/>
                      <a:gd name="T60" fmla="*/ 11 w 169"/>
                      <a:gd name="T61" fmla="*/ 7 h 138"/>
                      <a:gd name="T62" fmla="*/ 19 w 169"/>
                      <a:gd name="T63" fmla="*/ 4 h 138"/>
                      <a:gd name="T64" fmla="*/ 29 w 169"/>
                      <a:gd name="T65" fmla="*/ 2 h 138"/>
                      <a:gd name="T66" fmla="*/ 46 w 169"/>
                      <a:gd name="T67" fmla="*/ 20 h 138"/>
                      <a:gd name="T68" fmla="*/ 33 w 169"/>
                      <a:gd name="T69" fmla="*/ 24 h 138"/>
                      <a:gd name="T70" fmla="*/ 24 w 169"/>
                      <a:gd name="T71" fmla="*/ 28 h 138"/>
                      <a:gd name="T72" fmla="*/ 19 w 169"/>
                      <a:gd name="T73" fmla="*/ 36 h 138"/>
                      <a:gd name="T74" fmla="*/ 21 w 169"/>
                      <a:gd name="T75" fmla="*/ 48 h 138"/>
                      <a:gd name="T76" fmla="*/ 25 w 169"/>
                      <a:gd name="T77" fmla="*/ 59 h 138"/>
                      <a:gd name="T78" fmla="*/ 33 w 169"/>
                      <a:gd name="T79" fmla="*/ 72 h 138"/>
                      <a:gd name="T80" fmla="*/ 46 w 169"/>
                      <a:gd name="T81" fmla="*/ 86 h 138"/>
                      <a:gd name="T82" fmla="*/ 59 w 169"/>
                      <a:gd name="T83" fmla="*/ 96 h 138"/>
                      <a:gd name="T84" fmla="*/ 72 w 169"/>
                      <a:gd name="T85" fmla="*/ 105 h 138"/>
                      <a:gd name="T86" fmla="*/ 90 w 169"/>
                      <a:gd name="T87" fmla="*/ 113 h 138"/>
                      <a:gd name="T88" fmla="*/ 106 w 169"/>
                      <a:gd name="T89" fmla="*/ 117 h 138"/>
                      <a:gd name="T90" fmla="*/ 121 w 169"/>
                      <a:gd name="T91" fmla="*/ 117 h 138"/>
                      <a:gd name="T92" fmla="*/ 130 w 169"/>
                      <a:gd name="T93" fmla="*/ 117 h 138"/>
                      <a:gd name="T94" fmla="*/ 138 w 169"/>
                      <a:gd name="T95" fmla="*/ 115 h 138"/>
                      <a:gd name="T96" fmla="*/ 143 w 169"/>
                      <a:gd name="T97" fmla="*/ 110 h 138"/>
                      <a:gd name="T98" fmla="*/ 147 w 169"/>
                      <a:gd name="T99" fmla="*/ 105 h 138"/>
                      <a:gd name="T100" fmla="*/ 148 w 169"/>
                      <a:gd name="T101" fmla="*/ 100 h 138"/>
                      <a:gd name="T102" fmla="*/ 148 w 169"/>
                      <a:gd name="T103" fmla="*/ 91 h 138"/>
                      <a:gd name="T104" fmla="*/ 146 w 169"/>
                      <a:gd name="T105" fmla="*/ 83 h 138"/>
                      <a:gd name="T106" fmla="*/ 143 w 169"/>
                      <a:gd name="T107" fmla="*/ 75 h 138"/>
                      <a:gd name="T108" fmla="*/ 136 w 169"/>
                      <a:gd name="T109" fmla="*/ 65 h 138"/>
                      <a:gd name="T110" fmla="*/ 124 w 169"/>
                      <a:gd name="T111" fmla="*/ 53 h 138"/>
                      <a:gd name="T112" fmla="*/ 112 w 169"/>
                      <a:gd name="T113" fmla="*/ 42 h 138"/>
                      <a:gd name="T114" fmla="*/ 97 w 169"/>
                      <a:gd name="T115" fmla="*/ 32 h 138"/>
                      <a:gd name="T116" fmla="*/ 82 w 169"/>
                      <a:gd name="T117" fmla="*/ 25 h 138"/>
                      <a:gd name="T118" fmla="*/ 64 w 169"/>
                      <a:gd name="T119" fmla="*/ 21 h 138"/>
                      <a:gd name="T120" fmla="*/ 46 w 169"/>
                      <a:gd name="T121" fmla="*/ 20 h 1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9"/>
                      <a:gd name="T184" fmla="*/ 0 h 138"/>
                      <a:gd name="T185" fmla="*/ 169 w 169"/>
                      <a:gd name="T186" fmla="*/ 138 h 13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9" h="138">
                        <a:moveTo>
                          <a:pt x="31" y="0"/>
                        </a:moveTo>
                        <a:lnTo>
                          <a:pt x="37" y="0"/>
                        </a:lnTo>
                        <a:lnTo>
                          <a:pt x="42" y="0"/>
                        </a:lnTo>
                        <a:lnTo>
                          <a:pt x="47" y="2"/>
                        </a:lnTo>
                        <a:lnTo>
                          <a:pt x="53" y="2"/>
                        </a:lnTo>
                        <a:lnTo>
                          <a:pt x="59" y="3"/>
                        </a:lnTo>
                        <a:lnTo>
                          <a:pt x="63" y="4"/>
                        </a:lnTo>
                        <a:lnTo>
                          <a:pt x="69" y="5"/>
                        </a:lnTo>
                        <a:lnTo>
                          <a:pt x="74" y="6"/>
                        </a:lnTo>
                        <a:lnTo>
                          <a:pt x="79" y="9"/>
                        </a:lnTo>
                        <a:lnTo>
                          <a:pt x="84" y="11"/>
                        </a:lnTo>
                        <a:lnTo>
                          <a:pt x="90" y="13"/>
                        </a:lnTo>
                        <a:lnTo>
                          <a:pt x="94" y="15"/>
                        </a:lnTo>
                        <a:lnTo>
                          <a:pt x="100" y="19"/>
                        </a:lnTo>
                        <a:lnTo>
                          <a:pt x="106" y="22"/>
                        </a:lnTo>
                        <a:lnTo>
                          <a:pt x="110" y="26"/>
                        </a:lnTo>
                        <a:lnTo>
                          <a:pt x="115" y="29"/>
                        </a:lnTo>
                        <a:lnTo>
                          <a:pt x="120" y="34"/>
                        </a:lnTo>
                        <a:lnTo>
                          <a:pt x="125" y="37"/>
                        </a:lnTo>
                        <a:lnTo>
                          <a:pt x="129" y="42"/>
                        </a:lnTo>
                        <a:lnTo>
                          <a:pt x="133" y="45"/>
                        </a:lnTo>
                        <a:lnTo>
                          <a:pt x="138" y="50"/>
                        </a:lnTo>
                        <a:lnTo>
                          <a:pt x="143" y="55"/>
                        </a:lnTo>
                        <a:lnTo>
                          <a:pt x="146" y="59"/>
                        </a:lnTo>
                        <a:lnTo>
                          <a:pt x="150" y="64"/>
                        </a:lnTo>
                        <a:lnTo>
                          <a:pt x="153" y="67"/>
                        </a:lnTo>
                        <a:lnTo>
                          <a:pt x="155" y="71"/>
                        </a:lnTo>
                        <a:lnTo>
                          <a:pt x="157" y="74"/>
                        </a:lnTo>
                        <a:lnTo>
                          <a:pt x="159" y="78"/>
                        </a:lnTo>
                        <a:lnTo>
                          <a:pt x="161" y="81"/>
                        </a:lnTo>
                        <a:lnTo>
                          <a:pt x="162" y="85"/>
                        </a:lnTo>
                        <a:lnTo>
                          <a:pt x="163" y="87"/>
                        </a:lnTo>
                        <a:lnTo>
                          <a:pt x="165" y="90"/>
                        </a:lnTo>
                        <a:lnTo>
                          <a:pt x="166" y="93"/>
                        </a:lnTo>
                        <a:lnTo>
                          <a:pt x="167" y="96"/>
                        </a:lnTo>
                        <a:lnTo>
                          <a:pt x="168" y="98"/>
                        </a:lnTo>
                        <a:lnTo>
                          <a:pt x="168" y="101"/>
                        </a:lnTo>
                        <a:lnTo>
                          <a:pt x="169" y="104"/>
                        </a:lnTo>
                        <a:lnTo>
                          <a:pt x="169" y="106"/>
                        </a:lnTo>
                        <a:lnTo>
                          <a:pt x="169" y="109"/>
                        </a:lnTo>
                        <a:lnTo>
                          <a:pt x="169" y="111"/>
                        </a:lnTo>
                        <a:lnTo>
                          <a:pt x="169" y="113"/>
                        </a:lnTo>
                        <a:lnTo>
                          <a:pt x="169" y="116"/>
                        </a:lnTo>
                        <a:lnTo>
                          <a:pt x="168" y="118"/>
                        </a:lnTo>
                        <a:lnTo>
                          <a:pt x="168" y="120"/>
                        </a:lnTo>
                        <a:lnTo>
                          <a:pt x="167" y="121"/>
                        </a:lnTo>
                        <a:lnTo>
                          <a:pt x="166" y="124"/>
                        </a:lnTo>
                        <a:lnTo>
                          <a:pt x="165" y="125"/>
                        </a:lnTo>
                        <a:lnTo>
                          <a:pt x="162" y="126"/>
                        </a:lnTo>
                        <a:lnTo>
                          <a:pt x="161" y="128"/>
                        </a:lnTo>
                        <a:lnTo>
                          <a:pt x="160" y="130"/>
                        </a:lnTo>
                        <a:lnTo>
                          <a:pt x="158" y="131"/>
                        </a:lnTo>
                        <a:lnTo>
                          <a:pt x="157" y="132"/>
                        </a:lnTo>
                        <a:lnTo>
                          <a:pt x="154" y="133"/>
                        </a:lnTo>
                        <a:lnTo>
                          <a:pt x="152" y="134"/>
                        </a:lnTo>
                        <a:lnTo>
                          <a:pt x="150" y="134"/>
                        </a:lnTo>
                        <a:lnTo>
                          <a:pt x="147" y="135"/>
                        </a:lnTo>
                        <a:lnTo>
                          <a:pt x="144" y="136"/>
                        </a:lnTo>
                        <a:lnTo>
                          <a:pt x="142" y="136"/>
                        </a:lnTo>
                        <a:lnTo>
                          <a:pt x="138" y="136"/>
                        </a:lnTo>
                        <a:lnTo>
                          <a:pt x="135" y="136"/>
                        </a:lnTo>
                        <a:lnTo>
                          <a:pt x="132" y="138"/>
                        </a:lnTo>
                        <a:lnTo>
                          <a:pt x="129" y="138"/>
                        </a:lnTo>
                        <a:lnTo>
                          <a:pt x="125" y="138"/>
                        </a:lnTo>
                        <a:lnTo>
                          <a:pt x="122" y="136"/>
                        </a:lnTo>
                        <a:lnTo>
                          <a:pt x="120" y="136"/>
                        </a:lnTo>
                        <a:lnTo>
                          <a:pt x="116" y="136"/>
                        </a:lnTo>
                        <a:lnTo>
                          <a:pt x="113" y="135"/>
                        </a:lnTo>
                        <a:lnTo>
                          <a:pt x="109" y="135"/>
                        </a:lnTo>
                        <a:lnTo>
                          <a:pt x="106" y="134"/>
                        </a:lnTo>
                        <a:lnTo>
                          <a:pt x="102" y="133"/>
                        </a:lnTo>
                        <a:lnTo>
                          <a:pt x="99" y="132"/>
                        </a:lnTo>
                        <a:lnTo>
                          <a:pt x="94" y="131"/>
                        </a:lnTo>
                        <a:lnTo>
                          <a:pt x="91" y="130"/>
                        </a:lnTo>
                        <a:lnTo>
                          <a:pt x="87" y="128"/>
                        </a:lnTo>
                        <a:lnTo>
                          <a:pt x="84" y="127"/>
                        </a:lnTo>
                        <a:lnTo>
                          <a:pt x="80" y="125"/>
                        </a:lnTo>
                        <a:lnTo>
                          <a:pt x="77" y="123"/>
                        </a:lnTo>
                        <a:lnTo>
                          <a:pt x="74" y="121"/>
                        </a:lnTo>
                        <a:lnTo>
                          <a:pt x="70" y="119"/>
                        </a:lnTo>
                        <a:lnTo>
                          <a:pt x="67" y="117"/>
                        </a:lnTo>
                        <a:lnTo>
                          <a:pt x="63" y="115"/>
                        </a:lnTo>
                        <a:lnTo>
                          <a:pt x="60" y="112"/>
                        </a:lnTo>
                        <a:lnTo>
                          <a:pt x="56" y="110"/>
                        </a:lnTo>
                        <a:lnTo>
                          <a:pt x="53" y="106"/>
                        </a:lnTo>
                        <a:lnTo>
                          <a:pt x="51" y="104"/>
                        </a:lnTo>
                        <a:lnTo>
                          <a:pt x="47" y="102"/>
                        </a:lnTo>
                        <a:lnTo>
                          <a:pt x="44" y="100"/>
                        </a:lnTo>
                        <a:lnTo>
                          <a:pt x="40" y="96"/>
                        </a:lnTo>
                        <a:lnTo>
                          <a:pt x="38" y="94"/>
                        </a:lnTo>
                        <a:lnTo>
                          <a:pt x="34" y="91"/>
                        </a:lnTo>
                        <a:lnTo>
                          <a:pt x="32" y="88"/>
                        </a:lnTo>
                        <a:lnTo>
                          <a:pt x="29" y="86"/>
                        </a:lnTo>
                        <a:lnTo>
                          <a:pt x="26" y="82"/>
                        </a:lnTo>
                        <a:lnTo>
                          <a:pt x="24" y="80"/>
                        </a:lnTo>
                        <a:lnTo>
                          <a:pt x="22" y="77"/>
                        </a:lnTo>
                        <a:lnTo>
                          <a:pt x="18" y="73"/>
                        </a:lnTo>
                        <a:lnTo>
                          <a:pt x="16" y="71"/>
                        </a:lnTo>
                        <a:lnTo>
                          <a:pt x="14" y="67"/>
                        </a:lnTo>
                        <a:lnTo>
                          <a:pt x="12" y="64"/>
                        </a:lnTo>
                        <a:lnTo>
                          <a:pt x="10" y="60"/>
                        </a:lnTo>
                        <a:lnTo>
                          <a:pt x="8" y="57"/>
                        </a:lnTo>
                        <a:lnTo>
                          <a:pt x="7" y="53"/>
                        </a:lnTo>
                        <a:lnTo>
                          <a:pt x="6" y="51"/>
                        </a:lnTo>
                        <a:lnTo>
                          <a:pt x="4" y="48"/>
                        </a:lnTo>
                        <a:lnTo>
                          <a:pt x="3" y="45"/>
                        </a:lnTo>
                        <a:lnTo>
                          <a:pt x="2" y="42"/>
                        </a:lnTo>
                        <a:lnTo>
                          <a:pt x="1" y="40"/>
                        </a:lnTo>
                        <a:lnTo>
                          <a:pt x="0" y="36"/>
                        </a:lnTo>
                        <a:lnTo>
                          <a:pt x="0" y="34"/>
                        </a:lnTo>
                        <a:lnTo>
                          <a:pt x="0" y="32"/>
                        </a:lnTo>
                        <a:lnTo>
                          <a:pt x="0" y="29"/>
                        </a:lnTo>
                        <a:lnTo>
                          <a:pt x="0" y="27"/>
                        </a:lnTo>
                        <a:lnTo>
                          <a:pt x="0" y="25"/>
                        </a:lnTo>
                        <a:lnTo>
                          <a:pt x="1" y="22"/>
                        </a:lnTo>
                        <a:lnTo>
                          <a:pt x="1" y="20"/>
                        </a:lnTo>
                        <a:lnTo>
                          <a:pt x="2" y="18"/>
                        </a:lnTo>
                        <a:lnTo>
                          <a:pt x="3" y="17"/>
                        </a:lnTo>
                        <a:lnTo>
                          <a:pt x="3" y="14"/>
                        </a:lnTo>
                        <a:lnTo>
                          <a:pt x="4" y="13"/>
                        </a:lnTo>
                        <a:lnTo>
                          <a:pt x="6" y="11"/>
                        </a:lnTo>
                        <a:lnTo>
                          <a:pt x="8" y="10"/>
                        </a:lnTo>
                        <a:lnTo>
                          <a:pt x="9" y="9"/>
                        </a:lnTo>
                        <a:lnTo>
                          <a:pt x="11" y="7"/>
                        </a:lnTo>
                        <a:lnTo>
                          <a:pt x="14" y="6"/>
                        </a:lnTo>
                        <a:lnTo>
                          <a:pt x="15" y="5"/>
                        </a:lnTo>
                        <a:lnTo>
                          <a:pt x="17" y="4"/>
                        </a:lnTo>
                        <a:lnTo>
                          <a:pt x="19" y="4"/>
                        </a:lnTo>
                        <a:lnTo>
                          <a:pt x="22" y="3"/>
                        </a:lnTo>
                        <a:lnTo>
                          <a:pt x="24" y="2"/>
                        </a:lnTo>
                        <a:lnTo>
                          <a:pt x="26" y="2"/>
                        </a:lnTo>
                        <a:lnTo>
                          <a:pt x="29" y="2"/>
                        </a:lnTo>
                        <a:lnTo>
                          <a:pt x="31" y="0"/>
                        </a:lnTo>
                        <a:close/>
                        <a:moveTo>
                          <a:pt x="46" y="20"/>
                        </a:moveTo>
                        <a:lnTo>
                          <a:pt x="42" y="21"/>
                        </a:lnTo>
                        <a:lnTo>
                          <a:pt x="39" y="21"/>
                        </a:lnTo>
                        <a:lnTo>
                          <a:pt x="37" y="22"/>
                        </a:lnTo>
                        <a:lnTo>
                          <a:pt x="33" y="24"/>
                        </a:lnTo>
                        <a:lnTo>
                          <a:pt x="31" y="24"/>
                        </a:lnTo>
                        <a:lnTo>
                          <a:pt x="29" y="26"/>
                        </a:lnTo>
                        <a:lnTo>
                          <a:pt x="26" y="27"/>
                        </a:lnTo>
                        <a:lnTo>
                          <a:pt x="24" y="28"/>
                        </a:lnTo>
                        <a:lnTo>
                          <a:pt x="23" y="30"/>
                        </a:lnTo>
                        <a:lnTo>
                          <a:pt x="22" y="33"/>
                        </a:lnTo>
                        <a:lnTo>
                          <a:pt x="21" y="34"/>
                        </a:lnTo>
                        <a:lnTo>
                          <a:pt x="19" y="36"/>
                        </a:lnTo>
                        <a:lnTo>
                          <a:pt x="19" y="40"/>
                        </a:lnTo>
                        <a:lnTo>
                          <a:pt x="19" y="42"/>
                        </a:lnTo>
                        <a:lnTo>
                          <a:pt x="21" y="44"/>
                        </a:lnTo>
                        <a:lnTo>
                          <a:pt x="21" y="48"/>
                        </a:lnTo>
                        <a:lnTo>
                          <a:pt x="22" y="50"/>
                        </a:lnTo>
                        <a:lnTo>
                          <a:pt x="23" y="53"/>
                        </a:lnTo>
                        <a:lnTo>
                          <a:pt x="24" y="56"/>
                        </a:lnTo>
                        <a:lnTo>
                          <a:pt x="25" y="59"/>
                        </a:lnTo>
                        <a:lnTo>
                          <a:pt x="27" y="63"/>
                        </a:lnTo>
                        <a:lnTo>
                          <a:pt x="29" y="66"/>
                        </a:lnTo>
                        <a:lnTo>
                          <a:pt x="31" y="70"/>
                        </a:lnTo>
                        <a:lnTo>
                          <a:pt x="33" y="72"/>
                        </a:lnTo>
                        <a:lnTo>
                          <a:pt x="37" y="75"/>
                        </a:lnTo>
                        <a:lnTo>
                          <a:pt x="39" y="79"/>
                        </a:lnTo>
                        <a:lnTo>
                          <a:pt x="42" y="82"/>
                        </a:lnTo>
                        <a:lnTo>
                          <a:pt x="46" y="86"/>
                        </a:lnTo>
                        <a:lnTo>
                          <a:pt x="48" y="88"/>
                        </a:lnTo>
                        <a:lnTo>
                          <a:pt x="52" y="91"/>
                        </a:lnTo>
                        <a:lnTo>
                          <a:pt x="55" y="94"/>
                        </a:lnTo>
                        <a:lnTo>
                          <a:pt x="59" y="96"/>
                        </a:lnTo>
                        <a:lnTo>
                          <a:pt x="62" y="100"/>
                        </a:lnTo>
                        <a:lnTo>
                          <a:pt x="66" y="102"/>
                        </a:lnTo>
                        <a:lnTo>
                          <a:pt x="69" y="104"/>
                        </a:lnTo>
                        <a:lnTo>
                          <a:pt x="72" y="105"/>
                        </a:lnTo>
                        <a:lnTo>
                          <a:pt x="77" y="108"/>
                        </a:lnTo>
                        <a:lnTo>
                          <a:pt x="82" y="110"/>
                        </a:lnTo>
                        <a:lnTo>
                          <a:pt x="85" y="112"/>
                        </a:lnTo>
                        <a:lnTo>
                          <a:pt x="90" y="113"/>
                        </a:lnTo>
                        <a:lnTo>
                          <a:pt x="93" y="115"/>
                        </a:lnTo>
                        <a:lnTo>
                          <a:pt x="98" y="116"/>
                        </a:lnTo>
                        <a:lnTo>
                          <a:pt x="101" y="117"/>
                        </a:lnTo>
                        <a:lnTo>
                          <a:pt x="106" y="117"/>
                        </a:lnTo>
                        <a:lnTo>
                          <a:pt x="109" y="118"/>
                        </a:lnTo>
                        <a:lnTo>
                          <a:pt x="114" y="118"/>
                        </a:lnTo>
                        <a:lnTo>
                          <a:pt x="117" y="118"/>
                        </a:lnTo>
                        <a:lnTo>
                          <a:pt x="121" y="117"/>
                        </a:lnTo>
                        <a:lnTo>
                          <a:pt x="124" y="117"/>
                        </a:lnTo>
                        <a:lnTo>
                          <a:pt x="127" y="117"/>
                        </a:lnTo>
                        <a:lnTo>
                          <a:pt x="129" y="117"/>
                        </a:lnTo>
                        <a:lnTo>
                          <a:pt x="130" y="117"/>
                        </a:lnTo>
                        <a:lnTo>
                          <a:pt x="132" y="116"/>
                        </a:lnTo>
                        <a:lnTo>
                          <a:pt x="135" y="116"/>
                        </a:lnTo>
                        <a:lnTo>
                          <a:pt x="136" y="115"/>
                        </a:lnTo>
                        <a:lnTo>
                          <a:pt x="138" y="115"/>
                        </a:lnTo>
                        <a:lnTo>
                          <a:pt x="139" y="113"/>
                        </a:lnTo>
                        <a:lnTo>
                          <a:pt x="140" y="112"/>
                        </a:lnTo>
                        <a:lnTo>
                          <a:pt x="142" y="111"/>
                        </a:lnTo>
                        <a:lnTo>
                          <a:pt x="143" y="110"/>
                        </a:lnTo>
                        <a:lnTo>
                          <a:pt x="144" y="109"/>
                        </a:lnTo>
                        <a:lnTo>
                          <a:pt x="145" y="108"/>
                        </a:lnTo>
                        <a:lnTo>
                          <a:pt x="146" y="106"/>
                        </a:lnTo>
                        <a:lnTo>
                          <a:pt x="147" y="105"/>
                        </a:lnTo>
                        <a:lnTo>
                          <a:pt x="147" y="104"/>
                        </a:lnTo>
                        <a:lnTo>
                          <a:pt x="148" y="102"/>
                        </a:lnTo>
                        <a:lnTo>
                          <a:pt x="148" y="101"/>
                        </a:lnTo>
                        <a:lnTo>
                          <a:pt x="148" y="100"/>
                        </a:lnTo>
                        <a:lnTo>
                          <a:pt x="150" y="97"/>
                        </a:lnTo>
                        <a:lnTo>
                          <a:pt x="150" y="96"/>
                        </a:lnTo>
                        <a:lnTo>
                          <a:pt x="150" y="94"/>
                        </a:lnTo>
                        <a:lnTo>
                          <a:pt x="148" y="91"/>
                        </a:lnTo>
                        <a:lnTo>
                          <a:pt x="148" y="90"/>
                        </a:lnTo>
                        <a:lnTo>
                          <a:pt x="148" y="88"/>
                        </a:lnTo>
                        <a:lnTo>
                          <a:pt x="147" y="86"/>
                        </a:lnTo>
                        <a:lnTo>
                          <a:pt x="146" y="83"/>
                        </a:lnTo>
                        <a:lnTo>
                          <a:pt x="146" y="82"/>
                        </a:lnTo>
                        <a:lnTo>
                          <a:pt x="145" y="80"/>
                        </a:lnTo>
                        <a:lnTo>
                          <a:pt x="144" y="78"/>
                        </a:lnTo>
                        <a:lnTo>
                          <a:pt x="143" y="75"/>
                        </a:lnTo>
                        <a:lnTo>
                          <a:pt x="142" y="73"/>
                        </a:lnTo>
                        <a:lnTo>
                          <a:pt x="139" y="71"/>
                        </a:lnTo>
                        <a:lnTo>
                          <a:pt x="138" y="68"/>
                        </a:lnTo>
                        <a:lnTo>
                          <a:pt x="136" y="65"/>
                        </a:lnTo>
                        <a:lnTo>
                          <a:pt x="133" y="63"/>
                        </a:lnTo>
                        <a:lnTo>
                          <a:pt x="131" y="59"/>
                        </a:lnTo>
                        <a:lnTo>
                          <a:pt x="128" y="56"/>
                        </a:lnTo>
                        <a:lnTo>
                          <a:pt x="124" y="53"/>
                        </a:lnTo>
                        <a:lnTo>
                          <a:pt x="122" y="50"/>
                        </a:lnTo>
                        <a:lnTo>
                          <a:pt x="119" y="48"/>
                        </a:lnTo>
                        <a:lnTo>
                          <a:pt x="115" y="44"/>
                        </a:lnTo>
                        <a:lnTo>
                          <a:pt x="112" y="42"/>
                        </a:lnTo>
                        <a:lnTo>
                          <a:pt x="108" y="40"/>
                        </a:lnTo>
                        <a:lnTo>
                          <a:pt x="105" y="37"/>
                        </a:lnTo>
                        <a:lnTo>
                          <a:pt x="101" y="35"/>
                        </a:lnTo>
                        <a:lnTo>
                          <a:pt x="97" y="32"/>
                        </a:lnTo>
                        <a:lnTo>
                          <a:pt x="93" y="30"/>
                        </a:lnTo>
                        <a:lnTo>
                          <a:pt x="90" y="28"/>
                        </a:lnTo>
                        <a:lnTo>
                          <a:pt x="86" y="26"/>
                        </a:lnTo>
                        <a:lnTo>
                          <a:pt x="82" y="25"/>
                        </a:lnTo>
                        <a:lnTo>
                          <a:pt x="78" y="24"/>
                        </a:lnTo>
                        <a:lnTo>
                          <a:pt x="74" y="22"/>
                        </a:lnTo>
                        <a:lnTo>
                          <a:pt x="69" y="21"/>
                        </a:lnTo>
                        <a:lnTo>
                          <a:pt x="64" y="21"/>
                        </a:lnTo>
                        <a:lnTo>
                          <a:pt x="61" y="20"/>
                        </a:lnTo>
                        <a:lnTo>
                          <a:pt x="56" y="20"/>
                        </a:lnTo>
                        <a:lnTo>
                          <a:pt x="52" y="20"/>
                        </a:lnTo>
                        <a:lnTo>
                          <a:pt x="4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4" name="Freeform 538"/>
                  <p:cNvSpPr>
                    <a:spLocks/>
                  </p:cNvSpPr>
                  <p:nvPr/>
                </p:nvSpPr>
                <p:spPr bwMode="auto">
                  <a:xfrm>
                    <a:off x="3100" y="1753"/>
                    <a:ext cx="85" cy="68"/>
                  </a:xfrm>
                  <a:custGeom>
                    <a:avLst/>
                    <a:gdLst>
                      <a:gd name="T0" fmla="*/ 42 w 169"/>
                      <a:gd name="T1" fmla="*/ 0 h 138"/>
                      <a:gd name="T2" fmla="*/ 59 w 169"/>
                      <a:gd name="T3" fmla="*/ 3 h 138"/>
                      <a:gd name="T4" fmla="*/ 74 w 169"/>
                      <a:gd name="T5" fmla="*/ 6 h 138"/>
                      <a:gd name="T6" fmla="*/ 90 w 169"/>
                      <a:gd name="T7" fmla="*/ 13 h 138"/>
                      <a:gd name="T8" fmla="*/ 106 w 169"/>
                      <a:gd name="T9" fmla="*/ 22 h 138"/>
                      <a:gd name="T10" fmla="*/ 120 w 169"/>
                      <a:gd name="T11" fmla="*/ 34 h 138"/>
                      <a:gd name="T12" fmla="*/ 133 w 169"/>
                      <a:gd name="T13" fmla="*/ 45 h 138"/>
                      <a:gd name="T14" fmla="*/ 146 w 169"/>
                      <a:gd name="T15" fmla="*/ 59 h 138"/>
                      <a:gd name="T16" fmla="*/ 155 w 169"/>
                      <a:gd name="T17" fmla="*/ 71 h 138"/>
                      <a:gd name="T18" fmla="*/ 161 w 169"/>
                      <a:gd name="T19" fmla="*/ 81 h 138"/>
                      <a:gd name="T20" fmla="*/ 165 w 169"/>
                      <a:gd name="T21" fmla="*/ 90 h 138"/>
                      <a:gd name="T22" fmla="*/ 168 w 169"/>
                      <a:gd name="T23" fmla="*/ 98 h 138"/>
                      <a:gd name="T24" fmla="*/ 169 w 169"/>
                      <a:gd name="T25" fmla="*/ 106 h 138"/>
                      <a:gd name="T26" fmla="*/ 169 w 169"/>
                      <a:gd name="T27" fmla="*/ 113 h 138"/>
                      <a:gd name="T28" fmla="*/ 168 w 169"/>
                      <a:gd name="T29" fmla="*/ 120 h 138"/>
                      <a:gd name="T30" fmla="*/ 165 w 169"/>
                      <a:gd name="T31" fmla="*/ 125 h 138"/>
                      <a:gd name="T32" fmla="*/ 160 w 169"/>
                      <a:gd name="T33" fmla="*/ 130 h 138"/>
                      <a:gd name="T34" fmla="*/ 154 w 169"/>
                      <a:gd name="T35" fmla="*/ 133 h 138"/>
                      <a:gd name="T36" fmla="*/ 147 w 169"/>
                      <a:gd name="T37" fmla="*/ 135 h 138"/>
                      <a:gd name="T38" fmla="*/ 138 w 169"/>
                      <a:gd name="T39" fmla="*/ 136 h 138"/>
                      <a:gd name="T40" fmla="*/ 129 w 169"/>
                      <a:gd name="T41" fmla="*/ 138 h 138"/>
                      <a:gd name="T42" fmla="*/ 120 w 169"/>
                      <a:gd name="T43" fmla="*/ 136 h 138"/>
                      <a:gd name="T44" fmla="*/ 109 w 169"/>
                      <a:gd name="T45" fmla="*/ 135 h 138"/>
                      <a:gd name="T46" fmla="*/ 99 w 169"/>
                      <a:gd name="T47" fmla="*/ 132 h 138"/>
                      <a:gd name="T48" fmla="*/ 87 w 169"/>
                      <a:gd name="T49" fmla="*/ 128 h 138"/>
                      <a:gd name="T50" fmla="*/ 77 w 169"/>
                      <a:gd name="T51" fmla="*/ 123 h 138"/>
                      <a:gd name="T52" fmla="*/ 67 w 169"/>
                      <a:gd name="T53" fmla="*/ 117 h 138"/>
                      <a:gd name="T54" fmla="*/ 56 w 169"/>
                      <a:gd name="T55" fmla="*/ 110 h 138"/>
                      <a:gd name="T56" fmla="*/ 47 w 169"/>
                      <a:gd name="T57" fmla="*/ 102 h 138"/>
                      <a:gd name="T58" fmla="*/ 38 w 169"/>
                      <a:gd name="T59" fmla="*/ 94 h 138"/>
                      <a:gd name="T60" fmla="*/ 29 w 169"/>
                      <a:gd name="T61" fmla="*/ 86 h 138"/>
                      <a:gd name="T62" fmla="*/ 22 w 169"/>
                      <a:gd name="T63" fmla="*/ 77 h 138"/>
                      <a:gd name="T64" fmla="*/ 14 w 169"/>
                      <a:gd name="T65" fmla="*/ 67 h 138"/>
                      <a:gd name="T66" fmla="*/ 8 w 169"/>
                      <a:gd name="T67" fmla="*/ 57 h 138"/>
                      <a:gd name="T68" fmla="*/ 4 w 169"/>
                      <a:gd name="T69" fmla="*/ 48 h 138"/>
                      <a:gd name="T70" fmla="*/ 1 w 169"/>
                      <a:gd name="T71" fmla="*/ 40 h 138"/>
                      <a:gd name="T72" fmla="*/ 0 w 169"/>
                      <a:gd name="T73" fmla="*/ 32 h 138"/>
                      <a:gd name="T74" fmla="*/ 0 w 169"/>
                      <a:gd name="T75" fmla="*/ 25 h 138"/>
                      <a:gd name="T76" fmla="*/ 2 w 169"/>
                      <a:gd name="T77" fmla="*/ 18 h 138"/>
                      <a:gd name="T78" fmla="*/ 4 w 169"/>
                      <a:gd name="T79" fmla="*/ 13 h 138"/>
                      <a:gd name="T80" fmla="*/ 9 w 169"/>
                      <a:gd name="T81" fmla="*/ 9 h 138"/>
                      <a:gd name="T82" fmla="*/ 15 w 169"/>
                      <a:gd name="T83" fmla="*/ 5 h 138"/>
                      <a:gd name="T84" fmla="*/ 22 w 169"/>
                      <a:gd name="T85" fmla="*/ 3 h 138"/>
                      <a:gd name="T86" fmla="*/ 29 w 169"/>
                      <a:gd name="T87" fmla="*/ 2 h 138"/>
                      <a:gd name="T88" fmla="*/ 31 w 169"/>
                      <a:gd name="T89" fmla="*/ 0 h 13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9"/>
                      <a:gd name="T136" fmla="*/ 0 h 138"/>
                      <a:gd name="T137" fmla="*/ 169 w 169"/>
                      <a:gd name="T138" fmla="*/ 138 h 13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9" h="138">
                        <a:moveTo>
                          <a:pt x="31" y="0"/>
                        </a:moveTo>
                        <a:lnTo>
                          <a:pt x="37" y="0"/>
                        </a:lnTo>
                        <a:lnTo>
                          <a:pt x="42" y="0"/>
                        </a:lnTo>
                        <a:lnTo>
                          <a:pt x="47" y="2"/>
                        </a:lnTo>
                        <a:lnTo>
                          <a:pt x="53" y="2"/>
                        </a:lnTo>
                        <a:lnTo>
                          <a:pt x="59" y="3"/>
                        </a:lnTo>
                        <a:lnTo>
                          <a:pt x="63" y="4"/>
                        </a:lnTo>
                        <a:lnTo>
                          <a:pt x="69" y="5"/>
                        </a:lnTo>
                        <a:lnTo>
                          <a:pt x="74" y="6"/>
                        </a:lnTo>
                        <a:lnTo>
                          <a:pt x="79" y="9"/>
                        </a:lnTo>
                        <a:lnTo>
                          <a:pt x="84" y="11"/>
                        </a:lnTo>
                        <a:lnTo>
                          <a:pt x="90" y="13"/>
                        </a:lnTo>
                        <a:lnTo>
                          <a:pt x="94" y="15"/>
                        </a:lnTo>
                        <a:lnTo>
                          <a:pt x="100" y="19"/>
                        </a:lnTo>
                        <a:lnTo>
                          <a:pt x="106" y="22"/>
                        </a:lnTo>
                        <a:lnTo>
                          <a:pt x="110" y="26"/>
                        </a:lnTo>
                        <a:lnTo>
                          <a:pt x="115" y="29"/>
                        </a:lnTo>
                        <a:lnTo>
                          <a:pt x="120" y="34"/>
                        </a:lnTo>
                        <a:lnTo>
                          <a:pt x="125" y="37"/>
                        </a:lnTo>
                        <a:lnTo>
                          <a:pt x="129" y="42"/>
                        </a:lnTo>
                        <a:lnTo>
                          <a:pt x="133" y="45"/>
                        </a:lnTo>
                        <a:lnTo>
                          <a:pt x="138" y="50"/>
                        </a:lnTo>
                        <a:lnTo>
                          <a:pt x="143" y="55"/>
                        </a:lnTo>
                        <a:lnTo>
                          <a:pt x="146" y="59"/>
                        </a:lnTo>
                        <a:lnTo>
                          <a:pt x="150" y="64"/>
                        </a:lnTo>
                        <a:lnTo>
                          <a:pt x="153" y="67"/>
                        </a:lnTo>
                        <a:lnTo>
                          <a:pt x="155" y="71"/>
                        </a:lnTo>
                        <a:lnTo>
                          <a:pt x="157" y="74"/>
                        </a:lnTo>
                        <a:lnTo>
                          <a:pt x="159" y="78"/>
                        </a:lnTo>
                        <a:lnTo>
                          <a:pt x="161" y="81"/>
                        </a:lnTo>
                        <a:lnTo>
                          <a:pt x="162" y="85"/>
                        </a:lnTo>
                        <a:lnTo>
                          <a:pt x="163" y="87"/>
                        </a:lnTo>
                        <a:lnTo>
                          <a:pt x="165" y="90"/>
                        </a:lnTo>
                        <a:lnTo>
                          <a:pt x="166" y="93"/>
                        </a:lnTo>
                        <a:lnTo>
                          <a:pt x="167" y="96"/>
                        </a:lnTo>
                        <a:lnTo>
                          <a:pt x="168" y="98"/>
                        </a:lnTo>
                        <a:lnTo>
                          <a:pt x="168" y="101"/>
                        </a:lnTo>
                        <a:lnTo>
                          <a:pt x="169" y="104"/>
                        </a:lnTo>
                        <a:lnTo>
                          <a:pt x="169" y="106"/>
                        </a:lnTo>
                        <a:lnTo>
                          <a:pt x="169" y="109"/>
                        </a:lnTo>
                        <a:lnTo>
                          <a:pt x="169" y="111"/>
                        </a:lnTo>
                        <a:lnTo>
                          <a:pt x="169" y="113"/>
                        </a:lnTo>
                        <a:lnTo>
                          <a:pt x="169" y="116"/>
                        </a:lnTo>
                        <a:lnTo>
                          <a:pt x="168" y="118"/>
                        </a:lnTo>
                        <a:lnTo>
                          <a:pt x="168" y="120"/>
                        </a:lnTo>
                        <a:lnTo>
                          <a:pt x="167" y="121"/>
                        </a:lnTo>
                        <a:lnTo>
                          <a:pt x="166" y="124"/>
                        </a:lnTo>
                        <a:lnTo>
                          <a:pt x="165" y="125"/>
                        </a:lnTo>
                        <a:lnTo>
                          <a:pt x="162" y="126"/>
                        </a:lnTo>
                        <a:lnTo>
                          <a:pt x="161" y="128"/>
                        </a:lnTo>
                        <a:lnTo>
                          <a:pt x="160" y="130"/>
                        </a:lnTo>
                        <a:lnTo>
                          <a:pt x="158" y="131"/>
                        </a:lnTo>
                        <a:lnTo>
                          <a:pt x="157" y="132"/>
                        </a:lnTo>
                        <a:lnTo>
                          <a:pt x="154" y="133"/>
                        </a:lnTo>
                        <a:lnTo>
                          <a:pt x="152" y="134"/>
                        </a:lnTo>
                        <a:lnTo>
                          <a:pt x="150" y="134"/>
                        </a:lnTo>
                        <a:lnTo>
                          <a:pt x="147" y="135"/>
                        </a:lnTo>
                        <a:lnTo>
                          <a:pt x="144" y="136"/>
                        </a:lnTo>
                        <a:lnTo>
                          <a:pt x="142" y="136"/>
                        </a:lnTo>
                        <a:lnTo>
                          <a:pt x="138" y="136"/>
                        </a:lnTo>
                        <a:lnTo>
                          <a:pt x="135" y="136"/>
                        </a:lnTo>
                        <a:lnTo>
                          <a:pt x="132" y="138"/>
                        </a:lnTo>
                        <a:lnTo>
                          <a:pt x="129" y="138"/>
                        </a:lnTo>
                        <a:lnTo>
                          <a:pt x="125" y="138"/>
                        </a:lnTo>
                        <a:lnTo>
                          <a:pt x="122" y="136"/>
                        </a:lnTo>
                        <a:lnTo>
                          <a:pt x="120" y="136"/>
                        </a:lnTo>
                        <a:lnTo>
                          <a:pt x="116" y="136"/>
                        </a:lnTo>
                        <a:lnTo>
                          <a:pt x="113" y="135"/>
                        </a:lnTo>
                        <a:lnTo>
                          <a:pt x="109" y="135"/>
                        </a:lnTo>
                        <a:lnTo>
                          <a:pt x="106" y="134"/>
                        </a:lnTo>
                        <a:lnTo>
                          <a:pt x="102" y="133"/>
                        </a:lnTo>
                        <a:lnTo>
                          <a:pt x="99" y="132"/>
                        </a:lnTo>
                        <a:lnTo>
                          <a:pt x="94" y="131"/>
                        </a:lnTo>
                        <a:lnTo>
                          <a:pt x="91" y="130"/>
                        </a:lnTo>
                        <a:lnTo>
                          <a:pt x="87" y="128"/>
                        </a:lnTo>
                        <a:lnTo>
                          <a:pt x="84" y="127"/>
                        </a:lnTo>
                        <a:lnTo>
                          <a:pt x="80" y="125"/>
                        </a:lnTo>
                        <a:lnTo>
                          <a:pt x="77" y="123"/>
                        </a:lnTo>
                        <a:lnTo>
                          <a:pt x="74" y="121"/>
                        </a:lnTo>
                        <a:lnTo>
                          <a:pt x="70" y="119"/>
                        </a:lnTo>
                        <a:lnTo>
                          <a:pt x="67" y="117"/>
                        </a:lnTo>
                        <a:lnTo>
                          <a:pt x="63" y="115"/>
                        </a:lnTo>
                        <a:lnTo>
                          <a:pt x="60" y="112"/>
                        </a:lnTo>
                        <a:lnTo>
                          <a:pt x="56" y="110"/>
                        </a:lnTo>
                        <a:lnTo>
                          <a:pt x="53" y="106"/>
                        </a:lnTo>
                        <a:lnTo>
                          <a:pt x="51" y="104"/>
                        </a:lnTo>
                        <a:lnTo>
                          <a:pt x="47" y="102"/>
                        </a:lnTo>
                        <a:lnTo>
                          <a:pt x="44" y="100"/>
                        </a:lnTo>
                        <a:lnTo>
                          <a:pt x="40" y="96"/>
                        </a:lnTo>
                        <a:lnTo>
                          <a:pt x="38" y="94"/>
                        </a:lnTo>
                        <a:lnTo>
                          <a:pt x="34" y="91"/>
                        </a:lnTo>
                        <a:lnTo>
                          <a:pt x="32" y="88"/>
                        </a:lnTo>
                        <a:lnTo>
                          <a:pt x="29" y="86"/>
                        </a:lnTo>
                        <a:lnTo>
                          <a:pt x="26" y="82"/>
                        </a:lnTo>
                        <a:lnTo>
                          <a:pt x="24" y="80"/>
                        </a:lnTo>
                        <a:lnTo>
                          <a:pt x="22" y="77"/>
                        </a:lnTo>
                        <a:lnTo>
                          <a:pt x="18" y="73"/>
                        </a:lnTo>
                        <a:lnTo>
                          <a:pt x="16" y="71"/>
                        </a:lnTo>
                        <a:lnTo>
                          <a:pt x="14" y="67"/>
                        </a:lnTo>
                        <a:lnTo>
                          <a:pt x="12" y="64"/>
                        </a:lnTo>
                        <a:lnTo>
                          <a:pt x="10" y="60"/>
                        </a:lnTo>
                        <a:lnTo>
                          <a:pt x="8" y="57"/>
                        </a:lnTo>
                        <a:lnTo>
                          <a:pt x="7" y="53"/>
                        </a:lnTo>
                        <a:lnTo>
                          <a:pt x="6" y="51"/>
                        </a:lnTo>
                        <a:lnTo>
                          <a:pt x="4" y="48"/>
                        </a:lnTo>
                        <a:lnTo>
                          <a:pt x="3" y="45"/>
                        </a:lnTo>
                        <a:lnTo>
                          <a:pt x="2" y="42"/>
                        </a:lnTo>
                        <a:lnTo>
                          <a:pt x="1" y="40"/>
                        </a:lnTo>
                        <a:lnTo>
                          <a:pt x="0" y="36"/>
                        </a:lnTo>
                        <a:lnTo>
                          <a:pt x="0" y="34"/>
                        </a:lnTo>
                        <a:lnTo>
                          <a:pt x="0" y="32"/>
                        </a:lnTo>
                        <a:lnTo>
                          <a:pt x="0" y="29"/>
                        </a:lnTo>
                        <a:lnTo>
                          <a:pt x="0" y="27"/>
                        </a:lnTo>
                        <a:lnTo>
                          <a:pt x="0" y="25"/>
                        </a:lnTo>
                        <a:lnTo>
                          <a:pt x="1" y="22"/>
                        </a:lnTo>
                        <a:lnTo>
                          <a:pt x="1" y="20"/>
                        </a:lnTo>
                        <a:lnTo>
                          <a:pt x="2" y="18"/>
                        </a:lnTo>
                        <a:lnTo>
                          <a:pt x="3" y="17"/>
                        </a:lnTo>
                        <a:lnTo>
                          <a:pt x="3" y="14"/>
                        </a:lnTo>
                        <a:lnTo>
                          <a:pt x="4" y="13"/>
                        </a:lnTo>
                        <a:lnTo>
                          <a:pt x="6" y="11"/>
                        </a:lnTo>
                        <a:lnTo>
                          <a:pt x="8" y="10"/>
                        </a:lnTo>
                        <a:lnTo>
                          <a:pt x="9" y="9"/>
                        </a:lnTo>
                        <a:lnTo>
                          <a:pt x="11" y="7"/>
                        </a:lnTo>
                        <a:lnTo>
                          <a:pt x="14" y="6"/>
                        </a:lnTo>
                        <a:lnTo>
                          <a:pt x="15" y="5"/>
                        </a:lnTo>
                        <a:lnTo>
                          <a:pt x="17" y="4"/>
                        </a:lnTo>
                        <a:lnTo>
                          <a:pt x="19" y="4"/>
                        </a:lnTo>
                        <a:lnTo>
                          <a:pt x="22" y="3"/>
                        </a:lnTo>
                        <a:lnTo>
                          <a:pt x="24" y="2"/>
                        </a:lnTo>
                        <a:lnTo>
                          <a:pt x="26" y="2"/>
                        </a:lnTo>
                        <a:lnTo>
                          <a:pt x="29" y="2"/>
                        </a:lnTo>
                        <a:lnTo>
                          <a:pt x="31"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565" name="Freeform 539"/>
                  <p:cNvSpPr>
                    <a:spLocks/>
                  </p:cNvSpPr>
                  <p:nvPr/>
                </p:nvSpPr>
                <p:spPr bwMode="auto">
                  <a:xfrm>
                    <a:off x="3116" y="1752"/>
                    <a:ext cx="32" cy="9"/>
                  </a:xfrm>
                  <a:custGeom>
                    <a:avLst/>
                    <a:gdLst>
                      <a:gd name="T0" fmla="*/ 0 w 63"/>
                      <a:gd name="T1" fmla="*/ 0 h 19"/>
                      <a:gd name="T2" fmla="*/ 0 w 63"/>
                      <a:gd name="T3" fmla="*/ 5 h 19"/>
                      <a:gd name="T4" fmla="*/ 11 w 63"/>
                      <a:gd name="T5" fmla="*/ 4 h 19"/>
                      <a:gd name="T6" fmla="*/ 16 w 63"/>
                      <a:gd name="T7" fmla="*/ 5 h 19"/>
                      <a:gd name="T8" fmla="*/ 22 w 63"/>
                      <a:gd name="T9" fmla="*/ 5 h 19"/>
                      <a:gd name="T10" fmla="*/ 28 w 63"/>
                      <a:gd name="T11" fmla="*/ 6 h 19"/>
                      <a:gd name="T12" fmla="*/ 32 w 63"/>
                      <a:gd name="T13" fmla="*/ 7 h 19"/>
                      <a:gd name="T14" fmla="*/ 38 w 63"/>
                      <a:gd name="T15" fmla="*/ 8 h 19"/>
                      <a:gd name="T16" fmla="*/ 43 w 63"/>
                      <a:gd name="T17" fmla="*/ 9 h 19"/>
                      <a:gd name="T18" fmla="*/ 48 w 63"/>
                      <a:gd name="T19" fmla="*/ 12 h 19"/>
                      <a:gd name="T20" fmla="*/ 53 w 63"/>
                      <a:gd name="T21" fmla="*/ 14 h 19"/>
                      <a:gd name="T22" fmla="*/ 59 w 63"/>
                      <a:gd name="T23" fmla="*/ 16 h 19"/>
                      <a:gd name="T24" fmla="*/ 63 w 63"/>
                      <a:gd name="T25" fmla="*/ 19 h 19"/>
                      <a:gd name="T26" fmla="*/ 63 w 63"/>
                      <a:gd name="T27" fmla="*/ 17 h 19"/>
                      <a:gd name="T28" fmla="*/ 63 w 63"/>
                      <a:gd name="T29" fmla="*/ 16 h 19"/>
                      <a:gd name="T30" fmla="*/ 59 w 63"/>
                      <a:gd name="T31" fmla="*/ 14 h 19"/>
                      <a:gd name="T32" fmla="*/ 53 w 63"/>
                      <a:gd name="T33" fmla="*/ 12 h 19"/>
                      <a:gd name="T34" fmla="*/ 48 w 63"/>
                      <a:gd name="T35" fmla="*/ 9 h 19"/>
                      <a:gd name="T36" fmla="*/ 43 w 63"/>
                      <a:gd name="T37" fmla="*/ 7 h 19"/>
                      <a:gd name="T38" fmla="*/ 38 w 63"/>
                      <a:gd name="T39" fmla="*/ 6 h 19"/>
                      <a:gd name="T40" fmla="*/ 32 w 63"/>
                      <a:gd name="T41" fmla="*/ 5 h 19"/>
                      <a:gd name="T42" fmla="*/ 28 w 63"/>
                      <a:gd name="T43" fmla="*/ 4 h 19"/>
                      <a:gd name="T44" fmla="*/ 22 w 63"/>
                      <a:gd name="T45" fmla="*/ 2 h 19"/>
                      <a:gd name="T46" fmla="*/ 16 w 63"/>
                      <a:gd name="T47" fmla="*/ 2 h 19"/>
                      <a:gd name="T48" fmla="*/ 11 w 63"/>
                      <a:gd name="T49" fmla="*/ 1 h 19"/>
                      <a:gd name="T50" fmla="*/ 0 w 63"/>
                      <a:gd name="T51" fmla="*/ 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9"/>
                      <a:gd name="T80" fmla="*/ 63 w 63"/>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9">
                        <a:moveTo>
                          <a:pt x="0" y="0"/>
                        </a:moveTo>
                        <a:lnTo>
                          <a:pt x="0" y="5"/>
                        </a:lnTo>
                        <a:lnTo>
                          <a:pt x="11" y="4"/>
                        </a:lnTo>
                        <a:lnTo>
                          <a:pt x="16" y="5"/>
                        </a:lnTo>
                        <a:lnTo>
                          <a:pt x="22" y="5"/>
                        </a:lnTo>
                        <a:lnTo>
                          <a:pt x="28" y="6"/>
                        </a:lnTo>
                        <a:lnTo>
                          <a:pt x="32" y="7"/>
                        </a:lnTo>
                        <a:lnTo>
                          <a:pt x="38" y="8"/>
                        </a:lnTo>
                        <a:lnTo>
                          <a:pt x="43" y="9"/>
                        </a:lnTo>
                        <a:lnTo>
                          <a:pt x="48" y="12"/>
                        </a:lnTo>
                        <a:lnTo>
                          <a:pt x="53" y="14"/>
                        </a:lnTo>
                        <a:lnTo>
                          <a:pt x="59" y="16"/>
                        </a:lnTo>
                        <a:lnTo>
                          <a:pt x="63" y="19"/>
                        </a:lnTo>
                        <a:lnTo>
                          <a:pt x="63" y="17"/>
                        </a:lnTo>
                        <a:lnTo>
                          <a:pt x="63" y="16"/>
                        </a:lnTo>
                        <a:lnTo>
                          <a:pt x="59" y="14"/>
                        </a:lnTo>
                        <a:lnTo>
                          <a:pt x="53" y="12"/>
                        </a:lnTo>
                        <a:lnTo>
                          <a:pt x="48" y="9"/>
                        </a:lnTo>
                        <a:lnTo>
                          <a:pt x="43" y="7"/>
                        </a:lnTo>
                        <a:lnTo>
                          <a:pt x="38" y="6"/>
                        </a:lnTo>
                        <a:lnTo>
                          <a:pt x="32" y="5"/>
                        </a:lnTo>
                        <a:lnTo>
                          <a:pt x="28" y="4"/>
                        </a:lnTo>
                        <a:lnTo>
                          <a:pt x="22" y="2"/>
                        </a:lnTo>
                        <a:lnTo>
                          <a:pt x="16" y="2"/>
                        </a:lnTo>
                        <a:lnTo>
                          <a:pt x="1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6" name="Freeform 540"/>
                  <p:cNvSpPr>
                    <a:spLocks/>
                  </p:cNvSpPr>
                  <p:nvPr/>
                </p:nvSpPr>
                <p:spPr bwMode="auto">
                  <a:xfrm>
                    <a:off x="3147" y="1760"/>
                    <a:ext cx="39" cy="54"/>
                  </a:xfrm>
                  <a:custGeom>
                    <a:avLst/>
                    <a:gdLst>
                      <a:gd name="T0" fmla="*/ 1 w 77"/>
                      <a:gd name="T1" fmla="*/ 1 h 109"/>
                      <a:gd name="T2" fmla="*/ 0 w 77"/>
                      <a:gd name="T3" fmla="*/ 3 h 109"/>
                      <a:gd name="T4" fmla="*/ 12 w 77"/>
                      <a:gd name="T5" fmla="*/ 10 h 109"/>
                      <a:gd name="T6" fmla="*/ 21 w 77"/>
                      <a:gd name="T7" fmla="*/ 16 h 109"/>
                      <a:gd name="T8" fmla="*/ 26 w 77"/>
                      <a:gd name="T9" fmla="*/ 21 h 109"/>
                      <a:gd name="T10" fmla="*/ 31 w 77"/>
                      <a:gd name="T11" fmla="*/ 25 h 109"/>
                      <a:gd name="T12" fmla="*/ 35 w 77"/>
                      <a:gd name="T13" fmla="*/ 29 h 109"/>
                      <a:gd name="T14" fmla="*/ 39 w 77"/>
                      <a:gd name="T15" fmla="*/ 33 h 109"/>
                      <a:gd name="T16" fmla="*/ 49 w 77"/>
                      <a:gd name="T17" fmla="*/ 42 h 109"/>
                      <a:gd name="T18" fmla="*/ 55 w 77"/>
                      <a:gd name="T19" fmla="*/ 51 h 109"/>
                      <a:gd name="T20" fmla="*/ 59 w 77"/>
                      <a:gd name="T21" fmla="*/ 54 h 109"/>
                      <a:gd name="T22" fmla="*/ 61 w 77"/>
                      <a:gd name="T23" fmla="*/ 58 h 109"/>
                      <a:gd name="T24" fmla="*/ 62 w 77"/>
                      <a:gd name="T25" fmla="*/ 61 h 109"/>
                      <a:gd name="T26" fmla="*/ 67 w 77"/>
                      <a:gd name="T27" fmla="*/ 68 h 109"/>
                      <a:gd name="T28" fmla="*/ 68 w 77"/>
                      <a:gd name="T29" fmla="*/ 71 h 109"/>
                      <a:gd name="T30" fmla="*/ 69 w 77"/>
                      <a:gd name="T31" fmla="*/ 73 h 109"/>
                      <a:gd name="T32" fmla="*/ 70 w 77"/>
                      <a:gd name="T33" fmla="*/ 76 h 109"/>
                      <a:gd name="T34" fmla="*/ 72 w 77"/>
                      <a:gd name="T35" fmla="*/ 79 h 109"/>
                      <a:gd name="T36" fmla="*/ 73 w 77"/>
                      <a:gd name="T37" fmla="*/ 82 h 109"/>
                      <a:gd name="T38" fmla="*/ 74 w 77"/>
                      <a:gd name="T39" fmla="*/ 84 h 109"/>
                      <a:gd name="T40" fmla="*/ 74 w 77"/>
                      <a:gd name="T41" fmla="*/ 87 h 109"/>
                      <a:gd name="T42" fmla="*/ 75 w 77"/>
                      <a:gd name="T43" fmla="*/ 90 h 109"/>
                      <a:gd name="T44" fmla="*/ 75 w 77"/>
                      <a:gd name="T45" fmla="*/ 102 h 109"/>
                      <a:gd name="T46" fmla="*/ 74 w 77"/>
                      <a:gd name="T47" fmla="*/ 104 h 109"/>
                      <a:gd name="T48" fmla="*/ 74 w 77"/>
                      <a:gd name="T49" fmla="*/ 105 h 109"/>
                      <a:gd name="T50" fmla="*/ 73 w 77"/>
                      <a:gd name="T51" fmla="*/ 106 h 109"/>
                      <a:gd name="T52" fmla="*/ 74 w 77"/>
                      <a:gd name="T53" fmla="*/ 107 h 109"/>
                      <a:gd name="T54" fmla="*/ 75 w 77"/>
                      <a:gd name="T55" fmla="*/ 109 h 109"/>
                      <a:gd name="T56" fmla="*/ 76 w 77"/>
                      <a:gd name="T57" fmla="*/ 107 h 109"/>
                      <a:gd name="T58" fmla="*/ 76 w 77"/>
                      <a:gd name="T59" fmla="*/ 104 h 109"/>
                      <a:gd name="T60" fmla="*/ 77 w 77"/>
                      <a:gd name="T61" fmla="*/ 102 h 109"/>
                      <a:gd name="T62" fmla="*/ 77 w 77"/>
                      <a:gd name="T63" fmla="*/ 90 h 109"/>
                      <a:gd name="T64" fmla="*/ 76 w 77"/>
                      <a:gd name="T65" fmla="*/ 87 h 109"/>
                      <a:gd name="T66" fmla="*/ 76 w 77"/>
                      <a:gd name="T67" fmla="*/ 84 h 109"/>
                      <a:gd name="T68" fmla="*/ 75 w 77"/>
                      <a:gd name="T69" fmla="*/ 82 h 109"/>
                      <a:gd name="T70" fmla="*/ 74 w 77"/>
                      <a:gd name="T71" fmla="*/ 79 h 109"/>
                      <a:gd name="T72" fmla="*/ 73 w 77"/>
                      <a:gd name="T73" fmla="*/ 76 h 109"/>
                      <a:gd name="T74" fmla="*/ 72 w 77"/>
                      <a:gd name="T75" fmla="*/ 73 h 109"/>
                      <a:gd name="T76" fmla="*/ 70 w 77"/>
                      <a:gd name="T77" fmla="*/ 71 h 109"/>
                      <a:gd name="T78" fmla="*/ 69 w 77"/>
                      <a:gd name="T79" fmla="*/ 65 h 109"/>
                      <a:gd name="T80" fmla="*/ 65 w 77"/>
                      <a:gd name="T81" fmla="*/ 58 h 109"/>
                      <a:gd name="T82" fmla="*/ 64 w 77"/>
                      <a:gd name="T83" fmla="*/ 54 h 109"/>
                      <a:gd name="T84" fmla="*/ 61 w 77"/>
                      <a:gd name="T85" fmla="*/ 52 h 109"/>
                      <a:gd name="T86" fmla="*/ 58 w 77"/>
                      <a:gd name="T87" fmla="*/ 49 h 109"/>
                      <a:gd name="T88" fmla="*/ 51 w 77"/>
                      <a:gd name="T89" fmla="*/ 39 h 109"/>
                      <a:gd name="T90" fmla="*/ 42 w 77"/>
                      <a:gd name="T91" fmla="*/ 30 h 109"/>
                      <a:gd name="T92" fmla="*/ 37 w 77"/>
                      <a:gd name="T93" fmla="*/ 27 h 109"/>
                      <a:gd name="T94" fmla="*/ 34 w 77"/>
                      <a:gd name="T95" fmla="*/ 22 h 109"/>
                      <a:gd name="T96" fmla="*/ 28 w 77"/>
                      <a:gd name="T97" fmla="*/ 19 h 109"/>
                      <a:gd name="T98" fmla="*/ 23 w 77"/>
                      <a:gd name="T99" fmla="*/ 14 h 109"/>
                      <a:gd name="T100" fmla="*/ 14 w 77"/>
                      <a:gd name="T101" fmla="*/ 7 h 109"/>
                      <a:gd name="T102" fmla="*/ 8 w 77"/>
                      <a:gd name="T103" fmla="*/ 4 h 109"/>
                      <a:gd name="T104" fmla="*/ 1 w 77"/>
                      <a:gd name="T105" fmla="*/ 0 h 109"/>
                      <a:gd name="T106" fmla="*/ 1 w 77"/>
                      <a:gd name="T107" fmla="*/ 1 h 10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7"/>
                      <a:gd name="T163" fmla="*/ 0 h 109"/>
                      <a:gd name="T164" fmla="*/ 77 w 77"/>
                      <a:gd name="T165" fmla="*/ 109 h 10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7" h="109">
                        <a:moveTo>
                          <a:pt x="1" y="1"/>
                        </a:moveTo>
                        <a:lnTo>
                          <a:pt x="0" y="3"/>
                        </a:lnTo>
                        <a:lnTo>
                          <a:pt x="12" y="10"/>
                        </a:lnTo>
                        <a:lnTo>
                          <a:pt x="21" y="16"/>
                        </a:lnTo>
                        <a:lnTo>
                          <a:pt x="26" y="21"/>
                        </a:lnTo>
                        <a:lnTo>
                          <a:pt x="31" y="25"/>
                        </a:lnTo>
                        <a:lnTo>
                          <a:pt x="35" y="29"/>
                        </a:lnTo>
                        <a:lnTo>
                          <a:pt x="39" y="33"/>
                        </a:lnTo>
                        <a:lnTo>
                          <a:pt x="49" y="42"/>
                        </a:lnTo>
                        <a:lnTo>
                          <a:pt x="55" y="51"/>
                        </a:lnTo>
                        <a:lnTo>
                          <a:pt x="59" y="54"/>
                        </a:lnTo>
                        <a:lnTo>
                          <a:pt x="61" y="58"/>
                        </a:lnTo>
                        <a:lnTo>
                          <a:pt x="62" y="61"/>
                        </a:lnTo>
                        <a:lnTo>
                          <a:pt x="67" y="68"/>
                        </a:lnTo>
                        <a:lnTo>
                          <a:pt x="68" y="71"/>
                        </a:lnTo>
                        <a:lnTo>
                          <a:pt x="69" y="73"/>
                        </a:lnTo>
                        <a:lnTo>
                          <a:pt x="70" y="76"/>
                        </a:lnTo>
                        <a:lnTo>
                          <a:pt x="72" y="79"/>
                        </a:lnTo>
                        <a:lnTo>
                          <a:pt x="73" y="82"/>
                        </a:lnTo>
                        <a:lnTo>
                          <a:pt x="74" y="84"/>
                        </a:lnTo>
                        <a:lnTo>
                          <a:pt x="74" y="87"/>
                        </a:lnTo>
                        <a:lnTo>
                          <a:pt x="75" y="90"/>
                        </a:lnTo>
                        <a:lnTo>
                          <a:pt x="75" y="102"/>
                        </a:lnTo>
                        <a:lnTo>
                          <a:pt x="74" y="104"/>
                        </a:lnTo>
                        <a:lnTo>
                          <a:pt x="74" y="105"/>
                        </a:lnTo>
                        <a:lnTo>
                          <a:pt x="73" y="106"/>
                        </a:lnTo>
                        <a:lnTo>
                          <a:pt x="74" y="107"/>
                        </a:lnTo>
                        <a:lnTo>
                          <a:pt x="75" y="109"/>
                        </a:lnTo>
                        <a:lnTo>
                          <a:pt x="76" y="107"/>
                        </a:lnTo>
                        <a:lnTo>
                          <a:pt x="76" y="104"/>
                        </a:lnTo>
                        <a:lnTo>
                          <a:pt x="77" y="102"/>
                        </a:lnTo>
                        <a:lnTo>
                          <a:pt x="77" y="90"/>
                        </a:lnTo>
                        <a:lnTo>
                          <a:pt x="76" y="87"/>
                        </a:lnTo>
                        <a:lnTo>
                          <a:pt x="76" y="84"/>
                        </a:lnTo>
                        <a:lnTo>
                          <a:pt x="75" y="82"/>
                        </a:lnTo>
                        <a:lnTo>
                          <a:pt x="74" y="79"/>
                        </a:lnTo>
                        <a:lnTo>
                          <a:pt x="73" y="76"/>
                        </a:lnTo>
                        <a:lnTo>
                          <a:pt x="72" y="73"/>
                        </a:lnTo>
                        <a:lnTo>
                          <a:pt x="70" y="71"/>
                        </a:lnTo>
                        <a:lnTo>
                          <a:pt x="69" y="65"/>
                        </a:lnTo>
                        <a:lnTo>
                          <a:pt x="65" y="58"/>
                        </a:lnTo>
                        <a:lnTo>
                          <a:pt x="64" y="54"/>
                        </a:lnTo>
                        <a:lnTo>
                          <a:pt x="61" y="52"/>
                        </a:lnTo>
                        <a:lnTo>
                          <a:pt x="58" y="49"/>
                        </a:lnTo>
                        <a:lnTo>
                          <a:pt x="51" y="39"/>
                        </a:lnTo>
                        <a:lnTo>
                          <a:pt x="42" y="30"/>
                        </a:lnTo>
                        <a:lnTo>
                          <a:pt x="37" y="27"/>
                        </a:lnTo>
                        <a:lnTo>
                          <a:pt x="34" y="22"/>
                        </a:lnTo>
                        <a:lnTo>
                          <a:pt x="28" y="19"/>
                        </a:lnTo>
                        <a:lnTo>
                          <a:pt x="23" y="14"/>
                        </a:lnTo>
                        <a:lnTo>
                          <a:pt x="14" y="7"/>
                        </a:lnTo>
                        <a:lnTo>
                          <a:pt x="8" y="4"/>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7" name="Freeform 541"/>
                  <p:cNvSpPr>
                    <a:spLocks/>
                  </p:cNvSpPr>
                  <p:nvPr/>
                </p:nvSpPr>
                <p:spPr bwMode="auto">
                  <a:xfrm>
                    <a:off x="3183" y="1812"/>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2 h 5"/>
                      <a:gd name="T12" fmla="*/ 2 w 3"/>
                      <a:gd name="T13" fmla="*/ 2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8" name="Freeform 542"/>
                  <p:cNvSpPr>
                    <a:spLocks/>
                  </p:cNvSpPr>
                  <p:nvPr/>
                </p:nvSpPr>
                <p:spPr bwMode="auto">
                  <a:xfrm>
                    <a:off x="3182" y="1814"/>
                    <a:ext cx="2" cy="2"/>
                  </a:xfrm>
                  <a:custGeom>
                    <a:avLst/>
                    <a:gdLst>
                      <a:gd name="T0" fmla="*/ 3 w 4"/>
                      <a:gd name="T1" fmla="*/ 1 h 3"/>
                      <a:gd name="T2" fmla="*/ 2 w 4"/>
                      <a:gd name="T3" fmla="*/ 0 h 3"/>
                      <a:gd name="T4" fmla="*/ 0 w 4"/>
                      <a:gd name="T5" fmla="*/ 1 h 3"/>
                      <a:gd name="T6" fmla="*/ 2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2" y="0"/>
                        </a:lnTo>
                        <a:lnTo>
                          <a:pt x="0" y="1"/>
                        </a:lnTo>
                        <a:lnTo>
                          <a:pt x="2" y="2"/>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69" name="Freeform 543"/>
                  <p:cNvSpPr>
                    <a:spLocks/>
                  </p:cNvSpPr>
                  <p:nvPr/>
                </p:nvSpPr>
                <p:spPr bwMode="auto">
                  <a:xfrm>
                    <a:off x="3180" y="1814"/>
                    <a:ext cx="4" cy="3"/>
                  </a:xfrm>
                  <a:custGeom>
                    <a:avLst/>
                    <a:gdLst>
                      <a:gd name="T0" fmla="*/ 5 w 7"/>
                      <a:gd name="T1" fmla="*/ 1 h 4"/>
                      <a:gd name="T2" fmla="*/ 5 w 7"/>
                      <a:gd name="T3" fmla="*/ 0 h 4"/>
                      <a:gd name="T4" fmla="*/ 2 w 7"/>
                      <a:gd name="T5" fmla="*/ 1 h 4"/>
                      <a:gd name="T6" fmla="*/ 0 w 7"/>
                      <a:gd name="T7" fmla="*/ 4 h 4"/>
                      <a:gd name="T8" fmla="*/ 1 w 7"/>
                      <a:gd name="T9" fmla="*/ 4 h 4"/>
                      <a:gd name="T10" fmla="*/ 2 w 7"/>
                      <a:gd name="T11" fmla="*/ 4 h 4"/>
                      <a:gd name="T12" fmla="*/ 2 w 7"/>
                      <a:gd name="T13" fmla="*/ 3 h 4"/>
                      <a:gd name="T14" fmla="*/ 7 w 7"/>
                      <a:gd name="T15" fmla="*/ 1 h 4"/>
                      <a:gd name="T16" fmla="*/ 6 w 7"/>
                      <a:gd name="T17" fmla="*/ 2 h 4"/>
                      <a:gd name="T18" fmla="*/ 5 w 7"/>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5" y="1"/>
                        </a:moveTo>
                        <a:lnTo>
                          <a:pt x="5" y="0"/>
                        </a:lnTo>
                        <a:lnTo>
                          <a:pt x="2" y="1"/>
                        </a:lnTo>
                        <a:lnTo>
                          <a:pt x="0" y="4"/>
                        </a:lnTo>
                        <a:lnTo>
                          <a:pt x="1" y="4"/>
                        </a:lnTo>
                        <a:lnTo>
                          <a:pt x="2" y="4"/>
                        </a:lnTo>
                        <a:lnTo>
                          <a:pt x="2" y="3"/>
                        </a:lnTo>
                        <a:lnTo>
                          <a:pt x="7" y="1"/>
                        </a:lnTo>
                        <a:lnTo>
                          <a:pt x="6"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0" name="Freeform 544"/>
                  <p:cNvSpPr>
                    <a:spLocks/>
                  </p:cNvSpPr>
                  <p:nvPr/>
                </p:nvSpPr>
                <p:spPr bwMode="auto">
                  <a:xfrm>
                    <a:off x="3180" y="1816"/>
                    <a:ext cx="2" cy="2"/>
                  </a:xfrm>
                  <a:custGeom>
                    <a:avLst/>
                    <a:gdLst>
                      <a:gd name="T0" fmla="*/ 2 w 3"/>
                      <a:gd name="T1" fmla="*/ 1 h 4"/>
                      <a:gd name="T2" fmla="*/ 1 w 3"/>
                      <a:gd name="T3" fmla="*/ 0 h 4"/>
                      <a:gd name="T4" fmla="*/ 0 w 3"/>
                      <a:gd name="T5" fmla="*/ 1 h 4"/>
                      <a:gd name="T6" fmla="*/ 1 w 3"/>
                      <a:gd name="T7" fmla="*/ 3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3"/>
                        </a:lnTo>
                        <a:lnTo>
                          <a:pt x="2" y="4"/>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1" name="Freeform 545"/>
                  <p:cNvSpPr>
                    <a:spLocks/>
                  </p:cNvSpPr>
                  <p:nvPr/>
                </p:nvSpPr>
                <p:spPr bwMode="auto">
                  <a:xfrm>
                    <a:off x="3179" y="1817"/>
                    <a:ext cx="3" cy="1"/>
                  </a:xfrm>
                  <a:custGeom>
                    <a:avLst/>
                    <a:gdLst>
                      <a:gd name="T0" fmla="*/ 2 w 4"/>
                      <a:gd name="T1" fmla="*/ 2 h 4"/>
                      <a:gd name="T2" fmla="*/ 2 w 4"/>
                      <a:gd name="T3" fmla="*/ 0 h 4"/>
                      <a:gd name="T4" fmla="*/ 0 w 4"/>
                      <a:gd name="T5" fmla="*/ 2 h 4"/>
                      <a:gd name="T6" fmla="*/ 0 w 4"/>
                      <a:gd name="T7" fmla="*/ 3 h 4"/>
                      <a:gd name="T8" fmla="*/ 0 w 4"/>
                      <a:gd name="T9" fmla="*/ 4 h 4"/>
                      <a:gd name="T10" fmla="*/ 4 w 4"/>
                      <a:gd name="T11" fmla="*/ 2 h 4"/>
                      <a:gd name="T12" fmla="*/ 3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0"/>
                        </a:lnTo>
                        <a:lnTo>
                          <a:pt x="0" y="2"/>
                        </a:lnTo>
                        <a:lnTo>
                          <a:pt x="0" y="3"/>
                        </a:lnTo>
                        <a:lnTo>
                          <a:pt x="0" y="4"/>
                        </a:lnTo>
                        <a:lnTo>
                          <a:pt x="4" y="2"/>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2" name="Freeform 546"/>
                  <p:cNvSpPr>
                    <a:spLocks/>
                  </p:cNvSpPr>
                  <p:nvPr/>
                </p:nvSpPr>
                <p:spPr bwMode="auto">
                  <a:xfrm>
                    <a:off x="3178" y="1817"/>
                    <a:ext cx="2" cy="2"/>
                  </a:xfrm>
                  <a:custGeom>
                    <a:avLst/>
                    <a:gdLst>
                      <a:gd name="T0" fmla="*/ 3 w 4"/>
                      <a:gd name="T1" fmla="*/ 0 h 3"/>
                      <a:gd name="T2" fmla="*/ 0 w 4"/>
                      <a:gd name="T3" fmla="*/ 1 h 3"/>
                      <a:gd name="T4" fmla="*/ 0 w 4"/>
                      <a:gd name="T5" fmla="*/ 1 h 3"/>
                      <a:gd name="T6" fmla="*/ 2 w 4"/>
                      <a:gd name="T7" fmla="*/ 2 h 3"/>
                      <a:gd name="T8" fmla="*/ 3 w 4"/>
                      <a:gd name="T9" fmla="*/ 3 h 3"/>
                      <a:gd name="T10" fmla="*/ 4 w 4"/>
                      <a:gd name="T11" fmla="*/ 2 h 3"/>
                      <a:gd name="T12" fmla="*/ 3 w 4"/>
                      <a:gd name="T13" fmla="*/ 1 h 3"/>
                      <a:gd name="T14" fmla="*/ 3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0"/>
                        </a:moveTo>
                        <a:lnTo>
                          <a:pt x="0" y="1"/>
                        </a:lnTo>
                        <a:lnTo>
                          <a:pt x="2" y="2"/>
                        </a:lnTo>
                        <a:lnTo>
                          <a:pt x="3" y="3"/>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3" name="Freeform 547"/>
                  <p:cNvSpPr>
                    <a:spLocks/>
                  </p:cNvSpPr>
                  <p:nvPr/>
                </p:nvSpPr>
                <p:spPr bwMode="auto">
                  <a:xfrm>
                    <a:off x="3176" y="1818"/>
                    <a:ext cx="4" cy="2"/>
                  </a:xfrm>
                  <a:custGeom>
                    <a:avLst/>
                    <a:gdLst>
                      <a:gd name="T0" fmla="*/ 5 w 7"/>
                      <a:gd name="T1" fmla="*/ 1 h 4"/>
                      <a:gd name="T2" fmla="*/ 5 w 7"/>
                      <a:gd name="T3" fmla="*/ 0 h 4"/>
                      <a:gd name="T4" fmla="*/ 0 w 7"/>
                      <a:gd name="T5" fmla="*/ 2 h 4"/>
                      <a:gd name="T6" fmla="*/ 0 w 7"/>
                      <a:gd name="T7" fmla="*/ 3 h 4"/>
                      <a:gd name="T8" fmla="*/ 0 w 7"/>
                      <a:gd name="T9" fmla="*/ 4 h 4"/>
                      <a:gd name="T10" fmla="*/ 7 w 7"/>
                      <a:gd name="T11" fmla="*/ 1 h 4"/>
                      <a:gd name="T12" fmla="*/ 6 w 7"/>
                      <a:gd name="T13" fmla="*/ 2 h 4"/>
                      <a:gd name="T14" fmla="*/ 5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5" y="1"/>
                        </a:moveTo>
                        <a:lnTo>
                          <a:pt x="5" y="0"/>
                        </a:lnTo>
                        <a:lnTo>
                          <a:pt x="0" y="2"/>
                        </a:lnTo>
                        <a:lnTo>
                          <a:pt x="0" y="3"/>
                        </a:lnTo>
                        <a:lnTo>
                          <a:pt x="0" y="4"/>
                        </a:lnTo>
                        <a:lnTo>
                          <a:pt x="7" y="1"/>
                        </a:lnTo>
                        <a:lnTo>
                          <a:pt x="6"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4" name="Freeform 548"/>
                  <p:cNvSpPr>
                    <a:spLocks/>
                  </p:cNvSpPr>
                  <p:nvPr/>
                </p:nvSpPr>
                <p:spPr bwMode="auto">
                  <a:xfrm>
                    <a:off x="3175" y="1818"/>
                    <a:ext cx="1" cy="3"/>
                  </a:xfrm>
                  <a:custGeom>
                    <a:avLst/>
                    <a:gdLst>
                      <a:gd name="T0" fmla="*/ 2 w 2"/>
                      <a:gd name="T1" fmla="*/ 2 h 4"/>
                      <a:gd name="T2" fmla="*/ 2 w 2"/>
                      <a:gd name="T3" fmla="*/ 0 h 4"/>
                      <a:gd name="T4" fmla="*/ 0 w 2"/>
                      <a:gd name="T5" fmla="*/ 4 h 4"/>
                      <a:gd name="T6" fmla="*/ 2 w 2"/>
                      <a:gd name="T7" fmla="*/ 3 h 4"/>
                      <a:gd name="T8" fmla="*/ 2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2" y="0"/>
                        </a:lnTo>
                        <a:lnTo>
                          <a:pt x="0" y="4"/>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5" name="Freeform 549"/>
                  <p:cNvSpPr>
                    <a:spLocks/>
                  </p:cNvSpPr>
                  <p:nvPr/>
                </p:nvSpPr>
                <p:spPr bwMode="auto">
                  <a:xfrm>
                    <a:off x="3175" y="1818"/>
                    <a:ext cx="1" cy="3"/>
                  </a:xfrm>
                  <a:custGeom>
                    <a:avLst/>
                    <a:gdLst>
                      <a:gd name="T0" fmla="*/ 2 w 2"/>
                      <a:gd name="T1" fmla="*/ 0 h 4"/>
                      <a:gd name="T2" fmla="*/ 0 w 2"/>
                      <a:gd name="T3" fmla="*/ 0 h 4"/>
                      <a:gd name="T4" fmla="*/ 0 w 2"/>
                      <a:gd name="T5" fmla="*/ 2 h 4"/>
                      <a:gd name="T6" fmla="*/ 0 w 2"/>
                      <a:gd name="T7" fmla="*/ 4 h 4"/>
                      <a:gd name="T8" fmla="*/ 0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6" name="Freeform 550"/>
                  <p:cNvSpPr>
                    <a:spLocks/>
                  </p:cNvSpPr>
                  <p:nvPr/>
                </p:nvSpPr>
                <p:spPr bwMode="auto">
                  <a:xfrm>
                    <a:off x="3172" y="1818"/>
                    <a:ext cx="4" cy="3"/>
                  </a:xfrm>
                  <a:custGeom>
                    <a:avLst/>
                    <a:gdLst>
                      <a:gd name="T0" fmla="*/ 6 w 8"/>
                      <a:gd name="T1" fmla="*/ 0 h 6"/>
                      <a:gd name="T2" fmla="*/ 8 w 8"/>
                      <a:gd name="T3" fmla="*/ 0 h 6"/>
                      <a:gd name="T4" fmla="*/ 3 w 8"/>
                      <a:gd name="T5" fmla="*/ 2 h 6"/>
                      <a:gd name="T6" fmla="*/ 0 w 8"/>
                      <a:gd name="T7" fmla="*/ 3 h 6"/>
                      <a:gd name="T8" fmla="*/ 0 w 8"/>
                      <a:gd name="T9" fmla="*/ 4 h 6"/>
                      <a:gd name="T10" fmla="*/ 0 w 8"/>
                      <a:gd name="T11" fmla="*/ 6 h 6"/>
                      <a:gd name="T12" fmla="*/ 3 w 8"/>
                      <a:gd name="T13" fmla="*/ 4 h 6"/>
                      <a:gd name="T14" fmla="*/ 6 w 8"/>
                      <a:gd name="T15" fmla="*/ 3 h 6"/>
                      <a:gd name="T16" fmla="*/ 6 w 8"/>
                      <a:gd name="T17" fmla="*/ 2 h 6"/>
                      <a:gd name="T18" fmla="*/ 6 w 8"/>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6" y="0"/>
                        </a:moveTo>
                        <a:lnTo>
                          <a:pt x="8" y="0"/>
                        </a:lnTo>
                        <a:lnTo>
                          <a:pt x="3" y="2"/>
                        </a:lnTo>
                        <a:lnTo>
                          <a:pt x="0" y="3"/>
                        </a:lnTo>
                        <a:lnTo>
                          <a:pt x="0" y="4"/>
                        </a:lnTo>
                        <a:lnTo>
                          <a:pt x="0" y="6"/>
                        </a:lnTo>
                        <a:lnTo>
                          <a:pt x="3" y="4"/>
                        </a:lnTo>
                        <a:lnTo>
                          <a:pt x="6" y="3"/>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7" name="Freeform 551"/>
                  <p:cNvSpPr>
                    <a:spLocks/>
                  </p:cNvSpPr>
                  <p:nvPr/>
                </p:nvSpPr>
                <p:spPr bwMode="auto">
                  <a:xfrm>
                    <a:off x="3167" y="1820"/>
                    <a:ext cx="5" cy="2"/>
                  </a:xfrm>
                  <a:custGeom>
                    <a:avLst/>
                    <a:gdLst>
                      <a:gd name="T0" fmla="*/ 12 w 12"/>
                      <a:gd name="T1" fmla="*/ 2 h 5"/>
                      <a:gd name="T2" fmla="*/ 12 w 12"/>
                      <a:gd name="T3" fmla="*/ 0 h 5"/>
                      <a:gd name="T4" fmla="*/ 5 w 12"/>
                      <a:gd name="T5" fmla="*/ 0 h 5"/>
                      <a:gd name="T6" fmla="*/ 0 w 12"/>
                      <a:gd name="T7" fmla="*/ 2 h 5"/>
                      <a:gd name="T8" fmla="*/ 0 w 12"/>
                      <a:gd name="T9" fmla="*/ 4 h 5"/>
                      <a:gd name="T10" fmla="*/ 0 w 12"/>
                      <a:gd name="T11" fmla="*/ 5 h 5"/>
                      <a:gd name="T12" fmla="*/ 1 w 12"/>
                      <a:gd name="T13" fmla="*/ 5 h 5"/>
                      <a:gd name="T14" fmla="*/ 8 w 12"/>
                      <a:gd name="T15" fmla="*/ 5 h 5"/>
                      <a:gd name="T16" fmla="*/ 12 w 12"/>
                      <a:gd name="T17" fmla="*/ 4 h 5"/>
                      <a:gd name="T18" fmla="*/ 12 w 12"/>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5"/>
                      <a:gd name="T32" fmla="*/ 12 w 1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5">
                        <a:moveTo>
                          <a:pt x="12" y="2"/>
                        </a:moveTo>
                        <a:lnTo>
                          <a:pt x="12" y="0"/>
                        </a:lnTo>
                        <a:lnTo>
                          <a:pt x="5" y="0"/>
                        </a:lnTo>
                        <a:lnTo>
                          <a:pt x="0" y="2"/>
                        </a:lnTo>
                        <a:lnTo>
                          <a:pt x="0" y="4"/>
                        </a:lnTo>
                        <a:lnTo>
                          <a:pt x="0" y="5"/>
                        </a:lnTo>
                        <a:lnTo>
                          <a:pt x="1" y="5"/>
                        </a:lnTo>
                        <a:lnTo>
                          <a:pt x="8" y="5"/>
                        </a:lnTo>
                        <a:lnTo>
                          <a:pt x="12" y="4"/>
                        </a:lnTo>
                        <a:lnTo>
                          <a:pt x="1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8" name="Freeform 552"/>
                  <p:cNvSpPr>
                    <a:spLocks/>
                  </p:cNvSpPr>
                  <p:nvPr/>
                </p:nvSpPr>
                <p:spPr bwMode="auto">
                  <a:xfrm>
                    <a:off x="3163" y="1820"/>
                    <a:ext cx="4" cy="2"/>
                  </a:xfrm>
                  <a:custGeom>
                    <a:avLst/>
                    <a:gdLst>
                      <a:gd name="T0" fmla="*/ 7 w 7"/>
                      <a:gd name="T1" fmla="*/ 3 h 5"/>
                      <a:gd name="T2" fmla="*/ 7 w 7"/>
                      <a:gd name="T3" fmla="*/ 0 h 5"/>
                      <a:gd name="T4" fmla="*/ 0 w 7"/>
                      <a:gd name="T5" fmla="*/ 0 h 5"/>
                      <a:gd name="T6" fmla="*/ 0 w 7"/>
                      <a:gd name="T7" fmla="*/ 3 h 5"/>
                      <a:gd name="T8" fmla="*/ 0 w 7"/>
                      <a:gd name="T9" fmla="*/ 5 h 5"/>
                      <a:gd name="T10" fmla="*/ 5 w 7"/>
                      <a:gd name="T11" fmla="*/ 5 h 5"/>
                      <a:gd name="T12" fmla="*/ 7 w 7"/>
                      <a:gd name="T13" fmla="*/ 4 h 5"/>
                      <a:gd name="T14" fmla="*/ 7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7" y="3"/>
                        </a:moveTo>
                        <a:lnTo>
                          <a:pt x="7" y="0"/>
                        </a:lnTo>
                        <a:lnTo>
                          <a:pt x="0" y="0"/>
                        </a:lnTo>
                        <a:lnTo>
                          <a:pt x="0" y="3"/>
                        </a:lnTo>
                        <a:lnTo>
                          <a:pt x="0" y="5"/>
                        </a:lnTo>
                        <a:lnTo>
                          <a:pt x="5" y="5"/>
                        </a:lnTo>
                        <a:lnTo>
                          <a:pt x="7" y="4"/>
                        </a:ln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79" name="Freeform 553"/>
                  <p:cNvSpPr>
                    <a:spLocks/>
                  </p:cNvSpPr>
                  <p:nvPr/>
                </p:nvSpPr>
                <p:spPr bwMode="auto">
                  <a:xfrm>
                    <a:off x="3161" y="1820"/>
                    <a:ext cx="4" cy="2"/>
                  </a:xfrm>
                  <a:custGeom>
                    <a:avLst/>
                    <a:gdLst>
                      <a:gd name="T0" fmla="*/ 3 w 7"/>
                      <a:gd name="T1" fmla="*/ 3 h 5"/>
                      <a:gd name="T2" fmla="*/ 3 w 7"/>
                      <a:gd name="T3" fmla="*/ 1 h 5"/>
                      <a:gd name="T4" fmla="*/ 0 w 7"/>
                      <a:gd name="T5" fmla="*/ 0 h 5"/>
                      <a:gd name="T6" fmla="*/ 0 w 7"/>
                      <a:gd name="T7" fmla="*/ 1 h 5"/>
                      <a:gd name="T8" fmla="*/ 0 w 7"/>
                      <a:gd name="T9" fmla="*/ 3 h 5"/>
                      <a:gd name="T10" fmla="*/ 7 w 7"/>
                      <a:gd name="T11" fmla="*/ 5 h 5"/>
                      <a:gd name="T12" fmla="*/ 3 w 7"/>
                      <a:gd name="T13" fmla="*/ 5 h 5"/>
                      <a:gd name="T14" fmla="*/ 3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3"/>
                        </a:moveTo>
                        <a:lnTo>
                          <a:pt x="3" y="1"/>
                        </a:lnTo>
                        <a:lnTo>
                          <a:pt x="0" y="0"/>
                        </a:lnTo>
                        <a:lnTo>
                          <a:pt x="0" y="1"/>
                        </a:lnTo>
                        <a:lnTo>
                          <a:pt x="0" y="3"/>
                        </a:lnTo>
                        <a:lnTo>
                          <a:pt x="7" y="5"/>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0" name="Freeform 554"/>
                  <p:cNvSpPr>
                    <a:spLocks/>
                  </p:cNvSpPr>
                  <p:nvPr/>
                </p:nvSpPr>
                <p:spPr bwMode="auto">
                  <a:xfrm>
                    <a:off x="3159" y="1820"/>
                    <a:ext cx="2" cy="2"/>
                  </a:xfrm>
                  <a:custGeom>
                    <a:avLst/>
                    <a:gdLst>
                      <a:gd name="T0" fmla="*/ 6 w 6"/>
                      <a:gd name="T1" fmla="*/ 1 h 5"/>
                      <a:gd name="T2" fmla="*/ 3 w 6"/>
                      <a:gd name="T3" fmla="*/ 0 h 5"/>
                      <a:gd name="T4" fmla="*/ 0 w 6"/>
                      <a:gd name="T5" fmla="*/ 0 h 5"/>
                      <a:gd name="T6" fmla="*/ 0 w 6"/>
                      <a:gd name="T7" fmla="*/ 2 h 5"/>
                      <a:gd name="T8" fmla="*/ 0 w 6"/>
                      <a:gd name="T9" fmla="*/ 5 h 5"/>
                      <a:gd name="T10" fmla="*/ 6 w 6"/>
                      <a:gd name="T11" fmla="*/ 5 h 5"/>
                      <a:gd name="T12" fmla="*/ 6 w 6"/>
                      <a:gd name="T13" fmla="*/ 2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3" y="0"/>
                        </a:lnTo>
                        <a:lnTo>
                          <a:pt x="0" y="0"/>
                        </a:lnTo>
                        <a:lnTo>
                          <a:pt x="0" y="2"/>
                        </a:lnTo>
                        <a:lnTo>
                          <a:pt x="0" y="5"/>
                        </a:lnTo>
                        <a:lnTo>
                          <a:pt x="6" y="5"/>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1" name="Freeform 555"/>
                  <p:cNvSpPr>
                    <a:spLocks/>
                  </p:cNvSpPr>
                  <p:nvPr/>
                </p:nvSpPr>
                <p:spPr bwMode="auto">
                  <a:xfrm>
                    <a:off x="3157" y="1820"/>
                    <a:ext cx="3" cy="2"/>
                  </a:xfrm>
                  <a:custGeom>
                    <a:avLst/>
                    <a:gdLst>
                      <a:gd name="T0" fmla="*/ 3 w 7"/>
                      <a:gd name="T1" fmla="*/ 2 h 5"/>
                      <a:gd name="T2" fmla="*/ 3 w 7"/>
                      <a:gd name="T3" fmla="*/ 1 h 5"/>
                      <a:gd name="T4" fmla="*/ 0 w 7"/>
                      <a:gd name="T5" fmla="*/ 0 h 5"/>
                      <a:gd name="T6" fmla="*/ 0 w 7"/>
                      <a:gd name="T7" fmla="*/ 1 h 5"/>
                      <a:gd name="T8" fmla="*/ 0 w 7"/>
                      <a:gd name="T9" fmla="*/ 2 h 5"/>
                      <a:gd name="T10" fmla="*/ 7 w 7"/>
                      <a:gd name="T11" fmla="*/ 5 h 5"/>
                      <a:gd name="T12" fmla="*/ 3 w 7"/>
                      <a:gd name="T13" fmla="*/ 5 h 5"/>
                      <a:gd name="T14" fmla="*/ 3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2"/>
                        </a:moveTo>
                        <a:lnTo>
                          <a:pt x="3" y="1"/>
                        </a:lnTo>
                        <a:lnTo>
                          <a:pt x="0" y="0"/>
                        </a:lnTo>
                        <a:lnTo>
                          <a:pt x="0" y="1"/>
                        </a:lnTo>
                        <a:lnTo>
                          <a:pt x="0" y="2"/>
                        </a:lnTo>
                        <a:lnTo>
                          <a:pt x="7"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2" name="Freeform 556"/>
                  <p:cNvSpPr>
                    <a:spLocks/>
                  </p:cNvSpPr>
                  <p:nvPr/>
                </p:nvSpPr>
                <p:spPr bwMode="auto">
                  <a:xfrm>
                    <a:off x="3155" y="1819"/>
                    <a:ext cx="2" cy="2"/>
                  </a:xfrm>
                  <a:custGeom>
                    <a:avLst/>
                    <a:gdLst>
                      <a:gd name="T0" fmla="*/ 4 w 4"/>
                      <a:gd name="T1" fmla="*/ 1 h 5"/>
                      <a:gd name="T2" fmla="*/ 0 w 4"/>
                      <a:gd name="T3" fmla="*/ 0 h 5"/>
                      <a:gd name="T4" fmla="*/ 0 w 4"/>
                      <a:gd name="T5" fmla="*/ 0 h 5"/>
                      <a:gd name="T6" fmla="*/ 0 w 4"/>
                      <a:gd name="T7" fmla="*/ 2 h 5"/>
                      <a:gd name="T8" fmla="*/ 0 w 4"/>
                      <a:gd name="T9" fmla="*/ 5 h 5"/>
                      <a:gd name="T10" fmla="*/ 4 w 4"/>
                      <a:gd name="T11" fmla="*/ 5 h 5"/>
                      <a:gd name="T12" fmla="*/ 4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0" y="0"/>
                        </a:lnTo>
                        <a:lnTo>
                          <a:pt x="0" y="2"/>
                        </a:lnTo>
                        <a:lnTo>
                          <a:pt x="0" y="5"/>
                        </a:lnTo>
                        <a:lnTo>
                          <a:pt x="4" y="5"/>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3" name="Freeform 557"/>
                  <p:cNvSpPr>
                    <a:spLocks/>
                  </p:cNvSpPr>
                  <p:nvPr/>
                </p:nvSpPr>
                <p:spPr bwMode="auto">
                  <a:xfrm>
                    <a:off x="3100" y="1761"/>
                    <a:ext cx="57" cy="60"/>
                  </a:xfrm>
                  <a:custGeom>
                    <a:avLst/>
                    <a:gdLst>
                      <a:gd name="T0" fmla="*/ 110 w 114"/>
                      <a:gd name="T1" fmla="*/ 116 h 120"/>
                      <a:gd name="T2" fmla="*/ 95 w 114"/>
                      <a:gd name="T3" fmla="*/ 112 h 120"/>
                      <a:gd name="T4" fmla="*/ 80 w 114"/>
                      <a:gd name="T5" fmla="*/ 103 h 120"/>
                      <a:gd name="T6" fmla="*/ 58 w 114"/>
                      <a:gd name="T7" fmla="*/ 91 h 120"/>
                      <a:gd name="T8" fmla="*/ 46 w 114"/>
                      <a:gd name="T9" fmla="*/ 80 h 120"/>
                      <a:gd name="T10" fmla="*/ 37 w 114"/>
                      <a:gd name="T11" fmla="*/ 72 h 120"/>
                      <a:gd name="T12" fmla="*/ 31 w 114"/>
                      <a:gd name="T13" fmla="*/ 67 h 120"/>
                      <a:gd name="T14" fmla="*/ 26 w 114"/>
                      <a:gd name="T15" fmla="*/ 61 h 120"/>
                      <a:gd name="T16" fmla="*/ 18 w 114"/>
                      <a:gd name="T17" fmla="*/ 52 h 120"/>
                      <a:gd name="T18" fmla="*/ 15 w 114"/>
                      <a:gd name="T19" fmla="*/ 45 h 120"/>
                      <a:gd name="T20" fmla="*/ 9 w 114"/>
                      <a:gd name="T21" fmla="*/ 35 h 120"/>
                      <a:gd name="T22" fmla="*/ 7 w 114"/>
                      <a:gd name="T23" fmla="*/ 30 h 120"/>
                      <a:gd name="T24" fmla="*/ 4 w 114"/>
                      <a:gd name="T25" fmla="*/ 24 h 120"/>
                      <a:gd name="T26" fmla="*/ 2 w 114"/>
                      <a:gd name="T27" fmla="*/ 18 h 120"/>
                      <a:gd name="T28" fmla="*/ 3 w 114"/>
                      <a:gd name="T29" fmla="*/ 4 h 120"/>
                      <a:gd name="T30" fmla="*/ 4 w 114"/>
                      <a:gd name="T31" fmla="*/ 0 h 120"/>
                      <a:gd name="T32" fmla="*/ 2 w 114"/>
                      <a:gd name="T33" fmla="*/ 0 h 120"/>
                      <a:gd name="T34" fmla="*/ 1 w 114"/>
                      <a:gd name="T35" fmla="*/ 4 h 120"/>
                      <a:gd name="T36" fmla="*/ 0 w 114"/>
                      <a:gd name="T37" fmla="*/ 18 h 120"/>
                      <a:gd name="T38" fmla="*/ 2 w 114"/>
                      <a:gd name="T39" fmla="*/ 24 h 120"/>
                      <a:gd name="T40" fmla="*/ 4 w 114"/>
                      <a:gd name="T41" fmla="*/ 30 h 120"/>
                      <a:gd name="T42" fmla="*/ 7 w 114"/>
                      <a:gd name="T43" fmla="*/ 35 h 120"/>
                      <a:gd name="T44" fmla="*/ 12 w 114"/>
                      <a:gd name="T45" fmla="*/ 48 h 120"/>
                      <a:gd name="T46" fmla="*/ 16 w 114"/>
                      <a:gd name="T47" fmla="*/ 54 h 120"/>
                      <a:gd name="T48" fmla="*/ 24 w 114"/>
                      <a:gd name="T49" fmla="*/ 63 h 120"/>
                      <a:gd name="T50" fmla="*/ 28 w 114"/>
                      <a:gd name="T51" fmla="*/ 69 h 120"/>
                      <a:gd name="T52" fmla="*/ 34 w 114"/>
                      <a:gd name="T53" fmla="*/ 75 h 120"/>
                      <a:gd name="T54" fmla="*/ 43 w 114"/>
                      <a:gd name="T55" fmla="*/ 83 h 120"/>
                      <a:gd name="T56" fmla="*/ 56 w 114"/>
                      <a:gd name="T57" fmla="*/ 93 h 120"/>
                      <a:gd name="T58" fmla="*/ 77 w 114"/>
                      <a:gd name="T59" fmla="*/ 106 h 120"/>
                      <a:gd name="T60" fmla="*/ 95 w 114"/>
                      <a:gd name="T61" fmla="*/ 114 h 120"/>
                      <a:gd name="T62" fmla="*/ 114 w 114"/>
                      <a:gd name="T63" fmla="*/ 120 h 120"/>
                      <a:gd name="T64" fmla="*/ 110 w 114"/>
                      <a:gd name="T65" fmla="*/ 117 h 1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
                      <a:gd name="T100" fmla="*/ 0 h 120"/>
                      <a:gd name="T101" fmla="*/ 114 w 114"/>
                      <a:gd name="T102" fmla="*/ 120 h 1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 h="120">
                        <a:moveTo>
                          <a:pt x="110" y="117"/>
                        </a:moveTo>
                        <a:lnTo>
                          <a:pt x="110" y="116"/>
                        </a:lnTo>
                        <a:lnTo>
                          <a:pt x="100" y="113"/>
                        </a:lnTo>
                        <a:lnTo>
                          <a:pt x="95" y="112"/>
                        </a:lnTo>
                        <a:lnTo>
                          <a:pt x="87" y="108"/>
                        </a:lnTo>
                        <a:lnTo>
                          <a:pt x="80" y="103"/>
                        </a:lnTo>
                        <a:lnTo>
                          <a:pt x="77" y="102"/>
                        </a:lnTo>
                        <a:lnTo>
                          <a:pt x="58" y="91"/>
                        </a:lnTo>
                        <a:lnTo>
                          <a:pt x="53" y="85"/>
                        </a:lnTo>
                        <a:lnTo>
                          <a:pt x="46" y="80"/>
                        </a:lnTo>
                        <a:lnTo>
                          <a:pt x="40" y="75"/>
                        </a:lnTo>
                        <a:lnTo>
                          <a:pt x="37" y="72"/>
                        </a:lnTo>
                        <a:lnTo>
                          <a:pt x="34" y="69"/>
                        </a:lnTo>
                        <a:lnTo>
                          <a:pt x="31" y="67"/>
                        </a:lnTo>
                        <a:lnTo>
                          <a:pt x="28" y="63"/>
                        </a:lnTo>
                        <a:lnTo>
                          <a:pt x="26" y="61"/>
                        </a:lnTo>
                        <a:lnTo>
                          <a:pt x="24" y="57"/>
                        </a:lnTo>
                        <a:lnTo>
                          <a:pt x="18" y="52"/>
                        </a:lnTo>
                        <a:lnTo>
                          <a:pt x="16" y="48"/>
                        </a:lnTo>
                        <a:lnTo>
                          <a:pt x="15" y="45"/>
                        </a:lnTo>
                        <a:lnTo>
                          <a:pt x="10" y="38"/>
                        </a:lnTo>
                        <a:lnTo>
                          <a:pt x="9" y="35"/>
                        </a:lnTo>
                        <a:lnTo>
                          <a:pt x="8" y="33"/>
                        </a:lnTo>
                        <a:lnTo>
                          <a:pt x="7" y="30"/>
                        </a:lnTo>
                        <a:lnTo>
                          <a:pt x="5" y="27"/>
                        </a:lnTo>
                        <a:lnTo>
                          <a:pt x="4" y="24"/>
                        </a:lnTo>
                        <a:lnTo>
                          <a:pt x="3" y="22"/>
                        </a:lnTo>
                        <a:lnTo>
                          <a:pt x="2" y="18"/>
                        </a:lnTo>
                        <a:lnTo>
                          <a:pt x="2" y="7"/>
                        </a:lnTo>
                        <a:lnTo>
                          <a:pt x="3" y="4"/>
                        </a:lnTo>
                        <a:lnTo>
                          <a:pt x="3" y="2"/>
                        </a:lnTo>
                        <a:lnTo>
                          <a:pt x="4" y="0"/>
                        </a:lnTo>
                        <a:lnTo>
                          <a:pt x="3" y="0"/>
                        </a:lnTo>
                        <a:lnTo>
                          <a:pt x="2" y="0"/>
                        </a:lnTo>
                        <a:lnTo>
                          <a:pt x="1" y="2"/>
                        </a:lnTo>
                        <a:lnTo>
                          <a:pt x="1" y="4"/>
                        </a:lnTo>
                        <a:lnTo>
                          <a:pt x="0" y="7"/>
                        </a:lnTo>
                        <a:lnTo>
                          <a:pt x="0" y="18"/>
                        </a:lnTo>
                        <a:lnTo>
                          <a:pt x="1" y="22"/>
                        </a:lnTo>
                        <a:lnTo>
                          <a:pt x="2" y="24"/>
                        </a:lnTo>
                        <a:lnTo>
                          <a:pt x="3" y="27"/>
                        </a:lnTo>
                        <a:lnTo>
                          <a:pt x="4" y="30"/>
                        </a:lnTo>
                        <a:lnTo>
                          <a:pt x="5" y="33"/>
                        </a:lnTo>
                        <a:lnTo>
                          <a:pt x="7" y="35"/>
                        </a:lnTo>
                        <a:lnTo>
                          <a:pt x="8" y="41"/>
                        </a:lnTo>
                        <a:lnTo>
                          <a:pt x="12" y="48"/>
                        </a:lnTo>
                        <a:lnTo>
                          <a:pt x="13" y="52"/>
                        </a:lnTo>
                        <a:lnTo>
                          <a:pt x="16" y="54"/>
                        </a:lnTo>
                        <a:lnTo>
                          <a:pt x="22" y="60"/>
                        </a:lnTo>
                        <a:lnTo>
                          <a:pt x="24" y="63"/>
                        </a:lnTo>
                        <a:lnTo>
                          <a:pt x="26" y="65"/>
                        </a:lnTo>
                        <a:lnTo>
                          <a:pt x="28" y="69"/>
                        </a:lnTo>
                        <a:lnTo>
                          <a:pt x="32" y="71"/>
                        </a:lnTo>
                        <a:lnTo>
                          <a:pt x="34" y="75"/>
                        </a:lnTo>
                        <a:lnTo>
                          <a:pt x="38" y="77"/>
                        </a:lnTo>
                        <a:lnTo>
                          <a:pt x="43" y="83"/>
                        </a:lnTo>
                        <a:lnTo>
                          <a:pt x="50" y="87"/>
                        </a:lnTo>
                        <a:lnTo>
                          <a:pt x="56" y="93"/>
                        </a:lnTo>
                        <a:lnTo>
                          <a:pt x="73" y="105"/>
                        </a:lnTo>
                        <a:lnTo>
                          <a:pt x="77" y="106"/>
                        </a:lnTo>
                        <a:lnTo>
                          <a:pt x="84" y="110"/>
                        </a:lnTo>
                        <a:lnTo>
                          <a:pt x="95" y="114"/>
                        </a:lnTo>
                        <a:lnTo>
                          <a:pt x="100" y="115"/>
                        </a:lnTo>
                        <a:lnTo>
                          <a:pt x="114" y="120"/>
                        </a:lnTo>
                        <a:lnTo>
                          <a:pt x="110" y="120"/>
                        </a:lnTo>
                        <a:lnTo>
                          <a:pt x="11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4" name="Freeform 558"/>
                  <p:cNvSpPr>
                    <a:spLocks/>
                  </p:cNvSpPr>
                  <p:nvPr/>
                </p:nvSpPr>
                <p:spPr bwMode="auto">
                  <a:xfrm>
                    <a:off x="3101" y="1759"/>
                    <a:ext cx="2" cy="3"/>
                  </a:xfrm>
                  <a:custGeom>
                    <a:avLst/>
                    <a:gdLst>
                      <a:gd name="T0" fmla="*/ 1 w 5"/>
                      <a:gd name="T1" fmla="*/ 6 h 7"/>
                      <a:gd name="T2" fmla="*/ 2 w 5"/>
                      <a:gd name="T3" fmla="*/ 7 h 7"/>
                      <a:gd name="T4" fmla="*/ 3 w 5"/>
                      <a:gd name="T5" fmla="*/ 6 h 7"/>
                      <a:gd name="T6" fmla="*/ 3 w 5"/>
                      <a:gd name="T7" fmla="*/ 3 h 7"/>
                      <a:gd name="T8" fmla="*/ 5 w 5"/>
                      <a:gd name="T9" fmla="*/ 2 h 7"/>
                      <a:gd name="T10" fmla="*/ 3 w 5"/>
                      <a:gd name="T11" fmla="*/ 1 h 7"/>
                      <a:gd name="T12" fmla="*/ 2 w 5"/>
                      <a:gd name="T13" fmla="*/ 0 h 7"/>
                      <a:gd name="T14" fmla="*/ 1 w 5"/>
                      <a:gd name="T15" fmla="*/ 1 h 7"/>
                      <a:gd name="T16" fmla="*/ 1 w 5"/>
                      <a:gd name="T17" fmla="*/ 3 h 7"/>
                      <a:gd name="T18" fmla="*/ 1 w 5"/>
                      <a:gd name="T19" fmla="*/ 3 h 7"/>
                      <a:gd name="T20" fmla="*/ 0 w 5"/>
                      <a:gd name="T21" fmla="*/ 6 h 7"/>
                      <a:gd name="T22" fmla="*/ 1 w 5"/>
                      <a:gd name="T23" fmla="*/ 6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1" y="6"/>
                        </a:moveTo>
                        <a:lnTo>
                          <a:pt x="2" y="7"/>
                        </a:lnTo>
                        <a:lnTo>
                          <a:pt x="3" y="6"/>
                        </a:lnTo>
                        <a:lnTo>
                          <a:pt x="3" y="3"/>
                        </a:lnTo>
                        <a:lnTo>
                          <a:pt x="5" y="2"/>
                        </a:lnTo>
                        <a:lnTo>
                          <a:pt x="3" y="1"/>
                        </a:lnTo>
                        <a:lnTo>
                          <a:pt x="2" y="0"/>
                        </a:lnTo>
                        <a:lnTo>
                          <a:pt x="1" y="1"/>
                        </a:lnTo>
                        <a:lnTo>
                          <a:pt x="1" y="3"/>
                        </a:lnTo>
                        <a:lnTo>
                          <a:pt x="0" y="6"/>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5" name="Freeform 559"/>
                  <p:cNvSpPr>
                    <a:spLocks/>
                  </p:cNvSpPr>
                  <p:nvPr/>
                </p:nvSpPr>
                <p:spPr bwMode="auto">
                  <a:xfrm>
                    <a:off x="3102" y="1758"/>
                    <a:ext cx="2" cy="2"/>
                  </a:xfrm>
                  <a:custGeom>
                    <a:avLst/>
                    <a:gdLst>
                      <a:gd name="T0" fmla="*/ 3 w 4"/>
                      <a:gd name="T1" fmla="*/ 3 h 4"/>
                      <a:gd name="T2" fmla="*/ 1 w 4"/>
                      <a:gd name="T3" fmla="*/ 4 h 4"/>
                      <a:gd name="T4" fmla="*/ 4 w 4"/>
                      <a:gd name="T5" fmla="*/ 0 h 4"/>
                      <a:gd name="T6" fmla="*/ 1 w 4"/>
                      <a:gd name="T7" fmla="*/ 0 h 4"/>
                      <a:gd name="T8" fmla="*/ 0 w 4"/>
                      <a:gd name="T9" fmla="*/ 2 h 4"/>
                      <a:gd name="T10" fmla="*/ 1 w 4"/>
                      <a:gd name="T11" fmla="*/ 2 h 4"/>
                      <a:gd name="T12" fmla="*/ 3 w 4"/>
                      <a:gd name="T13" fmla="*/ 3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3" y="3"/>
                        </a:moveTo>
                        <a:lnTo>
                          <a:pt x="1" y="4"/>
                        </a:lnTo>
                        <a:lnTo>
                          <a:pt x="4" y="0"/>
                        </a:lnTo>
                        <a:lnTo>
                          <a:pt x="1" y="0"/>
                        </a:lnTo>
                        <a:lnTo>
                          <a:pt x="0" y="2"/>
                        </a:lnTo>
                        <a:lnTo>
                          <a:pt x="1"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6" name="Freeform 560"/>
                  <p:cNvSpPr>
                    <a:spLocks/>
                  </p:cNvSpPr>
                  <p:nvPr/>
                </p:nvSpPr>
                <p:spPr bwMode="auto">
                  <a:xfrm>
                    <a:off x="3103" y="1757"/>
                    <a:ext cx="1" cy="1"/>
                  </a:xfrm>
                  <a:custGeom>
                    <a:avLst/>
                    <a:gdLst>
                      <a:gd name="T0" fmla="*/ 3 w 4"/>
                      <a:gd name="T1" fmla="*/ 2 h 2"/>
                      <a:gd name="T2" fmla="*/ 4 w 4"/>
                      <a:gd name="T3" fmla="*/ 2 h 2"/>
                      <a:gd name="T4" fmla="*/ 4 w 4"/>
                      <a:gd name="T5" fmla="*/ 1 h 2"/>
                      <a:gd name="T6" fmla="*/ 4 w 4"/>
                      <a:gd name="T7" fmla="*/ 0 h 2"/>
                      <a:gd name="T8" fmla="*/ 0 w 4"/>
                      <a:gd name="T9" fmla="*/ 2 h 2"/>
                      <a:gd name="T10" fmla="*/ 3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3" y="2"/>
                        </a:moveTo>
                        <a:lnTo>
                          <a:pt x="4" y="2"/>
                        </a:lnTo>
                        <a:lnTo>
                          <a:pt x="4" y="1"/>
                        </a:lnTo>
                        <a:lnTo>
                          <a:pt x="4" y="0"/>
                        </a:lnTo>
                        <a:lnTo>
                          <a:pt x="0"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7" name="Freeform 561"/>
                  <p:cNvSpPr>
                    <a:spLocks/>
                  </p:cNvSpPr>
                  <p:nvPr/>
                </p:nvSpPr>
                <p:spPr bwMode="auto">
                  <a:xfrm>
                    <a:off x="3104" y="1756"/>
                    <a:ext cx="2" cy="2"/>
                  </a:xfrm>
                  <a:custGeom>
                    <a:avLst/>
                    <a:gdLst>
                      <a:gd name="T0" fmla="*/ 1 w 3"/>
                      <a:gd name="T1" fmla="*/ 4 h 4"/>
                      <a:gd name="T2" fmla="*/ 3 w 3"/>
                      <a:gd name="T3" fmla="*/ 3 h 4"/>
                      <a:gd name="T4" fmla="*/ 3 w 3"/>
                      <a:gd name="T5" fmla="*/ 3 h 4"/>
                      <a:gd name="T6" fmla="*/ 2 w 3"/>
                      <a:gd name="T7" fmla="*/ 2 h 4"/>
                      <a:gd name="T8" fmla="*/ 1 w 3"/>
                      <a:gd name="T9" fmla="*/ 0 h 4"/>
                      <a:gd name="T10" fmla="*/ 0 w 3"/>
                      <a:gd name="T11" fmla="*/ 2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3" y="3"/>
                        </a:lnTo>
                        <a:lnTo>
                          <a:pt x="2" y="2"/>
                        </a:lnTo>
                        <a:lnTo>
                          <a:pt x="1"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8" name="Freeform 562"/>
                  <p:cNvSpPr>
                    <a:spLocks/>
                  </p:cNvSpPr>
                  <p:nvPr/>
                </p:nvSpPr>
                <p:spPr bwMode="auto">
                  <a:xfrm>
                    <a:off x="3104" y="1755"/>
                    <a:ext cx="3" cy="2"/>
                  </a:xfrm>
                  <a:custGeom>
                    <a:avLst/>
                    <a:gdLst>
                      <a:gd name="T0" fmla="*/ 2 w 7"/>
                      <a:gd name="T1" fmla="*/ 4 h 5"/>
                      <a:gd name="T2" fmla="*/ 2 w 7"/>
                      <a:gd name="T3" fmla="*/ 5 h 5"/>
                      <a:gd name="T4" fmla="*/ 7 w 7"/>
                      <a:gd name="T5" fmla="*/ 2 h 5"/>
                      <a:gd name="T6" fmla="*/ 7 w 7"/>
                      <a:gd name="T7" fmla="*/ 1 h 5"/>
                      <a:gd name="T8" fmla="*/ 7 w 7"/>
                      <a:gd name="T9" fmla="*/ 0 h 5"/>
                      <a:gd name="T10" fmla="*/ 0 w 7"/>
                      <a:gd name="T11" fmla="*/ 4 h 5"/>
                      <a:gd name="T12" fmla="*/ 1 w 7"/>
                      <a:gd name="T13" fmla="*/ 2 h 5"/>
                      <a:gd name="T14" fmla="*/ 2 w 7"/>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2" y="4"/>
                        </a:moveTo>
                        <a:lnTo>
                          <a:pt x="2" y="5"/>
                        </a:lnTo>
                        <a:lnTo>
                          <a:pt x="7" y="2"/>
                        </a:lnTo>
                        <a:lnTo>
                          <a:pt x="7" y="1"/>
                        </a:lnTo>
                        <a:lnTo>
                          <a:pt x="7" y="0"/>
                        </a:lnTo>
                        <a:lnTo>
                          <a:pt x="0" y="4"/>
                        </a:lnTo>
                        <a:lnTo>
                          <a:pt x="1" y="2"/>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89" name="Freeform 563"/>
                  <p:cNvSpPr>
                    <a:spLocks/>
                  </p:cNvSpPr>
                  <p:nvPr/>
                </p:nvSpPr>
                <p:spPr bwMode="auto">
                  <a:xfrm>
                    <a:off x="3107" y="1754"/>
                    <a:ext cx="1" cy="2"/>
                  </a:xfrm>
                  <a:custGeom>
                    <a:avLst/>
                    <a:gdLst>
                      <a:gd name="T0" fmla="*/ 2 w 4"/>
                      <a:gd name="T1" fmla="*/ 3 h 3"/>
                      <a:gd name="T2" fmla="*/ 4 w 4"/>
                      <a:gd name="T3" fmla="*/ 2 h 3"/>
                      <a:gd name="T4" fmla="*/ 4 w 4"/>
                      <a:gd name="T5" fmla="*/ 2 h 3"/>
                      <a:gd name="T6" fmla="*/ 3 w 4"/>
                      <a:gd name="T7" fmla="*/ 1 h 3"/>
                      <a:gd name="T8" fmla="*/ 2 w 4"/>
                      <a:gd name="T9" fmla="*/ 0 h 3"/>
                      <a:gd name="T10" fmla="*/ 0 w 4"/>
                      <a:gd name="T11" fmla="*/ 1 h 3"/>
                      <a:gd name="T12" fmla="*/ 2 w 4"/>
                      <a:gd name="T13" fmla="*/ 2 h 3"/>
                      <a:gd name="T14" fmla="*/ 2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3"/>
                        </a:moveTo>
                        <a:lnTo>
                          <a:pt x="4" y="2"/>
                        </a:lnTo>
                        <a:lnTo>
                          <a:pt x="3" y="1"/>
                        </a:lnTo>
                        <a:lnTo>
                          <a:pt x="2" y="0"/>
                        </a:lnTo>
                        <a:lnTo>
                          <a:pt x="0" y="1"/>
                        </a:lnTo>
                        <a:lnTo>
                          <a:pt x="2"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0" name="Freeform 564"/>
                  <p:cNvSpPr>
                    <a:spLocks/>
                  </p:cNvSpPr>
                  <p:nvPr/>
                </p:nvSpPr>
                <p:spPr bwMode="auto">
                  <a:xfrm>
                    <a:off x="3107" y="1752"/>
                    <a:ext cx="9" cy="4"/>
                  </a:xfrm>
                  <a:custGeom>
                    <a:avLst/>
                    <a:gdLst>
                      <a:gd name="T0" fmla="*/ 3 w 19"/>
                      <a:gd name="T1" fmla="*/ 6 h 7"/>
                      <a:gd name="T2" fmla="*/ 3 w 19"/>
                      <a:gd name="T3" fmla="*/ 7 h 7"/>
                      <a:gd name="T4" fmla="*/ 5 w 19"/>
                      <a:gd name="T5" fmla="*/ 6 h 7"/>
                      <a:gd name="T6" fmla="*/ 7 w 19"/>
                      <a:gd name="T7" fmla="*/ 6 h 7"/>
                      <a:gd name="T8" fmla="*/ 12 w 19"/>
                      <a:gd name="T9" fmla="*/ 4 h 7"/>
                      <a:gd name="T10" fmla="*/ 17 w 19"/>
                      <a:gd name="T11" fmla="*/ 4 h 7"/>
                      <a:gd name="T12" fmla="*/ 19 w 19"/>
                      <a:gd name="T13" fmla="*/ 3 h 7"/>
                      <a:gd name="T14" fmla="*/ 19 w 19"/>
                      <a:gd name="T15" fmla="*/ 0 h 7"/>
                      <a:gd name="T16" fmla="*/ 19 w 19"/>
                      <a:gd name="T17" fmla="*/ 0 h 7"/>
                      <a:gd name="T18" fmla="*/ 17 w 19"/>
                      <a:gd name="T19" fmla="*/ 1 h 7"/>
                      <a:gd name="T20" fmla="*/ 12 w 19"/>
                      <a:gd name="T21" fmla="*/ 1 h 7"/>
                      <a:gd name="T22" fmla="*/ 7 w 19"/>
                      <a:gd name="T23" fmla="*/ 4 h 7"/>
                      <a:gd name="T24" fmla="*/ 5 w 19"/>
                      <a:gd name="T25" fmla="*/ 4 h 7"/>
                      <a:gd name="T26" fmla="*/ 0 w 19"/>
                      <a:gd name="T27" fmla="*/ 6 h 7"/>
                      <a:gd name="T28" fmla="*/ 2 w 19"/>
                      <a:gd name="T29" fmla="*/ 5 h 7"/>
                      <a:gd name="T30" fmla="*/ 3 w 19"/>
                      <a:gd name="T31" fmla="*/ 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
                      <a:gd name="T49" fmla="*/ 0 h 7"/>
                      <a:gd name="T50" fmla="*/ 19 w 19"/>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 h="7">
                        <a:moveTo>
                          <a:pt x="3" y="6"/>
                        </a:moveTo>
                        <a:lnTo>
                          <a:pt x="3" y="7"/>
                        </a:lnTo>
                        <a:lnTo>
                          <a:pt x="5" y="6"/>
                        </a:lnTo>
                        <a:lnTo>
                          <a:pt x="7" y="6"/>
                        </a:lnTo>
                        <a:lnTo>
                          <a:pt x="12" y="4"/>
                        </a:lnTo>
                        <a:lnTo>
                          <a:pt x="17" y="4"/>
                        </a:lnTo>
                        <a:lnTo>
                          <a:pt x="19" y="3"/>
                        </a:lnTo>
                        <a:lnTo>
                          <a:pt x="19" y="0"/>
                        </a:lnTo>
                        <a:lnTo>
                          <a:pt x="17" y="1"/>
                        </a:lnTo>
                        <a:lnTo>
                          <a:pt x="12" y="1"/>
                        </a:lnTo>
                        <a:lnTo>
                          <a:pt x="7" y="4"/>
                        </a:lnTo>
                        <a:lnTo>
                          <a:pt x="5" y="4"/>
                        </a:lnTo>
                        <a:lnTo>
                          <a:pt x="0" y="6"/>
                        </a:lnTo>
                        <a:lnTo>
                          <a:pt x="2" y="5"/>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1" name="Freeform 565"/>
                  <p:cNvSpPr>
                    <a:spLocks/>
                  </p:cNvSpPr>
                  <p:nvPr/>
                </p:nvSpPr>
                <p:spPr bwMode="auto">
                  <a:xfrm>
                    <a:off x="3110" y="1763"/>
                    <a:ext cx="65" cy="48"/>
                  </a:xfrm>
                  <a:custGeom>
                    <a:avLst/>
                    <a:gdLst>
                      <a:gd name="T0" fmla="*/ 23 w 131"/>
                      <a:gd name="T1" fmla="*/ 1 h 98"/>
                      <a:gd name="T2" fmla="*/ 18 w 131"/>
                      <a:gd name="T3" fmla="*/ 2 h 98"/>
                      <a:gd name="T4" fmla="*/ 12 w 131"/>
                      <a:gd name="T5" fmla="*/ 4 h 98"/>
                      <a:gd name="T6" fmla="*/ 7 w 131"/>
                      <a:gd name="T7" fmla="*/ 7 h 98"/>
                      <a:gd name="T8" fmla="*/ 4 w 131"/>
                      <a:gd name="T9" fmla="*/ 10 h 98"/>
                      <a:gd name="T10" fmla="*/ 2 w 131"/>
                      <a:gd name="T11" fmla="*/ 14 h 98"/>
                      <a:gd name="T12" fmla="*/ 0 w 131"/>
                      <a:gd name="T13" fmla="*/ 20 h 98"/>
                      <a:gd name="T14" fmla="*/ 2 w 131"/>
                      <a:gd name="T15" fmla="*/ 24 h 98"/>
                      <a:gd name="T16" fmla="*/ 3 w 131"/>
                      <a:gd name="T17" fmla="*/ 30 h 98"/>
                      <a:gd name="T18" fmla="*/ 5 w 131"/>
                      <a:gd name="T19" fmla="*/ 36 h 98"/>
                      <a:gd name="T20" fmla="*/ 8 w 131"/>
                      <a:gd name="T21" fmla="*/ 43 h 98"/>
                      <a:gd name="T22" fmla="*/ 12 w 131"/>
                      <a:gd name="T23" fmla="*/ 50 h 98"/>
                      <a:gd name="T24" fmla="*/ 18 w 131"/>
                      <a:gd name="T25" fmla="*/ 55 h 98"/>
                      <a:gd name="T26" fmla="*/ 23 w 131"/>
                      <a:gd name="T27" fmla="*/ 62 h 98"/>
                      <a:gd name="T28" fmla="*/ 29 w 131"/>
                      <a:gd name="T29" fmla="*/ 68 h 98"/>
                      <a:gd name="T30" fmla="*/ 36 w 131"/>
                      <a:gd name="T31" fmla="*/ 74 h 98"/>
                      <a:gd name="T32" fmla="*/ 43 w 131"/>
                      <a:gd name="T33" fmla="*/ 80 h 98"/>
                      <a:gd name="T34" fmla="*/ 50 w 131"/>
                      <a:gd name="T35" fmla="*/ 84 h 98"/>
                      <a:gd name="T36" fmla="*/ 58 w 131"/>
                      <a:gd name="T37" fmla="*/ 88 h 98"/>
                      <a:gd name="T38" fmla="*/ 66 w 131"/>
                      <a:gd name="T39" fmla="*/ 92 h 98"/>
                      <a:gd name="T40" fmla="*/ 74 w 131"/>
                      <a:gd name="T41" fmla="*/ 95 h 98"/>
                      <a:gd name="T42" fmla="*/ 82 w 131"/>
                      <a:gd name="T43" fmla="*/ 97 h 98"/>
                      <a:gd name="T44" fmla="*/ 90 w 131"/>
                      <a:gd name="T45" fmla="*/ 98 h 98"/>
                      <a:gd name="T46" fmla="*/ 98 w 131"/>
                      <a:gd name="T47" fmla="*/ 98 h 98"/>
                      <a:gd name="T48" fmla="*/ 105 w 131"/>
                      <a:gd name="T49" fmla="*/ 97 h 98"/>
                      <a:gd name="T50" fmla="*/ 110 w 131"/>
                      <a:gd name="T51" fmla="*/ 97 h 98"/>
                      <a:gd name="T52" fmla="*/ 113 w 131"/>
                      <a:gd name="T53" fmla="*/ 96 h 98"/>
                      <a:gd name="T54" fmla="*/ 117 w 131"/>
                      <a:gd name="T55" fmla="*/ 95 h 98"/>
                      <a:gd name="T56" fmla="*/ 120 w 131"/>
                      <a:gd name="T57" fmla="*/ 93 h 98"/>
                      <a:gd name="T58" fmla="*/ 123 w 131"/>
                      <a:gd name="T59" fmla="*/ 91 h 98"/>
                      <a:gd name="T60" fmla="*/ 125 w 131"/>
                      <a:gd name="T61" fmla="*/ 89 h 98"/>
                      <a:gd name="T62" fmla="*/ 127 w 131"/>
                      <a:gd name="T63" fmla="*/ 86 h 98"/>
                      <a:gd name="T64" fmla="*/ 128 w 131"/>
                      <a:gd name="T65" fmla="*/ 84 h 98"/>
                      <a:gd name="T66" fmla="*/ 129 w 131"/>
                      <a:gd name="T67" fmla="*/ 81 h 98"/>
                      <a:gd name="T68" fmla="*/ 131 w 131"/>
                      <a:gd name="T69" fmla="*/ 77 h 98"/>
                      <a:gd name="T70" fmla="*/ 131 w 131"/>
                      <a:gd name="T71" fmla="*/ 74 h 98"/>
                      <a:gd name="T72" fmla="*/ 129 w 131"/>
                      <a:gd name="T73" fmla="*/ 70 h 98"/>
                      <a:gd name="T74" fmla="*/ 128 w 131"/>
                      <a:gd name="T75" fmla="*/ 66 h 98"/>
                      <a:gd name="T76" fmla="*/ 127 w 131"/>
                      <a:gd name="T77" fmla="*/ 62 h 98"/>
                      <a:gd name="T78" fmla="*/ 125 w 131"/>
                      <a:gd name="T79" fmla="*/ 58 h 98"/>
                      <a:gd name="T80" fmla="*/ 123 w 131"/>
                      <a:gd name="T81" fmla="*/ 53 h 98"/>
                      <a:gd name="T82" fmla="*/ 119 w 131"/>
                      <a:gd name="T83" fmla="*/ 48 h 98"/>
                      <a:gd name="T84" fmla="*/ 114 w 131"/>
                      <a:gd name="T85" fmla="*/ 43 h 98"/>
                      <a:gd name="T86" fmla="*/ 109 w 131"/>
                      <a:gd name="T87" fmla="*/ 36 h 98"/>
                      <a:gd name="T88" fmla="*/ 103 w 131"/>
                      <a:gd name="T89" fmla="*/ 30 h 98"/>
                      <a:gd name="T90" fmla="*/ 96 w 131"/>
                      <a:gd name="T91" fmla="*/ 24 h 98"/>
                      <a:gd name="T92" fmla="*/ 89 w 131"/>
                      <a:gd name="T93" fmla="*/ 20 h 98"/>
                      <a:gd name="T94" fmla="*/ 82 w 131"/>
                      <a:gd name="T95" fmla="*/ 15 h 98"/>
                      <a:gd name="T96" fmla="*/ 74 w 131"/>
                      <a:gd name="T97" fmla="*/ 10 h 98"/>
                      <a:gd name="T98" fmla="*/ 67 w 131"/>
                      <a:gd name="T99" fmla="*/ 6 h 98"/>
                      <a:gd name="T100" fmla="*/ 59 w 131"/>
                      <a:gd name="T101" fmla="*/ 4 h 98"/>
                      <a:gd name="T102" fmla="*/ 50 w 131"/>
                      <a:gd name="T103" fmla="*/ 1 h 98"/>
                      <a:gd name="T104" fmla="*/ 42 w 131"/>
                      <a:gd name="T105" fmla="*/ 0 h 98"/>
                      <a:gd name="T106" fmla="*/ 33 w 131"/>
                      <a:gd name="T107" fmla="*/ 0 h 98"/>
                      <a:gd name="T108" fmla="*/ 27 w 131"/>
                      <a:gd name="T109" fmla="*/ 0 h 9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1"/>
                      <a:gd name="T166" fmla="*/ 0 h 98"/>
                      <a:gd name="T167" fmla="*/ 131 w 131"/>
                      <a:gd name="T168" fmla="*/ 98 h 9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1" h="98">
                        <a:moveTo>
                          <a:pt x="27" y="0"/>
                        </a:moveTo>
                        <a:lnTo>
                          <a:pt x="23" y="1"/>
                        </a:lnTo>
                        <a:lnTo>
                          <a:pt x="20" y="1"/>
                        </a:lnTo>
                        <a:lnTo>
                          <a:pt x="18" y="2"/>
                        </a:lnTo>
                        <a:lnTo>
                          <a:pt x="14" y="4"/>
                        </a:lnTo>
                        <a:lnTo>
                          <a:pt x="12" y="4"/>
                        </a:lnTo>
                        <a:lnTo>
                          <a:pt x="10" y="6"/>
                        </a:lnTo>
                        <a:lnTo>
                          <a:pt x="7" y="7"/>
                        </a:lnTo>
                        <a:lnTo>
                          <a:pt x="5" y="8"/>
                        </a:lnTo>
                        <a:lnTo>
                          <a:pt x="4" y="10"/>
                        </a:lnTo>
                        <a:lnTo>
                          <a:pt x="3" y="13"/>
                        </a:lnTo>
                        <a:lnTo>
                          <a:pt x="2" y="14"/>
                        </a:lnTo>
                        <a:lnTo>
                          <a:pt x="0" y="16"/>
                        </a:lnTo>
                        <a:lnTo>
                          <a:pt x="0" y="20"/>
                        </a:lnTo>
                        <a:lnTo>
                          <a:pt x="0" y="22"/>
                        </a:lnTo>
                        <a:lnTo>
                          <a:pt x="2" y="24"/>
                        </a:lnTo>
                        <a:lnTo>
                          <a:pt x="2" y="28"/>
                        </a:lnTo>
                        <a:lnTo>
                          <a:pt x="3" y="30"/>
                        </a:lnTo>
                        <a:lnTo>
                          <a:pt x="4" y="33"/>
                        </a:lnTo>
                        <a:lnTo>
                          <a:pt x="5" y="36"/>
                        </a:lnTo>
                        <a:lnTo>
                          <a:pt x="6" y="39"/>
                        </a:lnTo>
                        <a:lnTo>
                          <a:pt x="8" y="43"/>
                        </a:lnTo>
                        <a:lnTo>
                          <a:pt x="10" y="46"/>
                        </a:lnTo>
                        <a:lnTo>
                          <a:pt x="12" y="50"/>
                        </a:lnTo>
                        <a:lnTo>
                          <a:pt x="14" y="52"/>
                        </a:lnTo>
                        <a:lnTo>
                          <a:pt x="18" y="55"/>
                        </a:lnTo>
                        <a:lnTo>
                          <a:pt x="20" y="59"/>
                        </a:lnTo>
                        <a:lnTo>
                          <a:pt x="23" y="62"/>
                        </a:lnTo>
                        <a:lnTo>
                          <a:pt x="27" y="66"/>
                        </a:lnTo>
                        <a:lnTo>
                          <a:pt x="29" y="68"/>
                        </a:lnTo>
                        <a:lnTo>
                          <a:pt x="33" y="71"/>
                        </a:lnTo>
                        <a:lnTo>
                          <a:pt x="36" y="74"/>
                        </a:lnTo>
                        <a:lnTo>
                          <a:pt x="40" y="76"/>
                        </a:lnTo>
                        <a:lnTo>
                          <a:pt x="43" y="80"/>
                        </a:lnTo>
                        <a:lnTo>
                          <a:pt x="47" y="82"/>
                        </a:lnTo>
                        <a:lnTo>
                          <a:pt x="50" y="84"/>
                        </a:lnTo>
                        <a:lnTo>
                          <a:pt x="53" y="85"/>
                        </a:lnTo>
                        <a:lnTo>
                          <a:pt x="58" y="88"/>
                        </a:lnTo>
                        <a:lnTo>
                          <a:pt x="63" y="90"/>
                        </a:lnTo>
                        <a:lnTo>
                          <a:pt x="66" y="92"/>
                        </a:lnTo>
                        <a:lnTo>
                          <a:pt x="71" y="93"/>
                        </a:lnTo>
                        <a:lnTo>
                          <a:pt x="74" y="95"/>
                        </a:lnTo>
                        <a:lnTo>
                          <a:pt x="79" y="96"/>
                        </a:lnTo>
                        <a:lnTo>
                          <a:pt x="82" y="97"/>
                        </a:lnTo>
                        <a:lnTo>
                          <a:pt x="87" y="97"/>
                        </a:lnTo>
                        <a:lnTo>
                          <a:pt x="90" y="98"/>
                        </a:lnTo>
                        <a:lnTo>
                          <a:pt x="95" y="98"/>
                        </a:lnTo>
                        <a:lnTo>
                          <a:pt x="98" y="98"/>
                        </a:lnTo>
                        <a:lnTo>
                          <a:pt x="102" y="97"/>
                        </a:lnTo>
                        <a:lnTo>
                          <a:pt x="105" y="97"/>
                        </a:lnTo>
                        <a:lnTo>
                          <a:pt x="108" y="97"/>
                        </a:lnTo>
                        <a:lnTo>
                          <a:pt x="110" y="97"/>
                        </a:lnTo>
                        <a:lnTo>
                          <a:pt x="111" y="97"/>
                        </a:lnTo>
                        <a:lnTo>
                          <a:pt x="113" y="96"/>
                        </a:lnTo>
                        <a:lnTo>
                          <a:pt x="116" y="96"/>
                        </a:lnTo>
                        <a:lnTo>
                          <a:pt x="117" y="95"/>
                        </a:lnTo>
                        <a:lnTo>
                          <a:pt x="119" y="95"/>
                        </a:lnTo>
                        <a:lnTo>
                          <a:pt x="120" y="93"/>
                        </a:lnTo>
                        <a:lnTo>
                          <a:pt x="121" y="92"/>
                        </a:lnTo>
                        <a:lnTo>
                          <a:pt x="123" y="91"/>
                        </a:lnTo>
                        <a:lnTo>
                          <a:pt x="124" y="90"/>
                        </a:lnTo>
                        <a:lnTo>
                          <a:pt x="125" y="89"/>
                        </a:lnTo>
                        <a:lnTo>
                          <a:pt x="126" y="88"/>
                        </a:lnTo>
                        <a:lnTo>
                          <a:pt x="127" y="86"/>
                        </a:lnTo>
                        <a:lnTo>
                          <a:pt x="128" y="85"/>
                        </a:lnTo>
                        <a:lnTo>
                          <a:pt x="128" y="84"/>
                        </a:lnTo>
                        <a:lnTo>
                          <a:pt x="129" y="82"/>
                        </a:lnTo>
                        <a:lnTo>
                          <a:pt x="129" y="81"/>
                        </a:lnTo>
                        <a:lnTo>
                          <a:pt x="129" y="80"/>
                        </a:lnTo>
                        <a:lnTo>
                          <a:pt x="131" y="77"/>
                        </a:lnTo>
                        <a:lnTo>
                          <a:pt x="131" y="76"/>
                        </a:lnTo>
                        <a:lnTo>
                          <a:pt x="131" y="74"/>
                        </a:lnTo>
                        <a:lnTo>
                          <a:pt x="129" y="71"/>
                        </a:lnTo>
                        <a:lnTo>
                          <a:pt x="129" y="70"/>
                        </a:lnTo>
                        <a:lnTo>
                          <a:pt x="129" y="68"/>
                        </a:lnTo>
                        <a:lnTo>
                          <a:pt x="128" y="66"/>
                        </a:lnTo>
                        <a:lnTo>
                          <a:pt x="127" y="63"/>
                        </a:lnTo>
                        <a:lnTo>
                          <a:pt x="127" y="62"/>
                        </a:lnTo>
                        <a:lnTo>
                          <a:pt x="126" y="60"/>
                        </a:lnTo>
                        <a:lnTo>
                          <a:pt x="125" y="58"/>
                        </a:lnTo>
                        <a:lnTo>
                          <a:pt x="124" y="55"/>
                        </a:lnTo>
                        <a:lnTo>
                          <a:pt x="123" y="53"/>
                        </a:lnTo>
                        <a:lnTo>
                          <a:pt x="120" y="51"/>
                        </a:lnTo>
                        <a:lnTo>
                          <a:pt x="119" y="48"/>
                        </a:lnTo>
                        <a:lnTo>
                          <a:pt x="117" y="45"/>
                        </a:lnTo>
                        <a:lnTo>
                          <a:pt x="114" y="43"/>
                        </a:lnTo>
                        <a:lnTo>
                          <a:pt x="112" y="39"/>
                        </a:lnTo>
                        <a:lnTo>
                          <a:pt x="109" y="36"/>
                        </a:lnTo>
                        <a:lnTo>
                          <a:pt x="105" y="33"/>
                        </a:lnTo>
                        <a:lnTo>
                          <a:pt x="103" y="30"/>
                        </a:lnTo>
                        <a:lnTo>
                          <a:pt x="100" y="28"/>
                        </a:lnTo>
                        <a:lnTo>
                          <a:pt x="96" y="24"/>
                        </a:lnTo>
                        <a:lnTo>
                          <a:pt x="93" y="22"/>
                        </a:lnTo>
                        <a:lnTo>
                          <a:pt x="89" y="20"/>
                        </a:lnTo>
                        <a:lnTo>
                          <a:pt x="86" y="17"/>
                        </a:lnTo>
                        <a:lnTo>
                          <a:pt x="82" y="15"/>
                        </a:lnTo>
                        <a:lnTo>
                          <a:pt x="78" y="12"/>
                        </a:lnTo>
                        <a:lnTo>
                          <a:pt x="74" y="10"/>
                        </a:lnTo>
                        <a:lnTo>
                          <a:pt x="71" y="8"/>
                        </a:lnTo>
                        <a:lnTo>
                          <a:pt x="67" y="6"/>
                        </a:lnTo>
                        <a:lnTo>
                          <a:pt x="63" y="5"/>
                        </a:lnTo>
                        <a:lnTo>
                          <a:pt x="59" y="4"/>
                        </a:lnTo>
                        <a:lnTo>
                          <a:pt x="55" y="2"/>
                        </a:lnTo>
                        <a:lnTo>
                          <a:pt x="50" y="1"/>
                        </a:lnTo>
                        <a:lnTo>
                          <a:pt x="45" y="1"/>
                        </a:lnTo>
                        <a:lnTo>
                          <a:pt x="42" y="0"/>
                        </a:lnTo>
                        <a:lnTo>
                          <a:pt x="37" y="0"/>
                        </a:lnTo>
                        <a:lnTo>
                          <a:pt x="33" y="0"/>
                        </a:lnTo>
                        <a:lnTo>
                          <a:pt x="27"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592" name="Freeform 566"/>
                  <p:cNvSpPr>
                    <a:spLocks/>
                  </p:cNvSpPr>
                  <p:nvPr/>
                </p:nvSpPr>
                <p:spPr bwMode="auto">
                  <a:xfrm>
                    <a:off x="3122" y="1762"/>
                    <a:ext cx="1" cy="2"/>
                  </a:xfrm>
                  <a:custGeom>
                    <a:avLst/>
                    <a:gdLst>
                      <a:gd name="T0" fmla="*/ 4 w 4"/>
                      <a:gd name="T1" fmla="*/ 2 h 3"/>
                      <a:gd name="T2" fmla="*/ 4 w 4"/>
                      <a:gd name="T3" fmla="*/ 0 h 3"/>
                      <a:gd name="T4" fmla="*/ 0 w 4"/>
                      <a:gd name="T5" fmla="*/ 1 h 3"/>
                      <a:gd name="T6" fmla="*/ 0 w 4"/>
                      <a:gd name="T7" fmla="*/ 2 h 3"/>
                      <a:gd name="T8" fmla="*/ 0 w 4"/>
                      <a:gd name="T9" fmla="*/ 3 h 3"/>
                      <a:gd name="T10" fmla="*/ 4 w 4"/>
                      <a:gd name="T11" fmla="*/ 2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4" y="2"/>
                        </a:moveTo>
                        <a:lnTo>
                          <a:pt x="4" y="0"/>
                        </a:lnTo>
                        <a:lnTo>
                          <a:pt x="0" y="1"/>
                        </a:lnTo>
                        <a:lnTo>
                          <a:pt x="0" y="2"/>
                        </a:lnTo>
                        <a:lnTo>
                          <a:pt x="0"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3" name="Freeform 567"/>
                  <p:cNvSpPr>
                    <a:spLocks/>
                  </p:cNvSpPr>
                  <p:nvPr/>
                </p:nvSpPr>
                <p:spPr bwMode="auto">
                  <a:xfrm>
                    <a:off x="3117" y="1762"/>
                    <a:ext cx="5" cy="3"/>
                  </a:xfrm>
                  <a:custGeom>
                    <a:avLst/>
                    <a:gdLst>
                      <a:gd name="T0" fmla="*/ 9 w 9"/>
                      <a:gd name="T1" fmla="*/ 2 h 6"/>
                      <a:gd name="T2" fmla="*/ 9 w 9"/>
                      <a:gd name="T3" fmla="*/ 0 h 6"/>
                      <a:gd name="T4" fmla="*/ 8 w 9"/>
                      <a:gd name="T5" fmla="*/ 0 h 6"/>
                      <a:gd name="T6" fmla="*/ 4 w 9"/>
                      <a:gd name="T7" fmla="*/ 2 h 6"/>
                      <a:gd name="T8" fmla="*/ 0 w 9"/>
                      <a:gd name="T9" fmla="*/ 3 h 6"/>
                      <a:gd name="T10" fmla="*/ 0 w 9"/>
                      <a:gd name="T11" fmla="*/ 5 h 6"/>
                      <a:gd name="T12" fmla="*/ 0 w 9"/>
                      <a:gd name="T13" fmla="*/ 6 h 6"/>
                      <a:gd name="T14" fmla="*/ 4 w 9"/>
                      <a:gd name="T15" fmla="*/ 5 h 6"/>
                      <a:gd name="T16" fmla="*/ 5 w 9"/>
                      <a:gd name="T17" fmla="*/ 5 h 6"/>
                      <a:gd name="T18" fmla="*/ 6 w 9"/>
                      <a:gd name="T19" fmla="*/ 5 h 6"/>
                      <a:gd name="T20" fmla="*/ 9 w 9"/>
                      <a:gd name="T21" fmla="*/ 3 h 6"/>
                      <a:gd name="T22" fmla="*/ 9 w 9"/>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6"/>
                      <a:gd name="T38" fmla="*/ 9 w 9"/>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6">
                        <a:moveTo>
                          <a:pt x="9" y="2"/>
                        </a:moveTo>
                        <a:lnTo>
                          <a:pt x="9" y="0"/>
                        </a:lnTo>
                        <a:lnTo>
                          <a:pt x="8" y="0"/>
                        </a:lnTo>
                        <a:lnTo>
                          <a:pt x="4" y="2"/>
                        </a:lnTo>
                        <a:lnTo>
                          <a:pt x="0" y="3"/>
                        </a:lnTo>
                        <a:lnTo>
                          <a:pt x="0" y="5"/>
                        </a:lnTo>
                        <a:lnTo>
                          <a:pt x="0" y="6"/>
                        </a:lnTo>
                        <a:lnTo>
                          <a:pt x="4" y="5"/>
                        </a:lnTo>
                        <a:lnTo>
                          <a:pt x="5" y="5"/>
                        </a:lnTo>
                        <a:lnTo>
                          <a:pt x="6" y="5"/>
                        </a:lnTo>
                        <a:lnTo>
                          <a:pt x="9" y="3"/>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4" name="Freeform 568"/>
                  <p:cNvSpPr>
                    <a:spLocks/>
                  </p:cNvSpPr>
                  <p:nvPr/>
                </p:nvSpPr>
                <p:spPr bwMode="auto">
                  <a:xfrm>
                    <a:off x="3114" y="1763"/>
                    <a:ext cx="3" cy="3"/>
                  </a:xfrm>
                  <a:custGeom>
                    <a:avLst/>
                    <a:gdLst>
                      <a:gd name="T0" fmla="*/ 6 w 6"/>
                      <a:gd name="T1" fmla="*/ 3 h 6"/>
                      <a:gd name="T2" fmla="*/ 6 w 6"/>
                      <a:gd name="T3" fmla="*/ 0 h 6"/>
                      <a:gd name="T4" fmla="*/ 4 w 6"/>
                      <a:gd name="T5" fmla="*/ 0 h 6"/>
                      <a:gd name="T6" fmla="*/ 0 w 6"/>
                      <a:gd name="T7" fmla="*/ 4 h 6"/>
                      <a:gd name="T8" fmla="*/ 2 w 6"/>
                      <a:gd name="T9" fmla="*/ 5 h 6"/>
                      <a:gd name="T10" fmla="*/ 3 w 6"/>
                      <a:gd name="T11" fmla="*/ 6 h 6"/>
                      <a:gd name="T12" fmla="*/ 4 w 6"/>
                      <a:gd name="T13" fmla="*/ 5 h 6"/>
                      <a:gd name="T14" fmla="*/ 3 w 6"/>
                      <a:gd name="T15" fmla="*/ 5 h 6"/>
                      <a:gd name="T16" fmla="*/ 6 w 6"/>
                      <a:gd name="T17" fmla="*/ 4 h 6"/>
                      <a:gd name="T18" fmla="*/ 6 w 6"/>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3"/>
                        </a:moveTo>
                        <a:lnTo>
                          <a:pt x="6" y="0"/>
                        </a:lnTo>
                        <a:lnTo>
                          <a:pt x="4" y="0"/>
                        </a:lnTo>
                        <a:lnTo>
                          <a:pt x="0" y="4"/>
                        </a:lnTo>
                        <a:lnTo>
                          <a:pt x="2" y="5"/>
                        </a:lnTo>
                        <a:lnTo>
                          <a:pt x="3" y="6"/>
                        </a:lnTo>
                        <a:lnTo>
                          <a:pt x="4" y="5"/>
                        </a:lnTo>
                        <a:lnTo>
                          <a:pt x="3" y="5"/>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5" name="Freeform 569"/>
                  <p:cNvSpPr>
                    <a:spLocks/>
                  </p:cNvSpPr>
                  <p:nvPr/>
                </p:nvSpPr>
                <p:spPr bwMode="auto">
                  <a:xfrm>
                    <a:off x="3111" y="1765"/>
                    <a:ext cx="5" cy="4"/>
                  </a:xfrm>
                  <a:custGeom>
                    <a:avLst/>
                    <a:gdLst>
                      <a:gd name="T0" fmla="*/ 8 w 10"/>
                      <a:gd name="T1" fmla="*/ 1 h 8"/>
                      <a:gd name="T2" fmla="*/ 8 w 10"/>
                      <a:gd name="T3" fmla="*/ 0 h 8"/>
                      <a:gd name="T4" fmla="*/ 3 w 10"/>
                      <a:gd name="T5" fmla="*/ 2 h 8"/>
                      <a:gd name="T6" fmla="*/ 0 w 10"/>
                      <a:gd name="T7" fmla="*/ 8 h 8"/>
                      <a:gd name="T8" fmla="*/ 1 w 10"/>
                      <a:gd name="T9" fmla="*/ 8 h 8"/>
                      <a:gd name="T10" fmla="*/ 2 w 10"/>
                      <a:gd name="T11" fmla="*/ 8 h 8"/>
                      <a:gd name="T12" fmla="*/ 3 w 10"/>
                      <a:gd name="T13" fmla="*/ 4 h 8"/>
                      <a:gd name="T14" fmla="*/ 10 w 10"/>
                      <a:gd name="T15" fmla="*/ 1 h 8"/>
                      <a:gd name="T16" fmla="*/ 9 w 10"/>
                      <a:gd name="T17" fmla="*/ 2 h 8"/>
                      <a:gd name="T18" fmla="*/ 8 w 10"/>
                      <a:gd name="T19" fmla="*/ 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8"/>
                      <a:gd name="T32" fmla="*/ 10 w 10"/>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8">
                        <a:moveTo>
                          <a:pt x="8" y="1"/>
                        </a:moveTo>
                        <a:lnTo>
                          <a:pt x="8" y="0"/>
                        </a:lnTo>
                        <a:lnTo>
                          <a:pt x="3" y="2"/>
                        </a:lnTo>
                        <a:lnTo>
                          <a:pt x="0" y="8"/>
                        </a:lnTo>
                        <a:lnTo>
                          <a:pt x="1" y="8"/>
                        </a:lnTo>
                        <a:lnTo>
                          <a:pt x="2" y="8"/>
                        </a:lnTo>
                        <a:lnTo>
                          <a:pt x="3" y="4"/>
                        </a:lnTo>
                        <a:lnTo>
                          <a:pt x="10" y="1"/>
                        </a:lnTo>
                        <a:lnTo>
                          <a:pt x="9"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6" name="Freeform 570"/>
                  <p:cNvSpPr>
                    <a:spLocks/>
                  </p:cNvSpPr>
                  <p:nvPr/>
                </p:nvSpPr>
                <p:spPr bwMode="auto">
                  <a:xfrm>
                    <a:off x="3110" y="1768"/>
                    <a:ext cx="2" cy="2"/>
                  </a:xfrm>
                  <a:custGeom>
                    <a:avLst/>
                    <a:gdLst>
                      <a:gd name="T0" fmla="*/ 3 w 4"/>
                      <a:gd name="T1" fmla="*/ 1 h 3"/>
                      <a:gd name="T2" fmla="*/ 2 w 4"/>
                      <a:gd name="T3" fmla="*/ 0 h 3"/>
                      <a:gd name="T4" fmla="*/ 0 w 4"/>
                      <a:gd name="T5" fmla="*/ 1 h 3"/>
                      <a:gd name="T6" fmla="*/ 2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2" y="0"/>
                        </a:lnTo>
                        <a:lnTo>
                          <a:pt x="0" y="1"/>
                        </a:lnTo>
                        <a:lnTo>
                          <a:pt x="2" y="2"/>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7" name="Freeform 571"/>
                  <p:cNvSpPr>
                    <a:spLocks/>
                  </p:cNvSpPr>
                  <p:nvPr/>
                </p:nvSpPr>
                <p:spPr bwMode="auto">
                  <a:xfrm>
                    <a:off x="3110" y="1768"/>
                    <a:ext cx="1" cy="8"/>
                  </a:xfrm>
                  <a:custGeom>
                    <a:avLst/>
                    <a:gdLst>
                      <a:gd name="T0" fmla="*/ 1 w 4"/>
                      <a:gd name="T1" fmla="*/ 1 h 16"/>
                      <a:gd name="T2" fmla="*/ 3 w 4"/>
                      <a:gd name="T3" fmla="*/ 0 h 16"/>
                      <a:gd name="T4" fmla="*/ 0 w 4"/>
                      <a:gd name="T5" fmla="*/ 4 h 16"/>
                      <a:gd name="T6" fmla="*/ 0 w 4"/>
                      <a:gd name="T7" fmla="*/ 10 h 16"/>
                      <a:gd name="T8" fmla="*/ 1 w 4"/>
                      <a:gd name="T9" fmla="*/ 12 h 16"/>
                      <a:gd name="T10" fmla="*/ 1 w 4"/>
                      <a:gd name="T11" fmla="*/ 16 h 16"/>
                      <a:gd name="T12" fmla="*/ 4 w 4"/>
                      <a:gd name="T13" fmla="*/ 16 h 16"/>
                      <a:gd name="T14" fmla="*/ 4 w 4"/>
                      <a:gd name="T15" fmla="*/ 12 h 16"/>
                      <a:gd name="T16" fmla="*/ 3 w 4"/>
                      <a:gd name="T17" fmla="*/ 10 h 16"/>
                      <a:gd name="T18" fmla="*/ 3 w 4"/>
                      <a:gd name="T19" fmla="*/ 4 h 16"/>
                      <a:gd name="T20" fmla="*/ 4 w 4"/>
                      <a:gd name="T21" fmla="*/ 2 h 16"/>
                      <a:gd name="T22" fmla="*/ 3 w 4"/>
                      <a:gd name="T23" fmla="*/ 2 h 16"/>
                      <a:gd name="T24" fmla="*/ 1 w 4"/>
                      <a:gd name="T25" fmla="*/ 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6"/>
                      <a:gd name="T41" fmla="*/ 4 w 4"/>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6">
                        <a:moveTo>
                          <a:pt x="1" y="1"/>
                        </a:moveTo>
                        <a:lnTo>
                          <a:pt x="3" y="0"/>
                        </a:lnTo>
                        <a:lnTo>
                          <a:pt x="0" y="4"/>
                        </a:lnTo>
                        <a:lnTo>
                          <a:pt x="0" y="10"/>
                        </a:lnTo>
                        <a:lnTo>
                          <a:pt x="1" y="12"/>
                        </a:lnTo>
                        <a:lnTo>
                          <a:pt x="1" y="16"/>
                        </a:lnTo>
                        <a:lnTo>
                          <a:pt x="4" y="16"/>
                        </a:lnTo>
                        <a:lnTo>
                          <a:pt x="4" y="12"/>
                        </a:lnTo>
                        <a:lnTo>
                          <a:pt x="3" y="10"/>
                        </a:lnTo>
                        <a:lnTo>
                          <a:pt x="3" y="4"/>
                        </a:lnTo>
                        <a:lnTo>
                          <a:pt x="4" y="2"/>
                        </a:lnTo>
                        <a:lnTo>
                          <a:pt x="3"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8" name="Freeform 572"/>
                  <p:cNvSpPr>
                    <a:spLocks/>
                  </p:cNvSpPr>
                  <p:nvPr/>
                </p:nvSpPr>
                <p:spPr bwMode="auto">
                  <a:xfrm>
                    <a:off x="3110" y="1776"/>
                    <a:ext cx="5" cy="10"/>
                  </a:xfrm>
                  <a:custGeom>
                    <a:avLst/>
                    <a:gdLst>
                      <a:gd name="T0" fmla="*/ 0 w 11"/>
                      <a:gd name="T1" fmla="*/ 0 h 19"/>
                      <a:gd name="T2" fmla="*/ 2 w 11"/>
                      <a:gd name="T3" fmla="*/ 2 h 19"/>
                      <a:gd name="T4" fmla="*/ 3 w 11"/>
                      <a:gd name="T5" fmla="*/ 5 h 19"/>
                      <a:gd name="T6" fmla="*/ 4 w 11"/>
                      <a:gd name="T7" fmla="*/ 8 h 19"/>
                      <a:gd name="T8" fmla="*/ 5 w 11"/>
                      <a:gd name="T9" fmla="*/ 12 h 19"/>
                      <a:gd name="T10" fmla="*/ 7 w 11"/>
                      <a:gd name="T11" fmla="*/ 16 h 19"/>
                      <a:gd name="T12" fmla="*/ 8 w 11"/>
                      <a:gd name="T13" fmla="*/ 19 h 19"/>
                      <a:gd name="T14" fmla="*/ 11 w 11"/>
                      <a:gd name="T15" fmla="*/ 16 h 19"/>
                      <a:gd name="T16" fmla="*/ 10 w 11"/>
                      <a:gd name="T17" fmla="*/ 12 h 19"/>
                      <a:gd name="T18" fmla="*/ 7 w 11"/>
                      <a:gd name="T19" fmla="*/ 9 h 19"/>
                      <a:gd name="T20" fmla="*/ 6 w 11"/>
                      <a:gd name="T21" fmla="*/ 8 h 19"/>
                      <a:gd name="T22" fmla="*/ 5 w 11"/>
                      <a:gd name="T23" fmla="*/ 5 h 19"/>
                      <a:gd name="T24" fmla="*/ 4 w 11"/>
                      <a:gd name="T25" fmla="*/ 2 h 19"/>
                      <a:gd name="T26" fmla="*/ 3 w 11"/>
                      <a:gd name="T27" fmla="*/ 0 h 19"/>
                      <a:gd name="T28" fmla="*/ 0 w 11"/>
                      <a:gd name="T29" fmla="*/ 0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
                      <a:gd name="T46" fmla="*/ 0 h 19"/>
                      <a:gd name="T47" fmla="*/ 11 w 11"/>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 h="19">
                        <a:moveTo>
                          <a:pt x="0" y="0"/>
                        </a:moveTo>
                        <a:lnTo>
                          <a:pt x="2" y="2"/>
                        </a:lnTo>
                        <a:lnTo>
                          <a:pt x="3" y="5"/>
                        </a:lnTo>
                        <a:lnTo>
                          <a:pt x="4" y="8"/>
                        </a:lnTo>
                        <a:lnTo>
                          <a:pt x="5" y="12"/>
                        </a:lnTo>
                        <a:lnTo>
                          <a:pt x="7" y="16"/>
                        </a:lnTo>
                        <a:lnTo>
                          <a:pt x="8" y="19"/>
                        </a:lnTo>
                        <a:lnTo>
                          <a:pt x="11" y="16"/>
                        </a:lnTo>
                        <a:lnTo>
                          <a:pt x="10" y="12"/>
                        </a:lnTo>
                        <a:lnTo>
                          <a:pt x="7" y="9"/>
                        </a:lnTo>
                        <a:lnTo>
                          <a:pt x="6" y="8"/>
                        </a:lnTo>
                        <a:lnTo>
                          <a:pt x="5" y="5"/>
                        </a:lnTo>
                        <a:lnTo>
                          <a:pt x="4" y="2"/>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99" name="Freeform 573"/>
                  <p:cNvSpPr>
                    <a:spLocks/>
                  </p:cNvSpPr>
                  <p:nvPr/>
                </p:nvSpPr>
                <p:spPr bwMode="auto">
                  <a:xfrm>
                    <a:off x="3114" y="1784"/>
                    <a:ext cx="18" cy="19"/>
                  </a:xfrm>
                  <a:custGeom>
                    <a:avLst/>
                    <a:gdLst>
                      <a:gd name="T0" fmla="*/ 0 w 36"/>
                      <a:gd name="T1" fmla="*/ 3 h 37"/>
                      <a:gd name="T2" fmla="*/ 3 w 36"/>
                      <a:gd name="T3" fmla="*/ 7 h 37"/>
                      <a:gd name="T4" fmla="*/ 9 w 36"/>
                      <a:gd name="T5" fmla="*/ 13 h 37"/>
                      <a:gd name="T6" fmla="*/ 11 w 36"/>
                      <a:gd name="T7" fmla="*/ 16 h 37"/>
                      <a:gd name="T8" fmla="*/ 24 w 36"/>
                      <a:gd name="T9" fmla="*/ 29 h 37"/>
                      <a:gd name="T10" fmla="*/ 30 w 36"/>
                      <a:gd name="T11" fmla="*/ 33 h 37"/>
                      <a:gd name="T12" fmla="*/ 34 w 36"/>
                      <a:gd name="T13" fmla="*/ 37 h 37"/>
                      <a:gd name="T14" fmla="*/ 36 w 36"/>
                      <a:gd name="T15" fmla="*/ 34 h 37"/>
                      <a:gd name="T16" fmla="*/ 33 w 36"/>
                      <a:gd name="T17" fmla="*/ 31 h 37"/>
                      <a:gd name="T18" fmla="*/ 26 w 36"/>
                      <a:gd name="T19" fmla="*/ 26 h 37"/>
                      <a:gd name="T20" fmla="*/ 13 w 36"/>
                      <a:gd name="T21" fmla="*/ 14 h 37"/>
                      <a:gd name="T22" fmla="*/ 11 w 36"/>
                      <a:gd name="T23" fmla="*/ 10 h 37"/>
                      <a:gd name="T24" fmla="*/ 5 w 36"/>
                      <a:gd name="T25" fmla="*/ 4 h 37"/>
                      <a:gd name="T26" fmla="*/ 3 w 36"/>
                      <a:gd name="T27" fmla="*/ 0 h 37"/>
                      <a:gd name="T28" fmla="*/ 0 w 36"/>
                      <a:gd name="T29" fmla="*/ 3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37"/>
                      <a:gd name="T47" fmla="*/ 36 w 36"/>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37">
                        <a:moveTo>
                          <a:pt x="0" y="3"/>
                        </a:moveTo>
                        <a:lnTo>
                          <a:pt x="3" y="7"/>
                        </a:lnTo>
                        <a:lnTo>
                          <a:pt x="9" y="13"/>
                        </a:lnTo>
                        <a:lnTo>
                          <a:pt x="11" y="16"/>
                        </a:lnTo>
                        <a:lnTo>
                          <a:pt x="24" y="29"/>
                        </a:lnTo>
                        <a:lnTo>
                          <a:pt x="30" y="33"/>
                        </a:lnTo>
                        <a:lnTo>
                          <a:pt x="34" y="37"/>
                        </a:lnTo>
                        <a:lnTo>
                          <a:pt x="36" y="34"/>
                        </a:lnTo>
                        <a:lnTo>
                          <a:pt x="33" y="31"/>
                        </a:lnTo>
                        <a:lnTo>
                          <a:pt x="26" y="26"/>
                        </a:lnTo>
                        <a:lnTo>
                          <a:pt x="13" y="14"/>
                        </a:lnTo>
                        <a:lnTo>
                          <a:pt x="11" y="10"/>
                        </a:lnTo>
                        <a:lnTo>
                          <a:pt x="5" y="4"/>
                        </a:lnTo>
                        <a:lnTo>
                          <a:pt x="3"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0" name="Freeform 574"/>
                  <p:cNvSpPr>
                    <a:spLocks/>
                  </p:cNvSpPr>
                  <p:nvPr/>
                </p:nvSpPr>
                <p:spPr bwMode="auto">
                  <a:xfrm>
                    <a:off x="3131" y="1802"/>
                    <a:ext cx="10" cy="6"/>
                  </a:xfrm>
                  <a:custGeom>
                    <a:avLst/>
                    <a:gdLst>
                      <a:gd name="T0" fmla="*/ 0 w 21"/>
                      <a:gd name="T1" fmla="*/ 3 h 13"/>
                      <a:gd name="T2" fmla="*/ 6 w 21"/>
                      <a:gd name="T3" fmla="*/ 7 h 13"/>
                      <a:gd name="T4" fmla="*/ 11 w 21"/>
                      <a:gd name="T5" fmla="*/ 8 h 13"/>
                      <a:gd name="T6" fmla="*/ 21 w 21"/>
                      <a:gd name="T7" fmla="*/ 13 h 13"/>
                      <a:gd name="T8" fmla="*/ 21 w 21"/>
                      <a:gd name="T9" fmla="*/ 12 h 13"/>
                      <a:gd name="T10" fmla="*/ 21 w 21"/>
                      <a:gd name="T11" fmla="*/ 11 h 13"/>
                      <a:gd name="T12" fmla="*/ 11 w 21"/>
                      <a:gd name="T13" fmla="*/ 6 h 13"/>
                      <a:gd name="T14" fmla="*/ 9 w 21"/>
                      <a:gd name="T15" fmla="*/ 5 h 13"/>
                      <a:gd name="T16" fmla="*/ 2 w 21"/>
                      <a:gd name="T17" fmla="*/ 0 h 13"/>
                      <a:gd name="T18" fmla="*/ 0 w 21"/>
                      <a:gd name="T19" fmla="*/ 3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3"/>
                      <a:gd name="T32" fmla="*/ 21 w 21"/>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3">
                        <a:moveTo>
                          <a:pt x="0" y="3"/>
                        </a:moveTo>
                        <a:lnTo>
                          <a:pt x="6" y="7"/>
                        </a:lnTo>
                        <a:lnTo>
                          <a:pt x="11" y="8"/>
                        </a:lnTo>
                        <a:lnTo>
                          <a:pt x="21" y="13"/>
                        </a:lnTo>
                        <a:lnTo>
                          <a:pt x="21" y="12"/>
                        </a:lnTo>
                        <a:lnTo>
                          <a:pt x="21" y="11"/>
                        </a:lnTo>
                        <a:lnTo>
                          <a:pt x="11" y="6"/>
                        </a:lnTo>
                        <a:lnTo>
                          <a:pt x="9" y="5"/>
                        </a:lnTo>
                        <a:lnTo>
                          <a:pt x="2"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1" name="Freeform 575"/>
                  <p:cNvSpPr>
                    <a:spLocks/>
                  </p:cNvSpPr>
                  <p:nvPr/>
                </p:nvSpPr>
                <p:spPr bwMode="auto">
                  <a:xfrm>
                    <a:off x="3141" y="1807"/>
                    <a:ext cx="6" cy="3"/>
                  </a:xfrm>
                  <a:custGeom>
                    <a:avLst/>
                    <a:gdLst>
                      <a:gd name="T0" fmla="*/ 2 w 13"/>
                      <a:gd name="T1" fmla="*/ 1 h 7"/>
                      <a:gd name="T2" fmla="*/ 0 w 13"/>
                      <a:gd name="T3" fmla="*/ 2 h 7"/>
                      <a:gd name="T4" fmla="*/ 4 w 13"/>
                      <a:gd name="T5" fmla="*/ 4 h 7"/>
                      <a:gd name="T6" fmla="*/ 10 w 13"/>
                      <a:gd name="T7" fmla="*/ 6 h 7"/>
                      <a:gd name="T8" fmla="*/ 13 w 13"/>
                      <a:gd name="T9" fmla="*/ 7 h 7"/>
                      <a:gd name="T10" fmla="*/ 13 w 13"/>
                      <a:gd name="T11" fmla="*/ 4 h 7"/>
                      <a:gd name="T12" fmla="*/ 10 w 13"/>
                      <a:gd name="T13" fmla="*/ 3 h 7"/>
                      <a:gd name="T14" fmla="*/ 6 w 13"/>
                      <a:gd name="T15" fmla="*/ 2 h 7"/>
                      <a:gd name="T16" fmla="*/ 6 w 13"/>
                      <a:gd name="T17" fmla="*/ 2 h 7"/>
                      <a:gd name="T18" fmla="*/ 2 w 13"/>
                      <a:gd name="T19" fmla="*/ 0 h 7"/>
                      <a:gd name="T20" fmla="*/ 2 w 13"/>
                      <a:gd name="T21" fmla="*/ 1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
                      <a:gd name="T35" fmla="*/ 13 w 1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
                        <a:moveTo>
                          <a:pt x="2" y="1"/>
                        </a:moveTo>
                        <a:lnTo>
                          <a:pt x="0" y="2"/>
                        </a:lnTo>
                        <a:lnTo>
                          <a:pt x="4" y="4"/>
                        </a:lnTo>
                        <a:lnTo>
                          <a:pt x="10" y="6"/>
                        </a:lnTo>
                        <a:lnTo>
                          <a:pt x="13" y="7"/>
                        </a:lnTo>
                        <a:lnTo>
                          <a:pt x="13" y="4"/>
                        </a:lnTo>
                        <a:lnTo>
                          <a:pt x="10" y="3"/>
                        </a:lnTo>
                        <a:lnTo>
                          <a:pt x="6" y="2"/>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2" name="Freeform 576"/>
                  <p:cNvSpPr>
                    <a:spLocks/>
                  </p:cNvSpPr>
                  <p:nvPr/>
                </p:nvSpPr>
                <p:spPr bwMode="auto">
                  <a:xfrm>
                    <a:off x="3147" y="1805"/>
                    <a:ext cx="28" cy="7"/>
                  </a:xfrm>
                  <a:custGeom>
                    <a:avLst/>
                    <a:gdLst>
                      <a:gd name="T0" fmla="*/ 0 w 55"/>
                      <a:gd name="T1" fmla="*/ 12 h 15"/>
                      <a:gd name="T2" fmla="*/ 5 w 55"/>
                      <a:gd name="T3" fmla="*/ 13 h 15"/>
                      <a:gd name="T4" fmla="*/ 8 w 55"/>
                      <a:gd name="T5" fmla="*/ 14 h 15"/>
                      <a:gd name="T6" fmla="*/ 13 w 55"/>
                      <a:gd name="T7" fmla="*/ 14 h 15"/>
                      <a:gd name="T8" fmla="*/ 16 w 55"/>
                      <a:gd name="T9" fmla="*/ 15 h 15"/>
                      <a:gd name="T10" fmla="*/ 24 w 55"/>
                      <a:gd name="T11" fmla="*/ 15 h 15"/>
                      <a:gd name="T12" fmla="*/ 28 w 55"/>
                      <a:gd name="T13" fmla="*/ 14 h 15"/>
                      <a:gd name="T14" fmla="*/ 37 w 55"/>
                      <a:gd name="T15" fmla="*/ 14 h 15"/>
                      <a:gd name="T16" fmla="*/ 39 w 55"/>
                      <a:gd name="T17" fmla="*/ 13 h 15"/>
                      <a:gd name="T18" fmla="*/ 43 w 55"/>
                      <a:gd name="T19" fmla="*/ 13 h 15"/>
                      <a:gd name="T20" fmla="*/ 44 w 55"/>
                      <a:gd name="T21" fmla="*/ 12 h 15"/>
                      <a:gd name="T22" fmla="*/ 46 w 55"/>
                      <a:gd name="T23" fmla="*/ 12 h 15"/>
                      <a:gd name="T24" fmla="*/ 55 w 55"/>
                      <a:gd name="T25" fmla="*/ 2 h 15"/>
                      <a:gd name="T26" fmla="*/ 54 w 55"/>
                      <a:gd name="T27" fmla="*/ 1 h 15"/>
                      <a:gd name="T28" fmla="*/ 53 w 55"/>
                      <a:gd name="T29" fmla="*/ 0 h 15"/>
                      <a:gd name="T30" fmla="*/ 44 w 55"/>
                      <a:gd name="T31" fmla="*/ 9 h 15"/>
                      <a:gd name="T32" fmla="*/ 42 w 55"/>
                      <a:gd name="T33" fmla="*/ 9 h 15"/>
                      <a:gd name="T34" fmla="*/ 40 w 55"/>
                      <a:gd name="T35" fmla="*/ 11 h 15"/>
                      <a:gd name="T36" fmla="*/ 39 w 55"/>
                      <a:gd name="T37" fmla="*/ 11 h 15"/>
                      <a:gd name="T38" fmla="*/ 37 w 55"/>
                      <a:gd name="T39" fmla="*/ 12 h 15"/>
                      <a:gd name="T40" fmla="*/ 28 w 55"/>
                      <a:gd name="T41" fmla="*/ 12 h 15"/>
                      <a:gd name="T42" fmla="*/ 24 w 55"/>
                      <a:gd name="T43" fmla="*/ 13 h 15"/>
                      <a:gd name="T44" fmla="*/ 16 w 55"/>
                      <a:gd name="T45" fmla="*/ 13 h 15"/>
                      <a:gd name="T46" fmla="*/ 13 w 55"/>
                      <a:gd name="T47" fmla="*/ 12 h 15"/>
                      <a:gd name="T48" fmla="*/ 8 w 55"/>
                      <a:gd name="T49" fmla="*/ 12 h 15"/>
                      <a:gd name="T50" fmla="*/ 5 w 55"/>
                      <a:gd name="T51" fmla="*/ 11 h 15"/>
                      <a:gd name="T52" fmla="*/ 0 w 55"/>
                      <a:gd name="T53" fmla="*/ 9 h 15"/>
                      <a:gd name="T54" fmla="*/ 0 w 55"/>
                      <a:gd name="T55" fmla="*/ 12 h 1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5"/>
                      <a:gd name="T85" fmla="*/ 0 h 15"/>
                      <a:gd name="T86" fmla="*/ 55 w 55"/>
                      <a:gd name="T87" fmla="*/ 15 h 1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5" h="15">
                        <a:moveTo>
                          <a:pt x="0" y="12"/>
                        </a:moveTo>
                        <a:lnTo>
                          <a:pt x="5" y="13"/>
                        </a:lnTo>
                        <a:lnTo>
                          <a:pt x="8" y="14"/>
                        </a:lnTo>
                        <a:lnTo>
                          <a:pt x="13" y="14"/>
                        </a:lnTo>
                        <a:lnTo>
                          <a:pt x="16" y="15"/>
                        </a:lnTo>
                        <a:lnTo>
                          <a:pt x="24" y="15"/>
                        </a:lnTo>
                        <a:lnTo>
                          <a:pt x="28" y="14"/>
                        </a:lnTo>
                        <a:lnTo>
                          <a:pt x="37" y="14"/>
                        </a:lnTo>
                        <a:lnTo>
                          <a:pt x="39" y="13"/>
                        </a:lnTo>
                        <a:lnTo>
                          <a:pt x="43" y="13"/>
                        </a:lnTo>
                        <a:lnTo>
                          <a:pt x="44" y="12"/>
                        </a:lnTo>
                        <a:lnTo>
                          <a:pt x="46" y="12"/>
                        </a:lnTo>
                        <a:lnTo>
                          <a:pt x="55" y="2"/>
                        </a:lnTo>
                        <a:lnTo>
                          <a:pt x="54" y="1"/>
                        </a:lnTo>
                        <a:lnTo>
                          <a:pt x="53" y="0"/>
                        </a:lnTo>
                        <a:lnTo>
                          <a:pt x="44" y="9"/>
                        </a:lnTo>
                        <a:lnTo>
                          <a:pt x="42" y="9"/>
                        </a:lnTo>
                        <a:lnTo>
                          <a:pt x="40" y="11"/>
                        </a:lnTo>
                        <a:lnTo>
                          <a:pt x="39" y="11"/>
                        </a:lnTo>
                        <a:lnTo>
                          <a:pt x="37" y="12"/>
                        </a:lnTo>
                        <a:lnTo>
                          <a:pt x="28" y="12"/>
                        </a:lnTo>
                        <a:lnTo>
                          <a:pt x="24" y="13"/>
                        </a:lnTo>
                        <a:lnTo>
                          <a:pt x="16" y="13"/>
                        </a:lnTo>
                        <a:lnTo>
                          <a:pt x="13" y="12"/>
                        </a:lnTo>
                        <a:lnTo>
                          <a:pt x="8" y="12"/>
                        </a:lnTo>
                        <a:lnTo>
                          <a:pt x="5" y="11"/>
                        </a:lnTo>
                        <a:lnTo>
                          <a:pt x="0" y="9"/>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3" name="Freeform 577"/>
                  <p:cNvSpPr>
                    <a:spLocks/>
                  </p:cNvSpPr>
                  <p:nvPr/>
                </p:nvSpPr>
                <p:spPr bwMode="auto">
                  <a:xfrm>
                    <a:off x="3171" y="1789"/>
                    <a:ext cx="5" cy="17"/>
                  </a:xfrm>
                  <a:custGeom>
                    <a:avLst/>
                    <a:gdLst>
                      <a:gd name="T0" fmla="*/ 8 w 11"/>
                      <a:gd name="T1" fmla="*/ 33 h 33"/>
                      <a:gd name="T2" fmla="*/ 8 w 11"/>
                      <a:gd name="T3" fmla="*/ 33 h 33"/>
                      <a:gd name="T4" fmla="*/ 8 w 11"/>
                      <a:gd name="T5" fmla="*/ 31 h 33"/>
                      <a:gd name="T6" fmla="*/ 10 w 11"/>
                      <a:gd name="T7" fmla="*/ 29 h 33"/>
                      <a:gd name="T8" fmla="*/ 10 w 11"/>
                      <a:gd name="T9" fmla="*/ 27 h 33"/>
                      <a:gd name="T10" fmla="*/ 11 w 11"/>
                      <a:gd name="T11" fmla="*/ 24 h 33"/>
                      <a:gd name="T12" fmla="*/ 11 w 11"/>
                      <a:gd name="T13" fmla="*/ 21 h 33"/>
                      <a:gd name="T14" fmla="*/ 10 w 11"/>
                      <a:gd name="T15" fmla="*/ 18 h 33"/>
                      <a:gd name="T16" fmla="*/ 10 w 11"/>
                      <a:gd name="T17" fmla="*/ 15 h 33"/>
                      <a:gd name="T18" fmla="*/ 7 w 11"/>
                      <a:gd name="T19" fmla="*/ 10 h 33"/>
                      <a:gd name="T20" fmla="*/ 7 w 11"/>
                      <a:gd name="T21" fmla="*/ 9 h 33"/>
                      <a:gd name="T22" fmla="*/ 3 w 11"/>
                      <a:gd name="T23" fmla="*/ 0 h 33"/>
                      <a:gd name="T24" fmla="*/ 2 w 11"/>
                      <a:gd name="T25" fmla="*/ 0 h 33"/>
                      <a:gd name="T26" fmla="*/ 0 w 11"/>
                      <a:gd name="T27" fmla="*/ 0 h 33"/>
                      <a:gd name="T28" fmla="*/ 5 w 11"/>
                      <a:gd name="T29" fmla="*/ 9 h 33"/>
                      <a:gd name="T30" fmla="*/ 5 w 11"/>
                      <a:gd name="T31" fmla="*/ 10 h 33"/>
                      <a:gd name="T32" fmla="*/ 7 w 11"/>
                      <a:gd name="T33" fmla="*/ 15 h 33"/>
                      <a:gd name="T34" fmla="*/ 7 w 11"/>
                      <a:gd name="T35" fmla="*/ 18 h 33"/>
                      <a:gd name="T36" fmla="*/ 8 w 11"/>
                      <a:gd name="T37" fmla="*/ 21 h 33"/>
                      <a:gd name="T38" fmla="*/ 8 w 11"/>
                      <a:gd name="T39" fmla="*/ 24 h 33"/>
                      <a:gd name="T40" fmla="*/ 7 w 11"/>
                      <a:gd name="T41" fmla="*/ 27 h 33"/>
                      <a:gd name="T42" fmla="*/ 7 w 11"/>
                      <a:gd name="T43" fmla="*/ 29 h 33"/>
                      <a:gd name="T44" fmla="*/ 6 w 11"/>
                      <a:gd name="T45" fmla="*/ 31 h 33"/>
                      <a:gd name="T46" fmla="*/ 6 w 11"/>
                      <a:gd name="T47" fmla="*/ 32 h 33"/>
                      <a:gd name="T48" fmla="*/ 7 w 11"/>
                      <a:gd name="T49" fmla="*/ 32 h 33"/>
                      <a:gd name="T50" fmla="*/ 8 w 11"/>
                      <a:gd name="T51" fmla="*/ 33 h 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33"/>
                      <a:gd name="T80" fmla="*/ 11 w 11"/>
                      <a:gd name="T81" fmla="*/ 33 h 3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33">
                        <a:moveTo>
                          <a:pt x="8" y="33"/>
                        </a:moveTo>
                        <a:lnTo>
                          <a:pt x="8" y="33"/>
                        </a:lnTo>
                        <a:lnTo>
                          <a:pt x="8" y="31"/>
                        </a:lnTo>
                        <a:lnTo>
                          <a:pt x="10" y="29"/>
                        </a:lnTo>
                        <a:lnTo>
                          <a:pt x="10" y="27"/>
                        </a:lnTo>
                        <a:lnTo>
                          <a:pt x="11" y="24"/>
                        </a:lnTo>
                        <a:lnTo>
                          <a:pt x="11" y="21"/>
                        </a:lnTo>
                        <a:lnTo>
                          <a:pt x="10" y="18"/>
                        </a:lnTo>
                        <a:lnTo>
                          <a:pt x="10" y="15"/>
                        </a:lnTo>
                        <a:lnTo>
                          <a:pt x="7" y="10"/>
                        </a:lnTo>
                        <a:lnTo>
                          <a:pt x="7" y="9"/>
                        </a:lnTo>
                        <a:lnTo>
                          <a:pt x="3" y="0"/>
                        </a:lnTo>
                        <a:lnTo>
                          <a:pt x="2" y="0"/>
                        </a:lnTo>
                        <a:lnTo>
                          <a:pt x="0" y="0"/>
                        </a:lnTo>
                        <a:lnTo>
                          <a:pt x="5" y="9"/>
                        </a:lnTo>
                        <a:lnTo>
                          <a:pt x="5" y="10"/>
                        </a:lnTo>
                        <a:lnTo>
                          <a:pt x="7" y="15"/>
                        </a:lnTo>
                        <a:lnTo>
                          <a:pt x="7" y="18"/>
                        </a:lnTo>
                        <a:lnTo>
                          <a:pt x="8" y="21"/>
                        </a:lnTo>
                        <a:lnTo>
                          <a:pt x="8" y="24"/>
                        </a:lnTo>
                        <a:lnTo>
                          <a:pt x="7" y="27"/>
                        </a:lnTo>
                        <a:lnTo>
                          <a:pt x="7" y="29"/>
                        </a:lnTo>
                        <a:lnTo>
                          <a:pt x="6" y="31"/>
                        </a:lnTo>
                        <a:lnTo>
                          <a:pt x="6" y="32"/>
                        </a:lnTo>
                        <a:lnTo>
                          <a:pt x="7" y="32"/>
                        </a:lnTo>
                        <a:lnTo>
                          <a:pt x="8"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4" name="Freeform 578"/>
                  <p:cNvSpPr>
                    <a:spLocks/>
                  </p:cNvSpPr>
                  <p:nvPr/>
                </p:nvSpPr>
                <p:spPr bwMode="auto">
                  <a:xfrm>
                    <a:off x="3170" y="1787"/>
                    <a:ext cx="2" cy="3"/>
                  </a:xfrm>
                  <a:custGeom>
                    <a:avLst/>
                    <a:gdLst>
                      <a:gd name="T0" fmla="*/ 5 w 5"/>
                      <a:gd name="T1" fmla="*/ 3 h 4"/>
                      <a:gd name="T2" fmla="*/ 4 w 5"/>
                      <a:gd name="T3" fmla="*/ 1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2" y="0"/>
                        </a:lnTo>
                        <a:lnTo>
                          <a:pt x="1" y="1"/>
                        </a:lnTo>
                        <a:lnTo>
                          <a:pt x="0" y="2"/>
                        </a:lnTo>
                        <a:lnTo>
                          <a:pt x="2"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5" name="Freeform 579"/>
                  <p:cNvSpPr>
                    <a:spLocks/>
                  </p:cNvSpPr>
                  <p:nvPr/>
                </p:nvSpPr>
                <p:spPr bwMode="auto">
                  <a:xfrm>
                    <a:off x="3169" y="1787"/>
                    <a:ext cx="2" cy="2"/>
                  </a:xfrm>
                  <a:custGeom>
                    <a:avLst/>
                    <a:gdLst>
                      <a:gd name="T0" fmla="*/ 2 w 3"/>
                      <a:gd name="T1" fmla="*/ 3 h 5"/>
                      <a:gd name="T2" fmla="*/ 3 w 3"/>
                      <a:gd name="T3" fmla="*/ 3 h 5"/>
                      <a:gd name="T4" fmla="*/ 2 w 3"/>
                      <a:gd name="T5" fmla="*/ 0 h 5"/>
                      <a:gd name="T6" fmla="*/ 1 w 3"/>
                      <a:gd name="T7" fmla="*/ 0 h 5"/>
                      <a:gd name="T8" fmla="*/ 0 w 3"/>
                      <a:gd name="T9" fmla="*/ 0 h 5"/>
                      <a:gd name="T10" fmla="*/ 2 w 3"/>
                      <a:gd name="T11" fmla="*/ 5 h 5"/>
                      <a:gd name="T12" fmla="*/ 1 w 3"/>
                      <a:gd name="T13" fmla="*/ 4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3"/>
                        </a:lnTo>
                        <a:lnTo>
                          <a:pt x="2" y="0"/>
                        </a:lnTo>
                        <a:lnTo>
                          <a:pt x="1" y="0"/>
                        </a:lnTo>
                        <a:lnTo>
                          <a:pt x="0" y="0"/>
                        </a:lnTo>
                        <a:lnTo>
                          <a:pt x="2" y="5"/>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6" name="Freeform 580"/>
                  <p:cNvSpPr>
                    <a:spLocks/>
                  </p:cNvSpPr>
                  <p:nvPr/>
                </p:nvSpPr>
                <p:spPr bwMode="auto">
                  <a:xfrm>
                    <a:off x="3148" y="1768"/>
                    <a:ext cx="22" cy="19"/>
                  </a:xfrm>
                  <a:custGeom>
                    <a:avLst/>
                    <a:gdLst>
                      <a:gd name="T0" fmla="*/ 44 w 44"/>
                      <a:gd name="T1" fmla="*/ 38 h 40"/>
                      <a:gd name="T2" fmla="*/ 42 w 44"/>
                      <a:gd name="T3" fmla="*/ 34 h 40"/>
                      <a:gd name="T4" fmla="*/ 42 w 44"/>
                      <a:gd name="T5" fmla="*/ 34 h 40"/>
                      <a:gd name="T6" fmla="*/ 40 w 44"/>
                      <a:gd name="T7" fmla="*/ 32 h 40"/>
                      <a:gd name="T8" fmla="*/ 37 w 44"/>
                      <a:gd name="T9" fmla="*/ 28 h 40"/>
                      <a:gd name="T10" fmla="*/ 34 w 44"/>
                      <a:gd name="T11" fmla="*/ 25 h 40"/>
                      <a:gd name="T12" fmla="*/ 30 w 44"/>
                      <a:gd name="T13" fmla="*/ 22 h 40"/>
                      <a:gd name="T14" fmla="*/ 28 w 44"/>
                      <a:gd name="T15" fmla="*/ 19 h 40"/>
                      <a:gd name="T16" fmla="*/ 25 w 44"/>
                      <a:gd name="T17" fmla="*/ 17 h 40"/>
                      <a:gd name="T18" fmla="*/ 21 w 44"/>
                      <a:gd name="T19" fmla="*/ 13 h 40"/>
                      <a:gd name="T20" fmla="*/ 7 w 44"/>
                      <a:gd name="T21" fmla="*/ 4 h 40"/>
                      <a:gd name="T22" fmla="*/ 3 w 44"/>
                      <a:gd name="T23" fmla="*/ 0 h 40"/>
                      <a:gd name="T24" fmla="*/ 0 w 44"/>
                      <a:gd name="T25" fmla="*/ 3 h 40"/>
                      <a:gd name="T26" fmla="*/ 5 w 44"/>
                      <a:gd name="T27" fmla="*/ 6 h 40"/>
                      <a:gd name="T28" fmla="*/ 19 w 44"/>
                      <a:gd name="T29" fmla="*/ 15 h 40"/>
                      <a:gd name="T30" fmla="*/ 22 w 44"/>
                      <a:gd name="T31" fmla="*/ 19 h 40"/>
                      <a:gd name="T32" fmla="*/ 26 w 44"/>
                      <a:gd name="T33" fmla="*/ 21 h 40"/>
                      <a:gd name="T34" fmla="*/ 28 w 44"/>
                      <a:gd name="T35" fmla="*/ 25 h 40"/>
                      <a:gd name="T36" fmla="*/ 32 w 44"/>
                      <a:gd name="T37" fmla="*/ 27 h 40"/>
                      <a:gd name="T38" fmla="*/ 35 w 44"/>
                      <a:gd name="T39" fmla="*/ 30 h 40"/>
                      <a:gd name="T40" fmla="*/ 37 w 44"/>
                      <a:gd name="T41" fmla="*/ 34 h 40"/>
                      <a:gd name="T42" fmla="*/ 40 w 44"/>
                      <a:gd name="T43" fmla="*/ 36 h 40"/>
                      <a:gd name="T44" fmla="*/ 42 w 44"/>
                      <a:gd name="T45" fmla="*/ 40 h 40"/>
                      <a:gd name="T46" fmla="*/ 43 w 44"/>
                      <a:gd name="T47" fmla="*/ 38 h 40"/>
                      <a:gd name="T48" fmla="*/ 44 w 44"/>
                      <a:gd name="T49" fmla="*/ 38 h 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4"/>
                      <a:gd name="T76" fmla="*/ 0 h 40"/>
                      <a:gd name="T77" fmla="*/ 44 w 44"/>
                      <a:gd name="T78" fmla="*/ 40 h 4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4" h="40">
                        <a:moveTo>
                          <a:pt x="44" y="38"/>
                        </a:moveTo>
                        <a:lnTo>
                          <a:pt x="42" y="34"/>
                        </a:lnTo>
                        <a:lnTo>
                          <a:pt x="40" y="32"/>
                        </a:lnTo>
                        <a:lnTo>
                          <a:pt x="37" y="28"/>
                        </a:lnTo>
                        <a:lnTo>
                          <a:pt x="34" y="25"/>
                        </a:lnTo>
                        <a:lnTo>
                          <a:pt x="30" y="22"/>
                        </a:lnTo>
                        <a:lnTo>
                          <a:pt x="28" y="19"/>
                        </a:lnTo>
                        <a:lnTo>
                          <a:pt x="25" y="17"/>
                        </a:lnTo>
                        <a:lnTo>
                          <a:pt x="21" y="13"/>
                        </a:lnTo>
                        <a:lnTo>
                          <a:pt x="7" y="4"/>
                        </a:lnTo>
                        <a:lnTo>
                          <a:pt x="3" y="0"/>
                        </a:lnTo>
                        <a:lnTo>
                          <a:pt x="0" y="3"/>
                        </a:lnTo>
                        <a:lnTo>
                          <a:pt x="5" y="6"/>
                        </a:lnTo>
                        <a:lnTo>
                          <a:pt x="19" y="15"/>
                        </a:lnTo>
                        <a:lnTo>
                          <a:pt x="22" y="19"/>
                        </a:lnTo>
                        <a:lnTo>
                          <a:pt x="26" y="21"/>
                        </a:lnTo>
                        <a:lnTo>
                          <a:pt x="28" y="25"/>
                        </a:lnTo>
                        <a:lnTo>
                          <a:pt x="32" y="27"/>
                        </a:lnTo>
                        <a:lnTo>
                          <a:pt x="35" y="30"/>
                        </a:lnTo>
                        <a:lnTo>
                          <a:pt x="37" y="34"/>
                        </a:lnTo>
                        <a:lnTo>
                          <a:pt x="40" y="36"/>
                        </a:lnTo>
                        <a:lnTo>
                          <a:pt x="42" y="40"/>
                        </a:lnTo>
                        <a:lnTo>
                          <a:pt x="43" y="38"/>
                        </a:lnTo>
                        <a:lnTo>
                          <a:pt x="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7" name="Freeform 581"/>
                  <p:cNvSpPr>
                    <a:spLocks/>
                  </p:cNvSpPr>
                  <p:nvPr/>
                </p:nvSpPr>
                <p:spPr bwMode="auto">
                  <a:xfrm>
                    <a:off x="3135" y="1763"/>
                    <a:ext cx="14" cy="6"/>
                  </a:xfrm>
                  <a:custGeom>
                    <a:avLst/>
                    <a:gdLst>
                      <a:gd name="T0" fmla="*/ 29 w 29"/>
                      <a:gd name="T1" fmla="*/ 10 h 13"/>
                      <a:gd name="T2" fmla="*/ 26 w 29"/>
                      <a:gd name="T3" fmla="*/ 9 h 13"/>
                      <a:gd name="T4" fmla="*/ 18 w 29"/>
                      <a:gd name="T5" fmla="*/ 5 h 13"/>
                      <a:gd name="T6" fmla="*/ 13 w 29"/>
                      <a:gd name="T7" fmla="*/ 4 h 13"/>
                      <a:gd name="T8" fmla="*/ 9 w 29"/>
                      <a:gd name="T9" fmla="*/ 2 h 13"/>
                      <a:gd name="T10" fmla="*/ 0 w 29"/>
                      <a:gd name="T11" fmla="*/ 0 h 13"/>
                      <a:gd name="T12" fmla="*/ 0 w 29"/>
                      <a:gd name="T13" fmla="*/ 1 h 13"/>
                      <a:gd name="T14" fmla="*/ 0 w 29"/>
                      <a:gd name="T15" fmla="*/ 2 h 13"/>
                      <a:gd name="T16" fmla="*/ 9 w 29"/>
                      <a:gd name="T17" fmla="*/ 5 h 13"/>
                      <a:gd name="T18" fmla="*/ 13 w 29"/>
                      <a:gd name="T19" fmla="*/ 6 h 13"/>
                      <a:gd name="T20" fmla="*/ 16 w 29"/>
                      <a:gd name="T21" fmla="*/ 7 h 13"/>
                      <a:gd name="T22" fmla="*/ 23 w 29"/>
                      <a:gd name="T23" fmla="*/ 12 h 13"/>
                      <a:gd name="T24" fmla="*/ 26 w 29"/>
                      <a:gd name="T25" fmla="*/ 13 h 13"/>
                      <a:gd name="T26" fmla="*/ 29 w 29"/>
                      <a:gd name="T27" fmla="*/ 10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3"/>
                      <a:gd name="T44" fmla="*/ 29 w 29"/>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3">
                        <a:moveTo>
                          <a:pt x="29" y="10"/>
                        </a:moveTo>
                        <a:lnTo>
                          <a:pt x="26" y="9"/>
                        </a:lnTo>
                        <a:lnTo>
                          <a:pt x="18" y="5"/>
                        </a:lnTo>
                        <a:lnTo>
                          <a:pt x="13" y="4"/>
                        </a:lnTo>
                        <a:lnTo>
                          <a:pt x="9" y="2"/>
                        </a:lnTo>
                        <a:lnTo>
                          <a:pt x="0" y="0"/>
                        </a:lnTo>
                        <a:lnTo>
                          <a:pt x="0" y="1"/>
                        </a:lnTo>
                        <a:lnTo>
                          <a:pt x="0" y="2"/>
                        </a:lnTo>
                        <a:lnTo>
                          <a:pt x="9" y="5"/>
                        </a:lnTo>
                        <a:lnTo>
                          <a:pt x="13" y="6"/>
                        </a:lnTo>
                        <a:lnTo>
                          <a:pt x="16" y="7"/>
                        </a:lnTo>
                        <a:lnTo>
                          <a:pt x="23" y="12"/>
                        </a:lnTo>
                        <a:lnTo>
                          <a:pt x="26" y="13"/>
                        </a:lnTo>
                        <a:lnTo>
                          <a:pt x="2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8" name="Freeform 582"/>
                  <p:cNvSpPr>
                    <a:spLocks/>
                  </p:cNvSpPr>
                  <p:nvPr/>
                </p:nvSpPr>
                <p:spPr bwMode="auto">
                  <a:xfrm>
                    <a:off x="3133" y="1762"/>
                    <a:ext cx="2" cy="2"/>
                  </a:xfrm>
                  <a:custGeom>
                    <a:avLst/>
                    <a:gdLst>
                      <a:gd name="T0" fmla="*/ 5 w 5"/>
                      <a:gd name="T1" fmla="*/ 1 h 5"/>
                      <a:gd name="T2" fmla="*/ 0 w 5"/>
                      <a:gd name="T3" fmla="*/ 0 h 5"/>
                      <a:gd name="T4" fmla="*/ 0 w 5"/>
                      <a:gd name="T5" fmla="*/ 0 h 5"/>
                      <a:gd name="T6" fmla="*/ 0 w 5"/>
                      <a:gd name="T7" fmla="*/ 2 h 5"/>
                      <a:gd name="T8" fmla="*/ 0 w 5"/>
                      <a:gd name="T9" fmla="*/ 5 h 5"/>
                      <a:gd name="T10" fmla="*/ 5 w 5"/>
                      <a:gd name="T11" fmla="*/ 5 h 5"/>
                      <a:gd name="T12" fmla="*/ 5 w 5"/>
                      <a:gd name="T13" fmla="*/ 2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0" y="0"/>
                        </a:lnTo>
                        <a:lnTo>
                          <a:pt x="0" y="2"/>
                        </a:lnTo>
                        <a:lnTo>
                          <a:pt x="0" y="5"/>
                        </a:lnTo>
                        <a:lnTo>
                          <a:pt x="5" y="5"/>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09" name="Freeform 583"/>
                  <p:cNvSpPr>
                    <a:spLocks/>
                  </p:cNvSpPr>
                  <p:nvPr/>
                </p:nvSpPr>
                <p:spPr bwMode="auto">
                  <a:xfrm>
                    <a:off x="3131" y="1762"/>
                    <a:ext cx="3" cy="2"/>
                  </a:xfrm>
                  <a:custGeom>
                    <a:avLst/>
                    <a:gdLst>
                      <a:gd name="T0" fmla="*/ 3 w 7"/>
                      <a:gd name="T1" fmla="*/ 2 h 5"/>
                      <a:gd name="T2" fmla="*/ 3 w 7"/>
                      <a:gd name="T3" fmla="*/ 1 h 5"/>
                      <a:gd name="T4" fmla="*/ 0 w 7"/>
                      <a:gd name="T5" fmla="*/ 0 h 5"/>
                      <a:gd name="T6" fmla="*/ 0 w 7"/>
                      <a:gd name="T7" fmla="*/ 1 h 5"/>
                      <a:gd name="T8" fmla="*/ 0 w 7"/>
                      <a:gd name="T9" fmla="*/ 2 h 5"/>
                      <a:gd name="T10" fmla="*/ 7 w 7"/>
                      <a:gd name="T11" fmla="*/ 5 h 5"/>
                      <a:gd name="T12" fmla="*/ 3 w 7"/>
                      <a:gd name="T13" fmla="*/ 5 h 5"/>
                      <a:gd name="T14" fmla="*/ 3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2"/>
                        </a:moveTo>
                        <a:lnTo>
                          <a:pt x="3" y="1"/>
                        </a:lnTo>
                        <a:lnTo>
                          <a:pt x="0" y="0"/>
                        </a:lnTo>
                        <a:lnTo>
                          <a:pt x="0" y="1"/>
                        </a:lnTo>
                        <a:lnTo>
                          <a:pt x="0" y="2"/>
                        </a:lnTo>
                        <a:lnTo>
                          <a:pt x="7"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0" name="Freeform 584"/>
                  <p:cNvSpPr>
                    <a:spLocks/>
                  </p:cNvSpPr>
                  <p:nvPr/>
                </p:nvSpPr>
                <p:spPr bwMode="auto">
                  <a:xfrm>
                    <a:off x="3122" y="1761"/>
                    <a:ext cx="9" cy="3"/>
                  </a:xfrm>
                  <a:custGeom>
                    <a:avLst/>
                    <a:gdLst>
                      <a:gd name="T0" fmla="*/ 17 w 17"/>
                      <a:gd name="T1" fmla="*/ 1 h 4"/>
                      <a:gd name="T2" fmla="*/ 13 w 17"/>
                      <a:gd name="T3" fmla="*/ 0 h 4"/>
                      <a:gd name="T4" fmla="*/ 5 w 17"/>
                      <a:gd name="T5" fmla="*/ 0 h 4"/>
                      <a:gd name="T6" fmla="*/ 2 w 17"/>
                      <a:gd name="T7" fmla="*/ 1 h 4"/>
                      <a:gd name="T8" fmla="*/ 0 w 17"/>
                      <a:gd name="T9" fmla="*/ 4 h 4"/>
                      <a:gd name="T10" fmla="*/ 17 w 17"/>
                      <a:gd name="T11" fmla="*/ 4 h 4"/>
                      <a:gd name="T12" fmla="*/ 17 w 17"/>
                      <a:gd name="T13" fmla="*/ 2 h 4"/>
                      <a:gd name="T14" fmla="*/ 17 w 1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4"/>
                      <a:gd name="T26" fmla="*/ 17 w 1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4">
                        <a:moveTo>
                          <a:pt x="17" y="1"/>
                        </a:moveTo>
                        <a:lnTo>
                          <a:pt x="13" y="0"/>
                        </a:lnTo>
                        <a:lnTo>
                          <a:pt x="5" y="0"/>
                        </a:lnTo>
                        <a:lnTo>
                          <a:pt x="2" y="1"/>
                        </a:lnTo>
                        <a:lnTo>
                          <a:pt x="0" y="4"/>
                        </a:lnTo>
                        <a:lnTo>
                          <a:pt x="17" y="4"/>
                        </a:lnTo>
                        <a:lnTo>
                          <a:pt x="17" y="2"/>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1" name="Freeform 585"/>
                  <p:cNvSpPr>
                    <a:spLocks/>
                  </p:cNvSpPr>
                  <p:nvPr/>
                </p:nvSpPr>
                <p:spPr bwMode="auto">
                  <a:xfrm>
                    <a:off x="3145" y="1831"/>
                    <a:ext cx="115" cy="72"/>
                  </a:xfrm>
                  <a:custGeom>
                    <a:avLst/>
                    <a:gdLst>
                      <a:gd name="T0" fmla="*/ 0 w 229"/>
                      <a:gd name="T1" fmla="*/ 8 h 144"/>
                      <a:gd name="T2" fmla="*/ 126 w 229"/>
                      <a:gd name="T3" fmla="*/ 0 h 144"/>
                      <a:gd name="T4" fmla="*/ 148 w 229"/>
                      <a:gd name="T5" fmla="*/ 28 h 144"/>
                      <a:gd name="T6" fmla="*/ 84 w 229"/>
                      <a:gd name="T7" fmla="*/ 67 h 144"/>
                      <a:gd name="T8" fmla="*/ 83 w 229"/>
                      <a:gd name="T9" fmla="*/ 68 h 144"/>
                      <a:gd name="T10" fmla="*/ 82 w 229"/>
                      <a:gd name="T11" fmla="*/ 69 h 144"/>
                      <a:gd name="T12" fmla="*/ 80 w 229"/>
                      <a:gd name="T13" fmla="*/ 70 h 144"/>
                      <a:gd name="T14" fmla="*/ 79 w 229"/>
                      <a:gd name="T15" fmla="*/ 72 h 144"/>
                      <a:gd name="T16" fmla="*/ 78 w 229"/>
                      <a:gd name="T17" fmla="*/ 72 h 144"/>
                      <a:gd name="T18" fmla="*/ 76 w 229"/>
                      <a:gd name="T19" fmla="*/ 73 h 144"/>
                      <a:gd name="T20" fmla="*/ 76 w 229"/>
                      <a:gd name="T21" fmla="*/ 73 h 144"/>
                      <a:gd name="T22" fmla="*/ 75 w 229"/>
                      <a:gd name="T23" fmla="*/ 74 h 144"/>
                      <a:gd name="T24" fmla="*/ 73 w 229"/>
                      <a:gd name="T25" fmla="*/ 74 h 144"/>
                      <a:gd name="T26" fmla="*/ 72 w 229"/>
                      <a:gd name="T27" fmla="*/ 75 h 144"/>
                      <a:gd name="T28" fmla="*/ 71 w 229"/>
                      <a:gd name="T29" fmla="*/ 75 h 144"/>
                      <a:gd name="T30" fmla="*/ 70 w 229"/>
                      <a:gd name="T31" fmla="*/ 75 h 144"/>
                      <a:gd name="T32" fmla="*/ 72 w 229"/>
                      <a:gd name="T33" fmla="*/ 76 h 144"/>
                      <a:gd name="T34" fmla="*/ 73 w 229"/>
                      <a:gd name="T35" fmla="*/ 76 h 144"/>
                      <a:gd name="T36" fmla="*/ 76 w 229"/>
                      <a:gd name="T37" fmla="*/ 77 h 144"/>
                      <a:gd name="T38" fmla="*/ 77 w 229"/>
                      <a:gd name="T39" fmla="*/ 77 h 144"/>
                      <a:gd name="T40" fmla="*/ 79 w 229"/>
                      <a:gd name="T41" fmla="*/ 79 h 144"/>
                      <a:gd name="T42" fmla="*/ 82 w 229"/>
                      <a:gd name="T43" fmla="*/ 79 h 144"/>
                      <a:gd name="T44" fmla="*/ 83 w 229"/>
                      <a:gd name="T45" fmla="*/ 80 h 144"/>
                      <a:gd name="T46" fmla="*/ 85 w 229"/>
                      <a:gd name="T47" fmla="*/ 80 h 144"/>
                      <a:gd name="T48" fmla="*/ 88 w 229"/>
                      <a:gd name="T49" fmla="*/ 81 h 144"/>
                      <a:gd name="T50" fmla="*/ 91 w 229"/>
                      <a:gd name="T51" fmla="*/ 81 h 144"/>
                      <a:gd name="T52" fmla="*/ 93 w 229"/>
                      <a:gd name="T53" fmla="*/ 82 h 144"/>
                      <a:gd name="T54" fmla="*/ 95 w 229"/>
                      <a:gd name="T55" fmla="*/ 82 h 144"/>
                      <a:gd name="T56" fmla="*/ 209 w 229"/>
                      <a:gd name="T57" fmla="*/ 111 h 144"/>
                      <a:gd name="T58" fmla="*/ 229 w 229"/>
                      <a:gd name="T59" fmla="*/ 136 h 144"/>
                      <a:gd name="T60" fmla="*/ 102 w 229"/>
                      <a:gd name="T61" fmla="*/ 144 h 144"/>
                      <a:gd name="T62" fmla="*/ 88 w 229"/>
                      <a:gd name="T63" fmla="*/ 126 h 144"/>
                      <a:gd name="T64" fmla="*/ 194 w 229"/>
                      <a:gd name="T65" fmla="*/ 119 h 144"/>
                      <a:gd name="T66" fmla="*/ 57 w 229"/>
                      <a:gd name="T67" fmla="*/ 84 h 144"/>
                      <a:gd name="T68" fmla="*/ 45 w 229"/>
                      <a:gd name="T69" fmla="*/ 67 h 144"/>
                      <a:gd name="T70" fmla="*/ 122 w 229"/>
                      <a:gd name="T71" fmla="*/ 19 h 144"/>
                      <a:gd name="T72" fmla="*/ 14 w 229"/>
                      <a:gd name="T73" fmla="*/ 26 h 144"/>
                      <a:gd name="T74" fmla="*/ 0 w 229"/>
                      <a:gd name="T75" fmla="*/ 8 h 144"/>
                      <a:gd name="T76" fmla="*/ 0 w 229"/>
                      <a:gd name="T77" fmla="*/ 8 h 1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144"/>
                      <a:gd name="T119" fmla="*/ 229 w 229"/>
                      <a:gd name="T120" fmla="*/ 144 h 1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144">
                        <a:moveTo>
                          <a:pt x="0" y="8"/>
                        </a:moveTo>
                        <a:lnTo>
                          <a:pt x="126" y="0"/>
                        </a:lnTo>
                        <a:lnTo>
                          <a:pt x="148" y="28"/>
                        </a:lnTo>
                        <a:lnTo>
                          <a:pt x="84" y="67"/>
                        </a:lnTo>
                        <a:lnTo>
                          <a:pt x="83" y="68"/>
                        </a:lnTo>
                        <a:lnTo>
                          <a:pt x="82" y="69"/>
                        </a:lnTo>
                        <a:lnTo>
                          <a:pt x="80" y="70"/>
                        </a:lnTo>
                        <a:lnTo>
                          <a:pt x="79" y="72"/>
                        </a:lnTo>
                        <a:lnTo>
                          <a:pt x="78" y="72"/>
                        </a:lnTo>
                        <a:lnTo>
                          <a:pt x="76" y="73"/>
                        </a:lnTo>
                        <a:lnTo>
                          <a:pt x="75" y="74"/>
                        </a:lnTo>
                        <a:lnTo>
                          <a:pt x="73" y="74"/>
                        </a:lnTo>
                        <a:lnTo>
                          <a:pt x="72" y="75"/>
                        </a:lnTo>
                        <a:lnTo>
                          <a:pt x="71" y="75"/>
                        </a:lnTo>
                        <a:lnTo>
                          <a:pt x="70" y="75"/>
                        </a:lnTo>
                        <a:lnTo>
                          <a:pt x="72" y="76"/>
                        </a:lnTo>
                        <a:lnTo>
                          <a:pt x="73" y="76"/>
                        </a:lnTo>
                        <a:lnTo>
                          <a:pt x="76" y="77"/>
                        </a:lnTo>
                        <a:lnTo>
                          <a:pt x="77" y="77"/>
                        </a:lnTo>
                        <a:lnTo>
                          <a:pt x="79" y="79"/>
                        </a:lnTo>
                        <a:lnTo>
                          <a:pt x="82" y="79"/>
                        </a:lnTo>
                        <a:lnTo>
                          <a:pt x="83" y="80"/>
                        </a:lnTo>
                        <a:lnTo>
                          <a:pt x="85" y="80"/>
                        </a:lnTo>
                        <a:lnTo>
                          <a:pt x="88" y="81"/>
                        </a:lnTo>
                        <a:lnTo>
                          <a:pt x="91" y="81"/>
                        </a:lnTo>
                        <a:lnTo>
                          <a:pt x="93" y="82"/>
                        </a:lnTo>
                        <a:lnTo>
                          <a:pt x="95" y="82"/>
                        </a:lnTo>
                        <a:lnTo>
                          <a:pt x="209" y="111"/>
                        </a:lnTo>
                        <a:lnTo>
                          <a:pt x="229" y="136"/>
                        </a:lnTo>
                        <a:lnTo>
                          <a:pt x="102" y="144"/>
                        </a:lnTo>
                        <a:lnTo>
                          <a:pt x="88" y="126"/>
                        </a:lnTo>
                        <a:lnTo>
                          <a:pt x="194" y="119"/>
                        </a:lnTo>
                        <a:lnTo>
                          <a:pt x="57" y="84"/>
                        </a:lnTo>
                        <a:lnTo>
                          <a:pt x="45" y="67"/>
                        </a:lnTo>
                        <a:lnTo>
                          <a:pt x="122" y="19"/>
                        </a:lnTo>
                        <a:lnTo>
                          <a:pt x="14" y="2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2" name="Freeform 586"/>
                  <p:cNvSpPr>
                    <a:spLocks/>
                  </p:cNvSpPr>
                  <p:nvPr/>
                </p:nvSpPr>
                <p:spPr bwMode="auto">
                  <a:xfrm>
                    <a:off x="3145" y="1831"/>
                    <a:ext cx="115" cy="72"/>
                  </a:xfrm>
                  <a:custGeom>
                    <a:avLst/>
                    <a:gdLst>
                      <a:gd name="T0" fmla="*/ 0 w 229"/>
                      <a:gd name="T1" fmla="*/ 8 h 144"/>
                      <a:gd name="T2" fmla="*/ 126 w 229"/>
                      <a:gd name="T3" fmla="*/ 0 h 144"/>
                      <a:gd name="T4" fmla="*/ 148 w 229"/>
                      <a:gd name="T5" fmla="*/ 28 h 144"/>
                      <a:gd name="T6" fmla="*/ 84 w 229"/>
                      <a:gd name="T7" fmla="*/ 67 h 144"/>
                      <a:gd name="T8" fmla="*/ 83 w 229"/>
                      <a:gd name="T9" fmla="*/ 68 h 144"/>
                      <a:gd name="T10" fmla="*/ 82 w 229"/>
                      <a:gd name="T11" fmla="*/ 69 h 144"/>
                      <a:gd name="T12" fmla="*/ 80 w 229"/>
                      <a:gd name="T13" fmla="*/ 70 h 144"/>
                      <a:gd name="T14" fmla="*/ 79 w 229"/>
                      <a:gd name="T15" fmla="*/ 72 h 144"/>
                      <a:gd name="T16" fmla="*/ 78 w 229"/>
                      <a:gd name="T17" fmla="*/ 72 h 144"/>
                      <a:gd name="T18" fmla="*/ 76 w 229"/>
                      <a:gd name="T19" fmla="*/ 73 h 144"/>
                      <a:gd name="T20" fmla="*/ 76 w 229"/>
                      <a:gd name="T21" fmla="*/ 73 h 144"/>
                      <a:gd name="T22" fmla="*/ 75 w 229"/>
                      <a:gd name="T23" fmla="*/ 74 h 144"/>
                      <a:gd name="T24" fmla="*/ 73 w 229"/>
                      <a:gd name="T25" fmla="*/ 74 h 144"/>
                      <a:gd name="T26" fmla="*/ 72 w 229"/>
                      <a:gd name="T27" fmla="*/ 75 h 144"/>
                      <a:gd name="T28" fmla="*/ 71 w 229"/>
                      <a:gd name="T29" fmla="*/ 75 h 144"/>
                      <a:gd name="T30" fmla="*/ 70 w 229"/>
                      <a:gd name="T31" fmla="*/ 75 h 144"/>
                      <a:gd name="T32" fmla="*/ 72 w 229"/>
                      <a:gd name="T33" fmla="*/ 76 h 144"/>
                      <a:gd name="T34" fmla="*/ 73 w 229"/>
                      <a:gd name="T35" fmla="*/ 76 h 144"/>
                      <a:gd name="T36" fmla="*/ 76 w 229"/>
                      <a:gd name="T37" fmla="*/ 77 h 144"/>
                      <a:gd name="T38" fmla="*/ 77 w 229"/>
                      <a:gd name="T39" fmla="*/ 77 h 144"/>
                      <a:gd name="T40" fmla="*/ 79 w 229"/>
                      <a:gd name="T41" fmla="*/ 79 h 144"/>
                      <a:gd name="T42" fmla="*/ 82 w 229"/>
                      <a:gd name="T43" fmla="*/ 79 h 144"/>
                      <a:gd name="T44" fmla="*/ 83 w 229"/>
                      <a:gd name="T45" fmla="*/ 80 h 144"/>
                      <a:gd name="T46" fmla="*/ 85 w 229"/>
                      <a:gd name="T47" fmla="*/ 80 h 144"/>
                      <a:gd name="T48" fmla="*/ 88 w 229"/>
                      <a:gd name="T49" fmla="*/ 81 h 144"/>
                      <a:gd name="T50" fmla="*/ 91 w 229"/>
                      <a:gd name="T51" fmla="*/ 81 h 144"/>
                      <a:gd name="T52" fmla="*/ 93 w 229"/>
                      <a:gd name="T53" fmla="*/ 82 h 144"/>
                      <a:gd name="T54" fmla="*/ 95 w 229"/>
                      <a:gd name="T55" fmla="*/ 82 h 144"/>
                      <a:gd name="T56" fmla="*/ 209 w 229"/>
                      <a:gd name="T57" fmla="*/ 111 h 144"/>
                      <a:gd name="T58" fmla="*/ 229 w 229"/>
                      <a:gd name="T59" fmla="*/ 136 h 144"/>
                      <a:gd name="T60" fmla="*/ 102 w 229"/>
                      <a:gd name="T61" fmla="*/ 144 h 144"/>
                      <a:gd name="T62" fmla="*/ 88 w 229"/>
                      <a:gd name="T63" fmla="*/ 126 h 144"/>
                      <a:gd name="T64" fmla="*/ 194 w 229"/>
                      <a:gd name="T65" fmla="*/ 119 h 144"/>
                      <a:gd name="T66" fmla="*/ 57 w 229"/>
                      <a:gd name="T67" fmla="*/ 84 h 144"/>
                      <a:gd name="T68" fmla="*/ 45 w 229"/>
                      <a:gd name="T69" fmla="*/ 67 h 144"/>
                      <a:gd name="T70" fmla="*/ 122 w 229"/>
                      <a:gd name="T71" fmla="*/ 19 h 144"/>
                      <a:gd name="T72" fmla="*/ 14 w 229"/>
                      <a:gd name="T73" fmla="*/ 26 h 144"/>
                      <a:gd name="T74" fmla="*/ 0 w 229"/>
                      <a:gd name="T75" fmla="*/ 8 h 144"/>
                      <a:gd name="T76" fmla="*/ 0 w 229"/>
                      <a:gd name="T77" fmla="*/ 8 h 1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144"/>
                      <a:gd name="T119" fmla="*/ 229 w 229"/>
                      <a:gd name="T120" fmla="*/ 144 h 1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144">
                        <a:moveTo>
                          <a:pt x="0" y="8"/>
                        </a:moveTo>
                        <a:lnTo>
                          <a:pt x="126" y="0"/>
                        </a:lnTo>
                        <a:lnTo>
                          <a:pt x="148" y="28"/>
                        </a:lnTo>
                        <a:lnTo>
                          <a:pt x="84" y="67"/>
                        </a:lnTo>
                        <a:lnTo>
                          <a:pt x="83" y="68"/>
                        </a:lnTo>
                        <a:lnTo>
                          <a:pt x="82" y="69"/>
                        </a:lnTo>
                        <a:lnTo>
                          <a:pt x="80" y="70"/>
                        </a:lnTo>
                        <a:lnTo>
                          <a:pt x="79" y="72"/>
                        </a:lnTo>
                        <a:lnTo>
                          <a:pt x="78" y="72"/>
                        </a:lnTo>
                        <a:lnTo>
                          <a:pt x="76" y="73"/>
                        </a:lnTo>
                        <a:lnTo>
                          <a:pt x="75" y="74"/>
                        </a:lnTo>
                        <a:lnTo>
                          <a:pt x="73" y="74"/>
                        </a:lnTo>
                        <a:lnTo>
                          <a:pt x="72" y="75"/>
                        </a:lnTo>
                        <a:lnTo>
                          <a:pt x="71" y="75"/>
                        </a:lnTo>
                        <a:lnTo>
                          <a:pt x="70" y="75"/>
                        </a:lnTo>
                        <a:lnTo>
                          <a:pt x="72" y="76"/>
                        </a:lnTo>
                        <a:lnTo>
                          <a:pt x="73" y="76"/>
                        </a:lnTo>
                        <a:lnTo>
                          <a:pt x="76" y="77"/>
                        </a:lnTo>
                        <a:lnTo>
                          <a:pt x="77" y="77"/>
                        </a:lnTo>
                        <a:lnTo>
                          <a:pt x="79" y="79"/>
                        </a:lnTo>
                        <a:lnTo>
                          <a:pt x="82" y="79"/>
                        </a:lnTo>
                        <a:lnTo>
                          <a:pt x="83" y="80"/>
                        </a:lnTo>
                        <a:lnTo>
                          <a:pt x="85" y="80"/>
                        </a:lnTo>
                        <a:lnTo>
                          <a:pt x="88" y="81"/>
                        </a:lnTo>
                        <a:lnTo>
                          <a:pt x="91" y="81"/>
                        </a:lnTo>
                        <a:lnTo>
                          <a:pt x="93" y="82"/>
                        </a:lnTo>
                        <a:lnTo>
                          <a:pt x="95" y="82"/>
                        </a:lnTo>
                        <a:lnTo>
                          <a:pt x="209" y="111"/>
                        </a:lnTo>
                        <a:lnTo>
                          <a:pt x="229" y="136"/>
                        </a:lnTo>
                        <a:lnTo>
                          <a:pt x="102" y="144"/>
                        </a:lnTo>
                        <a:lnTo>
                          <a:pt x="88" y="126"/>
                        </a:lnTo>
                        <a:lnTo>
                          <a:pt x="194" y="119"/>
                        </a:lnTo>
                        <a:lnTo>
                          <a:pt x="57" y="84"/>
                        </a:lnTo>
                        <a:lnTo>
                          <a:pt x="45" y="67"/>
                        </a:lnTo>
                        <a:lnTo>
                          <a:pt x="122" y="19"/>
                        </a:lnTo>
                        <a:lnTo>
                          <a:pt x="14" y="26"/>
                        </a:lnTo>
                        <a:lnTo>
                          <a:pt x="0" y="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613" name="Freeform 587"/>
                  <p:cNvSpPr>
                    <a:spLocks/>
                  </p:cNvSpPr>
                  <p:nvPr/>
                </p:nvSpPr>
                <p:spPr bwMode="auto">
                  <a:xfrm>
                    <a:off x="3145" y="1831"/>
                    <a:ext cx="76" cy="36"/>
                  </a:xfrm>
                  <a:custGeom>
                    <a:avLst/>
                    <a:gdLst>
                      <a:gd name="T0" fmla="*/ 0 w 151"/>
                      <a:gd name="T1" fmla="*/ 8 h 74"/>
                      <a:gd name="T2" fmla="*/ 0 w 151"/>
                      <a:gd name="T3" fmla="*/ 10 h 74"/>
                      <a:gd name="T4" fmla="*/ 126 w 151"/>
                      <a:gd name="T5" fmla="*/ 2 h 74"/>
                      <a:gd name="T6" fmla="*/ 146 w 151"/>
                      <a:gd name="T7" fmla="*/ 29 h 74"/>
                      <a:gd name="T8" fmla="*/ 83 w 151"/>
                      <a:gd name="T9" fmla="*/ 67 h 74"/>
                      <a:gd name="T10" fmla="*/ 78 w 151"/>
                      <a:gd name="T11" fmla="*/ 71 h 74"/>
                      <a:gd name="T12" fmla="*/ 79 w 151"/>
                      <a:gd name="T13" fmla="*/ 73 h 74"/>
                      <a:gd name="T14" fmla="*/ 80 w 151"/>
                      <a:gd name="T15" fmla="*/ 74 h 74"/>
                      <a:gd name="T16" fmla="*/ 85 w 151"/>
                      <a:gd name="T17" fmla="*/ 69 h 74"/>
                      <a:gd name="T18" fmla="*/ 151 w 151"/>
                      <a:gd name="T19" fmla="*/ 29 h 74"/>
                      <a:gd name="T20" fmla="*/ 126 w 151"/>
                      <a:gd name="T21" fmla="*/ 0 h 74"/>
                      <a:gd name="T22" fmla="*/ 0 w 151"/>
                      <a:gd name="T23" fmla="*/ 8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1"/>
                      <a:gd name="T37" fmla="*/ 0 h 74"/>
                      <a:gd name="T38" fmla="*/ 151 w 151"/>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1" h="74">
                        <a:moveTo>
                          <a:pt x="0" y="8"/>
                        </a:moveTo>
                        <a:lnTo>
                          <a:pt x="0" y="10"/>
                        </a:lnTo>
                        <a:lnTo>
                          <a:pt x="126" y="2"/>
                        </a:lnTo>
                        <a:lnTo>
                          <a:pt x="146" y="29"/>
                        </a:lnTo>
                        <a:lnTo>
                          <a:pt x="83" y="67"/>
                        </a:lnTo>
                        <a:lnTo>
                          <a:pt x="78" y="71"/>
                        </a:lnTo>
                        <a:lnTo>
                          <a:pt x="79" y="73"/>
                        </a:lnTo>
                        <a:lnTo>
                          <a:pt x="80" y="74"/>
                        </a:lnTo>
                        <a:lnTo>
                          <a:pt x="85" y="69"/>
                        </a:lnTo>
                        <a:lnTo>
                          <a:pt x="151" y="29"/>
                        </a:lnTo>
                        <a:lnTo>
                          <a:pt x="126"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4" name="Freeform 588"/>
                  <p:cNvSpPr>
                    <a:spLocks/>
                  </p:cNvSpPr>
                  <p:nvPr/>
                </p:nvSpPr>
                <p:spPr bwMode="auto">
                  <a:xfrm>
                    <a:off x="3185" y="1866"/>
                    <a:ext cx="1" cy="2"/>
                  </a:xfrm>
                  <a:custGeom>
                    <a:avLst/>
                    <a:gdLst>
                      <a:gd name="T0" fmla="*/ 0 w 1"/>
                      <a:gd name="T1" fmla="*/ 3 h 5"/>
                      <a:gd name="T2" fmla="*/ 0 w 1"/>
                      <a:gd name="T3" fmla="*/ 0 h 5"/>
                      <a:gd name="T4" fmla="*/ 0 w 1"/>
                      <a:gd name="T5" fmla="*/ 5 h 5"/>
                      <a:gd name="T6" fmla="*/ 1 w 1"/>
                      <a:gd name="T7" fmla="*/ 4 h 5"/>
                      <a:gd name="T8" fmla="*/ 0 w 1"/>
                      <a:gd name="T9" fmla="*/ 3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0" y="3"/>
                        </a:moveTo>
                        <a:lnTo>
                          <a:pt x="0" y="0"/>
                        </a:lnTo>
                        <a:lnTo>
                          <a:pt x="0" y="5"/>
                        </a:lnTo>
                        <a:lnTo>
                          <a:pt x="1" y="4"/>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5" name="Freeform 589"/>
                  <p:cNvSpPr>
                    <a:spLocks/>
                  </p:cNvSpPr>
                  <p:nvPr/>
                </p:nvSpPr>
                <p:spPr bwMode="auto">
                  <a:xfrm>
                    <a:off x="3185" y="1866"/>
                    <a:ext cx="1" cy="2"/>
                  </a:xfrm>
                  <a:custGeom>
                    <a:avLst/>
                    <a:gdLst>
                      <a:gd name="T0" fmla="*/ 1 w 1"/>
                      <a:gd name="T1" fmla="*/ 0 h 5"/>
                      <a:gd name="T2" fmla="*/ 0 w 1"/>
                      <a:gd name="T3" fmla="*/ 0 h 5"/>
                      <a:gd name="T4" fmla="*/ 0 w 1"/>
                      <a:gd name="T5" fmla="*/ 3 h 5"/>
                      <a:gd name="T6" fmla="*/ 0 w 1"/>
                      <a:gd name="T7" fmla="*/ 5 h 5"/>
                      <a:gd name="T8" fmla="*/ 1 w 1"/>
                      <a:gd name="T9" fmla="*/ 5 h 5"/>
                      <a:gd name="T10" fmla="*/ 1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1" y="0"/>
                        </a:moveTo>
                        <a:lnTo>
                          <a:pt x="0" y="0"/>
                        </a:lnTo>
                        <a:lnTo>
                          <a:pt x="0" y="3"/>
                        </a:lnTo>
                        <a:lnTo>
                          <a:pt x="0" y="5"/>
                        </a:lnTo>
                        <a:lnTo>
                          <a:pt x="1"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6" name="Freeform 590"/>
                  <p:cNvSpPr>
                    <a:spLocks/>
                  </p:cNvSpPr>
                  <p:nvPr/>
                </p:nvSpPr>
                <p:spPr bwMode="auto">
                  <a:xfrm>
                    <a:off x="3183" y="1866"/>
                    <a:ext cx="3"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7" name="Freeform 591"/>
                  <p:cNvSpPr>
                    <a:spLocks/>
                  </p:cNvSpPr>
                  <p:nvPr/>
                </p:nvSpPr>
                <p:spPr bwMode="auto">
                  <a:xfrm>
                    <a:off x="3182" y="1867"/>
                    <a:ext cx="2" cy="2"/>
                  </a:xfrm>
                  <a:custGeom>
                    <a:avLst/>
                    <a:gdLst>
                      <a:gd name="T0" fmla="*/ 3 w 4"/>
                      <a:gd name="T1" fmla="*/ 0 h 3"/>
                      <a:gd name="T2" fmla="*/ 0 w 4"/>
                      <a:gd name="T3" fmla="*/ 1 h 3"/>
                      <a:gd name="T4" fmla="*/ 0 w 4"/>
                      <a:gd name="T5" fmla="*/ 1 h 3"/>
                      <a:gd name="T6" fmla="*/ 2 w 4"/>
                      <a:gd name="T7" fmla="*/ 2 h 3"/>
                      <a:gd name="T8" fmla="*/ 3 w 4"/>
                      <a:gd name="T9" fmla="*/ 3 h 3"/>
                      <a:gd name="T10" fmla="*/ 4 w 4"/>
                      <a:gd name="T11" fmla="*/ 2 h 3"/>
                      <a:gd name="T12" fmla="*/ 3 w 4"/>
                      <a:gd name="T13" fmla="*/ 1 h 3"/>
                      <a:gd name="T14" fmla="*/ 3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0"/>
                        </a:moveTo>
                        <a:lnTo>
                          <a:pt x="0" y="1"/>
                        </a:lnTo>
                        <a:lnTo>
                          <a:pt x="2" y="2"/>
                        </a:lnTo>
                        <a:lnTo>
                          <a:pt x="3" y="3"/>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8" name="Freeform 592"/>
                  <p:cNvSpPr>
                    <a:spLocks/>
                  </p:cNvSpPr>
                  <p:nvPr/>
                </p:nvSpPr>
                <p:spPr bwMode="auto">
                  <a:xfrm>
                    <a:off x="3182" y="1867"/>
                    <a:ext cx="1" cy="2"/>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19" name="Freeform 593"/>
                  <p:cNvSpPr>
                    <a:spLocks/>
                  </p:cNvSpPr>
                  <p:nvPr/>
                </p:nvSpPr>
                <p:spPr bwMode="auto">
                  <a:xfrm>
                    <a:off x="3181" y="1867"/>
                    <a:ext cx="2" cy="2"/>
                  </a:xfrm>
                  <a:custGeom>
                    <a:avLst/>
                    <a:gdLst>
                      <a:gd name="T0" fmla="*/ 2 w 4"/>
                      <a:gd name="T1" fmla="*/ 0 h 4"/>
                      <a:gd name="T2" fmla="*/ 2 w 4"/>
                      <a:gd name="T3" fmla="*/ 0 h 4"/>
                      <a:gd name="T4" fmla="*/ 0 w 4"/>
                      <a:gd name="T5" fmla="*/ 2 h 4"/>
                      <a:gd name="T6" fmla="*/ 1 w 4"/>
                      <a:gd name="T7" fmla="*/ 3 h 4"/>
                      <a:gd name="T8" fmla="*/ 2 w 4"/>
                      <a:gd name="T9" fmla="*/ 4 h 4"/>
                      <a:gd name="T10" fmla="*/ 4 w 4"/>
                      <a:gd name="T11" fmla="*/ 3 h 4"/>
                      <a:gd name="T12" fmla="*/ 2 w 4"/>
                      <a:gd name="T13" fmla="*/ 2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2" y="0"/>
                        </a:lnTo>
                        <a:lnTo>
                          <a:pt x="0" y="2"/>
                        </a:lnTo>
                        <a:lnTo>
                          <a:pt x="1" y="3"/>
                        </a:lnTo>
                        <a:lnTo>
                          <a:pt x="2" y="4"/>
                        </a:lnTo>
                        <a:lnTo>
                          <a:pt x="4" y="3"/>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0" name="Freeform 594"/>
                  <p:cNvSpPr>
                    <a:spLocks/>
                  </p:cNvSpPr>
                  <p:nvPr/>
                </p:nvSpPr>
                <p:spPr bwMode="auto">
                  <a:xfrm>
                    <a:off x="3180" y="1867"/>
                    <a:ext cx="2" cy="3"/>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1" name="Freeform 595"/>
                  <p:cNvSpPr>
                    <a:spLocks/>
                  </p:cNvSpPr>
                  <p:nvPr/>
                </p:nvSpPr>
                <p:spPr bwMode="auto">
                  <a:xfrm>
                    <a:off x="3180" y="1867"/>
                    <a:ext cx="2" cy="3"/>
                  </a:xfrm>
                  <a:custGeom>
                    <a:avLst/>
                    <a:gdLst>
                      <a:gd name="T0" fmla="*/ 0 w 2"/>
                      <a:gd name="T1" fmla="*/ 0 h 4"/>
                      <a:gd name="T2" fmla="*/ 0 w 2"/>
                      <a:gd name="T3" fmla="*/ 0 h 4"/>
                      <a:gd name="T4" fmla="*/ 0 w 2"/>
                      <a:gd name="T5" fmla="*/ 3 h 4"/>
                      <a:gd name="T6" fmla="*/ 2 w 2"/>
                      <a:gd name="T7" fmla="*/ 4 h 4"/>
                      <a:gd name="T8" fmla="*/ 2 w 2"/>
                      <a:gd name="T9" fmla="*/ 2 h 4"/>
                      <a:gd name="T10" fmla="*/ 0 w 2"/>
                      <a:gd name="T11" fmla="*/ 1 h 4"/>
                      <a:gd name="T12" fmla="*/ 0 w 2"/>
                      <a:gd name="T13" fmla="*/ 2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0" y="0"/>
                        </a:lnTo>
                        <a:lnTo>
                          <a:pt x="0" y="3"/>
                        </a:lnTo>
                        <a:lnTo>
                          <a:pt x="2" y="4"/>
                        </a:lnTo>
                        <a:lnTo>
                          <a:pt x="2" y="2"/>
                        </a:lnTo>
                        <a:lnTo>
                          <a:pt x="0" y="1"/>
                        </a:lnTo>
                        <a:lnTo>
                          <a:pt x="0"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2" name="Freeform 596"/>
                  <p:cNvSpPr>
                    <a:spLocks/>
                  </p:cNvSpPr>
                  <p:nvPr/>
                </p:nvSpPr>
                <p:spPr bwMode="auto">
                  <a:xfrm>
                    <a:off x="3182" y="1869"/>
                    <a:ext cx="79" cy="35"/>
                  </a:xfrm>
                  <a:custGeom>
                    <a:avLst/>
                    <a:gdLst>
                      <a:gd name="T0" fmla="*/ 0 w 158"/>
                      <a:gd name="T1" fmla="*/ 2 h 70"/>
                      <a:gd name="T2" fmla="*/ 1 w 158"/>
                      <a:gd name="T3" fmla="*/ 2 h 70"/>
                      <a:gd name="T4" fmla="*/ 4 w 158"/>
                      <a:gd name="T5" fmla="*/ 4 h 70"/>
                      <a:gd name="T6" fmla="*/ 5 w 158"/>
                      <a:gd name="T7" fmla="*/ 4 h 70"/>
                      <a:gd name="T8" fmla="*/ 7 w 158"/>
                      <a:gd name="T9" fmla="*/ 5 h 70"/>
                      <a:gd name="T10" fmla="*/ 8 w 158"/>
                      <a:gd name="T11" fmla="*/ 5 h 70"/>
                      <a:gd name="T12" fmla="*/ 10 w 158"/>
                      <a:gd name="T13" fmla="*/ 6 h 70"/>
                      <a:gd name="T14" fmla="*/ 13 w 158"/>
                      <a:gd name="T15" fmla="*/ 6 h 70"/>
                      <a:gd name="T16" fmla="*/ 16 w 158"/>
                      <a:gd name="T17" fmla="*/ 7 h 70"/>
                      <a:gd name="T18" fmla="*/ 19 w 158"/>
                      <a:gd name="T19" fmla="*/ 7 h 70"/>
                      <a:gd name="T20" fmla="*/ 21 w 158"/>
                      <a:gd name="T21" fmla="*/ 8 h 70"/>
                      <a:gd name="T22" fmla="*/ 23 w 158"/>
                      <a:gd name="T23" fmla="*/ 8 h 70"/>
                      <a:gd name="T24" fmla="*/ 136 w 158"/>
                      <a:gd name="T25" fmla="*/ 37 h 70"/>
                      <a:gd name="T26" fmla="*/ 155 w 158"/>
                      <a:gd name="T27" fmla="*/ 61 h 70"/>
                      <a:gd name="T28" fmla="*/ 30 w 158"/>
                      <a:gd name="T29" fmla="*/ 68 h 70"/>
                      <a:gd name="T30" fmla="*/ 30 w 158"/>
                      <a:gd name="T31" fmla="*/ 70 h 70"/>
                      <a:gd name="T32" fmla="*/ 157 w 158"/>
                      <a:gd name="T33" fmla="*/ 62 h 70"/>
                      <a:gd name="T34" fmla="*/ 158 w 158"/>
                      <a:gd name="T35" fmla="*/ 60 h 70"/>
                      <a:gd name="T36" fmla="*/ 139 w 158"/>
                      <a:gd name="T37" fmla="*/ 35 h 70"/>
                      <a:gd name="T38" fmla="*/ 23 w 158"/>
                      <a:gd name="T39" fmla="*/ 6 h 70"/>
                      <a:gd name="T40" fmla="*/ 21 w 158"/>
                      <a:gd name="T41" fmla="*/ 6 h 70"/>
                      <a:gd name="T42" fmla="*/ 19 w 158"/>
                      <a:gd name="T43" fmla="*/ 5 h 70"/>
                      <a:gd name="T44" fmla="*/ 16 w 158"/>
                      <a:gd name="T45" fmla="*/ 5 h 70"/>
                      <a:gd name="T46" fmla="*/ 13 w 158"/>
                      <a:gd name="T47" fmla="*/ 4 h 70"/>
                      <a:gd name="T48" fmla="*/ 12 w 158"/>
                      <a:gd name="T49" fmla="*/ 4 h 70"/>
                      <a:gd name="T50" fmla="*/ 11 w 158"/>
                      <a:gd name="T51" fmla="*/ 2 h 70"/>
                      <a:gd name="T52" fmla="*/ 7 w 158"/>
                      <a:gd name="T53" fmla="*/ 2 h 70"/>
                      <a:gd name="T54" fmla="*/ 5 w 158"/>
                      <a:gd name="T55" fmla="*/ 1 h 70"/>
                      <a:gd name="T56" fmla="*/ 4 w 158"/>
                      <a:gd name="T57" fmla="*/ 1 h 70"/>
                      <a:gd name="T58" fmla="*/ 1 w 158"/>
                      <a:gd name="T59" fmla="*/ 0 h 70"/>
                      <a:gd name="T60" fmla="*/ 0 w 158"/>
                      <a:gd name="T61" fmla="*/ 0 h 70"/>
                      <a:gd name="T62" fmla="*/ 0 w 158"/>
                      <a:gd name="T63" fmla="*/ 2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8"/>
                      <a:gd name="T97" fmla="*/ 0 h 70"/>
                      <a:gd name="T98" fmla="*/ 158 w 158"/>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8" h="70">
                        <a:moveTo>
                          <a:pt x="0" y="2"/>
                        </a:moveTo>
                        <a:lnTo>
                          <a:pt x="1" y="2"/>
                        </a:lnTo>
                        <a:lnTo>
                          <a:pt x="4" y="4"/>
                        </a:lnTo>
                        <a:lnTo>
                          <a:pt x="5" y="4"/>
                        </a:lnTo>
                        <a:lnTo>
                          <a:pt x="7" y="5"/>
                        </a:lnTo>
                        <a:lnTo>
                          <a:pt x="8" y="5"/>
                        </a:lnTo>
                        <a:lnTo>
                          <a:pt x="10" y="6"/>
                        </a:lnTo>
                        <a:lnTo>
                          <a:pt x="13" y="6"/>
                        </a:lnTo>
                        <a:lnTo>
                          <a:pt x="16" y="7"/>
                        </a:lnTo>
                        <a:lnTo>
                          <a:pt x="19" y="7"/>
                        </a:lnTo>
                        <a:lnTo>
                          <a:pt x="21" y="8"/>
                        </a:lnTo>
                        <a:lnTo>
                          <a:pt x="23" y="8"/>
                        </a:lnTo>
                        <a:lnTo>
                          <a:pt x="136" y="37"/>
                        </a:lnTo>
                        <a:lnTo>
                          <a:pt x="155" y="61"/>
                        </a:lnTo>
                        <a:lnTo>
                          <a:pt x="30" y="68"/>
                        </a:lnTo>
                        <a:lnTo>
                          <a:pt x="30" y="70"/>
                        </a:lnTo>
                        <a:lnTo>
                          <a:pt x="157" y="62"/>
                        </a:lnTo>
                        <a:lnTo>
                          <a:pt x="158" y="60"/>
                        </a:lnTo>
                        <a:lnTo>
                          <a:pt x="139" y="35"/>
                        </a:lnTo>
                        <a:lnTo>
                          <a:pt x="23" y="6"/>
                        </a:lnTo>
                        <a:lnTo>
                          <a:pt x="21" y="6"/>
                        </a:lnTo>
                        <a:lnTo>
                          <a:pt x="19" y="5"/>
                        </a:lnTo>
                        <a:lnTo>
                          <a:pt x="16" y="5"/>
                        </a:lnTo>
                        <a:lnTo>
                          <a:pt x="13" y="4"/>
                        </a:lnTo>
                        <a:lnTo>
                          <a:pt x="12" y="4"/>
                        </a:lnTo>
                        <a:lnTo>
                          <a:pt x="11" y="2"/>
                        </a:lnTo>
                        <a:lnTo>
                          <a:pt x="7" y="2"/>
                        </a:lnTo>
                        <a:lnTo>
                          <a:pt x="5" y="1"/>
                        </a:lnTo>
                        <a:lnTo>
                          <a:pt x="4" y="1"/>
                        </a:lnTo>
                        <a:lnTo>
                          <a:pt x="1" y="0"/>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3" name="Freeform 597"/>
                  <p:cNvSpPr>
                    <a:spLocks/>
                  </p:cNvSpPr>
                  <p:nvPr/>
                </p:nvSpPr>
                <p:spPr bwMode="auto">
                  <a:xfrm>
                    <a:off x="3145" y="1835"/>
                    <a:ext cx="98" cy="69"/>
                  </a:xfrm>
                  <a:custGeom>
                    <a:avLst/>
                    <a:gdLst>
                      <a:gd name="T0" fmla="*/ 103 w 195"/>
                      <a:gd name="T1" fmla="*/ 136 h 138"/>
                      <a:gd name="T2" fmla="*/ 92 w 195"/>
                      <a:gd name="T3" fmla="*/ 119 h 138"/>
                      <a:gd name="T4" fmla="*/ 195 w 195"/>
                      <a:gd name="T5" fmla="*/ 113 h 138"/>
                      <a:gd name="T6" fmla="*/ 195 w 195"/>
                      <a:gd name="T7" fmla="*/ 111 h 138"/>
                      <a:gd name="T8" fmla="*/ 59 w 195"/>
                      <a:gd name="T9" fmla="*/ 76 h 138"/>
                      <a:gd name="T10" fmla="*/ 48 w 195"/>
                      <a:gd name="T11" fmla="*/ 60 h 138"/>
                      <a:gd name="T12" fmla="*/ 124 w 195"/>
                      <a:gd name="T13" fmla="*/ 13 h 138"/>
                      <a:gd name="T14" fmla="*/ 123 w 195"/>
                      <a:gd name="T15" fmla="*/ 10 h 138"/>
                      <a:gd name="T16" fmla="*/ 15 w 195"/>
                      <a:gd name="T17" fmla="*/ 17 h 138"/>
                      <a:gd name="T18" fmla="*/ 3 w 195"/>
                      <a:gd name="T19" fmla="*/ 1 h 138"/>
                      <a:gd name="T20" fmla="*/ 1 w 195"/>
                      <a:gd name="T21" fmla="*/ 0 h 138"/>
                      <a:gd name="T22" fmla="*/ 0 w 195"/>
                      <a:gd name="T23" fmla="*/ 2 h 138"/>
                      <a:gd name="T24" fmla="*/ 15 w 195"/>
                      <a:gd name="T25" fmla="*/ 20 h 138"/>
                      <a:gd name="T26" fmla="*/ 118 w 195"/>
                      <a:gd name="T27" fmla="*/ 13 h 138"/>
                      <a:gd name="T28" fmla="*/ 43 w 195"/>
                      <a:gd name="T29" fmla="*/ 60 h 138"/>
                      <a:gd name="T30" fmla="*/ 57 w 195"/>
                      <a:gd name="T31" fmla="*/ 78 h 138"/>
                      <a:gd name="T32" fmla="*/ 189 w 195"/>
                      <a:gd name="T33" fmla="*/ 111 h 138"/>
                      <a:gd name="T34" fmla="*/ 89 w 195"/>
                      <a:gd name="T35" fmla="*/ 118 h 138"/>
                      <a:gd name="T36" fmla="*/ 88 w 195"/>
                      <a:gd name="T37" fmla="*/ 120 h 138"/>
                      <a:gd name="T38" fmla="*/ 103 w 195"/>
                      <a:gd name="T39" fmla="*/ 138 h 138"/>
                      <a:gd name="T40" fmla="*/ 103 w 195"/>
                      <a:gd name="T41" fmla="*/ 136 h 1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95"/>
                      <a:gd name="T64" fmla="*/ 0 h 138"/>
                      <a:gd name="T65" fmla="*/ 195 w 195"/>
                      <a:gd name="T66" fmla="*/ 138 h 13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95" h="138">
                        <a:moveTo>
                          <a:pt x="103" y="136"/>
                        </a:moveTo>
                        <a:lnTo>
                          <a:pt x="92" y="119"/>
                        </a:lnTo>
                        <a:lnTo>
                          <a:pt x="195" y="113"/>
                        </a:lnTo>
                        <a:lnTo>
                          <a:pt x="195" y="111"/>
                        </a:lnTo>
                        <a:lnTo>
                          <a:pt x="59" y="76"/>
                        </a:lnTo>
                        <a:lnTo>
                          <a:pt x="48" y="60"/>
                        </a:lnTo>
                        <a:lnTo>
                          <a:pt x="124" y="13"/>
                        </a:lnTo>
                        <a:lnTo>
                          <a:pt x="123" y="10"/>
                        </a:lnTo>
                        <a:lnTo>
                          <a:pt x="15" y="17"/>
                        </a:lnTo>
                        <a:lnTo>
                          <a:pt x="3" y="1"/>
                        </a:lnTo>
                        <a:lnTo>
                          <a:pt x="1" y="0"/>
                        </a:lnTo>
                        <a:lnTo>
                          <a:pt x="0" y="2"/>
                        </a:lnTo>
                        <a:lnTo>
                          <a:pt x="15" y="20"/>
                        </a:lnTo>
                        <a:lnTo>
                          <a:pt x="118" y="13"/>
                        </a:lnTo>
                        <a:lnTo>
                          <a:pt x="43" y="60"/>
                        </a:lnTo>
                        <a:lnTo>
                          <a:pt x="57" y="78"/>
                        </a:lnTo>
                        <a:lnTo>
                          <a:pt x="189" y="111"/>
                        </a:lnTo>
                        <a:lnTo>
                          <a:pt x="89" y="118"/>
                        </a:lnTo>
                        <a:lnTo>
                          <a:pt x="88" y="120"/>
                        </a:lnTo>
                        <a:lnTo>
                          <a:pt x="103" y="138"/>
                        </a:lnTo>
                        <a:lnTo>
                          <a:pt x="103"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4" name="Freeform 598"/>
                  <p:cNvSpPr>
                    <a:spLocks noEditPoints="1"/>
                  </p:cNvSpPr>
                  <p:nvPr/>
                </p:nvSpPr>
                <p:spPr bwMode="auto">
                  <a:xfrm>
                    <a:off x="3208" y="1913"/>
                    <a:ext cx="92" cy="57"/>
                  </a:xfrm>
                  <a:custGeom>
                    <a:avLst/>
                    <a:gdLst>
                      <a:gd name="T0" fmla="*/ 172 w 184"/>
                      <a:gd name="T1" fmla="*/ 60 h 114"/>
                      <a:gd name="T2" fmla="*/ 179 w 184"/>
                      <a:gd name="T3" fmla="*/ 71 h 114"/>
                      <a:gd name="T4" fmla="*/ 182 w 184"/>
                      <a:gd name="T5" fmla="*/ 81 h 114"/>
                      <a:gd name="T6" fmla="*/ 184 w 184"/>
                      <a:gd name="T7" fmla="*/ 89 h 114"/>
                      <a:gd name="T8" fmla="*/ 184 w 184"/>
                      <a:gd name="T9" fmla="*/ 94 h 114"/>
                      <a:gd name="T10" fmla="*/ 181 w 184"/>
                      <a:gd name="T11" fmla="*/ 100 h 114"/>
                      <a:gd name="T12" fmla="*/ 175 w 184"/>
                      <a:gd name="T13" fmla="*/ 102 h 114"/>
                      <a:gd name="T14" fmla="*/ 168 w 184"/>
                      <a:gd name="T15" fmla="*/ 104 h 114"/>
                      <a:gd name="T16" fmla="*/ 161 w 184"/>
                      <a:gd name="T17" fmla="*/ 102 h 114"/>
                      <a:gd name="T18" fmla="*/ 153 w 184"/>
                      <a:gd name="T19" fmla="*/ 100 h 114"/>
                      <a:gd name="T20" fmla="*/ 144 w 184"/>
                      <a:gd name="T21" fmla="*/ 96 h 114"/>
                      <a:gd name="T22" fmla="*/ 134 w 184"/>
                      <a:gd name="T23" fmla="*/ 90 h 114"/>
                      <a:gd name="T24" fmla="*/ 130 w 184"/>
                      <a:gd name="T25" fmla="*/ 90 h 114"/>
                      <a:gd name="T26" fmla="*/ 133 w 184"/>
                      <a:gd name="T27" fmla="*/ 99 h 114"/>
                      <a:gd name="T28" fmla="*/ 131 w 184"/>
                      <a:gd name="T29" fmla="*/ 106 h 114"/>
                      <a:gd name="T30" fmla="*/ 128 w 184"/>
                      <a:gd name="T31" fmla="*/ 112 h 114"/>
                      <a:gd name="T32" fmla="*/ 122 w 184"/>
                      <a:gd name="T33" fmla="*/ 114 h 114"/>
                      <a:gd name="T34" fmla="*/ 113 w 184"/>
                      <a:gd name="T35" fmla="*/ 114 h 114"/>
                      <a:gd name="T36" fmla="*/ 105 w 184"/>
                      <a:gd name="T37" fmla="*/ 113 h 114"/>
                      <a:gd name="T38" fmla="*/ 97 w 184"/>
                      <a:gd name="T39" fmla="*/ 111 h 114"/>
                      <a:gd name="T40" fmla="*/ 88 w 184"/>
                      <a:gd name="T41" fmla="*/ 107 h 114"/>
                      <a:gd name="T42" fmla="*/ 81 w 184"/>
                      <a:gd name="T43" fmla="*/ 102 h 114"/>
                      <a:gd name="T44" fmla="*/ 73 w 184"/>
                      <a:gd name="T45" fmla="*/ 97 h 114"/>
                      <a:gd name="T46" fmla="*/ 65 w 184"/>
                      <a:gd name="T47" fmla="*/ 90 h 114"/>
                      <a:gd name="T48" fmla="*/ 58 w 184"/>
                      <a:gd name="T49" fmla="*/ 83 h 114"/>
                      <a:gd name="T50" fmla="*/ 50 w 184"/>
                      <a:gd name="T51" fmla="*/ 74 h 114"/>
                      <a:gd name="T52" fmla="*/ 42 w 184"/>
                      <a:gd name="T53" fmla="*/ 63 h 114"/>
                      <a:gd name="T54" fmla="*/ 113 w 184"/>
                      <a:gd name="T55" fmla="*/ 55 h 114"/>
                      <a:gd name="T56" fmla="*/ 120 w 184"/>
                      <a:gd name="T57" fmla="*/ 64 h 114"/>
                      <a:gd name="T58" fmla="*/ 126 w 184"/>
                      <a:gd name="T59" fmla="*/ 71 h 114"/>
                      <a:gd name="T60" fmla="*/ 131 w 184"/>
                      <a:gd name="T61" fmla="*/ 76 h 114"/>
                      <a:gd name="T62" fmla="*/ 137 w 184"/>
                      <a:gd name="T63" fmla="*/ 81 h 114"/>
                      <a:gd name="T64" fmla="*/ 144 w 184"/>
                      <a:gd name="T65" fmla="*/ 83 h 114"/>
                      <a:gd name="T66" fmla="*/ 150 w 184"/>
                      <a:gd name="T67" fmla="*/ 85 h 114"/>
                      <a:gd name="T68" fmla="*/ 155 w 184"/>
                      <a:gd name="T69" fmla="*/ 85 h 114"/>
                      <a:gd name="T70" fmla="*/ 159 w 184"/>
                      <a:gd name="T71" fmla="*/ 84 h 114"/>
                      <a:gd name="T72" fmla="*/ 163 w 184"/>
                      <a:gd name="T73" fmla="*/ 82 h 114"/>
                      <a:gd name="T74" fmla="*/ 164 w 184"/>
                      <a:gd name="T75" fmla="*/ 79 h 114"/>
                      <a:gd name="T76" fmla="*/ 164 w 184"/>
                      <a:gd name="T77" fmla="*/ 75 h 114"/>
                      <a:gd name="T78" fmla="*/ 161 w 184"/>
                      <a:gd name="T79" fmla="*/ 70 h 114"/>
                      <a:gd name="T80" fmla="*/ 157 w 184"/>
                      <a:gd name="T81" fmla="*/ 62 h 114"/>
                      <a:gd name="T82" fmla="*/ 150 w 184"/>
                      <a:gd name="T83" fmla="*/ 52 h 114"/>
                      <a:gd name="T84" fmla="*/ 29 w 184"/>
                      <a:gd name="T85" fmla="*/ 26 h 114"/>
                      <a:gd name="T86" fmla="*/ 60 w 184"/>
                      <a:gd name="T87" fmla="*/ 68 h 114"/>
                      <a:gd name="T88" fmla="*/ 65 w 184"/>
                      <a:gd name="T89" fmla="*/ 74 h 114"/>
                      <a:gd name="T90" fmla="*/ 68 w 184"/>
                      <a:gd name="T91" fmla="*/ 77 h 114"/>
                      <a:gd name="T92" fmla="*/ 73 w 184"/>
                      <a:gd name="T93" fmla="*/ 82 h 114"/>
                      <a:gd name="T94" fmla="*/ 77 w 184"/>
                      <a:gd name="T95" fmla="*/ 85 h 114"/>
                      <a:gd name="T96" fmla="*/ 83 w 184"/>
                      <a:gd name="T97" fmla="*/ 89 h 114"/>
                      <a:gd name="T98" fmla="*/ 89 w 184"/>
                      <a:gd name="T99" fmla="*/ 92 h 114"/>
                      <a:gd name="T100" fmla="*/ 93 w 184"/>
                      <a:gd name="T101" fmla="*/ 93 h 114"/>
                      <a:gd name="T102" fmla="*/ 99 w 184"/>
                      <a:gd name="T103" fmla="*/ 94 h 114"/>
                      <a:gd name="T104" fmla="*/ 104 w 184"/>
                      <a:gd name="T105" fmla="*/ 94 h 114"/>
                      <a:gd name="T106" fmla="*/ 110 w 184"/>
                      <a:gd name="T107" fmla="*/ 93 h 114"/>
                      <a:gd name="T108" fmla="*/ 112 w 184"/>
                      <a:gd name="T109" fmla="*/ 91 h 114"/>
                      <a:gd name="T110" fmla="*/ 113 w 184"/>
                      <a:gd name="T111" fmla="*/ 86 h 114"/>
                      <a:gd name="T112" fmla="*/ 113 w 184"/>
                      <a:gd name="T113" fmla="*/ 82 h 114"/>
                      <a:gd name="T114" fmla="*/ 110 w 184"/>
                      <a:gd name="T115" fmla="*/ 75 h 114"/>
                      <a:gd name="T116" fmla="*/ 105 w 184"/>
                      <a:gd name="T117" fmla="*/ 67 h 114"/>
                      <a:gd name="T118" fmla="*/ 98 w 184"/>
                      <a:gd name="T119" fmla="*/ 56 h 11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4"/>
                      <a:gd name="T181" fmla="*/ 0 h 114"/>
                      <a:gd name="T182" fmla="*/ 184 w 184"/>
                      <a:gd name="T183" fmla="*/ 114 h 11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4" h="114">
                        <a:moveTo>
                          <a:pt x="0" y="8"/>
                        </a:moveTo>
                        <a:lnTo>
                          <a:pt x="127" y="0"/>
                        </a:lnTo>
                        <a:lnTo>
                          <a:pt x="167" y="54"/>
                        </a:lnTo>
                        <a:lnTo>
                          <a:pt x="170" y="58"/>
                        </a:lnTo>
                        <a:lnTo>
                          <a:pt x="172" y="60"/>
                        </a:lnTo>
                        <a:lnTo>
                          <a:pt x="173" y="62"/>
                        </a:lnTo>
                        <a:lnTo>
                          <a:pt x="174" y="64"/>
                        </a:lnTo>
                        <a:lnTo>
                          <a:pt x="176" y="67"/>
                        </a:lnTo>
                        <a:lnTo>
                          <a:pt x="178" y="69"/>
                        </a:lnTo>
                        <a:lnTo>
                          <a:pt x="179" y="71"/>
                        </a:lnTo>
                        <a:lnTo>
                          <a:pt x="180" y="74"/>
                        </a:lnTo>
                        <a:lnTo>
                          <a:pt x="181" y="76"/>
                        </a:lnTo>
                        <a:lnTo>
                          <a:pt x="181" y="77"/>
                        </a:lnTo>
                        <a:lnTo>
                          <a:pt x="182" y="79"/>
                        </a:lnTo>
                        <a:lnTo>
                          <a:pt x="182" y="81"/>
                        </a:lnTo>
                        <a:lnTo>
                          <a:pt x="183" y="83"/>
                        </a:lnTo>
                        <a:lnTo>
                          <a:pt x="184" y="84"/>
                        </a:lnTo>
                        <a:lnTo>
                          <a:pt x="184" y="85"/>
                        </a:lnTo>
                        <a:lnTo>
                          <a:pt x="184" y="87"/>
                        </a:lnTo>
                        <a:lnTo>
                          <a:pt x="184" y="89"/>
                        </a:lnTo>
                        <a:lnTo>
                          <a:pt x="184" y="90"/>
                        </a:lnTo>
                        <a:lnTo>
                          <a:pt x="184" y="91"/>
                        </a:lnTo>
                        <a:lnTo>
                          <a:pt x="184" y="92"/>
                        </a:lnTo>
                        <a:lnTo>
                          <a:pt x="184" y="93"/>
                        </a:lnTo>
                        <a:lnTo>
                          <a:pt x="184" y="94"/>
                        </a:lnTo>
                        <a:lnTo>
                          <a:pt x="183" y="96"/>
                        </a:lnTo>
                        <a:lnTo>
                          <a:pt x="182" y="97"/>
                        </a:lnTo>
                        <a:lnTo>
                          <a:pt x="182" y="98"/>
                        </a:lnTo>
                        <a:lnTo>
                          <a:pt x="181" y="99"/>
                        </a:lnTo>
                        <a:lnTo>
                          <a:pt x="181" y="100"/>
                        </a:lnTo>
                        <a:lnTo>
                          <a:pt x="180" y="100"/>
                        </a:lnTo>
                        <a:lnTo>
                          <a:pt x="179" y="101"/>
                        </a:lnTo>
                        <a:lnTo>
                          <a:pt x="178" y="102"/>
                        </a:lnTo>
                        <a:lnTo>
                          <a:pt x="176" y="102"/>
                        </a:lnTo>
                        <a:lnTo>
                          <a:pt x="175" y="102"/>
                        </a:lnTo>
                        <a:lnTo>
                          <a:pt x="174" y="104"/>
                        </a:lnTo>
                        <a:lnTo>
                          <a:pt x="173" y="104"/>
                        </a:lnTo>
                        <a:lnTo>
                          <a:pt x="172" y="104"/>
                        </a:lnTo>
                        <a:lnTo>
                          <a:pt x="170" y="104"/>
                        </a:lnTo>
                        <a:lnTo>
                          <a:pt x="168" y="104"/>
                        </a:lnTo>
                        <a:lnTo>
                          <a:pt x="167" y="104"/>
                        </a:lnTo>
                        <a:lnTo>
                          <a:pt x="166" y="104"/>
                        </a:lnTo>
                        <a:lnTo>
                          <a:pt x="165" y="104"/>
                        </a:lnTo>
                        <a:lnTo>
                          <a:pt x="163" y="104"/>
                        </a:lnTo>
                        <a:lnTo>
                          <a:pt x="161" y="102"/>
                        </a:lnTo>
                        <a:lnTo>
                          <a:pt x="160" y="102"/>
                        </a:lnTo>
                        <a:lnTo>
                          <a:pt x="158" y="102"/>
                        </a:lnTo>
                        <a:lnTo>
                          <a:pt x="157" y="101"/>
                        </a:lnTo>
                        <a:lnTo>
                          <a:pt x="155" y="101"/>
                        </a:lnTo>
                        <a:lnTo>
                          <a:pt x="153" y="100"/>
                        </a:lnTo>
                        <a:lnTo>
                          <a:pt x="151" y="99"/>
                        </a:lnTo>
                        <a:lnTo>
                          <a:pt x="150" y="99"/>
                        </a:lnTo>
                        <a:lnTo>
                          <a:pt x="148" y="98"/>
                        </a:lnTo>
                        <a:lnTo>
                          <a:pt x="145" y="97"/>
                        </a:lnTo>
                        <a:lnTo>
                          <a:pt x="144" y="96"/>
                        </a:lnTo>
                        <a:lnTo>
                          <a:pt x="142" y="94"/>
                        </a:lnTo>
                        <a:lnTo>
                          <a:pt x="140" y="93"/>
                        </a:lnTo>
                        <a:lnTo>
                          <a:pt x="138" y="92"/>
                        </a:lnTo>
                        <a:lnTo>
                          <a:pt x="136" y="91"/>
                        </a:lnTo>
                        <a:lnTo>
                          <a:pt x="134" y="90"/>
                        </a:lnTo>
                        <a:lnTo>
                          <a:pt x="133" y="89"/>
                        </a:lnTo>
                        <a:lnTo>
                          <a:pt x="130" y="87"/>
                        </a:lnTo>
                        <a:lnTo>
                          <a:pt x="128" y="85"/>
                        </a:lnTo>
                        <a:lnTo>
                          <a:pt x="129" y="87"/>
                        </a:lnTo>
                        <a:lnTo>
                          <a:pt x="130" y="90"/>
                        </a:lnTo>
                        <a:lnTo>
                          <a:pt x="131" y="92"/>
                        </a:lnTo>
                        <a:lnTo>
                          <a:pt x="133" y="93"/>
                        </a:lnTo>
                        <a:lnTo>
                          <a:pt x="133" y="96"/>
                        </a:lnTo>
                        <a:lnTo>
                          <a:pt x="133" y="98"/>
                        </a:lnTo>
                        <a:lnTo>
                          <a:pt x="133" y="99"/>
                        </a:lnTo>
                        <a:lnTo>
                          <a:pt x="133" y="100"/>
                        </a:lnTo>
                        <a:lnTo>
                          <a:pt x="133" y="102"/>
                        </a:lnTo>
                        <a:lnTo>
                          <a:pt x="133" y="104"/>
                        </a:lnTo>
                        <a:lnTo>
                          <a:pt x="133" y="105"/>
                        </a:lnTo>
                        <a:lnTo>
                          <a:pt x="131" y="106"/>
                        </a:lnTo>
                        <a:lnTo>
                          <a:pt x="131" y="107"/>
                        </a:lnTo>
                        <a:lnTo>
                          <a:pt x="131" y="108"/>
                        </a:lnTo>
                        <a:lnTo>
                          <a:pt x="130" y="109"/>
                        </a:lnTo>
                        <a:lnTo>
                          <a:pt x="129" y="111"/>
                        </a:lnTo>
                        <a:lnTo>
                          <a:pt x="128" y="112"/>
                        </a:lnTo>
                        <a:lnTo>
                          <a:pt x="127" y="112"/>
                        </a:lnTo>
                        <a:lnTo>
                          <a:pt x="126" y="113"/>
                        </a:lnTo>
                        <a:lnTo>
                          <a:pt x="125" y="113"/>
                        </a:lnTo>
                        <a:lnTo>
                          <a:pt x="123" y="114"/>
                        </a:lnTo>
                        <a:lnTo>
                          <a:pt x="122" y="114"/>
                        </a:lnTo>
                        <a:lnTo>
                          <a:pt x="120" y="114"/>
                        </a:lnTo>
                        <a:lnTo>
                          <a:pt x="118" y="114"/>
                        </a:lnTo>
                        <a:lnTo>
                          <a:pt x="117" y="114"/>
                        </a:lnTo>
                        <a:lnTo>
                          <a:pt x="115" y="114"/>
                        </a:lnTo>
                        <a:lnTo>
                          <a:pt x="113" y="114"/>
                        </a:lnTo>
                        <a:lnTo>
                          <a:pt x="112" y="114"/>
                        </a:lnTo>
                        <a:lnTo>
                          <a:pt x="111" y="114"/>
                        </a:lnTo>
                        <a:lnTo>
                          <a:pt x="108" y="114"/>
                        </a:lnTo>
                        <a:lnTo>
                          <a:pt x="107" y="113"/>
                        </a:lnTo>
                        <a:lnTo>
                          <a:pt x="105" y="113"/>
                        </a:lnTo>
                        <a:lnTo>
                          <a:pt x="104" y="113"/>
                        </a:lnTo>
                        <a:lnTo>
                          <a:pt x="102" y="112"/>
                        </a:lnTo>
                        <a:lnTo>
                          <a:pt x="100" y="112"/>
                        </a:lnTo>
                        <a:lnTo>
                          <a:pt x="98" y="111"/>
                        </a:lnTo>
                        <a:lnTo>
                          <a:pt x="97" y="111"/>
                        </a:lnTo>
                        <a:lnTo>
                          <a:pt x="95" y="109"/>
                        </a:lnTo>
                        <a:lnTo>
                          <a:pt x="93" y="109"/>
                        </a:lnTo>
                        <a:lnTo>
                          <a:pt x="91" y="108"/>
                        </a:lnTo>
                        <a:lnTo>
                          <a:pt x="90" y="108"/>
                        </a:lnTo>
                        <a:lnTo>
                          <a:pt x="88" y="107"/>
                        </a:lnTo>
                        <a:lnTo>
                          <a:pt x="87" y="106"/>
                        </a:lnTo>
                        <a:lnTo>
                          <a:pt x="84" y="106"/>
                        </a:lnTo>
                        <a:lnTo>
                          <a:pt x="83" y="105"/>
                        </a:lnTo>
                        <a:lnTo>
                          <a:pt x="82" y="104"/>
                        </a:lnTo>
                        <a:lnTo>
                          <a:pt x="81" y="102"/>
                        </a:lnTo>
                        <a:lnTo>
                          <a:pt x="78" y="101"/>
                        </a:lnTo>
                        <a:lnTo>
                          <a:pt x="77" y="100"/>
                        </a:lnTo>
                        <a:lnTo>
                          <a:pt x="76" y="99"/>
                        </a:lnTo>
                        <a:lnTo>
                          <a:pt x="74" y="98"/>
                        </a:lnTo>
                        <a:lnTo>
                          <a:pt x="73" y="97"/>
                        </a:lnTo>
                        <a:lnTo>
                          <a:pt x="72" y="96"/>
                        </a:lnTo>
                        <a:lnTo>
                          <a:pt x="69" y="94"/>
                        </a:lnTo>
                        <a:lnTo>
                          <a:pt x="68" y="93"/>
                        </a:lnTo>
                        <a:lnTo>
                          <a:pt x="67" y="92"/>
                        </a:lnTo>
                        <a:lnTo>
                          <a:pt x="65" y="90"/>
                        </a:lnTo>
                        <a:lnTo>
                          <a:pt x="64" y="89"/>
                        </a:lnTo>
                        <a:lnTo>
                          <a:pt x="62" y="87"/>
                        </a:lnTo>
                        <a:lnTo>
                          <a:pt x="60" y="85"/>
                        </a:lnTo>
                        <a:lnTo>
                          <a:pt x="59" y="84"/>
                        </a:lnTo>
                        <a:lnTo>
                          <a:pt x="58" y="83"/>
                        </a:lnTo>
                        <a:lnTo>
                          <a:pt x="55" y="81"/>
                        </a:lnTo>
                        <a:lnTo>
                          <a:pt x="54" y="79"/>
                        </a:lnTo>
                        <a:lnTo>
                          <a:pt x="53" y="77"/>
                        </a:lnTo>
                        <a:lnTo>
                          <a:pt x="51" y="76"/>
                        </a:lnTo>
                        <a:lnTo>
                          <a:pt x="50" y="74"/>
                        </a:lnTo>
                        <a:lnTo>
                          <a:pt x="49" y="71"/>
                        </a:lnTo>
                        <a:lnTo>
                          <a:pt x="46" y="70"/>
                        </a:lnTo>
                        <a:lnTo>
                          <a:pt x="45" y="68"/>
                        </a:lnTo>
                        <a:lnTo>
                          <a:pt x="44" y="66"/>
                        </a:lnTo>
                        <a:lnTo>
                          <a:pt x="42" y="63"/>
                        </a:lnTo>
                        <a:lnTo>
                          <a:pt x="0" y="8"/>
                        </a:lnTo>
                        <a:close/>
                        <a:moveTo>
                          <a:pt x="88" y="23"/>
                        </a:moveTo>
                        <a:lnTo>
                          <a:pt x="111" y="53"/>
                        </a:lnTo>
                        <a:lnTo>
                          <a:pt x="113" y="55"/>
                        </a:lnTo>
                        <a:lnTo>
                          <a:pt x="114" y="58"/>
                        </a:lnTo>
                        <a:lnTo>
                          <a:pt x="115" y="60"/>
                        </a:lnTo>
                        <a:lnTo>
                          <a:pt x="118" y="61"/>
                        </a:lnTo>
                        <a:lnTo>
                          <a:pt x="119" y="63"/>
                        </a:lnTo>
                        <a:lnTo>
                          <a:pt x="120" y="64"/>
                        </a:lnTo>
                        <a:lnTo>
                          <a:pt x="121" y="66"/>
                        </a:lnTo>
                        <a:lnTo>
                          <a:pt x="122" y="68"/>
                        </a:lnTo>
                        <a:lnTo>
                          <a:pt x="123" y="69"/>
                        </a:lnTo>
                        <a:lnTo>
                          <a:pt x="125" y="70"/>
                        </a:lnTo>
                        <a:lnTo>
                          <a:pt x="126" y="71"/>
                        </a:lnTo>
                        <a:lnTo>
                          <a:pt x="128" y="72"/>
                        </a:lnTo>
                        <a:lnTo>
                          <a:pt x="129" y="74"/>
                        </a:lnTo>
                        <a:lnTo>
                          <a:pt x="130" y="75"/>
                        </a:lnTo>
                        <a:lnTo>
                          <a:pt x="131" y="76"/>
                        </a:lnTo>
                        <a:lnTo>
                          <a:pt x="133" y="77"/>
                        </a:lnTo>
                        <a:lnTo>
                          <a:pt x="134" y="78"/>
                        </a:lnTo>
                        <a:lnTo>
                          <a:pt x="135" y="78"/>
                        </a:lnTo>
                        <a:lnTo>
                          <a:pt x="136" y="79"/>
                        </a:lnTo>
                        <a:lnTo>
                          <a:pt x="137" y="81"/>
                        </a:lnTo>
                        <a:lnTo>
                          <a:pt x="138" y="81"/>
                        </a:lnTo>
                        <a:lnTo>
                          <a:pt x="140" y="82"/>
                        </a:lnTo>
                        <a:lnTo>
                          <a:pt x="141" y="82"/>
                        </a:lnTo>
                        <a:lnTo>
                          <a:pt x="143" y="83"/>
                        </a:lnTo>
                        <a:lnTo>
                          <a:pt x="144" y="83"/>
                        </a:lnTo>
                        <a:lnTo>
                          <a:pt x="145" y="84"/>
                        </a:lnTo>
                        <a:lnTo>
                          <a:pt x="146" y="84"/>
                        </a:lnTo>
                        <a:lnTo>
                          <a:pt x="148" y="84"/>
                        </a:lnTo>
                        <a:lnTo>
                          <a:pt x="149" y="85"/>
                        </a:lnTo>
                        <a:lnTo>
                          <a:pt x="150" y="85"/>
                        </a:lnTo>
                        <a:lnTo>
                          <a:pt x="151" y="85"/>
                        </a:lnTo>
                        <a:lnTo>
                          <a:pt x="152" y="85"/>
                        </a:lnTo>
                        <a:lnTo>
                          <a:pt x="153" y="85"/>
                        </a:lnTo>
                        <a:lnTo>
                          <a:pt x="155" y="85"/>
                        </a:lnTo>
                        <a:lnTo>
                          <a:pt x="156" y="85"/>
                        </a:lnTo>
                        <a:lnTo>
                          <a:pt x="157" y="85"/>
                        </a:lnTo>
                        <a:lnTo>
                          <a:pt x="158" y="85"/>
                        </a:lnTo>
                        <a:lnTo>
                          <a:pt x="159" y="85"/>
                        </a:lnTo>
                        <a:lnTo>
                          <a:pt x="159" y="84"/>
                        </a:lnTo>
                        <a:lnTo>
                          <a:pt x="160" y="84"/>
                        </a:lnTo>
                        <a:lnTo>
                          <a:pt x="161" y="83"/>
                        </a:lnTo>
                        <a:lnTo>
                          <a:pt x="163" y="82"/>
                        </a:lnTo>
                        <a:lnTo>
                          <a:pt x="163" y="81"/>
                        </a:lnTo>
                        <a:lnTo>
                          <a:pt x="164" y="81"/>
                        </a:lnTo>
                        <a:lnTo>
                          <a:pt x="164" y="79"/>
                        </a:lnTo>
                        <a:lnTo>
                          <a:pt x="164" y="78"/>
                        </a:lnTo>
                        <a:lnTo>
                          <a:pt x="164" y="77"/>
                        </a:lnTo>
                        <a:lnTo>
                          <a:pt x="164" y="76"/>
                        </a:lnTo>
                        <a:lnTo>
                          <a:pt x="164" y="75"/>
                        </a:lnTo>
                        <a:lnTo>
                          <a:pt x="164" y="74"/>
                        </a:lnTo>
                        <a:lnTo>
                          <a:pt x="163" y="72"/>
                        </a:lnTo>
                        <a:lnTo>
                          <a:pt x="163" y="71"/>
                        </a:lnTo>
                        <a:lnTo>
                          <a:pt x="161" y="70"/>
                        </a:lnTo>
                        <a:lnTo>
                          <a:pt x="161" y="69"/>
                        </a:lnTo>
                        <a:lnTo>
                          <a:pt x="160" y="67"/>
                        </a:lnTo>
                        <a:lnTo>
                          <a:pt x="159" y="66"/>
                        </a:lnTo>
                        <a:lnTo>
                          <a:pt x="158" y="64"/>
                        </a:lnTo>
                        <a:lnTo>
                          <a:pt x="157" y="62"/>
                        </a:lnTo>
                        <a:lnTo>
                          <a:pt x="156" y="61"/>
                        </a:lnTo>
                        <a:lnTo>
                          <a:pt x="155" y="59"/>
                        </a:lnTo>
                        <a:lnTo>
                          <a:pt x="153" y="56"/>
                        </a:lnTo>
                        <a:lnTo>
                          <a:pt x="152" y="54"/>
                        </a:lnTo>
                        <a:lnTo>
                          <a:pt x="150" y="52"/>
                        </a:lnTo>
                        <a:lnTo>
                          <a:pt x="148" y="48"/>
                        </a:lnTo>
                        <a:lnTo>
                          <a:pt x="126" y="21"/>
                        </a:lnTo>
                        <a:lnTo>
                          <a:pt x="88" y="23"/>
                        </a:lnTo>
                        <a:close/>
                        <a:moveTo>
                          <a:pt x="29" y="26"/>
                        </a:moveTo>
                        <a:lnTo>
                          <a:pt x="55" y="62"/>
                        </a:lnTo>
                        <a:lnTo>
                          <a:pt x="57" y="64"/>
                        </a:lnTo>
                        <a:lnTo>
                          <a:pt x="58" y="66"/>
                        </a:lnTo>
                        <a:lnTo>
                          <a:pt x="59" y="67"/>
                        </a:lnTo>
                        <a:lnTo>
                          <a:pt x="60" y="68"/>
                        </a:lnTo>
                        <a:lnTo>
                          <a:pt x="61" y="69"/>
                        </a:lnTo>
                        <a:lnTo>
                          <a:pt x="62" y="70"/>
                        </a:lnTo>
                        <a:lnTo>
                          <a:pt x="62" y="71"/>
                        </a:lnTo>
                        <a:lnTo>
                          <a:pt x="64" y="72"/>
                        </a:lnTo>
                        <a:lnTo>
                          <a:pt x="65" y="74"/>
                        </a:lnTo>
                        <a:lnTo>
                          <a:pt x="66" y="75"/>
                        </a:lnTo>
                        <a:lnTo>
                          <a:pt x="67" y="76"/>
                        </a:lnTo>
                        <a:lnTo>
                          <a:pt x="68" y="77"/>
                        </a:lnTo>
                        <a:lnTo>
                          <a:pt x="69" y="78"/>
                        </a:lnTo>
                        <a:lnTo>
                          <a:pt x="70" y="79"/>
                        </a:lnTo>
                        <a:lnTo>
                          <a:pt x="72" y="79"/>
                        </a:lnTo>
                        <a:lnTo>
                          <a:pt x="73" y="81"/>
                        </a:lnTo>
                        <a:lnTo>
                          <a:pt x="73" y="82"/>
                        </a:lnTo>
                        <a:lnTo>
                          <a:pt x="74" y="83"/>
                        </a:lnTo>
                        <a:lnTo>
                          <a:pt x="75" y="83"/>
                        </a:lnTo>
                        <a:lnTo>
                          <a:pt x="76" y="84"/>
                        </a:lnTo>
                        <a:lnTo>
                          <a:pt x="77" y="85"/>
                        </a:lnTo>
                        <a:lnTo>
                          <a:pt x="78" y="86"/>
                        </a:lnTo>
                        <a:lnTo>
                          <a:pt x="80" y="87"/>
                        </a:lnTo>
                        <a:lnTo>
                          <a:pt x="81" y="87"/>
                        </a:lnTo>
                        <a:lnTo>
                          <a:pt x="82" y="89"/>
                        </a:lnTo>
                        <a:lnTo>
                          <a:pt x="83" y="89"/>
                        </a:lnTo>
                        <a:lnTo>
                          <a:pt x="84" y="90"/>
                        </a:lnTo>
                        <a:lnTo>
                          <a:pt x="85" y="90"/>
                        </a:lnTo>
                        <a:lnTo>
                          <a:pt x="87" y="91"/>
                        </a:lnTo>
                        <a:lnTo>
                          <a:pt x="88" y="91"/>
                        </a:lnTo>
                        <a:lnTo>
                          <a:pt x="89" y="92"/>
                        </a:lnTo>
                        <a:lnTo>
                          <a:pt x="90" y="92"/>
                        </a:lnTo>
                        <a:lnTo>
                          <a:pt x="91" y="93"/>
                        </a:lnTo>
                        <a:lnTo>
                          <a:pt x="92" y="93"/>
                        </a:lnTo>
                        <a:lnTo>
                          <a:pt x="93" y="93"/>
                        </a:lnTo>
                        <a:lnTo>
                          <a:pt x="95" y="94"/>
                        </a:lnTo>
                        <a:lnTo>
                          <a:pt x="96" y="94"/>
                        </a:lnTo>
                        <a:lnTo>
                          <a:pt x="97" y="94"/>
                        </a:lnTo>
                        <a:lnTo>
                          <a:pt x="98" y="94"/>
                        </a:lnTo>
                        <a:lnTo>
                          <a:pt x="99" y="94"/>
                        </a:lnTo>
                        <a:lnTo>
                          <a:pt x="100" y="94"/>
                        </a:lnTo>
                        <a:lnTo>
                          <a:pt x="102" y="94"/>
                        </a:lnTo>
                        <a:lnTo>
                          <a:pt x="103" y="94"/>
                        </a:lnTo>
                        <a:lnTo>
                          <a:pt x="104" y="94"/>
                        </a:lnTo>
                        <a:lnTo>
                          <a:pt x="105" y="94"/>
                        </a:lnTo>
                        <a:lnTo>
                          <a:pt x="106" y="94"/>
                        </a:lnTo>
                        <a:lnTo>
                          <a:pt x="107" y="94"/>
                        </a:lnTo>
                        <a:lnTo>
                          <a:pt x="108" y="94"/>
                        </a:lnTo>
                        <a:lnTo>
                          <a:pt x="110" y="93"/>
                        </a:lnTo>
                        <a:lnTo>
                          <a:pt x="111" y="93"/>
                        </a:lnTo>
                        <a:lnTo>
                          <a:pt x="111" y="92"/>
                        </a:lnTo>
                        <a:lnTo>
                          <a:pt x="112" y="92"/>
                        </a:lnTo>
                        <a:lnTo>
                          <a:pt x="112" y="91"/>
                        </a:lnTo>
                        <a:lnTo>
                          <a:pt x="112" y="90"/>
                        </a:lnTo>
                        <a:lnTo>
                          <a:pt x="113" y="90"/>
                        </a:lnTo>
                        <a:lnTo>
                          <a:pt x="113" y="89"/>
                        </a:lnTo>
                        <a:lnTo>
                          <a:pt x="113" y="87"/>
                        </a:lnTo>
                        <a:lnTo>
                          <a:pt x="113" y="86"/>
                        </a:lnTo>
                        <a:lnTo>
                          <a:pt x="113" y="85"/>
                        </a:lnTo>
                        <a:lnTo>
                          <a:pt x="113" y="84"/>
                        </a:lnTo>
                        <a:lnTo>
                          <a:pt x="113" y="83"/>
                        </a:lnTo>
                        <a:lnTo>
                          <a:pt x="113" y="82"/>
                        </a:lnTo>
                        <a:lnTo>
                          <a:pt x="112" y="81"/>
                        </a:lnTo>
                        <a:lnTo>
                          <a:pt x="112" y="79"/>
                        </a:lnTo>
                        <a:lnTo>
                          <a:pt x="111" y="77"/>
                        </a:lnTo>
                        <a:lnTo>
                          <a:pt x="111" y="76"/>
                        </a:lnTo>
                        <a:lnTo>
                          <a:pt x="110" y="75"/>
                        </a:lnTo>
                        <a:lnTo>
                          <a:pt x="110" y="74"/>
                        </a:lnTo>
                        <a:lnTo>
                          <a:pt x="108" y="72"/>
                        </a:lnTo>
                        <a:lnTo>
                          <a:pt x="107" y="70"/>
                        </a:lnTo>
                        <a:lnTo>
                          <a:pt x="106" y="69"/>
                        </a:lnTo>
                        <a:lnTo>
                          <a:pt x="105" y="67"/>
                        </a:lnTo>
                        <a:lnTo>
                          <a:pt x="104" y="66"/>
                        </a:lnTo>
                        <a:lnTo>
                          <a:pt x="103" y="63"/>
                        </a:lnTo>
                        <a:lnTo>
                          <a:pt x="102" y="61"/>
                        </a:lnTo>
                        <a:lnTo>
                          <a:pt x="100" y="59"/>
                        </a:lnTo>
                        <a:lnTo>
                          <a:pt x="98" y="56"/>
                        </a:lnTo>
                        <a:lnTo>
                          <a:pt x="73" y="24"/>
                        </a:lnTo>
                        <a:lnTo>
                          <a:pt x="29"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5" name="Freeform 599"/>
                  <p:cNvSpPr>
                    <a:spLocks/>
                  </p:cNvSpPr>
                  <p:nvPr/>
                </p:nvSpPr>
                <p:spPr bwMode="auto">
                  <a:xfrm>
                    <a:off x="3208" y="1913"/>
                    <a:ext cx="92" cy="57"/>
                  </a:xfrm>
                  <a:custGeom>
                    <a:avLst/>
                    <a:gdLst>
                      <a:gd name="T0" fmla="*/ 167 w 184"/>
                      <a:gd name="T1" fmla="*/ 54 h 114"/>
                      <a:gd name="T2" fmla="*/ 173 w 184"/>
                      <a:gd name="T3" fmla="*/ 62 h 114"/>
                      <a:gd name="T4" fmla="*/ 178 w 184"/>
                      <a:gd name="T5" fmla="*/ 69 h 114"/>
                      <a:gd name="T6" fmla="*/ 181 w 184"/>
                      <a:gd name="T7" fmla="*/ 76 h 114"/>
                      <a:gd name="T8" fmla="*/ 182 w 184"/>
                      <a:gd name="T9" fmla="*/ 81 h 114"/>
                      <a:gd name="T10" fmla="*/ 184 w 184"/>
                      <a:gd name="T11" fmla="*/ 85 h 114"/>
                      <a:gd name="T12" fmla="*/ 184 w 184"/>
                      <a:gd name="T13" fmla="*/ 90 h 114"/>
                      <a:gd name="T14" fmla="*/ 184 w 184"/>
                      <a:gd name="T15" fmla="*/ 93 h 114"/>
                      <a:gd name="T16" fmla="*/ 182 w 184"/>
                      <a:gd name="T17" fmla="*/ 97 h 114"/>
                      <a:gd name="T18" fmla="*/ 181 w 184"/>
                      <a:gd name="T19" fmla="*/ 100 h 114"/>
                      <a:gd name="T20" fmla="*/ 178 w 184"/>
                      <a:gd name="T21" fmla="*/ 102 h 114"/>
                      <a:gd name="T22" fmla="*/ 174 w 184"/>
                      <a:gd name="T23" fmla="*/ 104 h 114"/>
                      <a:gd name="T24" fmla="*/ 170 w 184"/>
                      <a:gd name="T25" fmla="*/ 104 h 114"/>
                      <a:gd name="T26" fmla="*/ 166 w 184"/>
                      <a:gd name="T27" fmla="*/ 104 h 114"/>
                      <a:gd name="T28" fmla="*/ 161 w 184"/>
                      <a:gd name="T29" fmla="*/ 102 h 114"/>
                      <a:gd name="T30" fmla="*/ 157 w 184"/>
                      <a:gd name="T31" fmla="*/ 101 h 114"/>
                      <a:gd name="T32" fmla="*/ 151 w 184"/>
                      <a:gd name="T33" fmla="*/ 99 h 114"/>
                      <a:gd name="T34" fmla="*/ 145 w 184"/>
                      <a:gd name="T35" fmla="*/ 97 h 114"/>
                      <a:gd name="T36" fmla="*/ 140 w 184"/>
                      <a:gd name="T37" fmla="*/ 93 h 114"/>
                      <a:gd name="T38" fmla="*/ 134 w 184"/>
                      <a:gd name="T39" fmla="*/ 90 h 114"/>
                      <a:gd name="T40" fmla="*/ 128 w 184"/>
                      <a:gd name="T41" fmla="*/ 85 h 114"/>
                      <a:gd name="T42" fmla="*/ 131 w 184"/>
                      <a:gd name="T43" fmla="*/ 92 h 114"/>
                      <a:gd name="T44" fmla="*/ 133 w 184"/>
                      <a:gd name="T45" fmla="*/ 98 h 114"/>
                      <a:gd name="T46" fmla="*/ 133 w 184"/>
                      <a:gd name="T47" fmla="*/ 102 h 114"/>
                      <a:gd name="T48" fmla="*/ 131 w 184"/>
                      <a:gd name="T49" fmla="*/ 106 h 114"/>
                      <a:gd name="T50" fmla="*/ 130 w 184"/>
                      <a:gd name="T51" fmla="*/ 109 h 114"/>
                      <a:gd name="T52" fmla="*/ 127 w 184"/>
                      <a:gd name="T53" fmla="*/ 112 h 114"/>
                      <a:gd name="T54" fmla="*/ 123 w 184"/>
                      <a:gd name="T55" fmla="*/ 114 h 114"/>
                      <a:gd name="T56" fmla="*/ 118 w 184"/>
                      <a:gd name="T57" fmla="*/ 114 h 114"/>
                      <a:gd name="T58" fmla="*/ 113 w 184"/>
                      <a:gd name="T59" fmla="*/ 114 h 114"/>
                      <a:gd name="T60" fmla="*/ 108 w 184"/>
                      <a:gd name="T61" fmla="*/ 114 h 114"/>
                      <a:gd name="T62" fmla="*/ 104 w 184"/>
                      <a:gd name="T63" fmla="*/ 113 h 114"/>
                      <a:gd name="T64" fmla="*/ 98 w 184"/>
                      <a:gd name="T65" fmla="*/ 111 h 114"/>
                      <a:gd name="T66" fmla="*/ 93 w 184"/>
                      <a:gd name="T67" fmla="*/ 109 h 114"/>
                      <a:gd name="T68" fmla="*/ 88 w 184"/>
                      <a:gd name="T69" fmla="*/ 107 h 114"/>
                      <a:gd name="T70" fmla="*/ 83 w 184"/>
                      <a:gd name="T71" fmla="*/ 105 h 114"/>
                      <a:gd name="T72" fmla="*/ 78 w 184"/>
                      <a:gd name="T73" fmla="*/ 101 h 114"/>
                      <a:gd name="T74" fmla="*/ 74 w 184"/>
                      <a:gd name="T75" fmla="*/ 98 h 114"/>
                      <a:gd name="T76" fmla="*/ 69 w 184"/>
                      <a:gd name="T77" fmla="*/ 94 h 114"/>
                      <a:gd name="T78" fmla="*/ 65 w 184"/>
                      <a:gd name="T79" fmla="*/ 90 h 114"/>
                      <a:gd name="T80" fmla="*/ 60 w 184"/>
                      <a:gd name="T81" fmla="*/ 85 h 114"/>
                      <a:gd name="T82" fmla="*/ 55 w 184"/>
                      <a:gd name="T83" fmla="*/ 81 h 114"/>
                      <a:gd name="T84" fmla="*/ 51 w 184"/>
                      <a:gd name="T85" fmla="*/ 76 h 114"/>
                      <a:gd name="T86" fmla="*/ 46 w 184"/>
                      <a:gd name="T87" fmla="*/ 70 h 114"/>
                      <a:gd name="T88" fmla="*/ 42 w 184"/>
                      <a:gd name="T89" fmla="*/ 63 h 1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4"/>
                      <a:gd name="T136" fmla="*/ 0 h 114"/>
                      <a:gd name="T137" fmla="*/ 184 w 184"/>
                      <a:gd name="T138" fmla="*/ 114 h 11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4" h="114">
                        <a:moveTo>
                          <a:pt x="0" y="8"/>
                        </a:moveTo>
                        <a:lnTo>
                          <a:pt x="127" y="0"/>
                        </a:lnTo>
                        <a:lnTo>
                          <a:pt x="167" y="54"/>
                        </a:lnTo>
                        <a:lnTo>
                          <a:pt x="170" y="58"/>
                        </a:lnTo>
                        <a:lnTo>
                          <a:pt x="172" y="60"/>
                        </a:lnTo>
                        <a:lnTo>
                          <a:pt x="173" y="62"/>
                        </a:lnTo>
                        <a:lnTo>
                          <a:pt x="174" y="64"/>
                        </a:lnTo>
                        <a:lnTo>
                          <a:pt x="176" y="67"/>
                        </a:lnTo>
                        <a:lnTo>
                          <a:pt x="178" y="69"/>
                        </a:lnTo>
                        <a:lnTo>
                          <a:pt x="179" y="71"/>
                        </a:lnTo>
                        <a:lnTo>
                          <a:pt x="180" y="74"/>
                        </a:lnTo>
                        <a:lnTo>
                          <a:pt x="181" y="76"/>
                        </a:lnTo>
                        <a:lnTo>
                          <a:pt x="181" y="77"/>
                        </a:lnTo>
                        <a:lnTo>
                          <a:pt x="182" y="79"/>
                        </a:lnTo>
                        <a:lnTo>
                          <a:pt x="182" y="81"/>
                        </a:lnTo>
                        <a:lnTo>
                          <a:pt x="183" y="83"/>
                        </a:lnTo>
                        <a:lnTo>
                          <a:pt x="184" y="84"/>
                        </a:lnTo>
                        <a:lnTo>
                          <a:pt x="184" y="85"/>
                        </a:lnTo>
                        <a:lnTo>
                          <a:pt x="184" y="87"/>
                        </a:lnTo>
                        <a:lnTo>
                          <a:pt x="184" y="89"/>
                        </a:lnTo>
                        <a:lnTo>
                          <a:pt x="184" y="90"/>
                        </a:lnTo>
                        <a:lnTo>
                          <a:pt x="184" y="91"/>
                        </a:lnTo>
                        <a:lnTo>
                          <a:pt x="184" y="92"/>
                        </a:lnTo>
                        <a:lnTo>
                          <a:pt x="184" y="93"/>
                        </a:lnTo>
                        <a:lnTo>
                          <a:pt x="184" y="94"/>
                        </a:lnTo>
                        <a:lnTo>
                          <a:pt x="183" y="96"/>
                        </a:lnTo>
                        <a:lnTo>
                          <a:pt x="182" y="97"/>
                        </a:lnTo>
                        <a:lnTo>
                          <a:pt x="182" y="98"/>
                        </a:lnTo>
                        <a:lnTo>
                          <a:pt x="181" y="99"/>
                        </a:lnTo>
                        <a:lnTo>
                          <a:pt x="181" y="100"/>
                        </a:lnTo>
                        <a:lnTo>
                          <a:pt x="180" y="100"/>
                        </a:lnTo>
                        <a:lnTo>
                          <a:pt x="179" y="101"/>
                        </a:lnTo>
                        <a:lnTo>
                          <a:pt x="178" y="102"/>
                        </a:lnTo>
                        <a:lnTo>
                          <a:pt x="176" y="102"/>
                        </a:lnTo>
                        <a:lnTo>
                          <a:pt x="175" y="102"/>
                        </a:lnTo>
                        <a:lnTo>
                          <a:pt x="174" y="104"/>
                        </a:lnTo>
                        <a:lnTo>
                          <a:pt x="173" y="104"/>
                        </a:lnTo>
                        <a:lnTo>
                          <a:pt x="172" y="104"/>
                        </a:lnTo>
                        <a:lnTo>
                          <a:pt x="170" y="104"/>
                        </a:lnTo>
                        <a:lnTo>
                          <a:pt x="168" y="104"/>
                        </a:lnTo>
                        <a:lnTo>
                          <a:pt x="167" y="104"/>
                        </a:lnTo>
                        <a:lnTo>
                          <a:pt x="166" y="104"/>
                        </a:lnTo>
                        <a:lnTo>
                          <a:pt x="165" y="104"/>
                        </a:lnTo>
                        <a:lnTo>
                          <a:pt x="163" y="104"/>
                        </a:lnTo>
                        <a:lnTo>
                          <a:pt x="161" y="102"/>
                        </a:lnTo>
                        <a:lnTo>
                          <a:pt x="160" y="102"/>
                        </a:lnTo>
                        <a:lnTo>
                          <a:pt x="158" y="102"/>
                        </a:lnTo>
                        <a:lnTo>
                          <a:pt x="157" y="101"/>
                        </a:lnTo>
                        <a:lnTo>
                          <a:pt x="155" y="101"/>
                        </a:lnTo>
                        <a:lnTo>
                          <a:pt x="153" y="100"/>
                        </a:lnTo>
                        <a:lnTo>
                          <a:pt x="151" y="99"/>
                        </a:lnTo>
                        <a:lnTo>
                          <a:pt x="150" y="99"/>
                        </a:lnTo>
                        <a:lnTo>
                          <a:pt x="148" y="98"/>
                        </a:lnTo>
                        <a:lnTo>
                          <a:pt x="145" y="97"/>
                        </a:lnTo>
                        <a:lnTo>
                          <a:pt x="144" y="96"/>
                        </a:lnTo>
                        <a:lnTo>
                          <a:pt x="142" y="94"/>
                        </a:lnTo>
                        <a:lnTo>
                          <a:pt x="140" y="93"/>
                        </a:lnTo>
                        <a:lnTo>
                          <a:pt x="138" y="92"/>
                        </a:lnTo>
                        <a:lnTo>
                          <a:pt x="136" y="91"/>
                        </a:lnTo>
                        <a:lnTo>
                          <a:pt x="134" y="90"/>
                        </a:lnTo>
                        <a:lnTo>
                          <a:pt x="133" y="89"/>
                        </a:lnTo>
                        <a:lnTo>
                          <a:pt x="130" y="87"/>
                        </a:lnTo>
                        <a:lnTo>
                          <a:pt x="128" y="85"/>
                        </a:lnTo>
                        <a:lnTo>
                          <a:pt x="129" y="87"/>
                        </a:lnTo>
                        <a:lnTo>
                          <a:pt x="130" y="90"/>
                        </a:lnTo>
                        <a:lnTo>
                          <a:pt x="131" y="92"/>
                        </a:lnTo>
                        <a:lnTo>
                          <a:pt x="133" y="93"/>
                        </a:lnTo>
                        <a:lnTo>
                          <a:pt x="133" y="96"/>
                        </a:lnTo>
                        <a:lnTo>
                          <a:pt x="133" y="98"/>
                        </a:lnTo>
                        <a:lnTo>
                          <a:pt x="133" y="99"/>
                        </a:lnTo>
                        <a:lnTo>
                          <a:pt x="133" y="100"/>
                        </a:lnTo>
                        <a:lnTo>
                          <a:pt x="133" y="102"/>
                        </a:lnTo>
                        <a:lnTo>
                          <a:pt x="133" y="104"/>
                        </a:lnTo>
                        <a:lnTo>
                          <a:pt x="133" y="105"/>
                        </a:lnTo>
                        <a:lnTo>
                          <a:pt x="131" y="106"/>
                        </a:lnTo>
                        <a:lnTo>
                          <a:pt x="131" y="107"/>
                        </a:lnTo>
                        <a:lnTo>
                          <a:pt x="131" y="108"/>
                        </a:lnTo>
                        <a:lnTo>
                          <a:pt x="130" y="109"/>
                        </a:lnTo>
                        <a:lnTo>
                          <a:pt x="129" y="111"/>
                        </a:lnTo>
                        <a:lnTo>
                          <a:pt x="128" y="112"/>
                        </a:lnTo>
                        <a:lnTo>
                          <a:pt x="127" y="112"/>
                        </a:lnTo>
                        <a:lnTo>
                          <a:pt x="126" y="113"/>
                        </a:lnTo>
                        <a:lnTo>
                          <a:pt x="125" y="113"/>
                        </a:lnTo>
                        <a:lnTo>
                          <a:pt x="123" y="114"/>
                        </a:lnTo>
                        <a:lnTo>
                          <a:pt x="122" y="114"/>
                        </a:lnTo>
                        <a:lnTo>
                          <a:pt x="120" y="114"/>
                        </a:lnTo>
                        <a:lnTo>
                          <a:pt x="118" y="114"/>
                        </a:lnTo>
                        <a:lnTo>
                          <a:pt x="117" y="114"/>
                        </a:lnTo>
                        <a:lnTo>
                          <a:pt x="115" y="114"/>
                        </a:lnTo>
                        <a:lnTo>
                          <a:pt x="113" y="114"/>
                        </a:lnTo>
                        <a:lnTo>
                          <a:pt x="112" y="114"/>
                        </a:lnTo>
                        <a:lnTo>
                          <a:pt x="111" y="114"/>
                        </a:lnTo>
                        <a:lnTo>
                          <a:pt x="108" y="114"/>
                        </a:lnTo>
                        <a:lnTo>
                          <a:pt x="107" y="113"/>
                        </a:lnTo>
                        <a:lnTo>
                          <a:pt x="105" y="113"/>
                        </a:lnTo>
                        <a:lnTo>
                          <a:pt x="104" y="113"/>
                        </a:lnTo>
                        <a:lnTo>
                          <a:pt x="102" y="112"/>
                        </a:lnTo>
                        <a:lnTo>
                          <a:pt x="100" y="112"/>
                        </a:lnTo>
                        <a:lnTo>
                          <a:pt x="98" y="111"/>
                        </a:lnTo>
                        <a:lnTo>
                          <a:pt x="97" y="111"/>
                        </a:lnTo>
                        <a:lnTo>
                          <a:pt x="95" y="109"/>
                        </a:lnTo>
                        <a:lnTo>
                          <a:pt x="93" y="109"/>
                        </a:lnTo>
                        <a:lnTo>
                          <a:pt x="91" y="108"/>
                        </a:lnTo>
                        <a:lnTo>
                          <a:pt x="90" y="108"/>
                        </a:lnTo>
                        <a:lnTo>
                          <a:pt x="88" y="107"/>
                        </a:lnTo>
                        <a:lnTo>
                          <a:pt x="87" y="106"/>
                        </a:lnTo>
                        <a:lnTo>
                          <a:pt x="84" y="106"/>
                        </a:lnTo>
                        <a:lnTo>
                          <a:pt x="83" y="105"/>
                        </a:lnTo>
                        <a:lnTo>
                          <a:pt x="82" y="104"/>
                        </a:lnTo>
                        <a:lnTo>
                          <a:pt x="81" y="102"/>
                        </a:lnTo>
                        <a:lnTo>
                          <a:pt x="78" y="101"/>
                        </a:lnTo>
                        <a:lnTo>
                          <a:pt x="77" y="100"/>
                        </a:lnTo>
                        <a:lnTo>
                          <a:pt x="76" y="99"/>
                        </a:lnTo>
                        <a:lnTo>
                          <a:pt x="74" y="98"/>
                        </a:lnTo>
                        <a:lnTo>
                          <a:pt x="73" y="97"/>
                        </a:lnTo>
                        <a:lnTo>
                          <a:pt x="72" y="96"/>
                        </a:lnTo>
                        <a:lnTo>
                          <a:pt x="69" y="94"/>
                        </a:lnTo>
                        <a:lnTo>
                          <a:pt x="68" y="93"/>
                        </a:lnTo>
                        <a:lnTo>
                          <a:pt x="67" y="92"/>
                        </a:lnTo>
                        <a:lnTo>
                          <a:pt x="65" y="90"/>
                        </a:lnTo>
                        <a:lnTo>
                          <a:pt x="64" y="89"/>
                        </a:lnTo>
                        <a:lnTo>
                          <a:pt x="62" y="87"/>
                        </a:lnTo>
                        <a:lnTo>
                          <a:pt x="60" y="85"/>
                        </a:lnTo>
                        <a:lnTo>
                          <a:pt x="59" y="84"/>
                        </a:lnTo>
                        <a:lnTo>
                          <a:pt x="58" y="83"/>
                        </a:lnTo>
                        <a:lnTo>
                          <a:pt x="55" y="81"/>
                        </a:lnTo>
                        <a:lnTo>
                          <a:pt x="54" y="79"/>
                        </a:lnTo>
                        <a:lnTo>
                          <a:pt x="53" y="77"/>
                        </a:lnTo>
                        <a:lnTo>
                          <a:pt x="51" y="76"/>
                        </a:lnTo>
                        <a:lnTo>
                          <a:pt x="50" y="74"/>
                        </a:lnTo>
                        <a:lnTo>
                          <a:pt x="49" y="71"/>
                        </a:lnTo>
                        <a:lnTo>
                          <a:pt x="46" y="70"/>
                        </a:lnTo>
                        <a:lnTo>
                          <a:pt x="45" y="68"/>
                        </a:lnTo>
                        <a:lnTo>
                          <a:pt x="44" y="66"/>
                        </a:lnTo>
                        <a:lnTo>
                          <a:pt x="42" y="63"/>
                        </a:lnTo>
                        <a:lnTo>
                          <a:pt x="0" y="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626" name="Freeform 600"/>
                  <p:cNvSpPr>
                    <a:spLocks/>
                  </p:cNvSpPr>
                  <p:nvPr/>
                </p:nvSpPr>
                <p:spPr bwMode="auto">
                  <a:xfrm>
                    <a:off x="3208" y="1913"/>
                    <a:ext cx="86" cy="31"/>
                  </a:xfrm>
                  <a:custGeom>
                    <a:avLst/>
                    <a:gdLst>
                      <a:gd name="T0" fmla="*/ 0 w 173"/>
                      <a:gd name="T1" fmla="*/ 8 h 62"/>
                      <a:gd name="T2" fmla="*/ 0 w 173"/>
                      <a:gd name="T3" fmla="*/ 10 h 62"/>
                      <a:gd name="T4" fmla="*/ 127 w 173"/>
                      <a:gd name="T5" fmla="*/ 2 h 62"/>
                      <a:gd name="T6" fmla="*/ 166 w 173"/>
                      <a:gd name="T7" fmla="*/ 56 h 62"/>
                      <a:gd name="T8" fmla="*/ 168 w 173"/>
                      <a:gd name="T9" fmla="*/ 60 h 62"/>
                      <a:gd name="T10" fmla="*/ 171 w 173"/>
                      <a:gd name="T11" fmla="*/ 62 h 62"/>
                      <a:gd name="T12" fmla="*/ 172 w 173"/>
                      <a:gd name="T13" fmla="*/ 61 h 62"/>
                      <a:gd name="T14" fmla="*/ 173 w 173"/>
                      <a:gd name="T15" fmla="*/ 60 h 62"/>
                      <a:gd name="T16" fmla="*/ 171 w 173"/>
                      <a:gd name="T17" fmla="*/ 57 h 62"/>
                      <a:gd name="T18" fmla="*/ 168 w 173"/>
                      <a:gd name="T19" fmla="*/ 54 h 62"/>
                      <a:gd name="T20" fmla="*/ 127 w 173"/>
                      <a:gd name="T21" fmla="*/ 0 h 62"/>
                      <a:gd name="T22" fmla="*/ 0 w 173"/>
                      <a:gd name="T23" fmla="*/ 8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3"/>
                      <a:gd name="T37" fmla="*/ 0 h 62"/>
                      <a:gd name="T38" fmla="*/ 173 w 173"/>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3" h="62">
                        <a:moveTo>
                          <a:pt x="0" y="8"/>
                        </a:moveTo>
                        <a:lnTo>
                          <a:pt x="0" y="10"/>
                        </a:lnTo>
                        <a:lnTo>
                          <a:pt x="127" y="2"/>
                        </a:lnTo>
                        <a:lnTo>
                          <a:pt x="166" y="56"/>
                        </a:lnTo>
                        <a:lnTo>
                          <a:pt x="168" y="60"/>
                        </a:lnTo>
                        <a:lnTo>
                          <a:pt x="171" y="62"/>
                        </a:lnTo>
                        <a:lnTo>
                          <a:pt x="172" y="61"/>
                        </a:lnTo>
                        <a:lnTo>
                          <a:pt x="173" y="60"/>
                        </a:lnTo>
                        <a:lnTo>
                          <a:pt x="171" y="57"/>
                        </a:lnTo>
                        <a:lnTo>
                          <a:pt x="168" y="54"/>
                        </a:lnTo>
                        <a:lnTo>
                          <a:pt x="127"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7" name="Freeform 601"/>
                  <p:cNvSpPr>
                    <a:spLocks/>
                  </p:cNvSpPr>
                  <p:nvPr/>
                </p:nvSpPr>
                <p:spPr bwMode="auto">
                  <a:xfrm>
                    <a:off x="3293" y="1942"/>
                    <a:ext cx="2" cy="4"/>
                  </a:xfrm>
                  <a:custGeom>
                    <a:avLst/>
                    <a:gdLst>
                      <a:gd name="T0" fmla="*/ 1 w 4"/>
                      <a:gd name="T1" fmla="*/ 2 h 6"/>
                      <a:gd name="T2" fmla="*/ 0 w 4"/>
                      <a:gd name="T3" fmla="*/ 2 h 6"/>
                      <a:gd name="T4" fmla="*/ 2 w 4"/>
                      <a:gd name="T5" fmla="*/ 6 h 6"/>
                      <a:gd name="T6" fmla="*/ 3 w 4"/>
                      <a:gd name="T7" fmla="*/ 6 h 6"/>
                      <a:gd name="T8" fmla="*/ 4 w 4"/>
                      <a:gd name="T9" fmla="*/ 6 h 6"/>
                      <a:gd name="T10" fmla="*/ 1 w 4"/>
                      <a:gd name="T11" fmla="*/ 0 h 6"/>
                      <a:gd name="T12" fmla="*/ 2 w 4"/>
                      <a:gd name="T13" fmla="*/ 1 h 6"/>
                      <a:gd name="T14" fmla="*/ 1 w 4"/>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1" y="2"/>
                        </a:moveTo>
                        <a:lnTo>
                          <a:pt x="0" y="2"/>
                        </a:lnTo>
                        <a:lnTo>
                          <a:pt x="2" y="6"/>
                        </a:lnTo>
                        <a:lnTo>
                          <a:pt x="3" y="6"/>
                        </a:lnTo>
                        <a:lnTo>
                          <a:pt x="4" y="6"/>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8" name="Freeform 602"/>
                  <p:cNvSpPr>
                    <a:spLocks/>
                  </p:cNvSpPr>
                  <p:nvPr/>
                </p:nvSpPr>
                <p:spPr bwMode="auto">
                  <a:xfrm>
                    <a:off x="3294" y="1945"/>
                    <a:ext cx="2" cy="2"/>
                  </a:xfrm>
                  <a:custGeom>
                    <a:avLst/>
                    <a:gdLst>
                      <a:gd name="T0" fmla="*/ 0 w 5"/>
                      <a:gd name="T1" fmla="*/ 1 h 5"/>
                      <a:gd name="T2" fmla="*/ 1 w 5"/>
                      <a:gd name="T3" fmla="*/ 4 h 5"/>
                      <a:gd name="T4" fmla="*/ 2 w 5"/>
                      <a:gd name="T5" fmla="*/ 5 h 5"/>
                      <a:gd name="T6" fmla="*/ 3 w 5"/>
                      <a:gd name="T7" fmla="*/ 4 h 5"/>
                      <a:gd name="T8" fmla="*/ 5 w 5"/>
                      <a:gd name="T9" fmla="*/ 3 h 5"/>
                      <a:gd name="T10" fmla="*/ 2 w 5"/>
                      <a:gd name="T11" fmla="*/ 0 h 5"/>
                      <a:gd name="T12" fmla="*/ 1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1" y="4"/>
                        </a:lnTo>
                        <a:lnTo>
                          <a:pt x="2" y="5"/>
                        </a:lnTo>
                        <a:lnTo>
                          <a:pt x="3" y="4"/>
                        </a:lnTo>
                        <a:lnTo>
                          <a:pt x="5"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29" name="Freeform 603"/>
                  <p:cNvSpPr>
                    <a:spLocks/>
                  </p:cNvSpPr>
                  <p:nvPr/>
                </p:nvSpPr>
                <p:spPr bwMode="auto">
                  <a:xfrm>
                    <a:off x="3295" y="1946"/>
                    <a:ext cx="5" cy="9"/>
                  </a:xfrm>
                  <a:custGeom>
                    <a:avLst/>
                    <a:gdLst>
                      <a:gd name="T0" fmla="*/ 1 w 9"/>
                      <a:gd name="T1" fmla="*/ 3 h 19"/>
                      <a:gd name="T2" fmla="*/ 0 w 9"/>
                      <a:gd name="T3" fmla="*/ 3 h 19"/>
                      <a:gd name="T4" fmla="*/ 5 w 9"/>
                      <a:gd name="T5" fmla="*/ 12 h 19"/>
                      <a:gd name="T6" fmla="*/ 5 w 9"/>
                      <a:gd name="T7" fmla="*/ 13 h 19"/>
                      <a:gd name="T8" fmla="*/ 6 w 9"/>
                      <a:gd name="T9" fmla="*/ 15 h 19"/>
                      <a:gd name="T10" fmla="*/ 6 w 9"/>
                      <a:gd name="T11" fmla="*/ 17 h 19"/>
                      <a:gd name="T12" fmla="*/ 7 w 9"/>
                      <a:gd name="T13" fmla="*/ 19 h 19"/>
                      <a:gd name="T14" fmla="*/ 8 w 9"/>
                      <a:gd name="T15" fmla="*/ 19 h 19"/>
                      <a:gd name="T16" fmla="*/ 9 w 9"/>
                      <a:gd name="T17" fmla="*/ 19 h 19"/>
                      <a:gd name="T18" fmla="*/ 8 w 9"/>
                      <a:gd name="T19" fmla="*/ 17 h 19"/>
                      <a:gd name="T20" fmla="*/ 8 w 9"/>
                      <a:gd name="T21" fmla="*/ 15 h 19"/>
                      <a:gd name="T22" fmla="*/ 7 w 9"/>
                      <a:gd name="T23" fmla="*/ 13 h 19"/>
                      <a:gd name="T24" fmla="*/ 7 w 9"/>
                      <a:gd name="T25" fmla="*/ 12 h 19"/>
                      <a:gd name="T26" fmla="*/ 1 w 9"/>
                      <a:gd name="T27" fmla="*/ 0 h 19"/>
                      <a:gd name="T28" fmla="*/ 3 w 9"/>
                      <a:gd name="T29" fmla="*/ 2 h 19"/>
                      <a:gd name="T30" fmla="*/ 1 w 9"/>
                      <a:gd name="T31" fmla="*/ 3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9"/>
                      <a:gd name="T50" fmla="*/ 9 w 9"/>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9">
                        <a:moveTo>
                          <a:pt x="1" y="3"/>
                        </a:moveTo>
                        <a:lnTo>
                          <a:pt x="0" y="3"/>
                        </a:lnTo>
                        <a:lnTo>
                          <a:pt x="5" y="12"/>
                        </a:lnTo>
                        <a:lnTo>
                          <a:pt x="5" y="13"/>
                        </a:lnTo>
                        <a:lnTo>
                          <a:pt x="6" y="15"/>
                        </a:lnTo>
                        <a:lnTo>
                          <a:pt x="6" y="17"/>
                        </a:lnTo>
                        <a:lnTo>
                          <a:pt x="7" y="19"/>
                        </a:lnTo>
                        <a:lnTo>
                          <a:pt x="8" y="19"/>
                        </a:lnTo>
                        <a:lnTo>
                          <a:pt x="9" y="19"/>
                        </a:lnTo>
                        <a:lnTo>
                          <a:pt x="8" y="17"/>
                        </a:lnTo>
                        <a:lnTo>
                          <a:pt x="8" y="15"/>
                        </a:lnTo>
                        <a:lnTo>
                          <a:pt x="7" y="13"/>
                        </a:lnTo>
                        <a:lnTo>
                          <a:pt x="7" y="12"/>
                        </a:lnTo>
                        <a:lnTo>
                          <a:pt x="1"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0" name="Freeform 604"/>
                  <p:cNvSpPr>
                    <a:spLocks/>
                  </p:cNvSpPr>
                  <p:nvPr/>
                </p:nvSpPr>
                <p:spPr bwMode="auto">
                  <a:xfrm>
                    <a:off x="3299" y="1954"/>
                    <a:ext cx="1" cy="2"/>
                  </a:xfrm>
                  <a:custGeom>
                    <a:avLst/>
                    <a:gdLst>
                      <a:gd name="T0" fmla="*/ 0 w 4"/>
                      <a:gd name="T1" fmla="*/ 1 h 3"/>
                      <a:gd name="T2" fmla="*/ 1 w 4"/>
                      <a:gd name="T3" fmla="*/ 3 h 3"/>
                      <a:gd name="T4" fmla="*/ 1 w 4"/>
                      <a:gd name="T5" fmla="*/ 3 h 3"/>
                      <a:gd name="T6" fmla="*/ 2 w 4"/>
                      <a:gd name="T7" fmla="*/ 2 h 3"/>
                      <a:gd name="T8" fmla="*/ 4 w 4"/>
                      <a:gd name="T9" fmla="*/ 1 h 3"/>
                      <a:gd name="T10" fmla="*/ 2 w 4"/>
                      <a:gd name="T11" fmla="*/ 0 h 3"/>
                      <a:gd name="T12" fmla="*/ 1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1" y="3"/>
                        </a:lnTo>
                        <a:lnTo>
                          <a:pt x="2" y="2"/>
                        </a:lnTo>
                        <a:lnTo>
                          <a:pt x="4"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1" name="Freeform 605"/>
                  <p:cNvSpPr>
                    <a:spLocks/>
                  </p:cNvSpPr>
                  <p:nvPr/>
                </p:nvSpPr>
                <p:spPr bwMode="auto">
                  <a:xfrm>
                    <a:off x="3299" y="1955"/>
                    <a:ext cx="1" cy="6"/>
                  </a:xfrm>
                  <a:custGeom>
                    <a:avLst/>
                    <a:gdLst>
                      <a:gd name="T0" fmla="*/ 1 w 3"/>
                      <a:gd name="T1" fmla="*/ 1 h 11"/>
                      <a:gd name="T2" fmla="*/ 0 w 3"/>
                      <a:gd name="T3" fmla="*/ 1 h 11"/>
                      <a:gd name="T4" fmla="*/ 0 w 3"/>
                      <a:gd name="T5" fmla="*/ 11 h 11"/>
                      <a:gd name="T6" fmla="*/ 1 w 3"/>
                      <a:gd name="T7" fmla="*/ 11 h 11"/>
                      <a:gd name="T8" fmla="*/ 3 w 3"/>
                      <a:gd name="T9" fmla="*/ 11 h 11"/>
                      <a:gd name="T10" fmla="*/ 3 w 3"/>
                      <a:gd name="T11" fmla="*/ 0 h 11"/>
                      <a:gd name="T12" fmla="*/ 3 w 3"/>
                      <a:gd name="T13" fmla="*/ 0 h 11"/>
                      <a:gd name="T14" fmla="*/ 1 w 3"/>
                      <a:gd name="T15" fmla="*/ 1 h 1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1"/>
                      <a:gd name="T26" fmla="*/ 3 w 3"/>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1">
                        <a:moveTo>
                          <a:pt x="1" y="1"/>
                        </a:moveTo>
                        <a:lnTo>
                          <a:pt x="0" y="1"/>
                        </a:lnTo>
                        <a:lnTo>
                          <a:pt x="0" y="11"/>
                        </a:lnTo>
                        <a:lnTo>
                          <a:pt x="1" y="11"/>
                        </a:lnTo>
                        <a:lnTo>
                          <a:pt x="3" y="11"/>
                        </a:lnTo>
                        <a:lnTo>
                          <a:pt x="3"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2" name="Freeform 606"/>
                  <p:cNvSpPr>
                    <a:spLocks/>
                  </p:cNvSpPr>
                  <p:nvPr/>
                </p:nvSpPr>
                <p:spPr bwMode="auto">
                  <a:xfrm>
                    <a:off x="3298" y="1960"/>
                    <a:ext cx="2" cy="2"/>
                  </a:xfrm>
                  <a:custGeom>
                    <a:avLst/>
                    <a:gdLst>
                      <a:gd name="T0" fmla="*/ 3 w 5"/>
                      <a:gd name="T1" fmla="*/ 1 h 5"/>
                      <a:gd name="T2" fmla="*/ 2 w 5"/>
                      <a:gd name="T3" fmla="*/ 0 h 5"/>
                      <a:gd name="T4" fmla="*/ 0 w 5"/>
                      <a:gd name="T5" fmla="*/ 3 h 5"/>
                      <a:gd name="T6" fmla="*/ 1 w 5"/>
                      <a:gd name="T7" fmla="*/ 4 h 5"/>
                      <a:gd name="T8" fmla="*/ 2 w 5"/>
                      <a:gd name="T9" fmla="*/ 5 h 5"/>
                      <a:gd name="T10" fmla="*/ 5 w 5"/>
                      <a:gd name="T11" fmla="*/ 3 h 5"/>
                      <a:gd name="T12" fmla="*/ 5 w 5"/>
                      <a:gd name="T13" fmla="*/ 1 h 5"/>
                      <a:gd name="T14" fmla="*/ 3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1"/>
                        </a:moveTo>
                        <a:lnTo>
                          <a:pt x="2" y="0"/>
                        </a:lnTo>
                        <a:lnTo>
                          <a:pt x="0" y="3"/>
                        </a:lnTo>
                        <a:lnTo>
                          <a:pt x="1" y="4"/>
                        </a:lnTo>
                        <a:lnTo>
                          <a:pt x="2" y="5"/>
                        </a:lnTo>
                        <a:lnTo>
                          <a:pt x="5" y="3"/>
                        </a:lnTo>
                        <a:lnTo>
                          <a:pt x="5"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3" name="Freeform 607"/>
                  <p:cNvSpPr>
                    <a:spLocks/>
                  </p:cNvSpPr>
                  <p:nvPr/>
                </p:nvSpPr>
                <p:spPr bwMode="auto">
                  <a:xfrm>
                    <a:off x="3298" y="1961"/>
                    <a:ext cx="1" cy="1"/>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4" name="Freeform 608"/>
                  <p:cNvSpPr>
                    <a:spLocks/>
                  </p:cNvSpPr>
                  <p:nvPr/>
                </p:nvSpPr>
                <p:spPr bwMode="auto">
                  <a:xfrm>
                    <a:off x="3297" y="1962"/>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3 w 3"/>
                      <a:gd name="T11" fmla="*/ 2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2"/>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5" name="Freeform 609"/>
                  <p:cNvSpPr>
                    <a:spLocks/>
                  </p:cNvSpPr>
                  <p:nvPr/>
                </p:nvSpPr>
                <p:spPr bwMode="auto">
                  <a:xfrm>
                    <a:off x="3297" y="1962"/>
                    <a:ext cx="2" cy="2"/>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6" name="Freeform 610"/>
                  <p:cNvSpPr>
                    <a:spLocks/>
                  </p:cNvSpPr>
                  <p:nvPr/>
                </p:nvSpPr>
                <p:spPr bwMode="auto">
                  <a:xfrm>
                    <a:off x="3298" y="1962"/>
                    <a:ext cx="1" cy="3"/>
                  </a:xfrm>
                  <a:custGeom>
                    <a:avLst/>
                    <a:gdLst>
                      <a:gd name="T0" fmla="*/ 0 w 1"/>
                      <a:gd name="T1" fmla="*/ 2 h 4"/>
                      <a:gd name="T2" fmla="*/ 0 w 1"/>
                      <a:gd name="T3" fmla="*/ 0 h 4"/>
                      <a:gd name="T4" fmla="*/ 1 w 1"/>
                      <a:gd name="T5" fmla="*/ 4 h 4"/>
                      <a:gd name="T6" fmla="*/ 1 w 1"/>
                      <a:gd name="T7" fmla="*/ 2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1" y="4"/>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7" name="Freeform 611"/>
                  <p:cNvSpPr>
                    <a:spLocks/>
                  </p:cNvSpPr>
                  <p:nvPr/>
                </p:nvSpPr>
                <p:spPr bwMode="auto">
                  <a:xfrm>
                    <a:off x="3297" y="1962"/>
                    <a:ext cx="2" cy="3"/>
                  </a:xfrm>
                  <a:custGeom>
                    <a:avLst/>
                    <a:gdLst>
                      <a:gd name="T0" fmla="*/ 1 w 2"/>
                      <a:gd name="T1" fmla="*/ 0 h 4"/>
                      <a:gd name="T2" fmla="*/ 0 w 2"/>
                      <a:gd name="T3" fmla="*/ 0 h 4"/>
                      <a:gd name="T4" fmla="*/ 0 w 2"/>
                      <a:gd name="T5" fmla="*/ 2 h 4"/>
                      <a:gd name="T6" fmla="*/ 0 w 2"/>
                      <a:gd name="T7" fmla="*/ 4 h 4"/>
                      <a:gd name="T8" fmla="*/ 2 w 2"/>
                      <a:gd name="T9" fmla="*/ 4 h 4"/>
                      <a:gd name="T10" fmla="*/ 1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1" y="0"/>
                        </a:moveTo>
                        <a:lnTo>
                          <a:pt x="0" y="0"/>
                        </a:lnTo>
                        <a:lnTo>
                          <a:pt x="0" y="2"/>
                        </a:lnTo>
                        <a:lnTo>
                          <a:pt x="0" y="4"/>
                        </a:lnTo>
                        <a:lnTo>
                          <a:pt x="2" y="4"/>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8" name="Freeform 612"/>
                  <p:cNvSpPr>
                    <a:spLocks/>
                  </p:cNvSpPr>
                  <p:nvPr/>
                </p:nvSpPr>
                <p:spPr bwMode="auto">
                  <a:xfrm>
                    <a:off x="3296" y="1962"/>
                    <a:ext cx="2" cy="3"/>
                  </a:xfrm>
                  <a:custGeom>
                    <a:avLst/>
                    <a:gdLst>
                      <a:gd name="T0" fmla="*/ 4 w 5"/>
                      <a:gd name="T1" fmla="*/ 0 h 6"/>
                      <a:gd name="T2" fmla="*/ 4 w 5"/>
                      <a:gd name="T3" fmla="*/ 0 h 6"/>
                      <a:gd name="T4" fmla="*/ 0 w 5"/>
                      <a:gd name="T5" fmla="*/ 3 h 6"/>
                      <a:gd name="T6" fmla="*/ 2 w 5"/>
                      <a:gd name="T7" fmla="*/ 4 h 6"/>
                      <a:gd name="T8" fmla="*/ 3 w 5"/>
                      <a:gd name="T9" fmla="*/ 6 h 6"/>
                      <a:gd name="T10" fmla="*/ 5 w 5"/>
                      <a:gd name="T11" fmla="*/ 3 h 6"/>
                      <a:gd name="T12" fmla="*/ 4 w 5"/>
                      <a:gd name="T13" fmla="*/ 2 h 6"/>
                      <a:gd name="T14" fmla="*/ 4 w 5"/>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0"/>
                        </a:moveTo>
                        <a:lnTo>
                          <a:pt x="4" y="0"/>
                        </a:lnTo>
                        <a:lnTo>
                          <a:pt x="0" y="3"/>
                        </a:lnTo>
                        <a:lnTo>
                          <a:pt x="2" y="4"/>
                        </a:lnTo>
                        <a:lnTo>
                          <a:pt x="3" y="6"/>
                        </a:lnTo>
                        <a:lnTo>
                          <a:pt x="5"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39" name="Freeform 613"/>
                  <p:cNvSpPr>
                    <a:spLocks/>
                  </p:cNvSpPr>
                  <p:nvPr/>
                </p:nvSpPr>
                <p:spPr bwMode="auto">
                  <a:xfrm>
                    <a:off x="3295" y="1964"/>
                    <a:ext cx="2" cy="2"/>
                  </a:xfrm>
                  <a:custGeom>
                    <a:avLst/>
                    <a:gdLst>
                      <a:gd name="T0" fmla="*/ 3 w 4"/>
                      <a:gd name="T1" fmla="*/ 2 h 5"/>
                      <a:gd name="T2" fmla="*/ 3 w 4"/>
                      <a:gd name="T3" fmla="*/ 0 h 5"/>
                      <a:gd name="T4" fmla="*/ 0 w 4"/>
                      <a:gd name="T5" fmla="*/ 0 h 5"/>
                      <a:gd name="T6" fmla="*/ 0 w 4"/>
                      <a:gd name="T7" fmla="*/ 2 h 5"/>
                      <a:gd name="T8" fmla="*/ 0 w 4"/>
                      <a:gd name="T9" fmla="*/ 5 h 5"/>
                      <a:gd name="T10" fmla="*/ 3 w 4"/>
                      <a:gd name="T11" fmla="*/ 5 h 5"/>
                      <a:gd name="T12" fmla="*/ 4 w 4"/>
                      <a:gd name="T13" fmla="*/ 4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3" y="0"/>
                        </a:lnTo>
                        <a:lnTo>
                          <a:pt x="0" y="0"/>
                        </a:lnTo>
                        <a:lnTo>
                          <a:pt x="0" y="2"/>
                        </a:lnTo>
                        <a:lnTo>
                          <a:pt x="0" y="5"/>
                        </a:lnTo>
                        <a:lnTo>
                          <a:pt x="3" y="5"/>
                        </a:lnTo>
                        <a:lnTo>
                          <a:pt x="4"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0" name="Freeform 614"/>
                  <p:cNvSpPr>
                    <a:spLocks/>
                  </p:cNvSpPr>
                  <p:nvPr/>
                </p:nvSpPr>
                <p:spPr bwMode="auto">
                  <a:xfrm>
                    <a:off x="3294" y="1964"/>
                    <a:ext cx="2" cy="2"/>
                  </a:xfrm>
                  <a:custGeom>
                    <a:avLst/>
                    <a:gdLst>
                      <a:gd name="T0" fmla="*/ 2 w 3"/>
                      <a:gd name="T1" fmla="*/ 0 h 5"/>
                      <a:gd name="T2" fmla="*/ 2 w 3"/>
                      <a:gd name="T3" fmla="*/ 0 h 5"/>
                      <a:gd name="T4" fmla="*/ 0 w 3"/>
                      <a:gd name="T5" fmla="*/ 2 h 5"/>
                      <a:gd name="T6" fmla="*/ 1 w 3"/>
                      <a:gd name="T7" fmla="*/ 4 h 5"/>
                      <a:gd name="T8" fmla="*/ 2 w 3"/>
                      <a:gd name="T9" fmla="*/ 5 h 5"/>
                      <a:gd name="T10" fmla="*/ 3 w 3"/>
                      <a:gd name="T11" fmla="*/ 4 h 5"/>
                      <a:gd name="T12" fmla="*/ 2 w 3"/>
                      <a:gd name="T13" fmla="*/ 2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2"/>
                        </a:lnTo>
                        <a:lnTo>
                          <a:pt x="1" y="4"/>
                        </a:lnTo>
                        <a:lnTo>
                          <a:pt x="2" y="5"/>
                        </a:lnTo>
                        <a:lnTo>
                          <a:pt x="3" y="4"/>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1" name="Freeform 615"/>
                  <p:cNvSpPr>
                    <a:spLocks/>
                  </p:cNvSpPr>
                  <p:nvPr/>
                </p:nvSpPr>
                <p:spPr bwMode="auto">
                  <a:xfrm>
                    <a:off x="3289" y="1964"/>
                    <a:ext cx="6" cy="2"/>
                  </a:xfrm>
                  <a:custGeom>
                    <a:avLst/>
                    <a:gdLst>
                      <a:gd name="T0" fmla="*/ 11 w 12"/>
                      <a:gd name="T1" fmla="*/ 3 h 5"/>
                      <a:gd name="T2" fmla="*/ 11 w 12"/>
                      <a:gd name="T3" fmla="*/ 0 h 5"/>
                      <a:gd name="T4" fmla="*/ 0 w 12"/>
                      <a:gd name="T5" fmla="*/ 0 h 5"/>
                      <a:gd name="T6" fmla="*/ 0 w 12"/>
                      <a:gd name="T7" fmla="*/ 3 h 5"/>
                      <a:gd name="T8" fmla="*/ 0 w 12"/>
                      <a:gd name="T9" fmla="*/ 5 h 5"/>
                      <a:gd name="T10" fmla="*/ 11 w 12"/>
                      <a:gd name="T11" fmla="*/ 5 h 5"/>
                      <a:gd name="T12" fmla="*/ 12 w 12"/>
                      <a:gd name="T13" fmla="*/ 4 h 5"/>
                      <a:gd name="T14" fmla="*/ 11 w 1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5"/>
                      <a:gd name="T26" fmla="*/ 12 w 1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5">
                        <a:moveTo>
                          <a:pt x="11" y="3"/>
                        </a:moveTo>
                        <a:lnTo>
                          <a:pt x="11" y="0"/>
                        </a:lnTo>
                        <a:lnTo>
                          <a:pt x="0" y="0"/>
                        </a:lnTo>
                        <a:lnTo>
                          <a:pt x="0" y="3"/>
                        </a:lnTo>
                        <a:lnTo>
                          <a:pt x="0" y="5"/>
                        </a:lnTo>
                        <a:lnTo>
                          <a:pt x="11" y="5"/>
                        </a:lnTo>
                        <a:lnTo>
                          <a:pt x="12" y="4"/>
                        </a:lnTo>
                        <a:lnTo>
                          <a:pt x="1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2" name="Freeform 616"/>
                  <p:cNvSpPr>
                    <a:spLocks/>
                  </p:cNvSpPr>
                  <p:nvPr/>
                </p:nvSpPr>
                <p:spPr bwMode="auto">
                  <a:xfrm>
                    <a:off x="3288" y="1964"/>
                    <a:ext cx="1" cy="2"/>
                  </a:xfrm>
                  <a:custGeom>
                    <a:avLst/>
                    <a:gdLst>
                      <a:gd name="T0" fmla="*/ 3 w 4"/>
                      <a:gd name="T1" fmla="*/ 3 h 5"/>
                      <a:gd name="T2" fmla="*/ 4 w 4"/>
                      <a:gd name="T3" fmla="*/ 1 h 5"/>
                      <a:gd name="T4" fmla="*/ 3 w 4"/>
                      <a:gd name="T5" fmla="*/ 0 h 5"/>
                      <a:gd name="T6" fmla="*/ 1 w 4"/>
                      <a:gd name="T7" fmla="*/ 1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1"/>
                        </a:lnTo>
                        <a:lnTo>
                          <a:pt x="3" y="0"/>
                        </a:lnTo>
                        <a:lnTo>
                          <a:pt x="1" y="1"/>
                        </a:lnTo>
                        <a:lnTo>
                          <a:pt x="0" y="3"/>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3" name="Freeform 617"/>
                  <p:cNvSpPr>
                    <a:spLocks/>
                  </p:cNvSpPr>
                  <p:nvPr/>
                </p:nvSpPr>
                <p:spPr bwMode="auto">
                  <a:xfrm>
                    <a:off x="3286" y="1964"/>
                    <a:ext cx="3" cy="2"/>
                  </a:xfrm>
                  <a:custGeom>
                    <a:avLst/>
                    <a:gdLst>
                      <a:gd name="T0" fmla="*/ 5 w 5"/>
                      <a:gd name="T1" fmla="*/ 1 h 5"/>
                      <a:gd name="T2" fmla="*/ 3 w 5"/>
                      <a:gd name="T3" fmla="*/ 0 h 5"/>
                      <a:gd name="T4" fmla="*/ 0 w 5"/>
                      <a:gd name="T5" fmla="*/ 0 h 5"/>
                      <a:gd name="T6" fmla="*/ 0 w 5"/>
                      <a:gd name="T7" fmla="*/ 2 h 5"/>
                      <a:gd name="T8" fmla="*/ 0 w 5"/>
                      <a:gd name="T9" fmla="*/ 5 h 5"/>
                      <a:gd name="T10" fmla="*/ 3 w 5"/>
                      <a:gd name="T11" fmla="*/ 5 h 5"/>
                      <a:gd name="T12" fmla="*/ 3 w 5"/>
                      <a:gd name="T13" fmla="*/ 2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3" y="0"/>
                        </a:lnTo>
                        <a:lnTo>
                          <a:pt x="0" y="0"/>
                        </a:lnTo>
                        <a:lnTo>
                          <a:pt x="0" y="2"/>
                        </a:lnTo>
                        <a:lnTo>
                          <a:pt x="0" y="5"/>
                        </a:lnTo>
                        <a:lnTo>
                          <a:pt x="3" y="5"/>
                        </a:lnTo>
                        <a:lnTo>
                          <a:pt x="3"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4" name="Freeform 618"/>
                  <p:cNvSpPr>
                    <a:spLocks/>
                  </p:cNvSpPr>
                  <p:nvPr/>
                </p:nvSpPr>
                <p:spPr bwMode="auto">
                  <a:xfrm>
                    <a:off x="3285" y="1964"/>
                    <a:ext cx="2" cy="2"/>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5" name="Freeform 619"/>
                  <p:cNvSpPr>
                    <a:spLocks/>
                  </p:cNvSpPr>
                  <p:nvPr/>
                </p:nvSpPr>
                <p:spPr bwMode="auto">
                  <a:xfrm>
                    <a:off x="3285" y="1963"/>
                    <a:ext cx="1" cy="2"/>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6" name="Freeform 620"/>
                  <p:cNvSpPr>
                    <a:spLocks/>
                  </p:cNvSpPr>
                  <p:nvPr/>
                </p:nvSpPr>
                <p:spPr bwMode="auto">
                  <a:xfrm>
                    <a:off x="3284" y="1963"/>
                    <a:ext cx="1" cy="2"/>
                  </a:xfrm>
                  <a:custGeom>
                    <a:avLst/>
                    <a:gdLst>
                      <a:gd name="T0" fmla="*/ 3 w 4"/>
                      <a:gd name="T1" fmla="*/ 2 h 5"/>
                      <a:gd name="T2" fmla="*/ 4 w 4"/>
                      <a:gd name="T3" fmla="*/ 1 h 5"/>
                      <a:gd name="T4" fmla="*/ 3 w 4"/>
                      <a:gd name="T5" fmla="*/ 0 h 5"/>
                      <a:gd name="T6" fmla="*/ 1 w 4"/>
                      <a:gd name="T7" fmla="*/ 1 h 5"/>
                      <a:gd name="T8" fmla="*/ 0 w 4"/>
                      <a:gd name="T9" fmla="*/ 2 h 5"/>
                      <a:gd name="T10" fmla="*/ 3 w 4"/>
                      <a:gd name="T11" fmla="*/ 5 h 5"/>
                      <a:gd name="T12" fmla="*/ 3 w 4"/>
                      <a:gd name="T13" fmla="*/ 5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4" y="1"/>
                        </a:lnTo>
                        <a:lnTo>
                          <a:pt x="3" y="0"/>
                        </a:lnTo>
                        <a:lnTo>
                          <a:pt x="1" y="1"/>
                        </a:lnTo>
                        <a:lnTo>
                          <a:pt x="0" y="2"/>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7" name="Freeform 621"/>
                  <p:cNvSpPr>
                    <a:spLocks/>
                  </p:cNvSpPr>
                  <p:nvPr/>
                </p:nvSpPr>
                <p:spPr bwMode="auto">
                  <a:xfrm>
                    <a:off x="3283" y="1962"/>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2" y="3"/>
                        </a:lnTo>
                        <a:lnTo>
                          <a:pt x="2"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8" name="Freeform 622"/>
                  <p:cNvSpPr>
                    <a:spLocks/>
                  </p:cNvSpPr>
                  <p:nvPr/>
                </p:nvSpPr>
                <p:spPr bwMode="auto">
                  <a:xfrm>
                    <a:off x="3282" y="1962"/>
                    <a:ext cx="1" cy="2"/>
                  </a:xfrm>
                  <a:custGeom>
                    <a:avLst/>
                    <a:gdLst>
                      <a:gd name="T0" fmla="*/ 2 w 2"/>
                      <a:gd name="T1" fmla="*/ 1 h 4"/>
                      <a:gd name="T2" fmla="*/ 0 w 2"/>
                      <a:gd name="T3" fmla="*/ 0 h 4"/>
                      <a:gd name="T4" fmla="*/ 1 w 2"/>
                      <a:gd name="T5" fmla="*/ 0 h 4"/>
                      <a:gd name="T6" fmla="*/ 1 w 2"/>
                      <a:gd name="T7" fmla="*/ 2 h 4"/>
                      <a:gd name="T8" fmla="*/ 1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1" y="0"/>
                        </a:lnTo>
                        <a:lnTo>
                          <a:pt x="1" y="2"/>
                        </a:lnTo>
                        <a:lnTo>
                          <a:pt x="1" y="4"/>
                        </a:lnTo>
                        <a:lnTo>
                          <a:pt x="2" y="4"/>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49" name="Freeform 623"/>
                  <p:cNvSpPr>
                    <a:spLocks/>
                  </p:cNvSpPr>
                  <p:nvPr/>
                </p:nvSpPr>
                <p:spPr bwMode="auto">
                  <a:xfrm>
                    <a:off x="3280" y="1961"/>
                    <a:ext cx="4" cy="3"/>
                  </a:xfrm>
                  <a:custGeom>
                    <a:avLst/>
                    <a:gdLst>
                      <a:gd name="T0" fmla="*/ 5 w 7"/>
                      <a:gd name="T1" fmla="*/ 3 h 5"/>
                      <a:gd name="T2" fmla="*/ 5 w 7"/>
                      <a:gd name="T3" fmla="*/ 2 h 5"/>
                      <a:gd name="T4" fmla="*/ 0 w 7"/>
                      <a:gd name="T5" fmla="*/ 0 h 5"/>
                      <a:gd name="T6" fmla="*/ 0 w 7"/>
                      <a:gd name="T7" fmla="*/ 1 h 5"/>
                      <a:gd name="T8" fmla="*/ 0 w 7"/>
                      <a:gd name="T9" fmla="*/ 2 h 5"/>
                      <a:gd name="T10" fmla="*/ 7 w 7"/>
                      <a:gd name="T11" fmla="*/ 5 h 5"/>
                      <a:gd name="T12" fmla="*/ 5 w 7"/>
                      <a:gd name="T13" fmla="*/ 5 h 5"/>
                      <a:gd name="T14" fmla="*/ 5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3"/>
                        </a:moveTo>
                        <a:lnTo>
                          <a:pt x="5" y="2"/>
                        </a:lnTo>
                        <a:lnTo>
                          <a:pt x="0" y="0"/>
                        </a:lnTo>
                        <a:lnTo>
                          <a:pt x="0" y="1"/>
                        </a:lnTo>
                        <a:lnTo>
                          <a:pt x="0" y="2"/>
                        </a:lnTo>
                        <a:lnTo>
                          <a:pt x="7" y="5"/>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0" name="Freeform 624"/>
                  <p:cNvSpPr>
                    <a:spLocks/>
                  </p:cNvSpPr>
                  <p:nvPr/>
                </p:nvSpPr>
                <p:spPr bwMode="auto">
                  <a:xfrm>
                    <a:off x="3279" y="1961"/>
                    <a:ext cx="2" cy="1"/>
                  </a:xfrm>
                  <a:custGeom>
                    <a:avLst/>
                    <a:gdLst>
                      <a:gd name="T0" fmla="*/ 2 w 3"/>
                      <a:gd name="T1" fmla="*/ 3 h 4"/>
                      <a:gd name="T2" fmla="*/ 3 w 3"/>
                      <a:gd name="T3" fmla="*/ 2 h 4"/>
                      <a:gd name="T4" fmla="*/ 2 w 3"/>
                      <a:gd name="T5" fmla="*/ 0 h 4"/>
                      <a:gd name="T6" fmla="*/ 1 w 3"/>
                      <a:gd name="T7" fmla="*/ 2 h 4"/>
                      <a:gd name="T8" fmla="*/ 0 w 3"/>
                      <a:gd name="T9" fmla="*/ 3 h 4"/>
                      <a:gd name="T10" fmla="*/ 0 w 3"/>
                      <a:gd name="T11" fmla="*/ 3 h 4"/>
                      <a:gd name="T12" fmla="*/ 2 w 3"/>
                      <a:gd name="T13" fmla="*/ 4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3" y="2"/>
                        </a:lnTo>
                        <a:lnTo>
                          <a:pt x="2" y="0"/>
                        </a:lnTo>
                        <a:lnTo>
                          <a:pt x="1" y="2"/>
                        </a:lnTo>
                        <a:lnTo>
                          <a:pt x="0" y="3"/>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1" name="Freeform 625"/>
                  <p:cNvSpPr>
                    <a:spLocks/>
                  </p:cNvSpPr>
                  <p:nvPr/>
                </p:nvSpPr>
                <p:spPr bwMode="auto">
                  <a:xfrm>
                    <a:off x="3277" y="1960"/>
                    <a:ext cx="4" cy="2"/>
                  </a:xfrm>
                  <a:custGeom>
                    <a:avLst/>
                    <a:gdLst>
                      <a:gd name="T0" fmla="*/ 5 w 6"/>
                      <a:gd name="T1" fmla="*/ 2 h 5"/>
                      <a:gd name="T2" fmla="*/ 6 w 6"/>
                      <a:gd name="T3" fmla="*/ 4 h 5"/>
                      <a:gd name="T4" fmla="*/ 0 w 6"/>
                      <a:gd name="T5" fmla="*/ 0 h 5"/>
                      <a:gd name="T6" fmla="*/ 0 w 6"/>
                      <a:gd name="T7" fmla="*/ 1 h 5"/>
                      <a:gd name="T8" fmla="*/ 0 w 6"/>
                      <a:gd name="T9" fmla="*/ 2 h 5"/>
                      <a:gd name="T10" fmla="*/ 4 w 6"/>
                      <a:gd name="T11" fmla="*/ 5 h 5"/>
                      <a:gd name="T12" fmla="*/ 4 w 6"/>
                      <a:gd name="T13" fmla="*/ 4 h 5"/>
                      <a:gd name="T14" fmla="*/ 5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2"/>
                        </a:moveTo>
                        <a:lnTo>
                          <a:pt x="6" y="4"/>
                        </a:lnTo>
                        <a:lnTo>
                          <a:pt x="0" y="0"/>
                        </a:lnTo>
                        <a:lnTo>
                          <a:pt x="0" y="1"/>
                        </a:lnTo>
                        <a:lnTo>
                          <a:pt x="0" y="2"/>
                        </a:lnTo>
                        <a:lnTo>
                          <a:pt x="4" y="5"/>
                        </a:lnTo>
                        <a:lnTo>
                          <a:pt x="4" y="4"/>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2" name="Freeform 626"/>
                  <p:cNvSpPr>
                    <a:spLocks/>
                  </p:cNvSpPr>
                  <p:nvPr/>
                </p:nvSpPr>
                <p:spPr bwMode="auto">
                  <a:xfrm>
                    <a:off x="3276" y="1959"/>
                    <a:ext cx="2" cy="2"/>
                  </a:xfrm>
                  <a:custGeom>
                    <a:avLst/>
                    <a:gdLst>
                      <a:gd name="T0" fmla="*/ 3 w 4"/>
                      <a:gd name="T1" fmla="*/ 2 h 3"/>
                      <a:gd name="T2" fmla="*/ 4 w 4"/>
                      <a:gd name="T3" fmla="*/ 1 h 3"/>
                      <a:gd name="T4" fmla="*/ 3 w 4"/>
                      <a:gd name="T5" fmla="*/ 0 h 3"/>
                      <a:gd name="T6" fmla="*/ 1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1" y="1"/>
                        </a:lnTo>
                        <a:lnTo>
                          <a:pt x="0" y="2"/>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3" name="Freeform 627"/>
                  <p:cNvSpPr>
                    <a:spLocks/>
                  </p:cNvSpPr>
                  <p:nvPr/>
                </p:nvSpPr>
                <p:spPr bwMode="auto">
                  <a:xfrm>
                    <a:off x="3274" y="1958"/>
                    <a:ext cx="4" cy="2"/>
                  </a:xfrm>
                  <a:custGeom>
                    <a:avLst/>
                    <a:gdLst>
                      <a:gd name="T0" fmla="*/ 6 w 7"/>
                      <a:gd name="T1" fmla="*/ 2 h 4"/>
                      <a:gd name="T2" fmla="*/ 7 w 7"/>
                      <a:gd name="T3" fmla="*/ 3 h 4"/>
                      <a:gd name="T4" fmla="*/ 0 w 7"/>
                      <a:gd name="T5" fmla="*/ 0 h 4"/>
                      <a:gd name="T6" fmla="*/ 0 w 7"/>
                      <a:gd name="T7" fmla="*/ 1 h 4"/>
                      <a:gd name="T8" fmla="*/ 0 w 7"/>
                      <a:gd name="T9" fmla="*/ 2 h 4"/>
                      <a:gd name="T10" fmla="*/ 4 w 7"/>
                      <a:gd name="T11" fmla="*/ 4 h 4"/>
                      <a:gd name="T12" fmla="*/ 4 w 7"/>
                      <a:gd name="T13" fmla="*/ 3 h 4"/>
                      <a:gd name="T14" fmla="*/ 6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6" y="2"/>
                        </a:moveTo>
                        <a:lnTo>
                          <a:pt x="7" y="3"/>
                        </a:lnTo>
                        <a:lnTo>
                          <a:pt x="0" y="0"/>
                        </a:lnTo>
                        <a:lnTo>
                          <a:pt x="0" y="1"/>
                        </a:lnTo>
                        <a:lnTo>
                          <a:pt x="0" y="2"/>
                        </a:lnTo>
                        <a:lnTo>
                          <a:pt x="4" y="4"/>
                        </a:lnTo>
                        <a:lnTo>
                          <a:pt x="4"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4" name="Freeform 628"/>
                  <p:cNvSpPr>
                    <a:spLocks/>
                  </p:cNvSpPr>
                  <p:nvPr/>
                </p:nvSpPr>
                <p:spPr bwMode="auto">
                  <a:xfrm>
                    <a:off x="3273" y="1957"/>
                    <a:ext cx="2" cy="2"/>
                  </a:xfrm>
                  <a:custGeom>
                    <a:avLst/>
                    <a:gdLst>
                      <a:gd name="T0" fmla="*/ 3 w 4"/>
                      <a:gd name="T1" fmla="*/ 3 h 4"/>
                      <a:gd name="T2" fmla="*/ 4 w 4"/>
                      <a:gd name="T3" fmla="*/ 2 h 4"/>
                      <a:gd name="T4" fmla="*/ 3 w 4"/>
                      <a:gd name="T5" fmla="*/ 0 h 4"/>
                      <a:gd name="T6" fmla="*/ 2 w 4"/>
                      <a:gd name="T7" fmla="*/ 2 h 4"/>
                      <a:gd name="T8" fmla="*/ 0 w 4"/>
                      <a:gd name="T9" fmla="*/ 3 h 4"/>
                      <a:gd name="T10" fmla="*/ 0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2"/>
                        </a:lnTo>
                        <a:lnTo>
                          <a:pt x="3" y="0"/>
                        </a:lnTo>
                        <a:lnTo>
                          <a:pt x="2" y="2"/>
                        </a:lnTo>
                        <a:lnTo>
                          <a:pt x="0" y="3"/>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5" name="Freeform 629"/>
                  <p:cNvSpPr>
                    <a:spLocks/>
                  </p:cNvSpPr>
                  <p:nvPr/>
                </p:nvSpPr>
                <p:spPr bwMode="auto">
                  <a:xfrm>
                    <a:off x="3273" y="1957"/>
                    <a:ext cx="2" cy="1"/>
                  </a:xfrm>
                  <a:custGeom>
                    <a:avLst/>
                    <a:gdLst>
                      <a:gd name="T0" fmla="*/ 4 w 5"/>
                      <a:gd name="T1" fmla="*/ 1 h 4"/>
                      <a:gd name="T2" fmla="*/ 5 w 5"/>
                      <a:gd name="T3" fmla="*/ 3 h 4"/>
                      <a:gd name="T4" fmla="*/ 0 w 5"/>
                      <a:gd name="T5" fmla="*/ 0 h 4"/>
                      <a:gd name="T6" fmla="*/ 0 w 5"/>
                      <a:gd name="T7" fmla="*/ 1 h 4"/>
                      <a:gd name="T8" fmla="*/ 0 w 5"/>
                      <a:gd name="T9" fmla="*/ 3 h 4"/>
                      <a:gd name="T10" fmla="*/ 3 w 5"/>
                      <a:gd name="T11" fmla="*/ 4 h 4"/>
                      <a:gd name="T12" fmla="*/ 3 w 5"/>
                      <a:gd name="T13" fmla="*/ 3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3"/>
                        </a:lnTo>
                        <a:lnTo>
                          <a:pt x="0" y="0"/>
                        </a:lnTo>
                        <a:lnTo>
                          <a:pt x="0" y="1"/>
                        </a:lnTo>
                        <a:lnTo>
                          <a:pt x="0" y="3"/>
                        </a:lnTo>
                        <a:lnTo>
                          <a:pt x="3" y="4"/>
                        </a:lnTo>
                        <a:lnTo>
                          <a:pt x="3"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6" name="Freeform 630"/>
                  <p:cNvSpPr>
                    <a:spLocks/>
                  </p:cNvSpPr>
                  <p:nvPr/>
                </p:nvSpPr>
                <p:spPr bwMode="auto">
                  <a:xfrm>
                    <a:off x="3271" y="1956"/>
                    <a:ext cx="2" cy="2"/>
                  </a:xfrm>
                  <a:custGeom>
                    <a:avLst/>
                    <a:gdLst>
                      <a:gd name="T0" fmla="*/ 3 w 4"/>
                      <a:gd name="T1" fmla="*/ 3 h 5"/>
                      <a:gd name="T2" fmla="*/ 4 w 4"/>
                      <a:gd name="T3" fmla="*/ 2 h 5"/>
                      <a:gd name="T4" fmla="*/ 2 w 4"/>
                      <a:gd name="T5" fmla="*/ 0 h 5"/>
                      <a:gd name="T6" fmla="*/ 1 w 4"/>
                      <a:gd name="T7" fmla="*/ 1 h 5"/>
                      <a:gd name="T8" fmla="*/ 0 w 4"/>
                      <a:gd name="T9" fmla="*/ 2 h 5"/>
                      <a:gd name="T10" fmla="*/ 1 w 4"/>
                      <a:gd name="T11" fmla="*/ 3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2" y="0"/>
                        </a:lnTo>
                        <a:lnTo>
                          <a:pt x="1" y="1"/>
                        </a:lnTo>
                        <a:lnTo>
                          <a:pt x="0" y="2"/>
                        </a:lnTo>
                        <a:lnTo>
                          <a:pt x="1" y="3"/>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7" name="Freeform 631"/>
                  <p:cNvSpPr>
                    <a:spLocks/>
                  </p:cNvSpPr>
                  <p:nvPr/>
                </p:nvSpPr>
                <p:spPr bwMode="auto">
                  <a:xfrm>
                    <a:off x="3271" y="1956"/>
                    <a:ext cx="3" cy="4"/>
                  </a:xfrm>
                  <a:custGeom>
                    <a:avLst/>
                    <a:gdLst>
                      <a:gd name="T0" fmla="*/ 2 w 6"/>
                      <a:gd name="T1" fmla="*/ 0 h 8"/>
                      <a:gd name="T2" fmla="*/ 2 w 6"/>
                      <a:gd name="T3" fmla="*/ 0 h 8"/>
                      <a:gd name="T4" fmla="*/ 0 w 6"/>
                      <a:gd name="T5" fmla="*/ 1 h 8"/>
                      <a:gd name="T6" fmla="*/ 3 w 6"/>
                      <a:gd name="T7" fmla="*/ 8 h 8"/>
                      <a:gd name="T8" fmla="*/ 4 w 6"/>
                      <a:gd name="T9" fmla="*/ 8 h 8"/>
                      <a:gd name="T10" fmla="*/ 6 w 6"/>
                      <a:gd name="T11" fmla="*/ 8 h 8"/>
                      <a:gd name="T12" fmla="*/ 2 w 6"/>
                      <a:gd name="T13" fmla="*/ 1 h 8"/>
                      <a:gd name="T14" fmla="*/ 1 w 6"/>
                      <a:gd name="T15" fmla="*/ 1 h 8"/>
                      <a:gd name="T16" fmla="*/ 2 w 6"/>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2" y="0"/>
                        </a:moveTo>
                        <a:lnTo>
                          <a:pt x="2" y="0"/>
                        </a:lnTo>
                        <a:lnTo>
                          <a:pt x="0" y="1"/>
                        </a:lnTo>
                        <a:lnTo>
                          <a:pt x="3" y="8"/>
                        </a:lnTo>
                        <a:lnTo>
                          <a:pt x="4" y="8"/>
                        </a:lnTo>
                        <a:lnTo>
                          <a:pt x="6" y="8"/>
                        </a:lnTo>
                        <a:lnTo>
                          <a:pt x="2" y="1"/>
                        </a:lnTo>
                        <a:lnTo>
                          <a:pt x="1"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8" name="Freeform 632"/>
                  <p:cNvSpPr>
                    <a:spLocks/>
                  </p:cNvSpPr>
                  <p:nvPr/>
                </p:nvSpPr>
                <p:spPr bwMode="auto">
                  <a:xfrm>
                    <a:off x="3273" y="1959"/>
                    <a:ext cx="1" cy="2"/>
                  </a:xfrm>
                  <a:custGeom>
                    <a:avLst/>
                    <a:gdLst>
                      <a:gd name="T0" fmla="*/ 0 w 3"/>
                      <a:gd name="T1" fmla="*/ 1 h 3"/>
                      <a:gd name="T2" fmla="*/ 1 w 3"/>
                      <a:gd name="T3" fmla="*/ 3 h 3"/>
                      <a:gd name="T4" fmla="*/ 3 w 3"/>
                      <a:gd name="T5" fmla="*/ 0 h 3"/>
                      <a:gd name="T6" fmla="*/ 1 w 3"/>
                      <a:gd name="T7" fmla="*/ 1 h 3"/>
                      <a:gd name="T8" fmla="*/ 0 w 3"/>
                      <a:gd name="T9" fmla="*/ 1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1" y="3"/>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59" name="Freeform 633"/>
                  <p:cNvSpPr>
                    <a:spLocks/>
                  </p:cNvSpPr>
                  <p:nvPr/>
                </p:nvSpPr>
                <p:spPr bwMode="auto">
                  <a:xfrm>
                    <a:off x="3273" y="1959"/>
                    <a:ext cx="1" cy="7"/>
                  </a:xfrm>
                  <a:custGeom>
                    <a:avLst/>
                    <a:gdLst>
                      <a:gd name="T0" fmla="*/ 0 w 3"/>
                      <a:gd name="T1" fmla="*/ 3 h 14"/>
                      <a:gd name="T2" fmla="*/ 0 w 3"/>
                      <a:gd name="T3" fmla="*/ 3 h 14"/>
                      <a:gd name="T4" fmla="*/ 0 w 3"/>
                      <a:gd name="T5" fmla="*/ 14 h 14"/>
                      <a:gd name="T6" fmla="*/ 2 w 3"/>
                      <a:gd name="T7" fmla="*/ 14 h 14"/>
                      <a:gd name="T8" fmla="*/ 3 w 3"/>
                      <a:gd name="T9" fmla="*/ 14 h 14"/>
                      <a:gd name="T10" fmla="*/ 3 w 3"/>
                      <a:gd name="T11" fmla="*/ 1 h 14"/>
                      <a:gd name="T12" fmla="*/ 2 w 3"/>
                      <a:gd name="T13" fmla="*/ 0 h 14"/>
                      <a:gd name="T14" fmla="*/ 0 w 3"/>
                      <a:gd name="T15" fmla="*/ 3 h 1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4"/>
                      <a:gd name="T26" fmla="*/ 3 w 3"/>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4">
                        <a:moveTo>
                          <a:pt x="0" y="3"/>
                        </a:moveTo>
                        <a:lnTo>
                          <a:pt x="0" y="3"/>
                        </a:lnTo>
                        <a:lnTo>
                          <a:pt x="0" y="14"/>
                        </a:lnTo>
                        <a:lnTo>
                          <a:pt x="2" y="14"/>
                        </a:lnTo>
                        <a:lnTo>
                          <a:pt x="3" y="14"/>
                        </a:lnTo>
                        <a:lnTo>
                          <a:pt x="3" y="1"/>
                        </a:lnTo>
                        <a:lnTo>
                          <a:pt x="2"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0" name="Freeform 634"/>
                  <p:cNvSpPr>
                    <a:spLocks/>
                  </p:cNvSpPr>
                  <p:nvPr/>
                </p:nvSpPr>
                <p:spPr bwMode="auto">
                  <a:xfrm>
                    <a:off x="3273" y="1965"/>
                    <a:ext cx="1" cy="2"/>
                  </a:xfrm>
                  <a:custGeom>
                    <a:avLst/>
                    <a:gdLst>
                      <a:gd name="T0" fmla="*/ 3 w 4"/>
                      <a:gd name="T1" fmla="*/ 1 h 3"/>
                      <a:gd name="T2" fmla="*/ 1 w 4"/>
                      <a:gd name="T3" fmla="*/ 0 h 3"/>
                      <a:gd name="T4" fmla="*/ 0 w 4"/>
                      <a:gd name="T5" fmla="*/ 1 h 3"/>
                      <a:gd name="T6" fmla="*/ 1 w 4"/>
                      <a:gd name="T7" fmla="*/ 2 h 3"/>
                      <a:gd name="T8" fmla="*/ 3 w 4"/>
                      <a:gd name="T9" fmla="*/ 3 h 3"/>
                      <a:gd name="T10" fmla="*/ 4 w 4"/>
                      <a:gd name="T11" fmla="*/ 2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1" y="0"/>
                        </a:lnTo>
                        <a:lnTo>
                          <a:pt x="0" y="1"/>
                        </a:lnTo>
                        <a:lnTo>
                          <a:pt x="1" y="2"/>
                        </a:lnTo>
                        <a:lnTo>
                          <a:pt x="3" y="3"/>
                        </a:lnTo>
                        <a:lnTo>
                          <a:pt x="4" y="2"/>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1" name="Freeform 635"/>
                  <p:cNvSpPr>
                    <a:spLocks/>
                  </p:cNvSpPr>
                  <p:nvPr/>
                </p:nvSpPr>
                <p:spPr bwMode="auto">
                  <a:xfrm>
                    <a:off x="3273" y="1966"/>
                    <a:ext cx="1" cy="2"/>
                  </a:xfrm>
                  <a:custGeom>
                    <a:avLst/>
                    <a:gdLst>
                      <a:gd name="T0" fmla="*/ 0 w 3"/>
                      <a:gd name="T1" fmla="*/ 0 h 3"/>
                      <a:gd name="T2" fmla="*/ 0 w 3"/>
                      <a:gd name="T3" fmla="*/ 0 h 3"/>
                      <a:gd name="T4" fmla="*/ 0 w 3"/>
                      <a:gd name="T5" fmla="*/ 3 h 3"/>
                      <a:gd name="T6" fmla="*/ 1 w 3"/>
                      <a:gd name="T7" fmla="*/ 3 h 3"/>
                      <a:gd name="T8" fmla="*/ 3 w 3"/>
                      <a:gd name="T9" fmla="*/ 3 h 3"/>
                      <a:gd name="T10" fmla="*/ 3 w 3"/>
                      <a:gd name="T11" fmla="*/ 1 h 3"/>
                      <a:gd name="T12" fmla="*/ 1 w 3"/>
                      <a:gd name="T13" fmla="*/ 1 h 3"/>
                      <a:gd name="T14" fmla="*/ 0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0"/>
                        </a:moveTo>
                        <a:lnTo>
                          <a:pt x="0" y="0"/>
                        </a:lnTo>
                        <a:lnTo>
                          <a:pt x="0" y="3"/>
                        </a:lnTo>
                        <a:lnTo>
                          <a:pt x="1" y="3"/>
                        </a:lnTo>
                        <a:lnTo>
                          <a:pt x="3" y="3"/>
                        </a:lnTo>
                        <a:lnTo>
                          <a:pt x="3"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2" name="Freeform 636"/>
                  <p:cNvSpPr>
                    <a:spLocks/>
                  </p:cNvSpPr>
                  <p:nvPr/>
                </p:nvSpPr>
                <p:spPr bwMode="auto">
                  <a:xfrm>
                    <a:off x="3271" y="1967"/>
                    <a:ext cx="3" cy="3"/>
                  </a:xfrm>
                  <a:custGeom>
                    <a:avLst/>
                    <a:gdLst>
                      <a:gd name="T0" fmla="*/ 4 w 6"/>
                      <a:gd name="T1" fmla="*/ 1 h 6"/>
                      <a:gd name="T2" fmla="*/ 3 w 6"/>
                      <a:gd name="T3" fmla="*/ 0 h 6"/>
                      <a:gd name="T4" fmla="*/ 0 w 6"/>
                      <a:gd name="T5" fmla="*/ 4 h 6"/>
                      <a:gd name="T6" fmla="*/ 1 w 6"/>
                      <a:gd name="T7" fmla="*/ 5 h 6"/>
                      <a:gd name="T8" fmla="*/ 2 w 6"/>
                      <a:gd name="T9" fmla="*/ 6 h 6"/>
                      <a:gd name="T10" fmla="*/ 6 w 6"/>
                      <a:gd name="T11" fmla="*/ 2 h 6"/>
                      <a:gd name="T12" fmla="*/ 6 w 6"/>
                      <a:gd name="T13" fmla="*/ 1 h 6"/>
                      <a:gd name="T14" fmla="*/ 4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4" y="1"/>
                        </a:moveTo>
                        <a:lnTo>
                          <a:pt x="3" y="0"/>
                        </a:lnTo>
                        <a:lnTo>
                          <a:pt x="0" y="4"/>
                        </a:lnTo>
                        <a:lnTo>
                          <a:pt x="1" y="5"/>
                        </a:lnTo>
                        <a:lnTo>
                          <a:pt x="2" y="6"/>
                        </a:lnTo>
                        <a:lnTo>
                          <a:pt x="6" y="2"/>
                        </a:lnTo>
                        <a:lnTo>
                          <a:pt x="6"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3" name="Freeform 637"/>
                  <p:cNvSpPr>
                    <a:spLocks/>
                  </p:cNvSpPr>
                  <p:nvPr/>
                </p:nvSpPr>
                <p:spPr bwMode="auto">
                  <a:xfrm>
                    <a:off x="3271" y="1968"/>
                    <a:ext cx="1" cy="2"/>
                  </a:xfrm>
                  <a:custGeom>
                    <a:avLst/>
                    <a:gdLst>
                      <a:gd name="T0" fmla="*/ 1 w 2"/>
                      <a:gd name="T1" fmla="*/ 3 h 5"/>
                      <a:gd name="T2" fmla="*/ 1 w 2"/>
                      <a:gd name="T3" fmla="*/ 0 h 5"/>
                      <a:gd name="T4" fmla="*/ 0 w 2"/>
                      <a:gd name="T5" fmla="*/ 0 h 5"/>
                      <a:gd name="T6" fmla="*/ 0 w 2"/>
                      <a:gd name="T7" fmla="*/ 3 h 5"/>
                      <a:gd name="T8" fmla="*/ 0 w 2"/>
                      <a:gd name="T9" fmla="*/ 5 h 5"/>
                      <a:gd name="T10" fmla="*/ 1 w 2"/>
                      <a:gd name="T11" fmla="*/ 5 h 5"/>
                      <a:gd name="T12" fmla="*/ 2 w 2"/>
                      <a:gd name="T13" fmla="*/ 4 h 5"/>
                      <a:gd name="T14" fmla="*/ 1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3"/>
                        </a:moveTo>
                        <a:lnTo>
                          <a:pt x="1" y="0"/>
                        </a:lnTo>
                        <a:lnTo>
                          <a:pt x="0" y="0"/>
                        </a:lnTo>
                        <a:lnTo>
                          <a:pt x="0" y="3"/>
                        </a:lnTo>
                        <a:lnTo>
                          <a:pt x="0" y="5"/>
                        </a:lnTo>
                        <a:lnTo>
                          <a:pt x="1" y="5"/>
                        </a:lnTo>
                        <a:lnTo>
                          <a:pt x="2" y="4"/>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4" name="Freeform 638"/>
                  <p:cNvSpPr>
                    <a:spLocks/>
                  </p:cNvSpPr>
                  <p:nvPr/>
                </p:nvSpPr>
                <p:spPr bwMode="auto">
                  <a:xfrm>
                    <a:off x="3270" y="1968"/>
                    <a:ext cx="2" cy="2"/>
                  </a:xfrm>
                  <a:custGeom>
                    <a:avLst/>
                    <a:gdLst>
                      <a:gd name="T0" fmla="*/ 2 w 3"/>
                      <a:gd name="T1" fmla="*/ 0 h 5"/>
                      <a:gd name="T2" fmla="*/ 2 w 3"/>
                      <a:gd name="T3" fmla="*/ 0 h 5"/>
                      <a:gd name="T4" fmla="*/ 0 w 3"/>
                      <a:gd name="T5" fmla="*/ 3 h 5"/>
                      <a:gd name="T6" fmla="*/ 1 w 3"/>
                      <a:gd name="T7" fmla="*/ 4 h 5"/>
                      <a:gd name="T8" fmla="*/ 2 w 3"/>
                      <a:gd name="T9" fmla="*/ 5 h 5"/>
                      <a:gd name="T10" fmla="*/ 3 w 3"/>
                      <a:gd name="T11" fmla="*/ 4 h 5"/>
                      <a:gd name="T12" fmla="*/ 2 w 3"/>
                      <a:gd name="T13" fmla="*/ 3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3"/>
                        </a:lnTo>
                        <a:lnTo>
                          <a:pt x="1" y="4"/>
                        </a:lnTo>
                        <a:lnTo>
                          <a:pt x="2" y="5"/>
                        </a:lnTo>
                        <a:lnTo>
                          <a:pt x="3" y="4"/>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5" name="Freeform 639"/>
                  <p:cNvSpPr>
                    <a:spLocks/>
                  </p:cNvSpPr>
                  <p:nvPr/>
                </p:nvSpPr>
                <p:spPr bwMode="auto">
                  <a:xfrm>
                    <a:off x="3270" y="1969"/>
                    <a:ext cx="1" cy="2"/>
                  </a:xfrm>
                  <a:custGeom>
                    <a:avLst/>
                    <a:gdLst>
                      <a:gd name="T0" fmla="*/ 1 w 2"/>
                      <a:gd name="T1" fmla="*/ 2 h 4"/>
                      <a:gd name="T2" fmla="*/ 1 w 2"/>
                      <a:gd name="T3" fmla="*/ 0 h 4"/>
                      <a:gd name="T4" fmla="*/ 0 w 2"/>
                      <a:gd name="T5" fmla="*/ 0 h 4"/>
                      <a:gd name="T6" fmla="*/ 0 w 2"/>
                      <a:gd name="T7" fmla="*/ 2 h 4"/>
                      <a:gd name="T8" fmla="*/ 0 w 2"/>
                      <a:gd name="T9" fmla="*/ 4 h 4"/>
                      <a:gd name="T10" fmla="*/ 1 w 2"/>
                      <a:gd name="T11" fmla="*/ 4 h 4"/>
                      <a:gd name="T12" fmla="*/ 2 w 2"/>
                      <a:gd name="T13" fmla="*/ 3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1" y="0"/>
                        </a:lnTo>
                        <a:lnTo>
                          <a:pt x="0" y="0"/>
                        </a:lnTo>
                        <a:lnTo>
                          <a:pt x="0" y="2"/>
                        </a:lnTo>
                        <a:lnTo>
                          <a:pt x="0" y="4"/>
                        </a:lnTo>
                        <a:lnTo>
                          <a:pt x="1" y="4"/>
                        </a:lnTo>
                        <a:lnTo>
                          <a:pt x="2"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6" name="Freeform 640"/>
                  <p:cNvSpPr>
                    <a:spLocks/>
                  </p:cNvSpPr>
                  <p:nvPr/>
                </p:nvSpPr>
                <p:spPr bwMode="auto">
                  <a:xfrm>
                    <a:off x="3269" y="1969"/>
                    <a:ext cx="1" cy="2"/>
                  </a:xfrm>
                  <a:custGeom>
                    <a:avLst/>
                    <a:gdLst>
                      <a:gd name="T0" fmla="*/ 3 w 4"/>
                      <a:gd name="T1" fmla="*/ 0 h 4"/>
                      <a:gd name="T2" fmla="*/ 3 w 4"/>
                      <a:gd name="T3" fmla="*/ 0 h 4"/>
                      <a:gd name="T4" fmla="*/ 0 w 4"/>
                      <a:gd name="T5" fmla="*/ 2 h 4"/>
                      <a:gd name="T6" fmla="*/ 1 w 4"/>
                      <a:gd name="T7" fmla="*/ 3 h 4"/>
                      <a:gd name="T8" fmla="*/ 3 w 4"/>
                      <a:gd name="T9" fmla="*/ 4 h 4"/>
                      <a:gd name="T10" fmla="*/ 4 w 4"/>
                      <a:gd name="T11" fmla="*/ 3 h 4"/>
                      <a:gd name="T12" fmla="*/ 3 w 4"/>
                      <a:gd name="T13" fmla="*/ 2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3" y="0"/>
                        </a:lnTo>
                        <a:lnTo>
                          <a:pt x="0" y="2"/>
                        </a:lnTo>
                        <a:lnTo>
                          <a:pt x="1" y="3"/>
                        </a:lnTo>
                        <a:lnTo>
                          <a:pt x="3" y="4"/>
                        </a:lnTo>
                        <a:lnTo>
                          <a:pt x="4"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7" name="Freeform 641"/>
                  <p:cNvSpPr>
                    <a:spLocks/>
                  </p:cNvSpPr>
                  <p:nvPr/>
                </p:nvSpPr>
                <p:spPr bwMode="auto">
                  <a:xfrm>
                    <a:off x="3262" y="1969"/>
                    <a:ext cx="8" cy="3"/>
                  </a:xfrm>
                  <a:custGeom>
                    <a:avLst/>
                    <a:gdLst>
                      <a:gd name="T0" fmla="*/ 15 w 17"/>
                      <a:gd name="T1" fmla="*/ 2 h 4"/>
                      <a:gd name="T2" fmla="*/ 15 w 17"/>
                      <a:gd name="T3" fmla="*/ 0 h 4"/>
                      <a:gd name="T4" fmla="*/ 0 w 17"/>
                      <a:gd name="T5" fmla="*/ 0 h 4"/>
                      <a:gd name="T6" fmla="*/ 0 w 17"/>
                      <a:gd name="T7" fmla="*/ 2 h 4"/>
                      <a:gd name="T8" fmla="*/ 0 w 17"/>
                      <a:gd name="T9" fmla="*/ 4 h 4"/>
                      <a:gd name="T10" fmla="*/ 15 w 17"/>
                      <a:gd name="T11" fmla="*/ 4 h 4"/>
                      <a:gd name="T12" fmla="*/ 17 w 17"/>
                      <a:gd name="T13" fmla="*/ 3 h 4"/>
                      <a:gd name="T14" fmla="*/ 15 w 1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4"/>
                      <a:gd name="T26" fmla="*/ 17 w 1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4">
                        <a:moveTo>
                          <a:pt x="15" y="2"/>
                        </a:moveTo>
                        <a:lnTo>
                          <a:pt x="15" y="0"/>
                        </a:lnTo>
                        <a:lnTo>
                          <a:pt x="0" y="0"/>
                        </a:lnTo>
                        <a:lnTo>
                          <a:pt x="0" y="2"/>
                        </a:lnTo>
                        <a:lnTo>
                          <a:pt x="0" y="4"/>
                        </a:lnTo>
                        <a:lnTo>
                          <a:pt x="15" y="4"/>
                        </a:lnTo>
                        <a:lnTo>
                          <a:pt x="17" y="3"/>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8" name="Freeform 642"/>
                  <p:cNvSpPr>
                    <a:spLocks/>
                  </p:cNvSpPr>
                  <p:nvPr/>
                </p:nvSpPr>
                <p:spPr bwMode="auto">
                  <a:xfrm>
                    <a:off x="3262" y="1970"/>
                    <a:ext cx="1" cy="2"/>
                  </a:xfrm>
                  <a:custGeom>
                    <a:avLst/>
                    <a:gdLst>
                      <a:gd name="T0" fmla="*/ 0 w 2"/>
                      <a:gd name="T1" fmla="*/ 1 h 3"/>
                      <a:gd name="T2" fmla="*/ 2 w 2"/>
                      <a:gd name="T3" fmla="*/ 0 h 3"/>
                      <a:gd name="T4" fmla="*/ 0 w 2"/>
                      <a:gd name="T5" fmla="*/ 3 h 3"/>
                      <a:gd name="T6" fmla="*/ 0 w 2"/>
                      <a:gd name="T7" fmla="*/ 3 h 3"/>
                      <a:gd name="T8" fmla="*/ 0 w 2"/>
                      <a:gd name="T9" fmla="*/ 1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1"/>
                        </a:moveTo>
                        <a:lnTo>
                          <a:pt x="2" y="0"/>
                        </a:lnTo>
                        <a:lnTo>
                          <a:pt x="0" y="3"/>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69" name="Freeform 643"/>
                  <p:cNvSpPr>
                    <a:spLocks/>
                  </p:cNvSpPr>
                  <p:nvPr/>
                </p:nvSpPr>
                <p:spPr bwMode="auto">
                  <a:xfrm>
                    <a:off x="3261" y="1969"/>
                    <a:ext cx="1" cy="3"/>
                  </a:xfrm>
                  <a:custGeom>
                    <a:avLst/>
                    <a:gdLst>
                      <a:gd name="T0" fmla="*/ 4 w 4"/>
                      <a:gd name="T1" fmla="*/ 1 h 4"/>
                      <a:gd name="T2" fmla="*/ 2 w 4"/>
                      <a:gd name="T3" fmla="*/ 0 h 4"/>
                      <a:gd name="T4" fmla="*/ 1 w 4"/>
                      <a:gd name="T5" fmla="*/ 1 h 4"/>
                      <a:gd name="T6" fmla="*/ 0 w 4"/>
                      <a:gd name="T7" fmla="*/ 2 h 4"/>
                      <a:gd name="T8" fmla="*/ 2 w 4"/>
                      <a:gd name="T9" fmla="*/ 4 h 4"/>
                      <a:gd name="T10" fmla="*/ 4 w 4"/>
                      <a:gd name="T11" fmla="*/ 1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1"/>
                        </a:moveTo>
                        <a:lnTo>
                          <a:pt x="2" y="0"/>
                        </a:lnTo>
                        <a:lnTo>
                          <a:pt x="1" y="1"/>
                        </a:lnTo>
                        <a:lnTo>
                          <a:pt x="0" y="2"/>
                        </a:lnTo>
                        <a:lnTo>
                          <a:pt x="2" y="4"/>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0" name="Freeform 644"/>
                  <p:cNvSpPr>
                    <a:spLocks/>
                  </p:cNvSpPr>
                  <p:nvPr/>
                </p:nvSpPr>
                <p:spPr bwMode="auto">
                  <a:xfrm>
                    <a:off x="3259" y="1969"/>
                    <a:ext cx="3" cy="2"/>
                  </a:xfrm>
                  <a:custGeom>
                    <a:avLst/>
                    <a:gdLst>
                      <a:gd name="T0" fmla="*/ 4 w 4"/>
                      <a:gd name="T1" fmla="*/ 1 h 4"/>
                      <a:gd name="T2" fmla="*/ 3 w 4"/>
                      <a:gd name="T3" fmla="*/ 0 h 4"/>
                      <a:gd name="T4" fmla="*/ 0 w 4"/>
                      <a:gd name="T5" fmla="*/ 0 h 4"/>
                      <a:gd name="T6" fmla="*/ 0 w 4"/>
                      <a:gd name="T7" fmla="*/ 2 h 4"/>
                      <a:gd name="T8" fmla="*/ 0 w 4"/>
                      <a:gd name="T9" fmla="*/ 4 h 4"/>
                      <a:gd name="T10" fmla="*/ 3 w 4"/>
                      <a:gd name="T11" fmla="*/ 4 h 4"/>
                      <a:gd name="T12" fmla="*/ 3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3" y="0"/>
                        </a:lnTo>
                        <a:lnTo>
                          <a:pt x="0" y="0"/>
                        </a:lnTo>
                        <a:lnTo>
                          <a:pt x="0" y="2"/>
                        </a:lnTo>
                        <a:lnTo>
                          <a:pt x="0" y="4"/>
                        </a:lnTo>
                        <a:lnTo>
                          <a:pt x="3" y="4"/>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1" name="Freeform 645"/>
                  <p:cNvSpPr>
                    <a:spLocks/>
                  </p:cNvSpPr>
                  <p:nvPr/>
                </p:nvSpPr>
                <p:spPr bwMode="auto">
                  <a:xfrm>
                    <a:off x="3258" y="1969"/>
                    <a:ext cx="3" cy="2"/>
                  </a:xfrm>
                  <a:custGeom>
                    <a:avLst/>
                    <a:gdLst>
                      <a:gd name="T0" fmla="*/ 2 w 4"/>
                      <a:gd name="T1" fmla="*/ 2 h 4"/>
                      <a:gd name="T2" fmla="*/ 2 w 4"/>
                      <a:gd name="T3" fmla="*/ 1 h 4"/>
                      <a:gd name="T4" fmla="*/ 0 w 4"/>
                      <a:gd name="T5" fmla="*/ 0 h 4"/>
                      <a:gd name="T6" fmla="*/ 0 w 4"/>
                      <a:gd name="T7" fmla="*/ 1 h 4"/>
                      <a:gd name="T8" fmla="*/ 0 w 4"/>
                      <a:gd name="T9" fmla="*/ 2 h 4"/>
                      <a:gd name="T10" fmla="*/ 4 w 4"/>
                      <a:gd name="T11" fmla="*/ 4 h 4"/>
                      <a:gd name="T12" fmla="*/ 2 w 4"/>
                      <a:gd name="T13" fmla="*/ 4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1"/>
                        </a:lnTo>
                        <a:lnTo>
                          <a:pt x="0" y="0"/>
                        </a:lnTo>
                        <a:lnTo>
                          <a:pt x="0" y="1"/>
                        </a:lnTo>
                        <a:lnTo>
                          <a:pt x="0" y="2"/>
                        </a:lnTo>
                        <a:lnTo>
                          <a:pt x="4"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2" name="Freeform 646"/>
                  <p:cNvSpPr>
                    <a:spLocks/>
                  </p:cNvSpPr>
                  <p:nvPr/>
                </p:nvSpPr>
                <p:spPr bwMode="auto">
                  <a:xfrm>
                    <a:off x="3257" y="1968"/>
                    <a:ext cx="1" cy="2"/>
                  </a:xfrm>
                  <a:custGeom>
                    <a:avLst/>
                    <a:gdLst>
                      <a:gd name="T0" fmla="*/ 3 w 3"/>
                      <a:gd name="T1" fmla="*/ 2 h 5"/>
                      <a:gd name="T2" fmla="*/ 0 w 3"/>
                      <a:gd name="T3" fmla="*/ 0 h 5"/>
                      <a:gd name="T4" fmla="*/ 1 w 3"/>
                      <a:gd name="T5" fmla="*/ 0 h 5"/>
                      <a:gd name="T6" fmla="*/ 1 w 3"/>
                      <a:gd name="T7" fmla="*/ 3 h 5"/>
                      <a:gd name="T8" fmla="*/ 1 w 3"/>
                      <a:gd name="T9" fmla="*/ 5 h 5"/>
                      <a:gd name="T10" fmla="*/ 3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0" y="0"/>
                        </a:lnTo>
                        <a:lnTo>
                          <a:pt x="1" y="0"/>
                        </a:lnTo>
                        <a:lnTo>
                          <a:pt x="1" y="3"/>
                        </a:lnTo>
                        <a:lnTo>
                          <a:pt x="1" y="5"/>
                        </a:lnTo>
                        <a:lnTo>
                          <a:pt x="3" y="5"/>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3" name="Freeform 647"/>
                  <p:cNvSpPr>
                    <a:spLocks/>
                  </p:cNvSpPr>
                  <p:nvPr/>
                </p:nvSpPr>
                <p:spPr bwMode="auto">
                  <a:xfrm>
                    <a:off x="3257" y="1968"/>
                    <a:ext cx="2" cy="2"/>
                  </a:xfrm>
                  <a:custGeom>
                    <a:avLst/>
                    <a:gdLst>
                      <a:gd name="T0" fmla="*/ 2 w 5"/>
                      <a:gd name="T1" fmla="*/ 3 h 5"/>
                      <a:gd name="T2" fmla="*/ 2 w 5"/>
                      <a:gd name="T3" fmla="*/ 2 h 5"/>
                      <a:gd name="T4" fmla="*/ 0 w 5"/>
                      <a:gd name="T5" fmla="*/ 0 h 5"/>
                      <a:gd name="T6" fmla="*/ 0 w 5"/>
                      <a:gd name="T7" fmla="*/ 2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2"/>
                        </a:lnTo>
                        <a:lnTo>
                          <a:pt x="0" y="0"/>
                        </a:lnTo>
                        <a:lnTo>
                          <a:pt x="0" y="2"/>
                        </a:lnTo>
                        <a:lnTo>
                          <a:pt x="0" y="3"/>
                        </a:lnTo>
                        <a:lnTo>
                          <a:pt x="5" y="5"/>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4" name="Freeform 648"/>
                  <p:cNvSpPr>
                    <a:spLocks/>
                  </p:cNvSpPr>
                  <p:nvPr/>
                </p:nvSpPr>
                <p:spPr bwMode="auto">
                  <a:xfrm>
                    <a:off x="3255" y="1968"/>
                    <a:ext cx="2" cy="2"/>
                  </a:xfrm>
                  <a:custGeom>
                    <a:avLst/>
                    <a:gdLst>
                      <a:gd name="T0" fmla="*/ 2 w 2"/>
                      <a:gd name="T1" fmla="*/ 1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1" y="0"/>
                        </a:lnTo>
                        <a:lnTo>
                          <a:pt x="1" y="3"/>
                        </a:lnTo>
                        <a:lnTo>
                          <a:pt x="1" y="5"/>
                        </a:lnTo>
                        <a:lnTo>
                          <a:pt x="2" y="5"/>
                        </a:lnTo>
                        <a:lnTo>
                          <a:pt x="2"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5" name="Freeform 649"/>
                  <p:cNvSpPr>
                    <a:spLocks/>
                  </p:cNvSpPr>
                  <p:nvPr/>
                </p:nvSpPr>
                <p:spPr bwMode="auto">
                  <a:xfrm>
                    <a:off x="3255" y="1968"/>
                    <a:ext cx="2" cy="2"/>
                  </a:xfrm>
                  <a:custGeom>
                    <a:avLst/>
                    <a:gdLst>
                      <a:gd name="T0" fmla="*/ 2 w 4"/>
                      <a:gd name="T1" fmla="*/ 3 h 5"/>
                      <a:gd name="T2" fmla="*/ 2 w 4"/>
                      <a:gd name="T3" fmla="*/ 1 h 5"/>
                      <a:gd name="T4" fmla="*/ 0 w 4"/>
                      <a:gd name="T5" fmla="*/ 0 h 5"/>
                      <a:gd name="T6" fmla="*/ 0 w 4"/>
                      <a:gd name="T7" fmla="*/ 1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1"/>
                        </a:lnTo>
                        <a:lnTo>
                          <a:pt x="0" y="0"/>
                        </a:lnTo>
                        <a:lnTo>
                          <a:pt x="0" y="1"/>
                        </a:lnTo>
                        <a:lnTo>
                          <a:pt x="0" y="3"/>
                        </a:lnTo>
                        <a:lnTo>
                          <a:pt x="4" y="5"/>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6" name="Freeform 650"/>
                  <p:cNvSpPr>
                    <a:spLocks/>
                  </p:cNvSpPr>
                  <p:nvPr/>
                </p:nvSpPr>
                <p:spPr bwMode="auto">
                  <a:xfrm>
                    <a:off x="3254" y="1967"/>
                    <a:ext cx="1" cy="2"/>
                  </a:xfrm>
                  <a:custGeom>
                    <a:avLst/>
                    <a:gdLst>
                      <a:gd name="T0" fmla="*/ 3 w 3"/>
                      <a:gd name="T1" fmla="*/ 1 h 5"/>
                      <a:gd name="T2" fmla="*/ 0 w 3"/>
                      <a:gd name="T3" fmla="*/ 0 h 5"/>
                      <a:gd name="T4" fmla="*/ 1 w 3"/>
                      <a:gd name="T5" fmla="*/ 0 h 5"/>
                      <a:gd name="T6" fmla="*/ 1 w 3"/>
                      <a:gd name="T7" fmla="*/ 2 h 5"/>
                      <a:gd name="T8" fmla="*/ 1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1" y="0"/>
                        </a:lnTo>
                        <a:lnTo>
                          <a:pt x="1" y="2"/>
                        </a:lnTo>
                        <a:lnTo>
                          <a:pt x="1" y="5"/>
                        </a:lnTo>
                        <a:lnTo>
                          <a:pt x="3" y="5"/>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7" name="Freeform 651"/>
                  <p:cNvSpPr>
                    <a:spLocks/>
                  </p:cNvSpPr>
                  <p:nvPr/>
                </p:nvSpPr>
                <p:spPr bwMode="auto">
                  <a:xfrm>
                    <a:off x="3253" y="1967"/>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8" name="Freeform 652"/>
                  <p:cNvSpPr>
                    <a:spLocks/>
                  </p:cNvSpPr>
                  <p:nvPr/>
                </p:nvSpPr>
                <p:spPr bwMode="auto">
                  <a:xfrm>
                    <a:off x="3252" y="1966"/>
                    <a:ext cx="1" cy="3"/>
                  </a:xfrm>
                  <a:custGeom>
                    <a:avLst/>
                    <a:gdLst>
                      <a:gd name="T0" fmla="*/ 2 w 2"/>
                      <a:gd name="T1" fmla="*/ 1 h 5"/>
                      <a:gd name="T2" fmla="*/ 0 w 2"/>
                      <a:gd name="T3" fmla="*/ 0 h 5"/>
                      <a:gd name="T4" fmla="*/ 1 w 2"/>
                      <a:gd name="T5" fmla="*/ 0 h 5"/>
                      <a:gd name="T6" fmla="*/ 1 w 2"/>
                      <a:gd name="T7" fmla="*/ 2 h 5"/>
                      <a:gd name="T8" fmla="*/ 1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1" y="0"/>
                        </a:lnTo>
                        <a:lnTo>
                          <a:pt x="1" y="2"/>
                        </a:lnTo>
                        <a:lnTo>
                          <a:pt x="1" y="5"/>
                        </a:lnTo>
                        <a:lnTo>
                          <a:pt x="2" y="5"/>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79" name="Freeform 653"/>
                  <p:cNvSpPr>
                    <a:spLocks/>
                  </p:cNvSpPr>
                  <p:nvPr/>
                </p:nvSpPr>
                <p:spPr bwMode="auto">
                  <a:xfrm>
                    <a:off x="3251" y="1966"/>
                    <a:ext cx="3" cy="3"/>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0" name="Freeform 654"/>
                  <p:cNvSpPr>
                    <a:spLocks/>
                  </p:cNvSpPr>
                  <p:nvPr/>
                </p:nvSpPr>
                <p:spPr bwMode="auto">
                  <a:xfrm>
                    <a:off x="3250" y="1966"/>
                    <a:ext cx="2" cy="2"/>
                  </a:xfrm>
                  <a:custGeom>
                    <a:avLst/>
                    <a:gdLst>
                      <a:gd name="T0" fmla="*/ 3 w 4"/>
                      <a:gd name="T1" fmla="*/ 2 h 3"/>
                      <a:gd name="T2" fmla="*/ 4 w 4"/>
                      <a:gd name="T3" fmla="*/ 1 h 3"/>
                      <a:gd name="T4" fmla="*/ 3 w 4"/>
                      <a:gd name="T5" fmla="*/ 0 h 3"/>
                      <a:gd name="T6" fmla="*/ 2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2" y="1"/>
                        </a:lnTo>
                        <a:lnTo>
                          <a:pt x="0" y="2"/>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1" name="Freeform 655"/>
                  <p:cNvSpPr>
                    <a:spLocks/>
                  </p:cNvSpPr>
                  <p:nvPr/>
                </p:nvSpPr>
                <p:spPr bwMode="auto">
                  <a:xfrm>
                    <a:off x="3250" y="1965"/>
                    <a:ext cx="1" cy="3"/>
                  </a:xfrm>
                  <a:custGeom>
                    <a:avLst/>
                    <a:gdLst>
                      <a:gd name="T0" fmla="*/ 4 w 4"/>
                      <a:gd name="T1" fmla="*/ 1 h 4"/>
                      <a:gd name="T2" fmla="*/ 3 w 4"/>
                      <a:gd name="T3" fmla="*/ 0 h 4"/>
                      <a:gd name="T4" fmla="*/ 0 w 4"/>
                      <a:gd name="T5" fmla="*/ 0 h 4"/>
                      <a:gd name="T6" fmla="*/ 0 w 4"/>
                      <a:gd name="T7" fmla="*/ 2 h 4"/>
                      <a:gd name="T8" fmla="*/ 0 w 4"/>
                      <a:gd name="T9" fmla="*/ 4 h 4"/>
                      <a:gd name="T10" fmla="*/ 3 w 4"/>
                      <a:gd name="T11" fmla="*/ 4 h 4"/>
                      <a:gd name="T12" fmla="*/ 3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3" y="0"/>
                        </a:lnTo>
                        <a:lnTo>
                          <a:pt x="0" y="0"/>
                        </a:lnTo>
                        <a:lnTo>
                          <a:pt x="0" y="2"/>
                        </a:lnTo>
                        <a:lnTo>
                          <a:pt x="0" y="4"/>
                        </a:lnTo>
                        <a:lnTo>
                          <a:pt x="3" y="4"/>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2" name="Freeform 656"/>
                  <p:cNvSpPr>
                    <a:spLocks/>
                  </p:cNvSpPr>
                  <p:nvPr/>
                </p:nvSpPr>
                <p:spPr bwMode="auto">
                  <a:xfrm>
                    <a:off x="3247" y="1964"/>
                    <a:ext cx="3" cy="4"/>
                  </a:xfrm>
                  <a:custGeom>
                    <a:avLst/>
                    <a:gdLst>
                      <a:gd name="T0" fmla="*/ 4 w 5"/>
                      <a:gd name="T1" fmla="*/ 5 h 7"/>
                      <a:gd name="T2" fmla="*/ 5 w 5"/>
                      <a:gd name="T3" fmla="*/ 4 h 7"/>
                      <a:gd name="T4" fmla="*/ 2 w 5"/>
                      <a:gd name="T5" fmla="*/ 0 h 7"/>
                      <a:gd name="T6" fmla="*/ 1 w 5"/>
                      <a:gd name="T7" fmla="*/ 1 h 7"/>
                      <a:gd name="T8" fmla="*/ 0 w 5"/>
                      <a:gd name="T9" fmla="*/ 3 h 7"/>
                      <a:gd name="T10" fmla="*/ 4 w 5"/>
                      <a:gd name="T11" fmla="*/ 7 h 7"/>
                      <a:gd name="T12" fmla="*/ 4 w 5"/>
                      <a:gd name="T13" fmla="*/ 7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4"/>
                        </a:lnTo>
                        <a:lnTo>
                          <a:pt x="2" y="0"/>
                        </a:lnTo>
                        <a:lnTo>
                          <a:pt x="1" y="1"/>
                        </a:lnTo>
                        <a:lnTo>
                          <a:pt x="0" y="3"/>
                        </a:lnTo>
                        <a:lnTo>
                          <a:pt x="4" y="7"/>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3" name="Freeform 657"/>
                  <p:cNvSpPr>
                    <a:spLocks/>
                  </p:cNvSpPr>
                  <p:nvPr/>
                </p:nvSpPr>
                <p:spPr bwMode="auto">
                  <a:xfrm>
                    <a:off x="3247" y="1964"/>
                    <a:ext cx="2" cy="1"/>
                  </a:xfrm>
                  <a:custGeom>
                    <a:avLst/>
                    <a:gdLst>
                      <a:gd name="T0" fmla="*/ 4 w 5"/>
                      <a:gd name="T1" fmla="*/ 1 h 4"/>
                      <a:gd name="T2" fmla="*/ 5 w 5"/>
                      <a:gd name="T3" fmla="*/ 2 h 4"/>
                      <a:gd name="T4" fmla="*/ 0 w 5"/>
                      <a:gd name="T5" fmla="*/ 0 h 4"/>
                      <a:gd name="T6" fmla="*/ 0 w 5"/>
                      <a:gd name="T7" fmla="*/ 1 h 4"/>
                      <a:gd name="T8" fmla="*/ 0 w 5"/>
                      <a:gd name="T9" fmla="*/ 2 h 4"/>
                      <a:gd name="T10" fmla="*/ 3 w 5"/>
                      <a:gd name="T11" fmla="*/ 4 h 4"/>
                      <a:gd name="T12" fmla="*/ 3 w 5"/>
                      <a:gd name="T13" fmla="*/ 2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2"/>
                        </a:lnTo>
                        <a:lnTo>
                          <a:pt x="0" y="0"/>
                        </a:lnTo>
                        <a:lnTo>
                          <a:pt x="0" y="1"/>
                        </a:lnTo>
                        <a:lnTo>
                          <a:pt x="0" y="2"/>
                        </a:lnTo>
                        <a:lnTo>
                          <a:pt x="3" y="4"/>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4" name="Freeform 658"/>
                  <p:cNvSpPr>
                    <a:spLocks/>
                  </p:cNvSpPr>
                  <p:nvPr/>
                </p:nvSpPr>
                <p:spPr bwMode="auto">
                  <a:xfrm>
                    <a:off x="3245" y="1962"/>
                    <a:ext cx="2" cy="3"/>
                  </a:xfrm>
                  <a:custGeom>
                    <a:avLst/>
                    <a:gdLst>
                      <a:gd name="T0" fmla="*/ 3 w 5"/>
                      <a:gd name="T1" fmla="*/ 3 h 4"/>
                      <a:gd name="T2" fmla="*/ 5 w 5"/>
                      <a:gd name="T3" fmla="*/ 2 h 4"/>
                      <a:gd name="T4" fmla="*/ 2 w 5"/>
                      <a:gd name="T5" fmla="*/ 0 h 4"/>
                      <a:gd name="T6" fmla="*/ 1 w 5"/>
                      <a:gd name="T7" fmla="*/ 1 h 4"/>
                      <a:gd name="T8" fmla="*/ 0 w 5"/>
                      <a:gd name="T9" fmla="*/ 2 h 4"/>
                      <a:gd name="T10" fmla="*/ 1 w 5"/>
                      <a:gd name="T11" fmla="*/ 3 h 4"/>
                      <a:gd name="T12" fmla="*/ 3 w 5"/>
                      <a:gd name="T13" fmla="*/ 4 h 4"/>
                      <a:gd name="T14" fmla="*/ 3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3"/>
                        </a:moveTo>
                        <a:lnTo>
                          <a:pt x="5" y="2"/>
                        </a:lnTo>
                        <a:lnTo>
                          <a:pt x="2" y="0"/>
                        </a:lnTo>
                        <a:lnTo>
                          <a:pt x="1" y="1"/>
                        </a:lnTo>
                        <a:lnTo>
                          <a:pt x="0" y="2"/>
                        </a:lnTo>
                        <a:lnTo>
                          <a:pt x="1" y="3"/>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5" name="Freeform 659"/>
                  <p:cNvSpPr>
                    <a:spLocks/>
                  </p:cNvSpPr>
                  <p:nvPr/>
                </p:nvSpPr>
                <p:spPr bwMode="auto">
                  <a:xfrm>
                    <a:off x="3244" y="1962"/>
                    <a:ext cx="3"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6" name="Freeform 660"/>
                  <p:cNvSpPr>
                    <a:spLocks/>
                  </p:cNvSpPr>
                  <p:nvPr/>
                </p:nvSpPr>
                <p:spPr bwMode="auto">
                  <a:xfrm>
                    <a:off x="3243" y="1961"/>
                    <a:ext cx="2" cy="2"/>
                  </a:xfrm>
                  <a:custGeom>
                    <a:avLst/>
                    <a:gdLst>
                      <a:gd name="T0" fmla="*/ 4 w 5"/>
                      <a:gd name="T1" fmla="*/ 4 h 5"/>
                      <a:gd name="T2" fmla="*/ 5 w 5"/>
                      <a:gd name="T3" fmla="*/ 3 h 5"/>
                      <a:gd name="T4" fmla="*/ 3 w 5"/>
                      <a:gd name="T5" fmla="*/ 0 h 5"/>
                      <a:gd name="T6" fmla="*/ 2 w 5"/>
                      <a:gd name="T7" fmla="*/ 2 h 5"/>
                      <a:gd name="T8" fmla="*/ 0 w 5"/>
                      <a:gd name="T9" fmla="*/ 3 h 5"/>
                      <a:gd name="T10" fmla="*/ 2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3" y="0"/>
                        </a:lnTo>
                        <a:lnTo>
                          <a:pt x="2" y="2"/>
                        </a:lnTo>
                        <a:lnTo>
                          <a:pt x="0" y="3"/>
                        </a:lnTo>
                        <a:lnTo>
                          <a:pt x="2" y="4"/>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7" name="Freeform 661"/>
                  <p:cNvSpPr>
                    <a:spLocks/>
                  </p:cNvSpPr>
                  <p:nvPr/>
                </p:nvSpPr>
                <p:spPr bwMode="auto">
                  <a:xfrm>
                    <a:off x="3242" y="1960"/>
                    <a:ext cx="2" cy="2"/>
                  </a:xfrm>
                  <a:custGeom>
                    <a:avLst/>
                    <a:gdLst>
                      <a:gd name="T0" fmla="*/ 4 w 5"/>
                      <a:gd name="T1" fmla="*/ 1 h 4"/>
                      <a:gd name="T2" fmla="*/ 5 w 5"/>
                      <a:gd name="T3" fmla="*/ 3 h 4"/>
                      <a:gd name="T4" fmla="*/ 0 w 5"/>
                      <a:gd name="T5" fmla="*/ 0 h 4"/>
                      <a:gd name="T6" fmla="*/ 0 w 5"/>
                      <a:gd name="T7" fmla="*/ 1 h 4"/>
                      <a:gd name="T8" fmla="*/ 0 w 5"/>
                      <a:gd name="T9" fmla="*/ 3 h 4"/>
                      <a:gd name="T10" fmla="*/ 3 w 5"/>
                      <a:gd name="T11" fmla="*/ 4 h 4"/>
                      <a:gd name="T12" fmla="*/ 3 w 5"/>
                      <a:gd name="T13" fmla="*/ 3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3"/>
                        </a:lnTo>
                        <a:lnTo>
                          <a:pt x="0" y="0"/>
                        </a:lnTo>
                        <a:lnTo>
                          <a:pt x="0" y="1"/>
                        </a:lnTo>
                        <a:lnTo>
                          <a:pt x="0" y="3"/>
                        </a:lnTo>
                        <a:lnTo>
                          <a:pt x="3" y="4"/>
                        </a:lnTo>
                        <a:lnTo>
                          <a:pt x="3"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8" name="Freeform 662"/>
                  <p:cNvSpPr>
                    <a:spLocks/>
                  </p:cNvSpPr>
                  <p:nvPr/>
                </p:nvSpPr>
                <p:spPr bwMode="auto">
                  <a:xfrm>
                    <a:off x="3234" y="1953"/>
                    <a:ext cx="9" cy="8"/>
                  </a:xfrm>
                  <a:custGeom>
                    <a:avLst/>
                    <a:gdLst>
                      <a:gd name="T0" fmla="*/ 16 w 17"/>
                      <a:gd name="T1" fmla="*/ 16 h 18"/>
                      <a:gd name="T2" fmla="*/ 17 w 17"/>
                      <a:gd name="T3" fmla="*/ 15 h 18"/>
                      <a:gd name="T4" fmla="*/ 2 w 17"/>
                      <a:gd name="T5" fmla="*/ 0 h 18"/>
                      <a:gd name="T6" fmla="*/ 1 w 17"/>
                      <a:gd name="T7" fmla="*/ 1 h 18"/>
                      <a:gd name="T8" fmla="*/ 0 w 17"/>
                      <a:gd name="T9" fmla="*/ 3 h 18"/>
                      <a:gd name="T10" fmla="*/ 14 w 17"/>
                      <a:gd name="T11" fmla="*/ 16 h 18"/>
                      <a:gd name="T12" fmla="*/ 16 w 17"/>
                      <a:gd name="T13" fmla="*/ 18 h 18"/>
                      <a:gd name="T14" fmla="*/ 16 w 17"/>
                      <a:gd name="T15" fmla="*/ 16 h 18"/>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8"/>
                      <a:gd name="T26" fmla="*/ 17 w 17"/>
                      <a:gd name="T27" fmla="*/ 18 h 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8">
                        <a:moveTo>
                          <a:pt x="16" y="16"/>
                        </a:moveTo>
                        <a:lnTo>
                          <a:pt x="17" y="15"/>
                        </a:lnTo>
                        <a:lnTo>
                          <a:pt x="2" y="0"/>
                        </a:lnTo>
                        <a:lnTo>
                          <a:pt x="1" y="1"/>
                        </a:lnTo>
                        <a:lnTo>
                          <a:pt x="0" y="3"/>
                        </a:lnTo>
                        <a:lnTo>
                          <a:pt x="14" y="16"/>
                        </a:lnTo>
                        <a:lnTo>
                          <a:pt x="16" y="18"/>
                        </a:lnTo>
                        <a:lnTo>
                          <a:pt x="1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89" name="Freeform 663"/>
                  <p:cNvSpPr>
                    <a:spLocks/>
                  </p:cNvSpPr>
                  <p:nvPr/>
                </p:nvSpPr>
                <p:spPr bwMode="auto">
                  <a:xfrm>
                    <a:off x="3229" y="1946"/>
                    <a:ext cx="6" cy="8"/>
                  </a:xfrm>
                  <a:custGeom>
                    <a:avLst/>
                    <a:gdLst>
                      <a:gd name="T0" fmla="*/ 11 w 12"/>
                      <a:gd name="T1" fmla="*/ 13 h 16"/>
                      <a:gd name="T2" fmla="*/ 12 w 12"/>
                      <a:gd name="T3" fmla="*/ 13 h 16"/>
                      <a:gd name="T4" fmla="*/ 11 w 12"/>
                      <a:gd name="T5" fmla="*/ 11 h 16"/>
                      <a:gd name="T6" fmla="*/ 8 w 12"/>
                      <a:gd name="T7" fmla="*/ 9 h 16"/>
                      <a:gd name="T8" fmla="*/ 7 w 12"/>
                      <a:gd name="T9" fmla="*/ 5 h 16"/>
                      <a:gd name="T10" fmla="*/ 3 w 12"/>
                      <a:gd name="T11" fmla="*/ 3 h 16"/>
                      <a:gd name="T12" fmla="*/ 2 w 12"/>
                      <a:gd name="T13" fmla="*/ 0 h 16"/>
                      <a:gd name="T14" fmla="*/ 1 w 12"/>
                      <a:gd name="T15" fmla="*/ 0 h 16"/>
                      <a:gd name="T16" fmla="*/ 0 w 12"/>
                      <a:gd name="T17" fmla="*/ 0 h 16"/>
                      <a:gd name="T18" fmla="*/ 3 w 12"/>
                      <a:gd name="T19" fmla="*/ 5 h 16"/>
                      <a:gd name="T20" fmla="*/ 4 w 12"/>
                      <a:gd name="T21" fmla="*/ 5 h 16"/>
                      <a:gd name="T22" fmla="*/ 8 w 12"/>
                      <a:gd name="T23" fmla="*/ 11 h 16"/>
                      <a:gd name="T24" fmla="*/ 9 w 12"/>
                      <a:gd name="T25" fmla="*/ 11 h 16"/>
                      <a:gd name="T26" fmla="*/ 11 w 12"/>
                      <a:gd name="T27" fmla="*/ 16 h 16"/>
                      <a:gd name="T28" fmla="*/ 10 w 12"/>
                      <a:gd name="T29" fmla="*/ 15 h 16"/>
                      <a:gd name="T30" fmla="*/ 11 w 12"/>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
                      <a:gd name="T49" fmla="*/ 0 h 16"/>
                      <a:gd name="T50" fmla="*/ 12 w 12"/>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 h="16">
                        <a:moveTo>
                          <a:pt x="11" y="13"/>
                        </a:moveTo>
                        <a:lnTo>
                          <a:pt x="12" y="13"/>
                        </a:lnTo>
                        <a:lnTo>
                          <a:pt x="11" y="11"/>
                        </a:lnTo>
                        <a:lnTo>
                          <a:pt x="8" y="9"/>
                        </a:lnTo>
                        <a:lnTo>
                          <a:pt x="7" y="5"/>
                        </a:lnTo>
                        <a:lnTo>
                          <a:pt x="3" y="3"/>
                        </a:lnTo>
                        <a:lnTo>
                          <a:pt x="2" y="0"/>
                        </a:lnTo>
                        <a:lnTo>
                          <a:pt x="1" y="0"/>
                        </a:lnTo>
                        <a:lnTo>
                          <a:pt x="0" y="0"/>
                        </a:lnTo>
                        <a:lnTo>
                          <a:pt x="3" y="5"/>
                        </a:lnTo>
                        <a:lnTo>
                          <a:pt x="4" y="5"/>
                        </a:lnTo>
                        <a:lnTo>
                          <a:pt x="8" y="11"/>
                        </a:lnTo>
                        <a:lnTo>
                          <a:pt x="9" y="11"/>
                        </a:lnTo>
                        <a:lnTo>
                          <a:pt x="11" y="16"/>
                        </a:lnTo>
                        <a:lnTo>
                          <a:pt x="10" y="15"/>
                        </a:lnTo>
                        <a:lnTo>
                          <a:pt x="1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0" name="Freeform 664"/>
                  <p:cNvSpPr>
                    <a:spLocks/>
                  </p:cNvSpPr>
                  <p:nvPr/>
                </p:nvSpPr>
                <p:spPr bwMode="auto">
                  <a:xfrm>
                    <a:off x="3207" y="1917"/>
                    <a:ext cx="23" cy="30"/>
                  </a:xfrm>
                  <a:custGeom>
                    <a:avLst/>
                    <a:gdLst>
                      <a:gd name="T0" fmla="*/ 46 w 46"/>
                      <a:gd name="T1" fmla="*/ 59 h 60"/>
                      <a:gd name="T2" fmla="*/ 45 w 46"/>
                      <a:gd name="T3" fmla="*/ 56 h 60"/>
                      <a:gd name="T4" fmla="*/ 44 w 46"/>
                      <a:gd name="T5" fmla="*/ 55 h 60"/>
                      <a:gd name="T6" fmla="*/ 3 w 46"/>
                      <a:gd name="T7" fmla="*/ 1 h 60"/>
                      <a:gd name="T8" fmla="*/ 1 w 46"/>
                      <a:gd name="T9" fmla="*/ 0 h 60"/>
                      <a:gd name="T10" fmla="*/ 0 w 46"/>
                      <a:gd name="T11" fmla="*/ 2 h 60"/>
                      <a:gd name="T12" fmla="*/ 41 w 46"/>
                      <a:gd name="T13" fmla="*/ 57 h 60"/>
                      <a:gd name="T14" fmla="*/ 44 w 46"/>
                      <a:gd name="T15" fmla="*/ 60 h 60"/>
                      <a:gd name="T16" fmla="*/ 45 w 46"/>
                      <a:gd name="T17" fmla="*/ 59 h 60"/>
                      <a:gd name="T18" fmla="*/ 46 w 46"/>
                      <a:gd name="T19" fmla="*/ 59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60"/>
                      <a:gd name="T32" fmla="*/ 46 w 46"/>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60">
                        <a:moveTo>
                          <a:pt x="46" y="59"/>
                        </a:moveTo>
                        <a:lnTo>
                          <a:pt x="45" y="56"/>
                        </a:lnTo>
                        <a:lnTo>
                          <a:pt x="44" y="55"/>
                        </a:lnTo>
                        <a:lnTo>
                          <a:pt x="3" y="1"/>
                        </a:lnTo>
                        <a:lnTo>
                          <a:pt x="1" y="0"/>
                        </a:lnTo>
                        <a:lnTo>
                          <a:pt x="0" y="2"/>
                        </a:lnTo>
                        <a:lnTo>
                          <a:pt x="41" y="57"/>
                        </a:lnTo>
                        <a:lnTo>
                          <a:pt x="44" y="60"/>
                        </a:lnTo>
                        <a:lnTo>
                          <a:pt x="45" y="59"/>
                        </a:lnTo>
                        <a:lnTo>
                          <a:pt x="4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1" name="Freeform 665"/>
                  <p:cNvSpPr>
                    <a:spLocks/>
                  </p:cNvSpPr>
                  <p:nvPr/>
                </p:nvSpPr>
                <p:spPr bwMode="auto">
                  <a:xfrm>
                    <a:off x="3251" y="1924"/>
                    <a:ext cx="38" cy="32"/>
                  </a:xfrm>
                  <a:custGeom>
                    <a:avLst/>
                    <a:gdLst>
                      <a:gd name="T0" fmla="*/ 23 w 76"/>
                      <a:gd name="T1" fmla="*/ 32 h 64"/>
                      <a:gd name="T2" fmla="*/ 26 w 76"/>
                      <a:gd name="T3" fmla="*/ 37 h 64"/>
                      <a:gd name="T4" fmla="*/ 30 w 76"/>
                      <a:gd name="T5" fmla="*/ 40 h 64"/>
                      <a:gd name="T6" fmla="*/ 32 w 76"/>
                      <a:gd name="T7" fmla="*/ 43 h 64"/>
                      <a:gd name="T8" fmla="*/ 34 w 76"/>
                      <a:gd name="T9" fmla="*/ 47 h 64"/>
                      <a:gd name="T10" fmla="*/ 37 w 76"/>
                      <a:gd name="T11" fmla="*/ 49 h 64"/>
                      <a:gd name="T12" fmla="*/ 38 w 76"/>
                      <a:gd name="T13" fmla="*/ 50 h 64"/>
                      <a:gd name="T14" fmla="*/ 41 w 76"/>
                      <a:gd name="T15" fmla="*/ 53 h 64"/>
                      <a:gd name="T16" fmla="*/ 43 w 76"/>
                      <a:gd name="T17" fmla="*/ 55 h 64"/>
                      <a:gd name="T18" fmla="*/ 46 w 76"/>
                      <a:gd name="T19" fmla="*/ 57 h 64"/>
                      <a:gd name="T20" fmla="*/ 48 w 76"/>
                      <a:gd name="T21" fmla="*/ 58 h 64"/>
                      <a:gd name="T22" fmla="*/ 50 w 76"/>
                      <a:gd name="T23" fmla="*/ 60 h 64"/>
                      <a:gd name="T24" fmla="*/ 53 w 76"/>
                      <a:gd name="T25" fmla="*/ 61 h 64"/>
                      <a:gd name="T26" fmla="*/ 56 w 76"/>
                      <a:gd name="T27" fmla="*/ 62 h 64"/>
                      <a:gd name="T28" fmla="*/ 58 w 76"/>
                      <a:gd name="T29" fmla="*/ 63 h 64"/>
                      <a:gd name="T30" fmla="*/ 61 w 76"/>
                      <a:gd name="T31" fmla="*/ 64 h 64"/>
                      <a:gd name="T32" fmla="*/ 63 w 76"/>
                      <a:gd name="T33" fmla="*/ 64 h 64"/>
                      <a:gd name="T34" fmla="*/ 65 w 76"/>
                      <a:gd name="T35" fmla="*/ 64 h 64"/>
                      <a:gd name="T36" fmla="*/ 67 w 76"/>
                      <a:gd name="T37" fmla="*/ 64 h 64"/>
                      <a:gd name="T38" fmla="*/ 69 w 76"/>
                      <a:gd name="T39" fmla="*/ 64 h 64"/>
                      <a:gd name="T40" fmla="*/ 71 w 76"/>
                      <a:gd name="T41" fmla="*/ 64 h 64"/>
                      <a:gd name="T42" fmla="*/ 72 w 76"/>
                      <a:gd name="T43" fmla="*/ 63 h 64"/>
                      <a:gd name="T44" fmla="*/ 73 w 76"/>
                      <a:gd name="T45" fmla="*/ 62 h 64"/>
                      <a:gd name="T46" fmla="*/ 75 w 76"/>
                      <a:gd name="T47" fmla="*/ 61 h 64"/>
                      <a:gd name="T48" fmla="*/ 75 w 76"/>
                      <a:gd name="T49" fmla="*/ 60 h 64"/>
                      <a:gd name="T50" fmla="*/ 76 w 76"/>
                      <a:gd name="T51" fmla="*/ 58 h 64"/>
                      <a:gd name="T52" fmla="*/ 76 w 76"/>
                      <a:gd name="T53" fmla="*/ 57 h 64"/>
                      <a:gd name="T54" fmla="*/ 76 w 76"/>
                      <a:gd name="T55" fmla="*/ 56 h 64"/>
                      <a:gd name="T56" fmla="*/ 76 w 76"/>
                      <a:gd name="T57" fmla="*/ 54 h 64"/>
                      <a:gd name="T58" fmla="*/ 75 w 76"/>
                      <a:gd name="T59" fmla="*/ 51 h 64"/>
                      <a:gd name="T60" fmla="*/ 73 w 76"/>
                      <a:gd name="T61" fmla="*/ 49 h 64"/>
                      <a:gd name="T62" fmla="*/ 73 w 76"/>
                      <a:gd name="T63" fmla="*/ 48 h 64"/>
                      <a:gd name="T64" fmla="*/ 71 w 76"/>
                      <a:gd name="T65" fmla="*/ 45 h 64"/>
                      <a:gd name="T66" fmla="*/ 69 w 76"/>
                      <a:gd name="T67" fmla="*/ 41 h 64"/>
                      <a:gd name="T68" fmla="*/ 67 w 76"/>
                      <a:gd name="T69" fmla="*/ 38 h 64"/>
                      <a:gd name="T70" fmla="*/ 64 w 76"/>
                      <a:gd name="T71" fmla="*/ 33 h 64"/>
                      <a:gd name="T72" fmla="*/ 60 w 76"/>
                      <a:gd name="T73" fmla="*/ 27 h 64"/>
                      <a:gd name="T74" fmla="*/ 0 w 76"/>
                      <a:gd name="T75" fmla="*/ 2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6"/>
                      <a:gd name="T115" fmla="*/ 0 h 64"/>
                      <a:gd name="T116" fmla="*/ 76 w 76"/>
                      <a:gd name="T117" fmla="*/ 64 h 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6" h="64">
                        <a:moveTo>
                          <a:pt x="0" y="2"/>
                        </a:moveTo>
                        <a:lnTo>
                          <a:pt x="23" y="32"/>
                        </a:lnTo>
                        <a:lnTo>
                          <a:pt x="25" y="34"/>
                        </a:lnTo>
                        <a:lnTo>
                          <a:pt x="26" y="37"/>
                        </a:lnTo>
                        <a:lnTo>
                          <a:pt x="27" y="39"/>
                        </a:lnTo>
                        <a:lnTo>
                          <a:pt x="30" y="40"/>
                        </a:lnTo>
                        <a:lnTo>
                          <a:pt x="31" y="42"/>
                        </a:lnTo>
                        <a:lnTo>
                          <a:pt x="32" y="43"/>
                        </a:lnTo>
                        <a:lnTo>
                          <a:pt x="33" y="45"/>
                        </a:lnTo>
                        <a:lnTo>
                          <a:pt x="34" y="47"/>
                        </a:lnTo>
                        <a:lnTo>
                          <a:pt x="35" y="48"/>
                        </a:lnTo>
                        <a:lnTo>
                          <a:pt x="37" y="49"/>
                        </a:lnTo>
                        <a:lnTo>
                          <a:pt x="38" y="50"/>
                        </a:lnTo>
                        <a:lnTo>
                          <a:pt x="40" y="51"/>
                        </a:lnTo>
                        <a:lnTo>
                          <a:pt x="41" y="53"/>
                        </a:lnTo>
                        <a:lnTo>
                          <a:pt x="42" y="54"/>
                        </a:lnTo>
                        <a:lnTo>
                          <a:pt x="43" y="55"/>
                        </a:lnTo>
                        <a:lnTo>
                          <a:pt x="45" y="56"/>
                        </a:lnTo>
                        <a:lnTo>
                          <a:pt x="46" y="57"/>
                        </a:lnTo>
                        <a:lnTo>
                          <a:pt x="47" y="57"/>
                        </a:lnTo>
                        <a:lnTo>
                          <a:pt x="48" y="58"/>
                        </a:lnTo>
                        <a:lnTo>
                          <a:pt x="49" y="60"/>
                        </a:lnTo>
                        <a:lnTo>
                          <a:pt x="50" y="60"/>
                        </a:lnTo>
                        <a:lnTo>
                          <a:pt x="52" y="61"/>
                        </a:lnTo>
                        <a:lnTo>
                          <a:pt x="53" y="61"/>
                        </a:lnTo>
                        <a:lnTo>
                          <a:pt x="55" y="62"/>
                        </a:lnTo>
                        <a:lnTo>
                          <a:pt x="56" y="62"/>
                        </a:lnTo>
                        <a:lnTo>
                          <a:pt x="57" y="63"/>
                        </a:lnTo>
                        <a:lnTo>
                          <a:pt x="58" y="63"/>
                        </a:lnTo>
                        <a:lnTo>
                          <a:pt x="60" y="63"/>
                        </a:lnTo>
                        <a:lnTo>
                          <a:pt x="61" y="64"/>
                        </a:lnTo>
                        <a:lnTo>
                          <a:pt x="62" y="64"/>
                        </a:lnTo>
                        <a:lnTo>
                          <a:pt x="63" y="64"/>
                        </a:lnTo>
                        <a:lnTo>
                          <a:pt x="64" y="64"/>
                        </a:lnTo>
                        <a:lnTo>
                          <a:pt x="65" y="64"/>
                        </a:lnTo>
                        <a:lnTo>
                          <a:pt x="67" y="64"/>
                        </a:lnTo>
                        <a:lnTo>
                          <a:pt x="68" y="64"/>
                        </a:lnTo>
                        <a:lnTo>
                          <a:pt x="69" y="64"/>
                        </a:lnTo>
                        <a:lnTo>
                          <a:pt x="70" y="64"/>
                        </a:lnTo>
                        <a:lnTo>
                          <a:pt x="71" y="64"/>
                        </a:lnTo>
                        <a:lnTo>
                          <a:pt x="71" y="63"/>
                        </a:lnTo>
                        <a:lnTo>
                          <a:pt x="72" y="63"/>
                        </a:lnTo>
                        <a:lnTo>
                          <a:pt x="73" y="62"/>
                        </a:lnTo>
                        <a:lnTo>
                          <a:pt x="75" y="61"/>
                        </a:lnTo>
                        <a:lnTo>
                          <a:pt x="75" y="60"/>
                        </a:lnTo>
                        <a:lnTo>
                          <a:pt x="76" y="60"/>
                        </a:lnTo>
                        <a:lnTo>
                          <a:pt x="76" y="58"/>
                        </a:lnTo>
                        <a:lnTo>
                          <a:pt x="76" y="57"/>
                        </a:lnTo>
                        <a:lnTo>
                          <a:pt x="76" y="56"/>
                        </a:lnTo>
                        <a:lnTo>
                          <a:pt x="76" y="55"/>
                        </a:lnTo>
                        <a:lnTo>
                          <a:pt x="76" y="54"/>
                        </a:lnTo>
                        <a:lnTo>
                          <a:pt x="76" y="53"/>
                        </a:lnTo>
                        <a:lnTo>
                          <a:pt x="75" y="51"/>
                        </a:lnTo>
                        <a:lnTo>
                          <a:pt x="75" y="50"/>
                        </a:lnTo>
                        <a:lnTo>
                          <a:pt x="73" y="49"/>
                        </a:lnTo>
                        <a:lnTo>
                          <a:pt x="73" y="48"/>
                        </a:lnTo>
                        <a:lnTo>
                          <a:pt x="72" y="46"/>
                        </a:lnTo>
                        <a:lnTo>
                          <a:pt x="71" y="45"/>
                        </a:lnTo>
                        <a:lnTo>
                          <a:pt x="70" y="43"/>
                        </a:lnTo>
                        <a:lnTo>
                          <a:pt x="69" y="41"/>
                        </a:lnTo>
                        <a:lnTo>
                          <a:pt x="68" y="40"/>
                        </a:lnTo>
                        <a:lnTo>
                          <a:pt x="67" y="38"/>
                        </a:lnTo>
                        <a:lnTo>
                          <a:pt x="65" y="35"/>
                        </a:lnTo>
                        <a:lnTo>
                          <a:pt x="64" y="33"/>
                        </a:lnTo>
                        <a:lnTo>
                          <a:pt x="62" y="31"/>
                        </a:lnTo>
                        <a:lnTo>
                          <a:pt x="60" y="27"/>
                        </a:lnTo>
                        <a:lnTo>
                          <a:pt x="38" y="0"/>
                        </a:lnTo>
                        <a:lnTo>
                          <a:pt x="0" y="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692" name="Freeform 666"/>
                  <p:cNvSpPr>
                    <a:spLocks/>
                  </p:cNvSpPr>
                  <p:nvPr/>
                </p:nvSpPr>
                <p:spPr bwMode="auto">
                  <a:xfrm>
                    <a:off x="3251" y="1924"/>
                    <a:ext cx="14" cy="18"/>
                  </a:xfrm>
                  <a:custGeom>
                    <a:avLst/>
                    <a:gdLst>
                      <a:gd name="T0" fmla="*/ 2 w 27"/>
                      <a:gd name="T1" fmla="*/ 0 h 34"/>
                      <a:gd name="T2" fmla="*/ 0 w 27"/>
                      <a:gd name="T3" fmla="*/ 2 h 34"/>
                      <a:gd name="T4" fmla="*/ 23 w 27"/>
                      <a:gd name="T5" fmla="*/ 32 h 34"/>
                      <a:gd name="T6" fmla="*/ 25 w 27"/>
                      <a:gd name="T7" fmla="*/ 34 h 34"/>
                      <a:gd name="T8" fmla="*/ 26 w 27"/>
                      <a:gd name="T9" fmla="*/ 33 h 34"/>
                      <a:gd name="T10" fmla="*/ 27 w 27"/>
                      <a:gd name="T11" fmla="*/ 32 h 34"/>
                      <a:gd name="T12" fmla="*/ 25 w 27"/>
                      <a:gd name="T13" fmla="*/ 30 h 34"/>
                      <a:gd name="T14" fmla="*/ 2 w 27"/>
                      <a:gd name="T15" fmla="*/ 0 h 34"/>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34"/>
                      <a:gd name="T26" fmla="*/ 27 w 27"/>
                      <a:gd name="T27" fmla="*/ 34 h 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34">
                        <a:moveTo>
                          <a:pt x="2" y="0"/>
                        </a:moveTo>
                        <a:lnTo>
                          <a:pt x="0" y="2"/>
                        </a:lnTo>
                        <a:lnTo>
                          <a:pt x="23" y="32"/>
                        </a:lnTo>
                        <a:lnTo>
                          <a:pt x="25" y="34"/>
                        </a:lnTo>
                        <a:lnTo>
                          <a:pt x="26" y="33"/>
                        </a:lnTo>
                        <a:lnTo>
                          <a:pt x="27" y="32"/>
                        </a:lnTo>
                        <a:lnTo>
                          <a:pt x="25" y="3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3" name="Freeform 667"/>
                  <p:cNvSpPr>
                    <a:spLocks/>
                  </p:cNvSpPr>
                  <p:nvPr/>
                </p:nvSpPr>
                <p:spPr bwMode="auto">
                  <a:xfrm>
                    <a:off x="3263" y="1940"/>
                    <a:ext cx="4" cy="5"/>
                  </a:xfrm>
                  <a:custGeom>
                    <a:avLst/>
                    <a:gdLst>
                      <a:gd name="T0" fmla="*/ 1 w 8"/>
                      <a:gd name="T1" fmla="*/ 2 h 10"/>
                      <a:gd name="T2" fmla="*/ 0 w 8"/>
                      <a:gd name="T3" fmla="*/ 2 h 10"/>
                      <a:gd name="T4" fmla="*/ 2 w 8"/>
                      <a:gd name="T5" fmla="*/ 7 h 10"/>
                      <a:gd name="T6" fmla="*/ 6 w 8"/>
                      <a:gd name="T7" fmla="*/ 9 h 10"/>
                      <a:gd name="T8" fmla="*/ 6 w 8"/>
                      <a:gd name="T9" fmla="*/ 10 h 10"/>
                      <a:gd name="T10" fmla="*/ 7 w 8"/>
                      <a:gd name="T11" fmla="*/ 10 h 10"/>
                      <a:gd name="T12" fmla="*/ 8 w 8"/>
                      <a:gd name="T13" fmla="*/ 10 h 10"/>
                      <a:gd name="T14" fmla="*/ 6 w 8"/>
                      <a:gd name="T15" fmla="*/ 7 h 10"/>
                      <a:gd name="T16" fmla="*/ 5 w 8"/>
                      <a:gd name="T17" fmla="*/ 7 h 10"/>
                      <a:gd name="T18" fmla="*/ 1 w 8"/>
                      <a:gd name="T19" fmla="*/ 0 h 10"/>
                      <a:gd name="T20" fmla="*/ 2 w 8"/>
                      <a:gd name="T21" fmla="*/ 1 h 10"/>
                      <a:gd name="T22" fmla="*/ 1 w 8"/>
                      <a:gd name="T23" fmla="*/ 2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0"/>
                      <a:gd name="T38" fmla="*/ 8 w 8"/>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0">
                        <a:moveTo>
                          <a:pt x="1" y="2"/>
                        </a:moveTo>
                        <a:lnTo>
                          <a:pt x="0" y="2"/>
                        </a:lnTo>
                        <a:lnTo>
                          <a:pt x="2" y="7"/>
                        </a:lnTo>
                        <a:lnTo>
                          <a:pt x="6" y="9"/>
                        </a:lnTo>
                        <a:lnTo>
                          <a:pt x="6" y="10"/>
                        </a:lnTo>
                        <a:lnTo>
                          <a:pt x="7" y="10"/>
                        </a:lnTo>
                        <a:lnTo>
                          <a:pt x="8" y="10"/>
                        </a:lnTo>
                        <a:lnTo>
                          <a:pt x="6" y="7"/>
                        </a:lnTo>
                        <a:lnTo>
                          <a:pt x="5"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4" name="Freeform 668"/>
                  <p:cNvSpPr>
                    <a:spLocks/>
                  </p:cNvSpPr>
                  <p:nvPr/>
                </p:nvSpPr>
                <p:spPr bwMode="auto">
                  <a:xfrm>
                    <a:off x="3266" y="1945"/>
                    <a:ext cx="3" cy="2"/>
                  </a:xfrm>
                  <a:custGeom>
                    <a:avLst/>
                    <a:gdLst>
                      <a:gd name="T0" fmla="*/ 0 w 4"/>
                      <a:gd name="T1" fmla="*/ 1 h 5"/>
                      <a:gd name="T2" fmla="*/ 1 w 4"/>
                      <a:gd name="T3" fmla="*/ 4 h 5"/>
                      <a:gd name="T4" fmla="*/ 2 w 4"/>
                      <a:gd name="T5" fmla="*/ 5 h 5"/>
                      <a:gd name="T6" fmla="*/ 3 w 4"/>
                      <a:gd name="T7" fmla="*/ 4 h 5"/>
                      <a:gd name="T8" fmla="*/ 4 w 4"/>
                      <a:gd name="T9" fmla="*/ 2 h 5"/>
                      <a:gd name="T10" fmla="*/ 2 w 4"/>
                      <a:gd name="T11" fmla="*/ 0 h 5"/>
                      <a:gd name="T12" fmla="*/ 1 w 4"/>
                      <a:gd name="T13" fmla="*/ 1 h 5"/>
                      <a:gd name="T14" fmla="*/ 0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0" y="1"/>
                        </a:moveTo>
                        <a:lnTo>
                          <a:pt x="1" y="4"/>
                        </a:lnTo>
                        <a:lnTo>
                          <a:pt x="2" y="5"/>
                        </a:lnTo>
                        <a:lnTo>
                          <a:pt x="3" y="4"/>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5" name="Freeform 669"/>
                  <p:cNvSpPr>
                    <a:spLocks/>
                  </p:cNvSpPr>
                  <p:nvPr/>
                </p:nvSpPr>
                <p:spPr bwMode="auto">
                  <a:xfrm>
                    <a:off x="3267" y="1945"/>
                    <a:ext cx="2" cy="2"/>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1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6" name="Freeform 670"/>
                  <p:cNvSpPr>
                    <a:spLocks/>
                  </p:cNvSpPr>
                  <p:nvPr/>
                </p:nvSpPr>
                <p:spPr bwMode="auto">
                  <a:xfrm>
                    <a:off x="3268" y="1947"/>
                    <a:ext cx="3" cy="3"/>
                  </a:xfrm>
                  <a:custGeom>
                    <a:avLst/>
                    <a:gdLst>
                      <a:gd name="T0" fmla="*/ 0 w 6"/>
                      <a:gd name="T1" fmla="*/ 1 h 5"/>
                      <a:gd name="T2" fmla="*/ 1 w 6"/>
                      <a:gd name="T3" fmla="*/ 3 h 5"/>
                      <a:gd name="T4" fmla="*/ 4 w 6"/>
                      <a:gd name="T5" fmla="*/ 5 h 5"/>
                      <a:gd name="T6" fmla="*/ 5 w 6"/>
                      <a:gd name="T7" fmla="*/ 4 h 5"/>
                      <a:gd name="T8" fmla="*/ 6 w 6"/>
                      <a:gd name="T9" fmla="*/ 3 h 5"/>
                      <a:gd name="T10" fmla="*/ 2 w 6"/>
                      <a:gd name="T11" fmla="*/ 0 h 5"/>
                      <a:gd name="T12" fmla="*/ 1 w 6"/>
                      <a:gd name="T13" fmla="*/ 1 h 5"/>
                      <a:gd name="T14" fmla="*/ 0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0" y="1"/>
                        </a:moveTo>
                        <a:lnTo>
                          <a:pt x="1" y="3"/>
                        </a:lnTo>
                        <a:lnTo>
                          <a:pt x="4" y="5"/>
                        </a:lnTo>
                        <a:lnTo>
                          <a:pt x="5" y="4"/>
                        </a:lnTo>
                        <a:lnTo>
                          <a:pt x="6"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7" name="Freeform 671"/>
                  <p:cNvSpPr>
                    <a:spLocks/>
                  </p:cNvSpPr>
                  <p:nvPr/>
                </p:nvSpPr>
                <p:spPr bwMode="auto">
                  <a:xfrm>
                    <a:off x="3269" y="1949"/>
                    <a:ext cx="1" cy="1"/>
                  </a:xfrm>
                  <a:custGeom>
                    <a:avLst/>
                    <a:gdLst>
                      <a:gd name="T0" fmla="*/ 2 w 3"/>
                      <a:gd name="T1" fmla="*/ 2 h 2"/>
                      <a:gd name="T2" fmla="*/ 0 w 3"/>
                      <a:gd name="T3" fmla="*/ 1 h 2"/>
                      <a:gd name="T4" fmla="*/ 3 w 3"/>
                      <a:gd name="T5" fmla="*/ 0 h 2"/>
                      <a:gd name="T6" fmla="*/ 3 w 3"/>
                      <a:gd name="T7" fmla="*/ 1 h 2"/>
                      <a:gd name="T8" fmla="*/ 2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2"/>
                        </a:moveTo>
                        <a:lnTo>
                          <a:pt x="0" y="1"/>
                        </a:lnTo>
                        <a:lnTo>
                          <a:pt x="3"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8" name="Freeform 672"/>
                  <p:cNvSpPr>
                    <a:spLocks/>
                  </p:cNvSpPr>
                  <p:nvPr/>
                </p:nvSpPr>
                <p:spPr bwMode="auto">
                  <a:xfrm>
                    <a:off x="3269" y="1949"/>
                    <a:ext cx="3" cy="1"/>
                  </a:xfrm>
                  <a:custGeom>
                    <a:avLst/>
                    <a:gdLst>
                      <a:gd name="T0" fmla="*/ 0 w 5"/>
                      <a:gd name="T1" fmla="*/ 1 h 4"/>
                      <a:gd name="T2" fmla="*/ 5 w 5"/>
                      <a:gd name="T3" fmla="*/ 4 h 4"/>
                      <a:gd name="T4" fmla="*/ 5 w 5"/>
                      <a:gd name="T5" fmla="*/ 2 h 4"/>
                      <a:gd name="T6" fmla="*/ 5 w 5"/>
                      <a:gd name="T7" fmla="*/ 1 h 4"/>
                      <a:gd name="T8" fmla="*/ 3 w 5"/>
                      <a:gd name="T9" fmla="*/ 0 h 4"/>
                      <a:gd name="T10" fmla="*/ 0 w 5"/>
                      <a:gd name="T11" fmla="*/ 1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1"/>
                        </a:moveTo>
                        <a:lnTo>
                          <a:pt x="5" y="4"/>
                        </a:lnTo>
                        <a:lnTo>
                          <a:pt x="5" y="2"/>
                        </a:lnTo>
                        <a:lnTo>
                          <a:pt x="5" y="1"/>
                        </a:lnTo>
                        <a:lnTo>
                          <a:pt x="3"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699" name="Freeform 673"/>
                  <p:cNvSpPr>
                    <a:spLocks/>
                  </p:cNvSpPr>
                  <p:nvPr/>
                </p:nvSpPr>
                <p:spPr bwMode="auto">
                  <a:xfrm>
                    <a:off x="3271" y="1949"/>
                    <a:ext cx="4" cy="4"/>
                  </a:xfrm>
                  <a:custGeom>
                    <a:avLst/>
                    <a:gdLst>
                      <a:gd name="T0" fmla="*/ 1 w 8"/>
                      <a:gd name="T1" fmla="*/ 1 h 8"/>
                      <a:gd name="T2" fmla="*/ 0 w 8"/>
                      <a:gd name="T3" fmla="*/ 3 h 8"/>
                      <a:gd name="T4" fmla="*/ 6 w 8"/>
                      <a:gd name="T5" fmla="*/ 8 h 8"/>
                      <a:gd name="T6" fmla="*/ 7 w 8"/>
                      <a:gd name="T7" fmla="*/ 7 h 8"/>
                      <a:gd name="T8" fmla="*/ 8 w 8"/>
                      <a:gd name="T9" fmla="*/ 6 h 8"/>
                      <a:gd name="T10" fmla="*/ 3 w 8"/>
                      <a:gd name="T11" fmla="*/ 1 h 8"/>
                      <a:gd name="T12" fmla="*/ 1 w 8"/>
                      <a:gd name="T13" fmla="*/ 0 h 8"/>
                      <a:gd name="T14" fmla="*/ 1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1" y="1"/>
                        </a:moveTo>
                        <a:lnTo>
                          <a:pt x="0" y="3"/>
                        </a:lnTo>
                        <a:lnTo>
                          <a:pt x="6" y="8"/>
                        </a:lnTo>
                        <a:lnTo>
                          <a:pt x="7" y="7"/>
                        </a:lnTo>
                        <a:lnTo>
                          <a:pt x="8" y="6"/>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0" name="Freeform 674"/>
                  <p:cNvSpPr>
                    <a:spLocks/>
                  </p:cNvSpPr>
                  <p:nvPr/>
                </p:nvSpPr>
                <p:spPr bwMode="auto">
                  <a:xfrm>
                    <a:off x="3274" y="1952"/>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1" name="Freeform 675"/>
                  <p:cNvSpPr>
                    <a:spLocks/>
                  </p:cNvSpPr>
                  <p:nvPr/>
                </p:nvSpPr>
                <p:spPr bwMode="auto">
                  <a:xfrm>
                    <a:off x="3274" y="1952"/>
                    <a:ext cx="3" cy="2"/>
                  </a:xfrm>
                  <a:custGeom>
                    <a:avLst/>
                    <a:gdLst>
                      <a:gd name="T0" fmla="*/ 1 w 4"/>
                      <a:gd name="T1" fmla="*/ 1 h 5"/>
                      <a:gd name="T2" fmla="*/ 0 w 4"/>
                      <a:gd name="T3" fmla="*/ 2 h 5"/>
                      <a:gd name="T4" fmla="*/ 2 w 4"/>
                      <a:gd name="T5" fmla="*/ 5 h 5"/>
                      <a:gd name="T6" fmla="*/ 3 w 4"/>
                      <a:gd name="T7" fmla="*/ 4 h 5"/>
                      <a:gd name="T8" fmla="*/ 4 w 4"/>
                      <a:gd name="T9" fmla="*/ 2 h 5"/>
                      <a:gd name="T10" fmla="*/ 2 w 4"/>
                      <a:gd name="T11" fmla="*/ 0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2"/>
                        </a:lnTo>
                        <a:lnTo>
                          <a:pt x="2" y="5"/>
                        </a:lnTo>
                        <a:lnTo>
                          <a:pt x="3" y="4"/>
                        </a:lnTo>
                        <a:lnTo>
                          <a:pt x="4" y="2"/>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2" name="Freeform 676"/>
                  <p:cNvSpPr>
                    <a:spLocks/>
                  </p:cNvSpPr>
                  <p:nvPr/>
                </p:nvSpPr>
                <p:spPr bwMode="auto">
                  <a:xfrm>
                    <a:off x="3276" y="1953"/>
                    <a:ext cx="1" cy="1"/>
                  </a:xfrm>
                  <a:custGeom>
                    <a:avLst/>
                    <a:gdLst>
                      <a:gd name="T0" fmla="*/ 0 w 2"/>
                      <a:gd name="T1" fmla="*/ 3 h 3"/>
                      <a:gd name="T2" fmla="*/ 0 w 2"/>
                      <a:gd name="T3" fmla="*/ 3 h 3"/>
                      <a:gd name="T4" fmla="*/ 2 w 2"/>
                      <a:gd name="T5" fmla="*/ 3 h 3"/>
                      <a:gd name="T6" fmla="*/ 2 w 2"/>
                      <a:gd name="T7" fmla="*/ 2 h 3"/>
                      <a:gd name="T8" fmla="*/ 2 w 2"/>
                      <a:gd name="T9" fmla="*/ 0 h 3"/>
                      <a:gd name="T10" fmla="*/ 1 w 2"/>
                      <a:gd name="T11" fmla="*/ 0 h 3"/>
                      <a:gd name="T12" fmla="*/ 1 w 2"/>
                      <a:gd name="T13" fmla="*/ 2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2" y="3"/>
                        </a:lnTo>
                        <a:lnTo>
                          <a:pt x="2" y="2"/>
                        </a:lnTo>
                        <a:lnTo>
                          <a:pt x="2" y="0"/>
                        </a:lnTo>
                        <a:lnTo>
                          <a:pt x="1" y="0"/>
                        </a:lnTo>
                        <a:lnTo>
                          <a:pt x="1"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3" name="Freeform 677"/>
                  <p:cNvSpPr>
                    <a:spLocks/>
                  </p:cNvSpPr>
                  <p:nvPr/>
                </p:nvSpPr>
                <p:spPr bwMode="auto">
                  <a:xfrm>
                    <a:off x="3276" y="1953"/>
                    <a:ext cx="2" cy="2"/>
                  </a:xfrm>
                  <a:custGeom>
                    <a:avLst/>
                    <a:gdLst>
                      <a:gd name="T0" fmla="*/ 1 w 4"/>
                      <a:gd name="T1" fmla="*/ 2 h 4"/>
                      <a:gd name="T2" fmla="*/ 0 w 4"/>
                      <a:gd name="T3" fmla="*/ 3 h 4"/>
                      <a:gd name="T4" fmla="*/ 1 w 4"/>
                      <a:gd name="T5" fmla="*/ 4 h 4"/>
                      <a:gd name="T6" fmla="*/ 3 w 4"/>
                      <a:gd name="T7" fmla="*/ 3 h 4"/>
                      <a:gd name="T8" fmla="*/ 4 w 4"/>
                      <a:gd name="T9" fmla="*/ 2 h 4"/>
                      <a:gd name="T10" fmla="*/ 3 w 4"/>
                      <a:gd name="T11" fmla="*/ 0 h 4"/>
                      <a:gd name="T12" fmla="*/ 1 w 4"/>
                      <a:gd name="T13" fmla="*/ 0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3"/>
                        </a:lnTo>
                        <a:lnTo>
                          <a:pt x="1" y="4"/>
                        </a:lnTo>
                        <a:lnTo>
                          <a:pt x="3" y="3"/>
                        </a:lnTo>
                        <a:lnTo>
                          <a:pt x="4" y="2"/>
                        </a:lnTo>
                        <a:lnTo>
                          <a:pt x="3" y="0"/>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4" name="Freeform 678"/>
                  <p:cNvSpPr>
                    <a:spLocks/>
                  </p:cNvSpPr>
                  <p:nvPr/>
                </p:nvSpPr>
                <p:spPr bwMode="auto">
                  <a:xfrm>
                    <a:off x="3277" y="1954"/>
                    <a:ext cx="3" cy="2"/>
                  </a:xfrm>
                  <a:custGeom>
                    <a:avLst/>
                    <a:gdLst>
                      <a:gd name="T0" fmla="*/ 0 w 6"/>
                      <a:gd name="T1" fmla="*/ 2 h 3"/>
                      <a:gd name="T2" fmla="*/ 0 w 6"/>
                      <a:gd name="T3" fmla="*/ 2 h 3"/>
                      <a:gd name="T4" fmla="*/ 3 w 6"/>
                      <a:gd name="T5" fmla="*/ 2 h 3"/>
                      <a:gd name="T6" fmla="*/ 5 w 6"/>
                      <a:gd name="T7" fmla="*/ 3 h 3"/>
                      <a:gd name="T8" fmla="*/ 6 w 6"/>
                      <a:gd name="T9" fmla="*/ 3 h 3"/>
                      <a:gd name="T10" fmla="*/ 6 w 6"/>
                      <a:gd name="T11" fmla="*/ 2 h 3"/>
                      <a:gd name="T12" fmla="*/ 6 w 6"/>
                      <a:gd name="T13" fmla="*/ 1 h 3"/>
                      <a:gd name="T14" fmla="*/ 5 w 6"/>
                      <a:gd name="T15" fmla="*/ 1 h 3"/>
                      <a:gd name="T16" fmla="*/ 3 w 6"/>
                      <a:gd name="T17" fmla="*/ 0 h 3"/>
                      <a:gd name="T18" fmla="*/ 2 w 6"/>
                      <a:gd name="T19" fmla="*/ 0 h 3"/>
                      <a:gd name="T20" fmla="*/ 2 w 6"/>
                      <a:gd name="T21" fmla="*/ 1 h 3"/>
                      <a:gd name="T22" fmla="*/ 0 w 6"/>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0" y="2"/>
                        </a:moveTo>
                        <a:lnTo>
                          <a:pt x="0" y="2"/>
                        </a:lnTo>
                        <a:lnTo>
                          <a:pt x="3" y="2"/>
                        </a:lnTo>
                        <a:lnTo>
                          <a:pt x="5" y="3"/>
                        </a:lnTo>
                        <a:lnTo>
                          <a:pt x="6" y="3"/>
                        </a:lnTo>
                        <a:lnTo>
                          <a:pt x="6" y="2"/>
                        </a:lnTo>
                        <a:lnTo>
                          <a:pt x="6" y="1"/>
                        </a:lnTo>
                        <a:lnTo>
                          <a:pt x="5" y="1"/>
                        </a:lnTo>
                        <a:lnTo>
                          <a:pt x="3" y="0"/>
                        </a:lnTo>
                        <a:lnTo>
                          <a:pt x="2" y="0"/>
                        </a:lnTo>
                        <a:lnTo>
                          <a:pt x="2"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5" name="Freeform 679"/>
                  <p:cNvSpPr>
                    <a:spLocks/>
                  </p:cNvSpPr>
                  <p:nvPr/>
                </p:nvSpPr>
                <p:spPr bwMode="auto">
                  <a:xfrm>
                    <a:off x="3279" y="1954"/>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6" name="Freeform 680"/>
                  <p:cNvSpPr>
                    <a:spLocks/>
                  </p:cNvSpPr>
                  <p:nvPr/>
                </p:nvSpPr>
                <p:spPr bwMode="auto">
                  <a:xfrm>
                    <a:off x="3280" y="1955"/>
                    <a:ext cx="1" cy="1"/>
                  </a:xfrm>
                  <a:custGeom>
                    <a:avLst/>
                    <a:gdLst>
                      <a:gd name="T0" fmla="*/ 0 w 4"/>
                      <a:gd name="T1" fmla="*/ 2 h 2"/>
                      <a:gd name="T2" fmla="*/ 0 w 4"/>
                      <a:gd name="T3" fmla="*/ 2 h 2"/>
                      <a:gd name="T4" fmla="*/ 4 w 4"/>
                      <a:gd name="T5" fmla="*/ 2 h 2"/>
                      <a:gd name="T6" fmla="*/ 4 w 4"/>
                      <a:gd name="T7" fmla="*/ 1 h 2"/>
                      <a:gd name="T8" fmla="*/ 4 w 4"/>
                      <a:gd name="T9" fmla="*/ 0 h 2"/>
                      <a:gd name="T10" fmla="*/ 1 w 4"/>
                      <a:gd name="T11" fmla="*/ 0 h 2"/>
                      <a:gd name="T12" fmla="*/ 1 w 4"/>
                      <a:gd name="T13" fmla="*/ 1 h 2"/>
                      <a:gd name="T14" fmla="*/ 0 w 4"/>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0" y="2"/>
                        </a:lnTo>
                        <a:lnTo>
                          <a:pt x="4" y="2"/>
                        </a:lnTo>
                        <a:lnTo>
                          <a:pt x="4" y="1"/>
                        </a:lnTo>
                        <a:lnTo>
                          <a:pt x="4"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7" name="Freeform 681"/>
                  <p:cNvSpPr>
                    <a:spLocks/>
                  </p:cNvSpPr>
                  <p:nvPr/>
                </p:nvSpPr>
                <p:spPr bwMode="auto">
                  <a:xfrm>
                    <a:off x="3281" y="1955"/>
                    <a:ext cx="1" cy="2"/>
                  </a:xfrm>
                  <a:custGeom>
                    <a:avLst/>
                    <a:gdLst>
                      <a:gd name="T0" fmla="*/ 2 w 4"/>
                      <a:gd name="T1" fmla="*/ 1 h 3"/>
                      <a:gd name="T2" fmla="*/ 0 w 4"/>
                      <a:gd name="T3" fmla="*/ 2 h 3"/>
                      <a:gd name="T4" fmla="*/ 2 w 4"/>
                      <a:gd name="T5" fmla="*/ 3 h 3"/>
                      <a:gd name="T6" fmla="*/ 3 w 4"/>
                      <a:gd name="T7" fmla="*/ 2 h 3"/>
                      <a:gd name="T8" fmla="*/ 4 w 4"/>
                      <a:gd name="T9" fmla="*/ 1 h 3"/>
                      <a:gd name="T10" fmla="*/ 3 w 4"/>
                      <a:gd name="T11" fmla="*/ 0 h 3"/>
                      <a:gd name="T12" fmla="*/ 2 w 4"/>
                      <a:gd name="T13" fmla="*/ 0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0" y="2"/>
                        </a:lnTo>
                        <a:lnTo>
                          <a:pt x="2" y="3"/>
                        </a:lnTo>
                        <a:lnTo>
                          <a:pt x="3" y="2"/>
                        </a:lnTo>
                        <a:lnTo>
                          <a:pt x="4" y="1"/>
                        </a:lnTo>
                        <a:lnTo>
                          <a:pt x="3" y="0"/>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8" name="Freeform 682"/>
                  <p:cNvSpPr>
                    <a:spLocks/>
                  </p:cNvSpPr>
                  <p:nvPr/>
                </p:nvSpPr>
                <p:spPr bwMode="auto">
                  <a:xfrm>
                    <a:off x="3281" y="1956"/>
                    <a:ext cx="6" cy="1"/>
                  </a:xfrm>
                  <a:custGeom>
                    <a:avLst/>
                    <a:gdLst>
                      <a:gd name="T0" fmla="*/ 0 w 11"/>
                      <a:gd name="T1" fmla="*/ 2 h 2"/>
                      <a:gd name="T2" fmla="*/ 0 w 11"/>
                      <a:gd name="T3" fmla="*/ 2 h 2"/>
                      <a:gd name="T4" fmla="*/ 11 w 11"/>
                      <a:gd name="T5" fmla="*/ 2 h 2"/>
                      <a:gd name="T6" fmla="*/ 11 w 11"/>
                      <a:gd name="T7" fmla="*/ 1 h 2"/>
                      <a:gd name="T8" fmla="*/ 11 w 11"/>
                      <a:gd name="T9" fmla="*/ 0 h 2"/>
                      <a:gd name="T10" fmla="*/ 1 w 11"/>
                      <a:gd name="T11" fmla="*/ 0 h 2"/>
                      <a:gd name="T12" fmla="*/ 1 w 11"/>
                      <a:gd name="T13" fmla="*/ 1 h 2"/>
                      <a:gd name="T14" fmla="*/ 0 w 11"/>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2"/>
                      <a:gd name="T26" fmla="*/ 11 w 1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2">
                        <a:moveTo>
                          <a:pt x="0" y="2"/>
                        </a:moveTo>
                        <a:lnTo>
                          <a:pt x="0" y="2"/>
                        </a:lnTo>
                        <a:lnTo>
                          <a:pt x="11" y="2"/>
                        </a:lnTo>
                        <a:lnTo>
                          <a:pt x="11" y="1"/>
                        </a:lnTo>
                        <a:lnTo>
                          <a:pt x="11"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09" name="Freeform 683"/>
                  <p:cNvSpPr>
                    <a:spLocks/>
                  </p:cNvSpPr>
                  <p:nvPr/>
                </p:nvSpPr>
                <p:spPr bwMode="auto">
                  <a:xfrm>
                    <a:off x="3286" y="1956"/>
                    <a:ext cx="2" cy="1"/>
                  </a:xfrm>
                  <a:custGeom>
                    <a:avLst/>
                    <a:gdLst>
                      <a:gd name="T0" fmla="*/ 1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1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2"/>
                        </a:moveTo>
                        <a:lnTo>
                          <a:pt x="2" y="2"/>
                        </a:lnTo>
                        <a:lnTo>
                          <a:pt x="2" y="0"/>
                        </a:lnTo>
                        <a:lnTo>
                          <a:pt x="1" y="0"/>
                        </a:lnTo>
                        <a:lnTo>
                          <a:pt x="0" y="0"/>
                        </a:lnTo>
                        <a:lnTo>
                          <a:pt x="0" y="1"/>
                        </a:lnTo>
                        <a:lnTo>
                          <a:pt x="1"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0" name="Freeform 684"/>
                  <p:cNvSpPr>
                    <a:spLocks/>
                  </p:cNvSpPr>
                  <p:nvPr/>
                </p:nvSpPr>
                <p:spPr bwMode="auto">
                  <a:xfrm>
                    <a:off x="3286" y="1955"/>
                    <a:ext cx="2"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1" name="Freeform 685"/>
                  <p:cNvSpPr>
                    <a:spLocks/>
                  </p:cNvSpPr>
                  <p:nvPr/>
                </p:nvSpPr>
                <p:spPr bwMode="auto">
                  <a:xfrm>
                    <a:off x="3287" y="1954"/>
                    <a:ext cx="2" cy="2"/>
                  </a:xfrm>
                  <a:custGeom>
                    <a:avLst/>
                    <a:gdLst>
                      <a:gd name="T0" fmla="*/ 1 w 5"/>
                      <a:gd name="T1" fmla="*/ 4 h 4"/>
                      <a:gd name="T2" fmla="*/ 2 w 5"/>
                      <a:gd name="T3" fmla="*/ 4 h 4"/>
                      <a:gd name="T4" fmla="*/ 5 w 5"/>
                      <a:gd name="T5" fmla="*/ 2 h 4"/>
                      <a:gd name="T6" fmla="*/ 4 w 5"/>
                      <a:gd name="T7" fmla="*/ 1 h 4"/>
                      <a:gd name="T8" fmla="*/ 2 w 5"/>
                      <a:gd name="T9" fmla="*/ 0 h 4"/>
                      <a:gd name="T10" fmla="*/ 0 w 5"/>
                      <a:gd name="T11" fmla="*/ 2 h 4"/>
                      <a:gd name="T12" fmla="*/ 1 w 5"/>
                      <a:gd name="T13" fmla="*/ 3 h 4"/>
                      <a:gd name="T14" fmla="*/ 1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4"/>
                        </a:moveTo>
                        <a:lnTo>
                          <a:pt x="2" y="4"/>
                        </a:lnTo>
                        <a:lnTo>
                          <a:pt x="5" y="2"/>
                        </a:lnTo>
                        <a:lnTo>
                          <a:pt x="4" y="1"/>
                        </a:lnTo>
                        <a:lnTo>
                          <a:pt x="2"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2" name="Freeform 686"/>
                  <p:cNvSpPr>
                    <a:spLocks/>
                  </p:cNvSpPr>
                  <p:nvPr/>
                </p:nvSpPr>
                <p:spPr bwMode="auto">
                  <a:xfrm>
                    <a:off x="3288" y="1954"/>
                    <a:ext cx="1" cy="1"/>
                  </a:xfrm>
                  <a:custGeom>
                    <a:avLst/>
                    <a:gdLst>
                      <a:gd name="T0" fmla="*/ 3 w 3"/>
                      <a:gd name="T1" fmla="*/ 2 h 2"/>
                      <a:gd name="T2" fmla="*/ 3 w 3"/>
                      <a:gd name="T3" fmla="*/ 2 h 2"/>
                      <a:gd name="T4" fmla="*/ 3 w 3"/>
                      <a:gd name="T5" fmla="*/ 0 h 2"/>
                      <a:gd name="T6" fmla="*/ 2 w 3"/>
                      <a:gd name="T7" fmla="*/ 0 h 2"/>
                      <a:gd name="T8" fmla="*/ 0 w 3"/>
                      <a:gd name="T9" fmla="*/ 0 h 2"/>
                      <a:gd name="T10" fmla="*/ 0 w 3"/>
                      <a:gd name="T11" fmla="*/ 1 h 2"/>
                      <a:gd name="T12" fmla="*/ 2 w 3"/>
                      <a:gd name="T13" fmla="*/ 1 h 2"/>
                      <a:gd name="T14" fmla="*/ 3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0"/>
                        </a:lnTo>
                        <a:lnTo>
                          <a:pt x="2" y="0"/>
                        </a:lnTo>
                        <a:lnTo>
                          <a:pt x="0" y="0"/>
                        </a:lnTo>
                        <a:lnTo>
                          <a:pt x="0" y="1"/>
                        </a:lnTo>
                        <a:lnTo>
                          <a:pt x="2"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3" name="Freeform 687"/>
                  <p:cNvSpPr>
                    <a:spLocks/>
                  </p:cNvSpPr>
                  <p:nvPr/>
                </p:nvSpPr>
                <p:spPr bwMode="auto">
                  <a:xfrm>
                    <a:off x="3288" y="1953"/>
                    <a:ext cx="1" cy="1"/>
                  </a:xfrm>
                  <a:custGeom>
                    <a:avLst/>
                    <a:gdLst>
                      <a:gd name="T0" fmla="*/ 2 w 3"/>
                      <a:gd name="T1" fmla="*/ 2 h 3"/>
                      <a:gd name="T2" fmla="*/ 2 w 3"/>
                      <a:gd name="T3" fmla="*/ 3 h 3"/>
                      <a:gd name="T4" fmla="*/ 3 w 3"/>
                      <a:gd name="T5" fmla="*/ 3 h 3"/>
                      <a:gd name="T6" fmla="*/ 3 w 3"/>
                      <a:gd name="T7" fmla="*/ 2 h 3"/>
                      <a:gd name="T8" fmla="*/ 3 w 3"/>
                      <a:gd name="T9" fmla="*/ 0 h 3"/>
                      <a:gd name="T10" fmla="*/ 0 w 3"/>
                      <a:gd name="T11" fmla="*/ 0 h 3"/>
                      <a:gd name="T12" fmla="*/ 0 w 3"/>
                      <a:gd name="T13" fmla="*/ 2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2" y="3"/>
                        </a:lnTo>
                        <a:lnTo>
                          <a:pt x="3" y="3"/>
                        </a:lnTo>
                        <a:lnTo>
                          <a:pt x="3" y="2"/>
                        </a:lnTo>
                        <a:lnTo>
                          <a:pt x="3" y="0"/>
                        </a:lnTo>
                        <a:lnTo>
                          <a:pt x="0" y="0"/>
                        </a:lnTo>
                        <a:lnTo>
                          <a:pt x="0"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4" name="Freeform 688"/>
                  <p:cNvSpPr>
                    <a:spLocks/>
                  </p:cNvSpPr>
                  <p:nvPr/>
                </p:nvSpPr>
                <p:spPr bwMode="auto">
                  <a:xfrm>
                    <a:off x="3289" y="1950"/>
                    <a:ext cx="1" cy="4"/>
                  </a:xfrm>
                  <a:custGeom>
                    <a:avLst/>
                    <a:gdLst>
                      <a:gd name="T0" fmla="*/ 1 w 2"/>
                      <a:gd name="T1" fmla="*/ 8 h 8"/>
                      <a:gd name="T2" fmla="*/ 2 w 2"/>
                      <a:gd name="T3" fmla="*/ 8 h 8"/>
                      <a:gd name="T4" fmla="*/ 2 w 2"/>
                      <a:gd name="T5" fmla="*/ 0 h 8"/>
                      <a:gd name="T6" fmla="*/ 1 w 2"/>
                      <a:gd name="T7" fmla="*/ 0 h 8"/>
                      <a:gd name="T8" fmla="*/ 0 w 2"/>
                      <a:gd name="T9" fmla="*/ 0 h 8"/>
                      <a:gd name="T10" fmla="*/ 0 w 2"/>
                      <a:gd name="T11" fmla="*/ 7 h 8"/>
                      <a:gd name="T12" fmla="*/ 1 w 2"/>
                      <a:gd name="T13" fmla="*/ 7 h 8"/>
                      <a:gd name="T14" fmla="*/ 1 w 2"/>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8"/>
                      <a:gd name="T26" fmla="*/ 2 w 2"/>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8">
                        <a:moveTo>
                          <a:pt x="1" y="8"/>
                        </a:moveTo>
                        <a:lnTo>
                          <a:pt x="2" y="8"/>
                        </a:lnTo>
                        <a:lnTo>
                          <a:pt x="2" y="0"/>
                        </a:lnTo>
                        <a:lnTo>
                          <a:pt x="1" y="0"/>
                        </a:lnTo>
                        <a:lnTo>
                          <a:pt x="0" y="0"/>
                        </a:lnTo>
                        <a:lnTo>
                          <a:pt x="0" y="7"/>
                        </a:lnTo>
                        <a:lnTo>
                          <a:pt x="1" y="7"/>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5" name="Freeform 689"/>
                  <p:cNvSpPr>
                    <a:spLocks/>
                  </p:cNvSpPr>
                  <p:nvPr/>
                </p:nvSpPr>
                <p:spPr bwMode="auto">
                  <a:xfrm>
                    <a:off x="3289" y="1950"/>
                    <a:ext cx="1" cy="1"/>
                  </a:xfrm>
                  <a:custGeom>
                    <a:avLst/>
                    <a:gdLst>
                      <a:gd name="T0" fmla="*/ 2 w 2"/>
                      <a:gd name="T1" fmla="*/ 2 h 3"/>
                      <a:gd name="T2" fmla="*/ 2 w 2"/>
                      <a:gd name="T3" fmla="*/ 0 h 3"/>
                      <a:gd name="T4" fmla="*/ 0 w 2"/>
                      <a:gd name="T5" fmla="*/ 3 h 3"/>
                      <a:gd name="T6" fmla="*/ 1 w 2"/>
                      <a:gd name="T7" fmla="*/ 2 h 3"/>
                      <a:gd name="T8" fmla="*/ 2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lnTo>
                          <a:pt x="2" y="0"/>
                        </a:lnTo>
                        <a:lnTo>
                          <a:pt x="0" y="3"/>
                        </a:lnTo>
                        <a:lnTo>
                          <a:pt x="1"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6" name="Freeform 690"/>
                  <p:cNvSpPr>
                    <a:spLocks/>
                  </p:cNvSpPr>
                  <p:nvPr/>
                </p:nvSpPr>
                <p:spPr bwMode="auto">
                  <a:xfrm>
                    <a:off x="3288" y="1949"/>
                    <a:ext cx="2" cy="2"/>
                  </a:xfrm>
                  <a:custGeom>
                    <a:avLst/>
                    <a:gdLst>
                      <a:gd name="T0" fmla="*/ 4 w 4"/>
                      <a:gd name="T1" fmla="*/ 1 h 4"/>
                      <a:gd name="T2" fmla="*/ 3 w 4"/>
                      <a:gd name="T3" fmla="*/ 0 h 4"/>
                      <a:gd name="T4" fmla="*/ 2 w 4"/>
                      <a:gd name="T5" fmla="*/ 1 h 4"/>
                      <a:gd name="T6" fmla="*/ 0 w 4"/>
                      <a:gd name="T7" fmla="*/ 3 h 4"/>
                      <a:gd name="T8" fmla="*/ 2 w 4"/>
                      <a:gd name="T9" fmla="*/ 4 h 4"/>
                      <a:gd name="T10" fmla="*/ 4 w 4"/>
                      <a:gd name="T11" fmla="*/ 1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1"/>
                        </a:moveTo>
                        <a:lnTo>
                          <a:pt x="3" y="0"/>
                        </a:lnTo>
                        <a:lnTo>
                          <a:pt x="2" y="1"/>
                        </a:lnTo>
                        <a:lnTo>
                          <a:pt x="0" y="3"/>
                        </a:lnTo>
                        <a:lnTo>
                          <a:pt x="2" y="4"/>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7" name="Freeform 691"/>
                  <p:cNvSpPr>
                    <a:spLocks/>
                  </p:cNvSpPr>
                  <p:nvPr/>
                </p:nvSpPr>
                <p:spPr bwMode="auto">
                  <a:xfrm>
                    <a:off x="3288" y="1949"/>
                    <a:ext cx="1" cy="1"/>
                  </a:xfrm>
                  <a:custGeom>
                    <a:avLst/>
                    <a:gdLst>
                      <a:gd name="T0" fmla="*/ 2 w 3"/>
                      <a:gd name="T1" fmla="*/ 1 h 3"/>
                      <a:gd name="T2" fmla="*/ 3 w 3"/>
                      <a:gd name="T3" fmla="*/ 1 h 3"/>
                      <a:gd name="T4" fmla="*/ 3 w 3"/>
                      <a:gd name="T5" fmla="*/ 0 h 3"/>
                      <a:gd name="T6" fmla="*/ 2 w 3"/>
                      <a:gd name="T7" fmla="*/ 0 h 3"/>
                      <a:gd name="T8" fmla="*/ 0 w 3"/>
                      <a:gd name="T9" fmla="*/ 0 h 3"/>
                      <a:gd name="T10" fmla="*/ 0 w 3"/>
                      <a:gd name="T11" fmla="*/ 3 h 3"/>
                      <a:gd name="T12" fmla="*/ 0 w 3"/>
                      <a:gd name="T13" fmla="*/ 3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3" y="1"/>
                        </a:lnTo>
                        <a:lnTo>
                          <a:pt x="3" y="0"/>
                        </a:lnTo>
                        <a:lnTo>
                          <a:pt x="2" y="0"/>
                        </a:lnTo>
                        <a:lnTo>
                          <a:pt x="0" y="0"/>
                        </a:lnTo>
                        <a:lnTo>
                          <a:pt x="0"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8" name="Freeform 692"/>
                  <p:cNvSpPr>
                    <a:spLocks/>
                  </p:cNvSpPr>
                  <p:nvPr/>
                </p:nvSpPr>
                <p:spPr bwMode="auto">
                  <a:xfrm>
                    <a:off x="3288" y="1948"/>
                    <a:ext cx="1" cy="2"/>
                  </a:xfrm>
                  <a:custGeom>
                    <a:avLst/>
                    <a:gdLst>
                      <a:gd name="T0" fmla="*/ 4 w 4"/>
                      <a:gd name="T1" fmla="*/ 2 h 3"/>
                      <a:gd name="T2" fmla="*/ 4 w 4"/>
                      <a:gd name="T3" fmla="*/ 1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1" y="1"/>
                        </a:lnTo>
                        <a:lnTo>
                          <a:pt x="0" y="2"/>
                        </a:lnTo>
                        <a:lnTo>
                          <a:pt x="1"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19" name="Freeform 693"/>
                  <p:cNvSpPr>
                    <a:spLocks/>
                  </p:cNvSpPr>
                  <p:nvPr/>
                </p:nvSpPr>
                <p:spPr bwMode="auto">
                  <a:xfrm>
                    <a:off x="3287" y="1947"/>
                    <a:ext cx="2" cy="2"/>
                  </a:xfrm>
                  <a:custGeom>
                    <a:avLst/>
                    <a:gdLst>
                      <a:gd name="T0" fmla="*/ 2 w 4"/>
                      <a:gd name="T1" fmla="*/ 3 h 4"/>
                      <a:gd name="T2" fmla="*/ 4 w 4"/>
                      <a:gd name="T3" fmla="*/ 3 h 4"/>
                      <a:gd name="T4" fmla="*/ 4 w 4"/>
                      <a:gd name="T5" fmla="*/ 2 h 4"/>
                      <a:gd name="T6" fmla="*/ 2 w 4"/>
                      <a:gd name="T7" fmla="*/ 0 h 4"/>
                      <a:gd name="T8" fmla="*/ 1 w 4"/>
                      <a:gd name="T9" fmla="*/ 0 h 4"/>
                      <a:gd name="T10" fmla="*/ 0 w 4"/>
                      <a:gd name="T11" fmla="*/ 0 h 4"/>
                      <a:gd name="T12" fmla="*/ 1 w 4"/>
                      <a:gd name="T13" fmla="*/ 2 h 4"/>
                      <a:gd name="T14" fmla="*/ 1 w 4"/>
                      <a:gd name="T15" fmla="*/ 4 h 4"/>
                      <a:gd name="T16" fmla="*/ 1 w 4"/>
                      <a:gd name="T17" fmla="*/ 4 h 4"/>
                      <a:gd name="T18" fmla="*/ 2 w 4"/>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3"/>
                        </a:moveTo>
                        <a:lnTo>
                          <a:pt x="4" y="3"/>
                        </a:lnTo>
                        <a:lnTo>
                          <a:pt x="4" y="2"/>
                        </a:lnTo>
                        <a:lnTo>
                          <a:pt x="2" y="0"/>
                        </a:lnTo>
                        <a:lnTo>
                          <a:pt x="1" y="0"/>
                        </a:lnTo>
                        <a:lnTo>
                          <a:pt x="0" y="0"/>
                        </a:lnTo>
                        <a:lnTo>
                          <a:pt x="1" y="2"/>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0" name="Freeform 694"/>
                  <p:cNvSpPr>
                    <a:spLocks/>
                  </p:cNvSpPr>
                  <p:nvPr/>
                </p:nvSpPr>
                <p:spPr bwMode="auto">
                  <a:xfrm>
                    <a:off x="3286" y="1945"/>
                    <a:ext cx="2" cy="2"/>
                  </a:xfrm>
                  <a:custGeom>
                    <a:avLst/>
                    <a:gdLst>
                      <a:gd name="T0" fmla="*/ 4 w 4"/>
                      <a:gd name="T1" fmla="*/ 4 h 5"/>
                      <a:gd name="T2" fmla="*/ 3 w 4"/>
                      <a:gd name="T3" fmla="*/ 1 h 5"/>
                      <a:gd name="T4" fmla="*/ 2 w 4"/>
                      <a:gd name="T5" fmla="*/ 0 h 5"/>
                      <a:gd name="T6" fmla="*/ 1 w 4"/>
                      <a:gd name="T7" fmla="*/ 1 h 5"/>
                      <a:gd name="T8" fmla="*/ 0 w 4"/>
                      <a:gd name="T9" fmla="*/ 3 h 5"/>
                      <a:gd name="T10" fmla="*/ 2 w 4"/>
                      <a:gd name="T11" fmla="*/ 5 h 5"/>
                      <a:gd name="T12" fmla="*/ 3 w 4"/>
                      <a:gd name="T13" fmla="*/ 4 h 5"/>
                      <a:gd name="T14" fmla="*/ 4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4"/>
                        </a:moveTo>
                        <a:lnTo>
                          <a:pt x="3" y="1"/>
                        </a:lnTo>
                        <a:lnTo>
                          <a:pt x="2" y="0"/>
                        </a:lnTo>
                        <a:lnTo>
                          <a:pt x="1" y="1"/>
                        </a:lnTo>
                        <a:lnTo>
                          <a:pt x="0" y="3"/>
                        </a:lnTo>
                        <a:lnTo>
                          <a:pt x="2" y="5"/>
                        </a:lnTo>
                        <a:lnTo>
                          <a:pt x="3" y="4"/>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1" name="Freeform 695"/>
                  <p:cNvSpPr>
                    <a:spLocks/>
                  </p:cNvSpPr>
                  <p:nvPr/>
                </p:nvSpPr>
                <p:spPr bwMode="auto">
                  <a:xfrm>
                    <a:off x="3285" y="1945"/>
                    <a:ext cx="2" cy="2"/>
                  </a:xfrm>
                  <a:custGeom>
                    <a:avLst/>
                    <a:gdLst>
                      <a:gd name="T0" fmla="*/ 2 w 3"/>
                      <a:gd name="T1" fmla="*/ 2 h 5"/>
                      <a:gd name="T2" fmla="*/ 3 w 3"/>
                      <a:gd name="T3" fmla="*/ 2 h 5"/>
                      <a:gd name="T4" fmla="*/ 2 w 3"/>
                      <a:gd name="T5" fmla="*/ 0 h 5"/>
                      <a:gd name="T6" fmla="*/ 1 w 3"/>
                      <a:gd name="T7" fmla="*/ 0 h 5"/>
                      <a:gd name="T8" fmla="*/ 0 w 3"/>
                      <a:gd name="T9" fmla="*/ 0 h 5"/>
                      <a:gd name="T10" fmla="*/ 2 w 3"/>
                      <a:gd name="T11" fmla="*/ 5 h 5"/>
                      <a:gd name="T12" fmla="*/ 1 w 3"/>
                      <a:gd name="T13" fmla="*/ 4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2"/>
                        </a:lnTo>
                        <a:lnTo>
                          <a:pt x="2" y="0"/>
                        </a:lnTo>
                        <a:lnTo>
                          <a:pt x="1" y="0"/>
                        </a:lnTo>
                        <a:lnTo>
                          <a:pt x="0" y="0"/>
                        </a:lnTo>
                        <a:lnTo>
                          <a:pt x="2" y="5"/>
                        </a:lnTo>
                        <a:lnTo>
                          <a:pt x="1"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2" name="Freeform 696"/>
                  <p:cNvSpPr>
                    <a:spLocks/>
                  </p:cNvSpPr>
                  <p:nvPr/>
                </p:nvSpPr>
                <p:spPr bwMode="auto">
                  <a:xfrm>
                    <a:off x="3285" y="1943"/>
                    <a:ext cx="1"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3" name="Freeform 697"/>
                  <p:cNvSpPr>
                    <a:spLocks/>
                  </p:cNvSpPr>
                  <p:nvPr/>
                </p:nvSpPr>
                <p:spPr bwMode="auto">
                  <a:xfrm>
                    <a:off x="3283" y="1941"/>
                    <a:ext cx="3" cy="4"/>
                  </a:xfrm>
                  <a:custGeom>
                    <a:avLst/>
                    <a:gdLst>
                      <a:gd name="T0" fmla="*/ 5 w 6"/>
                      <a:gd name="T1" fmla="*/ 7 h 9"/>
                      <a:gd name="T2" fmla="*/ 6 w 6"/>
                      <a:gd name="T3" fmla="*/ 7 h 9"/>
                      <a:gd name="T4" fmla="*/ 2 w 6"/>
                      <a:gd name="T5" fmla="*/ 0 h 9"/>
                      <a:gd name="T6" fmla="*/ 1 w 6"/>
                      <a:gd name="T7" fmla="*/ 0 h 9"/>
                      <a:gd name="T8" fmla="*/ 0 w 6"/>
                      <a:gd name="T9" fmla="*/ 0 h 9"/>
                      <a:gd name="T10" fmla="*/ 5 w 6"/>
                      <a:gd name="T11" fmla="*/ 9 h 9"/>
                      <a:gd name="T12" fmla="*/ 4 w 6"/>
                      <a:gd name="T13" fmla="*/ 8 h 9"/>
                      <a:gd name="T14" fmla="*/ 5 w 6"/>
                      <a:gd name="T15" fmla="*/ 7 h 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9"/>
                      <a:gd name="T26" fmla="*/ 6 w 6"/>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9">
                        <a:moveTo>
                          <a:pt x="5" y="7"/>
                        </a:moveTo>
                        <a:lnTo>
                          <a:pt x="6" y="7"/>
                        </a:lnTo>
                        <a:lnTo>
                          <a:pt x="2" y="0"/>
                        </a:lnTo>
                        <a:lnTo>
                          <a:pt x="1" y="0"/>
                        </a:lnTo>
                        <a:lnTo>
                          <a:pt x="0" y="0"/>
                        </a:lnTo>
                        <a:lnTo>
                          <a:pt x="5" y="9"/>
                        </a:lnTo>
                        <a:lnTo>
                          <a:pt x="4" y="8"/>
                        </a:lnTo>
                        <a:lnTo>
                          <a:pt x="5"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4" name="Freeform 698"/>
                  <p:cNvSpPr>
                    <a:spLocks/>
                  </p:cNvSpPr>
                  <p:nvPr/>
                </p:nvSpPr>
                <p:spPr bwMode="auto">
                  <a:xfrm>
                    <a:off x="3251" y="1923"/>
                    <a:ext cx="33" cy="18"/>
                  </a:xfrm>
                  <a:custGeom>
                    <a:avLst/>
                    <a:gdLst>
                      <a:gd name="T0" fmla="*/ 66 w 66"/>
                      <a:gd name="T1" fmla="*/ 35 h 36"/>
                      <a:gd name="T2" fmla="*/ 65 w 66"/>
                      <a:gd name="T3" fmla="*/ 33 h 36"/>
                      <a:gd name="T4" fmla="*/ 64 w 66"/>
                      <a:gd name="T5" fmla="*/ 32 h 36"/>
                      <a:gd name="T6" fmla="*/ 62 w 66"/>
                      <a:gd name="T7" fmla="*/ 28 h 36"/>
                      <a:gd name="T8" fmla="*/ 40 w 66"/>
                      <a:gd name="T9" fmla="*/ 0 h 36"/>
                      <a:gd name="T10" fmla="*/ 1 w 66"/>
                      <a:gd name="T11" fmla="*/ 3 h 36"/>
                      <a:gd name="T12" fmla="*/ 0 w 66"/>
                      <a:gd name="T13" fmla="*/ 5 h 36"/>
                      <a:gd name="T14" fmla="*/ 3 w 66"/>
                      <a:gd name="T15" fmla="*/ 5 h 36"/>
                      <a:gd name="T16" fmla="*/ 38 w 66"/>
                      <a:gd name="T17" fmla="*/ 3 h 36"/>
                      <a:gd name="T18" fmla="*/ 59 w 66"/>
                      <a:gd name="T19" fmla="*/ 30 h 36"/>
                      <a:gd name="T20" fmla="*/ 62 w 66"/>
                      <a:gd name="T21" fmla="*/ 34 h 36"/>
                      <a:gd name="T22" fmla="*/ 64 w 66"/>
                      <a:gd name="T23" fmla="*/ 36 h 36"/>
                      <a:gd name="T24" fmla="*/ 65 w 66"/>
                      <a:gd name="T25" fmla="*/ 35 h 36"/>
                      <a:gd name="T26" fmla="*/ 66 w 66"/>
                      <a:gd name="T27" fmla="*/ 35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6"/>
                      <a:gd name="T43" fmla="*/ 0 h 36"/>
                      <a:gd name="T44" fmla="*/ 66 w 66"/>
                      <a:gd name="T45" fmla="*/ 36 h 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6" h="36">
                        <a:moveTo>
                          <a:pt x="66" y="35"/>
                        </a:moveTo>
                        <a:lnTo>
                          <a:pt x="65" y="33"/>
                        </a:lnTo>
                        <a:lnTo>
                          <a:pt x="64" y="32"/>
                        </a:lnTo>
                        <a:lnTo>
                          <a:pt x="62" y="28"/>
                        </a:lnTo>
                        <a:lnTo>
                          <a:pt x="40" y="0"/>
                        </a:lnTo>
                        <a:lnTo>
                          <a:pt x="1" y="3"/>
                        </a:lnTo>
                        <a:lnTo>
                          <a:pt x="0" y="5"/>
                        </a:lnTo>
                        <a:lnTo>
                          <a:pt x="3" y="5"/>
                        </a:lnTo>
                        <a:lnTo>
                          <a:pt x="38" y="3"/>
                        </a:lnTo>
                        <a:lnTo>
                          <a:pt x="59" y="30"/>
                        </a:lnTo>
                        <a:lnTo>
                          <a:pt x="62" y="34"/>
                        </a:lnTo>
                        <a:lnTo>
                          <a:pt x="64" y="36"/>
                        </a:lnTo>
                        <a:lnTo>
                          <a:pt x="65" y="35"/>
                        </a:lnTo>
                        <a:lnTo>
                          <a:pt x="66"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5" name="Freeform 699"/>
                  <p:cNvSpPr>
                    <a:spLocks/>
                  </p:cNvSpPr>
                  <p:nvPr/>
                </p:nvSpPr>
                <p:spPr bwMode="auto">
                  <a:xfrm>
                    <a:off x="3222" y="1926"/>
                    <a:ext cx="42" cy="35"/>
                  </a:xfrm>
                  <a:custGeom>
                    <a:avLst/>
                    <a:gdLst>
                      <a:gd name="T0" fmla="*/ 26 w 84"/>
                      <a:gd name="T1" fmla="*/ 38 h 70"/>
                      <a:gd name="T2" fmla="*/ 29 w 84"/>
                      <a:gd name="T3" fmla="*/ 42 h 70"/>
                      <a:gd name="T4" fmla="*/ 31 w 84"/>
                      <a:gd name="T5" fmla="*/ 44 h 70"/>
                      <a:gd name="T6" fmla="*/ 33 w 84"/>
                      <a:gd name="T7" fmla="*/ 46 h 70"/>
                      <a:gd name="T8" fmla="*/ 35 w 84"/>
                      <a:gd name="T9" fmla="*/ 48 h 70"/>
                      <a:gd name="T10" fmla="*/ 36 w 84"/>
                      <a:gd name="T11" fmla="*/ 50 h 70"/>
                      <a:gd name="T12" fmla="*/ 37 w 84"/>
                      <a:gd name="T13" fmla="*/ 51 h 70"/>
                      <a:gd name="T14" fmla="*/ 39 w 84"/>
                      <a:gd name="T15" fmla="*/ 53 h 70"/>
                      <a:gd name="T16" fmla="*/ 41 w 84"/>
                      <a:gd name="T17" fmla="*/ 55 h 70"/>
                      <a:gd name="T18" fmla="*/ 44 w 84"/>
                      <a:gd name="T19" fmla="*/ 57 h 70"/>
                      <a:gd name="T20" fmla="*/ 45 w 84"/>
                      <a:gd name="T21" fmla="*/ 59 h 70"/>
                      <a:gd name="T22" fmla="*/ 47 w 84"/>
                      <a:gd name="T23" fmla="*/ 60 h 70"/>
                      <a:gd name="T24" fmla="*/ 48 w 84"/>
                      <a:gd name="T25" fmla="*/ 61 h 70"/>
                      <a:gd name="T26" fmla="*/ 51 w 84"/>
                      <a:gd name="T27" fmla="*/ 63 h 70"/>
                      <a:gd name="T28" fmla="*/ 53 w 84"/>
                      <a:gd name="T29" fmla="*/ 65 h 70"/>
                      <a:gd name="T30" fmla="*/ 55 w 84"/>
                      <a:gd name="T31" fmla="*/ 66 h 70"/>
                      <a:gd name="T32" fmla="*/ 58 w 84"/>
                      <a:gd name="T33" fmla="*/ 67 h 70"/>
                      <a:gd name="T34" fmla="*/ 60 w 84"/>
                      <a:gd name="T35" fmla="*/ 68 h 70"/>
                      <a:gd name="T36" fmla="*/ 61 w 84"/>
                      <a:gd name="T37" fmla="*/ 68 h 70"/>
                      <a:gd name="T38" fmla="*/ 63 w 84"/>
                      <a:gd name="T39" fmla="*/ 69 h 70"/>
                      <a:gd name="T40" fmla="*/ 66 w 84"/>
                      <a:gd name="T41" fmla="*/ 70 h 70"/>
                      <a:gd name="T42" fmla="*/ 68 w 84"/>
                      <a:gd name="T43" fmla="*/ 70 h 70"/>
                      <a:gd name="T44" fmla="*/ 70 w 84"/>
                      <a:gd name="T45" fmla="*/ 70 h 70"/>
                      <a:gd name="T46" fmla="*/ 73 w 84"/>
                      <a:gd name="T47" fmla="*/ 70 h 70"/>
                      <a:gd name="T48" fmla="*/ 74 w 84"/>
                      <a:gd name="T49" fmla="*/ 70 h 70"/>
                      <a:gd name="T50" fmla="*/ 76 w 84"/>
                      <a:gd name="T51" fmla="*/ 70 h 70"/>
                      <a:gd name="T52" fmla="*/ 78 w 84"/>
                      <a:gd name="T53" fmla="*/ 70 h 70"/>
                      <a:gd name="T54" fmla="*/ 81 w 84"/>
                      <a:gd name="T55" fmla="*/ 69 h 70"/>
                      <a:gd name="T56" fmla="*/ 82 w 84"/>
                      <a:gd name="T57" fmla="*/ 69 h 70"/>
                      <a:gd name="T58" fmla="*/ 83 w 84"/>
                      <a:gd name="T59" fmla="*/ 68 h 70"/>
                      <a:gd name="T60" fmla="*/ 83 w 84"/>
                      <a:gd name="T61" fmla="*/ 66 h 70"/>
                      <a:gd name="T62" fmla="*/ 84 w 84"/>
                      <a:gd name="T63" fmla="*/ 65 h 70"/>
                      <a:gd name="T64" fmla="*/ 84 w 84"/>
                      <a:gd name="T65" fmla="*/ 62 h 70"/>
                      <a:gd name="T66" fmla="*/ 84 w 84"/>
                      <a:gd name="T67" fmla="*/ 61 h 70"/>
                      <a:gd name="T68" fmla="*/ 84 w 84"/>
                      <a:gd name="T69" fmla="*/ 59 h 70"/>
                      <a:gd name="T70" fmla="*/ 83 w 84"/>
                      <a:gd name="T71" fmla="*/ 57 h 70"/>
                      <a:gd name="T72" fmla="*/ 82 w 84"/>
                      <a:gd name="T73" fmla="*/ 53 h 70"/>
                      <a:gd name="T74" fmla="*/ 81 w 84"/>
                      <a:gd name="T75" fmla="*/ 51 h 70"/>
                      <a:gd name="T76" fmla="*/ 79 w 84"/>
                      <a:gd name="T77" fmla="*/ 48 h 70"/>
                      <a:gd name="T78" fmla="*/ 77 w 84"/>
                      <a:gd name="T79" fmla="*/ 45 h 70"/>
                      <a:gd name="T80" fmla="*/ 75 w 84"/>
                      <a:gd name="T81" fmla="*/ 42 h 70"/>
                      <a:gd name="T82" fmla="*/ 73 w 84"/>
                      <a:gd name="T83" fmla="*/ 37 h 70"/>
                      <a:gd name="T84" fmla="*/ 69 w 84"/>
                      <a:gd name="T85" fmla="*/ 32 h 70"/>
                      <a:gd name="T86" fmla="*/ 0 w 84"/>
                      <a:gd name="T87" fmla="*/ 2 h 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4"/>
                      <a:gd name="T133" fmla="*/ 0 h 70"/>
                      <a:gd name="T134" fmla="*/ 84 w 84"/>
                      <a:gd name="T135" fmla="*/ 70 h 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4" h="70">
                        <a:moveTo>
                          <a:pt x="0" y="2"/>
                        </a:moveTo>
                        <a:lnTo>
                          <a:pt x="26" y="38"/>
                        </a:lnTo>
                        <a:lnTo>
                          <a:pt x="28" y="40"/>
                        </a:lnTo>
                        <a:lnTo>
                          <a:pt x="29" y="42"/>
                        </a:lnTo>
                        <a:lnTo>
                          <a:pt x="30" y="43"/>
                        </a:lnTo>
                        <a:lnTo>
                          <a:pt x="31" y="44"/>
                        </a:lnTo>
                        <a:lnTo>
                          <a:pt x="32" y="45"/>
                        </a:lnTo>
                        <a:lnTo>
                          <a:pt x="33" y="46"/>
                        </a:lnTo>
                        <a:lnTo>
                          <a:pt x="33" y="47"/>
                        </a:lnTo>
                        <a:lnTo>
                          <a:pt x="35" y="48"/>
                        </a:lnTo>
                        <a:lnTo>
                          <a:pt x="36" y="50"/>
                        </a:lnTo>
                        <a:lnTo>
                          <a:pt x="37" y="51"/>
                        </a:lnTo>
                        <a:lnTo>
                          <a:pt x="38" y="52"/>
                        </a:lnTo>
                        <a:lnTo>
                          <a:pt x="39" y="53"/>
                        </a:lnTo>
                        <a:lnTo>
                          <a:pt x="40" y="54"/>
                        </a:lnTo>
                        <a:lnTo>
                          <a:pt x="41" y="55"/>
                        </a:lnTo>
                        <a:lnTo>
                          <a:pt x="43" y="55"/>
                        </a:lnTo>
                        <a:lnTo>
                          <a:pt x="44" y="57"/>
                        </a:lnTo>
                        <a:lnTo>
                          <a:pt x="44" y="58"/>
                        </a:lnTo>
                        <a:lnTo>
                          <a:pt x="45" y="59"/>
                        </a:lnTo>
                        <a:lnTo>
                          <a:pt x="46" y="59"/>
                        </a:lnTo>
                        <a:lnTo>
                          <a:pt x="47" y="60"/>
                        </a:lnTo>
                        <a:lnTo>
                          <a:pt x="48" y="61"/>
                        </a:lnTo>
                        <a:lnTo>
                          <a:pt x="49" y="62"/>
                        </a:lnTo>
                        <a:lnTo>
                          <a:pt x="51" y="63"/>
                        </a:lnTo>
                        <a:lnTo>
                          <a:pt x="52" y="63"/>
                        </a:lnTo>
                        <a:lnTo>
                          <a:pt x="53" y="65"/>
                        </a:lnTo>
                        <a:lnTo>
                          <a:pt x="54" y="65"/>
                        </a:lnTo>
                        <a:lnTo>
                          <a:pt x="55" y="66"/>
                        </a:lnTo>
                        <a:lnTo>
                          <a:pt x="56" y="66"/>
                        </a:lnTo>
                        <a:lnTo>
                          <a:pt x="58" y="67"/>
                        </a:lnTo>
                        <a:lnTo>
                          <a:pt x="59" y="67"/>
                        </a:lnTo>
                        <a:lnTo>
                          <a:pt x="60" y="68"/>
                        </a:lnTo>
                        <a:lnTo>
                          <a:pt x="61" y="68"/>
                        </a:lnTo>
                        <a:lnTo>
                          <a:pt x="62" y="69"/>
                        </a:lnTo>
                        <a:lnTo>
                          <a:pt x="63" y="69"/>
                        </a:lnTo>
                        <a:lnTo>
                          <a:pt x="64" y="69"/>
                        </a:lnTo>
                        <a:lnTo>
                          <a:pt x="66" y="70"/>
                        </a:lnTo>
                        <a:lnTo>
                          <a:pt x="67" y="70"/>
                        </a:lnTo>
                        <a:lnTo>
                          <a:pt x="68" y="70"/>
                        </a:lnTo>
                        <a:lnTo>
                          <a:pt x="69" y="70"/>
                        </a:lnTo>
                        <a:lnTo>
                          <a:pt x="70" y="70"/>
                        </a:lnTo>
                        <a:lnTo>
                          <a:pt x="71" y="70"/>
                        </a:lnTo>
                        <a:lnTo>
                          <a:pt x="73" y="70"/>
                        </a:lnTo>
                        <a:lnTo>
                          <a:pt x="74" y="70"/>
                        </a:lnTo>
                        <a:lnTo>
                          <a:pt x="75" y="70"/>
                        </a:lnTo>
                        <a:lnTo>
                          <a:pt x="76" y="70"/>
                        </a:lnTo>
                        <a:lnTo>
                          <a:pt x="77" y="70"/>
                        </a:lnTo>
                        <a:lnTo>
                          <a:pt x="78" y="70"/>
                        </a:lnTo>
                        <a:lnTo>
                          <a:pt x="79" y="70"/>
                        </a:lnTo>
                        <a:lnTo>
                          <a:pt x="81" y="69"/>
                        </a:lnTo>
                        <a:lnTo>
                          <a:pt x="82" y="69"/>
                        </a:lnTo>
                        <a:lnTo>
                          <a:pt x="82" y="68"/>
                        </a:lnTo>
                        <a:lnTo>
                          <a:pt x="83" y="68"/>
                        </a:lnTo>
                        <a:lnTo>
                          <a:pt x="83" y="67"/>
                        </a:lnTo>
                        <a:lnTo>
                          <a:pt x="83" y="66"/>
                        </a:lnTo>
                        <a:lnTo>
                          <a:pt x="84" y="66"/>
                        </a:lnTo>
                        <a:lnTo>
                          <a:pt x="84" y="65"/>
                        </a:lnTo>
                        <a:lnTo>
                          <a:pt x="84" y="63"/>
                        </a:lnTo>
                        <a:lnTo>
                          <a:pt x="84" y="62"/>
                        </a:lnTo>
                        <a:lnTo>
                          <a:pt x="84" y="61"/>
                        </a:lnTo>
                        <a:lnTo>
                          <a:pt x="84" y="60"/>
                        </a:lnTo>
                        <a:lnTo>
                          <a:pt x="84" y="59"/>
                        </a:lnTo>
                        <a:lnTo>
                          <a:pt x="84" y="58"/>
                        </a:lnTo>
                        <a:lnTo>
                          <a:pt x="83" y="57"/>
                        </a:lnTo>
                        <a:lnTo>
                          <a:pt x="83" y="55"/>
                        </a:lnTo>
                        <a:lnTo>
                          <a:pt x="82" y="53"/>
                        </a:lnTo>
                        <a:lnTo>
                          <a:pt x="82" y="52"/>
                        </a:lnTo>
                        <a:lnTo>
                          <a:pt x="81" y="51"/>
                        </a:lnTo>
                        <a:lnTo>
                          <a:pt x="81" y="50"/>
                        </a:lnTo>
                        <a:lnTo>
                          <a:pt x="79" y="48"/>
                        </a:lnTo>
                        <a:lnTo>
                          <a:pt x="78" y="46"/>
                        </a:lnTo>
                        <a:lnTo>
                          <a:pt x="77" y="45"/>
                        </a:lnTo>
                        <a:lnTo>
                          <a:pt x="76" y="43"/>
                        </a:lnTo>
                        <a:lnTo>
                          <a:pt x="75" y="42"/>
                        </a:lnTo>
                        <a:lnTo>
                          <a:pt x="74" y="39"/>
                        </a:lnTo>
                        <a:lnTo>
                          <a:pt x="73" y="37"/>
                        </a:lnTo>
                        <a:lnTo>
                          <a:pt x="71" y="35"/>
                        </a:lnTo>
                        <a:lnTo>
                          <a:pt x="69" y="32"/>
                        </a:lnTo>
                        <a:lnTo>
                          <a:pt x="44" y="0"/>
                        </a:lnTo>
                        <a:lnTo>
                          <a:pt x="0" y="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726" name="Freeform 700"/>
                  <p:cNvSpPr>
                    <a:spLocks/>
                  </p:cNvSpPr>
                  <p:nvPr/>
                </p:nvSpPr>
                <p:spPr bwMode="auto">
                  <a:xfrm>
                    <a:off x="3221" y="1926"/>
                    <a:ext cx="15" cy="19"/>
                  </a:xfrm>
                  <a:custGeom>
                    <a:avLst/>
                    <a:gdLst>
                      <a:gd name="T0" fmla="*/ 2 w 29"/>
                      <a:gd name="T1" fmla="*/ 0 h 38"/>
                      <a:gd name="T2" fmla="*/ 0 w 29"/>
                      <a:gd name="T3" fmla="*/ 3 h 38"/>
                      <a:gd name="T4" fmla="*/ 26 w 29"/>
                      <a:gd name="T5" fmla="*/ 38 h 38"/>
                      <a:gd name="T6" fmla="*/ 27 w 29"/>
                      <a:gd name="T7" fmla="*/ 37 h 38"/>
                      <a:gd name="T8" fmla="*/ 29 w 29"/>
                      <a:gd name="T9" fmla="*/ 36 h 38"/>
                      <a:gd name="T10" fmla="*/ 2 w 29"/>
                      <a:gd name="T11" fmla="*/ 0 h 38"/>
                      <a:gd name="T12" fmla="*/ 0 60000 65536"/>
                      <a:gd name="T13" fmla="*/ 0 60000 65536"/>
                      <a:gd name="T14" fmla="*/ 0 60000 65536"/>
                      <a:gd name="T15" fmla="*/ 0 60000 65536"/>
                      <a:gd name="T16" fmla="*/ 0 60000 65536"/>
                      <a:gd name="T17" fmla="*/ 0 60000 65536"/>
                      <a:gd name="T18" fmla="*/ 0 w 29"/>
                      <a:gd name="T19" fmla="*/ 0 h 38"/>
                      <a:gd name="T20" fmla="*/ 29 w 29"/>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29" h="38">
                        <a:moveTo>
                          <a:pt x="2" y="0"/>
                        </a:moveTo>
                        <a:lnTo>
                          <a:pt x="0" y="3"/>
                        </a:lnTo>
                        <a:lnTo>
                          <a:pt x="26" y="38"/>
                        </a:lnTo>
                        <a:lnTo>
                          <a:pt x="27" y="37"/>
                        </a:lnTo>
                        <a:lnTo>
                          <a:pt x="29" y="36"/>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7" name="Freeform 701"/>
                  <p:cNvSpPr>
                    <a:spLocks/>
                  </p:cNvSpPr>
                  <p:nvPr/>
                </p:nvSpPr>
                <p:spPr bwMode="auto">
                  <a:xfrm>
                    <a:off x="3235" y="1943"/>
                    <a:ext cx="1" cy="3"/>
                  </a:xfrm>
                  <a:custGeom>
                    <a:avLst/>
                    <a:gdLst>
                      <a:gd name="T0" fmla="*/ 1 w 4"/>
                      <a:gd name="T1" fmla="*/ 3 h 5"/>
                      <a:gd name="T2" fmla="*/ 0 w 4"/>
                      <a:gd name="T3" fmla="*/ 3 h 5"/>
                      <a:gd name="T4" fmla="*/ 1 w 4"/>
                      <a:gd name="T5" fmla="*/ 5 h 5"/>
                      <a:gd name="T6" fmla="*/ 3 w 4"/>
                      <a:gd name="T7" fmla="*/ 5 h 5"/>
                      <a:gd name="T8" fmla="*/ 4 w 4"/>
                      <a:gd name="T9" fmla="*/ 5 h 5"/>
                      <a:gd name="T10" fmla="*/ 1 w 4"/>
                      <a:gd name="T11" fmla="*/ 0 h 5"/>
                      <a:gd name="T12" fmla="*/ 3 w 4"/>
                      <a:gd name="T13" fmla="*/ 2 h 5"/>
                      <a:gd name="T14" fmla="*/ 1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3"/>
                        </a:moveTo>
                        <a:lnTo>
                          <a:pt x="0" y="3"/>
                        </a:lnTo>
                        <a:lnTo>
                          <a:pt x="1" y="5"/>
                        </a:lnTo>
                        <a:lnTo>
                          <a:pt x="3" y="5"/>
                        </a:lnTo>
                        <a:lnTo>
                          <a:pt x="4" y="5"/>
                        </a:lnTo>
                        <a:lnTo>
                          <a:pt x="1"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8" name="Freeform 702"/>
                  <p:cNvSpPr>
                    <a:spLocks/>
                  </p:cNvSpPr>
                  <p:nvPr/>
                </p:nvSpPr>
                <p:spPr bwMode="auto">
                  <a:xfrm>
                    <a:off x="3235" y="1945"/>
                    <a:ext cx="4" cy="4"/>
                  </a:xfrm>
                  <a:custGeom>
                    <a:avLst/>
                    <a:gdLst>
                      <a:gd name="T0" fmla="*/ 0 w 9"/>
                      <a:gd name="T1" fmla="*/ 1 h 8"/>
                      <a:gd name="T2" fmla="*/ 2 w 9"/>
                      <a:gd name="T3" fmla="*/ 4 h 8"/>
                      <a:gd name="T4" fmla="*/ 6 w 9"/>
                      <a:gd name="T5" fmla="*/ 8 h 8"/>
                      <a:gd name="T6" fmla="*/ 7 w 9"/>
                      <a:gd name="T7" fmla="*/ 7 h 8"/>
                      <a:gd name="T8" fmla="*/ 9 w 9"/>
                      <a:gd name="T9" fmla="*/ 6 h 8"/>
                      <a:gd name="T10" fmla="*/ 3 w 9"/>
                      <a:gd name="T11" fmla="*/ 0 h 8"/>
                      <a:gd name="T12" fmla="*/ 2 w 9"/>
                      <a:gd name="T13" fmla="*/ 1 h 8"/>
                      <a:gd name="T14" fmla="*/ 0 w 9"/>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8"/>
                      <a:gd name="T26" fmla="*/ 9 w 9"/>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8">
                        <a:moveTo>
                          <a:pt x="0" y="1"/>
                        </a:moveTo>
                        <a:lnTo>
                          <a:pt x="2" y="4"/>
                        </a:lnTo>
                        <a:lnTo>
                          <a:pt x="6" y="8"/>
                        </a:lnTo>
                        <a:lnTo>
                          <a:pt x="7" y="7"/>
                        </a:lnTo>
                        <a:lnTo>
                          <a:pt x="9" y="6"/>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29" name="Freeform 703"/>
                  <p:cNvSpPr>
                    <a:spLocks/>
                  </p:cNvSpPr>
                  <p:nvPr/>
                </p:nvSpPr>
                <p:spPr bwMode="auto">
                  <a:xfrm>
                    <a:off x="3238" y="1948"/>
                    <a:ext cx="1" cy="1"/>
                  </a:xfrm>
                  <a:custGeom>
                    <a:avLst/>
                    <a:gdLst>
                      <a:gd name="T0" fmla="*/ 1 w 3"/>
                      <a:gd name="T1" fmla="*/ 1 h 2"/>
                      <a:gd name="T2" fmla="*/ 0 w 3"/>
                      <a:gd name="T3" fmla="*/ 1 h 2"/>
                      <a:gd name="T4" fmla="*/ 0 w 3"/>
                      <a:gd name="T5" fmla="*/ 2 h 2"/>
                      <a:gd name="T6" fmla="*/ 1 w 3"/>
                      <a:gd name="T7" fmla="*/ 2 h 2"/>
                      <a:gd name="T8" fmla="*/ 3 w 3"/>
                      <a:gd name="T9" fmla="*/ 2 h 2"/>
                      <a:gd name="T10" fmla="*/ 3 w 3"/>
                      <a:gd name="T11" fmla="*/ 0 h 2"/>
                      <a:gd name="T12" fmla="*/ 3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1"/>
                        </a:lnTo>
                        <a:lnTo>
                          <a:pt x="0" y="2"/>
                        </a:lnTo>
                        <a:lnTo>
                          <a:pt x="1" y="2"/>
                        </a:lnTo>
                        <a:lnTo>
                          <a:pt x="3" y="2"/>
                        </a:lnTo>
                        <a:lnTo>
                          <a:pt x="3"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0" name="Freeform 704"/>
                  <p:cNvSpPr>
                    <a:spLocks/>
                  </p:cNvSpPr>
                  <p:nvPr/>
                </p:nvSpPr>
                <p:spPr bwMode="auto">
                  <a:xfrm>
                    <a:off x="3238" y="1949"/>
                    <a:ext cx="5" cy="5"/>
                  </a:xfrm>
                  <a:custGeom>
                    <a:avLst/>
                    <a:gdLst>
                      <a:gd name="T0" fmla="*/ 0 w 11"/>
                      <a:gd name="T1" fmla="*/ 1 h 11"/>
                      <a:gd name="T2" fmla="*/ 0 w 11"/>
                      <a:gd name="T3" fmla="*/ 2 h 11"/>
                      <a:gd name="T4" fmla="*/ 8 w 11"/>
                      <a:gd name="T5" fmla="*/ 11 h 11"/>
                      <a:gd name="T6" fmla="*/ 9 w 11"/>
                      <a:gd name="T7" fmla="*/ 9 h 11"/>
                      <a:gd name="T8" fmla="*/ 11 w 11"/>
                      <a:gd name="T9" fmla="*/ 8 h 11"/>
                      <a:gd name="T10" fmla="*/ 3 w 11"/>
                      <a:gd name="T11" fmla="*/ 0 h 11"/>
                      <a:gd name="T12" fmla="*/ 1 w 11"/>
                      <a:gd name="T13" fmla="*/ 1 h 11"/>
                      <a:gd name="T14" fmla="*/ 0 w 11"/>
                      <a:gd name="T15" fmla="*/ 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0" y="1"/>
                        </a:moveTo>
                        <a:lnTo>
                          <a:pt x="0" y="2"/>
                        </a:lnTo>
                        <a:lnTo>
                          <a:pt x="8" y="11"/>
                        </a:lnTo>
                        <a:lnTo>
                          <a:pt x="9" y="9"/>
                        </a:lnTo>
                        <a:lnTo>
                          <a:pt x="11" y="8"/>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1" name="Freeform 705"/>
                  <p:cNvSpPr>
                    <a:spLocks/>
                  </p:cNvSpPr>
                  <p:nvPr/>
                </p:nvSpPr>
                <p:spPr bwMode="auto">
                  <a:xfrm>
                    <a:off x="3242" y="1953"/>
                    <a:ext cx="1" cy="1"/>
                  </a:xfrm>
                  <a:custGeom>
                    <a:avLst/>
                    <a:gdLst>
                      <a:gd name="T0" fmla="*/ 0 w 3"/>
                      <a:gd name="T1" fmla="*/ 3 h 3"/>
                      <a:gd name="T2" fmla="*/ 0 w 3"/>
                      <a:gd name="T3" fmla="*/ 3 h 3"/>
                      <a:gd name="T4" fmla="*/ 3 w 3"/>
                      <a:gd name="T5" fmla="*/ 3 h 3"/>
                      <a:gd name="T6" fmla="*/ 3 w 3"/>
                      <a:gd name="T7" fmla="*/ 1 h 3"/>
                      <a:gd name="T8" fmla="*/ 3 w 3"/>
                      <a:gd name="T9" fmla="*/ 0 h 3"/>
                      <a:gd name="T10" fmla="*/ 1 w 3"/>
                      <a:gd name="T11" fmla="*/ 0 h 3"/>
                      <a:gd name="T12" fmla="*/ 1 w 3"/>
                      <a:gd name="T13" fmla="*/ 1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3" y="3"/>
                        </a:lnTo>
                        <a:lnTo>
                          <a:pt x="3" y="1"/>
                        </a:lnTo>
                        <a:lnTo>
                          <a:pt x="3" y="0"/>
                        </a:lnTo>
                        <a:lnTo>
                          <a:pt x="1" y="0"/>
                        </a:lnTo>
                        <a:lnTo>
                          <a:pt x="1"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2" name="Freeform 706"/>
                  <p:cNvSpPr>
                    <a:spLocks/>
                  </p:cNvSpPr>
                  <p:nvPr/>
                </p:nvSpPr>
                <p:spPr bwMode="auto">
                  <a:xfrm>
                    <a:off x="3243" y="1953"/>
                    <a:ext cx="1" cy="1"/>
                  </a:xfrm>
                  <a:custGeom>
                    <a:avLst/>
                    <a:gdLst>
                      <a:gd name="T0" fmla="*/ 2 w 4"/>
                      <a:gd name="T1" fmla="*/ 1 h 4"/>
                      <a:gd name="T2" fmla="*/ 0 w 4"/>
                      <a:gd name="T3" fmla="*/ 3 h 4"/>
                      <a:gd name="T4" fmla="*/ 2 w 4"/>
                      <a:gd name="T5" fmla="*/ 4 h 4"/>
                      <a:gd name="T6" fmla="*/ 3 w 4"/>
                      <a:gd name="T7" fmla="*/ 3 h 4"/>
                      <a:gd name="T8" fmla="*/ 4 w 4"/>
                      <a:gd name="T9" fmla="*/ 1 h 4"/>
                      <a:gd name="T10" fmla="*/ 3 w 4"/>
                      <a:gd name="T11" fmla="*/ 0 h 4"/>
                      <a:gd name="T12" fmla="*/ 2 w 4"/>
                      <a:gd name="T13" fmla="*/ 0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0" y="3"/>
                        </a:lnTo>
                        <a:lnTo>
                          <a:pt x="2" y="4"/>
                        </a:lnTo>
                        <a:lnTo>
                          <a:pt x="3" y="3"/>
                        </a:lnTo>
                        <a:lnTo>
                          <a:pt x="4" y="1"/>
                        </a:lnTo>
                        <a:lnTo>
                          <a:pt x="3" y="0"/>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3" name="Freeform 707"/>
                  <p:cNvSpPr>
                    <a:spLocks/>
                  </p:cNvSpPr>
                  <p:nvPr/>
                </p:nvSpPr>
                <p:spPr bwMode="auto">
                  <a:xfrm>
                    <a:off x="3243" y="1953"/>
                    <a:ext cx="1" cy="1"/>
                  </a:xfrm>
                  <a:custGeom>
                    <a:avLst/>
                    <a:gdLst>
                      <a:gd name="T0" fmla="*/ 1 w 2"/>
                      <a:gd name="T1" fmla="*/ 2 h 3"/>
                      <a:gd name="T2" fmla="*/ 0 w 2"/>
                      <a:gd name="T3" fmla="*/ 2 h 3"/>
                      <a:gd name="T4" fmla="*/ 0 w 2"/>
                      <a:gd name="T5" fmla="*/ 3 h 3"/>
                      <a:gd name="T6" fmla="*/ 1 w 2"/>
                      <a:gd name="T7" fmla="*/ 3 h 3"/>
                      <a:gd name="T8" fmla="*/ 2 w 2"/>
                      <a:gd name="T9" fmla="*/ 3 h 3"/>
                      <a:gd name="T10" fmla="*/ 2 w 2"/>
                      <a:gd name="T11" fmla="*/ 0 h 3"/>
                      <a:gd name="T12" fmla="*/ 2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0" y="2"/>
                        </a:lnTo>
                        <a:lnTo>
                          <a:pt x="0" y="3"/>
                        </a:lnTo>
                        <a:lnTo>
                          <a:pt x="1" y="3"/>
                        </a:lnTo>
                        <a:lnTo>
                          <a:pt x="2" y="3"/>
                        </a:lnTo>
                        <a:lnTo>
                          <a:pt x="2"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4" name="Freeform 708"/>
                  <p:cNvSpPr>
                    <a:spLocks/>
                  </p:cNvSpPr>
                  <p:nvPr/>
                </p:nvSpPr>
                <p:spPr bwMode="auto">
                  <a:xfrm>
                    <a:off x="3243" y="1954"/>
                    <a:ext cx="2" cy="2"/>
                  </a:xfrm>
                  <a:custGeom>
                    <a:avLst/>
                    <a:gdLst>
                      <a:gd name="T0" fmla="*/ 0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0" y="2"/>
                        </a:lnTo>
                        <a:lnTo>
                          <a:pt x="1" y="3"/>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5" name="Freeform 709"/>
                  <p:cNvSpPr>
                    <a:spLocks/>
                  </p:cNvSpPr>
                  <p:nvPr/>
                </p:nvSpPr>
                <p:spPr bwMode="auto">
                  <a:xfrm>
                    <a:off x="3244" y="1954"/>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6" name="Freeform 710"/>
                  <p:cNvSpPr>
                    <a:spLocks/>
                  </p:cNvSpPr>
                  <p:nvPr/>
                </p:nvSpPr>
                <p:spPr bwMode="auto">
                  <a:xfrm>
                    <a:off x="3244" y="1954"/>
                    <a:ext cx="4" cy="4"/>
                  </a:xfrm>
                  <a:custGeom>
                    <a:avLst/>
                    <a:gdLst>
                      <a:gd name="T0" fmla="*/ 1 w 7"/>
                      <a:gd name="T1" fmla="*/ 1 h 7"/>
                      <a:gd name="T2" fmla="*/ 0 w 7"/>
                      <a:gd name="T3" fmla="*/ 2 h 7"/>
                      <a:gd name="T4" fmla="*/ 4 w 7"/>
                      <a:gd name="T5" fmla="*/ 7 h 7"/>
                      <a:gd name="T6" fmla="*/ 6 w 7"/>
                      <a:gd name="T7" fmla="*/ 5 h 7"/>
                      <a:gd name="T8" fmla="*/ 7 w 7"/>
                      <a:gd name="T9" fmla="*/ 4 h 7"/>
                      <a:gd name="T10" fmla="*/ 2 w 7"/>
                      <a:gd name="T11" fmla="*/ 0 h 7"/>
                      <a:gd name="T12" fmla="*/ 1 w 7"/>
                      <a:gd name="T13" fmla="*/ 0 h 7"/>
                      <a:gd name="T14" fmla="*/ 1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1"/>
                        </a:moveTo>
                        <a:lnTo>
                          <a:pt x="0" y="2"/>
                        </a:lnTo>
                        <a:lnTo>
                          <a:pt x="4" y="7"/>
                        </a:lnTo>
                        <a:lnTo>
                          <a:pt x="6" y="5"/>
                        </a:lnTo>
                        <a:lnTo>
                          <a:pt x="7" y="4"/>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7" name="Freeform 711"/>
                  <p:cNvSpPr>
                    <a:spLocks/>
                  </p:cNvSpPr>
                  <p:nvPr/>
                </p:nvSpPr>
                <p:spPr bwMode="auto">
                  <a:xfrm>
                    <a:off x="3247" y="1957"/>
                    <a:ext cx="1" cy="1"/>
                  </a:xfrm>
                  <a:custGeom>
                    <a:avLst/>
                    <a:gdLst>
                      <a:gd name="T0" fmla="*/ 0 w 3"/>
                      <a:gd name="T1" fmla="*/ 3 h 3"/>
                      <a:gd name="T2" fmla="*/ 0 w 3"/>
                      <a:gd name="T3" fmla="*/ 3 h 3"/>
                      <a:gd name="T4" fmla="*/ 3 w 3"/>
                      <a:gd name="T5" fmla="*/ 3 h 3"/>
                      <a:gd name="T6" fmla="*/ 3 w 3"/>
                      <a:gd name="T7" fmla="*/ 1 h 3"/>
                      <a:gd name="T8" fmla="*/ 3 w 3"/>
                      <a:gd name="T9" fmla="*/ 0 h 3"/>
                      <a:gd name="T10" fmla="*/ 2 w 3"/>
                      <a:gd name="T11" fmla="*/ 0 h 3"/>
                      <a:gd name="T12" fmla="*/ 2 w 3"/>
                      <a:gd name="T13" fmla="*/ 1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3" y="3"/>
                        </a:lnTo>
                        <a:lnTo>
                          <a:pt x="3" y="1"/>
                        </a:lnTo>
                        <a:lnTo>
                          <a:pt x="3" y="0"/>
                        </a:lnTo>
                        <a:lnTo>
                          <a:pt x="2" y="0"/>
                        </a:lnTo>
                        <a:lnTo>
                          <a:pt x="2"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8" name="Freeform 712"/>
                  <p:cNvSpPr>
                    <a:spLocks/>
                  </p:cNvSpPr>
                  <p:nvPr/>
                </p:nvSpPr>
                <p:spPr bwMode="auto">
                  <a:xfrm>
                    <a:off x="3247" y="1957"/>
                    <a:ext cx="2" cy="1"/>
                  </a:xfrm>
                  <a:custGeom>
                    <a:avLst/>
                    <a:gdLst>
                      <a:gd name="T0" fmla="*/ 1 w 3"/>
                      <a:gd name="T1" fmla="*/ 1 h 4"/>
                      <a:gd name="T2" fmla="*/ 0 w 3"/>
                      <a:gd name="T3" fmla="*/ 3 h 4"/>
                      <a:gd name="T4" fmla="*/ 1 w 3"/>
                      <a:gd name="T5" fmla="*/ 4 h 4"/>
                      <a:gd name="T6" fmla="*/ 2 w 3"/>
                      <a:gd name="T7" fmla="*/ 3 h 4"/>
                      <a:gd name="T8" fmla="*/ 3 w 3"/>
                      <a:gd name="T9" fmla="*/ 1 h 4"/>
                      <a:gd name="T10" fmla="*/ 2 w 3"/>
                      <a:gd name="T11" fmla="*/ 0 h 4"/>
                      <a:gd name="T12" fmla="*/ 1 w 3"/>
                      <a:gd name="T13" fmla="*/ 0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0" y="3"/>
                        </a:lnTo>
                        <a:lnTo>
                          <a:pt x="1" y="4"/>
                        </a:lnTo>
                        <a:lnTo>
                          <a:pt x="2" y="3"/>
                        </a:lnTo>
                        <a:lnTo>
                          <a:pt x="3" y="1"/>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39" name="Freeform 713"/>
                  <p:cNvSpPr>
                    <a:spLocks/>
                  </p:cNvSpPr>
                  <p:nvPr/>
                </p:nvSpPr>
                <p:spPr bwMode="auto">
                  <a:xfrm>
                    <a:off x="3248" y="1957"/>
                    <a:ext cx="1" cy="1"/>
                  </a:xfrm>
                  <a:custGeom>
                    <a:avLst/>
                    <a:gdLst>
                      <a:gd name="T0" fmla="*/ 0 w 2"/>
                      <a:gd name="T1" fmla="*/ 3 h 3"/>
                      <a:gd name="T2" fmla="*/ 0 w 2"/>
                      <a:gd name="T3" fmla="*/ 3 h 3"/>
                      <a:gd name="T4" fmla="*/ 2 w 2"/>
                      <a:gd name="T5" fmla="*/ 3 h 3"/>
                      <a:gd name="T6" fmla="*/ 2 w 2"/>
                      <a:gd name="T7" fmla="*/ 2 h 3"/>
                      <a:gd name="T8" fmla="*/ 2 w 2"/>
                      <a:gd name="T9" fmla="*/ 0 h 3"/>
                      <a:gd name="T10" fmla="*/ 1 w 2"/>
                      <a:gd name="T11" fmla="*/ 0 h 3"/>
                      <a:gd name="T12" fmla="*/ 1 w 2"/>
                      <a:gd name="T13" fmla="*/ 2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2" y="3"/>
                        </a:lnTo>
                        <a:lnTo>
                          <a:pt x="2" y="2"/>
                        </a:lnTo>
                        <a:lnTo>
                          <a:pt x="2" y="0"/>
                        </a:lnTo>
                        <a:lnTo>
                          <a:pt x="1" y="0"/>
                        </a:lnTo>
                        <a:lnTo>
                          <a:pt x="1"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0" name="Freeform 714"/>
                  <p:cNvSpPr>
                    <a:spLocks/>
                  </p:cNvSpPr>
                  <p:nvPr/>
                </p:nvSpPr>
                <p:spPr bwMode="auto">
                  <a:xfrm>
                    <a:off x="3248" y="1957"/>
                    <a:ext cx="2" cy="2"/>
                  </a:xfrm>
                  <a:custGeom>
                    <a:avLst/>
                    <a:gdLst>
                      <a:gd name="T0" fmla="*/ 1 w 3"/>
                      <a:gd name="T1" fmla="*/ 2 h 4"/>
                      <a:gd name="T2" fmla="*/ 0 w 3"/>
                      <a:gd name="T3" fmla="*/ 3 h 4"/>
                      <a:gd name="T4" fmla="*/ 1 w 3"/>
                      <a:gd name="T5" fmla="*/ 4 h 4"/>
                      <a:gd name="T6" fmla="*/ 2 w 3"/>
                      <a:gd name="T7" fmla="*/ 3 h 4"/>
                      <a:gd name="T8" fmla="*/ 3 w 3"/>
                      <a:gd name="T9" fmla="*/ 2 h 4"/>
                      <a:gd name="T10" fmla="*/ 2 w 3"/>
                      <a:gd name="T11" fmla="*/ 0 h 4"/>
                      <a:gd name="T12" fmla="*/ 1 w 3"/>
                      <a:gd name="T13" fmla="*/ 0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3"/>
                        </a:lnTo>
                        <a:lnTo>
                          <a:pt x="1" y="4"/>
                        </a:lnTo>
                        <a:lnTo>
                          <a:pt x="2" y="3"/>
                        </a:lnTo>
                        <a:lnTo>
                          <a:pt x="3" y="2"/>
                        </a:lnTo>
                        <a:lnTo>
                          <a:pt x="2" y="0"/>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1" name="Freeform 715"/>
                  <p:cNvSpPr>
                    <a:spLocks/>
                  </p:cNvSpPr>
                  <p:nvPr/>
                </p:nvSpPr>
                <p:spPr bwMode="auto">
                  <a:xfrm>
                    <a:off x="3249" y="1958"/>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2" name="Freeform 716"/>
                  <p:cNvSpPr>
                    <a:spLocks/>
                  </p:cNvSpPr>
                  <p:nvPr/>
                </p:nvSpPr>
                <p:spPr bwMode="auto">
                  <a:xfrm>
                    <a:off x="3250" y="1958"/>
                    <a:ext cx="1" cy="2"/>
                  </a:xfrm>
                  <a:custGeom>
                    <a:avLst/>
                    <a:gdLst>
                      <a:gd name="T0" fmla="*/ 1 w 4"/>
                      <a:gd name="T1" fmla="*/ 1 h 3"/>
                      <a:gd name="T2" fmla="*/ 0 w 4"/>
                      <a:gd name="T3" fmla="*/ 2 h 3"/>
                      <a:gd name="T4" fmla="*/ 1 w 4"/>
                      <a:gd name="T5" fmla="*/ 3 h 3"/>
                      <a:gd name="T6" fmla="*/ 3 w 4"/>
                      <a:gd name="T7" fmla="*/ 2 h 3"/>
                      <a:gd name="T8" fmla="*/ 4 w 4"/>
                      <a:gd name="T9" fmla="*/ 1 h 3"/>
                      <a:gd name="T10" fmla="*/ 3 w 4"/>
                      <a:gd name="T11" fmla="*/ 0 h 3"/>
                      <a:gd name="T12" fmla="*/ 1 w 4"/>
                      <a:gd name="T13" fmla="*/ 0 h 3"/>
                      <a:gd name="T14" fmla="*/ 1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1"/>
                        </a:moveTo>
                        <a:lnTo>
                          <a:pt x="0" y="2"/>
                        </a:lnTo>
                        <a:lnTo>
                          <a:pt x="1" y="3"/>
                        </a:lnTo>
                        <a:lnTo>
                          <a:pt x="3" y="2"/>
                        </a:lnTo>
                        <a:lnTo>
                          <a:pt x="4" y="1"/>
                        </a:lnTo>
                        <a:lnTo>
                          <a:pt x="3"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3" name="Freeform 717"/>
                  <p:cNvSpPr>
                    <a:spLocks/>
                  </p:cNvSpPr>
                  <p:nvPr/>
                </p:nvSpPr>
                <p:spPr bwMode="auto">
                  <a:xfrm>
                    <a:off x="3250" y="1958"/>
                    <a:ext cx="1" cy="2"/>
                  </a:xfrm>
                  <a:custGeom>
                    <a:avLst/>
                    <a:gdLst>
                      <a:gd name="T0" fmla="*/ 0 w 3"/>
                      <a:gd name="T1" fmla="*/ 2 h 2"/>
                      <a:gd name="T2" fmla="*/ 0 w 3"/>
                      <a:gd name="T3" fmla="*/ 2 h 2"/>
                      <a:gd name="T4" fmla="*/ 3 w 3"/>
                      <a:gd name="T5" fmla="*/ 2 h 2"/>
                      <a:gd name="T6" fmla="*/ 3 w 3"/>
                      <a:gd name="T7" fmla="*/ 1 h 2"/>
                      <a:gd name="T8" fmla="*/ 3 w 3"/>
                      <a:gd name="T9" fmla="*/ 0 h 2"/>
                      <a:gd name="T10" fmla="*/ 2 w 3"/>
                      <a:gd name="T11" fmla="*/ 0 h 2"/>
                      <a:gd name="T12" fmla="*/ 2 w 3"/>
                      <a:gd name="T13" fmla="*/ 1 h 2"/>
                      <a:gd name="T14" fmla="*/ 0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2"/>
                        </a:moveTo>
                        <a:lnTo>
                          <a:pt x="0" y="2"/>
                        </a:lnTo>
                        <a:lnTo>
                          <a:pt x="3" y="2"/>
                        </a:lnTo>
                        <a:lnTo>
                          <a:pt x="3" y="1"/>
                        </a:lnTo>
                        <a:lnTo>
                          <a:pt x="3" y="0"/>
                        </a:lnTo>
                        <a:lnTo>
                          <a:pt x="2" y="0"/>
                        </a:lnTo>
                        <a:lnTo>
                          <a:pt x="2"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4" name="Freeform 718"/>
                  <p:cNvSpPr>
                    <a:spLocks/>
                  </p:cNvSpPr>
                  <p:nvPr/>
                </p:nvSpPr>
                <p:spPr bwMode="auto">
                  <a:xfrm>
                    <a:off x="3251" y="1958"/>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5" name="Freeform 719"/>
                  <p:cNvSpPr>
                    <a:spLocks/>
                  </p:cNvSpPr>
                  <p:nvPr/>
                </p:nvSpPr>
                <p:spPr bwMode="auto">
                  <a:xfrm>
                    <a:off x="3251" y="1959"/>
                    <a:ext cx="2"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6" name="Freeform 720"/>
                  <p:cNvSpPr>
                    <a:spLocks/>
                  </p:cNvSpPr>
                  <p:nvPr/>
                </p:nvSpPr>
                <p:spPr bwMode="auto">
                  <a:xfrm>
                    <a:off x="3252" y="1959"/>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7" name="Freeform 721"/>
                  <p:cNvSpPr>
                    <a:spLocks/>
                  </p:cNvSpPr>
                  <p:nvPr/>
                </p:nvSpPr>
                <p:spPr bwMode="auto">
                  <a:xfrm>
                    <a:off x="3253" y="1960"/>
                    <a:ext cx="1" cy="1"/>
                  </a:xfrm>
                  <a:custGeom>
                    <a:avLst/>
                    <a:gdLst>
                      <a:gd name="T0" fmla="*/ 0 w 3"/>
                      <a:gd name="T1" fmla="*/ 2 h 2"/>
                      <a:gd name="T2" fmla="*/ 0 w 3"/>
                      <a:gd name="T3" fmla="*/ 2 h 2"/>
                      <a:gd name="T4" fmla="*/ 3 w 3"/>
                      <a:gd name="T5" fmla="*/ 2 h 2"/>
                      <a:gd name="T6" fmla="*/ 3 w 3"/>
                      <a:gd name="T7" fmla="*/ 1 h 2"/>
                      <a:gd name="T8" fmla="*/ 3 w 3"/>
                      <a:gd name="T9" fmla="*/ 0 h 2"/>
                      <a:gd name="T10" fmla="*/ 1 w 3"/>
                      <a:gd name="T11" fmla="*/ 0 h 2"/>
                      <a:gd name="T12" fmla="*/ 1 w 3"/>
                      <a:gd name="T13" fmla="*/ 1 h 2"/>
                      <a:gd name="T14" fmla="*/ 0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2"/>
                        </a:moveTo>
                        <a:lnTo>
                          <a:pt x="0" y="2"/>
                        </a:lnTo>
                        <a:lnTo>
                          <a:pt x="3" y="2"/>
                        </a:lnTo>
                        <a:lnTo>
                          <a:pt x="3" y="1"/>
                        </a:lnTo>
                        <a:lnTo>
                          <a:pt x="3"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8" name="Freeform 722"/>
                  <p:cNvSpPr>
                    <a:spLocks/>
                  </p:cNvSpPr>
                  <p:nvPr/>
                </p:nvSpPr>
                <p:spPr bwMode="auto">
                  <a:xfrm>
                    <a:off x="3254" y="1960"/>
                    <a:ext cx="1" cy="1"/>
                  </a:xfrm>
                  <a:custGeom>
                    <a:avLst/>
                    <a:gdLst>
                      <a:gd name="T0" fmla="*/ 1 w 4"/>
                      <a:gd name="T1" fmla="*/ 1 h 4"/>
                      <a:gd name="T2" fmla="*/ 0 w 4"/>
                      <a:gd name="T3" fmla="*/ 2 h 4"/>
                      <a:gd name="T4" fmla="*/ 1 w 4"/>
                      <a:gd name="T5" fmla="*/ 4 h 4"/>
                      <a:gd name="T6" fmla="*/ 3 w 4"/>
                      <a:gd name="T7" fmla="*/ 2 h 4"/>
                      <a:gd name="T8" fmla="*/ 4 w 4"/>
                      <a:gd name="T9" fmla="*/ 1 h 4"/>
                      <a:gd name="T10" fmla="*/ 3 w 4"/>
                      <a:gd name="T11" fmla="*/ 0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1" y="4"/>
                        </a:lnTo>
                        <a:lnTo>
                          <a:pt x="3" y="2"/>
                        </a:lnTo>
                        <a:lnTo>
                          <a:pt x="4" y="1"/>
                        </a:lnTo>
                        <a:lnTo>
                          <a:pt x="3"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49" name="Freeform 723"/>
                  <p:cNvSpPr>
                    <a:spLocks/>
                  </p:cNvSpPr>
                  <p:nvPr/>
                </p:nvSpPr>
                <p:spPr bwMode="auto">
                  <a:xfrm>
                    <a:off x="3254" y="1960"/>
                    <a:ext cx="8" cy="1"/>
                  </a:xfrm>
                  <a:custGeom>
                    <a:avLst/>
                    <a:gdLst>
                      <a:gd name="T0" fmla="*/ 0 w 15"/>
                      <a:gd name="T1" fmla="*/ 3 h 3"/>
                      <a:gd name="T2" fmla="*/ 0 w 15"/>
                      <a:gd name="T3" fmla="*/ 3 h 3"/>
                      <a:gd name="T4" fmla="*/ 15 w 15"/>
                      <a:gd name="T5" fmla="*/ 3 h 3"/>
                      <a:gd name="T6" fmla="*/ 15 w 15"/>
                      <a:gd name="T7" fmla="*/ 1 h 3"/>
                      <a:gd name="T8" fmla="*/ 15 w 15"/>
                      <a:gd name="T9" fmla="*/ 0 h 3"/>
                      <a:gd name="T10" fmla="*/ 2 w 15"/>
                      <a:gd name="T11" fmla="*/ 0 h 3"/>
                      <a:gd name="T12" fmla="*/ 2 w 15"/>
                      <a:gd name="T13" fmla="*/ 1 h 3"/>
                      <a:gd name="T14" fmla="*/ 0 w 15"/>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3"/>
                      <a:gd name="T26" fmla="*/ 15 w 1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3">
                        <a:moveTo>
                          <a:pt x="0" y="3"/>
                        </a:moveTo>
                        <a:lnTo>
                          <a:pt x="0" y="3"/>
                        </a:lnTo>
                        <a:lnTo>
                          <a:pt x="15" y="3"/>
                        </a:lnTo>
                        <a:lnTo>
                          <a:pt x="15" y="1"/>
                        </a:lnTo>
                        <a:lnTo>
                          <a:pt x="15" y="0"/>
                        </a:lnTo>
                        <a:lnTo>
                          <a:pt x="2" y="0"/>
                        </a:lnTo>
                        <a:lnTo>
                          <a:pt x="2"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0" name="Freeform 724"/>
                  <p:cNvSpPr>
                    <a:spLocks/>
                  </p:cNvSpPr>
                  <p:nvPr/>
                </p:nvSpPr>
                <p:spPr bwMode="auto">
                  <a:xfrm>
                    <a:off x="3261" y="1960"/>
                    <a:ext cx="2" cy="1"/>
                  </a:xfrm>
                  <a:custGeom>
                    <a:avLst/>
                    <a:gdLst>
                      <a:gd name="T0" fmla="*/ 1 w 4"/>
                      <a:gd name="T1" fmla="*/ 4 h 4"/>
                      <a:gd name="T2" fmla="*/ 3 w 4"/>
                      <a:gd name="T3" fmla="*/ 4 h 4"/>
                      <a:gd name="T4" fmla="*/ 4 w 4"/>
                      <a:gd name="T5" fmla="*/ 2 h 4"/>
                      <a:gd name="T6" fmla="*/ 3 w 4"/>
                      <a:gd name="T7" fmla="*/ 1 h 4"/>
                      <a:gd name="T8" fmla="*/ 1 w 4"/>
                      <a:gd name="T9" fmla="*/ 0 h 4"/>
                      <a:gd name="T10" fmla="*/ 0 w 4"/>
                      <a:gd name="T11" fmla="*/ 1 h 4"/>
                      <a:gd name="T12" fmla="*/ 1 w 4"/>
                      <a:gd name="T13" fmla="*/ 2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3" y="4"/>
                        </a:lnTo>
                        <a:lnTo>
                          <a:pt x="4" y="2"/>
                        </a:lnTo>
                        <a:lnTo>
                          <a:pt x="3" y="1"/>
                        </a:lnTo>
                        <a:lnTo>
                          <a:pt x="1" y="0"/>
                        </a:lnTo>
                        <a:lnTo>
                          <a:pt x="0" y="1"/>
                        </a:lnTo>
                        <a:lnTo>
                          <a:pt x="1" y="2"/>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1" name="Freeform 725"/>
                  <p:cNvSpPr>
                    <a:spLocks/>
                  </p:cNvSpPr>
                  <p:nvPr/>
                </p:nvSpPr>
                <p:spPr bwMode="auto">
                  <a:xfrm>
                    <a:off x="3262" y="1960"/>
                    <a:ext cx="1" cy="1"/>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2" name="Freeform 726"/>
                  <p:cNvSpPr>
                    <a:spLocks/>
                  </p:cNvSpPr>
                  <p:nvPr/>
                </p:nvSpPr>
                <p:spPr bwMode="auto">
                  <a:xfrm>
                    <a:off x="3262" y="1960"/>
                    <a:ext cx="1" cy="1"/>
                  </a:xfrm>
                  <a:custGeom>
                    <a:avLst/>
                    <a:gdLst>
                      <a:gd name="T0" fmla="*/ 1 w 2"/>
                      <a:gd name="T1" fmla="*/ 1 h 1"/>
                      <a:gd name="T2" fmla="*/ 2 w 2"/>
                      <a:gd name="T3" fmla="*/ 1 h 1"/>
                      <a:gd name="T4" fmla="*/ 0 w 2"/>
                      <a:gd name="T5" fmla="*/ 0 h 1"/>
                      <a:gd name="T6" fmla="*/ 1 w 2"/>
                      <a:gd name="T7" fmla="*/ 0 h 1"/>
                      <a:gd name="T8" fmla="*/ 1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1"/>
                        </a:moveTo>
                        <a:lnTo>
                          <a:pt x="2" y="1"/>
                        </a:lnTo>
                        <a:lnTo>
                          <a:pt x="0"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3" name="Freeform 727"/>
                  <p:cNvSpPr>
                    <a:spLocks/>
                  </p:cNvSpPr>
                  <p:nvPr/>
                </p:nvSpPr>
                <p:spPr bwMode="auto">
                  <a:xfrm>
                    <a:off x="3262" y="1960"/>
                    <a:ext cx="1" cy="1"/>
                  </a:xfrm>
                  <a:custGeom>
                    <a:avLst/>
                    <a:gdLst>
                      <a:gd name="T0" fmla="*/ 2 w 2"/>
                      <a:gd name="T1" fmla="*/ 2 h 2"/>
                      <a:gd name="T2" fmla="*/ 2 w 2"/>
                      <a:gd name="T3" fmla="*/ 0 h 2"/>
                      <a:gd name="T4" fmla="*/ 1 w 2"/>
                      <a:gd name="T5" fmla="*/ 0 h 2"/>
                      <a:gd name="T6" fmla="*/ 0 w 2"/>
                      <a:gd name="T7" fmla="*/ 0 h 2"/>
                      <a:gd name="T8" fmla="*/ 0 w 2"/>
                      <a:gd name="T9" fmla="*/ 1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0"/>
                        </a:lnTo>
                        <a:lnTo>
                          <a:pt x="1" y="0"/>
                        </a:lnTo>
                        <a:lnTo>
                          <a:pt x="0" y="0"/>
                        </a:lnTo>
                        <a:lnTo>
                          <a:pt x="0"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4" name="Freeform 728"/>
                  <p:cNvSpPr>
                    <a:spLocks/>
                  </p:cNvSpPr>
                  <p:nvPr/>
                </p:nvSpPr>
                <p:spPr bwMode="auto">
                  <a:xfrm>
                    <a:off x="3262" y="1959"/>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755" name="Freeform 729"/>
                  <p:cNvSpPr>
                    <a:spLocks/>
                  </p:cNvSpPr>
                  <p:nvPr/>
                </p:nvSpPr>
                <p:spPr bwMode="auto">
                  <a:xfrm>
                    <a:off x="3263" y="1958"/>
                    <a:ext cx="1" cy="2"/>
                  </a:xfrm>
                  <a:custGeom>
                    <a:avLst/>
                    <a:gdLst>
                      <a:gd name="T0" fmla="*/ 1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1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3"/>
                        </a:moveTo>
                        <a:lnTo>
                          <a:pt x="2" y="3"/>
                        </a:lnTo>
                        <a:lnTo>
                          <a:pt x="2" y="0"/>
                        </a:lnTo>
                        <a:lnTo>
                          <a:pt x="1" y="0"/>
                        </a:lnTo>
                        <a:lnTo>
                          <a:pt x="0" y="0"/>
                        </a:lnTo>
                        <a:lnTo>
                          <a:pt x="0" y="2"/>
                        </a:lnTo>
                        <a:lnTo>
                          <a:pt x="1"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7" name="Group 730"/>
                <p:cNvGrpSpPr>
                  <a:grpSpLocks/>
                </p:cNvGrpSpPr>
                <p:nvPr/>
              </p:nvGrpSpPr>
              <p:grpSpPr bwMode="auto">
                <a:xfrm>
                  <a:off x="3345" y="1925"/>
                  <a:ext cx="1299" cy="533"/>
                  <a:chOff x="3221" y="1925"/>
                  <a:chExt cx="1251" cy="533"/>
                </a:xfrm>
              </p:grpSpPr>
              <p:sp>
                <p:nvSpPr>
                  <p:cNvPr id="35356" name="Freeform 731"/>
                  <p:cNvSpPr>
                    <a:spLocks/>
                  </p:cNvSpPr>
                  <p:nvPr/>
                </p:nvSpPr>
                <p:spPr bwMode="auto">
                  <a:xfrm>
                    <a:off x="3263" y="1958"/>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7" name="Freeform 732"/>
                  <p:cNvSpPr>
                    <a:spLocks/>
                  </p:cNvSpPr>
                  <p:nvPr/>
                </p:nvSpPr>
                <p:spPr bwMode="auto">
                  <a:xfrm>
                    <a:off x="3263" y="1954"/>
                    <a:ext cx="2" cy="5"/>
                  </a:xfrm>
                  <a:custGeom>
                    <a:avLst/>
                    <a:gdLst>
                      <a:gd name="T0" fmla="*/ 1 w 2"/>
                      <a:gd name="T1" fmla="*/ 9 h 9"/>
                      <a:gd name="T2" fmla="*/ 2 w 2"/>
                      <a:gd name="T3" fmla="*/ 9 h 9"/>
                      <a:gd name="T4" fmla="*/ 2 w 2"/>
                      <a:gd name="T5" fmla="*/ 0 h 9"/>
                      <a:gd name="T6" fmla="*/ 1 w 2"/>
                      <a:gd name="T7" fmla="*/ 0 h 9"/>
                      <a:gd name="T8" fmla="*/ 0 w 2"/>
                      <a:gd name="T9" fmla="*/ 0 h 9"/>
                      <a:gd name="T10" fmla="*/ 0 w 2"/>
                      <a:gd name="T11" fmla="*/ 8 h 9"/>
                      <a:gd name="T12" fmla="*/ 1 w 2"/>
                      <a:gd name="T13" fmla="*/ 8 h 9"/>
                      <a:gd name="T14" fmla="*/ 1 w 2"/>
                      <a:gd name="T15" fmla="*/ 9 h 9"/>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9"/>
                      <a:gd name="T26" fmla="*/ 2 w 2"/>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9">
                        <a:moveTo>
                          <a:pt x="1" y="9"/>
                        </a:moveTo>
                        <a:lnTo>
                          <a:pt x="2" y="9"/>
                        </a:lnTo>
                        <a:lnTo>
                          <a:pt x="2" y="0"/>
                        </a:lnTo>
                        <a:lnTo>
                          <a:pt x="1" y="0"/>
                        </a:lnTo>
                        <a:lnTo>
                          <a:pt x="0" y="0"/>
                        </a:lnTo>
                        <a:lnTo>
                          <a:pt x="0" y="8"/>
                        </a:lnTo>
                        <a:lnTo>
                          <a:pt x="1" y="8"/>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8" name="Freeform 733"/>
                  <p:cNvSpPr>
                    <a:spLocks/>
                  </p:cNvSpPr>
                  <p:nvPr/>
                </p:nvSpPr>
                <p:spPr bwMode="auto">
                  <a:xfrm>
                    <a:off x="3263" y="1953"/>
                    <a:ext cx="2" cy="2"/>
                  </a:xfrm>
                  <a:custGeom>
                    <a:avLst/>
                    <a:gdLst>
                      <a:gd name="T0" fmla="*/ 3 w 3"/>
                      <a:gd name="T1" fmla="*/ 3 h 4"/>
                      <a:gd name="T2" fmla="*/ 3 w 3"/>
                      <a:gd name="T3" fmla="*/ 2 h 4"/>
                      <a:gd name="T4" fmla="*/ 2 w 3"/>
                      <a:gd name="T5" fmla="*/ 0 h 4"/>
                      <a:gd name="T6" fmla="*/ 1 w 3"/>
                      <a:gd name="T7" fmla="*/ 2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3" y="2"/>
                        </a:lnTo>
                        <a:lnTo>
                          <a:pt x="2" y="0"/>
                        </a:lnTo>
                        <a:lnTo>
                          <a:pt x="1" y="2"/>
                        </a:lnTo>
                        <a:lnTo>
                          <a:pt x="0" y="3"/>
                        </a:lnTo>
                        <a:lnTo>
                          <a:pt x="1" y="4"/>
                        </a:lnTo>
                        <a:lnTo>
                          <a:pt x="2" y="3"/>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9" name="Freeform 734"/>
                  <p:cNvSpPr>
                    <a:spLocks/>
                  </p:cNvSpPr>
                  <p:nvPr/>
                </p:nvSpPr>
                <p:spPr bwMode="auto">
                  <a:xfrm>
                    <a:off x="3262" y="1951"/>
                    <a:ext cx="2" cy="3"/>
                  </a:xfrm>
                  <a:custGeom>
                    <a:avLst/>
                    <a:gdLst>
                      <a:gd name="T0" fmla="*/ 2 w 3"/>
                      <a:gd name="T1" fmla="*/ 5 h 6"/>
                      <a:gd name="T2" fmla="*/ 3 w 3"/>
                      <a:gd name="T3" fmla="*/ 5 h 6"/>
                      <a:gd name="T4" fmla="*/ 3 w 3"/>
                      <a:gd name="T5" fmla="*/ 3 h 6"/>
                      <a:gd name="T6" fmla="*/ 2 w 3"/>
                      <a:gd name="T7" fmla="*/ 1 h 6"/>
                      <a:gd name="T8" fmla="*/ 2 w 3"/>
                      <a:gd name="T9" fmla="*/ 0 h 6"/>
                      <a:gd name="T10" fmla="*/ 1 w 3"/>
                      <a:gd name="T11" fmla="*/ 0 h 6"/>
                      <a:gd name="T12" fmla="*/ 0 w 3"/>
                      <a:gd name="T13" fmla="*/ 0 h 6"/>
                      <a:gd name="T14" fmla="*/ 0 w 3"/>
                      <a:gd name="T15" fmla="*/ 1 h 6"/>
                      <a:gd name="T16" fmla="*/ 1 w 3"/>
                      <a:gd name="T17" fmla="*/ 3 h 6"/>
                      <a:gd name="T18" fmla="*/ 1 w 3"/>
                      <a:gd name="T19" fmla="*/ 6 h 6"/>
                      <a:gd name="T20" fmla="*/ 1 w 3"/>
                      <a:gd name="T21" fmla="*/ 6 h 6"/>
                      <a:gd name="T22" fmla="*/ 2 w 3"/>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2" y="5"/>
                        </a:moveTo>
                        <a:lnTo>
                          <a:pt x="3" y="5"/>
                        </a:lnTo>
                        <a:lnTo>
                          <a:pt x="3" y="3"/>
                        </a:lnTo>
                        <a:lnTo>
                          <a:pt x="2" y="1"/>
                        </a:lnTo>
                        <a:lnTo>
                          <a:pt x="2" y="0"/>
                        </a:lnTo>
                        <a:lnTo>
                          <a:pt x="1" y="0"/>
                        </a:lnTo>
                        <a:lnTo>
                          <a:pt x="0" y="0"/>
                        </a:lnTo>
                        <a:lnTo>
                          <a:pt x="0" y="1"/>
                        </a:lnTo>
                        <a:lnTo>
                          <a:pt x="1" y="3"/>
                        </a:lnTo>
                        <a:lnTo>
                          <a:pt x="1" y="6"/>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0" name="Freeform 735"/>
                  <p:cNvSpPr>
                    <a:spLocks/>
                  </p:cNvSpPr>
                  <p:nvPr/>
                </p:nvSpPr>
                <p:spPr bwMode="auto">
                  <a:xfrm>
                    <a:off x="3262" y="1950"/>
                    <a:ext cx="1" cy="2"/>
                  </a:xfrm>
                  <a:custGeom>
                    <a:avLst/>
                    <a:gdLst>
                      <a:gd name="T0" fmla="*/ 4 w 4"/>
                      <a:gd name="T1" fmla="*/ 2 h 3"/>
                      <a:gd name="T2" fmla="*/ 4 w 4"/>
                      <a:gd name="T3" fmla="*/ 1 h 3"/>
                      <a:gd name="T4" fmla="*/ 3 w 4"/>
                      <a:gd name="T5" fmla="*/ 0 h 3"/>
                      <a:gd name="T6" fmla="*/ 2 w 4"/>
                      <a:gd name="T7" fmla="*/ 1 h 3"/>
                      <a:gd name="T8" fmla="*/ 0 w 4"/>
                      <a:gd name="T9" fmla="*/ 2 h 3"/>
                      <a:gd name="T10" fmla="*/ 2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2" y="1"/>
                        </a:lnTo>
                        <a:lnTo>
                          <a:pt x="0" y="2"/>
                        </a:lnTo>
                        <a:lnTo>
                          <a:pt x="2"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1" name="Freeform 736"/>
                  <p:cNvSpPr>
                    <a:spLocks/>
                  </p:cNvSpPr>
                  <p:nvPr/>
                </p:nvSpPr>
                <p:spPr bwMode="auto">
                  <a:xfrm>
                    <a:off x="3262" y="1950"/>
                    <a:ext cx="1" cy="1"/>
                  </a:xfrm>
                  <a:custGeom>
                    <a:avLst/>
                    <a:gdLst>
                      <a:gd name="T0" fmla="*/ 2 w 3"/>
                      <a:gd name="T1" fmla="*/ 1 h 2"/>
                      <a:gd name="T2" fmla="*/ 3 w 3"/>
                      <a:gd name="T3" fmla="*/ 1 h 2"/>
                      <a:gd name="T4" fmla="*/ 3 w 3"/>
                      <a:gd name="T5" fmla="*/ 0 h 2"/>
                      <a:gd name="T6" fmla="*/ 2 w 3"/>
                      <a:gd name="T7" fmla="*/ 0 h 2"/>
                      <a:gd name="T8" fmla="*/ 0 w 3"/>
                      <a:gd name="T9" fmla="*/ 0 h 2"/>
                      <a:gd name="T10" fmla="*/ 0 w 3"/>
                      <a:gd name="T11" fmla="*/ 2 h 2"/>
                      <a:gd name="T12" fmla="*/ 0 w 3"/>
                      <a:gd name="T13" fmla="*/ 2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3" y="1"/>
                        </a:lnTo>
                        <a:lnTo>
                          <a:pt x="3" y="0"/>
                        </a:lnTo>
                        <a:lnTo>
                          <a:pt x="2" y="0"/>
                        </a:lnTo>
                        <a:lnTo>
                          <a:pt x="0" y="0"/>
                        </a:lnTo>
                        <a:lnTo>
                          <a:pt x="0"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2" name="Freeform 737"/>
                  <p:cNvSpPr>
                    <a:spLocks/>
                  </p:cNvSpPr>
                  <p:nvPr/>
                </p:nvSpPr>
                <p:spPr bwMode="auto">
                  <a:xfrm>
                    <a:off x="3261" y="1949"/>
                    <a:ext cx="2" cy="2"/>
                  </a:xfrm>
                  <a:custGeom>
                    <a:avLst/>
                    <a:gdLst>
                      <a:gd name="T0" fmla="*/ 4 w 4"/>
                      <a:gd name="T1" fmla="*/ 3 h 4"/>
                      <a:gd name="T2" fmla="*/ 4 w 4"/>
                      <a:gd name="T3" fmla="*/ 1 h 4"/>
                      <a:gd name="T4" fmla="*/ 3 w 4"/>
                      <a:gd name="T5" fmla="*/ 0 h 4"/>
                      <a:gd name="T6" fmla="*/ 1 w 4"/>
                      <a:gd name="T7" fmla="*/ 1 h 4"/>
                      <a:gd name="T8" fmla="*/ 0 w 4"/>
                      <a:gd name="T9" fmla="*/ 3 h 4"/>
                      <a:gd name="T10" fmla="*/ 1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1"/>
                        </a:lnTo>
                        <a:lnTo>
                          <a:pt x="3" y="0"/>
                        </a:lnTo>
                        <a:lnTo>
                          <a:pt x="1" y="1"/>
                        </a:lnTo>
                        <a:lnTo>
                          <a:pt x="0" y="3"/>
                        </a:lnTo>
                        <a:lnTo>
                          <a:pt x="1"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3" name="Freeform 738"/>
                  <p:cNvSpPr>
                    <a:spLocks/>
                  </p:cNvSpPr>
                  <p:nvPr/>
                </p:nvSpPr>
                <p:spPr bwMode="auto">
                  <a:xfrm>
                    <a:off x="3261" y="1949"/>
                    <a:ext cx="1" cy="2"/>
                  </a:xfrm>
                  <a:custGeom>
                    <a:avLst/>
                    <a:gdLst>
                      <a:gd name="T0" fmla="*/ 2 w 4"/>
                      <a:gd name="T1" fmla="*/ 2 h 5"/>
                      <a:gd name="T2" fmla="*/ 4 w 4"/>
                      <a:gd name="T3" fmla="*/ 2 h 5"/>
                      <a:gd name="T4" fmla="*/ 2 w 4"/>
                      <a:gd name="T5" fmla="*/ 0 h 5"/>
                      <a:gd name="T6" fmla="*/ 1 w 4"/>
                      <a:gd name="T7" fmla="*/ 0 h 5"/>
                      <a:gd name="T8" fmla="*/ 0 w 4"/>
                      <a:gd name="T9" fmla="*/ 0 h 5"/>
                      <a:gd name="T10" fmla="*/ 2 w 4"/>
                      <a:gd name="T11" fmla="*/ 5 h 5"/>
                      <a:gd name="T12" fmla="*/ 1 w 4"/>
                      <a:gd name="T13" fmla="*/ 4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2"/>
                        </a:lnTo>
                        <a:lnTo>
                          <a:pt x="2" y="0"/>
                        </a:lnTo>
                        <a:lnTo>
                          <a:pt x="1" y="0"/>
                        </a:lnTo>
                        <a:lnTo>
                          <a:pt x="0" y="0"/>
                        </a:lnTo>
                        <a:lnTo>
                          <a:pt x="2" y="5"/>
                        </a:lnTo>
                        <a:lnTo>
                          <a:pt x="1"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4" name="Freeform 739"/>
                  <p:cNvSpPr>
                    <a:spLocks/>
                  </p:cNvSpPr>
                  <p:nvPr/>
                </p:nvSpPr>
                <p:spPr bwMode="auto">
                  <a:xfrm>
                    <a:off x="3260" y="1947"/>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5" name="Freeform 740"/>
                  <p:cNvSpPr>
                    <a:spLocks/>
                  </p:cNvSpPr>
                  <p:nvPr/>
                </p:nvSpPr>
                <p:spPr bwMode="auto">
                  <a:xfrm>
                    <a:off x="3259" y="1947"/>
                    <a:ext cx="2" cy="2"/>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6" name="Freeform 741"/>
                  <p:cNvSpPr>
                    <a:spLocks/>
                  </p:cNvSpPr>
                  <p:nvPr/>
                </p:nvSpPr>
                <p:spPr bwMode="auto">
                  <a:xfrm>
                    <a:off x="3259" y="1946"/>
                    <a:ext cx="2" cy="1"/>
                  </a:xfrm>
                  <a:custGeom>
                    <a:avLst/>
                    <a:gdLst>
                      <a:gd name="T0" fmla="*/ 3 w 3"/>
                      <a:gd name="T1" fmla="*/ 3 h 4"/>
                      <a:gd name="T2" fmla="*/ 2 w 3"/>
                      <a:gd name="T3" fmla="*/ 0 h 4"/>
                      <a:gd name="T4" fmla="*/ 2 w 3"/>
                      <a:gd name="T5" fmla="*/ 0 h 4"/>
                      <a:gd name="T6" fmla="*/ 1 w 3"/>
                      <a:gd name="T7" fmla="*/ 2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2" y="0"/>
                        </a:lnTo>
                        <a:lnTo>
                          <a:pt x="1" y="2"/>
                        </a:lnTo>
                        <a:lnTo>
                          <a:pt x="0" y="3"/>
                        </a:lnTo>
                        <a:lnTo>
                          <a:pt x="1" y="4"/>
                        </a:lnTo>
                        <a:lnTo>
                          <a:pt x="2" y="3"/>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7" name="Freeform 742"/>
                  <p:cNvSpPr>
                    <a:spLocks/>
                  </p:cNvSpPr>
                  <p:nvPr/>
                </p:nvSpPr>
                <p:spPr bwMode="auto">
                  <a:xfrm>
                    <a:off x="3257" y="1943"/>
                    <a:ext cx="3" cy="4"/>
                  </a:xfrm>
                  <a:custGeom>
                    <a:avLst/>
                    <a:gdLst>
                      <a:gd name="T0" fmla="*/ 5 w 6"/>
                      <a:gd name="T1" fmla="*/ 7 h 9"/>
                      <a:gd name="T2" fmla="*/ 6 w 6"/>
                      <a:gd name="T3" fmla="*/ 7 h 9"/>
                      <a:gd name="T4" fmla="*/ 3 w 6"/>
                      <a:gd name="T5" fmla="*/ 0 h 9"/>
                      <a:gd name="T6" fmla="*/ 1 w 6"/>
                      <a:gd name="T7" fmla="*/ 0 h 9"/>
                      <a:gd name="T8" fmla="*/ 0 w 6"/>
                      <a:gd name="T9" fmla="*/ 0 h 9"/>
                      <a:gd name="T10" fmla="*/ 5 w 6"/>
                      <a:gd name="T11" fmla="*/ 9 h 9"/>
                      <a:gd name="T12" fmla="*/ 4 w 6"/>
                      <a:gd name="T13" fmla="*/ 8 h 9"/>
                      <a:gd name="T14" fmla="*/ 5 w 6"/>
                      <a:gd name="T15" fmla="*/ 7 h 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9"/>
                      <a:gd name="T26" fmla="*/ 6 w 6"/>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9">
                        <a:moveTo>
                          <a:pt x="5" y="7"/>
                        </a:moveTo>
                        <a:lnTo>
                          <a:pt x="6" y="7"/>
                        </a:lnTo>
                        <a:lnTo>
                          <a:pt x="3" y="0"/>
                        </a:lnTo>
                        <a:lnTo>
                          <a:pt x="1" y="0"/>
                        </a:lnTo>
                        <a:lnTo>
                          <a:pt x="0" y="0"/>
                        </a:lnTo>
                        <a:lnTo>
                          <a:pt x="5" y="9"/>
                        </a:lnTo>
                        <a:lnTo>
                          <a:pt x="4" y="8"/>
                        </a:lnTo>
                        <a:lnTo>
                          <a:pt x="5"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8" name="Freeform 743"/>
                  <p:cNvSpPr>
                    <a:spLocks/>
                  </p:cNvSpPr>
                  <p:nvPr/>
                </p:nvSpPr>
                <p:spPr bwMode="auto">
                  <a:xfrm>
                    <a:off x="3243" y="1925"/>
                    <a:ext cx="15" cy="18"/>
                  </a:xfrm>
                  <a:custGeom>
                    <a:avLst/>
                    <a:gdLst>
                      <a:gd name="T0" fmla="*/ 30 w 30"/>
                      <a:gd name="T1" fmla="*/ 36 h 37"/>
                      <a:gd name="T2" fmla="*/ 28 w 30"/>
                      <a:gd name="T3" fmla="*/ 33 h 37"/>
                      <a:gd name="T4" fmla="*/ 27 w 30"/>
                      <a:gd name="T5" fmla="*/ 32 h 37"/>
                      <a:gd name="T6" fmla="*/ 2 w 30"/>
                      <a:gd name="T7" fmla="*/ 0 h 37"/>
                      <a:gd name="T8" fmla="*/ 0 w 30"/>
                      <a:gd name="T9" fmla="*/ 2 h 37"/>
                      <a:gd name="T10" fmla="*/ 25 w 30"/>
                      <a:gd name="T11" fmla="*/ 35 h 37"/>
                      <a:gd name="T12" fmla="*/ 27 w 30"/>
                      <a:gd name="T13" fmla="*/ 37 h 37"/>
                      <a:gd name="T14" fmla="*/ 28 w 30"/>
                      <a:gd name="T15" fmla="*/ 36 h 37"/>
                      <a:gd name="T16" fmla="*/ 30 w 30"/>
                      <a:gd name="T17" fmla="*/ 36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7"/>
                      <a:gd name="T29" fmla="*/ 30 w 30"/>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7">
                        <a:moveTo>
                          <a:pt x="30" y="36"/>
                        </a:moveTo>
                        <a:lnTo>
                          <a:pt x="28" y="33"/>
                        </a:lnTo>
                        <a:lnTo>
                          <a:pt x="27" y="32"/>
                        </a:lnTo>
                        <a:lnTo>
                          <a:pt x="2" y="0"/>
                        </a:lnTo>
                        <a:lnTo>
                          <a:pt x="0" y="2"/>
                        </a:lnTo>
                        <a:lnTo>
                          <a:pt x="25" y="35"/>
                        </a:lnTo>
                        <a:lnTo>
                          <a:pt x="27" y="37"/>
                        </a:lnTo>
                        <a:lnTo>
                          <a:pt x="28" y="36"/>
                        </a:lnTo>
                        <a:lnTo>
                          <a:pt x="30"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69" name="Freeform 744"/>
                  <p:cNvSpPr>
                    <a:spLocks/>
                  </p:cNvSpPr>
                  <p:nvPr/>
                </p:nvSpPr>
                <p:spPr bwMode="auto">
                  <a:xfrm>
                    <a:off x="3221" y="1925"/>
                    <a:ext cx="23" cy="2"/>
                  </a:xfrm>
                  <a:custGeom>
                    <a:avLst/>
                    <a:gdLst>
                      <a:gd name="T0" fmla="*/ 46 w 46"/>
                      <a:gd name="T1" fmla="*/ 0 h 5"/>
                      <a:gd name="T2" fmla="*/ 1 w 46"/>
                      <a:gd name="T3" fmla="*/ 2 h 5"/>
                      <a:gd name="T4" fmla="*/ 0 w 46"/>
                      <a:gd name="T5" fmla="*/ 5 h 5"/>
                      <a:gd name="T6" fmla="*/ 3 w 46"/>
                      <a:gd name="T7" fmla="*/ 5 h 5"/>
                      <a:gd name="T8" fmla="*/ 44 w 46"/>
                      <a:gd name="T9" fmla="*/ 2 h 5"/>
                      <a:gd name="T10" fmla="*/ 46 w 46"/>
                      <a:gd name="T11" fmla="*/ 0 h 5"/>
                      <a:gd name="T12" fmla="*/ 0 60000 65536"/>
                      <a:gd name="T13" fmla="*/ 0 60000 65536"/>
                      <a:gd name="T14" fmla="*/ 0 60000 65536"/>
                      <a:gd name="T15" fmla="*/ 0 60000 65536"/>
                      <a:gd name="T16" fmla="*/ 0 60000 65536"/>
                      <a:gd name="T17" fmla="*/ 0 60000 65536"/>
                      <a:gd name="T18" fmla="*/ 0 w 46"/>
                      <a:gd name="T19" fmla="*/ 0 h 5"/>
                      <a:gd name="T20" fmla="*/ 46 w 46"/>
                      <a:gd name="T21" fmla="*/ 5 h 5"/>
                    </a:gdLst>
                    <a:ahLst/>
                    <a:cxnLst>
                      <a:cxn ang="T12">
                        <a:pos x="T0" y="T1"/>
                      </a:cxn>
                      <a:cxn ang="T13">
                        <a:pos x="T2" y="T3"/>
                      </a:cxn>
                      <a:cxn ang="T14">
                        <a:pos x="T4" y="T5"/>
                      </a:cxn>
                      <a:cxn ang="T15">
                        <a:pos x="T6" y="T7"/>
                      </a:cxn>
                      <a:cxn ang="T16">
                        <a:pos x="T8" y="T9"/>
                      </a:cxn>
                      <a:cxn ang="T17">
                        <a:pos x="T10" y="T11"/>
                      </a:cxn>
                    </a:cxnLst>
                    <a:rect l="T18" t="T19" r="T20" b="T21"/>
                    <a:pathLst>
                      <a:path w="46" h="5">
                        <a:moveTo>
                          <a:pt x="46" y="0"/>
                        </a:moveTo>
                        <a:lnTo>
                          <a:pt x="1" y="2"/>
                        </a:lnTo>
                        <a:lnTo>
                          <a:pt x="0" y="5"/>
                        </a:lnTo>
                        <a:lnTo>
                          <a:pt x="3" y="5"/>
                        </a:lnTo>
                        <a:lnTo>
                          <a:pt x="44" y="2"/>
                        </a:lnTo>
                        <a:lnTo>
                          <a:pt x="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0" name="Freeform 745"/>
                  <p:cNvSpPr>
                    <a:spLocks noEditPoints="1"/>
                  </p:cNvSpPr>
                  <p:nvPr/>
                </p:nvSpPr>
                <p:spPr bwMode="auto">
                  <a:xfrm>
                    <a:off x="3258" y="1981"/>
                    <a:ext cx="96" cy="67"/>
                  </a:xfrm>
                  <a:custGeom>
                    <a:avLst/>
                    <a:gdLst>
                      <a:gd name="T0" fmla="*/ 176 w 193"/>
                      <a:gd name="T1" fmla="*/ 67 h 133"/>
                      <a:gd name="T2" fmla="*/ 184 w 193"/>
                      <a:gd name="T3" fmla="*/ 78 h 133"/>
                      <a:gd name="T4" fmla="*/ 188 w 193"/>
                      <a:gd name="T5" fmla="*/ 87 h 133"/>
                      <a:gd name="T6" fmla="*/ 192 w 193"/>
                      <a:gd name="T7" fmla="*/ 94 h 133"/>
                      <a:gd name="T8" fmla="*/ 193 w 193"/>
                      <a:gd name="T9" fmla="*/ 100 h 133"/>
                      <a:gd name="T10" fmla="*/ 193 w 193"/>
                      <a:gd name="T11" fmla="*/ 106 h 133"/>
                      <a:gd name="T12" fmla="*/ 191 w 193"/>
                      <a:gd name="T13" fmla="*/ 110 h 133"/>
                      <a:gd name="T14" fmla="*/ 187 w 193"/>
                      <a:gd name="T15" fmla="*/ 114 h 133"/>
                      <a:gd name="T16" fmla="*/ 182 w 193"/>
                      <a:gd name="T17" fmla="*/ 116 h 133"/>
                      <a:gd name="T18" fmla="*/ 174 w 193"/>
                      <a:gd name="T19" fmla="*/ 117 h 133"/>
                      <a:gd name="T20" fmla="*/ 165 w 193"/>
                      <a:gd name="T21" fmla="*/ 116 h 133"/>
                      <a:gd name="T22" fmla="*/ 155 w 193"/>
                      <a:gd name="T23" fmla="*/ 111 h 133"/>
                      <a:gd name="T24" fmla="*/ 143 w 193"/>
                      <a:gd name="T25" fmla="*/ 106 h 133"/>
                      <a:gd name="T26" fmla="*/ 133 w 193"/>
                      <a:gd name="T27" fmla="*/ 98 h 133"/>
                      <a:gd name="T28" fmla="*/ 121 w 193"/>
                      <a:gd name="T29" fmla="*/ 87 h 133"/>
                      <a:gd name="T30" fmla="*/ 114 w 193"/>
                      <a:gd name="T31" fmla="*/ 79 h 133"/>
                      <a:gd name="T32" fmla="*/ 116 w 193"/>
                      <a:gd name="T33" fmla="*/ 84 h 133"/>
                      <a:gd name="T34" fmla="*/ 117 w 193"/>
                      <a:gd name="T35" fmla="*/ 87 h 133"/>
                      <a:gd name="T36" fmla="*/ 116 w 193"/>
                      <a:gd name="T37" fmla="*/ 92 h 133"/>
                      <a:gd name="T38" fmla="*/ 116 w 193"/>
                      <a:gd name="T39" fmla="*/ 98 h 133"/>
                      <a:gd name="T40" fmla="*/ 113 w 193"/>
                      <a:gd name="T41" fmla="*/ 103 h 133"/>
                      <a:gd name="T42" fmla="*/ 95 w 193"/>
                      <a:gd name="T43" fmla="*/ 133 h 133"/>
                      <a:gd name="T44" fmla="*/ 91 w 193"/>
                      <a:gd name="T45" fmla="*/ 86 h 133"/>
                      <a:gd name="T46" fmla="*/ 95 w 193"/>
                      <a:gd name="T47" fmla="*/ 82 h 133"/>
                      <a:gd name="T48" fmla="*/ 97 w 193"/>
                      <a:gd name="T49" fmla="*/ 77 h 133"/>
                      <a:gd name="T50" fmla="*/ 98 w 193"/>
                      <a:gd name="T51" fmla="*/ 73 h 133"/>
                      <a:gd name="T52" fmla="*/ 98 w 193"/>
                      <a:gd name="T53" fmla="*/ 70 h 133"/>
                      <a:gd name="T54" fmla="*/ 98 w 193"/>
                      <a:gd name="T55" fmla="*/ 67 h 133"/>
                      <a:gd name="T56" fmla="*/ 98 w 193"/>
                      <a:gd name="T57" fmla="*/ 63 h 133"/>
                      <a:gd name="T58" fmla="*/ 97 w 193"/>
                      <a:gd name="T59" fmla="*/ 60 h 133"/>
                      <a:gd name="T60" fmla="*/ 96 w 193"/>
                      <a:gd name="T61" fmla="*/ 57 h 133"/>
                      <a:gd name="T62" fmla="*/ 95 w 193"/>
                      <a:gd name="T63" fmla="*/ 54 h 133"/>
                      <a:gd name="T64" fmla="*/ 93 w 193"/>
                      <a:gd name="T65" fmla="*/ 52 h 133"/>
                      <a:gd name="T66" fmla="*/ 90 w 193"/>
                      <a:gd name="T67" fmla="*/ 47 h 133"/>
                      <a:gd name="T68" fmla="*/ 15 w 193"/>
                      <a:gd name="T69" fmla="*/ 26 h 133"/>
                      <a:gd name="T70" fmla="*/ 117 w 193"/>
                      <a:gd name="T71" fmla="*/ 63 h 133"/>
                      <a:gd name="T72" fmla="*/ 121 w 193"/>
                      <a:gd name="T73" fmla="*/ 71 h 133"/>
                      <a:gd name="T74" fmla="*/ 127 w 193"/>
                      <a:gd name="T75" fmla="*/ 78 h 133"/>
                      <a:gd name="T76" fmla="*/ 133 w 193"/>
                      <a:gd name="T77" fmla="*/ 83 h 133"/>
                      <a:gd name="T78" fmla="*/ 138 w 193"/>
                      <a:gd name="T79" fmla="*/ 87 h 133"/>
                      <a:gd name="T80" fmla="*/ 142 w 193"/>
                      <a:gd name="T81" fmla="*/ 91 h 133"/>
                      <a:gd name="T82" fmla="*/ 148 w 193"/>
                      <a:gd name="T83" fmla="*/ 93 h 133"/>
                      <a:gd name="T84" fmla="*/ 154 w 193"/>
                      <a:gd name="T85" fmla="*/ 95 h 133"/>
                      <a:gd name="T86" fmla="*/ 158 w 193"/>
                      <a:gd name="T87" fmla="*/ 96 h 133"/>
                      <a:gd name="T88" fmla="*/ 163 w 193"/>
                      <a:gd name="T89" fmla="*/ 96 h 133"/>
                      <a:gd name="T90" fmla="*/ 167 w 193"/>
                      <a:gd name="T91" fmla="*/ 95 h 133"/>
                      <a:gd name="T92" fmla="*/ 171 w 193"/>
                      <a:gd name="T93" fmla="*/ 93 h 133"/>
                      <a:gd name="T94" fmla="*/ 172 w 193"/>
                      <a:gd name="T95" fmla="*/ 88 h 133"/>
                      <a:gd name="T96" fmla="*/ 170 w 193"/>
                      <a:gd name="T97" fmla="*/ 83 h 133"/>
                      <a:gd name="T98" fmla="*/ 166 w 193"/>
                      <a:gd name="T99" fmla="*/ 75 h 133"/>
                      <a:gd name="T100" fmla="*/ 161 w 193"/>
                      <a:gd name="T101" fmla="*/ 64 h 1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3"/>
                      <a:gd name="T154" fmla="*/ 0 h 133"/>
                      <a:gd name="T155" fmla="*/ 193 w 193"/>
                      <a:gd name="T156" fmla="*/ 133 h 13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3" h="133">
                        <a:moveTo>
                          <a:pt x="0" y="8"/>
                        </a:moveTo>
                        <a:lnTo>
                          <a:pt x="126" y="0"/>
                        </a:lnTo>
                        <a:lnTo>
                          <a:pt x="173" y="63"/>
                        </a:lnTo>
                        <a:lnTo>
                          <a:pt x="176" y="67"/>
                        </a:lnTo>
                        <a:lnTo>
                          <a:pt x="178" y="70"/>
                        </a:lnTo>
                        <a:lnTo>
                          <a:pt x="179" y="72"/>
                        </a:lnTo>
                        <a:lnTo>
                          <a:pt x="181" y="75"/>
                        </a:lnTo>
                        <a:lnTo>
                          <a:pt x="184" y="78"/>
                        </a:lnTo>
                        <a:lnTo>
                          <a:pt x="185" y="80"/>
                        </a:lnTo>
                        <a:lnTo>
                          <a:pt x="186" y="83"/>
                        </a:lnTo>
                        <a:lnTo>
                          <a:pt x="187" y="85"/>
                        </a:lnTo>
                        <a:lnTo>
                          <a:pt x="188" y="87"/>
                        </a:lnTo>
                        <a:lnTo>
                          <a:pt x="189" y="88"/>
                        </a:lnTo>
                        <a:lnTo>
                          <a:pt x="191" y="91"/>
                        </a:lnTo>
                        <a:lnTo>
                          <a:pt x="192" y="92"/>
                        </a:lnTo>
                        <a:lnTo>
                          <a:pt x="192" y="94"/>
                        </a:lnTo>
                        <a:lnTo>
                          <a:pt x="193" y="95"/>
                        </a:lnTo>
                        <a:lnTo>
                          <a:pt x="193" y="98"/>
                        </a:lnTo>
                        <a:lnTo>
                          <a:pt x="193" y="99"/>
                        </a:lnTo>
                        <a:lnTo>
                          <a:pt x="193" y="100"/>
                        </a:lnTo>
                        <a:lnTo>
                          <a:pt x="193" y="102"/>
                        </a:lnTo>
                        <a:lnTo>
                          <a:pt x="193" y="103"/>
                        </a:lnTo>
                        <a:lnTo>
                          <a:pt x="193" y="105"/>
                        </a:lnTo>
                        <a:lnTo>
                          <a:pt x="193" y="106"/>
                        </a:lnTo>
                        <a:lnTo>
                          <a:pt x="193" y="107"/>
                        </a:lnTo>
                        <a:lnTo>
                          <a:pt x="192" y="108"/>
                        </a:lnTo>
                        <a:lnTo>
                          <a:pt x="192" y="109"/>
                        </a:lnTo>
                        <a:lnTo>
                          <a:pt x="191" y="110"/>
                        </a:lnTo>
                        <a:lnTo>
                          <a:pt x="189" y="111"/>
                        </a:lnTo>
                        <a:lnTo>
                          <a:pt x="189" y="113"/>
                        </a:lnTo>
                        <a:lnTo>
                          <a:pt x="188" y="113"/>
                        </a:lnTo>
                        <a:lnTo>
                          <a:pt x="187" y="114"/>
                        </a:lnTo>
                        <a:lnTo>
                          <a:pt x="186" y="115"/>
                        </a:lnTo>
                        <a:lnTo>
                          <a:pt x="185" y="115"/>
                        </a:lnTo>
                        <a:lnTo>
                          <a:pt x="184" y="115"/>
                        </a:lnTo>
                        <a:lnTo>
                          <a:pt x="182" y="116"/>
                        </a:lnTo>
                        <a:lnTo>
                          <a:pt x="180" y="116"/>
                        </a:lnTo>
                        <a:lnTo>
                          <a:pt x="179" y="116"/>
                        </a:lnTo>
                        <a:lnTo>
                          <a:pt x="178" y="116"/>
                        </a:lnTo>
                        <a:lnTo>
                          <a:pt x="174" y="117"/>
                        </a:lnTo>
                        <a:lnTo>
                          <a:pt x="172" y="117"/>
                        </a:lnTo>
                        <a:lnTo>
                          <a:pt x="170" y="116"/>
                        </a:lnTo>
                        <a:lnTo>
                          <a:pt x="167" y="116"/>
                        </a:lnTo>
                        <a:lnTo>
                          <a:pt x="165" y="116"/>
                        </a:lnTo>
                        <a:lnTo>
                          <a:pt x="163" y="115"/>
                        </a:lnTo>
                        <a:lnTo>
                          <a:pt x="159" y="114"/>
                        </a:lnTo>
                        <a:lnTo>
                          <a:pt x="157" y="113"/>
                        </a:lnTo>
                        <a:lnTo>
                          <a:pt x="155" y="111"/>
                        </a:lnTo>
                        <a:lnTo>
                          <a:pt x="151" y="110"/>
                        </a:lnTo>
                        <a:lnTo>
                          <a:pt x="149" y="109"/>
                        </a:lnTo>
                        <a:lnTo>
                          <a:pt x="147" y="107"/>
                        </a:lnTo>
                        <a:lnTo>
                          <a:pt x="143" y="106"/>
                        </a:lnTo>
                        <a:lnTo>
                          <a:pt x="141" y="105"/>
                        </a:lnTo>
                        <a:lnTo>
                          <a:pt x="138" y="102"/>
                        </a:lnTo>
                        <a:lnTo>
                          <a:pt x="135" y="100"/>
                        </a:lnTo>
                        <a:lnTo>
                          <a:pt x="133" y="98"/>
                        </a:lnTo>
                        <a:lnTo>
                          <a:pt x="129" y="95"/>
                        </a:lnTo>
                        <a:lnTo>
                          <a:pt x="127" y="93"/>
                        </a:lnTo>
                        <a:lnTo>
                          <a:pt x="124" y="91"/>
                        </a:lnTo>
                        <a:lnTo>
                          <a:pt x="121" y="87"/>
                        </a:lnTo>
                        <a:lnTo>
                          <a:pt x="118" y="85"/>
                        </a:lnTo>
                        <a:lnTo>
                          <a:pt x="117" y="82"/>
                        </a:lnTo>
                        <a:lnTo>
                          <a:pt x="113" y="78"/>
                        </a:lnTo>
                        <a:lnTo>
                          <a:pt x="114" y="79"/>
                        </a:lnTo>
                        <a:lnTo>
                          <a:pt x="114" y="80"/>
                        </a:lnTo>
                        <a:lnTo>
                          <a:pt x="116" y="82"/>
                        </a:lnTo>
                        <a:lnTo>
                          <a:pt x="116" y="83"/>
                        </a:lnTo>
                        <a:lnTo>
                          <a:pt x="116" y="84"/>
                        </a:lnTo>
                        <a:lnTo>
                          <a:pt x="117" y="85"/>
                        </a:lnTo>
                        <a:lnTo>
                          <a:pt x="117" y="86"/>
                        </a:lnTo>
                        <a:lnTo>
                          <a:pt x="117" y="87"/>
                        </a:lnTo>
                        <a:lnTo>
                          <a:pt x="117" y="88"/>
                        </a:lnTo>
                        <a:lnTo>
                          <a:pt x="117" y="90"/>
                        </a:lnTo>
                        <a:lnTo>
                          <a:pt x="116" y="90"/>
                        </a:lnTo>
                        <a:lnTo>
                          <a:pt x="116" y="92"/>
                        </a:lnTo>
                        <a:lnTo>
                          <a:pt x="116" y="93"/>
                        </a:lnTo>
                        <a:lnTo>
                          <a:pt x="116" y="94"/>
                        </a:lnTo>
                        <a:lnTo>
                          <a:pt x="116" y="96"/>
                        </a:lnTo>
                        <a:lnTo>
                          <a:pt x="116" y="98"/>
                        </a:lnTo>
                        <a:lnTo>
                          <a:pt x="114" y="99"/>
                        </a:lnTo>
                        <a:lnTo>
                          <a:pt x="114" y="100"/>
                        </a:lnTo>
                        <a:lnTo>
                          <a:pt x="114" y="102"/>
                        </a:lnTo>
                        <a:lnTo>
                          <a:pt x="113" y="103"/>
                        </a:lnTo>
                        <a:lnTo>
                          <a:pt x="113" y="105"/>
                        </a:lnTo>
                        <a:lnTo>
                          <a:pt x="112" y="106"/>
                        </a:lnTo>
                        <a:lnTo>
                          <a:pt x="111" y="107"/>
                        </a:lnTo>
                        <a:lnTo>
                          <a:pt x="95" y="133"/>
                        </a:lnTo>
                        <a:lnTo>
                          <a:pt x="78" y="109"/>
                        </a:lnTo>
                        <a:lnTo>
                          <a:pt x="89" y="88"/>
                        </a:lnTo>
                        <a:lnTo>
                          <a:pt x="90" y="87"/>
                        </a:lnTo>
                        <a:lnTo>
                          <a:pt x="91" y="86"/>
                        </a:lnTo>
                        <a:lnTo>
                          <a:pt x="93" y="85"/>
                        </a:lnTo>
                        <a:lnTo>
                          <a:pt x="94" y="84"/>
                        </a:lnTo>
                        <a:lnTo>
                          <a:pt x="94" y="83"/>
                        </a:lnTo>
                        <a:lnTo>
                          <a:pt x="95" y="82"/>
                        </a:lnTo>
                        <a:lnTo>
                          <a:pt x="95" y="80"/>
                        </a:lnTo>
                        <a:lnTo>
                          <a:pt x="96" y="79"/>
                        </a:lnTo>
                        <a:lnTo>
                          <a:pt x="96" y="78"/>
                        </a:lnTo>
                        <a:lnTo>
                          <a:pt x="97" y="77"/>
                        </a:lnTo>
                        <a:lnTo>
                          <a:pt x="97" y="76"/>
                        </a:lnTo>
                        <a:lnTo>
                          <a:pt x="97" y="75"/>
                        </a:lnTo>
                        <a:lnTo>
                          <a:pt x="98" y="75"/>
                        </a:lnTo>
                        <a:lnTo>
                          <a:pt x="98" y="73"/>
                        </a:lnTo>
                        <a:lnTo>
                          <a:pt x="98" y="72"/>
                        </a:lnTo>
                        <a:lnTo>
                          <a:pt x="98" y="71"/>
                        </a:lnTo>
                        <a:lnTo>
                          <a:pt x="98" y="70"/>
                        </a:lnTo>
                        <a:lnTo>
                          <a:pt x="98" y="69"/>
                        </a:lnTo>
                        <a:lnTo>
                          <a:pt x="98" y="68"/>
                        </a:lnTo>
                        <a:lnTo>
                          <a:pt x="98" y="67"/>
                        </a:lnTo>
                        <a:lnTo>
                          <a:pt x="98" y="65"/>
                        </a:lnTo>
                        <a:lnTo>
                          <a:pt x="98" y="64"/>
                        </a:lnTo>
                        <a:lnTo>
                          <a:pt x="98" y="63"/>
                        </a:lnTo>
                        <a:lnTo>
                          <a:pt x="98" y="62"/>
                        </a:lnTo>
                        <a:lnTo>
                          <a:pt x="97" y="61"/>
                        </a:lnTo>
                        <a:lnTo>
                          <a:pt x="97" y="60"/>
                        </a:lnTo>
                        <a:lnTo>
                          <a:pt x="97" y="58"/>
                        </a:lnTo>
                        <a:lnTo>
                          <a:pt x="96" y="57"/>
                        </a:lnTo>
                        <a:lnTo>
                          <a:pt x="96" y="56"/>
                        </a:lnTo>
                        <a:lnTo>
                          <a:pt x="95" y="55"/>
                        </a:lnTo>
                        <a:lnTo>
                          <a:pt x="95" y="54"/>
                        </a:lnTo>
                        <a:lnTo>
                          <a:pt x="94" y="53"/>
                        </a:lnTo>
                        <a:lnTo>
                          <a:pt x="94" y="52"/>
                        </a:lnTo>
                        <a:lnTo>
                          <a:pt x="93" y="52"/>
                        </a:lnTo>
                        <a:lnTo>
                          <a:pt x="93" y="50"/>
                        </a:lnTo>
                        <a:lnTo>
                          <a:pt x="91" y="49"/>
                        </a:lnTo>
                        <a:lnTo>
                          <a:pt x="91" y="48"/>
                        </a:lnTo>
                        <a:lnTo>
                          <a:pt x="90" y="47"/>
                        </a:lnTo>
                        <a:lnTo>
                          <a:pt x="89" y="46"/>
                        </a:lnTo>
                        <a:lnTo>
                          <a:pt x="88" y="45"/>
                        </a:lnTo>
                        <a:lnTo>
                          <a:pt x="72" y="23"/>
                        </a:lnTo>
                        <a:lnTo>
                          <a:pt x="15" y="26"/>
                        </a:lnTo>
                        <a:lnTo>
                          <a:pt x="0" y="8"/>
                        </a:lnTo>
                        <a:close/>
                        <a:moveTo>
                          <a:pt x="86" y="22"/>
                        </a:moveTo>
                        <a:lnTo>
                          <a:pt x="117" y="63"/>
                        </a:lnTo>
                        <a:lnTo>
                          <a:pt x="118" y="65"/>
                        </a:lnTo>
                        <a:lnTo>
                          <a:pt x="119" y="68"/>
                        </a:lnTo>
                        <a:lnTo>
                          <a:pt x="120" y="70"/>
                        </a:lnTo>
                        <a:lnTo>
                          <a:pt x="121" y="71"/>
                        </a:lnTo>
                        <a:lnTo>
                          <a:pt x="123" y="73"/>
                        </a:lnTo>
                        <a:lnTo>
                          <a:pt x="125" y="75"/>
                        </a:lnTo>
                        <a:lnTo>
                          <a:pt x="126" y="77"/>
                        </a:lnTo>
                        <a:lnTo>
                          <a:pt x="127" y="78"/>
                        </a:lnTo>
                        <a:lnTo>
                          <a:pt x="128" y="79"/>
                        </a:lnTo>
                        <a:lnTo>
                          <a:pt x="129" y="80"/>
                        </a:lnTo>
                        <a:lnTo>
                          <a:pt x="131" y="82"/>
                        </a:lnTo>
                        <a:lnTo>
                          <a:pt x="133" y="83"/>
                        </a:lnTo>
                        <a:lnTo>
                          <a:pt x="134" y="84"/>
                        </a:lnTo>
                        <a:lnTo>
                          <a:pt x="135" y="85"/>
                        </a:lnTo>
                        <a:lnTo>
                          <a:pt x="136" y="86"/>
                        </a:lnTo>
                        <a:lnTo>
                          <a:pt x="138" y="87"/>
                        </a:lnTo>
                        <a:lnTo>
                          <a:pt x="139" y="88"/>
                        </a:lnTo>
                        <a:lnTo>
                          <a:pt x="140" y="90"/>
                        </a:lnTo>
                        <a:lnTo>
                          <a:pt x="141" y="90"/>
                        </a:lnTo>
                        <a:lnTo>
                          <a:pt x="142" y="91"/>
                        </a:lnTo>
                        <a:lnTo>
                          <a:pt x="143" y="92"/>
                        </a:lnTo>
                        <a:lnTo>
                          <a:pt x="144" y="92"/>
                        </a:lnTo>
                        <a:lnTo>
                          <a:pt x="146" y="93"/>
                        </a:lnTo>
                        <a:lnTo>
                          <a:pt x="148" y="93"/>
                        </a:lnTo>
                        <a:lnTo>
                          <a:pt x="149" y="94"/>
                        </a:lnTo>
                        <a:lnTo>
                          <a:pt x="150" y="94"/>
                        </a:lnTo>
                        <a:lnTo>
                          <a:pt x="151" y="95"/>
                        </a:lnTo>
                        <a:lnTo>
                          <a:pt x="154" y="95"/>
                        </a:lnTo>
                        <a:lnTo>
                          <a:pt x="155" y="95"/>
                        </a:lnTo>
                        <a:lnTo>
                          <a:pt x="156" y="96"/>
                        </a:lnTo>
                        <a:lnTo>
                          <a:pt x="157" y="96"/>
                        </a:lnTo>
                        <a:lnTo>
                          <a:pt x="158" y="96"/>
                        </a:lnTo>
                        <a:lnTo>
                          <a:pt x="159" y="96"/>
                        </a:lnTo>
                        <a:lnTo>
                          <a:pt x="161" y="96"/>
                        </a:lnTo>
                        <a:lnTo>
                          <a:pt x="162" y="96"/>
                        </a:lnTo>
                        <a:lnTo>
                          <a:pt x="163" y="96"/>
                        </a:lnTo>
                        <a:lnTo>
                          <a:pt x="164" y="96"/>
                        </a:lnTo>
                        <a:lnTo>
                          <a:pt x="165" y="96"/>
                        </a:lnTo>
                        <a:lnTo>
                          <a:pt x="166" y="96"/>
                        </a:lnTo>
                        <a:lnTo>
                          <a:pt x="167" y="95"/>
                        </a:lnTo>
                        <a:lnTo>
                          <a:pt x="169" y="95"/>
                        </a:lnTo>
                        <a:lnTo>
                          <a:pt x="170" y="94"/>
                        </a:lnTo>
                        <a:lnTo>
                          <a:pt x="171" y="93"/>
                        </a:lnTo>
                        <a:lnTo>
                          <a:pt x="171" y="92"/>
                        </a:lnTo>
                        <a:lnTo>
                          <a:pt x="171" y="91"/>
                        </a:lnTo>
                        <a:lnTo>
                          <a:pt x="171" y="90"/>
                        </a:lnTo>
                        <a:lnTo>
                          <a:pt x="172" y="88"/>
                        </a:lnTo>
                        <a:lnTo>
                          <a:pt x="171" y="87"/>
                        </a:lnTo>
                        <a:lnTo>
                          <a:pt x="171" y="86"/>
                        </a:lnTo>
                        <a:lnTo>
                          <a:pt x="171" y="85"/>
                        </a:lnTo>
                        <a:lnTo>
                          <a:pt x="170" y="83"/>
                        </a:lnTo>
                        <a:lnTo>
                          <a:pt x="170" y="80"/>
                        </a:lnTo>
                        <a:lnTo>
                          <a:pt x="169" y="79"/>
                        </a:lnTo>
                        <a:lnTo>
                          <a:pt x="167" y="77"/>
                        </a:lnTo>
                        <a:lnTo>
                          <a:pt x="166" y="75"/>
                        </a:lnTo>
                        <a:lnTo>
                          <a:pt x="165" y="72"/>
                        </a:lnTo>
                        <a:lnTo>
                          <a:pt x="164" y="70"/>
                        </a:lnTo>
                        <a:lnTo>
                          <a:pt x="162" y="68"/>
                        </a:lnTo>
                        <a:lnTo>
                          <a:pt x="161" y="64"/>
                        </a:lnTo>
                        <a:lnTo>
                          <a:pt x="127" y="19"/>
                        </a:lnTo>
                        <a:lnTo>
                          <a:pt x="8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1" name="Freeform 746"/>
                  <p:cNvSpPr>
                    <a:spLocks/>
                  </p:cNvSpPr>
                  <p:nvPr/>
                </p:nvSpPr>
                <p:spPr bwMode="auto">
                  <a:xfrm>
                    <a:off x="3258" y="1981"/>
                    <a:ext cx="96" cy="67"/>
                  </a:xfrm>
                  <a:custGeom>
                    <a:avLst/>
                    <a:gdLst>
                      <a:gd name="T0" fmla="*/ 173 w 193"/>
                      <a:gd name="T1" fmla="*/ 63 h 133"/>
                      <a:gd name="T2" fmla="*/ 179 w 193"/>
                      <a:gd name="T3" fmla="*/ 72 h 133"/>
                      <a:gd name="T4" fmla="*/ 185 w 193"/>
                      <a:gd name="T5" fmla="*/ 80 h 133"/>
                      <a:gd name="T6" fmla="*/ 188 w 193"/>
                      <a:gd name="T7" fmla="*/ 87 h 133"/>
                      <a:gd name="T8" fmla="*/ 192 w 193"/>
                      <a:gd name="T9" fmla="*/ 92 h 133"/>
                      <a:gd name="T10" fmla="*/ 193 w 193"/>
                      <a:gd name="T11" fmla="*/ 98 h 133"/>
                      <a:gd name="T12" fmla="*/ 193 w 193"/>
                      <a:gd name="T13" fmla="*/ 102 h 133"/>
                      <a:gd name="T14" fmla="*/ 193 w 193"/>
                      <a:gd name="T15" fmla="*/ 106 h 133"/>
                      <a:gd name="T16" fmla="*/ 192 w 193"/>
                      <a:gd name="T17" fmla="*/ 109 h 133"/>
                      <a:gd name="T18" fmla="*/ 189 w 193"/>
                      <a:gd name="T19" fmla="*/ 113 h 133"/>
                      <a:gd name="T20" fmla="*/ 186 w 193"/>
                      <a:gd name="T21" fmla="*/ 115 h 133"/>
                      <a:gd name="T22" fmla="*/ 182 w 193"/>
                      <a:gd name="T23" fmla="*/ 116 h 133"/>
                      <a:gd name="T24" fmla="*/ 178 w 193"/>
                      <a:gd name="T25" fmla="*/ 116 h 133"/>
                      <a:gd name="T26" fmla="*/ 170 w 193"/>
                      <a:gd name="T27" fmla="*/ 116 h 133"/>
                      <a:gd name="T28" fmla="*/ 163 w 193"/>
                      <a:gd name="T29" fmla="*/ 115 h 133"/>
                      <a:gd name="T30" fmla="*/ 155 w 193"/>
                      <a:gd name="T31" fmla="*/ 111 h 133"/>
                      <a:gd name="T32" fmla="*/ 147 w 193"/>
                      <a:gd name="T33" fmla="*/ 107 h 133"/>
                      <a:gd name="T34" fmla="*/ 138 w 193"/>
                      <a:gd name="T35" fmla="*/ 102 h 133"/>
                      <a:gd name="T36" fmla="*/ 129 w 193"/>
                      <a:gd name="T37" fmla="*/ 95 h 133"/>
                      <a:gd name="T38" fmla="*/ 121 w 193"/>
                      <a:gd name="T39" fmla="*/ 87 h 133"/>
                      <a:gd name="T40" fmla="*/ 113 w 193"/>
                      <a:gd name="T41" fmla="*/ 78 h 133"/>
                      <a:gd name="T42" fmla="*/ 116 w 193"/>
                      <a:gd name="T43" fmla="*/ 82 h 133"/>
                      <a:gd name="T44" fmla="*/ 117 w 193"/>
                      <a:gd name="T45" fmla="*/ 85 h 133"/>
                      <a:gd name="T46" fmla="*/ 117 w 193"/>
                      <a:gd name="T47" fmla="*/ 87 h 133"/>
                      <a:gd name="T48" fmla="*/ 116 w 193"/>
                      <a:gd name="T49" fmla="*/ 90 h 133"/>
                      <a:gd name="T50" fmla="*/ 116 w 193"/>
                      <a:gd name="T51" fmla="*/ 94 h 133"/>
                      <a:gd name="T52" fmla="*/ 114 w 193"/>
                      <a:gd name="T53" fmla="*/ 99 h 133"/>
                      <a:gd name="T54" fmla="*/ 113 w 193"/>
                      <a:gd name="T55" fmla="*/ 103 h 133"/>
                      <a:gd name="T56" fmla="*/ 111 w 193"/>
                      <a:gd name="T57" fmla="*/ 107 h 133"/>
                      <a:gd name="T58" fmla="*/ 89 w 193"/>
                      <a:gd name="T59" fmla="*/ 88 h 133"/>
                      <a:gd name="T60" fmla="*/ 93 w 193"/>
                      <a:gd name="T61" fmla="*/ 85 h 133"/>
                      <a:gd name="T62" fmla="*/ 95 w 193"/>
                      <a:gd name="T63" fmla="*/ 82 h 133"/>
                      <a:gd name="T64" fmla="*/ 96 w 193"/>
                      <a:gd name="T65" fmla="*/ 78 h 133"/>
                      <a:gd name="T66" fmla="*/ 97 w 193"/>
                      <a:gd name="T67" fmla="*/ 75 h 133"/>
                      <a:gd name="T68" fmla="*/ 98 w 193"/>
                      <a:gd name="T69" fmla="*/ 72 h 133"/>
                      <a:gd name="T70" fmla="*/ 98 w 193"/>
                      <a:gd name="T71" fmla="*/ 70 h 133"/>
                      <a:gd name="T72" fmla="*/ 98 w 193"/>
                      <a:gd name="T73" fmla="*/ 68 h 133"/>
                      <a:gd name="T74" fmla="*/ 98 w 193"/>
                      <a:gd name="T75" fmla="*/ 64 h 133"/>
                      <a:gd name="T76" fmla="*/ 98 w 193"/>
                      <a:gd name="T77" fmla="*/ 62 h 133"/>
                      <a:gd name="T78" fmla="*/ 97 w 193"/>
                      <a:gd name="T79" fmla="*/ 60 h 133"/>
                      <a:gd name="T80" fmla="*/ 96 w 193"/>
                      <a:gd name="T81" fmla="*/ 57 h 133"/>
                      <a:gd name="T82" fmla="*/ 95 w 193"/>
                      <a:gd name="T83" fmla="*/ 55 h 133"/>
                      <a:gd name="T84" fmla="*/ 95 w 193"/>
                      <a:gd name="T85" fmla="*/ 54 h 133"/>
                      <a:gd name="T86" fmla="*/ 93 w 193"/>
                      <a:gd name="T87" fmla="*/ 52 h 133"/>
                      <a:gd name="T88" fmla="*/ 91 w 193"/>
                      <a:gd name="T89" fmla="*/ 48 h 133"/>
                      <a:gd name="T90" fmla="*/ 88 w 193"/>
                      <a:gd name="T91" fmla="*/ 45 h 133"/>
                      <a:gd name="T92" fmla="*/ 0 w 193"/>
                      <a:gd name="T93" fmla="*/ 8 h 1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3"/>
                      <a:gd name="T142" fmla="*/ 0 h 133"/>
                      <a:gd name="T143" fmla="*/ 193 w 193"/>
                      <a:gd name="T144" fmla="*/ 133 h 1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3" h="133">
                        <a:moveTo>
                          <a:pt x="0" y="8"/>
                        </a:moveTo>
                        <a:lnTo>
                          <a:pt x="126" y="0"/>
                        </a:lnTo>
                        <a:lnTo>
                          <a:pt x="173" y="63"/>
                        </a:lnTo>
                        <a:lnTo>
                          <a:pt x="176" y="67"/>
                        </a:lnTo>
                        <a:lnTo>
                          <a:pt x="178" y="70"/>
                        </a:lnTo>
                        <a:lnTo>
                          <a:pt x="179" y="72"/>
                        </a:lnTo>
                        <a:lnTo>
                          <a:pt x="181" y="75"/>
                        </a:lnTo>
                        <a:lnTo>
                          <a:pt x="184" y="78"/>
                        </a:lnTo>
                        <a:lnTo>
                          <a:pt x="185" y="80"/>
                        </a:lnTo>
                        <a:lnTo>
                          <a:pt x="186" y="83"/>
                        </a:lnTo>
                        <a:lnTo>
                          <a:pt x="187" y="85"/>
                        </a:lnTo>
                        <a:lnTo>
                          <a:pt x="188" y="87"/>
                        </a:lnTo>
                        <a:lnTo>
                          <a:pt x="189" y="88"/>
                        </a:lnTo>
                        <a:lnTo>
                          <a:pt x="191" y="91"/>
                        </a:lnTo>
                        <a:lnTo>
                          <a:pt x="192" y="92"/>
                        </a:lnTo>
                        <a:lnTo>
                          <a:pt x="192" y="94"/>
                        </a:lnTo>
                        <a:lnTo>
                          <a:pt x="193" y="95"/>
                        </a:lnTo>
                        <a:lnTo>
                          <a:pt x="193" y="98"/>
                        </a:lnTo>
                        <a:lnTo>
                          <a:pt x="193" y="99"/>
                        </a:lnTo>
                        <a:lnTo>
                          <a:pt x="193" y="100"/>
                        </a:lnTo>
                        <a:lnTo>
                          <a:pt x="193" y="102"/>
                        </a:lnTo>
                        <a:lnTo>
                          <a:pt x="193" y="103"/>
                        </a:lnTo>
                        <a:lnTo>
                          <a:pt x="193" y="105"/>
                        </a:lnTo>
                        <a:lnTo>
                          <a:pt x="193" y="106"/>
                        </a:lnTo>
                        <a:lnTo>
                          <a:pt x="193" y="107"/>
                        </a:lnTo>
                        <a:lnTo>
                          <a:pt x="192" y="108"/>
                        </a:lnTo>
                        <a:lnTo>
                          <a:pt x="192" y="109"/>
                        </a:lnTo>
                        <a:lnTo>
                          <a:pt x="191" y="110"/>
                        </a:lnTo>
                        <a:lnTo>
                          <a:pt x="189" y="111"/>
                        </a:lnTo>
                        <a:lnTo>
                          <a:pt x="189" y="113"/>
                        </a:lnTo>
                        <a:lnTo>
                          <a:pt x="188" y="113"/>
                        </a:lnTo>
                        <a:lnTo>
                          <a:pt x="187" y="114"/>
                        </a:lnTo>
                        <a:lnTo>
                          <a:pt x="186" y="115"/>
                        </a:lnTo>
                        <a:lnTo>
                          <a:pt x="185" y="115"/>
                        </a:lnTo>
                        <a:lnTo>
                          <a:pt x="184" y="115"/>
                        </a:lnTo>
                        <a:lnTo>
                          <a:pt x="182" y="116"/>
                        </a:lnTo>
                        <a:lnTo>
                          <a:pt x="180" y="116"/>
                        </a:lnTo>
                        <a:lnTo>
                          <a:pt x="179" y="116"/>
                        </a:lnTo>
                        <a:lnTo>
                          <a:pt x="178" y="116"/>
                        </a:lnTo>
                        <a:lnTo>
                          <a:pt x="174" y="117"/>
                        </a:lnTo>
                        <a:lnTo>
                          <a:pt x="172" y="117"/>
                        </a:lnTo>
                        <a:lnTo>
                          <a:pt x="170" y="116"/>
                        </a:lnTo>
                        <a:lnTo>
                          <a:pt x="167" y="116"/>
                        </a:lnTo>
                        <a:lnTo>
                          <a:pt x="165" y="116"/>
                        </a:lnTo>
                        <a:lnTo>
                          <a:pt x="163" y="115"/>
                        </a:lnTo>
                        <a:lnTo>
                          <a:pt x="159" y="114"/>
                        </a:lnTo>
                        <a:lnTo>
                          <a:pt x="157" y="113"/>
                        </a:lnTo>
                        <a:lnTo>
                          <a:pt x="155" y="111"/>
                        </a:lnTo>
                        <a:lnTo>
                          <a:pt x="151" y="110"/>
                        </a:lnTo>
                        <a:lnTo>
                          <a:pt x="149" y="109"/>
                        </a:lnTo>
                        <a:lnTo>
                          <a:pt x="147" y="107"/>
                        </a:lnTo>
                        <a:lnTo>
                          <a:pt x="143" y="106"/>
                        </a:lnTo>
                        <a:lnTo>
                          <a:pt x="141" y="105"/>
                        </a:lnTo>
                        <a:lnTo>
                          <a:pt x="138" y="102"/>
                        </a:lnTo>
                        <a:lnTo>
                          <a:pt x="135" y="100"/>
                        </a:lnTo>
                        <a:lnTo>
                          <a:pt x="133" y="98"/>
                        </a:lnTo>
                        <a:lnTo>
                          <a:pt x="129" y="95"/>
                        </a:lnTo>
                        <a:lnTo>
                          <a:pt x="127" y="93"/>
                        </a:lnTo>
                        <a:lnTo>
                          <a:pt x="124" y="91"/>
                        </a:lnTo>
                        <a:lnTo>
                          <a:pt x="121" y="87"/>
                        </a:lnTo>
                        <a:lnTo>
                          <a:pt x="118" y="85"/>
                        </a:lnTo>
                        <a:lnTo>
                          <a:pt x="117" y="82"/>
                        </a:lnTo>
                        <a:lnTo>
                          <a:pt x="113" y="78"/>
                        </a:lnTo>
                        <a:lnTo>
                          <a:pt x="114" y="79"/>
                        </a:lnTo>
                        <a:lnTo>
                          <a:pt x="114" y="80"/>
                        </a:lnTo>
                        <a:lnTo>
                          <a:pt x="116" y="82"/>
                        </a:lnTo>
                        <a:lnTo>
                          <a:pt x="116" y="83"/>
                        </a:lnTo>
                        <a:lnTo>
                          <a:pt x="116" y="84"/>
                        </a:lnTo>
                        <a:lnTo>
                          <a:pt x="117" y="85"/>
                        </a:lnTo>
                        <a:lnTo>
                          <a:pt x="117" y="86"/>
                        </a:lnTo>
                        <a:lnTo>
                          <a:pt x="117" y="87"/>
                        </a:lnTo>
                        <a:lnTo>
                          <a:pt x="117" y="88"/>
                        </a:lnTo>
                        <a:lnTo>
                          <a:pt x="117" y="90"/>
                        </a:lnTo>
                        <a:lnTo>
                          <a:pt x="116" y="90"/>
                        </a:lnTo>
                        <a:lnTo>
                          <a:pt x="116" y="92"/>
                        </a:lnTo>
                        <a:lnTo>
                          <a:pt x="116" y="93"/>
                        </a:lnTo>
                        <a:lnTo>
                          <a:pt x="116" y="94"/>
                        </a:lnTo>
                        <a:lnTo>
                          <a:pt x="116" y="96"/>
                        </a:lnTo>
                        <a:lnTo>
                          <a:pt x="116" y="98"/>
                        </a:lnTo>
                        <a:lnTo>
                          <a:pt x="114" y="99"/>
                        </a:lnTo>
                        <a:lnTo>
                          <a:pt x="114" y="100"/>
                        </a:lnTo>
                        <a:lnTo>
                          <a:pt x="114" y="102"/>
                        </a:lnTo>
                        <a:lnTo>
                          <a:pt x="113" y="103"/>
                        </a:lnTo>
                        <a:lnTo>
                          <a:pt x="113" y="105"/>
                        </a:lnTo>
                        <a:lnTo>
                          <a:pt x="112" y="106"/>
                        </a:lnTo>
                        <a:lnTo>
                          <a:pt x="111" y="107"/>
                        </a:lnTo>
                        <a:lnTo>
                          <a:pt x="95" y="133"/>
                        </a:lnTo>
                        <a:lnTo>
                          <a:pt x="78" y="109"/>
                        </a:lnTo>
                        <a:lnTo>
                          <a:pt x="89" y="88"/>
                        </a:lnTo>
                        <a:lnTo>
                          <a:pt x="90" y="87"/>
                        </a:lnTo>
                        <a:lnTo>
                          <a:pt x="91" y="86"/>
                        </a:lnTo>
                        <a:lnTo>
                          <a:pt x="93" y="85"/>
                        </a:lnTo>
                        <a:lnTo>
                          <a:pt x="94" y="84"/>
                        </a:lnTo>
                        <a:lnTo>
                          <a:pt x="94" y="83"/>
                        </a:lnTo>
                        <a:lnTo>
                          <a:pt x="95" y="82"/>
                        </a:lnTo>
                        <a:lnTo>
                          <a:pt x="95" y="80"/>
                        </a:lnTo>
                        <a:lnTo>
                          <a:pt x="96" y="79"/>
                        </a:lnTo>
                        <a:lnTo>
                          <a:pt x="96" y="78"/>
                        </a:lnTo>
                        <a:lnTo>
                          <a:pt x="97" y="77"/>
                        </a:lnTo>
                        <a:lnTo>
                          <a:pt x="97" y="76"/>
                        </a:lnTo>
                        <a:lnTo>
                          <a:pt x="97" y="75"/>
                        </a:lnTo>
                        <a:lnTo>
                          <a:pt x="98" y="75"/>
                        </a:lnTo>
                        <a:lnTo>
                          <a:pt x="98" y="73"/>
                        </a:lnTo>
                        <a:lnTo>
                          <a:pt x="98" y="72"/>
                        </a:lnTo>
                        <a:lnTo>
                          <a:pt x="98" y="71"/>
                        </a:lnTo>
                        <a:lnTo>
                          <a:pt x="98" y="70"/>
                        </a:lnTo>
                        <a:lnTo>
                          <a:pt x="98" y="69"/>
                        </a:lnTo>
                        <a:lnTo>
                          <a:pt x="98" y="68"/>
                        </a:lnTo>
                        <a:lnTo>
                          <a:pt x="98" y="67"/>
                        </a:lnTo>
                        <a:lnTo>
                          <a:pt x="98" y="65"/>
                        </a:lnTo>
                        <a:lnTo>
                          <a:pt x="98" y="64"/>
                        </a:lnTo>
                        <a:lnTo>
                          <a:pt x="98" y="63"/>
                        </a:lnTo>
                        <a:lnTo>
                          <a:pt x="98" y="62"/>
                        </a:lnTo>
                        <a:lnTo>
                          <a:pt x="97" y="61"/>
                        </a:lnTo>
                        <a:lnTo>
                          <a:pt x="97" y="60"/>
                        </a:lnTo>
                        <a:lnTo>
                          <a:pt x="97" y="58"/>
                        </a:lnTo>
                        <a:lnTo>
                          <a:pt x="96" y="57"/>
                        </a:lnTo>
                        <a:lnTo>
                          <a:pt x="96" y="56"/>
                        </a:lnTo>
                        <a:lnTo>
                          <a:pt x="95" y="55"/>
                        </a:lnTo>
                        <a:lnTo>
                          <a:pt x="95" y="54"/>
                        </a:lnTo>
                        <a:lnTo>
                          <a:pt x="94" y="53"/>
                        </a:lnTo>
                        <a:lnTo>
                          <a:pt x="94" y="52"/>
                        </a:lnTo>
                        <a:lnTo>
                          <a:pt x="93" y="52"/>
                        </a:lnTo>
                        <a:lnTo>
                          <a:pt x="93" y="50"/>
                        </a:lnTo>
                        <a:lnTo>
                          <a:pt x="91" y="49"/>
                        </a:lnTo>
                        <a:lnTo>
                          <a:pt x="91" y="48"/>
                        </a:lnTo>
                        <a:lnTo>
                          <a:pt x="90" y="47"/>
                        </a:lnTo>
                        <a:lnTo>
                          <a:pt x="89" y="46"/>
                        </a:lnTo>
                        <a:lnTo>
                          <a:pt x="88" y="45"/>
                        </a:lnTo>
                        <a:lnTo>
                          <a:pt x="72" y="23"/>
                        </a:lnTo>
                        <a:lnTo>
                          <a:pt x="15" y="26"/>
                        </a:lnTo>
                        <a:lnTo>
                          <a:pt x="0" y="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372" name="Freeform 747"/>
                  <p:cNvSpPr>
                    <a:spLocks/>
                  </p:cNvSpPr>
                  <p:nvPr/>
                </p:nvSpPr>
                <p:spPr bwMode="auto">
                  <a:xfrm>
                    <a:off x="3258" y="1980"/>
                    <a:ext cx="89" cy="37"/>
                  </a:xfrm>
                  <a:custGeom>
                    <a:avLst/>
                    <a:gdLst>
                      <a:gd name="T0" fmla="*/ 0 w 179"/>
                      <a:gd name="T1" fmla="*/ 8 h 72"/>
                      <a:gd name="T2" fmla="*/ 0 w 179"/>
                      <a:gd name="T3" fmla="*/ 10 h 72"/>
                      <a:gd name="T4" fmla="*/ 126 w 179"/>
                      <a:gd name="T5" fmla="*/ 2 h 72"/>
                      <a:gd name="T6" fmla="*/ 172 w 179"/>
                      <a:gd name="T7" fmla="*/ 65 h 72"/>
                      <a:gd name="T8" fmla="*/ 177 w 179"/>
                      <a:gd name="T9" fmla="*/ 72 h 72"/>
                      <a:gd name="T10" fmla="*/ 178 w 179"/>
                      <a:gd name="T11" fmla="*/ 71 h 72"/>
                      <a:gd name="T12" fmla="*/ 179 w 179"/>
                      <a:gd name="T13" fmla="*/ 70 h 72"/>
                      <a:gd name="T14" fmla="*/ 174 w 179"/>
                      <a:gd name="T15" fmla="*/ 63 h 72"/>
                      <a:gd name="T16" fmla="*/ 126 w 179"/>
                      <a:gd name="T17" fmla="*/ 0 h 72"/>
                      <a:gd name="T18" fmla="*/ 0 w 179"/>
                      <a:gd name="T19" fmla="*/ 8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9"/>
                      <a:gd name="T31" fmla="*/ 0 h 72"/>
                      <a:gd name="T32" fmla="*/ 179 w 179"/>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9" h="72">
                        <a:moveTo>
                          <a:pt x="0" y="8"/>
                        </a:moveTo>
                        <a:lnTo>
                          <a:pt x="0" y="10"/>
                        </a:lnTo>
                        <a:lnTo>
                          <a:pt x="126" y="2"/>
                        </a:lnTo>
                        <a:lnTo>
                          <a:pt x="172" y="65"/>
                        </a:lnTo>
                        <a:lnTo>
                          <a:pt x="177" y="72"/>
                        </a:lnTo>
                        <a:lnTo>
                          <a:pt x="178" y="71"/>
                        </a:lnTo>
                        <a:lnTo>
                          <a:pt x="179" y="70"/>
                        </a:lnTo>
                        <a:lnTo>
                          <a:pt x="174" y="63"/>
                        </a:lnTo>
                        <a:lnTo>
                          <a:pt x="126"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3" name="Freeform 748"/>
                  <p:cNvSpPr>
                    <a:spLocks/>
                  </p:cNvSpPr>
                  <p:nvPr/>
                </p:nvSpPr>
                <p:spPr bwMode="auto">
                  <a:xfrm>
                    <a:off x="3346" y="2014"/>
                    <a:ext cx="2" cy="3"/>
                  </a:xfrm>
                  <a:custGeom>
                    <a:avLst/>
                    <a:gdLst>
                      <a:gd name="T0" fmla="*/ 1 w 3"/>
                      <a:gd name="T1" fmla="*/ 5 h 7"/>
                      <a:gd name="T2" fmla="*/ 0 w 3"/>
                      <a:gd name="T3" fmla="*/ 5 h 7"/>
                      <a:gd name="T4" fmla="*/ 1 w 3"/>
                      <a:gd name="T5" fmla="*/ 7 h 7"/>
                      <a:gd name="T6" fmla="*/ 2 w 3"/>
                      <a:gd name="T7" fmla="*/ 7 h 7"/>
                      <a:gd name="T8" fmla="*/ 3 w 3"/>
                      <a:gd name="T9" fmla="*/ 7 h 7"/>
                      <a:gd name="T10" fmla="*/ 0 w 3"/>
                      <a:gd name="T11" fmla="*/ 0 h 7"/>
                      <a:gd name="T12" fmla="*/ 2 w 3"/>
                      <a:gd name="T13" fmla="*/ 4 h 7"/>
                      <a:gd name="T14" fmla="*/ 1 w 3"/>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5"/>
                        </a:moveTo>
                        <a:lnTo>
                          <a:pt x="0" y="5"/>
                        </a:lnTo>
                        <a:lnTo>
                          <a:pt x="1" y="7"/>
                        </a:lnTo>
                        <a:lnTo>
                          <a:pt x="2" y="7"/>
                        </a:lnTo>
                        <a:lnTo>
                          <a:pt x="3" y="7"/>
                        </a:lnTo>
                        <a:lnTo>
                          <a:pt x="0" y="0"/>
                        </a:lnTo>
                        <a:lnTo>
                          <a:pt x="2"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4" name="Freeform 749"/>
                  <p:cNvSpPr>
                    <a:spLocks/>
                  </p:cNvSpPr>
                  <p:nvPr/>
                </p:nvSpPr>
                <p:spPr bwMode="auto">
                  <a:xfrm>
                    <a:off x="3346" y="2017"/>
                    <a:ext cx="4" cy="4"/>
                  </a:xfrm>
                  <a:custGeom>
                    <a:avLst/>
                    <a:gdLst>
                      <a:gd name="T0" fmla="*/ 0 w 7"/>
                      <a:gd name="T1" fmla="*/ 1 h 8"/>
                      <a:gd name="T2" fmla="*/ 1 w 7"/>
                      <a:gd name="T3" fmla="*/ 4 h 8"/>
                      <a:gd name="T4" fmla="*/ 2 w 7"/>
                      <a:gd name="T5" fmla="*/ 5 h 8"/>
                      <a:gd name="T6" fmla="*/ 4 w 7"/>
                      <a:gd name="T7" fmla="*/ 8 h 8"/>
                      <a:gd name="T8" fmla="*/ 6 w 7"/>
                      <a:gd name="T9" fmla="*/ 7 h 8"/>
                      <a:gd name="T10" fmla="*/ 7 w 7"/>
                      <a:gd name="T11" fmla="*/ 6 h 8"/>
                      <a:gd name="T12" fmla="*/ 4 w 7"/>
                      <a:gd name="T13" fmla="*/ 2 h 8"/>
                      <a:gd name="T14" fmla="*/ 2 w 7"/>
                      <a:gd name="T15" fmla="*/ 0 h 8"/>
                      <a:gd name="T16" fmla="*/ 1 w 7"/>
                      <a:gd name="T17" fmla="*/ 1 h 8"/>
                      <a:gd name="T18" fmla="*/ 0 w 7"/>
                      <a:gd name="T19" fmla="*/ 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8"/>
                      <a:gd name="T32" fmla="*/ 7 w 7"/>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8">
                        <a:moveTo>
                          <a:pt x="0" y="1"/>
                        </a:moveTo>
                        <a:lnTo>
                          <a:pt x="1" y="4"/>
                        </a:lnTo>
                        <a:lnTo>
                          <a:pt x="2" y="5"/>
                        </a:lnTo>
                        <a:lnTo>
                          <a:pt x="4" y="8"/>
                        </a:lnTo>
                        <a:lnTo>
                          <a:pt x="6" y="7"/>
                        </a:lnTo>
                        <a:lnTo>
                          <a:pt x="7" y="6"/>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5" name="Freeform 750"/>
                  <p:cNvSpPr>
                    <a:spLocks/>
                  </p:cNvSpPr>
                  <p:nvPr/>
                </p:nvSpPr>
                <p:spPr bwMode="auto">
                  <a:xfrm>
                    <a:off x="3349" y="2018"/>
                    <a:ext cx="3" cy="7"/>
                  </a:xfrm>
                  <a:custGeom>
                    <a:avLst/>
                    <a:gdLst>
                      <a:gd name="T0" fmla="*/ 2 w 7"/>
                      <a:gd name="T1" fmla="*/ 5 h 14"/>
                      <a:gd name="T2" fmla="*/ 0 w 7"/>
                      <a:gd name="T3" fmla="*/ 5 h 14"/>
                      <a:gd name="T4" fmla="*/ 5 w 7"/>
                      <a:gd name="T5" fmla="*/ 14 h 14"/>
                      <a:gd name="T6" fmla="*/ 6 w 7"/>
                      <a:gd name="T7" fmla="*/ 14 h 14"/>
                      <a:gd name="T8" fmla="*/ 7 w 7"/>
                      <a:gd name="T9" fmla="*/ 14 h 14"/>
                      <a:gd name="T10" fmla="*/ 0 w 7"/>
                      <a:gd name="T11" fmla="*/ 0 h 14"/>
                      <a:gd name="T12" fmla="*/ 3 w 7"/>
                      <a:gd name="T13" fmla="*/ 4 h 14"/>
                      <a:gd name="T14" fmla="*/ 2 w 7"/>
                      <a:gd name="T15" fmla="*/ 5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2" y="5"/>
                        </a:moveTo>
                        <a:lnTo>
                          <a:pt x="0" y="5"/>
                        </a:lnTo>
                        <a:lnTo>
                          <a:pt x="5" y="14"/>
                        </a:lnTo>
                        <a:lnTo>
                          <a:pt x="6" y="14"/>
                        </a:lnTo>
                        <a:lnTo>
                          <a:pt x="7" y="14"/>
                        </a:lnTo>
                        <a:lnTo>
                          <a:pt x="0" y="0"/>
                        </a:lnTo>
                        <a:lnTo>
                          <a:pt x="3" y="4"/>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6" name="Freeform 751"/>
                  <p:cNvSpPr>
                    <a:spLocks/>
                  </p:cNvSpPr>
                  <p:nvPr/>
                </p:nvSpPr>
                <p:spPr bwMode="auto">
                  <a:xfrm>
                    <a:off x="3351" y="2024"/>
                    <a:ext cx="2" cy="2"/>
                  </a:xfrm>
                  <a:custGeom>
                    <a:avLst/>
                    <a:gdLst>
                      <a:gd name="T0" fmla="*/ 0 w 4"/>
                      <a:gd name="T1" fmla="*/ 1 h 4"/>
                      <a:gd name="T2" fmla="*/ 1 w 4"/>
                      <a:gd name="T3" fmla="*/ 4 h 4"/>
                      <a:gd name="T4" fmla="*/ 1 w 4"/>
                      <a:gd name="T5" fmla="*/ 4 h 4"/>
                      <a:gd name="T6" fmla="*/ 2 w 4"/>
                      <a:gd name="T7" fmla="*/ 2 h 4"/>
                      <a:gd name="T8" fmla="*/ 4 w 4"/>
                      <a:gd name="T9" fmla="*/ 1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1" y="4"/>
                        </a:lnTo>
                        <a:lnTo>
                          <a:pt x="2" y="2"/>
                        </a:lnTo>
                        <a:lnTo>
                          <a:pt x="4"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7" name="Freeform 752"/>
                  <p:cNvSpPr>
                    <a:spLocks/>
                  </p:cNvSpPr>
                  <p:nvPr/>
                </p:nvSpPr>
                <p:spPr bwMode="auto">
                  <a:xfrm>
                    <a:off x="3352" y="2024"/>
                    <a:ext cx="1" cy="2"/>
                  </a:xfrm>
                  <a:custGeom>
                    <a:avLst/>
                    <a:gdLst>
                      <a:gd name="T0" fmla="*/ 1 w 4"/>
                      <a:gd name="T1" fmla="*/ 2 h 5"/>
                      <a:gd name="T2" fmla="*/ 0 w 4"/>
                      <a:gd name="T3" fmla="*/ 2 h 5"/>
                      <a:gd name="T4" fmla="*/ 1 w 4"/>
                      <a:gd name="T5" fmla="*/ 5 h 5"/>
                      <a:gd name="T6" fmla="*/ 3 w 4"/>
                      <a:gd name="T7" fmla="*/ 5 h 5"/>
                      <a:gd name="T8" fmla="*/ 4 w 4"/>
                      <a:gd name="T9" fmla="*/ 5 h 5"/>
                      <a:gd name="T10" fmla="*/ 1 w 4"/>
                      <a:gd name="T11" fmla="*/ 0 h 5"/>
                      <a:gd name="T12" fmla="*/ 3 w 4"/>
                      <a:gd name="T13" fmla="*/ 1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2"/>
                        </a:lnTo>
                        <a:lnTo>
                          <a:pt x="1" y="5"/>
                        </a:lnTo>
                        <a:lnTo>
                          <a:pt x="3" y="5"/>
                        </a:lnTo>
                        <a:lnTo>
                          <a:pt x="4" y="5"/>
                        </a:lnTo>
                        <a:lnTo>
                          <a:pt x="1" y="0"/>
                        </a:lnTo>
                        <a:lnTo>
                          <a:pt x="3"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8" name="Freeform 753"/>
                  <p:cNvSpPr>
                    <a:spLocks/>
                  </p:cNvSpPr>
                  <p:nvPr/>
                </p:nvSpPr>
                <p:spPr bwMode="auto">
                  <a:xfrm>
                    <a:off x="3352" y="2026"/>
                    <a:ext cx="2" cy="8"/>
                  </a:xfrm>
                  <a:custGeom>
                    <a:avLst/>
                    <a:gdLst>
                      <a:gd name="T0" fmla="*/ 0 w 5"/>
                      <a:gd name="T1" fmla="*/ 1 h 17"/>
                      <a:gd name="T2" fmla="*/ 2 w 5"/>
                      <a:gd name="T3" fmla="*/ 3 h 17"/>
                      <a:gd name="T4" fmla="*/ 2 w 5"/>
                      <a:gd name="T5" fmla="*/ 3 h 17"/>
                      <a:gd name="T6" fmla="*/ 2 w 5"/>
                      <a:gd name="T7" fmla="*/ 5 h 17"/>
                      <a:gd name="T8" fmla="*/ 3 w 5"/>
                      <a:gd name="T9" fmla="*/ 6 h 17"/>
                      <a:gd name="T10" fmla="*/ 3 w 5"/>
                      <a:gd name="T11" fmla="*/ 17 h 17"/>
                      <a:gd name="T12" fmla="*/ 4 w 5"/>
                      <a:gd name="T13" fmla="*/ 17 h 17"/>
                      <a:gd name="T14" fmla="*/ 5 w 5"/>
                      <a:gd name="T15" fmla="*/ 17 h 17"/>
                      <a:gd name="T16" fmla="*/ 5 w 5"/>
                      <a:gd name="T17" fmla="*/ 4 h 17"/>
                      <a:gd name="T18" fmla="*/ 4 w 5"/>
                      <a:gd name="T19" fmla="*/ 3 h 17"/>
                      <a:gd name="T20" fmla="*/ 4 w 5"/>
                      <a:gd name="T21" fmla="*/ 1 h 17"/>
                      <a:gd name="T22" fmla="*/ 3 w 5"/>
                      <a:gd name="T23" fmla="*/ 0 h 17"/>
                      <a:gd name="T24" fmla="*/ 2 w 5"/>
                      <a:gd name="T25" fmla="*/ 1 h 17"/>
                      <a:gd name="T26" fmla="*/ 0 w 5"/>
                      <a:gd name="T27" fmla="*/ 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7"/>
                      <a:gd name="T44" fmla="*/ 5 w 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7">
                        <a:moveTo>
                          <a:pt x="0" y="1"/>
                        </a:moveTo>
                        <a:lnTo>
                          <a:pt x="2" y="3"/>
                        </a:lnTo>
                        <a:lnTo>
                          <a:pt x="2" y="5"/>
                        </a:lnTo>
                        <a:lnTo>
                          <a:pt x="3" y="6"/>
                        </a:lnTo>
                        <a:lnTo>
                          <a:pt x="3" y="17"/>
                        </a:lnTo>
                        <a:lnTo>
                          <a:pt x="4" y="17"/>
                        </a:lnTo>
                        <a:lnTo>
                          <a:pt x="5" y="17"/>
                        </a:lnTo>
                        <a:lnTo>
                          <a:pt x="5" y="4"/>
                        </a:lnTo>
                        <a:lnTo>
                          <a:pt x="4" y="3"/>
                        </a:lnTo>
                        <a:lnTo>
                          <a:pt x="4" y="1"/>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79" name="Freeform 754"/>
                  <p:cNvSpPr>
                    <a:spLocks/>
                  </p:cNvSpPr>
                  <p:nvPr/>
                </p:nvSpPr>
                <p:spPr bwMode="auto">
                  <a:xfrm>
                    <a:off x="3353" y="2034"/>
                    <a:ext cx="1" cy="2"/>
                  </a:xfrm>
                  <a:custGeom>
                    <a:avLst/>
                    <a:gdLst>
                      <a:gd name="T0" fmla="*/ 2 w 3"/>
                      <a:gd name="T1" fmla="*/ 1 h 3"/>
                      <a:gd name="T2" fmla="*/ 1 w 3"/>
                      <a:gd name="T3" fmla="*/ 0 h 3"/>
                      <a:gd name="T4" fmla="*/ 0 w 3"/>
                      <a:gd name="T5" fmla="*/ 1 h 3"/>
                      <a:gd name="T6" fmla="*/ 1 w 3"/>
                      <a:gd name="T7" fmla="*/ 2 h 3"/>
                      <a:gd name="T8" fmla="*/ 2 w 3"/>
                      <a:gd name="T9" fmla="*/ 3 h 3"/>
                      <a:gd name="T10" fmla="*/ 3 w 3"/>
                      <a:gd name="T11" fmla="*/ 2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2"/>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0" name="Freeform 755"/>
                  <p:cNvSpPr>
                    <a:spLocks/>
                  </p:cNvSpPr>
                  <p:nvPr/>
                </p:nvSpPr>
                <p:spPr bwMode="auto">
                  <a:xfrm>
                    <a:off x="3353" y="2034"/>
                    <a:ext cx="1" cy="2"/>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1" name="Freeform 756"/>
                  <p:cNvSpPr>
                    <a:spLocks/>
                  </p:cNvSpPr>
                  <p:nvPr/>
                </p:nvSpPr>
                <p:spPr bwMode="auto">
                  <a:xfrm>
                    <a:off x="3352" y="2035"/>
                    <a:ext cx="2" cy="2"/>
                  </a:xfrm>
                  <a:custGeom>
                    <a:avLst/>
                    <a:gdLst>
                      <a:gd name="T0" fmla="*/ 4 w 5"/>
                      <a:gd name="T1" fmla="*/ 1 h 5"/>
                      <a:gd name="T2" fmla="*/ 3 w 5"/>
                      <a:gd name="T3" fmla="*/ 0 h 5"/>
                      <a:gd name="T4" fmla="*/ 0 w 5"/>
                      <a:gd name="T5" fmla="*/ 2 h 5"/>
                      <a:gd name="T6" fmla="*/ 1 w 5"/>
                      <a:gd name="T7" fmla="*/ 3 h 5"/>
                      <a:gd name="T8" fmla="*/ 3 w 5"/>
                      <a:gd name="T9" fmla="*/ 5 h 5"/>
                      <a:gd name="T10" fmla="*/ 5 w 5"/>
                      <a:gd name="T11" fmla="*/ 2 h 5"/>
                      <a:gd name="T12" fmla="*/ 5 w 5"/>
                      <a:gd name="T13" fmla="*/ 1 h 5"/>
                      <a:gd name="T14" fmla="*/ 4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1"/>
                        </a:moveTo>
                        <a:lnTo>
                          <a:pt x="3" y="0"/>
                        </a:lnTo>
                        <a:lnTo>
                          <a:pt x="0" y="2"/>
                        </a:lnTo>
                        <a:lnTo>
                          <a:pt x="1" y="3"/>
                        </a:lnTo>
                        <a:lnTo>
                          <a:pt x="3" y="5"/>
                        </a:lnTo>
                        <a:lnTo>
                          <a:pt x="5" y="2"/>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2" name="Freeform 757"/>
                  <p:cNvSpPr>
                    <a:spLocks/>
                  </p:cNvSpPr>
                  <p:nvPr/>
                </p:nvSpPr>
                <p:spPr bwMode="auto">
                  <a:xfrm>
                    <a:off x="3352" y="2036"/>
                    <a:ext cx="1" cy="1"/>
                  </a:xfrm>
                  <a:custGeom>
                    <a:avLst/>
                    <a:gdLst>
                      <a:gd name="T0" fmla="*/ 0 w 3"/>
                      <a:gd name="T1" fmla="*/ 0 h 3"/>
                      <a:gd name="T2" fmla="*/ 0 w 3"/>
                      <a:gd name="T3" fmla="*/ 0 h 3"/>
                      <a:gd name="T4" fmla="*/ 0 w 3"/>
                      <a:gd name="T5" fmla="*/ 3 h 3"/>
                      <a:gd name="T6" fmla="*/ 1 w 3"/>
                      <a:gd name="T7" fmla="*/ 3 h 3"/>
                      <a:gd name="T8" fmla="*/ 3 w 3"/>
                      <a:gd name="T9" fmla="*/ 3 h 3"/>
                      <a:gd name="T10" fmla="*/ 3 w 3"/>
                      <a:gd name="T11" fmla="*/ 1 h 3"/>
                      <a:gd name="T12" fmla="*/ 1 w 3"/>
                      <a:gd name="T13" fmla="*/ 1 h 3"/>
                      <a:gd name="T14" fmla="*/ 0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0"/>
                        </a:moveTo>
                        <a:lnTo>
                          <a:pt x="0" y="0"/>
                        </a:lnTo>
                        <a:lnTo>
                          <a:pt x="0" y="3"/>
                        </a:lnTo>
                        <a:lnTo>
                          <a:pt x="1" y="3"/>
                        </a:lnTo>
                        <a:lnTo>
                          <a:pt x="3" y="3"/>
                        </a:lnTo>
                        <a:lnTo>
                          <a:pt x="3"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3" name="Freeform 758"/>
                  <p:cNvSpPr>
                    <a:spLocks/>
                  </p:cNvSpPr>
                  <p:nvPr/>
                </p:nvSpPr>
                <p:spPr bwMode="auto">
                  <a:xfrm>
                    <a:off x="3352" y="2036"/>
                    <a:ext cx="1" cy="2"/>
                  </a:xfrm>
                  <a:custGeom>
                    <a:avLst/>
                    <a:gdLst>
                      <a:gd name="T0" fmla="*/ 0 w 2"/>
                      <a:gd name="T1" fmla="*/ 3 h 5"/>
                      <a:gd name="T2" fmla="*/ 0 w 2"/>
                      <a:gd name="T3" fmla="*/ 0 h 5"/>
                      <a:gd name="T4" fmla="*/ 2 w 2"/>
                      <a:gd name="T5" fmla="*/ 5 h 5"/>
                      <a:gd name="T6" fmla="*/ 2 w 2"/>
                      <a:gd name="T7" fmla="*/ 3 h 5"/>
                      <a:gd name="T8" fmla="*/ 0 w 2"/>
                      <a:gd name="T9" fmla="*/ 3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3"/>
                        </a:moveTo>
                        <a:lnTo>
                          <a:pt x="0" y="0"/>
                        </a:lnTo>
                        <a:lnTo>
                          <a:pt x="2" y="5"/>
                        </a:lnTo>
                        <a:lnTo>
                          <a:pt x="2"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4" name="Freeform 759"/>
                  <p:cNvSpPr>
                    <a:spLocks/>
                  </p:cNvSpPr>
                  <p:nvPr/>
                </p:nvSpPr>
                <p:spPr bwMode="auto">
                  <a:xfrm>
                    <a:off x="3352" y="2036"/>
                    <a:ext cx="1" cy="2"/>
                  </a:xfrm>
                  <a:custGeom>
                    <a:avLst/>
                    <a:gdLst>
                      <a:gd name="T0" fmla="*/ 1 w 3"/>
                      <a:gd name="T1" fmla="*/ 0 h 5"/>
                      <a:gd name="T2" fmla="*/ 0 w 3"/>
                      <a:gd name="T3" fmla="*/ 0 h 5"/>
                      <a:gd name="T4" fmla="*/ 0 w 3"/>
                      <a:gd name="T5" fmla="*/ 3 h 5"/>
                      <a:gd name="T6" fmla="*/ 0 w 3"/>
                      <a:gd name="T7" fmla="*/ 5 h 5"/>
                      <a:gd name="T8" fmla="*/ 3 w 3"/>
                      <a:gd name="T9" fmla="*/ 5 h 5"/>
                      <a:gd name="T10" fmla="*/ 1 w 3"/>
                      <a:gd name="T11" fmla="*/ 0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1" y="0"/>
                        </a:moveTo>
                        <a:lnTo>
                          <a:pt x="0" y="0"/>
                        </a:lnTo>
                        <a:lnTo>
                          <a:pt x="0" y="3"/>
                        </a:lnTo>
                        <a:lnTo>
                          <a:pt x="0" y="5"/>
                        </a:lnTo>
                        <a:lnTo>
                          <a:pt x="3"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5" name="Freeform 760"/>
                  <p:cNvSpPr>
                    <a:spLocks/>
                  </p:cNvSpPr>
                  <p:nvPr/>
                </p:nvSpPr>
                <p:spPr bwMode="auto">
                  <a:xfrm>
                    <a:off x="3350" y="2036"/>
                    <a:ext cx="2" cy="3"/>
                  </a:xfrm>
                  <a:custGeom>
                    <a:avLst/>
                    <a:gdLst>
                      <a:gd name="T0" fmla="*/ 3 w 4"/>
                      <a:gd name="T1" fmla="*/ 0 h 6"/>
                      <a:gd name="T2" fmla="*/ 3 w 4"/>
                      <a:gd name="T3" fmla="*/ 0 h 6"/>
                      <a:gd name="T4" fmla="*/ 0 w 4"/>
                      <a:gd name="T5" fmla="*/ 4 h 6"/>
                      <a:gd name="T6" fmla="*/ 1 w 4"/>
                      <a:gd name="T7" fmla="*/ 5 h 6"/>
                      <a:gd name="T8" fmla="*/ 2 w 4"/>
                      <a:gd name="T9" fmla="*/ 6 h 6"/>
                      <a:gd name="T10" fmla="*/ 4 w 4"/>
                      <a:gd name="T11" fmla="*/ 4 h 6"/>
                      <a:gd name="T12" fmla="*/ 3 w 4"/>
                      <a:gd name="T13" fmla="*/ 3 h 6"/>
                      <a:gd name="T14" fmla="*/ 3 w 4"/>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0"/>
                        </a:moveTo>
                        <a:lnTo>
                          <a:pt x="3" y="0"/>
                        </a:lnTo>
                        <a:lnTo>
                          <a:pt x="0" y="4"/>
                        </a:lnTo>
                        <a:lnTo>
                          <a:pt x="1" y="5"/>
                        </a:lnTo>
                        <a:lnTo>
                          <a:pt x="2" y="6"/>
                        </a:lnTo>
                        <a:lnTo>
                          <a:pt x="4" y="4"/>
                        </a:lnTo>
                        <a:lnTo>
                          <a:pt x="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6" name="Freeform 761"/>
                  <p:cNvSpPr>
                    <a:spLocks/>
                  </p:cNvSpPr>
                  <p:nvPr/>
                </p:nvSpPr>
                <p:spPr bwMode="auto">
                  <a:xfrm>
                    <a:off x="3349" y="2037"/>
                    <a:ext cx="2" cy="3"/>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7" name="Freeform 762"/>
                  <p:cNvSpPr>
                    <a:spLocks/>
                  </p:cNvSpPr>
                  <p:nvPr/>
                </p:nvSpPr>
                <p:spPr bwMode="auto">
                  <a:xfrm>
                    <a:off x="3348" y="2037"/>
                    <a:ext cx="2" cy="3"/>
                  </a:xfrm>
                  <a:custGeom>
                    <a:avLst/>
                    <a:gdLst>
                      <a:gd name="T0" fmla="*/ 3 w 4"/>
                      <a:gd name="T1" fmla="*/ 0 h 4"/>
                      <a:gd name="T2" fmla="*/ 3 w 4"/>
                      <a:gd name="T3" fmla="*/ 0 h 4"/>
                      <a:gd name="T4" fmla="*/ 0 w 4"/>
                      <a:gd name="T5" fmla="*/ 2 h 4"/>
                      <a:gd name="T6" fmla="*/ 1 w 4"/>
                      <a:gd name="T7" fmla="*/ 3 h 4"/>
                      <a:gd name="T8" fmla="*/ 3 w 4"/>
                      <a:gd name="T9" fmla="*/ 4 h 4"/>
                      <a:gd name="T10" fmla="*/ 4 w 4"/>
                      <a:gd name="T11" fmla="*/ 3 h 4"/>
                      <a:gd name="T12" fmla="*/ 3 w 4"/>
                      <a:gd name="T13" fmla="*/ 2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3" y="0"/>
                        </a:lnTo>
                        <a:lnTo>
                          <a:pt x="0" y="2"/>
                        </a:lnTo>
                        <a:lnTo>
                          <a:pt x="1" y="3"/>
                        </a:lnTo>
                        <a:lnTo>
                          <a:pt x="3" y="4"/>
                        </a:lnTo>
                        <a:lnTo>
                          <a:pt x="4"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8" name="Freeform 763"/>
                  <p:cNvSpPr>
                    <a:spLocks/>
                  </p:cNvSpPr>
                  <p:nvPr/>
                </p:nvSpPr>
                <p:spPr bwMode="auto">
                  <a:xfrm>
                    <a:off x="3346" y="2038"/>
                    <a:ext cx="3" cy="2"/>
                  </a:xfrm>
                  <a:custGeom>
                    <a:avLst/>
                    <a:gdLst>
                      <a:gd name="T0" fmla="*/ 4 w 6"/>
                      <a:gd name="T1" fmla="*/ 2 h 4"/>
                      <a:gd name="T2" fmla="*/ 4 w 6"/>
                      <a:gd name="T3" fmla="*/ 0 h 4"/>
                      <a:gd name="T4" fmla="*/ 0 w 6"/>
                      <a:gd name="T5" fmla="*/ 0 h 4"/>
                      <a:gd name="T6" fmla="*/ 0 w 6"/>
                      <a:gd name="T7" fmla="*/ 2 h 4"/>
                      <a:gd name="T8" fmla="*/ 0 w 6"/>
                      <a:gd name="T9" fmla="*/ 4 h 4"/>
                      <a:gd name="T10" fmla="*/ 4 w 6"/>
                      <a:gd name="T11" fmla="*/ 4 h 4"/>
                      <a:gd name="T12" fmla="*/ 6 w 6"/>
                      <a:gd name="T13" fmla="*/ 3 h 4"/>
                      <a:gd name="T14" fmla="*/ 4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4" y="2"/>
                        </a:moveTo>
                        <a:lnTo>
                          <a:pt x="4" y="0"/>
                        </a:lnTo>
                        <a:lnTo>
                          <a:pt x="0" y="0"/>
                        </a:lnTo>
                        <a:lnTo>
                          <a:pt x="0" y="2"/>
                        </a:lnTo>
                        <a:lnTo>
                          <a:pt x="0" y="4"/>
                        </a:lnTo>
                        <a:lnTo>
                          <a:pt x="4" y="4"/>
                        </a:lnTo>
                        <a:lnTo>
                          <a:pt x="6"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89" name="Freeform 764"/>
                  <p:cNvSpPr>
                    <a:spLocks/>
                  </p:cNvSpPr>
                  <p:nvPr/>
                </p:nvSpPr>
                <p:spPr bwMode="auto">
                  <a:xfrm>
                    <a:off x="3345" y="2038"/>
                    <a:ext cx="3" cy="2"/>
                  </a:xfrm>
                  <a:custGeom>
                    <a:avLst/>
                    <a:gdLst>
                      <a:gd name="T0" fmla="*/ 4 w 7"/>
                      <a:gd name="T1" fmla="*/ 0 h 4"/>
                      <a:gd name="T2" fmla="*/ 7 w 7"/>
                      <a:gd name="T3" fmla="*/ 0 h 4"/>
                      <a:gd name="T4" fmla="*/ 0 w 7"/>
                      <a:gd name="T5" fmla="*/ 2 h 4"/>
                      <a:gd name="T6" fmla="*/ 0 w 7"/>
                      <a:gd name="T7" fmla="*/ 3 h 4"/>
                      <a:gd name="T8" fmla="*/ 0 w 7"/>
                      <a:gd name="T9" fmla="*/ 4 h 4"/>
                      <a:gd name="T10" fmla="*/ 4 w 7"/>
                      <a:gd name="T11" fmla="*/ 3 h 4"/>
                      <a:gd name="T12" fmla="*/ 4 w 7"/>
                      <a:gd name="T13" fmla="*/ 2 h 4"/>
                      <a:gd name="T14" fmla="*/ 4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0"/>
                        </a:moveTo>
                        <a:lnTo>
                          <a:pt x="7" y="0"/>
                        </a:lnTo>
                        <a:lnTo>
                          <a:pt x="0" y="2"/>
                        </a:lnTo>
                        <a:lnTo>
                          <a:pt x="0" y="3"/>
                        </a:lnTo>
                        <a:lnTo>
                          <a:pt x="0" y="4"/>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0" name="Freeform 765"/>
                  <p:cNvSpPr>
                    <a:spLocks/>
                  </p:cNvSpPr>
                  <p:nvPr/>
                </p:nvSpPr>
                <p:spPr bwMode="auto">
                  <a:xfrm>
                    <a:off x="3343" y="2038"/>
                    <a:ext cx="2" cy="3"/>
                  </a:xfrm>
                  <a:custGeom>
                    <a:avLst/>
                    <a:gdLst>
                      <a:gd name="T0" fmla="*/ 3 w 3"/>
                      <a:gd name="T1" fmla="*/ 2 h 5"/>
                      <a:gd name="T2" fmla="*/ 3 w 3"/>
                      <a:gd name="T3" fmla="*/ 0 h 5"/>
                      <a:gd name="T4" fmla="*/ 1 w 3"/>
                      <a:gd name="T5" fmla="*/ 0 h 5"/>
                      <a:gd name="T6" fmla="*/ 1 w 3"/>
                      <a:gd name="T7" fmla="*/ 2 h 5"/>
                      <a:gd name="T8" fmla="*/ 1 w 3"/>
                      <a:gd name="T9" fmla="*/ 5 h 5"/>
                      <a:gd name="T10" fmla="*/ 0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1" y="0"/>
                        </a:lnTo>
                        <a:lnTo>
                          <a:pt x="1" y="2"/>
                        </a:lnTo>
                        <a:lnTo>
                          <a:pt x="1" y="5"/>
                        </a:lnTo>
                        <a:lnTo>
                          <a:pt x="0" y="5"/>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1" name="Freeform 766"/>
                  <p:cNvSpPr>
                    <a:spLocks/>
                  </p:cNvSpPr>
                  <p:nvPr/>
                </p:nvSpPr>
                <p:spPr bwMode="auto">
                  <a:xfrm>
                    <a:off x="3342" y="2038"/>
                    <a:ext cx="3" cy="3"/>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2" name="Freeform 767"/>
                  <p:cNvSpPr>
                    <a:spLocks/>
                  </p:cNvSpPr>
                  <p:nvPr/>
                </p:nvSpPr>
                <p:spPr bwMode="auto">
                  <a:xfrm>
                    <a:off x="3340" y="2038"/>
                    <a:ext cx="2" cy="2"/>
                  </a:xfrm>
                  <a:custGeom>
                    <a:avLst/>
                    <a:gdLst>
                      <a:gd name="T0" fmla="*/ 5 w 5"/>
                      <a:gd name="T1" fmla="*/ 1 h 4"/>
                      <a:gd name="T2" fmla="*/ 2 w 5"/>
                      <a:gd name="T3" fmla="*/ 0 h 4"/>
                      <a:gd name="T4" fmla="*/ 0 w 5"/>
                      <a:gd name="T5" fmla="*/ 0 h 4"/>
                      <a:gd name="T6" fmla="*/ 0 w 5"/>
                      <a:gd name="T7" fmla="*/ 2 h 4"/>
                      <a:gd name="T8" fmla="*/ 0 w 5"/>
                      <a:gd name="T9" fmla="*/ 4 h 4"/>
                      <a:gd name="T10" fmla="*/ 5 w 5"/>
                      <a:gd name="T11" fmla="*/ 4 h 4"/>
                      <a:gd name="T12" fmla="*/ 5 w 5"/>
                      <a:gd name="T13" fmla="*/ 2 h 4"/>
                      <a:gd name="T14" fmla="*/ 5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1"/>
                        </a:moveTo>
                        <a:lnTo>
                          <a:pt x="2" y="0"/>
                        </a:lnTo>
                        <a:lnTo>
                          <a:pt x="0" y="0"/>
                        </a:lnTo>
                        <a:lnTo>
                          <a:pt x="0" y="2"/>
                        </a:lnTo>
                        <a:lnTo>
                          <a:pt x="0" y="4"/>
                        </a:lnTo>
                        <a:lnTo>
                          <a:pt x="5" y="4"/>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3" name="Freeform 768"/>
                  <p:cNvSpPr>
                    <a:spLocks/>
                  </p:cNvSpPr>
                  <p:nvPr/>
                </p:nvSpPr>
                <p:spPr bwMode="auto">
                  <a:xfrm>
                    <a:off x="3332" y="2035"/>
                    <a:ext cx="9" cy="5"/>
                  </a:xfrm>
                  <a:custGeom>
                    <a:avLst/>
                    <a:gdLst>
                      <a:gd name="T0" fmla="*/ 16 w 18"/>
                      <a:gd name="T1" fmla="*/ 8 h 10"/>
                      <a:gd name="T2" fmla="*/ 16 w 18"/>
                      <a:gd name="T3" fmla="*/ 7 h 10"/>
                      <a:gd name="T4" fmla="*/ 14 w 18"/>
                      <a:gd name="T5" fmla="*/ 6 h 10"/>
                      <a:gd name="T6" fmla="*/ 10 w 18"/>
                      <a:gd name="T7" fmla="*/ 5 h 10"/>
                      <a:gd name="T8" fmla="*/ 6 w 18"/>
                      <a:gd name="T9" fmla="*/ 2 h 10"/>
                      <a:gd name="T10" fmla="*/ 2 w 18"/>
                      <a:gd name="T11" fmla="*/ 1 h 10"/>
                      <a:gd name="T12" fmla="*/ 0 w 18"/>
                      <a:gd name="T13" fmla="*/ 0 h 10"/>
                      <a:gd name="T14" fmla="*/ 0 w 18"/>
                      <a:gd name="T15" fmla="*/ 1 h 10"/>
                      <a:gd name="T16" fmla="*/ 0 w 18"/>
                      <a:gd name="T17" fmla="*/ 2 h 10"/>
                      <a:gd name="T18" fmla="*/ 2 w 18"/>
                      <a:gd name="T19" fmla="*/ 3 h 10"/>
                      <a:gd name="T20" fmla="*/ 6 w 18"/>
                      <a:gd name="T21" fmla="*/ 5 h 10"/>
                      <a:gd name="T22" fmla="*/ 10 w 18"/>
                      <a:gd name="T23" fmla="*/ 7 h 10"/>
                      <a:gd name="T24" fmla="*/ 14 w 18"/>
                      <a:gd name="T25" fmla="*/ 8 h 10"/>
                      <a:gd name="T26" fmla="*/ 18 w 18"/>
                      <a:gd name="T27" fmla="*/ 10 h 10"/>
                      <a:gd name="T28" fmla="*/ 16 w 18"/>
                      <a:gd name="T29" fmla="*/ 10 h 10"/>
                      <a:gd name="T30" fmla="*/ 16 w 18"/>
                      <a:gd name="T31" fmla="*/ 8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10"/>
                      <a:gd name="T50" fmla="*/ 18 w 1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10">
                        <a:moveTo>
                          <a:pt x="16" y="8"/>
                        </a:moveTo>
                        <a:lnTo>
                          <a:pt x="16" y="7"/>
                        </a:lnTo>
                        <a:lnTo>
                          <a:pt x="14" y="6"/>
                        </a:lnTo>
                        <a:lnTo>
                          <a:pt x="10" y="5"/>
                        </a:lnTo>
                        <a:lnTo>
                          <a:pt x="6" y="2"/>
                        </a:lnTo>
                        <a:lnTo>
                          <a:pt x="2" y="1"/>
                        </a:lnTo>
                        <a:lnTo>
                          <a:pt x="0" y="0"/>
                        </a:lnTo>
                        <a:lnTo>
                          <a:pt x="0" y="1"/>
                        </a:lnTo>
                        <a:lnTo>
                          <a:pt x="0" y="2"/>
                        </a:lnTo>
                        <a:lnTo>
                          <a:pt x="2" y="3"/>
                        </a:lnTo>
                        <a:lnTo>
                          <a:pt x="6" y="5"/>
                        </a:lnTo>
                        <a:lnTo>
                          <a:pt x="10" y="7"/>
                        </a:lnTo>
                        <a:lnTo>
                          <a:pt x="14" y="8"/>
                        </a:lnTo>
                        <a:lnTo>
                          <a:pt x="18" y="10"/>
                        </a:lnTo>
                        <a:lnTo>
                          <a:pt x="16" y="10"/>
                        </a:lnTo>
                        <a:lnTo>
                          <a:pt x="1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4" name="Freeform 769"/>
                  <p:cNvSpPr>
                    <a:spLocks/>
                  </p:cNvSpPr>
                  <p:nvPr/>
                </p:nvSpPr>
                <p:spPr bwMode="auto">
                  <a:xfrm>
                    <a:off x="3328" y="2033"/>
                    <a:ext cx="5" cy="3"/>
                  </a:xfrm>
                  <a:custGeom>
                    <a:avLst/>
                    <a:gdLst>
                      <a:gd name="T0" fmla="*/ 8 w 9"/>
                      <a:gd name="T1" fmla="*/ 6 h 7"/>
                      <a:gd name="T2" fmla="*/ 9 w 9"/>
                      <a:gd name="T3" fmla="*/ 5 h 7"/>
                      <a:gd name="T4" fmla="*/ 7 w 9"/>
                      <a:gd name="T5" fmla="*/ 3 h 7"/>
                      <a:gd name="T6" fmla="*/ 2 w 9"/>
                      <a:gd name="T7" fmla="*/ 2 h 7"/>
                      <a:gd name="T8" fmla="*/ 0 w 9"/>
                      <a:gd name="T9" fmla="*/ 0 h 7"/>
                      <a:gd name="T10" fmla="*/ 0 w 9"/>
                      <a:gd name="T11" fmla="*/ 2 h 7"/>
                      <a:gd name="T12" fmla="*/ 0 w 9"/>
                      <a:gd name="T13" fmla="*/ 3 h 7"/>
                      <a:gd name="T14" fmla="*/ 2 w 9"/>
                      <a:gd name="T15" fmla="*/ 4 h 7"/>
                      <a:gd name="T16" fmla="*/ 5 w 9"/>
                      <a:gd name="T17" fmla="*/ 5 h 7"/>
                      <a:gd name="T18" fmla="*/ 6 w 9"/>
                      <a:gd name="T19" fmla="*/ 6 h 7"/>
                      <a:gd name="T20" fmla="*/ 8 w 9"/>
                      <a:gd name="T21" fmla="*/ 7 h 7"/>
                      <a:gd name="T22" fmla="*/ 8 w 9"/>
                      <a:gd name="T23" fmla="*/ 6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7"/>
                      <a:gd name="T38" fmla="*/ 9 w 9"/>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7">
                        <a:moveTo>
                          <a:pt x="8" y="6"/>
                        </a:moveTo>
                        <a:lnTo>
                          <a:pt x="9" y="5"/>
                        </a:lnTo>
                        <a:lnTo>
                          <a:pt x="7" y="3"/>
                        </a:lnTo>
                        <a:lnTo>
                          <a:pt x="2" y="2"/>
                        </a:lnTo>
                        <a:lnTo>
                          <a:pt x="0" y="0"/>
                        </a:lnTo>
                        <a:lnTo>
                          <a:pt x="0" y="2"/>
                        </a:lnTo>
                        <a:lnTo>
                          <a:pt x="0" y="3"/>
                        </a:lnTo>
                        <a:lnTo>
                          <a:pt x="2" y="4"/>
                        </a:lnTo>
                        <a:lnTo>
                          <a:pt x="5" y="5"/>
                        </a:lnTo>
                        <a:lnTo>
                          <a:pt x="6" y="6"/>
                        </a:lnTo>
                        <a:lnTo>
                          <a:pt x="8" y="7"/>
                        </a:lnTo>
                        <a:lnTo>
                          <a:pt x="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5" name="Freeform 770"/>
                  <p:cNvSpPr>
                    <a:spLocks/>
                  </p:cNvSpPr>
                  <p:nvPr/>
                </p:nvSpPr>
                <p:spPr bwMode="auto">
                  <a:xfrm>
                    <a:off x="3314" y="2019"/>
                    <a:ext cx="15" cy="15"/>
                  </a:xfrm>
                  <a:custGeom>
                    <a:avLst/>
                    <a:gdLst>
                      <a:gd name="T0" fmla="*/ 29 w 30"/>
                      <a:gd name="T1" fmla="*/ 28 h 29"/>
                      <a:gd name="T2" fmla="*/ 30 w 30"/>
                      <a:gd name="T3" fmla="*/ 26 h 29"/>
                      <a:gd name="T4" fmla="*/ 27 w 30"/>
                      <a:gd name="T5" fmla="*/ 24 h 29"/>
                      <a:gd name="T6" fmla="*/ 22 w 30"/>
                      <a:gd name="T7" fmla="*/ 19 h 29"/>
                      <a:gd name="T8" fmla="*/ 19 w 30"/>
                      <a:gd name="T9" fmla="*/ 17 h 29"/>
                      <a:gd name="T10" fmla="*/ 16 w 30"/>
                      <a:gd name="T11" fmla="*/ 15 h 29"/>
                      <a:gd name="T12" fmla="*/ 13 w 30"/>
                      <a:gd name="T13" fmla="*/ 13 h 29"/>
                      <a:gd name="T14" fmla="*/ 11 w 30"/>
                      <a:gd name="T15" fmla="*/ 9 h 29"/>
                      <a:gd name="T16" fmla="*/ 7 w 30"/>
                      <a:gd name="T17" fmla="*/ 7 h 29"/>
                      <a:gd name="T18" fmla="*/ 6 w 30"/>
                      <a:gd name="T19" fmla="*/ 3 h 29"/>
                      <a:gd name="T20" fmla="*/ 2 w 30"/>
                      <a:gd name="T21" fmla="*/ 0 h 29"/>
                      <a:gd name="T22" fmla="*/ 0 w 30"/>
                      <a:gd name="T23" fmla="*/ 2 h 29"/>
                      <a:gd name="T24" fmla="*/ 4 w 30"/>
                      <a:gd name="T25" fmla="*/ 6 h 29"/>
                      <a:gd name="T26" fmla="*/ 5 w 30"/>
                      <a:gd name="T27" fmla="*/ 9 h 29"/>
                      <a:gd name="T28" fmla="*/ 8 w 30"/>
                      <a:gd name="T29" fmla="*/ 11 h 29"/>
                      <a:gd name="T30" fmla="*/ 11 w 30"/>
                      <a:gd name="T31" fmla="*/ 15 h 29"/>
                      <a:gd name="T32" fmla="*/ 14 w 30"/>
                      <a:gd name="T33" fmla="*/ 17 h 29"/>
                      <a:gd name="T34" fmla="*/ 16 w 30"/>
                      <a:gd name="T35" fmla="*/ 19 h 29"/>
                      <a:gd name="T36" fmla="*/ 20 w 30"/>
                      <a:gd name="T37" fmla="*/ 22 h 29"/>
                      <a:gd name="T38" fmla="*/ 24 w 30"/>
                      <a:gd name="T39" fmla="*/ 26 h 29"/>
                      <a:gd name="T40" fmla="*/ 24 w 30"/>
                      <a:gd name="T41" fmla="*/ 26 h 29"/>
                      <a:gd name="T42" fmla="*/ 29 w 30"/>
                      <a:gd name="T43" fmla="*/ 29 h 29"/>
                      <a:gd name="T44" fmla="*/ 29 w 30"/>
                      <a:gd name="T45" fmla="*/ 28 h 2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
                      <a:gd name="T70" fmla="*/ 0 h 29"/>
                      <a:gd name="T71" fmla="*/ 30 w 30"/>
                      <a:gd name="T72" fmla="*/ 29 h 2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 h="29">
                        <a:moveTo>
                          <a:pt x="29" y="28"/>
                        </a:moveTo>
                        <a:lnTo>
                          <a:pt x="30" y="26"/>
                        </a:lnTo>
                        <a:lnTo>
                          <a:pt x="27" y="24"/>
                        </a:lnTo>
                        <a:lnTo>
                          <a:pt x="22" y="19"/>
                        </a:lnTo>
                        <a:lnTo>
                          <a:pt x="19" y="17"/>
                        </a:lnTo>
                        <a:lnTo>
                          <a:pt x="16" y="15"/>
                        </a:lnTo>
                        <a:lnTo>
                          <a:pt x="13" y="13"/>
                        </a:lnTo>
                        <a:lnTo>
                          <a:pt x="11" y="9"/>
                        </a:lnTo>
                        <a:lnTo>
                          <a:pt x="7" y="7"/>
                        </a:lnTo>
                        <a:lnTo>
                          <a:pt x="6" y="3"/>
                        </a:lnTo>
                        <a:lnTo>
                          <a:pt x="2" y="0"/>
                        </a:lnTo>
                        <a:lnTo>
                          <a:pt x="0" y="2"/>
                        </a:lnTo>
                        <a:lnTo>
                          <a:pt x="4" y="6"/>
                        </a:lnTo>
                        <a:lnTo>
                          <a:pt x="5" y="9"/>
                        </a:lnTo>
                        <a:lnTo>
                          <a:pt x="8" y="11"/>
                        </a:lnTo>
                        <a:lnTo>
                          <a:pt x="11" y="15"/>
                        </a:lnTo>
                        <a:lnTo>
                          <a:pt x="14" y="17"/>
                        </a:lnTo>
                        <a:lnTo>
                          <a:pt x="16" y="19"/>
                        </a:lnTo>
                        <a:lnTo>
                          <a:pt x="20" y="22"/>
                        </a:lnTo>
                        <a:lnTo>
                          <a:pt x="24" y="26"/>
                        </a:lnTo>
                        <a:lnTo>
                          <a:pt x="29" y="29"/>
                        </a:lnTo>
                        <a:lnTo>
                          <a:pt x="29"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6" name="Freeform 771"/>
                  <p:cNvSpPr>
                    <a:spLocks/>
                  </p:cNvSpPr>
                  <p:nvPr/>
                </p:nvSpPr>
                <p:spPr bwMode="auto">
                  <a:xfrm>
                    <a:off x="3314" y="2020"/>
                    <a:ext cx="1" cy="2"/>
                  </a:xfrm>
                  <a:custGeom>
                    <a:avLst/>
                    <a:gdLst>
                      <a:gd name="T0" fmla="*/ 0 w 4"/>
                      <a:gd name="T1" fmla="*/ 1 h 5"/>
                      <a:gd name="T2" fmla="*/ 1 w 4"/>
                      <a:gd name="T3" fmla="*/ 2 h 5"/>
                      <a:gd name="T4" fmla="*/ 2 w 4"/>
                      <a:gd name="T5" fmla="*/ 1 h 5"/>
                      <a:gd name="T6" fmla="*/ 4 w 4"/>
                      <a:gd name="T7" fmla="*/ 0 h 5"/>
                      <a:gd name="T8" fmla="*/ 4 w 4"/>
                      <a:gd name="T9" fmla="*/ 5 h 5"/>
                      <a:gd name="T10" fmla="*/ 0 w 4"/>
                      <a:gd name="T11" fmla="*/ 1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1"/>
                        </a:moveTo>
                        <a:lnTo>
                          <a:pt x="1" y="2"/>
                        </a:lnTo>
                        <a:lnTo>
                          <a:pt x="2" y="1"/>
                        </a:lnTo>
                        <a:lnTo>
                          <a:pt x="4" y="0"/>
                        </a:lnTo>
                        <a:lnTo>
                          <a:pt x="4" y="5"/>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7" name="Freeform 772"/>
                  <p:cNvSpPr>
                    <a:spLocks/>
                  </p:cNvSpPr>
                  <p:nvPr/>
                </p:nvSpPr>
                <p:spPr bwMode="auto">
                  <a:xfrm>
                    <a:off x="3314" y="2020"/>
                    <a:ext cx="1" cy="1"/>
                  </a:xfrm>
                  <a:custGeom>
                    <a:avLst/>
                    <a:gdLst>
                      <a:gd name="T0" fmla="*/ 1 w 3"/>
                      <a:gd name="T1" fmla="*/ 1 h 2"/>
                      <a:gd name="T2" fmla="*/ 0 w 3"/>
                      <a:gd name="T3" fmla="*/ 1 h 2"/>
                      <a:gd name="T4" fmla="*/ 0 w 3"/>
                      <a:gd name="T5" fmla="*/ 2 h 2"/>
                      <a:gd name="T6" fmla="*/ 1 w 3"/>
                      <a:gd name="T7" fmla="*/ 2 h 2"/>
                      <a:gd name="T8" fmla="*/ 3 w 3"/>
                      <a:gd name="T9" fmla="*/ 2 h 2"/>
                      <a:gd name="T10" fmla="*/ 3 w 3"/>
                      <a:gd name="T11" fmla="*/ 0 h 2"/>
                      <a:gd name="T12" fmla="*/ 3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1"/>
                        </a:lnTo>
                        <a:lnTo>
                          <a:pt x="0" y="2"/>
                        </a:lnTo>
                        <a:lnTo>
                          <a:pt x="1" y="2"/>
                        </a:lnTo>
                        <a:lnTo>
                          <a:pt x="3" y="2"/>
                        </a:lnTo>
                        <a:lnTo>
                          <a:pt x="3"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8" name="Freeform 773"/>
                  <p:cNvSpPr>
                    <a:spLocks/>
                  </p:cNvSpPr>
                  <p:nvPr/>
                </p:nvSpPr>
                <p:spPr bwMode="auto">
                  <a:xfrm>
                    <a:off x="3314" y="2021"/>
                    <a:ext cx="2" cy="1"/>
                  </a:xfrm>
                  <a:custGeom>
                    <a:avLst/>
                    <a:gdLst>
                      <a:gd name="T0" fmla="*/ 0 w 4"/>
                      <a:gd name="T1" fmla="*/ 1 h 4"/>
                      <a:gd name="T2" fmla="*/ 0 w 4"/>
                      <a:gd name="T3" fmla="*/ 3 h 4"/>
                      <a:gd name="T4" fmla="*/ 1 w 4"/>
                      <a:gd name="T5" fmla="*/ 4 h 4"/>
                      <a:gd name="T6" fmla="*/ 3 w 4"/>
                      <a:gd name="T7" fmla="*/ 3 h 4"/>
                      <a:gd name="T8" fmla="*/ 4 w 4"/>
                      <a:gd name="T9" fmla="*/ 1 h 4"/>
                      <a:gd name="T10" fmla="*/ 3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0" y="3"/>
                        </a:lnTo>
                        <a:lnTo>
                          <a:pt x="1" y="4"/>
                        </a:lnTo>
                        <a:lnTo>
                          <a:pt x="3" y="3"/>
                        </a:lnTo>
                        <a:lnTo>
                          <a:pt x="4" y="1"/>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99" name="Freeform 774"/>
                  <p:cNvSpPr>
                    <a:spLocks/>
                  </p:cNvSpPr>
                  <p:nvPr/>
                </p:nvSpPr>
                <p:spPr bwMode="auto">
                  <a:xfrm>
                    <a:off x="3315" y="2021"/>
                    <a:ext cx="1" cy="2"/>
                  </a:xfrm>
                  <a:custGeom>
                    <a:avLst/>
                    <a:gdLst>
                      <a:gd name="T0" fmla="*/ 2 w 3"/>
                      <a:gd name="T1" fmla="*/ 2 h 4"/>
                      <a:gd name="T2" fmla="*/ 0 w 3"/>
                      <a:gd name="T3" fmla="*/ 2 h 4"/>
                      <a:gd name="T4" fmla="*/ 0 w 3"/>
                      <a:gd name="T5" fmla="*/ 4 h 4"/>
                      <a:gd name="T6" fmla="*/ 2 w 3"/>
                      <a:gd name="T7" fmla="*/ 4 h 4"/>
                      <a:gd name="T8" fmla="*/ 3 w 3"/>
                      <a:gd name="T9" fmla="*/ 4 h 4"/>
                      <a:gd name="T10" fmla="*/ 3 w 3"/>
                      <a:gd name="T11" fmla="*/ 0 h 4"/>
                      <a:gd name="T12" fmla="*/ 3 w 3"/>
                      <a:gd name="T13" fmla="*/ 0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0" y="2"/>
                        </a:lnTo>
                        <a:lnTo>
                          <a:pt x="0" y="4"/>
                        </a:lnTo>
                        <a:lnTo>
                          <a:pt x="2" y="4"/>
                        </a:lnTo>
                        <a:lnTo>
                          <a:pt x="3" y="4"/>
                        </a:lnTo>
                        <a:lnTo>
                          <a:pt x="3"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0" name="Freeform 775"/>
                  <p:cNvSpPr>
                    <a:spLocks/>
                  </p:cNvSpPr>
                  <p:nvPr/>
                </p:nvSpPr>
                <p:spPr bwMode="auto">
                  <a:xfrm>
                    <a:off x="3315" y="2022"/>
                    <a:ext cx="1" cy="2"/>
                  </a:xfrm>
                  <a:custGeom>
                    <a:avLst/>
                    <a:gdLst>
                      <a:gd name="T0" fmla="*/ 0 w 4"/>
                      <a:gd name="T1" fmla="*/ 1 h 3"/>
                      <a:gd name="T2" fmla="*/ 0 w 4"/>
                      <a:gd name="T3" fmla="*/ 2 h 3"/>
                      <a:gd name="T4" fmla="*/ 2 w 4"/>
                      <a:gd name="T5" fmla="*/ 3 h 3"/>
                      <a:gd name="T6" fmla="*/ 3 w 4"/>
                      <a:gd name="T7" fmla="*/ 2 h 3"/>
                      <a:gd name="T8" fmla="*/ 4 w 4"/>
                      <a:gd name="T9" fmla="*/ 1 h 3"/>
                      <a:gd name="T10" fmla="*/ 3 w 4"/>
                      <a:gd name="T11" fmla="*/ 0 h 3"/>
                      <a:gd name="T12" fmla="*/ 2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0" y="2"/>
                        </a:lnTo>
                        <a:lnTo>
                          <a:pt x="2" y="3"/>
                        </a:lnTo>
                        <a:lnTo>
                          <a:pt x="3" y="2"/>
                        </a:lnTo>
                        <a:lnTo>
                          <a:pt x="4" y="1"/>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1" name="Freeform 776"/>
                  <p:cNvSpPr>
                    <a:spLocks/>
                  </p:cNvSpPr>
                  <p:nvPr/>
                </p:nvSpPr>
                <p:spPr bwMode="auto">
                  <a:xfrm>
                    <a:off x="3315" y="2023"/>
                    <a:ext cx="1" cy="3"/>
                  </a:xfrm>
                  <a:custGeom>
                    <a:avLst/>
                    <a:gdLst>
                      <a:gd name="T0" fmla="*/ 1 w 2"/>
                      <a:gd name="T1" fmla="*/ 1 h 6"/>
                      <a:gd name="T2" fmla="*/ 0 w 2"/>
                      <a:gd name="T3" fmla="*/ 1 h 6"/>
                      <a:gd name="T4" fmla="*/ 0 w 2"/>
                      <a:gd name="T5" fmla="*/ 6 h 6"/>
                      <a:gd name="T6" fmla="*/ 1 w 2"/>
                      <a:gd name="T7" fmla="*/ 6 h 6"/>
                      <a:gd name="T8" fmla="*/ 2 w 2"/>
                      <a:gd name="T9" fmla="*/ 6 h 6"/>
                      <a:gd name="T10" fmla="*/ 2 w 2"/>
                      <a:gd name="T11" fmla="*/ 0 h 6"/>
                      <a:gd name="T12" fmla="*/ 2 w 2"/>
                      <a:gd name="T13" fmla="*/ 0 h 6"/>
                      <a:gd name="T14" fmla="*/ 1 w 2"/>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1" y="1"/>
                        </a:moveTo>
                        <a:lnTo>
                          <a:pt x="0" y="1"/>
                        </a:lnTo>
                        <a:lnTo>
                          <a:pt x="0" y="6"/>
                        </a:lnTo>
                        <a:lnTo>
                          <a:pt x="1" y="6"/>
                        </a:lnTo>
                        <a:lnTo>
                          <a:pt x="2" y="6"/>
                        </a:lnTo>
                        <a:lnTo>
                          <a:pt x="2"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2" name="Freeform 777"/>
                  <p:cNvSpPr>
                    <a:spLocks/>
                  </p:cNvSpPr>
                  <p:nvPr/>
                </p:nvSpPr>
                <p:spPr bwMode="auto">
                  <a:xfrm>
                    <a:off x="3315" y="2025"/>
                    <a:ext cx="1" cy="2"/>
                  </a:xfrm>
                  <a:custGeom>
                    <a:avLst/>
                    <a:gdLst>
                      <a:gd name="T0" fmla="*/ 1 w 2"/>
                      <a:gd name="T1" fmla="*/ 3 h 5"/>
                      <a:gd name="T2" fmla="*/ 1 w 2"/>
                      <a:gd name="T3" fmla="*/ 0 h 5"/>
                      <a:gd name="T4" fmla="*/ 0 w 2"/>
                      <a:gd name="T5" fmla="*/ 0 h 5"/>
                      <a:gd name="T6" fmla="*/ 0 w 2"/>
                      <a:gd name="T7" fmla="*/ 3 h 5"/>
                      <a:gd name="T8" fmla="*/ 0 w 2"/>
                      <a:gd name="T9" fmla="*/ 5 h 5"/>
                      <a:gd name="T10" fmla="*/ 2 w 2"/>
                      <a:gd name="T11" fmla="*/ 5 h 5"/>
                      <a:gd name="T12" fmla="*/ 2 w 2"/>
                      <a:gd name="T13" fmla="*/ 3 h 5"/>
                      <a:gd name="T14" fmla="*/ 1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3"/>
                        </a:moveTo>
                        <a:lnTo>
                          <a:pt x="1" y="0"/>
                        </a:lnTo>
                        <a:lnTo>
                          <a:pt x="0" y="0"/>
                        </a:lnTo>
                        <a:lnTo>
                          <a:pt x="0" y="3"/>
                        </a:lnTo>
                        <a:lnTo>
                          <a:pt x="0" y="5"/>
                        </a:lnTo>
                        <a:lnTo>
                          <a:pt x="2" y="5"/>
                        </a:lnTo>
                        <a:lnTo>
                          <a:pt x="2"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3" name="Freeform 778"/>
                  <p:cNvSpPr>
                    <a:spLocks/>
                  </p:cNvSpPr>
                  <p:nvPr/>
                </p:nvSpPr>
                <p:spPr bwMode="auto">
                  <a:xfrm>
                    <a:off x="3315" y="2025"/>
                    <a:ext cx="1" cy="5"/>
                  </a:xfrm>
                  <a:custGeom>
                    <a:avLst/>
                    <a:gdLst>
                      <a:gd name="T0" fmla="*/ 2 w 3"/>
                      <a:gd name="T1" fmla="*/ 0 h 11"/>
                      <a:gd name="T2" fmla="*/ 0 w 3"/>
                      <a:gd name="T3" fmla="*/ 0 h 11"/>
                      <a:gd name="T4" fmla="*/ 0 w 3"/>
                      <a:gd name="T5" fmla="*/ 11 h 11"/>
                      <a:gd name="T6" fmla="*/ 2 w 3"/>
                      <a:gd name="T7" fmla="*/ 11 h 11"/>
                      <a:gd name="T8" fmla="*/ 3 w 3"/>
                      <a:gd name="T9" fmla="*/ 11 h 11"/>
                      <a:gd name="T10" fmla="*/ 3 w 3"/>
                      <a:gd name="T11" fmla="*/ 3 h 11"/>
                      <a:gd name="T12" fmla="*/ 2 w 3"/>
                      <a:gd name="T13" fmla="*/ 3 h 11"/>
                      <a:gd name="T14" fmla="*/ 2 w 3"/>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1"/>
                      <a:gd name="T26" fmla="*/ 3 w 3"/>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1">
                        <a:moveTo>
                          <a:pt x="2" y="0"/>
                        </a:moveTo>
                        <a:lnTo>
                          <a:pt x="0" y="0"/>
                        </a:lnTo>
                        <a:lnTo>
                          <a:pt x="0" y="11"/>
                        </a:lnTo>
                        <a:lnTo>
                          <a:pt x="2" y="11"/>
                        </a:lnTo>
                        <a:lnTo>
                          <a:pt x="3" y="11"/>
                        </a:lnTo>
                        <a:lnTo>
                          <a:pt x="3" y="3"/>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4" name="Freeform 779"/>
                  <p:cNvSpPr>
                    <a:spLocks/>
                  </p:cNvSpPr>
                  <p:nvPr/>
                </p:nvSpPr>
                <p:spPr bwMode="auto">
                  <a:xfrm>
                    <a:off x="3314" y="2029"/>
                    <a:ext cx="2" cy="2"/>
                  </a:xfrm>
                  <a:custGeom>
                    <a:avLst/>
                    <a:gdLst>
                      <a:gd name="T0" fmla="*/ 3 w 4"/>
                      <a:gd name="T1" fmla="*/ 2 h 4"/>
                      <a:gd name="T2" fmla="*/ 1 w 4"/>
                      <a:gd name="T3" fmla="*/ 0 h 4"/>
                      <a:gd name="T4" fmla="*/ 0 w 4"/>
                      <a:gd name="T5" fmla="*/ 2 h 4"/>
                      <a:gd name="T6" fmla="*/ 1 w 4"/>
                      <a:gd name="T7" fmla="*/ 3 h 4"/>
                      <a:gd name="T8" fmla="*/ 3 w 4"/>
                      <a:gd name="T9" fmla="*/ 4 h 4"/>
                      <a:gd name="T10" fmla="*/ 4 w 4"/>
                      <a:gd name="T11" fmla="*/ 3 h 4"/>
                      <a:gd name="T12" fmla="*/ 4 w 4"/>
                      <a:gd name="T13" fmla="*/ 2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1" y="0"/>
                        </a:lnTo>
                        <a:lnTo>
                          <a:pt x="0" y="2"/>
                        </a:lnTo>
                        <a:lnTo>
                          <a:pt x="1" y="3"/>
                        </a:lnTo>
                        <a:lnTo>
                          <a:pt x="3" y="4"/>
                        </a:lnTo>
                        <a:lnTo>
                          <a:pt x="4" y="3"/>
                        </a:lnTo>
                        <a:lnTo>
                          <a:pt x="4"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5" name="Freeform 780"/>
                  <p:cNvSpPr>
                    <a:spLocks/>
                  </p:cNvSpPr>
                  <p:nvPr/>
                </p:nvSpPr>
                <p:spPr bwMode="auto">
                  <a:xfrm>
                    <a:off x="3314" y="2030"/>
                    <a:ext cx="1" cy="3"/>
                  </a:xfrm>
                  <a:custGeom>
                    <a:avLst/>
                    <a:gdLst>
                      <a:gd name="T0" fmla="*/ 1 w 4"/>
                      <a:gd name="T1" fmla="*/ 0 h 7"/>
                      <a:gd name="T2" fmla="*/ 1 w 4"/>
                      <a:gd name="T3" fmla="*/ 0 h 7"/>
                      <a:gd name="T4" fmla="*/ 1 w 4"/>
                      <a:gd name="T5" fmla="*/ 3 h 7"/>
                      <a:gd name="T6" fmla="*/ 0 w 4"/>
                      <a:gd name="T7" fmla="*/ 4 h 7"/>
                      <a:gd name="T8" fmla="*/ 1 w 4"/>
                      <a:gd name="T9" fmla="*/ 5 h 7"/>
                      <a:gd name="T10" fmla="*/ 2 w 4"/>
                      <a:gd name="T11" fmla="*/ 7 h 7"/>
                      <a:gd name="T12" fmla="*/ 4 w 4"/>
                      <a:gd name="T13" fmla="*/ 5 h 7"/>
                      <a:gd name="T14" fmla="*/ 4 w 4"/>
                      <a:gd name="T15" fmla="*/ 1 h 7"/>
                      <a:gd name="T16" fmla="*/ 2 w 4"/>
                      <a:gd name="T17" fmla="*/ 1 h 7"/>
                      <a:gd name="T18" fmla="*/ 1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1" y="0"/>
                        </a:moveTo>
                        <a:lnTo>
                          <a:pt x="1" y="0"/>
                        </a:lnTo>
                        <a:lnTo>
                          <a:pt x="1" y="3"/>
                        </a:lnTo>
                        <a:lnTo>
                          <a:pt x="0" y="4"/>
                        </a:lnTo>
                        <a:lnTo>
                          <a:pt x="1" y="5"/>
                        </a:lnTo>
                        <a:lnTo>
                          <a:pt x="2" y="7"/>
                        </a:lnTo>
                        <a:lnTo>
                          <a:pt x="4" y="5"/>
                        </a:lnTo>
                        <a:lnTo>
                          <a:pt x="4" y="1"/>
                        </a:lnTo>
                        <a:lnTo>
                          <a:pt x="2" y="1"/>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6" name="Freeform 781"/>
                  <p:cNvSpPr>
                    <a:spLocks/>
                  </p:cNvSpPr>
                  <p:nvPr/>
                </p:nvSpPr>
                <p:spPr bwMode="auto">
                  <a:xfrm>
                    <a:off x="3314" y="2032"/>
                    <a:ext cx="1" cy="1"/>
                  </a:xfrm>
                  <a:custGeom>
                    <a:avLst/>
                    <a:gdLst>
                      <a:gd name="T0" fmla="*/ 0 w 2"/>
                      <a:gd name="T1" fmla="*/ 0 h 3"/>
                      <a:gd name="T2" fmla="*/ 0 w 2"/>
                      <a:gd name="T3" fmla="*/ 0 h 3"/>
                      <a:gd name="T4" fmla="*/ 0 w 2"/>
                      <a:gd name="T5" fmla="*/ 3 h 3"/>
                      <a:gd name="T6" fmla="*/ 1 w 2"/>
                      <a:gd name="T7" fmla="*/ 3 h 3"/>
                      <a:gd name="T8" fmla="*/ 2 w 2"/>
                      <a:gd name="T9" fmla="*/ 3 h 3"/>
                      <a:gd name="T10" fmla="*/ 2 w 2"/>
                      <a:gd name="T11" fmla="*/ 1 h 3"/>
                      <a:gd name="T12" fmla="*/ 1 w 2"/>
                      <a:gd name="T13" fmla="*/ 1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0" y="0"/>
                        </a:lnTo>
                        <a:lnTo>
                          <a:pt x="0" y="3"/>
                        </a:lnTo>
                        <a:lnTo>
                          <a:pt x="1" y="3"/>
                        </a:lnTo>
                        <a:lnTo>
                          <a:pt x="2" y="3"/>
                        </a:lnTo>
                        <a:lnTo>
                          <a:pt x="2" y="1"/>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7" name="Freeform 782"/>
                  <p:cNvSpPr>
                    <a:spLocks/>
                  </p:cNvSpPr>
                  <p:nvPr/>
                </p:nvSpPr>
                <p:spPr bwMode="auto">
                  <a:xfrm>
                    <a:off x="3304" y="2033"/>
                    <a:ext cx="11" cy="16"/>
                  </a:xfrm>
                  <a:custGeom>
                    <a:avLst/>
                    <a:gdLst>
                      <a:gd name="T0" fmla="*/ 19 w 20"/>
                      <a:gd name="T1" fmla="*/ 2 h 33"/>
                      <a:gd name="T2" fmla="*/ 18 w 20"/>
                      <a:gd name="T3" fmla="*/ 0 h 33"/>
                      <a:gd name="T4" fmla="*/ 16 w 20"/>
                      <a:gd name="T5" fmla="*/ 3 h 33"/>
                      <a:gd name="T6" fmla="*/ 0 w 20"/>
                      <a:gd name="T7" fmla="*/ 28 h 33"/>
                      <a:gd name="T8" fmla="*/ 2 w 20"/>
                      <a:gd name="T9" fmla="*/ 33 h 33"/>
                      <a:gd name="T10" fmla="*/ 18 w 20"/>
                      <a:gd name="T11" fmla="*/ 5 h 33"/>
                      <a:gd name="T12" fmla="*/ 20 w 20"/>
                      <a:gd name="T13" fmla="*/ 3 h 33"/>
                      <a:gd name="T14" fmla="*/ 20 w 20"/>
                      <a:gd name="T15" fmla="*/ 2 h 33"/>
                      <a:gd name="T16" fmla="*/ 19 w 20"/>
                      <a:gd name="T17" fmla="*/ 2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33"/>
                      <a:gd name="T29" fmla="*/ 20 w 20"/>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33">
                        <a:moveTo>
                          <a:pt x="19" y="2"/>
                        </a:moveTo>
                        <a:lnTo>
                          <a:pt x="18" y="0"/>
                        </a:lnTo>
                        <a:lnTo>
                          <a:pt x="16" y="3"/>
                        </a:lnTo>
                        <a:lnTo>
                          <a:pt x="0" y="28"/>
                        </a:lnTo>
                        <a:lnTo>
                          <a:pt x="2" y="33"/>
                        </a:lnTo>
                        <a:lnTo>
                          <a:pt x="18" y="5"/>
                        </a:lnTo>
                        <a:lnTo>
                          <a:pt x="20" y="3"/>
                        </a:lnTo>
                        <a:lnTo>
                          <a:pt x="20" y="2"/>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8" name="Freeform 783"/>
                  <p:cNvSpPr>
                    <a:spLocks/>
                  </p:cNvSpPr>
                  <p:nvPr/>
                </p:nvSpPr>
                <p:spPr bwMode="auto">
                  <a:xfrm>
                    <a:off x="3296" y="2022"/>
                    <a:ext cx="10" cy="27"/>
                  </a:xfrm>
                  <a:custGeom>
                    <a:avLst/>
                    <a:gdLst>
                      <a:gd name="T0" fmla="*/ 18 w 20"/>
                      <a:gd name="T1" fmla="*/ 48 h 53"/>
                      <a:gd name="T2" fmla="*/ 3 w 20"/>
                      <a:gd name="T3" fmla="*/ 25 h 53"/>
                      <a:gd name="T4" fmla="*/ 13 w 20"/>
                      <a:gd name="T5" fmla="*/ 8 h 53"/>
                      <a:gd name="T6" fmla="*/ 19 w 20"/>
                      <a:gd name="T7" fmla="*/ 2 h 53"/>
                      <a:gd name="T8" fmla="*/ 18 w 20"/>
                      <a:gd name="T9" fmla="*/ 1 h 53"/>
                      <a:gd name="T10" fmla="*/ 17 w 20"/>
                      <a:gd name="T11" fmla="*/ 0 h 53"/>
                      <a:gd name="T12" fmla="*/ 13 w 20"/>
                      <a:gd name="T13" fmla="*/ 3 h 53"/>
                      <a:gd name="T14" fmla="*/ 0 w 20"/>
                      <a:gd name="T15" fmla="*/ 27 h 53"/>
                      <a:gd name="T16" fmla="*/ 20 w 20"/>
                      <a:gd name="T17" fmla="*/ 53 h 53"/>
                      <a:gd name="T18" fmla="*/ 18 w 20"/>
                      <a:gd name="T19" fmla="*/ 48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53"/>
                      <a:gd name="T32" fmla="*/ 20 w 20"/>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53">
                        <a:moveTo>
                          <a:pt x="18" y="48"/>
                        </a:moveTo>
                        <a:lnTo>
                          <a:pt x="3" y="25"/>
                        </a:lnTo>
                        <a:lnTo>
                          <a:pt x="13" y="8"/>
                        </a:lnTo>
                        <a:lnTo>
                          <a:pt x="19" y="2"/>
                        </a:lnTo>
                        <a:lnTo>
                          <a:pt x="18" y="1"/>
                        </a:lnTo>
                        <a:lnTo>
                          <a:pt x="17" y="0"/>
                        </a:lnTo>
                        <a:lnTo>
                          <a:pt x="13" y="3"/>
                        </a:lnTo>
                        <a:lnTo>
                          <a:pt x="0" y="27"/>
                        </a:lnTo>
                        <a:lnTo>
                          <a:pt x="20" y="53"/>
                        </a:lnTo>
                        <a:lnTo>
                          <a:pt x="18"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09" name="Freeform 784"/>
                  <p:cNvSpPr>
                    <a:spLocks/>
                  </p:cNvSpPr>
                  <p:nvPr/>
                </p:nvSpPr>
                <p:spPr bwMode="auto">
                  <a:xfrm>
                    <a:off x="3304" y="2022"/>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0" name="Freeform 785"/>
                  <p:cNvSpPr>
                    <a:spLocks/>
                  </p:cNvSpPr>
                  <p:nvPr/>
                </p:nvSpPr>
                <p:spPr bwMode="auto">
                  <a:xfrm>
                    <a:off x="3304" y="2021"/>
                    <a:ext cx="2" cy="2"/>
                  </a:xfrm>
                  <a:custGeom>
                    <a:avLst/>
                    <a:gdLst>
                      <a:gd name="T0" fmla="*/ 1 w 3"/>
                      <a:gd name="T1" fmla="*/ 3 h 4"/>
                      <a:gd name="T2" fmla="*/ 2 w 3"/>
                      <a:gd name="T3" fmla="*/ 4 h 4"/>
                      <a:gd name="T4" fmla="*/ 3 w 3"/>
                      <a:gd name="T5" fmla="*/ 3 h 4"/>
                      <a:gd name="T6" fmla="*/ 2 w 3"/>
                      <a:gd name="T7" fmla="*/ 2 h 4"/>
                      <a:gd name="T8" fmla="*/ 1 w 3"/>
                      <a:gd name="T9" fmla="*/ 0 h 4"/>
                      <a:gd name="T10" fmla="*/ 0 w 3"/>
                      <a:gd name="T11" fmla="*/ 2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2"/>
                        </a:lnTo>
                        <a:lnTo>
                          <a:pt x="1" y="0"/>
                        </a:lnTo>
                        <a:lnTo>
                          <a:pt x="0" y="2"/>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1" name="Freeform 786"/>
                  <p:cNvSpPr>
                    <a:spLocks/>
                  </p:cNvSpPr>
                  <p:nvPr/>
                </p:nvSpPr>
                <p:spPr bwMode="auto">
                  <a:xfrm>
                    <a:off x="3304" y="2021"/>
                    <a:ext cx="2"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2" name="Freeform 787"/>
                  <p:cNvSpPr>
                    <a:spLocks/>
                  </p:cNvSpPr>
                  <p:nvPr/>
                </p:nvSpPr>
                <p:spPr bwMode="auto">
                  <a:xfrm>
                    <a:off x="3304" y="2020"/>
                    <a:ext cx="2" cy="2"/>
                  </a:xfrm>
                  <a:custGeom>
                    <a:avLst/>
                    <a:gdLst>
                      <a:gd name="T0" fmla="*/ 1 w 3"/>
                      <a:gd name="T1" fmla="*/ 2 h 4"/>
                      <a:gd name="T2" fmla="*/ 2 w 3"/>
                      <a:gd name="T3" fmla="*/ 4 h 4"/>
                      <a:gd name="T4" fmla="*/ 3 w 3"/>
                      <a:gd name="T5" fmla="*/ 2 h 4"/>
                      <a:gd name="T6" fmla="*/ 2 w 3"/>
                      <a:gd name="T7" fmla="*/ 1 h 4"/>
                      <a:gd name="T8" fmla="*/ 1 w 3"/>
                      <a:gd name="T9" fmla="*/ 0 h 4"/>
                      <a:gd name="T10" fmla="*/ 0 w 3"/>
                      <a:gd name="T11" fmla="*/ 1 h 4"/>
                      <a:gd name="T12" fmla="*/ 0 w 3"/>
                      <a:gd name="T13" fmla="*/ 2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2" y="4"/>
                        </a:lnTo>
                        <a:lnTo>
                          <a:pt x="3"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3" name="Freeform 788"/>
                  <p:cNvSpPr>
                    <a:spLocks/>
                  </p:cNvSpPr>
                  <p:nvPr/>
                </p:nvSpPr>
                <p:spPr bwMode="auto">
                  <a:xfrm>
                    <a:off x="3305" y="2020"/>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4" name="Freeform 789"/>
                  <p:cNvSpPr>
                    <a:spLocks/>
                  </p:cNvSpPr>
                  <p:nvPr/>
                </p:nvSpPr>
                <p:spPr bwMode="auto">
                  <a:xfrm>
                    <a:off x="3305" y="2019"/>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5" name="Freeform 790"/>
                  <p:cNvSpPr>
                    <a:spLocks/>
                  </p:cNvSpPr>
                  <p:nvPr/>
                </p:nvSpPr>
                <p:spPr bwMode="auto">
                  <a:xfrm>
                    <a:off x="3306" y="2018"/>
                    <a:ext cx="1" cy="2"/>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6" name="Freeform 791"/>
                  <p:cNvSpPr>
                    <a:spLocks/>
                  </p:cNvSpPr>
                  <p:nvPr/>
                </p:nvSpPr>
                <p:spPr bwMode="auto">
                  <a:xfrm>
                    <a:off x="3306" y="2018"/>
                    <a:ext cx="1" cy="1"/>
                  </a:xfrm>
                  <a:custGeom>
                    <a:avLst/>
                    <a:gdLst>
                      <a:gd name="T0" fmla="*/ 1 w 2"/>
                      <a:gd name="T1" fmla="*/ 2 h 3"/>
                      <a:gd name="T2" fmla="*/ 1 w 2"/>
                      <a:gd name="T3" fmla="*/ 3 h 3"/>
                      <a:gd name="T4" fmla="*/ 2 w 2"/>
                      <a:gd name="T5" fmla="*/ 3 h 3"/>
                      <a:gd name="T6" fmla="*/ 2 w 2"/>
                      <a:gd name="T7" fmla="*/ 2 h 3"/>
                      <a:gd name="T8" fmla="*/ 2 w 2"/>
                      <a:gd name="T9" fmla="*/ 0 h 3"/>
                      <a:gd name="T10" fmla="*/ 0 w 2"/>
                      <a:gd name="T11" fmla="*/ 0 h 3"/>
                      <a:gd name="T12" fmla="*/ 0 w 2"/>
                      <a:gd name="T13" fmla="*/ 2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1" y="3"/>
                        </a:lnTo>
                        <a:lnTo>
                          <a:pt x="2" y="3"/>
                        </a:lnTo>
                        <a:lnTo>
                          <a:pt x="2" y="2"/>
                        </a:lnTo>
                        <a:lnTo>
                          <a:pt x="2" y="0"/>
                        </a:lnTo>
                        <a:lnTo>
                          <a:pt x="0"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7" name="Freeform 792"/>
                  <p:cNvSpPr>
                    <a:spLocks/>
                  </p:cNvSpPr>
                  <p:nvPr/>
                </p:nvSpPr>
                <p:spPr bwMode="auto">
                  <a:xfrm>
                    <a:off x="3306" y="2012"/>
                    <a:ext cx="1" cy="7"/>
                  </a:xfrm>
                  <a:custGeom>
                    <a:avLst/>
                    <a:gdLst>
                      <a:gd name="T0" fmla="*/ 1 w 2"/>
                      <a:gd name="T1" fmla="*/ 14 h 14"/>
                      <a:gd name="T2" fmla="*/ 2 w 2"/>
                      <a:gd name="T3" fmla="*/ 14 h 14"/>
                      <a:gd name="T4" fmla="*/ 2 w 2"/>
                      <a:gd name="T5" fmla="*/ 0 h 14"/>
                      <a:gd name="T6" fmla="*/ 1 w 2"/>
                      <a:gd name="T7" fmla="*/ 0 h 14"/>
                      <a:gd name="T8" fmla="*/ 0 w 2"/>
                      <a:gd name="T9" fmla="*/ 0 h 14"/>
                      <a:gd name="T10" fmla="*/ 0 w 2"/>
                      <a:gd name="T11" fmla="*/ 13 h 14"/>
                      <a:gd name="T12" fmla="*/ 1 w 2"/>
                      <a:gd name="T13" fmla="*/ 13 h 14"/>
                      <a:gd name="T14" fmla="*/ 1 w 2"/>
                      <a:gd name="T15" fmla="*/ 14 h 1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4"/>
                      <a:gd name="T26" fmla="*/ 2 w 2"/>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4">
                        <a:moveTo>
                          <a:pt x="1" y="14"/>
                        </a:moveTo>
                        <a:lnTo>
                          <a:pt x="2" y="14"/>
                        </a:lnTo>
                        <a:lnTo>
                          <a:pt x="2" y="0"/>
                        </a:lnTo>
                        <a:lnTo>
                          <a:pt x="1" y="0"/>
                        </a:lnTo>
                        <a:lnTo>
                          <a:pt x="0" y="0"/>
                        </a:lnTo>
                        <a:lnTo>
                          <a:pt x="0" y="13"/>
                        </a:lnTo>
                        <a:lnTo>
                          <a:pt x="1" y="13"/>
                        </a:lnTo>
                        <a:lnTo>
                          <a:pt x="1"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8" name="Freeform 793"/>
                  <p:cNvSpPr>
                    <a:spLocks/>
                  </p:cNvSpPr>
                  <p:nvPr/>
                </p:nvSpPr>
                <p:spPr bwMode="auto">
                  <a:xfrm>
                    <a:off x="3306" y="2011"/>
                    <a:ext cx="1"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19" name="Freeform 794"/>
                  <p:cNvSpPr>
                    <a:spLocks/>
                  </p:cNvSpPr>
                  <p:nvPr/>
                </p:nvSpPr>
                <p:spPr bwMode="auto">
                  <a:xfrm>
                    <a:off x="3306" y="2010"/>
                    <a:ext cx="1" cy="2"/>
                  </a:xfrm>
                  <a:custGeom>
                    <a:avLst/>
                    <a:gdLst>
                      <a:gd name="T0" fmla="*/ 1 w 2"/>
                      <a:gd name="T1" fmla="*/ 3 h 4"/>
                      <a:gd name="T2" fmla="*/ 2 w 2"/>
                      <a:gd name="T3" fmla="*/ 3 h 4"/>
                      <a:gd name="T4" fmla="*/ 2 w 2"/>
                      <a:gd name="T5" fmla="*/ 0 h 4"/>
                      <a:gd name="T6" fmla="*/ 1 w 2"/>
                      <a:gd name="T7" fmla="*/ 0 h 4"/>
                      <a:gd name="T8" fmla="*/ 0 w 2"/>
                      <a:gd name="T9" fmla="*/ 0 h 4"/>
                      <a:gd name="T10" fmla="*/ 0 w 2"/>
                      <a:gd name="T11" fmla="*/ 4 h 4"/>
                      <a:gd name="T12" fmla="*/ 0 w 2"/>
                      <a:gd name="T13" fmla="*/ 4 h 4"/>
                      <a:gd name="T14" fmla="*/ 1 w 2"/>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3"/>
                        </a:moveTo>
                        <a:lnTo>
                          <a:pt x="2" y="3"/>
                        </a:lnTo>
                        <a:lnTo>
                          <a:pt x="2" y="0"/>
                        </a:lnTo>
                        <a:lnTo>
                          <a:pt x="1" y="0"/>
                        </a:lnTo>
                        <a:lnTo>
                          <a:pt x="0" y="0"/>
                        </a:lnTo>
                        <a:lnTo>
                          <a:pt x="0" y="4"/>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0" name="Freeform 795"/>
                  <p:cNvSpPr>
                    <a:spLocks/>
                  </p:cNvSpPr>
                  <p:nvPr/>
                </p:nvSpPr>
                <p:spPr bwMode="auto">
                  <a:xfrm>
                    <a:off x="3305" y="2009"/>
                    <a:ext cx="2" cy="2"/>
                  </a:xfrm>
                  <a:custGeom>
                    <a:avLst/>
                    <a:gdLst>
                      <a:gd name="T0" fmla="*/ 3 w 3"/>
                      <a:gd name="T1" fmla="*/ 2 h 4"/>
                      <a:gd name="T2" fmla="*/ 3 w 3"/>
                      <a:gd name="T3" fmla="*/ 1 h 4"/>
                      <a:gd name="T4" fmla="*/ 2 w 3"/>
                      <a:gd name="T5" fmla="*/ 0 h 4"/>
                      <a:gd name="T6" fmla="*/ 1 w 3"/>
                      <a:gd name="T7" fmla="*/ 1 h 4"/>
                      <a:gd name="T8" fmla="*/ 0 w 3"/>
                      <a:gd name="T9" fmla="*/ 2 h 4"/>
                      <a:gd name="T10" fmla="*/ 1 w 3"/>
                      <a:gd name="T11" fmla="*/ 4 h 4"/>
                      <a:gd name="T12" fmla="*/ 2 w 3"/>
                      <a:gd name="T13" fmla="*/ 2 h 4"/>
                      <a:gd name="T14" fmla="*/ 3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2"/>
                        </a:moveTo>
                        <a:lnTo>
                          <a:pt x="3" y="1"/>
                        </a:lnTo>
                        <a:lnTo>
                          <a:pt x="2" y="0"/>
                        </a:lnTo>
                        <a:lnTo>
                          <a:pt x="1" y="1"/>
                        </a:lnTo>
                        <a:lnTo>
                          <a:pt x="0" y="2"/>
                        </a:lnTo>
                        <a:lnTo>
                          <a:pt x="1" y="4"/>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1" name="Freeform 796"/>
                  <p:cNvSpPr>
                    <a:spLocks/>
                  </p:cNvSpPr>
                  <p:nvPr/>
                </p:nvSpPr>
                <p:spPr bwMode="auto">
                  <a:xfrm>
                    <a:off x="3305" y="2009"/>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2" name="Freeform 797"/>
                  <p:cNvSpPr>
                    <a:spLocks/>
                  </p:cNvSpPr>
                  <p:nvPr/>
                </p:nvSpPr>
                <p:spPr bwMode="auto">
                  <a:xfrm>
                    <a:off x="3304" y="2008"/>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3" name="Freeform 798"/>
                  <p:cNvSpPr>
                    <a:spLocks/>
                  </p:cNvSpPr>
                  <p:nvPr/>
                </p:nvSpPr>
                <p:spPr bwMode="auto">
                  <a:xfrm>
                    <a:off x="3304" y="2008"/>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4" name="Freeform 799"/>
                  <p:cNvSpPr>
                    <a:spLocks/>
                  </p:cNvSpPr>
                  <p:nvPr/>
                </p:nvSpPr>
                <p:spPr bwMode="auto">
                  <a:xfrm>
                    <a:off x="3304" y="2007"/>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5" name="Freeform 800"/>
                  <p:cNvSpPr>
                    <a:spLocks/>
                  </p:cNvSpPr>
                  <p:nvPr/>
                </p:nvSpPr>
                <p:spPr bwMode="auto">
                  <a:xfrm>
                    <a:off x="3304" y="2007"/>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6" name="Freeform 801"/>
                  <p:cNvSpPr>
                    <a:spLocks/>
                  </p:cNvSpPr>
                  <p:nvPr/>
                </p:nvSpPr>
                <p:spPr bwMode="auto">
                  <a:xfrm>
                    <a:off x="3304" y="2006"/>
                    <a:ext cx="1" cy="2"/>
                  </a:xfrm>
                  <a:custGeom>
                    <a:avLst/>
                    <a:gdLst>
                      <a:gd name="T0" fmla="*/ 1 w 1"/>
                      <a:gd name="T1" fmla="*/ 3 h 5"/>
                      <a:gd name="T2" fmla="*/ 1 w 1"/>
                      <a:gd name="T3" fmla="*/ 0 h 5"/>
                      <a:gd name="T4" fmla="*/ 0 w 1"/>
                      <a:gd name="T5" fmla="*/ 5 h 5"/>
                      <a:gd name="T6" fmla="*/ 0 w 1"/>
                      <a:gd name="T7" fmla="*/ 3 h 5"/>
                      <a:gd name="T8" fmla="*/ 1 w 1"/>
                      <a:gd name="T9" fmla="*/ 3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1" y="3"/>
                        </a:moveTo>
                        <a:lnTo>
                          <a:pt x="1" y="0"/>
                        </a:lnTo>
                        <a:lnTo>
                          <a:pt x="0" y="5"/>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7" name="Freeform 802"/>
                  <p:cNvSpPr>
                    <a:spLocks/>
                  </p:cNvSpPr>
                  <p:nvPr/>
                </p:nvSpPr>
                <p:spPr bwMode="auto">
                  <a:xfrm>
                    <a:off x="3304" y="2006"/>
                    <a:ext cx="1" cy="2"/>
                  </a:xfrm>
                  <a:custGeom>
                    <a:avLst/>
                    <a:gdLst>
                      <a:gd name="T0" fmla="*/ 2 w 2"/>
                      <a:gd name="T1" fmla="*/ 0 h 5"/>
                      <a:gd name="T2" fmla="*/ 0 w 2"/>
                      <a:gd name="T3" fmla="*/ 0 h 5"/>
                      <a:gd name="T4" fmla="*/ 0 w 2"/>
                      <a:gd name="T5" fmla="*/ 3 h 5"/>
                      <a:gd name="T6" fmla="*/ 0 w 2"/>
                      <a:gd name="T7" fmla="*/ 5 h 5"/>
                      <a:gd name="T8" fmla="*/ 1 w 2"/>
                      <a:gd name="T9" fmla="*/ 5 h 5"/>
                      <a:gd name="T10" fmla="*/ 2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2" y="0"/>
                        </a:moveTo>
                        <a:lnTo>
                          <a:pt x="0" y="0"/>
                        </a:lnTo>
                        <a:lnTo>
                          <a:pt x="0" y="3"/>
                        </a:lnTo>
                        <a:lnTo>
                          <a:pt x="0" y="5"/>
                        </a:lnTo>
                        <a:lnTo>
                          <a:pt x="1" y="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8" name="Freeform 803"/>
                  <p:cNvSpPr>
                    <a:spLocks/>
                  </p:cNvSpPr>
                  <p:nvPr/>
                </p:nvSpPr>
                <p:spPr bwMode="auto">
                  <a:xfrm>
                    <a:off x="3303" y="2006"/>
                    <a:ext cx="1" cy="2"/>
                  </a:xfrm>
                  <a:custGeom>
                    <a:avLst/>
                    <a:gdLst>
                      <a:gd name="T0" fmla="*/ 2 w 3"/>
                      <a:gd name="T1" fmla="*/ 2 h 4"/>
                      <a:gd name="T2" fmla="*/ 3 w 3"/>
                      <a:gd name="T3" fmla="*/ 2 h 4"/>
                      <a:gd name="T4" fmla="*/ 3 w 3"/>
                      <a:gd name="T5" fmla="*/ 0 h 4"/>
                      <a:gd name="T6" fmla="*/ 2 w 3"/>
                      <a:gd name="T7" fmla="*/ 0 h 4"/>
                      <a:gd name="T8" fmla="*/ 0 w 3"/>
                      <a:gd name="T9" fmla="*/ 0 h 4"/>
                      <a:gd name="T10" fmla="*/ 0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3" y="0"/>
                        </a:lnTo>
                        <a:lnTo>
                          <a:pt x="2" y="0"/>
                        </a:lnTo>
                        <a:lnTo>
                          <a:pt x="0" y="0"/>
                        </a:lnTo>
                        <a:lnTo>
                          <a:pt x="0"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29" name="Freeform 804"/>
                  <p:cNvSpPr>
                    <a:spLocks/>
                  </p:cNvSpPr>
                  <p:nvPr/>
                </p:nvSpPr>
                <p:spPr bwMode="auto">
                  <a:xfrm>
                    <a:off x="3303" y="2005"/>
                    <a:ext cx="1" cy="2"/>
                  </a:xfrm>
                  <a:custGeom>
                    <a:avLst/>
                    <a:gdLst>
                      <a:gd name="T0" fmla="*/ 4 w 4"/>
                      <a:gd name="T1" fmla="*/ 2 h 4"/>
                      <a:gd name="T2" fmla="*/ 4 w 4"/>
                      <a:gd name="T3" fmla="*/ 1 h 4"/>
                      <a:gd name="T4" fmla="*/ 3 w 4"/>
                      <a:gd name="T5" fmla="*/ 0 h 4"/>
                      <a:gd name="T6" fmla="*/ 1 w 4"/>
                      <a:gd name="T7" fmla="*/ 1 h 4"/>
                      <a:gd name="T8" fmla="*/ 0 w 4"/>
                      <a:gd name="T9" fmla="*/ 2 h 4"/>
                      <a:gd name="T10" fmla="*/ 1 w 4"/>
                      <a:gd name="T11" fmla="*/ 4 h 4"/>
                      <a:gd name="T12" fmla="*/ 3 w 4"/>
                      <a:gd name="T13" fmla="*/ 2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1"/>
                        </a:lnTo>
                        <a:lnTo>
                          <a:pt x="3" y="0"/>
                        </a:lnTo>
                        <a:lnTo>
                          <a:pt x="1" y="1"/>
                        </a:lnTo>
                        <a:lnTo>
                          <a:pt x="0" y="2"/>
                        </a:lnTo>
                        <a:lnTo>
                          <a:pt x="1" y="4"/>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0" name="Freeform 805"/>
                  <p:cNvSpPr>
                    <a:spLocks/>
                  </p:cNvSpPr>
                  <p:nvPr/>
                </p:nvSpPr>
                <p:spPr bwMode="auto">
                  <a:xfrm>
                    <a:off x="3303" y="2005"/>
                    <a:ext cx="1" cy="1"/>
                  </a:xfrm>
                  <a:custGeom>
                    <a:avLst/>
                    <a:gdLst>
                      <a:gd name="T0" fmla="*/ 1 w 3"/>
                      <a:gd name="T1" fmla="*/ 1 h 2"/>
                      <a:gd name="T2" fmla="*/ 3 w 3"/>
                      <a:gd name="T3" fmla="*/ 1 h 2"/>
                      <a:gd name="T4" fmla="*/ 3 w 3"/>
                      <a:gd name="T5" fmla="*/ 0 h 2"/>
                      <a:gd name="T6" fmla="*/ 1 w 3"/>
                      <a:gd name="T7" fmla="*/ 0 h 2"/>
                      <a:gd name="T8" fmla="*/ 0 w 3"/>
                      <a:gd name="T9" fmla="*/ 0 h 2"/>
                      <a:gd name="T10" fmla="*/ 0 w 3"/>
                      <a:gd name="T11" fmla="*/ 2 h 2"/>
                      <a:gd name="T12" fmla="*/ 0 w 3"/>
                      <a:gd name="T13" fmla="*/ 2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3" y="1"/>
                        </a:lnTo>
                        <a:lnTo>
                          <a:pt x="3"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1" name="Freeform 806"/>
                  <p:cNvSpPr>
                    <a:spLocks/>
                  </p:cNvSpPr>
                  <p:nvPr/>
                </p:nvSpPr>
                <p:spPr bwMode="auto">
                  <a:xfrm>
                    <a:off x="3257" y="1984"/>
                    <a:ext cx="47" cy="22"/>
                  </a:xfrm>
                  <a:custGeom>
                    <a:avLst/>
                    <a:gdLst>
                      <a:gd name="T0" fmla="*/ 94 w 94"/>
                      <a:gd name="T1" fmla="*/ 41 h 42"/>
                      <a:gd name="T2" fmla="*/ 94 w 94"/>
                      <a:gd name="T3" fmla="*/ 40 h 42"/>
                      <a:gd name="T4" fmla="*/ 90 w 94"/>
                      <a:gd name="T5" fmla="*/ 36 h 42"/>
                      <a:gd name="T6" fmla="*/ 74 w 94"/>
                      <a:gd name="T7" fmla="*/ 15 h 42"/>
                      <a:gd name="T8" fmla="*/ 16 w 94"/>
                      <a:gd name="T9" fmla="*/ 18 h 42"/>
                      <a:gd name="T10" fmla="*/ 4 w 94"/>
                      <a:gd name="T11" fmla="*/ 1 h 42"/>
                      <a:gd name="T12" fmla="*/ 1 w 94"/>
                      <a:gd name="T13" fmla="*/ 0 h 42"/>
                      <a:gd name="T14" fmla="*/ 0 w 94"/>
                      <a:gd name="T15" fmla="*/ 2 h 42"/>
                      <a:gd name="T16" fmla="*/ 16 w 94"/>
                      <a:gd name="T17" fmla="*/ 20 h 42"/>
                      <a:gd name="T18" fmla="*/ 72 w 94"/>
                      <a:gd name="T19" fmla="*/ 17 h 42"/>
                      <a:gd name="T20" fmla="*/ 88 w 94"/>
                      <a:gd name="T21" fmla="*/ 39 h 42"/>
                      <a:gd name="T22" fmla="*/ 91 w 94"/>
                      <a:gd name="T23" fmla="*/ 42 h 42"/>
                      <a:gd name="T24" fmla="*/ 92 w 94"/>
                      <a:gd name="T25" fmla="*/ 41 h 42"/>
                      <a:gd name="T26" fmla="*/ 94 w 94"/>
                      <a:gd name="T27" fmla="*/ 41 h 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4"/>
                      <a:gd name="T43" fmla="*/ 0 h 42"/>
                      <a:gd name="T44" fmla="*/ 94 w 94"/>
                      <a:gd name="T45" fmla="*/ 42 h 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4" h="42">
                        <a:moveTo>
                          <a:pt x="94" y="41"/>
                        </a:moveTo>
                        <a:lnTo>
                          <a:pt x="94" y="40"/>
                        </a:lnTo>
                        <a:lnTo>
                          <a:pt x="90" y="36"/>
                        </a:lnTo>
                        <a:lnTo>
                          <a:pt x="74" y="15"/>
                        </a:lnTo>
                        <a:lnTo>
                          <a:pt x="16" y="18"/>
                        </a:lnTo>
                        <a:lnTo>
                          <a:pt x="4" y="1"/>
                        </a:lnTo>
                        <a:lnTo>
                          <a:pt x="1" y="0"/>
                        </a:lnTo>
                        <a:lnTo>
                          <a:pt x="0" y="2"/>
                        </a:lnTo>
                        <a:lnTo>
                          <a:pt x="16" y="20"/>
                        </a:lnTo>
                        <a:lnTo>
                          <a:pt x="72" y="17"/>
                        </a:lnTo>
                        <a:lnTo>
                          <a:pt x="88" y="39"/>
                        </a:lnTo>
                        <a:lnTo>
                          <a:pt x="91" y="42"/>
                        </a:lnTo>
                        <a:lnTo>
                          <a:pt x="92" y="41"/>
                        </a:lnTo>
                        <a:lnTo>
                          <a:pt x="94"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2" name="Freeform 807"/>
                  <p:cNvSpPr>
                    <a:spLocks/>
                  </p:cNvSpPr>
                  <p:nvPr/>
                </p:nvSpPr>
                <p:spPr bwMode="auto">
                  <a:xfrm>
                    <a:off x="3300" y="1991"/>
                    <a:ext cx="44" cy="38"/>
                  </a:xfrm>
                  <a:custGeom>
                    <a:avLst/>
                    <a:gdLst>
                      <a:gd name="T0" fmla="*/ 31 w 86"/>
                      <a:gd name="T1" fmla="*/ 44 h 77"/>
                      <a:gd name="T2" fmla="*/ 33 w 86"/>
                      <a:gd name="T3" fmla="*/ 49 h 77"/>
                      <a:gd name="T4" fmla="*/ 35 w 86"/>
                      <a:gd name="T5" fmla="*/ 52 h 77"/>
                      <a:gd name="T6" fmla="*/ 39 w 86"/>
                      <a:gd name="T7" fmla="*/ 56 h 77"/>
                      <a:gd name="T8" fmla="*/ 41 w 86"/>
                      <a:gd name="T9" fmla="*/ 59 h 77"/>
                      <a:gd name="T10" fmla="*/ 43 w 86"/>
                      <a:gd name="T11" fmla="*/ 61 h 77"/>
                      <a:gd name="T12" fmla="*/ 47 w 86"/>
                      <a:gd name="T13" fmla="*/ 64 h 77"/>
                      <a:gd name="T14" fmla="*/ 49 w 86"/>
                      <a:gd name="T15" fmla="*/ 66 h 77"/>
                      <a:gd name="T16" fmla="*/ 52 w 86"/>
                      <a:gd name="T17" fmla="*/ 68 h 77"/>
                      <a:gd name="T18" fmla="*/ 54 w 86"/>
                      <a:gd name="T19" fmla="*/ 71 h 77"/>
                      <a:gd name="T20" fmla="*/ 56 w 86"/>
                      <a:gd name="T21" fmla="*/ 72 h 77"/>
                      <a:gd name="T22" fmla="*/ 58 w 86"/>
                      <a:gd name="T23" fmla="*/ 73 h 77"/>
                      <a:gd name="T24" fmla="*/ 62 w 86"/>
                      <a:gd name="T25" fmla="*/ 74 h 77"/>
                      <a:gd name="T26" fmla="*/ 64 w 86"/>
                      <a:gd name="T27" fmla="*/ 75 h 77"/>
                      <a:gd name="T28" fmla="*/ 68 w 86"/>
                      <a:gd name="T29" fmla="*/ 76 h 77"/>
                      <a:gd name="T30" fmla="*/ 70 w 86"/>
                      <a:gd name="T31" fmla="*/ 77 h 77"/>
                      <a:gd name="T32" fmla="*/ 72 w 86"/>
                      <a:gd name="T33" fmla="*/ 77 h 77"/>
                      <a:gd name="T34" fmla="*/ 75 w 86"/>
                      <a:gd name="T35" fmla="*/ 77 h 77"/>
                      <a:gd name="T36" fmla="*/ 77 w 86"/>
                      <a:gd name="T37" fmla="*/ 77 h 77"/>
                      <a:gd name="T38" fmla="*/ 79 w 86"/>
                      <a:gd name="T39" fmla="*/ 77 h 77"/>
                      <a:gd name="T40" fmla="*/ 81 w 86"/>
                      <a:gd name="T41" fmla="*/ 76 h 77"/>
                      <a:gd name="T42" fmla="*/ 84 w 86"/>
                      <a:gd name="T43" fmla="*/ 75 h 77"/>
                      <a:gd name="T44" fmla="*/ 85 w 86"/>
                      <a:gd name="T45" fmla="*/ 74 h 77"/>
                      <a:gd name="T46" fmla="*/ 85 w 86"/>
                      <a:gd name="T47" fmla="*/ 72 h 77"/>
                      <a:gd name="T48" fmla="*/ 86 w 86"/>
                      <a:gd name="T49" fmla="*/ 69 h 77"/>
                      <a:gd name="T50" fmla="*/ 85 w 86"/>
                      <a:gd name="T51" fmla="*/ 67 h 77"/>
                      <a:gd name="T52" fmla="*/ 84 w 86"/>
                      <a:gd name="T53" fmla="*/ 64 h 77"/>
                      <a:gd name="T54" fmla="*/ 83 w 86"/>
                      <a:gd name="T55" fmla="*/ 60 h 77"/>
                      <a:gd name="T56" fmla="*/ 80 w 86"/>
                      <a:gd name="T57" fmla="*/ 56 h 77"/>
                      <a:gd name="T58" fmla="*/ 78 w 86"/>
                      <a:gd name="T59" fmla="*/ 51 h 77"/>
                      <a:gd name="T60" fmla="*/ 75 w 86"/>
                      <a:gd name="T61" fmla="*/ 45 h 77"/>
                      <a:gd name="T62" fmla="*/ 0 w 86"/>
                      <a:gd name="T63" fmla="*/ 3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6"/>
                      <a:gd name="T97" fmla="*/ 0 h 77"/>
                      <a:gd name="T98" fmla="*/ 86 w 86"/>
                      <a:gd name="T99" fmla="*/ 77 h 7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6" h="77">
                        <a:moveTo>
                          <a:pt x="0" y="3"/>
                        </a:moveTo>
                        <a:lnTo>
                          <a:pt x="31" y="44"/>
                        </a:lnTo>
                        <a:lnTo>
                          <a:pt x="32" y="46"/>
                        </a:lnTo>
                        <a:lnTo>
                          <a:pt x="33" y="49"/>
                        </a:lnTo>
                        <a:lnTo>
                          <a:pt x="34" y="51"/>
                        </a:lnTo>
                        <a:lnTo>
                          <a:pt x="35" y="52"/>
                        </a:lnTo>
                        <a:lnTo>
                          <a:pt x="37" y="54"/>
                        </a:lnTo>
                        <a:lnTo>
                          <a:pt x="39" y="56"/>
                        </a:lnTo>
                        <a:lnTo>
                          <a:pt x="40" y="58"/>
                        </a:lnTo>
                        <a:lnTo>
                          <a:pt x="41" y="59"/>
                        </a:lnTo>
                        <a:lnTo>
                          <a:pt x="42" y="60"/>
                        </a:lnTo>
                        <a:lnTo>
                          <a:pt x="43" y="61"/>
                        </a:lnTo>
                        <a:lnTo>
                          <a:pt x="45" y="63"/>
                        </a:lnTo>
                        <a:lnTo>
                          <a:pt x="47" y="64"/>
                        </a:lnTo>
                        <a:lnTo>
                          <a:pt x="48" y="65"/>
                        </a:lnTo>
                        <a:lnTo>
                          <a:pt x="49" y="66"/>
                        </a:lnTo>
                        <a:lnTo>
                          <a:pt x="50" y="67"/>
                        </a:lnTo>
                        <a:lnTo>
                          <a:pt x="52" y="68"/>
                        </a:lnTo>
                        <a:lnTo>
                          <a:pt x="53" y="69"/>
                        </a:lnTo>
                        <a:lnTo>
                          <a:pt x="54" y="71"/>
                        </a:lnTo>
                        <a:lnTo>
                          <a:pt x="55" y="71"/>
                        </a:lnTo>
                        <a:lnTo>
                          <a:pt x="56" y="72"/>
                        </a:lnTo>
                        <a:lnTo>
                          <a:pt x="57" y="73"/>
                        </a:lnTo>
                        <a:lnTo>
                          <a:pt x="58" y="73"/>
                        </a:lnTo>
                        <a:lnTo>
                          <a:pt x="60" y="74"/>
                        </a:lnTo>
                        <a:lnTo>
                          <a:pt x="62" y="74"/>
                        </a:lnTo>
                        <a:lnTo>
                          <a:pt x="63" y="75"/>
                        </a:lnTo>
                        <a:lnTo>
                          <a:pt x="64" y="75"/>
                        </a:lnTo>
                        <a:lnTo>
                          <a:pt x="65" y="76"/>
                        </a:lnTo>
                        <a:lnTo>
                          <a:pt x="68" y="76"/>
                        </a:lnTo>
                        <a:lnTo>
                          <a:pt x="69" y="76"/>
                        </a:lnTo>
                        <a:lnTo>
                          <a:pt x="70" y="77"/>
                        </a:lnTo>
                        <a:lnTo>
                          <a:pt x="71" y="77"/>
                        </a:lnTo>
                        <a:lnTo>
                          <a:pt x="72" y="77"/>
                        </a:lnTo>
                        <a:lnTo>
                          <a:pt x="73" y="77"/>
                        </a:lnTo>
                        <a:lnTo>
                          <a:pt x="75" y="77"/>
                        </a:lnTo>
                        <a:lnTo>
                          <a:pt x="76" y="77"/>
                        </a:lnTo>
                        <a:lnTo>
                          <a:pt x="77" y="77"/>
                        </a:lnTo>
                        <a:lnTo>
                          <a:pt x="78" y="77"/>
                        </a:lnTo>
                        <a:lnTo>
                          <a:pt x="79" y="77"/>
                        </a:lnTo>
                        <a:lnTo>
                          <a:pt x="80" y="77"/>
                        </a:lnTo>
                        <a:lnTo>
                          <a:pt x="81" y="76"/>
                        </a:lnTo>
                        <a:lnTo>
                          <a:pt x="83" y="76"/>
                        </a:lnTo>
                        <a:lnTo>
                          <a:pt x="84" y="75"/>
                        </a:lnTo>
                        <a:lnTo>
                          <a:pt x="85" y="74"/>
                        </a:lnTo>
                        <a:lnTo>
                          <a:pt x="85" y="73"/>
                        </a:lnTo>
                        <a:lnTo>
                          <a:pt x="85" y="72"/>
                        </a:lnTo>
                        <a:lnTo>
                          <a:pt x="85" y="71"/>
                        </a:lnTo>
                        <a:lnTo>
                          <a:pt x="86" y="69"/>
                        </a:lnTo>
                        <a:lnTo>
                          <a:pt x="85" y="68"/>
                        </a:lnTo>
                        <a:lnTo>
                          <a:pt x="85" y="67"/>
                        </a:lnTo>
                        <a:lnTo>
                          <a:pt x="85" y="66"/>
                        </a:lnTo>
                        <a:lnTo>
                          <a:pt x="84" y="64"/>
                        </a:lnTo>
                        <a:lnTo>
                          <a:pt x="84" y="61"/>
                        </a:lnTo>
                        <a:lnTo>
                          <a:pt x="83" y="60"/>
                        </a:lnTo>
                        <a:lnTo>
                          <a:pt x="81" y="58"/>
                        </a:lnTo>
                        <a:lnTo>
                          <a:pt x="80" y="56"/>
                        </a:lnTo>
                        <a:lnTo>
                          <a:pt x="79" y="53"/>
                        </a:lnTo>
                        <a:lnTo>
                          <a:pt x="78" y="51"/>
                        </a:lnTo>
                        <a:lnTo>
                          <a:pt x="76" y="49"/>
                        </a:lnTo>
                        <a:lnTo>
                          <a:pt x="75" y="45"/>
                        </a:lnTo>
                        <a:lnTo>
                          <a:pt x="41" y="0"/>
                        </a:lnTo>
                        <a:lnTo>
                          <a:pt x="0" y="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433" name="Freeform 808"/>
                  <p:cNvSpPr>
                    <a:spLocks/>
                  </p:cNvSpPr>
                  <p:nvPr/>
                </p:nvSpPr>
                <p:spPr bwMode="auto">
                  <a:xfrm>
                    <a:off x="3300" y="1991"/>
                    <a:ext cx="16" cy="22"/>
                  </a:xfrm>
                  <a:custGeom>
                    <a:avLst/>
                    <a:gdLst>
                      <a:gd name="T0" fmla="*/ 3 w 34"/>
                      <a:gd name="T1" fmla="*/ 0 h 44"/>
                      <a:gd name="T2" fmla="*/ 0 w 34"/>
                      <a:gd name="T3" fmla="*/ 3 h 44"/>
                      <a:gd name="T4" fmla="*/ 32 w 34"/>
                      <a:gd name="T5" fmla="*/ 44 h 44"/>
                      <a:gd name="T6" fmla="*/ 33 w 34"/>
                      <a:gd name="T7" fmla="*/ 43 h 44"/>
                      <a:gd name="T8" fmla="*/ 34 w 34"/>
                      <a:gd name="T9" fmla="*/ 42 h 44"/>
                      <a:gd name="T10" fmla="*/ 3 w 34"/>
                      <a:gd name="T11" fmla="*/ 0 h 44"/>
                      <a:gd name="T12" fmla="*/ 0 60000 65536"/>
                      <a:gd name="T13" fmla="*/ 0 60000 65536"/>
                      <a:gd name="T14" fmla="*/ 0 60000 65536"/>
                      <a:gd name="T15" fmla="*/ 0 60000 65536"/>
                      <a:gd name="T16" fmla="*/ 0 60000 65536"/>
                      <a:gd name="T17" fmla="*/ 0 60000 65536"/>
                      <a:gd name="T18" fmla="*/ 0 w 34"/>
                      <a:gd name="T19" fmla="*/ 0 h 44"/>
                      <a:gd name="T20" fmla="*/ 34 w 34"/>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34" h="44">
                        <a:moveTo>
                          <a:pt x="3" y="0"/>
                        </a:moveTo>
                        <a:lnTo>
                          <a:pt x="0" y="3"/>
                        </a:lnTo>
                        <a:lnTo>
                          <a:pt x="32" y="44"/>
                        </a:lnTo>
                        <a:lnTo>
                          <a:pt x="33" y="43"/>
                        </a:lnTo>
                        <a:lnTo>
                          <a:pt x="34" y="4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4" name="Freeform 809"/>
                  <p:cNvSpPr>
                    <a:spLocks/>
                  </p:cNvSpPr>
                  <p:nvPr/>
                </p:nvSpPr>
                <p:spPr bwMode="auto">
                  <a:xfrm>
                    <a:off x="3315" y="2011"/>
                    <a:ext cx="3" cy="5"/>
                  </a:xfrm>
                  <a:custGeom>
                    <a:avLst/>
                    <a:gdLst>
                      <a:gd name="T0" fmla="*/ 1 w 5"/>
                      <a:gd name="T1" fmla="*/ 3 h 10"/>
                      <a:gd name="T2" fmla="*/ 0 w 5"/>
                      <a:gd name="T3" fmla="*/ 3 h 10"/>
                      <a:gd name="T4" fmla="*/ 3 w 5"/>
                      <a:gd name="T5" fmla="*/ 10 h 10"/>
                      <a:gd name="T6" fmla="*/ 4 w 5"/>
                      <a:gd name="T7" fmla="*/ 10 h 10"/>
                      <a:gd name="T8" fmla="*/ 5 w 5"/>
                      <a:gd name="T9" fmla="*/ 10 h 10"/>
                      <a:gd name="T10" fmla="*/ 1 w 5"/>
                      <a:gd name="T11" fmla="*/ 0 h 10"/>
                      <a:gd name="T12" fmla="*/ 2 w 5"/>
                      <a:gd name="T13" fmla="*/ 2 h 10"/>
                      <a:gd name="T14" fmla="*/ 1 w 5"/>
                      <a:gd name="T15" fmla="*/ 3 h 10"/>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0"/>
                      <a:gd name="T26" fmla="*/ 5 w 5"/>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0">
                        <a:moveTo>
                          <a:pt x="1" y="3"/>
                        </a:moveTo>
                        <a:lnTo>
                          <a:pt x="0" y="3"/>
                        </a:lnTo>
                        <a:lnTo>
                          <a:pt x="3" y="10"/>
                        </a:lnTo>
                        <a:lnTo>
                          <a:pt x="4" y="10"/>
                        </a:lnTo>
                        <a:lnTo>
                          <a:pt x="5" y="10"/>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5" name="Freeform 810"/>
                  <p:cNvSpPr>
                    <a:spLocks/>
                  </p:cNvSpPr>
                  <p:nvPr/>
                </p:nvSpPr>
                <p:spPr bwMode="auto">
                  <a:xfrm>
                    <a:off x="3317" y="2015"/>
                    <a:ext cx="2" cy="2"/>
                  </a:xfrm>
                  <a:custGeom>
                    <a:avLst/>
                    <a:gdLst>
                      <a:gd name="T0" fmla="*/ 0 w 4"/>
                      <a:gd name="T1" fmla="*/ 1 h 3"/>
                      <a:gd name="T2" fmla="*/ 1 w 4"/>
                      <a:gd name="T3" fmla="*/ 3 h 3"/>
                      <a:gd name="T4" fmla="*/ 1 w 4"/>
                      <a:gd name="T5" fmla="*/ 3 h 3"/>
                      <a:gd name="T6" fmla="*/ 2 w 4"/>
                      <a:gd name="T7" fmla="*/ 2 h 3"/>
                      <a:gd name="T8" fmla="*/ 4 w 4"/>
                      <a:gd name="T9" fmla="*/ 1 h 3"/>
                      <a:gd name="T10" fmla="*/ 2 w 4"/>
                      <a:gd name="T11" fmla="*/ 0 h 3"/>
                      <a:gd name="T12" fmla="*/ 1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1" y="3"/>
                        </a:lnTo>
                        <a:lnTo>
                          <a:pt x="2" y="2"/>
                        </a:lnTo>
                        <a:lnTo>
                          <a:pt x="4"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6" name="Freeform 811"/>
                  <p:cNvSpPr>
                    <a:spLocks/>
                  </p:cNvSpPr>
                  <p:nvPr/>
                </p:nvSpPr>
                <p:spPr bwMode="auto">
                  <a:xfrm>
                    <a:off x="3318" y="2015"/>
                    <a:ext cx="3" cy="4"/>
                  </a:xfrm>
                  <a:custGeom>
                    <a:avLst/>
                    <a:gdLst>
                      <a:gd name="T0" fmla="*/ 1 w 7"/>
                      <a:gd name="T1" fmla="*/ 2 h 8"/>
                      <a:gd name="T2" fmla="*/ 0 w 7"/>
                      <a:gd name="T3" fmla="*/ 2 h 8"/>
                      <a:gd name="T4" fmla="*/ 1 w 7"/>
                      <a:gd name="T5" fmla="*/ 4 h 8"/>
                      <a:gd name="T6" fmla="*/ 5 w 7"/>
                      <a:gd name="T7" fmla="*/ 7 h 8"/>
                      <a:gd name="T8" fmla="*/ 5 w 7"/>
                      <a:gd name="T9" fmla="*/ 8 h 8"/>
                      <a:gd name="T10" fmla="*/ 6 w 7"/>
                      <a:gd name="T11" fmla="*/ 8 h 8"/>
                      <a:gd name="T12" fmla="*/ 7 w 7"/>
                      <a:gd name="T13" fmla="*/ 8 h 8"/>
                      <a:gd name="T14" fmla="*/ 5 w 7"/>
                      <a:gd name="T15" fmla="*/ 4 h 8"/>
                      <a:gd name="T16" fmla="*/ 4 w 7"/>
                      <a:gd name="T17" fmla="*/ 4 h 8"/>
                      <a:gd name="T18" fmla="*/ 1 w 7"/>
                      <a:gd name="T19" fmla="*/ 0 h 8"/>
                      <a:gd name="T20" fmla="*/ 3 w 7"/>
                      <a:gd name="T21" fmla="*/ 1 h 8"/>
                      <a:gd name="T22" fmla="*/ 1 w 7"/>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8"/>
                      <a:gd name="T38" fmla="*/ 7 w 7"/>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8">
                        <a:moveTo>
                          <a:pt x="1" y="2"/>
                        </a:moveTo>
                        <a:lnTo>
                          <a:pt x="0" y="2"/>
                        </a:lnTo>
                        <a:lnTo>
                          <a:pt x="1" y="4"/>
                        </a:lnTo>
                        <a:lnTo>
                          <a:pt x="5" y="7"/>
                        </a:lnTo>
                        <a:lnTo>
                          <a:pt x="5" y="8"/>
                        </a:lnTo>
                        <a:lnTo>
                          <a:pt x="6" y="8"/>
                        </a:lnTo>
                        <a:lnTo>
                          <a:pt x="7" y="8"/>
                        </a:lnTo>
                        <a:lnTo>
                          <a:pt x="5" y="4"/>
                        </a:lnTo>
                        <a:lnTo>
                          <a:pt x="4" y="4"/>
                        </a:lnTo>
                        <a:lnTo>
                          <a:pt x="1" y="0"/>
                        </a:lnTo>
                        <a:lnTo>
                          <a:pt x="3"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7" name="Freeform 812"/>
                  <p:cNvSpPr>
                    <a:spLocks/>
                  </p:cNvSpPr>
                  <p:nvPr/>
                </p:nvSpPr>
                <p:spPr bwMode="auto">
                  <a:xfrm>
                    <a:off x="3320" y="2019"/>
                    <a:ext cx="3" cy="3"/>
                  </a:xfrm>
                  <a:custGeom>
                    <a:avLst/>
                    <a:gdLst>
                      <a:gd name="T0" fmla="*/ 0 w 7"/>
                      <a:gd name="T1" fmla="*/ 1 h 7"/>
                      <a:gd name="T2" fmla="*/ 1 w 7"/>
                      <a:gd name="T3" fmla="*/ 3 h 7"/>
                      <a:gd name="T4" fmla="*/ 4 w 7"/>
                      <a:gd name="T5" fmla="*/ 7 h 7"/>
                      <a:gd name="T6" fmla="*/ 6 w 7"/>
                      <a:gd name="T7" fmla="*/ 6 h 7"/>
                      <a:gd name="T8" fmla="*/ 7 w 7"/>
                      <a:gd name="T9" fmla="*/ 4 h 7"/>
                      <a:gd name="T10" fmla="*/ 2 w 7"/>
                      <a:gd name="T11" fmla="*/ 0 h 7"/>
                      <a:gd name="T12" fmla="*/ 1 w 7"/>
                      <a:gd name="T13" fmla="*/ 1 h 7"/>
                      <a:gd name="T14" fmla="*/ 0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0" y="1"/>
                        </a:moveTo>
                        <a:lnTo>
                          <a:pt x="1" y="3"/>
                        </a:lnTo>
                        <a:lnTo>
                          <a:pt x="4" y="7"/>
                        </a:lnTo>
                        <a:lnTo>
                          <a:pt x="6" y="6"/>
                        </a:lnTo>
                        <a:lnTo>
                          <a:pt x="7" y="4"/>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8" name="Freeform 813"/>
                  <p:cNvSpPr>
                    <a:spLocks/>
                  </p:cNvSpPr>
                  <p:nvPr/>
                </p:nvSpPr>
                <p:spPr bwMode="auto">
                  <a:xfrm>
                    <a:off x="3322" y="2021"/>
                    <a:ext cx="1" cy="1"/>
                  </a:xfrm>
                  <a:custGeom>
                    <a:avLst/>
                    <a:gdLst>
                      <a:gd name="T0" fmla="*/ 1 w 3"/>
                      <a:gd name="T1" fmla="*/ 3 h 3"/>
                      <a:gd name="T2" fmla="*/ 0 w 3"/>
                      <a:gd name="T3" fmla="*/ 2 h 3"/>
                      <a:gd name="T4" fmla="*/ 3 w 3"/>
                      <a:gd name="T5" fmla="*/ 0 h 3"/>
                      <a:gd name="T6" fmla="*/ 3 w 3"/>
                      <a:gd name="T7" fmla="*/ 2 h 3"/>
                      <a:gd name="T8" fmla="*/ 1 w 3"/>
                      <a:gd name="T9" fmla="*/ 3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1" y="3"/>
                        </a:moveTo>
                        <a:lnTo>
                          <a:pt x="0" y="2"/>
                        </a:lnTo>
                        <a:lnTo>
                          <a:pt x="3"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39" name="Freeform 814"/>
                  <p:cNvSpPr>
                    <a:spLocks/>
                  </p:cNvSpPr>
                  <p:nvPr/>
                </p:nvSpPr>
                <p:spPr bwMode="auto">
                  <a:xfrm>
                    <a:off x="3322" y="2021"/>
                    <a:ext cx="2" cy="2"/>
                  </a:xfrm>
                  <a:custGeom>
                    <a:avLst/>
                    <a:gdLst>
                      <a:gd name="T0" fmla="*/ 0 w 5"/>
                      <a:gd name="T1" fmla="*/ 2 h 4"/>
                      <a:gd name="T2" fmla="*/ 5 w 5"/>
                      <a:gd name="T3" fmla="*/ 4 h 4"/>
                      <a:gd name="T4" fmla="*/ 5 w 5"/>
                      <a:gd name="T5" fmla="*/ 3 h 4"/>
                      <a:gd name="T6" fmla="*/ 5 w 5"/>
                      <a:gd name="T7" fmla="*/ 2 h 4"/>
                      <a:gd name="T8" fmla="*/ 3 w 5"/>
                      <a:gd name="T9" fmla="*/ 0 h 4"/>
                      <a:gd name="T10" fmla="*/ 0 w 5"/>
                      <a:gd name="T11" fmla="*/ 2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2"/>
                        </a:moveTo>
                        <a:lnTo>
                          <a:pt x="5" y="4"/>
                        </a:lnTo>
                        <a:lnTo>
                          <a:pt x="5" y="3"/>
                        </a:lnTo>
                        <a:lnTo>
                          <a:pt x="5" y="2"/>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0" name="Freeform 815"/>
                  <p:cNvSpPr>
                    <a:spLocks/>
                  </p:cNvSpPr>
                  <p:nvPr/>
                </p:nvSpPr>
                <p:spPr bwMode="auto">
                  <a:xfrm>
                    <a:off x="3323" y="2022"/>
                    <a:ext cx="5" cy="4"/>
                  </a:xfrm>
                  <a:custGeom>
                    <a:avLst/>
                    <a:gdLst>
                      <a:gd name="T0" fmla="*/ 1 w 9"/>
                      <a:gd name="T1" fmla="*/ 1 h 9"/>
                      <a:gd name="T2" fmla="*/ 0 w 9"/>
                      <a:gd name="T3" fmla="*/ 2 h 9"/>
                      <a:gd name="T4" fmla="*/ 7 w 9"/>
                      <a:gd name="T5" fmla="*/ 9 h 9"/>
                      <a:gd name="T6" fmla="*/ 8 w 9"/>
                      <a:gd name="T7" fmla="*/ 8 h 9"/>
                      <a:gd name="T8" fmla="*/ 9 w 9"/>
                      <a:gd name="T9" fmla="*/ 6 h 9"/>
                      <a:gd name="T10" fmla="*/ 3 w 9"/>
                      <a:gd name="T11" fmla="*/ 1 h 9"/>
                      <a:gd name="T12" fmla="*/ 1 w 9"/>
                      <a:gd name="T13" fmla="*/ 0 h 9"/>
                      <a:gd name="T14" fmla="*/ 1 w 9"/>
                      <a:gd name="T15" fmla="*/ 1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1" y="1"/>
                        </a:moveTo>
                        <a:lnTo>
                          <a:pt x="0" y="2"/>
                        </a:lnTo>
                        <a:lnTo>
                          <a:pt x="7" y="9"/>
                        </a:lnTo>
                        <a:lnTo>
                          <a:pt x="8" y="8"/>
                        </a:lnTo>
                        <a:lnTo>
                          <a:pt x="9" y="6"/>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1" name="Freeform 816"/>
                  <p:cNvSpPr>
                    <a:spLocks/>
                  </p:cNvSpPr>
                  <p:nvPr/>
                </p:nvSpPr>
                <p:spPr bwMode="auto">
                  <a:xfrm>
                    <a:off x="3327" y="2025"/>
                    <a:ext cx="1" cy="1"/>
                  </a:xfrm>
                  <a:custGeom>
                    <a:avLst/>
                    <a:gdLst>
                      <a:gd name="T0" fmla="*/ 0 w 2"/>
                      <a:gd name="T1" fmla="*/ 3 h 3"/>
                      <a:gd name="T2" fmla="*/ 0 w 2"/>
                      <a:gd name="T3" fmla="*/ 3 h 3"/>
                      <a:gd name="T4" fmla="*/ 2 w 2"/>
                      <a:gd name="T5" fmla="*/ 3 h 3"/>
                      <a:gd name="T6" fmla="*/ 2 w 2"/>
                      <a:gd name="T7" fmla="*/ 2 h 3"/>
                      <a:gd name="T8" fmla="*/ 2 w 2"/>
                      <a:gd name="T9" fmla="*/ 0 h 3"/>
                      <a:gd name="T10" fmla="*/ 1 w 2"/>
                      <a:gd name="T11" fmla="*/ 0 h 3"/>
                      <a:gd name="T12" fmla="*/ 1 w 2"/>
                      <a:gd name="T13" fmla="*/ 2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2" y="3"/>
                        </a:lnTo>
                        <a:lnTo>
                          <a:pt x="2" y="2"/>
                        </a:lnTo>
                        <a:lnTo>
                          <a:pt x="2" y="0"/>
                        </a:lnTo>
                        <a:lnTo>
                          <a:pt x="1" y="0"/>
                        </a:lnTo>
                        <a:lnTo>
                          <a:pt x="1"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2" name="Freeform 817"/>
                  <p:cNvSpPr>
                    <a:spLocks/>
                  </p:cNvSpPr>
                  <p:nvPr/>
                </p:nvSpPr>
                <p:spPr bwMode="auto">
                  <a:xfrm>
                    <a:off x="3327" y="2025"/>
                    <a:ext cx="3" cy="3"/>
                  </a:xfrm>
                  <a:custGeom>
                    <a:avLst/>
                    <a:gdLst>
                      <a:gd name="T0" fmla="*/ 1 w 4"/>
                      <a:gd name="T1" fmla="*/ 2 h 5"/>
                      <a:gd name="T2" fmla="*/ 0 w 4"/>
                      <a:gd name="T3" fmla="*/ 3 h 5"/>
                      <a:gd name="T4" fmla="*/ 2 w 4"/>
                      <a:gd name="T5" fmla="*/ 5 h 5"/>
                      <a:gd name="T6" fmla="*/ 3 w 4"/>
                      <a:gd name="T7" fmla="*/ 4 h 5"/>
                      <a:gd name="T8" fmla="*/ 4 w 4"/>
                      <a:gd name="T9" fmla="*/ 3 h 5"/>
                      <a:gd name="T10" fmla="*/ 2 w 4"/>
                      <a:gd name="T11" fmla="*/ 0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2" y="0"/>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3" name="Freeform 818"/>
                  <p:cNvSpPr>
                    <a:spLocks/>
                  </p:cNvSpPr>
                  <p:nvPr/>
                </p:nvSpPr>
                <p:spPr bwMode="auto">
                  <a:xfrm>
                    <a:off x="3329" y="2026"/>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4" name="Freeform 819"/>
                  <p:cNvSpPr>
                    <a:spLocks/>
                  </p:cNvSpPr>
                  <p:nvPr/>
                </p:nvSpPr>
                <p:spPr bwMode="auto">
                  <a:xfrm>
                    <a:off x="3329" y="2026"/>
                    <a:ext cx="4" cy="3"/>
                  </a:xfrm>
                  <a:custGeom>
                    <a:avLst/>
                    <a:gdLst>
                      <a:gd name="T0" fmla="*/ 1 w 7"/>
                      <a:gd name="T1" fmla="*/ 1 h 4"/>
                      <a:gd name="T2" fmla="*/ 0 w 7"/>
                      <a:gd name="T3" fmla="*/ 2 h 4"/>
                      <a:gd name="T4" fmla="*/ 1 w 7"/>
                      <a:gd name="T5" fmla="*/ 3 h 4"/>
                      <a:gd name="T6" fmla="*/ 4 w 7"/>
                      <a:gd name="T7" fmla="*/ 3 h 4"/>
                      <a:gd name="T8" fmla="*/ 5 w 7"/>
                      <a:gd name="T9" fmla="*/ 4 h 4"/>
                      <a:gd name="T10" fmla="*/ 6 w 7"/>
                      <a:gd name="T11" fmla="*/ 3 h 4"/>
                      <a:gd name="T12" fmla="*/ 7 w 7"/>
                      <a:gd name="T13" fmla="*/ 2 h 4"/>
                      <a:gd name="T14" fmla="*/ 6 w 7"/>
                      <a:gd name="T15" fmla="*/ 1 h 4"/>
                      <a:gd name="T16" fmla="*/ 4 w 7"/>
                      <a:gd name="T17" fmla="*/ 1 h 4"/>
                      <a:gd name="T18" fmla="*/ 3 w 7"/>
                      <a:gd name="T19" fmla="*/ 0 h 4"/>
                      <a:gd name="T20" fmla="*/ 1 w 7"/>
                      <a:gd name="T21" fmla="*/ 0 h 4"/>
                      <a:gd name="T22" fmla="*/ 1 w 7"/>
                      <a:gd name="T23" fmla="*/ 1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1" y="1"/>
                        </a:moveTo>
                        <a:lnTo>
                          <a:pt x="0" y="2"/>
                        </a:lnTo>
                        <a:lnTo>
                          <a:pt x="1" y="3"/>
                        </a:lnTo>
                        <a:lnTo>
                          <a:pt x="4" y="3"/>
                        </a:lnTo>
                        <a:lnTo>
                          <a:pt x="5" y="4"/>
                        </a:lnTo>
                        <a:lnTo>
                          <a:pt x="6" y="3"/>
                        </a:lnTo>
                        <a:lnTo>
                          <a:pt x="7" y="2"/>
                        </a:lnTo>
                        <a:lnTo>
                          <a:pt x="6" y="1"/>
                        </a:lnTo>
                        <a:lnTo>
                          <a:pt x="4" y="1"/>
                        </a:lnTo>
                        <a:lnTo>
                          <a:pt x="3"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5" name="Freeform 820"/>
                  <p:cNvSpPr>
                    <a:spLocks/>
                  </p:cNvSpPr>
                  <p:nvPr/>
                </p:nvSpPr>
                <p:spPr bwMode="auto">
                  <a:xfrm>
                    <a:off x="3331" y="2028"/>
                    <a:ext cx="2"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6" name="Freeform 821"/>
                  <p:cNvSpPr>
                    <a:spLocks/>
                  </p:cNvSpPr>
                  <p:nvPr/>
                </p:nvSpPr>
                <p:spPr bwMode="auto">
                  <a:xfrm>
                    <a:off x="3332" y="2028"/>
                    <a:ext cx="3" cy="1"/>
                  </a:xfrm>
                  <a:custGeom>
                    <a:avLst/>
                    <a:gdLst>
                      <a:gd name="T0" fmla="*/ 1 w 6"/>
                      <a:gd name="T1" fmla="*/ 1 h 3"/>
                      <a:gd name="T2" fmla="*/ 0 w 6"/>
                      <a:gd name="T3" fmla="*/ 2 h 3"/>
                      <a:gd name="T4" fmla="*/ 1 w 6"/>
                      <a:gd name="T5" fmla="*/ 3 h 3"/>
                      <a:gd name="T6" fmla="*/ 6 w 6"/>
                      <a:gd name="T7" fmla="*/ 3 h 3"/>
                      <a:gd name="T8" fmla="*/ 6 w 6"/>
                      <a:gd name="T9" fmla="*/ 2 h 3"/>
                      <a:gd name="T10" fmla="*/ 6 w 6"/>
                      <a:gd name="T11" fmla="*/ 1 h 3"/>
                      <a:gd name="T12" fmla="*/ 3 w 6"/>
                      <a:gd name="T13" fmla="*/ 1 h 3"/>
                      <a:gd name="T14" fmla="*/ 2 w 6"/>
                      <a:gd name="T15" fmla="*/ 0 h 3"/>
                      <a:gd name="T16" fmla="*/ 1 w 6"/>
                      <a:gd name="T17" fmla="*/ 0 h 3"/>
                      <a:gd name="T18" fmla="*/ 1 w 6"/>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1" y="1"/>
                        </a:moveTo>
                        <a:lnTo>
                          <a:pt x="0" y="2"/>
                        </a:lnTo>
                        <a:lnTo>
                          <a:pt x="1" y="3"/>
                        </a:lnTo>
                        <a:lnTo>
                          <a:pt x="6" y="3"/>
                        </a:lnTo>
                        <a:lnTo>
                          <a:pt x="6" y="2"/>
                        </a:lnTo>
                        <a:lnTo>
                          <a:pt x="6" y="1"/>
                        </a:lnTo>
                        <a:lnTo>
                          <a:pt x="3" y="1"/>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7" name="Freeform 822"/>
                  <p:cNvSpPr>
                    <a:spLocks/>
                  </p:cNvSpPr>
                  <p:nvPr/>
                </p:nvSpPr>
                <p:spPr bwMode="auto">
                  <a:xfrm>
                    <a:off x="3334" y="2028"/>
                    <a:ext cx="2" cy="2"/>
                  </a:xfrm>
                  <a:custGeom>
                    <a:avLst/>
                    <a:gdLst>
                      <a:gd name="T0" fmla="*/ 1 w 3"/>
                      <a:gd name="T1" fmla="*/ 1 h 4"/>
                      <a:gd name="T2" fmla="*/ 0 w 3"/>
                      <a:gd name="T3" fmla="*/ 2 h 4"/>
                      <a:gd name="T4" fmla="*/ 1 w 3"/>
                      <a:gd name="T5" fmla="*/ 4 h 4"/>
                      <a:gd name="T6" fmla="*/ 2 w 3"/>
                      <a:gd name="T7" fmla="*/ 2 h 4"/>
                      <a:gd name="T8" fmla="*/ 3 w 3"/>
                      <a:gd name="T9" fmla="*/ 1 h 4"/>
                      <a:gd name="T10" fmla="*/ 2 w 3"/>
                      <a:gd name="T11" fmla="*/ 0 h 4"/>
                      <a:gd name="T12" fmla="*/ 1 w 3"/>
                      <a:gd name="T13" fmla="*/ 0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0" y="2"/>
                        </a:lnTo>
                        <a:lnTo>
                          <a:pt x="1" y="4"/>
                        </a:lnTo>
                        <a:lnTo>
                          <a:pt x="2" y="2"/>
                        </a:lnTo>
                        <a:lnTo>
                          <a:pt x="3" y="1"/>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8" name="Freeform 823"/>
                  <p:cNvSpPr>
                    <a:spLocks/>
                  </p:cNvSpPr>
                  <p:nvPr/>
                </p:nvSpPr>
                <p:spPr bwMode="auto">
                  <a:xfrm>
                    <a:off x="3335" y="2029"/>
                    <a:ext cx="6" cy="1"/>
                  </a:xfrm>
                  <a:custGeom>
                    <a:avLst/>
                    <a:gdLst>
                      <a:gd name="T0" fmla="*/ 0 w 11"/>
                      <a:gd name="T1" fmla="*/ 3 h 3"/>
                      <a:gd name="T2" fmla="*/ 0 w 11"/>
                      <a:gd name="T3" fmla="*/ 3 h 3"/>
                      <a:gd name="T4" fmla="*/ 11 w 11"/>
                      <a:gd name="T5" fmla="*/ 3 h 3"/>
                      <a:gd name="T6" fmla="*/ 11 w 11"/>
                      <a:gd name="T7" fmla="*/ 1 h 3"/>
                      <a:gd name="T8" fmla="*/ 11 w 11"/>
                      <a:gd name="T9" fmla="*/ 0 h 3"/>
                      <a:gd name="T10" fmla="*/ 1 w 11"/>
                      <a:gd name="T11" fmla="*/ 0 h 3"/>
                      <a:gd name="T12" fmla="*/ 1 w 11"/>
                      <a:gd name="T13" fmla="*/ 1 h 3"/>
                      <a:gd name="T14" fmla="*/ 0 w 11"/>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3"/>
                      <a:gd name="T26" fmla="*/ 11 w 1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3">
                        <a:moveTo>
                          <a:pt x="0" y="3"/>
                        </a:moveTo>
                        <a:lnTo>
                          <a:pt x="0" y="3"/>
                        </a:lnTo>
                        <a:lnTo>
                          <a:pt x="11" y="3"/>
                        </a:lnTo>
                        <a:lnTo>
                          <a:pt x="11" y="1"/>
                        </a:lnTo>
                        <a:lnTo>
                          <a:pt x="11" y="0"/>
                        </a:lnTo>
                        <a:lnTo>
                          <a:pt x="1" y="0"/>
                        </a:lnTo>
                        <a:lnTo>
                          <a:pt x="1"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49" name="Freeform 824"/>
                  <p:cNvSpPr>
                    <a:spLocks/>
                  </p:cNvSpPr>
                  <p:nvPr/>
                </p:nvSpPr>
                <p:spPr bwMode="auto">
                  <a:xfrm>
                    <a:off x="3340" y="2028"/>
                    <a:ext cx="2" cy="2"/>
                  </a:xfrm>
                  <a:custGeom>
                    <a:avLst/>
                    <a:gdLst>
                      <a:gd name="T0" fmla="*/ 1 w 4"/>
                      <a:gd name="T1" fmla="*/ 4 h 4"/>
                      <a:gd name="T2" fmla="*/ 2 w 4"/>
                      <a:gd name="T3" fmla="*/ 4 h 4"/>
                      <a:gd name="T4" fmla="*/ 4 w 4"/>
                      <a:gd name="T5" fmla="*/ 2 h 4"/>
                      <a:gd name="T6" fmla="*/ 2 w 4"/>
                      <a:gd name="T7" fmla="*/ 1 h 4"/>
                      <a:gd name="T8" fmla="*/ 1 w 4"/>
                      <a:gd name="T9" fmla="*/ 0 h 4"/>
                      <a:gd name="T10" fmla="*/ 0 w 4"/>
                      <a:gd name="T11" fmla="*/ 1 h 4"/>
                      <a:gd name="T12" fmla="*/ 1 w 4"/>
                      <a:gd name="T13" fmla="*/ 2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2" y="4"/>
                        </a:lnTo>
                        <a:lnTo>
                          <a:pt x="4" y="2"/>
                        </a:lnTo>
                        <a:lnTo>
                          <a:pt x="2" y="1"/>
                        </a:lnTo>
                        <a:lnTo>
                          <a:pt x="1" y="0"/>
                        </a:lnTo>
                        <a:lnTo>
                          <a:pt x="0" y="1"/>
                        </a:lnTo>
                        <a:lnTo>
                          <a:pt x="1" y="2"/>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0" name="Freeform 825"/>
                  <p:cNvSpPr>
                    <a:spLocks/>
                  </p:cNvSpPr>
                  <p:nvPr/>
                </p:nvSpPr>
                <p:spPr bwMode="auto">
                  <a:xfrm>
                    <a:off x="3341" y="2028"/>
                    <a:ext cx="1" cy="1"/>
                  </a:xfrm>
                  <a:custGeom>
                    <a:avLst/>
                    <a:gdLst>
                      <a:gd name="T0" fmla="*/ 1 w 3"/>
                      <a:gd name="T1" fmla="*/ 1 h 2"/>
                      <a:gd name="T2" fmla="*/ 1 w 3"/>
                      <a:gd name="T3" fmla="*/ 2 h 2"/>
                      <a:gd name="T4" fmla="*/ 3 w 3"/>
                      <a:gd name="T5" fmla="*/ 2 h 2"/>
                      <a:gd name="T6" fmla="*/ 3 w 3"/>
                      <a:gd name="T7" fmla="*/ 1 h 2"/>
                      <a:gd name="T8" fmla="*/ 3 w 3"/>
                      <a:gd name="T9" fmla="*/ 0 h 2"/>
                      <a:gd name="T10" fmla="*/ 0 w 3"/>
                      <a:gd name="T11" fmla="*/ 0 h 2"/>
                      <a:gd name="T12" fmla="*/ 0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1" y="2"/>
                        </a:lnTo>
                        <a:lnTo>
                          <a:pt x="3" y="2"/>
                        </a:lnTo>
                        <a:lnTo>
                          <a:pt x="3" y="1"/>
                        </a:lnTo>
                        <a:lnTo>
                          <a:pt x="3"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1" name="Freeform 826"/>
                  <p:cNvSpPr>
                    <a:spLocks/>
                  </p:cNvSpPr>
                  <p:nvPr/>
                </p:nvSpPr>
                <p:spPr bwMode="auto">
                  <a:xfrm>
                    <a:off x="3341" y="2027"/>
                    <a:ext cx="3" cy="2"/>
                  </a:xfrm>
                  <a:custGeom>
                    <a:avLst/>
                    <a:gdLst>
                      <a:gd name="T0" fmla="*/ 2 w 5"/>
                      <a:gd name="T1" fmla="*/ 4 h 4"/>
                      <a:gd name="T2" fmla="*/ 3 w 5"/>
                      <a:gd name="T3" fmla="*/ 4 h 4"/>
                      <a:gd name="T4" fmla="*/ 5 w 5"/>
                      <a:gd name="T5" fmla="*/ 2 h 4"/>
                      <a:gd name="T6" fmla="*/ 4 w 5"/>
                      <a:gd name="T7" fmla="*/ 1 h 4"/>
                      <a:gd name="T8" fmla="*/ 3 w 5"/>
                      <a:gd name="T9" fmla="*/ 0 h 4"/>
                      <a:gd name="T10" fmla="*/ 0 w 5"/>
                      <a:gd name="T11" fmla="*/ 2 h 4"/>
                      <a:gd name="T12" fmla="*/ 2 w 5"/>
                      <a:gd name="T13" fmla="*/ 3 h 4"/>
                      <a:gd name="T14" fmla="*/ 2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4"/>
                        </a:moveTo>
                        <a:lnTo>
                          <a:pt x="3" y="4"/>
                        </a:lnTo>
                        <a:lnTo>
                          <a:pt x="5" y="2"/>
                        </a:lnTo>
                        <a:lnTo>
                          <a:pt x="4" y="1"/>
                        </a:lnTo>
                        <a:lnTo>
                          <a:pt x="3" y="0"/>
                        </a:lnTo>
                        <a:lnTo>
                          <a:pt x="0" y="2"/>
                        </a:lnTo>
                        <a:lnTo>
                          <a:pt x="2"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2" name="Freeform 827"/>
                  <p:cNvSpPr>
                    <a:spLocks/>
                  </p:cNvSpPr>
                  <p:nvPr/>
                </p:nvSpPr>
                <p:spPr bwMode="auto">
                  <a:xfrm>
                    <a:off x="3342" y="2026"/>
                    <a:ext cx="2" cy="2"/>
                  </a:xfrm>
                  <a:custGeom>
                    <a:avLst/>
                    <a:gdLst>
                      <a:gd name="T0" fmla="*/ 2 w 2"/>
                      <a:gd name="T1" fmla="*/ 4 h 4"/>
                      <a:gd name="T2" fmla="*/ 2 w 2"/>
                      <a:gd name="T3" fmla="*/ 4 h 4"/>
                      <a:gd name="T4" fmla="*/ 2 w 2"/>
                      <a:gd name="T5" fmla="*/ 0 h 4"/>
                      <a:gd name="T6" fmla="*/ 1 w 2"/>
                      <a:gd name="T7" fmla="*/ 0 h 4"/>
                      <a:gd name="T8" fmla="*/ 0 w 2"/>
                      <a:gd name="T9" fmla="*/ 0 h 4"/>
                      <a:gd name="T10" fmla="*/ 0 w 2"/>
                      <a:gd name="T11" fmla="*/ 3 h 4"/>
                      <a:gd name="T12" fmla="*/ 1 w 2"/>
                      <a:gd name="T13" fmla="*/ 3 h 4"/>
                      <a:gd name="T14" fmla="*/ 2 w 2"/>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4"/>
                        </a:moveTo>
                        <a:lnTo>
                          <a:pt x="2" y="4"/>
                        </a:lnTo>
                        <a:lnTo>
                          <a:pt x="2" y="0"/>
                        </a:lnTo>
                        <a:lnTo>
                          <a:pt x="1" y="0"/>
                        </a:lnTo>
                        <a:lnTo>
                          <a:pt x="0" y="0"/>
                        </a:lnTo>
                        <a:lnTo>
                          <a:pt x="0" y="3"/>
                        </a:lnTo>
                        <a:lnTo>
                          <a:pt x="1"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3" name="Freeform 828"/>
                  <p:cNvSpPr>
                    <a:spLocks/>
                  </p:cNvSpPr>
                  <p:nvPr/>
                </p:nvSpPr>
                <p:spPr bwMode="auto">
                  <a:xfrm>
                    <a:off x="3342" y="2025"/>
                    <a:ext cx="2" cy="1"/>
                  </a:xfrm>
                  <a:custGeom>
                    <a:avLst/>
                    <a:gdLst>
                      <a:gd name="T0" fmla="*/ 1 w 3"/>
                      <a:gd name="T1" fmla="*/ 3 h 4"/>
                      <a:gd name="T2" fmla="*/ 2 w 3"/>
                      <a:gd name="T3" fmla="*/ 4 h 4"/>
                      <a:gd name="T4" fmla="*/ 3 w 3"/>
                      <a:gd name="T5" fmla="*/ 3 h 4"/>
                      <a:gd name="T6" fmla="*/ 2 w 3"/>
                      <a:gd name="T7" fmla="*/ 1 h 4"/>
                      <a:gd name="T8" fmla="*/ 1 w 3"/>
                      <a:gd name="T9" fmla="*/ 0 h 4"/>
                      <a:gd name="T10" fmla="*/ 0 w 3"/>
                      <a:gd name="T11" fmla="*/ 1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1"/>
                        </a:lnTo>
                        <a:lnTo>
                          <a:pt x="1" y="0"/>
                        </a:lnTo>
                        <a:lnTo>
                          <a:pt x="0"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4" name="Freeform 829"/>
                  <p:cNvSpPr>
                    <a:spLocks/>
                  </p:cNvSpPr>
                  <p:nvPr/>
                </p:nvSpPr>
                <p:spPr bwMode="auto">
                  <a:xfrm>
                    <a:off x="3343" y="2025"/>
                    <a:ext cx="2" cy="1"/>
                  </a:xfrm>
                  <a:custGeom>
                    <a:avLst/>
                    <a:gdLst>
                      <a:gd name="T0" fmla="*/ 2 w 3"/>
                      <a:gd name="T1" fmla="*/ 2 h 2"/>
                      <a:gd name="T2" fmla="*/ 3 w 3"/>
                      <a:gd name="T3" fmla="*/ 0 h 2"/>
                      <a:gd name="T4" fmla="*/ 0 w 3"/>
                      <a:gd name="T5" fmla="*/ 2 h 2"/>
                      <a:gd name="T6" fmla="*/ 1 w 3"/>
                      <a:gd name="T7" fmla="*/ 0 h 2"/>
                      <a:gd name="T8" fmla="*/ 2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2"/>
                        </a:moveTo>
                        <a:lnTo>
                          <a:pt x="3" y="0"/>
                        </a:lnTo>
                        <a:lnTo>
                          <a:pt x="0" y="2"/>
                        </a:lnTo>
                        <a:lnTo>
                          <a:pt x="1"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5" name="Freeform 830"/>
                  <p:cNvSpPr>
                    <a:spLocks/>
                  </p:cNvSpPr>
                  <p:nvPr/>
                </p:nvSpPr>
                <p:spPr bwMode="auto">
                  <a:xfrm>
                    <a:off x="3342" y="2024"/>
                    <a:ext cx="3" cy="2"/>
                  </a:xfrm>
                  <a:custGeom>
                    <a:avLst/>
                    <a:gdLst>
                      <a:gd name="T0" fmla="*/ 4 w 4"/>
                      <a:gd name="T1" fmla="*/ 2 h 4"/>
                      <a:gd name="T2" fmla="*/ 2 w 4"/>
                      <a:gd name="T3" fmla="*/ 0 h 4"/>
                      <a:gd name="T4" fmla="*/ 1 w 4"/>
                      <a:gd name="T5" fmla="*/ 1 h 4"/>
                      <a:gd name="T6" fmla="*/ 0 w 4"/>
                      <a:gd name="T7" fmla="*/ 2 h 4"/>
                      <a:gd name="T8" fmla="*/ 1 w 4"/>
                      <a:gd name="T9" fmla="*/ 4 h 4"/>
                      <a:gd name="T10" fmla="*/ 4 w 4"/>
                      <a:gd name="T11" fmla="*/ 2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2"/>
                        </a:moveTo>
                        <a:lnTo>
                          <a:pt x="2" y="0"/>
                        </a:lnTo>
                        <a:lnTo>
                          <a:pt x="1" y="1"/>
                        </a:lnTo>
                        <a:lnTo>
                          <a:pt x="0" y="2"/>
                        </a:lnTo>
                        <a:lnTo>
                          <a:pt x="1" y="4"/>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6" name="Freeform 831"/>
                  <p:cNvSpPr>
                    <a:spLocks/>
                  </p:cNvSpPr>
                  <p:nvPr/>
                </p:nvSpPr>
                <p:spPr bwMode="auto">
                  <a:xfrm>
                    <a:off x="3341" y="2020"/>
                    <a:ext cx="3" cy="5"/>
                  </a:xfrm>
                  <a:custGeom>
                    <a:avLst/>
                    <a:gdLst>
                      <a:gd name="T0" fmla="*/ 4 w 5"/>
                      <a:gd name="T1" fmla="*/ 9 h 10"/>
                      <a:gd name="T2" fmla="*/ 5 w 5"/>
                      <a:gd name="T3" fmla="*/ 9 h 10"/>
                      <a:gd name="T4" fmla="*/ 5 w 5"/>
                      <a:gd name="T5" fmla="*/ 7 h 10"/>
                      <a:gd name="T6" fmla="*/ 4 w 5"/>
                      <a:gd name="T7" fmla="*/ 5 h 10"/>
                      <a:gd name="T8" fmla="*/ 4 w 5"/>
                      <a:gd name="T9" fmla="*/ 1 h 10"/>
                      <a:gd name="T10" fmla="*/ 3 w 5"/>
                      <a:gd name="T11" fmla="*/ 0 h 10"/>
                      <a:gd name="T12" fmla="*/ 2 w 5"/>
                      <a:gd name="T13" fmla="*/ 1 h 10"/>
                      <a:gd name="T14" fmla="*/ 0 w 5"/>
                      <a:gd name="T15" fmla="*/ 2 h 10"/>
                      <a:gd name="T16" fmla="*/ 2 w 5"/>
                      <a:gd name="T17" fmla="*/ 4 h 10"/>
                      <a:gd name="T18" fmla="*/ 2 w 5"/>
                      <a:gd name="T19" fmla="*/ 5 h 10"/>
                      <a:gd name="T20" fmla="*/ 3 w 5"/>
                      <a:gd name="T21" fmla="*/ 7 h 10"/>
                      <a:gd name="T22" fmla="*/ 3 w 5"/>
                      <a:gd name="T23" fmla="*/ 10 h 10"/>
                      <a:gd name="T24" fmla="*/ 3 w 5"/>
                      <a:gd name="T25" fmla="*/ 10 h 10"/>
                      <a:gd name="T26" fmla="*/ 4 w 5"/>
                      <a:gd name="T27" fmla="*/ 9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0"/>
                      <a:gd name="T44" fmla="*/ 5 w 5"/>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0">
                        <a:moveTo>
                          <a:pt x="4" y="9"/>
                        </a:moveTo>
                        <a:lnTo>
                          <a:pt x="5" y="9"/>
                        </a:lnTo>
                        <a:lnTo>
                          <a:pt x="5" y="7"/>
                        </a:lnTo>
                        <a:lnTo>
                          <a:pt x="4" y="5"/>
                        </a:lnTo>
                        <a:lnTo>
                          <a:pt x="4" y="1"/>
                        </a:lnTo>
                        <a:lnTo>
                          <a:pt x="3" y="0"/>
                        </a:lnTo>
                        <a:lnTo>
                          <a:pt x="2" y="1"/>
                        </a:lnTo>
                        <a:lnTo>
                          <a:pt x="0" y="2"/>
                        </a:lnTo>
                        <a:lnTo>
                          <a:pt x="2" y="4"/>
                        </a:lnTo>
                        <a:lnTo>
                          <a:pt x="2" y="5"/>
                        </a:lnTo>
                        <a:lnTo>
                          <a:pt x="3" y="7"/>
                        </a:lnTo>
                        <a:lnTo>
                          <a:pt x="3" y="10"/>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7" name="Freeform 832"/>
                  <p:cNvSpPr>
                    <a:spLocks/>
                  </p:cNvSpPr>
                  <p:nvPr/>
                </p:nvSpPr>
                <p:spPr bwMode="auto">
                  <a:xfrm>
                    <a:off x="3339" y="2016"/>
                    <a:ext cx="3" cy="6"/>
                  </a:xfrm>
                  <a:custGeom>
                    <a:avLst/>
                    <a:gdLst>
                      <a:gd name="T0" fmla="*/ 6 w 7"/>
                      <a:gd name="T1" fmla="*/ 9 h 12"/>
                      <a:gd name="T2" fmla="*/ 7 w 7"/>
                      <a:gd name="T3" fmla="*/ 9 h 12"/>
                      <a:gd name="T4" fmla="*/ 2 w 7"/>
                      <a:gd name="T5" fmla="*/ 0 h 12"/>
                      <a:gd name="T6" fmla="*/ 1 w 7"/>
                      <a:gd name="T7" fmla="*/ 0 h 12"/>
                      <a:gd name="T8" fmla="*/ 0 w 7"/>
                      <a:gd name="T9" fmla="*/ 0 h 12"/>
                      <a:gd name="T10" fmla="*/ 6 w 7"/>
                      <a:gd name="T11" fmla="*/ 12 h 12"/>
                      <a:gd name="T12" fmla="*/ 4 w 7"/>
                      <a:gd name="T13" fmla="*/ 10 h 12"/>
                      <a:gd name="T14" fmla="*/ 6 w 7"/>
                      <a:gd name="T15" fmla="*/ 9 h 12"/>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2"/>
                      <a:gd name="T26" fmla="*/ 7 w 7"/>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2">
                        <a:moveTo>
                          <a:pt x="6" y="9"/>
                        </a:moveTo>
                        <a:lnTo>
                          <a:pt x="7" y="9"/>
                        </a:lnTo>
                        <a:lnTo>
                          <a:pt x="2" y="0"/>
                        </a:lnTo>
                        <a:lnTo>
                          <a:pt x="1" y="0"/>
                        </a:lnTo>
                        <a:lnTo>
                          <a:pt x="0" y="0"/>
                        </a:lnTo>
                        <a:lnTo>
                          <a:pt x="6" y="12"/>
                        </a:lnTo>
                        <a:lnTo>
                          <a:pt x="4" y="10"/>
                        </a:lnTo>
                        <a:lnTo>
                          <a:pt x="6"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8" name="Freeform 833"/>
                  <p:cNvSpPr>
                    <a:spLocks/>
                  </p:cNvSpPr>
                  <p:nvPr/>
                </p:nvSpPr>
                <p:spPr bwMode="auto">
                  <a:xfrm>
                    <a:off x="3300" y="1990"/>
                    <a:ext cx="40" cy="27"/>
                  </a:xfrm>
                  <a:custGeom>
                    <a:avLst/>
                    <a:gdLst>
                      <a:gd name="T0" fmla="*/ 81 w 81"/>
                      <a:gd name="T1" fmla="*/ 52 h 53"/>
                      <a:gd name="T2" fmla="*/ 80 w 81"/>
                      <a:gd name="T3" fmla="*/ 50 h 53"/>
                      <a:gd name="T4" fmla="*/ 79 w 81"/>
                      <a:gd name="T5" fmla="*/ 49 h 53"/>
                      <a:gd name="T6" fmla="*/ 78 w 81"/>
                      <a:gd name="T7" fmla="*/ 45 h 53"/>
                      <a:gd name="T8" fmla="*/ 44 w 81"/>
                      <a:gd name="T9" fmla="*/ 0 h 53"/>
                      <a:gd name="T10" fmla="*/ 2 w 81"/>
                      <a:gd name="T11" fmla="*/ 2 h 53"/>
                      <a:gd name="T12" fmla="*/ 0 w 81"/>
                      <a:gd name="T13" fmla="*/ 5 h 53"/>
                      <a:gd name="T14" fmla="*/ 4 w 81"/>
                      <a:gd name="T15" fmla="*/ 5 h 53"/>
                      <a:gd name="T16" fmla="*/ 42 w 81"/>
                      <a:gd name="T17" fmla="*/ 2 h 53"/>
                      <a:gd name="T18" fmla="*/ 75 w 81"/>
                      <a:gd name="T19" fmla="*/ 47 h 53"/>
                      <a:gd name="T20" fmla="*/ 77 w 81"/>
                      <a:gd name="T21" fmla="*/ 51 h 53"/>
                      <a:gd name="T22" fmla="*/ 79 w 81"/>
                      <a:gd name="T23" fmla="*/ 53 h 53"/>
                      <a:gd name="T24" fmla="*/ 80 w 81"/>
                      <a:gd name="T25" fmla="*/ 52 h 53"/>
                      <a:gd name="T26" fmla="*/ 81 w 81"/>
                      <a:gd name="T27" fmla="*/ 52 h 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1"/>
                      <a:gd name="T43" fmla="*/ 0 h 53"/>
                      <a:gd name="T44" fmla="*/ 81 w 81"/>
                      <a:gd name="T45" fmla="*/ 53 h 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1" h="53">
                        <a:moveTo>
                          <a:pt x="81" y="52"/>
                        </a:moveTo>
                        <a:lnTo>
                          <a:pt x="80" y="50"/>
                        </a:lnTo>
                        <a:lnTo>
                          <a:pt x="79" y="49"/>
                        </a:lnTo>
                        <a:lnTo>
                          <a:pt x="78" y="45"/>
                        </a:lnTo>
                        <a:lnTo>
                          <a:pt x="44" y="0"/>
                        </a:lnTo>
                        <a:lnTo>
                          <a:pt x="2" y="2"/>
                        </a:lnTo>
                        <a:lnTo>
                          <a:pt x="0" y="5"/>
                        </a:lnTo>
                        <a:lnTo>
                          <a:pt x="4" y="5"/>
                        </a:lnTo>
                        <a:lnTo>
                          <a:pt x="42" y="2"/>
                        </a:lnTo>
                        <a:lnTo>
                          <a:pt x="75" y="47"/>
                        </a:lnTo>
                        <a:lnTo>
                          <a:pt x="77" y="51"/>
                        </a:lnTo>
                        <a:lnTo>
                          <a:pt x="79" y="53"/>
                        </a:lnTo>
                        <a:lnTo>
                          <a:pt x="80" y="52"/>
                        </a:lnTo>
                        <a:lnTo>
                          <a:pt x="81"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59" name="Freeform 834"/>
                  <p:cNvSpPr>
                    <a:spLocks noEditPoints="1"/>
                  </p:cNvSpPr>
                  <p:nvPr/>
                </p:nvSpPr>
                <p:spPr bwMode="auto">
                  <a:xfrm>
                    <a:off x="3306" y="2049"/>
                    <a:ext cx="91" cy="67"/>
                  </a:xfrm>
                  <a:custGeom>
                    <a:avLst/>
                    <a:gdLst>
                      <a:gd name="T0" fmla="*/ 0 w 183"/>
                      <a:gd name="T1" fmla="*/ 0 h 133"/>
                      <a:gd name="T2" fmla="*/ 167 w 183"/>
                      <a:gd name="T3" fmla="*/ 46 h 133"/>
                      <a:gd name="T4" fmla="*/ 183 w 183"/>
                      <a:gd name="T5" fmla="*/ 66 h 133"/>
                      <a:gd name="T6" fmla="*/ 99 w 183"/>
                      <a:gd name="T7" fmla="*/ 133 h 133"/>
                      <a:gd name="T8" fmla="*/ 84 w 183"/>
                      <a:gd name="T9" fmla="*/ 111 h 133"/>
                      <a:gd name="T10" fmla="*/ 109 w 183"/>
                      <a:gd name="T11" fmla="*/ 93 h 133"/>
                      <a:gd name="T12" fmla="*/ 65 w 183"/>
                      <a:gd name="T13" fmla="*/ 32 h 133"/>
                      <a:gd name="T14" fmla="*/ 16 w 183"/>
                      <a:gd name="T15" fmla="*/ 19 h 133"/>
                      <a:gd name="T16" fmla="*/ 0 w 183"/>
                      <a:gd name="T17" fmla="*/ 0 h 133"/>
                      <a:gd name="T18" fmla="*/ 0 w 183"/>
                      <a:gd name="T19" fmla="*/ 0 h 133"/>
                      <a:gd name="T20" fmla="*/ 82 w 183"/>
                      <a:gd name="T21" fmla="*/ 37 h 133"/>
                      <a:gd name="T22" fmla="*/ 119 w 183"/>
                      <a:gd name="T23" fmla="*/ 86 h 133"/>
                      <a:gd name="T24" fmla="*/ 143 w 183"/>
                      <a:gd name="T25" fmla="*/ 69 h 133"/>
                      <a:gd name="T26" fmla="*/ 144 w 183"/>
                      <a:gd name="T27" fmla="*/ 68 h 133"/>
                      <a:gd name="T28" fmla="*/ 145 w 183"/>
                      <a:gd name="T29" fmla="*/ 66 h 133"/>
                      <a:gd name="T30" fmla="*/ 148 w 183"/>
                      <a:gd name="T31" fmla="*/ 65 h 133"/>
                      <a:gd name="T32" fmla="*/ 149 w 183"/>
                      <a:gd name="T33" fmla="*/ 64 h 133"/>
                      <a:gd name="T34" fmla="*/ 151 w 183"/>
                      <a:gd name="T35" fmla="*/ 63 h 133"/>
                      <a:gd name="T36" fmla="*/ 152 w 183"/>
                      <a:gd name="T37" fmla="*/ 62 h 133"/>
                      <a:gd name="T38" fmla="*/ 153 w 183"/>
                      <a:gd name="T39" fmla="*/ 61 h 133"/>
                      <a:gd name="T40" fmla="*/ 156 w 183"/>
                      <a:gd name="T41" fmla="*/ 60 h 133"/>
                      <a:gd name="T42" fmla="*/ 157 w 183"/>
                      <a:gd name="T43" fmla="*/ 60 h 133"/>
                      <a:gd name="T44" fmla="*/ 158 w 183"/>
                      <a:gd name="T45" fmla="*/ 58 h 133"/>
                      <a:gd name="T46" fmla="*/ 159 w 183"/>
                      <a:gd name="T47" fmla="*/ 57 h 133"/>
                      <a:gd name="T48" fmla="*/ 161 w 183"/>
                      <a:gd name="T49" fmla="*/ 56 h 133"/>
                      <a:gd name="T50" fmla="*/ 158 w 183"/>
                      <a:gd name="T51" fmla="*/ 56 h 133"/>
                      <a:gd name="T52" fmla="*/ 156 w 183"/>
                      <a:gd name="T53" fmla="*/ 56 h 133"/>
                      <a:gd name="T54" fmla="*/ 153 w 183"/>
                      <a:gd name="T55" fmla="*/ 56 h 133"/>
                      <a:gd name="T56" fmla="*/ 151 w 183"/>
                      <a:gd name="T57" fmla="*/ 55 h 133"/>
                      <a:gd name="T58" fmla="*/ 149 w 183"/>
                      <a:gd name="T59" fmla="*/ 55 h 133"/>
                      <a:gd name="T60" fmla="*/ 145 w 183"/>
                      <a:gd name="T61" fmla="*/ 55 h 133"/>
                      <a:gd name="T62" fmla="*/ 143 w 183"/>
                      <a:gd name="T63" fmla="*/ 54 h 133"/>
                      <a:gd name="T64" fmla="*/ 141 w 183"/>
                      <a:gd name="T65" fmla="*/ 54 h 133"/>
                      <a:gd name="T66" fmla="*/ 138 w 183"/>
                      <a:gd name="T67" fmla="*/ 53 h 133"/>
                      <a:gd name="T68" fmla="*/ 136 w 183"/>
                      <a:gd name="T69" fmla="*/ 53 h 133"/>
                      <a:gd name="T70" fmla="*/ 134 w 183"/>
                      <a:gd name="T71" fmla="*/ 51 h 133"/>
                      <a:gd name="T72" fmla="*/ 131 w 183"/>
                      <a:gd name="T73" fmla="*/ 50 h 133"/>
                      <a:gd name="T74" fmla="*/ 82 w 183"/>
                      <a:gd name="T75" fmla="*/ 37 h 133"/>
                      <a:gd name="T76" fmla="*/ 82 w 183"/>
                      <a:gd name="T77" fmla="*/ 37 h 1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3"/>
                      <a:gd name="T118" fmla="*/ 0 h 133"/>
                      <a:gd name="T119" fmla="*/ 183 w 183"/>
                      <a:gd name="T120" fmla="*/ 133 h 1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3" h="133">
                        <a:moveTo>
                          <a:pt x="0" y="0"/>
                        </a:moveTo>
                        <a:lnTo>
                          <a:pt x="167" y="46"/>
                        </a:lnTo>
                        <a:lnTo>
                          <a:pt x="183" y="66"/>
                        </a:lnTo>
                        <a:lnTo>
                          <a:pt x="99" y="133"/>
                        </a:lnTo>
                        <a:lnTo>
                          <a:pt x="84" y="111"/>
                        </a:lnTo>
                        <a:lnTo>
                          <a:pt x="109" y="93"/>
                        </a:lnTo>
                        <a:lnTo>
                          <a:pt x="65" y="32"/>
                        </a:lnTo>
                        <a:lnTo>
                          <a:pt x="16" y="19"/>
                        </a:lnTo>
                        <a:lnTo>
                          <a:pt x="0" y="0"/>
                        </a:lnTo>
                        <a:close/>
                        <a:moveTo>
                          <a:pt x="82" y="37"/>
                        </a:moveTo>
                        <a:lnTo>
                          <a:pt x="119" y="86"/>
                        </a:lnTo>
                        <a:lnTo>
                          <a:pt x="143" y="69"/>
                        </a:lnTo>
                        <a:lnTo>
                          <a:pt x="144" y="68"/>
                        </a:lnTo>
                        <a:lnTo>
                          <a:pt x="145" y="66"/>
                        </a:lnTo>
                        <a:lnTo>
                          <a:pt x="148" y="65"/>
                        </a:lnTo>
                        <a:lnTo>
                          <a:pt x="149" y="64"/>
                        </a:lnTo>
                        <a:lnTo>
                          <a:pt x="151" y="63"/>
                        </a:lnTo>
                        <a:lnTo>
                          <a:pt x="152" y="62"/>
                        </a:lnTo>
                        <a:lnTo>
                          <a:pt x="153" y="61"/>
                        </a:lnTo>
                        <a:lnTo>
                          <a:pt x="156" y="60"/>
                        </a:lnTo>
                        <a:lnTo>
                          <a:pt x="157" y="60"/>
                        </a:lnTo>
                        <a:lnTo>
                          <a:pt x="158" y="58"/>
                        </a:lnTo>
                        <a:lnTo>
                          <a:pt x="159" y="57"/>
                        </a:lnTo>
                        <a:lnTo>
                          <a:pt x="161" y="56"/>
                        </a:lnTo>
                        <a:lnTo>
                          <a:pt x="158" y="56"/>
                        </a:lnTo>
                        <a:lnTo>
                          <a:pt x="156" y="56"/>
                        </a:lnTo>
                        <a:lnTo>
                          <a:pt x="153" y="56"/>
                        </a:lnTo>
                        <a:lnTo>
                          <a:pt x="151" y="55"/>
                        </a:lnTo>
                        <a:lnTo>
                          <a:pt x="149" y="55"/>
                        </a:lnTo>
                        <a:lnTo>
                          <a:pt x="145" y="55"/>
                        </a:lnTo>
                        <a:lnTo>
                          <a:pt x="143" y="54"/>
                        </a:lnTo>
                        <a:lnTo>
                          <a:pt x="141" y="54"/>
                        </a:lnTo>
                        <a:lnTo>
                          <a:pt x="138" y="53"/>
                        </a:lnTo>
                        <a:lnTo>
                          <a:pt x="136" y="53"/>
                        </a:lnTo>
                        <a:lnTo>
                          <a:pt x="134" y="51"/>
                        </a:lnTo>
                        <a:lnTo>
                          <a:pt x="131" y="50"/>
                        </a:lnTo>
                        <a:lnTo>
                          <a:pt x="8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0" name="Freeform 835"/>
                  <p:cNvSpPr>
                    <a:spLocks/>
                  </p:cNvSpPr>
                  <p:nvPr/>
                </p:nvSpPr>
                <p:spPr bwMode="auto">
                  <a:xfrm>
                    <a:off x="3306" y="2049"/>
                    <a:ext cx="91" cy="67"/>
                  </a:xfrm>
                  <a:custGeom>
                    <a:avLst/>
                    <a:gdLst>
                      <a:gd name="T0" fmla="*/ 0 w 183"/>
                      <a:gd name="T1" fmla="*/ 0 h 133"/>
                      <a:gd name="T2" fmla="*/ 167 w 183"/>
                      <a:gd name="T3" fmla="*/ 46 h 133"/>
                      <a:gd name="T4" fmla="*/ 183 w 183"/>
                      <a:gd name="T5" fmla="*/ 66 h 133"/>
                      <a:gd name="T6" fmla="*/ 99 w 183"/>
                      <a:gd name="T7" fmla="*/ 133 h 133"/>
                      <a:gd name="T8" fmla="*/ 84 w 183"/>
                      <a:gd name="T9" fmla="*/ 111 h 133"/>
                      <a:gd name="T10" fmla="*/ 109 w 183"/>
                      <a:gd name="T11" fmla="*/ 93 h 133"/>
                      <a:gd name="T12" fmla="*/ 65 w 183"/>
                      <a:gd name="T13" fmla="*/ 32 h 133"/>
                      <a:gd name="T14" fmla="*/ 16 w 183"/>
                      <a:gd name="T15" fmla="*/ 19 h 133"/>
                      <a:gd name="T16" fmla="*/ 0 w 183"/>
                      <a:gd name="T17" fmla="*/ 0 h 133"/>
                      <a:gd name="T18" fmla="*/ 0 w 183"/>
                      <a:gd name="T19" fmla="*/ 0 h 1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3"/>
                      <a:gd name="T31" fmla="*/ 0 h 133"/>
                      <a:gd name="T32" fmla="*/ 183 w 183"/>
                      <a:gd name="T33" fmla="*/ 133 h 1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3" h="133">
                        <a:moveTo>
                          <a:pt x="0" y="0"/>
                        </a:moveTo>
                        <a:lnTo>
                          <a:pt x="167" y="46"/>
                        </a:lnTo>
                        <a:lnTo>
                          <a:pt x="183" y="66"/>
                        </a:lnTo>
                        <a:lnTo>
                          <a:pt x="99" y="133"/>
                        </a:lnTo>
                        <a:lnTo>
                          <a:pt x="84" y="111"/>
                        </a:lnTo>
                        <a:lnTo>
                          <a:pt x="109" y="93"/>
                        </a:lnTo>
                        <a:lnTo>
                          <a:pt x="65" y="32"/>
                        </a:lnTo>
                        <a:lnTo>
                          <a:pt x="16" y="19"/>
                        </a:lnTo>
                        <a:lnTo>
                          <a:pt x="0"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461" name="Freeform 836"/>
                  <p:cNvSpPr>
                    <a:spLocks/>
                  </p:cNvSpPr>
                  <p:nvPr/>
                </p:nvSpPr>
                <p:spPr bwMode="auto">
                  <a:xfrm>
                    <a:off x="3306" y="2048"/>
                    <a:ext cx="92" cy="69"/>
                  </a:xfrm>
                  <a:custGeom>
                    <a:avLst/>
                    <a:gdLst>
                      <a:gd name="T0" fmla="*/ 0 w 184"/>
                      <a:gd name="T1" fmla="*/ 0 h 138"/>
                      <a:gd name="T2" fmla="*/ 0 w 184"/>
                      <a:gd name="T3" fmla="*/ 3 h 138"/>
                      <a:gd name="T4" fmla="*/ 166 w 184"/>
                      <a:gd name="T5" fmla="*/ 49 h 138"/>
                      <a:gd name="T6" fmla="*/ 182 w 184"/>
                      <a:gd name="T7" fmla="*/ 68 h 138"/>
                      <a:gd name="T8" fmla="*/ 99 w 184"/>
                      <a:gd name="T9" fmla="*/ 133 h 138"/>
                      <a:gd name="T10" fmla="*/ 99 w 184"/>
                      <a:gd name="T11" fmla="*/ 138 h 138"/>
                      <a:gd name="T12" fmla="*/ 184 w 184"/>
                      <a:gd name="T13" fmla="*/ 68 h 138"/>
                      <a:gd name="T14" fmla="*/ 168 w 184"/>
                      <a:gd name="T15" fmla="*/ 47 h 138"/>
                      <a:gd name="T16" fmla="*/ 0 w 184"/>
                      <a:gd name="T17" fmla="*/ 0 h 1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4"/>
                      <a:gd name="T28" fmla="*/ 0 h 138"/>
                      <a:gd name="T29" fmla="*/ 184 w 184"/>
                      <a:gd name="T30" fmla="*/ 138 h 1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4" h="138">
                        <a:moveTo>
                          <a:pt x="0" y="0"/>
                        </a:moveTo>
                        <a:lnTo>
                          <a:pt x="0" y="3"/>
                        </a:lnTo>
                        <a:lnTo>
                          <a:pt x="166" y="49"/>
                        </a:lnTo>
                        <a:lnTo>
                          <a:pt x="182" y="68"/>
                        </a:lnTo>
                        <a:lnTo>
                          <a:pt x="99" y="133"/>
                        </a:lnTo>
                        <a:lnTo>
                          <a:pt x="99" y="138"/>
                        </a:lnTo>
                        <a:lnTo>
                          <a:pt x="184" y="68"/>
                        </a:lnTo>
                        <a:lnTo>
                          <a:pt x="168" y="4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2" name="Freeform 837"/>
                  <p:cNvSpPr>
                    <a:spLocks/>
                  </p:cNvSpPr>
                  <p:nvPr/>
                </p:nvSpPr>
                <p:spPr bwMode="auto">
                  <a:xfrm>
                    <a:off x="3305" y="2048"/>
                    <a:ext cx="56" cy="69"/>
                  </a:xfrm>
                  <a:custGeom>
                    <a:avLst/>
                    <a:gdLst>
                      <a:gd name="T0" fmla="*/ 100 w 112"/>
                      <a:gd name="T1" fmla="*/ 133 h 138"/>
                      <a:gd name="T2" fmla="*/ 86 w 112"/>
                      <a:gd name="T3" fmla="*/ 113 h 138"/>
                      <a:gd name="T4" fmla="*/ 112 w 112"/>
                      <a:gd name="T5" fmla="*/ 96 h 138"/>
                      <a:gd name="T6" fmla="*/ 67 w 112"/>
                      <a:gd name="T7" fmla="*/ 33 h 138"/>
                      <a:gd name="T8" fmla="*/ 18 w 112"/>
                      <a:gd name="T9" fmla="*/ 20 h 138"/>
                      <a:gd name="T10" fmla="*/ 4 w 112"/>
                      <a:gd name="T11" fmla="*/ 3 h 138"/>
                      <a:gd name="T12" fmla="*/ 1 w 112"/>
                      <a:gd name="T13" fmla="*/ 0 h 138"/>
                      <a:gd name="T14" fmla="*/ 0 w 112"/>
                      <a:gd name="T15" fmla="*/ 3 h 138"/>
                      <a:gd name="T16" fmla="*/ 16 w 112"/>
                      <a:gd name="T17" fmla="*/ 22 h 138"/>
                      <a:gd name="T18" fmla="*/ 64 w 112"/>
                      <a:gd name="T19" fmla="*/ 35 h 138"/>
                      <a:gd name="T20" fmla="*/ 109 w 112"/>
                      <a:gd name="T21" fmla="*/ 94 h 138"/>
                      <a:gd name="T22" fmla="*/ 84 w 112"/>
                      <a:gd name="T23" fmla="*/ 113 h 138"/>
                      <a:gd name="T24" fmla="*/ 100 w 112"/>
                      <a:gd name="T25" fmla="*/ 138 h 138"/>
                      <a:gd name="T26" fmla="*/ 100 w 112"/>
                      <a:gd name="T27" fmla="*/ 133 h 1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2"/>
                      <a:gd name="T43" fmla="*/ 0 h 138"/>
                      <a:gd name="T44" fmla="*/ 112 w 112"/>
                      <a:gd name="T45" fmla="*/ 138 h 13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2" h="138">
                        <a:moveTo>
                          <a:pt x="100" y="133"/>
                        </a:moveTo>
                        <a:lnTo>
                          <a:pt x="86" y="113"/>
                        </a:lnTo>
                        <a:lnTo>
                          <a:pt x="112" y="96"/>
                        </a:lnTo>
                        <a:lnTo>
                          <a:pt x="67" y="33"/>
                        </a:lnTo>
                        <a:lnTo>
                          <a:pt x="18" y="20"/>
                        </a:lnTo>
                        <a:lnTo>
                          <a:pt x="4" y="3"/>
                        </a:lnTo>
                        <a:lnTo>
                          <a:pt x="1" y="0"/>
                        </a:lnTo>
                        <a:lnTo>
                          <a:pt x="0" y="3"/>
                        </a:lnTo>
                        <a:lnTo>
                          <a:pt x="16" y="22"/>
                        </a:lnTo>
                        <a:lnTo>
                          <a:pt x="64" y="35"/>
                        </a:lnTo>
                        <a:lnTo>
                          <a:pt x="109" y="94"/>
                        </a:lnTo>
                        <a:lnTo>
                          <a:pt x="84" y="113"/>
                        </a:lnTo>
                        <a:lnTo>
                          <a:pt x="100" y="138"/>
                        </a:lnTo>
                        <a:lnTo>
                          <a:pt x="100" y="1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3" name="Freeform 838"/>
                  <p:cNvSpPr>
                    <a:spLocks/>
                  </p:cNvSpPr>
                  <p:nvPr/>
                </p:nvSpPr>
                <p:spPr bwMode="auto">
                  <a:xfrm>
                    <a:off x="3346" y="2067"/>
                    <a:ext cx="40" cy="25"/>
                  </a:xfrm>
                  <a:custGeom>
                    <a:avLst/>
                    <a:gdLst>
                      <a:gd name="T0" fmla="*/ 0 w 79"/>
                      <a:gd name="T1" fmla="*/ 0 h 49"/>
                      <a:gd name="T2" fmla="*/ 37 w 79"/>
                      <a:gd name="T3" fmla="*/ 49 h 49"/>
                      <a:gd name="T4" fmla="*/ 61 w 79"/>
                      <a:gd name="T5" fmla="*/ 32 h 49"/>
                      <a:gd name="T6" fmla="*/ 62 w 79"/>
                      <a:gd name="T7" fmla="*/ 31 h 49"/>
                      <a:gd name="T8" fmla="*/ 63 w 79"/>
                      <a:gd name="T9" fmla="*/ 29 h 49"/>
                      <a:gd name="T10" fmla="*/ 66 w 79"/>
                      <a:gd name="T11" fmla="*/ 28 h 49"/>
                      <a:gd name="T12" fmla="*/ 67 w 79"/>
                      <a:gd name="T13" fmla="*/ 27 h 49"/>
                      <a:gd name="T14" fmla="*/ 69 w 79"/>
                      <a:gd name="T15" fmla="*/ 26 h 49"/>
                      <a:gd name="T16" fmla="*/ 70 w 79"/>
                      <a:gd name="T17" fmla="*/ 25 h 49"/>
                      <a:gd name="T18" fmla="*/ 71 w 79"/>
                      <a:gd name="T19" fmla="*/ 24 h 49"/>
                      <a:gd name="T20" fmla="*/ 74 w 79"/>
                      <a:gd name="T21" fmla="*/ 23 h 49"/>
                      <a:gd name="T22" fmla="*/ 75 w 79"/>
                      <a:gd name="T23" fmla="*/ 23 h 49"/>
                      <a:gd name="T24" fmla="*/ 76 w 79"/>
                      <a:gd name="T25" fmla="*/ 21 h 49"/>
                      <a:gd name="T26" fmla="*/ 77 w 79"/>
                      <a:gd name="T27" fmla="*/ 20 h 49"/>
                      <a:gd name="T28" fmla="*/ 79 w 79"/>
                      <a:gd name="T29" fmla="*/ 19 h 49"/>
                      <a:gd name="T30" fmla="*/ 76 w 79"/>
                      <a:gd name="T31" fmla="*/ 19 h 49"/>
                      <a:gd name="T32" fmla="*/ 74 w 79"/>
                      <a:gd name="T33" fmla="*/ 19 h 49"/>
                      <a:gd name="T34" fmla="*/ 71 w 79"/>
                      <a:gd name="T35" fmla="*/ 19 h 49"/>
                      <a:gd name="T36" fmla="*/ 69 w 79"/>
                      <a:gd name="T37" fmla="*/ 18 h 49"/>
                      <a:gd name="T38" fmla="*/ 67 w 79"/>
                      <a:gd name="T39" fmla="*/ 18 h 49"/>
                      <a:gd name="T40" fmla="*/ 63 w 79"/>
                      <a:gd name="T41" fmla="*/ 18 h 49"/>
                      <a:gd name="T42" fmla="*/ 61 w 79"/>
                      <a:gd name="T43" fmla="*/ 17 h 49"/>
                      <a:gd name="T44" fmla="*/ 59 w 79"/>
                      <a:gd name="T45" fmla="*/ 17 h 49"/>
                      <a:gd name="T46" fmla="*/ 56 w 79"/>
                      <a:gd name="T47" fmla="*/ 16 h 49"/>
                      <a:gd name="T48" fmla="*/ 54 w 79"/>
                      <a:gd name="T49" fmla="*/ 16 h 49"/>
                      <a:gd name="T50" fmla="*/ 52 w 79"/>
                      <a:gd name="T51" fmla="*/ 14 h 49"/>
                      <a:gd name="T52" fmla="*/ 49 w 79"/>
                      <a:gd name="T53" fmla="*/ 13 h 49"/>
                      <a:gd name="T54" fmla="*/ 0 w 79"/>
                      <a:gd name="T55" fmla="*/ 0 h 49"/>
                      <a:gd name="T56" fmla="*/ 0 w 79"/>
                      <a:gd name="T57" fmla="*/ 0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9"/>
                      <a:gd name="T88" fmla="*/ 0 h 49"/>
                      <a:gd name="T89" fmla="*/ 79 w 79"/>
                      <a:gd name="T90" fmla="*/ 49 h 4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9" h="49">
                        <a:moveTo>
                          <a:pt x="0" y="0"/>
                        </a:moveTo>
                        <a:lnTo>
                          <a:pt x="37" y="49"/>
                        </a:lnTo>
                        <a:lnTo>
                          <a:pt x="61" y="32"/>
                        </a:lnTo>
                        <a:lnTo>
                          <a:pt x="62" y="31"/>
                        </a:lnTo>
                        <a:lnTo>
                          <a:pt x="63" y="29"/>
                        </a:lnTo>
                        <a:lnTo>
                          <a:pt x="66" y="28"/>
                        </a:lnTo>
                        <a:lnTo>
                          <a:pt x="67" y="27"/>
                        </a:lnTo>
                        <a:lnTo>
                          <a:pt x="69" y="26"/>
                        </a:lnTo>
                        <a:lnTo>
                          <a:pt x="70" y="25"/>
                        </a:lnTo>
                        <a:lnTo>
                          <a:pt x="71" y="24"/>
                        </a:lnTo>
                        <a:lnTo>
                          <a:pt x="74" y="23"/>
                        </a:lnTo>
                        <a:lnTo>
                          <a:pt x="75" y="23"/>
                        </a:lnTo>
                        <a:lnTo>
                          <a:pt x="76" y="21"/>
                        </a:lnTo>
                        <a:lnTo>
                          <a:pt x="77" y="20"/>
                        </a:lnTo>
                        <a:lnTo>
                          <a:pt x="79" y="19"/>
                        </a:lnTo>
                        <a:lnTo>
                          <a:pt x="76" y="19"/>
                        </a:lnTo>
                        <a:lnTo>
                          <a:pt x="74" y="19"/>
                        </a:lnTo>
                        <a:lnTo>
                          <a:pt x="71" y="19"/>
                        </a:lnTo>
                        <a:lnTo>
                          <a:pt x="69" y="18"/>
                        </a:lnTo>
                        <a:lnTo>
                          <a:pt x="67" y="18"/>
                        </a:lnTo>
                        <a:lnTo>
                          <a:pt x="63" y="18"/>
                        </a:lnTo>
                        <a:lnTo>
                          <a:pt x="61" y="17"/>
                        </a:lnTo>
                        <a:lnTo>
                          <a:pt x="59" y="17"/>
                        </a:lnTo>
                        <a:lnTo>
                          <a:pt x="56" y="16"/>
                        </a:lnTo>
                        <a:lnTo>
                          <a:pt x="54" y="16"/>
                        </a:lnTo>
                        <a:lnTo>
                          <a:pt x="52" y="14"/>
                        </a:lnTo>
                        <a:lnTo>
                          <a:pt x="49" y="13"/>
                        </a:lnTo>
                        <a:lnTo>
                          <a:pt x="0"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464" name="Freeform 839"/>
                  <p:cNvSpPr>
                    <a:spLocks/>
                  </p:cNvSpPr>
                  <p:nvPr/>
                </p:nvSpPr>
                <p:spPr bwMode="auto">
                  <a:xfrm>
                    <a:off x="3346" y="2067"/>
                    <a:ext cx="33" cy="26"/>
                  </a:xfrm>
                  <a:custGeom>
                    <a:avLst/>
                    <a:gdLst>
                      <a:gd name="T0" fmla="*/ 2 w 65"/>
                      <a:gd name="T1" fmla="*/ 0 h 52"/>
                      <a:gd name="T2" fmla="*/ 0 w 65"/>
                      <a:gd name="T3" fmla="*/ 3 h 52"/>
                      <a:gd name="T4" fmla="*/ 37 w 65"/>
                      <a:gd name="T5" fmla="*/ 52 h 52"/>
                      <a:gd name="T6" fmla="*/ 63 w 65"/>
                      <a:gd name="T7" fmla="*/ 35 h 52"/>
                      <a:gd name="T8" fmla="*/ 65 w 65"/>
                      <a:gd name="T9" fmla="*/ 33 h 52"/>
                      <a:gd name="T10" fmla="*/ 64 w 65"/>
                      <a:gd name="T11" fmla="*/ 31 h 52"/>
                      <a:gd name="T12" fmla="*/ 63 w 65"/>
                      <a:gd name="T13" fmla="*/ 30 h 52"/>
                      <a:gd name="T14" fmla="*/ 61 w 65"/>
                      <a:gd name="T15" fmla="*/ 33 h 52"/>
                      <a:gd name="T16" fmla="*/ 39 w 65"/>
                      <a:gd name="T17" fmla="*/ 50 h 52"/>
                      <a:gd name="T18" fmla="*/ 2 w 65"/>
                      <a:gd name="T19" fmla="*/ 0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52"/>
                      <a:gd name="T32" fmla="*/ 65 w 65"/>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52">
                        <a:moveTo>
                          <a:pt x="2" y="0"/>
                        </a:moveTo>
                        <a:lnTo>
                          <a:pt x="0" y="3"/>
                        </a:lnTo>
                        <a:lnTo>
                          <a:pt x="37" y="52"/>
                        </a:lnTo>
                        <a:lnTo>
                          <a:pt x="63" y="35"/>
                        </a:lnTo>
                        <a:lnTo>
                          <a:pt x="65" y="33"/>
                        </a:lnTo>
                        <a:lnTo>
                          <a:pt x="64" y="31"/>
                        </a:lnTo>
                        <a:lnTo>
                          <a:pt x="63" y="30"/>
                        </a:lnTo>
                        <a:lnTo>
                          <a:pt x="61" y="33"/>
                        </a:lnTo>
                        <a:lnTo>
                          <a:pt x="39" y="5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5" name="Freeform 840"/>
                  <p:cNvSpPr>
                    <a:spLocks/>
                  </p:cNvSpPr>
                  <p:nvPr/>
                </p:nvSpPr>
                <p:spPr bwMode="auto">
                  <a:xfrm>
                    <a:off x="3377" y="2081"/>
                    <a:ext cx="2" cy="2"/>
                  </a:xfrm>
                  <a:custGeom>
                    <a:avLst/>
                    <a:gdLst>
                      <a:gd name="T0" fmla="*/ 2 w 5"/>
                      <a:gd name="T1" fmla="*/ 2 h 4"/>
                      <a:gd name="T2" fmla="*/ 2 w 5"/>
                      <a:gd name="T3" fmla="*/ 4 h 4"/>
                      <a:gd name="T4" fmla="*/ 5 w 5"/>
                      <a:gd name="T5" fmla="*/ 2 h 4"/>
                      <a:gd name="T6" fmla="*/ 5 w 5"/>
                      <a:gd name="T7" fmla="*/ 1 h 4"/>
                      <a:gd name="T8" fmla="*/ 5 w 5"/>
                      <a:gd name="T9" fmla="*/ 0 h 4"/>
                      <a:gd name="T10" fmla="*/ 0 w 5"/>
                      <a:gd name="T11" fmla="*/ 2 h 4"/>
                      <a:gd name="T12" fmla="*/ 1 w 5"/>
                      <a:gd name="T13" fmla="*/ 1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4"/>
                        </a:lnTo>
                        <a:lnTo>
                          <a:pt x="5" y="2"/>
                        </a:lnTo>
                        <a:lnTo>
                          <a:pt x="5" y="1"/>
                        </a:lnTo>
                        <a:lnTo>
                          <a:pt x="5" y="0"/>
                        </a:lnTo>
                        <a:lnTo>
                          <a:pt x="0" y="2"/>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6" name="Freeform 841"/>
                  <p:cNvSpPr>
                    <a:spLocks/>
                  </p:cNvSpPr>
                  <p:nvPr/>
                </p:nvSpPr>
                <p:spPr bwMode="auto">
                  <a:xfrm>
                    <a:off x="3379" y="2081"/>
                    <a:ext cx="1" cy="1"/>
                  </a:xfrm>
                  <a:custGeom>
                    <a:avLst/>
                    <a:gdLst>
                      <a:gd name="T0" fmla="*/ 2 w 4"/>
                      <a:gd name="T1" fmla="*/ 3 h 3"/>
                      <a:gd name="T2" fmla="*/ 4 w 4"/>
                      <a:gd name="T3" fmla="*/ 2 h 3"/>
                      <a:gd name="T4" fmla="*/ 4 w 4"/>
                      <a:gd name="T5" fmla="*/ 2 h 3"/>
                      <a:gd name="T6" fmla="*/ 3 w 4"/>
                      <a:gd name="T7" fmla="*/ 1 h 3"/>
                      <a:gd name="T8" fmla="*/ 2 w 4"/>
                      <a:gd name="T9" fmla="*/ 0 h 3"/>
                      <a:gd name="T10" fmla="*/ 0 w 4"/>
                      <a:gd name="T11" fmla="*/ 1 h 3"/>
                      <a:gd name="T12" fmla="*/ 2 w 4"/>
                      <a:gd name="T13" fmla="*/ 2 h 3"/>
                      <a:gd name="T14" fmla="*/ 2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3"/>
                        </a:moveTo>
                        <a:lnTo>
                          <a:pt x="4" y="2"/>
                        </a:lnTo>
                        <a:lnTo>
                          <a:pt x="3" y="1"/>
                        </a:lnTo>
                        <a:lnTo>
                          <a:pt x="2" y="0"/>
                        </a:lnTo>
                        <a:lnTo>
                          <a:pt x="0" y="1"/>
                        </a:lnTo>
                        <a:lnTo>
                          <a:pt x="2"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7" name="Freeform 842"/>
                  <p:cNvSpPr>
                    <a:spLocks/>
                  </p:cNvSpPr>
                  <p:nvPr/>
                </p:nvSpPr>
                <p:spPr bwMode="auto">
                  <a:xfrm>
                    <a:off x="3379" y="2080"/>
                    <a:ext cx="2" cy="2"/>
                  </a:xfrm>
                  <a:custGeom>
                    <a:avLst/>
                    <a:gdLst>
                      <a:gd name="T0" fmla="*/ 3 w 5"/>
                      <a:gd name="T1" fmla="*/ 2 h 3"/>
                      <a:gd name="T2" fmla="*/ 3 w 5"/>
                      <a:gd name="T3" fmla="*/ 3 h 3"/>
                      <a:gd name="T4" fmla="*/ 5 w 5"/>
                      <a:gd name="T5" fmla="*/ 2 h 3"/>
                      <a:gd name="T6" fmla="*/ 5 w 5"/>
                      <a:gd name="T7" fmla="*/ 1 h 3"/>
                      <a:gd name="T8" fmla="*/ 5 w 5"/>
                      <a:gd name="T9" fmla="*/ 0 h 3"/>
                      <a:gd name="T10" fmla="*/ 0 w 5"/>
                      <a:gd name="T11" fmla="*/ 2 h 3"/>
                      <a:gd name="T12" fmla="*/ 2 w 5"/>
                      <a:gd name="T13" fmla="*/ 1 h 3"/>
                      <a:gd name="T14" fmla="*/ 3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2"/>
                        </a:moveTo>
                        <a:lnTo>
                          <a:pt x="3" y="3"/>
                        </a:lnTo>
                        <a:lnTo>
                          <a:pt x="5" y="2"/>
                        </a:lnTo>
                        <a:lnTo>
                          <a:pt x="5" y="1"/>
                        </a:lnTo>
                        <a:lnTo>
                          <a:pt x="5" y="0"/>
                        </a:lnTo>
                        <a:lnTo>
                          <a:pt x="0" y="2"/>
                        </a:lnTo>
                        <a:lnTo>
                          <a:pt x="2"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8" name="Freeform 843"/>
                  <p:cNvSpPr>
                    <a:spLocks/>
                  </p:cNvSpPr>
                  <p:nvPr/>
                </p:nvSpPr>
                <p:spPr bwMode="auto">
                  <a:xfrm>
                    <a:off x="3380" y="2079"/>
                    <a:ext cx="3" cy="2"/>
                  </a:xfrm>
                  <a:custGeom>
                    <a:avLst/>
                    <a:gdLst>
                      <a:gd name="T0" fmla="*/ 1 w 4"/>
                      <a:gd name="T1" fmla="*/ 4 h 4"/>
                      <a:gd name="T2" fmla="*/ 3 w 4"/>
                      <a:gd name="T3" fmla="*/ 3 h 4"/>
                      <a:gd name="T4" fmla="*/ 4 w 4"/>
                      <a:gd name="T5" fmla="*/ 2 h 4"/>
                      <a:gd name="T6" fmla="*/ 3 w 4"/>
                      <a:gd name="T7" fmla="*/ 1 h 4"/>
                      <a:gd name="T8" fmla="*/ 2 w 4"/>
                      <a:gd name="T9" fmla="*/ 0 h 4"/>
                      <a:gd name="T10" fmla="*/ 0 w 4"/>
                      <a:gd name="T11" fmla="*/ 2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3" y="3"/>
                        </a:lnTo>
                        <a:lnTo>
                          <a:pt x="4" y="2"/>
                        </a:lnTo>
                        <a:lnTo>
                          <a:pt x="3" y="1"/>
                        </a:lnTo>
                        <a:lnTo>
                          <a:pt x="2"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69" name="Freeform 844"/>
                  <p:cNvSpPr>
                    <a:spLocks/>
                  </p:cNvSpPr>
                  <p:nvPr/>
                </p:nvSpPr>
                <p:spPr bwMode="auto">
                  <a:xfrm>
                    <a:off x="3381" y="2078"/>
                    <a:ext cx="3" cy="2"/>
                  </a:xfrm>
                  <a:custGeom>
                    <a:avLst/>
                    <a:gdLst>
                      <a:gd name="T0" fmla="*/ 2 w 6"/>
                      <a:gd name="T1" fmla="*/ 3 h 4"/>
                      <a:gd name="T2" fmla="*/ 2 w 6"/>
                      <a:gd name="T3" fmla="*/ 4 h 4"/>
                      <a:gd name="T4" fmla="*/ 5 w 6"/>
                      <a:gd name="T5" fmla="*/ 3 h 4"/>
                      <a:gd name="T6" fmla="*/ 6 w 6"/>
                      <a:gd name="T7" fmla="*/ 3 h 4"/>
                      <a:gd name="T8" fmla="*/ 6 w 6"/>
                      <a:gd name="T9" fmla="*/ 2 h 4"/>
                      <a:gd name="T10" fmla="*/ 6 w 6"/>
                      <a:gd name="T11" fmla="*/ 0 h 4"/>
                      <a:gd name="T12" fmla="*/ 5 w 6"/>
                      <a:gd name="T13" fmla="*/ 0 h 4"/>
                      <a:gd name="T14" fmla="*/ 0 w 6"/>
                      <a:gd name="T15" fmla="*/ 3 h 4"/>
                      <a:gd name="T16" fmla="*/ 1 w 6"/>
                      <a:gd name="T17" fmla="*/ 2 h 4"/>
                      <a:gd name="T18" fmla="*/ 2 w 6"/>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2" y="3"/>
                        </a:moveTo>
                        <a:lnTo>
                          <a:pt x="2" y="4"/>
                        </a:lnTo>
                        <a:lnTo>
                          <a:pt x="5" y="3"/>
                        </a:lnTo>
                        <a:lnTo>
                          <a:pt x="6" y="3"/>
                        </a:lnTo>
                        <a:lnTo>
                          <a:pt x="6" y="2"/>
                        </a:lnTo>
                        <a:lnTo>
                          <a:pt x="6" y="0"/>
                        </a:lnTo>
                        <a:lnTo>
                          <a:pt x="5" y="0"/>
                        </a:lnTo>
                        <a:lnTo>
                          <a:pt x="0" y="3"/>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0" name="Freeform 845"/>
                  <p:cNvSpPr>
                    <a:spLocks/>
                  </p:cNvSpPr>
                  <p:nvPr/>
                </p:nvSpPr>
                <p:spPr bwMode="auto">
                  <a:xfrm>
                    <a:off x="3383" y="2077"/>
                    <a:ext cx="3" cy="2"/>
                  </a:xfrm>
                  <a:custGeom>
                    <a:avLst/>
                    <a:gdLst>
                      <a:gd name="T0" fmla="*/ 1 w 4"/>
                      <a:gd name="T1" fmla="*/ 5 h 5"/>
                      <a:gd name="T2" fmla="*/ 2 w 4"/>
                      <a:gd name="T3" fmla="*/ 5 h 5"/>
                      <a:gd name="T4" fmla="*/ 4 w 4"/>
                      <a:gd name="T5" fmla="*/ 2 h 5"/>
                      <a:gd name="T6" fmla="*/ 3 w 4"/>
                      <a:gd name="T7" fmla="*/ 1 h 5"/>
                      <a:gd name="T8" fmla="*/ 2 w 4"/>
                      <a:gd name="T9" fmla="*/ 0 h 5"/>
                      <a:gd name="T10" fmla="*/ 0 w 4"/>
                      <a:gd name="T11" fmla="*/ 2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2" y="5"/>
                        </a:lnTo>
                        <a:lnTo>
                          <a:pt x="4" y="2"/>
                        </a:lnTo>
                        <a:lnTo>
                          <a:pt x="3" y="1"/>
                        </a:lnTo>
                        <a:lnTo>
                          <a:pt x="2" y="0"/>
                        </a:lnTo>
                        <a:lnTo>
                          <a:pt x="0" y="2"/>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1" name="Freeform 846"/>
                  <p:cNvSpPr>
                    <a:spLocks/>
                  </p:cNvSpPr>
                  <p:nvPr/>
                </p:nvSpPr>
                <p:spPr bwMode="auto">
                  <a:xfrm>
                    <a:off x="3384" y="2076"/>
                    <a:ext cx="2" cy="2"/>
                  </a:xfrm>
                  <a:custGeom>
                    <a:avLst/>
                    <a:gdLst>
                      <a:gd name="T0" fmla="*/ 2 w 4"/>
                      <a:gd name="T1" fmla="*/ 2 h 3"/>
                      <a:gd name="T2" fmla="*/ 2 w 4"/>
                      <a:gd name="T3" fmla="*/ 3 h 3"/>
                      <a:gd name="T4" fmla="*/ 4 w 4"/>
                      <a:gd name="T5" fmla="*/ 2 h 3"/>
                      <a:gd name="T6" fmla="*/ 4 w 4"/>
                      <a:gd name="T7" fmla="*/ 1 h 3"/>
                      <a:gd name="T8" fmla="*/ 4 w 4"/>
                      <a:gd name="T9" fmla="*/ 0 h 3"/>
                      <a:gd name="T10" fmla="*/ 0 w 4"/>
                      <a:gd name="T11" fmla="*/ 2 h 3"/>
                      <a:gd name="T12" fmla="*/ 1 w 4"/>
                      <a:gd name="T13" fmla="*/ 1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2" y="3"/>
                        </a:lnTo>
                        <a:lnTo>
                          <a:pt x="4" y="2"/>
                        </a:lnTo>
                        <a:lnTo>
                          <a:pt x="4" y="1"/>
                        </a:lnTo>
                        <a:lnTo>
                          <a:pt x="4" y="0"/>
                        </a:lnTo>
                        <a:lnTo>
                          <a:pt x="0" y="2"/>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2" name="Freeform 847"/>
                  <p:cNvSpPr>
                    <a:spLocks/>
                  </p:cNvSpPr>
                  <p:nvPr/>
                </p:nvSpPr>
                <p:spPr bwMode="auto">
                  <a:xfrm>
                    <a:off x="3386" y="2076"/>
                    <a:ext cx="1" cy="2"/>
                  </a:xfrm>
                  <a:custGeom>
                    <a:avLst/>
                    <a:gdLst>
                      <a:gd name="T0" fmla="*/ 0 w 1"/>
                      <a:gd name="T1" fmla="*/ 3 h 4"/>
                      <a:gd name="T2" fmla="*/ 0 w 1"/>
                      <a:gd name="T3" fmla="*/ 3 h 4"/>
                      <a:gd name="T4" fmla="*/ 0 w 1"/>
                      <a:gd name="T5" fmla="*/ 0 h 4"/>
                      <a:gd name="T6" fmla="*/ 0 w 1"/>
                      <a:gd name="T7" fmla="*/ 4 h 4"/>
                      <a:gd name="T8" fmla="*/ 0 w 1"/>
                      <a:gd name="T9" fmla="*/ 2 h 4"/>
                      <a:gd name="T10" fmla="*/ 0 w 1"/>
                      <a:gd name="T11" fmla="*/ 3 h 4"/>
                      <a:gd name="T12" fmla="*/ 0 60000 65536"/>
                      <a:gd name="T13" fmla="*/ 0 60000 65536"/>
                      <a:gd name="T14" fmla="*/ 0 60000 65536"/>
                      <a:gd name="T15" fmla="*/ 0 60000 65536"/>
                      <a:gd name="T16" fmla="*/ 0 60000 65536"/>
                      <a:gd name="T17" fmla="*/ 0 60000 65536"/>
                      <a:gd name="T18" fmla="*/ 0 w 1"/>
                      <a:gd name="T19" fmla="*/ 0 h 4"/>
                      <a:gd name="T20" fmla="*/ 1 w 1"/>
                      <a:gd name="T21" fmla="*/ 4 h 4"/>
                    </a:gdLst>
                    <a:ahLst/>
                    <a:cxnLst>
                      <a:cxn ang="T12">
                        <a:pos x="T0" y="T1"/>
                      </a:cxn>
                      <a:cxn ang="T13">
                        <a:pos x="T2" y="T3"/>
                      </a:cxn>
                      <a:cxn ang="T14">
                        <a:pos x="T4" y="T5"/>
                      </a:cxn>
                      <a:cxn ang="T15">
                        <a:pos x="T6" y="T7"/>
                      </a:cxn>
                      <a:cxn ang="T16">
                        <a:pos x="T8" y="T9"/>
                      </a:cxn>
                      <a:cxn ang="T17">
                        <a:pos x="T10" y="T11"/>
                      </a:cxn>
                    </a:cxnLst>
                    <a:rect l="T18" t="T19" r="T20" b="T21"/>
                    <a:pathLst>
                      <a:path w="1" h="4">
                        <a:moveTo>
                          <a:pt x="0" y="3"/>
                        </a:moveTo>
                        <a:lnTo>
                          <a:pt x="0" y="3"/>
                        </a:lnTo>
                        <a:lnTo>
                          <a:pt x="0" y="0"/>
                        </a:lnTo>
                        <a:lnTo>
                          <a:pt x="0" y="4"/>
                        </a:lnTo>
                        <a:lnTo>
                          <a:pt x="0"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3" name="Freeform 848"/>
                  <p:cNvSpPr>
                    <a:spLocks/>
                  </p:cNvSpPr>
                  <p:nvPr/>
                </p:nvSpPr>
                <p:spPr bwMode="auto">
                  <a:xfrm>
                    <a:off x="3382" y="2076"/>
                    <a:ext cx="4" cy="2"/>
                  </a:xfrm>
                  <a:custGeom>
                    <a:avLst/>
                    <a:gdLst>
                      <a:gd name="T0" fmla="*/ 8 w 8"/>
                      <a:gd name="T1" fmla="*/ 0 h 4"/>
                      <a:gd name="T2" fmla="*/ 0 w 8"/>
                      <a:gd name="T3" fmla="*/ 0 h 4"/>
                      <a:gd name="T4" fmla="*/ 0 w 8"/>
                      <a:gd name="T5" fmla="*/ 2 h 4"/>
                      <a:gd name="T6" fmla="*/ 0 w 8"/>
                      <a:gd name="T7" fmla="*/ 4 h 4"/>
                      <a:gd name="T8" fmla="*/ 8 w 8"/>
                      <a:gd name="T9" fmla="*/ 4 h 4"/>
                      <a:gd name="T10" fmla="*/ 8 w 8"/>
                      <a:gd name="T11" fmla="*/ 0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8" y="0"/>
                        </a:moveTo>
                        <a:lnTo>
                          <a:pt x="0" y="0"/>
                        </a:lnTo>
                        <a:lnTo>
                          <a:pt x="0" y="2"/>
                        </a:lnTo>
                        <a:lnTo>
                          <a:pt x="0" y="4"/>
                        </a:lnTo>
                        <a:lnTo>
                          <a:pt x="8" y="4"/>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4" name="Freeform 849"/>
                  <p:cNvSpPr>
                    <a:spLocks/>
                  </p:cNvSpPr>
                  <p:nvPr/>
                </p:nvSpPr>
                <p:spPr bwMode="auto">
                  <a:xfrm>
                    <a:off x="3381" y="2076"/>
                    <a:ext cx="2" cy="2"/>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5" name="Freeform 850"/>
                  <p:cNvSpPr>
                    <a:spLocks/>
                  </p:cNvSpPr>
                  <p:nvPr/>
                </p:nvSpPr>
                <p:spPr bwMode="auto">
                  <a:xfrm>
                    <a:off x="3377" y="2075"/>
                    <a:ext cx="4" cy="3"/>
                  </a:xfrm>
                  <a:custGeom>
                    <a:avLst/>
                    <a:gdLst>
                      <a:gd name="T0" fmla="*/ 8 w 8"/>
                      <a:gd name="T1" fmla="*/ 1 h 4"/>
                      <a:gd name="T2" fmla="*/ 6 w 8"/>
                      <a:gd name="T3" fmla="*/ 0 h 4"/>
                      <a:gd name="T4" fmla="*/ 1 w 8"/>
                      <a:gd name="T5" fmla="*/ 0 h 4"/>
                      <a:gd name="T6" fmla="*/ 0 w 8"/>
                      <a:gd name="T7" fmla="*/ 0 h 4"/>
                      <a:gd name="T8" fmla="*/ 0 w 8"/>
                      <a:gd name="T9" fmla="*/ 1 h 4"/>
                      <a:gd name="T10" fmla="*/ 0 w 8"/>
                      <a:gd name="T11" fmla="*/ 2 h 4"/>
                      <a:gd name="T12" fmla="*/ 5 w 8"/>
                      <a:gd name="T13" fmla="*/ 4 h 4"/>
                      <a:gd name="T14" fmla="*/ 8 w 8"/>
                      <a:gd name="T15" fmla="*/ 4 h 4"/>
                      <a:gd name="T16" fmla="*/ 8 w 8"/>
                      <a:gd name="T17" fmla="*/ 2 h 4"/>
                      <a:gd name="T18" fmla="*/ 8 w 8"/>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
                      <a:gd name="T32" fmla="*/ 8 w 8"/>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
                        <a:moveTo>
                          <a:pt x="8" y="1"/>
                        </a:moveTo>
                        <a:lnTo>
                          <a:pt x="6" y="0"/>
                        </a:lnTo>
                        <a:lnTo>
                          <a:pt x="1" y="0"/>
                        </a:lnTo>
                        <a:lnTo>
                          <a:pt x="0" y="0"/>
                        </a:lnTo>
                        <a:lnTo>
                          <a:pt x="0" y="1"/>
                        </a:lnTo>
                        <a:lnTo>
                          <a:pt x="0" y="2"/>
                        </a:lnTo>
                        <a:lnTo>
                          <a:pt x="5"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6" name="Freeform 851"/>
                  <p:cNvSpPr>
                    <a:spLocks/>
                  </p:cNvSpPr>
                  <p:nvPr/>
                </p:nvSpPr>
                <p:spPr bwMode="auto">
                  <a:xfrm>
                    <a:off x="3376" y="2075"/>
                    <a:ext cx="1" cy="2"/>
                  </a:xfrm>
                  <a:custGeom>
                    <a:avLst/>
                    <a:gdLst>
                      <a:gd name="T0" fmla="*/ 2 w 2"/>
                      <a:gd name="T1" fmla="*/ 2 h 5"/>
                      <a:gd name="T2" fmla="*/ 0 w 2"/>
                      <a:gd name="T3" fmla="*/ 0 h 5"/>
                      <a:gd name="T4" fmla="*/ 0 w 2"/>
                      <a:gd name="T5" fmla="*/ 0 h 5"/>
                      <a:gd name="T6" fmla="*/ 0 w 2"/>
                      <a:gd name="T7" fmla="*/ 3 h 5"/>
                      <a:gd name="T8" fmla="*/ 0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0" y="3"/>
                        </a:lnTo>
                        <a:lnTo>
                          <a:pt x="0" y="5"/>
                        </a:lnTo>
                        <a:lnTo>
                          <a:pt x="2"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7" name="Freeform 852"/>
                  <p:cNvSpPr>
                    <a:spLocks/>
                  </p:cNvSpPr>
                  <p:nvPr/>
                </p:nvSpPr>
                <p:spPr bwMode="auto">
                  <a:xfrm>
                    <a:off x="3375" y="2075"/>
                    <a:ext cx="2" cy="2"/>
                  </a:xfrm>
                  <a:custGeom>
                    <a:avLst/>
                    <a:gdLst>
                      <a:gd name="T0" fmla="*/ 3 w 5"/>
                      <a:gd name="T1" fmla="*/ 3 h 5"/>
                      <a:gd name="T2" fmla="*/ 3 w 5"/>
                      <a:gd name="T3" fmla="*/ 2 h 5"/>
                      <a:gd name="T4" fmla="*/ 0 w 5"/>
                      <a:gd name="T5" fmla="*/ 0 h 5"/>
                      <a:gd name="T6" fmla="*/ 0 w 5"/>
                      <a:gd name="T7" fmla="*/ 2 h 5"/>
                      <a:gd name="T8" fmla="*/ 0 w 5"/>
                      <a:gd name="T9" fmla="*/ 3 h 5"/>
                      <a:gd name="T10" fmla="*/ 5 w 5"/>
                      <a:gd name="T11" fmla="*/ 5 h 5"/>
                      <a:gd name="T12" fmla="*/ 3 w 5"/>
                      <a:gd name="T13" fmla="*/ 5 h 5"/>
                      <a:gd name="T14" fmla="*/ 3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3"/>
                        </a:moveTo>
                        <a:lnTo>
                          <a:pt x="3" y="2"/>
                        </a:lnTo>
                        <a:lnTo>
                          <a:pt x="0" y="0"/>
                        </a:lnTo>
                        <a:lnTo>
                          <a:pt x="0" y="2"/>
                        </a:lnTo>
                        <a:lnTo>
                          <a:pt x="0" y="3"/>
                        </a:lnTo>
                        <a:lnTo>
                          <a:pt x="5" y="5"/>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8" name="Freeform 853"/>
                  <p:cNvSpPr>
                    <a:spLocks/>
                  </p:cNvSpPr>
                  <p:nvPr/>
                </p:nvSpPr>
                <p:spPr bwMode="auto">
                  <a:xfrm>
                    <a:off x="3373" y="2074"/>
                    <a:ext cx="2" cy="2"/>
                  </a:xfrm>
                  <a:custGeom>
                    <a:avLst/>
                    <a:gdLst>
                      <a:gd name="T0" fmla="*/ 2 w 2"/>
                      <a:gd name="T1" fmla="*/ 1 h 5"/>
                      <a:gd name="T2" fmla="*/ 0 w 2"/>
                      <a:gd name="T3" fmla="*/ 0 h 5"/>
                      <a:gd name="T4" fmla="*/ 0 w 2"/>
                      <a:gd name="T5" fmla="*/ 0 h 5"/>
                      <a:gd name="T6" fmla="*/ 0 w 2"/>
                      <a:gd name="T7" fmla="*/ 3 h 5"/>
                      <a:gd name="T8" fmla="*/ 0 w 2"/>
                      <a:gd name="T9" fmla="*/ 5 h 5"/>
                      <a:gd name="T10" fmla="*/ 2 w 2"/>
                      <a:gd name="T11" fmla="*/ 5 h 5"/>
                      <a:gd name="T12" fmla="*/ 2 w 2"/>
                      <a:gd name="T13" fmla="*/ 3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3"/>
                        </a:lnTo>
                        <a:lnTo>
                          <a:pt x="0" y="5"/>
                        </a:lnTo>
                        <a:lnTo>
                          <a:pt x="2" y="5"/>
                        </a:lnTo>
                        <a:lnTo>
                          <a:pt x="2"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79" name="Freeform 854"/>
                  <p:cNvSpPr>
                    <a:spLocks/>
                  </p:cNvSpPr>
                  <p:nvPr/>
                </p:nvSpPr>
                <p:spPr bwMode="auto">
                  <a:xfrm>
                    <a:off x="3346" y="2067"/>
                    <a:ext cx="29" cy="9"/>
                  </a:xfrm>
                  <a:custGeom>
                    <a:avLst/>
                    <a:gdLst>
                      <a:gd name="T0" fmla="*/ 55 w 57"/>
                      <a:gd name="T1" fmla="*/ 18 h 20"/>
                      <a:gd name="T2" fmla="*/ 55 w 57"/>
                      <a:gd name="T3" fmla="*/ 16 h 20"/>
                      <a:gd name="T4" fmla="*/ 50 w 57"/>
                      <a:gd name="T5" fmla="*/ 14 h 20"/>
                      <a:gd name="T6" fmla="*/ 1 w 57"/>
                      <a:gd name="T7" fmla="*/ 0 h 20"/>
                      <a:gd name="T8" fmla="*/ 0 w 57"/>
                      <a:gd name="T9" fmla="*/ 3 h 20"/>
                      <a:gd name="T10" fmla="*/ 4 w 57"/>
                      <a:gd name="T11" fmla="*/ 3 h 20"/>
                      <a:gd name="T12" fmla="*/ 50 w 57"/>
                      <a:gd name="T13" fmla="*/ 16 h 20"/>
                      <a:gd name="T14" fmla="*/ 57 w 57"/>
                      <a:gd name="T15" fmla="*/ 20 h 20"/>
                      <a:gd name="T16" fmla="*/ 55 w 57"/>
                      <a:gd name="T17" fmla="*/ 20 h 20"/>
                      <a:gd name="T18" fmla="*/ 55 w 57"/>
                      <a:gd name="T19" fmla="*/ 1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20"/>
                      <a:gd name="T32" fmla="*/ 57 w 57"/>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20">
                        <a:moveTo>
                          <a:pt x="55" y="18"/>
                        </a:moveTo>
                        <a:lnTo>
                          <a:pt x="55" y="16"/>
                        </a:lnTo>
                        <a:lnTo>
                          <a:pt x="50" y="14"/>
                        </a:lnTo>
                        <a:lnTo>
                          <a:pt x="1" y="0"/>
                        </a:lnTo>
                        <a:lnTo>
                          <a:pt x="0" y="3"/>
                        </a:lnTo>
                        <a:lnTo>
                          <a:pt x="4" y="3"/>
                        </a:lnTo>
                        <a:lnTo>
                          <a:pt x="50" y="16"/>
                        </a:lnTo>
                        <a:lnTo>
                          <a:pt x="57" y="20"/>
                        </a:lnTo>
                        <a:lnTo>
                          <a:pt x="55" y="20"/>
                        </a:lnTo>
                        <a:lnTo>
                          <a:pt x="5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0" name="Freeform 855"/>
                  <p:cNvSpPr>
                    <a:spLocks/>
                  </p:cNvSpPr>
                  <p:nvPr/>
                </p:nvSpPr>
                <p:spPr bwMode="auto">
                  <a:xfrm>
                    <a:off x="4421" y="2393"/>
                    <a:ext cx="51" cy="65"/>
                  </a:xfrm>
                  <a:custGeom>
                    <a:avLst/>
                    <a:gdLst>
                      <a:gd name="T0" fmla="*/ 16 w 101"/>
                      <a:gd name="T1" fmla="*/ 94 h 132"/>
                      <a:gd name="T2" fmla="*/ 21 w 101"/>
                      <a:gd name="T3" fmla="*/ 103 h 132"/>
                      <a:gd name="T4" fmla="*/ 26 w 101"/>
                      <a:gd name="T5" fmla="*/ 109 h 132"/>
                      <a:gd name="T6" fmla="*/ 36 w 101"/>
                      <a:gd name="T7" fmla="*/ 113 h 132"/>
                      <a:gd name="T8" fmla="*/ 47 w 101"/>
                      <a:gd name="T9" fmla="*/ 116 h 132"/>
                      <a:gd name="T10" fmla="*/ 59 w 101"/>
                      <a:gd name="T11" fmla="*/ 116 h 132"/>
                      <a:gd name="T12" fmla="*/ 68 w 101"/>
                      <a:gd name="T13" fmla="*/ 114 h 132"/>
                      <a:gd name="T14" fmla="*/ 76 w 101"/>
                      <a:gd name="T15" fmla="*/ 110 h 132"/>
                      <a:gd name="T16" fmla="*/ 81 w 101"/>
                      <a:gd name="T17" fmla="*/ 105 h 132"/>
                      <a:gd name="T18" fmla="*/ 84 w 101"/>
                      <a:gd name="T19" fmla="*/ 98 h 132"/>
                      <a:gd name="T20" fmla="*/ 84 w 101"/>
                      <a:gd name="T21" fmla="*/ 91 h 132"/>
                      <a:gd name="T22" fmla="*/ 82 w 101"/>
                      <a:gd name="T23" fmla="*/ 86 h 132"/>
                      <a:gd name="T24" fmla="*/ 76 w 101"/>
                      <a:gd name="T25" fmla="*/ 81 h 132"/>
                      <a:gd name="T26" fmla="*/ 69 w 101"/>
                      <a:gd name="T27" fmla="*/ 78 h 132"/>
                      <a:gd name="T28" fmla="*/ 59 w 101"/>
                      <a:gd name="T29" fmla="*/ 73 h 132"/>
                      <a:gd name="T30" fmla="*/ 41 w 101"/>
                      <a:gd name="T31" fmla="*/ 68 h 132"/>
                      <a:gd name="T32" fmla="*/ 25 w 101"/>
                      <a:gd name="T33" fmla="*/ 64 h 132"/>
                      <a:gd name="T34" fmla="*/ 16 w 101"/>
                      <a:gd name="T35" fmla="*/ 59 h 132"/>
                      <a:gd name="T36" fmla="*/ 9 w 101"/>
                      <a:gd name="T37" fmla="*/ 51 h 132"/>
                      <a:gd name="T38" fmla="*/ 5 w 101"/>
                      <a:gd name="T39" fmla="*/ 43 h 132"/>
                      <a:gd name="T40" fmla="*/ 5 w 101"/>
                      <a:gd name="T41" fmla="*/ 33 h 132"/>
                      <a:gd name="T42" fmla="*/ 7 w 101"/>
                      <a:gd name="T43" fmla="*/ 22 h 132"/>
                      <a:gd name="T44" fmla="*/ 13 w 101"/>
                      <a:gd name="T45" fmla="*/ 13 h 132"/>
                      <a:gd name="T46" fmla="*/ 22 w 101"/>
                      <a:gd name="T47" fmla="*/ 6 h 132"/>
                      <a:gd name="T48" fmla="*/ 34 w 101"/>
                      <a:gd name="T49" fmla="*/ 2 h 132"/>
                      <a:gd name="T50" fmla="*/ 49 w 101"/>
                      <a:gd name="T51" fmla="*/ 0 h 132"/>
                      <a:gd name="T52" fmla="*/ 63 w 101"/>
                      <a:gd name="T53" fmla="*/ 2 h 132"/>
                      <a:gd name="T54" fmla="*/ 77 w 101"/>
                      <a:gd name="T55" fmla="*/ 6 h 132"/>
                      <a:gd name="T56" fmla="*/ 87 w 101"/>
                      <a:gd name="T57" fmla="*/ 13 h 132"/>
                      <a:gd name="T58" fmla="*/ 93 w 101"/>
                      <a:gd name="T59" fmla="*/ 23 h 132"/>
                      <a:gd name="T60" fmla="*/ 96 w 101"/>
                      <a:gd name="T61" fmla="*/ 36 h 132"/>
                      <a:gd name="T62" fmla="*/ 78 w 101"/>
                      <a:gd name="T63" fmla="*/ 29 h 132"/>
                      <a:gd name="T64" fmla="*/ 73 w 101"/>
                      <a:gd name="T65" fmla="*/ 21 h 132"/>
                      <a:gd name="T66" fmla="*/ 60 w 101"/>
                      <a:gd name="T67" fmla="*/ 15 h 132"/>
                      <a:gd name="T68" fmla="*/ 44 w 101"/>
                      <a:gd name="T69" fmla="*/ 15 h 132"/>
                      <a:gd name="T70" fmla="*/ 31 w 101"/>
                      <a:gd name="T71" fmla="*/ 18 h 132"/>
                      <a:gd name="T72" fmla="*/ 23 w 101"/>
                      <a:gd name="T73" fmla="*/ 25 h 132"/>
                      <a:gd name="T74" fmla="*/ 21 w 101"/>
                      <a:gd name="T75" fmla="*/ 33 h 132"/>
                      <a:gd name="T76" fmla="*/ 22 w 101"/>
                      <a:gd name="T77" fmla="*/ 40 h 132"/>
                      <a:gd name="T78" fmla="*/ 25 w 101"/>
                      <a:gd name="T79" fmla="*/ 45 h 132"/>
                      <a:gd name="T80" fmla="*/ 38 w 101"/>
                      <a:gd name="T81" fmla="*/ 51 h 132"/>
                      <a:gd name="T82" fmla="*/ 60 w 101"/>
                      <a:gd name="T83" fmla="*/ 56 h 132"/>
                      <a:gd name="T84" fmla="*/ 76 w 101"/>
                      <a:gd name="T85" fmla="*/ 60 h 132"/>
                      <a:gd name="T86" fmla="*/ 86 w 101"/>
                      <a:gd name="T87" fmla="*/ 67 h 132"/>
                      <a:gd name="T88" fmla="*/ 96 w 101"/>
                      <a:gd name="T89" fmla="*/ 75 h 132"/>
                      <a:gd name="T90" fmla="*/ 100 w 101"/>
                      <a:gd name="T91" fmla="*/ 85 h 132"/>
                      <a:gd name="T92" fmla="*/ 100 w 101"/>
                      <a:gd name="T93" fmla="*/ 96 h 132"/>
                      <a:gd name="T94" fmla="*/ 98 w 101"/>
                      <a:gd name="T95" fmla="*/ 108 h 132"/>
                      <a:gd name="T96" fmla="*/ 90 w 101"/>
                      <a:gd name="T97" fmla="*/ 118 h 132"/>
                      <a:gd name="T98" fmla="*/ 79 w 101"/>
                      <a:gd name="T99" fmla="*/ 126 h 132"/>
                      <a:gd name="T100" fmla="*/ 67 w 101"/>
                      <a:gd name="T101" fmla="*/ 131 h 132"/>
                      <a:gd name="T102" fmla="*/ 51 w 101"/>
                      <a:gd name="T103" fmla="*/ 131 h 132"/>
                      <a:gd name="T104" fmla="*/ 32 w 101"/>
                      <a:gd name="T105" fmla="*/ 129 h 132"/>
                      <a:gd name="T106" fmla="*/ 18 w 101"/>
                      <a:gd name="T107" fmla="*/ 124 h 132"/>
                      <a:gd name="T108" fmla="*/ 8 w 101"/>
                      <a:gd name="T109" fmla="*/ 114 h 132"/>
                      <a:gd name="T110" fmla="*/ 2 w 101"/>
                      <a:gd name="T111" fmla="*/ 103 h 132"/>
                      <a:gd name="T112" fmla="*/ 0 w 101"/>
                      <a:gd name="T113" fmla="*/ 89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1"/>
                      <a:gd name="T172" fmla="*/ 0 h 132"/>
                      <a:gd name="T173" fmla="*/ 101 w 101"/>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1" h="132">
                        <a:moveTo>
                          <a:pt x="0" y="89"/>
                        </a:moveTo>
                        <a:lnTo>
                          <a:pt x="15" y="87"/>
                        </a:lnTo>
                        <a:lnTo>
                          <a:pt x="15" y="88"/>
                        </a:lnTo>
                        <a:lnTo>
                          <a:pt x="15" y="89"/>
                        </a:lnTo>
                        <a:lnTo>
                          <a:pt x="15" y="91"/>
                        </a:lnTo>
                        <a:lnTo>
                          <a:pt x="16" y="93"/>
                        </a:lnTo>
                        <a:lnTo>
                          <a:pt x="16" y="94"/>
                        </a:lnTo>
                        <a:lnTo>
                          <a:pt x="16" y="96"/>
                        </a:lnTo>
                        <a:lnTo>
                          <a:pt x="17" y="97"/>
                        </a:lnTo>
                        <a:lnTo>
                          <a:pt x="17" y="98"/>
                        </a:lnTo>
                        <a:lnTo>
                          <a:pt x="18" y="100"/>
                        </a:lnTo>
                        <a:lnTo>
                          <a:pt x="18" y="101"/>
                        </a:lnTo>
                        <a:lnTo>
                          <a:pt x="20" y="102"/>
                        </a:lnTo>
                        <a:lnTo>
                          <a:pt x="21" y="103"/>
                        </a:lnTo>
                        <a:lnTo>
                          <a:pt x="22" y="104"/>
                        </a:lnTo>
                        <a:lnTo>
                          <a:pt x="22" y="105"/>
                        </a:lnTo>
                        <a:lnTo>
                          <a:pt x="23" y="106"/>
                        </a:lnTo>
                        <a:lnTo>
                          <a:pt x="24" y="108"/>
                        </a:lnTo>
                        <a:lnTo>
                          <a:pt x="25" y="109"/>
                        </a:lnTo>
                        <a:lnTo>
                          <a:pt x="26" y="109"/>
                        </a:lnTo>
                        <a:lnTo>
                          <a:pt x="28" y="110"/>
                        </a:lnTo>
                        <a:lnTo>
                          <a:pt x="29" y="111"/>
                        </a:lnTo>
                        <a:lnTo>
                          <a:pt x="30" y="111"/>
                        </a:lnTo>
                        <a:lnTo>
                          <a:pt x="31" y="112"/>
                        </a:lnTo>
                        <a:lnTo>
                          <a:pt x="33" y="113"/>
                        </a:lnTo>
                        <a:lnTo>
                          <a:pt x="34" y="113"/>
                        </a:lnTo>
                        <a:lnTo>
                          <a:pt x="36" y="113"/>
                        </a:lnTo>
                        <a:lnTo>
                          <a:pt x="38" y="114"/>
                        </a:lnTo>
                        <a:lnTo>
                          <a:pt x="39" y="114"/>
                        </a:lnTo>
                        <a:lnTo>
                          <a:pt x="40" y="114"/>
                        </a:lnTo>
                        <a:lnTo>
                          <a:pt x="43" y="116"/>
                        </a:lnTo>
                        <a:lnTo>
                          <a:pt x="44" y="116"/>
                        </a:lnTo>
                        <a:lnTo>
                          <a:pt x="46" y="116"/>
                        </a:lnTo>
                        <a:lnTo>
                          <a:pt x="47" y="116"/>
                        </a:lnTo>
                        <a:lnTo>
                          <a:pt x="49" y="116"/>
                        </a:lnTo>
                        <a:lnTo>
                          <a:pt x="51" y="116"/>
                        </a:lnTo>
                        <a:lnTo>
                          <a:pt x="53" y="117"/>
                        </a:lnTo>
                        <a:lnTo>
                          <a:pt x="54" y="116"/>
                        </a:lnTo>
                        <a:lnTo>
                          <a:pt x="55" y="116"/>
                        </a:lnTo>
                        <a:lnTo>
                          <a:pt x="56" y="116"/>
                        </a:lnTo>
                        <a:lnTo>
                          <a:pt x="59" y="116"/>
                        </a:lnTo>
                        <a:lnTo>
                          <a:pt x="60" y="116"/>
                        </a:lnTo>
                        <a:lnTo>
                          <a:pt x="61" y="116"/>
                        </a:lnTo>
                        <a:lnTo>
                          <a:pt x="62" y="116"/>
                        </a:lnTo>
                        <a:lnTo>
                          <a:pt x="64" y="116"/>
                        </a:lnTo>
                        <a:lnTo>
                          <a:pt x="66" y="114"/>
                        </a:lnTo>
                        <a:lnTo>
                          <a:pt x="67" y="114"/>
                        </a:lnTo>
                        <a:lnTo>
                          <a:pt x="68" y="114"/>
                        </a:lnTo>
                        <a:lnTo>
                          <a:pt x="70" y="114"/>
                        </a:lnTo>
                        <a:lnTo>
                          <a:pt x="70" y="113"/>
                        </a:lnTo>
                        <a:lnTo>
                          <a:pt x="71" y="112"/>
                        </a:lnTo>
                        <a:lnTo>
                          <a:pt x="73" y="112"/>
                        </a:lnTo>
                        <a:lnTo>
                          <a:pt x="74" y="111"/>
                        </a:lnTo>
                        <a:lnTo>
                          <a:pt x="75" y="111"/>
                        </a:lnTo>
                        <a:lnTo>
                          <a:pt x="76" y="110"/>
                        </a:lnTo>
                        <a:lnTo>
                          <a:pt x="77" y="109"/>
                        </a:lnTo>
                        <a:lnTo>
                          <a:pt x="78" y="108"/>
                        </a:lnTo>
                        <a:lnTo>
                          <a:pt x="79" y="106"/>
                        </a:lnTo>
                        <a:lnTo>
                          <a:pt x="81" y="106"/>
                        </a:lnTo>
                        <a:lnTo>
                          <a:pt x="81" y="105"/>
                        </a:lnTo>
                        <a:lnTo>
                          <a:pt x="82" y="104"/>
                        </a:lnTo>
                        <a:lnTo>
                          <a:pt x="82" y="103"/>
                        </a:lnTo>
                        <a:lnTo>
                          <a:pt x="83" y="102"/>
                        </a:lnTo>
                        <a:lnTo>
                          <a:pt x="83" y="101"/>
                        </a:lnTo>
                        <a:lnTo>
                          <a:pt x="84" y="100"/>
                        </a:lnTo>
                        <a:lnTo>
                          <a:pt x="84" y="98"/>
                        </a:lnTo>
                        <a:lnTo>
                          <a:pt x="84" y="97"/>
                        </a:lnTo>
                        <a:lnTo>
                          <a:pt x="84" y="96"/>
                        </a:lnTo>
                        <a:lnTo>
                          <a:pt x="84" y="95"/>
                        </a:lnTo>
                        <a:lnTo>
                          <a:pt x="85" y="95"/>
                        </a:lnTo>
                        <a:lnTo>
                          <a:pt x="84" y="94"/>
                        </a:lnTo>
                        <a:lnTo>
                          <a:pt x="84" y="93"/>
                        </a:lnTo>
                        <a:lnTo>
                          <a:pt x="84" y="91"/>
                        </a:lnTo>
                        <a:lnTo>
                          <a:pt x="84" y="90"/>
                        </a:lnTo>
                        <a:lnTo>
                          <a:pt x="83" y="89"/>
                        </a:lnTo>
                        <a:lnTo>
                          <a:pt x="83" y="88"/>
                        </a:lnTo>
                        <a:lnTo>
                          <a:pt x="83" y="87"/>
                        </a:lnTo>
                        <a:lnTo>
                          <a:pt x="82" y="87"/>
                        </a:lnTo>
                        <a:lnTo>
                          <a:pt x="82" y="86"/>
                        </a:lnTo>
                        <a:lnTo>
                          <a:pt x="81" y="85"/>
                        </a:lnTo>
                        <a:lnTo>
                          <a:pt x="79" y="83"/>
                        </a:lnTo>
                        <a:lnTo>
                          <a:pt x="78" y="82"/>
                        </a:lnTo>
                        <a:lnTo>
                          <a:pt x="77" y="81"/>
                        </a:lnTo>
                        <a:lnTo>
                          <a:pt x="76" y="81"/>
                        </a:lnTo>
                        <a:lnTo>
                          <a:pt x="75" y="80"/>
                        </a:lnTo>
                        <a:lnTo>
                          <a:pt x="74" y="79"/>
                        </a:lnTo>
                        <a:lnTo>
                          <a:pt x="73" y="79"/>
                        </a:lnTo>
                        <a:lnTo>
                          <a:pt x="71" y="78"/>
                        </a:lnTo>
                        <a:lnTo>
                          <a:pt x="70" y="78"/>
                        </a:lnTo>
                        <a:lnTo>
                          <a:pt x="69" y="78"/>
                        </a:lnTo>
                        <a:lnTo>
                          <a:pt x="68" y="76"/>
                        </a:lnTo>
                        <a:lnTo>
                          <a:pt x="67" y="76"/>
                        </a:lnTo>
                        <a:lnTo>
                          <a:pt x="66" y="75"/>
                        </a:lnTo>
                        <a:lnTo>
                          <a:pt x="64" y="75"/>
                        </a:lnTo>
                        <a:lnTo>
                          <a:pt x="62" y="74"/>
                        </a:lnTo>
                        <a:lnTo>
                          <a:pt x="61" y="74"/>
                        </a:lnTo>
                        <a:lnTo>
                          <a:pt x="59" y="73"/>
                        </a:lnTo>
                        <a:lnTo>
                          <a:pt x="56" y="73"/>
                        </a:lnTo>
                        <a:lnTo>
                          <a:pt x="54" y="72"/>
                        </a:lnTo>
                        <a:lnTo>
                          <a:pt x="52" y="72"/>
                        </a:lnTo>
                        <a:lnTo>
                          <a:pt x="49" y="71"/>
                        </a:lnTo>
                        <a:lnTo>
                          <a:pt x="47" y="71"/>
                        </a:lnTo>
                        <a:lnTo>
                          <a:pt x="44" y="70"/>
                        </a:lnTo>
                        <a:lnTo>
                          <a:pt x="41" y="68"/>
                        </a:lnTo>
                        <a:lnTo>
                          <a:pt x="38" y="68"/>
                        </a:lnTo>
                        <a:lnTo>
                          <a:pt x="36" y="67"/>
                        </a:lnTo>
                        <a:lnTo>
                          <a:pt x="33" y="67"/>
                        </a:lnTo>
                        <a:lnTo>
                          <a:pt x="31" y="66"/>
                        </a:lnTo>
                        <a:lnTo>
                          <a:pt x="30" y="66"/>
                        </a:lnTo>
                        <a:lnTo>
                          <a:pt x="28" y="65"/>
                        </a:lnTo>
                        <a:lnTo>
                          <a:pt x="25" y="64"/>
                        </a:lnTo>
                        <a:lnTo>
                          <a:pt x="24" y="64"/>
                        </a:lnTo>
                        <a:lnTo>
                          <a:pt x="23" y="63"/>
                        </a:lnTo>
                        <a:lnTo>
                          <a:pt x="22" y="63"/>
                        </a:lnTo>
                        <a:lnTo>
                          <a:pt x="20" y="61"/>
                        </a:lnTo>
                        <a:lnTo>
                          <a:pt x="18" y="60"/>
                        </a:lnTo>
                        <a:lnTo>
                          <a:pt x="17" y="59"/>
                        </a:lnTo>
                        <a:lnTo>
                          <a:pt x="16" y="59"/>
                        </a:lnTo>
                        <a:lnTo>
                          <a:pt x="15" y="58"/>
                        </a:lnTo>
                        <a:lnTo>
                          <a:pt x="14" y="57"/>
                        </a:lnTo>
                        <a:lnTo>
                          <a:pt x="13" y="56"/>
                        </a:lnTo>
                        <a:lnTo>
                          <a:pt x="11" y="55"/>
                        </a:lnTo>
                        <a:lnTo>
                          <a:pt x="11" y="53"/>
                        </a:lnTo>
                        <a:lnTo>
                          <a:pt x="10" y="52"/>
                        </a:lnTo>
                        <a:lnTo>
                          <a:pt x="9" y="51"/>
                        </a:lnTo>
                        <a:lnTo>
                          <a:pt x="8" y="49"/>
                        </a:lnTo>
                        <a:lnTo>
                          <a:pt x="7" y="48"/>
                        </a:lnTo>
                        <a:lnTo>
                          <a:pt x="7" y="47"/>
                        </a:lnTo>
                        <a:lnTo>
                          <a:pt x="6" y="45"/>
                        </a:lnTo>
                        <a:lnTo>
                          <a:pt x="6" y="44"/>
                        </a:lnTo>
                        <a:lnTo>
                          <a:pt x="5" y="43"/>
                        </a:lnTo>
                        <a:lnTo>
                          <a:pt x="5" y="42"/>
                        </a:lnTo>
                        <a:lnTo>
                          <a:pt x="5" y="41"/>
                        </a:lnTo>
                        <a:lnTo>
                          <a:pt x="5" y="38"/>
                        </a:lnTo>
                        <a:lnTo>
                          <a:pt x="5" y="37"/>
                        </a:lnTo>
                        <a:lnTo>
                          <a:pt x="5" y="36"/>
                        </a:lnTo>
                        <a:lnTo>
                          <a:pt x="5" y="35"/>
                        </a:lnTo>
                        <a:lnTo>
                          <a:pt x="5" y="33"/>
                        </a:lnTo>
                        <a:lnTo>
                          <a:pt x="5" y="32"/>
                        </a:lnTo>
                        <a:lnTo>
                          <a:pt x="5" y="30"/>
                        </a:lnTo>
                        <a:lnTo>
                          <a:pt x="5" y="28"/>
                        </a:lnTo>
                        <a:lnTo>
                          <a:pt x="5" y="27"/>
                        </a:lnTo>
                        <a:lnTo>
                          <a:pt x="6" y="26"/>
                        </a:lnTo>
                        <a:lnTo>
                          <a:pt x="6" y="25"/>
                        </a:lnTo>
                        <a:lnTo>
                          <a:pt x="7" y="22"/>
                        </a:lnTo>
                        <a:lnTo>
                          <a:pt x="7" y="21"/>
                        </a:lnTo>
                        <a:lnTo>
                          <a:pt x="8" y="20"/>
                        </a:lnTo>
                        <a:lnTo>
                          <a:pt x="9" y="19"/>
                        </a:lnTo>
                        <a:lnTo>
                          <a:pt x="10" y="18"/>
                        </a:lnTo>
                        <a:lnTo>
                          <a:pt x="10" y="15"/>
                        </a:lnTo>
                        <a:lnTo>
                          <a:pt x="11" y="14"/>
                        </a:lnTo>
                        <a:lnTo>
                          <a:pt x="13" y="13"/>
                        </a:lnTo>
                        <a:lnTo>
                          <a:pt x="14" y="12"/>
                        </a:lnTo>
                        <a:lnTo>
                          <a:pt x="15" y="11"/>
                        </a:lnTo>
                        <a:lnTo>
                          <a:pt x="16" y="10"/>
                        </a:lnTo>
                        <a:lnTo>
                          <a:pt x="17" y="9"/>
                        </a:lnTo>
                        <a:lnTo>
                          <a:pt x="18" y="7"/>
                        </a:lnTo>
                        <a:lnTo>
                          <a:pt x="20" y="6"/>
                        </a:lnTo>
                        <a:lnTo>
                          <a:pt x="22" y="6"/>
                        </a:lnTo>
                        <a:lnTo>
                          <a:pt x="23" y="5"/>
                        </a:lnTo>
                        <a:lnTo>
                          <a:pt x="25" y="5"/>
                        </a:lnTo>
                        <a:lnTo>
                          <a:pt x="26" y="4"/>
                        </a:lnTo>
                        <a:lnTo>
                          <a:pt x="29" y="3"/>
                        </a:lnTo>
                        <a:lnTo>
                          <a:pt x="31" y="3"/>
                        </a:lnTo>
                        <a:lnTo>
                          <a:pt x="32" y="2"/>
                        </a:lnTo>
                        <a:lnTo>
                          <a:pt x="34" y="2"/>
                        </a:lnTo>
                        <a:lnTo>
                          <a:pt x="37" y="0"/>
                        </a:lnTo>
                        <a:lnTo>
                          <a:pt x="39" y="0"/>
                        </a:lnTo>
                        <a:lnTo>
                          <a:pt x="40" y="0"/>
                        </a:lnTo>
                        <a:lnTo>
                          <a:pt x="43" y="0"/>
                        </a:lnTo>
                        <a:lnTo>
                          <a:pt x="45" y="0"/>
                        </a:lnTo>
                        <a:lnTo>
                          <a:pt x="47" y="0"/>
                        </a:lnTo>
                        <a:lnTo>
                          <a:pt x="49" y="0"/>
                        </a:lnTo>
                        <a:lnTo>
                          <a:pt x="51" y="0"/>
                        </a:lnTo>
                        <a:lnTo>
                          <a:pt x="53" y="0"/>
                        </a:lnTo>
                        <a:lnTo>
                          <a:pt x="55" y="0"/>
                        </a:lnTo>
                        <a:lnTo>
                          <a:pt x="58" y="0"/>
                        </a:lnTo>
                        <a:lnTo>
                          <a:pt x="60" y="0"/>
                        </a:lnTo>
                        <a:lnTo>
                          <a:pt x="62" y="2"/>
                        </a:lnTo>
                        <a:lnTo>
                          <a:pt x="63" y="2"/>
                        </a:lnTo>
                        <a:lnTo>
                          <a:pt x="66" y="2"/>
                        </a:lnTo>
                        <a:lnTo>
                          <a:pt x="68" y="3"/>
                        </a:lnTo>
                        <a:lnTo>
                          <a:pt x="69" y="3"/>
                        </a:lnTo>
                        <a:lnTo>
                          <a:pt x="71" y="4"/>
                        </a:lnTo>
                        <a:lnTo>
                          <a:pt x="74" y="5"/>
                        </a:lnTo>
                        <a:lnTo>
                          <a:pt x="75" y="5"/>
                        </a:lnTo>
                        <a:lnTo>
                          <a:pt x="77" y="6"/>
                        </a:lnTo>
                        <a:lnTo>
                          <a:pt x="78" y="7"/>
                        </a:lnTo>
                        <a:lnTo>
                          <a:pt x="81" y="9"/>
                        </a:lnTo>
                        <a:lnTo>
                          <a:pt x="82" y="9"/>
                        </a:lnTo>
                        <a:lnTo>
                          <a:pt x="83" y="10"/>
                        </a:lnTo>
                        <a:lnTo>
                          <a:pt x="84" y="11"/>
                        </a:lnTo>
                        <a:lnTo>
                          <a:pt x="86" y="12"/>
                        </a:lnTo>
                        <a:lnTo>
                          <a:pt x="87" y="13"/>
                        </a:lnTo>
                        <a:lnTo>
                          <a:pt x="89" y="14"/>
                        </a:lnTo>
                        <a:lnTo>
                          <a:pt x="90" y="15"/>
                        </a:lnTo>
                        <a:lnTo>
                          <a:pt x="91" y="18"/>
                        </a:lnTo>
                        <a:lnTo>
                          <a:pt x="91" y="19"/>
                        </a:lnTo>
                        <a:lnTo>
                          <a:pt x="92" y="20"/>
                        </a:lnTo>
                        <a:lnTo>
                          <a:pt x="93" y="22"/>
                        </a:lnTo>
                        <a:lnTo>
                          <a:pt x="93" y="23"/>
                        </a:lnTo>
                        <a:lnTo>
                          <a:pt x="94" y="26"/>
                        </a:lnTo>
                        <a:lnTo>
                          <a:pt x="94" y="27"/>
                        </a:lnTo>
                        <a:lnTo>
                          <a:pt x="96" y="29"/>
                        </a:lnTo>
                        <a:lnTo>
                          <a:pt x="96" y="30"/>
                        </a:lnTo>
                        <a:lnTo>
                          <a:pt x="96" y="33"/>
                        </a:lnTo>
                        <a:lnTo>
                          <a:pt x="96" y="34"/>
                        </a:lnTo>
                        <a:lnTo>
                          <a:pt x="96" y="36"/>
                        </a:lnTo>
                        <a:lnTo>
                          <a:pt x="97" y="38"/>
                        </a:lnTo>
                        <a:lnTo>
                          <a:pt x="81" y="40"/>
                        </a:lnTo>
                        <a:lnTo>
                          <a:pt x="79" y="37"/>
                        </a:lnTo>
                        <a:lnTo>
                          <a:pt x="79" y="35"/>
                        </a:lnTo>
                        <a:lnTo>
                          <a:pt x="79" y="33"/>
                        </a:lnTo>
                        <a:lnTo>
                          <a:pt x="78" y="32"/>
                        </a:lnTo>
                        <a:lnTo>
                          <a:pt x="78" y="29"/>
                        </a:lnTo>
                        <a:lnTo>
                          <a:pt x="77" y="28"/>
                        </a:lnTo>
                        <a:lnTo>
                          <a:pt x="77" y="27"/>
                        </a:lnTo>
                        <a:lnTo>
                          <a:pt x="76" y="25"/>
                        </a:lnTo>
                        <a:lnTo>
                          <a:pt x="75" y="23"/>
                        </a:lnTo>
                        <a:lnTo>
                          <a:pt x="74" y="22"/>
                        </a:lnTo>
                        <a:lnTo>
                          <a:pt x="73" y="21"/>
                        </a:lnTo>
                        <a:lnTo>
                          <a:pt x="70" y="20"/>
                        </a:lnTo>
                        <a:lnTo>
                          <a:pt x="69" y="19"/>
                        </a:lnTo>
                        <a:lnTo>
                          <a:pt x="68" y="18"/>
                        </a:lnTo>
                        <a:lnTo>
                          <a:pt x="66" y="18"/>
                        </a:lnTo>
                        <a:lnTo>
                          <a:pt x="64" y="17"/>
                        </a:lnTo>
                        <a:lnTo>
                          <a:pt x="62" y="17"/>
                        </a:lnTo>
                        <a:lnTo>
                          <a:pt x="60" y="15"/>
                        </a:lnTo>
                        <a:lnTo>
                          <a:pt x="58" y="15"/>
                        </a:lnTo>
                        <a:lnTo>
                          <a:pt x="56" y="15"/>
                        </a:lnTo>
                        <a:lnTo>
                          <a:pt x="54" y="15"/>
                        </a:lnTo>
                        <a:lnTo>
                          <a:pt x="52" y="15"/>
                        </a:lnTo>
                        <a:lnTo>
                          <a:pt x="49" y="15"/>
                        </a:lnTo>
                        <a:lnTo>
                          <a:pt x="46" y="15"/>
                        </a:lnTo>
                        <a:lnTo>
                          <a:pt x="44" y="15"/>
                        </a:lnTo>
                        <a:lnTo>
                          <a:pt x="41" y="15"/>
                        </a:lnTo>
                        <a:lnTo>
                          <a:pt x="40" y="15"/>
                        </a:lnTo>
                        <a:lnTo>
                          <a:pt x="38" y="15"/>
                        </a:lnTo>
                        <a:lnTo>
                          <a:pt x="36" y="17"/>
                        </a:lnTo>
                        <a:lnTo>
                          <a:pt x="34" y="17"/>
                        </a:lnTo>
                        <a:lnTo>
                          <a:pt x="32" y="18"/>
                        </a:lnTo>
                        <a:lnTo>
                          <a:pt x="31" y="18"/>
                        </a:lnTo>
                        <a:lnTo>
                          <a:pt x="30" y="19"/>
                        </a:lnTo>
                        <a:lnTo>
                          <a:pt x="29" y="20"/>
                        </a:lnTo>
                        <a:lnTo>
                          <a:pt x="28" y="21"/>
                        </a:lnTo>
                        <a:lnTo>
                          <a:pt x="26" y="21"/>
                        </a:lnTo>
                        <a:lnTo>
                          <a:pt x="25" y="22"/>
                        </a:lnTo>
                        <a:lnTo>
                          <a:pt x="24" y="23"/>
                        </a:lnTo>
                        <a:lnTo>
                          <a:pt x="23" y="25"/>
                        </a:lnTo>
                        <a:lnTo>
                          <a:pt x="23" y="26"/>
                        </a:lnTo>
                        <a:lnTo>
                          <a:pt x="22" y="27"/>
                        </a:lnTo>
                        <a:lnTo>
                          <a:pt x="22" y="28"/>
                        </a:lnTo>
                        <a:lnTo>
                          <a:pt x="21" y="29"/>
                        </a:lnTo>
                        <a:lnTo>
                          <a:pt x="21" y="30"/>
                        </a:lnTo>
                        <a:lnTo>
                          <a:pt x="21" y="32"/>
                        </a:lnTo>
                        <a:lnTo>
                          <a:pt x="21" y="33"/>
                        </a:lnTo>
                        <a:lnTo>
                          <a:pt x="21" y="34"/>
                        </a:lnTo>
                        <a:lnTo>
                          <a:pt x="21" y="35"/>
                        </a:lnTo>
                        <a:lnTo>
                          <a:pt x="21" y="36"/>
                        </a:lnTo>
                        <a:lnTo>
                          <a:pt x="21" y="37"/>
                        </a:lnTo>
                        <a:lnTo>
                          <a:pt x="21" y="38"/>
                        </a:lnTo>
                        <a:lnTo>
                          <a:pt x="22" y="40"/>
                        </a:lnTo>
                        <a:lnTo>
                          <a:pt x="22" y="41"/>
                        </a:lnTo>
                        <a:lnTo>
                          <a:pt x="22" y="42"/>
                        </a:lnTo>
                        <a:lnTo>
                          <a:pt x="23" y="42"/>
                        </a:lnTo>
                        <a:lnTo>
                          <a:pt x="23" y="43"/>
                        </a:lnTo>
                        <a:lnTo>
                          <a:pt x="24" y="44"/>
                        </a:lnTo>
                        <a:lnTo>
                          <a:pt x="25" y="45"/>
                        </a:lnTo>
                        <a:lnTo>
                          <a:pt x="26" y="47"/>
                        </a:lnTo>
                        <a:lnTo>
                          <a:pt x="28" y="48"/>
                        </a:lnTo>
                        <a:lnTo>
                          <a:pt x="30" y="48"/>
                        </a:lnTo>
                        <a:lnTo>
                          <a:pt x="31" y="49"/>
                        </a:lnTo>
                        <a:lnTo>
                          <a:pt x="33" y="50"/>
                        </a:lnTo>
                        <a:lnTo>
                          <a:pt x="36" y="50"/>
                        </a:lnTo>
                        <a:lnTo>
                          <a:pt x="38" y="51"/>
                        </a:lnTo>
                        <a:lnTo>
                          <a:pt x="40" y="52"/>
                        </a:lnTo>
                        <a:lnTo>
                          <a:pt x="44" y="52"/>
                        </a:lnTo>
                        <a:lnTo>
                          <a:pt x="47" y="53"/>
                        </a:lnTo>
                        <a:lnTo>
                          <a:pt x="51" y="55"/>
                        </a:lnTo>
                        <a:lnTo>
                          <a:pt x="53" y="55"/>
                        </a:lnTo>
                        <a:lnTo>
                          <a:pt x="56" y="56"/>
                        </a:lnTo>
                        <a:lnTo>
                          <a:pt x="60" y="56"/>
                        </a:lnTo>
                        <a:lnTo>
                          <a:pt x="62" y="57"/>
                        </a:lnTo>
                        <a:lnTo>
                          <a:pt x="66" y="58"/>
                        </a:lnTo>
                        <a:lnTo>
                          <a:pt x="68" y="58"/>
                        </a:lnTo>
                        <a:lnTo>
                          <a:pt x="70" y="59"/>
                        </a:lnTo>
                        <a:lnTo>
                          <a:pt x="73" y="59"/>
                        </a:lnTo>
                        <a:lnTo>
                          <a:pt x="74" y="60"/>
                        </a:lnTo>
                        <a:lnTo>
                          <a:pt x="76" y="60"/>
                        </a:lnTo>
                        <a:lnTo>
                          <a:pt x="77" y="61"/>
                        </a:lnTo>
                        <a:lnTo>
                          <a:pt x="79" y="63"/>
                        </a:lnTo>
                        <a:lnTo>
                          <a:pt x="81" y="63"/>
                        </a:lnTo>
                        <a:lnTo>
                          <a:pt x="82" y="64"/>
                        </a:lnTo>
                        <a:lnTo>
                          <a:pt x="84" y="65"/>
                        </a:lnTo>
                        <a:lnTo>
                          <a:pt x="85" y="66"/>
                        </a:lnTo>
                        <a:lnTo>
                          <a:pt x="86" y="67"/>
                        </a:lnTo>
                        <a:lnTo>
                          <a:pt x="89" y="68"/>
                        </a:lnTo>
                        <a:lnTo>
                          <a:pt x="90" y="70"/>
                        </a:lnTo>
                        <a:lnTo>
                          <a:pt x="91" y="71"/>
                        </a:lnTo>
                        <a:lnTo>
                          <a:pt x="92" y="72"/>
                        </a:lnTo>
                        <a:lnTo>
                          <a:pt x="93" y="73"/>
                        </a:lnTo>
                        <a:lnTo>
                          <a:pt x="94" y="74"/>
                        </a:lnTo>
                        <a:lnTo>
                          <a:pt x="96" y="75"/>
                        </a:lnTo>
                        <a:lnTo>
                          <a:pt x="96" y="76"/>
                        </a:lnTo>
                        <a:lnTo>
                          <a:pt x="97" y="78"/>
                        </a:lnTo>
                        <a:lnTo>
                          <a:pt x="98" y="79"/>
                        </a:lnTo>
                        <a:lnTo>
                          <a:pt x="98" y="80"/>
                        </a:lnTo>
                        <a:lnTo>
                          <a:pt x="99" y="82"/>
                        </a:lnTo>
                        <a:lnTo>
                          <a:pt x="99" y="83"/>
                        </a:lnTo>
                        <a:lnTo>
                          <a:pt x="100" y="85"/>
                        </a:lnTo>
                        <a:lnTo>
                          <a:pt x="100" y="87"/>
                        </a:lnTo>
                        <a:lnTo>
                          <a:pt x="100" y="88"/>
                        </a:lnTo>
                        <a:lnTo>
                          <a:pt x="100" y="90"/>
                        </a:lnTo>
                        <a:lnTo>
                          <a:pt x="100" y="91"/>
                        </a:lnTo>
                        <a:lnTo>
                          <a:pt x="101" y="94"/>
                        </a:lnTo>
                        <a:lnTo>
                          <a:pt x="100" y="95"/>
                        </a:lnTo>
                        <a:lnTo>
                          <a:pt x="100" y="96"/>
                        </a:lnTo>
                        <a:lnTo>
                          <a:pt x="100" y="98"/>
                        </a:lnTo>
                        <a:lnTo>
                          <a:pt x="100" y="100"/>
                        </a:lnTo>
                        <a:lnTo>
                          <a:pt x="100" y="102"/>
                        </a:lnTo>
                        <a:lnTo>
                          <a:pt x="99" y="103"/>
                        </a:lnTo>
                        <a:lnTo>
                          <a:pt x="99" y="105"/>
                        </a:lnTo>
                        <a:lnTo>
                          <a:pt x="98" y="106"/>
                        </a:lnTo>
                        <a:lnTo>
                          <a:pt x="98" y="108"/>
                        </a:lnTo>
                        <a:lnTo>
                          <a:pt x="97" y="110"/>
                        </a:lnTo>
                        <a:lnTo>
                          <a:pt x="96" y="111"/>
                        </a:lnTo>
                        <a:lnTo>
                          <a:pt x="96" y="113"/>
                        </a:lnTo>
                        <a:lnTo>
                          <a:pt x="93" y="114"/>
                        </a:lnTo>
                        <a:lnTo>
                          <a:pt x="92" y="116"/>
                        </a:lnTo>
                        <a:lnTo>
                          <a:pt x="91" y="117"/>
                        </a:lnTo>
                        <a:lnTo>
                          <a:pt x="90" y="118"/>
                        </a:lnTo>
                        <a:lnTo>
                          <a:pt x="89" y="119"/>
                        </a:lnTo>
                        <a:lnTo>
                          <a:pt x="87" y="120"/>
                        </a:lnTo>
                        <a:lnTo>
                          <a:pt x="85" y="121"/>
                        </a:lnTo>
                        <a:lnTo>
                          <a:pt x="84" y="123"/>
                        </a:lnTo>
                        <a:lnTo>
                          <a:pt x="83" y="124"/>
                        </a:lnTo>
                        <a:lnTo>
                          <a:pt x="81" y="125"/>
                        </a:lnTo>
                        <a:lnTo>
                          <a:pt x="79" y="126"/>
                        </a:lnTo>
                        <a:lnTo>
                          <a:pt x="78" y="127"/>
                        </a:lnTo>
                        <a:lnTo>
                          <a:pt x="76" y="127"/>
                        </a:lnTo>
                        <a:lnTo>
                          <a:pt x="74" y="128"/>
                        </a:lnTo>
                        <a:lnTo>
                          <a:pt x="73" y="128"/>
                        </a:lnTo>
                        <a:lnTo>
                          <a:pt x="70" y="129"/>
                        </a:lnTo>
                        <a:lnTo>
                          <a:pt x="68" y="129"/>
                        </a:lnTo>
                        <a:lnTo>
                          <a:pt x="67" y="131"/>
                        </a:lnTo>
                        <a:lnTo>
                          <a:pt x="64" y="131"/>
                        </a:lnTo>
                        <a:lnTo>
                          <a:pt x="62" y="131"/>
                        </a:lnTo>
                        <a:lnTo>
                          <a:pt x="60" y="131"/>
                        </a:lnTo>
                        <a:lnTo>
                          <a:pt x="58" y="131"/>
                        </a:lnTo>
                        <a:lnTo>
                          <a:pt x="55" y="131"/>
                        </a:lnTo>
                        <a:lnTo>
                          <a:pt x="54" y="132"/>
                        </a:lnTo>
                        <a:lnTo>
                          <a:pt x="51" y="131"/>
                        </a:lnTo>
                        <a:lnTo>
                          <a:pt x="48" y="131"/>
                        </a:lnTo>
                        <a:lnTo>
                          <a:pt x="45" y="131"/>
                        </a:lnTo>
                        <a:lnTo>
                          <a:pt x="43" y="131"/>
                        </a:lnTo>
                        <a:lnTo>
                          <a:pt x="40" y="131"/>
                        </a:lnTo>
                        <a:lnTo>
                          <a:pt x="37" y="129"/>
                        </a:lnTo>
                        <a:lnTo>
                          <a:pt x="34" y="129"/>
                        </a:lnTo>
                        <a:lnTo>
                          <a:pt x="32" y="129"/>
                        </a:lnTo>
                        <a:lnTo>
                          <a:pt x="30" y="128"/>
                        </a:lnTo>
                        <a:lnTo>
                          <a:pt x="28" y="128"/>
                        </a:lnTo>
                        <a:lnTo>
                          <a:pt x="25" y="127"/>
                        </a:lnTo>
                        <a:lnTo>
                          <a:pt x="24" y="127"/>
                        </a:lnTo>
                        <a:lnTo>
                          <a:pt x="22" y="126"/>
                        </a:lnTo>
                        <a:lnTo>
                          <a:pt x="20" y="125"/>
                        </a:lnTo>
                        <a:lnTo>
                          <a:pt x="18" y="124"/>
                        </a:lnTo>
                        <a:lnTo>
                          <a:pt x="16" y="123"/>
                        </a:lnTo>
                        <a:lnTo>
                          <a:pt x="15" y="121"/>
                        </a:lnTo>
                        <a:lnTo>
                          <a:pt x="14" y="120"/>
                        </a:lnTo>
                        <a:lnTo>
                          <a:pt x="13" y="119"/>
                        </a:lnTo>
                        <a:lnTo>
                          <a:pt x="10" y="117"/>
                        </a:lnTo>
                        <a:lnTo>
                          <a:pt x="9" y="116"/>
                        </a:lnTo>
                        <a:lnTo>
                          <a:pt x="8" y="114"/>
                        </a:lnTo>
                        <a:lnTo>
                          <a:pt x="7" y="113"/>
                        </a:lnTo>
                        <a:lnTo>
                          <a:pt x="7" y="112"/>
                        </a:lnTo>
                        <a:lnTo>
                          <a:pt x="6" y="110"/>
                        </a:lnTo>
                        <a:lnTo>
                          <a:pt x="5" y="108"/>
                        </a:lnTo>
                        <a:lnTo>
                          <a:pt x="3" y="106"/>
                        </a:lnTo>
                        <a:lnTo>
                          <a:pt x="2" y="104"/>
                        </a:lnTo>
                        <a:lnTo>
                          <a:pt x="2" y="103"/>
                        </a:lnTo>
                        <a:lnTo>
                          <a:pt x="1" y="101"/>
                        </a:lnTo>
                        <a:lnTo>
                          <a:pt x="1" y="98"/>
                        </a:lnTo>
                        <a:lnTo>
                          <a:pt x="0" y="97"/>
                        </a:lnTo>
                        <a:lnTo>
                          <a:pt x="0" y="95"/>
                        </a:lnTo>
                        <a:lnTo>
                          <a:pt x="0" y="93"/>
                        </a:lnTo>
                        <a:lnTo>
                          <a:pt x="0" y="90"/>
                        </a:lnTo>
                        <a:lnTo>
                          <a:pt x="0"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1" name="Freeform 856"/>
                  <p:cNvSpPr>
                    <a:spLocks/>
                  </p:cNvSpPr>
                  <p:nvPr/>
                </p:nvSpPr>
                <p:spPr bwMode="auto">
                  <a:xfrm>
                    <a:off x="4421" y="2393"/>
                    <a:ext cx="51" cy="65"/>
                  </a:xfrm>
                  <a:custGeom>
                    <a:avLst/>
                    <a:gdLst>
                      <a:gd name="T0" fmla="*/ 16 w 101"/>
                      <a:gd name="T1" fmla="*/ 94 h 132"/>
                      <a:gd name="T2" fmla="*/ 21 w 101"/>
                      <a:gd name="T3" fmla="*/ 103 h 132"/>
                      <a:gd name="T4" fmla="*/ 26 w 101"/>
                      <a:gd name="T5" fmla="*/ 109 h 132"/>
                      <a:gd name="T6" fmla="*/ 36 w 101"/>
                      <a:gd name="T7" fmla="*/ 113 h 132"/>
                      <a:gd name="T8" fmla="*/ 47 w 101"/>
                      <a:gd name="T9" fmla="*/ 116 h 132"/>
                      <a:gd name="T10" fmla="*/ 59 w 101"/>
                      <a:gd name="T11" fmla="*/ 116 h 132"/>
                      <a:gd name="T12" fmla="*/ 68 w 101"/>
                      <a:gd name="T13" fmla="*/ 114 h 132"/>
                      <a:gd name="T14" fmla="*/ 76 w 101"/>
                      <a:gd name="T15" fmla="*/ 110 h 132"/>
                      <a:gd name="T16" fmla="*/ 81 w 101"/>
                      <a:gd name="T17" fmla="*/ 105 h 132"/>
                      <a:gd name="T18" fmla="*/ 84 w 101"/>
                      <a:gd name="T19" fmla="*/ 98 h 132"/>
                      <a:gd name="T20" fmla="*/ 84 w 101"/>
                      <a:gd name="T21" fmla="*/ 91 h 132"/>
                      <a:gd name="T22" fmla="*/ 82 w 101"/>
                      <a:gd name="T23" fmla="*/ 86 h 132"/>
                      <a:gd name="T24" fmla="*/ 76 w 101"/>
                      <a:gd name="T25" fmla="*/ 81 h 132"/>
                      <a:gd name="T26" fmla="*/ 69 w 101"/>
                      <a:gd name="T27" fmla="*/ 78 h 132"/>
                      <a:gd name="T28" fmla="*/ 59 w 101"/>
                      <a:gd name="T29" fmla="*/ 73 h 132"/>
                      <a:gd name="T30" fmla="*/ 41 w 101"/>
                      <a:gd name="T31" fmla="*/ 68 h 132"/>
                      <a:gd name="T32" fmla="*/ 25 w 101"/>
                      <a:gd name="T33" fmla="*/ 64 h 132"/>
                      <a:gd name="T34" fmla="*/ 16 w 101"/>
                      <a:gd name="T35" fmla="*/ 59 h 132"/>
                      <a:gd name="T36" fmla="*/ 9 w 101"/>
                      <a:gd name="T37" fmla="*/ 51 h 132"/>
                      <a:gd name="T38" fmla="*/ 5 w 101"/>
                      <a:gd name="T39" fmla="*/ 43 h 132"/>
                      <a:gd name="T40" fmla="*/ 5 w 101"/>
                      <a:gd name="T41" fmla="*/ 33 h 132"/>
                      <a:gd name="T42" fmla="*/ 7 w 101"/>
                      <a:gd name="T43" fmla="*/ 22 h 132"/>
                      <a:gd name="T44" fmla="*/ 13 w 101"/>
                      <a:gd name="T45" fmla="*/ 13 h 132"/>
                      <a:gd name="T46" fmla="*/ 22 w 101"/>
                      <a:gd name="T47" fmla="*/ 6 h 132"/>
                      <a:gd name="T48" fmla="*/ 34 w 101"/>
                      <a:gd name="T49" fmla="*/ 2 h 132"/>
                      <a:gd name="T50" fmla="*/ 49 w 101"/>
                      <a:gd name="T51" fmla="*/ 0 h 132"/>
                      <a:gd name="T52" fmla="*/ 63 w 101"/>
                      <a:gd name="T53" fmla="*/ 2 h 132"/>
                      <a:gd name="T54" fmla="*/ 77 w 101"/>
                      <a:gd name="T55" fmla="*/ 6 h 132"/>
                      <a:gd name="T56" fmla="*/ 87 w 101"/>
                      <a:gd name="T57" fmla="*/ 13 h 132"/>
                      <a:gd name="T58" fmla="*/ 93 w 101"/>
                      <a:gd name="T59" fmla="*/ 23 h 132"/>
                      <a:gd name="T60" fmla="*/ 96 w 101"/>
                      <a:gd name="T61" fmla="*/ 36 h 132"/>
                      <a:gd name="T62" fmla="*/ 78 w 101"/>
                      <a:gd name="T63" fmla="*/ 29 h 132"/>
                      <a:gd name="T64" fmla="*/ 73 w 101"/>
                      <a:gd name="T65" fmla="*/ 21 h 132"/>
                      <a:gd name="T66" fmla="*/ 60 w 101"/>
                      <a:gd name="T67" fmla="*/ 15 h 132"/>
                      <a:gd name="T68" fmla="*/ 44 w 101"/>
                      <a:gd name="T69" fmla="*/ 15 h 132"/>
                      <a:gd name="T70" fmla="*/ 31 w 101"/>
                      <a:gd name="T71" fmla="*/ 18 h 132"/>
                      <a:gd name="T72" fmla="*/ 23 w 101"/>
                      <a:gd name="T73" fmla="*/ 25 h 132"/>
                      <a:gd name="T74" fmla="*/ 21 w 101"/>
                      <a:gd name="T75" fmla="*/ 33 h 132"/>
                      <a:gd name="T76" fmla="*/ 22 w 101"/>
                      <a:gd name="T77" fmla="*/ 40 h 132"/>
                      <a:gd name="T78" fmla="*/ 25 w 101"/>
                      <a:gd name="T79" fmla="*/ 45 h 132"/>
                      <a:gd name="T80" fmla="*/ 38 w 101"/>
                      <a:gd name="T81" fmla="*/ 51 h 132"/>
                      <a:gd name="T82" fmla="*/ 60 w 101"/>
                      <a:gd name="T83" fmla="*/ 56 h 132"/>
                      <a:gd name="T84" fmla="*/ 76 w 101"/>
                      <a:gd name="T85" fmla="*/ 60 h 132"/>
                      <a:gd name="T86" fmla="*/ 86 w 101"/>
                      <a:gd name="T87" fmla="*/ 67 h 132"/>
                      <a:gd name="T88" fmla="*/ 96 w 101"/>
                      <a:gd name="T89" fmla="*/ 75 h 132"/>
                      <a:gd name="T90" fmla="*/ 100 w 101"/>
                      <a:gd name="T91" fmla="*/ 85 h 132"/>
                      <a:gd name="T92" fmla="*/ 100 w 101"/>
                      <a:gd name="T93" fmla="*/ 96 h 132"/>
                      <a:gd name="T94" fmla="*/ 98 w 101"/>
                      <a:gd name="T95" fmla="*/ 108 h 132"/>
                      <a:gd name="T96" fmla="*/ 90 w 101"/>
                      <a:gd name="T97" fmla="*/ 118 h 132"/>
                      <a:gd name="T98" fmla="*/ 79 w 101"/>
                      <a:gd name="T99" fmla="*/ 126 h 132"/>
                      <a:gd name="T100" fmla="*/ 67 w 101"/>
                      <a:gd name="T101" fmla="*/ 131 h 132"/>
                      <a:gd name="T102" fmla="*/ 51 w 101"/>
                      <a:gd name="T103" fmla="*/ 131 h 132"/>
                      <a:gd name="T104" fmla="*/ 32 w 101"/>
                      <a:gd name="T105" fmla="*/ 129 h 132"/>
                      <a:gd name="T106" fmla="*/ 18 w 101"/>
                      <a:gd name="T107" fmla="*/ 124 h 132"/>
                      <a:gd name="T108" fmla="*/ 8 w 101"/>
                      <a:gd name="T109" fmla="*/ 114 h 132"/>
                      <a:gd name="T110" fmla="*/ 2 w 101"/>
                      <a:gd name="T111" fmla="*/ 103 h 132"/>
                      <a:gd name="T112" fmla="*/ 0 w 101"/>
                      <a:gd name="T113" fmla="*/ 89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1"/>
                      <a:gd name="T172" fmla="*/ 0 h 132"/>
                      <a:gd name="T173" fmla="*/ 101 w 101"/>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1" h="132">
                        <a:moveTo>
                          <a:pt x="0" y="89"/>
                        </a:moveTo>
                        <a:lnTo>
                          <a:pt x="15" y="87"/>
                        </a:lnTo>
                        <a:lnTo>
                          <a:pt x="15" y="88"/>
                        </a:lnTo>
                        <a:lnTo>
                          <a:pt x="15" y="89"/>
                        </a:lnTo>
                        <a:lnTo>
                          <a:pt x="15" y="91"/>
                        </a:lnTo>
                        <a:lnTo>
                          <a:pt x="16" y="93"/>
                        </a:lnTo>
                        <a:lnTo>
                          <a:pt x="16" y="94"/>
                        </a:lnTo>
                        <a:lnTo>
                          <a:pt x="16" y="96"/>
                        </a:lnTo>
                        <a:lnTo>
                          <a:pt x="17" y="97"/>
                        </a:lnTo>
                        <a:lnTo>
                          <a:pt x="17" y="98"/>
                        </a:lnTo>
                        <a:lnTo>
                          <a:pt x="18" y="100"/>
                        </a:lnTo>
                        <a:lnTo>
                          <a:pt x="18" y="101"/>
                        </a:lnTo>
                        <a:lnTo>
                          <a:pt x="20" y="102"/>
                        </a:lnTo>
                        <a:lnTo>
                          <a:pt x="21" y="103"/>
                        </a:lnTo>
                        <a:lnTo>
                          <a:pt x="22" y="104"/>
                        </a:lnTo>
                        <a:lnTo>
                          <a:pt x="22" y="105"/>
                        </a:lnTo>
                        <a:lnTo>
                          <a:pt x="23" y="106"/>
                        </a:lnTo>
                        <a:lnTo>
                          <a:pt x="24" y="108"/>
                        </a:lnTo>
                        <a:lnTo>
                          <a:pt x="25" y="109"/>
                        </a:lnTo>
                        <a:lnTo>
                          <a:pt x="26" y="109"/>
                        </a:lnTo>
                        <a:lnTo>
                          <a:pt x="28" y="110"/>
                        </a:lnTo>
                        <a:lnTo>
                          <a:pt x="29" y="111"/>
                        </a:lnTo>
                        <a:lnTo>
                          <a:pt x="30" y="111"/>
                        </a:lnTo>
                        <a:lnTo>
                          <a:pt x="31" y="112"/>
                        </a:lnTo>
                        <a:lnTo>
                          <a:pt x="33" y="113"/>
                        </a:lnTo>
                        <a:lnTo>
                          <a:pt x="34" y="113"/>
                        </a:lnTo>
                        <a:lnTo>
                          <a:pt x="36" y="113"/>
                        </a:lnTo>
                        <a:lnTo>
                          <a:pt x="38" y="114"/>
                        </a:lnTo>
                        <a:lnTo>
                          <a:pt x="39" y="114"/>
                        </a:lnTo>
                        <a:lnTo>
                          <a:pt x="40" y="114"/>
                        </a:lnTo>
                        <a:lnTo>
                          <a:pt x="43" y="116"/>
                        </a:lnTo>
                        <a:lnTo>
                          <a:pt x="44" y="116"/>
                        </a:lnTo>
                        <a:lnTo>
                          <a:pt x="46" y="116"/>
                        </a:lnTo>
                        <a:lnTo>
                          <a:pt x="47" y="116"/>
                        </a:lnTo>
                        <a:lnTo>
                          <a:pt x="49" y="116"/>
                        </a:lnTo>
                        <a:lnTo>
                          <a:pt x="51" y="116"/>
                        </a:lnTo>
                        <a:lnTo>
                          <a:pt x="53" y="117"/>
                        </a:lnTo>
                        <a:lnTo>
                          <a:pt x="54" y="116"/>
                        </a:lnTo>
                        <a:lnTo>
                          <a:pt x="55" y="116"/>
                        </a:lnTo>
                        <a:lnTo>
                          <a:pt x="56" y="116"/>
                        </a:lnTo>
                        <a:lnTo>
                          <a:pt x="59" y="116"/>
                        </a:lnTo>
                        <a:lnTo>
                          <a:pt x="60" y="116"/>
                        </a:lnTo>
                        <a:lnTo>
                          <a:pt x="61" y="116"/>
                        </a:lnTo>
                        <a:lnTo>
                          <a:pt x="62" y="116"/>
                        </a:lnTo>
                        <a:lnTo>
                          <a:pt x="64" y="116"/>
                        </a:lnTo>
                        <a:lnTo>
                          <a:pt x="66" y="114"/>
                        </a:lnTo>
                        <a:lnTo>
                          <a:pt x="67" y="114"/>
                        </a:lnTo>
                        <a:lnTo>
                          <a:pt x="68" y="114"/>
                        </a:lnTo>
                        <a:lnTo>
                          <a:pt x="70" y="114"/>
                        </a:lnTo>
                        <a:lnTo>
                          <a:pt x="70" y="113"/>
                        </a:lnTo>
                        <a:lnTo>
                          <a:pt x="71" y="112"/>
                        </a:lnTo>
                        <a:lnTo>
                          <a:pt x="73" y="112"/>
                        </a:lnTo>
                        <a:lnTo>
                          <a:pt x="74" y="111"/>
                        </a:lnTo>
                        <a:lnTo>
                          <a:pt x="75" y="111"/>
                        </a:lnTo>
                        <a:lnTo>
                          <a:pt x="76" y="110"/>
                        </a:lnTo>
                        <a:lnTo>
                          <a:pt x="77" y="109"/>
                        </a:lnTo>
                        <a:lnTo>
                          <a:pt x="78" y="108"/>
                        </a:lnTo>
                        <a:lnTo>
                          <a:pt x="79" y="106"/>
                        </a:lnTo>
                        <a:lnTo>
                          <a:pt x="81" y="106"/>
                        </a:lnTo>
                        <a:lnTo>
                          <a:pt x="81" y="105"/>
                        </a:lnTo>
                        <a:lnTo>
                          <a:pt x="82" y="104"/>
                        </a:lnTo>
                        <a:lnTo>
                          <a:pt x="82" y="103"/>
                        </a:lnTo>
                        <a:lnTo>
                          <a:pt x="83" y="102"/>
                        </a:lnTo>
                        <a:lnTo>
                          <a:pt x="83" y="101"/>
                        </a:lnTo>
                        <a:lnTo>
                          <a:pt x="84" y="100"/>
                        </a:lnTo>
                        <a:lnTo>
                          <a:pt x="84" y="98"/>
                        </a:lnTo>
                        <a:lnTo>
                          <a:pt x="84" y="97"/>
                        </a:lnTo>
                        <a:lnTo>
                          <a:pt x="84" y="96"/>
                        </a:lnTo>
                        <a:lnTo>
                          <a:pt x="84" y="95"/>
                        </a:lnTo>
                        <a:lnTo>
                          <a:pt x="85" y="95"/>
                        </a:lnTo>
                        <a:lnTo>
                          <a:pt x="84" y="94"/>
                        </a:lnTo>
                        <a:lnTo>
                          <a:pt x="84" y="93"/>
                        </a:lnTo>
                        <a:lnTo>
                          <a:pt x="84" y="91"/>
                        </a:lnTo>
                        <a:lnTo>
                          <a:pt x="84" y="90"/>
                        </a:lnTo>
                        <a:lnTo>
                          <a:pt x="83" y="89"/>
                        </a:lnTo>
                        <a:lnTo>
                          <a:pt x="83" y="88"/>
                        </a:lnTo>
                        <a:lnTo>
                          <a:pt x="83" y="87"/>
                        </a:lnTo>
                        <a:lnTo>
                          <a:pt x="82" y="87"/>
                        </a:lnTo>
                        <a:lnTo>
                          <a:pt x="82" y="86"/>
                        </a:lnTo>
                        <a:lnTo>
                          <a:pt x="81" y="85"/>
                        </a:lnTo>
                        <a:lnTo>
                          <a:pt x="79" y="83"/>
                        </a:lnTo>
                        <a:lnTo>
                          <a:pt x="78" y="82"/>
                        </a:lnTo>
                        <a:lnTo>
                          <a:pt x="77" y="81"/>
                        </a:lnTo>
                        <a:lnTo>
                          <a:pt x="76" y="81"/>
                        </a:lnTo>
                        <a:lnTo>
                          <a:pt x="75" y="80"/>
                        </a:lnTo>
                        <a:lnTo>
                          <a:pt x="74" y="79"/>
                        </a:lnTo>
                        <a:lnTo>
                          <a:pt x="73" y="79"/>
                        </a:lnTo>
                        <a:lnTo>
                          <a:pt x="71" y="78"/>
                        </a:lnTo>
                        <a:lnTo>
                          <a:pt x="70" y="78"/>
                        </a:lnTo>
                        <a:lnTo>
                          <a:pt x="69" y="78"/>
                        </a:lnTo>
                        <a:lnTo>
                          <a:pt x="68" y="76"/>
                        </a:lnTo>
                        <a:lnTo>
                          <a:pt x="67" y="76"/>
                        </a:lnTo>
                        <a:lnTo>
                          <a:pt x="66" y="75"/>
                        </a:lnTo>
                        <a:lnTo>
                          <a:pt x="64" y="75"/>
                        </a:lnTo>
                        <a:lnTo>
                          <a:pt x="62" y="74"/>
                        </a:lnTo>
                        <a:lnTo>
                          <a:pt x="61" y="74"/>
                        </a:lnTo>
                        <a:lnTo>
                          <a:pt x="59" y="73"/>
                        </a:lnTo>
                        <a:lnTo>
                          <a:pt x="56" y="73"/>
                        </a:lnTo>
                        <a:lnTo>
                          <a:pt x="54" y="72"/>
                        </a:lnTo>
                        <a:lnTo>
                          <a:pt x="52" y="72"/>
                        </a:lnTo>
                        <a:lnTo>
                          <a:pt x="49" y="71"/>
                        </a:lnTo>
                        <a:lnTo>
                          <a:pt x="47" y="71"/>
                        </a:lnTo>
                        <a:lnTo>
                          <a:pt x="44" y="70"/>
                        </a:lnTo>
                        <a:lnTo>
                          <a:pt x="41" y="68"/>
                        </a:lnTo>
                        <a:lnTo>
                          <a:pt x="38" y="68"/>
                        </a:lnTo>
                        <a:lnTo>
                          <a:pt x="36" y="67"/>
                        </a:lnTo>
                        <a:lnTo>
                          <a:pt x="33" y="67"/>
                        </a:lnTo>
                        <a:lnTo>
                          <a:pt x="31" y="66"/>
                        </a:lnTo>
                        <a:lnTo>
                          <a:pt x="30" y="66"/>
                        </a:lnTo>
                        <a:lnTo>
                          <a:pt x="28" y="65"/>
                        </a:lnTo>
                        <a:lnTo>
                          <a:pt x="25" y="64"/>
                        </a:lnTo>
                        <a:lnTo>
                          <a:pt x="24" y="64"/>
                        </a:lnTo>
                        <a:lnTo>
                          <a:pt x="23" y="63"/>
                        </a:lnTo>
                        <a:lnTo>
                          <a:pt x="22" y="63"/>
                        </a:lnTo>
                        <a:lnTo>
                          <a:pt x="20" y="61"/>
                        </a:lnTo>
                        <a:lnTo>
                          <a:pt x="18" y="60"/>
                        </a:lnTo>
                        <a:lnTo>
                          <a:pt x="17" y="59"/>
                        </a:lnTo>
                        <a:lnTo>
                          <a:pt x="16" y="59"/>
                        </a:lnTo>
                        <a:lnTo>
                          <a:pt x="15" y="58"/>
                        </a:lnTo>
                        <a:lnTo>
                          <a:pt x="14" y="57"/>
                        </a:lnTo>
                        <a:lnTo>
                          <a:pt x="13" y="56"/>
                        </a:lnTo>
                        <a:lnTo>
                          <a:pt x="11" y="55"/>
                        </a:lnTo>
                        <a:lnTo>
                          <a:pt x="11" y="53"/>
                        </a:lnTo>
                        <a:lnTo>
                          <a:pt x="10" y="52"/>
                        </a:lnTo>
                        <a:lnTo>
                          <a:pt x="9" y="51"/>
                        </a:lnTo>
                        <a:lnTo>
                          <a:pt x="8" y="49"/>
                        </a:lnTo>
                        <a:lnTo>
                          <a:pt x="7" y="48"/>
                        </a:lnTo>
                        <a:lnTo>
                          <a:pt x="7" y="47"/>
                        </a:lnTo>
                        <a:lnTo>
                          <a:pt x="6" y="45"/>
                        </a:lnTo>
                        <a:lnTo>
                          <a:pt x="6" y="44"/>
                        </a:lnTo>
                        <a:lnTo>
                          <a:pt x="5" y="43"/>
                        </a:lnTo>
                        <a:lnTo>
                          <a:pt x="5" y="42"/>
                        </a:lnTo>
                        <a:lnTo>
                          <a:pt x="5" y="41"/>
                        </a:lnTo>
                        <a:lnTo>
                          <a:pt x="5" y="38"/>
                        </a:lnTo>
                        <a:lnTo>
                          <a:pt x="5" y="37"/>
                        </a:lnTo>
                        <a:lnTo>
                          <a:pt x="5" y="36"/>
                        </a:lnTo>
                        <a:lnTo>
                          <a:pt x="5" y="35"/>
                        </a:lnTo>
                        <a:lnTo>
                          <a:pt x="5" y="33"/>
                        </a:lnTo>
                        <a:lnTo>
                          <a:pt x="5" y="32"/>
                        </a:lnTo>
                        <a:lnTo>
                          <a:pt x="5" y="30"/>
                        </a:lnTo>
                        <a:lnTo>
                          <a:pt x="5" y="28"/>
                        </a:lnTo>
                        <a:lnTo>
                          <a:pt x="5" y="27"/>
                        </a:lnTo>
                        <a:lnTo>
                          <a:pt x="6" y="26"/>
                        </a:lnTo>
                        <a:lnTo>
                          <a:pt x="6" y="25"/>
                        </a:lnTo>
                        <a:lnTo>
                          <a:pt x="7" y="22"/>
                        </a:lnTo>
                        <a:lnTo>
                          <a:pt x="7" y="21"/>
                        </a:lnTo>
                        <a:lnTo>
                          <a:pt x="8" y="20"/>
                        </a:lnTo>
                        <a:lnTo>
                          <a:pt x="9" y="19"/>
                        </a:lnTo>
                        <a:lnTo>
                          <a:pt x="10" y="18"/>
                        </a:lnTo>
                        <a:lnTo>
                          <a:pt x="10" y="15"/>
                        </a:lnTo>
                        <a:lnTo>
                          <a:pt x="11" y="14"/>
                        </a:lnTo>
                        <a:lnTo>
                          <a:pt x="13" y="13"/>
                        </a:lnTo>
                        <a:lnTo>
                          <a:pt x="14" y="12"/>
                        </a:lnTo>
                        <a:lnTo>
                          <a:pt x="15" y="11"/>
                        </a:lnTo>
                        <a:lnTo>
                          <a:pt x="16" y="10"/>
                        </a:lnTo>
                        <a:lnTo>
                          <a:pt x="17" y="9"/>
                        </a:lnTo>
                        <a:lnTo>
                          <a:pt x="18" y="7"/>
                        </a:lnTo>
                        <a:lnTo>
                          <a:pt x="20" y="6"/>
                        </a:lnTo>
                        <a:lnTo>
                          <a:pt x="22" y="6"/>
                        </a:lnTo>
                        <a:lnTo>
                          <a:pt x="23" y="5"/>
                        </a:lnTo>
                        <a:lnTo>
                          <a:pt x="25" y="5"/>
                        </a:lnTo>
                        <a:lnTo>
                          <a:pt x="26" y="4"/>
                        </a:lnTo>
                        <a:lnTo>
                          <a:pt x="29" y="3"/>
                        </a:lnTo>
                        <a:lnTo>
                          <a:pt x="31" y="3"/>
                        </a:lnTo>
                        <a:lnTo>
                          <a:pt x="32" y="2"/>
                        </a:lnTo>
                        <a:lnTo>
                          <a:pt x="34" y="2"/>
                        </a:lnTo>
                        <a:lnTo>
                          <a:pt x="37" y="0"/>
                        </a:lnTo>
                        <a:lnTo>
                          <a:pt x="39" y="0"/>
                        </a:lnTo>
                        <a:lnTo>
                          <a:pt x="40" y="0"/>
                        </a:lnTo>
                        <a:lnTo>
                          <a:pt x="43" y="0"/>
                        </a:lnTo>
                        <a:lnTo>
                          <a:pt x="45" y="0"/>
                        </a:lnTo>
                        <a:lnTo>
                          <a:pt x="47" y="0"/>
                        </a:lnTo>
                        <a:lnTo>
                          <a:pt x="49" y="0"/>
                        </a:lnTo>
                        <a:lnTo>
                          <a:pt x="51" y="0"/>
                        </a:lnTo>
                        <a:lnTo>
                          <a:pt x="53" y="0"/>
                        </a:lnTo>
                        <a:lnTo>
                          <a:pt x="55" y="0"/>
                        </a:lnTo>
                        <a:lnTo>
                          <a:pt x="58" y="0"/>
                        </a:lnTo>
                        <a:lnTo>
                          <a:pt x="60" y="0"/>
                        </a:lnTo>
                        <a:lnTo>
                          <a:pt x="62" y="2"/>
                        </a:lnTo>
                        <a:lnTo>
                          <a:pt x="63" y="2"/>
                        </a:lnTo>
                        <a:lnTo>
                          <a:pt x="66" y="2"/>
                        </a:lnTo>
                        <a:lnTo>
                          <a:pt x="68" y="3"/>
                        </a:lnTo>
                        <a:lnTo>
                          <a:pt x="69" y="3"/>
                        </a:lnTo>
                        <a:lnTo>
                          <a:pt x="71" y="4"/>
                        </a:lnTo>
                        <a:lnTo>
                          <a:pt x="74" y="5"/>
                        </a:lnTo>
                        <a:lnTo>
                          <a:pt x="75" y="5"/>
                        </a:lnTo>
                        <a:lnTo>
                          <a:pt x="77" y="6"/>
                        </a:lnTo>
                        <a:lnTo>
                          <a:pt x="78" y="7"/>
                        </a:lnTo>
                        <a:lnTo>
                          <a:pt x="81" y="9"/>
                        </a:lnTo>
                        <a:lnTo>
                          <a:pt x="82" y="9"/>
                        </a:lnTo>
                        <a:lnTo>
                          <a:pt x="83" y="10"/>
                        </a:lnTo>
                        <a:lnTo>
                          <a:pt x="84" y="11"/>
                        </a:lnTo>
                        <a:lnTo>
                          <a:pt x="86" y="12"/>
                        </a:lnTo>
                        <a:lnTo>
                          <a:pt x="87" y="13"/>
                        </a:lnTo>
                        <a:lnTo>
                          <a:pt x="89" y="14"/>
                        </a:lnTo>
                        <a:lnTo>
                          <a:pt x="90" y="15"/>
                        </a:lnTo>
                        <a:lnTo>
                          <a:pt x="91" y="18"/>
                        </a:lnTo>
                        <a:lnTo>
                          <a:pt x="91" y="19"/>
                        </a:lnTo>
                        <a:lnTo>
                          <a:pt x="92" y="20"/>
                        </a:lnTo>
                        <a:lnTo>
                          <a:pt x="93" y="22"/>
                        </a:lnTo>
                        <a:lnTo>
                          <a:pt x="93" y="23"/>
                        </a:lnTo>
                        <a:lnTo>
                          <a:pt x="94" y="26"/>
                        </a:lnTo>
                        <a:lnTo>
                          <a:pt x="94" y="27"/>
                        </a:lnTo>
                        <a:lnTo>
                          <a:pt x="96" y="29"/>
                        </a:lnTo>
                        <a:lnTo>
                          <a:pt x="96" y="30"/>
                        </a:lnTo>
                        <a:lnTo>
                          <a:pt x="96" y="33"/>
                        </a:lnTo>
                        <a:lnTo>
                          <a:pt x="96" y="34"/>
                        </a:lnTo>
                        <a:lnTo>
                          <a:pt x="96" y="36"/>
                        </a:lnTo>
                        <a:lnTo>
                          <a:pt x="97" y="38"/>
                        </a:lnTo>
                        <a:lnTo>
                          <a:pt x="81" y="40"/>
                        </a:lnTo>
                        <a:lnTo>
                          <a:pt x="79" y="37"/>
                        </a:lnTo>
                        <a:lnTo>
                          <a:pt x="79" y="35"/>
                        </a:lnTo>
                        <a:lnTo>
                          <a:pt x="79" y="33"/>
                        </a:lnTo>
                        <a:lnTo>
                          <a:pt x="78" y="32"/>
                        </a:lnTo>
                        <a:lnTo>
                          <a:pt x="78" y="29"/>
                        </a:lnTo>
                        <a:lnTo>
                          <a:pt x="77" y="28"/>
                        </a:lnTo>
                        <a:lnTo>
                          <a:pt x="77" y="27"/>
                        </a:lnTo>
                        <a:lnTo>
                          <a:pt x="76" y="25"/>
                        </a:lnTo>
                        <a:lnTo>
                          <a:pt x="75" y="23"/>
                        </a:lnTo>
                        <a:lnTo>
                          <a:pt x="74" y="22"/>
                        </a:lnTo>
                        <a:lnTo>
                          <a:pt x="73" y="21"/>
                        </a:lnTo>
                        <a:lnTo>
                          <a:pt x="70" y="20"/>
                        </a:lnTo>
                        <a:lnTo>
                          <a:pt x="69" y="19"/>
                        </a:lnTo>
                        <a:lnTo>
                          <a:pt x="68" y="18"/>
                        </a:lnTo>
                        <a:lnTo>
                          <a:pt x="66" y="18"/>
                        </a:lnTo>
                        <a:lnTo>
                          <a:pt x="64" y="17"/>
                        </a:lnTo>
                        <a:lnTo>
                          <a:pt x="62" y="17"/>
                        </a:lnTo>
                        <a:lnTo>
                          <a:pt x="60" y="15"/>
                        </a:lnTo>
                        <a:lnTo>
                          <a:pt x="58" y="15"/>
                        </a:lnTo>
                        <a:lnTo>
                          <a:pt x="56" y="15"/>
                        </a:lnTo>
                        <a:lnTo>
                          <a:pt x="54" y="15"/>
                        </a:lnTo>
                        <a:lnTo>
                          <a:pt x="52" y="15"/>
                        </a:lnTo>
                        <a:lnTo>
                          <a:pt x="49" y="15"/>
                        </a:lnTo>
                        <a:lnTo>
                          <a:pt x="46" y="15"/>
                        </a:lnTo>
                        <a:lnTo>
                          <a:pt x="44" y="15"/>
                        </a:lnTo>
                        <a:lnTo>
                          <a:pt x="41" y="15"/>
                        </a:lnTo>
                        <a:lnTo>
                          <a:pt x="40" y="15"/>
                        </a:lnTo>
                        <a:lnTo>
                          <a:pt x="38" y="15"/>
                        </a:lnTo>
                        <a:lnTo>
                          <a:pt x="36" y="17"/>
                        </a:lnTo>
                        <a:lnTo>
                          <a:pt x="34" y="17"/>
                        </a:lnTo>
                        <a:lnTo>
                          <a:pt x="32" y="18"/>
                        </a:lnTo>
                        <a:lnTo>
                          <a:pt x="31" y="18"/>
                        </a:lnTo>
                        <a:lnTo>
                          <a:pt x="30" y="19"/>
                        </a:lnTo>
                        <a:lnTo>
                          <a:pt x="29" y="20"/>
                        </a:lnTo>
                        <a:lnTo>
                          <a:pt x="28" y="21"/>
                        </a:lnTo>
                        <a:lnTo>
                          <a:pt x="26" y="21"/>
                        </a:lnTo>
                        <a:lnTo>
                          <a:pt x="25" y="22"/>
                        </a:lnTo>
                        <a:lnTo>
                          <a:pt x="24" y="23"/>
                        </a:lnTo>
                        <a:lnTo>
                          <a:pt x="23" y="25"/>
                        </a:lnTo>
                        <a:lnTo>
                          <a:pt x="23" y="26"/>
                        </a:lnTo>
                        <a:lnTo>
                          <a:pt x="22" y="27"/>
                        </a:lnTo>
                        <a:lnTo>
                          <a:pt x="22" y="28"/>
                        </a:lnTo>
                        <a:lnTo>
                          <a:pt x="21" y="29"/>
                        </a:lnTo>
                        <a:lnTo>
                          <a:pt x="21" y="30"/>
                        </a:lnTo>
                        <a:lnTo>
                          <a:pt x="21" y="32"/>
                        </a:lnTo>
                        <a:lnTo>
                          <a:pt x="21" y="33"/>
                        </a:lnTo>
                        <a:lnTo>
                          <a:pt x="21" y="34"/>
                        </a:lnTo>
                        <a:lnTo>
                          <a:pt x="21" y="35"/>
                        </a:lnTo>
                        <a:lnTo>
                          <a:pt x="21" y="36"/>
                        </a:lnTo>
                        <a:lnTo>
                          <a:pt x="21" y="37"/>
                        </a:lnTo>
                        <a:lnTo>
                          <a:pt x="21" y="38"/>
                        </a:lnTo>
                        <a:lnTo>
                          <a:pt x="22" y="40"/>
                        </a:lnTo>
                        <a:lnTo>
                          <a:pt x="22" y="41"/>
                        </a:lnTo>
                        <a:lnTo>
                          <a:pt x="22" y="42"/>
                        </a:lnTo>
                        <a:lnTo>
                          <a:pt x="23" y="42"/>
                        </a:lnTo>
                        <a:lnTo>
                          <a:pt x="23" y="43"/>
                        </a:lnTo>
                        <a:lnTo>
                          <a:pt x="24" y="44"/>
                        </a:lnTo>
                        <a:lnTo>
                          <a:pt x="25" y="45"/>
                        </a:lnTo>
                        <a:lnTo>
                          <a:pt x="26" y="47"/>
                        </a:lnTo>
                        <a:lnTo>
                          <a:pt x="28" y="48"/>
                        </a:lnTo>
                        <a:lnTo>
                          <a:pt x="30" y="48"/>
                        </a:lnTo>
                        <a:lnTo>
                          <a:pt x="31" y="49"/>
                        </a:lnTo>
                        <a:lnTo>
                          <a:pt x="33" y="50"/>
                        </a:lnTo>
                        <a:lnTo>
                          <a:pt x="36" y="50"/>
                        </a:lnTo>
                        <a:lnTo>
                          <a:pt x="38" y="51"/>
                        </a:lnTo>
                        <a:lnTo>
                          <a:pt x="40" y="52"/>
                        </a:lnTo>
                        <a:lnTo>
                          <a:pt x="44" y="52"/>
                        </a:lnTo>
                        <a:lnTo>
                          <a:pt x="47" y="53"/>
                        </a:lnTo>
                        <a:lnTo>
                          <a:pt x="51" y="55"/>
                        </a:lnTo>
                        <a:lnTo>
                          <a:pt x="53" y="55"/>
                        </a:lnTo>
                        <a:lnTo>
                          <a:pt x="56" y="56"/>
                        </a:lnTo>
                        <a:lnTo>
                          <a:pt x="60" y="56"/>
                        </a:lnTo>
                        <a:lnTo>
                          <a:pt x="62" y="57"/>
                        </a:lnTo>
                        <a:lnTo>
                          <a:pt x="66" y="58"/>
                        </a:lnTo>
                        <a:lnTo>
                          <a:pt x="68" y="58"/>
                        </a:lnTo>
                        <a:lnTo>
                          <a:pt x="70" y="59"/>
                        </a:lnTo>
                        <a:lnTo>
                          <a:pt x="73" y="59"/>
                        </a:lnTo>
                        <a:lnTo>
                          <a:pt x="74" y="60"/>
                        </a:lnTo>
                        <a:lnTo>
                          <a:pt x="76" y="60"/>
                        </a:lnTo>
                        <a:lnTo>
                          <a:pt x="77" y="61"/>
                        </a:lnTo>
                        <a:lnTo>
                          <a:pt x="79" y="63"/>
                        </a:lnTo>
                        <a:lnTo>
                          <a:pt x="81" y="63"/>
                        </a:lnTo>
                        <a:lnTo>
                          <a:pt x="82" y="64"/>
                        </a:lnTo>
                        <a:lnTo>
                          <a:pt x="84" y="65"/>
                        </a:lnTo>
                        <a:lnTo>
                          <a:pt x="85" y="66"/>
                        </a:lnTo>
                        <a:lnTo>
                          <a:pt x="86" y="67"/>
                        </a:lnTo>
                        <a:lnTo>
                          <a:pt x="89" y="68"/>
                        </a:lnTo>
                        <a:lnTo>
                          <a:pt x="90" y="70"/>
                        </a:lnTo>
                        <a:lnTo>
                          <a:pt x="91" y="71"/>
                        </a:lnTo>
                        <a:lnTo>
                          <a:pt x="92" y="72"/>
                        </a:lnTo>
                        <a:lnTo>
                          <a:pt x="93" y="73"/>
                        </a:lnTo>
                        <a:lnTo>
                          <a:pt x="94" y="74"/>
                        </a:lnTo>
                        <a:lnTo>
                          <a:pt x="96" y="75"/>
                        </a:lnTo>
                        <a:lnTo>
                          <a:pt x="96" y="76"/>
                        </a:lnTo>
                        <a:lnTo>
                          <a:pt x="97" y="78"/>
                        </a:lnTo>
                        <a:lnTo>
                          <a:pt x="98" y="79"/>
                        </a:lnTo>
                        <a:lnTo>
                          <a:pt x="98" y="80"/>
                        </a:lnTo>
                        <a:lnTo>
                          <a:pt x="99" y="82"/>
                        </a:lnTo>
                        <a:lnTo>
                          <a:pt x="99" y="83"/>
                        </a:lnTo>
                        <a:lnTo>
                          <a:pt x="100" y="85"/>
                        </a:lnTo>
                        <a:lnTo>
                          <a:pt x="100" y="87"/>
                        </a:lnTo>
                        <a:lnTo>
                          <a:pt x="100" y="88"/>
                        </a:lnTo>
                        <a:lnTo>
                          <a:pt x="100" y="90"/>
                        </a:lnTo>
                        <a:lnTo>
                          <a:pt x="100" y="91"/>
                        </a:lnTo>
                        <a:lnTo>
                          <a:pt x="101" y="94"/>
                        </a:lnTo>
                        <a:lnTo>
                          <a:pt x="100" y="95"/>
                        </a:lnTo>
                        <a:lnTo>
                          <a:pt x="100" y="96"/>
                        </a:lnTo>
                        <a:lnTo>
                          <a:pt x="100" y="98"/>
                        </a:lnTo>
                        <a:lnTo>
                          <a:pt x="100" y="100"/>
                        </a:lnTo>
                        <a:lnTo>
                          <a:pt x="100" y="102"/>
                        </a:lnTo>
                        <a:lnTo>
                          <a:pt x="99" y="103"/>
                        </a:lnTo>
                        <a:lnTo>
                          <a:pt x="99" y="105"/>
                        </a:lnTo>
                        <a:lnTo>
                          <a:pt x="98" y="106"/>
                        </a:lnTo>
                        <a:lnTo>
                          <a:pt x="98" y="108"/>
                        </a:lnTo>
                        <a:lnTo>
                          <a:pt x="97" y="110"/>
                        </a:lnTo>
                        <a:lnTo>
                          <a:pt x="96" y="111"/>
                        </a:lnTo>
                        <a:lnTo>
                          <a:pt x="96" y="113"/>
                        </a:lnTo>
                        <a:lnTo>
                          <a:pt x="93" y="114"/>
                        </a:lnTo>
                        <a:lnTo>
                          <a:pt x="92" y="116"/>
                        </a:lnTo>
                        <a:lnTo>
                          <a:pt x="91" y="117"/>
                        </a:lnTo>
                        <a:lnTo>
                          <a:pt x="90" y="118"/>
                        </a:lnTo>
                        <a:lnTo>
                          <a:pt x="89" y="119"/>
                        </a:lnTo>
                        <a:lnTo>
                          <a:pt x="87" y="120"/>
                        </a:lnTo>
                        <a:lnTo>
                          <a:pt x="85" y="121"/>
                        </a:lnTo>
                        <a:lnTo>
                          <a:pt x="84" y="123"/>
                        </a:lnTo>
                        <a:lnTo>
                          <a:pt x="83" y="124"/>
                        </a:lnTo>
                        <a:lnTo>
                          <a:pt x="81" y="125"/>
                        </a:lnTo>
                        <a:lnTo>
                          <a:pt x="79" y="126"/>
                        </a:lnTo>
                        <a:lnTo>
                          <a:pt x="78" y="127"/>
                        </a:lnTo>
                        <a:lnTo>
                          <a:pt x="76" y="127"/>
                        </a:lnTo>
                        <a:lnTo>
                          <a:pt x="74" y="128"/>
                        </a:lnTo>
                        <a:lnTo>
                          <a:pt x="73" y="128"/>
                        </a:lnTo>
                        <a:lnTo>
                          <a:pt x="70" y="129"/>
                        </a:lnTo>
                        <a:lnTo>
                          <a:pt x="68" y="129"/>
                        </a:lnTo>
                        <a:lnTo>
                          <a:pt x="67" y="131"/>
                        </a:lnTo>
                        <a:lnTo>
                          <a:pt x="64" y="131"/>
                        </a:lnTo>
                        <a:lnTo>
                          <a:pt x="62" y="131"/>
                        </a:lnTo>
                        <a:lnTo>
                          <a:pt x="60" y="131"/>
                        </a:lnTo>
                        <a:lnTo>
                          <a:pt x="58" y="131"/>
                        </a:lnTo>
                        <a:lnTo>
                          <a:pt x="55" y="131"/>
                        </a:lnTo>
                        <a:lnTo>
                          <a:pt x="54" y="132"/>
                        </a:lnTo>
                        <a:lnTo>
                          <a:pt x="51" y="131"/>
                        </a:lnTo>
                        <a:lnTo>
                          <a:pt x="48" y="131"/>
                        </a:lnTo>
                        <a:lnTo>
                          <a:pt x="45" y="131"/>
                        </a:lnTo>
                        <a:lnTo>
                          <a:pt x="43" y="131"/>
                        </a:lnTo>
                        <a:lnTo>
                          <a:pt x="40" y="131"/>
                        </a:lnTo>
                        <a:lnTo>
                          <a:pt x="37" y="129"/>
                        </a:lnTo>
                        <a:lnTo>
                          <a:pt x="34" y="129"/>
                        </a:lnTo>
                        <a:lnTo>
                          <a:pt x="32" y="129"/>
                        </a:lnTo>
                        <a:lnTo>
                          <a:pt x="30" y="128"/>
                        </a:lnTo>
                        <a:lnTo>
                          <a:pt x="28" y="128"/>
                        </a:lnTo>
                        <a:lnTo>
                          <a:pt x="25" y="127"/>
                        </a:lnTo>
                        <a:lnTo>
                          <a:pt x="24" y="127"/>
                        </a:lnTo>
                        <a:lnTo>
                          <a:pt x="22" y="126"/>
                        </a:lnTo>
                        <a:lnTo>
                          <a:pt x="20" y="125"/>
                        </a:lnTo>
                        <a:lnTo>
                          <a:pt x="18" y="124"/>
                        </a:lnTo>
                        <a:lnTo>
                          <a:pt x="16" y="123"/>
                        </a:lnTo>
                        <a:lnTo>
                          <a:pt x="15" y="121"/>
                        </a:lnTo>
                        <a:lnTo>
                          <a:pt x="14" y="120"/>
                        </a:lnTo>
                        <a:lnTo>
                          <a:pt x="13" y="119"/>
                        </a:lnTo>
                        <a:lnTo>
                          <a:pt x="10" y="117"/>
                        </a:lnTo>
                        <a:lnTo>
                          <a:pt x="9" y="116"/>
                        </a:lnTo>
                        <a:lnTo>
                          <a:pt x="8" y="114"/>
                        </a:lnTo>
                        <a:lnTo>
                          <a:pt x="7" y="113"/>
                        </a:lnTo>
                        <a:lnTo>
                          <a:pt x="7" y="112"/>
                        </a:lnTo>
                        <a:lnTo>
                          <a:pt x="6" y="110"/>
                        </a:lnTo>
                        <a:lnTo>
                          <a:pt x="5" y="108"/>
                        </a:lnTo>
                        <a:lnTo>
                          <a:pt x="3" y="106"/>
                        </a:lnTo>
                        <a:lnTo>
                          <a:pt x="2" y="104"/>
                        </a:lnTo>
                        <a:lnTo>
                          <a:pt x="2" y="103"/>
                        </a:lnTo>
                        <a:lnTo>
                          <a:pt x="1" y="101"/>
                        </a:lnTo>
                        <a:lnTo>
                          <a:pt x="1" y="98"/>
                        </a:lnTo>
                        <a:lnTo>
                          <a:pt x="0" y="97"/>
                        </a:lnTo>
                        <a:lnTo>
                          <a:pt x="0" y="95"/>
                        </a:lnTo>
                        <a:lnTo>
                          <a:pt x="0" y="93"/>
                        </a:lnTo>
                        <a:lnTo>
                          <a:pt x="0" y="90"/>
                        </a:lnTo>
                        <a:lnTo>
                          <a:pt x="0" y="89"/>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482" name="Freeform 857"/>
                  <p:cNvSpPr>
                    <a:spLocks/>
                  </p:cNvSpPr>
                  <p:nvPr/>
                </p:nvSpPr>
                <p:spPr bwMode="auto">
                  <a:xfrm>
                    <a:off x="4421" y="2435"/>
                    <a:ext cx="8" cy="3"/>
                  </a:xfrm>
                  <a:custGeom>
                    <a:avLst/>
                    <a:gdLst>
                      <a:gd name="T0" fmla="*/ 0 w 15"/>
                      <a:gd name="T1" fmla="*/ 2 h 4"/>
                      <a:gd name="T2" fmla="*/ 0 w 15"/>
                      <a:gd name="T3" fmla="*/ 4 h 4"/>
                      <a:gd name="T4" fmla="*/ 15 w 15"/>
                      <a:gd name="T5" fmla="*/ 2 h 4"/>
                      <a:gd name="T6" fmla="*/ 15 w 15"/>
                      <a:gd name="T7" fmla="*/ 1 h 4"/>
                      <a:gd name="T8" fmla="*/ 15 w 15"/>
                      <a:gd name="T9" fmla="*/ 0 h 4"/>
                      <a:gd name="T10" fmla="*/ 0 w 15"/>
                      <a:gd name="T11" fmla="*/ 2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0" y="2"/>
                        </a:moveTo>
                        <a:lnTo>
                          <a:pt x="0" y="4"/>
                        </a:lnTo>
                        <a:lnTo>
                          <a:pt x="15" y="2"/>
                        </a:lnTo>
                        <a:lnTo>
                          <a:pt x="15" y="1"/>
                        </a:lnTo>
                        <a:lnTo>
                          <a:pt x="15" y="0"/>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3" name="Freeform 858"/>
                  <p:cNvSpPr>
                    <a:spLocks/>
                  </p:cNvSpPr>
                  <p:nvPr/>
                </p:nvSpPr>
                <p:spPr bwMode="auto">
                  <a:xfrm>
                    <a:off x="4428" y="2435"/>
                    <a:ext cx="2" cy="4"/>
                  </a:xfrm>
                  <a:custGeom>
                    <a:avLst/>
                    <a:gdLst>
                      <a:gd name="T0" fmla="*/ 1 w 3"/>
                      <a:gd name="T1" fmla="*/ 1 h 8"/>
                      <a:gd name="T2" fmla="*/ 0 w 3"/>
                      <a:gd name="T3" fmla="*/ 1 h 8"/>
                      <a:gd name="T4" fmla="*/ 0 w 3"/>
                      <a:gd name="T5" fmla="*/ 7 h 8"/>
                      <a:gd name="T6" fmla="*/ 1 w 3"/>
                      <a:gd name="T7" fmla="*/ 8 h 8"/>
                      <a:gd name="T8" fmla="*/ 2 w 3"/>
                      <a:gd name="T9" fmla="*/ 7 h 8"/>
                      <a:gd name="T10" fmla="*/ 3 w 3"/>
                      <a:gd name="T11" fmla="*/ 5 h 8"/>
                      <a:gd name="T12" fmla="*/ 2 w 3"/>
                      <a:gd name="T13" fmla="*/ 4 h 8"/>
                      <a:gd name="T14" fmla="*/ 1 w 3"/>
                      <a:gd name="T15" fmla="*/ 0 h 8"/>
                      <a:gd name="T16" fmla="*/ 1 w 3"/>
                      <a:gd name="T17" fmla="*/ 0 h 8"/>
                      <a:gd name="T18" fmla="*/ 1 w 3"/>
                      <a:gd name="T19" fmla="*/ 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8"/>
                      <a:gd name="T32" fmla="*/ 3 w 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8">
                        <a:moveTo>
                          <a:pt x="1" y="1"/>
                        </a:moveTo>
                        <a:lnTo>
                          <a:pt x="0" y="1"/>
                        </a:lnTo>
                        <a:lnTo>
                          <a:pt x="0" y="7"/>
                        </a:lnTo>
                        <a:lnTo>
                          <a:pt x="1" y="8"/>
                        </a:lnTo>
                        <a:lnTo>
                          <a:pt x="2" y="7"/>
                        </a:lnTo>
                        <a:lnTo>
                          <a:pt x="3" y="5"/>
                        </a:lnTo>
                        <a:lnTo>
                          <a:pt x="2" y="4"/>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4" name="Freeform 859"/>
                  <p:cNvSpPr>
                    <a:spLocks/>
                  </p:cNvSpPr>
                  <p:nvPr/>
                </p:nvSpPr>
                <p:spPr bwMode="auto">
                  <a:xfrm>
                    <a:off x="4429" y="2438"/>
                    <a:ext cx="2" cy="4"/>
                  </a:xfrm>
                  <a:custGeom>
                    <a:avLst/>
                    <a:gdLst>
                      <a:gd name="T0" fmla="*/ 1 w 3"/>
                      <a:gd name="T1" fmla="*/ 2 h 7"/>
                      <a:gd name="T2" fmla="*/ 0 w 3"/>
                      <a:gd name="T3" fmla="*/ 2 h 7"/>
                      <a:gd name="T4" fmla="*/ 0 w 3"/>
                      <a:gd name="T5" fmla="*/ 6 h 7"/>
                      <a:gd name="T6" fmla="*/ 1 w 3"/>
                      <a:gd name="T7" fmla="*/ 7 h 7"/>
                      <a:gd name="T8" fmla="*/ 2 w 3"/>
                      <a:gd name="T9" fmla="*/ 6 h 7"/>
                      <a:gd name="T10" fmla="*/ 3 w 3"/>
                      <a:gd name="T11" fmla="*/ 5 h 7"/>
                      <a:gd name="T12" fmla="*/ 2 w 3"/>
                      <a:gd name="T13" fmla="*/ 4 h 7"/>
                      <a:gd name="T14" fmla="*/ 2 w 3"/>
                      <a:gd name="T15" fmla="*/ 0 h 7"/>
                      <a:gd name="T16" fmla="*/ 2 w 3"/>
                      <a:gd name="T17" fmla="*/ 0 h 7"/>
                      <a:gd name="T18" fmla="*/ 1 w 3"/>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1" y="2"/>
                        </a:moveTo>
                        <a:lnTo>
                          <a:pt x="0" y="2"/>
                        </a:lnTo>
                        <a:lnTo>
                          <a:pt x="0" y="6"/>
                        </a:lnTo>
                        <a:lnTo>
                          <a:pt x="1" y="7"/>
                        </a:lnTo>
                        <a:lnTo>
                          <a:pt x="2" y="6"/>
                        </a:lnTo>
                        <a:lnTo>
                          <a:pt x="3" y="5"/>
                        </a:lnTo>
                        <a:lnTo>
                          <a:pt x="2" y="4"/>
                        </a:lnTo>
                        <a:lnTo>
                          <a:pt x="2"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5" name="Freeform 860"/>
                  <p:cNvSpPr>
                    <a:spLocks/>
                  </p:cNvSpPr>
                  <p:nvPr/>
                </p:nvSpPr>
                <p:spPr bwMode="auto">
                  <a:xfrm>
                    <a:off x="4430" y="2441"/>
                    <a:ext cx="1"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6" name="Freeform 861"/>
                  <p:cNvSpPr>
                    <a:spLocks/>
                  </p:cNvSpPr>
                  <p:nvPr/>
                </p:nvSpPr>
                <p:spPr bwMode="auto">
                  <a:xfrm>
                    <a:off x="4430" y="2441"/>
                    <a:ext cx="1" cy="2"/>
                  </a:xfrm>
                  <a:custGeom>
                    <a:avLst/>
                    <a:gdLst>
                      <a:gd name="T0" fmla="*/ 0 w 4"/>
                      <a:gd name="T1" fmla="*/ 1 h 4"/>
                      <a:gd name="T2" fmla="*/ 0 w 4"/>
                      <a:gd name="T3" fmla="*/ 3 h 4"/>
                      <a:gd name="T4" fmla="*/ 1 w 4"/>
                      <a:gd name="T5" fmla="*/ 4 h 4"/>
                      <a:gd name="T6" fmla="*/ 2 w 4"/>
                      <a:gd name="T7" fmla="*/ 3 h 4"/>
                      <a:gd name="T8" fmla="*/ 4 w 4"/>
                      <a:gd name="T9" fmla="*/ 1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0" y="3"/>
                        </a:lnTo>
                        <a:lnTo>
                          <a:pt x="1" y="4"/>
                        </a:lnTo>
                        <a:lnTo>
                          <a:pt x="2" y="3"/>
                        </a:lnTo>
                        <a:lnTo>
                          <a:pt x="4"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7" name="Freeform 862"/>
                  <p:cNvSpPr>
                    <a:spLocks/>
                  </p:cNvSpPr>
                  <p:nvPr/>
                </p:nvSpPr>
                <p:spPr bwMode="auto">
                  <a:xfrm>
                    <a:off x="4430" y="2442"/>
                    <a:ext cx="1" cy="1"/>
                  </a:xfrm>
                  <a:custGeom>
                    <a:avLst/>
                    <a:gdLst>
                      <a:gd name="T0" fmla="*/ 1 w 3"/>
                      <a:gd name="T1" fmla="*/ 2 h 3"/>
                      <a:gd name="T2" fmla="*/ 0 w 3"/>
                      <a:gd name="T3" fmla="*/ 2 h 3"/>
                      <a:gd name="T4" fmla="*/ 0 w 3"/>
                      <a:gd name="T5" fmla="*/ 3 h 3"/>
                      <a:gd name="T6" fmla="*/ 1 w 3"/>
                      <a:gd name="T7" fmla="*/ 3 h 3"/>
                      <a:gd name="T8" fmla="*/ 3 w 3"/>
                      <a:gd name="T9" fmla="*/ 3 h 3"/>
                      <a:gd name="T10" fmla="*/ 3 w 3"/>
                      <a:gd name="T11" fmla="*/ 0 h 3"/>
                      <a:gd name="T12" fmla="*/ 3 w 3"/>
                      <a:gd name="T13" fmla="*/ 0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0" y="2"/>
                        </a:lnTo>
                        <a:lnTo>
                          <a:pt x="0" y="3"/>
                        </a:lnTo>
                        <a:lnTo>
                          <a:pt x="1" y="3"/>
                        </a:lnTo>
                        <a:lnTo>
                          <a:pt x="3" y="3"/>
                        </a:lnTo>
                        <a:lnTo>
                          <a:pt x="3"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8" name="Freeform 863"/>
                  <p:cNvSpPr>
                    <a:spLocks/>
                  </p:cNvSpPr>
                  <p:nvPr/>
                </p:nvSpPr>
                <p:spPr bwMode="auto">
                  <a:xfrm>
                    <a:off x="4430" y="2442"/>
                    <a:ext cx="3" cy="3"/>
                  </a:xfrm>
                  <a:custGeom>
                    <a:avLst/>
                    <a:gdLst>
                      <a:gd name="T0" fmla="*/ 0 w 6"/>
                      <a:gd name="T1" fmla="*/ 1 h 5"/>
                      <a:gd name="T2" fmla="*/ 0 w 6"/>
                      <a:gd name="T3" fmla="*/ 2 h 5"/>
                      <a:gd name="T4" fmla="*/ 4 w 6"/>
                      <a:gd name="T5" fmla="*/ 5 h 5"/>
                      <a:gd name="T6" fmla="*/ 5 w 6"/>
                      <a:gd name="T7" fmla="*/ 4 h 5"/>
                      <a:gd name="T8" fmla="*/ 6 w 6"/>
                      <a:gd name="T9" fmla="*/ 3 h 5"/>
                      <a:gd name="T10" fmla="*/ 3 w 6"/>
                      <a:gd name="T11" fmla="*/ 0 h 5"/>
                      <a:gd name="T12" fmla="*/ 1 w 6"/>
                      <a:gd name="T13" fmla="*/ 1 h 5"/>
                      <a:gd name="T14" fmla="*/ 0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0" y="1"/>
                        </a:moveTo>
                        <a:lnTo>
                          <a:pt x="0" y="2"/>
                        </a:lnTo>
                        <a:lnTo>
                          <a:pt x="4" y="5"/>
                        </a:lnTo>
                        <a:lnTo>
                          <a:pt x="5" y="4"/>
                        </a:lnTo>
                        <a:lnTo>
                          <a:pt x="6" y="3"/>
                        </a:lnTo>
                        <a:lnTo>
                          <a:pt x="3"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89" name="Freeform 864"/>
                  <p:cNvSpPr>
                    <a:spLocks/>
                  </p:cNvSpPr>
                  <p:nvPr/>
                </p:nvSpPr>
                <p:spPr bwMode="auto">
                  <a:xfrm>
                    <a:off x="4432" y="2444"/>
                    <a:ext cx="1"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0" name="Freeform 865"/>
                  <p:cNvSpPr>
                    <a:spLocks/>
                  </p:cNvSpPr>
                  <p:nvPr/>
                </p:nvSpPr>
                <p:spPr bwMode="auto">
                  <a:xfrm>
                    <a:off x="4432" y="2445"/>
                    <a:ext cx="3" cy="2"/>
                  </a:xfrm>
                  <a:custGeom>
                    <a:avLst/>
                    <a:gdLst>
                      <a:gd name="T0" fmla="*/ 0 w 5"/>
                      <a:gd name="T1" fmla="*/ 1 h 6"/>
                      <a:gd name="T2" fmla="*/ 0 w 5"/>
                      <a:gd name="T3" fmla="*/ 2 h 6"/>
                      <a:gd name="T4" fmla="*/ 3 w 5"/>
                      <a:gd name="T5" fmla="*/ 6 h 6"/>
                      <a:gd name="T6" fmla="*/ 4 w 5"/>
                      <a:gd name="T7" fmla="*/ 5 h 6"/>
                      <a:gd name="T8" fmla="*/ 5 w 5"/>
                      <a:gd name="T9" fmla="*/ 4 h 6"/>
                      <a:gd name="T10" fmla="*/ 2 w 5"/>
                      <a:gd name="T11" fmla="*/ 0 h 6"/>
                      <a:gd name="T12" fmla="*/ 1 w 5"/>
                      <a:gd name="T13" fmla="*/ 1 h 6"/>
                      <a:gd name="T14" fmla="*/ 0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1"/>
                        </a:moveTo>
                        <a:lnTo>
                          <a:pt x="0" y="2"/>
                        </a:lnTo>
                        <a:lnTo>
                          <a:pt x="3" y="6"/>
                        </a:lnTo>
                        <a:lnTo>
                          <a:pt x="4" y="5"/>
                        </a:lnTo>
                        <a:lnTo>
                          <a:pt x="5" y="4"/>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1" name="Freeform 866"/>
                  <p:cNvSpPr>
                    <a:spLocks/>
                  </p:cNvSpPr>
                  <p:nvPr/>
                </p:nvSpPr>
                <p:spPr bwMode="auto">
                  <a:xfrm>
                    <a:off x="4434" y="2446"/>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2" name="Freeform 867"/>
                  <p:cNvSpPr>
                    <a:spLocks/>
                  </p:cNvSpPr>
                  <p:nvPr/>
                </p:nvSpPr>
                <p:spPr bwMode="auto">
                  <a:xfrm>
                    <a:off x="4434" y="2446"/>
                    <a:ext cx="2" cy="3"/>
                  </a:xfrm>
                  <a:custGeom>
                    <a:avLst/>
                    <a:gdLst>
                      <a:gd name="T0" fmla="*/ 1 w 5"/>
                      <a:gd name="T1" fmla="*/ 1 h 4"/>
                      <a:gd name="T2" fmla="*/ 0 w 5"/>
                      <a:gd name="T3" fmla="*/ 2 h 4"/>
                      <a:gd name="T4" fmla="*/ 3 w 5"/>
                      <a:gd name="T5" fmla="*/ 4 h 4"/>
                      <a:gd name="T6" fmla="*/ 4 w 5"/>
                      <a:gd name="T7" fmla="*/ 3 h 4"/>
                      <a:gd name="T8" fmla="*/ 5 w 5"/>
                      <a:gd name="T9" fmla="*/ 2 h 4"/>
                      <a:gd name="T10" fmla="*/ 3 w 5"/>
                      <a:gd name="T11" fmla="*/ 0 h 4"/>
                      <a:gd name="T12" fmla="*/ 1 w 5"/>
                      <a:gd name="T13" fmla="*/ 0 h 4"/>
                      <a:gd name="T14" fmla="*/ 1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1"/>
                        </a:moveTo>
                        <a:lnTo>
                          <a:pt x="0" y="2"/>
                        </a:lnTo>
                        <a:lnTo>
                          <a:pt x="3" y="4"/>
                        </a:lnTo>
                        <a:lnTo>
                          <a:pt x="4" y="3"/>
                        </a:lnTo>
                        <a:lnTo>
                          <a:pt x="5" y="2"/>
                        </a:lnTo>
                        <a:lnTo>
                          <a:pt x="3"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3" name="Freeform 868"/>
                  <p:cNvSpPr>
                    <a:spLocks/>
                  </p:cNvSpPr>
                  <p:nvPr/>
                </p:nvSpPr>
                <p:spPr bwMode="auto">
                  <a:xfrm>
                    <a:off x="4435" y="2447"/>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4" name="Freeform 869"/>
                  <p:cNvSpPr>
                    <a:spLocks/>
                  </p:cNvSpPr>
                  <p:nvPr/>
                </p:nvSpPr>
                <p:spPr bwMode="auto">
                  <a:xfrm>
                    <a:off x="4436" y="2447"/>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5" name="Freeform 870"/>
                  <p:cNvSpPr>
                    <a:spLocks/>
                  </p:cNvSpPr>
                  <p:nvPr/>
                </p:nvSpPr>
                <p:spPr bwMode="auto">
                  <a:xfrm>
                    <a:off x="4436" y="2448"/>
                    <a:ext cx="13" cy="3"/>
                  </a:xfrm>
                  <a:custGeom>
                    <a:avLst/>
                    <a:gdLst>
                      <a:gd name="T0" fmla="*/ 1 w 26"/>
                      <a:gd name="T1" fmla="*/ 2 h 7"/>
                      <a:gd name="T2" fmla="*/ 0 w 26"/>
                      <a:gd name="T3" fmla="*/ 1 h 7"/>
                      <a:gd name="T4" fmla="*/ 4 w 26"/>
                      <a:gd name="T5" fmla="*/ 3 h 7"/>
                      <a:gd name="T6" fmla="*/ 7 w 26"/>
                      <a:gd name="T7" fmla="*/ 3 h 7"/>
                      <a:gd name="T8" fmla="*/ 9 w 26"/>
                      <a:gd name="T9" fmla="*/ 5 h 7"/>
                      <a:gd name="T10" fmla="*/ 11 w 26"/>
                      <a:gd name="T11" fmla="*/ 5 h 7"/>
                      <a:gd name="T12" fmla="*/ 14 w 26"/>
                      <a:gd name="T13" fmla="*/ 6 h 7"/>
                      <a:gd name="T14" fmla="*/ 22 w 26"/>
                      <a:gd name="T15" fmla="*/ 6 h 7"/>
                      <a:gd name="T16" fmla="*/ 24 w 26"/>
                      <a:gd name="T17" fmla="*/ 7 h 7"/>
                      <a:gd name="T18" fmla="*/ 26 w 26"/>
                      <a:gd name="T19" fmla="*/ 6 h 7"/>
                      <a:gd name="T20" fmla="*/ 25 w 26"/>
                      <a:gd name="T21" fmla="*/ 5 h 7"/>
                      <a:gd name="T22" fmla="*/ 24 w 26"/>
                      <a:gd name="T23" fmla="*/ 3 h 7"/>
                      <a:gd name="T24" fmla="*/ 24 w 26"/>
                      <a:gd name="T25" fmla="*/ 5 h 7"/>
                      <a:gd name="T26" fmla="*/ 22 w 26"/>
                      <a:gd name="T27" fmla="*/ 3 h 7"/>
                      <a:gd name="T28" fmla="*/ 14 w 26"/>
                      <a:gd name="T29" fmla="*/ 3 h 7"/>
                      <a:gd name="T30" fmla="*/ 11 w 26"/>
                      <a:gd name="T31" fmla="*/ 2 h 7"/>
                      <a:gd name="T32" fmla="*/ 9 w 26"/>
                      <a:gd name="T33" fmla="*/ 2 h 7"/>
                      <a:gd name="T34" fmla="*/ 7 w 26"/>
                      <a:gd name="T35" fmla="*/ 1 h 7"/>
                      <a:gd name="T36" fmla="*/ 4 w 26"/>
                      <a:gd name="T37" fmla="*/ 1 h 7"/>
                      <a:gd name="T38" fmla="*/ 2 w 26"/>
                      <a:gd name="T39" fmla="*/ 0 h 7"/>
                      <a:gd name="T40" fmla="*/ 2 w 26"/>
                      <a:gd name="T41" fmla="*/ 1 h 7"/>
                      <a:gd name="T42" fmla="*/ 1 w 26"/>
                      <a:gd name="T43" fmla="*/ 2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7"/>
                      <a:gd name="T68" fmla="*/ 26 w 26"/>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7">
                        <a:moveTo>
                          <a:pt x="1" y="2"/>
                        </a:moveTo>
                        <a:lnTo>
                          <a:pt x="0" y="1"/>
                        </a:lnTo>
                        <a:lnTo>
                          <a:pt x="4" y="3"/>
                        </a:lnTo>
                        <a:lnTo>
                          <a:pt x="7" y="3"/>
                        </a:lnTo>
                        <a:lnTo>
                          <a:pt x="9" y="5"/>
                        </a:lnTo>
                        <a:lnTo>
                          <a:pt x="11" y="5"/>
                        </a:lnTo>
                        <a:lnTo>
                          <a:pt x="14" y="6"/>
                        </a:lnTo>
                        <a:lnTo>
                          <a:pt x="22" y="6"/>
                        </a:lnTo>
                        <a:lnTo>
                          <a:pt x="24" y="7"/>
                        </a:lnTo>
                        <a:lnTo>
                          <a:pt x="26" y="6"/>
                        </a:lnTo>
                        <a:lnTo>
                          <a:pt x="25" y="5"/>
                        </a:lnTo>
                        <a:lnTo>
                          <a:pt x="24" y="3"/>
                        </a:lnTo>
                        <a:lnTo>
                          <a:pt x="24" y="5"/>
                        </a:lnTo>
                        <a:lnTo>
                          <a:pt x="22" y="3"/>
                        </a:lnTo>
                        <a:lnTo>
                          <a:pt x="14" y="3"/>
                        </a:lnTo>
                        <a:lnTo>
                          <a:pt x="11" y="2"/>
                        </a:lnTo>
                        <a:lnTo>
                          <a:pt x="9" y="2"/>
                        </a:lnTo>
                        <a:lnTo>
                          <a:pt x="7" y="1"/>
                        </a:lnTo>
                        <a:lnTo>
                          <a:pt x="4"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6" name="Freeform 871"/>
                  <p:cNvSpPr>
                    <a:spLocks/>
                  </p:cNvSpPr>
                  <p:nvPr/>
                </p:nvSpPr>
                <p:spPr bwMode="auto">
                  <a:xfrm>
                    <a:off x="4448" y="2449"/>
                    <a:ext cx="7" cy="2"/>
                  </a:xfrm>
                  <a:custGeom>
                    <a:avLst/>
                    <a:gdLst>
                      <a:gd name="T0" fmla="*/ 1 w 14"/>
                      <a:gd name="T1" fmla="*/ 3 h 4"/>
                      <a:gd name="T2" fmla="*/ 1 w 14"/>
                      <a:gd name="T3" fmla="*/ 4 h 4"/>
                      <a:gd name="T4" fmla="*/ 13 w 14"/>
                      <a:gd name="T5" fmla="*/ 4 h 4"/>
                      <a:gd name="T6" fmla="*/ 14 w 14"/>
                      <a:gd name="T7" fmla="*/ 3 h 4"/>
                      <a:gd name="T8" fmla="*/ 13 w 14"/>
                      <a:gd name="T9" fmla="*/ 1 h 4"/>
                      <a:gd name="T10" fmla="*/ 11 w 14"/>
                      <a:gd name="T11" fmla="*/ 0 h 4"/>
                      <a:gd name="T12" fmla="*/ 10 w 14"/>
                      <a:gd name="T13" fmla="*/ 1 h 4"/>
                      <a:gd name="T14" fmla="*/ 0 w 14"/>
                      <a:gd name="T15" fmla="*/ 1 h 4"/>
                      <a:gd name="T16" fmla="*/ 0 w 14"/>
                      <a:gd name="T17" fmla="*/ 1 h 4"/>
                      <a:gd name="T18" fmla="*/ 1 w 14"/>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4"/>
                      <a:gd name="T32" fmla="*/ 14 w 1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4">
                        <a:moveTo>
                          <a:pt x="1" y="3"/>
                        </a:moveTo>
                        <a:lnTo>
                          <a:pt x="1" y="4"/>
                        </a:lnTo>
                        <a:lnTo>
                          <a:pt x="13" y="4"/>
                        </a:lnTo>
                        <a:lnTo>
                          <a:pt x="14" y="3"/>
                        </a:lnTo>
                        <a:lnTo>
                          <a:pt x="13" y="1"/>
                        </a:lnTo>
                        <a:lnTo>
                          <a:pt x="11" y="0"/>
                        </a:lnTo>
                        <a:lnTo>
                          <a:pt x="10" y="1"/>
                        </a:lnTo>
                        <a:lnTo>
                          <a:pt x="0"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7" name="Freeform 872"/>
                  <p:cNvSpPr>
                    <a:spLocks/>
                  </p:cNvSpPr>
                  <p:nvPr/>
                </p:nvSpPr>
                <p:spPr bwMode="auto">
                  <a:xfrm>
                    <a:off x="4454" y="2449"/>
                    <a:ext cx="3" cy="1"/>
                  </a:xfrm>
                  <a:custGeom>
                    <a:avLst/>
                    <a:gdLst>
                      <a:gd name="T0" fmla="*/ 2 w 6"/>
                      <a:gd name="T1" fmla="*/ 1 h 3"/>
                      <a:gd name="T2" fmla="*/ 2 w 6"/>
                      <a:gd name="T3" fmla="*/ 3 h 3"/>
                      <a:gd name="T4" fmla="*/ 6 w 6"/>
                      <a:gd name="T5" fmla="*/ 3 h 3"/>
                      <a:gd name="T6" fmla="*/ 6 w 6"/>
                      <a:gd name="T7" fmla="*/ 1 h 3"/>
                      <a:gd name="T8" fmla="*/ 6 w 6"/>
                      <a:gd name="T9" fmla="*/ 0 h 3"/>
                      <a:gd name="T10" fmla="*/ 0 w 6"/>
                      <a:gd name="T11" fmla="*/ 0 h 3"/>
                      <a:gd name="T12" fmla="*/ 0 w 6"/>
                      <a:gd name="T13" fmla="*/ 0 h 3"/>
                      <a:gd name="T14" fmla="*/ 2 w 6"/>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3"/>
                      <a:gd name="T26" fmla="*/ 6 w 6"/>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3">
                        <a:moveTo>
                          <a:pt x="2" y="1"/>
                        </a:moveTo>
                        <a:lnTo>
                          <a:pt x="2" y="3"/>
                        </a:lnTo>
                        <a:lnTo>
                          <a:pt x="6" y="3"/>
                        </a:lnTo>
                        <a:lnTo>
                          <a:pt x="6" y="1"/>
                        </a:lnTo>
                        <a:lnTo>
                          <a:pt x="6" y="0"/>
                        </a:lnTo>
                        <a:lnTo>
                          <a:pt x="0"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8" name="Freeform 873"/>
                  <p:cNvSpPr>
                    <a:spLocks/>
                  </p:cNvSpPr>
                  <p:nvPr/>
                </p:nvSpPr>
                <p:spPr bwMode="auto">
                  <a:xfrm>
                    <a:off x="4456" y="2450"/>
                    <a:ext cx="1" cy="1"/>
                  </a:xfrm>
                  <a:custGeom>
                    <a:avLst/>
                    <a:gdLst>
                      <a:gd name="T0" fmla="*/ 1 w 2"/>
                      <a:gd name="T1" fmla="*/ 2 h 2"/>
                      <a:gd name="T2" fmla="*/ 2 w 2"/>
                      <a:gd name="T3" fmla="*/ 2 h 2"/>
                      <a:gd name="T4" fmla="*/ 0 w 2"/>
                      <a:gd name="T5" fmla="*/ 0 h 2"/>
                      <a:gd name="T6" fmla="*/ 1 w 2"/>
                      <a:gd name="T7" fmla="*/ 0 h 2"/>
                      <a:gd name="T8" fmla="*/ 1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2"/>
                        </a:moveTo>
                        <a:lnTo>
                          <a:pt x="2" y="2"/>
                        </a:lnTo>
                        <a:lnTo>
                          <a:pt x="0"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499" name="Freeform 874"/>
                  <p:cNvSpPr>
                    <a:spLocks/>
                  </p:cNvSpPr>
                  <p:nvPr/>
                </p:nvSpPr>
                <p:spPr bwMode="auto">
                  <a:xfrm>
                    <a:off x="4456" y="2449"/>
                    <a:ext cx="1" cy="1"/>
                  </a:xfrm>
                  <a:custGeom>
                    <a:avLst/>
                    <a:gdLst>
                      <a:gd name="T0" fmla="*/ 2 w 2"/>
                      <a:gd name="T1" fmla="*/ 3 h 3"/>
                      <a:gd name="T2" fmla="*/ 2 w 2"/>
                      <a:gd name="T3" fmla="*/ 0 h 3"/>
                      <a:gd name="T4" fmla="*/ 1 w 2"/>
                      <a:gd name="T5" fmla="*/ 0 h 3"/>
                      <a:gd name="T6" fmla="*/ 0 w 2"/>
                      <a:gd name="T7" fmla="*/ 0 h 3"/>
                      <a:gd name="T8" fmla="*/ 0 w 2"/>
                      <a:gd name="T9" fmla="*/ 1 h 3"/>
                      <a:gd name="T10" fmla="*/ 2 w 2"/>
                      <a:gd name="T11" fmla="*/ 3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3"/>
                        </a:moveTo>
                        <a:lnTo>
                          <a:pt x="2" y="0"/>
                        </a:lnTo>
                        <a:lnTo>
                          <a:pt x="1" y="0"/>
                        </a:lnTo>
                        <a:lnTo>
                          <a:pt x="0" y="0"/>
                        </a:lnTo>
                        <a:lnTo>
                          <a:pt x="0" y="1"/>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0" name="Freeform 875"/>
                  <p:cNvSpPr>
                    <a:spLocks/>
                  </p:cNvSpPr>
                  <p:nvPr/>
                </p:nvSpPr>
                <p:spPr bwMode="auto">
                  <a:xfrm>
                    <a:off x="4456" y="2448"/>
                    <a:ext cx="2"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1" name="Freeform 876"/>
                  <p:cNvSpPr>
                    <a:spLocks/>
                  </p:cNvSpPr>
                  <p:nvPr/>
                </p:nvSpPr>
                <p:spPr bwMode="auto">
                  <a:xfrm>
                    <a:off x="4457" y="2448"/>
                    <a:ext cx="1" cy="1"/>
                  </a:xfrm>
                  <a:custGeom>
                    <a:avLst/>
                    <a:gdLst>
                      <a:gd name="T0" fmla="*/ 1 w 3"/>
                      <a:gd name="T1" fmla="*/ 1 h 2"/>
                      <a:gd name="T2" fmla="*/ 1 w 3"/>
                      <a:gd name="T3" fmla="*/ 2 h 2"/>
                      <a:gd name="T4" fmla="*/ 3 w 3"/>
                      <a:gd name="T5" fmla="*/ 2 h 2"/>
                      <a:gd name="T6" fmla="*/ 3 w 3"/>
                      <a:gd name="T7" fmla="*/ 1 h 2"/>
                      <a:gd name="T8" fmla="*/ 3 w 3"/>
                      <a:gd name="T9" fmla="*/ 0 h 2"/>
                      <a:gd name="T10" fmla="*/ 0 w 3"/>
                      <a:gd name="T11" fmla="*/ 0 h 2"/>
                      <a:gd name="T12" fmla="*/ 0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1" y="2"/>
                        </a:lnTo>
                        <a:lnTo>
                          <a:pt x="3" y="2"/>
                        </a:lnTo>
                        <a:lnTo>
                          <a:pt x="3" y="1"/>
                        </a:lnTo>
                        <a:lnTo>
                          <a:pt x="3"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2" name="Freeform 877"/>
                  <p:cNvSpPr>
                    <a:spLocks/>
                  </p:cNvSpPr>
                  <p:nvPr/>
                </p:nvSpPr>
                <p:spPr bwMode="auto">
                  <a:xfrm>
                    <a:off x="4457" y="2447"/>
                    <a:ext cx="2" cy="2"/>
                  </a:xfrm>
                  <a:custGeom>
                    <a:avLst/>
                    <a:gdLst>
                      <a:gd name="T0" fmla="*/ 2 w 4"/>
                      <a:gd name="T1" fmla="*/ 3 h 3"/>
                      <a:gd name="T2" fmla="*/ 3 w 4"/>
                      <a:gd name="T3" fmla="*/ 3 h 3"/>
                      <a:gd name="T4" fmla="*/ 4 w 4"/>
                      <a:gd name="T5" fmla="*/ 2 h 3"/>
                      <a:gd name="T6" fmla="*/ 3 w 4"/>
                      <a:gd name="T7" fmla="*/ 1 h 3"/>
                      <a:gd name="T8" fmla="*/ 2 w 4"/>
                      <a:gd name="T9" fmla="*/ 0 h 3"/>
                      <a:gd name="T10" fmla="*/ 0 w 4"/>
                      <a:gd name="T11" fmla="*/ 1 h 3"/>
                      <a:gd name="T12" fmla="*/ 2 w 4"/>
                      <a:gd name="T13" fmla="*/ 2 h 3"/>
                      <a:gd name="T14" fmla="*/ 2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3"/>
                        </a:moveTo>
                        <a:lnTo>
                          <a:pt x="3" y="3"/>
                        </a:lnTo>
                        <a:lnTo>
                          <a:pt x="4" y="2"/>
                        </a:lnTo>
                        <a:lnTo>
                          <a:pt x="3" y="1"/>
                        </a:lnTo>
                        <a:lnTo>
                          <a:pt x="2" y="0"/>
                        </a:lnTo>
                        <a:lnTo>
                          <a:pt x="0" y="1"/>
                        </a:lnTo>
                        <a:lnTo>
                          <a:pt x="2" y="2"/>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3" name="Freeform 878"/>
                  <p:cNvSpPr>
                    <a:spLocks/>
                  </p:cNvSpPr>
                  <p:nvPr/>
                </p:nvSpPr>
                <p:spPr bwMode="auto">
                  <a:xfrm>
                    <a:off x="4458" y="2447"/>
                    <a:ext cx="1" cy="2"/>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4" name="Freeform 879"/>
                  <p:cNvSpPr>
                    <a:spLocks/>
                  </p:cNvSpPr>
                  <p:nvPr/>
                </p:nvSpPr>
                <p:spPr bwMode="auto">
                  <a:xfrm>
                    <a:off x="4458" y="2445"/>
                    <a:ext cx="4" cy="4"/>
                  </a:xfrm>
                  <a:custGeom>
                    <a:avLst/>
                    <a:gdLst>
                      <a:gd name="T0" fmla="*/ 1 w 7"/>
                      <a:gd name="T1" fmla="*/ 7 h 7"/>
                      <a:gd name="T2" fmla="*/ 2 w 7"/>
                      <a:gd name="T3" fmla="*/ 7 h 7"/>
                      <a:gd name="T4" fmla="*/ 7 w 7"/>
                      <a:gd name="T5" fmla="*/ 3 h 7"/>
                      <a:gd name="T6" fmla="*/ 5 w 7"/>
                      <a:gd name="T7" fmla="*/ 1 h 7"/>
                      <a:gd name="T8" fmla="*/ 4 w 7"/>
                      <a:gd name="T9" fmla="*/ 0 h 7"/>
                      <a:gd name="T10" fmla="*/ 0 w 7"/>
                      <a:gd name="T11" fmla="*/ 5 h 7"/>
                      <a:gd name="T12" fmla="*/ 1 w 7"/>
                      <a:gd name="T13" fmla="*/ 6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2" y="7"/>
                        </a:lnTo>
                        <a:lnTo>
                          <a:pt x="7" y="3"/>
                        </a:lnTo>
                        <a:lnTo>
                          <a:pt x="5" y="1"/>
                        </a:lnTo>
                        <a:lnTo>
                          <a:pt x="4" y="0"/>
                        </a:lnTo>
                        <a:lnTo>
                          <a:pt x="0" y="5"/>
                        </a:lnTo>
                        <a:lnTo>
                          <a:pt x="1" y="6"/>
                        </a:lnTo>
                        <a:lnTo>
                          <a:pt x="1" y="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5" name="Freeform 880"/>
                  <p:cNvSpPr>
                    <a:spLocks/>
                  </p:cNvSpPr>
                  <p:nvPr/>
                </p:nvSpPr>
                <p:spPr bwMode="auto">
                  <a:xfrm>
                    <a:off x="4461" y="2445"/>
                    <a:ext cx="1" cy="1"/>
                  </a:xfrm>
                  <a:custGeom>
                    <a:avLst/>
                    <a:gdLst>
                      <a:gd name="T0" fmla="*/ 1 w 3"/>
                      <a:gd name="T1" fmla="*/ 1 h 3"/>
                      <a:gd name="T2" fmla="*/ 1 w 3"/>
                      <a:gd name="T3" fmla="*/ 3 h 3"/>
                      <a:gd name="T4" fmla="*/ 3 w 3"/>
                      <a:gd name="T5" fmla="*/ 3 h 3"/>
                      <a:gd name="T6" fmla="*/ 3 w 3"/>
                      <a:gd name="T7" fmla="*/ 1 h 3"/>
                      <a:gd name="T8" fmla="*/ 3 w 3"/>
                      <a:gd name="T9" fmla="*/ 0 h 3"/>
                      <a:gd name="T10" fmla="*/ 0 w 3"/>
                      <a:gd name="T11" fmla="*/ 0 h 3"/>
                      <a:gd name="T12" fmla="*/ 0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1" y="3"/>
                        </a:lnTo>
                        <a:lnTo>
                          <a:pt x="3" y="3"/>
                        </a:lnTo>
                        <a:lnTo>
                          <a:pt x="3" y="1"/>
                        </a:lnTo>
                        <a:lnTo>
                          <a:pt x="3"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6" name="Freeform 881"/>
                  <p:cNvSpPr>
                    <a:spLocks/>
                  </p:cNvSpPr>
                  <p:nvPr/>
                </p:nvSpPr>
                <p:spPr bwMode="auto">
                  <a:xfrm>
                    <a:off x="4461" y="2445"/>
                    <a:ext cx="1" cy="1"/>
                  </a:xfrm>
                  <a:custGeom>
                    <a:avLst/>
                    <a:gdLst>
                      <a:gd name="T0" fmla="*/ 2 w 3"/>
                      <a:gd name="T1" fmla="*/ 3 h 3"/>
                      <a:gd name="T2" fmla="*/ 3 w 3"/>
                      <a:gd name="T3" fmla="*/ 3 h 3"/>
                      <a:gd name="T4" fmla="*/ 3 w 3"/>
                      <a:gd name="T5" fmla="*/ 0 h 3"/>
                      <a:gd name="T6" fmla="*/ 2 w 3"/>
                      <a:gd name="T7" fmla="*/ 0 h 3"/>
                      <a:gd name="T8" fmla="*/ 0 w 3"/>
                      <a:gd name="T9" fmla="*/ 0 h 3"/>
                      <a:gd name="T10" fmla="*/ 0 w 3"/>
                      <a:gd name="T11" fmla="*/ 1 h 3"/>
                      <a:gd name="T12" fmla="*/ 2 w 3"/>
                      <a:gd name="T13" fmla="*/ 1 h 3"/>
                      <a:gd name="T14" fmla="*/ 2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3"/>
                        </a:moveTo>
                        <a:lnTo>
                          <a:pt x="3" y="3"/>
                        </a:lnTo>
                        <a:lnTo>
                          <a:pt x="3" y="0"/>
                        </a:lnTo>
                        <a:lnTo>
                          <a:pt x="2" y="0"/>
                        </a:lnTo>
                        <a:lnTo>
                          <a:pt x="0" y="0"/>
                        </a:lnTo>
                        <a:lnTo>
                          <a:pt x="0" y="1"/>
                        </a:lnTo>
                        <a:lnTo>
                          <a:pt x="2" y="1"/>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7" name="Freeform 882"/>
                  <p:cNvSpPr>
                    <a:spLocks/>
                  </p:cNvSpPr>
                  <p:nvPr/>
                </p:nvSpPr>
                <p:spPr bwMode="auto">
                  <a:xfrm>
                    <a:off x="4461" y="2444"/>
                    <a:ext cx="2" cy="2"/>
                  </a:xfrm>
                  <a:custGeom>
                    <a:avLst/>
                    <a:gdLst>
                      <a:gd name="T0" fmla="*/ 2 w 4"/>
                      <a:gd name="T1" fmla="*/ 2 h 3"/>
                      <a:gd name="T2" fmla="*/ 3 w 4"/>
                      <a:gd name="T3" fmla="*/ 3 h 3"/>
                      <a:gd name="T4" fmla="*/ 4 w 4"/>
                      <a:gd name="T5" fmla="*/ 2 h 3"/>
                      <a:gd name="T6" fmla="*/ 3 w 4"/>
                      <a:gd name="T7" fmla="*/ 1 h 3"/>
                      <a:gd name="T8" fmla="*/ 2 w 4"/>
                      <a:gd name="T9" fmla="*/ 0 h 3"/>
                      <a:gd name="T10" fmla="*/ 0 w 4"/>
                      <a:gd name="T11" fmla="*/ 1 h 3"/>
                      <a:gd name="T12" fmla="*/ 0 w 4"/>
                      <a:gd name="T13" fmla="*/ 2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3" y="3"/>
                        </a:lnTo>
                        <a:lnTo>
                          <a:pt x="4" y="2"/>
                        </a:lnTo>
                        <a:lnTo>
                          <a:pt x="3" y="1"/>
                        </a:lnTo>
                        <a:lnTo>
                          <a:pt x="2" y="0"/>
                        </a:lnTo>
                        <a:lnTo>
                          <a:pt x="0" y="1"/>
                        </a:lnTo>
                        <a:lnTo>
                          <a:pt x="0"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8" name="Freeform 883"/>
                  <p:cNvSpPr>
                    <a:spLocks/>
                  </p:cNvSpPr>
                  <p:nvPr/>
                </p:nvSpPr>
                <p:spPr bwMode="auto">
                  <a:xfrm>
                    <a:off x="4462" y="2444"/>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09" name="Freeform 884"/>
                  <p:cNvSpPr>
                    <a:spLocks/>
                  </p:cNvSpPr>
                  <p:nvPr/>
                </p:nvSpPr>
                <p:spPr bwMode="auto">
                  <a:xfrm>
                    <a:off x="4462" y="2443"/>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0" name="Freeform 885"/>
                  <p:cNvSpPr>
                    <a:spLocks/>
                  </p:cNvSpPr>
                  <p:nvPr/>
                </p:nvSpPr>
                <p:spPr bwMode="auto">
                  <a:xfrm>
                    <a:off x="4462" y="2443"/>
                    <a:ext cx="2"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1" name="Freeform 886"/>
                  <p:cNvSpPr>
                    <a:spLocks/>
                  </p:cNvSpPr>
                  <p:nvPr/>
                </p:nvSpPr>
                <p:spPr bwMode="auto">
                  <a:xfrm>
                    <a:off x="4462" y="2442"/>
                    <a:ext cx="2" cy="1"/>
                  </a:xfrm>
                  <a:custGeom>
                    <a:avLst/>
                    <a:gdLst>
                      <a:gd name="T0" fmla="*/ 1 w 3"/>
                      <a:gd name="T1" fmla="*/ 3 h 4"/>
                      <a:gd name="T2" fmla="*/ 2 w 3"/>
                      <a:gd name="T3" fmla="*/ 4 h 4"/>
                      <a:gd name="T4" fmla="*/ 3 w 3"/>
                      <a:gd name="T5" fmla="*/ 3 h 4"/>
                      <a:gd name="T6" fmla="*/ 2 w 3"/>
                      <a:gd name="T7" fmla="*/ 2 h 4"/>
                      <a:gd name="T8" fmla="*/ 1 w 3"/>
                      <a:gd name="T9" fmla="*/ 0 h 4"/>
                      <a:gd name="T10" fmla="*/ 0 w 3"/>
                      <a:gd name="T11" fmla="*/ 2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2"/>
                        </a:lnTo>
                        <a:lnTo>
                          <a:pt x="1" y="0"/>
                        </a:lnTo>
                        <a:lnTo>
                          <a:pt x="0" y="2"/>
                        </a:lnTo>
                        <a:lnTo>
                          <a:pt x="0" y="3"/>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2" name="Freeform 887"/>
                  <p:cNvSpPr>
                    <a:spLocks/>
                  </p:cNvSpPr>
                  <p:nvPr/>
                </p:nvSpPr>
                <p:spPr bwMode="auto">
                  <a:xfrm>
                    <a:off x="4463" y="2440"/>
                    <a:ext cx="1" cy="3"/>
                  </a:xfrm>
                  <a:custGeom>
                    <a:avLst/>
                    <a:gdLst>
                      <a:gd name="T0" fmla="*/ 2 w 2"/>
                      <a:gd name="T1" fmla="*/ 6 h 6"/>
                      <a:gd name="T2" fmla="*/ 2 w 2"/>
                      <a:gd name="T3" fmla="*/ 6 h 6"/>
                      <a:gd name="T4" fmla="*/ 2 w 2"/>
                      <a:gd name="T5" fmla="*/ 0 h 6"/>
                      <a:gd name="T6" fmla="*/ 1 w 2"/>
                      <a:gd name="T7" fmla="*/ 0 h 6"/>
                      <a:gd name="T8" fmla="*/ 0 w 2"/>
                      <a:gd name="T9" fmla="*/ 0 h 6"/>
                      <a:gd name="T10" fmla="*/ 0 w 2"/>
                      <a:gd name="T11" fmla="*/ 5 h 6"/>
                      <a:gd name="T12" fmla="*/ 1 w 2"/>
                      <a:gd name="T13" fmla="*/ 5 h 6"/>
                      <a:gd name="T14" fmla="*/ 2 w 2"/>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2" y="6"/>
                        </a:moveTo>
                        <a:lnTo>
                          <a:pt x="2" y="6"/>
                        </a:lnTo>
                        <a:lnTo>
                          <a:pt x="2" y="0"/>
                        </a:lnTo>
                        <a:lnTo>
                          <a:pt x="1" y="0"/>
                        </a:lnTo>
                        <a:lnTo>
                          <a:pt x="0" y="0"/>
                        </a:lnTo>
                        <a:lnTo>
                          <a:pt x="0" y="5"/>
                        </a:lnTo>
                        <a:lnTo>
                          <a:pt x="1" y="5"/>
                        </a:lnTo>
                        <a:lnTo>
                          <a:pt x="2"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3" name="Freeform 888"/>
                  <p:cNvSpPr>
                    <a:spLocks/>
                  </p:cNvSpPr>
                  <p:nvPr/>
                </p:nvSpPr>
                <p:spPr bwMode="auto">
                  <a:xfrm>
                    <a:off x="4463" y="2439"/>
                    <a:ext cx="1" cy="2"/>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4" name="Freeform 889"/>
                  <p:cNvSpPr>
                    <a:spLocks/>
                  </p:cNvSpPr>
                  <p:nvPr/>
                </p:nvSpPr>
                <p:spPr bwMode="auto">
                  <a:xfrm>
                    <a:off x="4463" y="2439"/>
                    <a:ext cx="2" cy="2"/>
                  </a:xfrm>
                  <a:custGeom>
                    <a:avLst/>
                    <a:gdLst>
                      <a:gd name="T0" fmla="*/ 2 w 3"/>
                      <a:gd name="T1" fmla="*/ 3 h 3"/>
                      <a:gd name="T2" fmla="*/ 2 w 3"/>
                      <a:gd name="T3" fmla="*/ 3 h 3"/>
                      <a:gd name="T4" fmla="*/ 3 w 3"/>
                      <a:gd name="T5" fmla="*/ 1 h 3"/>
                      <a:gd name="T6" fmla="*/ 2 w 3"/>
                      <a:gd name="T7" fmla="*/ 0 h 3"/>
                      <a:gd name="T8" fmla="*/ 1 w 3"/>
                      <a:gd name="T9" fmla="*/ 1 h 3"/>
                      <a:gd name="T10" fmla="*/ 0 w 3"/>
                      <a:gd name="T11" fmla="*/ 2 h 3"/>
                      <a:gd name="T12" fmla="*/ 1 w 3"/>
                      <a:gd name="T13" fmla="*/ 3 h 3"/>
                      <a:gd name="T14" fmla="*/ 2 w 3"/>
                      <a:gd name="T15" fmla="*/ 2 h 3"/>
                      <a:gd name="T16" fmla="*/ 2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3"/>
                        </a:moveTo>
                        <a:lnTo>
                          <a:pt x="2" y="3"/>
                        </a:lnTo>
                        <a:lnTo>
                          <a:pt x="3" y="1"/>
                        </a:lnTo>
                        <a:lnTo>
                          <a:pt x="2" y="0"/>
                        </a:lnTo>
                        <a:lnTo>
                          <a:pt x="1" y="1"/>
                        </a:lnTo>
                        <a:lnTo>
                          <a:pt x="0" y="2"/>
                        </a:lnTo>
                        <a:lnTo>
                          <a:pt x="1" y="3"/>
                        </a:lnTo>
                        <a:lnTo>
                          <a:pt x="2" y="2"/>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5" name="Freeform 890"/>
                  <p:cNvSpPr>
                    <a:spLocks/>
                  </p:cNvSpPr>
                  <p:nvPr/>
                </p:nvSpPr>
                <p:spPr bwMode="auto">
                  <a:xfrm>
                    <a:off x="4463" y="2438"/>
                    <a:ext cx="1" cy="2"/>
                  </a:xfrm>
                  <a:custGeom>
                    <a:avLst/>
                    <a:gdLst>
                      <a:gd name="T0" fmla="*/ 1 w 2"/>
                      <a:gd name="T1" fmla="*/ 4 h 5"/>
                      <a:gd name="T2" fmla="*/ 2 w 2"/>
                      <a:gd name="T3" fmla="*/ 4 h 5"/>
                      <a:gd name="T4" fmla="*/ 2 w 2"/>
                      <a:gd name="T5" fmla="*/ 0 h 5"/>
                      <a:gd name="T6" fmla="*/ 1 w 2"/>
                      <a:gd name="T7" fmla="*/ 0 h 5"/>
                      <a:gd name="T8" fmla="*/ 0 w 2"/>
                      <a:gd name="T9" fmla="*/ 0 h 5"/>
                      <a:gd name="T10" fmla="*/ 0 w 2"/>
                      <a:gd name="T11" fmla="*/ 5 h 5"/>
                      <a:gd name="T12" fmla="*/ 0 w 2"/>
                      <a:gd name="T13" fmla="*/ 5 h 5"/>
                      <a:gd name="T14" fmla="*/ 1 w 2"/>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4"/>
                        </a:moveTo>
                        <a:lnTo>
                          <a:pt x="2" y="4"/>
                        </a:lnTo>
                        <a:lnTo>
                          <a:pt x="2" y="0"/>
                        </a:lnTo>
                        <a:lnTo>
                          <a:pt x="1" y="0"/>
                        </a:lnTo>
                        <a:lnTo>
                          <a:pt x="0" y="0"/>
                        </a:lnTo>
                        <a:lnTo>
                          <a:pt x="0" y="5"/>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6" name="Freeform 891"/>
                  <p:cNvSpPr>
                    <a:spLocks/>
                  </p:cNvSpPr>
                  <p:nvPr/>
                </p:nvSpPr>
                <p:spPr bwMode="auto">
                  <a:xfrm>
                    <a:off x="4462" y="2436"/>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7" name="Freeform 892"/>
                  <p:cNvSpPr>
                    <a:spLocks/>
                  </p:cNvSpPr>
                  <p:nvPr/>
                </p:nvSpPr>
                <p:spPr bwMode="auto">
                  <a:xfrm>
                    <a:off x="4462" y="2436"/>
                    <a:ext cx="2" cy="2"/>
                  </a:xfrm>
                  <a:custGeom>
                    <a:avLst/>
                    <a:gdLst>
                      <a:gd name="T0" fmla="*/ 1 w 2"/>
                      <a:gd name="T1" fmla="*/ 2 h 3"/>
                      <a:gd name="T2" fmla="*/ 2 w 2"/>
                      <a:gd name="T3" fmla="*/ 2 h 3"/>
                      <a:gd name="T4" fmla="*/ 2 w 2"/>
                      <a:gd name="T5" fmla="*/ 0 h 3"/>
                      <a:gd name="T6" fmla="*/ 1 w 2"/>
                      <a:gd name="T7" fmla="*/ 0 h 3"/>
                      <a:gd name="T8" fmla="*/ 0 w 2"/>
                      <a:gd name="T9" fmla="*/ 0 h 3"/>
                      <a:gd name="T10" fmla="*/ 0 w 2"/>
                      <a:gd name="T11" fmla="*/ 3 h 3"/>
                      <a:gd name="T12" fmla="*/ 0 w 2"/>
                      <a:gd name="T13" fmla="*/ 3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2" y="2"/>
                        </a:lnTo>
                        <a:lnTo>
                          <a:pt x="2" y="0"/>
                        </a:lnTo>
                        <a:lnTo>
                          <a:pt x="1" y="0"/>
                        </a:lnTo>
                        <a:lnTo>
                          <a:pt x="0" y="0"/>
                        </a:lnTo>
                        <a:lnTo>
                          <a:pt x="0" y="3"/>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8" name="Freeform 893"/>
                  <p:cNvSpPr>
                    <a:spLocks/>
                  </p:cNvSpPr>
                  <p:nvPr/>
                </p:nvSpPr>
                <p:spPr bwMode="auto">
                  <a:xfrm>
                    <a:off x="4463" y="2435"/>
                    <a:ext cx="1" cy="2"/>
                  </a:xfrm>
                  <a:custGeom>
                    <a:avLst/>
                    <a:gdLst>
                      <a:gd name="T0" fmla="*/ 1 w 1"/>
                      <a:gd name="T1" fmla="*/ 2 h 4"/>
                      <a:gd name="T2" fmla="*/ 1 w 1"/>
                      <a:gd name="T3" fmla="*/ 0 h 4"/>
                      <a:gd name="T4" fmla="*/ 0 w 1"/>
                      <a:gd name="T5" fmla="*/ 4 h 4"/>
                      <a:gd name="T6" fmla="*/ 0 w 1"/>
                      <a:gd name="T7" fmla="*/ 2 h 4"/>
                      <a:gd name="T8" fmla="*/ 1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1" y="2"/>
                        </a:moveTo>
                        <a:lnTo>
                          <a:pt x="1" y="0"/>
                        </a:lnTo>
                        <a:lnTo>
                          <a:pt x="0" y="4"/>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19" name="Freeform 894"/>
                  <p:cNvSpPr>
                    <a:spLocks/>
                  </p:cNvSpPr>
                  <p:nvPr/>
                </p:nvSpPr>
                <p:spPr bwMode="auto">
                  <a:xfrm>
                    <a:off x="4462" y="2435"/>
                    <a:ext cx="2" cy="2"/>
                  </a:xfrm>
                  <a:custGeom>
                    <a:avLst/>
                    <a:gdLst>
                      <a:gd name="T0" fmla="*/ 2 w 2"/>
                      <a:gd name="T1" fmla="*/ 0 h 4"/>
                      <a:gd name="T2" fmla="*/ 0 w 2"/>
                      <a:gd name="T3" fmla="*/ 0 h 4"/>
                      <a:gd name="T4" fmla="*/ 0 w 2"/>
                      <a:gd name="T5" fmla="*/ 2 h 4"/>
                      <a:gd name="T6" fmla="*/ 0 w 2"/>
                      <a:gd name="T7" fmla="*/ 4 h 4"/>
                      <a:gd name="T8" fmla="*/ 1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1" y="4"/>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0" name="Freeform 895"/>
                  <p:cNvSpPr>
                    <a:spLocks/>
                  </p:cNvSpPr>
                  <p:nvPr/>
                </p:nvSpPr>
                <p:spPr bwMode="auto">
                  <a:xfrm>
                    <a:off x="4462" y="2435"/>
                    <a:ext cx="1" cy="2"/>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1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1" name="Freeform 896"/>
                  <p:cNvSpPr>
                    <a:spLocks/>
                  </p:cNvSpPr>
                  <p:nvPr/>
                </p:nvSpPr>
                <p:spPr bwMode="auto">
                  <a:xfrm>
                    <a:off x="4459" y="2432"/>
                    <a:ext cx="4" cy="4"/>
                  </a:xfrm>
                  <a:custGeom>
                    <a:avLst/>
                    <a:gdLst>
                      <a:gd name="T0" fmla="*/ 7 w 7"/>
                      <a:gd name="T1" fmla="*/ 6 h 7"/>
                      <a:gd name="T2" fmla="*/ 7 w 7"/>
                      <a:gd name="T3" fmla="*/ 5 h 7"/>
                      <a:gd name="T4" fmla="*/ 2 w 7"/>
                      <a:gd name="T5" fmla="*/ 0 h 7"/>
                      <a:gd name="T6" fmla="*/ 1 w 7"/>
                      <a:gd name="T7" fmla="*/ 1 h 7"/>
                      <a:gd name="T8" fmla="*/ 0 w 7"/>
                      <a:gd name="T9" fmla="*/ 2 h 7"/>
                      <a:gd name="T10" fmla="*/ 5 w 7"/>
                      <a:gd name="T11" fmla="*/ 7 h 7"/>
                      <a:gd name="T12" fmla="*/ 6 w 7"/>
                      <a:gd name="T13" fmla="*/ 6 h 7"/>
                      <a:gd name="T14" fmla="*/ 7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7" y="6"/>
                        </a:moveTo>
                        <a:lnTo>
                          <a:pt x="7" y="5"/>
                        </a:lnTo>
                        <a:lnTo>
                          <a:pt x="2" y="0"/>
                        </a:lnTo>
                        <a:lnTo>
                          <a:pt x="1" y="1"/>
                        </a:lnTo>
                        <a:lnTo>
                          <a:pt x="0" y="2"/>
                        </a:lnTo>
                        <a:lnTo>
                          <a:pt x="5" y="7"/>
                        </a:lnTo>
                        <a:lnTo>
                          <a:pt x="6" y="6"/>
                        </a:lnTo>
                        <a:lnTo>
                          <a:pt x="7"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2" name="Freeform 897"/>
                  <p:cNvSpPr>
                    <a:spLocks/>
                  </p:cNvSpPr>
                  <p:nvPr/>
                </p:nvSpPr>
                <p:spPr bwMode="auto">
                  <a:xfrm>
                    <a:off x="4459" y="2432"/>
                    <a:ext cx="2" cy="2"/>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3" name="Freeform 898"/>
                  <p:cNvSpPr>
                    <a:spLocks/>
                  </p:cNvSpPr>
                  <p:nvPr/>
                </p:nvSpPr>
                <p:spPr bwMode="auto">
                  <a:xfrm>
                    <a:off x="4458" y="2431"/>
                    <a:ext cx="2" cy="3"/>
                  </a:xfrm>
                  <a:custGeom>
                    <a:avLst/>
                    <a:gdLst>
                      <a:gd name="T0" fmla="*/ 3 w 4"/>
                      <a:gd name="T1" fmla="*/ 3 h 5"/>
                      <a:gd name="T2" fmla="*/ 4 w 4"/>
                      <a:gd name="T3" fmla="*/ 2 h 5"/>
                      <a:gd name="T4" fmla="*/ 2 w 4"/>
                      <a:gd name="T5" fmla="*/ 0 h 5"/>
                      <a:gd name="T6" fmla="*/ 1 w 4"/>
                      <a:gd name="T7" fmla="*/ 1 h 5"/>
                      <a:gd name="T8" fmla="*/ 0 w 4"/>
                      <a:gd name="T9" fmla="*/ 2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2" y="0"/>
                        </a:lnTo>
                        <a:lnTo>
                          <a:pt x="1" y="1"/>
                        </a:lnTo>
                        <a:lnTo>
                          <a:pt x="0" y="2"/>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4" name="Freeform 899"/>
                  <p:cNvSpPr>
                    <a:spLocks/>
                  </p:cNvSpPr>
                  <p:nvPr/>
                </p:nvSpPr>
                <p:spPr bwMode="auto">
                  <a:xfrm>
                    <a:off x="4458" y="2431"/>
                    <a:ext cx="1" cy="2"/>
                  </a:xfrm>
                  <a:custGeom>
                    <a:avLst/>
                    <a:gdLst>
                      <a:gd name="T0" fmla="*/ 2 w 2"/>
                      <a:gd name="T1" fmla="*/ 2 h 5"/>
                      <a:gd name="T2" fmla="*/ 1 w 2"/>
                      <a:gd name="T3" fmla="*/ 0 h 5"/>
                      <a:gd name="T4" fmla="*/ 0 w 2"/>
                      <a:gd name="T5" fmla="*/ 0 h 5"/>
                      <a:gd name="T6" fmla="*/ 0 w 2"/>
                      <a:gd name="T7" fmla="*/ 3 h 5"/>
                      <a:gd name="T8" fmla="*/ 0 w 2"/>
                      <a:gd name="T9" fmla="*/ 5 h 5"/>
                      <a:gd name="T10" fmla="*/ 1 w 2"/>
                      <a:gd name="T11" fmla="*/ 5 h 5"/>
                      <a:gd name="T12" fmla="*/ 1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1" y="0"/>
                        </a:lnTo>
                        <a:lnTo>
                          <a:pt x="0" y="0"/>
                        </a:lnTo>
                        <a:lnTo>
                          <a:pt x="0" y="3"/>
                        </a:lnTo>
                        <a:lnTo>
                          <a:pt x="0" y="5"/>
                        </a:lnTo>
                        <a:lnTo>
                          <a:pt x="1" y="5"/>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5" name="Freeform 900"/>
                  <p:cNvSpPr>
                    <a:spLocks/>
                  </p:cNvSpPr>
                  <p:nvPr/>
                </p:nvSpPr>
                <p:spPr bwMode="auto">
                  <a:xfrm>
                    <a:off x="4457" y="2431"/>
                    <a:ext cx="1" cy="2"/>
                  </a:xfrm>
                  <a:custGeom>
                    <a:avLst/>
                    <a:gdLst>
                      <a:gd name="T0" fmla="*/ 3 w 4"/>
                      <a:gd name="T1" fmla="*/ 3 h 5"/>
                      <a:gd name="T2" fmla="*/ 4 w 4"/>
                      <a:gd name="T3" fmla="*/ 2 h 5"/>
                      <a:gd name="T4" fmla="*/ 3 w 4"/>
                      <a:gd name="T5" fmla="*/ 0 h 5"/>
                      <a:gd name="T6" fmla="*/ 1 w 4"/>
                      <a:gd name="T7" fmla="*/ 2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3" y="0"/>
                        </a:lnTo>
                        <a:lnTo>
                          <a:pt x="1" y="2"/>
                        </a:lnTo>
                        <a:lnTo>
                          <a:pt x="0" y="3"/>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6" name="Freeform 901"/>
                  <p:cNvSpPr>
                    <a:spLocks/>
                  </p:cNvSpPr>
                  <p:nvPr/>
                </p:nvSpPr>
                <p:spPr bwMode="auto">
                  <a:xfrm>
                    <a:off x="4456" y="2430"/>
                    <a:ext cx="2" cy="2"/>
                  </a:xfrm>
                  <a:custGeom>
                    <a:avLst/>
                    <a:gdLst>
                      <a:gd name="T0" fmla="*/ 4 w 4"/>
                      <a:gd name="T1" fmla="*/ 1 h 5"/>
                      <a:gd name="T2" fmla="*/ 2 w 4"/>
                      <a:gd name="T3" fmla="*/ 0 h 5"/>
                      <a:gd name="T4" fmla="*/ 0 w 4"/>
                      <a:gd name="T5" fmla="*/ 0 h 5"/>
                      <a:gd name="T6" fmla="*/ 0 w 4"/>
                      <a:gd name="T7" fmla="*/ 3 h 5"/>
                      <a:gd name="T8" fmla="*/ 0 w 4"/>
                      <a:gd name="T9" fmla="*/ 5 h 5"/>
                      <a:gd name="T10" fmla="*/ 2 w 4"/>
                      <a:gd name="T11" fmla="*/ 5 h 5"/>
                      <a:gd name="T12" fmla="*/ 2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2" y="0"/>
                        </a:lnTo>
                        <a:lnTo>
                          <a:pt x="0" y="0"/>
                        </a:lnTo>
                        <a:lnTo>
                          <a:pt x="0" y="3"/>
                        </a:lnTo>
                        <a:lnTo>
                          <a:pt x="0" y="5"/>
                        </a:lnTo>
                        <a:lnTo>
                          <a:pt x="2" y="5"/>
                        </a:lnTo>
                        <a:lnTo>
                          <a:pt x="2"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7" name="Freeform 902"/>
                  <p:cNvSpPr>
                    <a:spLocks/>
                  </p:cNvSpPr>
                  <p:nvPr/>
                </p:nvSpPr>
                <p:spPr bwMode="auto">
                  <a:xfrm>
                    <a:off x="4455" y="2430"/>
                    <a:ext cx="2" cy="2"/>
                  </a:xfrm>
                  <a:custGeom>
                    <a:avLst/>
                    <a:gdLst>
                      <a:gd name="T0" fmla="*/ 2 w 3"/>
                      <a:gd name="T1" fmla="*/ 3 h 5"/>
                      <a:gd name="T2" fmla="*/ 3 w 3"/>
                      <a:gd name="T3" fmla="*/ 1 h 5"/>
                      <a:gd name="T4" fmla="*/ 2 w 3"/>
                      <a:gd name="T5" fmla="*/ 0 h 5"/>
                      <a:gd name="T6" fmla="*/ 1 w 3"/>
                      <a:gd name="T7" fmla="*/ 1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1"/>
                        </a:lnTo>
                        <a:lnTo>
                          <a:pt x="2" y="0"/>
                        </a:lnTo>
                        <a:lnTo>
                          <a:pt x="1" y="1"/>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8" name="Freeform 903"/>
                  <p:cNvSpPr>
                    <a:spLocks/>
                  </p:cNvSpPr>
                  <p:nvPr/>
                </p:nvSpPr>
                <p:spPr bwMode="auto">
                  <a:xfrm>
                    <a:off x="4455" y="2430"/>
                    <a:ext cx="1" cy="2"/>
                  </a:xfrm>
                  <a:custGeom>
                    <a:avLst/>
                    <a:gdLst>
                      <a:gd name="T0" fmla="*/ 2 w 2"/>
                      <a:gd name="T1" fmla="*/ 1 h 5"/>
                      <a:gd name="T2" fmla="*/ 1 w 2"/>
                      <a:gd name="T3" fmla="*/ 0 h 5"/>
                      <a:gd name="T4" fmla="*/ 0 w 2"/>
                      <a:gd name="T5" fmla="*/ 0 h 5"/>
                      <a:gd name="T6" fmla="*/ 0 w 2"/>
                      <a:gd name="T7" fmla="*/ 2 h 5"/>
                      <a:gd name="T8" fmla="*/ 0 w 2"/>
                      <a:gd name="T9" fmla="*/ 5 h 5"/>
                      <a:gd name="T10" fmla="*/ 1 w 2"/>
                      <a:gd name="T11" fmla="*/ 5 h 5"/>
                      <a:gd name="T12" fmla="*/ 1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1" y="0"/>
                        </a:lnTo>
                        <a:lnTo>
                          <a:pt x="0" y="0"/>
                        </a:lnTo>
                        <a:lnTo>
                          <a:pt x="0" y="2"/>
                        </a:lnTo>
                        <a:lnTo>
                          <a:pt x="0" y="5"/>
                        </a:lnTo>
                        <a:lnTo>
                          <a:pt x="1" y="5"/>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29" name="Freeform 904"/>
                  <p:cNvSpPr>
                    <a:spLocks/>
                  </p:cNvSpPr>
                  <p:nvPr/>
                </p:nvSpPr>
                <p:spPr bwMode="auto">
                  <a:xfrm>
                    <a:off x="4454" y="2430"/>
                    <a:ext cx="1" cy="2"/>
                  </a:xfrm>
                  <a:custGeom>
                    <a:avLst/>
                    <a:gdLst>
                      <a:gd name="T0" fmla="*/ 3 w 4"/>
                      <a:gd name="T1" fmla="*/ 2 h 5"/>
                      <a:gd name="T2" fmla="*/ 4 w 4"/>
                      <a:gd name="T3" fmla="*/ 1 h 5"/>
                      <a:gd name="T4" fmla="*/ 3 w 4"/>
                      <a:gd name="T5" fmla="*/ 0 h 5"/>
                      <a:gd name="T6" fmla="*/ 2 w 4"/>
                      <a:gd name="T7" fmla="*/ 1 h 5"/>
                      <a:gd name="T8" fmla="*/ 0 w 4"/>
                      <a:gd name="T9" fmla="*/ 2 h 5"/>
                      <a:gd name="T10" fmla="*/ 3 w 4"/>
                      <a:gd name="T11" fmla="*/ 5 h 5"/>
                      <a:gd name="T12" fmla="*/ 3 w 4"/>
                      <a:gd name="T13" fmla="*/ 5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4" y="1"/>
                        </a:lnTo>
                        <a:lnTo>
                          <a:pt x="3" y="0"/>
                        </a:lnTo>
                        <a:lnTo>
                          <a:pt x="2" y="1"/>
                        </a:lnTo>
                        <a:lnTo>
                          <a:pt x="0" y="2"/>
                        </a:lnTo>
                        <a:lnTo>
                          <a:pt x="3" y="5"/>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0" name="Freeform 905"/>
                  <p:cNvSpPr>
                    <a:spLocks/>
                  </p:cNvSpPr>
                  <p:nvPr/>
                </p:nvSpPr>
                <p:spPr bwMode="auto">
                  <a:xfrm>
                    <a:off x="4454" y="2429"/>
                    <a:ext cx="1" cy="2"/>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1" name="Freeform 906"/>
                  <p:cNvSpPr>
                    <a:spLocks/>
                  </p:cNvSpPr>
                  <p:nvPr/>
                </p:nvSpPr>
                <p:spPr bwMode="auto">
                  <a:xfrm>
                    <a:off x="4453" y="2429"/>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2" name="Freeform 907"/>
                  <p:cNvSpPr>
                    <a:spLocks/>
                  </p:cNvSpPr>
                  <p:nvPr/>
                </p:nvSpPr>
                <p:spPr bwMode="auto">
                  <a:xfrm>
                    <a:off x="4451" y="2428"/>
                    <a:ext cx="2" cy="3"/>
                  </a:xfrm>
                  <a:custGeom>
                    <a:avLst/>
                    <a:gdLst>
                      <a:gd name="T0" fmla="*/ 2 w 2"/>
                      <a:gd name="T1" fmla="*/ 1 h 4"/>
                      <a:gd name="T2" fmla="*/ 0 w 2"/>
                      <a:gd name="T3" fmla="*/ 0 h 4"/>
                      <a:gd name="T4" fmla="*/ 1 w 2"/>
                      <a:gd name="T5" fmla="*/ 0 h 4"/>
                      <a:gd name="T6" fmla="*/ 1 w 2"/>
                      <a:gd name="T7" fmla="*/ 2 h 4"/>
                      <a:gd name="T8" fmla="*/ 1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1" y="0"/>
                        </a:lnTo>
                        <a:lnTo>
                          <a:pt x="1" y="2"/>
                        </a:lnTo>
                        <a:lnTo>
                          <a:pt x="1"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3" name="Freeform 908"/>
                  <p:cNvSpPr>
                    <a:spLocks/>
                  </p:cNvSpPr>
                  <p:nvPr/>
                </p:nvSpPr>
                <p:spPr bwMode="auto">
                  <a:xfrm>
                    <a:off x="4451" y="2428"/>
                    <a:ext cx="2" cy="3"/>
                  </a:xfrm>
                  <a:custGeom>
                    <a:avLst/>
                    <a:gdLst>
                      <a:gd name="T0" fmla="*/ 2 w 4"/>
                      <a:gd name="T1" fmla="*/ 2 h 4"/>
                      <a:gd name="T2" fmla="*/ 2 w 4"/>
                      <a:gd name="T3" fmla="*/ 1 h 4"/>
                      <a:gd name="T4" fmla="*/ 0 w 4"/>
                      <a:gd name="T5" fmla="*/ 0 h 4"/>
                      <a:gd name="T6" fmla="*/ 0 w 4"/>
                      <a:gd name="T7" fmla="*/ 1 h 4"/>
                      <a:gd name="T8" fmla="*/ 0 w 4"/>
                      <a:gd name="T9" fmla="*/ 2 h 4"/>
                      <a:gd name="T10" fmla="*/ 4 w 4"/>
                      <a:gd name="T11" fmla="*/ 4 h 4"/>
                      <a:gd name="T12" fmla="*/ 2 w 4"/>
                      <a:gd name="T13" fmla="*/ 4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1"/>
                        </a:lnTo>
                        <a:lnTo>
                          <a:pt x="0" y="0"/>
                        </a:lnTo>
                        <a:lnTo>
                          <a:pt x="0" y="1"/>
                        </a:lnTo>
                        <a:lnTo>
                          <a:pt x="0" y="2"/>
                        </a:lnTo>
                        <a:lnTo>
                          <a:pt x="4"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4" name="Freeform 909"/>
                  <p:cNvSpPr>
                    <a:spLocks/>
                  </p:cNvSpPr>
                  <p:nvPr/>
                </p:nvSpPr>
                <p:spPr bwMode="auto">
                  <a:xfrm>
                    <a:off x="4450" y="2428"/>
                    <a:ext cx="1" cy="2"/>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5" name="Freeform 910"/>
                  <p:cNvSpPr>
                    <a:spLocks/>
                  </p:cNvSpPr>
                  <p:nvPr/>
                </p:nvSpPr>
                <p:spPr bwMode="auto">
                  <a:xfrm>
                    <a:off x="4449" y="2428"/>
                    <a:ext cx="2" cy="2"/>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6" name="Freeform 911"/>
                  <p:cNvSpPr>
                    <a:spLocks/>
                  </p:cNvSpPr>
                  <p:nvPr/>
                </p:nvSpPr>
                <p:spPr bwMode="auto">
                  <a:xfrm>
                    <a:off x="4447" y="2427"/>
                    <a:ext cx="2" cy="3"/>
                  </a:xfrm>
                  <a:custGeom>
                    <a:avLst/>
                    <a:gdLst>
                      <a:gd name="T0" fmla="*/ 2 w 2"/>
                      <a:gd name="T1" fmla="*/ 1 h 4"/>
                      <a:gd name="T2" fmla="*/ 0 w 2"/>
                      <a:gd name="T3" fmla="*/ 0 h 4"/>
                      <a:gd name="T4" fmla="*/ 0 w 2"/>
                      <a:gd name="T5" fmla="*/ 0 h 4"/>
                      <a:gd name="T6" fmla="*/ 0 w 2"/>
                      <a:gd name="T7" fmla="*/ 2 h 4"/>
                      <a:gd name="T8" fmla="*/ 0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0" y="2"/>
                        </a:lnTo>
                        <a:lnTo>
                          <a:pt x="0"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7" name="Freeform 912"/>
                  <p:cNvSpPr>
                    <a:spLocks/>
                  </p:cNvSpPr>
                  <p:nvPr/>
                </p:nvSpPr>
                <p:spPr bwMode="auto">
                  <a:xfrm>
                    <a:off x="4446" y="2427"/>
                    <a:ext cx="3" cy="3"/>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8" name="Freeform 913"/>
                  <p:cNvSpPr>
                    <a:spLocks/>
                  </p:cNvSpPr>
                  <p:nvPr/>
                </p:nvSpPr>
                <p:spPr bwMode="auto">
                  <a:xfrm>
                    <a:off x="4445" y="2427"/>
                    <a:ext cx="1" cy="2"/>
                  </a:xfrm>
                  <a:custGeom>
                    <a:avLst/>
                    <a:gdLst>
                      <a:gd name="T0" fmla="*/ 2 w 2"/>
                      <a:gd name="T1" fmla="*/ 2 h 5"/>
                      <a:gd name="T2" fmla="*/ 0 w 2"/>
                      <a:gd name="T3" fmla="*/ 0 h 5"/>
                      <a:gd name="T4" fmla="*/ 0 w 2"/>
                      <a:gd name="T5" fmla="*/ 0 h 5"/>
                      <a:gd name="T6" fmla="*/ 0 w 2"/>
                      <a:gd name="T7" fmla="*/ 3 h 5"/>
                      <a:gd name="T8" fmla="*/ 0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0" y="3"/>
                        </a:lnTo>
                        <a:lnTo>
                          <a:pt x="0" y="5"/>
                        </a:lnTo>
                        <a:lnTo>
                          <a:pt x="2"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39" name="Freeform 914"/>
                  <p:cNvSpPr>
                    <a:spLocks/>
                  </p:cNvSpPr>
                  <p:nvPr/>
                </p:nvSpPr>
                <p:spPr bwMode="auto">
                  <a:xfrm>
                    <a:off x="4442" y="2426"/>
                    <a:ext cx="5" cy="3"/>
                  </a:xfrm>
                  <a:custGeom>
                    <a:avLst/>
                    <a:gdLst>
                      <a:gd name="T0" fmla="*/ 6 w 10"/>
                      <a:gd name="T1" fmla="*/ 4 h 6"/>
                      <a:gd name="T2" fmla="*/ 6 w 10"/>
                      <a:gd name="T3" fmla="*/ 3 h 6"/>
                      <a:gd name="T4" fmla="*/ 3 w 10"/>
                      <a:gd name="T5" fmla="*/ 1 h 6"/>
                      <a:gd name="T6" fmla="*/ 0 w 10"/>
                      <a:gd name="T7" fmla="*/ 0 h 6"/>
                      <a:gd name="T8" fmla="*/ 0 w 10"/>
                      <a:gd name="T9" fmla="*/ 1 h 6"/>
                      <a:gd name="T10" fmla="*/ 0 w 10"/>
                      <a:gd name="T11" fmla="*/ 3 h 6"/>
                      <a:gd name="T12" fmla="*/ 3 w 10"/>
                      <a:gd name="T13" fmla="*/ 4 h 6"/>
                      <a:gd name="T14" fmla="*/ 10 w 10"/>
                      <a:gd name="T15" fmla="*/ 6 h 6"/>
                      <a:gd name="T16" fmla="*/ 6 w 10"/>
                      <a:gd name="T17" fmla="*/ 6 h 6"/>
                      <a:gd name="T18" fmla="*/ 6 w 10"/>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6"/>
                      <a:gd name="T32" fmla="*/ 10 w 10"/>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6">
                        <a:moveTo>
                          <a:pt x="6" y="4"/>
                        </a:moveTo>
                        <a:lnTo>
                          <a:pt x="6" y="3"/>
                        </a:lnTo>
                        <a:lnTo>
                          <a:pt x="3" y="1"/>
                        </a:lnTo>
                        <a:lnTo>
                          <a:pt x="0" y="0"/>
                        </a:lnTo>
                        <a:lnTo>
                          <a:pt x="0" y="1"/>
                        </a:lnTo>
                        <a:lnTo>
                          <a:pt x="0" y="3"/>
                        </a:lnTo>
                        <a:lnTo>
                          <a:pt x="3" y="4"/>
                        </a:lnTo>
                        <a:lnTo>
                          <a:pt x="10" y="6"/>
                        </a:lnTo>
                        <a:lnTo>
                          <a:pt x="6" y="6"/>
                        </a:lnTo>
                        <a:lnTo>
                          <a:pt x="6"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0" name="Freeform 915"/>
                  <p:cNvSpPr>
                    <a:spLocks/>
                  </p:cNvSpPr>
                  <p:nvPr/>
                </p:nvSpPr>
                <p:spPr bwMode="auto">
                  <a:xfrm>
                    <a:off x="4439" y="2426"/>
                    <a:ext cx="3" cy="2"/>
                  </a:xfrm>
                  <a:custGeom>
                    <a:avLst/>
                    <a:gdLst>
                      <a:gd name="T0" fmla="*/ 5 w 5"/>
                      <a:gd name="T1" fmla="*/ 1 h 5"/>
                      <a:gd name="T2" fmla="*/ 3 w 5"/>
                      <a:gd name="T3" fmla="*/ 0 h 5"/>
                      <a:gd name="T4" fmla="*/ 1 w 5"/>
                      <a:gd name="T5" fmla="*/ 0 h 5"/>
                      <a:gd name="T6" fmla="*/ 0 w 5"/>
                      <a:gd name="T7" fmla="*/ 0 h 5"/>
                      <a:gd name="T8" fmla="*/ 0 w 5"/>
                      <a:gd name="T9" fmla="*/ 1 h 5"/>
                      <a:gd name="T10" fmla="*/ 0 w 5"/>
                      <a:gd name="T11" fmla="*/ 2 h 5"/>
                      <a:gd name="T12" fmla="*/ 4 w 5"/>
                      <a:gd name="T13" fmla="*/ 5 h 5"/>
                      <a:gd name="T14" fmla="*/ 5 w 5"/>
                      <a:gd name="T15" fmla="*/ 5 h 5"/>
                      <a:gd name="T16" fmla="*/ 5 w 5"/>
                      <a:gd name="T17" fmla="*/ 2 h 5"/>
                      <a:gd name="T18" fmla="*/ 5 w 5"/>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1"/>
                        </a:moveTo>
                        <a:lnTo>
                          <a:pt x="3" y="0"/>
                        </a:lnTo>
                        <a:lnTo>
                          <a:pt x="1" y="0"/>
                        </a:lnTo>
                        <a:lnTo>
                          <a:pt x="0" y="0"/>
                        </a:lnTo>
                        <a:lnTo>
                          <a:pt x="0" y="1"/>
                        </a:lnTo>
                        <a:lnTo>
                          <a:pt x="0" y="2"/>
                        </a:lnTo>
                        <a:lnTo>
                          <a:pt x="4" y="5"/>
                        </a:lnTo>
                        <a:lnTo>
                          <a:pt x="5" y="5"/>
                        </a:lnTo>
                        <a:lnTo>
                          <a:pt x="5" y="2"/>
                        </a:lnTo>
                        <a:lnTo>
                          <a:pt x="5"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1" name="Freeform 916"/>
                  <p:cNvSpPr>
                    <a:spLocks/>
                  </p:cNvSpPr>
                  <p:nvPr/>
                </p:nvSpPr>
                <p:spPr bwMode="auto">
                  <a:xfrm>
                    <a:off x="4438" y="2425"/>
                    <a:ext cx="1" cy="2"/>
                  </a:xfrm>
                  <a:custGeom>
                    <a:avLst/>
                    <a:gdLst>
                      <a:gd name="T0" fmla="*/ 3 w 3"/>
                      <a:gd name="T1" fmla="*/ 1 h 5"/>
                      <a:gd name="T2" fmla="*/ 0 w 3"/>
                      <a:gd name="T3" fmla="*/ 0 h 5"/>
                      <a:gd name="T4" fmla="*/ 0 w 3"/>
                      <a:gd name="T5" fmla="*/ 0 h 5"/>
                      <a:gd name="T6" fmla="*/ 0 w 3"/>
                      <a:gd name="T7" fmla="*/ 2 h 5"/>
                      <a:gd name="T8" fmla="*/ 0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2"/>
                        </a:lnTo>
                        <a:lnTo>
                          <a:pt x="0" y="5"/>
                        </a:lnTo>
                        <a:lnTo>
                          <a:pt x="3" y="5"/>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2" name="Freeform 917"/>
                  <p:cNvSpPr>
                    <a:spLocks/>
                  </p:cNvSpPr>
                  <p:nvPr/>
                </p:nvSpPr>
                <p:spPr bwMode="auto">
                  <a:xfrm>
                    <a:off x="4437" y="2425"/>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3" name="Freeform 918"/>
                  <p:cNvSpPr>
                    <a:spLocks/>
                  </p:cNvSpPr>
                  <p:nvPr/>
                </p:nvSpPr>
                <p:spPr bwMode="auto">
                  <a:xfrm>
                    <a:off x="4436" y="2424"/>
                    <a:ext cx="1" cy="3"/>
                  </a:xfrm>
                  <a:custGeom>
                    <a:avLst/>
                    <a:gdLst>
                      <a:gd name="T0" fmla="*/ 2 w 2"/>
                      <a:gd name="T1" fmla="*/ 1 h 4"/>
                      <a:gd name="T2" fmla="*/ 0 w 2"/>
                      <a:gd name="T3" fmla="*/ 0 h 4"/>
                      <a:gd name="T4" fmla="*/ 1 w 2"/>
                      <a:gd name="T5" fmla="*/ 0 h 4"/>
                      <a:gd name="T6" fmla="*/ 1 w 2"/>
                      <a:gd name="T7" fmla="*/ 2 h 4"/>
                      <a:gd name="T8" fmla="*/ 1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1" y="0"/>
                        </a:lnTo>
                        <a:lnTo>
                          <a:pt x="1" y="2"/>
                        </a:lnTo>
                        <a:lnTo>
                          <a:pt x="1"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4" name="Freeform 919"/>
                  <p:cNvSpPr>
                    <a:spLocks/>
                  </p:cNvSpPr>
                  <p:nvPr/>
                </p:nvSpPr>
                <p:spPr bwMode="auto">
                  <a:xfrm>
                    <a:off x="4434" y="2424"/>
                    <a:ext cx="4" cy="3"/>
                  </a:xfrm>
                  <a:custGeom>
                    <a:avLst/>
                    <a:gdLst>
                      <a:gd name="T0" fmla="*/ 5 w 7"/>
                      <a:gd name="T1" fmla="*/ 3 h 5"/>
                      <a:gd name="T2" fmla="*/ 5 w 7"/>
                      <a:gd name="T3" fmla="*/ 2 h 5"/>
                      <a:gd name="T4" fmla="*/ 0 w 7"/>
                      <a:gd name="T5" fmla="*/ 0 h 5"/>
                      <a:gd name="T6" fmla="*/ 0 w 7"/>
                      <a:gd name="T7" fmla="*/ 1 h 5"/>
                      <a:gd name="T8" fmla="*/ 0 w 7"/>
                      <a:gd name="T9" fmla="*/ 2 h 5"/>
                      <a:gd name="T10" fmla="*/ 7 w 7"/>
                      <a:gd name="T11" fmla="*/ 5 h 5"/>
                      <a:gd name="T12" fmla="*/ 5 w 7"/>
                      <a:gd name="T13" fmla="*/ 5 h 5"/>
                      <a:gd name="T14" fmla="*/ 5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3"/>
                        </a:moveTo>
                        <a:lnTo>
                          <a:pt x="5" y="2"/>
                        </a:lnTo>
                        <a:lnTo>
                          <a:pt x="0" y="0"/>
                        </a:lnTo>
                        <a:lnTo>
                          <a:pt x="0" y="1"/>
                        </a:lnTo>
                        <a:lnTo>
                          <a:pt x="0" y="2"/>
                        </a:lnTo>
                        <a:lnTo>
                          <a:pt x="7" y="5"/>
                        </a:lnTo>
                        <a:lnTo>
                          <a:pt x="5" y="5"/>
                        </a:lnTo>
                        <a:lnTo>
                          <a:pt x="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5" name="Freeform 920"/>
                  <p:cNvSpPr>
                    <a:spLocks/>
                  </p:cNvSpPr>
                  <p:nvPr/>
                </p:nvSpPr>
                <p:spPr bwMode="auto">
                  <a:xfrm>
                    <a:off x="4433" y="2423"/>
                    <a:ext cx="1" cy="3"/>
                  </a:xfrm>
                  <a:custGeom>
                    <a:avLst/>
                    <a:gdLst>
                      <a:gd name="T0" fmla="*/ 2 w 2"/>
                      <a:gd name="T1" fmla="*/ 2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1" y="0"/>
                        </a:lnTo>
                        <a:lnTo>
                          <a:pt x="1" y="3"/>
                        </a:lnTo>
                        <a:lnTo>
                          <a:pt x="1" y="5"/>
                        </a:lnTo>
                        <a:lnTo>
                          <a:pt x="2"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6" name="Freeform 921"/>
                  <p:cNvSpPr>
                    <a:spLocks/>
                  </p:cNvSpPr>
                  <p:nvPr/>
                </p:nvSpPr>
                <p:spPr bwMode="auto">
                  <a:xfrm>
                    <a:off x="4432" y="2423"/>
                    <a:ext cx="2" cy="3"/>
                  </a:xfrm>
                  <a:custGeom>
                    <a:avLst/>
                    <a:gdLst>
                      <a:gd name="T0" fmla="*/ 2 w 3"/>
                      <a:gd name="T1" fmla="*/ 3 h 5"/>
                      <a:gd name="T2" fmla="*/ 3 w 3"/>
                      <a:gd name="T3" fmla="*/ 2 h 5"/>
                      <a:gd name="T4" fmla="*/ 2 w 3"/>
                      <a:gd name="T5" fmla="*/ 0 h 5"/>
                      <a:gd name="T6" fmla="*/ 1 w 3"/>
                      <a:gd name="T7" fmla="*/ 2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2"/>
                        </a:lnTo>
                        <a:lnTo>
                          <a:pt x="2" y="0"/>
                        </a:lnTo>
                        <a:lnTo>
                          <a:pt x="1" y="2"/>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7" name="Freeform 922"/>
                  <p:cNvSpPr>
                    <a:spLocks/>
                  </p:cNvSpPr>
                  <p:nvPr/>
                </p:nvSpPr>
                <p:spPr bwMode="auto">
                  <a:xfrm>
                    <a:off x="4432" y="2423"/>
                    <a:ext cx="2" cy="2"/>
                  </a:xfrm>
                  <a:custGeom>
                    <a:avLst/>
                    <a:gdLst>
                      <a:gd name="T0" fmla="*/ 2 w 2"/>
                      <a:gd name="T1" fmla="*/ 1 h 5"/>
                      <a:gd name="T2" fmla="*/ 1 w 2"/>
                      <a:gd name="T3" fmla="*/ 0 h 5"/>
                      <a:gd name="T4" fmla="*/ 0 w 2"/>
                      <a:gd name="T5" fmla="*/ 0 h 5"/>
                      <a:gd name="T6" fmla="*/ 0 w 2"/>
                      <a:gd name="T7" fmla="*/ 3 h 5"/>
                      <a:gd name="T8" fmla="*/ 0 w 2"/>
                      <a:gd name="T9" fmla="*/ 5 h 5"/>
                      <a:gd name="T10" fmla="*/ 1 w 2"/>
                      <a:gd name="T11" fmla="*/ 5 h 5"/>
                      <a:gd name="T12" fmla="*/ 1 w 2"/>
                      <a:gd name="T13" fmla="*/ 3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1" y="0"/>
                        </a:lnTo>
                        <a:lnTo>
                          <a:pt x="0" y="0"/>
                        </a:lnTo>
                        <a:lnTo>
                          <a:pt x="0" y="3"/>
                        </a:lnTo>
                        <a:lnTo>
                          <a:pt x="0" y="5"/>
                        </a:lnTo>
                        <a:lnTo>
                          <a:pt x="1" y="5"/>
                        </a:lnTo>
                        <a:lnTo>
                          <a:pt x="1" y="3"/>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8" name="Freeform 923"/>
                  <p:cNvSpPr>
                    <a:spLocks/>
                  </p:cNvSpPr>
                  <p:nvPr/>
                </p:nvSpPr>
                <p:spPr bwMode="auto">
                  <a:xfrm>
                    <a:off x="4431" y="2423"/>
                    <a:ext cx="3" cy="2"/>
                  </a:xfrm>
                  <a:custGeom>
                    <a:avLst/>
                    <a:gdLst>
                      <a:gd name="T0" fmla="*/ 2 w 4"/>
                      <a:gd name="T1" fmla="*/ 3 h 5"/>
                      <a:gd name="T2" fmla="*/ 2 w 4"/>
                      <a:gd name="T3" fmla="*/ 1 h 5"/>
                      <a:gd name="T4" fmla="*/ 0 w 4"/>
                      <a:gd name="T5" fmla="*/ 0 h 5"/>
                      <a:gd name="T6" fmla="*/ 0 w 4"/>
                      <a:gd name="T7" fmla="*/ 1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1"/>
                        </a:lnTo>
                        <a:lnTo>
                          <a:pt x="0" y="0"/>
                        </a:lnTo>
                        <a:lnTo>
                          <a:pt x="0" y="1"/>
                        </a:lnTo>
                        <a:lnTo>
                          <a:pt x="0" y="3"/>
                        </a:lnTo>
                        <a:lnTo>
                          <a:pt x="4"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49" name="Freeform 924"/>
                  <p:cNvSpPr>
                    <a:spLocks/>
                  </p:cNvSpPr>
                  <p:nvPr/>
                </p:nvSpPr>
                <p:spPr bwMode="auto">
                  <a:xfrm>
                    <a:off x="4430" y="2422"/>
                    <a:ext cx="2" cy="2"/>
                  </a:xfrm>
                  <a:custGeom>
                    <a:avLst/>
                    <a:gdLst>
                      <a:gd name="T0" fmla="*/ 4 w 5"/>
                      <a:gd name="T1" fmla="*/ 3 h 5"/>
                      <a:gd name="T2" fmla="*/ 5 w 5"/>
                      <a:gd name="T3" fmla="*/ 2 h 5"/>
                      <a:gd name="T4" fmla="*/ 2 w 5"/>
                      <a:gd name="T5" fmla="*/ 0 h 5"/>
                      <a:gd name="T6" fmla="*/ 1 w 5"/>
                      <a:gd name="T7" fmla="*/ 1 h 5"/>
                      <a:gd name="T8" fmla="*/ 0 w 5"/>
                      <a:gd name="T9" fmla="*/ 2 h 5"/>
                      <a:gd name="T10" fmla="*/ 1 w 5"/>
                      <a:gd name="T11" fmla="*/ 3 h 5"/>
                      <a:gd name="T12" fmla="*/ 4 w 5"/>
                      <a:gd name="T13" fmla="*/ 5 h 5"/>
                      <a:gd name="T14" fmla="*/ 4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3"/>
                        </a:moveTo>
                        <a:lnTo>
                          <a:pt x="5" y="2"/>
                        </a:lnTo>
                        <a:lnTo>
                          <a:pt x="2" y="0"/>
                        </a:lnTo>
                        <a:lnTo>
                          <a:pt x="1" y="1"/>
                        </a:lnTo>
                        <a:lnTo>
                          <a:pt x="0" y="2"/>
                        </a:lnTo>
                        <a:lnTo>
                          <a:pt x="1" y="3"/>
                        </a:lnTo>
                        <a:lnTo>
                          <a:pt x="4" y="5"/>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0" name="Freeform 925"/>
                  <p:cNvSpPr>
                    <a:spLocks/>
                  </p:cNvSpPr>
                  <p:nvPr/>
                </p:nvSpPr>
                <p:spPr bwMode="auto">
                  <a:xfrm>
                    <a:off x="4430" y="2421"/>
                    <a:ext cx="1" cy="2"/>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1" name="Freeform 926"/>
                  <p:cNvSpPr>
                    <a:spLocks/>
                  </p:cNvSpPr>
                  <p:nvPr/>
                </p:nvSpPr>
                <p:spPr bwMode="auto">
                  <a:xfrm>
                    <a:off x="4427" y="2419"/>
                    <a:ext cx="3" cy="4"/>
                  </a:xfrm>
                  <a:custGeom>
                    <a:avLst/>
                    <a:gdLst>
                      <a:gd name="T0" fmla="*/ 6 w 7"/>
                      <a:gd name="T1" fmla="*/ 6 h 8"/>
                      <a:gd name="T2" fmla="*/ 7 w 7"/>
                      <a:gd name="T3" fmla="*/ 5 h 8"/>
                      <a:gd name="T4" fmla="*/ 3 w 7"/>
                      <a:gd name="T5" fmla="*/ 0 h 8"/>
                      <a:gd name="T6" fmla="*/ 1 w 7"/>
                      <a:gd name="T7" fmla="*/ 2 h 8"/>
                      <a:gd name="T8" fmla="*/ 0 w 7"/>
                      <a:gd name="T9" fmla="*/ 3 h 8"/>
                      <a:gd name="T10" fmla="*/ 6 w 7"/>
                      <a:gd name="T11" fmla="*/ 8 h 8"/>
                      <a:gd name="T12" fmla="*/ 6 w 7"/>
                      <a:gd name="T13" fmla="*/ 8 h 8"/>
                      <a:gd name="T14" fmla="*/ 6 w 7"/>
                      <a:gd name="T15" fmla="*/ 6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6" y="6"/>
                        </a:moveTo>
                        <a:lnTo>
                          <a:pt x="7" y="5"/>
                        </a:lnTo>
                        <a:lnTo>
                          <a:pt x="3" y="0"/>
                        </a:lnTo>
                        <a:lnTo>
                          <a:pt x="1" y="2"/>
                        </a:lnTo>
                        <a:lnTo>
                          <a:pt x="0" y="3"/>
                        </a:lnTo>
                        <a:lnTo>
                          <a:pt x="6" y="8"/>
                        </a:lnTo>
                        <a:lnTo>
                          <a:pt x="6"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2" name="Freeform 927"/>
                  <p:cNvSpPr>
                    <a:spLocks/>
                  </p:cNvSpPr>
                  <p:nvPr/>
                </p:nvSpPr>
                <p:spPr bwMode="auto">
                  <a:xfrm>
                    <a:off x="4427" y="2419"/>
                    <a:ext cx="1" cy="1"/>
                  </a:xfrm>
                  <a:custGeom>
                    <a:avLst/>
                    <a:gdLst>
                      <a:gd name="T0" fmla="*/ 1 w 3"/>
                      <a:gd name="T1" fmla="*/ 2 h 3"/>
                      <a:gd name="T2" fmla="*/ 3 w 3"/>
                      <a:gd name="T3" fmla="*/ 2 h 3"/>
                      <a:gd name="T4" fmla="*/ 3 w 3"/>
                      <a:gd name="T5" fmla="*/ 0 h 3"/>
                      <a:gd name="T6" fmla="*/ 1 w 3"/>
                      <a:gd name="T7" fmla="*/ 0 h 3"/>
                      <a:gd name="T8" fmla="*/ 0 w 3"/>
                      <a:gd name="T9" fmla="*/ 0 h 3"/>
                      <a:gd name="T10" fmla="*/ 0 w 3"/>
                      <a:gd name="T11" fmla="*/ 3 h 3"/>
                      <a:gd name="T12" fmla="*/ 0 w 3"/>
                      <a:gd name="T13" fmla="*/ 3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3" y="2"/>
                        </a:lnTo>
                        <a:lnTo>
                          <a:pt x="3" y="0"/>
                        </a:lnTo>
                        <a:lnTo>
                          <a:pt x="1" y="0"/>
                        </a:lnTo>
                        <a:lnTo>
                          <a:pt x="0" y="0"/>
                        </a:lnTo>
                        <a:lnTo>
                          <a:pt x="0" y="3"/>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3" name="Freeform 928"/>
                  <p:cNvSpPr>
                    <a:spLocks/>
                  </p:cNvSpPr>
                  <p:nvPr/>
                </p:nvSpPr>
                <p:spPr bwMode="auto">
                  <a:xfrm>
                    <a:off x="4425" y="2417"/>
                    <a:ext cx="3" cy="3"/>
                  </a:xfrm>
                  <a:custGeom>
                    <a:avLst/>
                    <a:gdLst>
                      <a:gd name="T0" fmla="*/ 5 w 5"/>
                      <a:gd name="T1" fmla="*/ 3 h 5"/>
                      <a:gd name="T2" fmla="*/ 5 w 5"/>
                      <a:gd name="T3" fmla="*/ 2 h 5"/>
                      <a:gd name="T4" fmla="*/ 2 w 5"/>
                      <a:gd name="T5" fmla="*/ 0 h 5"/>
                      <a:gd name="T6" fmla="*/ 1 w 5"/>
                      <a:gd name="T7" fmla="*/ 1 h 5"/>
                      <a:gd name="T8" fmla="*/ 0 w 5"/>
                      <a:gd name="T9" fmla="*/ 2 h 5"/>
                      <a:gd name="T10" fmla="*/ 2 w 5"/>
                      <a:gd name="T11" fmla="*/ 5 h 5"/>
                      <a:gd name="T12" fmla="*/ 3 w 5"/>
                      <a:gd name="T13" fmla="*/ 3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5" y="2"/>
                        </a:lnTo>
                        <a:lnTo>
                          <a:pt x="2" y="0"/>
                        </a:lnTo>
                        <a:lnTo>
                          <a:pt x="1" y="1"/>
                        </a:lnTo>
                        <a:lnTo>
                          <a:pt x="0" y="2"/>
                        </a:lnTo>
                        <a:lnTo>
                          <a:pt x="2" y="5"/>
                        </a:lnTo>
                        <a:lnTo>
                          <a:pt x="3" y="3"/>
                        </a:lnTo>
                        <a:lnTo>
                          <a:pt x="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4" name="Freeform 929"/>
                  <p:cNvSpPr>
                    <a:spLocks/>
                  </p:cNvSpPr>
                  <p:nvPr/>
                </p:nvSpPr>
                <p:spPr bwMode="auto">
                  <a:xfrm>
                    <a:off x="4425" y="2417"/>
                    <a:ext cx="2" cy="2"/>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555" name="Freeform 930"/>
                  <p:cNvSpPr>
                    <a:spLocks/>
                  </p:cNvSpPr>
                  <p:nvPr/>
                </p:nvSpPr>
                <p:spPr bwMode="auto">
                  <a:xfrm>
                    <a:off x="4424" y="2416"/>
                    <a:ext cx="2" cy="1"/>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8" name="Group 931"/>
                <p:cNvGrpSpPr>
                  <a:grpSpLocks/>
                </p:cNvGrpSpPr>
                <p:nvPr/>
              </p:nvGrpSpPr>
              <p:grpSpPr bwMode="auto">
                <a:xfrm>
                  <a:off x="4591" y="2392"/>
                  <a:ext cx="187" cy="67"/>
                  <a:chOff x="4421" y="2392"/>
                  <a:chExt cx="180" cy="67"/>
                </a:xfrm>
              </p:grpSpPr>
              <p:sp>
                <p:nvSpPr>
                  <p:cNvPr id="35156" name="Freeform 932"/>
                  <p:cNvSpPr>
                    <a:spLocks/>
                  </p:cNvSpPr>
                  <p:nvPr/>
                </p:nvSpPr>
                <p:spPr bwMode="auto">
                  <a:xfrm>
                    <a:off x="4424" y="2416"/>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7" name="Freeform 933"/>
                  <p:cNvSpPr>
                    <a:spLocks/>
                  </p:cNvSpPr>
                  <p:nvPr/>
                </p:nvSpPr>
                <p:spPr bwMode="auto">
                  <a:xfrm>
                    <a:off x="4424" y="2415"/>
                    <a:ext cx="1" cy="1"/>
                  </a:xfrm>
                  <a:custGeom>
                    <a:avLst/>
                    <a:gdLst>
                      <a:gd name="T0" fmla="*/ 3 w 3"/>
                      <a:gd name="T1" fmla="*/ 3 h 4"/>
                      <a:gd name="T2" fmla="*/ 3 w 3"/>
                      <a:gd name="T3" fmla="*/ 1 h 4"/>
                      <a:gd name="T4" fmla="*/ 2 w 3"/>
                      <a:gd name="T5" fmla="*/ 0 h 4"/>
                      <a:gd name="T6" fmla="*/ 1 w 3"/>
                      <a:gd name="T7" fmla="*/ 1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3" y="1"/>
                        </a:lnTo>
                        <a:lnTo>
                          <a:pt x="2" y="0"/>
                        </a:lnTo>
                        <a:lnTo>
                          <a:pt x="1" y="1"/>
                        </a:lnTo>
                        <a:lnTo>
                          <a:pt x="0" y="3"/>
                        </a:lnTo>
                        <a:lnTo>
                          <a:pt x="1" y="4"/>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8" name="Freeform 934"/>
                  <p:cNvSpPr>
                    <a:spLocks/>
                  </p:cNvSpPr>
                  <p:nvPr/>
                </p:nvSpPr>
                <p:spPr bwMode="auto">
                  <a:xfrm>
                    <a:off x="4424" y="2415"/>
                    <a:ext cx="1"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0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9" name="Freeform 935"/>
                  <p:cNvSpPr>
                    <a:spLocks/>
                  </p:cNvSpPr>
                  <p:nvPr/>
                </p:nvSpPr>
                <p:spPr bwMode="auto">
                  <a:xfrm>
                    <a:off x="4423" y="2413"/>
                    <a:ext cx="2" cy="2"/>
                  </a:xfrm>
                  <a:custGeom>
                    <a:avLst/>
                    <a:gdLst>
                      <a:gd name="T0" fmla="*/ 4 w 4"/>
                      <a:gd name="T1" fmla="*/ 2 h 3"/>
                      <a:gd name="T2" fmla="*/ 4 w 4"/>
                      <a:gd name="T3" fmla="*/ 1 h 3"/>
                      <a:gd name="T4" fmla="*/ 3 w 4"/>
                      <a:gd name="T5" fmla="*/ 0 h 3"/>
                      <a:gd name="T6" fmla="*/ 2 w 4"/>
                      <a:gd name="T7" fmla="*/ 1 h 3"/>
                      <a:gd name="T8" fmla="*/ 0 w 4"/>
                      <a:gd name="T9" fmla="*/ 2 h 3"/>
                      <a:gd name="T10" fmla="*/ 2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2" y="1"/>
                        </a:lnTo>
                        <a:lnTo>
                          <a:pt x="0" y="2"/>
                        </a:lnTo>
                        <a:lnTo>
                          <a:pt x="2" y="3"/>
                        </a:lnTo>
                        <a:lnTo>
                          <a:pt x="3" y="2"/>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0" name="Freeform 936"/>
                  <p:cNvSpPr>
                    <a:spLocks/>
                  </p:cNvSpPr>
                  <p:nvPr/>
                </p:nvSpPr>
                <p:spPr bwMode="auto">
                  <a:xfrm>
                    <a:off x="4423" y="2406"/>
                    <a:ext cx="1" cy="9"/>
                  </a:xfrm>
                  <a:custGeom>
                    <a:avLst/>
                    <a:gdLst>
                      <a:gd name="T0" fmla="*/ 2 w 3"/>
                      <a:gd name="T1" fmla="*/ 16 h 17"/>
                      <a:gd name="T2" fmla="*/ 3 w 3"/>
                      <a:gd name="T3" fmla="*/ 16 h 17"/>
                      <a:gd name="T4" fmla="*/ 3 w 3"/>
                      <a:gd name="T5" fmla="*/ 0 h 17"/>
                      <a:gd name="T6" fmla="*/ 2 w 3"/>
                      <a:gd name="T7" fmla="*/ 0 h 17"/>
                      <a:gd name="T8" fmla="*/ 0 w 3"/>
                      <a:gd name="T9" fmla="*/ 0 h 17"/>
                      <a:gd name="T10" fmla="*/ 0 w 3"/>
                      <a:gd name="T11" fmla="*/ 17 h 17"/>
                      <a:gd name="T12" fmla="*/ 0 w 3"/>
                      <a:gd name="T13" fmla="*/ 17 h 17"/>
                      <a:gd name="T14" fmla="*/ 2 w 3"/>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7"/>
                      <a:gd name="T26" fmla="*/ 3 w 3"/>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7">
                        <a:moveTo>
                          <a:pt x="2" y="16"/>
                        </a:moveTo>
                        <a:lnTo>
                          <a:pt x="3" y="16"/>
                        </a:lnTo>
                        <a:lnTo>
                          <a:pt x="3" y="0"/>
                        </a:lnTo>
                        <a:lnTo>
                          <a:pt x="2" y="0"/>
                        </a:lnTo>
                        <a:lnTo>
                          <a:pt x="0" y="0"/>
                        </a:lnTo>
                        <a:lnTo>
                          <a:pt x="0" y="17"/>
                        </a:lnTo>
                        <a:lnTo>
                          <a:pt x="2" y="1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1" name="Freeform 937"/>
                  <p:cNvSpPr>
                    <a:spLocks/>
                  </p:cNvSpPr>
                  <p:nvPr/>
                </p:nvSpPr>
                <p:spPr bwMode="auto">
                  <a:xfrm>
                    <a:off x="4423" y="2405"/>
                    <a:ext cx="2" cy="2"/>
                  </a:xfrm>
                  <a:custGeom>
                    <a:avLst/>
                    <a:gdLst>
                      <a:gd name="T0" fmla="*/ 2 w 4"/>
                      <a:gd name="T1" fmla="*/ 2 h 3"/>
                      <a:gd name="T2" fmla="*/ 3 w 4"/>
                      <a:gd name="T3" fmla="*/ 3 h 3"/>
                      <a:gd name="T4" fmla="*/ 4 w 4"/>
                      <a:gd name="T5" fmla="*/ 2 h 3"/>
                      <a:gd name="T6" fmla="*/ 3 w 4"/>
                      <a:gd name="T7" fmla="*/ 1 h 3"/>
                      <a:gd name="T8" fmla="*/ 2 w 4"/>
                      <a:gd name="T9" fmla="*/ 0 h 3"/>
                      <a:gd name="T10" fmla="*/ 0 w 4"/>
                      <a:gd name="T11" fmla="*/ 1 h 3"/>
                      <a:gd name="T12" fmla="*/ 0 w 4"/>
                      <a:gd name="T13" fmla="*/ 2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3" y="3"/>
                        </a:lnTo>
                        <a:lnTo>
                          <a:pt x="4" y="2"/>
                        </a:lnTo>
                        <a:lnTo>
                          <a:pt x="3" y="1"/>
                        </a:lnTo>
                        <a:lnTo>
                          <a:pt x="2" y="0"/>
                        </a:lnTo>
                        <a:lnTo>
                          <a:pt x="0" y="1"/>
                        </a:lnTo>
                        <a:lnTo>
                          <a:pt x="0"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2" name="Freeform 938"/>
                  <p:cNvSpPr>
                    <a:spLocks/>
                  </p:cNvSpPr>
                  <p:nvPr/>
                </p:nvSpPr>
                <p:spPr bwMode="auto">
                  <a:xfrm>
                    <a:off x="4424" y="2403"/>
                    <a:ext cx="1" cy="3"/>
                  </a:xfrm>
                  <a:custGeom>
                    <a:avLst/>
                    <a:gdLst>
                      <a:gd name="T0" fmla="*/ 2 w 3"/>
                      <a:gd name="T1" fmla="*/ 6 h 6"/>
                      <a:gd name="T2" fmla="*/ 2 w 3"/>
                      <a:gd name="T3" fmla="*/ 6 h 6"/>
                      <a:gd name="T4" fmla="*/ 2 w 3"/>
                      <a:gd name="T5" fmla="*/ 4 h 6"/>
                      <a:gd name="T6" fmla="*/ 3 w 3"/>
                      <a:gd name="T7" fmla="*/ 1 h 6"/>
                      <a:gd name="T8" fmla="*/ 3 w 3"/>
                      <a:gd name="T9" fmla="*/ 0 h 6"/>
                      <a:gd name="T10" fmla="*/ 2 w 3"/>
                      <a:gd name="T11" fmla="*/ 0 h 6"/>
                      <a:gd name="T12" fmla="*/ 1 w 3"/>
                      <a:gd name="T13" fmla="*/ 0 h 6"/>
                      <a:gd name="T14" fmla="*/ 1 w 3"/>
                      <a:gd name="T15" fmla="*/ 1 h 6"/>
                      <a:gd name="T16" fmla="*/ 0 w 3"/>
                      <a:gd name="T17" fmla="*/ 4 h 6"/>
                      <a:gd name="T18" fmla="*/ 0 w 3"/>
                      <a:gd name="T19" fmla="*/ 5 h 6"/>
                      <a:gd name="T20" fmla="*/ 1 w 3"/>
                      <a:gd name="T21" fmla="*/ 5 h 6"/>
                      <a:gd name="T22" fmla="*/ 2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2" y="6"/>
                        </a:moveTo>
                        <a:lnTo>
                          <a:pt x="2" y="6"/>
                        </a:lnTo>
                        <a:lnTo>
                          <a:pt x="2" y="4"/>
                        </a:lnTo>
                        <a:lnTo>
                          <a:pt x="3" y="1"/>
                        </a:lnTo>
                        <a:lnTo>
                          <a:pt x="3" y="0"/>
                        </a:lnTo>
                        <a:lnTo>
                          <a:pt x="2" y="0"/>
                        </a:lnTo>
                        <a:lnTo>
                          <a:pt x="1" y="0"/>
                        </a:lnTo>
                        <a:lnTo>
                          <a:pt x="1" y="1"/>
                        </a:lnTo>
                        <a:lnTo>
                          <a:pt x="0" y="4"/>
                        </a:lnTo>
                        <a:lnTo>
                          <a:pt x="0" y="5"/>
                        </a:lnTo>
                        <a:lnTo>
                          <a:pt x="1" y="5"/>
                        </a:lnTo>
                        <a:lnTo>
                          <a:pt x="2"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3" name="Freeform 939"/>
                  <p:cNvSpPr>
                    <a:spLocks/>
                  </p:cNvSpPr>
                  <p:nvPr/>
                </p:nvSpPr>
                <p:spPr bwMode="auto">
                  <a:xfrm>
                    <a:off x="4424" y="2395"/>
                    <a:ext cx="8" cy="9"/>
                  </a:xfrm>
                  <a:custGeom>
                    <a:avLst/>
                    <a:gdLst>
                      <a:gd name="T0" fmla="*/ 1 w 15"/>
                      <a:gd name="T1" fmla="*/ 16 h 17"/>
                      <a:gd name="T2" fmla="*/ 2 w 15"/>
                      <a:gd name="T3" fmla="*/ 17 h 17"/>
                      <a:gd name="T4" fmla="*/ 5 w 15"/>
                      <a:gd name="T5" fmla="*/ 14 h 17"/>
                      <a:gd name="T6" fmla="*/ 5 w 15"/>
                      <a:gd name="T7" fmla="*/ 12 h 17"/>
                      <a:gd name="T8" fmla="*/ 15 w 15"/>
                      <a:gd name="T9" fmla="*/ 2 h 17"/>
                      <a:gd name="T10" fmla="*/ 12 w 15"/>
                      <a:gd name="T11" fmla="*/ 0 h 17"/>
                      <a:gd name="T12" fmla="*/ 3 w 15"/>
                      <a:gd name="T13" fmla="*/ 9 h 17"/>
                      <a:gd name="T14" fmla="*/ 3 w 15"/>
                      <a:gd name="T15" fmla="*/ 12 h 17"/>
                      <a:gd name="T16" fmla="*/ 0 w 15"/>
                      <a:gd name="T17" fmla="*/ 15 h 17"/>
                      <a:gd name="T18" fmla="*/ 0 w 15"/>
                      <a:gd name="T19" fmla="*/ 16 h 17"/>
                      <a:gd name="T20" fmla="*/ 1 w 15"/>
                      <a:gd name="T21" fmla="*/ 16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17"/>
                      <a:gd name="T35" fmla="*/ 15 w 15"/>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17">
                        <a:moveTo>
                          <a:pt x="1" y="16"/>
                        </a:moveTo>
                        <a:lnTo>
                          <a:pt x="2" y="17"/>
                        </a:lnTo>
                        <a:lnTo>
                          <a:pt x="5" y="14"/>
                        </a:lnTo>
                        <a:lnTo>
                          <a:pt x="5" y="12"/>
                        </a:lnTo>
                        <a:lnTo>
                          <a:pt x="15" y="2"/>
                        </a:lnTo>
                        <a:lnTo>
                          <a:pt x="12" y="0"/>
                        </a:lnTo>
                        <a:lnTo>
                          <a:pt x="3" y="9"/>
                        </a:lnTo>
                        <a:lnTo>
                          <a:pt x="3" y="12"/>
                        </a:lnTo>
                        <a:lnTo>
                          <a:pt x="0" y="15"/>
                        </a:lnTo>
                        <a:lnTo>
                          <a:pt x="0" y="16"/>
                        </a:lnTo>
                        <a:lnTo>
                          <a:pt x="1" y="1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4" name="Freeform 940"/>
                  <p:cNvSpPr>
                    <a:spLocks/>
                  </p:cNvSpPr>
                  <p:nvPr/>
                </p:nvSpPr>
                <p:spPr bwMode="auto">
                  <a:xfrm>
                    <a:off x="4431" y="2394"/>
                    <a:ext cx="4" cy="2"/>
                  </a:xfrm>
                  <a:custGeom>
                    <a:avLst/>
                    <a:gdLst>
                      <a:gd name="T0" fmla="*/ 3 w 10"/>
                      <a:gd name="T1" fmla="*/ 4 h 4"/>
                      <a:gd name="T2" fmla="*/ 5 w 10"/>
                      <a:gd name="T3" fmla="*/ 4 h 4"/>
                      <a:gd name="T4" fmla="*/ 6 w 10"/>
                      <a:gd name="T5" fmla="*/ 3 h 4"/>
                      <a:gd name="T6" fmla="*/ 8 w 10"/>
                      <a:gd name="T7" fmla="*/ 3 h 4"/>
                      <a:gd name="T8" fmla="*/ 10 w 10"/>
                      <a:gd name="T9" fmla="*/ 2 h 4"/>
                      <a:gd name="T10" fmla="*/ 8 w 10"/>
                      <a:gd name="T11" fmla="*/ 1 h 4"/>
                      <a:gd name="T12" fmla="*/ 7 w 10"/>
                      <a:gd name="T13" fmla="*/ 0 h 4"/>
                      <a:gd name="T14" fmla="*/ 6 w 10"/>
                      <a:gd name="T15" fmla="*/ 1 h 4"/>
                      <a:gd name="T16" fmla="*/ 4 w 10"/>
                      <a:gd name="T17" fmla="*/ 1 h 4"/>
                      <a:gd name="T18" fmla="*/ 3 w 10"/>
                      <a:gd name="T19" fmla="*/ 2 h 4"/>
                      <a:gd name="T20" fmla="*/ 0 w 10"/>
                      <a:gd name="T21" fmla="*/ 2 h 4"/>
                      <a:gd name="T22" fmla="*/ 3 w 10"/>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4"/>
                      <a:gd name="T38" fmla="*/ 10 w 10"/>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4">
                        <a:moveTo>
                          <a:pt x="3" y="4"/>
                        </a:moveTo>
                        <a:lnTo>
                          <a:pt x="5" y="4"/>
                        </a:lnTo>
                        <a:lnTo>
                          <a:pt x="6" y="3"/>
                        </a:lnTo>
                        <a:lnTo>
                          <a:pt x="8" y="3"/>
                        </a:lnTo>
                        <a:lnTo>
                          <a:pt x="10" y="2"/>
                        </a:lnTo>
                        <a:lnTo>
                          <a:pt x="8" y="1"/>
                        </a:lnTo>
                        <a:lnTo>
                          <a:pt x="7" y="0"/>
                        </a:lnTo>
                        <a:lnTo>
                          <a:pt x="6" y="1"/>
                        </a:lnTo>
                        <a:lnTo>
                          <a:pt x="4" y="1"/>
                        </a:lnTo>
                        <a:lnTo>
                          <a:pt x="3" y="2"/>
                        </a:lnTo>
                        <a:lnTo>
                          <a:pt x="0" y="2"/>
                        </a:lnTo>
                        <a:lnTo>
                          <a:pt x="3"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5" name="Freeform 941"/>
                  <p:cNvSpPr>
                    <a:spLocks/>
                  </p:cNvSpPr>
                  <p:nvPr/>
                </p:nvSpPr>
                <p:spPr bwMode="auto">
                  <a:xfrm>
                    <a:off x="4434" y="2392"/>
                    <a:ext cx="26" cy="4"/>
                  </a:xfrm>
                  <a:custGeom>
                    <a:avLst/>
                    <a:gdLst>
                      <a:gd name="T0" fmla="*/ 2 w 53"/>
                      <a:gd name="T1" fmla="*/ 5 h 8"/>
                      <a:gd name="T2" fmla="*/ 2 w 53"/>
                      <a:gd name="T3" fmla="*/ 6 h 8"/>
                      <a:gd name="T4" fmla="*/ 5 w 53"/>
                      <a:gd name="T5" fmla="*/ 5 h 8"/>
                      <a:gd name="T6" fmla="*/ 8 w 53"/>
                      <a:gd name="T7" fmla="*/ 5 h 8"/>
                      <a:gd name="T8" fmla="*/ 9 w 53"/>
                      <a:gd name="T9" fmla="*/ 4 h 8"/>
                      <a:gd name="T10" fmla="*/ 10 w 53"/>
                      <a:gd name="T11" fmla="*/ 4 h 8"/>
                      <a:gd name="T12" fmla="*/ 13 w 53"/>
                      <a:gd name="T13" fmla="*/ 3 h 8"/>
                      <a:gd name="T14" fmla="*/ 36 w 53"/>
                      <a:gd name="T15" fmla="*/ 3 h 8"/>
                      <a:gd name="T16" fmla="*/ 38 w 53"/>
                      <a:gd name="T17" fmla="*/ 4 h 8"/>
                      <a:gd name="T18" fmla="*/ 42 w 53"/>
                      <a:gd name="T19" fmla="*/ 4 h 8"/>
                      <a:gd name="T20" fmla="*/ 44 w 53"/>
                      <a:gd name="T21" fmla="*/ 5 h 8"/>
                      <a:gd name="T22" fmla="*/ 45 w 53"/>
                      <a:gd name="T23" fmla="*/ 5 h 8"/>
                      <a:gd name="T24" fmla="*/ 50 w 53"/>
                      <a:gd name="T25" fmla="*/ 7 h 8"/>
                      <a:gd name="T26" fmla="*/ 51 w 53"/>
                      <a:gd name="T27" fmla="*/ 7 h 8"/>
                      <a:gd name="T28" fmla="*/ 53 w 53"/>
                      <a:gd name="T29" fmla="*/ 8 h 8"/>
                      <a:gd name="T30" fmla="*/ 53 w 53"/>
                      <a:gd name="T31" fmla="*/ 7 h 8"/>
                      <a:gd name="T32" fmla="*/ 53 w 53"/>
                      <a:gd name="T33" fmla="*/ 6 h 8"/>
                      <a:gd name="T34" fmla="*/ 51 w 53"/>
                      <a:gd name="T35" fmla="*/ 5 h 8"/>
                      <a:gd name="T36" fmla="*/ 50 w 53"/>
                      <a:gd name="T37" fmla="*/ 5 h 8"/>
                      <a:gd name="T38" fmla="*/ 45 w 53"/>
                      <a:gd name="T39" fmla="*/ 3 h 8"/>
                      <a:gd name="T40" fmla="*/ 44 w 53"/>
                      <a:gd name="T41" fmla="*/ 3 h 8"/>
                      <a:gd name="T42" fmla="*/ 42 w 53"/>
                      <a:gd name="T43" fmla="*/ 1 h 8"/>
                      <a:gd name="T44" fmla="*/ 38 w 53"/>
                      <a:gd name="T45" fmla="*/ 1 h 8"/>
                      <a:gd name="T46" fmla="*/ 36 w 53"/>
                      <a:gd name="T47" fmla="*/ 0 h 8"/>
                      <a:gd name="T48" fmla="*/ 13 w 53"/>
                      <a:gd name="T49" fmla="*/ 0 h 8"/>
                      <a:gd name="T50" fmla="*/ 10 w 53"/>
                      <a:gd name="T51" fmla="*/ 1 h 8"/>
                      <a:gd name="T52" fmla="*/ 7 w 53"/>
                      <a:gd name="T53" fmla="*/ 1 h 8"/>
                      <a:gd name="T54" fmla="*/ 6 w 53"/>
                      <a:gd name="T55" fmla="*/ 3 h 8"/>
                      <a:gd name="T56" fmla="*/ 5 w 53"/>
                      <a:gd name="T57" fmla="*/ 3 h 8"/>
                      <a:gd name="T58" fmla="*/ 0 w 53"/>
                      <a:gd name="T59" fmla="*/ 5 h 8"/>
                      <a:gd name="T60" fmla="*/ 1 w 53"/>
                      <a:gd name="T61" fmla="*/ 4 h 8"/>
                      <a:gd name="T62" fmla="*/ 2 w 53"/>
                      <a:gd name="T63" fmla="*/ 5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3"/>
                      <a:gd name="T97" fmla="*/ 0 h 8"/>
                      <a:gd name="T98" fmla="*/ 53 w 53"/>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3" h="8">
                        <a:moveTo>
                          <a:pt x="2" y="5"/>
                        </a:moveTo>
                        <a:lnTo>
                          <a:pt x="2" y="6"/>
                        </a:lnTo>
                        <a:lnTo>
                          <a:pt x="5" y="5"/>
                        </a:lnTo>
                        <a:lnTo>
                          <a:pt x="8" y="5"/>
                        </a:lnTo>
                        <a:lnTo>
                          <a:pt x="9" y="4"/>
                        </a:lnTo>
                        <a:lnTo>
                          <a:pt x="10" y="4"/>
                        </a:lnTo>
                        <a:lnTo>
                          <a:pt x="13" y="3"/>
                        </a:lnTo>
                        <a:lnTo>
                          <a:pt x="36" y="3"/>
                        </a:lnTo>
                        <a:lnTo>
                          <a:pt x="38" y="4"/>
                        </a:lnTo>
                        <a:lnTo>
                          <a:pt x="42" y="4"/>
                        </a:lnTo>
                        <a:lnTo>
                          <a:pt x="44" y="5"/>
                        </a:lnTo>
                        <a:lnTo>
                          <a:pt x="45" y="5"/>
                        </a:lnTo>
                        <a:lnTo>
                          <a:pt x="50" y="7"/>
                        </a:lnTo>
                        <a:lnTo>
                          <a:pt x="51" y="7"/>
                        </a:lnTo>
                        <a:lnTo>
                          <a:pt x="53" y="8"/>
                        </a:lnTo>
                        <a:lnTo>
                          <a:pt x="53" y="7"/>
                        </a:lnTo>
                        <a:lnTo>
                          <a:pt x="53" y="6"/>
                        </a:lnTo>
                        <a:lnTo>
                          <a:pt x="51" y="5"/>
                        </a:lnTo>
                        <a:lnTo>
                          <a:pt x="50" y="5"/>
                        </a:lnTo>
                        <a:lnTo>
                          <a:pt x="45" y="3"/>
                        </a:lnTo>
                        <a:lnTo>
                          <a:pt x="44" y="3"/>
                        </a:lnTo>
                        <a:lnTo>
                          <a:pt x="42" y="1"/>
                        </a:lnTo>
                        <a:lnTo>
                          <a:pt x="38" y="1"/>
                        </a:lnTo>
                        <a:lnTo>
                          <a:pt x="36" y="0"/>
                        </a:lnTo>
                        <a:lnTo>
                          <a:pt x="13" y="0"/>
                        </a:lnTo>
                        <a:lnTo>
                          <a:pt x="10" y="1"/>
                        </a:lnTo>
                        <a:lnTo>
                          <a:pt x="7" y="1"/>
                        </a:lnTo>
                        <a:lnTo>
                          <a:pt x="6" y="3"/>
                        </a:lnTo>
                        <a:lnTo>
                          <a:pt x="5" y="3"/>
                        </a:lnTo>
                        <a:lnTo>
                          <a:pt x="0" y="5"/>
                        </a:lnTo>
                        <a:lnTo>
                          <a:pt x="1" y="4"/>
                        </a:lnTo>
                        <a:lnTo>
                          <a:pt x="2"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6" name="Freeform 942"/>
                  <p:cNvSpPr>
                    <a:spLocks/>
                  </p:cNvSpPr>
                  <p:nvPr/>
                </p:nvSpPr>
                <p:spPr bwMode="auto">
                  <a:xfrm>
                    <a:off x="4459" y="2395"/>
                    <a:ext cx="2" cy="2"/>
                  </a:xfrm>
                  <a:custGeom>
                    <a:avLst/>
                    <a:gdLst>
                      <a:gd name="T0" fmla="*/ 1 w 3"/>
                      <a:gd name="T1" fmla="*/ 1 h 4"/>
                      <a:gd name="T2" fmla="*/ 0 w 3"/>
                      <a:gd name="T3" fmla="*/ 2 h 4"/>
                      <a:gd name="T4" fmla="*/ 1 w 3"/>
                      <a:gd name="T5" fmla="*/ 4 h 4"/>
                      <a:gd name="T6" fmla="*/ 2 w 3"/>
                      <a:gd name="T7" fmla="*/ 2 h 4"/>
                      <a:gd name="T8" fmla="*/ 3 w 3"/>
                      <a:gd name="T9" fmla="*/ 1 h 4"/>
                      <a:gd name="T10" fmla="*/ 3 w 3"/>
                      <a:gd name="T11" fmla="*/ 1 h 4"/>
                      <a:gd name="T12" fmla="*/ 1 w 3"/>
                      <a:gd name="T13" fmla="*/ 0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0" y="2"/>
                        </a:lnTo>
                        <a:lnTo>
                          <a:pt x="1" y="4"/>
                        </a:lnTo>
                        <a:lnTo>
                          <a:pt x="2" y="2"/>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7" name="Freeform 943"/>
                  <p:cNvSpPr>
                    <a:spLocks/>
                  </p:cNvSpPr>
                  <p:nvPr/>
                </p:nvSpPr>
                <p:spPr bwMode="auto">
                  <a:xfrm>
                    <a:off x="4459" y="2396"/>
                    <a:ext cx="3" cy="1"/>
                  </a:xfrm>
                  <a:custGeom>
                    <a:avLst/>
                    <a:gdLst>
                      <a:gd name="T0" fmla="*/ 1 w 6"/>
                      <a:gd name="T1" fmla="*/ 3 h 4"/>
                      <a:gd name="T2" fmla="*/ 0 w 6"/>
                      <a:gd name="T3" fmla="*/ 1 h 4"/>
                      <a:gd name="T4" fmla="*/ 5 w 6"/>
                      <a:gd name="T5" fmla="*/ 4 h 4"/>
                      <a:gd name="T6" fmla="*/ 6 w 6"/>
                      <a:gd name="T7" fmla="*/ 4 h 4"/>
                      <a:gd name="T8" fmla="*/ 6 w 6"/>
                      <a:gd name="T9" fmla="*/ 3 h 4"/>
                      <a:gd name="T10" fmla="*/ 6 w 6"/>
                      <a:gd name="T11" fmla="*/ 1 h 4"/>
                      <a:gd name="T12" fmla="*/ 5 w 6"/>
                      <a:gd name="T13" fmla="*/ 1 h 4"/>
                      <a:gd name="T14" fmla="*/ 2 w 6"/>
                      <a:gd name="T15" fmla="*/ 0 h 4"/>
                      <a:gd name="T16" fmla="*/ 2 w 6"/>
                      <a:gd name="T17" fmla="*/ 1 h 4"/>
                      <a:gd name="T18" fmla="*/ 1 w 6"/>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1" y="3"/>
                        </a:moveTo>
                        <a:lnTo>
                          <a:pt x="0" y="1"/>
                        </a:lnTo>
                        <a:lnTo>
                          <a:pt x="5" y="4"/>
                        </a:lnTo>
                        <a:lnTo>
                          <a:pt x="6" y="4"/>
                        </a:lnTo>
                        <a:lnTo>
                          <a:pt x="6" y="3"/>
                        </a:lnTo>
                        <a:lnTo>
                          <a:pt x="6" y="1"/>
                        </a:lnTo>
                        <a:lnTo>
                          <a:pt x="5" y="1"/>
                        </a:lnTo>
                        <a:lnTo>
                          <a:pt x="2" y="0"/>
                        </a:lnTo>
                        <a:lnTo>
                          <a:pt x="2"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8" name="Freeform 944"/>
                  <p:cNvSpPr>
                    <a:spLocks/>
                  </p:cNvSpPr>
                  <p:nvPr/>
                </p:nvSpPr>
                <p:spPr bwMode="auto">
                  <a:xfrm>
                    <a:off x="4462" y="2396"/>
                    <a:ext cx="2" cy="2"/>
                  </a:xfrm>
                  <a:custGeom>
                    <a:avLst/>
                    <a:gdLst>
                      <a:gd name="T0" fmla="*/ 1 w 4"/>
                      <a:gd name="T1" fmla="*/ 2 h 5"/>
                      <a:gd name="T2" fmla="*/ 0 w 4"/>
                      <a:gd name="T3" fmla="*/ 3 h 5"/>
                      <a:gd name="T4" fmla="*/ 2 w 4"/>
                      <a:gd name="T5" fmla="*/ 5 h 5"/>
                      <a:gd name="T6" fmla="*/ 3 w 4"/>
                      <a:gd name="T7" fmla="*/ 4 h 5"/>
                      <a:gd name="T8" fmla="*/ 4 w 4"/>
                      <a:gd name="T9" fmla="*/ 3 h 5"/>
                      <a:gd name="T10" fmla="*/ 2 w 4"/>
                      <a:gd name="T11" fmla="*/ 0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2"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69" name="Freeform 945"/>
                  <p:cNvSpPr>
                    <a:spLocks/>
                  </p:cNvSpPr>
                  <p:nvPr/>
                </p:nvSpPr>
                <p:spPr bwMode="auto">
                  <a:xfrm>
                    <a:off x="4462" y="2397"/>
                    <a:ext cx="3"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0" name="Freeform 946"/>
                  <p:cNvSpPr>
                    <a:spLocks/>
                  </p:cNvSpPr>
                  <p:nvPr/>
                </p:nvSpPr>
                <p:spPr bwMode="auto">
                  <a:xfrm>
                    <a:off x="4464" y="2398"/>
                    <a:ext cx="3" cy="3"/>
                  </a:xfrm>
                  <a:custGeom>
                    <a:avLst/>
                    <a:gdLst>
                      <a:gd name="T0" fmla="*/ 1 w 6"/>
                      <a:gd name="T1" fmla="*/ 1 h 6"/>
                      <a:gd name="T2" fmla="*/ 0 w 6"/>
                      <a:gd name="T3" fmla="*/ 2 h 6"/>
                      <a:gd name="T4" fmla="*/ 4 w 6"/>
                      <a:gd name="T5" fmla="*/ 6 h 6"/>
                      <a:gd name="T6" fmla="*/ 5 w 6"/>
                      <a:gd name="T7" fmla="*/ 4 h 6"/>
                      <a:gd name="T8" fmla="*/ 6 w 6"/>
                      <a:gd name="T9" fmla="*/ 3 h 6"/>
                      <a:gd name="T10" fmla="*/ 4 w 6"/>
                      <a:gd name="T11" fmla="*/ 1 h 6"/>
                      <a:gd name="T12" fmla="*/ 1 w 6"/>
                      <a:gd name="T13" fmla="*/ 0 h 6"/>
                      <a:gd name="T14" fmla="*/ 1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1"/>
                        </a:moveTo>
                        <a:lnTo>
                          <a:pt x="0" y="2"/>
                        </a:lnTo>
                        <a:lnTo>
                          <a:pt x="4" y="6"/>
                        </a:lnTo>
                        <a:lnTo>
                          <a:pt x="5" y="4"/>
                        </a:lnTo>
                        <a:lnTo>
                          <a:pt x="6" y="3"/>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1" name="Freeform 947"/>
                  <p:cNvSpPr>
                    <a:spLocks/>
                  </p:cNvSpPr>
                  <p:nvPr/>
                </p:nvSpPr>
                <p:spPr bwMode="auto">
                  <a:xfrm>
                    <a:off x="4466" y="2399"/>
                    <a:ext cx="2" cy="3"/>
                  </a:xfrm>
                  <a:custGeom>
                    <a:avLst/>
                    <a:gdLst>
                      <a:gd name="T0" fmla="*/ 1 w 3"/>
                      <a:gd name="T1" fmla="*/ 2 h 6"/>
                      <a:gd name="T2" fmla="*/ 0 w 3"/>
                      <a:gd name="T3" fmla="*/ 2 h 6"/>
                      <a:gd name="T4" fmla="*/ 1 w 3"/>
                      <a:gd name="T5" fmla="*/ 5 h 6"/>
                      <a:gd name="T6" fmla="*/ 1 w 3"/>
                      <a:gd name="T7" fmla="*/ 6 h 6"/>
                      <a:gd name="T8" fmla="*/ 2 w 3"/>
                      <a:gd name="T9" fmla="*/ 6 h 6"/>
                      <a:gd name="T10" fmla="*/ 3 w 3"/>
                      <a:gd name="T11" fmla="*/ 6 h 6"/>
                      <a:gd name="T12" fmla="*/ 3 w 3"/>
                      <a:gd name="T13" fmla="*/ 5 h 6"/>
                      <a:gd name="T14" fmla="*/ 1 w 3"/>
                      <a:gd name="T15" fmla="*/ 0 h 6"/>
                      <a:gd name="T16" fmla="*/ 2 w 3"/>
                      <a:gd name="T17" fmla="*/ 1 h 6"/>
                      <a:gd name="T18" fmla="*/ 1 w 3"/>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2"/>
                        </a:moveTo>
                        <a:lnTo>
                          <a:pt x="0" y="2"/>
                        </a:lnTo>
                        <a:lnTo>
                          <a:pt x="1" y="5"/>
                        </a:lnTo>
                        <a:lnTo>
                          <a:pt x="1" y="6"/>
                        </a:lnTo>
                        <a:lnTo>
                          <a:pt x="2" y="6"/>
                        </a:lnTo>
                        <a:lnTo>
                          <a:pt x="3" y="6"/>
                        </a:lnTo>
                        <a:lnTo>
                          <a:pt x="3" y="5"/>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2" name="Freeform 948"/>
                  <p:cNvSpPr>
                    <a:spLocks/>
                  </p:cNvSpPr>
                  <p:nvPr/>
                </p:nvSpPr>
                <p:spPr bwMode="auto">
                  <a:xfrm>
                    <a:off x="4466" y="2401"/>
                    <a:ext cx="2" cy="2"/>
                  </a:xfrm>
                  <a:custGeom>
                    <a:avLst/>
                    <a:gdLst>
                      <a:gd name="T0" fmla="*/ 0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0" y="2"/>
                        </a:lnTo>
                        <a:lnTo>
                          <a:pt x="1" y="3"/>
                        </a:lnTo>
                        <a:lnTo>
                          <a:pt x="2" y="2"/>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3" name="Freeform 949"/>
                  <p:cNvSpPr>
                    <a:spLocks/>
                  </p:cNvSpPr>
                  <p:nvPr/>
                </p:nvSpPr>
                <p:spPr bwMode="auto">
                  <a:xfrm>
                    <a:off x="4467" y="2401"/>
                    <a:ext cx="3" cy="11"/>
                  </a:xfrm>
                  <a:custGeom>
                    <a:avLst/>
                    <a:gdLst>
                      <a:gd name="T0" fmla="*/ 1 w 7"/>
                      <a:gd name="T1" fmla="*/ 2 h 20"/>
                      <a:gd name="T2" fmla="*/ 0 w 7"/>
                      <a:gd name="T3" fmla="*/ 2 h 20"/>
                      <a:gd name="T4" fmla="*/ 1 w 7"/>
                      <a:gd name="T5" fmla="*/ 4 h 20"/>
                      <a:gd name="T6" fmla="*/ 1 w 7"/>
                      <a:gd name="T7" fmla="*/ 5 h 20"/>
                      <a:gd name="T8" fmla="*/ 2 w 7"/>
                      <a:gd name="T9" fmla="*/ 8 h 20"/>
                      <a:gd name="T10" fmla="*/ 2 w 7"/>
                      <a:gd name="T11" fmla="*/ 9 h 20"/>
                      <a:gd name="T12" fmla="*/ 3 w 7"/>
                      <a:gd name="T13" fmla="*/ 11 h 20"/>
                      <a:gd name="T14" fmla="*/ 3 w 7"/>
                      <a:gd name="T15" fmla="*/ 18 h 20"/>
                      <a:gd name="T16" fmla="*/ 5 w 7"/>
                      <a:gd name="T17" fmla="*/ 20 h 20"/>
                      <a:gd name="T18" fmla="*/ 7 w 7"/>
                      <a:gd name="T19" fmla="*/ 20 h 20"/>
                      <a:gd name="T20" fmla="*/ 6 w 7"/>
                      <a:gd name="T21" fmla="*/ 18 h 20"/>
                      <a:gd name="T22" fmla="*/ 6 w 7"/>
                      <a:gd name="T23" fmla="*/ 11 h 20"/>
                      <a:gd name="T24" fmla="*/ 5 w 7"/>
                      <a:gd name="T25" fmla="*/ 9 h 20"/>
                      <a:gd name="T26" fmla="*/ 5 w 7"/>
                      <a:gd name="T27" fmla="*/ 8 h 20"/>
                      <a:gd name="T28" fmla="*/ 3 w 7"/>
                      <a:gd name="T29" fmla="*/ 5 h 20"/>
                      <a:gd name="T30" fmla="*/ 3 w 7"/>
                      <a:gd name="T31" fmla="*/ 4 h 20"/>
                      <a:gd name="T32" fmla="*/ 1 w 7"/>
                      <a:gd name="T33" fmla="*/ 0 h 20"/>
                      <a:gd name="T34" fmla="*/ 2 w 7"/>
                      <a:gd name="T35" fmla="*/ 1 h 20"/>
                      <a:gd name="T36" fmla="*/ 1 w 7"/>
                      <a:gd name="T37" fmla="*/ 2 h 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
                      <a:gd name="T58" fmla="*/ 0 h 20"/>
                      <a:gd name="T59" fmla="*/ 7 w 7"/>
                      <a:gd name="T60" fmla="*/ 20 h 2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 h="20">
                        <a:moveTo>
                          <a:pt x="1" y="2"/>
                        </a:moveTo>
                        <a:lnTo>
                          <a:pt x="0" y="2"/>
                        </a:lnTo>
                        <a:lnTo>
                          <a:pt x="1" y="4"/>
                        </a:lnTo>
                        <a:lnTo>
                          <a:pt x="1" y="5"/>
                        </a:lnTo>
                        <a:lnTo>
                          <a:pt x="2" y="8"/>
                        </a:lnTo>
                        <a:lnTo>
                          <a:pt x="2" y="9"/>
                        </a:lnTo>
                        <a:lnTo>
                          <a:pt x="3" y="11"/>
                        </a:lnTo>
                        <a:lnTo>
                          <a:pt x="3" y="18"/>
                        </a:lnTo>
                        <a:lnTo>
                          <a:pt x="5" y="20"/>
                        </a:lnTo>
                        <a:lnTo>
                          <a:pt x="7" y="20"/>
                        </a:lnTo>
                        <a:lnTo>
                          <a:pt x="6" y="18"/>
                        </a:lnTo>
                        <a:lnTo>
                          <a:pt x="6" y="11"/>
                        </a:lnTo>
                        <a:lnTo>
                          <a:pt x="5" y="9"/>
                        </a:lnTo>
                        <a:lnTo>
                          <a:pt x="5" y="8"/>
                        </a:lnTo>
                        <a:lnTo>
                          <a:pt x="3" y="5"/>
                        </a:lnTo>
                        <a:lnTo>
                          <a:pt x="3" y="4"/>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4" name="Freeform 950"/>
                  <p:cNvSpPr>
                    <a:spLocks/>
                  </p:cNvSpPr>
                  <p:nvPr/>
                </p:nvSpPr>
                <p:spPr bwMode="auto">
                  <a:xfrm>
                    <a:off x="4459" y="2406"/>
                    <a:ext cx="11" cy="7"/>
                  </a:xfrm>
                  <a:custGeom>
                    <a:avLst/>
                    <a:gdLst>
                      <a:gd name="T0" fmla="*/ 20 w 22"/>
                      <a:gd name="T1" fmla="*/ 11 h 14"/>
                      <a:gd name="T2" fmla="*/ 5 w 22"/>
                      <a:gd name="T3" fmla="*/ 11 h 14"/>
                      <a:gd name="T4" fmla="*/ 5 w 22"/>
                      <a:gd name="T5" fmla="*/ 10 h 14"/>
                      <a:gd name="T6" fmla="*/ 5 w 22"/>
                      <a:gd name="T7" fmla="*/ 5 h 14"/>
                      <a:gd name="T8" fmla="*/ 3 w 22"/>
                      <a:gd name="T9" fmla="*/ 3 h 14"/>
                      <a:gd name="T10" fmla="*/ 3 w 22"/>
                      <a:gd name="T11" fmla="*/ 1 h 14"/>
                      <a:gd name="T12" fmla="*/ 2 w 22"/>
                      <a:gd name="T13" fmla="*/ 0 h 14"/>
                      <a:gd name="T14" fmla="*/ 1 w 22"/>
                      <a:gd name="T15" fmla="*/ 1 h 14"/>
                      <a:gd name="T16" fmla="*/ 0 w 22"/>
                      <a:gd name="T17" fmla="*/ 2 h 14"/>
                      <a:gd name="T18" fmla="*/ 1 w 22"/>
                      <a:gd name="T19" fmla="*/ 3 h 14"/>
                      <a:gd name="T20" fmla="*/ 1 w 22"/>
                      <a:gd name="T21" fmla="*/ 6 h 14"/>
                      <a:gd name="T22" fmla="*/ 2 w 22"/>
                      <a:gd name="T23" fmla="*/ 7 h 14"/>
                      <a:gd name="T24" fmla="*/ 2 w 22"/>
                      <a:gd name="T25" fmla="*/ 10 h 14"/>
                      <a:gd name="T26" fmla="*/ 5 w 22"/>
                      <a:gd name="T27" fmla="*/ 14 h 14"/>
                      <a:gd name="T28" fmla="*/ 22 w 22"/>
                      <a:gd name="T29" fmla="*/ 11 h 14"/>
                      <a:gd name="T30" fmla="*/ 20 w 22"/>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
                      <a:gd name="T49" fmla="*/ 0 h 14"/>
                      <a:gd name="T50" fmla="*/ 22 w 22"/>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 h="14">
                        <a:moveTo>
                          <a:pt x="20" y="11"/>
                        </a:moveTo>
                        <a:lnTo>
                          <a:pt x="5" y="11"/>
                        </a:lnTo>
                        <a:lnTo>
                          <a:pt x="5" y="10"/>
                        </a:lnTo>
                        <a:lnTo>
                          <a:pt x="5" y="5"/>
                        </a:lnTo>
                        <a:lnTo>
                          <a:pt x="3" y="3"/>
                        </a:lnTo>
                        <a:lnTo>
                          <a:pt x="3" y="1"/>
                        </a:lnTo>
                        <a:lnTo>
                          <a:pt x="2" y="0"/>
                        </a:lnTo>
                        <a:lnTo>
                          <a:pt x="1" y="1"/>
                        </a:lnTo>
                        <a:lnTo>
                          <a:pt x="0" y="2"/>
                        </a:lnTo>
                        <a:lnTo>
                          <a:pt x="1" y="3"/>
                        </a:lnTo>
                        <a:lnTo>
                          <a:pt x="1" y="6"/>
                        </a:lnTo>
                        <a:lnTo>
                          <a:pt x="2" y="7"/>
                        </a:lnTo>
                        <a:lnTo>
                          <a:pt x="2" y="10"/>
                        </a:lnTo>
                        <a:lnTo>
                          <a:pt x="5" y="14"/>
                        </a:lnTo>
                        <a:lnTo>
                          <a:pt x="22" y="11"/>
                        </a:lnTo>
                        <a:lnTo>
                          <a:pt x="20" y="1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5" name="Freeform 951"/>
                  <p:cNvSpPr>
                    <a:spLocks/>
                  </p:cNvSpPr>
                  <p:nvPr/>
                </p:nvSpPr>
                <p:spPr bwMode="auto">
                  <a:xfrm>
                    <a:off x="4459" y="2405"/>
                    <a:ext cx="2" cy="2"/>
                  </a:xfrm>
                  <a:custGeom>
                    <a:avLst/>
                    <a:gdLst>
                      <a:gd name="T0" fmla="*/ 2 w 3"/>
                      <a:gd name="T1" fmla="*/ 3 h 4"/>
                      <a:gd name="T2" fmla="*/ 3 w 3"/>
                      <a:gd name="T3" fmla="*/ 3 h 4"/>
                      <a:gd name="T4" fmla="*/ 3 w 3"/>
                      <a:gd name="T5" fmla="*/ 2 h 4"/>
                      <a:gd name="T6" fmla="*/ 2 w 3"/>
                      <a:gd name="T7" fmla="*/ 0 h 4"/>
                      <a:gd name="T8" fmla="*/ 1 w 3"/>
                      <a:gd name="T9" fmla="*/ 0 h 4"/>
                      <a:gd name="T10" fmla="*/ 0 w 3"/>
                      <a:gd name="T11" fmla="*/ 0 h 4"/>
                      <a:gd name="T12" fmla="*/ 1 w 3"/>
                      <a:gd name="T13" fmla="*/ 2 h 4"/>
                      <a:gd name="T14" fmla="*/ 1 w 3"/>
                      <a:gd name="T15" fmla="*/ 4 h 4"/>
                      <a:gd name="T16" fmla="*/ 1 w 3"/>
                      <a:gd name="T17" fmla="*/ 4 h 4"/>
                      <a:gd name="T18" fmla="*/ 2 w 3"/>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2" y="3"/>
                        </a:moveTo>
                        <a:lnTo>
                          <a:pt x="3" y="3"/>
                        </a:lnTo>
                        <a:lnTo>
                          <a:pt x="3" y="2"/>
                        </a:lnTo>
                        <a:lnTo>
                          <a:pt x="2" y="0"/>
                        </a:lnTo>
                        <a:lnTo>
                          <a:pt x="1" y="0"/>
                        </a:lnTo>
                        <a:lnTo>
                          <a:pt x="0" y="0"/>
                        </a:lnTo>
                        <a:lnTo>
                          <a:pt x="1" y="2"/>
                        </a:lnTo>
                        <a:lnTo>
                          <a:pt x="1"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6" name="Freeform 952"/>
                  <p:cNvSpPr>
                    <a:spLocks/>
                  </p:cNvSpPr>
                  <p:nvPr/>
                </p:nvSpPr>
                <p:spPr bwMode="auto">
                  <a:xfrm>
                    <a:off x="4457" y="2403"/>
                    <a:ext cx="3" cy="2"/>
                  </a:xfrm>
                  <a:custGeom>
                    <a:avLst/>
                    <a:gdLst>
                      <a:gd name="T0" fmla="*/ 6 w 6"/>
                      <a:gd name="T1" fmla="*/ 5 h 6"/>
                      <a:gd name="T2" fmla="*/ 5 w 6"/>
                      <a:gd name="T3" fmla="*/ 2 h 6"/>
                      <a:gd name="T4" fmla="*/ 3 w 6"/>
                      <a:gd name="T5" fmla="*/ 0 h 6"/>
                      <a:gd name="T6" fmla="*/ 2 w 6"/>
                      <a:gd name="T7" fmla="*/ 1 h 6"/>
                      <a:gd name="T8" fmla="*/ 0 w 6"/>
                      <a:gd name="T9" fmla="*/ 2 h 6"/>
                      <a:gd name="T10" fmla="*/ 4 w 6"/>
                      <a:gd name="T11" fmla="*/ 6 h 6"/>
                      <a:gd name="T12" fmla="*/ 5 w 6"/>
                      <a:gd name="T13" fmla="*/ 5 h 6"/>
                      <a:gd name="T14" fmla="*/ 6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5"/>
                        </a:moveTo>
                        <a:lnTo>
                          <a:pt x="5" y="2"/>
                        </a:lnTo>
                        <a:lnTo>
                          <a:pt x="3" y="0"/>
                        </a:lnTo>
                        <a:lnTo>
                          <a:pt x="2" y="1"/>
                        </a:lnTo>
                        <a:lnTo>
                          <a:pt x="0" y="2"/>
                        </a:lnTo>
                        <a:lnTo>
                          <a:pt x="4" y="6"/>
                        </a:lnTo>
                        <a:lnTo>
                          <a:pt x="5" y="5"/>
                        </a:lnTo>
                        <a:lnTo>
                          <a:pt x="6"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7" name="Freeform 953"/>
                  <p:cNvSpPr>
                    <a:spLocks/>
                  </p:cNvSpPr>
                  <p:nvPr/>
                </p:nvSpPr>
                <p:spPr bwMode="auto">
                  <a:xfrm>
                    <a:off x="4457" y="2402"/>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3 w 5"/>
                      <a:gd name="T11" fmla="*/ 3 h 3"/>
                      <a:gd name="T12" fmla="*/ 3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3" y="3"/>
                        </a:lnTo>
                        <a:lnTo>
                          <a:pt x="3"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8" name="Freeform 954"/>
                  <p:cNvSpPr>
                    <a:spLocks/>
                  </p:cNvSpPr>
                  <p:nvPr/>
                </p:nvSpPr>
                <p:spPr bwMode="auto">
                  <a:xfrm>
                    <a:off x="4455" y="2401"/>
                    <a:ext cx="2" cy="2"/>
                  </a:xfrm>
                  <a:custGeom>
                    <a:avLst/>
                    <a:gdLst>
                      <a:gd name="T0" fmla="*/ 3 w 4"/>
                      <a:gd name="T1" fmla="*/ 3 h 4"/>
                      <a:gd name="T2" fmla="*/ 4 w 4"/>
                      <a:gd name="T3" fmla="*/ 2 h 4"/>
                      <a:gd name="T4" fmla="*/ 2 w 4"/>
                      <a:gd name="T5" fmla="*/ 0 h 4"/>
                      <a:gd name="T6" fmla="*/ 1 w 4"/>
                      <a:gd name="T7" fmla="*/ 1 h 4"/>
                      <a:gd name="T8" fmla="*/ 0 w 4"/>
                      <a:gd name="T9" fmla="*/ 2 h 4"/>
                      <a:gd name="T10" fmla="*/ 1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2"/>
                        </a:lnTo>
                        <a:lnTo>
                          <a:pt x="2" y="0"/>
                        </a:lnTo>
                        <a:lnTo>
                          <a:pt x="1" y="1"/>
                        </a:lnTo>
                        <a:lnTo>
                          <a:pt x="0" y="2"/>
                        </a:lnTo>
                        <a:lnTo>
                          <a:pt x="1" y="3"/>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79" name="Freeform 955"/>
                  <p:cNvSpPr>
                    <a:spLocks/>
                  </p:cNvSpPr>
                  <p:nvPr/>
                </p:nvSpPr>
                <p:spPr bwMode="auto">
                  <a:xfrm>
                    <a:off x="4454" y="2400"/>
                    <a:ext cx="2" cy="3"/>
                  </a:xfrm>
                  <a:custGeom>
                    <a:avLst/>
                    <a:gdLst>
                      <a:gd name="T0" fmla="*/ 3 w 3"/>
                      <a:gd name="T1" fmla="*/ 2 h 5"/>
                      <a:gd name="T2" fmla="*/ 2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2" y="0"/>
                        </a:lnTo>
                        <a:lnTo>
                          <a:pt x="0" y="0"/>
                        </a:lnTo>
                        <a:lnTo>
                          <a:pt x="0" y="3"/>
                        </a:lnTo>
                        <a:lnTo>
                          <a:pt x="0" y="5"/>
                        </a:lnTo>
                        <a:lnTo>
                          <a:pt x="2" y="5"/>
                        </a:lnTo>
                        <a:lnTo>
                          <a:pt x="2"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0" name="Freeform 956"/>
                  <p:cNvSpPr>
                    <a:spLocks/>
                  </p:cNvSpPr>
                  <p:nvPr/>
                </p:nvSpPr>
                <p:spPr bwMode="auto">
                  <a:xfrm>
                    <a:off x="4453" y="2400"/>
                    <a:ext cx="2" cy="3"/>
                  </a:xfrm>
                  <a:custGeom>
                    <a:avLst/>
                    <a:gdLst>
                      <a:gd name="T0" fmla="*/ 3 w 4"/>
                      <a:gd name="T1" fmla="*/ 3 h 5"/>
                      <a:gd name="T2" fmla="*/ 4 w 4"/>
                      <a:gd name="T3" fmla="*/ 2 h 5"/>
                      <a:gd name="T4" fmla="*/ 3 w 4"/>
                      <a:gd name="T5" fmla="*/ 0 h 5"/>
                      <a:gd name="T6" fmla="*/ 1 w 4"/>
                      <a:gd name="T7" fmla="*/ 2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3" y="0"/>
                        </a:lnTo>
                        <a:lnTo>
                          <a:pt x="1" y="2"/>
                        </a:lnTo>
                        <a:lnTo>
                          <a:pt x="0" y="3"/>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1" name="Freeform 957"/>
                  <p:cNvSpPr>
                    <a:spLocks/>
                  </p:cNvSpPr>
                  <p:nvPr/>
                </p:nvSpPr>
                <p:spPr bwMode="auto">
                  <a:xfrm>
                    <a:off x="4453" y="2400"/>
                    <a:ext cx="1" cy="2"/>
                  </a:xfrm>
                  <a:custGeom>
                    <a:avLst/>
                    <a:gdLst>
                      <a:gd name="T0" fmla="*/ 4 w 4"/>
                      <a:gd name="T1" fmla="*/ 1 h 5"/>
                      <a:gd name="T2" fmla="*/ 2 w 4"/>
                      <a:gd name="T3" fmla="*/ 0 h 5"/>
                      <a:gd name="T4" fmla="*/ 0 w 4"/>
                      <a:gd name="T5" fmla="*/ 0 h 5"/>
                      <a:gd name="T6" fmla="*/ 0 w 4"/>
                      <a:gd name="T7" fmla="*/ 3 h 5"/>
                      <a:gd name="T8" fmla="*/ 0 w 4"/>
                      <a:gd name="T9" fmla="*/ 5 h 5"/>
                      <a:gd name="T10" fmla="*/ 2 w 4"/>
                      <a:gd name="T11" fmla="*/ 5 h 5"/>
                      <a:gd name="T12" fmla="*/ 2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2" y="0"/>
                        </a:lnTo>
                        <a:lnTo>
                          <a:pt x="0" y="0"/>
                        </a:lnTo>
                        <a:lnTo>
                          <a:pt x="0" y="3"/>
                        </a:lnTo>
                        <a:lnTo>
                          <a:pt x="0" y="5"/>
                        </a:lnTo>
                        <a:lnTo>
                          <a:pt x="2" y="5"/>
                        </a:lnTo>
                        <a:lnTo>
                          <a:pt x="2"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2" name="Freeform 958"/>
                  <p:cNvSpPr>
                    <a:spLocks/>
                  </p:cNvSpPr>
                  <p:nvPr/>
                </p:nvSpPr>
                <p:spPr bwMode="auto">
                  <a:xfrm>
                    <a:off x="4451" y="2400"/>
                    <a:ext cx="3" cy="2"/>
                  </a:xfrm>
                  <a:custGeom>
                    <a:avLst/>
                    <a:gdLst>
                      <a:gd name="T0" fmla="*/ 2 w 4"/>
                      <a:gd name="T1" fmla="*/ 3 h 5"/>
                      <a:gd name="T2" fmla="*/ 2 w 4"/>
                      <a:gd name="T3" fmla="*/ 1 h 5"/>
                      <a:gd name="T4" fmla="*/ 0 w 4"/>
                      <a:gd name="T5" fmla="*/ 0 h 5"/>
                      <a:gd name="T6" fmla="*/ 0 w 4"/>
                      <a:gd name="T7" fmla="*/ 1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1"/>
                        </a:lnTo>
                        <a:lnTo>
                          <a:pt x="0" y="0"/>
                        </a:lnTo>
                        <a:lnTo>
                          <a:pt x="0" y="1"/>
                        </a:lnTo>
                        <a:lnTo>
                          <a:pt x="0" y="3"/>
                        </a:lnTo>
                        <a:lnTo>
                          <a:pt x="4"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3" name="Freeform 959"/>
                  <p:cNvSpPr>
                    <a:spLocks/>
                  </p:cNvSpPr>
                  <p:nvPr/>
                </p:nvSpPr>
                <p:spPr bwMode="auto">
                  <a:xfrm>
                    <a:off x="4440" y="2399"/>
                    <a:ext cx="11" cy="2"/>
                  </a:xfrm>
                  <a:custGeom>
                    <a:avLst/>
                    <a:gdLst>
                      <a:gd name="T0" fmla="*/ 22 w 22"/>
                      <a:gd name="T1" fmla="*/ 1 h 5"/>
                      <a:gd name="T2" fmla="*/ 20 w 22"/>
                      <a:gd name="T3" fmla="*/ 0 h 5"/>
                      <a:gd name="T4" fmla="*/ 0 w 22"/>
                      <a:gd name="T5" fmla="*/ 0 h 5"/>
                      <a:gd name="T6" fmla="*/ 0 w 22"/>
                      <a:gd name="T7" fmla="*/ 2 h 5"/>
                      <a:gd name="T8" fmla="*/ 0 w 22"/>
                      <a:gd name="T9" fmla="*/ 5 h 5"/>
                      <a:gd name="T10" fmla="*/ 22 w 22"/>
                      <a:gd name="T11" fmla="*/ 5 h 5"/>
                      <a:gd name="T12" fmla="*/ 22 w 22"/>
                      <a:gd name="T13" fmla="*/ 2 h 5"/>
                      <a:gd name="T14" fmla="*/ 22 w 2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5"/>
                      <a:gd name="T26" fmla="*/ 22 w 2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5">
                        <a:moveTo>
                          <a:pt x="22" y="1"/>
                        </a:moveTo>
                        <a:lnTo>
                          <a:pt x="20" y="0"/>
                        </a:lnTo>
                        <a:lnTo>
                          <a:pt x="0" y="0"/>
                        </a:lnTo>
                        <a:lnTo>
                          <a:pt x="0" y="2"/>
                        </a:lnTo>
                        <a:lnTo>
                          <a:pt x="0" y="5"/>
                        </a:lnTo>
                        <a:lnTo>
                          <a:pt x="22" y="5"/>
                        </a:lnTo>
                        <a:lnTo>
                          <a:pt x="22" y="2"/>
                        </a:lnTo>
                        <a:lnTo>
                          <a:pt x="2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4" name="Freeform 960"/>
                  <p:cNvSpPr>
                    <a:spLocks/>
                  </p:cNvSpPr>
                  <p:nvPr/>
                </p:nvSpPr>
                <p:spPr bwMode="auto">
                  <a:xfrm>
                    <a:off x="4439" y="2399"/>
                    <a:ext cx="3" cy="2"/>
                  </a:xfrm>
                  <a:custGeom>
                    <a:avLst/>
                    <a:gdLst>
                      <a:gd name="T0" fmla="*/ 2 w 4"/>
                      <a:gd name="T1" fmla="*/ 0 h 5"/>
                      <a:gd name="T2" fmla="*/ 4 w 4"/>
                      <a:gd name="T3" fmla="*/ 0 h 5"/>
                      <a:gd name="T4" fmla="*/ 0 w 4"/>
                      <a:gd name="T5" fmla="*/ 2 h 5"/>
                      <a:gd name="T6" fmla="*/ 0 w 4"/>
                      <a:gd name="T7" fmla="*/ 4 h 5"/>
                      <a:gd name="T8" fmla="*/ 0 w 4"/>
                      <a:gd name="T9" fmla="*/ 5 h 5"/>
                      <a:gd name="T10" fmla="*/ 2 w 4"/>
                      <a:gd name="T11" fmla="*/ 4 h 5"/>
                      <a:gd name="T12" fmla="*/ 2 w 4"/>
                      <a:gd name="T13" fmla="*/ 2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2"/>
                        </a:lnTo>
                        <a:lnTo>
                          <a:pt x="0" y="4"/>
                        </a:lnTo>
                        <a:lnTo>
                          <a:pt x="0" y="5"/>
                        </a:lnTo>
                        <a:lnTo>
                          <a:pt x="2" y="4"/>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5" name="Freeform 961"/>
                  <p:cNvSpPr>
                    <a:spLocks/>
                  </p:cNvSpPr>
                  <p:nvPr/>
                </p:nvSpPr>
                <p:spPr bwMode="auto">
                  <a:xfrm>
                    <a:off x="4438" y="2400"/>
                    <a:ext cx="1" cy="2"/>
                  </a:xfrm>
                  <a:custGeom>
                    <a:avLst/>
                    <a:gdLst>
                      <a:gd name="T0" fmla="*/ 3 w 3"/>
                      <a:gd name="T1" fmla="*/ 3 h 5"/>
                      <a:gd name="T2" fmla="*/ 3 w 3"/>
                      <a:gd name="T3" fmla="*/ 0 h 5"/>
                      <a:gd name="T4" fmla="*/ 1 w 3"/>
                      <a:gd name="T5" fmla="*/ 0 h 5"/>
                      <a:gd name="T6" fmla="*/ 1 w 3"/>
                      <a:gd name="T7" fmla="*/ 3 h 5"/>
                      <a:gd name="T8" fmla="*/ 1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1" y="0"/>
                        </a:lnTo>
                        <a:lnTo>
                          <a:pt x="1" y="3"/>
                        </a:lnTo>
                        <a:lnTo>
                          <a:pt x="1" y="5"/>
                        </a:lnTo>
                        <a:lnTo>
                          <a:pt x="0" y="5"/>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6" name="Freeform 962"/>
                  <p:cNvSpPr>
                    <a:spLocks/>
                  </p:cNvSpPr>
                  <p:nvPr/>
                </p:nvSpPr>
                <p:spPr bwMode="auto">
                  <a:xfrm>
                    <a:off x="4438" y="2400"/>
                    <a:ext cx="2" cy="2"/>
                  </a:xfrm>
                  <a:custGeom>
                    <a:avLst/>
                    <a:gdLst>
                      <a:gd name="T0" fmla="*/ 2 w 5"/>
                      <a:gd name="T1" fmla="*/ 0 h 5"/>
                      <a:gd name="T2" fmla="*/ 5 w 5"/>
                      <a:gd name="T3" fmla="*/ 0 h 5"/>
                      <a:gd name="T4" fmla="*/ 0 w 5"/>
                      <a:gd name="T5" fmla="*/ 3 h 5"/>
                      <a:gd name="T6" fmla="*/ 0 w 5"/>
                      <a:gd name="T7" fmla="*/ 4 h 5"/>
                      <a:gd name="T8" fmla="*/ 0 w 5"/>
                      <a:gd name="T9" fmla="*/ 5 h 5"/>
                      <a:gd name="T10" fmla="*/ 2 w 5"/>
                      <a:gd name="T11" fmla="*/ 4 h 5"/>
                      <a:gd name="T12" fmla="*/ 2 w 5"/>
                      <a:gd name="T13" fmla="*/ 3 h 5"/>
                      <a:gd name="T14" fmla="*/ 2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0"/>
                        </a:moveTo>
                        <a:lnTo>
                          <a:pt x="5" y="0"/>
                        </a:lnTo>
                        <a:lnTo>
                          <a:pt x="0" y="3"/>
                        </a:lnTo>
                        <a:lnTo>
                          <a:pt x="0" y="4"/>
                        </a:lnTo>
                        <a:lnTo>
                          <a:pt x="0" y="5"/>
                        </a:lnTo>
                        <a:lnTo>
                          <a:pt x="2"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7" name="Freeform 963"/>
                  <p:cNvSpPr>
                    <a:spLocks/>
                  </p:cNvSpPr>
                  <p:nvPr/>
                </p:nvSpPr>
                <p:spPr bwMode="auto">
                  <a:xfrm>
                    <a:off x="4436" y="2400"/>
                    <a:ext cx="2" cy="3"/>
                  </a:xfrm>
                  <a:custGeom>
                    <a:avLst/>
                    <a:gdLst>
                      <a:gd name="T0" fmla="*/ 2 w 2"/>
                      <a:gd name="T1" fmla="*/ 3 h 5"/>
                      <a:gd name="T2" fmla="*/ 2 w 2"/>
                      <a:gd name="T3" fmla="*/ 0 h 5"/>
                      <a:gd name="T4" fmla="*/ 1 w 2"/>
                      <a:gd name="T5" fmla="*/ 0 h 5"/>
                      <a:gd name="T6" fmla="*/ 1 w 2"/>
                      <a:gd name="T7" fmla="*/ 3 h 5"/>
                      <a:gd name="T8" fmla="*/ 1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1" y="0"/>
                        </a:lnTo>
                        <a:lnTo>
                          <a:pt x="1" y="3"/>
                        </a:lnTo>
                        <a:lnTo>
                          <a:pt x="1" y="5"/>
                        </a:lnTo>
                        <a:lnTo>
                          <a:pt x="0" y="5"/>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8" name="Freeform 964"/>
                  <p:cNvSpPr>
                    <a:spLocks/>
                  </p:cNvSpPr>
                  <p:nvPr/>
                </p:nvSpPr>
                <p:spPr bwMode="auto">
                  <a:xfrm>
                    <a:off x="4435" y="2400"/>
                    <a:ext cx="3" cy="4"/>
                  </a:xfrm>
                  <a:custGeom>
                    <a:avLst/>
                    <a:gdLst>
                      <a:gd name="T0" fmla="*/ 5 w 6"/>
                      <a:gd name="T1" fmla="*/ 0 h 7"/>
                      <a:gd name="T2" fmla="*/ 5 w 6"/>
                      <a:gd name="T3" fmla="*/ 0 h 7"/>
                      <a:gd name="T4" fmla="*/ 0 w 6"/>
                      <a:gd name="T5" fmla="*/ 5 h 7"/>
                      <a:gd name="T6" fmla="*/ 2 w 6"/>
                      <a:gd name="T7" fmla="*/ 6 h 7"/>
                      <a:gd name="T8" fmla="*/ 3 w 6"/>
                      <a:gd name="T9" fmla="*/ 7 h 7"/>
                      <a:gd name="T10" fmla="*/ 6 w 6"/>
                      <a:gd name="T11" fmla="*/ 4 h 7"/>
                      <a:gd name="T12" fmla="*/ 5 w 6"/>
                      <a:gd name="T13" fmla="*/ 3 h 7"/>
                      <a:gd name="T14" fmla="*/ 5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0"/>
                        </a:moveTo>
                        <a:lnTo>
                          <a:pt x="5" y="0"/>
                        </a:lnTo>
                        <a:lnTo>
                          <a:pt x="0" y="5"/>
                        </a:lnTo>
                        <a:lnTo>
                          <a:pt x="2" y="6"/>
                        </a:lnTo>
                        <a:lnTo>
                          <a:pt x="3" y="7"/>
                        </a:lnTo>
                        <a:lnTo>
                          <a:pt x="6" y="4"/>
                        </a:lnTo>
                        <a:lnTo>
                          <a:pt x="5" y="3"/>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89" name="Freeform 965"/>
                  <p:cNvSpPr>
                    <a:spLocks/>
                  </p:cNvSpPr>
                  <p:nvPr/>
                </p:nvSpPr>
                <p:spPr bwMode="auto">
                  <a:xfrm>
                    <a:off x="4435" y="2402"/>
                    <a:ext cx="1" cy="2"/>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0" name="Freeform 966"/>
                  <p:cNvSpPr>
                    <a:spLocks/>
                  </p:cNvSpPr>
                  <p:nvPr/>
                </p:nvSpPr>
                <p:spPr bwMode="auto">
                  <a:xfrm>
                    <a:off x="4432" y="2402"/>
                    <a:ext cx="3" cy="3"/>
                  </a:xfrm>
                  <a:custGeom>
                    <a:avLst/>
                    <a:gdLst>
                      <a:gd name="T0" fmla="*/ 4 w 6"/>
                      <a:gd name="T1" fmla="*/ 0 h 7"/>
                      <a:gd name="T2" fmla="*/ 4 w 6"/>
                      <a:gd name="T3" fmla="*/ 0 h 7"/>
                      <a:gd name="T4" fmla="*/ 0 w 6"/>
                      <a:gd name="T5" fmla="*/ 4 h 7"/>
                      <a:gd name="T6" fmla="*/ 1 w 6"/>
                      <a:gd name="T7" fmla="*/ 6 h 7"/>
                      <a:gd name="T8" fmla="*/ 2 w 6"/>
                      <a:gd name="T9" fmla="*/ 7 h 7"/>
                      <a:gd name="T10" fmla="*/ 6 w 6"/>
                      <a:gd name="T11" fmla="*/ 3 h 7"/>
                      <a:gd name="T12" fmla="*/ 4 w 6"/>
                      <a:gd name="T13" fmla="*/ 2 h 7"/>
                      <a:gd name="T14" fmla="*/ 4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4" y="0"/>
                        </a:moveTo>
                        <a:lnTo>
                          <a:pt x="4" y="0"/>
                        </a:lnTo>
                        <a:lnTo>
                          <a:pt x="0" y="4"/>
                        </a:lnTo>
                        <a:lnTo>
                          <a:pt x="1" y="6"/>
                        </a:lnTo>
                        <a:lnTo>
                          <a:pt x="2" y="7"/>
                        </a:lnTo>
                        <a:lnTo>
                          <a:pt x="6" y="3"/>
                        </a:lnTo>
                        <a:lnTo>
                          <a:pt x="4" y="2"/>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1" name="Freeform 967"/>
                  <p:cNvSpPr>
                    <a:spLocks/>
                  </p:cNvSpPr>
                  <p:nvPr/>
                </p:nvSpPr>
                <p:spPr bwMode="auto">
                  <a:xfrm>
                    <a:off x="4432" y="2404"/>
                    <a:ext cx="2" cy="1"/>
                  </a:xfrm>
                  <a:custGeom>
                    <a:avLst/>
                    <a:gdLst>
                      <a:gd name="T0" fmla="*/ 0 w 2"/>
                      <a:gd name="T1" fmla="*/ 0 h 2"/>
                      <a:gd name="T2" fmla="*/ 0 w 2"/>
                      <a:gd name="T3" fmla="*/ 0 h 2"/>
                      <a:gd name="T4" fmla="*/ 2 w 2"/>
                      <a:gd name="T5" fmla="*/ 2 h 2"/>
                      <a:gd name="T6" fmla="*/ 1 w 2"/>
                      <a:gd name="T7" fmla="*/ 2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0" y="0"/>
                        </a:lnTo>
                        <a:lnTo>
                          <a:pt x="2" y="2"/>
                        </a:lnTo>
                        <a:lnTo>
                          <a:pt x="1" y="2"/>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2" name="Freeform 968"/>
                  <p:cNvSpPr>
                    <a:spLocks/>
                  </p:cNvSpPr>
                  <p:nvPr/>
                </p:nvSpPr>
                <p:spPr bwMode="auto">
                  <a:xfrm>
                    <a:off x="4432" y="2404"/>
                    <a:ext cx="2" cy="1"/>
                  </a:xfrm>
                  <a:custGeom>
                    <a:avLst/>
                    <a:gdLst>
                      <a:gd name="T0" fmla="*/ 0 w 2"/>
                      <a:gd name="T1" fmla="*/ 0 h 3"/>
                      <a:gd name="T2" fmla="*/ 0 w 2"/>
                      <a:gd name="T3" fmla="*/ 3 h 3"/>
                      <a:gd name="T4" fmla="*/ 1 w 2"/>
                      <a:gd name="T5" fmla="*/ 3 h 3"/>
                      <a:gd name="T6" fmla="*/ 2 w 2"/>
                      <a:gd name="T7" fmla="*/ 3 h 3"/>
                      <a:gd name="T8" fmla="*/ 2 w 2"/>
                      <a:gd name="T9" fmla="*/ 2 h 3"/>
                      <a:gd name="T10" fmla="*/ 0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0"/>
                        </a:moveTo>
                        <a:lnTo>
                          <a:pt x="0" y="3"/>
                        </a:lnTo>
                        <a:lnTo>
                          <a:pt x="1" y="3"/>
                        </a:lnTo>
                        <a:lnTo>
                          <a:pt x="2" y="3"/>
                        </a:lnTo>
                        <a:lnTo>
                          <a:pt x="2" y="2"/>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3" name="Freeform 969"/>
                  <p:cNvSpPr>
                    <a:spLocks/>
                  </p:cNvSpPr>
                  <p:nvPr/>
                </p:nvSpPr>
                <p:spPr bwMode="auto">
                  <a:xfrm>
                    <a:off x="4432" y="2405"/>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3 w 3"/>
                      <a:gd name="T11" fmla="*/ 2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2"/>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4" name="Freeform 970"/>
                  <p:cNvSpPr>
                    <a:spLocks/>
                  </p:cNvSpPr>
                  <p:nvPr/>
                </p:nvSpPr>
                <p:spPr bwMode="auto">
                  <a:xfrm>
                    <a:off x="4432" y="2405"/>
                    <a:ext cx="1" cy="2"/>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5" name="Freeform 971"/>
                  <p:cNvSpPr>
                    <a:spLocks/>
                  </p:cNvSpPr>
                  <p:nvPr/>
                </p:nvSpPr>
                <p:spPr bwMode="auto">
                  <a:xfrm>
                    <a:off x="4431" y="2406"/>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3 w 3"/>
                      <a:gd name="T11" fmla="*/ 2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2"/>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6" name="Freeform 972"/>
                  <p:cNvSpPr>
                    <a:spLocks/>
                  </p:cNvSpPr>
                  <p:nvPr/>
                </p:nvSpPr>
                <p:spPr bwMode="auto">
                  <a:xfrm>
                    <a:off x="4431" y="2407"/>
                    <a:ext cx="1" cy="5"/>
                  </a:xfrm>
                  <a:custGeom>
                    <a:avLst/>
                    <a:gdLst>
                      <a:gd name="T0" fmla="*/ 0 w 2"/>
                      <a:gd name="T1" fmla="*/ 0 h 10"/>
                      <a:gd name="T2" fmla="*/ 0 w 2"/>
                      <a:gd name="T3" fmla="*/ 0 h 10"/>
                      <a:gd name="T4" fmla="*/ 0 w 2"/>
                      <a:gd name="T5" fmla="*/ 10 h 10"/>
                      <a:gd name="T6" fmla="*/ 1 w 2"/>
                      <a:gd name="T7" fmla="*/ 10 h 10"/>
                      <a:gd name="T8" fmla="*/ 2 w 2"/>
                      <a:gd name="T9" fmla="*/ 10 h 10"/>
                      <a:gd name="T10" fmla="*/ 2 w 2"/>
                      <a:gd name="T11" fmla="*/ 1 h 10"/>
                      <a:gd name="T12" fmla="*/ 1 w 2"/>
                      <a:gd name="T13" fmla="*/ 1 h 10"/>
                      <a:gd name="T14" fmla="*/ 0 w 2"/>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0"/>
                      <a:gd name="T26" fmla="*/ 2 w 2"/>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0">
                        <a:moveTo>
                          <a:pt x="0" y="0"/>
                        </a:moveTo>
                        <a:lnTo>
                          <a:pt x="0" y="0"/>
                        </a:lnTo>
                        <a:lnTo>
                          <a:pt x="0" y="10"/>
                        </a:lnTo>
                        <a:lnTo>
                          <a:pt x="1" y="10"/>
                        </a:lnTo>
                        <a:lnTo>
                          <a:pt x="2" y="10"/>
                        </a:lnTo>
                        <a:lnTo>
                          <a:pt x="2"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7" name="Freeform 973"/>
                  <p:cNvSpPr>
                    <a:spLocks/>
                  </p:cNvSpPr>
                  <p:nvPr/>
                </p:nvSpPr>
                <p:spPr bwMode="auto">
                  <a:xfrm>
                    <a:off x="4431" y="2411"/>
                    <a:ext cx="2" cy="2"/>
                  </a:xfrm>
                  <a:custGeom>
                    <a:avLst/>
                    <a:gdLst>
                      <a:gd name="T0" fmla="*/ 0 w 3"/>
                      <a:gd name="T1" fmla="*/ 1 h 4"/>
                      <a:gd name="T2" fmla="*/ 0 w 3"/>
                      <a:gd name="T3" fmla="*/ 3 h 4"/>
                      <a:gd name="T4" fmla="*/ 1 w 3"/>
                      <a:gd name="T5" fmla="*/ 4 h 4"/>
                      <a:gd name="T6" fmla="*/ 2 w 3"/>
                      <a:gd name="T7" fmla="*/ 3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0" y="3"/>
                        </a:lnTo>
                        <a:lnTo>
                          <a:pt x="1" y="4"/>
                        </a:lnTo>
                        <a:lnTo>
                          <a:pt x="2" y="3"/>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8" name="Freeform 974"/>
                  <p:cNvSpPr>
                    <a:spLocks/>
                  </p:cNvSpPr>
                  <p:nvPr/>
                </p:nvSpPr>
                <p:spPr bwMode="auto">
                  <a:xfrm>
                    <a:off x="4432" y="2412"/>
                    <a:ext cx="1" cy="1"/>
                  </a:xfrm>
                  <a:custGeom>
                    <a:avLst/>
                    <a:gdLst>
                      <a:gd name="T0" fmla="*/ 1 w 2"/>
                      <a:gd name="T1" fmla="*/ 2 h 4"/>
                      <a:gd name="T2" fmla="*/ 0 w 2"/>
                      <a:gd name="T3" fmla="*/ 2 h 4"/>
                      <a:gd name="T4" fmla="*/ 0 w 2"/>
                      <a:gd name="T5" fmla="*/ 4 h 4"/>
                      <a:gd name="T6" fmla="*/ 1 w 2"/>
                      <a:gd name="T7" fmla="*/ 4 h 4"/>
                      <a:gd name="T8" fmla="*/ 2 w 2"/>
                      <a:gd name="T9" fmla="*/ 4 h 4"/>
                      <a:gd name="T10" fmla="*/ 2 w 2"/>
                      <a:gd name="T11" fmla="*/ 0 h 4"/>
                      <a:gd name="T12" fmla="*/ 2 w 2"/>
                      <a:gd name="T13" fmla="*/ 0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0" y="2"/>
                        </a:lnTo>
                        <a:lnTo>
                          <a:pt x="0" y="4"/>
                        </a:lnTo>
                        <a:lnTo>
                          <a:pt x="1" y="4"/>
                        </a:lnTo>
                        <a:lnTo>
                          <a:pt x="2" y="4"/>
                        </a:lnTo>
                        <a:lnTo>
                          <a:pt x="2"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99" name="Freeform 975"/>
                  <p:cNvSpPr>
                    <a:spLocks/>
                  </p:cNvSpPr>
                  <p:nvPr/>
                </p:nvSpPr>
                <p:spPr bwMode="auto">
                  <a:xfrm>
                    <a:off x="4432" y="2413"/>
                    <a:ext cx="1" cy="1"/>
                  </a:xfrm>
                  <a:custGeom>
                    <a:avLst/>
                    <a:gdLst>
                      <a:gd name="T0" fmla="*/ 0 w 2"/>
                      <a:gd name="T1" fmla="*/ 1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1"/>
                        </a:moveTo>
                        <a:lnTo>
                          <a:pt x="0" y="2"/>
                        </a:lnTo>
                        <a:lnTo>
                          <a:pt x="2" y="2"/>
                        </a:lnTo>
                        <a:lnTo>
                          <a:pt x="2" y="1"/>
                        </a:lnTo>
                        <a:lnTo>
                          <a:pt x="2" y="0"/>
                        </a:lnTo>
                        <a:lnTo>
                          <a:pt x="1"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0" name="Freeform 976"/>
                  <p:cNvSpPr>
                    <a:spLocks/>
                  </p:cNvSpPr>
                  <p:nvPr/>
                </p:nvSpPr>
                <p:spPr bwMode="auto">
                  <a:xfrm>
                    <a:off x="4432" y="2413"/>
                    <a:ext cx="2"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1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1" name="Freeform 977"/>
                  <p:cNvSpPr>
                    <a:spLocks/>
                  </p:cNvSpPr>
                  <p:nvPr/>
                </p:nvSpPr>
                <p:spPr bwMode="auto">
                  <a:xfrm>
                    <a:off x="4432" y="2413"/>
                    <a:ext cx="6" cy="4"/>
                  </a:xfrm>
                  <a:custGeom>
                    <a:avLst/>
                    <a:gdLst>
                      <a:gd name="T0" fmla="*/ 0 w 10"/>
                      <a:gd name="T1" fmla="*/ 1 h 8"/>
                      <a:gd name="T2" fmla="*/ 0 w 10"/>
                      <a:gd name="T3" fmla="*/ 2 h 8"/>
                      <a:gd name="T4" fmla="*/ 4 w 10"/>
                      <a:gd name="T5" fmla="*/ 7 h 8"/>
                      <a:gd name="T6" fmla="*/ 7 w 10"/>
                      <a:gd name="T7" fmla="*/ 7 h 8"/>
                      <a:gd name="T8" fmla="*/ 8 w 10"/>
                      <a:gd name="T9" fmla="*/ 8 h 8"/>
                      <a:gd name="T10" fmla="*/ 9 w 10"/>
                      <a:gd name="T11" fmla="*/ 7 h 8"/>
                      <a:gd name="T12" fmla="*/ 10 w 10"/>
                      <a:gd name="T13" fmla="*/ 6 h 8"/>
                      <a:gd name="T14" fmla="*/ 9 w 10"/>
                      <a:gd name="T15" fmla="*/ 5 h 8"/>
                      <a:gd name="T16" fmla="*/ 7 w 10"/>
                      <a:gd name="T17" fmla="*/ 5 h 8"/>
                      <a:gd name="T18" fmla="*/ 2 w 10"/>
                      <a:gd name="T19" fmla="*/ 0 h 8"/>
                      <a:gd name="T20" fmla="*/ 1 w 10"/>
                      <a:gd name="T21" fmla="*/ 1 h 8"/>
                      <a:gd name="T22" fmla="*/ 0 w 10"/>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8"/>
                      <a:gd name="T38" fmla="*/ 10 w 1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8">
                        <a:moveTo>
                          <a:pt x="0" y="1"/>
                        </a:moveTo>
                        <a:lnTo>
                          <a:pt x="0" y="2"/>
                        </a:lnTo>
                        <a:lnTo>
                          <a:pt x="4" y="7"/>
                        </a:lnTo>
                        <a:lnTo>
                          <a:pt x="7" y="7"/>
                        </a:lnTo>
                        <a:lnTo>
                          <a:pt x="8" y="8"/>
                        </a:lnTo>
                        <a:lnTo>
                          <a:pt x="9" y="7"/>
                        </a:lnTo>
                        <a:lnTo>
                          <a:pt x="10" y="6"/>
                        </a:lnTo>
                        <a:lnTo>
                          <a:pt x="9" y="5"/>
                        </a:lnTo>
                        <a:lnTo>
                          <a:pt x="7" y="5"/>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2" name="Freeform 978"/>
                  <p:cNvSpPr>
                    <a:spLocks/>
                  </p:cNvSpPr>
                  <p:nvPr/>
                </p:nvSpPr>
                <p:spPr bwMode="auto">
                  <a:xfrm>
                    <a:off x="4436" y="2416"/>
                    <a:ext cx="25" cy="8"/>
                  </a:xfrm>
                  <a:custGeom>
                    <a:avLst/>
                    <a:gdLst>
                      <a:gd name="T0" fmla="*/ 1 w 49"/>
                      <a:gd name="T1" fmla="*/ 2 h 15"/>
                      <a:gd name="T2" fmla="*/ 0 w 49"/>
                      <a:gd name="T3" fmla="*/ 1 h 15"/>
                      <a:gd name="T4" fmla="*/ 4 w 49"/>
                      <a:gd name="T5" fmla="*/ 3 h 15"/>
                      <a:gd name="T6" fmla="*/ 7 w 49"/>
                      <a:gd name="T7" fmla="*/ 3 h 15"/>
                      <a:gd name="T8" fmla="*/ 11 w 49"/>
                      <a:gd name="T9" fmla="*/ 5 h 15"/>
                      <a:gd name="T10" fmla="*/ 15 w 49"/>
                      <a:gd name="T11" fmla="*/ 5 h 15"/>
                      <a:gd name="T12" fmla="*/ 22 w 49"/>
                      <a:gd name="T13" fmla="*/ 8 h 15"/>
                      <a:gd name="T14" fmla="*/ 24 w 49"/>
                      <a:gd name="T15" fmla="*/ 8 h 15"/>
                      <a:gd name="T16" fmla="*/ 27 w 49"/>
                      <a:gd name="T17" fmla="*/ 9 h 15"/>
                      <a:gd name="T18" fmla="*/ 31 w 49"/>
                      <a:gd name="T19" fmla="*/ 9 h 15"/>
                      <a:gd name="T20" fmla="*/ 33 w 49"/>
                      <a:gd name="T21" fmla="*/ 10 h 15"/>
                      <a:gd name="T22" fmla="*/ 37 w 49"/>
                      <a:gd name="T23" fmla="*/ 11 h 15"/>
                      <a:gd name="T24" fmla="*/ 39 w 49"/>
                      <a:gd name="T25" fmla="*/ 11 h 15"/>
                      <a:gd name="T26" fmla="*/ 41 w 49"/>
                      <a:gd name="T27" fmla="*/ 12 h 15"/>
                      <a:gd name="T28" fmla="*/ 42 w 49"/>
                      <a:gd name="T29" fmla="*/ 12 h 15"/>
                      <a:gd name="T30" fmla="*/ 44 w 49"/>
                      <a:gd name="T31" fmla="*/ 13 h 15"/>
                      <a:gd name="T32" fmla="*/ 46 w 49"/>
                      <a:gd name="T33" fmla="*/ 13 h 15"/>
                      <a:gd name="T34" fmla="*/ 47 w 49"/>
                      <a:gd name="T35" fmla="*/ 15 h 15"/>
                      <a:gd name="T36" fmla="*/ 48 w 49"/>
                      <a:gd name="T37" fmla="*/ 13 h 15"/>
                      <a:gd name="T38" fmla="*/ 49 w 49"/>
                      <a:gd name="T39" fmla="*/ 12 h 15"/>
                      <a:gd name="T40" fmla="*/ 48 w 49"/>
                      <a:gd name="T41" fmla="*/ 11 h 15"/>
                      <a:gd name="T42" fmla="*/ 46 w 49"/>
                      <a:gd name="T43" fmla="*/ 11 h 15"/>
                      <a:gd name="T44" fmla="*/ 45 w 49"/>
                      <a:gd name="T45" fmla="*/ 10 h 15"/>
                      <a:gd name="T46" fmla="*/ 41 w 49"/>
                      <a:gd name="T47" fmla="*/ 10 h 15"/>
                      <a:gd name="T48" fmla="*/ 39 w 49"/>
                      <a:gd name="T49" fmla="*/ 9 h 15"/>
                      <a:gd name="T50" fmla="*/ 37 w 49"/>
                      <a:gd name="T51" fmla="*/ 9 h 15"/>
                      <a:gd name="T52" fmla="*/ 33 w 49"/>
                      <a:gd name="T53" fmla="*/ 8 h 15"/>
                      <a:gd name="T54" fmla="*/ 31 w 49"/>
                      <a:gd name="T55" fmla="*/ 7 h 15"/>
                      <a:gd name="T56" fmla="*/ 27 w 49"/>
                      <a:gd name="T57" fmla="*/ 7 h 15"/>
                      <a:gd name="T58" fmla="*/ 24 w 49"/>
                      <a:gd name="T59" fmla="*/ 5 h 15"/>
                      <a:gd name="T60" fmla="*/ 22 w 49"/>
                      <a:gd name="T61" fmla="*/ 5 h 15"/>
                      <a:gd name="T62" fmla="*/ 15 w 49"/>
                      <a:gd name="T63" fmla="*/ 3 h 15"/>
                      <a:gd name="T64" fmla="*/ 11 w 49"/>
                      <a:gd name="T65" fmla="*/ 3 h 15"/>
                      <a:gd name="T66" fmla="*/ 7 w 49"/>
                      <a:gd name="T67" fmla="*/ 1 h 15"/>
                      <a:gd name="T68" fmla="*/ 4 w 49"/>
                      <a:gd name="T69" fmla="*/ 1 h 15"/>
                      <a:gd name="T70" fmla="*/ 2 w 49"/>
                      <a:gd name="T71" fmla="*/ 0 h 15"/>
                      <a:gd name="T72" fmla="*/ 2 w 49"/>
                      <a:gd name="T73" fmla="*/ 1 h 15"/>
                      <a:gd name="T74" fmla="*/ 1 w 49"/>
                      <a:gd name="T75" fmla="*/ 2 h 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9"/>
                      <a:gd name="T115" fmla="*/ 0 h 15"/>
                      <a:gd name="T116" fmla="*/ 49 w 49"/>
                      <a:gd name="T117" fmla="*/ 15 h 1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9" h="15">
                        <a:moveTo>
                          <a:pt x="1" y="2"/>
                        </a:moveTo>
                        <a:lnTo>
                          <a:pt x="0" y="1"/>
                        </a:lnTo>
                        <a:lnTo>
                          <a:pt x="4" y="3"/>
                        </a:lnTo>
                        <a:lnTo>
                          <a:pt x="7" y="3"/>
                        </a:lnTo>
                        <a:lnTo>
                          <a:pt x="11" y="5"/>
                        </a:lnTo>
                        <a:lnTo>
                          <a:pt x="15" y="5"/>
                        </a:lnTo>
                        <a:lnTo>
                          <a:pt x="22" y="8"/>
                        </a:lnTo>
                        <a:lnTo>
                          <a:pt x="24" y="8"/>
                        </a:lnTo>
                        <a:lnTo>
                          <a:pt x="27" y="9"/>
                        </a:lnTo>
                        <a:lnTo>
                          <a:pt x="31" y="9"/>
                        </a:lnTo>
                        <a:lnTo>
                          <a:pt x="33" y="10"/>
                        </a:lnTo>
                        <a:lnTo>
                          <a:pt x="37" y="11"/>
                        </a:lnTo>
                        <a:lnTo>
                          <a:pt x="39" y="11"/>
                        </a:lnTo>
                        <a:lnTo>
                          <a:pt x="41" y="12"/>
                        </a:lnTo>
                        <a:lnTo>
                          <a:pt x="42" y="12"/>
                        </a:lnTo>
                        <a:lnTo>
                          <a:pt x="44" y="13"/>
                        </a:lnTo>
                        <a:lnTo>
                          <a:pt x="46" y="13"/>
                        </a:lnTo>
                        <a:lnTo>
                          <a:pt x="47" y="15"/>
                        </a:lnTo>
                        <a:lnTo>
                          <a:pt x="48" y="13"/>
                        </a:lnTo>
                        <a:lnTo>
                          <a:pt x="49" y="12"/>
                        </a:lnTo>
                        <a:lnTo>
                          <a:pt x="48" y="11"/>
                        </a:lnTo>
                        <a:lnTo>
                          <a:pt x="46" y="11"/>
                        </a:lnTo>
                        <a:lnTo>
                          <a:pt x="45" y="10"/>
                        </a:lnTo>
                        <a:lnTo>
                          <a:pt x="41" y="10"/>
                        </a:lnTo>
                        <a:lnTo>
                          <a:pt x="39" y="9"/>
                        </a:lnTo>
                        <a:lnTo>
                          <a:pt x="37" y="9"/>
                        </a:lnTo>
                        <a:lnTo>
                          <a:pt x="33" y="8"/>
                        </a:lnTo>
                        <a:lnTo>
                          <a:pt x="31" y="7"/>
                        </a:lnTo>
                        <a:lnTo>
                          <a:pt x="27" y="7"/>
                        </a:lnTo>
                        <a:lnTo>
                          <a:pt x="24" y="5"/>
                        </a:lnTo>
                        <a:lnTo>
                          <a:pt x="22" y="5"/>
                        </a:lnTo>
                        <a:lnTo>
                          <a:pt x="15" y="3"/>
                        </a:lnTo>
                        <a:lnTo>
                          <a:pt x="11" y="3"/>
                        </a:lnTo>
                        <a:lnTo>
                          <a:pt x="7" y="1"/>
                        </a:lnTo>
                        <a:lnTo>
                          <a:pt x="4"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3" name="Freeform 979"/>
                  <p:cNvSpPr>
                    <a:spLocks/>
                  </p:cNvSpPr>
                  <p:nvPr/>
                </p:nvSpPr>
                <p:spPr bwMode="auto">
                  <a:xfrm>
                    <a:off x="4459" y="2423"/>
                    <a:ext cx="3" cy="1"/>
                  </a:xfrm>
                  <a:custGeom>
                    <a:avLst/>
                    <a:gdLst>
                      <a:gd name="T0" fmla="*/ 1 w 6"/>
                      <a:gd name="T1" fmla="*/ 3 h 4"/>
                      <a:gd name="T2" fmla="*/ 0 w 6"/>
                      <a:gd name="T3" fmla="*/ 1 h 4"/>
                      <a:gd name="T4" fmla="*/ 4 w 6"/>
                      <a:gd name="T5" fmla="*/ 4 h 4"/>
                      <a:gd name="T6" fmla="*/ 6 w 6"/>
                      <a:gd name="T7" fmla="*/ 4 h 4"/>
                      <a:gd name="T8" fmla="*/ 6 w 6"/>
                      <a:gd name="T9" fmla="*/ 3 h 4"/>
                      <a:gd name="T10" fmla="*/ 6 w 6"/>
                      <a:gd name="T11" fmla="*/ 1 h 4"/>
                      <a:gd name="T12" fmla="*/ 4 w 6"/>
                      <a:gd name="T13" fmla="*/ 1 h 4"/>
                      <a:gd name="T14" fmla="*/ 2 w 6"/>
                      <a:gd name="T15" fmla="*/ 0 h 4"/>
                      <a:gd name="T16" fmla="*/ 2 w 6"/>
                      <a:gd name="T17" fmla="*/ 1 h 4"/>
                      <a:gd name="T18" fmla="*/ 1 w 6"/>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1" y="3"/>
                        </a:moveTo>
                        <a:lnTo>
                          <a:pt x="0" y="1"/>
                        </a:lnTo>
                        <a:lnTo>
                          <a:pt x="4" y="4"/>
                        </a:lnTo>
                        <a:lnTo>
                          <a:pt x="6" y="4"/>
                        </a:lnTo>
                        <a:lnTo>
                          <a:pt x="6" y="3"/>
                        </a:lnTo>
                        <a:lnTo>
                          <a:pt x="6" y="1"/>
                        </a:lnTo>
                        <a:lnTo>
                          <a:pt x="4" y="1"/>
                        </a:lnTo>
                        <a:lnTo>
                          <a:pt x="2" y="0"/>
                        </a:lnTo>
                        <a:lnTo>
                          <a:pt x="2"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4" name="Freeform 980"/>
                  <p:cNvSpPr>
                    <a:spLocks/>
                  </p:cNvSpPr>
                  <p:nvPr/>
                </p:nvSpPr>
                <p:spPr bwMode="auto">
                  <a:xfrm>
                    <a:off x="4461" y="2423"/>
                    <a:ext cx="2" cy="2"/>
                  </a:xfrm>
                  <a:custGeom>
                    <a:avLst/>
                    <a:gdLst>
                      <a:gd name="T0" fmla="*/ 2 w 4"/>
                      <a:gd name="T1" fmla="*/ 2 h 4"/>
                      <a:gd name="T2" fmla="*/ 0 w 4"/>
                      <a:gd name="T3" fmla="*/ 3 h 4"/>
                      <a:gd name="T4" fmla="*/ 2 w 4"/>
                      <a:gd name="T5" fmla="*/ 4 h 4"/>
                      <a:gd name="T6" fmla="*/ 3 w 4"/>
                      <a:gd name="T7" fmla="*/ 3 h 4"/>
                      <a:gd name="T8" fmla="*/ 4 w 4"/>
                      <a:gd name="T9" fmla="*/ 2 h 4"/>
                      <a:gd name="T10" fmla="*/ 3 w 4"/>
                      <a:gd name="T11" fmla="*/ 0 h 4"/>
                      <a:gd name="T12" fmla="*/ 2 w 4"/>
                      <a:gd name="T13" fmla="*/ 0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0" y="3"/>
                        </a:lnTo>
                        <a:lnTo>
                          <a:pt x="2" y="4"/>
                        </a:lnTo>
                        <a:lnTo>
                          <a:pt x="3" y="3"/>
                        </a:lnTo>
                        <a:lnTo>
                          <a:pt x="4" y="2"/>
                        </a:lnTo>
                        <a:lnTo>
                          <a:pt x="3" y="0"/>
                        </a:lnTo>
                        <a:lnTo>
                          <a:pt x="2" y="0"/>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5" name="Freeform 981"/>
                  <p:cNvSpPr>
                    <a:spLocks/>
                  </p:cNvSpPr>
                  <p:nvPr/>
                </p:nvSpPr>
                <p:spPr bwMode="auto">
                  <a:xfrm>
                    <a:off x="4461" y="2424"/>
                    <a:ext cx="3" cy="2"/>
                  </a:xfrm>
                  <a:custGeom>
                    <a:avLst/>
                    <a:gdLst>
                      <a:gd name="T0" fmla="*/ 2 w 5"/>
                      <a:gd name="T1" fmla="*/ 2 h 3"/>
                      <a:gd name="T2" fmla="*/ 0 w 5"/>
                      <a:gd name="T3" fmla="*/ 1 h 3"/>
                      <a:gd name="T4" fmla="*/ 5 w 5"/>
                      <a:gd name="T5" fmla="*/ 3 h 3"/>
                      <a:gd name="T6" fmla="*/ 5 w 5"/>
                      <a:gd name="T7" fmla="*/ 2 h 3"/>
                      <a:gd name="T8" fmla="*/ 5 w 5"/>
                      <a:gd name="T9" fmla="*/ 1 h 3"/>
                      <a:gd name="T10" fmla="*/ 3 w 5"/>
                      <a:gd name="T11" fmla="*/ 0 h 3"/>
                      <a:gd name="T12" fmla="*/ 3 w 5"/>
                      <a:gd name="T13" fmla="*/ 1 h 3"/>
                      <a:gd name="T14" fmla="*/ 2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2"/>
                        </a:moveTo>
                        <a:lnTo>
                          <a:pt x="0" y="1"/>
                        </a:lnTo>
                        <a:lnTo>
                          <a:pt x="5" y="3"/>
                        </a:lnTo>
                        <a:lnTo>
                          <a:pt x="5" y="2"/>
                        </a:lnTo>
                        <a:lnTo>
                          <a:pt x="5" y="1"/>
                        </a:lnTo>
                        <a:lnTo>
                          <a:pt x="3" y="0"/>
                        </a:lnTo>
                        <a:lnTo>
                          <a:pt x="3"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6" name="Freeform 982"/>
                  <p:cNvSpPr>
                    <a:spLocks/>
                  </p:cNvSpPr>
                  <p:nvPr/>
                </p:nvSpPr>
                <p:spPr bwMode="auto">
                  <a:xfrm>
                    <a:off x="4463" y="2424"/>
                    <a:ext cx="2" cy="3"/>
                  </a:xfrm>
                  <a:custGeom>
                    <a:avLst/>
                    <a:gdLst>
                      <a:gd name="T0" fmla="*/ 1 w 4"/>
                      <a:gd name="T1" fmla="*/ 1 h 4"/>
                      <a:gd name="T2" fmla="*/ 0 w 4"/>
                      <a:gd name="T3" fmla="*/ 2 h 4"/>
                      <a:gd name="T4" fmla="*/ 2 w 4"/>
                      <a:gd name="T5" fmla="*/ 4 h 4"/>
                      <a:gd name="T6" fmla="*/ 3 w 4"/>
                      <a:gd name="T7" fmla="*/ 3 h 4"/>
                      <a:gd name="T8" fmla="*/ 4 w 4"/>
                      <a:gd name="T9" fmla="*/ 2 h 4"/>
                      <a:gd name="T10" fmla="*/ 3 w 4"/>
                      <a:gd name="T11" fmla="*/ 1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2" y="4"/>
                        </a:lnTo>
                        <a:lnTo>
                          <a:pt x="3" y="3"/>
                        </a:lnTo>
                        <a:lnTo>
                          <a:pt x="4" y="2"/>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7" name="Freeform 983"/>
                  <p:cNvSpPr>
                    <a:spLocks/>
                  </p:cNvSpPr>
                  <p:nvPr/>
                </p:nvSpPr>
                <p:spPr bwMode="auto">
                  <a:xfrm>
                    <a:off x="4464" y="2426"/>
                    <a:ext cx="2" cy="1"/>
                  </a:xfrm>
                  <a:custGeom>
                    <a:avLst/>
                    <a:gdLst>
                      <a:gd name="T0" fmla="*/ 1 w 5"/>
                      <a:gd name="T1" fmla="*/ 2 h 4"/>
                      <a:gd name="T2" fmla="*/ 0 w 5"/>
                      <a:gd name="T3" fmla="*/ 1 h 4"/>
                      <a:gd name="T4" fmla="*/ 5 w 5"/>
                      <a:gd name="T5" fmla="*/ 4 h 4"/>
                      <a:gd name="T6" fmla="*/ 5 w 5"/>
                      <a:gd name="T7" fmla="*/ 2 h 4"/>
                      <a:gd name="T8" fmla="*/ 5 w 5"/>
                      <a:gd name="T9" fmla="*/ 1 h 4"/>
                      <a:gd name="T10" fmla="*/ 2 w 5"/>
                      <a:gd name="T11" fmla="*/ 0 h 4"/>
                      <a:gd name="T12" fmla="*/ 2 w 5"/>
                      <a:gd name="T13" fmla="*/ 1 h 4"/>
                      <a:gd name="T14" fmla="*/ 1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2"/>
                        </a:moveTo>
                        <a:lnTo>
                          <a:pt x="0" y="1"/>
                        </a:lnTo>
                        <a:lnTo>
                          <a:pt x="5" y="4"/>
                        </a:lnTo>
                        <a:lnTo>
                          <a:pt x="5" y="2"/>
                        </a:lnTo>
                        <a:lnTo>
                          <a:pt x="5"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8" name="Freeform 984"/>
                  <p:cNvSpPr>
                    <a:spLocks/>
                  </p:cNvSpPr>
                  <p:nvPr/>
                </p:nvSpPr>
                <p:spPr bwMode="auto">
                  <a:xfrm>
                    <a:off x="4465" y="2426"/>
                    <a:ext cx="5" cy="5"/>
                  </a:xfrm>
                  <a:custGeom>
                    <a:avLst/>
                    <a:gdLst>
                      <a:gd name="T0" fmla="*/ 2 w 10"/>
                      <a:gd name="T1" fmla="*/ 1 h 9"/>
                      <a:gd name="T2" fmla="*/ 0 w 10"/>
                      <a:gd name="T3" fmla="*/ 3 h 9"/>
                      <a:gd name="T4" fmla="*/ 7 w 10"/>
                      <a:gd name="T5" fmla="*/ 9 h 9"/>
                      <a:gd name="T6" fmla="*/ 9 w 10"/>
                      <a:gd name="T7" fmla="*/ 8 h 9"/>
                      <a:gd name="T8" fmla="*/ 10 w 10"/>
                      <a:gd name="T9" fmla="*/ 7 h 9"/>
                      <a:gd name="T10" fmla="*/ 4 w 10"/>
                      <a:gd name="T11" fmla="*/ 1 h 9"/>
                      <a:gd name="T12" fmla="*/ 2 w 10"/>
                      <a:gd name="T13" fmla="*/ 0 h 9"/>
                      <a:gd name="T14" fmla="*/ 2 w 10"/>
                      <a:gd name="T15" fmla="*/ 1 h 9"/>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9"/>
                      <a:gd name="T26" fmla="*/ 10 w 10"/>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9">
                        <a:moveTo>
                          <a:pt x="2" y="1"/>
                        </a:moveTo>
                        <a:lnTo>
                          <a:pt x="0" y="3"/>
                        </a:lnTo>
                        <a:lnTo>
                          <a:pt x="7" y="9"/>
                        </a:lnTo>
                        <a:lnTo>
                          <a:pt x="9" y="8"/>
                        </a:lnTo>
                        <a:lnTo>
                          <a:pt x="10" y="7"/>
                        </a:lnTo>
                        <a:lnTo>
                          <a:pt x="4" y="1"/>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09" name="Freeform 985"/>
                  <p:cNvSpPr>
                    <a:spLocks/>
                  </p:cNvSpPr>
                  <p:nvPr/>
                </p:nvSpPr>
                <p:spPr bwMode="auto">
                  <a:xfrm>
                    <a:off x="4469" y="2430"/>
                    <a:ext cx="1" cy="1"/>
                  </a:xfrm>
                  <a:custGeom>
                    <a:avLst/>
                    <a:gdLst>
                      <a:gd name="T0" fmla="*/ 2 w 3"/>
                      <a:gd name="T1" fmla="*/ 1 h 2"/>
                      <a:gd name="T2" fmla="*/ 0 w 3"/>
                      <a:gd name="T3" fmla="*/ 1 h 2"/>
                      <a:gd name="T4" fmla="*/ 0 w 3"/>
                      <a:gd name="T5" fmla="*/ 2 h 2"/>
                      <a:gd name="T6" fmla="*/ 2 w 3"/>
                      <a:gd name="T7" fmla="*/ 2 h 2"/>
                      <a:gd name="T8" fmla="*/ 3 w 3"/>
                      <a:gd name="T9" fmla="*/ 2 h 2"/>
                      <a:gd name="T10" fmla="*/ 3 w 3"/>
                      <a:gd name="T11" fmla="*/ 0 h 2"/>
                      <a:gd name="T12" fmla="*/ 3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0" y="1"/>
                        </a:lnTo>
                        <a:lnTo>
                          <a:pt x="0" y="2"/>
                        </a:lnTo>
                        <a:lnTo>
                          <a:pt x="2" y="2"/>
                        </a:lnTo>
                        <a:lnTo>
                          <a:pt x="3" y="2"/>
                        </a:lnTo>
                        <a:lnTo>
                          <a:pt x="3"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0" name="Freeform 986"/>
                  <p:cNvSpPr>
                    <a:spLocks/>
                  </p:cNvSpPr>
                  <p:nvPr/>
                </p:nvSpPr>
                <p:spPr bwMode="auto">
                  <a:xfrm>
                    <a:off x="4469" y="2430"/>
                    <a:ext cx="2" cy="2"/>
                  </a:xfrm>
                  <a:custGeom>
                    <a:avLst/>
                    <a:gdLst>
                      <a:gd name="T0" fmla="*/ 0 w 5"/>
                      <a:gd name="T1" fmla="*/ 1 h 5"/>
                      <a:gd name="T2" fmla="*/ 0 w 5"/>
                      <a:gd name="T3" fmla="*/ 3 h 5"/>
                      <a:gd name="T4" fmla="*/ 3 w 5"/>
                      <a:gd name="T5" fmla="*/ 5 h 5"/>
                      <a:gd name="T6" fmla="*/ 4 w 5"/>
                      <a:gd name="T7" fmla="*/ 4 h 5"/>
                      <a:gd name="T8" fmla="*/ 5 w 5"/>
                      <a:gd name="T9" fmla="*/ 3 h 5"/>
                      <a:gd name="T10" fmla="*/ 3 w 5"/>
                      <a:gd name="T11" fmla="*/ 0 h 5"/>
                      <a:gd name="T12" fmla="*/ 2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0" y="3"/>
                        </a:lnTo>
                        <a:lnTo>
                          <a:pt x="3" y="5"/>
                        </a:lnTo>
                        <a:lnTo>
                          <a:pt x="4" y="4"/>
                        </a:lnTo>
                        <a:lnTo>
                          <a:pt x="5" y="3"/>
                        </a:lnTo>
                        <a:lnTo>
                          <a:pt x="3" y="0"/>
                        </a:lnTo>
                        <a:lnTo>
                          <a:pt x="2"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1" name="Freeform 987"/>
                  <p:cNvSpPr>
                    <a:spLocks/>
                  </p:cNvSpPr>
                  <p:nvPr/>
                </p:nvSpPr>
                <p:spPr bwMode="auto">
                  <a:xfrm>
                    <a:off x="4470" y="2431"/>
                    <a:ext cx="2" cy="3"/>
                  </a:xfrm>
                  <a:custGeom>
                    <a:avLst/>
                    <a:gdLst>
                      <a:gd name="T0" fmla="*/ 1 w 3"/>
                      <a:gd name="T1" fmla="*/ 1 h 5"/>
                      <a:gd name="T2" fmla="*/ 0 w 3"/>
                      <a:gd name="T3" fmla="*/ 1 h 5"/>
                      <a:gd name="T4" fmla="*/ 0 w 3"/>
                      <a:gd name="T5" fmla="*/ 2 h 5"/>
                      <a:gd name="T6" fmla="*/ 1 w 3"/>
                      <a:gd name="T7" fmla="*/ 4 h 5"/>
                      <a:gd name="T8" fmla="*/ 1 w 3"/>
                      <a:gd name="T9" fmla="*/ 5 h 5"/>
                      <a:gd name="T10" fmla="*/ 2 w 3"/>
                      <a:gd name="T11" fmla="*/ 5 h 5"/>
                      <a:gd name="T12" fmla="*/ 3 w 3"/>
                      <a:gd name="T13" fmla="*/ 5 h 5"/>
                      <a:gd name="T14" fmla="*/ 3 w 3"/>
                      <a:gd name="T15" fmla="*/ 4 h 5"/>
                      <a:gd name="T16" fmla="*/ 2 w 3"/>
                      <a:gd name="T17" fmla="*/ 2 h 5"/>
                      <a:gd name="T18" fmla="*/ 2 w 3"/>
                      <a:gd name="T19" fmla="*/ 0 h 5"/>
                      <a:gd name="T20" fmla="*/ 2 w 3"/>
                      <a:gd name="T21" fmla="*/ 0 h 5"/>
                      <a:gd name="T22" fmla="*/ 1 w 3"/>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5"/>
                      <a:gd name="T38" fmla="*/ 3 w 3"/>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5">
                        <a:moveTo>
                          <a:pt x="1" y="1"/>
                        </a:moveTo>
                        <a:lnTo>
                          <a:pt x="0" y="1"/>
                        </a:lnTo>
                        <a:lnTo>
                          <a:pt x="0" y="2"/>
                        </a:lnTo>
                        <a:lnTo>
                          <a:pt x="1" y="4"/>
                        </a:lnTo>
                        <a:lnTo>
                          <a:pt x="1" y="5"/>
                        </a:lnTo>
                        <a:lnTo>
                          <a:pt x="2" y="5"/>
                        </a:lnTo>
                        <a:lnTo>
                          <a:pt x="3" y="5"/>
                        </a:lnTo>
                        <a:lnTo>
                          <a:pt x="3" y="4"/>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2" name="Freeform 988"/>
                  <p:cNvSpPr>
                    <a:spLocks/>
                  </p:cNvSpPr>
                  <p:nvPr/>
                </p:nvSpPr>
                <p:spPr bwMode="auto">
                  <a:xfrm>
                    <a:off x="4470" y="2434"/>
                    <a:ext cx="3" cy="7"/>
                  </a:xfrm>
                  <a:custGeom>
                    <a:avLst/>
                    <a:gdLst>
                      <a:gd name="T0" fmla="*/ 0 w 4"/>
                      <a:gd name="T1" fmla="*/ 1 h 14"/>
                      <a:gd name="T2" fmla="*/ 0 w 4"/>
                      <a:gd name="T3" fmla="*/ 3 h 14"/>
                      <a:gd name="T4" fmla="*/ 1 w 4"/>
                      <a:gd name="T5" fmla="*/ 4 h 14"/>
                      <a:gd name="T6" fmla="*/ 1 w 4"/>
                      <a:gd name="T7" fmla="*/ 9 h 14"/>
                      <a:gd name="T8" fmla="*/ 2 w 4"/>
                      <a:gd name="T9" fmla="*/ 12 h 14"/>
                      <a:gd name="T10" fmla="*/ 1 w 4"/>
                      <a:gd name="T11" fmla="*/ 12 h 14"/>
                      <a:gd name="T12" fmla="*/ 2 w 4"/>
                      <a:gd name="T13" fmla="*/ 13 h 14"/>
                      <a:gd name="T14" fmla="*/ 3 w 4"/>
                      <a:gd name="T15" fmla="*/ 14 h 14"/>
                      <a:gd name="T16" fmla="*/ 4 w 4"/>
                      <a:gd name="T17" fmla="*/ 12 h 14"/>
                      <a:gd name="T18" fmla="*/ 3 w 4"/>
                      <a:gd name="T19" fmla="*/ 9 h 14"/>
                      <a:gd name="T20" fmla="*/ 3 w 4"/>
                      <a:gd name="T21" fmla="*/ 1 h 14"/>
                      <a:gd name="T22" fmla="*/ 2 w 4"/>
                      <a:gd name="T23" fmla="*/ 0 h 14"/>
                      <a:gd name="T24" fmla="*/ 1 w 4"/>
                      <a:gd name="T25" fmla="*/ 1 h 14"/>
                      <a:gd name="T26" fmla="*/ 0 w 4"/>
                      <a:gd name="T27" fmla="*/ 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4"/>
                      <a:gd name="T44" fmla="*/ 4 w 4"/>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4">
                        <a:moveTo>
                          <a:pt x="0" y="1"/>
                        </a:moveTo>
                        <a:lnTo>
                          <a:pt x="0" y="3"/>
                        </a:lnTo>
                        <a:lnTo>
                          <a:pt x="1" y="4"/>
                        </a:lnTo>
                        <a:lnTo>
                          <a:pt x="1" y="9"/>
                        </a:lnTo>
                        <a:lnTo>
                          <a:pt x="2" y="12"/>
                        </a:lnTo>
                        <a:lnTo>
                          <a:pt x="1" y="12"/>
                        </a:lnTo>
                        <a:lnTo>
                          <a:pt x="2" y="13"/>
                        </a:lnTo>
                        <a:lnTo>
                          <a:pt x="3" y="14"/>
                        </a:lnTo>
                        <a:lnTo>
                          <a:pt x="4" y="12"/>
                        </a:lnTo>
                        <a:lnTo>
                          <a:pt x="3" y="9"/>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3" name="Freeform 989"/>
                  <p:cNvSpPr>
                    <a:spLocks/>
                  </p:cNvSpPr>
                  <p:nvPr/>
                </p:nvSpPr>
                <p:spPr bwMode="auto">
                  <a:xfrm>
                    <a:off x="4470" y="2439"/>
                    <a:ext cx="2" cy="7"/>
                  </a:xfrm>
                  <a:custGeom>
                    <a:avLst/>
                    <a:gdLst>
                      <a:gd name="T0" fmla="*/ 2 w 4"/>
                      <a:gd name="T1" fmla="*/ 0 h 14"/>
                      <a:gd name="T2" fmla="*/ 2 w 4"/>
                      <a:gd name="T3" fmla="*/ 0 h 14"/>
                      <a:gd name="T4" fmla="*/ 2 w 4"/>
                      <a:gd name="T5" fmla="*/ 7 h 14"/>
                      <a:gd name="T6" fmla="*/ 1 w 4"/>
                      <a:gd name="T7" fmla="*/ 8 h 14"/>
                      <a:gd name="T8" fmla="*/ 1 w 4"/>
                      <a:gd name="T9" fmla="*/ 10 h 14"/>
                      <a:gd name="T10" fmla="*/ 0 w 4"/>
                      <a:gd name="T11" fmla="*/ 11 h 14"/>
                      <a:gd name="T12" fmla="*/ 1 w 4"/>
                      <a:gd name="T13" fmla="*/ 12 h 14"/>
                      <a:gd name="T14" fmla="*/ 2 w 4"/>
                      <a:gd name="T15" fmla="*/ 14 h 14"/>
                      <a:gd name="T16" fmla="*/ 3 w 4"/>
                      <a:gd name="T17" fmla="*/ 12 h 14"/>
                      <a:gd name="T18" fmla="*/ 3 w 4"/>
                      <a:gd name="T19" fmla="*/ 10 h 14"/>
                      <a:gd name="T20" fmla="*/ 4 w 4"/>
                      <a:gd name="T21" fmla="*/ 9 h 14"/>
                      <a:gd name="T22" fmla="*/ 4 w 4"/>
                      <a:gd name="T23" fmla="*/ 1 h 14"/>
                      <a:gd name="T24" fmla="*/ 3 w 4"/>
                      <a:gd name="T25" fmla="*/ 1 h 14"/>
                      <a:gd name="T26" fmla="*/ 2 w 4"/>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4"/>
                      <a:gd name="T44" fmla="*/ 4 w 4"/>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4">
                        <a:moveTo>
                          <a:pt x="2" y="0"/>
                        </a:moveTo>
                        <a:lnTo>
                          <a:pt x="2" y="0"/>
                        </a:lnTo>
                        <a:lnTo>
                          <a:pt x="2" y="7"/>
                        </a:lnTo>
                        <a:lnTo>
                          <a:pt x="1" y="8"/>
                        </a:lnTo>
                        <a:lnTo>
                          <a:pt x="1" y="10"/>
                        </a:lnTo>
                        <a:lnTo>
                          <a:pt x="0" y="11"/>
                        </a:lnTo>
                        <a:lnTo>
                          <a:pt x="1" y="12"/>
                        </a:lnTo>
                        <a:lnTo>
                          <a:pt x="2" y="14"/>
                        </a:lnTo>
                        <a:lnTo>
                          <a:pt x="3" y="12"/>
                        </a:lnTo>
                        <a:lnTo>
                          <a:pt x="3" y="10"/>
                        </a:lnTo>
                        <a:lnTo>
                          <a:pt x="4" y="9"/>
                        </a:lnTo>
                        <a:lnTo>
                          <a:pt x="4" y="1"/>
                        </a:lnTo>
                        <a:lnTo>
                          <a:pt x="3" y="1"/>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4" name="Freeform 990"/>
                  <p:cNvSpPr>
                    <a:spLocks/>
                  </p:cNvSpPr>
                  <p:nvPr/>
                </p:nvSpPr>
                <p:spPr bwMode="auto">
                  <a:xfrm>
                    <a:off x="4469" y="2445"/>
                    <a:ext cx="2" cy="2"/>
                  </a:xfrm>
                  <a:custGeom>
                    <a:avLst/>
                    <a:gdLst>
                      <a:gd name="T0" fmla="*/ 1 w 3"/>
                      <a:gd name="T1" fmla="*/ 0 h 5"/>
                      <a:gd name="T2" fmla="*/ 1 w 3"/>
                      <a:gd name="T3" fmla="*/ 0 h 5"/>
                      <a:gd name="T4" fmla="*/ 1 w 3"/>
                      <a:gd name="T5" fmla="*/ 3 h 5"/>
                      <a:gd name="T6" fmla="*/ 0 w 3"/>
                      <a:gd name="T7" fmla="*/ 5 h 5"/>
                      <a:gd name="T8" fmla="*/ 1 w 3"/>
                      <a:gd name="T9" fmla="*/ 5 h 5"/>
                      <a:gd name="T10" fmla="*/ 2 w 3"/>
                      <a:gd name="T11" fmla="*/ 5 h 5"/>
                      <a:gd name="T12" fmla="*/ 3 w 3"/>
                      <a:gd name="T13" fmla="*/ 3 h 5"/>
                      <a:gd name="T14" fmla="*/ 3 w 3"/>
                      <a:gd name="T15" fmla="*/ 1 h 5"/>
                      <a:gd name="T16" fmla="*/ 2 w 3"/>
                      <a:gd name="T17" fmla="*/ 1 h 5"/>
                      <a:gd name="T18" fmla="*/ 1 w 3"/>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5"/>
                      <a:gd name="T32" fmla="*/ 3 w 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5">
                        <a:moveTo>
                          <a:pt x="1" y="0"/>
                        </a:moveTo>
                        <a:lnTo>
                          <a:pt x="1" y="0"/>
                        </a:lnTo>
                        <a:lnTo>
                          <a:pt x="1" y="3"/>
                        </a:lnTo>
                        <a:lnTo>
                          <a:pt x="0" y="5"/>
                        </a:lnTo>
                        <a:lnTo>
                          <a:pt x="1" y="5"/>
                        </a:lnTo>
                        <a:lnTo>
                          <a:pt x="2" y="5"/>
                        </a:lnTo>
                        <a:lnTo>
                          <a:pt x="3" y="3"/>
                        </a:lnTo>
                        <a:lnTo>
                          <a:pt x="3" y="1"/>
                        </a:lnTo>
                        <a:lnTo>
                          <a:pt x="2" y="1"/>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5" name="Freeform 991"/>
                  <p:cNvSpPr>
                    <a:spLocks/>
                  </p:cNvSpPr>
                  <p:nvPr/>
                </p:nvSpPr>
                <p:spPr bwMode="auto">
                  <a:xfrm>
                    <a:off x="4468" y="2447"/>
                    <a:ext cx="2" cy="3"/>
                  </a:xfrm>
                  <a:custGeom>
                    <a:avLst/>
                    <a:gdLst>
                      <a:gd name="T0" fmla="*/ 4 w 5"/>
                      <a:gd name="T1" fmla="*/ 1 h 7"/>
                      <a:gd name="T2" fmla="*/ 3 w 5"/>
                      <a:gd name="T3" fmla="*/ 0 h 7"/>
                      <a:gd name="T4" fmla="*/ 1 w 5"/>
                      <a:gd name="T5" fmla="*/ 1 h 7"/>
                      <a:gd name="T6" fmla="*/ 1 w 5"/>
                      <a:gd name="T7" fmla="*/ 4 h 7"/>
                      <a:gd name="T8" fmla="*/ 0 w 5"/>
                      <a:gd name="T9" fmla="*/ 4 h 7"/>
                      <a:gd name="T10" fmla="*/ 0 w 5"/>
                      <a:gd name="T11" fmla="*/ 5 h 7"/>
                      <a:gd name="T12" fmla="*/ 0 w 5"/>
                      <a:gd name="T13" fmla="*/ 7 h 7"/>
                      <a:gd name="T14" fmla="*/ 4 w 5"/>
                      <a:gd name="T15" fmla="*/ 4 h 7"/>
                      <a:gd name="T16" fmla="*/ 4 w 5"/>
                      <a:gd name="T17" fmla="*/ 3 h 7"/>
                      <a:gd name="T18" fmla="*/ 4 w 5"/>
                      <a:gd name="T19" fmla="*/ 3 h 7"/>
                      <a:gd name="T20" fmla="*/ 5 w 5"/>
                      <a:gd name="T21" fmla="*/ 1 h 7"/>
                      <a:gd name="T22" fmla="*/ 4 w 5"/>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4" y="1"/>
                        </a:moveTo>
                        <a:lnTo>
                          <a:pt x="3" y="0"/>
                        </a:lnTo>
                        <a:lnTo>
                          <a:pt x="1" y="1"/>
                        </a:lnTo>
                        <a:lnTo>
                          <a:pt x="1" y="4"/>
                        </a:lnTo>
                        <a:lnTo>
                          <a:pt x="0" y="4"/>
                        </a:lnTo>
                        <a:lnTo>
                          <a:pt x="0" y="5"/>
                        </a:lnTo>
                        <a:lnTo>
                          <a:pt x="0" y="7"/>
                        </a:lnTo>
                        <a:lnTo>
                          <a:pt x="4" y="4"/>
                        </a:lnTo>
                        <a:lnTo>
                          <a:pt x="4" y="3"/>
                        </a:lnTo>
                        <a:lnTo>
                          <a:pt x="5" y="1"/>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6" name="Freeform 992"/>
                  <p:cNvSpPr>
                    <a:spLocks/>
                  </p:cNvSpPr>
                  <p:nvPr/>
                </p:nvSpPr>
                <p:spPr bwMode="auto">
                  <a:xfrm>
                    <a:off x="4465" y="2449"/>
                    <a:ext cx="4" cy="4"/>
                  </a:xfrm>
                  <a:custGeom>
                    <a:avLst/>
                    <a:gdLst>
                      <a:gd name="T0" fmla="*/ 7 w 8"/>
                      <a:gd name="T1" fmla="*/ 0 h 8"/>
                      <a:gd name="T2" fmla="*/ 5 w 8"/>
                      <a:gd name="T3" fmla="*/ 1 h 8"/>
                      <a:gd name="T4" fmla="*/ 0 w 8"/>
                      <a:gd name="T5" fmla="*/ 6 h 8"/>
                      <a:gd name="T6" fmla="*/ 1 w 8"/>
                      <a:gd name="T7" fmla="*/ 7 h 8"/>
                      <a:gd name="T8" fmla="*/ 3 w 8"/>
                      <a:gd name="T9" fmla="*/ 8 h 8"/>
                      <a:gd name="T10" fmla="*/ 8 w 8"/>
                      <a:gd name="T11" fmla="*/ 3 h 8"/>
                      <a:gd name="T12" fmla="*/ 7 w 8"/>
                      <a:gd name="T13" fmla="*/ 1 h 8"/>
                      <a:gd name="T14" fmla="*/ 7 w 8"/>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0"/>
                        </a:moveTo>
                        <a:lnTo>
                          <a:pt x="5" y="1"/>
                        </a:lnTo>
                        <a:lnTo>
                          <a:pt x="0" y="6"/>
                        </a:lnTo>
                        <a:lnTo>
                          <a:pt x="1" y="7"/>
                        </a:lnTo>
                        <a:lnTo>
                          <a:pt x="3" y="8"/>
                        </a:lnTo>
                        <a:lnTo>
                          <a:pt x="8" y="3"/>
                        </a:lnTo>
                        <a:lnTo>
                          <a:pt x="7" y="1"/>
                        </a:lnTo>
                        <a:lnTo>
                          <a:pt x="7"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7" name="Freeform 993"/>
                  <p:cNvSpPr>
                    <a:spLocks/>
                  </p:cNvSpPr>
                  <p:nvPr/>
                </p:nvSpPr>
                <p:spPr bwMode="auto">
                  <a:xfrm>
                    <a:off x="4464" y="2452"/>
                    <a:ext cx="2" cy="2"/>
                  </a:xfrm>
                  <a:custGeom>
                    <a:avLst/>
                    <a:gdLst>
                      <a:gd name="T0" fmla="*/ 2 w 5"/>
                      <a:gd name="T1" fmla="*/ 1 h 4"/>
                      <a:gd name="T2" fmla="*/ 2 w 5"/>
                      <a:gd name="T3" fmla="*/ 0 h 4"/>
                      <a:gd name="T4" fmla="*/ 0 w 5"/>
                      <a:gd name="T5" fmla="*/ 1 h 4"/>
                      <a:gd name="T6" fmla="*/ 0 w 5"/>
                      <a:gd name="T7" fmla="*/ 2 h 4"/>
                      <a:gd name="T8" fmla="*/ 0 w 5"/>
                      <a:gd name="T9" fmla="*/ 4 h 4"/>
                      <a:gd name="T10" fmla="*/ 5 w 5"/>
                      <a:gd name="T11" fmla="*/ 1 h 4"/>
                      <a:gd name="T12" fmla="*/ 4 w 5"/>
                      <a:gd name="T13" fmla="*/ 2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2" y="0"/>
                        </a:lnTo>
                        <a:lnTo>
                          <a:pt x="0" y="1"/>
                        </a:lnTo>
                        <a:lnTo>
                          <a:pt x="0" y="2"/>
                        </a:lnTo>
                        <a:lnTo>
                          <a:pt x="0" y="4"/>
                        </a:lnTo>
                        <a:lnTo>
                          <a:pt x="5" y="1"/>
                        </a:lnTo>
                        <a:lnTo>
                          <a:pt x="4"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8" name="Freeform 994"/>
                  <p:cNvSpPr>
                    <a:spLocks/>
                  </p:cNvSpPr>
                  <p:nvPr/>
                </p:nvSpPr>
                <p:spPr bwMode="auto">
                  <a:xfrm>
                    <a:off x="4462" y="2453"/>
                    <a:ext cx="3" cy="2"/>
                  </a:xfrm>
                  <a:custGeom>
                    <a:avLst/>
                    <a:gdLst>
                      <a:gd name="T0" fmla="*/ 3 w 4"/>
                      <a:gd name="T1" fmla="*/ 0 h 5"/>
                      <a:gd name="T2" fmla="*/ 1 w 4"/>
                      <a:gd name="T3" fmla="*/ 1 h 5"/>
                      <a:gd name="T4" fmla="*/ 0 w 4"/>
                      <a:gd name="T5" fmla="*/ 3 h 5"/>
                      <a:gd name="T6" fmla="*/ 1 w 4"/>
                      <a:gd name="T7" fmla="*/ 4 h 5"/>
                      <a:gd name="T8" fmla="*/ 2 w 4"/>
                      <a:gd name="T9" fmla="*/ 5 h 5"/>
                      <a:gd name="T10" fmla="*/ 4 w 4"/>
                      <a:gd name="T11" fmla="*/ 3 h 5"/>
                      <a:gd name="T12" fmla="*/ 3 w 4"/>
                      <a:gd name="T13" fmla="*/ 1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1" y="1"/>
                        </a:lnTo>
                        <a:lnTo>
                          <a:pt x="0" y="3"/>
                        </a:lnTo>
                        <a:lnTo>
                          <a:pt x="1" y="4"/>
                        </a:lnTo>
                        <a:lnTo>
                          <a:pt x="2" y="5"/>
                        </a:lnTo>
                        <a:lnTo>
                          <a:pt x="4" y="3"/>
                        </a:lnTo>
                        <a:lnTo>
                          <a:pt x="3"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19" name="Freeform 995"/>
                  <p:cNvSpPr>
                    <a:spLocks/>
                  </p:cNvSpPr>
                  <p:nvPr/>
                </p:nvSpPr>
                <p:spPr bwMode="auto">
                  <a:xfrm>
                    <a:off x="4462" y="2454"/>
                    <a:ext cx="2"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0" name="Freeform 996"/>
                  <p:cNvSpPr>
                    <a:spLocks/>
                  </p:cNvSpPr>
                  <p:nvPr/>
                </p:nvSpPr>
                <p:spPr bwMode="auto">
                  <a:xfrm>
                    <a:off x="4460" y="2454"/>
                    <a:ext cx="2" cy="3"/>
                  </a:xfrm>
                  <a:custGeom>
                    <a:avLst/>
                    <a:gdLst>
                      <a:gd name="T0" fmla="*/ 4 w 5"/>
                      <a:gd name="T1" fmla="*/ 0 h 4"/>
                      <a:gd name="T2" fmla="*/ 1 w 5"/>
                      <a:gd name="T3" fmla="*/ 1 h 4"/>
                      <a:gd name="T4" fmla="*/ 0 w 5"/>
                      <a:gd name="T5" fmla="*/ 2 h 4"/>
                      <a:gd name="T6" fmla="*/ 1 w 5"/>
                      <a:gd name="T7" fmla="*/ 3 h 4"/>
                      <a:gd name="T8" fmla="*/ 2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1" y="1"/>
                        </a:lnTo>
                        <a:lnTo>
                          <a:pt x="0" y="2"/>
                        </a:lnTo>
                        <a:lnTo>
                          <a:pt x="1" y="3"/>
                        </a:lnTo>
                        <a:lnTo>
                          <a:pt x="2" y="4"/>
                        </a:lnTo>
                        <a:lnTo>
                          <a:pt x="5" y="2"/>
                        </a:lnTo>
                        <a:lnTo>
                          <a:pt x="4" y="1"/>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1" name="Freeform 997"/>
                  <p:cNvSpPr>
                    <a:spLocks/>
                  </p:cNvSpPr>
                  <p:nvPr/>
                </p:nvSpPr>
                <p:spPr bwMode="auto">
                  <a:xfrm>
                    <a:off x="4461" y="2455"/>
                    <a:ext cx="1" cy="2"/>
                  </a:xfrm>
                  <a:custGeom>
                    <a:avLst/>
                    <a:gdLst>
                      <a:gd name="T0" fmla="*/ 0 w 1"/>
                      <a:gd name="T1" fmla="*/ 2 h 4"/>
                      <a:gd name="T2" fmla="*/ 0 w 1"/>
                      <a:gd name="T3" fmla="*/ 0 h 4"/>
                      <a:gd name="T4" fmla="*/ 0 w 1"/>
                      <a:gd name="T5" fmla="*/ 4 h 4"/>
                      <a:gd name="T6" fmla="*/ 1 w 1"/>
                      <a:gd name="T7" fmla="*/ 3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4"/>
                        </a:lnTo>
                        <a:lnTo>
                          <a:pt x="1" y="3"/>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2" name="Freeform 998"/>
                  <p:cNvSpPr>
                    <a:spLocks/>
                  </p:cNvSpPr>
                  <p:nvPr/>
                </p:nvSpPr>
                <p:spPr bwMode="auto">
                  <a:xfrm>
                    <a:off x="4459" y="2455"/>
                    <a:ext cx="2" cy="2"/>
                  </a:xfrm>
                  <a:custGeom>
                    <a:avLst/>
                    <a:gdLst>
                      <a:gd name="T0" fmla="*/ 2 w 2"/>
                      <a:gd name="T1" fmla="*/ 0 h 4"/>
                      <a:gd name="T2" fmla="*/ 0 w 2"/>
                      <a:gd name="T3" fmla="*/ 0 h 4"/>
                      <a:gd name="T4" fmla="*/ 0 w 2"/>
                      <a:gd name="T5" fmla="*/ 2 h 4"/>
                      <a:gd name="T6" fmla="*/ 0 w 2"/>
                      <a:gd name="T7" fmla="*/ 4 h 4"/>
                      <a:gd name="T8" fmla="*/ 2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2" y="4"/>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3" name="Freeform 999"/>
                  <p:cNvSpPr>
                    <a:spLocks/>
                  </p:cNvSpPr>
                  <p:nvPr/>
                </p:nvSpPr>
                <p:spPr bwMode="auto">
                  <a:xfrm>
                    <a:off x="4458" y="2455"/>
                    <a:ext cx="3" cy="2"/>
                  </a:xfrm>
                  <a:custGeom>
                    <a:avLst/>
                    <a:gdLst>
                      <a:gd name="T0" fmla="*/ 2 w 4"/>
                      <a:gd name="T1" fmla="*/ 0 h 4"/>
                      <a:gd name="T2" fmla="*/ 4 w 4"/>
                      <a:gd name="T3" fmla="*/ 0 h 4"/>
                      <a:gd name="T4" fmla="*/ 0 w 4"/>
                      <a:gd name="T5" fmla="*/ 2 h 4"/>
                      <a:gd name="T6" fmla="*/ 0 w 4"/>
                      <a:gd name="T7" fmla="*/ 3 h 4"/>
                      <a:gd name="T8" fmla="*/ 0 w 4"/>
                      <a:gd name="T9" fmla="*/ 4 h 4"/>
                      <a:gd name="T10" fmla="*/ 2 w 4"/>
                      <a:gd name="T11" fmla="*/ 3 h 4"/>
                      <a:gd name="T12" fmla="*/ 2 w 4"/>
                      <a:gd name="T13" fmla="*/ 2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4" y="0"/>
                        </a:lnTo>
                        <a:lnTo>
                          <a:pt x="0" y="2"/>
                        </a:lnTo>
                        <a:lnTo>
                          <a:pt x="0" y="3"/>
                        </a:lnTo>
                        <a:lnTo>
                          <a:pt x="0" y="4"/>
                        </a:lnTo>
                        <a:lnTo>
                          <a:pt x="2"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4" name="Freeform 1000"/>
                  <p:cNvSpPr>
                    <a:spLocks/>
                  </p:cNvSpPr>
                  <p:nvPr/>
                </p:nvSpPr>
                <p:spPr bwMode="auto">
                  <a:xfrm>
                    <a:off x="4457" y="2456"/>
                    <a:ext cx="1" cy="2"/>
                  </a:xfrm>
                  <a:custGeom>
                    <a:avLst/>
                    <a:gdLst>
                      <a:gd name="T0" fmla="*/ 3 w 3"/>
                      <a:gd name="T1" fmla="*/ 2 h 5"/>
                      <a:gd name="T2" fmla="*/ 3 w 3"/>
                      <a:gd name="T3" fmla="*/ 0 h 5"/>
                      <a:gd name="T4" fmla="*/ 2 w 3"/>
                      <a:gd name="T5" fmla="*/ 0 h 5"/>
                      <a:gd name="T6" fmla="*/ 2 w 3"/>
                      <a:gd name="T7" fmla="*/ 2 h 5"/>
                      <a:gd name="T8" fmla="*/ 2 w 3"/>
                      <a:gd name="T9" fmla="*/ 5 h 5"/>
                      <a:gd name="T10" fmla="*/ 0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2" y="0"/>
                        </a:lnTo>
                        <a:lnTo>
                          <a:pt x="2" y="2"/>
                        </a:lnTo>
                        <a:lnTo>
                          <a:pt x="2" y="5"/>
                        </a:lnTo>
                        <a:lnTo>
                          <a:pt x="0" y="5"/>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5" name="Freeform 1001"/>
                  <p:cNvSpPr>
                    <a:spLocks/>
                  </p:cNvSpPr>
                  <p:nvPr/>
                </p:nvSpPr>
                <p:spPr bwMode="auto">
                  <a:xfrm>
                    <a:off x="4457" y="2456"/>
                    <a:ext cx="2" cy="2"/>
                  </a:xfrm>
                  <a:custGeom>
                    <a:avLst/>
                    <a:gdLst>
                      <a:gd name="T0" fmla="*/ 3 w 5"/>
                      <a:gd name="T1" fmla="*/ 0 h 5"/>
                      <a:gd name="T2" fmla="*/ 5 w 5"/>
                      <a:gd name="T3" fmla="*/ 0 h 5"/>
                      <a:gd name="T4" fmla="*/ 0 w 5"/>
                      <a:gd name="T5" fmla="*/ 2 h 5"/>
                      <a:gd name="T6" fmla="*/ 0 w 5"/>
                      <a:gd name="T7" fmla="*/ 3 h 5"/>
                      <a:gd name="T8" fmla="*/ 0 w 5"/>
                      <a:gd name="T9" fmla="*/ 5 h 5"/>
                      <a:gd name="T10" fmla="*/ 3 w 5"/>
                      <a:gd name="T11" fmla="*/ 3 h 5"/>
                      <a:gd name="T12" fmla="*/ 3 w 5"/>
                      <a:gd name="T13" fmla="*/ 2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5" y="0"/>
                        </a:lnTo>
                        <a:lnTo>
                          <a:pt x="0" y="2"/>
                        </a:lnTo>
                        <a:lnTo>
                          <a:pt x="0" y="3"/>
                        </a:lnTo>
                        <a:lnTo>
                          <a:pt x="0" y="5"/>
                        </a:lnTo>
                        <a:lnTo>
                          <a:pt x="3" y="3"/>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6" name="Freeform 1002"/>
                  <p:cNvSpPr>
                    <a:spLocks/>
                  </p:cNvSpPr>
                  <p:nvPr/>
                </p:nvSpPr>
                <p:spPr bwMode="auto">
                  <a:xfrm>
                    <a:off x="4455" y="2456"/>
                    <a:ext cx="2" cy="2"/>
                  </a:xfrm>
                  <a:custGeom>
                    <a:avLst/>
                    <a:gdLst>
                      <a:gd name="T0" fmla="*/ 2 w 2"/>
                      <a:gd name="T1" fmla="*/ 2 h 5"/>
                      <a:gd name="T2" fmla="*/ 2 w 2"/>
                      <a:gd name="T3" fmla="*/ 0 h 5"/>
                      <a:gd name="T4" fmla="*/ 0 w 2"/>
                      <a:gd name="T5" fmla="*/ 0 h 5"/>
                      <a:gd name="T6" fmla="*/ 0 w 2"/>
                      <a:gd name="T7" fmla="*/ 2 h 5"/>
                      <a:gd name="T8" fmla="*/ 0 w 2"/>
                      <a:gd name="T9" fmla="*/ 5 h 5"/>
                      <a:gd name="T10" fmla="*/ 0 w 2"/>
                      <a:gd name="T11" fmla="*/ 5 h 5"/>
                      <a:gd name="T12" fmla="*/ 2 w 2"/>
                      <a:gd name="T13" fmla="*/ 4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0" y="0"/>
                        </a:lnTo>
                        <a:lnTo>
                          <a:pt x="0" y="2"/>
                        </a:lnTo>
                        <a:lnTo>
                          <a:pt x="0" y="5"/>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7" name="Freeform 1003"/>
                  <p:cNvSpPr>
                    <a:spLocks/>
                  </p:cNvSpPr>
                  <p:nvPr/>
                </p:nvSpPr>
                <p:spPr bwMode="auto">
                  <a:xfrm>
                    <a:off x="4454" y="2456"/>
                    <a:ext cx="2" cy="2"/>
                  </a:xfrm>
                  <a:custGeom>
                    <a:avLst/>
                    <a:gdLst>
                      <a:gd name="T0" fmla="*/ 2 w 3"/>
                      <a:gd name="T1" fmla="*/ 0 h 5"/>
                      <a:gd name="T2" fmla="*/ 2 w 3"/>
                      <a:gd name="T3" fmla="*/ 0 h 5"/>
                      <a:gd name="T4" fmla="*/ 0 w 3"/>
                      <a:gd name="T5" fmla="*/ 2 h 5"/>
                      <a:gd name="T6" fmla="*/ 1 w 3"/>
                      <a:gd name="T7" fmla="*/ 4 h 5"/>
                      <a:gd name="T8" fmla="*/ 2 w 3"/>
                      <a:gd name="T9" fmla="*/ 5 h 5"/>
                      <a:gd name="T10" fmla="*/ 3 w 3"/>
                      <a:gd name="T11" fmla="*/ 4 h 5"/>
                      <a:gd name="T12" fmla="*/ 2 w 3"/>
                      <a:gd name="T13" fmla="*/ 2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2"/>
                        </a:lnTo>
                        <a:lnTo>
                          <a:pt x="1" y="4"/>
                        </a:lnTo>
                        <a:lnTo>
                          <a:pt x="2" y="5"/>
                        </a:lnTo>
                        <a:lnTo>
                          <a:pt x="3" y="4"/>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8" name="Freeform 1004"/>
                  <p:cNvSpPr>
                    <a:spLocks/>
                  </p:cNvSpPr>
                  <p:nvPr/>
                </p:nvSpPr>
                <p:spPr bwMode="auto">
                  <a:xfrm>
                    <a:off x="4449" y="2457"/>
                    <a:ext cx="6" cy="2"/>
                  </a:xfrm>
                  <a:custGeom>
                    <a:avLst/>
                    <a:gdLst>
                      <a:gd name="T0" fmla="*/ 12 w 13"/>
                      <a:gd name="T1" fmla="*/ 3 h 5"/>
                      <a:gd name="T2" fmla="*/ 12 w 13"/>
                      <a:gd name="T3" fmla="*/ 0 h 5"/>
                      <a:gd name="T4" fmla="*/ 0 w 13"/>
                      <a:gd name="T5" fmla="*/ 0 h 5"/>
                      <a:gd name="T6" fmla="*/ 0 w 13"/>
                      <a:gd name="T7" fmla="*/ 3 h 5"/>
                      <a:gd name="T8" fmla="*/ 0 w 13"/>
                      <a:gd name="T9" fmla="*/ 5 h 5"/>
                      <a:gd name="T10" fmla="*/ 12 w 13"/>
                      <a:gd name="T11" fmla="*/ 5 h 5"/>
                      <a:gd name="T12" fmla="*/ 13 w 13"/>
                      <a:gd name="T13" fmla="*/ 4 h 5"/>
                      <a:gd name="T14" fmla="*/ 12 w 1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5"/>
                      <a:gd name="T26" fmla="*/ 13 w 1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5">
                        <a:moveTo>
                          <a:pt x="12" y="3"/>
                        </a:moveTo>
                        <a:lnTo>
                          <a:pt x="12" y="0"/>
                        </a:lnTo>
                        <a:lnTo>
                          <a:pt x="0" y="0"/>
                        </a:lnTo>
                        <a:lnTo>
                          <a:pt x="0" y="3"/>
                        </a:lnTo>
                        <a:lnTo>
                          <a:pt x="0" y="5"/>
                        </a:lnTo>
                        <a:lnTo>
                          <a:pt x="12" y="5"/>
                        </a:lnTo>
                        <a:lnTo>
                          <a:pt x="13" y="4"/>
                        </a:lnTo>
                        <a:lnTo>
                          <a:pt x="1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29" name="Freeform 1005"/>
                  <p:cNvSpPr>
                    <a:spLocks/>
                  </p:cNvSpPr>
                  <p:nvPr/>
                </p:nvSpPr>
                <p:spPr bwMode="auto">
                  <a:xfrm>
                    <a:off x="4447" y="2457"/>
                    <a:ext cx="3" cy="2"/>
                  </a:xfrm>
                  <a:custGeom>
                    <a:avLst/>
                    <a:gdLst>
                      <a:gd name="T0" fmla="*/ 4 w 5"/>
                      <a:gd name="T1" fmla="*/ 0 h 5"/>
                      <a:gd name="T2" fmla="*/ 4 w 5"/>
                      <a:gd name="T3" fmla="*/ 0 h 5"/>
                      <a:gd name="T4" fmla="*/ 2 w 5"/>
                      <a:gd name="T5" fmla="*/ 3 h 5"/>
                      <a:gd name="T6" fmla="*/ 0 w 5"/>
                      <a:gd name="T7" fmla="*/ 1 h 5"/>
                      <a:gd name="T8" fmla="*/ 0 w 5"/>
                      <a:gd name="T9" fmla="*/ 3 h 5"/>
                      <a:gd name="T10" fmla="*/ 0 w 5"/>
                      <a:gd name="T11" fmla="*/ 4 h 5"/>
                      <a:gd name="T12" fmla="*/ 4 w 5"/>
                      <a:gd name="T13" fmla="*/ 5 h 5"/>
                      <a:gd name="T14" fmla="*/ 5 w 5"/>
                      <a:gd name="T15" fmla="*/ 4 h 5"/>
                      <a:gd name="T16" fmla="*/ 4 w 5"/>
                      <a:gd name="T17" fmla="*/ 3 h 5"/>
                      <a:gd name="T18" fmla="*/ 4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4" y="0"/>
                        </a:moveTo>
                        <a:lnTo>
                          <a:pt x="4" y="0"/>
                        </a:lnTo>
                        <a:lnTo>
                          <a:pt x="2" y="3"/>
                        </a:lnTo>
                        <a:lnTo>
                          <a:pt x="0" y="1"/>
                        </a:lnTo>
                        <a:lnTo>
                          <a:pt x="0" y="3"/>
                        </a:lnTo>
                        <a:lnTo>
                          <a:pt x="0" y="4"/>
                        </a:lnTo>
                        <a:lnTo>
                          <a:pt x="4" y="5"/>
                        </a:lnTo>
                        <a:lnTo>
                          <a:pt x="5" y="4"/>
                        </a:lnTo>
                        <a:lnTo>
                          <a:pt x="4" y="3"/>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0" name="Freeform 1006"/>
                  <p:cNvSpPr>
                    <a:spLocks/>
                  </p:cNvSpPr>
                  <p:nvPr/>
                </p:nvSpPr>
                <p:spPr bwMode="auto">
                  <a:xfrm>
                    <a:off x="4442" y="2457"/>
                    <a:ext cx="5" cy="2"/>
                  </a:xfrm>
                  <a:custGeom>
                    <a:avLst/>
                    <a:gdLst>
                      <a:gd name="T0" fmla="*/ 11 w 11"/>
                      <a:gd name="T1" fmla="*/ 1 h 5"/>
                      <a:gd name="T2" fmla="*/ 7 w 11"/>
                      <a:gd name="T3" fmla="*/ 0 h 5"/>
                      <a:gd name="T4" fmla="*/ 0 w 11"/>
                      <a:gd name="T5" fmla="*/ 0 h 5"/>
                      <a:gd name="T6" fmla="*/ 0 w 11"/>
                      <a:gd name="T7" fmla="*/ 3 h 5"/>
                      <a:gd name="T8" fmla="*/ 0 w 11"/>
                      <a:gd name="T9" fmla="*/ 5 h 5"/>
                      <a:gd name="T10" fmla="*/ 11 w 11"/>
                      <a:gd name="T11" fmla="*/ 5 h 5"/>
                      <a:gd name="T12" fmla="*/ 11 w 11"/>
                      <a:gd name="T13" fmla="*/ 3 h 5"/>
                      <a:gd name="T14" fmla="*/ 11 w 11"/>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11" y="1"/>
                        </a:moveTo>
                        <a:lnTo>
                          <a:pt x="7" y="0"/>
                        </a:lnTo>
                        <a:lnTo>
                          <a:pt x="0" y="0"/>
                        </a:lnTo>
                        <a:lnTo>
                          <a:pt x="0" y="3"/>
                        </a:lnTo>
                        <a:lnTo>
                          <a:pt x="0" y="5"/>
                        </a:lnTo>
                        <a:lnTo>
                          <a:pt x="11" y="5"/>
                        </a:lnTo>
                        <a:lnTo>
                          <a:pt x="11" y="3"/>
                        </a:lnTo>
                        <a:lnTo>
                          <a:pt x="1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1" name="Freeform 1007"/>
                  <p:cNvSpPr>
                    <a:spLocks/>
                  </p:cNvSpPr>
                  <p:nvPr/>
                </p:nvSpPr>
                <p:spPr bwMode="auto">
                  <a:xfrm>
                    <a:off x="4440" y="2457"/>
                    <a:ext cx="3" cy="2"/>
                  </a:xfrm>
                  <a:custGeom>
                    <a:avLst/>
                    <a:gdLst>
                      <a:gd name="T0" fmla="*/ 3 w 7"/>
                      <a:gd name="T1" fmla="*/ 3 h 5"/>
                      <a:gd name="T2" fmla="*/ 3 w 7"/>
                      <a:gd name="T3" fmla="*/ 1 h 5"/>
                      <a:gd name="T4" fmla="*/ 0 w 7"/>
                      <a:gd name="T5" fmla="*/ 0 h 5"/>
                      <a:gd name="T6" fmla="*/ 0 w 7"/>
                      <a:gd name="T7" fmla="*/ 1 h 5"/>
                      <a:gd name="T8" fmla="*/ 0 w 7"/>
                      <a:gd name="T9" fmla="*/ 3 h 5"/>
                      <a:gd name="T10" fmla="*/ 7 w 7"/>
                      <a:gd name="T11" fmla="*/ 5 h 5"/>
                      <a:gd name="T12" fmla="*/ 3 w 7"/>
                      <a:gd name="T13" fmla="*/ 5 h 5"/>
                      <a:gd name="T14" fmla="*/ 3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3"/>
                        </a:moveTo>
                        <a:lnTo>
                          <a:pt x="3" y="1"/>
                        </a:lnTo>
                        <a:lnTo>
                          <a:pt x="0" y="0"/>
                        </a:lnTo>
                        <a:lnTo>
                          <a:pt x="0" y="1"/>
                        </a:lnTo>
                        <a:lnTo>
                          <a:pt x="0" y="3"/>
                        </a:lnTo>
                        <a:lnTo>
                          <a:pt x="7" y="5"/>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2" name="Freeform 1008"/>
                  <p:cNvSpPr>
                    <a:spLocks/>
                  </p:cNvSpPr>
                  <p:nvPr/>
                </p:nvSpPr>
                <p:spPr bwMode="auto">
                  <a:xfrm>
                    <a:off x="4438" y="2456"/>
                    <a:ext cx="2" cy="2"/>
                  </a:xfrm>
                  <a:custGeom>
                    <a:avLst/>
                    <a:gdLst>
                      <a:gd name="T0" fmla="*/ 5 w 5"/>
                      <a:gd name="T1" fmla="*/ 1 h 5"/>
                      <a:gd name="T2" fmla="*/ 1 w 5"/>
                      <a:gd name="T3" fmla="*/ 0 h 5"/>
                      <a:gd name="T4" fmla="*/ 0 w 5"/>
                      <a:gd name="T5" fmla="*/ 0 h 5"/>
                      <a:gd name="T6" fmla="*/ 0 w 5"/>
                      <a:gd name="T7" fmla="*/ 2 h 5"/>
                      <a:gd name="T8" fmla="*/ 0 w 5"/>
                      <a:gd name="T9" fmla="*/ 5 h 5"/>
                      <a:gd name="T10" fmla="*/ 5 w 5"/>
                      <a:gd name="T11" fmla="*/ 5 h 5"/>
                      <a:gd name="T12" fmla="*/ 5 w 5"/>
                      <a:gd name="T13" fmla="*/ 2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1" y="0"/>
                        </a:lnTo>
                        <a:lnTo>
                          <a:pt x="0" y="0"/>
                        </a:lnTo>
                        <a:lnTo>
                          <a:pt x="0" y="2"/>
                        </a:lnTo>
                        <a:lnTo>
                          <a:pt x="0" y="5"/>
                        </a:lnTo>
                        <a:lnTo>
                          <a:pt x="5" y="5"/>
                        </a:lnTo>
                        <a:lnTo>
                          <a:pt x="5" y="2"/>
                        </a:lnTo>
                        <a:lnTo>
                          <a:pt x="5"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3" name="Freeform 1009"/>
                  <p:cNvSpPr>
                    <a:spLocks/>
                  </p:cNvSpPr>
                  <p:nvPr/>
                </p:nvSpPr>
                <p:spPr bwMode="auto">
                  <a:xfrm>
                    <a:off x="4436" y="2456"/>
                    <a:ext cx="3"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4" name="Freeform 1010"/>
                  <p:cNvSpPr>
                    <a:spLocks/>
                  </p:cNvSpPr>
                  <p:nvPr/>
                </p:nvSpPr>
                <p:spPr bwMode="auto">
                  <a:xfrm>
                    <a:off x="4435" y="2456"/>
                    <a:ext cx="1" cy="2"/>
                  </a:xfrm>
                  <a:custGeom>
                    <a:avLst/>
                    <a:gdLst>
                      <a:gd name="T0" fmla="*/ 2 w 2"/>
                      <a:gd name="T1" fmla="*/ 1 h 5"/>
                      <a:gd name="T2" fmla="*/ 0 w 2"/>
                      <a:gd name="T3" fmla="*/ 0 h 5"/>
                      <a:gd name="T4" fmla="*/ 0 w 2"/>
                      <a:gd name="T5" fmla="*/ 0 h 5"/>
                      <a:gd name="T6" fmla="*/ 0 w 2"/>
                      <a:gd name="T7" fmla="*/ 2 h 5"/>
                      <a:gd name="T8" fmla="*/ 0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2"/>
                        </a:lnTo>
                        <a:lnTo>
                          <a:pt x="0" y="5"/>
                        </a:lnTo>
                        <a:lnTo>
                          <a:pt x="2" y="5"/>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5" name="Freeform 1011"/>
                  <p:cNvSpPr>
                    <a:spLocks/>
                  </p:cNvSpPr>
                  <p:nvPr/>
                </p:nvSpPr>
                <p:spPr bwMode="auto">
                  <a:xfrm>
                    <a:off x="4434" y="2456"/>
                    <a:ext cx="2" cy="2"/>
                  </a:xfrm>
                  <a:custGeom>
                    <a:avLst/>
                    <a:gdLst>
                      <a:gd name="T0" fmla="*/ 3 w 5"/>
                      <a:gd name="T1" fmla="*/ 2 h 5"/>
                      <a:gd name="T2" fmla="*/ 3 w 5"/>
                      <a:gd name="T3" fmla="*/ 1 h 5"/>
                      <a:gd name="T4" fmla="*/ 0 w 5"/>
                      <a:gd name="T5" fmla="*/ 0 h 5"/>
                      <a:gd name="T6" fmla="*/ 0 w 5"/>
                      <a:gd name="T7" fmla="*/ 1 h 5"/>
                      <a:gd name="T8" fmla="*/ 0 w 5"/>
                      <a:gd name="T9" fmla="*/ 2 h 5"/>
                      <a:gd name="T10" fmla="*/ 5 w 5"/>
                      <a:gd name="T11" fmla="*/ 5 h 5"/>
                      <a:gd name="T12" fmla="*/ 3 w 5"/>
                      <a:gd name="T13" fmla="*/ 5 h 5"/>
                      <a:gd name="T14" fmla="*/ 3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2"/>
                        </a:moveTo>
                        <a:lnTo>
                          <a:pt x="3" y="1"/>
                        </a:lnTo>
                        <a:lnTo>
                          <a:pt x="0" y="0"/>
                        </a:lnTo>
                        <a:lnTo>
                          <a:pt x="0" y="1"/>
                        </a:lnTo>
                        <a:lnTo>
                          <a:pt x="0" y="2"/>
                        </a:lnTo>
                        <a:lnTo>
                          <a:pt x="5" y="5"/>
                        </a:lnTo>
                        <a:lnTo>
                          <a:pt x="3" y="5"/>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6" name="Freeform 1012"/>
                  <p:cNvSpPr>
                    <a:spLocks/>
                  </p:cNvSpPr>
                  <p:nvPr/>
                </p:nvSpPr>
                <p:spPr bwMode="auto">
                  <a:xfrm>
                    <a:off x="4433" y="2455"/>
                    <a:ext cx="1" cy="2"/>
                  </a:xfrm>
                  <a:custGeom>
                    <a:avLst/>
                    <a:gdLst>
                      <a:gd name="T0" fmla="*/ 2 w 2"/>
                      <a:gd name="T1" fmla="*/ 1 h 4"/>
                      <a:gd name="T2" fmla="*/ 0 w 2"/>
                      <a:gd name="T3" fmla="*/ 0 h 4"/>
                      <a:gd name="T4" fmla="*/ 1 w 2"/>
                      <a:gd name="T5" fmla="*/ 0 h 4"/>
                      <a:gd name="T6" fmla="*/ 1 w 2"/>
                      <a:gd name="T7" fmla="*/ 2 h 4"/>
                      <a:gd name="T8" fmla="*/ 1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1" y="0"/>
                        </a:lnTo>
                        <a:lnTo>
                          <a:pt x="1" y="2"/>
                        </a:lnTo>
                        <a:lnTo>
                          <a:pt x="1"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7" name="Freeform 1013"/>
                  <p:cNvSpPr>
                    <a:spLocks/>
                  </p:cNvSpPr>
                  <p:nvPr/>
                </p:nvSpPr>
                <p:spPr bwMode="auto">
                  <a:xfrm>
                    <a:off x="4431" y="2454"/>
                    <a:ext cx="4" cy="3"/>
                  </a:xfrm>
                  <a:custGeom>
                    <a:avLst/>
                    <a:gdLst>
                      <a:gd name="T0" fmla="*/ 4 w 6"/>
                      <a:gd name="T1" fmla="*/ 3 h 5"/>
                      <a:gd name="T2" fmla="*/ 4 w 6"/>
                      <a:gd name="T3" fmla="*/ 2 h 5"/>
                      <a:gd name="T4" fmla="*/ 0 w 6"/>
                      <a:gd name="T5" fmla="*/ 0 h 5"/>
                      <a:gd name="T6" fmla="*/ 0 w 6"/>
                      <a:gd name="T7" fmla="*/ 1 h 5"/>
                      <a:gd name="T8" fmla="*/ 0 w 6"/>
                      <a:gd name="T9" fmla="*/ 2 h 5"/>
                      <a:gd name="T10" fmla="*/ 6 w 6"/>
                      <a:gd name="T11" fmla="*/ 5 h 5"/>
                      <a:gd name="T12" fmla="*/ 4 w 6"/>
                      <a:gd name="T13" fmla="*/ 5 h 5"/>
                      <a:gd name="T14" fmla="*/ 4 w 6"/>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3"/>
                        </a:moveTo>
                        <a:lnTo>
                          <a:pt x="4" y="2"/>
                        </a:lnTo>
                        <a:lnTo>
                          <a:pt x="0" y="0"/>
                        </a:lnTo>
                        <a:lnTo>
                          <a:pt x="0" y="1"/>
                        </a:lnTo>
                        <a:lnTo>
                          <a:pt x="0" y="2"/>
                        </a:lnTo>
                        <a:lnTo>
                          <a:pt x="6" y="5"/>
                        </a:lnTo>
                        <a:lnTo>
                          <a:pt x="4" y="5"/>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8" name="Freeform 1014"/>
                  <p:cNvSpPr>
                    <a:spLocks/>
                  </p:cNvSpPr>
                  <p:nvPr/>
                </p:nvSpPr>
                <p:spPr bwMode="auto">
                  <a:xfrm>
                    <a:off x="4430" y="2454"/>
                    <a:ext cx="2" cy="2"/>
                  </a:xfrm>
                  <a:custGeom>
                    <a:avLst/>
                    <a:gdLst>
                      <a:gd name="T0" fmla="*/ 3 w 4"/>
                      <a:gd name="T1" fmla="*/ 2 h 3"/>
                      <a:gd name="T2" fmla="*/ 4 w 4"/>
                      <a:gd name="T3" fmla="*/ 1 h 3"/>
                      <a:gd name="T4" fmla="*/ 3 w 4"/>
                      <a:gd name="T5" fmla="*/ 0 h 3"/>
                      <a:gd name="T6" fmla="*/ 1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1" y="1"/>
                        </a:lnTo>
                        <a:lnTo>
                          <a:pt x="0" y="2"/>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39" name="Freeform 1015"/>
                  <p:cNvSpPr>
                    <a:spLocks/>
                  </p:cNvSpPr>
                  <p:nvPr/>
                </p:nvSpPr>
                <p:spPr bwMode="auto">
                  <a:xfrm>
                    <a:off x="4430" y="2453"/>
                    <a:ext cx="2" cy="2"/>
                  </a:xfrm>
                  <a:custGeom>
                    <a:avLst/>
                    <a:gdLst>
                      <a:gd name="T0" fmla="*/ 4 w 5"/>
                      <a:gd name="T1" fmla="*/ 2 h 4"/>
                      <a:gd name="T2" fmla="*/ 5 w 5"/>
                      <a:gd name="T3" fmla="*/ 3 h 4"/>
                      <a:gd name="T4" fmla="*/ 0 w 5"/>
                      <a:gd name="T5" fmla="*/ 0 h 4"/>
                      <a:gd name="T6" fmla="*/ 0 w 5"/>
                      <a:gd name="T7" fmla="*/ 2 h 4"/>
                      <a:gd name="T8" fmla="*/ 0 w 5"/>
                      <a:gd name="T9" fmla="*/ 3 h 4"/>
                      <a:gd name="T10" fmla="*/ 2 w 5"/>
                      <a:gd name="T11" fmla="*/ 4 h 4"/>
                      <a:gd name="T12" fmla="*/ 2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2" y="4"/>
                        </a:lnTo>
                        <a:lnTo>
                          <a:pt x="2" y="3"/>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0" name="Freeform 1016"/>
                  <p:cNvSpPr>
                    <a:spLocks/>
                  </p:cNvSpPr>
                  <p:nvPr/>
                </p:nvSpPr>
                <p:spPr bwMode="auto">
                  <a:xfrm>
                    <a:off x="4424" y="2449"/>
                    <a:ext cx="6" cy="5"/>
                  </a:xfrm>
                  <a:custGeom>
                    <a:avLst/>
                    <a:gdLst>
                      <a:gd name="T0" fmla="*/ 10 w 11"/>
                      <a:gd name="T1" fmla="*/ 11 h 12"/>
                      <a:gd name="T2" fmla="*/ 11 w 11"/>
                      <a:gd name="T3" fmla="*/ 9 h 12"/>
                      <a:gd name="T4" fmla="*/ 2 w 11"/>
                      <a:gd name="T5" fmla="*/ 0 h 12"/>
                      <a:gd name="T6" fmla="*/ 1 w 11"/>
                      <a:gd name="T7" fmla="*/ 1 h 12"/>
                      <a:gd name="T8" fmla="*/ 0 w 11"/>
                      <a:gd name="T9" fmla="*/ 2 h 12"/>
                      <a:gd name="T10" fmla="*/ 8 w 11"/>
                      <a:gd name="T11" fmla="*/ 11 h 12"/>
                      <a:gd name="T12" fmla="*/ 10 w 11"/>
                      <a:gd name="T13" fmla="*/ 12 h 12"/>
                      <a:gd name="T14" fmla="*/ 10 w 11"/>
                      <a:gd name="T15" fmla="*/ 11 h 12"/>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2"/>
                      <a:gd name="T26" fmla="*/ 11 w 11"/>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2">
                        <a:moveTo>
                          <a:pt x="10" y="11"/>
                        </a:moveTo>
                        <a:lnTo>
                          <a:pt x="11" y="9"/>
                        </a:lnTo>
                        <a:lnTo>
                          <a:pt x="2" y="0"/>
                        </a:lnTo>
                        <a:lnTo>
                          <a:pt x="1" y="1"/>
                        </a:lnTo>
                        <a:lnTo>
                          <a:pt x="0" y="2"/>
                        </a:lnTo>
                        <a:lnTo>
                          <a:pt x="8" y="11"/>
                        </a:lnTo>
                        <a:lnTo>
                          <a:pt x="10" y="12"/>
                        </a:lnTo>
                        <a:lnTo>
                          <a:pt x="10" y="1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1" name="Freeform 1017"/>
                  <p:cNvSpPr>
                    <a:spLocks/>
                  </p:cNvSpPr>
                  <p:nvPr/>
                </p:nvSpPr>
                <p:spPr bwMode="auto">
                  <a:xfrm>
                    <a:off x="4423" y="2446"/>
                    <a:ext cx="2" cy="4"/>
                  </a:xfrm>
                  <a:custGeom>
                    <a:avLst/>
                    <a:gdLst>
                      <a:gd name="T0" fmla="*/ 4 w 5"/>
                      <a:gd name="T1" fmla="*/ 5 h 6"/>
                      <a:gd name="T2" fmla="*/ 5 w 5"/>
                      <a:gd name="T3" fmla="*/ 5 h 6"/>
                      <a:gd name="T4" fmla="*/ 5 w 5"/>
                      <a:gd name="T5" fmla="*/ 4 h 6"/>
                      <a:gd name="T6" fmla="*/ 3 w 5"/>
                      <a:gd name="T7" fmla="*/ 0 h 6"/>
                      <a:gd name="T8" fmla="*/ 2 w 5"/>
                      <a:gd name="T9" fmla="*/ 0 h 6"/>
                      <a:gd name="T10" fmla="*/ 0 w 5"/>
                      <a:gd name="T11" fmla="*/ 0 h 6"/>
                      <a:gd name="T12" fmla="*/ 3 w 5"/>
                      <a:gd name="T13" fmla="*/ 4 h 6"/>
                      <a:gd name="T14" fmla="*/ 3 w 5"/>
                      <a:gd name="T15" fmla="*/ 6 h 6"/>
                      <a:gd name="T16" fmla="*/ 3 w 5"/>
                      <a:gd name="T17" fmla="*/ 6 h 6"/>
                      <a:gd name="T18" fmla="*/ 4 w 5"/>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4" y="5"/>
                        </a:moveTo>
                        <a:lnTo>
                          <a:pt x="5" y="5"/>
                        </a:lnTo>
                        <a:lnTo>
                          <a:pt x="5" y="4"/>
                        </a:lnTo>
                        <a:lnTo>
                          <a:pt x="3" y="0"/>
                        </a:lnTo>
                        <a:lnTo>
                          <a:pt x="2" y="0"/>
                        </a:lnTo>
                        <a:lnTo>
                          <a:pt x="0" y="0"/>
                        </a:lnTo>
                        <a:lnTo>
                          <a:pt x="3" y="4"/>
                        </a:lnTo>
                        <a:lnTo>
                          <a:pt x="3" y="6"/>
                        </a:lnTo>
                        <a:lnTo>
                          <a:pt x="4"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2" name="Freeform 1018"/>
                  <p:cNvSpPr>
                    <a:spLocks/>
                  </p:cNvSpPr>
                  <p:nvPr/>
                </p:nvSpPr>
                <p:spPr bwMode="auto">
                  <a:xfrm>
                    <a:off x="4423" y="2445"/>
                    <a:ext cx="1" cy="2"/>
                  </a:xfrm>
                  <a:custGeom>
                    <a:avLst/>
                    <a:gdLst>
                      <a:gd name="T0" fmla="*/ 4 w 4"/>
                      <a:gd name="T1" fmla="*/ 3 h 4"/>
                      <a:gd name="T2" fmla="*/ 3 w 4"/>
                      <a:gd name="T3" fmla="*/ 0 h 4"/>
                      <a:gd name="T4" fmla="*/ 3 w 4"/>
                      <a:gd name="T5" fmla="*/ 0 h 4"/>
                      <a:gd name="T6" fmla="*/ 1 w 4"/>
                      <a:gd name="T7" fmla="*/ 1 h 4"/>
                      <a:gd name="T8" fmla="*/ 0 w 4"/>
                      <a:gd name="T9" fmla="*/ 3 h 4"/>
                      <a:gd name="T10" fmla="*/ 1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0"/>
                        </a:lnTo>
                        <a:lnTo>
                          <a:pt x="1" y="1"/>
                        </a:lnTo>
                        <a:lnTo>
                          <a:pt x="0" y="3"/>
                        </a:lnTo>
                        <a:lnTo>
                          <a:pt x="1" y="4"/>
                        </a:lnTo>
                        <a:lnTo>
                          <a:pt x="3"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3" name="Freeform 1019"/>
                  <p:cNvSpPr>
                    <a:spLocks/>
                  </p:cNvSpPr>
                  <p:nvPr/>
                </p:nvSpPr>
                <p:spPr bwMode="auto">
                  <a:xfrm>
                    <a:off x="4421" y="2436"/>
                    <a:ext cx="3" cy="11"/>
                  </a:xfrm>
                  <a:custGeom>
                    <a:avLst/>
                    <a:gdLst>
                      <a:gd name="T0" fmla="*/ 4 w 6"/>
                      <a:gd name="T1" fmla="*/ 18 h 21"/>
                      <a:gd name="T2" fmla="*/ 6 w 6"/>
                      <a:gd name="T3" fmla="*/ 18 h 21"/>
                      <a:gd name="T4" fmla="*/ 4 w 6"/>
                      <a:gd name="T5" fmla="*/ 16 h 21"/>
                      <a:gd name="T6" fmla="*/ 4 w 6"/>
                      <a:gd name="T7" fmla="*/ 15 h 21"/>
                      <a:gd name="T8" fmla="*/ 3 w 6"/>
                      <a:gd name="T9" fmla="*/ 13 h 21"/>
                      <a:gd name="T10" fmla="*/ 3 w 6"/>
                      <a:gd name="T11" fmla="*/ 9 h 21"/>
                      <a:gd name="T12" fmla="*/ 2 w 6"/>
                      <a:gd name="T13" fmla="*/ 8 h 21"/>
                      <a:gd name="T14" fmla="*/ 2 w 6"/>
                      <a:gd name="T15" fmla="*/ 1 h 21"/>
                      <a:gd name="T16" fmla="*/ 1 w 6"/>
                      <a:gd name="T17" fmla="*/ 0 h 21"/>
                      <a:gd name="T18" fmla="*/ 0 w 6"/>
                      <a:gd name="T19" fmla="*/ 1 h 21"/>
                      <a:gd name="T20" fmla="*/ 0 w 6"/>
                      <a:gd name="T21" fmla="*/ 10 h 21"/>
                      <a:gd name="T22" fmla="*/ 1 w 6"/>
                      <a:gd name="T23" fmla="*/ 12 h 21"/>
                      <a:gd name="T24" fmla="*/ 1 w 6"/>
                      <a:gd name="T25" fmla="*/ 13 h 21"/>
                      <a:gd name="T26" fmla="*/ 2 w 6"/>
                      <a:gd name="T27" fmla="*/ 15 h 21"/>
                      <a:gd name="T28" fmla="*/ 2 w 6"/>
                      <a:gd name="T29" fmla="*/ 16 h 21"/>
                      <a:gd name="T30" fmla="*/ 4 w 6"/>
                      <a:gd name="T31" fmla="*/ 21 h 21"/>
                      <a:gd name="T32" fmla="*/ 3 w 6"/>
                      <a:gd name="T33" fmla="*/ 20 h 21"/>
                      <a:gd name="T34" fmla="*/ 4 w 6"/>
                      <a:gd name="T35" fmla="*/ 18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21"/>
                      <a:gd name="T56" fmla="*/ 6 w 6"/>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21">
                        <a:moveTo>
                          <a:pt x="4" y="18"/>
                        </a:moveTo>
                        <a:lnTo>
                          <a:pt x="6" y="18"/>
                        </a:lnTo>
                        <a:lnTo>
                          <a:pt x="4" y="16"/>
                        </a:lnTo>
                        <a:lnTo>
                          <a:pt x="4" y="15"/>
                        </a:lnTo>
                        <a:lnTo>
                          <a:pt x="3" y="13"/>
                        </a:lnTo>
                        <a:lnTo>
                          <a:pt x="3" y="9"/>
                        </a:lnTo>
                        <a:lnTo>
                          <a:pt x="2" y="8"/>
                        </a:lnTo>
                        <a:lnTo>
                          <a:pt x="2" y="1"/>
                        </a:lnTo>
                        <a:lnTo>
                          <a:pt x="1" y="0"/>
                        </a:lnTo>
                        <a:lnTo>
                          <a:pt x="0" y="1"/>
                        </a:lnTo>
                        <a:lnTo>
                          <a:pt x="0" y="10"/>
                        </a:lnTo>
                        <a:lnTo>
                          <a:pt x="1" y="12"/>
                        </a:lnTo>
                        <a:lnTo>
                          <a:pt x="1" y="13"/>
                        </a:lnTo>
                        <a:lnTo>
                          <a:pt x="2" y="15"/>
                        </a:lnTo>
                        <a:lnTo>
                          <a:pt x="2" y="16"/>
                        </a:lnTo>
                        <a:lnTo>
                          <a:pt x="4" y="21"/>
                        </a:lnTo>
                        <a:lnTo>
                          <a:pt x="3" y="20"/>
                        </a:lnTo>
                        <a:lnTo>
                          <a:pt x="4" y="1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4" name="Freeform 1020"/>
                  <p:cNvSpPr>
                    <a:spLocks/>
                  </p:cNvSpPr>
                  <p:nvPr/>
                </p:nvSpPr>
                <p:spPr bwMode="auto">
                  <a:xfrm>
                    <a:off x="4484" y="2394"/>
                    <a:ext cx="50" cy="64"/>
                  </a:xfrm>
                  <a:custGeom>
                    <a:avLst/>
                    <a:gdLst>
                      <a:gd name="T0" fmla="*/ 101 w 101"/>
                      <a:gd name="T1" fmla="*/ 73 h 129"/>
                      <a:gd name="T2" fmla="*/ 99 w 101"/>
                      <a:gd name="T3" fmla="*/ 82 h 129"/>
                      <a:gd name="T4" fmla="*/ 98 w 101"/>
                      <a:gd name="T5" fmla="*/ 90 h 129"/>
                      <a:gd name="T6" fmla="*/ 97 w 101"/>
                      <a:gd name="T7" fmla="*/ 97 h 129"/>
                      <a:gd name="T8" fmla="*/ 96 w 101"/>
                      <a:gd name="T9" fmla="*/ 103 h 129"/>
                      <a:gd name="T10" fmla="*/ 93 w 101"/>
                      <a:gd name="T11" fmla="*/ 108 h 129"/>
                      <a:gd name="T12" fmla="*/ 89 w 101"/>
                      <a:gd name="T13" fmla="*/ 114 h 129"/>
                      <a:gd name="T14" fmla="*/ 84 w 101"/>
                      <a:gd name="T15" fmla="*/ 117 h 129"/>
                      <a:gd name="T16" fmla="*/ 80 w 101"/>
                      <a:gd name="T17" fmla="*/ 122 h 129"/>
                      <a:gd name="T18" fmla="*/ 73 w 101"/>
                      <a:gd name="T19" fmla="*/ 124 h 129"/>
                      <a:gd name="T20" fmla="*/ 66 w 101"/>
                      <a:gd name="T21" fmla="*/ 126 h 129"/>
                      <a:gd name="T22" fmla="*/ 58 w 101"/>
                      <a:gd name="T23" fmla="*/ 128 h 129"/>
                      <a:gd name="T24" fmla="*/ 50 w 101"/>
                      <a:gd name="T25" fmla="*/ 129 h 129"/>
                      <a:gd name="T26" fmla="*/ 41 w 101"/>
                      <a:gd name="T27" fmla="*/ 128 h 129"/>
                      <a:gd name="T28" fmla="*/ 34 w 101"/>
                      <a:gd name="T29" fmla="*/ 126 h 129"/>
                      <a:gd name="T30" fmla="*/ 27 w 101"/>
                      <a:gd name="T31" fmla="*/ 125 h 129"/>
                      <a:gd name="T32" fmla="*/ 21 w 101"/>
                      <a:gd name="T33" fmla="*/ 123 h 129"/>
                      <a:gd name="T34" fmla="*/ 15 w 101"/>
                      <a:gd name="T35" fmla="*/ 118 h 129"/>
                      <a:gd name="T36" fmla="*/ 11 w 101"/>
                      <a:gd name="T37" fmla="*/ 114 h 129"/>
                      <a:gd name="T38" fmla="*/ 7 w 101"/>
                      <a:gd name="T39" fmla="*/ 109 h 129"/>
                      <a:gd name="T40" fmla="*/ 5 w 101"/>
                      <a:gd name="T41" fmla="*/ 105 h 129"/>
                      <a:gd name="T42" fmla="*/ 3 w 101"/>
                      <a:gd name="T43" fmla="*/ 98 h 129"/>
                      <a:gd name="T44" fmla="*/ 0 w 101"/>
                      <a:gd name="T45" fmla="*/ 91 h 129"/>
                      <a:gd name="T46" fmla="*/ 0 w 101"/>
                      <a:gd name="T47" fmla="*/ 83 h 129"/>
                      <a:gd name="T48" fmla="*/ 0 w 101"/>
                      <a:gd name="T49" fmla="*/ 73 h 129"/>
                      <a:gd name="T50" fmla="*/ 18 w 101"/>
                      <a:gd name="T51" fmla="*/ 73 h 129"/>
                      <a:gd name="T52" fmla="*/ 18 w 101"/>
                      <a:gd name="T53" fmla="*/ 80 h 129"/>
                      <a:gd name="T54" fmla="*/ 18 w 101"/>
                      <a:gd name="T55" fmla="*/ 87 h 129"/>
                      <a:gd name="T56" fmla="*/ 19 w 101"/>
                      <a:gd name="T57" fmla="*/ 93 h 129"/>
                      <a:gd name="T58" fmla="*/ 20 w 101"/>
                      <a:gd name="T59" fmla="*/ 98 h 129"/>
                      <a:gd name="T60" fmla="*/ 21 w 101"/>
                      <a:gd name="T61" fmla="*/ 101 h 129"/>
                      <a:gd name="T62" fmla="*/ 23 w 101"/>
                      <a:gd name="T63" fmla="*/ 105 h 129"/>
                      <a:gd name="T64" fmla="*/ 27 w 101"/>
                      <a:gd name="T65" fmla="*/ 107 h 129"/>
                      <a:gd name="T66" fmla="*/ 30 w 101"/>
                      <a:gd name="T67" fmla="*/ 109 h 129"/>
                      <a:gd name="T68" fmla="*/ 34 w 101"/>
                      <a:gd name="T69" fmla="*/ 110 h 129"/>
                      <a:gd name="T70" fmla="*/ 38 w 101"/>
                      <a:gd name="T71" fmla="*/ 113 h 129"/>
                      <a:gd name="T72" fmla="*/ 43 w 101"/>
                      <a:gd name="T73" fmla="*/ 113 h 129"/>
                      <a:gd name="T74" fmla="*/ 49 w 101"/>
                      <a:gd name="T75" fmla="*/ 114 h 129"/>
                      <a:gd name="T76" fmla="*/ 57 w 101"/>
                      <a:gd name="T77" fmla="*/ 113 h 129"/>
                      <a:gd name="T78" fmla="*/ 64 w 101"/>
                      <a:gd name="T79" fmla="*/ 111 h 129"/>
                      <a:gd name="T80" fmla="*/ 69 w 101"/>
                      <a:gd name="T81" fmla="*/ 109 h 129"/>
                      <a:gd name="T82" fmla="*/ 75 w 101"/>
                      <a:gd name="T83" fmla="*/ 106 h 129"/>
                      <a:gd name="T84" fmla="*/ 79 w 101"/>
                      <a:gd name="T85" fmla="*/ 100 h 129"/>
                      <a:gd name="T86" fmla="*/ 81 w 101"/>
                      <a:gd name="T87" fmla="*/ 92 h 129"/>
                      <a:gd name="T88" fmla="*/ 82 w 101"/>
                      <a:gd name="T89" fmla="*/ 84 h 129"/>
                      <a:gd name="T90" fmla="*/ 83 w 101"/>
                      <a:gd name="T91" fmla="*/ 73 h 1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1"/>
                      <a:gd name="T139" fmla="*/ 0 h 129"/>
                      <a:gd name="T140" fmla="*/ 101 w 101"/>
                      <a:gd name="T141" fmla="*/ 129 h 1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1" h="129">
                        <a:moveTo>
                          <a:pt x="83" y="0"/>
                        </a:moveTo>
                        <a:lnTo>
                          <a:pt x="101" y="0"/>
                        </a:lnTo>
                        <a:lnTo>
                          <a:pt x="101" y="73"/>
                        </a:lnTo>
                        <a:lnTo>
                          <a:pt x="99" y="76"/>
                        </a:lnTo>
                        <a:lnTo>
                          <a:pt x="99" y="79"/>
                        </a:lnTo>
                        <a:lnTo>
                          <a:pt x="99" y="82"/>
                        </a:lnTo>
                        <a:lnTo>
                          <a:pt x="99" y="85"/>
                        </a:lnTo>
                        <a:lnTo>
                          <a:pt x="99" y="87"/>
                        </a:lnTo>
                        <a:lnTo>
                          <a:pt x="98" y="90"/>
                        </a:lnTo>
                        <a:lnTo>
                          <a:pt x="98" y="92"/>
                        </a:lnTo>
                        <a:lnTo>
                          <a:pt x="98" y="94"/>
                        </a:lnTo>
                        <a:lnTo>
                          <a:pt x="97" y="97"/>
                        </a:lnTo>
                        <a:lnTo>
                          <a:pt x="97" y="99"/>
                        </a:lnTo>
                        <a:lnTo>
                          <a:pt x="96" y="101"/>
                        </a:lnTo>
                        <a:lnTo>
                          <a:pt x="96" y="103"/>
                        </a:lnTo>
                        <a:lnTo>
                          <a:pt x="95" y="105"/>
                        </a:lnTo>
                        <a:lnTo>
                          <a:pt x="94" y="107"/>
                        </a:lnTo>
                        <a:lnTo>
                          <a:pt x="93" y="108"/>
                        </a:lnTo>
                        <a:lnTo>
                          <a:pt x="91" y="110"/>
                        </a:lnTo>
                        <a:lnTo>
                          <a:pt x="90" y="111"/>
                        </a:lnTo>
                        <a:lnTo>
                          <a:pt x="89" y="114"/>
                        </a:lnTo>
                        <a:lnTo>
                          <a:pt x="88" y="115"/>
                        </a:lnTo>
                        <a:lnTo>
                          <a:pt x="86" y="116"/>
                        </a:lnTo>
                        <a:lnTo>
                          <a:pt x="84" y="117"/>
                        </a:lnTo>
                        <a:lnTo>
                          <a:pt x="83" y="118"/>
                        </a:lnTo>
                        <a:lnTo>
                          <a:pt x="81" y="120"/>
                        </a:lnTo>
                        <a:lnTo>
                          <a:pt x="80" y="122"/>
                        </a:lnTo>
                        <a:lnTo>
                          <a:pt x="78" y="122"/>
                        </a:lnTo>
                        <a:lnTo>
                          <a:pt x="75" y="123"/>
                        </a:lnTo>
                        <a:lnTo>
                          <a:pt x="73" y="124"/>
                        </a:lnTo>
                        <a:lnTo>
                          <a:pt x="71" y="125"/>
                        </a:lnTo>
                        <a:lnTo>
                          <a:pt x="68" y="125"/>
                        </a:lnTo>
                        <a:lnTo>
                          <a:pt x="66" y="126"/>
                        </a:lnTo>
                        <a:lnTo>
                          <a:pt x="64" y="126"/>
                        </a:lnTo>
                        <a:lnTo>
                          <a:pt x="60" y="128"/>
                        </a:lnTo>
                        <a:lnTo>
                          <a:pt x="58" y="128"/>
                        </a:lnTo>
                        <a:lnTo>
                          <a:pt x="56" y="128"/>
                        </a:lnTo>
                        <a:lnTo>
                          <a:pt x="52" y="128"/>
                        </a:lnTo>
                        <a:lnTo>
                          <a:pt x="50" y="129"/>
                        </a:lnTo>
                        <a:lnTo>
                          <a:pt x="46" y="128"/>
                        </a:lnTo>
                        <a:lnTo>
                          <a:pt x="44" y="128"/>
                        </a:lnTo>
                        <a:lnTo>
                          <a:pt x="41" y="128"/>
                        </a:lnTo>
                        <a:lnTo>
                          <a:pt x="38" y="128"/>
                        </a:lnTo>
                        <a:lnTo>
                          <a:pt x="36" y="128"/>
                        </a:lnTo>
                        <a:lnTo>
                          <a:pt x="34" y="126"/>
                        </a:lnTo>
                        <a:lnTo>
                          <a:pt x="31" y="126"/>
                        </a:lnTo>
                        <a:lnTo>
                          <a:pt x="29" y="125"/>
                        </a:lnTo>
                        <a:lnTo>
                          <a:pt x="27" y="125"/>
                        </a:lnTo>
                        <a:lnTo>
                          <a:pt x="25" y="124"/>
                        </a:lnTo>
                        <a:lnTo>
                          <a:pt x="22" y="123"/>
                        </a:lnTo>
                        <a:lnTo>
                          <a:pt x="21" y="123"/>
                        </a:lnTo>
                        <a:lnTo>
                          <a:pt x="19" y="121"/>
                        </a:lnTo>
                        <a:lnTo>
                          <a:pt x="16" y="120"/>
                        </a:lnTo>
                        <a:lnTo>
                          <a:pt x="15" y="118"/>
                        </a:lnTo>
                        <a:lnTo>
                          <a:pt x="13" y="117"/>
                        </a:lnTo>
                        <a:lnTo>
                          <a:pt x="12" y="116"/>
                        </a:lnTo>
                        <a:lnTo>
                          <a:pt x="11" y="114"/>
                        </a:lnTo>
                        <a:lnTo>
                          <a:pt x="10" y="113"/>
                        </a:lnTo>
                        <a:lnTo>
                          <a:pt x="8" y="111"/>
                        </a:lnTo>
                        <a:lnTo>
                          <a:pt x="7" y="109"/>
                        </a:lnTo>
                        <a:lnTo>
                          <a:pt x="6" y="108"/>
                        </a:lnTo>
                        <a:lnTo>
                          <a:pt x="5" y="106"/>
                        </a:lnTo>
                        <a:lnTo>
                          <a:pt x="5" y="105"/>
                        </a:lnTo>
                        <a:lnTo>
                          <a:pt x="4" y="102"/>
                        </a:lnTo>
                        <a:lnTo>
                          <a:pt x="3" y="100"/>
                        </a:lnTo>
                        <a:lnTo>
                          <a:pt x="3" y="98"/>
                        </a:lnTo>
                        <a:lnTo>
                          <a:pt x="2" y="95"/>
                        </a:lnTo>
                        <a:lnTo>
                          <a:pt x="2" y="93"/>
                        </a:lnTo>
                        <a:lnTo>
                          <a:pt x="0" y="91"/>
                        </a:lnTo>
                        <a:lnTo>
                          <a:pt x="0" y="87"/>
                        </a:lnTo>
                        <a:lnTo>
                          <a:pt x="0" y="85"/>
                        </a:lnTo>
                        <a:lnTo>
                          <a:pt x="0" y="83"/>
                        </a:lnTo>
                        <a:lnTo>
                          <a:pt x="0" y="79"/>
                        </a:lnTo>
                        <a:lnTo>
                          <a:pt x="0" y="76"/>
                        </a:lnTo>
                        <a:lnTo>
                          <a:pt x="0" y="73"/>
                        </a:lnTo>
                        <a:lnTo>
                          <a:pt x="0" y="0"/>
                        </a:lnTo>
                        <a:lnTo>
                          <a:pt x="18" y="0"/>
                        </a:lnTo>
                        <a:lnTo>
                          <a:pt x="18" y="73"/>
                        </a:lnTo>
                        <a:lnTo>
                          <a:pt x="18" y="76"/>
                        </a:lnTo>
                        <a:lnTo>
                          <a:pt x="18" y="78"/>
                        </a:lnTo>
                        <a:lnTo>
                          <a:pt x="18" y="80"/>
                        </a:lnTo>
                        <a:lnTo>
                          <a:pt x="18" y="83"/>
                        </a:lnTo>
                        <a:lnTo>
                          <a:pt x="18" y="85"/>
                        </a:lnTo>
                        <a:lnTo>
                          <a:pt x="18" y="87"/>
                        </a:lnTo>
                        <a:lnTo>
                          <a:pt x="18" y="88"/>
                        </a:lnTo>
                        <a:lnTo>
                          <a:pt x="18" y="91"/>
                        </a:lnTo>
                        <a:lnTo>
                          <a:pt x="19" y="93"/>
                        </a:lnTo>
                        <a:lnTo>
                          <a:pt x="19" y="94"/>
                        </a:lnTo>
                        <a:lnTo>
                          <a:pt x="19" y="95"/>
                        </a:lnTo>
                        <a:lnTo>
                          <a:pt x="20" y="98"/>
                        </a:lnTo>
                        <a:lnTo>
                          <a:pt x="20" y="99"/>
                        </a:lnTo>
                        <a:lnTo>
                          <a:pt x="21" y="100"/>
                        </a:lnTo>
                        <a:lnTo>
                          <a:pt x="21" y="101"/>
                        </a:lnTo>
                        <a:lnTo>
                          <a:pt x="22" y="102"/>
                        </a:lnTo>
                        <a:lnTo>
                          <a:pt x="23" y="103"/>
                        </a:lnTo>
                        <a:lnTo>
                          <a:pt x="23" y="105"/>
                        </a:lnTo>
                        <a:lnTo>
                          <a:pt x="25" y="105"/>
                        </a:lnTo>
                        <a:lnTo>
                          <a:pt x="26" y="106"/>
                        </a:lnTo>
                        <a:lnTo>
                          <a:pt x="27" y="107"/>
                        </a:lnTo>
                        <a:lnTo>
                          <a:pt x="28" y="107"/>
                        </a:lnTo>
                        <a:lnTo>
                          <a:pt x="29" y="108"/>
                        </a:lnTo>
                        <a:lnTo>
                          <a:pt x="30" y="109"/>
                        </a:lnTo>
                        <a:lnTo>
                          <a:pt x="31" y="109"/>
                        </a:lnTo>
                        <a:lnTo>
                          <a:pt x="33" y="110"/>
                        </a:lnTo>
                        <a:lnTo>
                          <a:pt x="34" y="110"/>
                        </a:lnTo>
                        <a:lnTo>
                          <a:pt x="35" y="111"/>
                        </a:lnTo>
                        <a:lnTo>
                          <a:pt x="37" y="111"/>
                        </a:lnTo>
                        <a:lnTo>
                          <a:pt x="38" y="113"/>
                        </a:lnTo>
                        <a:lnTo>
                          <a:pt x="40" y="113"/>
                        </a:lnTo>
                        <a:lnTo>
                          <a:pt x="42" y="113"/>
                        </a:lnTo>
                        <a:lnTo>
                          <a:pt x="43" y="113"/>
                        </a:lnTo>
                        <a:lnTo>
                          <a:pt x="45" y="113"/>
                        </a:lnTo>
                        <a:lnTo>
                          <a:pt x="46" y="113"/>
                        </a:lnTo>
                        <a:lnTo>
                          <a:pt x="49" y="114"/>
                        </a:lnTo>
                        <a:lnTo>
                          <a:pt x="51" y="113"/>
                        </a:lnTo>
                        <a:lnTo>
                          <a:pt x="55" y="113"/>
                        </a:lnTo>
                        <a:lnTo>
                          <a:pt x="57" y="113"/>
                        </a:lnTo>
                        <a:lnTo>
                          <a:pt x="59" y="113"/>
                        </a:lnTo>
                        <a:lnTo>
                          <a:pt x="61" y="111"/>
                        </a:lnTo>
                        <a:lnTo>
                          <a:pt x="64" y="111"/>
                        </a:lnTo>
                        <a:lnTo>
                          <a:pt x="66" y="110"/>
                        </a:lnTo>
                        <a:lnTo>
                          <a:pt x="68" y="109"/>
                        </a:lnTo>
                        <a:lnTo>
                          <a:pt x="69" y="109"/>
                        </a:lnTo>
                        <a:lnTo>
                          <a:pt x="72" y="108"/>
                        </a:lnTo>
                        <a:lnTo>
                          <a:pt x="73" y="107"/>
                        </a:lnTo>
                        <a:lnTo>
                          <a:pt x="75" y="106"/>
                        </a:lnTo>
                        <a:lnTo>
                          <a:pt x="76" y="103"/>
                        </a:lnTo>
                        <a:lnTo>
                          <a:pt x="78" y="101"/>
                        </a:lnTo>
                        <a:lnTo>
                          <a:pt x="79" y="100"/>
                        </a:lnTo>
                        <a:lnTo>
                          <a:pt x="79" y="98"/>
                        </a:lnTo>
                        <a:lnTo>
                          <a:pt x="80" y="95"/>
                        </a:lnTo>
                        <a:lnTo>
                          <a:pt x="81" y="92"/>
                        </a:lnTo>
                        <a:lnTo>
                          <a:pt x="81" y="90"/>
                        </a:lnTo>
                        <a:lnTo>
                          <a:pt x="82" y="86"/>
                        </a:lnTo>
                        <a:lnTo>
                          <a:pt x="82" y="84"/>
                        </a:lnTo>
                        <a:lnTo>
                          <a:pt x="82" y="80"/>
                        </a:lnTo>
                        <a:lnTo>
                          <a:pt x="82" y="77"/>
                        </a:lnTo>
                        <a:lnTo>
                          <a:pt x="83" y="73"/>
                        </a:lnTo>
                        <a:lnTo>
                          <a:pt x="8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5" name="Freeform 1021"/>
                  <p:cNvSpPr>
                    <a:spLocks/>
                  </p:cNvSpPr>
                  <p:nvPr/>
                </p:nvSpPr>
                <p:spPr bwMode="auto">
                  <a:xfrm>
                    <a:off x="4484" y="2394"/>
                    <a:ext cx="50" cy="64"/>
                  </a:xfrm>
                  <a:custGeom>
                    <a:avLst/>
                    <a:gdLst>
                      <a:gd name="T0" fmla="*/ 101 w 101"/>
                      <a:gd name="T1" fmla="*/ 73 h 129"/>
                      <a:gd name="T2" fmla="*/ 99 w 101"/>
                      <a:gd name="T3" fmla="*/ 82 h 129"/>
                      <a:gd name="T4" fmla="*/ 98 w 101"/>
                      <a:gd name="T5" fmla="*/ 90 h 129"/>
                      <a:gd name="T6" fmla="*/ 97 w 101"/>
                      <a:gd name="T7" fmla="*/ 97 h 129"/>
                      <a:gd name="T8" fmla="*/ 96 w 101"/>
                      <a:gd name="T9" fmla="*/ 103 h 129"/>
                      <a:gd name="T10" fmla="*/ 93 w 101"/>
                      <a:gd name="T11" fmla="*/ 108 h 129"/>
                      <a:gd name="T12" fmla="*/ 89 w 101"/>
                      <a:gd name="T13" fmla="*/ 114 h 129"/>
                      <a:gd name="T14" fmla="*/ 84 w 101"/>
                      <a:gd name="T15" fmla="*/ 117 h 129"/>
                      <a:gd name="T16" fmla="*/ 80 w 101"/>
                      <a:gd name="T17" fmla="*/ 122 h 129"/>
                      <a:gd name="T18" fmla="*/ 73 w 101"/>
                      <a:gd name="T19" fmla="*/ 124 h 129"/>
                      <a:gd name="T20" fmla="*/ 66 w 101"/>
                      <a:gd name="T21" fmla="*/ 126 h 129"/>
                      <a:gd name="T22" fmla="*/ 58 w 101"/>
                      <a:gd name="T23" fmla="*/ 128 h 129"/>
                      <a:gd name="T24" fmla="*/ 50 w 101"/>
                      <a:gd name="T25" fmla="*/ 129 h 129"/>
                      <a:gd name="T26" fmla="*/ 41 w 101"/>
                      <a:gd name="T27" fmla="*/ 128 h 129"/>
                      <a:gd name="T28" fmla="*/ 34 w 101"/>
                      <a:gd name="T29" fmla="*/ 126 h 129"/>
                      <a:gd name="T30" fmla="*/ 27 w 101"/>
                      <a:gd name="T31" fmla="*/ 125 h 129"/>
                      <a:gd name="T32" fmla="*/ 21 w 101"/>
                      <a:gd name="T33" fmla="*/ 123 h 129"/>
                      <a:gd name="T34" fmla="*/ 15 w 101"/>
                      <a:gd name="T35" fmla="*/ 118 h 129"/>
                      <a:gd name="T36" fmla="*/ 11 w 101"/>
                      <a:gd name="T37" fmla="*/ 114 h 129"/>
                      <a:gd name="T38" fmla="*/ 7 w 101"/>
                      <a:gd name="T39" fmla="*/ 109 h 129"/>
                      <a:gd name="T40" fmla="*/ 5 w 101"/>
                      <a:gd name="T41" fmla="*/ 105 h 129"/>
                      <a:gd name="T42" fmla="*/ 3 w 101"/>
                      <a:gd name="T43" fmla="*/ 98 h 129"/>
                      <a:gd name="T44" fmla="*/ 0 w 101"/>
                      <a:gd name="T45" fmla="*/ 91 h 129"/>
                      <a:gd name="T46" fmla="*/ 0 w 101"/>
                      <a:gd name="T47" fmla="*/ 83 h 129"/>
                      <a:gd name="T48" fmla="*/ 0 w 101"/>
                      <a:gd name="T49" fmla="*/ 73 h 129"/>
                      <a:gd name="T50" fmla="*/ 18 w 101"/>
                      <a:gd name="T51" fmla="*/ 73 h 129"/>
                      <a:gd name="T52" fmla="*/ 18 w 101"/>
                      <a:gd name="T53" fmla="*/ 80 h 129"/>
                      <a:gd name="T54" fmla="*/ 18 w 101"/>
                      <a:gd name="T55" fmla="*/ 87 h 129"/>
                      <a:gd name="T56" fmla="*/ 19 w 101"/>
                      <a:gd name="T57" fmla="*/ 93 h 129"/>
                      <a:gd name="T58" fmla="*/ 20 w 101"/>
                      <a:gd name="T59" fmla="*/ 98 h 129"/>
                      <a:gd name="T60" fmla="*/ 21 w 101"/>
                      <a:gd name="T61" fmla="*/ 101 h 129"/>
                      <a:gd name="T62" fmla="*/ 23 w 101"/>
                      <a:gd name="T63" fmla="*/ 105 h 129"/>
                      <a:gd name="T64" fmla="*/ 27 w 101"/>
                      <a:gd name="T65" fmla="*/ 107 h 129"/>
                      <a:gd name="T66" fmla="*/ 30 w 101"/>
                      <a:gd name="T67" fmla="*/ 109 h 129"/>
                      <a:gd name="T68" fmla="*/ 34 w 101"/>
                      <a:gd name="T69" fmla="*/ 110 h 129"/>
                      <a:gd name="T70" fmla="*/ 38 w 101"/>
                      <a:gd name="T71" fmla="*/ 113 h 129"/>
                      <a:gd name="T72" fmla="*/ 43 w 101"/>
                      <a:gd name="T73" fmla="*/ 113 h 129"/>
                      <a:gd name="T74" fmla="*/ 49 w 101"/>
                      <a:gd name="T75" fmla="*/ 114 h 129"/>
                      <a:gd name="T76" fmla="*/ 57 w 101"/>
                      <a:gd name="T77" fmla="*/ 113 h 129"/>
                      <a:gd name="T78" fmla="*/ 64 w 101"/>
                      <a:gd name="T79" fmla="*/ 111 h 129"/>
                      <a:gd name="T80" fmla="*/ 69 w 101"/>
                      <a:gd name="T81" fmla="*/ 109 h 129"/>
                      <a:gd name="T82" fmla="*/ 75 w 101"/>
                      <a:gd name="T83" fmla="*/ 106 h 129"/>
                      <a:gd name="T84" fmla="*/ 79 w 101"/>
                      <a:gd name="T85" fmla="*/ 100 h 129"/>
                      <a:gd name="T86" fmla="*/ 81 w 101"/>
                      <a:gd name="T87" fmla="*/ 92 h 129"/>
                      <a:gd name="T88" fmla="*/ 82 w 101"/>
                      <a:gd name="T89" fmla="*/ 84 h 129"/>
                      <a:gd name="T90" fmla="*/ 83 w 101"/>
                      <a:gd name="T91" fmla="*/ 73 h 1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1"/>
                      <a:gd name="T139" fmla="*/ 0 h 129"/>
                      <a:gd name="T140" fmla="*/ 101 w 101"/>
                      <a:gd name="T141" fmla="*/ 129 h 1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1" h="129">
                        <a:moveTo>
                          <a:pt x="83" y="0"/>
                        </a:moveTo>
                        <a:lnTo>
                          <a:pt x="101" y="0"/>
                        </a:lnTo>
                        <a:lnTo>
                          <a:pt x="101" y="73"/>
                        </a:lnTo>
                        <a:lnTo>
                          <a:pt x="99" y="76"/>
                        </a:lnTo>
                        <a:lnTo>
                          <a:pt x="99" y="79"/>
                        </a:lnTo>
                        <a:lnTo>
                          <a:pt x="99" y="82"/>
                        </a:lnTo>
                        <a:lnTo>
                          <a:pt x="99" y="85"/>
                        </a:lnTo>
                        <a:lnTo>
                          <a:pt x="99" y="87"/>
                        </a:lnTo>
                        <a:lnTo>
                          <a:pt x="98" y="90"/>
                        </a:lnTo>
                        <a:lnTo>
                          <a:pt x="98" y="92"/>
                        </a:lnTo>
                        <a:lnTo>
                          <a:pt x="98" y="94"/>
                        </a:lnTo>
                        <a:lnTo>
                          <a:pt x="97" y="97"/>
                        </a:lnTo>
                        <a:lnTo>
                          <a:pt x="97" y="99"/>
                        </a:lnTo>
                        <a:lnTo>
                          <a:pt x="96" y="101"/>
                        </a:lnTo>
                        <a:lnTo>
                          <a:pt x="96" y="103"/>
                        </a:lnTo>
                        <a:lnTo>
                          <a:pt x="95" y="105"/>
                        </a:lnTo>
                        <a:lnTo>
                          <a:pt x="94" y="107"/>
                        </a:lnTo>
                        <a:lnTo>
                          <a:pt x="93" y="108"/>
                        </a:lnTo>
                        <a:lnTo>
                          <a:pt x="91" y="110"/>
                        </a:lnTo>
                        <a:lnTo>
                          <a:pt x="90" y="111"/>
                        </a:lnTo>
                        <a:lnTo>
                          <a:pt x="89" y="114"/>
                        </a:lnTo>
                        <a:lnTo>
                          <a:pt x="88" y="115"/>
                        </a:lnTo>
                        <a:lnTo>
                          <a:pt x="86" y="116"/>
                        </a:lnTo>
                        <a:lnTo>
                          <a:pt x="84" y="117"/>
                        </a:lnTo>
                        <a:lnTo>
                          <a:pt x="83" y="118"/>
                        </a:lnTo>
                        <a:lnTo>
                          <a:pt x="81" y="120"/>
                        </a:lnTo>
                        <a:lnTo>
                          <a:pt x="80" y="122"/>
                        </a:lnTo>
                        <a:lnTo>
                          <a:pt x="78" y="122"/>
                        </a:lnTo>
                        <a:lnTo>
                          <a:pt x="75" y="123"/>
                        </a:lnTo>
                        <a:lnTo>
                          <a:pt x="73" y="124"/>
                        </a:lnTo>
                        <a:lnTo>
                          <a:pt x="71" y="125"/>
                        </a:lnTo>
                        <a:lnTo>
                          <a:pt x="68" y="125"/>
                        </a:lnTo>
                        <a:lnTo>
                          <a:pt x="66" y="126"/>
                        </a:lnTo>
                        <a:lnTo>
                          <a:pt x="64" y="126"/>
                        </a:lnTo>
                        <a:lnTo>
                          <a:pt x="60" y="128"/>
                        </a:lnTo>
                        <a:lnTo>
                          <a:pt x="58" y="128"/>
                        </a:lnTo>
                        <a:lnTo>
                          <a:pt x="56" y="128"/>
                        </a:lnTo>
                        <a:lnTo>
                          <a:pt x="52" y="128"/>
                        </a:lnTo>
                        <a:lnTo>
                          <a:pt x="50" y="129"/>
                        </a:lnTo>
                        <a:lnTo>
                          <a:pt x="46" y="128"/>
                        </a:lnTo>
                        <a:lnTo>
                          <a:pt x="44" y="128"/>
                        </a:lnTo>
                        <a:lnTo>
                          <a:pt x="41" y="128"/>
                        </a:lnTo>
                        <a:lnTo>
                          <a:pt x="38" y="128"/>
                        </a:lnTo>
                        <a:lnTo>
                          <a:pt x="36" y="128"/>
                        </a:lnTo>
                        <a:lnTo>
                          <a:pt x="34" y="126"/>
                        </a:lnTo>
                        <a:lnTo>
                          <a:pt x="31" y="126"/>
                        </a:lnTo>
                        <a:lnTo>
                          <a:pt x="29" y="125"/>
                        </a:lnTo>
                        <a:lnTo>
                          <a:pt x="27" y="125"/>
                        </a:lnTo>
                        <a:lnTo>
                          <a:pt x="25" y="124"/>
                        </a:lnTo>
                        <a:lnTo>
                          <a:pt x="22" y="123"/>
                        </a:lnTo>
                        <a:lnTo>
                          <a:pt x="21" y="123"/>
                        </a:lnTo>
                        <a:lnTo>
                          <a:pt x="19" y="121"/>
                        </a:lnTo>
                        <a:lnTo>
                          <a:pt x="16" y="120"/>
                        </a:lnTo>
                        <a:lnTo>
                          <a:pt x="15" y="118"/>
                        </a:lnTo>
                        <a:lnTo>
                          <a:pt x="13" y="117"/>
                        </a:lnTo>
                        <a:lnTo>
                          <a:pt x="12" y="116"/>
                        </a:lnTo>
                        <a:lnTo>
                          <a:pt x="11" y="114"/>
                        </a:lnTo>
                        <a:lnTo>
                          <a:pt x="10" y="113"/>
                        </a:lnTo>
                        <a:lnTo>
                          <a:pt x="8" y="111"/>
                        </a:lnTo>
                        <a:lnTo>
                          <a:pt x="7" y="109"/>
                        </a:lnTo>
                        <a:lnTo>
                          <a:pt x="6" y="108"/>
                        </a:lnTo>
                        <a:lnTo>
                          <a:pt x="5" y="106"/>
                        </a:lnTo>
                        <a:lnTo>
                          <a:pt x="5" y="105"/>
                        </a:lnTo>
                        <a:lnTo>
                          <a:pt x="4" y="102"/>
                        </a:lnTo>
                        <a:lnTo>
                          <a:pt x="3" y="100"/>
                        </a:lnTo>
                        <a:lnTo>
                          <a:pt x="3" y="98"/>
                        </a:lnTo>
                        <a:lnTo>
                          <a:pt x="2" y="95"/>
                        </a:lnTo>
                        <a:lnTo>
                          <a:pt x="2" y="93"/>
                        </a:lnTo>
                        <a:lnTo>
                          <a:pt x="0" y="91"/>
                        </a:lnTo>
                        <a:lnTo>
                          <a:pt x="0" y="87"/>
                        </a:lnTo>
                        <a:lnTo>
                          <a:pt x="0" y="85"/>
                        </a:lnTo>
                        <a:lnTo>
                          <a:pt x="0" y="83"/>
                        </a:lnTo>
                        <a:lnTo>
                          <a:pt x="0" y="79"/>
                        </a:lnTo>
                        <a:lnTo>
                          <a:pt x="0" y="76"/>
                        </a:lnTo>
                        <a:lnTo>
                          <a:pt x="0" y="73"/>
                        </a:lnTo>
                        <a:lnTo>
                          <a:pt x="0" y="0"/>
                        </a:lnTo>
                        <a:lnTo>
                          <a:pt x="18" y="0"/>
                        </a:lnTo>
                        <a:lnTo>
                          <a:pt x="18" y="73"/>
                        </a:lnTo>
                        <a:lnTo>
                          <a:pt x="18" y="76"/>
                        </a:lnTo>
                        <a:lnTo>
                          <a:pt x="18" y="78"/>
                        </a:lnTo>
                        <a:lnTo>
                          <a:pt x="18" y="80"/>
                        </a:lnTo>
                        <a:lnTo>
                          <a:pt x="18" y="83"/>
                        </a:lnTo>
                        <a:lnTo>
                          <a:pt x="18" y="85"/>
                        </a:lnTo>
                        <a:lnTo>
                          <a:pt x="18" y="87"/>
                        </a:lnTo>
                        <a:lnTo>
                          <a:pt x="18" y="88"/>
                        </a:lnTo>
                        <a:lnTo>
                          <a:pt x="18" y="91"/>
                        </a:lnTo>
                        <a:lnTo>
                          <a:pt x="19" y="93"/>
                        </a:lnTo>
                        <a:lnTo>
                          <a:pt x="19" y="94"/>
                        </a:lnTo>
                        <a:lnTo>
                          <a:pt x="19" y="95"/>
                        </a:lnTo>
                        <a:lnTo>
                          <a:pt x="20" y="98"/>
                        </a:lnTo>
                        <a:lnTo>
                          <a:pt x="20" y="99"/>
                        </a:lnTo>
                        <a:lnTo>
                          <a:pt x="21" y="100"/>
                        </a:lnTo>
                        <a:lnTo>
                          <a:pt x="21" y="101"/>
                        </a:lnTo>
                        <a:lnTo>
                          <a:pt x="22" y="102"/>
                        </a:lnTo>
                        <a:lnTo>
                          <a:pt x="23" y="103"/>
                        </a:lnTo>
                        <a:lnTo>
                          <a:pt x="23" y="105"/>
                        </a:lnTo>
                        <a:lnTo>
                          <a:pt x="25" y="105"/>
                        </a:lnTo>
                        <a:lnTo>
                          <a:pt x="26" y="106"/>
                        </a:lnTo>
                        <a:lnTo>
                          <a:pt x="27" y="107"/>
                        </a:lnTo>
                        <a:lnTo>
                          <a:pt x="28" y="107"/>
                        </a:lnTo>
                        <a:lnTo>
                          <a:pt x="29" y="108"/>
                        </a:lnTo>
                        <a:lnTo>
                          <a:pt x="30" y="109"/>
                        </a:lnTo>
                        <a:lnTo>
                          <a:pt x="31" y="109"/>
                        </a:lnTo>
                        <a:lnTo>
                          <a:pt x="33" y="110"/>
                        </a:lnTo>
                        <a:lnTo>
                          <a:pt x="34" y="110"/>
                        </a:lnTo>
                        <a:lnTo>
                          <a:pt x="35" y="111"/>
                        </a:lnTo>
                        <a:lnTo>
                          <a:pt x="37" y="111"/>
                        </a:lnTo>
                        <a:lnTo>
                          <a:pt x="38" y="113"/>
                        </a:lnTo>
                        <a:lnTo>
                          <a:pt x="40" y="113"/>
                        </a:lnTo>
                        <a:lnTo>
                          <a:pt x="42" y="113"/>
                        </a:lnTo>
                        <a:lnTo>
                          <a:pt x="43" y="113"/>
                        </a:lnTo>
                        <a:lnTo>
                          <a:pt x="45" y="113"/>
                        </a:lnTo>
                        <a:lnTo>
                          <a:pt x="46" y="113"/>
                        </a:lnTo>
                        <a:lnTo>
                          <a:pt x="49" y="114"/>
                        </a:lnTo>
                        <a:lnTo>
                          <a:pt x="51" y="113"/>
                        </a:lnTo>
                        <a:lnTo>
                          <a:pt x="55" y="113"/>
                        </a:lnTo>
                        <a:lnTo>
                          <a:pt x="57" y="113"/>
                        </a:lnTo>
                        <a:lnTo>
                          <a:pt x="59" y="113"/>
                        </a:lnTo>
                        <a:lnTo>
                          <a:pt x="61" y="111"/>
                        </a:lnTo>
                        <a:lnTo>
                          <a:pt x="64" y="111"/>
                        </a:lnTo>
                        <a:lnTo>
                          <a:pt x="66" y="110"/>
                        </a:lnTo>
                        <a:lnTo>
                          <a:pt x="68" y="109"/>
                        </a:lnTo>
                        <a:lnTo>
                          <a:pt x="69" y="109"/>
                        </a:lnTo>
                        <a:lnTo>
                          <a:pt x="72" y="108"/>
                        </a:lnTo>
                        <a:lnTo>
                          <a:pt x="73" y="107"/>
                        </a:lnTo>
                        <a:lnTo>
                          <a:pt x="75" y="106"/>
                        </a:lnTo>
                        <a:lnTo>
                          <a:pt x="76" y="103"/>
                        </a:lnTo>
                        <a:lnTo>
                          <a:pt x="78" y="101"/>
                        </a:lnTo>
                        <a:lnTo>
                          <a:pt x="79" y="100"/>
                        </a:lnTo>
                        <a:lnTo>
                          <a:pt x="79" y="98"/>
                        </a:lnTo>
                        <a:lnTo>
                          <a:pt x="80" y="95"/>
                        </a:lnTo>
                        <a:lnTo>
                          <a:pt x="81" y="92"/>
                        </a:lnTo>
                        <a:lnTo>
                          <a:pt x="81" y="90"/>
                        </a:lnTo>
                        <a:lnTo>
                          <a:pt x="82" y="86"/>
                        </a:lnTo>
                        <a:lnTo>
                          <a:pt x="82" y="84"/>
                        </a:lnTo>
                        <a:lnTo>
                          <a:pt x="82" y="80"/>
                        </a:lnTo>
                        <a:lnTo>
                          <a:pt x="82" y="77"/>
                        </a:lnTo>
                        <a:lnTo>
                          <a:pt x="83" y="73"/>
                        </a:lnTo>
                        <a:lnTo>
                          <a:pt x="83" y="0"/>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246" name="Freeform 1022"/>
                  <p:cNvSpPr>
                    <a:spLocks/>
                  </p:cNvSpPr>
                  <p:nvPr/>
                </p:nvSpPr>
                <p:spPr bwMode="auto">
                  <a:xfrm>
                    <a:off x="4525" y="2393"/>
                    <a:ext cx="9" cy="54"/>
                  </a:xfrm>
                  <a:custGeom>
                    <a:avLst/>
                    <a:gdLst>
                      <a:gd name="T0" fmla="*/ 0 w 19"/>
                      <a:gd name="T1" fmla="*/ 0 h 109"/>
                      <a:gd name="T2" fmla="*/ 0 w 19"/>
                      <a:gd name="T3" fmla="*/ 5 h 109"/>
                      <a:gd name="T4" fmla="*/ 16 w 19"/>
                      <a:gd name="T5" fmla="*/ 4 h 109"/>
                      <a:gd name="T6" fmla="*/ 16 w 19"/>
                      <a:gd name="T7" fmla="*/ 76 h 109"/>
                      <a:gd name="T8" fmla="*/ 15 w 19"/>
                      <a:gd name="T9" fmla="*/ 79 h 109"/>
                      <a:gd name="T10" fmla="*/ 15 w 19"/>
                      <a:gd name="T11" fmla="*/ 90 h 109"/>
                      <a:gd name="T12" fmla="*/ 14 w 19"/>
                      <a:gd name="T13" fmla="*/ 93 h 109"/>
                      <a:gd name="T14" fmla="*/ 14 w 19"/>
                      <a:gd name="T15" fmla="*/ 97 h 109"/>
                      <a:gd name="T16" fmla="*/ 13 w 19"/>
                      <a:gd name="T17" fmla="*/ 100 h 109"/>
                      <a:gd name="T18" fmla="*/ 13 w 19"/>
                      <a:gd name="T19" fmla="*/ 102 h 109"/>
                      <a:gd name="T20" fmla="*/ 12 w 19"/>
                      <a:gd name="T21" fmla="*/ 104 h 109"/>
                      <a:gd name="T22" fmla="*/ 12 w 19"/>
                      <a:gd name="T23" fmla="*/ 105 h 109"/>
                      <a:gd name="T24" fmla="*/ 11 w 19"/>
                      <a:gd name="T25" fmla="*/ 106 h 109"/>
                      <a:gd name="T26" fmla="*/ 12 w 19"/>
                      <a:gd name="T27" fmla="*/ 108 h 109"/>
                      <a:gd name="T28" fmla="*/ 13 w 19"/>
                      <a:gd name="T29" fmla="*/ 109 h 109"/>
                      <a:gd name="T30" fmla="*/ 14 w 19"/>
                      <a:gd name="T31" fmla="*/ 108 h 109"/>
                      <a:gd name="T32" fmla="*/ 14 w 19"/>
                      <a:gd name="T33" fmla="*/ 104 h 109"/>
                      <a:gd name="T34" fmla="*/ 15 w 19"/>
                      <a:gd name="T35" fmla="*/ 102 h 109"/>
                      <a:gd name="T36" fmla="*/ 15 w 19"/>
                      <a:gd name="T37" fmla="*/ 100 h 109"/>
                      <a:gd name="T38" fmla="*/ 16 w 19"/>
                      <a:gd name="T39" fmla="*/ 97 h 109"/>
                      <a:gd name="T40" fmla="*/ 16 w 19"/>
                      <a:gd name="T41" fmla="*/ 93 h 109"/>
                      <a:gd name="T42" fmla="*/ 18 w 19"/>
                      <a:gd name="T43" fmla="*/ 90 h 109"/>
                      <a:gd name="T44" fmla="*/ 18 w 19"/>
                      <a:gd name="T45" fmla="*/ 79 h 109"/>
                      <a:gd name="T46" fmla="*/ 19 w 19"/>
                      <a:gd name="T47" fmla="*/ 76 h 109"/>
                      <a:gd name="T48" fmla="*/ 18 w 19"/>
                      <a:gd name="T49" fmla="*/ 2 h 109"/>
                      <a:gd name="T50" fmla="*/ 0 w 19"/>
                      <a:gd name="T51" fmla="*/ 0 h 10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09"/>
                      <a:gd name="T80" fmla="*/ 19 w 19"/>
                      <a:gd name="T81" fmla="*/ 109 h 10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09">
                        <a:moveTo>
                          <a:pt x="0" y="0"/>
                        </a:moveTo>
                        <a:lnTo>
                          <a:pt x="0" y="5"/>
                        </a:lnTo>
                        <a:lnTo>
                          <a:pt x="16" y="4"/>
                        </a:lnTo>
                        <a:lnTo>
                          <a:pt x="16" y="76"/>
                        </a:lnTo>
                        <a:lnTo>
                          <a:pt x="15" y="79"/>
                        </a:lnTo>
                        <a:lnTo>
                          <a:pt x="15" y="90"/>
                        </a:lnTo>
                        <a:lnTo>
                          <a:pt x="14" y="93"/>
                        </a:lnTo>
                        <a:lnTo>
                          <a:pt x="14" y="97"/>
                        </a:lnTo>
                        <a:lnTo>
                          <a:pt x="13" y="100"/>
                        </a:lnTo>
                        <a:lnTo>
                          <a:pt x="13" y="102"/>
                        </a:lnTo>
                        <a:lnTo>
                          <a:pt x="12" y="104"/>
                        </a:lnTo>
                        <a:lnTo>
                          <a:pt x="12" y="105"/>
                        </a:lnTo>
                        <a:lnTo>
                          <a:pt x="11" y="106"/>
                        </a:lnTo>
                        <a:lnTo>
                          <a:pt x="12" y="108"/>
                        </a:lnTo>
                        <a:lnTo>
                          <a:pt x="13" y="109"/>
                        </a:lnTo>
                        <a:lnTo>
                          <a:pt x="14" y="108"/>
                        </a:lnTo>
                        <a:lnTo>
                          <a:pt x="14" y="104"/>
                        </a:lnTo>
                        <a:lnTo>
                          <a:pt x="15" y="102"/>
                        </a:lnTo>
                        <a:lnTo>
                          <a:pt x="15" y="100"/>
                        </a:lnTo>
                        <a:lnTo>
                          <a:pt x="16" y="97"/>
                        </a:lnTo>
                        <a:lnTo>
                          <a:pt x="16" y="93"/>
                        </a:lnTo>
                        <a:lnTo>
                          <a:pt x="18" y="90"/>
                        </a:lnTo>
                        <a:lnTo>
                          <a:pt x="18" y="79"/>
                        </a:lnTo>
                        <a:lnTo>
                          <a:pt x="19" y="76"/>
                        </a:lnTo>
                        <a:lnTo>
                          <a:pt x="18" y="2"/>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7" name="Freeform 1023"/>
                  <p:cNvSpPr>
                    <a:spLocks/>
                  </p:cNvSpPr>
                  <p:nvPr/>
                </p:nvSpPr>
                <p:spPr bwMode="auto">
                  <a:xfrm>
                    <a:off x="4530" y="2445"/>
                    <a:ext cx="1"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8" name="Freeform 1024"/>
                  <p:cNvSpPr>
                    <a:spLocks/>
                  </p:cNvSpPr>
                  <p:nvPr/>
                </p:nvSpPr>
                <p:spPr bwMode="auto">
                  <a:xfrm>
                    <a:off x="4529" y="2447"/>
                    <a:ext cx="2" cy="2"/>
                  </a:xfrm>
                  <a:custGeom>
                    <a:avLst/>
                    <a:gdLst>
                      <a:gd name="T0" fmla="*/ 3 w 4"/>
                      <a:gd name="T1" fmla="*/ 1 h 3"/>
                      <a:gd name="T2" fmla="*/ 2 w 4"/>
                      <a:gd name="T3" fmla="*/ 0 h 3"/>
                      <a:gd name="T4" fmla="*/ 0 w 4"/>
                      <a:gd name="T5" fmla="*/ 1 h 3"/>
                      <a:gd name="T6" fmla="*/ 2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2" y="0"/>
                        </a:lnTo>
                        <a:lnTo>
                          <a:pt x="0" y="1"/>
                        </a:lnTo>
                        <a:lnTo>
                          <a:pt x="2" y="2"/>
                        </a:lnTo>
                        <a:lnTo>
                          <a:pt x="3" y="3"/>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49" name="Freeform 1025"/>
                  <p:cNvSpPr>
                    <a:spLocks/>
                  </p:cNvSpPr>
                  <p:nvPr/>
                </p:nvSpPr>
                <p:spPr bwMode="auto">
                  <a:xfrm>
                    <a:off x="4529" y="2447"/>
                    <a:ext cx="1" cy="2"/>
                  </a:xfrm>
                  <a:custGeom>
                    <a:avLst/>
                    <a:gdLst>
                      <a:gd name="T0" fmla="*/ 1 w 4"/>
                      <a:gd name="T1" fmla="*/ 1 h 4"/>
                      <a:gd name="T2" fmla="*/ 3 w 4"/>
                      <a:gd name="T3" fmla="*/ 0 h 4"/>
                      <a:gd name="T4" fmla="*/ 0 w 4"/>
                      <a:gd name="T5" fmla="*/ 4 h 4"/>
                      <a:gd name="T6" fmla="*/ 1 w 4"/>
                      <a:gd name="T7" fmla="*/ 4 h 4"/>
                      <a:gd name="T8" fmla="*/ 3 w 4"/>
                      <a:gd name="T9" fmla="*/ 4 h 4"/>
                      <a:gd name="T10" fmla="*/ 4 w 4"/>
                      <a:gd name="T11" fmla="*/ 2 h 4"/>
                      <a:gd name="T12" fmla="*/ 3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3" y="0"/>
                        </a:lnTo>
                        <a:lnTo>
                          <a:pt x="0" y="4"/>
                        </a:lnTo>
                        <a:lnTo>
                          <a:pt x="1" y="4"/>
                        </a:lnTo>
                        <a:lnTo>
                          <a:pt x="3" y="4"/>
                        </a:lnTo>
                        <a:lnTo>
                          <a:pt x="4" y="2"/>
                        </a:lnTo>
                        <a:lnTo>
                          <a:pt x="3"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0" name="Freeform 1026"/>
                  <p:cNvSpPr>
                    <a:spLocks/>
                  </p:cNvSpPr>
                  <p:nvPr/>
                </p:nvSpPr>
                <p:spPr bwMode="auto">
                  <a:xfrm>
                    <a:off x="4528" y="2449"/>
                    <a:ext cx="2" cy="1"/>
                  </a:xfrm>
                  <a:custGeom>
                    <a:avLst/>
                    <a:gdLst>
                      <a:gd name="T0" fmla="*/ 2 w 4"/>
                      <a:gd name="T1" fmla="*/ 1 h 4"/>
                      <a:gd name="T2" fmla="*/ 1 w 4"/>
                      <a:gd name="T3" fmla="*/ 0 h 4"/>
                      <a:gd name="T4" fmla="*/ 0 w 4"/>
                      <a:gd name="T5" fmla="*/ 1 h 4"/>
                      <a:gd name="T6" fmla="*/ 1 w 4"/>
                      <a:gd name="T7" fmla="*/ 2 h 4"/>
                      <a:gd name="T8" fmla="*/ 2 w 4"/>
                      <a:gd name="T9" fmla="*/ 4 h 4"/>
                      <a:gd name="T10" fmla="*/ 2 w 4"/>
                      <a:gd name="T11" fmla="*/ 4 h 4"/>
                      <a:gd name="T12" fmla="*/ 4 w 4"/>
                      <a:gd name="T13" fmla="*/ 1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1" y="0"/>
                        </a:lnTo>
                        <a:lnTo>
                          <a:pt x="0" y="1"/>
                        </a:lnTo>
                        <a:lnTo>
                          <a:pt x="1" y="2"/>
                        </a:lnTo>
                        <a:lnTo>
                          <a:pt x="2" y="4"/>
                        </a:lnTo>
                        <a:lnTo>
                          <a:pt x="4"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1" name="Freeform 1027"/>
                  <p:cNvSpPr>
                    <a:spLocks/>
                  </p:cNvSpPr>
                  <p:nvPr/>
                </p:nvSpPr>
                <p:spPr bwMode="auto">
                  <a:xfrm>
                    <a:off x="4527" y="2449"/>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2 h 5"/>
                      <a:gd name="T12" fmla="*/ 2 w 3"/>
                      <a:gd name="T13" fmla="*/ 2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2"/>
                        </a:lnTo>
                        <a:lnTo>
                          <a:pt x="2"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2" name="Freeform 1028"/>
                  <p:cNvSpPr>
                    <a:spLocks/>
                  </p:cNvSpPr>
                  <p:nvPr/>
                </p:nvSpPr>
                <p:spPr bwMode="auto">
                  <a:xfrm>
                    <a:off x="4527" y="2450"/>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2 w 3"/>
                      <a:gd name="T11" fmla="*/ 3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3" name="Freeform 1029"/>
                  <p:cNvSpPr>
                    <a:spLocks/>
                  </p:cNvSpPr>
                  <p:nvPr/>
                </p:nvSpPr>
                <p:spPr bwMode="auto">
                  <a:xfrm>
                    <a:off x="4526" y="2451"/>
                    <a:ext cx="3"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4" name="Freeform 1030"/>
                  <p:cNvSpPr>
                    <a:spLocks/>
                  </p:cNvSpPr>
                  <p:nvPr/>
                </p:nvSpPr>
                <p:spPr bwMode="auto">
                  <a:xfrm>
                    <a:off x="4525" y="2451"/>
                    <a:ext cx="2" cy="3"/>
                  </a:xfrm>
                  <a:custGeom>
                    <a:avLst/>
                    <a:gdLst>
                      <a:gd name="T0" fmla="*/ 4 w 5"/>
                      <a:gd name="T1" fmla="*/ 0 h 5"/>
                      <a:gd name="T2" fmla="*/ 1 w 5"/>
                      <a:gd name="T3" fmla="*/ 1 h 5"/>
                      <a:gd name="T4" fmla="*/ 0 w 5"/>
                      <a:gd name="T5" fmla="*/ 2 h 5"/>
                      <a:gd name="T6" fmla="*/ 1 w 5"/>
                      <a:gd name="T7" fmla="*/ 3 h 5"/>
                      <a:gd name="T8" fmla="*/ 2 w 5"/>
                      <a:gd name="T9" fmla="*/ 5 h 5"/>
                      <a:gd name="T10" fmla="*/ 5 w 5"/>
                      <a:gd name="T11" fmla="*/ 2 h 5"/>
                      <a:gd name="T12" fmla="*/ 4 w 5"/>
                      <a:gd name="T13" fmla="*/ 1 h 5"/>
                      <a:gd name="T14" fmla="*/ 4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0"/>
                        </a:moveTo>
                        <a:lnTo>
                          <a:pt x="1" y="1"/>
                        </a:lnTo>
                        <a:lnTo>
                          <a:pt x="0" y="2"/>
                        </a:lnTo>
                        <a:lnTo>
                          <a:pt x="1" y="3"/>
                        </a:lnTo>
                        <a:lnTo>
                          <a:pt x="2" y="5"/>
                        </a:lnTo>
                        <a:lnTo>
                          <a:pt x="5" y="2"/>
                        </a:lnTo>
                        <a:lnTo>
                          <a:pt x="4" y="1"/>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5" name="Freeform 1031"/>
                  <p:cNvSpPr>
                    <a:spLocks/>
                  </p:cNvSpPr>
                  <p:nvPr/>
                </p:nvSpPr>
                <p:spPr bwMode="auto">
                  <a:xfrm>
                    <a:off x="4523" y="2453"/>
                    <a:ext cx="3" cy="2"/>
                  </a:xfrm>
                  <a:custGeom>
                    <a:avLst/>
                    <a:gdLst>
                      <a:gd name="T0" fmla="*/ 4 w 7"/>
                      <a:gd name="T1" fmla="*/ 1 h 5"/>
                      <a:gd name="T2" fmla="*/ 4 w 7"/>
                      <a:gd name="T3" fmla="*/ 0 h 5"/>
                      <a:gd name="T4" fmla="*/ 2 w 7"/>
                      <a:gd name="T5" fmla="*/ 1 h 5"/>
                      <a:gd name="T6" fmla="*/ 0 w 7"/>
                      <a:gd name="T7" fmla="*/ 5 h 5"/>
                      <a:gd name="T8" fmla="*/ 1 w 7"/>
                      <a:gd name="T9" fmla="*/ 5 h 5"/>
                      <a:gd name="T10" fmla="*/ 2 w 7"/>
                      <a:gd name="T11" fmla="*/ 5 h 5"/>
                      <a:gd name="T12" fmla="*/ 2 w 7"/>
                      <a:gd name="T13" fmla="*/ 4 h 5"/>
                      <a:gd name="T14" fmla="*/ 7 w 7"/>
                      <a:gd name="T15" fmla="*/ 1 h 5"/>
                      <a:gd name="T16" fmla="*/ 5 w 7"/>
                      <a:gd name="T17" fmla="*/ 3 h 5"/>
                      <a:gd name="T18" fmla="*/ 4 w 7"/>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4" y="1"/>
                        </a:moveTo>
                        <a:lnTo>
                          <a:pt x="4" y="0"/>
                        </a:lnTo>
                        <a:lnTo>
                          <a:pt x="2" y="1"/>
                        </a:lnTo>
                        <a:lnTo>
                          <a:pt x="0" y="5"/>
                        </a:lnTo>
                        <a:lnTo>
                          <a:pt x="1" y="5"/>
                        </a:lnTo>
                        <a:lnTo>
                          <a:pt x="2" y="5"/>
                        </a:lnTo>
                        <a:lnTo>
                          <a:pt x="2" y="4"/>
                        </a:lnTo>
                        <a:lnTo>
                          <a:pt x="7" y="1"/>
                        </a:lnTo>
                        <a:lnTo>
                          <a:pt x="5"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6" name="Freeform 1032"/>
                  <p:cNvSpPr>
                    <a:spLocks/>
                  </p:cNvSpPr>
                  <p:nvPr/>
                </p:nvSpPr>
                <p:spPr bwMode="auto">
                  <a:xfrm>
                    <a:off x="4523" y="2454"/>
                    <a:ext cx="1" cy="2"/>
                  </a:xfrm>
                  <a:custGeom>
                    <a:avLst/>
                    <a:gdLst>
                      <a:gd name="T0" fmla="*/ 0 w 1"/>
                      <a:gd name="T1" fmla="*/ 2 h 4"/>
                      <a:gd name="T2" fmla="*/ 0 w 1"/>
                      <a:gd name="T3" fmla="*/ 0 h 4"/>
                      <a:gd name="T4" fmla="*/ 0 w 1"/>
                      <a:gd name="T5" fmla="*/ 4 h 4"/>
                      <a:gd name="T6" fmla="*/ 1 w 1"/>
                      <a:gd name="T7" fmla="*/ 2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4"/>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7" name="Freeform 1033"/>
                  <p:cNvSpPr>
                    <a:spLocks/>
                  </p:cNvSpPr>
                  <p:nvPr/>
                </p:nvSpPr>
                <p:spPr bwMode="auto">
                  <a:xfrm>
                    <a:off x="4522" y="2454"/>
                    <a:ext cx="1" cy="2"/>
                  </a:xfrm>
                  <a:custGeom>
                    <a:avLst/>
                    <a:gdLst>
                      <a:gd name="T0" fmla="*/ 2 w 2"/>
                      <a:gd name="T1" fmla="*/ 0 h 4"/>
                      <a:gd name="T2" fmla="*/ 0 w 2"/>
                      <a:gd name="T3" fmla="*/ 0 h 4"/>
                      <a:gd name="T4" fmla="*/ 0 w 2"/>
                      <a:gd name="T5" fmla="*/ 2 h 4"/>
                      <a:gd name="T6" fmla="*/ 0 w 2"/>
                      <a:gd name="T7" fmla="*/ 4 h 4"/>
                      <a:gd name="T8" fmla="*/ 2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2" y="4"/>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8" name="Freeform 1034"/>
                  <p:cNvSpPr>
                    <a:spLocks/>
                  </p:cNvSpPr>
                  <p:nvPr/>
                </p:nvSpPr>
                <p:spPr bwMode="auto">
                  <a:xfrm>
                    <a:off x="4519" y="2454"/>
                    <a:ext cx="4" cy="3"/>
                  </a:xfrm>
                  <a:custGeom>
                    <a:avLst/>
                    <a:gdLst>
                      <a:gd name="T0" fmla="*/ 7 w 9"/>
                      <a:gd name="T1" fmla="*/ 0 h 6"/>
                      <a:gd name="T2" fmla="*/ 9 w 9"/>
                      <a:gd name="T3" fmla="*/ 0 h 6"/>
                      <a:gd name="T4" fmla="*/ 0 w 9"/>
                      <a:gd name="T5" fmla="*/ 4 h 6"/>
                      <a:gd name="T6" fmla="*/ 0 w 9"/>
                      <a:gd name="T7" fmla="*/ 5 h 6"/>
                      <a:gd name="T8" fmla="*/ 0 w 9"/>
                      <a:gd name="T9" fmla="*/ 6 h 6"/>
                      <a:gd name="T10" fmla="*/ 7 w 9"/>
                      <a:gd name="T11" fmla="*/ 3 h 6"/>
                      <a:gd name="T12" fmla="*/ 7 w 9"/>
                      <a:gd name="T13" fmla="*/ 2 h 6"/>
                      <a:gd name="T14" fmla="*/ 7 w 9"/>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7" y="0"/>
                        </a:moveTo>
                        <a:lnTo>
                          <a:pt x="9" y="0"/>
                        </a:lnTo>
                        <a:lnTo>
                          <a:pt x="0" y="4"/>
                        </a:lnTo>
                        <a:lnTo>
                          <a:pt x="0" y="5"/>
                        </a:lnTo>
                        <a:lnTo>
                          <a:pt x="0" y="6"/>
                        </a:lnTo>
                        <a:lnTo>
                          <a:pt x="7" y="3"/>
                        </a:lnTo>
                        <a:lnTo>
                          <a:pt x="7" y="2"/>
                        </a:lnTo>
                        <a:lnTo>
                          <a:pt x="7"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59" name="Freeform 1035"/>
                  <p:cNvSpPr>
                    <a:spLocks/>
                  </p:cNvSpPr>
                  <p:nvPr/>
                </p:nvSpPr>
                <p:spPr bwMode="auto">
                  <a:xfrm>
                    <a:off x="4518" y="2456"/>
                    <a:ext cx="1"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0" name="Freeform 1036"/>
                  <p:cNvSpPr>
                    <a:spLocks/>
                  </p:cNvSpPr>
                  <p:nvPr/>
                </p:nvSpPr>
                <p:spPr bwMode="auto">
                  <a:xfrm>
                    <a:off x="4517" y="2456"/>
                    <a:ext cx="2" cy="2"/>
                  </a:xfrm>
                  <a:custGeom>
                    <a:avLst/>
                    <a:gdLst>
                      <a:gd name="T0" fmla="*/ 2 w 5"/>
                      <a:gd name="T1" fmla="*/ 0 h 5"/>
                      <a:gd name="T2" fmla="*/ 5 w 5"/>
                      <a:gd name="T3" fmla="*/ 0 h 5"/>
                      <a:gd name="T4" fmla="*/ 0 w 5"/>
                      <a:gd name="T5" fmla="*/ 2 h 5"/>
                      <a:gd name="T6" fmla="*/ 0 w 5"/>
                      <a:gd name="T7" fmla="*/ 3 h 5"/>
                      <a:gd name="T8" fmla="*/ 0 w 5"/>
                      <a:gd name="T9" fmla="*/ 5 h 5"/>
                      <a:gd name="T10" fmla="*/ 2 w 5"/>
                      <a:gd name="T11" fmla="*/ 3 h 5"/>
                      <a:gd name="T12" fmla="*/ 2 w 5"/>
                      <a:gd name="T13" fmla="*/ 2 h 5"/>
                      <a:gd name="T14" fmla="*/ 2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0"/>
                        </a:moveTo>
                        <a:lnTo>
                          <a:pt x="5" y="0"/>
                        </a:lnTo>
                        <a:lnTo>
                          <a:pt x="0" y="2"/>
                        </a:lnTo>
                        <a:lnTo>
                          <a:pt x="0" y="3"/>
                        </a:lnTo>
                        <a:lnTo>
                          <a:pt x="0" y="5"/>
                        </a:lnTo>
                        <a:lnTo>
                          <a:pt x="2"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1" name="Freeform 1037"/>
                  <p:cNvSpPr>
                    <a:spLocks/>
                  </p:cNvSpPr>
                  <p:nvPr/>
                </p:nvSpPr>
                <p:spPr bwMode="auto">
                  <a:xfrm>
                    <a:off x="4515" y="2456"/>
                    <a:ext cx="2" cy="2"/>
                  </a:xfrm>
                  <a:custGeom>
                    <a:avLst/>
                    <a:gdLst>
                      <a:gd name="T0" fmla="*/ 2 w 2"/>
                      <a:gd name="T1" fmla="*/ 2 h 5"/>
                      <a:gd name="T2" fmla="*/ 2 w 2"/>
                      <a:gd name="T3" fmla="*/ 0 h 5"/>
                      <a:gd name="T4" fmla="*/ 0 w 2"/>
                      <a:gd name="T5" fmla="*/ 0 h 5"/>
                      <a:gd name="T6" fmla="*/ 0 w 2"/>
                      <a:gd name="T7" fmla="*/ 2 h 5"/>
                      <a:gd name="T8" fmla="*/ 0 w 2"/>
                      <a:gd name="T9" fmla="*/ 5 h 5"/>
                      <a:gd name="T10" fmla="*/ 0 w 2"/>
                      <a:gd name="T11" fmla="*/ 5 h 5"/>
                      <a:gd name="T12" fmla="*/ 2 w 2"/>
                      <a:gd name="T13" fmla="*/ 4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0" y="0"/>
                        </a:lnTo>
                        <a:lnTo>
                          <a:pt x="0" y="2"/>
                        </a:lnTo>
                        <a:lnTo>
                          <a:pt x="0" y="5"/>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2" name="Freeform 1038"/>
                  <p:cNvSpPr>
                    <a:spLocks/>
                  </p:cNvSpPr>
                  <p:nvPr/>
                </p:nvSpPr>
                <p:spPr bwMode="auto">
                  <a:xfrm>
                    <a:off x="4514" y="2456"/>
                    <a:ext cx="3" cy="2"/>
                  </a:xfrm>
                  <a:custGeom>
                    <a:avLst/>
                    <a:gdLst>
                      <a:gd name="T0" fmla="*/ 4 w 7"/>
                      <a:gd name="T1" fmla="*/ 0 h 5"/>
                      <a:gd name="T2" fmla="*/ 7 w 7"/>
                      <a:gd name="T3" fmla="*/ 0 h 5"/>
                      <a:gd name="T4" fmla="*/ 0 w 7"/>
                      <a:gd name="T5" fmla="*/ 2 h 5"/>
                      <a:gd name="T6" fmla="*/ 0 w 7"/>
                      <a:gd name="T7" fmla="*/ 4 h 5"/>
                      <a:gd name="T8" fmla="*/ 0 w 7"/>
                      <a:gd name="T9" fmla="*/ 5 h 5"/>
                      <a:gd name="T10" fmla="*/ 4 w 7"/>
                      <a:gd name="T11" fmla="*/ 4 h 5"/>
                      <a:gd name="T12" fmla="*/ 4 w 7"/>
                      <a:gd name="T13" fmla="*/ 2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2"/>
                        </a:lnTo>
                        <a:lnTo>
                          <a:pt x="0" y="4"/>
                        </a:lnTo>
                        <a:lnTo>
                          <a:pt x="0" y="5"/>
                        </a:lnTo>
                        <a:lnTo>
                          <a:pt x="4" y="4"/>
                        </a:lnTo>
                        <a:lnTo>
                          <a:pt x="4" y="2"/>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3" name="Freeform 1039"/>
                  <p:cNvSpPr>
                    <a:spLocks/>
                  </p:cNvSpPr>
                  <p:nvPr/>
                </p:nvSpPr>
                <p:spPr bwMode="auto">
                  <a:xfrm>
                    <a:off x="4507" y="2457"/>
                    <a:ext cx="7" cy="2"/>
                  </a:xfrm>
                  <a:custGeom>
                    <a:avLst/>
                    <a:gdLst>
                      <a:gd name="T0" fmla="*/ 14 w 14"/>
                      <a:gd name="T1" fmla="*/ 3 h 5"/>
                      <a:gd name="T2" fmla="*/ 14 w 14"/>
                      <a:gd name="T3" fmla="*/ 0 h 5"/>
                      <a:gd name="T4" fmla="*/ 9 w 14"/>
                      <a:gd name="T5" fmla="*/ 0 h 5"/>
                      <a:gd name="T6" fmla="*/ 4 w 14"/>
                      <a:gd name="T7" fmla="*/ 3 h 5"/>
                      <a:gd name="T8" fmla="*/ 0 w 14"/>
                      <a:gd name="T9" fmla="*/ 1 h 5"/>
                      <a:gd name="T10" fmla="*/ 0 w 14"/>
                      <a:gd name="T11" fmla="*/ 3 h 5"/>
                      <a:gd name="T12" fmla="*/ 0 w 14"/>
                      <a:gd name="T13" fmla="*/ 4 h 5"/>
                      <a:gd name="T14" fmla="*/ 4 w 14"/>
                      <a:gd name="T15" fmla="*/ 5 h 5"/>
                      <a:gd name="T16" fmla="*/ 5 w 14"/>
                      <a:gd name="T17" fmla="*/ 5 h 5"/>
                      <a:gd name="T18" fmla="*/ 11 w 14"/>
                      <a:gd name="T19" fmla="*/ 5 h 5"/>
                      <a:gd name="T20" fmla="*/ 14 w 14"/>
                      <a:gd name="T21" fmla="*/ 4 h 5"/>
                      <a:gd name="T22" fmla="*/ 14 w 14"/>
                      <a:gd name="T23" fmla="*/ 3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5"/>
                      <a:gd name="T38" fmla="*/ 14 w 1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5">
                        <a:moveTo>
                          <a:pt x="14" y="3"/>
                        </a:moveTo>
                        <a:lnTo>
                          <a:pt x="14" y="0"/>
                        </a:lnTo>
                        <a:lnTo>
                          <a:pt x="9" y="0"/>
                        </a:lnTo>
                        <a:lnTo>
                          <a:pt x="4" y="3"/>
                        </a:lnTo>
                        <a:lnTo>
                          <a:pt x="0" y="1"/>
                        </a:lnTo>
                        <a:lnTo>
                          <a:pt x="0" y="3"/>
                        </a:lnTo>
                        <a:lnTo>
                          <a:pt x="0" y="4"/>
                        </a:lnTo>
                        <a:lnTo>
                          <a:pt x="4" y="5"/>
                        </a:lnTo>
                        <a:lnTo>
                          <a:pt x="5" y="5"/>
                        </a:lnTo>
                        <a:lnTo>
                          <a:pt x="11" y="5"/>
                        </a:lnTo>
                        <a:lnTo>
                          <a:pt x="14" y="4"/>
                        </a:lnTo>
                        <a:lnTo>
                          <a:pt x="1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4" name="Freeform 1040"/>
                  <p:cNvSpPr>
                    <a:spLocks/>
                  </p:cNvSpPr>
                  <p:nvPr/>
                </p:nvSpPr>
                <p:spPr bwMode="auto">
                  <a:xfrm>
                    <a:off x="4502" y="2457"/>
                    <a:ext cx="5" cy="2"/>
                  </a:xfrm>
                  <a:custGeom>
                    <a:avLst/>
                    <a:gdLst>
                      <a:gd name="T0" fmla="*/ 10 w 10"/>
                      <a:gd name="T1" fmla="*/ 1 h 5"/>
                      <a:gd name="T2" fmla="*/ 7 w 10"/>
                      <a:gd name="T3" fmla="*/ 0 h 5"/>
                      <a:gd name="T4" fmla="*/ 0 w 10"/>
                      <a:gd name="T5" fmla="*/ 0 h 5"/>
                      <a:gd name="T6" fmla="*/ 0 w 10"/>
                      <a:gd name="T7" fmla="*/ 3 h 5"/>
                      <a:gd name="T8" fmla="*/ 0 w 10"/>
                      <a:gd name="T9" fmla="*/ 5 h 5"/>
                      <a:gd name="T10" fmla="*/ 10 w 10"/>
                      <a:gd name="T11" fmla="*/ 5 h 5"/>
                      <a:gd name="T12" fmla="*/ 10 w 10"/>
                      <a:gd name="T13" fmla="*/ 3 h 5"/>
                      <a:gd name="T14" fmla="*/ 10 w 10"/>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10" y="1"/>
                        </a:moveTo>
                        <a:lnTo>
                          <a:pt x="7" y="0"/>
                        </a:lnTo>
                        <a:lnTo>
                          <a:pt x="0" y="0"/>
                        </a:lnTo>
                        <a:lnTo>
                          <a:pt x="0" y="3"/>
                        </a:lnTo>
                        <a:lnTo>
                          <a:pt x="0" y="5"/>
                        </a:lnTo>
                        <a:lnTo>
                          <a:pt x="10" y="5"/>
                        </a:lnTo>
                        <a:lnTo>
                          <a:pt x="10" y="3"/>
                        </a:lnTo>
                        <a:lnTo>
                          <a:pt x="1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5" name="Freeform 1041"/>
                  <p:cNvSpPr>
                    <a:spLocks/>
                  </p:cNvSpPr>
                  <p:nvPr/>
                </p:nvSpPr>
                <p:spPr bwMode="auto">
                  <a:xfrm>
                    <a:off x="4500" y="2457"/>
                    <a:ext cx="3" cy="2"/>
                  </a:xfrm>
                  <a:custGeom>
                    <a:avLst/>
                    <a:gdLst>
                      <a:gd name="T0" fmla="*/ 2 w 4"/>
                      <a:gd name="T1" fmla="*/ 3 h 5"/>
                      <a:gd name="T2" fmla="*/ 2 w 4"/>
                      <a:gd name="T3" fmla="*/ 1 h 5"/>
                      <a:gd name="T4" fmla="*/ 0 w 4"/>
                      <a:gd name="T5" fmla="*/ 0 h 5"/>
                      <a:gd name="T6" fmla="*/ 0 w 4"/>
                      <a:gd name="T7" fmla="*/ 1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1"/>
                        </a:lnTo>
                        <a:lnTo>
                          <a:pt x="0" y="0"/>
                        </a:lnTo>
                        <a:lnTo>
                          <a:pt x="0" y="1"/>
                        </a:lnTo>
                        <a:lnTo>
                          <a:pt x="0" y="3"/>
                        </a:lnTo>
                        <a:lnTo>
                          <a:pt x="4"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6" name="Freeform 1042"/>
                  <p:cNvSpPr>
                    <a:spLocks/>
                  </p:cNvSpPr>
                  <p:nvPr/>
                </p:nvSpPr>
                <p:spPr bwMode="auto">
                  <a:xfrm>
                    <a:off x="4499" y="2456"/>
                    <a:ext cx="1" cy="2"/>
                  </a:xfrm>
                  <a:custGeom>
                    <a:avLst/>
                    <a:gdLst>
                      <a:gd name="T0" fmla="*/ 3 w 3"/>
                      <a:gd name="T1" fmla="*/ 1 h 5"/>
                      <a:gd name="T2" fmla="*/ 0 w 3"/>
                      <a:gd name="T3" fmla="*/ 0 h 5"/>
                      <a:gd name="T4" fmla="*/ 0 w 3"/>
                      <a:gd name="T5" fmla="*/ 0 h 5"/>
                      <a:gd name="T6" fmla="*/ 0 w 3"/>
                      <a:gd name="T7" fmla="*/ 2 h 5"/>
                      <a:gd name="T8" fmla="*/ 0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2"/>
                        </a:lnTo>
                        <a:lnTo>
                          <a:pt x="0" y="5"/>
                        </a:lnTo>
                        <a:lnTo>
                          <a:pt x="3" y="5"/>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7" name="Freeform 1043"/>
                  <p:cNvSpPr>
                    <a:spLocks/>
                  </p:cNvSpPr>
                  <p:nvPr/>
                </p:nvSpPr>
                <p:spPr bwMode="auto">
                  <a:xfrm>
                    <a:off x="4498" y="2456"/>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8" name="Freeform 1044"/>
                  <p:cNvSpPr>
                    <a:spLocks/>
                  </p:cNvSpPr>
                  <p:nvPr/>
                </p:nvSpPr>
                <p:spPr bwMode="auto">
                  <a:xfrm>
                    <a:off x="4497" y="2456"/>
                    <a:ext cx="1" cy="2"/>
                  </a:xfrm>
                  <a:custGeom>
                    <a:avLst/>
                    <a:gdLst>
                      <a:gd name="T0" fmla="*/ 2 w 2"/>
                      <a:gd name="T1" fmla="*/ 1 h 5"/>
                      <a:gd name="T2" fmla="*/ 0 w 2"/>
                      <a:gd name="T3" fmla="*/ 0 h 5"/>
                      <a:gd name="T4" fmla="*/ 0 w 2"/>
                      <a:gd name="T5" fmla="*/ 0 h 5"/>
                      <a:gd name="T6" fmla="*/ 0 w 2"/>
                      <a:gd name="T7" fmla="*/ 2 h 5"/>
                      <a:gd name="T8" fmla="*/ 0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2"/>
                        </a:lnTo>
                        <a:lnTo>
                          <a:pt x="0" y="5"/>
                        </a:lnTo>
                        <a:lnTo>
                          <a:pt x="2" y="5"/>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69" name="Freeform 1045"/>
                  <p:cNvSpPr>
                    <a:spLocks/>
                  </p:cNvSpPr>
                  <p:nvPr/>
                </p:nvSpPr>
                <p:spPr bwMode="auto">
                  <a:xfrm>
                    <a:off x="4495" y="2455"/>
                    <a:ext cx="3" cy="3"/>
                  </a:xfrm>
                  <a:custGeom>
                    <a:avLst/>
                    <a:gdLst>
                      <a:gd name="T0" fmla="*/ 5 w 7"/>
                      <a:gd name="T1" fmla="*/ 3 h 6"/>
                      <a:gd name="T2" fmla="*/ 5 w 7"/>
                      <a:gd name="T3" fmla="*/ 2 h 6"/>
                      <a:gd name="T4" fmla="*/ 0 w 7"/>
                      <a:gd name="T5" fmla="*/ 0 h 6"/>
                      <a:gd name="T6" fmla="*/ 0 w 7"/>
                      <a:gd name="T7" fmla="*/ 1 h 6"/>
                      <a:gd name="T8" fmla="*/ 0 w 7"/>
                      <a:gd name="T9" fmla="*/ 2 h 6"/>
                      <a:gd name="T10" fmla="*/ 7 w 7"/>
                      <a:gd name="T11" fmla="*/ 6 h 6"/>
                      <a:gd name="T12" fmla="*/ 5 w 7"/>
                      <a:gd name="T13" fmla="*/ 6 h 6"/>
                      <a:gd name="T14" fmla="*/ 5 w 7"/>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5" y="3"/>
                        </a:moveTo>
                        <a:lnTo>
                          <a:pt x="5" y="2"/>
                        </a:lnTo>
                        <a:lnTo>
                          <a:pt x="0" y="0"/>
                        </a:lnTo>
                        <a:lnTo>
                          <a:pt x="0" y="1"/>
                        </a:lnTo>
                        <a:lnTo>
                          <a:pt x="0" y="2"/>
                        </a:lnTo>
                        <a:lnTo>
                          <a:pt x="7" y="6"/>
                        </a:lnTo>
                        <a:lnTo>
                          <a:pt x="5" y="6"/>
                        </a:lnTo>
                        <a:lnTo>
                          <a:pt x="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0" name="Freeform 1046"/>
                  <p:cNvSpPr>
                    <a:spLocks/>
                  </p:cNvSpPr>
                  <p:nvPr/>
                </p:nvSpPr>
                <p:spPr bwMode="auto">
                  <a:xfrm>
                    <a:off x="4492" y="2454"/>
                    <a:ext cx="3" cy="3"/>
                  </a:xfrm>
                  <a:custGeom>
                    <a:avLst/>
                    <a:gdLst>
                      <a:gd name="T0" fmla="*/ 4 w 4"/>
                      <a:gd name="T1" fmla="*/ 2 h 5"/>
                      <a:gd name="T2" fmla="*/ 2 w 4"/>
                      <a:gd name="T3" fmla="*/ 1 h 5"/>
                      <a:gd name="T4" fmla="*/ 3 w 4"/>
                      <a:gd name="T5" fmla="*/ 1 h 5"/>
                      <a:gd name="T6" fmla="*/ 2 w 4"/>
                      <a:gd name="T7" fmla="*/ 0 h 5"/>
                      <a:gd name="T8" fmla="*/ 1 w 4"/>
                      <a:gd name="T9" fmla="*/ 1 h 5"/>
                      <a:gd name="T10" fmla="*/ 0 w 4"/>
                      <a:gd name="T11" fmla="*/ 2 h 5"/>
                      <a:gd name="T12" fmla="*/ 3 w 4"/>
                      <a:gd name="T13" fmla="*/ 5 h 5"/>
                      <a:gd name="T14" fmla="*/ 4 w 4"/>
                      <a:gd name="T15" fmla="*/ 5 h 5"/>
                      <a:gd name="T16" fmla="*/ 4 w 4"/>
                      <a:gd name="T17" fmla="*/ 3 h 5"/>
                      <a:gd name="T18" fmla="*/ 4 w 4"/>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4" y="2"/>
                        </a:moveTo>
                        <a:lnTo>
                          <a:pt x="2" y="1"/>
                        </a:lnTo>
                        <a:lnTo>
                          <a:pt x="3" y="1"/>
                        </a:lnTo>
                        <a:lnTo>
                          <a:pt x="2" y="0"/>
                        </a:lnTo>
                        <a:lnTo>
                          <a:pt x="1" y="1"/>
                        </a:lnTo>
                        <a:lnTo>
                          <a:pt x="0" y="2"/>
                        </a:lnTo>
                        <a:lnTo>
                          <a:pt x="3" y="5"/>
                        </a:lnTo>
                        <a:lnTo>
                          <a:pt x="4" y="5"/>
                        </a:lnTo>
                        <a:lnTo>
                          <a:pt x="4" y="3"/>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1" name="Freeform 1047"/>
                  <p:cNvSpPr>
                    <a:spLocks/>
                  </p:cNvSpPr>
                  <p:nvPr/>
                </p:nvSpPr>
                <p:spPr bwMode="auto">
                  <a:xfrm>
                    <a:off x="4492" y="2453"/>
                    <a:ext cx="2" cy="2"/>
                  </a:xfrm>
                  <a:custGeom>
                    <a:avLst/>
                    <a:gdLst>
                      <a:gd name="T0" fmla="*/ 4 w 5"/>
                      <a:gd name="T1" fmla="*/ 2 h 4"/>
                      <a:gd name="T2" fmla="*/ 5 w 5"/>
                      <a:gd name="T3" fmla="*/ 3 h 4"/>
                      <a:gd name="T4" fmla="*/ 0 w 5"/>
                      <a:gd name="T5" fmla="*/ 0 h 4"/>
                      <a:gd name="T6" fmla="*/ 0 w 5"/>
                      <a:gd name="T7" fmla="*/ 2 h 4"/>
                      <a:gd name="T8" fmla="*/ 0 w 5"/>
                      <a:gd name="T9" fmla="*/ 3 h 4"/>
                      <a:gd name="T10" fmla="*/ 3 w 5"/>
                      <a:gd name="T11" fmla="*/ 4 h 4"/>
                      <a:gd name="T12" fmla="*/ 3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3" y="4"/>
                        </a:lnTo>
                        <a:lnTo>
                          <a:pt x="3" y="3"/>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2" name="Freeform 1048"/>
                  <p:cNvSpPr>
                    <a:spLocks/>
                  </p:cNvSpPr>
                  <p:nvPr/>
                </p:nvSpPr>
                <p:spPr bwMode="auto">
                  <a:xfrm>
                    <a:off x="4491" y="2453"/>
                    <a:ext cx="1" cy="1"/>
                  </a:xfrm>
                  <a:custGeom>
                    <a:avLst/>
                    <a:gdLst>
                      <a:gd name="T0" fmla="*/ 2 w 4"/>
                      <a:gd name="T1" fmla="*/ 3 h 4"/>
                      <a:gd name="T2" fmla="*/ 4 w 4"/>
                      <a:gd name="T3" fmla="*/ 1 h 4"/>
                      <a:gd name="T4" fmla="*/ 2 w 4"/>
                      <a:gd name="T5" fmla="*/ 0 h 4"/>
                      <a:gd name="T6" fmla="*/ 1 w 4"/>
                      <a:gd name="T7" fmla="*/ 1 h 4"/>
                      <a:gd name="T8" fmla="*/ 0 w 4"/>
                      <a:gd name="T9" fmla="*/ 3 h 4"/>
                      <a:gd name="T10" fmla="*/ 0 w 4"/>
                      <a:gd name="T11" fmla="*/ 3 h 4"/>
                      <a:gd name="T12" fmla="*/ 2 w 4"/>
                      <a:gd name="T13" fmla="*/ 4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4" y="1"/>
                        </a:lnTo>
                        <a:lnTo>
                          <a:pt x="2" y="0"/>
                        </a:lnTo>
                        <a:lnTo>
                          <a:pt x="1" y="1"/>
                        </a:lnTo>
                        <a:lnTo>
                          <a:pt x="0" y="3"/>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3" name="Freeform 1049"/>
                  <p:cNvSpPr>
                    <a:spLocks/>
                  </p:cNvSpPr>
                  <p:nvPr/>
                </p:nvSpPr>
                <p:spPr bwMode="auto">
                  <a:xfrm>
                    <a:off x="4490" y="2452"/>
                    <a:ext cx="2" cy="2"/>
                  </a:xfrm>
                  <a:custGeom>
                    <a:avLst/>
                    <a:gdLst>
                      <a:gd name="T0" fmla="*/ 3 w 5"/>
                      <a:gd name="T1" fmla="*/ 1 h 4"/>
                      <a:gd name="T2" fmla="*/ 5 w 5"/>
                      <a:gd name="T3" fmla="*/ 2 h 4"/>
                      <a:gd name="T4" fmla="*/ 0 w 5"/>
                      <a:gd name="T5" fmla="*/ 0 h 4"/>
                      <a:gd name="T6" fmla="*/ 0 w 5"/>
                      <a:gd name="T7" fmla="*/ 1 h 4"/>
                      <a:gd name="T8" fmla="*/ 0 w 5"/>
                      <a:gd name="T9" fmla="*/ 2 h 4"/>
                      <a:gd name="T10" fmla="*/ 2 w 5"/>
                      <a:gd name="T11" fmla="*/ 4 h 4"/>
                      <a:gd name="T12" fmla="*/ 2 w 5"/>
                      <a:gd name="T13" fmla="*/ 2 h 4"/>
                      <a:gd name="T14" fmla="*/ 3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1"/>
                        </a:moveTo>
                        <a:lnTo>
                          <a:pt x="5" y="2"/>
                        </a:lnTo>
                        <a:lnTo>
                          <a:pt x="0" y="0"/>
                        </a:lnTo>
                        <a:lnTo>
                          <a:pt x="0" y="1"/>
                        </a:lnTo>
                        <a:lnTo>
                          <a:pt x="0" y="2"/>
                        </a:lnTo>
                        <a:lnTo>
                          <a:pt x="2" y="4"/>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4" name="Freeform 1050"/>
                  <p:cNvSpPr>
                    <a:spLocks/>
                  </p:cNvSpPr>
                  <p:nvPr/>
                </p:nvSpPr>
                <p:spPr bwMode="auto">
                  <a:xfrm>
                    <a:off x="4489" y="2451"/>
                    <a:ext cx="2" cy="2"/>
                  </a:xfrm>
                  <a:custGeom>
                    <a:avLst/>
                    <a:gdLst>
                      <a:gd name="T0" fmla="*/ 2 w 3"/>
                      <a:gd name="T1" fmla="*/ 2 h 3"/>
                      <a:gd name="T2" fmla="*/ 3 w 3"/>
                      <a:gd name="T3" fmla="*/ 1 h 3"/>
                      <a:gd name="T4" fmla="*/ 2 w 3"/>
                      <a:gd name="T5" fmla="*/ 0 h 3"/>
                      <a:gd name="T6" fmla="*/ 1 w 3"/>
                      <a:gd name="T7" fmla="*/ 1 h 3"/>
                      <a:gd name="T8" fmla="*/ 0 w 3"/>
                      <a:gd name="T9" fmla="*/ 2 h 3"/>
                      <a:gd name="T10" fmla="*/ 0 w 3"/>
                      <a:gd name="T11" fmla="*/ 2 h 3"/>
                      <a:gd name="T12" fmla="*/ 2 w 3"/>
                      <a:gd name="T13" fmla="*/ 3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3" y="1"/>
                        </a:lnTo>
                        <a:lnTo>
                          <a:pt x="2" y="0"/>
                        </a:lnTo>
                        <a:lnTo>
                          <a:pt x="1" y="1"/>
                        </a:lnTo>
                        <a:lnTo>
                          <a:pt x="0" y="2"/>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5" name="Freeform 1051"/>
                  <p:cNvSpPr>
                    <a:spLocks/>
                  </p:cNvSpPr>
                  <p:nvPr/>
                </p:nvSpPr>
                <p:spPr bwMode="auto">
                  <a:xfrm>
                    <a:off x="4488" y="2451"/>
                    <a:ext cx="2" cy="2"/>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6" name="Freeform 1052"/>
                  <p:cNvSpPr>
                    <a:spLocks/>
                  </p:cNvSpPr>
                  <p:nvPr/>
                </p:nvSpPr>
                <p:spPr bwMode="auto">
                  <a:xfrm>
                    <a:off x="4487" y="2449"/>
                    <a:ext cx="2" cy="2"/>
                  </a:xfrm>
                  <a:custGeom>
                    <a:avLst/>
                    <a:gdLst>
                      <a:gd name="T0" fmla="*/ 5 w 5"/>
                      <a:gd name="T1" fmla="*/ 4 h 5"/>
                      <a:gd name="T2" fmla="*/ 4 w 5"/>
                      <a:gd name="T3" fmla="*/ 1 h 5"/>
                      <a:gd name="T4" fmla="*/ 3 w 5"/>
                      <a:gd name="T5" fmla="*/ 0 h 5"/>
                      <a:gd name="T6" fmla="*/ 1 w 5"/>
                      <a:gd name="T7" fmla="*/ 1 h 5"/>
                      <a:gd name="T8" fmla="*/ 0 w 5"/>
                      <a:gd name="T9" fmla="*/ 3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4" y="1"/>
                        </a:lnTo>
                        <a:lnTo>
                          <a:pt x="3" y="0"/>
                        </a:lnTo>
                        <a:lnTo>
                          <a:pt x="1" y="1"/>
                        </a:lnTo>
                        <a:lnTo>
                          <a:pt x="0" y="3"/>
                        </a:lnTo>
                        <a:lnTo>
                          <a:pt x="3" y="5"/>
                        </a:lnTo>
                        <a:lnTo>
                          <a:pt x="4" y="4"/>
                        </a:lnTo>
                        <a:lnTo>
                          <a:pt x="5"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7" name="Freeform 1053"/>
                  <p:cNvSpPr>
                    <a:spLocks/>
                  </p:cNvSpPr>
                  <p:nvPr/>
                </p:nvSpPr>
                <p:spPr bwMode="auto">
                  <a:xfrm>
                    <a:off x="4487" y="2449"/>
                    <a:ext cx="1" cy="2"/>
                  </a:xfrm>
                  <a:custGeom>
                    <a:avLst/>
                    <a:gdLst>
                      <a:gd name="T0" fmla="*/ 2 w 4"/>
                      <a:gd name="T1" fmla="*/ 2 h 5"/>
                      <a:gd name="T2" fmla="*/ 4 w 4"/>
                      <a:gd name="T3" fmla="*/ 2 h 5"/>
                      <a:gd name="T4" fmla="*/ 2 w 4"/>
                      <a:gd name="T5" fmla="*/ 0 h 5"/>
                      <a:gd name="T6" fmla="*/ 1 w 4"/>
                      <a:gd name="T7" fmla="*/ 0 h 5"/>
                      <a:gd name="T8" fmla="*/ 0 w 4"/>
                      <a:gd name="T9" fmla="*/ 0 h 5"/>
                      <a:gd name="T10" fmla="*/ 2 w 4"/>
                      <a:gd name="T11" fmla="*/ 5 h 5"/>
                      <a:gd name="T12" fmla="*/ 1 w 4"/>
                      <a:gd name="T13" fmla="*/ 4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2"/>
                        </a:lnTo>
                        <a:lnTo>
                          <a:pt x="2" y="0"/>
                        </a:lnTo>
                        <a:lnTo>
                          <a:pt x="1" y="0"/>
                        </a:lnTo>
                        <a:lnTo>
                          <a:pt x="0" y="0"/>
                        </a:lnTo>
                        <a:lnTo>
                          <a:pt x="2" y="5"/>
                        </a:lnTo>
                        <a:lnTo>
                          <a:pt x="1"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8" name="Freeform 1054"/>
                  <p:cNvSpPr>
                    <a:spLocks/>
                  </p:cNvSpPr>
                  <p:nvPr/>
                </p:nvSpPr>
                <p:spPr bwMode="auto">
                  <a:xfrm>
                    <a:off x="4486" y="2447"/>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79" name="Freeform 1055"/>
                  <p:cNvSpPr>
                    <a:spLocks/>
                  </p:cNvSpPr>
                  <p:nvPr/>
                </p:nvSpPr>
                <p:spPr bwMode="auto">
                  <a:xfrm>
                    <a:off x="4483" y="2393"/>
                    <a:ext cx="4" cy="56"/>
                  </a:xfrm>
                  <a:custGeom>
                    <a:avLst/>
                    <a:gdLst>
                      <a:gd name="T0" fmla="*/ 7 w 8"/>
                      <a:gd name="T1" fmla="*/ 109 h 111"/>
                      <a:gd name="T2" fmla="*/ 8 w 8"/>
                      <a:gd name="T3" fmla="*/ 109 h 111"/>
                      <a:gd name="T4" fmla="*/ 7 w 8"/>
                      <a:gd name="T5" fmla="*/ 107 h 111"/>
                      <a:gd name="T6" fmla="*/ 7 w 8"/>
                      <a:gd name="T7" fmla="*/ 106 h 111"/>
                      <a:gd name="T8" fmla="*/ 5 w 8"/>
                      <a:gd name="T9" fmla="*/ 101 h 111"/>
                      <a:gd name="T10" fmla="*/ 5 w 8"/>
                      <a:gd name="T11" fmla="*/ 99 h 111"/>
                      <a:gd name="T12" fmla="*/ 4 w 8"/>
                      <a:gd name="T13" fmla="*/ 96 h 111"/>
                      <a:gd name="T14" fmla="*/ 4 w 8"/>
                      <a:gd name="T15" fmla="*/ 94 h 111"/>
                      <a:gd name="T16" fmla="*/ 3 w 8"/>
                      <a:gd name="T17" fmla="*/ 92 h 111"/>
                      <a:gd name="T18" fmla="*/ 3 w 8"/>
                      <a:gd name="T19" fmla="*/ 2 h 111"/>
                      <a:gd name="T20" fmla="*/ 0 w 8"/>
                      <a:gd name="T21" fmla="*/ 0 h 111"/>
                      <a:gd name="T22" fmla="*/ 0 w 8"/>
                      <a:gd name="T23" fmla="*/ 92 h 111"/>
                      <a:gd name="T24" fmla="*/ 1 w 8"/>
                      <a:gd name="T25" fmla="*/ 94 h 111"/>
                      <a:gd name="T26" fmla="*/ 1 w 8"/>
                      <a:gd name="T27" fmla="*/ 96 h 111"/>
                      <a:gd name="T28" fmla="*/ 3 w 8"/>
                      <a:gd name="T29" fmla="*/ 99 h 111"/>
                      <a:gd name="T30" fmla="*/ 3 w 8"/>
                      <a:gd name="T31" fmla="*/ 101 h 111"/>
                      <a:gd name="T32" fmla="*/ 5 w 8"/>
                      <a:gd name="T33" fmla="*/ 106 h 111"/>
                      <a:gd name="T34" fmla="*/ 5 w 8"/>
                      <a:gd name="T35" fmla="*/ 107 h 111"/>
                      <a:gd name="T36" fmla="*/ 7 w 8"/>
                      <a:gd name="T37" fmla="*/ 111 h 111"/>
                      <a:gd name="T38" fmla="*/ 6 w 8"/>
                      <a:gd name="T39" fmla="*/ 110 h 111"/>
                      <a:gd name="T40" fmla="*/ 7 w 8"/>
                      <a:gd name="T41" fmla="*/ 109 h 1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111"/>
                      <a:gd name="T65" fmla="*/ 8 w 8"/>
                      <a:gd name="T66" fmla="*/ 111 h 1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111">
                        <a:moveTo>
                          <a:pt x="7" y="109"/>
                        </a:moveTo>
                        <a:lnTo>
                          <a:pt x="8" y="109"/>
                        </a:lnTo>
                        <a:lnTo>
                          <a:pt x="7" y="107"/>
                        </a:lnTo>
                        <a:lnTo>
                          <a:pt x="7" y="106"/>
                        </a:lnTo>
                        <a:lnTo>
                          <a:pt x="5" y="101"/>
                        </a:lnTo>
                        <a:lnTo>
                          <a:pt x="5" y="99"/>
                        </a:lnTo>
                        <a:lnTo>
                          <a:pt x="4" y="96"/>
                        </a:lnTo>
                        <a:lnTo>
                          <a:pt x="4" y="94"/>
                        </a:lnTo>
                        <a:lnTo>
                          <a:pt x="3" y="92"/>
                        </a:lnTo>
                        <a:lnTo>
                          <a:pt x="3" y="2"/>
                        </a:lnTo>
                        <a:lnTo>
                          <a:pt x="0" y="0"/>
                        </a:lnTo>
                        <a:lnTo>
                          <a:pt x="0" y="92"/>
                        </a:lnTo>
                        <a:lnTo>
                          <a:pt x="1" y="94"/>
                        </a:lnTo>
                        <a:lnTo>
                          <a:pt x="1" y="96"/>
                        </a:lnTo>
                        <a:lnTo>
                          <a:pt x="3" y="99"/>
                        </a:lnTo>
                        <a:lnTo>
                          <a:pt x="3" y="101"/>
                        </a:lnTo>
                        <a:lnTo>
                          <a:pt x="5" y="106"/>
                        </a:lnTo>
                        <a:lnTo>
                          <a:pt x="5" y="107"/>
                        </a:lnTo>
                        <a:lnTo>
                          <a:pt x="7" y="111"/>
                        </a:lnTo>
                        <a:lnTo>
                          <a:pt x="6" y="110"/>
                        </a:lnTo>
                        <a:lnTo>
                          <a:pt x="7" y="10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0" name="Freeform 1056"/>
                  <p:cNvSpPr>
                    <a:spLocks/>
                  </p:cNvSpPr>
                  <p:nvPr/>
                </p:nvSpPr>
                <p:spPr bwMode="auto">
                  <a:xfrm>
                    <a:off x="4483" y="2393"/>
                    <a:ext cx="11" cy="50"/>
                  </a:xfrm>
                  <a:custGeom>
                    <a:avLst/>
                    <a:gdLst>
                      <a:gd name="T0" fmla="*/ 3 w 22"/>
                      <a:gd name="T1" fmla="*/ 2 h 100"/>
                      <a:gd name="T2" fmla="*/ 17 w 22"/>
                      <a:gd name="T3" fmla="*/ 2 h 100"/>
                      <a:gd name="T4" fmla="*/ 17 w 22"/>
                      <a:gd name="T5" fmla="*/ 92 h 100"/>
                      <a:gd name="T6" fmla="*/ 19 w 22"/>
                      <a:gd name="T7" fmla="*/ 94 h 100"/>
                      <a:gd name="T8" fmla="*/ 19 w 22"/>
                      <a:gd name="T9" fmla="*/ 96 h 100"/>
                      <a:gd name="T10" fmla="*/ 20 w 22"/>
                      <a:gd name="T11" fmla="*/ 99 h 100"/>
                      <a:gd name="T12" fmla="*/ 20 w 22"/>
                      <a:gd name="T13" fmla="*/ 100 h 100"/>
                      <a:gd name="T14" fmla="*/ 21 w 22"/>
                      <a:gd name="T15" fmla="*/ 100 h 100"/>
                      <a:gd name="T16" fmla="*/ 22 w 22"/>
                      <a:gd name="T17" fmla="*/ 100 h 100"/>
                      <a:gd name="T18" fmla="*/ 22 w 22"/>
                      <a:gd name="T19" fmla="*/ 99 h 100"/>
                      <a:gd name="T20" fmla="*/ 21 w 22"/>
                      <a:gd name="T21" fmla="*/ 96 h 100"/>
                      <a:gd name="T22" fmla="*/ 21 w 22"/>
                      <a:gd name="T23" fmla="*/ 94 h 100"/>
                      <a:gd name="T24" fmla="*/ 20 w 22"/>
                      <a:gd name="T25" fmla="*/ 92 h 100"/>
                      <a:gd name="T26" fmla="*/ 19 w 22"/>
                      <a:gd name="T27" fmla="*/ 0 h 100"/>
                      <a:gd name="T28" fmla="*/ 0 w 22"/>
                      <a:gd name="T29" fmla="*/ 0 h 100"/>
                      <a:gd name="T30" fmla="*/ 3 w 22"/>
                      <a:gd name="T31" fmla="*/ 2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
                      <a:gd name="T49" fmla="*/ 0 h 100"/>
                      <a:gd name="T50" fmla="*/ 22 w 22"/>
                      <a:gd name="T51" fmla="*/ 100 h 1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 h="100">
                        <a:moveTo>
                          <a:pt x="3" y="2"/>
                        </a:moveTo>
                        <a:lnTo>
                          <a:pt x="17" y="2"/>
                        </a:lnTo>
                        <a:lnTo>
                          <a:pt x="17" y="92"/>
                        </a:lnTo>
                        <a:lnTo>
                          <a:pt x="19" y="94"/>
                        </a:lnTo>
                        <a:lnTo>
                          <a:pt x="19" y="96"/>
                        </a:lnTo>
                        <a:lnTo>
                          <a:pt x="20" y="99"/>
                        </a:lnTo>
                        <a:lnTo>
                          <a:pt x="20" y="100"/>
                        </a:lnTo>
                        <a:lnTo>
                          <a:pt x="21" y="100"/>
                        </a:lnTo>
                        <a:lnTo>
                          <a:pt x="22" y="100"/>
                        </a:lnTo>
                        <a:lnTo>
                          <a:pt x="22" y="99"/>
                        </a:lnTo>
                        <a:lnTo>
                          <a:pt x="21" y="96"/>
                        </a:lnTo>
                        <a:lnTo>
                          <a:pt x="21" y="94"/>
                        </a:lnTo>
                        <a:lnTo>
                          <a:pt x="20" y="92"/>
                        </a:lnTo>
                        <a:lnTo>
                          <a:pt x="19" y="0"/>
                        </a:lnTo>
                        <a:lnTo>
                          <a:pt x="0" y="0"/>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1" name="Freeform 1057"/>
                  <p:cNvSpPr>
                    <a:spLocks/>
                  </p:cNvSpPr>
                  <p:nvPr/>
                </p:nvSpPr>
                <p:spPr bwMode="auto">
                  <a:xfrm>
                    <a:off x="4493" y="2443"/>
                    <a:ext cx="2" cy="2"/>
                  </a:xfrm>
                  <a:custGeom>
                    <a:avLst/>
                    <a:gdLst>
                      <a:gd name="T0" fmla="*/ 0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0" y="2"/>
                        </a:lnTo>
                        <a:lnTo>
                          <a:pt x="1" y="3"/>
                        </a:lnTo>
                        <a:lnTo>
                          <a:pt x="2" y="2"/>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2" name="Freeform 1058"/>
                  <p:cNvSpPr>
                    <a:spLocks/>
                  </p:cNvSpPr>
                  <p:nvPr/>
                </p:nvSpPr>
                <p:spPr bwMode="auto">
                  <a:xfrm>
                    <a:off x="4493" y="2443"/>
                    <a:ext cx="2" cy="2"/>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3" name="Freeform 1059"/>
                  <p:cNvSpPr>
                    <a:spLocks/>
                  </p:cNvSpPr>
                  <p:nvPr/>
                </p:nvSpPr>
                <p:spPr bwMode="auto">
                  <a:xfrm>
                    <a:off x="4493" y="2444"/>
                    <a:ext cx="3" cy="2"/>
                  </a:xfrm>
                  <a:custGeom>
                    <a:avLst/>
                    <a:gdLst>
                      <a:gd name="T0" fmla="*/ 0 w 5"/>
                      <a:gd name="T1" fmla="*/ 1 h 5"/>
                      <a:gd name="T2" fmla="*/ 0 w 5"/>
                      <a:gd name="T3" fmla="*/ 2 h 5"/>
                      <a:gd name="T4" fmla="*/ 2 w 5"/>
                      <a:gd name="T5" fmla="*/ 5 h 5"/>
                      <a:gd name="T6" fmla="*/ 3 w 5"/>
                      <a:gd name="T7" fmla="*/ 3 h 5"/>
                      <a:gd name="T8" fmla="*/ 5 w 5"/>
                      <a:gd name="T9" fmla="*/ 2 h 5"/>
                      <a:gd name="T10" fmla="*/ 2 w 5"/>
                      <a:gd name="T11" fmla="*/ 0 h 5"/>
                      <a:gd name="T12" fmla="*/ 1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0" y="2"/>
                        </a:lnTo>
                        <a:lnTo>
                          <a:pt x="2" y="5"/>
                        </a:lnTo>
                        <a:lnTo>
                          <a:pt x="3" y="3"/>
                        </a:lnTo>
                        <a:lnTo>
                          <a:pt x="5" y="2"/>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4" name="Freeform 1060"/>
                  <p:cNvSpPr>
                    <a:spLocks/>
                  </p:cNvSpPr>
                  <p:nvPr/>
                </p:nvSpPr>
                <p:spPr bwMode="auto">
                  <a:xfrm>
                    <a:off x="4495" y="2445"/>
                    <a:ext cx="1" cy="1"/>
                  </a:xfrm>
                  <a:custGeom>
                    <a:avLst/>
                    <a:gdLst>
                      <a:gd name="T0" fmla="*/ 1 w 3"/>
                      <a:gd name="T1" fmla="*/ 1 h 3"/>
                      <a:gd name="T2" fmla="*/ 0 w 3"/>
                      <a:gd name="T3" fmla="*/ 1 h 3"/>
                      <a:gd name="T4" fmla="*/ 0 w 3"/>
                      <a:gd name="T5" fmla="*/ 3 h 3"/>
                      <a:gd name="T6" fmla="*/ 1 w 3"/>
                      <a:gd name="T7" fmla="*/ 3 h 3"/>
                      <a:gd name="T8" fmla="*/ 3 w 3"/>
                      <a:gd name="T9" fmla="*/ 3 h 3"/>
                      <a:gd name="T10" fmla="*/ 3 w 3"/>
                      <a:gd name="T11" fmla="*/ 0 h 3"/>
                      <a:gd name="T12" fmla="*/ 3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1"/>
                        </a:lnTo>
                        <a:lnTo>
                          <a:pt x="0" y="3"/>
                        </a:lnTo>
                        <a:lnTo>
                          <a:pt x="1" y="3"/>
                        </a:lnTo>
                        <a:lnTo>
                          <a:pt x="3" y="3"/>
                        </a:lnTo>
                        <a:lnTo>
                          <a:pt x="3"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5" name="Freeform 1061"/>
                  <p:cNvSpPr>
                    <a:spLocks/>
                  </p:cNvSpPr>
                  <p:nvPr/>
                </p:nvSpPr>
                <p:spPr bwMode="auto">
                  <a:xfrm>
                    <a:off x="4495" y="2446"/>
                    <a:ext cx="1" cy="1"/>
                  </a:xfrm>
                  <a:custGeom>
                    <a:avLst/>
                    <a:gdLst>
                      <a:gd name="T0" fmla="*/ 0 w 3"/>
                      <a:gd name="T1" fmla="*/ 2 h 3"/>
                      <a:gd name="T2" fmla="*/ 0 w 3"/>
                      <a:gd name="T3" fmla="*/ 3 h 3"/>
                      <a:gd name="T4" fmla="*/ 3 w 3"/>
                      <a:gd name="T5" fmla="*/ 3 h 3"/>
                      <a:gd name="T6" fmla="*/ 3 w 3"/>
                      <a:gd name="T7" fmla="*/ 2 h 3"/>
                      <a:gd name="T8" fmla="*/ 3 w 3"/>
                      <a:gd name="T9" fmla="*/ 0 h 3"/>
                      <a:gd name="T10" fmla="*/ 1 w 3"/>
                      <a:gd name="T11" fmla="*/ 0 h 3"/>
                      <a:gd name="T12" fmla="*/ 1 w 3"/>
                      <a:gd name="T13" fmla="*/ 2 h 3"/>
                      <a:gd name="T14" fmla="*/ 0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2"/>
                        </a:moveTo>
                        <a:lnTo>
                          <a:pt x="0" y="3"/>
                        </a:lnTo>
                        <a:lnTo>
                          <a:pt x="3" y="3"/>
                        </a:lnTo>
                        <a:lnTo>
                          <a:pt x="3" y="2"/>
                        </a:lnTo>
                        <a:lnTo>
                          <a:pt x="3" y="0"/>
                        </a:lnTo>
                        <a:lnTo>
                          <a:pt x="1"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6" name="Freeform 1062"/>
                  <p:cNvSpPr>
                    <a:spLocks/>
                  </p:cNvSpPr>
                  <p:nvPr/>
                </p:nvSpPr>
                <p:spPr bwMode="auto">
                  <a:xfrm>
                    <a:off x="4495" y="2446"/>
                    <a:ext cx="3" cy="2"/>
                  </a:xfrm>
                  <a:custGeom>
                    <a:avLst/>
                    <a:gdLst>
                      <a:gd name="T0" fmla="*/ 2 w 5"/>
                      <a:gd name="T1" fmla="*/ 2 h 5"/>
                      <a:gd name="T2" fmla="*/ 0 w 5"/>
                      <a:gd name="T3" fmla="*/ 3 h 5"/>
                      <a:gd name="T4" fmla="*/ 3 w 5"/>
                      <a:gd name="T5" fmla="*/ 5 h 5"/>
                      <a:gd name="T6" fmla="*/ 4 w 5"/>
                      <a:gd name="T7" fmla="*/ 4 h 5"/>
                      <a:gd name="T8" fmla="*/ 5 w 5"/>
                      <a:gd name="T9" fmla="*/ 3 h 5"/>
                      <a:gd name="T10" fmla="*/ 3 w 5"/>
                      <a:gd name="T11" fmla="*/ 0 h 5"/>
                      <a:gd name="T12" fmla="*/ 2 w 5"/>
                      <a:gd name="T13" fmla="*/ 0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0" y="3"/>
                        </a:lnTo>
                        <a:lnTo>
                          <a:pt x="3" y="5"/>
                        </a:lnTo>
                        <a:lnTo>
                          <a:pt x="4" y="4"/>
                        </a:lnTo>
                        <a:lnTo>
                          <a:pt x="5" y="3"/>
                        </a:lnTo>
                        <a:lnTo>
                          <a:pt x="3" y="0"/>
                        </a:lnTo>
                        <a:lnTo>
                          <a:pt x="2" y="0"/>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7" name="Freeform 1063"/>
                  <p:cNvSpPr>
                    <a:spLocks/>
                  </p:cNvSpPr>
                  <p:nvPr/>
                </p:nvSpPr>
                <p:spPr bwMode="auto">
                  <a:xfrm>
                    <a:off x="4496" y="2447"/>
                    <a:ext cx="2"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8" name="Freeform 1064"/>
                  <p:cNvSpPr>
                    <a:spLocks/>
                  </p:cNvSpPr>
                  <p:nvPr/>
                </p:nvSpPr>
                <p:spPr bwMode="auto">
                  <a:xfrm>
                    <a:off x="4497" y="2447"/>
                    <a:ext cx="2" cy="2"/>
                  </a:xfrm>
                  <a:custGeom>
                    <a:avLst/>
                    <a:gdLst>
                      <a:gd name="T0" fmla="*/ 1 w 4"/>
                      <a:gd name="T1" fmla="*/ 1 h 4"/>
                      <a:gd name="T2" fmla="*/ 0 w 4"/>
                      <a:gd name="T3" fmla="*/ 2 h 4"/>
                      <a:gd name="T4" fmla="*/ 2 w 4"/>
                      <a:gd name="T5" fmla="*/ 4 h 4"/>
                      <a:gd name="T6" fmla="*/ 3 w 4"/>
                      <a:gd name="T7" fmla="*/ 3 h 4"/>
                      <a:gd name="T8" fmla="*/ 4 w 4"/>
                      <a:gd name="T9" fmla="*/ 2 h 4"/>
                      <a:gd name="T10" fmla="*/ 2 w 4"/>
                      <a:gd name="T11" fmla="*/ 0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2" y="4"/>
                        </a:lnTo>
                        <a:lnTo>
                          <a:pt x="3" y="3"/>
                        </a:lnTo>
                        <a:lnTo>
                          <a:pt x="4" y="2"/>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89" name="Freeform 1065"/>
                  <p:cNvSpPr>
                    <a:spLocks/>
                  </p:cNvSpPr>
                  <p:nvPr/>
                </p:nvSpPr>
                <p:spPr bwMode="auto">
                  <a:xfrm>
                    <a:off x="4498" y="2448"/>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0" name="Freeform 1066"/>
                  <p:cNvSpPr>
                    <a:spLocks/>
                  </p:cNvSpPr>
                  <p:nvPr/>
                </p:nvSpPr>
                <p:spPr bwMode="auto">
                  <a:xfrm>
                    <a:off x="4499" y="2448"/>
                    <a:ext cx="1" cy="2"/>
                  </a:xfrm>
                  <a:custGeom>
                    <a:avLst/>
                    <a:gdLst>
                      <a:gd name="T0" fmla="*/ 1 w 4"/>
                      <a:gd name="T1" fmla="*/ 1 h 3"/>
                      <a:gd name="T2" fmla="*/ 0 w 4"/>
                      <a:gd name="T3" fmla="*/ 2 h 3"/>
                      <a:gd name="T4" fmla="*/ 1 w 4"/>
                      <a:gd name="T5" fmla="*/ 3 h 3"/>
                      <a:gd name="T6" fmla="*/ 3 w 4"/>
                      <a:gd name="T7" fmla="*/ 2 h 3"/>
                      <a:gd name="T8" fmla="*/ 4 w 4"/>
                      <a:gd name="T9" fmla="*/ 1 h 3"/>
                      <a:gd name="T10" fmla="*/ 3 w 4"/>
                      <a:gd name="T11" fmla="*/ 0 h 3"/>
                      <a:gd name="T12" fmla="*/ 1 w 4"/>
                      <a:gd name="T13" fmla="*/ 0 h 3"/>
                      <a:gd name="T14" fmla="*/ 1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1"/>
                        </a:moveTo>
                        <a:lnTo>
                          <a:pt x="0" y="2"/>
                        </a:lnTo>
                        <a:lnTo>
                          <a:pt x="1" y="3"/>
                        </a:lnTo>
                        <a:lnTo>
                          <a:pt x="3" y="2"/>
                        </a:lnTo>
                        <a:lnTo>
                          <a:pt x="4" y="1"/>
                        </a:lnTo>
                        <a:lnTo>
                          <a:pt x="3"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1" name="Freeform 1067"/>
                  <p:cNvSpPr>
                    <a:spLocks/>
                  </p:cNvSpPr>
                  <p:nvPr/>
                </p:nvSpPr>
                <p:spPr bwMode="auto">
                  <a:xfrm>
                    <a:off x="4499" y="2449"/>
                    <a:ext cx="1" cy="1"/>
                  </a:xfrm>
                  <a:custGeom>
                    <a:avLst/>
                    <a:gdLst>
                      <a:gd name="T0" fmla="*/ 0 w 3"/>
                      <a:gd name="T1" fmla="*/ 2 h 2"/>
                      <a:gd name="T2" fmla="*/ 0 w 3"/>
                      <a:gd name="T3" fmla="*/ 2 h 2"/>
                      <a:gd name="T4" fmla="*/ 3 w 3"/>
                      <a:gd name="T5" fmla="*/ 2 h 2"/>
                      <a:gd name="T6" fmla="*/ 3 w 3"/>
                      <a:gd name="T7" fmla="*/ 1 h 2"/>
                      <a:gd name="T8" fmla="*/ 3 w 3"/>
                      <a:gd name="T9" fmla="*/ 0 h 2"/>
                      <a:gd name="T10" fmla="*/ 2 w 3"/>
                      <a:gd name="T11" fmla="*/ 0 h 2"/>
                      <a:gd name="T12" fmla="*/ 2 w 3"/>
                      <a:gd name="T13" fmla="*/ 1 h 2"/>
                      <a:gd name="T14" fmla="*/ 0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2"/>
                        </a:moveTo>
                        <a:lnTo>
                          <a:pt x="0" y="2"/>
                        </a:lnTo>
                        <a:lnTo>
                          <a:pt x="3" y="2"/>
                        </a:lnTo>
                        <a:lnTo>
                          <a:pt x="3" y="1"/>
                        </a:lnTo>
                        <a:lnTo>
                          <a:pt x="3" y="0"/>
                        </a:lnTo>
                        <a:lnTo>
                          <a:pt x="2" y="0"/>
                        </a:lnTo>
                        <a:lnTo>
                          <a:pt x="2"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2" name="Freeform 1068"/>
                  <p:cNvSpPr>
                    <a:spLocks/>
                  </p:cNvSpPr>
                  <p:nvPr/>
                </p:nvSpPr>
                <p:spPr bwMode="auto">
                  <a:xfrm>
                    <a:off x="4500" y="2449"/>
                    <a:ext cx="3" cy="2"/>
                  </a:xfrm>
                  <a:custGeom>
                    <a:avLst/>
                    <a:gdLst>
                      <a:gd name="T0" fmla="*/ 1 w 7"/>
                      <a:gd name="T1" fmla="*/ 1 h 5"/>
                      <a:gd name="T2" fmla="*/ 0 w 7"/>
                      <a:gd name="T3" fmla="*/ 2 h 5"/>
                      <a:gd name="T4" fmla="*/ 1 w 7"/>
                      <a:gd name="T5" fmla="*/ 4 h 5"/>
                      <a:gd name="T6" fmla="*/ 3 w 7"/>
                      <a:gd name="T7" fmla="*/ 4 h 5"/>
                      <a:gd name="T8" fmla="*/ 4 w 7"/>
                      <a:gd name="T9" fmla="*/ 5 h 5"/>
                      <a:gd name="T10" fmla="*/ 5 w 7"/>
                      <a:gd name="T11" fmla="*/ 4 h 5"/>
                      <a:gd name="T12" fmla="*/ 7 w 7"/>
                      <a:gd name="T13" fmla="*/ 2 h 5"/>
                      <a:gd name="T14" fmla="*/ 5 w 7"/>
                      <a:gd name="T15" fmla="*/ 1 h 5"/>
                      <a:gd name="T16" fmla="*/ 3 w 7"/>
                      <a:gd name="T17" fmla="*/ 1 h 5"/>
                      <a:gd name="T18" fmla="*/ 2 w 7"/>
                      <a:gd name="T19" fmla="*/ 0 h 5"/>
                      <a:gd name="T20" fmla="*/ 1 w 7"/>
                      <a:gd name="T21" fmla="*/ 0 h 5"/>
                      <a:gd name="T22" fmla="*/ 1 w 7"/>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5"/>
                      <a:gd name="T38" fmla="*/ 7 w 7"/>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5">
                        <a:moveTo>
                          <a:pt x="1" y="1"/>
                        </a:moveTo>
                        <a:lnTo>
                          <a:pt x="0" y="2"/>
                        </a:lnTo>
                        <a:lnTo>
                          <a:pt x="1" y="4"/>
                        </a:lnTo>
                        <a:lnTo>
                          <a:pt x="3" y="4"/>
                        </a:lnTo>
                        <a:lnTo>
                          <a:pt x="4" y="5"/>
                        </a:lnTo>
                        <a:lnTo>
                          <a:pt x="5" y="4"/>
                        </a:lnTo>
                        <a:lnTo>
                          <a:pt x="7" y="2"/>
                        </a:lnTo>
                        <a:lnTo>
                          <a:pt x="5" y="1"/>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3" name="Freeform 1069"/>
                  <p:cNvSpPr>
                    <a:spLocks/>
                  </p:cNvSpPr>
                  <p:nvPr/>
                </p:nvSpPr>
                <p:spPr bwMode="auto">
                  <a:xfrm>
                    <a:off x="4502" y="2447"/>
                    <a:ext cx="17" cy="4"/>
                  </a:xfrm>
                  <a:custGeom>
                    <a:avLst/>
                    <a:gdLst>
                      <a:gd name="T0" fmla="*/ 0 w 35"/>
                      <a:gd name="T1" fmla="*/ 7 h 8"/>
                      <a:gd name="T2" fmla="*/ 0 w 35"/>
                      <a:gd name="T3" fmla="*/ 7 h 8"/>
                      <a:gd name="T4" fmla="*/ 9 w 35"/>
                      <a:gd name="T5" fmla="*/ 7 h 8"/>
                      <a:gd name="T6" fmla="*/ 12 w 35"/>
                      <a:gd name="T7" fmla="*/ 8 h 8"/>
                      <a:gd name="T8" fmla="*/ 14 w 35"/>
                      <a:gd name="T9" fmla="*/ 7 h 8"/>
                      <a:gd name="T10" fmla="*/ 22 w 35"/>
                      <a:gd name="T11" fmla="*/ 7 h 8"/>
                      <a:gd name="T12" fmla="*/ 24 w 35"/>
                      <a:gd name="T13" fmla="*/ 6 h 8"/>
                      <a:gd name="T14" fmla="*/ 27 w 35"/>
                      <a:gd name="T15" fmla="*/ 6 h 8"/>
                      <a:gd name="T16" fmla="*/ 31 w 35"/>
                      <a:gd name="T17" fmla="*/ 3 h 8"/>
                      <a:gd name="T18" fmla="*/ 32 w 35"/>
                      <a:gd name="T19" fmla="*/ 3 h 8"/>
                      <a:gd name="T20" fmla="*/ 35 w 35"/>
                      <a:gd name="T21" fmla="*/ 2 h 8"/>
                      <a:gd name="T22" fmla="*/ 35 w 35"/>
                      <a:gd name="T23" fmla="*/ 1 h 8"/>
                      <a:gd name="T24" fmla="*/ 35 w 35"/>
                      <a:gd name="T25" fmla="*/ 0 h 8"/>
                      <a:gd name="T26" fmla="*/ 32 w 35"/>
                      <a:gd name="T27" fmla="*/ 1 h 8"/>
                      <a:gd name="T28" fmla="*/ 31 w 35"/>
                      <a:gd name="T29" fmla="*/ 1 h 8"/>
                      <a:gd name="T30" fmla="*/ 27 w 35"/>
                      <a:gd name="T31" fmla="*/ 3 h 8"/>
                      <a:gd name="T32" fmla="*/ 24 w 35"/>
                      <a:gd name="T33" fmla="*/ 3 h 8"/>
                      <a:gd name="T34" fmla="*/ 22 w 35"/>
                      <a:gd name="T35" fmla="*/ 4 h 8"/>
                      <a:gd name="T36" fmla="*/ 14 w 35"/>
                      <a:gd name="T37" fmla="*/ 4 h 8"/>
                      <a:gd name="T38" fmla="*/ 12 w 35"/>
                      <a:gd name="T39" fmla="*/ 6 h 8"/>
                      <a:gd name="T40" fmla="*/ 9 w 35"/>
                      <a:gd name="T41" fmla="*/ 4 h 8"/>
                      <a:gd name="T42" fmla="*/ 1 w 35"/>
                      <a:gd name="T43" fmla="*/ 4 h 8"/>
                      <a:gd name="T44" fmla="*/ 1 w 35"/>
                      <a:gd name="T45" fmla="*/ 6 h 8"/>
                      <a:gd name="T46" fmla="*/ 0 w 35"/>
                      <a:gd name="T47" fmla="*/ 7 h 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
                      <a:gd name="T73" fmla="*/ 0 h 8"/>
                      <a:gd name="T74" fmla="*/ 35 w 35"/>
                      <a:gd name="T75" fmla="*/ 8 h 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 h="8">
                        <a:moveTo>
                          <a:pt x="0" y="7"/>
                        </a:moveTo>
                        <a:lnTo>
                          <a:pt x="0" y="7"/>
                        </a:lnTo>
                        <a:lnTo>
                          <a:pt x="9" y="7"/>
                        </a:lnTo>
                        <a:lnTo>
                          <a:pt x="12" y="8"/>
                        </a:lnTo>
                        <a:lnTo>
                          <a:pt x="14" y="7"/>
                        </a:lnTo>
                        <a:lnTo>
                          <a:pt x="22" y="7"/>
                        </a:lnTo>
                        <a:lnTo>
                          <a:pt x="24" y="6"/>
                        </a:lnTo>
                        <a:lnTo>
                          <a:pt x="27" y="6"/>
                        </a:lnTo>
                        <a:lnTo>
                          <a:pt x="31" y="3"/>
                        </a:lnTo>
                        <a:lnTo>
                          <a:pt x="32" y="3"/>
                        </a:lnTo>
                        <a:lnTo>
                          <a:pt x="35" y="2"/>
                        </a:lnTo>
                        <a:lnTo>
                          <a:pt x="35" y="1"/>
                        </a:lnTo>
                        <a:lnTo>
                          <a:pt x="35" y="0"/>
                        </a:lnTo>
                        <a:lnTo>
                          <a:pt x="32" y="1"/>
                        </a:lnTo>
                        <a:lnTo>
                          <a:pt x="31" y="1"/>
                        </a:lnTo>
                        <a:lnTo>
                          <a:pt x="27" y="3"/>
                        </a:lnTo>
                        <a:lnTo>
                          <a:pt x="24" y="3"/>
                        </a:lnTo>
                        <a:lnTo>
                          <a:pt x="22" y="4"/>
                        </a:lnTo>
                        <a:lnTo>
                          <a:pt x="14" y="4"/>
                        </a:lnTo>
                        <a:lnTo>
                          <a:pt x="12" y="6"/>
                        </a:lnTo>
                        <a:lnTo>
                          <a:pt x="9" y="4"/>
                        </a:lnTo>
                        <a:lnTo>
                          <a:pt x="1" y="4"/>
                        </a:lnTo>
                        <a:lnTo>
                          <a:pt x="1" y="6"/>
                        </a:lnTo>
                        <a:lnTo>
                          <a:pt x="0" y="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4" name="Freeform 1070"/>
                  <p:cNvSpPr>
                    <a:spLocks/>
                  </p:cNvSpPr>
                  <p:nvPr/>
                </p:nvSpPr>
                <p:spPr bwMode="auto">
                  <a:xfrm>
                    <a:off x="4519" y="2447"/>
                    <a:ext cx="2" cy="2"/>
                  </a:xfrm>
                  <a:custGeom>
                    <a:avLst/>
                    <a:gdLst>
                      <a:gd name="T0" fmla="*/ 1 w 3"/>
                      <a:gd name="T1" fmla="*/ 3 h 3"/>
                      <a:gd name="T2" fmla="*/ 3 w 3"/>
                      <a:gd name="T3" fmla="*/ 2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5" name="Freeform 1071"/>
                  <p:cNvSpPr>
                    <a:spLocks/>
                  </p:cNvSpPr>
                  <p:nvPr/>
                </p:nvSpPr>
                <p:spPr bwMode="auto">
                  <a:xfrm>
                    <a:off x="4519" y="2445"/>
                    <a:ext cx="4" cy="3"/>
                  </a:xfrm>
                  <a:custGeom>
                    <a:avLst/>
                    <a:gdLst>
                      <a:gd name="T0" fmla="*/ 2 w 8"/>
                      <a:gd name="T1" fmla="*/ 6 h 7"/>
                      <a:gd name="T2" fmla="*/ 2 w 8"/>
                      <a:gd name="T3" fmla="*/ 7 h 7"/>
                      <a:gd name="T4" fmla="*/ 4 w 8"/>
                      <a:gd name="T5" fmla="*/ 6 h 7"/>
                      <a:gd name="T6" fmla="*/ 8 w 8"/>
                      <a:gd name="T7" fmla="*/ 0 h 7"/>
                      <a:gd name="T8" fmla="*/ 7 w 8"/>
                      <a:gd name="T9" fmla="*/ 0 h 7"/>
                      <a:gd name="T10" fmla="*/ 5 w 8"/>
                      <a:gd name="T11" fmla="*/ 0 h 7"/>
                      <a:gd name="T12" fmla="*/ 4 w 8"/>
                      <a:gd name="T13" fmla="*/ 4 h 7"/>
                      <a:gd name="T14" fmla="*/ 0 w 8"/>
                      <a:gd name="T15" fmla="*/ 6 h 7"/>
                      <a:gd name="T16" fmla="*/ 1 w 8"/>
                      <a:gd name="T17" fmla="*/ 5 h 7"/>
                      <a:gd name="T18" fmla="*/ 2 w 8"/>
                      <a:gd name="T19" fmla="*/ 6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2" y="6"/>
                        </a:moveTo>
                        <a:lnTo>
                          <a:pt x="2" y="7"/>
                        </a:lnTo>
                        <a:lnTo>
                          <a:pt x="4" y="6"/>
                        </a:lnTo>
                        <a:lnTo>
                          <a:pt x="8" y="0"/>
                        </a:lnTo>
                        <a:lnTo>
                          <a:pt x="7" y="0"/>
                        </a:lnTo>
                        <a:lnTo>
                          <a:pt x="5" y="0"/>
                        </a:lnTo>
                        <a:lnTo>
                          <a:pt x="4" y="4"/>
                        </a:lnTo>
                        <a:lnTo>
                          <a:pt x="0" y="6"/>
                        </a:lnTo>
                        <a:lnTo>
                          <a:pt x="1" y="5"/>
                        </a:lnTo>
                        <a:lnTo>
                          <a:pt x="2"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6" name="Freeform 1072"/>
                  <p:cNvSpPr>
                    <a:spLocks/>
                  </p:cNvSpPr>
                  <p:nvPr/>
                </p:nvSpPr>
                <p:spPr bwMode="auto">
                  <a:xfrm>
                    <a:off x="4522" y="2443"/>
                    <a:ext cx="1" cy="2"/>
                  </a:xfrm>
                  <a:custGeom>
                    <a:avLst/>
                    <a:gdLst>
                      <a:gd name="T0" fmla="*/ 2 w 4"/>
                      <a:gd name="T1" fmla="*/ 2 h 3"/>
                      <a:gd name="T2" fmla="*/ 3 w 4"/>
                      <a:gd name="T3" fmla="*/ 3 h 3"/>
                      <a:gd name="T4" fmla="*/ 4 w 4"/>
                      <a:gd name="T5" fmla="*/ 2 h 3"/>
                      <a:gd name="T6" fmla="*/ 2 w 4"/>
                      <a:gd name="T7" fmla="*/ 0 h 3"/>
                      <a:gd name="T8" fmla="*/ 2 w 4"/>
                      <a:gd name="T9" fmla="*/ 0 h 3"/>
                      <a:gd name="T10" fmla="*/ 0 w 4"/>
                      <a:gd name="T11" fmla="*/ 2 h 3"/>
                      <a:gd name="T12" fmla="*/ 2 w 4"/>
                      <a:gd name="T13" fmla="*/ 2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2" y="2"/>
                        </a:moveTo>
                        <a:lnTo>
                          <a:pt x="3" y="3"/>
                        </a:lnTo>
                        <a:lnTo>
                          <a:pt x="4" y="2"/>
                        </a:lnTo>
                        <a:lnTo>
                          <a:pt x="2" y="0"/>
                        </a:lnTo>
                        <a:lnTo>
                          <a:pt x="0"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7" name="Freeform 1073"/>
                  <p:cNvSpPr>
                    <a:spLocks/>
                  </p:cNvSpPr>
                  <p:nvPr/>
                </p:nvSpPr>
                <p:spPr bwMode="auto">
                  <a:xfrm>
                    <a:off x="4522" y="2393"/>
                    <a:ext cx="4" cy="52"/>
                  </a:xfrm>
                  <a:custGeom>
                    <a:avLst/>
                    <a:gdLst>
                      <a:gd name="T0" fmla="*/ 2 w 6"/>
                      <a:gd name="T1" fmla="*/ 102 h 102"/>
                      <a:gd name="T2" fmla="*/ 2 w 6"/>
                      <a:gd name="T3" fmla="*/ 99 h 102"/>
                      <a:gd name="T4" fmla="*/ 3 w 6"/>
                      <a:gd name="T5" fmla="*/ 96 h 102"/>
                      <a:gd name="T6" fmla="*/ 4 w 6"/>
                      <a:gd name="T7" fmla="*/ 93 h 102"/>
                      <a:gd name="T8" fmla="*/ 4 w 6"/>
                      <a:gd name="T9" fmla="*/ 91 h 102"/>
                      <a:gd name="T10" fmla="*/ 5 w 6"/>
                      <a:gd name="T11" fmla="*/ 87 h 102"/>
                      <a:gd name="T12" fmla="*/ 5 w 6"/>
                      <a:gd name="T13" fmla="*/ 78 h 102"/>
                      <a:gd name="T14" fmla="*/ 6 w 6"/>
                      <a:gd name="T15" fmla="*/ 74 h 102"/>
                      <a:gd name="T16" fmla="*/ 6 w 6"/>
                      <a:gd name="T17" fmla="*/ 2 h 102"/>
                      <a:gd name="T18" fmla="*/ 5 w 6"/>
                      <a:gd name="T19" fmla="*/ 0 h 102"/>
                      <a:gd name="T20" fmla="*/ 4 w 6"/>
                      <a:gd name="T21" fmla="*/ 0 h 102"/>
                      <a:gd name="T22" fmla="*/ 4 w 6"/>
                      <a:gd name="T23" fmla="*/ 74 h 102"/>
                      <a:gd name="T24" fmla="*/ 3 w 6"/>
                      <a:gd name="T25" fmla="*/ 78 h 102"/>
                      <a:gd name="T26" fmla="*/ 3 w 6"/>
                      <a:gd name="T27" fmla="*/ 87 h 102"/>
                      <a:gd name="T28" fmla="*/ 2 w 6"/>
                      <a:gd name="T29" fmla="*/ 91 h 102"/>
                      <a:gd name="T30" fmla="*/ 2 w 6"/>
                      <a:gd name="T31" fmla="*/ 93 h 102"/>
                      <a:gd name="T32" fmla="*/ 1 w 6"/>
                      <a:gd name="T33" fmla="*/ 96 h 102"/>
                      <a:gd name="T34" fmla="*/ 0 w 6"/>
                      <a:gd name="T35" fmla="*/ 99 h 102"/>
                      <a:gd name="T36" fmla="*/ 0 w 6"/>
                      <a:gd name="T37" fmla="*/ 100 h 102"/>
                      <a:gd name="T38" fmla="*/ 2 w 6"/>
                      <a:gd name="T39" fmla="*/ 102 h 10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
                      <a:gd name="T61" fmla="*/ 0 h 102"/>
                      <a:gd name="T62" fmla="*/ 6 w 6"/>
                      <a:gd name="T63" fmla="*/ 102 h 10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 h="102">
                        <a:moveTo>
                          <a:pt x="2" y="102"/>
                        </a:moveTo>
                        <a:lnTo>
                          <a:pt x="2" y="99"/>
                        </a:lnTo>
                        <a:lnTo>
                          <a:pt x="3" y="96"/>
                        </a:lnTo>
                        <a:lnTo>
                          <a:pt x="4" y="93"/>
                        </a:lnTo>
                        <a:lnTo>
                          <a:pt x="4" y="91"/>
                        </a:lnTo>
                        <a:lnTo>
                          <a:pt x="5" y="87"/>
                        </a:lnTo>
                        <a:lnTo>
                          <a:pt x="5" y="78"/>
                        </a:lnTo>
                        <a:lnTo>
                          <a:pt x="6" y="74"/>
                        </a:lnTo>
                        <a:lnTo>
                          <a:pt x="6" y="2"/>
                        </a:lnTo>
                        <a:lnTo>
                          <a:pt x="5" y="0"/>
                        </a:lnTo>
                        <a:lnTo>
                          <a:pt x="4" y="0"/>
                        </a:lnTo>
                        <a:lnTo>
                          <a:pt x="4" y="74"/>
                        </a:lnTo>
                        <a:lnTo>
                          <a:pt x="3" y="78"/>
                        </a:lnTo>
                        <a:lnTo>
                          <a:pt x="3" y="87"/>
                        </a:lnTo>
                        <a:lnTo>
                          <a:pt x="2" y="91"/>
                        </a:lnTo>
                        <a:lnTo>
                          <a:pt x="2" y="93"/>
                        </a:lnTo>
                        <a:lnTo>
                          <a:pt x="1" y="96"/>
                        </a:lnTo>
                        <a:lnTo>
                          <a:pt x="0" y="99"/>
                        </a:lnTo>
                        <a:lnTo>
                          <a:pt x="0" y="100"/>
                        </a:lnTo>
                        <a:lnTo>
                          <a:pt x="2" y="10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8" name="Freeform 1074"/>
                  <p:cNvSpPr>
                    <a:spLocks noEditPoints="1"/>
                  </p:cNvSpPr>
                  <p:nvPr/>
                </p:nvSpPr>
                <p:spPr bwMode="auto">
                  <a:xfrm>
                    <a:off x="4548" y="2394"/>
                    <a:ext cx="52" cy="63"/>
                  </a:xfrm>
                  <a:custGeom>
                    <a:avLst/>
                    <a:gdLst>
                      <a:gd name="T0" fmla="*/ 46 w 105"/>
                      <a:gd name="T1" fmla="*/ 0 h 126"/>
                      <a:gd name="T2" fmla="*/ 54 w 105"/>
                      <a:gd name="T3" fmla="*/ 0 h 126"/>
                      <a:gd name="T4" fmla="*/ 62 w 105"/>
                      <a:gd name="T5" fmla="*/ 0 h 126"/>
                      <a:gd name="T6" fmla="*/ 68 w 105"/>
                      <a:gd name="T7" fmla="*/ 1 h 126"/>
                      <a:gd name="T8" fmla="*/ 75 w 105"/>
                      <a:gd name="T9" fmla="*/ 3 h 126"/>
                      <a:gd name="T10" fmla="*/ 81 w 105"/>
                      <a:gd name="T11" fmla="*/ 7 h 126"/>
                      <a:gd name="T12" fmla="*/ 87 w 105"/>
                      <a:gd name="T13" fmla="*/ 11 h 126"/>
                      <a:gd name="T14" fmla="*/ 92 w 105"/>
                      <a:gd name="T15" fmla="*/ 18 h 126"/>
                      <a:gd name="T16" fmla="*/ 97 w 105"/>
                      <a:gd name="T17" fmla="*/ 25 h 126"/>
                      <a:gd name="T18" fmla="*/ 100 w 105"/>
                      <a:gd name="T19" fmla="*/ 34 h 126"/>
                      <a:gd name="T20" fmla="*/ 103 w 105"/>
                      <a:gd name="T21" fmla="*/ 44 h 126"/>
                      <a:gd name="T22" fmla="*/ 104 w 105"/>
                      <a:gd name="T23" fmla="*/ 54 h 126"/>
                      <a:gd name="T24" fmla="*/ 104 w 105"/>
                      <a:gd name="T25" fmla="*/ 64 h 126"/>
                      <a:gd name="T26" fmla="*/ 104 w 105"/>
                      <a:gd name="T27" fmla="*/ 73 h 126"/>
                      <a:gd name="T28" fmla="*/ 103 w 105"/>
                      <a:gd name="T29" fmla="*/ 82 h 126"/>
                      <a:gd name="T30" fmla="*/ 100 w 105"/>
                      <a:gd name="T31" fmla="*/ 90 h 126"/>
                      <a:gd name="T32" fmla="*/ 98 w 105"/>
                      <a:gd name="T33" fmla="*/ 97 h 126"/>
                      <a:gd name="T34" fmla="*/ 95 w 105"/>
                      <a:gd name="T35" fmla="*/ 102 h 126"/>
                      <a:gd name="T36" fmla="*/ 92 w 105"/>
                      <a:gd name="T37" fmla="*/ 107 h 126"/>
                      <a:gd name="T38" fmla="*/ 88 w 105"/>
                      <a:gd name="T39" fmla="*/ 111 h 126"/>
                      <a:gd name="T40" fmla="*/ 84 w 105"/>
                      <a:gd name="T41" fmla="*/ 115 h 126"/>
                      <a:gd name="T42" fmla="*/ 80 w 105"/>
                      <a:gd name="T43" fmla="*/ 118 h 126"/>
                      <a:gd name="T44" fmla="*/ 75 w 105"/>
                      <a:gd name="T45" fmla="*/ 121 h 126"/>
                      <a:gd name="T46" fmla="*/ 71 w 105"/>
                      <a:gd name="T47" fmla="*/ 122 h 126"/>
                      <a:gd name="T48" fmla="*/ 65 w 105"/>
                      <a:gd name="T49" fmla="*/ 124 h 126"/>
                      <a:gd name="T50" fmla="*/ 58 w 105"/>
                      <a:gd name="T51" fmla="*/ 125 h 126"/>
                      <a:gd name="T52" fmla="*/ 51 w 105"/>
                      <a:gd name="T53" fmla="*/ 125 h 126"/>
                      <a:gd name="T54" fmla="*/ 0 w 105"/>
                      <a:gd name="T55" fmla="*/ 126 h 126"/>
                      <a:gd name="T56" fmla="*/ 45 w 105"/>
                      <a:gd name="T57" fmla="*/ 110 h 126"/>
                      <a:gd name="T58" fmla="*/ 53 w 105"/>
                      <a:gd name="T59" fmla="*/ 110 h 126"/>
                      <a:gd name="T60" fmla="*/ 59 w 105"/>
                      <a:gd name="T61" fmla="*/ 109 h 126"/>
                      <a:gd name="T62" fmla="*/ 64 w 105"/>
                      <a:gd name="T63" fmla="*/ 108 h 126"/>
                      <a:gd name="T64" fmla="*/ 68 w 105"/>
                      <a:gd name="T65" fmla="*/ 106 h 126"/>
                      <a:gd name="T66" fmla="*/ 72 w 105"/>
                      <a:gd name="T67" fmla="*/ 103 h 126"/>
                      <a:gd name="T68" fmla="*/ 75 w 105"/>
                      <a:gd name="T69" fmla="*/ 101 h 126"/>
                      <a:gd name="T70" fmla="*/ 79 w 105"/>
                      <a:gd name="T71" fmla="*/ 97 h 126"/>
                      <a:gd name="T72" fmla="*/ 82 w 105"/>
                      <a:gd name="T73" fmla="*/ 91 h 126"/>
                      <a:gd name="T74" fmla="*/ 84 w 105"/>
                      <a:gd name="T75" fmla="*/ 84 h 126"/>
                      <a:gd name="T76" fmla="*/ 86 w 105"/>
                      <a:gd name="T77" fmla="*/ 77 h 126"/>
                      <a:gd name="T78" fmla="*/ 87 w 105"/>
                      <a:gd name="T79" fmla="*/ 69 h 126"/>
                      <a:gd name="T80" fmla="*/ 87 w 105"/>
                      <a:gd name="T81" fmla="*/ 58 h 126"/>
                      <a:gd name="T82" fmla="*/ 87 w 105"/>
                      <a:gd name="T83" fmla="*/ 47 h 126"/>
                      <a:gd name="T84" fmla="*/ 84 w 105"/>
                      <a:gd name="T85" fmla="*/ 37 h 126"/>
                      <a:gd name="T86" fmla="*/ 80 w 105"/>
                      <a:gd name="T87" fmla="*/ 30 h 126"/>
                      <a:gd name="T88" fmla="*/ 75 w 105"/>
                      <a:gd name="T89" fmla="*/ 23 h 126"/>
                      <a:gd name="T90" fmla="*/ 69 w 105"/>
                      <a:gd name="T91" fmla="*/ 18 h 126"/>
                      <a:gd name="T92" fmla="*/ 64 w 105"/>
                      <a:gd name="T93" fmla="*/ 16 h 126"/>
                      <a:gd name="T94" fmla="*/ 58 w 105"/>
                      <a:gd name="T95" fmla="*/ 15 h 126"/>
                      <a:gd name="T96" fmla="*/ 51 w 105"/>
                      <a:gd name="T97" fmla="*/ 15 h 126"/>
                      <a:gd name="T98" fmla="*/ 18 w 105"/>
                      <a:gd name="T99" fmla="*/ 15 h 1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5"/>
                      <a:gd name="T151" fmla="*/ 0 h 126"/>
                      <a:gd name="T152" fmla="*/ 105 w 105"/>
                      <a:gd name="T153" fmla="*/ 126 h 12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5" h="126">
                        <a:moveTo>
                          <a:pt x="0" y="126"/>
                        </a:moveTo>
                        <a:lnTo>
                          <a:pt x="0" y="0"/>
                        </a:lnTo>
                        <a:lnTo>
                          <a:pt x="44" y="0"/>
                        </a:lnTo>
                        <a:lnTo>
                          <a:pt x="46" y="0"/>
                        </a:lnTo>
                        <a:lnTo>
                          <a:pt x="49" y="0"/>
                        </a:lnTo>
                        <a:lnTo>
                          <a:pt x="51" y="0"/>
                        </a:lnTo>
                        <a:lnTo>
                          <a:pt x="53" y="0"/>
                        </a:lnTo>
                        <a:lnTo>
                          <a:pt x="54" y="0"/>
                        </a:lnTo>
                        <a:lnTo>
                          <a:pt x="57" y="0"/>
                        </a:lnTo>
                        <a:lnTo>
                          <a:pt x="59" y="0"/>
                        </a:lnTo>
                        <a:lnTo>
                          <a:pt x="60" y="0"/>
                        </a:lnTo>
                        <a:lnTo>
                          <a:pt x="62" y="0"/>
                        </a:lnTo>
                        <a:lnTo>
                          <a:pt x="64" y="0"/>
                        </a:lnTo>
                        <a:lnTo>
                          <a:pt x="65" y="0"/>
                        </a:lnTo>
                        <a:lnTo>
                          <a:pt x="67" y="1"/>
                        </a:lnTo>
                        <a:lnTo>
                          <a:pt x="68" y="1"/>
                        </a:lnTo>
                        <a:lnTo>
                          <a:pt x="69" y="1"/>
                        </a:lnTo>
                        <a:lnTo>
                          <a:pt x="72" y="2"/>
                        </a:lnTo>
                        <a:lnTo>
                          <a:pt x="73" y="2"/>
                        </a:lnTo>
                        <a:lnTo>
                          <a:pt x="75" y="3"/>
                        </a:lnTo>
                        <a:lnTo>
                          <a:pt x="76" y="4"/>
                        </a:lnTo>
                        <a:lnTo>
                          <a:pt x="77" y="4"/>
                        </a:lnTo>
                        <a:lnTo>
                          <a:pt x="80" y="6"/>
                        </a:lnTo>
                        <a:lnTo>
                          <a:pt x="81" y="7"/>
                        </a:lnTo>
                        <a:lnTo>
                          <a:pt x="82" y="8"/>
                        </a:lnTo>
                        <a:lnTo>
                          <a:pt x="83" y="9"/>
                        </a:lnTo>
                        <a:lnTo>
                          <a:pt x="86" y="10"/>
                        </a:lnTo>
                        <a:lnTo>
                          <a:pt x="87" y="11"/>
                        </a:lnTo>
                        <a:lnTo>
                          <a:pt x="88" y="12"/>
                        </a:lnTo>
                        <a:lnTo>
                          <a:pt x="90" y="15"/>
                        </a:lnTo>
                        <a:lnTo>
                          <a:pt x="91" y="16"/>
                        </a:lnTo>
                        <a:lnTo>
                          <a:pt x="92" y="18"/>
                        </a:lnTo>
                        <a:lnTo>
                          <a:pt x="94" y="19"/>
                        </a:lnTo>
                        <a:lnTo>
                          <a:pt x="95" y="22"/>
                        </a:lnTo>
                        <a:lnTo>
                          <a:pt x="96" y="24"/>
                        </a:lnTo>
                        <a:lnTo>
                          <a:pt x="97" y="25"/>
                        </a:lnTo>
                        <a:lnTo>
                          <a:pt x="98" y="27"/>
                        </a:lnTo>
                        <a:lnTo>
                          <a:pt x="99" y="30"/>
                        </a:lnTo>
                        <a:lnTo>
                          <a:pt x="100" y="32"/>
                        </a:lnTo>
                        <a:lnTo>
                          <a:pt x="100" y="34"/>
                        </a:lnTo>
                        <a:lnTo>
                          <a:pt x="102" y="37"/>
                        </a:lnTo>
                        <a:lnTo>
                          <a:pt x="102" y="39"/>
                        </a:lnTo>
                        <a:lnTo>
                          <a:pt x="103" y="41"/>
                        </a:lnTo>
                        <a:lnTo>
                          <a:pt x="103" y="44"/>
                        </a:lnTo>
                        <a:lnTo>
                          <a:pt x="104" y="46"/>
                        </a:lnTo>
                        <a:lnTo>
                          <a:pt x="104" y="48"/>
                        </a:lnTo>
                        <a:lnTo>
                          <a:pt x="104" y="50"/>
                        </a:lnTo>
                        <a:lnTo>
                          <a:pt x="104" y="54"/>
                        </a:lnTo>
                        <a:lnTo>
                          <a:pt x="104" y="56"/>
                        </a:lnTo>
                        <a:lnTo>
                          <a:pt x="104" y="58"/>
                        </a:lnTo>
                        <a:lnTo>
                          <a:pt x="105" y="62"/>
                        </a:lnTo>
                        <a:lnTo>
                          <a:pt x="104" y="64"/>
                        </a:lnTo>
                        <a:lnTo>
                          <a:pt x="104" y="67"/>
                        </a:lnTo>
                        <a:lnTo>
                          <a:pt x="104" y="69"/>
                        </a:lnTo>
                        <a:lnTo>
                          <a:pt x="104" y="71"/>
                        </a:lnTo>
                        <a:lnTo>
                          <a:pt x="104" y="73"/>
                        </a:lnTo>
                        <a:lnTo>
                          <a:pt x="104" y="76"/>
                        </a:lnTo>
                        <a:lnTo>
                          <a:pt x="103" y="78"/>
                        </a:lnTo>
                        <a:lnTo>
                          <a:pt x="103" y="80"/>
                        </a:lnTo>
                        <a:lnTo>
                          <a:pt x="103" y="82"/>
                        </a:lnTo>
                        <a:lnTo>
                          <a:pt x="102" y="84"/>
                        </a:lnTo>
                        <a:lnTo>
                          <a:pt x="102" y="86"/>
                        </a:lnTo>
                        <a:lnTo>
                          <a:pt x="102" y="88"/>
                        </a:lnTo>
                        <a:lnTo>
                          <a:pt x="100" y="90"/>
                        </a:lnTo>
                        <a:lnTo>
                          <a:pt x="99" y="91"/>
                        </a:lnTo>
                        <a:lnTo>
                          <a:pt x="99" y="93"/>
                        </a:lnTo>
                        <a:lnTo>
                          <a:pt x="98" y="94"/>
                        </a:lnTo>
                        <a:lnTo>
                          <a:pt x="98" y="97"/>
                        </a:lnTo>
                        <a:lnTo>
                          <a:pt x="97" y="98"/>
                        </a:lnTo>
                        <a:lnTo>
                          <a:pt x="97" y="99"/>
                        </a:lnTo>
                        <a:lnTo>
                          <a:pt x="96" y="101"/>
                        </a:lnTo>
                        <a:lnTo>
                          <a:pt x="95" y="102"/>
                        </a:lnTo>
                        <a:lnTo>
                          <a:pt x="95" y="103"/>
                        </a:lnTo>
                        <a:lnTo>
                          <a:pt x="94" y="105"/>
                        </a:lnTo>
                        <a:lnTo>
                          <a:pt x="94" y="107"/>
                        </a:lnTo>
                        <a:lnTo>
                          <a:pt x="92" y="107"/>
                        </a:lnTo>
                        <a:lnTo>
                          <a:pt x="91" y="108"/>
                        </a:lnTo>
                        <a:lnTo>
                          <a:pt x="90" y="109"/>
                        </a:lnTo>
                        <a:lnTo>
                          <a:pt x="89" y="110"/>
                        </a:lnTo>
                        <a:lnTo>
                          <a:pt x="88" y="111"/>
                        </a:lnTo>
                        <a:lnTo>
                          <a:pt x="87" y="113"/>
                        </a:lnTo>
                        <a:lnTo>
                          <a:pt x="87" y="114"/>
                        </a:lnTo>
                        <a:lnTo>
                          <a:pt x="86" y="115"/>
                        </a:lnTo>
                        <a:lnTo>
                          <a:pt x="84" y="115"/>
                        </a:lnTo>
                        <a:lnTo>
                          <a:pt x="83" y="116"/>
                        </a:lnTo>
                        <a:lnTo>
                          <a:pt x="82" y="117"/>
                        </a:lnTo>
                        <a:lnTo>
                          <a:pt x="82" y="118"/>
                        </a:lnTo>
                        <a:lnTo>
                          <a:pt x="80" y="118"/>
                        </a:lnTo>
                        <a:lnTo>
                          <a:pt x="79" y="118"/>
                        </a:lnTo>
                        <a:lnTo>
                          <a:pt x="77" y="120"/>
                        </a:lnTo>
                        <a:lnTo>
                          <a:pt x="76" y="120"/>
                        </a:lnTo>
                        <a:lnTo>
                          <a:pt x="75" y="121"/>
                        </a:lnTo>
                        <a:lnTo>
                          <a:pt x="74" y="121"/>
                        </a:lnTo>
                        <a:lnTo>
                          <a:pt x="73" y="122"/>
                        </a:lnTo>
                        <a:lnTo>
                          <a:pt x="72" y="122"/>
                        </a:lnTo>
                        <a:lnTo>
                          <a:pt x="71" y="122"/>
                        </a:lnTo>
                        <a:lnTo>
                          <a:pt x="69" y="123"/>
                        </a:lnTo>
                        <a:lnTo>
                          <a:pt x="68" y="123"/>
                        </a:lnTo>
                        <a:lnTo>
                          <a:pt x="67" y="124"/>
                        </a:lnTo>
                        <a:lnTo>
                          <a:pt x="65" y="124"/>
                        </a:lnTo>
                        <a:lnTo>
                          <a:pt x="64" y="124"/>
                        </a:lnTo>
                        <a:lnTo>
                          <a:pt x="61" y="124"/>
                        </a:lnTo>
                        <a:lnTo>
                          <a:pt x="60" y="125"/>
                        </a:lnTo>
                        <a:lnTo>
                          <a:pt x="58" y="125"/>
                        </a:lnTo>
                        <a:lnTo>
                          <a:pt x="57" y="125"/>
                        </a:lnTo>
                        <a:lnTo>
                          <a:pt x="54" y="125"/>
                        </a:lnTo>
                        <a:lnTo>
                          <a:pt x="53" y="125"/>
                        </a:lnTo>
                        <a:lnTo>
                          <a:pt x="51" y="125"/>
                        </a:lnTo>
                        <a:lnTo>
                          <a:pt x="50" y="125"/>
                        </a:lnTo>
                        <a:lnTo>
                          <a:pt x="47" y="125"/>
                        </a:lnTo>
                        <a:lnTo>
                          <a:pt x="46" y="126"/>
                        </a:lnTo>
                        <a:lnTo>
                          <a:pt x="0" y="126"/>
                        </a:lnTo>
                        <a:close/>
                        <a:moveTo>
                          <a:pt x="18" y="111"/>
                        </a:moveTo>
                        <a:lnTo>
                          <a:pt x="44" y="111"/>
                        </a:lnTo>
                        <a:lnTo>
                          <a:pt x="45" y="110"/>
                        </a:lnTo>
                        <a:lnTo>
                          <a:pt x="47" y="110"/>
                        </a:lnTo>
                        <a:lnTo>
                          <a:pt x="50" y="110"/>
                        </a:lnTo>
                        <a:lnTo>
                          <a:pt x="51" y="110"/>
                        </a:lnTo>
                        <a:lnTo>
                          <a:pt x="53" y="110"/>
                        </a:lnTo>
                        <a:lnTo>
                          <a:pt x="54" y="110"/>
                        </a:lnTo>
                        <a:lnTo>
                          <a:pt x="57" y="110"/>
                        </a:lnTo>
                        <a:lnTo>
                          <a:pt x="58" y="110"/>
                        </a:lnTo>
                        <a:lnTo>
                          <a:pt x="59" y="109"/>
                        </a:lnTo>
                        <a:lnTo>
                          <a:pt x="60" y="109"/>
                        </a:lnTo>
                        <a:lnTo>
                          <a:pt x="61" y="109"/>
                        </a:lnTo>
                        <a:lnTo>
                          <a:pt x="64" y="109"/>
                        </a:lnTo>
                        <a:lnTo>
                          <a:pt x="64" y="108"/>
                        </a:lnTo>
                        <a:lnTo>
                          <a:pt x="65" y="108"/>
                        </a:lnTo>
                        <a:lnTo>
                          <a:pt x="66" y="107"/>
                        </a:lnTo>
                        <a:lnTo>
                          <a:pt x="67" y="107"/>
                        </a:lnTo>
                        <a:lnTo>
                          <a:pt x="68" y="106"/>
                        </a:lnTo>
                        <a:lnTo>
                          <a:pt x="69" y="106"/>
                        </a:lnTo>
                        <a:lnTo>
                          <a:pt x="71" y="105"/>
                        </a:lnTo>
                        <a:lnTo>
                          <a:pt x="72" y="105"/>
                        </a:lnTo>
                        <a:lnTo>
                          <a:pt x="72" y="103"/>
                        </a:lnTo>
                        <a:lnTo>
                          <a:pt x="73" y="103"/>
                        </a:lnTo>
                        <a:lnTo>
                          <a:pt x="74" y="102"/>
                        </a:lnTo>
                        <a:lnTo>
                          <a:pt x="75" y="102"/>
                        </a:lnTo>
                        <a:lnTo>
                          <a:pt x="75" y="101"/>
                        </a:lnTo>
                        <a:lnTo>
                          <a:pt x="76" y="100"/>
                        </a:lnTo>
                        <a:lnTo>
                          <a:pt x="77" y="99"/>
                        </a:lnTo>
                        <a:lnTo>
                          <a:pt x="79" y="98"/>
                        </a:lnTo>
                        <a:lnTo>
                          <a:pt x="79" y="97"/>
                        </a:lnTo>
                        <a:lnTo>
                          <a:pt x="80" y="94"/>
                        </a:lnTo>
                        <a:lnTo>
                          <a:pt x="81" y="93"/>
                        </a:lnTo>
                        <a:lnTo>
                          <a:pt x="81" y="92"/>
                        </a:lnTo>
                        <a:lnTo>
                          <a:pt x="82" y="91"/>
                        </a:lnTo>
                        <a:lnTo>
                          <a:pt x="82" y="88"/>
                        </a:lnTo>
                        <a:lnTo>
                          <a:pt x="83" y="87"/>
                        </a:lnTo>
                        <a:lnTo>
                          <a:pt x="84" y="86"/>
                        </a:lnTo>
                        <a:lnTo>
                          <a:pt x="84" y="84"/>
                        </a:lnTo>
                        <a:lnTo>
                          <a:pt x="84" y="83"/>
                        </a:lnTo>
                        <a:lnTo>
                          <a:pt x="86" y="80"/>
                        </a:lnTo>
                        <a:lnTo>
                          <a:pt x="86" y="79"/>
                        </a:lnTo>
                        <a:lnTo>
                          <a:pt x="86" y="77"/>
                        </a:lnTo>
                        <a:lnTo>
                          <a:pt x="87" y="75"/>
                        </a:lnTo>
                        <a:lnTo>
                          <a:pt x="87" y="72"/>
                        </a:lnTo>
                        <a:lnTo>
                          <a:pt x="87" y="71"/>
                        </a:lnTo>
                        <a:lnTo>
                          <a:pt x="87" y="69"/>
                        </a:lnTo>
                        <a:lnTo>
                          <a:pt x="87" y="67"/>
                        </a:lnTo>
                        <a:lnTo>
                          <a:pt x="87" y="64"/>
                        </a:lnTo>
                        <a:lnTo>
                          <a:pt x="88" y="62"/>
                        </a:lnTo>
                        <a:lnTo>
                          <a:pt x="87" y="58"/>
                        </a:lnTo>
                        <a:lnTo>
                          <a:pt x="87" y="55"/>
                        </a:lnTo>
                        <a:lnTo>
                          <a:pt x="87" y="52"/>
                        </a:lnTo>
                        <a:lnTo>
                          <a:pt x="87" y="49"/>
                        </a:lnTo>
                        <a:lnTo>
                          <a:pt x="87" y="47"/>
                        </a:lnTo>
                        <a:lnTo>
                          <a:pt x="86" y="44"/>
                        </a:lnTo>
                        <a:lnTo>
                          <a:pt x="86" y="41"/>
                        </a:lnTo>
                        <a:lnTo>
                          <a:pt x="84" y="39"/>
                        </a:lnTo>
                        <a:lnTo>
                          <a:pt x="84" y="37"/>
                        </a:lnTo>
                        <a:lnTo>
                          <a:pt x="83" y="35"/>
                        </a:lnTo>
                        <a:lnTo>
                          <a:pt x="82" y="33"/>
                        </a:lnTo>
                        <a:lnTo>
                          <a:pt x="82" y="32"/>
                        </a:lnTo>
                        <a:lnTo>
                          <a:pt x="80" y="30"/>
                        </a:lnTo>
                        <a:lnTo>
                          <a:pt x="79" y="27"/>
                        </a:lnTo>
                        <a:lnTo>
                          <a:pt x="77" y="26"/>
                        </a:lnTo>
                        <a:lnTo>
                          <a:pt x="76" y="25"/>
                        </a:lnTo>
                        <a:lnTo>
                          <a:pt x="75" y="23"/>
                        </a:lnTo>
                        <a:lnTo>
                          <a:pt x="74" y="22"/>
                        </a:lnTo>
                        <a:lnTo>
                          <a:pt x="73" y="20"/>
                        </a:lnTo>
                        <a:lnTo>
                          <a:pt x="72" y="19"/>
                        </a:lnTo>
                        <a:lnTo>
                          <a:pt x="69" y="18"/>
                        </a:lnTo>
                        <a:lnTo>
                          <a:pt x="68" y="18"/>
                        </a:lnTo>
                        <a:lnTo>
                          <a:pt x="67" y="17"/>
                        </a:lnTo>
                        <a:lnTo>
                          <a:pt x="66" y="17"/>
                        </a:lnTo>
                        <a:lnTo>
                          <a:pt x="64" y="16"/>
                        </a:lnTo>
                        <a:lnTo>
                          <a:pt x="62" y="16"/>
                        </a:lnTo>
                        <a:lnTo>
                          <a:pt x="61" y="16"/>
                        </a:lnTo>
                        <a:lnTo>
                          <a:pt x="60" y="15"/>
                        </a:lnTo>
                        <a:lnTo>
                          <a:pt x="58" y="15"/>
                        </a:lnTo>
                        <a:lnTo>
                          <a:pt x="57" y="15"/>
                        </a:lnTo>
                        <a:lnTo>
                          <a:pt x="54" y="15"/>
                        </a:lnTo>
                        <a:lnTo>
                          <a:pt x="52" y="15"/>
                        </a:lnTo>
                        <a:lnTo>
                          <a:pt x="51" y="15"/>
                        </a:lnTo>
                        <a:lnTo>
                          <a:pt x="49" y="15"/>
                        </a:lnTo>
                        <a:lnTo>
                          <a:pt x="46" y="15"/>
                        </a:lnTo>
                        <a:lnTo>
                          <a:pt x="44" y="15"/>
                        </a:lnTo>
                        <a:lnTo>
                          <a:pt x="18" y="15"/>
                        </a:lnTo>
                        <a:lnTo>
                          <a:pt x="18" y="1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299" name="Freeform 1075"/>
                  <p:cNvSpPr>
                    <a:spLocks/>
                  </p:cNvSpPr>
                  <p:nvPr/>
                </p:nvSpPr>
                <p:spPr bwMode="auto">
                  <a:xfrm>
                    <a:off x="4548" y="2394"/>
                    <a:ext cx="52" cy="63"/>
                  </a:xfrm>
                  <a:custGeom>
                    <a:avLst/>
                    <a:gdLst>
                      <a:gd name="T0" fmla="*/ 0 w 105"/>
                      <a:gd name="T1" fmla="*/ 0 h 126"/>
                      <a:gd name="T2" fmla="*/ 46 w 105"/>
                      <a:gd name="T3" fmla="*/ 0 h 126"/>
                      <a:gd name="T4" fmla="*/ 51 w 105"/>
                      <a:gd name="T5" fmla="*/ 0 h 126"/>
                      <a:gd name="T6" fmla="*/ 54 w 105"/>
                      <a:gd name="T7" fmla="*/ 0 h 126"/>
                      <a:gd name="T8" fmla="*/ 59 w 105"/>
                      <a:gd name="T9" fmla="*/ 0 h 126"/>
                      <a:gd name="T10" fmla="*/ 62 w 105"/>
                      <a:gd name="T11" fmla="*/ 0 h 126"/>
                      <a:gd name="T12" fmla="*/ 65 w 105"/>
                      <a:gd name="T13" fmla="*/ 0 h 126"/>
                      <a:gd name="T14" fmla="*/ 68 w 105"/>
                      <a:gd name="T15" fmla="*/ 1 h 126"/>
                      <a:gd name="T16" fmla="*/ 72 w 105"/>
                      <a:gd name="T17" fmla="*/ 2 h 126"/>
                      <a:gd name="T18" fmla="*/ 75 w 105"/>
                      <a:gd name="T19" fmla="*/ 3 h 126"/>
                      <a:gd name="T20" fmla="*/ 77 w 105"/>
                      <a:gd name="T21" fmla="*/ 4 h 126"/>
                      <a:gd name="T22" fmla="*/ 81 w 105"/>
                      <a:gd name="T23" fmla="*/ 7 h 126"/>
                      <a:gd name="T24" fmla="*/ 83 w 105"/>
                      <a:gd name="T25" fmla="*/ 9 h 126"/>
                      <a:gd name="T26" fmla="*/ 87 w 105"/>
                      <a:gd name="T27" fmla="*/ 11 h 126"/>
                      <a:gd name="T28" fmla="*/ 90 w 105"/>
                      <a:gd name="T29" fmla="*/ 15 h 126"/>
                      <a:gd name="T30" fmla="*/ 92 w 105"/>
                      <a:gd name="T31" fmla="*/ 18 h 126"/>
                      <a:gd name="T32" fmla="*/ 95 w 105"/>
                      <a:gd name="T33" fmla="*/ 22 h 126"/>
                      <a:gd name="T34" fmla="*/ 97 w 105"/>
                      <a:gd name="T35" fmla="*/ 25 h 126"/>
                      <a:gd name="T36" fmla="*/ 99 w 105"/>
                      <a:gd name="T37" fmla="*/ 30 h 126"/>
                      <a:gd name="T38" fmla="*/ 100 w 105"/>
                      <a:gd name="T39" fmla="*/ 34 h 126"/>
                      <a:gd name="T40" fmla="*/ 102 w 105"/>
                      <a:gd name="T41" fmla="*/ 39 h 126"/>
                      <a:gd name="T42" fmla="*/ 103 w 105"/>
                      <a:gd name="T43" fmla="*/ 44 h 126"/>
                      <a:gd name="T44" fmla="*/ 104 w 105"/>
                      <a:gd name="T45" fmla="*/ 48 h 126"/>
                      <a:gd name="T46" fmla="*/ 104 w 105"/>
                      <a:gd name="T47" fmla="*/ 54 h 126"/>
                      <a:gd name="T48" fmla="*/ 104 w 105"/>
                      <a:gd name="T49" fmla="*/ 58 h 126"/>
                      <a:gd name="T50" fmla="*/ 104 w 105"/>
                      <a:gd name="T51" fmla="*/ 64 h 126"/>
                      <a:gd name="T52" fmla="*/ 104 w 105"/>
                      <a:gd name="T53" fmla="*/ 69 h 126"/>
                      <a:gd name="T54" fmla="*/ 104 w 105"/>
                      <a:gd name="T55" fmla="*/ 73 h 126"/>
                      <a:gd name="T56" fmla="*/ 103 w 105"/>
                      <a:gd name="T57" fmla="*/ 78 h 126"/>
                      <a:gd name="T58" fmla="*/ 103 w 105"/>
                      <a:gd name="T59" fmla="*/ 82 h 126"/>
                      <a:gd name="T60" fmla="*/ 102 w 105"/>
                      <a:gd name="T61" fmla="*/ 86 h 126"/>
                      <a:gd name="T62" fmla="*/ 100 w 105"/>
                      <a:gd name="T63" fmla="*/ 90 h 126"/>
                      <a:gd name="T64" fmla="*/ 99 w 105"/>
                      <a:gd name="T65" fmla="*/ 93 h 126"/>
                      <a:gd name="T66" fmla="*/ 98 w 105"/>
                      <a:gd name="T67" fmla="*/ 97 h 126"/>
                      <a:gd name="T68" fmla="*/ 97 w 105"/>
                      <a:gd name="T69" fmla="*/ 99 h 126"/>
                      <a:gd name="T70" fmla="*/ 95 w 105"/>
                      <a:gd name="T71" fmla="*/ 102 h 126"/>
                      <a:gd name="T72" fmla="*/ 94 w 105"/>
                      <a:gd name="T73" fmla="*/ 105 h 126"/>
                      <a:gd name="T74" fmla="*/ 92 w 105"/>
                      <a:gd name="T75" fmla="*/ 107 h 126"/>
                      <a:gd name="T76" fmla="*/ 90 w 105"/>
                      <a:gd name="T77" fmla="*/ 109 h 126"/>
                      <a:gd name="T78" fmla="*/ 88 w 105"/>
                      <a:gd name="T79" fmla="*/ 111 h 126"/>
                      <a:gd name="T80" fmla="*/ 87 w 105"/>
                      <a:gd name="T81" fmla="*/ 114 h 126"/>
                      <a:gd name="T82" fmla="*/ 84 w 105"/>
                      <a:gd name="T83" fmla="*/ 115 h 126"/>
                      <a:gd name="T84" fmla="*/ 82 w 105"/>
                      <a:gd name="T85" fmla="*/ 117 h 126"/>
                      <a:gd name="T86" fmla="*/ 80 w 105"/>
                      <a:gd name="T87" fmla="*/ 118 h 126"/>
                      <a:gd name="T88" fmla="*/ 77 w 105"/>
                      <a:gd name="T89" fmla="*/ 120 h 126"/>
                      <a:gd name="T90" fmla="*/ 75 w 105"/>
                      <a:gd name="T91" fmla="*/ 121 h 126"/>
                      <a:gd name="T92" fmla="*/ 73 w 105"/>
                      <a:gd name="T93" fmla="*/ 122 h 126"/>
                      <a:gd name="T94" fmla="*/ 71 w 105"/>
                      <a:gd name="T95" fmla="*/ 122 h 126"/>
                      <a:gd name="T96" fmla="*/ 68 w 105"/>
                      <a:gd name="T97" fmla="*/ 123 h 126"/>
                      <a:gd name="T98" fmla="*/ 65 w 105"/>
                      <a:gd name="T99" fmla="*/ 124 h 126"/>
                      <a:gd name="T100" fmla="*/ 61 w 105"/>
                      <a:gd name="T101" fmla="*/ 124 h 126"/>
                      <a:gd name="T102" fmla="*/ 58 w 105"/>
                      <a:gd name="T103" fmla="*/ 125 h 126"/>
                      <a:gd name="T104" fmla="*/ 54 w 105"/>
                      <a:gd name="T105" fmla="*/ 125 h 126"/>
                      <a:gd name="T106" fmla="*/ 51 w 105"/>
                      <a:gd name="T107" fmla="*/ 125 h 126"/>
                      <a:gd name="T108" fmla="*/ 47 w 105"/>
                      <a:gd name="T109" fmla="*/ 125 h 126"/>
                      <a:gd name="T110" fmla="*/ 0 w 105"/>
                      <a:gd name="T111" fmla="*/ 126 h 1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
                      <a:gd name="T169" fmla="*/ 0 h 126"/>
                      <a:gd name="T170" fmla="*/ 105 w 105"/>
                      <a:gd name="T171" fmla="*/ 126 h 1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 h="126">
                        <a:moveTo>
                          <a:pt x="0" y="126"/>
                        </a:moveTo>
                        <a:lnTo>
                          <a:pt x="0" y="0"/>
                        </a:lnTo>
                        <a:lnTo>
                          <a:pt x="44" y="0"/>
                        </a:lnTo>
                        <a:lnTo>
                          <a:pt x="46" y="0"/>
                        </a:lnTo>
                        <a:lnTo>
                          <a:pt x="49" y="0"/>
                        </a:lnTo>
                        <a:lnTo>
                          <a:pt x="51" y="0"/>
                        </a:lnTo>
                        <a:lnTo>
                          <a:pt x="53" y="0"/>
                        </a:lnTo>
                        <a:lnTo>
                          <a:pt x="54" y="0"/>
                        </a:lnTo>
                        <a:lnTo>
                          <a:pt x="57" y="0"/>
                        </a:lnTo>
                        <a:lnTo>
                          <a:pt x="59" y="0"/>
                        </a:lnTo>
                        <a:lnTo>
                          <a:pt x="60" y="0"/>
                        </a:lnTo>
                        <a:lnTo>
                          <a:pt x="62" y="0"/>
                        </a:lnTo>
                        <a:lnTo>
                          <a:pt x="64" y="0"/>
                        </a:lnTo>
                        <a:lnTo>
                          <a:pt x="65" y="0"/>
                        </a:lnTo>
                        <a:lnTo>
                          <a:pt x="67" y="1"/>
                        </a:lnTo>
                        <a:lnTo>
                          <a:pt x="68" y="1"/>
                        </a:lnTo>
                        <a:lnTo>
                          <a:pt x="69" y="1"/>
                        </a:lnTo>
                        <a:lnTo>
                          <a:pt x="72" y="2"/>
                        </a:lnTo>
                        <a:lnTo>
                          <a:pt x="73" y="2"/>
                        </a:lnTo>
                        <a:lnTo>
                          <a:pt x="75" y="3"/>
                        </a:lnTo>
                        <a:lnTo>
                          <a:pt x="76" y="4"/>
                        </a:lnTo>
                        <a:lnTo>
                          <a:pt x="77" y="4"/>
                        </a:lnTo>
                        <a:lnTo>
                          <a:pt x="80" y="6"/>
                        </a:lnTo>
                        <a:lnTo>
                          <a:pt x="81" y="7"/>
                        </a:lnTo>
                        <a:lnTo>
                          <a:pt x="82" y="8"/>
                        </a:lnTo>
                        <a:lnTo>
                          <a:pt x="83" y="9"/>
                        </a:lnTo>
                        <a:lnTo>
                          <a:pt x="86" y="10"/>
                        </a:lnTo>
                        <a:lnTo>
                          <a:pt x="87" y="11"/>
                        </a:lnTo>
                        <a:lnTo>
                          <a:pt x="88" y="12"/>
                        </a:lnTo>
                        <a:lnTo>
                          <a:pt x="90" y="15"/>
                        </a:lnTo>
                        <a:lnTo>
                          <a:pt x="91" y="16"/>
                        </a:lnTo>
                        <a:lnTo>
                          <a:pt x="92" y="18"/>
                        </a:lnTo>
                        <a:lnTo>
                          <a:pt x="94" y="19"/>
                        </a:lnTo>
                        <a:lnTo>
                          <a:pt x="95" y="22"/>
                        </a:lnTo>
                        <a:lnTo>
                          <a:pt x="96" y="24"/>
                        </a:lnTo>
                        <a:lnTo>
                          <a:pt x="97" y="25"/>
                        </a:lnTo>
                        <a:lnTo>
                          <a:pt x="98" y="27"/>
                        </a:lnTo>
                        <a:lnTo>
                          <a:pt x="99" y="30"/>
                        </a:lnTo>
                        <a:lnTo>
                          <a:pt x="100" y="32"/>
                        </a:lnTo>
                        <a:lnTo>
                          <a:pt x="100" y="34"/>
                        </a:lnTo>
                        <a:lnTo>
                          <a:pt x="102" y="37"/>
                        </a:lnTo>
                        <a:lnTo>
                          <a:pt x="102" y="39"/>
                        </a:lnTo>
                        <a:lnTo>
                          <a:pt x="103" y="41"/>
                        </a:lnTo>
                        <a:lnTo>
                          <a:pt x="103" y="44"/>
                        </a:lnTo>
                        <a:lnTo>
                          <a:pt x="104" y="46"/>
                        </a:lnTo>
                        <a:lnTo>
                          <a:pt x="104" y="48"/>
                        </a:lnTo>
                        <a:lnTo>
                          <a:pt x="104" y="50"/>
                        </a:lnTo>
                        <a:lnTo>
                          <a:pt x="104" y="54"/>
                        </a:lnTo>
                        <a:lnTo>
                          <a:pt x="104" y="56"/>
                        </a:lnTo>
                        <a:lnTo>
                          <a:pt x="104" y="58"/>
                        </a:lnTo>
                        <a:lnTo>
                          <a:pt x="105" y="62"/>
                        </a:lnTo>
                        <a:lnTo>
                          <a:pt x="104" y="64"/>
                        </a:lnTo>
                        <a:lnTo>
                          <a:pt x="104" y="67"/>
                        </a:lnTo>
                        <a:lnTo>
                          <a:pt x="104" y="69"/>
                        </a:lnTo>
                        <a:lnTo>
                          <a:pt x="104" y="71"/>
                        </a:lnTo>
                        <a:lnTo>
                          <a:pt x="104" y="73"/>
                        </a:lnTo>
                        <a:lnTo>
                          <a:pt x="104" y="76"/>
                        </a:lnTo>
                        <a:lnTo>
                          <a:pt x="103" y="78"/>
                        </a:lnTo>
                        <a:lnTo>
                          <a:pt x="103" y="80"/>
                        </a:lnTo>
                        <a:lnTo>
                          <a:pt x="103" y="82"/>
                        </a:lnTo>
                        <a:lnTo>
                          <a:pt x="102" y="84"/>
                        </a:lnTo>
                        <a:lnTo>
                          <a:pt x="102" y="86"/>
                        </a:lnTo>
                        <a:lnTo>
                          <a:pt x="102" y="88"/>
                        </a:lnTo>
                        <a:lnTo>
                          <a:pt x="100" y="90"/>
                        </a:lnTo>
                        <a:lnTo>
                          <a:pt x="99" y="91"/>
                        </a:lnTo>
                        <a:lnTo>
                          <a:pt x="99" y="93"/>
                        </a:lnTo>
                        <a:lnTo>
                          <a:pt x="98" y="94"/>
                        </a:lnTo>
                        <a:lnTo>
                          <a:pt x="98" y="97"/>
                        </a:lnTo>
                        <a:lnTo>
                          <a:pt x="97" y="98"/>
                        </a:lnTo>
                        <a:lnTo>
                          <a:pt x="97" y="99"/>
                        </a:lnTo>
                        <a:lnTo>
                          <a:pt x="96" y="101"/>
                        </a:lnTo>
                        <a:lnTo>
                          <a:pt x="95" y="102"/>
                        </a:lnTo>
                        <a:lnTo>
                          <a:pt x="95" y="103"/>
                        </a:lnTo>
                        <a:lnTo>
                          <a:pt x="94" y="105"/>
                        </a:lnTo>
                        <a:lnTo>
                          <a:pt x="94" y="107"/>
                        </a:lnTo>
                        <a:lnTo>
                          <a:pt x="92" y="107"/>
                        </a:lnTo>
                        <a:lnTo>
                          <a:pt x="91" y="108"/>
                        </a:lnTo>
                        <a:lnTo>
                          <a:pt x="90" y="109"/>
                        </a:lnTo>
                        <a:lnTo>
                          <a:pt x="89" y="110"/>
                        </a:lnTo>
                        <a:lnTo>
                          <a:pt x="88" y="111"/>
                        </a:lnTo>
                        <a:lnTo>
                          <a:pt x="87" y="113"/>
                        </a:lnTo>
                        <a:lnTo>
                          <a:pt x="87" y="114"/>
                        </a:lnTo>
                        <a:lnTo>
                          <a:pt x="86" y="115"/>
                        </a:lnTo>
                        <a:lnTo>
                          <a:pt x="84" y="115"/>
                        </a:lnTo>
                        <a:lnTo>
                          <a:pt x="83" y="116"/>
                        </a:lnTo>
                        <a:lnTo>
                          <a:pt x="82" y="117"/>
                        </a:lnTo>
                        <a:lnTo>
                          <a:pt x="82" y="118"/>
                        </a:lnTo>
                        <a:lnTo>
                          <a:pt x="80" y="118"/>
                        </a:lnTo>
                        <a:lnTo>
                          <a:pt x="79" y="118"/>
                        </a:lnTo>
                        <a:lnTo>
                          <a:pt x="77" y="120"/>
                        </a:lnTo>
                        <a:lnTo>
                          <a:pt x="76" y="120"/>
                        </a:lnTo>
                        <a:lnTo>
                          <a:pt x="75" y="121"/>
                        </a:lnTo>
                        <a:lnTo>
                          <a:pt x="74" y="121"/>
                        </a:lnTo>
                        <a:lnTo>
                          <a:pt x="73" y="122"/>
                        </a:lnTo>
                        <a:lnTo>
                          <a:pt x="72" y="122"/>
                        </a:lnTo>
                        <a:lnTo>
                          <a:pt x="71" y="122"/>
                        </a:lnTo>
                        <a:lnTo>
                          <a:pt x="69" y="123"/>
                        </a:lnTo>
                        <a:lnTo>
                          <a:pt x="68" y="123"/>
                        </a:lnTo>
                        <a:lnTo>
                          <a:pt x="67" y="124"/>
                        </a:lnTo>
                        <a:lnTo>
                          <a:pt x="65" y="124"/>
                        </a:lnTo>
                        <a:lnTo>
                          <a:pt x="64" y="124"/>
                        </a:lnTo>
                        <a:lnTo>
                          <a:pt x="61" y="124"/>
                        </a:lnTo>
                        <a:lnTo>
                          <a:pt x="60" y="125"/>
                        </a:lnTo>
                        <a:lnTo>
                          <a:pt x="58" y="125"/>
                        </a:lnTo>
                        <a:lnTo>
                          <a:pt x="57" y="125"/>
                        </a:lnTo>
                        <a:lnTo>
                          <a:pt x="54" y="125"/>
                        </a:lnTo>
                        <a:lnTo>
                          <a:pt x="53" y="125"/>
                        </a:lnTo>
                        <a:lnTo>
                          <a:pt x="51" y="125"/>
                        </a:lnTo>
                        <a:lnTo>
                          <a:pt x="50" y="125"/>
                        </a:lnTo>
                        <a:lnTo>
                          <a:pt x="47" y="125"/>
                        </a:lnTo>
                        <a:lnTo>
                          <a:pt x="46" y="126"/>
                        </a:lnTo>
                        <a:lnTo>
                          <a:pt x="0" y="126"/>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300" name="Freeform 1076"/>
                  <p:cNvSpPr>
                    <a:spLocks/>
                  </p:cNvSpPr>
                  <p:nvPr/>
                </p:nvSpPr>
                <p:spPr bwMode="auto">
                  <a:xfrm>
                    <a:off x="4547" y="2393"/>
                    <a:ext cx="38" cy="64"/>
                  </a:xfrm>
                  <a:custGeom>
                    <a:avLst/>
                    <a:gdLst>
                      <a:gd name="T0" fmla="*/ 0 w 76"/>
                      <a:gd name="T1" fmla="*/ 127 h 127"/>
                      <a:gd name="T2" fmla="*/ 2 w 76"/>
                      <a:gd name="T3" fmla="*/ 127 h 127"/>
                      <a:gd name="T4" fmla="*/ 2 w 76"/>
                      <a:gd name="T5" fmla="*/ 2 h 127"/>
                      <a:gd name="T6" fmla="*/ 66 w 76"/>
                      <a:gd name="T7" fmla="*/ 2 h 127"/>
                      <a:gd name="T8" fmla="*/ 68 w 76"/>
                      <a:gd name="T9" fmla="*/ 3 h 127"/>
                      <a:gd name="T10" fmla="*/ 70 w 76"/>
                      <a:gd name="T11" fmla="*/ 3 h 127"/>
                      <a:gd name="T12" fmla="*/ 73 w 76"/>
                      <a:gd name="T13" fmla="*/ 4 h 127"/>
                      <a:gd name="T14" fmla="*/ 74 w 76"/>
                      <a:gd name="T15" fmla="*/ 4 h 127"/>
                      <a:gd name="T16" fmla="*/ 76 w 76"/>
                      <a:gd name="T17" fmla="*/ 5 h 127"/>
                      <a:gd name="T18" fmla="*/ 76 w 76"/>
                      <a:gd name="T19" fmla="*/ 4 h 127"/>
                      <a:gd name="T20" fmla="*/ 76 w 76"/>
                      <a:gd name="T21" fmla="*/ 3 h 127"/>
                      <a:gd name="T22" fmla="*/ 74 w 76"/>
                      <a:gd name="T23" fmla="*/ 2 h 127"/>
                      <a:gd name="T24" fmla="*/ 73 w 76"/>
                      <a:gd name="T25" fmla="*/ 2 h 127"/>
                      <a:gd name="T26" fmla="*/ 70 w 76"/>
                      <a:gd name="T27" fmla="*/ 1 h 127"/>
                      <a:gd name="T28" fmla="*/ 68 w 76"/>
                      <a:gd name="T29" fmla="*/ 1 h 127"/>
                      <a:gd name="T30" fmla="*/ 66 w 76"/>
                      <a:gd name="T31" fmla="*/ 0 h 127"/>
                      <a:gd name="T32" fmla="*/ 0 w 76"/>
                      <a:gd name="T33" fmla="*/ 1 h 127"/>
                      <a:gd name="T34" fmla="*/ 0 w 76"/>
                      <a:gd name="T35" fmla="*/ 127 h 1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127"/>
                      <a:gd name="T56" fmla="*/ 76 w 76"/>
                      <a:gd name="T57" fmla="*/ 127 h 1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127">
                        <a:moveTo>
                          <a:pt x="0" y="127"/>
                        </a:moveTo>
                        <a:lnTo>
                          <a:pt x="2" y="127"/>
                        </a:lnTo>
                        <a:lnTo>
                          <a:pt x="2" y="2"/>
                        </a:lnTo>
                        <a:lnTo>
                          <a:pt x="66" y="2"/>
                        </a:lnTo>
                        <a:lnTo>
                          <a:pt x="68" y="3"/>
                        </a:lnTo>
                        <a:lnTo>
                          <a:pt x="70" y="3"/>
                        </a:lnTo>
                        <a:lnTo>
                          <a:pt x="73" y="4"/>
                        </a:lnTo>
                        <a:lnTo>
                          <a:pt x="74" y="4"/>
                        </a:lnTo>
                        <a:lnTo>
                          <a:pt x="76" y="5"/>
                        </a:lnTo>
                        <a:lnTo>
                          <a:pt x="76" y="4"/>
                        </a:lnTo>
                        <a:lnTo>
                          <a:pt x="76" y="3"/>
                        </a:lnTo>
                        <a:lnTo>
                          <a:pt x="74" y="2"/>
                        </a:lnTo>
                        <a:lnTo>
                          <a:pt x="73" y="2"/>
                        </a:lnTo>
                        <a:lnTo>
                          <a:pt x="70" y="1"/>
                        </a:lnTo>
                        <a:lnTo>
                          <a:pt x="68" y="1"/>
                        </a:lnTo>
                        <a:lnTo>
                          <a:pt x="66" y="0"/>
                        </a:lnTo>
                        <a:lnTo>
                          <a:pt x="0" y="1"/>
                        </a:lnTo>
                        <a:lnTo>
                          <a:pt x="0" y="12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1" name="Freeform 1077"/>
                  <p:cNvSpPr>
                    <a:spLocks/>
                  </p:cNvSpPr>
                  <p:nvPr/>
                </p:nvSpPr>
                <p:spPr bwMode="auto">
                  <a:xfrm>
                    <a:off x="4584" y="2395"/>
                    <a:ext cx="2" cy="2"/>
                  </a:xfrm>
                  <a:custGeom>
                    <a:avLst/>
                    <a:gdLst>
                      <a:gd name="T0" fmla="*/ 1 w 3"/>
                      <a:gd name="T1" fmla="*/ 1 h 4"/>
                      <a:gd name="T2" fmla="*/ 0 w 3"/>
                      <a:gd name="T3" fmla="*/ 2 h 4"/>
                      <a:gd name="T4" fmla="*/ 1 w 3"/>
                      <a:gd name="T5" fmla="*/ 4 h 4"/>
                      <a:gd name="T6" fmla="*/ 2 w 3"/>
                      <a:gd name="T7" fmla="*/ 2 h 4"/>
                      <a:gd name="T8" fmla="*/ 3 w 3"/>
                      <a:gd name="T9" fmla="*/ 1 h 4"/>
                      <a:gd name="T10" fmla="*/ 3 w 3"/>
                      <a:gd name="T11" fmla="*/ 1 h 4"/>
                      <a:gd name="T12" fmla="*/ 1 w 3"/>
                      <a:gd name="T13" fmla="*/ 0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0" y="2"/>
                        </a:lnTo>
                        <a:lnTo>
                          <a:pt x="1" y="4"/>
                        </a:lnTo>
                        <a:lnTo>
                          <a:pt x="2" y="2"/>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2" name="Freeform 1078"/>
                  <p:cNvSpPr>
                    <a:spLocks/>
                  </p:cNvSpPr>
                  <p:nvPr/>
                </p:nvSpPr>
                <p:spPr bwMode="auto">
                  <a:xfrm>
                    <a:off x="4585" y="2396"/>
                    <a:ext cx="2" cy="1"/>
                  </a:xfrm>
                  <a:custGeom>
                    <a:avLst/>
                    <a:gdLst>
                      <a:gd name="T0" fmla="*/ 0 w 5"/>
                      <a:gd name="T1" fmla="*/ 3 h 4"/>
                      <a:gd name="T2" fmla="*/ 0 w 5"/>
                      <a:gd name="T3" fmla="*/ 3 h 4"/>
                      <a:gd name="T4" fmla="*/ 2 w 5"/>
                      <a:gd name="T5" fmla="*/ 3 h 4"/>
                      <a:gd name="T6" fmla="*/ 5 w 5"/>
                      <a:gd name="T7" fmla="*/ 4 h 4"/>
                      <a:gd name="T8" fmla="*/ 5 w 5"/>
                      <a:gd name="T9" fmla="*/ 3 h 4"/>
                      <a:gd name="T10" fmla="*/ 5 w 5"/>
                      <a:gd name="T11" fmla="*/ 1 h 4"/>
                      <a:gd name="T12" fmla="*/ 2 w 5"/>
                      <a:gd name="T13" fmla="*/ 0 h 4"/>
                      <a:gd name="T14" fmla="*/ 1 w 5"/>
                      <a:gd name="T15" fmla="*/ 0 h 4"/>
                      <a:gd name="T16" fmla="*/ 1 w 5"/>
                      <a:gd name="T17" fmla="*/ 1 h 4"/>
                      <a:gd name="T18" fmla="*/ 0 w 5"/>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0" y="3"/>
                        </a:moveTo>
                        <a:lnTo>
                          <a:pt x="0" y="3"/>
                        </a:lnTo>
                        <a:lnTo>
                          <a:pt x="2" y="3"/>
                        </a:lnTo>
                        <a:lnTo>
                          <a:pt x="5" y="4"/>
                        </a:lnTo>
                        <a:lnTo>
                          <a:pt x="5" y="3"/>
                        </a:lnTo>
                        <a:lnTo>
                          <a:pt x="5" y="1"/>
                        </a:lnTo>
                        <a:lnTo>
                          <a:pt x="2" y="0"/>
                        </a:lnTo>
                        <a:lnTo>
                          <a:pt x="1" y="0"/>
                        </a:lnTo>
                        <a:lnTo>
                          <a:pt x="1" y="1"/>
                        </a:lnTo>
                        <a:lnTo>
                          <a:pt x="0"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3" name="Freeform 1079"/>
                  <p:cNvSpPr>
                    <a:spLocks/>
                  </p:cNvSpPr>
                  <p:nvPr/>
                </p:nvSpPr>
                <p:spPr bwMode="auto">
                  <a:xfrm>
                    <a:off x="4587" y="2396"/>
                    <a:ext cx="3" cy="3"/>
                  </a:xfrm>
                  <a:custGeom>
                    <a:avLst/>
                    <a:gdLst>
                      <a:gd name="T0" fmla="*/ 1 w 5"/>
                      <a:gd name="T1" fmla="*/ 2 h 6"/>
                      <a:gd name="T2" fmla="*/ 0 w 5"/>
                      <a:gd name="T3" fmla="*/ 3 h 6"/>
                      <a:gd name="T4" fmla="*/ 3 w 5"/>
                      <a:gd name="T5" fmla="*/ 6 h 6"/>
                      <a:gd name="T6" fmla="*/ 4 w 5"/>
                      <a:gd name="T7" fmla="*/ 5 h 6"/>
                      <a:gd name="T8" fmla="*/ 5 w 5"/>
                      <a:gd name="T9" fmla="*/ 4 h 6"/>
                      <a:gd name="T10" fmla="*/ 3 w 5"/>
                      <a:gd name="T11" fmla="*/ 2 h 6"/>
                      <a:gd name="T12" fmla="*/ 1 w 5"/>
                      <a:gd name="T13" fmla="*/ 0 h 6"/>
                      <a:gd name="T14" fmla="*/ 1 w 5"/>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1" y="2"/>
                        </a:moveTo>
                        <a:lnTo>
                          <a:pt x="0" y="3"/>
                        </a:lnTo>
                        <a:lnTo>
                          <a:pt x="3" y="6"/>
                        </a:lnTo>
                        <a:lnTo>
                          <a:pt x="4" y="5"/>
                        </a:lnTo>
                        <a:lnTo>
                          <a:pt x="5" y="4"/>
                        </a:lnTo>
                        <a:lnTo>
                          <a:pt x="3" y="2"/>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4" name="Freeform 1080"/>
                  <p:cNvSpPr>
                    <a:spLocks/>
                  </p:cNvSpPr>
                  <p:nvPr/>
                </p:nvSpPr>
                <p:spPr bwMode="auto">
                  <a:xfrm>
                    <a:off x="4588" y="2398"/>
                    <a:ext cx="2" cy="2"/>
                  </a:xfrm>
                  <a:custGeom>
                    <a:avLst/>
                    <a:gdLst>
                      <a:gd name="T0" fmla="*/ 1 w 5"/>
                      <a:gd name="T1" fmla="*/ 2 h 3"/>
                      <a:gd name="T2" fmla="*/ 0 w 5"/>
                      <a:gd name="T3" fmla="*/ 1 h 3"/>
                      <a:gd name="T4" fmla="*/ 5 w 5"/>
                      <a:gd name="T5" fmla="*/ 3 h 3"/>
                      <a:gd name="T6" fmla="*/ 5 w 5"/>
                      <a:gd name="T7" fmla="*/ 2 h 3"/>
                      <a:gd name="T8" fmla="*/ 5 w 5"/>
                      <a:gd name="T9" fmla="*/ 1 h 3"/>
                      <a:gd name="T10" fmla="*/ 2 w 5"/>
                      <a:gd name="T11" fmla="*/ 0 h 3"/>
                      <a:gd name="T12" fmla="*/ 2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5" name="Freeform 1081"/>
                  <p:cNvSpPr>
                    <a:spLocks/>
                  </p:cNvSpPr>
                  <p:nvPr/>
                </p:nvSpPr>
                <p:spPr bwMode="auto">
                  <a:xfrm>
                    <a:off x="4590" y="2398"/>
                    <a:ext cx="4" cy="5"/>
                  </a:xfrm>
                  <a:custGeom>
                    <a:avLst/>
                    <a:gdLst>
                      <a:gd name="T0" fmla="*/ 2 w 8"/>
                      <a:gd name="T1" fmla="*/ 1 h 8"/>
                      <a:gd name="T2" fmla="*/ 0 w 8"/>
                      <a:gd name="T3" fmla="*/ 2 h 8"/>
                      <a:gd name="T4" fmla="*/ 6 w 8"/>
                      <a:gd name="T5" fmla="*/ 8 h 8"/>
                      <a:gd name="T6" fmla="*/ 7 w 8"/>
                      <a:gd name="T7" fmla="*/ 7 h 8"/>
                      <a:gd name="T8" fmla="*/ 8 w 8"/>
                      <a:gd name="T9" fmla="*/ 6 h 8"/>
                      <a:gd name="T10" fmla="*/ 4 w 8"/>
                      <a:gd name="T11" fmla="*/ 1 h 8"/>
                      <a:gd name="T12" fmla="*/ 2 w 8"/>
                      <a:gd name="T13" fmla="*/ 0 h 8"/>
                      <a:gd name="T14" fmla="*/ 2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2" y="1"/>
                        </a:moveTo>
                        <a:lnTo>
                          <a:pt x="0" y="2"/>
                        </a:lnTo>
                        <a:lnTo>
                          <a:pt x="6" y="8"/>
                        </a:lnTo>
                        <a:lnTo>
                          <a:pt x="7" y="7"/>
                        </a:lnTo>
                        <a:lnTo>
                          <a:pt x="8" y="6"/>
                        </a:lnTo>
                        <a:lnTo>
                          <a:pt x="4" y="1"/>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6" name="Freeform 1082"/>
                  <p:cNvSpPr>
                    <a:spLocks/>
                  </p:cNvSpPr>
                  <p:nvPr/>
                </p:nvSpPr>
                <p:spPr bwMode="auto">
                  <a:xfrm>
                    <a:off x="4593" y="2401"/>
                    <a:ext cx="1" cy="2"/>
                  </a:xfrm>
                  <a:custGeom>
                    <a:avLst/>
                    <a:gdLst>
                      <a:gd name="T0" fmla="*/ 1 w 4"/>
                      <a:gd name="T1" fmla="*/ 2 h 4"/>
                      <a:gd name="T2" fmla="*/ 0 w 4"/>
                      <a:gd name="T3" fmla="*/ 2 h 4"/>
                      <a:gd name="T4" fmla="*/ 1 w 4"/>
                      <a:gd name="T5" fmla="*/ 4 h 4"/>
                      <a:gd name="T6" fmla="*/ 2 w 4"/>
                      <a:gd name="T7" fmla="*/ 4 h 4"/>
                      <a:gd name="T8" fmla="*/ 4 w 4"/>
                      <a:gd name="T9" fmla="*/ 4 h 4"/>
                      <a:gd name="T10" fmla="*/ 1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2"/>
                        </a:lnTo>
                        <a:lnTo>
                          <a:pt x="1" y="4"/>
                        </a:lnTo>
                        <a:lnTo>
                          <a:pt x="2" y="4"/>
                        </a:lnTo>
                        <a:lnTo>
                          <a:pt x="4" y="4"/>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7" name="Freeform 1083"/>
                  <p:cNvSpPr>
                    <a:spLocks/>
                  </p:cNvSpPr>
                  <p:nvPr/>
                </p:nvSpPr>
                <p:spPr bwMode="auto">
                  <a:xfrm>
                    <a:off x="4593" y="2403"/>
                    <a:ext cx="2" cy="1"/>
                  </a:xfrm>
                  <a:custGeom>
                    <a:avLst/>
                    <a:gdLst>
                      <a:gd name="T0" fmla="*/ 0 w 4"/>
                      <a:gd name="T1" fmla="*/ 1 h 3"/>
                      <a:gd name="T2" fmla="*/ 1 w 4"/>
                      <a:gd name="T3" fmla="*/ 3 h 3"/>
                      <a:gd name="T4" fmla="*/ 1 w 4"/>
                      <a:gd name="T5" fmla="*/ 3 h 3"/>
                      <a:gd name="T6" fmla="*/ 3 w 4"/>
                      <a:gd name="T7" fmla="*/ 2 h 3"/>
                      <a:gd name="T8" fmla="*/ 4 w 4"/>
                      <a:gd name="T9" fmla="*/ 1 h 3"/>
                      <a:gd name="T10" fmla="*/ 3 w 4"/>
                      <a:gd name="T11" fmla="*/ 0 h 3"/>
                      <a:gd name="T12" fmla="*/ 1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1" y="3"/>
                        </a:lnTo>
                        <a:lnTo>
                          <a:pt x="3" y="2"/>
                        </a:lnTo>
                        <a:lnTo>
                          <a:pt x="4" y="1"/>
                        </a:lnTo>
                        <a:lnTo>
                          <a:pt x="3"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8" name="Freeform 1084"/>
                  <p:cNvSpPr>
                    <a:spLocks/>
                  </p:cNvSpPr>
                  <p:nvPr/>
                </p:nvSpPr>
                <p:spPr bwMode="auto">
                  <a:xfrm>
                    <a:off x="4594" y="2403"/>
                    <a:ext cx="2" cy="3"/>
                  </a:xfrm>
                  <a:custGeom>
                    <a:avLst/>
                    <a:gdLst>
                      <a:gd name="T0" fmla="*/ 2 w 5"/>
                      <a:gd name="T1" fmla="*/ 2 h 7"/>
                      <a:gd name="T2" fmla="*/ 0 w 5"/>
                      <a:gd name="T3" fmla="*/ 2 h 7"/>
                      <a:gd name="T4" fmla="*/ 3 w 5"/>
                      <a:gd name="T5" fmla="*/ 7 h 7"/>
                      <a:gd name="T6" fmla="*/ 4 w 5"/>
                      <a:gd name="T7" fmla="*/ 7 h 7"/>
                      <a:gd name="T8" fmla="*/ 5 w 5"/>
                      <a:gd name="T9" fmla="*/ 7 h 7"/>
                      <a:gd name="T10" fmla="*/ 2 w 5"/>
                      <a:gd name="T11" fmla="*/ 0 h 7"/>
                      <a:gd name="T12" fmla="*/ 3 w 5"/>
                      <a:gd name="T13" fmla="*/ 1 h 7"/>
                      <a:gd name="T14" fmla="*/ 2 w 5"/>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2" y="2"/>
                        </a:moveTo>
                        <a:lnTo>
                          <a:pt x="0" y="2"/>
                        </a:lnTo>
                        <a:lnTo>
                          <a:pt x="3" y="7"/>
                        </a:lnTo>
                        <a:lnTo>
                          <a:pt x="4" y="7"/>
                        </a:lnTo>
                        <a:lnTo>
                          <a:pt x="5" y="7"/>
                        </a:lnTo>
                        <a:lnTo>
                          <a:pt x="2" y="0"/>
                        </a:lnTo>
                        <a:lnTo>
                          <a:pt x="3"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09" name="Freeform 1085"/>
                  <p:cNvSpPr>
                    <a:spLocks/>
                  </p:cNvSpPr>
                  <p:nvPr/>
                </p:nvSpPr>
                <p:spPr bwMode="auto">
                  <a:xfrm>
                    <a:off x="4595" y="2405"/>
                    <a:ext cx="2" cy="2"/>
                  </a:xfrm>
                  <a:custGeom>
                    <a:avLst/>
                    <a:gdLst>
                      <a:gd name="T0" fmla="*/ 0 w 3"/>
                      <a:gd name="T1" fmla="*/ 1 h 3"/>
                      <a:gd name="T2" fmla="*/ 1 w 3"/>
                      <a:gd name="T3" fmla="*/ 3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1" y="3"/>
                        </a:lnTo>
                        <a:lnTo>
                          <a:pt x="2" y="2"/>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0" name="Freeform 1086"/>
                  <p:cNvSpPr>
                    <a:spLocks/>
                  </p:cNvSpPr>
                  <p:nvPr/>
                </p:nvSpPr>
                <p:spPr bwMode="auto">
                  <a:xfrm>
                    <a:off x="4595" y="2405"/>
                    <a:ext cx="3" cy="5"/>
                  </a:xfrm>
                  <a:custGeom>
                    <a:avLst/>
                    <a:gdLst>
                      <a:gd name="T0" fmla="*/ 1 w 6"/>
                      <a:gd name="T1" fmla="*/ 2 h 9"/>
                      <a:gd name="T2" fmla="*/ 0 w 6"/>
                      <a:gd name="T3" fmla="*/ 2 h 9"/>
                      <a:gd name="T4" fmla="*/ 3 w 6"/>
                      <a:gd name="T5" fmla="*/ 9 h 9"/>
                      <a:gd name="T6" fmla="*/ 6 w 6"/>
                      <a:gd name="T7" fmla="*/ 9 h 9"/>
                      <a:gd name="T8" fmla="*/ 1 w 6"/>
                      <a:gd name="T9" fmla="*/ 0 h 9"/>
                      <a:gd name="T10" fmla="*/ 2 w 6"/>
                      <a:gd name="T11" fmla="*/ 1 h 9"/>
                      <a:gd name="T12" fmla="*/ 1 w 6"/>
                      <a:gd name="T13" fmla="*/ 2 h 9"/>
                      <a:gd name="T14" fmla="*/ 0 60000 65536"/>
                      <a:gd name="T15" fmla="*/ 0 60000 65536"/>
                      <a:gd name="T16" fmla="*/ 0 60000 65536"/>
                      <a:gd name="T17" fmla="*/ 0 60000 65536"/>
                      <a:gd name="T18" fmla="*/ 0 60000 65536"/>
                      <a:gd name="T19" fmla="*/ 0 60000 65536"/>
                      <a:gd name="T20" fmla="*/ 0 60000 65536"/>
                      <a:gd name="T21" fmla="*/ 0 w 6"/>
                      <a:gd name="T22" fmla="*/ 0 h 9"/>
                      <a:gd name="T23" fmla="*/ 6 w 6"/>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9">
                        <a:moveTo>
                          <a:pt x="1" y="2"/>
                        </a:moveTo>
                        <a:lnTo>
                          <a:pt x="0" y="2"/>
                        </a:lnTo>
                        <a:lnTo>
                          <a:pt x="3" y="9"/>
                        </a:lnTo>
                        <a:lnTo>
                          <a:pt x="6" y="9"/>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1" name="Freeform 1087"/>
                  <p:cNvSpPr>
                    <a:spLocks/>
                  </p:cNvSpPr>
                  <p:nvPr/>
                </p:nvSpPr>
                <p:spPr bwMode="auto">
                  <a:xfrm>
                    <a:off x="4595" y="2410"/>
                    <a:ext cx="6" cy="33"/>
                  </a:xfrm>
                  <a:custGeom>
                    <a:avLst/>
                    <a:gdLst>
                      <a:gd name="T0" fmla="*/ 3 w 10"/>
                      <a:gd name="T1" fmla="*/ 0 h 67"/>
                      <a:gd name="T2" fmla="*/ 3 w 10"/>
                      <a:gd name="T3" fmla="*/ 2 h 67"/>
                      <a:gd name="T4" fmla="*/ 4 w 10"/>
                      <a:gd name="T5" fmla="*/ 5 h 67"/>
                      <a:gd name="T6" fmla="*/ 4 w 10"/>
                      <a:gd name="T7" fmla="*/ 7 h 67"/>
                      <a:gd name="T8" fmla="*/ 6 w 10"/>
                      <a:gd name="T9" fmla="*/ 9 h 67"/>
                      <a:gd name="T10" fmla="*/ 6 w 10"/>
                      <a:gd name="T11" fmla="*/ 12 h 67"/>
                      <a:gd name="T12" fmla="*/ 7 w 10"/>
                      <a:gd name="T13" fmla="*/ 14 h 67"/>
                      <a:gd name="T14" fmla="*/ 7 w 10"/>
                      <a:gd name="T15" fmla="*/ 26 h 67"/>
                      <a:gd name="T16" fmla="*/ 8 w 10"/>
                      <a:gd name="T17" fmla="*/ 30 h 67"/>
                      <a:gd name="T18" fmla="*/ 7 w 10"/>
                      <a:gd name="T19" fmla="*/ 32 h 67"/>
                      <a:gd name="T20" fmla="*/ 7 w 10"/>
                      <a:gd name="T21" fmla="*/ 44 h 67"/>
                      <a:gd name="T22" fmla="*/ 6 w 10"/>
                      <a:gd name="T23" fmla="*/ 46 h 67"/>
                      <a:gd name="T24" fmla="*/ 6 w 10"/>
                      <a:gd name="T25" fmla="*/ 50 h 67"/>
                      <a:gd name="T26" fmla="*/ 4 w 10"/>
                      <a:gd name="T27" fmla="*/ 52 h 67"/>
                      <a:gd name="T28" fmla="*/ 4 w 10"/>
                      <a:gd name="T29" fmla="*/ 55 h 67"/>
                      <a:gd name="T30" fmla="*/ 2 w 10"/>
                      <a:gd name="T31" fmla="*/ 58 h 67"/>
                      <a:gd name="T32" fmla="*/ 2 w 10"/>
                      <a:gd name="T33" fmla="*/ 60 h 67"/>
                      <a:gd name="T34" fmla="*/ 1 w 10"/>
                      <a:gd name="T35" fmla="*/ 61 h 67"/>
                      <a:gd name="T36" fmla="*/ 1 w 10"/>
                      <a:gd name="T37" fmla="*/ 63 h 67"/>
                      <a:gd name="T38" fmla="*/ 0 w 10"/>
                      <a:gd name="T39" fmla="*/ 65 h 67"/>
                      <a:gd name="T40" fmla="*/ 1 w 10"/>
                      <a:gd name="T41" fmla="*/ 66 h 67"/>
                      <a:gd name="T42" fmla="*/ 2 w 10"/>
                      <a:gd name="T43" fmla="*/ 67 h 67"/>
                      <a:gd name="T44" fmla="*/ 3 w 10"/>
                      <a:gd name="T45" fmla="*/ 66 h 67"/>
                      <a:gd name="T46" fmla="*/ 3 w 10"/>
                      <a:gd name="T47" fmla="*/ 63 h 67"/>
                      <a:gd name="T48" fmla="*/ 4 w 10"/>
                      <a:gd name="T49" fmla="*/ 62 h 67"/>
                      <a:gd name="T50" fmla="*/ 4 w 10"/>
                      <a:gd name="T51" fmla="*/ 60 h 67"/>
                      <a:gd name="T52" fmla="*/ 7 w 10"/>
                      <a:gd name="T53" fmla="*/ 58 h 67"/>
                      <a:gd name="T54" fmla="*/ 7 w 10"/>
                      <a:gd name="T55" fmla="*/ 52 h 67"/>
                      <a:gd name="T56" fmla="*/ 8 w 10"/>
                      <a:gd name="T57" fmla="*/ 50 h 67"/>
                      <a:gd name="T58" fmla="*/ 8 w 10"/>
                      <a:gd name="T59" fmla="*/ 46 h 67"/>
                      <a:gd name="T60" fmla="*/ 9 w 10"/>
                      <a:gd name="T61" fmla="*/ 44 h 67"/>
                      <a:gd name="T62" fmla="*/ 9 w 10"/>
                      <a:gd name="T63" fmla="*/ 32 h 67"/>
                      <a:gd name="T64" fmla="*/ 10 w 10"/>
                      <a:gd name="T65" fmla="*/ 30 h 67"/>
                      <a:gd name="T66" fmla="*/ 9 w 10"/>
                      <a:gd name="T67" fmla="*/ 26 h 67"/>
                      <a:gd name="T68" fmla="*/ 9 w 10"/>
                      <a:gd name="T69" fmla="*/ 14 h 67"/>
                      <a:gd name="T70" fmla="*/ 8 w 10"/>
                      <a:gd name="T71" fmla="*/ 12 h 67"/>
                      <a:gd name="T72" fmla="*/ 8 w 10"/>
                      <a:gd name="T73" fmla="*/ 9 h 67"/>
                      <a:gd name="T74" fmla="*/ 7 w 10"/>
                      <a:gd name="T75" fmla="*/ 7 h 67"/>
                      <a:gd name="T76" fmla="*/ 7 w 10"/>
                      <a:gd name="T77" fmla="*/ 5 h 67"/>
                      <a:gd name="T78" fmla="*/ 6 w 10"/>
                      <a:gd name="T79" fmla="*/ 2 h 67"/>
                      <a:gd name="T80" fmla="*/ 6 w 10"/>
                      <a:gd name="T81" fmla="*/ 0 h 67"/>
                      <a:gd name="T82" fmla="*/ 3 w 10"/>
                      <a:gd name="T83" fmla="*/ 0 h 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
                      <a:gd name="T127" fmla="*/ 0 h 67"/>
                      <a:gd name="T128" fmla="*/ 10 w 10"/>
                      <a:gd name="T129" fmla="*/ 67 h 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 h="67">
                        <a:moveTo>
                          <a:pt x="3" y="0"/>
                        </a:moveTo>
                        <a:lnTo>
                          <a:pt x="3" y="2"/>
                        </a:lnTo>
                        <a:lnTo>
                          <a:pt x="4" y="5"/>
                        </a:lnTo>
                        <a:lnTo>
                          <a:pt x="4" y="7"/>
                        </a:lnTo>
                        <a:lnTo>
                          <a:pt x="6" y="9"/>
                        </a:lnTo>
                        <a:lnTo>
                          <a:pt x="6" y="12"/>
                        </a:lnTo>
                        <a:lnTo>
                          <a:pt x="7" y="14"/>
                        </a:lnTo>
                        <a:lnTo>
                          <a:pt x="7" y="26"/>
                        </a:lnTo>
                        <a:lnTo>
                          <a:pt x="8" y="30"/>
                        </a:lnTo>
                        <a:lnTo>
                          <a:pt x="7" y="32"/>
                        </a:lnTo>
                        <a:lnTo>
                          <a:pt x="7" y="44"/>
                        </a:lnTo>
                        <a:lnTo>
                          <a:pt x="6" y="46"/>
                        </a:lnTo>
                        <a:lnTo>
                          <a:pt x="6" y="50"/>
                        </a:lnTo>
                        <a:lnTo>
                          <a:pt x="4" y="52"/>
                        </a:lnTo>
                        <a:lnTo>
                          <a:pt x="4" y="55"/>
                        </a:lnTo>
                        <a:lnTo>
                          <a:pt x="2" y="58"/>
                        </a:lnTo>
                        <a:lnTo>
                          <a:pt x="2" y="60"/>
                        </a:lnTo>
                        <a:lnTo>
                          <a:pt x="1" y="61"/>
                        </a:lnTo>
                        <a:lnTo>
                          <a:pt x="1" y="63"/>
                        </a:lnTo>
                        <a:lnTo>
                          <a:pt x="0" y="65"/>
                        </a:lnTo>
                        <a:lnTo>
                          <a:pt x="1" y="66"/>
                        </a:lnTo>
                        <a:lnTo>
                          <a:pt x="2" y="67"/>
                        </a:lnTo>
                        <a:lnTo>
                          <a:pt x="3" y="66"/>
                        </a:lnTo>
                        <a:lnTo>
                          <a:pt x="3" y="63"/>
                        </a:lnTo>
                        <a:lnTo>
                          <a:pt x="4" y="62"/>
                        </a:lnTo>
                        <a:lnTo>
                          <a:pt x="4" y="60"/>
                        </a:lnTo>
                        <a:lnTo>
                          <a:pt x="7" y="58"/>
                        </a:lnTo>
                        <a:lnTo>
                          <a:pt x="7" y="52"/>
                        </a:lnTo>
                        <a:lnTo>
                          <a:pt x="8" y="50"/>
                        </a:lnTo>
                        <a:lnTo>
                          <a:pt x="8" y="46"/>
                        </a:lnTo>
                        <a:lnTo>
                          <a:pt x="9" y="44"/>
                        </a:lnTo>
                        <a:lnTo>
                          <a:pt x="9" y="32"/>
                        </a:lnTo>
                        <a:lnTo>
                          <a:pt x="10" y="30"/>
                        </a:lnTo>
                        <a:lnTo>
                          <a:pt x="9" y="26"/>
                        </a:lnTo>
                        <a:lnTo>
                          <a:pt x="9" y="14"/>
                        </a:lnTo>
                        <a:lnTo>
                          <a:pt x="8" y="12"/>
                        </a:lnTo>
                        <a:lnTo>
                          <a:pt x="8" y="9"/>
                        </a:lnTo>
                        <a:lnTo>
                          <a:pt x="7" y="7"/>
                        </a:lnTo>
                        <a:lnTo>
                          <a:pt x="7" y="5"/>
                        </a:lnTo>
                        <a:lnTo>
                          <a:pt x="6" y="2"/>
                        </a:lnTo>
                        <a:lnTo>
                          <a:pt x="6" y="0"/>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2" name="Freeform 1088"/>
                  <p:cNvSpPr>
                    <a:spLocks/>
                  </p:cNvSpPr>
                  <p:nvPr/>
                </p:nvSpPr>
                <p:spPr bwMode="auto">
                  <a:xfrm>
                    <a:off x="4595" y="2442"/>
                    <a:ext cx="2" cy="3"/>
                  </a:xfrm>
                  <a:custGeom>
                    <a:avLst/>
                    <a:gdLst>
                      <a:gd name="T0" fmla="*/ 1 w 3"/>
                      <a:gd name="T1" fmla="*/ 0 h 4"/>
                      <a:gd name="T2" fmla="*/ 1 w 3"/>
                      <a:gd name="T3" fmla="*/ 0 h 4"/>
                      <a:gd name="T4" fmla="*/ 1 w 3"/>
                      <a:gd name="T5" fmla="*/ 2 h 4"/>
                      <a:gd name="T6" fmla="*/ 0 w 3"/>
                      <a:gd name="T7" fmla="*/ 4 h 4"/>
                      <a:gd name="T8" fmla="*/ 1 w 3"/>
                      <a:gd name="T9" fmla="*/ 4 h 4"/>
                      <a:gd name="T10" fmla="*/ 2 w 3"/>
                      <a:gd name="T11" fmla="*/ 4 h 4"/>
                      <a:gd name="T12" fmla="*/ 3 w 3"/>
                      <a:gd name="T13" fmla="*/ 2 h 4"/>
                      <a:gd name="T14" fmla="*/ 3 w 3"/>
                      <a:gd name="T15" fmla="*/ 1 h 4"/>
                      <a:gd name="T16" fmla="*/ 2 w 3"/>
                      <a:gd name="T17" fmla="*/ 1 h 4"/>
                      <a:gd name="T18" fmla="*/ 1 w 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1" y="0"/>
                        </a:moveTo>
                        <a:lnTo>
                          <a:pt x="1" y="0"/>
                        </a:lnTo>
                        <a:lnTo>
                          <a:pt x="1" y="2"/>
                        </a:lnTo>
                        <a:lnTo>
                          <a:pt x="0" y="4"/>
                        </a:lnTo>
                        <a:lnTo>
                          <a:pt x="1" y="4"/>
                        </a:lnTo>
                        <a:lnTo>
                          <a:pt x="2" y="4"/>
                        </a:lnTo>
                        <a:lnTo>
                          <a:pt x="3" y="2"/>
                        </a:lnTo>
                        <a:lnTo>
                          <a:pt x="3" y="1"/>
                        </a:lnTo>
                        <a:lnTo>
                          <a:pt x="2" y="1"/>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3" name="Freeform 1089"/>
                  <p:cNvSpPr>
                    <a:spLocks/>
                  </p:cNvSpPr>
                  <p:nvPr/>
                </p:nvSpPr>
                <p:spPr bwMode="auto">
                  <a:xfrm>
                    <a:off x="4594" y="2444"/>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2 w 3"/>
                      <a:gd name="T11" fmla="*/ 3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4" name="Freeform 1090"/>
                  <p:cNvSpPr>
                    <a:spLocks/>
                  </p:cNvSpPr>
                  <p:nvPr/>
                </p:nvSpPr>
                <p:spPr bwMode="auto">
                  <a:xfrm>
                    <a:off x="4594" y="2445"/>
                    <a:ext cx="1" cy="1"/>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5" name="Freeform 1091"/>
                  <p:cNvSpPr>
                    <a:spLocks/>
                  </p:cNvSpPr>
                  <p:nvPr/>
                </p:nvSpPr>
                <p:spPr bwMode="auto">
                  <a:xfrm>
                    <a:off x="4594" y="2445"/>
                    <a:ext cx="1" cy="2"/>
                  </a:xfrm>
                  <a:custGeom>
                    <a:avLst/>
                    <a:gdLst>
                      <a:gd name="T0" fmla="*/ 3 w 4"/>
                      <a:gd name="T1" fmla="*/ 1 h 5"/>
                      <a:gd name="T2" fmla="*/ 2 w 4"/>
                      <a:gd name="T3" fmla="*/ 0 h 5"/>
                      <a:gd name="T4" fmla="*/ 0 w 4"/>
                      <a:gd name="T5" fmla="*/ 1 h 5"/>
                      <a:gd name="T6" fmla="*/ 0 w 4"/>
                      <a:gd name="T7" fmla="*/ 5 h 5"/>
                      <a:gd name="T8" fmla="*/ 2 w 4"/>
                      <a:gd name="T9" fmla="*/ 5 h 5"/>
                      <a:gd name="T10" fmla="*/ 3 w 4"/>
                      <a:gd name="T11" fmla="*/ 5 h 5"/>
                      <a:gd name="T12" fmla="*/ 3 w 4"/>
                      <a:gd name="T13" fmla="*/ 4 h 5"/>
                      <a:gd name="T14" fmla="*/ 4 w 4"/>
                      <a:gd name="T15" fmla="*/ 3 h 5"/>
                      <a:gd name="T16" fmla="*/ 4 w 4"/>
                      <a:gd name="T17" fmla="*/ 1 h 5"/>
                      <a:gd name="T18" fmla="*/ 3 w 4"/>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3" y="1"/>
                        </a:moveTo>
                        <a:lnTo>
                          <a:pt x="2" y="0"/>
                        </a:lnTo>
                        <a:lnTo>
                          <a:pt x="0" y="1"/>
                        </a:lnTo>
                        <a:lnTo>
                          <a:pt x="0" y="5"/>
                        </a:lnTo>
                        <a:lnTo>
                          <a:pt x="2" y="5"/>
                        </a:lnTo>
                        <a:lnTo>
                          <a:pt x="3" y="5"/>
                        </a:lnTo>
                        <a:lnTo>
                          <a:pt x="3" y="4"/>
                        </a:lnTo>
                        <a:lnTo>
                          <a:pt x="4" y="3"/>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6" name="Freeform 1092"/>
                  <p:cNvSpPr>
                    <a:spLocks/>
                  </p:cNvSpPr>
                  <p:nvPr/>
                </p:nvSpPr>
                <p:spPr bwMode="auto">
                  <a:xfrm>
                    <a:off x="4594" y="2446"/>
                    <a:ext cx="1" cy="3"/>
                  </a:xfrm>
                  <a:custGeom>
                    <a:avLst/>
                    <a:gdLst>
                      <a:gd name="T0" fmla="*/ 2 w 3"/>
                      <a:gd name="T1" fmla="*/ 2 h 4"/>
                      <a:gd name="T2" fmla="*/ 2 w 3"/>
                      <a:gd name="T3" fmla="*/ 0 h 4"/>
                      <a:gd name="T4" fmla="*/ 0 w 3"/>
                      <a:gd name="T5" fmla="*/ 0 h 4"/>
                      <a:gd name="T6" fmla="*/ 0 w 3"/>
                      <a:gd name="T7" fmla="*/ 2 h 4"/>
                      <a:gd name="T8" fmla="*/ 0 w 3"/>
                      <a:gd name="T9" fmla="*/ 4 h 4"/>
                      <a:gd name="T10" fmla="*/ 3 w 3"/>
                      <a:gd name="T11" fmla="*/ 4 h 4"/>
                      <a:gd name="T12" fmla="*/ 3 w 3"/>
                      <a:gd name="T13" fmla="*/ 2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3" y="4"/>
                        </a:lnTo>
                        <a:lnTo>
                          <a:pt x="3"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7" name="Freeform 1093"/>
                  <p:cNvSpPr>
                    <a:spLocks/>
                  </p:cNvSpPr>
                  <p:nvPr/>
                </p:nvSpPr>
                <p:spPr bwMode="auto">
                  <a:xfrm>
                    <a:off x="4590" y="2446"/>
                    <a:ext cx="4" cy="5"/>
                  </a:xfrm>
                  <a:custGeom>
                    <a:avLst/>
                    <a:gdLst>
                      <a:gd name="T0" fmla="*/ 6 w 8"/>
                      <a:gd name="T1" fmla="*/ 0 h 9"/>
                      <a:gd name="T2" fmla="*/ 6 w 8"/>
                      <a:gd name="T3" fmla="*/ 0 h 9"/>
                      <a:gd name="T4" fmla="*/ 0 w 8"/>
                      <a:gd name="T5" fmla="*/ 6 h 9"/>
                      <a:gd name="T6" fmla="*/ 1 w 8"/>
                      <a:gd name="T7" fmla="*/ 8 h 9"/>
                      <a:gd name="T8" fmla="*/ 2 w 8"/>
                      <a:gd name="T9" fmla="*/ 9 h 9"/>
                      <a:gd name="T10" fmla="*/ 8 w 8"/>
                      <a:gd name="T11" fmla="*/ 3 h 9"/>
                      <a:gd name="T12" fmla="*/ 6 w 8"/>
                      <a:gd name="T13" fmla="*/ 2 h 9"/>
                      <a:gd name="T14" fmla="*/ 6 w 8"/>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9"/>
                      <a:gd name="T26" fmla="*/ 8 w 8"/>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9">
                        <a:moveTo>
                          <a:pt x="6" y="0"/>
                        </a:moveTo>
                        <a:lnTo>
                          <a:pt x="6" y="0"/>
                        </a:lnTo>
                        <a:lnTo>
                          <a:pt x="0" y="6"/>
                        </a:lnTo>
                        <a:lnTo>
                          <a:pt x="1" y="8"/>
                        </a:lnTo>
                        <a:lnTo>
                          <a:pt x="2" y="9"/>
                        </a:lnTo>
                        <a:lnTo>
                          <a:pt x="8" y="3"/>
                        </a:lnTo>
                        <a:lnTo>
                          <a:pt x="6" y="2"/>
                        </a:lnTo>
                        <a:lnTo>
                          <a:pt x="6"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8" name="Freeform 1094"/>
                  <p:cNvSpPr>
                    <a:spLocks/>
                  </p:cNvSpPr>
                  <p:nvPr/>
                </p:nvSpPr>
                <p:spPr bwMode="auto">
                  <a:xfrm>
                    <a:off x="4590" y="2450"/>
                    <a:ext cx="1" cy="1"/>
                  </a:xfrm>
                  <a:custGeom>
                    <a:avLst/>
                    <a:gdLst>
                      <a:gd name="T0" fmla="*/ 0 w 2"/>
                      <a:gd name="T1" fmla="*/ 0 h 3"/>
                      <a:gd name="T2" fmla="*/ 0 w 2"/>
                      <a:gd name="T3" fmla="*/ 0 h 3"/>
                      <a:gd name="T4" fmla="*/ 0 w 2"/>
                      <a:gd name="T5" fmla="*/ 3 h 3"/>
                      <a:gd name="T6" fmla="*/ 1 w 2"/>
                      <a:gd name="T7" fmla="*/ 3 h 3"/>
                      <a:gd name="T8" fmla="*/ 2 w 2"/>
                      <a:gd name="T9" fmla="*/ 3 h 3"/>
                      <a:gd name="T10" fmla="*/ 2 w 2"/>
                      <a:gd name="T11" fmla="*/ 2 h 3"/>
                      <a:gd name="T12" fmla="*/ 1 w 2"/>
                      <a:gd name="T13" fmla="*/ 2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0" y="0"/>
                        </a:lnTo>
                        <a:lnTo>
                          <a:pt x="0" y="3"/>
                        </a:lnTo>
                        <a:lnTo>
                          <a:pt x="1" y="3"/>
                        </a:lnTo>
                        <a:lnTo>
                          <a:pt x="2" y="3"/>
                        </a:lnTo>
                        <a:lnTo>
                          <a:pt x="2" y="2"/>
                        </a:lnTo>
                        <a:lnTo>
                          <a:pt x="1" y="2"/>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19" name="Freeform 1095"/>
                  <p:cNvSpPr>
                    <a:spLocks/>
                  </p:cNvSpPr>
                  <p:nvPr/>
                </p:nvSpPr>
                <p:spPr bwMode="auto">
                  <a:xfrm>
                    <a:off x="4590" y="2450"/>
                    <a:ext cx="1" cy="2"/>
                  </a:xfrm>
                  <a:custGeom>
                    <a:avLst/>
                    <a:gdLst>
                      <a:gd name="T0" fmla="*/ 3 w 4"/>
                      <a:gd name="T1" fmla="*/ 1 h 3"/>
                      <a:gd name="T2" fmla="*/ 2 w 4"/>
                      <a:gd name="T3" fmla="*/ 0 h 3"/>
                      <a:gd name="T4" fmla="*/ 0 w 4"/>
                      <a:gd name="T5" fmla="*/ 1 h 3"/>
                      <a:gd name="T6" fmla="*/ 2 w 4"/>
                      <a:gd name="T7" fmla="*/ 2 h 3"/>
                      <a:gd name="T8" fmla="*/ 3 w 4"/>
                      <a:gd name="T9" fmla="*/ 3 h 3"/>
                      <a:gd name="T10" fmla="*/ 4 w 4"/>
                      <a:gd name="T11" fmla="*/ 2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2" y="0"/>
                        </a:lnTo>
                        <a:lnTo>
                          <a:pt x="0" y="1"/>
                        </a:lnTo>
                        <a:lnTo>
                          <a:pt x="2" y="2"/>
                        </a:lnTo>
                        <a:lnTo>
                          <a:pt x="3" y="3"/>
                        </a:lnTo>
                        <a:lnTo>
                          <a:pt x="4" y="2"/>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0" name="Freeform 1096"/>
                  <p:cNvSpPr>
                    <a:spLocks/>
                  </p:cNvSpPr>
                  <p:nvPr/>
                </p:nvSpPr>
                <p:spPr bwMode="auto">
                  <a:xfrm>
                    <a:off x="4590" y="2450"/>
                    <a:ext cx="1" cy="3"/>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1" name="Freeform 1097"/>
                  <p:cNvSpPr>
                    <a:spLocks/>
                  </p:cNvSpPr>
                  <p:nvPr/>
                </p:nvSpPr>
                <p:spPr bwMode="auto">
                  <a:xfrm>
                    <a:off x="4588" y="2450"/>
                    <a:ext cx="2" cy="3"/>
                  </a:xfrm>
                  <a:custGeom>
                    <a:avLst/>
                    <a:gdLst>
                      <a:gd name="T0" fmla="*/ 3 w 5"/>
                      <a:gd name="T1" fmla="*/ 0 h 5"/>
                      <a:gd name="T2" fmla="*/ 3 w 5"/>
                      <a:gd name="T3" fmla="*/ 0 h 5"/>
                      <a:gd name="T4" fmla="*/ 0 w 5"/>
                      <a:gd name="T5" fmla="*/ 3 h 5"/>
                      <a:gd name="T6" fmla="*/ 1 w 5"/>
                      <a:gd name="T7" fmla="*/ 4 h 5"/>
                      <a:gd name="T8" fmla="*/ 2 w 5"/>
                      <a:gd name="T9" fmla="*/ 5 h 5"/>
                      <a:gd name="T10" fmla="*/ 5 w 5"/>
                      <a:gd name="T11" fmla="*/ 3 h 5"/>
                      <a:gd name="T12" fmla="*/ 3 w 5"/>
                      <a:gd name="T13" fmla="*/ 2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3" y="0"/>
                        </a:lnTo>
                        <a:lnTo>
                          <a:pt x="0" y="3"/>
                        </a:lnTo>
                        <a:lnTo>
                          <a:pt x="1" y="4"/>
                        </a:lnTo>
                        <a:lnTo>
                          <a:pt x="2" y="5"/>
                        </a:lnTo>
                        <a:lnTo>
                          <a:pt x="5" y="3"/>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2" name="Freeform 1098"/>
                  <p:cNvSpPr>
                    <a:spLocks/>
                  </p:cNvSpPr>
                  <p:nvPr/>
                </p:nvSpPr>
                <p:spPr bwMode="auto">
                  <a:xfrm>
                    <a:off x="4588" y="2452"/>
                    <a:ext cx="1" cy="1"/>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3" name="Freeform 1099"/>
                  <p:cNvSpPr>
                    <a:spLocks/>
                  </p:cNvSpPr>
                  <p:nvPr/>
                </p:nvSpPr>
                <p:spPr bwMode="auto">
                  <a:xfrm>
                    <a:off x="4587" y="2452"/>
                    <a:ext cx="2" cy="2"/>
                  </a:xfrm>
                  <a:custGeom>
                    <a:avLst/>
                    <a:gdLst>
                      <a:gd name="T0" fmla="*/ 3 w 4"/>
                      <a:gd name="T1" fmla="*/ 2 h 5"/>
                      <a:gd name="T2" fmla="*/ 3 w 4"/>
                      <a:gd name="T3" fmla="*/ 0 h 5"/>
                      <a:gd name="T4" fmla="*/ 0 w 4"/>
                      <a:gd name="T5" fmla="*/ 0 h 5"/>
                      <a:gd name="T6" fmla="*/ 0 w 4"/>
                      <a:gd name="T7" fmla="*/ 2 h 5"/>
                      <a:gd name="T8" fmla="*/ 0 w 4"/>
                      <a:gd name="T9" fmla="*/ 5 h 5"/>
                      <a:gd name="T10" fmla="*/ 4 w 4"/>
                      <a:gd name="T11" fmla="*/ 5 h 5"/>
                      <a:gd name="T12" fmla="*/ 4 w 4"/>
                      <a:gd name="T13" fmla="*/ 2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3" y="0"/>
                        </a:lnTo>
                        <a:lnTo>
                          <a:pt x="0" y="0"/>
                        </a:lnTo>
                        <a:lnTo>
                          <a:pt x="0" y="2"/>
                        </a:lnTo>
                        <a:lnTo>
                          <a:pt x="0" y="5"/>
                        </a:lnTo>
                        <a:lnTo>
                          <a:pt x="4" y="5"/>
                        </a:lnTo>
                        <a:lnTo>
                          <a:pt x="4"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4" name="Freeform 1100"/>
                  <p:cNvSpPr>
                    <a:spLocks/>
                  </p:cNvSpPr>
                  <p:nvPr/>
                </p:nvSpPr>
                <p:spPr bwMode="auto">
                  <a:xfrm>
                    <a:off x="4586" y="2452"/>
                    <a:ext cx="1" cy="2"/>
                  </a:xfrm>
                  <a:custGeom>
                    <a:avLst/>
                    <a:gdLst>
                      <a:gd name="T0" fmla="*/ 3 w 4"/>
                      <a:gd name="T1" fmla="*/ 0 h 5"/>
                      <a:gd name="T2" fmla="*/ 3 w 4"/>
                      <a:gd name="T3" fmla="*/ 0 h 5"/>
                      <a:gd name="T4" fmla="*/ 0 w 4"/>
                      <a:gd name="T5" fmla="*/ 2 h 5"/>
                      <a:gd name="T6" fmla="*/ 1 w 4"/>
                      <a:gd name="T7" fmla="*/ 4 h 5"/>
                      <a:gd name="T8" fmla="*/ 3 w 4"/>
                      <a:gd name="T9" fmla="*/ 5 h 5"/>
                      <a:gd name="T10" fmla="*/ 4 w 4"/>
                      <a:gd name="T11" fmla="*/ 4 h 5"/>
                      <a:gd name="T12" fmla="*/ 3 w 4"/>
                      <a:gd name="T13" fmla="*/ 2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3" y="0"/>
                        </a:lnTo>
                        <a:lnTo>
                          <a:pt x="0" y="2"/>
                        </a:lnTo>
                        <a:lnTo>
                          <a:pt x="1" y="4"/>
                        </a:lnTo>
                        <a:lnTo>
                          <a:pt x="3" y="5"/>
                        </a:lnTo>
                        <a:lnTo>
                          <a:pt x="4" y="4"/>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5" name="Freeform 1101"/>
                  <p:cNvSpPr>
                    <a:spLocks/>
                  </p:cNvSpPr>
                  <p:nvPr/>
                </p:nvSpPr>
                <p:spPr bwMode="auto">
                  <a:xfrm>
                    <a:off x="4586" y="2453"/>
                    <a:ext cx="1" cy="2"/>
                  </a:xfrm>
                  <a:custGeom>
                    <a:avLst/>
                    <a:gdLst>
                      <a:gd name="T0" fmla="*/ 1 w 3"/>
                      <a:gd name="T1" fmla="*/ 3 h 5"/>
                      <a:gd name="T2" fmla="*/ 1 w 3"/>
                      <a:gd name="T3" fmla="*/ 0 h 5"/>
                      <a:gd name="T4" fmla="*/ 0 w 3"/>
                      <a:gd name="T5" fmla="*/ 0 h 5"/>
                      <a:gd name="T6" fmla="*/ 0 w 3"/>
                      <a:gd name="T7" fmla="*/ 3 h 5"/>
                      <a:gd name="T8" fmla="*/ 0 w 3"/>
                      <a:gd name="T9" fmla="*/ 5 h 5"/>
                      <a:gd name="T10" fmla="*/ 1 w 3"/>
                      <a:gd name="T11" fmla="*/ 5 h 5"/>
                      <a:gd name="T12" fmla="*/ 3 w 3"/>
                      <a:gd name="T13" fmla="*/ 4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1" y="0"/>
                        </a:lnTo>
                        <a:lnTo>
                          <a:pt x="0" y="0"/>
                        </a:lnTo>
                        <a:lnTo>
                          <a:pt x="0" y="3"/>
                        </a:lnTo>
                        <a:lnTo>
                          <a:pt x="0" y="5"/>
                        </a:lnTo>
                        <a:lnTo>
                          <a:pt x="1" y="5"/>
                        </a:lnTo>
                        <a:lnTo>
                          <a:pt x="3" y="4"/>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6" name="Freeform 1102"/>
                  <p:cNvSpPr>
                    <a:spLocks/>
                  </p:cNvSpPr>
                  <p:nvPr/>
                </p:nvSpPr>
                <p:spPr bwMode="auto">
                  <a:xfrm>
                    <a:off x="4584" y="2453"/>
                    <a:ext cx="2" cy="2"/>
                  </a:xfrm>
                  <a:custGeom>
                    <a:avLst/>
                    <a:gdLst>
                      <a:gd name="T0" fmla="*/ 2 w 3"/>
                      <a:gd name="T1" fmla="*/ 0 h 5"/>
                      <a:gd name="T2" fmla="*/ 2 w 3"/>
                      <a:gd name="T3" fmla="*/ 0 h 5"/>
                      <a:gd name="T4" fmla="*/ 0 w 3"/>
                      <a:gd name="T5" fmla="*/ 3 h 5"/>
                      <a:gd name="T6" fmla="*/ 1 w 3"/>
                      <a:gd name="T7" fmla="*/ 4 h 5"/>
                      <a:gd name="T8" fmla="*/ 2 w 3"/>
                      <a:gd name="T9" fmla="*/ 5 h 5"/>
                      <a:gd name="T10" fmla="*/ 3 w 3"/>
                      <a:gd name="T11" fmla="*/ 4 h 5"/>
                      <a:gd name="T12" fmla="*/ 2 w 3"/>
                      <a:gd name="T13" fmla="*/ 3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3"/>
                        </a:lnTo>
                        <a:lnTo>
                          <a:pt x="1" y="4"/>
                        </a:lnTo>
                        <a:lnTo>
                          <a:pt x="2" y="5"/>
                        </a:lnTo>
                        <a:lnTo>
                          <a:pt x="3"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7" name="Freeform 1103"/>
                  <p:cNvSpPr>
                    <a:spLocks/>
                  </p:cNvSpPr>
                  <p:nvPr/>
                </p:nvSpPr>
                <p:spPr bwMode="auto">
                  <a:xfrm>
                    <a:off x="4584" y="2453"/>
                    <a:ext cx="2" cy="3"/>
                  </a:xfrm>
                  <a:custGeom>
                    <a:avLst/>
                    <a:gdLst>
                      <a:gd name="T0" fmla="*/ 1 w 2"/>
                      <a:gd name="T1" fmla="*/ 3 h 5"/>
                      <a:gd name="T2" fmla="*/ 1 w 2"/>
                      <a:gd name="T3" fmla="*/ 0 h 5"/>
                      <a:gd name="T4" fmla="*/ 0 w 2"/>
                      <a:gd name="T5" fmla="*/ 0 h 5"/>
                      <a:gd name="T6" fmla="*/ 0 w 2"/>
                      <a:gd name="T7" fmla="*/ 3 h 5"/>
                      <a:gd name="T8" fmla="*/ 0 w 2"/>
                      <a:gd name="T9" fmla="*/ 5 h 5"/>
                      <a:gd name="T10" fmla="*/ 1 w 2"/>
                      <a:gd name="T11" fmla="*/ 5 h 5"/>
                      <a:gd name="T12" fmla="*/ 2 w 2"/>
                      <a:gd name="T13" fmla="*/ 4 h 5"/>
                      <a:gd name="T14" fmla="*/ 1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1" y="3"/>
                        </a:moveTo>
                        <a:lnTo>
                          <a:pt x="1" y="0"/>
                        </a:lnTo>
                        <a:lnTo>
                          <a:pt x="0" y="0"/>
                        </a:lnTo>
                        <a:lnTo>
                          <a:pt x="0" y="3"/>
                        </a:lnTo>
                        <a:lnTo>
                          <a:pt x="0" y="5"/>
                        </a:lnTo>
                        <a:lnTo>
                          <a:pt x="1" y="5"/>
                        </a:lnTo>
                        <a:lnTo>
                          <a:pt x="2" y="4"/>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8" name="Freeform 1104"/>
                  <p:cNvSpPr>
                    <a:spLocks/>
                  </p:cNvSpPr>
                  <p:nvPr/>
                </p:nvSpPr>
                <p:spPr bwMode="auto">
                  <a:xfrm>
                    <a:off x="4583" y="2453"/>
                    <a:ext cx="2" cy="3"/>
                  </a:xfrm>
                  <a:custGeom>
                    <a:avLst/>
                    <a:gdLst>
                      <a:gd name="T0" fmla="*/ 2 w 3"/>
                      <a:gd name="T1" fmla="*/ 0 h 5"/>
                      <a:gd name="T2" fmla="*/ 2 w 3"/>
                      <a:gd name="T3" fmla="*/ 0 h 5"/>
                      <a:gd name="T4" fmla="*/ 0 w 3"/>
                      <a:gd name="T5" fmla="*/ 3 h 5"/>
                      <a:gd name="T6" fmla="*/ 1 w 3"/>
                      <a:gd name="T7" fmla="*/ 4 h 5"/>
                      <a:gd name="T8" fmla="*/ 2 w 3"/>
                      <a:gd name="T9" fmla="*/ 5 h 5"/>
                      <a:gd name="T10" fmla="*/ 3 w 3"/>
                      <a:gd name="T11" fmla="*/ 4 h 5"/>
                      <a:gd name="T12" fmla="*/ 2 w 3"/>
                      <a:gd name="T13" fmla="*/ 3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3"/>
                        </a:lnTo>
                        <a:lnTo>
                          <a:pt x="1" y="4"/>
                        </a:lnTo>
                        <a:lnTo>
                          <a:pt x="2" y="5"/>
                        </a:lnTo>
                        <a:lnTo>
                          <a:pt x="3"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29" name="Freeform 1105"/>
                  <p:cNvSpPr>
                    <a:spLocks/>
                  </p:cNvSpPr>
                  <p:nvPr/>
                </p:nvSpPr>
                <p:spPr bwMode="auto">
                  <a:xfrm>
                    <a:off x="4583" y="2454"/>
                    <a:ext cx="1" cy="2"/>
                  </a:xfrm>
                  <a:custGeom>
                    <a:avLst/>
                    <a:gdLst>
                      <a:gd name="T0" fmla="*/ 2 w 3"/>
                      <a:gd name="T1" fmla="*/ 2 h 4"/>
                      <a:gd name="T2" fmla="*/ 2 w 3"/>
                      <a:gd name="T3" fmla="*/ 0 h 4"/>
                      <a:gd name="T4" fmla="*/ 0 w 3"/>
                      <a:gd name="T5" fmla="*/ 0 h 4"/>
                      <a:gd name="T6" fmla="*/ 0 w 3"/>
                      <a:gd name="T7" fmla="*/ 2 h 4"/>
                      <a:gd name="T8" fmla="*/ 0 w 3"/>
                      <a:gd name="T9" fmla="*/ 4 h 4"/>
                      <a:gd name="T10" fmla="*/ 2 w 3"/>
                      <a:gd name="T11" fmla="*/ 4 h 4"/>
                      <a:gd name="T12" fmla="*/ 3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2" y="0"/>
                        </a:lnTo>
                        <a:lnTo>
                          <a:pt x="0" y="0"/>
                        </a:lnTo>
                        <a:lnTo>
                          <a:pt x="0" y="2"/>
                        </a:lnTo>
                        <a:lnTo>
                          <a:pt x="0" y="4"/>
                        </a:lnTo>
                        <a:lnTo>
                          <a:pt x="2" y="4"/>
                        </a:lnTo>
                        <a:lnTo>
                          <a:pt x="3"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0" name="Freeform 1106"/>
                  <p:cNvSpPr>
                    <a:spLocks/>
                  </p:cNvSpPr>
                  <p:nvPr/>
                </p:nvSpPr>
                <p:spPr bwMode="auto">
                  <a:xfrm>
                    <a:off x="4582" y="2454"/>
                    <a:ext cx="1" cy="2"/>
                  </a:xfrm>
                  <a:custGeom>
                    <a:avLst/>
                    <a:gdLst>
                      <a:gd name="T0" fmla="*/ 3 w 4"/>
                      <a:gd name="T1" fmla="*/ 0 h 4"/>
                      <a:gd name="T2" fmla="*/ 3 w 4"/>
                      <a:gd name="T3" fmla="*/ 0 h 4"/>
                      <a:gd name="T4" fmla="*/ 0 w 4"/>
                      <a:gd name="T5" fmla="*/ 2 h 4"/>
                      <a:gd name="T6" fmla="*/ 1 w 4"/>
                      <a:gd name="T7" fmla="*/ 3 h 4"/>
                      <a:gd name="T8" fmla="*/ 3 w 4"/>
                      <a:gd name="T9" fmla="*/ 4 h 4"/>
                      <a:gd name="T10" fmla="*/ 4 w 4"/>
                      <a:gd name="T11" fmla="*/ 3 h 4"/>
                      <a:gd name="T12" fmla="*/ 3 w 4"/>
                      <a:gd name="T13" fmla="*/ 2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3" y="0"/>
                        </a:lnTo>
                        <a:lnTo>
                          <a:pt x="0" y="2"/>
                        </a:lnTo>
                        <a:lnTo>
                          <a:pt x="1" y="3"/>
                        </a:lnTo>
                        <a:lnTo>
                          <a:pt x="3" y="4"/>
                        </a:lnTo>
                        <a:lnTo>
                          <a:pt x="4" y="3"/>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1" name="Freeform 1107"/>
                  <p:cNvSpPr>
                    <a:spLocks/>
                  </p:cNvSpPr>
                  <p:nvPr/>
                </p:nvSpPr>
                <p:spPr bwMode="auto">
                  <a:xfrm>
                    <a:off x="4582" y="2454"/>
                    <a:ext cx="1" cy="3"/>
                  </a:xfrm>
                  <a:custGeom>
                    <a:avLst/>
                    <a:gdLst>
                      <a:gd name="T0" fmla="*/ 1 w 3"/>
                      <a:gd name="T1" fmla="*/ 2 h 4"/>
                      <a:gd name="T2" fmla="*/ 1 w 3"/>
                      <a:gd name="T3" fmla="*/ 0 h 4"/>
                      <a:gd name="T4" fmla="*/ 0 w 3"/>
                      <a:gd name="T5" fmla="*/ 0 h 4"/>
                      <a:gd name="T6" fmla="*/ 0 w 3"/>
                      <a:gd name="T7" fmla="*/ 2 h 4"/>
                      <a:gd name="T8" fmla="*/ 0 w 3"/>
                      <a:gd name="T9" fmla="*/ 4 h 4"/>
                      <a:gd name="T10" fmla="*/ 1 w 3"/>
                      <a:gd name="T11" fmla="*/ 4 h 4"/>
                      <a:gd name="T12" fmla="*/ 3 w 3"/>
                      <a:gd name="T13" fmla="*/ 3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1" y="0"/>
                        </a:lnTo>
                        <a:lnTo>
                          <a:pt x="0" y="0"/>
                        </a:lnTo>
                        <a:lnTo>
                          <a:pt x="0" y="2"/>
                        </a:lnTo>
                        <a:lnTo>
                          <a:pt x="0" y="4"/>
                        </a:lnTo>
                        <a:lnTo>
                          <a:pt x="1" y="4"/>
                        </a:lnTo>
                        <a:lnTo>
                          <a:pt x="3" y="3"/>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2" name="Freeform 1108"/>
                  <p:cNvSpPr>
                    <a:spLocks/>
                  </p:cNvSpPr>
                  <p:nvPr/>
                </p:nvSpPr>
                <p:spPr bwMode="auto">
                  <a:xfrm>
                    <a:off x="4580" y="2454"/>
                    <a:ext cx="2" cy="3"/>
                  </a:xfrm>
                  <a:custGeom>
                    <a:avLst/>
                    <a:gdLst>
                      <a:gd name="T0" fmla="*/ 2 w 3"/>
                      <a:gd name="T1" fmla="*/ 0 h 4"/>
                      <a:gd name="T2" fmla="*/ 2 w 3"/>
                      <a:gd name="T3" fmla="*/ 0 h 4"/>
                      <a:gd name="T4" fmla="*/ 0 w 3"/>
                      <a:gd name="T5" fmla="*/ 2 h 4"/>
                      <a:gd name="T6" fmla="*/ 1 w 3"/>
                      <a:gd name="T7" fmla="*/ 3 h 4"/>
                      <a:gd name="T8" fmla="*/ 2 w 3"/>
                      <a:gd name="T9" fmla="*/ 4 h 4"/>
                      <a:gd name="T10" fmla="*/ 3 w 3"/>
                      <a:gd name="T11" fmla="*/ 3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2" y="0"/>
                        </a:lnTo>
                        <a:lnTo>
                          <a:pt x="0" y="2"/>
                        </a:lnTo>
                        <a:lnTo>
                          <a:pt x="1" y="3"/>
                        </a:lnTo>
                        <a:lnTo>
                          <a:pt x="2" y="4"/>
                        </a:lnTo>
                        <a:lnTo>
                          <a:pt x="3"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3" name="Freeform 1109"/>
                  <p:cNvSpPr>
                    <a:spLocks/>
                  </p:cNvSpPr>
                  <p:nvPr/>
                </p:nvSpPr>
                <p:spPr bwMode="auto">
                  <a:xfrm>
                    <a:off x="4578" y="2455"/>
                    <a:ext cx="4" cy="2"/>
                  </a:xfrm>
                  <a:custGeom>
                    <a:avLst/>
                    <a:gdLst>
                      <a:gd name="T0" fmla="*/ 6 w 7"/>
                      <a:gd name="T1" fmla="*/ 2 h 4"/>
                      <a:gd name="T2" fmla="*/ 6 w 7"/>
                      <a:gd name="T3" fmla="*/ 0 h 4"/>
                      <a:gd name="T4" fmla="*/ 0 w 7"/>
                      <a:gd name="T5" fmla="*/ 0 h 4"/>
                      <a:gd name="T6" fmla="*/ 0 w 7"/>
                      <a:gd name="T7" fmla="*/ 2 h 4"/>
                      <a:gd name="T8" fmla="*/ 0 w 7"/>
                      <a:gd name="T9" fmla="*/ 4 h 4"/>
                      <a:gd name="T10" fmla="*/ 6 w 7"/>
                      <a:gd name="T11" fmla="*/ 4 h 4"/>
                      <a:gd name="T12" fmla="*/ 7 w 7"/>
                      <a:gd name="T13" fmla="*/ 3 h 4"/>
                      <a:gd name="T14" fmla="*/ 6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6" y="2"/>
                        </a:moveTo>
                        <a:lnTo>
                          <a:pt x="6" y="0"/>
                        </a:lnTo>
                        <a:lnTo>
                          <a:pt x="0" y="0"/>
                        </a:lnTo>
                        <a:lnTo>
                          <a:pt x="0" y="2"/>
                        </a:lnTo>
                        <a:lnTo>
                          <a:pt x="0" y="4"/>
                        </a:lnTo>
                        <a:lnTo>
                          <a:pt x="6" y="4"/>
                        </a:lnTo>
                        <a:lnTo>
                          <a:pt x="7" y="3"/>
                        </a:lnTo>
                        <a:lnTo>
                          <a:pt x="6"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4" name="Freeform 1110"/>
                  <p:cNvSpPr>
                    <a:spLocks/>
                  </p:cNvSpPr>
                  <p:nvPr/>
                </p:nvSpPr>
                <p:spPr bwMode="auto">
                  <a:xfrm>
                    <a:off x="4577" y="2455"/>
                    <a:ext cx="2" cy="2"/>
                  </a:xfrm>
                  <a:custGeom>
                    <a:avLst/>
                    <a:gdLst>
                      <a:gd name="T0" fmla="*/ 2 w 3"/>
                      <a:gd name="T1" fmla="*/ 0 h 4"/>
                      <a:gd name="T2" fmla="*/ 2 w 3"/>
                      <a:gd name="T3" fmla="*/ 0 h 4"/>
                      <a:gd name="T4" fmla="*/ 0 w 3"/>
                      <a:gd name="T5" fmla="*/ 2 h 4"/>
                      <a:gd name="T6" fmla="*/ 1 w 3"/>
                      <a:gd name="T7" fmla="*/ 3 h 4"/>
                      <a:gd name="T8" fmla="*/ 2 w 3"/>
                      <a:gd name="T9" fmla="*/ 4 h 4"/>
                      <a:gd name="T10" fmla="*/ 3 w 3"/>
                      <a:gd name="T11" fmla="*/ 3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2" y="0"/>
                        </a:lnTo>
                        <a:lnTo>
                          <a:pt x="0" y="2"/>
                        </a:lnTo>
                        <a:lnTo>
                          <a:pt x="1" y="3"/>
                        </a:lnTo>
                        <a:lnTo>
                          <a:pt x="2" y="4"/>
                        </a:lnTo>
                        <a:lnTo>
                          <a:pt x="3"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5" name="Freeform 1111"/>
                  <p:cNvSpPr>
                    <a:spLocks/>
                  </p:cNvSpPr>
                  <p:nvPr/>
                </p:nvSpPr>
                <p:spPr bwMode="auto">
                  <a:xfrm>
                    <a:off x="4571" y="2456"/>
                    <a:ext cx="7" cy="2"/>
                  </a:xfrm>
                  <a:custGeom>
                    <a:avLst/>
                    <a:gdLst>
                      <a:gd name="T0" fmla="*/ 13 w 14"/>
                      <a:gd name="T1" fmla="*/ 2 h 5"/>
                      <a:gd name="T2" fmla="*/ 13 w 14"/>
                      <a:gd name="T3" fmla="*/ 0 h 5"/>
                      <a:gd name="T4" fmla="*/ 0 w 14"/>
                      <a:gd name="T5" fmla="*/ 0 h 5"/>
                      <a:gd name="T6" fmla="*/ 0 w 14"/>
                      <a:gd name="T7" fmla="*/ 2 h 5"/>
                      <a:gd name="T8" fmla="*/ 0 w 14"/>
                      <a:gd name="T9" fmla="*/ 5 h 5"/>
                      <a:gd name="T10" fmla="*/ 13 w 14"/>
                      <a:gd name="T11" fmla="*/ 5 h 5"/>
                      <a:gd name="T12" fmla="*/ 14 w 14"/>
                      <a:gd name="T13" fmla="*/ 3 h 5"/>
                      <a:gd name="T14" fmla="*/ 13 w 1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13" y="2"/>
                        </a:moveTo>
                        <a:lnTo>
                          <a:pt x="13" y="0"/>
                        </a:lnTo>
                        <a:lnTo>
                          <a:pt x="0" y="0"/>
                        </a:lnTo>
                        <a:lnTo>
                          <a:pt x="0" y="2"/>
                        </a:lnTo>
                        <a:lnTo>
                          <a:pt x="0" y="5"/>
                        </a:lnTo>
                        <a:lnTo>
                          <a:pt x="13" y="5"/>
                        </a:lnTo>
                        <a:lnTo>
                          <a:pt x="14" y="3"/>
                        </a:lnTo>
                        <a:lnTo>
                          <a:pt x="1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6" name="Freeform 1112"/>
                  <p:cNvSpPr>
                    <a:spLocks/>
                  </p:cNvSpPr>
                  <p:nvPr/>
                </p:nvSpPr>
                <p:spPr bwMode="auto">
                  <a:xfrm>
                    <a:off x="4570" y="2456"/>
                    <a:ext cx="2" cy="2"/>
                  </a:xfrm>
                  <a:custGeom>
                    <a:avLst/>
                    <a:gdLst>
                      <a:gd name="T0" fmla="*/ 2 w 4"/>
                      <a:gd name="T1" fmla="*/ 0 h 5"/>
                      <a:gd name="T2" fmla="*/ 2 w 4"/>
                      <a:gd name="T3" fmla="*/ 0 h 5"/>
                      <a:gd name="T4" fmla="*/ 0 w 4"/>
                      <a:gd name="T5" fmla="*/ 2 h 5"/>
                      <a:gd name="T6" fmla="*/ 1 w 4"/>
                      <a:gd name="T7" fmla="*/ 3 h 5"/>
                      <a:gd name="T8" fmla="*/ 2 w 4"/>
                      <a:gd name="T9" fmla="*/ 5 h 5"/>
                      <a:gd name="T10" fmla="*/ 4 w 4"/>
                      <a:gd name="T11" fmla="*/ 3 h 5"/>
                      <a:gd name="T12" fmla="*/ 2 w 4"/>
                      <a:gd name="T13" fmla="*/ 2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2" y="0"/>
                        </a:lnTo>
                        <a:lnTo>
                          <a:pt x="0" y="2"/>
                        </a:lnTo>
                        <a:lnTo>
                          <a:pt x="1" y="3"/>
                        </a:lnTo>
                        <a:lnTo>
                          <a:pt x="2" y="5"/>
                        </a:lnTo>
                        <a:lnTo>
                          <a:pt x="4"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7" name="Freeform 1113"/>
                  <p:cNvSpPr>
                    <a:spLocks/>
                  </p:cNvSpPr>
                  <p:nvPr/>
                </p:nvSpPr>
                <p:spPr bwMode="auto">
                  <a:xfrm>
                    <a:off x="4547" y="2456"/>
                    <a:ext cx="24" cy="2"/>
                  </a:xfrm>
                  <a:custGeom>
                    <a:avLst/>
                    <a:gdLst>
                      <a:gd name="T0" fmla="*/ 47 w 48"/>
                      <a:gd name="T1" fmla="*/ 2 h 5"/>
                      <a:gd name="T2" fmla="*/ 47 w 48"/>
                      <a:gd name="T3" fmla="*/ 0 h 5"/>
                      <a:gd name="T4" fmla="*/ 2 w 48"/>
                      <a:gd name="T5" fmla="*/ 0 h 5"/>
                      <a:gd name="T6" fmla="*/ 0 w 48"/>
                      <a:gd name="T7" fmla="*/ 2 h 5"/>
                      <a:gd name="T8" fmla="*/ 1 w 48"/>
                      <a:gd name="T9" fmla="*/ 5 h 5"/>
                      <a:gd name="T10" fmla="*/ 47 w 48"/>
                      <a:gd name="T11" fmla="*/ 5 h 5"/>
                      <a:gd name="T12" fmla="*/ 48 w 48"/>
                      <a:gd name="T13" fmla="*/ 4 h 5"/>
                      <a:gd name="T14" fmla="*/ 47 w 48"/>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5"/>
                      <a:gd name="T26" fmla="*/ 48 w 4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5">
                        <a:moveTo>
                          <a:pt x="47" y="2"/>
                        </a:moveTo>
                        <a:lnTo>
                          <a:pt x="47" y="0"/>
                        </a:lnTo>
                        <a:lnTo>
                          <a:pt x="2" y="0"/>
                        </a:lnTo>
                        <a:lnTo>
                          <a:pt x="0" y="2"/>
                        </a:lnTo>
                        <a:lnTo>
                          <a:pt x="1" y="5"/>
                        </a:lnTo>
                        <a:lnTo>
                          <a:pt x="47" y="5"/>
                        </a:lnTo>
                        <a:lnTo>
                          <a:pt x="48" y="4"/>
                        </a:lnTo>
                        <a:lnTo>
                          <a:pt x="47"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38" name="Freeform 1114"/>
                  <p:cNvSpPr>
                    <a:spLocks/>
                  </p:cNvSpPr>
                  <p:nvPr/>
                </p:nvSpPr>
                <p:spPr bwMode="auto">
                  <a:xfrm>
                    <a:off x="4556" y="2401"/>
                    <a:ext cx="35" cy="49"/>
                  </a:xfrm>
                  <a:custGeom>
                    <a:avLst/>
                    <a:gdLst>
                      <a:gd name="T0" fmla="*/ 26 w 70"/>
                      <a:gd name="T1" fmla="*/ 96 h 96"/>
                      <a:gd name="T2" fmla="*/ 29 w 70"/>
                      <a:gd name="T3" fmla="*/ 95 h 96"/>
                      <a:gd name="T4" fmla="*/ 33 w 70"/>
                      <a:gd name="T5" fmla="*/ 95 h 96"/>
                      <a:gd name="T6" fmla="*/ 36 w 70"/>
                      <a:gd name="T7" fmla="*/ 95 h 96"/>
                      <a:gd name="T8" fmla="*/ 40 w 70"/>
                      <a:gd name="T9" fmla="*/ 95 h 96"/>
                      <a:gd name="T10" fmla="*/ 42 w 70"/>
                      <a:gd name="T11" fmla="*/ 94 h 96"/>
                      <a:gd name="T12" fmla="*/ 46 w 70"/>
                      <a:gd name="T13" fmla="*/ 94 h 96"/>
                      <a:gd name="T14" fmla="*/ 47 w 70"/>
                      <a:gd name="T15" fmla="*/ 93 h 96"/>
                      <a:gd name="T16" fmla="*/ 49 w 70"/>
                      <a:gd name="T17" fmla="*/ 92 h 96"/>
                      <a:gd name="T18" fmla="*/ 51 w 70"/>
                      <a:gd name="T19" fmla="*/ 91 h 96"/>
                      <a:gd name="T20" fmla="*/ 54 w 70"/>
                      <a:gd name="T21" fmla="*/ 90 h 96"/>
                      <a:gd name="T22" fmla="*/ 55 w 70"/>
                      <a:gd name="T23" fmla="*/ 88 h 96"/>
                      <a:gd name="T24" fmla="*/ 57 w 70"/>
                      <a:gd name="T25" fmla="*/ 87 h 96"/>
                      <a:gd name="T26" fmla="*/ 58 w 70"/>
                      <a:gd name="T27" fmla="*/ 85 h 96"/>
                      <a:gd name="T28" fmla="*/ 61 w 70"/>
                      <a:gd name="T29" fmla="*/ 83 h 96"/>
                      <a:gd name="T30" fmla="*/ 62 w 70"/>
                      <a:gd name="T31" fmla="*/ 79 h 96"/>
                      <a:gd name="T32" fmla="*/ 63 w 70"/>
                      <a:gd name="T33" fmla="*/ 77 h 96"/>
                      <a:gd name="T34" fmla="*/ 64 w 70"/>
                      <a:gd name="T35" fmla="*/ 73 h 96"/>
                      <a:gd name="T36" fmla="*/ 66 w 70"/>
                      <a:gd name="T37" fmla="*/ 71 h 96"/>
                      <a:gd name="T38" fmla="*/ 66 w 70"/>
                      <a:gd name="T39" fmla="*/ 68 h 96"/>
                      <a:gd name="T40" fmla="*/ 68 w 70"/>
                      <a:gd name="T41" fmla="*/ 64 h 96"/>
                      <a:gd name="T42" fmla="*/ 69 w 70"/>
                      <a:gd name="T43" fmla="*/ 60 h 96"/>
                      <a:gd name="T44" fmla="*/ 69 w 70"/>
                      <a:gd name="T45" fmla="*/ 56 h 96"/>
                      <a:gd name="T46" fmla="*/ 69 w 70"/>
                      <a:gd name="T47" fmla="*/ 52 h 96"/>
                      <a:gd name="T48" fmla="*/ 70 w 70"/>
                      <a:gd name="T49" fmla="*/ 47 h 96"/>
                      <a:gd name="T50" fmla="*/ 69 w 70"/>
                      <a:gd name="T51" fmla="*/ 40 h 96"/>
                      <a:gd name="T52" fmla="*/ 69 w 70"/>
                      <a:gd name="T53" fmla="*/ 34 h 96"/>
                      <a:gd name="T54" fmla="*/ 68 w 70"/>
                      <a:gd name="T55" fmla="*/ 29 h 96"/>
                      <a:gd name="T56" fmla="*/ 66 w 70"/>
                      <a:gd name="T57" fmla="*/ 24 h 96"/>
                      <a:gd name="T58" fmla="*/ 65 w 70"/>
                      <a:gd name="T59" fmla="*/ 20 h 96"/>
                      <a:gd name="T60" fmla="*/ 64 w 70"/>
                      <a:gd name="T61" fmla="*/ 17 h 96"/>
                      <a:gd name="T62" fmla="*/ 61 w 70"/>
                      <a:gd name="T63" fmla="*/ 12 h 96"/>
                      <a:gd name="T64" fmla="*/ 58 w 70"/>
                      <a:gd name="T65" fmla="*/ 10 h 96"/>
                      <a:gd name="T66" fmla="*/ 56 w 70"/>
                      <a:gd name="T67" fmla="*/ 7 h 96"/>
                      <a:gd name="T68" fmla="*/ 54 w 70"/>
                      <a:gd name="T69" fmla="*/ 4 h 96"/>
                      <a:gd name="T70" fmla="*/ 50 w 70"/>
                      <a:gd name="T71" fmla="*/ 3 h 96"/>
                      <a:gd name="T72" fmla="*/ 48 w 70"/>
                      <a:gd name="T73" fmla="*/ 2 h 96"/>
                      <a:gd name="T74" fmla="*/ 44 w 70"/>
                      <a:gd name="T75" fmla="*/ 1 h 96"/>
                      <a:gd name="T76" fmla="*/ 42 w 70"/>
                      <a:gd name="T77" fmla="*/ 0 h 96"/>
                      <a:gd name="T78" fmla="*/ 39 w 70"/>
                      <a:gd name="T79" fmla="*/ 0 h 96"/>
                      <a:gd name="T80" fmla="*/ 34 w 70"/>
                      <a:gd name="T81" fmla="*/ 0 h 96"/>
                      <a:gd name="T82" fmla="*/ 31 w 70"/>
                      <a:gd name="T83" fmla="*/ 0 h 96"/>
                      <a:gd name="T84" fmla="*/ 26 w 70"/>
                      <a:gd name="T85" fmla="*/ 0 h 96"/>
                      <a:gd name="T86" fmla="*/ 0 w 70"/>
                      <a:gd name="T87" fmla="*/ 96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
                      <a:gd name="T133" fmla="*/ 0 h 96"/>
                      <a:gd name="T134" fmla="*/ 70 w 70"/>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 h="96">
                        <a:moveTo>
                          <a:pt x="0" y="96"/>
                        </a:moveTo>
                        <a:lnTo>
                          <a:pt x="26" y="96"/>
                        </a:lnTo>
                        <a:lnTo>
                          <a:pt x="27" y="95"/>
                        </a:lnTo>
                        <a:lnTo>
                          <a:pt x="29" y="95"/>
                        </a:lnTo>
                        <a:lnTo>
                          <a:pt x="32" y="95"/>
                        </a:lnTo>
                        <a:lnTo>
                          <a:pt x="33" y="95"/>
                        </a:lnTo>
                        <a:lnTo>
                          <a:pt x="35" y="95"/>
                        </a:lnTo>
                        <a:lnTo>
                          <a:pt x="36" y="95"/>
                        </a:lnTo>
                        <a:lnTo>
                          <a:pt x="39" y="95"/>
                        </a:lnTo>
                        <a:lnTo>
                          <a:pt x="40" y="95"/>
                        </a:lnTo>
                        <a:lnTo>
                          <a:pt x="41" y="94"/>
                        </a:lnTo>
                        <a:lnTo>
                          <a:pt x="42" y="94"/>
                        </a:lnTo>
                        <a:lnTo>
                          <a:pt x="43" y="94"/>
                        </a:lnTo>
                        <a:lnTo>
                          <a:pt x="46" y="94"/>
                        </a:lnTo>
                        <a:lnTo>
                          <a:pt x="46" y="93"/>
                        </a:lnTo>
                        <a:lnTo>
                          <a:pt x="47" y="93"/>
                        </a:lnTo>
                        <a:lnTo>
                          <a:pt x="48" y="92"/>
                        </a:lnTo>
                        <a:lnTo>
                          <a:pt x="49" y="92"/>
                        </a:lnTo>
                        <a:lnTo>
                          <a:pt x="50" y="91"/>
                        </a:lnTo>
                        <a:lnTo>
                          <a:pt x="51" y="91"/>
                        </a:lnTo>
                        <a:lnTo>
                          <a:pt x="53" y="90"/>
                        </a:lnTo>
                        <a:lnTo>
                          <a:pt x="54" y="90"/>
                        </a:lnTo>
                        <a:lnTo>
                          <a:pt x="54" y="88"/>
                        </a:lnTo>
                        <a:lnTo>
                          <a:pt x="55" y="88"/>
                        </a:lnTo>
                        <a:lnTo>
                          <a:pt x="56" y="87"/>
                        </a:lnTo>
                        <a:lnTo>
                          <a:pt x="57" y="87"/>
                        </a:lnTo>
                        <a:lnTo>
                          <a:pt x="57" y="86"/>
                        </a:lnTo>
                        <a:lnTo>
                          <a:pt x="58" y="85"/>
                        </a:lnTo>
                        <a:lnTo>
                          <a:pt x="59" y="84"/>
                        </a:lnTo>
                        <a:lnTo>
                          <a:pt x="61" y="83"/>
                        </a:lnTo>
                        <a:lnTo>
                          <a:pt x="61" y="82"/>
                        </a:lnTo>
                        <a:lnTo>
                          <a:pt x="62" y="79"/>
                        </a:lnTo>
                        <a:lnTo>
                          <a:pt x="63" y="78"/>
                        </a:lnTo>
                        <a:lnTo>
                          <a:pt x="63" y="77"/>
                        </a:lnTo>
                        <a:lnTo>
                          <a:pt x="64" y="76"/>
                        </a:lnTo>
                        <a:lnTo>
                          <a:pt x="64" y="73"/>
                        </a:lnTo>
                        <a:lnTo>
                          <a:pt x="65" y="72"/>
                        </a:lnTo>
                        <a:lnTo>
                          <a:pt x="66" y="71"/>
                        </a:lnTo>
                        <a:lnTo>
                          <a:pt x="66" y="69"/>
                        </a:lnTo>
                        <a:lnTo>
                          <a:pt x="66" y="68"/>
                        </a:lnTo>
                        <a:lnTo>
                          <a:pt x="68" y="65"/>
                        </a:lnTo>
                        <a:lnTo>
                          <a:pt x="68" y="64"/>
                        </a:lnTo>
                        <a:lnTo>
                          <a:pt x="68" y="62"/>
                        </a:lnTo>
                        <a:lnTo>
                          <a:pt x="69" y="60"/>
                        </a:lnTo>
                        <a:lnTo>
                          <a:pt x="69" y="57"/>
                        </a:lnTo>
                        <a:lnTo>
                          <a:pt x="69" y="56"/>
                        </a:lnTo>
                        <a:lnTo>
                          <a:pt x="69" y="54"/>
                        </a:lnTo>
                        <a:lnTo>
                          <a:pt x="69" y="52"/>
                        </a:lnTo>
                        <a:lnTo>
                          <a:pt x="69" y="49"/>
                        </a:lnTo>
                        <a:lnTo>
                          <a:pt x="70" y="47"/>
                        </a:lnTo>
                        <a:lnTo>
                          <a:pt x="69" y="43"/>
                        </a:lnTo>
                        <a:lnTo>
                          <a:pt x="69" y="40"/>
                        </a:lnTo>
                        <a:lnTo>
                          <a:pt x="69" y="37"/>
                        </a:lnTo>
                        <a:lnTo>
                          <a:pt x="69" y="34"/>
                        </a:lnTo>
                        <a:lnTo>
                          <a:pt x="69" y="32"/>
                        </a:lnTo>
                        <a:lnTo>
                          <a:pt x="68" y="29"/>
                        </a:lnTo>
                        <a:lnTo>
                          <a:pt x="68" y="26"/>
                        </a:lnTo>
                        <a:lnTo>
                          <a:pt x="66" y="24"/>
                        </a:lnTo>
                        <a:lnTo>
                          <a:pt x="66" y="22"/>
                        </a:lnTo>
                        <a:lnTo>
                          <a:pt x="65" y="20"/>
                        </a:lnTo>
                        <a:lnTo>
                          <a:pt x="64" y="18"/>
                        </a:lnTo>
                        <a:lnTo>
                          <a:pt x="64" y="17"/>
                        </a:lnTo>
                        <a:lnTo>
                          <a:pt x="62" y="15"/>
                        </a:lnTo>
                        <a:lnTo>
                          <a:pt x="61" y="12"/>
                        </a:lnTo>
                        <a:lnTo>
                          <a:pt x="59" y="11"/>
                        </a:lnTo>
                        <a:lnTo>
                          <a:pt x="58" y="10"/>
                        </a:lnTo>
                        <a:lnTo>
                          <a:pt x="57" y="8"/>
                        </a:lnTo>
                        <a:lnTo>
                          <a:pt x="56" y="7"/>
                        </a:lnTo>
                        <a:lnTo>
                          <a:pt x="55" y="5"/>
                        </a:lnTo>
                        <a:lnTo>
                          <a:pt x="54" y="4"/>
                        </a:lnTo>
                        <a:lnTo>
                          <a:pt x="51" y="3"/>
                        </a:lnTo>
                        <a:lnTo>
                          <a:pt x="50" y="3"/>
                        </a:lnTo>
                        <a:lnTo>
                          <a:pt x="49" y="2"/>
                        </a:lnTo>
                        <a:lnTo>
                          <a:pt x="48" y="2"/>
                        </a:lnTo>
                        <a:lnTo>
                          <a:pt x="46" y="1"/>
                        </a:lnTo>
                        <a:lnTo>
                          <a:pt x="44" y="1"/>
                        </a:lnTo>
                        <a:lnTo>
                          <a:pt x="43" y="1"/>
                        </a:lnTo>
                        <a:lnTo>
                          <a:pt x="42" y="0"/>
                        </a:lnTo>
                        <a:lnTo>
                          <a:pt x="40" y="0"/>
                        </a:lnTo>
                        <a:lnTo>
                          <a:pt x="39" y="0"/>
                        </a:lnTo>
                        <a:lnTo>
                          <a:pt x="36" y="0"/>
                        </a:lnTo>
                        <a:lnTo>
                          <a:pt x="34" y="0"/>
                        </a:lnTo>
                        <a:lnTo>
                          <a:pt x="33" y="0"/>
                        </a:lnTo>
                        <a:lnTo>
                          <a:pt x="31" y="0"/>
                        </a:lnTo>
                        <a:lnTo>
                          <a:pt x="28" y="0"/>
                        </a:lnTo>
                        <a:lnTo>
                          <a:pt x="26" y="0"/>
                        </a:lnTo>
                        <a:lnTo>
                          <a:pt x="0" y="0"/>
                        </a:lnTo>
                        <a:lnTo>
                          <a:pt x="0" y="96"/>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339" name="Freeform 1115"/>
                  <p:cNvSpPr>
                    <a:spLocks/>
                  </p:cNvSpPr>
                  <p:nvPr/>
                </p:nvSpPr>
                <p:spPr bwMode="auto">
                  <a:xfrm>
                    <a:off x="4556" y="2449"/>
                    <a:ext cx="20" cy="2"/>
                  </a:xfrm>
                  <a:custGeom>
                    <a:avLst/>
                    <a:gdLst>
                      <a:gd name="T0" fmla="*/ 0 w 40"/>
                      <a:gd name="T1" fmla="*/ 0 h 5"/>
                      <a:gd name="T2" fmla="*/ 0 w 40"/>
                      <a:gd name="T3" fmla="*/ 5 h 5"/>
                      <a:gd name="T4" fmla="*/ 26 w 40"/>
                      <a:gd name="T5" fmla="*/ 4 h 5"/>
                      <a:gd name="T6" fmla="*/ 28 w 40"/>
                      <a:gd name="T7" fmla="*/ 2 h 5"/>
                      <a:gd name="T8" fmla="*/ 40 w 40"/>
                      <a:gd name="T9" fmla="*/ 2 h 5"/>
                      <a:gd name="T10" fmla="*/ 40 w 40"/>
                      <a:gd name="T11" fmla="*/ 1 h 5"/>
                      <a:gd name="T12" fmla="*/ 40 w 40"/>
                      <a:gd name="T13" fmla="*/ 0 h 5"/>
                      <a:gd name="T14" fmla="*/ 26 w 40"/>
                      <a:gd name="T15" fmla="*/ 0 h 5"/>
                      <a:gd name="T16" fmla="*/ 25 w 40"/>
                      <a:gd name="T17" fmla="*/ 1 h 5"/>
                      <a:gd name="T18" fmla="*/ 0 w 40"/>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5"/>
                      <a:gd name="T32" fmla="*/ 40 w 4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5">
                        <a:moveTo>
                          <a:pt x="0" y="0"/>
                        </a:moveTo>
                        <a:lnTo>
                          <a:pt x="0" y="5"/>
                        </a:lnTo>
                        <a:lnTo>
                          <a:pt x="26" y="4"/>
                        </a:lnTo>
                        <a:lnTo>
                          <a:pt x="28" y="2"/>
                        </a:lnTo>
                        <a:lnTo>
                          <a:pt x="40" y="2"/>
                        </a:lnTo>
                        <a:lnTo>
                          <a:pt x="40" y="1"/>
                        </a:lnTo>
                        <a:lnTo>
                          <a:pt x="40" y="0"/>
                        </a:lnTo>
                        <a:lnTo>
                          <a:pt x="26" y="0"/>
                        </a:lnTo>
                        <a:lnTo>
                          <a:pt x="25"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0" name="Freeform 1116"/>
                  <p:cNvSpPr>
                    <a:spLocks/>
                  </p:cNvSpPr>
                  <p:nvPr/>
                </p:nvSpPr>
                <p:spPr bwMode="auto">
                  <a:xfrm>
                    <a:off x="4576" y="2448"/>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1" name="Freeform 1117"/>
                  <p:cNvSpPr>
                    <a:spLocks/>
                  </p:cNvSpPr>
                  <p:nvPr/>
                </p:nvSpPr>
                <p:spPr bwMode="auto">
                  <a:xfrm>
                    <a:off x="4576" y="2448"/>
                    <a:ext cx="3" cy="1"/>
                  </a:xfrm>
                  <a:custGeom>
                    <a:avLst/>
                    <a:gdLst>
                      <a:gd name="T0" fmla="*/ 1 w 6"/>
                      <a:gd name="T1" fmla="*/ 1 h 2"/>
                      <a:gd name="T2" fmla="*/ 1 w 6"/>
                      <a:gd name="T3" fmla="*/ 2 h 2"/>
                      <a:gd name="T4" fmla="*/ 6 w 6"/>
                      <a:gd name="T5" fmla="*/ 2 h 2"/>
                      <a:gd name="T6" fmla="*/ 6 w 6"/>
                      <a:gd name="T7" fmla="*/ 1 h 2"/>
                      <a:gd name="T8" fmla="*/ 6 w 6"/>
                      <a:gd name="T9" fmla="*/ 0 h 2"/>
                      <a:gd name="T10" fmla="*/ 0 w 6"/>
                      <a:gd name="T11" fmla="*/ 0 h 2"/>
                      <a:gd name="T12" fmla="*/ 0 w 6"/>
                      <a:gd name="T13" fmla="*/ 0 h 2"/>
                      <a:gd name="T14" fmla="*/ 1 w 6"/>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1" y="1"/>
                        </a:moveTo>
                        <a:lnTo>
                          <a:pt x="1" y="2"/>
                        </a:lnTo>
                        <a:lnTo>
                          <a:pt x="6" y="2"/>
                        </a:lnTo>
                        <a:lnTo>
                          <a:pt x="6" y="1"/>
                        </a:lnTo>
                        <a:lnTo>
                          <a:pt x="6"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2" name="Freeform 1118"/>
                  <p:cNvSpPr>
                    <a:spLocks/>
                  </p:cNvSpPr>
                  <p:nvPr/>
                </p:nvSpPr>
                <p:spPr bwMode="auto">
                  <a:xfrm>
                    <a:off x="4579" y="2448"/>
                    <a:ext cx="1" cy="1"/>
                  </a:xfrm>
                  <a:custGeom>
                    <a:avLst/>
                    <a:gdLst>
                      <a:gd name="T0" fmla="*/ 2 w 3"/>
                      <a:gd name="T1" fmla="*/ 2 h 2"/>
                      <a:gd name="T2" fmla="*/ 3 w 3"/>
                      <a:gd name="T3" fmla="*/ 2 h 2"/>
                      <a:gd name="T4" fmla="*/ 3 w 3"/>
                      <a:gd name="T5" fmla="*/ 0 h 2"/>
                      <a:gd name="T6" fmla="*/ 2 w 3"/>
                      <a:gd name="T7" fmla="*/ 0 h 2"/>
                      <a:gd name="T8" fmla="*/ 0 w 3"/>
                      <a:gd name="T9" fmla="*/ 0 h 2"/>
                      <a:gd name="T10" fmla="*/ 0 w 3"/>
                      <a:gd name="T11" fmla="*/ 1 h 2"/>
                      <a:gd name="T12" fmla="*/ 2 w 3"/>
                      <a:gd name="T13" fmla="*/ 1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3" y="2"/>
                        </a:lnTo>
                        <a:lnTo>
                          <a:pt x="3" y="0"/>
                        </a:lnTo>
                        <a:lnTo>
                          <a:pt x="2" y="0"/>
                        </a:lnTo>
                        <a:lnTo>
                          <a:pt x="0" y="0"/>
                        </a:lnTo>
                        <a:lnTo>
                          <a:pt x="0" y="1"/>
                        </a:lnTo>
                        <a:lnTo>
                          <a:pt x="2"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3" name="Freeform 1119"/>
                  <p:cNvSpPr>
                    <a:spLocks/>
                  </p:cNvSpPr>
                  <p:nvPr/>
                </p:nvSpPr>
                <p:spPr bwMode="auto">
                  <a:xfrm>
                    <a:off x="4579" y="2447"/>
                    <a:ext cx="1" cy="2"/>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1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0"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4" name="Freeform 1120"/>
                  <p:cNvSpPr>
                    <a:spLocks/>
                  </p:cNvSpPr>
                  <p:nvPr/>
                </p:nvSpPr>
                <p:spPr bwMode="auto">
                  <a:xfrm>
                    <a:off x="4579" y="2447"/>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5" name="Freeform 1121"/>
                  <p:cNvSpPr>
                    <a:spLocks/>
                  </p:cNvSpPr>
                  <p:nvPr/>
                </p:nvSpPr>
                <p:spPr bwMode="auto">
                  <a:xfrm>
                    <a:off x="4580" y="2447"/>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6" name="Freeform 1122"/>
                  <p:cNvSpPr>
                    <a:spLocks/>
                  </p:cNvSpPr>
                  <p:nvPr/>
                </p:nvSpPr>
                <p:spPr bwMode="auto">
                  <a:xfrm>
                    <a:off x="4580" y="2446"/>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7" name="Freeform 1123"/>
                  <p:cNvSpPr>
                    <a:spLocks/>
                  </p:cNvSpPr>
                  <p:nvPr/>
                </p:nvSpPr>
                <p:spPr bwMode="auto">
                  <a:xfrm>
                    <a:off x="4581" y="2446"/>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8" name="Freeform 1124"/>
                  <p:cNvSpPr>
                    <a:spLocks/>
                  </p:cNvSpPr>
                  <p:nvPr/>
                </p:nvSpPr>
                <p:spPr bwMode="auto">
                  <a:xfrm>
                    <a:off x="4582" y="2446"/>
                    <a:ext cx="1" cy="1"/>
                  </a:xfrm>
                  <a:custGeom>
                    <a:avLst/>
                    <a:gdLst>
                      <a:gd name="T0" fmla="*/ 1 w 4"/>
                      <a:gd name="T1" fmla="*/ 4 h 4"/>
                      <a:gd name="T2" fmla="*/ 3 w 4"/>
                      <a:gd name="T3" fmla="*/ 4 h 4"/>
                      <a:gd name="T4" fmla="*/ 4 w 4"/>
                      <a:gd name="T5" fmla="*/ 3 h 4"/>
                      <a:gd name="T6" fmla="*/ 3 w 4"/>
                      <a:gd name="T7" fmla="*/ 2 h 4"/>
                      <a:gd name="T8" fmla="*/ 1 w 4"/>
                      <a:gd name="T9" fmla="*/ 0 h 4"/>
                      <a:gd name="T10" fmla="*/ 0 w 4"/>
                      <a:gd name="T11" fmla="*/ 2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3" y="4"/>
                        </a:lnTo>
                        <a:lnTo>
                          <a:pt x="4" y="3"/>
                        </a:lnTo>
                        <a:lnTo>
                          <a:pt x="3" y="2"/>
                        </a:lnTo>
                        <a:lnTo>
                          <a:pt x="1" y="0"/>
                        </a:lnTo>
                        <a:lnTo>
                          <a:pt x="0" y="2"/>
                        </a:lnTo>
                        <a:lnTo>
                          <a:pt x="1" y="3"/>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49" name="Freeform 1125"/>
                  <p:cNvSpPr>
                    <a:spLocks/>
                  </p:cNvSpPr>
                  <p:nvPr/>
                </p:nvSpPr>
                <p:spPr bwMode="auto">
                  <a:xfrm>
                    <a:off x="4582" y="2446"/>
                    <a:ext cx="1" cy="1"/>
                  </a:xfrm>
                  <a:custGeom>
                    <a:avLst/>
                    <a:gdLst>
                      <a:gd name="T0" fmla="*/ 2 w 3"/>
                      <a:gd name="T1" fmla="*/ 2 h 3"/>
                      <a:gd name="T2" fmla="*/ 2 w 3"/>
                      <a:gd name="T3" fmla="*/ 3 h 3"/>
                      <a:gd name="T4" fmla="*/ 3 w 3"/>
                      <a:gd name="T5" fmla="*/ 3 h 3"/>
                      <a:gd name="T6" fmla="*/ 3 w 3"/>
                      <a:gd name="T7" fmla="*/ 2 h 3"/>
                      <a:gd name="T8" fmla="*/ 3 w 3"/>
                      <a:gd name="T9" fmla="*/ 0 h 3"/>
                      <a:gd name="T10" fmla="*/ 0 w 3"/>
                      <a:gd name="T11" fmla="*/ 0 h 3"/>
                      <a:gd name="T12" fmla="*/ 0 w 3"/>
                      <a:gd name="T13" fmla="*/ 0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2" y="3"/>
                        </a:lnTo>
                        <a:lnTo>
                          <a:pt x="3" y="3"/>
                        </a:lnTo>
                        <a:lnTo>
                          <a:pt x="3" y="2"/>
                        </a:lnTo>
                        <a:lnTo>
                          <a:pt x="3" y="0"/>
                        </a:lnTo>
                        <a:lnTo>
                          <a:pt x="0" y="0"/>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0" name="Freeform 1126"/>
                  <p:cNvSpPr>
                    <a:spLocks/>
                  </p:cNvSpPr>
                  <p:nvPr/>
                </p:nvSpPr>
                <p:spPr bwMode="auto">
                  <a:xfrm>
                    <a:off x="4583" y="2446"/>
                    <a:ext cx="1" cy="1"/>
                  </a:xfrm>
                  <a:custGeom>
                    <a:avLst/>
                    <a:gdLst>
                      <a:gd name="T0" fmla="*/ 1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1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3"/>
                        </a:moveTo>
                        <a:lnTo>
                          <a:pt x="2" y="3"/>
                        </a:lnTo>
                        <a:lnTo>
                          <a:pt x="2" y="0"/>
                        </a:lnTo>
                        <a:lnTo>
                          <a:pt x="1" y="0"/>
                        </a:lnTo>
                        <a:lnTo>
                          <a:pt x="0" y="0"/>
                        </a:lnTo>
                        <a:lnTo>
                          <a:pt x="0" y="2"/>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1" name="Freeform 1127"/>
                  <p:cNvSpPr>
                    <a:spLocks/>
                  </p:cNvSpPr>
                  <p:nvPr/>
                </p:nvSpPr>
                <p:spPr bwMode="auto">
                  <a:xfrm>
                    <a:off x="4583" y="2445"/>
                    <a:ext cx="1" cy="1"/>
                  </a:xfrm>
                  <a:custGeom>
                    <a:avLst/>
                    <a:gdLst>
                      <a:gd name="T0" fmla="*/ 1 w 2"/>
                      <a:gd name="T1" fmla="*/ 1 h 3"/>
                      <a:gd name="T2" fmla="*/ 1 w 2"/>
                      <a:gd name="T3" fmla="*/ 3 h 3"/>
                      <a:gd name="T4" fmla="*/ 2 w 2"/>
                      <a:gd name="T5" fmla="*/ 3 h 3"/>
                      <a:gd name="T6" fmla="*/ 2 w 2"/>
                      <a:gd name="T7" fmla="*/ 1 h 3"/>
                      <a:gd name="T8" fmla="*/ 2 w 2"/>
                      <a:gd name="T9" fmla="*/ 0 h 3"/>
                      <a:gd name="T10" fmla="*/ 0 w 2"/>
                      <a:gd name="T11" fmla="*/ 0 h 3"/>
                      <a:gd name="T12" fmla="*/ 0 w 2"/>
                      <a:gd name="T13" fmla="*/ 1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1" y="3"/>
                        </a:lnTo>
                        <a:lnTo>
                          <a:pt x="2" y="3"/>
                        </a:lnTo>
                        <a:lnTo>
                          <a:pt x="2" y="1"/>
                        </a:lnTo>
                        <a:lnTo>
                          <a:pt x="2" y="0"/>
                        </a:lnTo>
                        <a:lnTo>
                          <a:pt x="0" y="0"/>
                        </a:lnTo>
                        <a:lnTo>
                          <a:pt x="0" y="1"/>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2" name="Freeform 1128"/>
                  <p:cNvSpPr>
                    <a:spLocks/>
                  </p:cNvSpPr>
                  <p:nvPr/>
                </p:nvSpPr>
                <p:spPr bwMode="auto">
                  <a:xfrm>
                    <a:off x="4583" y="2445"/>
                    <a:ext cx="2" cy="1"/>
                  </a:xfrm>
                  <a:custGeom>
                    <a:avLst/>
                    <a:gdLst>
                      <a:gd name="T0" fmla="*/ 1 w 3"/>
                      <a:gd name="T1" fmla="*/ 4 h 4"/>
                      <a:gd name="T2" fmla="*/ 2 w 3"/>
                      <a:gd name="T3" fmla="*/ 4 h 4"/>
                      <a:gd name="T4" fmla="*/ 3 w 3"/>
                      <a:gd name="T5" fmla="*/ 2 h 4"/>
                      <a:gd name="T6" fmla="*/ 2 w 3"/>
                      <a:gd name="T7" fmla="*/ 1 h 4"/>
                      <a:gd name="T8" fmla="*/ 1 w 3"/>
                      <a:gd name="T9" fmla="*/ 0 h 4"/>
                      <a:gd name="T10" fmla="*/ 0 w 3"/>
                      <a:gd name="T11" fmla="*/ 1 h 4"/>
                      <a:gd name="T12" fmla="*/ 1 w 3"/>
                      <a:gd name="T13" fmla="*/ 2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2"/>
                        </a:lnTo>
                        <a:lnTo>
                          <a:pt x="2" y="1"/>
                        </a:lnTo>
                        <a:lnTo>
                          <a:pt x="1" y="0"/>
                        </a:lnTo>
                        <a:lnTo>
                          <a:pt x="0" y="1"/>
                        </a:lnTo>
                        <a:lnTo>
                          <a:pt x="1" y="2"/>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3" name="Freeform 1129"/>
                  <p:cNvSpPr>
                    <a:spLocks/>
                  </p:cNvSpPr>
                  <p:nvPr/>
                </p:nvSpPr>
                <p:spPr bwMode="auto">
                  <a:xfrm>
                    <a:off x="4584" y="2445"/>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4" name="Freeform 1130"/>
                  <p:cNvSpPr>
                    <a:spLocks/>
                  </p:cNvSpPr>
                  <p:nvPr/>
                </p:nvSpPr>
                <p:spPr bwMode="auto">
                  <a:xfrm>
                    <a:off x="4584" y="2445"/>
                    <a:ext cx="2" cy="1"/>
                  </a:xfrm>
                  <a:custGeom>
                    <a:avLst/>
                    <a:gdLst>
                      <a:gd name="T0" fmla="*/ 1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1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2"/>
                        </a:moveTo>
                        <a:lnTo>
                          <a:pt x="2" y="2"/>
                        </a:lnTo>
                        <a:lnTo>
                          <a:pt x="2" y="0"/>
                        </a:lnTo>
                        <a:lnTo>
                          <a:pt x="1" y="0"/>
                        </a:lnTo>
                        <a:lnTo>
                          <a:pt x="0" y="0"/>
                        </a:lnTo>
                        <a:lnTo>
                          <a:pt x="0" y="1"/>
                        </a:lnTo>
                        <a:lnTo>
                          <a:pt x="1"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355" name="Freeform 1131"/>
                  <p:cNvSpPr>
                    <a:spLocks/>
                  </p:cNvSpPr>
                  <p:nvPr/>
                </p:nvSpPr>
                <p:spPr bwMode="auto">
                  <a:xfrm>
                    <a:off x="4584" y="2442"/>
                    <a:ext cx="3" cy="3"/>
                  </a:xfrm>
                  <a:custGeom>
                    <a:avLst/>
                    <a:gdLst>
                      <a:gd name="T0" fmla="*/ 1 w 6"/>
                      <a:gd name="T1" fmla="*/ 4 h 5"/>
                      <a:gd name="T2" fmla="*/ 2 w 6"/>
                      <a:gd name="T3" fmla="*/ 5 h 5"/>
                      <a:gd name="T4" fmla="*/ 6 w 6"/>
                      <a:gd name="T5" fmla="*/ 2 h 5"/>
                      <a:gd name="T6" fmla="*/ 5 w 6"/>
                      <a:gd name="T7" fmla="*/ 1 h 5"/>
                      <a:gd name="T8" fmla="*/ 3 w 6"/>
                      <a:gd name="T9" fmla="*/ 0 h 5"/>
                      <a:gd name="T10" fmla="*/ 0 w 6"/>
                      <a:gd name="T11" fmla="*/ 3 h 5"/>
                      <a:gd name="T12" fmla="*/ 0 w 6"/>
                      <a:gd name="T13" fmla="*/ 4 h 5"/>
                      <a:gd name="T14" fmla="*/ 1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4"/>
                        </a:moveTo>
                        <a:lnTo>
                          <a:pt x="2" y="5"/>
                        </a:lnTo>
                        <a:lnTo>
                          <a:pt x="6" y="2"/>
                        </a:lnTo>
                        <a:lnTo>
                          <a:pt x="5" y="1"/>
                        </a:lnTo>
                        <a:lnTo>
                          <a:pt x="3" y="0"/>
                        </a:lnTo>
                        <a:lnTo>
                          <a:pt x="0" y="3"/>
                        </a:lnTo>
                        <a:lnTo>
                          <a:pt x="0" y="4"/>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9" name="Group 1132"/>
                <p:cNvGrpSpPr>
                  <a:grpSpLocks/>
                </p:cNvGrpSpPr>
                <p:nvPr/>
              </p:nvGrpSpPr>
              <p:grpSpPr bwMode="auto">
                <a:xfrm>
                  <a:off x="4731" y="2392"/>
                  <a:ext cx="241" cy="67"/>
                  <a:chOff x="4556" y="2392"/>
                  <a:chExt cx="232" cy="67"/>
                </a:xfrm>
              </p:grpSpPr>
              <p:sp>
                <p:nvSpPr>
                  <p:cNvPr id="34956" name="Freeform 1133"/>
                  <p:cNvSpPr>
                    <a:spLocks/>
                  </p:cNvSpPr>
                  <p:nvPr/>
                </p:nvSpPr>
                <p:spPr bwMode="auto">
                  <a:xfrm>
                    <a:off x="4586" y="2441"/>
                    <a:ext cx="2" cy="2"/>
                  </a:xfrm>
                  <a:custGeom>
                    <a:avLst/>
                    <a:gdLst>
                      <a:gd name="T0" fmla="*/ 3 w 4"/>
                      <a:gd name="T1" fmla="*/ 5 h 5"/>
                      <a:gd name="T2" fmla="*/ 3 w 4"/>
                      <a:gd name="T3" fmla="*/ 5 h 5"/>
                      <a:gd name="T4" fmla="*/ 3 w 4"/>
                      <a:gd name="T5" fmla="*/ 3 h 5"/>
                      <a:gd name="T6" fmla="*/ 4 w 4"/>
                      <a:gd name="T7" fmla="*/ 0 h 5"/>
                      <a:gd name="T8" fmla="*/ 3 w 4"/>
                      <a:gd name="T9" fmla="*/ 0 h 5"/>
                      <a:gd name="T10" fmla="*/ 2 w 4"/>
                      <a:gd name="T11" fmla="*/ 0 h 5"/>
                      <a:gd name="T12" fmla="*/ 0 w 4"/>
                      <a:gd name="T13" fmla="*/ 3 h 5"/>
                      <a:gd name="T14" fmla="*/ 0 w 4"/>
                      <a:gd name="T15" fmla="*/ 4 h 5"/>
                      <a:gd name="T16" fmla="*/ 2 w 4"/>
                      <a:gd name="T17" fmla="*/ 4 h 5"/>
                      <a:gd name="T18" fmla="*/ 3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3" y="5"/>
                        </a:moveTo>
                        <a:lnTo>
                          <a:pt x="3" y="5"/>
                        </a:lnTo>
                        <a:lnTo>
                          <a:pt x="3" y="3"/>
                        </a:lnTo>
                        <a:lnTo>
                          <a:pt x="4" y="0"/>
                        </a:lnTo>
                        <a:lnTo>
                          <a:pt x="3" y="0"/>
                        </a:lnTo>
                        <a:lnTo>
                          <a:pt x="2" y="0"/>
                        </a:lnTo>
                        <a:lnTo>
                          <a:pt x="0" y="3"/>
                        </a:lnTo>
                        <a:lnTo>
                          <a:pt x="0" y="4"/>
                        </a:lnTo>
                        <a:lnTo>
                          <a:pt x="2" y="4"/>
                        </a:lnTo>
                        <a:lnTo>
                          <a:pt x="3"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7" name="Freeform 1134"/>
                  <p:cNvSpPr>
                    <a:spLocks/>
                  </p:cNvSpPr>
                  <p:nvPr/>
                </p:nvSpPr>
                <p:spPr bwMode="auto">
                  <a:xfrm>
                    <a:off x="4587" y="2440"/>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8" name="Freeform 1135"/>
                  <p:cNvSpPr>
                    <a:spLocks/>
                  </p:cNvSpPr>
                  <p:nvPr/>
                </p:nvSpPr>
                <p:spPr bwMode="auto">
                  <a:xfrm>
                    <a:off x="4587" y="2440"/>
                    <a:ext cx="2"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9" name="Freeform 1136"/>
                  <p:cNvSpPr>
                    <a:spLocks/>
                  </p:cNvSpPr>
                  <p:nvPr/>
                </p:nvSpPr>
                <p:spPr bwMode="auto">
                  <a:xfrm>
                    <a:off x="4587" y="2411"/>
                    <a:ext cx="5" cy="30"/>
                  </a:xfrm>
                  <a:custGeom>
                    <a:avLst/>
                    <a:gdLst>
                      <a:gd name="T0" fmla="*/ 1 w 9"/>
                      <a:gd name="T1" fmla="*/ 58 h 59"/>
                      <a:gd name="T2" fmla="*/ 2 w 9"/>
                      <a:gd name="T3" fmla="*/ 59 h 59"/>
                      <a:gd name="T4" fmla="*/ 3 w 9"/>
                      <a:gd name="T5" fmla="*/ 58 h 59"/>
                      <a:gd name="T6" fmla="*/ 3 w 9"/>
                      <a:gd name="T7" fmla="*/ 56 h 59"/>
                      <a:gd name="T8" fmla="*/ 6 w 9"/>
                      <a:gd name="T9" fmla="*/ 53 h 59"/>
                      <a:gd name="T10" fmla="*/ 6 w 9"/>
                      <a:gd name="T11" fmla="*/ 49 h 59"/>
                      <a:gd name="T12" fmla="*/ 7 w 9"/>
                      <a:gd name="T13" fmla="*/ 46 h 59"/>
                      <a:gd name="T14" fmla="*/ 7 w 9"/>
                      <a:gd name="T15" fmla="*/ 43 h 59"/>
                      <a:gd name="T16" fmla="*/ 8 w 9"/>
                      <a:gd name="T17" fmla="*/ 41 h 59"/>
                      <a:gd name="T18" fmla="*/ 8 w 9"/>
                      <a:gd name="T19" fmla="*/ 30 h 59"/>
                      <a:gd name="T20" fmla="*/ 9 w 9"/>
                      <a:gd name="T21" fmla="*/ 28 h 59"/>
                      <a:gd name="T22" fmla="*/ 8 w 9"/>
                      <a:gd name="T23" fmla="*/ 24 h 59"/>
                      <a:gd name="T24" fmla="*/ 8 w 9"/>
                      <a:gd name="T25" fmla="*/ 13 h 59"/>
                      <a:gd name="T26" fmla="*/ 7 w 9"/>
                      <a:gd name="T27" fmla="*/ 10 h 59"/>
                      <a:gd name="T28" fmla="*/ 7 w 9"/>
                      <a:gd name="T29" fmla="*/ 7 h 59"/>
                      <a:gd name="T30" fmla="*/ 6 w 9"/>
                      <a:gd name="T31" fmla="*/ 5 h 59"/>
                      <a:gd name="T32" fmla="*/ 6 w 9"/>
                      <a:gd name="T33" fmla="*/ 1 h 59"/>
                      <a:gd name="T34" fmla="*/ 4 w 9"/>
                      <a:gd name="T35" fmla="*/ 0 h 59"/>
                      <a:gd name="T36" fmla="*/ 3 w 9"/>
                      <a:gd name="T37" fmla="*/ 1 h 59"/>
                      <a:gd name="T38" fmla="*/ 2 w 9"/>
                      <a:gd name="T39" fmla="*/ 3 h 59"/>
                      <a:gd name="T40" fmla="*/ 3 w 9"/>
                      <a:gd name="T41" fmla="*/ 4 h 59"/>
                      <a:gd name="T42" fmla="*/ 3 w 9"/>
                      <a:gd name="T43" fmla="*/ 5 h 59"/>
                      <a:gd name="T44" fmla="*/ 4 w 9"/>
                      <a:gd name="T45" fmla="*/ 7 h 59"/>
                      <a:gd name="T46" fmla="*/ 4 w 9"/>
                      <a:gd name="T47" fmla="*/ 10 h 59"/>
                      <a:gd name="T48" fmla="*/ 6 w 9"/>
                      <a:gd name="T49" fmla="*/ 13 h 59"/>
                      <a:gd name="T50" fmla="*/ 6 w 9"/>
                      <a:gd name="T51" fmla="*/ 24 h 59"/>
                      <a:gd name="T52" fmla="*/ 7 w 9"/>
                      <a:gd name="T53" fmla="*/ 28 h 59"/>
                      <a:gd name="T54" fmla="*/ 6 w 9"/>
                      <a:gd name="T55" fmla="*/ 30 h 59"/>
                      <a:gd name="T56" fmla="*/ 6 w 9"/>
                      <a:gd name="T57" fmla="*/ 41 h 59"/>
                      <a:gd name="T58" fmla="*/ 4 w 9"/>
                      <a:gd name="T59" fmla="*/ 43 h 59"/>
                      <a:gd name="T60" fmla="*/ 4 w 9"/>
                      <a:gd name="T61" fmla="*/ 46 h 59"/>
                      <a:gd name="T62" fmla="*/ 3 w 9"/>
                      <a:gd name="T63" fmla="*/ 49 h 59"/>
                      <a:gd name="T64" fmla="*/ 3 w 9"/>
                      <a:gd name="T65" fmla="*/ 51 h 59"/>
                      <a:gd name="T66" fmla="*/ 1 w 9"/>
                      <a:gd name="T67" fmla="*/ 53 h 59"/>
                      <a:gd name="T68" fmla="*/ 1 w 9"/>
                      <a:gd name="T69" fmla="*/ 56 h 59"/>
                      <a:gd name="T70" fmla="*/ 0 w 9"/>
                      <a:gd name="T71" fmla="*/ 57 h 59"/>
                      <a:gd name="T72" fmla="*/ 0 w 9"/>
                      <a:gd name="T73" fmla="*/ 58 h 59"/>
                      <a:gd name="T74" fmla="*/ 1 w 9"/>
                      <a:gd name="T75" fmla="*/ 58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
                      <a:gd name="T115" fmla="*/ 0 h 59"/>
                      <a:gd name="T116" fmla="*/ 9 w 9"/>
                      <a:gd name="T117" fmla="*/ 59 h 5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 h="59">
                        <a:moveTo>
                          <a:pt x="1" y="58"/>
                        </a:moveTo>
                        <a:lnTo>
                          <a:pt x="2" y="59"/>
                        </a:lnTo>
                        <a:lnTo>
                          <a:pt x="3" y="58"/>
                        </a:lnTo>
                        <a:lnTo>
                          <a:pt x="3" y="56"/>
                        </a:lnTo>
                        <a:lnTo>
                          <a:pt x="6" y="53"/>
                        </a:lnTo>
                        <a:lnTo>
                          <a:pt x="6" y="49"/>
                        </a:lnTo>
                        <a:lnTo>
                          <a:pt x="7" y="46"/>
                        </a:lnTo>
                        <a:lnTo>
                          <a:pt x="7" y="43"/>
                        </a:lnTo>
                        <a:lnTo>
                          <a:pt x="8" y="41"/>
                        </a:lnTo>
                        <a:lnTo>
                          <a:pt x="8" y="30"/>
                        </a:lnTo>
                        <a:lnTo>
                          <a:pt x="9" y="28"/>
                        </a:lnTo>
                        <a:lnTo>
                          <a:pt x="8" y="24"/>
                        </a:lnTo>
                        <a:lnTo>
                          <a:pt x="8" y="13"/>
                        </a:lnTo>
                        <a:lnTo>
                          <a:pt x="7" y="10"/>
                        </a:lnTo>
                        <a:lnTo>
                          <a:pt x="7" y="7"/>
                        </a:lnTo>
                        <a:lnTo>
                          <a:pt x="6" y="5"/>
                        </a:lnTo>
                        <a:lnTo>
                          <a:pt x="6" y="1"/>
                        </a:lnTo>
                        <a:lnTo>
                          <a:pt x="4" y="0"/>
                        </a:lnTo>
                        <a:lnTo>
                          <a:pt x="3" y="1"/>
                        </a:lnTo>
                        <a:lnTo>
                          <a:pt x="2" y="3"/>
                        </a:lnTo>
                        <a:lnTo>
                          <a:pt x="3" y="4"/>
                        </a:lnTo>
                        <a:lnTo>
                          <a:pt x="3" y="5"/>
                        </a:lnTo>
                        <a:lnTo>
                          <a:pt x="4" y="7"/>
                        </a:lnTo>
                        <a:lnTo>
                          <a:pt x="4" y="10"/>
                        </a:lnTo>
                        <a:lnTo>
                          <a:pt x="6" y="13"/>
                        </a:lnTo>
                        <a:lnTo>
                          <a:pt x="6" y="24"/>
                        </a:lnTo>
                        <a:lnTo>
                          <a:pt x="7" y="28"/>
                        </a:lnTo>
                        <a:lnTo>
                          <a:pt x="6" y="30"/>
                        </a:lnTo>
                        <a:lnTo>
                          <a:pt x="6" y="41"/>
                        </a:lnTo>
                        <a:lnTo>
                          <a:pt x="4" y="43"/>
                        </a:lnTo>
                        <a:lnTo>
                          <a:pt x="4" y="46"/>
                        </a:lnTo>
                        <a:lnTo>
                          <a:pt x="3" y="49"/>
                        </a:lnTo>
                        <a:lnTo>
                          <a:pt x="3" y="51"/>
                        </a:lnTo>
                        <a:lnTo>
                          <a:pt x="1" y="53"/>
                        </a:lnTo>
                        <a:lnTo>
                          <a:pt x="1" y="56"/>
                        </a:lnTo>
                        <a:lnTo>
                          <a:pt x="0" y="57"/>
                        </a:lnTo>
                        <a:lnTo>
                          <a:pt x="0" y="58"/>
                        </a:lnTo>
                        <a:lnTo>
                          <a:pt x="1" y="5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0" name="Freeform 1137"/>
                  <p:cNvSpPr>
                    <a:spLocks/>
                  </p:cNvSpPr>
                  <p:nvPr/>
                </p:nvSpPr>
                <p:spPr bwMode="auto">
                  <a:xfrm>
                    <a:off x="4588" y="2410"/>
                    <a:ext cx="2" cy="3"/>
                  </a:xfrm>
                  <a:custGeom>
                    <a:avLst/>
                    <a:gdLst>
                      <a:gd name="T0" fmla="*/ 2 w 3"/>
                      <a:gd name="T1" fmla="*/ 3 h 6"/>
                      <a:gd name="T2" fmla="*/ 3 w 3"/>
                      <a:gd name="T3" fmla="*/ 3 h 6"/>
                      <a:gd name="T4" fmla="*/ 2 w 3"/>
                      <a:gd name="T5" fmla="*/ 1 h 6"/>
                      <a:gd name="T6" fmla="*/ 2 w 3"/>
                      <a:gd name="T7" fmla="*/ 0 h 6"/>
                      <a:gd name="T8" fmla="*/ 1 w 3"/>
                      <a:gd name="T9" fmla="*/ 0 h 6"/>
                      <a:gd name="T10" fmla="*/ 0 w 3"/>
                      <a:gd name="T11" fmla="*/ 0 h 6"/>
                      <a:gd name="T12" fmla="*/ 0 w 3"/>
                      <a:gd name="T13" fmla="*/ 1 h 6"/>
                      <a:gd name="T14" fmla="*/ 2 w 3"/>
                      <a:gd name="T15" fmla="*/ 6 h 6"/>
                      <a:gd name="T16" fmla="*/ 1 w 3"/>
                      <a:gd name="T17" fmla="*/ 5 h 6"/>
                      <a:gd name="T18" fmla="*/ 2 w 3"/>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2" y="3"/>
                        </a:moveTo>
                        <a:lnTo>
                          <a:pt x="3" y="3"/>
                        </a:lnTo>
                        <a:lnTo>
                          <a:pt x="2" y="1"/>
                        </a:lnTo>
                        <a:lnTo>
                          <a:pt x="2" y="0"/>
                        </a:lnTo>
                        <a:lnTo>
                          <a:pt x="1" y="0"/>
                        </a:lnTo>
                        <a:lnTo>
                          <a:pt x="0" y="0"/>
                        </a:lnTo>
                        <a:lnTo>
                          <a:pt x="0" y="1"/>
                        </a:lnTo>
                        <a:lnTo>
                          <a:pt x="2" y="6"/>
                        </a:lnTo>
                        <a:lnTo>
                          <a:pt x="1"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1" name="Freeform 1138"/>
                  <p:cNvSpPr>
                    <a:spLocks/>
                  </p:cNvSpPr>
                  <p:nvPr/>
                </p:nvSpPr>
                <p:spPr bwMode="auto">
                  <a:xfrm>
                    <a:off x="4587" y="2408"/>
                    <a:ext cx="2" cy="3"/>
                  </a:xfrm>
                  <a:custGeom>
                    <a:avLst/>
                    <a:gdLst>
                      <a:gd name="T0" fmla="*/ 4 w 4"/>
                      <a:gd name="T1" fmla="*/ 3 h 4"/>
                      <a:gd name="T2" fmla="*/ 4 w 4"/>
                      <a:gd name="T3" fmla="*/ 2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2"/>
                        </a:lnTo>
                        <a:lnTo>
                          <a:pt x="2" y="0"/>
                        </a:lnTo>
                        <a:lnTo>
                          <a:pt x="1" y="1"/>
                        </a:lnTo>
                        <a:lnTo>
                          <a:pt x="0" y="2"/>
                        </a:lnTo>
                        <a:lnTo>
                          <a:pt x="2" y="4"/>
                        </a:lnTo>
                        <a:lnTo>
                          <a:pt x="3"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2" name="Freeform 1139"/>
                  <p:cNvSpPr>
                    <a:spLocks/>
                  </p:cNvSpPr>
                  <p:nvPr/>
                </p:nvSpPr>
                <p:spPr bwMode="auto">
                  <a:xfrm>
                    <a:off x="4586" y="2408"/>
                    <a:ext cx="2" cy="2"/>
                  </a:xfrm>
                  <a:custGeom>
                    <a:avLst/>
                    <a:gdLst>
                      <a:gd name="T0" fmla="*/ 3 w 4"/>
                      <a:gd name="T1" fmla="*/ 3 h 5"/>
                      <a:gd name="T2" fmla="*/ 4 w 4"/>
                      <a:gd name="T3" fmla="*/ 3 h 5"/>
                      <a:gd name="T4" fmla="*/ 3 w 4"/>
                      <a:gd name="T5" fmla="*/ 0 h 5"/>
                      <a:gd name="T6" fmla="*/ 2 w 4"/>
                      <a:gd name="T7" fmla="*/ 0 h 5"/>
                      <a:gd name="T8" fmla="*/ 0 w 4"/>
                      <a:gd name="T9" fmla="*/ 0 h 5"/>
                      <a:gd name="T10" fmla="*/ 3 w 4"/>
                      <a:gd name="T11" fmla="*/ 5 h 5"/>
                      <a:gd name="T12" fmla="*/ 2 w 4"/>
                      <a:gd name="T13" fmla="*/ 4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3"/>
                        </a:lnTo>
                        <a:lnTo>
                          <a:pt x="3" y="0"/>
                        </a:lnTo>
                        <a:lnTo>
                          <a:pt x="2" y="0"/>
                        </a:lnTo>
                        <a:lnTo>
                          <a:pt x="0" y="0"/>
                        </a:lnTo>
                        <a:lnTo>
                          <a:pt x="3" y="5"/>
                        </a:lnTo>
                        <a:lnTo>
                          <a:pt x="2"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3" name="Freeform 1140"/>
                  <p:cNvSpPr>
                    <a:spLocks/>
                  </p:cNvSpPr>
                  <p:nvPr/>
                </p:nvSpPr>
                <p:spPr bwMode="auto">
                  <a:xfrm>
                    <a:off x="4585" y="2406"/>
                    <a:ext cx="2" cy="2"/>
                  </a:xfrm>
                  <a:custGeom>
                    <a:avLst/>
                    <a:gdLst>
                      <a:gd name="T0" fmla="*/ 5 w 5"/>
                      <a:gd name="T1" fmla="*/ 3 h 5"/>
                      <a:gd name="T2" fmla="*/ 4 w 5"/>
                      <a:gd name="T3" fmla="*/ 1 h 5"/>
                      <a:gd name="T4" fmla="*/ 2 w 5"/>
                      <a:gd name="T5" fmla="*/ 0 h 5"/>
                      <a:gd name="T6" fmla="*/ 1 w 5"/>
                      <a:gd name="T7" fmla="*/ 1 h 5"/>
                      <a:gd name="T8" fmla="*/ 0 w 5"/>
                      <a:gd name="T9" fmla="*/ 2 h 5"/>
                      <a:gd name="T10" fmla="*/ 2 w 5"/>
                      <a:gd name="T11" fmla="*/ 5 h 5"/>
                      <a:gd name="T12" fmla="*/ 4 w 5"/>
                      <a:gd name="T13" fmla="*/ 3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4" y="1"/>
                        </a:lnTo>
                        <a:lnTo>
                          <a:pt x="2" y="0"/>
                        </a:lnTo>
                        <a:lnTo>
                          <a:pt x="1" y="1"/>
                        </a:lnTo>
                        <a:lnTo>
                          <a:pt x="0" y="2"/>
                        </a:lnTo>
                        <a:lnTo>
                          <a:pt x="2" y="5"/>
                        </a:lnTo>
                        <a:lnTo>
                          <a:pt x="4" y="3"/>
                        </a:lnTo>
                        <a:lnTo>
                          <a:pt x="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4" name="Freeform 1141"/>
                  <p:cNvSpPr>
                    <a:spLocks/>
                  </p:cNvSpPr>
                  <p:nvPr/>
                </p:nvSpPr>
                <p:spPr bwMode="auto">
                  <a:xfrm>
                    <a:off x="4584" y="2405"/>
                    <a:ext cx="2"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5" name="Freeform 1142"/>
                  <p:cNvSpPr>
                    <a:spLocks/>
                  </p:cNvSpPr>
                  <p:nvPr/>
                </p:nvSpPr>
                <p:spPr bwMode="auto">
                  <a:xfrm>
                    <a:off x="4583" y="2403"/>
                    <a:ext cx="3" cy="3"/>
                  </a:xfrm>
                  <a:custGeom>
                    <a:avLst/>
                    <a:gdLst>
                      <a:gd name="T0" fmla="*/ 5 w 5"/>
                      <a:gd name="T1" fmla="*/ 5 h 6"/>
                      <a:gd name="T2" fmla="*/ 4 w 5"/>
                      <a:gd name="T3" fmla="*/ 2 h 6"/>
                      <a:gd name="T4" fmla="*/ 2 w 5"/>
                      <a:gd name="T5" fmla="*/ 0 h 6"/>
                      <a:gd name="T6" fmla="*/ 1 w 5"/>
                      <a:gd name="T7" fmla="*/ 1 h 6"/>
                      <a:gd name="T8" fmla="*/ 0 w 5"/>
                      <a:gd name="T9" fmla="*/ 2 h 6"/>
                      <a:gd name="T10" fmla="*/ 3 w 5"/>
                      <a:gd name="T11" fmla="*/ 6 h 6"/>
                      <a:gd name="T12" fmla="*/ 4 w 5"/>
                      <a:gd name="T13" fmla="*/ 5 h 6"/>
                      <a:gd name="T14" fmla="*/ 5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5" y="5"/>
                        </a:moveTo>
                        <a:lnTo>
                          <a:pt x="4" y="2"/>
                        </a:lnTo>
                        <a:lnTo>
                          <a:pt x="2" y="0"/>
                        </a:lnTo>
                        <a:lnTo>
                          <a:pt x="1" y="1"/>
                        </a:lnTo>
                        <a:lnTo>
                          <a:pt x="0" y="2"/>
                        </a:lnTo>
                        <a:lnTo>
                          <a:pt x="3" y="6"/>
                        </a:lnTo>
                        <a:lnTo>
                          <a:pt x="4" y="5"/>
                        </a:lnTo>
                        <a:lnTo>
                          <a:pt x="5"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6" name="Freeform 1143"/>
                  <p:cNvSpPr>
                    <a:spLocks/>
                  </p:cNvSpPr>
                  <p:nvPr/>
                </p:nvSpPr>
                <p:spPr bwMode="auto">
                  <a:xfrm>
                    <a:off x="4582" y="2403"/>
                    <a:ext cx="2" cy="1"/>
                  </a:xfrm>
                  <a:custGeom>
                    <a:avLst/>
                    <a:gdLst>
                      <a:gd name="T0" fmla="*/ 4 w 5"/>
                      <a:gd name="T1" fmla="*/ 1 h 3"/>
                      <a:gd name="T2" fmla="*/ 5 w 5"/>
                      <a:gd name="T3" fmla="*/ 2 h 3"/>
                      <a:gd name="T4" fmla="*/ 0 w 5"/>
                      <a:gd name="T5" fmla="*/ 0 h 3"/>
                      <a:gd name="T6" fmla="*/ 0 w 5"/>
                      <a:gd name="T7" fmla="*/ 1 h 3"/>
                      <a:gd name="T8" fmla="*/ 0 w 5"/>
                      <a:gd name="T9" fmla="*/ 2 h 3"/>
                      <a:gd name="T10" fmla="*/ 3 w 5"/>
                      <a:gd name="T11" fmla="*/ 3 h 3"/>
                      <a:gd name="T12" fmla="*/ 3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3" y="3"/>
                        </a:lnTo>
                        <a:lnTo>
                          <a:pt x="3"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7" name="Freeform 1144"/>
                  <p:cNvSpPr>
                    <a:spLocks/>
                  </p:cNvSpPr>
                  <p:nvPr/>
                </p:nvSpPr>
                <p:spPr bwMode="auto">
                  <a:xfrm>
                    <a:off x="4581" y="2402"/>
                    <a:ext cx="1" cy="2"/>
                  </a:xfrm>
                  <a:custGeom>
                    <a:avLst/>
                    <a:gdLst>
                      <a:gd name="T0" fmla="*/ 2 w 2"/>
                      <a:gd name="T1" fmla="*/ 1 h 4"/>
                      <a:gd name="T2" fmla="*/ 0 w 2"/>
                      <a:gd name="T3" fmla="*/ 0 h 4"/>
                      <a:gd name="T4" fmla="*/ 2 w 2"/>
                      <a:gd name="T5" fmla="*/ 4 h 4"/>
                      <a:gd name="T6" fmla="*/ 2 w 2"/>
                      <a:gd name="T7" fmla="*/ 2 h 4"/>
                      <a:gd name="T8" fmla="*/ 2 w 2"/>
                      <a:gd name="T9" fmla="*/ 1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1"/>
                        </a:moveTo>
                        <a:lnTo>
                          <a:pt x="0" y="0"/>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8" name="Freeform 1145"/>
                  <p:cNvSpPr>
                    <a:spLocks/>
                  </p:cNvSpPr>
                  <p:nvPr/>
                </p:nvSpPr>
                <p:spPr bwMode="auto">
                  <a:xfrm>
                    <a:off x="4581" y="2402"/>
                    <a:ext cx="1" cy="2"/>
                  </a:xfrm>
                  <a:custGeom>
                    <a:avLst/>
                    <a:gdLst>
                      <a:gd name="T0" fmla="*/ 0 w 2"/>
                      <a:gd name="T1" fmla="*/ 0 h 4"/>
                      <a:gd name="T2" fmla="*/ 1 w 2"/>
                      <a:gd name="T3" fmla="*/ 0 h 4"/>
                      <a:gd name="T4" fmla="*/ 1 w 2"/>
                      <a:gd name="T5" fmla="*/ 2 h 4"/>
                      <a:gd name="T6" fmla="*/ 1 w 2"/>
                      <a:gd name="T7" fmla="*/ 4 h 4"/>
                      <a:gd name="T8" fmla="*/ 2 w 2"/>
                      <a:gd name="T9" fmla="*/ 4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1" y="0"/>
                        </a:lnTo>
                        <a:lnTo>
                          <a:pt x="1" y="2"/>
                        </a:lnTo>
                        <a:lnTo>
                          <a:pt x="1" y="4"/>
                        </a:lnTo>
                        <a:lnTo>
                          <a:pt x="2" y="4"/>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69" name="Freeform 1146"/>
                  <p:cNvSpPr>
                    <a:spLocks/>
                  </p:cNvSpPr>
                  <p:nvPr/>
                </p:nvSpPr>
                <p:spPr bwMode="auto">
                  <a:xfrm>
                    <a:off x="4580" y="2402"/>
                    <a:ext cx="2" cy="2"/>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0" name="Freeform 1147"/>
                  <p:cNvSpPr>
                    <a:spLocks/>
                  </p:cNvSpPr>
                  <p:nvPr/>
                </p:nvSpPr>
                <p:spPr bwMode="auto">
                  <a:xfrm>
                    <a:off x="4580" y="2401"/>
                    <a:ext cx="2" cy="3"/>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1" name="Freeform 1148"/>
                  <p:cNvSpPr>
                    <a:spLocks/>
                  </p:cNvSpPr>
                  <p:nvPr/>
                </p:nvSpPr>
                <p:spPr bwMode="auto">
                  <a:xfrm>
                    <a:off x="4579" y="2401"/>
                    <a:ext cx="3" cy="3"/>
                  </a:xfrm>
                  <a:custGeom>
                    <a:avLst/>
                    <a:gdLst>
                      <a:gd name="T0" fmla="*/ 2 w 4"/>
                      <a:gd name="T1" fmla="*/ 2 h 4"/>
                      <a:gd name="T2" fmla="*/ 2 w 4"/>
                      <a:gd name="T3" fmla="*/ 1 h 4"/>
                      <a:gd name="T4" fmla="*/ 0 w 4"/>
                      <a:gd name="T5" fmla="*/ 0 h 4"/>
                      <a:gd name="T6" fmla="*/ 0 w 4"/>
                      <a:gd name="T7" fmla="*/ 1 h 4"/>
                      <a:gd name="T8" fmla="*/ 0 w 4"/>
                      <a:gd name="T9" fmla="*/ 2 h 4"/>
                      <a:gd name="T10" fmla="*/ 4 w 4"/>
                      <a:gd name="T11" fmla="*/ 4 h 4"/>
                      <a:gd name="T12" fmla="*/ 2 w 4"/>
                      <a:gd name="T13" fmla="*/ 4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1"/>
                        </a:lnTo>
                        <a:lnTo>
                          <a:pt x="0" y="0"/>
                        </a:lnTo>
                        <a:lnTo>
                          <a:pt x="0" y="1"/>
                        </a:lnTo>
                        <a:lnTo>
                          <a:pt x="0" y="2"/>
                        </a:lnTo>
                        <a:lnTo>
                          <a:pt x="4"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2" name="Freeform 1149"/>
                  <p:cNvSpPr>
                    <a:spLocks/>
                  </p:cNvSpPr>
                  <p:nvPr/>
                </p:nvSpPr>
                <p:spPr bwMode="auto">
                  <a:xfrm>
                    <a:off x="4578" y="2401"/>
                    <a:ext cx="1" cy="2"/>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3" name="Freeform 1150"/>
                  <p:cNvSpPr>
                    <a:spLocks/>
                  </p:cNvSpPr>
                  <p:nvPr/>
                </p:nvSpPr>
                <p:spPr bwMode="auto">
                  <a:xfrm>
                    <a:off x="4577" y="2401"/>
                    <a:ext cx="2" cy="2"/>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4" name="Freeform 1151"/>
                  <p:cNvSpPr>
                    <a:spLocks/>
                  </p:cNvSpPr>
                  <p:nvPr/>
                </p:nvSpPr>
                <p:spPr bwMode="auto">
                  <a:xfrm>
                    <a:off x="4556" y="2400"/>
                    <a:ext cx="22" cy="50"/>
                  </a:xfrm>
                  <a:custGeom>
                    <a:avLst/>
                    <a:gdLst>
                      <a:gd name="T0" fmla="*/ 45 w 45"/>
                      <a:gd name="T1" fmla="*/ 2 h 101"/>
                      <a:gd name="T2" fmla="*/ 44 w 45"/>
                      <a:gd name="T3" fmla="*/ 0 h 101"/>
                      <a:gd name="T4" fmla="*/ 2 w 45"/>
                      <a:gd name="T5" fmla="*/ 0 h 101"/>
                      <a:gd name="T6" fmla="*/ 0 w 45"/>
                      <a:gd name="T7" fmla="*/ 99 h 101"/>
                      <a:gd name="T8" fmla="*/ 2 w 45"/>
                      <a:gd name="T9" fmla="*/ 101 h 101"/>
                      <a:gd name="T10" fmla="*/ 3 w 45"/>
                      <a:gd name="T11" fmla="*/ 98 h 101"/>
                      <a:gd name="T12" fmla="*/ 3 w 45"/>
                      <a:gd name="T13" fmla="*/ 5 h 101"/>
                      <a:gd name="T14" fmla="*/ 44 w 45"/>
                      <a:gd name="T15" fmla="*/ 5 h 101"/>
                      <a:gd name="T16" fmla="*/ 44 w 45"/>
                      <a:gd name="T17" fmla="*/ 3 h 101"/>
                      <a:gd name="T18" fmla="*/ 45 w 45"/>
                      <a:gd name="T19" fmla="*/ 2 h 10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01"/>
                      <a:gd name="T32" fmla="*/ 45 w 45"/>
                      <a:gd name="T33" fmla="*/ 101 h 10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01">
                        <a:moveTo>
                          <a:pt x="45" y="2"/>
                        </a:moveTo>
                        <a:lnTo>
                          <a:pt x="44" y="0"/>
                        </a:lnTo>
                        <a:lnTo>
                          <a:pt x="2" y="0"/>
                        </a:lnTo>
                        <a:lnTo>
                          <a:pt x="0" y="99"/>
                        </a:lnTo>
                        <a:lnTo>
                          <a:pt x="2" y="101"/>
                        </a:lnTo>
                        <a:lnTo>
                          <a:pt x="3" y="98"/>
                        </a:lnTo>
                        <a:lnTo>
                          <a:pt x="3" y="5"/>
                        </a:lnTo>
                        <a:lnTo>
                          <a:pt x="44" y="5"/>
                        </a:lnTo>
                        <a:lnTo>
                          <a:pt x="44" y="3"/>
                        </a:lnTo>
                        <a:lnTo>
                          <a:pt x="45"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5" name="Freeform 1152"/>
                  <p:cNvSpPr>
                    <a:spLocks noEditPoints="1"/>
                  </p:cNvSpPr>
                  <p:nvPr/>
                </p:nvSpPr>
                <p:spPr bwMode="auto">
                  <a:xfrm>
                    <a:off x="4609" y="2393"/>
                    <a:ext cx="61" cy="65"/>
                  </a:xfrm>
                  <a:custGeom>
                    <a:avLst/>
                    <a:gdLst>
                      <a:gd name="T0" fmla="*/ 0 w 122"/>
                      <a:gd name="T1" fmla="*/ 52 h 132"/>
                      <a:gd name="T2" fmla="*/ 4 w 122"/>
                      <a:gd name="T3" fmla="*/ 35 h 132"/>
                      <a:gd name="T4" fmla="*/ 12 w 122"/>
                      <a:gd name="T5" fmla="*/ 20 h 132"/>
                      <a:gd name="T6" fmla="*/ 25 w 122"/>
                      <a:gd name="T7" fmla="*/ 10 h 132"/>
                      <a:gd name="T8" fmla="*/ 39 w 122"/>
                      <a:gd name="T9" fmla="*/ 3 h 132"/>
                      <a:gd name="T10" fmla="*/ 56 w 122"/>
                      <a:gd name="T11" fmla="*/ 0 h 132"/>
                      <a:gd name="T12" fmla="*/ 69 w 122"/>
                      <a:gd name="T13" fmla="*/ 0 h 132"/>
                      <a:gd name="T14" fmla="*/ 79 w 122"/>
                      <a:gd name="T15" fmla="*/ 3 h 132"/>
                      <a:gd name="T16" fmla="*/ 88 w 122"/>
                      <a:gd name="T17" fmla="*/ 6 h 132"/>
                      <a:gd name="T18" fmla="*/ 99 w 122"/>
                      <a:gd name="T19" fmla="*/ 12 h 132"/>
                      <a:gd name="T20" fmla="*/ 106 w 122"/>
                      <a:gd name="T21" fmla="*/ 20 h 132"/>
                      <a:gd name="T22" fmla="*/ 111 w 122"/>
                      <a:gd name="T23" fmla="*/ 28 h 132"/>
                      <a:gd name="T24" fmla="*/ 117 w 122"/>
                      <a:gd name="T25" fmla="*/ 38 h 132"/>
                      <a:gd name="T26" fmla="*/ 119 w 122"/>
                      <a:gd name="T27" fmla="*/ 50 h 132"/>
                      <a:gd name="T28" fmla="*/ 121 w 122"/>
                      <a:gd name="T29" fmla="*/ 63 h 132"/>
                      <a:gd name="T30" fmla="*/ 121 w 122"/>
                      <a:gd name="T31" fmla="*/ 75 h 132"/>
                      <a:gd name="T32" fmla="*/ 118 w 122"/>
                      <a:gd name="T33" fmla="*/ 87 h 132"/>
                      <a:gd name="T34" fmla="*/ 115 w 122"/>
                      <a:gd name="T35" fmla="*/ 97 h 132"/>
                      <a:gd name="T36" fmla="*/ 109 w 122"/>
                      <a:gd name="T37" fmla="*/ 108 h 132"/>
                      <a:gd name="T38" fmla="*/ 102 w 122"/>
                      <a:gd name="T39" fmla="*/ 116 h 132"/>
                      <a:gd name="T40" fmla="*/ 93 w 122"/>
                      <a:gd name="T41" fmla="*/ 121 h 132"/>
                      <a:gd name="T42" fmla="*/ 84 w 122"/>
                      <a:gd name="T43" fmla="*/ 127 h 132"/>
                      <a:gd name="T44" fmla="*/ 73 w 122"/>
                      <a:gd name="T45" fmla="*/ 129 h 132"/>
                      <a:gd name="T46" fmla="*/ 63 w 122"/>
                      <a:gd name="T47" fmla="*/ 131 h 132"/>
                      <a:gd name="T48" fmla="*/ 51 w 122"/>
                      <a:gd name="T49" fmla="*/ 131 h 132"/>
                      <a:gd name="T50" fmla="*/ 40 w 122"/>
                      <a:gd name="T51" fmla="*/ 128 h 132"/>
                      <a:gd name="T52" fmla="*/ 31 w 122"/>
                      <a:gd name="T53" fmla="*/ 125 h 132"/>
                      <a:gd name="T54" fmla="*/ 20 w 122"/>
                      <a:gd name="T55" fmla="*/ 118 h 132"/>
                      <a:gd name="T56" fmla="*/ 13 w 122"/>
                      <a:gd name="T57" fmla="*/ 110 h 132"/>
                      <a:gd name="T58" fmla="*/ 8 w 122"/>
                      <a:gd name="T59" fmla="*/ 102 h 132"/>
                      <a:gd name="T60" fmla="*/ 3 w 122"/>
                      <a:gd name="T61" fmla="*/ 91 h 132"/>
                      <a:gd name="T62" fmla="*/ 1 w 122"/>
                      <a:gd name="T63" fmla="*/ 81 h 132"/>
                      <a:gd name="T64" fmla="*/ 0 w 122"/>
                      <a:gd name="T65" fmla="*/ 70 h 132"/>
                      <a:gd name="T66" fmla="*/ 17 w 122"/>
                      <a:gd name="T67" fmla="*/ 68 h 132"/>
                      <a:gd name="T68" fmla="*/ 18 w 122"/>
                      <a:gd name="T69" fmla="*/ 82 h 132"/>
                      <a:gd name="T70" fmla="*/ 21 w 122"/>
                      <a:gd name="T71" fmla="*/ 94 h 132"/>
                      <a:gd name="T72" fmla="*/ 30 w 122"/>
                      <a:gd name="T73" fmla="*/ 104 h 132"/>
                      <a:gd name="T74" fmla="*/ 38 w 122"/>
                      <a:gd name="T75" fmla="*/ 111 h 132"/>
                      <a:gd name="T76" fmla="*/ 48 w 122"/>
                      <a:gd name="T77" fmla="*/ 116 h 132"/>
                      <a:gd name="T78" fmla="*/ 61 w 122"/>
                      <a:gd name="T79" fmla="*/ 118 h 132"/>
                      <a:gd name="T80" fmla="*/ 72 w 122"/>
                      <a:gd name="T81" fmla="*/ 116 h 132"/>
                      <a:gd name="T82" fmla="*/ 83 w 122"/>
                      <a:gd name="T83" fmla="*/ 111 h 132"/>
                      <a:gd name="T84" fmla="*/ 92 w 122"/>
                      <a:gd name="T85" fmla="*/ 104 h 132"/>
                      <a:gd name="T86" fmla="*/ 99 w 122"/>
                      <a:gd name="T87" fmla="*/ 93 h 132"/>
                      <a:gd name="T88" fmla="*/ 102 w 122"/>
                      <a:gd name="T89" fmla="*/ 80 h 132"/>
                      <a:gd name="T90" fmla="*/ 104 w 122"/>
                      <a:gd name="T91" fmla="*/ 66 h 132"/>
                      <a:gd name="T92" fmla="*/ 103 w 122"/>
                      <a:gd name="T93" fmla="*/ 56 h 132"/>
                      <a:gd name="T94" fmla="*/ 101 w 122"/>
                      <a:gd name="T95" fmla="*/ 47 h 132"/>
                      <a:gd name="T96" fmla="*/ 99 w 122"/>
                      <a:gd name="T97" fmla="*/ 40 h 132"/>
                      <a:gd name="T98" fmla="*/ 94 w 122"/>
                      <a:gd name="T99" fmla="*/ 32 h 132"/>
                      <a:gd name="T100" fmla="*/ 88 w 122"/>
                      <a:gd name="T101" fmla="*/ 25 h 132"/>
                      <a:gd name="T102" fmla="*/ 83 w 122"/>
                      <a:gd name="T103" fmla="*/ 21 h 132"/>
                      <a:gd name="T104" fmla="*/ 76 w 122"/>
                      <a:gd name="T105" fmla="*/ 17 h 132"/>
                      <a:gd name="T106" fmla="*/ 68 w 122"/>
                      <a:gd name="T107" fmla="*/ 14 h 132"/>
                      <a:gd name="T108" fmla="*/ 61 w 122"/>
                      <a:gd name="T109" fmla="*/ 14 h 132"/>
                      <a:gd name="T110" fmla="*/ 48 w 122"/>
                      <a:gd name="T111" fmla="*/ 15 h 132"/>
                      <a:gd name="T112" fmla="*/ 38 w 122"/>
                      <a:gd name="T113" fmla="*/ 19 h 132"/>
                      <a:gd name="T114" fmla="*/ 30 w 122"/>
                      <a:gd name="T115" fmla="*/ 27 h 132"/>
                      <a:gd name="T116" fmla="*/ 21 w 122"/>
                      <a:gd name="T117" fmla="*/ 36 h 132"/>
                      <a:gd name="T118" fmla="*/ 18 w 122"/>
                      <a:gd name="T119" fmla="*/ 50 h 132"/>
                      <a:gd name="T120" fmla="*/ 17 w 122"/>
                      <a:gd name="T121" fmla="*/ 68 h 13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2"/>
                      <a:gd name="T184" fmla="*/ 0 h 132"/>
                      <a:gd name="T185" fmla="*/ 122 w 122"/>
                      <a:gd name="T186" fmla="*/ 132 h 13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2" h="132">
                        <a:moveTo>
                          <a:pt x="0" y="67"/>
                        </a:moveTo>
                        <a:lnTo>
                          <a:pt x="0" y="61"/>
                        </a:lnTo>
                        <a:lnTo>
                          <a:pt x="0" y="57"/>
                        </a:lnTo>
                        <a:lnTo>
                          <a:pt x="0" y="52"/>
                        </a:lnTo>
                        <a:lnTo>
                          <a:pt x="1" y="48"/>
                        </a:lnTo>
                        <a:lnTo>
                          <a:pt x="2" y="43"/>
                        </a:lnTo>
                        <a:lnTo>
                          <a:pt x="3" y="38"/>
                        </a:lnTo>
                        <a:lnTo>
                          <a:pt x="4" y="35"/>
                        </a:lnTo>
                        <a:lnTo>
                          <a:pt x="6" y="30"/>
                        </a:lnTo>
                        <a:lnTo>
                          <a:pt x="8" y="27"/>
                        </a:lnTo>
                        <a:lnTo>
                          <a:pt x="10" y="23"/>
                        </a:lnTo>
                        <a:lnTo>
                          <a:pt x="12" y="20"/>
                        </a:lnTo>
                        <a:lnTo>
                          <a:pt x="16" y="18"/>
                        </a:lnTo>
                        <a:lnTo>
                          <a:pt x="18" y="14"/>
                        </a:lnTo>
                        <a:lnTo>
                          <a:pt x="21" y="12"/>
                        </a:lnTo>
                        <a:lnTo>
                          <a:pt x="25" y="10"/>
                        </a:lnTo>
                        <a:lnTo>
                          <a:pt x="28" y="7"/>
                        </a:lnTo>
                        <a:lnTo>
                          <a:pt x="32" y="6"/>
                        </a:lnTo>
                        <a:lnTo>
                          <a:pt x="35" y="4"/>
                        </a:lnTo>
                        <a:lnTo>
                          <a:pt x="39" y="3"/>
                        </a:lnTo>
                        <a:lnTo>
                          <a:pt x="43" y="2"/>
                        </a:lnTo>
                        <a:lnTo>
                          <a:pt x="47" y="0"/>
                        </a:lnTo>
                        <a:lnTo>
                          <a:pt x="51" y="0"/>
                        </a:lnTo>
                        <a:lnTo>
                          <a:pt x="56" y="0"/>
                        </a:lnTo>
                        <a:lnTo>
                          <a:pt x="61" y="0"/>
                        </a:lnTo>
                        <a:lnTo>
                          <a:pt x="63" y="0"/>
                        </a:lnTo>
                        <a:lnTo>
                          <a:pt x="65" y="0"/>
                        </a:lnTo>
                        <a:lnTo>
                          <a:pt x="69" y="0"/>
                        </a:lnTo>
                        <a:lnTo>
                          <a:pt x="71" y="0"/>
                        </a:lnTo>
                        <a:lnTo>
                          <a:pt x="73" y="2"/>
                        </a:lnTo>
                        <a:lnTo>
                          <a:pt x="77" y="2"/>
                        </a:lnTo>
                        <a:lnTo>
                          <a:pt x="79" y="3"/>
                        </a:lnTo>
                        <a:lnTo>
                          <a:pt x="81" y="4"/>
                        </a:lnTo>
                        <a:lnTo>
                          <a:pt x="84" y="4"/>
                        </a:lnTo>
                        <a:lnTo>
                          <a:pt x="86" y="5"/>
                        </a:lnTo>
                        <a:lnTo>
                          <a:pt x="88" y="6"/>
                        </a:lnTo>
                        <a:lnTo>
                          <a:pt x="92" y="9"/>
                        </a:lnTo>
                        <a:lnTo>
                          <a:pt x="94" y="10"/>
                        </a:lnTo>
                        <a:lnTo>
                          <a:pt x="96" y="11"/>
                        </a:lnTo>
                        <a:lnTo>
                          <a:pt x="99" y="12"/>
                        </a:lnTo>
                        <a:lnTo>
                          <a:pt x="100" y="14"/>
                        </a:lnTo>
                        <a:lnTo>
                          <a:pt x="102" y="15"/>
                        </a:lnTo>
                        <a:lnTo>
                          <a:pt x="104" y="18"/>
                        </a:lnTo>
                        <a:lnTo>
                          <a:pt x="106" y="20"/>
                        </a:lnTo>
                        <a:lnTo>
                          <a:pt x="108" y="22"/>
                        </a:lnTo>
                        <a:lnTo>
                          <a:pt x="109" y="23"/>
                        </a:lnTo>
                        <a:lnTo>
                          <a:pt x="110" y="26"/>
                        </a:lnTo>
                        <a:lnTo>
                          <a:pt x="111" y="28"/>
                        </a:lnTo>
                        <a:lnTo>
                          <a:pt x="114" y="32"/>
                        </a:lnTo>
                        <a:lnTo>
                          <a:pt x="115" y="34"/>
                        </a:lnTo>
                        <a:lnTo>
                          <a:pt x="116" y="36"/>
                        </a:lnTo>
                        <a:lnTo>
                          <a:pt x="117" y="38"/>
                        </a:lnTo>
                        <a:lnTo>
                          <a:pt x="117" y="42"/>
                        </a:lnTo>
                        <a:lnTo>
                          <a:pt x="118" y="44"/>
                        </a:lnTo>
                        <a:lnTo>
                          <a:pt x="119" y="48"/>
                        </a:lnTo>
                        <a:lnTo>
                          <a:pt x="119" y="50"/>
                        </a:lnTo>
                        <a:lnTo>
                          <a:pt x="121" y="53"/>
                        </a:lnTo>
                        <a:lnTo>
                          <a:pt x="121" y="56"/>
                        </a:lnTo>
                        <a:lnTo>
                          <a:pt x="121" y="59"/>
                        </a:lnTo>
                        <a:lnTo>
                          <a:pt x="121" y="63"/>
                        </a:lnTo>
                        <a:lnTo>
                          <a:pt x="122" y="66"/>
                        </a:lnTo>
                        <a:lnTo>
                          <a:pt x="121" y="68"/>
                        </a:lnTo>
                        <a:lnTo>
                          <a:pt x="121" y="72"/>
                        </a:lnTo>
                        <a:lnTo>
                          <a:pt x="121" y="75"/>
                        </a:lnTo>
                        <a:lnTo>
                          <a:pt x="121" y="78"/>
                        </a:lnTo>
                        <a:lnTo>
                          <a:pt x="119" y="81"/>
                        </a:lnTo>
                        <a:lnTo>
                          <a:pt x="119" y="85"/>
                        </a:lnTo>
                        <a:lnTo>
                          <a:pt x="118" y="87"/>
                        </a:lnTo>
                        <a:lnTo>
                          <a:pt x="117" y="89"/>
                        </a:lnTo>
                        <a:lnTo>
                          <a:pt x="117" y="93"/>
                        </a:lnTo>
                        <a:lnTo>
                          <a:pt x="116" y="95"/>
                        </a:lnTo>
                        <a:lnTo>
                          <a:pt x="115" y="97"/>
                        </a:lnTo>
                        <a:lnTo>
                          <a:pt x="114" y="101"/>
                        </a:lnTo>
                        <a:lnTo>
                          <a:pt x="111" y="103"/>
                        </a:lnTo>
                        <a:lnTo>
                          <a:pt x="110" y="105"/>
                        </a:lnTo>
                        <a:lnTo>
                          <a:pt x="109" y="108"/>
                        </a:lnTo>
                        <a:lnTo>
                          <a:pt x="107" y="110"/>
                        </a:lnTo>
                        <a:lnTo>
                          <a:pt x="106" y="111"/>
                        </a:lnTo>
                        <a:lnTo>
                          <a:pt x="103" y="113"/>
                        </a:lnTo>
                        <a:lnTo>
                          <a:pt x="102" y="116"/>
                        </a:lnTo>
                        <a:lnTo>
                          <a:pt x="100" y="117"/>
                        </a:lnTo>
                        <a:lnTo>
                          <a:pt x="97" y="119"/>
                        </a:lnTo>
                        <a:lnTo>
                          <a:pt x="95" y="120"/>
                        </a:lnTo>
                        <a:lnTo>
                          <a:pt x="93" y="121"/>
                        </a:lnTo>
                        <a:lnTo>
                          <a:pt x="92" y="124"/>
                        </a:lnTo>
                        <a:lnTo>
                          <a:pt x="88" y="125"/>
                        </a:lnTo>
                        <a:lnTo>
                          <a:pt x="86" y="126"/>
                        </a:lnTo>
                        <a:lnTo>
                          <a:pt x="84" y="127"/>
                        </a:lnTo>
                        <a:lnTo>
                          <a:pt x="81" y="127"/>
                        </a:lnTo>
                        <a:lnTo>
                          <a:pt x="78" y="128"/>
                        </a:lnTo>
                        <a:lnTo>
                          <a:pt x="76" y="129"/>
                        </a:lnTo>
                        <a:lnTo>
                          <a:pt x="73" y="129"/>
                        </a:lnTo>
                        <a:lnTo>
                          <a:pt x="71" y="131"/>
                        </a:lnTo>
                        <a:lnTo>
                          <a:pt x="68" y="131"/>
                        </a:lnTo>
                        <a:lnTo>
                          <a:pt x="65" y="131"/>
                        </a:lnTo>
                        <a:lnTo>
                          <a:pt x="63" y="131"/>
                        </a:lnTo>
                        <a:lnTo>
                          <a:pt x="61" y="132"/>
                        </a:lnTo>
                        <a:lnTo>
                          <a:pt x="57" y="131"/>
                        </a:lnTo>
                        <a:lnTo>
                          <a:pt x="54" y="131"/>
                        </a:lnTo>
                        <a:lnTo>
                          <a:pt x="51" y="131"/>
                        </a:lnTo>
                        <a:lnTo>
                          <a:pt x="48" y="131"/>
                        </a:lnTo>
                        <a:lnTo>
                          <a:pt x="46" y="129"/>
                        </a:lnTo>
                        <a:lnTo>
                          <a:pt x="42" y="129"/>
                        </a:lnTo>
                        <a:lnTo>
                          <a:pt x="40" y="128"/>
                        </a:lnTo>
                        <a:lnTo>
                          <a:pt x="38" y="127"/>
                        </a:lnTo>
                        <a:lnTo>
                          <a:pt x="35" y="127"/>
                        </a:lnTo>
                        <a:lnTo>
                          <a:pt x="33" y="126"/>
                        </a:lnTo>
                        <a:lnTo>
                          <a:pt x="31" y="125"/>
                        </a:lnTo>
                        <a:lnTo>
                          <a:pt x="28" y="124"/>
                        </a:lnTo>
                        <a:lnTo>
                          <a:pt x="25" y="121"/>
                        </a:lnTo>
                        <a:lnTo>
                          <a:pt x="23" y="120"/>
                        </a:lnTo>
                        <a:lnTo>
                          <a:pt x="20" y="118"/>
                        </a:lnTo>
                        <a:lnTo>
                          <a:pt x="19" y="117"/>
                        </a:lnTo>
                        <a:lnTo>
                          <a:pt x="17" y="114"/>
                        </a:lnTo>
                        <a:lnTo>
                          <a:pt x="15" y="112"/>
                        </a:lnTo>
                        <a:lnTo>
                          <a:pt x="13" y="110"/>
                        </a:lnTo>
                        <a:lnTo>
                          <a:pt x="11" y="109"/>
                        </a:lnTo>
                        <a:lnTo>
                          <a:pt x="10" y="106"/>
                        </a:lnTo>
                        <a:lnTo>
                          <a:pt x="9" y="104"/>
                        </a:lnTo>
                        <a:lnTo>
                          <a:pt x="8" y="102"/>
                        </a:lnTo>
                        <a:lnTo>
                          <a:pt x="6" y="100"/>
                        </a:lnTo>
                        <a:lnTo>
                          <a:pt x="5" y="96"/>
                        </a:lnTo>
                        <a:lnTo>
                          <a:pt x="4" y="94"/>
                        </a:lnTo>
                        <a:lnTo>
                          <a:pt x="3" y="91"/>
                        </a:lnTo>
                        <a:lnTo>
                          <a:pt x="2" y="89"/>
                        </a:lnTo>
                        <a:lnTo>
                          <a:pt x="2" y="86"/>
                        </a:lnTo>
                        <a:lnTo>
                          <a:pt x="1" y="83"/>
                        </a:lnTo>
                        <a:lnTo>
                          <a:pt x="1" y="81"/>
                        </a:lnTo>
                        <a:lnTo>
                          <a:pt x="0" y="78"/>
                        </a:lnTo>
                        <a:lnTo>
                          <a:pt x="0" y="75"/>
                        </a:lnTo>
                        <a:lnTo>
                          <a:pt x="0" y="72"/>
                        </a:lnTo>
                        <a:lnTo>
                          <a:pt x="0" y="70"/>
                        </a:lnTo>
                        <a:lnTo>
                          <a:pt x="0" y="67"/>
                        </a:lnTo>
                        <a:close/>
                        <a:moveTo>
                          <a:pt x="17" y="68"/>
                        </a:moveTo>
                        <a:lnTo>
                          <a:pt x="17" y="72"/>
                        </a:lnTo>
                        <a:lnTo>
                          <a:pt x="17" y="75"/>
                        </a:lnTo>
                        <a:lnTo>
                          <a:pt x="17" y="79"/>
                        </a:lnTo>
                        <a:lnTo>
                          <a:pt x="18" y="82"/>
                        </a:lnTo>
                        <a:lnTo>
                          <a:pt x="18" y="86"/>
                        </a:lnTo>
                        <a:lnTo>
                          <a:pt x="19" y="88"/>
                        </a:lnTo>
                        <a:lnTo>
                          <a:pt x="20" y="91"/>
                        </a:lnTo>
                        <a:lnTo>
                          <a:pt x="21" y="94"/>
                        </a:lnTo>
                        <a:lnTo>
                          <a:pt x="24" y="96"/>
                        </a:lnTo>
                        <a:lnTo>
                          <a:pt x="25" y="100"/>
                        </a:lnTo>
                        <a:lnTo>
                          <a:pt x="27" y="102"/>
                        </a:lnTo>
                        <a:lnTo>
                          <a:pt x="30" y="104"/>
                        </a:lnTo>
                        <a:lnTo>
                          <a:pt x="31" y="105"/>
                        </a:lnTo>
                        <a:lnTo>
                          <a:pt x="33" y="108"/>
                        </a:lnTo>
                        <a:lnTo>
                          <a:pt x="35" y="110"/>
                        </a:lnTo>
                        <a:lnTo>
                          <a:pt x="38" y="111"/>
                        </a:lnTo>
                        <a:lnTo>
                          <a:pt x="40" y="112"/>
                        </a:lnTo>
                        <a:lnTo>
                          <a:pt x="42" y="114"/>
                        </a:lnTo>
                        <a:lnTo>
                          <a:pt x="46" y="114"/>
                        </a:lnTo>
                        <a:lnTo>
                          <a:pt x="48" y="116"/>
                        </a:lnTo>
                        <a:lnTo>
                          <a:pt x="50" y="117"/>
                        </a:lnTo>
                        <a:lnTo>
                          <a:pt x="54" y="117"/>
                        </a:lnTo>
                        <a:lnTo>
                          <a:pt x="57" y="117"/>
                        </a:lnTo>
                        <a:lnTo>
                          <a:pt x="61" y="118"/>
                        </a:lnTo>
                        <a:lnTo>
                          <a:pt x="63" y="117"/>
                        </a:lnTo>
                        <a:lnTo>
                          <a:pt x="66" y="117"/>
                        </a:lnTo>
                        <a:lnTo>
                          <a:pt x="69" y="117"/>
                        </a:lnTo>
                        <a:lnTo>
                          <a:pt x="72" y="116"/>
                        </a:lnTo>
                        <a:lnTo>
                          <a:pt x="74" y="114"/>
                        </a:lnTo>
                        <a:lnTo>
                          <a:pt x="77" y="113"/>
                        </a:lnTo>
                        <a:lnTo>
                          <a:pt x="79" y="112"/>
                        </a:lnTo>
                        <a:lnTo>
                          <a:pt x="83" y="111"/>
                        </a:lnTo>
                        <a:lnTo>
                          <a:pt x="85" y="110"/>
                        </a:lnTo>
                        <a:lnTo>
                          <a:pt x="87" y="108"/>
                        </a:lnTo>
                        <a:lnTo>
                          <a:pt x="89" y="105"/>
                        </a:lnTo>
                        <a:lnTo>
                          <a:pt x="92" y="104"/>
                        </a:lnTo>
                        <a:lnTo>
                          <a:pt x="93" y="101"/>
                        </a:lnTo>
                        <a:lnTo>
                          <a:pt x="95" y="98"/>
                        </a:lnTo>
                        <a:lnTo>
                          <a:pt x="96" y="96"/>
                        </a:lnTo>
                        <a:lnTo>
                          <a:pt x="99" y="93"/>
                        </a:lnTo>
                        <a:lnTo>
                          <a:pt x="100" y="90"/>
                        </a:lnTo>
                        <a:lnTo>
                          <a:pt x="101" y="87"/>
                        </a:lnTo>
                        <a:lnTo>
                          <a:pt x="102" y="83"/>
                        </a:lnTo>
                        <a:lnTo>
                          <a:pt x="102" y="80"/>
                        </a:lnTo>
                        <a:lnTo>
                          <a:pt x="103" y="76"/>
                        </a:lnTo>
                        <a:lnTo>
                          <a:pt x="103" y="73"/>
                        </a:lnTo>
                        <a:lnTo>
                          <a:pt x="103" y="70"/>
                        </a:lnTo>
                        <a:lnTo>
                          <a:pt x="104" y="66"/>
                        </a:lnTo>
                        <a:lnTo>
                          <a:pt x="103" y="63"/>
                        </a:lnTo>
                        <a:lnTo>
                          <a:pt x="103" y="60"/>
                        </a:lnTo>
                        <a:lnTo>
                          <a:pt x="103" y="58"/>
                        </a:lnTo>
                        <a:lnTo>
                          <a:pt x="103" y="56"/>
                        </a:lnTo>
                        <a:lnTo>
                          <a:pt x="103" y="53"/>
                        </a:lnTo>
                        <a:lnTo>
                          <a:pt x="102" y="51"/>
                        </a:lnTo>
                        <a:lnTo>
                          <a:pt x="102" y="49"/>
                        </a:lnTo>
                        <a:lnTo>
                          <a:pt x="101" y="47"/>
                        </a:lnTo>
                        <a:lnTo>
                          <a:pt x="101" y="45"/>
                        </a:lnTo>
                        <a:lnTo>
                          <a:pt x="100" y="43"/>
                        </a:lnTo>
                        <a:lnTo>
                          <a:pt x="99" y="41"/>
                        </a:lnTo>
                        <a:lnTo>
                          <a:pt x="99" y="40"/>
                        </a:lnTo>
                        <a:lnTo>
                          <a:pt x="97" y="37"/>
                        </a:lnTo>
                        <a:lnTo>
                          <a:pt x="96" y="35"/>
                        </a:lnTo>
                        <a:lnTo>
                          <a:pt x="95" y="33"/>
                        </a:lnTo>
                        <a:lnTo>
                          <a:pt x="94" y="32"/>
                        </a:lnTo>
                        <a:lnTo>
                          <a:pt x="93" y="29"/>
                        </a:lnTo>
                        <a:lnTo>
                          <a:pt x="91" y="28"/>
                        </a:lnTo>
                        <a:lnTo>
                          <a:pt x="89" y="27"/>
                        </a:lnTo>
                        <a:lnTo>
                          <a:pt x="88" y="25"/>
                        </a:lnTo>
                        <a:lnTo>
                          <a:pt x="87" y="23"/>
                        </a:lnTo>
                        <a:lnTo>
                          <a:pt x="85" y="22"/>
                        </a:lnTo>
                        <a:lnTo>
                          <a:pt x="84" y="21"/>
                        </a:lnTo>
                        <a:lnTo>
                          <a:pt x="83" y="21"/>
                        </a:lnTo>
                        <a:lnTo>
                          <a:pt x="80" y="20"/>
                        </a:lnTo>
                        <a:lnTo>
                          <a:pt x="79" y="19"/>
                        </a:lnTo>
                        <a:lnTo>
                          <a:pt x="77" y="18"/>
                        </a:lnTo>
                        <a:lnTo>
                          <a:pt x="76" y="17"/>
                        </a:lnTo>
                        <a:lnTo>
                          <a:pt x="73" y="17"/>
                        </a:lnTo>
                        <a:lnTo>
                          <a:pt x="72" y="15"/>
                        </a:lnTo>
                        <a:lnTo>
                          <a:pt x="70" y="15"/>
                        </a:lnTo>
                        <a:lnTo>
                          <a:pt x="68" y="14"/>
                        </a:lnTo>
                        <a:lnTo>
                          <a:pt x="66" y="14"/>
                        </a:lnTo>
                        <a:lnTo>
                          <a:pt x="64" y="14"/>
                        </a:lnTo>
                        <a:lnTo>
                          <a:pt x="62" y="14"/>
                        </a:lnTo>
                        <a:lnTo>
                          <a:pt x="61" y="14"/>
                        </a:lnTo>
                        <a:lnTo>
                          <a:pt x="57" y="14"/>
                        </a:lnTo>
                        <a:lnTo>
                          <a:pt x="54" y="14"/>
                        </a:lnTo>
                        <a:lnTo>
                          <a:pt x="51" y="14"/>
                        </a:lnTo>
                        <a:lnTo>
                          <a:pt x="48" y="15"/>
                        </a:lnTo>
                        <a:lnTo>
                          <a:pt x="46" y="15"/>
                        </a:lnTo>
                        <a:lnTo>
                          <a:pt x="43" y="17"/>
                        </a:lnTo>
                        <a:lnTo>
                          <a:pt x="41" y="18"/>
                        </a:lnTo>
                        <a:lnTo>
                          <a:pt x="38" y="19"/>
                        </a:lnTo>
                        <a:lnTo>
                          <a:pt x="35" y="21"/>
                        </a:lnTo>
                        <a:lnTo>
                          <a:pt x="33" y="22"/>
                        </a:lnTo>
                        <a:lnTo>
                          <a:pt x="31" y="25"/>
                        </a:lnTo>
                        <a:lnTo>
                          <a:pt x="30" y="27"/>
                        </a:lnTo>
                        <a:lnTo>
                          <a:pt x="27" y="28"/>
                        </a:lnTo>
                        <a:lnTo>
                          <a:pt x="25" y="32"/>
                        </a:lnTo>
                        <a:lnTo>
                          <a:pt x="24" y="34"/>
                        </a:lnTo>
                        <a:lnTo>
                          <a:pt x="21" y="36"/>
                        </a:lnTo>
                        <a:lnTo>
                          <a:pt x="20" y="40"/>
                        </a:lnTo>
                        <a:lnTo>
                          <a:pt x="19" y="43"/>
                        </a:lnTo>
                        <a:lnTo>
                          <a:pt x="18" y="47"/>
                        </a:lnTo>
                        <a:lnTo>
                          <a:pt x="18" y="50"/>
                        </a:lnTo>
                        <a:lnTo>
                          <a:pt x="17" y="55"/>
                        </a:lnTo>
                        <a:lnTo>
                          <a:pt x="17" y="59"/>
                        </a:lnTo>
                        <a:lnTo>
                          <a:pt x="17" y="63"/>
                        </a:lnTo>
                        <a:lnTo>
                          <a:pt x="17"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6" name="Freeform 1153"/>
                  <p:cNvSpPr>
                    <a:spLocks/>
                  </p:cNvSpPr>
                  <p:nvPr/>
                </p:nvSpPr>
                <p:spPr bwMode="auto">
                  <a:xfrm>
                    <a:off x="4609" y="2393"/>
                    <a:ext cx="61" cy="65"/>
                  </a:xfrm>
                  <a:custGeom>
                    <a:avLst/>
                    <a:gdLst>
                      <a:gd name="T0" fmla="*/ 0 w 122"/>
                      <a:gd name="T1" fmla="*/ 57 h 132"/>
                      <a:gd name="T2" fmla="*/ 2 w 122"/>
                      <a:gd name="T3" fmla="*/ 43 h 132"/>
                      <a:gd name="T4" fmla="*/ 6 w 122"/>
                      <a:gd name="T5" fmla="*/ 30 h 132"/>
                      <a:gd name="T6" fmla="*/ 12 w 122"/>
                      <a:gd name="T7" fmla="*/ 20 h 132"/>
                      <a:gd name="T8" fmla="*/ 21 w 122"/>
                      <a:gd name="T9" fmla="*/ 12 h 132"/>
                      <a:gd name="T10" fmla="*/ 32 w 122"/>
                      <a:gd name="T11" fmla="*/ 6 h 132"/>
                      <a:gd name="T12" fmla="*/ 43 w 122"/>
                      <a:gd name="T13" fmla="*/ 2 h 132"/>
                      <a:gd name="T14" fmla="*/ 56 w 122"/>
                      <a:gd name="T15" fmla="*/ 0 h 132"/>
                      <a:gd name="T16" fmla="*/ 65 w 122"/>
                      <a:gd name="T17" fmla="*/ 0 h 132"/>
                      <a:gd name="T18" fmla="*/ 73 w 122"/>
                      <a:gd name="T19" fmla="*/ 2 h 132"/>
                      <a:gd name="T20" fmla="*/ 81 w 122"/>
                      <a:gd name="T21" fmla="*/ 4 h 132"/>
                      <a:gd name="T22" fmla="*/ 88 w 122"/>
                      <a:gd name="T23" fmla="*/ 6 h 132"/>
                      <a:gd name="T24" fmla="*/ 96 w 122"/>
                      <a:gd name="T25" fmla="*/ 11 h 132"/>
                      <a:gd name="T26" fmla="*/ 102 w 122"/>
                      <a:gd name="T27" fmla="*/ 15 h 132"/>
                      <a:gd name="T28" fmla="*/ 108 w 122"/>
                      <a:gd name="T29" fmla="*/ 22 h 132"/>
                      <a:gd name="T30" fmla="*/ 111 w 122"/>
                      <a:gd name="T31" fmla="*/ 28 h 132"/>
                      <a:gd name="T32" fmla="*/ 116 w 122"/>
                      <a:gd name="T33" fmla="*/ 36 h 132"/>
                      <a:gd name="T34" fmla="*/ 118 w 122"/>
                      <a:gd name="T35" fmla="*/ 44 h 132"/>
                      <a:gd name="T36" fmla="*/ 121 w 122"/>
                      <a:gd name="T37" fmla="*/ 53 h 132"/>
                      <a:gd name="T38" fmla="*/ 121 w 122"/>
                      <a:gd name="T39" fmla="*/ 63 h 132"/>
                      <a:gd name="T40" fmla="*/ 121 w 122"/>
                      <a:gd name="T41" fmla="*/ 72 h 132"/>
                      <a:gd name="T42" fmla="*/ 119 w 122"/>
                      <a:gd name="T43" fmla="*/ 81 h 132"/>
                      <a:gd name="T44" fmla="*/ 117 w 122"/>
                      <a:gd name="T45" fmla="*/ 89 h 132"/>
                      <a:gd name="T46" fmla="*/ 115 w 122"/>
                      <a:gd name="T47" fmla="*/ 97 h 132"/>
                      <a:gd name="T48" fmla="*/ 110 w 122"/>
                      <a:gd name="T49" fmla="*/ 105 h 132"/>
                      <a:gd name="T50" fmla="*/ 106 w 122"/>
                      <a:gd name="T51" fmla="*/ 111 h 132"/>
                      <a:gd name="T52" fmla="*/ 100 w 122"/>
                      <a:gd name="T53" fmla="*/ 117 h 132"/>
                      <a:gd name="T54" fmla="*/ 93 w 122"/>
                      <a:gd name="T55" fmla="*/ 121 h 132"/>
                      <a:gd name="T56" fmla="*/ 86 w 122"/>
                      <a:gd name="T57" fmla="*/ 126 h 132"/>
                      <a:gd name="T58" fmla="*/ 78 w 122"/>
                      <a:gd name="T59" fmla="*/ 128 h 132"/>
                      <a:gd name="T60" fmla="*/ 71 w 122"/>
                      <a:gd name="T61" fmla="*/ 131 h 132"/>
                      <a:gd name="T62" fmla="*/ 63 w 122"/>
                      <a:gd name="T63" fmla="*/ 131 h 132"/>
                      <a:gd name="T64" fmla="*/ 54 w 122"/>
                      <a:gd name="T65" fmla="*/ 131 h 132"/>
                      <a:gd name="T66" fmla="*/ 46 w 122"/>
                      <a:gd name="T67" fmla="*/ 129 h 132"/>
                      <a:gd name="T68" fmla="*/ 38 w 122"/>
                      <a:gd name="T69" fmla="*/ 127 h 132"/>
                      <a:gd name="T70" fmla="*/ 31 w 122"/>
                      <a:gd name="T71" fmla="*/ 125 h 132"/>
                      <a:gd name="T72" fmla="*/ 23 w 122"/>
                      <a:gd name="T73" fmla="*/ 120 h 132"/>
                      <a:gd name="T74" fmla="*/ 17 w 122"/>
                      <a:gd name="T75" fmla="*/ 114 h 132"/>
                      <a:gd name="T76" fmla="*/ 11 w 122"/>
                      <a:gd name="T77" fmla="*/ 109 h 132"/>
                      <a:gd name="T78" fmla="*/ 8 w 122"/>
                      <a:gd name="T79" fmla="*/ 102 h 132"/>
                      <a:gd name="T80" fmla="*/ 4 w 122"/>
                      <a:gd name="T81" fmla="*/ 94 h 132"/>
                      <a:gd name="T82" fmla="*/ 2 w 122"/>
                      <a:gd name="T83" fmla="*/ 86 h 132"/>
                      <a:gd name="T84" fmla="*/ 0 w 122"/>
                      <a:gd name="T85" fmla="*/ 78 h 132"/>
                      <a:gd name="T86" fmla="*/ 0 w 122"/>
                      <a:gd name="T87" fmla="*/ 70 h 132"/>
                      <a:gd name="T88" fmla="*/ 0 w 122"/>
                      <a:gd name="T89" fmla="*/ 67 h 1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2"/>
                      <a:gd name="T136" fmla="*/ 0 h 132"/>
                      <a:gd name="T137" fmla="*/ 122 w 122"/>
                      <a:gd name="T138" fmla="*/ 132 h 1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2" h="132">
                        <a:moveTo>
                          <a:pt x="0" y="67"/>
                        </a:moveTo>
                        <a:lnTo>
                          <a:pt x="0" y="61"/>
                        </a:lnTo>
                        <a:lnTo>
                          <a:pt x="0" y="57"/>
                        </a:lnTo>
                        <a:lnTo>
                          <a:pt x="0" y="52"/>
                        </a:lnTo>
                        <a:lnTo>
                          <a:pt x="1" y="48"/>
                        </a:lnTo>
                        <a:lnTo>
                          <a:pt x="2" y="43"/>
                        </a:lnTo>
                        <a:lnTo>
                          <a:pt x="3" y="38"/>
                        </a:lnTo>
                        <a:lnTo>
                          <a:pt x="4" y="35"/>
                        </a:lnTo>
                        <a:lnTo>
                          <a:pt x="6" y="30"/>
                        </a:lnTo>
                        <a:lnTo>
                          <a:pt x="8" y="27"/>
                        </a:lnTo>
                        <a:lnTo>
                          <a:pt x="10" y="23"/>
                        </a:lnTo>
                        <a:lnTo>
                          <a:pt x="12" y="20"/>
                        </a:lnTo>
                        <a:lnTo>
                          <a:pt x="16" y="18"/>
                        </a:lnTo>
                        <a:lnTo>
                          <a:pt x="18" y="14"/>
                        </a:lnTo>
                        <a:lnTo>
                          <a:pt x="21" y="12"/>
                        </a:lnTo>
                        <a:lnTo>
                          <a:pt x="25" y="10"/>
                        </a:lnTo>
                        <a:lnTo>
                          <a:pt x="28" y="7"/>
                        </a:lnTo>
                        <a:lnTo>
                          <a:pt x="32" y="6"/>
                        </a:lnTo>
                        <a:lnTo>
                          <a:pt x="35" y="4"/>
                        </a:lnTo>
                        <a:lnTo>
                          <a:pt x="39" y="3"/>
                        </a:lnTo>
                        <a:lnTo>
                          <a:pt x="43" y="2"/>
                        </a:lnTo>
                        <a:lnTo>
                          <a:pt x="47" y="0"/>
                        </a:lnTo>
                        <a:lnTo>
                          <a:pt x="51" y="0"/>
                        </a:lnTo>
                        <a:lnTo>
                          <a:pt x="56" y="0"/>
                        </a:lnTo>
                        <a:lnTo>
                          <a:pt x="61" y="0"/>
                        </a:lnTo>
                        <a:lnTo>
                          <a:pt x="63" y="0"/>
                        </a:lnTo>
                        <a:lnTo>
                          <a:pt x="65" y="0"/>
                        </a:lnTo>
                        <a:lnTo>
                          <a:pt x="69" y="0"/>
                        </a:lnTo>
                        <a:lnTo>
                          <a:pt x="71" y="0"/>
                        </a:lnTo>
                        <a:lnTo>
                          <a:pt x="73" y="2"/>
                        </a:lnTo>
                        <a:lnTo>
                          <a:pt x="77" y="2"/>
                        </a:lnTo>
                        <a:lnTo>
                          <a:pt x="79" y="3"/>
                        </a:lnTo>
                        <a:lnTo>
                          <a:pt x="81" y="4"/>
                        </a:lnTo>
                        <a:lnTo>
                          <a:pt x="84" y="4"/>
                        </a:lnTo>
                        <a:lnTo>
                          <a:pt x="86" y="5"/>
                        </a:lnTo>
                        <a:lnTo>
                          <a:pt x="88" y="6"/>
                        </a:lnTo>
                        <a:lnTo>
                          <a:pt x="92" y="9"/>
                        </a:lnTo>
                        <a:lnTo>
                          <a:pt x="94" y="10"/>
                        </a:lnTo>
                        <a:lnTo>
                          <a:pt x="96" y="11"/>
                        </a:lnTo>
                        <a:lnTo>
                          <a:pt x="99" y="12"/>
                        </a:lnTo>
                        <a:lnTo>
                          <a:pt x="100" y="14"/>
                        </a:lnTo>
                        <a:lnTo>
                          <a:pt x="102" y="15"/>
                        </a:lnTo>
                        <a:lnTo>
                          <a:pt x="104" y="18"/>
                        </a:lnTo>
                        <a:lnTo>
                          <a:pt x="106" y="20"/>
                        </a:lnTo>
                        <a:lnTo>
                          <a:pt x="108" y="22"/>
                        </a:lnTo>
                        <a:lnTo>
                          <a:pt x="109" y="23"/>
                        </a:lnTo>
                        <a:lnTo>
                          <a:pt x="110" y="26"/>
                        </a:lnTo>
                        <a:lnTo>
                          <a:pt x="111" y="28"/>
                        </a:lnTo>
                        <a:lnTo>
                          <a:pt x="114" y="32"/>
                        </a:lnTo>
                        <a:lnTo>
                          <a:pt x="115" y="34"/>
                        </a:lnTo>
                        <a:lnTo>
                          <a:pt x="116" y="36"/>
                        </a:lnTo>
                        <a:lnTo>
                          <a:pt x="117" y="38"/>
                        </a:lnTo>
                        <a:lnTo>
                          <a:pt x="117" y="42"/>
                        </a:lnTo>
                        <a:lnTo>
                          <a:pt x="118" y="44"/>
                        </a:lnTo>
                        <a:lnTo>
                          <a:pt x="119" y="48"/>
                        </a:lnTo>
                        <a:lnTo>
                          <a:pt x="119" y="50"/>
                        </a:lnTo>
                        <a:lnTo>
                          <a:pt x="121" y="53"/>
                        </a:lnTo>
                        <a:lnTo>
                          <a:pt x="121" y="56"/>
                        </a:lnTo>
                        <a:lnTo>
                          <a:pt x="121" y="59"/>
                        </a:lnTo>
                        <a:lnTo>
                          <a:pt x="121" y="63"/>
                        </a:lnTo>
                        <a:lnTo>
                          <a:pt x="122" y="66"/>
                        </a:lnTo>
                        <a:lnTo>
                          <a:pt x="121" y="68"/>
                        </a:lnTo>
                        <a:lnTo>
                          <a:pt x="121" y="72"/>
                        </a:lnTo>
                        <a:lnTo>
                          <a:pt x="121" y="75"/>
                        </a:lnTo>
                        <a:lnTo>
                          <a:pt x="121" y="78"/>
                        </a:lnTo>
                        <a:lnTo>
                          <a:pt x="119" y="81"/>
                        </a:lnTo>
                        <a:lnTo>
                          <a:pt x="119" y="85"/>
                        </a:lnTo>
                        <a:lnTo>
                          <a:pt x="118" y="87"/>
                        </a:lnTo>
                        <a:lnTo>
                          <a:pt x="117" y="89"/>
                        </a:lnTo>
                        <a:lnTo>
                          <a:pt x="117" y="93"/>
                        </a:lnTo>
                        <a:lnTo>
                          <a:pt x="116" y="95"/>
                        </a:lnTo>
                        <a:lnTo>
                          <a:pt x="115" y="97"/>
                        </a:lnTo>
                        <a:lnTo>
                          <a:pt x="114" y="101"/>
                        </a:lnTo>
                        <a:lnTo>
                          <a:pt x="111" y="103"/>
                        </a:lnTo>
                        <a:lnTo>
                          <a:pt x="110" y="105"/>
                        </a:lnTo>
                        <a:lnTo>
                          <a:pt x="109" y="108"/>
                        </a:lnTo>
                        <a:lnTo>
                          <a:pt x="107" y="110"/>
                        </a:lnTo>
                        <a:lnTo>
                          <a:pt x="106" y="111"/>
                        </a:lnTo>
                        <a:lnTo>
                          <a:pt x="103" y="113"/>
                        </a:lnTo>
                        <a:lnTo>
                          <a:pt x="102" y="116"/>
                        </a:lnTo>
                        <a:lnTo>
                          <a:pt x="100" y="117"/>
                        </a:lnTo>
                        <a:lnTo>
                          <a:pt x="97" y="119"/>
                        </a:lnTo>
                        <a:lnTo>
                          <a:pt x="95" y="120"/>
                        </a:lnTo>
                        <a:lnTo>
                          <a:pt x="93" y="121"/>
                        </a:lnTo>
                        <a:lnTo>
                          <a:pt x="92" y="124"/>
                        </a:lnTo>
                        <a:lnTo>
                          <a:pt x="88" y="125"/>
                        </a:lnTo>
                        <a:lnTo>
                          <a:pt x="86" y="126"/>
                        </a:lnTo>
                        <a:lnTo>
                          <a:pt x="84" y="127"/>
                        </a:lnTo>
                        <a:lnTo>
                          <a:pt x="81" y="127"/>
                        </a:lnTo>
                        <a:lnTo>
                          <a:pt x="78" y="128"/>
                        </a:lnTo>
                        <a:lnTo>
                          <a:pt x="76" y="129"/>
                        </a:lnTo>
                        <a:lnTo>
                          <a:pt x="73" y="129"/>
                        </a:lnTo>
                        <a:lnTo>
                          <a:pt x="71" y="131"/>
                        </a:lnTo>
                        <a:lnTo>
                          <a:pt x="68" y="131"/>
                        </a:lnTo>
                        <a:lnTo>
                          <a:pt x="65" y="131"/>
                        </a:lnTo>
                        <a:lnTo>
                          <a:pt x="63" y="131"/>
                        </a:lnTo>
                        <a:lnTo>
                          <a:pt x="61" y="132"/>
                        </a:lnTo>
                        <a:lnTo>
                          <a:pt x="57" y="131"/>
                        </a:lnTo>
                        <a:lnTo>
                          <a:pt x="54" y="131"/>
                        </a:lnTo>
                        <a:lnTo>
                          <a:pt x="51" y="131"/>
                        </a:lnTo>
                        <a:lnTo>
                          <a:pt x="48" y="131"/>
                        </a:lnTo>
                        <a:lnTo>
                          <a:pt x="46" y="129"/>
                        </a:lnTo>
                        <a:lnTo>
                          <a:pt x="42" y="129"/>
                        </a:lnTo>
                        <a:lnTo>
                          <a:pt x="40" y="128"/>
                        </a:lnTo>
                        <a:lnTo>
                          <a:pt x="38" y="127"/>
                        </a:lnTo>
                        <a:lnTo>
                          <a:pt x="35" y="127"/>
                        </a:lnTo>
                        <a:lnTo>
                          <a:pt x="33" y="126"/>
                        </a:lnTo>
                        <a:lnTo>
                          <a:pt x="31" y="125"/>
                        </a:lnTo>
                        <a:lnTo>
                          <a:pt x="28" y="124"/>
                        </a:lnTo>
                        <a:lnTo>
                          <a:pt x="25" y="121"/>
                        </a:lnTo>
                        <a:lnTo>
                          <a:pt x="23" y="120"/>
                        </a:lnTo>
                        <a:lnTo>
                          <a:pt x="20" y="118"/>
                        </a:lnTo>
                        <a:lnTo>
                          <a:pt x="19" y="117"/>
                        </a:lnTo>
                        <a:lnTo>
                          <a:pt x="17" y="114"/>
                        </a:lnTo>
                        <a:lnTo>
                          <a:pt x="15" y="112"/>
                        </a:lnTo>
                        <a:lnTo>
                          <a:pt x="13" y="110"/>
                        </a:lnTo>
                        <a:lnTo>
                          <a:pt x="11" y="109"/>
                        </a:lnTo>
                        <a:lnTo>
                          <a:pt x="10" y="106"/>
                        </a:lnTo>
                        <a:lnTo>
                          <a:pt x="9" y="104"/>
                        </a:lnTo>
                        <a:lnTo>
                          <a:pt x="8" y="102"/>
                        </a:lnTo>
                        <a:lnTo>
                          <a:pt x="6" y="100"/>
                        </a:lnTo>
                        <a:lnTo>
                          <a:pt x="5" y="96"/>
                        </a:lnTo>
                        <a:lnTo>
                          <a:pt x="4" y="94"/>
                        </a:lnTo>
                        <a:lnTo>
                          <a:pt x="3" y="91"/>
                        </a:lnTo>
                        <a:lnTo>
                          <a:pt x="2" y="89"/>
                        </a:lnTo>
                        <a:lnTo>
                          <a:pt x="2" y="86"/>
                        </a:lnTo>
                        <a:lnTo>
                          <a:pt x="1" y="83"/>
                        </a:lnTo>
                        <a:lnTo>
                          <a:pt x="1" y="81"/>
                        </a:lnTo>
                        <a:lnTo>
                          <a:pt x="0" y="78"/>
                        </a:lnTo>
                        <a:lnTo>
                          <a:pt x="0" y="75"/>
                        </a:lnTo>
                        <a:lnTo>
                          <a:pt x="0" y="72"/>
                        </a:lnTo>
                        <a:lnTo>
                          <a:pt x="0" y="70"/>
                        </a:lnTo>
                        <a:lnTo>
                          <a:pt x="0" y="67"/>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977" name="Freeform 1154"/>
                  <p:cNvSpPr>
                    <a:spLocks/>
                  </p:cNvSpPr>
                  <p:nvPr/>
                </p:nvSpPr>
                <p:spPr bwMode="auto">
                  <a:xfrm>
                    <a:off x="4609" y="2392"/>
                    <a:ext cx="45" cy="34"/>
                  </a:xfrm>
                  <a:custGeom>
                    <a:avLst/>
                    <a:gdLst>
                      <a:gd name="T0" fmla="*/ 0 w 90"/>
                      <a:gd name="T1" fmla="*/ 68 h 68"/>
                      <a:gd name="T2" fmla="*/ 3 w 90"/>
                      <a:gd name="T3" fmla="*/ 68 h 68"/>
                      <a:gd name="T4" fmla="*/ 3 w 90"/>
                      <a:gd name="T5" fmla="*/ 53 h 68"/>
                      <a:gd name="T6" fmla="*/ 6 w 90"/>
                      <a:gd name="T7" fmla="*/ 39 h 68"/>
                      <a:gd name="T8" fmla="*/ 7 w 90"/>
                      <a:gd name="T9" fmla="*/ 36 h 68"/>
                      <a:gd name="T10" fmla="*/ 10 w 90"/>
                      <a:gd name="T11" fmla="*/ 31 h 68"/>
                      <a:gd name="T12" fmla="*/ 11 w 90"/>
                      <a:gd name="T13" fmla="*/ 30 h 68"/>
                      <a:gd name="T14" fmla="*/ 15 w 90"/>
                      <a:gd name="T15" fmla="*/ 22 h 68"/>
                      <a:gd name="T16" fmla="*/ 19 w 90"/>
                      <a:gd name="T17" fmla="*/ 20 h 68"/>
                      <a:gd name="T18" fmla="*/ 21 w 90"/>
                      <a:gd name="T19" fmla="*/ 16 h 68"/>
                      <a:gd name="T20" fmla="*/ 32 w 90"/>
                      <a:gd name="T21" fmla="*/ 10 h 68"/>
                      <a:gd name="T22" fmla="*/ 35 w 90"/>
                      <a:gd name="T23" fmla="*/ 8 h 68"/>
                      <a:gd name="T24" fmla="*/ 38 w 90"/>
                      <a:gd name="T25" fmla="*/ 6 h 68"/>
                      <a:gd name="T26" fmla="*/ 41 w 90"/>
                      <a:gd name="T27" fmla="*/ 5 h 68"/>
                      <a:gd name="T28" fmla="*/ 45 w 90"/>
                      <a:gd name="T29" fmla="*/ 4 h 68"/>
                      <a:gd name="T30" fmla="*/ 49 w 90"/>
                      <a:gd name="T31" fmla="*/ 3 h 68"/>
                      <a:gd name="T32" fmla="*/ 73 w 90"/>
                      <a:gd name="T33" fmla="*/ 3 h 68"/>
                      <a:gd name="T34" fmla="*/ 75 w 90"/>
                      <a:gd name="T35" fmla="*/ 4 h 68"/>
                      <a:gd name="T36" fmla="*/ 79 w 90"/>
                      <a:gd name="T37" fmla="*/ 4 h 68"/>
                      <a:gd name="T38" fmla="*/ 83 w 90"/>
                      <a:gd name="T39" fmla="*/ 6 h 68"/>
                      <a:gd name="T40" fmla="*/ 86 w 90"/>
                      <a:gd name="T41" fmla="*/ 6 h 68"/>
                      <a:gd name="T42" fmla="*/ 90 w 90"/>
                      <a:gd name="T43" fmla="*/ 8 h 68"/>
                      <a:gd name="T44" fmla="*/ 90 w 90"/>
                      <a:gd name="T45" fmla="*/ 7 h 68"/>
                      <a:gd name="T46" fmla="*/ 90 w 90"/>
                      <a:gd name="T47" fmla="*/ 6 h 68"/>
                      <a:gd name="T48" fmla="*/ 86 w 90"/>
                      <a:gd name="T49" fmla="*/ 4 h 68"/>
                      <a:gd name="T50" fmla="*/ 83 w 90"/>
                      <a:gd name="T51" fmla="*/ 4 h 68"/>
                      <a:gd name="T52" fmla="*/ 79 w 90"/>
                      <a:gd name="T53" fmla="*/ 1 h 68"/>
                      <a:gd name="T54" fmla="*/ 75 w 90"/>
                      <a:gd name="T55" fmla="*/ 1 h 68"/>
                      <a:gd name="T56" fmla="*/ 73 w 90"/>
                      <a:gd name="T57" fmla="*/ 0 h 68"/>
                      <a:gd name="T58" fmla="*/ 49 w 90"/>
                      <a:gd name="T59" fmla="*/ 0 h 68"/>
                      <a:gd name="T60" fmla="*/ 45 w 90"/>
                      <a:gd name="T61" fmla="*/ 1 h 68"/>
                      <a:gd name="T62" fmla="*/ 41 w 90"/>
                      <a:gd name="T63" fmla="*/ 3 h 68"/>
                      <a:gd name="T64" fmla="*/ 35 w 90"/>
                      <a:gd name="T65" fmla="*/ 4 h 68"/>
                      <a:gd name="T66" fmla="*/ 32 w 90"/>
                      <a:gd name="T67" fmla="*/ 6 h 68"/>
                      <a:gd name="T68" fmla="*/ 28 w 90"/>
                      <a:gd name="T69" fmla="*/ 7 h 68"/>
                      <a:gd name="T70" fmla="*/ 19 w 90"/>
                      <a:gd name="T71" fmla="*/ 14 h 68"/>
                      <a:gd name="T72" fmla="*/ 17 w 90"/>
                      <a:gd name="T73" fmla="*/ 18 h 68"/>
                      <a:gd name="T74" fmla="*/ 13 w 90"/>
                      <a:gd name="T75" fmla="*/ 20 h 68"/>
                      <a:gd name="T76" fmla="*/ 8 w 90"/>
                      <a:gd name="T77" fmla="*/ 27 h 68"/>
                      <a:gd name="T78" fmla="*/ 7 w 90"/>
                      <a:gd name="T79" fmla="*/ 31 h 68"/>
                      <a:gd name="T80" fmla="*/ 5 w 90"/>
                      <a:gd name="T81" fmla="*/ 36 h 68"/>
                      <a:gd name="T82" fmla="*/ 4 w 90"/>
                      <a:gd name="T83" fmla="*/ 39 h 68"/>
                      <a:gd name="T84" fmla="*/ 0 w 90"/>
                      <a:gd name="T85" fmla="*/ 53 h 68"/>
                      <a:gd name="T86" fmla="*/ 0 w 90"/>
                      <a:gd name="T87" fmla="*/ 68 h 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0"/>
                      <a:gd name="T133" fmla="*/ 0 h 68"/>
                      <a:gd name="T134" fmla="*/ 90 w 90"/>
                      <a:gd name="T135" fmla="*/ 68 h 6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0" h="68">
                        <a:moveTo>
                          <a:pt x="0" y="68"/>
                        </a:moveTo>
                        <a:lnTo>
                          <a:pt x="3" y="68"/>
                        </a:lnTo>
                        <a:lnTo>
                          <a:pt x="3" y="53"/>
                        </a:lnTo>
                        <a:lnTo>
                          <a:pt x="6" y="39"/>
                        </a:lnTo>
                        <a:lnTo>
                          <a:pt x="7" y="36"/>
                        </a:lnTo>
                        <a:lnTo>
                          <a:pt x="10" y="31"/>
                        </a:lnTo>
                        <a:lnTo>
                          <a:pt x="11" y="30"/>
                        </a:lnTo>
                        <a:lnTo>
                          <a:pt x="15" y="22"/>
                        </a:lnTo>
                        <a:lnTo>
                          <a:pt x="19" y="20"/>
                        </a:lnTo>
                        <a:lnTo>
                          <a:pt x="21" y="16"/>
                        </a:lnTo>
                        <a:lnTo>
                          <a:pt x="32" y="10"/>
                        </a:lnTo>
                        <a:lnTo>
                          <a:pt x="35" y="8"/>
                        </a:lnTo>
                        <a:lnTo>
                          <a:pt x="38" y="6"/>
                        </a:lnTo>
                        <a:lnTo>
                          <a:pt x="41" y="5"/>
                        </a:lnTo>
                        <a:lnTo>
                          <a:pt x="45" y="4"/>
                        </a:lnTo>
                        <a:lnTo>
                          <a:pt x="49" y="3"/>
                        </a:lnTo>
                        <a:lnTo>
                          <a:pt x="73" y="3"/>
                        </a:lnTo>
                        <a:lnTo>
                          <a:pt x="75" y="4"/>
                        </a:lnTo>
                        <a:lnTo>
                          <a:pt x="79" y="4"/>
                        </a:lnTo>
                        <a:lnTo>
                          <a:pt x="83" y="6"/>
                        </a:lnTo>
                        <a:lnTo>
                          <a:pt x="86" y="6"/>
                        </a:lnTo>
                        <a:lnTo>
                          <a:pt x="90" y="8"/>
                        </a:lnTo>
                        <a:lnTo>
                          <a:pt x="90" y="7"/>
                        </a:lnTo>
                        <a:lnTo>
                          <a:pt x="90" y="6"/>
                        </a:lnTo>
                        <a:lnTo>
                          <a:pt x="86" y="4"/>
                        </a:lnTo>
                        <a:lnTo>
                          <a:pt x="83" y="4"/>
                        </a:lnTo>
                        <a:lnTo>
                          <a:pt x="79" y="1"/>
                        </a:lnTo>
                        <a:lnTo>
                          <a:pt x="75" y="1"/>
                        </a:lnTo>
                        <a:lnTo>
                          <a:pt x="73" y="0"/>
                        </a:lnTo>
                        <a:lnTo>
                          <a:pt x="49" y="0"/>
                        </a:lnTo>
                        <a:lnTo>
                          <a:pt x="45" y="1"/>
                        </a:lnTo>
                        <a:lnTo>
                          <a:pt x="41" y="3"/>
                        </a:lnTo>
                        <a:lnTo>
                          <a:pt x="35" y="4"/>
                        </a:lnTo>
                        <a:lnTo>
                          <a:pt x="32" y="6"/>
                        </a:lnTo>
                        <a:lnTo>
                          <a:pt x="28" y="7"/>
                        </a:lnTo>
                        <a:lnTo>
                          <a:pt x="19" y="14"/>
                        </a:lnTo>
                        <a:lnTo>
                          <a:pt x="17" y="18"/>
                        </a:lnTo>
                        <a:lnTo>
                          <a:pt x="13" y="20"/>
                        </a:lnTo>
                        <a:lnTo>
                          <a:pt x="8" y="27"/>
                        </a:lnTo>
                        <a:lnTo>
                          <a:pt x="7" y="31"/>
                        </a:lnTo>
                        <a:lnTo>
                          <a:pt x="5" y="36"/>
                        </a:lnTo>
                        <a:lnTo>
                          <a:pt x="4" y="39"/>
                        </a:lnTo>
                        <a:lnTo>
                          <a:pt x="0" y="53"/>
                        </a:lnTo>
                        <a:lnTo>
                          <a:pt x="0" y="6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8" name="Freeform 1155"/>
                  <p:cNvSpPr>
                    <a:spLocks/>
                  </p:cNvSpPr>
                  <p:nvPr/>
                </p:nvSpPr>
                <p:spPr bwMode="auto">
                  <a:xfrm>
                    <a:off x="4653" y="2395"/>
                    <a:ext cx="3" cy="2"/>
                  </a:xfrm>
                  <a:custGeom>
                    <a:avLst/>
                    <a:gdLst>
                      <a:gd name="T0" fmla="*/ 1 w 6"/>
                      <a:gd name="T1" fmla="*/ 1 h 5"/>
                      <a:gd name="T2" fmla="*/ 0 w 6"/>
                      <a:gd name="T3" fmla="*/ 2 h 5"/>
                      <a:gd name="T4" fmla="*/ 4 w 6"/>
                      <a:gd name="T5" fmla="*/ 5 h 5"/>
                      <a:gd name="T6" fmla="*/ 5 w 6"/>
                      <a:gd name="T7" fmla="*/ 4 h 5"/>
                      <a:gd name="T8" fmla="*/ 6 w 6"/>
                      <a:gd name="T9" fmla="*/ 2 h 5"/>
                      <a:gd name="T10" fmla="*/ 6 w 6"/>
                      <a:gd name="T11" fmla="*/ 2 h 5"/>
                      <a:gd name="T12" fmla="*/ 1 w 6"/>
                      <a:gd name="T13" fmla="*/ 0 h 5"/>
                      <a:gd name="T14" fmla="*/ 1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1"/>
                        </a:moveTo>
                        <a:lnTo>
                          <a:pt x="0" y="2"/>
                        </a:lnTo>
                        <a:lnTo>
                          <a:pt x="4" y="5"/>
                        </a:lnTo>
                        <a:lnTo>
                          <a:pt x="5" y="4"/>
                        </a:lnTo>
                        <a:lnTo>
                          <a:pt x="6" y="2"/>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79" name="Freeform 1156"/>
                  <p:cNvSpPr>
                    <a:spLocks/>
                  </p:cNvSpPr>
                  <p:nvPr/>
                </p:nvSpPr>
                <p:spPr bwMode="auto">
                  <a:xfrm>
                    <a:off x="4653" y="2396"/>
                    <a:ext cx="8" cy="5"/>
                  </a:xfrm>
                  <a:custGeom>
                    <a:avLst/>
                    <a:gdLst>
                      <a:gd name="T0" fmla="*/ 4 w 15"/>
                      <a:gd name="T1" fmla="*/ 3 h 10"/>
                      <a:gd name="T2" fmla="*/ 0 w 15"/>
                      <a:gd name="T3" fmla="*/ 0 h 10"/>
                      <a:gd name="T4" fmla="*/ 12 w 15"/>
                      <a:gd name="T5" fmla="*/ 6 h 10"/>
                      <a:gd name="T6" fmla="*/ 12 w 15"/>
                      <a:gd name="T7" fmla="*/ 7 h 10"/>
                      <a:gd name="T8" fmla="*/ 15 w 15"/>
                      <a:gd name="T9" fmla="*/ 10 h 10"/>
                      <a:gd name="T10" fmla="*/ 15 w 15"/>
                      <a:gd name="T11" fmla="*/ 8 h 10"/>
                      <a:gd name="T12" fmla="*/ 15 w 15"/>
                      <a:gd name="T13" fmla="*/ 7 h 10"/>
                      <a:gd name="T14" fmla="*/ 14 w 15"/>
                      <a:gd name="T15" fmla="*/ 7 h 10"/>
                      <a:gd name="T16" fmla="*/ 12 w 15"/>
                      <a:gd name="T17" fmla="*/ 4 h 10"/>
                      <a:gd name="T18" fmla="*/ 5 w 15"/>
                      <a:gd name="T19" fmla="*/ 0 h 10"/>
                      <a:gd name="T20" fmla="*/ 5 w 15"/>
                      <a:gd name="T21" fmla="*/ 2 h 10"/>
                      <a:gd name="T22" fmla="*/ 4 w 15"/>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0"/>
                      <a:gd name="T38" fmla="*/ 15 w 15"/>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0">
                        <a:moveTo>
                          <a:pt x="4" y="3"/>
                        </a:moveTo>
                        <a:lnTo>
                          <a:pt x="0" y="0"/>
                        </a:lnTo>
                        <a:lnTo>
                          <a:pt x="12" y="6"/>
                        </a:lnTo>
                        <a:lnTo>
                          <a:pt x="12" y="7"/>
                        </a:lnTo>
                        <a:lnTo>
                          <a:pt x="15" y="10"/>
                        </a:lnTo>
                        <a:lnTo>
                          <a:pt x="15" y="8"/>
                        </a:lnTo>
                        <a:lnTo>
                          <a:pt x="15" y="7"/>
                        </a:lnTo>
                        <a:lnTo>
                          <a:pt x="14" y="7"/>
                        </a:lnTo>
                        <a:lnTo>
                          <a:pt x="12" y="4"/>
                        </a:lnTo>
                        <a:lnTo>
                          <a:pt x="5" y="0"/>
                        </a:lnTo>
                        <a:lnTo>
                          <a:pt x="5" y="2"/>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0" name="Freeform 1157"/>
                  <p:cNvSpPr>
                    <a:spLocks/>
                  </p:cNvSpPr>
                  <p:nvPr/>
                </p:nvSpPr>
                <p:spPr bwMode="auto">
                  <a:xfrm>
                    <a:off x="4660" y="2400"/>
                    <a:ext cx="2" cy="2"/>
                  </a:xfrm>
                  <a:custGeom>
                    <a:avLst/>
                    <a:gdLst>
                      <a:gd name="T0" fmla="*/ 1 w 5"/>
                      <a:gd name="T1" fmla="*/ 1 h 5"/>
                      <a:gd name="T2" fmla="*/ 0 w 5"/>
                      <a:gd name="T3" fmla="*/ 3 h 5"/>
                      <a:gd name="T4" fmla="*/ 2 w 5"/>
                      <a:gd name="T5" fmla="*/ 5 h 5"/>
                      <a:gd name="T6" fmla="*/ 3 w 5"/>
                      <a:gd name="T7" fmla="*/ 4 h 5"/>
                      <a:gd name="T8" fmla="*/ 5 w 5"/>
                      <a:gd name="T9" fmla="*/ 3 h 5"/>
                      <a:gd name="T10" fmla="*/ 3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3"/>
                        </a:lnTo>
                        <a:lnTo>
                          <a:pt x="2" y="5"/>
                        </a:lnTo>
                        <a:lnTo>
                          <a:pt x="3" y="4"/>
                        </a:lnTo>
                        <a:lnTo>
                          <a:pt x="5" y="3"/>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1" name="Freeform 1158"/>
                  <p:cNvSpPr>
                    <a:spLocks/>
                  </p:cNvSpPr>
                  <p:nvPr/>
                </p:nvSpPr>
                <p:spPr bwMode="auto">
                  <a:xfrm>
                    <a:off x="4661" y="2400"/>
                    <a:ext cx="2" cy="3"/>
                  </a:xfrm>
                  <a:custGeom>
                    <a:avLst/>
                    <a:gdLst>
                      <a:gd name="T0" fmla="*/ 1 w 4"/>
                      <a:gd name="T1" fmla="*/ 3 h 5"/>
                      <a:gd name="T2" fmla="*/ 0 w 4"/>
                      <a:gd name="T3" fmla="*/ 3 h 5"/>
                      <a:gd name="T4" fmla="*/ 1 w 4"/>
                      <a:gd name="T5" fmla="*/ 5 h 5"/>
                      <a:gd name="T6" fmla="*/ 3 w 4"/>
                      <a:gd name="T7" fmla="*/ 5 h 5"/>
                      <a:gd name="T8" fmla="*/ 4 w 4"/>
                      <a:gd name="T9" fmla="*/ 5 h 5"/>
                      <a:gd name="T10" fmla="*/ 1 w 4"/>
                      <a:gd name="T11" fmla="*/ 0 h 5"/>
                      <a:gd name="T12" fmla="*/ 3 w 4"/>
                      <a:gd name="T13" fmla="*/ 2 h 5"/>
                      <a:gd name="T14" fmla="*/ 1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3"/>
                        </a:moveTo>
                        <a:lnTo>
                          <a:pt x="0" y="3"/>
                        </a:lnTo>
                        <a:lnTo>
                          <a:pt x="1" y="5"/>
                        </a:lnTo>
                        <a:lnTo>
                          <a:pt x="3" y="5"/>
                        </a:lnTo>
                        <a:lnTo>
                          <a:pt x="4" y="5"/>
                        </a:lnTo>
                        <a:lnTo>
                          <a:pt x="1" y="0"/>
                        </a:lnTo>
                        <a:lnTo>
                          <a:pt x="3"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2" name="Freeform 1159"/>
                  <p:cNvSpPr>
                    <a:spLocks/>
                  </p:cNvSpPr>
                  <p:nvPr/>
                </p:nvSpPr>
                <p:spPr bwMode="auto">
                  <a:xfrm>
                    <a:off x="4662" y="2402"/>
                    <a:ext cx="3" cy="3"/>
                  </a:xfrm>
                  <a:custGeom>
                    <a:avLst/>
                    <a:gdLst>
                      <a:gd name="T0" fmla="*/ 0 w 6"/>
                      <a:gd name="T1" fmla="*/ 1 h 6"/>
                      <a:gd name="T2" fmla="*/ 2 w 6"/>
                      <a:gd name="T3" fmla="*/ 3 h 6"/>
                      <a:gd name="T4" fmla="*/ 4 w 6"/>
                      <a:gd name="T5" fmla="*/ 6 h 6"/>
                      <a:gd name="T6" fmla="*/ 5 w 6"/>
                      <a:gd name="T7" fmla="*/ 4 h 6"/>
                      <a:gd name="T8" fmla="*/ 6 w 6"/>
                      <a:gd name="T9" fmla="*/ 3 h 6"/>
                      <a:gd name="T10" fmla="*/ 3 w 6"/>
                      <a:gd name="T11" fmla="*/ 0 h 6"/>
                      <a:gd name="T12" fmla="*/ 2 w 6"/>
                      <a:gd name="T13" fmla="*/ 1 h 6"/>
                      <a:gd name="T14" fmla="*/ 0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1"/>
                        </a:moveTo>
                        <a:lnTo>
                          <a:pt x="2" y="3"/>
                        </a:lnTo>
                        <a:lnTo>
                          <a:pt x="4" y="6"/>
                        </a:lnTo>
                        <a:lnTo>
                          <a:pt x="5" y="4"/>
                        </a:lnTo>
                        <a:lnTo>
                          <a:pt x="6" y="3"/>
                        </a:lnTo>
                        <a:lnTo>
                          <a:pt x="3" y="0"/>
                        </a:lnTo>
                        <a:lnTo>
                          <a:pt x="2"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3" name="Freeform 1160"/>
                  <p:cNvSpPr>
                    <a:spLocks/>
                  </p:cNvSpPr>
                  <p:nvPr/>
                </p:nvSpPr>
                <p:spPr bwMode="auto">
                  <a:xfrm>
                    <a:off x="4663" y="2403"/>
                    <a:ext cx="3" cy="4"/>
                  </a:xfrm>
                  <a:custGeom>
                    <a:avLst/>
                    <a:gdLst>
                      <a:gd name="T0" fmla="*/ 1 w 4"/>
                      <a:gd name="T1" fmla="*/ 2 h 7"/>
                      <a:gd name="T2" fmla="*/ 0 w 4"/>
                      <a:gd name="T3" fmla="*/ 2 h 7"/>
                      <a:gd name="T4" fmla="*/ 2 w 4"/>
                      <a:gd name="T5" fmla="*/ 7 h 7"/>
                      <a:gd name="T6" fmla="*/ 3 w 4"/>
                      <a:gd name="T7" fmla="*/ 7 h 7"/>
                      <a:gd name="T8" fmla="*/ 4 w 4"/>
                      <a:gd name="T9" fmla="*/ 7 h 7"/>
                      <a:gd name="T10" fmla="*/ 1 w 4"/>
                      <a:gd name="T11" fmla="*/ 0 h 7"/>
                      <a:gd name="T12" fmla="*/ 2 w 4"/>
                      <a:gd name="T13" fmla="*/ 1 h 7"/>
                      <a:gd name="T14" fmla="*/ 1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1" y="2"/>
                        </a:moveTo>
                        <a:lnTo>
                          <a:pt x="0" y="2"/>
                        </a:lnTo>
                        <a:lnTo>
                          <a:pt x="2" y="7"/>
                        </a:lnTo>
                        <a:lnTo>
                          <a:pt x="3" y="7"/>
                        </a:lnTo>
                        <a:lnTo>
                          <a:pt x="4" y="7"/>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4" name="Freeform 1161"/>
                  <p:cNvSpPr>
                    <a:spLocks/>
                  </p:cNvSpPr>
                  <p:nvPr/>
                </p:nvSpPr>
                <p:spPr bwMode="auto">
                  <a:xfrm>
                    <a:off x="4665" y="2406"/>
                    <a:ext cx="2" cy="3"/>
                  </a:xfrm>
                  <a:custGeom>
                    <a:avLst/>
                    <a:gdLst>
                      <a:gd name="T0" fmla="*/ 0 w 5"/>
                      <a:gd name="T1" fmla="*/ 1 h 6"/>
                      <a:gd name="T2" fmla="*/ 2 w 5"/>
                      <a:gd name="T3" fmla="*/ 6 h 6"/>
                      <a:gd name="T4" fmla="*/ 2 w 5"/>
                      <a:gd name="T5" fmla="*/ 6 h 6"/>
                      <a:gd name="T6" fmla="*/ 4 w 5"/>
                      <a:gd name="T7" fmla="*/ 5 h 6"/>
                      <a:gd name="T8" fmla="*/ 5 w 5"/>
                      <a:gd name="T9" fmla="*/ 3 h 6"/>
                      <a:gd name="T10" fmla="*/ 2 w 5"/>
                      <a:gd name="T11" fmla="*/ 0 h 6"/>
                      <a:gd name="T12" fmla="*/ 1 w 5"/>
                      <a:gd name="T13" fmla="*/ 1 h 6"/>
                      <a:gd name="T14" fmla="*/ 0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1"/>
                        </a:moveTo>
                        <a:lnTo>
                          <a:pt x="2" y="6"/>
                        </a:lnTo>
                        <a:lnTo>
                          <a:pt x="4" y="5"/>
                        </a:lnTo>
                        <a:lnTo>
                          <a:pt x="5" y="3"/>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5" name="Freeform 1162"/>
                  <p:cNvSpPr>
                    <a:spLocks/>
                  </p:cNvSpPr>
                  <p:nvPr/>
                </p:nvSpPr>
                <p:spPr bwMode="auto">
                  <a:xfrm>
                    <a:off x="4666" y="2406"/>
                    <a:ext cx="3" cy="6"/>
                  </a:xfrm>
                  <a:custGeom>
                    <a:avLst/>
                    <a:gdLst>
                      <a:gd name="T0" fmla="*/ 2 w 6"/>
                      <a:gd name="T1" fmla="*/ 5 h 11"/>
                      <a:gd name="T2" fmla="*/ 0 w 6"/>
                      <a:gd name="T3" fmla="*/ 5 h 11"/>
                      <a:gd name="T4" fmla="*/ 4 w 6"/>
                      <a:gd name="T5" fmla="*/ 11 h 11"/>
                      <a:gd name="T6" fmla="*/ 6 w 6"/>
                      <a:gd name="T7" fmla="*/ 11 h 11"/>
                      <a:gd name="T8" fmla="*/ 0 w 6"/>
                      <a:gd name="T9" fmla="*/ 0 h 11"/>
                      <a:gd name="T10" fmla="*/ 3 w 6"/>
                      <a:gd name="T11" fmla="*/ 3 h 11"/>
                      <a:gd name="T12" fmla="*/ 2 w 6"/>
                      <a:gd name="T13" fmla="*/ 5 h 11"/>
                      <a:gd name="T14" fmla="*/ 0 60000 65536"/>
                      <a:gd name="T15" fmla="*/ 0 60000 65536"/>
                      <a:gd name="T16" fmla="*/ 0 60000 65536"/>
                      <a:gd name="T17" fmla="*/ 0 60000 65536"/>
                      <a:gd name="T18" fmla="*/ 0 60000 65536"/>
                      <a:gd name="T19" fmla="*/ 0 60000 65536"/>
                      <a:gd name="T20" fmla="*/ 0 60000 65536"/>
                      <a:gd name="T21" fmla="*/ 0 w 6"/>
                      <a:gd name="T22" fmla="*/ 0 h 11"/>
                      <a:gd name="T23" fmla="*/ 6 w 6"/>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1">
                        <a:moveTo>
                          <a:pt x="2" y="5"/>
                        </a:moveTo>
                        <a:lnTo>
                          <a:pt x="0" y="5"/>
                        </a:lnTo>
                        <a:lnTo>
                          <a:pt x="4" y="11"/>
                        </a:lnTo>
                        <a:lnTo>
                          <a:pt x="6" y="11"/>
                        </a:lnTo>
                        <a:lnTo>
                          <a:pt x="0" y="0"/>
                        </a:lnTo>
                        <a:lnTo>
                          <a:pt x="3" y="3"/>
                        </a:lnTo>
                        <a:lnTo>
                          <a:pt x="2"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6" name="Freeform 1163"/>
                  <p:cNvSpPr>
                    <a:spLocks/>
                  </p:cNvSpPr>
                  <p:nvPr/>
                </p:nvSpPr>
                <p:spPr bwMode="auto">
                  <a:xfrm>
                    <a:off x="4665" y="2412"/>
                    <a:ext cx="6" cy="33"/>
                  </a:xfrm>
                  <a:custGeom>
                    <a:avLst/>
                    <a:gdLst>
                      <a:gd name="T0" fmla="*/ 6 w 13"/>
                      <a:gd name="T1" fmla="*/ 0 h 66"/>
                      <a:gd name="T2" fmla="*/ 6 w 13"/>
                      <a:gd name="T3" fmla="*/ 4 h 66"/>
                      <a:gd name="T4" fmla="*/ 7 w 13"/>
                      <a:gd name="T5" fmla="*/ 6 h 66"/>
                      <a:gd name="T6" fmla="*/ 8 w 13"/>
                      <a:gd name="T7" fmla="*/ 10 h 66"/>
                      <a:gd name="T8" fmla="*/ 8 w 13"/>
                      <a:gd name="T9" fmla="*/ 12 h 66"/>
                      <a:gd name="T10" fmla="*/ 9 w 13"/>
                      <a:gd name="T11" fmla="*/ 15 h 66"/>
                      <a:gd name="T12" fmla="*/ 9 w 13"/>
                      <a:gd name="T13" fmla="*/ 25 h 66"/>
                      <a:gd name="T14" fmla="*/ 11 w 13"/>
                      <a:gd name="T15" fmla="*/ 28 h 66"/>
                      <a:gd name="T16" fmla="*/ 9 w 13"/>
                      <a:gd name="T17" fmla="*/ 30 h 66"/>
                      <a:gd name="T18" fmla="*/ 9 w 13"/>
                      <a:gd name="T19" fmla="*/ 40 h 66"/>
                      <a:gd name="T20" fmla="*/ 8 w 13"/>
                      <a:gd name="T21" fmla="*/ 43 h 66"/>
                      <a:gd name="T22" fmla="*/ 8 w 13"/>
                      <a:gd name="T23" fmla="*/ 47 h 66"/>
                      <a:gd name="T24" fmla="*/ 6 w 13"/>
                      <a:gd name="T25" fmla="*/ 51 h 66"/>
                      <a:gd name="T26" fmla="*/ 6 w 13"/>
                      <a:gd name="T27" fmla="*/ 55 h 66"/>
                      <a:gd name="T28" fmla="*/ 4 w 13"/>
                      <a:gd name="T29" fmla="*/ 59 h 66"/>
                      <a:gd name="T30" fmla="*/ 2 w 13"/>
                      <a:gd name="T31" fmla="*/ 62 h 66"/>
                      <a:gd name="T32" fmla="*/ 0 w 13"/>
                      <a:gd name="T33" fmla="*/ 64 h 66"/>
                      <a:gd name="T34" fmla="*/ 1 w 13"/>
                      <a:gd name="T35" fmla="*/ 65 h 66"/>
                      <a:gd name="T36" fmla="*/ 2 w 13"/>
                      <a:gd name="T37" fmla="*/ 66 h 66"/>
                      <a:gd name="T38" fmla="*/ 5 w 13"/>
                      <a:gd name="T39" fmla="*/ 64 h 66"/>
                      <a:gd name="T40" fmla="*/ 6 w 13"/>
                      <a:gd name="T41" fmla="*/ 59 h 66"/>
                      <a:gd name="T42" fmla="*/ 8 w 13"/>
                      <a:gd name="T43" fmla="*/ 55 h 66"/>
                      <a:gd name="T44" fmla="*/ 8 w 13"/>
                      <a:gd name="T45" fmla="*/ 51 h 66"/>
                      <a:gd name="T46" fmla="*/ 11 w 13"/>
                      <a:gd name="T47" fmla="*/ 47 h 66"/>
                      <a:gd name="T48" fmla="*/ 11 w 13"/>
                      <a:gd name="T49" fmla="*/ 43 h 66"/>
                      <a:gd name="T50" fmla="*/ 12 w 13"/>
                      <a:gd name="T51" fmla="*/ 40 h 66"/>
                      <a:gd name="T52" fmla="*/ 12 w 13"/>
                      <a:gd name="T53" fmla="*/ 30 h 66"/>
                      <a:gd name="T54" fmla="*/ 13 w 13"/>
                      <a:gd name="T55" fmla="*/ 28 h 66"/>
                      <a:gd name="T56" fmla="*/ 12 w 13"/>
                      <a:gd name="T57" fmla="*/ 25 h 66"/>
                      <a:gd name="T58" fmla="*/ 12 w 13"/>
                      <a:gd name="T59" fmla="*/ 15 h 66"/>
                      <a:gd name="T60" fmla="*/ 11 w 13"/>
                      <a:gd name="T61" fmla="*/ 12 h 66"/>
                      <a:gd name="T62" fmla="*/ 11 w 13"/>
                      <a:gd name="T63" fmla="*/ 10 h 66"/>
                      <a:gd name="T64" fmla="*/ 9 w 13"/>
                      <a:gd name="T65" fmla="*/ 6 h 66"/>
                      <a:gd name="T66" fmla="*/ 8 w 13"/>
                      <a:gd name="T67" fmla="*/ 4 h 66"/>
                      <a:gd name="T68" fmla="*/ 8 w 13"/>
                      <a:gd name="T69" fmla="*/ 0 h 66"/>
                      <a:gd name="T70" fmla="*/ 6 w 13"/>
                      <a:gd name="T71" fmla="*/ 0 h 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
                      <a:gd name="T109" fmla="*/ 0 h 66"/>
                      <a:gd name="T110" fmla="*/ 13 w 13"/>
                      <a:gd name="T111" fmla="*/ 66 h 6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 h="66">
                        <a:moveTo>
                          <a:pt x="6" y="0"/>
                        </a:moveTo>
                        <a:lnTo>
                          <a:pt x="6" y="4"/>
                        </a:lnTo>
                        <a:lnTo>
                          <a:pt x="7" y="6"/>
                        </a:lnTo>
                        <a:lnTo>
                          <a:pt x="8" y="10"/>
                        </a:lnTo>
                        <a:lnTo>
                          <a:pt x="8" y="12"/>
                        </a:lnTo>
                        <a:lnTo>
                          <a:pt x="9" y="15"/>
                        </a:lnTo>
                        <a:lnTo>
                          <a:pt x="9" y="25"/>
                        </a:lnTo>
                        <a:lnTo>
                          <a:pt x="11" y="28"/>
                        </a:lnTo>
                        <a:lnTo>
                          <a:pt x="9" y="30"/>
                        </a:lnTo>
                        <a:lnTo>
                          <a:pt x="9" y="40"/>
                        </a:lnTo>
                        <a:lnTo>
                          <a:pt x="8" y="43"/>
                        </a:lnTo>
                        <a:lnTo>
                          <a:pt x="8" y="47"/>
                        </a:lnTo>
                        <a:lnTo>
                          <a:pt x="6" y="51"/>
                        </a:lnTo>
                        <a:lnTo>
                          <a:pt x="6" y="55"/>
                        </a:lnTo>
                        <a:lnTo>
                          <a:pt x="4" y="59"/>
                        </a:lnTo>
                        <a:lnTo>
                          <a:pt x="2" y="62"/>
                        </a:lnTo>
                        <a:lnTo>
                          <a:pt x="0" y="64"/>
                        </a:lnTo>
                        <a:lnTo>
                          <a:pt x="1" y="65"/>
                        </a:lnTo>
                        <a:lnTo>
                          <a:pt x="2" y="66"/>
                        </a:lnTo>
                        <a:lnTo>
                          <a:pt x="5" y="64"/>
                        </a:lnTo>
                        <a:lnTo>
                          <a:pt x="6" y="59"/>
                        </a:lnTo>
                        <a:lnTo>
                          <a:pt x="8" y="55"/>
                        </a:lnTo>
                        <a:lnTo>
                          <a:pt x="8" y="51"/>
                        </a:lnTo>
                        <a:lnTo>
                          <a:pt x="11" y="47"/>
                        </a:lnTo>
                        <a:lnTo>
                          <a:pt x="11" y="43"/>
                        </a:lnTo>
                        <a:lnTo>
                          <a:pt x="12" y="40"/>
                        </a:lnTo>
                        <a:lnTo>
                          <a:pt x="12" y="30"/>
                        </a:lnTo>
                        <a:lnTo>
                          <a:pt x="13" y="28"/>
                        </a:lnTo>
                        <a:lnTo>
                          <a:pt x="12" y="25"/>
                        </a:lnTo>
                        <a:lnTo>
                          <a:pt x="12" y="15"/>
                        </a:lnTo>
                        <a:lnTo>
                          <a:pt x="11" y="12"/>
                        </a:lnTo>
                        <a:lnTo>
                          <a:pt x="11" y="10"/>
                        </a:lnTo>
                        <a:lnTo>
                          <a:pt x="9" y="6"/>
                        </a:lnTo>
                        <a:lnTo>
                          <a:pt x="8" y="4"/>
                        </a:lnTo>
                        <a:lnTo>
                          <a:pt x="8" y="0"/>
                        </a:lnTo>
                        <a:lnTo>
                          <a:pt x="6"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7" name="Freeform 1164"/>
                  <p:cNvSpPr>
                    <a:spLocks/>
                  </p:cNvSpPr>
                  <p:nvPr/>
                </p:nvSpPr>
                <p:spPr bwMode="auto">
                  <a:xfrm>
                    <a:off x="4663" y="2443"/>
                    <a:ext cx="3" cy="3"/>
                  </a:xfrm>
                  <a:custGeom>
                    <a:avLst/>
                    <a:gdLst>
                      <a:gd name="T0" fmla="*/ 2 w 4"/>
                      <a:gd name="T1" fmla="*/ 1 h 7"/>
                      <a:gd name="T2" fmla="*/ 3 w 4"/>
                      <a:gd name="T3" fmla="*/ 0 h 7"/>
                      <a:gd name="T4" fmla="*/ 0 w 4"/>
                      <a:gd name="T5" fmla="*/ 7 h 7"/>
                      <a:gd name="T6" fmla="*/ 1 w 4"/>
                      <a:gd name="T7" fmla="*/ 7 h 7"/>
                      <a:gd name="T8" fmla="*/ 2 w 4"/>
                      <a:gd name="T9" fmla="*/ 7 h 7"/>
                      <a:gd name="T10" fmla="*/ 4 w 4"/>
                      <a:gd name="T11" fmla="*/ 2 h 7"/>
                      <a:gd name="T12" fmla="*/ 3 w 4"/>
                      <a:gd name="T13" fmla="*/ 2 h 7"/>
                      <a:gd name="T14" fmla="*/ 2 w 4"/>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1"/>
                        </a:moveTo>
                        <a:lnTo>
                          <a:pt x="3" y="0"/>
                        </a:lnTo>
                        <a:lnTo>
                          <a:pt x="0" y="7"/>
                        </a:lnTo>
                        <a:lnTo>
                          <a:pt x="1" y="7"/>
                        </a:lnTo>
                        <a:lnTo>
                          <a:pt x="2" y="7"/>
                        </a:lnTo>
                        <a:lnTo>
                          <a:pt x="4" y="2"/>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8" name="Freeform 1165"/>
                  <p:cNvSpPr>
                    <a:spLocks/>
                  </p:cNvSpPr>
                  <p:nvPr/>
                </p:nvSpPr>
                <p:spPr bwMode="auto">
                  <a:xfrm>
                    <a:off x="4661" y="2446"/>
                    <a:ext cx="4" cy="4"/>
                  </a:xfrm>
                  <a:custGeom>
                    <a:avLst/>
                    <a:gdLst>
                      <a:gd name="T0" fmla="*/ 7 w 8"/>
                      <a:gd name="T1" fmla="*/ 2 h 8"/>
                      <a:gd name="T2" fmla="*/ 6 w 8"/>
                      <a:gd name="T3" fmla="*/ 0 h 8"/>
                      <a:gd name="T4" fmla="*/ 0 w 8"/>
                      <a:gd name="T5" fmla="*/ 6 h 8"/>
                      <a:gd name="T6" fmla="*/ 1 w 8"/>
                      <a:gd name="T7" fmla="*/ 7 h 8"/>
                      <a:gd name="T8" fmla="*/ 2 w 8"/>
                      <a:gd name="T9" fmla="*/ 8 h 8"/>
                      <a:gd name="T10" fmla="*/ 7 w 8"/>
                      <a:gd name="T11" fmla="*/ 4 h 8"/>
                      <a:gd name="T12" fmla="*/ 8 w 8"/>
                      <a:gd name="T13" fmla="*/ 2 h 8"/>
                      <a:gd name="T14" fmla="*/ 7 w 8"/>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2"/>
                        </a:moveTo>
                        <a:lnTo>
                          <a:pt x="6" y="0"/>
                        </a:lnTo>
                        <a:lnTo>
                          <a:pt x="0" y="6"/>
                        </a:lnTo>
                        <a:lnTo>
                          <a:pt x="1" y="7"/>
                        </a:lnTo>
                        <a:lnTo>
                          <a:pt x="2" y="8"/>
                        </a:lnTo>
                        <a:lnTo>
                          <a:pt x="7" y="4"/>
                        </a:lnTo>
                        <a:lnTo>
                          <a:pt x="8" y="2"/>
                        </a:lnTo>
                        <a:lnTo>
                          <a:pt x="7"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89" name="Freeform 1166"/>
                  <p:cNvSpPr>
                    <a:spLocks/>
                  </p:cNvSpPr>
                  <p:nvPr/>
                </p:nvSpPr>
                <p:spPr bwMode="auto">
                  <a:xfrm>
                    <a:off x="4659" y="2448"/>
                    <a:ext cx="3" cy="3"/>
                  </a:xfrm>
                  <a:custGeom>
                    <a:avLst/>
                    <a:gdLst>
                      <a:gd name="T0" fmla="*/ 2 w 4"/>
                      <a:gd name="T1" fmla="*/ 1 h 7"/>
                      <a:gd name="T2" fmla="*/ 3 w 4"/>
                      <a:gd name="T3" fmla="*/ 0 h 7"/>
                      <a:gd name="T4" fmla="*/ 1 w 4"/>
                      <a:gd name="T5" fmla="*/ 5 h 7"/>
                      <a:gd name="T6" fmla="*/ 0 w 4"/>
                      <a:gd name="T7" fmla="*/ 5 h 7"/>
                      <a:gd name="T8" fmla="*/ 0 w 4"/>
                      <a:gd name="T9" fmla="*/ 6 h 7"/>
                      <a:gd name="T10" fmla="*/ 0 w 4"/>
                      <a:gd name="T11" fmla="*/ 7 h 7"/>
                      <a:gd name="T12" fmla="*/ 3 w 4"/>
                      <a:gd name="T13" fmla="*/ 5 h 7"/>
                      <a:gd name="T14" fmla="*/ 4 w 4"/>
                      <a:gd name="T15" fmla="*/ 2 h 7"/>
                      <a:gd name="T16" fmla="*/ 3 w 4"/>
                      <a:gd name="T17" fmla="*/ 2 h 7"/>
                      <a:gd name="T18" fmla="*/ 2 w 4"/>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1"/>
                        </a:moveTo>
                        <a:lnTo>
                          <a:pt x="3" y="0"/>
                        </a:lnTo>
                        <a:lnTo>
                          <a:pt x="1" y="5"/>
                        </a:lnTo>
                        <a:lnTo>
                          <a:pt x="0" y="5"/>
                        </a:lnTo>
                        <a:lnTo>
                          <a:pt x="0" y="6"/>
                        </a:lnTo>
                        <a:lnTo>
                          <a:pt x="0" y="7"/>
                        </a:lnTo>
                        <a:lnTo>
                          <a:pt x="3" y="5"/>
                        </a:lnTo>
                        <a:lnTo>
                          <a:pt x="4" y="2"/>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0" name="Freeform 1167"/>
                  <p:cNvSpPr>
                    <a:spLocks/>
                  </p:cNvSpPr>
                  <p:nvPr/>
                </p:nvSpPr>
                <p:spPr bwMode="auto">
                  <a:xfrm>
                    <a:off x="4658" y="2450"/>
                    <a:ext cx="2" cy="3"/>
                  </a:xfrm>
                  <a:custGeom>
                    <a:avLst/>
                    <a:gdLst>
                      <a:gd name="T0" fmla="*/ 4 w 5"/>
                      <a:gd name="T1" fmla="*/ 0 h 4"/>
                      <a:gd name="T2" fmla="*/ 1 w 5"/>
                      <a:gd name="T3" fmla="*/ 1 h 4"/>
                      <a:gd name="T4" fmla="*/ 0 w 5"/>
                      <a:gd name="T5" fmla="*/ 2 h 4"/>
                      <a:gd name="T6" fmla="*/ 1 w 5"/>
                      <a:gd name="T7" fmla="*/ 3 h 4"/>
                      <a:gd name="T8" fmla="*/ 3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1" y="1"/>
                        </a:lnTo>
                        <a:lnTo>
                          <a:pt x="0" y="2"/>
                        </a:lnTo>
                        <a:lnTo>
                          <a:pt x="1" y="3"/>
                        </a:lnTo>
                        <a:lnTo>
                          <a:pt x="3" y="4"/>
                        </a:lnTo>
                        <a:lnTo>
                          <a:pt x="5" y="2"/>
                        </a:lnTo>
                        <a:lnTo>
                          <a:pt x="4" y="1"/>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1" name="Freeform 1168"/>
                  <p:cNvSpPr>
                    <a:spLocks/>
                  </p:cNvSpPr>
                  <p:nvPr/>
                </p:nvSpPr>
                <p:spPr bwMode="auto">
                  <a:xfrm>
                    <a:off x="4651" y="2451"/>
                    <a:ext cx="8" cy="6"/>
                  </a:xfrm>
                  <a:custGeom>
                    <a:avLst/>
                    <a:gdLst>
                      <a:gd name="T0" fmla="*/ 13 w 16"/>
                      <a:gd name="T1" fmla="*/ 1 h 10"/>
                      <a:gd name="T2" fmla="*/ 13 w 16"/>
                      <a:gd name="T3" fmla="*/ 0 h 10"/>
                      <a:gd name="T4" fmla="*/ 9 w 16"/>
                      <a:gd name="T5" fmla="*/ 2 h 10"/>
                      <a:gd name="T6" fmla="*/ 7 w 16"/>
                      <a:gd name="T7" fmla="*/ 6 h 10"/>
                      <a:gd name="T8" fmla="*/ 4 w 16"/>
                      <a:gd name="T9" fmla="*/ 6 h 10"/>
                      <a:gd name="T10" fmla="*/ 0 w 16"/>
                      <a:gd name="T11" fmla="*/ 8 h 10"/>
                      <a:gd name="T12" fmla="*/ 0 w 16"/>
                      <a:gd name="T13" fmla="*/ 9 h 10"/>
                      <a:gd name="T14" fmla="*/ 0 w 16"/>
                      <a:gd name="T15" fmla="*/ 10 h 10"/>
                      <a:gd name="T16" fmla="*/ 4 w 16"/>
                      <a:gd name="T17" fmla="*/ 8 h 10"/>
                      <a:gd name="T18" fmla="*/ 9 w 16"/>
                      <a:gd name="T19" fmla="*/ 6 h 10"/>
                      <a:gd name="T20" fmla="*/ 9 w 16"/>
                      <a:gd name="T21" fmla="*/ 5 h 10"/>
                      <a:gd name="T22" fmla="*/ 16 w 16"/>
                      <a:gd name="T23" fmla="*/ 1 h 10"/>
                      <a:gd name="T24" fmla="*/ 15 w 16"/>
                      <a:gd name="T25" fmla="*/ 2 h 10"/>
                      <a:gd name="T26" fmla="*/ 13 w 16"/>
                      <a:gd name="T27" fmla="*/ 1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0"/>
                      <a:gd name="T44" fmla="*/ 16 w 1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0">
                        <a:moveTo>
                          <a:pt x="13" y="1"/>
                        </a:moveTo>
                        <a:lnTo>
                          <a:pt x="13" y="0"/>
                        </a:lnTo>
                        <a:lnTo>
                          <a:pt x="9" y="2"/>
                        </a:lnTo>
                        <a:lnTo>
                          <a:pt x="7" y="6"/>
                        </a:lnTo>
                        <a:lnTo>
                          <a:pt x="4" y="6"/>
                        </a:lnTo>
                        <a:lnTo>
                          <a:pt x="0" y="8"/>
                        </a:lnTo>
                        <a:lnTo>
                          <a:pt x="0" y="9"/>
                        </a:lnTo>
                        <a:lnTo>
                          <a:pt x="0" y="10"/>
                        </a:lnTo>
                        <a:lnTo>
                          <a:pt x="4" y="8"/>
                        </a:lnTo>
                        <a:lnTo>
                          <a:pt x="9" y="6"/>
                        </a:lnTo>
                        <a:lnTo>
                          <a:pt x="9" y="5"/>
                        </a:lnTo>
                        <a:lnTo>
                          <a:pt x="16" y="1"/>
                        </a:lnTo>
                        <a:lnTo>
                          <a:pt x="15" y="2"/>
                        </a:lnTo>
                        <a:lnTo>
                          <a:pt x="1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2" name="Freeform 1169"/>
                  <p:cNvSpPr>
                    <a:spLocks/>
                  </p:cNvSpPr>
                  <p:nvPr/>
                </p:nvSpPr>
                <p:spPr bwMode="auto">
                  <a:xfrm>
                    <a:off x="4650" y="2455"/>
                    <a:ext cx="1" cy="2"/>
                  </a:xfrm>
                  <a:custGeom>
                    <a:avLst/>
                    <a:gdLst>
                      <a:gd name="T0" fmla="*/ 3 w 3"/>
                      <a:gd name="T1" fmla="*/ 2 h 4"/>
                      <a:gd name="T2" fmla="*/ 3 w 3"/>
                      <a:gd name="T3" fmla="*/ 0 h 4"/>
                      <a:gd name="T4" fmla="*/ 0 w 3"/>
                      <a:gd name="T5" fmla="*/ 0 h 4"/>
                      <a:gd name="T6" fmla="*/ 0 w 3"/>
                      <a:gd name="T7" fmla="*/ 2 h 4"/>
                      <a:gd name="T8" fmla="*/ 0 w 3"/>
                      <a:gd name="T9" fmla="*/ 4 h 4"/>
                      <a:gd name="T10" fmla="*/ 0 w 3"/>
                      <a:gd name="T11" fmla="*/ 4 h 4"/>
                      <a:gd name="T12" fmla="*/ 3 w 3"/>
                      <a:gd name="T13" fmla="*/ 3 h 4"/>
                      <a:gd name="T14" fmla="*/ 3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2"/>
                        </a:moveTo>
                        <a:lnTo>
                          <a:pt x="3" y="0"/>
                        </a:lnTo>
                        <a:lnTo>
                          <a:pt x="0" y="0"/>
                        </a:lnTo>
                        <a:lnTo>
                          <a:pt x="0" y="2"/>
                        </a:lnTo>
                        <a:lnTo>
                          <a:pt x="0" y="4"/>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3" name="Freeform 1170"/>
                  <p:cNvSpPr>
                    <a:spLocks/>
                  </p:cNvSpPr>
                  <p:nvPr/>
                </p:nvSpPr>
                <p:spPr bwMode="auto">
                  <a:xfrm>
                    <a:off x="4647" y="2455"/>
                    <a:ext cx="5" cy="3"/>
                  </a:xfrm>
                  <a:custGeom>
                    <a:avLst/>
                    <a:gdLst>
                      <a:gd name="T0" fmla="*/ 5 w 9"/>
                      <a:gd name="T1" fmla="*/ 0 h 6"/>
                      <a:gd name="T2" fmla="*/ 9 w 9"/>
                      <a:gd name="T3" fmla="*/ 0 h 6"/>
                      <a:gd name="T4" fmla="*/ 2 w 9"/>
                      <a:gd name="T5" fmla="*/ 2 h 6"/>
                      <a:gd name="T6" fmla="*/ 0 w 9"/>
                      <a:gd name="T7" fmla="*/ 3 h 6"/>
                      <a:gd name="T8" fmla="*/ 0 w 9"/>
                      <a:gd name="T9" fmla="*/ 4 h 6"/>
                      <a:gd name="T10" fmla="*/ 0 w 9"/>
                      <a:gd name="T11" fmla="*/ 6 h 6"/>
                      <a:gd name="T12" fmla="*/ 2 w 9"/>
                      <a:gd name="T13" fmla="*/ 4 h 6"/>
                      <a:gd name="T14" fmla="*/ 5 w 9"/>
                      <a:gd name="T15" fmla="*/ 3 h 6"/>
                      <a:gd name="T16" fmla="*/ 5 w 9"/>
                      <a:gd name="T17" fmla="*/ 2 h 6"/>
                      <a:gd name="T18" fmla="*/ 5 w 9"/>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6"/>
                      <a:gd name="T32" fmla="*/ 9 w 9"/>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6">
                        <a:moveTo>
                          <a:pt x="5" y="0"/>
                        </a:moveTo>
                        <a:lnTo>
                          <a:pt x="9" y="0"/>
                        </a:lnTo>
                        <a:lnTo>
                          <a:pt x="2" y="2"/>
                        </a:lnTo>
                        <a:lnTo>
                          <a:pt x="0" y="3"/>
                        </a:lnTo>
                        <a:lnTo>
                          <a:pt x="0" y="4"/>
                        </a:lnTo>
                        <a:lnTo>
                          <a:pt x="0" y="6"/>
                        </a:lnTo>
                        <a:lnTo>
                          <a:pt x="2" y="4"/>
                        </a:lnTo>
                        <a:lnTo>
                          <a:pt x="5" y="3"/>
                        </a:lnTo>
                        <a:lnTo>
                          <a:pt x="5" y="2"/>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4" name="Freeform 1171"/>
                  <p:cNvSpPr>
                    <a:spLocks/>
                  </p:cNvSpPr>
                  <p:nvPr/>
                </p:nvSpPr>
                <p:spPr bwMode="auto">
                  <a:xfrm>
                    <a:off x="4646" y="2456"/>
                    <a:ext cx="1"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4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5" name="Freeform 1172"/>
                  <p:cNvSpPr>
                    <a:spLocks/>
                  </p:cNvSpPr>
                  <p:nvPr/>
                </p:nvSpPr>
                <p:spPr bwMode="auto">
                  <a:xfrm>
                    <a:off x="4645" y="2456"/>
                    <a:ext cx="2" cy="2"/>
                  </a:xfrm>
                  <a:custGeom>
                    <a:avLst/>
                    <a:gdLst>
                      <a:gd name="T0" fmla="*/ 2 w 5"/>
                      <a:gd name="T1" fmla="*/ 0 h 5"/>
                      <a:gd name="T2" fmla="*/ 5 w 5"/>
                      <a:gd name="T3" fmla="*/ 0 h 5"/>
                      <a:gd name="T4" fmla="*/ 0 w 5"/>
                      <a:gd name="T5" fmla="*/ 2 h 5"/>
                      <a:gd name="T6" fmla="*/ 0 w 5"/>
                      <a:gd name="T7" fmla="*/ 4 h 5"/>
                      <a:gd name="T8" fmla="*/ 0 w 5"/>
                      <a:gd name="T9" fmla="*/ 5 h 5"/>
                      <a:gd name="T10" fmla="*/ 2 w 5"/>
                      <a:gd name="T11" fmla="*/ 4 h 5"/>
                      <a:gd name="T12" fmla="*/ 2 w 5"/>
                      <a:gd name="T13" fmla="*/ 2 h 5"/>
                      <a:gd name="T14" fmla="*/ 2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0"/>
                        </a:moveTo>
                        <a:lnTo>
                          <a:pt x="5" y="0"/>
                        </a:lnTo>
                        <a:lnTo>
                          <a:pt x="0" y="2"/>
                        </a:lnTo>
                        <a:lnTo>
                          <a:pt x="0" y="4"/>
                        </a:lnTo>
                        <a:lnTo>
                          <a:pt x="0" y="5"/>
                        </a:lnTo>
                        <a:lnTo>
                          <a:pt x="2" y="4"/>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6" name="Freeform 1173"/>
                  <p:cNvSpPr>
                    <a:spLocks/>
                  </p:cNvSpPr>
                  <p:nvPr/>
                </p:nvSpPr>
                <p:spPr bwMode="auto">
                  <a:xfrm>
                    <a:off x="4641" y="2457"/>
                    <a:ext cx="4" cy="2"/>
                  </a:xfrm>
                  <a:custGeom>
                    <a:avLst/>
                    <a:gdLst>
                      <a:gd name="T0" fmla="*/ 8 w 8"/>
                      <a:gd name="T1" fmla="*/ 3 h 5"/>
                      <a:gd name="T2" fmla="*/ 8 w 8"/>
                      <a:gd name="T3" fmla="*/ 0 h 5"/>
                      <a:gd name="T4" fmla="*/ 0 w 8"/>
                      <a:gd name="T5" fmla="*/ 0 h 5"/>
                      <a:gd name="T6" fmla="*/ 0 w 8"/>
                      <a:gd name="T7" fmla="*/ 3 h 5"/>
                      <a:gd name="T8" fmla="*/ 0 w 8"/>
                      <a:gd name="T9" fmla="*/ 5 h 5"/>
                      <a:gd name="T10" fmla="*/ 6 w 8"/>
                      <a:gd name="T11" fmla="*/ 5 h 5"/>
                      <a:gd name="T12" fmla="*/ 8 w 8"/>
                      <a:gd name="T13" fmla="*/ 4 h 5"/>
                      <a:gd name="T14" fmla="*/ 8 w 8"/>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5"/>
                      <a:gd name="T26" fmla="*/ 8 w 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5">
                        <a:moveTo>
                          <a:pt x="8" y="3"/>
                        </a:moveTo>
                        <a:lnTo>
                          <a:pt x="8" y="0"/>
                        </a:lnTo>
                        <a:lnTo>
                          <a:pt x="0" y="0"/>
                        </a:lnTo>
                        <a:lnTo>
                          <a:pt x="0" y="3"/>
                        </a:lnTo>
                        <a:lnTo>
                          <a:pt x="0" y="5"/>
                        </a:lnTo>
                        <a:lnTo>
                          <a:pt x="6" y="5"/>
                        </a:lnTo>
                        <a:lnTo>
                          <a:pt x="8" y="4"/>
                        </a:lnTo>
                        <a:lnTo>
                          <a:pt x="8"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7" name="Freeform 1174"/>
                  <p:cNvSpPr>
                    <a:spLocks/>
                  </p:cNvSpPr>
                  <p:nvPr/>
                </p:nvSpPr>
                <p:spPr bwMode="auto">
                  <a:xfrm>
                    <a:off x="4638" y="2457"/>
                    <a:ext cx="4" cy="2"/>
                  </a:xfrm>
                  <a:custGeom>
                    <a:avLst/>
                    <a:gdLst>
                      <a:gd name="T0" fmla="*/ 6 w 8"/>
                      <a:gd name="T1" fmla="*/ 0 h 5"/>
                      <a:gd name="T2" fmla="*/ 8 w 8"/>
                      <a:gd name="T3" fmla="*/ 0 h 5"/>
                      <a:gd name="T4" fmla="*/ 4 w 8"/>
                      <a:gd name="T5" fmla="*/ 3 h 5"/>
                      <a:gd name="T6" fmla="*/ 0 w 8"/>
                      <a:gd name="T7" fmla="*/ 1 h 5"/>
                      <a:gd name="T8" fmla="*/ 0 w 8"/>
                      <a:gd name="T9" fmla="*/ 3 h 5"/>
                      <a:gd name="T10" fmla="*/ 0 w 8"/>
                      <a:gd name="T11" fmla="*/ 4 h 5"/>
                      <a:gd name="T12" fmla="*/ 4 w 8"/>
                      <a:gd name="T13" fmla="*/ 5 h 5"/>
                      <a:gd name="T14" fmla="*/ 6 w 8"/>
                      <a:gd name="T15" fmla="*/ 4 h 5"/>
                      <a:gd name="T16" fmla="*/ 6 w 8"/>
                      <a:gd name="T17" fmla="*/ 3 h 5"/>
                      <a:gd name="T18" fmla="*/ 6 w 8"/>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6" y="0"/>
                        </a:moveTo>
                        <a:lnTo>
                          <a:pt x="8" y="0"/>
                        </a:lnTo>
                        <a:lnTo>
                          <a:pt x="4" y="3"/>
                        </a:lnTo>
                        <a:lnTo>
                          <a:pt x="0" y="1"/>
                        </a:lnTo>
                        <a:lnTo>
                          <a:pt x="0" y="3"/>
                        </a:lnTo>
                        <a:lnTo>
                          <a:pt x="0" y="4"/>
                        </a:lnTo>
                        <a:lnTo>
                          <a:pt x="4" y="5"/>
                        </a:lnTo>
                        <a:lnTo>
                          <a:pt x="6" y="4"/>
                        </a:lnTo>
                        <a:lnTo>
                          <a:pt x="6" y="3"/>
                        </a:lnTo>
                        <a:lnTo>
                          <a:pt x="6"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8" name="Freeform 1175"/>
                  <p:cNvSpPr>
                    <a:spLocks/>
                  </p:cNvSpPr>
                  <p:nvPr/>
                </p:nvSpPr>
                <p:spPr bwMode="auto">
                  <a:xfrm>
                    <a:off x="4632" y="2457"/>
                    <a:ext cx="6" cy="2"/>
                  </a:xfrm>
                  <a:custGeom>
                    <a:avLst/>
                    <a:gdLst>
                      <a:gd name="T0" fmla="*/ 11 w 11"/>
                      <a:gd name="T1" fmla="*/ 1 h 5"/>
                      <a:gd name="T2" fmla="*/ 8 w 11"/>
                      <a:gd name="T3" fmla="*/ 0 h 5"/>
                      <a:gd name="T4" fmla="*/ 1 w 11"/>
                      <a:gd name="T5" fmla="*/ 0 h 5"/>
                      <a:gd name="T6" fmla="*/ 0 w 11"/>
                      <a:gd name="T7" fmla="*/ 0 h 5"/>
                      <a:gd name="T8" fmla="*/ 0 w 11"/>
                      <a:gd name="T9" fmla="*/ 1 h 5"/>
                      <a:gd name="T10" fmla="*/ 0 w 11"/>
                      <a:gd name="T11" fmla="*/ 3 h 5"/>
                      <a:gd name="T12" fmla="*/ 4 w 11"/>
                      <a:gd name="T13" fmla="*/ 5 h 5"/>
                      <a:gd name="T14" fmla="*/ 11 w 11"/>
                      <a:gd name="T15" fmla="*/ 5 h 5"/>
                      <a:gd name="T16" fmla="*/ 11 w 11"/>
                      <a:gd name="T17" fmla="*/ 3 h 5"/>
                      <a:gd name="T18" fmla="*/ 11 w 11"/>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5"/>
                      <a:gd name="T32" fmla="*/ 11 w 1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5">
                        <a:moveTo>
                          <a:pt x="11" y="1"/>
                        </a:moveTo>
                        <a:lnTo>
                          <a:pt x="8" y="0"/>
                        </a:lnTo>
                        <a:lnTo>
                          <a:pt x="1" y="0"/>
                        </a:lnTo>
                        <a:lnTo>
                          <a:pt x="0" y="0"/>
                        </a:lnTo>
                        <a:lnTo>
                          <a:pt x="0" y="1"/>
                        </a:lnTo>
                        <a:lnTo>
                          <a:pt x="0" y="3"/>
                        </a:lnTo>
                        <a:lnTo>
                          <a:pt x="4" y="5"/>
                        </a:lnTo>
                        <a:lnTo>
                          <a:pt x="11" y="5"/>
                        </a:lnTo>
                        <a:lnTo>
                          <a:pt x="11" y="3"/>
                        </a:lnTo>
                        <a:lnTo>
                          <a:pt x="1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99" name="Freeform 1176"/>
                  <p:cNvSpPr>
                    <a:spLocks/>
                  </p:cNvSpPr>
                  <p:nvPr/>
                </p:nvSpPr>
                <p:spPr bwMode="auto">
                  <a:xfrm>
                    <a:off x="4628" y="2456"/>
                    <a:ext cx="4" cy="2"/>
                  </a:xfrm>
                  <a:custGeom>
                    <a:avLst/>
                    <a:gdLst>
                      <a:gd name="T0" fmla="*/ 8 w 8"/>
                      <a:gd name="T1" fmla="*/ 2 h 6"/>
                      <a:gd name="T2" fmla="*/ 5 w 8"/>
                      <a:gd name="T3" fmla="*/ 1 h 6"/>
                      <a:gd name="T4" fmla="*/ 3 w 8"/>
                      <a:gd name="T5" fmla="*/ 1 h 6"/>
                      <a:gd name="T6" fmla="*/ 0 w 8"/>
                      <a:gd name="T7" fmla="*/ 0 h 6"/>
                      <a:gd name="T8" fmla="*/ 0 w 8"/>
                      <a:gd name="T9" fmla="*/ 1 h 6"/>
                      <a:gd name="T10" fmla="*/ 0 w 8"/>
                      <a:gd name="T11" fmla="*/ 2 h 6"/>
                      <a:gd name="T12" fmla="*/ 6 w 8"/>
                      <a:gd name="T13" fmla="*/ 6 h 6"/>
                      <a:gd name="T14" fmla="*/ 8 w 8"/>
                      <a:gd name="T15" fmla="*/ 6 h 6"/>
                      <a:gd name="T16" fmla="*/ 8 w 8"/>
                      <a:gd name="T17" fmla="*/ 3 h 6"/>
                      <a:gd name="T18" fmla="*/ 8 w 8"/>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8" y="2"/>
                        </a:moveTo>
                        <a:lnTo>
                          <a:pt x="5" y="1"/>
                        </a:lnTo>
                        <a:lnTo>
                          <a:pt x="3" y="1"/>
                        </a:lnTo>
                        <a:lnTo>
                          <a:pt x="0" y="0"/>
                        </a:lnTo>
                        <a:lnTo>
                          <a:pt x="0" y="1"/>
                        </a:lnTo>
                        <a:lnTo>
                          <a:pt x="0" y="2"/>
                        </a:lnTo>
                        <a:lnTo>
                          <a:pt x="6" y="6"/>
                        </a:lnTo>
                        <a:lnTo>
                          <a:pt x="8" y="6"/>
                        </a:lnTo>
                        <a:lnTo>
                          <a:pt x="8" y="3"/>
                        </a:lnTo>
                        <a:lnTo>
                          <a:pt x="8"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0" name="Freeform 1177"/>
                  <p:cNvSpPr>
                    <a:spLocks/>
                  </p:cNvSpPr>
                  <p:nvPr/>
                </p:nvSpPr>
                <p:spPr bwMode="auto">
                  <a:xfrm>
                    <a:off x="4627" y="2455"/>
                    <a:ext cx="1" cy="2"/>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1" name="Freeform 1178"/>
                  <p:cNvSpPr>
                    <a:spLocks/>
                  </p:cNvSpPr>
                  <p:nvPr/>
                </p:nvSpPr>
                <p:spPr bwMode="auto">
                  <a:xfrm>
                    <a:off x="4624" y="2454"/>
                    <a:ext cx="4" cy="3"/>
                  </a:xfrm>
                  <a:custGeom>
                    <a:avLst/>
                    <a:gdLst>
                      <a:gd name="T0" fmla="*/ 7 w 10"/>
                      <a:gd name="T1" fmla="*/ 4 h 6"/>
                      <a:gd name="T2" fmla="*/ 7 w 10"/>
                      <a:gd name="T3" fmla="*/ 3 h 6"/>
                      <a:gd name="T4" fmla="*/ 0 w 10"/>
                      <a:gd name="T5" fmla="*/ 0 h 6"/>
                      <a:gd name="T6" fmla="*/ 0 w 10"/>
                      <a:gd name="T7" fmla="*/ 1 h 6"/>
                      <a:gd name="T8" fmla="*/ 0 w 10"/>
                      <a:gd name="T9" fmla="*/ 2 h 6"/>
                      <a:gd name="T10" fmla="*/ 10 w 10"/>
                      <a:gd name="T11" fmla="*/ 6 h 6"/>
                      <a:gd name="T12" fmla="*/ 7 w 10"/>
                      <a:gd name="T13" fmla="*/ 6 h 6"/>
                      <a:gd name="T14" fmla="*/ 7 w 10"/>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6"/>
                      <a:gd name="T26" fmla="*/ 10 w 10"/>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6">
                        <a:moveTo>
                          <a:pt x="7" y="4"/>
                        </a:moveTo>
                        <a:lnTo>
                          <a:pt x="7" y="3"/>
                        </a:lnTo>
                        <a:lnTo>
                          <a:pt x="0" y="0"/>
                        </a:lnTo>
                        <a:lnTo>
                          <a:pt x="0" y="1"/>
                        </a:lnTo>
                        <a:lnTo>
                          <a:pt x="0" y="2"/>
                        </a:lnTo>
                        <a:lnTo>
                          <a:pt x="10" y="6"/>
                        </a:lnTo>
                        <a:lnTo>
                          <a:pt x="7" y="6"/>
                        </a:lnTo>
                        <a:lnTo>
                          <a:pt x="7"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2" name="Freeform 1179"/>
                  <p:cNvSpPr>
                    <a:spLocks/>
                  </p:cNvSpPr>
                  <p:nvPr/>
                </p:nvSpPr>
                <p:spPr bwMode="auto">
                  <a:xfrm>
                    <a:off x="4621" y="2453"/>
                    <a:ext cx="3" cy="2"/>
                  </a:xfrm>
                  <a:custGeom>
                    <a:avLst/>
                    <a:gdLst>
                      <a:gd name="T0" fmla="*/ 4 w 6"/>
                      <a:gd name="T1" fmla="*/ 4 h 5"/>
                      <a:gd name="T2" fmla="*/ 6 w 6"/>
                      <a:gd name="T3" fmla="*/ 3 h 5"/>
                      <a:gd name="T4" fmla="*/ 2 w 6"/>
                      <a:gd name="T5" fmla="*/ 0 h 5"/>
                      <a:gd name="T6" fmla="*/ 1 w 6"/>
                      <a:gd name="T7" fmla="*/ 1 h 5"/>
                      <a:gd name="T8" fmla="*/ 0 w 6"/>
                      <a:gd name="T9" fmla="*/ 3 h 5"/>
                      <a:gd name="T10" fmla="*/ 0 w 6"/>
                      <a:gd name="T11" fmla="*/ 3 h 5"/>
                      <a:gd name="T12" fmla="*/ 4 w 6"/>
                      <a:gd name="T13" fmla="*/ 5 h 5"/>
                      <a:gd name="T14" fmla="*/ 4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4"/>
                        </a:moveTo>
                        <a:lnTo>
                          <a:pt x="6" y="3"/>
                        </a:lnTo>
                        <a:lnTo>
                          <a:pt x="2" y="0"/>
                        </a:lnTo>
                        <a:lnTo>
                          <a:pt x="1" y="1"/>
                        </a:lnTo>
                        <a:lnTo>
                          <a:pt x="0" y="3"/>
                        </a:lnTo>
                        <a:lnTo>
                          <a:pt x="4" y="5"/>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3" name="Freeform 1180"/>
                  <p:cNvSpPr>
                    <a:spLocks/>
                  </p:cNvSpPr>
                  <p:nvPr/>
                </p:nvSpPr>
                <p:spPr bwMode="auto">
                  <a:xfrm>
                    <a:off x="4621" y="2452"/>
                    <a:ext cx="3" cy="2"/>
                  </a:xfrm>
                  <a:custGeom>
                    <a:avLst/>
                    <a:gdLst>
                      <a:gd name="T0" fmla="*/ 3 w 7"/>
                      <a:gd name="T1" fmla="*/ 1 h 4"/>
                      <a:gd name="T2" fmla="*/ 7 w 7"/>
                      <a:gd name="T3" fmla="*/ 4 h 4"/>
                      <a:gd name="T4" fmla="*/ 0 w 7"/>
                      <a:gd name="T5" fmla="*/ 0 h 4"/>
                      <a:gd name="T6" fmla="*/ 0 w 7"/>
                      <a:gd name="T7" fmla="*/ 1 h 4"/>
                      <a:gd name="T8" fmla="*/ 0 w 7"/>
                      <a:gd name="T9" fmla="*/ 2 h 4"/>
                      <a:gd name="T10" fmla="*/ 2 w 7"/>
                      <a:gd name="T11" fmla="*/ 4 h 4"/>
                      <a:gd name="T12" fmla="*/ 2 w 7"/>
                      <a:gd name="T13" fmla="*/ 2 h 4"/>
                      <a:gd name="T14" fmla="*/ 3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1"/>
                        </a:moveTo>
                        <a:lnTo>
                          <a:pt x="7" y="4"/>
                        </a:lnTo>
                        <a:lnTo>
                          <a:pt x="0" y="0"/>
                        </a:lnTo>
                        <a:lnTo>
                          <a:pt x="0" y="1"/>
                        </a:lnTo>
                        <a:lnTo>
                          <a:pt x="0" y="2"/>
                        </a:lnTo>
                        <a:lnTo>
                          <a:pt x="2" y="4"/>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4" name="Freeform 1181"/>
                  <p:cNvSpPr>
                    <a:spLocks/>
                  </p:cNvSpPr>
                  <p:nvPr/>
                </p:nvSpPr>
                <p:spPr bwMode="auto">
                  <a:xfrm>
                    <a:off x="4616" y="2448"/>
                    <a:ext cx="5" cy="5"/>
                  </a:xfrm>
                  <a:custGeom>
                    <a:avLst/>
                    <a:gdLst>
                      <a:gd name="T0" fmla="*/ 10 w 11"/>
                      <a:gd name="T1" fmla="*/ 9 h 10"/>
                      <a:gd name="T2" fmla="*/ 11 w 11"/>
                      <a:gd name="T3" fmla="*/ 8 h 10"/>
                      <a:gd name="T4" fmla="*/ 3 w 11"/>
                      <a:gd name="T5" fmla="*/ 0 h 10"/>
                      <a:gd name="T6" fmla="*/ 2 w 11"/>
                      <a:gd name="T7" fmla="*/ 1 h 10"/>
                      <a:gd name="T8" fmla="*/ 0 w 11"/>
                      <a:gd name="T9" fmla="*/ 2 h 10"/>
                      <a:gd name="T10" fmla="*/ 7 w 11"/>
                      <a:gd name="T11" fmla="*/ 9 h 10"/>
                      <a:gd name="T12" fmla="*/ 10 w 11"/>
                      <a:gd name="T13" fmla="*/ 10 h 10"/>
                      <a:gd name="T14" fmla="*/ 10 w 11"/>
                      <a:gd name="T15" fmla="*/ 9 h 10"/>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0"/>
                      <a:gd name="T26" fmla="*/ 11 w 11"/>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0">
                        <a:moveTo>
                          <a:pt x="10" y="9"/>
                        </a:moveTo>
                        <a:lnTo>
                          <a:pt x="11" y="8"/>
                        </a:lnTo>
                        <a:lnTo>
                          <a:pt x="3" y="0"/>
                        </a:lnTo>
                        <a:lnTo>
                          <a:pt x="2" y="1"/>
                        </a:lnTo>
                        <a:lnTo>
                          <a:pt x="0" y="2"/>
                        </a:lnTo>
                        <a:lnTo>
                          <a:pt x="7" y="9"/>
                        </a:lnTo>
                        <a:lnTo>
                          <a:pt x="10" y="10"/>
                        </a:lnTo>
                        <a:lnTo>
                          <a:pt x="10" y="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5" name="Freeform 1182"/>
                  <p:cNvSpPr>
                    <a:spLocks/>
                  </p:cNvSpPr>
                  <p:nvPr/>
                </p:nvSpPr>
                <p:spPr bwMode="auto">
                  <a:xfrm>
                    <a:off x="4616" y="2449"/>
                    <a:ext cx="1" cy="1"/>
                  </a:xfrm>
                  <a:custGeom>
                    <a:avLst/>
                    <a:gdLst>
                      <a:gd name="T0" fmla="*/ 2 w 3"/>
                      <a:gd name="T1" fmla="*/ 0 h 2"/>
                      <a:gd name="T2" fmla="*/ 3 w 3"/>
                      <a:gd name="T3" fmla="*/ 0 h 2"/>
                      <a:gd name="T4" fmla="*/ 2 w 3"/>
                      <a:gd name="T5" fmla="*/ 2 h 2"/>
                      <a:gd name="T6" fmla="*/ 0 w 3"/>
                      <a:gd name="T7" fmla="*/ 1 h 2"/>
                      <a:gd name="T8" fmla="*/ 2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0"/>
                        </a:moveTo>
                        <a:lnTo>
                          <a:pt x="3" y="0"/>
                        </a:lnTo>
                        <a:lnTo>
                          <a:pt x="2" y="2"/>
                        </a:lnTo>
                        <a:lnTo>
                          <a:pt x="0" y="1"/>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6" name="Freeform 1183"/>
                  <p:cNvSpPr>
                    <a:spLocks/>
                  </p:cNvSpPr>
                  <p:nvPr/>
                </p:nvSpPr>
                <p:spPr bwMode="auto">
                  <a:xfrm>
                    <a:off x="4609" y="2431"/>
                    <a:ext cx="8" cy="19"/>
                  </a:xfrm>
                  <a:custGeom>
                    <a:avLst/>
                    <a:gdLst>
                      <a:gd name="T0" fmla="*/ 18 w 18"/>
                      <a:gd name="T1" fmla="*/ 34 h 36"/>
                      <a:gd name="T2" fmla="*/ 17 w 18"/>
                      <a:gd name="T3" fmla="*/ 32 h 36"/>
                      <a:gd name="T4" fmla="*/ 13 w 18"/>
                      <a:gd name="T5" fmla="*/ 30 h 36"/>
                      <a:gd name="T6" fmla="*/ 10 w 18"/>
                      <a:gd name="T7" fmla="*/ 22 h 36"/>
                      <a:gd name="T8" fmla="*/ 8 w 18"/>
                      <a:gd name="T9" fmla="*/ 18 h 36"/>
                      <a:gd name="T10" fmla="*/ 5 w 18"/>
                      <a:gd name="T11" fmla="*/ 11 h 36"/>
                      <a:gd name="T12" fmla="*/ 5 w 18"/>
                      <a:gd name="T13" fmla="*/ 8 h 36"/>
                      <a:gd name="T14" fmla="*/ 4 w 18"/>
                      <a:gd name="T15" fmla="*/ 5 h 36"/>
                      <a:gd name="T16" fmla="*/ 4 w 18"/>
                      <a:gd name="T17" fmla="*/ 3 h 36"/>
                      <a:gd name="T18" fmla="*/ 3 w 18"/>
                      <a:gd name="T19" fmla="*/ 0 h 36"/>
                      <a:gd name="T20" fmla="*/ 0 w 18"/>
                      <a:gd name="T21" fmla="*/ 0 h 36"/>
                      <a:gd name="T22" fmla="*/ 2 w 18"/>
                      <a:gd name="T23" fmla="*/ 3 h 36"/>
                      <a:gd name="T24" fmla="*/ 2 w 18"/>
                      <a:gd name="T25" fmla="*/ 5 h 36"/>
                      <a:gd name="T26" fmla="*/ 3 w 18"/>
                      <a:gd name="T27" fmla="*/ 8 h 36"/>
                      <a:gd name="T28" fmla="*/ 3 w 18"/>
                      <a:gd name="T29" fmla="*/ 11 h 36"/>
                      <a:gd name="T30" fmla="*/ 6 w 18"/>
                      <a:gd name="T31" fmla="*/ 18 h 36"/>
                      <a:gd name="T32" fmla="*/ 7 w 18"/>
                      <a:gd name="T33" fmla="*/ 22 h 36"/>
                      <a:gd name="T34" fmla="*/ 13 w 18"/>
                      <a:gd name="T35" fmla="*/ 32 h 36"/>
                      <a:gd name="T36" fmla="*/ 14 w 18"/>
                      <a:gd name="T37" fmla="*/ 32 h 36"/>
                      <a:gd name="T38" fmla="*/ 17 w 18"/>
                      <a:gd name="T39" fmla="*/ 36 h 36"/>
                      <a:gd name="T40" fmla="*/ 18 w 18"/>
                      <a:gd name="T41" fmla="*/ 34 h 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36"/>
                      <a:gd name="T65" fmla="*/ 18 w 18"/>
                      <a:gd name="T66" fmla="*/ 36 h 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36">
                        <a:moveTo>
                          <a:pt x="18" y="34"/>
                        </a:moveTo>
                        <a:lnTo>
                          <a:pt x="17" y="32"/>
                        </a:lnTo>
                        <a:lnTo>
                          <a:pt x="13" y="30"/>
                        </a:lnTo>
                        <a:lnTo>
                          <a:pt x="10" y="22"/>
                        </a:lnTo>
                        <a:lnTo>
                          <a:pt x="8" y="18"/>
                        </a:lnTo>
                        <a:lnTo>
                          <a:pt x="5" y="11"/>
                        </a:lnTo>
                        <a:lnTo>
                          <a:pt x="5" y="8"/>
                        </a:lnTo>
                        <a:lnTo>
                          <a:pt x="4" y="5"/>
                        </a:lnTo>
                        <a:lnTo>
                          <a:pt x="4" y="3"/>
                        </a:lnTo>
                        <a:lnTo>
                          <a:pt x="3" y="0"/>
                        </a:lnTo>
                        <a:lnTo>
                          <a:pt x="0" y="0"/>
                        </a:lnTo>
                        <a:lnTo>
                          <a:pt x="2" y="3"/>
                        </a:lnTo>
                        <a:lnTo>
                          <a:pt x="2" y="5"/>
                        </a:lnTo>
                        <a:lnTo>
                          <a:pt x="3" y="8"/>
                        </a:lnTo>
                        <a:lnTo>
                          <a:pt x="3" y="11"/>
                        </a:lnTo>
                        <a:lnTo>
                          <a:pt x="6" y="18"/>
                        </a:lnTo>
                        <a:lnTo>
                          <a:pt x="7" y="22"/>
                        </a:lnTo>
                        <a:lnTo>
                          <a:pt x="13" y="32"/>
                        </a:lnTo>
                        <a:lnTo>
                          <a:pt x="14" y="32"/>
                        </a:lnTo>
                        <a:lnTo>
                          <a:pt x="17" y="36"/>
                        </a:lnTo>
                        <a:lnTo>
                          <a:pt x="18" y="3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7" name="Freeform 1184"/>
                  <p:cNvSpPr>
                    <a:spLocks/>
                  </p:cNvSpPr>
                  <p:nvPr/>
                </p:nvSpPr>
                <p:spPr bwMode="auto">
                  <a:xfrm>
                    <a:off x="4618" y="2400"/>
                    <a:ext cx="44" cy="51"/>
                  </a:xfrm>
                  <a:custGeom>
                    <a:avLst/>
                    <a:gdLst>
                      <a:gd name="T0" fmla="*/ 0 w 87"/>
                      <a:gd name="T1" fmla="*/ 58 h 104"/>
                      <a:gd name="T2" fmla="*/ 0 w 87"/>
                      <a:gd name="T3" fmla="*/ 65 h 104"/>
                      <a:gd name="T4" fmla="*/ 1 w 87"/>
                      <a:gd name="T5" fmla="*/ 72 h 104"/>
                      <a:gd name="T6" fmla="*/ 3 w 87"/>
                      <a:gd name="T7" fmla="*/ 77 h 104"/>
                      <a:gd name="T8" fmla="*/ 7 w 87"/>
                      <a:gd name="T9" fmla="*/ 82 h 104"/>
                      <a:gd name="T10" fmla="*/ 10 w 87"/>
                      <a:gd name="T11" fmla="*/ 88 h 104"/>
                      <a:gd name="T12" fmla="*/ 14 w 87"/>
                      <a:gd name="T13" fmla="*/ 91 h 104"/>
                      <a:gd name="T14" fmla="*/ 18 w 87"/>
                      <a:gd name="T15" fmla="*/ 96 h 104"/>
                      <a:gd name="T16" fmla="*/ 23 w 87"/>
                      <a:gd name="T17" fmla="*/ 98 h 104"/>
                      <a:gd name="T18" fmla="*/ 29 w 87"/>
                      <a:gd name="T19" fmla="*/ 100 h 104"/>
                      <a:gd name="T20" fmla="*/ 33 w 87"/>
                      <a:gd name="T21" fmla="*/ 103 h 104"/>
                      <a:gd name="T22" fmla="*/ 40 w 87"/>
                      <a:gd name="T23" fmla="*/ 103 h 104"/>
                      <a:gd name="T24" fmla="*/ 46 w 87"/>
                      <a:gd name="T25" fmla="*/ 103 h 104"/>
                      <a:gd name="T26" fmla="*/ 52 w 87"/>
                      <a:gd name="T27" fmla="*/ 103 h 104"/>
                      <a:gd name="T28" fmla="*/ 57 w 87"/>
                      <a:gd name="T29" fmla="*/ 100 h 104"/>
                      <a:gd name="T30" fmla="*/ 62 w 87"/>
                      <a:gd name="T31" fmla="*/ 98 h 104"/>
                      <a:gd name="T32" fmla="*/ 68 w 87"/>
                      <a:gd name="T33" fmla="*/ 96 h 104"/>
                      <a:gd name="T34" fmla="*/ 72 w 87"/>
                      <a:gd name="T35" fmla="*/ 91 h 104"/>
                      <a:gd name="T36" fmla="*/ 76 w 87"/>
                      <a:gd name="T37" fmla="*/ 87 h 104"/>
                      <a:gd name="T38" fmla="*/ 79 w 87"/>
                      <a:gd name="T39" fmla="*/ 82 h 104"/>
                      <a:gd name="T40" fmla="*/ 83 w 87"/>
                      <a:gd name="T41" fmla="*/ 76 h 104"/>
                      <a:gd name="T42" fmla="*/ 85 w 87"/>
                      <a:gd name="T43" fmla="*/ 69 h 104"/>
                      <a:gd name="T44" fmla="*/ 86 w 87"/>
                      <a:gd name="T45" fmla="*/ 62 h 104"/>
                      <a:gd name="T46" fmla="*/ 86 w 87"/>
                      <a:gd name="T47" fmla="*/ 56 h 104"/>
                      <a:gd name="T48" fmla="*/ 86 w 87"/>
                      <a:gd name="T49" fmla="*/ 49 h 104"/>
                      <a:gd name="T50" fmla="*/ 86 w 87"/>
                      <a:gd name="T51" fmla="*/ 44 h 104"/>
                      <a:gd name="T52" fmla="*/ 86 w 87"/>
                      <a:gd name="T53" fmla="*/ 39 h 104"/>
                      <a:gd name="T54" fmla="*/ 85 w 87"/>
                      <a:gd name="T55" fmla="*/ 35 h 104"/>
                      <a:gd name="T56" fmla="*/ 84 w 87"/>
                      <a:gd name="T57" fmla="*/ 31 h 104"/>
                      <a:gd name="T58" fmla="*/ 82 w 87"/>
                      <a:gd name="T59" fmla="*/ 27 h 104"/>
                      <a:gd name="T60" fmla="*/ 80 w 87"/>
                      <a:gd name="T61" fmla="*/ 23 h 104"/>
                      <a:gd name="T62" fmla="*/ 78 w 87"/>
                      <a:gd name="T63" fmla="*/ 19 h 104"/>
                      <a:gd name="T64" fmla="*/ 76 w 87"/>
                      <a:gd name="T65" fmla="*/ 15 h 104"/>
                      <a:gd name="T66" fmla="*/ 72 w 87"/>
                      <a:gd name="T67" fmla="*/ 13 h 104"/>
                      <a:gd name="T68" fmla="*/ 70 w 87"/>
                      <a:gd name="T69" fmla="*/ 9 h 104"/>
                      <a:gd name="T70" fmla="*/ 67 w 87"/>
                      <a:gd name="T71" fmla="*/ 7 h 104"/>
                      <a:gd name="T72" fmla="*/ 63 w 87"/>
                      <a:gd name="T73" fmla="*/ 6 h 104"/>
                      <a:gd name="T74" fmla="*/ 60 w 87"/>
                      <a:gd name="T75" fmla="*/ 4 h 104"/>
                      <a:gd name="T76" fmla="*/ 56 w 87"/>
                      <a:gd name="T77" fmla="*/ 3 h 104"/>
                      <a:gd name="T78" fmla="*/ 53 w 87"/>
                      <a:gd name="T79" fmla="*/ 1 h 104"/>
                      <a:gd name="T80" fmla="*/ 49 w 87"/>
                      <a:gd name="T81" fmla="*/ 0 h 104"/>
                      <a:gd name="T82" fmla="*/ 45 w 87"/>
                      <a:gd name="T83" fmla="*/ 0 h 104"/>
                      <a:gd name="T84" fmla="*/ 40 w 87"/>
                      <a:gd name="T85" fmla="*/ 0 h 104"/>
                      <a:gd name="T86" fmla="*/ 34 w 87"/>
                      <a:gd name="T87" fmla="*/ 0 h 104"/>
                      <a:gd name="T88" fmla="*/ 29 w 87"/>
                      <a:gd name="T89" fmla="*/ 1 h 104"/>
                      <a:gd name="T90" fmla="*/ 24 w 87"/>
                      <a:gd name="T91" fmla="*/ 4 h 104"/>
                      <a:gd name="T92" fmla="*/ 18 w 87"/>
                      <a:gd name="T93" fmla="*/ 7 h 104"/>
                      <a:gd name="T94" fmla="*/ 14 w 87"/>
                      <a:gd name="T95" fmla="*/ 11 h 104"/>
                      <a:gd name="T96" fmla="*/ 10 w 87"/>
                      <a:gd name="T97" fmla="*/ 14 h 104"/>
                      <a:gd name="T98" fmla="*/ 7 w 87"/>
                      <a:gd name="T99" fmla="*/ 20 h 104"/>
                      <a:gd name="T100" fmla="*/ 3 w 87"/>
                      <a:gd name="T101" fmla="*/ 26 h 104"/>
                      <a:gd name="T102" fmla="*/ 1 w 87"/>
                      <a:gd name="T103" fmla="*/ 33 h 104"/>
                      <a:gd name="T104" fmla="*/ 0 w 87"/>
                      <a:gd name="T105" fmla="*/ 41 h 104"/>
                      <a:gd name="T106" fmla="*/ 0 w 87"/>
                      <a:gd name="T107" fmla="*/ 49 h 104"/>
                      <a:gd name="T108" fmla="*/ 0 w 87"/>
                      <a:gd name="T109" fmla="*/ 54 h 1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
                      <a:gd name="T166" fmla="*/ 0 h 104"/>
                      <a:gd name="T167" fmla="*/ 87 w 87"/>
                      <a:gd name="T168" fmla="*/ 104 h 1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 h="104">
                        <a:moveTo>
                          <a:pt x="0" y="54"/>
                        </a:moveTo>
                        <a:lnTo>
                          <a:pt x="0" y="58"/>
                        </a:lnTo>
                        <a:lnTo>
                          <a:pt x="0" y="61"/>
                        </a:lnTo>
                        <a:lnTo>
                          <a:pt x="0" y="65"/>
                        </a:lnTo>
                        <a:lnTo>
                          <a:pt x="1" y="68"/>
                        </a:lnTo>
                        <a:lnTo>
                          <a:pt x="1" y="72"/>
                        </a:lnTo>
                        <a:lnTo>
                          <a:pt x="2" y="74"/>
                        </a:lnTo>
                        <a:lnTo>
                          <a:pt x="3" y="77"/>
                        </a:lnTo>
                        <a:lnTo>
                          <a:pt x="4" y="80"/>
                        </a:lnTo>
                        <a:lnTo>
                          <a:pt x="7" y="82"/>
                        </a:lnTo>
                        <a:lnTo>
                          <a:pt x="8" y="86"/>
                        </a:lnTo>
                        <a:lnTo>
                          <a:pt x="10" y="88"/>
                        </a:lnTo>
                        <a:lnTo>
                          <a:pt x="13" y="90"/>
                        </a:lnTo>
                        <a:lnTo>
                          <a:pt x="14" y="91"/>
                        </a:lnTo>
                        <a:lnTo>
                          <a:pt x="16" y="94"/>
                        </a:lnTo>
                        <a:lnTo>
                          <a:pt x="18" y="96"/>
                        </a:lnTo>
                        <a:lnTo>
                          <a:pt x="21" y="97"/>
                        </a:lnTo>
                        <a:lnTo>
                          <a:pt x="23" y="98"/>
                        </a:lnTo>
                        <a:lnTo>
                          <a:pt x="25" y="100"/>
                        </a:lnTo>
                        <a:lnTo>
                          <a:pt x="29" y="100"/>
                        </a:lnTo>
                        <a:lnTo>
                          <a:pt x="31" y="102"/>
                        </a:lnTo>
                        <a:lnTo>
                          <a:pt x="33" y="103"/>
                        </a:lnTo>
                        <a:lnTo>
                          <a:pt x="37" y="103"/>
                        </a:lnTo>
                        <a:lnTo>
                          <a:pt x="40" y="103"/>
                        </a:lnTo>
                        <a:lnTo>
                          <a:pt x="44" y="104"/>
                        </a:lnTo>
                        <a:lnTo>
                          <a:pt x="46" y="103"/>
                        </a:lnTo>
                        <a:lnTo>
                          <a:pt x="49" y="103"/>
                        </a:lnTo>
                        <a:lnTo>
                          <a:pt x="52" y="103"/>
                        </a:lnTo>
                        <a:lnTo>
                          <a:pt x="55" y="102"/>
                        </a:lnTo>
                        <a:lnTo>
                          <a:pt x="57" y="100"/>
                        </a:lnTo>
                        <a:lnTo>
                          <a:pt x="60" y="99"/>
                        </a:lnTo>
                        <a:lnTo>
                          <a:pt x="62" y="98"/>
                        </a:lnTo>
                        <a:lnTo>
                          <a:pt x="66" y="97"/>
                        </a:lnTo>
                        <a:lnTo>
                          <a:pt x="68" y="96"/>
                        </a:lnTo>
                        <a:lnTo>
                          <a:pt x="70" y="94"/>
                        </a:lnTo>
                        <a:lnTo>
                          <a:pt x="72" y="91"/>
                        </a:lnTo>
                        <a:lnTo>
                          <a:pt x="75" y="90"/>
                        </a:lnTo>
                        <a:lnTo>
                          <a:pt x="76" y="87"/>
                        </a:lnTo>
                        <a:lnTo>
                          <a:pt x="78" y="84"/>
                        </a:lnTo>
                        <a:lnTo>
                          <a:pt x="79" y="82"/>
                        </a:lnTo>
                        <a:lnTo>
                          <a:pt x="82" y="79"/>
                        </a:lnTo>
                        <a:lnTo>
                          <a:pt x="83" y="76"/>
                        </a:lnTo>
                        <a:lnTo>
                          <a:pt x="84" y="73"/>
                        </a:lnTo>
                        <a:lnTo>
                          <a:pt x="85" y="69"/>
                        </a:lnTo>
                        <a:lnTo>
                          <a:pt x="85" y="66"/>
                        </a:lnTo>
                        <a:lnTo>
                          <a:pt x="86" y="62"/>
                        </a:lnTo>
                        <a:lnTo>
                          <a:pt x="86" y="59"/>
                        </a:lnTo>
                        <a:lnTo>
                          <a:pt x="86" y="56"/>
                        </a:lnTo>
                        <a:lnTo>
                          <a:pt x="87" y="52"/>
                        </a:lnTo>
                        <a:lnTo>
                          <a:pt x="86" y="49"/>
                        </a:lnTo>
                        <a:lnTo>
                          <a:pt x="86" y="46"/>
                        </a:lnTo>
                        <a:lnTo>
                          <a:pt x="86" y="44"/>
                        </a:lnTo>
                        <a:lnTo>
                          <a:pt x="86" y="42"/>
                        </a:lnTo>
                        <a:lnTo>
                          <a:pt x="86" y="39"/>
                        </a:lnTo>
                        <a:lnTo>
                          <a:pt x="85" y="37"/>
                        </a:lnTo>
                        <a:lnTo>
                          <a:pt x="85" y="35"/>
                        </a:lnTo>
                        <a:lnTo>
                          <a:pt x="84" y="33"/>
                        </a:lnTo>
                        <a:lnTo>
                          <a:pt x="84" y="31"/>
                        </a:lnTo>
                        <a:lnTo>
                          <a:pt x="83" y="29"/>
                        </a:lnTo>
                        <a:lnTo>
                          <a:pt x="82" y="27"/>
                        </a:lnTo>
                        <a:lnTo>
                          <a:pt x="82" y="26"/>
                        </a:lnTo>
                        <a:lnTo>
                          <a:pt x="80" y="23"/>
                        </a:lnTo>
                        <a:lnTo>
                          <a:pt x="79" y="21"/>
                        </a:lnTo>
                        <a:lnTo>
                          <a:pt x="78" y="19"/>
                        </a:lnTo>
                        <a:lnTo>
                          <a:pt x="77" y="18"/>
                        </a:lnTo>
                        <a:lnTo>
                          <a:pt x="76" y="15"/>
                        </a:lnTo>
                        <a:lnTo>
                          <a:pt x="74" y="14"/>
                        </a:lnTo>
                        <a:lnTo>
                          <a:pt x="72" y="13"/>
                        </a:lnTo>
                        <a:lnTo>
                          <a:pt x="71" y="11"/>
                        </a:lnTo>
                        <a:lnTo>
                          <a:pt x="70" y="9"/>
                        </a:lnTo>
                        <a:lnTo>
                          <a:pt x="68" y="8"/>
                        </a:lnTo>
                        <a:lnTo>
                          <a:pt x="67" y="7"/>
                        </a:lnTo>
                        <a:lnTo>
                          <a:pt x="66" y="7"/>
                        </a:lnTo>
                        <a:lnTo>
                          <a:pt x="63" y="6"/>
                        </a:lnTo>
                        <a:lnTo>
                          <a:pt x="62" y="5"/>
                        </a:lnTo>
                        <a:lnTo>
                          <a:pt x="60" y="4"/>
                        </a:lnTo>
                        <a:lnTo>
                          <a:pt x="59" y="3"/>
                        </a:lnTo>
                        <a:lnTo>
                          <a:pt x="56" y="3"/>
                        </a:lnTo>
                        <a:lnTo>
                          <a:pt x="55" y="1"/>
                        </a:lnTo>
                        <a:lnTo>
                          <a:pt x="53" y="1"/>
                        </a:lnTo>
                        <a:lnTo>
                          <a:pt x="51" y="0"/>
                        </a:lnTo>
                        <a:lnTo>
                          <a:pt x="49" y="0"/>
                        </a:lnTo>
                        <a:lnTo>
                          <a:pt x="47" y="0"/>
                        </a:lnTo>
                        <a:lnTo>
                          <a:pt x="45" y="0"/>
                        </a:lnTo>
                        <a:lnTo>
                          <a:pt x="44" y="0"/>
                        </a:lnTo>
                        <a:lnTo>
                          <a:pt x="40" y="0"/>
                        </a:lnTo>
                        <a:lnTo>
                          <a:pt x="37" y="0"/>
                        </a:lnTo>
                        <a:lnTo>
                          <a:pt x="34" y="0"/>
                        </a:lnTo>
                        <a:lnTo>
                          <a:pt x="31" y="1"/>
                        </a:lnTo>
                        <a:lnTo>
                          <a:pt x="29" y="1"/>
                        </a:lnTo>
                        <a:lnTo>
                          <a:pt x="26" y="3"/>
                        </a:lnTo>
                        <a:lnTo>
                          <a:pt x="24" y="4"/>
                        </a:lnTo>
                        <a:lnTo>
                          <a:pt x="21" y="5"/>
                        </a:lnTo>
                        <a:lnTo>
                          <a:pt x="18" y="7"/>
                        </a:lnTo>
                        <a:lnTo>
                          <a:pt x="16" y="8"/>
                        </a:lnTo>
                        <a:lnTo>
                          <a:pt x="14" y="11"/>
                        </a:lnTo>
                        <a:lnTo>
                          <a:pt x="13" y="13"/>
                        </a:lnTo>
                        <a:lnTo>
                          <a:pt x="10" y="14"/>
                        </a:lnTo>
                        <a:lnTo>
                          <a:pt x="8" y="18"/>
                        </a:lnTo>
                        <a:lnTo>
                          <a:pt x="7" y="20"/>
                        </a:lnTo>
                        <a:lnTo>
                          <a:pt x="4" y="22"/>
                        </a:lnTo>
                        <a:lnTo>
                          <a:pt x="3" y="26"/>
                        </a:lnTo>
                        <a:lnTo>
                          <a:pt x="2" y="29"/>
                        </a:lnTo>
                        <a:lnTo>
                          <a:pt x="1" y="33"/>
                        </a:lnTo>
                        <a:lnTo>
                          <a:pt x="1" y="36"/>
                        </a:lnTo>
                        <a:lnTo>
                          <a:pt x="0" y="41"/>
                        </a:lnTo>
                        <a:lnTo>
                          <a:pt x="0" y="45"/>
                        </a:lnTo>
                        <a:lnTo>
                          <a:pt x="0" y="49"/>
                        </a:lnTo>
                        <a:lnTo>
                          <a:pt x="0" y="54"/>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008" name="Freeform 1185"/>
                  <p:cNvSpPr>
                    <a:spLocks/>
                  </p:cNvSpPr>
                  <p:nvPr/>
                </p:nvSpPr>
                <p:spPr bwMode="auto">
                  <a:xfrm>
                    <a:off x="4617" y="2427"/>
                    <a:ext cx="3" cy="11"/>
                  </a:xfrm>
                  <a:custGeom>
                    <a:avLst/>
                    <a:gdLst>
                      <a:gd name="T0" fmla="*/ 2 w 5"/>
                      <a:gd name="T1" fmla="*/ 0 h 23"/>
                      <a:gd name="T2" fmla="*/ 0 w 5"/>
                      <a:gd name="T3" fmla="*/ 0 h 23"/>
                      <a:gd name="T4" fmla="*/ 0 w 5"/>
                      <a:gd name="T5" fmla="*/ 11 h 23"/>
                      <a:gd name="T6" fmla="*/ 1 w 5"/>
                      <a:gd name="T7" fmla="*/ 14 h 23"/>
                      <a:gd name="T8" fmla="*/ 1 w 5"/>
                      <a:gd name="T9" fmla="*/ 18 h 23"/>
                      <a:gd name="T10" fmla="*/ 2 w 5"/>
                      <a:gd name="T11" fmla="*/ 20 h 23"/>
                      <a:gd name="T12" fmla="*/ 3 w 5"/>
                      <a:gd name="T13" fmla="*/ 23 h 23"/>
                      <a:gd name="T14" fmla="*/ 5 w 5"/>
                      <a:gd name="T15" fmla="*/ 23 h 23"/>
                      <a:gd name="T16" fmla="*/ 4 w 5"/>
                      <a:gd name="T17" fmla="*/ 20 h 23"/>
                      <a:gd name="T18" fmla="*/ 3 w 5"/>
                      <a:gd name="T19" fmla="*/ 18 h 23"/>
                      <a:gd name="T20" fmla="*/ 3 w 5"/>
                      <a:gd name="T21" fmla="*/ 14 h 23"/>
                      <a:gd name="T22" fmla="*/ 2 w 5"/>
                      <a:gd name="T23" fmla="*/ 11 h 23"/>
                      <a:gd name="T24" fmla="*/ 2 w 5"/>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3"/>
                      <a:gd name="T41" fmla="*/ 5 w 5"/>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3">
                        <a:moveTo>
                          <a:pt x="2" y="0"/>
                        </a:moveTo>
                        <a:lnTo>
                          <a:pt x="0" y="0"/>
                        </a:lnTo>
                        <a:lnTo>
                          <a:pt x="0" y="11"/>
                        </a:lnTo>
                        <a:lnTo>
                          <a:pt x="1" y="14"/>
                        </a:lnTo>
                        <a:lnTo>
                          <a:pt x="1" y="18"/>
                        </a:lnTo>
                        <a:lnTo>
                          <a:pt x="2" y="20"/>
                        </a:lnTo>
                        <a:lnTo>
                          <a:pt x="3" y="23"/>
                        </a:lnTo>
                        <a:lnTo>
                          <a:pt x="5" y="23"/>
                        </a:lnTo>
                        <a:lnTo>
                          <a:pt x="4" y="20"/>
                        </a:lnTo>
                        <a:lnTo>
                          <a:pt x="3" y="18"/>
                        </a:lnTo>
                        <a:lnTo>
                          <a:pt x="3" y="14"/>
                        </a:lnTo>
                        <a:lnTo>
                          <a:pt x="2" y="11"/>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09" name="Freeform 1186"/>
                  <p:cNvSpPr>
                    <a:spLocks/>
                  </p:cNvSpPr>
                  <p:nvPr/>
                </p:nvSpPr>
                <p:spPr bwMode="auto">
                  <a:xfrm>
                    <a:off x="4619" y="2438"/>
                    <a:ext cx="2" cy="1"/>
                  </a:xfrm>
                  <a:custGeom>
                    <a:avLst/>
                    <a:gdLst>
                      <a:gd name="T0" fmla="*/ 0 w 4"/>
                      <a:gd name="T1" fmla="*/ 0 h 3"/>
                      <a:gd name="T2" fmla="*/ 1 w 4"/>
                      <a:gd name="T3" fmla="*/ 3 h 3"/>
                      <a:gd name="T4" fmla="*/ 2 w 4"/>
                      <a:gd name="T5" fmla="*/ 3 h 3"/>
                      <a:gd name="T6" fmla="*/ 4 w 4"/>
                      <a:gd name="T7" fmla="*/ 3 h 3"/>
                      <a:gd name="T8" fmla="*/ 2 w 4"/>
                      <a:gd name="T9" fmla="*/ 0 h 3"/>
                      <a:gd name="T10" fmla="*/ 0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0"/>
                        </a:moveTo>
                        <a:lnTo>
                          <a:pt x="1" y="3"/>
                        </a:lnTo>
                        <a:lnTo>
                          <a:pt x="2" y="3"/>
                        </a:lnTo>
                        <a:lnTo>
                          <a:pt x="4" y="3"/>
                        </a:lnTo>
                        <a:lnTo>
                          <a:pt x="2" y="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0" name="Freeform 1187"/>
                  <p:cNvSpPr>
                    <a:spLocks/>
                  </p:cNvSpPr>
                  <p:nvPr/>
                </p:nvSpPr>
                <p:spPr bwMode="auto">
                  <a:xfrm>
                    <a:off x="4620" y="2439"/>
                    <a:ext cx="8" cy="9"/>
                  </a:xfrm>
                  <a:custGeom>
                    <a:avLst/>
                    <a:gdLst>
                      <a:gd name="T0" fmla="*/ 0 w 16"/>
                      <a:gd name="T1" fmla="*/ 1 h 18"/>
                      <a:gd name="T2" fmla="*/ 1 w 16"/>
                      <a:gd name="T3" fmla="*/ 3 h 18"/>
                      <a:gd name="T4" fmla="*/ 3 w 16"/>
                      <a:gd name="T5" fmla="*/ 4 h 18"/>
                      <a:gd name="T6" fmla="*/ 4 w 16"/>
                      <a:gd name="T7" fmla="*/ 8 h 18"/>
                      <a:gd name="T8" fmla="*/ 14 w 16"/>
                      <a:gd name="T9" fmla="*/ 18 h 18"/>
                      <a:gd name="T10" fmla="*/ 15 w 16"/>
                      <a:gd name="T11" fmla="*/ 17 h 18"/>
                      <a:gd name="T12" fmla="*/ 16 w 16"/>
                      <a:gd name="T13" fmla="*/ 16 h 18"/>
                      <a:gd name="T14" fmla="*/ 6 w 16"/>
                      <a:gd name="T15" fmla="*/ 5 h 18"/>
                      <a:gd name="T16" fmla="*/ 5 w 16"/>
                      <a:gd name="T17" fmla="*/ 2 h 18"/>
                      <a:gd name="T18" fmla="*/ 3 w 16"/>
                      <a:gd name="T19" fmla="*/ 0 h 18"/>
                      <a:gd name="T20" fmla="*/ 1 w 16"/>
                      <a:gd name="T21" fmla="*/ 1 h 18"/>
                      <a:gd name="T22" fmla="*/ 0 w 16"/>
                      <a:gd name="T23" fmla="*/ 1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18"/>
                      <a:gd name="T38" fmla="*/ 16 w 16"/>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18">
                        <a:moveTo>
                          <a:pt x="0" y="1"/>
                        </a:moveTo>
                        <a:lnTo>
                          <a:pt x="1" y="3"/>
                        </a:lnTo>
                        <a:lnTo>
                          <a:pt x="3" y="4"/>
                        </a:lnTo>
                        <a:lnTo>
                          <a:pt x="4" y="8"/>
                        </a:lnTo>
                        <a:lnTo>
                          <a:pt x="14" y="18"/>
                        </a:lnTo>
                        <a:lnTo>
                          <a:pt x="15" y="17"/>
                        </a:lnTo>
                        <a:lnTo>
                          <a:pt x="16" y="16"/>
                        </a:lnTo>
                        <a:lnTo>
                          <a:pt x="6" y="5"/>
                        </a:lnTo>
                        <a:lnTo>
                          <a:pt x="5" y="2"/>
                        </a:lnTo>
                        <a:lnTo>
                          <a:pt x="3"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1" name="Freeform 1188"/>
                  <p:cNvSpPr>
                    <a:spLocks/>
                  </p:cNvSpPr>
                  <p:nvPr/>
                </p:nvSpPr>
                <p:spPr bwMode="auto">
                  <a:xfrm>
                    <a:off x="4626" y="2447"/>
                    <a:ext cx="3" cy="2"/>
                  </a:xfrm>
                  <a:custGeom>
                    <a:avLst/>
                    <a:gdLst>
                      <a:gd name="T0" fmla="*/ 1 w 7"/>
                      <a:gd name="T1" fmla="*/ 2 h 4"/>
                      <a:gd name="T2" fmla="*/ 0 w 7"/>
                      <a:gd name="T3" fmla="*/ 1 h 4"/>
                      <a:gd name="T4" fmla="*/ 7 w 7"/>
                      <a:gd name="T5" fmla="*/ 4 h 4"/>
                      <a:gd name="T6" fmla="*/ 7 w 7"/>
                      <a:gd name="T7" fmla="*/ 3 h 4"/>
                      <a:gd name="T8" fmla="*/ 7 w 7"/>
                      <a:gd name="T9" fmla="*/ 2 h 4"/>
                      <a:gd name="T10" fmla="*/ 2 w 7"/>
                      <a:gd name="T11" fmla="*/ 0 h 4"/>
                      <a:gd name="T12" fmla="*/ 2 w 7"/>
                      <a:gd name="T13" fmla="*/ 1 h 4"/>
                      <a:gd name="T14" fmla="*/ 1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1" y="2"/>
                        </a:moveTo>
                        <a:lnTo>
                          <a:pt x="0" y="1"/>
                        </a:lnTo>
                        <a:lnTo>
                          <a:pt x="7" y="4"/>
                        </a:lnTo>
                        <a:lnTo>
                          <a:pt x="7" y="3"/>
                        </a:lnTo>
                        <a:lnTo>
                          <a:pt x="7" y="2"/>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2" name="Freeform 1189"/>
                  <p:cNvSpPr>
                    <a:spLocks/>
                  </p:cNvSpPr>
                  <p:nvPr/>
                </p:nvSpPr>
                <p:spPr bwMode="auto">
                  <a:xfrm>
                    <a:off x="4629" y="2447"/>
                    <a:ext cx="23" cy="5"/>
                  </a:xfrm>
                  <a:custGeom>
                    <a:avLst/>
                    <a:gdLst>
                      <a:gd name="T0" fmla="*/ 1 w 46"/>
                      <a:gd name="T1" fmla="*/ 3 h 10"/>
                      <a:gd name="T2" fmla="*/ 0 w 46"/>
                      <a:gd name="T3" fmla="*/ 4 h 10"/>
                      <a:gd name="T4" fmla="*/ 2 w 46"/>
                      <a:gd name="T5" fmla="*/ 7 h 10"/>
                      <a:gd name="T6" fmla="*/ 7 w 46"/>
                      <a:gd name="T7" fmla="*/ 7 h 10"/>
                      <a:gd name="T8" fmla="*/ 11 w 46"/>
                      <a:gd name="T9" fmla="*/ 9 h 10"/>
                      <a:gd name="T10" fmla="*/ 18 w 46"/>
                      <a:gd name="T11" fmla="*/ 9 h 10"/>
                      <a:gd name="T12" fmla="*/ 22 w 46"/>
                      <a:gd name="T13" fmla="*/ 10 h 10"/>
                      <a:gd name="T14" fmla="*/ 24 w 46"/>
                      <a:gd name="T15" fmla="*/ 9 h 10"/>
                      <a:gd name="T16" fmla="*/ 30 w 46"/>
                      <a:gd name="T17" fmla="*/ 9 h 10"/>
                      <a:gd name="T18" fmla="*/ 33 w 46"/>
                      <a:gd name="T19" fmla="*/ 8 h 10"/>
                      <a:gd name="T20" fmla="*/ 40 w 46"/>
                      <a:gd name="T21" fmla="*/ 4 h 10"/>
                      <a:gd name="T22" fmla="*/ 44 w 46"/>
                      <a:gd name="T23" fmla="*/ 3 h 10"/>
                      <a:gd name="T24" fmla="*/ 46 w 46"/>
                      <a:gd name="T25" fmla="*/ 2 h 10"/>
                      <a:gd name="T26" fmla="*/ 46 w 46"/>
                      <a:gd name="T27" fmla="*/ 1 h 10"/>
                      <a:gd name="T28" fmla="*/ 46 w 46"/>
                      <a:gd name="T29" fmla="*/ 0 h 10"/>
                      <a:gd name="T30" fmla="*/ 44 w 46"/>
                      <a:gd name="T31" fmla="*/ 1 h 10"/>
                      <a:gd name="T32" fmla="*/ 40 w 46"/>
                      <a:gd name="T33" fmla="*/ 2 h 10"/>
                      <a:gd name="T34" fmla="*/ 33 w 46"/>
                      <a:gd name="T35" fmla="*/ 5 h 10"/>
                      <a:gd name="T36" fmla="*/ 30 w 46"/>
                      <a:gd name="T37" fmla="*/ 7 h 10"/>
                      <a:gd name="T38" fmla="*/ 24 w 46"/>
                      <a:gd name="T39" fmla="*/ 7 h 10"/>
                      <a:gd name="T40" fmla="*/ 22 w 46"/>
                      <a:gd name="T41" fmla="*/ 8 h 10"/>
                      <a:gd name="T42" fmla="*/ 18 w 46"/>
                      <a:gd name="T43" fmla="*/ 7 h 10"/>
                      <a:gd name="T44" fmla="*/ 11 w 46"/>
                      <a:gd name="T45" fmla="*/ 7 h 10"/>
                      <a:gd name="T46" fmla="*/ 7 w 46"/>
                      <a:gd name="T47" fmla="*/ 4 h 10"/>
                      <a:gd name="T48" fmla="*/ 4 w 46"/>
                      <a:gd name="T49" fmla="*/ 4 h 10"/>
                      <a:gd name="T50" fmla="*/ 3 w 46"/>
                      <a:gd name="T51" fmla="*/ 3 h 10"/>
                      <a:gd name="T52" fmla="*/ 1 w 46"/>
                      <a:gd name="T53" fmla="*/ 2 h 10"/>
                      <a:gd name="T54" fmla="*/ 1 w 46"/>
                      <a:gd name="T55" fmla="*/ 3 h 1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
                      <a:gd name="T85" fmla="*/ 0 h 10"/>
                      <a:gd name="T86" fmla="*/ 46 w 46"/>
                      <a:gd name="T87" fmla="*/ 10 h 1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 h="10">
                        <a:moveTo>
                          <a:pt x="1" y="3"/>
                        </a:moveTo>
                        <a:lnTo>
                          <a:pt x="0" y="4"/>
                        </a:lnTo>
                        <a:lnTo>
                          <a:pt x="2" y="7"/>
                        </a:lnTo>
                        <a:lnTo>
                          <a:pt x="7" y="7"/>
                        </a:lnTo>
                        <a:lnTo>
                          <a:pt x="11" y="9"/>
                        </a:lnTo>
                        <a:lnTo>
                          <a:pt x="18" y="9"/>
                        </a:lnTo>
                        <a:lnTo>
                          <a:pt x="22" y="10"/>
                        </a:lnTo>
                        <a:lnTo>
                          <a:pt x="24" y="9"/>
                        </a:lnTo>
                        <a:lnTo>
                          <a:pt x="30" y="9"/>
                        </a:lnTo>
                        <a:lnTo>
                          <a:pt x="33" y="8"/>
                        </a:lnTo>
                        <a:lnTo>
                          <a:pt x="40" y="4"/>
                        </a:lnTo>
                        <a:lnTo>
                          <a:pt x="44" y="3"/>
                        </a:lnTo>
                        <a:lnTo>
                          <a:pt x="46" y="2"/>
                        </a:lnTo>
                        <a:lnTo>
                          <a:pt x="46" y="1"/>
                        </a:lnTo>
                        <a:lnTo>
                          <a:pt x="46" y="0"/>
                        </a:lnTo>
                        <a:lnTo>
                          <a:pt x="44" y="1"/>
                        </a:lnTo>
                        <a:lnTo>
                          <a:pt x="40" y="2"/>
                        </a:lnTo>
                        <a:lnTo>
                          <a:pt x="33" y="5"/>
                        </a:lnTo>
                        <a:lnTo>
                          <a:pt x="30" y="7"/>
                        </a:lnTo>
                        <a:lnTo>
                          <a:pt x="24" y="7"/>
                        </a:lnTo>
                        <a:lnTo>
                          <a:pt x="22" y="8"/>
                        </a:lnTo>
                        <a:lnTo>
                          <a:pt x="18" y="7"/>
                        </a:lnTo>
                        <a:lnTo>
                          <a:pt x="11" y="7"/>
                        </a:lnTo>
                        <a:lnTo>
                          <a:pt x="7" y="4"/>
                        </a:lnTo>
                        <a:lnTo>
                          <a:pt x="4" y="4"/>
                        </a:lnTo>
                        <a:lnTo>
                          <a:pt x="3" y="3"/>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3" name="Freeform 1190"/>
                  <p:cNvSpPr>
                    <a:spLocks/>
                  </p:cNvSpPr>
                  <p:nvPr/>
                </p:nvSpPr>
                <p:spPr bwMode="auto">
                  <a:xfrm>
                    <a:off x="4651" y="2445"/>
                    <a:ext cx="4" cy="3"/>
                  </a:xfrm>
                  <a:custGeom>
                    <a:avLst/>
                    <a:gdLst>
                      <a:gd name="T0" fmla="*/ 1 w 7"/>
                      <a:gd name="T1" fmla="*/ 7 h 7"/>
                      <a:gd name="T2" fmla="*/ 3 w 7"/>
                      <a:gd name="T3" fmla="*/ 6 h 7"/>
                      <a:gd name="T4" fmla="*/ 7 w 7"/>
                      <a:gd name="T5" fmla="*/ 2 h 7"/>
                      <a:gd name="T6" fmla="*/ 5 w 7"/>
                      <a:gd name="T7" fmla="*/ 1 h 7"/>
                      <a:gd name="T8" fmla="*/ 4 w 7"/>
                      <a:gd name="T9" fmla="*/ 0 h 7"/>
                      <a:gd name="T10" fmla="*/ 0 w 7"/>
                      <a:gd name="T11" fmla="*/ 5 h 7"/>
                      <a:gd name="T12" fmla="*/ 1 w 7"/>
                      <a:gd name="T13" fmla="*/ 6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3" y="6"/>
                        </a:lnTo>
                        <a:lnTo>
                          <a:pt x="7" y="2"/>
                        </a:lnTo>
                        <a:lnTo>
                          <a:pt x="5" y="1"/>
                        </a:lnTo>
                        <a:lnTo>
                          <a:pt x="4" y="0"/>
                        </a:lnTo>
                        <a:lnTo>
                          <a:pt x="0" y="5"/>
                        </a:lnTo>
                        <a:lnTo>
                          <a:pt x="1" y="6"/>
                        </a:lnTo>
                        <a:lnTo>
                          <a:pt x="1" y="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4" name="Freeform 1191"/>
                  <p:cNvSpPr>
                    <a:spLocks/>
                  </p:cNvSpPr>
                  <p:nvPr/>
                </p:nvSpPr>
                <p:spPr bwMode="auto">
                  <a:xfrm>
                    <a:off x="4653" y="2441"/>
                    <a:ext cx="5" cy="5"/>
                  </a:xfrm>
                  <a:custGeom>
                    <a:avLst/>
                    <a:gdLst>
                      <a:gd name="T0" fmla="*/ 2 w 9"/>
                      <a:gd name="T1" fmla="*/ 8 h 9"/>
                      <a:gd name="T2" fmla="*/ 2 w 9"/>
                      <a:gd name="T3" fmla="*/ 9 h 9"/>
                      <a:gd name="T4" fmla="*/ 5 w 9"/>
                      <a:gd name="T5" fmla="*/ 8 h 9"/>
                      <a:gd name="T6" fmla="*/ 7 w 9"/>
                      <a:gd name="T7" fmla="*/ 5 h 9"/>
                      <a:gd name="T8" fmla="*/ 9 w 9"/>
                      <a:gd name="T9" fmla="*/ 3 h 9"/>
                      <a:gd name="T10" fmla="*/ 8 w 9"/>
                      <a:gd name="T11" fmla="*/ 1 h 9"/>
                      <a:gd name="T12" fmla="*/ 7 w 9"/>
                      <a:gd name="T13" fmla="*/ 0 h 9"/>
                      <a:gd name="T14" fmla="*/ 5 w 9"/>
                      <a:gd name="T15" fmla="*/ 3 h 9"/>
                      <a:gd name="T16" fmla="*/ 5 w 9"/>
                      <a:gd name="T17" fmla="*/ 6 h 9"/>
                      <a:gd name="T18" fmla="*/ 0 w 9"/>
                      <a:gd name="T19" fmla="*/ 8 h 9"/>
                      <a:gd name="T20" fmla="*/ 1 w 9"/>
                      <a:gd name="T21" fmla="*/ 7 h 9"/>
                      <a:gd name="T22" fmla="*/ 2 w 9"/>
                      <a:gd name="T23" fmla="*/ 8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9"/>
                      <a:gd name="T38" fmla="*/ 9 w 9"/>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9">
                        <a:moveTo>
                          <a:pt x="2" y="8"/>
                        </a:moveTo>
                        <a:lnTo>
                          <a:pt x="2" y="9"/>
                        </a:lnTo>
                        <a:lnTo>
                          <a:pt x="5" y="8"/>
                        </a:lnTo>
                        <a:lnTo>
                          <a:pt x="7" y="5"/>
                        </a:lnTo>
                        <a:lnTo>
                          <a:pt x="9" y="3"/>
                        </a:lnTo>
                        <a:lnTo>
                          <a:pt x="8" y="1"/>
                        </a:lnTo>
                        <a:lnTo>
                          <a:pt x="7" y="0"/>
                        </a:lnTo>
                        <a:lnTo>
                          <a:pt x="5" y="3"/>
                        </a:lnTo>
                        <a:lnTo>
                          <a:pt x="5" y="6"/>
                        </a:lnTo>
                        <a:lnTo>
                          <a:pt x="0" y="8"/>
                        </a:lnTo>
                        <a:lnTo>
                          <a:pt x="1" y="7"/>
                        </a:lnTo>
                        <a:lnTo>
                          <a:pt x="2" y="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5" name="Freeform 1192"/>
                  <p:cNvSpPr>
                    <a:spLocks/>
                  </p:cNvSpPr>
                  <p:nvPr/>
                </p:nvSpPr>
                <p:spPr bwMode="auto">
                  <a:xfrm>
                    <a:off x="4657" y="2441"/>
                    <a:ext cx="1" cy="2"/>
                  </a:xfrm>
                  <a:custGeom>
                    <a:avLst/>
                    <a:gdLst>
                      <a:gd name="T0" fmla="*/ 2 w 3"/>
                      <a:gd name="T1" fmla="*/ 4 h 5"/>
                      <a:gd name="T2" fmla="*/ 1 w 3"/>
                      <a:gd name="T3" fmla="*/ 5 h 5"/>
                      <a:gd name="T4" fmla="*/ 3 w 3"/>
                      <a:gd name="T5" fmla="*/ 0 h 5"/>
                      <a:gd name="T6" fmla="*/ 2 w 3"/>
                      <a:gd name="T7" fmla="*/ 0 h 5"/>
                      <a:gd name="T8" fmla="*/ 1 w 3"/>
                      <a:gd name="T9" fmla="*/ 0 h 5"/>
                      <a:gd name="T10" fmla="*/ 0 w 3"/>
                      <a:gd name="T11" fmla="*/ 2 h 5"/>
                      <a:gd name="T12" fmla="*/ 1 w 3"/>
                      <a:gd name="T13" fmla="*/ 2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1" y="5"/>
                        </a:lnTo>
                        <a:lnTo>
                          <a:pt x="3" y="0"/>
                        </a:lnTo>
                        <a:lnTo>
                          <a:pt x="2" y="0"/>
                        </a:lnTo>
                        <a:lnTo>
                          <a:pt x="1" y="0"/>
                        </a:lnTo>
                        <a:lnTo>
                          <a:pt x="0" y="2"/>
                        </a:lnTo>
                        <a:lnTo>
                          <a:pt x="1" y="2"/>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6" name="Freeform 1193"/>
                  <p:cNvSpPr>
                    <a:spLocks/>
                  </p:cNvSpPr>
                  <p:nvPr/>
                </p:nvSpPr>
                <p:spPr bwMode="auto">
                  <a:xfrm>
                    <a:off x="4657" y="2438"/>
                    <a:ext cx="2" cy="3"/>
                  </a:xfrm>
                  <a:custGeom>
                    <a:avLst/>
                    <a:gdLst>
                      <a:gd name="T0" fmla="*/ 1 w 5"/>
                      <a:gd name="T1" fmla="*/ 5 h 6"/>
                      <a:gd name="T2" fmla="*/ 2 w 5"/>
                      <a:gd name="T3" fmla="*/ 6 h 6"/>
                      <a:gd name="T4" fmla="*/ 5 w 5"/>
                      <a:gd name="T5" fmla="*/ 3 h 6"/>
                      <a:gd name="T6" fmla="*/ 4 w 5"/>
                      <a:gd name="T7" fmla="*/ 2 h 6"/>
                      <a:gd name="T8" fmla="*/ 2 w 5"/>
                      <a:gd name="T9" fmla="*/ 0 h 6"/>
                      <a:gd name="T10" fmla="*/ 2 w 5"/>
                      <a:gd name="T11" fmla="*/ 0 h 6"/>
                      <a:gd name="T12" fmla="*/ 0 w 5"/>
                      <a:gd name="T13" fmla="*/ 5 h 6"/>
                      <a:gd name="T14" fmla="*/ 1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1" y="5"/>
                        </a:moveTo>
                        <a:lnTo>
                          <a:pt x="2" y="6"/>
                        </a:lnTo>
                        <a:lnTo>
                          <a:pt x="5" y="3"/>
                        </a:lnTo>
                        <a:lnTo>
                          <a:pt x="4" y="2"/>
                        </a:lnTo>
                        <a:lnTo>
                          <a:pt x="2" y="0"/>
                        </a:lnTo>
                        <a:lnTo>
                          <a:pt x="0" y="5"/>
                        </a:lnTo>
                        <a:lnTo>
                          <a:pt x="1"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7" name="Freeform 1194"/>
                  <p:cNvSpPr>
                    <a:spLocks/>
                  </p:cNvSpPr>
                  <p:nvPr/>
                </p:nvSpPr>
                <p:spPr bwMode="auto">
                  <a:xfrm>
                    <a:off x="4658" y="2426"/>
                    <a:ext cx="4" cy="15"/>
                  </a:xfrm>
                  <a:custGeom>
                    <a:avLst/>
                    <a:gdLst>
                      <a:gd name="T0" fmla="*/ 3 w 9"/>
                      <a:gd name="T1" fmla="*/ 28 h 31"/>
                      <a:gd name="T2" fmla="*/ 0 w 9"/>
                      <a:gd name="T3" fmla="*/ 31 h 31"/>
                      <a:gd name="T4" fmla="*/ 4 w 9"/>
                      <a:gd name="T5" fmla="*/ 24 h 31"/>
                      <a:gd name="T6" fmla="*/ 6 w 9"/>
                      <a:gd name="T7" fmla="*/ 17 h 31"/>
                      <a:gd name="T8" fmla="*/ 6 w 9"/>
                      <a:gd name="T9" fmla="*/ 14 h 31"/>
                      <a:gd name="T10" fmla="*/ 7 w 9"/>
                      <a:gd name="T11" fmla="*/ 10 h 31"/>
                      <a:gd name="T12" fmla="*/ 7 w 9"/>
                      <a:gd name="T13" fmla="*/ 4 h 31"/>
                      <a:gd name="T14" fmla="*/ 9 w 9"/>
                      <a:gd name="T15" fmla="*/ 0 h 31"/>
                      <a:gd name="T16" fmla="*/ 6 w 9"/>
                      <a:gd name="T17" fmla="*/ 0 h 31"/>
                      <a:gd name="T18" fmla="*/ 5 w 9"/>
                      <a:gd name="T19" fmla="*/ 4 h 31"/>
                      <a:gd name="T20" fmla="*/ 5 w 9"/>
                      <a:gd name="T21" fmla="*/ 10 h 31"/>
                      <a:gd name="T22" fmla="*/ 4 w 9"/>
                      <a:gd name="T23" fmla="*/ 14 h 31"/>
                      <a:gd name="T24" fmla="*/ 4 w 9"/>
                      <a:gd name="T25" fmla="*/ 17 h 31"/>
                      <a:gd name="T26" fmla="*/ 2 w 9"/>
                      <a:gd name="T27" fmla="*/ 24 h 31"/>
                      <a:gd name="T28" fmla="*/ 0 w 9"/>
                      <a:gd name="T29" fmla="*/ 27 h 31"/>
                      <a:gd name="T30" fmla="*/ 2 w 9"/>
                      <a:gd name="T31" fmla="*/ 27 h 31"/>
                      <a:gd name="T32" fmla="*/ 3 w 9"/>
                      <a:gd name="T33" fmla="*/ 28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31"/>
                      <a:gd name="T53" fmla="*/ 9 w 9"/>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31">
                        <a:moveTo>
                          <a:pt x="3" y="28"/>
                        </a:moveTo>
                        <a:lnTo>
                          <a:pt x="0" y="31"/>
                        </a:lnTo>
                        <a:lnTo>
                          <a:pt x="4" y="24"/>
                        </a:lnTo>
                        <a:lnTo>
                          <a:pt x="6" y="17"/>
                        </a:lnTo>
                        <a:lnTo>
                          <a:pt x="6" y="14"/>
                        </a:lnTo>
                        <a:lnTo>
                          <a:pt x="7" y="10"/>
                        </a:lnTo>
                        <a:lnTo>
                          <a:pt x="7" y="4"/>
                        </a:lnTo>
                        <a:lnTo>
                          <a:pt x="9" y="0"/>
                        </a:lnTo>
                        <a:lnTo>
                          <a:pt x="6" y="0"/>
                        </a:lnTo>
                        <a:lnTo>
                          <a:pt x="5" y="4"/>
                        </a:lnTo>
                        <a:lnTo>
                          <a:pt x="5" y="10"/>
                        </a:lnTo>
                        <a:lnTo>
                          <a:pt x="4" y="14"/>
                        </a:lnTo>
                        <a:lnTo>
                          <a:pt x="4" y="17"/>
                        </a:lnTo>
                        <a:lnTo>
                          <a:pt x="2" y="24"/>
                        </a:lnTo>
                        <a:lnTo>
                          <a:pt x="0" y="27"/>
                        </a:lnTo>
                        <a:lnTo>
                          <a:pt x="2" y="27"/>
                        </a:lnTo>
                        <a:lnTo>
                          <a:pt x="3" y="2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8" name="Freeform 1195"/>
                  <p:cNvSpPr>
                    <a:spLocks/>
                  </p:cNvSpPr>
                  <p:nvPr/>
                </p:nvSpPr>
                <p:spPr bwMode="auto">
                  <a:xfrm>
                    <a:off x="4657" y="2409"/>
                    <a:ext cx="5" cy="17"/>
                  </a:xfrm>
                  <a:custGeom>
                    <a:avLst/>
                    <a:gdLst>
                      <a:gd name="T0" fmla="*/ 12 w 12"/>
                      <a:gd name="T1" fmla="*/ 33 h 33"/>
                      <a:gd name="T2" fmla="*/ 10 w 12"/>
                      <a:gd name="T3" fmla="*/ 30 h 33"/>
                      <a:gd name="T4" fmla="*/ 10 w 12"/>
                      <a:gd name="T5" fmla="*/ 20 h 33"/>
                      <a:gd name="T6" fmla="*/ 9 w 12"/>
                      <a:gd name="T7" fmla="*/ 18 h 33"/>
                      <a:gd name="T8" fmla="*/ 9 w 12"/>
                      <a:gd name="T9" fmla="*/ 16 h 33"/>
                      <a:gd name="T10" fmla="*/ 8 w 12"/>
                      <a:gd name="T11" fmla="*/ 14 h 33"/>
                      <a:gd name="T12" fmla="*/ 8 w 12"/>
                      <a:gd name="T13" fmla="*/ 12 h 33"/>
                      <a:gd name="T14" fmla="*/ 6 w 12"/>
                      <a:gd name="T15" fmla="*/ 8 h 33"/>
                      <a:gd name="T16" fmla="*/ 6 w 12"/>
                      <a:gd name="T17" fmla="*/ 7 h 33"/>
                      <a:gd name="T18" fmla="*/ 2 w 12"/>
                      <a:gd name="T19" fmla="*/ 0 h 33"/>
                      <a:gd name="T20" fmla="*/ 1 w 12"/>
                      <a:gd name="T21" fmla="*/ 0 h 33"/>
                      <a:gd name="T22" fmla="*/ 0 w 12"/>
                      <a:gd name="T23" fmla="*/ 0 h 33"/>
                      <a:gd name="T24" fmla="*/ 3 w 12"/>
                      <a:gd name="T25" fmla="*/ 7 h 33"/>
                      <a:gd name="T26" fmla="*/ 3 w 12"/>
                      <a:gd name="T27" fmla="*/ 8 h 33"/>
                      <a:gd name="T28" fmla="*/ 6 w 12"/>
                      <a:gd name="T29" fmla="*/ 12 h 33"/>
                      <a:gd name="T30" fmla="*/ 6 w 12"/>
                      <a:gd name="T31" fmla="*/ 14 h 33"/>
                      <a:gd name="T32" fmla="*/ 7 w 12"/>
                      <a:gd name="T33" fmla="*/ 16 h 33"/>
                      <a:gd name="T34" fmla="*/ 7 w 12"/>
                      <a:gd name="T35" fmla="*/ 18 h 33"/>
                      <a:gd name="T36" fmla="*/ 8 w 12"/>
                      <a:gd name="T37" fmla="*/ 20 h 33"/>
                      <a:gd name="T38" fmla="*/ 8 w 12"/>
                      <a:gd name="T39" fmla="*/ 30 h 33"/>
                      <a:gd name="T40" fmla="*/ 9 w 12"/>
                      <a:gd name="T41" fmla="*/ 33 h 33"/>
                      <a:gd name="T42" fmla="*/ 12 w 12"/>
                      <a:gd name="T43" fmla="*/ 33 h 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33"/>
                      <a:gd name="T68" fmla="*/ 12 w 12"/>
                      <a:gd name="T69" fmla="*/ 33 h 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33">
                        <a:moveTo>
                          <a:pt x="12" y="33"/>
                        </a:moveTo>
                        <a:lnTo>
                          <a:pt x="10" y="30"/>
                        </a:lnTo>
                        <a:lnTo>
                          <a:pt x="10" y="20"/>
                        </a:lnTo>
                        <a:lnTo>
                          <a:pt x="9" y="18"/>
                        </a:lnTo>
                        <a:lnTo>
                          <a:pt x="9" y="16"/>
                        </a:lnTo>
                        <a:lnTo>
                          <a:pt x="8" y="14"/>
                        </a:lnTo>
                        <a:lnTo>
                          <a:pt x="8" y="12"/>
                        </a:lnTo>
                        <a:lnTo>
                          <a:pt x="6" y="8"/>
                        </a:lnTo>
                        <a:lnTo>
                          <a:pt x="6" y="7"/>
                        </a:lnTo>
                        <a:lnTo>
                          <a:pt x="2" y="0"/>
                        </a:lnTo>
                        <a:lnTo>
                          <a:pt x="1" y="0"/>
                        </a:lnTo>
                        <a:lnTo>
                          <a:pt x="0" y="0"/>
                        </a:lnTo>
                        <a:lnTo>
                          <a:pt x="3" y="7"/>
                        </a:lnTo>
                        <a:lnTo>
                          <a:pt x="3" y="8"/>
                        </a:lnTo>
                        <a:lnTo>
                          <a:pt x="6" y="12"/>
                        </a:lnTo>
                        <a:lnTo>
                          <a:pt x="6" y="14"/>
                        </a:lnTo>
                        <a:lnTo>
                          <a:pt x="7" y="16"/>
                        </a:lnTo>
                        <a:lnTo>
                          <a:pt x="7" y="18"/>
                        </a:lnTo>
                        <a:lnTo>
                          <a:pt x="8" y="20"/>
                        </a:lnTo>
                        <a:lnTo>
                          <a:pt x="8" y="30"/>
                        </a:lnTo>
                        <a:lnTo>
                          <a:pt x="9" y="33"/>
                        </a:lnTo>
                        <a:lnTo>
                          <a:pt x="12" y="3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19" name="Freeform 1196"/>
                  <p:cNvSpPr>
                    <a:spLocks/>
                  </p:cNvSpPr>
                  <p:nvPr/>
                </p:nvSpPr>
                <p:spPr bwMode="auto">
                  <a:xfrm>
                    <a:off x="4656" y="2408"/>
                    <a:ext cx="2" cy="1"/>
                  </a:xfrm>
                  <a:custGeom>
                    <a:avLst/>
                    <a:gdLst>
                      <a:gd name="T0" fmla="*/ 3 w 3"/>
                      <a:gd name="T1" fmla="*/ 3 h 4"/>
                      <a:gd name="T2" fmla="*/ 2 w 3"/>
                      <a:gd name="T3" fmla="*/ 0 h 4"/>
                      <a:gd name="T4" fmla="*/ 2 w 3"/>
                      <a:gd name="T5" fmla="*/ 0 h 4"/>
                      <a:gd name="T6" fmla="*/ 1 w 3"/>
                      <a:gd name="T7" fmla="*/ 2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2" y="0"/>
                        </a:lnTo>
                        <a:lnTo>
                          <a:pt x="1" y="2"/>
                        </a:lnTo>
                        <a:lnTo>
                          <a:pt x="0" y="3"/>
                        </a:lnTo>
                        <a:lnTo>
                          <a:pt x="1" y="4"/>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0" name="Freeform 1197"/>
                  <p:cNvSpPr>
                    <a:spLocks/>
                  </p:cNvSpPr>
                  <p:nvPr/>
                </p:nvSpPr>
                <p:spPr bwMode="auto">
                  <a:xfrm>
                    <a:off x="4655" y="2406"/>
                    <a:ext cx="2" cy="3"/>
                  </a:xfrm>
                  <a:custGeom>
                    <a:avLst/>
                    <a:gdLst>
                      <a:gd name="T0" fmla="*/ 3 w 4"/>
                      <a:gd name="T1" fmla="*/ 5 h 7"/>
                      <a:gd name="T2" fmla="*/ 4 w 4"/>
                      <a:gd name="T3" fmla="*/ 5 h 7"/>
                      <a:gd name="T4" fmla="*/ 3 w 4"/>
                      <a:gd name="T5" fmla="*/ 2 h 7"/>
                      <a:gd name="T6" fmla="*/ 0 w 4"/>
                      <a:gd name="T7" fmla="*/ 0 h 7"/>
                      <a:gd name="T8" fmla="*/ 0 w 4"/>
                      <a:gd name="T9" fmla="*/ 1 h 7"/>
                      <a:gd name="T10" fmla="*/ 0 w 4"/>
                      <a:gd name="T11" fmla="*/ 2 h 7"/>
                      <a:gd name="T12" fmla="*/ 1 w 4"/>
                      <a:gd name="T13" fmla="*/ 2 h 7"/>
                      <a:gd name="T14" fmla="*/ 3 w 4"/>
                      <a:gd name="T15" fmla="*/ 7 h 7"/>
                      <a:gd name="T16" fmla="*/ 2 w 4"/>
                      <a:gd name="T17" fmla="*/ 6 h 7"/>
                      <a:gd name="T18" fmla="*/ 3 w 4"/>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3" y="5"/>
                        </a:moveTo>
                        <a:lnTo>
                          <a:pt x="4" y="5"/>
                        </a:lnTo>
                        <a:lnTo>
                          <a:pt x="3" y="2"/>
                        </a:lnTo>
                        <a:lnTo>
                          <a:pt x="0" y="0"/>
                        </a:lnTo>
                        <a:lnTo>
                          <a:pt x="0" y="1"/>
                        </a:lnTo>
                        <a:lnTo>
                          <a:pt x="0" y="2"/>
                        </a:lnTo>
                        <a:lnTo>
                          <a:pt x="1" y="2"/>
                        </a:lnTo>
                        <a:lnTo>
                          <a:pt x="3" y="7"/>
                        </a:lnTo>
                        <a:lnTo>
                          <a:pt x="2" y="6"/>
                        </a:lnTo>
                        <a:lnTo>
                          <a:pt x="3"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1" name="Freeform 1198"/>
                  <p:cNvSpPr>
                    <a:spLocks/>
                  </p:cNvSpPr>
                  <p:nvPr/>
                </p:nvSpPr>
                <p:spPr bwMode="auto">
                  <a:xfrm>
                    <a:off x="4654" y="2405"/>
                    <a:ext cx="1" cy="2"/>
                  </a:xfrm>
                  <a:custGeom>
                    <a:avLst/>
                    <a:gdLst>
                      <a:gd name="T0" fmla="*/ 3 w 4"/>
                      <a:gd name="T1" fmla="*/ 2 h 3"/>
                      <a:gd name="T2" fmla="*/ 4 w 4"/>
                      <a:gd name="T3" fmla="*/ 1 h 3"/>
                      <a:gd name="T4" fmla="*/ 3 w 4"/>
                      <a:gd name="T5" fmla="*/ 0 h 3"/>
                      <a:gd name="T6" fmla="*/ 1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1" y="1"/>
                        </a:lnTo>
                        <a:lnTo>
                          <a:pt x="0" y="2"/>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2" name="Freeform 1199"/>
                  <p:cNvSpPr>
                    <a:spLocks/>
                  </p:cNvSpPr>
                  <p:nvPr/>
                </p:nvSpPr>
                <p:spPr bwMode="auto">
                  <a:xfrm>
                    <a:off x="4653" y="2405"/>
                    <a:ext cx="2" cy="2"/>
                  </a:xfrm>
                  <a:custGeom>
                    <a:avLst/>
                    <a:gdLst>
                      <a:gd name="T0" fmla="*/ 2 w 4"/>
                      <a:gd name="T1" fmla="*/ 2 h 4"/>
                      <a:gd name="T2" fmla="*/ 4 w 4"/>
                      <a:gd name="T3" fmla="*/ 2 h 4"/>
                      <a:gd name="T4" fmla="*/ 2 w 4"/>
                      <a:gd name="T5" fmla="*/ 0 h 4"/>
                      <a:gd name="T6" fmla="*/ 1 w 4"/>
                      <a:gd name="T7" fmla="*/ 0 h 4"/>
                      <a:gd name="T8" fmla="*/ 0 w 4"/>
                      <a:gd name="T9" fmla="*/ 0 h 4"/>
                      <a:gd name="T10" fmla="*/ 2 w 4"/>
                      <a:gd name="T11" fmla="*/ 4 h 4"/>
                      <a:gd name="T12" fmla="*/ 1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4"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3" name="Freeform 1200"/>
                  <p:cNvSpPr>
                    <a:spLocks/>
                  </p:cNvSpPr>
                  <p:nvPr/>
                </p:nvSpPr>
                <p:spPr bwMode="auto">
                  <a:xfrm>
                    <a:off x="4652" y="2404"/>
                    <a:ext cx="2" cy="1"/>
                  </a:xfrm>
                  <a:custGeom>
                    <a:avLst/>
                    <a:gdLst>
                      <a:gd name="T0" fmla="*/ 3 w 3"/>
                      <a:gd name="T1" fmla="*/ 3 h 4"/>
                      <a:gd name="T2" fmla="*/ 2 w 3"/>
                      <a:gd name="T3" fmla="*/ 0 h 4"/>
                      <a:gd name="T4" fmla="*/ 2 w 3"/>
                      <a:gd name="T5" fmla="*/ 0 h 4"/>
                      <a:gd name="T6" fmla="*/ 1 w 3"/>
                      <a:gd name="T7" fmla="*/ 1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2" y="0"/>
                        </a:lnTo>
                        <a:lnTo>
                          <a:pt x="1" y="1"/>
                        </a:lnTo>
                        <a:lnTo>
                          <a:pt x="0" y="3"/>
                        </a:lnTo>
                        <a:lnTo>
                          <a:pt x="1" y="4"/>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4" name="Freeform 1201"/>
                  <p:cNvSpPr>
                    <a:spLocks/>
                  </p:cNvSpPr>
                  <p:nvPr/>
                </p:nvSpPr>
                <p:spPr bwMode="auto">
                  <a:xfrm>
                    <a:off x="4652" y="2403"/>
                    <a:ext cx="2" cy="2"/>
                  </a:xfrm>
                  <a:custGeom>
                    <a:avLst/>
                    <a:gdLst>
                      <a:gd name="T0" fmla="*/ 3 w 4"/>
                      <a:gd name="T1" fmla="*/ 1 h 4"/>
                      <a:gd name="T2" fmla="*/ 4 w 4"/>
                      <a:gd name="T3" fmla="*/ 2 h 4"/>
                      <a:gd name="T4" fmla="*/ 0 w 4"/>
                      <a:gd name="T5" fmla="*/ 0 h 4"/>
                      <a:gd name="T6" fmla="*/ 0 w 4"/>
                      <a:gd name="T7" fmla="*/ 1 h 4"/>
                      <a:gd name="T8" fmla="*/ 0 w 4"/>
                      <a:gd name="T9" fmla="*/ 2 h 4"/>
                      <a:gd name="T10" fmla="*/ 2 w 4"/>
                      <a:gd name="T11" fmla="*/ 4 h 4"/>
                      <a:gd name="T12" fmla="*/ 2 w 4"/>
                      <a:gd name="T13" fmla="*/ 2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4" y="2"/>
                        </a:lnTo>
                        <a:lnTo>
                          <a:pt x="0" y="0"/>
                        </a:lnTo>
                        <a:lnTo>
                          <a:pt x="0" y="1"/>
                        </a:lnTo>
                        <a:lnTo>
                          <a:pt x="0" y="2"/>
                        </a:lnTo>
                        <a:lnTo>
                          <a:pt x="2" y="4"/>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5" name="Freeform 1202"/>
                  <p:cNvSpPr>
                    <a:spLocks/>
                  </p:cNvSpPr>
                  <p:nvPr/>
                </p:nvSpPr>
                <p:spPr bwMode="auto">
                  <a:xfrm>
                    <a:off x="4651" y="2403"/>
                    <a:ext cx="1" cy="1"/>
                  </a:xfrm>
                  <a:custGeom>
                    <a:avLst/>
                    <a:gdLst>
                      <a:gd name="T0" fmla="*/ 2 w 3"/>
                      <a:gd name="T1" fmla="*/ 2 h 3"/>
                      <a:gd name="T2" fmla="*/ 3 w 3"/>
                      <a:gd name="T3" fmla="*/ 1 h 3"/>
                      <a:gd name="T4" fmla="*/ 2 w 3"/>
                      <a:gd name="T5" fmla="*/ 0 h 3"/>
                      <a:gd name="T6" fmla="*/ 1 w 3"/>
                      <a:gd name="T7" fmla="*/ 1 h 3"/>
                      <a:gd name="T8" fmla="*/ 0 w 3"/>
                      <a:gd name="T9" fmla="*/ 2 h 3"/>
                      <a:gd name="T10" fmla="*/ 0 w 3"/>
                      <a:gd name="T11" fmla="*/ 2 h 3"/>
                      <a:gd name="T12" fmla="*/ 2 w 3"/>
                      <a:gd name="T13" fmla="*/ 3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3" y="1"/>
                        </a:lnTo>
                        <a:lnTo>
                          <a:pt x="2" y="0"/>
                        </a:lnTo>
                        <a:lnTo>
                          <a:pt x="1" y="1"/>
                        </a:lnTo>
                        <a:lnTo>
                          <a:pt x="0" y="2"/>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6" name="Freeform 1203"/>
                  <p:cNvSpPr>
                    <a:spLocks/>
                  </p:cNvSpPr>
                  <p:nvPr/>
                </p:nvSpPr>
                <p:spPr bwMode="auto">
                  <a:xfrm>
                    <a:off x="4651" y="2402"/>
                    <a:ext cx="1" cy="2"/>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7" name="Freeform 1204"/>
                  <p:cNvSpPr>
                    <a:spLocks/>
                  </p:cNvSpPr>
                  <p:nvPr/>
                </p:nvSpPr>
                <p:spPr bwMode="auto">
                  <a:xfrm>
                    <a:off x="4650" y="2402"/>
                    <a:ext cx="2" cy="2"/>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8" name="Freeform 1205"/>
                  <p:cNvSpPr>
                    <a:spLocks/>
                  </p:cNvSpPr>
                  <p:nvPr/>
                </p:nvSpPr>
                <p:spPr bwMode="auto">
                  <a:xfrm>
                    <a:off x="4648" y="2401"/>
                    <a:ext cx="2" cy="2"/>
                  </a:xfrm>
                  <a:custGeom>
                    <a:avLst/>
                    <a:gdLst>
                      <a:gd name="T0" fmla="*/ 2 w 3"/>
                      <a:gd name="T1" fmla="*/ 2 h 3"/>
                      <a:gd name="T2" fmla="*/ 3 w 3"/>
                      <a:gd name="T3" fmla="*/ 1 h 3"/>
                      <a:gd name="T4" fmla="*/ 2 w 3"/>
                      <a:gd name="T5" fmla="*/ 0 h 3"/>
                      <a:gd name="T6" fmla="*/ 1 w 3"/>
                      <a:gd name="T7" fmla="*/ 1 h 3"/>
                      <a:gd name="T8" fmla="*/ 0 w 3"/>
                      <a:gd name="T9" fmla="*/ 2 h 3"/>
                      <a:gd name="T10" fmla="*/ 0 w 3"/>
                      <a:gd name="T11" fmla="*/ 2 h 3"/>
                      <a:gd name="T12" fmla="*/ 2 w 3"/>
                      <a:gd name="T13" fmla="*/ 3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3" y="1"/>
                        </a:lnTo>
                        <a:lnTo>
                          <a:pt x="2" y="0"/>
                        </a:lnTo>
                        <a:lnTo>
                          <a:pt x="1" y="1"/>
                        </a:lnTo>
                        <a:lnTo>
                          <a:pt x="0" y="2"/>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29" name="Freeform 1206"/>
                  <p:cNvSpPr>
                    <a:spLocks/>
                  </p:cNvSpPr>
                  <p:nvPr/>
                </p:nvSpPr>
                <p:spPr bwMode="auto">
                  <a:xfrm>
                    <a:off x="4648" y="2401"/>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0" name="Freeform 1207"/>
                  <p:cNvSpPr>
                    <a:spLocks/>
                  </p:cNvSpPr>
                  <p:nvPr/>
                </p:nvSpPr>
                <p:spPr bwMode="auto">
                  <a:xfrm>
                    <a:off x="4647" y="2400"/>
                    <a:ext cx="1" cy="2"/>
                  </a:xfrm>
                  <a:custGeom>
                    <a:avLst/>
                    <a:gdLst>
                      <a:gd name="T0" fmla="*/ 3 w 4"/>
                      <a:gd name="T1" fmla="*/ 3 h 4"/>
                      <a:gd name="T2" fmla="*/ 4 w 4"/>
                      <a:gd name="T3" fmla="*/ 2 h 4"/>
                      <a:gd name="T4" fmla="*/ 3 w 4"/>
                      <a:gd name="T5" fmla="*/ 0 h 4"/>
                      <a:gd name="T6" fmla="*/ 2 w 4"/>
                      <a:gd name="T7" fmla="*/ 2 h 4"/>
                      <a:gd name="T8" fmla="*/ 0 w 4"/>
                      <a:gd name="T9" fmla="*/ 3 h 4"/>
                      <a:gd name="T10" fmla="*/ 0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2"/>
                        </a:lnTo>
                        <a:lnTo>
                          <a:pt x="3" y="0"/>
                        </a:lnTo>
                        <a:lnTo>
                          <a:pt x="2" y="2"/>
                        </a:lnTo>
                        <a:lnTo>
                          <a:pt x="0" y="3"/>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1" name="Freeform 1208"/>
                  <p:cNvSpPr>
                    <a:spLocks/>
                  </p:cNvSpPr>
                  <p:nvPr/>
                </p:nvSpPr>
                <p:spPr bwMode="auto">
                  <a:xfrm>
                    <a:off x="4646" y="2400"/>
                    <a:ext cx="2" cy="2"/>
                  </a:xfrm>
                  <a:custGeom>
                    <a:avLst/>
                    <a:gdLst>
                      <a:gd name="T0" fmla="*/ 4 w 4"/>
                      <a:gd name="T1" fmla="*/ 1 h 5"/>
                      <a:gd name="T2" fmla="*/ 3 w 4"/>
                      <a:gd name="T3" fmla="*/ 0 h 5"/>
                      <a:gd name="T4" fmla="*/ 0 w 4"/>
                      <a:gd name="T5" fmla="*/ 0 h 5"/>
                      <a:gd name="T6" fmla="*/ 0 w 4"/>
                      <a:gd name="T7" fmla="*/ 3 h 5"/>
                      <a:gd name="T8" fmla="*/ 0 w 4"/>
                      <a:gd name="T9" fmla="*/ 5 h 5"/>
                      <a:gd name="T10" fmla="*/ 3 w 4"/>
                      <a:gd name="T11" fmla="*/ 5 h 5"/>
                      <a:gd name="T12" fmla="*/ 3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3"/>
                        </a:lnTo>
                        <a:lnTo>
                          <a:pt x="0" y="5"/>
                        </a:lnTo>
                        <a:lnTo>
                          <a:pt x="3" y="5"/>
                        </a:lnTo>
                        <a:lnTo>
                          <a:pt x="3"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2" name="Freeform 1209"/>
                  <p:cNvSpPr>
                    <a:spLocks/>
                  </p:cNvSpPr>
                  <p:nvPr/>
                </p:nvSpPr>
                <p:spPr bwMode="auto">
                  <a:xfrm>
                    <a:off x="4645" y="2400"/>
                    <a:ext cx="2" cy="2"/>
                  </a:xfrm>
                  <a:custGeom>
                    <a:avLst/>
                    <a:gdLst>
                      <a:gd name="T0" fmla="*/ 2 w 3"/>
                      <a:gd name="T1" fmla="*/ 3 h 5"/>
                      <a:gd name="T2" fmla="*/ 3 w 3"/>
                      <a:gd name="T3" fmla="*/ 1 h 5"/>
                      <a:gd name="T4" fmla="*/ 2 w 3"/>
                      <a:gd name="T5" fmla="*/ 0 h 5"/>
                      <a:gd name="T6" fmla="*/ 1 w 3"/>
                      <a:gd name="T7" fmla="*/ 1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1"/>
                        </a:lnTo>
                        <a:lnTo>
                          <a:pt x="2" y="0"/>
                        </a:lnTo>
                        <a:lnTo>
                          <a:pt x="1" y="1"/>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3" name="Freeform 1210"/>
                  <p:cNvSpPr>
                    <a:spLocks/>
                  </p:cNvSpPr>
                  <p:nvPr/>
                </p:nvSpPr>
                <p:spPr bwMode="auto">
                  <a:xfrm>
                    <a:off x="4644" y="2399"/>
                    <a:ext cx="2" cy="2"/>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4" name="Freeform 1211"/>
                  <p:cNvSpPr>
                    <a:spLocks/>
                  </p:cNvSpPr>
                  <p:nvPr/>
                </p:nvSpPr>
                <p:spPr bwMode="auto">
                  <a:xfrm>
                    <a:off x="4643" y="2399"/>
                    <a:ext cx="3"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5" name="Freeform 1212"/>
                  <p:cNvSpPr>
                    <a:spLocks/>
                  </p:cNvSpPr>
                  <p:nvPr/>
                </p:nvSpPr>
                <p:spPr bwMode="auto">
                  <a:xfrm>
                    <a:off x="4635" y="2398"/>
                    <a:ext cx="8" cy="3"/>
                  </a:xfrm>
                  <a:custGeom>
                    <a:avLst/>
                    <a:gdLst>
                      <a:gd name="T0" fmla="*/ 17 w 17"/>
                      <a:gd name="T1" fmla="*/ 1 h 5"/>
                      <a:gd name="T2" fmla="*/ 14 w 17"/>
                      <a:gd name="T3" fmla="*/ 0 h 5"/>
                      <a:gd name="T4" fmla="*/ 0 w 17"/>
                      <a:gd name="T5" fmla="*/ 0 h 5"/>
                      <a:gd name="T6" fmla="*/ 0 w 17"/>
                      <a:gd name="T7" fmla="*/ 2 h 5"/>
                      <a:gd name="T8" fmla="*/ 0 w 17"/>
                      <a:gd name="T9" fmla="*/ 5 h 5"/>
                      <a:gd name="T10" fmla="*/ 17 w 17"/>
                      <a:gd name="T11" fmla="*/ 5 h 5"/>
                      <a:gd name="T12" fmla="*/ 17 w 17"/>
                      <a:gd name="T13" fmla="*/ 2 h 5"/>
                      <a:gd name="T14" fmla="*/ 17 w 1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5"/>
                      <a:gd name="T26" fmla="*/ 17 w 1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5">
                        <a:moveTo>
                          <a:pt x="17" y="1"/>
                        </a:moveTo>
                        <a:lnTo>
                          <a:pt x="14" y="0"/>
                        </a:lnTo>
                        <a:lnTo>
                          <a:pt x="0" y="0"/>
                        </a:lnTo>
                        <a:lnTo>
                          <a:pt x="0" y="2"/>
                        </a:lnTo>
                        <a:lnTo>
                          <a:pt x="0" y="5"/>
                        </a:lnTo>
                        <a:lnTo>
                          <a:pt x="17" y="5"/>
                        </a:lnTo>
                        <a:lnTo>
                          <a:pt x="17" y="2"/>
                        </a:lnTo>
                        <a:lnTo>
                          <a:pt x="17"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6" name="Freeform 1213"/>
                  <p:cNvSpPr>
                    <a:spLocks/>
                  </p:cNvSpPr>
                  <p:nvPr/>
                </p:nvSpPr>
                <p:spPr bwMode="auto">
                  <a:xfrm>
                    <a:off x="4633" y="2398"/>
                    <a:ext cx="4" cy="3"/>
                  </a:xfrm>
                  <a:custGeom>
                    <a:avLst/>
                    <a:gdLst>
                      <a:gd name="T0" fmla="*/ 3 w 7"/>
                      <a:gd name="T1" fmla="*/ 0 h 5"/>
                      <a:gd name="T2" fmla="*/ 7 w 7"/>
                      <a:gd name="T3" fmla="*/ 0 h 5"/>
                      <a:gd name="T4" fmla="*/ 0 w 7"/>
                      <a:gd name="T5" fmla="*/ 2 h 5"/>
                      <a:gd name="T6" fmla="*/ 0 w 7"/>
                      <a:gd name="T7" fmla="*/ 3 h 5"/>
                      <a:gd name="T8" fmla="*/ 0 w 7"/>
                      <a:gd name="T9" fmla="*/ 5 h 5"/>
                      <a:gd name="T10" fmla="*/ 3 w 7"/>
                      <a:gd name="T11" fmla="*/ 3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3"/>
                        </a:lnTo>
                        <a:lnTo>
                          <a:pt x="0" y="5"/>
                        </a:lnTo>
                        <a:lnTo>
                          <a:pt x="3" y="3"/>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7" name="Freeform 1214"/>
                  <p:cNvSpPr>
                    <a:spLocks/>
                  </p:cNvSpPr>
                  <p:nvPr/>
                </p:nvSpPr>
                <p:spPr bwMode="auto">
                  <a:xfrm>
                    <a:off x="4632" y="2399"/>
                    <a:ext cx="1" cy="2"/>
                  </a:xfrm>
                  <a:custGeom>
                    <a:avLst/>
                    <a:gdLst>
                      <a:gd name="T0" fmla="*/ 4 w 4"/>
                      <a:gd name="T1" fmla="*/ 2 h 5"/>
                      <a:gd name="T2" fmla="*/ 4 w 4"/>
                      <a:gd name="T3" fmla="*/ 0 h 5"/>
                      <a:gd name="T4" fmla="*/ 2 w 4"/>
                      <a:gd name="T5" fmla="*/ 0 h 5"/>
                      <a:gd name="T6" fmla="*/ 2 w 4"/>
                      <a:gd name="T7" fmla="*/ 2 h 5"/>
                      <a:gd name="T8" fmla="*/ 2 w 4"/>
                      <a:gd name="T9" fmla="*/ 5 h 5"/>
                      <a:gd name="T10" fmla="*/ 0 w 4"/>
                      <a:gd name="T11" fmla="*/ 5 h 5"/>
                      <a:gd name="T12" fmla="*/ 4 w 4"/>
                      <a:gd name="T13" fmla="*/ 4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4" y="0"/>
                        </a:lnTo>
                        <a:lnTo>
                          <a:pt x="2" y="0"/>
                        </a:lnTo>
                        <a:lnTo>
                          <a:pt x="2" y="2"/>
                        </a:lnTo>
                        <a:lnTo>
                          <a:pt x="2" y="5"/>
                        </a:lnTo>
                        <a:lnTo>
                          <a:pt x="0" y="5"/>
                        </a:lnTo>
                        <a:lnTo>
                          <a:pt x="4" y="4"/>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8" name="Freeform 1215"/>
                  <p:cNvSpPr>
                    <a:spLocks/>
                  </p:cNvSpPr>
                  <p:nvPr/>
                </p:nvSpPr>
                <p:spPr bwMode="auto">
                  <a:xfrm>
                    <a:off x="4627" y="2399"/>
                    <a:ext cx="6" cy="5"/>
                  </a:xfrm>
                  <a:custGeom>
                    <a:avLst/>
                    <a:gdLst>
                      <a:gd name="T0" fmla="*/ 12 w 14"/>
                      <a:gd name="T1" fmla="*/ 0 h 9"/>
                      <a:gd name="T2" fmla="*/ 14 w 14"/>
                      <a:gd name="T3" fmla="*/ 0 h 9"/>
                      <a:gd name="T4" fmla="*/ 7 w 14"/>
                      <a:gd name="T5" fmla="*/ 4 h 9"/>
                      <a:gd name="T6" fmla="*/ 2 w 14"/>
                      <a:gd name="T7" fmla="*/ 5 h 9"/>
                      <a:gd name="T8" fmla="*/ 0 w 14"/>
                      <a:gd name="T9" fmla="*/ 7 h 9"/>
                      <a:gd name="T10" fmla="*/ 1 w 14"/>
                      <a:gd name="T11" fmla="*/ 8 h 9"/>
                      <a:gd name="T12" fmla="*/ 2 w 14"/>
                      <a:gd name="T13" fmla="*/ 9 h 9"/>
                      <a:gd name="T14" fmla="*/ 5 w 14"/>
                      <a:gd name="T15" fmla="*/ 7 h 9"/>
                      <a:gd name="T16" fmla="*/ 7 w 14"/>
                      <a:gd name="T17" fmla="*/ 6 h 9"/>
                      <a:gd name="T18" fmla="*/ 12 w 14"/>
                      <a:gd name="T19" fmla="*/ 4 h 9"/>
                      <a:gd name="T20" fmla="*/ 12 w 14"/>
                      <a:gd name="T21" fmla="*/ 2 h 9"/>
                      <a:gd name="T22" fmla="*/ 12 w 14"/>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9"/>
                      <a:gd name="T38" fmla="*/ 14 w 14"/>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9">
                        <a:moveTo>
                          <a:pt x="12" y="0"/>
                        </a:moveTo>
                        <a:lnTo>
                          <a:pt x="14" y="0"/>
                        </a:lnTo>
                        <a:lnTo>
                          <a:pt x="7" y="4"/>
                        </a:lnTo>
                        <a:lnTo>
                          <a:pt x="2" y="5"/>
                        </a:lnTo>
                        <a:lnTo>
                          <a:pt x="0" y="7"/>
                        </a:lnTo>
                        <a:lnTo>
                          <a:pt x="1" y="8"/>
                        </a:lnTo>
                        <a:lnTo>
                          <a:pt x="2" y="9"/>
                        </a:lnTo>
                        <a:lnTo>
                          <a:pt x="5" y="7"/>
                        </a:lnTo>
                        <a:lnTo>
                          <a:pt x="7" y="6"/>
                        </a:lnTo>
                        <a:lnTo>
                          <a:pt x="12" y="4"/>
                        </a:lnTo>
                        <a:lnTo>
                          <a:pt x="12" y="2"/>
                        </a:lnTo>
                        <a:lnTo>
                          <a:pt x="1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39" name="Freeform 1216"/>
                  <p:cNvSpPr>
                    <a:spLocks/>
                  </p:cNvSpPr>
                  <p:nvPr/>
                </p:nvSpPr>
                <p:spPr bwMode="auto">
                  <a:xfrm>
                    <a:off x="4626" y="2403"/>
                    <a:ext cx="2" cy="1"/>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3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0" name="Freeform 1217"/>
                  <p:cNvSpPr>
                    <a:spLocks/>
                  </p:cNvSpPr>
                  <p:nvPr/>
                </p:nvSpPr>
                <p:spPr bwMode="auto">
                  <a:xfrm>
                    <a:off x="4624" y="2403"/>
                    <a:ext cx="3" cy="2"/>
                  </a:xfrm>
                  <a:custGeom>
                    <a:avLst/>
                    <a:gdLst>
                      <a:gd name="T0" fmla="*/ 3 w 4"/>
                      <a:gd name="T1" fmla="*/ 0 h 5"/>
                      <a:gd name="T2" fmla="*/ 1 w 4"/>
                      <a:gd name="T3" fmla="*/ 1 h 5"/>
                      <a:gd name="T4" fmla="*/ 0 w 4"/>
                      <a:gd name="T5" fmla="*/ 2 h 5"/>
                      <a:gd name="T6" fmla="*/ 1 w 4"/>
                      <a:gd name="T7" fmla="*/ 4 h 5"/>
                      <a:gd name="T8" fmla="*/ 2 w 4"/>
                      <a:gd name="T9" fmla="*/ 5 h 5"/>
                      <a:gd name="T10" fmla="*/ 4 w 4"/>
                      <a:gd name="T11" fmla="*/ 2 h 5"/>
                      <a:gd name="T12" fmla="*/ 3 w 4"/>
                      <a:gd name="T13" fmla="*/ 1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1" y="1"/>
                        </a:lnTo>
                        <a:lnTo>
                          <a:pt x="0" y="2"/>
                        </a:lnTo>
                        <a:lnTo>
                          <a:pt x="1" y="4"/>
                        </a:lnTo>
                        <a:lnTo>
                          <a:pt x="2" y="5"/>
                        </a:lnTo>
                        <a:lnTo>
                          <a:pt x="4" y="2"/>
                        </a:lnTo>
                        <a:lnTo>
                          <a:pt x="3"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1" name="Freeform 1218"/>
                  <p:cNvSpPr>
                    <a:spLocks/>
                  </p:cNvSpPr>
                  <p:nvPr/>
                </p:nvSpPr>
                <p:spPr bwMode="auto">
                  <a:xfrm>
                    <a:off x="4621" y="2404"/>
                    <a:ext cx="4" cy="5"/>
                  </a:xfrm>
                  <a:custGeom>
                    <a:avLst/>
                    <a:gdLst>
                      <a:gd name="T0" fmla="*/ 6 w 8"/>
                      <a:gd name="T1" fmla="*/ 1 h 11"/>
                      <a:gd name="T2" fmla="*/ 7 w 8"/>
                      <a:gd name="T3" fmla="*/ 0 h 11"/>
                      <a:gd name="T4" fmla="*/ 4 w 8"/>
                      <a:gd name="T5" fmla="*/ 5 h 11"/>
                      <a:gd name="T6" fmla="*/ 2 w 8"/>
                      <a:gd name="T7" fmla="*/ 5 h 11"/>
                      <a:gd name="T8" fmla="*/ 0 w 8"/>
                      <a:gd name="T9" fmla="*/ 8 h 11"/>
                      <a:gd name="T10" fmla="*/ 1 w 8"/>
                      <a:gd name="T11" fmla="*/ 10 h 11"/>
                      <a:gd name="T12" fmla="*/ 2 w 8"/>
                      <a:gd name="T13" fmla="*/ 11 h 11"/>
                      <a:gd name="T14" fmla="*/ 4 w 8"/>
                      <a:gd name="T15" fmla="*/ 7 h 11"/>
                      <a:gd name="T16" fmla="*/ 7 w 8"/>
                      <a:gd name="T17" fmla="*/ 5 h 11"/>
                      <a:gd name="T18" fmla="*/ 8 w 8"/>
                      <a:gd name="T19" fmla="*/ 3 h 11"/>
                      <a:gd name="T20" fmla="*/ 7 w 8"/>
                      <a:gd name="T21" fmla="*/ 3 h 11"/>
                      <a:gd name="T22" fmla="*/ 6 w 8"/>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1"/>
                      <a:gd name="T38" fmla="*/ 8 w 8"/>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1">
                        <a:moveTo>
                          <a:pt x="6" y="1"/>
                        </a:moveTo>
                        <a:lnTo>
                          <a:pt x="7" y="0"/>
                        </a:lnTo>
                        <a:lnTo>
                          <a:pt x="4" y="5"/>
                        </a:lnTo>
                        <a:lnTo>
                          <a:pt x="2" y="5"/>
                        </a:lnTo>
                        <a:lnTo>
                          <a:pt x="0" y="8"/>
                        </a:lnTo>
                        <a:lnTo>
                          <a:pt x="1" y="10"/>
                        </a:lnTo>
                        <a:lnTo>
                          <a:pt x="2" y="11"/>
                        </a:lnTo>
                        <a:lnTo>
                          <a:pt x="4" y="7"/>
                        </a:lnTo>
                        <a:lnTo>
                          <a:pt x="7" y="5"/>
                        </a:lnTo>
                        <a:lnTo>
                          <a:pt x="8" y="3"/>
                        </a:lnTo>
                        <a:lnTo>
                          <a:pt x="7" y="3"/>
                        </a:lnTo>
                        <a:lnTo>
                          <a:pt x="6"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2" name="Freeform 1219"/>
                  <p:cNvSpPr>
                    <a:spLocks/>
                  </p:cNvSpPr>
                  <p:nvPr/>
                </p:nvSpPr>
                <p:spPr bwMode="auto">
                  <a:xfrm>
                    <a:off x="4621" y="2406"/>
                    <a:ext cx="2" cy="3"/>
                  </a:xfrm>
                  <a:custGeom>
                    <a:avLst/>
                    <a:gdLst>
                      <a:gd name="T0" fmla="*/ 1 w 3"/>
                      <a:gd name="T1" fmla="*/ 3 h 7"/>
                      <a:gd name="T2" fmla="*/ 3 w 3"/>
                      <a:gd name="T3" fmla="*/ 0 h 7"/>
                      <a:gd name="T4" fmla="*/ 0 w 3"/>
                      <a:gd name="T5" fmla="*/ 7 h 7"/>
                      <a:gd name="T6" fmla="*/ 1 w 3"/>
                      <a:gd name="T7" fmla="*/ 7 h 7"/>
                      <a:gd name="T8" fmla="*/ 2 w 3"/>
                      <a:gd name="T9" fmla="*/ 7 h 7"/>
                      <a:gd name="T10" fmla="*/ 3 w 3"/>
                      <a:gd name="T11" fmla="*/ 5 h 7"/>
                      <a:gd name="T12" fmla="*/ 2 w 3"/>
                      <a:gd name="T13" fmla="*/ 5 h 7"/>
                      <a:gd name="T14" fmla="*/ 1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3"/>
                        </a:moveTo>
                        <a:lnTo>
                          <a:pt x="3" y="0"/>
                        </a:lnTo>
                        <a:lnTo>
                          <a:pt x="0" y="7"/>
                        </a:lnTo>
                        <a:lnTo>
                          <a:pt x="1" y="7"/>
                        </a:lnTo>
                        <a:lnTo>
                          <a:pt x="2" y="7"/>
                        </a:lnTo>
                        <a:lnTo>
                          <a:pt x="3" y="5"/>
                        </a:lnTo>
                        <a:lnTo>
                          <a:pt x="2" y="5"/>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3" name="Freeform 1220"/>
                  <p:cNvSpPr>
                    <a:spLocks/>
                  </p:cNvSpPr>
                  <p:nvPr/>
                </p:nvSpPr>
                <p:spPr bwMode="auto">
                  <a:xfrm>
                    <a:off x="4618" y="2409"/>
                    <a:ext cx="4" cy="7"/>
                  </a:xfrm>
                  <a:custGeom>
                    <a:avLst/>
                    <a:gdLst>
                      <a:gd name="T0" fmla="*/ 7 w 8"/>
                      <a:gd name="T1" fmla="*/ 1 h 14"/>
                      <a:gd name="T2" fmla="*/ 6 w 8"/>
                      <a:gd name="T3" fmla="*/ 0 h 14"/>
                      <a:gd name="T4" fmla="*/ 3 w 8"/>
                      <a:gd name="T5" fmla="*/ 2 h 14"/>
                      <a:gd name="T6" fmla="*/ 0 w 8"/>
                      <a:gd name="T7" fmla="*/ 14 h 14"/>
                      <a:gd name="T8" fmla="*/ 2 w 8"/>
                      <a:gd name="T9" fmla="*/ 14 h 14"/>
                      <a:gd name="T10" fmla="*/ 6 w 8"/>
                      <a:gd name="T11" fmla="*/ 4 h 14"/>
                      <a:gd name="T12" fmla="*/ 7 w 8"/>
                      <a:gd name="T13" fmla="*/ 3 h 14"/>
                      <a:gd name="T14" fmla="*/ 8 w 8"/>
                      <a:gd name="T15" fmla="*/ 1 h 14"/>
                      <a:gd name="T16" fmla="*/ 7 w 8"/>
                      <a:gd name="T17" fmla="*/ 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4"/>
                      <a:gd name="T29" fmla="*/ 8 w 8"/>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4">
                        <a:moveTo>
                          <a:pt x="7" y="1"/>
                        </a:moveTo>
                        <a:lnTo>
                          <a:pt x="6" y="0"/>
                        </a:lnTo>
                        <a:lnTo>
                          <a:pt x="3" y="2"/>
                        </a:lnTo>
                        <a:lnTo>
                          <a:pt x="0" y="14"/>
                        </a:lnTo>
                        <a:lnTo>
                          <a:pt x="2" y="14"/>
                        </a:lnTo>
                        <a:lnTo>
                          <a:pt x="6" y="4"/>
                        </a:lnTo>
                        <a:lnTo>
                          <a:pt x="7" y="3"/>
                        </a:lnTo>
                        <a:lnTo>
                          <a:pt x="8" y="1"/>
                        </a:lnTo>
                        <a:lnTo>
                          <a:pt x="7"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4" name="Freeform 1221"/>
                  <p:cNvSpPr>
                    <a:spLocks/>
                  </p:cNvSpPr>
                  <p:nvPr/>
                </p:nvSpPr>
                <p:spPr bwMode="auto">
                  <a:xfrm>
                    <a:off x="4617" y="2416"/>
                    <a:ext cx="2" cy="4"/>
                  </a:xfrm>
                  <a:custGeom>
                    <a:avLst/>
                    <a:gdLst>
                      <a:gd name="T0" fmla="*/ 1 w 3"/>
                      <a:gd name="T1" fmla="*/ 0 h 8"/>
                      <a:gd name="T2" fmla="*/ 1 w 3"/>
                      <a:gd name="T3" fmla="*/ 3 h 8"/>
                      <a:gd name="T4" fmla="*/ 0 w 3"/>
                      <a:gd name="T5" fmla="*/ 8 h 8"/>
                      <a:gd name="T6" fmla="*/ 2 w 3"/>
                      <a:gd name="T7" fmla="*/ 8 h 8"/>
                      <a:gd name="T8" fmla="*/ 3 w 3"/>
                      <a:gd name="T9" fmla="*/ 3 h 8"/>
                      <a:gd name="T10" fmla="*/ 3 w 3"/>
                      <a:gd name="T11" fmla="*/ 0 h 8"/>
                      <a:gd name="T12" fmla="*/ 1 w 3"/>
                      <a:gd name="T13" fmla="*/ 0 h 8"/>
                      <a:gd name="T14" fmla="*/ 0 60000 65536"/>
                      <a:gd name="T15" fmla="*/ 0 60000 65536"/>
                      <a:gd name="T16" fmla="*/ 0 60000 65536"/>
                      <a:gd name="T17" fmla="*/ 0 60000 65536"/>
                      <a:gd name="T18" fmla="*/ 0 60000 65536"/>
                      <a:gd name="T19" fmla="*/ 0 60000 65536"/>
                      <a:gd name="T20" fmla="*/ 0 60000 65536"/>
                      <a:gd name="T21" fmla="*/ 0 w 3"/>
                      <a:gd name="T22" fmla="*/ 0 h 8"/>
                      <a:gd name="T23" fmla="*/ 3 w 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8">
                        <a:moveTo>
                          <a:pt x="1" y="0"/>
                        </a:moveTo>
                        <a:lnTo>
                          <a:pt x="1" y="3"/>
                        </a:lnTo>
                        <a:lnTo>
                          <a:pt x="0" y="8"/>
                        </a:lnTo>
                        <a:lnTo>
                          <a:pt x="2" y="8"/>
                        </a:lnTo>
                        <a:lnTo>
                          <a:pt x="3" y="3"/>
                        </a:lnTo>
                        <a:lnTo>
                          <a:pt x="3" y="0"/>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5" name="Freeform 1222"/>
                  <p:cNvSpPr>
                    <a:spLocks/>
                  </p:cNvSpPr>
                  <p:nvPr/>
                </p:nvSpPr>
                <p:spPr bwMode="auto">
                  <a:xfrm>
                    <a:off x="4681" y="2394"/>
                    <a:ext cx="48" cy="63"/>
                  </a:xfrm>
                  <a:custGeom>
                    <a:avLst/>
                    <a:gdLst>
                      <a:gd name="T0" fmla="*/ 0 w 94"/>
                      <a:gd name="T1" fmla="*/ 126 h 126"/>
                      <a:gd name="T2" fmla="*/ 0 w 94"/>
                      <a:gd name="T3" fmla="*/ 0 h 126"/>
                      <a:gd name="T4" fmla="*/ 92 w 94"/>
                      <a:gd name="T5" fmla="*/ 0 h 126"/>
                      <a:gd name="T6" fmla="*/ 92 w 94"/>
                      <a:gd name="T7" fmla="*/ 15 h 126"/>
                      <a:gd name="T8" fmla="*/ 16 w 94"/>
                      <a:gd name="T9" fmla="*/ 15 h 126"/>
                      <a:gd name="T10" fmla="*/ 16 w 94"/>
                      <a:gd name="T11" fmla="*/ 54 h 126"/>
                      <a:gd name="T12" fmla="*/ 87 w 94"/>
                      <a:gd name="T13" fmla="*/ 54 h 126"/>
                      <a:gd name="T14" fmla="*/ 87 w 94"/>
                      <a:gd name="T15" fmla="*/ 68 h 126"/>
                      <a:gd name="T16" fmla="*/ 16 w 94"/>
                      <a:gd name="T17" fmla="*/ 68 h 126"/>
                      <a:gd name="T18" fmla="*/ 16 w 94"/>
                      <a:gd name="T19" fmla="*/ 111 h 126"/>
                      <a:gd name="T20" fmla="*/ 94 w 94"/>
                      <a:gd name="T21" fmla="*/ 111 h 126"/>
                      <a:gd name="T22" fmla="*/ 94 w 94"/>
                      <a:gd name="T23" fmla="*/ 126 h 126"/>
                      <a:gd name="T24" fmla="*/ 0 w 94"/>
                      <a:gd name="T25" fmla="*/ 126 h 126"/>
                      <a:gd name="T26" fmla="*/ 0 w 94"/>
                      <a:gd name="T27" fmla="*/ 126 h 1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4"/>
                      <a:gd name="T43" fmla="*/ 0 h 126"/>
                      <a:gd name="T44" fmla="*/ 94 w 94"/>
                      <a:gd name="T45" fmla="*/ 126 h 1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4" h="126">
                        <a:moveTo>
                          <a:pt x="0" y="126"/>
                        </a:moveTo>
                        <a:lnTo>
                          <a:pt x="0" y="0"/>
                        </a:lnTo>
                        <a:lnTo>
                          <a:pt x="92" y="0"/>
                        </a:lnTo>
                        <a:lnTo>
                          <a:pt x="92" y="15"/>
                        </a:lnTo>
                        <a:lnTo>
                          <a:pt x="16" y="15"/>
                        </a:lnTo>
                        <a:lnTo>
                          <a:pt x="16" y="54"/>
                        </a:lnTo>
                        <a:lnTo>
                          <a:pt x="87" y="54"/>
                        </a:lnTo>
                        <a:lnTo>
                          <a:pt x="87" y="68"/>
                        </a:lnTo>
                        <a:lnTo>
                          <a:pt x="16" y="68"/>
                        </a:lnTo>
                        <a:lnTo>
                          <a:pt x="16" y="111"/>
                        </a:lnTo>
                        <a:lnTo>
                          <a:pt x="94" y="111"/>
                        </a:lnTo>
                        <a:lnTo>
                          <a:pt x="94" y="126"/>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6" name="Freeform 1223"/>
                  <p:cNvSpPr>
                    <a:spLocks/>
                  </p:cNvSpPr>
                  <p:nvPr/>
                </p:nvSpPr>
                <p:spPr bwMode="auto">
                  <a:xfrm>
                    <a:off x="4681" y="2394"/>
                    <a:ext cx="48" cy="63"/>
                  </a:xfrm>
                  <a:custGeom>
                    <a:avLst/>
                    <a:gdLst>
                      <a:gd name="T0" fmla="*/ 0 w 94"/>
                      <a:gd name="T1" fmla="*/ 126 h 126"/>
                      <a:gd name="T2" fmla="*/ 0 w 94"/>
                      <a:gd name="T3" fmla="*/ 0 h 126"/>
                      <a:gd name="T4" fmla="*/ 92 w 94"/>
                      <a:gd name="T5" fmla="*/ 0 h 126"/>
                      <a:gd name="T6" fmla="*/ 92 w 94"/>
                      <a:gd name="T7" fmla="*/ 15 h 126"/>
                      <a:gd name="T8" fmla="*/ 16 w 94"/>
                      <a:gd name="T9" fmla="*/ 15 h 126"/>
                      <a:gd name="T10" fmla="*/ 16 w 94"/>
                      <a:gd name="T11" fmla="*/ 54 h 126"/>
                      <a:gd name="T12" fmla="*/ 87 w 94"/>
                      <a:gd name="T13" fmla="*/ 54 h 126"/>
                      <a:gd name="T14" fmla="*/ 87 w 94"/>
                      <a:gd name="T15" fmla="*/ 68 h 126"/>
                      <a:gd name="T16" fmla="*/ 16 w 94"/>
                      <a:gd name="T17" fmla="*/ 68 h 126"/>
                      <a:gd name="T18" fmla="*/ 16 w 94"/>
                      <a:gd name="T19" fmla="*/ 111 h 126"/>
                      <a:gd name="T20" fmla="*/ 94 w 94"/>
                      <a:gd name="T21" fmla="*/ 111 h 126"/>
                      <a:gd name="T22" fmla="*/ 94 w 94"/>
                      <a:gd name="T23" fmla="*/ 126 h 126"/>
                      <a:gd name="T24" fmla="*/ 0 w 94"/>
                      <a:gd name="T25" fmla="*/ 126 h 126"/>
                      <a:gd name="T26" fmla="*/ 0 w 94"/>
                      <a:gd name="T27" fmla="*/ 126 h 1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4"/>
                      <a:gd name="T43" fmla="*/ 0 h 126"/>
                      <a:gd name="T44" fmla="*/ 94 w 94"/>
                      <a:gd name="T45" fmla="*/ 126 h 1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4" h="126">
                        <a:moveTo>
                          <a:pt x="0" y="126"/>
                        </a:moveTo>
                        <a:lnTo>
                          <a:pt x="0" y="0"/>
                        </a:lnTo>
                        <a:lnTo>
                          <a:pt x="92" y="0"/>
                        </a:lnTo>
                        <a:lnTo>
                          <a:pt x="92" y="15"/>
                        </a:lnTo>
                        <a:lnTo>
                          <a:pt x="16" y="15"/>
                        </a:lnTo>
                        <a:lnTo>
                          <a:pt x="16" y="54"/>
                        </a:lnTo>
                        <a:lnTo>
                          <a:pt x="87" y="54"/>
                        </a:lnTo>
                        <a:lnTo>
                          <a:pt x="87" y="68"/>
                        </a:lnTo>
                        <a:lnTo>
                          <a:pt x="16" y="68"/>
                        </a:lnTo>
                        <a:lnTo>
                          <a:pt x="16" y="111"/>
                        </a:lnTo>
                        <a:lnTo>
                          <a:pt x="94" y="111"/>
                        </a:lnTo>
                        <a:lnTo>
                          <a:pt x="94" y="126"/>
                        </a:lnTo>
                        <a:lnTo>
                          <a:pt x="0" y="126"/>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047" name="Freeform 1224"/>
                  <p:cNvSpPr>
                    <a:spLocks/>
                  </p:cNvSpPr>
                  <p:nvPr/>
                </p:nvSpPr>
                <p:spPr bwMode="auto">
                  <a:xfrm>
                    <a:off x="4681" y="2393"/>
                    <a:ext cx="46" cy="64"/>
                  </a:xfrm>
                  <a:custGeom>
                    <a:avLst/>
                    <a:gdLst>
                      <a:gd name="T0" fmla="*/ 0 w 94"/>
                      <a:gd name="T1" fmla="*/ 127 h 127"/>
                      <a:gd name="T2" fmla="*/ 3 w 94"/>
                      <a:gd name="T3" fmla="*/ 127 h 127"/>
                      <a:gd name="T4" fmla="*/ 3 w 94"/>
                      <a:gd name="T5" fmla="*/ 2 h 127"/>
                      <a:gd name="T6" fmla="*/ 93 w 94"/>
                      <a:gd name="T7" fmla="*/ 2 h 127"/>
                      <a:gd name="T8" fmla="*/ 94 w 94"/>
                      <a:gd name="T9" fmla="*/ 0 h 127"/>
                      <a:gd name="T10" fmla="*/ 0 w 94"/>
                      <a:gd name="T11" fmla="*/ 1 h 127"/>
                      <a:gd name="T12" fmla="*/ 0 w 94"/>
                      <a:gd name="T13" fmla="*/ 127 h 127"/>
                      <a:gd name="T14" fmla="*/ 0 60000 65536"/>
                      <a:gd name="T15" fmla="*/ 0 60000 65536"/>
                      <a:gd name="T16" fmla="*/ 0 60000 65536"/>
                      <a:gd name="T17" fmla="*/ 0 60000 65536"/>
                      <a:gd name="T18" fmla="*/ 0 60000 65536"/>
                      <a:gd name="T19" fmla="*/ 0 60000 65536"/>
                      <a:gd name="T20" fmla="*/ 0 60000 65536"/>
                      <a:gd name="T21" fmla="*/ 0 w 94"/>
                      <a:gd name="T22" fmla="*/ 0 h 127"/>
                      <a:gd name="T23" fmla="*/ 94 w 94"/>
                      <a:gd name="T24" fmla="*/ 127 h 1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127">
                        <a:moveTo>
                          <a:pt x="0" y="127"/>
                        </a:moveTo>
                        <a:lnTo>
                          <a:pt x="3" y="127"/>
                        </a:lnTo>
                        <a:lnTo>
                          <a:pt x="3" y="2"/>
                        </a:lnTo>
                        <a:lnTo>
                          <a:pt x="93" y="2"/>
                        </a:lnTo>
                        <a:lnTo>
                          <a:pt x="94" y="0"/>
                        </a:lnTo>
                        <a:lnTo>
                          <a:pt x="0" y="1"/>
                        </a:lnTo>
                        <a:lnTo>
                          <a:pt x="0" y="12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8" name="Freeform 1225"/>
                  <p:cNvSpPr>
                    <a:spLocks/>
                  </p:cNvSpPr>
                  <p:nvPr/>
                </p:nvSpPr>
                <p:spPr bwMode="auto">
                  <a:xfrm>
                    <a:off x="4689" y="2393"/>
                    <a:ext cx="39" cy="28"/>
                  </a:xfrm>
                  <a:custGeom>
                    <a:avLst/>
                    <a:gdLst>
                      <a:gd name="T0" fmla="*/ 76 w 78"/>
                      <a:gd name="T1" fmla="*/ 2 h 55"/>
                      <a:gd name="T2" fmla="*/ 76 w 78"/>
                      <a:gd name="T3" fmla="*/ 13 h 55"/>
                      <a:gd name="T4" fmla="*/ 1 w 78"/>
                      <a:gd name="T5" fmla="*/ 13 h 55"/>
                      <a:gd name="T6" fmla="*/ 0 w 78"/>
                      <a:gd name="T7" fmla="*/ 55 h 55"/>
                      <a:gd name="T8" fmla="*/ 2 w 78"/>
                      <a:gd name="T9" fmla="*/ 54 h 55"/>
                      <a:gd name="T10" fmla="*/ 2 w 78"/>
                      <a:gd name="T11" fmla="*/ 18 h 55"/>
                      <a:gd name="T12" fmla="*/ 78 w 78"/>
                      <a:gd name="T13" fmla="*/ 17 h 55"/>
                      <a:gd name="T14" fmla="*/ 77 w 78"/>
                      <a:gd name="T15" fmla="*/ 0 h 55"/>
                      <a:gd name="T16" fmla="*/ 76 w 78"/>
                      <a:gd name="T17" fmla="*/ 2 h 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55"/>
                      <a:gd name="T29" fmla="*/ 78 w 78"/>
                      <a:gd name="T30" fmla="*/ 55 h 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55">
                        <a:moveTo>
                          <a:pt x="76" y="2"/>
                        </a:moveTo>
                        <a:lnTo>
                          <a:pt x="76" y="13"/>
                        </a:lnTo>
                        <a:lnTo>
                          <a:pt x="1" y="13"/>
                        </a:lnTo>
                        <a:lnTo>
                          <a:pt x="0" y="55"/>
                        </a:lnTo>
                        <a:lnTo>
                          <a:pt x="2" y="54"/>
                        </a:lnTo>
                        <a:lnTo>
                          <a:pt x="2" y="18"/>
                        </a:lnTo>
                        <a:lnTo>
                          <a:pt x="78" y="17"/>
                        </a:lnTo>
                        <a:lnTo>
                          <a:pt x="77" y="0"/>
                        </a:lnTo>
                        <a:lnTo>
                          <a:pt x="76"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49" name="Freeform 1226"/>
                  <p:cNvSpPr>
                    <a:spLocks/>
                  </p:cNvSpPr>
                  <p:nvPr/>
                </p:nvSpPr>
                <p:spPr bwMode="auto">
                  <a:xfrm>
                    <a:off x="4689" y="2420"/>
                    <a:ext cx="37" cy="8"/>
                  </a:xfrm>
                  <a:custGeom>
                    <a:avLst/>
                    <a:gdLst>
                      <a:gd name="T0" fmla="*/ 0 w 73"/>
                      <a:gd name="T1" fmla="*/ 1 h 16"/>
                      <a:gd name="T2" fmla="*/ 71 w 73"/>
                      <a:gd name="T3" fmla="*/ 2 h 16"/>
                      <a:gd name="T4" fmla="*/ 71 w 73"/>
                      <a:gd name="T5" fmla="*/ 12 h 16"/>
                      <a:gd name="T6" fmla="*/ 73 w 73"/>
                      <a:gd name="T7" fmla="*/ 16 h 16"/>
                      <a:gd name="T8" fmla="*/ 72 w 73"/>
                      <a:gd name="T9" fmla="*/ 0 h 16"/>
                      <a:gd name="T10" fmla="*/ 2 w 73"/>
                      <a:gd name="T11" fmla="*/ 0 h 16"/>
                      <a:gd name="T12" fmla="*/ 0 w 73"/>
                      <a:gd name="T13" fmla="*/ 1 h 16"/>
                      <a:gd name="T14" fmla="*/ 0 60000 65536"/>
                      <a:gd name="T15" fmla="*/ 0 60000 65536"/>
                      <a:gd name="T16" fmla="*/ 0 60000 65536"/>
                      <a:gd name="T17" fmla="*/ 0 60000 65536"/>
                      <a:gd name="T18" fmla="*/ 0 60000 65536"/>
                      <a:gd name="T19" fmla="*/ 0 60000 65536"/>
                      <a:gd name="T20" fmla="*/ 0 60000 65536"/>
                      <a:gd name="T21" fmla="*/ 0 w 73"/>
                      <a:gd name="T22" fmla="*/ 0 h 16"/>
                      <a:gd name="T23" fmla="*/ 73 w 7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16">
                        <a:moveTo>
                          <a:pt x="0" y="1"/>
                        </a:moveTo>
                        <a:lnTo>
                          <a:pt x="71" y="2"/>
                        </a:lnTo>
                        <a:lnTo>
                          <a:pt x="71" y="12"/>
                        </a:lnTo>
                        <a:lnTo>
                          <a:pt x="73" y="16"/>
                        </a:lnTo>
                        <a:lnTo>
                          <a:pt x="72" y="0"/>
                        </a:lnTo>
                        <a:lnTo>
                          <a:pt x="2"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0" name="Freeform 1227"/>
                  <p:cNvSpPr>
                    <a:spLocks/>
                  </p:cNvSpPr>
                  <p:nvPr/>
                </p:nvSpPr>
                <p:spPr bwMode="auto">
                  <a:xfrm>
                    <a:off x="4689" y="2427"/>
                    <a:ext cx="37" cy="23"/>
                  </a:xfrm>
                  <a:custGeom>
                    <a:avLst/>
                    <a:gdLst>
                      <a:gd name="T0" fmla="*/ 71 w 73"/>
                      <a:gd name="T1" fmla="*/ 0 h 46"/>
                      <a:gd name="T2" fmla="*/ 1 w 73"/>
                      <a:gd name="T3" fmla="*/ 0 h 46"/>
                      <a:gd name="T4" fmla="*/ 0 w 73"/>
                      <a:gd name="T5" fmla="*/ 46 h 46"/>
                      <a:gd name="T6" fmla="*/ 2 w 73"/>
                      <a:gd name="T7" fmla="*/ 45 h 46"/>
                      <a:gd name="T8" fmla="*/ 2 w 73"/>
                      <a:gd name="T9" fmla="*/ 5 h 46"/>
                      <a:gd name="T10" fmla="*/ 73 w 73"/>
                      <a:gd name="T11" fmla="*/ 4 h 46"/>
                      <a:gd name="T12" fmla="*/ 71 w 73"/>
                      <a:gd name="T13" fmla="*/ 0 h 46"/>
                      <a:gd name="T14" fmla="*/ 0 60000 65536"/>
                      <a:gd name="T15" fmla="*/ 0 60000 65536"/>
                      <a:gd name="T16" fmla="*/ 0 60000 65536"/>
                      <a:gd name="T17" fmla="*/ 0 60000 65536"/>
                      <a:gd name="T18" fmla="*/ 0 60000 65536"/>
                      <a:gd name="T19" fmla="*/ 0 60000 65536"/>
                      <a:gd name="T20" fmla="*/ 0 60000 65536"/>
                      <a:gd name="T21" fmla="*/ 0 w 73"/>
                      <a:gd name="T22" fmla="*/ 0 h 46"/>
                      <a:gd name="T23" fmla="*/ 73 w 73"/>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46">
                        <a:moveTo>
                          <a:pt x="71" y="0"/>
                        </a:moveTo>
                        <a:lnTo>
                          <a:pt x="1" y="0"/>
                        </a:lnTo>
                        <a:lnTo>
                          <a:pt x="0" y="46"/>
                        </a:lnTo>
                        <a:lnTo>
                          <a:pt x="2" y="45"/>
                        </a:lnTo>
                        <a:lnTo>
                          <a:pt x="2" y="5"/>
                        </a:lnTo>
                        <a:lnTo>
                          <a:pt x="73" y="4"/>
                        </a:lnTo>
                        <a:lnTo>
                          <a:pt x="7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1" name="Freeform 1228"/>
                  <p:cNvSpPr>
                    <a:spLocks/>
                  </p:cNvSpPr>
                  <p:nvPr/>
                </p:nvSpPr>
                <p:spPr bwMode="auto">
                  <a:xfrm>
                    <a:off x="4689" y="2449"/>
                    <a:ext cx="40" cy="9"/>
                  </a:xfrm>
                  <a:custGeom>
                    <a:avLst/>
                    <a:gdLst>
                      <a:gd name="T0" fmla="*/ 0 w 80"/>
                      <a:gd name="T1" fmla="*/ 1 h 18"/>
                      <a:gd name="T2" fmla="*/ 78 w 80"/>
                      <a:gd name="T3" fmla="*/ 3 h 18"/>
                      <a:gd name="T4" fmla="*/ 78 w 80"/>
                      <a:gd name="T5" fmla="*/ 14 h 18"/>
                      <a:gd name="T6" fmla="*/ 80 w 80"/>
                      <a:gd name="T7" fmla="*/ 18 h 18"/>
                      <a:gd name="T8" fmla="*/ 79 w 80"/>
                      <a:gd name="T9" fmla="*/ 0 h 18"/>
                      <a:gd name="T10" fmla="*/ 2 w 80"/>
                      <a:gd name="T11" fmla="*/ 0 h 18"/>
                      <a:gd name="T12" fmla="*/ 0 w 80"/>
                      <a:gd name="T13" fmla="*/ 1 h 18"/>
                      <a:gd name="T14" fmla="*/ 0 60000 65536"/>
                      <a:gd name="T15" fmla="*/ 0 60000 65536"/>
                      <a:gd name="T16" fmla="*/ 0 60000 65536"/>
                      <a:gd name="T17" fmla="*/ 0 60000 65536"/>
                      <a:gd name="T18" fmla="*/ 0 60000 65536"/>
                      <a:gd name="T19" fmla="*/ 0 60000 65536"/>
                      <a:gd name="T20" fmla="*/ 0 60000 65536"/>
                      <a:gd name="T21" fmla="*/ 0 w 80"/>
                      <a:gd name="T22" fmla="*/ 0 h 18"/>
                      <a:gd name="T23" fmla="*/ 80 w 80"/>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18">
                        <a:moveTo>
                          <a:pt x="0" y="1"/>
                        </a:moveTo>
                        <a:lnTo>
                          <a:pt x="78" y="3"/>
                        </a:lnTo>
                        <a:lnTo>
                          <a:pt x="78" y="14"/>
                        </a:lnTo>
                        <a:lnTo>
                          <a:pt x="80" y="18"/>
                        </a:lnTo>
                        <a:lnTo>
                          <a:pt x="79" y="0"/>
                        </a:lnTo>
                        <a:lnTo>
                          <a:pt x="2"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2" name="Freeform 1229"/>
                  <p:cNvSpPr>
                    <a:spLocks/>
                  </p:cNvSpPr>
                  <p:nvPr/>
                </p:nvSpPr>
                <p:spPr bwMode="auto">
                  <a:xfrm>
                    <a:off x="4681" y="2456"/>
                    <a:ext cx="48" cy="2"/>
                  </a:xfrm>
                  <a:custGeom>
                    <a:avLst/>
                    <a:gdLst>
                      <a:gd name="T0" fmla="*/ 95 w 97"/>
                      <a:gd name="T1" fmla="*/ 0 h 5"/>
                      <a:gd name="T2" fmla="*/ 3 w 97"/>
                      <a:gd name="T3" fmla="*/ 0 h 5"/>
                      <a:gd name="T4" fmla="*/ 0 w 97"/>
                      <a:gd name="T5" fmla="*/ 2 h 5"/>
                      <a:gd name="T6" fmla="*/ 2 w 97"/>
                      <a:gd name="T7" fmla="*/ 5 h 5"/>
                      <a:gd name="T8" fmla="*/ 97 w 97"/>
                      <a:gd name="T9" fmla="*/ 4 h 5"/>
                      <a:gd name="T10" fmla="*/ 95 w 97"/>
                      <a:gd name="T11" fmla="*/ 0 h 5"/>
                      <a:gd name="T12" fmla="*/ 0 60000 65536"/>
                      <a:gd name="T13" fmla="*/ 0 60000 65536"/>
                      <a:gd name="T14" fmla="*/ 0 60000 65536"/>
                      <a:gd name="T15" fmla="*/ 0 60000 65536"/>
                      <a:gd name="T16" fmla="*/ 0 60000 65536"/>
                      <a:gd name="T17" fmla="*/ 0 60000 65536"/>
                      <a:gd name="T18" fmla="*/ 0 w 97"/>
                      <a:gd name="T19" fmla="*/ 0 h 5"/>
                      <a:gd name="T20" fmla="*/ 97 w 97"/>
                      <a:gd name="T21" fmla="*/ 5 h 5"/>
                    </a:gdLst>
                    <a:ahLst/>
                    <a:cxnLst>
                      <a:cxn ang="T12">
                        <a:pos x="T0" y="T1"/>
                      </a:cxn>
                      <a:cxn ang="T13">
                        <a:pos x="T2" y="T3"/>
                      </a:cxn>
                      <a:cxn ang="T14">
                        <a:pos x="T4" y="T5"/>
                      </a:cxn>
                      <a:cxn ang="T15">
                        <a:pos x="T6" y="T7"/>
                      </a:cxn>
                      <a:cxn ang="T16">
                        <a:pos x="T8" y="T9"/>
                      </a:cxn>
                      <a:cxn ang="T17">
                        <a:pos x="T10" y="T11"/>
                      </a:cxn>
                    </a:cxnLst>
                    <a:rect l="T18" t="T19" r="T20" b="T21"/>
                    <a:pathLst>
                      <a:path w="97" h="5">
                        <a:moveTo>
                          <a:pt x="95" y="0"/>
                        </a:moveTo>
                        <a:lnTo>
                          <a:pt x="3" y="0"/>
                        </a:lnTo>
                        <a:lnTo>
                          <a:pt x="0" y="2"/>
                        </a:lnTo>
                        <a:lnTo>
                          <a:pt x="2" y="5"/>
                        </a:lnTo>
                        <a:lnTo>
                          <a:pt x="97" y="4"/>
                        </a:lnTo>
                        <a:lnTo>
                          <a:pt x="9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3" name="Freeform 1230"/>
                  <p:cNvSpPr>
                    <a:spLocks/>
                  </p:cNvSpPr>
                  <p:nvPr/>
                </p:nvSpPr>
                <p:spPr bwMode="auto">
                  <a:xfrm>
                    <a:off x="4738" y="2393"/>
                    <a:ext cx="50" cy="65"/>
                  </a:xfrm>
                  <a:custGeom>
                    <a:avLst/>
                    <a:gdLst>
                      <a:gd name="T0" fmla="*/ 17 w 102"/>
                      <a:gd name="T1" fmla="*/ 94 h 132"/>
                      <a:gd name="T2" fmla="*/ 21 w 102"/>
                      <a:gd name="T3" fmla="*/ 103 h 132"/>
                      <a:gd name="T4" fmla="*/ 27 w 102"/>
                      <a:gd name="T5" fmla="*/ 109 h 132"/>
                      <a:gd name="T6" fmla="*/ 36 w 102"/>
                      <a:gd name="T7" fmla="*/ 113 h 132"/>
                      <a:gd name="T8" fmla="*/ 48 w 102"/>
                      <a:gd name="T9" fmla="*/ 116 h 132"/>
                      <a:gd name="T10" fmla="*/ 59 w 102"/>
                      <a:gd name="T11" fmla="*/ 116 h 132"/>
                      <a:gd name="T12" fmla="*/ 68 w 102"/>
                      <a:gd name="T13" fmla="*/ 114 h 132"/>
                      <a:gd name="T14" fmla="*/ 77 w 102"/>
                      <a:gd name="T15" fmla="*/ 110 h 132"/>
                      <a:gd name="T16" fmla="*/ 81 w 102"/>
                      <a:gd name="T17" fmla="*/ 105 h 132"/>
                      <a:gd name="T18" fmla="*/ 85 w 102"/>
                      <a:gd name="T19" fmla="*/ 98 h 132"/>
                      <a:gd name="T20" fmla="*/ 85 w 102"/>
                      <a:gd name="T21" fmla="*/ 91 h 132"/>
                      <a:gd name="T22" fmla="*/ 82 w 102"/>
                      <a:gd name="T23" fmla="*/ 86 h 132"/>
                      <a:gd name="T24" fmla="*/ 77 w 102"/>
                      <a:gd name="T25" fmla="*/ 81 h 132"/>
                      <a:gd name="T26" fmla="*/ 70 w 102"/>
                      <a:gd name="T27" fmla="*/ 78 h 132"/>
                      <a:gd name="T28" fmla="*/ 59 w 102"/>
                      <a:gd name="T29" fmla="*/ 73 h 132"/>
                      <a:gd name="T30" fmla="*/ 42 w 102"/>
                      <a:gd name="T31" fmla="*/ 68 h 132"/>
                      <a:gd name="T32" fmla="*/ 26 w 102"/>
                      <a:gd name="T33" fmla="*/ 64 h 132"/>
                      <a:gd name="T34" fmla="*/ 17 w 102"/>
                      <a:gd name="T35" fmla="*/ 59 h 132"/>
                      <a:gd name="T36" fmla="*/ 10 w 102"/>
                      <a:gd name="T37" fmla="*/ 51 h 132"/>
                      <a:gd name="T38" fmla="*/ 5 w 102"/>
                      <a:gd name="T39" fmla="*/ 43 h 132"/>
                      <a:gd name="T40" fmla="*/ 5 w 102"/>
                      <a:gd name="T41" fmla="*/ 33 h 132"/>
                      <a:gd name="T42" fmla="*/ 7 w 102"/>
                      <a:gd name="T43" fmla="*/ 22 h 132"/>
                      <a:gd name="T44" fmla="*/ 13 w 102"/>
                      <a:gd name="T45" fmla="*/ 13 h 132"/>
                      <a:gd name="T46" fmla="*/ 22 w 102"/>
                      <a:gd name="T47" fmla="*/ 6 h 132"/>
                      <a:gd name="T48" fmla="*/ 35 w 102"/>
                      <a:gd name="T49" fmla="*/ 2 h 132"/>
                      <a:gd name="T50" fmla="*/ 50 w 102"/>
                      <a:gd name="T51" fmla="*/ 0 h 132"/>
                      <a:gd name="T52" fmla="*/ 64 w 102"/>
                      <a:gd name="T53" fmla="*/ 2 h 132"/>
                      <a:gd name="T54" fmla="*/ 78 w 102"/>
                      <a:gd name="T55" fmla="*/ 6 h 132"/>
                      <a:gd name="T56" fmla="*/ 88 w 102"/>
                      <a:gd name="T57" fmla="*/ 13 h 132"/>
                      <a:gd name="T58" fmla="*/ 94 w 102"/>
                      <a:gd name="T59" fmla="*/ 23 h 132"/>
                      <a:gd name="T60" fmla="*/ 96 w 102"/>
                      <a:gd name="T61" fmla="*/ 36 h 132"/>
                      <a:gd name="T62" fmla="*/ 79 w 102"/>
                      <a:gd name="T63" fmla="*/ 29 h 132"/>
                      <a:gd name="T64" fmla="*/ 73 w 102"/>
                      <a:gd name="T65" fmla="*/ 21 h 132"/>
                      <a:gd name="T66" fmla="*/ 60 w 102"/>
                      <a:gd name="T67" fmla="*/ 15 h 132"/>
                      <a:gd name="T68" fmla="*/ 44 w 102"/>
                      <a:gd name="T69" fmla="*/ 15 h 132"/>
                      <a:gd name="T70" fmla="*/ 32 w 102"/>
                      <a:gd name="T71" fmla="*/ 18 h 132"/>
                      <a:gd name="T72" fmla="*/ 24 w 102"/>
                      <a:gd name="T73" fmla="*/ 25 h 132"/>
                      <a:gd name="T74" fmla="*/ 21 w 102"/>
                      <a:gd name="T75" fmla="*/ 33 h 132"/>
                      <a:gd name="T76" fmla="*/ 22 w 102"/>
                      <a:gd name="T77" fmla="*/ 40 h 132"/>
                      <a:gd name="T78" fmla="*/ 26 w 102"/>
                      <a:gd name="T79" fmla="*/ 45 h 132"/>
                      <a:gd name="T80" fmla="*/ 39 w 102"/>
                      <a:gd name="T81" fmla="*/ 51 h 132"/>
                      <a:gd name="T82" fmla="*/ 60 w 102"/>
                      <a:gd name="T83" fmla="*/ 56 h 132"/>
                      <a:gd name="T84" fmla="*/ 77 w 102"/>
                      <a:gd name="T85" fmla="*/ 60 h 132"/>
                      <a:gd name="T86" fmla="*/ 87 w 102"/>
                      <a:gd name="T87" fmla="*/ 67 h 132"/>
                      <a:gd name="T88" fmla="*/ 96 w 102"/>
                      <a:gd name="T89" fmla="*/ 75 h 132"/>
                      <a:gd name="T90" fmla="*/ 101 w 102"/>
                      <a:gd name="T91" fmla="*/ 85 h 132"/>
                      <a:gd name="T92" fmla="*/ 101 w 102"/>
                      <a:gd name="T93" fmla="*/ 96 h 132"/>
                      <a:gd name="T94" fmla="*/ 98 w 102"/>
                      <a:gd name="T95" fmla="*/ 108 h 132"/>
                      <a:gd name="T96" fmla="*/ 90 w 102"/>
                      <a:gd name="T97" fmla="*/ 118 h 132"/>
                      <a:gd name="T98" fmla="*/ 80 w 102"/>
                      <a:gd name="T99" fmla="*/ 126 h 132"/>
                      <a:gd name="T100" fmla="*/ 67 w 102"/>
                      <a:gd name="T101" fmla="*/ 131 h 132"/>
                      <a:gd name="T102" fmla="*/ 51 w 102"/>
                      <a:gd name="T103" fmla="*/ 131 h 132"/>
                      <a:gd name="T104" fmla="*/ 34 w 102"/>
                      <a:gd name="T105" fmla="*/ 129 h 132"/>
                      <a:gd name="T106" fmla="*/ 19 w 102"/>
                      <a:gd name="T107" fmla="*/ 124 h 132"/>
                      <a:gd name="T108" fmla="*/ 9 w 102"/>
                      <a:gd name="T109" fmla="*/ 114 h 132"/>
                      <a:gd name="T110" fmla="*/ 3 w 102"/>
                      <a:gd name="T111" fmla="*/ 103 h 132"/>
                      <a:gd name="T112" fmla="*/ 0 w 102"/>
                      <a:gd name="T113" fmla="*/ 89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2"/>
                      <a:gd name="T172" fmla="*/ 0 h 132"/>
                      <a:gd name="T173" fmla="*/ 102 w 102"/>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2" h="132">
                        <a:moveTo>
                          <a:pt x="0" y="89"/>
                        </a:moveTo>
                        <a:lnTo>
                          <a:pt x="15" y="87"/>
                        </a:lnTo>
                        <a:lnTo>
                          <a:pt x="15" y="88"/>
                        </a:lnTo>
                        <a:lnTo>
                          <a:pt x="15" y="89"/>
                        </a:lnTo>
                        <a:lnTo>
                          <a:pt x="15" y="91"/>
                        </a:lnTo>
                        <a:lnTo>
                          <a:pt x="17" y="93"/>
                        </a:lnTo>
                        <a:lnTo>
                          <a:pt x="17" y="94"/>
                        </a:lnTo>
                        <a:lnTo>
                          <a:pt x="17" y="96"/>
                        </a:lnTo>
                        <a:lnTo>
                          <a:pt x="18" y="97"/>
                        </a:lnTo>
                        <a:lnTo>
                          <a:pt x="18" y="98"/>
                        </a:lnTo>
                        <a:lnTo>
                          <a:pt x="19" y="100"/>
                        </a:lnTo>
                        <a:lnTo>
                          <a:pt x="19" y="101"/>
                        </a:lnTo>
                        <a:lnTo>
                          <a:pt x="20" y="102"/>
                        </a:lnTo>
                        <a:lnTo>
                          <a:pt x="21" y="103"/>
                        </a:lnTo>
                        <a:lnTo>
                          <a:pt x="22" y="104"/>
                        </a:lnTo>
                        <a:lnTo>
                          <a:pt x="24" y="105"/>
                        </a:lnTo>
                        <a:lnTo>
                          <a:pt x="25" y="106"/>
                        </a:lnTo>
                        <a:lnTo>
                          <a:pt x="25" y="108"/>
                        </a:lnTo>
                        <a:lnTo>
                          <a:pt x="26" y="109"/>
                        </a:lnTo>
                        <a:lnTo>
                          <a:pt x="27" y="109"/>
                        </a:lnTo>
                        <a:lnTo>
                          <a:pt x="28" y="110"/>
                        </a:lnTo>
                        <a:lnTo>
                          <a:pt x="29" y="111"/>
                        </a:lnTo>
                        <a:lnTo>
                          <a:pt x="30" y="111"/>
                        </a:lnTo>
                        <a:lnTo>
                          <a:pt x="32" y="112"/>
                        </a:lnTo>
                        <a:lnTo>
                          <a:pt x="34" y="113"/>
                        </a:lnTo>
                        <a:lnTo>
                          <a:pt x="35" y="113"/>
                        </a:lnTo>
                        <a:lnTo>
                          <a:pt x="36" y="113"/>
                        </a:lnTo>
                        <a:lnTo>
                          <a:pt x="39" y="114"/>
                        </a:lnTo>
                        <a:lnTo>
                          <a:pt x="40" y="114"/>
                        </a:lnTo>
                        <a:lnTo>
                          <a:pt x="41" y="114"/>
                        </a:lnTo>
                        <a:lnTo>
                          <a:pt x="43" y="116"/>
                        </a:lnTo>
                        <a:lnTo>
                          <a:pt x="44" y="116"/>
                        </a:lnTo>
                        <a:lnTo>
                          <a:pt x="47" y="116"/>
                        </a:lnTo>
                        <a:lnTo>
                          <a:pt x="48" y="116"/>
                        </a:lnTo>
                        <a:lnTo>
                          <a:pt x="50" y="116"/>
                        </a:lnTo>
                        <a:lnTo>
                          <a:pt x="51" y="116"/>
                        </a:lnTo>
                        <a:lnTo>
                          <a:pt x="53" y="117"/>
                        </a:lnTo>
                        <a:lnTo>
                          <a:pt x="55" y="116"/>
                        </a:lnTo>
                        <a:lnTo>
                          <a:pt x="56" y="116"/>
                        </a:lnTo>
                        <a:lnTo>
                          <a:pt x="57" y="116"/>
                        </a:lnTo>
                        <a:lnTo>
                          <a:pt x="59" y="116"/>
                        </a:lnTo>
                        <a:lnTo>
                          <a:pt x="60" y="116"/>
                        </a:lnTo>
                        <a:lnTo>
                          <a:pt x="62" y="116"/>
                        </a:lnTo>
                        <a:lnTo>
                          <a:pt x="63" y="116"/>
                        </a:lnTo>
                        <a:lnTo>
                          <a:pt x="65" y="116"/>
                        </a:lnTo>
                        <a:lnTo>
                          <a:pt x="66" y="114"/>
                        </a:lnTo>
                        <a:lnTo>
                          <a:pt x="67" y="114"/>
                        </a:lnTo>
                        <a:lnTo>
                          <a:pt x="68" y="114"/>
                        </a:lnTo>
                        <a:lnTo>
                          <a:pt x="71" y="114"/>
                        </a:lnTo>
                        <a:lnTo>
                          <a:pt x="71" y="113"/>
                        </a:lnTo>
                        <a:lnTo>
                          <a:pt x="72" y="112"/>
                        </a:lnTo>
                        <a:lnTo>
                          <a:pt x="73" y="112"/>
                        </a:lnTo>
                        <a:lnTo>
                          <a:pt x="74" y="111"/>
                        </a:lnTo>
                        <a:lnTo>
                          <a:pt x="75" y="111"/>
                        </a:lnTo>
                        <a:lnTo>
                          <a:pt x="77" y="110"/>
                        </a:lnTo>
                        <a:lnTo>
                          <a:pt x="78" y="109"/>
                        </a:lnTo>
                        <a:lnTo>
                          <a:pt x="79" y="108"/>
                        </a:lnTo>
                        <a:lnTo>
                          <a:pt x="80" y="106"/>
                        </a:lnTo>
                        <a:lnTo>
                          <a:pt x="81" y="106"/>
                        </a:lnTo>
                        <a:lnTo>
                          <a:pt x="81" y="105"/>
                        </a:lnTo>
                        <a:lnTo>
                          <a:pt x="82" y="104"/>
                        </a:lnTo>
                        <a:lnTo>
                          <a:pt x="82" y="103"/>
                        </a:lnTo>
                        <a:lnTo>
                          <a:pt x="83" y="102"/>
                        </a:lnTo>
                        <a:lnTo>
                          <a:pt x="83" y="101"/>
                        </a:lnTo>
                        <a:lnTo>
                          <a:pt x="85" y="100"/>
                        </a:lnTo>
                        <a:lnTo>
                          <a:pt x="85" y="98"/>
                        </a:lnTo>
                        <a:lnTo>
                          <a:pt x="85" y="97"/>
                        </a:lnTo>
                        <a:lnTo>
                          <a:pt x="85" y="96"/>
                        </a:lnTo>
                        <a:lnTo>
                          <a:pt x="85" y="95"/>
                        </a:lnTo>
                        <a:lnTo>
                          <a:pt x="86" y="95"/>
                        </a:lnTo>
                        <a:lnTo>
                          <a:pt x="85" y="94"/>
                        </a:lnTo>
                        <a:lnTo>
                          <a:pt x="85" y="93"/>
                        </a:lnTo>
                        <a:lnTo>
                          <a:pt x="85" y="91"/>
                        </a:lnTo>
                        <a:lnTo>
                          <a:pt x="85" y="90"/>
                        </a:lnTo>
                        <a:lnTo>
                          <a:pt x="83" y="89"/>
                        </a:lnTo>
                        <a:lnTo>
                          <a:pt x="83" y="88"/>
                        </a:lnTo>
                        <a:lnTo>
                          <a:pt x="83" y="87"/>
                        </a:lnTo>
                        <a:lnTo>
                          <a:pt x="82" y="87"/>
                        </a:lnTo>
                        <a:lnTo>
                          <a:pt x="82" y="86"/>
                        </a:lnTo>
                        <a:lnTo>
                          <a:pt x="81" y="85"/>
                        </a:lnTo>
                        <a:lnTo>
                          <a:pt x="80" y="83"/>
                        </a:lnTo>
                        <a:lnTo>
                          <a:pt x="79" y="82"/>
                        </a:lnTo>
                        <a:lnTo>
                          <a:pt x="78" y="81"/>
                        </a:lnTo>
                        <a:lnTo>
                          <a:pt x="77" y="81"/>
                        </a:lnTo>
                        <a:lnTo>
                          <a:pt x="75" y="80"/>
                        </a:lnTo>
                        <a:lnTo>
                          <a:pt x="74" y="79"/>
                        </a:lnTo>
                        <a:lnTo>
                          <a:pt x="73" y="79"/>
                        </a:lnTo>
                        <a:lnTo>
                          <a:pt x="72" y="78"/>
                        </a:lnTo>
                        <a:lnTo>
                          <a:pt x="71" y="78"/>
                        </a:lnTo>
                        <a:lnTo>
                          <a:pt x="70" y="78"/>
                        </a:lnTo>
                        <a:lnTo>
                          <a:pt x="68" y="76"/>
                        </a:lnTo>
                        <a:lnTo>
                          <a:pt x="67" y="76"/>
                        </a:lnTo>
                        <a:lnTo>
                          <a:pt x="66" y="75"/>
                        </a:lnTo>
                        <a:lnTo>
                          <a:pt x="65" y="75"/>
                        </a:lnTo>
                        <a:lnTo>
                          <a:pt x="63" y="74"/>
                        </a:lnTo>
                        <a:lnTo>
                          <a:pt x="62" y="74"/>
                        </a:lnTo>
                        <a:lnTo>
                          <a:pt x="59" y="73"/>
                        </a:lnTo>
                        <a:lnTo>
                          <a:pt x="57" y="73"/>
                        </a:lnTo>
                        <a:lnTo>
                          <a:pt x="55" y="72"/>
                        </a:lnTo>
                        <a:lnTo>
                          <a:pt x="52" y="72"/>
                        </a:lnTo>
                        <a:lnTo>
                          <a:pt x="50" y="71"/>
                        </a:lnTo>
                        <a:lnTo>
                          <a:pt x="48" y="71"/>
                        </a:lnTo>
                        <a:lnTo>
                          <a:pt x="44" y="70"/>
                        </a:lnTo>
                        <a:lnTo>
                          <a:pt x="42" y="68"/>
                        </a:lnTo>
                        <a:lnTo>
                          <a:pt x="39" y="68"/>
                        </a:lnTo>
                        <a:lnTo>
                          <a:pt x="36" y="67"/>
                        </a:lnTo>
                        <a:lnTo>
                          <a:pt x="34" y="67"/>
                        </a:lnTo>
                        <a:lnTo>
                          <a:pt x="32" y="66"/>
                        </a:lnTo>
                        <a:lnTo>
                          <a:pt x="30" y="66"/>
                        </a:lnTo>
                        <a:lnTo>
                          <a:pt x="28" y="65"/>
                        </a:lnTo>
                        <a:lnTo>
                          <a:pt x="26" y="64"/>
                        </a:lnTo>
                        <a:lnTo>
                          <a:pt x="25" y="64"/>
                        </a:lnTo>
                        <a:lnTo>
                          <a:pt x="24" y="63"/>
                        </a:lnTo>
                        <a:lnTo>
                          <a:pt x="22" y="63"/>
                        </a:lnTo>
                        <a:lnTo>
                          <a:pt x="20" y="61"/>
                        </a:lnTo>
                        <a:lnTo>
                          <a:pt x="19" y="60"/>
                        </a:lnTo>
                        <a:lnTo>
                          <a:pt x="18" y="59"/>
                        </a:lnTo>
                        <a:lnTo>
                          <a:pt x="17" y="59"/>
                        </a:lnTo>
                        <a:lnTo>
                          <a:pt x="15" y="58"/>
                        </a:lnTo>
                        <a:lnTo>
                          <a:pt x="14" y="57"/>
                        </a:lnTo>
                        <a:lnTo>
                          <a:pt x="13" y="56"/>
                        </a:lnTo>
                        <a:lnTo>
                          <a:pt x="12" y="55"/>
                        </a:lnTo>
                        <a:lnTo>
                          <a:pt x="12" y="53"/>
                        </a:lnTo>
                        <a:lnTo>
                          <a:pt x="11" y="52"/>
                        </a:lnTo>
                        <a:lnTo>
                          <a:pt x="10" y="51"/>
                        </a:lnTo>
                        <a:lnTo>
                          <a:pt x="9" y="49"/>
                        </a:lnTo>
                        <a:lnTo>
                          <a:pt x="7" y="48"/>
                        </a:lnTo>
                        <a:lnTo>
                          <a:pt x="7" y="47"/>
                        </a:lnTo>
                        <a:lnTo>
                          <a:pt x="6" y="45"/>
                        </a:lnTo>
                        <a:lnTo>
                          <a:pt x="6" y="44"/>
                        </a:lnTo>
                        <a:lnTo>
                          <a:pt x="5" y="43"/>
                        </a:lnTo>
                        <a:lnTo>
                          <a:pt x="5" y="42"/>
                        </a:lnTo>
                        <a:lnTo>
                          <a:pt x="5" y="41"/>
                        </a:lnTo>
                        <a:lnTo>
                          <a:pt x="5" y="38"/>
                        </a:lnTo>
                        <a:lnTo>
                          <a:pt x="5" y="37"/>
                        </a:lnTo>
                        <a:lnTo>
                          <a:pt x="5" y="36"/>
                        </a:lnTo>
                        <a:lnTo>
                          <a:pt x="5" y="35"/>
                        </a:lnTo>
                        <a:lnTo>
                          <a:pt x="5" y="33"/>
                        </a:lnTo>
                        <a:lnTo>
                          <a:pt x="5" y="32"/>
                        </a:lnTo>
                        <a:lnTo>
                          <a:pt x="5" y="30"/>
                        </a:lnTo>
                        <a:lnTo>
                          <a:pt x="5" y="28"/>
                        </a:lnTo>
                        <a:lnTo>
                          <a:pt x="5" y="27"/>
                        </a:lnTo>
                        <a:lnTo>
                          <a:pt x="6" y="26"/>
                        </a:lnTo>
                        <a:lnTo>
                          <a:pt x="6" y="25"/>
                        </a:lnTo>
                        <a:lnTo>
                          <a:pt x="7" y="22"/>
                        </a:lnTo>
                        <a:lnTo>
                          <a:pt x="7" y="21"/>
                        </a:lnTo>
                        <a:lnTo>
                          <a:pt x="9" y="20"/>
                        </a:lnTo>
                        <a:lnTo>
                          <a:pt x="10" y="19"/>
                        </a:lnTo>
                        <a:lnTo>
                          <a:pt x="11" y="18"/>
                        </a:lnTo>
                        <a:lnTo>
                          <a:pt x="11" y="15"/>
                        </a:lnTo>
                        <a:lnTo>
                          <a:pt x="12" y="14"/>
                        </a:lnTo>
                        <a:lnTo>
                          <a:pt x="13" y="13"/>
                        </a:lnTo>
                        <a:lnTo>
                          <a:pt x="14" y="12"/>
                        </a:lnTo>
                        <a:lnTo>
                          <a:pt x="15" y="11"/>
                        </a:lnTo>
                        <a:lnTo>
                          <a:pt x="17" y="10"/>
                        </a:lnTo>
                        <a:lnTo>
                          <a:pt x="18" y="9"/>
                        </a:lnTo>
                        <a:lnTo>
                          <a:pt x="19" y="7"/>
                        </a:lnTo>
                        <a:lnTo>
                          <a:pt x="20" y="6"/>
                        </a:lnTo>
                        <a:lnTo>
                          <a:pt x="22" y="6"/>
                        </a:lnTo>
                        <a:lnTo>
                          <a:pt x="24" y="5"/>
                        </a:lnTo>
                        <a:lnTo>
                          <a:pt x="26" y="5"/>
                        </a:lnTo>
                        <a:lnTo>
                          <a:pt x="27" y="4"/>
                        </a:lnTo>
                        <a:lnTo>
                          <a:pt x="29" y="3"/>
                        </a:lnTo>
                        <a:lnTo>
                          <a:pt x="32" y="3"/>
                        </a:lnTo>
                        <a:lnTo>
                          <a:pt x="33" y="2"/>
                        </a:lnTo>
                        <a:lnTo>
                          <a:pt x="35" y="2"/>
                        </a:lnTo>
                        <a:lnTo>
                          <a:pt x="37" y="0"/>
                        </a:lnTo>
                        <a:lnTo>
                          <a:pt x="40" y="0"/>
                        </a:lnTo>
                        <a:lnTo>
                          <a:pt x="41" y="0"/>
                        </a:lnTo>
                        <a:lnTo>
                          <a:pt x="43" y="0"/>
                        </a:lnTo>
                        <a:lnTo>
                          <a:pt x="45" y="0"/>
                        </a:lnTo>
                        <a:lnTo>
                          <a:pt x="48" y="0"/>
                        </a:lnTo>
                        <a:lnTo>
                          <a:pt x="50" y="0"/>
                        </a:lnTo>
                        <a:lnTo>
                          <a:pt x="51" y="0"/>
                        </a:lnTo>
                        <a:lnTo>
                          <a:pt x="53" y="0"/>
                        </a:lnTo>
                        <a:lnTo>
                          <a:pt x="56" y="0"/>
                        </a:lnTo>
                        <a:lnTo>
                          <a:pt x="58" y="0"/>
                        </a:lnTo>
                        <a:lnTo>
                          <a:pt x="60" y="0"/>
                        </a:lnTo>
                        <a:lnTo>
                          <a:pt x="63" y="2"/>
                        </a:lnTo>
                        <a:lnTo>
                          <a:pt x="64" y="2"/>
                        </a:lnTo>
                        <a:lnTo>
                          <a:pt x="66" y="2"/>
                        </a:lnTo>
                        <a:lnTo>
                          <a:pt x="68" y="3"/>
                        </a:lnTo>
                        <a:lnTo>
                          <a:pt x="70" y="3"/>
                        </a:lnTo>
                        <a:lnTo>
                          <a:pt x="72" y="4"/>
                        </a:lnTo>
                        <a:lnTo>
                          <a:pt x="74" y="5"/>
                        </a:lnTo>
                        <a:lnTo>
                          <a:pt x="75" y="5"/>
                        </a:lnTo>
                        <a:lnTo>
                          <a:pt x="78" y="6"/>
                        </a:lnTo>
                        <a:lnTo>
                          <a:pt x="79" y="7"/>
                        </a:lnTo>
                        <a:lnTo>
                          <a:pt x="81" y="9"/>
                        </a:lnTo>
                        <a:lnTo>
                          <a:pt x="82" y="9"/>
                        </a:lnTo>
                        <a:lnTo>
                          <a:pt x="83" y="10"/>
                        </a:lnTo>
                        <a:lnTo>
                          <a:pt x="85" y="11"/>
                        </a:lnTo>
                        <a:lnTo>
                          <a:pt x="87" y="12"/>
                        </a:lnTo>
                        <a:lnTo>
                          <a:pt x="88" y="13"/>
                        </a:lnTo>
                        <a:lnTo>
                          <a:pt x="89" y="14"/>
                        </a:lnTo>
                        <a:lnTo>
                          <a:pt x="90" y="15"/>
                        </a:lnTo>
                        <a:lnTo>
                          <a:pt x="92" y="18"/>
                        </a:lnTo>
                        <a:lnTo>
                          <a:pt x="92" y="19"/>
                        </a:lnTo>
                        <a:lnTo>
                          <a:pt x="93" y="20"/>
                        </a:lnTo>
                        <a:lnTo>
                          <a:pt x="94" y="22"/>
                        </a:lnTo>
                        <a:lnTo>
                          <a:pt x="94" y="23"/>
                        </a:lnTo>
                        <a:lnTo>
                          <a:pt x="95" y="26"/>
                        </a:lnTo>
                        <a:lnTo>
                          <a:pt x="95" y="27"/>
                        </a:lnTo>
                        <a:lnTo>
                          <a:pt x="96" y="29"/>
                        </a:lnTo>
                        <a:lnTo>
                          <a:pt x="96" y="30"/>
                        </a:lnTo>
                        <a:lnTo>
                          <a:pt x="96" y="33"/>
                        </a:lnTo>
                        <a:lnTo>
                          <a:pt x="96" y="34"/>
                        </a:lnTo>
                        <a:lnTo>
                          <a:pt x="96" y="36"/>
                        </a:lnTo>
                        <a:lnTo>
                          <a:pt x="97" y="38"/>
                        </a:lnTo>
                        <a:lnTo>
                          <a:pt x="81" y="40"/>
                        </a:lnTo>
                        <a:lnTo>
                          <a:pt x="80" y="37"/>
                        </a:lnTo>
                        <a:lnTo>
                          <a:pt x="80" y="35"/>
                        </a:lnTo>
                        <a:lnTo>
                          <a:pt x="80" y="33"/>
                        </a:lnTo>
                        <a:lnTo>
                          <a:pt x="79" y="32"/>
                        </a:lnTo>
                        <a:lnTo>
                          <a:pt x="79" y="29"/>
                        </a:lnTo>
                        <a:lnTo>
                          <a:pt x="78" y="28"/>
                        </a:lnTo>
                        <a:lnTo>
                          <a:pt x="78" y="27"/>
                        </a:lnTo>
                        <a:lnTo>
                          <a:pt x="77" y="25"/>
                        </a:lnTo>
                        <a:lnTo>
                          <a:pt x="75" y="23"/>
                        </a:lnTo>
                        <a:lnTo>
                          <a:pt x="74" y="22"/>
                        </a:lnTo>
                        <a:lnTo>
                          <a:pt x="73" y="21"/>
                        </a:lnTo>
                        <a:lnTo>
                          <a:pt x="71" y="20"/>
                        </a:lnTo>
                        <a:lnTo>
                          <a:pt x="70" y="19"/>
                        </a:lnTo>
                        <a:lnTo>
                          <a:pt x="68" y="18"/>
                        </a:lnTo>
                        <a:lnTo>
                          <a:pt x="66" y="18"/>
                        </a:lnTo>
                        <a:lnTo>
                          <a:pt x="65" y="17"/>
                        </a:lnTo>
                        <a:lnTo>
                          <a:pt x="63" y="17"/>
                        </a:lnTo>
                        <a:lnTo>
                          <a:pt x="60" y="15"/>
                        </a:lnTo>
                        <a:lnTo>
                          <a:pt x="58" y="15"/>
                        </a:lnTo>
                        <a:lnTo>
                          <a:pt x="57" y="15"/>
                        </a:lnTo>
                        <a:lnTo>
                          <a:pt x="55" y="15"/>
                        </a:lnTo>
                        <a:lnTo>
                          <a:pt x="52" y="15"/>
                        </a:lnTo>
                        <a:lnTo>
                          <a:pt x="50" y="15"/>
                        </a:lnTo>
                        <a:lnTo>
                          <a:pt x="47" y="15"/>
                        </a:lnTo>
                        <a:lnTo>
                          <a:pt x="44" y="15"/>
                        </a:lnTo>
                        <a:lnTo>
                          <a:pt x="42" y="15"/>
                        </a:lnTo>
                        <a:lnTo>
                          <a:pt x="41" y="15"/>
                        </a:lnTo>
                        <a:lnTo>
                          <a:pt x="39" y="15"/>
                        </a:lnTo>
                        <a:lnTo>
                          <a:pt x="36" y="17"/>
                        </a:lnTo>
                        <a:lnTo>
                          <a:pt x="35" y="17"/>
                        </a:lnTo>
                        <a:lnTo>
                          <a:pt x="33" y="18"/>
                        </a:lnTo>
                        <a:lnTo>
                          <a:pt x="32" y="18"/>
                        </a:lnTo>
                        <a:lnTo>
                          <a:pt x="30" y="19"/>
                        </a:lnTo>
                        <a:lnTo>
                          <a:pt x="29" y="20"/>
                        </a:lnTo>
                        <a:lnTo>
                          <a:pt x="28" y="21"/>
                        </a:lnTo>
                        <a:lnTo>
                          <a:pt x="27" y="21"/>
                        </a:lnTo>
                        <a:lnTo>
                          <a:pt x="26" y="22"/>
                        </a:lnTo>
                        <a:lnTo>
                          <a:pt x="25" y="23"/>
                        </a:lnTo>
                        <a:lnTo>
                          <a:pt x="24" y="25"/>
                        </a:lnTo>
                        <a:lnTo>
                          <a:pt x="24" y="26"/>
                        </a:lnTo>
                        <a:lnTo>
                          <a:pt x="22" y="27"/>
                        </a:lnTo>
                        <a:lnTo>
                          <a:pt x="22" y="28"/>
                        </a:lnTo>
                        <a:lnTo>
                          <a:pt x="21" y="29"/>
                        </a:lnTo>
                        <a:lnTo>
                          <a:pt x="21" y="30"/>
                        </a:lnTo>
                        <a:lnTo>
                          <a:pt x="21" y="32"/>
                        </a:lnTo>
                        <a:lnTo>
                          <a:pt x="21" y="33"/>
                        </a:lnTo>
                        <a:lnTo>
                          <a:pt x="21" y="34"/>
                        </a:lnTo>
                        <a:lnTo>
                          <a:pt x="21" y="35"/>
                        </a:lnTo>
                        <a:lnTo>
                          <a:pt x="21" y="36"/>
                        </a:lnTo>
                        <a:lnTo>
                          <a:pt x="21" y="37"/>
                        </a:lnTo>
                        <a:lnTo>
                          <a:pt x="21" y="38"/>
                        </a:lnTo>
                        <a:lnTo>
                          <a:pt x="22" y="40"/>
                        </a:lnTo>
                        <a:lnTo>
                          <a:pt x="22" y="41"/>
                        </a:lnTo>
                        <a:lnTo>
                          <a:pt x="22" y="42"/>
                        </a:lnTo>
                        <a:lnTo>
                          <a:pt x="24" y="42"/>
                        </a:lnTo>
                        <a:lnTo>
                          <a:pt x="24" y="43"/>
                        </a:lnTo>
                        <a:lnTo>
                          <a:pt x="25" y="44"/>
                        </a:lnTo>
                        <a:lnTo>
                          <a:pt x="26" y="45"/>
                        </a:lnTo>
                        <a:lnTo>
                          <a:pt x="27" y="47"/>
                        </a:lnTo>
                        <a:lnTo>
                          <a:pt x="28" y="48"/>
                        </a:lnTo>
                        <a:lnTo>
                          <a:pt x="30" y="48"/>
                        </a:lnTo>
                        <a:lnTo>
                          <a:pt x="32" y="49"/>
                        </a:lnTo>
                        <a:lnTo>
                          <a:pt x="34" y="50"/>
                        </a:lnTo>
                        <a:lnTo>
                          <a:pt x="36" y="50"/>
                        </a:lnTo>
                        <a:lnTo>
                          <a:pt x="39" y="51"/>
                        </a:lnTo>
                        <a:lnTo>
                          <a:pt x="41" y="52"/>
                        </a:lnTo>
                        <a:lnTo>
                          <a:pt x="44" y="52"/>
                        </a:lnTo>
                        <a:lnTo>
                          <a:pt x="48" y="53"/>
                        </a:lnTo>
                        <a:lnTo>
                          <a:pt x="51" y="55"/>
                        </a:lnTo>
                        <a:lnTo>
                          <a:pt x="53" y="55"/>
                        </a:lnTo>
                        <a:lnTo>
                          <a:pt x="57" y="56"/>
                        </a:lnTo>
                        <a:lnTo>
                          <a:pt x="60" y="56"/>
                        </a:lnTo>
                        <a:lnTo>
                          <a:pt x="63" y="57"/>
                        </a:lnTo>
                        <a:lnTo>
                          <a:pt x="66" y="58"/>
                        </a:lnTo>
                        <a:lnTo>
                          <a:pt x="68" y="58"/>
                        </a:lnTo>
                        <a:lnTo>
                          <a:pt x="71" y="59"/>
                        </a:lnTo>
                        <a:lnTo>
                          <a:pt x="73" y="59"/>
                        </a:lnTo>
                        <a:lnTo>
                          <a:pt x="74" y="60"/>
                        </a:lnTo>
                        <a:lnTo>
                          <a:pt x="77" y="60"/>
                        </a:lnTo>
                        <a:lnTo>
                          <a:pt x="78" y="61"/>
                        </a:lnTo>
                        <a:lnTo>
                          <a:pt x="80" y="63"/>
                        </a:lnTo>
                        <a:lnTo>
                          <a:pt x="81" y="63"/>
                        </a:lnTo>
                        <a:lnTo>
                          <a:pt x="82" y="64"/>
                        </a:lnTo>
                        <a:lnTo>
                          <a:pt x="85" y="65"/>
                        </a:lnTo>
                        <a:lnTo>
                          <a:pt x="86" y="66"/>
                        </a:lnTo>
                        <a:lnTo>
                          <a:pt x="87" y="67"/>
                        </a:lnTo>
                        <a:lnTo>
                          <a:pt x="89" y="68"/>
                        </a:lnTo>
                        <a:lnTo>
                          <a:pt x="90" y="70"/>
                        </a:lnTo>
                        <a:lnTo>
                          <a:pt x="92" y="71"/>
                        </a:lnTo>
                        <a:lnTo>
                          <a:pt x="93" y="72"/>
                        </a:lnTo>
                        <a:lnTo>
                          <a:pt x="94" y="73"/>
                        </a:lnTo>
                        <a:lnTo>
                          <a:pt x="95" y="74"/>
                        </a:lnTo>
                        <a:lnTo>
                          <a:pt x="96" y="75"/>
                        </a:lnTo>
                        <a:lnTo>
                          <a:pt x="96" y="76"/>
                        </a:lnTo>
                        <a:lnTo>
                          <a:pt x="97" y="78"/>
                        </a:lnTo>
                        <a:lnTo>
                          <a:pt x="98" y="79"/>
                        </a:lnTo>
                        <a:lnTo>
                          <a:pt x="98" y="80"/>
                        </a:lnTo>
                        <a:lnTo>
                          <a:pt x="100" y="82"/>
                        </a:lnTo>
                        <a:lnTo>
                          <a:pt x="100" y="83"/>
                        </a:lnTo>
                        <a:lnTo>
                          <a:pt x="101" y="85"/>
                        </a:lnTo>
                        <a:lnTo>
                          <a:pt x="101" y="87"/>
                        </a:lnTo>
                        <a:lnTo>
                          <a:pt x="101" y="88"/>
                        </a:lnTo>
                        <a:lnTo>
                          <a:pt x="101" y="90"/>
                        </a:lnTo>
                        <a:lnTo>
                          <a:pt x="101" y="91"/>
                        </a:lnTo>
                        <a:lnTo>
                          <a:pt x="102" y="94"/>
                        </a:lnTo>
                        <a:lnTo>
                          <a:pt x="101" y="95"/>
                        </a:lnTo>
                        <a:lnTo>
                          <a:pt x="101" y="96"/>
                        </a:lnTo>
                        <a:lnTo>
                          <a:pt x="101" y="98"/>
                        </a:lnTo>
                        <a:lnTo>
                          <a:pt x="101" y="100"/>
                        </a:lnTo>
                        <a:lnTo>
                          <a:pt x="101" y="102"/>
                        </a:lnTo>
                        <a:lnTo>
                          <a:pt x="100" y="103"/>
                        </a:lnTo>
                        <a:lnTo>
                          <a:pt x="100" y="105"/>
                        </a:lnTo>
                        <a:lnTo>
                          <a:pt x="98" y="106"/>
                        </a:lnTo>
                        <a:lnTo>
                          <a:pt x="98" y="108"/>
                        </a:lnTo>
                        <a:lnTo>
                          <a:pt x="97" y="110"/>
                        </a:lnTo>
                        <a:lnTo>
                          <a:pt x="96" y="111"/>
                        </a:lnTo>
                        <a:lnTo>
                          <a:pt x="96" y="113"/>
                        </a:lnTo>
                        <a:lnTo>
                          <a:pt x="94" y="114"/>
                        </a:lnTo>
                        <a:lnTo>
                          <a:pt x="93" y="116"/>
                        </a:lnTo>
                        <a:lnTo>
                          <a:pt x="92" y="117"/>
                        </a:lnTo>
                        <a:lnTo>
                          <a:pt x="90" y="118"/>
                        </a:lnTo>
                        <a:lnTo>
                          <a:pt x="89" y="119"/>
                        </a:lnTo>
                        <a:lnTo>
                          <a:pt x="88" y="120"/>
                        </a:lnTo>
                        <a:lnTo>
                          <a:pt x="86" y="121"/>
                        </a:lnTo>
                        <a:lnTo>
                          <a:pt x="85" y="123"/>
                        </a:lnTo>
                        <a:lnTo>
                          <a:pt x="83" y="124"/>
                        </a:lnTo>
                        <a:lnTo>
                          <a:pt x="81" y="125"/>
                        </a:lnTo>
                        <a:lnTo>
                          <a:pt x="80" y="126"/>
                        </a:lnTo>
                        <a:lnTo>
                          <a:pt x="79" y="127"/>
                        </a:lnTo>
                        <a:lnTo>
                          <a:pt x="77" y="127"/>
                        </a:lnTo>
                        <a:lnTo>
                          <a:pt x="74" y="128"/>
                        </a:lnTo>
                        <a:lnTo>
                          <a:pt x="73" y="128"/>
                        </a:lnTo>
                        <a:lnTo>
                          <a:pt x="71" y="129"/>
                        </a:lnTo>
                        <a:lnTo>
                          <a:pt x="68" y="129"/>
                        </a:lnTo>
                        <a:lnTo>
                          <a:pt x="67" y="131"/>
                        </a:lnTo>
                        <a:lnTo>
                          <a:pt x="65" y="131"/>
                        </a:lnTo>
                        <a:lnTo>
                          <a:pt x="63" y="131"/>
                        </a:lnTo>
                        <a:lnTo>
                          <a:pt x="60" y="131"/>
                        </a:lnTo>
                        <a:lnTo>
                          <a:pt x="58" y="131"/>
                        </a:lnTo>
                        <a:lnTo>
                          <a:pt x="56" y="131"/>
                        </a:lnTo>
                        <a:lnTo>
                          <a:pt x="55" y="132"/>
                        </a:lnTo>
                        <a:lnTo>
                          <a:pt x="51" y="131"/>
                        </a:lnTo>
                        <a:lnTo>
                          <a:pt x="49" y="131"/>
                        </a:lnTo>
                        <a:lnTo>
                          <a:pt x="45" y="131"/>
                        </a:lnTo>
                        <a:lnTo>
                          <a:pt x="43" y="131"/>
                        </a:lnTo>
                        <a:lnTo>
                          <a:pt x="41" y="131"/>
                        </a:lnTo>
                        <a:lnTo>
                          <a:pt x="39" y="129"/>
                        </a:lnTo>
                        <a:lnTo>
                          <a:pt x="36" y="129"/>
                        </a:lnTo>
                        <a:lnTo>
                          <a:pt x="34" y="129"/>
                        </a:lnTo>
                        <a:lnTo>
                          <a:pt x="32" y="128"/>
                        </a:lnTo>
                        <a:lnTo>
                          <a:pt x="29" y="128"/>
                        </a:lnTo>
                        <a:lnTo>
                          <a:pt x="27" y="127"/>
                        </a:lnTo>
                        <a:lnTo>
                          <a:pt x="26" y="127"/>
                        </a:lnTo>
                        <a:lnTo>
                          <a:pt x="24" y="126"/>
                        </a:lnTo>
                        <a:lnTo>
                          <a:pt x="21" y="125"/>
                        </a:lnTo>
                        <a:lnTo>
                          <a:pt x="19" y="124"/>
                        </a:lnTo>
                        <a:lnTo>
                          <a:pt x="18" y="123"/>
                        </a:lnTo>
                        <a:lnTo>
                          <a:pt x="15" y="121"/>
                        </a:lnTo>
                        <a:lnTo>
                          <a:pt x="14" y="120"/>
                        </a:lnTo>
                        <a:lnTo>
                          <a:pt x="13" y="119"/>
                        </a:lnTo>
                        <a:lnTo>
                          <a:pt x="11" y="117"/>
                        </a:lnTo>
                        <a:lnTo>
                          <a:pt x="10" y="116"/>
                        </a:lnTo>
                        <a:lnTo>
                          <a:pt x="9" y="114"/>
                        </a:lnTo>
                        <a:lnTo>
                          <a:pt x="7" y="113"/>
                        </a:lnTo>
                        <a:lnTo>
                          <a:pt x="7" y="112"/>
                        </a:lnTo>
                        <a:lnTo>
                          <a:pt x="6" y="110"/>
                        </a:lnTo>
                        <a:lnTo>
                          <a:pt x="5" y="108"/>
                        </a:lnTo>
                        <a:lnTo>
                          <a:pt x="4" y="106"/>
                        </a:lnTo>
                        <a:lnTo>
                          <a:pt x="3" y="104"/>
                        </a:lnTo>
                        <a:lnTo>
                          <a:pt x="3" y="103"/>
                        </a:lnTo>
                        <a:lnTo>
                          <a:pt x="2" y="101"/>
                        </a:lnTo>
                        <a:lnTo>
                          <a:pt x="2" y="98"/>
                        </a:lnTo>
                        <a:lnTo>
                          <a:pt x="0" y="97"/>
                        </a:lnTo>
                        <a:lnTo>
                          <a:pt x="0" y="95"/>
                        </a:lnTo>
                        <a:lnTo>
                          <a:pt x="0" y="93"/>
                        </a:lnTo>
                        <a:lnTo>
                          <a:pt x="0" y="90"/>
                        </a:lnTo>
                        <a:lnTo>
                          <a:pt x="0"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4" name="Freeform 1231"/>
                  <p:cNvSpPr>
                    <a:spLocks/>
                  </p:cNvSpPr>
                  <p:nvPr/>
                </p:nvSpPr>
                <p:spPr bwMode="auto">
                  <a:xfrm>
                    <a:off x="4738" y="2393"/>
                    <a:ext cx="50" cy="65"/>
                  </a:xfrm>
                  <a:custGeom>
                    <a:avLst/>
                    <a:gdLst>
                      <a:gd name="T0" fmla="*/ 17 w 102"/>
                      <a:gd name="T1" fmla="*/ 94 h 132"/>
                      <a:gd name="T2" fmla="*/ 21 w 102"/>
                      <a:gd name="T3" fmla="*/ 103 h 132"/>
                      <a:gd name="T4" fmla="*/ 27 w 102"/>
                      <a:gd name="T5" fmla="*/ 109 h 132"/>
                      <a:gd name="T6" fmla="*/ 36 w 102"/>
                      <a:gd name="T7" fmla="*/ 113 h 132"/>
                      <a:gd name="T8" fmla="*/ 48 w 102"/>
                      <a:gd name="T9" fmla="*/ 116 h 132"/>
                      <a:gd name="T10" fmla="*/ 59 w 102"/>
                      <a:gd name="T11" fmla="*/ 116 h 132"/>
                      <a:gd name="T12" fmla="*/ 68 w 102"/>
                      <a:gd name="T13" fmla="*/ 114 h 132"/>
                      <a:gd name="T14" fmla="*/ 77 w 102"/>
                      <a:gd name="T15" fmla="*/ 110 h 132"/>
                      <a:gd name="T16" fmla="*/ 81 w 102"/>
                      <a:gd name="T17" fmla="*/ 105 h 132"/>
                      <a:gd name="T18" fmla="*/ 85 w 102"/>
                      <a:gd name="T19" fmla="*/ 98 h 132"/>
                      <a:gd name="T20" fmla="*/ 85 w 102"/>
                      <a:gd name="T21" fmla="*/ 91 h 132"/>
                      <a:gd name="T22" fmla="*/ 82 w 102"/>
                      <a:gd name="T23" fmla="*/ 86 h 132"/>
                      <a:gd name="T24" fmla="*/ 77 w 102"/>
                      <a:gd name="T25" fmla="*/ 81 h 132"/>
                      <a:gd name="T26" fmla="*/ 70 w 102"/>
                      <a:gd name="T27" fmla="*/ 78 h 132"/>
                      <a:gd name="T28" fmla="*/ 59 w 102"/>
                      <a:gd name="T29" fmla="*/ 73 h 132"/>
                      <a:gd name="T30" fmla="*/ 42 w 102"/>
                      <a:gd name="T31" fmla="*/ 68 h 132"/>
                      <a:gd name="T32" fmla="*/ 26 w 102"/>
                      <a:gd name="T33" fmla="*/ 64 h 132"/>
                      <a:gd name="T34" fmla="*/ 17 w 102"/>
                      <a:gd name="T35" fmla="*/ 59 h 132"/>
                      <a:gd name="T36" fmla="*/ 10 w 102"/>
                      <a:gd name="T37" fmla="*/ 51 h 132"/>
                      <a:gd name="T38" fmla="*/ 5 w 102"/>
                      <a:gd name="T39" fmla="*/ 43 h 132"/>
                      <a:gd name="T40" fmla="*/ 5 w 102"/>
                      <a:gd name="T41" fmla="*/ 33 h 132"/>
                      <a:gd name="T42" fmla="*/ 7 w 102"/>
                      <a:gd name="T43" fmla="*/ 22 h 132"/>
                      <a:gd name="T44" fmla="*/ 13 w 102"/>
                      <a:gd name="T45" fmla="*/ 13 h 132"/>
                      <a:gd name="T46" fmla="*/ 22 w 102"/>
                      <a:gd name="T47" fmla="*/ 6 h 132"/>
                      <a:gd name="T48" fmla="*/ 35 w 102"/>
                      <a:gd name="T49" fmla="*/ 2 h 132"/>
                      <a:gd name="T50" fmla="*/ 50 w 102"/>
                      <a:gd name="T51" fmla="*/ 0 h 132"/>
                      <a:gd name="T52" fmla="*/ 64 w 102"/>
                      <a:gd name="T53" fmla="*/ 2 h 132"/>
                      <a:gd name="T54" fmla="*/ 78 w 102"/>
                      <a:gd name="T55" fmla="*/ 6 h 132"/>
                      <a:gd name="T56" fmla="*/ 88 w 102"/>
                      <a:gd name="T57" fmla="*/ 13 h 132"/>
                      <a:gd name="T58" fmla="*/ 94 w 102"/>
                      <a:gd name="T59" fmla="*/ 23 h 132"/>
                      <a:gd name="T60" fmla="*/ 96 w 102"/>
                      <a:gd name="T61" fmla="*/ 36 h 132"/>
                      <a:gd name="T62" fmla="*/ 79 w 102"/>
                      <a:gd name="T63" fmla="*/ 29 h 132"/>
                      <a:gd name="T64" fmla="*/ 73 w 102"/>
                      <a:gd name="T65" fmla="*/ 21 h 132"/>
                      <a:gd name="T66" fmla="*/ 60 w 102"/>
                      <a:gd name="T67" fmla="*/ 15 h 132"/>
                      <a:gd name="T68" fmla="*/ 44 w 102"/>
                      <a:gd name="T69" fmla="*/ 15 h 132"/>
                      <a:gd name="T70" fmla="*/ 32 w 102"/>
                      <a:gd name="T71" fmla="*/ 18 h 132"/>
                      <a:gd name="T72" fmla="*/ 24 w 102"/>
                      <a:gd name="T73" fmla="*/ 25 h 132"/>
                      <a:gd name="T74" fmla="*/ 21 w 102"/>
                      <a:gd name="T75" fmla="*/ 33 h 132"/>
                      <a:gd name="T76" fmla="*/ 22 w 102"/>
                      <a:gd name="T77" fmla="*/ 40 h 132"/>
                      <a:gd name="T78" fmla="*/ 26 w 102"/>
                      <a:gd name="T79" fmla="*/ 45 h 132"/>
                      <a:gd name="T80" fmla="*/ 39 w 102"/>
                      <a:gd name="T81" fmla="*/ 51 h 132"/>
                      <a:gd name="T82" fmla="*/ 60 w 102"/>
                      <a:gd name="T83" fmla="*/ 56 h 132"/>
                      <a:gd name="T84" fmla="*/ 77 w 102"/>
                      <a:gd name="T85" fmla="*/ 60 h 132"/>
                      <a:gd name="T86" fmla="*/ 87 w 102"/>
                      <a:gd name="T87" fmla="*/ 67 h 132"/>
                      <a:gd name="T88" fmla="*/ 96 w 102"/>
                      <a:gd name="T89" fmla="*/ 75 h 132"/>
                      <a:gd name="T90" fmla="*/ 101 w 102"/>
                      <a:gd name="T91" fmla="*/ 85 h 132"/>
                      <a:gd name="T92" fmla="*/ 101 w 102"/>
                      <a:gd name="T93" fmla="*/ 96 h 132"/>
                      <a:gd name="T94" fmla="*/ 98 w 102"/>
                      <a:gd name="T95" fmla="*/ 108 h 132"/>
                      <a:gd name="T96" fmla="*/ 90 w 102"/>
                      <a:gd name="T97" fmla="*/ 118 h 132"/>
                      <a:gd name="T98" fmla="*/ 80 w 102"/>
                      <a:gd name="T99" fmla="*/ 126 h 132"/>
                      <a:gd name="T100" fmla="*/ 67 w 102"/>
                      <a:gd name="T101" fmla="*/ 131 h 132"/>
                      <a:gd name="T102" fmla="*/ 51 w 102"/>
                      <a:gd name="T103" fmla="*/ 131 h 132"/>
                      <a:gd name="T104" fmla="*/ 34 w 102"/>
                      <a:gd name="T105" fmla="*/ 129 h 132"/>
                      <a:gd name="T106" fmla="*/ 19 w 102"/>
                      <a:gd name="T107" fmla="*/ 124 h 132"/>
                      <a:gd name="T108" fmla="*/ 9 w 102"/>
                      <a:gd name="T109" fmla="*/ 114 h 132"/>
                      <a:gd name="T110" fmla="*/ 3 w 102"/>
                      <a:gd name="T111" fmla="*/ 103 h 132"/>
                      <a:gd name="T112" fmla="*/ 0 w 102"/>
                      <a:gd name="T113" fmla="*/ 89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2"/>
                      <a:gd name="T172" fmla="*/ 0 h 132"/>
                      <a:gd name="T173" fmla="*/ 102 w 102"/>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2" h="132">
                        <a:moveTo>
                          <a:pt x="0" y="89"/>
                        </a:moveTo>
                        <a:lnTo>
                          <a:pt x="15" y="87"/>
                        </a:lnTo>
                        <a:lnTo>
                          <a:pt x="15" y="88"/>
                        </a:lnTo>
                        <a:lnTo>
                          <a:pt x="15" y="89"/>
                        </a:lnTo>
                        <a:lnTo>
                          <a:pt x="15" y="91"/>
                        </a:lnTo>
                        <a:lnTo>
                          <a:pt x="17" y="93"/>
                        </a:lnTo>
                        <a:lnTo>
                          <a:pt x="17" y="94"/>
                        </a:lnTo>
                        <a:lnTo>
                          <a:pt x="17" y="96"/>
                        </a:lnTo>
                        <a:lnTo>
                          <a:pt x="18" y="97"/>
                        </a:lnTo>
                        <a:lnTo>
                          <a:pt x="18" y="98"/>
                        </a:lnTo>
                        <a:lnTo>
                          <a:pt x="19" y="100"/>
                        </a:lnTo>
                        <a:lnTo>
                          <a:pt x="19" y="101"/>
                        </a:lnTo>
                        <a:lnTo>
                          <a:pt x="20" y="102"/>
                        </a:lnTo>
                        <a:lnTo>
                          <a:pt x="21" y="103"/>
                        </a:lnTo>
                        <a:lnTo>
                          <a:pt x="22" y="104"/>
                        </a:lnTo>
                        <a:lnTo>
                          <a:pt x="24" y="105"/>
                        </a:lnTo>
                        <a:lnTo>
                          <a:pt x="25" y="106"/>
                        </a:lnTo>
                        <a:lnTo>
                          <a:pt x="25" y="108"/>
                        </a:lnTo>
                        <a:lnTo>
                          <a:pt x="26" y="109"/>
                        </a:lnTo>
                        <a:lnTo>
                          <a:pt x="27" y="109"/>
                        </a:lnTo>
                        <a:lnTo>
                          <a:pt x="28" y="110"/>
                        </a:lnTo>
                        <a:lnTo>
                          <a:pt x="29" y="111"/>
                        </a:lnTo>
                        <a:lnTo>
                          <a:pt x="30" y="111"/>
                        </a:lnTo>
                        <a:lnTo>
                          <a:pt x="32" y="112"/>
                        </a:lnTo>
                        <a:lnTo>
                          <a:pt x="34" y="113"/>
                        </a:lnTo>
                        <a:lnTo>
                          <a:pt x="35" y="113"/>
                        </a:lnTo>
                        <a:lnTo>
                          <a:pt x="36" y="113"/>
                        </a:lnTo>
                        <a:lnTo>
                          <a:pt x="39" y="114"/>
                        </a:lnTo>
                        <a:lnTo>
                          <a:pt x="40" y="114"/>
                        </a:lnTo>
                        <a:lnTo>
                          <a:pt x="41" y="114"/>
                        </a:lnTo>
                        <a:lnTo>
                          <a:pt x="43" y="116"/>
                        </a:lnTo>
                        <a:lnTo>
                          <a:pt x="44" y="116"/>
                        </a:lnTo>
                        <a:lnTo>
                          <a:pt x="47" y="116"/>
                        </a:lnTo>
                        <a:lnTo>
                          <a:pt x="48" y="116"/>
                        </a:lnTo>
                        <a:lnTo>
                          <a:pt x="50" y="116"/>
                        </a:lnTo>
                        <a:lnTo>
                          <a:pt x="51" y="116"/>
                        </a:lnTo>
                        <a:lnTo>
                          <a:pt x="53" y="117"/>
                        </a:lnTo>
                        <a:lnTo>
                          <a:pt x="55" y="116"/>
                        </a:lnTo>
                        <a:lnTo>
                          <a:pt x="56" y="116"/>
                        </a:lnTo>
                        <a:lnTo>
                          <a:pt x="57" y="116"/>
                        </a:lnTo>
                        <a:lnTo>
                          <a:pt x="59" y="116"/>
                        </a:lnTo>
                        <a:lnTo>
                          <a:pt x="60" y="116"/>
                        </a:lnTo>
                        <a:lnTo>
                          <a:pt x="62" y="116"/>
                        </a:lnTo>
                        <a:lnTo>
                          <a:pt x="63" y="116"/>
                        </a:lnTo>
                        <a:lnTo>
                          <a:pt x="65" y="116"/>
                        </a:lnTo>
                        <a:lnTo>
                          <a:pt x="66" y="114"/>
                        </a:lnTo>
                        <a:lnTo>
                          <a:pt x="67" y="114"/>
                        </a:lnTo>
                        <a:lnTo>
                          <a:pt x="68" y="114"/>
                        </a:lnTo>
                        <a:lnTo>
                          <a:pt x="71" y="114"/>
                        </a:lnTo>
                        <a:lnTo>
                          <a:pt x="71" y="113"/>
                        </a:lnTo>
                        <a:lnTo>
                          <a:pt x="72" y="112"/>
                        </a:lnTo>
                        <a:lnTo>
                          <a:pt x="73" y="112"/>
                        </a:lnTo>
                        <a:lnTo>
                          <a:pt x="74" y="111"/>
                        </a:lnTo>
                        <a:lnTo>
                          <a:pt x="75" y="111"/>
                        </a:lnTo>
                        <a:lnTo>
                          <a:pt x="77" y="110"/>
                        </a:lnTo>
                        <a:lnTo>
                          <a:pt x="78" y="109"/>
                        </a:lnTo>
                        <a:lnTo>
                          <a:pt x="79" y="108"/>
                        </a:lnTo>
                        <a:lnTo>
                          <a:pt x="80" y="106"/>
                        </a:lnTo>
                        <a:lnTo>
                          <a:pt x="81" y="106"/>
                        </a:lnTo>
                        <a:lnTo>
                          <a:pt x="81" y="105"/>
                        </a:lnTo>
                        <a:lnTo>
                          <a:pt x="82" y="104"/>
                        </a:lnTo>
                        <a:lnTo>
                          <a:pt x="82" y="103"/>
                        </a:lnTo>
                        <a:lnTo>
                          <a:pt x="83" y="102"/>
                        </a:lnTo>
                        <a:lnTo>
                          <a:pt x="83" y="101"/>
                        </a:lnTo>
                        <a:lnTo>
                          <a:pt x="85" y="100"/>
                        </a:lnTo>
                        <a:lnTo>
                          <a:pt x="85" y="98"/>
                        </a:lnTo>
                        <a:lnTo>
                          <a:pt x="85" y="97"/>
                        </a:lnTo>
                        <a:lnTo>
                          <a:pt x="85" y="96"/>
                        </a:lnTo>
                        <a:lnTo>
                          <a:pt x="85" y="95"/>
                        </a:lnTo>
                        <a:lnTo>
                          <a:pt x="86" y="95"/>
                        </a:lnTo>
                        <a:lnTo>
                          <a:pt x="85" y="94"/>
                        </a:lnTo>
                        <a:lnTo>
                          <a:pt x="85" y="93"/>
                        </a:lnTo>
                        <a:lnTo>
                          <a:pt x="85" y="91"/>
                        </a:lnTo>
                        <a:lnTo>
                          <a:pt x="85" y="90"/>
                        </a:lnTo>
                        <a:lnTo>
                          <a:pt x="83" y="89"/>
                        </a:lnTo>
                        <a:lnTo>
                          <a:pt x="83" y="88"/>
                        </a:lnTo>
                        <a:lnTo>
                          <a:pt x="83" y="87"/>
                        </a:lnTo>
                        <a:lnTo>
                          <a:pt x="82" y="87"/>
                        </a:lnTo>
                        <a:lnTo>
                          <a:pt x="82" y="86"/>
                        </a:lnTo>
                        <a:lnTo>
                          <a:pt x="81" y="85"/>
                        </a:lnTo>
                        <a:lnTo>
                          <a:pt x="80" y="83"/>
                        </a:lnTo>
                        <a:lnTo>
                          <a:pt x="79" y="82"/>
                        </a:lnTo>
                        <a:lnTo>
                          <a:pt x="78" y="81"/>
                        </a:lnTo>
                        <a:lnTo>
                          <a:pt x="77" y="81"/>
                        </a:lnTo>
                        <a:lnTo>
                          <a:pt x="75" y="80"/>
                        </a:lnTo>
                        <a:lnTo>
                          <a:pt x="74" y="79"/>
                        </a:lnTo>
                        <a:lnTo>
                          <a:pt x="73" y="79"/>
                        </a:lnTo>
                        <a:lnTo>
                          <a:pt x="72" y="78"/>
                        </a:lnTo>
                        <a:lnTo>
                          <a:pt x="71" y="78"/>
                        </a:lnTo>
                        <a:lnTo>
                          <a:pt x="70" y="78"/>
                        </a:lnTo>
                        <a:lnTo>
                          <a:pt x="68" y="76"/>
                        </a:lnTo>
                        <a:lnTo>
                          <a:pt x="67" y="76"/>
                        </a:lnTo>
                        <a:lnTo>
                          <a:pt x="66" y="75"/>
                        </a:lnTo>
                        <a:lnTo>
                          <a:pt x="65" y="75"/>
                        </a:lnTo>
                        <a:lnTo>
                          <a:pt x="63" y="74"/>
                        </a:lnTo>
                        <a:lnTo>
                          <a:pt x="62" y="74"/>
                        </a:lnTo>
                        <a:lnTo>
                          <a:pt x="59" y="73"/>
                        </a:lnTo>
                        <a:lnTo>
                          <a:pt x="57" y="73"/>
                        </a:lnTo>
                        <a:lnTo>
                          <a:pt x="55" y="72"/>
                        </a:lnTo>
                        <a:lnTo>
                          <a:pt x="52" y="72"/>
                        </a:lnTo>
                        <a:lnTo>
                          <a:pt x="50" y="71"/>
                        </a:lnTo>
                        <a:lnTo>
                          <a:pt x="48" y="71"/>
                        </a:lnTo>
                        <a:lnTo>
                          <a:pt x="44" y="70"/>
                        </a:lnTo>
                        <a:lnTo>
                          <a:pt x="42" y="68"/>
                        </a:lnTo>
                        <a:lnTo>
                          <a:pt x="39" y="68"/>
                        </a:lnTo>
                        <a:lnTo>
                          <a:pt x="36" y="67"/>
                        </a:lnTo>
                        <a:lnTo>
                          <a:pt x="34" y="67"/>
                        </a:lnTo>
                        <a:lnTo>
                          <a:pt x="32" y="66"/>
                        </a:lnTo>
                        <a:lnTo>
                          <a:pt x="30" y="66"/>
                        </a:lnTo>
                        <a:lnTo>
                          <a:pt x="28" y="65"/>
                        </a:lnTo>
                        <a:lnTo>
                          <a:pt x="26" y="64"/>
                        </a:lnTo>
                        <a:lnTo>
                          <a:pt x="25" y="64"/>
                        </a:lnTo>
                        <a:lnTo>
                          <a:pt x="24" y="63"/>
                        </a:lnTo>
                        <a:lnTo>
                          <a:pt x="22" y="63"/>
                        </a:lnTo>
                        <a:lnTo>
                          <a:pt x="20" y="61"/>
                        </a:lnTo>
                        <a:lnTo>
                          <a:pt x="19" y="60"/>
                        </a:lnTo>
                        <a:lnTo>
                          <a:pt x="18" y="59"/>
                        </a:lnTo>
                        <a:lnTo>
                          <a:pt x="17" y="59"/>
                        </a:lnTo>
                        <a:lnTo>
                          <a:pt x="15" y="58"/>
                        </a:lnTo>
                        <a:lnTo>
                          <a:pt x="14" y="57"/>
                        </a:lnTo>
                        <a:lnTo>
                          <a:pt x="13" y="56"/>
                        </a:lnTo>
                        <a:lnTo>
                          <a:pt x="12" y="55"/>
                        </a:lnTo>
                        <a:lnTo>
                          <a:pt x="12" y="53"/>
                        </a:lnTo>
                        <a:lnTo>
                          <a:pt x="11" y="52"/>
                        </a:lnTo>
                        <a:lnTo>
                          <a:pt x="10" y="51"/>
                        </a:lnTo>
                        <a:lnTo>
                          <a:pt x="9" y="49"/>
                        </a:lnTo>
                        <a:lnTo>
                          <a:pt x="7" y="48"/>
                        </a:lnTo>
                        <a:lnTo>
                          <a:pt x="7" y="47"/>
                        </a:lnTo>
                        <a:lnTo>
                          <a:pt x="6" y="45"/>
                        </a:lnTo>
                        <a:lnTo>
                          <a:pt x="6" y="44"/>
                        </a:lnTo>
                        <a:lnTo>
                          <a:pt x="5" y="43"/>
                        </a:lnTo>
                        <a:lnTo>
                          <a:pt x="5" y="42"/>
                        </a:lnTo>
                        <a:lnTo>
                          <a:pt x="5" y="41"/>
                        </a:lnTo>
                        <a:lnTo>
                          <a:pt x="5" y="38"/>
                        </a:lnTo>
                        <a:lnTo>
                          <a:pt x="5" y="37"/>
                        </a:lnTo>
                        <a:lnTo>
                          <a:pt x="5" y="36"/>
                        </a:lnTo>
                        <a:lnTo>
                          <a:pt x="5" y="35"/>
                        </a:lnTo>
                        <a:lnTo>
                          <a:pt x="5" y="33"/>
                        </a:lnTo>
                        <a:lnTo>
                          <a:pt x="5" y="32"/>
                        </a:lnTo>
                        <a:lnTo>
                          <a:pt x="5" y="30"/>
                        </a:lnTo>
                        <a:lnTo>
                          <a:pt x="5" y="28"/>
                        </a:lnTo>
                        <a:lnTo>
                          <a:pt x="5" y="27"/>
                        </a:lnTo>
                        <a:lnTo>
                          <a:pt x="6" y="26"/>
                        </a:lnTo>
                        <a:lnTo>
                          <a:pt x="6" y="25"/>
                        </a:lnTo>
                        <a:lnTo>
                          <a:pt x="7" y="22"/>
                        </a:lnTo>
                        <a:lnTo>
                          <a:pt x="7" y="21"/>
                        </a:lnTo>
                        <a:lnTo>
                          <a:pt x="9" y="20"/>
                        </a:lnTo>
                        <a:lnTo>
                          <a:pt x="10" y="19"/>
                        </a:lnTo>
                        <a:lnTo>
                          <a:pt x="11" y="18"/>
                        </a:lnTo>
                        <a:lnTo>
                          <a:pt x="11" y="15"/>
                        </a:lnTo>
                        <a:lnTo>
                          <a:pt x="12" y="14"/>
                        </a:lnTo>
                        <a:lnTo>
                          <a:pt x="13" y="13"/>
                        </a:lnTo>
                        <a:lnTo>
                          <a:pt x="14" y="12"/>
                        </a:lnTo>
                        <a:lnTo>
                          <a:pt x="15" y="11"/>
                        </a:lnTo>
                        <a:lnTo>
                          <a:pt x="17" y="10"/>
                        </a:lnTo>
                        <a:lnTo>
                          <a:pt x="18" y="9"/>
                        </a:lnTo>
                        <a:lnTo>
                          <a:pt x="19" y="7"/>
                        </a:lnTo>
                        <a:lnTo>
                          <a:pt x="20" y="6"/>
                        </a:lnTo>
                        <a:lnTo>
                          <a:pt x="22" y="6"/>
                        </a:lnTo>
                        <a:lnTo>
                          <a:pt x="24" y="5"/>
                        </a:lnTo>
                        <a:lnTo>
                          <a:pt x="26" y="5"/>
                        </a:lnTo>
                        <a:lnTo>
                          <a:pt x="27" y="4"/>
                        </a:lnTo>
                        <a:lnTo>
                          <a:pt x="29" y="3"/>
                        </a:lnTo>
                        <a:lnTo>
                          <a:pt x="32" y="3"/>
                        </a:lnTo>
                        <a:lnTo>
                          <a:pt x="33" y="2"/>
                        </a:lnTo>
                        <a:lnTo>
                          <a:pt x="35" y="2"/>
                        </a:lnTo>
                        <a:lnTo>
                          <a:pt x="37" y="0"/>
                        </a:lnTo>
                        <a:lnTo>
                          <a:pt x="40" y="0"/>
                        </a:lnTo>
                        <a:lnTo>
                          <a:pt x="41" y="0"/>
                        </a:lnTo>
                        <a:lnTo>
                          <a:pt x="43" y="0"/>
                        </a:lnTo>
                        <a:lnTo>
                          <a:pt x="45" y="0"/>
                        </a:lnTo>
                        <a:lnTo>
                          <a:pt x="48" y="0"/>
                        </a:lnTo>
                        <a:lnTo>
                          <a:pt x="50" y="0"/>
                        </a:lnTo>
                        <a:lnTo>
                          <a:pt x="51" y="0"/>
                        </a:lnTo>
                        <a:lnTo>
                          <a:pt x="53" y="0"/>
                        </a:lnTo>
                        <a:lnTo>
                          <a:pt x="56" y="0"/>
                        </a:lnTo>
                        <a:lnTo>
                          <a:pt x="58" y="0"/>
                        </a:lnTo>
                        <a:lnTo>
                          <a:pt x="60" y="0"/>
                        </a:lnTo>
                        <a:lnTo>
                          <a:pt x="63" y="2"/>
                        </a:lnTo>
                        <a:lnTo>
                          <a:pt x="64" y="2"/>
                        </a:lnTo>
                        <a:lnTo>
                          <a:pt x="66" y="2"/>
                        </a:lnTo>
                        <a:lnTo>
                          <a:pt x="68" y="3"/>
                        </a:lnTo>
                        <a:lnTo>
                          <a:pt x="70" y="3"/>
                        </a:lnTo>
                        <a:lnTo>
                          <a:pt x="72" y="4"/>
                        </a:lnTo>
                        <a:lnTo>
                          <a:pt x="74" y="5"/>
                        </a:lnTo>
                        <a:lnTo>
                          <a:pt x="75" y="5"/>
                        </a:lnTo>
                        <a:lnTo>
                          <a:pt x="78" y="6"/>
                        </a:lnTo>
                        <a:lnTo>
                          <a:pt x="79" y="7"/>
                        </a:lnTo>
                        <a:lnTo>
                          <a:pt x="81" y="9"/>
                        </a:lnTo>
                        <a:lnTo>
                          <a:pt x="82" y="9"/>
                        </a:lnTo>
                        <a:lnTo>
                          <a:pt x="83" y="10"/>
                        </a:lnTo>
                        <a:lnTo>
                          <a:pt x="85" y="11"/>
                        </a:lnTo>
                        <a:lnTo>
                          <a:pt x="87" y="12"/>
                        </a:lnTo>
                        <a:lnTo>
                          <a:pt x="88" y="13"/>
                        </a:lnTo>
                        <a:lnTo>
                          <a:pt x="89" y="14"/>
                        </a:lnTo>
                        <a:lnTo>
                          <a:pt x="90" y="15"/>
                        </a:lnTo>
                        <a:lnTo>
                          <a:pt x="92" y="18"/>
                        </a:lnTo>
                        <a:lnTo>
                          <a:pt x="92" y="19"/>
                        </a:lnTo>
                        <a:lnTo>
                          <a:pt x="93" y="20"/>
                        </a:lnTo>
                        <a:lnTo>
                          <a:pt x="94" y="22"/>
                        </a:lnTo>
                        <a:lnTo>
                          <a:pt x="94" y="23"/>
                        </a:lnTo>
                        <a:lnTo>
                          <a:pt x="95" y="26"/>
                        </a:lnTo>
                        <a:lnTo>
                          <a:pt x="95" y="27"/>
                        </a:lnTo>
                        <a:lnTo>
                          <a:pt x="96" y="29"/>
                        </a:lnTo>
                        <a:lnTo>
                          <a:pt x="96" y="30"/>
                        </a:lnTo>
                        <a:lnTo>
                          <a:pt x="96" y="33"/>
                        </a:lnTo>
                        <a:lnTo>
                          <a:pt x="96" y="34"/>
                        </a:lnTo>
                        <a:lnTo>
                          <a:pt x="96" y="36"/>
                        </a:lnTo>
                        <a:lnTo>
                          <a:pt x="97" y="38"/>
                        </a:lnTo>
                        <a:lnTo>
                          <a:pt x="81" y="40"/>
                        </a:lnTo>
                        <a:lnTo>
                          <a:pt x="80" y="37"/>
                        </a:lnTo>
                        <a:lnTo>
                          <a:pt x="80" y="35"/>
                        </a:lnTo>
                        <a:lnTo>
                          <a:pt x="80" y="33"/>
                        </a:lnTo>
                        <a:lnTo>
                          <a:pt x="79" y="32"/>
                        </a:lnTo>
                        <a:lnTo>
                          <a:pt x="79" y="29"/>
                        </a:lnTo>
                        <a:lnTo>
                          <a:pt x="78" y="28"/>
                        </a:lnTo>
                        <a:lnTo>
                          <a:pt x="78" y="27"/>
                        </a:lnTo>
                        <a:lnTo>
                          <a:pt x="77" y="25"/>
                        </a:lnTo>
                        <a:lnTo>
                          <a:pt x="75" y="23"/>
                        </a:lnTo>
                        <a:lnTo>
                          <a:pt x="74" y="22"/>
                        </a:lnTo>
                        <a:lnTo>
                          <a:pt x="73" y="21"/>
                        </a:lnTo>
                        <a:lnTo>
                          <a:pt x="71" y="20"/>
                        </a:lnTo>
                        <a:lnTo>
                          <a:pt x="70" y="19"/>
                        </a:lnTo>
                        <a:lnTo>
                          <a:pt x="68" y="18"/>
                        </a:lnTo>
                        <a:lnTo>
                          <a:pt x="66" y="18"/>
                        </a:lnTo>
                        <a:lnTo>
                          <a:pt x="65" y="17"/>
                        </a:lnTo>
                        <a:lnTo>
                          <a:pt x="63" y="17"/>
                        </a:lnTo>
                        <a:lnTo>
                          <a:pt x="60" y="15"/>
                        </a:lnTo>
                        <a:lnTo>
                          <a:pt x="58" y="15"/>
                        </a:lnTo>
                        <a:lnTo>
                          <a:pt x="57" y="15"/>
                        </a:lnTo>
                        <a:lnTo>
                          <a:pt x="55" y="15"/>
                        </a:lnTo>
                        <a:lnTo>
                          <a:pt x="52" y="15"/>
                        </a:lnTo>
                        <a:lnTo>
                          <a:pt x="50" y="15"/>
                        </a:lnTo>
                        <a:lnTo>
                          <a:pt x="47" y="15"/>
                        </a:lnTo>
                        <a:lnTo>
                          <a:pt x="44" y="15"/>
                        </a:lnTo>
                        <a:lnTo>
                          <a:pt x="42" y="15"/>
                        </a:lnTo>
                        <a:lnTo>
                          <a:pt x="41" y="15"/>
                        </a:lnTo>
                        <a:lnTo>
                          <a:pt x="39" y="15"/>
                        </a:lnTo>
                        <a:lnTo>
                          <a:pt x="36" y="17"/>
                        </a:lnTo>
                        <a:lnTo>
                          <a:pt x="35" y="17"/>
                        </a:lnTo>
                        <a:lnTo>
                          <a:pt x="33" y="18"/>
                        </a:lnTo>
                        <a:lnTo>
                          <a:pt x="32" y="18"/>
                        </a:lnTo>
                        <a:lnTo>
                          <a:pt x="30" y="19"/>
                        </a:lnTo>
                        <a:lnTo>
                          <a:pt x="29" y="20"/>
                        </a:lnTo>
                        <a:lnTo>
                          <a:pt x="28" y="21"/>
                        </a:lnTo>
                        <a:lnTo>
                          <a:pt x="27" y="21"/>
                        </a:lnTo>
                        <a:lnTo>
                          <a:pt x="26" y="22"/>
                        </a:lnTo>
                        <a:lnTo>
                          <a:pt x="25" y="23"/>
                        </a:lnTo>
                        <a:lnTo>
                          <a:pt x="24" y="25"/>
                        </a:lnTo>
                        <a:lnTo>
                          <a:pt x="24" y="26"/>
                        </a:lnTo>
                        <a:lnTo>
                          <a:pt x="22" y="27"/>
                        </a:lnTo>
                        <a:lnTo>
                          <a:pt x="22" y="28"/>
                        </a:lnTo>
                        <a:lnTo>
                          <a:pt x="21" y="29"/>
                        </a:lnTo>
                        <a:lnTo>
                          <a:pt x="21" y="30"/>
                        </a:lnTo>
                        <a:lnTo>
                          <a:pt x="21" y="32"/>
                        </a:lnTo>
                        <a:lnTo>
                          <a:pt x="21" y="33"/>
                        </a:lnTo>
                        <a:lnTo>
                          <a:pt x="21" y="34"/>
                        </a:lnTo>
                        <a:lnTo>
                          <a:pt x="21" y="35"/>
                        </a:lnTo>
                        <a:lnTo>
                          <a:pt x="21" y="36"/>
                        </a:lnTo>
                        <a:lnTo>
                          <a:pt x="21" y="37"/>
                        </a:lnTo>
                        <a:lnTo>
                          <a:pt x="21" y="38"/>
                        </a:lnTo>
                        <a:lnTo>
                          <a:pt x="22" y="40"/>
                        </a:lnTo>
                        <a:lnTo>
                          <a:pt x="22" y="41"/>
                        </a:lnTo>
                        <a:lnTo>
                          <a:pt x="22" y="42"/>
                        </a:lnTo>
                        <a:lnTo>
                          <a:pt x="24" y="42"/>
                        </a:lnTo>
                        <a:lnTo>
                          <a:pt x="24" y="43"/>
                        </a:lnTo>
                        <a:lnTo>
                          <a:pt x="25" y="44"/>
                        </a:lnTo>
                        <a:lnTo>
                          <a:pt x="26" y="45"/>
                        </a:lnTo>
                        <a:lnTo>
                          <a:pt x="27" y="47"/>
                        </a:lnTo>
                        <a:lnTo>
                          <a:pt x="28" y="48"/>
                        </a:lnTo>
                        <a:lnTo>
                          <a:pt x="30" y="48"/>
                        </a:lnTo>
                        <a:lnTo>
                          <a:pt x="32" y="49"/>
                        </a:lnTo>
                        <a:lnTo>
                          <a:pt x="34" y="50"/>
                        </a:lnTo>
                        <a:lnTo>
                          <a:pt x="36" y="50"/>
                        </a:lnTo>
                        <a:lnTo>
                          <a:pt x="39" y="51"/>
                        </a:lnTo>
                        <a:lnTo>
                          <a:pt x="41" y="52"/>
                        </a:lnTo>
                        <a:lnTo>
                          <a:pt x="44" y="52"/>
                        </a:lnTo>
                        <a:lnTo>
                          <a:pt x="48" y="53"/>
                        </a:lnTo>
                        <a:lnTo>
                          <a:pt x="51" y="55"/>
                        </a:lnTo>
                        <a:lnTo>
                          <a:pt x="53" y="55"/>
                        </a:lnTo>
                        <a:lnTo>
                          <a:pt x="57" y="56"/>
                        </a:lnTo>
                        <a:lnTo>
                          <a:pt x="60" y="56"/>
                        </a:lnTo>
                        <a:lnTo>
                          <a:pt x="63" y="57"/>
                        </a:lnTo>
                        <a:lnTo>
                          <a:pt x="66" y="58"/>
                        </a:lnTo>
                        <a:lnTo>
                          <a:pt x="68" y="58"/>
                        </a:lnTo>
                        <a:lnTo>
                          <a:pt x="71" y="59"/>
                        </a:lnTo>
                        <a:lnTo>
                          <a:pt x="73" y="59"/>
                        </a:lnTo>
                        <a:lnTo>
                          <a:pt x="74" y="60"/>
                        </a:lnTo>
                        <a:lnTo>
                          <a:pt x="77" y="60"/>
                        </a:lnTo>
                        <a:lnTo>
                          <a:pt x="78" y="61"/>
                        </a:lnTo>
                        <a:lnTo>
                          <a:pt x="80" y="63"/>
                        </a:lnTo>
                        <a:lnTo>
                          <a:pt x="81" y="63"/>
                        </a:lnTo>
                        <a:lnTo>
                          <a:pt x="82" y="64"/>
                        </a:lnTo>
                        <a:lnTo>
                          <a:pt x="85" y="65"/>
                        </a:lnTo>
                        <a:lnTo>
                          <a:pt x="86" y="66"/>
                        </a:lnTo>
                        <a:lnTo>
                          <a:pt x="87" y="67"/>
                        </a:lnTo>
                        <a:lnTo>
                          <a:pt x="89" y="68"/>
                        </a:lnTo>
                        <a:lnTo>
                          <a:pt x="90" y="70"/>
                        </a:lnTo>
                        <a:lnTo>
                          <a:pt x="92" y="71"/>
                        </a:lnTo>
                        <a:lnTo>
                          <a:pt x="93" y="72"/>
                        </a:lnTo>
                        <a:lnTo>
                          <a:pt x="94" y="73"/>
                        </a:lnTo>
                        <a:lnTo>
                          <a:pt x="95" y="74"/>
                        </a:lnTo>
                        <a:lnTo>
                          <a:pt x="96" y="75"/>
                        </a:lnTo>
                        <a:lnTo>
                          <a:pt x="96" y="76"/>
                        </a:lnTo>
                        <a:lnTo>
                          <a:pt x="97" y="78"/>
                        </a:lnTo>
                        <a:lnTo>
                          <a:pt x="98" y="79"/>
                        </a:lnTo>
                        <a:lnTo>
                          <a:pt x="98" y="80"/>
                        </a:lnTo>
                        <a:lnTo>
                          <a:pt x="100" y="82"/>
                        </a:lnTo>
                        <a:lnTo>
                          <a:pt x="100" y="83"/>
                        </a:lnTo>
                        <a:lnTo>
                          <a:pt x="101" y="85"/>
                        </a:lnTo>
                        <a:lnTo>
                          <a:pt x="101" y="87"/>
                        </a:lnTo>
                        <a:lnTo>
                          <a:pt x="101" y="88"/>
                        </a:lnTo>
                        <a:lnTo>
                          <a:pt x="101" y="90"/>
                        </a:lnTo>
                        <a:lnTo>
                          <a:pt x="101" y="91"/>
                        </a:lnTo>
                        <a:lnTo>
                          <a:pt x="102" y="94"/>
                        </a:lnTo>
                        <a:lnTo>
                          <a:pt x="101" y="95"/>
                        </a:lnTo>
                        <a:lnTo>
                          <a:pt x="101" y="96"/>
                        </a:lnTo>
                        <a:lnTo>
                          <a:pt x="101" y="98"/>
                        </a:lnTo>
                        <a:lnTo>
                          <a:pt x="101" y="100"/>
                        </a:lnTo>
                        <a:lnTo>
                          <a:pt x="101" y="102"/>
                        </a:lnTo>
                        <a:lnTo>
                          <a:pt x="100" y="103"/>
                        </a:lnTo>
                        <a:lnTo>
                          <a:pt x="100" y="105"/>
                        </a:lnTo>
                        <a:lnTo>
                          <a:pt x="98" y="106"/>
                        </a:lnTo>
                        <a:lnTo>
                          <a:pt x="98" y="108"/>
                        </a:lnTo>
                        <a:lnTo>
                          <a:pt x="97" y="110"/>
                        </a:lnTo>
                        <a:lnTo>
                          <a:pt x="96" y="111"/>
                        </a:lnTo>
                        <a:lnTo>
                          <a:pt x="96" y="113"/>
                        </a:lnTo>
                        <a:lnTo>
                          <a:pt x="94" y="114"/>
                        </a:lnTo>
                        <a:lnTo>
                          <a:pt x="93" y="116"/>
                        </a:lnTo>
                        <a:lnTo>
                          <a:pt x="92" y="117"/>
                        </a:lnTo>
                        <a:lnTo>
                          <a:pt x="90" y="118"/>
                        </a:lnTo>
                        <a:lnTo>
                          <a:pt x="89" y="119"/>
                        </a:lnTo>
                        <a:lnTo>
                          <a:pt x="88" y="120"/>
                        </a:lnTo>
                        <a:lnTo>
                          <a:pt x="86" y="121"/>
                        </a:lnTo>
                        <a:lnTo>
                          <a:pt x="85" y="123"/>
                        </a:lnTo>
                        <a:lnTo>
                          <a:pt x="83" y="124"/>
                        </a:lnTo>
                        <a:lnTo>
                          <a:pt x="81" y="125"/>
                        </a:lnTo>
                        <a:lnTo>
                          <a:pt x="80" y="126"/>
                        </a:lnTo>
                        <a:lnTo>
                          <a:pt x="79" y="127"/>
                        </a:lnTo>
                        <a:lnTo>
                          <a:pt x="77" y="127"/>
                        </a:lnTo>
                        <a:lnTo>
                          <a:pt x="74" y="128"/>
                        </a:lnTo>
                        <a:lnTo>
                          <a:pt x="73" y="128"/>
                        </a:lnTo>
                        <a:lnTo>
                          <a:pt x="71" y="129"/>
                        </a:lnTo>
                        <a:lnTo>
                          <a:pt x="68" y="129"/>
                        </a:lnTo>
                        <a:lnTo>
                          <a:pt x="67" y="131"/>
                        </a:lnTo>
                        <a:lnTo>
                          <a:pt x="65" y="131"/>
                        </a:lnTo>
                        <a:lnTo>
                          <a:pt x="63" y="131"/>
                        </a:lnTo>
                        <a:lnTo>
                          <a:pt x="60" y="131"/>
                        </a:lnTo>
                        <a:lnTo>
                          <a:pt x="58" y="131"/>
                        </a:lnTo>
                        <a:lnTo>
                          <a:pt x="56" y="131"/>
                        </a:lnTo>
                        <a:lnTo>
                          <a:pt x="55" y="132"/>
                        </a:lnTo>
                        <a:lnTo>
                          <a:pt x="51" y="131"/>
                        </a:lnTo>
                        <a:lnTo>
                          <a:pt x="49" y="131"/>
                        </a:lnTo>
                        <a:lnTo>
                          <a:pt x="45" y="131"/>
                        </a:lnTo>
                        <a:lnTo>
                          <a:pt x="43" y="131"/>
                        </a:lnTo>
                        <a:lnTo>
                          <a:pt x="41" y="131"/>
                        </a:lnTo>
                        <a:lnTo>
                          <a:pt x="39" y="129"/>
                        </a:lnTo>
                        <a:lnTo>
                          <a:pt x="36" y="129"/>
                        </a:lnTo>
                        <a:lnTo>
                          <a:pt x="34" y="129"/>
                        </a:lnTo>
                        <a:lnTo>
                          <a:pt x="32" y="128"/>
                        </a:lnTo>
                        <a:lnTo>
                          <a:pt x="29" y="128"/>
                        </a:lnTo>
                        <a:lnTo>
                          <a:pt x="27" y="127"/>
                        </a:lnTo>
                        <a:lnTo>
                          <a:pt x="26" y="127"/>
                        </a:lnTo>
                        <a:lnTo>
                          <a:pt x="24" y="126"/>
                        </a:lnTo>
                        <a:lnTo>
                          <a:pt x="21" y="125"/>
                        </a:lnTo>
                        <a:lnTo>
                          <a:pt x="19" y="124"/>
                        </a:lnTo>
                        <a:lnTo>
                          <a:pt x="18" y="123"/>
                        </a:lnTo>
                        <a:lnTo>
                          <a:pt x="15" y="121"/>
                        </a:lnTo>
                        <a:lnTo>
                          <a:pt x="14" y="120"/>
                        </a:lnTo>
                        <a:lnTo>
                          <a:pt x="13" y="119"/>
                        </a:lnTo>
                        <a:lnTo>
                          <a:pt x="11" y="117"/>
                        </a:lnTo>
                        <a:lnTo>
                          <a:pt x="10" y="116"/>
                        </a:lnTo>
                        <a:lnTo>
                          <a:pt x="9" y="114"/>
                        </a:lnTo>
                        <a:lnTo>
                          <a:pt x="7" y="113"/>
                        </a:lnTo>
                        <a:lnTo>
                          <a:pt x="7" y="112"/>
                        </a:lnTo>
                        <a:lnTo>
                          <a:pt x="6" y="110"/>
                        </a:lnTo>
                        <a:lnTo>
                          <a:pt x="5" y="108"/>
                        </a:lnTo>
                        <a:lnTo>
                          <a:pt x="4" y="106"/>
                        </a:lnTo>
                        <a:lnTo>
                          <a:pt x="3" y="104"/>
                        </a:lnTo>
                        <a:lnTo>
                          <a:pt x="3" y="103"/>
                        </a:lnTo>
                        <a:lnTo>
                          <a:pt x="2" y="101"/>
                        </a:lnTo>
                        <a:lnTo>
                          <a:pt x="2" y="98"/>
                        </a:lnTo>
                        <a:lnTo>
                          <a:pt x="0" y="97"/>
                        </a:lnTo>
                        <a:lnTo>
                          <a:pt x="0" y="95"/>
                        </a:lnTo>
                        <a:lnTo>
                          <a:pt x="0" y="93"/>
                        </a:lnTo>
                        <a:lnTo>
                          <a:pt x="0" y="90"/>
                        </a:lnTo>
                        <a:lnTo>
                          <a:pt x="0" y="89"/>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5055" name="Freeform 1232"/>
                  <p:cNvSpPr>
                    <a:spLocks/>
                  </p:cNvSpPr>
                  <p:nvPr/>
                </p:nvSpPr>
                <p:spPr bwMode="auto">
                  <a:xfrm>
                    <a:off x="4738" y="2435"/>
                    <a:ext cx="7" cy="3"/>
                  </a:xfrm>
                  <a:custGeom>
                    <a:avLst/>
                    <a:gdLst>
                      <a:gd name="T0" fmla="*/ 0 w 15"/>
                      <a:gd name="T1" fmla="*/ 2 h 4"/>
                      <a:gd name="T2" fmla="*/ 0 w 15"/>
                      <a:gd name="T3" fmla="*/ 4 h 4"/>
                      <a:gd name="T4" fmla="*/ 15 w 15"/>
                      <a:gd name="T5" fmla="*/ 2 h 4"/>
                      <a:gd name="T6" fmla="*/ 15 w 15"/>
                      <a:gd name="T7" fmla="*/ 1 h 4"/>
                      <a:gd name="T8" fmla="*/ 15 w 15"/>
                      <a:gd name="T9" fmla="*/ 0 h 4"/>
                      <a:gd name="T10" fmla="*/ 0 w 15"/>
                      <a:gd name="T11" fmla="*/ 2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0" y="2"/>
                        </a:moveTo>
                        <a:lnTo>
                          <a:pt x="0" y="4"/>
                        </a:lnTo>
                        <a:lnTo>
                          <a:pt x="15" y="2"/>
                        </a:lnTo>
                        <a:lnTo>
                          <a:pt x="15" y="1"/>
                        </a:lnTo>
                        <a:lnTo>
                          <a:pt x="15" y="0"/>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6" name="Freeform 1233"/>
                  <p:cNvSpPr>
                    <a:spLocks/>
                  </p:cNvSpPr>
                  <p:nvPr/>
                </p:nvSpPr>
                <p:spPr bwMode="auto">
                  <a:xfrm>
                    <a:off x="4745" y="2435"/>
                    <a:ext cx="1" cy="4"/>
                  </a:xfrm>
                  <a:custGeom>
                    <a:avLst/>
                    <a:gdLst>
                      <a:gd name="T0" fmla="*/ 1 w 4"/>
                      <a:gd name="T1" fmla="*/ 1 h 8"/>
                      <a:gd name="T2" fmla="*/ 0 w 4"/>
                      <a:gd name="T3" fmla="*/ 1 h 8"/>
                      <a:gd name="T4" fmla="*/ 0 w 4"/>
                      <a:gd name="T5" fmla="*/ 7 h 8"/>
                      <a:gd name="T6" fmla="*/ 1 w 4"/>
                      <a:gd name="T7" fmla="*/ 8 h 8"/>
                      <a:gd name="T8" fmla="*/ 3 w 4"/>
                      <a:gd name="T9" fmla="*/ 7 h 8"/>
                      <a:gd name="T10" fmla="*/ 4 w 4"/>
                      <a:gd name="T11" fmla="*/ 5 h 8"/>
                      <a:gd name="T12" fmla="*/ 3 w 4"/>
                      <a:gd name="T13" fmla="*/ 4 h 8"/>
                      <a:gd name="T14" fmla="*/ 1 w 4"/>
                      <a:gd name="T15" fmla="*/ 0 h 8"/>
                      <a:gd name="T16" fmla="*/ 1 w 4"/>
                      <a:gd name="T17" fmla="*/ 0 h 8"/>
                      <a:gd name="T18" fmla="*/ 1 w 4"/>
                      <a:gd name="T19" fmla="*/ 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8"/>
                      <a:gd name="T32" fmla="*/ 4 w 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8">
                        <a:moveTo>
                          <a:pt x="1" y="1"/>
                        </a:moveTo>
                        <a:lnTo>
                          <a:pt x="0" y="1"/>
                        </a:lnTo>
                        <a:lnTo>
                          <a:pt x="0" y="7"/>
                        </a:lnTo>
                        <a:lnTo>
                          <a:pt x="1" y="8"/>
                        </a:lnTo>
                        <a:lnTo>
                          <a:pt x="3" y="7"/>
                        </a:lnTo>
                        <a:lnTo>
                          <a:pt x="4" y="5"/>
                        </a:lnTo>
                        <a:lnTo>
                          <a:pt x="3" y="4"/>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7" name="Freeform 1234"/>
                  <p:cNvSpPr>
                    <a:spLocks/>
                  </p:cNvSpPr>
                  <p:nvPr/>
                </p:nvSpPr>
                <p:spPr bwMode="auto">
                  <a:xfrm>
                    <a:off x="4745" y="2438"/>
                    <a:ext cx="2" cy="4"/>
                  </a:xfrm>
                  <a:custGeom>
                    <a:avLst/>
                    <a:gdLst>
                      <a:gd name="T0" fmla="*/ 2 w 4"/>
                      <a:gd name="T1" fmla="*/ 2 h 7"/>
                      <a:gd name="T2" fmla="*/ 0 w 4"/>
                      <a:gd name="T3" fmla="*/ 2 h 7"/>
                      <a:gd name="T4" fmla="*/ 0 w 4"/>
                      <a:gd name="T5" fmla="*/ 6 h 7"/>
                      <a:gd name="T6" fmla="*/ 2 w 4"/>
                      <a:gd name="T7" fmla="*/ 7 h 7"/>
                      <a:gd name="T8" fmla="*/ 3 w 4"/>
                      <a:gd name="T9" fmla="*/ 6 h 7"/>
                      <a:gd name="T10" fmla="*/ 4 w 4"/>
                      <a:gd name="T11" fmla="*/ 5 h 7"/>
                      <a:gd name="T12" fmla="*/ 3 w 4"/>
                      <a:gd name="T13" fmla="*/ 4 h 7"/>
                      <a:gd name="T14" fmla="*/ 3 w 4"/>
                      <a:gd name="T15" fmla="*/ 0 h 7"/>
                      <a:gd name="T16" fmla="*/ 3 w 4"/>
                      <a:gd name="T17" fmla="*/ 0 h 7"/>
                      <a:gd name="T18" fmla="*/ 2 w 4"/>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2"/>
                        </a:moveTo>
                        <a:lnTo>
                          <a:pt x="0" y="2"/>
                        </a:lnTo>
                        <a:lnTo>
                          <a:pt x="0" y="6"/>
                        </a:lnTo>
                        <a:lnTo>
                          <a:pt x="2" y="7"/>
                        </a:lnTo>
                        <a:lnTo>
                          <a:pt x="3" y="6"/>
                        </a:lnTo>
                        <a:lnTo>
                          <a:pt x="4" y="5"/>
                        </a:lnTo>
                        <a:lnTo>
                          <a:pt x="3" y="4"/>
                        </a:lnTo>
                        <a:lnTo>
                          <a:pt x="3" y="0"/>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8" name="Freeform 1235"/>
                  <p:cNvSpPr>
                    <a:spLocks/>
                  </p:cNvSpPr>
                  <p:nvPr/>
                </p:nvSpPr>
                <p:spPr bwMode="auto">
                  <a:xfrm>
                    <a:off x="4746" y="2441"/>
                    <a:ext cx="1"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59" name="Freeform 1236"/>
                  <p:cNvSpPr>
                    <a:spLocks/>
                  </p:cNvSpPr>
                  <p:nvPr/>
                </p:nvSpPr>
                <p:spPr bwMode="auto">
                  <a:xfrm>
                    <a:off x="4746" y="2441"/>
                    <a:ext cx="2" cy="2"/>
                  </a:xfrm>
                  <a:custGeom>
                    <a:avLst/>
                    <a:gdLst>
                      <a:gd name="T0" fmla="*/ 0 w 3"/>
                      <a:gd name="T1" fmla="*/ 1 h 4"/>
                      <a:gd name="T2" fmla="*/ 0 w 3"/>
                      <a:gd name="T3" fmla="*/ 3 h 4"/>
                      <a:gd name="T4" fmla="*/ 1 w 3"/>
                      <a:gd name="T5" fmla="*/ 4 h 4"/>
                      <a:gd name="T6" fmla="*/ 2 w 3"/>
                      <a:gd name="T7" fmla="*/ 3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0" y="3"/>
                        </a:lnTo>
                        <a:lnTo>
                          <a:pt x="1" y="4"/>
                        </a:lnTo>
                        <a:lnTo>
                          <a:pt x="2" y="3"/>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0" name="Freeform 1237"/>
                  <p:cNvSpPr>
                    <a:spLocks/>
                  </p:cNvSpPr>
                  <p:nvPr/>
                </p:nvSpPr>
                <p:spPr bwMode="auto">
                  <a:xfrm>
                    <a:off x="4746" y="2442"/>
                    <a:ext cx="2" cy="1"/>
                  </a:xfrm>
                  <a:custGeom>
                    <a:avLst/>
                    <a:gdLst>
                      <a:gd name="T0" fmla="*/ 1 w 2"/>
                      <a:gd name="T1" fmla="*/ 2 h 3"/>
                      <a:gd name="T2" fmla="*/ 0 w 2"/>
                      <a:gd name="T3" fmla="*/ 2 h 3"/>
                      <a:gd name="T4" fmla="*/ 0 w 2"/>
                      <a:gd name="T5" fmla="*/ 3 h 3"/>
                      <a:gd name="T6" fmla="*/ 1 w 2"/>
                      <a:gd name="T7" fmla="*/ 3 h 3"/>
                      <a:gd name="T8" fmla="*/ 2 w 2"/>
                      <a:gd name="T9" fmla="*/ 3 h 3"/>
                      <a:gd name="T10" fmla="*/ 2 w 2"/>
                      <a:gd name="T11" fmla="*/ 0 h 3"/>
                      <a:gd name="T12" fmla="*/ 2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0" y="2"/>
                        </a:lnTo>
                        <a:lnTo>
                          <a:pt x="0" y="3"/>
                        </a:lnTo>
                        <a:lnTo>
                          <a:pt x="1" y="3"/>
                        </a:lnTo>
                        <a:lnTo>
                          <a:pt x="2" y="3"/>
                        </a:lnTo>
                        <a:lnTo>
                          <a:pt x="2"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1" name="Freeform 1238"/>
                  <p:cNvSpPr>
                    <a:spLocks/>
                  </p:cNvSpPr>
                  <p:nvPr/>
                </p:nvSpPr>
                <p:spPr bwMode="auto">
                  <a:xfrm>
                    <a:off x="4746" y="2442"/>
                    <a:ext cx="4" cy="4"/>
                  </a:xfrm>
                  <a:custGeom>
                    <a:avLst/>
                    <a:gdLst>
                      <a:gd name="T0" fmla="*/ 0 w 8"/>
                      <a:gd name="T1" fmla="*/ 1 h 8"/>
                      <a:gd name="T2" fmla="*/ 0 w 8"/>
                      <a:gd name="T3" fmla="*/ 2 h 8"/>
                      <a:gd name="T4" fmla="*/ 6 w 8"/>
                      <a:gd name="T5" fmla="*/ 8 h 8"/>
                      <a:gd name="T6" fmla="*/ 7 w 8"/>
                      <a:gd name="T7" fmla="*/ 6 h 8"/>
                      <a:gd name="T8" fmla="*/ 8 w 8"/>
                      <a:gd name="T9" fmla="*/ 5 h 8"/>
                      <a:gd name="T10" fmla="*/ 2 w 8"/>
                      <a:gd name="T11" fmla="*/ 0 h 8"/>
                      <a:gd name="T12" fmla="*/ 1 w 8"/>
                      <a:gd name="T13" fmla="*/ 1 h 8"/>
                      <a:gd name="T14" fmla="*/ 0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0" y="1"/>
                        </a:moveTo>
                        <a:lnTo>
                          <a:pt x="0" y="2"/>
                        </a:lnTo>
                        <a:lnTo>
                          <a:pt x="6" y="8"/>
                        </a:lnTo>
                        <a:lnTo>
                          <a:pt x="7" y="6"/>
                        </a:lnTo>
                        <a:lnTo>
                          <a:pt x="8" y="5"/>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2" name="Freeform 1239"/>
                  <p:cNvSpPr>
                    <a:spLocks/>
                  </p:cNvSpPr>
                  <p:nvPr/>
                </p:nvSpPr>
                <p:spPr bwMode="auto">
                  <a:xfrm>
                    <a:off x="4749" y="2445"/>
                    <a:ext cx="1" cy="1"/>
                  </a:xfrm>
                  <a:custGeom>
                    <a:avLst/>
                    <a:gdLst>
                      <a:gd name="T0" fmla="*/ 1 w 2"/>
                      <a:gd name="T1" fmla="*/ 1 h 3"/>
                      <a:gd name="T2" fmla="*/ 0 w 2"/>
                      <a:gd name="T3" fmla="*/ 1 h 3"/>
                      <a:gd name="T4" fmla="*/ 0 w 2"/>
                      <a:gd name="T5" fmla="*/ 3 h 3"/>
                      <a:gd name="T6" fmla="*/ 1 w 2"/>
                      <a:gd name="T7" fmla="*/ 3 h 3"/>
                      <a:gd name="T8" fmla="*/ 2 w 2"/>
                      <a:gd name="T9" fmla="*/ 3 h 3"/>
                      <a:gd name="T10" fmla="*/ 2 w 2"/>
                      <a:gd name="T11" fmla="*/ 0 h 3"/>
                      <a:gd name="T12" fmla="*/ 2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0" y="1"/>
                        </a:lnTo>
                        <a:lnTo>
                          <a:pt x="0" y="3"/>
                        </a:lnTo>
                        <a:lnTo>
                          <a:pt x="1" y="3"/>
                        </a:lnTo>
                        <a:lnTo>
                          <a:pt x="2" y="3"/>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3" name="Freeform 1240"/>
                  <p:cNvSpPr>
                    <a:spLocks/>
                  </p:cNvSpPr>
                  <p:nvPr/>
                </p:nvSpPr>
                <p:spPr bwMode="auto">
                  <a:xfrm>
                    <a:off x="4749" y="2446"/>
                    <a:ext cx="2" cy="1"/>
                  </a:xfrm>
                  <a:custGeom>
                    <a:avLst/>
                    <a:gdLst>
                      <a:gd name="T0" fmla="*/ 0 w 3"/>
                      <a:gd name="T1" fmla="*/ 2 h 4"/>
                      <a:gd name="T2" fmla="*/ 0 w 3"/>
                      <a:gd name="T3" fmla="*/ 3 h 4"/>
                      <a:gd name="T4" fmla="*/ 1 w 3"/>
                      <a:gd name="T5" fmla="*/ 4 h 4"/>
                      <a:gd name="T6" fmla="*/ 2 w 3"/>
                      <a:gd name="T7" fmla="*/ 3 h 4"/>
                      <a:gd name="T8" fmla="*/ 3 w 3"/>
                      <a:gd name="T9" fmla="*/ 2 h 4"/>
                      <a:gd name="T10" fmla="*/ 2 w 3"/>
                      <a:gd name="T11" fmla="*/ 0 h 4"/>
                      <a:gd name="T12" fmla="*/ 1 w 3"/>
                      <a:gd name="T13" fmla="*/ 2 h 4"/>
                      <a:gd name="T14" fmla="*/ 0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2"/>
                        </a:moveTo>
                        <a:lnTo>
                          <a:pt x="0" y="3"/>
                        </a:lnTo>
                        <a:lnTo>
                          <a:pt x="1" y="4"/>
                        </a:lnTo>
                        <a:lnTo>
                          <a:pt x="2" y="3"/>
                        </a:lnTo>
                        <a:lnTo>
                          <a:pt x="3" y="2"/>
                        </a:lnTo>
                        <a:lnTo>
                          <a:pt x="2"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4" name="Freeform 1241"/>
                  <p:cNvSpPr>
                    <a:spLocks/>
                  </p:cNvSpPr>
                  <p:nvPr/>
                </p:nvSpPr>
                <p:spPr bwMode="auto">
                  <a:xfrm>
                    <a:off x="4750" y="2446"/>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5" name="Freeform 1242"/>
                  <p:cNvSpPr>
                    <a:spLocks/>
                  </p:cNvSpPr>
                  <p:nvPr/>
                </p:nvSpPr>
                <p:spPr bwMode="auto">
                  <a:xfrm>
                    <a:off x="4750" y="2446"/>
                    <a:ext cx="3" cy="3"/>
                  </a:xfrm>
                  <a:custGeom>
                    <a:avLst/>
                    <a:gdLst>
                      <a:gd name="T0" fmla="*/ 1 w 4"/>
                      <a:gd name="T1" fmla="*/ 1 h 4"/>
                      <a:gd name="T2" fmla="*/ 0 w 4"/>
                      <a:gd name="T3" fmla="*/ 2 h 4"/>
                      <a:gd name="T4" fmla="*/ 2 w 4"/>
                      <a:gd name="T5" fmla="*/ 4 h 4"/>
                      <a:gd name="T6" fmla="*/ 3 w 4"/>
                      <a:gd name="T7" fmla="*/ 3 h 4"/>
                      <a:gd name="T8" fmla="*/ 4 w 4"/>
                      <a:gd name="T9" fmla="*/ 2 h 4"/>
                      <a:gd name="T10" fmla="*/ 2 w 4"/>
                      <a:gd name="T11" fmla="*/ 0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2" y="4"/>
                        </a:lnTo>
                        <a:lnTo>
                          <a:pt x="3" y="3"/>
                        </a:lnTo>
                        <a:lnTo>
                          <a:pt x="4" y="2"/>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6" name="Freeform 1243"/>
                  <p:cNvSpPr>
                    <a:spLocks/>
                  </p:cNvSpPr>
                  <p:nvPr/>
                </p:nvSpPr>
                <p:spPr bwMode="auto">
                  <a:xfrm>
                    <a:off x="4752" y="2447"/>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7" name="Freeform 1244"/>
                  <p:cNvSpPr>
                    <a:spLocks/>
                  </p:cNvSpPr>
                  <p:nvPr/>
                </p:nvSpPr>
                <p:spPr bwMode="auto">
                  <a:xfrm>
                    <a:off x="4752" y="2447"/>
                    <a:ext cx="2" cy="2"/>
                  </a:xfrm>
                  <a:custGeom>
                    <a:avLst/>
                    <a:gdLst>
                      <a:gd name="T0" fmla="*/ 1 w 4"/>
                      <a:gd name="T1" fmla="*/ 1 h 3"/>
                      <a:gd name="T2" fmla="*/ 0 w 4"/>
                      <a:gd name="T3" fmla="*/ 2 h 3"/>
                      <a:gd name="T4" fmla="*/ 1 w 4"/>
                      <a:gd name="T5" fmla="*/ 3 h 3"/>
                      <a:gd name="T6" fmla="*/ 3 w 4"/>
                      <a:gd name="T7" fmla="*/ 2 h 3"/>
                      <a:gd name="T8" fmla="*/ 4 w 4"/>
                      <a:gd name="T9" fmla="*/ 1 h 3"/>
                      <a:gd name="T10" fmla="*/ 3 w 4"/>
                      <a:gd name="T11" fmla="*/ 0 h 3"/>
                      <a:gd name="T12" fmla="*/ 1 w 4"/>
                      <a:gd name="T13" fmla="*/ 0 h 3"/>
                      <a:gd name="T14" fmla="*/ 1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1"/>
                        </a:moveTo>
                        <a:lnTo>
                          <a:pt x="0" y="2"/>
                        </a:lnTo>
                        <a:lnTo>
                          <a:pt x="1" y="3"/>
                        </a:lnTo>
                        <a:lnTo>
                          <a:pt x="3" y="2"/>
                        </a:lnTo>
                        <a:lnTo>
                          <a:pt x="4" y="1"/>
                        </a:lnTo>
                        <a:lnTo>
                          <a:pt x="3"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8" name="Freeform 1245"/>
                  <p:cNvSpPr>
                    <a:spLocks/>
                  </p:cNvSpPr>
                  <p:nvPr/>
                </p:nvSpPr>
                <p:spPr bwMode="auto">
                  <a:xfrm>
                    <a:off x="4752" y="2448"/>
                    <a:ext cx="13" cy="3"/>
                  </a:xfrm>
                  <a:custGeom>
                    <a:avLst/>
                    <a:gdLst>
                      <a:gd name="T0" fmla="*/ 1 w 27"/>
                      <a:gd name="T1" fmla="*/ 2 h 7"/>
                      <a:gd name="T2" fmla="*/ 0 w 27"/>
                      <a:gd name="T3" fmla="*/ 1 h 7"/>
                      <a:gd name="T4" fmla="*/ 5 w 27"/>
                      <a:gd name="T5" fmla="*/ 3 h 7"/>
                      <a:gd name="T6" fmla="*/ 7 w 27"/>
                      <a:gd name="T7" fmla="*/ 3 h 7"/>
                      <a:gd name="T8" fmla="*/ 10 w 27"/>
                      <a:gd name="T9" fmla="*/ 5 h 7"/>
                      <a:gd name="T10" fmla="*/ 12 w 27"/>
                      <a:gd name="T11" fmla="*/ 5 h 7"/>
                      <a:gd name="T12" fmla="*/ 14 w 27"/>
                      <a:gd name="T13" fmla="*/ 6 h 7"/>
                      <a:gd name="T14" fmla="*/ 22 w 27"/>
                      <a:gd name="T15" fmla="*/ 6 h 7"/>
                      <a:gd name="T16" fmla="*/ 24 w 27"/>
                      <a:gd name="T17" fmla="*/ 7 h 7"/>
                      <a:gd name="T18" fmla="*/ 27 w 27"/>
                      <a:gd name="T19" fmla="*/ 6 h 7"/>
                      <a:gd name="T20" fmla="*/ 26 w 27"/>
                      <a:gd name="T21" fmla="*/ 5 h 7"/>
                      <a:gd name="T22" fmla="*/ 24 w 27"/>
                      <a:gd name="T23" fmla="*/ 3 h 7"/>
                      <a:gd name="T24" fmla="*/ 24 w 27"/>
                      <a:gd name="T25" fmla="*/ 5 h 7"/>
                      <a:gd name="T26" fmla="*/ 22 w 27"/>
                      <a:gd name="T27" fmla="*/ 3 h 7"/>
                      <a:gd name="T28" fmla="*/ 14 w 27"/>
                      <a:gd name="T29" fmla="*/ 3 h 7"/>
                      <a:gd name="T30" fmla="*/ 12 w 27"/>
                      <a:gd name="T31" fmla="*/ 2 h 7"/>
                      <a:gd name="T32" fmla="*/ 10 w 27"/>
                      <a:gd name="T33" fmla="*/ 2 h 7"/>
                      <a:gd name="T34" fmla="*/ 7 w 27"/>
                      <a:gd name="T35" fmla="*/ 1 h 7"/>
                      <a:gd name="T36" fmla="*/ 5 w 27"/>
                      <a:gd name="T37" fmla="*/ 1 h 7"/>
                      <a:gd name="T38" fmla="*/ 3 w 27"/>
                      <a:gd name="T39" fmla="*/ 0 h 7"/>
                      <a:gd name="T40" fmla="*/ 3 w 27"/>
                      <a:gd name="T41" fmla="*/ 1 h 7"/>
                      <a:gd name="T42" fmla="*/ 1 w 27"/>
                      <a:gd name="T43" fmla="*/ 2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7"/>
                      <a:gd name="T67" fmla="*/ 0 h 7"/>
                      <a:gd name="T68" fmla="*/ 27 w 27"/>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7" h="7">
                        <a:moveTo>
                          <a:pt x="1" y="2"/>
                        </a:moveTo>
                        <a:lnTo>
                          <a:pt x="0" y="1"/>
                        </a:lnTo>
                        <a:lnTo>
                          <a:pt x="5" y="3"/>
                        </a:lnTo>
                        <a:lnTo>
                          <a:pt x="7" y="3"/>
                        </a:lnTo>
                        <a:lnTo>
                          <a:pt x="10" y="5"/>
                        </a:lnTo>
                        <a:lnTo>
                          <a:pt x="12" y="5"/>
                        </a:lnTo>
                        <a:lnTo>
                          <a:pt x="14" y="6"/>
                        </a:lnTo>
                        <a:lnTo>
                          <a:pt x="22" y="6"/>
                        </a:lnTo>
                        <a:lnTo>
                          <a:pt x="24" y="7"/>
                        </a:lnTo>
                        <a:lnTo>
                          <a:pt x="27" y="6"/>
                        </a:lnTo>
                        <a:lnTo>
                          <a:pt x="26" y="5"/>
                        </a:lnTo>
                        <a:lnTo>
                          <a:pt x="24" y="3"/>
                        </a:lnTo>
                        <a:lnTo>
                          <a:pt x="24" y="5"/>
                        </a:lnTo>
                        <a:lnTo>
                          <a:pt x="22" y="3"/>
                        </a:lnTo>
                        <a:lnTo>
                          <a:pt x="14" y="3"/>
                        </a:lnTo>
                        <a:lnTo>
                          <a:pt x="12" y="2"/>
                        </a:lnTo>
                        <a:lnTo>
                          <a:pt x="10" y="2"/>
                        </a:lnTo>
                        <a:lnTo>
                          <a:pt x="7" y="1"/>
                        </a:lnTo>
                        <a:lnTo>
                          <a:pt x="5" y="1"/>
                        </a:lnTo>
                        <a:lnTo>
                          <a:pt x="3" y="0"/>
                        </a:lnTo>
                        <a:lnTo>
                          <a:pt x="3"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69" name="Freeform 1246"/>
                  <p:cNvSpPr>
                    <a:spLocks/>
                  </p:cNvSpPr>
                  <p:nvPr/>
                </p:nvSpPr>
                <p:spPr bwMode="auto">
                  <a:xfrm>
                    <a:off x="4764" y="2449"/>
                    <a:ext cx="7" cy="2"/>
                  </a:xfrm>
                  <a:custGeom>
                    <a:avLst/>
                    <a:gdLst>
                      <a:gd name="T0" fmla="*/ 2 w 14"/>
                      <a:gd name="T1" fmla="*/ 3 h 4"/>
                      <a:gd name="T2" fmla="*/ 2 w 14"/>
                      <a:gd name="T3" fmla="*/ 4 h 4"/>
                      <a:gd name="T4" fmla="*/ 13 w 14"/>
                      <a:gd name="T5" fmla="*/ 4 h 4"/>
                      <a:gd name="T6" fmla="*/ 14 w 14"/>
                      <a:gd name="T7" fmla="*/ 3 h 4"/>
                      <a:gd name="T8" fmla="*/ 13 w 14"/>
                      <a:gd name="T9" fmla="*/ 1 h 4"/>
                      <a:gd name="T10" fmla="*/ 12 w 14"/>
                      <a:gd name="T11" fmla="*/ 0 h 4"/>
                      <a:gd name="T12" fmla="*/ 11 w 14"/>
                      <a:gd name="T13" fmla="*/ 1 h 4"/>
                      <a:gd name="T14" fmla="*/ 0 w 14"/>
                      <a:gd name="T15" fmla="*/ 1 h 4"/>
                      <a:gd name="T16" fmla="*/ 0 w 14"/>
                      <a:gd name="T17" fmla="*/ 1 h 4"/>
                      <a:gd name="T18" fmla="*/ 2 w 14"/>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4"/>
                      <a:gd name="T32" fmla="*/ 14 w 1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4">
                        <a:moveTo>
                          <a:pt x="2" y="3"/>
                        </a:moveTo>
                        <a:lnTo>
                          <a:pt x="2" y="4"/>
                        </a:lnTo>
                        <a:lnTo>
                          <a:pt x="13" y="4"/>
                        </a:lnTo>
                        <a:lnTo>
                          <a:pt x="14" y="3"/>
                        </a:lnTo>
                        <a:lnTo>
                          <a:pt x="13" y="1"/>
                        </a:lnTo>
                        <a:lnTo>
                          <a:pt x="12" y="0"/>
                        </a:lnTo>
                        <a:lnTo>
                          <a:pt x="11" y="1"/>
                        </a:lnTo>
                        <a:lnTo>
                          <a:pt x="0" y="1"/>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0" name="Freeform 1247"/>
                  <p:cNvSpPr>
                    <a:spLocks/>
                  </p:cNvSpPr>
                  <p:nvPr/>
                </p:nvSpPr>
                <p:spPr bwMode="auto">
                  <a:xfrm>
                    <a:off x="4770" y="2449"/>
                    <a:ext cx="3" cy="1"/>
                  </a:xfrm>
                  <a:custGeom>
                    <a:avLst/>
                    <a:gdLst>
                      <a:gd name="T0" fmla="*/ 1 w 6"/>
                      <a:gd name="T1" fmla="*/ 1 h 3"/>
                      <a:gd name="T2" fmla="*/ 1 w 6"/>
                      <a:gd name="T3" fmla="*/ 3 h 3"/>
                      <a:gd name="T4" fmla="*/ 6 w 6"/>
                      <a:gd name="T5" fmla="*/ 3 h 3"/>
                      <a:gd name="T6" fmla="*/ 6 w 6"/>
                      <a:gd name="T7" fmla="*/ 1 h 3"/>
                      <a:gd name="T8" fmla="*/ 6 w 6"/>
                      <a:gd name="T9" fmla="*/ 0 h 3"/>
                      <a:gd name="T10" fmla="*/ 0 w 6"/>
                      <a:gd name="T11" fmla="*/ 0 h 3"/>
                      <a:gd name="T12" fmla="*/ 0 w 6"/>
                      <a:gd name="T13" fmla="*/ 0 h 3"/>
                      <a:gd name="T14" fmla="*/ 1 w 6"/>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3"/>
                      <a:gd name="T26" fmla="*/ 6 w 6"/>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3">
                        <a:moveTo>
                          <a:pt x="1" y="1"/>
                        </a:moveTo>
                        <a:lnTo>
                          <a:pt x="1" y="3"/>
                        </a:lnTo>
                        <a:lnTo>
                          <a:pt x="6" y="3"/>
                        </a:lnTo>
                        <a:lnTo>
                          <a:pt x="6" y="1"/>
                        </a:lnTo>
                        <a:lnTo>
                          <a:pt x="6"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1" name="Freeform 1248"/>
                  <p:cNvSpPr>
                    <a:spLocks/>
                  </p:cNvSpPr>
                  <p:nvPr/>
                </p:nvSpPr>
                <p:spPr bwMode="auto">
                  <a:xfrm>
                    <a:off x="4772" y="2450"/>
                    <a:ext cx="1" cy="1"/>
                  </a:xfrm>
                  <a:custGeom>
                    <a:avLst/>
                    <a:gdLst>
                      <a:gd name="T0" fmla="*/ 1 w 2"/>
                      <a:gd name="T1" fmla="*/ 2 h 2"/>
                      <a:gd name="T2" fmla="*/ 2 w 2"/>
                      <a:gd name="T3" fmla="*/ 2 h 2"/>
                      <a:gd name="T4" fmla="*/ 0 w 2"/>
                      <a:gd name="T5" fmla="*/ 0 h 2"/>
                      <a:gd name="T6" fmla="*/ 1 w 2"/>
                      <a:gd name="T7" fmla="*/ 0 h 2"/>
                      <a:gd name="T8" fmla="*/ 1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2"/>
                        </a:moveTo>
                        <a:lnTo>
                          <a:pt x="2" y="2"/>
                        </a:lnTo>
                        <a:lnTo>
                          <a:pt x="0"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2" name="Freeform 1249"/>
                  <p:cNvSpPr>
                    <a:spLocks/>
                  </p:cNvSpPr>
                  <p:nvPr/>
                </p:nvSpPr>
                <p:spPr bwMode="auto">
                  <a:xfrm>
                    <a:off x="4772" y="2449"/>
                    <a:ext cx="1" cy="1"/>
                  </a:xfrm>
                  <a:custGeom>
                    <a:avLst/>
                    <a:gdLst>
                      <a:gd name="T0" fmla="*/ 2 w 2"/>
                      <a:gd name="T1" fmla="*/ 3 h 3"/>
                      <a:gd name="T2" fmla="*/ 2 w 2"/>
                      <a:gd name="T3" fmla="*/ 0 h 3"/>
                      <a:gd name="T4" fmla="*/ 1 w 2"/>
                      <a:gd name="T5" fmla="*/ 0 h 3"/>
                      <a:gd name="T6" fmla="*/ 0 w 2"/>
                      <a:gd name="T7" fmla="*/ 0 h 3"/>
                      <a:gd name="T8" fmla="*/ 0 w 2"/>
                      <a:gd name="T9" fmla="*/ 1 h 3"/>
                      <a:gd name="T10" fmla="*/ 2 w 2"/>
                      <a:gd name="T11" fmla="*/ 3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3"/>
                        </a:moveTo>
                        <a:lnTo>
                          <a:pt x="2" y="0"/>
                        </a:lnTo>
                        <a:lnTo>
                          <a:pt x="1" y="0"/>
                        </a:lnTo>
                        <a:lnTo>
                          <a:pt x="0" y="0"/>
                        </a:lnTo>
                        <a:lnTo>
                          <a:pt x="0" y="1"/>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3" name="Freeform 1250"/>
                  <p:cNvSpPr>
                    <a:spLocks/>
                  </p:cNvSpPr>
                  <p:nvPr/>
                </p:nvSpPr>
                <p:spPr bwMode="auto">
                  <a:xfrm>
                    <a:off x="4772" y="2448"/>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4" name="Freeform 1251"/>
                  <p:cNvSpPr>
                    <a:spLocks/>
                  </p:cNvSpPr>
                  <p:nvPr/>
                </p:nvSpPr>
                <p:spPr bwMode="auto">
                  <a:xfrm>
                    <a:off x="4773" y="2448"/>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5" name="Freeform 1252"/>
                  <p:cNvSpPr>
                    <a:spLocks/>
                  </p:cNvSpPr>
                  <p:nvPr/>
                </p:nvSpPr>
                <p:spPr bwMode="auto">
                  <a:xfrm>
                    <a:off x="4773" y="2447"/>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6" name="Freeform 1253"/>
                  <p:cNvSpPr>
                    <a:spLocks/>
                  </p:cNvSpPr>
                  <p:nvPr/>
                </p:nvSpPr>
                <p:spPr bwMode="auto">
                  <a:xfrm>
                    <a:off x="4774" y="2447"/>
                    <a:ext cx="1" cy="2"/>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7" name="Freeform 1254"/>
                  <p:cNvSpPr>
                    <a:spLocks/>
                  </p:cNvSpPr>
                  <p:nvPr/>
                </p:nvSpPr>
                <p:spPr bwMode="auto">
                  <a:xfrm>
                    <a:off x="4775" y="2445"/>
                    <a:ext cx="3" cy="4"/>
                  </a:xfrm>
                  <a:custGeom>
                    <a:avLst/>
                    <a:gdLst>
                      <a:gd name="T0" fmla="*/ 1 w 7"/>
                      <a:gd name="T1" fmla="*/ 7 h 7"/>
                      <a:gd name="T2" fmla="*/ 3 w 7"/>
                      <a:gd name="T3" fmla="*/ 7 h 7"/>
                      <a:gd name="T4" fmla="*/ 7 w 7"/>
                      <a:gd name="T5" fmla="*/ 3 h 7"/>
                      <a:gd name="T6" fmla="*/ 6 w 7"/>
                      <a:gd name="T7" fmla="*/ 1 h 7"/>
                      <a:gd name="T8" fmla="*/ 5 w 7"/>
                      <a:gd name="T9" fmla="*/ 0 h 7"/>
                      <a:gd name="T10" fmla="*/ 0 w 7"/>
                      <a:gd name="T11" fmla="*/ 5 h 7"/>
                      <a:gd name="T12" fmla="*/ 1 w 7"/>
                      <a:gd name="T13" fmla="*/ 6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3" y="7"/>
                        </a:lnTo>
                        <a:lnTo>
                          <a:pt x="7" y="3"/>
                        </a:lnTo>
                        <a:lnTo>
                          <a:pt x="6" y="1"/>
                        </a:lnTo>
                        <a:lnTo>
                          <a:pt x="5" y="0"/>
                        </a:lnTo>
                        <a:lnTo>
                          <a:pt x="0" y="5"/>
                        </a:lnTo>
                        <a:lnTo>
                          <a:pt x="1" y="6"/>
                        </a:lnTo>
                        <a:lnTo>
                          <a:pt x="1" y="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8" name="Freeform 1255"/>
                  <p:cNvSpPr>
                    <a:spLocks/>
                  </p:cNvSpPr>
                  <p:nvPr/>
                </p:nvSpPr>
                <p:spPr bwMode="auto">
                  <a:xfrm>
                    <a:off x="4777" y="2445"/>
                    <a:ext cx="1" cy="1"/>
                  </a:xfrm>
                  <a:custGeom>
                    <a:avLst/>
                    <a:gdLst>
                      <a:gd name="T0" fmla="*/ 1 w 2"/>
                      <a:gd name="T1" fmla="*/ 1 h 3"/>
                      <a:gd name="T2" fmla="*/ 1 w 2"/>
                      <a:gd name="T3" fmla="*/ 3 h 3"/>
                      <a:gd name="T4" fmla="*/ 2 w 2"/>
                      <a:gd name="T5" fmla="*/ 3 h 3"/>
                      <a:gd name="T6" fmla="*/ 2 w 2"/>
                      <a:gd name="T7" fmla="*/ 1 h 3"/>
                      <a:gd name="T8" fmla="*/ 2 w 2"/>
                      <a:gd name="T9" fmla="*/ 0 h 3"/>
                      <a:gd name="T10" fmla="*/ 0 w 2"/>
                      <a:gd name="T11" fmla="*/ 0 h 3"/>
                      <a:gd name="T12" fmla="*/ 0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1" y="3"/>
                        </a:lnTo>
                        <a:lnTo>
                          <a:pt x="2" y="3"/>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79" name="Freeform 1256"/>
                  <p:cNvSpPr>
                    <a:spLocks/>
                  </p:cNvSpPr>
                  <p:nvPr/>
                </p:nvSpPr>
                <p:spPr bwMode="auto">
                  <a:xfrm>
                    <a:off x="4777" y="2445"/>
                    <a:ext cx="2" cy="1"/>
                  </a:xfrm>
                  <a:custGeom>
                    <a:avLst/>
                    <a:gdLst>
                      <a:gd name="T0" fmla="*/ 1 w 2"/>
                      <a:gd name="T1" fmla="*/ 3 h 3"/>
                      <a:gd name="T2" fmla="*/ 2 w 2"/>
                      <a:gd name="T3" fmla="*/ 3 h 3"/>
                      <a:gd name="T4" fmla="*/ 2 w 2"/>
                      <a:gd name="T5" fmla="*/ 0 h 3"/>
                      <a:gd name="T6" fmla="*/ 1 w 2"/>
                      <a:gd name="T7" fmla="*/ 0 h 3"/>
                      <a:gd name="T8" fmla="*/ 0 w 2"/>
                      <a:gd name="T9" fmla="*/ 0 h 3"/>
                      <a:gd name="T10" fmla="*/ 0 w 2"/>
                      <a:gd name="T11" fmla="*/ 1 h 3"/>
                      <a:gd name="T12" fmla="*/ 1 w 2"/>
                      <a:gd name="T13" fmla="*/ 1 h 3"/>
                      <a:gd name="T14" fmla="*/ 1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3"/>
                        </a:moveTo>
                        <a:lnTo>
                          <a:pt x="2" y="3"/>
                        </a:lnTo>
                        <a:lnTo>
                          <a:pt x="2" y="0"/>
                        </a:lnTo>
                        <a:lnTo>
                          <a:pt x="1" y="0"/>
                        </a:lnTo>
                        <a:lnTo>
                          <a:pt x="0" y="0"/>
                        </a:lnTo>
                        <a:lnTo>
                          <a:pt x="0" y="1"/>
                        </a:lnTo>
                        <a:lnTo>
                          <a:pt x="1"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0" name="Freeform 1257"/>
                  <p:cNvSpPr>
                    <a:spLocks/>
                  </p:cNvSpPr>
                  <p:nvPr/>
                </p:nvSpPr>
                <p:spPr bwMode="auto">
                  <a:xfrm>
                    <a:off x="4777" y="2444"/>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1" name="Freeform 1258"/>
                  <p:cNvSpPr>
                    <a:spLocks/>
                  </p:cNvSpPr>
                  <p:nvPr/>
                </p:nvSpPr>
                <p:spPr bwMode="auto">
                  <a:xfrm>
                    <a:off x="4778" y="2444"/>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2" name="Freeform 1259"/>
                  <p:cNvSpPr>
                    <a:spLocks/>
                  </p:cNvSpPr>
                  <p:nvPr/>
                </p:nvSpPr>
                <p:spPr bwMode="auto">
                  <a:xfrm>
                    <a:off x="4778" y="2443"/>
                    <a:ext cx="2"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3" name="Freeform 1260"/>
                  <p:cNvSpPr>
                    <a:spLocks/>
                  </p:cNvSpPr>
                  <p:nvPr/>
                </p:nvSpPr>
                <p:spPr bwMode="auto">
                  <a:xfrm>
                    <a:off x="4779" y="2443"/>
                    <a:ext cx="1" cy="1"/>
                  </a:xfrm>
                  <a:custGeom>
                    <a:avLst/>
                    <a:gdLst>
                      <a:gd name="T0" fmla="*/ 3 w 3"/>
                      <a:gd name="T1" fmla="*/ 2 h 2"/>
                      <a:gd name="T2" fmla="*/ 3 w 3"/>
                      <a:gd name="T3" fmla="*/ 2 h 2"/>
                      <a:gd name="T4" fmla="*/ 3 w 3"/>
                      <a:gd name="T5" fmla="*/ 0 h 2"/>
                      <a:gd name="T6" fmla="*/ 1 w 3"/>
                      <a:gd name="T7" fmla="*/ 0 h 2"/>
                      <a:gd name="T8" fmla="*/ 0 w 3"/>
                      <a:gd name="T9" fmla="*/ 0 h 2"/>
                      <a:gd name="T10" fmla="*/ 0 w 3"/>
                      <a:gd name="T11" fmla="*/ 1 h 2"/>
                      <a:gd name="T12" fmla="*/ 1 w 3"/>
                      <a:gd name="T13" fmla="*/ 1 h 2"/>
                      <a:gd name="T14" fmla="*/ 3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0"/>
                        </a:lnTo>
                        <a:lnTo>
                          <a:pt x="1" y="0"/>
                        </a:lnTo>
                        <a:lnTo>
                          <a:pt x="0" y="0"/>
                        </a:lnTo>
                        <a:lnTo>
                          <a:pt x="0" y="1"/>
                        </a:lnTo>
                        <a:lnTo>
                          <a:pt x="1" y="1"/>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4" name="Freeform 1261"/>
                  <p:cNvSpPr>
                    <a:spLocks/>
                  </p:cNvSpPr>
                  <p:nvPr/>
                </p:nvSpPr>
                <p:spPr bwMode="auto">
                  <a:xfrm>
                    <a:off x="4779" y="2442"/>
                    <a:ext cx="1" cy="1"/>
                  </a:xfrm>
                  <a:custGeom>
                    <a:avLst/>
                    <a:gdLst>
                      <a:gd name="T0" fmla="*/ 1 w 4"/>
                      <a:gd name="T1" fmla="*/ 3 h 4"/>
                      <a:gd name="T2" fmla="*/ 3 w 4"/>
                      <a:gd name="T3" fmla="*/ 4 h 4"/>
                      <a:gd name="T4" fmla="*/ 4 w 4"/>
                      <a:gd name="T5" fmla="*/ 3 h 4"/>
                      <a:gd name="T6" fmla="*/ 3 w 4"/>
                      <a:gd name="T7" fmla="*/ 2 h 4"/>
                      <a:gd name="T8" fmla="*/ 1 w 4"/>
                      <a:gd name="T9" fmla="*/ 0 h 4"/>
                      <a:gd name="T10" fmla="*/ 0 w 4"/>
                      <a:gd name="T11" fmla="*/ 2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3" y="4"/>
                        </a:lnTo>
                        <a:lnTo>
                          <a:pt x="4" y="3"/>
                        </a:lnTo>
                        <a:lnTo>
                          <a:pt x="3" y="2"/>
                        </a:lnTo>
                        <a:lnTo>
                          <a:pt x="1" y="0"/>
                        </a:lnTo>
                        <a:lnTo>
                          <a:pt x="0" y="2"/>
                        </a:lnTo>
                        <a:lnTo>
                          <a:pt x="0" y="3"/>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5" name="Freeform 1262"/>
                  <p:cNvSpPr>
                    <a:spLocks/>
                  </p:cNvSpPr>
                  <p:nvPr/>
                </p:nvSpPr>
                <p:spPr bwMode="auto">
                  <a:xfrm>
                    <a:off x="4779" y="2440"/>
                    <a:ext cx="1" cy="3"/>
                  </a:xfrm>
                  <a:custGeom>
                    <a:avLst/>
                    <a:gdLst>
                      <a:gd name="T0" fmla="*/ 3 w 3"/>
                      <a:gd name="T1" fmla="*/ 6 h 6"/>
                      <a:gd name="T2" fmla="*/ 3 w 3"/>
                      <a:gd name="T3" fmla="*/ 6 h 6"/>
                      <a:gd name="T4" fmla="*/ 3 w 3"/>
                      <a:gd name="T5" fmla="*/ 0 h 6"/>
                      <a:gd name="T6" fmla="*/ 2 w 3"/>
                      <a:gd name="T7" fmla="*/ 0 h 6"/>
                      <a:gd name="T8" fmla="*/ 0 w 3"/>
                      <a:gd name="T9" fmla="*/ 0 h 6"/>
                      <a:gd name="T10" fmla="*/ 0 w 3"/>
                      <a:gd name="T11" fmla="*/ 5 h 6"/>
                      <a:gd name="T12" fmla="*/ 2 w 3"/>
                      <a:gd name="T13" fmla="*/ 5 h 6"/>
                      <a:gd name="T14" fmla="*/ 3 w 3"/>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3" y="6"/>
                        </a:moveTo>
                        <a:lnTo>
                          <a:pt x="3" y="6"/>
                        </a:lnTo>
                        <a:lnTo>
                          <a:pt x="3" y="0"/>
                        </a:lnTo>
                        <a:lnTo>
                          <a:pt x="2" y="0"/>
                        </a:lnTo>
                        <a:lnTo>
                          <a:pt x="0" y="0"/>
                        </a:lnTo>
                        <a:lnTo>
                          <a:pt x="0" y="5"/>
                        </a:lnTo>
                        <a:lnTo>
                          <a:pt x="2" y="5"/>
                        </a:lnTo>
                        <a:lnTo>
                          <a:pt x="3"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6" name="Freeform 1263"/>
                  <p:cNvSpPr>
                    <a:spLocks/>
                  </p:cNvSpPr>
                  <p:nvPr/>
                </p:nvSpPr>
                <p:spPr bwMode="auto">
                  <a:xfrm>
                    <a:off x="4779" y="2439"/>
                    <a:ext cx="1" cy="2"/>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1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0"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7" name="Freeform 1264"/>
                  <p:cNvSpPr>
                    <a:spLocks/>
                  </p:cNvSpPr>
                  <p:nvPr/>
                </p:nvSpPr>
                <p:spPr bwMode="auto">
                  <a:xfrm>
                    <a:off x="4779" y="2439"/>
                    <a:ext cx="2" cy="2"/>
                  </a:xfrm>
                  <a:custGeom>
                    <a:avLst/>
                    <a:gdLst>
                      <a:gd name="T0" fmla="*/ 3 w 4"/>
                      <a:gd name="T1" fmla="*/ 3 h 3"/>
                      <a:gd name="T2" fmla="*/ 3 w 4"/>
                      <a:gd name="T3" fmla="*/ 3 h 3"/>
                      <a:gd name="T4" fmla="*/ 4 w 4"/>
                      <a:gd name="T5" fmla="*/ 1 h 3"/>
                      <a:gd name="T6" fmla="*/ 3 w 4"/>
                      <a:gd name="T7" fmla="*/ 0 h 3"/>
                      <a:gd name="T8" fmla="*/ 2 w 4"/>
                      <a:gd name="T9" fmla="*/ 1 h 3"/>
                      <a:gd name="T10" fmla="*/ 0 w 4"/>
                      <a:gd name="T11" fmla="*/ 2 h 3"/>
                      <a:gd name="T12" fmla="*/ 2 w 4"/>
                      <a:gd name="T13" fmla="*/ 3 h 3"/>
                      <a:gd name="T14" fmla="*/ 3 w 4"/>
                      <a:gd name="T15" fmla="*/ 2 h 3"/>
                      <a:gd name="T16" fmla="*/ 3 w 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3" y="3"/>
                        </a:moveTo>
                        <a:lnTo>
                          <a:pt x="3" y="3"/>
                        </a:lnTo>
                        <a:lnTo>
                          <a:pt x="4" y="1"/>
                        </a:lnTo>
                        <a:lnTo>
                          <a:pt x="3" y="0"/>
                        </a:lnTo>
                        <a:lnTo>
                          <a:pt x="2" y="1"/>
                        </a:lnTo>
                        <a:lnTo>
                          <a:pt x="0" y="2"/>
                        </a:lnTo>
                        <a:lnTo>
                          <a:pt x="2" y="3"/>
                        </a:lnTo>
                        <a:lnTo>
                          <a:pt x="3" y="2"/>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8" name="Freeform 1265"/>
                  <p:cNvSpPr>
                    <a:spLocks/>
                  </p:cNvSpPr>
                  <p:nvPr/>
                </p:nvSpPr>
                <p:spPr bwMode="auto">
                  <a:xfrm>
                    <a:off x="4779" y="2438"/>
                    <a:ext cx="1" cy="2"/>
                  </a:xfrm>
                  <a:custGeom>
                    <a:avLst/>
                    <a:gdLst>
                      <a:gd name="T0" fmla="*/ 2 w 3"/>
                      <a:gd name="T1" fmla="*/ 4 h 5"/>
                      <a:gd name="T2" fmla="*/ 3 w 3"/>
                      <a:gd name="T3" fmla="*/ 4 h 5"/>
                      <a:gd name="T4" fmla="*/ 3 w 3"/>
                      <a:gd name="T5" fmla="*/ 0 h 5"/>
                      <a:gd name="T6" fmla="*/ 2 w 3"/>
                      <a:gd name="T7" fmla="*/ 0 h 5"/>
                      <a:gd name="T8" fmla="*/ 0 w 3"/>
                      <a:gd name="T9" fmla="*/ 0 h 5"/>
                      <a:gd name="T10" fmla="*/ 0 w 3"/>
                      <a:gd name="T11" fmla="*/ 5 h 5"/>
                      <a:gd name="T12" fmla="*/ 0 w 3"/>
                      <a:gd name="T13" fmla="*/ 5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3" y="4"/>
                        </a:lnTo>
                        <a:lnTo>
                          <a:pt x="3" y="0"/>
                        </a:lnTo>
                        <a:lnTo>
                          <a:pt x="2" y="0"/>
                        </a:lnTo>
                        <a:lnTo>
                          <a:pt x="0" y="0"/>
                        </a:lnTo>
                        <a:lnTo>
                          <a:pt x="0" y="5"/>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89" name="Freeform 1266"/>
                  <p:cNvSpPr>
                    <a:spLocks/>
                  </p:cNvSpPr>
                  <p:nvPr/>
                </p:nvSpPr>
                <p:spPr bwMode="auto">
                  <a:xfrm>
                    <a:off x="4779" y="2436"/>
                    <a:ext cx="1" cy="2"/>
                  </a:xfrm>
                  <a:custGeom>
                    <a:avLst/>
                    <a:gdLst>
                      <a:gd name="T0" fmla="*/ 4 w 4"/>
                      <a:gd name="T1" fmla="*/ 2 h 3"/>
                      <a:gd name="T2" fmla="*/ 4 w 4"/>
                      <a:gd name="T3" fmla="*/ 1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1" y="1"/>
                        </a:lnTo>
                        <a:lnTo>
                          <a:pt x="0" y="2"/>
                        </a:lnTo>
                        <a:lnTo>
                          <a:pt x="1" y="3"/>
                        </a:lnTo>
                        <a:lnTo>
                          <a:pt x="3" y="2"/>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0" name="Freeform 1267"/>
                  <p:cNvSpPr>
                    <a:spLocks/>
                  </p:cNvSpPr>
                  <p:nvPr/>
                </p:nvSpPr>
                <p:spPr bwMode="auto">
                  <a:xfrm>
                    <a:off x="4779" y="2436"/>
                    <a:ext cx="1" cy="2"/>
                  </a:xfrm>
                  <a:custGeom>
                    <a:avLst/>
                    <a:gdLst>
                      <a:gd name="T0" fmla="*/ 1 w 3"/>
                      <a:gd name="T1" fmla="*/ 2 h 3"/>
                      <a:gd name="T2" fmla="*/ 3 w 3"/>
                      <a:gd name="T3" fmla="*/ 2 h 3"/>
                      <a:gd name="T4" fmla="*/ 3 w 3"/>
                      <a:gd name="T5" fmla="*/ 0 h 3"/>
                      <a:gd name="T6" fmla="*/ 1 w 3"/>
                      <a:gd name="T7" fmla="*/ 0 h 3"/>
                      <a:gd name="T8" fmla="*/ 0 w 3"/>
                      <a:gd name="T9" fmla="*/ 0 h 3"/>
                      <a:gd name="T10" fmla="*/ 0 w 3"/>
                      <a:gd name="T11" fmla="*/ 3 h 3"/>
                      <a:gd name="T12" fmla="*/ 0 w 3"/>
                      <a:gd name="T13" fmla="*/ 3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3" y="2"/>
                        </a:lnTo>
                        <a:lnTo>
                          <a:pt x="3" y="0"/>
                        </a:lnTo>
                        <a:lnTo>
                          <a:pt x="1" y="0"/>
                        </a:lnTo>
                        <a:lnTo>
                          <a:pt x="0" y="0"/>
                        </a:lnTo>
                        <a:lnTo>
                          <a:pt x="0" y="3"/>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1" name="Freeform 1268"/>
                  <p:cNvSpPr>
                    <a:spLocks/>
                  </p:cNvSpPr>
                  <p:nvPr/>
                </p:nvSpPr>
                <p:spPr bwMode="auto">
                  <a:xfrm>
                    <a:off x="4779" y="2435"/>
                    <a:ext cx="1" cy="2"/>
                  </a:xfrm>
                  <a:custGeom>
                    <a:avLst/>
                    <a:gdLst>
                      <a:gd name="T0" fmla="*/ 2 w 2"/>
                      <a:gd name="T1" fmla="*/ 2 h 4"/>
                      <a:gd name="T2" fmla="*/ 2 w 2"/>
                      <a:gd name="T3" fmla="*/ 0 h 4"/>
                      <a:gd name="T4" fmla="*/ 0 w 2"/>
                      <a:gd name="T5" fmla="*/ 4 h 4"/>
                      <a:gd name="T6" fmla="*/ 0 w 2"/>
                      <a:gd name="T7" fmla="*/ 2 h 4"/>
                      <a:gd name="T8" fmla="*/ 2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2" y="0"/>
                        </a:lnTo>
                        <a:lnTo>
                          <a:pt x="0" y="4"/>
                        </a:lnTo>
                        <a:lnTo>
                          <a:pt x="0"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2" name="Freeform 1269"/>
                  <p:cNvSpPr>
                    <a:spLocks/>
                  </p:cNvSpPr>
                  <p:nvPr/>
                </p:nvSpPr>
                <p:spPr bwMode="auto">
                  <a:xfrm>
                    <a:off x="4779" y="2435"/>
                    <a:ext cx="1" cy="2"/>
                  </a:xfrm>
                  <a:custGeom>
                    <a:avLst/>
                    <a:gdLst>
                      <a:gd name="T0" fmla="*/ 3 w 3"/>
                      <a:gd name="T1" fmla="*/ 0 h 4"/>
                      <a:gd name="T2" fmla="*/ 0 w 3"/>
                      <a:gd name="T3" fmla="*/ 0 h 4"/>
                      <a:gd name="T4" fmla="*/ 0 w 3"/>
                      <a:gd name="T5" fmla="*/ 2 h 4"/>
                      <a:gd name="T6" fmla="*/ 0 w 3"/>
                      <a:gd name="T7" fmla="*/ 4 h 4"/>
                      <a:gd name="T8" fmla="*/ 1 w 3"/>
                      <a:gd name="T9" fmla="*/ 4 h 4"/>
                      <a:gd name="T10" fmla="*/ 3 w 3"/>
                      <a:gd name="T11" fmla="*/ 0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3" y="0"/>
                        </a:moveTo>
                        <a:lnTo>
                          <a:pt x="0" y="0"/>
                        </a:lnTo>
                        <a:lnTo>
                          <a:pt x="0" y="2"/>
                        </a:lnTo>
                        <a:lnTo>
                          <a:pt x="0" y="4"/>
                        </a:lnTo>
                        <a:lnTo>
                          <a:pt x="1" y="4"/>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3" name="Freeform 1270"/>
                  <p:cNvSpPr>
                    <a:spLocks/>
                  </p:cNvSpPr>
                  <p:nvPr/>
                </p:nvSpPr>
                <p:spPr bwMode="auto">
                  <a:xfrm>
                    <a:off x="4778" y="2435"/>
                    <a:ext cx="1" cy="2"/>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1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4" name="Freeform 1271"/>
                  <p:cNvSpPr>
                    <a:spLocks/>
                  </p:cNvSpPr>
                  <p:nvPr/>
                </p:nvSpPr>
                <p:spPr bwMode="auto">
                  <a:xfrm>
                    <a:off x="4776" y="2432"/>
                    <a:ext cx="3" cy="4"/>
                  </a:xfrm>
                  <a:custGeom>
                    <a:avLst/>
                    <a:gdLst>
                      <a:gd name="T0" fmla="*/ 6 w 6"/>
                      <a:gd name="T1" fmla="*/ 6 h 7"/>
                      <a:gd name="T2" fmla="*/ 6 w 6"/>
                      <a:gd name="T3" fmla="*/ 5 h 7"/>
                      <a:gd name="T4" fmla="*/ 2 w 6"/>
                      <a:gd name="T5" fmla="*/ 0 h 7"/>
                      <a:gd name="T6" fmla="*/ 1 w 6"/>
                      <a:gd name="T7" fmla="*/ 1 h 7"/>
                      <a:gd name="T8" fmla="*/ 0 w 6"/>
                      <a:gd name="T9" fmla="*/ 2 h 7"/>
                      <a:gd name="T10" fmla="*/ 4 w 6"/>
                      <a:gd name="T11" fmla="*/ 7 h 7"/>
                      <a:gd name="T12" fmla="*/ 5 w 6"/>
                      <a:gd name="T13" fmla="*/ 6 h 7"/>
                      <a:gd name="T14" fmla="*/ 6 w 6"/>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6" y="6"/>
                        </a:moveTo>
                        <a:lnTo>
                          <a:pt x="6" y="5"/>
                        </a:lnTo>
                        <a:lnTo>
                          <a:pt x="2" y="0"/>
                        </a:lnTo>
                        <a:lnTo>
                          <a:pt x="1" y="1"/>
                        </a:lnTo>
                        <a:lnTo>
                          <a:pt x="0" y="2"/>
                        </a:lnTo>
                        <a:lnTo>
                          <a:pt x="4" y="7"/>
                        </a:lnTo>
                        <a:lnTo>
                          <a:pt x="5" y="6"/>
                        </a:lnTo>
                        <a:lnTo>
                          <a:pt x="6"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5" name="Freeform 1272"/>
                  <p:cNvSpPr>
                    <a:spLocks/>
                  </p:cNvSpPr>
                  <p:nvPr/>
                </p:nvSpPr>
                <p:spPr bwMode="auto">
                  <a:xfrm>
                    <a:off x="4776" y="2432"/>
                    <a:ext cx="1" cy="2"/>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6" name="Freeform 1273"/>
                  <p:cNvSpPr>
                    <a:spLocks/>
                  </p:cNvSpPr>
                  <p:nvPr/>
                </p:nvSpPr>
                <p:spPr bwMode="auto">
                  <a:xfrm>
                    <a:off x="4774" y="2431"/>
                    <a:ext cx="2" cy="3"/>
                  </a:xfrm>
                  <a:custGeom>
                    <a:avLst/>
                    <a:gdLst>
                      <a:gd name="T0" fmla="*/ 4 w 5"/>
                      <a:gd name="T1" fmla="*/ 3 h 5"/>
                      <a:gd name="T2" fmla="*/ 5 w 5"/>
                      <a:gd name="T3" fmla="*/ 2 h 5"/>
                      <a:gd name="T4" fmla="*/ 2 w 5"/>
                      <a:gd name="T5" fmla="*/ 0 h 5"/>
                      <a:gd name="T6" fmla="*/ 1 w 5"/>
                      <a:gd name="T7" fmla="*/ 1 h 5"/>
                      <a:gd name="T8" fmla="*/ 0 w 5"/>
                      <a:gd name="T9" fmla="*/ 2 h 5"/>
                      <a:gd name="T10" fmla="*/ 4 w 5"/>
                      <a:gd name="T11" fmla="*/ 5 h 5"/>
                      <a:gd name="T12" fmla="*/ 4 w 5"/>
                      <a:gd name="T13" fmla="*/ 5 h 5"/>
                      <a:gd name="T14" fmla="*/ 4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3"/>
                        </a:moveTo>
                        <a:lnTo>
                          <a:pt x="5" y="2"/>
                        </a:lnTo>
                        <a:lnTo>
                          <a:pt x="2" y="0"/>
                        </a:lnTo>
                        <a:lnTo>
                          <a:pt x="1" y="1"/>
                        </a:lnTo>
                        <a:lnTo>
                          <a:pt x="0" y="2"/>
                        </a:lnTo>
                        <a:lnTo>
                          <a:pt x="4" y="5"/>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7" name="Freeform 1274"/>
                  <p:cNvSpPr>
                    <a:spLocks/>
                  </p:cNvSpPr>
                  <p:nvPr/>
                </p:nvSpPr>
                <p:spPr bwMode="auto">
                  <a:xfrm>
                    <a:off x="4774" y="2431"/>
                    <a:ext cx="1" cy="2"/>
                  </a:xfrm>
                  <a:custGeom>
                    <a:avLst/>
                    <a:gdLst>
                      <a:gd name="T0" fmla="*/ 2 w 2"/>
                      <a:gd name="T1" fmla="*/ 2 h 5"/>
                      <a:gd name="T2" fmla="*/ 1 w 2"/>
                      <a:gd name="T3" fmla="*/ 0 h 5"/>
                      <a:gd name="T4" fmla="*/ 0 w 2"/>
                      <a:gd name="T5" fmla="*/ 0 h 5"/>
                      <a:gd name="T6" fmla="*/ 0 w 2"/>
                      <a:gd name="T7" fmla="*/ 3 h 5"/>
                      <a:gd name="T8" fmla="*/ 0 w 2"/>
                      <a:gd name="T9" fmla="*/ 5 h 5"/>
                      <a:gd name="T10" fmla="*/ 1 w 2"/>
                      <a:gd name="T11" fmla="*/ 5 h 5"/>
                      <a:gd name="T12" fmla="*/ 1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1" y="0"/>
                        </a:lnTo>
                        <a:lnTo>
                          <a:pt x="0" y="0"/>
                        </a:lnTo>
                        <a:lnTo>
                          <a:pt x="0" y="3"/>
                        </a:lnTo>
                        <a:lnTo>
                          <a:pt x="0" y="5"/>
                        </a:lnTo>
                        <a:lnTo>
                          <a:pt x="1" y="5"/>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8" name="Freeform 1275"/>
                  <p:cNvSpPr>
                    <a:spLocks/>
                  </p:cNvSpPr>
                  <p:nvPr/>
                </p:nvSpPr>
                <p:spPr bwMode="auto">
                  <a:xfrm>
                    <a:off x="4773" y="2431"/>
                    <a:ext cx="2" cy="2"/>
                  </a:xfrm>
                  <a:custGeom>
                    <a:avLst/>
                    <a:gdLst>
                      <a:gd name="T0" fmla="*/ 2 w 3"/>
                      <a:gd name="T1" fmla="*/ 3 h 5"/>
                      <a:gd name="T2" fmla="*/ 3 w 3"/>
                      <a:gd name="T3" fmla="*/ 2 h 5"/>
                      <a:gd name="T4" fmla="*/ 2 w 3"/>
                      <a:gd name="T5" fmla="*/ 0 h 5"/>
                      <a:gd name="T6" fmla="*/ 1 w 3"/>
                      <a:gd name="T7" fmla="*/ 2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2"/>
                        </a:lnTo>
                        <a:lnTo>
                          <a:pt x="2" y="0"/>
                        </a:lnTo>
                        <a:lnTo>
                          <a:pt x="1" y="2"/>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099" name="Freeform 1276"/>
                  <p:cNvSpPr>
                    <a:spLocks/>
                  </p:cNvSpPr>
                  <p:nvPr/>
                </p:nvSpPr>
                <p:spPr bwMode="auto">
                  <a:xfrm>
                    <a:off x="4772" y="2430"/>
                    <a:ext cx="2" cy="2"/>
                  </a:xfrm>
                  <a:custGeom>
                    <a:avLst/>
                    <a:gdLst>
                      <a:gd name="T0" fmla="*/ 3 w 3"/>
                      <a:gd name="T1" fmla="*/ 1 h 5"/>
                      <a:gd name="T2" fmla="*/ 2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3"/>
                        </a:lnTo>
                        <a:lnTo>
                          <a:pt x="0" y="5"/>
                        </a:lnTo>
                        <a:lnTo>
                          <a:pt x="2" y="5"/>
                        </a:lnTo>
                        <a:lnTo>
                          <a:pt x="2"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0" name="Freeform 1277"/>
                  <p:cNvSpPr>
                    <a:spLocks/>
                  </p:cNvSpPr>
                  <p:nvPr/>
                </p:nvSpPr>
                <p:spPr bwMode="auto">
                  <a:xfrm>
                    <a:off x="4771" y="2430"/>
                    <a:ext cx="2" cy="2"/>
                  </a:xfrm>
                  <a:custGeom>
                    <a:avLst/>
                    <a:gdLst>
                      <a:gd name="T0" fmla="*/ 3 w 4"/>
                      <a:gd name="T1" fmla="*/ 3 h 5"/>
                      <a:gd name="T2" fmla="*/ 4 w 4"/>
                      <a:gd name="T3" fmla="*/ 1 h 5"/>
                      <a:gd name="T4" fmla="*/ 3 w 4"/>
                      <a:gd name="T5" fmla="*/ 0 h 5"/>
                      <a:gd name="T6" fmla="*/ 1 w 4"/>
                      <a:gd name="T7" fmla="*/ 1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1"/>
                        </a:lnTo>
                        <a:lnTo>
                          <a:pt x="3" y="0"/>
                        </a:lnTo>
                        <a:lnTo>
                          <a:pt x="1" y="1"/>
                        </a:lnTo>
                        <a:lnTo>
                          <a:pt x="0" y="3"/>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1" name="Freeform 1278"/>
                  <p:cNvSpPr>
                    <a:spLocks/>
                  </p:cNvSpPr>
                  <p:nvPr/>
                </p:nvSpPr>
                <p:spPr bwMode="auto">
                  <a:xfrm>
                    <a:off x="4771" y="2430"/>
                    <a:ext cx="1" cy="2"/>
                  </a:xfrm>
                  <a:custGeom>
                    <a:avLst/>
                    <a:gdLst>
                      <a:gd name="T0" fmla="*/ 3 w 3"/>
                      <a:gd name="T1" fmla="*/ 1 h 5"/>
                      <a:gd name="T2" fmla="*/ 1 w 3"/>
                      <a:gd name="T3" fmla="*/ 0 h 5"/>
                      <a:gd name="T4" fmla="*/ 0 w 3"/>
                      <a:gd name="T5" fmla="*/ 0 h 5"/>
                      <a:gd name="T6" fmla="*/ 0 w 3"/>
                      <a:gd name="T7" fmla="*/ 2 h 5"/>
                      <a:gd name="T8" fmla="*/ 0 w 3"/>
                      <a:gd name="T9" fmla="*/ 5 h 5"/>
                      <a:gd name="T10" fmla="*/ 1 w 3"/>
                      <a:gd name="T11" fmla="*/ 5 h 5"/>
                      <a:gd name="T12" fmla="*/ 1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1" y="0"/>
                        </a:lnTo>
                        <a:lnTo>
                          <a:pt x="0" y="0"/>
                        </a:lnTo>
                        <a:lnTo>
                          <a:pt x="0" y="2"/>
                        </a:lnTo>
                        <a:lnTo>
                          <a:pt x="0" y="5"/>
                        </a:lnTo>
                        <a:lnTo>
                          <a:pt x="1" y="5"/>
                        </a:lnTo>
                        <a:lnTo>
                          <a:pt x="1"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2" name="Freeform 1279"/>
                  <p:cNvSpPr>
                    <a:spLocks/>
                  </p:cNvSpPr>
                  <p:nvPr/>
                </p:nvSpPr>
                <p:spPr bwMode="auto">
                  <a:xfrm>
                    <a:off x="4770" y="2430"/>
                    <a:ext cx="2" cy="2"/>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3" name="Freeform 1280"/>
                  <p:cNvSpPr>
                    <a:spLocks/>
                  </p:cNvSpPr>
                  <p:nvPr/>
                </p:nvSpPr>
                <p:spPr bwMode="auto">
                  <a:xfrm>
                    <a:off x="4770" y="2429"/>
                    <a:ext cx="1" cy="2"/>
                  </a:xfrm>
                  <a:custGeom>
                    <a:avLst/>
                    <a:gdLst>
                      <a:gd name="T0" fmla="*/ 2 w 2"/>
                      <a:gd name="T1" fmla="*/ 1 h 5"/>
                      <a:gd name="T2" fmla="*/ 1 w 2"/>
                      <a:gd name="T3" fmla="*/ 0 h 5"/>
                      <a:gd name="T4" fmla="*/ 0 w 2"/>
                      <a:gd name="T5" fmla="*/ 0 h 5"/>
                      <a:gd name="T6" fmla="*/ 0 w 2"/>
                      <a:gd name="T7" fmla="*/ 2 h 5"/>
                      <a:gd name="T8" fmla="*/ 0 w 2"/>
                      <a:gd name="T9" fmla="*/ 5 h 5"/>
                      <a:gd name="T10" fmla="*/ 1 w 2"/>
                      <a:gd name="T11" fmla="*/ 5 h 5"/>
                      <a:gd name="T12" fmla="*/ 1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1" y="0"/>
                        </a:lnTo>
                        <a:lnTo>
                          <a:pt x="0" y="0"/>
                        </a:lnTo>
                        <a:lnTo>
                          <a:pt x="0" y="2"/>
                        </a:lnTo>
                        <a:lnTo>
                          <a:pt x="0" y="5"/>
                        </a:lnTo>
                        <a:lnTo>
                          <a:pt x="1" y="5"/>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4" name="Freeform 1281"/>
                  <p:cNvSpPr>
                    <a:spLocks/>
                  </p:cNvSpPr>
                  <p:nvPr/>
                </p:nvSpPr>
                <p:spPr bwMode="auto">
                  <a:xfrm>
                    <a:off x="4769" y="2429"/>
                    <a:ext cx="2"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5" name="Freeform 1282"/>
                  <p:cNvSpPr>
                    <a:spLocks/>
                  </p:cNvSpPr>
                  <p:nvPr/>
                </p:nvSpPr>
                <p:spPr bwMode="auto">
                  <a:xfrm>
                    <a:off x="4768" y="2428"/>
                    <a:ext cx="1" cy="3"/>
                  </a:xfrm>
                  <a:custGeom>
                    <a:avLst/>
                    <a:gdLst>
                      <a:gd name="T0" fmla="*/ 3 w 3"/>
                      <a:gd name="T1" fmla="*/ 1 h 4"/>
                      <a:gd name="T2" fmla="*/ 0 w 3"/>
                      <a:gd name="T3" fmla="*/ 0 h 4"/>
                      <a:gd name="T4" fmla="*/ 2 w 3"/>
                      <a:gd name="T5" fmla="*/ 0 h 4"/>
                      <a:gd name="T6" fmla="*/ 2 w 3"/>
                      <a:gd name="T7" fmla="*/ 2 h 4"/>
                      <a:gd name="T8" fmla="*/ 2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2" y="0"/>
                        </a:lnTo>
                        <a:lnTo>
                          <a:pt x="2" y="2"/>
                        </a:lnTo>
                        <a:lnTo>
                          <a:pt x="2"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6" name="Freeform 1283"/>
                  <p:cNvSpPr>
                    <a:spLocks/>
                  </p:cNvSpPr>
                  <p:nvPr/>
                </p:nvSpPr>
                <p:spPr bwMode="auto">
                  <a:xfrm>
                    <a:off x="4767" y="2428"/>
                    <a:ext cx="2" cy="3"/>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7" name="Freeform 1284"/>
                  <p:cNvSpPr>
                    <a:spLocks/>
                  </p:cNvSpPr>
                  <p:nvPr/>
                </p:nvSpPr>
                <p:spPr bwMode="auto">
                  <a:xfrm>
                    <a:off x="4766" y="2428"/>
                    <a:ext cx="1" cy="2"/>
                  </a:xfrm>
                  <a:custGeom>
                    <a:avLst/>
                    <a:gdLst>
                      <a:gd name="T0" fmla="*/ 2 w 2"/>
                      <a:gd name="T1" fmla="*/ 1 h 4"/>
                      <a:gd name="T2" fmla="*/ 0 w 2"/>
                      <a:gd name="T3" fmla="*/ 0 h 4"/>
                      <a:gd name="T4" fmla="*/ 0 w 2"/>
                      <a:gd name="T5" fmla="*/ 0 h 4"/>
                      <a:gd name="T6" fmla="*/ 0 w 2"/>
                      <a:gd name="T7" fmla="*/ 2 h 4"/>
                      <a:gd name="T8" fmla="*/ 0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0" y="2"/>
                        </a:lnTo>
                        <a:lnTo>
                          <a:pt x="0"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8" name="Freeform 1285"/>
                  <p:cNvSpPr>
                    <a:spLocks/>
                  </p:cNvSpPr>
                  <p:nvPr/>
                </p:nvSpPr>
                <p:spPr bwMode="auto">
                  <a:xfrm>
                    <a:off x="4765" y="2428"/>
                    <a:ext cx="2" cy="2"/>
                  </a:xfrm>
                  <a:custGeom>
                    <a:avLst/>
                    <a:gdLst>
                      <a:gd name="T0" fmla="*/ 2 w 4"/>
                      <a:gd name="T1" fmla="*/ 2 h 4"/>
                      <a:gd name="T2" fmla="*/ 2 w 4"/>
                      <a:gd name="T3" fmla="*/ 1 h 4"/>
                      <a:gd name="T4" fmla="*/ 0 w 4"/>
                      <a:gd name="T5" fmla="*/ 0 h 4"/>
                      <a:gd name="T6" fmla="*/ 0 w 4"/>
                      <a:gd name="T7" fmla="*/ 1 h 4"/>
                      <a:gd name="T8" fmla="*/ 0 w 4"/>
                      <a:gd name="T9" fmla="*/ 2 h 4"/>
                      <a:gd name="T10" fmla="*/ 4 w 4"/>
                      <a:gd name="T11" fmla="*/ 4 h 4"/>
                      <a:gd name="T12" fmla="*/ 2 w 4"/>
                      <a:gd name="T13" fmla="*/ 4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1"/>
                        </a:lnTo>
                        <a:lnTo>
                          <a:pt x="0" y="0"/>
                        </a:lnTo>
                        <a:lnTo>
                          <a:pt x="0" y="1"/>
                        </a:lnTo>
                        <a:lnTo>
                          <a:pt x="0" y="2"/>
                        </a:lnTo>
                        <a:lnTo>
                          <a:pt x="4"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09" name="Freeform 1286"/>
                  <p:cNvSpPr>
                    <a:spLocks/>
                  </p:cNvSpPr>
                  <p:nvPr/>
                </p:nvSpPr>
                <p:spPr bwMode="auto">
                  <a:xfrm>
                    <a:off x="4764" y="2427"/>
                    <a:ext cx="1" cy="3"/>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0" name="Freeform 1287"/>
                  <p:cNvSpPr>
                    <a:spLocks/>
                  </p:cNvSpPr>
                  <p:nvPr/>
                </p:nvSpPr>
                <p:spPr bwMode="auto">
                  <a:xfrm>
                    <a:off x="4763" y="2427"/>
                    <a:ext cx="2" cy="3"/>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1" name="Freeform 1288"/>
                  <p:cNvSpPr>
                    <a:spLocks/>
                  </p:cNvSpPr>
                  <p:nvPr/>
                </p:nvSpPr>
                <p:spPr bwMode="auto">
                  <a:xfrm>
                    <a:off x="4761" y="2427"/>
                    <a:ext cx="2" cy="2"/>
                  </a:xfrm>
                  <a:custGeom>
                    <a:avLst/>
                    <a:gdLst>
                      <a:gd name="T0" fmla="*/ 2 w 2"/>
                      <a:gd name="T1" fmla="*/ 2 h 5"/>
                      <a:gd name="T2" fmla="*/ 0 w 2"/>
                      <a:gd name="T3" fmla="*/ 0 h 5"/>
                      <a:gd name="T4" fmla="*/ 0 w 2"/>
                      <a:gd name="T5" fmla="*/ 0 h 5"/>
                      <a:gd name="T6" fmla="*/ 0 w 2"/>
                      <a:gd name="T7" fmla="*/ 3 h 5"/>
                      <a:gd name="T8" fmla="*/ 0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0" y="3"/>
                        </a:lnTo>
                        <a:lnTo>
                          <a:pt x="0" y="5"/>
                        </a:lnTo>
                        <a:lnTo>
                          <a:pt x="2"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2" name="Freeform 1289"/>
                  <p:cNvSpPr>
                    <a:spLocks/>
                  </p:cNvSpPr>
                  <p:nvPr/>
                </p:nvSpPr>
                <p:spPr bwMode="auto">
                  <a:xfrm>
                    <a:off x="4758" y="2426"/>
                    <a:ext cx="5" cy="3"/>
                  </a:xfrm>
                  <a:custGeom>
                    <a:avLst/>
                    <a:gdLst>
                      <a:gd name="T0" fmla="*/ 6 w 9"/>
                      <a:gd name="T1" fmla="*/ 4 h 6"/>
                      <a:gd name="T2" fmla="*/ 6 w 9"/>
                      <a:gd name="T3" fmla="*/ 3 h 6"/>
                      <a:gd name="T4" fmla="*/ 2 w 9"/>
                      <a:gd name="T5" fmla="*/ 1 h 6"/>
                      <a:gd name="T6" fmla="*/ 0 w 9"/>
                      <a:gd name="T7" fmla="*/ 0 h 6"/>
                      <a:gd name="T8" fmla="*/ 0 w 9"/>
                      <a:gd name="T9" fmla="*/ 1 h 6"/>
                      <a:gd name="T10" fmla="*/ 0 w 9"/>
                      <a:gd name="T11" fmla="*/ 3 h 6"/>
                      <a:gd name="T12" fmla="*/ 2 w 9"/>
                      <a:gd name="T13" fmla="*/ 4 h 6"/>
                      <a:gd name="T14" fmla="*/ 9 w 9"/>
                      <a:gd name="T15" fmla="*/ 6 h 6"/>
                      <a:gd name="T16" fmla="*/ 6 w 9"/>
                      <a:gd name="T17" fmla="*/ 6 h 6"/>
                      <a:gd name="T18" fmla="*/ 6 w 9"/>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6"/>
                      <a:gd name="T32" fmla="*/ 9 w 9"/>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6">
                        <a:moveTo>
                          <a:pt x="6" y="4"/>
                        </a:moveTo>
                        <a:lnTo>
                          <a:pt x="6" y="3"/>
                        </a:lnTo>
                        <a:lnTo>
                          <a:pt x="2" y="1"/>
                        </a:lnTo>
                        <a:lnTo>
                          <a:pt x="0" y="0"/>
                        </a:lnTo>
                        <a:lnTo>
                          <a:pt x="0" y="1"/>
                        </a:lnTo>
                        <a:lnTo>
                          <a:pt x="0" y="3"/>
                        </a:lnTo>
                        <a:lnTo>
                          <a:pt x="2" y="4"/>
                        </a:lnTo>
                        <a:lnTo>
                          <a:pt x="9" y="6"/>
                        </a:lnTo>
                        <a:lnTo>
                          <a:pt x="6" y="6"/>
                        </a:lnTo>
                        <a:lnTo>
                          <a:pt x="6"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3" name="Freeform 1290"/>
                  <p:cNvSpPr>
                    <a:spLocks/>
                  </p:cNvSpPr>
                  <p:nvPr/>
                </p:nvSpPr>
                <p:spPr bwMode="auto">
                  <a:xfrm>
                    <a:off x="4756" y="2426"/>
                    <a:ext cx="2" cy="2"/>
                  </a:xfrm>
                  <a:custGeom>
                    <a:avLst/>
                    <a:gdLst>
                      <a:gd name="T0" fmla="*/ 6 w 6"/>
                      <a:gd name="T1" fmla="*/ 1 h 5"/>
                      <a:gd name="T2" fmla="*/ 4 w 6"/>
                      <a:gd name="T3" fmla="*/ 0 h 5"/>
                      <a:gd name="T4" fmla="*/ 1 w 6"/>
                      <a:gd name="T5" fmla="*/ 0 h 5"/>
                      <a:gd name="T6" fmla="*/ 0 w 6"/>
                      <a:gd name="T7" fmla="*/ 0 h 5"/>
                      <a:gd name="T8" fmla="*/ 0 w 6"/>
                      <a:gd name="T9" fmla="*/ 1 h 5"/>
                      <a:gd name="T10" fmla="*/ 0 w 6"/>
                      <a:gd name="T11" fmla="*/ 2 h 5"/>
                      <a:gd name="T12" fmla="*/ 5 w 6"/>
                      <a:gd name="T13" fmla="*/ 5 h 5"/>
                      <a:gd name="T14" fmla="*/ 6 w 6"/>
                      <a:gd name="T15" fmla="*/ 5 h 5"/>
                      <a:gd name="T16" fmla="*/ 6 w 6"/>
                      <a:gd name="T17" fmla="*/ 2 h 5"/>
                      <a:gd name="T18" fmla="*/ 6 w 6"/>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1"/>
                        </a:moveTo>
                        <a:lnTo>
                          <a:pt x="4" y="0"/>
                        </a:lnTo>
                        <a:lnTo>
                          <a:pt x="1" y="0"/>
                        </a:lnTo>
                        <a:lnTo>
                          <a:pt x="0" y="0"/>
                        </a:lnTo>
                        <a:lnTo>
                          <a:pt x="0" y="1"/>
                        </a:lnTo>
                        <a:lnTo>
                          <a:pt x="0" y="2"/>
                        </a:lnTo>
                        <a:lnTo>
                          <a:pt x="5" y="5"/>
                        </a:lnTo>
                        <a:lnTo>
                          <a:pt x="6" y="5"/>
                        </a:lnTo>
                        <a:lnTo>
                          <a:pt x="6" y="2"/>
                        </a:lnTo>
                        <a:lnTo>
                          <a:pt x="6"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4" name="Freeform 1291"/>
                  <p:cNvSpPr>
                    <a:spLocks/>
                  </p:cNvSpPr>
                  <p:nvPr/>
                </p:nvSpPr>
                <p:spPr bwMode="auto">
                  <a:xfrm>
                    <a:off x="4754" y="2425"/>
                    <a:ext cx="2" cy="2"/>
                  </a:xfrm>
                  <a:custGeom>
                    <a:avLst/>
                    <a:gdLst>
                      <a:gd name="T0" fmla="*/ 2 w 2"/>
                      <a:gd name="T1" fmla="*/ 1 h 5"/>
                      <a:gd name="T2" fmla="*/ 0 w 2"/>
                      <a:gd name="T3" fmla="*/ 0 h 5"/>
                      <a:gd name="T4" fmla="*/ 0 w 2"/>
                      <a:gd name="T5" fmla="*/ 0 h 5"/>
                      <a:gd name="T6" fmla="*/ 0 w 2"/>
                      <a:gd name="T7" fmla="*/ 2 h 5"/>
                      <a:gd name="T8" fmla="*/ 0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2"/>
                        </a:lnTo>
                        <a:lnTo>
                          <a:pt x="0" y="5"/>
                        </a:lnTo>
                        <a:lnTo>
                          <a:pt x="2" y="5"/>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5" name="Freeform 1292"/>
                  <p:cNvSpPr>
                    <a:spLocks/>
                  </p:cNvSpPr>
                  <p:nvPr/>
                </p:nvSpPr>
                <p:spPr bwMode="auto">
                  <a:xfrm>
                    <a:off x="4753" y="2425"/>
                    <a:ext cx="3"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6" name="Freeform 1293"/>
                  <p:cNvSpPr>
                    <a:spLocks/>
                  </p:cNvSpPr>
                  <p:nvPr/>
                </p:nvSpPr>
                <p:spPr bwMode="auto">
                  <a:xfrm>
                    <a:off x="4752" y="2424"/>
                    <a:ext cx="1" cy="3"/>
                  </a:xfrm>
                  <a:custGeom>
                    <a:avLst/>
                    <a:gdLst>
                      <a:gd name="T0" fmla="*/ 3 w 3"/>
                      <a:gd name="T1" fmla="*/ 1 h 4"/>
                      <a:gd name="T2" fmla="*/ 0 w 3"/>
                      <a:gd name="T3" fmla="*/ 0 h 4"/>
                      <a:gd name="T4" fmla="*/ 1 w 3"/>
                      <a:gd name="T5" fmla="*/ 0 h 4"/>
                      <a:gd name="T6" fmla="*/ 1 w 3"/>
                      <a:gd name="T7" fmla="*/ 2 h 4"/>
                      <a:gd name="T8" fmla="*/ 1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1" y="0"/>
                        </a:lnTo>
                        <a:lnTo>
                          <a:pt x="1" y="2"/>
                        </a:lnTo>
                        <a:lnTo>
                          <a:pt x="1"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7" name="Freeform 1294"/>
                  <p:cNvSpPr>
                    <a:spLocks/>
                  </p:cNvSpPr>
                  <p:nvPr/>
                </p:nvSpPr>
                <p:spPr bwMode="auto">
                  <a:xfrm>
                    <a:off x="4750" y="2424"/>
                    <a:ext cx="4" cy="3"/>
                  </a:xfrm>
                  <a:custGeom>
                    <a:avLst/>
                    <a:gdLst>
                      <a:gd name="T0" fmla="*/ 4 w 7"/>
                      <a:gd name="T1" fmla="*/ 3 h 5"/>
                      <a:gd name="T2" fmla="*/ 4 w 7"/>
                      <a:gd name="T3" fmla="*/ 2 h 5"/>
                      <a:gd name="T4" fmla="*/ 0 w 7"/>
                      <a:gd name="T5" fmla="*/ 0 h 5"/>
                      <a:gd name="T6" fmla="*/ 0 w 7"/>
                      <a:gd name="T7" fmla="*/ 1 h 5"/>
                      <a:gd name="T8" fmla="*/ 0 w 7"/>
                      <a:gd name="T9" fmla="*/ 2 h 5"/>
                      <a:gd name="T10" fmla="*/ 7 w 7"/>
                      <a:gd name="T11" fmla="*/ 5 h 5"/>
                      <a:gd name="T12" fmla="*/ 4 w 7"/>
                      <a:gd name="T13" fmla="*/ 5 h 5"/>
                      <a:gd name="T14" fmla="*/ 4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3"/>
                        </a:moveTo>
                        <a:lnTo>
                          <a:pt x="4" y="2"/>
                        </a:lnTo>
                        <a:lnTo>
                          <a:pt x="0" y="0"/>
                        </a:lnTo>
                        <a:lnTo>
                          <a:pt x="0" y="1"/>
                        </a:lnTo>
                        <a:lnTo>
                          <a:pt x="0" y="2"/>
                        </a:lnTo>
                        <a:lnTo>
                          <a:pt x="7" y="5"/>
                        </a:lnTo>
                        <a:lnTo>
                          <a:pt x="4" y="5"/>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8" name="Freeform 1295"/>
                  <p:cNvSpPr>
                    <a:spLocks/>
                  </p:cNvSpPr>
                  <p:nvPr/>
                </p:nvSpPr>
                <p:spPr bwMode="auto">
                  <a:xfrm>
                    <a:off x="4749" y="2423"/>
                    <a:ext cx="1" cy="3"/>
                  </a:xfrm>
                  <a:custGeom>
                    <a:avLst/>
                    <a:gdLst>
                      <a:gd name="T0" fmla="*/ 2 w 2"/>
                      <a:gd name="T1" fmla="*/ 2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1" y="0"/>
                        </a:lnTo>
                        <a:lnTo>
                          <a:pt x="1" y="3"/>
                        </a:lnTo>
                        <a:lnTo>
                          <a:pt x="1" y="5"/>
                        </a:lnTo>
                        <a:lnTo>
                          <a:pt x="2"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19" name="Freeform 1296"/>
                  <p:cNvSpPr>
                    <a:spLocks/>
                  </p:cNvSpPr>
                  <p:nvPr/>
                </p:nvSpPr>
                <p:spPr bwMode="auto">
                  <a:xfrm>
                    <a:off x="4749" y="2423"/>
                    <a:ext cx="1" cy="3"/>
                  </a:xfrm>
                  <a:custGeom>
                    <a:avLst/>
                    <a:gdLst>
                      <a:gd name="T0" fmla="*/ 3 w 4"/>
                      <a:gd name="T1" fmla="*/ 3 h 5"/>
                      <a:gd name="T2" fmla="*/ 4 w 4"/>
                      <a:gd name="T3" fmla="*/ 2 h 5"/>
                      <a:gd name="T4" fmla="*/ 3 w 4"/>
                      <a:gd name="T5" fmla="*/ 0 h 5"/>
                      <a:gd name="T6" fmla="*/ 2 w 4"/>
                      <a:gd name="T7" fmla="*/ 2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3" y="0"/>
                        </a:lnTo>
                        <a:lnTo>
                          <a:pt x="2" y="2"/>
                        </a:lnTo>
                        <a:lnTo>
                          <a:pt x="0" y="3"/>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0" name="Freeform 1297"/>
                  <p:cNvSpPr>
                    <a:spLocks/>
                  </p:cNvSpPr>
                  <p:nvPr/>
                </p:nvSpPr>
                <p:spPr bwMode="auto">
                  <a:xfrm>
                    <a:off x="4749" y="2423"/>
                    <a:ext cx="1" cy="2"/>
                  </a:xfrm>
                  <a:custGeom>
                    <a:avLst/>
                    <a:gdLst>
                      <a:gd name="T0" fmla="*/ 3 w 3"/>
                      <a:gd name="T1" fmla="*/ 1 h 5"/>
                      <a:gd name="T2" fmla="*/ 2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3"/>
                        </a:lnTo>
                        <a:lnTo>
                          <a:pt x="0" y="5"/>
                        </a:lnTo>
                        <a:lnTo>
                          <a:pt x="2" y="5"/>
                        </a:lnTo>
                        <a:lnTo>
                          <a:pt x="2"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1" name="Freeform 1298"/>
                  <p:cNvSpPr>
                    <a:spLocks/>
                  </p:cNvSpPr>
                  <p:nvPr/>
                </p:nvSpPr>
                <p:spPr bwMode="auto">
                  <a:xfrm>
                    <a:off x="4748" y="2423"/>
                    <a:ext cx="2" cy="2"/>
                  </a:xfrm>
                  <a:custGeom>
                    <a:avLst/>
                    <a:gdLst>
                      <a:gd name="T0" fmla="*/ 2 w 5"/>
                      <a:gd name="T1" fmla="*/ 3 h 5"/>
                      <a:gd name="T2" fmla="*/ 2 w 5"/>
                      <a:gd name="T3" fmla="*/ 1 h 5"/>
                      <a:gd name="T4" fmla="*/ 0 w 5"/>
                      <a:gd name="T5" fmla="*/ 0 h 5"/>
                      <a:gd name="T6" fmla="*/ 0 w 5"/>
                      <a:gd name="T7" fmla="*/ 1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1"/>
                        </a:lnTo>
                        <a:lnTo>
                          <a:pt x="0" y="0"/>
                        </a:lnTo>
                        <a:lnTo>
                          <a:pt x="0" y="1"/>
                        </a:lnTo>
                        <a:lnTo>
                          <a:pt x="0" y="3"/>
                        </a:lnTo>
                        <a:lnTo>
                          <a:pt x="5"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2" name="Freeform 1299"/>
                  <p:cNvSpPr>
                    <a:spLocks/>
                  </p:cNvSpPr>
                  <p:nvPr/>
                </p:nvSpPr>
                <p:spPr bwMode="auto">
                  <a:xfrm>
                    <a:off x="4746" y="2422"/>
                    <a:ext cx="2" cy="2"/>
                  </a:xfrm>
                  <a:custGeom>
                    <a:avLst/>
                    <a:gdLst>
                      <a:gd name="T0" fmla="*/ 3 w 4"/>
                      <a:gd name="T1" fmla="*/ 3 h 5"/>
                      <a:gd name="T2" fmla="*/ 4 w 4"/>
                      <a:gd name="T3" fmla="*/ 2 h 5"/>
                      <a:gd name="T4" fmla="*/ 2 w 4"/>
                      <a:gd name="T5" fmla="*/ 0 h 5"/>
                      <a:gd name="T6" fmla="*/ 1 w 4"/>
                      <a:gd name="T7" fmla="*/ 1 h 5"/>
                      <a:gd name="T8" fmla="*/ 0 w 4"/>
                      <a:gd name="T9" fmla="*/ 2 h 5"/>
                      <a:gd name="T10" fmla="*/ 1 w 4"/>
                      <a:gd name="T11" fmla="*/ 3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2" y="0"/>
                        </a:lnTo>
                        <a:lnTo>
                          <a:pt x="1" y="1"/>
                        </a:lnTo>
                        <a:lnTo>
                          <a:pt x="0" y="2"/>
                        </a:lnTo>
                        <a:lnTo>
                          <a:pt x="1" y="3"/>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3" name="Freeform 1300"/>
                  <p:cNvSpPr>
                    <a:spLocks/>
                  </p:cNvSpPr>
                  <p:nvPr/>
                </p:nvSpPr>
                <p:spPr bwMode="auto">
                  <a:xfrm>
                    <a:off x="4746" y="2421"/>
                    <a:ext cx="1" cy="2"/>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4" name="Freeform 1301"/>
                  <p:cNvSpPr>
                    <a:spLocks/>
                  </p:cNvSpPr>
                  <p:nvPr/>
                </p:nvSpPr>
                <p:spPr bwMode="auto">
                  <a:xfrm>
                    <a:off x="4743" y="2419"/>
                    <a:ext cx="3" cy="4"/>
                  </a:xfrm>
                  <a:custGeom>
                    <a:avLst/>
                    <a:gdLst>
                      <a:gd name="T0" fmla="*/ 6 w 7"/>
                      <a:gd name="T1" fmla="*/ 6 h 8"/>
                      <a:gd name="T2" fmla="*/ 7 w 7"/>
                      <a:gd name="T3" fmla="*/ 5 h 8"/>
                      <a:gd name="T4" fmla="*/ 2 w 7"/>
                      <a:gd name="T5" fmla="*/ 0 h 8"/>
                      <a:gd name="T6" fmla="*/ 1 w 7"/>
                      <a:gd name="T7" fmla="*/ 2 h 8"/>
                      <a:gd name="T8" fmla="*/ 0 w 7"/>
                      <a:gd name="T9" fmla="*/ 3 h 8"/>
                      <a:gd name="T10" fmla="*/ 6 w 7"/>
                      <a:gd name="T11" fmla="*/ 8 h 8"/>
                      <a:gd name="T12" fmla="*/ 6 w 7"/>
                      <a:gd name="T13" fmla="*/ 8 h 8"/>
                      <a:gd name="T14" fmla="*/ 6 w 7"/>
                      <a:gd name="T15" fmla="*/ 6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6" y="6"/>
                        </a:moveTo>
                        <a:lnTo>
                          <a:pt x="7" y="5"/>
                        </a:lnTo>
                        <a:lnTo>
                          <a:pt x="2" y="0"/>
                        </a:lnTo>
                        <a:lnTo>
                          <a:pt x="1" y="2"/>
                        </a:lnTo>
                        <a:lnTo>
                          <a:pt x="0" y="3"/>
                        </a:lnTo>
                        <a:lnTo>
                          <a:pt x="6" y="8"/>
                        </a:lnTo>
                        <a:lnTo>
                          <a:pt x="6"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5" name="Freeform 1302"/>
                  <p:cNvSpPr>
                    <a:spLocks/>
                  </p:cNvSpPr>
                  <p:nvPr/>
                </p:nvSpPr>
                <p:spPr bwMode="auto">
                  <a:xfrm>
                    <a:off x="4743" y="2419"/>
                    <a:ext cx="1" cy="1"/>
                  </a:xfrm>
                  <a:custGeom>
                    <a:avLst/>
                    <a:gdLst>
                      <a:gd name="T0" fmla="*/ 1 w 2"/>
                      <a:gd name="T1" fmla="*/ 2 h 3"/>
                      <a:gd name="T2" fmla="*/ 2 w 2"/>
                      <a:gd name="T3" fmla="*/ 2 h 3"/>
                      <a:gd name="T4" fmla="*/ 2 w 2"/>
                      <a:gd name="T5" fmla="*/ 0 h 3"/>
                      <a:gd name="T6" fmla="*/ 1 w 2"/>
                      <a:gd name="T7" fmla="*/ 0 h 3"/>
                      <a:gd name="T8" fmla="*/ 0 w 2"/>
                      <a:gd name="T9" fmla="*/ 0 h 3"/>
                      <a:gd name="T10" fmla="*/ 0 w 2"/>
                      <a:gd name="T11" fmla="*/ 3 h 3"/>
                      <a:gd name="T12" fmla="*/ 0 w 2"/>
                      <a:gd name="T13" fmla="*/ 3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2" y="2"/>
                        </a:lnTo>
                        <a:lnTo>
                          <a:pt x="2" y="0"/>
                        </a:lnTo>
                        <a:lnTo>
                          <a:pt x="1" y="0"/>
                        </a:lnTo>
                        <a:lnTo>
                          <a:pt x="0" y="0"/>
                        </a:lnTo>
                        <a:lnTo>
                          <a:pt x="0" y="3"/>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6" name="Freeform 1303"/>
                  <p:cNvSpPr>
                    <a:spLocks/>
                  </p:cNvSpPr>
                  <p:nvPr/>
                </p:nvSpPr>
                <p:spPr bwMode="auto">
                  <a:xfrm>
                    <a:off x="4742" y="2417"/>
                    <a:ext cx="2" cy="3"/>
                  </a:xfrm>
                  <a:custGeom>
                    <a:avLst/>
                    <a:gdLst>
                      <a:gd name="T0" fmla="*/ 4 w 4"/>
                      <a:gd name="T1" fmla="*/ 3 h 5"/>
                      <a:gd name="T2" fmla="*/ 4 w 4"/>
                      <a:gd name="T3" fmla="*/ 2 h 5"/>
                      <a:gd name="T4" fmla="*/ 2 w 4"/>
                      <a:gd name="T5" fmla="*/ 0 h 5"/>
                      <a:gd name="T6" fmla="*/ 1 w 4"/>
                      <a:gd name="T7" fmla="*/ 1 h 5"/>
                      <a:gd name="T8" fmla="*/ 0 w 4"/>
                      <a:gd name="T9" fmla="*/ 2 h 5"/>
                      <a:gd name="T10" fmla="*/ 2 w 4"/>
                      <a:gd name="T11" fmla="*/ 5 h 5"/>
                      <a:gd name="T12" fmla="*/ 3 w 4"/>
                      <a:gd name="T13" fmla="*/ 3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2"/>
                        </a:lnTo>
                        <a:lnTo>
                          <a:pt x="2" y="0"/>
                        </a:lnTo>
                        <a:lnTo>
                          <a:pt x="1" y="1"/>
                        </a:lnTo>
                        <a:lnTo>
                          <a:pt x="0" y="2"/>
                        </a:lnTo>
                        <a:lnTo>
                          <a:pt x="2" y="5"/>
                        </a:lnTo>
                        <a:lnTo>
                          <a:pt x="3"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7" name="Freeform 1304"/>
                  <p:cNvSpPr>
                    <a:spLocks/>
                  </p:cNvSpPr>
                  <p:nvPr/>
                </p:nvSpPr>
                <p:spPr bwMode="auto">
                  <a:xfrm>
                    <a:off x="4741" y="2417"/>
                    <a:ext cx="2" cy="2"/>
                  </a:xfrm>
                  <a:custGeom>
                    <a:avLst/>
                    <a:gdLst>
                      <a:gd name="T0" fmla="*/ 3 w 4"/>
                      <a:gd name="T1" fmla="*/ 2 h 4"/>
                      <a:gd name="T2" fmla="*/ 4 w 4"/>
                      <a:gd name="T3" fmla="*/ 2 h 4"/>
                      <a:gd name="T4" fmla="*/ 3 w 4"/>
                      <a:gd name="T5" fmla="*/ 0 h 4"/>
                      <a:gd name="T6" fmla="*/ 2 w 4"/>
                      <a:gd name="T7" fmla="*/ 0 h 4"/>
                      <a:gd name="T8" fmla="*/ 0 w 4"/>
                      <a:gd name="T9" fmla="*/ 0 h 4"/>
                      <a:gd name="T10" fmla="*/ 3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2"/>
                        </a:lnTo>
                        <a:lnTo>
                          <a:pt x="3" y="0"/>
                        </a:lnTo>
                        <a:lnTo>
                          <a:pt x="2" y="0"/>
                        </a:lnTo>
                        <a:lnTo>
                          <a:pt x="0" y="0"/>
                        </a:lnTo>
                        <a:lnTo>
                          <a:pt x="3" y="4"/>
                        </a:lnTo>
                        <a:lnTo>
                          <a:pt x="2"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8" name="Freeform 1305"/>
                  <p:cNvSpPr>
                    <a:spLocks/>
                  </p:cNvSpPr>
                  <p:nvPr/>
                </p:nvSpPr>
                <p:spPr bwMode="auto">
                  <a:xfrm>
                    <a:off x="4741" y="2416"/>
                    <a:ext cx="1" cy="1"/>
                  </a:xfrm>
                  <a:custGeom>
                    <a:avLst/>
                    <a:gdLst>
                      <a:gd name="T0" fmla="*/ 4 w 4"/>
                      <a:gd name="T1" fmla="*/ 2 h 3"/>
                      <a:gd name="T2" fmla="*/ 3 w 4"/>
                      <a:gd name="T3" fmla="*/ 0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3" y="0"/>
                        </a:lnTo>
                        <a:lnTo>
                          <a:pt x="1" y="1"/>
                        </a:lnTo>
                        <a:lnTo>
                          <a:pt x="0" y="2"/>
                        </a:lnTo>
                        <a:lnTo>
                          <a:pt x="1" y="3"/>
                        </a:lnTo>
                        <a:lnTo>
                          <a:pt x="3" y="2"/>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29" name="Freeform 1306"/>
                  <p:cNvSpPr>
                    <a:spLocks/>
                  </p:cNvSpPr>
                  <p:nvPr/>
                </p:nvSpPr>
                <p:spPr bwMode="auto">
                  <a:xfrm>
                    <a:off x="4741" y="2416"/>
                    <a:ext cx="1" cy="1"/>
                  </a:xfrm>
                  <a:custGeom>
                    <a:avLst/>
                    <a:gdLst>
                      <a:gd name="T0" fmla="*/ 1 w 3"/>
                      <a:gd name="T1" fmla="*/ 1 h 2"/>
                      <a:gd name="T2" fmla="*/ 3 w 3"/>
                      <a:gd name="T3" fmla="*/ 1 h 2"/>
                      <a:gd name="T4" fmla="*/ 3 w 3"/>
                      <a:gd name="T5" fmla="*/ 0 h 2"/>
                      <a:gd name="T6" fmla="*/ 1 w 3"/>
                      <a:gd name="T7" fmla="*/ 0 h 2"/>
                      <a:gd name="T8" fmla="*/ 0 w 3"/>
                      <a:gd name="T9" fmla="*/ 0 h 2"/>
                      <a:gd name="T10" fmla="*/ 0 w 3"/>
                      <a:gd name="T11" fmla="*/ 2 h 2"/>
                      <a:gd name="T12" fmla="*/ 0 w 3"/>
                      <a:gd name="T13" fmla="*/ 2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3" y="1"/>
                        </a:lnTo>
                        <a:lnTo>
                          <a:pt x="3"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0" name="Freeform 1307"/>
                  <p:cNvSpPr>
                    <a:spLocks/>
                  </p:cNvSpPr>
                  <p:nvPr/>
                </p:nvSpPr>
                <p:spPr bwMode="auto">
                  <a:xfrm>
                    <a:off x="4740" y="2415"/>
                    <a:ext cx="2" cy="1"/>
                  </a:xfrm>
                  <a:custGeom>
                    <a:avLst/>
                    <a:gdLst>
                      <a:gd name="T0" fmla="*/ 4 w 4"/>
                      <a:gd name="T1" fmla="*/ 3 h 4"/>
                      <a:gd name="T2" fmla="*/ 4 w 4"/>
                      <a:gd name="T3" fmla="*/ 1 h 4"/>
                      <a:gd name="T4" fmla="*/ 2 w 4"/>
                      <a:gd name="T5" fmla="*/ 0 h 4"/>
                      <a:gd name="T6" fmla="*/ 1 w 4"/>
                      <a:gd name="T7" fmla="*/ 1 h 4"/>
                      <a:gd name="T8" fmla="*/ 0 w 4"/>
                      <a:gd name="T9" fmla="*/ 3 h 4"/>
                      <a:gd name="T10" fmla="*/ 1 w 4"/>
                      <a:gd name="T11" fmla="*/ 4 h 4"/>
                      <a:gd name="T12" fmla="*/ 2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1"/>
                        </a:lnTo>
                        <a:lnTo>
                          <a:pt x="2" y="0"/>
                        </a:lnTo>
                        <a:lnTo>
                          <a:pt x="1" y="1"/>
                        </a:lnTo>
                        <a:lnTo>
                          <a:pt x="0" y="3"/>
                        </a:lnTo>
                        <a:lnTo>
                          <a:pt x="1" y="4"/>
                        </a:lnTo>
                        <a:lnTo>
                          <a:pt x="2"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1" name="Freeform 1308"/>
                  <p:cNvSpPr>
                    <a:spLocks/>
                  </p:cNvSpPr>
                  <p:nvPr/>
                </p:nvSpPr>
                <p:spPr bwMode="auto">
                  <a:xfrm>
                    <a:off x="4740" y="2415"/>
                    <a:ext cx="1"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0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2" name="Freeform 1309"/>
                  <p:cNvSpPr>
                    <a:spLocks/>
                  </p:cNvSpPr>
                  <p:nvPr/>
                </p:nvSpPr>
                <p:spPr bwMode="auto">
                  <a:xfrm>
                    <a:off x="4739" y="2413"/>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3" name="Freeform 1310"/>
                  <p:cNvSpPr>
                    <a:spLocks/>
                  </p:cNvSpPr>
                  <p:nvPr/>
                </p:nvSpPr>
                <p:spPr bwMode="auto">
                  <a:xfrm>
                    <a:off x="4739" y="2406"/>
                    <a:ext cx="2" cy="9"/>
                  </a:xfrm>
                  <a:custGeom>
                    <a:avLst/>
                    <a:gdLst>
                      <a:gd name="T0" fmla="*/ 1 w 2"/>
                      <a:gd name="T1" fmla="*/ 16 h 17"/>
                      <a:gd name="T2" fmla="*/ 2 w 2"/>
                      <a:gd name="T3" fmla="*/ 16 h 17"/>
                      <a:gd name="T4" fmla="*/ 2 w 2"/>
                      <a:gd name="T5" fmla="*/ 0 h 17"/>
                      <a:gd name="T6" fmla="*/ 1 w 2"/>
                      <a:gd name="T7" fmla="*/ 0 h 17"/>
                      <a:gd name="T8" fmla="*/ 0 w 2"/>
                      <a:gd name="T9" fmla="*/ 0 h 17"/>
                      <a:gd name="T10" fmla="*/ 0 w 2"/>
                      <a:gd name="T11" fmla="*/ 17 h 17"/>
                      <a:gd name="T12" fmla="*/ 0 w 2"/>
                      <a:gd name="T13" fmla="*/ 17 h 17"/>
                      <a:gd name="T14" fmla="*/ 1 w 2"/>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7"/>
                      <a:gd name="T26" fmla="*/ 2 w 2"/>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7">
                        <a:moveTo>
                          <a:pt x="1" y="16"/>
                        </a:moveTo>
                        <a:lnTo>
                          <a:pt x="2" y="16"/>
                        </a:lnTo>
                        <a:lnTo>
                          <a:pt x="2" y="0"/>
                        </a:lnTo>
                        <a:lnTo>
                          <a:pt x="1" y="0"/>
                        </a:lnTo>
                        <a:lnTo>
                          <a:pt x="0" y="0"/>
                        </a:lnTo>
                        <a:lnTo>
                          <a:pt x="0" y="17"/>
                        </a:lnTo>
                        <a:lnTo>
                          <a:pt x="1" y="1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4" name="Freeform 1311"/>
                  <p:cNvSpPr>
                    <a:spLocks/>
                  </p:cNvSpPr>
                  <p:nvPr/>
                </p:nvSpPr>
                <p:spPr bwMode="auto">
                  <a:xfrm>
                    <a:off x="4739" y="2405"/>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5" name="Freeform 1312"/>
                  <p:cNvSpPr>
                    <a:spLocks/>
                  </p:cNvSpPr>
                  <p:nvPr/>
                </p:nvSpPr>
                <p:spPr bwMode="auto">
                  <a:xfrm>
                    <a:off x="4740" y="2403"/>
                    <a:ext cx="2" cy="3"/>
                  </a:xfrm>
                  <a:custGeom>
                    <a:avLst/>
                    <a:gdLst>
                      <a:gd name="T0" fmla="*/ 2 w 4"/>
                      <a:gd name="T1" fmla="*/ 6 h 6"/>
                      <a:gd name="T2" fmla="*/ 2 w 4"/>
                      <a:gd name="T3" fmla="*/ 6 h 6"/>
                      <a:gd name="T4" fmla="*/ 2 w 4"/>
                      <a:gd name="T5" fmla="*/ 4 h 6"/>
                      <a:gd name="T6" fmla="*/ 4 w 4"/>
                      <a:gd name="T7" fmla="*/ 1 h 6"/>
                      <a:gd name="T8" fmla="*/ 4 w 4"/>
                      <a:gd name="T9" fmla="*/ 0 h 6"/>
                      <a:gd name="T10" fmla="*/ 2 w 4"/>
                      <a:gd name="T11" fmla="*/ 0 h 6"/>
                      <a:gd name="T12" fmla="*/ 1 w 4"/>
                      <a:gd name="T13" fmla="*/ 0 h 6"/>
                      <a:gd name="T14" fmla="*/ 1 w 4"/>
                      <a:gd name="T15" fmla="*/ 1 h 6"/>
                      <a:gd name="T16" fmla="*/ 0 w 4"/>
                      <a:gd name="T17" fmla="*/ 4 h 6"/>
                      <a:gd name="T18" fmla="*/ 0 w 4"/>
                      <a:gd name="T19" fmla="*/ 5 h 6"/>
                      <a:gd name="T20" fmla="*/ 1 w 4"/>
                      <a:gd name="T21" fmla="*/ 5 h 6"/>
                      <a:gd name="T22" fmla="*/ 2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2" y="6"/>
                        </a:moveTo>
                        <a:lnTo>
                          <a:pt x="2" y="6"/>
                        </a:lnTo>
                        <a:lnTo>
                          <a:pt x="2" y="4"/>
                        </a:lnTo>
                        <a:lnTo>
                          <a:pt x="4" y="1"/>
                        </a:lnTo>
                        <a:lnTo>
                          <a:pt x="4" y="0"/>
                        </a:lnTo>
                        <a:lnTo>
                          <a:pt x="2" y="0"/>
                        </a:lnTo>
                        <a:lnTo>
                          <a:pt x="1" y="0"/>
                        </a:lnTo>
                        <a:lnTo>
                          <a:pt x="1" y="1"/>
                        </a:lnTo>
                        <a:lnTo>
                          <a:pt x="0" y="4"/>
                        </a:lnTo>
                        <a:lnTo>
                          <a:pt x="0" y="5"/>
                        </a:lnTo>
                        <a:lnTo>
                          <a:pt x="1" y="5"/>
                        </a:lnTo>
                        <a:lnTo>
                          <a:pt x="2"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6" name="Freeform 1313"/>
                  <p:cNvSpPr>
                    <a:spLocks/>
                  </p:cNvSpPr>
                  <p:nvPr/>
                </p:nvSpPr>
                <p:spPr bwMode="auto">
                  <a:xfrm>
                    <a:off x="4741" y="2395"/>
                    <a:ext cx="7" cy="9"/>
                  </a:xfrm>
                  <a:custGeom>
                    <a:avLst/>
                    <a:gdLst>
                      <a:gd name="T0" fmla="*/ 1 w 15"/>
                      <a:gd name="T1" fmla="*/ 16 h 17"/>
                      <a:gd name="T2" fmla="*/ 3 w 15"/>
                      <a:gd name="T3" fmla="*/ 17 h 17"/>
                      <a:gd name="T4" fmla="*/ 6 w 15"/>
                      <a:gd name="T5" fmla="*/ 14 h 17"/>
                      <a:gd name="T6" fmla="*/ 6 w 15"/>
                      <a:gd name="T7" fmla="*/ 12 h 17"/>
                      <a:gd name="T8" fmla="*/ 15 w 15"/>
                      <a:gd name="T9" fmla="*/ 2 h 17"/>
                      <a:gd name="T10" fmla="*/ 13 w 15"/>
                      <a:gd name="T11" fmla="*/ 0 h 17"/>
                      <a:gd name="T12" fmla="*/ 4 w 15"/>
                      <a:gd name="T13" fmla="*/ 9 h 17"/>
                      <a:gd name="T14" fmla="*/ 4 w 15"/>
                      <a:gd name="T15" fmla="*/ 12 h 17"/>
                      <a:gd name="T16" fmla="*/ 0 w 15"/>
                      <a:gd name="T17" fmla="*/ 15 h 17"/>
                      <a:gd name="T18" fmla="*/ 0 w 15"/>
                      <a:gd name="T19" fmla="*/ 16 h 17"/>
                      <a:gd name="T20" fmla="*/ 1 w 15"/>
                      <a:gd name="T21" fmla="*/ 16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17"/>
                      <a:gd name="T35" fmla="*/ 15 w 15"/>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17">
                        <a:moveTo>
                          <a:pt x="1" y="16"/>
                        </a:moveTo>
                        <a:lnTo>
                          <a:pt x="3" y="17"/>
                        </a:lnTo>
                        <a:lnTo>
                          <a:pt x="6" y="14"/>
                        </a:lnTo>
                        <a:lnTo>
                          <a:pt x="6" y="12"/>
                        </a:lnTo>
                        <a:lnTo>
                          <a:pt x="15" y="2"/>
                        </a:lnTo>
                        <a:lnTo>
                          <a:pt x="13" y="0"/>
                        </a:lnTo>
                        <a:lnTo>
                          <a:pt x="4" y="9"/>
                        </a:lnTo>
                        <a:lnTo>
                          <a:pt x="4" y="12"/>
                        </a:lnTo>
                        <a:lnTo>
                          <a:pt x="0" y="15"/>
                        </a:lnTo>
                        <a:lnTo>
                          <a:pt x="0" y="16"/>
                        </a:lnTo>
                        <a:lnTo>
                          <a:pt x="1" y="1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7" name="Freeform 1314"/>
                  <p:cNvSpPr>
                    <a:spLocks/>
                  </p:cNvSpPr>
                  <p:nvPr/>
                </p:nvSpPr>
                <p:spPr bwMode="auto">
                  <a:xfrm>
                    <a:off x="4747" y="2394"/>
                    <a:ext cx="5" cy="2"/>
                  </a:xfrm>
                  <a:custGeom>
                    <a:avLst/>
                    <a:gdLst>
                      <a:gd name="T0" fmla="*/ 2 w 9"/>
                      <a:gd name="T1" fmla="*/ 4 h 4"/>
                      <a:gd name="T2" fmla="*/ 5 w 9"/>
                      <a:gd name="T3" fmla="*/ 4 h 4"/>
                      <a:gd name="T4" fmla="*/ 6 w 9"/>
                      <a:gd name="T5" fmla="*/ 3 h 4"/>
                      <a:gd name="T6" fmla="*/ 8 w 9"/>
                      <a:gd name="T7" fmla="*/ 3 h 4"/>
                      <a:gd name="T8" fmla="*/ 9 w 9"/>
                      <a:gd name="T9" fmla="*/ 2 h 4"/>
                      <a:gd name="T10" fmla="*/ 8 w 9"/>
                      <a:gd name="T11" fmla="*/ 1 h 4"/>
                      <a:gd name="T12" fmla="*/ 7 w 9"/>
                      <a:gd name="T13" fmla="*/ 0 h 4"/>
                      <a:gd name="T14" fmla="*/ 6 w 9"/>
                      <a:gd name="T15" fmla="*/ 1 h 4"/>
                      <a:gd name="T16" fmla="*/ 3 w 9"/>
                      <a:gd name="T17" fmla="*/ 1 h 4"/>
                      <a:gd name="T18" fmla="*/ 2 w 9"/>
                      <a:gd name="T19" fmla="*/ 2 h 4"/>
                      <a:gd name="T20" fmla="*/ 0 w 9"/>
                      <a:gd name="T21" fmla="*/ 2 h 4"/>
                      <a:gd name="T22" fmla="*/ 2 w 9"/>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4"/>
                      <a:gd name="T38" fmla="*/ 9 w 9"/>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4">
                        <a:moveTo>
                          <a:pt x="2" y="4"/>
                        </a:moveTo>
                        <a:lnTo>
                          <a:pt x="5" y="4"/>
                        </a:lnTo>
                        <a:lnTo>
                          <a:pt x="6" y="3"/>
                        </a:lnTo>
                        <a:lnTo>
                          <a:pt x="8" y="3"/>
                        </a:lnTo>
                        <a:lnTo>
                          <a:pt x="9" y="2"/>
                        </a:lnTo>
                        <a:lnTo>
                          <a:pt x="8" y="1"/>
                        </a:lnTo>
                        <a:lnTo>
                          <a:pt x="7" y="0"/>
                        </a:lnTo>
                        <a:lnTo>
                          <a:pt x="6" y="1"/>
                        </a:lnTo>
                        <a:lnTo>
                          <a:pt x="3" y="1"/>
                        </a:lnTo>
                        <a:lnTo>
                          <a:pt x="2" y="2"/>
                        </a:lnTo>
                        <a:lnTo>
                          <a:pt x="0" y="2"/>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8" name="Freeform 1315"/>
                  <p:cNvSpPr>
                    <a:spLocks/>
                  </p:cNvSpPr>
                  <p:nvPr/>
                </p:nvSpPr>
                <p:spPr bwMode="auto">
                  <a:xfrm>
                    <a:off x="4750" y="2392"/>
                    <a:ext cx="26" cy="4"/>
                  </a:xfrm>
                  <a:custGeom>
                    <a:avLst/>
                    <a:gdLst>
                      <a:gd name="T0" fmla="*/ 2 w 53"/>
                      <a:gd name="T1" fmla="*/ 5 h 8"/>
                      <a:gd name="T2" fmla="*/ 2 w 53"/>
                      <a:gd name="T3" fmla="*/ 6 h 8"/>
                      <a:gd name="T4" fmla="*/ 4 w 53"/>
                      <a:gd name="T5" fmla="*/ 5 h 8"/>
                      <a:gd name="T6" fmla="*/ 8 w 53"/>
                      <a:gd name="T7" fmla="*/ 5 h 8"/>
                      <a:gd name="T8" fmla="*/ 9 w 53"/>
                      <a:gd name="T9" fmla="*/ 4 h 8"/>
                      <a:gd name="T10" fmla="*/ 10 w 53"/>
                      <a:gd name="T11" fmla="*/ 4 h 8"/>
                      <a:gd name="T12" fmla="*/ 12 w 53"/>
                      <a:gd name="T13" fmla="*/ 3 h 8"/>
                      <a:gd name="T14" fmla="*/ 35 w 53"/>
                      <a:gd name="T15" fmla="*/ 3 h 8"/>
                      <a:gd name="T16" fmla="*/ 38 w 53"/>
                      <a:gd name="T17" fmla="*/ 4 h 8"/>
                      <a:gd name="T18" fmla="*/ 41 w 53"/>
                      <a:gd name="T19" fmla="*/ 4 h 8"/>
                      <a:gd name="T20" fmla="*/ 43 w 53"/>
                      <a:gd name="T21" fmla="*/ 5 h 8"/>
                      <a:gd name="T22" fmla="*/ 45 w 53"/>
                      <a:gd name="T23" fmla="*/ 5 h 8"/>
                      <a:gd name="T24" fmla="*/ 49 w 53"/>
                      <a:gd name="T25" fmla="*/ 7 h 8"/>
                      <a:gd name="T26" fmla="*/ 50 w 53"/>
                      <a:gd name="T27" fmla="*/ 7 h 8"/>
                      <a:gd name="T28" fmla="*/ 53 w 53"/>
                      <a:gd name="T29" fmla="*/ 8 h 8"/>
                      <a:gd name="T30" fmla="*/ 53 w 53"/>
                      <a:gd name="T31" fmla="*/ 7 h 8"/>
                      <a:gd name="T32" fmla="*/ 53 w 53"/>
                      <a:gd name="T33" fmla="*/ 6 h 8"/>
                      <a:gd name="T34" fmla="*/ 50 w 53"/>
                      <a:gd name="T35" fmla="*/ 5 h 8"/>
                      <a:gd name="T36" fmla="*/ 49 w 53"/>
                      <a:gd name="T37" fmla="*/ 5 h 8"/>
                      <a:gd name="T38" fmla="*/ 45 w 53"/>
                      <a:gd name="T39" fmla="*/ 3 h 8"/>
                      <a:gd name="T40" fmla="*/ 43 w 53"/>
                      <a:gd name="T41" fmla="*/ 3 h 8"/>
                      <a:gd name="T42" fmla="*/ 41 w 53"/>
                      <a:gd name="T43" fmla="*/ 1 h 8"/>
                      <a:gd name="T44" fmla="*/ 38 w 53"/>
                      <a:gd name="T45" fmla="*/ 1 h 8"/>
                      <a:gd name="T46" fmla="*/ 35 w 53"/>
                      <a:gd name="T47" fmla="*/ 0 h 8"/>
                      <a:gd name="T48" fmla="*/ 12 w 53"/>
                      <a:gd name="T49" fmla="*/ 0 h 8"/>
                      <a:gd name="T50" fmla="*/ 10 w 53"/>
                      <a:gd name="T51" fmla="*/ 1 h 8"/>
                      <a:gd name="T52" fmla="*/ 7 w 53"/>
                      <a:gd name="T53" fmla="*/ 1 h 8"/>
                      <a:gd name="T54" fmla="*/ 5 w 53"/>
                      <a:gd name="T55" fmla="*/ 3 h 8"/>
                      <a:gd name="T56" fmla="*/ 4 w 53"/>
                      <a:gd name="T57" fmla="*/ 3 h 8"/>
                      <a:gd name="T58" fmla="*/ 0 w 53"/>
                      <a:gd name="T59" fmla="*/ 5 h 8"/>
                      <a:gd name="T60" fmla="*/ 1 w 53"/>
                      <a:gd name="T61" fmla="*/ 4 h 8"/>
                      <a:gd name="T62" fmla="*/ 2 w 53"/>
                      <a:gd name="T63" fmla="*/ 5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3"/>
                      <a:gd name="T97" fmla="*/ 0 h 8"/>
                      <a:gd name="T98" fmla="*/ 53 w 53"/>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3" h="8">
                        <a:moveTo>
                          <a:pt x="2" y="5"/>
                        </a:moveTo>
                        <a:lnTo>
                          <a:pt x="2" y="6"/>
                        </a:lnTo>
                        <a:lnTo>
                          <a:pt x="4" y="5"/>
                        </a:lnTo>
                        <a:lnTo>
                          <a:pt x="8" y="5"/>
                        </a:lnTo>
                        <a:lnTo>
                          <a:pt x="9" y="4"/>
                        </a:lnTo>
                        <a:lnTo>
                          <a:pt x="10" y="4"/>
                        </a:lnTo>
                        <a:lnTo>
                          <a:pt x="12" y="3"/>
                        </a:lnTo>
                        <a:lnTo>
                          <a:pt x="35" y="3"/>
                        </a:lnTo>
                        <a:lnTo>
                          <a:pt x="38" y="4"/>
                        </a:lnTo>
                        <a:lnTo>
                          <a:pt x="41" y="4"/>
                        </a:lnTo>
                        <a:lnTo>
                          <a:pt x="43" y="5"/>
                        </a:lnTo>
                        <a:lnTo>
                          <a:pt x="45" y="5"/>
                        </a:lnTo>
                        <a:lnTo>
                          <a:pt x="49" y="7"/>
                        </a:lnTo>
                        <a:lnTo>
                          <a:pt x="50" y="7"/>
                        </a:lnTo>
                        <a:lnTo>
                          <a:pt x="53" y="8"/>
                        </a:lnTo>
                        <a:lnTo>
                          <a:pt x="53" y="7"/>
                        </a:lnTo>
                        <a:lnTo>
                          <a:pt x="53" y="6"/>
                        </a:lnTo>
                        <a:lnTo>
                          <a:pt x="50" y="5"/>
                        </a:lnTo>
                        <a:lnTo>
                          <a:pt x="49" y="5"/>
                        </a:lnTo>
                        <a:lnTo>
                          <a:pt x="45" y="3"/>
                        </a:lnTo>
                        <a:lnTo>
                          <a:pt x="43" y="3"/>
                        </a:lnTo>
                        <a:lnTo>
                          <a:pt x="41" y="1"/>
                        </a:lnTo>
                        <a:lnTo>
                          <a:pt x="38" y="1"/>
                        </a:lnTo>
                        <a:lnTo>
                          <a:pt x="35" y="0"/>
                        </a:lnTo>
                        <a:lnTo>
                          <a:pt x="12" y="0"/>
                        </a:lnTo>
                        <a:lnTo>
                          <a:pt x="10" y="1"/>
                        </a:lnTo>
                        <a:lnTo>
                          <a:pt x="7" y="1"/>
                        </a:lnTo>
                        <a:lnTo>
                          <a:pt x="5" y="3"/>
                        </a:lnTo>
                        <a:lnTo>
                          <a:pt x="4" y="3"/>
                        </a:lnTo>
                        <a:lnTo>
                          <a:pt x="0" y="5"/>
                        </a:lnTo>
                        <a:lnTo>
                          <a:pt x="1" y="4"/>
                        </a:lnTo>
                        <a:lnTo>
                          <a:pt x="2"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39" name="Freeform 1316"/>
                  <p:cNvSpPr>
                    <a:spLocks/>
                  </p:cNvSpPr>
                  <p:nvPr/>
                </p:nvSpPr>
                <p:spPr bwMode="auto">
                  <a:xfrm>
                    <a:off x="4776" y="2395"/>
                    <a:ext cx="1" cy="2"/>
                  </a:xfrm>
                  <a:custGeom>
                    <a:avLst/>
                    <a:gdLst>
                      <a:gd name="T0" fmla="*/ 1 w 3"/>
                      <a:gd name="T1" fmla="*/ 1 h 4"/>
                      <a:gd name="T2" fmla="*/ 0 w 3"/>
                      <a:gd name="T3" fmla="*/ 2 h 4"/>
                      <a:gd name="T4" fmla="*/ 1 w 3"/>
                      <a:gd name="T5" fmla="*/ 4 h 4"/>
                      <a:gd name="T6" fmla="*/ 2 w 3"/>
                      <a:gd name="T7" fmla="*/ 2 h 4"/>
                      <a:gd name="T8" fmla="*/ 3 w 3"/>
                      <a:gd name="T9" fmla="*/ 1 h 4"/>
                      <a:gd name="T10" fmla="*/ 3 w 3"/>
                      <a:gd name="T11" fmla="*/ 1 h 4"/>
                      <a:gd name="T12" fmla="*/ 1 w 3"/>
                      <a:gd name="T13" fmla="*/ 0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0" y="2"/>
                        </a:lnTo>
                        <a:lnTo>
                          <a:pt x="1" y="4"/>
                        </a:lnTo>
                        <a:lnTo>
                          <a:pt x="2" y="2"/>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0" name="Freeform 1317"/>
                  <p:cNvSpPr>
                    <a:spLocks/>
                  </p:cNvSpPr>
                  <p:nvPr/>
                </p:nvSpPr>
                <p:spPr bwMode="auto">
                  <a:xfrm>
                    <a:off x="4776" y="2396"/>
                    <a:ext cx="3" cy="1"/>
                  </a:xfrm>
                  <a:custGeom>
                    <a:avLst/>
                    <a:gdLst>
                      <a:gd name="T0" fmla="*/ 1 w 5"/>
                      <a:gd name="T1" fmla="*/ 3 h 4"/>
                      <a:gd name="T2" fmla="*/ 0 w 5"/>
                      <a:gd name="T3" fmla="*/ 1 h 4"/>
                      <a:gd name="T4" fmla="*/ 4 w 5"/>
                      <a:gd name="T5" fmla="*/ 4 h 4"/>
                      <a:gd name="T6" fmla="*/ 5 w 5"/>
                      <a:gd name="T7" fmla="*/ 4 h 4"/>
                      <a:gd name="T8" fmla="*/ 5 w 5"/>
                      <a:gd name="T9" fmla="*/ 3 h 4"/>
                      <a:gd name="T10" fmla="*/ 5 w 5"/>
                      <a:gd name="T11" fmla="*/ 1 h 4"/>
                      <a:gd name="T12" fmla="*/ 4 w 5"/>
                      <a:gd name="T13" fmla="*/ 1 h 4"/>
                      <a:gd name="T14" fmla="*/ 2 w 5"/>
                      <a:gd name="T15" fmla="*/ 0 h 4"/>
                      <a:gd name="T16" fmla="*/ 2 w 5"/>
                      <a:gd name="T17" fmla="*/ 1 h 4"/>
                      <a:gd name="T18" fmla="*/ 1 w 5"/>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1" y="3"/>
                        </a:moveTo>
                        <a:lnTo>
                          <a:pt x="0" y="1"/>
                        </a:lnTo>
                        <a:lnTo>
                          <a:pt x="4" y="4"/>
                        </a:lnTo>
                        <a:lnTo>
                          <a:pt x="5" y="4"/>
                        </a:lnTo>
                        <a:lnTo>
                          <a:pt x="5" y="3"/>
                        </a:lnTo>
                        <a:lnTo>
                          <a:pt x="5" y="1"/>
                        </a:lnTo>
                        <a:lnTo>
                          <a:pt x="4" y="1"/>
                        </a:lnTo>
                        <a:lnTo>
                          <a:pt x="2" y="0"/>
                        </a:lnTo>
                        <a:lnTo>
                          <a:pt x="2"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1" name="Freeform 1318"/>
                  <p:cNvSpPr>
                    <a:spLocks/>
                  </p:cNvSpPr>
                  <p:nvPr/>
                </p:nvSpPr>
                <p:spPr bwMode="auto">
                  <a:xfrm>
                    <a:off x="4778" y="2396"/>
                    <a:ext cx="2" cy="2"/>
                  </a:xfrm>
                  <a:custGeom>
                    <a:avLst/>
                    <a:gdLst>
                      <a:gd name="T0" fmla="*/ 1 w 5"/>
                      <a:gd name="T1" fmla="*/ 2 h 5"/>
                      <a:gd name="T2" fmla="*/ 0 w 5"/>
                      <a:gd name="T3" fmla="*/ 3 h 5"/>
                      <a:gd name="T4" fmla="*/ 2 w 5"/>
                      <a:gd name="T5" fmla="*/ 5 h 5"/>
                      <a:gd name="T6" fmla="*/ 4 w 5"/>
                      <a:gd name="T7" fmla="*/ 4 h 5"/>
                      <a:gd name="T8" fmla="*/ 5 w 5"/>
                      <a:gd name="T9" fmla="*/ 3 h 5"/>
                      <a:gd name="T10" fmla="*/ 2 w 5"/>
                      <a:gd name="T11" fmla="*/ 0 h 5"/>
                      <a:gd name="T12" fmla="*/ 1 w 5"/>
                      <a:gd name="T13" fmla="*/ 0 h 5"/>
                      <a:gd name="T14" fmla="*/ 1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2"/>
                        </a:moveTo>
                        <a:lnTo>
                          <a:pt x="0" y="3"/>
                        </a:lnTo>
                        <a:lnTo>
                          <a:pt x="2" y="5"/>
                        </a:lnTo>
                        <a:lnTo>
                          <a:pt x="4" y="4"/>
                        </a:lnTo>
                        <a:lnTo>
                          <a:pt x="5" y="3"/>
                        </a:lnTo>
                        <a:lnTo>
                          <a:pt x="2"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2" name="Freeform 1319"/>
                  <p:cNvSpPr>
                    <a:spLocks/>
                  </p:cNvSpPr>
                  <p:nvPr/>
                </p:nvSpPr>
                <p:spPr bwMode="auto">
                  <a:xfrm>
                    <a:off x="4779" y="2397"/>
                    <a:ext cx="2" cy="2"/>
                  </a:xfrm>
                  <a:custGeom>
                    <a:avLst/>
                    <a:gdLst>
                      <a:gd name="T0" fmla="*/ 1 w 5"/>
                      <a:gd name="T1" fmla="*/ 2 h 3"/>
                      <a:gd name="T2" fmla="*/ 0 w 5"/>
                      <a:gd name="T3" fmla="*/ 1 h 3"/>
                      <a:gd name="T4" fmla="*/ 5 w 5"/>
                      <a:gd name="T5" fmla="*/ 3 h 3"/>
                      <a:gd name="T6" fmla="*/ 5 w 5"/>
                      <a:gd name="T7" fmla="*/ 2 h 3"/>
                      <a:gd name="T8" fmla="*/ 5 w 5"/>
                      <a:gd name="T9" fmla="*/ 1 h 3"/>
                      <a:gd name="T10" fmla="*/ 3 w 5"/>
                      <a:gd name="T11" fmla="*/ 0 h 3"/>
                      <a:gd name="T12" fmla="*/ 3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3" y="0"/>
                        </a:lnTo>
                        <a:lnTo>
                          <a:pt x="3"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3" name="Freeform 1320"/>
                  <p:cNvSpPr>
                    <a:spLocks/>
                  </p:cNvSpPr>
                  <p:nvPr/>
                </p:nvSpPr>
                <p:spPr bwMode="auto">
                  <a:xfrm>
                    <a:off x="4780" y="2398"/>
                    <a:ext cx="3" cy="3"/>
                  </a:xfrm>
                  <a:custGeom>
                    <a:avLst/>
                    <a:gdLst>
                      <a:gd name="T0" fmla="*/ 1 w 6"/>
                      <a:gd name="T1" fmla="*/ 1 h 6"/>
                      <a:gd name="T2" fmla="*/ 0 w 6"/>
                      <a:gd name="T3" fmla="*/ 2 h 6"/>
                      <a:gd name="T4" fmla="*/ 3 w 6"/>
                      <a:gd name="T5" fmla="*/ 6 h 6"/>
                      <a:gd name="T6" fmla="*/ 4 w 6"/>
                      <a:gd name="T7" fmla="*/ 4 h 6"/>
                      <a:gd name="T8" fmla="*/ 6 w 6"/>
                      <a:gd name="T9" fmla="*/ 3 h 6"/>
                      <a:gd name="T10" fmla="*/ 3 w 6"/>
                      <a:gd name="T11" fmla="*/ 1 h 6"/>
                      <a:gd name="T12" fmla="*/ 1 w 6"/>
                      <a:gd name="T13" fmla="*/ 0 h 6"/>
                      <a:gd name="T14" fmla="*/ 1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1"/>
                        </a:moveTo>
                        <a:lnTo>
                          <a:pt x="0" y="2"/>
                        </a:lnTo>
                        <a:lnTo>
                          <a:pt x="3" y="6"/>
                        </a:lnTo>
                        <a:lnTo>
                          <a:pt x="4" y="4"/>
                        </a:lnTo>
                        <a:lnTo>
                          <a:pt x="6" y="3"/>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4" name="Freeform 1321"/>
                  <p:cNvSpPr>
                    <a:spLocks/>
                  </p:cNvSpPr>
                  <p:nvPr/>
                </p:nvSpPr>
                <p:spPr bwMode="auto">
                  <a:xfrm>
                    <a:off x="4782" y="2399"/>
                    <a:ext cx="2" cy="3"/>
                  </a:xfrm>
                  <a:custGeom>
                    <a:avLst/>
                    <a:gdLst>
                      <a:gd name="T0" fmla="*/ 1 w 4"/>
                      <a:gd name="T1" fmla="*/ 2 h 6"/>
                      <a:gd name="T2" fmla="*/ 0 w 4"/>
                      <a:gd name="T3" fmla="*/ 2 h 6"/>
                      <a:gd name="T4" fmla="*/ 1 w 4"/>
                      <a:gd name="T5" fmla="*/ 5 h 6"/>
                      <a:gd name="T6" fmla="*/ 1 w 4"/>
                      <a:gd name="T7" fmla="*/ 6 h 6"/>
                      <a:gd name="T8" fmla="*/ 3 w 4"/>
                      <a:gd name="T9" fmla="*/ 6 h 6"/>
                      <a:gd name="T10" fmla="*/ 4 w 4"/>
                      <a:gd name="T11" fmla="*/ 6 h 6"/>
                      <a:gd name="T12" fmla="*/ 4 w 4"/>
                      <a:gd name="T13" fmla="*/ 5 h 6"/>
                      <a:gd name="T14" fmla="*/ 1 w 4"/>
                      <a:gd name="T15" fmla="*/ 0 h 6"/>
                      <a:gd name="T16" fmla="*/ 3 w 4"/>
                      <a:gd name="T17" fmla="*/ 1 h 6"/>
                      <a:gd name="T18" fmla="*/ 1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1" y="2"/>
                        </a:moveTo>
                        <a:lnTo>
                          <a:pt x="0" y="2"/>
                        </a:lnTo>
                        <a:lnTo>
                          <a:pt x="1" y="5"/>
                        </a:lnTo>
                        <a:lnTo>
                          <a:pt x="1" y="6"/>
                        </a:lnTo>
                        <a:lnTo>
                          <a:pt x="3" y="6"/>
                        </a:lnTo>
                        <a:lnTo>
                          <a:pt x="4" y="6"/>
                        </a:lnTo>
                        <a:lnTo>
                          <a:pt x="4" y="5"/>
                        </a:lnTo>
                        <a:lnTo>
                          <a:pt x="1" y="0"/>
                        </a:lnTo>
                        <a:lnTo>
                          <a:pt x="3"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5" name="Freeform 1322"/>
                  <p:cNvSpPr>
                    <a:spLocks/>
                  </p:cNvSpPr>
                  <p:nvPr/>
                </p:nvSpPr>
                <p:spPr bwMode="auto">
                  <a:xfrm>
                    <a:off x="4783" y="2401"/>
                    <a:ext cx="1" cy="2"/>
                  </a:xfrm>
                  <a:custGeom>
                    <a:avLst/>
                    <a:gdLst>
                      <a:gd name="T0" fmla="*/ 0 w 4"/>
                      <a:gd name="T1" fmla="*/ 1 h 3"/>
                      <a:gd name="T2" fmla="*/ 0 w 4"/>
                      <a:gd name="T3" fmla="*/ 2 h 3"/>
                      <a:gd name="T4" fmla="*/ 2 w 4"/>
                      <a:gd name="T5" fmla="*/ 3 h 3"/>
                      <a:gd name="T6" fmla="*/ 3 w 4"/>
                      <a:gd name="T7" fmla="*/ 2 h 3"/>
                      <a:gd name="T8" fmla="*/ 4 w 4"/>
                      <a:gd name="T9" fmla="*/ 1 h 3"/>
                      <a:gd name="T10" fmla="*/ 3 w 4"/>
                      <a:gd name="T11" fmla="*/ 0 h 3"/>
                      <a:gd name="T12" fmla="*/ 2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0" y="2"/>
                        </a:lnTo>
                        <a:lnTo>
                          <a:pt x="2" y="3"/>
                        </a:lnTo>
                        <a:lnTo>
                          <a:pt x="3" y="2"/>
                        </a:lnTo>
                        <a:lnTo>
                          <a:pt x="4" y="1"/>
                        </a:lnTo>
                        <a:lnTo>
                          <a:pt x="3" y="0"/>
                        </a:lnTo>
                        <a:lnTo>
                          <a:pt x="2"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6" name="Freeform 1323"/>
                  <p:cNvSpPr>
                    <a:spLocks/>
                  </p:cNvSpPr>
                  <p:nvPr/>
                </p:nvSpPr>
                <p:spPr bwMode="auto">
                  <a:xfrm>
                    <a:off x="4783" y="2401"/>
                    <a:ext cx="4" cy="11"/>
                  </a:xfrm>
                  <a:custGeom>
                    <a:avLst/>
                    <a:gdLst>
                      <a:gd name="T0" fmla="*/ 1 w 6"/>
                      <a:gd name="T1" fmla="*/ 2 h 20"/>
                      <a:gd name="T2" fmla="*/ 0 w 6"/>
                      <a:gd name="T3" fmla="*/ 2 h 20"/>
                      <a:gd name="T4" fmla="*/ 1 w 6"/>
                      <a:gd name="T5" fmla="*/ 4 h 20"/>
                      <a:gd name="T6" fmla="*/ 1 w 6"/>
                      <a:gd name="T7" fmla="*/ 5 h 20"/>
                      <a:gd name="T8" fmla="*/ 2 w 6"/>
                      <a:gd name="T9" fmla="*/ 8 h 20"/>
                      <a:gd name="T10" fmla="*/ 2 w 6"/>
                      <a:gd name="T11" fmla="*/ 9 h 20"/>
                      <a:gd name="T12" fmla="*/ 3 w 6"/>
                      <a:gd name="T13" fmla="*/ 11 h 20"/>
                      <a:gd name="T14" fmla="*/ 3 w 6"/>
                      <a:gd name="T15" fmla="*/ 18 h 20"/>
                      <a:gd name="T16" fmla="*/ 4 w 6"/>
                      <a:gd name="T17" fmla="*/ 20 h 20"/>
                      <a:gd name="T18" fmla="*/ 6 w 6"/>
                      <a:gd name="T19" fmla="*/ 20 h 20"/>
                      <a:gd name="T20" fmla="*/ 5 w 6"/>
                      <a:gd name="T21" fmla="*/ 18 h 20"/>
                      <a:gd name="T22" fmla="*/ 5 w 6"/>
                      <a:gd name="T23" fmla="*/ 11 h 20"/>
                      <a:gd name="T24" fmla="*/ 4 w 6"/>
                      <a:gd name="T25" fmla="*/ 9 h 20"/>
                      <a:gd name="T26" fmla="*/ 4 w 6"/>
                      <a:gd name="T27" fmla="*/ 8 h 20"/>
                      <a:gd name="T28" fmla="*/ 3 w 6"/>
                      <a:gd name="T29" fmla="*/ 5 h 20"/>
                      <a:gd name="T30" fmla="*/ 3 w 6"/>
                      <a:gd name="T31" fmla="*/ 4 h 20"/>
                      <a:gd name="T32" fmla="*/ 1 w 6"/>
                      <a:gd name="T33" fmla="*/ 0 h 20"/>
                      <a:gd name="T34" fmla="*/ 2 w 6"/>
                      <a:gd name="T35" fmla="*/ 1 h 20"/>
                      <a:gd name="T36" fmla="*/ 1 w 6"/>
                      <a:gd name="T37" fmla="*/ 2 h 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20"/>
                      <a:gd name="T59" fmla="*/ 6 w 6"/>
                      <a:gd name="T60" fmla="*/ 20 h 2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20">
                        <a:moveTo>
                          <a:pt x="1" y="2"/>
                        </a:moveTo>
                        <a:lnTo>
                          <a:pt x="0" y="2"/>
                        </a:lnTo>
                        <a:lnTo>
                          <a:pt x="1" y="4"/>
                        </a:lnTo>
                        <a:lnTo>
                          <a:pt x="1" y="5"/>
                        </a:lnTo>
                        <a:lnTo>
                          <a:pt x="2" y="8"/>
                        </a:lnTo>
                        <a:lnTo>
                          <a:pt x="2" y="9"/>
                        </a:lnTo>
                        <a:lnTo>
                          <a:pt x="3" y="11"/>
                        </a:lnTo>
                        <a:lnTo>
                          <a:pt x="3" y="18"/>
                        </a:lnTo>
                        <a:lnTo>
                          <a:pt x="4" y="20"/>
                        </a:lnTo>
                        <a:lnTo>
                          <a:pt x="6" y="20"/>
                        </a:lnTo>
                        <a:lnTo>
                          <a:pt x="5" y="18"/>
                        </a:lnTo>
                        <a:lnTo>
                          <a:pt x="5" y="11"/>
                        </a:lnTo>
                        <a:lnTo>
                          <a:pt x="4" y="9"/>
                        </a:lnTo>
                        <a:lnTo>
                          <a:pt x="4" y="8"/>
                        </a:lnTo>
                        <a:lnTo>
                          <a:pt x="3" y="5"/>
                        </a:lnTo>
                        <a:lnTo>
                          <a:pt x="3" y="4"/>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7" name="Freeform 1324"/>
                  <p:cNvSpPr>
                    <a:spLocks/>
                  </p:cNvSpPr>
                  <p:nvPr/>
                </p:nvSpPr>
                <p:spPr bwMode="auto">
                  <a:xfrm>
                    <a:off x="4776" y="2406"/>
                    <a:ext cx="11" cy="7"/>
                  </a:xfrm>
                  <a:custGeom>
                    <a:avLst/>
                    <a:gdLst>
                      <a:gd name="T0" fmla="*/ 19 w 21"/>
                      <a:gd name="T1" fmla="*/ 11 h 14"/>
                      <a:gd name="T2" fmla="*/ 4 w 21"/>
                      <a:gd name="T3" fmla="*/ 11 h 14"/>
                      <a:gd name="T4" fmla="*/ 4 w 21"/>
                      <a:gd name="T5" fmla="*/ 10 h 14"/>
                      <a:gd name="T6" fmla="*/ 4 w 21"/>
                      <a:gd name="T7" fmla="*/ 5 h 14"/>
                      <a:gd name="T8" fmla="*/ 3 w 21"/>
                      <a:gd name="T9" fmla="*/ 3 h 14"/>
                      <a:gd name="T10" fmla="*/ 3 w 21"/>
                      <a:gd name="T11" fmla="*/ 1 h 14"/>
                      <a:gd name="T12" fmla="*/ 2 w 21"/>
                      <a:gd name="T13" fmla="*/ 0 h 14"/>
                      <a:gd name="T14" fmla="*/ 1 w 21"/>
                      <a:gd name="T15" fmla="*/ 1 h 14"/>
                      <a:gd name="T16" fmla="*/ 0 w 21"/>
                      <a:gd name="T17" fmla="*/ 2 h 14"/>
                      <a:gd name="T18" fmla="*/ 1 w 21"/>
                      <a:gd name="T19" fmla="*/ 3 h 14"/>
                      <a:gd name="T20" fmla="*/ 1 w 21"/>
                      <a:gd name="T21" fmla="*/ 6 h 14"/>
                      <a:gd name="T22" fmla="*/ 2 w 21"/>
                      <a:gd name="T23" fmla="*/ 7 h 14"/>
                      <a:gd name="T24" fmla="*/ 2 w 21"/>
                      <a:gd name="T25" fmla="*/ 10 h 14"/>
                      <a:gd name="T26" fmla="*/ 4 w 21"/>
                      <a:gd name="T27" fmla="*/ 14 h 14"/>
                      <a:gd name="T28" fmla="*/ 21 w 21"/>
                      <a:gd name="T29" fmla="*/ 11 h 14"/>
                      <a:gd name="T30" fmla="*/ 19 w 21"/>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14"/>
                      <a:gd name="T50" fmla="*/ 21 w 21"/>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14">
                        <a:moveTo>
                          <a:pt x="19" y="11"/>
                        </a:moveTo>
                        <a:lnTo>
                          <a:pt x="4" y="11"/>
                        </a:lnTo>
                        <a:lnTo>
                          <a:pt x="4" y="10"/>
                        </a:lnTo>
                        <a:lnTo>
                          <a:pt x="4" y="5"/>
                        </a:lnTo>
                        <a:lnTo>
                          <a:pt x="3" y="3"/>
                        </a:lnTo>
                        <a:lnTo>
                          <a:pt x="3" y="1"/>
                        </a:lnTo>
                        <a:lnTo>
                          <a:pt x="2" y="0"/>
                        </a:lnTo>
                        <a:lnTo>
                          <a:pt x="1" y="1"/>
                        </a:lnTo>
                        <a:lnTo>
                          <a:pt x="0" y="2"/>
                        </a:lnTo>
                        <a:lnTo>
                          <a:pt x="1" y="3"/>
                        </a:lnTo>
                        <a:lnTo>
                          <a:pt x="1" y="6"/>
                        </a:lnTo>
                        <a:lnTo>
                          <a:pt x="2" y="7"/>
                        </a:lnTo>
                        <a:lnTo>
                          <a:pt x="2" y="10"/>
                        </a:lnTo>
                        <a:lnTo>
                          <a:pt x="4" y="14"/>
                        </a:lnTo>
                        <a:lnTo>
                          <a:pt x="21" y="11"/>
                        </a:lnTo>
                        <a:lnTo>
                          <a:pt x="19" y="1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8" name="Freeform 1325"/>
                  <p:cNvSpPr>
                    <a:spLocks/>
                  </p:cNvSpPr>
                  <p:nvPr/>
                </p:nvSpPr>
                <p:spPr bwMode="auto">
                  <a:xfrm>
                    <a:off x="4775" y="2405"/>
                    <a:ext cx="2" cy="2"/>
                  </a:xfrm>
                  <a:custGeom>
                    <a:avLst/>
                    <a:gdLst>
                      <a:gd name="T0" fmla="*/ 3 w 4"/>
                      <a:gd name="T1" fmla="*/ 3 h 4"/>
                      <a:gd name="T2" fmla="*/ 4 w 4"/>
                      <a:gd name="T3" fmla="*/ 3 h 4"/>
                      <a:gd name="T4" fmla="*/ 4 w 4"/>
                      <a:gd name="T5" fmla="*/ 2 h 4"/>
                      <a:gd name="T6" fmla="*/ 3 w 4"/>
                      <a:gd name="T7" fmla="*/ 0 h 4"/>
                      <a:gd name="T8" fmla="*/ 2 w 4"/>
                      <a:gd name="T9" fmla="*/ 0 h 4"/>
                      <a:gd name="T10" fmla="*/ 0 w 4"/>
                      <a:gd name="T11" fmla="*/ 0 h 4"/>
                      <a:gd name="T12" fmla="*/ 2 w 4"/>
                      <a:gd name="T13" fmla="*/ 2 h 4"/>
                      <a:gd name="T14" fmla="*/ 2 w 4"/>
                      <a:gd name="T15" fmla="*/ 4 h 4"/>
                      <a:gd name="T16" fmla="*/ 2 w 4"/>
                      <a:gd name="T17" fmla="*/ 4 h 4"/>
                      <a:gd name="T18" fmla="*/ 3 w 4"/>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3" y="3"/>
                        </a:moveTo>
                        <a:lnTo>
                          <a:pt x="4" y="3"/>
                        </a:lnTo>
                        <a:lnTo>
                          <a:pt x="4" y="2"/>
                        </a:lnTo>
                        <a:lnTo>
                          <a:pt x="3" y="0"/>
                        </a:lnTo>
                        <a:lnTo>
                          <a:pt x="2" y="0"/>
                        </a:lnTo>
                        <a:lnTo>
                          <a:pt x="0" y="0"/>
                        </a:lnTo>
                        <a:lnTo>
                          <a:pt x="2" y="2"/>
                        </a:lnTo>
                        <a:lnTo>
                          <a:pt x="2"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49" name="Freeform 1326"/>
                  <p:cNvSpPr>
                    <a:spLocks/>
                  </p:cNvSpPr>
                  <p:nvPr/>
                </p:nvSpPr>
                <p:spPr bwMode="auto">
                  <a:xfrm>
                    <a:off x="4773" y="2403"/>
                    <a:ext cx="3" cy="2"/>
                  </a:xfrm>
                  <a:custGeom>
                    <a:avLst/>
                    <a:gdLst>
                      <a:gd name="T0" fmla="*/ 6 w 6"/>
                      <a:gd name="T1" fmla="*/ 5 h 6"/>
                      <a:gd name="T2" fmla="*/ 5 w 6"/>
                      <a:gd name="T3" fmla="*/ 2 h 6"/>
                      <a:gd name="T4" fmla="*/ 2 w 6"/>
                      <a:gd name="T5" fmla="*/ 0 h 6"/>
                      <a:gd name="T6" fmla="*/ 1 w 6"/>
                      <a:gd name="T7" fmla="*/ 1 h 6"/>
                      <a:gd name="T8" fmla="*/ 0 w 6"/>
                      <a:gd name="T9" fmla="*/ 2 h 6"/>
                      <a:gd name="T10" fmla="*/ 3 w 6"/>
                      <a:gd name="T11" fmla="*/ 6 h 6"/>
                      <a:gd name="T12" fmla="*/ 5 w 6"/>
                      <a:gd name="T13" fmla="*/ 5 h 6"/>
                      <a:gd name="T14" fmla="*/ 6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5"/>
                        </a:moveTo>
                        <a:lnTo>
                          <a:pt x="5" y="2"/>
                        </a:lnTo>
                        <a:lnTo>
                          <a:pt x="2" y="0"/>
                        </a:lnTo>
                        <a:lnTo>
                          <a:pt x="1" y="1"/>
                        </a:lnTo>
                        <a:lnTo>
                          <a:pt x="0" y="2"/>
                        </a:lnTo>
                        <a:lnTo>
                          <a:pt x="3" y="6"/>
                        </a:lnTo>
                        <a:lnTo>
                          <a:pt x="5" y="5"/>
                        </a:lnTo>
                        <a:lnTo>
                          <a:pt x="6"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0" name="Freeform 1327"/>
                  <p:cNvSpPr>
                    <a:spLocks/>
                  </p:cNvSpPr>
                  <p:nvPr/>
                </p:nvSpPr>
                <p:spPr bwMode="auto">
                  <a:xfrm>
                    <a:off x="4773" y="2402"/>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1" name="Freeform 1328"/>
                  <p:cNvSpPr>
                    <a:spLocks/>
                  </p:cNvSpPr>
                  <p:nvPr/>
                </p:nvSpPr>
                <p:spPr bwMode="auto">
                  <a:xfrm>
                    <a:off x="4771" y="2401"/>
                    <a:ext cx="2" cy="2"/>
                  </a:xfrm>
                  <a:custGeom>
                    <a:avLst/>
                    <a:gdLst>
                      <a:gd name="T0" fmla="*/ 4 w 5"/>
                      <a:gd name="T1" fmla="*/ 3 h 4"/>
                      <a:gd name="T2" fmla="*/ 5 w 5"/>
                      <a:gd name="T3" fmla="*/ 2 h 4"/>
                      <a:gd name="T4" fmla="*/ 3 w 5"/>
                      <a:gd name="T5" fmla="*/ 0 h 4"/>
                      <a:gd name="T6" fmla="*/ 1 w 5"/>
                      <a:gd name="T7" fmla="*/ 1 h 4"/>
                      <a:gd name="T8" fmla="*/ 0 w 5"/>
                      <a:gd name="T9" fmla="*/ 2 h 4"/>
                      <a:gd name="T10" fmla="*/ 1 w 5"/>
                      <a:gd name="T11" fmla="*/ 3 h 4"/>
                      <a:gd name="T12" fmla="*/ 4 w 5"/>
                      <a:gd name="T13" fmla="*/ 4 h 4"/>
                      <a:gd name="T14" fmla="*/ 4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3"/>
                        </a:moveTo>
                        <a:lnTo>
                          <a:pt x="5" y="2"/>
                        </a:lnTo>
                        <a:lnTo>
                          <a:pt x="3" y="0"/>
                        </a:lnTo>
                        <a:lnTo>
                          <a:pt x="1" y="1"/>
                        </a:lnTo>
                        <a:lnTo>
                          <a:pt x="0" y="2"/>
                        </a:lnTo>
                        <a:lnTo>
                          <a:pt x="1" y="3"/>
                        </a:lnTo>
                        <a:lnTo>
                          <a:pt x="4" y="4"/>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2" name="Freeform 1329"/>
                  <p:cNvSpPr>
                    <a:spLocks/>
                  </p:cNvSpPr>
                  <p:nvPr/>
                </p:nvSpPr>
                <p:spPr bwMode="auto">
                  <a:xfrm>
                    <a:off x="4771" y="2400"/>
                    <a:ext cx="1" cy="3"/>
                  </a:xfrm>
                  <a:custGeom>
                    <a:avLst/>
                    <a:gdLst>
                      <a:gd name="T0" fmla="*/ 4 w 4"/>
                      <a:gd name="T1" fmla="*/ 2 h 5"/>
                      <a:gd name="T2" fmla="*/ 2 w 4"/>
                      <a:gd name="T3" fmla="*/ 0 h 5"/>
                      <a:gd name="T4" fmla="*/ 0 w 4"/>
                      <a:gd name="T5" fmla="*/ 0 h 5"/>
                      <a:gd name="T6" fmla="*/ 0 w 4"/>
                      <a:gd name="T7" fmla="*/ 3 h 5"/>
                      <a:gd name="T8" fmla="*/ 0 w 4"/>
                      <a:gd name="T9" fmla="*/ 5 h 5"/>
                      <a:gd name="T10" fmla="*/ 2 w 4"/>
                      <a:gd name="T11" fmla="*/ 5 h 5"/>
                      <a:gd name="T12" fmla="*/ 2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2" y="0"/>
                        </a:lnTo>
                        <a:lnTo>
                          <a:pt x="0" y="0"/>
                        </a:lnTo>
                        <a:lnTo>
                          <a:pt x="0" y="3"/>
                        </a:lnTo>
                        <a:lnTo>
                          <a:pt x="0" y="5"/>
                        </a:lnTo>
                        <a:lnTo>
                          <a:pt x="2" y="5"/>
                        </a:lnTo>
                        <a:lnTo>
                          <a:pt x="2" y="3"/>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3" name="Freeform 1330"/>
                  <p:cNvSpPr>
                    <a:spLocks/>
                  </p:cNvSpPr>
                  <p:nvPr/>
                </p:nvSpPr>
                <p:spPr bwMode="auto">
                  <a:xfrm>
                    <a:off x="4769" y="2400"/>
                    <a:ext cx="2" cy="3"/>
                  </a:xfrm>
                  <a:custGeom>
                    <a:avLst/>
                    <a:gdLst>
                      <a:gd name="T0" fmla="*/ 2 w 3"/>
                      <a:gd name="T1" fmla="*/ 3 h 5"/>
                      <a:gd name="T2" fmla="*/ 3 w 3"/>
                      <a:gd name="T3" fmla="*/ 2 h 5"/>
                      <a:gd name="T4" fmla="*/ 2 w 3"/>
                      <a:gd name="T5" fmla="*/ 0 h 5"/>
                      <a:gd name="T6" fmla="*/ 1 w 3"/>
                      <a:gd name="T7" fmla="*/ 2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2"/>
                        </a:lnTo>
                        <a:lnTo>
                          <a:pt x="2" y="0"/>
                        </a:lnTo>
                        <a:lnTo>
                          <a:pt x="1" y="2"/>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4" name="Freeform 1331"/>
                  <p:cNvSpPr>
                    <a:spLocks/>
                  </p:cNvSpPr>
                  <p:nvPr/>
                </p:nvSpPr>
                <p:spPr bwMode="auto">
                  <a:xfrm>
                    <a:off x="4769" y="2400"/>
                    <a:ext cx="2" cy="2"/>
                  </a:xfrm>
                  <a:custGeom>
                    <a:avLst/>
                    <a:gdLst>
                      <a:gd name="T0" fmla="*/ 3 w 3"/>
                      <a:gd name="T1" fmla="*/ 1 h 5"/>
                      <a:gd name="T2" fmla="*/ 2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3"/>
                        </a:lnTo>
                        <a:lnTo>
                          <a:pt x="0" y="5"/>
                        </a:lnTo>
                        <a:lnTo>
                          <a:pt x="2" y="5"/>
                        </a:lnTo>
                        <a:lnTo>
                          <a:pt x="2"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5155" name="Freeform 1332"/>
                  <p:cNvSpPr>
                    <a:spLocks/>
                  </p:cNvSpPr>
                  <p:nvPr/>
                </p:nvSpPr>
                <p:spPr bwMode="auto">
                  <a:xfrm>
                    <a:off x="4768" y="2400"/>
                    <a:ext cx="2" cy="2"/>
                  </a:xfrm>
                  <a:custGeom>
                    <a:avLst/>
                    <a:gdLst>
                      <a:gd name="T0" fmla="*/ 3 w 5"/>
                      <a:gd name="T1" fmla="*/ 3 h 5"/>
                      <a:gd name="T2" fmla="*/ 3 w 5"/>
                      <a:gd name="T3" fmla="*/ 1 h 5"/>
                      <a:gd name="T4" fmla="*/ 0 w 5"/>
                      <a:gd name="T5" fmla="*/ 0 h 5"/>
                      <a:gd name="T6" fmla="*/ 0 w 5"/>
                      <a:gd name="T7" fmla="*/ 1 h 5"/>
                      <a:gd name="T8" fmla="*/ 0 w 5"/>
                      <a:gd name="T9" fmla="*/ 3 h 5"/>
                      <a:gd name="T10" fmla="*/ 5 w 5"/>
                      <a:gd name="T11" fmla="*/ 5 h 5"/>
                      <a:gd name="T12" fmla="*/ 3 w 5"/>
                      <a:gd name="T13" fmla="*/ 5 h 5"/>
                      <a:gd name="T14" fmla="*/ 3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3"/>
                        </a:moveTo>
                        <a:lnTo>
                          <a:pt x="3" y="1"/>
                        </a:lnTo>
                        <a:lnTo>
                          <a:pt x="0" y="0"/>
                        </a:lnTo>
                        <a:lnTo>
                          <a:pt x="0" y="1"/>
                        </a:lnTo>
                        <a:lnTo>
                          <a:pt x="0" y="3"/>
                        </a:lnTo>
                        <a:lnTo>
                          <a:pt x="5" y="5"/>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0" name="Group 1333"/>
                <p:cNvGrpSpPr>
                  <a:grpSpLocks/>
                </p:cNvGrpSpPr>
                <p:nvPr/>
              </p:nvGrpSpPr>
              <p:grpSpPr bwMode="auto">
                <a:xfrm>
                  <a:off x="3073" y="2298"/>
                  <a:ext cx="2033" cy="161"/>
                  <a:chOff x="2959" y="2298"/>
                  <a:chExt cx="1958" cy="161"/>
                </a:xfrm>
              </p:grpSpPr>
              <p:sp>
                <p:nvSpPr>
                  <p:cNvPr id="34756" name="Freeform 1334"/>
                  <p:cNvSpPr>
                    <a:spLocks/>
                  </p:cNvSpPr>
                  <p:nvPr/>
                </p:nvSpPr>
                <p:spPr bwMode="auto">
                  <a:xfrm>
                    <a:off x="4757" y="2399"/>
                    <a:ext cx="11" cy="2"/>
                  </a:xfrm>
                  <a:custGeom>
                    <a:avLst/>
                    <a:gdLst>
                      <a:gd name="T0" fmla="*/ 21 w 21"/>
                      <a:gd name="T1" fmla="*/ 1 h 5"/>
                      <a:gd name="T2" fmla="*/ 19 w 21"/>
                      <a:gd name="T3" fmla="*/ 0 h 5"/>
                      <a:gd name="T4" fmla="*/ 0 w 21"/>
                      <a:gd name="T5" fmla="*/ 0 h 5"/>
                      <a:gd name="T6" fmla="*/ 0 w 21"/>
                      <a:gd name="T7" fmla="*/ 2 h 5"/>
                      <a:gd name="T8" fmla="*/ 0 w 21"/>
                      <a:gd name="T9" fmla="*/ 5 h 5"/>
                      <a:gd name="T10" fmla="*/ 21 w 21"/>
                      <a:gd name="T11" fmla="*/ 5 h 5"/>
                      <a:gd name="T12" fmla="*/ 21 w 21"/>
                      <a:gd name="T13" fmla="*/ 2 h 5"/>
                      <a:gd name="T14" fmla="*/ 21 w 21"/>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5"/>
                      <a:gd name="T26" fmla="*/ 21 w 2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5">
                        <a:moveTo>
                          <a:pt x="21" y="1"/>
                        </a:moveTo>
                        <a:lnTo>
                          <a:pt x="19" y="0"/>
                        </a:lnTo>
                        <a:lnTo>
                          <a:pt x="0" y="0"/>
                        </a:lnTo>
                        <a:lnTo>
                          <a:pt x="0" y="2"/>
                        </a:lnTo>
                        <a:lnTo>
                          <a:pt x="0" y="5"/>
                        </a:lnTo>
                        <a:lnTo>
                          <a:pt x="21" y="5"/>
                        </a:lnTo>
                        <a:lnTo>
                          <a:pt x="21" y="2"/>
                        </a:lnTo>
                        <a:lnTo>
                          <a:pt x="2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7" name="Freeform 1335"/>
                  <p:cNvSpPr>
                    <a:spLocks/>
                  </p:cNvSpPr>
                  <p:nvPr/>
                </p:nvSpPr>
                <p:spPr bwMode="auto">
                  <a:xfrm>
                    <a:off x="4756" y="2399"/>
                    <a:ext cx="2" cy="2"/>
                  </a:xfrm>
                  <a:custGeom>
                    <a:avLst/>
                    <a:gdLst>
                      <a:gd name="T0" fmla="*/ 3 w 5"/>
                      <a:gd name="T1" fmla="*/ 0 h 5"/>
                      <a:gd name="T2" fmla="*/ 5 w 5"/>
                      <a:gd name="T3" fmla="*/ 0 h 5"/>
                      <a:gd name="T4" fmla="*/ 0 w 5"/>
                      <a:gd name="T5" fmla="*/ 2 h 5"/>
                      <a:gd name="T6" fmla="*/ 0 w 5"/>
                      <a:gd name="T7" fmla="*/ 4 h 5"/>
                      <a:gd name="T8" fmla="*/ 0 w 5"/>
                      <a:gd name="T9" fmla="*/ 5 h 5"/>
                      <a:gd name="T10" fmla="*/ 3 w 5"/>
                      <a:gd name="T11" fmla="*/ 4 h 5"/>
                      <a:gd name="T12" fmla="*/ 3 w 5"/>
                      <a:gd name="T13" fmla="*/ 2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5" y="0"/>
                        </a:lnTo>
                        <a:lnTo>
                          <a:pt x="0" y="2"/>
                        </a:lnTo>
                        <a:lnTo>
                          <a:pt x="0" y="4"/>
                        </a:lnTo>
                        <a:lnTo>
                          <a:pt x="0" y="5"/>
                        </a:lnTo>
                        <a:lnTo>
                          <a:pt x="3" y="4"/>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8" name="Freeform 1336"/>
                  <p:cNvSpPr>
                    <a:spLocks/>
                  </p:cNvSpPr>
                  <p:nvPr/>
                </p:nvSpPr>
                <p:spPr bwMode="auto">
                  <a:xfrm>
                    <a:off x="4754" y="2400"/>
                    <a:ext cx="2" cy="2"/>
                  </a:xfrm>
                  <a:custGeom>
                    <a:avLst/>
                    <a:gdLst>
                      <a:gd name="T0" fmla="*/ 2 w 2"/>
                      <a:gd name="T1" fmla="*/ 3 h 5"/>
                      <a:gd name="T2" fmla="*/ 2 w 2"/>
                      <a:gd name="T3" fmla="*/ 0 h 5"/>
                      <a:gd name="T4" fmla="*/ 1 w 2"/>
                      <a:gd name="T5" fmla="*/ 0 h 5"/>
                      <a:gd name="T6" fmla="*/ 1 w 2"/>
                      <a:gd name="T7" fmla="*/ 3 h 5"/>
                      <a:gd name="T8" fmla="*/ 1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1" y="0"/>
                        </a:lnTo>
                        <a:lnTo>
                          <a:pt x="1" y="3"/>
                        </a:lnTo>
                        <a:lnTo>
                          <a:pt x="1" y="5"/>
                        </a:lnTo>
                        <a:lnTo>
                          <a:pt x="0" y="5"/>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9" name="Freeform 1337"/>
                  <p:cNvSpPr>
                    <a:spLocks/>
                  </p:cNvSpPr>
                  <p:nvPr/>
                </p:nvSpPr>
                <p:spPr bwMode="auto">
                  <a:xfrm>
                    <a:off x="4754" y="2400"/>
                    <a:ext cx="2"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0" name="Freeform 1338"/>
                  <p:cNvSpPr>
                    <a:spLocks/>
                  </p:cNvSpPr>
                  <p:nvPr/>
                </p:nvSpPr>
                <p:spPr bwMode="auto">
                  <a:xfrm>
                    <a:off x="4753" y="2400"/>
                    <a:ext cx="1" cy="3"/>
                  </a:xfrm>
                  <a:custGeom>
                    <a:avLst/>
                    <a:gdLst>
                      <a:gd name="T0" fmla="*/ 3 w 3"/>
                      <a:gd name="T1" fmla="*/ 3 h 5"/>
                      <a:gd name="T2" fmla="*/ 3 w 3"/>
                      <a:gd name="T3" fmla="*/ 0 h 5"/>
                      <a:gd name="T4" fmla="*/ 2 w 3"/>
                      <a:gd name="T5" fmla="*/ 0 h 5"/>
                      <a:gd name="T6" fmla="*/ 2 w 3"/>
                      <a:gd name="T7" fmla="*/ 3 h 5"/>
                      <a:gd name="T8" fmla="*/ 2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2" y="0"/>
                        </a:lnTo>
                        <a:lnTo>
                          <a:pt x="2" y="3"/>
                        </a:lnTo>
                        <a:lnTo>
                          <a:pt x="2" y="5"/>
                        </a:lnTo>
                        <a:lnTo>
                          <a:pt x="0" y="5"/>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1" name="Freeform 1339"/>
                  <p:cNvSpPr>
                    <a:spLocks/>
                  </p:cNvSpPr>
                  <p:nvPr/>
                </p:nvSpPr>
                <p:spPr bwMode="auto">
                  <a:xfrm>
                    <a:off x="4751" y="2400"/>
                    <a:ext cx="3" cy="4"/>
                  </a:xfrm>
                  <a:custGeom>
                    <a:avLst/>
                    <a:gdLst>
                      <a:gd name="T0" fmla="*/ 5 w 6"/>
                      <a:gd name="T1" fmla="*/ 0 h 7"/>
                      <a:gd name="T2" fmla="*/ 5 w 6"/>
                      <a:gd name="T3" fmla="*/ 0 h 7"/>
                      <a:gd name="T4" fmla="*/ 0 w 6"/>
                      <a:gd name="T5" fmla="*/ 5 h 7"/>
                      <a:gd name="T6" fmla="*/ 1 w 6"/>
                      <a:gd name="T7" fmla="*/ 6 h 7"/>
                      <a:gd name="T8" fmla="*/ 2 w 6"/>
                      <a:gd name="T9" fmla="*/ 7 h 7"/>
                      <a:gd name="T10" fmla="*/ 6 w 6"/>
                      <a:gd name="T11" fmla="*/ 4 h 7"/>
                      <a:gd name="T12" fmla="*/ 5 w 6"/>
                      <a:gd name="T13" fmla="*/ 3 h 7"/>
                      <a:gd name="T14" fmla="*/ 5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0"/>
                        </a:moveTo>
                        <a:lnTo>
                          <a:pt x="5" y="0"/>
                        </a:lnTo>
                        <a:lnTo>
                          <a:pt x="0" y="5"/>
                        </a:lnTo>
                        <a:lnTo>
                          <a:pt x="1" y="6"/>
                        </a:lnTo>
                        <a:lnTo>
                          <a:pt x="2" y="7"/>
                        </a:lnTo>
                        <a:lnTo>
                          <a:pt x="6" y="4"/>
                        </a:lnTo>
                        <a:lnTo>
                          <a:pt x="5" y="3"/>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2" name="Freeform 1340"/>
                  <p:cNvSpPr>
                    <a:spLocks/>
                  </p:cNvSpPr>
                  <p:nvPr/>
                </p:nvSpPr>
                <p:spPr bwMode="auto">
                  <a:xfrm>
                    <a:off x="4751" y="2402"/>
                    <a:ext cx="1" cy="2"/>
                  </a:xfrm>
                  <a:custGeom>
                    <a:avLst/>
                    <a:gdLst>
                      <a:gd name="T0" fmla="*/ 1 w 2"/>
                      <a:gd name="T1" fmla="*/ 2 h 4"/>
                      <a:gd name="T2" fmla="*/ 1 w 2"/>
                      <a:gd name="T3" fmla="*/ 0 h 4"/>
                      <a:gd name="T4" fmla="*/ 0 w 2"/>
                      <a:gd name="T5" fmla="*/ 0 h 4"/>
                      <a:gd name="T6" fmla="*/ 0 w 2"/>
                      <a:gd name="T7" fmla="*/ 2 h 4"/>
                      <a:gd name="T8" fmla="*/ 0 w 2"/>
                      <a:gd name="T9" fmla="*/ 4 h 4"/>
                      <a:gd name="T10" fmla="*/ 1 w 2"/>
                      <a:gd name="T11" fmla="*/ 4 h 4"/>
                      <a:gd name="T12" fmla="*/ 2 w 2"/>
                      <a:gd name="T13" fmla="*/ 3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1" y="0"/>
                        </a:lnTo>
                        <a:lnTo>
                          <a:pt x="0" y="0"/>
                        </a:lnTo>
                        <a:lnTo>
                          <a:pt x="0" y="2"/>
                        </a:lnTo>
                        <a:lnTo>
                          <a:pt x="0" y="4"/>
                        </a:lnTo>
                        <a:lnTo>
                          <a:pt x="1" y="4"/>
                        </a:lnTo>
                        <a:lnTo>
                          <a:pt x="2" y="3"/>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3" name="Freeform 1341"/>
                  <p:cNvSpPr>
                    <a:spLocks/>
                  </p:cNvSpPr>
                  <p:nvPr/>
                </p:nvSpPr>
                <p:spPr bwMode="auto">
                  <a:xfrm>
                    <a:off x="4749" y="2402"/>
                    <a:ext cx="3" cy="3"/>
                  </a:xfrm>
                  <a:custGeom>
                    <a:avLst/>
                    <a:gdLst>
                      <a:gd name="T0" fmla="*/ 5 w 6"/>
                      <a:gd name="T1" fmla="*/ 0 h 7"/>
                      <a:gd name="T2" fmla="*/ 5 w 6"/>
                      <a:gd name="T3" fmla="*/ 0 h 7"/>
                      <a:gd name="T4" fmla="*/ 0 w 6"/>
                      <a:gd name="T5" fmla="*/ 4 h 7"/>
                      <a:gd name="T6" fmla="*/ 2 w 6"/>
                      <a:gd name="T7" fmla="*/ 6 h 7"/>
                      <a:gd name="T8" fmla="*/ 3 w 6"/>
                      <a:gd name="T9" fmla="*/ 7 h 7"/>
                      <a:gd name="T10" fmla="*/ 6 w 6"/>
                      <a:gd name="T11" fmla="*/ 3 h 7"/>
                      <a:gd name="T12" fmla="*/ 5 w 6"/>
                      <a:gd name="T13" fmla="*/ 2 h 7"/>
                      <a:gd name="T14" fmla="*/ 5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0"/>
                        </a:moveTo>
                        <a:lnTo>
                          <a:pt x="5" y="0"/>
                        </a:lnTo>
                        <a:lnTo>
                          <a:pt x="0" y="4"/>
                        </a:lnTo>
                        <a:lnTo>
                          <a:pt x="2" y="6"/>
                        </a:lnTo>
                        <a:lnTo>
                          <a:pt x="3" y="7"/>
                        </a:lnTo>
                        <a:lnTo>
                          <a:pt x="6" y="3"/>
                        </a:lnTo>
                        <a:lnTo>
                          <a:pt x="5" y="2"/>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4" name="Freeform 1342"/>
                  <p:cNvSpPr>
                    <a:spLocks/>
                  </p:cNvSpPr>
                  <p:nvPr/>
                </p:nvSpPr>
                <p:spPr bwMode="auto">
                  <a:xfrm>
                    <a:off x="4749" y="2404"/>
                    <a:ext cx="1" cy="1"/>
                  </a:xfrm>
                  <a:custGeom>
                    <a:avLst/>
                    <a:gdLst>
                      <a:gd name="T0" fmla="*/ 0 w 3"/>
                      <a:gd name="T1" fmla="*/ 0 h 2"/>
                      <a:gd name="T2" fmla="*/ 0 w 3"/>
                      <a:gd name="T3" fmla="*/ 0 h 2"/>
                      <a:gd name="T4" fmla="*/ 3 w 3"/>
                      <a:gd name="T5" fmla="*/ 2 h 2"/>
                      <a:gd name="T6" fmla="*/ 2 w 3"/>
                      <a:gd name="T7" fmla="*/ 2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0" y="0"/>
                        </a:lnTo>
                        <a:lnTo>
                          <a:pt x="3" y="2"/>
                        </a:lnTo>
                        <a:lnTo>
                          <a:pt x="2" y="2"/>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5" name="Freeform 1343"/>
                  <p:cNvSpPr>
                    <a:spLocks/>
                  </p:cNvSpPr>
                  <p:nvPr/>
                </p:nvSpPr>
                <p:spPr bwMode="auto">
                  <a:xfrm>
                    <a:off x="4749" y="2404"/>
                    <a:ext cx="1" cy="1"/>
                  </a:xfrm>
                  <a:custGeom>
                    <a:avLst/>
                    <a:gdLst>
                      <a:gd name="T0" fmla="*/ 0 w 3"/>
                      <a:gd name="T1" fmla="*/ 0 h 3"/>
                      <a:gd name="T2" fmla="*/ 0 w 3"/>
                      <a:gd name="T3" fmla="*/ 3 h 3"/>
                      <a:gd name="T4" fmla="*/ 2 w 3"/>
                      <a:gd name="T5" fmla="*/ 3 h 3"/>
                      <a:gd name="T6" fmla="*/ 3 w 3"/>
                      <a:gd name="T7" fmla="*/ 3 h 3"/>
                      <a:gd name="T8" fmla="*/ 3 w 3"/>
                      <a:gd name="T9" fmla="*/ 2 h 3"/>
                      <a:gd name="T10" fmla="*/ 0 w 3"/>
                      <a:gd name="T11" fmla="*/ 0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0"/>
                        </a:moveTo>
                        <a:lnTo>
                          <a:pt x="0" y="3"/>
                        </a:lnTo>
                        <a:lnTo>
                          <a:pt x="2" y="3"/>
                        </a:lnTo>
                        <a:lnTo>
                          <a:pt x="3" y="3"/>
                        </a:lnTo>
                        <a:lnTo>
                          <a:pt x="3" y="2"/>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6" name="Freeform 1344"/>
                  <p:cNvSpPr>
                    <a:spLocks/>
                  </p:cNvSpPr>
                  <p:nvPr/>
                </p:nvSpPr>
                <p:spPr bwMode="auto">
                  <a:xfrm>
                    <a:off x="4748" y="2405"/>
                    <a:ext cx="2" cy="2"/>
                  </a:xfrm>
                  <a:custGeom>
                    <a:avLst/>
                    <a:gdLst>
                      <a:gd name="T0" fmla="*/ 3 w 4"/>
                      <a:gd name="T1" fmla="*/ 1 h 3"/>
                      <a:gd name="T2" fmla="*/ 1 w 4"/>
                      <a:gd name="T3" fmla="*/ 0 h 3"/>
                      <a:gd name="T4" fmla="*/ 0 w 4"/>
                      <a:gd name="T5" fmla="*/ 1 h 3"/>
                      <a:gd name="T6" fmla="*/ 1 w 4"/>
                      <a:gd name="T7" fmla="*/ 2 h 3"/>
                      <a:gd name="T8" fmla="*/ 3 w 4"/>
                      <a:gd name="T9" fmla="*/ 3 h 3"/>
                      <a:gd name="T10" fmla="*/ 4 w 4"/>
                      <a:gd name="T11" fmla="*/ 2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1" y="0"/>
                        </a:lnTo>
                        <a:lnTo>
                          <a:pt x="0" y="1"/>
                        </a:lnTo>
                        <a:lnTo>
                          <a:pt x="1" y="2"/>
                        </a:lnTo>
                        <a:lnTo>
                          <a:pt x="3" y="3"/>
                        </a:lnTo>
                        <a:lnTo>
                          <a:pt x="4" y="2"/>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7" name="Freeform 1345"/>
                  <p:cNvSpPr>
                    <a:spLocks/>
                  </p:cNvSpPr>
                  <p:nvPr/>
                </p:nvSpPr>
                <p:spPr bwMode="auto">
                  <a:xfrm>
                    <a:off x="4748" y="2405"/>
                    <a:ext cx="1" cy="2"/>
                  </a:xfrm>
                  <a:custGeom>
                    <a:avLst/>
                    <a:gdLst>
                      <a:gd name="T0" fmla="*/ 0 w 3"/>
                      <a:gd name="T1" fmla="*/ 0 h 2"/>
                      <a:gd name="T2" fmla="*/ 0 w 3"/>
                      <a:gd name="T3" fmla="*/ 0 h 2"/>
                      <a:gd name="T4" fmla="*/ 0 w 3"/>
                      <a:gd name="T5" fmla="*/ 2 h 2"/>
                      <a:gd name="T6" fmla="*/ 1 w 3"/>
                      <a:gd name="T7" fmla="*/ 2 h 2"/>
                      <a:gd name="T8" fmla="*/ 3 w 3"/>
                      <a:gd name="T9" fmla="*/ 2 h 2"/>
                      <a:gd name="T10" fmla="*/ 3 w 3"/>
                      <a:gd name="T11" fmla="*/ 1 h 2"/>
                      <a:gd name="T12" fmla="*/ 1 w 3"/>
                      <a:gd name="T13" fmla="*/ 1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1" y="2"/>
                        </a:lnTo>
                        <a:lnTo>
                          <a:pt x="3" y="2"/>
                        </a:lnTo>
                        <a:lnTo>
                          <a:pt x="3"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8" name="Freeform 1346"/>
                  <p:cNvSpPr>
                    <a:spLocks/>
                  </p:cNvSpPr>
                  <p:nvPr/>
                </p:nvSpPr>
                <p:spPr bwMode="auto">
                  <a:xfrm>
                    <a:off x="4748" y="2406"/>
                    <a:ext cx="1" cy="2"/>
                  </a:xfrm>
                  <a:custGeom>
                    <a:avLst/>
                    <a:gdLst>
                      <a:gd name="T0" fmla="*/ 2 w 4"/>
                      <a:gd name="T1" fmla="*/ 1 h 3"/>
                      <a:gd name="T2" fmla="*/ 1 w 4"/>
                      <a:gd name="T3" fmla="*/ 0 h 3"/>
                      <a:gd name="T4" fmla="*/ 0 w 4"/>
                      <a:gd name="T5" fmla="*/ 1 h 3"/>
                      <a:gd name="T6" fmla="*/ 1 w 4"/>
                      <a:gd name="T7" fmla="*/ 2 h 3"/>
                      <a:gd name="T8" fmla="*/ 2 w 4"/>
                      <a:gd name="T9" fmla="*/ 3 h 3"/>
                      <a:gd name="T10" fmla="*/ 4 w 4"/>
                      <a:gd name="T11" fmla="*/ 2 h 3"/>
                      <a:gd name="T12" fmla="*/ 4 w 4"/>
                      <a:gd name="T13" fmla="*/ 1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1" y="0"/>
                        </a:lnTo>
                        <a:lnTo>
                          <a:pt x="0" y="1"/>
                        </a:lnTo>
                        <a:lnTo>
                          <a:pt x="1" y="2"/>
                        </a:lnTo>
                        <a:lnTo>
                          <a:pt x="2" y="3"/>
                        </a:lnTo>
                        <a:lnTo>
                          <a:pt x="4" y="2"/>
                        </a:lnTo>
                        <a:lnTo>
                          <a:pt x="4"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69" name="Freeform 1347"/>
                  <p:cNvSpPr>
                    <a:spLocks/>
                  </p:cNvSpPr>
                  <p:nvPr/>
                </p:nvSpPr>
                <p:spPr bwMode="auto">
                  <a:xfrm>
                    <a:off x="4748" y="2407"/>
                    <a:ext cx="1" cy="5"/>
                  </a:xfrm>
                  <a:custGeom>
                    <a:avLst/>
                    <a:gdLst>
                      <a:gd name="T0" fmla="*/ 0 w 2"/>
                      <a:gd name="T1" fmla="*/ 0 h 10"/>
                      <a:gd name="T2" fmla="*/ 0 w 2"/>
                      <a:gd name="T3" fmla="*/ 0 h 10"/>
                      <a:gd name="T4" fmla="*/ 0 w 2"/>
                      <a:gd name="T5" fmla="*/ 10 h 10"/>
                      <a:gd name="T6" fmla="*/ 1 w 2"/>
                      <a:gd name="T7" fmla="*/ 10 h 10"/>
                      <a:gd name="T8" fmla="*/ 2 w 2"/>
                      <a:gd name="T9" fmla="*/ 10 h 10"/>
                      <a:gd name="T10" fmla="*/ 2 w 2"/>
                      <a:gd name="T11" fmla="*/ 1 h 10"/>
                      <a:gd name="T12" fmla="*/ 1 w 2"/>
                      <a:gd name="T13" fmla="*/ 1 h 10"/>
                      <a:gd name="T14" fmla="*/ 0 w 2"/>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0"/>
                      <a:gd name="T26" fmla="*/ 2 w 2"/>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0">
                        <a:moveTo>
                          <a:pt x="0" y="0"/>
                        </a:moveTo>
                        <a:lnTo>
                          <a:pt x="0" y="0"/>
                        </a:lnTo>
                        <a:lnTo>
                          <a:pt x="0" y="10"/>
                        </a:lnTo>
                        <a:lnTo>
                          <a:pt x="1" y="10"/>
                        </a:lnTo>
                        <a:lnTo>
                          <a:pt x="2" y="10"/>
                        </a:lnTo>
                        <a:lnTo>
                          <a:pt x="2"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0" name="Freeform 1348"/>
                  <p:cNvSpPr>
                    <a:spLocks/>
                  </p:cNvSpPr>
                  <p:nvPr/>
                </p:nvSpPr>
                <p:spPr bwMode="auto">
                  <a:xfrm>
                    <a:off x="4748" y="2411"/>
                    <a:ext cx="1" cy="2"/>
                  </a:xfrm>
                  <a:custGeom>
                    <a:avLst/>
                    <a:gdLst>
                      <a:gd name="T0" fmla="*/ 0 w 4"/>
                      <a:gd name="T1" fmla="*/ 1 h 4"/>
                      <a:gd name="T2" fmla="*/ 0 w 4"/>
                      <a:gd name="T3" fmla="*/ 3 h 4"/>
                      <a:gd name="T4" fmla="*/ 1 w 4"/>
                      <a:gd name="T5" fmla="*/ 4 h 4"/>
                      <a:gd name="T6" fmla="*/ 2 w 4"/>
                      <a:gd name="T7" fmla="*/ 3 h 4"/>
                      <a:gd name="T8" fmla="*/ 4 w 4"/>
                      <a:gd name="T9" fmla="*/ 1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0" y="3"/>
                        </a:lnTo>
                        <a:lnTo>
                          <a:pt x="1" y="4"/>
                        </a:lnTo>
                        <a:lnTo>
                          <a:pt x="2" y="3"/>
                        </a:lnTo>
                        <a:lnTo>
                          <a:pt x="4"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1" name="Freeform 1349"/>
                  <p:cNvSpPr>
                    <a:spLocks/>
                  </p:cNvSpPr>
                  <p:nvPr/>
                </p:nvSpPr>
                <p:spPr bwMode="auto">
                  <a:xfrm>
                    <a:off x="4748" y="2412"/>
                    <a:ext cx="1" cy="1"/>
                  </a:xfrm>
                  <a:custGeom>
                    <a:avLst/>
                    <a:gdLst>
                      <a:gd name="T0" fmla="*/ 1 w 3"/>
                      <a:gd name="T1" fmla="*/ 2 h 4"/>
                      <a:gd name="T2" fmla="*/ 0 w 3"/>
                      <a:gd name="T3" fmla="*/ 2 h 4"/>
                      <a:gd name="T4" fmla="*/ 0 w 3"/>
                      <a:gd name="T5" fmla="*/ 4 h 4"/>
                      <a:gd name="T6" fmla="*/ 1 w 3"/>
                      <a:gd name="T7" fmla="*/ 4 h 4"/>
                      <a:gd name="T8" fmla="*/ 3 w 3"/>
                      <a:gd name="T9" fmla="*/ 4 h 4"/>
                      <a:gd name="T10" fmla="*/ 3 w 3"/>
                      <a:gd name="T11" fmla="*/ 0 h 4"/>
                      <a:gd name="T12" fmla="*/ 3 w 3"/>
                      <a:gd name="T13" fmla="*/ 0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0" y="4"/>
                        </a:lnTo>
                        <a:lnTo>
                          <a:pt x="1" y="4"/>
                        </a:lnTo>
                        <a:lnTo>
                          <a:pt x="3" y="4"/>
                        </a:lnTo>
                        <a:lnTo>
                          <a:pt x="3"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2" name="Freeform 1350"/>
                  <p:cNvSpPr>
                    <a:spLocks/>
                  </p:cNvSpPr>
                  <p:nvPr/>
                </p:nvSpPr>
                <p:spPr bwMode="auto">
                  <a:xfrm>
                    <a:off x="4748" y="2413"/>
                    <a:ext cx="1" cy="1"/>
                  </a:xfrm>
                  <a:custGeom>
                    <a:avLst/>
                    <a:gdLst>
                      <a:gd name="T0" fmla="*/ 0 w 3"/>
                      <a:gd name="T1" fmla="*/ 1 h 2"/>
                      <a:gd name="T2" fmla="*/ 0 w 3"/>
                      <a:gd name="T3" fmla="*/ 2 h 2"/>
                      <a:gd name="T4" fmla="*/ 3 w 3"/>
                      <a:gd name="T5" fmla="*/ 2 h 2"/>
                      <a:gd name="T6" fmla="*/ 3 w 3"/>
                      <a:gd name="T7" fmla="*/ 1 h 2"/>
                      <a:gd name="T8" fmla="*/ 3 w 3"/>
                      <a:gd name="T9" fmla="*/ 0 h 2"/>
                      <a:gd name="T10" fmla="*/ 1 w 3"/>
                      <a:gd name="T11" fmla="*/ 0 h 2"/>
                      <a:gd name="T12" fmla="*/ 1 w 3"/>
                      <a:gd name="T13" fmla="*/ 1 h 2"/>
                      <a:gd name="T14" fmla="*/ 0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1"/>
                        </a:moveTo>
                        <a:lnTo>
                          <a:pt x="0" y="2"/>
                        </a:lnTo>
                        <a:lnTo>
                          <a:pt x="3" y="2"/>
                        </a:lnTo>
                        <a:lnTo>
                          <a:pt x="3" y="1"/>
                        </a:lnTo>
                        <a:lnTo>
                          <a:pt x="3" y="0"/>
                        </a:lnTo>
                        <a:lnTo>
                          <a:pt x="1"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3" name="Freeform 1351"/>
                  <p:cNvSpPr>
                    <a:spLocks/>
                  </p:cNvSpPr>
                  <p:nvPr/>
                </p:nvSpPr>
                <p:spPr bwMode="auto">
                  <a:xfrm>
                    <a:off x="4749" y="2413"/>
                    <a:ext cx="1" cy="1"/>
                  </a:xfrm>
                  <a:custGeom>
                    <a:avLst/>
                    <a:gdLst>
                      <a:gd name="T0" fmla="*/ 2 w 3"/>
                      <a:gd name="T1" fmla="*/ 1 h 2"/>
                      <a:gd name="T2" fmla="*/ 0 w 3"/>
                      <a:gd name="T3" fmla="*/ 1 h 2"/>
                      <a:gd name="T4" fmla="*/ 0 w 3"/>
                      <a:gd name="T5" fmla="*/ 2 h 2"/>
                      <a:gd name="T6" fmla="*/ 2 w 3"/>
                      <a:gd name="T7" fmla="*/ 2 h 2"/>
                      <a:gd name="T8" fmla="*/ 3 w 3"/>
                      <a:gd name="T9" fmla="*/ 2 h 2"/>
                      <a:gd name="T10" fmla="*/ 3 w 3"/>
                      <a:gd name="T11" fmla="*/ 0 h 2"/>
                      <a:gd name="T12" fmla="*/ 2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0" y="1"/>
                        </a:lnTo>
                        <a:lnTo>
                          <a:pt x="0" y="2"/>
                        </a:lnTo>
                        <a:lnTo>
                          <a:pt x="2" y="2"/>
                        </a:lnTo>
                        <a:lnTo>
                          <a:pt x="3" y="2"/>
                        </a:lnTo>
                        <a:lnTo>
                          <a:pt x="3" y="0"/>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4" name="Freeform 1352"/>
                  <p:cNvSpPr>
                    <a:spLocks/>
                  </p:cNvSpPr>
                  <p:nvPr/>
                </p:nvSpPr>
                <p:spPr bwMode="auto">
                  <a:xfrm>
                    <a:off x="4749" y="2413"/>
                    <a:ext cx="5" cy="4"/>
                  </a:xfrm>
                  <a:custGeom>
                    <a:avLst/>
                    <a:gdLst>
                      <a:gd name="T0" fmla="*/ 0 w 11"/>
                      <a:gd name="T1" fmla="*/ 1 h 8"/>
                      <a:gd name="T2" fmla="*/ 0 w 11"/>
                      <a:gd name="T3" fmla="*/ 2 h 8"/>
                      <a:gd name="T4" fmla="*/ 5 w 11"/>
                      <a:gd name="T5" fmla="*/ 7 h 8"/>
                      <a:gd name="T6" fmla="*/ 7 w 11"/>
                      <a:gd name="T7" fmla="*/ 7 h 8"/>
                      <a:gd name="T8" fmla="*/ 8 w 11"/>
                      <a:gd name="T9" fmla="*/ 8 h 8"/>
                      <a:gd name="T10" fmla="*/ 10 w 11"/>
                      <a:gd name="T11" fmla="*/ 7 h 8"/>
                      <a:gd name="T12" fmla="*/ 11 w 11"/>
                      <a:gd name="T13" fmla="*/ 6 h 8"/>
                      <a:gd name="T14" fmla="*/ 10 w 11"/>
                      <a:gd name="T15" fmla="*/ 5 h 8"/>
                      <a:gd name="T16" fmla="*/ 7 w 11"/>
                      <a:gd name="T17" fmla="*/ 5 h 8"/>
                      <a:gd name="T18" fmla="*/ 3 w 11"/>
                      <a:gd name="T19" fmla="*/ 0 h 8"/>
                      <a:gd name="T20" fmla="*/ 2 w 11"/>
                      <a:gd name="T21" fmla="*/ 1 h 8"/>
                      <a:gd name="T22" fmla="*/ 0 w 11"/>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8"/>
                      <a:gd name="T38" fmla="*/ 11 w 11"/>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8">
                        <a:moveTo>
                          <a:pt x="0" y="1"/>
                        </a:moveTo>
                        <a:lnTo>
                          <a:pt x="0" y="2"/>
                        </a:lnTo>
                        <a:lnTo>
                          <a:pt x="5" y="7"/>
                        </a:lnTo>
                        <a:lnTo>
                          <a:pt x="7" y="7"/>
                        </a:lnTo>
                        <a:lnTo>
                          <a:pt x="8" y="8"/>
                        </a:lnTo>
                        <a:lnTo>
                          <a:pt x="10" y="7"/>
                        </a:lnTo>
                        <a:lnTo>
                          <a:pt x="11" y="6"/>
                        </a:lnTo>
                        <a:lnTo>
                          <a:pt x="10" y="5"/>
                        </a:lnTo>
                        <a:lnTo>
                          <a:pt x="7" y="5"/>
                        </a:lnTo>
                        <a:lnTo>
                          <a:pt x="3" y="0"/>
                        </a:lnTo>
                        <a:lnTo>
                          <a:pt x="2"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5" name="Freeform 1353"/>
                  <p:cNvSpPr>
                    <a:spLocks/>
                  </p:cNvSpPr>
                  <p:nvPr/>
                </p:nvSpPr>
                <p:spPr bwMode="auto">
                  <a:xfrm>
                    <a:off x="4752" y="2416"/>
                    <a:ext cx="25" cy="8"/>
                  </a:xfrm>
                  <a:custGeom>
                    <a:avLst/>
                    <a:gdLst>
                      <a:gd name="T0" fmla="*/ 1 w 50"/>
                      <a:gd name="T1" fmla="*/ 2 h 15"/>
                      <a:gd name="T2" fmla="*/ 0 w 50"/>
                      <a:gd name="T3" fmla="*/ 1 h 15"/>
                      <a:gd name="T4" fmla="*/ 5 w 50"/>
                      <a:gd name="T5" fmla="*/ 3 h 15"/>
                      <a:gd name="T6" fmla="*/ 7 w 50"/>
                      <a:gd name="T7" fmla="*/ 3 h 15"/>
                      <a:gd name="T8" fmla="*/ 12 w 50"/>
                      <a:gd name="T9" fmla="*/ 5 h 15"/>
                      <a:gd name="T10" fmla="*/ 15 w 50"/>
                      <a:gd name="T11" fmla="*/ 5 h 15"/>
                      <a:gd name="T12" fmla="*/ 22 w 50"/>
                      <a:gd name="T13" fmla="*/ 8 h 15"/>
                      <a:gd name="T14" fmla="*/ 24 w 50"/>
                      <a:gd name="T15" fmla="*/ 8 h 15"/>
                      <a:gd name="T16" fmla="*/ 28 w 50"/>
                      <a:gd name="T17" fmla="*/ 9 h 15"/>
                      <a:gd name="T18" fmla="*/ 31 w 50"/>
                      <a:gd name="T19" fmla="*/ 9 h 15"/>
                      <a:gd name="T20" fmla="*/ 34 w 50"/>
                      <a:gd name="T21" fmla="*/ 10 h 15"/>
                      <a:gd name="T22" fmla="*/ 37 w 50"/>
                      <a:gd name="T23" fmla="*/ 11 h 15"/>
                      <a:gd name="T24" fmla="*/ 39 w 50"/>
                      <a:gd name="T25" fmla="*/ 11 h 15"/>
                      <a:gd name="T26" fmla="*/ 42 w 50"/>
                      <a:gd name="T27" fmla="*/ 12 h 15"/>
                      <a:gd name="T28" fmla="*/ 43 w 50"/>
                      <a:gd name="T29" fmla="*/ 12 h 15"/>
                      <a:gd name="T30" fmla="*/ 44 w 50"/>
                      <a:gd name="T31" fmla="*/ 13 h 15"/>
                      <a:gd name="T32" fmla="*/ 46 w 50"/>
                      <a:gd name="T33" fmla="*/ 13 h 15"/>
                      <a:gd name="T34" fmla="*/ 48 w 50"/>
                      <a:gd name="T35" fmla="*/ 15 h 15"/>
                      <a:gd name="T36" fmla="*/ 49 w 50"/>
                      <a:gd name="T37" fmla="*/ 13 h 15"/>
                      <a:gd name="T38" fmla="*/ 50 w 50"/>
                      <a:gd name="T39" fmla="*/ 12 h 15"/>
                      <a:gd name="T40" fmla="*/ 49 w 50"/>
                      <a:gd name="T41" fmla="*/ 11 h 15"/>
                      <a:gd name="T42" fmla="*/ 46 w 50"/>
                      <a:gd name="T43" fmla="*/ 11 h 15"/>
                      <a:gd name="T44" fmla="*/ 45 w 50"/>
                      <a:gd name="T45" fmla="*/ 10 h 15"/>
                      <a:gd name="T46" fmla="*/ 42 w 50"/>
                      <a:gd name="T47" fmla="*/ 10 h 15"/>
                      <a:gd name="T48" fmla="*/ 39 w 50"/>
                      <a:gd name="T49" fmla="*/ 9 h 15"/>
                      <a:gd name="T50" fmla="*/ 37 w 50"/>
                      <a:gd name="T51" fmla="*/ 9 h 15"/>
                      <a:gd name="T52" fmla="*/ 34 w 50"/>
                      <a:gd name="T53" fmla="*/ 8 h 15"/>
                      <a:gd name="T54" fmla="*/ 31 w 50"/>
                      <a:gd name="T55" fmla="*/ 7 h 15"/>
                      <a:gd name="T56" fmla="*/ 28 w 50"/>
                      <a:gd name="T57" fmla="*/ 7 h 15"/>
                      <a:gd name="T58" fmla="*/ 24 w 50"/>
                      <a:gd name="T59" fmla="*/ 5 h 15"/>
                      <a:gd name="T60" fmla="*/ 22 w 50"/>
                      <a:gd name="T61" fmla="*/ 5 h 15"/>
                      <a:gd name="T62" fmla="*/ 15 w 50"/>
                      <a:gd name="T63" fmla="*/ 3 h 15"/>
                      <a:gd name="T64" fmla="*/ 12 w 50"/>
                      <a:gd name="T65" fmla="*/ 3 h 15"/>
                      <a:gd name="T66" fmla="*/ 7 w 50"/>
                      <a:gd name="T67" fmla="*/ 1 h 15"/>
                      <a:gd name="T68" fmla="*/ 5 w 50"/>
                      <a:gd name="T69" fmla="*/ 1 h 15"/>
                      <a:gd name="T70" fmla="*/ 3 w 50"/>
                      <a:gd name="T71" fmla="*/ 0 h 15"/>
                      <a:gd name="T72" fmla="*/ 3 w 50"/>
                      <a:gd name="T73" fmla="*/ 1 h 15"/>
                      <a:gd name="T74" fmla="*/ 1 w 50"/>
                      <a:gd name="T75" fmla="*/ 2 h 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0"/>
                      <a:gd name="T115" fmla="*/ 0 h 15"/>
                      <a:gd name="T116" fmla="*/ 50 w 50"/>
                      <a:gd name="T117" fmla="*/ 15 h 1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0" h="15">
                        <a:moveTo>
                          <a:pt x="1" y="2"/>
                        </a:moveTo>
                        <a:lnTo>
                          <a:pt x="0" y="1"/>
                        </a:lnTo>
                        <a:lnTo>
                          <a:pt x="5" y="3"/>
                        </a:lnTo>
                        <a:lnTo>
                          <a:pt x="7" y="3"/>
                        </a:lnTo>
                        <a:lnTo>
                          <a:pt x="12" y="5"/>
                        </a:lnTo>
                        <a:lnTo>
                          <a:pt x="15" y="5"/>
                        </a:lnTo>
                        <a:lnTo>
                          <a:pt x="22" y="8"/>
                        </a:lnTo>
                        <a:lnTo>
                          <a:pt x="24" y="8"/>
                        </a:lnTo>
                        <a:lnTo>
                          <a:pt x="28" y="9"/>
                        </a:lnTo>
                        <a:lnTo>
                          <a:pt x="31" y="9"/>
                        </a:lnTo>
                        <a:lnTo>
                          <a:pt x="34" y="10"/>
                        </a:lnTo>
                        <a:lnTo>
                          <a:pt x="37" y="11"/>
                        </a:lnTo>
                        <a:lnTo>
                          <a:pt x="39" y="11"/>
                        </a:lnTo>
                        <a:lnTo>
                          <a:pt x="42" y="12"/>
                        </a:lnTo>
                        <a:lnTo>
                          <a:pt x="43" y="12"/>
                        </a:lnTo>
                        <a:lnTo>
                          <a:pt x="44" y="13"/>
                        </a:lnTo>
                        <a:lnTo>
                          <a:pt x="46" y="13"/>
                        </a:lnTo>
                        <a:lnTo>
                          <a:pt x="48" y="15"/>
                        </a:lnTo>
                        <a:lnTo>
                          <a:pt x="49" y="13"/>
                        </a:lnTo>
                        <a:lnTo>
                          <a:pt x="50" y="12"/>
                        </a:lnTo>
                        <a:lnTo>
                          <a:pt x="49" y="11"/>
                        </a:lnTo>
                        <a:lnTo>
                          <a:pt x="46" y="11"/>
                        </a:lnTo>
                        <a:lnTo>
                          <a:pt x="45" y="10"/>
                        </a:lnTo>
                        <a:lnTo>
                          <a:pt x="42" y="10"/>
                        </a:lnTo>
                        <a:lnTo>
                          <a:pt x="39" y="9"/>
                        </a:lnTo>
                        <a:lnTo>
                          <a:pt x="37" y="9"/>
                        </a:lnTo>
                        <a:lnTo>
                          <a:pt x="34" y="8"/>
                        </a:lnTo>
                        <a:lnTo>
                          <a:pt x="31" y="7"/>
                        </a:lnTo>
                        <a:lnTo>
                          <a:pt x="28" y="7"/>
                        </a:lnTo>
                        <a:lnTo>
                          <a:pt x="24" y="5"/>
                        </a:lnTo>
                        <a:lnTo>
                          <a:pt x="22" y="5"/>
                        </a:lnTo>
                        <a:lnTo>
                          <a:pt x="15" y="3"/>
                        </a:lnTo>
                        <a:lnTo>
                          <a:pt x="12" y="3"/>
                        </a:lnTo>
                        <a:lnTo>
                          <a:pt x="7" y="1"/>
                        </a:lnTo>
                        <a:lnTo>
                          <a:pt x="5" y="1"/>
                        </a:lnTo>
                        <a:lnTo>
                          <a:pt x="3" y="0"/>
                        </a:lnTo>
                        <a:lnTo>
                          <a:pt x="3"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6" name="Freeform 1354"/>
                  <p:cNvSpPr>
                    <a:spLocks/>
                  </p:cNvSpPr>
                  <p:nvPr/>
                </p:nvSpPr>
                <p:spPr bwMode="auto">
                  <a:xfrm>
                    <a:off x="4775" y="2423"/>
                    <a:ext cx="3" cy="1"/>
                  </a:xfrm>
                  <a:custGeom>
                    <a:avLst/>
                    <a:gdLst>
                      <a:gd name="T0" fmla="*/ 2 w 6"/>
                      <a:gd name="T1" fmla="*/ 3 h 4"/>
                      <a:gd name="T2" fmla="*/ 0 w 6"/>
                      <a:gd name="T3" fmla="*/ 1 h 4"/>
                      <a:gd name="T4" fmla="*/ 5 w 6"/>
                      <a:gd name="T5" fmla="*/ 4 h 4"/>
                      <a:gd name="T6" fmla="*/ 6 w 6"/>
                      <a:gd name="T7" fmla="*/ 4 h 4"/>
                      <a:gd name="T8" fmla="*/ 6 w 6"/>
                      <a:gd name="T9" fmla="*/ 3 h 4"/>
                      <a:gd name="T10" fmla="*/ 6 w 6"/>
                      <a:gd name="T11" fmla="*/ 1 h 4"/>
                      <a:gd name="T12" fmla="*/ 5 w 6"/>
                      <a:gd name="T13" fmla="*/ 1 h 4"/>
                      <a:gd name="T14" fmla="*/ 3 w 6"/>
                      <a:gd name="T15" fmla="*/ 0 h 4"/>
                      <a:gd name="T16" fmla="*/ 3 w 6"/>
                      <a:gd name="T17" fmla="*/ 1 h 4"/>
                      <a:gd name="T18" fmla="*/ 2 w 6"/>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2" y="3"/>
                        </a:moveTo>
                        <a:lnTo>
                          <a:pt x="0" y="1"/>
                        </a:lnTo>
                        <a:lnTo>
                          <a:pt x="5" y="4"/>
                        </a:lnTo>
                        <a:lnTo>
                          <a:pt x="6" y="4"/>
                        </a:lnTo>
                        <a:lnTo>
                          <a:pt x="6" y="3"/>
                        </a:lnTo>
                        <a:lnTo>
                          <a:pt x="6" y="1"/>
                        </a:lnTo>
                        <a:lnTo>
                          <a:pt x="5" y="1"/>
                        </a:lnTo>
                        <a:lnTo>
                          <a:pt x="3" y="0"/>
                        </a:lnTo>
                        <a:lnTo>
                          <a:pt x="3" y="1"/>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7" name="Freeform 1355"/>
                  <p:cNvSpPr>
                    <a:spLocks/>
                  </p:cNvSpPr>
                  <p:nvPr/>
                </p:nvSpPr>
                <p:spPr bwMode="auto">
                  <a:xfrm>
                    <a:off x="4777" y="2423"/>
                    <a:ext cx="2" cy="2"/>
                  </a:xfrm>
                  <a:custGeom>
                    <a:avLst/>
                    <a:gdLst>
                      <a:gd name="T0" fmla="*/ 1 w 3"/>
                      <a:gd name="T1" fmla="*/ 2 h 4"/>
                      <a:gd name="T2" fmla="*/ 0 w 3"/>
                      <a:gd name="T3" fmla="*/ 3 h 4"/>
                      <a:gd name="T4" fmla="*/ 1 w 3"/>
                      <a:gd name="T5" fmla="*/ 4 h 4"/>
                      <a:gd name="T6" fmla="*/ 2 w 3"/>
                      <a:gd name="T7" fmla="*/ 3 h 4"/>
                      <a:gd name="T8" fmla="*/ 3 w 3"/>
                      <a:gd name="T9" fmla="*/ 2 h 4"/>
                      <a:gd name="T10" fmla="*/ 2 w 3"/>
                      <a:gd name="T11" fmla="*/ 0 h 4"/>
                      <a:gd name="T12" fmla="*/ 1 w 3"/>
                      <a:gd name="T13" fmla="*/ 0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3"/>
                        </a:lnTo>
                        <a:lnTo>
                          <a:pt x="1" y="4"/>
                        </a:lnTo>
                        <a:lnTo>
                          <a:pt x="2" y="3"/>
                        </a:lnTo>
                        <a:lnTo>
                          <a:pt x="3" y="2"/>
                        </a:lnTo>
                        <a:lnTo>
                          <a:pt x="2"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8" name="Freeform 1356"/>
                  <p:cNvSpPr>
                    <a:spLocks/>
                  </p:cNvSpPr>
                  <p:nvPr/>
                </p:nvSpPr>
                <p:spPr bwMode="auto">
                  <a:xfrm>
                    <a:off x="4777" y="2424"/>
                    <a:ext cx="3" cy="2"/>
                  </a:xfrm>
                  <a:custGeom>
                    <a:avLst/>
                    <a:gdLst>
                      <a:gd name="T0" fmla="*/ 1 w 5"/>
                      <a:gd name="T1" fmla="*/ 2 h 3"/>
                      <a:gd name="T2" fmla="*/ 0 w 5"/>
                      <a:gd name="T3" fmla="*/ 1 h 3"/>
                      <a:gd name="T4" fmla="*/ 5 w 5"/>
                      <a:gd name="T5" fmla="*/ 3 h 3"/>
                      <a:gd name="T6" fmla="*/ 5 w 5"/>
                      <a:gd name="T7" fmla="*/ 2 h 3"/>
                      <a:gd name="T8" fmla="*/ 5 w 5"/>
                      <a:gd name="T9" fmla="*/ 1 h 3"/>
                      <a:gd name="T10" fmla="*/ 2 w 5"/>
                      <a:gd name="T11" fmla="*/ 0 h 3"/>
                      <a:gd name="T12" fmla="*/ 2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79" name="Freeform 1357"/>
                  <p:cNvSpPr>
                    <a:spLocks/>
                  </p:cNvSpPr>
                  <p:nvPr/>
                </p:nvSpPr>
                <p:spPr bwMode="auto">
                  <a:xfrm>
                    <a:off x="4779" y="2424"/>
                    <a:ext cx="3" cy="3"/>
                  </a:xfrm>
                  <a:custGeom>
                    <a:avLst/>
                    <a:gdLst>
                      <a:gd name="T0" fmla="*/ 2 w 5"/>
                      <a:gd name="T1" fmla="*/ 1 h 4"/>
                      <a:gd name="T2" fmla="*/ 0 w 5"/>
                      <a:gd name="T3" fmla="*/ 2 h 4"/>
                      <a:gd name="T4" fmla="*/ 3 w 5"/>
                      <a:gd name="T5" fmla="*/ 4 h 4"/>
                      <a:gd name="T6" fmla="*/ 4 w 5"/>
                      <a:gd name="T7" fmla="*/ 3 h 4"/>
                      <a:gd name="T8" fmla="*/ 5 w 5"/>
                      <a:gd name="T9" fmla="*/ 2 h 4"/>
                      <a:gd name="T10" fmla="*/ 4 w 5"/>
                      <a:gd name="T11" fmla="*/ 1 h 4"/>
                      <a:gd name="T12" fmla="*/ 2 w 5"/>
                      <a:gd name="T13" fmla="*/ 0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0" y="2"/>
                        </a:lnTo>
                        <a:lnTo>
                          <a:pt x="3" y="4"/>
                        </a:lnTo>
                        <a:lnTo>
                          <a:pt x="4" y="3"/>
                        </a:lnTo>
                        <a:lnTo>
                          <a:pt x="5" y="2"/>
                        </a:lnTo>
                        <a:lnTo>
                          <a:pt x="4" y="1"/>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0" name="Freeform 1358"/>
                  <p:cNvSpPr>
                    <a:spLocks/>
                  </p:cNvSpPr>
                  <p:nvPr/>
                </p:nvSpPr>
                <p:spPr bwMode="auto">
                  <a:xfrm>
                    <a:off x="4780" y="2426"/>
                    <a:ext cx="2" cy="1"/>
                  </a:xfrm>
                  <a:custGeom>
                    <a:avLst/>
                    <a:gdLst>
                      <a:gd name="T0" fmla="*/ 1 w 4"/>
                      <a:gd name="T1" fmla="*/ 2 h 4"/>
                      <a:gd name="T2" fmla="*/ 0 w 4"/>
                      <a:gd name="T3" fmla="*/ 1 h 4"/>
                      <a:gd name="T4" fmla="*/ 4 w 4"/>
                      <a:gd name="T5" fmla="*/ 4 h 4"/>
                      <a:gd name="T6" fmla="*/ 4 w 4"/>
                      <a:gd name="T7" fmla="*/ 2 h 4"/>
                      <a:gd name="T8" fmla="*/ 4 w 4"/>
                      <a:gd name="T9" fmla="*/ 1 h 4"/>
                      <a:gd name="T10" fmla="*/ 2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1"/>
                        </a:lnTo>
                        <a:lnTo>
                          <a:pt x="4" y="4"/>
                        </a:lnTo>
                        <a:lnTo>
                          <a:pt x="4" y="2"/>
                        </a:lnTo>
                        <a:lnTo>
                          <a:pt x="4"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1" name="Freeform 1359"/>
                  <p:cNvSpPr>
                    <a:spLocks/>
                  </p:cNvSpPr>
                  <p:nvPr/>
                </p:nvSpPr>
                <p:spPr bwMode="auto">
                  <a:xfrm>
                    <a:off x="4782" y="2426"/>
                    <a:ext cx="4" cy="5"/>
                  </a:xfrm>
                  <a:custGeom>
                    <a:avLst/>
                    <a:gdLst>
                      <a:gd name="T0" fmla="*/ 1 w 9"/>
                      <a:gd name="T1" fmla="*/ 1 h 9"/>
                      <a:gd name="T2" fmla="*/ 0 w 9"/>
                      <a:gd name="T3" fmla="*/ 3 h 9"/>
                      <a:gd name="T4" fmla="*/ 7 w 9"/>
                      <a:gd name="T5" fmla="*/ 9 h 9"/>
                      <a:gd name="T6" fmla="*/ 8 w 9"/>
                      <a:gd name="T7" fmla="*/ 8 h 9"/>
                      <a:gd name="T8" fmla="*/ 9 w 9"/>
                      <a:gd name="T9" fmla="*/ 7 h 9"/>
                      <a:gd name="T10" fmla="*/ 4 w 9"/>
                      <a:gd name="T11" fmla="*/ 1 h 9"/>
                      <a:gd name="T12" fmla="*/ 1 w 9"/>
                      <a:gd name="T13" fmla="*/ 0 h 9"/>
                      <a:gd name="T14" fmla="*/ 1 w 9"/>
                      <a:gd name="T15" fmla="*/ 1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1" y="1"/>
                        </a:moveTo>
                        <a:lnTo>
                          <a:pt x="0" y="3"/>
                        </a:lnTo>
                        <a:lnTo>
                          <a:pt x="7" y="9"/>
                        </a:lnTo>
                        <a:lnTo>
                          <a:pt x="8" y="8"/>
                        </a:lnTo>
                        <a:lnTo>
                          <a:pt x="9" y="7"/>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2" name="Freeform 1360"/>
                  <p:cNvSpPr>
                    <a:spLocks/>
                  </p:cNvSpPr>
                  <p:nvPr/>
                </p:nvSpPr>
                <p:spPr bwMode="auto">
                  <a:xfrm>
                    <a:off x="4785" y="2430"/>
                    <a:ext cx="1"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3" name="Freeform 1361"/>
                  <p:cNvSpPr>
                    <a:spLocks/>
                  </p:cNvSpPr>
                  <p:nvPr/>
                </p:nvSpPr>
                <p:spPr bwMode="auto">
                  <a:xfrm>
                    <a:off x="4785" y="2430"/>
                    <a:ext cx="2" cy="2"/>
                  </a:xfrm>
                  <a:custGeom>
                    <a:avLst/>
                    <a:gdLst>
                      <a:gd name="T0" fmla="*/ 0 w 5"/>
                      <a:gd name="T1" fmla="*/ 1 h 5"/>
                      <a:gd name="T2" fmla="*/ 0 w 5"/>
                      <a:gd name="T3" fmla="*/ 3 h 5"/>
                      <a:gd name="T4" fmla="*/ 2 w 5"/>
                      <a:gd name="T5" fmla="*/ 5 h 5"/>
                      <a:gd name="T6" fmla="*/ 3 w 5"/>
                      <a:gd name="T7" fmla="*/ 4 h 5"/>
                      <a:gd name="T8" fmla="*/ 5 w 5"/>
                      <a:gd name="T9" fmla="*/ 3 h 5"/>
                      <a:gd name="T10" fmla="*/ 2 w 5"/>
                      <a:gd name="T11" fmla="*/ 0 h 5"/>
                      <a:gd name="T12" fmla="*/ 1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0" y="3"/>
                        </a:lnTo>
                        <a:lnTo>
                          <a:pt x="2" y="5"/>
                        </a:lnTo>
                        <a:lnTo>
                          <a:pt x="3" y="4"/>
                        </a:lnTo>
                        <a:lnTo>
                          <a:pt x="5" y="3"/>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4" name="Freeform 1362"/>
                  <p:cNvSpPr>
                    <a:spLocks/>
                  </p:cNvSpPr>
                  <p:nvPr/>
                </p:nvSpPr>
                <p:spPr bwMode="auto">
                  <a:xfrm>
                    <a:off x="4786" y="2431"/>
                    <a:ext cx="2" cy="3"/>
                  </a:xfrm>
                  <a:custGeom>
                    <a:avLst/>
                    <a:gdLst>
                      <a:gd name="T0" fmla="*/ 1 w 4"/>
                      <a:gd name="T1" fmla="*/ 1 h 5"/>
                      <a:gd name="T2" fmla="*/ 0 w 4"/>
                      <a:gd name="T3" fmla="*/ 1 h 5"/>
                      <a:gd name="T4" fmla="*/ 0 w 4"/>
                      <a:gd name="T5" fmla="*/ 2 h 5"/>
                      <a:gd name="T6" fmla="*/ 1 w 4"/>
                      <a:gd name="T7" fmla="*/ 4 h 5"/>
                      <a:gd name="T8" fmla="*/ 1 w 4"/>
                      <a:gd name="T9" fmla="*/ 5 h 5"/>
                      <a:gd name="T10" fmla="*/ 3 w 4"/>
                      <a:gd name="T11" fmla="*/ 5 h 5"/>
                      <a:gd name="T12" fmla="*/ 4 w 4"/>
                      <a:gd name="T13" fmla="*/ 5 h 5"/>
                      <a:gd name="T14" fmla="*/ 4 w 4"/>
                      <a:gd name="T15" fmla="*/ 4 h 5"/>
                      <a:gd name="T16" fmla="*/ 3 w 4"/>
                      <a:gd name="T17" fmla="*/ 2 h 5"/>
                      <a:gd name="T18" fmla="*/ 3 w 4"/>
                      <a:gd name="T19" fmla="*/ 0 h 5"/>
                      <a:gd name="T20" fmla="*/ 3 w 4"/>
                      <a:gd name="T21" fmla="*/ 0 h 5"/>
                      <a:gd name="T22" fmla="*/ 1 w 4"/>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1" y="1"/>
                        </a:moveTo>
                        <a:lnTo>
                          <a:pt x="0" y="1"/>
                        </a:lnTo>
                        <a:lnTo>
                          <a:pt x="0" y="2"/>
                        </a:lnTo>
                        <a:lnTo>
                          <a:pt x="1" y="4"/>
                        </a:lnTo>
                        <a:lnTo>
                          <a:pt x="1" y="5"/>
                        </a:lnTo>
                        <a:lnTo>
                          <a:pt x="3" y="5"/>
                        </a:lnTo>
                        <a:lnTo>
                          <a:pt x="4" y="5"/>
                        </a:lnTo>
                        <a:lnTo>
                          <a:pt x="4" y="4"/>
                        </a:lnTo>
                        <a:lnTo>
                          <a:pt x="3" y="2"/>
                        </a:lnTo>
                        <a:lnTo>
                          <a:pt x="3"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5" name="Freeform 1363"/>
                  <p:cNvSpPr>
                    <a:spLocks/>
                  </p:cNvSpPr>
                  <p:nvPr/>
                </p:nvSpPr>
                <p:spPr bwMode="auto">
                  <a:xfrm>
                    <a:off x="4787" y="2434"/>
                    <a:ext cx="2" cy="7"/>
                  </a:xfrm>
                  <a:custGeom>
                    <a:avLst/>
                    <a:gdLst>
                      <a:gd name="T0" fmla="*/ 0 w 5"/>
                      <a:gd name="T1" fmla="*/ 1 h 14"/>
                      <a:gd name="T2" fmla="*/ 0 w 5"/>
                      <a:gd name="T3" fmla="*/ 3 h 14"/>
                      <a:gd name="T4" fmla="*/ 2 w 5"/>
                      <a:gd name="T5" fmla="*/ 4 h 14"/>
                      <a:gd name="T6" fmla="*/ 2 w 5"/>
                      <a:gd name="T7" fmla="*/ 9 h 14"/>
                      <a:gd name="T8" fmla="*/ 3 w 5"/>
                      <a:gd name="T9" fmla="*/ 12 h 14"/>
                      <a:gd name="T10" fmla="*/ 2 w 5"/>
                      <a:gd name="T11" fmla="*/ 12 h 14"/>
                      <a:gd name="T12" fmla="*/ 3 w 5"/>
                      <a:gd name="T13" fmla="*/ 13 h 14"/>
                      <a:gd name="T14" fmla="*/ 4 w 5"/>
                      <a:gd name="T15" fmla="*/ 14 h 14"/>
                      <a:gd name="T16" fmla="*/ 5 w 5"/>
                      <a:gd name="T17" fmla="*/ 12 h 14"/>
                      <a:gd name="T18" fmla="*/ 4 w 5"/>
                      <a:gd name="T19" fmla="*/ 9 h 14"/>
                      <a:gd name="T20" fmla="*/ 4 w 5"/>
                      <a:gd name="T21" fmla="*/ 1 h 14"/>
                      <a:gd name="T22" fmla="*/ 3 w 5"/>
                      <a:gd name="T23" fmla="*/ 0 h 14"/>
                      <a:gd name="T24" fmla="*/ 2 w 5"/>
                      <a:gd name="T25" fmla="*/ 1 h 14"/>
                      <a:gd name="T26" fmla="*/ 0 w 5"/>
                      <a:gd name="T27" fmla="*/ 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4"/>
                      <a:gd name="T44" fmla="*/ 5 w 5"/>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4">
                        <a:moveTo>
                          <a:pt x="0" y="1"/>
                        </a:moveTo>
                        <a:lnTo>
                          <a:pt x="0" y="3"/>
                        </a:lnTo>
                        <a:lnTo>
                          <a:pt x="2" y="4"/>
                        </a:lnTo>
                        <a:lnTo>
                          <a:pt x="2" y="9"/>
                        </a:lnTo>
                        <a:lnTo>
                          <a:pt x="3" y="12"/>
                        </a:lnTo>
                        <a:lnTo>
                          <a:pt x="2" y="12"/>
                        </a:lnTo>
                        <a:lnTo>
                          <a:pt x="3" y="13"/>
                        </a:lnTo>
                        <a:lnTo>
                          <a:pt x="4" y="14"/>
                        </a:lnTo>
                        <a:lnTo>
                          <a:pt x="5" y="12"/>
                        </a:lnTo>
                        <a:lnTo>
                          <a:pt x="4" y="9"/>
                        </a:lnTo>
                        <a:lnTo>
                          <a:pt x="4" y="1"/>
                        </a:lnTo>
                        <a:lnTo>
                          <a:pt x="3" y="0"/>
                        </a:lnTo>
                        <a:lnTo>
                          <a:pt x="2"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6" name="Freeform 1364"/>
                  <p:cNvSpPr>
                    <a:spLocks/>
                  </p:cNvSpPr>
                  <p:nvPr/>
                </p:nvSpPr>
                <p:spPr bwMode="auto">
                  <a:xfrm>
                    <a:off x="4786" y="2439"/>
                    <a:ext cx="2" cy="7"/>
                  </a:xfrm>
                  <a:custGeom>
                    <a:avLst/>
                    <a:gdLst>
                      <a:gd name="T0" fmla="*/ 3 w 5"/>
                      <a:gd name="T1" fmla="*/ 0 h 14"/>
                      <a:gd name="T2" fmla="*/ 3 w 5"/>
                      <a:gd name="T3" fmla="*/ 0 h 14"/>
                      <a:gd name="T4" fmla="*/ 3 w 5"/>
                      <a:gd name="T5" fmla="*/ 7 h 14"/>
                      <a:gd name="T6" fmla="*/ 1 w 5"/>
                      <a:gd name="T7" fmla="*/ 8 h 14"/>
                      <a:gd name="T8" fmla="*/ 1 w 5"/>
                      <a:gd name="T9" fmla="*/ 10 h 14"/>
                      <a:gd name="T10" fmla="*/ 0 w 5"/>
                      <a:gd name="T11" fmla="*/ 11 h 14"/>
                      <a:gd name="T12" fmla="*/ 1 w 5"/>
                      <a:gd name="T13" fmla="*/ 12 h 14"/>
                      <a:gd name="T14" fmla="*/ 3 w 5"/>
                      <a:gd name="T15" fmla="*/ 14 h 14"/>
                      <a:gd name="T16" fmla="*/ 4 w 5"/>
                      <a:gd name="T17" fmla="*/ 12 h 14"/>
                      <a:gd name="T18" fmla="*/ 4 w 5"/>
                      <a:gd name="T19" fmla="*/ 10 h 14"/>
                      <a:gd name="T20" fmla="*/ 5 w 5"/>
                      <a:gd name="T21" fmla="*/ 9 h 14"/>
                      <a:gd name="T22" fmla="*/ 5 w 5"/>
                      <a:gd name="T23" fmla="*/ 1 h 14"/>
                      <a:gd name="T24" fmla="*/ 4 w 5"/>
                      <a:gd name="T25" fmla="*/ 1 h 14"/>
                      <a:gd name="T26" fmla="*/ 3 w 5"/>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4"/>
                      <a:gd name="T44" fmla="*/ 5 w 5"/>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4">
                        <a:moveTo>
                          <a:pt x="3" y="0"/>
                        </a:moveTo>
                        <a:lnTo>
                          <a:pt x="3" y="0"/>
                        </a:lnTo>
                        <a:lnTo>
                          <a:pt x="3" y="7"/>
                        </a:lnTo>
                        <a:lnTo>
                          <a:pt x="1" y="8"/>
                        </a:lnTo>
                        <a:lnTo>
                          <a:pt x="1" y="10"/>
                        </a:lnTo>
                        <a:lnTo>
                          <a:pt x="0" y="11"/>
                        </a:lnTo>
                        <a:lnTo>
                          <a:pt x="1" y="12"/>
                        </a:lnTo>
                        <a:lnTo>
                          <a:pt x="3" y="14"/>
                        </a:lnTo>
                        <a:lnTo>
                          <a:pt x="4" y="12"/>
                        </a:lnTo>
                        <a:lnTo>
                          <a:pt x="4" y="10"/>
                        </a:lnTo>
                        <a:lnTo>
                          <a:pt x="5" y="9"/>
                        </a:lnTo>
                        <a:lnTo>
                          <a:pt x="5" y="1"/>
                        </a:lnTo>
                        <a:lnTo>
                          <a:pt x="4"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7" name="Freeform 1365"/>
                  <p:cNvSpPr>
                    <a:spLocks/>
                  </p:cNvSpPr>
                  <p:nvPr/>
                </p:nvSpPr>
                <p:spPr bwMode="auto">
                  <a:xfrm>
                    <a:off x="4786" y="2445"/>
                    <a:ext cx="1" cy="2"/>
                  </a:xfrm>
                  <a:custGeom>
                    <a:avLst/>
                    <a:gdLst>
                      <a:gd name="T0" fmla="*/ 1 w 4"/>
                      <a:gd name="T1" fmla="*/ 0 h 5"/>
                      <a:gd name="T2" fmla="*/ 1 w 4"/>
                      <a:gd name="T3" fmla="*/ 0 h 5"/>
                      <a:gd name="T4" fmla="*/ 1 w 4"/>
                      <a:gd name="T5" fmla="*/ 3 h 5"/>
                      <a:gd name="T6" fmla="*/ 0 w 4"/>
                      <a:gd name="T7" fmla="*/ 5 h 5"/>
                      <a:gd name="T8" fmla="*/ 1 w 4"/>
                      <a:gd name="T9" fmla="*/ 5 h 5"/>
                      <a:gd name="T10" fmla="*/ 2 w 4"/>
                      <a:gd name="T11" fmla="*/ 5 h 5"/>
                      <a:gd name="T12" fmla="*/ 4 w 4"/>
                      <a:gd name="T13" fmla="*/ 3 h 5"/>
                      <a:gd name="T14" fmla="*/ 4 w 4"/>
                      <a:gd name="T15" fmla="*/ 1 h 5"/>
                      <a:gd name="T16" fmla="*/ 2 w 4"/>
                      <a:gd name="T17" fmla="*/ 1 h 5"/>
                      <a:gd name="T18" fmla="*/ 1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1" y="0"/>
                        </a:moveTo>
                        <a:lnTo>
                          <a:pt x="1" y="0"/>
                        </a:lnTo>
                        <a:lnTo>
                          <a:pt x="1" y="3"/>
                        </a:lnTo>
                        <a:lnTo>
                          <a:pt x="0" y="5"/>
                        </a:lnTo>
                        <a:lnTo>
                          <a:pt x="1" y="5"/>
                        </a:lnTo>
                        <a:lnTo>
                          <a:pt x="2" y="5"/>
                        </a:lnTo>
                        <a:lnTo>
                          <a:pt x="4" y="3"/>
                        </a:lnTo>
                        <a:lnTo>
                          <a:pt x="4" y="1"/>
                        </a:lnTo>
                        <a:lnTo>
                          <a:pt x="2" y="1"/>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8" name="Freeform 1366"/>
                  <p:cNvSpPr>
                    <a:spLocks/>
                  </p:cNvSpPr>
                  <p:nvPr/>
                </p:nvSpPr>
                <p:spPr bwMode="auto">
                  <a:xfrm>
                    <a:off x="4784" y="2447"/>
                    <a:ext cx="3" cy="3"/>
                  </a:xfrm>
                  <a:custGeom>
                    <a:avLst/>
                    <a:gdLst>
                      <a:gd name="T0" fmla="*/ 3 w 4"/>
                      <a:gd name="T1" fmla="*/ 1 h 7"/>
                      <a:gd name="T2" fmla="*/ 2 w 4"/>
                      <a:gd name="T3" fmla="*/ 0 h 7"/>
                      <a:gd name="T4" fmla="*/ 1 w 4"/>
                      <a:gd name="T5" fmla="*/ 1 h 7"/>
                      <a:gd name="T6" fmla="*/ 1 w 4"/>
                      <a:gd name="T7" fmla="*/ 4 h 7"/>
                      <a:gd name="T8" fmla="*/ 0 w 4"/>
                      <a:gd name="T9" fmla="*/ 4 h 7"/>
                      <a:gd name="T10" fmla="*/ 0 w 4"/>
                      <a:gd name="T11" fmla="*/ 5 h 7"/>
                      <a:gd name="T12" fmla="*/ 0 w 4"/>
                      <a:gd name="T13" fmla="*/ 7 h 7"/>
                      <a:gd name="T14" fmla="*/ 3 w 4"/>
                      <a:gd name="T15" fmla="*/ 4 h 7"/>
                      <a:gd name="T16" fmla="*/ 3 w 4"/>
                      <a:gd name="T17" fmla="*/ 3 h 7"/>
                      <a:gd name="T18" fmla="*/ 3 w 4"/>
                      <a:gd name="T19" fmla="*/ 3 h 7"/>
                      <a:gd name="T20" fmla="*/ 4 w 4"/>
                      <a:gd name="T21" fmla="*/ 1 h 7"/>
                      <a:gd name="T22" fmla="*/ 3 w 4"/>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7"/>
                      <a:gd name="T38" fmla="*/ 4 w 4"/>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7">
                        <a:moveTo>
                          <a:pt x="3" y="1"/>
                        </a:moveTo>
                        <a:lnTo>
                          <a:pt x="2" y="0"/>
                        </a:lnTo>
                        <a:lnTo>
                          <a:pt x="1" y="1"/>
                        </a:lnTo>
                        <a:lnTo>
                          <a:pt x="1" y="4"/>
                        </a:lnTo>
                        <a:lnTo>
                          <a:pt x="0" y="4"/>
                        </a:lnTo>
                        <a:lnTo>
                          <a:pt x="0" y="5"/>
                        </a:lnTo>
                        <a:lnTo>
                          <a:pt x="0" y="7"/>
                        </a:lnTo>
                        <a:lnTo>
                          <a:pt x="3" y="4"/>
                        </a:lnTo>
                        <a:lnTo>
                          <a:pt x="3" y="3"/>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89" name="Freeform 1367"/>
                  <p:cNvSpPr>
                    <a:spLocks/>
                  </p:cNvSpPr>
                  <p:nvPr/>
                </p:nvSpPr>
                <p:spPr bwMode="auto">
                  <a:xfrm>
                    <a:off x="4781" y="2449"/>
                    <a:ext cx="4" cy="4"/>
                  </a:xfrm>
                  <a:custGeom>
                    <a:avLst/>
                    <a:gdLst>
                      <a:gd name="T0" fmla="*/ 7 w 8"/>
                      <a:gd name="T1" fmla="*/ 0 h 8"/>
                      <a:gd name="T2" fmla="*/ 5 w 8"/>
                      <a:gd name="T3" fmla="*/ 1 h 8"/>
                      <a:gd name="T4" fmla="*/ 0 w 8"/>
                      <a:gd name="T5" fmla="*/ 6 h 8"/>
                      <a:gd name="T6" fmla="*/ 1 w 8"/>
                      <a:gd name="T7" fmla="*/ 7 h 8"/>
                      <a:gd name="T8" fmla="*/ 2 w 8"/>
                      <a:gd name="T9" fmla="*/ 8 h 8"/>
                      <a:gd name="T10" fmla="*/ 8 w 8"/>
                      <a:gd name="T11" fmla="*/ 3 h 8"/>
                      <a:gd name="T12" fmla="*/ 7 w 8"/>
                      <a:gd name="T13" fmla="*/ 1 h 8"/>
                      <a:gd name="T14" fmla="*/ 7 w 8"/>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0"/>
                        </a:moveTo>
                        <a:lnTo>
                          <a:pt x="5" y="1"/>
                        </a:lnTo>
                        <a:lnTo>
                          <a:pt x="0" y="6"/>
                        </a:lnTo>
                        <a:lnTo>
                          <a:pt x="1" y="7"/>
                        </a:lnTo>
                        <a:lnTo>
                          <a:pt x="2" y="8"/>
                        </a:lnTo>
                        <a:lnTo>
                          <a:pt x="8" y="3"/>
                        </a:lnTo>
                        <a:lnTo>
                          <a:pt x="7" y="1"/>
                        </a:lnTo>
                        <a:lnTo>
                          <a:pt x="7"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0" name="Freeform 1368"/>
                  <p:cNvSpPr>
                    <a:spLocks/>
                  </p:cNvSpPr>
                  <p:nvPr/>
                </p:nvSpPr>
                <p:spPr bwMode="auto">
                  <a:xfrm>
                    <a:off x="4780" y="2452"/>
                    <a:ext cx="3" cy="2"/>
                  </a:xfrm>
                  <a:custGeom>
                    <a:avLst/>
                    <a:gdLst>
                      <a:gd name="T0" fmla="*/ 2 w 4"/>
                      <a:gd name="T1" fmla="*/ 1 h 4"/>
                      <a:gd name="T2" fmla="*/ 2 w 4"/>
                      <a:gd name="T3" fmla="*/ 0 h 4"/>
                      <a:gd name="T4" fmla="*/ 0 w 4"/>
                      <a:gd name="T5" fmla="*/ 1 h 4"/>
                      <a:gd name="T6" fmla="*/ 0 w 4"/>
                      <a:gd name="T7" fmla="*/ 2 h 4"/>
                      <a:gd name="T8" fmla="*/ 0 w 4"/>
                      <a:gd name="T9" fmla="*/ 4 h 4"/>
                      <a:gd name="T10" fmla="*/ 4 w 4"/>
                      <a:gd name="T11" fmla="*/ 1 h 4"/>
                      <a:gd name="T12" fmla="*/ 3 w 4"/>
                      <a:gd name="T13" fmla="*/ 2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2"/>
                        </a:lnTo>
                        <a:lnTo>
                          <a:pt x="0" y="4"/>
                        </a:lnTo>
                        <a:lnTo>
                          <a:pt x="4" y="1"/>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1" name="Freeform 1369"/>
                  <p:cNvSpPr>
                    <a:spLocks/>
                  </p:cNvSpPr>
                  <p:nvPr/>
                </p:nvSpPr>
                <p:spPr bwMode="auto">
                  <a:xfrm>
                    <a:off x="4779" y="2453"/>
                    <a:ext cx="2" cy="2"/>
                  </a:xfrm>
                  <a:custGeom>
                    <a:avLst/>
                    <a:gdLst>
                      <a:gd name="T0" fmla="*/ 4 w 5"/>
                      <a:gd name="T1" fmla="*/ 0 h 5"/>
                      <a:gd name="T2" fmla="*/ 1 w 5"/>
                      <a:gd name="T3" fmla="*/ 1 h 5"/>
                      <a:gd name="T4" fmla="*/ 0 w 5"/>
                      <a:gd name="T5" fmla="*/ 3 h 5"/>
                      <a:gd name="T6" fmla="*/ 1 w 5"/>
                      <a:gd name="T7" fmla="*/ 4 h 5"/>
                      <a:gd name="T8" fmla="*/ 3 w 5"/>
                      <a:gd name="T9" fmla="*/ 5 h 5"/>
                      <a:gd name="T10" fmla="*/ 5 w 5"/>
                      <a:gd name="T11" fmla="*/ 3 h 5"/>
                      <a:gd name="T12" fmla="*/ 4 w 5"/>
                      <a:gd name="T13" fmla="*/ 1 h 5"/>
                      <a:gd name="T14" fmla="*/ 4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0"/>
                        </a:moveTo>
                        <a:lnTo>
                          <a:pt x="1" y="1"/>
                        </a:lnTo>
                        <a:lnTo>
                          <a:pt x="0" y="3"/>
                        </a:lnTo>
                        <a:lnTo>
                          <a:pt x="1" y="4"/>
                        </a:lnTo>
                        <a:lnTo>
                          <a:pt x="3" y="5"/>
                        </a:lnTo>
                        <a:lnTo>
                          <a:pt x="5" y="3"/>
                        </a:lnTo>
                        <a:lnTo>
                          <a:pt x="4" y="1"/>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2" name="Freeform 1370"/>
                  <p:cNvSpPr>
                    <a:spLocks/>
                  </p:cNvSpPr>
                  <p:nvPr/>
                </p:nvSpPr>
                <p:spPr bwMode="auto">
                  <a:xfrm>
                    <a:off x="4778" y="2454"/>
                    <a:ext cx="2" cy="2"/>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4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4"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3" name="Freeform 1371"/>
                  <p:cNvSpPr>
                    <a:spLocks/>
                  </p:cNvSpPr>
                  <p:nvPr/>
                </p:nvSpPr>
                <p:spPr bwMode="auto">
                  <a:xfrm>
                    <a:off x="4776" y="2454"/>
                    <a:ext cx="3" cy="3"/>
                  </a:xfrm>
                  <a:custGeom>
                    <a:avLst/>
                    <a:gdLst>
                      <a:gd name="T0" fmla="*/ 3 w 4"/>
                      <a:gd name="T1" fmla="*/ 0 h 4"/>
                      <a:gd name="T2" fmla="*/ 1 w 4"/>
                      <a:gd name="T3" fmla="*/ 1 h 4"/>
                      <a:gd name="T4" fmla="*/ 0 w 4"/>
                      <a:gd name="T5" fmla="*/ 2 h 4"/>
                      <a:gd name="T6" fmla="*/ 1 w 4"/>
                      <a:gd name="T7" fmla="*/ 3 h 4"/>
                      <a:gd name="T8" fmla="*/ 2 w 4"/>
                      <a:gd name="T9" fmla="*/ 4 h 4"/>
                      <a:gd name="T10" fmla="*/ 4 w 4"/>
                      <a:gd name="T11" fmla="*/ 2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1" y="1"/>
                        </a:lnTo>
                        <a:lnTo>
                          <a:pt x="0" y="2"/>
                        </a:lnTo>
                        <a:lnTo>
                          <a:pt x="1" y="3"/>
                        </a:lnTo>
                        <a:lnTo>
                          <a:pt x="2" y="4"/>
                        </a:lnTo>
                        <a:lnTo>
                          <a:pt x="4" y="2"/>
                        </a:lnTo>
                        <a:lnTo>
                          <a:pt x="3"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4" name="Freeform 1372"/>
                  <p:cNvSpPr>
                    <a:spLocks/>
                  </p:cNvSpPr>
                  <p:nvPr/>
                </p:nvSpPr>
                <p:spPr bwMode="auto">
                  <a:xfrm>
                    <a:off x="4777" y="2455"/>
                    <a:ext cx="1" cy="2"/>
                  </a:xfrm>
                  <a:custGeom>
                    <a:avLst/>
                    <a:gdLst>
                      <a:gd name="T0" fmla="*/ 0 w 1"/>
                      <a:gd name="T1" fmla="*/ 2 h 4"/>
                      <a:gd name="T2" fmla="*/ 0 w 1"/>
                      <a:gd name="T3" fmla="*/ 0 h 4"/>
                      <a:gd name="T4" fmla="*/ 0 w 1"/>
                      <a:gd name="T5" fmla="*/ 4 h 4"/>
                      <a:gd name="T6" fmla="*/ 1 w 1"/>
                      <a:gd name="T7" fmla="*/ 3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4"/>
                        </a:lnTo>
                        <a:lnTo>
                          <a:pt x="1" y="3"/>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5" name="Freeform 1373"/>
                  <p:cNvSpPr>
                    <a:spLocks/>
                  </p:cNvSpPr>
                  <p:nvPr/>
                </p:nvSpPr>
                <p:spPr bwMode="auto">
                  <a:xfrm>
                    <a:off x="4776" y="2455"/>
                    <a:ext cx="1" cy="2"/>
                  </a:xfrm>
                  <a:custGeom>
                    <a:avLst/>
                    <a:gdLst>
                      <a:gd name="T0" fmla="*/ 2 w 2"/>
                      <a:gd name="T1" fmla="*/ 0 h 4"/>
                      <a:gd name="T2" fmla="*/ 0 w 2"/>
                      <a:gd name="T3" fmla="*/ 0 h 4"/>
                      <a:gd name="T4" fmla="*/ 0 w 2"/>
                      <a:gd name="T5" fmla="*/ 2 h 4"/>
                      <a:gd name="T6" fmla="*/ 0 w 2"/>
                      <a:gd name="T7" fmla="*/ 4 h 4"/>
                      <a:gd name="T8" fmla="*/ 2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2" y="4"/>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6" name="Freeform 1374"/>
                  <p:cNvSpPr>
                    <a:spLocks/>
                  </p:cNvSpPr>
                  <p:nvPr/>
                </p:nvSpPr>
                <p:spPr bwMode="auto">
                  <a:xfrm>
                    <a:off x="4775" y="2455"/>
                    <a:ext cx="2" cy="2"/>
                  </a:xfrm>
                  <a:custGeom>
                    <a:avLst/>
                    <a:gdLst>
                      <a:gd name="T0" fmla="*/ 3 w 5"/>
                      <a:gd name="T1" fmla="*/ 0 h 4"/>
                      <a:gd name="T2" fmla="*/ 5 w 5"/>
                      <a:gd name="T3" fmla="*/ 0 h 4"/>
                      <a:gd name="T4" fmla="*/ 0 w 5"/>
                      <a:gd name="T5" fmla="*/ 2 h 4"/>
                      <a:gd name="T6" fmla="*/ 0 w 5"/>
                      <a:gd name="T7" fmla="*/ 3 h 4"/>
                      <a:gd name="T8" fmla="*/ 0 w 5"/>
                      <a:gd name="T9" fmla="*/ 4 h 4"/>
                      <a:gd name="T10" fmla="*/ 3 w 5"/>
                      <a:gd name="T11" fmla="*/ 3 h 4"/>
                      <a:gd name="T12" fmla="*/ 3 w 5"/>
                      <a:gd name="T13" fmla="*/ 2 h 4"/>
                      <a:gd name="T14" fmla="*/ 3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0"/>
                        </a:moveTo>
                        <a:lnTo>
                          <a:pt x="5" y="0"/>
                        </a:lnTo>
                        <a:lnTo>
                          <a:pt x="0" y="2"/>
                        </a:lnTo>
                        <a:lnTo>
                          <a:pt x="0" y="3"/>
                        </a:lnTo>
                        <a:lnTo>
                          <a:pt x="0" y="4"/>
                        </a:lnTo>
                        <a:lnTo>
                          <a:pt x="3" y="3"/>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7" name="Freeform 1375"/>
                  <p:cNvSpPr>
                    <a:spLocks/>
                  </p:cNvSpPr>
                  <p:nvPr/>
                </p:nvSpPr>
                <p:spPr bwMode="auto">
                  <a:xfrm>
                    <a:off x="4773" y="2456"/>
                    <a:ext cx="2" cy="2"/>
                  </a:xfrm>
                  <a:custGeom>
                    <a:avLst/>
                    <a:gdLst>
                      <a:gd name="T0" fmla="*/ 2 w 2"/>
                      <a:gd name="T1" fmla="*/ 2 h 5"/>
                      <a:gd name="T2" fmla="*/ 2 w 2"/>
                      <a:gd name="T3" fmla="*/ 0 h 5"/>
                      <a:gd name="T4" fmla="*/ 1 w 2"/>
                      <a:gd name="T5" fmla="*/ 0 h 5"/>
                      <a:gd name="T6" fmla="*/ 1 w 2"/>
                      <a:gd name="T7" fmla="*/ 2 h 5"/>
                      <a:gd name="T8" fmla="*/ 1 w 2"/>
                      <a:gd name="T9" fmla="*/ 5 h 5"/>
                      <a:gd name="T10" fmla="*/ 0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1" y="0"/>
                        </a:lnTo>
                        <a:lnTo>
                          <a:pt x="1" y="2"/>
                        </a:lnTo>
                        <a:lnTo>
                          <a:pt x="1" y="5"/>
                        </a:lnTo>
                        <a:lnTo>
                          <a:pt x="0"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8" name="Freeform 1376"/>
                  <p:cNvSpPr>
                    <a:spLocks/>
                  </p:cNvSpPr>
                  <p:nvPr/>
                </p:nvSpPr>
                <p:spPr bwMode="auto">
                  <a:xfrm>
                    <a:off x="4773" y="2456"/>
                    <a:ext cx="2" cy="2"/>
                  </a:xfrm>
                  <a:custGeom>
                    <a:avLst/>
                    <a:gdLst>
                      <a:gd name="T0" fmla="*/ 2 w 4"/>
                      <a:gd name="T1" fmla="*/ 0 h 5"/>
                      <a:gd name="T2" fmla="*/ 4 w 4"/>
                      <a:gd name="T3" fmla="*/ 0 h 5"/>
                      <a:gd name="T4" fmla="*/ 0 w 4"/>
                      <a:gd name="T5" fmla="*/ 2 h 5"/>
                      <a:gd name="T6" fmla="*/ 0 w 4"/>
                      <a:gd name="T7" fmla="*/ 3 h 5"/>
                      <a:gd name="T8" fmla="*/ 0 w 4"/>
                      <a:gd name="T9" fmla="*/ 5 h 5"/>
                      <a:gd name="T10" fmla="*/ 2 w 4"/>
                      <a:gd name="T11" fmla="*/ 3 h 5"/>
                      <a:gd name="T12" fmla="*/ 2 w 4"/>
                      <a:gd name="T13" fmla="*/ 2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2"/>
                        </a:lnTo>
                        <a:lnTo>
                          <a:pt x="0" y="3"/>
                        </a:lnTo>
                        <a:lnTo>
                          <a:pt x="0" y="5"/>
                        </a:lnTo>
                        <a:lnTo>
                          <a:pt x="2"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99" name="Freeform 1377"/>
                  <p:cNvSpPr>
                    <a:spLocks/>
                  </p:cNvSpPr>
                  <p:nvPr/>
                </p:nvSpPr>
                <p:spPr bwMode="auto">
                  <a:xfrm>
                    <a:off x="4772" y="2456"/>
                    <a:ext cx="1"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4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0" name="Freeform 1378"/>
                  <p:cNvSpPr>
                    <a:spLocks/>
                  </p:cNvSpPr>
                  <p:nvPr/>
                </p:nvSpPr>
                <p:spPr bwMode="auto">
                  <a:xfrm>
                    <a:off x="4771" y="2456"/>
                    <a:ext cx="1" cy="2"/>
                  </a:xfrm>
                  <a:custGeom>
                    <a:avLst/>
                    <a:gdLst>
                      <a:gd name="T0" fmla="*/ 2 w 4"/>
                      <a:gd name="T1" fmla="*/ 0 h 5"/>
                      <a:gd name="T2" fmla="*/ 2 w 4"/>
                      <a:gd name="T3" fmla="*/ 0 h 5"/>
                      <a:gd name="T4" fmla="*/ 0 w 4"/>
                      <a:gd name="T5" fmla="*/ 2 h 5"/>
                      <a:gd name="T6" fmla="*/ 1 w 4"/>
                      <a:gd name="T7" fmla="*/ 4 h 5"/>
                      <a:gd name="T8" fmla="*/ 2 w 4"/>
                      <a:gd name="T9" fmla="*/ 5 h 5"/>
                      <a:gd name="T10" fmla="*/ 4 w 4"/>
                      <a:gd name="T11" fmla="*/ 4 h 5"/>
                      <a:gd name="T12" fmla="*/ 2 w 4"/>
                      <a:gd name="T13" fmla="*/ 2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2" y="0"/>
                        </a:lnTo>
                        <a:lnTo>
                          <a:pt x="0" y="2"/>
                        </a:lnTo>
                        <a:lnTo>
                          <a:pt x="1" y="4"/>
                        </a:lnTo>
                        <a:lnTo>
                          <a:pt x="2" y="5"/>
                        </a:lnTo>
                        <a:lnTo>
                          <a:pt x="4" y="4"/>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1" name="Freeform 1379"/>
                  <p:cNvSpPr>
                    <a:spLocks/>
                  </p:cNvSpPr>
                  <p:nvPr/>
                </p:nvSpPr>
                <p:spPr bwMode="auto">
                  <a:xfrm>
                    <a:off x="4765" y="2457"/>
                    <a:ext cx="7" cy="2"/>
                  </a:xfrm>
                  <a:custGeom>
                    <a:avLst/>
                    <a:gdLst>
                      <a:gd name="T0" fmla="*/ 11 w 12"/>
                      <a:gd name="T1" fmla="*/ 3 h 5"/>
                      <a:gd name="T2" fmla="*/ 11 w 12"/>
                      <a:gd name="T3" fmla="*/ 0 h 5"/>
                      <a:gd name="T4" fmla="*/ 0 w 12"/>
                      <a:gd name="T5" fmla="*/ 0 h 5"/>
                      <a:gd name="T6" fmla="*/ 0 w 12"/>
                      <a:gd name="T7" fmla="*/ 3 h 5"/>
                      <a:gd name="T8" fmla="*/ 0 w 12"/>
                      <a:gd name="T9" fmla="*/ 5 h 5"/>
                      <a:gd name="T10" fmla="*/ 11 w 12"/>
                      <a:gd name="T11" fmla="*/ 5 h 5"/>
                      <a:gd name="T12" fmla="*/ 12 w 12"/>
                      <a:gd name="T13" fmla="*/ 4 h 5"/>
                      <a:gd name="T14" fmla="*/ 11 w 1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5"/>
                      <a:gd name="T26" fmla="*/ 12 w 1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5">
                        <a:moveTo>
                          <a:pt x="11" y="3"/>
                        </a:moveTo>
                        <a:lnTo>
                          <a:pt x="11" y="0"/>
                        </a:lnTo>
                        <a:lnTo>
                          <a:pt x="0" y="0"/>
                        </a:lnTo>
                        <a:lnTo>
                          <a:pt x="0" y="3"/>
                        </a:lnTo>
                        <a:lnTo>
                          <a:pt x="0" y="5"/>
                        </a:lnTo>
                        <a:lnTo>
                          <a:pt x="11" y="5"/>
                        </a:lnTo>
                        <a:lnTo>
                          <a:pt x="12" y="4"/>
                        </a:lnTo>
                        <a:lnTo>
                          <a:pt x="1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2" name="Freeform 1380"/>
                  <p:cNvSpPr>
                    <a:spLocks/>
                  </p:cNvSpPr>
                  <p:nvPr/>
                </p:nvSpPr>
                <p:spPr bwMode="auto">
                  <a:xfrm>
                    <a:off x="4763" y="2457"/>
                    <a:ext cx="3" cy="2"/>
                  </a:xfrm>
                  <a:custGeom>
                    <a:avLst/>
                    <a:gdLst>
                      <a:gd name="T0" fmla="*/ 5 w 6"/>
                      <a:gd name="T1" fmla="*/ 0 h 5"/>
                      <a:gd name="T2" fmla="*/ 5 w 6"/>
                      <a:gd name="T3" fmla="*/ 0 h 5"/>
                      <a:gd name="T4" fmla="*/ 2 w 6"/>
                      <a:gd name="T5" fmla="*/ 3 h 5"/>
                      <a:gd name="T6" fmla="*/ 0 w 6"/>
                      <a:gd name="T7" fmla="*/ 1 h 5"/>
                      <a:gd name="T8" fmla="*/ 0 w 6"/>
                      <a:gd name="T9" fmla="*/ 3 h 5"/>
                      <a:gd name="T10" fmla="*/ 0 w 6"/>
                      <a:gd name="T11" fmla="*/ 4 h 5"/>
                      <a:gd name="T12" fmla="*/ 5 w 6"/>
                      <a:gd name="T13" fmla="*/ 5 h 5"/>
                      <a:gd name="T14" fmla="*/ 6 w 6"/>
                      <a:gd name="T15" fmla="*/ 4 h 5"/>
                      <a:gd name="T16" fmla="*/ 5 w 6"/>
                      <a:gd name="T17" fmla="*/ 3 h 5"/>
                      <a:gd name="T18" fmla="*/ 5 w 6"/>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5" y="0"/>
                        </a:moveTo>
                        <a:lnTo>
                          <a:pt x="5" y="0"/>
                        </a:lnTo>
                        <a:lnTo>
                          <a:pt x="2" y="3"/>
                        </a:lnTo>
                        <a:lnTo>
                          <a:pt x="0" y="1"/>
                        </a:lnTo>
                        <a:lnTo>
                          <a:pt x="0" y="3"/>
                        </a:lnTo>
                        <a:lnTo>
                          <a:pt x="0" y="4"/>
                        </a:lnTo>
                        <a:lnTo>
                          <a:pt x="5" y="5"/>
                        </a:lnTo>
                        <a:lnTo>
                          <a:pt x="6" y="4"/>
                        </a:lnTo>
                        <a:lnTo>
                          <a:pt x="5" y="3"/>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3" name="Freeform 1381"/>
                  <p:cNvSpPr>
                    <a:spLocks/>
                  </p:cNvSpPr>
                  <p:nvPr/>
                </p:nvSpPr>
                <p:spPr bwMode="auto">
                  <a:xfrm>
                    <a:off x="4758" y="2457"/>
                    <a:ext cx="5" cy="2"/>
                  </a:xfrm>
                  <a:custGeom>
                    <a:avLst/>
                    <a:gdLst>
                      <a:gd name="T0" fmla="*/ 10 w 10"/>
                      <a:gd name="T1" fmla="*/ 1 h 5"/>
                      <a:gd name="T2" fmla="*/ 7 w 10"/>
                      <a:gd name="T3" fmla="*/ 0 h 5"/>
                      <a:gd name="T4" fmla="*/ 0 w 10"/>
                      <a:gd name="T5" fmla="*/ 0 h 5"/>
                      <a:gd name="T6" fmla="*/ 0 w 10"/>
                      <a:gd name="T7" fmla="*/ 3 h 5"/>
                      <a:gd name="T8" fmla="*/ 0 w 10"/>
                      <a:gd name="T9" fmla="*/ 5 h 5"/>
                      <a:gd name="T10" fmla="*/ 10 w 10"/>
                      <a:gd name="T11" fmla="*/ 5 h 5"/>
                      <a:gd name="T12" fmla="*/ 10 w 10"/>
                      <a:gd name="T13" fmla="*/ 3 h 5"/>
                      <a:gd name="T14" fmla="*/ 10 w 10"/>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10" y="1"/>
                        </a:moveTo>
                        <a:lnTo>
                          <a:pt x="7" y="0"/>
                        </a:lnTo>
                        <a:lnTo>
                          <a:pt x="0" y="0"/>
                        </a:lnTo>
                        <a:lnTo>
                          <a:pt x="0" y="3"/>
                        </a:lnTo>
                        <a:lnTo>
                          <a:pt x="0" y="5"/>
                        </a:lnTo>
                        <a:lnTo>
                          <a:pt x="10" y="5"/>
                        </a:lnTo>
                        <a:lnTo>
                          <a:pt x="10" y="3"/>
                        </a:lnTo>
                        <a:lnTo>
                          <a:pt x="1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4" name="Freeform 1382"/>
                  <p:cNvSpPr>
                    <a:spLocks/>
                  </p:cNvSpPr>
                  <p:nvPr/>
                </p:nvSpPr>
                <p:spPr bwMode="auto">
                  <a:xfrm>
                    <a:off x="4757" y="2457"/>
                    <a:ext cx="2" cy="2"/>
                  </a:xfrm>
                  <a:custGeom>
                    <a:avLst/>
                    <a:gdLst>
                      <a:gd name="T0" fmla="*/ 2 w 4"/>
                      <a:gd name="T1" fmla="*/ 3 h 5"/>
                      <a:gd name="T2" fmla="*/ 2 w 4"/>
                      <a:gd name="T3" fmla="*/ 1 h 5"/>
                      <a:gd name="T4" fmla="*/ 0 w 4"/>
                      <a:gd name="T5" fmla="*/ 0 h 5"/>
                      <a:gd name="T6" fmla="*/ 0 w 4"/>
                      <a:gd name="T7" fmla="*/ 1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1"/>
                        </a:lnTo>
                        <a:lnTo>
                          <a:pt x="0" y="0"/>
                        </a:lnTo>
                        <a:lnTo>
                          <a:pt x="0" y="1"/>
                        </a:lnTo>
                        <a:lnTo>
                          <a:pt x="0" y="3"/>
                        </a:lnTo>
                        <a:lnTo>
                          <a:pt x="4"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5" name="Freeform 1383"/>
                  <p:cNvSpPr>
                    <a:spLocks/>
                  </p:cNvSpPr>
                  <p:nvPr/>
                </p:nvSpPr>
                <p:spPr bwMode="auto">
                  <a:xfrm>
                    <a:off x="4754" y="2456"/>
                    <a:ext cx="3" cy="2"/>
                  </a:xfrm>
                  <a:custGeom>
                    <a:avLst/>
                    <a:gdLst>
                      <a:gd name="T0" fmla="*/ 5 w 5"/>
                      <a:gd name="T1" fmla="*/ 1 h 5"/>
                      <a:gd name="T2" fmla="*/ 2 w 5"/>
                      <a:gd name="T3" fmla="*/ 0 h 5"/>
                      <a:gd name="T4" fmla="*/ 0 w 5"/>
                      <a:gd name="T5" fmla="*/ 0 h 5"/>
                      <a:gd name="T6" fmla="*/ 0 w 5"/>
                      <a:gd name="T7" fmla="*/ 2 h 5"/>
                      <a:gd name="T8" fmla="*/ 0 w 5"/>
                      <a:gd name="T9" fmla="*/ 5 h 5"/>
                      <a:gd name="T10" fmla="*/ 5 w 5"/>
                      <a:gd name="T11" fmla="*/ 5 h 5"/>
                      <a:gd name="T12" fmla="*/ 5 w 5"/>
                      <a:gd name="T13" fmla="*/ 2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2" y="0"/>
                        </a:lnTo>
                        <a:lnTo>
                          <a:pt x="0" y="0"/>
                        </a:lnTo>
                        <a:lnTo>
                          <a:pt x="0" y="2"/>
                        </a:lnTo>
                        <a:lnTo>
                          <a:pt x="0" y="5"/>
                        </a:lnTo>
                        <a:lnTo>
                          <a:pt x="5" y="5"/>
                        </a:lnTo>
                        <a:lnTo>
                          <a:pt x="5" y="2"/>
                        </a:lnTo>
                        <a:lnTo>
                          <a:pt x="5"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6" name="Freeform 1384"/>
                  <p:cNvSpPr>
                    <a:spLocks/>
                  </p:cNvSpPr>
                  <p:nvPr/>
                </p:nvSpPr>
                <p:spPr bwMode="auto">
                  <a:xfrm>
                    <a:off x="4753" y="2456"/>
                    <a:ext cx="3"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7" name="Freeform 1385"/>
                  <p:cNvSpPr>
                    <a:spLocks/>
                  </p:cNvSpPr>
                  <p:nvPr/>
                </p:nvSpPr>
                <p:spPr bwMode="auto">
                  <a:xfrm>
                    <a:off x="4752" y="2456"/>
                    <a:ext cx="1" cy="2"/>
                  </a:xfrm>
                  <a:custGeom>
                    <a:avLst/>
                    <a:gdLst>
                      <a:gd name="T0" fmla="*/ 3 w 3"/>
                      <a:gd name="T1" fmla="*/ 1 h 5"/>
                      <a:gd name="T2" fmla="*/ 0 w 3"/>
                      <a:gd name="T3" fmla="*/ 0 h 5"/>
                      <a:gd name="T4" fmla="*/ 0 w 3"/>
                      <a:gd name="T5" fmla="*/ 0 h 5"/>
                      <a:gd name="T6" fmla="*/ 0 w 3"/>
                      <a:gd name="T7" fmla="*/ 2 h 5"/>
                      <a:gd name="T8" fmla="*/ 0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2"/>
                        </a:lnTo>
                        <a:lnTo>
                          <a:pt x="0" y="5"/>
                        </a:lnTo>
                        <a:lnTo>
                          <a:pt x="3" y="5"/>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8" name="Freeform 1386"/>
                  <p:cNvSpPr>
                    <a:spLocks/>
                  </p:cNvSpPr>
                  <p:nvPr/>
                </p:nvSpPr>
                <p:spPr bwMode="auto">
                  <a:xfrm>
                    <a:off x="4751" y="2456"/>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09" name="Freeform 1387"/>
                  <p:cNvSpPr>
                    <a:spLocks/>
                  </p:cNvSpPr>
                  <p:nvPr/>
                </p:nvSpPr>
                <p:spPr bwMode="auto">
                  <a:xfrm>
                    <a:off x="4750" y="2455"/>
                    <a:ext cx="1" cy="2"/>
                  </a:xfrm>
                  <a:custGeom>
                    <a:avLst/>
                    <a:gdLst>
                      <a:gd name="T0" fmla="*/ 2 w 2"/>
                      <a:gd name="T1" fmla="*/ 1 h 4"/>
                      <a:gd name="T2" fmla="*/ 0 w 2"/>
                      <a:gd name="T3" fmla="*/ 0 h 4"/>
                      <a:gd name="T4" fmla="*/ 1 w 2"/>
                      <a:gd name="T5" fmla="*/ 0 h 4"/>
                      <a:gd name="T6" fmla="*/ 1 w 2"/>
                      <a:gd name="T7" fmla="*/ 2 h 4"/>
                      <a:gd name="T8" fmla="*/ 1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1" y="0"/>
                        </a:lnTo>
                        <a:lnTo>
                          <a:pt x="1" y="2"/>
                        </a:lnTo>
                        <a:lnTo>
                          <a:pt x="1"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0" name="Freeform 1388"/>
                  <p:cNvSpPr>
                    <a:spLocks/>
                  </p:cNvSpPr>
                  <p:nvPr/>
                </p:nvSpPr>
                <p:spPr bwMode="auto">
                  <a:xfrm>
                    <a:off x="4747" y="2454"/>
                    <a:ext cx="5" cy="3"/>
                  </a:xfrm>
                  <a:custGeom>
                    <a:avLst/>
                    <a:gdLst>
                      <a:gd name="T0" fmla="*/ 7 w 9"/>
                      <a:gd name="T1" fmla="*/ 4 h 6"/>
                      <a:gd name="T2" fmla="*/ 7 w 9"/>
                      <a:gd name="T3" fmla="*/ 3 h 6"/>
                      <a:gd name="T4" fmla="*/ 0 w 9"/>
                      <a:gd name="T5" fmla="*/ 0 h 6"/>
                      <a:gd name="T6" fmla="*/ 0 w 9"/>
                      <a:gd name="T7" fmla="*/ 1 h 6"/>
                      <a:gd name="T8" fmla="*/ 0 w 9"/>
                      <a:gd name="T9" fmla="*/ 2 h 6"/>
                      <a:gd name="T10" fmla="*/ 9 w 9"/>
                      <a:gd name="T11" fmla="*/ 6 h 6"/>
                      <a:gd name="T12" fmla="*/ 7 w 9"/>
                      <a:gd name="T13" fmla="*/ 6 h 6"/>
                      <a:gd name="T14" fmla="*/ 7 w 9"/>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7" y="4"/>
                        </a:moveTo>
                        <a:lnTo>
                          <a:pt x="7" y="3"/>
                        </a:lnTo>
                        <a:lnTo>
                          <a:pt x="0" y="0"/>
                        </a:lnTo>
                        <a:lnTo>
                          <a:pt x="0" y="1"/>
                        </a:lnTo>
                        <a:lnTo>
                          <a:pt x="0" y="2"/>
                        </a:lnTo>
                        <a:lnTo>
                          <a:pt x="9" y="6"/>
                        </a:lnTo>
                        <a:lnTo>
                          <a:pt x="7" y="6"/>
                        </a:lnTo>
                        <a:lnTo>
                          <a:pt x="7"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1" name="Freeform 1389"/>
                  <p:cNvSpPr>
                    <a:spLocks/>
                  </p:cNvSpPr>
                  <p:nvPr/>
                </p:nvSpPr>
                <p:spPr bwMode="auto">
                  <a:xfrm>
                    <a:off x="4746" y="2453"/>
                    <a:ext cx="2" cy="2"/>
                  </a:xfrm>
                  <a:custGeom>
                    <a:avLst/>
                    <a:gdLst>
                      <a:gd name="T0" fmla="*/ 2 w 3"/>
                      <a:gd name="T1" fmla="*/ 3 h 4"/>
                      <a:gd name="T2" fmla="*/ 3 w 3"/>
                      <a:gd name="T3" fmla="*/ 2 h 4"/>
                      <a:gd name="T4" fmla="*/ 2 w 3"/>
                      <a:gd name="T5" fmla="*/ 0 h 4"/>
                      <a:gd name="T6" fmla="*/ 1 w 3"/>
                      <a:gd name="T7" fmla="*/ 2 h 4"/>
                      <a:gd name="T8" fmla="*/ 0 w 3"/>
                      <a:gd name="T9" fmla="*/ 3 h 4"/>
                      <a:gd name="T10" fmla="*/ 0 w 3"/>
                      <a:gd name="T11" fmla="*/ 3 h 4"/>
                      <a:gd name="T12" fmla="*/ 2 w 3"/>
                      <a:gd name="T13" fmla="*/ 4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3" y="2"/>
                        </a:lnTo>
                        <a:lnTo>
                          <a:pt x="2" y="0"/>
                        </a:lnTo>
                        <a:lnTo>
                          <a:pt x="1" y="2"/>
                        </a:lnTo>
                        <a:lnTo>
                          <a:pt x="0" y="3"/>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2" name="Freeform 1390"/>
                  <p:cNvSpPr>
                    <a:spLocks/>
                  </p:cNvSpPr>
                  <p:nvPr/>
                </p:nvSpPr>
                <p:spPr bwMode="auto">
                  <a:xfrm>
                    <a:off x="4745" y="2453"/>
                    <a:ext cx="3" cy="1"/>
                  </a:xfrm>
                  <a:custGeom>
                    <a:avLst/>
                    <a:gdLst>
                      <a:gd name="T0" fmla="*/ 4 w 5"/>
                      <a:gd name="T1" fmla="*/ 1 h 4"/>
                      <a:gd name="T2" fmla="*/ 5 w 5"/>
                      <a:gd name="T3" fmla="*/ 3 h 4"/>
                      <a:gd name="T4" fmla="*/ 0 w 5"/>
                      <a:gd name="T5" fmla="*/ 0 h 4"/>
                      <a:gd name="T6" fmla="*/ 0 w 5"/>
                      <a:gd name="T7" fmla="*/ 1 h 4"/>
                      <a:gd name="T8" fmla="*/ 0 w 5"/>
                      <a:gd name="T9" fmla="*/ 3 h 4"/>
                      <a:gd name="T10" fmla="*/ 3 w 5"/>
                      <a:gd name="T11" fmla="*/ 4 h 4"/>
                      <a:gd name="T12" fmla="*/ 3 w 5"/>
                      <a:gd name="T13" fmla="*/ 3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3"/>
                        </a:lnTo>
                        <a:lnTo>
                          <a:pt x="0" y="0"/>
                        </a:lnTo>
                        <a:lnTo>
                          <a:pt x="0" y="1"/>
                        </a:lnTo>
                        <a:lnTo>
                          <a:pt x="0" y="3"/>
                        </a:lnTo>
                        <a:lnTo>
                          <a:pt x="3" y="4"/>
                        </a:lnTo>
                        <a:lnTo>
                          <a:pt x="3"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3" name="Freeform 1391"/>
                  <p:cNvSpPr>
                    <a:spLocks/>
                  </p:cNvSpPr>
                  <p:nvPr/>
                </p:nvSpPr>
                <p:spPr bwMode="auto">
                  <a:xfrm>
                    <a:off x="4741" y="2449"/>
                    <a:ext cx="5" cy="5"/>
                  </a:xfrm>
                  <a:custGeom>
                    <a:avLst/>
                    <a:gdLst>
                      <a:gd name="T0" fmla="*/ 9 w 11"/>
                      <a:gd name="T1" fmla="*/ 9 h 11"/>
                      <a:gd name="T2" fmla="*/ 11 w 11"/>
                      <a:gd name="T3" fmla="*/ 8 h 11"/>
                      <a:gd name="T4" fmla="*/ 3 w 11"/>
                      <a:gd name="T5" fmla="*/ 0 h 11"/>
                      <a:gd name="T6" fmla="*/ 1 w 11"/>
                      <a:gd name="T7" fmla="*/ 1 h 11"/>
                      <a:gd name="T8" fmla="*/ 0 w 11"/>
                      <a:gd name="T9" fmla="*/ 2 h 11"/>
                      <a:gd name="T10" fmla="*/ 7 w 11"/>
                      <a:gd name="T11" fmla="*/ 9 h 11"/>
                      <a:gd name="T12" fmla="*/ 9 w 11"/>
                      <a:gd name="T13" fmla="*/ 11 h 11"/>
                      <a:gd name="T14" fmla="*/ 9 w 11"/>
                      <a:gd name="T15" fmla="*/ 9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9" y="9"/>
                        </a:moveTo>
                        <a:lnTo>
                          <a:pt x="11" y="8"/>
                        </a:lnTo>
                        <a:lnTo>
                          <a:pt x="3" y="0"/>
                        </a:lnTo>
                        <a:lnTo>
                          <a:pt x="1" y="1"/>
                        </a:lnTo>
                        <a:lnTo>
                          <a:pt x="0" y="2"/>
                        </a:lnTo>
                        <a:lnTo>
                          <a:pt x="7" y="9"/>
                        </a:lnTo>
                        <a:lnTo>
                          <a:pt x="9" y="11"/>
                        </a:lnTo>
                        <a:lnTo>
                          <a:pt x="9" y="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4" name="Freeform 1392"/>
                  <p:cNvSpPr>
                    <a:spLocks/>
                  </p:cNvSpPr>
                  <p:nvPr/>
                </p:nvSpPr>
                <p:spPr bwMode="auto">
                  <a:xfrm>
                    <a:off x="4739" y="2446"/>
                    <a:ext cx="3" cy="4"/>
                  </a:xfrm>
                  <a:custGeom>
                    <a:avLst/>
                    <a:gdLst>
                      <a:gd name="T0" fmla="*/ 3 w 5"/>
                      <a:gd name="T1" fmla="*/ 5 h 6"/>
                      <a:gd name="T2" fmla="*/ 5 w 5"/>
                      <a:gd name="T3" fmla="*/ 5 h 6"/>
                      <a:gd name="T4" fmla="*/ 5 w 5"/>
                      <a:gd name="T5" fmla="*/ 4 h 6"/>
                      <a:gd name="T6" fmla="*/ 2 w 5"/>
                      <a:gd name="T7" fmla="*/ 0 h 6"/>
                      <a:gd name="T8" fmla="*/ 1 w 5"/>
                      <a:gd name="T9" fmla="*/ 0 h 6"/>
                      <a:gd name="T10" fmla="*/ 0 w 5"/>
                      <a:gd name="T11" fmla="*/ 0 h 6"/>
                      <a:gd name="T12" fmla="*/ 2 w 5"/>
                      <a:gd name="T13" fmla="*/ 4 h 6"/>
                      <a:gd name="T14" fmla="*/ 2 w 5"/>
                      <a:gd name="T15" fmla="*/ 6 h 6"/>
                      <a:gd name="T16" fmla="*/ 2 w 5"/>
                      <a:gd name="T17" fmla="*/ 6 h 6"/>
                      <a:gd name="T18" fmla="*/ 3 w 5"/>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3" y="5"/>
                        </a:moveTo>
                        <a:lnTo>
                          <a:pt x="5" y="5"/>
                        </a:lnTo>
                        <a:lnTo>
                          <a:pt x="5" y="4"/>
                        </a:lnTo>
                        <a:lnTo>
                          <a:pt x="2" y="0"/>
                        </a:lnTo>
                        <a:lnTo>
                          <a:pt x="1" y="0"/>
                        </a:lnTo>
                        <a:lnTo>
                          <a:pt x="0" y="0"/>
                        </a:lnTo>
                        <a:lnTo>
                          <a:pt x="2" y="4"/>
                        </a:lnTo>
                        <a:lnTo>
                          <a:pt x="2" y="6"/>
                        </a:lnTo>
                        <a:lnTo>
                          <a:pt x="3"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5" name="Freeform 1393"/>
                  <p:cNvSpPr>
                    <a:spLocks/>
                  </p:cNvSpPr>
                  <p:nvPr/>
                </p:nvSpPr>
                <p:spPr bwMode="auto">
                  <a:xfrm>
                    <a:off x="4739" y="2445"/>
                    <a:ext cx="2" cy="2"/>
                  </a:xfrm>
                  <a:custGeom>
                    <a:avLst/>
                    <a:gdLst>
                      <a:gd name="T0" fmla="*/ 3 w 3"/>
                      <a:gd name="T1" fmla="*/ 3 h 4"/>
                      <a:gd name="T2" fmla="*/ 2 w 3"/>
                      <a:gd name="T3" fmla="*/ 0 h 4"/>
                      <a:gd name="T4" fmla="*/ 2 w 3"/>
                      <a:gd name="T5" fmla="*/ 0 h 4"/>
                      <a:gd name="T6" fmla="*/ 1 w 3"/>
                      <a:gd name="T7" fmla="*/ 1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2" y="0"/>
                        </a:lnTo>
                        <a:lnTo>
                          <a:pt x="1" y="1"/>
                        </a:lnTo>
                        <a:lnTo>
                          <a:pt x="0" y="3"/>
                        </a:lnTo>
                        <a:lnTo>
                          <a:pt x="1" y="4"/>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6" name="Freeform 1394"/>
                  <p:cNvSpPr>
                    <a:spLocks/>
                  </p:cNvSpPr>
                  <p:nvPr/>
                </p:nvSpPr>
                <p:spPr bwMode="auto">
                  <a:xfrm>
                    <a:off x="4737" y="2436"/>
                    <a:ext cx="3" cy="11"/>
                  </a:xfrm>
                  <a:custGeom>
                    <a:avLst/>
                    <a:gdLst>
                      <a:gd name="T0" fmla="*/ 5 w 6"/>
                      <a:gd name="T1" fmla="*/ 18 h 21"/>
                      <a:gd name="T2" fmla="*/ 6 w 6"/>
                      <a:gd name="T3" fmla="*/ 18 h 21"/>
                      <a:gd name="T4" fmla="*/ 5 w 6"/>
                      <a:gd name="T5" fmla="*/ 16 h 21"/>
                      <a:gd name="T6" fmla="*/ 5 w 6"/>
                      <a:gd name="T7" fmla="*/ 15 h 21"/>
                      <a:gd name="T8" fmla="*/ 4 w 6"/>
                      <a:gd name="T9" fmla="*/ 13 h 21"/>
                      <a:gd name="T10" fmla="*/ 4 w 6"/>
                      <a:gd name="T11" fmla="*/ 9 h 21"/>
                      <a:gd name="T12" fmla="*/ 3 w 6"/>
                      <a:gd name="T13" fmla="*/ 8 h 21"/>
                      <a:gd name="T14" fmla="*/ 3 w 6"/>
                      <a:gd name="T15" fmla="*/ 1 h 21"/>
                      <a:gd name="T16" fmla="*/ 1 w 6"/>
                      <a:gd name="T17" fmla="*/ 0 h 21"/>
                      <a:gd name="T18" fmla="*/ 0 w 6"/>
                      <a:gd name="T19" fmla="*/ 1 h 21"/>
                      <a:gd name="T20" fmla="*/ 0 w 6"/>
                      <a:gd name="T21" fmla="*/ 10 h 21"/>
                      <a:gd name="T22" fmla="*/ 1 w 6"/>
                      <a:gd name="T23" fmla="*/ 12 h 21"/>
                      <a:gd name="T24" fmla="*/ 1 w 6"/>
                      <a:gd name="T25" fmla="*/ 13 h 21"/>
                      <a:gd name="T26" fmla="*/ 3 w 6"/>
                      <a:gd name="T27" fmla="*/ 15 h 21"/>
                      <a:gd name="T28" fmla="*/ 3 w 6"/>
                      <a:gd name="T29" fmla="*/ 16 h 21"/>
                      <a:gd name="T30" fmla="*/ 5 w 6"/>
                      <a:gd name="T31" fmla="*/ 21 h 21"/>
                      <a:gd name="T32" fmla="*/ 4 w 6"/>
                      <a:gd name="T33" fmla="*/ 20 h 21"/>
                      <a:gd name="T34" fmla="*/ 5 w 6"/>
                      <a:gd name="T35" fmla="*/ 18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21"/>
                      <a:gd name="T56" fmla="*/ 6 w 6"/>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21">
                        <a:moveTo>
                          <a:pt x="5" y="18"/>
                        </a:moveTo>
                        <a:lnTo>
                          <a:pt x="6" y="18"/>
                        </a:lnTo>
                        <a:lnTo>
                          <a:pt x="5" y="16"/>
                        </a:lnTo>
                        <a:lnTo>
                          <a:pt x="5" y="15"/>
                        </a:lnTo>
                        <a:lnTo>
                          <a:pt x="4" y="13"/>
                        </a:lnTo>
                        <a:lnTo>
                          <a:pt x="4" y="9"/>
                        </a:lnTo>
                        <a:lnTo>
                          <a:pt x="3" y="8"/>
                        </a:lnTo>
                        <a:lnTo>
                          <a:pt x="3" y="1"/>
                        </a:lnTo>
                        <a:lnTo>
                          <a:pt x="1" y="0"/>
                        </a:lnTo>
                        <a:lnTo>
                          <a:pt x="0" y="1"/>
                        </a:lnTo>
                        <a:lnTo>
                          <a:pt x="0" y="10"/>
                        </a:lnTo>
                        <a:lnTo>
                          <a:pt x="1" y="12"/>
                        </a:lnTo>
                        <a:lnTo>
                          <a:pt x="1" y="13"/>
                        </a:lnTo>
                        <a:lnTo>
                          <a:pt x="3" y="15"/>
                        </a:lnTo>
                        <a:lnTo>
                          <a:pt x="3" y="16"/>
                        </a:lnTo>
                        <a:lnTo>
                          <a:pt x="5" y="21"/>
                        </a:lnTo>
                        <a:lnTo>
                          <a:pt x="4" y="20"/>
                        </a:lnTo>
                        <a:lnTo>
                          <a:pt x="5" y="1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7" name="Freeform 1395"/>
                  <p:cNvSpPr>
                    <a:spLocks/>
                  </p:cNvSpPr>
                  <p:nvPr/>
                </p:nvSpPr>
                <p:spPr bwMode="auto">
                  <a:xfrm>
                    <a:off x="4795" y="2394"/>
                    <a:ext cx="50" cy="63"/>
                  </a:xfrm>
                  <a:custGeom>
                    <a:avLst/>
                    <a:gdLst>
                      <a:gd name="T0" fmla="*/ 42 w 101"/>
                      <a:gd name="T1" fmla="*/ 126 h 126"/>
                      <a:gd name="T2" fmla="*/ 42 w 101"/>
                      <a:gd name="T3" fmla="*/ 15 h 126"/>
                      <a:gd name="T4" fmla="*/ 0 w 101"/>
                      <a:gd name="T5" fmla="*/ 15 h 126"/>
                      <a:gd name="T6" fmla="*/ 0 w 101"/>
                      <a:gd name="T7" fmla="*/ 0 h 126"/>
                      <a:gd name="T8" fmla="*/ 101 w 101"/>
                      <a:gd name="T9" fmla="*/ 0 h 126"/>
                      <a:gd name="T10" fmla="*/ 101 w 101"/>
                      <a:gd name="T11" fmla="*/ 15 h 126"/>
                      <a:gd name="T12" fmla="*/ 58 w 101"/>
                      <a:gd name="T13" fmla="*/ 15 h 126"/>
                      <a:gd name="T14" fmla="*/ 58 w 101"/>
                      <a:gd name="T15" fmla="*/ 126 h 126"/>
                      <a:gd name="T16" fmla="*/ 42 w 101"/>
                      <a:gd name="T17" fmla="*/ 126 h 126"/>
                      <a:gd name="T18" fmla="*/ 42 w 101"/>
                      <a:gd name="T19" fmla="*/ 126 h 1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1"/>
                      <a:gd name="T31" fmla="*/ 0 h 126"/>
                      <a:gd name="T32" fmla="*/ 101 w 101"/>
                      <a:gd name="T33" fmla="*/ 126 h 1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1" h="126">
                        <a:moveTo>
                          <a:pt x="42" y="126"/>
                        </a:moveTo>
                        <a:lnTo>
                          <a:pt x="42" y="15"/>
                        </a:lnTo>
                        <a:lnTo>
                          <a:pt x="0" y="15"/>
                        </a:lnTo>
                        <a:lnTo>
                          <a:pt x="0" y="0"/>
                        </a:lnTo>
                        <a:lnTo>
                          <a:pt x="101" y="0"/>
                        </a:lnTo>
                        <a:lnTo>
                          <a:pt x="101" y="15"/>
                        </a:lnTo>
                        <a:lnTo>
                          <a:pt x="58" y="15"/>
                        </a:lnTo>
                        <a:lnTo>
                          <a:pt x="58" y="126"/>
                        </a:lnTo>
                        <a:lnTo>
                          <a:pt x="4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18" name="Freeform 1396"/>
                  <p:cNvSpPr>
                    <a:spLocks/>
                  </p:cNvSpPr>
                  <p:nvPr/>
                </p:nvSpPr>
                <p:spPr bwMode="auto">
                  <a:xfrm>
                    <a:off x="4795" y="2394"/>
                    <a:ext cx="50" cy="63"/>
                  </a:xfrm>
                  <a:custGeom>
                    <a:avLst/>
                    <a:gdLst>
                      <a:gd name="T0" fmla="*/ 42 w 101"/>
                      <a:gd name="T1" fmla="*/ 126 h 126"/>
                      <a:gd name="T2" fmla="*/ 42 w 101"/>
                      <a:gd name="T3" fmla="*/ 15 h 126"/>
                      <a:gd name="T4" fmla="*/ 0 w 101"/>
                      <a:gd name="T5" fmla="*/ 15 h 126"/>
                      <a:gd name="T6" fmla="*/ 0 w 101"/>
                      <a:gd name="T7" fmla="*/ 0 h 126"/>
                      <a:gd name="T8" fmla="*/ 101 w 101"/>
                      <a:gd name="T9" fmla="*/ 0 h 126"/>
                      <a:gd name="T10" fmla="*/ 101 w 101"/>
                      <a:gd name="T11" fmla="*/ 15 h 126"/>
                      <a:gd name="T12" fmla="*/ 58 w 101"/>
                      <a:gd name="T13" fmla="*/ 15 h 126"/>
                      <a:gd name="T14" fmla="*/ 58 w 101"/>
                      <a:gd name="T15" fmla="*/ 126 h 126"/>
                      <a:gd name="T16" fmla="*/ 42 w 101"/>
                      <a:gd name="T17" fmla="*/ 126 h 126"/>
                      <a:gd name="T18" fmla="*/ 42 w 101"/>
                      <a:gd name="T19" fmla="*/ 126 h 1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1"/>
                      <a:gd name="T31" fmla="*/ 0 h 126"/>
                      <a:gd name="T32" fmla="*/ 101 w 101"/>
                      <a:gd name="T33" fmla="*/ 126 h 1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1" h="126">
                        <a:moveTo>
                          <a:pt x="42" y="126"/>
                        </a:moveTo>
                        <a:lnTo>
                          <a:pt x="42" y="15"/>
                        </a:lnTo>
                        <a:lnTo>
                          <a:pt x="0" y="15"/>
                        </a:lnTo>
                        <a:lnTo>
                          <a:pt x="0" y="0"/>
                        </a:lnTo>
                        <a:lnTo>
                          <a:pt x="101" y="0"/>
                        </a:lnTo>
                        <a:lnTo>
                          <a:pt x="101" y="15"/>
                        </a:lnTo>
                        <a:lnTo>
                          <a:pt x="58" y="15"/>
                        </a:lnTo>
                        <a:lnTo>
                          <a:pt x="58" y="126"/>
                        </a:lnTo>
                        <a:lnTo>
                          <a:pt x="42" y="126"/>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819" name="Freeform 1397"/>
                  <p:cNvSpPr>
                    <a:spLocks/>
                  </p:cNvSpPr>
                  <p:nvPr/>
                </p:nvSpPr>
                <p:spPr bwMode="auto">
                  <a:xfrm>
                    <a:off x="4794" y="2394"/>
                    <a:ext cx="23" cy="63"/>
                  </a:xfrm>
                  <a:custGeom>
                    <a:avLst/>
                    <a:gdLst>
                      <a:gd name="T0" fmla="*/ 43 w 45"/>
                      <a:gd name="T1" fmla="*/ 126 h 126"/>
                      <a:gd name="T2" fmla="*/ 45 w 45"/>
                      <a:gd name="T3" fmla="*/ 126 h 126"/>
                      <a:gd name="T4" fmla="*/ 45 w 45"/>
                      <a:gd name="T5" fmla="*/ 14 h 126"/>
                      <a:gd name="T6" fmla="*/ 3 w 45"/>
                      <a:gd name="T7" fmla="*/ 12 h 126"/>
                      <a:gd name="T8" fmla="*/ 3 w 45"/>
                      <a:gd name="T9" fmla="*/ 1 h 126"/>
                      <a:gd name="T10" fmla="*/ 0 w 45"/>
                      <a:gd name="T11" fmla="*/ 0 h 126"/>
                      <a:gd name="T12" fmla="*/ 2 w 45"/>
                      <a:gd name="T13" fmla="*/ 17 h 126"/>
                      <a:gd name="T14" fmla="*/ 43 w 45"/>
                      <a:gd name="T15" fmla="*/ 17 h 126"/>
                      <a:gd name="T16" fmla="*/ 43 w 45"/>
                      <a:gd name="T17" fmla="*/ 126 h 1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
                      <a:gd name="T28" fmla="*/ 0 h 126"/>
                      <a:gd name="T29" fmla="*/ 45 w 45"/>
                      <a:gd name="T30" fmla="*/ 126 h 1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 h="126">
                        <a:moveTo>
                          <a:pt x="43" y="126"/>
                        </a:moveTo>
                        <a:lnTo>
                          <a:pt x="45" y="126"/>
                        </a:lnTo>
                        <a:lnTo>
                          <a:pt x="45" y="14"/>
                        </a:lnTo>
                        <a:lnTo>
                          <a:pt x="3" y="12"/>
                        </a:lnTo>
                        <a:lnTo>
                          <a:pt x="3" y="1"/>
                        </a:lnTo>
                        <a:lnTo>
                          <a:pt x="0" y="0"/>
                        </a:lnTo>
                        <a:lnTo>
                          <a:pt x="2" y="17"/>
                        </a:lnTo>
                        <a:lnTo>
                          <a:pt x="43" y="17"/>
                        </a:lnTo>
                        <a:lnTo>
                          <a:pt x="43" y="12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0" name="Freeform 1398"/>
                  <p:cNvSpPr>
                    <a:spLocks/>
                  </p:cNvSpPr>
                  <p:nvPr/>
                </p:nvSpPr>
                <p:spPr bwMode="auto">
                  <a:xfrm>
                    <a:off x="4794" y="2393"/>
                    <a:ext cx="52" cy="9"/>
                  </a:xfrm>
                  <a:custGeom>
                    <a:avLst/>
                    <a:gdLst>
                      <a:gd name="T0" fmla="*/ 3 w 104"/>
                      <a:gd name="T1" fmla="*/ 2 h 17"/>
                      <a:gd name="T2" fmla="*/ 102 w 104"/>
                      <a:gd name="T3" fmla="*/ 2 h 17"/>
                      <a:gd name="T4" fmla="*/ 102 w 104"/>
                      <a:gd name="T5" fmla="*/ 13 h 17"/>
                      <a:gd name="T6" fmla="*/ 104 w 104"/>
                      <a:gd name="T7" fmla="*/ 17 h 17"/>
                      <a:gd name="T8" fmla="*/ 103 w 104"/>
                      <a:gd name="T9" fmla="*/ 0 h 17"/>
                      <a:gd name="T10" fmla="*/ 0 w 104"/>
                      <a:gd name="T11" fmla="*/ 1 h 17"/>
                      <a:gd name="T12" fmla="*/ 3 w 104"/>
                      <a:gd name="T13" fmla="*/ 2 h 17"/>
                      <a:gd name="T14" fmla="*/ 0 60000 65536"/>
                      <a:gd name="T15" fmla="*/ 0 60000 65536"/>
                      <a:gd name="T16" fmla="*/ 0 60000 65536"/>
                      <a:gd name="T17" fmla="*/ 0 60000 65536"/>
                      <a:gd name="T18" fmla="*/ 0 60000 65536"/>
                      <a:gd name="T19" fmla="*/ 0 60000 65536"/>
                      <a:gd name="T20" fmla="*/ 0 60000 65536"/>
                      <a:gd name="T21" fmla="*/ 0 w 104"/>
                      <a:gd name="T22" fmla="*/ 0 h 17"/>
                      <a:gd name="T23" fmla="*/ 104 w 104"/>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 h="17">
                        <a:moveTo>
                          <a:pt x="3" y="2"/>
                        </a:moveTo>
                        <a:lnTo>
                          <a:pt x="102" y="2"/>
                        </a:lnTo>
                        <a:lnTo>
                          <a:pt x="102" y="13"/>
                        </a:lnTo>
                        <a:lnTo>
                          <a:pt x="104" y="17"/>
                        </a:lnTo>
                        <a:lnTo>
                          <a:pt x="103" y="0"/>
                        </a:lnTo>
                        <a:lnTo>
                          <a:pt x="0" y="1"/>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1" name="Freeform 1399"/>
                  <p:cNvSpPr>
                    <a:spLocks/>
                  </p:cNvSpPr>
                  <p:nvPr/>
                </p:nvSpPr>
                <p:spPr bwMode="auto">
                  <a:xfrm>
                    <a:off x="4816" y="2400"/>
                    <a:ext cx="30" cy="58"/>
                  </a:xfrm>
                  <a:custGeom>
                    <a:avLst/>
                    <a:gdLst>
                      <a:gd name="T0" fmla="*/ 59 w 61"/>
                      <a:gd name="T1" fmla="*/ 0 h 117"/>
                      <a:gd name="T2" fmla="*/ 17 w 61"/>
                      <a:gd name="T3" fmla="*/ 0 h 117"/>
                      <a:gd name="T4" fmla="*/ 16 w 61"/>
                      <a:gd name="T5" fmla="*/ 112 h 117"/>
                      <a:gd name="T6" fmla="*/ 2 w 61"/>
                      <a:gd name="T7" fmla="*/ 112 h 117"/>
                      <a:gd name="T8" fmla="*/ 0 w 61"/>
                      <a:gd name="T9" fmla="*/ 114 h 117"/>
                      <a:gd name="T10" fmla="*/ 1 w 61"/>
                      <a:gd name="T11" fmla="*/ 117 h 117"/>
                      <a:gd name="T12" fmla="*/ 18 w 61"/>
                      <a:gd name="T13" fmla="*/ 116 h 117"/>
                      <a:gd name="T14" fmla="*/ 18 w 61"/>
                      <a:gd name="T15" fmla="*/ 5 h 117"/>
                      <a:gd name="T16" fmla="*/ 61 w 61"/>
                      <a:gd name="T17" fmla="*/ 4 h 117"/>
                      <a:gd name="T18" fmla="*/ 59 w 61"/>
                      <a:gd name="T19" fmla="*/ 0 h 1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117"/>
                      <a:gd name="T32" fmla="*/ 61 w 61"/>
                      <a:gd name="T33" fmla="*/ 117 h 1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117">
                        <a:moveTo>
                          <a:pt x="59" y="0"/>
                        </a:moveTo>
                        <a:lnTo>
                          <a:pt x="17" y="0"/>
                        </a:lnTo>
                        <a:lnTo>
                          <a:pt x="16" y="112"/>
                        </a:lnTo>
                        <a:lnTo>
                          <a:pt x="2" y="112"/>
                        </a:lnTo>
                        <a:lnTo>
                          <a:pt x="0" y="114"/>
                        </a:lnTo>
                        <a:lnTo>
                          <a:pt x="1" y="117"/>
                        </a:lnTo>
                        <a:lnTo>
                          <a:pt x="18" y="116"/>
                        </a:lnTo>
                        <a:lnTo>
                          <a:pt x="18" y="5"/>
                        </a:lnTo>
                        <a:lnTo>
                          <a:pt x="61" y="4"/>
                        </a:lnTo>
                        <a:lnTo>
                          <a:pt x="59"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2" name="Freeform 1400"/>
                  <p:cNvSpPr>
                    <a:spLocks/>
                  </p:cNvSpPr>
                  <p:nvPr/>
                </p:nvSpPr>
                <p:spPr bwMode="auto">
                  <a:xfrm>
                    <a:off x="4854" y="2394"/>
                    <a:ext cx="48" cy="63"/>
                  </a:xfrm>
                  <a:custGeom>
                    <a:avLst/>
                    <a:gdLst>
                      <a:gd name="T0" fmla="*/ 0 w 96"/>
                      <a:gd name="T1" fmla="*/ 126 h 126"/>
                      <a:gd name="T2" fmla="*/ 0 w 96"/>
                      <a:gd name="T3" fmla="*/ 0 h 126"/>
                      <a:gd name="T4" fmla="*/ 92 w 96"/>
                      <a:gd name="T5" fmla="*/ 0 h 126"/>
                      <a:gd name="T6" fmla="*/ 92 w 96"/>
                      <a:gd name="T7" fmla="*/ 15 h 126"/>
                      <a:gd name="T8" fmla="*/ 18 w 96"/>
                      <a:gd name="T9" fmla="*/ 15 h 126"/>
                      <a:gd name="T10" fmla="*/ 18 w 96"/>
                      <a:gd name="T11" fmla="*/ 54 h 126"/>
                      <a:gd name="T12" fmla="*/ 88 w 96"/>
                      <a:gd name="T13" fmla="*/ 54 h 126"/>
                      <a:gd name="T14" fmla="*/ 88 w 96"/>
                      <a:gd name="T15" fmla="*/ 68 h 126"/>
                      <a:gd name="T16" fmla="*/ 18 w 96"/>
                      <a:gd name="T17" fmla="*/ 68 h 126"/>
                      <a:gd name="T18" fmla="*/ 18 w 96"/>
                      <a:gd name="T19" fmla="*/ 111 h 126"/>
                      <a:gd name="T20" fmla="*/ 96 w 96"/>
                      <a:gd name="T21" fmla="*/ 111 h 126"/>
                      <a:gd name="T22" fmla="*/ 96 w 96"/>
                      <a:gd name="T23" fmla="*/ 126 h 126"/>
                      <a:gd name="T24" fmla="*/ 0 w 96"/>
                      <a:gd name="T25" fmla="*/ 126 h 126"/>
                      <a:gd name="T26" fmla="*/ 0 w 96"/>
                      <a:gd name="T27" fmla="*/ 126 h 1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
                      <a:gd name="T43" fmla="*/ 0 h 126"/>
                      <a:gd name="T44" fmla="*/ 96 w 96"/>
                      <a:gd name="T45" fmla="*/ 126 h 1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 h="126">
                        <a:moveTo>
                          <a:pt x="0" y="126"/>
                        </a:moveTo>
                        <a:lnTo>
                          <a:pt x="0" y="0"/>
                        </a:lnTo>
                        <a:lnTo>
                          <a:pt x="92" y="0"/>
                        </a:lnTo>
                        <a:lnTo>
                          <a:pt x="92" y="15"/>
                        </a:lnTo>
                        <a:lnTo>
                          <a:pt x="18" y="15"/>
                        </a:lnTo>
                        <a:lnTo>
                          <a:pt x="18" y="54"/>
                        </a:lnTo>
                        <a:lnTo>
                          <a:pt x="88" y="54"/>
                        </a:lnTo>
                        <a:lnTo>
                          <a:pt x="88" y="68"/>
                        </a:lnTo>
                        <a:lnTo>
                          <a:pt x="18" y="68"/>
                        </a:lnTo>
                        <a:lnTo>
                          <a:pt x="18" y="111"/>
                        </a:lnTo>
                        <a:lnTo>
                          <a:pt x="96" y="111"/>
                        </a:lnTo>
                        <a:lnTo>
                          <a:pt x="96" y="126"/>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3" name="Freeform 1401"/>
                  <p:cNvSpPr>
                    <a:spLocks/>
                  </p:cNvSpPr>
                  <p:nvPr/>
                </p:nvSpPr>
                <p:spPr bwMode="auto">
                  <a:xfrm>
                    <a:off x="4854" y="2394"/>
                    <a:ext cx="48" cy="63"/>
                  </a:xfrm>
                  <a:custGeom>
                    <a:avLst/>
                    <a:gdLst>
                      <a:gd name="T0" fmla="*/ 0 w 96"/>
                      <a:gd name="T1" fmla="*/ 126 h 126"/>
                      <a:gd name="T2" fmla="*/ 0 w 96"/>
                      <a:gd name="T3" fmla="*/ 0 h 126"/>
                      <a:gd name="T4" fmla="*/ 92 w 96"/>
                      <a:gd name="T5" fmla="*/ 0 h 126"/>
                      <a:gd name="T6" fmla="*/ 92 w 96"/>
                      <a:gd name="T7" fmla="*/ 15 h 126"/>
                      <a:gd name="T8" fmla="*/ 18 w 96"/>
                      <a:gd name="T9" fmla="*/ 15 h 126"/>
                      <a:gd name="T10" fmla="*/ 18 w 96"/>
                      <a:gd name="T11" fmla="*/ 54 h 126"/>
                      <a:gd name="T12" fmla="*/ 88 w 96"/>
                      <a:gd name="T13" fmla="*/ 54 h 126"/>
                      <a:gd name="T14" fmla="*/ 88 w 96"/>
                      <a:gd name="T15" fmla="*/ 68 h 126"/>
                      <a:gd name="T16" fmla="*/ 18 w 96"/>
                      <a:gd name="T17" fmla="*/ 68 h 126"/>
                      <a:gd name="T18" fmla="*/ 18 w 96"/>
                      <a:gd name="T19" fmla="*/ 111 h 126"/>
                      <a:gd name="T20" fmla="*/ 96 w 96"/>
                      <a:gd name="T21" fmla="*/ 111 h 126"/>
                      <a:gd name="T22" fmla="*/ 96 w 96"/>
                      <a:gd name="T23" fmla="*/ 126 h 126"/>
                      <a:gd name="T24" fmla="*/ 0 w 96"/>
                      <a:gd name="T25" fmla="*/ 126 h 126"/>
                      <a:gd name="T26" fmla="*/ 0 w 96"/>
                      <a:gd name="T27" fmla="*/ 126 h 1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
                      <a:gd name="T43" fmla="*/ 0 h 126"/>
                      <a:gd name="T44" fmla="*/ 96 w 96"/>
                      <a:gd name="T45" fmla="*/ 126 h 1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 h="126">
                        <a:moveTo>
                          <a:pt x="0" y="126"/>
                        </a:moveTo>
                        <a:lnTo>
                          <a:pt x="0" y="0"/>
                        </a:lnTo>
                        <a:lnTo>
                          <a:pt x="92" y="0"/>
                        </a:lnTo>
                        <a:lnTo>
                          <a:pt x="92" y="15"/>
                        </a:lnTo>
                        <a:lnTo>
                          <a:pt x="18" y="15"/>
                        </a:lnTo>
                        <a:lnTo>
                          <a:pt x="18" y="54"/>
                        </a:lnTo>
                        <a:lnTo>
                          <a:pt x="88" y="54"/>
                        </a:lnTo>
                        <a:lnTo>
                          <a:pt x="88" y="68"/>
                        </a:lnTo>
                        <a:lnTo>
                          <a:pt x="18" y="68"/>
                        </a:lnTo>
                        <a:lnTo>
                          <a:pt x="18" y="111"/>
                        </a:lnTo>
                        <a:lnTo>
                          <a:pt x="96" y="111"/>
                        </a:lnTo>
                        <a:lnTo>
                          <a:pt x="96" y="126"/>
                        </a:lnTo>
                        <a:lnTo>
                          <a:pt x="0" y="126"/>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824" name="Freeform 1402"/>
                  <p:cNvSpPr>
                    <a:spLocks/>
                  </p:cNvSpPr>
                  <p:nvPr/>
                </p:nvSpPr>
                <p:spPr bwMode="auto">
                  <a:xfrm>
                    <a:off x="4854" y="2393"/>
                    <a:ext cx="46" cy="64"/>
                  </a:xfrm>
                  <a:custGeom>
                    <a:avLst/>
                    <a:gdLst>
                      <a:gd name="T0" fmla="*/ 0 w 93"/>
                      <a:gd name="T1" fmla="*/ 127 h 127"/>
                      <a:gd name="T2" fmla="*/ 2 w 93"/>
                      <a:gd name="T3" fmla="*/ 127 h 127"/>
                      <a:gd name="T4" fmla="*/ 2 w 93"/>
                      <a:gd name="T5" fmla="*/ 2 h 127"/>
                      <a:gd name="T6" fmla="*/ 92 w 93"/>
                      <a:gd name="T7" fmla="*/ 2 h 127"/>
                      <a:gd name="T8" fmla="*/ 93 w 93"/>
                      <a:gd name="T9" fmla="*/ 0 h 127"/>
                      <a:gd name="T10" fmla="*/ 0 w 93"/>
                      <a:gd name="T11" fmla="*/ 1 h 127"/>
                      <a:gd name="T12" fmla="*/ 0 w 93"/>
                      <a:gd name="T13" fmla="*/ 127 h 127"/>
                      <a:gd name="T14" fmla="*/ 0 60000 65536"/>
                      <a:gd name="T15" fmla="*/ 0 60000 65536"/>
                      <a:gd name="T16" fmla="*/ 0 60000 65536"/>
                      <a:gd name="T17" fmla="*/ 0 60000 65536"/>
                      <a:gd name="T18" fmla="*/ 0 60000 65536"/>
                      <a:gd name="T19" fmla="*/ 0 60000 65536"/>
                      <a:gd name="T20" fmla="*/ 0 60000 65536"/>
                      <a:gd name="T21" fmla="*/ 0 w 93"/>
                      <a:gd name="T22" fmla="*/ 0 h 127"/>
                      <a:gd name="T23" fmla="*/ 93 w 93"/>
                      <a:gd name="T24" fmla="*/ 127 h 1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127">
                        <a:moveTo>
                          <a:pt x="0" y="127"/>
                        </a:moveTo>
                        <a:lnTo>
                          <a:pt x="2" y="127"/>
                        </a:lnTo>
                        <a:lnTo>
                          <a:pt x="2" y="2"/>
                        </a:lnTo>
                        <a:lnTo>
                          <a:pt x="92" y="2"/>
                        </a:lnTo>
                        <a:lnTo>
                          <a:pt x="93" y="0"/>
                        </a:lnTo>
                        <a:lnTo>
                          <a:pt x="0" y="1"/>
                        </a:lnTo>
                        <a:lnTo>
                          <a:pt x="0" y="12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5" name="Freeform 1403"/>
                  <p:cNvSpPr>
                    <a:spLocks/>
                  </p:cNvSpPr>
                  <p:nvPr/>
                </p:nvSpPr>
                <p:spPr bwMode="auto">
                  <a:xfrm>
                    <a:off x="4862" y="2393"/>
                    <a:ext cx="39" cy="28"/>
                  </a:xfrm>
                  <a:custGeom>
                    <a:avLst/>
                    <a:gdLst>
                      <a:gd name="T0" fmla="*/ 75 w 78"/>
                      <a:gd name="T1" fmla="*/ 2 h 55"/>
                      <a:gd name="T2" fmla="*/ 75 w 78"/>
                      <a:gd name="T3" fmla="*/ 13 h 55"/>
                      <a:gd name="T4" fmla="*/ 2 w 78"/>
                      <a:gd name="T5" fmla="*/ 13 h 55"/>
                      <a:gd name="T6" fmla="*/ 0 w 78"/>
                      <a:gd name="T7" fmla="*/ 55 h 55"/>
                      <a:gd name="T8" fmla="*/ 3 w 78"/>
                      <a:gd name="T9" fmla="*/ 54 h 55"/>
                      <a:gd name="T10" fmla="*/ 3 w 78"/>
                      <a:gd name="T11" fmla="*/ 18 h 55"/>
                      <a:gd name="T12" fmla="*/ 78 w 78"/>
                      <a:gd name="T13" fmla="*/ 17 h 55"/>
                      <a:gd name="T14" fmla="*/ 76 w 78"/>
                      <a:gd name="T15" fmla="*/ 0 h 55"/>
                      <a:gd name="T16" fmla="*/ 75 w 78"/>
                      <a:gd name="T17" fmla="*/ 2 h 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55"/>
                      <a:gd name="T29" fmla="*/ 78 w 78"/>
                      <a:gd name="T30" fmla="*/ 55 h 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55">
                        <a:moveTo>
                          <a:pt x="75" y="2"/>
                        </a:moveTo>
                        <a:lnTo>
                          <a:pt x="75" y="13"/>
                        </a:lnTo>
                        <a:lnTo>
                          <a:pt x="2" y="13"/>
                        </a:lnTo>
                        <a:lnTo>
                          <a:pt x="0" y="55"/>
                        </a:lnTo>
                        <a:lnTo>
                          <a:pt x="3" y="54"/>
                        </a:lnTo>
                        <a:lnTo>
                          <a:pt x="3" y="18"/>
                        </a:lnTo>
                        <a:lnTo>
                          <a:pt x="78" y="17"/>
                        </a:lnTo>
                        <a:lnTo>
                          <a:pt x="76" y="0"/>
                        </a:lnTo>
                        <a:lnTo>
                          <a:pt x="75"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6" name="Freeform 1404"/>
                  <p:cNvSpPr>
                    <a:spLocks/>
                  </p:cNvSpPr>
                  <p:nvPr/>
                </p:nvSpPr>
                <p:spPr bwMode="auto">
                  <a:xfrm>
                    <a:off x="4862" y="2420"/>
                    <a:ext cx="36" cy="8"/>
                  </a:xfrm>
                  <a:custGeom>
                    <a:avLst/>
                    <a:gdLst>
                      <a:gd name="T0" fmla="*/ 0 w 73"/>
                      <a:gd name="T1" fmla="*/ 1 h 16"/>
                      <a:gd name="T2" fmla="*/ 71 w 73"/>
                      <a:gd name="T3" fmla="*/ 2 h 16"/>
                      <a:gd name="T4" fmla="*/ 71 w 73"/>
                      <a:gd name="T5" fmla="*/ 12 h 16"/>
                      <a:gd name="T6" fmla="*/ 73 w 73"/>
                      <a:gd name="T7" fmla="*/ 16 h 16"/>
                      <a:gd name="T8" fmla="*/ 72 w 73"/>
                      <a:gd name="T9" fmla="*/ 0 h 16"/>
                      <a:gd name="T10" fmla="*/ 3 w 73"/>
                      <a:gd name="T11" fmla="*/ 0 h 16"/>
                      <a:gd name="T12" fmla="*/ 0 w 73"/>
                      <a:gd name="T13" fmla="*/ 1 h 16"/>
                      <a:gd name="T14" fmla="*/ 0 60000 65536"/>
                      <a:gd name="T15" fmla="*/ 0 60000 65536"/>
                      <a:gd name="T16" fmla="*/ 0 60000 65536"/>
                      <a:gd name="T17" fmla="*/ 0 60000 65536"/>
                      <a:gd name="T18" fmla="*/ 0 60000 65536"/>
                      <a:gd name="T19" fmla="*/ 0 60000 65536"/>
                      <a:gd name="T20" fmla="*/ 0 60000 65536"/>
                      <a:gd name="T21" fmla="*/ 0 w 73"/>
                      <a:gd name="T22" fmla="*/ 0 h 16"/>
                      <a:gd name="T23" fmla="*/ 73 w 7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16">
                        <a:moveTo>
                          <a:pt x="0" y="1"/>
                        </a:moveTo>
                        <a:lnTo>
                          <a:pt x="71" y="2"/>
                        </a:lnTo>
                        <a:lnTo>
                          <a:pt x="71" y="12"/>
                        </a:lnTo>
                        <a:lnTo>
                          <a:pt x="73" y="16"/>
                        </a:lnTo>
                        <a:lnTo>
                          <a:pt x="72" y="0"/>
                        </a:lnTo>
                        <a:lnTo>
                          <a:pt x="3"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7" name="Freeform 1405"/>
                  <p:cNvSpPr>
                    <a:spLocks/>
                  </p:cNvSpPr>
                  <p:nvPr/>
                </p:nvSpPr>
                <p:spPr bwMode="auto">
                  <a:xfrm>
                    <a:off x="4862" y="2427"/>
                    <a:ext cx="36" cy="23"/>
                  </a:xfrm>
                  <a:custGeom>
                    <a:avLst/>
                    <a:gdLst>
                      <a:gd name="T0" fmla="*/ 71 w 73"/>
                      <a:gd name="T1" fmla="*/ 0 h 46"/>
                      <a:gd name="T2" fmla="*/ 2 w 73"/>
                      <a:gd name="T3" fmla="*/ 0 h 46"/>
                      <a:gd name="T4" fmla="*/ 0 w 73"/>
                      <a:gd name="T5" fmla="*/ 46 h 46"/>
                      <a:gd name="T6" fmla="*/ 3 w 73"/>
                      <a:gd name="T7" fmla="*/ 45 h 46"/>
                      <a:gd name="T8" fmla="*/ 3 w 73"/>
                      <a:gd name="T9" fmla="*/ 5 h 46"/>
                      <a:gd name="T10" fmla="*/ 73 w 73"/>
                      <a:gd name="T11" fmla="*/ 4 h 46"/>
                      <a:gd name="T12" fmla="*/ 71 w 73"/>
                      <a:gd name="T13" fmla="*/ 0 h 46"/>
                      <a:gd name="T14" fmla="*/ 0 60000 65536"/>
                      <a:gd name="T15" fmla="*/ 0 60000 65536"/>
                      <a:gd name="T16" fmla="*/ 0 60000 65536"/>
                      <a:gd name="T17" fmla="*/ 0 60000 65536"/>
                      <a:gd name="T18" fmla="*/ 0 60000 65536"/>
                      <a:gd name="T19" fmla="*/ 0 60000 65536"/>
                      <a:gd name="T20" fmla="*/ 0 60000 65536"/>
                      <a:gd name="T21" fmla="*/ 0 w 73"/>
                      <a:gd name="T22" fmla="*/ 0 h 46"/>
                      <a:gd name="T23" fmla="*/ 73 w 73"/>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46">
                        <a:moveTo>
                          <a:pt x="71" y="0"/>
                        </a:moveTo>
                        <a:lnTo>
                          <a:pt x="2" y="0"/>
                        </a:lnTo>
                        <a:lnTo>
                          <a:pt x="0" y="46"/>
                        </a:lnTo>
                        <a:lnTo>
                          <a:pt x="3" y="45"/>
                        </a:lnTo>
                        <a:lnTo>
                          <a:pt x="3" y="5"/>
                        </a:lnTo>
                        <a:lnTo>
                          <a:pt x="73" y="4"/>
                        </a:lnTo>
                        <a:lnTo>
                          <a:pt x="7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8" name="Freeform 1406"/>
                  <p:cNvSpPr>
                    <a:spLocks/>
                  </p:cNvSpPr>
                  <p:nvPr/>
                </p:nvSpPr>
                <p:spPr bwMode="auto">
                  <a:xfrm>
                    <a:off x="4862" y="2449"/>
                    <a:ext cx="41" cy="9"/>
                  </a:xfrm>
                  <a:custGeom>
                    <a:avLst/>
                    <a:gdLst>
                      <a:gd name="T0" fmla="*/ 0 w 81"/>
                      <a:gd name="T1" fmla="*/ 1 h 18"/>
                      <a:gd name="T2" fmla="*/ 79 w 81"/>
                      <a:gd name="T3" fmla="*/ 3 h 18"/>
                      <a:gd name="T4" fmla="*/ 79 w 81"/>
                      <a:gd name="T5" fmla="*/ 14 h 18"/>
                      <a:gd name="T6" fmla="*/ 81 w 81"/>
                      <a:gd name="T7" fmla="*/ 18 h 18"/>
                      <a:gd name="T8" fmla="*/ 80 w 81"/>
                      <a:gd name="T9" fmla="*/ 0 h 18"/>
                      <a:gd name="T10" fmla="*/ 3 w 81"/>
                      <a:gd name="T11" fmla="*/ 0 h 18"/>
                      <a:gd name="T12" fmla="*/ 0 w 81"/>
                      <a:gd name="T13" fmla="*/ 1 h 18"/>
                      <a:gd name="T14" fmla="*/ 0 60000 65536"/>
                      <a:gd name="T15" fmla="*/ 0 60000 65536"/>
                      <a:gd name="T16" fmla="*/ 0 60000 65536"/>
                      <a:gd name="T17" fmla="*/ 0 60000 65536"/>
                      <a:gd name="T18" fmla="*/ 0 60000 65536"/>
                      <a:gd name="T19" fmla="*/ 0 60000 65536"/>
                      <a:gd name="T20" fmla="*/ 0 60000 65536"/>
                      <a:gd name="T21" fmla="*/ 0 w 81"/>
                      <a:gd name="T22" fmla="*/ 0 h 18"/>
                      <a:gd name="T23" fmla="*/ 81 w 81"/>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18">
                        <a:moveTo>
                          <a:pt x="0" y="1"/>
                        </a:moveTo>
                        <a:lnTo>
                          <a:pt x="79" y="3"/>
                        </a:lnTo>
                        <a:lnTo>
                          <a:pt x="79" y="14"/>
                        </a:lnTo>
                        <a:lnTo>
                          <a:pt x="81" y="18"/>
                        </a:lnTo>
                        <a:lnTo>
                          <a:pt x="80" y="0"/>
                        </a:lnTo>
                        <a:lnTo>
                          <a:pt x="3"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29" name="Freeform 1407"/>
                  <p:cNvSpPr>
                    <a:spLocks/>
                  </p:cNvSpPr>
                  <p:nvPr/>
                </p:nvSpPr>
                <p:spPr bwMode="auto">
                  <a:xfrm>
                    <a:off x="4854" y="2456"/>
                    <a:ext cx="49" cy="2"/>
                  </a:xfrm>
                  <a:custGeom>
                    <a:avLst/>
                    <a:gdLst>
                      <a:gd name="T0" fmla="*/ 96 w 98"/>
                      <a:gd name="T1" fmla="*/ 0 h 5"/>
                      <a:gd name="T2" fmla="*/ 2 w 98"/>
                      <a:gd name="T3" fmla="*/ 0 h 5"/>
                      <a:gd name="T4" fmla="*/ 0 w 98"/>
                      <a:gd name="T5" fmla="*/ 2 h 5"/>
                      <a:gd name="T6" fmla="*/ 1 w 98"/>
                      <a:gd name="T7" fmla="*/ 5 h 5"/>
                      <a:gd name="T8" fmla="*/ 98 w 98"/>
                      <a:gd name="T9" fmla="*/ 4 h 5"/>
                      <a:gd name="T10" fmla="*/ 96 w 98"/>
                      <a:gd name="T11" fmla="*/ 0 h 5"/>
                      <a:gd name="T12" fmla="*/ 0 60000 65536"/>
                      <a:gd name="T13" fmla="*/ 0 60000 65536"/>
                      <a:gd name="T14" fmla="*/ 0 60000 65536"/>
                      <a:gd name="T15" fmla="*/ 0 60000 65536"/>
                      <a:gd name="T16" fmla="*/ 0 60000 65536"/>
                      <a:gd name="T17" fmla="*/ 0 60000 65536"/>
                      <a:gd name="T18" fmla="*/ 0 w 98"/>
                      <a:gd name="T19" fmla="*/ 0 h 5"/>
                      <a:gd name="T20" fmla="*/ 98 w 98"/>
                      <a:gd name="T21" fmla="*/ 5 h 5"/>
                    </a:gdLst>
                    <a:ahLst/>
                    <a:cxnLst>
                      <a:cxn ang="T12">
                        <a:pos x="T0" y="T1"/>
                      </a:cxn>
                      <a:cxn ang="T13">
                        <a:pos x="T2" y="T3"/>
                      </a:cxn>
                      <a:cxn ang="T14">
                        <a:pos x="T4" y="T5"/>
                      </a:cxn>
                      <a:cxn ang="T15">
                        <a:pos x="T6" y="T7"/>
                      </a:cxn>
                      <a:cxn ang="T16">
                        <a:pos x="T8" y="T9"/>
                      </a:cxn>
                      <a:cxn ang="T17">
                        <a:pos x="T10" y="T11"/>
                      </a:cxn>
                    </a:cxnLst>
                    <a:rect l="T18" t="T19" r="T20" b="T21"/>
                    <a:pathLst>
                      <a:path w="98" h="5">
                        <a:moveTo>
                          <a:pt x="96" y="0"/>
                        </a:moveTo>
                        <a:lnTo>
                          <a:pt x="2" y="0"/>
                        </a:lnTo>
                        <a:lnTo>
                          <a:pt x="0" y="2"/>
                        </a:lnTo>
                        <a:lnTo>
                          <a:pt x="1" y="5"/>
                        </a:lnTo>
                        <a:lnTo>
                          <a:pt x="98" y="4"/>
                        </a:lnTo>
                        <a:lnTo>
                          <a:pt x="96"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0" name="Freeform 1408"/>
                  <p:cNvSpPr>
                    <a:spLocks/>
                  </p:cNvSpPr>
                  <p:nvPr/>
                </p:nvSpPr>
                <p:spPr bwMode="auto">
                  <a:xfrm>
                    <a:off x="4825" y="2298"/>
                    <a:ext cx="92" cy="91"/>
                  </a:xfrm>
                  <a:custGeom>
                    <a:avLst/>
                    <a:gdLst>
                      <a:gd name="T0" fmla="*/ 183 w 183"/>
                      <a:gd name="T1" fmla="*/ 91 h 182"/>
                      <a:gd name="T2" fmla="*/ 0 w 183"/>
                      <a:gd name="T3" fmla="*/ 182 h 182"/>
                      <a:gd name="T4" fmla="*/ 0 w 183"/>
                      <a:gd name="T5" fmla="*/ 0 h 182"/>
                      <a:gd name="T6" fmla="*/ 183 w 183"/>
                      <a:gd name="T7" fmla="*/ 91 h 182"/>
                      <a:gd name="T8" fmla="*/ 183 w 183"/>
                      <a:gd name="T9" fmla="*/ 91 h 182"/>
                      <a:gd name="T10" fmla="*/ 0 60000 65536"/>
                      <a:gd name="T11" fmla="*/ 0 60000 65536"/>
                      <a:gd name="T12" fmla="*/ 0 60000 65536"/>
                      <a:gd name="T13" fmla="*/ 0 60000 65536"/>
                      <a:gd name="T14" fmla="*/ 0 60000 65536"/>
                      <a:gd name="T15" fmla="*/ 0 w 183"/>
                      <a:gd name="T16" fmla="*/ 0 h 182"/>
                      <a:gd name="T17" fmla="*/ 183 w 183"/>
                      <a:gd name="T18" fmla="*/ 182 h 182"/>
                    </a:gdLst>
                    <a:ahLst/>
                    <a:cxnLst>
                      <a:cxn ang="T10">
                        <a:pos x="T0" y="T1"/>
                      </a:cxn>
                      <a:cxn ang="T11">
                        <a:pos x="T2" y="T3"/>
                      </a:cxn>
                      <a:cxn ang="T12">
                        <a:pos x="T4" y="T5"/>
                      </a:cxn>
                      <a:cxn ang="T13">
                        <a:pos x="T6" y="T7"/>
                      </a:cxn>
                      <a:cxn ang="T14">
                        <a:pos x="T8" y="T9"/>
                      </a:cxn>
                    </a:cxnLst>
                    <a:rect l="T15" t="T16" r="T17" b="T18"/>
                    <a:pathLst>
                      <a:path w="183" h="182">
                        <a:moveTo>
                          <a:pt x="183" y="91"/>
                        </a:moveTo>
                        <a:lnTo>
                          <a:pt x="0" y="182"/>
                        </a:lnTo>
                        <a:lnTo>
                          <a:pt x="0" y="0"/>
                        </a:lnTo>
                        <a:lnTo>
                          <a:pt x="183" y="9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1" name="Freeform 1409"/>
                  <p:cNvSpPr>
                    <a:spLocks/>
                  </p:cNvSpPr>
                  <p:nvPr/>
                </p:nvSpPr>
                <p:spPr bwMode="auto">
                  <a:xfrm>
                    <a:off x="4586" y="2335"/>
                    <a:ext cx="331" cy="16"/>
                  </a:xfrm>
                  <a:custGeom>
                    <a:avLst/>
                    <a:gdLst>
                      <a:gd name="T0" fmla="*/ 663 w 663"/>
                      <a:gd name="T1" fmla="*/ 31 h 32"/>
                      <a:gd name="T2" fmla="*/ 663 w 663"/>
                      <a:gd name="T3" fmla="*/ 1 h 32"/>
                      <a:gd name="T4" fmla="*/ 0 w 663"/>
                      <a:gd name="T5" fmla="*/ 0 h 32"/>
                      <a:gd name="T6" fmla="*/ 0 w 663"/>
                      <a:gd name="T7" fmla="*/ 32 h 32"/>
                      <a:gd name="T8" fmla="*/ 663 w 663"/>
                      <a:gd name="T9" fmla="*/ 31 h 32"/>
                      <a:gd name="T10" fmla="*/ 0 60000 65536"/>
                      <a:gd name="T11" fmla="*/ 0 60000 65536"/>
                      <a:gd name="T12" fmla="*/ 0 60000 65536"/>
                      <a:gd name="T13" fmla="*/ 0 60000 65536"/>
                      <a:gd name="T14" fmla="*/ 0 60000 65536"/>
                      <a:gd name="T15" fmla="*/ 0 w 663"/>
                      <a:gd name="T16" fmla="*/ 0 h 32"/>
                      <a:gd name="T17" fmla="*/ 663 w 663"/>
                      <a:gd name="T18" fmla="*/ 32 h 32"/>
                    </a:gdLst>
                    <a:ahLst/>
                    <a:cxnLst>
                      <a:cxn ang="T10">
                        <a:pos x="T0" y="T1"/>
                      </a:cxn>
                      <a:cxn ang="T11">
                        <a:pos x="T2" y="T3"/>
                      </a:cxn>
                      <a:cxn ang="T12">
                        <a:pos x="T4" y="T5"/>
                      </a:cxn>
                      <a:cxn ang="T13">
                        <a:pos x="T6" y="T7"/>
                      </a:cxn>
                      <a:cxn ang="T14">
                        <a:pos x="T8" y="T9"/>
                      </a:cxn>
                    </a:cxnLst>
                    <a:rect l="T15" t="T16" r="T17" b="T18"/>
                    <a:pathLst>
                      <a:path w="663" h="32">
                        <a:moveTo>
                          <a:pt x="663" y="31"/>
                        </a:moveTo>
                        <a:lnTo>
                          <a:pt x="663" y="1"/>
                        </a:lnTo>
                        <a:lnTo>
                          <a:pt x="0" y="0"/>
                        </a:lnTo>
                        <a:lnTo>
                          <a:pt x="0" y="32"/>
                        </a:lnTo>
                        <a:lnTo>
                          <a:pt x="663" y="3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2" name="Freeform 1410"/>
                  <p:cNvSpPr>
                    <a:spLocks/>
                  </p:cNvSpPr>
                  <p:nvPr/>
                </p:nvSpPr>
                <p:spPr bwMode="auto">
                  <a:xfrm>
                    <a:off x="2960" y="2379"/>
                    <a:ext cx="50" cy="64"/>
                  </a:xfrm>
                  <a:custGeom>
                    <a:avLst/>
                    <a:gdLst>
                      <a:gd name="T0" fmla="*/ 0 w 100"/>
                      <a:gd name="T1" fmla="*/ 128 h 128"/>
                      <a:gd name="T2" fmla="*/ 0 w 100"/>
                      <a:gd name="T3" fmla="*/ 0 h 128"/>
                      <a:gd name="T4" fmla="*/ 17 w 100"/>
                      <a:gd name="T5" fmla="*/ 0 h 128"/>
                      <a:gd name="T6" fmla="*/ 84 w 100"/>
                      <a:gd name="T7" fmla="*/ 100 h 128"/>
                      <a:gd name="T8" fmla="*/ 84 w 100"/>
                      <a:gd name="T9" fmla="*/ 0 h 128"/>
                      <a:gd name="T10" fmla="*/ 100 w 100"/>
                      <a:gd name="T11" fmla="*/ 0 h 128"/>
                      <a:gd name="T12" fmla="*/ 100 w 100"/>
                      <a:gd name="T13" fmla="*/ 128 h 128"/>
                      <a:gd name="T14" fmla="*/ 83 w 100"/>
                      <a:gd name="T15" fmla="*/ 128 h 128"/>
                      <a:gd name="T16" fmla="*/ 16 w 100"/>
                      <a:gd name="T17" fmla="*/ 27 h 128"/>
                      <a:gd name="T18" fmla="*/ 16 w 100"/>
                      <a:gd name="T19" fmla="*/ 128 h 128"/>
                      <a:gd name="T20" fmla="*/ 0 w 100"/>
                      <a:gd name="T21" fmla="*/ 128 h 128"/>
                      <a:gd name="T22" fmla="*/ 0 w 100"/>
                      <a:gd name="T23" fmla="*/ 128 h 1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0"/>
                      <a:gd name="T37" fmla="*/ 0 h 128"/>
                      <a:gd name="T38" fmla="*/ 100 w 100"/>
                      <a:gd name="T39" fmla="*/ 128 h 1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0" h="128">
                        <a:moveTo>
                          <a:pt x="0" y="128"/>
                        </a:moveTo>
                        <a:lnTo>
                          <a:pt x="0" y="0"/>
                        </a:lnTo>
                        <a:lnTo>
                          <a:pt x="17" y="0"/>
                        </a:lnTo>
                        <a:lnTo>
                          <a:pt x="84" y="100"/>
                        </a:lnTo>
                        <a:lnTo>
                          <a:pt x="84" y="0"/>
                        </a:lnTo>
                        <a:lnTo>
                          <a:pt x="100" y="0"/>
                        </a:lnTo>
                        <a:lnTo>
                          <a:pt x="100" y="128"/>
                        </a:lnTo>
                        <a:lnTo>
                          <a:pt x="83" y="128"/>
                        </a:lnTo>
                        <a:lnTo>
                          <a:pt x="16" y="27"/>
                        </a:lnTo>
                        <a:lnTo>
                          <a:pt x="16" y="128"/>
                        </a:lnTo>
                        <a:lnTo>
                          <a:pt x="0"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3" name="Freeform 1411"/>
                  <p:cNvSpPr>
                    <a:spLocks/>
                  </p:cNvSpPr>
                  <p:nvPr/>
                </p:nvSpPr>
                <p:spPr bwMode="auto">
                  <a:xfrm>
                    <a:off x="2960" y="2379"/>
                    <a:ext cx="50" cy="64"/>
                  </a:xfrm>
                  <a:custGeom>
                    <a:avLst/>
                    <a:gdLst>
                      <a:gd name="T0" fmla="*/ 0 w 100"/>
                      <a:gd name="T1" fmla="*/ 128 h 128"/>
                      <a:gd name="T2" fmla="*/ 0 w 100"/>
                      <a:gd name="T3" fmla="*/ 0 h 128"/>
                      <a:gd name="T4" fmla="*/ 17 w 100"/>
                      <a:gd name="T5" fmla="*/ 0 h 128"/>
                      <a:gd name="T6" fmla="*/ 84 w 100"/>
                      <a:gd name="T7" fmla="*/ 100 h 128"/>
                      <a:gd name="T8" fmla="*/ 84 w 100"/>
                      <a:gd name="T9" fmla="*/ 0 h 128"/>
                      <a:gd name="T10" fmla="*/ 100 w 100"/>
                      <a:gd name="T11" fmla="*/ 0 h 128"/>
                      <a:gd name="T12" fmla="*/ 100 w 100"/>
                      <a:gd name="T13" fmla="*/ 128 h 128"/>
                      <a:gd name="T14" fmla="*/ 83 w 100"/>
                      <a:gd name="T15" fmla="*/ 128 h 128"/>
                      <a:gd name="T16" fmla="*/ 16 w 100"/>
                      <a:gd name="T17" fmla="*/ 27 h 128"/>
                      <a:gd name="T18" fmla="*/ 16 w 100"/>
                      <a:gd name="T19" fmla="*/ 128 h 128"/>
                      <a:gd name="T20" fmla="*/ 0 w 100"/>
                      <a:gd name="T21" fmla="*/ 128 h 128"/>
                      <a:gd name="T22" fmla="*/ 0 w 100"/>
                      <a:gd name="T23" fmla="*/ 128 h 1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0"/>
                      <a:gd name="T37" fmla="*/ 0 h 128"/>
                      <a:gd name="T38" fmla="*/ 100 w 100"/>
                      <a:gd name="T39" fmla="*/ 128 h 1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0" h="128">
                        <a:moveTo>
                          <a:pt x="0" y="128"/>
                        </a:moveTo>
                        <a:lnTo>
                          <a:pt x="0" y="0"/>
                        </a:lnTo>
                        <a:lnTo>
                          <a:pt x="17" y="0"/>
                        </a:lnTo>
                        <a:lnTo>
                          <a:pt x="84" y="100"/>
                        </a:lnTo>
                        <a:lnTo>
                          <a:pt x="84" y="0"/>
                        </a:lnTo>
                        <a:lnTo>
                          <a:pt x="100" y="0"/>
                        </a:lnTo>
                        <a:lnTo>
                          <a:pt x="100" y="128"/>
                        </a:lnTo>
                        <a:lnTo>
                          <a:pt x="83" y="128"/>
                        </a:lnTo>
                        <a:lnTo>
                          <a:pt x="16" y="27"/>
                        </a:lnTo>
                        <a:lnTo>
                          <a:pt x="16" y="128"/>
                        </a:lnTo>
                        <a:lnTo>
                          <a:pt x="0" y="12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834" name="Freeform 1412"/>
                  <p:cNvSpPr>
                    <a:spLocks/>
                  </p:cNvSpPr>
                  <p:nvPr/>
                </p:nvSpPr>
                <p:spPr bwMode="auto">
                  <a:xfrm>
                    <a:off x="2959" y="2378"/>
                    <a:ext cx="51" cy="65"/>
                  </a:xfrm>
                  <a:custGeom>
                    <a:avLst/>
                    <a:gdLst>
                      <a:gd name="T0" fmla="*/ 0 w 101"/>
                      <a:gd name="T1" fmla="*/ 129 h 129"/>
                      <a:gd name="T2" fmla="*/ 2 w 101"/>
                      <a:gd name="T3" fmla="*/ 129 h 129"/>
                      <a:gd name="T4" fmla="*/ 2 w 101"/>
                      <a:gd name="T5" fmla="*/ 2 h 129"/>
                      <a:gd name="T6" fmla="*/ 17 w 101"/>
                      <a:gd name="T7" fmla="*/ 2 h 129"/>
                      <a:gd name="T8" fmla="*/ 84 w 101"/>
                      <a:gd name="T9" fmla="*/ 102 h 129"/>
                      <a:gd name="T10" fmla="*/ 86 w 101"/>
                      <a:gd name="T11" fmla="*/ 101 h 129"/>
                      <a:gd name="T12" fmla="*/ 86 w 101"/>
                      <a:gd name="T13" fmla="*/ 2 h 129"/>
                      <a:gd name="T14" fmla="*/ 100 w 101"/>
                      <a:gd name="T15" fmla="*/ 2 h 129"/>
                      <a:gd name="T16" fmla="*/ 101 w 101"/>
                      <a:gd name="T17" fmla="*/ 0 h 129"/>
                      <a:gd name="T18" fmla="*/ 84 w 101"/>
                      <a:gd name="T19" fmla="*/ 1 h 129"/>
                      <a:gd name="T20" fmla="*/ 84 w 101"/>
                      <a:gd name="T21" fmla="*/ 96 h 129"/>
                      <a:gd name="T22" fmla="*/ 18 w 101"/>
                      <a:gd name="T23" fmla="*/ 0 h 129"/>
                      <a:gd name="T24" fmla="*/ 0 w 101"/>
                      <a:gd name="T25" fmla="*/ 1 h 129"/>
                      <a:gd name="T26" fmla="*/ 0 w 101"/>
                      <a:gd name="T27" fmla="*/ 129 h 1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1"/>
                      <a:gd name="T43" fmla="*/ 0 h 129"/>
                      <a:gd name="T44" fmla="*/ 101 w 101"/>
                      <a:gd name="T45" fmla="*/ 129 h 1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1" h="129">
                        <a:moveTo>
                          <a:pt x="0" y="129"/>
                        </a:moveTo>
                        <a:lnTo>
                          <a:pt x="2" y="129"/>
                        </a:lnTo>
                        <a:lnTo>
                          <a:pt x="2" y="2"/>
                        </a:lnTo>
                        <a:lnTo>
                          <a:pt x="17" y="2"/>
                        </a:lnTo>
                        <a:lnTo>
                          <a:pt x="84" y="102"/>
                        </a:lnTo>
                        <a:lnTo>
                          <a:pt x="86" y="101"/>
                        </a:lnTo>
                        <a:lnTo>
                          <a:pt x="86" y="2"/>
                        </a:lnTo>
                        <a:lnTo>
                          <a:pt x="100" y="2"/>
                        </a:lnTo>
                        <a:lnTo>
                          <a:pt x="101" y="0"/>
                        </a:lnTo>
                        <a:lnTo>
                          <a:pt x="84" y="1"/>
                        </a:lnTo>
                        <a:lnTo>
                          <a:pt x="84" y="96"/>
                        </a:lnTo>
                        <a:lnTo>
                          <a:pt x="18" y="0"/>
                        </a:lnTo>
                        <a:lnTo>
                          <a:pt x="0" y="1"/>
                        </a:lnTo>
                        <a:lnTo>
                          <a:pt x="0" y="12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5" name="Freeform 1413"/>
                  <p:cNvSpPr>
                    <a:spLocks/>
                  </p:cNvSpPr>
                  <p:nvPr/>
                </p:nvSpPr>
                <p:spPr bwMode="auto">
                  <a:xfrm>
                    <a:off x="2959" y="2378"/>
                    <a:ext cx="52" cy="66"/>
                  </a:xfrm>
                  <a:custGeom>
                    <a:avLst/>
                    <a:gdLst>
                      <a:gd name="T0" fmla="*/ 100 w 102"/>
                      <a:gd name="T1" fmla="*/ 2 h 131"/>
                      <a:gd name="T2" fmla="*/ 100 w 102"/>
                      <a:gd name="T3" fmla="*/ 126 h 131"/>
                      <a:gd name="T4" fmla="*/ 84 w 102"/>
                      <a:gd name="T5" fmla="*/ 126 h 131"/>
                      <a:gd name="T6" fmla="*/ 18 w 102"/>
                      <a:gd name="T7" fmla="*/ 27 h 131"/>
                      <a:gd name="T8" fmla="*/ 16 w 102"/>
                      <a:gd name="T9" fmla="*/ 28 h 131"/>
                      <a:gd name="T10" fmla="*/ 16 w 102"/>
                      <a:gd name="T11" fmla="*/ 126 h 131"/>
                      <a:gd name="T12" fmla="*/ 2 w 102"/>
                      <a:gd name="T13" fmla="*/ 126 h 131"/>
                      <a:gd name="T14" fmla="*/ 0 w 102"/>
                      <a:gd name="T15" fmla="*/ 129 h 131"/>
                      <a:gd name="T16" fmla="*/ 1 w 102"/>
                      <a:gd name="T17" fmla="*/ 131 h 131"/>
                      <a:gd name="T18" fmla="*/ 18 w 102"/>
                      <a:gd name="T19" fmla="*/ 130 h 131"/>
                      <a:gd name="T20" fmla="*/ 18 w 102"/>
                      <a:gd name="T21" fmla="*/ 33 h 131"/>
                      <a:gd name="T22" fmla="*/ 84 w 102"/>
                      <a:gd name="T23" fmla="*/ 131 h 131"/>
                      <a:gd name="T24" fmla="*/ 102 w 102"/>
                      <a:gd name="T25" fmla="*/ 130 h 131"/>
                      <a:gd name="T26" fmla="*/ 101 w 102"/>
                      <a:gd name="T27" fmla="*/ 0 h 131"/>
                      <a:gd name="T28" fmla="*/ 100 w 102"/>
                      <a:gd name="T29" fmla="*/ 2 h 1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2"/>
                      <a:gd name="T46" fmla="*/ 0 h 131"/>
                      <a:gd name="T47" fmla="*/ 102 w 102"/>
                      <a:gd name="T48" fmla="*/ 131 h 1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2" h="131">
                        <a:moveTo>
                          <a:pt x="100" y="2"/>
                        </a:moveTo>
                        <a:lnTo>
                          <a:pt x="100" y="126"/>
                        </a:lnTo>
                        <a:lnTo>
                          <a:pt x="84" y="126"/>
                        </a:lnTo>
                        <a:lnTo>
                          <a:pt x="18" y="27"/>
                        </a:lnTo>
                        <a:lnTo>
                          <a:pt x="16" y="28"/>
                        </a:lnTo>
                        <a:lnTo>
                          <a:pt x="16" y="126"/>
                        </a:lnTo>
                        <a:lnTo>
                          <a:pt x="2" y="126"/>
                        </a:lnTo>
                        <a:lnTo>
                          <a:pt x="0" y="129"/>
                        </a:lnTo>
                        <a:lnTo>
                          <a:pt x="1" y="131"/>
                        </a:lnTo>
                        <a:lnTo>
                          <a:pt x="18" y="130"/>
                        </a:lnTo>
                        <a:lnTo>
                          <a:pt x="18" y="33"/>
                        </a:lnTo>
                        <a:lnTo>
                          <a:pt x="84" y="131"/>
                        </a:lnTo>
                        <a:lnTo>
                          <a:pt x="102" y="130"/>
                        </a:lnTo>
                        <a:lnTo>
                          <a:pt x="101" y="0"/>
                        </a:lnTo>
                        <a:lnTo>
                          <a:pt x="10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6" name="Freeform 1414"/>
                  <p:cNvSpPr>
                    <a:spLocks noEditPoints="1"/>
                  </p:cNvSpPr>
                  <p:nvPr/>
                </p:nvSpPr>
                <p:spPr bwMode="auto">
                  <a:xfrm>
                    <a:off x="3021" y="2378"/>
                    <a:ext cx="62" cy="66"/>
                  </a:xfrm>
                  <a:custGeom>
                    <a:avLst/>
                    <a:gdLst>
                      <a:gd name="T0" fmla="*/ 1 w 122"/>
                      <a:gd name="T1" fmla="*/ 53 h 133"/>
                      <a:gd name="T2" fmla="*/ 7 w 122"/>
                      <a:gd name="T3" fmla="*/ 36 h 133"/>
                      <a:gd name="T4" fmla="*/ 15 w 122"/>
                      <a:gd name="T5" fmla="*/ 21 h 133"/>
                      <a:gd name="T6" fmla="*/ 28 w 122"/>
                      <a:gd name="T7" fmla="*/ 10 h 133"/>
                      <a:gd name="T8" fmla="*/ 41 w 122"/>
                      <a:gd name="T9" fmla="*/ 3 h 133"/>
                      <a:gd name="T10" fmla="*/ 58 w 122"/>
                      <a:gd name="T11" fmla="*/ 0 h 133"/>
                      <a:gd name="T12" fmla="*/ 70 w 122"/>
                      <a:gd name="T13" fmla="*/ 0 h 133"/>
                      <a:gd name="T14" fmla="*/ 81 w 122"/>
                      <a:gd name="T15" fmla="*/ 3 h 133"/>
                      <a:gd name="T16" fmla="*/ 91 w 122"/>
                      <a:gd name="T17" fmla="*/ 7 h 133"/>
                      <a:gd name="T18" fmla="*/ 100 w 122"/>
                      <a:gd name="T19" fmla="*/ 13 h 133"/>
                      <a:gd name="T20" fmla="*/ 108 w 122"/>
                      <a:gd name="T21" fmla="*/ 21 h 133"/>
                      <a:gd name="T22" fmla="*/ 114 w 122"/>
                      <a:gd name="T23" fmla="*/ 29 h 133"/>
                      <a:gd name="T24" fmla="*/ 119 w 122"/>
                      <a:gd name="T25" fmla="*/ 40 h 133"/>
                      <a:gd name="T26" fmla="*/ 121 w 122"/>
                      <a:gd name="T27" fmla="*/ 51 h 133"/>
                      <a:gd name="T28" fmla="*/ 122 w 122"/>
                      <a:gd name="T29" fmla="*/ 64 h 133"/>
                      <a:gd name="T30" fmla="*/ 122 w 122"/>
                      <a:gd name="T31" fmla="*/ 75 h 133"/>
                      <a:gd name="T32" fmla="*/ 120 w 122"/>
                      <a:gd name="T33" fmla="*/ 87 h 133"/>
                      <a:gd name="T34" fmla="*/ 116 w 122"/>
                      <a:gd name="T35" fmla="*/ 98 h 133"/>
                      <a:gd name="T36" fmla="*/ 111 w 122"/>
                      <a:gd name="T37" fmla="*/ 109 h 133"/>
                      <a:gd name="T38" fmla="*/ 104 w 122"/>
                      <a:gd name="T39" fmla="*/ 117 h 133"/>
                      <a:gd name="T40" fmla="*/ 94 w 122"/>
                      <a:gd name="T41" fmla="*/ 123 h 133"/>
                      <a:gd name="T42" fmla="*/ 85 w 122"/>
                      <a:gd name="T43" fmla="*/ 128 h 133"/>
                      <a:gd name="T44" fmla="*/ 75 w 122"/>
                      <a:gd name="T45" fmla="*/ 131 h 133"/>
                      <a:gd name="T46" fmla="*/ 64 w 122"/>
                      <a:gd name="T47" fmla="*/ 132 h 133"/>
                      <a:gd name="T48" fmla="*/ 53 w 122"/>
                      <a:gd name="T49" fmla="*/ 132 h 133"/>
                      <a:gd name="T50" fmla="*/ 41 w 122"/>
                      <a:gd name="T51" fmla="*/ 130 h 133"/>
                      <a:gd name="T52" fmla="*/ 32 w 122"/>
                      <a:gd name="T53" fmla="*/ 125 h 133"/>
                      <a:gd name="T54" fmla="*/ 23 w 122"/>
                      <a:gd name="T55" fmla="*/ 119 h 133"/>
                      <a:gd name="T56" fmla="*/ 15 w 122"/>
                      <a:gd name="T57" fmla="*/ 111 h 133"/>
                      <a:gd name="T58" fmla="*/ 9 w 122"/>
                      <a:gd name="T59" fmla="*/ 103 h 133"/>
                      <a:gd name="T60" fmla="*/ 5 w 122"/>
                      <a:gd name="T61" fmla="*/ 93 h 133"/>
                      <a:gd name="T62" fmla="*/ 2 w 122"/>
                      <a:gd name="T63" fmla="*/ 82 h 133"/>
                      <a:gd name="T64" fmla="*/ 1 w 122"/>
                      <a:gd name="T65" fmla="*/ 71 h 133"/>
                      <a:gd name="T66" fmla="*/ 17 w 122"/>
                      <a:gd name="T67" fmla="*/ 68 h 133"/>
                      <a:gd name="T68" fmla="*/ 20 w 122"/>
                      <a:gd name="T69" fmla="*/ 82 h 133"/>
                      <a:gd name="T70" fmla="*/ 23 w 122"/>
                      <a:gd name="T71" fmla="*/ 95 h 133"/>
                      <a:gd name="T72" fmla="*/ 30 w 122"/>
                      <a:gd name="T73" fmla="*/ 105 h 133"/>
                      <a:gd name="T74" fmla="*/ 39 w 122"/>
                      <a:gd name="T75" fmla="*/ 112 h 133"/>
                      <a:gd name="T76" fmla="*/ 50 w 122"/>
                      <a:gd name="T77" fmla="*/ 116 h 133"/>
                      <a:gd name="T78" fmla="*/ 61 w 122"/>
                      <a:gd name="T79" fmla="*/ 118 h 133"/>
                      <a:gd name="T80" fmla="*/ 74 w 122"/>
                      <a:gd name="T81" fmla="*/ 116 h 133"/>
                      <a:gd name="T82" fmla="*/ 84 w 122"/>
                      <a:gd name="T83" fmla="*/ 112 h 133"/>
                      <a:gd name="T84" fmla="*/ 92 w 122"/>
                      <a:gd name="T85" fmla="*/ 105 h 133"/>
                      <a:gd name="T86" fmla="*/ 100 w 122"/>
                      <a:gd name="T87" fmla="*/ 94 h 133"/>
                      <a:gd name="T88" fmla="*/ 104 w 122"/>
                      <a:gd name="T89" fmla="*/ 81 h 133"/>
                      <a:gd name="T90" fmla="*/ 105 w 122"/>
                      <a:gd name="T91" fmla="*/ 67 h 133"/>
                      <a:gd name="T92" fmla="*/ 105 w 122"/>
                      <a:gd name="T93" fmla="*/ 57 h 133"/>
                      <a:gd name="T94" fmla="*/ 103 w 122"/>
                      <a:gd name="T95" fmla="*/ 48 h 133"/>
                      <a:gd name="T96" fmla="*/ 99 w 122"/>
                      <a:gd name="T97" fmla="*/ 40 h 133"/>
                      <a:gd name="T98" fmla="*/ 96 w 122"/>
                      <a:gd name="T99" fmla="*/ 32 h 133"/>
                      <a:gd name="T100" fmla="*/ 91 w 122"/>
                      <a:gd name="T101" fmla="*/ 26 h 133"/>
                      <a:gd name="T102" fmla="*/ 84 w 122"/>
                      <a:gd name="T103" fmla="*/ 22 h 133"/>
                      <a:gd name="T104" fmla="*/ 77 w 122"/>
                      <a:gd name="T105" fmla="*/ 18 h 133"/>
                      <a:gd name="T106" fmla="*/ 70 w 122"/>
                      <a:gd name="T107" fmla="*/ 15 h 133"/>
                      <a:gd name="T108" fmla="*/ 61 w 122"/>
                      <a:gd name="T109" fmla="*/ 15 h 133"/>
                      <a:gd name="T110" fmla="*/ 51 w 122"/>
                      <a:gd name="T111" fmla="*/ 17 h 133"/>
                      <a:gd name="T112" fmla="*/ 40 w 122"/>
                      <a:gd name="T113" fmla="*/ 20 h 133"/>
                      <a:gd name="T114" fmla="*/ 30 w 122"/>
                      <a:gd name="T115" fmla="*/ 28 h 133"/>
                      <a:gd name="T116" fmla="*/ 23 w 122"/>
                      <a:gd name="T117" fmla="*/ 37 h 133"/>
                      <a:gd name="T118" fmla="*/ 20 w 122"/>
                      <a:gd name="T119" fmla="*/ 51 h 133"/>
                      <a:gd name="T120" fmla="*/ 17 w 122"/>
                      <a:gd name="T121" fmla="*/ 68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2"/>
                      <a:gd name="T184" fmla="*/ 0 h 133"/>
                      <a:gd name="T185" fmla="*/ 122 w 122"/>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2" h="133">
                        <a:moveTo>
                          <a:pt x="0" y="68"/>
                        </a:moveTo>
                        <a:lnTo>
                          <a:pt x="1" y="63"/>
                        </a:lnTo>
                        <a:lnTo>
                          <a:pt x="1" y="58"/>
                        </a:lnTo>
                        <a:lnTo>
                          <a:pt x="1" y="53"/>
                        </a:lnTo>
                        <a:lnTo>
                          <a:pt x="2" y="49"/>
                        </a:lnTo>
                        <a:lnTo>
                          <a:pt x="3" y="44"/>
                        </a:lnTo>
                        <a:lnTo>
                          <a:pt x="5" y="40"/>
                        </a:lnTo>
                        <a:lnTo>
                          <a:pt x="7" y="36"/>
                        </a:lnTo>
                        <a:lnTo>
                          <a:pt x="8" y="32"/>
                        </a:lnTo>
                        <a:lnTo>
                          <a:pt x="10" y="28"/>
                        </a:lnTo>
                        <a:lnTo>
                          <a:pt x="13" y="25"/>
                        </a:lnTo>
                        <a:lnTo>
                          <a:pt x="15" y="21"/>
                        </a:lnTo>
                        <a:lnTo>
                          <a:pt x="17" y="19"/>
                        </a:lnTo>
                        <a:lnTo>
                          <a:pt x="21" y="15"/>
                        </a:lnTo>
                        <a:lnTo>
                          <a:pt x="24" y="13"/>
                        </a:lnTo>
                        <a:lnTo>
                          <a:pt x="28" y="10"/>
                        </a:lnTo>
                        <a:lnTo>
                          <a:pt x="30" y="9"/>
                        </a:lnTo>
                        <a:lnTo>
                          <a:pt x="33" y="6"/>
                        </a:lnTo>
                        <a:lnTo>
                          <a:pt x="38" y="4"/>
                        </a:lnTo>
                        <a:lnTo>
                          <a:pt x="41" y="3"/>
                        </a:lnTo>
                        <a:lnTo>
                          <a:pt x="45" y="2"/>
                        </a:lnTo>
                        <a:lnTo>
                          <a:pt x="50" y="0"/>
                        </a:lnTo>
                        <a:lnTo>
                          <a:pt x="53" y="0"/>
                        </a:lnTo>
                        <a:lnTo>
                          <a:pt x="58" y="0"/>
                        </a:lnTo>
                        <a:lnTo>
                          <a:pt x="61" y="0"/>
                        </a:lnTo>
                        <a:lnTo>
                          <a:pt x="64" y="0"/>
                        </a:lnTo>
                        <a:lnTo>
                          <a:pt x="67" y="0"/>
                        </a:lnTo>
                        <a:lnTo>
                          <a:pt x="70" y="0"/>
                        </a:lnTo>
                        <a:lnTo>
                          <a:pt x="73" y="0"/>
                        </a:lnTo>
                        <a:lnTo>
                          <a:pt x="76" y="2"/>
                        </a:lnTo>
                        <a:lnTo>
                          <a:pt x="78" y="3"/>
                        </a:lnTo>
                        <a:lnTo>
                          <a:pt x="81" y="3"/>
                        </a:lnTo>
                        <a:lnTo>
                          <a:pt x="84" y="4"/>
                        </a:lnTo>
                        <a:lnTo>
                          <a:pt x="86" y="5"/>
                        </a:lnTo>
                        <a:lnTo>
                          <a:pt x="89" y="6"/>
                        </a:lnTo>
                        <a:lnTo>
                          <a:pt x="91" y="7"/>
                        </a:lnTo>
                        <a:lnTo>
                          <a:pt x="93" y="10"/>
                        </a:lnTo>
                        <a:lnTo>
                          <a:pt x="96" y="11"/>
                        </a:lnTo>
                        <a:lnTo>
                          <a:pt x="98" y="12"/>
                        </a:lnTo>
                        <a:lnTo>
                          <a:pt x="100" y="13"/>
                        </a:lnTo>
                        <a:lnTo>
                          <a:pt x="103" y="15"/>
                        </a:lnTo>
                        <a:lnTo>
                          <a:pt x="105" y="17"/>
                        </a:lnTo>
                        <a:lnTo>
                          <a:pt x="106" y="19"/>
                        </a:lnTo>
                        <a:lnTo>
                          <a:pt x="108" y="21"/>
                        </a:lnTo>
                        <a:lnTo>
                          <a:pt x="109" y="24"/>
                        </a:lnTo>
                        <a:lnTo>
                          <a:pt x="112" y="25"/>
                        </a:lnTo>
                        <a:lnTo>
                          <a:pt x="113" y="27"/>
                        </a:lnTo>
                        <a:lnTo>
                          <a:pt x="114" y="29"/>
                        </a:lnTo>
                        <a:lnTo>
                          <a:pt x="115" y="33"/>
                        </a:lnTo>
                        <a:lnTo>
                          <a:pt x="116" y="35"/>
                        </a:lnTo>
                        <a:lnTo>
                          <a:pt x="117" y="37"/>
                        </a:lnTo>
                        <a:lnTo>
                          <a:pt x="119" y="40"/>
                        </a:lnTo>
                        <a:lnTo>
                          <a:pt x="120" y="43"/>
                        </a:lnTo>
                        <a:lnTo>
                          <a:pt x="120" y="45"/>
                        </a:lnTo>
                        <a:lnTo>
                          <a:pt x="121" y="49"/>
                        </a:lnTo>
                        <a:lnTo>
                          <a:pt x="121" y="51"/>
                        </a:lnTo>
                        <a:lnTo>
                          <a:pt x="122" y="55"/>
                        </a:lnTo>
                        <a:lnTo>
                          <a:pt x="122" y="57"/>
                        </a:lnTo>
                        <a:lnTo>
                          <a:pt x="122" y="60"/>
                        </a:lnTo>
                        <a:lnTo>
                          <a:pt x="122" y="64"/>
                        </a:lnTo>
                        <a:lnTo>
                          <a:pt x="122" y="67"/>
                        </a:lnTo>
                        <a:lnTo>
                          <a:pt x="122" y="70"/>
                        </a:lnTo>
                        <a:lnTo>
                          <a:pt x="122" y="73"/>
                        </a:lnTo>
                        <a:lnTo>
                          <a:pt x="122" y="75"/>
                        </a:lnTo>
                        <a:lnTo>
                          <a:pt x="122" y="79"/>
                        </a:lnTo>
                        <a:lnTo>
                          <a:pt x="121" y="81"/>
                        </a:lnTo>
                        <a:lnTo>
                          <a:pt x="121" y="85"/>
                        </a:lnTo>
                        <a:lnTo>
                          <a:pt x="120" y="87"/>
                        </a:lnTo>
                        <a:lnTo>
                          <a:pt x="119" y="90"/>
                        </a:lnTo>
                        <a:lnTo>
                          <a:pt x="119" y="93"/>
                        </a:lnTo>
                        <a:lnTo>
                          <a:pt x="117" y="96"/>
                        </a:lnTo>
                        <a:lnTo>
                          <a:pt x="116" y="98"/>
                        </a:lnTo>
                        <a:lnTo>
                          <a:pt x="114" y="102"/>
                        </a:lnTo>
                        <a:lnTo>
                          <a:pt x="113" y="104"/>
                        </a:lnTo>
                        <a:lnTo>
                          <a:pt x="112" y="106"/>
                        </a:lnTo>
                        <a:lnTo>
                          <a:pt x="111" y="109"/>
                        </a:lnTo>
                        <a:lnTo>
                          <a:pt x="108" y="111"/>
                        </a:lnTo>
                        <a:lnTo>
                          <a:pt x="107" y="112"/>
                        </a:lnTo>
                        <a:lnTo>
                          <a:pt x="105" y="115"/>
                        </a:lnTo>
                        <a:lnTo>
                          <a:pt x="104" y="117"/>
                        </a:lnTo>
                        <a:lnTo>
                          <a:pt x="101" y="118"/>
                        </a:lnTo>
                        <a:lnTo>
                          <a:pt x="99" y="120"/>
                        </a:lnTo>
                        <a:lnTo>
                          <a:pt x="97" y="121"/>
                        </a:lnTo>
                        <a:lnTo>
                          <a:pt x="94" y="123"/>
                        </a:lnTo>
                        <a:lnTo>
                          <a:pt x="92" y="125"/>
                        </a:lnTo>
                        <a:lnTo>
                          <a:pt x="90" y="126"/>
                        </a:lnTo>
                        <a:lnTo>
                          <a:pt x="88" y="127"/>
                        </a:lnTo>
                        <a:lnTo>
                          <a:pt x="85" y="128"/>
                        </a:lnTo>
                        <a:lnTo>
                          <a:pt x="83" y="128"/>
                        </a:lnTo>
                        <a:lnTo>
                          <a:pt x="79" y="130"/>
                        </a:lnTo>
                        <a:lnTo>
                          <a:pt x="77" y="131"/>
                        </a:lnTo>
                        <a:lnTo>
                          <a:pt x="75" y="131"/>
                        </a:lnTo>
                        <a:lnTo>
                          <a:pt x="73" y="132"/>
                        </a:lnTo>
                        <a:lnTo>
                          <a:pt x="69" y="132"/>
                        </a:lnTo>
                        <a:lnTo>
                          <a:pt x="67" y="132"/>
                        </a:lnTo>
                        <a:lnTo>
                          <a:pt x="64" y="132"/>
                        </a:lnTo>
                        <a:lnTo>
                          <a:pt x="61" y="133"/>
                        </a:lnTo>
                        <a:lnTo>
                          <a:pt x="59" y="132"/>
                        </a:lnTo>
                        <a:lnTo>
                          <a:pt x="55" y="132"/>
                        </a:lnTo>
                        <a:lnTo>
                          <a:pt x="53" y="132"/>
                        </a:lnTo>
                        <a:lnTo>
                          <a:pt x="50" y="132"/>
                        </a:lnTo>
                        <a:lnTo>
                          <a:pt x="47" y="131"/>
                        </a:lnTo>
                        <a:lnTo>
                          <a:pt x="44" y="130"/>
                        </a:lnTo>
                        <a:lnTo>
                          <a:pt x="41" y="130"/>
                        </a:lnTo>
                        <a:lnTo>
                          <a:pt x="39" y="128"/>
                        </a:lnTo>
                        <a:lnTo>
                          <a:pt x="37" y="127"/>
                        </a:lnTo>
                        <a:lnTo>
                          <a:pt x="35" y="126"/>
                        </a:lnTo>
                        <a:lnTo>
                          <a:pt x="32" y="125"/>
                        </a:lnTo>
                        <a:lnTo>
                          <a:pt x="29" y="124"/>
                        </a:lnTo>
                        <a:lnTo>
                          <a:pt x="28" y="121"/>
                        </a:lnTo>
                        <a:lnTo>
                          <a:pt x="25" y="120"/>
                        </a:lnTo>
                        <a:lnTo>
                          <a:pt x="23" y="119"/>
                        </a:lnTo>
                        <a:lnTo>
                          <a:pt x="21" y="117"/>
                        </a:lnTo>
                        <a:lnTo>
                          <a:pt x="18" y="116"/>
                        </a:lnTo>
                        <a:lnTo>
                          <a:pt x="17" y="113"/>
                        </a:lnTo>
                        <a:lnTo>
                          <a:pt x="15" y="111"/>
                        </a:lnTo>
                        <a:lnTo>
                          <a:pt x="14" y="109"/>
                        </a:lnTo>
                        <a:lnTo>
                          <a:pt x="11" y="108"/>
                        </a:lnTo>
                        <a:lnTo>
                          <a:pt x="10" y="105"/>
                        </a:lnTo>
                        <a:lnTo>
                          <a:pt x="9" y="103"/>
                        </a:lnTo>
                        <a:lnTo>
                          <a:pt x="7" y="101"/>
                        </a:lnTo>
                        <a:lnTo>
                          <a:pt x="7" y="97"/>
                        </a:lnTo>
                        <a:lnTo>
                          <a:pt x="6" y="95"/>
                        </a:lnTo>
                        <a:lnTo>
                          <a:pt x="5" y="93"/>
                        </a:lnTo>
                        <a:lnTo>
                          <a:pt x="3" y="90"/>
                        </a:lnTo>
                        <a:lnTo>
                          <a:pt x="3" y="87"/>
                        </a:lnTo>
                        <a:lnTo>
                          <a:pt x="2" y="85"/>
                        </a:lnTo>
                        <a:lnTo>
                          <a:pt x="2" y="82"/>
                        </a:lnTo>
                        <a:lnTo>
                          <a:pt x="1" y="79"/>
                        </a:lnTo>
                        <a:lnTo>
                          <a:pt x="1" y="77"/>
                        </a:lnTo>
                        <a:lnTo>
                          <a:pt x="1" y="73"/>
                        </a:lnTo>
                        <a:lnTo>
                          <a:pt x="1" y="71"/>
                        </a:lnTo>
                        <a:lnTo>
                          <a:pt x="0" y="68"/>
                        </a:lnTo>
                        <a:close/>
                        <a:moveTo>
                          <a:pt x="17" y="68"/>
                        </a:moveTo>
                        <a:lnTo>
                          <a:pt x="18" y="72"/>
                        </a:lnTo>
                        <a:lnTo>
                          <a:pt x="18" y="75"/>
                        </a:lnTo>
                        <a:lnTo>
                          <a:pt x="18" y="79"/>
                        </a:lnTo>
                        <a:lnTo>
                          <a:pt x="20" y="82"/>
                        </a:lnTo>
                        <a:lnTo>
                          <a:pt x="20" y="86"/>
                        </a:lnTo>
                        <a:lnTo>
                          <a:pt x="21" y="89"/>
                        </a:lnTo>
                        <a:lnTo>
                          <a:pt x="22" y="91"/>
                        </a:lnTo>
                        <a:lnTo>
                          <a:pt x="23" y="95"/>
                        </a:lnTo>
                        <a:lnTo>
                          <a:pt x="25" y="97"/>
                        </a:lnTo>
                        <a:lnTo>
                          <a:pt x="26" y="100"/>
                        </a:lnTo>
                        <a:lnTo>
                          <a:pt x="29" y="102"/>
                        </a:lnTo>
                        <a:lnTo>
                          <a:pt x="30" y="105"/>
                        </a:lnTo>
                        <a:lnTo>
                          <a:pt x="32" y="106"/>
                        </a:lnTo>
                        <a:lnTo>
                          <a:pt x="35" y="109"/>
                        </a:lnTo>
                        <a:lnTo>
                          <a:pt x="37" y="110"/>
                        </a:lnTo>
                        <a:lnTo>
                          <a:pt x="39" y="112"/>
                        </a:lnTo>
                        <a:lnTo>
                          <a:pt x="43" y="113"/>
                        </a:lnTo>
                        <a:lnTo>
                          <a:pt x="45" y="115"/>
                        </a:lnTo>
                        <a:lnTo>
                          <a:pt x="47" y="116"/>
                        </a:lnTo>
                        <a:lnTo>
                          <a:pt x="50" y="116"/>
                        </a:lnTo>
                        <a:lnTo>
                          <a:pt x="53" y="117"/>
                        </a:lnTo>
                        <a:lnTo>
                          <a:pt x="55" y="117"/>
                        </a:lnTo>
                        <a:lnTo>
                          <a:pt x="59" y="117"/>
                        </a:lnTo>
                        <a:lnTo>
                          <a:pt x="61" y="118"/>
                        </a:lnTo>
                        <a:lnTo>
                          <a:pt x="64" y="117"/>
                        </a:lnTo>
                        <a:lnTo>
                          <a:pt x="68" y="117"/>
                        </a:lnTo>
                        <a:lnTo>
                          <a:pt x="70" y="117"/>
                        </a:lnTo>
                        <a:lnTo>
                          <a:pt x="74" y="116"/>
                        </a:lnTo>
                        <a:lnTo>
                          <a:pt x="76" y="116"/>
                        </a:lnTo>
                        <a:lnTo>
                          <a:pt x="78" y="115"/>
                        </a:lnTo>
                        <a:lnTo>
                          <a:pt x="81" y="113"/>
                        </a:lnTo>
                        <a:lnTo>
                          <a:pt x="84" y="112"/>
                        </a:lnTo>
                        <a:lnTo>
                          <a:pt x="86" y="110"/>
                        </a:lnTo>
                        <a:lnTo>
                          <a:pt x="89" y="109"/>
                        </a:lnTo>
                        <a:lnTo>
                          <a:pt x="91" y="106"/>
                        </a:lnTo>
                        <a:lnTo>
                          <a:pt x="92" y="105"/>
                        </a:lnTo>
                        <a:lnTo>
                          <a:pt x="94" y="102"/>
                        </a:lnTo>
                        <a:lnTo>
                          <a:pt x="97" y="100"/>
                        </a:lnTo>
                        <a:lnTo>
                          <a:pt x="98" y="97"/>
                        </a:lnTo>
                        <a:lnTo>
                          <a:pt x="100" y="94"/>
                        </a:lnTo>
                        <a:lnTo>
                          <a:pt x="101" y="91"/>
                        </a:lnTo>
                        <a:lnTo>
                          <a:pt x="103" y="88"/>
                        </a:lnTo>
                        <a:lnTo>
                          <a:pt x="104" y="85"/>
                        </a:lnTo>
                        <a:lnTo>
                          <a:pt x="104" y="81"/>
                        </a:lnTo>
                        <a:lnTo>
                          <a:pt x="105" y="78"/>
                        </a:lnTo>
                        <a:lnTo>
                          <a:pt x="105" y="74"/>
                        </a:lnTo>
                        <a:lnTo>
                          <a:pt x="105" y="71"/>
                        </a:lnTo>
                        <a:lnTo>
                          <a:pt x="105" y="67"/>
                        </a:lnTo>
                        <a:lnTo>
                          <a:pt x="105" y="64"/>
                        </a:lnTo>
                        <a:lnTo>
                          <a:pt x="105" y="62"/>
                        </a:lnTo>
                        <a:lnTo>
                          <a:pt x="105" y="59"/>
                        </a:lnTo>
                        <a:lnTo>
                          <a:pt x="105" y="57"/>
                        </a:lnTo>
                        <a:lnTo>
                          <a:pt x="105" y="55"/>
                        </a:lnTo>
                        <a:lnTo>
                          <a:pt x="104" y="51"/>
                        </a:lnTo>
                        <a:lnTo>
                          <a:pt x="104" y="50"/>
                        </a:lnTo>
                        <a:lnTo>
                          <a:pt x="103" y="48"/>
                        </a:lnTo>
                        <a:lnTo>
                          <a:pt x="103" y="45"/>
                        </a:lnTo>
                        <a:lnTo>
                          <a:pt x="101" y="43"/>
                        </a:lnTo>
                        <a:lnTo>
                          <a:pt x="100" y="41"/>
                        </a:lnTo>
                        <a:lnTo>
                          <a:pt x="99" y="40"/>
                        </a:lnTo>
                        <a:lnTo>
                          <a:pt x="99" y="37"/>
                        </a:lnTo>
                        <a:lnTo>
                          <a:pt x="98" y="35"/>
                        </a:lnTo>
                        <a:lnTo>
                          <a:pt x="97" y="34"/>
                        </a:lnTo>
                        <a:lnTo>
                          <a:pt x="96" y="32"/>
                        </a:lnTo>
                        <a:lnTo>
                          <a:pt x="94" y="30"/>
                        </a:lnTo>
                        <a:lnTo>
                          <a:pt x="93" y="29"/>
                        </a:lnTo>
                        <a:lnTo>
                          <a:pt x="92" y="28"/>
                        </a:lnTo>
                        <a:lnTo>
                          <a:pt x="91" y="26"/>
                        </a:lnTo>
                        <a:lnTo>
                          <a:pt x="90" y="25"/>
                        </a:lnTo>
                        <a:lnTo>
                          <a:pt x="88" y="24"/>
                        </a:lnTo>
                        <a:lnTo>
                          <a:pt x="86" y="22"/>
                        </a:lnTo>
                        <a:lnTo>
                          <a:pt x="84" y="22"/>
                        </a:lnTo>
                        <a:lnTo>
                          <a:pt x="83" y="21"/>
                        </a:lnTo>
                        <a:lnTo>
                          <a:pt x="81" y="20"/>
                        </a:lnTo>
                        <a:lnTo>
                          <a:pt x="79" y="19"/>
                        </a:lnTo>
                        <a:lnTo>
                          <a:pt x="77" y="18"/>
                        </a:lnTo>
                        <a:lnTo>
                          <a:pt x="76" y="18"/>
                        </a:lnTo>
                        <a:lnTo>
                          <a:pt x="74" y="17"/>
                        </a:lnTo>
                        <a:lnTo>
                          <a:pt x="71" y="17"/>
                        </a:lnTo>
                        <a:lnTo>
                          <a:pt x="70" y="15"/>
                        </a:lnTo>
                        <a:lnTo>
                          <a:pt x="68" y="15"/>
                        </a:lnTo>
                        <a:lnTo>
                          <a:pt x="66" y="15"/>
                        </a:lnTo>
                        <a:lnTo>
                          <a:pt x="63" y="15"/>
                        </a:lnTo>
                        <a:lnTo>
                          <a:pt x="61" y="15"/>
                        </a:lnTo>
                        <a:lnTo>
                          <a:pt x="59" y="15"/>
                        </a:lnTo>
                        <a:lnTo>
                          <a:pt x="56" y="15"/>
                        </a:lnTo>
                        <a:lnTo>
                          <a:pt x="53" y="15"/>
                        </a:lnTo>
                        <a:lnTo>
                          <a:pt x="51" y="17"/>
                        </a:lnTo>
                        <a:lnTo>
                          <a:pt x="48" y="17"/>
                        </a:lnTo>
                        <a:lnTo>
                          <a:pt x="45" y="18"/>
                        </a:lnTo>
                        <a:lnTo>
                          <a:pt x="43" y="19"/>
                        </a:lnTo>
                        <a:lnTo>
                          <a:pt x="40" y="20"/>
                        </a:lnTo>
                        <a:lnTo>
                          <a:pt x="38" y="22"/>
                        </a:lnTo>
                        <a:lnTo>
                          <a:pt x="36" y="24"/>
                        </a:lnTo>
                        <a:lnTo>
                          <a:pt x="33" y="26"/>
                        </a:lnTo>
                        <a:lnTo>
                          <a:pt x="30" y="28"/>
                        </a:lnTo>
                        <a:lnTo>
                          <a:pt x="29" y="29"/>
                        </a:lnTo>
                        <a:lnTo>
                          <a:pt x="26" y="32"/>
                        </a:lnTo>
                        <a:lnTo>
                          <a:pt x="25" y="34"/>
                        </a:lnTo>
                        <a:lnTo>
                          <a:pt x="23" y="37"/>
                        </a:lnTo>
                        <a:lnTo>
                          <a:pt x="22" y="40"/>
                        </a:lnTo>
                        <a:lnTo>
                          <a:pt x="21" y="43"/>
                        </a:lnTo>
                        <a:lnTo>
                          <a:pt x="20" y="47"/>
                        </a:lnTo>
                        <a:lnTo>
                          <a:pt x="20" y="51"/>
                        </a:lnTo>
                        <a:lnTo>
                          <a:pt x="18" y="55"/>
                        </a:lnTo>
                        <a:lnTo>
                          <a:pt x="18" y="59"/>
                        </a:lnTo>
                        <a:lnTo>
                          <a:pt x="18" y="63"/>
                        </a:lnTo>
                        <a:lnTo>
                          <a:pt x="17"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7" name="Freeform 1415"/>
                  <p:cNvSpPr>
                    <a:spLocks/>
                  </p:cNvSpPr>
                  <p:nvPr/>
                </p:nvSpPr>
                <p:spPr bwMode="auto">
                  <a:xfrm>
                    <a:off x="3021" y="2378"/>
                    <a:ext cx="62" cy="66"/>
                  </a:xfrm>
                  <a:custGeom>
                    <a:avLst/>
                    <a:gdLst>
                      <a:gd name="T0" fmla="*/ 1 w 122"/>
                      <a:gd name="T1" fmla="*/ 58 h 133"/>
                      <a:gd name="T2" fmla="*/ 3 w 122"/>
                      <a:gd name="T3" fmla="*/ 44 h 133"/>
                      <a:gd name="T4" fmla="*/ 8 w 122"/>
                      <a:gd name="T5" fmla="*/ 32 h 133"/>
                      <a:gd name="T6" fmla="*/ 15 w 122"/>
                      <a:gd name="T7" fmla="*/ 21 h 133"/>
                      <a:gd name="T8" fmla="*/ 24 w 122"/>
                      <a:gd name="T9" fmla="*/ 13 h 133"/>
                      <a:gd name="T10" fmla="*/ 33 w 122"/>
                      <a:gd name="T11" fmla="*/ 6 h 133"/>
                      <a:gd name="T12" fmla="*/ 45 w 122"/>
                      <a:gd name="T13" fmla="*/ 2 h 133"/>
                      <a:gd name="T14" fmla="*/ 58 w 122"/>
                      <a:gd name="T15" fmla="*/ 0 h 133"/>
                      <a:gd name="T16" fmla="*/ 67 w 122"/>
                      <a:gd name="T17" fmla="*/ 0 h 133"/>
                      <a:gd name="T18" fmla="*/ 76 w 122"/>
                      <a:gd name="T19" fmla="*/ 2 h 133"/>
                      <a:gd name="T20" fmla="*/ 84 w 122"/>
                      <a:gd name="T21" fmla="*/ 4 h 133"/>
                      <a:gd name="T22" fmla="*/ 91 w 122"/>
                      <a:gd name="T23" fmla="*/ 7 h 133"/>
                      <a:gd name="T24" fmla="*/ 98 w 122"/>
                      <a:gd name="T25" fmla="*/ 12 h 133"/>
                      <a:gd name="T26" fmla="*/ 105 w 122"/>
                      <a:gd name="T27" fmla="*/ 17 h 133"/>
                      <a:gd name="T28" fmla="*/ 109 w 122"/>
                      <a:gd name="T29" fmla="*/ 24 h 133"/>
                      <a:gd name="T30" fmla="*/ 114 w 122"/>
                      <a:gd name="T31" fmla="*/ 29 h 133"/>
                      <a:gd name="T32" fmla="*/ 117 w 122"/>
                      <a:gd name="T33" fmla="*/ 37 h 133"/>
                      <a:gd name="T34" fmla="*/ 120 w 122"/>
                      <a:gd name="T35" fmla="*/ 45 h 133"/>
                      <a:gd name="T36" fmla="*/ 122 w 122"/>
                      <a:gd name="T37" fmla="*/ 55 h 133"/>
                      <a:gd name="T38" fmla="*/ 122 w 122"/>
                      <a:gd name="T39" fmla="*/ 64 h 133"/>
                      <a:gd name="T40" fmla="*/ 122 w 122"/>
                      <a:gd name="T41" fmla="*/ 73 h 133"/>
                      <a:gd name="T42" fmla="*/ 121 w 122"/>
                      <a:gd name="T43" fmla="*/ 81 h 133"/>
                      <a:gd name="T44" fmla="*/ 119 w 122"/>
                      <a:gd name="T45" fmla="*/ 90 h 133"/>
                      <a:gd name="T46" fmla="*/ 116 w 122"/>
                      <a:gd name="T47" fmla="*/ 98 h 133"/>
                      <a:gd name="T48" fmla="*/ 112 w 122"/>
                      <a:gd name="T49" fmla="*/ 106 h 133"/>
                      <a:gd name="T50" fmla="*/ 107 w 122"/>
                      <a:gd name="T51" fmla="*/ 112 h 133"/>
                      <a:gd name="T52" fmla="*/ 101 w 122"/>
                      <a:gd name="T53" fmla="*/ 118 h 133"/>
                      <a:gd name="T54" fmla="*/ 94 w 122"/>
                      <a:gd name="T55" fmla="*/ 123 h 133"/>
                      <a:gd name="T56" fmla="*/ 88 w 122"/>
                      <a:gd name="T57" fmla="*/ 127 h 133"/>
                      <a:gd name="T58" fmla="*/ 79 w 122"/>
                      <a:gd name="T59" fmla="*/ 130 h 133"/>
                      <a:gd name="T60" fmla="*/ 73 w 122"/>
                      <a:gd name="T61" fmla="*/ 132 h 133"/>
                      <a:gd name="T62" fmla="*/ 64 w 122"/>
                      <a:gd name="T63" fmla="*/ 132 h 133"/>
                      <a:gd name="T64" fmla="*/ 55 w 122"/>
                      <a:gd name="T65" fmla="*/ 132 h 133"/>
                      <a:gd name="T66" fmla="*/ 47 w 122"/>
                      <a:gd name="T67" fmla="*/ 131 h 133"/>
                      <a:gd name="T68" fmla="*/ 39 w 122"/>
                      <a:gd name="T69" fmla="*/ 128 h 133"/>
                      <a:gd name="T70" fmla="*/ 32 w 122"/>
                      <a:gd name="T71" fmla="*/ 125 h 133"/>
                      <a:gd name="T72" fmla="*/ 25 w 122"/>
                      <a:gd name="T73" fmla="*/ 120 h 133"/>
                      <a:gd name="T74" fmla="*/ 18 w 122"/>
                      <a:gd name="T75" fmla="*/ 116 h 133"/>
                      <a:gd name="T76" fmla="*/ 14 w 122"/>
                      <a:gd name="T77" fmla="*/ 109 h 133"/>
                      <a:gd name="T78" fmla="*/ 9 w 122"/>
                      <a:gd name="T79" fmla="*/ 103 h 133"/>
                      <a:gd name="T80" fmla="*/ 6 w 122"/>
                      <a:gd name="T81" fmla="*/ 95 h 133"/>
                      <a:gd name="T82" fmla="*/ 3 w 122"/>
                      <a:gd name="T83" fmla="*/ 87 h 133"/>
                      <a:gd name="T84" fmla="*/ 1 w 122"/>
                      <a:gd name="T85" fmla="*/ 79 h 133"/>
                      <a:gd name="T86" fmla="*/ 1 w 122"/>
                      <a:gd name="T87" fmla="*/ 71 h 133"/>
                      <a:gd name="T88" fmla="*/ 0 w 122"/>
                      <a:gd name="T89" fmla="*/ 68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2"/>
                      <a:gd name="T136" fmla="*/ 0 h 133"/>
                      <a:gd name="T137" fmla="*/ 122 w 12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2" h="133">
                        <a:moveTo>
                          <a:pt x="0" y="68"/>
                        </a:moveTo>
                        <a:lnTo>
                          <a:pt x="1" y="63"/>
                        </a:lnTo>
                        <a:lnTo>
                          <a:pt x="1" y="58"/>
                        </a:lnTo>
                        <a:lnTo>
                          <a:pt x="1" y="53"/>
                        </a:lnTo>
                        <a:lnTo>
                          <a:pt x="2" y="49"/>
                        </a:lnTo>
                        <a:lnTo>
                          <a:pt x="3" y="44"/>
                        </a:lnTo>
                        <a:lnTo>
                          <a:pt x="5" y="40"/>
                        </a:lnTo>
                        <a:lnTo>
                          <a:pt x="7" y="36"/>
                        </a:lnTo>
                        <a:lnTo>
                          <a:pt x="8" y="32"/>
                        </a:lnTo>
                        <a:lnTo>
                          <a:pt x="10" y="28"/>
                        </a:lnTo>
                        <a:lnTo>
                          <a:pt x="13" y="25"/>
                        </a:lnTo>
                        <a:lnTo>
                          <a:pt x="15" y="21"/>
                        </a:lnTo>
                        <a:lnTo>
                          <a:pt x="17" y="19"/>
                        </a:lnTo>
                        <a:lnTo>
                          <a:pt x="21" y="15"/>
                        </a:lnTo>
                        <a:lnTo>
                          <a:pt x="24" y="13"/>
                        </a:lnTo>
                        <a:lnTo>
                          <a:pt x="28" y="10"/>
                        </a:lnTo>
                        <a:lnTo>
                          <a:pt x="30" y="9"/>
                        </a:lnTo>
                        <a:lnTo>
                          <a:pt x="33" y="6"/>
                        </a:lnTo>
                        <a:lnTo>
                          <a:pt x="38" y="4"/>
                        </a:lnTo>
                        <a:lnTo>
                          <a:pt x="41" y="3"/>
                        </a:lnTo>
                        <a:lnTo>
                          <a:pt x="45" y="2"/>
                        </a:lnTo>
                        <a:lnTo>
                          <a:pt x="50" y="0"/>
                        </a:lnTo>
                        <a:lnTo>
                          <a:pt x="53" y="0"/>
                        </a:lnTo>
                        <a:lnTo>
                          <a:pt x="58" y="0"/>
                        </a:lnTo>
                        <a:lnTo>
                          <a:pt x="61" y="0"/>
                        </a:lnTo>
                        <a:lnTo>
                          <a:pt x="64" y="0"/>
                        </a:lnTo>
                        <a:lnTo>
                          <a:pt x="67" y="0"/>
                        </a:lnTo>
                        <a:lnTo>
                          <a:pt x="70" y="0"/>
                        </a:lnTo>
                        <a:lnTo>
                          <a:pt x="73" y="0"/>
                        </a:lnTo>
                        <a:lnTo>
                          <a:pt x="76" y="2"/>
                        </a:lnTo>
                        <a:lnTo>
                          <a:pt x="78" y="3"/>
                        </a:lnTo>
                        <a:lnTo>
                          <a:pt x="81" y="3"/>
                        </a:lnTo>
                        <a:lnTo>
                          <a:pt x="84" y="4"/>
                        </a:lnTo>
                        <a:lnTo>
                          <a:pt x="86" y="5"/>
                        </a:lnTo>
                        <a:lnTo>
                          <a:pt x="89" y="6"/>
                        </a:lnTo>
                        <a:lnTo>
                          <a:pt x="91" y="7"/>
                        </a:lnTo>
                        <a:lnTo>
                          <a:pt x="93" y="10"/>
                        </a:lnTo>
                        <a:lnTo>
                          <a:pt x="96" y="11"/>
                        </a:lnTo>
                        <a:lnTo>
                          <a:pt x="98" y="12"/>
                        </a:lnTo>
                        <a:lnTo>
                          <a:pt x="100" y="13"/>
                        </a:lnTo>
                        <a:lnTo>
                          <a:pt x="103" y="15"/>
                        </a:lnTo>
                        <a:lnTo>
                          <a:pt x="105" y="17"/>
                        </a:lnTo>
                        <a:lnTo>
                          <a:pt x="106" y="19"/>
                        </a:lnTo>
                        <a:lnTo>
                          <a:pt x="108" y="21"/>
                        </a:lnTo>
                        <a:lnTo>
                          <a:pt x="109" y="24"/>
                        </a:lnTo>
                        <a:lnTo>
                          <a:pt x="112" y="25"/>
                        </a:lnTo>
                        <a:lnTo>
                          <a:pt x="113" y="27"/>
                        </a:lnTo>
                        <a:lnTo>
                          <a:pt x="114" y="29"/>
                        </a:lnTo>
                        <a:lnTo>
                          <a:pt x="115" y="33"/>
                        </a:lnTo>
                        <a:lnTo>
                          <a:pt x="116" y="35"/>
                        </a:lnTo>
                        <a:lnTo>
                          <a:pt x="117" y="37"/>
                        </a:lnTo>
                        <a:lnTo>
                          <a:pt x="119" y="40"/>
                        </a:lnTo>
                        <a:lnTo>
                          <a:pt x="120" y="43"/>
                        </a:lnTo>
                        <a:lnTo>
                          <a:pt x="120" y="45"/>
                        </a:lnTo>
                        <a:lnTo>
                          <a:pt x="121" y="49"/>
                        </a:lnTo>
                        <a:lnTo>
                          <a:pt x="121" y="51"/>
                        </a:lnTo>
                        <a:lnTo>
                          <a:pt x="122" y="55"/>
                        </a:lnTo>
                        <a:lnTo>
                          <a:pt x="122" y="57"/>
                        </a:lnTo>
                        <a:lnTo>
                          <a:pt x="122" y="60"/>
                        </a:lnTo>
                        <a:lnTo>
                          <a:pt x="122" y="64"/>
                        </a:lnTo>
                        <a:lnTo>
                          <a:pt x="122" y="67"/>
                        </a:lnTo>
                        <a:lnTo>
                          <a:pt x="122" y="70"/>
                        </a:lnTo>
                        <a:lnTo>
                          <a:pt x="122" y="73"/>
                        </a:lnTo>
                        <a:lnTo>
                          <a:pt x="122" y="75"/>
                        </a:lnTo>
                        <a:lnTo>
                          <a:pt x="122" y="79"/>
                        </a:lnTo>
                        <a:lnTo>
                          <a:pt x="121" y="81"/>
                        </a:lnTo>
                        <a:lnTo>
                          <a:pt x="121" y="85"/>
                        </a:lnTo>
                        <a:lnTo>
                          <a:pt x="120" y="87"/>
                        </a:lnTo>
                        <a:lnTo>
                          <a:pt x="119" y="90"/>
                        </a:lnTo>
                        <a:lnTo>
                          <a:pt x="119" y="93"/>
                        </a:lnTo>
                        <a:lnTo>
                          <a:pt x="117" y="96"/>
                        </a:lnTo>
                        <a:lnTo>
                          <a:pt x="116" y="98"/>
                        </a:lnTo>
                        <a:lnTo>
                          <a:pt x="114" y="102"/>
                        </a:lnTo>
                        <a:lnTo>
                          <a:pt x="113" y="104"/>
                        </a:lnTo>
                        <a:lnTo>
                          <a:pt x="112" y="106"/>
                        </a:lnTo>
                        <a:lnTo>
                          <a:pt x="111" y="109"/>
                        </a:lnTo>
                        <a:lnTo>
                          <a:pt x="108" y="111"/>
                        </a:lnTo>
                        <a:lnTo>
                          <a:pt x="107" y="112"/>
                        </a:lnTo>
                        <a:lnTo>
                          <a:pt x="105" y="115"/>
                        </a:lnTo>
                        <a:lnTo>
                          <a:pt x="104" y="117"/>
                        </a:lnTo>
                        <a:lnTo>
                          <a:pt x="101" y="118"/>
                        </a:lnTo>
                        <a:lnTo>
                          <a:pt x="99" y="120"/>
                        </a:lnTo>
                        <a:lnTo>
                          <a:pt x="97" y="121"/>
                        </a:lnTo>
                        <a:lnTo>
                          <a:pt x="94" y="123"/>
                        </a:lnTo>
                        <a:lnTo>
                          <a:pt x="92" y="125"/>
                        </a:lnTo>
                        <a:lnTo>
                          <a:pt x="90" y="126"/>
                        </a:lnTo>
                        <a:lnTo>
                          <a:pt x="88" y="127"/>
                        </a:lnTo>
                        <a:lnTo>
                          <a:pt x="85" y="128"/>
                        </a:lnTo>
                        <a:lnTo>
                          <a:pt x="83" y="128"/>
                        </a:lnTo>
                        <a:lnTo>
                          <a:pt x="79" y="130"/>
                        </a:lnTo>
                        <a:lnTo>
                          <a:pt x="77" y="131"/>
                        </a:lnTo>
                        <a:lnTo>
                          <a:pt x="75" y="131"/>
                        </a:lnTo>
                        <a:lnTo>
                          <a:pt x="73" y="132"/>
                        </a:lnTo>
                        <a:lnTo>
                          <a:pt x="69" y="132"/>
                        </a:lnTo>
                        <a:lnTo>
                          <a:pt x="67" y="132"/>
                        </a:lnTo>
                        <a:lnTo>
                          <a:pt x="64" y="132"/>
                        </a:lnTo>
                        <a:lnTo>
                          <a:pt x="61" y="133"/>
                        </a:lnTo>
                        <a:lnTo>
                          <a:pt x="59" y="132"/>
                        </a:lnTo>
                        <a:lnTo>
                          <a:pt x="55" y="132"/>
                        </a:lnTo>
                        <a:lnTo>
                          <a:pt x="53" y="132"/>
                        </a:lnTo>
                        <a:lnTo>
                          <a:pt x="50" y="132"/>
                        </a:lnTo>
                        <a:lnTo>
                          <a:pt x="47" y="131"/>
                        </a:lnTo>
                        <a:lnTo>
                          <a:pt x="44" y="130"/>
                        </a:lnTo>
                        <a:lnTo>
                          <a:pt x="41" y="130"/>
                        </a:lnTo>
                        <a:lnTo>
                          <a:pt x="39" y="128"/>
                        </a:lnTo>
                        <a:lnTo>
                          <a:pt x="37" y="127"/>
                        </a:lnTo>
                        <a:lnTo>
                          <a:pt x="35" y="126"/>
                        </a:lnTo>
                        <a:lnTo>
                          <a:pt x="32" y="125"/>
                        </a:lnTo>
                        <a:lnTo>
                          <a:pt x="29" y="124"/>
                        </a:lnTo>
                        <a:lnTo>
                          <a:pt x="28" y="121"/>
                        </a:lnTo>
                        <a:lnTo>
                          <a:pt x="25" y="120"/>
                        </a:lnTo>
                        <a:lnTo>
                          <a:pt x="23" y="119"/>
                        </a:lnTo>
                        <a:lnTo>
                          <a:pt x="21" y="117"/>
                        </a:lnTo>
                        <a:lnTo>
                          <a:pt x="18" y="116"/>
                        </a:lnTo>
                        <a:lnTo>
                          <a:pt x="17" y="113"/>
                        </a:lnTo>
                        <a:lnTo>
                          <a:pt x="15" y="111"/>
                        </a:lnTo>
                        <a:lnTo>
                          <a:pt x="14" y="109"/>
                        </a:lnTo>
                        <a:lnTo>
                          <a:pt x="11" y="108"/>
                        </a:lnTo>
                        <a:lnTo>
                          <a:pt x="10" y="105"/>
                        </a:lnTo>
                        <a:lnTo>
                          <a:pt x="9" y="103"/>
                        </a:lnTo>
                        <a:lnTo>
                          <a:pt x="7" y="101"/>
                        </a:lnTo>
                        <a:lnTo>
                          <a:pt x="7" y="97"/>
                        </a:lnTo>
                        <a:lnTo>
                          <a:pt x="6" y="95"/>
                        </a:lnTo>
                        <a:lnTo>
                          <a:pt x="5" y="93"/>
                        </a:lnTo>
                        <a:lnTo>
                          <a:pt x="3" y="90"/>
                        </a:lnTo>
                        <a:lnTo>
                          <a:pt x="3" y="87"/>
                        </a:lnTo>
                        <a:lnTo>
                          <a:pt x="2" y="85"/>
                        </a:lnTo>
                        <a:lnTo>
                          <a:pt x="2" y="82"/>
                        </a:lnTo>
                        <a:lnTo>
                          <a:pt x="1" y="79"/>
                        </a:lnTo>
                        <a:lnTo>
                          <a:pt x="1" y="77"/>
                        </a:lnTo>
                        <a:lnTo>
                          <a:pt x="1" y="73"/>
                        </a:lnTo>
                        <a:lnTo>
                          <a:pt x="1" y="71"/>
                        </a:lnTo>
                        <a:lnTo>
                          <a:pt x="0" y="6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838" name="Freeform 1416"/>
                  <p:cNvSpPr>
                    <a:spLocks/>
                  </p:cNvSpPr>
                  <p:nvPr/>
                </p:nvSpPr>
                <p:spPr bwMode="auto">
                  <a:xfrm>
                    <a:off x="3021" y="2381"/>
                    <a:ext cx="15" cy="31"/>
                  </a:xfrm>
                  <a:custGeom>
                    <a:avLst/>
                    <a:gdLst>
                      <a:gd name="T0" fmla="*/ 0 w 31"/>
                      <a:gd name="T1" fmla="*/ 61 h 61"/>
                      <a:gd name="T2" fmla="*/ 2 w 31"/>
                      <a:gd name="T3" fmla="*/ 61 h 61"/>
                      <a:gd name="T4" fmla="*/ 3 w 31"/>
                      <a:gd name="T5" fmla="*/ 56 h 61"/>
                      <a:gd name="T6" fmla="*/ 3 w 31"/>
                      <a:gd name="T7" fmla="*/ 46 h 61"/>
                      <a:gd name="T8" fmla="*/ 7 w 31"/>
                      <a:gd name="T9" fmla="*/ 34 h 61"/>
                      <a:gd name="T10" fmla="*/ 9 w 31"/>
                      <a:gd name="T11" fmla="*/ 30 h 61"/>
                      <a:gd name="T12" fmla="*/ 10 w 31"/>
                      <a:gd name="T13" fmla="*/ 26 h 61"/>
                      <a:gd name="T14" fmla="*/ 17 w 31"/>
                      <a:gd name="T15" fmla="*/ 15 h 61"/>
                      <a:gd name="T16" fmla="*/ 23 w 31"/>
                      <a:gd name="T17" fmla="*/ 10 h 61"/>
                      <a:gd name="T18" fmla="*/ 26 w 31"/>
                      <a:gd name="T19" fmla="*/ 7 h 61"/>
                      <a:gd name="T20" fmla="*/ 30 w 31"/>
                      <a:gd name="T21" fmla="*/ 4 h 61"/>
                      <a:gd name="T22" fmla="*/ 31 w 31"/>
                      <a:gd name="T23" fmla="*/ 3 h 61"/>
                      <a:gd name="T24" fmla="*/ 31 w 31"/>
                      <a:gd name="T25" fmla="*/ 2 h 61"/>
                      <a:gd name="T26" fmla="*/ 31 w 31"/>
                      <a:gd name="T27" fmla="*/ 0 h 61"/>
                      <a:gd name="T28" fmla="*/ 26 w 31"/>
                      <a:gd name="T29" fmla="*/ 3 h 61"/>
                      <a:gd name="T30" fmla="*/ 24 w 31"/>
                      <a:gd name="T31" fmla="*/ 5 h 61"/>
                      <a:gd name="T32" fmla="*/ 21 w 31"/>
                      <a:gd name="T33" fmla="*/ 7 h 61"/>
                      <a:gd name="T34" fmla="*/ 15 w 31"/>
                      <a:gd name="T35" fmla="*/ 13 h 61"/>
                      <a:gd name="T36" fmla="*/ 8 w 31"/>
                      <a:gd name="T37" fmla="*/ 23 h 61"/>
                      <a:gd name="T38" fmla="*/ 7 w 31"/>
                      <a:gd name="T39" fmla="*/ 28 h 61"/>
                      <a:gd name="T40" fmla="*/ 4 w 31"/>
                      <a:gd name="T41" fmla="*/ 32 h 61"/>
                      <a:gd name="T42" fmla="*/ 1 w 31"/>
                      <a:gd name="T43" fmla="*/ 46 h 61"/>
                      <a:gd name="T44" fmla="*/ 1 w 31"/>
                      <a:gd name="T45" fmla="*/ 56 h 61"/>
                      <a:gd name="T46" fmla="*/ 0 w 31"/>
                      <a:gd name="T47" fmla="*/ 61 h 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
                      <a:gd name="T73" fmla="*/ 0 h 61"/>
                      <a:gd name="T74" fmla="*/ 31 w 31"/>
                      <a:gd name="T75" fmla="*/ 61 h 6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 h="61">
                        <a:moveTo>
                          <a:pt x="0" y="61"/>
                        </a:moveTo>
                        <a:lnTo>
                          <a:pt x="2" y="61"/>
                        </a:lnTo>
                        <a:lnTo>
                          <a:pt x="3" y="56"/>
                        </a:lnTo>
                        <a:lnTo>
                          <a:pt x="3" y="46"/>
                        </a:lnTo>
                        <a:lnTo>
                          <a:pt x="7" y="34"/>
                        </a:lnTo>
                        <a:lnTo>
                          <a:pt x="9" y="30"/>
                        </a:lnTo>
                        <a:lnTo>
                          <a:pt x="10" y="26"/>
                        </a:lnTo>
                        <a:lnTo>
                          <a:pt x="17" y="15"/>
                        </a:lnTo>
                        <a:lnTo>
                          <a:pt x="23" y="10"/>
                        </a:lnTo>
                        <a:lnTo>
                          <a:pt x="26" y="7"/>
                        </a:lnTo>
                        <a:lnTo>
                          <a:pt x="30" y="4"/>
                        </a:lnTo>
                        <a:lnTo>
                          <a:pt x="31" y="3"/>
                        </a:lnTo>
                        <a:lnTo>
                          <a:pt x="31" y="2"/>
                        </a:lnTo>
                        <a:lnTo>
                          <a:pt x="31" y="0"/>
                        </a:lnTo>
                        <a:lnTo>
                          <a:pt x="26" y="3"/>
                        </a:lnTo>
                        <a:lnTo>
                          <a:pt x="24" y="5"/>
                        </a:lnTo>
                        <a:lnTo>
                          <a:pt x="21" y="7"/>
                        </a:lnTo>
                        <a:lnTo>
                          <a:pt x="15" y="13"/>
                        </a:lnTo>
                        <a:lnTo>
                          <a:pt x="8" y="23"/>
                        </a:lnTo>
                        <a:lnTo>
                          <a:pt x="7" y="28"/>
                        </a:lnTo>
                        <a:lnTo>
                          <a:pt x="4" y="32"/>
                        </a:lnTo>
                        <a:lnTo>
                          <a:pt x="1" y="46"/>
                        </a:lnTo>
                        <a:lnTo>
                          <a:pt x="1" y="56"/>
                        </a:lnTo>
                        <a:lnTo>
                          <a:pt x="0" y="6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39" name="Freeform 1417"/>
                  <p:cNvSpPr>
                    <a:spLocks/>
                  </p:cNvSpPr>
                  <p:nvPr/>
                </p:nvSpPr>
                <p:spPr bwMode="auto">
                  <a:xfrm>
                    <a:off x="3036" y="2380"/>
                    <a:ext cx="3" cy="2"/>
                  </a:xfrm>
                  <a:custGeom>
                    <a:avLst/>
                    <a:gdLst>
                      <a:gd name="T0" fmla="*/ 1 w 6"/>
                      <a:gd name="T1" fmla="*/ 5 h 5"/>
                      <a:gd name="T2" fmla="*/ 6 w 6"/>
                      <a:gd name="T3" fmla="*/ 2 h 5"/>
                      <a:gd name="T4" fmla="*/ 6 w 6"/>
                      <a:gd name="T5" fmla="*/ 2 h 5"/>
                      <a:gd name="T6" fmla="*/ 4 w 6"/>
                      <a:gd name="T7" fmla="*/ 1 h 5"/>
                      <a:gd name="T8" fmla="*/ 3 w 6"/>
                      <a:gd name="T9" fmla="*/ 0 h 5"/>
                      <a:gd name="T10" fmla="*/ 0 w 6"/>
                      <a:gd name="T11" fmla="*/ 2 h 5"/>
                      <a:gd name="T12" fmla="*/ 1 w 6"/>
                      <a:gd name="T13" fmla="*/ 4 h 5"/>
                      <a:gd name="T14" fmla="*/ 1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5"/>
                        </a:moveTo>
                        <a:lnTo>
                          <a:pt x="6" y="2"/>
                        </a:lnTo>
                        <a:lnTo>
                          <a:pt x="4" y="1"/>
                        </a:lnTo>
                        <a:lnTo>
                          <a:pt x="3" y="0"/>
                        </a:lnTo>
                        <a:lnTo>
                          <a:pt x="0" y="2"/>
                        </a:lnTo>
                        <a:lnTo>
                          <a:pt x="1" y="4"/>
                        </a:lnTo>
                        <a:lnTo>
                          <a:pt x="1"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0" name="Freeform 1418"/>
                  <p:cNvSpPr>
                    <a:spLocks/>
                  </p:cNvSpPr>
                  <p:nvPr/>
                </p:nvSpPr>
                <p:spPr bwMode="auto">
                  <a:xfrm>
                    <a:off x="3036" y="2377"/>
                    <a:ext cx="31" cy="5"/>
                  </a:xfrm>
                  <a:custGeom>
                    <a:avLst/>
                    <a:gdLst>
                      <a:gd name="T0" fmla="*/ 4 w 62"/>
                      <a:gd name="T1" fmla="*/ 7 h 10"/>
                      <a:gd name="T2" fmla="*/ 4 w 62"/>
                      <a:gd name="T3" fmla="*/ 8 h 10"/>
                      <a:gd name="T4" fmla="*/ 9 w 62"/>
                      <a:gd name="T5" fmla="*/ 6 h 10"/>
                      <a:gd name="T6" fmla="*/ 16 w 62"/>
                      <a:gd name="T7" fmla="*/ 4 h 10"/>
                      <a:gd name="T8" fmla="*/ 21 w 62"/>
                      <a:gd name="T9" fmla="*/ 3 h 10"/>
                      <a:gd name="T10" fmla="*/ 44 w 62"/>
                      <a:gd name="T11" fmla="*/ 3 h 10"/>
                      <a:gd name="T12" fmla="*/ 47 w 62"/>
                      <a:gd name="T13" fmla="*/ 4 h 10"/>
                      <a:gd name="T14" fmla="*/ 49 w 62"/>
                      <a:gd name="T15" fmla="*/ 5 h 10"/>
                      <a:gd name="T16" fmla="*/ 52 w 62"/>
                      <a:gd name="T17" fmla="*/ 5 h 10"/>
                      <a:gd name="T18" fmla="*/ 55 w 62"/>
                      <a:gd name="T19" fmla="*/ 6 h 10"/>
                      <a:gd name="T20" fmla="*/ 62 w 62"/>
                      <a:gd name="T21" fmla="*/ 10 h 10"/>
                      <a:gd name="T22" fmla="*/ 62 w 62"/>
                      <a:gd name="T23" fmla="*/ 8 h 10"/>
                      <a:gd name="T24" fmla="*/ 62 w 62"/>
                      <a:gd name="T25" fmla="*/ 7 h 10"/>
                      <a:gd name="T26" fmla="*/ 55 w 62"/>
                      <a:gd name="T27" fmla="*/ 4 h 10"/>
                      <a:gd name="T28" fmla="*/ 52 w 62"/>
                      <a:gd name="T29" fmla="*/ 3 h 10"/>
                      <a:gd name="T30" fmla="*/ 49 w 62"/>
                      <a:gd name="T31" fmla="*/ 3 h 10"/>
                      <a:gd name="T32" fmla="*/ 47 w 62"/>
                      <a:gd name="T33" fmla="*/ 1 h 10"/>
                      <a:gd name="T34" fmla="*/ 44 w 62"/>
                      <a:gd name="T35" fmla="*/ 0 h 10"/>
                      <a:gd name="T36" fmla="*/ 21 w 62"/>
                      <a:gd name="T37" fmla="*/ 0 h 10"/>
                      <a:gd name="T38" fmla="*/ 16 w 62"/>
                      <a:gd name="T39" fmla="*/ 1 h 10"/>
                      <a:gd name="T40" fmla="*/ 9 w 62"/>
                      <a:gd name="T41" fmla="*/ 4 h 10"/>
                      <a:gd name="T42" fmla="*/ 0 w 62"/>
                      <a:gd name="T43" fmla="*/ 8 h 10"/>
                      <a:gd name="T44" fmla="*/ 3 w 62"/>
                      <a:gd name="T45" fmla="*/ 6 h 10"/>
                      <a:gd name="T46" fmla="*/ 4 w 62"/>
                      <a:gd name="T47" fmla="*/ 7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2"/>
                      <a:gd name="T73" fmla="*/ 0 h 10"/>
                      <a:gd name="T74" fmla="*/ 62 w 6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2" h="10">
                        <a:moveTo>
                          <a:pt x="4" y="7"/>
                        </a:moveTo>
                        <a:lnTo>
                          <a:pt x="4" y="8"/>
                        </a:lnTo>
                        <a:lnTo>
                          <a:pt x="9" y="6"/>
                        </a:lnTo>
                        <a:lnTo>
                          <a:pt x="16" y="4"/>
                        </a:lnTo>
                        <a:lnTo>
                          <a:pt x="21" y="3"/>
                        </a:lnTo>
                        <a:lnTo>
                          <a:pt x="44" y="3"/>
                        </a:lnTo>
                        <a:lnTo>
                          <a:pt x="47" y="4"/>
                        </a:lnTo>
                        <a:lnTo>
                          <a:pt x="49" y="5"/>
                        </a:lnTo>
                        <a:lnTo>
                          <a:pt x="52" y="5"/>
                        </a:lnTo>
                        <a:lnTo>
                          <a:pt x="55" y="6"/>
                        </a:lnTo>
                        <a:lnTo>
                          <a:pt x="62" y="10"/>
                        </a:lnTo>
                        <a:lnTo>
                          <a:pt x="62" y="8"/>
                        </a:lnTo>
                        <a:lnTo>
                          <a:pt x="62" y="7"/>
                        </a:lnTo>
                        <a:lnTo>
                          <a:pt x="55" y="4"/>
                        </a:lnTo>
                        <a:lnTo>
                          <a:pt x="52" y="3"/>
                        </a:lnTo>
                        <a:lnTo>
                          <a:pt x="49" y="3"/>
                        </a:lnTo>
                        <a:lnTo>
                          <a:pt x="47" y="1"/>
                        </a:lnTo>
                        <a:lnTo>
                          <a:pt x="44" y="0"/>
                        </a:lnTo>
                        <a:lnTo>
                          <a:pt x="21" y="0"/>
                        </a:lnTo>
                        <a:lnTo>
                          <a:pt x="16" y="1"/>
                        </a:lnTo>
                        <a:lnTo>
                          <a:pt x="9" y="4"/>
                        </a:lnTo>
                        <a:lnTo>
                          <a:pt x="0" y="8"/>
                        </a:lnTo>
                        <a:lnTo>
                          <a:pt x="3" y="6"/>
                        </a:lnTo>
                        <a:lnTo>
                          <a:pt x="4" y="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1" name="Freeform 1419"/>
                  <p:cNvSpPr>
                    <a:spLocks/>
                  </p:cNvSpPr>
                  <p:nvPr/>
                </p:nvSpPr>
                <p:spPr bwMode="auto">
                  <a:xfrm>
                    <a:off x="3066" y="2381"/>
                    <a:ext cx="3" cy="2"/>
                  </a:xfrm>
                  <a:custGeom>
                    <a:avLst/>
                    <a:gdLst>
                      <a:gd name="T0" fmla="*/ 1 w 4"/>
                      <a:gd name="T1" fmla="*/ 1 h 5"/>
                      <a:gd name="T2" fmla="*/ 0 w 4"/>
                      <a:gd name="T3" fmla="*/ 3 h 5"/>
                      <a:gd name="T4" fmla="*/ 2 w 4"/>
                      <a:gd name="T5" fmla="*/ 5 h 5"/>
                      <a:gd name="T6" fmla="*/ 3 w 4"/>
                      <a:gd name="T7" fmla="*/ 4 h 5"/>
                      <a:gd name="T8" fmla="*/ 4 w 4"/>
                      <a:gd name="T9" fmla="*/ 3 h 5"/>
                      <a:gd name="T10" fmla="*/ 3 w 4"/>
                      <a:gd name="T11" fmla="*/ 1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3"/>
                        </a:lnTo>
                        <a:lnTo>
                          <a:pt x="2" y="5"/>
                        </a:lnTo>
                        <a:lnTo>
                          <a:pt x="3" y="4"/>
                        </a:lnTo>
                        <a:lnTo>
                          <a:pt x="4" y="3"/>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2" name="Freeform 1420"/>
                  <p:cNvSpPr>
                    <a:spLocks/>
                  </p:cNvSpPr>
                  <p:nvPr/>
                </p:nvSpPr>
                <p:spPr bwMode="auto">
                  <a:xfrm>
                    <a:off x="3067" y="2382"/>
                    <a:ext cx="5" cy="3"/>
                  </a:xfrm>
                  <a:custGeom>
                    <a:avLst/>
                    <a:gdLst>
                      <a:gd name="T0" fmla="*/ 1 w 9"/>
                      <a:gd name="T1" fmla="*/ 2 h 5"/>
                      <a:gd name="T2" fmla="*/ 0 w 9"/>
                      <a:gd name="T3" fmla="*/ 1 h 5"/>
                      <a:gd name="T4" fmla="*/ 9 w 9"/>
                      <a:gd name="T5" fmla="*/ 5 h 5"/>
                      <a:gd name="T6" fmla="*/ 9 w 9"/>
                      <a:gd name="T7" fmla="*/ 4 h 5"/>
                      <a:gd name="T8" fmla="*/ 9 w 9"/>
                      <a:gd name="T9" fmla="*/ 3 h 5"/>
                      <a:gd name="T10" fmla="*/ 2 w 9"/>
                      <a:gd name="T11" fmla="*/ 0 h 5"/>
                      <a:gd name="T12" fmla="*/ 2 w 9"/>
                      <a:gd name="T13" fmla="*/ 1 h 5"/>
                      <a:gd name="T14" fmla="*/ 1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1" y="2"/>
                        </a:moveTo>
                        <a:lnTo>
                          <a:pt x="0" y="1"/>
                        </a:lnTo>
                        <a:lnTo>
                          <a:pt x="9" y="5"/>
                        </a:lnTo>
                        <a:lnTo>
                          <a:pt x="9" y="4"/>
                        </a:lnTo>
                        <a:lnTo>
                          <a:pt x="9" y="3"/>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3" name="Freeform 1421"/>
                  <p:cNvSpPr>
                    <a:spLocks/>
                  </p:cNvSpPr>
                  <p:nvPr/>
                </p:nvSpPr>
                <p:spPr bwMode="auto">
                  <a:xfrm>
                    <a:off x="3071" y="2384"/>
                    <a:ext cx="2" cy="2"/>
                  </a:xfrm>
                  <a:custGeom>
                    <a:avLst/>
                    <a:gdLst>
                      <a:gd name="T0" fmla="*/ 1 w 5"/>
                      <a:gd name="T1" fmla="*/ 1 h 5"/>
                      <a:gd name="T2" fmla="*/ 0 w 5"/>
                      <a:gd name="T3" fmla="*/ 2 h 5"/>
                      <a:gd name="T4" fmla="*/ 2 w 5"/>
                      <a:gd name="T5" fmla="*/ 5 h 5"/>
                      <a:gd name="T6" fmla="*/ 4 w 5"/>
                      <a:gd name="T7" fmla="*/ 3 h 5"/>
                      <a:gd name="T8" fmla="*/ 5 w 5"/>
                      <a:gd name="T9" fmla="*/ 2 h 5"/>
                      <a:gd name="T10" fmla="*/ 4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2"/>
                        </a:lnTo>
                        <a:lnTo>
                          <a:pt x="2" y="5"/>
                        </a:lnTo>
                        <a:lnTo>
                          <a:pt x="4" y="3"/>
                        </a:lnTo>
                        <a:lnTo>
                          <a:pt x="5" y="2"/>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4" name="Freeform 1422"/>
                  <p:cNvSpPr>
                    <a:spLocks/>
                  </p:cNvSpPr>
                  <p:nvPr/>
                </p:nvSpPr>
                <p:spPr bwMode="auto">
                  <a:xfrm>
                    <a:off x="3072" y="2385"/>
                    <a:ext cx="3" cy="2"/>
                  </a:xfrm>
                  <a:custGeom>
                    <a:avLst/>
                    <a:gdLst>
                      <a:gd name="T0" fmla="*/ 1 w 7"/>
                      <a:gd name="T1" fmla="*/ 3 h 5"/>
                      <a:gd name="T2" fmla="*/ 0 w 7"/>
                      <a:gd name="T3" fmla="*/ 1 h 5"/>
                      <a:gd name="T4" fmla="*/ 5 w 7"/>
                      <a:gd name="T5" fmla="*/ 4 h 5"/>
                      <a:gd name="T6" fmla="*/ 5 w 7"/>
                      <a:gd name="T7" fmla="*/ 5 h 5"/>
                      <a:gd name="T8" fmla="*/ 6 w 7"/>
                      <a:gd name="T9" fmla="*/ 5 h 5"/>
                      <a:gd name="T10" fmla="*/ 7 w 7"/>
                      <a:gd name="T11" fmla="*/ 5 h 5"/>
                      <a:gd name="T12" fmla="*/ 5 w 7"/>
                      <a:gd name="T13" fmla="*/ 1 h 5"/>
                      <a:gd name="T14" fmla="*/ 3 w 7"/>
                      <a:gd name="T15" fmla="*/ 0 h 5"/>
                      <a:gd name="T16" fmla="*/ 3 w 7"/>
                      <a:gd name="T17" fmla="*/ 1 h 5"/>
                      <a:gd name="T18" fmla="*/ 1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1" y="3"/>
                        </a:moveTo>
                        <a:lnTo>
                          <a:pt x="0" y="1"/>
                        </a:lnTo>
                        <a:lnTo>
                          <a:pt x="5" y="4"/>
                        </a:lnTo>
                        <a:lnTo>
                          <a:pt x="5" y="5"/>
                        </a:lnTo>
                        <a:lnTo>
                          <a:pt x="6" y="5"/>
                        </a:lnTo>
                        <a:lnTo>
                          <a:pt x="7" y="5"/>
                        </a:lnTo>
                        <a:lnTo>
                          <a:pt x="5" y="1"/>
                        </a:lnTo>
                        <a:lnTo>
                          <a:pt x="3" y="0"/>
                        </a:lnTo>
                        <a:lnTo>
                          <a:pt x="3"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5" name="Freeform 1423"/>
                  <p:cNvSpPr>
                    <a:spLocks/>
                  </p:cNvSpPr>
                  <p:nvPr/>
                </p:nvSpPr>
                <p:spPr bwMode="auto">
                  <a:xfrm>
                    <a:off x="3074" y="2386"/>
                    <a:ext cx="2" cy="3"/>
                  </a:xfrm>
                  <a:custGeom>
                    <a:avLst/>
                    <a:gdLst>
                      <a:gd name="T0" fmla="*/ 0 w 4"/>
                      <a:gd name="T1" fmla="*/ 1 h 4"/>
                      <a:gd name="T2" fmla="*/ 1 w 4"/>
                      <a:gd name="T3" fmla="*/ 3 h 4"/>
                      <a:gd name="T4" fmla="*/ 2 w 4"/>
                      <a:gd name="T5" fmla="*/ 4 h 4"/>
                      <a:gd name="T6" fmla="*/ 3 w 4"/>
                      <a:gd name="T7" fmla="*/ 3 h 4"/>
                      <a:gd name="T8" fmla="*/ 4 w 4"/>
                      <a:gd name="T9" fmla="*/ 2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1" y="3"/>
                        </a:lnTo>
                        <a:lnTo>
                          <a:pt x="2" y="4"/>
                        </a:lnTo>
                        <a:lnTo>
                          <a:pt x="3" y="3"/>
                        </a:lnTo>
                        <a:lnTo>
                          <a:pt x="4" y="2"/>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6" name="Freeform 1424"/>
                  <p:cNvSpPr>
                    <a:spLocks/>
                  </p:cNvSpPr>
                  <p:nvPr/>
                </p:nvSpPr>
                <p:spPr bwMode="auto">
                  <a:xfrm>
                    <a:off x="3075" y="2387"/>
                    <a:ext cx="7" cy="12"/>
                  </a:xfrm>
                  <a:custGeom>
                    <a:avLst/>
                    <a:gdLst>
                      <a:gd name="T0" fmla="*/ 1 w 14"/>
                      <a:gd name="T1" fmla="*/ 2 h 24"/>
                      <a:gd name="T2" fmla="*/ 0 w 14"/>
                      <a:gd name="T3" fmla="*/ 2 h 24"/>
                      <a:gd name="T4" fmla="*/ 1 w 14"/>
                      <a:gd name="T5" fmla="*/ 5 h 24"/>
                      <a:gd name="T6" fmla="*/ 5 w 14"/>
                      <a:gd name="T7" fmla="*/ 7 h 24"/>
                      <a:gd name="T8" fmla="*/ 6 w 14"/>
                      <a:gd name="T9" fmla="*/ 10 h 24"/>
                      <a:gd name="T10" fmla="*/ 7 w 14"/>
                      <a:gd name="T11" fmla="*/ 14 h 24"/>
                      <a:gd name="T12" fmla="*/ 10 w 14"/>
                      <a:gd name="T13" fmla="*/ 21 h 24"/>
                      <a:gd name="T14" fmla="*/ 12 w 14"/>
                      <a:gd name="T15" fmla="*/ 24 h 24"/>
                      <a:gd name="T16" fmla="*/ 14 w 14"/>
                      <a:gd name="T17" fmla="*/ 24 h 24"/>
                      <a:gd name="T18" fmla="*/ 13 w 14"/>
                      <a:gd name="T19" fmla="*/ 21 h 24"/>
                      <a:gd name="T20" fmla="*/ 9 w 14"/>
                      <a:gd name="T21" fmla="*/ 14 h 24"/>
                      <a:gd name="T22" fmla="*/ 8 w 14"/>
                      <a:gd name="T23" fmla="*/ 10 h 24"/>
                      <a:gd name="T24" fmla="*/ 5 w 14"/>
                      <a:gd name="T25" fmla="*/ 5 h 24"/>
                      <a:gd name="T26" fmla="*/ 4 w 14"/>
                      <a:gd name="T27" fmla="*/ 5 h 24"/>
                      <a:gd name="T28" fmla="*/ 1 w 14"/>
                      <a:gd name="T29" fmla="*/ 0 h 24"/>
                      <a:gd name="T30" fmla="*/ 2 w 14"/>
                      <a:gd name="T31" fmla="*/ 1 h 24"/>
                      <a:gd name="T32" fmla="*/ 1 w 14"/>
                      <a:gd name="T33" fmla="*/ 2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24"/>
                      <a:gd name="T53" fmla="*/ 14 w 14"/>
                      <a:gd name="T54" fmla="*/ 24 h 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24">
                        <a:moveTo>
                          <a:pt x="1" y="2"/>
                        </a:moveTo>
                        <a:lnTo>
                          <a:pt x="0" y="2"/>
                        </a:lnTo>
                        <a:lnTo>
                          <a:pt x="1" y="5"/>
                        </a:lnTo>
                        <a:lnTo>
                          <a:pt x="5" y="7"/>
                        </a:lnTo>
                        <a:lnTo>
                          <a:pt x="6" y="10"/>
                        </a:lnTo>
                        <a:lnTo>
                          <a:pt x="7" y="14"/>
                        </a:lnTo>
                        <a:lnTo>
                          <a:pt x="10" y="21"/>
                        </a:lnTo>
                        <a:lnTo>
                          <a:pt x="12" y="24"/>
                        </a:lnTo>
                        <a:lnTo>
                          <a:pt x="14" y="24"/>
                        </a:lnTo>
                        <a:lnTo>
                          <a:pt x="13" y="21"/>
                        </a:lnTo>
                        <a:lnTo>
                          <a:pt x="9" y="14"/>
                        </a:lnTo>
                        <a:lnTo>
                          <a:pt x="8" y="10"/>
                        </a:lnTo>
                        <a:lnTo>
                          <a:pt x="5" y="5"/>
                        </a:lnTo>
                        <a:lnTo>
                          <a:pt x="4" y="5"/>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7" name="Freeform 1425"/>
                  <p:cNvSpPr>
                    <a:spLocks/>
                  </p:cNvSpPr>
                  <p:nvPr/>
                </p:nvSpPr>
                <p:spPr bwMode="auto">
                  <a:xfrm>
                    <a:off x="3079" y="2399"/>
                    <a:ext cx="4" cy="28"/>
                  </a:xfrm>
                  <a:custGeom>
                    <a:avLst/>
                    <a:gdLst>
                      <a:gd name="T0" fmla="*/ 4 w 8"/>
                      <a:gd name="T1" fmla="*/ 0 h 55"/>
                      <a:gd name="T2" fmla="*/ 4 w 8"/>
                      <a:gd name="T3" fmla="*/ 2 h 55"/>
                      <a:gd name="T4" fmla="*/ 5 w 8"/>
                      <a:gd name="T5" fmla="*/ 6 h 55"/>
                      <a:gd name="T6" fmla="*/ 5 w 8"/>
                      <a:gd name="T7" fmla="*/ 8 h 55"/>
                      <a:gd name="T8" fmla="*/ 6 w 8"/>
                      <a:gd name="T9" fmla="*/ 12 h 55"/>
                      <a:gd name="T10" fmla="*/ 6 w 8"/>
                      <a:gd name="T11" fmla="*/ 36 h 55"/>
                      <a:gd name="T12" fmla="*/ 5 w 8"/>
                      <a:gd name="T13" fmla="*/ 38 h 55"/>
                      <a:gd name="T14" fmla="*/ 5 w 8"/>
                      <a:gd name="T15" fmla="*/ 42 h 55"/>
                      <a:gd name="T16" fmla="*/ 4 w 8"/>
                      <a:gd name="T17" fmla="*/ 44 h 55"/>
                      <a:gd name="T18" fmla="*/ 2 w 8"/>
                      <a:gd name="T19" fmla="*/ 47 h 55"/>
                      <a:gd name="T20" fmla="*/ 2 w 8"/>
                      <a:gd name="T21" fmla="*/ 50 h 55"/>
                      <a:gd name="T22" fmla="*/ 1 w 8"/>
                      <a:gd name="T23" fmla="*/ 53 h 55"/>
                      <a:gd name="T24" fmla="*/ 0 w 8"/>
                      <a:gd name="T25" fmla="*/ 55 h 55"/>
                      <a:gd name="T26" fmla="*/ 1 w 8"/>
                      <a:gd name="T27" fmla="*/ 55 h 55"/>
                      <a:gd name="T28" fmla="*/ 2 w 8"/>
                      <a:gd name="T29" fmla="*/ 55 h 55"/>
                      <a:gd name="T30" fmla="*/ 4 w 8"/>
                      <a:gd name="T31" fmla="*/ 53 h 55"/>
                      <a:gd name="T32" fmla="*/ 5 w 8"/>
                      <a:gd name="T33" fmla="*/ 50 h 55"/>
                      <a:gd name="T34" fmla="*/ 5 w 8"/>
                      <a:gd name="T35" fmla="*/ 47 h 55"/>
                      <a:gd name="T36" fmla="*/ 6 w 8"/>
                      <a:gd name="T37" fmla="*/ 44 h 55"/>
                      <a:gd name="T38" fmla="*/ 7 w 8"/>
                      <a:gd name="T39" fmla="*/ 42 h 55"/>
                      <a:gd name="T40" fmla="*/ 7 w 8"/>
                      <a:gd name="T41" fmla="*/ 38 h 55"/>
                      <a:gd name="T42" fmla="*/ 8 w 8"/>
                      <a:gd name="T43" fmla="*/ 36 h 55"/>
                      <a:gd name="T44" fmla="*/ 8 w 8"/>
                      <a:gd name="T45" fmla="*/ 12 h 55"/>
                      <a:gd name="T46" fmla="*/ 7 w 8"/>
                      <a:gd name="T47" fmla="*/ 8 h 55"/>
                      <a:gd name="T48" fmla="*/ 7 w 8"/>
                      <a:gd name="T49" fmla="*/ 6 h 55"/>
                      <a:gd name="T50" fmla="*/ 6 w 8"/>
                      <a:gd name="T51" fmla="*/ 2 h 55"/>
                      <a:gd name="T52" fmla="*/ 6 w 8"/>
                      <a:gd name="T53" fmla="*/ 0 h 55"/>
                      <a:gd name="T54" fmla="*/ 4 w 8"/>
                      <a:gd name="T55" fmla="*/ 0 h 5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
                      <a:gd name="T85" fmla="*/ 0 h 55"/>
                      <a:gd name="T86" fmla="*/ 8 w 8"/>
                      <a:gd name="T87" fmla="*/ 55 h 5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 h="55">
                        <a:moveTo>
                          <a:pt x="4" y="0"/>
                        </a:moveTo>
                        <a:lnTo>
                          <a:pt x="4" y="2"/>
                        </a:lnTo>
                        <a:lnTo>
                          <a:pt x="5" y="6"/>
                        </a:lnTo>
                        <a:lnTo>
                          <a:pt x="5" y="8"/>
                        </a:lnTo>
                        <a:lnTo>
                          <a:pt x="6" y="12"/>
                        </a:lnTo>
                        <a:lnTo>
                          <a:pt x="6" y="36"/>
                        </a:lnTo>
                        <a:lnTo>
                          <a:pt x="5" y="38"/>
                        </a:lnTo>
                        <a:lnTo>
                          <a:pt x="5" y="42"/>
                        </a:lnTo>
                        <a:lnTo>
                          <a:pt x="4" y="44"/>
                        </a:lnTo>
                        <a:lnTo>
                          <a:pt x="2" y="47"/>
                        </a:lnTo>
                        <a:lnTo>
                          <a:pt x="2" y="50"/>
                        </a:lnTo>
                        <a:lnTo>
                          <a:pt x="1" y="53"/>
                        </a:lnTo>
                        <a:lnTo>
                          <a:pt x="0" y="55"/>
                        </a:lnTo>
                        <a:lnTo>
                          <a:pt x="1" y="55"/>
                        </a:lnTo>
                        <a:lnTo>
                          <a:pt x="2" y="55"/>
                        </a:lnTo>
                        <a:lnTo>
                          <a:pt x="4" y="53"/>
                        </a:lnTo>
                        <a:lnTo>
                          <a:pt x="5" y="50"/>
                        </a:lnTo>
                        <a:lnTo>
                          <a:pt x="5" y="47"/>
                        </a:lnTo>
                        <a:lnTo>
                          <a:pt x="6" y="44"/>
                        </a:lnTo>
                        <a:lnTo>
                          <a:pt x="7" y="42"/>
                        </a:lnTo>
                        <a:lnTo>
                          <a:pt x="7" y="38"/>
                        </a:lnTo>
                        <a:lnTo>
                          <a:pt x="8" y="36"/>
                        </a:lnTo>
                        <a:lnTo>
                          <a:pt x="8" y="12"/>
                        </a:lnTo>
                        <a:lnTo>
                          <a:pt x="7" y="8"/>
                        </a:lnTo>
                        <a:lnTo>
                          <a:pt x="7" y="6"/>
                        </a:lnTo>
                        <a:lnTo>
                          <a:pt x="6" y="2"/>
                        </a:lnTo>
                        <a:lnTo>
                          <a:pt x="6" y="0"/>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8" name="Freeform 1426"/>
                  <p:cNvSpPr>
                    <a:spLocks/>
                  </p:cNvSpPr>
                  <p:nvPr/>
                </p:nvSpPr>
                <p:spPr bwMode="auto">
                  <a:xfrm>
                    <a:off x="3078" y="2426"/>
                    <a:ext cx="2" cy="3"/>
                  </a:xfrm>
                  <a:custGeom>
                    <a:avLst/>
                    <a:gdLst>
                      <a:gd name="T0" fmla="*/ 3 w 4"/>
                      <a:gd name="T1" fmla="*/ 1 h 6"/>
                      <a:gd name="T2" fmla="*/ 2 w 4"/>
                      <a:gd name="T3" fmla="*/ 0 h 6"/>
                      <a:gd name="T4" fmla="*/ 0 w 4"/>
                      <a:gd name="T5" fmla="*/ 4 h 6"/>
                      <a:gd name="T6" fmla="*/ 1 w 4"/>
                      <a:gd name="T7" fmla="*/ 5 h 6"/>
                      <a:gd name="T8" fmla="*/ 2 w 4"/>
                      <a:gd name="T9" fmla="*/ 6 h 6"/>
                      <a:gd name="T10" fmla="*/ 2 w 4"/>
                      <a:gd name="T11" fmla="*/ 6 h 6"/>
                      <a:gd name="T12" fmla="*/ 4 w 4"/>
                      <a:gd name="T13" fmla="*/ 1 h 6"/>
                      <a:gd name="T14" fmla="*/ 3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1"/>
                        </a:moveTo>
                        <a:lnTo>
                          <a:pt x="2" y="0"/>
                        </a:lnTo>
                        <a:lnTo>
                          <a:pt x="0" y="4"/>
                        </a:lnTo>
                        <a:lnTo>
                          <a:pt x="1" y="5"/>
                        </a:lnTo>
                        <a:lnTo>
                          <a:pt x="2" y="6"/>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49" name="Freeform 1427"/>
                  <p:cNvSpPr>
                    <a:spLocks/>
                  </p:cNvSpPr>
                  <p:nvPr/>
                </p:nvSpPr>
                <p:spPr bwMode="auto">
                  <a:xfrm>
                    <a:off x="3076" y="2426"/>
                    <a:ext cx="3" cy="6"/>
                  </a:xfrm>
                  <a:custGeom>
                    <a:avLst/>
                    <a:gdLst>
                      <a:gd name="T0" fmla="*/ 4 w 6"/>
                      <a:gd name="T1" fmla="*/ 4 h 12"/>
                      <a:gd name="T2" fmla="*/ 6 w 6"/>
                      <a:gd name="T3" fmla="*/ 0 h 12"/>
                      <a:gd name="T4" fmla="*/ 0 w 6"/>
                      <a:gd name="T5" fmla="*/ 12 h 12"/>
                      <a:gd name="T6" fmla="*/ 2 w 6"/>
                      <a:gd name="T7" fmla="*/ 12 h 12"/>
                      <a:gd name="T8" fmla="*/ 3 w 6"/>
                      <a:gd name="T9" fmla="*/ 12 h 12"/>
                      <a:gd name="T10" fmla="*/ 6 w 6"/>
                      <a:gd name="T11" fmla="*/ 5 h 12"/>
                      <a:gd name="T12" fmla="*/ 5 w 6"/>
                      <a:gd name="T13" fmla="*/ 5 h 12"/>
                      <a:gd name="T14" fmla="*/ 4 w 6"/>
                      <a:gd name="T15" fmla="*/ 4 h 1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2"/>
                      <a:gd name="T26" fmla="*/ 6 w 6"/>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2">
                        <a:moveTo>
                          <a:pt x="4" y="4"/>
                        </a:moveTo>
                        <a:lnTo>
                          <a:pt x="6" y="0"/>
                        </a:lnTo>
                        <a:lnTo>
                          <a:pt x="0" y="12"/>
                        </a:lnTo>
                        <a:lnTo>
                          <a:pt x="2" y="12"/>
                        </a:lnTo>
                        <a:lnTo>
                          <a:pt x="3" y="12"/>
                        </a:lnTo>
                        <a:lnTo>
                          <a:pt x="6" y="5"/>
                        </a:lnTo>
                        <a:lnTo>
                          <a:pt x="5" y="5"/>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0" name="Freeform 1428"/>
                  <p:cNvSpPr>
                    <a:spLocks/>
                  </p:cNvSpPr>
                  <p:nvPr/>
                </p:nvSpPr>
                <p:spPr bwMode="auto">
                  <a:xfrm>
                    <a:off x="3073" y="2431"/>
                    <a:ext cx="4" cy="4"/>
                  </a:xfrm>
                  <a:custGeom>
                    <a:avLst/>
                    <a:gdLst>
                      <a:gd name="T0" fmla="*/ 7 w 8"/>
                      <a:gd name="T1" fmla="*/ 1 h 8"/>
                      <a:gd name="T2" fmla="*/ 5 w 8"/>
                      <a:gd name="T3" fmla="*/ 0 h 8"/>
                      <a:gd name="T4" fmla="*/ 0 w 8"/>
                      <a:gd name="T5" fmla="*/ 5 h 8"/>
                      <a:gd name="T6" fmla="*/ 1 w 8"/>
                      <a:gd name="T7" fmla="*/ 7 h 8"/>
                      <a:gd name="T8" fmla="*/ 2 w 8"/>
                      <a:gd name="T9" fmla="*/ 8 h 8"/>
                      <a:gd name="T10" fmla="*/ 7 w 8"/>
                      <a:gd name="T11" fmla="*/ 3 h 8"/>
                      <a:gd name="T12" fmla="*/ 8 w 8"/>
                      <a:gd name="T13" fmla="*/ 1 h 8"/>
                      <a:gd name="T14" fmla="*/ 7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1"/>
                        </a:moveTo>
                        <a:lnTo>
                          <a:pt x="5" y="0"/>
                        </a:lnTo>
                        <a:lnTo>
                          <a:pt x="0" y="5"/>
                        </a:lnTo>
                        <a:lnTo>
                          <a:pt x="1" y="7"/>
                        </a:lnTo>
                        <a:lnTo>
                          <a:pt x="2" y="8"/>
                        </a:lnTo>
                        <a:lnTo>
                          <a:pt x="7" y="3"/>
                        </a:lnTo>
                        <a:lnTo>
                          <a:pt x="8" y="1"/>
                        </a:lnTo>
                        <a:lnTo>
                          <a:pt x="7"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1" name="Freeform 1429"/>
                  <p:cNvSpPr>
                    <a:spLocks/>
                  </p:cNvSpPr>
                  <p:nvPr/>
                </p:nvSpPr>
                <p:spPr bwMode="auto">
                  <a:xfrm>
                    <a:off x="3072" y="2434"/>
                    <a:ext cx="2" cy="3"/>
                  </a:xfrm>
                  <a:custGeom>
                    <a:avLst/>
                    <a:gdLst>
                      <a:gd name="T0" fmla="*/ 3 w 5"/>
                      <a:gd name="T1" fmla="*/ 1 h 7"/>
                      <a:gd name="T2" fmla="*/ 4 w 5"/>
                      <a:gd name="T3" fmla="*/ 0 h 7"/>
                      <a:gd name="T4" fmla="*/ 2 w 5"/>
                      <a:gd name="T5" fmla="*/ 5 h 7"/>
                      <a:gd name="T6" fmla="*/ 0 w 5"/>
                      <a:gd name="T7" fmla="*/ 5 h 7"/>
                      <a:gd name="T8" fmla="*/ 0 w 5"/>
                      <a:gd name="T9" fmla="*/ 6 h 7"/>
                      <a:gd name="T10" fmla="*/ 0 w 5"/>
                      <a:gd name="T11" fmla="*/ 7 h 7"/>
                      <a:gd name="T12" fmla="*/ 4 w 5"/>
                      <a:gd name="T13" fmla="*/ 5 h 7"/>
                      <a:gd name="T14" fmla="*/ 5 w 5"/>
                      <a:gd name="T15" fmla="*/ 3 h 7"/>
                      <a:gd name="T16" fmla="*/ 4 w 5"/>
                      <a:gd name="T17" fmla="*/ 3 h 7"/>
                      <a:gd name="T18" fmla="*/ 3 w 5"/>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3" y="1"/>
                        </a:moveTo>
                        <a:lnTo>
                          <a:pt x="4" y="0"/>
                        </a:lnTo>
                        <a:lnTo>
                          <a:pt x="2" y="5"/>
                        </a:lnTo>
                        <a:lnTo>
                          <a:pt x="0" y="5"/>
                        </a:lnTo>
                        <a:lnTo>
                          <a:pt x="0" y="6"/>
                        </a:lnTo>
                        <a:lnTo>
                          <a:pt x="0" y="7"/>
                        </a:lnTo>
                        <a:lnTo>
                          <a:pt x="4" y="5"/>
                        </a:lnTo>
                        <a:lnTo>
                          <a:pt x="5" y="3"/>
                        </a:lnTo>
                        <a:lnTo>
                          <a:pt x="4"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2" name="Freeform 1430"/>
                  <p:cNvSpPr>
                    <a:spLocks/>
                  </p:cNvSpPr>
                  <p:nvPr/>
                </p:nvSpPr>
                <p:spPr bwMode="auto">
                  <a:xfrm>
                    <a:off x="3070" y="2436"/>
                    <a:ext cx="3" cy="2"/>
                  </a:xfrm>
                  <a:custGeom>
                    <a:avLst/>
                    <a:gdLst>
                      <a:gd name="T0" fmla="*/ 3 w 5"/>
                      <a:gd name="T1" fmla="*/ 0 h 4"/>
                      <a:gd name="T2" fmla="*/ 1 w 5"/>
                      <a:gd name="T3" fmla="*/ 1 h 4"/>
                      <a:gd name="T4" fmla="*/ 0 w 5"/>
                      <a:gd name="T5" fmla="*/ 2 h 4"/>
                      <a:gd name="T6" fmla="*/ 1 w 5"/>
                      <a:gd name="T7" fmla="*/ 3 h 4"/>
                      <a:gd name="T8" fmla="*/ 2 w 5"/>
                      <a:gd name="T9" fmla="*/ 4 h 4"/>
                      <a:gd name="T10" fmla="*/ 5 w 5"/>
                      <a:gd name="T11" fmla="*/ 2 h 4"/>
                      <a:gd name="T12" fmla="*/ 3 w 5"/>
                      <a:gd name="T13" fmla="*/ 1 h 4"/>
                      <a:gd name="T14" fmla="*/ 3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0"/>
                        </a:moveTo>
                        <a:lnTo>
                          <a:pt x="1" y="1"/>
                        </a:lnTo>
                        <a:lnTo>
                          <a:pt x="0" y="2"/>
                        </a:lnTo>
                        <a:lnTo>
                          <a:pt x="1" y="3"/>
                        </a:lnTo>
                        <a:lnTo>
                          <a:pt x="2" y="4"/>
                        </a:lnTo>
                        <a:lnTo>
                          <a:pt x="5" y="2"/>
                        </a:lnTo>
                        <a:lnTo>
                          <a:pt x="3"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3" name="Freeform 1431"/>
                  <p:cNvSpPr>
                    <a:spLocks/>
                  </p:cNvSpPr>
                  <p:nvPr/>
                </p:nvSpPr>
                <p:spPr bwMode="auto">
                  <a:xfrm>
                    <a:off x="3069" y="2437"/>
                    <a:ext cx="3" cy="2"/>
                  </a:xfrm>
                  <a:custGeom>
                    <a:avLst/>
                    <a:gdLst>
                      <a:gd name="T0" fmla="*/ 5 w 7"/>
                      <a:gd name="T1" fmla="*/ 1 h 5"/>
                      <a:gd name="T2" fmla="*/ 5 w 7"/>
                      <a:gd name="T3" fmla="*/ 0 h 5"/>
                      <a:gd name="T4" fmla="*/ 0 w 7"/>
                      <a:gd name="T5" fmla="*/ 2 h 5"/>
                      <a:gd name="T6" fmla="*/ 0 w 7"/>
                      <a:gd name="T7" fmla="*/ 4 h 5"/>
                      <a:gd name="T8" fmla="*/ 0 w 7"/>
                      <a:gd name="T9" fmla="*/ 5 h 5"/>
                      <a:gd name="T10" fmla="*/ 7 w 7"/>
                      <a:gd name="T11" fmla="*/ 1 h 5"/>
                      <a:gd name="T12" fmla="*/ 6 w 7"/>
                      <a:gd name="T13" fmla="*/ 2 h 5"/>
                      <a:gd name="T14" fmla="*/ 5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1"/>
                        </a:moveTo>
                        <a:lnTo>
                          <a:pt x="5" y="0"/>
                        </a:lnTo>
                        <a:lnTo>
                          <a:pt x="0" y="2"/>
                        </a:lnTo>
                        <a:lnTo>
                          <a:pt x="0" y="4"/>
                        </a:lnTo>
                        <a:lnTo>
                          <a:pt x="0" y="5"/>
                        </a:lnTo>
                        <a:lnTo>
                          <a:pt x="7" y="1"/>
                        </a:lnTo>
                        <a:lnTo>
                          <a:pt x="6" y="2"/>
                        </a:lnTo>
                        <a:lnTo>
                          <a:pt x="5"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4" name="Freeform 1432"/>
                  <p:cNvSpPr>
                    <a:spLocks/>
                  </p:cNvSpPr>
                  <p:nvPr/>
                </p:nvSpPr>
                <p:spPr bwMode="auto">
                  <a:xfrm>
                    <a:off x="3067" y="2438"/>
                    <a:ext cx="2" cy="3"/>
                  </a:xfrm>
                  <a:custGeom>
                    <a:avLst/>
                    <a:gdLst>
                      <a:gd name="T0" fmla="*/ 3 w 5"/>
                      <a:gd name="T1" fmla="*/ 0 h 5"/>
                      <a:gd name="T2" fmla="*/ 1 w 5"/>
                      <a:gd name="T3" fmla="*/ 2 h 5"/>
                      <a:gd name="T4" fmla="*/ 0 w 5"/>
                      <a:gd name="T5" fmla="*/ 3 h 5"/>
                      <a:gd name="T6" fmla="*/ 1 w 5"/>
                      <a:gd name="T7" fmla="*/ 4 h 5"/>
                      <a:gd name="T8" fmla="*/ 2 w 5"/>
                      <a:gd name="T9" fmla="*/ 5 h 5"/>
                      <a:gd name="T10" fmla="*/ 5 w 5"/>
                      <a:gd name="T11" fmla="*/ 3 h 5"/>
                      <a:gd name="T12" fmla="*/ 3 w 5"/>
                      <a:gd name="T13" fmla="*/ 2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1" y="2"/>
                        </a:lnTo>
                        <a:lnTo>
                          <a:pt x="0" y="3"/>
                        </a:lnTo>
                        <a:lnTo>
                          <a:pt x="1" y="4"/>
                        </a:lnTo>
                        <a:lnTo>
                          <a:pt x="2" y="5"/>
                        </a:lnTo>
                        <a:lnTo>
                          <a:pt x="5" y="3"/>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5" name="Freeform 1433"/>
                  <p:cNvSpPr>
                    <a:spLocks/>
                  </p:cNvSpPr>
                  <p:nvPr/>
                </p:nvSpPr>
                <p:spPr bwMode="auto">
                  <a:xfrm>
                    <a:off x="3064" y="2439"/>
                    <a:ext cx="5" cy="3"/>
                  </a:xfrm>
                  <a:custGeom>
                    <a:avLst/>
                    <a:gdLst>
                      <a:gd name="T0" fmla="*/ 7 w 9"/>
                      <a:gd name="T1" fmla="*/ 1 h 6"/>
                      <a:gd name="T2" fmla="*/ 7 w 9"/>
                      <a:gd name="T3" fmla="*/ 0 h 6"/>
                      <a:gd name="T4" fmla="*/ 0 w 9"/>
                      <a:gd name="T5" fmla="*/ 3 h 6"/>
                      <a:gd name="T6" fmla="*/ 0 w 9"/>
                      <a:gd name="T7" fmla="*/ 4 h 6"/>
                      <a:gd name="T8" fmla="*/ 0 w 9"/>
                      <a:gd name="T9" fmla="*/ 6 h 6"/>
                      <a:gd name="T10" fmla="*/ 9 w 9"/>
                      <a:gd name="T11" fmla="*/ 1 h 6"/>
                      <a:gd name="T12" fmla="*/ 8 w 9"/>
                      <a:gd name="T13" fmla="*/ 2 h 6"/>
                      <a:gd name="T14" fmla="*/ 7 w 9"/>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7" y="1"/>
                        </a:moveTo>
                        <a:lnTo>
                          <a:pt x="7" y="0"/>
                        </a:lnTo>
                        <a:lnTo>
                          <a:pt x="0" y="3"/>
                        </a:lnTo>
                        <a:lnTo>
                          <a:pt x="0" y="4"/>
                        </a:lnTo>
                        <a:lnTo>
                          <a:pt x="0" y="6"/>
                        </a:lnTo>
                        <a:lnTo>
                          <a:pt x="9" y="1"/>
                        </a:lnTo>
                        <a:lnTo>
                          <a:pt x="8" y="2"/>
                        </a:lnTo>
                        <a:lnTo>
                          <a:pt x="7"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6" name="Freeform 1434"/>
                  <p:cNvSpPr>
                    <a:spLocks/>
                  </p:cNvSpPr>
                  <p:nvPr/>
                </p:nvSpPr>
                <p:spPr bwMode="auto">
                  <a:xfrm>
                    <a:off x="3063" y="2441"/>
                    <a:ext cx="1" cy="2"/>
                  </a:xfrm>
                  <a:custGeom>
                    <a:avLst/>
                    <a:gdLst>
                      <a:gd name="T0" fmla="*/ 2 w 2"/>
                      <a:gd name="T1" fmla="*/ 2 h 5"/>
                      <a:gd name="T2" fmla="*/ 2 w 2"/>
                      <a:gd name="T3" fmla="*/ 0 h 5"/>
                      <a:gd name="T4" fmla="*/ 0 w 2"/>
                      <a:gd name="T5" fmla="*/ 0 h 5"/>
                      <a:gd name="T6" fmla="*/ 0 w 2"/>
                      <a:gd name="T7" fmla="*/ 2 h 5"/>
                      <a:gd name="T8" fmla="*/ 0 w 2"/>
                      <a:gd name="T9" fmla="*/ 5 h 5"/>
                      <a:gd name="T10" fmla="*/ 0 w 2"/>
                      <a:gd name="T11" fmla="*/ 5 h 5"/>
                      <a:gd name="T12" fmla="*/ 2 w 2"/>
                      <a:gd name="T13" fmla="*/ 4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0" y="0"/>
                        </a:lnTo>
                        <a:lnTo>
                          <a:pt x="0" y="2"/>
                        </a:lnTo>
                        <a:lnTo>
                          <a:pt x="0" y="5"/>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7" name="Freeform 1435"/>
                  <p:cNvSpPr>
                    <a:spLocks/>
                  </p:cNvSpPr>
                  <p:nvPr/>
                </p:nvSpPr>
                <p:spPr bwMode="auto">
                  <a:xfrm>
                    <a:off x="3060" y="2441"/>
                    <a:ext cx="5" cy="2"/>
                  </a:xfrm>
                  <a:custGeom>
                    <a:avLst/>
                    <a:gdLst>
                      <a:gd name="T0" fmla="*/ 6 w 9"/>
                      <a:gd name="T1" fmla="*/ 0 h 6"/>
                      <a:gd name="T2" fmla="*/ 9 w 9"/>
                      <a:gd name="T3" fmla="*/ 0 h 6"/>
                      <a:gd name="T4" fmla="*/ 2 w 9"/>
                      <a:gd name="T5" fmla="*/ 2 h 6"/>
                      <a:gd name="T6" fmla="*/ 0 w 9"/>
                      <a:gd name="T7" fmla="*/ 4 h 6"/>
                      <a:gd name="T8" fmla="*/ 0 w 9"/>
                      <a:gd name="T9" fmla="*/ 5 h 6"/>
                      <a:gd name="T10" fmla="*/ 0 w 9"/>
                      <a:gd name="T11" fmla="*/ 6 h 6"/>
                      <a:gd name="T12" fmla="*/ 2 w 9"/>
                      <a:gd name="T13" fmla="*/ 5 h 6"/>
                      <a:gd name="T14" fmla="*/ 6 w 9"/>
                      <a:gd name="T15" fmla="*/ 4 h 6"/>
                      <a:gd name="T16" fmla="*/ 6 w 9"/>
                      <a:gd name="T17" fmla="*/ 2 h 6"/>
                      <a:gd name="T18" fmla="*/ 6 w 9"/>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6"/>
                      <a:gd name="T32" fmla="*/ 9 w 9"/>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6">
                        <a:moveTo>
                          <a:pt x="6" y="0"/>
                        </a:moveTo>
                        <a:lnTo>
                          <a:pt x="9" y="0"/>
                        </a:lnTo>
                        <a:lnTo>
                          <a:pt x="2" y="2"/>
                        </a:lnTo>
                        <a:lnTo>
                          <a:pt x="0" y="4"/>
                        </a:lnTo>
                        <a:lnTo>
                          <a:pt x="0" y="5"/>
                        </a:lnTo>
                        <a:lnTo>
                          <a:pt x="0" y="6"/>
                        </a:lnTo>
                        <a:lnTo>
                          <a:pt x="2" y="5"/>
                        </a:lnTo>
                        <a:lnTo>
                          <a:pt x="6" y="4"/>
                        </a:lnTo>
                        <a:lnTo>
                          <a:pt x="6" y="2"/>
                        </a:lnTo>
                        <a:lnTo>
                          <a:pt x="6"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8" name="Freeform 1436"/>
                  <p:cNvSpPr>
                    <a:spLocks/>
                  </p:cNvSpPr>
                  <p:nvPr/>
                </p:nvSpPr>
                <p:spPr bwMode="auto">
                  <a:xfrm>
                    <a:off x="3059" y="2442"/>
                    <a:ext cx="1" cy="2"/>
                  </a:xfrm>
                  <a:custGeom>
                    <a:avLst/>
                    <a:gdLst>
                      <a:gd name="T0" fmla="*/ 2 w 2"/>
                      <a:gd name="T1" fmla="*/ 3 h 5"/>
                      <a:gd name="T2" fmla="*/ 2 w 2"/>
                      <a:gd name="T3" fmla="*/ 0 h 5"/>
                      <a:gd name="T4" fmla="*/ 0 w 2"/>
                      <a:gd name="T5" fmla="*/ 0 h 5"/>
                      <a:gd name="T6" fmla="*/ 0 w 2"/>
                      <a:gd name="T7" fmla="*/ 3 h 5"/>
                      <a:gd name="T8" fmla="*/ 0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0" y="0"/>
                        </a:lnTo>
                        <a:lnTo>
                          <a:pt x="0" y="3"/>
                        </a:lnTo>
                        <a:lnTo>
                          <a:pt x="0" y="5"/>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59" name="Freeform 1437"/>
                  <p:cNvSpPr>
                    <a:spLocks/>
                  </p:cNvSpPr>
                  <p:nvPr/>
                </p:nvSpPr>
                <p:spPr bwMode="auto">
                  <a:xfrm>
                    <a:off x="3058" y="2442"/>
                    <a:ext cx="2"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0" name="Freeform 1438"/>
                  <p:cNvSpPr>
                    <a:spLocks/>
                  </p:cNvSpPr>
                  <p:nvPr/>
                </p:nvSpPr>
                <p:spPr bwMode="auto">
                  <a:xfrm>
                    <a:off x="3054" y="2442"/>
                    <a:ext cx="4" cy="3"/>
                  </a:xfrm>
                  <a:custGeom>
                    <a:avLst/>
                    <a:gdLst>
                      <a:gd name="T0" fmla="*/ 9 w 9"/>
                      <a:gd name="T1" fmla="*/ 2 h 4"/>
                      <a:gd name="T2" fmla="*/ 9 w 9"/>
                      <a:gd name="T3" fmla="*/ 0 h 4"/>
                      <a:gd name="T4" fmla="*/ 0 w 9"/>
                      <a:gd name="T5" fmla="*/ 0 h 4"/>
                      <a:gd name="T6" fmla="*/ 0 w 9"/>
                      <a:gd name="T7" fmla="*/ 2 h 4"/>
                      <a:gd name="T8" fmla="*/ 0 w 9"/>
                      <a:gd name="T9" fmla="*/ 4 h 4"/>
                      <a:gd name="T10" fmla="*/ 6 w 9"/>
                      <a:gd name="T11" fmla="*/ 4 h 4"/>
                      <a:gd name="T12" fmla="*/ 9 w 9"/>
                      <a:gd name="T13" fmla="*/ 3 h 4"/>
                      <a:gd name="T14" fmla="*/ 9 w 9"/>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9" y="2"/>
                        </a:moveTo>
                        <a:lnTo>
                          <a:pt x="9" y="0"/>
                        </a:lnTo>
                        <a:lnTo>
                          <a:pt x="0" y="0"/>
                        </a:lnTo>
                        <a:lnTo>
                          <a:pt x="0" y="2"/>
                        </a:lnTo>
                        <a:lnTo>
                          <a:pt x="0" y="4"/>
                        </a:lnTo>
                        <a:lnTo>
                          <a:pt x="6" y="4"/>
                        </a:lnTo>
                        <a:lnTo>
                          <a:pt x="9" y="3"/>
                        </a:lnTo>
                        <a:lnTo>
                          <a:pt x="9"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1" name="Freeform 1439"/>
                  <p:cNvSpPr>
                    <a:spLocks/>
                  </p:cNvSpPr>
                  <p:nvPr/>
                </p:nvSpPr>
                <p:spPr bwMode="auto">
                  <a:xfrm>
                    <a:off x="3051" y="2442"/>
                    <a:ext cx="4" cy="3"/>
                  </a:xfrm>
                  <a:custGeom>
                    <a:avLst/>
                    <a:gdLst>
                      <a:gd name="T0" fmla="*/ 5 w 9"/>
                      <a:gd name="T1" fmla="*/ 0 h 4"/>
                      <a:gd name="T2" fmla="*/ 9 w 9"/>
                      <a:gd name="T3" fmla="*/ 0 h 4"/>
                      <a:gd name="T4" fmla="*/ 2 w 9"/>
                      <a:gd name="T5" fmla="*/ 2 h 4"/>
                      <a:gd name="T6" fmla="*/ 0 w 9"/>
                      <a:gd name="T7" fmla="*/ 1 h 4"/>
                      <a:gd name="T8" fmla="*/ 0 w 9"/>
                      <a:gd name="T9" fmla="*/ 2 h 4"/>
                      <a:gd name="T10" fmla="*/ 0 w 9"/>
                      <a:gd name="T11" fmla="*/ 3 h 4"/>
                      <a:gd name="T12" fmla="*/ 2 w 9"/>
                      <a:gd name="T13" fmla="*/ 4 h 4"/>
                      <a:gd name="T14" fmla="*/ 5 w 9"/>
                      <a:gd name="T15" fmla="*/ 3 h 4"/>
                      <a:gd name="T16" fmla="*/ 5 w 9"/>
                      <a:gd name="T17" fmla="*/ 2 h 4"/>
                      <a:gd name="T18" fmla="*/ 5 w 9"/>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5" y="0"/>
                        </a:moveTo>
                        <a:lnTo>
                          <a:pt x="9" y="0"/>
                        </a:lnTo>
                        <a:lnTo>
                          <a:pt x="2" y="2"/>
                        </a:lnTo>
                        <a:lnTo>
                          <a:pt x="0" y="1"/>
                        </a:lnTo>
                        <a:lnTo>
                          <a:pt x="0" y="2"/>
                        </a:lnTo>
                        <a:lnTo>
                          <a:pt x="0" y="3"/>
                        </a:lnTo>
                        <a:lnTo>
                          <a:pt x="2" y="4"/>
                        </a:lnTo>
                        <a:lnTo>
                          <a:pt x="5" y="3"/>
                        </a:lnTo>
                        <a:lnTo>
                          <a:pt x="5" y="2"/>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2" name="Freeform 1440"/>
                  <p:cNvSpPr>
                    <a:spLocks/>
                  </p:cNvSpPr>
                  <p:nvPr/>
                </p:nvSpPr>
                <p:spPr bwMode="auto">
                  <a:xfrm>
                    <a:off x="3043" y="2442"/>
                    <a:ext cx="8" cy="3"/>
                  </a:xfrm>
                  <a:custGeom>
                    <a:avLst/>
                    <a:gdLst>
                      <a:gd name="T0" fmla="*/ 15 w 15"/>
                      <a:gd name="T1" fmla="*/ 3 h 6"/>
                      <a:gd name="T2" fmla="*/ 12 w 15"/>
                      <a:gd name="T3" fmla="*/ 2 h 6"/>
                      <a:gd name="T4" fmla="*/ 4 w 15"/>
                      <a:gd name="T5" fmla="*/ 2 h 6"/>
                      <a:gd name="T6" fmla="*/ 3 w 15"/>
                      <a:gd name="T7" fmla="*/ 2 h 6"/>
                      <a:gd name="T8" fmla="*/ 0 w 15"/>
                      <a:gd name="T9" fmla="*/ 0 h 6"/>
                      <a:gd name="T10" fmla="*/ 0 w 15"/>
                      <a:gd name="T11" fmla="*/ 2 h 6"/>
                      <a:gd name="T12" fmla="*/ 0 w 15"/>
                      <a:gd name="T13" fmla="*/ 3 h 6"/>
                      <a:gd name="T14" fmla="*/ 3 w 15"/>
                      <a:gd name="T15" fmla="*/ 4 h 6"/>
                      <a:gd name="T16" fmla="*/ 8 w 15"/>
                      <a:gd name="T17" fmla="*/ 6 h 6"/>
                      <a:gd name="T18" fmla="*/ 15 w 15"/>
                      <a:gd name="T19" fmla="*/ 6 h 6"/>
                      <a:gd name="T20" fmla="*/ 15 w 15"/>
                      <a:gd name="T21" fmla="*/ 4 h 6"/>
                      <a:gd name="T22" fmla="*/ 15 w 15"/>
                      <a:gd name="T23" fmla="*/ 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6"/>
                      <a:gd name="T38" fmla="*/ 15 w 15"/>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6">
                        <a:moveTo>
                          <a:pt x="15" y="3"/>
                        </a:moveTo>
                        <a:lnTo>
                          <a:pt x="12" y="2"/>
                        </a:lnTo>
                        <a:lnTo>
                          <a:pt x="4" y="2"/>
                        </a:lnTo>
                        <a:lnTo>
                          <a:pt x="3" y="2"/>
                        </a:lnTo>
                        <a:lnTo>
                          <a:pt x="0" y="0"/>
                        </a:lnTo>
                        <a:lnTo>
                          <a:pt x="0" y="2"/>
                        </a:lnTo>
                        <a:lnTo>
                          <a:pt x="0" y="3"/>
                        </a:lnTo>
                        <a:lnTo>
                          <a:pt x="3" y="4"/>
                        </a:lnTo>
                        <a:lnTo>
                          <a:pt x="8" y="6"/>
                        </a:lnTo>
                        <a:lnTo>
                          <a:pt x="15" y="6"/>
                        </a:lnTo>
                        <a:lnTo>
                          <a:pt x="15" y="4"/>
                        </a:lnTo>
                        <a:lnTo>
                          <a:pt x="1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3" name="Freeform 1441"/>
                  <p:cNvSpPr>
                    <a:spLocks/>
                  </p:cNvSpPr>
                  <p:nvPr/>
                </p:nvSpPr>
                <p:spPr bwMode="auto">
                  <a:xfrm>
                    <a:off x="3042" y="2441"/>
                    <a:ext cx="1" cy="2"/>
                  </a:xfrm>
                  <a:custGeom>
                    <a:avLst/>
                    <a:gdLst>
                      <a:gd name="T0" fmla="*/ 4 w 4"/>
                      <a:gd name="T1" fmla="*/ 1 h 5"/>
                      <a:gd name="T2" fmla="*/ 0 w 4"/>
                      <a:gd name="T3" fmla="*/ 0 h 5"/>
                      <a:gd name="T4" fmla="*/ 1 w 4"/>
                      <a:gd name="T5" fmla="*/ 0 h 5"/>
                      <a:gd name="T6" fmla="*/ 1 w 4"/>
                      <a:gd name="T7" fmla="*/ 3 h 5"/>
                      <a:gd name="T8" fmla="*/ 1 w 4"/>
                      <a:gd name="T9" fmla="*/ 5 h 5"/>
                      <a:gd name="T10" fmla="*/ 4 w 4"/>
                      <a:gd name="T11" fmla="*/ 5 h 5"/>
                      <a:gd name="T12" fmla="*/ 4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0" y="0"/>
                        </a:lnTo>
                        <a:lnTo>
                          <a:pt x="1" y="0"/>
                        </a:lnTo>
                        <a:lnTo>
                          <a:pt x="1" y="3"/>
                        </a:lnTo>
                        <a:lnTo>
                          <a:pt x="1" y="5"/>
                        </a:lnTo>
                        <a:lnTo>
                          <a:pt x="4" y="5"/>
                        </a:lnTo>
                        <a:lnTo>
                          <a:pt x="4"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4" name="Freeform 1442"/>
                  <p:cNvSpPr>
                    <a:spLocks/>
                  </p:cNvSpPr>
                  <p:nvPr/>
                </p:nvSpPr>
                <p:spPr bwMode="auto">
                  <a:xfrm>
                    <a:off x="3033" y="2436"/>
                    <a:ext cx="10" cy="7"/>
                  </a:xfrm>
                  <a:custGeom>
                    <a:avLst/>
                    <a:gdLst>
                      <a:gd name="T0" fmla="*/ 18 w 21"/>
                      <a:gd name="T1" fmla="*/ 12 h 14"/>
                      <a:gd name="T2" fmla="*/ 18 w 21"/>
                      <a:gd name="T3" fmla="*/ 10 h 14"/>
                      <a:gd name="T4" fmla="*/ 9 w 21"/>
                      <a:gd name="T5" fmla="*/ 6 h 14"/>
                      <a:gd name="T6" fmla="*/ 6 w 21"/>
                      <a:gd name="T7" fmla="*/ 5 h 14"/>
                      <a:gd name="T8" fmla="*/ 6 w 21"/>
                      <a:gd name="T9" fmla="*/ 3 h 14"/>
                      <a:gd name="T10" fmla="*/ 0 w 21"/>
                      <a:gd name="T11" fmla="*/ 0 h 14"/>
                      <a:gd name="T12" fmla="*/ 0 w 21"/>
                      <a:gd name="T13" fmla="*/ 1 h 14"/>
                      <a:gd name="T14" fmla="*/ 0 w 21"/>
                      <a:gd name="T15" fmla="*/ 2 h 14"/>
                      <a:gd name="T16" fmla="*/ 3 w 21"/>
                      <a:gd name="T17" fmla="*/ 3 h 14"/>
                      <a:gd name="T18" fmla="*/ 6 w 21"/>
                      <a:gd name="T19" fmla="*/ 7 h 14"/>
                      <a:gd name="T20" fmla="*/ 9 w 21"/>
                      <a:gd name="T21" fmla="*/ 8 h 14"/>
                      <a:gd name="T22" fmla="*/ 21 w 21"/>
                      <a:gd name="T23" fmla="*/ 14 h 14"/>
                      <a:gd name="T24" fmla="*/ 18 w 21"/>
                      <a:gd name="T25" fmla="*/ 14 h 14"/>
                      <a:gd name="T26" fmla="*/ 18 w 21"/>
                      <a:gd name="T27" fmla="*/ 12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14"/>
                      <a:gd name="T44" fmla="*/ 21 w 21"/>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14">
                        <a:moveTo>
                          <a:pt x="18" y="12"/>
                        </a:moveTo>
                        <a:lnTo>
                          <a:pt x="18" y="10"/>
                        </a:lnTo>
                        <a:lnTo>
                          <a:pt x="9" y="6"/>
                        </a:lnTo>
                        <a:lnTo>
                          <a:pt x="6" y="5"/>
                        </a:lnTo>
                        <a:lnTo>
                          <a:pt x="6" y="3"/>
                        </a:lnTo>
                        <a:lnTo>
                          <a:pt x="0" y="0"/>
                        </a:lnTo>
                        <a:lnTo>
                          <a:pt x="0" y="1"/>
                        </a:lnTo>
                        <a:lnTo>
                          <a:pt x="0" y="2"/>
                        </a:lnTo>
                        <a:lnTo>
                          <a:pt x="3" y="3"/>
                        </a:lnTo>
                        <a:lnTo>
                          <a:pt x="6" y="7"/>
                        </a:lnTo>
                        <a:lnTo>
                          <a:pt x="9" y="8"/>
                        </a:lnTo>
                        <a:lnTo>
                          <a:pt x="21" y="14"/>
                        </a:lnTo>
                        <a:lnTo>
                          <a:pt x="18" y="14"/>
                        </a:lnTo>
                        <a:lnTo>
                          <a:pt x="18" y="1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5" name="Freeform 1443"/>
                  <p:cNvSpPr>
                    <a:spLocks/>
                  </p:cNvSpPr>
                  <p:nvPr/>
                </p:nvSpPr>
                <p:spPr bwMode="auto">
                  <a:xfrm>
                    <a:off x="3031" y="2435"/>
                    <a:ext cx="3" cy="3"/>
                  </a:xfrm>
                  <a:custGeom>
                    <a:avLst/>
                    <a:gdLst>
                      <a:gd name="T0" fmla="*/ 3 w 4"/>
                      <a:gd name="T1" fmla="*/ 3 h 4"/>
                      <a:gd name="T2" fmla="*/ 4 w 4"/>
                      <a:gd name="T3" fmla="*/ 2 h 4"/>
                      <a:gd name="T4" fmla="*/ 2 w 4"/>
                      <a:gd name="T5" fmla="*/ 0 h 4"/>
                      <a:gd name="T6" fmla="*/ 1 w 4"/>
                      <a:gd name="T7" fmla="*/ 1 h 4"/>
                      <a:gd name="T8" fmla="*/ 0 w 4"/>
                      <a:gd name="T9" fmla="*/ 2 h 4"/>
                      <a:gd name="T10" fmla="*/ 1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2"/>
                        </a:lnTo>
                        <a:lnTo>
                          <a:pt x="2" y="0"/>
                        </a:lnTo>
                        <a:lnTo>
                          <a:pt x="1" y="1"/>
                        </a:lnTo>
                        <a:lnTo>
                          <a:pt x="0" y="2"/>
                        </a:lnTo>
                        <a:lnTo>
                          <a:pt x="1" y="3"/>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6" name="Freeform 1444"/>
                  <p:cNvSpPr>
                    <a:spLocks/>
                  </p:cNvSpPr>
                  <p:nvPr/>
                </p:nvSpPr>
                <p:spPr bwMode="auto">
                  <a:xfrm>
                    <a:off x="3030" y="2434"/>
                    <a:ext cx="3" cy="2"/>
                  </a:xfrm>
                  <a:custGeom>
                    <a:avLst/>
                    <a:gdLst>
                      <a:gd name="T0" fmla="*/ 6 w 7"/>
                      <a:gd name="T1" fmla="*/ 3 h 5"/>
                      <a:gd name="T2" fmla="*/ 7 w 7"/>
                      <a:gd name="T3" fmla="*/ 4 h 5"/>
                      <a:gd name="T4" fmla="*/ 2 w 7"/>
                      <a:gd name="T5" fmla="*/ 2 h 5"/>
                      <a:gd name="T6" fmla="*/ 2 w 7"/>
                      <a:gd name="T7" fmla="*/ 0 h 5"/>
                      <a:gd name="T8" fmla="*/ 1 w 7"/>
                      <a:gd name="T9" fmla="*/ 0 h 5"/>
                      <a:gd name="T10" fmla="*/ 0 w 7"/>
                      <a:gd name="T11" fmla="*/ 0 h 5"/>
                      <a:gd name="T12" fmla="*/ 2 w 7"/>
                      <a:gd name="T13" fmla="*/ 4 h 5"/>
                      <a:gd name="T14" fmla="*/ 5 w 7"/>
                      <a:gd name="T15" fmla="*/ 5 h 5"/>
                      <a:gd name="T16" fmla="*/ 5 w 7"/>
                      <a:gd name="T17" fmla="*/ 4 h 5"/>
                      <a:gd name="T18" fmla="*/ 6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6" y="3"/>
                        </a:moveTo>
                        <a:lnTo>
                          <a:pt x="7" y="4"/>
                        </a:lnTo>
                        <a:lnTo>
                          <a:pt x="2" y="2"/>
                        </a:lnTo>
                        <a:lnTo>
                          <a:pt x="2" y="0"/>
                        </a:lnTo>
                        <a:lnTo>
                          <a:pt x="1" y="0"/>
                        </a:lnTo>
                        <a:lnTo>
                          <a:pt x="0" y="0"/>
                        </a:lnTo>
                        <a:lnTo>
                          <a:pt x="2" y="4"/>
                        </a:lnTo>
                        <a:lnTo>
                          <a:pt x="5" y="5"/>
                        </a:lnTo>
                        <a:lnTo>
                          <a:pt x="5" y="4"/>
                        </a:lnTo>
                        <a:lnTo>
                          <a:pt x="6"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7" name="Freeform 1445"/>
                  <p:cNvSpPr>
                    <a:spLocks/>
                  </p:cNvSpPr>
                  <p:nvPr/>
                </p:nvSpPr>
                <p:spPr bwMode="auto">
                  <a:xfrm>
                    <a:off x="3028" y="2432"/>
                    <a:ext cx="3" cy="3"/>
                  </a:xfrm>
                  <a:custGeom>
                    <a:avLst/>
                    <a:gdLst>
                      <a:gd name="T0" fmla="*/ 4 w 4"/>
                      <a:gd name="T1" fmla="*/ 3 h 5"/>
                      <a:gd name="T2" fmla="*/ 3 w 4"/>
                      <a:gd name="T3" fmla="*/ 1 h 5"/>
                      <a:gd name="T4" fmla="*/ 2 w 4"/>
                      <a:gd name="T5" fmla="*/ 0 h 5"/>
                      <a:gd name="T6" fmla="*/ 1 w 4"/>
                      <a:gd name="T7" fmla="*/ 1 h 5"/>
                      <a:gd name="T8" fmla="*/ 0 w 4"/>
                      <a:gd name="T9" fmla="*/ 2 h 5"/>
                      <a:gd name="T10" fmla="*/ 2 w 4"/>
                      <a:gd name="T11" fmla="*/ 5 h 5"/>
                      <a:gd name="T12" fmla="*/ 3 w 4"/>
                      <a:gd name="T13" fmla="*/ 3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3" y="1"/>
                        </a:lnTo>
                        <a:lnTo>
                          <a:pt x="2" y="0"/>
                        </a:lnTo>
                        <a:lnTo>
                          <a:pt x="1" y="1"/>
                        </a:lnTo>
                        <a:lnTo>
                          <a:pt x="0" y="2"/>
                        </a:lnTo>
                        <a:lnTo>
                          <a:pt x="2" y="5"/>
                        </a:lnTo>
                        <a:lnTo>
                          <a:pt x="3"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8" name="Freeform 1446"/>
                  <p:cNvSpPr>
                    <a:spLocks/>
                  </p:cNvSpPr>
                  <p:nvPr/>
                </p:nvSpPr>
                <p:spPr bwMode="auto">
                  <a:xfrm>
                    <a:off x="3026" y="2429"/>
                    <a:ext cx="4" cy="5"/>
                  </a:xfrm>
                  <a:custGeom>
                    <a:avLst/>
                    <a:gdLst>
                      <a:gd name="T0" fmla="*/ 7 w 8"/>
                      <a:gd name="T1" fmla="*/ 8 h 10"/>
                      <a:gd name="T2" fmla="*/ 8 w 8"/>
                      <a:gd name="T3" fmla="*/ 8 h 10"/>
                      <a:gd name="T4" fmla="*/ 7 w 8"/>
                      <a:gd name="T5" fmla="*/ 6 h 10"/>
                      <a:gd name="T6" fmla="*/ 3 w 8"/>
                      <a:gd name="T7" fmla="*/ 3 h 10"/>
                      <a:gd name="T8" fmla="*/ 2 w 8"/>
                      <a:gd name="T9" fmla="*/ 0 h 10"/>
                      <a:gd name="T10" fmla="*/ 1 w 8"/>
                      <a:gd name="T11" fmla="*/ 0 h 10"/>
                      <a:gd name="T12" fmla="*/ 0 w 8"/>
                      <a:gd name="T13" fmla="*/ 0 h 10"/>
                      <a:gd name="T14" fmla="*/ 3 w 8"/>
                      <a:gd name="T15" fmla="*/ 6 h 10"/>
                      <a:gd name="T16" fmla="*/ 5 w 8"/>
                      <a:gd name="T17" fmla="*/ 6 h 10"/>
                      <a:gd name="T18" fmla="*/ 7 w 8"/>
                      <a:gd name="T19" fmla="*/ 10 h 10"/>
                      <a:gd name="T20" fmla="*/ 6 w 8"/>
                      <a:gd name="T21" fmla="*/ 9 h 10"/>
                      <a:gd name="T22" fmla="*/ 7 w 8"/>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0"/>
                      <a:gd name="T38" fmla="*/ 8 w 8"/>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0">
                        <a:moveTo>
                          <a:pt x="7" y="8"/>
                        </a:moveTo>
                        <a:lnTo>
                          <a:pt x="8" y="8"/>
                        </a:lnTo>
                        <a:lnTo>
                          <a:pt x="7" y="6"/>
                        </a:lnTo>
                        <a:lnTo>
                          <a:pt x="3" y="3"/>
                        </a:lnTo>
                        <a:lnTo>
                          <a:pt x="2" y="0"/>
                        </a:lnTo>
                        <a:lnTo>
                          <a:pt x="1" y="0"/>
                        </a:lnTo>
                        <a:lnTo>
                          <a:pt x="0" y="0"/>
                        </a:lnTo>
                        <a:lnTo>
                          <a:pt x="3" y="6"/>
                        </a:lnTo>
                        <a:lnTo>
                          <a:pt x="5" y="6"/>
                        </a:lnTo>
                        <a:lnTo>
                          <a:pt x="7" y="10"/>
                        </a:lnTo>
                        <a:lnTo>
                          <a:pt x="6" y="9"/>
                        </a:lnTo>
                        <a:lnTo>
                          <a:pt x="7" y="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69" name="Freeform 1447"/>
                  <p:cNvSpPr>
                    <a:spLocks/>
                  </p:cNvSpPr>
                  <p:nvPr/>
                </p:nvSpPr>
                <p:spPr bwMode="auto">
                  <a:xfrm>
                    <a:off x="3024" y="2427"/>
                    <a:ext cx="3" cy="3"/>
                  </a:xfrm>
                  <a:custGeom>
                    <a:avLst/>
                    <a:gdLst>
                      <a:gd name="T0" fmla="*/ 4 w 4"/>
                      <a:gd name="T1" fmla="*/ 3 h 4"/>
                      <a:gd name="T2" fmla="*/ 3 w 4"/>
                      <a:gd name="T3" fmla="*/ 1 h 4"/>
                      <a:gd name="T4" fmla="*/ 2 w 4"/>
                      <a:gd name="T5" fmla="*/ 0 h 4"/>
                      <a:gd name="T6" fmla="*/ 0 w 4"/>
                      <a:gd name="T7" fmla="*/ 2 h 4"/>
                      <a:gd name="T8" fmla="*/ 2 w 4"/>
                      <a:gd name="T9" fmla="*/ 4 h 4"/>
                      <a:gd name="T10" fmla="*/ 3 w 4"/>
                      <a:gd name="T11" fmla="*/ 3 h 4"/>
                      <a:gd name="T12" fmla="*/ 4 w 4"/>
                      <a:gd name="T13" fmla="*/ 3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3"/>
                        </a:moveTo>
                        <a:lnTo>
                          <a:pt x="3" y="1"/>
                        </a:lnTo>
                        <a:lnTo>
                          <a:pt x="2" y="0"/>
                        </a:lnTo>
                        <a:lnTo>
                          <a:pt x="0" y="2"/>
                        </a:lnTo>
                        <a:lnTo>
                          <a:pt x="2" y="4"/>
                        </a:lnTo>
                        <a:lnTo>
                          <a:pt x="3"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0" name="Freeform 1448"/>
                  <p:cNvSpPr>
                    <a:spLocks/>
                  </p:cNvSpPr>
                  <p:nvPr/>
                </p:nvSpPr>
                <p:spPr bwMode="auto">
                  <a:xfrm>
                    <a:off x="3021" y="2412"/>
                    <a:ext cx="5" cy="16"/>
                  </a:xfrm>
                  <a:custGeom>
                    <a:avLst/>
                    <a:gdLst>
                      <a:gd name="T0" fmla="*/ 9 w 9"/>
                      <a:gd name="T1" fmla="*/ 32 h 34"/>
                      <a:gd name="T2" fmla="*/ 9 w 9"/>
                      <a:gd name="T3" fmla="*/ 29 h 34"/>
                      <a:gd name="T4" fmla="*/ 6 w 9"/>
                      <a:gd name="T5" fmla="*/ 22 h 34"/>
                      <a:gd name="T6" fmla="*/ 6 w 9"/>
                      <a:gd name="T7" fmla="*/ 19 h 34"/>
                      <a:gd name="T8" fmla="*/ 4 w 9"/>
                      <a:gd name="T9" fmla="*/ 17 h 34"/>
                      <a:gd name="T10" fmla="*/ 4 w 9"/>
                      <a:gd name="T11" fmla="*/ 14 h 34"/>
                      <a:gd name="T12" fmla="*/ 3 w 9"/>
                      <a:gd name="T13" fmla="*/ 11 h 34"/>
                      <a:gd name="T14" fmla="*/ 3 w 9"/>
                      <a:gd name="T15" fmla="*/ 3 h 34"/>
                      <a:gd name="T16" fmla="*/ 2 w 9"/>
                      <a:gd name="T17" fmla="*/ 0 h 34"/>
                      <a:gd name="T18" fmla="*/ 0 w 9"/>
                      <a:gd name="T19" fmla="*/ 0 h 34"/>
                      <a:gd name="T20" fmla="*/ 0 w 9"/>
                      <a:gd name="T21" fmla="*/ 0 h 34"/>
                      <a:gd name="T22" fmla="*/ 1 w 9"/>
                      <a:gd name="T23" fmla="*/ 3 h 34"/>
                      <a:gd name="T24" fmla="*/ 1 w 9"/>
                      <a:gd name="T25" fmla="*/ 11 h 34"/>
                      <a:gd name="T26" fmla="*/ 2 w 9"/>
                      <a:gd name="T27" fmla="*/ 14 h 34"/>
                      <a:gd name="T28" fmla="*/ 2 w 9"/>
                      <a:gd name="T29" fmla="*/ 17 h 34"/>
                      <a:gd name="T30" fmla="*/ 3 w 9"/>
                      <a:gd name="T31" fmla="*/ 19 h 34"/>
                      <a:gd name="T32" fmla="*/ 3 w 9"/>
                      <a:gd name="T33" fmla="*/ 22 h 34"/>
                      <a:gd name="T34" fmla="*/ 7 w 9"/>
                      <a:gd name="T35" fmla="*/ 29 h 34"/>
                      <a:gd name="T36" fmla="*/ 7 w 9"/>
                      <a:gd name="T37" fmla="*/ 34 h 34"/>
                      <a:gd name="T38" fmla="*/ 9 w 9"/>
                      <a:gd name="T39" fmla="*/ 32 h 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34"/>
                      <a:gd name="T62" fmla="*/ 9 w 9"/>
                      <a:gd name="T63" fmla="*/ 34 h 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34">
                        <a:moveTo>
                          <a:pt x="9" y="32"/>
                        </a:moveTo>
                        <a:lnTo>
                          <a:pt x="9" y="29"/>
                        </a:lnTo>
                        <a:lnTo>
                          <a:pt x="6" y="22"/>
                        </a:lnTo>
                        <a:lnTo>
                          <a:pt x="6" y="19"/>
                        </a:lnTo>
                        <a:lnTo>
                          <a:pt x="4" y="17"/>
                        </a:lnTo>
                        <a:lnTo>
                          <a:pt x="4" y="14"/>
                        </a:lnTo>
                        <a:lnTo>
                          <a:pt x="3" y="11"/>
                        </a:lnTo>
                        <a:lnTo>
                          <a:pt x="3" y="3"/>
                        </a:lnTo>
                        <a:lnTo>
                          <a:pt x="2" y="0"/>
                        </a:lnTo>
                        <a:lnTo>
                          <a:pt x="0" y="0"/>
                        </a:lnTo>
                        <a:lnTo>
                          <a:pt x="1" y="3"/>
                        </a:lnTo>
                        <a:lnTo>
                          <a:pt x="1" y="11"/>
                        </a:lnTo>
                        <a:lnTo>
                          <a:pt x="2" y="14"/>
                        </a:lnTo>
                        <a:lnTo>
                          <a:pt x="2" y="17"/>
                        </a:lnTo>
                        <a:lnTo>
                          <a:pt x="3" y="19"/>
                        </a:lnTo>
                        <a:lnTo>
                          <a:pt x="3" y="22"/>
                        </a:lnTo>
                        <a:lnTo>
                          <a:pt x="7" y="29"/>
                        </a:lnTo>
                        <a:lnTo>
                          <a:pt x="7" y="34"/>
                        </a:lnTo>
                        <a:lnTo>
                          <a:pt x="9" y="3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1" name="Freeform 1449"/>
                  <p:cNvSpPr>
                    <a:spLocks/>
                  </p:cNvSpPr>
                  <p:nvPr/>
                </p:nvSpPr>
                <p:spPr bwMode="auto">
                  <a:xfrm>
                    <a:off x="3030" y="2385"/>
                    <a:ext cx="44" cy="51"/>
                  </a:xfrm>
                  <a:custGeom>
                    <a:avLst/>
                    <a:gdLst>
                      <a:gd name="T0" fmla="*/ 1 w 88"/>
                      <a:gd name="T1" fmla="*/ 57 h 103"/>
                      <a:gd name="T2" fmla="*/ 1 w 88"/>
                      <a:gd name="T3" fmla="*/ 64 h 103"/>
                      <a:gd name="T4" fmla="*/ 3 w 88"/>
                      <a:gd name="T5" fmla="*/ 71 h 103"/>
                      <a:gd name="T6" fmla="*/ 5 w 88"/>
                      <a:gd name="T7" fmla="*/ 76 h 103"/>
                      <a:gd name="T8" fmla="*/ 8 w 88"/>
                      <a:gd name="T9" fmla="*/ 82 h 103"/>
                      <a:gd name="T10" fmla="*/ 12 w 88"/>
                      <a:gd name="T11" fmla="*/ 87 h 103"/>
                      <a:gd name="T12" fmla="*/ 15 w 88"/>
                      <a:gd name="T13" fmla="*/ 91 h 103"/>
                      <a:gd name="T14" fmla="*/ 20 w 88"/>
                      <a:gd name="T15" fmla="*/ 95 h 103"/>
                      <a:gd name="T16" fmla="*/ 26 w 88"/>
                      <a:gd name="T17" fmla="*/ 98 h 103"/>
                      <a:gd name="T18" fmla="*/ 30 w 88"/>
                      <a:gd name="T19" fmla="*/ 101 h 103"/>
                      <a:gd name="T20" fmla="*/ 36 w 88"/>
                      <a:gd name="T21" fmla="*/ 102 h 103"/>
                      <a:gd name="T22" fmla="*/ 42 w 88"/>
                      <a:gd name="T23" fmla="*/ 102 h 103"/>
                      <a:gd name="T24" fmla="*/ 47 w 88"/>
                      <a:gd name="T25" fmla="*/ 102 h 103"/>
                      <a:gd name="T26" fmla="*/ 53 w 88"/>
                      <a:gd name="T27" fmla="*/ 102 h 103"/>
                      <a:gd name="T28" fmla="*/ 59 w 88"/>
                      <a:gd name="T29" fmla="*/ 101 h 103"/>
                      <a:gd name="T30" fmla="*/ 64 w 88"/>
                      <a:gd name="T31" fmla="*/ 98 h 103"/>
                      <a:gd name="T32" fmla="*/ 69 w 88"/>
                      <a:gd name="T33" fmla="*/ 95 h 103"/>
                      <a:gd name="T34" fmla="*/ 74 w 88"/>
                      <a:gd name="T35" fmla="*/ 91 h 103"/>
                      <a:gd name="T36" fmla="*/ 77 w 88"/>
                      <a:gd name="T37" fmla="*/ 87 h 103"/>
                      <a:gd name="T38" fmla="*/ 81 w 88"/>
                      <a:gd name="T39" fmla="*/ 82 h 103"/>
                      <a:gd name="T40" fmla="*/ 84 w 88"/>
                      <a:gd name="T41" fmla="*/ 76 h 103"/>
                      <a:gd name="T42" fmla="*/ 87 w 88"/>
                      <a:gd name="T43" fmla="*/ 70 h 103"/>
                      <a:gd name="T44" fmla="*/ 88 w 88"/>
                      <a:gd name="T45" fmla="*/ 63 h 103"/>
                      <a:gd name="T46" fmla="*/ 88 w 88"/>
                      <a:gd name="T47" fmla="*/ 56 h 103"/>
                      <a:gd name="T48" fmla="*/ 88 w 88"/>
                      <a:gd name="T49" fmla="*/ 49 h 103"/>
                      <a:gd name="T50" fmla="*/ 88 w 88"/>
                      <a:gd name="T51" fmla="*/ 44 h 103"/>
                      <a:gd name="T52" fmla="*/ 88 w 88"/>
                      <a:gd name="T53" fmla="*/ 40 h 103"/>
                      <a:gd name="T54" fmla="*/ 87 w 88"/>
                      <a:gd name="T55" fmla="*/ 35 h 103"/>
                      <a:gd name="T56" fmla="*/ 86 w 88"/>
                      <a:gd name="T57" fmla="*/ 30 h 103"/>
                      <a:gd name="T58" fmla="*/ 83 w 88"/>
                      <a:gd name="T59" fmla="*/ 26 h 103"/>
                      <a:gd name="T60" fmla="*/ 82 w 88"/>
                      <a:gd name="T61" fmla="*/ 22 h 103"/>
                      <a:gd name="T62" fmla="*/ 80 w 88"/>
                      <a:gd name="T63" fmla="*/ 19 h 103"/>
                      <a:gd name="T64" fmla="*/ 77 w 88"/>
                      <a:gd name="T65" fmla="*/ 15 h 103"/>
                      <a:gd name="T66" fmla="*/ 75 w 88"/>
                      <a:gd name="T67" fmla="*/ 13 h 103"/>
                      <a:gd name="T68" fmla="*/ 73 w 88"/>
                      <a:gd name="T69" fmla="*/ 10 h 103"/>
                      <a:gd name="T70" fmla="*/ 69 w 88"/>
                      <a:gd name="T71" fmla="*/ 7 h 103"/>
                      <a:gd name="T72" fmla="*/ 66 w 88"/>
                      <a:gd name="T73" fmla="*/ 6 h 103"/>
                      <a:gd name="T74" fmla="*/ 62 w 88"/>
                      <a:gd name="T75" fmla="*/ 4 h 103"/>
                      <a:gd name="T76" fmla="*/ 59 w 88"/>
                      <a:gd name="T77" fmla="*/ 3 h 103"/>
                      <a:gd name="T78" fmla="*/ 54 w 88"/>
                      <a:gd name="T79" fmla="*/ 2 h 103"/>
                      <a:gd name="T80" fmla="*/ 51 w 88"/>
                      <a:gd name="T81" fmla="*/ 0 h 103"/>
                      <a:gd name="T82" fmla="*/ 46 w 88"/>
                      <a:gd name="T83" fmla="*/ 0 h 103"/>
                      <a:gd name="T84" fmla="*/ 42 w 88"/>
                      <a:gd name="T85" fmla="*/ 0 h 103"/>
                      <a:gd name="T86" fmla="*/ 36 w 88"/>
                      <a:gd name="T87" fmla="*/ 0 h 103"/>
                      <a:gd name="T88" fmla="*/ 31 w 88"/>
                      <a:gd name="T89" fmla="*/ 2 h 103"/>
                      <a:gd name="T90" fmla="*/ 26 w 88"/>
                      <a:gd name="T91" fmla="*/ 4 h 103"/>
                      <a:gd name="T92" fmla="*/ 21 w 88"/>
                      <a:gd name="T93" fmla="*/ 7 h 103"/>
                      <a:gd name="T94" fmla="*/ 16 w 88"/>
                      <a:gd name="T95" fmla="*/ 11 h 103"/>
                      <a:gd name="T96" fmla="*/ 12 w 88"/>
                      <a:gd name="T97" fmla="*/ 14 h 103"/>
                      <a:gd name="T98" fmla="*/ 8 w 88"/>
                      <a:gd name="T99" fmla="*/ 19 h 103"/>
                      <a:gd name="T100" fmla="*/ 5 w 88"/>
                      <a:gd name="T101" fmla="*/ 25 h 103"/>
                      <a:gd name="T102" fmla="*/ 3 w 88"/>
                      <a:gd name="T103" fmla="*/ 32 h 103"/>
                      <a:gd name="T104" fmla="*/ 1 w 88"/>
                      <a:gd name="T105" fmla="*/ 40 h 103"/>
                      <a:gd name="T106" fmla="*/ 1 w 88"/>
                      <a:gd name="T107" fmla="*/ 48 h 103"/>
                      <a:gd name="T108" fmla="*/ 0 w 88"/>
                      <a:gd name="T109" fmla="*/ 53 h 1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8"/>
                      <a:gd name="T166" fmla="*/ 0 h 103"/>
                      <a:gd name="T167" fmla="*/ 88 w 88"/>
                      <a:gd name="T168" fmla="*/ 103 h 1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8" h="103">
                        <a:moveTo>
                          <a:pt x="0" y="53"/>
                        </a:moveTo>
                        <a:lnTo>
                          <a:pt x="1" y="57"/>
                        </a:lnTo>
                        <a:lnTo>
                          <a:pt x="1" y="60"/>
                        </a:lnTo>
                        <a:lnTo>
                          <a:pt x="1" y="64"/>
                        </a:lnTo>
                        <a:lnTo>
                          <a:pt x="3" y="67"/>
                        </a:lnTo>
                        <a:lnTo>
                          <a:pt x="3" y="71"/>
                        </a:lnTo>
                        <a:lnTo>
                          <a:pt x="4" y="74"/>
                        </a:lnTo>
                        <a:lnTo>
                          <a:pt x="5" y="76"/>
                        </a:lnTo>
                        <a:lnTo>
                          <a:pt x="6" y="80"/>
                        </a:lnTo>
                        <a:lnTo>
                          <a:pt x="8" y="82"/>
                        </a:lnTo>
                        <a:lnTo>
                          <a:pt x="9" y="85"/>
                        </a:lnTo>
                        <a:lnTo>
                          <a:pt x="12" y="87"/>
                        </a:lnTo>
                        <a:lnTo>
                          <a:pt x="13" y="90"/>
                        </a:lnTo>
                        <a:lnTo>
                          <a:pt x="15" y="91"/>
                        </a:lnTo>
                        <a:lnTo>
                          <a:pt x="18" y="94"/>
                        </a:lnTo>
                        <a:lnTo>
                          <a:pt x="20" y="95"/>
                        </a:lnTo>
                        <a:lnTo>
                          <a:pt x="22" y="97"/>
                        </a:lnTo>
                        <a:lnTo>
                          <a:pt x="26" y="98"/>
                        </a:lnTo>
                        <a:lnTo>
                          <a:pt x="28" y="100"/>
                        </a:lnTo>
                        <a:lnTo>
                          <a:pt x="30" y="101"/>
                        </a:lnTo>
                        <a:lnTo>
                          <a:pt x="33" y="101"/>
                        </a:lnTo>
                        <a:lnTo>
                          <a:pt x="36" y="102"/>
                        </a:lnTo>
                        <a:lnTo>
                          <a:pt x="38" y="102"/>
                        </a:lnTo>
                        <a:lnTo>
                          <a:pt x="42" y="102"/>
                        </a:lnTo>
                        <a:lnTo>
                          <a:pt x="44" y="103"/>
                        </a:lnTo>
                        <a:lnTo>
                          <a:pt x="47" y="102"/>
                        </a:lnTo>
                        <a:lnTo>
                          <a:pt x="51" y="102"/>
                        </a:lnTo>
                        <a:lnTo>
                          <a:pt x="53" y="102"/>
                        </a:lnTo>
                        <a:lnTo>
                          <a:pt x="57" y="101"/>
                        </a:lnTo>
                        <a:lnTo>
                          <a:pt x="59" y="101"/>
                        </a:lnTo>
                        <a:lnTo>
                          <a:pt x="61" y="100"/>
                        </a:lnTo>
                        <a:lnTo>
                          <a:pt x="64" y="98"/>
                        </a:lnTo>
                        <a:lnTo>
                          <a:pt x="67" y="97"/>
                        </a:lnTo>
                        <a:lnTo>
                          <a:pt x="69" y="95"/>
                        </a:lnTo>
                        <a:lnTo>
                          <a:pt x="72" y="94"/>
                        </a:lnTo>
                        <a:lnTo>
                          <a:pt x="74" y="91"/>
                        </a:lnTo>
                        <a:lnTo>
                          <a:pt x="75" y="90"/>
                        </a:lnTo>
                        <a:lnTo>
                          <a:pt x="77" y="87"/>
                        </a:lnTo>
                        <a:lnTo>
                          <a:pt x="80" y="85"/>
                        </a:lnTo>
                        <a:lnTo>
                          <a:pt x="81" y="82"/>
                        </a:lnTo>
                        <a:lnTo>
                          <a:pt x="83" y="79"/>
                        </a:lnTo>
                        <a:lnTo>
                          <a:pt x="84" y="76"/>
                        </a:lnTo>
                        <a:lnTo>
                          <a:pt x="86" y="73"/>
                        </a:lnTo>
                        <a:lnTo>
                          <a:pt x="87" y="70"/>
                        </a:lnTo>
                        <a:lnTo>
                          <a:pt x="87" y="66"/>
                        </a:lnTo>
                        <a:lnTo>
                          <a:pt x="88" y="63"/>
                        </a:lnTo>
                        <a:lnTo>
                          <a:pt x="88" y="59"/>
                        </a:lnTo>
                        <a:lnTo>
                          <a:pt x="88" y="56"/>
                        </a:lnTo>
                        <a:lnTo>
                          <a:pt x="88" y="52"/>
                        </a:lnTo>
                        <a:lnTo>
                          <a:pt x="88" y="49"/>
                        </a:lnTo>
                        <a:lnTo>
                          <a:pt x="88" y="47"/>
                        </a:lnTo>
                        <a:lnTo>
                          <a:pt x="88" y="44"/>
                        </a:lnTo>
                        <a:lnTo>
                          <a:pt x="88" y="42"/>
                        </a:lnTo>
                        <a:lnTo>
                          <a:pt x="88" y="40"/>
                        </a:lnTo>
                        <a:lnTo>
                          <a:pt x="87" y="36"/>
                        </a:lnTo>
                        <a:lnTo>
                          <a:pt x="87" y="35"/>
                        </a:lnTo>
                        <a:lnTo>
                          <a:pt x="86" y="33"/>
                        </a:lnTo>
                        <a:lnTo>
                          <a:pt x="86" y="30"/>
                        </a:lnTo>
                        <a:lnTo>
                          <a:pt x="84" y="28"/>
                        </a:lnTo>
                        <a:lnTo>
                          <a:pt x="83" y="26"/>
                        </a:lnTo>
                        <a:lnTo>
                          <a:pt x="82" y="25"/>
                        </a:lnTo>
                        <a:lnTo>
                          <a:pt x="82" y="22"/>
                        </a:lnTo>
                        <a:lnTo>
                          <a:pt x="81" y="20"/>
                        </a:lnTo>
                        <a:lnTo>
                          <a:pt x="80" y="19"/>
                        </a:lnTo>
                        <a:lnTo>
                          <a:pt x="79" y="17"/>
                        </a:lnTo>
                        <a:lnTo>
                          <a:pt x="77" y="15"/>
                        </a:lnTo>
                        <a:lnTo>
                          <a:pt x="76" y="14"/>
                        </a:lnTo>
                        <a:lnTo>
                          <a:pt x="75" y="13"/>
                        </a:lnTo>
                        <a:lnTo>
                          <a:pt x="74" y="11"/>
                        </a:lnTo>
                        <a:lnTo>
                          <a:pt x="73" y="10"/>
                        </a:lnTo>
                        <a:lnTo>
                          <a:pt x="71" y="9"/>
                        </a:lnTo>
                        <a:lnTo>
                          <a:pt x="69" y="7"/>
                        </a:lnTo>
                        <a:lnTo>
                          <a:pt x="67" y="7"/>
                        </a:lnTo>
                        <a:lnTo>
                          <a:pt x="66" y="6"/>
                        </a:lnTo>
                        <a:lnTo>
                          <a:pt x="64" y="5"/>
                        </a:lnTo>
                        <a:lnTo>
                          <a:pt x="62" y="4"/>
                        </a:lnTo>
                        <a:lnTo>
                          <a:pt x="60" y="3"/>
                        </a:lnTo>
                        <a:lnTo>
                          <a:pt x="59" y="3"/>
                        </a:lnTo>
                        <a:lnTo>
                          <a:pt x="57" y="2"/>
                        </a:lnTo>
                        <a:lnTo>
                          <a:pt x="54" y="2"/>
                        </a:lnTo>
                        <a:lnTo>
                          <a:pt x="53" y="0"/>
                        </a:lnTo>
                        <a:lnTo>
                          <a:pt x="51" y="0"/>
                        </a:lnTo>
                        <a:lnTo>
                          <a:pt x="49" y="0"/>
                        </a:lnTo>
                        <a:lnTo>
                          <a:pt x="46" y="0"/>
                        </a:lnTo>
                        <a:lnTo>
                          <a:pt x="44" y="0"/>
                        </a:lnTo>
                        <a:lnTo>
                          <a:pt x="42" y="0"/>
                        </a:lnTo>
                        <a:lnTo>
                          <a:pt x="39" y="0"/>
                        </a:lnTo>
                        <a:lnTo>
                          <a:pt x="36" y="0"/>
                        </a:lnTo>
                        <a:lnTo>
                          <a:pt x="34" y="2"/>
                        </a:lnTo>
                        <a:lnTo>
                          <a:pt x="31" y="2"/>
                        </a:lnTo>
                        <a:lnTo>
                          <a:pt x="28" y="3"/>
                        </a:lnTo>
                        <a:lnTo>
                          <a:pt x="26" y="4"/>
                        </a:lnTo>
                        <a:lnTo>
                          <a:pt x="23" y="5"/>
                        </a:lnTo>
                        <a:lnTo>
                          <a:pt x="21" y="7"/>
                        </a:lnTo>
                        <a:lnTo>
                          <a:pt x="19" y="9"/>
                        </a:lnTo>
                        <a:lnTo>
                          <a:pt x="16" y="11"/>
                        </a:lnTo>
                        <a:lnTo>
                          <a:pt x="13" y="13"/>
                        </a:lnTo>
                        <a:lnTo>
                          <a:pt x="12" y="14"/>
                        </a:lnTo>
                        <a:lnTo>
                          <a:pt x="9" y="17"/>
                        </a:lnTo>
                        <a:lnTo>
                          <a:pt x="8" y="19"/>
                        </a:lnTo>
                        <a:lnTo>
                          <a:pt x="6" y="22"/>
                        </a:lnTo>
                        <a:lnTo>
                          <a:pt x="5" y="25"/>
                        </a:lnTo>
                        <a:lnTo>
                          <a:pt x="4" y="28"/>
                        </a:lnTo>
                        <a:lnTo>
                          <a:pt x="3" y="32"/>
                        </a:lnTo>
                        <a:lnTo>
                          <a:pt x="3" y="36"/>
                        </a:lnTo>
                        <a:lnTo>
                          <a:pt x="1" y="40"/>
                        </a:lnTo>
                        <a:lnTo>
                          <a:pt x="1" y="44"/>
                        </a:lnTo>
                        <a:lnTo>
                          <a:pt x="1" y="48"/>
                        </a:lnTo>
                        <a:lnTo>
                          <a:pt x="0" y="53"/>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872" name="Freeform 1450"/>
                  <p:cNvSpPr>
                    <a:spLocks/>
                  </p:cNvSpPr>
                  <p:nvPr/>
                </p:nvSpPr>
                <p:spPr bwMode="auto">
                  <a:xfrm>
                    <a:off x="3030" y="2412"/>
                    <a:ext cx="1" cy="5"/>
                  </a:xfrm>
                  <a:custGeom>
                    <a:avLst/>
                    <a:gdLst>
                      <a:gd name="T0" fmla="*/ 2 w 4"/>
                      <a:gd name="T1" fmla="*/ 0 h 11"/>
                      <a:gd name="T2" fmla="*/ 0 w 4"/>
                      <a:gd name="T3" fmla="*/ 0 h 11"/>
                      <a:gd name="T4" fmla="*/ 1 w 4"/>
                      <a:gd name="T5" fmla="*/ 4 h 11"/>
                      <a:gd name="T6" fmla="*/ 1 w 4"/>
                      <a:gd name="T7" fmla="*/ 11 h 11"/>
                      <a:gd name="T8" fmla="*/ 4 w 4"/>
                      <a:gd name="T9" fmla="*/ 11 h 11"/>
                      <a:gd name="T10" fmla="*/ 4 w 4"/>
                      <a:gd name="T11" fmla="*/ 4 h 11"/>
                      <a:gd name="T12" fmla="*/ 2 w 4"/>
                      <a:gd name="T13" fmla="*/ 0 h 11"/>
                      <a:gd name="T14" fmla="*/ 0 60000 65536"/>
                      <a:gd name="T15" fmla="*/ 0 60000 65536"/>
                      <a:gd name="T16" fmla="*/ 0 60000 65536"/>
                      <a:gd name="T17" fmla="*/ 0 60000 65536"/>
                      <a:gd name="T18" fmla="*/ 0 60000 65536"/>
                      <a:gd name="T19" fmla="*/ 0 60000 65536"/>
                      <a:gd name="T20" fmla="*/ 0 60000 65536"/>
                      <a:gd name="T21" fmla="*/ 0 w 4"/>
                      <a:gd name="T22" fmla="*/ 0 h 11"/>
                      <a:gd name="T23" fmla="*/ 4 w 4"/>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1">
                        <a:moveTo>
                          <a:pt x="2" y="0"/>
                        </a:moveTo>
                        <a:lnTo>
                          <a:pt x="0" y="0"/>
                        </a:lnTo>
                        <a:lnTo>
                          <a:pt x="1" y="4"/>
                        </a:lnTo>
                        <a:lnTo>
                          <a:pt x="1" y="11"/>
                        </a:lnTo>
                        <a:lnTo>
                          <a:pt x="4" y="11"/>
                        </a:lnTo>
                        <a:lnTo>
                          <a:pt x="4" y="4"/>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3" name="Freeform 1451"/>
                  <p:cNvSpPr>
                    <a:spLocks/>
                  </p:cNvSpPr>
                  <p:nvPr/>
                </p:nvSpPr>
                <p:spPr bwMode="auto">
                  <a:xfrm>
                    <a:off x="3030" y="2417"/>
                    <a:ext cx="2" cy="3"/>
                  </a:xfrm>
                  <a:custGeom>
                    <a:avLst/>
                    <a:gdLst>
                      <a:gd name="T0" fmla="*/ 0 w 4"/>
                      <a:gd name="T1" fmla="*/ 0 h 7"/>
                      <a:gd name="T2" fmla="*/ 1 w 4"/>
                      <a:gd name="T3" fmla="*/ 3 h 7"/>
                      <a:gd name="T4" fmla="*/ 1 w 4"/>
                      <a:gd name="T5" fmla="*/ 7 h 7"/>
                      <a:gd name="T6" fmla="*/ 4 w 4"/>
                      <a:gd name="T7" fmla="*/ 7 h 7"/>
                      <a:gd name="T8" fmla="*/ 4 w 4"/>
                      <a:gd name="T9" fmla="*/ 3 h 7"/>
                      <a:gd name="T10" fmla="*/ 3 w 4"/>
                      <a:gd name="T11" fmla="*/ 0 h 7"/>
                      <a:gd name="T12" fmla="*/ 0 w 4"/>
                      <a:gd name="T13" fmla="*/ 0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0"/>
                        </a:moveTo>
                        <a:lnTo>
                          <a:pt x="1" y="3"/>
                        </a:lnTo>
                        <a:lnTo>
                          <a:pt x="1" y="7"/>
                        </a:lnTo>
                        <a:lnTo>
                          <a:pt x="4" y="7"/>
                        </a:lnTo>
                        <a:lnTo>
                          <a:pt x="4" y="3"/>
                        </a:lnTo>
                        <a:lnTo>
                          <a:pt x="3" y="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4" name="Freeform 1452"/>
                  <p:cNvSpPr>
                    <a:spLocks/>
                  </p:cNvSpPr>
                  <p:nvPr/>
                </p:nvSpPr>
                <p:spPr bwMode="auto">
                  <a:xfrm>
                    <a:off x="3031" y="2420"/>
                    <a:ext cx="4" cy="7"/>
                  </a:xfrm>
                  <a:custGeom>
                    <a:avLst/>
                    <a:gdLst>
                      <a:gd name="T0" fmla="*/ 0 w 8"/>
                      <a:gd name="T1" fmla="*/ 0 h 12"/>
                      <a:gd name="T2" fmla="*/ 2 w 8"/>
                      <a:gd name="T3" fmla="*/ 3 h 12"/>
                      <a:gd name="T4" fmla="*/ 3 w 8"/>
                      <a:gd name="T5" fmla="*/ 5 h 12"/>
                      <a:gd name="T6" fmla="*/ 4 w 8"/>
                      <a:gd name="T7" fmla="*/ 10 h 12"/>
                      <a:gd name="T8" fmla="*/ 6 w 8"/>
                      <a:gd name="T9" fmla="*/ 12 h 12"/>
                      <a:gd name="T10" fmla="*/ 7 w 8"/>
                      <a:gd name="T11" fmla="*/ 11 h 12"/>
                      <a:gd name="T12" fmla="*/ 8 w 8"/>
                      <a:gd name="T13" fmla="*/ 10 h 12"/>
                      <a:gd name="T14" fmla="*/ 6 w 8"/>
                      <a:gd name="T15" fmla="*/ 8 h 12"/>
                      <a:gd name="T16" fmla="*/ 5 w 8"/>
                      <a:gd name="T17" fmla="*/ 5 h 12"/>
                      <a:gd name="T18" fmla="*/ 4 w 8"/>
                      <a:gd name="T19" fmla="*/ 3 h 12"/>
                      <a:gd name="T20" fmla="*/ 3 w 8"/>
                      <a:gd name="T21" fmla="*/ 0 h 12"/>
                      <a:gd name="T22" fmla="*/ 0 w 8"/>
                      <a:gd name="T23" fmla="*/ 0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2"/>
                      <a:gd name="T38" fmla="*/ 8 w 8"/>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2">
                        <a:moveTo>
                          <a:pt x="0" y="0"/>
                        </a:moveTo>
                        <a:lnTo>
                          <a:pt x="2" y="3"/>
                        </a:lnTo>
                        <a:lnTo>
                          <a:pt x="3" y="5"/>
                        </a:lnTo>
                        <a:lnTo>
                          <a:pt x="4" y="10"/>
                        </a:lnTo>
                        <a:lnTo>
                          <a:pt x="6" y="12"/>
                        </a:lnTo>
                        <a:lnTo>
                          <a:pt x="7" y="11"/>
                        </a:lnTo>
                        <a:lnTo>
                          <a:pt x="8" y="10"/>
                        </a:lnTo>
                        <a:lnTo>
                          <a:pt x="6" y="8"/>
                        </a:lnTo>
                        <a:lnTo>
                          <a:pt x="5" y="5"/>
                        </a:lnTo>
                        <a:lnTo>
                          <a:pt x="4" y="3"/>
                        </a:lnTo>
                        <a:lnTo>
                          <a:pt x="3" y="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5" name="Freeform 1453"/>
                  <p:cNvSpPr>
                    <a:spLocks/>
                  </p:cNvSpPr>
                  <p:nvPr/>
                </p:nvSpPr>
                <p:spPr bwMode="auto">
                  <a:xfrm>
                    <a:off x="3034" y="2425"/>
                    <a:ext cx="1" cy="2"/>
                  </a:xfrm>
                  <a:custGeom>
                    <a:avLst/>
                    <a:gdLst>
                      <a:gd name="T0" fmla="*/ 1 w 4"/>
                      <a:gd name="T1" fmla="*/ 2 h 5"/>
                      <a:gd name="T2" fmla="*/ 0 w 4"/>
                      <a:gd name="T3" fmla="*/ 2 h 5"/>
                      <a:gd name="T4" fmla="*/ 1 w 4"/>
                      <a:gd name="T5" fmla="*/ 5 h 5"/>
                      <a:gd name="T6" fmla="*/ 2 w 4"/>
                      <a:gd name="T7" fmla="*/ 5 h 5"/>
                      <a:gd name="T8" fmla="*/ 4 w 4"/>
                      <a:gd name="T9" fmla="*/ 5 h 5"/>
                      <a:gd name="T10" fmla="*/ 1 w 4"/>
                      <a:gd name="T11" fmla="*/ 0 h 5"/>
                      <a:gd name="T12" fmla="*/ 2 w 4"/>
                      <a:gd name="T13" fmla="*/ 1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2"/>
                        </a:lnTo>
                        <a:lnTo>
                          <a:pt x="1" y="5"/>
                        </a:lnTo>
                        <a:lnTo>
                          <a:pt x="2" y="5"/>
                        </a:lnTo>
                        <a:lnTo>
                          <a:pt x="4" y="5"/>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6" name="Freeform 1454"/>
                  <p:cNvSpPr>
                    <a:spLocks/>
                  </p:cNvSpPr>
                  <p:nvPr/>
                </p:nvSpPr>
                <p:spPr bwMode="auto">
                  <a:xfrm>
                    <a:off x="3034" y="2427"/>
                    <a:ext cx="4" cy="4"/>
                  </a:xfrm>
                  <a:custGeom>
                    <a:avLst/>
                    <a:gdLst>
                      <a:gd name="T0" fmla="*/ 0 w 7"/>
                      <a:gd name="T1" fmla="*/ 2 h 10"/>
                      <a:gd name="T2" fmla="*/ 1 w 7"/>
                      <a:gd name="T3" fmla="*/ 4 h 10"/>
                      <a:gd name="T4" fmla="*/ 3 w 7"/>
                      <a:gd name="T5" fmla="*/ 5 h 10"/>
                      <a:gd name="T6" fmla="*/ 4 w 7"/>
                      <a:gd name="T7" fmla="*/ 7 h 10"/>
                      <a:gd name="T8" fmla="*/ 7 w 7"/>
                      <a:gd name="T9" fmla="*/ 10 h 10"/>
                      <a:gd name="T10" fmla="*/ 7 w 7"/>
                      <a:gd name="T11" fmla="*/ 8 h 10"/>
                      <a:gd name="T12" fmla="*/ 7 w 7"/>
                      <a:gd name="T13" fmla="*/ 7 h 10"/>
                      <a:gd name="T14" fmla="*/ 6 w 7"/>
                      <a:gd name="T15" fmla="*/ 7 h 10"/>
                      <a:gd name="T16" fmla="*/ 5 w 7"/>
                      <a:gd name="T17" fmla="*/ 3 h 10"/>
                      <a:gd name="T18" fmla="*/ 3 w 7"/>
                      <a:gd name="T19" fmla="*/ 0 h 10"/>
                      <a:gd name="T20" fmla="*/ 1 w 7"/>
                      <a:gd name="T21" fmla="*/ 2 h 10"/>
                      <a:gd name="T22" fmla="*/ 0 w 7"/>
                      <a:gd name="T23" fmla="*/ 2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10"/>
                      <a:gd name="T38" fmla="*/ 7 w 7"/>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10">
                        <a:moveTo>
                          <a:pt x="0" y="2"/>
                        </a:moveTo>
                        <a:lnTo>
                          <a:pt x="1" y="4"/>
                        </a:lnTo>
                        <a:lnTo>
                          <a:pt x="3" y="5"/>
                        </a:lnTo>
                        <a:lnTo>
                          <a:pt x="4" y="7"/>
                        </a:lnTo>
                        <a:lnTo>
                          <a:pt x="7" y="10"/>
                        </a:lnTo>
                        <a:lnTo>
                          <a:pt x="7" y="8"/>
                        </a:lnTo>
                        <a:lnTo>
                          <a:pt x="7" y="7"/>
                        </a:lnTo>
                        <a:lnTo>
                          <a:pt x="6" y="7"/>
                        </a:lnTo>
                        <a:lnTo>
                          <a:pt x="5" y="3"/>
                        </a:lnTo>
                        <a:lnTo>
                          <a:pt x="3"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7" name="Freeform 1455"/>
                  <p:cNvSpPr>
                    <a:spLocks/>
                  </p:cNvSpPr>
                  <p:nvPr/>
                </p:nvSpPr>
                <p:spPr bwMode="auto">
                  <a:xfrm>
                    <a:off x="3037" y="2430"/>
                    <a:ext cx="2" cy="2"/>
                  </a:xfrm>
                  <a:custGeom>
                    <a:avLst/>
                    <a:gdLst>
                      <a:gd name="T0" fmla="*/ 1 w 5"/>
                      <a:gd name="T1" fmla="*/ 1 h 5"/>
                      <a:gd name="T2" fmla="*/ 0 w 5"/>
                      <a:gd name="T3" fmla="*/ 3 h 5"/>
                      <a:gd name="T4" fmla="*/ 2 w 5"/>
                      <a:gd name="T5" fmla="*/ 5 h 5"/>
                      <a:gd name="T6" fmla="*/ 4 w 5"/>
                      <a:gd name="T7" fmla="*/ 4 h 5"/>
                      <a:gd name="T8" fmla="*/ 5 w 5"/>
                      <a:gd name="T9" fmla="*/ 3 h 5"/>
                      <a:gd name="T10" fmla="*/ 4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3"/>
                        </a:lnTo>
                        <a:lnTo>
                          <a:pt x="2" y="5"/>
                        </a:lnTo>
                        <a:lnTo>
                          <a:pt x="4" y="4"/>
                        </a:lnTo>
                        <a:lnTo>
                          <a:pt x="5" y="3"/>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8" name="Freeform 1456"/>
                  <p:cNvSpPr>
                    <a:spLocks/>
                  </p:cNvSpPr>
                  <p:nvPr/>
                </p:nvSpPr>
                <p:spPr bwMode="auto">
                  <a:xfrm>
                    <a:off x="3038" y="2431"/>
                    <a:ext cx="1" cy="1"/>
                  </a:xfrm>
                  <a:custGeom>
                    <a:avLst/>
                    <a:gdLst>
                      <a:gd name="T0" fmla="*/ 1 w 3"/>
                      <a:gd name="T1" fmla="*/ 2 h 2"/>
                      <a:gd name="T2" fmla="*/ 0 w 3"/>
                      <a:gd name="T3" fmla="*/ 1 h 2"/>
                      <a:gd name="T4" fmla="*/ 3 w 3"/>
                      <a:gd name="T5" fmla="*/ 0 h 2"/>
                      <a:gd name="T6" fmla="*/ 3 w 3"/>
                      <a:gd name="T7" fmla="*/ 1 h 2"/>
                      <a:gd name="T8" fmla="*/ 1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1" y="2"/>
                        </a:moveTo>
                        <a:lnTo>
                          <a:pt x="0" y="1"/>
                        </a:lnTo>
                        <a:lnTo>
                          <a:pt x="3" y="0"/>
                        </a:lnTo>
                        <a:lnTo>
                          <a:pt x="3"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79" name="Freeform 1457"/>
                  <p:cNvSpPr>
                    <a:spLocks/>
                  </p:cNvSpPr>
                  <p:nvPr/>
                </p:nvSpPr>
                <p:spPr bwMode="auto">
                  <a:xfrm>
                    <a:off x="3038" y="2431"/>
                    <a:ext cx="2" cy="2"/>
                  </a:xfrm>
                  <a:custGeom>
                    <a:avLst/>
                    <a:gdLst>
                      <a:gd name="T0" fmla="*/ 0 w 5"/>
                      <a:gd name="T1" fmla="*/ 1 h 3"/>
                      <a:gd name="T2" fmla="*/ 5 w 5"/>
                      <a:gd name="T3" fmla="*/ 3 h 3"/>
                      <a:gd name="T4" fmla="*/ 5 w 5"/>
                      <a:gd name="T5" fmla="*/ 2 h 3"/>
                      <a:gd name="T6" fmla="*/ 5 w 5"/>
                      <a:gd name="T7" fmla="*/ 1 h 3"/>
                      <a:gd name="T8" fmla="*/ 3 w 5"/>
                      <a:gd name="T9" fmla="*/ 0 h 3"/>
                      <a:gd name="T10" fmla="*/ 0 w 5"/>
                      <a:gd name="T11" fmla="*/ 1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1"/>
                        </a:moveTo>
                        <a:lnTo>
                          <a:pt x="5" y="3"/>
                        </a:lnTo>
                        <a:lnTo>
                          <a:pt x="5" y="2"/>
                        </a:lnTo>
                        <a:lnTo>
                          <a:pt x="5" y="1"/>
                        </a:lnTo>
                        <a:lnTo>
                          <a:pt x="3"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0" name="Freeform 1458"/>
                  <p:cNvSpPr>
                    <a:spLocks/>
                  </p:cNvSpPr>
                  <p:nvPr/>
                </p:nvSpPr>
                <p:spPr bwMode="auto">
                  <a:xfrm>
                    <a:off x="3039" y="2432"/>
                    <a:ext cx="26" cy="5"/>
                  </a:xfrm>
                  <a:custGeom>
                    <a:avLst/>
                    <a:gdLst>
                      <a:gd name="T0" fmla="*/ 1 w 52"/>
                      <a:gd name="T1" fmla="*/ 1 h 10"/>
                      <a:gd name="T2" fmla="*/ 0 w 52"/>
                      <a:gd name="T3" fmla="*/ 2 h 10"/>
                      <a:gd name="T4" fmla="*/ 2 w 52"/>
                      <a:gd name="T5" fmla="*/ 4 h 10"/>
                      <a:gd name="T6" fmla="*/ 7 w 52"/>
                      <a:gd name="T7" fmla="*/ 6 h 10"/>
                      <a:gd name="T8" fmla="*/ 11 w 52"/>
                      <a:gd name="T9" fmla="*/ 8 h 10"/>
                      <a:gd name="T10" fmla="*/ 14 w 52"/>
                      <a:gd name="T11" fmla="*/ 8 h 10"/>
                      <a:gd name="T12" fmla="*/ 17 w 52"/>
                      <a:gd name="T13" fmla="*/ 9 h 10"/>
                      <a:gd name="T14" fmla="*/ 23 w 52"/>
                      <a:gd name="T15" fmla="*/ 9 h 10"/>
                      <a:gd name="T16" fmla="*/ 25 w 52"/>
                      <a:gd name="T17" fmla="*/ 10 h 10"/>
                      <a:gd name="T18" fmla="*/ 28 w 52"/>
                      <a:gd name="T19" fmla="*/ 9 h 10"/>
                      <a:gd name="T20" fmla="*/ 34 w 52"/>
                      <a:gd name="T21" fmla="*/ 9 h 10"/>
                      <a:gd name="T22" fmla="*/ 38 w 52"/>
                      <a:gd name="T23" fmla="*/ 8 h 10"/>
                      <a:gd name="T24" fmla="*/ 40 w 52"/>
                      <a:gd name="T25" fmla="*/ 8 h 10"/>
                      <a:gd name="T26" fmla="*/ 45 w 52"/>
                      <a:gd name="T27" fmla="*/ 6 h 10"/>
                      <a:gd name="T28" fmla="*/ 49 w 52"/>
                      <a:gd name="T29" fmla="*/ 4 h 10"/>
                      <a:gd name="T30" fmla="*/ 52 w 52"/>
                      <a:gd name="T31" fmla="*/ 2 h 10"/>
                      <a:gd name="T32" fmla="*/ 50 w 52"/>
                      <a:gd name="T33" fmla="*/ 1 h 10"/>
                      <a:gd name="T34" fmla="*/ 49 w 52"/>
                      <a:gd name="T35" fmla="*/ 0 h 10"/>
                      <a:gd name="T36" fmla="*/ 47 w 52"/>
                      <a:gd name="T37" fmla="*/ 2 h 10"/>
                      <a:gd name="T38" fmla="*/ 45 w 52"/>
                      <a:gd name="T39" fmla="*/ 3 h 10"/>
                      <a:gd name="T40" fmla="*/ 40 w 52"/>
                      <a:gd name="T41" fmla="*/ 6 h 10"/>
                      <a:gd name="T42" fmla="*/ 38 w 52"/>
                      <a:gd name="T43" fmla="*/ 6 h 10"/>
                      <a:gd name="T44" fmla="*/ 34 w 52"/>
                      <a:gd name="T45" fmla="*/ 7 h 10"/>
                      <a:gd name="T46" fmla="*/ 28 w 52"/>
                      <a:gd name="T47" fmla="*/ 7 h 10"/>
                      <a:gd name="T48" fmla="*/ 25 w 52"/>
                      <a:gd name="T49" fmla="*/ 8 h 10"/>
                      <a:gd name="T50" fmla="*/ 23 w 52"/>
                      <a:gd name="T51" fmla="*/ 7 h 10"/>
                      <a:gd name="T52" fmla="*/ 17 w 52"/>
                      <a:gd name="T53" fmla="*/ 7 h 10"/>
                      <a:gd name="T54" fmla="*/ 14 w 52"/>
                      <a:gd name="T55" fmla="*/ 6 h 10"/>
                      <a:gd name="T56" fmla="*/ 11 w 52"/>
                      <a:gd name="T57" fmla="*/ 6 h 10"/>
                      <a:gd name="T58" fmla="*/ 7 w 52"/>
                      <a:gd name="T59" fmla="*/ 3 h 10"/>
                      <a:gd name="T60" fmla="*/ 4 w 52"/>
                      <a:gd name="T61" fmla="*/ 2 h 10"/>
                      <a:gd name="T62" fmla="*/ 3 w 52"/>
                      <a:gd name="T63" fmla="*/ 1 h 10"/>
                      <a:gd name="T64" fmla="*/ 1 w 52"/>
                      <a:gd name="T65" fmla="*/ 0 h 10"/>
                      <a:gd name="T66" fmla="*/ 1 w 52"/>
                      <a:gd name="T67" fmla="*/ 1 h 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2"/>
                      <a:gd name="T103" fmla="*/ 0 h 10"/>
                      <a:gd name="T104" fmla="*/ 52 w 52"/>
                      <a:gd name="T105" fmla="*/ 10 h 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2" h="10">
                        <a:moveTo>
                          <a:pt x="1" y="1"/>
                        </a:moveTo>
                        <a:lnTo>
                          <a:pt x="0" y="2"/>
                        </a:lnTo>
                        <a:lnTo>
                          <a:pt x="2" y="4"/>
                        </a:lnTo>
                        <a:lnTo>
                          <a:pt x="7" y="6"/>
                        </a:lnTo>
                        <a:lnTo>
                          <a:pt x="11" y="8"/>
                        </a:lnTo>
                        <a:lnTo>
                          <a:pt x="14" y="8"/>
                        </a:lnTo>
                        <a:lnTo>
                          <a:pt x="17" y="9"/>
                        </a:lnTo>
                        <a:lnTo>
                          <a:pt x="23" y="9"/>
                        </a:lnTo>
                        <a:lnTo>
                          <a:pt x="25" y="10"/>
                        </a:lnTo>
                        <a:lnTo>
                          <a:pt x="28" y="9"/>
                        </a:lnTo>
                        <a:lnTo>
                          <a:pt x="34" y="9"/>
                        </a:lnTo>
                        <a:lnTo>
                          <a:pt x="38" y="8"/>
                        </a:lnTo>
                        <a:lnTo>
                          <a:pt x="40" y="8"/>
                        </a:lnTo>
                        <a:lnTo>
                          <a:pt x="45" y="6"/>
                        </a:lnTo>
                        <a:lnTo>
                          <a:pt x="49" y="4"/>
                        </a:lnTo>
                        <a:lnTo>
                          <a:pt x="52" y="2"/>
                        </a:lnTo>
                        <a:lnTo>
                          <a:pt x="50" y="1"/>
                        </a:lnTo>
                        <a:lnTo>
                          <a:pt x="49" y="0"/>
                        </a:lnTo>
                        <a:lnTo>
                          <a:pt x="47" y="2"/>
                        </a:lnTo>
                        <a:lnTo>
                          <a:pt x="45" y="3"/>
                        </a:lnTo>
                        <a:lnTo>
                          <a:pt x="40" y="6"/>
                        </a:lnTo>
                        <a:lnTo>
                          <a:pt x="38" y="6"/>
                        </a:lnTo>
                        <a:lnTo>
                          <a:pt x="34" y="7"/>
                        </a:lnTo>
                        <a:lnTo>
                          <a:pt x="28" y="7"/>
                        </a:lnTo>
                        <a:lnTo>
                          <a:pt x="25" y="8"/>
                        </a:lnTo>
                        <a:lnTo>
                          <a:pt x="23" y="7"/>
                        </a:lnTo>
                        <a:lnTo>
                          <a:pt x="17" y="7"/>
                        </a:lnTo>
                        <a:lnTo>
                          <a:pt x="14" y="6"/>
                        </a:lnTo>
                        <a:lnTo>
                          <a:pt x="11" y="6"/>
                        </a:lnTo>
                        <a:lnTo>
                          <a:pt x="7" y="3"/>
                        </a:lnTo>
                        <a:lnTo>
                          <a:pt x="4" y="2"/>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1" name="Freeform 1459"/>
                  <p:cNvSpPr>
                    <a:spLocks/>
                  </p:cNvSpPr>
                  <p:nvPr/>
                </p:nvSpPr>
                <p:spPr bwMode="auto">
                  <a:xfrm>
                    <a:off x="3064" y="2431"/>
                    <a:ext cx="2" cy="2"/>
                  </a:xfrm>
                  <a:custGeom>
                    <a:avLst/>
                    <a:gdLst>
                      <a:gd name="T0" fmla="*/ 2 w 5"/>
                      <a:gd name="T1" fmla="*/ 2 h 3"/>
                      <a:gd name="T2" fmla="*/ 2 w 5"/>
                      <a:gd name="T3" fmla="*/ 3 h 3"/>
                      <a:gd name="T4" fmla="*/ 5 w 5"/>
                      <a:gd name="T5" fmla="*/ 2 h 3"/>
                      <a:gd name="T6" fmla="*/ 5 w 5"/>
                      <a:gd name="T7" fmla="*/ 1 h 3"/>
                      <a:gd name="T8" fmla="*/ 5 w 5"/>
                      <a:gd name="T9" fmla="*/ 0 h 3"/>
                      <a:gd name="T10" fmla="*/ 0 w 5"/>
                      <a:gd name="T11" fmla="*/ 2 h 3"/>
                      <a:gd name="T12" fmla="*/ 1 w 5"/>
                      <a:gd name="T13" fmla="*/ 1 h 3"/>
                      <a:gd name="T14" fmla="*/ 2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2"/>
                        </a:moveTo>
                        <a:lnTo>
                          <a:pt x="2" y="3"/>
                        </a:lnTo>
                        <a:lnTo>
                          <a:pt x="5" y="2"/>
                        </a:lnTo>
                        <a:lnTo>
                          <a:pt x="5" y="1"/>
                        </a:lnTo>
                        <a:lnTo>
                          <a:pt x="5" y="0"/>
                        </a:lnTo>
                        <a:lnTo>
                          <a:pt x="0" y="2"/>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2" name="Freeform 1460"/>
                  <p:cNvSpPr>
                    <a:spLocks/>
                  </p:cNvSpPr>
                  <p:nvPr/>
                </p:nvSpPr>
                <p:spPr bwMode="auto">
                  <a:xfrm>
                    <a:off x="3065" y="2427"/>
                    <a:ext cx="5" cy="5"/>
                  </a:xfrm>
                  <a:custGeom>
                    <a:avLst/>
                    <a:gdLst>
                      <a:gd name="T0" fmla="*/ 1 w 10"/>
                      <a:gd name="T1" fmla="*/ 12 h 12"/>
                      <a:gd name="T2" fmla="*/ 3 w 10"/>
                      <a:gd name="T3" fmla="*/ 11 h 12"/>
                      <a:gd name="T4" fmla="*/ 5 w 10"/>
                      <a:gd name="T5" fmla="*/ 8 h 12"/>
                      <a:gd name="T6" fmla="*/ 8 w 10"/>
                      <a:gd name="T7" fmla="*/ 5 h 12"/>
                      <a:gd name="T8" fmla="*/ 10 w 10"/>
                      <a:gd name="T9" fmla="*/ 3 h 12"/>
                      <a:gd name="T10" fmla="*/ 9 w 10"/>
                      <a:gd name="T11" fmla="*/ 2 h 12"/>
                      <a:gd name="T12" fmla="*/ 8 w 10"/>
                      <a:gd name="T13" fmla="*/ 0 h 12"/>
                      <a:gd name="T14" fmla="*/ 5 w 10"/>
                      <a:gd name="T15" fmla="*/ 3 h 12"/>
                      <a:gd name="T16" fmla="*/ 3 w 10"/>
                      <a:gd name="T17" fmla="*/ 6 h 12"/>
                      <a:gd name="T18" fmla="*/ 0 w 10"/>
                      <a:gd name="T19" fmla="*/ 10 h 12"/>
                      <a:gd name="T20" fmla="*/ 1 w 10"/>
                      <a:gd name="T21" fmla="*/ 11 h 12"/>
                      <a:gd name="T22" fmla="*/ 1 w 10"/>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12"/>
                      <a:gd name="T38" fmla="*/ 10 w 10"/>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12">
                        <a:moveTo>
                          <a:pt x="1" y="12"/>
                        </a:moveTo>
                        <a:lnTo>
                          <a:pt x="3" y="11"/>
                        </a:lnTo>
                        <a:lnTo>
                          <a:pt x="5" y="8"/>
                        </a:lnTo>
                        <a:lnTo>
                          <a:pt x="8" y="5"/>
                        </a:lnTo>
                        <a:lnTo>
                          <a:pt x="10" y="3"/>
                        </a:lnTo>
                        <a:lnTo>
                          <a:pt x="9" y="2"/>
                        </a:lnTo>
                        <a:lnTo>
                          <a:pt x="8" y="0"/>
                        </a:lnTo>
                        <a:lnTo>
                          <a:pt x="5" y="3"/>
                        </a:lnTo>
                        <a:lnTo>
                          <a:pt x="3" y="6"/>
                        </a:lnTo>
                        <a:lnTo>
                          <a:pt x="0" y="10"/>
                        </a:lnTo>
                        <a:lnTo>
                          <a:pt x="1" y="11"/>
                        </a:lnTo>
                        <a:lnTo>
                          <a:pt x="1" y="1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3" name="Freeform 1461"/>
                  <p:cNvSpPr>
                    <a:spLocks/>
                  </p:cNvSpPr>
                  <p:nvPr/>
                </p:nvSpPr>
                <p:spPr bwMode="auto">
                  <a:xfrm>
                    <a:off x="3069" y="2426"/>
                    <a:ext cx="2" cy="2"/>
                  </a:xfrm>
                  <a:custGeom>
                    <a:avLst/>
                    <a:gdLst>
                      <a:gd name="T0" fmla="*/ 2 w 3"/>
                      <a:gd name="T1" fmla="*/ 4 h 5"/>
                      <a:gd name="T2" fmla="*/ 1 w 3"/>
                      <a:gd name="T3" fmla="*/ 5 h 5"/>
                      <a:gd name="T4" fmla="*/ 3 w 3"/>
                      <a:gd name="T5" fmla="*/ 0 h 5"/>
                      <a:gd name="T6" fmla="*/ 2 w 3"/>
                      <a:gd name="T7" fmla="*/ 0 h 5"/>
                      <a:gd name="T8" fmla="*/ 1 w 3"/>
                      <a:gd name="T9" fmla="*/ 0 h 5"/>
                      <a:gd name="T10" fmla="*/ 0 w 3"/>
                      <a:gd name="T11" fmla="*/ 3 h 5"/>
                      <a:gd name="T12" fmla="*/ 1 w 3"/>
                      <a:gd name="T13" fmla="*/ 3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1" y="5"/>
                        </a:lnTo>
                        <a:lnTo>
                          <a:pt x="3" y="0"/>
                        </a:lnTo>
                        <a:lnTo>
                          <a:pt x="2" y="0"/>
                        </a:lnTo>
                        <a:lnTo>
                          <a:pt x="1" y="0"/>
                        </a:lnTo>
                        <a:lnTo>
                          <a:pt x="0" y="3"/>
                        </a:lnTo>
                        <a:lnTo>
                          <a:pt x="1" y="3"/>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4" name="Freeform 1462"/>
                  <p:cNvSpPr>
                    <a:spLocks/>
                  </p:cNvSpPr>
                  <p:nvPr/>
                </p:nvSpPr>
                <p:spPr bwMode="auto">
                  <a:xfrm>
                    <a:off x="3070" y="2424"/>
                    <a:ext cx="2" cy="3"/>
                  </a:xfrm>
                  <a:custGeom>
                    <a:avLst/>
                    <a:gdLst>
                      <a:gd name="T0" fmla="*/ 1 w 4"/>
                      <a:gd name="T1" fmla="*/ 4 h 5"/>
                      <a:gd name="T2" fmla="*/ 2 w 4"/>
                      <a:gd name="T3" fmla="*/ 5 h 5"/>
                      <a:gd name="T4" fmla="*/ 4 w 4"/>
                      <a:gd name="T5" fmla="*/ 2 h 5"/>
                      <a:gd name="T6" fmla="*/ 3 w 4"/>
                      <a:gd name="T7" fmla="*/ 1 h 5"/>
                      <a:gd name="T8" fmla="*/ 2 w 4"/>
                      <a:gd name="T9" fmla="*/ 0 h 5"/>
                      <a:gd name="T10" fmla="*/ 2 w 4"/>
                      <a:gd name="T11" fmla="*/ 0 h 5"/>
                      <a:gd name="T12" fmla="*/ 0 w 4"/>
                      <a:gd name="T13" fmla="*/ 4 h 5"/>
                      <a:gd name="T14" fmla="*/ 1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4"/>
                        </a:moveTo>
                        <a:lnTo>
                          <a:pt x="2" y="5"/>
                        </a:lnTo>
                        <a:lnTo>
                          <a:pt x="4" y="2"/>
                        </a:lnTo>
                        <a:lnTo>
                          <a:pt x="3" y="1"/>
                        </a:lnTo>
                        <a:lnTo>
                          <a:pt x="2" y="0"/>
                        </a:lnTo>
                        <a:lnTo>
                          <a:pt x="0" y="4"/>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5" name="Freeform 1463"/>
                  <p:cNvSpPr>
                    <a:spLocks/>
                  </p:cNvSpPr>
                  <p:nvPr/>
                </p:nvSpPr>
                <p:spPr bwMode="auto">
                  <a:xfrm>
                    <a:off x="3071" y="2398"/>
                    <a:ext cx="3" cy="29"/>
                  </a:xfrm>
                  <a:custGeom>
                    <a:avLst/>
                    <a:gdLst>
                      <a:gd name="T0" fmla="*/ 2 w 7"/>
                      <a:gd name="T1" fmla="*/ 54 h 57"/>
                      <a:gd name="T2" fmla="*/ 0 w 7"/>
                      <a:gd name="T3" fmla="*/ 57 h 57"/>
                      <a:gd name="T4" fmla="*/ 4 w 7"/>
                      <a:gd name="T5" fmla="*/ 50 h 57"/>
                      <a:gd name="T6" fmla="*/ 6 w 7"/>
                      <a:gd name="T7" fmla="*/ 44 h 57"/>
                      <a:gd name="T8" fmla="*/ 6 w 7"/>
                      <a:gd name="T9" fmla="*/ 40 h 57"/>
                      <a:gd name="T10" fmla="*/ 7 w 7"/>
                      <a:gd name="T11" fmla="*/ 37 h 57"/>
                      <a:gd name="T12" fmla="*/ 7 w 7"/>
                      <a:gd name="T13" fmla="*/ 14 h 57"/>
                      <a:gd name="T14" fmla="*/ 6 w 7"/>
                      <a:gd name="T15" fmla="*/ 10 h 57"/>
                      <a:gd name="T16" fmla="*/ 6 w 7"/>
                      <a:gd name="T17" fmla="*/ 9 h 57"/>
                      <a:gd name="T18" fmla="*/ 5 w 7"/>
                      <a:gd name="T19" fmla="*/ 7 h 57"/>
                      <a:gd name="T20" fmla="*/ 5 w 7"/>
                      <a:gd name="T21" fmla="*/ 4 h 57"/>
                      <a:gd name="T22" fmla="*/ 2 w 7"/>
                      <a:gd name="T23" fmla="*/ 0 h 57"/>
                      <a:gd name="T24" fmla="*/ 1 w 7"/>
                      <a:gd name="T25" fmla="*/ 0 h 57"/>
                      <a:gd name="T26" fmla="*/ 0 w 7"/>
                      <a:gd name="T27" fmla="*/ 0 h 57"/>
                      <a:gd name="T28" fmla="*/ 2 w 7"/>
                      <a:gd name="T29" fmla="*/ 4 h 57"/>
                      <a:gd name="T30" fmla="*/ 2 w 7"/>
                      <a:gd name="T31" fmla="*/ 7 h 57"/>
                      <a:gd name="T32" fmla="*/ 4 w 7"/>
                      <a:gd name="T33" fmla="*/ 9 h 57"/>
                      <a:gd name="T34" fmla="*/ 4 w 7"/>
                      <a:gd name="T35" fmla="*/ 10 h 57"/>
                      <a:gd name="T36" fmla="*/ 5 w 7"/>
                      <a:gd name="T37" fmla="*/ 14 h 57"/>
                      <a:gd name="T38" fmla="*/ 5 w 7"/>
                      <a:gd name="T39" fmla="*/ 37 h 57"/>
                      <a:gd name="T40" fmla="*/ 4 w 7"/>
                      <a:gd name="T41" fmla="*/ 40 h 57"/>
                      <a:gd name="T42" fmla="*/ 4 w 7"/>
                      <a:gd name="T43" fmla="*/ 44 h 57"/>
                      <a:gd name="T44" fmla="*/ 1 w 7"/>
                      <a:gd name="T45" fmla="*/ 50 h 57"/>
                      <a:gd name="T46" fmla="*/ 0 w 7"/>
                      <a:gd name="T47" fmla="*/ 53 h 57"/>
                      <a:gd name="T48" fmla="*/ 1 w 7"/>
                      <a:gd name="T49" fmla="*/ 53 h 57"/>
                      <a:gd name="T50" fmla="*/ 2 w 7"/>
                      <a:gd name="T51" fmla="*/ 5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57"/>
                      <a:gd name="T80" fmla="*/ 7 w 7"/>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57">
                        <a:moveTo>
                          <a:pt x="2" y="54"/>
                        </a:moveTo>
                        <a:lnTo>
                          <a:pt x="0" y="57"/>
                        </a:lnTo>
                        <a:lnTo>
                          <a:pt x="4" y="50"/>
                        </a:lnTo>
                        <a:lnTo>
                          <a:pt x="6" y="44"/>
                        </a:lnTo>
                        <a:lnTo>
                          <a:pt x="6" y="40"/>
                        </a:lnTo>
                        <a:lnTo>
                          <a:pt x="7" y="37"/>
                        </a:lnTo>
                        <a:lnTo>
                          <a:pt x="7" y="14"/>
                        </a:lnTo>
                        <a:lnTo>
                          <a:pt x="6" y="10"/>
                        </a:lnTo>
                        <a:lnTo>
                          <a:pt x="6" y="9"/>
                        </a:lnTo>
                        <a:lnTo>
                          <a:pt x="5" y="7"/>
                        </a:lnTo>
                        <a:lnTo>
                          <a:pt x="5" y="4"/>
                        </a:lnTo>
                        <a:lnTo>
                          <a:pt x="2" y="0"/>
                        </a:lnTo>
                        <a:lnTo>
                          <a:pt x="1" y="0"/>
                        </a:lnTo>
                        <a:lnTo>
                          <a:pt x="0" y="0"/>
                        </a:lnTo>
                        <a:lnTo>
                          <a:pt x="2" y="4"/>
                        </a:lnTo>
                        <a:lnTo>
                          <a:pt x="2" y="7"/>
                        </a:lnTo>
                        <a:lnTo>
                          <a:pt x="4" y="9"/>
                        </a:lnTo>
                        <a:lnTo>
                          <a:pt x="4" y="10"/>
                        </a:lnTo>
                        <a:lnTo>
                          <a:pt x="5" y="14"/>
                        </a:lnTo>
                        <a:lnTo>
                          <a:pt x="5" y="37"/>
                        </a:lnTo>
                        <a:lnTo>
                          <a:pt x="4" y="40"/>
                        </a:lnTo>
                        <a:lnTo>
                          <a:pt x="4" y="44"/>
                        </a:lnTo>
                        <a:lnTo>
                          <a:pt x="1" y="50"/>
                        </a:lnTo>
                        <a:lnTo>
                          <a:pt x="0" y="53"/>
                        </a:lnTo>
                        <a:lnTo>
                          <a:pt x="1" y="53"/>
                        </a:lnTo>
                        <a:lnTo>
                          <a:pt x="2" y="5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6" name="Freeform 1464"/>
                  <p:cNvSpPr>
                    <a:spLocks/>
                  </p:cNvSpPr>
                  <p:nvPr/>
                </p:nvSpPr>
                <p:spPr bwMode="auto">
                  <a:xfrm>
                    <a:off x="3071" y="2397"/>
                    <a:ext cx="1" cy="1"/>
                  </a:xfrm>
                  <a:custGeom>
                    <a:avLst/>
                    <a:gdLst>
                      <a:gd name="T0" fmla="*/ 2 w 2"/>
                      <a:gd name="T1" fmla="*/ 2 h 3"/>
                      <a:gd name="T2" fmla="*/ 1 w 2"/>
                      <a:gd name="T3" fmla="*/ 0 h 3"/>
                      <a:gd name="T4" fmla="*/ 0 w 2"/>
                      <a:gd name="T5" fmla="*/ 3 h 3"/>
                      <a:gd name="T6" fmla="*/ 1 w 2"/>
                      <a:gd name="T7" fmla="*/ 2 h 3"/>
                      <a:gd name="T8" fmla="*/ 2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lnTo>
                          <a:pt x="1" y="0"/>
                        </a:lnTo>
                        <a:lnTo>
                          <a:pt x="0" y="3"/>
                        </a:lnTo>
                        <a:lnTo>
                          <a:pt x="1"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7" name="Freeform 1465"/>
                  <p:cNvSpPr>
                    <a:spLocks/>
                  </p:cNvSpPr>
                  <p:nvPr/>
                </p:nvSpPr>
                <p:spPr bwMode="auto">
                  <a:xfrm>
                    <a:off x="3070" y="2395"/>
                    <a:ext cx="2" cy="3"/>
                  </a:xfrm>
                  <a:custGeom>
                    <a:avLst/>
                    <a:gdLst>
                      <a:gd name="T0" fmla="*/ 3 w 3"/>
                      <a:gd name="T1" fmla="*/ 4 h 7"/>
                      <a:gd name="T2" fmla="*/ 3 w 3"/>
                      <a:gd name="T3" fmla="*/ 4 h 7"/>
                      <a:gd name="T4" fmla="*/ 3 w 3"/>
                      <a:gd name="T5" fmla="*/ 2 h 7"/>
                      <a:gd name="T6" fmla="*/ 2 w 3"/>
                      <a:gd name="T7" fmla="*/ 0 h 7"/>
                      <a:gd name="T8" fmla="*/ 1 w 3"/>
                      <a:gd name="T9" fmla="*/ 0 h 7"/>
                      <a:gd name="T10" fmla="*/ 0 w 3"/>
                      <a:gd name="T11" fmla="*/ 0 h 7"/>
                      <a:gd name="T12" fmla="*/ 1 w 3"/>
                      <a:gd name="T13" fmla="*/ 2 h 7"/>
                      <a:gd name="T14" fmla="*/ 1 w 3"/>
                      <a:gd name="T15" fmla="*/ 6 h 7"/>
                      <a:gd name="T16" fmla="*/ 2 w 3"/>
                      <a:gd name="T17" fmla="*/ 7 h 7"/>
                      <a:gd name="T18" fmla="*/ 3 w 3"/>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3" y="4"/>
                        </a:moveTo>
                        <a:lnTo>
                          <a:pt x="3" y="4"/>
                        </a:lnTo>
                        <a:lnTo>
                          <a:pt x="3" y="2"/>
                        </a:lnTo>
                        <a:lnTo>
                          <a:pt x="2" y="0"/>
                        </a:lnTo>
                        <a:lnTo>
                          <a:pt x="1" y="0"/>
                        </a:lnTo>
                        <a:lnTo>
                          <a:pt x="0" y="0"/>
                        </a:lnTo>
                        <a:lnTo>
                          <a:pt x="1" y="2"/>
                        </a:lnTo>
                        <a:lnTo>
                          <a:pt x="1" y="6"/>
                        </a:lnTo>
                        <a:lnTo>
                          <a:pt x="2" y="7"/>
                        </a:lnTo>
                        <a:lnTo>
                          <a:pt x="3"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8" name="Freeform 1466"/>
                  <p:cNvSpPr>
                    <a:spLocks/>
                  </p:cNvSpPr>
                  <p:nvPr/>
                </p:nvSpPr>
                <p:spPr bwMode="auto">
                  <a:xfrm>
                    <a:off x="3069" y="2394"/>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89" name="Freeform 1467"/>
                  <p:cNvSpPr>
                    <a:spLocks/>
                  </p:cNvSpPr>
                  <p:nvPr/>
                </p:nvSpPr>
                <p:spPr bwMode="auto">
                  <a:xfrm>
                    <a:off x="3069" y="2393"/>
                    <a:ext cx="1" cy="3"/>
                  </a:xfrm>
                  <a:custGeom>
                    <a:avLst/>
                    <a:gdLst>
                      <a:gd name="T0" fmla="*/ 3 w 4"/>
                      <a:gd name="T1" fmla="*/ 2 h 4"/>
                      <a:gd name="T2" fmla="*/ 4 w 4"/>
                      <a:gd name="T3" fmla="*/ 2 h 4"/>
                      <a:gd name="T4" fmla="*/ 3 w 4"/>
                      <a:gd name="T5" fmla="*/ 0 h 4"/>
                      <a:gd name="T6" fmla="*/ 2 w 4"/>
                      <a:gd name="T7" fmla="*/ 0 h 4"/>
                      <a:gd name="T8" fmla="*/ 0 w 4"/>
                      <a:gd name="T9" fmla="*/ 0 h 4"/>
                      <a:gd name="T10" fmla="*/ 3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2"/>
                        </a:lnTo>
                        <a:lnTo>
                          <a:pt x="3" y="0"/>
                        </a:lnTo>
                        <a:lnTo>
                          <a:pt x="2" y="0"/>
                        </a:lnTo>
                        <a:lnTo>
                          <a:pt x="0" y="0"/>
                        </a:lnTo>
                        <a:lnTo>
                          <a:pt x="3" y="4"/>
                        </a:lnTo>
                        <a:lnTo>
                          <a:pt x="2"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0" name="Freeform 1468"/>
                  <p:cNvSpPr>
                    <a:spLocks/>
                  </p:cNvSpPr>
                  <p:nvPr/>
                </p:nvSpPr>
                <p:spPr bwMode="auto">
                  <a:xfrm>
                    <a:off x="3067" y="2391"/>
                    <a:ext cx="3" cy="3"/>
                  </a:xfrm>
                  <a:custGeom>
                    <a:avLst/>
                    <a:gdLst>
                      <a:gd name="T0" fmla="*/ 6 w 6"/>
                      <a:gd name="T1" fmla="*/ 5 h 6"/>
                      <a:gd name="T2" fmla="*/ 5 w 6"/>
                      <a:gd name="T3" fmla="*/ 2 h 6"/>
                      <a:gd name="T4" fmla="*/ 2 w 6"/>
                      <a:gd name="T5" fmla="*/ 0 h 6"/>
                      <a:gd name="T6" fmla="*/ 1 w 6"/>
                      <a:gd name="T7" fmla="*/ 1 h 6"/>
                      <a:gd name="T8" fmla="*/ 0 w 6"/>
                      <a:gd name="T9" fmla="*/ 2 h 6"/>
                      <a:gd name="T10" fmla="*/ 3 w 6"/>
                      <a:gd name="T11" fmla="*/ 6 h 6"/>
                      <a:gd name="T12" fmla="*/ 5 w 6"/>
                      <a:gd name="T13" fmla="*/ 5 h 6"/>
                      <a:gd name="T14" fmla="*/ 6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5"/>
                        </a:moveTo>
                        <a:lnTo>
                          <a:pt x="5" y="2"/>
                        </a:lnTo>
                        <a:lnTo>
                          <a:pt x="2" y="0"/>
                        </a:lnTo>
                        <a:lnTo>
                          <a:pt x="1" y="1"/>
                        </a:lnTo>
                        <a:lnTo>
                          <a:pt x="0" y="2"/>
                        </a:lnTo>
                        <a:lnTo>
                          <a:pt x="3" y="6"/>
                        </a:lnTo>
                        <a:lnTo>
                          <a:pt x="5" y="5"/>
                        </a:lnTo>
                        <a:lnTo>
                          <a:pt x="6"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1" name="Freeform 1469"/>
                  <p:cNvSpPr>
                    <a:spLocks/>
                  </p:cNvSpPr>
                  <p:nvPr/>
                </p:nvSpPr>
                <p:spPr bwMode="auto">
                  <a:xfrm>
                    <a:off x="3066" y="2390"/>
                    <a:ext cx="2"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2" name="Freeform 1470"/>
                  <p:cNvSpPr>
                    <a:spLocks/>
                  </p:cNvSpPr>
                  <p:nvPr/>
                </p:nvSpPr>
                <p:spPr bwMode="auto">
                  <a:xfrm>
                    <a:off x="3066" y="2389"/>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3" name="Freeform 1471"/>
                  <p:cNvSpPr>
                    <a:spLocks/>
                  </p:cNvSpPr>
                  <p:nvPr/>
                </p:nvSpPr>
                <p:spPr bwMode="auto">
                  <a:xfrm>
                    <a:off x="3065" y="2389"/>
                    <a:ext cx="3" cy="1"/>
                  </a:xfrm>
                  <a:custGeom>
                    <a:avLst/>
                    <a:gdLst>
                      <a:gd name="T0" fmla="*/ 3 w 4"/>
                      <a:gd name="T1" fmla="*/ 2 h 4"/>
                      <a:gd name="T2" fmla="*/ 4 w 4"/>
                      <a:gd name="T3" fmla="*/ 3 h 4"/>
                      <a:gd name="T4" fmla="*/ 0 w 4"/>
                      <a:gd name="T5" fmla="*/ 0 h 4"/>
                      <a:gd name="T6" fmla="*/ 0 w 4"/>
                      <a:gd name="T7" fmla="*/ 2 h 4"/>
                      <a:gd name="T8" fmla="*/ 0 w 4"/>
                      <a:gd name="T9" fmla="*/ 3 h 4"/>
                      <a:gd name="T10" fmla="*/ 2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3"/>
                        </a:lnTo>
                        <a:lnTo>
                          <a:pt x="0" y="0"/>
                        </a:lnTo>
                        <a:lnTo>
                          <a:pt x="0" y="2"/>
                        </a:lnTo>
                        <a:lnTo>
                          <a:pt x="0" y="3"/>
                        </a:lnTo>
                        <a:lnTo>
                          <a:pt x="2" y="4"/>
                        </a:lnTo>
                        <a:lnTo>
                          <a:pt x="2"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4" name="Freeform 1472"/>
                  <p:cNvSpPr>
                    <a:spLocks/>
                  </p:cNvSpPr>
                  <p:nvPr/>
                </p:nvSpPr>
                <p:spPr bwMode="auto">
                  <a:xfrm>
                    <a:off x="3064" y="2388"/>
                    <a:ext cx="2" cy="2"/>
                  </a:xfrm>
                  <a:custGeom>
                    <a:avLst/>
                    <a:gdLst>
                      <a:gd name="T0" fmla="*/ 3 w 4"/>
                      <a:gd name="T1" fmla="*/ 3 h 4"/>
                      <a:gd name="T2" fmla="*/ 4 w 4"/>
                      <a:gd name="T3" fmla="*/ 1 h 4"/>
                      <a:gd name="T4" fmla="*/ 3 w 4"/>
                      <a:gd name="T5" fmla="*/ 0 h 4"/>
                      <a:gd name="T6" fmla="*/ 1 w 4"/>
                      <a:gd name="T7" fmla="*/ 1 h 4"/>
                      <a:gd name="T8" fmla="*/ 0 w 4"/>
                      <a:gd name="T9" fmla="*/ 3 h 4"/>
                      <a:gd name="T10" fmla="*/ 0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1"/>
                        </a:lnTo>
                        <a:lnTo>
                          <a:pt x="3" y="0"/>
                        </a:lnTo>
                        <a:lnTo>
                          <a:pt x="1" y="1"/>
                        </a:lnTo>
                        <a:lnTo>
                          <a:pt x="0" y="3"/>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5" name="Freeform 1473"/>
                  <p:cNvSpPr>
                    <a:spLocks/>
                  </p:cNvSpPr>
                  <p:nvPr/>
                </p:nvSpPr>
                <p:spPr bwMode="auto">
                  <a:xfrm>
                    <a:off x="3064" y="2388"/>
                    <a:ext cx="1" cy="2"/>
                  </a:xfrm>
                  <a:custGeom>
                    <a:avLst/>
                    <a:gdLst>
                      <a:gd name="T0" fmla="*/ 4 w 4"/>
                      <a:gd name="T1" fmla="*/ 1 h 5"/>
                      <a:gd name="T2" fmla="*/ 2 w 4"/>
                      <a:gd name="T3" fmla="*/ 0 h 5"/>
                      <a:gd name="T4" fmla="*/ 0 w 4"/>
                      <a:gd name="T5" fmla="*/ 0 h 5"/>
                      <a:gd name="T6" fmla="*/ 0 w 4"/>
                      <a:gd name="T7" fmla="*/ 2 h 5"/>
                      <a:gd name="T8" fmla="*/ 0 w 4"/>
                      <a:gd name="T9" fmla="*/ 5 h 5"/>
                      <a:gd name="T10" fmla="*/ 2 w 4"/>
                      <a:gd name="T11" fmla="*/ 5 h 5"/>
                      <a:gd name="T12" fmla="*/ 2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2" y="0"/>
                        </a:lnTo>
                        <a:lnTo>
                          <a:pt x="0" y="0"/>
                        </a:lnTo>
                        <a:lnTo>
                          <a:pt x="0" y="2"/>
                        </a:lnTo>
                        <a:lnTo>
                          <a:pt x="0" y="5"/>
                        </a:lnTo>
                        <a:lnTo>
                          <a:pt x="2" y="5"/>
                        </a:lnTo>
                        <a:lnTo>
                          <a:pt x="2"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6" name="Freeform 1474"/>
                  <p:cNvSpPr>
                    <a:spLocks/>
                  </p:cNvSpPr>
                  <p:nvPr/>
                </p:nvSpPr>
                <p:spPr bwMode="auto">
                  <a:xfrm>
                    <a:off x="3062" y="2388"/>
                    <a:ext cx="2" cy="2"/>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7" name="Freeform 1475"/>
                  <p:cNvSpPr>
                    <a:spLocks/>
                  </p:cNvSpPr>
                  <p:nvPr/>
                </p:nvSpPr>
                <p:spPr bwMode="auto">
                  <a:xfrm>
                    <a:off x="3062" y="2387"/>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8" name="Freeform 1476"/>
                  <p:cNvSpPr>
                    <a:spLocks/>
                  </p:cNvSpPr>
                  <p:nvPr/>
                </p:nvSpPr>
                <p:spPr bwMode="auto">
                  <a:xfrm>
                    <a:off x="3061" y="2386"/>
                    <a:ext cx="1" cy="2"/>
                  </a:xfrm>
                  <a:custGeom>
                    <a:avLst/>
                    <a:gdLst>
                      <a:gd name="T0" fmla="*/ 3 w 4"/>
                      <a:gd name="T1" fmla="*/ 2 h 3"/>
                      <a:gd name="T2" fmla="*/ 4 w 4"/>
                      <a:gd name="T3" fmla="*/ 1 h 3"/>
                      <a:gd name="T4" fmla="*/ 3 w 4"/>
                      <a:gd name="T5" fmla="*/ 0 h 3"/>
                      <a:gd name="T6" fmla="*/ 1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1" y="1"/>
                        </a:lnTo>
                        <a:lnTo>
                          <a:pt x="0" y="2"/>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899" name="Freeform 1477"/>
                  <p:cNvSpPr>
                    <a:spLocks/>
                  </p:cNvSpPr>
                  <p:nvPr/>
                </p:nvSpPr>
                <p:spPr bwMode="auto">
                  <a:xfrm>
                    <a:off x="3060" y="2386"/>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2" y="3"/>
                        </a:lnTo>
                        <a:lnTo>
                          <a:pt x="2"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0" name="Freeform 1478"/>
                  <p:cNvSpPr>
                    <a:spLocks/>
                  </p:cNvSpPr>
                  <p:nvPr/>
                </p:nvSpPr>
                <p:spPr bwMode="auto">
                  <a:xfrm>
                    <a:off x="3059" y="2385"/>
                    <a:ext cx="1" cy="3"/>
                  </a:xfrm>
                  <a:custGeom>
                    <a:avLst/>
                    <a:gdLst>
                      <a:gd name="T0" fmla="*/ 2 w 2"/>
                      <a:gd name="T1" fmla="*/ 2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1" y="0"/>
                        </a:lnTo>
                        <a:lnTo>
                          <a:pt x="1" y="3"/>
                        </a:lnTo>
                        <a:lnTo>
                          <a:pt x="1" y="5"/>
                        </a:lnTo>
                        <a:lnTo>
                          <a:pt x="2"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1" name="Freeform 1479"/>
                  <p:cNvSpPr>
                    <a:spLocks/>
                  </p:cNvSpPr>
                  <p:nvPr/>
                </p:nvSpPr>
                <p:spPr bwMode="auto">
                  <a:xfrm>
                    <a:off x="3058" y="2385"/>
                    <a:ext cx="3" cy="3"/>
                  </a:xfrm>
                  <a:custGeom>
                    <a:avLst/>
                    <a:gdLst>
                      <a:gd name="T0" fmla="*/ 2 w 4"/>
                      <a:gd name="T1" fmla="*/ 3 h 5"/>
                      <a:gd name="T2" fmla="*/ 2 w 4"/>
                      <a:gd name="T3" fmla="*/ 2 h 5"/>
                      <a:gd name="T4" fmla="*/ 0 w 4"/>
                      <a:gd name="T5" fmla="*/ 0 h 5"/>
                      <a:gd name="T6" fmla="*/ 0 w 4"/>
                      <a:gd name="T7" fmla="*/ 2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2"/>
                        </a:lnTo>
                        <a:lnTo>
                          <a:pt x="0" y="0"/>
                        </a:lnTo>
                        <a:lnTo>
                          <a:pt x="0" y="2"/>
                        </a:lnTo>
                        <a:lnTo>
                          <a:pt x="0" y="3"/>
                        </a:lnTo>
                        <a:lnTo>
                          <a:pt x="4"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2" name="Freeform 1480"/>
                  <p:cNvSpPr>
                    <a:spLocks/>
                  </p:cNvSpPr>
                  <p:nvPr/>
                </p:nvSpPr>
                <p:spPr bwMode="auto">
                  <a:xfrm>
                    <a:off x="3057" y="2385"/>
                    <a:ext cx="1" cy="2"/>
                  </a:xfrm>
                  <a:custGeom>
                    <a:avLst/>
                    <a:gdLst>
                      <a:gd name="T0" fmla="*/ 3 w 3"/>
                      <a:gd name="T1" fmla="*/ 1 h 5"/>
                      <a:gd name="T2" fmla="*/ 0 w 3"/>
                      <a:gd name="T3" fmla="*/ 0 h 5"/>
                      <a:gd name="T4" fmla="*/ 0 w 3"/>
                      <a:gd name="T5" fmla="*/ 0 h 5"/>
                      <a:gd name="T6" fmla="*/ 0 w 3"/>
                      <a:gd name="T7" fmla="*/ 3 h 5"/>
                      <a:gd name="T8" fmla="*/ 0 w 3"/>
                      <a:gd name="T9" fmla="*/ 5 h 5"/>
                      <a:gd name="T10" fmla="*/ 3 w 3"/>
                      <a:gd name="T11" fmla="*/ 5 h 5"/>
                      <a:gd name="T12" fmla="*/ 3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3"/>
                        </a:lnTo>
                        <a:lnTo>
                          <a:pt x="0" y="5"/>
                        </a:lnTo>
                        <a:lnTo>
                          <a:pt x="3" y="5"/>
                        </a:lnTo>
                        <a:lnTo>
                          <a:pt x="3"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3" name="Freeform 1481"/>
                  <p:cNvSpPr>
                    <a:spLocks/>
                  </p:cNvSpPr>
                  <p:nvPr/>
                </p:nvSpPr>
                <p:spPr bwMode="auto">
                  <a:xfrm>
                    <a:off x="3056" y="2385"/>
                    <a:ext cx="2" cy="2"/>
                  </a:xfrm>
                  <a:custGeom>
                    <a:avLst/>
                    <a:gdLst>
                      <a:gd name="T0" fmla="*/ 2 w 4"/>
                      <a:gd name="T1" fmla="*/ 3 h 5"/>
                      <a:gd name="T2" fmla="*/ 4 w 4"/>
                      <a:gd name="T3" fmla="*/ 1 h 5"/>
                      <a:gd name="T4" fmla="*/ 2 w 4"/>
                      <a:gd name="T5" fmla="*/ 0 h 5"/>
                      <a:gd name="T6" fmla="*/ 1 w 4"/>
                      <a:gd name="T7" fmla="*/ 1 h 5"/>
                      <a:gd name="T8" fmla="*/ 0 w 4"/>
                      <a:gd name="T9" fmla="*/ 3 h 5"/>
                      <a:gd name="T10" fmla="*/ 2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4" y="1"/>
                        </a:lnTo>
                        <a:lnTo>
                          <a:pt x="2" y="0"/>
                        </a:lnTo>
                        <a:lnTo>
                          <a:pt x="1" y="1"/>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4" name="Freeform 1482"/>
                  <p:cNvSpPr>
                    <a:spLocks/>
                  </p:cNvSpPr>
                  <p:nvPr/>
                </p:nvSpPr>
                <p:spPr bwMode="auto">
                  <a:xfrm>
                    <a:off x="3047" y="2384"/>
                    <a:ext cx="10" cy="2"/>
                  </a:xfrm>
                  <a:custGeom>
                    <a:avLst/>
                    <a:gdLst>
                      <a:gd name="T0" fmla="*/ 20 w 20"/>
                      <a:gd name="T1" fmla="*/ 1 h 5"/>
                      <a:gd name="T2" fmla="*/ 19 w 20"/>
                      <a:gd name="T3" fmla="*/ 0 h 5"/>
                      <a:gd name="T4" fmla="*/ 4 w 20"/>
                      <a:gd name="T5" fmla="*/ 0 h 5"/>
                      <a:gd name="T6" fmla="*/ 0 w 20"/>
                      <a:gd name="T7" fmla="*/ 2 h 5"/>
                      <a:gd name="T8" fmla="*/ 0 w 20"/>
                      <a:gd name="T9" fmla="*/ 4 h 5"/>
                      <a:gd name="T10" fmla="*/ 0 w 20"/>
                      <a:gd name="T11" fmla="*/ 5 h 5"/>
                      <a:gd name="T12" fmla="*/ 1 w 20"/>
                      <a:gd name="T13" fmla="*/ 5 h 5"/>
                      <a:gd name="T14" fmla="*/ 19 w 20"/>
                      <a:gd name="T15" fmla="*/ 5 h 5"/>
                      <a:gd name="T16" fmla="*/ 19 w 20"/>
                      <a:gd name="T17" fmla="*/ 2 h 5"/>
                      <a:gd name="T18" fmla="*/ 20 w 20"/>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5"/>
                      <a:gd name="T32" fmla="*/ 20 w 2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5">
                        <a:moveTo>
                          <a:pt x="20" y="1"/>
                        </a:moveTo>
                        <a:lnTo>
                          <a:pt x="19" y="0"/>
                        </a:lnTo>
                        <a:lnTo>
                          <a:pt x="4" y="0"/>
                        </a:lnTo>
                        <a:lnTo>
                          <a:pt x="0" y="2"/>
                        </a:lnTo>
                        <a:lnTo>
                          <a:pt x="0" y="4"/>
                        </a:lnTo>
                        <a:lnTo>
                          <a:pt x="0" y="5"/>
                        </a:lnTo>
                        <a:lnTo>
                          <a:pt x="1" y="5"/>
                        </a:lnTo>
                        <a:lnTo>
                          <a:pt x="19" y="5"/>
                        </a:lnTo>
                        <a:lnTo>
                          <a:pt x="19" y="2"/>
                        </a:lnTo>
                        <a:lnTo>
                          <a:pt x="2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5" name="Freeform 1483"/>
                  <p:cNvSpPr>
                    <a:spLocks/>
                  </p:cNvSpPr>
                  <p:nvPr/>
                </p:nvSpPr>
                <p:spPr bwMode="auto">
                  <a:xfrm>
                    <a:off x="3046" y="2385"/>
                    <a:ext cx="1" cy="2"/>
                  </a:xfrm>
                  <a:custGeom>
                    <a:avLst/>
                    <a:gdLst>
                      <a:gd name="T0" fmla="*/ 3 w 3"/>
                      <a:gd name="T1" fmla="*/ 3 h 5"/>
                      <a:gd name="T2" fmla="*/ 3 w 3"/>
                      <a:gd name="T3" fmla="*/ 0 h 5"/>
                      <a:gd name="T4" fmla="*/ 0 w 3"/>
                      <a:gd name="T5" fmla="*/ 0 h 5"/>
                      <a:gd name="T6" fmla="*/ 0 w 3"/>
                      <a:gd name="T7" fmla="*/ 3 h 5"/>
                      <a:gd name="T8" fmla="*/ 0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6" name="Freeform 1484"/>
                  <p:cNvSpPr>
                    <a:spLocks/>
                  </p:cNvSpPr>
                  <p:nvPr/>
                </p:nvSpPr>
                <p:spPr bwMode="auto">
                  <a:xfrm>
                    <a:off x="3042" y="2385"/>
                    <a:ext cx="5" cy="3"/>
                  </a:xfrm>
                  <a:custGeom>
                    <a:avLst/>
                    <a:gdLst>
                      <a:gd name="T0" fmla="*/ 8 w 12"/>
                      <a:gd name="T1" fmla="*/ 0 h 7"/>
                      <a:gd name="T2" fmla="*/ 12 w 12"/>
                      <a:gd name="T3" fmla="*/ 0 h 7"/>
                      <a:gd name="T4" fmla="*/ 5 w 12"/>
                      <a:gd name="T5" fmla="*/ 3 h 7"/>
                      <a:gd name="T6" fmla="*/ 0 w 12"/>
                      <a:gd name="T7" fmla="*/ 5 h 7"/>
                      <a:gd name="T8" fmla="*/ 0 w 12"/>
                      <a:gd name="T9" fmla="*/ 6 h 7"/>
                      <a:gd name="T10" fmla="*/ 0 w 12"/>
                      <a:gd name="T11" fmla="*/ 7 h 7"/>
                      <a:gd name="T12" fmla="*/ 5 w 12"/>
                      <a:gd name="T13" fmla="*/ 5 h 7"/>
                      <a:gd name="T14" fmla="*/ 8 w 12"/>
                      <a:gd name="T15" fmla="*/ 4 h 7"/>
                      <a:gd name="T16" fmla="*/ 8 w 12"/>
                      <a:gd name="T17" fmla="*/ 3 h 7"/>
                      <a:gd name="T18" fmla="*/ 8 w 12"/>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7"/>
                      <a:gd name="T32" fmla="*/ 12 w 12"/>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7">
                        <a:moveTo>
                          <a:pt x="8" y="0"/>
                        </a:moveTo>
                        <a:lnTo>
                          <a:pt x="12" y="0"/>
                        </a:lnTo>
                        <a:lnTo>
                          <a:pt x="5" y="3"/>
                        </a:lnTo>
                        <a:lnTo>
                          <a:pt x="0" y="5"/>
                        </a:lnTo>
                        <a:lnTo>
                          <a:pt x="0" y="6"/>
                        </a:lnTo>
                        <a:lnTo>
                          <a:pt x="0" y="7"/>
                        </a:lnTo>
                        <a:lnTo>
                          <a:pt x="5" y="5"/>
                        </a:lnTo>
                        <a:lnTo>
                          <a:pt x="8" y="4"/>
                        </a:lnTo>
                        <a:lnTo>
                          <a:pt x="8" y="3"/>
                        </a:lnTo>
                        <a:lnTo>
                          <a:pt x="8"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7" name="Freeform 1485"/>
                  <p:cNvSpPr>
                    <a:spLocks/>
                  </p:cNvSpPr>
                  <p:nvPr/>
                </p:nvSpPr>
                <p:spPr bwMode="auto">
                  <a:xfrm>
                    <a:off x="3040" y="2387"/>
                    <a:ext cx="2" cy="2"/>
                  </a:xfrm>
                  <a:custGeom>
                    <a:avLst/>
                    <a:gdLst>
                      <a:gd name="T0" fmla="*/ 3 w 4"/>
                      <a:gd name="T1" fmla="*/ 0 h 5"/>
                      <a:gd name="T2" fmla="*/ 1 w 4"/>
                      <a:gd name="T3" fmla="*/ 1 h 5"/>
                      <a:gd name="T4" fmla="*/ 0 w 4"/>
                      <a:gd name="T5" fmla="*/ 2 h 5"/>
                      <a:gd name="T6" fmla="*/ 1 w 4"/>
                      <a:gd name="T7" fmla="*/ 3 h 5"/>
                      <a:gd name="T8" fmla="*/ 2 w 4"/>
                      <a:gd name="T9" fmla="*/ 5 h 5"/>
                      <a:gd name="T10" fmla="*/ 4 w 4"/>
                      <a:gd name="T11" fmla="*/ 2 h 5"/>
                      <a:gd name="T12" fmla="*/ 3 w 4"/>
                      <a:gd name="T13" fmla="*/ 1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1" y="1"/>
                        </a:lnTo>
                        <a:lnTo>
                          <a:pt x="0" y="2"/>
                        </a:lnTo>
                        <a:lnTo>
                          <a:pt x="1" y="3"/>
                        </a:lnTo>
                        <a:lnTo>
                          <a:pt x="2" y="5"/>
                        </a:lnTo>
                        <a:lnTo>
                          <a:pt x="4" y="2"/>
                        </a:lnTo>
                        <a:lnTo>
                          <a:pt x="3"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8" name="Freeform 1486"/>
                  <p:cNvSpPr>
                    <a:spLocks/>
                  </p:cNvSpPr>
                  <p:nvPr/>
                </p:nvSpPr>
                <p:spPr bwMode="auto">
                  <a:xfrm>
                    <a:off x="3039" y="2388"/>
                    <a:ext cx="3" cy="2"/>
                  </a:xfrm>
                  <a:custGeom>
                    <a:avLst/>
                    <a:gdLst>
                      <a:gd name="T0" fmla="*/ 2 w 4"/>
                      <a:gd name="T1" fmla="*/ 1 h 4"/>
                      <a:gd name="T2" fmla="*/ 2 w 4"/>
                      <a:gd name="T3" fmla="*/ 0 h 4"/>
                      <a:gd name="T4" fmla="*/ 0 w 4"/>
                      <a:gd name="T5" fmla="*/ 1 h 4"/>
                      <a:gd name="T6" fmla="*/ 0 w 4"/>
                      <a:gd name="T7" fmla="*/ 3 h 4"/>
                      <a:gd name="T8" fmla="*/ 0 w 4"/>
                      <a:gd name="T9" fmla="*/ 4 h 4"/>
                      <a:gd name="T10" fmla="*/ 4 w 4"/>
                      <a:gd name="T11" fmla="*/ 1 h 4"/>
                      <a:gd name="T12" fmla="*/ 3 w 4"/>
                      <a:gd name="T13" fmla="*/ 3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3"/>
                        </a:lnTo>
                        <a:lnTo>
                          <a:pt x="0" y="4"/>
                        </a:lnTo>
                        <a:lnTo>
                          <a:pt x="4" y="1"/>
                        </a:lnTo>
                        <a:lnTo>
                          <a:pt x="3" y="3"/>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09" name="Freeform 1487"/>
                  <p:cNvSpPr>
                    <a:spLocks/>
                  </p:cNvSpPr>
                  <p:nvPr/>
                </p:nvSpPr>
                <p:spPr bwMode="auto">
                  <a:xfrm>
                    <a:off x="3034" y="2389"/>
                    <a:ext cx="6" cy="5"/>
                  </a:xfrm>
                  <a:custGeom>
                    <a:avLst/>
                    <a:gdLst>
                      <a:gd name="T0" fmla="*/ 11 w 12"/>
                      <a:gd name="T1" fmla="*/ 0 h 11"/>
                      <a:gd name="T2" fmla="*/ 8 w 12"/>
                      <a:gd name="T3" fmla="*/ 2 h 11"/>
                      <a:gd name="T4" fmla="*/ 7 w 12"/>
                      <a:gd name="T5" fmla="*/ 3 h 11"/>
                      <a:gd name="T6" fmla="*/ 4 w 12"/>
                      <a:gd name="T7" fmla="*/ 5 h 11"/>
                      <a:gd name="T8" fmla="*/ 0 w 12"/>
                      <a:gd name="T9" fmla="*/ 8 h 11"/>
                      <a:gd name="T10" fmla="*/ 1 w 12"/>
                      <a:gd name="T11" fmla="*/ 10 h 11"/>
                      <a:gd name="T12" fmla="*/ 3 w 12"/>
                      <a:gd name="T13" fmla="*/ 11 h 11"/>
                      <a:gd name="T14" fmla="*/ 6 w 12"/>
                      <a:gd name="T15" fmla="*/ 7 h 11"/>
                      <a:gd name="T16" fmla="*/ 10 w 12"/>
                      <a:gd name="T17" fmla="*/ 5 h 11"/>
                      <a:gd name="T18" fmla="*/ 12 w 12"/>
                      <a:gd name="T19" fmla="*/ 3 h 11"/>
                      <a:gd name="T20" fmla="*/ 11 w 12"/>
                      <a:gd name="T21" fmla="*/ 2 h 11"/>
                      <a:gd name="T22" fmla="*/ 11 w 12"/>
                      <a:gd name="T23" fmla="*/ 0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
                      <a:gd name="T37" fmla="*/ 0 h 11"/>
                      <a:gd name="T38" fmla="*/ 12 w 12"/>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 h="11">
                        <a:moveTo>
                          <a:pt x="11" y="0"/>
                        </a:moveTo>
                        <a:lnTo>
                          <a:pt x="8" y="2"/>
                        </a:lnTo>
                        <a:lnTo>
                          <a:pt x="7" y="3"/>
                        </a:lnTo>
                        <a:lnTo>
                          <a:pt x="4" y="5"/>
                        </a:lnTo>
                        <a:lnTo>
                          <a:pt x="0" y="8"/>
                        </a:lnTo>
                        <a:lnTo>
                          <a:pt x="1" y="10"/>
                        </a:lnTo>
                        <a:lnTo>
                          <a:pt x="3" y="11"/>
                        </a:lnTo>
                        <a:lnTo>
                          <a:pt x="6" y="7"/>
                        </a:lnTo>
                        <a:lnTo>
                          <a:pt x="10" y="5"/>
                        </a:lnTo>
                        <a:lnTo>
                          <a:pt x="12" y="3"/>
                        </a:lnTo>
                        <a:lnTo>
                          <a:pt x="11" y="2"/>
                        </a:lnTo>
                        <a:lnTo>
                          <a:pt x="1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0" name="Freeform 1488"/>
                  <p:cNvSpPr>
                    <a:spLocks/>
                  </p:cNvSpPr>
                  <p:nvPr/>
                </p:nvSpPr>
                <p:spPr bwMode="auto">
                  <a:xfrm>
                    <a:off x="3034" y="2392"/>
                    <a:ext cx="1" cy="2"/>
                  </a:xfrm>
                  <a:custGeom>
                    <a:avLst/>
                    <a:gdLst>
                      <a:gd name="T0" fmla="*/ 1 w 4"/>
                      <a:gd name="T1" fmla="*/ 1 h 5"/>
                      <a:gd name="T2" fmla="*/ 2 w 4"/>
                      <a:gd name="T3" fmla="*/ 0 h 5"/>
                      <a:gd name="T4" fmla="*/ 0 w 4"/>
                      <a:gd name="T5" fmla="*/ 5 h 5"/>
                      <a:gd name="T6" fmla="*/ 1 w 4"/>
                      <a:gd name="T7" fmla="*/ 5 h 5"/>
                      <a:gd name="T8" fmla="*/ 2 w 4"/>
                      <a:gd name="T9" fmla="*/ 5 h 5"/>
                      <a:gd name="T10" fmla="*/ 4 w 4"/>
                      <a:gd name="T11" fmla="*/ 3 h 5"/>
                      <a:gd name="T12" fmla="*/ 2 w 4"/>
                      <a:gd name="T13" fmla="*/ 3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2" y="0"/>
                        </a:lnTo>
                        <a:lnTo>
                          <a:pt x="0" y="5"/>
                        </a:lnTo>
                        <a:lnTo>
                          <a:pt x="1" y="5"/>
                        </a:lnTo>
                        <a:lnTo>
                          <a:pt x="2" y="5"/>
                        </a:lnTo>
                        <a:lnTo>
                          <a:pt x="4" y="3"/>
                        </a:lnTo>
                        <a:lnTo>
                          <a:pt x="2"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1" name="Freeform 1489"/>
                  <p:cNvSpPr>
                    <a:spLocks/>
                  </p:cNvSpPr>
                  <p:nvPr/>
                </p:nvSpPr>
                <p:spPr bwMode="auto">
                  <a:xfrm>
                    <a:off x="3032" y="2394"/>
                    <a:ext cx="3" cy="3"/>
                  </a:xfrm>
                  <a:custGeom>
                    <a:avLst/>
                    <a:gdLst>
                      <a:gd name="T0" fmla="*/ 3 w 4"/>
                      <a:gd name="T1" fmla="*/ 1 h 6"/>
                      <a:gd name="T2" fmla="*/ 2 w 4"/>
                      <a:gd name="T3" fmla="*/ 0 h 6"/>
                      <a:gd name="T4" fmla="*/ 0 w 4"/>
                      <a:gd name="T5" fmla="*/ 3 h 6"/>
                      <a:gd name="T6" fmla="*/ 1 w 4"/>
                      <a:gd name="T7" fmla="*/ 4 h 6"/>
                      <a:gd name="T8" fmla="*/ 2 w 4"/>
                      <a:gd name="T9" fmla="*/ 6 h 6"/>
                      <a:gd name="T10" fmla="*/ 2 w 4"/>
                      <a:gd name="T11" fmla="*/ 6 h 6"/>
                      <a:gd name="T12" fmla="*/ 4 w 4"/>
                      <a:gd name="T13" fmla="*/ 1 h 6"/>
                      <a:gd name="T14" fmla="*/ 3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1"/>
                        </a:moveTo>
                        <a:lnTo>
                          <a:pt x="2" y="0"/>
                        </a:lnTo>
                        <a:lnTo>
                          <a:pt x="0" y="3"/>
                        </a:lnTo>
                        <a:lnTo>
                          <a:pt x="1" y="4"/>
                        </a:lnTo>
                        <a:lnTo>
                          <a:pt x="2" y="6"/>
                        </a:lnTo>
                        <a:lnTo>
                          <a:pt x="4"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2" name="Freeform 1490"/>
                  <p:cNvSpPr>
                    <a:spLocks/>
                  </p:cNvSpPr>
                  <p:nvPr/>
                </p:nvSpPr>
                <p:spPr bwMode="auto">
                  <a:xfrm>
                    <a:off x="3031" y="2394"/>
                    <a:ext cx="3" cy="7"/>
                  </a:xfrm>
                  <a:custGeom>
                    <a:avLst/>
                    <a:gdLst>
                      <a:gd name="T0" fmla="*/ 4 w 6"/>
                      <a:gd name="T1" fmla="*/ 3 h 14"/>
                      <a:gd name="T2" fmla="*/ 6 w 6"/>
                      <a:gd name="T3" fmla="*/ 0 h 14"/>
                      <a:gd name="T4" fmla="*/ 3 w 6"/>
                      <a:gd name="T5" fmla="*/ 7 h 14"/>
                      <a:gd name="T6" fmla="*/ 0 w 6"/>
                      <a:gd name="T7" fmla="*/ 14 h 14"/>
                      <a:gd name="T8" fmla="*/ 3 w 6"/>
                      <a:gd name="T9" fmla="*/ 14 h 14"/>
                      <a:gd name="T10" fmla="*/ 5 w 6"/>
                      <a:gd name="T11" fmla="*/ 7 h 14"/>
                      <a:gd name="T12" fmla="*/ 6 w 6"/>
                      <a:gd name="T13" fmla="*/ 4 h 14"/>
                      <a:gd name="T14" fmla="*/ 5 w 6"/>
                      <a:gd name="T15" fmla="*/ 4 h 14"/>
                      <a:gd name="T16" fmla="*/ 4 w 6"/>
                      <a:gd name="T17" fmla="*/ 3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4"/>
                      <a:gd name="T29" fmla="*/ 6 w 6"/>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4">
                        <a:moveTo>
                          <a:pt x="4" y="3"/>
                        </a:moveTo>
                        <a:lnTo>
                          <a:pt x="6" y="0"/>
                        </a:lnTo>
                        <a:lnTo>
                          <a:pt x="3" y="7"/>
                        </a:lnTo>
                        <a:lnTo>
                          <a:pt x="0" y="14"/>
                        </a:lnTo>
                        <a:lnTo>
                          <a:pt x="3" y="14"/>
                        </a:lnTo>
                        <a:lnTo>
                          <a:pt x="5" y="7"/>
                        </a:lnTo>
                        <a:lnTo>
                          <a:pt x="6" y="4"/>
                        </a:lnTo>
                        <a:lnTo>
                          <a:pt x="5" y="4"/>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3" name="Freeform 1491"/>
                  <p:cNvSpPr>
                    <a:spLocks/>
                  </p:cNvSpPr>
                  <p:nvPr/>
                </p:nvSpPr>
                <p:spPr bwMode="auto">
                  <a:xfrm>
                    <a:off x="3030" y="2401"/>
                    <a:ext cx="2" cy="11"/>
                  </a:xfrm>
                  <a:custGeom>
                    <a:avLst/>
                    <a:gdLst>
                      <a:gd name="T0" fmla="*/ 2 w 5"/>
                      <a:gd name="T1" fmla="*/ 0 h 21"/>
                      <a:gd name="T2" fmla="*/ 2 w 5"/>
                      <a:gd name="T3" fmla="*/ 4 h 21"/>
                      <a:gd name="T4" fmla="*/ 1 w 5"/>
                      <a:gd name="T5" fmla="*/ 8 h 21"/>
                      <a:gd name="T6" fmla="*/ 1 w 5"/>
                      <a:gd name="T7" fmla="*/ 16 h 21"/>
                      <a:gd name="T8" fmla="*/ 0 w 5"/>
                      <a:gd name="T9" fmla="*/ 21 h 21"/>
                      <a:gd name="T10" fmla="*/ 0 w 5"/>
                      <a:gd name="T11" fmla="*/ 21 h 21"/>
                      <a:gd name="T12" fmla="*/ 2 w 5"/>
                      <a:gd name="T13" fmla="*/ 21 h 21"/>
                      <a:gd name="T14" fmla="*/ 4 w 5"/>
                      <a:gd name="T15" fmla="*/ 16 h 21"/>
                      <a:gd name="T16" fmla="*/ 4 w 5"/>
                      <a:gd name="T17" fmla="*/ 8 h 21"/>
                      <a:gd name="T18" fmla="*/ 5 w 5"/>
                      <a:gd name="T19" fmla="*/ 4 h 21"/>
                      <a:gd name="T20" fmla="*/ 5 w 5"/>
                      <a:gd name="T21" fmla="*/ 0 h 21"/>
                      <a:gd name="T22" fmla="*/ 2 w 5"/>
                      <a:gd name="T23" fmla="*/ 0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1"/>
                      <a:gd name="T38" fmla="*/ 5 w 5"/>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1">
                        <a:moveTo>
                          <a:pt x="2" y="0"/>
                        </a:moveTo>
                        <a:lnTo>
                          <a:pt x="2" y="4"/>
                        </a:lnTo>
                        <a:lnTo>
                          <a:pt x="1" y="8"/>
                        </a:lnTo>
                        <a:lnTo>
                          <a:pt x="1" y="16"/>
                        </a:lnTo>
                        <a:lnTo>
                          <a:pt x="0" y="21"/>
                        </a:lnTo>
                        <a:lnTo>
                          <a:pt x="2" y="21"/>
                        </a:lnTo>
                        <a:lnTo>
                          <a:pt x="4" y="16"/>
                        </a:lnTo>
                        <a:lnTo>
                          <a:pt x="4" y="8"/>
                        </a:lnTo>
                        <a:lnTo>
                          <a:pt x="5" y="4"/>
                        </a:lnTo>
                        <a:lnTo>
                          <a:pt x="5" y="0"/>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4" name="Freeform 1492"/>
                  <p:cNvSpPr>
                    <a:spLocks noEditPoints="1"/>
                  </p:cNvSpPr>
                  <p:nvPr/>
                </p:nvSpPr>
                <p:spPr bwMode="auto">
                  <a:xfrm>
                    <a:off x="3093" y="2379"/>
                    <a:ext cx="56" cy="64"/>
                  </a:xfrm>
                  <a:custGeom>
                    <a:avLst/>
                    <a:gdLst>
                      <a:gd name="T0" fmla="*/ 60 w 112"/>
                      <a:gd name="T1" fmla="*/ 0 h 128"/>
                      <a:gd name="T2" fmla="*/ 70 w 112"/>
                      <a:gd name="T3" fmla="*/ 0 h 128"/>
                      <a:gd name="T4" fmla="*/ 78 w 112"/>
                      <a:gd name="T5" fmla="*/ 1 h 128"/>
                      <a:gd name="T6" fmla="*/ 85 w 112"/>
                      <a:gd name="T7" fmla="*/ 3 h 128"/>
                      <a:gd name="T8" fmla="*/ 90 w 112"/>
                      <a:gd name="T9" fmla="*/ 7 h 128"/>
                      <a:gd name="T10" fmla="*/ 94 w 112"/>
                      <a:gd name="T11" fmla="*/ 11 h 128"/>
                      <a:gd name="T12" fmla="*/ 98 w 112"/>
                      <a:gd name="T13" fmla="*/ 17 h 128"/>
                      <a:gd name="T14" fmla="*/ 101 w 112"/>
                      <a:gd name="T15" fmla="*/ 23 h 128"/>
                      <a:gd name="T16" fmla="*/ 103 w 112"/>
                      <a:gd name="T17" fmla="*/ 29 h 128"/>
                      <a:gd name="T18" fmla="*/ 103 w 112"/>
                      <a:gd name="T19" fmla="*/ 36 h 128"/>
                      <a:gd name="T20" fmla="*/ 101 w 112"/>
                      <a:gd name="T21" fmla="*/ 45 h 128"/>
                      <a:gd name="T22" fmla="*/ 98 w 112"/>
                      <a:gd name="T23" fmla="*/ 52 h 128"/>
                      <a:gd name="T24" fmla="*/ 92 w 112"/>
                      <a:gd name="T25" fmla="*/ 59 h 128"/>
                      <a:gd name="T26" fmla="*/ 84 w 112"/>
                      <a:gd name="T27" fmla="*/ 63 h 128"/>
                      <a:gd name="T28" fmla="*/ 75 w 112"/>
                      <a:gd name="T29" fmla="*/ 67 h 128"/>
                      <a:gd name="T30" fmla="*/ 67 w 112"/>
                      <a:gd name="T31" fmla="*/ 69 h 128"/>
                      <a:gd name="T32" fmla="*/ 71 w 112"/>
                      <a:gd name="T33" fmla="*/ 71 h 128"/>
                      <a:gd name="T34" fmla="*/ 75 w 112"/>
                      <a:gd name="T35" fmla="*/ 74 h 128"/>
                      <a:gd name="T36" fmla="*/ 78 w 112"/>
                      <a:gd name="T37" fmla="*/ 77 h 128"/>
                      <a:gd name="T38" fmla="*/ 83 w 112"/>
                      <a:gd name="T39" fmla="*/ 82 h 128"/>
                      <a:gd name="T40" fmla="*/ 88 w 112"/>
                      <a:gd name="T41" fmla="*/ 87 h 128"/>
                      <a:gd name="T42" fmla="*/ 112 w 112"/>
                      <a:gd name="T43" fmla="*/ 128 h 128"/>
                      <a:gd name="T44" fmla="*/ 73 w 112"/>
                      <a:gd name="T45" fmla="*/ 97 h 128"/>
                      <a:gd name="T46" fmla="*/ 68 w 112"/>
                      <a:gd name="T47" fmla="*/ 91 h 128"/>
                      <a:gd name="T48" fmla="*/ 65 w 112"/>
                      <a:gd name="T49" fmla="*/ 85 h 128"/>
                      <a:gd name="T50" fmla="*/ 61 w 112"/>
                      <a:gd name="T51" fmla="*/ 82 h 128"/>
                      <a:gd name="T52" fmla="*/ 58 w 112"/>
                      <a:gd name="T53" fmla="*/ 77 h 128"/>
                      <a:gd name="T54" fmla="*/ 55 w 112"/>
                      <a:gd name="T55" fmla="*/ 75 h 128"/>
                      <a:gd name="T56" fmla="*/ 52 w 112"/>
                      <a:gd name="T57" fmla="*/ 74 h 128"/>
                      <a:gd name="T58" fmla="*/ 50 w 112"/>
                      <a:gd name="T59" fmla="*/ 72 h 128"/>
                      <a:gd name="T60" fmla="*/ 47 w 112"/>
                      <a:gd name="T61" fmla="*/ 71 h 128"/>
                      <a:gd name="T62" fmla="*/ 45 w 112"/>
                      <a:gd name="T63" fmla="*/ 71 h 128"/>
                      <a:gd name="T64" fmla="*/ 43 w 112"/>
                      <a:gd name="T65" fmla="*/ 71 h 128"/>
                      <a:gd name="T66" fmla="*/ 39 w 112"/>
                      <a:gd name="T67" fmla="*/ 71 h 128"/>
                      <a:gd name="T68" fmla="*/ 17 w 112"/>
                      <a:gd name="T69" fmla="*/ 128 h 128"/>
                      <a:gd name="T70" fmla="*/ 53 w 112"/>
                      <a:gd name="T71" fmla="*/ 56 h 128"/>
                      <a:gd name="T72" fmla="*/ 61 w 112"/>
                      <a:gd name="T73" fmla="*/ 55 h 128"/>
                      <a:gd name="T74" fmla="*/ 67 w 112"/>
                      <a:gd name="T75" fmla="*/ 55 h 128"/>
                      <a:gd name="T76" fmla="*/ 71 w 112"/>
                      <a:gd name="T77" fmla="*/ 54 h 128"/>
                      <a:gd name="T78" fmla="*/ 76 w 112"/>
                      <a:gd name="T79" fmla="*/ 52 h 128"/>
                      <a:gd name="T80" fmla="*/ 80 w 112"/>
                      <a:gd name="T81" fmla="*/ 48 h 128"/>
                      <a:gd name="T82" fmla="*/ 81 w 112"/>
                      <a:gd name="T83" fmla="*/ 46 h 128"/>
                      <a:gd name="T84" fmla="*/ 83 w 112"/>
                      <a:gd name="T85" fmla="*/ 42 h 128"/>
                      <a:gd name="T86" fmla="*/ 84 w 112"/>
                      <a:gd name="T87" fmla="*/ 38 h 128"/>
                      <a:gd name="T88" fmla="*/ 84 w 112"/>
                      <a:gd name="T89" fmla="*/ 34 h 128"/>
                      <a:gd name="T90" fmla="*/ 84 w 112"/>
                      <a:gd name="T91" fmla="*/ 29 h 128"/>
                      <a:gd name="T92" fmla="*/ 82 w 112"/>
                      <a:gd name="T93" fmla="*/ 24 h 128"/>
                      <a:gd name="T94" fmla="*/ 78 w 112"/>
                      <a:gd name="T95" fmla="*/ 19 h 128"/>
                      <a:gd name="T96" fmla="*/ 74 w 112"/>
                      <a:gd name="T97" fmla="*/ 16 h 128"/>
                      <a:gd name="T98" fmla="*/ 67 w 112"/>
                      <a:gd name="T99" fmla="*/ 14 h 128"/>
                      <a:gd name="T100" fmla="*/ 58 w 112"/>
                      <a:gd name="T101" fmla="*/ 14 h 1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
                      <a:gd name="T154" fmla="*/ 0 h 128"/>
                      <a:gd name="T155" fmla="*/ 112 w 112"/>
                      <a:gd name="T156" fmla="*/ 128 h 1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 h="128">
                        <a:moveTo>
                          <a:pt x="0" y="128"/>
                        </a:moveTo>
                        <a:lnTo>
                          <a:pt x="0" y="0"/>
                        </a:lnTo>
                        <a:lnTo>
                          <a:pt x="56" y="0"/>
                        </a:lnTo>
                        <a:lnTo>
                          <a:pt x="60" y="0"/>
                        </a:lnTo>
                        <a:lnTo>
                          <a:pt x="62" y="0"/>
                        </a:lnTo>
                        <a:lnTo>
                          <a:pt x="66" y="0"/>
                        </a:lnTo>
                        <a:lnTo>
                          <a:pt x="68" y="0"/>
                        </a:lnTo>
                        <a:lnTo>
                          <a:pt x="70" y="0"/>
                        </a:lnTo>
                        <a:lnTo>
                          <a:pt x="73" y="0"/>
                        </a:lnTo>
                        <a:lnTo>
                          <a:pt x="75" y="1"/>
                        </a:lnTo>
                        <a:lnTo>
                          <a:pt x="76" y="1"/>
                        </a:lnTo>
                        <a:lnTo>
                          <a:pt x="78" y="1"/>
                        </a:lnTo>
                        <a:lnTo>
                          <a:pt x="81" y="2"/>
                        </a:lnTo>
                        <a:lnTo>
                          <a:pt x="82" y="2"/>
                        </a:lnTo>
                        <a:lnTo>
                          <a:pt x="83" y="3"/>
                        </a:lnTo>
                        <a:lnTo>
                          <a:pt x="85" y="3"/>
                        </a:lnTo>
                        <a:lnTo>
                          <a:pt x="86" y="4"/>
                        </a:lnTo>
                        <a:lnTo>
                          <a:pt x="88" y="4"/>
                        </a:lnTo>
                        <a:lnTo>
                          <a:pt x="89" y="6"/>
                        </a:lnTo>
                        <a:lnTo>
                          <a:pt x="90" y="7"/>
                        </a:lnTo>
                        <a:lnTo>
                          <a:pt x="91" y="8"/>
                        </a:lnTo>
                        <a:lnTo>
                          <a:pt x="92" y="9"/>
                        </a:lnTo>
                        <a:lnTo>
                          <a:pt x="93" y="10"/>
                        </a:lnTo>
                        <a:lnTo>
                          <a:pt x="94" y="11"/>
                        </a:lnTo>
                        <a:lnTo>
                          <a:pt x="96" y="12"/>
                        </a:lnTo>
                        <a:lnTo>
                          <a:pt x="97" y="14"/>
                        </a:lnTo>
                        <a:lnTo>
                          <a:pt x="97" y="16"/>
                        </a:lnTo>
                        <a:lnTo>
                          <a:pt x="98" y="17"/>
                        </a:lnTo>
                        <a:lnTo>
                          <a:pt x="99" y="18"/>
                        </a:lnTo>
                        <a:lnTo>
                          <a:pt x="100" y="19"/>
                        </a:lnTo>
                        <a:lnTo>
                          <a:pt x="100" y="21"/>
                        </a:lnTo>
                        <a:lnTo>
                          <a:pt x="101" y="23"/>
                        </a:lnTo>
                        <a:lnTo>
                          <a:pt x="101" y="24"/>
                        </a:lnTo>
                        <a:lnTo>
                          <a:pt x="103" y="25"/>
                        </a:lnTo>
                        <a:lnTo>
                          <a:pt x="103" y="27"/>
                        </a:lnTo>
                        <a:lnTo>
                          <a:pt x="103" y="29"/>
                        </a:lnTo>
                        <a:lnTo>
                          <a:pt x="103" y="31"/>
                        </a:lnTo>
                        <a:lnTo>
                          <a:pt x="103" y="32"/>
                        </a:lnTo>
                        <a:lnTo>
                          <a:pt x="103" y="34"/>
                        </a:lnTo>
                        <a:lnTo>
                          <a:pt x="103" y="36"/>
                        </a:lnTo>
                        <a:lnTo>
                          <a:pt x="103" y="38"/>
                        </a:lnTo>
                        <a:lnTo>
                          <a:pt x="103" y="40"/>
                        </a:lnTo>
                        <a:lnTo>
                          <a:pt x="103" y="42"/>
                        </a:lnTo>
                        <a:lnTo>
                          <a:pt x="101" y="45"/>
                        </a:lnTo>
                        <a:lnTo>
                          <a:pt x="100" y="47"/>
                        </a:lnTo>
                        <a:lnTo>
                          <a:pt x="100" y="48"/>
                        </a:lnTo>
                        <a:lnTo>
                          <a:pt x="99" y="50"/>
                        </a:lnTo>
                        <a:lnTo>
                          <a:pt x="98" y="52"/>
                        </a:lnTo>
                        <a:lnTo>
                          <a:pt x="97" y="54"/>
                        </a:lnTo>
                        <a:lnTo>
                          <a:pt x="96" y="55"/>
                        </a:lnTo>
                        <a:lnTo>
                          <a:pt x="93" y="57"/>
                        </a:lnTo>
                        <a:lnTo>
                          <a:pt x="92" y="59"/>
                        </a:lnTo>
                        <a:lnTo>
                          <a:pt x="91" y="60"/>
                        </a:lnTo>
                        <a:lnTo>
                          <a:pt x="89" y="61"/>
                        </a:lnTo>
                        <a:lnTo>
                          <a:pt x="86" y="62"/>
                        </a:lnTo>
                        <a:lnTo>
                          <a:pt x="84" y="63"/>
                        </a:lnTo>
                        <a:lnTo>
                          <a:pt x="82" y="64"/>
                        </a:lnTo>
                        <a:lnTo>
                          <a:pt x="80" y="65"/>
                        </a:lnTo>
                        <a:lnTo>
                          <a:pt x="77" y="67"/>
                        </a:lnTo>
                        <a:lnTo>
                          <a:pt x="75" y="67"/>
                        </a:lnTo>
                        <a:lnTo>
                          <a:pt x="73" y="68"/>
                        </a:lnTo>
                        <a:lnTo>
                          <a:pt x="69" y="68"/>
                        </a:lnTo>
                        <a:lnTo>
                          <a:pt x="66" y="69"/>
                        </a:lnTo>
                        <a:lnTo>
                          <a:pt x="67" y="69"/>
                        </a:lnTo>
                        <a:lnTo>
                          <a:pt x="68" y="70"/>
                        </a:lnTo>
                        <a:lnTo>
                          <a:pt x="69" y="70"/>
                        </a:lnTo>
                        <a:lnTo>
                          <a:pt x="70" y="71"/>
                        </a:lnTo>
                        <a:lnTo>
                          <a:pt x="71" y="71"/>
                        </a:lnTo>
                        <a:lnTo>
                          <a:pt x="73" y="72"/>
                        </a:lnTo>
                        <a:lnTo>
                          <a:pt x="74" y="74"/>
                        </a:lnTo>
                        <a:lnTo>
                          <a:pt x="75" y="74"/>
                        </a:lnTo>
                        <a:lnTo>
                          <a:pt x="75" y="75"/>
                        </a:lnTo>
                        <a:lnTo>
                          <a:pt x="76" y="75"/>
                        </a:lnTo>
                        <a:lnTo>
                          <a:pt x="76" y="76"/>
                        </a:lnTo>
                        <a:lnTo>
                          <a:pt x="78" y="77"/>
                        </a:lnTo>
                        <a:lnTo>
                          <a:pt x="80" y="78"/>
                        </a:lnTo>
                        <a:lnTo>
                          <a:pt x="81" y="79"/>
                        </a:lnTo>
                        <a:lnTo>
                          <a:pt x="82" y="80"/>
                        </a:lnTo>
                        <a:lnTo>
                          <a:pt x="83" y="82"/>
                        </a:lnTo>
                        <a:lnTo>
                          <a:pt x="84" y="83"/>
                        </a:lnTo>
                        <a:lnTo>
                          <a:pt x="85" y="85"/>
                        </a:lnTo>
                        <a:lnTo>
                          <a:pt x="86" y="86"/>
                        </a:lnTo>
                        <a:lnTo>
                          <a:pt x="88" y="87"/>
                        </a:lnTo>
                        <a:lnTo>
                          <a:pt x="89" y="90"/>
                        </a:lnTo>
                        <a:lnTo>
                          <a:pt x="90" y="91"/>
                        </a:lnTo>
                        <a:lnTo>
                          <a:pt x="90" y="93"/>
                        </a:lnTo>
                        <a:lnTo>
                          <a:pt x="112" y="128"/>
                        </a:lnTo>
                        <a:lnTo>
                          <a:pt x="91" y="128"/>
                        </a:lnTo>
                        <a:lnTo>
                          <a:pt x="74" y="101"/>
                        </a:lnTo>
                        <a:lnTo>
                          <a:pt x="74" y="99"/>
                        </a:lnTo>
                        <a:lnTo>
                          <a:pt x="73" y="97"/>
                        </a:lnTo>
                        <a:lnTo>
                          <a:pt x="71" y="95"/>
                        </a:lnTo>
                        <a:lnTo>
                          <a:pt x="70" y="93"/>
                        </a:lnTo>
                        <a:lnTo>
                          <a:pt x="69" y="92"/>
                        </a:lnTo>
                        <a:lnTo>
                          <a:pt x="68" y="91"/>
                        </a:lnTo>
                        <a:lnTo>
                          <a:pt x="67" y="90"/>
                        </a:lnTo>
                        <a:lnTo>
                          <a:pt x="66" y="87"/>
                        </a:lnTo>
                        <a:lnTo>
                          <a:pt x="66" y="86"/>
                        </a:lnTo>
                        <a:lnTo>
                          <a:pt x="65" y="85"/>
                        </a:lnTo>
                        <a:lnTo>
                          <a:pt x="63" y="84"/>
                        </a:lnTo>
                        <a:lnTo>
                          <a:pt x="62" y="84"/>
                        </a:lnTo>
                        <a:lnTo>
                          <a:pt x="62" y="83"/>
                        </a:lnTo>
                        <a:lnTo>
                          <a:pt x="61" y="82"/>
                        </a:lnTo>
                        <a:lnTo>
                          <a:pt x="60" y="80"/>
                        </a:lnTo>
                        <a:lnTo>
                          <a:pt x="60" y="79"/>
                        </a:lnTo>
                        <a:lnTo>
                          <a:pt x="59" y="78"/>
                        </a:lnTo>
                        <a:lnTo>
                          <a:pt x="58" y="77"/>
                        </a:lnTo>
                        <a:lnTo>
                          <a:pt x="56" y="76"/>
                        </a:lnTo>
                        <a:lnTo>
                          <a:pt x="55" y="76"/>
                        </a:lnTo>
                        <a:lnTo>
                          <a:pt x="55" y="75"/>
                        </a:lnTo>
                        <a:lnTo>
                          <a:pt x="54" y="75"/>
                        </a:lnTo>
                        <a:lnTo>
                          <a:pt x="53" y="75"/>
                        </a:lnTo>
                        <a:lnTo>
                          <a:pt x="53" y="74"/>
                        </a:lnTo>
                        <a:lnTo>
                          <a:pt x="52" y="74"/>
                        </a:lnTo>
                        <a:lnTo>
                          <a:pt x="51" y="72"/>
                        </a:lnTo>
                        <a:lnTo>
                          <a:pt x="50" y="72"/>
                        </a:lnTo>
                        <a:lnTo>
                          <a:pt x="48" y="71"/>
                        </a:lnTo>
                        <a:lnTo>
                          <a:pt x="47" y="71"/>
                        </a:lnTo>
                        <a:lnTo>
                          <a:pt x="46" y="71"/>
                        </a:lnTo>
                        <a:lnTo>
                          <a:pt x="46" y="70"/>
                        </a:lnTo>
                        <a:lnTo>
                          <a:pt x="45" y="71"/>
                        </a:lnTo>
                        <a:lnTo>
                          <a:pt x="45" y="70"/>
                        </a:lnTo>
                        <a:lnTo>
                          <a:pt x="44" y="71"/>
                        </a:lnTo>
                        <a:lnTo>
                          <a:pt x="44" y="70"/>
                        </a:lnTo>
                        <a:lnTo>
                          <a:pt x="43" y="71"/>
                        </a:lnTo>
                        <a:lnTo>
                          <a:pt x="41" y="70"/>
                        </a:lnTo>
                        <a:lnTo>
                          <a:pt x="41" y="71"/>
                        </a:lnTo>
                        <a:lnTo>
                          <a:pt x="40" y="70"/>
                        </a:lnTo>
                        <a:lnTo>
                          <a:pt x="39" y="71"/>
                        </a:lnTo>
                        <a:lnTo>
                          <a:pt x="38" y="70"/>
                        </a:lnTo>
                        <a:lnTo>
                          <a:pt x="37" y="71"/>
                        </a:lnTo>
                        <a:lnTo>
                          <a:pt x="17" y="71"/>
                        </a:lnTo>
                        <a:lnTo>
                          <a:pt x="17" y="128"/>
                        </a:lnTo>
                        <a:lnTo>
                          <a:pt x="0" y="128"/>
                        </a:lnTo>
                        <a:close/>
                        <a:moveTo>
                          <a:pt x="17" y="56"/>
                        </a:moveTo>
                        <a:lnTo>
                          <a:pt x="53" y="56"/>
                        </a:lnTo>
                        <a:lnTo>
                          <a:pt x="55" y="55"/>
                        </a:lnTo>
                        <a:lnTo>
                          <a:pt x="58" y="55"/>
                        </a:lnTo>
                        <a:lnTo>
                          <a:pt x="59" y="55"/>
                        </a:lnTo>
                        <a:lnTo>
                          <a:pt x="61" y="55"/>
                        </a:lnTo>
                        <a:lnTo>
                          <a:pt x="62" y="55"/>
                        </a:lnTo>
                        <a:lnTo>
                          <a:pt x="65" y="55"/>
                        </a:lnTo>
                        <a:lnTo>
                          <a:pt x="66" y="55"/>
                        </a:lnTo>
                        <a:lnTo>
                          <a:pt x="67" y="55"/>
                        </a:lnTo>
                        <a:lnTo>
                          <a:pt x="68" y="54"/>
                        </a:lnTo>
                        <a:lnTo>
                          <a:pt x="69" y="54"/>
                        </a:lnTo>
                        <a:lnTo>
                          <a:pt x="70" y="54"/>
                        </a:lnTo>
                        <a:lnTo>
                          <a:pt x="71" y="54"/>
                        </a:lnTo>
                        <a:lnTo>
                          <a:pt x="73" y="53"/>
                        </a:lnTo>
                        <a:lnTo>
                          <a:pt x="74" y="53"/>
                        </a:lnTo>
                        <a:lnTo>
                          <a:pt x="75" y="52"/>
                        </a:lnTo>
                        <a:lnTo>
                          <a:pt x="76" y="52"/>
                        </a:lnTo>
                        <a:lnTo>
                          <a:pt x="77" y="50"/>
                        </a:lnTo>
                        <a:lnTo>
                          <a:pt x="78" y="50"/>
                        </a:lnTo>
                        <a:lnTo>
                          <a:pt x="78" y="49"/>
                        </a:lnTo>
                        <a:lnTo>
                          <a:pt x="80" y="48"/>
                        </a:lnTo>
                        <a:lnTo>
                          <a:pt x="81" y="47"/>
                        </a:lnTo>
                        <a:lnTo>
                          <a:pt x="81" y="46"/>
                        </a:lnTo>
                        <a:lnTo>
                          <a:pt x="82" y="45"/>
                        </a:lnTo>
                        <a:lnTo>
                          <a:pt x="82" y="44"/>
                        </a:lnTo>
                        <a:lnTo>
                          <a:pt x="83" y="42"/>
                        </a:lnTo>
                        <a:lnTo>
                          <a:pt x="83" y="41"/>
                        </a:lnTo>
                        <a:lnTo>
                          <a:pt x="84" y="40"/>
                        </a:lnTo>
                        <a:lnTo>
                          <a:pt x="84" y="39"/>
                        </a:lnTo>
                        <a:lnTo>
                          <a:pt x="84" y="38"/>
                        </a:lnTo>
                        <a:lnTo>
                          <a:pt x="84" y="37"/>
                        </a:lnTo>
                        <a:lnTo>
                          <a:pt x="84" y="36"/>
                        </a:lnTo>
                        <a:lnTo>
                          <a:pt x="84" y="34"/>
                        </a:lnTo>
                        <a:lnTo>
                          <a:pt x="84" y="32"/>
                        </a:lnTo>
                        <a:lnTo>
                          <a:pt x="84" y="31"/>
                        </a:lnTo>
                        <a:lnTo>
                          <a:pt x="84" y="30"/>
                        </a:lnTo>
                        <a:lnTo>
                          <a:pt x="84" y="29"/>
                        </a:lnTo>
                        <a:lnTo>
                          <a:pt x="84" y="27"/>
                        </a:lnTo>
                        <a:lnTo>
                          <a:pt x="83" y="26"/>
                        </a:lnTo>
                        <a:lnTo>
                          <a:pt x="83" y="25"/>
                        </a:lnTo>
                        <a:lnTo>
                          <a:pt x="82" y="24"/>
                        </a:lnTo>
                        <a:lnTo>
                          <a:pt x="82" y="23"/>
                        </a:lnTo>
                        <a:lnTo>
                          <a:pt x="81" y="22"/>
                        </a:lnTo>
                        <a:lnTo>
                          <a:pt x="80" y="21"/>
                        </a:lnTo>
                        <a:lnTo>
                          <a:pt x="78" y="19"/>
                        </a:lnTo>
                        <a:lnTo>
                          <a:pt x="77" y="18"/>
                        </a:lnTo>
                        <a:lnTo>
                          <a:pt x="76" y="17"/>
                        </a:lnTo>
                        <a:lnTo>
                          <a:pt x="75" y="16"/>
                        </a:lnTo>
                        <a:lnTo>
                          <a:pt x="74" y="16"/>
                        </a:lnTo>
                        <a:lnTo>
                          <a:pt x="71" y="15"/>
                        </a:lnTo>
                        <a:lnTo>
                          <a:pt x="70" y="15"/>
                        </a:lnTo>
                        <a:lnTo>
                          <a:pt x="68" y="14"/>
                        </a:lnTo>
                        <a:lnTo>
                          <a:pt x="67" y="14"/>
                        </a:lnTo>
                        <a:lnTo>
                          <a:pt x="65" y="14"/>
                        </a:lnTo>
                        <a:lnTo>
                          <a:pt x="62" y="14"/>
                        </a:lnTo>
                        <a:lnTo>
                          <a:pt x="60" y="14"/>
                        </a:lnTo>
                        <a:lnTo>
                          <a:pt x="58" y="14"/>
                        </a:lnTo>
                        <a:lnTo>
                          <a:pt x="17" y="14"/>
                        </a:lnTo>
                        <a:lnTo>
                          <a:pt x="1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5" name="Freeform 1493"/>
                  <p:cNvSpPr>
                    <a:spLocks/>
                  </p:cNvSpPr>
                  <p:nvPr/>
                </p:nvSpPr>
                <p:spPr bwMode="auto">
                  <a:xfrm>
                    <a:off x="3093" y="2379"/>
                    <a:ext cx="56" cy="64"/>
                  </a:xfrm>
                  <a:custGeom>
                    <a:avLst/>
                    <a:gdLst>
                      <a:gd name="T0" fmla="*/ 56 w 112"/>
                      <a:gd name="T1" fmla="*/ 0 h 128"/>
                      <a:gd name="T2" fmla="*/ 66 w 112"/>
                      <a:gd name="T3" fmla="*/ 0 h 128"/>
                      <a:gd name="T4" fmla="*/ 73 w 112"/>
                      <a:gd name="T5" fmla="*/ 0 h 128"/>
                      <a:gd name="T6" fmla="*/ 78 w 112"/>
                      <a:gd name="T7" fmla="*/ 1 h 128"/>
                      <a:gd name="T8" fmla="*/ 83 w 112"/>
                      <a:gd name="T9" fmla="*/ 3 h 128"/>
                      <a:gd name="T10" fmla="*/ 88 w 112"/>
                      <a:gd name="T11" fmla="*/ 4 h 128"/>
                      <a:gd name="T12" fmla="*/ 91 w 112"/>
                      <a:gd name="T13" fmla="*/ 8 h 128"/>
                      <a:gd name="T14" fmla="*/ 94 w 112"/>
                      <a:gd name="T15" fmla="*/ 11 h 128"/>
                      <a:gd name="T16" fmla="*/ 97 w 112"/>
                      <a:gd name="T17" fmla="*/ 16 h 128"/>
                      <a:gd name="T18" fmla="*/ 100 w 112"/>
                      <a:gd name="T19" fmla="*/ 19 h 128"/>
                      <a:gd name="T20" fmla="*/ 101 w 112"/>
                      <a:gd name="T21" fmla="*/ 24 h 128"/>
                      <a:gd name="T22" fmla="*/ 103 w 112"/>
                      <a:gd name="T23" fmla="*/ 29 h 128"/>
                      <a:gd name="T24" fmla="*/ 103 w 112"/>
                      <a:gd name="T25" fmla="*/ 34 h 128"/>
                      <a:gd name="T26" fmla="*/ 103 w 112"/>
                      <a:gd name="T27" fmla="*/ 40 h 128"/>
                      <a:gd name="T28" fmla="*/ 100 w 112"/>
                      <a:gd name="T29" fmla="*/ 47 h 128"/>
                      <a:gd name="T30" fmla="*/ 98 w 112"/>
                      <a:gd name="T31" fmla="*/ 52 h 128"/>
                      <a:gd name="T32" fmla="*/ 93 w 112"/>
                      <a:gd name="T33" fmla="*/ 57 h 128"/>
                      <a:gd name="T34" fmla="*/ 89 w 112"/>
                      <a:gd name="T35" fmla="*/ 61 h 128"/>
                      <a:gd name="T36" fmla="*/ 82 w 112"/>
                      <a:gd name="T37" fmla="*/ 64 h 128"/>
                      <a:gd name="T38" fmla="*/ 75 w 112"/>
                      <a:gd name="T39" fmla="*/ 67 h 128"/>
                      <a:gd name="T40" fmla="*/ 66 w 112"/>
                      <a:gd name="T41" fmla="*/ 69 h 128"/>
                      <a:gd name="T42" fmla="*/ 69 w 112"/>
                      <a:gd name="T43" fmla="*/ 70 h 128"/>
                      <a:gd name="T44" fmla="*/ 73 w 112"/>
                      <a:gd name="T45" fmla="*/ 72 h 128"/>
                      <a:gd name="T46" fmla="*/ 75 w 112"/>
                      <a:gd name="T47" fmla="*/ 74 h 128"/>
                      <a:gd name="T48" fmla="*/ 76 w 112"/>
                      <a:gd name="T49" fmla="*/ 76 h 128"/>
                      <a:gd name="T50" fmla="*/ 81 w 112"/>
                      <a:gd name="T51" fmla="*/ 79 h 128"/>
                      <a:gd name="T52" fmla="*/ 84 w 112"/>
                      <a:gd name="T53" fmla="*/ 83 h 128"/>
                      <a:gd name="T54" fmla="*/ 88 w 112"/>
                      <a:gd name="T55" fmla="*/ 87 h 128"/>
                      <a:gd name="T56" fmla="*/ 90 w 112"/>
                      <a:gd name="T57" fmla="*/ 93 h 128"/>
                      <a:gd name="T58" fmla="*/ 74 w 112"/>
                      <a:gd name="T59" fmla="*/ 101 h 128"/>
                      <a:gd name="T60" fmla="*/ 71 w 112"/>
                      <a:gd name="T61" fmla="*/ 95 h 128"/>
                      <a:gd name="T62" fmla="*/ 68 w 112"/>
                      <a:gd name="T63" fmla="*/ 91 h 128"/>
                      <a:gd name="T64" fmla="*/ 66 w 112"/>
                      <a:gd name="T65" fmla="*/ 86 h 128"/>
                      <a:gd name="T66" fmla="*/ 62 w 112"/>
                      <a:gd name="T67" fmla="*/ 84 h 128"/>
                      <a:gd name="T68" fmla="*/ 60 w 112"/>
                      <a:gd name="T69" fmla="*/ 80 h 128"/>
                      <a:gd name="T70" fmla="*/ 58 w 112"/>
                      <a:gd name="T71" fmla="*/ 77 h 128"/>
                      <a:gd name="T72" fmla="*/ 55 w 112"/>
                      <a:gd name="T73" fmla="*/ 76 h 128"/>
                      <a:gd name="T74" fmla="*/ 53 w 112"/>
                      <a:gd name="T75" fmla="*/ 75 h 128"/>
                      <a:gd name="T76" fmla="*/ 52 w 112"/>
                      <a:gd name="T77" fmla="*/ 74 h 128"/>
                      <a:gd name="T78" fmla="*/ 50 w 112"/>
                      <a:gd name="T79" fmla="*/ 72 h 128"/>
                      <a:gd name="T80" fmla="*/ 48 w 112"/>
                      <a:gd name="T81" fmla="*/ 71 h 128"/>
                      <a:gd name="T82" fmla="*/ 46 w 112"/>
                      <a:gd name="T83" fmla="*/ 71 h 128"/>
                      <a:gd name="T84" fmla="*/ 45 w 112"/>
                      <a:gd name="T85" fmla="*/ 70 h 128"/>
                      <a:gd name="T86" fmla="*/ 43 w 112"/>
                      <a:gd name="T87" fmla="*/ 71 h 128"/>
                      <a:gd name="T88" fmla="*/ 40 w 112"/>
                      <a:gd name="T89" fmla="*/ 70 h 128"/>
                      <a:gd name="T90" fmla="*/ 37 w 112"/>
                      <a:gd name="T91" fmla="*/ 71 h 128"/>
                      <a:gd name="T92" fmla="*/ 0 w 112"/>
                      <a:gd name="T93" fmla="*/ 128 h 12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
                      <a:gd name="T142" fmla="*/ 0 h 128"/>
                      <a:gd name="T143" fmla="*/ 112 w 112"/>
                      <a:gd name="T144" fmla="*/ 128 h 12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 h="128">
                        <a:moveTo>
                          <a:pt x="0" y="128"/>
                        </a:moveTo>
                        <a:lnTo>
                          <a:pt x="0" y="0"/>
                        </a:lnTo>
                        <a:lnTo>
                          <a:pt x="56" y="0"/>
                        </a:lnTo>
                        <a:lnTo>
                          <a:pt x="60" y="0"/>
                        </a:lnTo>
                        <a:lnTo>
                          <a:pt x="62" y="0"/>
                        </a:lnTo>
                        <a:lnTo>
                          <a:pt x="66" y="0"/>
                        </a:lnTo>
                        <a:lnTo>
                          <a:pt x="68" y="0"/>
                        </a:lnTo>
                        <a:lnTo>
                          <a:pt x="70" y="0"/>
                        </a:lnTo>
                        <a:lnTo>
                          <a:pt x="73" y="0"/>
                        </a:lnTo>
                        <a:lnTo>
                          <a:pt x="75" y="1"/>
                        </a:lnTo>
                        <a:lnTo>
                          <a:pt x="76" y="1"/>
                        </a:lnTo>
                        <a:lnTo>
                          <a:pt x="78" y="1"/>
                        </a:lnTo>
                        <a:lnTo>
                          <a:pt x="81" y="2"/>
                        </a:lnTo>
                        <a:lnTo>
                          <a:pt x="82" y="2"/>
                        </a:lnTo>
                        <a:lnTo>
                          <a:pt x="83" y="3"/>
                        </a:lnTo>
                        <a:lnTo>
                          <a:pt x="85" y="3"/>
                        </a:lnTo>
                        <a:lnTo>
                          <a:pt x="86" y="4"/>
                        </a:lnTo>
                        <a:lnTo>
                          <a:pt x="88" y="4"/>
                        </a:lnTo>
                        <a:lnTo>
                          <a:pt x="89" y="6"/>
                        </a:lnTo>
                        <a:lnTo>
                          <a:pt x="90" y="7"/>
                        </a:lnTo>
                        <a:lnTo>
                          <a:pt x="91" y="8"/>
                        </a:lnTo>
                        <a:lnTo>
                          <a:pt x="92" y="9"/>
                        </a:lnTo>
                        <a:lnTo>
                          <a:pt x="93" y="10"/>
                        </a:lnTo>
                        <a:lnTo>
                          <a:pt x="94" y="11"/>
                        </a:lnTo>
                        <a:lnTo>
                          <a:pt x="96" y="12"/>
                        </a:lnTo>
                        <a:lnTo>
                          <a:pt x="97" y="14"/>
                        </a:lnTo>
                        <a:lnTo>
                          <a:pt x="97" y="16"/>
                        </a:lnTo>
                        <a:lnTo>
                          <a:pt x="98" y="17"/>
                        </a:lnTo>
                        <a:lnTo>
                          <a:pt x="99" y="18"/>
                        </a:lnTo>
                        <a:lnTo>
                          <a:pt x="100" y="19"/>
                        </a:lnTo>
                        <a:lnTo>
                          <a:pt x="100" y="21"/>
                        </a:lnTo>
                        <a:lnTo>
                          <a:pt x="101" y="23"/>
                        </a:lnTo>
                        <a:lnTo>
                          <a:pt x="101" y="24"/>
                        </a:lnTo>
                        <a:lnTo>
                          <a:pt x="103" y="25"/>
                        </a:lnTo>
                        <a:lnTo>
                          <a:pt x="103" y="27"/>
                        </a:lnTo>
                        <a:lnTo>
                          <a:pt x="103" y="29"/>
                        </a:lnTo>
                        <a:lnTo>
                          <a:pt x="103" y="31"/>
                        </a:lnTo>
                        <a:lnTo>
                          <a:pt x="103" y="32"/>
                        </a:lnTo>
                        <a:lnTo>
                          <a:pt x="103" y="34"/>
                        </a:lnTo>
                        <a:lnTo>
                          <a:pt x="103" y="36"/>
                        </a:lnTo>
                        <a:lnTo>
                          <a:pt x="103" y="38"/>
                        </a:lnTo>
                        <a:lnTo>
                          <a:pt x="103" y="40"/>
                        </a:lnTo>
                        <a:lnTo>
                          <a:pt x="103" y="42"/>
                        </a:lnTo>
                        <a:lnTo>
                          <a:pt x="101" y="45"/>
                        </a:lnTo>
                        <a:lnTo>
                          <a:pt x="100" y="47"/>
                        </a:lnTo>
                        <a:lnTo>
                          <a:pt x="100" y="48"/>
                        </a:lnTo>
                        <a:lnTo>
                          <a:pt x="99" y="50"/>
                        </a:lnTo>
                        <a:lnTo>
                          <a:pt x="98" y="52"/>
                        </a:lnTo>
                        <a:lnTo>
                          <a:pt x="97" y="54"/>
                        </a:lnTo>
                        <a:lnTo>
                          <a:pt x="96" y="55"/>
                        </a:lnTo>
                        <a:lnTo>
                          <a:pt x="93" y="57"/>
                        </a:lnTo>
                        <a:lnTo>
                          <a:pt x="92" y="59"/>
                        </a:lnTo>
                        <a:lnTo>
                          <a:pt x="91" y="60"/>
                        </a:lnTo>
                        <a:lnTo>
                          <a:pt x="89" y="61"/>
                        </a:lnTo>
                        <a:lnTo>
                          <a:pt x="86" y="62"/>
                        </a:lnTo>
                        <a:lnTo>
                          <a:pt x="84" y="63"/>
                        </a:lnTo>
                        <a:lnTo>
                          <a:pt x="82" y="64"/>
                        </a:lnTo>
                        <a:lnTo>
                          <a:pt x="80" y="65"/>
                        </a:lnTo>
                        <a:lnTo>
                          <a:pt x="77" y="67"/>
                        </a:lnTo>
                        <a:lnTo>
                          <a:pt x="75" y="67"/>
                        </a:lnTo>
                        <a:lnTo>
                          <a:pt x="73" y="68"/>
                        </a:lnTo>
                        <a:lnTo>
                          <a:pt x="69" y="68"/>
                        </a:lnTo>
                        <a:lnTo>
                          <a:pt x="66" y="69"/>
                        </a:lnTo>
                        <a:lnTo>
                          <a:pt x="67" y="69"/>
                        </a:lnTo>
                        <a:lnTo>
                          <a:pt x="68" y="70"/>
                        </a:lnTo>
                        <a:lnTo>
                          <a:pt x="69" y="70"/>
                        </a:lnTo>
                        <a:lnTo>
                          <a:pt x="70" y="71"/>
                        </a:lnTo>
                        <a:lnTo>
                          <a:pt x="71" y="71"/>
                        </a:lnTo>
                        <a:lnTo>
                          <a:pt x="73" y="72"/>
                        </a:lnTo>
                        <a:lnTo>
                          <a:pt x="74" y="74"/>
                        </a:lnTo>
                        <a:lnTo>
                          <a:pt x="75" y="74"/>
                        </a:lnTo>
                        <a:lnTo>
                          <a:pt x="75" y="75"/>
                        </a:lnTo>
                        <a:lnTo>
                          <a:pt x="76" y="75"/>
                        </a:lnTo>
                        <a:lnTo>
                          <a:pt x="76" y="76"/>
                        </a:lnTo>
                        <a:lnTo>
                          <a:pt x="78" y="77"/>
                        </a:lnTo>
                        <a:lnTo>
                          <a:pt x="80" y="78"/>
                        </a:lnTo>
                        <a:lnTo>
                          <a:pt x="81" y="79"/>
                        </a:lnTo>
                        <a:lnTo>
                          <a:pt x="82" y="80"/>
                        </a:lnTo>
                        <a:lnTo>
                          <a:pt x="83" y="82"/>
                        </a:lnTo>
                        <a:lnTo>
                          <a:pt x="84" y="83"/>
                        </a:lnTo>
                        <a:lnTo>
                          <a:pt x="85" y="85"/>
                        </a:lnTo>
                        <a:lnTo>
                          <a:pt x="86" y="86"/>
                        </a:lnTo>
                        <a:lnTo>
                          <a:pt x="88" y="87"/>
                        </a:lnTo>
                        <a:lnTo>
                          <a:pt x="89" y="90"/>
                        </a:lnTo>
                        <a:lnTo>
                          <a:pt x="90" y="91"/>
                        </a:lnTo>
                        <a:lnTo>
                          <a:pt x="90" y="93"/>
                        </a:lnTo>
                        <a:lnTo>
                          <a:pt x="112" y="128"/>
                        </a:lnTo>
                        <a:lnTo>
                          <a:pt x="91" y="128"/>
                        </a:lnTo>
                        <a:lnTo>
                          <a:pt x="74" y="101"/>
                        </a:lnTo>
                        <a:lnTo>
                          <a:pt x="74" y="99"/>
                        </a:lnTo>
                        <a:lnTo>
                          <a:pt x="73" y="97"/>
                        </a:lnTo>
                        <a:lnTo>
                          <a:pt x="71" y="95"/>
                        </a:lnTo>
                        <a:lnTo>
                          <a:pt x="70" y="93"/>
                        </a:lnTo>
                        <a:lnTo>
                          <a:pt x="69" y="92"/>
                        </a:lnTo>
                        <a:lnTo>
                          <a:pt x="68" y="91"/>
                        </a:lnTo>
                        <a:lnTo>
                          <a:pt x="67" y="90"/>
                        </a:lnTo>
                        <a:lnTo>
                          <a:pt x="66" y="87"/>
                        </a:lnTo>
                        <a:lnTo>
                          <a:pt x="66" y="86"/>
                        </a:lnTo>
                        <a:lnTo>
                          <a:pt x="65" y="85"/>
                        </a:lnTo>
                        <a:lnTo>
                          <a:pt x="63" y="84"/>
                        </a:lnTo>
                        <a:lnTo>
                          <a:pt x="62" y="84"/>
                        </a:lnTo>
                        <a:lnTo>
                          <a:pt x="62" y="83"/>
                        </a:lnTo>
                        <a:lnTo>
                          <a:pt x="61" y="82"/>
                        </a:lnTo>
                        <a:lnTo>
                          <a:pt x="60" y="80"/>
                        </a:lnTo>
                        <a:lnTo>
                          <a:pt x="60" y="79"/>
                        </a:lnTo>
                        <a:lnTo>
                          <a:pt x="59" y="78"/>
                        </a:lnTo>
                        <a:lnTo>
                          <a:pt x="58" y="77"/>
                        </a:lnTo>
                        <a:lnTo>
                          <a:pt x="56" y="76"/>
                        </a:lnTo>
                        <a:lnTo>
                          <a:pt x="55" y="76"/>
                        </a:lnTo>
                        <a:lnTo>
                          <a:pt x="55" y="75"/>
                        </a:lnTo>
                        <a:lnTo>
                          <a:pt x="54" y="75"/>
                        </a:lnTo>
                        <a:lnTo>
                          <a:pt x="53" y="75"/>
                        </a:lnTo>
                        <a:lnTo>
                          <a:pt x="53" y="74"/>
                        </a:lnTo>
                        <a:lnTo>
                          <a:pt x="52" y="74"/>
                        </a:lnTo>
                        <a:lnTo>
                          <a:pt x="51" y="72"/>
                        </a:lnTo>
                        <a:lnTo>
                          <a:pt x="50" y="72"/>
                        </a:lnTo>
                        <a:lnTo>
                          <a:pt x="48" y="71"/>
                        </a:lnTo>
                        <a:lnTo>
                          <a:pt x="47" y="71"/>
                        </a:lnTo>
                        <a:lnTo>
                          <a:pt x="46" y="71"/>
                        </a:lnTo>
                        <a:lnTo>
                          <a:pt x="46" y="70"/>
                        </a:lnTo>
                        <a:lnTo>
                          <a:pt x="45" y="71"/>
                        </a:lnTo>
                        <a:lnTo>
                          <a:pt x="45" y="70"/>
                        </a:lnTo>
                        <a:lnTo>
                          <a:pt x="44" y="71"/>
                        </a:lnTo>
                        <a:lnTo>
                          <a:pt x="44" y="70"/>
                        </a:lnTo>
                        <a:lnTo>
                          <a:pt x="43" y="71"/>
                        </a:lnTo>
                        <a:lnTo>
                          <a:pt x="41" y="70"/>
                        </a:lnTo>
                        <a:lnTo>
                          <a:pt x="41" y="71"/>
                        </a:lnTo>
                        <a:lnTo>
                          <a:pt x="40" y="70"/>
                        </a:lnTo>
                        <a:lnTo>
                          <a:pt x="39" y="71"/>
                        </a:lnTo>
                        <a:lnTo>
                          <a:pt x="38" y="70"/>
                        </a:lnTo>
                        <a:lnTo>
                          <a:pt x="37" y="71"/>
                        </a:lnTo>
                        <a:lnTo>
                          <a:pt x="17" y="71"/>
                        </a:lnTo>
                        <a:lnTo>
                          <a:pt x="17" y="128"/>
                        </a:lnTo>
                        <a:lnTo>
                          <a:pt x="0" y="12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916" name="Freeform 1494"/>
                  <p:cNvSpPr>
                    <a:spLocks/>
                  </p:cNvSpPr>
                  <p:nvPr/>
                </p:nvSpPr>
                <p:spPr bwMode="auto">
                  <a:xfrm>
                    <a:off x="3093" y="2378"/>
                    <a:ext cx="41" cy="65"/>
                  </a:xfrm>
                  <a:custGeom>
                    <a:avLst/>
                    <a:gdLst>
                      <a:gd name="T0" fmla="*/ 0 w 83"/>
                      <a:gd name="T1" fmla="*/ 129 h 129"/>
                      <a:gd name="T2" fmla="*/ 2 w 83"/>
                      <a:gd name="T3" fmla="*/ 129 h 129"/>
                      <a:gd name="T4" fmla="*/ 2 w 83"/>
                      <a:gd name="T5" fmla="*/ 2 h 129"/>
                      <a:gd name="T6" fmla="*/ 74 w 83"/>
                      <a:gd name="T7" fmla="*/ 2 h 129"/>
                      <a:gd name="T8" fmla="*/ 76 w 83"/>
                      <a:gd name="T9" fmla="*/ 3 h 129"/>
                      <a:gd name="T10" fmla="*/ 79 w 83"/>
                      <a:gd name="T11" fmla="*/ 3 h 129"/>
                      <a:gd name="T12" fmla="*/ 82 w 83"/>
                      <a:gd name="T13" fmla="*/ 4 h 129"/>
                      <a:gd name="T14" fmla="*/ 83 w 83"/>
                      <a:gd name="T15" fmla="*/ 4 h 129"/>
                      <a:gd name="T16" fmla="*/ 83 w 83"/>
                      <a:gd name="T17" fmla="*/ 3 h 129"/>
                      <a:gd name="T18" fmla="*/ 83 w 83"/>
                      <a:gd name="T19" fmla="*/ 2 h 129"/>
                      <a:gd name="T20" fmla="*/ 82 w 83"/>
                      <a:gd name="T21" fmla="*/ 2 h 129"/>
                      <a:gd name="T22" fmla="*/ 79 w 83"/>
                      <a:gd name="T23" fmla="*/ 1 h 129"/>
                      <a:gd name="T24" fmla="*/ 76 w 83"/>
                      <a:gd name="T25" fmla="*/ 1 h 129"/>
                      <a:gd name="T26" fmla="*/ 74 w 83"/>
                      <a:gd name="T27" fmla="*/ 0 h 129"/>
                      <a:gd name="T28" fmla="*/ 0 w 83"/>
                      <a:gd name="T29" fmla="*/ 1 h 129"/>
                      <a:gd name="T30" fmla="*/ 0 w 83"/>
                      <a:gd name="T31" fmla="*/ 129 h 12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3"/>
                      <a:gd name="T49" fmla="*/ 0 h 129"/>
                      <a:gd name="T50" fmla="*/ 83 w 83"/>
                      <a:gd name="T51" fmla="*/ 129 h 12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3" h="129">
                        <a:moveTo>
                          <a:pt x="0" y="129"/>
                        </a:moveTo>
                        <a:lnTo>
                          <a:pt x="2" y="129"/>
                        </a:lnTo>
                        <a:lnTo>
                          <a:pt x="2" y="2"/>
                        </a:lnTo>
                        <a:lnTo>
                          <a:pt x="74" y="2"/>
                        </a:lnTo>
                        <a:lnTo>
                          <a:pt x="76" y="3"/>
                        </a:lnTo>
                        <a:lnTo>
                          <a:pt x="79" y="3"/>
                        </a:lnTo>
                        <a:lnTo>
                          <a:pt x="82" y="4"/>
                        </a:lnTo>
                        <a:lnTo>
                          <a:pt x="83" y="4"/>
                        </a:lnTo>
                        <a:lnTo>
                          <a:pt x="83" y="3"/>
                        </a:lnTo>
                        <a:lnTo>
                          <a:pt x="83" y="2"/>
                        </a:lnTo>
                        <a:lnTo>
                          <a:pt x="82" y="2"/>
                        </a:lnTo>
                        <a:lnTo>
                          <a:pt x="79" y="1"/>
                        </a:lnTo>
                        <a:lnTo>
                          <a:pt x="76" y="1"/>
                        </a:lnTo>
                        <a:lnTo>
                          <a:pt x="74" y="0"/>
                        </a:lnTo>
                        <a:lnTo>
                          <a:pt x="0" y="1"/>
                        </a:lnTo>
                        <a:lnTo>
                          <a:pt x="0" y="12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7" name="Freeform 1495"/>
                  <p:cNvSpPr>
                    <a:spLocks/>
                  </p:cNvSpPr>
                  <p:nvPr/>
                </p:nvSpPr>
                <p:spPr bwMode="auto">
                  <a:xfrm>
                    <a:off x="3134" y="2379"/>
                    <a:ext cx="3" cy="3"/>
                  </a:xfrm>
                  <a:custGeom>
                    <a:avLst/>
                    <a:gdLst>
                      <a:gd name="T0" fmla="*/ 1 w 7"/>
                      <a:gd name="T1" fmla="*/ 1 h 5"/>
                      <a:gd name="T2" fmla="*/ 0 w 7"/>
                      <a:gd name="T3" fmla="*/ 2 h 5"/>
                      <a:gd name="T4" fmla="*/ 1 w 7"/>
                      <a:gd name="T5" fmla="*/ 3 h 5"/>
                      <a:gd name="T6" fmla="*/ 3 w 7"/>
                      <a:gd name="T7" fmla="*/ 3 h 5"/>
                      <a:gd name="T8" fmla="*/ 4 w 7"/>
                      <a:gd name="T9" fmla="*/ 5 h 5"/>
                      <a:gd name="T10" fmla="*/ 5 w 7"/>
                      <a:gd name="T11" fmla="*/ 3 h 5"/>
                      <a:gd name="T12" fmla="*/ 7 w 7"/>
                      <a:gd name="T13" fmla="*/ 2 h 5"/>
                      <a:gd name="T14" fmla="*/ 5 w 7"/>
                      <a:gd name="T15" fmla="*/ 1 h 5"/>
                      <a:gd name="T16" fmla="*/ 3 w 7"/>
                      <a:gd name="T17" fmla="*/ 1 h 5"/>
                      <a:gd name="T18" fmla="*/ 2 w 7"/>
                      <a:gd name="T19" fmla="*/ 0 h 5"/>
                      <a:gd name="T20" fmla="*/ 1 w 7"/>
                      <a:gd name="T21" fmla="*/ 0 h 5"/>
                      <a:gd name="T22" fmla="*/ 1 w 7"/>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5"/>
                      <a:gd name="T38" fmla="*/ 7 w 7"/>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5">
                        <a:moveTo>
                          <a:pt x="1" y="1"/>
                        </a:moveTo>
                        <a:lnTo>
                          <a:pt x="0" y="2"/>
                        </a:lnTo>
                        <a:lnTo>
                          <a:pt x="1" y="3"/>
                        </a:lnTo>
                        <a:lnTo>
                          <a:pt x="3" y="3"/>
                        </a:lnTo>
                        <a:lnTo>
                          <a:pt x="4" y="5"/>
                        </a:lnTo>
                        <a:lnTo>
                          <a:pt x="5" y="3"/>
                        </a:lnTo>
                        <a:lnTo>
                          <a:pt x="7" y="2"/>
                        </a:lnTo>
                        <a:lnTo>
                          <a:pt x="5" y="1"/>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8" name="Freeform 1496"/>
                  <p:cNvSpPr>
                    <a:spLocks/>
                  </p:cNvSpPr>
                  <p:nvPr/>
                </p:nvSpPr>
                <p:spPr bwMode="auto">
                  <a:xfrm>
                    <a:off x="3136" y="2381"/>
                    <a:ext cx="1" cy="1"/>
                  </a:xfrm>
                  <a:custGeom>
                    <a:avLst/>
                    <a:gdLst>
                      <a:gd name="T0" fmla="*/ 0 w 3"/>
                      <a:gd name="T1" fmla="*/ 3 h 3"/>
                      <a:gd name="T2" fmla="*/ 0 w 3"/>
                      <a:gd name="T3" fmla="*/ 3 h 3"/>
                      <a:gd name="T4" fmla="*/ 3 w 3"/>
                      <a:gd name="T5" fmla="*/ 3 h 3"/>
                      <a:gd name="T6" fmla="*/ 3 w 3"/>
                      <a:gd name="T7" fmla="*/ 1 h 3"/>
                      <a:gd name="T8" fmla="*/ 3 w 3"/>
                      <a:gd name="T9" fmla="*/ 0 h 3"/>
                      <a:gd name="T10" fmla="*/ 1 w 3"/>
                      <a:gd name="T11" fmla="*/ 0 h 3"/>
                      <a:gd name="T12" fmla="*/ 1 w 3"/>
                      <a:gd name="T13" fmla="*/ 1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3" y="3"/>
                        </a:lnTo>
                        <a:lnTo>
                          <a:pt x="3" y="1"/>
                        </a:lnTo>
                        <a:lnTo>
                          <a:pt x="3" y="0"/>
                        </a:lnTo>
                        <a:lnTo>
                          <a:pt x="1" y="0"/>
                        </a:lnTo>
                        <a:lnTo>
                          <a:pt x="1" y="1"/>
                        </a:lnTo>
                        <a:lnTo>
                          <a:pt x="0"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19" name="Freeform 1497"/>
                  <p:cNvSpPr>
                    <a:spLocks/>
                  </p:cNvSpPr>
                  <p:nvPr/>
                </p:nvSpPr>
                <p:spPr bwMode="auto">
                  <a:xfrm>
                    <a:off x="3137" y="2381"/>
                    <a:ext cx="5" cy="5"/>
                  </a:xfrm>
                  <a:custGeom>
                    <a:avLst/>
                    <a:gdLst>
                      <a:gd name="T0" fmla="*/ 2 w 12"/>
                      <a:gd name="T1" fmla="*/ 1 h 12"/>
                      <a:gd name="T2" fmla="*/ 0 w 12"/>
                      <a:gd name="T3" fmla="*/ 3 h 12"/>
                      <a:gd name="T4" fmla="*/ 10 w 12"/>
                      <a:gd name="T5" fmla="*/ 12 h 12"/>
                      <a:gd name="T6" fmla="*/ 12 w 12"/>
                      <a:gd name="T7" fmla="*/ 9 h 12"/>
                      <a:gd name="T8" fmla="*/ 3 w 12"/>
                      <a:gd name="T9" fmla="*/ 0 h 12"/>
                      <a:gd name="T10" fmla="*/ 2 w 12"/>
                      <a:gd name="T11" fmla="*/ 0 h 12"/>
                      <a:gd name="T12" fmla="*/ 2 w 12"/>
                      <a:gd name="T13" fmla="*/ 1 h 12"/>
                      <a:gd name="T14" fmla="*/ 0 60000 65536"/>
                      <a:gd name="T15" fmla="*/ 0 60000 65536"/>
                      <a:gd name="T16" fmla="*/ 0 60000 65536"/>
                      <a:gd name="T17" fmla="*/ 0 60000 65536"/>
                      <a:gd name="T18" fmla="*/ 0 60000 65536"/>
                      <a:gd name="T19" fmla="*/ 0 60000 65536"/>
                      <a:gd name="T20" fmla="*/ 0 60000 65536"/>
                      <a:gd name="T21" fmla="*/ 0 w 12"/>
                      <a:gd name="T22" fmla="*/ 0 h 12"/>
                      <a:gd name="T23" fmla="*/ 12 w 12"/>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2">
                        <a:moveTo>
                          <a:pt x="2" y="1"/>
                        </a:moveTo>
                        <a:lnTo>
                          <a:pt x="0" y="3"/>
                        </a:lnTo>
                        <a:lnTo>
                          <a:pt x="10" y="12"/>
                        </a:lnTo>
                        <a:lnTo>
                          <a:pt x="12" y="9"/>
                        </a:lnTo>
                        <a:lnTo>
                          <a:pt x="3" y="0"/>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0" name="Freeform 1498"/>
                  <p:cNvSpPr>
                    <a:spLocks/>
                  </p:cNvSpPr>
                  <p:nvPr/>
                </p:nvSpPr>
                <p:spPr bwMode="auto">
                  <a:xfrm>
                    <a:off x="3141" y="2385"/>
                    <a:ext cx="3" cy="4"/>
                  </a:xfrm>
                  <a:custGeom>
                    <a:avLst/>
                    <a:gdLst>
                      <a:gd name="T0" fmla="*/ 0 w 5"/>
                      <a:gd name="T1" fmla="*/ 3 h 9"/>
                      <a:gd name="T2" fmla="*/ 0 w 5"/>
                      <a:gd name="T3" fmla="*/ 5 h 9"/>
                      <a:gd name="T4" fmla="*/ 3 w 5"/>
                      <a:gd name="T5" fmla="*/ 9 h 9"/>
                      <a:gd name="T6" fmla="*/ 4 w 5"/>
                      <a:gd name="T7" fmla="*/ 7 h 9"/>
                      <a:gd name="T8" fmla="*/ 5 w 5"/>
                      <a:gd name="T9" fmla="*/ 6 h 9"/>
                      <a:gd name="T10" fmla="*/ 2 w 5"/>
                      <a:gd name="T11" fmla="*/ 3 h 9"/>
                      <a:gd name="T12" fmla="*/ 2 w 5"/>
                      <a:gd name="T13" fmla="*/ 0 h 9"/>
                      <a:gd name="T14" fmla="*/ 0 w 5"/>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0" y="3"/>
                        </a:moveTo>
                        <a:lnTo>
                          <a:pt x="0" y="5"/>
                        </a:lnTo>
                        <a:lnTo>
                          <a:pt x="3" y="9"/>
                        </a:lnTo>
                        <a:lnTo>
                          <a:pt x="4" y="7"/>
                        </a:lnTo>
                        <a:lnTo>
                          <a:pt x="5" y="6"/>
                        </a:lnTo>
                        <a:lnTo>
                          <a:pt x="2" y="3"/>
                        </a:lnTo>
                        <a:lnTo>
                          <a:pt x="2" y="0"/>
                        </a:lnTo>
                        <a:lnTo>
                          <a:pt x="0"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1" name="Freeform 1499"/>
                  <p:cNvSpPr>
                    <a:spLocks/>
                  </p:cNvSpPr>
                  <p:nvPr/>
                </p:nvSpPr>
                <p:spPr bwMode="auto">
                  <a:xfrm>
                    <a:off x="3143" y="2388"/>
                    <a:ext cx="2" cy="3"/>
                  </a:xfrm>
                  <a:custGeom>
                    <a:avLst/>
                    <a:gdLst>
                      <a:gd name="T0" fmla="*/ 1 w 4"/>
                      <a:gd name="T1" fmla="*/ 1 h 6"/>
                      <a:gd name="T2" fmla="*/ 0 w 4"/>
                      <a:gd name="T3" fmla="*/ 1 h 6"/>
                      <a:gd name="T4" fmla="*/ 0 w 4"/>
                      <a:gd name="T5" fmla="*/ 3 h 6"/>
                      <a:gd name="T6" fmla="*/ 1 w 4"/>
                      <a:gd name="T7" fmla="*/ 5 h 6"/>
                      <a:gd name="T8" fmla="*/ 1 w 4"/>
                      <a:gd name="T9" fmla="*/ 6 h 6"/>
                      <a:gd name="T10" fmla="*/ 2 w 4"/>
                      <a:gd name="T11" fmla="*/ 6 h 6"/>
                      <a:gd name="T12" fmla="*/ 4 w 4"/>
                      <a:gd name="T13" fmla="*/ 6 h 6"/>
                      <a:gd name="T14" fmla="*/ 4 w 4"/>
                      <a:gd name="T15" fmla="*/ 5 h 6"/>
                      <a:gd name="T16" fmla="*/ 2 w 4"/>
                      <a:gd name="T17" fmla="*/ 3 h 6"/>
                      <a:gd name="T18" fmla="*/ 2 w 4"/>
                      <a:gd name="T19" fmla="*/ 0 h 6"/>
                      <a:gd name="T20" fmla="*/ 2 w 4"/>
                      <a:gd name="T21" fmla="*/ 0 h 6"/>
                      <a:gd name="T22" fmla="*/ 1 w 4"/>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1" y="1"/>
                        </a:moveTo>
                        <a:lnTo>
                          <a:pt x="0" y="1"/>
                        </a:lnTo>
                        <a:lnTo>
                          <a:pt x="0" y="3"/>
                        </a:lnTo>
                        <a:lnTo>
                          <a:pt x="1" y="5"/>
                        </a:lnTo>
                        <a:lnTo>
                          <a:pt x="1" y="6"/>
                        </a:lnTo>
                        <a:lnTo>
                          <a:pt x="2" y="6"/>
                        </a:lnTo>
                        <a:lnTo>
                          <a:pt x="4" y="6"/>
                        </a:lnTo>
                        <a:lnTo>
                          <a:pt x="4" y="5"/>
                        </a:lnTo>
                        <a:lnTo>
                          <a:pt x="2" y="3"/>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2" name="Freeform 1500"/>
                  <p:cNvSpPr>
                    <a:spLocks/>
                  </p:cNvSpPr>
                  <p:nvPr/>
                </p:nvSpPr>
                <p:spPr bwMode="auto">
                  <a:xfrm>
                    <a:off x="3142" y="2390"/>
                    <a:ext cx="3" cy="14"/>
                  </a:xfrm>
                  <a:custGeom>
                    <a:avLst/>
                    <a:gdLst>
                      <a:gd name="T0" fmla="*/ 2 w 6"/>
                      <a:gd name="T1" fmla="*/ 1 h 27"/>
                      <a:gd name="T2" fmla="*/ 2 w 6"/>
                      <a:gd name="T3" fmla="*/ 2 h 27"/>
                      <a:gd name="T4" fmla="*/ 3 w 6"/>
                      <a:gd name="T5" fmla="*/ 3 h 27"/>
                      <a:gd name="T6" fmla="*/ 3 w 6"/>
                      <a:gd name="T7" fmla="*/ 19 h 27"/>
                      <a:gd name="T8" fmla="*/ 1 w 6"/>
                      <a:gd name="T9" fmla="*/ 24 h 27"/>
                      <a:gd name="T10" fmla="*/ 1 w 6"/>
                      <a:gd name="T11" fmla="*/ 25 h 27"/>
                      <a:gd name="T12" fmla="*/ 0 w 6"/>
                      <a:gd name="T13" fmla="*/ 27 h 27"/>
                      <a:gd name="T14" fmla="*/ 1 w 6"/>
                      <a:gd name="T15" fmla="*/ 27 h 27"/>
                      <a:gd name="T16" fmla="*/ 2 w 6"/>
                      <a:gd name="T17" fmla="*/ 27 h 27"/>
                      <a:gd name="T18" fmla="*/ 3 w 6"/>
                      <a:gd name="T19" fmla="*/ 25 h 27"/>
                      <a:gd name="T20" fmla="*/ 3 w 6"/>
                      <a:gd name="T21" fmla="*/ 24 h 27"/>
                      <a:gd name="T22" fmla="*/ 6 w 6"/>
                      <a:gd name="T23" fmla="*/ 19 h 27"/>
                      <a:gd name="T24" fmla="*/ 6 w 6"/>
                      <a:gd name="T25" fmla="*/ 1 h 27"/>
                      <a:gd name="T26" fmla="*/ 5 w 6"/>
                      <a:gd name="T27" fmla="*/ 0 h 27"/>
                      <a:gd name="T28" fmla="*/ 3 w 6"/>
                      <a:gd name="T29" fmla="*/ 1 h 27"/>
                      <a:gd name="T30" fmla="*/ 2 w 6"/>
                      <a:gd name="T31" fmla="*/ 1 h 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27"/>
                      <a:gd name="T50" fmla="*/ 6 w 6"/>
                      <a:gd name="T51" fmla="*/ 27 h 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27">
                        <a:moveTo>
                          <a:pt x="2" y="1"/>
                        </a:moveTo>
                        <a:lnTo>
                          <a:pt x="2" y="2"/>
                        </a:lnTo>
                        <a:lnTo>
                          <a:pt x="3" y="3"/>
                        </a:lnTo>
                        <a:lnTo>
                          <a:pt x="3" y="19"/>
                        </a:lnTo>
                        <a:lnTo>
                          <a:pt x="1" y="24"/>
                        </a:lnTo>
                        <a:lnTo>
                          <a:pt x="1" y="25"/>
                        </a:lnTo>
                        <a:lnTo>
                          <a:pt x="0" y="27"/>
                        </a:lnTo>
                        <a:lnTo>
                          <a:pt x="1" y="27"/>
                        </a:lnTo>
                        <a:lnTo>
                          <a:pt x="2" y="27"/>
                        </a:lnTo>
                        <a:lnTo>
                          <a:pt x="3" y="25"/>
                        </a:lnTo>
                        <a:lnTo>
                          <a:pt x="3" y="24"/>
                        </a:lnTo>
                        <a:lnTo>
                          <a:pt x="6" y="19"/>
                        </a:lnTo>
                        <a:lnTo>
                          <a:pt x="6" y="1"/>
                        </a:lnTo>
                        <a:lnTo>
                          <a:pt x="5" y="0"/>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3" name="Freeform 1501"/>
                  <p:cNvSpPr>
                    <a:spLocks/>
                  </p:cNvSpPr>
                  <p:nvPr/>
                </p:nvSpPr>
                <p:spPr bwMode="auto">
                  <a:xfrm>
                    <a:off x="3142" y="2404"/>
                    <a:ext cx="2" cy="1"/>
                  </a:xfrm>
                  <a:custGeom>
                    <a:avLst/>
                    <a:gdLst>
                      <a:gd name="T0" fmla="*/ 2 w 3"/>
                      <a:gd name="T1" fmla="*/ 1 h 4"/>
                      <a:gd name="T2" fmla="*/ 1 w 3"/>
                      <a:gd name="T3" fmla="*/ 0 h 4"/>
                      <a:gd name="T4" fmla="*/ 0 w 3"/>
                      <a:gd name="T5" fmla="*/ 1 h 4"/>
                      <a:gd name="T6" fmla="*/ 1 w 3"/>
                      <a:gd name="T7" fmla="*/ 3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3"/>
                        </a:lnTo>
                        <a:lnTo>
                          <a:pt x="2" y="4"/>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4" name="Freeform 1502"/>
                  <p:cNvSpPr>
                    <a:spLocks/>
                  </p:cNvSpPr>
                  <p:nvPr/>
                </p:nvSpPr>
                <p:spPr bwMode="auto">
                  <a:xfrm>
                    <a:off x="3141" y="2404"/>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5" name="Freeform 1503"/>
                  <p:cNvSpPr>
                    <a:spLocks/>
                  </p:cNvSpPr>
                  <p:nvPr/>
                </p:nvSpPr>
                <p:spPr bwMode="auto">
                  <a:xfrm>
                    <a:off x="3138" y="2405"/>
                    <a:ext cx="4" cy="4"/>
                  </a:xfrm>
                  <a:custGeom>
                    <a:avLst/>
                    <a:gdLst>
                      <a:gd name="T0" fmla="*/ 7 w 8"/>
                      <a:gd name="T1" fmla="*/ 1 h 8"/>
                      <a:gd name="T2" fmla="*/ 6 w 8"/>
                      <a:gd name="T3" fmla="*/ 0 h 8"/>
                      <a:gd name="T4" fmla="*/ 0 w 8"/>
                      <a:gd name="T5" fmla="*/ 6 h 8"/>
                      <a:gd name="T6" fmla="*/ 1 w 8"/>
                      <a:gd name="T7" fmla="*/ 7 h 8"/>
                      <a:gd name="T8" fmla="*/ 2 w 8"/>
                      <a:gd name="T9" fmla="*/ 8 h 8"/>
                      <a:gd name="T10" fmla="*/ 7 w 8"/>
                      <a:gd name="T11" fmla="*/ 3 h 8"/>
                      <a:gd name="T12" fmla="*/ 8 w 8"/>
                      <a:gd name="T13" fmla="*/ 1 h 8"/>
                      <a:gd name="T14" fmla="*/ 7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1"/>
                        </a:moveTo>
                        <a:lnTo>
                          <a:pt x="6" y="0"/>
                        </a:lnTo>
                        <a:lnTo>
                          <a:pt x="0" y="6"/>
                        </a:lnTo>
                        <a:lnTo>
                          <a:pt x="1" y="7"/>
                        </a:lnTo>
                        <a:lnTo>
                          <a:pt x="2" y="8"/>
                        </a:lnTo>
                        <a:lnTo>
                          <a:pt x="7" y="3"/>
                        </a:lnTo>
                        <a:lnTo>
                          <a:pt x="8" y="1"/>
                        </a:lnTo>
                        <a:lnTo>
                          <a:pt x="7"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6" name="Freeform 1504"/>
                  <p:cNvSpPr>
                    <a:spLocks/>
                  </p:cNvSpPr>
                  <p:nvPr/>
                </p:nvSpPr>
                <p:spPr bwMode="auto">
                  <a:xfrm>
                    <a:off x="3132" y="2408"/>
                    <a:ext cx="8" cy="5"/>
                  </a:xfrm>
                  <a:custGeom>
                    <a:avLst/>
                    <a:gdLst>
                      <a:gd name="T0" fmla="*/ 14 w 16"/>
                      <a:gd name="T1" fmla="*/ 1 h 9"/>
                      <a:gd name="T2" fmla="*/ 14 w 16"/>
                      <a:gd name="T3" fmla="*/ 0 h 9"/>
                      <a:gd name="T4" fmla="*/ 0 w 16"/>
                      <a:gd name="T5" fmla="*/ 6 h 9"/>
                      <a:gd name="T6" fmla="*/ 0 w 16"/>
                      <a:gd name="T7" fmla="*/ 8 h 9"/>
                      <a:gd name="T8" fmla="*/ 0 w 16"/>
                      <a:gd name="T9" fmla="*/ 9 h 9"/>
                      <a:gd name="T10" fmla="*/ 16 w 16"/>
                      <a:gd name="T11" fmla="*/ 1 h 9"/>
                      <a:gd name="T12" fmla="*/ 15 w 16"/>
                      <a:gd name="T13" fmla="*/ 2 h 9"/>
                      <a:gd name="T14" fmla="*/ 14 w 16"/>
                      <a:gd name="T15" fmla="*/ 1 h 9"/>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9"/>
                      <a:gd name="T26" fmla="*/ 16 w 16"/>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9">
                        <a:moveTo>
                          <a:pt x="14" y="1"/>
                        </a:moveTo>
                        <a:lnTo>
                          <a:pt x="14" y="0"/>
                        </a:lnTo>
                        <a:lnTo>
                          <a:pt x="0" y="6"/>
                        </a:lnTo>
                        <a:lnTo>
                          <a:pt x="0" y="8"/>
                        </a:lnTo>
                        <a:lnTo>
                          <a:pt x="0" y="9"/>
                        </a:lnTo>
                        <a:lnTo>
                          <a:pt x="16" y="1"/>
                        </a:lnTo>
                        <a:lnTo>
                          <a:pt x="15" y="2"/>
                        </a:lnTo>
                        <a:lnTo>
                          <a:pt x="1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7" name="Freeform 1505"/>
                  <p:cNvSpPr>
                    <a:spLocks/>
                  </p:cNvSpPr>
                  <p:nvPr/>
                </p:nvSpPr>
                <p:spPr bwMode="auto">
                  <a:xfrm>
                    <a:off x="3131" y="2411"/>
                    <a:ext cx="1" cy="2"/>
                  </a:xfrm>
                  <a:custGeom>
                    <a:avLst/>
                    <a:gdLst>
                      <a:gd name="T0" fmla="*/ 2 w 2"/>
                      <a:gd name="T1" fmla="*/ 3 h 5"/>
                      <a:gd name="T2" fmla="*/ 2 w 2"/>
                      <a:gd name="T3" fmla="*/ 0 h 5"/>
                      <a:gd name="T4" fmla="*/ 0 w 2"/>
                      <a:gd name="T5" fmla="*/ 0 h 5"/>
                      <a:gd name="T6" fmla="*/ 0 w 2"/>
                      <a:gd name="T7" fmla="*/ 3 h 5"/>
                      <a:gd name="T8" fmla="*/ 0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0" y="0"/>
                        </a:lnTo>
                        <a:lnTo>
                          <a:pt x="0" y="3"/>
                        </a:lnTo>
                        <a:lnTo>
                          <a:pt x="0" y="5"/>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8" name="Freeform 1506"/>
                  <p:cNvSpPr>
                    <a:spLocks/>
                  </p:cNvSpPr>
                  <p:nvPr/>
                </p:nvSpPr>
                <p:spPr bwMode="auto">
                  <a:xfrm>
                    <a:off x="3130" y="2411"/>
                    <a:ext cx="2"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29" name="Freeform 1507"/>
                  <p:cNvSpPr>
                    <a:spLocks/>
                  </p:cNvSpPr>
                  <p:nvPr/>
                </p:nvSpPr>
                <p:spPr bwMode="auto">
                  <a:xfrm>
                    <a:off x="3128" y="2412"/>
                    <a:ext cx="2" cy="2"/>
                  </a:xfrm>
                  <a:custGeom>
                    <a:avLst/>
                    <a:gdLst>
                      <a:gd name="T0" fmla="*/ 4 w 4"/>
                      <a:gd name="T1" fmla="*/ 3 h 5"/>
                      <a:gd name="T2" fmla="*/ 4 w 4"/>
                      <a:gd name="T3" fmla="*/ 0 h 5"/>
                      <a:gd name="T4" fmla="*/ 0 w 4"/>
                      <a:gd name="T5" fmla="*/ 0 h 5"/>
                      <a:gd name="T6" fmla="*/ 0 w 4"/>
                      <a:gd name="T7" fmla="*/ 3 h 5"/>
                      <a:gd name="T8" fmla="*/ 0 w 4"/>
                      <a:gd name="T9" fmla="*/ 5 h 5"/>
                      <a:gd name="T10" fmla="*/ 1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1" y="5"/>
                        </a:lnTo>
                        <a:lnTo>
                          <a:pt x="4" y="4"/>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0" name="Freeform 1508"/>
                  <p:cNvSpPr>
                    <a:spLocks/>
                  </p:cNvSpPr>
                  <p:nvPr/>
                </p:nvSpPr>
                <p:spPr bwMode="auto">
                  <a:xfrm>
                    <a:off x="3126" y="2412"/>
                    <a:ext cx="4" cy="2"/>
                  </a:xfrm>
                  <a:custGeom>
                    <a:avLst/>
                    <a:gdLst>
                      <a:gd name="T0" fmla="*/ 3 w 7"/>
                      <a:gd name="T1" fmla="*/ 0 h 5"/>
                      <a:gd name="T2" fmla="*/ 7 w 7"/>
                      <a:gd name="T3" fmla="*/ 0 h 5"/>
                      <a:gd name="T4" fmla="*/ 0 w 7"/>
                      <a:gd name="T5" fmla="*/ 3 h 5"/>
                      <a:gd name="T6" fmla="*/ 0 w 7"/>
                      <a:gd name="T7" fmla="*/ 4 h 5"/>
                      <a:gd name="T8" fmla="*/ 0 w 7"/>
                      <a:gd name="T9" fmla="*/ 5 h 5"/>
                      <a:gd name="T10" fmla="*/ 3 w 7"/>
                      <a:gd name="T11" fmla="*/ 4 h 5"/>
                      <a:gd name="T12" fmla="*/ 3 w 7"/>
                      <a:gd name="T13" fmla="*/ 3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3"/>
                        </a:lnTo>
                        <a:lnTo>
                          <a:pt x="0" y="4"/>
                        </a:lnTo>
                        <a:lnTo>
                          <a:pt x="0" y="5"/>
                        </a:lnTo>
                        <a:lnTo>
                          <a:pt x="3" y="4"/>
                        </a:lnTo>
                        <a:lnTo>
                          <a:pt x="3" y="3"/>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1" name="Freeform 1509"/>
                  <p:cNvSpPr>
                    <a:spLocks/>
                  </p:cNvSpPr>
                  <p:nvPr/>
                </p:nvSpPr>
                <p:spPr bwMode="auto">
                  <a:xfrm>
                    <a:off x="3126" y="2413"/>
                    <a:ext cx="1" cy="1"/>
                  </a:xfrm>
                  <a:custGeom>
                    <a:avLst/>
                    <a:gdLst>
                      <a:gd name="T0" fmla="*/ 0 w 1"/>
                      <a:gd name="T1" fmla="*/ 0 h 2"/>
                      <a:gd name="T2" fmla="*/ 0 w 1"/>
                      <a:gd name="T3" fmla="*/ 0 h 2"/>
                      <a:gd name="T4" fmla="*/ 0 w 1"/>
                      <a:gd name="T5" fmla="*/ 2 h 2"/>
                      <a:gd name="T6" fmla="*/ 0 w 1"/>
                      <a:gd name="T7" fmla="*/ 0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2"/>
                        </a:lnTo>
                        <a:lnTo>
                          <a:pt x="0" y="0"/>
                        </a:lnTo>
                        <a:lnTo>
                          <a:pt x="0"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2" name="Freeform 1510"/>
                  <p:cNvSpPr>
                    <a:spLocks/>
                  </p:cNvSpPr>
                  <p:nvPr/>
                </p:nvSpPr>
                <p:spPr bwMode="auto">
                  <a:xfrm>
                    <a:off x="3126" y="2413"/>
                    <a:ext cx="1" cy="1"/>
                  </a:xfrm>
                  <a:custGeom>
                    <a:avLst/>
                    <a:gdLst>
                      <a:gd name="T0" fmla="*/ 0 w 1"/>
                      <a:gd name="T1" fmla="*/ 2 h 2"/>
                      <a:gd name="T2" fmla="*/ 1 w 1"/>
                      <a:gd name="T3" fmla="*/ 2 h 2"/>
                      <a:gd name="T4" fmla="*/ 1 w 1"/>
                      <a:gd name="T5" fmla="*/ 1 h 2"/>
                      <a:gd name="T6" fmla="*/ 1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1" y="2"/>
                        </a:lnTo>
                        <a:lnTo>
                          <a:pt x="1" y="1"/>
                        </a:lnTo>
                        <a:lnTo>
                          <a:pt x="1" y="0"/>
                        </a:lnTo>
                        <a:lnTo>
                          <a:pt x="0" y="0"/>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3" name="Freeform 1511"/>
                  <p:cNvSpPr>
                    <a:spLocks/>
                  </p:cNvSpPr>
                  <p:nvPr/>
                </p:nvSpPr>
                <p:spPr bwMode="auto">
                  <a:xfrm>
                    <a:off x="3126" y="2413"/>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4" name="Freeform 1512"/>
                  <p:cNvSpPr>
                    <a:spLocks/>
                  </p:cNvSpPr>
                  <p:nvPr/>
                </p:nvSpPr>
                <p:spPr bwMode="auto">
                  <a:xfrm>
                    <a:off x="3127" y="2413"/>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5" name="Freeform 1513"/>
                  <p:cNvSpPr>
                    <a:spLocks/>
                  </p:cNvSpPr>
                  <p:nvPr/>
                </p:nvSpPr>
                <p:spPr bwMode="auto">
                  <a:xfrm>
                    <a:off x="3127" y="2413"/>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6" name="Freeform 1514"/>
                  <p:cNvSpPr>
                    <a:spLocks/>
                  </p:cNvSpPr>
                  <p:nvPr/>
                </p:nvSpPr>
                <p:spPr bwMode="auto">
                  <a:xfrm>
                    <a:off x="3128" y="2414"/>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7" name="Freeform 1515"/>
                  <p:cNvSpPr>
                    <a:spLocks/>
                  </p:cNvSpPr>
                  <p:nvPr/>
                </p:nvSpPr>
                <p:spPr bwMode="auto">
                  <a:xfrm>
                    <a:off x="3129" y="2414"/>
                    <a:ext cx="2" cy="2"/>
                  </a:xfrm>
                  <a:custGeom>
                    <a:avLst/>
                    <a:gdLst>
                      <a:gd name="T0" fmla="*/ 1 w 5"/>
                      <a:gd name="T1" fmla="*/ 1 h 5"/>
                      <a:gd name="T2" fmla="*/ 0 w 5"/>
                      <a:gd name="T3" fmla="*/ 2 h 5"/>
                      <a:gd name="T4" fmla="*/ 3 w 5"/>
                      <a:gd name="T5" fmla="*/ 5 h 5"/>
                      <a:gd name="T6" fmla="*/ 4 w 5"/>
                      <a:gd name="T7" fmla="*/ 4 h 5"/>
                      <a:gd name="T8" fmla="*/ 5 w 5"/>
                      <a:gd name="T9" fmla="*/ 2 h 5"/>
                      <a:gd name="T10" fmla="*/ 3 w 5"/>
                      <a:gd name="T11" fmla="*/ 0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2"/>
                        </a:lnTo>
                        <a:lnTo>
                          <a:pt x="3" y="5"/>
                        </a:lnTo>
                        <a:lnTo>
                          <a:pt x="4" y="4"/>
                        </a:lnTo>
                        <a:lnTo>
                          <a:pt x="5" y="2"/>
                        </a:lnTo>
                        <a:lnTo>
                          <a:pt x="3"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8" name="Freeform 1516"/>
                  <p:cNvSpPr>
                    <a:spLocks/>
                  </p:cNvSpPr>
                  <p:nvPr/>
                </p:nvSpPr>
                <p:spPr bwMode="auto">
                  <a:xfrm>
                    <a:off x="3130" y="2415"/>
                    <a:ext cx="1" cy="1"/>
                  </a:xfrm>
                  <a:custGeom>
                    <a:avLst/>
                    <a:gdLst>
                      <a:gd name="T0" fmla="*/ 0 w 2"/>
                      <a:gd name="T1" fmla="*/ 3 h 3"/>
                      <a:gd name="T2" fmla="*/ 0 w 2"/>
                      <a:gd name="T3" fmla="*/ 3 h 3"/>
                      <a:gd name="T4" fmla="*/ 2 w 2"/>
                      <a:gd name="T5" fmla="*/ 3 h 3"/>
                      <a:gd name="T6" fmla="*/ 2 w 2"/>
                      <a:gd name="T7" fmla="*/ 2 h 3"/>
                      <a:gd name="T8" fmla="*/ 2 w 2"/>
                      <a:gd name="T9" fmla="*/ 0 h 3"/>
                      <a:gd name="T10" fmla="*/ 1 w 2"/>
                      <a:gd name="T11" fmla="*/ 0 h 3"/>
                      <a:gd name="T12" fmla="*/ 1 w 2"/>
                      <a:gd name="T13" fmla="*/ 2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3"/>
                        </a:lnTo>
                        <a:lnTo>
                          <a:pt x="2" y="3"/>
                        </a:lnTo>
                        <a:lnTo>
                          <a:pt x="2" y="2"/>
                        </a:lnTo>
                        <a:lnTo>
                          <a:pt x="2" y="0"/>
                        </a:lnTo>
                        <a:lnTo>
                          <a:pt x="1" y="0"/>
                        </a:lnTo>
                        <a:lnTo>
                          <a:pt x="1" y="2"/>
                        </a:lnTo>
                        <a:lnTo>
                          <a:pt x="0"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39" name="Freeform 1517"/>
                  <p:cNvSpPr>
                    <a:spLocks/>
                  </p:cNvSpPr>
                  <p:nvPr/>
                </p:nvSpPr>
                <p:spPr bwMode="auto">
                  <a:xfrm>
                    <a:off x="3130" y="2415"/>
                    <a:ext cx="2" cy="1"/>
                  </a:xfrm>
                  <a:custGeom>
                    <a:avLst/>
                    <a:gdLst>
                      <a:gd name="T0" fmla="*/ 1 w 2"/>
                      <a:gd name="T1" fmla="*/ 2 h 3"/>
                      <a:gd name="T2" fmla="*/ 0 w 2"/>
                      <a:gd name="T3" fmla="*/ 2 h 3"/>
                      <a:gd name="T4" fmla="*/ 0 w 2"/>
                      <a:gd name="T5" fmla="*/ 3 h 3"/>
                      <a:gd name="T6" fmla="*/ 1 w 2"/>
                      <a:gd name="T7" fmla="*/ 3 h 3"/>
                      <a:gd name="T8" fmla="*/ 2 w 2"/>
                      <a:gd name="T9" fmla="*/ 3 h 3"/>
                      <a:gd name="T10" fmla="*/ 2 w 2"/>
                      <a:gd name="T11" fmla="*/ 0 h 3"/>
                      <a:gd name="T12" fmla="*/ 1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0" y="2"/>
                        </a:lnTo>
                        <a:lnTo>
                          <a:pt x="0" y="3"/>
                        </a:lnTo>
                        <a:lnTo>
                          <a:pt x="1" y="3"/>
                        </a:lnTo>
                        <a:lnTo>
                          <a:pt x="2" y="3"/>
                        </a:lnTo>
                        <a:lnTo>
                          <a:pt x="2"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0" name="Freeform 1518"/>
                  <p:cNvSpPr>
                    <a:spLocks/>
                  </p:cNvSpPr>
                  <p:nvPr/>
                </p:nvSpPr>
                <p:spPr bwMode="auto">
                  <a:xfrm>
                    <a:off x="3130" y="2416"/>
                    <a:ext cx="2" cy="1"/>
                  </a:xfrm>
                  <a:custGeom>
                    <a:avLst/>
                    <a:gdLst>
                      <a:gd name="T0" fmla="*/ 0 w 2"/>
                      <a:gd name="T1" fmla="*/ 1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1"/>
                        </a:moveTo>
                        <a:lnTo>
                          <a:pt x="0" y="2"/>
                        </a:lnTo>
                        <a:lnTo>
                          <a:pt x="2" y="2"/>
                        </a:lnTo>
                        <a:lnTo>
                          <a:pt x="2" y="1"/>
                        </a:lnTo>
                        <a:lnTo>
                          <a:pt x="2" y="0"/>
                        </a:lnTo>
                        <a:lnTo>
                          <a:pt x="1"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1" name="Freeform 1519"/>
                  <p:cNvSpPr>
                    <a:spLocks/>
                  </p:cNvSpPr>
                  <p:nvPr/>
                </p:nvSpPr>
                <p:spPr bwMode="auto">
                  <a:xfrm>
                    <a:off x="3131" y="2416"/>
                    <a:ext cx="2" cy="2"/>
                  </a:xfrm>
                  <a:custGeom>
                    <a:avLst/>
                    <a:gdLst>
                      <a:gd name="T0" fmla="*/ 1 w 3"/>
                      <a:gd name="T1" fmla="*/ 1 h 4"/>
                      <a:gd name="T2" fmla="*/ 0 w 3"/>
                      <a:gd name="T3" fmla="*/ 1 h 4"/>
                      <a:gd name="T4" fmla="*/ 0 w 3"/>
                      <a:gd name="T5" fmla="*/ 2 h 4"/>
                      <a:gd name="T6" fmla="*/ 3 w 3"/>
                      <a:gd name="T7" fmla="*/ 4 h 4"/>
                      <a:gd name="T8" fmla="*/ 3 w 3"/>
                      <a:gd name="T9" fmla="*/ 3 h 4"/>
                      <a:gd name="T10" fmla="*/ 3 w 3"/>
                      <a:gd name="T11" fmla="*/ 2 h 4"/>
                      <a:gd name="T12" fmla="*/ 2 w 3"/>
                      <a:gd name="T13" fmla="*/ 2 h 4"/>
                      <a:gd name="T14" fmla="*/ 2 w 3"/>
                      <a:gd name="T15" fmla="*/ 0 h 4"/>
                      <a:gd name="T16" fmla="*/ 1 w 3"/>
                      <a:gd name="T17" fmla="*/ 0 h 4"/>
                      <a:gd name="T18" fmla="*/ 1 w 3"/>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1" y="1"/>
                        </a:moveTo>
                        <a:lnTo>
                          <a:pt x="0" y="1"/>
                        </a:lnTo>
                        <a:lnTo>
                          <a:pt x="0" y="2"/>
                        </a:lnTo>
                        <a:lnTo>
                          <a:pt x="3" y="4"/>
                        </a:lnTo>
                        <a:lnTo>
                          <a:pt x="3" y="3"/>
                        </a:lnTo>
                        <a:lnTo>
                          <a:pt x="3" y="2"/>
                        </a:lnTo>
                        <a:lnTo>
                          <a:pt x="2" y="2"/>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2" name="Freeform 1520"/>
                  <p:cNvSpPr>
                    <a:spLocks/>
                  </p:cNvSpPr>
                  <p:nvPr/>
                </p:nvSpPr>
                <p:spPr bwMode="auto">
                  <a:xfrm>
                    <a:off x="3132" y="2417"/>
                    <a:ext cx="4" cy="4"/>
                  </a:xfrm>
                  <a:custGeom>
                    <a:avLst/>
                    <a:gdLst>
                      <a:gd name="T0" fmla="*/ 1 w 8"/>
                      <a:gd name="T1" fmla="*/ 1 h 8"/>
                      <a:gd name="T2" fmla="*/ 0 w 8"/>
                      <a:gd name="T3" fmla="*/ 2 h 8"/>
                      <a:gd name="T4" fmla="*/ 6 w 8"/>
                      <a:gd name="T5" fmla="*/ 8 h 8"/>
                      <a:gd name="T6" fmla="*/ 7 w 8"/>
                      <a:gd name="T7" fmla="*/ 7 h 8"/>
                      <a:gd name="T8" fmla="*/ 8 w 8"/>
                      <a:gd name="T9" fmla="*/ 6 h 8"/>
                      <a:gd name="T10" fmla="*/ 4 w 8"/>
                      <a:gd name="T11" fmla="*/ 1 h 8"/>
                      <a:gd name="T12" fmla="*/ 1 w 8"/>
                      <a:gd name="T13" fmla="*/ 0 h 8"/>
                      <a:gd name="T14" fmla="*/ 1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1" y="1"/>
                        </a:moveTo>
                        <a:lnTo>
                          <a:pt x="0" y="2"/>
                        </a:lnTo>
                        <a:lnTo>
                          <a:pt x="6" y="8"/>
                        </a:lnTo>
                        <a:lnTo>
                          <a:pt x="7" y="7"/>
                        </a:lnTo>
                        <a:lnTo>
                          <a:pt x="8" y="6"/>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3" name="Freeform 1521"/>
                  <p:cNvSpPr>
                    <a:spLocks/>
                  </p:cNvSpPr>
                  <p:nvPr/>
                </p:nvSpPr>
                <p:spPr bwMode="auto">
                  <a:xfrm>
                    <a:off x="3135" y="2419"/>
                    <a:ext cx="2" cy="3"/>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2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4" name="Freeform 1522"/>
                  <p:cNvSpPr>
                    <a:spLocks/>
                  </p:cNvSpPr>
                  <p:nvPr/>
                </p:nvSpPr>
                <p:spPr bwMode="auto">
                  <a:xfrm>
                    <a:off x="3136" y="2421"/>
                    <a:ext cx="2" cy="2"/>
                  </a:xfrm>
                  <a:custGeom>
                    <a:avLst/>
                    <a:gdLst>
                      <a:gd name="T0" fmla="*/ 0 w 5"/>
                      <a:gd name="T1" fmla="*/ 1 h 4"/>
                      <a:gd name="T2" fmla="*/ 1 w 5"/>
                      <a:gd name="T3" fmla="*/ 3 h 4"/>
                      <a:gd name="T4" fmla="*/ 2 w 5"/>
                      <a:gd name="T5" fmla="*/ 4 h 4"/>
                      <a:gd name="T6" fmla="*/ 4 w 5"/>
                      <a:gd name="T7" fmla="*/ 3 h 4"/>
                      <a:gd name="T8" fmla="*/ 5 w 5"/>
                      <a:gd name="T9" fmla="*/ 2 h 4"/>
                      <a:gd name="T10" fmla="*/ 2 w 5"/>
                      <a:gd name="T11" fmla="*/ 0 h 4"/>
                      <a:gd name="T12" fmla="*/ 1 w 5"/>
                      <a:gd name="T13" fmla="*/ 1 h 4"/>
                      <a:gd name="T14" fmla="*/ 0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1"/>
                        </a:moveTo>
                        <a:lnTo>
                          <a:pt x="1" y="3"/>
                        </a:lnTo>
                        <a:lnTo>
                          <a:pt x="2" y="4"/>
                        </a:lnTo>
                        <a:lnTo>
                          <a:pt x="4" y="3"/>
                        </a:lnTo>
                        <a:lnTo>
                          <a:pt x="5" y="2"/>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5" name="Freeform 1523"/>
                  <p:cNvSpPr>
                    <a:spLocks/>
                  </p:cNvSpPr>
                  <p:nvPr/>
                </p:nvSpPr>
                <p:spPr bwMode="auto">
                  <a:xfrm>
                    <a:off x="3137" y="2422"/>
                    <a:ext cx="1" cy="2"/>
                  </a:xfrm>
                  <a:custGeom>
                    <a:avLst/>
                    <a:gdLst>
                      <a:gd name="T0" fmla="*/ 2 w 4"/>
                      <a:gd name="T1" fmla="*/ 2 h 5"/>
                      <a:gd name="T2" fmla="*/ 0 w 4"/>
                      <a:gd name="T3" fmla="*/ 2 h 5"/>
                      <a:gd name="T4" fmla="*/ 2 w 4"/>
                      <a:gd name="T5" fmla="*/ 5 h 5"/>
                      <a:gd name="T6" fmla="*/ 3 w 4"/>
                      <a:gd name="T7" fmla="*/ 5 h 5"/>
                      <a:gd name="T8" fmla="*/ 4 w 4"/>
                      <a:gd name="T9" fmla="*/ 5 h 5"/>
                      <a:gd name="T10" fmla="*/ 2 w 4"/>
                      <a:gd name="T11" fmla="*/ 0 h 5"/>
                      <a:gd name="T12" fmla="*/ 3 w 4"/>
                      <a:gd name="T13" fmla="*/ 1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0" y="2"/>
                        </a:lnTo>
                        <a:lnTo>
                          <a:pt x="2" y="5"/>
                        </a:lnTo>
                        <a:lnTo>
                          <a:pt x="3" y="5"/>
                        </a:lnTo>
                        <a:lnTo>
                          <a:pt x="4" y="5"/>
                        </a:lnTo>
                        <a:lnTo>
                          <a:pt x="2" y="0"/>
                        </a:lnTo>
                        <a:lnTo>
                          <a:pt x="3"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6" name="Freeform 1524"/>
                  <p:cNvSpPr>
                    <a:spLocks/>
                  </p:cNvSpPr>
                  <p:nvPr/>
                </p:nvSpPr>
                <p:spPr bwMode="auto">
                  <a:xfrm>
                    <a:off x="3137" y="2423"/>
                    <a:ext cx="13" cy="21"/>
                  </a:xfrm>
                  <a:custGeom>
                    <a:avLst/>
                    <a:gdLst>
                      <a:gd name="T0" fmla="*/ 0 w 25"/>
                      <a:gd name="T1" fmla="*/ 2 h 42"/>
                      <a:gd name="T2" fmla="*/ 1 w 25"/>
                      <a:gd name="T3" fmla="*/ 4 h 42"/>
                      <a:gd name="T4" fmla="*/ 1 w 25"/>
                      <a:gd name="T5" fmla="*/ 4 h 42"/>
                      <a:gd name="T6" fmla="*/ 1 w 25"/>
                      <a:gd name="T7" fmla="*/ 6 h 42"/>
                      <a:gd name="T8" fmla="*/ 21 w 25"/>
                      <a:gd name="T9" fmla="*/ 37 h 42"/>
                      <a:gd name="T10" fmla="*/ 24 w 25"/>
                      <a:gd name="T11" fmla="*/ 42 h 42"/>
                      <a:gd name="T12" fmla="*/ 25 w 25"/>
                      <a:gd name="T13" fmla="*/ 39 h 42"/>
                      <a:gd name="T14" fmla="*/ 3 w 25"/>
                      <a:gd name="T15" fmla="*/ 4 h 42"/>
                      <a:gd name="T16" fmla="*/ 3 w 25"/>
                      <a:gd name="T17" fmla="*/ 2 h 42"/>
                      <a:gd name="T18" fmla="*/ 2 w 25"/>
                      <a:gd name="T19" fmla="*/ 0 h 42"/>
                      <a:gd name="T20" fmla="*/ 1 w 25"/>
                      <a:gd name="T21" fmla="*/ 2 h 42"/>
                      <a:gd name="T22" fmla="*/ 0 w 25"/>
                      <a:gd name="T23" fmla="*/ 2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
                      <a:gd name="T37" fmla="*/ 0 h 42"/>
                      <a:gd name="T38" fmla="*/ 25 w 25"/>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 h="42">
                        <a:moveTo>
                          <a:pt x="0" y="2"/>
                        </a:moveTo>
                        <a:lnTo>
                          <a:pt x="1" y="4"/>
                        </a:lnTo>
                        <a:lnTo>
                          <a:pt x="1" y="6"/>
                        </a:lnTo>
                        <a:lnTo>
                          <a:pt x="21" y="37"/>
                        </a:lnTo>
                        <a:lnTo>
                          <a:pt x="24" y="42"/>
                        </a:lnTo>
                        <a:lnTo>
                          <a:pt x="25" y="39"/>
                        </a:lnTo>
                        <a:lnTo>
                          <a:pt x="3" y="4"/>
                        </a:lnTo>
                        <a:lnTo>
                          <a:pt x="3" y="2"/>
                        </a:lnTo>
                        <a:lnTo>
                          <a:pt x="2"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7" name="Freeform 1525"/>
                  <p:cNvSpPr>
                    <a:spLocks/>
                  </p:cNvSpPr>
                  <p:nvPr/>
                </p:nvSpPr>
                <p:spPr bwMode="auto">
                  <a:xfrm>
                    <a:off x="3129" y="2427"/>
                    <a:ext cx="20" cy="17"/>
                  </a:xfrm>
                  <a:custGeom>
                    <a:avLst/>
                    <a:gdLst>
                      <a:gd name="T0" fmla="*/ 38 w 41"/>
                      <a:gd name="T1" fmla="*/ 28 h 33"/>
                      <a:gd name="T2" fmla="*/ 20 w 41"/>
                      <a:gd name="T3" fmla="*/ 28 h 33"/>
                      <a:gd name="T4" fmla="*/ 4 w 41"/>
                      <a:gd name="T5" fmla="*/ 3 h 33"/>
                      <a:gd name="T6" fmla="*/ 4 w 41"/>
                      <a:gd name="T7" fmla="*/ 2 h 33"/>
                      <a:gd name="T8" fmla="*/ 3 w 41"/>
                      <a:gd name="T9" fmla="*/ 0 h 33"/>
                      <a:gd name="T10" fmla="*/ 2 w 41"/>
                      <a:gd name="T11" fmla="*/ 0 h 33"/>
                      <a:gd name="T12" fmla="*/ 0 w 41"/>
                      <a:gd name="T13" fmla="*/ 0 h 33"/>
                      <a:gd name="T14" fmla="*/ 2 w 41"/>
                      <a:gd name="T15" fmla="*/ 2 h 33"/>
                      <a:gd name="T16" fmla="*/ 2 w 41"/>
                      <a:gd name="T17" fmla="*/ 5 h 33"/>
                      <a:gd name="T18" fmla="*/ 20 w 41"/>
                      <a:gd name="T19" fmla="*/ 33 h 33"/>
                      <a:gd name="T20" fmla="*/ 41 w 41"/>
                      <a:gd name="T21" fmla="*/ 33 h 33"/>
                      <a:gd name="T22" fmla="*/ 38 w 41"/>
                      <a:gd name="T23" fmla="*/ 28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
                      <a:gd name="T37" fmla="*/ 0 h 33"/>
                      <a:gd name="T38" fmla="*/ 41 w 41"/>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 h="33">
                        <a:moveTo>
                          <a:pt x="38" y="28"/>
                        </a:moveTo>
                        <a:lnTo>
                          <a:pt x="20" y="28"/>
                        </a:lnTo>
                        <a:lnTo>
                          <a:pt x="4" y="3"/>
                        </a:lnTo>
                        <a:lnTo>
                          <a:pt x="4" y="2"/>
                        </a:lnTo>
                        <a:lnTo>
                          <a:pt x="3" y="0"/>
                        </a:lnTo>
                        <a:lnTo>
                          <a:pt x="2" y="0"/>
                        </a:lnTo>
                        <a:lnTo>
                          <a:pt x="0" y="0"/>
                        </a:lnTo>
                        <a:lnTo>
                          <a:pt x="2" y="2"/>
                        </a:lnTo>
                        <a:lnTo>
                          <a:pt x="2" y="5"/>
                        </a:lnTo>
                        <a:lnTo>
                          <a:pt x="20" y="33"/>
                        </a:lnTo>
                        <a:lnTo>
                          <a:pt x="41" y="33"/>
                        </a:lnTo>
                        <a:lnTo>
                          <a:pt x="38" y="2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8" name="Freeform 1526"/>
                  <p:cNvSpPr>
                    <a:spLocks/>
                  </p:cNvSpPr>
                  <p:nvPr/>
                </p:nvSpPr>
                <p:spPr bwMode="auto">
                  <a:xfrm>
                    <a:off x="3129" y="2426"/>
                    <a:ext cx="1" cy="2"/>
                  </a:xfrm>
                  <a:custGeom>
                    <a:avLst/>
                    <a:gdLst>
                      <a:gd name="T0" fmla="*/ 4 w 4"/>
                      <a:gd name="T1" fmla="*/ 3 h 4"/>
                      <a:gd name="T2" fmla="*/ 3 w 4"/>
                      <a:gd name="T3" fmla="*/ 0 h 4"/>
                      <a:gd name="T4" fmla="*/ 3 w 4"/>
                      <a:gd name="T5" fmla="*/ 0 h 4"/>
                      <a:gd name="T6" fmla="*/ 1 w 4"/>
                      <a:gd name="T7" fmla="*/ 1 h 4"/>
                      <a:gd name="T8" fmla="*/ 0 w 4"/>
                      <a:gd name="T9" fmla="*/ 3 h 4"/>
                      <a:gd name="T10" fmla="*/ 1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0"/>
                        </a:lnTo>
                        <a:lnTo>
                          <a:pt x="1" y="1"/>
                        </a:lnTo>
                        <a:lnTo>
                          <a:pt x="0" y="3"/>
                        </a:lnTo>
                        <a:lnTo>
                          <a:pt x="1" y="4"/>
                        </a:lnTo>
                        <a:lnTo>
                          <a:pt x="3"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49" name="Freeform 1527"/>
                  <p:cNvSpPr>
                    <a:spLocks/>
                  </p:cNvSpPr>
                  <p:nvPr/>
                </p:nvSpPr>
                <p:spPr bwMode="auto">
                  <a:xfrm>
                    <a:off x="3128" y="2426"/>
                    <a:ext cx="2" cy="2"/>
                  </a:xfrm>
                  <a:custGeom>
                    <a:avLst/>
                    <a:gdLst>
                      <a:gd name="T0" fmla="*/ 2 w 4"/>
                      <a:gd name="T1" fmla="*/ 2 h 5"/>
                      <a:gd name="T2" fmla="*/ 4 w 4"/>
                      <a:gd name="T3" fmla="*/ 2 h 5"/>
                      <a:gd name="T4" fmla="*/ 2 w 4"/>
                      <a:gd name="T5" fmla="*/ 0 h 5"/>
                      <a:gd name="T6" fmla="*/ 1 w 4"/>
                      <a:gd name="T7" fmla="*/ 0 h 5"/>
                      <a:gd name="T8" fmla="*/ 0 w 4"/>
                      <a:gd name="T9" fmla="*/ 0 h 5"/>
                      <a:gd name="T10" fmla="*/ 2 w 4"/>
                      <a:gd name="T11" fmla="*/ 5 h 5"/>
                      <a:gd name="T12" fmla="*/ 1 w 4"/>
                      <a:gd name="T13" fmla="*/ 4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2"/>
                        </a:lnTo>
                        <a:lnTo>
                          <a:pt x="2" y="0"/>
                        </a:lnTo>
                        <a:lnTo>
                          <a:pt x="1" y="0"/>
                        </a:lnTo>
                        <a:lnTo>
                          <a:pt x="0" y="0"/>
                        </a:lnTo>
                        <a:lnTo>
                          <a:pt x="2" y="5"/>
                        </a:lnTo>
                        <a:lnTo>
                          <a:pt x="1"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0" name="Freeform 1528"/>
                  <p:cNvSpPr>
                    <a:spLocks/>
                  </p:cNvSpPr>
                  <p:nvPr/>
                </p:nvSpPr>
                <p:spPr bwMode="auto">
                  <a:xfrm>
                    <a:off x="3126" y="2423"/>
                    <a:ext cx="3" cy="3"/>
                  </a:xfrm>
                  <a:custGeom>
                    <a:avLst/>
                    <a:gdLst>
                      <a:gd name="T0" fmla="*/ 5 w 5"/>
                      <a:gd name="T1" fmla="*/ 5 h 6"/>
                      <a:gd name="T2" fmla="*/ 4 w 5"/>
                      <a:gd name="T3" fmla="*/ 3 h 6"/>
                      <a:gd name="T4" fmla="*/ 2 w 5"/>
                      <a:gd name="T5" fmla="*/ 0 h 6"/>
                      <a:gd name="T6" fmla="*/ 1 w 5"/>
                      <a:gd name="T7" fmla="*/ 2 h 6"/>
                      <a:gd name="T8" fmla="*/ 0 w 5"/>
                      <a:gd name="T9" fmla="*/ 3 h 6"/>
                      <a:gd name="T10" fmla="*/ 3 w 5"/>
                      <a:gd name="T11" fmla="*/ 6 h 6"/>
                      <a:gd name="T12" fmla="*/ 4 w 5"/>
                      <a:gd name="T13" fmla="*/ 5 h 6"/>
                      <a:gd name="T14" fmla="*/ 5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5" y="5"/>
                        </a:moveTo>
                        <a:lnTo>
                          <a:pt x="4" y="3"/>
                        </a:lnTo>
                        <a:lnTo>
                          <a:pt x="2" y="0"/>
                        </a:lnTo>
                        <a:lnTo>
                          <a:pt x="1" y="2"/>
                        </a:lnTo>
                        <a:lnTo>
                          <a:pt x="0" y="3"/>
                        </a:lnTo>
                        <a:lnTo>
                          <a:pt x="3" y="6"/>
                        </a:lnTo>
                        <a:lnTo>
                          <a:pt x="4" y="5"/>
                        </a:lnTo>
                        <a:lnTo>
                          <a:pt x="5"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1" name="Freeform 1529"/>
                  <p:cNvSpPr>
                    <a:spLocks/>
                  </p:cNvSpPr>
                  <p:nvPr/>
                </p:nvSpPr>
                <p:spPr bwMode="auto">
                  <a:xfrm>
                    <a:off x="3126" y="2422"/>
                    <a:ext cx="1" cy="3"/>
                  </a:xfrm>
                  <a:custGeom>
                    <a:avLst/>
                    <a:gdLst>
                      <a:gd name="T0" fmla="*/ 2 w 3"/>
                      <a:gd name="T1" fmla="*/ 4 h 6"/>
                      <a:gd name="T2" fmla="*/ 3 w 3"/>
                      <a:gd name="T3" fmla="*/ 4 h 6"/>
                      <a:gd name="T4" fmla="*/ 2 w 3"/>
                      <a:gd name="T5" fmla="*/ 1 h 6"/>
                      <a:gd name="T6" fmla="*/ 2 w 3"/>
                      <a:gd name="T7" fmla="*/ 0 h 6"/>
                      <a:gd name="T8" fmla="*/ 1 w 3"/>
                      <a:gd name="T9" fmla="*/ 0 h 6"/>
                      <a:gd name="T10" fmla="*/ 0 w 3"/>
                      <a:gd name="T11" fmla="*/ 0 h 6"/>
                      <a:gd name="T12" fmla="*/ 0 w 3"/>
                      <a:gd name="T13" fmla="*/ 1 h 6"/>
                      <a:gd name="T14" fmla="*/ 2 w 3"/>
                      <a:gd name="T15" fmla="*/ 6 h 6"/>
                      <a:gd name="T16" fmla="*/ 1 w 3"/>
                      <a:gd name="T17" fmla="*/ 5 h 6"/>
                      <a:gd name="T18" fmla="*/ 2 w 3"/>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2" y="4"/>
                        </a:moveTo>
                        <a:lnTo>
                          <a:pt x="3" y="4"/>
                        </a:lnTo>
                        <a:lnTo>
                          <a:pt x="2" y="1"/>
                        </a:lnTo>
                        <a:lnTo>
                          <a:pt x="2" y="0"/>
                        </a:lnTo>
                        <a:lnTo>
                          <a:pt x="1" y="0"/>
                        </a:lnTo>
                        <a:lnTo>
                          <a:pt x="0" y="0"/>
                        </a:lnTo>
                        <a:lnTo>
                          <a:pt x="0" y="1"/>
                        </a:lnTo>
                        <a:lnTo>
                          <a:pt x="2" y="6"/>
                        </a:lnTo>
                        <a:lnTo>
                          <a:pt x="1" y="5"/>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2" name="Freeform 1530"/>
                  <p:cNvSpPr>
                    <a:spLocks/>
                  </p:cNvSpPr>
                  <p:nvPr/>
                </p:nvSpPr>
                <p:spPr bwMode="auto">
                  <a:xfrm>
                    <a:off x="3125" y="2420"/>
                    <a:ext cx="2" cy="3"/>
                  </a:xfrm>
                  <a:custGeom>
                    <a:avLst/>
                    <a:gdLst>
                      <a:gd name="T0" fmla="*/ 5 w 5"/>
                      <a:gd name="T1" fmla="*/ 3 h 4"/>
                      <a:gd name="T2" fmla="*/ 5 w 5"/>
                      <a:gd name="T3" fmla="*/ 2 h 4"/>
                      <a:gd name="T4" fmla="*/ 3 w 5"/>
                      <a:gd name="T5" fmla="*/ 0 h 4"/>
                      <a:gd name="T6" fmla="*/ 1 w 5"/>
                      <a:gd name="T7" fmla="*/ 1 h 4"/>
                      <a:gd name="T8" fmla="*/ 0 w 5"/>
                      <a:gd name="T9" fmla="*/ 2 h 4"/>
                      <a:gd name="T10" fmla="*/ 3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5" y="2"/>
                        </a:lnTo>
                        <a:lnTo>
                          <a:pt x="3" y="0"/>
                        </a:lnTo>
                        <a:lnTo>
                          <a:pt x="1" y="1"/>
                        </a:lnTo>
                        <a:lnTo>
                          <a:pt x="0" y="2"/>
                        </a:lnTo>
                        <a:lnTo>
                          <a:pt x="3" y="4"/>
                        </a:lnTo>
                        <a:lnTo>
                          <a:pt x="4" y="3"/>
                        </a:lnTo>
                        <a:lnTo>
                          <a:pt x="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3" name="Freeform 1531"/>
                  <p:cNvSpPr>
                    <a:spLocks/>
                  </p:cNvSpPr>
                  <p:nvPr/>
                </p:nvSpPr>
                <p:spPr bwMode="auto">
                  <a:xfrm>
                    <a:off x="3125" y="2420"/>
                    <a:ext cx="1" cy="2"/>
                  </a:xfrm>
                  <a:custGeom>
                    <a:avLst/>
                    <a:gdLst>
                      <a:gd name="T0" fmla="*/ 3 w 3"/>
                      <a:gd name="T1" fmla="*/ 1 h 4"/>
                      <a:gd name="T2" fmla="*/ 1 w 3"/>
                      <a:gd name="T3" fmla="*/ 0 h 4"/>
                      <a:gd name="T4" fmla="*/ 0 w 3"/>
                      <a:gd name="T5" fmla="*/ 0 h 4"/>
                      <a:gd name="T6" fmla="*/ 0 w 3"/>
                      <a:gd name="T7" fmla="*/ 2 h 4"/>
                      <a:gd name="T8" fmla="*/ 0 w 3"/>
                      <a:gd name="T9" fmla="*/ 4 h 4"/>
                      <a:gd name="T10" fmla="*/ 1 w 3"/>
                      <a:gd name="T11" fmla="*/ 4 h 4"/>
                      <a:gd name="T12" fmla="*/ 1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1" y="0"/>
                        </a:lnTo>
                        <a:lnTo>
                          <a:pt x="0" y="0"/>
                        </a:lnTo>
                        <a:lnTo>
                          <a:pt x="0" y="2"/>
                        </a:lnTo>
                        <a:lnTo>
                          <a:pt x="0" y="4"/>
                        </a:lnTo>
                        <a:lnTo>
                          <a:pt x="1" y="4"/>
                        </a:lnTo>
                        <a:lnTo>
                          <a:pt x="1"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4" name="Freeform 1532"/>
                  <p:cNvSpPr>
                    <a:spLocks/>
                  </p:cNvSpPr>
                  <p:nvPr/>
                </p:nvSpPr>
                <p:spPr bwMode="auto">
                  <a:xfrm>
                    <a:off x="3124" y="2420"/>
                    <a:ext cx="1" cy="2"/>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1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955" name="Freeform 1533"/>
                  <p:cNvSpPr>
                    <a:spLocks/>
                  </p:cNvSpPr>
                  <p:nvPr/>
                </p:nvSpPr>
                <p:spPr bwMode="auto">
                  <a:xfrm>
                    <a:off x="3123" y="2419"/>
                    <a:ext cx="2" cy="2"/>
                  </a:xfrm>
                  <a:custGeom>
                    <a:avLst/>
                    <a:gdLst>
                      <a:gd name="T0" fmla="*/ 4 w 4"/>
                      <a:gd name="T1" fmla="*/ 4 h 5"/>
                      <a:gd name="T2" fmla="*/ 4 w 4"/>
                      <a:gd name="T3" fmla="*/ 3 h 5"/>
                      <a:gd name="T4" fmla="*/ 2 w 4"/>
                      <a:gd name="T5" fmla="*/ 0 h 5"/>
                      <a:gd name="T6" fmla="*/ 1 w 4"/>
                      <a:gd name="T7" fmla="*/ 1 h 5"/>
                      <a:gd name="T8" fmla="*/ 0 w 4"/>
                      <a:gd name="T9" fmla="*/ 3 h 5"/>
                      <a:gd name="T10" fmla="*/ 2 w 4"/>
                      <a:gd name="T11" fmla="*/ 5 h 5"/>
                      <a:gd name="T12" fmla="*/ 3 w 4"/>
                      <a:gd name="T13" fmla="*/ 4 h 5"/>
                      <a:gd name="T14" fmla="*/ 4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4"/>
                        </a:moveTo>
                        <a:lnTo>
                          <a:pt x="4" y="3"/>
                        </a:lnTo>
                        <a:lnTo>
                          <a:pt x="2" y="0"/>
                        </a:lnTo>
                        <a:lnTo>
                          <a:pt x="1" y="1"/>
                        </a:lnTo>
                        <a:lnTo>
                          <a:pt x="0" y="3"/>
                        </a:lnTo>
                        <a:lnTo>
                          <a:pt x="2" y="5"/>
                        </a:lnTo>
                        <a:lnTo>
                          <a:pt x="3" y="4"/>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1" name="Group 1534"/>
                <p:cNvGrpSpPr>
                  <a:grpSpLocks/>
                </p:cNvGrpSpPr>
                <p:nvPr/>
              </p:nvGrpSpPr>
              <p:grpSpPr bwMode="auto">
                <a:xfrm>
                  <a:off x="3212" y="2377"/>
                  <a:ext cx="250" cy="68"/>
                  <a:chOff x="3093" y="2377"/>
                  <a:chExt cx="241" cy="68"/>
                </a:xfrm>
              </p:grpSpPr>
              <p:sp>
                <p:nvSpPr>
                  <p:cNvPr id="34556" name="Freeform 1535"/>
                  <p:cNvSpPr>
                    <a:spLocks/>
                  </p:cNvSpPr>
                  <p:nvPr/>
                </p:nvSpPr>
                <p:spPr bwMode="auto">
                  <a:xfrm>
                    <a:off x="3123" y="2419"/>
                    <a:ext cx="1"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0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57" name="Freeform 1536"/>
                  <p:cNvSpPr>
                    <a:spLocks/>
                  </p:cNvSpPr>
                  <p:nvPr/>
                </p:nvSpPr>
                <p:spPr bwMode="auto">
                  <a:xfrm>
                    <a:off x="3121" y="2416"/>
                    <a:ext cx="3" cy="3"/>
                  </a:xfrm>
                  <a:custGeom>
                    <a:avLst/>
                    <a:gdLst>
                      <a:gd name="T0" fmla="*/ 6 w 6"/>
                      <a:gd name="T1" fmla="*/ 4 h 5"/>
                      <a:gd name="T2" fmla="*/ 6 w 6"/>
                      <a:gd name="T3" fmla="*/ 3 h 5"/>
                      <a:gd name="T4" fmla="*/ 3 w 6"/>
                      <a:gd name="T5" fmla="*/ 0 h 5"/>
                      <a:gd name="T6" fmla="*/ 1 w 6"/>
                      <a:gd name="T7" fmla="*/ 1 h 5"/>
                      <a:gd name="T8" fmla="*/ 0 w 6"/>
                      <a:gd name="T9" fmla="*/ 2 h 5"/>
                      <a:gd name="T10" fmla="*/ 4 w 6"/>
                      <a:gd name="T11" fmla="*/ 5 h 5"/>
                      <a:gd name="T12" fmla="*/ 5 w 6"/>
                      <a:gd name="T13" fmla="*/ 4 h 5"/>
                      <a:gd name="T14" fmla="*/ 6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4"/>
                        </a:moveTo>
                        <a:lnTo>
                          <a:pt x="6" y="3"/>
                        </a:lnTo>
                        <a:lnTo>
                          <a:pt x="3" y="0"/>
                        </a:lnTo>
                        <a:lnTo>
                          <a:pt x="1" y="1"/>
                        </a:lnTo>
                        <a:lnTo>
                          <a:pt x="0" y="2"/>
                        </a:lnTo>
                        <a:lnTo>
                          <a:pt x="4" y="5"/>
                        </a:lnTo>
                        <a:lnTo>
                          <a:pt x="5" y="4"/>
                        </a:lnTo>
                        <a:lnTo>
                          <a:pt x="6"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58" name="Freeform 1537"/>
                  <p:cNvSpPr>
                    <a:spLocks/>
                  </p:cNvSpPr>
                  <p:nvPr/>
                </p:nvSpPr>
                <p:spPr bwMode="auto">
                  <a:xfrm>
                    <a:off x="3121" y="2416"/>
                    <a:ext cx="1" cy="2"/>
                  </a:xfrm>
                  <a:custGeom>
                    <a:avLst/>
                    <a:gdLst>
                      <a:gd name="T0" fmla="*/ 3 w 3"/>
                      <a:gd name="T1" fmla="*/ 1 h 4"/>
                      <a:gd name="T2" fmla="*/ 1 w 3"/>
                      <a:gd name="T3" fmla="*/ 0 h 4"/>
                      <a:gd name="T4" fmla="*/ 0 w 3"/>
                      <a:gd name="T5" fmla="*/ 0 h 4"/>
                      <a:gd name="T6" fmla="*/ 0 w 3"/>
                      <a:gd name="T7" fmla="*/ 2 h 4"/>
                      <a:gd name="T8" fmla="*/ 0 w 3"/>
                      <a:gd name="T9" fmla="*/ 4 h 4"/>
                      <a:gd name="T10" fmla="*/ 1 w 3"/>
                      <a:gd name="T11" fmla="*/ 4 h 4"/>
                      <a:gd name="T12" fmla="*/ 1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1" y="0"/>
                        </a:lnTo>
                        <a:lnTo>
                          <a:pt x="0" y="0"/>
                        </a:lnTo>
                        <a:lnTo>
                          <a:pt x="0" y="2"/>
                        </a:lnTo>
                        <a:lnTo>
                          <a:pt x="0" y="4"/>
                        </a:lnTo>
                        <a:lnTo>
                          <a:pt x="1" y="4"/>
                        </a:lnTo>
                        <a:lnTo>
                          <a:pt x="1"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59" name="Freeform 1538"/>
                  <p:cNvSpPr>
                    <a:spLocks/>
                  </p:cNvSpPr>
                  <p:nvPr/>
                </p:nvSpPr>
                <p:spPr bwMode="auto">
                  <a:xfrm>
                    <a:off x="3121" y="2416"/>
                    <a:ext cx="1" cy="2"/>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1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0" name="Freeform 1539"/>
                  <p:cNvSpPr>
                    <a:spLocks/>
                  </p:cNvSpPr>
                  <p:nvPr/>
                </p:nvSpPr>
                <p:spPr bwMode="auto">
                  <a:xfrm>
                    <a:off x="3120" y="2415"/>
                    <a:ext cx="2" cy="2"/>
                  </a:xfrm>
                  <a:custGeom>
                    <a:avLst/>
                    <a:gdLst>
                      <a:gd name="T0" fmla="*/ 3 w 3"/>
                      <a:gd name="T1" fmla="*/ 3 h 5"/>
                      <a:gd name="T2" fmla="*/ 3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2" y="5"/>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1" name="Freeform 1540"/>
                  <p:cNvSpPr>
                    <a:spLocks/>
                  </p:cNvSpPr>
                  <p:nvPr/>
                </p:nvSpPr>
                <p:spPr bwMode="auto">
                  <a:xfrm>
                    <a:off x="3119" y="2416"/>
                    <a:ext cx="2"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1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2" name="Freeform 1541"/>
                  <p:cNvSpPr>
                    <a:spLocks/>
                  </p:cNvSpPr>
                  <p:nvPr/>
                </p:nvSpPr>
                <p:spPr bwMode="auto">
                  <a:xfrm>
                    <a:off x="3119" y="2415"/>
                    <a:ext cx="2" cy="2"/>
                  </a:xfrm>
                  <a:custGeom>
                    <a:avLst/>
                    <a:gdLst>
                      <a:gd name="T0" fmla="*/ 2 w 2"/>
                      <a:gd name="T1" fmla="*/ 3 h 5"/>
                      <a:gd name="T2" fmla="*/ 2 w 2"/>
                      <a:gd name="T3" fmla="*/ 0 h 5"/>
                      <a:gd name="T4" fmla="*/ 0 w 2"/>
                      <a:gd name="T5" fmla="*/ 0 h 5"/>
                      <a:gd name="T6" fmla="*/ 0 w 2"/>
                      <a:gd name="T7" fmla="*/ 3 h 5"/>
                      <a:gd name="T8" fmla="*/ 0 w 2"/>
                      <a:gd name="T9" fmla="*/ 5 h 5"/>
                      <a:gd name="T10" fmla="*/ 1 w 2"/>
                      <a:gd name="T11" fmla="*/ 5 h 5"/>
                      <a:gd name="T12" fmla="*/ 1 w 2"/>
                      <a:gd name="T13" fmla="*/ 3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0" y="0"/>
                        </a:lnTo>
                        <a:lnTo>
                          <a:pt x="0" y="3"/>
                        </a:lnTo>
                        <a:lnTo>
                          <a:pt x="0" y="5"/>
                        </a:lnTo>
                        <a:lnTo>
                          <a:pt x="1" y="5"/>
                        </a:lnTo>
                        <a:lnTo>
                          <a:pt x="1" y="3"/>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3" name="Freeform 1542"/>
                  <p:cNvSpPr>
                    <a:spLocks/>
                  </p:cNvSpPr>
                  <p:nvPr/>
                </p:nvSpPr>
                <p:spPr bwMode="auto">
                  <a:xfrm>
                    <a:off x="3118" y="2415"/>
                    <a:ext cx="2" cy="2"/>
                  </a:xfrm>
                  <a:custGeom>
                    <a:avLst/>
                    <a:gdLst>
                      <a:gd name="T0" fmla="*/ 2 w 3"/>
                      <a:gd name="T1" fmla="*/ 3 h 5"/>
                      <a:gd name="T2" fmla="*/ 3 w 3"/>
                      <a:gd name="T3" fmla="*/ 1 h 5"/>
                      <a:gd name="T4" fmla="*/ 2 w 3"/>
                      <a:gd name="T5" fmla="*/ 0 h 5"/>
                      <a:gd name="T6" fmla="*/ 1 w 3"/>
                      <a:gd name="T7" fmla="*/ 1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1"/>
                        </a:lnTo>
                        <a:lnTo>
                          <a:pt x="2" y="0"/>
                        </a:lnTo>
                        <a:lnTo>
                          <a:pt x="1" y="1"/>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4" name="Freeform 1543"/>
                  <p:cNvSpPr>
                    <a:spLocks/>
                  </p:cNvSpPr>
                  <p:nvPr/>
                </p:nvSpPr>
                <p:spPr bwMode="auto">
                  <a:xfrm>
                    <a:off x="3118" y="2414"/>
                    <a:ext cx="1" cy="2"/>
                  </a:xfrm>
                  <a:custGeom>
                    <a:avLst/>
                    <a:gdLst>
                      <a:gd name="T0" fmla="*/ 2 w 2"/>
                      <a:gd name="T1" fmla="*/ 1 h 5"/>
                      <a:gd name="T2" fmla="*/ 1 w 2"/>
                      <a:gd name="T3" fmla="*/ 0 h 5"/>
                      <a:gd name="T4" fmla="*/ 0 w 2"/>
                      <a:gd name="T5" fmla="*/ 0 h 5"/>
                      <a:gd name="T6" fmla="*/ 0 w 2"/>
                      <a:gd name="T7" fmla="*/ 2 h 5"/>
                      <a:gd name="T8" fmla="*/ 0 w 2"/>
                      <a:gd name="T9" fmla="*/ 5 h 5"/>
                      <a:gd name="T10" fmla="*/ 1 w 2"/>
                      <a:gd name="T11" fmla="*/ 5 h 5"/>
                      <a:gd name="T12" fmla="*/ 1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1" y="0"/>
                        </a:lnTo>
                        <a:lnTo>
                          <a:pt x="0" y="0"/>
                        </a:lnTo>
                        <a:lnTo>
                          <a:pt x="0" y="2"/>
                        </a:lnTo>
                        <a:lnTo>
                          <a:pt x="0" y="5"/>
                        </a:lnTo>
                        <a:lnTo>
                          <a:pt x="1" y="5"/>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5" name="Freeform 1544"/>
                  <p:cNvSpPr>
                    <a:spLocks/>
                  </p:cNvSpPr>
                  <p:nvPr/>
                </p:nvSpPr>
                <p:spPr bwMode="auto">
                  <a:xfrm>
                    <a:off x="3117" y="2414"/>
                    <a:ext cx="2" cy="2"/>
                  </a:xfrm>
                  <a:custGeom>
                    <a:avLst/>
                    <a:gdLst>
                      <a:gd name="T0" fmla="*/ 3 w 4"/>
                      <a:gd name="T1" fmla="*/ 2 h 5"/>
                      <a:gd name="T2" fmla="*/ 4 w 4"/>
                      <a:gd name="T3" fmla="*/ 1 h 5"/>
                      <a:gd name="T4" fmla="*/ 3 w 4"/>
                      <a:gd name="T5" fmla="*/ 0 h 5"/>
                      <a:gd name="T6" fmla="*/ 1 w 4"/>
                      <a:gd name="T7" fmla="*/ 1 h 5"/>
                      <a:gd name="T8" fmla="*/ 0 w 4"/>
                      <a:gd name="T9" fmla="*/ 2 h 5"/>
                      <a:gd name="T10" fmla="*/ 3 w 4"/>
                      <a:gd name="T11" fmla="*/ 5 h 5"/>
                      <a:gd name="T12" fmla="*/ 3 w 4"/>
                      <a:gd name="T13" fmla="*/ 5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4" y="1"/>
                        </a:lnTo>
                        <a:lnTo>
                          <a:pt x="3" y="0"/>
                        </a:lnTo>
                        <a:lnTo>
                          <a:pt x="1" y="1"/>
                        </a:lnTo>
                        <a:lnTo>
                          <a:pt x="0" y="2"/>
                        </a:lnTo>
                        <a:lnTo>
                          <a:pt x="3" y="5"/>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6" name="Freeform 1545"/>
                  <p:cNvSpPr>
                    <a:spLocks/>
                  </p:cNvSpPr>
                  <p:nvPr/>
                </p:nvSpPr>
                <p:spPr bwMode="auto">
                  <a:xfrm>
                    <a:off x="3117" y="2413"/>
                    <a:ext cx="1" cy="3"/>
                  </a:xfrm>
                  <a:custGeom>
                    <a:avLst/>
                    <a:gdLst>
                      <a:gd name="T0" fmla="*/ 4 w 4"/>
                      <a:gd name="T1" fmla="*/ 1 h 5"/>
                      <a:gd name="T2" fmla="*/ 2 w 4"/>
                      <a:gd name="T3" fmla="*/ 0 h 5"/>
                      <a:gd name="T4" fmla="*/ 0 w 4"/>
                      <a:gd name="T5" fmla="*/ 0 h 5"/>
                      <a:gd name="T6" fmla="*/ 0 w 4"/>
                      <a:gd name="T7" fmla="*/ 2 h 5"/>
                      <a:gd name="T8" fmla="*/ 0 w 4"/>
                      <a:gd name="T9" fmla="*/ 5 h 5"/>
                      <a:gd name="T10" fmla="*/ 2 w 4"/>
                      <a:gd name="T11" fmla="*/ 5 h 5"/>
                      <a:gd name="T12" fmla="*/ 2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2" y="0"/>
                        </a:lnTo>
                        <a:lnTo>
                          <a:pt x="0" y="0"/>
                        </a:lnTo>
                        <a:lnTo>
                          <a:pt x="0" y="2"/>
                        </a:lnTo>
                        <a:lnTo>
                          <a:pt x="0" y="5"/>
                        </a:lnTo>
                        <a:lnTo>
                          <a:pt x="2" y="5"/>
                        </a:lnTo>
                        <a:lnTo>
                          <a:pt x="2"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7" name="Freeform 1546"/>
                  <p:cNvSpPr>
                    <a:spLocks/>
                  </p:cNvSpPr>
                  <p:nvPr/>
                </p:nvSpPr>
                <p:spPr bwMode="auto">
                  <a:xfrm>
                    <a:off x="3116" y="2414"/>
                    <a:ext cx="1" cy="2"/>
                  </a:xfrm>
                  <a:custGeom>
                    <a:avLst/>
                    <a:gdLst>
                      <a:gd name="T0" fmla="*/ 1 w 2"/>
                      <a:gd name="T1" fmla="*/ 1 h 4"/>
                      <a:gd name="T2" fmla="*/ 2 w 2"/>
                      <a:gd name="T3" fmla="*/ 1 h 4"/>
                      <a:gd name="T4" fmla="*/ 2 w 2"/>
                      <a:gd name="T5" fmla="*/ 0 h 4"/>
                      <a:gd name="T6" fmla="*/ 1 w 2"/>
                      <a:gd name="T7" fmla="*/ 0 h 4"/>
                      <a:gd name="T8" fmla="*/ 0 w 2"/>
                      <a:gd name="T9" fmla="*/ 0 h 4"/>
                      <a:gd name="T10" fmla="*/ 0 w 2"/>
                      <a:gd name="T11" fmla="*/ 4 h 4"/>
                      <a:gd name="T12" fmla="*/ 1 w 2"/>
                      <a:gd name="T13" fmla="*/ 4 h 4"/>
                      <a:gd name="T14" fmla="*/ 1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1"/>
                        </a:moveTo>
                        <a:lnTo>
                          <a:pt x="2" y="1"/>
                        </a:lnTo>
                        <a:lnTo>
                          <a:pt x="2" y="0"/>
                        </a:lnTo>
                        <a:lnTo>
                          <a:pt x="1" y="0"/>
                        </a:lnTo>
                        <a:lnTo>
                          <a:pt x="0" y="0"/>
                        </a:lnTo>
                        <a:lnTo>
                          <a:pt x="0" y="4"/>
                        </a:lnTo>
                        <a:lnTo>
                          <a:pt x="1" y="4"/>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8" name="Freeform 1547"/>
                  <p:cNvSpPr>
                    <a:spLocks/>
                  </p:cNvSpPr>
                  <p:nvPr/>
                </p:nvSpPr>
                <p:spPr bwMode="auto">
                  <a:xfrm>
                    <a:off x="3115" y="2413"/>
                    <a:ext cx="2" cy="2"/>
                  </a:xfrm>
                  <a:custGeom>
                    <a:avLst/>
                    <a:gdLst>
                      <a:gd name="T0" fmla="*/ 3 w 3"/>
                      <a:gd name="T1" fmla="*/ 1 h 3"/>
                      <a:gd name="T2" fmla="*/ 3 w 3"/>
                      <a:gd name="T3" fmla="*/ 1 h 3"/>
                      <a:gd name="T4" fmla="*/ 1 w 3"/>
                      <a:gd name="T5" fmla="*/ 0 h 3"/>
                      <a:gd name="T6" fmla="*/ 0 w 3"/>
                      <a:gd name="T7" fmla="*/ 1 h 3"/>
                      <a:gd name="T8" fmla="*/ 1 w 3"/>
                      <a:gd name="T9" fmla="*/ 2 h 3"/>
                      <a:gd name="T10" fmla="*/ 2 w 3"/>
                      <a:gd name="T11" fmla="*/ 3 h 3"/>
                      <a:gd name="T12" fmla="*/ 3 w 3"/>
                      <a:gd name="T13" fmla="*/ 2 h 3"/>
                      <a:gd name="T14" fmla="*/ 2 w 3"/>
                      <a:gd name="T15" fmla="*/ 1 h 3"/>
                      <a:gd name="T16" fmla="*/ 3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1"/>
                        </a:moveTo>
                        <a:lnTo>
                          <a:pt x="3" y="1"/>
                        </a:lnTo>
                        <a:lnTo>
                          <a:pt x="1" y="0"/>
                        </a:lnTo>
                        <a:lnTo>
                          <a:pt x="0" y="1"/>
                        </a:lnTo>
                        <a:lnTo>
                          <a:pt x="1" y="2"/>
                        </a:lnTo>
                        <a:lnTo>
                          <a:pt x="2" y="3"/>
                        </a:lnTo>
                        <a:lnTo>
                          <a:pt x="3" y="2"/>
                        </a:lnTo>
                        <a:lnTo>
                          <a:pt x="2"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69" name="Freeform 1548"/>
                  <p:cNvSpPr>
                    <a:spLocks/>
                  </p:cNvSpPr>
                  <p:nvPr/>
                </p:nvSpPr>
                <p:spPr bwMode="auto">
                  <a:xfrm>
                    <a:off x="3115" y="2414"/>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1 h 2"/>
                      <a:gd name="T12" fmla="*/ 2 w 2"/>
                      <a:gd name="T13" fmla="*/ 2 h 2"/>
                      <a:gd name="T14" fmla="*/ 2 w 2"/>
                      <a:gd name="T15" fmla="*/ 2 h 2"/>
                      <a:gd name="T16" fmla="*/ 1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1" y="1"/>
                        </a:moveTo>
                        <a:lnTo>
                          <a:pt x="2" y="1"/>
                        </a:lnTo>
                        <a:lnTo>
                          <a:pt x="2" y="0"/>
                        </a:lnTo>
                        <a:lnTo>
                          <a:pt x="1" y="0"/>
                        </a:lnTo>
                        <a:lnTo>
                          <a:pt x="0" y="0"/>
                        </a:lnTo>
                        <a:lnTo>
                          <a:pt x="0" y="1"/>
                        </a:lnTo>
                        <a:lnTo>
                          <a:pt x="2"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0" name="Freeform 1549"/>
                  <p:cNvSpPr>
                    <a:spLocks/>
                  </p:cNvSpPr>
                  <p:nvPr/>
                </p:nvSpPr>
                <p:spPr bwMode="auto">
                  <a:xfrm>
                    <a:off x="3115" y="2413"/>
                    <a:ext cx="2" cy="2"/>
                  </a:xfrm>
                  <a:custGeom>
                    <a:avLst/>
                    <a:gdLst>
                      <a:gd name="T0" fmla="*/ 3 w 3"/>
                      <a:gd name="T1" fmla="*/ 1 h 3"/>
                      <a:gd name="T2" fmla="*/ 3 w 3"/>
                      <a:gd name="T3" fmla="*/ 1 h 3"/>
                      <a:gd name="T4" fmla="*/ 1 w 3"/>
                      <a:gd name="T5" fmla="*/ 0 h 3"/>
                      <a:gd name="T6" fmla="*/ 0 w 3"/>
                      <a:gd name="T7" fmla="*/ 1 h 3"/>
                      <a:gd name="T8" fmla="*/ 1 w 3"/>
                      <a:gd name="T9" fmla="*/ 2 h 3"/>
                      <a:gd name="T10" fmla="*/ 2 w 3"/>
                      <a:gd name="T11" fmla="*/ 3 h 3"/>
                      <a:gd name="T12" fmla="*/ 3 w 3"/>
                      <a:gd name="T13" fmla="*/ 2 h 3"/>
                      <a:gd name="T14" fmla="*/ 2 w 3"/>
                      <a:gd name="T15" fmla="*/ 1 h 3"/>
                      <a:gd name="T16" fmla="*/ 3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1"/>
                        </a:moveTo>
                        <a:lnTo>
                          <a:pt x="3" y="1"/>
                        </a:lnTo>
                        <a:lnTo>
                          <a:pt x="1" y="0"/>
                        </a:lnTo>
                        <a:lnTo>
                          <a:pt x="0" y="1"/>
                        </a:lnTo>
                        <a:lnTo>
                          <a:pt x="1" y="2"/>
                        </a:lnTo>
                        <a:lnTo>
                          <a:pt x="2" y="3"/>
                        </a:lnTo>
                        <a:lnTo>
                          <a:pt x="3" y="2"/>
                        </a:lnTo>
                        <a:lnTo>
                          <a:pt x="2" y="1"/>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1" name="Freeform 1550"/>
                  <p:cNvSpPr>
                    <a:spLocks/>
                  </p:cNvSpPr>
                  <p:nvPr/>
                </p:nvSpPr>
                <p:spPr bwMode="auto">
                  <a:xfrm>
                    <a:off x="3115" y="2414"/>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1 h 2"/>
                      <a:gd name="T12" fmla="*/ 2 w 2"/>
                      <a:gd name="T13" fmla="*/ 2 h 2"/>
                      <a:gd name="T14" fmla="*/ 2 w 2"/>
                      <a:gd name="T15" fmla="*/ 2 h 2"/>
                      <a:gd name="T16" fmla="*/ 1 w 2"/>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1" y="1"/>
                        </a:moveTo>
                        <a:lnTo>
                          <a:pt x="2" y="1"/>
                        </a:lnTo>
                        <a:lnTo>
                          <a:pt x="2" y="0"/>
                        </a:lnTo>
                        <a:lnTo>
                          <a:pt x="1" y="0"/>
                        </a:lnTo>
                        <a:lnTo>
                          <a:pt x="0" y="0"/>
                        </a:lnTo>
                        <a:lnTo>
                          <a:pt x="0" y="1"/>
                        </a:lnTo>
                        <a:lnTo>
                          <a:pt x="2"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2" name="Freeform 1551"/>
                  <p:cNvSpPr>
                    <a:spLocks/>
                  </p:cNvSpPr>
                  <p:nvPr/>
                </p:nvSpPr>
                <p:spPr bwMode="auto">
                  <a:xfrm>
                    <a:off x="3114" y="2413"/>
                    <a:ext cx="2" cy="2"/>
                  </a:xfrm>
                  <a:custGeom>
                    <a:avLst/>
                    <a:gdLst>
                      <a:gd name="T0" fmla="*/ 4 w 4"/>
                      <a:gd name="T1" fmla="*/ 1 h 3"/>
                      <a:gd name="T2" fmla="*/ 4 w 4"/>
                      <a:gd name="T3" fmla="*/ 1 h 3"/>
                      <a:gd name="T4" fmla="*/ 2 w 4"/>
                      <a:gd name="T5" fmla="*/ 0 h 3"/>
                      <a:gd name="T6" fmla="*/ 0 w 4"/>
                      <a:gd name="T7" fmla="*/ 1 h 3"/>
                      <a:gd name="T8" fmla="*/ 2 w 4"/>
                      <a:gd name="T9" fmla="*/ 2 h 3"/>
                      <a:gd name="T10" fmla="*/ 3 w 4"/>
                      <a:gd name="T11" fmla="*/ 3 h 3"/>
                      <a:gd name="T12" fmla="*/ 4 w 4"/>
                      <a:gd name="T13" fmla="*/ 2 h 3"/>
                      <a:gd name="T14" fmla="*/ 3 w 4"/>
                      <a:gd name="T15" fmla="*/ 1 h 3"/>
                      <a:gd name="T16" fmla="*/ 4 w 4"/>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1"/>
                        </a:moveTo>
                        <a:lnTo>
                          <a:pt x="4" y="1"/>
                        </a:lnTo>
                        <a:lnTo>
                          <a:pt x="2" y="0"/>
                        </a:lnTo>
                        <a:lnTo>
                          <a:pt x="0" y="1"/>
                        </a:lnTo>
                        <a:lnTo>
                          <a:pt x="2" y="2"/>
                        </a:lnTo>
                        <a:lnTo>
                          <a:pt x="3" y="3"/>
                        </a:lnTo>
                        <a:lnTo>
                          <a:pt x="4" y="2"/>
                        </a:lnTo>
                        <a:lnTo>
                          <a:pt x="3" y="1"/>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3" name="Freeform 1552"/>
                  <p:cNvSpPr>
                    <a:spLocks/>
                  </p:cNvSpPr>
                  <p:nvPr/>
                </p:nvSpPr>
                <p:spPr bwMode="auto">
                  <a:xfrm>
                    <a:off x="3114" y="2413"/>
                    <a:ext cx="1" cy="3"/>
                  </a:xfrm>
                  <a:custGeom>
                    <a:avLst/>
                    <a:gdLst>
                      <a:gd name="T0" fmla="*/ 3 w 4"/>
                      <a:gd name="T1" fmla="*/ 2 h 5"/>
                      <a:gd name="T2" fmla="*/ 4 w 4"/>
                      <a:gd name="T3" fmla="*/ 1 h 5"/>
                      <a:gd name="T4" fmla="*/ 3 w 4"/>
                      <a:gd name="T5" fmla="*/ 0 h 5"/>
                      <a:gd name="T6" fmla="*/ 1 w 4"/>
                      <a:gd name="T7" fmla="*/ 1 h 5"/>
                      <a:gd name="T8" fmla="*/ 0 w 4"/>
                      <a:gd name="T9" fmla="*/ 2 h 5"/>
                      <a:gd name="T10" fmla="*/ 3 w 4"/>
                      <a:gd name="T11" fmla="*/ 5 h 5"/>
                      <a:gd name="T12" fmla="*/ 4 w 4"/>
                      <a:gd name="T13" fmla="*/ 3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4" y="1"/>
                        </a:lnTo>
                        <a:lnTo>
                          <a:pt x="3" y="0"/>
                        </a:lnTo>
                        <a:lnTo>
                          <a:pt x="1" y="1"/>
                        </a:lnTo>
                        <a:lnTo>
                          <a:pt x="0" y="2"/>
                        </a:lnTo>
                        <a:lnTo>
                          <a:pt x="3" y="5"/>
                        </a:lnTo>
                        <a:lnTo>
                          <a:pt x="4"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4" name="Freeform 1553"/>
                  <p:cNvSpPr>
                    <a:spLocks/>
                  </p:cNvSpPr>
                  <p:nvPr/>
                </p:nvSpPr>
                <p:spPr bwMode="auto">
                  <a:xfrm>
                    <a:off x="3114" y="2413"/>
                    <a:ext cx="1" cy="1"/>
                  </a:xfrm>
                  <a:custGeom>
                    <a:avLst/>
                    <a:gdLst>
                      <a:gd name="T0" fmla="*/ 3 w 3"/>
                      <a:gd name="T1" fmla="*/ 0 h 1"/>
                      <a:gd name="T2" fmla="*/ 3 w 3"/>
                      <a:gd name="T3" fmla="*/ 0 h 1"/>
                      <a:gd name="T4" fmla="*/ 0 w 3"/>
                      <a:gd name="T5" fmla="*/ 1 h 1"/>
                      <a:gd name="T6" fmla="*/ 3 w 3"/>
                      <a:gd name="T7" fmla="*/ 1 h 1"/>
                      <a:gd name="T8" fmla="*/ 1 w 3"/>
                      <a:gd name="T9" fmla="*/ 1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0"/>
                        </a:lnTo>
                        <a:lnTo>
                          <a:pt x="0" y="1"/>
                        </a:lnTo>
                        <a:lnTo>
                          <a:pt x="3" y="1"/>
                        </a:lnTo>
                        <a:lnTo>
                          <a:pt x="1" y="1"/>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5" name="Freeform 1554"/>
                  <p:cNvSpPr>
                    <a:spLocks/>
                  </p:cNvSpPr>
                  <p:nvPr/>
                </p:nvSpPr>
                <p:spPr bwMode="auto">
                  <a:xfrm>
                    <a:off x="3114" y="2414"/>
                    <a:ext cx="1" cy="1"/>
                  </a:xfrm>
                  <a:custGeom>
                    <a:avLst/>
                    <a:gdLst>
                      <a:gd name="T0" fmla="*/ 0 w 3"/>
                      <a:gd name="T1" fmla="*/ 0 h 1"/>
                      <a:gd name="T2" fmla="*/ 0 w 3"/>
                      <a:gd name="T3" fmla="*/ 1 h 1"/>
                      <a:gd name="T4" fmla="*/ 1 w 3"/>
                      <a:gd name="T5" fmla="*/ 1 h 1"/>
                      <a:gd name="T6" fmla="*/ 3 w 3"/>
                      <a:gd name="T7" fmla="*/ 1 h 1"/>
                      <a:gd name="T8" fmla="*/ 3 w 3"/>
                      <a:gd name="T9" fmla="*/ 0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0" y="1"/>
                        </a:lnTo>
                        <a:lnTo>
                          <a:pt x="1" y="1"/>
                        </a:lnTo>
                        <a:lnTo>
                          <a:pt x="3" y="1"/>
                        </a:lnTo>
                        <a:lnTo>
                          <a:pt x="3" y="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6" name="Freeform 1555"/>
                  <p:cNvSpPr>
                    <a:spLocks/>
                  </p:cNvSpPr>
                  <p:nvPr/>
                </p:nvSpPr>
                <p:spPr bwMode="auto">
                  <a:xfrm>
                    <a:off x="3113" y="2413"/>
                    <a:ext cx="2" cy="2"/>
                  </a:xfrm>
                  <a:custGeom>
                    <a:avLst/>
                    <a:gdLst>
                      <a:gd name="T0" fmla="*/ 2 w 4"/>
                      <a:gd name="T1" fmla="*/ 2 h 3"/>
                      <a:gd name="T2" fmla="*/ 4 w 4"/>
                      <a:gd name="T3" fmla="*/ 1 h 3"/>
                      <a:gd name="T4" fmla="*/ 2 w 4"/>
                      <a:gd name="T5" fmla="*/ 0 h 3"/>
                      <a:gd name="T6" fmla="*/ 1 w 4"/>
                      <a:gd name="T7" fmla="*/ 1 h 3"/>
                      <a:gd name="T8" fmla="*/ 0 w 4"/>
                      <a:gd name="T9" fmla="*/ 2 h 3"/>
                      <a:gd name="T10" fmla="*/ 1 w 4"/>
                      <a:gd name="T11" fmla="*/ 3 h 3"/>
                      <a:gd name="T12" fmla="*/ 4 w 4"/>
                      <a:gd name="T13" fmla="*/ 2 h 3"/>
                      <a:gd name="T14" fmla="*/ 4 w 4"/>
                      <a:gd name="T15" fmla="*/ 2 h 3"/>
                      <a:gd name="T16" fmla="*/ 2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2" y="2"/>
                        </a:moveTo>
                        <a:lnTo>
                          <a:pt x="4" y="1"/>
                        </a:lnTo>
                        <a:lnTo>
                          <a:pt x="2" y="0"/>
                        </a:lnTo>
                        <a:lnTo>
                          <a:pt x="1" y="1"/>
                        </a:lnTo>
                        <a:lnTo>
                          <a:pt x="0" y="2"/>
                        </a:lnTo>
                        <a:lnTo>
                          <a:pt x="1" y="3"/>
                        </a:lnTo>
                        <a:lnTo>
                          <a:pt x="4"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7" name="Freeform 1556"/>
                  <p:cNvSpPr>
                    <a:spLocks/>
                  </p:cNvSpPr>
                  <p:nvPr/>
                </p:nvSpPr>
                <p:spPr bwMode="auto">
                  <a:xfrm>
                    <a:off x="3113" y="2413"/>
                    <a:ext cx="1" cy="2"/>
                  </a:xfrm>
                  <a:custGeom>
                    <a:avLst/>
                    <a:gdLst>
                      <a:gd name="T0" fmla="*/ 3 w 3"/>
                      <a:gd name="T1" fmla="*/ 1 h 4"/>
                      <a:gd name="T2" fmla="*/ 2 w 3"/>
                      <a:gd name="T3" fmla="*/ 0 h 4"/>
                      <a:gd name="T4" fmla="*/ 0 w 3"/>
                      <a:gd name="T5" fmla="*/ 2 h 4"/>
                      <a:gd name="T6" fmla="*/ 1 w 3"/>
                      <a:gd name="T7" fmla="*/ 3 h 4"/>
                      <a:gd name="T8" fmla="*/ 2 w 3"/>
                      <a:gd name="T9" fmla="*/ 4 h 4"/>
                      <a:gd name="T10" fmla="*/ 3 w 3"/>
                      <a:gd name="T11" fmla="*/ 3 h 4"/>
                      <a:gd name="T12" fmla="*/ 2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2" y="0"/>
                        </a:lnTo>
                        <a:lnTo>
                          <a:pt x="0" y="2"/>
                        </a:lnTo>
                        <a:lnTo>
                          <a:pt x="1" y="3"/>
                        </a:lnTo>
                        <a:lnTo>
                          <a:pt x="2" y="4"/>
                        </a:lnTo>
                        <a:lnTo>
                          <a:pt x="3"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8" name="Freeform 1557"/>
                  <p:cNvSpPr>
                    <a:spLocks/>
                  </p:cNvSpPr>
                  <p:nvPr/>
                </p:nvSpPr>
                <p:spPr bwMode="auto">
                  <a:xfrm>
                    <a:off x="3112" y="2413"/>
                    <a:ext cx="2" cy="3"/>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3 w 3"/>
                      <a:gd name="T13" fmla="*/ 3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3"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79" name="Freeform 1558"/>
                  <p:cNvSpPr>
                    <a:spLocks/>
                  </p:cNvSpPr>
                  <p:nvPr/>
                </p:nvSpPr>
                <p:spPr bwMode="auto">
                  <a:xfrm>
                    <a:off x="3111" y="2413"/>
                    <a:ext cx="2" cy="2"/>
                  </a:xfrm>
                  <a:custGeom>
                    <a:avLst/>
                    <a:gdLst>
                      <a:gd name="T0" fmla="*/ 3 w 3"/>
                      <a:gd name="T1" fmla="*/ 1 h 4"/>
                      <a:gd name="T2" fmla="*/ 2 w 3"/>
                      <a:gd name="T3" fmla="*/ 0 h 4"/>
                      <a:gd name="T4" fmla="*/ 0 w 3"/>
                      <a:gd name="T5" fmla="*/ 2 h 4"/>
                      <a:gd name="T6" fmla="*/ 1 w 3"/>
                      <a:gd name="T7" fmla="*/ 3 h 4"/>
                      <a:gd name="T8" fmla="*/ 2 w 3"/>
                      <a:gd name="T9" fmla="*/ 4 h 4"/>
                      <a:gd name="T10" fmla="*/ 3 w 3"/>
                      <a:gd name="T11" fmla="*/ 3 h 4"/>
                      <a:gd name="T12" fmla="*/ 2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2" y="0"/>
                        </a:lnTo>
                        <a:lnTo>
                          <a:pt x="0" y="2"/>
                        </a:lnTo>
                        <a:lnTo>
                          <a:pt x="1" y="3"/>
                        </a:lnTo>
                        <a:lnTo>
                          <a:pt x="2" y="4"/>
                        </a:lnTo>
                        <a:lnTo>
                          <a:pt x="3"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0" name="Freeform 1559"/>
                  <p:cNvSpPr>
                    <a:spLocks/>
                  </p:cNvSpPr>
                  <p:nvPr/>
                </p:nvSpPr>
                <p:spPr bwMode="auto">
                  <a:xfrm>
                    <a:off x="3093" y="2413"/>
                    <a:ext cx="20" cy="31"/>
                  </a:xfrm>
                  <a:custGeom>
                    <a:avLst/>
                    <a:gdLst>
                      <a:gd name="T0" fmla="*/ 38 w 39"/>
                      <a:gd name="T1" fmla="*/ 2 h 61"/>
                      <a:gd name="T2" fmla="*/ 38 w 39"/>
                      <a:gd name="T3" fmla="*/ 0 h 61"/>
                      <a:gd name="T4" fmla="*/ 18 w 39"/>
                      <a:gd name="T5" fmla="*/ 0 h 61"/>
                      <a:gd name="T6" fmla="*/ 17 w 39"/>
                      <a:gd name="T7" fmla="*/ 56 h 61"/>
                      <a:gd name="T8" fmla="*/ 2 w 39"/>
                      <a:gd name="T9" fmla="*/ 56 h 61"/>
                      <a:gd name="T10" fmla="*/ 0 w 39"/>
                      <a:gd name="T11" fmla="*/ 59 h 61"/>
                      <a:gd name="T12" fmla="*/ 1 w 39"/>
                      <a:gd name="T13" fmla="*/ 61 h 61"/>
                      <a:gd name="T14" fmla="*/ 19 w 39"/>
                      <a:gd name="T15" fmla="*/ 60 h 61"/>
                      <a:gd name="T16" fmla="*/ 19 w 39"/>
                      <a:gd name="T17" fmla="*/ 5 h 61"/>
                      <a:gd name="T18" fmla="*/ 38 w 39"/>
                      <a:gd name="T19" fmla="*/ 5 h 61"/>
                      <a:gd name="T20" fmla="*/ 39 w 39"/>
                      <a:gd name="T21" fmla="*/ 3 h 61"/>
                      <a:gd name="T22" fmla="*/ 38 w 39"/>
                      <a:gd name="T23" fmla="*/ 2 h 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
                      <a:gd name="T37" fmla="*/ 0 h 61"/>
                      <a:gd name="T38" fmla="*/ 39 w 39"/>
                      <a:gd name="T39" fmla="*/ 61 h 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 h="61">
                        <a:moveTo>
                          <a:pt x="38" y="2"/>
                        </a:moveTo>
                        <a:lnTo>
                          <a:pt x="38" y="0"/>
                        </a:lnTo>
                        <a:lnTo>
                          <a:pt x="18" y="0"/>
                        </a:lnTo>
                        <a:lnTo>
                          <a:pt x="17" y="56"/>
                        </a:lnTo>
                        <a:lnTo>
                          <a:pt x="2" y="56"/>
                        </a:lnTo>
                        <a:lnTo>
                          <a:pt x="0" y="59"/>
                        </a:lnTo>
                        <a:lnTo>
                          <a:pt x="1" y="61"/>
                        </a:lnTo>
                        <a:lnTo>
                          <a:pt x="19" y="60"/>
                        </a:lnTo>
                        <a:lnTo>
                          <a:pt x="19" y="5"/>
                        </a:lnTo>
                        <a:lnTo>
                          <a:pt x="38" y="5"/>
                        </a:lnTo>
                        <a:lnTo>
                          <a:pt x="39" y="3"/>
                        </a:lnTo>
                        <a:lnTo>
                          <a:pt x="38"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1" name="Freeform 1560"/>
                  <p:cNvSpPr>
                    <a:spLocks/>
                  </p:cNvSpPr>
                  <p:nvPr/>
                </p:nvSpPr>
                <p:spPr bwMode="auto">
                  <a:xfrm>
                    <a:off x="3102" y="2386"/>
                    <a:ext cx="34" cy="21"/>
                  </a:xfrm>
                  <a:custGeom>
                    <a:avLst/>
                    <a:gdLst>
                      <a:gd name="T0" fmla="*/ 36 w 67"/>
                      <a:gd name="T1" fmla="*/ 42 h 42"/>
                      <a:gd name="T2" fmla="*/ 41 w 67"/>
                      <a:gd name="T3" fmla="*/ 41 h 42"/>
                      <a:gd name="T4" fmla="*/ 44 w 67"/>
                      <a:gd name="T5" fmla="*/ 41 h 42"/>
                      <a:gd name="T6" fmla="*/ 48 w 67"/>
                      <a:gd name="T7" fmla="*/ 41 h 42"/>
                      <a:gd name="T8" fmla="*/ 50 w 67"/>
                      <a:gd name="T9" fmla="*/ 41 h 42"/>
                      <a:gd name="T10" fmla="*/ 52 w 67"/>
                      <a:gd name="T11" fmla="*/ 40 h 42"/>
                      <a:gd name="T12" fmla="*/ 54 w 67"/>
                      <a:gd name="T13" fmla="*/ 40 h 42"/>
                      <a:gd name="T14" fmla="*/ 57 w 67"/>
                      <a:gd name="T15" fmla="*/ 39 h 42"/>
                      <a:gd name="T16" fmla="*/ 59 w 67"/>
                      <a:gd name="T17" fmla="*/ 38 h 42"/>
                      <a:gd name="T18" fmla="*/ 61 w 67"/>
                      <a:gd name="T19" fmla="*/ 36 h 42"/>
                      <a:gd name="T20" fmla="*/ 63 w 67"/>
                      <a:gd name="T21" fmla="*/ 34 h 42"/>
                      <a:gd name="T22" fmla="*/ 64 w 67"/>
                      <a:gd name="T23" fmla="*/ 33 h 42"/>
                      <a:gd name="T24" fmla="*/ 64 w 67"/>
                      <a:gd name="T25" fmla="*/ 32 h 42"/>
                      <a:gd name="T26" fmla="*/ 65 w 67"/>
                      <a:gd name="T27" fmla="*/ 30 h 42"/>
                      <a:gd name="T28" fmla="*/ 66 w 67"/>
                      <a:gd name="T29" fmla="*/ 28 h 42"/>
                      <a:gd name="T30" fmla="*/ 67 w 67"/>
                      <a:gd name="T31" fmla="*/ 26 h 42"/>
                      <a:gd name="T32" fmla="*/ 67 w 67"/>
                      <a:gd name="T33" fmla="*/ 24 h 42"/>
                      <a:gd name="T34" fmla="*/ 67 w 67"/>
                      <a:gd name="T35" fmla="*/ 22 h 42"/>
                      <a:gd name="T36" fmla="*/ 67 w 67"/>
                      <a:gd name="T37" fmla="*/ 20 h 42"/>
                      <a:gd name="T38" fmla="*/ 67 w 67"/>
                      <a:gd name="T39" fmla="*/ 17 h 42"/>
                      <a:gd name="T40" fmla="*/ 67 w 67"/>
                      <a:gd name="T41" fmla="*/ 15 h 42"/>
                      <a:gd name="T42" fmla="*/ 66 w 67"/>
                      <a:gd name="T43" fmla="*/ 12 h 42"/>
                      <a:gd name="T44" fmla="*/ 65 w 67"/>
                      <a:gd name="T45" fmla="*/ 10 h 42"/>
                      <a:gd name="T46" fmla="*/ 64 w 67"/>
                      <a:gd name="T47" fmla="*/ 8 h 42"/>
                      <a:gd name="T48" fmla="*/ 61 w 67"/>
                      <a:gd name="T49" fmla="*/ 5 h 42"/>
                      <a:gd name="T50" fmla="*/ 59 w 67"/>
                      <a:gd name="T51" fmla="*/ 3 h 42"/>
                      <a:gd name="T52" fmla="*/ 57 w 67"/>
                      <a:gd name="T53" fmla="*/ 2 h 42"/>
                      <a:gd name="T54" fmla="*/ 53 w 67"/>
                      <a:gd name="T55" fmla="*/ 1 h 42"/>
                      <a:gd name="T56" fmla="*/ 50 w 67"/>
                      <a:gd name="T57" fmla="*/ 0 h 42"/>
                      <a:gd name="T58" fmla="*/ 45 w 67"/>
                      <a:gd name="T59" fmla="*/ 0 h 42"/>
                      <a:gd name="T60" fmla="*/ 41 w 67"/>
                      <a:gd name="T61" fmla="*/ 0 h 42"/>
                      <a:gd name="T62" fmla="*/ 0 w 67"/>
                      <a:gd name="T63" fmla="*/ 42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7"/>
                      <a:gd name="T97" fmla="*/ 0 h 42"/>
                      <a:gd name="T98" fmla="*/ 67 w 67"/>
                      <a:gd name="T99" fmla="*/ 42 h 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7" h="42">
                        <a:moveTo>
                          <a:pt x="0" y="42"/>
                        </a:moveTo>
                        <a:lnTo>
                          <a:pt x="36" y="42"/>
                        </a:lnTo>
                        <a:lnTo>
                          <a:pt x="38" y="41"/>
                        </a:lnTo>
                        <a:lnTo>
                          <a:pt x="41" y="41"/>
                        </a:lnTo>
                        <a:lnTo>
                          <a:pt x="42" y="41"/>
                        </a:lnTo>
                        <a:lnTo>
                          <a:pt x="44" y="41"/>
                        </a:lnTo>
                        <a:lnTo>
                          <a:pt x="45" y="41"/>
                        </a:lnTo>
                        <a:lnTo>
                          <a:pt x="48" y="41"/>
                        </a:lnTo>
                        <a:lnTo>
                          <a:pt x="49" y="41"/>
                        </a:lnTo>
                        <a:lnTo>
                          <a:pt x="50" y="41"/>
                        </a:lnTo>
                        <a:lnTo>
                          <a:pt x="51" y="40"/>
                        </a:lnTo>
                        <a:lnTo>
                          <a:pt x="52" y="40"/>
                        </a:lnTo>
                        <a:lnTo>
                          <a:pt x="53" y="40"/>
                        </a:lnTo>
                        <a:lnTo>
                          <a:pt x="54" y="40"/>
                        </a:lnTo>
                        <a:lnTo>
                          <a:pt x="56" y="39"/>
                        </a:lnTo>
                        <a:lnTo>
                          <a:pt x="57" y="39"/>
                        </a:lnTo>
                        <a:lnTo>
                          <a:pt x="58" y="38"/>
                        </a:lnTo>
                        <a:lnTo>
                          <a:pt x="59" y="38"/>
                        </a:lnTo>
                        <a:lnTo>
                          <a:pt x="60" y="36"/>
                        </a:lnTo>
                        <a:lnTo>
                          <a:pt x="61" y="36"/>
                        </a:lnTo>
                        <a:lnTo>
                          <a:pt x="61" y="35"/>
                        </a:lnTo>
                        <a:lnTo>
                          <a:pt x="63" y="34"/>
                        </a:lnTo>
                        <a:lnTo>
                          <a:pt x="64" y="33"/>
                        </a:lnTo>
                        <a:lnTo>
                          <a:pt x="64" y="32"/>
                        </a:lnTo>
                        <a:lnTo>
                          <a:pt x="65" y="31"/>
                        </a:lnTo>
                        <a:lnTo>
                          <a:pt x="65" y="30"/>
                        </a:lnTo>
                        <a:lnTo>
                          <a:pt x="66" y="28"/>
                        </a:lnTo>
                        <a:lnTo>
                          <a:pt x="66" y="27"/>
                        </a:lnTo>
                        <a:lnTo>
                          <a:pt x="67" y="26"/>
                        </a:lnTo>
                        <a:lnTo>
                          <a:pt x="67" y="25"/>
                        </a:lnTo>
                        <a:lnTo>
                          <a:pt x="67" y="24"/>
                        </a:lnTo>
                        <a:lnTo>
                          <a:pt x="67" y="23"/>
                        </a:lnTo>
                        <a:lnTo>
                          <a:pt x="67" y="22"/>
                        </a:lnTo>
                        <a:lnTo>
                          <a:pt x="67" y="20"/>
                        </a:lnTo>
                        <a:lnTo>
                          <a:pt x="67" y="18"/>
                        </a:lnTo>
                        <a:lnTo>
                          <a:pt x="67" y="17"/>
                        </a:lnTo>
                        <a:lnTo>
                          <a:pt x="67" y="16"/>
                        </a:lnTo>
                        <a:lnTo>
                          <a:pt x="67" y="15"/>
                        </a:lnTo>
                        <a:lnTo>
                          <a:pt x="67" y="13"/>
                        </a:lnTo>
                        <a:lnTo>
                          <a:pt x="66" y="12"/>
                        </a:lnTo>
                        <a:lnTo>
                          <a:pt x="66" y="11"/>
                        </a:lnTo>
                        <a:lnTo>
                          <a:pt x="65" y="10"/>
                        </a:lnTo>
                        <a:lnTo>
                          <a:pt x="65" y="9"/>
                        </a:lnTo>
                        <a:lnTo>
                          <a:pt x="64" y="8"/>
                        </a:lnTo>
                        <a:lnTo>
                          <a:pt x="63" y="7"/>
                        </a:lnTo>
                        <a:lnTo>
                          <a:pt x="61" y="5"/>
                        </a:lnTo>
                        <a:lnTo>
                          <a:pt x="60" y="4"/>
                        </a:lnTo>
                        <a:lnTo>
                          <a:pt x="59" y="3"/>
                        </a:lnTo>
                        <a:lnTo>
                          <a:pt x="58" y="2"/>
                        </a:lnTo>
                        <a:lnTo>
                          <a:pt x="57" y="2"/>
                        </a:lnTo>
                        <a:lnTo>
                          <a:pt x="54" y="1"/>
                        </a:lnTo>
                        <a:lnTo>
                          <a:pt x="53" y="1"/>
                        </a:lnTo>
                        <a:lnTo>
                          <a:pt x="51" y="0"/>
                        </a:lnTo>
                        <a:lnTo>
                          <a:pt x="50" y="0"/>
                        </a:lnTo>
                        <a:lnTo>
                          <a:pt x="48" y="0"/>
                        </a:lnTo>
                        <a:lnTo>
                          <a:pt x="45" y="0"/>
                        </a:lnTo>
                        <a:lnTo>
                          <a:pt x="43" y="0"/>
                        </a:lnTo>
                        <a:lnTo>
                          <a:pt x="41" y="0"/>
                        </a:lnTo>
                        <a:lnTo>
                          <a:pt x="0" y="0"/>
                        </a:lnTo>
                        <a:lnTo>
                          <a:pt x="0" y="42"/>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582" name="Freeform 1561"/>
                  <p:cNvSpPr>
                    <a:spLocks/>
                  </p:cNvSpPr>
                  <p:nvPr/>
                </p:nvSpPr>
                <p:spPr bwMode="auto">
                  <a:xfrm>
                    <a:off x="3102" y="2406"/>
                    <a:ext cx="25" cy="2"/>
                  </a:xfrm>
                  <a:custGeom>
                    <a:avLst/>
                    <a:gdLst>
                      <a:gd name="T0" fmla="*/ 0 w 50"/>
                      <a:gd name="T1" fmla="*/ 0 h 5"/>
                      <a:gd name="T2" fmla="*/ 0 w 50"/>
                      <a:gd name="T3" fmla="*/ 5 h 5"/>
                      <a:gd name="T4" fmla="*/ 36 w 50"/>
                      <a:gd name="T5" fmla="*/ 3 h 5"/>
                      <a:gd name="T6" fmla="*/ 38 w 50"/>
                      <a:gd name="T7" fmla="*/ 2 h 5"/>
                      <a:gd name="T8" fmla="*/ 50 w 50"/>
                      <a:gd name="T9" fmla="*/ 2 h 5"/>
                      <a:gd name="T10" fmla="*/ 50 w 50"/>
                      <a:gd name="T11" fmla="*/ 1 h 5"/>
                      <a:gd name="T12" fmla="*/ 50 w 50"/>
                      <a:gd name="T13" fmla="*/ 0 h 5"/>
                      <a:gd name="T14" fmla="*/ 38 w 50"/>
                      <a:gd name="T15" fmla="*/ 0 h 5"/>
                      <a:gd name="T16" fmla="*/ 36 w 50"/>
                      <a:gd name="T17" fmla="*/ 1 h 5"/>
                      <a:gd name="T18" fmla="*/ 0 w 50"/>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
                      <a:gd name="T32" fmla="*/ 50 w 5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
                        <a:moveTo>
                          <a:pt x="0" y="0"/>
                        </a:moveTo>
                        <a:lnTo>
                          <a:pt x="0" y="5"/>
                        </a:lnTo>
                        <a:lnTo>
                          <a:pt x="36" y="3"/>
                        </a:lnTo>
                        <a:lnTo>
                          <a:pt x="38" y="2"/>
                        </a:lnTo>
                        <a:lnTo>
                          <a:pt x="50" y="2"/>
                        </a:lnTo>
                        <a:lnTo>
                          <a:pt x="50" y="1"/>
                        </a:lnTo>
                        <a:lnTo>
                          <a:pt x="50" y="0"/>
                        </a:lnTo>
                        <a:lnTo>
                          <a:pt x="38" y="0"/>
                        </a:lnTo>
                        <a:lnTo>
                          <a:pt x="36"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3" name="Freeform 1562"/>
                  <p:cNvSpPr>
                    <a:spLocks/>
                  </p:cNvSpPr>
                  <p:nvPr/>
                </p:nvSpPr>
                <p:spPr bwMode="auto">
                  <a:xfrm>
                    <a:off x="3126" y="2405"/>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4" name="Freeform 1563"/>
                  <p:cNvSpPr>
                    <a:spLocks/>
                  </p:cNvSpPr>
                  <p:nvPr/>
                </p:nvSpPr>
                <p:spPr bwMode="auto">
                  <a:xfrm>
                    <a:off x="3127" y="2405"/>
                    <a:ext cx="2" cy="2"/>
                  </a:xfrm>
                  <a:custGeom>
                    <a:avLst/>
                    <a:gdLst>
                      <a:gd name="T0" fmla="*/ 1 w 4"/>
                      <a:gd name="T1" fmla="*/ 1 h 2"/>
                      <a:gd name="T2" fmla="*/ 1 w 4"/>
                      <a:gd name="T3" fmla="*/ 2 h 2"/>
                      <a:gd name="T4" fmla="*/ 4 w 4"/>
                      <a:gd name="T5" fmla="*/ 2 h 2"/>
                      <a:gd name="T6" fmla="*/ 4 w 4"/>
                      <a:gd name="T7" fmla="*/ 1 h 2"/>
                      <a:gd name="T8" fmla="*/ 4 w 4"/>
                      <a:gd name="T9" fmla="*/ 0 h 2"/>
                      <a:gd name="T10" fmla="*/ 0 w 4"/>
                      <a:gd name="T11" fmla="*/ 0 h 2"/>
                      <a:gd name="T12" fmla="*/ 0 w 4"/>
                      <a:gd name="T13" fmla="*/ 0 h 2"/>
                      <a:gd name="T14" fmla="*/ 1 w 4"/>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1" y="1"/>
                        </a:moveTo>
                        <a:lnTo>
                          <a:pt x="1" y="2"/>
                        </a:lnTo>
                        <a:lnTo>
                          <a:pt x="4" y="2"/>
                        </a:lnTo>
                        <a:lnTo>
                          <a:pt x="4" y="1"/>
                        </a:lnTo>
                        <a:lnTo>
                          <a:pt x="4"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5" name="Freeform 1564"/>
                  <p:cNvSpPr>
                    <a:spLocks/>
                  </p:cNvSpPr>
                  <p:nvPr/>
                </p:nvSpPr>
                <p:spPr bwMode="auto">
                  <a:xfrm>
                    <a:off x="3129" y="2405"/>
                    <a:ext cx="1" cy="2"/>
                  </a:xfrm>
                  <a:custGeom>
                    <a:avLst/>
                    <a:gdLst>
                      <a:gd name="T0" fmla="*/ 1 w 4"/>
                      <a:gd name="T1" fmla="*/ 3 h 3"/>
                      <a:gd name="T2" fmla="*/ 3 w 4"/>
                      <a:gd name="T3" fmla="*/ 3 h 3"/>
                      <a:gd name="T4" fmla="*/ 4 w 4"/>
                      <a:gd name="T5" fmla="*/ 2 h 3"/>
                      <a:gd name="T6" fmla="*/ 3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3" y="3"/>
                        </a:lnTo>
                        <a:lnTo>
                          <a:pt x="4" y="2"/>
                        </a:lnTo>
                        <a:lnTo>
                          <a:pt x="3"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6" name="Freeform 1565"/>
                  <p:cNvSpPr>
                    <a:spLocks/>
                  </p:cNvSpPr>
                  <p:nvPr/>
                </p:nvSpPr>
                <p:spPr bwMode="auto">
                  <a:xfrm>
                    <a:off x="3129" y="2405"/>
                    <a:ext cx="1" cy="1"/>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7" name="Freeform 1566"/>
                  <p:cNvSpPr>
                    <a:spLocks/>
                  </p:cNvSpPr>
                  <p:nvPr/>
                </p:nvSpPr>
                <p:spPr bwMode="auto">
                  <a:xfrm>
                    <a:off x="3130" y="2404"/>
                    <a:ext cx="2" cy="2"/>
                  </a:xfrm>
                  <a:custGeom>
                    <a:avLst/>
                    <a:gdLst>
                      <a:gd name="T0" fmla="*/ 1 w 3"/>
                      <a:gd name="T1" fmla="*/ 4 h 4"/>
                      <a:gd name="T2" fmla="*/ 2 w 3"/>
                      <a:gd name="T3" fmla="*/ 4 h 4"/>
                      <a:gd name="T4" fmla="*/ 3 w 3"/>
                      <a:gd name="T5" fmla="*/ 3 h 4"/>
                      <a:gd name="T6" fmla="*/ 2 w 3"/>
                      <a:gd name="T7" fmla="*/ 2 h 4"/>
                      <a:gd name="T8" fmla="*/ 1 w 3"/>
                      <a:gd name="T9" fmla="*/ 0 h 4"/>
                      <a:gd name="T10" fmla="*/ 0 w 3"/>
                      <a:gd name="T11" fmla="*/ 2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3"/>
                        </a:lnTo>
                        <a:lnTo>
                          <a:pt x="2" y="2"/>
                        </a:lnTo>
                        <a:lnTo>
                          <a:pt x="1" y="0"/>
                        </a:lnTo>
                        <a:lnTo>
                          <a:pt x="0" y="2"/>
                        </a:lnTo>
                        <a:lnTo>
                          <a:pt x="1" y="3"/>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8" name="Freeform 1567"/>
                  <p:cNvSpPr>
                    <a:spLocks/>
                  </p:cNvSpPr>
                  <p:nvPr/>
                </p:nvSpPr>
                <p:spPr bwMode="auto">
                  <a:xfrm>
                    <a:off x="3130" y="2404"/>
                    <a:ext cx="2" cy="1"/>
                  </a:xfrm>
                  <a:custGeom>
                    <a:avLst/>
                    <a:gdLst>
                      <a:gd name="T0" fmla="*/ 1 w 2"/>
                      <a:gd name="T1" fmla="*/ 2 h 3"/>
                      <a:gd name="T2" fmla="*/ 1 w 2"/>
                      <a:gd name="T3" fmla="*/ 3 h 3"/>
                      <a:gd name="T4" fmla="*/ 2 w 2"/>
                      <a:gd name="T5" fmla="*/ 3 h 3"/>
                      <a:gd name="T6" fmla="*/ 2 w 2"/>
                      <a:gd name="T7" fmla="*/ 2 h 3"/>
                      <a:gd name="T8" fmla="*/ 2 w 2"/>
                      <a:gd name="T9" fmla="*/ 0 h 3"/>
                      <a:gd name="T10" fmla="*/ 0 w 2"/>
                      <a:gd name="T11" fmla="*/ 0 h 3"/>
                      <a:gd name="T12" fmla="*/ 0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1" y="3"/>
                        </a:lnTo>
                        <a:lnTo>
                          <a:pt x="2" y="3"/>
                        </a:lnTo>
                        <a:lnTo>
                          <a:pt x="2" y="2"/>
                        </a:lnTo>
                        <a:lnTo>
                          <a:pt x="2" y="0"/>
                        </a:lnTo>
                        <a:lnTo>
                          <a:pt x="0"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89" name="Freeform 1568"/>
                  <p:cNvSpPr>
                    <a:spLocks/>
                  </p:cNvSpPr>
                  <p:nvPr/>
                </p:nvSpPr>
                <p:spPr bwMode="auto">
                  <a:xfrm>
                    <a:off x="3131" y="2404"/>
                    <a:ext cx="2" cy="1"/>
                  </a:xfrm>
                  <a:custGeom>
                    <a:avLst/>
                    <a:gdLst>
                      <a:gd name="T0" fmla="*/ 1 w 3"/>
                      <a:gd name="T1" fmla="*/ 4 h 4"/>
                      <a:gd name="T2" fmla="*/ 2 w 3"/>
                      <a:gd name="T3" fmla="*/ 4 h 4"/>
                      <a:gd name="T4" fmla="*/ 3 w 3"/>
                      <a:gd name="T5" fmla="*/ 3 h 4"/>
                      <a:gd name="T6" fmla="*/ 2 w 3"/>
                      <a:gd name="T7" fmla="*/ 1 h 4"/>
                      <a:gd name="T8" fmla="*/ 1 w 3"/>
                      <a:gd name="T9" fmla="*/ 0 h 4"/>
                      <a:gd name="T10" fmla="*/ 0 w 3"/>
                      <a:gd name="T11" fmla="*/ 1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3"/>
                        </a:lnTo>
                        <a:lnTo>
                          <a:pt x="2" y="1"/>
                        </a:lnTo>
                        <a:lnTo>
                          <a:pt x="1" y="0"/>
                        </a:lnTo>
                        <a:lnTo>
                          <a:pt x="0" y="1"/>
                        </a:lnTo>
                        <a:lnTo>
                          <a:pt x="1" y="3"/>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0" name="Freeform 1569"/>
                  <p:cNvSpPr>
                    <a:spLocks/>
                  </p:cNvSpPr>
                  <p:nvPr/>
                </p:nvSpPr>
                <p:spPr bwMode="auto">
                  <a:xfrm>
                    <a:off x="3132" y="2404"/>
                    <a:ext cx="1" cy="1"/>
                  </a:xfrm>
                  <a:custGeom>
                    <a:avLst/>
                    <a:gdLst>
                      <a:gd name="T0" fmla="*/ 1 w 2"/>
                      <a:gd name="T1" fmla="*/ 1 h 3"/>
                      <a:gd name="T2" fmla="*/ 1 w 2"/>
                      <a:gd name="T3" fmla="*/ 3 h 3"/>
                      <a:gd name="T4" fmla="*/ 2 w 2"/>
                      <a:gd name="T5" fmla="*/ 3 h 3"/>
                      <a:gd name="T6" fmla="*/ 2 w 2"/>
                      <a:gd name="T7" fmla="*/ 1 h 3"/>
                      <a:gd name="T8" fmla="*/ 2 w 2"/>
                      <a:gd name="T9" fmla="*/ 0 h 3"/>
                      <a:gd name="T10" fmla="*/ 0 w 2"/>
                      <a:gd name="T11" fmla="*/ 0 h 3"/>
                      <a:gd name="T12" fmla="*/ 0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1" y="3"/>
                        </a:lnTo>
                        <a:lnTo>
                          <a:pt x="2" y="3"/>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1" name="Freeform 1570"/>
                  <p:cNvSpPr>
                    <a:spLocks/>
                  </p:cNvSpPr>
                  <p:nvPr/>
                </p:nvSpPr>
                <p:spPr bwMode="auto">
                  <a:xfrm>
                    <a:off x="3132" y="2404"/>
                    <a:ext cx="1" cy="1"/>
                  </a:xfrm>
                  <a:custGeom>
                    <a:avLst/>
                    <a:gdLst>
                      <a:gd name="T0" fmla="*/ 1 w 3"/>
                      <a:gd name="T1" fmla="*/ 3 h 3"/>
                      <a:gd name="T2" fmla="*/ 3 w 3"/>
                      <a:gd name="T3" fmla="*/ 3 h 3"/>
                      <a:gd name="T4" fmla="*/ 3 w 3"/>
                      <a:gd name="T5" fmla="*/ 0 h 3"/>
                      <a:gd name="T6" fmla="*/ 1 w 3"/>
                      <a:gd name="T7" fmla="*/ 0 h 3"/>
                      <a:gd name="T8" fmla="*/ 0 w 3"/>
                      <a:gd name="T9" fmla="*/ 0 h 3"/>
                      <a:gd name="T10" fmla="*/ 0 w 3"/>
                      <a:gd name="T11" fmla="*/ 1 h 3"/>
                      <a:gd name="T12" fmla="*/ 1 w 3"/>
                      <a:gd name="T13" fmla="*/ 1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3" y="3"/>
                        </a:lnTo>
                        <a:lnTo>
                          <a:pt x="3" y="0"/>
                        </a:lnTo>
                        <a:lnTo>
                          <a:pt x="1" y="0"/>
                        </a:lnTo>
                        <a:lnTo>
                          <a:pt x="0" y="0"/>
                        </a:lnTo>
                        <a:lnTo>
                          <a:pt x="0" y="1"/>
                        </a:lnTo>
                        <a:lnTo>
                          <a:pt x="1"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2" name="Freeform 1571"/>
                  <p:cNvSpPr>
                    <a:spLocks/>
                  </p:cNvSpPr>
                  <p:nvPr/>
                </p:nvSpPr>
                <p:spPr bwMode="auto">
                  <a:xfrm>
                    <a:off x="3132" y="2402"/>
                    <a:ext cx="2" cy="2"/>
                  </a:xfrm>
                  <a:custGeom>
                    <a:avLst/>
                    <a:gdLst>
                      <a:gd name="T0" fmla="*/ 1 w 5"/>
                      <a:gd name="T1" fmla="*/ 3 h 4"/>
                      <a:gd name="T2" fmla="*/ 3 w 5"/>
                      <a:gd name="T3" fmla="*/ 4 h 4"/>
                      <a:gd name="T4" fmla="*/ 5 w 5"/>
                      <a:gd name="T5" fmla="*/ 2 h 4"/>
                      <a:gd name="T6" fmla="*/ 4 w 5"/>
                      <a:gd name="T7" fmla="*/ 1 h 4"/>
                      <a:gd name="T8" fmla="*/ 3 w 5"/>
                      <a:gd name="T9" fmla="*/ 0 h 4"/>
                      <a:gd name="T10" fmla="*/ 0 w 5"/>
                      <a:gd name="T11" fmla="*/ 2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3" y="4"/>
                        </a:lnTo>
                        <a:lnTo>
                          <a:pt x="5" y="2"/>
                        </a:lnTo>
                        <a:lnTo>
                          <a:pt x="4" y="1"/>
                        </a:lnTo>
                        <a:lnTo>
                          <a:pt x="3" y="0"/>
                        </a:lnTo>
                        <a:lnTo>
                          <a:pt x="0" y="2"/>
                        </a:lnTo>
                        <a:lnTo>
                          <a:pt x="0" y="3"/>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3" name="Freeform 1572"/>
                  <p:cNvSpPr>
                    <a:spLocks/>
                  </p:cNvSpPr>
                  <p:nvPr/>
                </p:nvSpPr>
                <p:spPr bwMode="auto">
                  <a:xfrm>
                    <a:off x="3133" y="2402"/>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4" name="Freeform 1573"/>
                  <p:cNvSpPr>
                    <a:spLocks/>
                  </p:cNvSpPr>
                  <p:nvPr/>
                </p:nvSpPr>
                <p:spPr bwMode="auto">
                  <a:xfrm>
                    <a:off x="3133" y="2401"/>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5" name="Freeform 1574"/>
                  <p:cNvSpPr>
                    <a:spLocks/>
                  </p:cNvSpPr>
                  <p:nvPr/>
                </p:nvSpPr>
                <p:spPr bwMode="auto">
                  <a:xfrm>
                    <a:off x="3134" y="2401"/>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6" name="Freeform 1575"/>
                  <p:cNvSpPr>
                    <a:spLocks/>
                  </p:cNvSpPr>
                  <p:nvPr/>
                </p:nvSpPr>
                <p:spPr bwMode="auto">
                  <a:xfrm>
                    <a:off x="3134" y="2400"/>
                    <a:ext cx="2" cy="1"/>
                  </a:xfrm>
                  <a:custGeom>
                    <a:avLst/>
                    <a:gdLst>
                      <a:gd name="T0" fmla="*/ 1 w 3"/>
                      <a:gd name="T1" fmla="*/ 3 h 4"/>
                      <a:gd name="T2" fmla="*/ 2 w 3"/>
                      <a:gd name="T3" fmla="*/ 4 h 4"/>
                      <a:gd name="T4" fmla="*/ 3 w 3"/>
                      <a:gd name="T5" fmla="*/ 3 h 4"/>
                      <a:gd name="T6" fmla="*/ 2 w 3"/>
                      <a:gd name="T7" fmla="*/ 1 h 4"/>
                      <a:gd name="T8" fmla="*/ 1 w 3"/>
                      <a:gd name="T9" fmla="*/ 0 h 4"/>
                      <a:gd name="T10" fmla="*/ 0 w 3"/>
                      <a:gd name="T11" fmla="*/ 1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1"/>
                        </a:lnTo>
                        <a:lnTo>
                          <a:pt x="1" y="0"/>
                        </a:lnTo>
                        <a:lnTo>
                          <a:pt x="0" y="1"/>
                        </a:lnTo>
                        <a:lnTo>
                          <a:pt x="0" y="3"/>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7" name="Freeform 1576"/>
                  <p:cNvSpPr>
                    <a:spLocks/>
                  </p:cNvSpPr>
                  <p:nvPr/>
                </p:nvSpPr>
                <p:spPr bwMode="auto">
                  <a:xfrm>
                    <a:off x="3134" y="2400"/>
                    <a:ext cx="2"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1 h 3"/>
                      <a:gd name="T12" fmla="*/ 1 w 2"/>
                      <a:gd name="T13" fmla="*/ 1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1"/>
                        </a:lnTo>
                        <a:lnTo>
                          <a:pt x="1" y="1"/>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8" name="Freeform 1577"/>
                  <p:cNvSpPr>
                    <a:spLocks/>
                  </p:cNvSpPr>
                  <p:nvPr/>
                </p:nvSpPr>
                <p:spPr bwMode="auto">
                  <a:xfrm>
                    <a:off x="3134" y="2398"/>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599" name="Freeform 1578"/>
                  <p:cNvSpPr>
                    <a:spLocks/>
                  </p:cNvSpPr>
                  <p:nvPr/>
                </p:nvSpPr>
                <p:spPr bwMode="auto">
                  <a:xfrm>
                    <a:off x="3135" y="2393"/>
                    <a:ext cx="1" cy="7"/>
                  </a:xfrm>
                  <a:custGeom>
                    <a:avLst/>
                    <a:gdLst>
                      <a:gd name="T0" fmla="*/ 2 w 2"/>
                      <a:gd name="T1" fmla="*/ 14 h 14"/>
                      <a:gd name="T2" fmla="*/ 2 w 2"/>
                      <a:gd name="T3" fmla="*/ 14 h 14"/>
                      <a:gd name="T4" fmla="*/ 2 w 2"/>
                      <a:gd name="T5" fmla="*/ 0 h 14"/>
                      <a:gd name="T6" fmla="*/ 1 w 2"/>
                      <a:gd name="T7" fmla="*/ 0 h 14"/>
                      <a:gd name="T8" fmla="*/ 0 w 2"/>
                      <a:gd name="T9" fmla="*/ 0 h 14"/>
                      <a:gd name="T10" fmla="*/ 0 w 2"/>
                      <a:gd name="T11" fmla="*/ 13 h 14"/>
                      <a:gd name="T12" fmla="*/ 1 w 2"/>
                      <a:gd name="T13" fmla="*/ 13 h 14"/>
                      <a:gd name="T14" fmla="*/ 2 w 2"/>
                      <a:gd name="T15" fmla="*/ 14 h 1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4"/>
                      <a:gd name="T26" fmla="*/ 2 w 2"/>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4">
                        <a:moveTo>
                          <a:pt x="2" y="14"/>
                        </a:moveTo>
                        <a:lnTo>
                          <a:pt x="2" y="14"/>
                        </a:lnTo>
                        <a:lnTo>
                          <a:pt x="2" y="0"/>
                        </a:lnTo>
                        <a:lnTo>
                          <a:pt x="1" y="0"/>
                        </a:lnTo>
                        <a:lnTo>
                          <a:pt x="0" y="0"/>
                        </a:lnTo>
                        <a:lnTo>
                          <a:pt x="0" y="13"/>
                        </a:lnTo>
                        <a:lnTo>
                          <a:pt x="1" y="13"/>
                        </a:lnTo>
                        <a:lnTo>
                          <a:pt x="2" y="1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0" name="Freeform 1579"/>
                  <p:cNvSpPr>
                    <a:spLocks/>
                  </p:cNvSpPr>
                  <p:nvPr/>
                </p:nvSpPr>
                <p:spPr bwMode="auto">
                  <a:xfrm>
                    <a:off x="3134" y="2392"/>
                    <a:ext cx="2" cy="1"/>
                  </a:xfrm>
                  <a:custGeom>
                    <a:avLst/>
                    <a:gdLst>
                      <a:gd name="T0" fmla="*/ 3 w 3"/>
                      <a:gd name="T1" fmla="*/ 2 h 4"/>
                      <a:gd name="T2" fmla="*/ 3 w 3"/>
                      <a:gd name="T3" fmla="*/ 1 h 4"/>
                      <a:gd name="T4" fmla="*/ 2 w 3"/>
                      <a:gd name="T5" fmla="*/ 0 h 4"/>
                      <a:gd name="T6" fmla="*/ 1 w 3"/>
                      <a:gd name="T7" fmla="*/ 1 h 4"/>
                      <a:gd name="T8" fmla="*/ 0 w 3"/>
                      <a:gd name="T9" fmla="*/ 2 h 4"/>
                      <a:gd name="T10" fmla="*/ 1 w 3"/>
                      <a:gd name="T11" fmla="*/ 4 h 4"/>
                      <a:gd name="T12" fmla="*/ 2 w 3"/>
                      <a:gd name="T13" fmla="*/ 2 h 4"/>
                      <a:gd name="T14" fmla="*/ 3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2"/>
                        </a:moveTo>
                        <a:lnTo>
                          <a:pt x="3" y="1"/>
                        </a:lnTo>
                        <a:lnTo>
                          <a:pt x="2" y="0"/>
                        </a:lnTo>
                        <a:lnTo>
                          <a:pt x="1" y="1"/>
                        </a:lnTo>
                        <a:lnTo>
                          <a:pt x="0" y="2"/>
                        </a:lnTo>
                        <a:lnTo>
                          <a:pt x="1" y="4"/>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1" name="Freeform 1580"/>
                  <p:cNvSpPr>
                    <a:spLocks/>
                  </p:cNvSpPr>
                  <p:nvPr/>
                </p:nvSpPr>
                <p:spPr bwMode="auto">
                  <a:xfrm>
                    <a:off x="3134" y="2392"/>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2" name="Freeform 1581"/>
                  <p:cNvSpPr>
                    <a:spLocks/>
                  </p:cNvSpPr>
                  <p:nvPr/>
                </p:nvSpPr>
                <p:spPr bwMode="auto">
                  <a:xfrm>
                    <a:off x="3134" y="2390"/>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3" name="Freeform 1582"/>
                  <p:cNvSpPr>
                    <a:spLocks/>
                  </p:cNvSpPr>
                  <p:nvPr/>
                </p:nvSpPr>
                <p:spPr bwMode="auto">
                  <a:xfrm>
                    <a:off x="3134" y="2390"/>
                    <a:ext cx="1" cy="2"/>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4" name="Freeform 1583"/>
                  <p:cNvSpPr>
                    <a:spLocks/>
                  </p:cNvSpPr>
                  <p:nvPr/>
                </p:nvSpPr>
                <p:spPr bwMode="auto">
                  <a:xfrm>
                    <a:off x="3130" y="2386"/>
                    <a:ext cx="5" cy="5"/>
                  </a:xfrm>
                  <a:custGeom>
                    <a:avLst/>
                    <a:gdLst>
                      <a:gd name="T0" fmla="*/ 9 w 9"/>
                      <a:gd name="T1" fmla="*/ 8 h 9"/>
                      <a:gd name="T2" fmla="*/ 9 w 9"/>
                      <a:gd name="T3" fmla="*/ 7 h 9"/>
                      <a:gd name="T4" fmla="*/ 2 w 9"/>
                      <a:gd name="T5" fmla="*/ 0 h 9"/>
                      <a:gd name="T6" fmla="*/ 1 w 9"/>
                      <a:gd name="T7" fmla="*/ 1 h 9"/>
                      <a:gd name="T8" fmla="*/ 0 w 9"/>
                      <a:gd name="T9" fmla="*/ 2 h 9"/>
                      <a:gd name="T10" fmla="*/ 7 w 9"/>
                      <a:gd name="T11" fmla="*/ 9 h 9"/>
                      <a:gd name="T12" fmla="*/ 8 w 9"/>
                      <a:gd name="T13" fmla="*/ 8 h 9"/>
                      <a:gd name="T14" fmla="*/ 9 w 9"/>
                      <a:gd name="T15" fmla="*/ 8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9" y="8"/>
                        </a:moveTo>
                        <a:lnTo>
                          <a:pt x="9" y="7"/>
                        </a:lnTo>
                        <a:lnTo>
                          <a:pt x="2" y="0"/>
                        </a:lnTo>
                        <a:lnTo>
                          <a:pt x="1" y="1"/>
                        </a:lnTo>
                        <a:lnTo>
                          <a:pt x="0" y="2"/>
                        </a:lnTo>
                        <a:lnTo>
                          <a:pt x="7" y="9"/>
                        </a:lnTo>
                        <a:lnTo>
                          <a:pt x="8" y="8"/>
                        </a:lnTo>
                        <a:lnTo>
                          <a:pt x="9" y="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5" name="Freeform 1584"/>
                  <p:cNvSpPr>
                    <a:spLocks/>
                  </p:cNvSpPr>
                  <p:nvPr/>
                </p:nvSpPr>
                <p:spPr bwMode="auto">
                  <a:xfrm>
                    <a:off x="3131" y="2386"/>
                    <a:ext cx="1" cy="2"/>
                  </a:xfrm>
                  <a:custGeom>
                    <a:avLst/>
                    <a:gdLst>
                      <a:gd name="T0" fmla="*/ 1 w 1"/>
                      <a:gd name="T1" fmla="*/ 1 h 4"/>
                      <a:gd name="T2" fmla="*/ 0 w 1"/>
                      <a:gd name="T3" fmla="*/ 0 h 4"/>
                      <a:gd name="T4" fmla="*/ 0 w 1"/>
                      <a:gd name="T5" fmla="*/ 4 h 4"/>
                      <a:gd name="T6" fmla="*/ 0 w 1"/>
                      <a:gd name="T7" fmla="*/ 2 h 4"/>
                      <a:gd name="T8" fmla="*/ 1 w 1"/>
                      <a:gd name="T9" fmla="*/ 1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1" y="1"/>
                        </a:moveTo>
                        <a:lnTo>
                          <a:pt x="0" y="0"/>
                        </a:lnTo>
                        <a:lnTo>
                          <a:pt x="0" y="4"/>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6" name="Freeform 1585"/>
                  <p:cNvSpPr>
                    <a:spLocks/>
                  </p:cNvSpPr>
                  <p:nvPr/>
                </p:nvSpPr>
                <p:spPr bwMode="auto">
                  <a:xfrm>
                    <a:off x="3130" y="2386"/>
                    <a:ext cx="1" cy="2"/>
                  </a:xfrm>
                  <a:custGeom>
                    <a:avLst/>
                    <a:gdLst>
                      <a:gd name="T0" fmla="*/ 1 w 1"/>
                      <a:gd name="T1" fmla="*/ 0 h 4"/>
                      <a:gd name="T2" fmla="*/ 0 w 1"/>
                      <a:gd name="T3" fmla="*/ 0 h 4"/>
                      <a:gd name="T4" fmla="*/ 0 w 1"/>
                      <a:gd name="T5" fmla="*/ 2 h 4"/>
                      <a:gd name="T6" fmla="*/ 0 w 1"/>
                      <a:gd name="T7" fmla="*/ 4 h 4"/>
                      <a:gd name="T8" fmla="*/ 1 w 1"/>
                      <a:gd name="T9" fmla="*/ 4 h 4"/>
                      <a:gd name="T10" fmla="*/ 1 w 1"/>
                      <a:gd name="T11" fmla="*/ 0 h 4"/>
                      <a:gd name="T12" fmla="*/ 0 60000 65536"/>
                      <a:gd name="T13" fmla="*/ 0 60000 65536"/>
                      <a:gd name="T14" fmla="*/ 0 60000 65536"/>
                      <a:gd name="T15" fmla="*/ 0 60000 65536"/>
                      <a:gd name="T16" fmla="*/ 0 60000 65536"/>
                      <a:gd name="T17" fmla="*/ 0 60000 65536"/>
                      <a:gd name="T18" fmla="*/ 0 w 1"/>
                      <a:gd name="T19" fmla="*/ 0 h 4"/>
                      <a:gd name="T20" fmla="*/ 1 w 1"/>
                      <a:gd name="T21" fmla="*/ 4 h 4"/>
                    </a:gdLst>
                    <a:ahLst/>
                    <a:cxnLst>
                      <a:cxn ang="T12">
                        <a:pos x="T0" y="T1"/>
                      </a:cxn>
                      <a:cxn ang="T13">
                        <a:pos x="T2" y="T3"/>
                      </a:cxn>
                      <a:cxn ang="T14">
                        <a:pos x="T4" y="T5"/>
                      </a:cxn>
                      <a:cxn ang="T15">
                        <a:pos x="T6" y="T7"/>
                      </a:cxn>
                      <a:cxn ang="T16">
                        <a:pos x="T8" y="T9"/>
                      </a:cxn>
                      <a:cxn ang="T17">
                        <a:pos x="T10" y="T11"/>
                      </a:cxn>
                    </a:cxnLst>
                    <a:rect l="T18" t="T19" r="T20" b="T21"/>
                    <a:pathLst>
                      <a:path w="1" h="4">
                        <a:moveTo>
                          <a:pt x="1" y="0"/>
                        </a:moveTo>
                        <a:lnTo>
                          <a:pt x="0" y="0"/>
                        </a:lnTo>
                        <a:lnTo>
                          <a:pt x="0" y="2"/>
                        </a:lnTo>
                        <a:lnTo>
                          <a:pt x="0" y="4"/>
                        </a:lnTo>
                        <a:lnTo>
                          <a:pt x="1" y="4"/>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7" name="Freeform 1586"/>
                  <p:cNvSpPr>
                    <a:spLocks/>
                  </p:cNvSpPr>
                  <p:nvPr/>
                </p:nvSpPr>
                <p:spPr bwMode="auto">
                  <a:xfrm>
                    <a:off x="3129" y="2386"/>
                    <a:ext cx="3" cy="2"/>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8" name="Freeform 1587"/>
                  <p:cNvSpPr>
                    <a:spLocks/>
                  </p:cNvSpPr>
                  <p:nvPr/>
                </p:nvSpPr>
                <p:spPr bwMode="auto">
                  <a:xfrm>
                    <a:off x="3128" y="2385"/>
                    <a:ext cx="1" cy="3"/>
                  </a:xfrm>
                  <a:custGeom>
                    <a:avLst/>
                    <a:gdLst>
                      <a:gd name="T0" fmla="*/ 2 w 2"/>
                      <a:gd name="T1" fmla="*/ 2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1" y="0"/>
                        </a:lnTo>
                        <a:lnTo>
                          <a:pt x="1" y="3"/>
                        </a:lnTo>
                        <a:lnTo>
                          <a:pt x="1" y="5"/>
                        </a:lnTo>
                        <a:lnTo>
                          <a:pt x="2" y="5"/>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09" name="Freeform 1588"/>
                  <p:cNvSpPr>
                    <a:spLocks/>
                  </p:cNvSpPr>
                  <p:nvPr/>
                </p:nvSpPr>
                <p:spPr bwMode="auto">
                  <a:xfrm>
                    <a:off x="3127" y="2385"/>
                    <a:ext cx="3" cy="3"/>
                  </a:xfrm>
                  <a:custGeom>
                    <a:avLst/>
                    <a:gdLst>
                      <a:gd name="T0" fmla="*/ 2 w 5"/>
                      <a:gd name="T1" fmla="*/ 3 h 5"/>
                      <a:gd name="T2" fmla="*/ 2 w 5"/>
                      <a:gd name="T3" fmla="*/ 2 h 5"/>
                      <a:gd name="T4" fmla="*/ 0 w 5"/>
                      <a:gd name="T5" fmla="*/ 0 h 5"/>
                      <a:gd name="T6" fmla="*/ 0 w 5"/>
                      <a:gd name="T7" fmla="*/ 2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2"/>
                        </a:lnTo>
                        <a:lnTo>
                          <a:pt x="0" y="0"/>
                        </a:lnTo>
                        <a:lnTo>
                          <a:pt x="0" y="2"/>
                        </a:lnTo>
                        <a:lnTo>
                          <a:pt x="0" y="3"/>
                        </a:lnTo>
                        <a:lnTo>
                          <a:pt x="5"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0" name="Freeform 1589"/>
                  <p:cNvSpPr>
                    <a:spLocks/>
                  </p:cNvSpPr>
                  <p:nvPr/>
                </p:nvSpPr>
                <p:spPr bwMode="auto">
                  <a:xfrm>
                    <a:off x="3102" y="2385"/>
                    <a:ext cx="25" cy="23"/>
                  </a:xfrm>
                  <a:custGeom>
                    <a:avLst/>
                    <a:gdLst>
                      <a:gd name="T0" fmla="*/ 52 w 52"/>
                      <a:gd name="T1" fmla="*/ 1 h 46"/>
                      <a:gd name="T2" fmla="*/ 50 w 52"/>
                      <a:gd name="T3" fmla="*/ 0 h 46"/>
                      <a:gd name="T4" fmla="*/ 1 w 52"/>
                      <a:gd name="T5" fmla="*/ 0 h 46"/>
                      <a:gd name="T6" fmla="*/ 0 w 52"/>
                      <a:gd name="T7" fmla="*/ 45 h 46"/>
                      <a:gd name="T8" fmla="*/ 1 w 52"/>
                      <a:gd name="T9" fmla="*/ 46 h 46"/>
                      <a:gd name="T10" fmla="*/ 2 w 52"/>
                      <a:gd name="T11" fmla="*/ 44 h 46"/>
                      <a:gd name="T12" fmla="*/ 2 w 52"/>
                      <a:gd name="T13" fmla="*/ 5 h 46"/>
                      <a:gd name="T14" fmla="*/ 52 w 52"/>
                      <a:gd name="T15" fmla="*/ 5 h 46"/>
                      <a:gd name="T16" fmla="*/ 52 w 52"/>
                      <a:gd name="T17" fmla="*/ 3 h 46"/>
                      <a:gd name="T18" fmla="*/ 52 w 52"/>
                      <a:gd name="T19" fmla="*/ 1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46"/>
                      <a:gd name="T32" fmla="*/ 52 w 52"/>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46">
                        <a:moveTo>
                          <a:pt x="52" y="1"/>
                        </a:moveTo>
                        <a:lnTo>
                          <a:pt x="50" y="0"/>
                        </a:lnTo>
                        <a:lnTo>
                          <a:pt x="1" y="0"/>
                        </a:lnTo>
                        <a:lnTo>
                          <a:pt x="0" y="45"/>
                        </a:lnTo>
                        <a:lnTo>
                          <a:pt x="1" y="46"/>
                        </a:lnTo>
                        <a:lnTo>
                          <a:pt x="2" y="44"/>
                        </a:lnTo>
                        <a:lnTo>
                          <a:pt x="2" y="5"/>
                        </a:lnTo>
                        <a:lnTo>
                          <a:pt x="52" y="5"/>
                        </a:lnTo>
                        <a:lnTo>
                          <a:pt x="52" y="3"/>
                        </a:lnTo>
                        <a:lnTo>
                          <a:pt x="5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1" name="Freeform 1590"/>
                  <p:cNvSpPr>
                    <a:spLocks noEditPoints="1"/>
                  </p:cNvSpPr>
                  <p:nvPr/>
                </p:nvSpPr>
                <p:spPr bwMode="auto">
                  <a:xfrm>
                    <a:off x="3155" y="2378"/>
                    <a:ext cx="61" cy="66"/>
                  </a:xfrm>
                  <a:custGeom>
                    <a:avLst/>
                    <a:gdLst>
                      <a:gd name="T0" fmla="*/ 1 w 122"/>
                      <a:gd name="T1" fmla="*/ 53 h 133"/>
                      <a:gd name="T2" fmla="*/ 6 w 122"/>
                      <a:gd name="T3" fmla="*/ 36 h 133"/>
                      <a:gd name="T4" fmla="*/ 14 w 122"/>
                      <a:gd name="T5" fmla="*/ 21 h 133"/>
                      <a:gd name="T6" fmla="*/ 27 w 122"/>
                      <a:gd name="T7" fmla="*/ 10 h 133"/>
                      <a:gd name="T8" fmla="*/ 41 w 122"/>
                      <a:gd name="T9" fmla="*/ 3 h 133"/>
                      <a:gd name="T10" fmla="*/ 58 w 122"/>
                      <a:gd name="T11" fmla="*/ 0 h 133"/>
                      <a:gd name="T12" fmla="*/ 71 w 122"/>
                      <a:gd name="T13" fmla="*/ 0 h 133"/>
                      <a:gd name="T14" fmla="*/ 81 w 122"/>
                      <a:gd name="T15" fmla="*/ 3 h 133"/>
                      <a:gd name="T16" fmla="*/ 90 w 122"/>
                      <a:gd name="T17" fmla="*/ 7 h 133"/>
                      <a:gd name="T18" fmla="*/ 101 w 122"/>
                      <a:gd name="T19" fmla="*/ 13 h 133"/>
                      <a:gd name="T20" fmla="*/ 107 w 122"/>
                      <a:gd name="T21" fmla="*/ 21 h 133"/>
                      <a:gd name="T22" fmla="*/ 113 w 122"/>
                      <a:gd name="T23" fmla="*/ 29 h 133"/>
                      <a:gd name="T24" fmla="*/ 119 w 122"/>
                      <a:gd name="T25" fmla="*/ 40 h 133"/>
                      <a:gd name="T26" fmla="*/ 121 w 122"/>
                      <a:gd name="T27" fmla="*/ 51 h 133"/>
                      <a:gd name="T28" fmla="*/ 122 w 122"/>
                      <a:gd name="T29" fmla="*/ 64 h 133"/>
                      <a:gd name="T30" fmla="*/ 122 w 122"/>
                      <a:gd name="T31" fmla="*/ 75 h 133"/>
                      <a:gd name="T32" fmla="*/ 120 w 122"/>
                      <a:gd name="T33" fmla="*/ 87 h 133"/>
                      <a:gd name="T34" fmla="*/ 117 w 122"/>
                      <a:gd name="T35" fmla="*/ 98 h 133"/>
                      <a:gd name="T36" fmla="*/ 111 w 122"/>
                      <a:gd name="T37" fmla="*/ 109 h 133"/>
                      <a:gd name="T38" fmla="*/ 103 w 122"/>
                      <a:gd name="T39" fmla="*/ 117 h 133"/>
                      <a:gd name="T40" fmla="*/ 95 w 122"/>
                      <a:gd name="T41" fmla="*/ 123 h 133"/>
                      <a:gd name="T42" fmla="*/ 84 w 122"/>
                      <a:gd name="T43" fmla="*/ 128 h 133"/>
                      <a:gd name="T44" fmla="*/ 75 w 122"/>
                      <a:gd name="T45" fmla="*/ 131 h 133"/>
                      <a:gd name="T46" fmla="*/ 65 w 122"/>
                      <a:gd name="T47" fmla="*/ 132 h 133"/>
                      <a:gd name="T48" fmla="*/ 53 w 122"/>
                      <a:gd name="T49" fmla="*/ 132 h 133"/>
                      <a:gd name="T50" fmla="*/ 42 w 122"/>
                      <a:gd name="T51" fmla="*/ 130 h 133"/>
                      <a:gd name="T52" fmla="*/ 33 w 122"/>
                      <a:gd name="T53" fmla="*/ 125 h 133"/>
                      <a:gd name="T54" fmla="*/ 22 w 122"/>
                      <a:gd name="T55" fmla="*/ 119 h 133"/>
                      <a:gd name="T56" fmla="*/ 15 w 122"/>
                      <a:gd name="T57" fmla="*/ 111 h 133"/>
                      <a:gd name="T58" fmla="*/ 10 w 122"/>
                      <a:gd name="T59" fmla="*/ 103 h 133"/>
                      <a:gd name="T60" fmla="*/ 5 w 122"/>
                      <a:gd name="T61" fmla="*/ 93 h 133"/>
                      <a:gd name="T62" fmla="*/ 3 w 122"/>
                      <a:gd name="T63" fmla="*/ 82 h 133"/>
                      <a:gd name="T64" fmla="*/ 1 w 122"/>
                      <a:gd name="T65" fmla="*/ 71 h 133"/>
                      <a:gd name="T66" fmla="*/ 18 w 122"/>
                      <a:gd name="T67" fmla="*/ 68 h 133"/>
                      <a:gd name="T68" fmla="*/ 20 w 122"/>
                      <a:gd name="T69" fmla="*/ 82 h 133"/>
                      <a:gd name="T70" fmla="*/ 23 w 122"/>
                      <a:gd name="T71" fmla="*/ 95 h 133"/>
                      <a:gd name="T72" fmla="*/ 30 w 122"/>
                      <a:gd name="T73" fmla="*/ 105 h 133"/>
                      <a:gd name="T74" fmla="*/ 39 w 122"/>
                      <a:gd name="T75" fmla="*/ 112 h 133"/>
                      <a:gd name="T76" fmla="*/ 50 w 122"/>
                      <a:gd name="T77" fmla="*/ 116 h 133"/>
                      <a:gd name="T78" fmla="*/ 61 w 122"/>
                      <a:gd name="T79" fmla="*/ 118 h 133"/>
                      <a:gd name="T80" fmla="*/ 74 w 122"/>
                      <a:gd name="T81" fmla="*/ 116 h 133"/>
                      <a:gd name="T82" fmla="*/ 84 w 122"/>
                      <a:gd name="T83" fmla="*/ 112 h 133"/>
                      <a:gd name="T84" fmla="*/ 92 w 122"/>
                      <a:gd name="T85" fmla="*/ 105 h 133"/>
                      <a:gd name="T86" fmla="*/ 99 w 122"/>
                      <a:gd name="T87" fmla="*/ 94 h 133"/>
                      <a:gd name="T88" fmla="*/ 103 w 122"/>
                      <a:gd name="T89" fmla="*/ 81 h 133"/>
                      <a:gd name="T90" fmla="*/ 104 w 122"/>
                      <a:gd name="T91" fmla="*/ 67 h 133"/>
                      <a:gd name="T92" fmla="*/ 104 w 122"/>
                      <a:gd name="T93" fmla="*/ 57 h 133"/>
                      <a:gd name="T94" fmla="*/ 103 w 122"/>
                      <a:gd name="T95" fmla="*/ 48 h 133"/>
                      <a:gd name="T96" fmla="*/ 99 w 122"/>
                      <a:gd name="T97" fmla="*/ 40 h 133"/>
                      <a:gd name="T98" fmla="*/ 96 w 122"/>
                      <a:gd name="T99" fmla="*/ 32 h 133"/>
                      <a:gd name="T100" fmla="*/ 90 w 122"/>
                      <a:gd name="T101" fmla="*/ 26 h 133"/>
                      <a:gd name="T102" fmla="*/ 83 w 122"/>
                      <a:gd name="T103" fmla="*/ 22 h 133"/>
                      <a:gd name="T104" fmla="*/ 77 w 122"/>
                      <a:gd name="T105" fmla="*/ 18 h 133"/>
                      <a:gd name="T106" fmla="*/ 69 w 122"/>
                      <a:gd name="T107" fmla="*/ 15 h 133"/>
                      <a:gd name="T108" fmla="*/ 61 w 122"/>
                      <a:gd name="T109" fmla="*/ 15 h 133"/>
                      <a:gd name="T110" fmla="*/ 50 w 122"/>
                      <a:gd name="T111" fmla="*/ 17 h 133"/>
                      <a:gd name="T112" fmla="*/ 39 w 122"/>
                      <a:gd name="T113" fmla="*/ 20 h 133"/>
                      <a:gd name="T114" fmla="*/ 30 w 122"/>
                      <a:gd name="T115" fmla="*/ 28 h 133"/>
                      <a:gd name="T116" fmla="*/ 23 w 122"/>
                      <a:gd name="T117" fmla="*/ 37 h 133"/>
                      <a:gd name="T118" fmla="*/ 20 w 122"/>
                      <a:gd name="T119" fmla="*/ 51 h 133"/>
                      <a:gd name="T120" fmla="*/ 18 w 122"/>
                      <a:gd name="T121" fmla="*/ 68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2"/>
                      <a:gd name="T184" fmla="*/ 0 h 133"/>
                      <a:gd name="T185" fmla="*/ 122 w 122"/>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2" h="133">
                        <a:moveTo>
                          <a:pt x="0" y="68"/>
                        </a:moveTo>
                        <a:lnTo>
                          <a:pt x="1" y="63"/>
                        </a:lnTo>
                        <a:lnTo>
                          <a:pt x="1" y="58"/>
                        </a:lnTo>
                        <a:lnTo>
                          <a:pt x="1" y="53"/>
                        </a:lnTo>
                        <a:lnTo>
                          <a:pt x="3" y="49"/>
                        </a:lnTo>
                        <a:lnTo>
                          <a:pt x="4" y="44"/>
                        </a:lnTo>
                        <a:lnTo>
                          <a:pt x="5" y="40"/>
                        </a:lnTo>
                        <a:lnTo>
                          <a:pt x="6" y="36"/>
                        </a:lnTo>
                        <a:lnTo>
                          <a:pt x="8" y="32"/>
                        </a:lnTo>
                        <a:lnTo>
                          <a:pt x="10" y="28"/>
                        </a:lnTo>
                        <a:lnTo>
                          <a:pt x="12" y="25"/>
                        </a:lnTo>
                        <a:lnTo>
                          <a:pt x="14" y="21"/>
                        </a:lnTo>
                        <a:lnTo>
                          <a:pt x="16" y="19"/>
                        </a:lnTo>
                        <a:lnTo>
                          <a:pt x="20" y="15"/>
                        </a:lnTo>
                        <a:lnTo>
                          <a:pt x="23" y="13"/>
                        </a:lnTo>
                        <a:lnTo>
                          <a:pt x="27" y="10"/>
                        </a:lnTo>
                        <a:lnTo>
                          <a:pt x="30" y="9"/>
                        </a:lnTo>
                        <a:lnTo>
                          <a:pt x="34" y="6"/>
                        </a:lnTo>
                        <a:lnTo>
                          <a:pt x="37" y="4"/>
                        </a:lnTo>
                        <a:lnTo>
                          <a:pt x="41" y="3"/>
                        </a:lnTo>
                        <a:lnTo>
                          <a:pt x="45" y="2"/>
                        </a:lnTo>
                        <a:lnTo>
                          <a:pt x="49" y="0"/>
                        </a:lnTo>
                        <a:lnTo>
                          <a:pt x="53" y="0"/>
                        </a:lnTo>
                        <a:lnTo>
                          <a:pt x="58" y="0"/>
                        </a:lnTo>
                        <a:lnTo>
                          <a:pt x="61" y="0"/>
                        </a:lnTo>
                        <a:lnTo>
                          <a:pt x="65" y="0"/>
                        </a:lnTo>
                        <a:lnTo>
                          <a:pt x="67" y="0"/>
                        </a:lnTo>
                        <a:lnTo>
                          <a:pt x="71" y="0"/>
                        </a:lnTo>
                        <a:lnTo>
                          <a:pt x="73" y="0"/>
                        </a:lnTo>
                        <a:lnTo>
                          <a:pt x="75" y="2"/>
                        </a:lnTo>
                        <a:lnTo>
                          <a:pt x="79" y="3"/>
                        </a:lnTo>
                        <a:lnTo>
                          <a:pt x="81" y="3"/>
                        </a:lnTo>
                        <a:lnTo>
                          <a:pt x="83" y="4"/>
                        </a:lnTo>
                        <a:lnTo>
                          <a:pt x="86" y="5"/>
                        </a:lnTo>
                        <a:lnTo>
                          <a:pt x="88" y="6"/>
                        </a:lnTo>
                        <a:lnTo>
                          <a:pt x="90" y="7"/>
                        </a:lnTo>
                        <a:lnTo>
                          <a:pt x="92" y="10"/>
                        </a:lnTo>
                        <a:lnTo>
                          <a:pt x="96" y="11"/>
                        </a:lnTo>
                        <a:lnTo>
                          <a:pt x="98" y="12"/>
                        </a:lnTo>
                        <a:lnTo>
                          <a:pt x="101" y="13"/>
                        </a:lnTo>
                        <a:lnTo>
                          <a:pt x="102" y="15"/>
                        </a:lnTo>
                        <a:lnTo>
                          <a:pt x="104" y="17"/>
                        </a:lnTo>
                        <a:lnTo>
                          <a:pt x="106" y="19"/>
                        </a:lnTo>
                        <a:lnTo>
                          <a:pt x="107" y="21"/>
                        </a:lnTo>
                        <a:lnTo>
                          <a:pt x="110" y="24"/>
                        </a:lnTo>
                        <a:lnTo>
                          <a:pt x="111" y="25"/>
                        </a:lnTo>
                        <a:lnTo>
                          <a:pt x="112" y="27"/>
                        </a:lnTo>
                        <a:lnTo>
                          <a:pt x="113" y="29"/>
                        </a:lnTo>
                        <a:lnTo>
                          <a:pt x="114" y="33"/>
                        </a:lnTo>
                        <a:lnTo>
                          <a:pt x="117" y="35"/>
                        </a:lnTo>
                        <a:lnTo>
                          <a:pt x="118" y="37"/>
                        </a:lnTo>
                        <a:lnTo>
                          <a:pt x="119" y="40"/>
                        </a:lnTo>
                        <a:lnTo>
                          <a:pt x="119" y="43"/>
                        </a:lnTo>
                        <a:lnTo>
                          <a:pt x="120" y="45"/>
                        </a:lnTo>
                        <a:lnTo>
                          <a:pt x="121" y="49"/>
                        </a:lnTo>
                        <a:lnTo>
                          <a:pt x="121" y="51"/>
                        </a:lnTo>
                        <a:lnTo>
                          <a:pt x="122" y="55"/>
                        </a:lnTo>
                        <a:lnTo>
                          <a:pt x="122" y="57"/>
                        </a:lnTo>
                        <a:lnTo>
                          <a:pt x="122" y="60"/>
                        </a:lnTo>
                        <a:lnTo>
                          <a:pt x="122" y="64"/>
                        </a:lnTo>
                        <a:lnTo>
                          <a:pt x="122" y="67"/>
                        </a:lnTo>
                        <a:lnTo>
                          <a:pt x="122" y="70"/>
                        </a:lnTo>
                        <a:lnTo>
                          <a:pt x="122" y="73"/>
                        </a:lnTo>
                        <a:lnTo>
                          <a:pt x="122" y="75"/>
                        </a:lnTo>
                        <a:lnTo>
                          <a:pt x="122" y="79"/>
                        </a:lnTo>
                        <a:lnTo>
                          <a:pt x="121" y="81"/>
                        </a:lnTo>
                        <a:lnTo>
                          <a:pt x="121" y="85"/>
                        </a:lnTo>
                        <a:lnTo>
                          <a:pt x="120" y="87"/>
                        </a:lnTo>
                        <a:lnTo>
                          <a:pt x="119" y="90"/>
                        </a:lnTo>
                        <a:lnTo>
                          <a:pt x="119" y="93"/>
                        </a:lnTo>
                        <a:lnTo>
                          <a:pt x="118" y="96"/>
                        </a:lnTo>
                        <a:lnTo>
                          <a:pt x="117" y="98"/>
                        </a:lnTo>
                        <a:lnTo>
                          <a:pt x="114" y="102"/>
                        </a:lnTo>
                        <a:lnTo>
                          <a:pt x="113" y="104"/>
                        </a:lnTo>
                        <a:lnTo>
                          <a:pt x="112" y="106"/>
                        </a:lnTo>
                        <a:lnTo>
                          <a:pt x="111" y="109"/>
                        </a:lnTo>
                        <a:lnTo>
                          <a:pt x="109" y="111"/>
                        </a:lnTo>
                        <a:lnTo>
                          <a:pt x="107" y="112"/>
                        </a:lnTo>
                        <a:lnTo>
                          <a:pt x="105" y="115"/>
                        </a:lnTo>
                        <a:lnTo>
                          <a:pt x="103" y="117"/>
                        </a:lnTo>
                        <a:lnTo>
                          <a:pt x="101" y="118"/>
                        </a:lnTo>
                        <a:lnTo>
                          <a:pt x="99" y="120"/>
                        </a:lnTo>
                        <a:lnTo>
                          <a:pt x="97" y="121"/>
                        </a:lnTo>
                        <a:lnTo>
                          <a:pt x="95" y="123"/>
                        </a:lnTo>
                        <a:lnTo>
                          <a:pt x="91" y="125"/>
                        </a:lnTo>
                        <a:lnTo>
                          <a:pt x="89" y="126"/>
                        </a:lnTo>
                        <a:lnTo>
                          <a:pt x="87" y="127"/>
                        </a:lnTo>
                        <a:lnTo>
                          <a:pt x="84" y="128"/>
                        </a:lnTo>
                        <a:lnTo>
                          <a:pt x="82" y="128"/>
                        </a:lnTo>
                        <a:lnTo>
                          <a:pt x="80" y="130"/>
                        </a:lnTo>
                        <a:lnTo>
                          <a:pt x="77" y="131"/>
                        </a:lnTo>
                        <a:lnTo>
                          <a:pt x="75" y="131"/>
                        </a:lnTo>
                        <a:lnTo>
                          <a:pt x="73" y="132"/>
                        </a:lnTo>
                        <a:lnTo>
                          <a:pt x="69" y="132"/>
                        </a:lnTo>
                        <a:lnTo>
                          <a:pt x="67" y="132"/>
                        </a:lnTo>
                        <a:lnTo>
                          <a:pt x="65" y="132"/>
                        </a:lnTo>
                        <a:lnTo>
                          <a:pt x="61" y="133"/>
                        </a:lnTo>
                        <a:lnTo>
                          <a:pt x="59" y="132"/>
                        </a:lnTo>
                        <a:lnTo>
                          <a:pt x="56" y="132"/>
                        </a:lnTo>
                        <a:lnTo>
                          <a:pt x="53" y="132"/>
                        </a:lnTo>
                        <a:lnTo>
                          <a:pt x="50" y="132"/>
                        </a:lnTo>
                        <a:lnTo>
                          <a:pt x="48" y="131"/>
                        </a:lnTo>
                        <a:lnTo>
                          <a:pt x="44" y="130"/>
                        </a:lnTo>
                        <a:lnTo>
                          <a:pt x="42" y="130"/>
                        </a:lnTo>
                        <a:lnTo>
                          <a:pt x="39" y="128"/>
                        </a:lnTo>
                        <a:lnTo>
                          <a:pt x="37" y="127"/>
                        </a:lnTo>
                        <a:lnTo>
                          <a:pt x="35" y="126"/>
                        </a:lnTo>
                        <a:lnTo>
                          <a:pt x="33" y="125"/>
                        </a:lnTo>
                        <a:lnTo>
                          <a:pt x="29" y="124"/>
                        </a:lnTo>
                        <a:lnTo>
                          <a:pt x="27" y="121"/>
                        </a:lnTo>
                        <a:lnTo>
                          <a:pt x="24" y="120"/>
                        </a:lnTo>
                        <a:lnTo>
                          <a:pt x="22" y="119"/>
                        </a:lnTo>
                        <a:lnTo>
                          <a:pt x="21" y="117"/>
                        </a:lnTo>
                        <a:lnTo>
                          <a:pt x="19" y="116"/>
                        </a:lnTo>
                        <a:lnTo>
                          <a:pt x="16" y="113"/>
                        </a:lnTo>
                        <a:lnTo>
                          <a:pt x="15" y="111"/>
                        </a:lnTo>
                        <a:lnTo>
                          <a:pt x="13" y="109"/>
                        </a:lnTo>
                        <a:lnTo>
                          <a:pt x="12" y="108"/>
                        </a:lnTo>
                        <a:lnTo>
                          <a:pt x="11" y="105"/>
                        </a:lnTo>
                        <a:lnTo>
                          <a:pt x="10" y="103"/>
                        </a:lnTo>
                        <a:lnTo>
                          <a:pt x="7" y="101"/>
                        </a:lnTo>
                        <a:lnTo>
                          <a:pt x="7" y="97"/>
                        </a:lnTo>
                        <a:lnTo>
                          <a:pt x="6" y="95"/>
                        </a:lnTo>
                        <a:lnTo>
                          <a:pt x="5" y="93"/>
                        </a:lnTo>
                        <a:lnTo>
                          <a:pt x="4" y="90"/>
                        </a:lnTo>
                        <a:lnTo>
                          <a:pt x="4" y="87"/>
                        </a:lnTo>
                        <a:lnTo>
                          <a:pt x="3" y="85"/>
                        </a:lnTo>
                        <a:lnTo>
                          <a:pt x="3" y="82"/>
                        </a:lnTo>
                        <a:lnTo>
                          <a:pt x="1" y="79"/>
                        </a:lnTo>
                        <a:lnTo>
                          <a:pt x="1" y="77"/>
                        </a:lnTo>
                        <a:lnTo>
                          <a:pt x="1" y="73"/>
                        </a:lnTo>
                        <a:lnTo>
                          <a:pt x="1" y="71"/>
                        </a:lnTo>
                        <a:lnTo>
                          <a:pt x="0" y="68"/>
                        </a:lnTo>
                        <a:close/>
                        <a:moveTo>
                          <a:pt x="18" y="68"/>
                        </a:moveTo>
                        <a:lnTo>
                          <a:pt x="19" y="72"/>
                        </a:lnTo>
                        <a:lnTo>
                          <a:pt x="19" y="75"/>
                        </a:lnTo>
                        <a:lnTo>
                          <a:pt x="19" y="79"/>
                        </a:lnTo>
                        <a:lnTo>
                          <a:pt x="20" y="82"/>
                        </a:lnTo>
                        <a:lnTo>
                          <a:pt x="20" y="86"/>
                        </a:lnTo>
                        <a:lnTo>
                          <a:pt x="21" y="89"/>
                        </a:lnTo>
                        <a:lnTo>
                          <a:pt x="22" y="91"/>
                        </a:lnTo>
                        <a:lnTo>
                          <a:pt x="23" y="95"/>
                        </a:lnTo>
                        <a:lnTo>
                          <a:pt x="26" y="97"/>
                        </a:lnTo>
                        <a:lnTo>
                          <a:pt x="27" y="100"/>
                        </a:lnTo>
                        <a:lnTo>
                          <a:pt x="29" y="102"/>
                        </a:lnTo>
                        <a:lnTo>
                          <a:pt x="30" y="105"/>
                        </a:lnTo>
                        <a:lnTo>
                          <a:pt x="33" y="106"/>
                        </a:lnTo>
                        <a:lnTo>
                          <a:pt x="35" y="109"/>
                        </a:lnTo>
                        <a:lnTo>
                          <a:pt x="37" y="110"/>
                        </a:lnTo>
                        <a:lnTo>
                          <a:pt x="39" y="112"/>
                        </a:lnTo>
                        <a:lnTo>
                          <a:pt x="42" y="113"/>
                        </a:lnTo>
                        <a:lnTo>
                          <a:pt x="44" y="115"/>
                        </a:lnTo>
                        <a:lnTo>
                          <a:pt x="48" y="116"/>
                        </a:lnTo>
                        <a:lnTo>
                          <a:pt x="50" y="116"/>
                        </a:lnTo>
                        <a:lnTo>
                          <a:pt x="52" y="117"/>
                        </a:lnTo>
                        <a:lnTo>
                          <a:pt x="56" y="117"/>
                        </a:lnTo>
                        <a:lnTo>
                          <a:pt x="59" y="117"/>
                        </a:lnTo>
                        <a:lnTo>
                          <a:pt x="61" y="118"/>
                        </a:lnTo>
                        <a:lnTo>
                          <a:pt x="65" y="117"/>
                        </a:lnTo>
                        <a:lnTo>
                          <a:pt x="68" y="117"/>
                        </a:lnTo>
                        <a:lnTo>
                          <a:pt x="71" y="117"/>
                        </a:lnTo>
                        <a:lnTo>
                          <a:pt x="74" y="116"/>
                        </a:lnTo>
                        <a:lnTo>
                          <a:pt x="76" y="116"/>
                        </a:lnTo>
                        <a:lnTo>
                          <a:pt x="79" y="115"/>
                        </a:lnTo>
                        <a:lnTo>
                          <a:pt x="81" y="113"/>
                        </a:lnTo>
                        <a:lnTo>
                          <a:pt x="84" y="112"/>
                        </a:lnTo>
                        <a:lnTo>
                          <a:pt x="87" y="110"/>
                        </a:lnTo>
                        <a:lnTo>
                          <a:pt x="89" y="109"/>
                        </a:lnTo>
                        <a:lnTo>
                          <a:pt x="91" y="106"/>
                        </a:lnTo>
                        <a:lnTo>
                          <a:pt x="92" y="105"/>
                        </a:lnTo>
                        <a:lnTo>
                          <a:pt x="95" y="102"/>
                        </a:lnTo>
                        <a:lnTo>
                          <a:pt x="97" y="100"/>
                        </a:lnTo>
                        <a:lnTo>
                          <a:pt x="98" y="97"/>
                        </a:lnTo>
                        <a:lnTo>
                          <a:pt x="99" y="94"/>
                        </a:lnTo>
                        <a:lnTo>
                          <a:pt x="101" y="91"/>
                        </a:lnTo>
                        <a:lnTo>
                          <a:pt x="102" y="88"/>
                        </a:lnTo>
                        <a:lnTo>
                          <a:pt x="103" y="85"/>
                        </a:lnTo>
                        <a:lnTo>
                          <a:pt x="103" y="81"/>
                        </a:lnTo>
                        <a:lnTo>
                          <a:pt x="104" y="78"/>
                        </a:lnTo>
                        <a:lnTo>
                          <a:pt x="104" y="74"/>
                        </a:lnTo>
                        <a:lnTo>
                          <a:pt x="104" y="71"/>
                        </a:lnTo>
                        <a:lnTo>
                          <a:pt x="104" y="67"/>
                        </a:lnTo>
                        <a:lnTo>
                          <a:pt x="104" y="64"/>
                        </a:lnTo>
                        <a:lnTo>
                          <a:pt x="104" y="62"/>
                        </a:lnTo>
                        <a:lnTo>
                          <a:pt x="104" y="59"/>
                        </a:lnTo>
                        <a:lnTo>
                          <a:pt x="104" y="57"/>
                        </a:lnTo>
                        <a:lnTo>
                          <a:pt x="104" y="55"/>
                        </a:lnTo>
                        <a:lnTo>
                          <a:pt x="103" y="51"/>
                        </a:lnTo>
                        <a:lnTo>
                          <a:pt x="103" y="50"/>
                        </a:lnTo>
                        <a:lnTo>
                          <a:pt x="103" y="48"/>
                        </a:lnTo>
                        <a:lnTo>
                          <a:pt x="102" y="45"/>
                        </a:lnTo>
                        <a:lnTo>
                          <a:pt x="102" y="43"/>
                        </a:lnTo>
                        <a:lnTo>
                          <a:pt x="101" y="41"/>
                        </a:lnTo>
                        <a:lnTo>
                          <a:pt x="99" y="40"/>
                        </a:lnTo>
                        <a:lnTo>
                          <a:pt x="99" y="37"/>
                        </a:lnTo>
                        <a:lnTo>
                          <a:pt x="98" y="35"/>
                        </a:lnTo>
                        <a:lnTo>
                          <a:pt x="97" y="34"/>
                        </a:lnTo>
                        <a:lnTo>
                          <a:pt x="96" y="32"/>
                        </a:lnTo>
                        <a:lnTo>
                          <a:pt x="95" y="30"/>
                        </a:lnTo>
                        <a:lnTo>
                          <a:pt x="92" y="29"/>
                        </a:lnTo>
                        <a:lnTo>
                          <a:pt x="91" y="28"/>
                        </a:lnTo>
                        <a:lnTo>
                          <a:pt x="90" y="26"/>
                        </a:lnTo>
                        <a:lnTo>
                          <a:pt x="89" y="25"/>
                        </a:lnTo>
                        <a:lnTo>
                          <a:pt x="87" y="24"/>
                        </a:lnTo>
                        <a:lnTo>
                          <a:pt x="86" y="22"/>
                        </a:lnTo>
                        <a:lnTo>
                          <a:pt x="83" y="22"/>
                        </a:lnTo>
                        <a:lnTo>
                          <a:pt x="82" y="21"/>
                        </a:lnTo>
                        <a:lnTo>
                          <a:pt x="81" y="20"/>
                        </a:lnTo>
                        <a:lnTo>
                          <a:pt x="79" y="19"/>
                        </a:lnTo>
                        <a:lnTo>
                          <a:pt x="77" y="18"/>
                        </a:lnTo>
                        <a:lnTo>
                          <a:pt x="75" y="18"/>
                        </a:lnTo>
                        <a:lnTo>
                          <a:pt x="74" y="17"/>
                        </a:lnTo>
                        <a:lnTo>
                          <a:pt x="72" y="17"/>
                        </a:lnTo>
                        <a:lnTo>
                          <a:pt x="69" y="15"/>
                        </a:lnTo>
                        <a:lnTo>
                          <a:pt x="68" y="15"/>
                        </a:lnTo>
                        <a:lnTo>
                          <a:pt x="66" y="15"/>
                        </a:lnTo>
                        <a:lnTo>
                          <a:pt x="64" y="15"/>
                        </a:lnTo>
                        <a:lnTo>
                          <a:pt x="61" y="15"/>
                        </a:lnTo>
                        <a:lnTo>
                          <a:pt x="59" y="15"/>
                        </a:lnTo>
                        <a:lnTo>
                          <a:pt x="56" y="15"/>
                        </a:lnTo>
                        <a:lnTo>
                          <a:pt x="53" y="15"/>
                        </a:lnTo>
                        <a:lnTo>
                          <a:pt x="50" y="17"/>
                        </a:lnTo>
                        <a:lnTo>
                          <a:pt x="48" y="17"/>
                        </a:lnTo>
                        <a:lnTo>
                          <a:pt x="45" y="18"/>
                        </a:lnTo>
                        <a:lnTo>
                          <a:pt x="43" y="19"/>
                        </a:lnTo>
                        <a:lnTo>
                          <a:pt x="39" y="20"/>
                        </a:lnTo>
                        <a:lnTo>
                          <a:pt x="37" y="22"/>
                        </a:lnTo>
                        <a:lnTo>
                          <a:pt x="35" y="24"/>
                        </a:lnTo>
                        <a:lnTo>
                          <a:pt x="33" y="26"/>
                        </a:lnTo>
                        <a:lnTo>
                          <a:pt x="30" y="28"/>
                        </a:lnTo>
                        <a:lnTo>
                          <a:pt x="29" y="29"/>
                        </a:lnTo>
                        <a:lnTo>
                          <a:pt x="27" y="32"/>
                        </a:lnTo>
                        <a:lnTo>
                          <a:pt x="26" y="34"/>
                        </a:lnTo>
                        <a:lnTo>
                          <a:pt x="23" y="37"/>
                        </a:lnTo>
                        <a:lnTo>
                          <a:pt x="22" y="40"/>
                        </a:lnTo>
                        <a:lnTo>
                          <a:pt x="21" y="43"/>
                        </a:lnTo>
                        <a:lnTo>
                          <a:pt x="20" y="47"/>
                        </a:lnTo>
                        <a:lnTo>
                          <a:pt x="20" y="51"/>
                        </a:lnTo>
                        <a:lnTo>
                          <a:pt x="19" y="55"/>
                        </a:lnTo>
                        <a:lnTo>
                          <a:pt x="19" y="59"/>
                        </a:lnTo>
                        <a:lnTo>
                          <a:pt x="19" y="63"/>
                        </a:lnTo>
                        <a:lnTo>
                          <a:pt x="18"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2" name="Freeform 1591"/>
                  <p:cNvSpPr>
                    <a:spLocks/>
                  </p:cNvSpPr>
                  <p:nvPr/>
                </p:nvSpPr>
                <p:spPr bwMode="auto">
                  <a:xfrm>
                    <a:off x="3155" y="2378"/>
                    <a:ext cx="61" cy="66"/>
                  </a:xfrm>
                  <a:custGeom>
                    <a:avLst/>
                    <a:gdLst>
                      <a:gd name="T0" fmla="*/ 1 w 122"/>
                      <a:gd name="T1" fmla="*/ 58 h 133"/>
                      <a:gd name="T2" fmla="*/ 4 w 122"/>
                      <a:gd name="T3" fmla="*/ 44 h 133"/>
                      <a:gd name="T4" fmla="*/ 8 w 122"/>
                      <a:gd name="T5" fmla="*/ 32 h 133"/>
                      <a:gd name="T6" fmla="*/ 14 w 122"/>
                      <a:gd name="T7" fmla="*/ 21 h 133"/>
                      <a:gd name="T8" fmla="*/ 23 w 122"/>
                      <a:gd name="T9" fmla="*/ 13 h 133"/>
                      <a:gd name="T10" fmla="*/ 34 w 122"/>
                      <a:gd name="T11" fmla="*/ 6 h 133"/>
                      <a:gd name="T12" fmla="*/ 45 w 122"/>
                      <a:gd name="T13" fmla="*/ 2 h 133"/>
                      <a:gd name="T14" fmla="*/ 58 w 122"/>
                      <a:gd name="T15" fmla="*/ 0 h 133"/>
                      <a:gd name="T16" fmla="*/ 67 w 122"/>
                      <a:gd name="T17" fmla="*/ 0 h 133"/>
                      <a:gd name="T18" fmla="*/ 75 w 122"/>
                      <a:gd name="T19" fmla="*/ 2 h 133"/>
                      <a:gd name="T20" fmla="*/ 83 w 122"/>
                      <a:gd name="T21" fmla="*/ 4 h 133"/>
                      <a:gd name="T22" fmla="*/ 90 w 122"/>
                      <a:gd name="T23" fmla="*/ 7 h 133"/>
                      <a:gd name="T24" fmla="*/ 98 w 122"/>
                      <a:gd name="T25" fmla="*/ 12 h 133"/>
                      <a:gd name="T26" fmla="*/ 104 w 122"/>
                      <a:gd name="T27" fmla="*/ 17 h 133"/>
                      <a:gd name="T28" fmla="*/ 110 w 122"/>
                      <a:gd name="T29" fmla="*/ 24 h 133"/>
                      <a:gd name="T30" fmla="*/ 113 w 122"/>
                      <a:gd name="T31" fmla="*/ 29 h 133"/>
                      <a:gd name="T32" fmla="*/ 118 w 122"/>
                      <a:gd name="T33" fmla="*/ 37 h 133"/>
                      <a:gd name="T34" fmla="*/ 120 w 122"/>
                      <a:gd name="T35" fmla="*/ 45 h 133"/>
                      <a:gd name="T36" fmla="*/ 122 w 122"/>
                      <a:gd name="T37" fmla="*/ 55 h 133"/>
                      <a:gd name="T38" fmla="*/ 122 w 122"/>
                      <a:gd name="T39" fmla="*/ 64 h 133"/>
                      <a:gd name="T40" fmla="*/ 122 w 122"/>
                      <a:gd name="T41" fmla="*/ 73 h 133"/>
                      <a:gd name="T42" fmla="*/ 121 w 122"/>
                      <a:gd name="T43" fmla="*/ 81 h 133"/>
                      <a:gd name="T44" fmla="*/ 119 w 122"/>
                      <a:gd name="T45" fmla="*/ 90 h 133"/>
                      <a:gd name="T46" fmla="*/ 117 w 122"/>
                      <a:gd name="T47" fmla="*/ 98 h 133"/>
                      <a:gd name="T48" fmla="*/ 112 w 122"/>
                      <a:gd name="T49" fmla="*/ 106 h 133"/>
                      <a:gd name="T50" fmla="*/ 107 w 122"/>
                      <a:gd name="T51" fmla="*/ 112 h 133"/>
                      <a:gd name="T52" fmla="*/ 101 w 122"/>
                      <a:gd name="T53" fmla="*/ 118 h 133"/>
                      <a:gd name="T54" fmla="*/ 95 w 122"/>
                      <a:gd name="T55" fmla="*/ 123 h 133"/>
                      <a:gd name="T56" fmla="*/ 87 w 122"/>
                      <a:gd name="T57" fmla="*/ 127 h 133"/>
                      <a:gd name="T58" fmla="*/ 80 w 122"/>
                      <a:gd name="T59" fmla="*/ 130 h 133"/>
                      <a:gd name="T60" fmla="*/ 73 w 122"/>
                      <a:gd name="T61" fmla="*/ 132 h 133"/>
                      <a:gd name="T62" fmla="*/ 65 w 122"/>
                      <a:gd name="T63" fmla="*/ 132 h 133"/>
                      <a:gd name="T64" fmla="*/ 56 w 122"/>
                      <a:gd name="T65" fmla="*/ 132 h 133"/>
                      <a:gd name="T66" fmla="*/ 48 w 122"/>
                      <a:gd name="T67" fmla="*/ 131 h 133"/>
                      <a:gd name="T68" fmla="*/ 39 w 122"/>
                      <a:gd name="T69" fmla="*/ 128 h 133"/>
                      <a:gd name="T70" fmla="*/ 33 w 122"/>
                      <a:gd name="T71" fmla="*/ 125 h 133"/>
                      <a:gd name="T72" fmla="*/ 24 w 122"/>
                      <a:gd name="T73" fmla="*/ 120 h 133"/>
                      <a:gd name="T74" fmla="*/ 19 w 122"/>
                      <a:gd name="T75" fmla="*/ 116 h 133"/>
                      <a:gd name="T76" fmla="*/ 13 w 122"/>
                      <a:gd name="T77" fmla="*/ 109 h 133"/>
                      <a:gd name="T78" fmla="*/ 10 w 122"/>
                      <a:gd name="T79" fmla="*/ 103 h 133"/>
                      <a:gd name="T80" fmla="*/ 6 w 122"/>
                      <a:gd name="T81" fmla="*/ 95 h 133"/>
                      <a:gd name="T82" fmla="*/ 4 w 122"/>
                      <a:gd name="T83" fmla="*/ 87 h 133"/>
                      <a:gd name="T84" fmla="*/ 1 w 122"/>
                      <a:gd name="T85" fmla="*/ 79 h 133"/>
                      <a:gd name="T86" fmla="*/ 1 w 122"/>
                      <a:gd name="T87" fmla="*/ 71 h 133"/>
                      <a:gd name="T88" fmla="*/ 0 w 122"/>
                      <a:gd name="T89" fmla="*/ 68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2"/>
                      <a:gd name="T136" fmla="*/ 0 h 133"/>
                      <a:gd name="T137" fmla="*/ 122 w 12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2" h="133">
                        <a:moveTo>
                          <a:pt x="0" y="68"/>
                        </a:moveTo>
                        <a:lnTo>
                          <a:pt x="1" y="63"/>
                        </a:lnTo>
                        <a:lnTo>
                          <a:pt x="1" y="58"/>
                        </a:lnTo>
                        <a:lnTo>
                          <a:pt x="1" y="53"/>
                        </a:lnTo>
                        <a:lnTo>
                          <a:pt x="3" y="49"/>
                        </a:lnTo>
                        <a:lnTo>
                          <a:pt x="4" y="44"/>
                        </a:lnTo>
                        <a:lnTo>
                          <a:pt x="5" y="40"/>
                        </a:lnTo>
                        <a:lnTo>
                          <a:pt x="6" y="36"/>
                        </a:lnTo>
                        <a:lnTo>
                          <a:pt x="8" y="32"/>
                        </a:lnTo>
                        <a:lnTo>
                          <a:pt x="10" y="28"/>
                        </a:lnTo>
                        <a:lnTo>
                          <a:pt x="12" y="25"/>
                        </a:lnTo>
                        <a:lnTo>
                          <a:pt x="14" y="21"/>
                        </a:lnTo>
                        <a:lnTo>
                          <a:pt x="16" y="19"/>
                        </a:lnTo>
                        <a:lnTo>
                          <a:pt x="20" y="15"/>
                        </a:lnTo>
                        <a:lnTo>
                          <a:pt x="23" y="13"/>
                        </a:lnTo>
                        <a:lnTo>
                          <a:pt x="27" y="10"/>
                        </a:lnTo>
                        <a:lnTo>
                          <a:pt x="30" y="9"/>
                        </a:lnTo>
                        <a:lnTo>
                          <a:pt x="34" y="6"/>
                        </a:lnTo>
                        <a:lnTo>
                          <a:pt x="37" y="4"/>
                        </a:lnTo>
                        <a:lnTo>
                          <a:pt x="41" y="3"/>
                        </a:lnTo>
                        <a:lnTo>
                          <a:pt x="45" y="2"/>
                        </a:lnTo>
                        <a:lnTo>
                          <a:pt x="49" y="0"/>
                        </a:lnTo>
                        <a:lnTo>
                          <a:pt x="53" y="0"/>
                        </a:lnTo>
                        <a:lnTo>
                          <a:pt x="58" y="0"/>
                        </a:lnTo>
                        <a:lnTo>
                          <a:pt x="61" y="0"/>
                        </a:lnTo>
                        <a:lnTo>
                          <a:pt x="65" y="0"/>
                        </a:lnTo>
                        <a:lnTo>
                          <a:pt x="67" y="0"/>
                        </a:lnTo>
                        <a:lnTo>
                          <a:pt x="71" y="0"/>
                        </a:lnTo>
                        <a:lnTo>
                          <a:pt x="73" y="0"/>
                        </a:lnTo>
                        <a:lnTo>
                          <a:pt x="75" y="2"/>
                        </a:lnTo>
                        <a:lnTo>
                          <a:pt x="79" y="3"/>
                        </a:lnTo>
                        <a:lnTo>
                          <a:pt x="81" y="3"/>
                        </a:lnTo>
                        <a:lnTo>
                          <a:pt x="83" y="4"/>
                        </a:lnTo>
                        <a:lnTo>
                          <a:pt x="86" y="5"/>
                        </a:lnTo>
                        <a:lnTo>
                          <a:pt x="88" y="6"/>
                        </a:lnTo>
                        <a:lnTo>
                          <a:pt x="90" y="7"/>
                        </a:lnTo>
                        <a:lnTo>
                          <a:pt x="92" y="10"/>
                        </a:lnTo>
                        <a:lnTo>
                          <a:pt x="96" y="11"/>
                        </a:lnTo>
                        <a:lnTo>
                          <a:pt x="98" y="12"/>
                        </a:lnTo>
                        <a:lnTo>
                          <a:pt x="101" y="13"/>
                        </a:lnTo>
                        <a:lnTo>
                          <a:pt x="102" y="15"/>
                        </a:lnTo>
                        <a:lnTo>
                          <a:pt x="104" y="17"/>
                        </a:lnTo>
                        <a:lnTo>
                          <a:pt x="106" y="19"/>
                        </a:lnTo>
                        <a:lnTo>
                          <a:pt x="107" y="21"/>
                        </a:lnTo>
                        <a:lnTo>
                          <a:pt x="110" y="24"/>
                        </a:lnTo>
                        <a:lnTo>
                          <a:pt x="111" y="25"/>
                        </a:lnTo>
                        <a:lnTo>
                          <a:pt x="112" y="27"/>
                        </a:lnTo>
                        <a:lnTo>
                          <a:pt x="113" y="29"/>
                        </a:lnTo>
                        <a:lnTo>
                          <a:pt x="114" y="33"/>
                        </a:lnTo>
                        <a:lnTo>
                          <a:pt x="117" y="35"/>
                        </a:lnTo>
                        <a:lnTo>
                          <a:pt x="118" y="37"/>
                        </a:lnTo>
                        <a:lnTo>
                          <a:pt x="119" y="40"/>
                        </a:lnTo>
                        <a:lnTo>
                          <a:pt x="119" y="43"/>
                        </a:lnTo>
                        <a:lnTo>
                          <a:pt x="120" y="45"/>
                        </a:lnTo>
                        <a:lnTo>
                          <a:pt x="121" y="49"/>
                        </a:lnTo>
                        <a:lnTo>
                          <a:pt x="121" y="51"/>
                        </a:lnTo>
                        <a:lnTo>
                          <a:pt x="122" y="55"/>
                        </a:lnTo>
                        <a:lnTo>
                          <a:pt x="122" y="57"/>
                        </a:lnTo>
                        <a:lnTo>
                          <a:pt x="122" y="60"/>
                        </a:lnTo>
                        <a:lnTo>
                          <a:pt x="122" y="64"/>
                        </a:lnTo>
                        <a:lnTo>
                          <a:pt x="122" y="67"/>
                        </a:lnTo>
                        <a:lnTo>
                          <a:pt x="122" y="70"/>
                        </a:lnTo>
                        <a:lnTo>
                          <a:pt x="122" y="73"/>
                        </a:lnTo>
                        <a:lnTo>
                          <a:pt x="122" y="75"/>
                        </a:lnTo>
                        <a:lnTo>
                          <a:pt x="122" y="79"/>
                        </a:lnTo>
                        <a:lnTo>
                          <a:pt x="121" y="81"/>
                        </a:lnTo>
                        <a:lnTo>
                          <a:pt x="121" y="85"/>
                        </a:lnTo>
                        <a:lnTo>
                          <a:pt x="120" y="87"/>
                        </a:lnTo>
                        <a:lnTo>
                          <a:pt x="119" y="90"/>
                        </a:lnTo>
                        <a:lnTo>
                          <a:pt x="119" y="93"/>
                        </a:lnTo>
                        <a:lnTo>
                          <a:pt x="118" y="96"/>
                        </a:lnTo>
                        <a:lnTo>
                          <a:pt x="117" y="98"/>
                        </a:lnTo>
                        <a:lnTo>
                          <a:pt x="114" y="102"/>
                        </a:lnTo>
                        <a:lnTo>
                          <a:pt x="113" y="104"/>
                        </a:lnTo>
                        <a:lnTo>
                          <a:pt x="112" y="106"/>
                        </a:lnTo>
                        <a:lnTo>
                          <a:pt x="111" y="109"/>
                        </a:lnTo>
                        <a:lnTo>
                          <a:pt x="109" y="111"/>
                        </a:lnTo>
                        <a:lnTo>
                          <a:pt x="107" y="112"/>
                        </a:lnTo>
                        <a:lnTo>
                          <a:pt x="105" y="115"/>
                        </a:lnTo>
                        <a:lnTo>
                          <a:pt x="103" y="117"/>
                        </a:lnTo>
                        <a:lnTo>
                          <a:pt x="101" y="118"/>
                        </a:lnTo>
                        <a:lnTo>
                          <a:pt x="99" y="120"/>
                        </a:lnTo>
                        <a:lnTo>
                          <a:pt x="97" y="121"/>
                        </a:lnTo>
                        <a:lnTo>
                          <a:pt x="95" y="123"/>
                        </a:lnTo>
                        <a:lnTo>
                          <a:pt x="91" y="125"/>
                        </a:lnTo>
                        <a:lnTo>
                          <a:pt x="89" y="126"/>
                        </a:lnTo>
                        <a:lnTo>
                          <a:pt x="87" y="127"/>
                        </a:lnTo>
                        <a:lnTo>
                          <a:pt x="84" y="128"/>
                        </a:lnTo>
                        <a:lnTo>
                          <a:pt x="82" y="128"/>
                        </a:lnTo>
                        <a:lnTo>
                          <a:pt x="80" y="130"/>
                        </a:lnTo>
                        <a:lnTo>
                          <a:pt x="77" y="131"/>
                        </a:lnTo>
                        <a:lnTo>
                          <a:pt x="75" y="131"/>
                        </a:lnTo>
                        <a:lnTo>
                          <a:pt x="73" y="132"/>
                        </a:lnTo>
                        <a:lnTo>
                          <a:pt x="69" y="132"/>
                        </a:lnTo>
                        <a:lnTo>
                          <a:pt x="67" y="132"/>
                        </a:lnTo>
                        <a:lnTo>
                          <a:pt x="65" y="132"/>
                        </a:lnTo>
                        <a:lnTo>
                          <a:pt x="61" y="133"/>
                        </a:lnTo>
                        <a:lnTo>
                          <a:pt x="59" y="132"/>
                        </a:lnTo>
                        <a:lnTo>
                          <a:pt x="56" y="132"/>
                        </a:lnTo>
                        <a:lnTo>
                          <a:pt x="53" y="132"/>
                        </a:lnTo>
                        <a:lnTo>
                          <a:pt x="50" y="132"/>
                        </a:lnTo>
                        <a:lnTo>
                          <a:pt x="48" y="131"/>
                        </a:lnTo>
                        <a:lnTo>
                          <a:pt x="44" y="130"/>
                        </a:lnTo>
                        <a:lnTo>
                          <a:pt x="42" y="130"/>
                        </a:lnTo>
                        <a:lnTo>
                          <a:pt x="39" y="128"/>
                        </a:lnTo>
                        <a:lnTo>
                          <a:pt x="37" y="127"/>
                        </a:lnTo>
                        <a:lnTo>
                          <a:pt x="35" y="126"/>
                        </a:lnTo>
                        <a:lnTo>
                          <a:pt x="33" y="125"/>
                        </a:lnTo>
                        <a:lnTo>
                          <a:pt x="29" y="124"/>
                        </a:lnTo>
                        <a:lnTo>
                          <a:pt x="27" y="121"/>
                        </a:lnTo>
                        <a:lnTo>
                          <a:pt x="24" y="120"/>
                        </a:lnTo>
                        <a:lnTo>
                          <a:pt x="22" y="119"/>
                        </a:lnTo>
                        <a:lnTo>
                          <a:pt x="21" y="117"/>
                        </a:lnTo>
                        <a:lnTo>
                          <a:pt x="19" y="116"/>
                        </a:lnTo>
                        <a:lnTo>
                          <a:pt x="16" y="113"/>
                        </a:lnTo>
                        <a:lnTo>
                          <a:pt x="15" y="111"/>
                        </a:lnTo>
                        <a:lnTo>
                          <a:pt x="13" y="109"/>
                        </a:lnTo>
                        <a:lnTo>
                          <a:pt x="12" y="108"/>
                        </a:lnTo>
                        <a:lnTo>
                          <a:pt x="11" y="105"/>
                        </a:lnTo>
                        <a:lnTo>
                          <a:pt x="10" y="103"/>
                        </a:lnTo>
                        <a:lnTo>
                          <a:pt x="7" y="101"/>
                        </a:lnTo>
                        <a:lnTo>
                          <a:pt x="7" y="97"/>
                        </a:lnTo>
                        <a:lnTo>
                          <a:pt x="6" y="95"/>
                        </a:lnTo>
                        <a:lnTo>
                          <a:pt x="5" y="93"/>
                        </a:lnTo>
                        <a:lnTo>
                          <a:pt x="4" y="90"/>
                        </a:lnTo>
                        <a:lnTo>
                          <a:pt x="4" y="87"/>
                        </a:lnTo>
                        <a:lnTo>
                          <a:pt x="3" y="85"/>
                        </a:lnTo>
                        <a:lnTo>
                          <a:pt x="3" y="82"/>
                        </a:lnTo>
                        <a:lnTo>
                          <a:pt x="1" y="79"/>
                        </a:lnTo>
                        <a:lnTo>
                          <a:pt x="1" y="77"/>
                        </a:lnTo>
                        <a:lnTo>
                          <a:pt x="1" y="73"/>
                        </a:lnTo>
                        <a:lnTo>
                          <a:pt x="1" y="71"/>
                        </a:lnTo>
                        <a:lnTo>
                          <a:pt x="0" y="6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613" name="Freeform 1592"/>
                  <p:cNvSpPr>
                    <a:spLocks/>
                  </p:cNvSpPr>
                  <p:nvPr/>
                </p:nvSpPr>
                <p:spPr bwMode="auto">
                  <a:xfrm>
                    <a:off x="3155" y="2377"/>
                    <a:ext cx="45" cy="35"/>
                  </a:xfrm>
                  <a:custGeom>
                    <a:avLst/>
                    <a:gdLst>
                      <a:gd name="T0" fmla="*/ 0 w 91"/>
                      <a:gd name="T1" fmla="*/ 69 h 69"/>
                      <a:gd name="T2" fmla="*/ 2 w 91"/>
                      <a:gd name="T3" fmla="*/ 69 h 69"/>
                      <a:gd name="T4" fmla="*/ 4 w 91"/>
                      <a:gd name="T5" fmla="*/ 64 h 69"/>
                      <a:gd name="T6" fmla="*/ 4 w 91"/>
                      <a:gd name="T7" fmla="*/ 54 h 69"/>
                      <a:gd name="T8" fmla="*/ 7 w 91"/>
                      <a:gd name="T9" fmla="*/ 41 h 69"/>
                      <a:gd name="T10" fmla="*/ 8 w 91"/>
                      <a:gd name="T11" fmla="*/ 37 h 69"/>
                      <a:gd name="T12" fmla="*/ 11 w 91"/>
                      <a:gd name="T13" fmla="*/ 33 h 69"/>
                      <a:gd name="T14" fmla="*/ 12 w 91"/>
                      <a:gd name="T15" fmla="*/ 31 h 69"/>
                      <a:gd name="T16" fmla="*/ 16 w 91"/>
                      <a:gd name="T17" fmla="*/ 23 h 69"/>
                      <a:gd name="T18" fmla="*/ 22 w 91"/>
                      <a:gd name="T19" fmla="*/ 18 h 69"/>
                      <a:gd name="T20" fmla="*/ 25 w 91"/>
                      <a:gd name="T21" fmla="*/ 15 h 69"/>
                      <a:gd name="T22" fmla="*/ 29 w 91"/>
                      <a:gd name="T23" fmla="*/ 12 h 69"/>
                      <a:gd name="T24" fmla="*/ 32 w 91"/>
                      <a:gd name="T25" fmla="*/ 11 h 69"/>
                      <a:gd name="T26" fmla="*/ 39 w 91"/>
                      <a:gd name="T27" fmla="*/ 6 h 69"/>
                      <a:gd name="T28" fmla="*/ 42 w 91"/>
                      <a:gd name="T29" fmla="*/ 5 h 69"/>
                      <a:gd name="T30" fmla="*/ 46 w 91"/>
                      <a:gd name="T31" fmla="*/ 4 h 69"/>
                      <a:gd name="T32" fmla="*/ 50 w 91"/>
                      <a:gd name="T33" fmla="*/ 3 h 69"/>
                      <a:gd name="T34" fmla="*/ 74 w 91"/>
                      <a:gd name="T35" fmla="*/ 3 h 69"/>
                      <a:gd name="T36" fmla="*/ 76 w 91"/>
                      <a:gd name="T37" fmla="*/ 4 h 69"/>
                      <a:gd name="T38" fmla="*/ 80 w 91"/>
                      <a:gd name="T39" fmla="*/ 5 h 69"/>
                      <a:gd name="T40" fmla="*/ 82 w 91"/>
                      <a:gd name="T41" fmla="*/ 5 h 69"/>
                      <a:gd name="T42" fmla="*/ 91 w 91"/>
                      <a:gd name="T43" fmla="*/ 10 h 69"/>
                      <a:gd name="T44" fmla="*/ 91 w 91"/>
                      <a:gd name="T45" fmla="*/ 8 h 69"/>
                      <a:gd name="T46" fmla="*/ 91 w 91"/>
                      <a:gd name="T47" fmla="*/ 7 h 69"/>
                      <a:gd name="T48" fmla="*/ 82 w 91"/>
                      <a:gd name="T49" fmla="*/ 3 h 69"/>
                      <a:gd name="T50" fmla="*/ 80 w 91"/>
                      <a:gd name="T51" fmla="*/ 3 h 69"/>
                      <a:gd name="T52" fmla="*/ 76 w 91"/>
                      <a:gd name="T53" fmla="*/ 1 h 69"/>
                      <a:gd name="T54" fmla="*/ 74 w 91"/>
                      <a:gd name="T55" fmla="*/ 0 h 69"/>
                      <a:gd name="T56" fmla="*/ 50 w 91"/>
                      <a:gd name="T57" fmla="*/ 0 h 69"/>
                      <a:gd name="T58" fmla="*/ 46 w 91"/>
                      <a:gd name="T59" fmla="*/ 1 h 69"/>
                      <a:gd name="T60" fmla="*/ 42 w 91"/>
                      <a:gd name="T61" fmla="*/ 3 h 69"/>
                      <a:gd name="T62" fmla="*/ 36 w 91"/>
                      <a:gd name="T63" fmla="*/ 4 h 69"/>
                      <a:gd name="T64" fmla="*/ 29 w 91"/>
                      <a:gd name="T65" fmla="*/ 8 h 69"/>
                      <a:gd name="T66" fmla="*/ 27 w 91"/>
                      <a:gd name="T67" fmla="*/ 10 h 69"/>
                      <a:gd name="T68" fmla="*/ 23 w 91"/>
                      <a:gd name="T69" fmla="*/ 13 h 69"/>
                      <a:gd name="T70" fmla="*/ 20 w 91"/>
                      <a:gd name="T71" fmla="*/ 15 h 69"/>
                      <a:gd name="T72" fmla="*/ 14 w 91"/>
                      <a:gd name="T73" fmla="*/ 21 h 69"/>
                      <a:gd name="T74" fmla="*/ 9 w 91"/>
                      <a:gd name="T75" fmla="*/ 28 h 69"/>
                      <a:gd name="T76" fmla="*/ 8 w 91"/>
                      <a:gd name="T77" fmla="*/ 33 h 69"/>
                      <a:gd name="T78" fmla="*/ 6 w 91"/>
                      <a:gd name="T79" fmla="*/ 37 h 69"/>
                      <a:gd name="T80" fmla="*/ 5 w 91"/>
                      <a:gd name="T81" fmla="*/ 41 h 69"/>
                      <a:gd name="T82" fmla="*/ 1 w 91"/>
                      <a:gd name="T83" fmla="*/ 54 h 69"/>
                      <a:gd name="T84" fmla="*/ 1 w 91"/>
                      <a:gd name="T85" fmla="*/ 64 h 69"/>
                      <a:gd name="T86" fmla="*/ 0 w 91"/>
                      <a:gd name="T87" fmla="*/ 69 h 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
                      <a:gd name="T133" fmla="*/ 0 h 69"/>
                      <a:gd name="T134" fmla="*/ 91 w 91"/>
                      <a:gd name="T135" fmla="*/ 69 h 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 h="69">
                        <a:moveTo>
                          <a:pt x="0" y="69"/>
                        </a:moveTo>
                        <a:lnTo>
                          <a:pt x="2" y="69"/>
                        </a:lnTo>
                        <a:lnTo>
                          <a:pt x="4" y="64"/>
                        </a:lnTo>
                        <a:lnTo>
                          <a:pt x="4" y="54"/>
                        </a:lnTo>
                        <a:lnTo>
                          <a:pt x="7" y="41"/>
                        </a:lnTo>
                        <a:lnTo>
                          <a:pt x="8" y="37"/>
                        </a:lnTo>
                        <a:lnTo>
                          <a:pt x="11" y="33"/>
                        </a:lnTo>
                        <a:lnTo>
                          <a:pt x="12" y="31"/>
                        </a:lnTo>
                        <a:lnTo>
                          <a:pt x="16" y="23"/>
                        </a:lnTo>
                        <a:lnTo>
                          <a:pt x="22" y="18"/>
                        </a:lnTo>
                        <a:lnTo>
                          <a:pt x="25" y="15"/>
                        </a:lnTo>
                        <a:lnTo>
                          <a:pt x="29" y="12"/>
                        </a:lnTo>
                        <a:lnTo>
                          <a:pt x="32" y="11"/>
                        </a:lnTo>
                        <a:lnTo>
                          <a:pt x="39" y="6"/>
                        </a:lnTo>
                        <a:lnTo>
                          <a:pt x="42" y="5"/>
                        </a:lnTo>
                        <a:lnTo>
                          <a:pt x="46" y="4"/>
                        </a:lnTo>
                        <a:lnTo>
                          <a:pt x="50" y="3"/>
                        </a:lnTo>
                        <a:lnTo>
                          <a:pt x="74" y="3"/>
                        </a:lnTo>
                        <a:lnTo>
                          <a:pt x="76" y="4"/>
                        </a:lnTo>
                        <a:lnTo>
                          <a:pt x="80" y="5"/>
                        </a:lnTo>
                        <a:lnTo>
                          <a:pt x="82" y="5"/>
                        </a:lnTo>
                        <a:lnTo>
                          <a:pt x="91" y="10"/>
                        </a:lnTo>
                        <a:lnTo>
                          <a:pt x="91" y="8"/>
                        </a:lnTo>
                        <a:lnTo>
                          <a:pt x="91" y="7"/>
                        </a:lnTo>
                        <a:lnTo>
                          <a:pt x="82" y="3"/>
                        </a:lnTo>
                        <a:lnTo>
                          <a:pt x="80" y="3"/>
                        </a:lnTo>
                        <a:lnTo>
                          <a:pt x="76" y="1"/>
                        </a:lnTo>
                        <a:lnTo>
                          <a:pt x="74" y="0"/>
                        </a:lnTo>
                        <a:lnTo>
                          <a:pt x="50" y="0"/>
                        </a:lnTo>
                        <a:lnTo>
                          <a:pt x="46" y="1"/>
                        </a:lnTo>
                        <a:lnTo>
                          <a:pt x="42" y="3"/>
                        </a:lnTo>
                        <a:lnTo>
                          <a:pt x="36" y="4"/>
                        </a:lnTo>
                        <a:lnTo>
                          <a:pt x="29" y="8"/>
                        </a:lnTo>
                        <a:lnTo>
                          <a:pt x="27" y="10"/>
                        </a:lnTo>
                        <a:lnTo>
                          <a:pt x="23" y="13"/>
                        </a:lnTo>
                        <a:lnTo>
                          <a:pt x="20" y="15"/>
                        </a:lnTo>
                        <a:lnTo>
                          <a:pt x="14" y="21"/>
                        </a:lnTo>
                        <a:lnTo>
                          <a:pt x="9" y="28"/>
                        </a:lnTo>
                        <a:lnTo>
                          <a:pt x="8" y="33"/>
                        </a:lnTo>
                        <a:lnTo>
                          <a:pt x="6" y="37"/>
                        </a:lnTo>
                        <a:lnTo>
                          <a:pt x="5" y="41"/>
                        </a:lnTo>
                        <a:lnTo>
                          <a:pt x="1" y="54"/>
                        </a:lnTo>
                        <a:lnTo>
                          <a:pt x="1" y="64"/>
                        </a:lnTo>
                        <a:lnTo>
                          <a:pt x="0" y="6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4" name="Freeform 1593"/>
                  <p:cNvSpPr>
                    <a:spLocks/>
                  </p:cNvSpPr>
                  <p:nvPr/>
                </p:nvSpPr>
                <p:spPr bwMode="auto">
                  <a:xfrm>
                    <a:off x="3200" y="2381"/>
                    <a:ext cx="7" cy="5"/>
                  </a:xfrm>
                  <a:custGeom>
                    <a:avLst/>
                    <a:gdLst>
                      <a:gd name="T0" fmla="*/ 1 w 15"/>
                      <a:gd name="T1" fmla="*/ 1 h 12"/>
                      <a:gd name="T2" fmla="*/ 0 w 15"/>
                      <a:gd name="T3" fmla="*/ 3 h 12"/>
                      <a:gd name="T4" fmla="*/ 2 w 15"/>
                      <a:gd name="T5" fmla="*/ 5 h 12"/>
                      <a:gd name="T6" fmla="*/ 7 w 15"/>
                      <a:gd name="T7" fmla="*/ 6 h 12"/>
                      <a:gd name="T8" fmla="*/ 12 w 15"/>
                      <a:gd name="T9" fmla="*/ 8 h 12"/>
                      <a:gd name="T10" fmla="*/ 12 w 15"/>
                      <a:gd name="T11" fmla="*/ 9 h 12"/>
                      <a:gd name="T12" fmla="*/ 15 w 15"/>
                      <a:gd name="T13" fmla="*/ 12 h 12"/>
                      <a:gd name="T14" fmla="*/ 15 w 15"/>
                      <a:gd name="T15" fmla="*/ 11 h 12"/>
                      <a:gd name="T16" fmla="*/ 15 w 15"/>
                      <a:gd name="T17" fmla="*/ 9 h 12"/>
                      <a:gd name="T18" fmla="*/ 14 w 15"/>
                      <a:gd name="T19" fmla="*/ 9 h 12"/>
                      <a:gd name="T20" fmla="*/ 12 w 15"/>
                      <a:gd name="T21" fmla="*/ 6 h 12"/>
                      <a:gd name="T22" fmla="*/ 7 w 15"/>
                      <a:gd name="T23" fmla="*/ 4 h 12"/>
                      <a:gd name="T24" fmla="*/ 5 w 15"/>
                      <a:gd name="T25" fmla="*/ 3 h 12"/>
                      <a:gd name="T26" fmla="*/ 3 w 15"/>
                      <a:gd name="T27" fmla="*/ 1 h 12"/>
                      <a:gd name="T28" fmla="*/ 1 w 15"/>
                      <a:gd name="T29" fmla="*/ 0 h 12"/>
                      <a:gd name="T30" fmla="*/ 1 w 15"/>
                      <a:gd name="T31" fmla="*/ 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2"/>
                      <a:gd name="T50" fmla="*/ 15 w 15"/>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2">
                        <a:moveTo>
                          <a:pt x="1" y="1"/>
                        </a:moveTo>
                        <a:lnTo>
                          <a:pt x="0" y="3"/>
                        </a:lnTo>
                        <a:lnTo>
                          <a:pt x="2" y="5"/>
                        </a:lnTo>
                        <a:lnTo>
                          <a:pt x="7" y="6"/>
                        </a:lnTo>
                        <a:lnTo>
                          <a:pt x="12" y="8"/>
                        </a:lnTo>
                        <a:lnTo>
                          <a:pt x="12" y="9"/>
                        </a:lnTo>
                        <a:lnTo>
                          <a:pt x="15" y="12"/>
                        </a:lnTo>
                        <a:lnTo>
                          <a:pt x="15" y="11"/>
                        </a:lnTo>
                        <a:lnTo>
                          <a:pt x="15" y="9"/>
                        </a:lnTo>
                        <a:lnTo>
                          <a:pt x="14" y="9"/>
                        </a:lnTo>
                        <a:lnTo>
                          <a:pt x="12" y="6"/>
                        </a:lnTo>
                        <a:lnTo>
                          <a:pt x="7" y="4"/>
                        </a:lnTo>
                        <a:lnTo>
                          <a:pt x="5" y="3"/>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5" name="Freeform 1594"/>
                  <p:cNvSpPr>
                    <a:spLocks/>
                  </p:cNvSpPr>
                  <p:nvPr/>
                </p:nvSpPr>
                <p:spPr bwMode="auto">
                  <a:xfrm>
                    <a:off x="3206" y="2385"/>
                    <a:ext cx="3" cy="3"/>
                  </a:xfrm>
                  <a:custGeom>
                    <a:avLst/>
                    <a:gdLst>
                      <a:gd name="T0" fmla="*/ 1 w 4"/>
                      <a:gd name="T1" fmla="*/ 2 h 5"/>
                      <a:gd name="T2" fmla="*/ 0 w 4"/>
                      <a:gd name="T3" fmla="*/ 3 h 5"/>
                      <a:gd name="T4" fmla="*/ 2 w 4"/>
                      <a:gd name="T5" fmla="*/ 5 h 5"/>
                      <a:gd name="T6" fmla="*/ 3 w 4"/>
                      <a:gd name="T7" fmla="*/ 4 h 5"/>
                      <a:gd name="T8" fmla="*/ 4 w 4"/>
                      <a:gd name="T9" fmla="*/ 3 h 5"/>
                      <a:gd name="T10" fmla="*/ 3 w 4"/>
                      <a:gd name="T11" fmla="*/ 2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3" y="2"/>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6" name="Freeform 1595"/>
                  <p:cNvSpPr>
                    <a:spLocks/>
                  </p:cNvSpPr>
                  <p:nvPr/>
                </p:nvSpPr>
                <p:spPr bwMode="auto">
                  <a:xfrm>
                    <a:off x="3208" y="2386"/>
                    <a:ext cx="1" cy="2"/>
                  </a:xfrm>
                  <a:custGeom>
                    <a:avLst/>
                    <a:gdLst>
                      <a:gd name="T0" fmla="*/ 1 w 4"/>
                      <a:gd name="T1" fmla="*/ 2 h 4"/>
                      <a:gd name="T2" fmla="*/ 0 w 4"/>
                      <a:gd name="T3" fmla="*/ 2 h 4"/>
                      <a:gd name="T4" fmla="*/ 1 w 4"/>
                      <a:gd name="T5" fmla="*/ 4 h 4"/>
                      <a:gd name="T6" fmla="*/ 2 w 4"/>
                      <a:gd name="T7" fmla="*/ 4 h 4"/>
                      <a:gd name="T8" fmla="*/ 4 w 4"/>
                      <a:gd name="T9" fmla="*/ 4 h 4"/>
                      <a:gd name="T10" fmla="*/ 1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2"/>
                        </a:lnTo>
                        <a:lnTo>
                          <a:pt x="1" y="4"/>
                        </a:lnTo>
                        <a:lnTo>
                          <a:pt x="2" y="4"/>
                        </a:lnTo>
                        <a:lnTo>
                          <a:pt x="4" y="4"/>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7" name="Freeform 1596"/>
                  <p:cNvSpPr>
                    <a:spLocks/>
                  </p:cNvSpPr>
                  <p:nvPr/>
                </p:nvSpPr>
                <p:spPr bwMode="auto">
                  <a:xfrm>
                    <a:off x="3208" y="2388"/>
                    <a:ext cx="3" cy="2"/>
                  </a:xfrm>
                  <a:custGeom>
                    <a:avLst/>
                    <a:gdLst>
                      <a:gd name="T0" fmla="*/ 0 w 6"/>
                      <a:gd name="T1" fmla="*/ 1 h 6"/>
                      <a:gd name="T2" fmla="*/ 1 w 6"/>
                      <a:gd name="T3" fmla="*/ 4 h 6"/>
                      <a:gd name="T4" fmla="*/ 4 w 6"/>
                      <a:gd name="T5" fmla="*/ 6 h 6"/>
                      <a:gd name="T6" fmla="*/ 5 w 6"/>
                      <a:gd name="T7" fmla="*/ 5 h 6"/>
                      <a:gd name="T8" fmla="*/ 6 w 6"/>
                      <a:gd name="T9" fmla="*/ 4 h 6"/>
                      <a:gd name="T10" fmla="*/ 3 w 6"/>
                      <a:gd name="T11" fmla="*/ 0 h 6"/>
                      <a:gd name="T12" fmla="*/ 1 w 6"/>
                      <a:gd name="T13" fmla="*/ 1 h 6"/>
                      <a:gd name="T14" fmla="*/ 0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1"/>
                        </a:moveTo>
                        <a:lnTo>
                          <a:pt x="1" y="4"/>
                        </a:lnTo>
                        <a:lnTo>
                          <a:pt x="4" y="6"/>
                        </a:lnTo>
                        <a:lnTo>
                          <a:pt x="5" y="5"/>
                        </a:lnTo>
                        <a:lnTo>
                          <a:pt x="6" y="4"/>
                        </a:lnTo>
                        <a:lnTo>
                          <a:pt x="3"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8" name="Freeform 1597"/>
                  <p:cNvSpPr>
                    <a:spLocks/>
                  </p:cNvSpPr>
                  <p:nvPr/>
                </p:nvSpPr>
                <p:spPr bwMode="auto">
                  <a:xfrm>
                    <a:off x="3210" y="2389"/>
                    <a:ext cx="4" cy="7"/>
                  </a:xfrm>
                  <a:custGeom>
                    <a:avLst/>
                    <a:gdLst>
                      <a:gd name="T0" fmla="*/ 1 w 8"/>
                      <a:gd name="T1" fmla="*/ 3 h 14"/>
                      <a:gd name="T2" fmla="*/ 0 w 8"/>
                      <a:gd name="T3" fmla="*/ 3 h 14"/>
                      <a:gd name="T4" fmla="*/ 2 w 8"/>
                      <a:gd name="T5" fmla="*/ 7 h 14"/>
                      <a:gd name="T6" fmla="*/ 3 w 8"/>
                      <a:gd name="T7" fmla="*/ 12 h 14"/>
                      <a:gd name="T8" fmla="*/ 6 w 8"/>
                      <a:gd name="T9" fmla="*/ 14 h 14"/>
                      <a:gd name="T10" fmla="*/ 7 w 8"/>
                      <a:gd name="T11" fmla="*/ 13 h 14"/>
                      <a:gd name="T12" fmla="*/ 8 w 8"/>
                      <a:gd name="T13" fmla="*/ 12 h 14"/>
                      <a:gd name="T14" fmla="*/ 6 w 8"/>
                      <a:gd name="T15" fmla="*/ 10 h 14"/>
                      <a:gd name="T16" fmla="*/ 4 w 8"/>
                      <a:gd name="T17" fmla="*/ 7 h 14"/>
                      <a:gd name="T18" fmla="*/ 1 w 8"/>
                      <a:gd name="T19" fmla="*/ 0 h 14"/>
                      <a:gd name="T20" fmla="*/ 2 w 8"/>
                      <a:gd name="T21" fmla="*/ 2 h 14"/>
                      <a:gd name="T22" fmla="*/ 1 w 8"/>
                      <a:gd name="T23" fmla="*/ 3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4"/>
                      <a:gd name="T38" fmla="*/ 8 w 8"/>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4">
                        <a:moveTo>
                          <a:pt x="1" y="3"/>
                        </a:moveTo>
                        <a:lnTo>
                          <a:pt x="0" y="3"/>
                        </a:lnTo>
                        <a:lnTo>
                          <a:pt x="2" y="7"/>
                        </a:lnTo>
                        <a:lnTo>
                          <a:pt x="3" y="12"/>
                        </a:lnTo>
                        <a:lnTo>
                          <a:pt x="6" y="14"/>
                        </a:lnTo>
                        <a:lnTo>
                          <a:pt x="7" y="13"/>
                        </a:lnTo>
                        <a:lnTo>
                          <a:pt x="8" y="12"/>
                        </a:lnTo>
                        <a:lnTo>
                          <a:pt x="6" y="10"/>
                        </a:lnTo>
                        <a:lnTo>
                          <a:pt x="4" y="7"/>
                        </a:lnTo>
                        <a:lnTo>
                          <a:pt x="1" y="0"/>
                        </a:lnTo>
                        <a:lnTo>
                          <a:pt x="2"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19" name="Freeform 1598"/>
                  <p:cNvSpPr>
                    <a:spLocks/>
                  </p:cNvSpPr>
                  <p:nvPr/>
                </p:nvSpPr>
                <p:spPr bwMode="auto">
                  <a:xfrm>
                    <a:off x="3213" y="2394"/>
                    <a:ext cx="2" cy="3"/>
                  </a:xfrm>
                  <a:custGeom>
                    <a:avLst/>
                    <a:gdLst>
                      <a:gd name="T0" fmla="*/ 1 w 4"/>
                      <a:gd name="T1" fmla="*/ 2 h 7"/>
                      <a:gd name="T2" fmla="*/ 0 w 4"/>
                      <a:gd name="T3" fmla="*/ 2 h 7"/>
                      <a:gd name="T4" fmla="*/ 2 w 4"/>
                      <a:gd name="T5" fmla="*/ 7 h 7"/>
                      <a:gd name="T6" fmla="*/ 4 w 4"/>
                      <a:gd name="T7" fmla="*/ 7 h 7"/>
                      <a:gd name="T8" fmla="*/ 1 w 4"/>
                      <a:gd name="T9" fmla="*/ 0 h 7"/>
                      <a:gd name="T10" fmla="*/ 2 w 4"/>
                      <a:gd name="T11" fmla="*/ 1 h 7"/>
                      <a:gd name="T12" fmla="*/ 1 w 4"/>
                      <a:gd name="T13" fmla="*/ 2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1" y="2"/>
                        </a:moveTo>
                        <a:lnTo>
                          <a:pt x="0" y="2"/>
                        </a:lnTo>
                        <a:lnTo>
                          <a:pt x="2" y="7"/>
                        </a:lnTo>
                        <a:lnTo>
                          <a:pt x="4" y="7"/>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0" name="Freeform 1599"/>
                  <p:cNvSpPr>
                    <a:spLocks/>
                  </p:cNvSpPr>
                  <p:nvPr/>
                </p:nvSpPr>
                <p:spPr bwMode="auto">
                  <a:xfrm>
                    <a:off x="3213" y="2397"/>
                    <a:ext cx="4" cy="30"/>
                  </a:xfrm>
                  <a:custGeom>
                    <a:avLst/>
                    <a:gdLst>
                      <a:gd name="T0" fmla="*/ 2 w 8"/>
                      <a:gd name="T1" fmla="*/ 0 h 58"/>
                      <a:gd name="T2" fmla="*/ 2 w 8"/>
                      <a:gd name="T3" fmla="*/ 3 h 58"/>
                      <a:gd name="T4" fmla="*/ 3 w 8"/>
                      <a:gd name="T5" fmla="*/ 5 h 58"/>
                      <a:gd name="T6" fmla="*/ 4 w 8"/>
                      <a:gd name="T7" fmla="*/ 9 h 58"/>
                      <a:gd name="T8" fmla="*/ 4 w 8"/>
                      <a:gd name="T9" fmla="*/ 11 h 58"/>
                      <a:gd name="T10" fmla="*/ 5 w 8"/>
                      <a:gd name="T11" fmla="*/ 15 h 58"/>
                      <a:gd name="T12" fmla="*/ 5 w 8"/>
                      <a:gd name="T13" fmla="*/ 39 h 58"/>
                      <a:gd name="T14" fmla="*/ 4 w 8"/>
                      <a:gd name="T15" fmla="*/ 41 h 58"/>
                      <a:gd name="T16" fmla="*/ 4 w 8"/>
                      <a:gd name="T17" fmla="*/ 45 h 58"/>
                      <a:gd name="T18" fmla="*/ 3 w 8"/>
                      <a:gd name="T19" fmla="*/ 47 h 58"/>
                      <a:gd name="T20" fmla="*/ 2 w 8"/>
                      <a:gd name="T21" fmla="*/ 50 h 58"/>
                      <a:gd name="T22" fmla="*/ 2 w 8"/>
                      <a:gd name="T23" fmla="*/ 53 h 58"/>
                      <a:gd name="T24" fmla="*/ 1 w 8"/>
                      <a:gd name="T25" fmla="*/ 56 h 58"/>
                      <a:gd name="T26" fmla="*/ 0 w 8"/>
                      <a:gd name="T27" fmla="*/ 58 h 58"/>
                      <a:gd name="T28" fmla="*/ 1 w 8"/>
                      <a:gd name="T29" fmla="*/ 58 h 58"/>
                      <a:gd name="T30" fmla="*/ 2 w 8"/>
                      <a:gd name="T31" fmla="*/ 58 h 58"/>
                      <a:gd name="T32" fmla="*/ 3 w 8"/>
                      <a:gd name="T33" fmla="*/ 56 h 58"/>
                      <a:gd name="T34" fmla="*/ 4 w 8"/>
                      <a:gd name="T35" fmla="*/ 53 h 58"/>
                      <a:gd name="T36" fmla="*/ 4 w 8"/>
                      <a:gd name="T37" fmla="*/ 50 h 58"/>
                      <a:gd name="T38" fmla="*/ 5 w 8"/>
                      <a:gd name="T39" fmla="*/ 47 h 58"/>
                      <a:gd name="T40" fmla="*/ 6 w 8"/>
                      <a:gd name="T41" fmla="*/ 45 h 58"/>
                      <a:gd name="T42" fmla="*/ 6 w 8"/>
                      <a:gd name="T43" fmla="*/ 41 h 58"/>
                      <a:gd name="T44" fmla="*/ 8 w 8"/>
                      <a:gd name="T45" fmla="*/ 39 h 58"/>
                      <a:gd name="T46" fmla="*/ 8 w 8"/>
                      <a:gd name="T47" fmla="*/ 15 h 58"/>
                      <a:gd name="T48" fmla="*/ 6 w 8"/>
                      <a:gd name="T49" fmla="*/ 11 h 58"/>
                      <a:gd name="T50" fmla="*/ 6 w 8"/>
                      <a:gd name="T51" fmla="*/ 9 h 58"/>
                      <a:gd name="T52" fmla="*/ 5 w 8"/>
                      <a:gd name="T53" fmla="*/ 5 h 58"/>
                      <a:gd name="T54" fmla="*/ 4 w 8"/>
                      <a:gd name="T55" fmla="*/ 3 h 58"/>
                      <a:gd name="T56" fmla="*/ 4 w 8"/>
                      <a:gd name="T57" fmla="*/ 0 h 58"/>
                      <a:gd name="T58" fmla="*/ 2 w 8"/>
                      <a:gd name="T59" fmla="*/ 0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
                      <a:gd name="T91" fmla="*/ 0 h 58"/>
                      <a:gd name="T92" fmla="*/ 8 w 8"/>
                      <a:gd name="T93" fmla="*/ 58 h 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 h="58">
                        <a:moveTo>
                          <a:pt x="2" y="0"/>
                        </a:moveTo>
                        <a:lnTo>
                          <a:pt x="2" y="3"/>
                        </a:lnTo>
                        <a:lnTo>
                          <a:pt x="3" y="5"/>
                        </a:lnTo>
                        <a:lnTo>
                          <a:pt x="4" y="9"/>
                        </a:lnTo>
                        <a:lnTo>
                          <a:pt x="4" y="11"/>
                        </a:lnTo>
                        <a:lnTo>
                          <a:pt x="5" y="15"/>
                        </a:lnTo>
                        <a:lnTo>
                          <a:pt x="5" y="39"/>
                        </a:lnTo>
                        <a:lnTo>
                          <a:pt x="4" y="41"/>
                        </a:lnTo>
                        <a:lnTo>
                          <a:pt x="4" y="45"/>
                        </a:lnTo>
                        <a:lnTo>
                          <a:pt x="3" y="47"/>
                        </a:lnTo>
                        <a:lnTo>
                          <a:pt x="2" y="50"/>
                        </a:lnTo>
                        <a:lnTo>
                          <a:pt x="2" y="53"/>
                        </a:lnTo>
                        <a:lnTo>
                          <a:pt x="1" y="56"/>
                        </a:lnTo>
                        <a:lnTo>
                          <a:pt x="0" y="58"/>
                        </a:lnTo>
                        <a:lnTo>
                          <a:pt x="1" y="58"/>
                        </a:lnTo>
                        <a:lnTo>
                          <a:pt x="2" y="58"/>
                        </a:lnTo>
                        <a:lnTo>
                          <a:pt x="3" y="56"/>
                        </a:lnTo>
                        <a:lnTo>
                          <a:pt x="4" y="53"/>
                        </a:lnTo>
                        <a:lnTo>
                          <a:pt x="4" y="50"/>
                        </a:lnTo>
                        <a:lnTo>
                          <a:pt x="5" y="47"/>
                        </a:lnTo>
                        <a:lnTo>
                          <a:pt x="6" y="45"/>
                        </a:lnTo>
                        <a:lnTo>
                          <a:pt x="6" y="41"/>
                        </a:lnTo>
                        <a:lnTo>
                          <a:pt x="8" y="39"/>
                        </a:lnTo>
                        <a:lnTo>
                          <a:pt x="8" y="15"/>
                        </a:lnTo>
                        <a:lnTo>
                          <a:pt x="6" y="11"/>
                        </a:lnTo>
                        <a:lnTo>
                          <a:pt x="6" y="9"/>
                        </a:lnTo>
                        <a:lnTo>
                          <a:pt x="5" y="5"/>
                        </a:lnTo>
                        <a:lnTo>
                          <a:pt x="4" y="3"/>
                        </a:lnTo>
                        <a:lnTo>
                          <a:pt x="4" y="0"/>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1" name="Freeform 1600"/>
                  <p:cNvSpPr>
                    <a:spLocks/>
                  </p:cNvSpPr>
                  <p:nvPr/>
                </p:nvSpPr>
                <p:spPr bwMode="auto">
                  <a:xfrm>
                    <a:off x="3212" y="2426"/>
                    <a:ext cx="2" cy="3"/>
                  </a:xfrm>
                  <a:custGeom>
                    <a:avLst/>
                    <a:gdLst>
                      <a:gd name="T0" fmla="*/ 4 w 5"/>
                      <a:gd name="T1" fmla="*/ 1 h 6"/>
                      <a:gd name="T2" fmla="*/ 3 w 5"/>
                      <a:gd name="T3" fmla="*/ 0 h 6"/>
                      <a:gd name="T4" fmla="*/ 0 w 5"/>
                      <a:gd name="T5" fmla="*/ 4 h 6"/>
                      <a:gd name="T6" fmla="*/ 1 w 5"/>
                      <a:gd name="T7" fmla="*/ 5 h 6"/>
                      <a:gd name="T8" fmla="*/ 3 w 5"/>
                      <a:gd name="T9" fmla="*/ 6 h 6"/>
                      <a:gd name="T10" fmla="*/ 3 w 5"/>
                      <a:gd name="T11" fmla="*/ 6 h 6"/>
                      <a:gd name="T12" fmla="*/ 5 w 5"/>
                      <a:gd name="T13" fmla="*/ 1 h 6"/>
                      <a:gd name="T14" fmla="*/ 4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1"/>
                        </a:moveTo>
                        <a:lnTo>
                          <a:pt x="3" y="0"/>
                        </a:lnTo>
                        <a:lnTo>
                          <a:pt x="0" y="4"/>
                        </a:lnTo>
                        <a:lnTo>
                          <a:pt x="1" y="5"/>
                        </a:lnTo>
                        <a:lnTo>
                          <a:pt x="3" y="6"/>
                        </a:lnTo>
                        <a:lnTo>
                          <a:pt x="5" y="1"/>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2" name="Freeform 1601"/>
                  <p:cNvSpPr>
                    <a:spLocks/>
                  </p:cNvSpPr>
                  <p:nvPr/>
                </p:nvSpPr>
                <p:spPr bwMode="auto">
                  <a:xfrm>
                    <a:off x="3210" y="2426"/>
                    <a:ext cx="3" cy="6"/>
                  </a:xfrm>
                  <a:custGeom>
                    <a:avLst/>
                    <a:gdLst>
                      <a:gd name="T0" fmla="*/ 3 w 6"/>
                      <a:gd name="T1" fmla="*/ 4 h 12"/>
                      <a:gd name="T2" fmla="*/ 6 w 6"/>
                      <a:gd name="T3" fmla="*/ 0 h 12"/>
                      <a:gd name="T4" fmla="*/ 0 w 6"/>
                      <a:gd name="T5" fmla="*/ 12 h 12"/>
                      <a:gd name="T6" fmla="*/ 1 w 6"/>
                      <a:gd name="T7" fmla="*/ 12 h 12"/>
                      <a:gd name="T8" fmla="*/ 2 w 6"/>
                      <a:gd name="T9" fmla="*/ 12 h 12"/>
                      <a:gd name="T10" fmla="*/ 6 w 6"/>
                      <a:gd name="T11" fmla="*/ 5 h 12"/>
                      <a:gd name="T12" fmla="*/ 4 w 6"/>
                      <a:gd name="T13" fmla="*/ 5 h 12"/>
                      <a:gd name="T14" fmla="*/ 3 w 6"/>
                      <a:gd name="T15" fmla="*/ 4 h 1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2"/>
                      <a:gd name="T26" fmla="*/ 6 w 6"/>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2">
                        <a:moveTo>
                          <a:pt x="3" y="4"/>
                        </a:moveTo>
                        <a:lnTo>
                          <a:pt x="6" y="0"/>
                        </a:lnTo>
                        <a:lnTo>
                          <a:pt x="0" y="12"/>
                        </a:lnTo>
                        <a:lnTo>
                          <a:pt x="1" y="12"/>
                        </a:lnTo>
                        <a:lnTo>
                          <a:pt x="2" y="12"/>
                        </a:lnTo>
                        <a:lnTo>
                          <a:pt x="6" y="5"/>
                        </a:lnTo>
                        <a:lnTo>
                          <a:pt x="4" y="5"/>
                        </a:lnTo>
                        <a:lnTo>
                          <a:pt x="3"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3" name="Freeform 1602"/>
                  <p:cNvSpPr>
                    <a:spLocks/>
                  </p:cNvSpPr>
                  <p:nvPr/>
                </p:nvSpPr>
                <p:spPr bwMode="auto">
                  <a:xfrm>
                    <a:off x="3206" y="2431"/>
                    <a:ext cx="5" cy="5"/>
                  </a:xfrm>
                  <a:custGeom>
                    <a:avLst/>
                    <a:gdLst>
                      <a:gd name="T0" fmla="*/ 9 w 10"/>
                      <a:gd name="T1" fmla="*/ 1 h 10"/>
                      <a:gd name="T2" fmla="*/ 8 w 10"/>
                      <a:gd name="T3" fmla="*/ 0 h 10"/>
                      <a:gd name="T4" fmla="*/ 0 w 10"/>
                      <a:gd name="T5" fmla="*/ 8 h 10"/>
                      <a:gd name="T6" fmla="*/ 1 w 10"/>
                      <a:gd name="T7" fmla="*/ 9 h 10"/>
                      <a:gd name="T8" fmla="*/ 2 w 10"/>
                      <a:gd name="T9" fmla="*/ 10 h 10"/>
                      <a:gd name="T10" fmla="*/ 9 w 10"/>
                      <a:gd name="T11" fmla="*/ 3 h 10"/>
                      <a:gd name="T12" fmla="*/ 10 w 10"/>
                      <a:gd name="T13" fmla="*/ 1 h 10"/>
                      <a:gd name="T14" fmla="*/ 9 w 10"/>
                      <a:gd name="T15" fmla="*/ 1 h 1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0"/>
                      <a:gd name="T26" fmla="*/ 10 w 10"/>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0">
                        <a:moveTo>
                          <a:pt x="9" y="1"/>
                        </a:moveTo>
                        <a:lnTo>
                          <a:pt x="8" y="0"/>
                        </a:lnTo>
                        <a:lnTo>
                          <a:pt x="0" y="8"/>
                        </a:lnTo>
                        <a:lnTo>
                          <a:pt x="1" y="9"/>
                        </a:lnTo>
                        <a:lnTo>
                          <a:pt x="2" y="10"/>
                        </a:lnTo>
                        <a:lnTo>
                          <a:pt x="9" y="3"/>
                        </a:lnTo>
                        <a:lnTo>
                          <a:pt x="10" y="1"/>
                        </a:lnTo>
                        <a:lnTo>
                          <a:pt x="9"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4" name="Freeform 1603"/>
                  <p:cNvSpPr>
                    <a:spLocks/>
                  </p:cNvSpPr>
                  <p:nvPr/>
                </p:nvSpPr>
                <p:spPr bwMode="auto">
                  <a:xfrm>
                    <a:off x="3202" y="2435"/>
                    <a:ext cx="6" cy="4"/>
                  </a:xfrm>
                  <a:custGeom>
                    <a:avLst/>
                    <a:gdLst>
                      <a:gd name="T0" fmla="*/ 8 w 10"/>
                      <a:gd name="T1" fmla="*/ 1 h 8"/>
                      <a:gd name="T2" fmla="*/ 8 w 10"/>
                      <a:gd name="T3" fmla="*/ 0 h 8"/>
                      <a:gd name="T4" fmla="*/ 6 w 10"/>
                      <a:gd name="T5" fmla="*/ 1 h 8"/>
                      <a:gd name="T6" fmla="*/ 3 w 10"/>
                      <a:gd name="T7" fmla="*/ 4 h 8"/>
                      <a:gd name="T8" fmla="*/ 0 w 10"/>
                      <a:gd name="T9" fmla="*/ 5 h 8"/>
                      <a:gd name="T10" fmla="*/ 0 w 10"/>
                      <a:gd name="T11" fmla="*/ 7 h 8"/>
                      <a:gd name="T12" fmla="*/ 0 w 10"/>
                      <a:gd name="T13" fmla="*/ 8 h 8"/>
                      <a:gd name="T14" fmla="*/ 6 w 10"/>
                      <a:gd name="T15" fmla="*/ 4 h 8"/>
                      <a:gd name="T16" fmla="*/ 6 w 10"/>
                      <a:gd name="T17" fmla="*/ 3 h 8"/>
                      <a:gd name="T18" fmla="*/ 10 w 10"/>
                      <a:gd name="T19" fmla="*/ 1 h 8"/>
                      <a:gd name="T20" fmla="*/ 9 w 10"/>
                      <a:gd name="T21" fmla="*/ 2 h 8"/>
                      <a:gd name="T22" fmla="*/ 8 w 10"/>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8"/>
                      <a:gd name="T38" fmla="*/ 10 w 1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8">
                        <a:moveTo>
                          <a:pt x="8" y="1"/>
                        </a:moveTo>
                        <a:lnTo>
                          <a:pt x="8" y="0"/>
                        </a:lnTo>
                        <a:lnTo>
                          <a:pt x="6" y="1"/>
                        </a:lnTo>
                        <a:lnTo>
                          <a:pt x="3" y="4"/>
                        </a:lnTo>
                        <a:lnTo>
                          <a:pt x="0" y="5"/>
                        </a:lnTo>
                        <a:lnTo>
                          <a:pt x="0" y="7"/>
                        </a:lnTo>
                        <a:lnTo>
                          <a:pt x="0" y="8"/>
                        </a:lnTo>
                        <a:lnTo>
                          <a:pt x="6" y="4"/>
                        </a:lnTo>
                        <a:lnTo>
                          <a:pt x="6" y="3"/>
                        </a:lnTo>
                        <a:lnTo>
                          <a:pt x="10" y="1"/>
                        </a:lnTo>
                        <a:lnTo>
                          <a:pt x="9" y="2"/>
                        </a:lnTo>
                        <a:lnTo>
                          <a:pt x="8"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5" name="Freeform 1604"/>
                  <p:cNvSpPr>
                    <a:spLocks/>
                  </p:cNvSpPr>
                  <p:nvPr/>
                </p:nvSpPr>
                <p:spPr bwMode="auto">
                  <a:xfrm>
                    <a:off x="3200" y="2438"/>
                    <a:ext cx="3" cy="3"/>
                  </a:xfrm>
                  <a:custGeom>
                    <a:avLst/>
                    <a:gdLst>
                      <a:gd name="T0" fmla="*/ 5 w 6"/>
                      <a:gd name="T1" fmla="*/ 0 h 5"/>
                      <a:gd name="T2" fmla="*/ 0 w 6"/>
                      <a:gd name="T3" fmla="*/ 3 h 5"/>
                      <a:gd name="T4" fmla="*/ 0 w 6"/>
                      <a:gd name="T5" fmla="*/ 3 h 5"/>
                      <a:gd name="T6" fmla="*/ 1 w 6"/>
                      <a:gd name="T7" fmla="*/ 4 h 5"/>
                      <a:gd name="T8" fmla="*/ 2 w 6"/>
                      <a:gd name="T9" fmla="*/ 5 h 5"/>
                      <a:gd name="T10" fmla="*/ 6 w 6"/>
                      <a:gd name="T11" fmla="*/ 3 h 5"/>
                      <a:gd name="T12" fmla="*/ 5 w 6"/>
                      <a:gd name="T13" fmla="*/ 2 h 5"/>
                      <a:gd name="T14" fmla="*/ 5 w 6"/>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0"/>
                        </a:moveTo>
                        <a:lnTo>
                          <a:pt x="0" y="3"/>
                        </a:lnTo>
                        <a:lnTo>
                          <a:pt x="1" y="4"/>
                        </a:lnTo>
                        <a:lnTo>
                          <a:pt x="2" y="5"/>
                        </a:lnTo>
                        <a:lnTo>
                          <a:pt x="6" y="3"/>
                        </a:lnTo>
                        <a:lnTo>
                          <a:pt x="5" y="2"/>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6" name="Freeform 1605"/>
                  <p:cNvSpPr>
                    <a:spLocks/>
                  </p:cNvSpPr>
                  <p:nvPr/>
                </p:nvSpPr>
                <p:spPr bwMode="auto">
                  <a:xfrm>
                    <a:off x="3197" y="2439"/>
                    <a:ext cx="6" cy="3"/>
                  </a:xfrm>
                  <a:custGeom>
                    <a:avLst/>
                    <a:gdLst>
                      <a:gd name="T0" fmla="*/ 7 w 12"/>
                      <a:gd name="T1" fmla="*/ 1 h 6"/>
                      <a:gd name="T2" fmla="*/ 7 w 12"/>
                      <a:gd name="T3" fmla="*/ 0 h 6"/>
                      <a:gd name="T4" fmla="*/ 0 w 12"/>
                      <a:gd name="T5" fmla="*/ 3 h 6"/>
                      <a:gd name="T6" fmla="*/ 0 w 12"/>
                      <a:gd name="T7" fmla="*/ 4 h 6"/>
                      <a:gd name="T8" fmla="*/ 0 w 12"/>
                      <a:gd name="T9" fmla="*/ 6 h 6"/>
                      <a:gd name="T10" fmla="*/ 12 w 12"/>
                      <a:gd name="T11" fmla="*/ 0 h 6"/>
                      <a:gd name="T12" fmla="*/ 8 w 12"/>
                      <a:gd name="T13" fmla="*/ 2 h 6"/>
                      <a:gd name="T14" fmla="*/ 7 w 12"/>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6"/>
                      <a:gd name="T26" fmla="*/ 12 w 1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6">
                        <a:moveTo>
                          <a:pt x="7" y="1"/>
                        </a:moveTo>
                        <a:lnTo>
                          <a:pt x="7" y="0"/>
                        </a:lnTo>
                        <a:lnTo>
                          <a:pt x="0" y="3"/>
                        </a:lnTo>
                        <a:lnTo>
                          <a:pt x="0" y="4"/>
                        </a:lnTo>
                        <a:lnTo>
                          <a:pt x="0" y="6"/>
                        </a:lnTo>
                        <a:lnTo>
                          <a:pt x="12" y="0"/>
                        </a:lnTo>
                        <a:lnTo>
                          <a:pt x="8" y="2"/>
                        </a:lnTo>
                        <a:lnTo>
                          <a:pt x="7"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7" name="Freeform 1606"/>
                  <p:cNvSpPr>
                    <a:spLocks/>
                  </p:cNvSpPr>
                  <p:nvPr/>
                </p:nvSpPr>
                <p:spPr bwMode="auto">
                  <a:xfrm>
                    <a:off x="3196" y="2441"/>
                    <a:ext cx="1" cy="2"/>
                  </a:xfrm>
                  <a:custGeom>
                    <a:avLst/>
                    <a:gdLst>
                      <a:gd name="T0" fmla="*/ 2 w 2"/>
                      <a:gd name="T1" fmla="*/ 2 h 5"/>
                      <a:gd name="T2" fmla="*/ 2 w 2"/>
                      <a:gd name="T3" fmla="*/ 0 h 5"/>
                      <a:gd name="T4" fmla="*/ 0 w 2"/>
                      <a:gd name="T5" fmla="*/ 0 h 5"/>
                      <a:gd name="T6" fmla="*/ 0 w 2"/>
                      <a:gd name="T7" fmla="*/ 2 h 5"/>
                      <a:gd name="T8" fmla="*/ 0 w 2"/>
                      <a:gd name="T9" fmla="*/ 5 h 5"/>
                      <a:gd name="T10" fmla="*/ 0 w 2"/>
                      <a:gd name="T11" fmla="*/ 5 h 5"/>
                      <a:gd name="T12" fmla="*/ 2 w 2"/>
                      <a:gd name="T13" fmla="*/ 4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0" y="0"/>
                        </a:lnTo>
                        <a:lnTo>
                          <a:pt x="0" y="2"/>
                        </a:lnTo>
                        <a:lnTo>
                          <a:pt x="0" y="5"/>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8" name="Freeform 1607"/>
                  <p:cNvSpPr>
                    <a:spLocks/>
                  </p:cNvSpPr>
                  <p:nvPr/>
                </p:nvSpPr>
                <p:spPr bwMode="auto">
                  <a:xfrm>
                    <a:off x="3194" y="2441"/>
                    <a:ext cx="3" cy="2"/>
                  </a:xfrm>
                  <a:custGeom>
                    <a:avLst/>
                    <a:gdLst>
                      <a:gd name="T0" fmla="*/ 5 w 7"/>
                      <a:gd name="T1" fmla="*/ 0 h 6"/>
                      <a:gd name="T2" fmla="*/ 7 w 7"/>
                      <a:gd name="T3" fmla="*/ 0 h 6"/>
                      <a:gd name="T4" fmla="*/ 0 w 7"/>
                      <a:gd name="T5" fmla="*/ 4 h 6"/>
                      <a:gd name="T6" fmla="*/ 0 w 7"/>
                      <a:gd name="T7" fmla="*/ 5 h 6"/>
                      <a:gd name="T8" fmla="*/ 0 w 7"/>
                      <a:gd name="T9" fmla="*/ 6 h 6"/>
                      <a:gd name="T10" fmla="*/ 5 w 7"/>
                      <a:gd name="T11" fmla="*/ 4 h 6"/>
                      <a:gd name="T12" fmla="*/ 5 w 7"/>
                      <a:gd name="T13" fmla="*/ 2 h 6"/>
                      <a:gd name="T14" fmla="*/ 5 w 7"/>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5" y="0"/>
                        </a:moveTo>
                        <a:lnTo>
                          <a:pt x="7" y="0"/>
                        </a:lnTo>
                        <a:lnTo>
                          <a:pt x="0" y="4"/>
                        </a:lnTo>
                        <a:lnTo>
                          <a:pt x="0" y="5"/>
                        </a:lnTo>
                        <a:lnTo>
                          <a:pt x="0" y="6"/>
                        </a:lnTo>
                        <a:lnTo>
                          <a:pt x="5" y="4"/>
                        </a:lnTo>
                        <a:lnTo>
                          <a:pt x="5" y="2"/>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29" name="Freeform 1608"/>
                  <p:cNvSpPr>
                    <a:spLocks/>
                  </p:cNvSpPr>
                  <p:nvPr/>
                </p:nvSpPr>
                <p:spPr bwMode="auto">
                  <a:xfrm>
                    <a:off x="3193" y="2442"/>
                    <a:ext cx="1" cy="2"/>
                  </a:xfrm>
                  <a:custGeom>
                    <a:avLst/>
                    <a:gdLst>
                      <a:gd name="T0" fmla="*/ 2 w 2"/>
                      <a:gd name="T1" fmla="*/ 3 h 5"/>
                      <a:gd name="T2" fmla="*/ 2 w 2"/>
                      <a:gd name="T3" fmla="*/ 0 h 5"/>
                      <a:gd name="T4" fmla="*/ 0 w 2"/>
                      <a:gd name="T5" fmla="*/ 0 h 5"/>
                      <a:gd name="T6" fmla="*/ 0 w 2"/>
                      <a:gd name="T7" fmla="*/ 3 h 5"/>
                      <a:gd name="T8" fmla="*/ 0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0" y="0"/>
                        </a:lnTo>
                        <a:lnTo>
                          <a:pt x="0" y="3"/>
                        </a:lnTo>
                        <a:lnTo>
                          <a:pt x="0" y="5"/>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0" name="Freeform 1609"/>
                  <p:cNvSpPr>
                    <a:spLocks/>
                  </p:cNvSpPr>
                  <p:nvPr/>
                </p:nvSpPr>
                <p:spPr bwMode="auto">
                  <a:xfrm>
                    <a:off x="3191" y="2442"/>
                    <a:ext cx="3"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1" name="Freeform 1610"/>
                  <p:cNvSpPr>
                    <a:spLocks/>
                  </p:cNvSpPr>
                  <p:nvPr/>
                </p:nvSpPr>
                <p:spPr bwMode="auto">
                  <a:xfrm>
                    <a:off x="3187" y="2442"/>
                    <a:ext cx="4" cy="3"/>
                  </a:xfrm>
                  <a:custGeom>
                    <a:avLst/>
                    <a:gdLst>
                      <a:gd name="T0" fmla="*/ 8 w 8"/>
                      <a:gd name="T1" fmla="*/ 2 h 4"/>
                      <a:gd name="T2" fmla="*/ 8 w 8"/>
                      <a:gd name="T3" fmla="*/ 0 h 4"/>
                      <a:gd name="T4" fmla="*/ 0 w 8"/>
                      <a:gd name="T5" fmla="*/ 0 h 4"/>
                      <a:gd name="T6" fmla="*/ 0 w 8"/>
                      <a:gd name="T7" fmla="*/ 2 h 4"/>
                      <a:gd name="T8" fmla="*/ 0 w 8"/>
                      <a:gd name="T9" fmla="*/ 4 h 4"/>
                      <a:gd name="T10" fmla="*/ 6 w 8"/>
                      <a:gd name="T11" fmla="*/ 4 h 4"/>
                      <a:gd name="T12" fmla="*/ 8 w 8"/>
                      <a:gd name="T13" fmla="*/ 3 h 4"/>
                      <a:gd name="T14" fmla="*/ 8 w 8"/>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8" y="2"/>
                        </a:moveTo>
                        <a:lnTo>
                          <a:pt x="8" y="0"/>
                        </a:lnTo>
                        <a:lnTo>
                          <a:pt x="0" y="0"/>
                        </a:lnTo>
                        <a:lnTo>
                          <a:pt x="0" y="2"/>
                        </a:lnTo>
                        <a:lnTo>
                          <a:pt x="0" y="4"/>
                        </a:lnTo>
                        <a:lnTo>
                          <a:pt x="6" y="4"/>
                        </a:lnTo>
                        <a:lnTo>
                          <a:pt x="8" y="3"/>
                        </a:lnTo>
                        <a:lnTo>
                          <a:pt x="8"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2" name="Freeform 1611"/>
                  <p:cNvSpPr>
                    <a:spLocks/>
                  </p:cNvSpPr>
                  <p:nvPr/>
                </p:nvSpPr>
                <p:spPr bwMode="auto">
                  <a:xfrm>
                    <a:off x="3185" y="2442"/>
                    <a:ext cx="4" cy="3"/>
                  </a:xfrm>
                  <a:custGeom>
                    <a:avLst/>
                    <a:gdLst>
                      <a:gd name="T0" fmla="*/ 6 w 9"/>
                      <a:gd name="T1" fmla="*/ 0 h 4"/>
                      <a:gd name="T2" fmla="*/ 9 w 9"/>
                      <a:gd name="T3" fmla="*/ 0 h 4"/>
                      <a:gd name="T4" fmla="*/ 2 w 9"/>
                      <a:gd name="T5" fmla="*/ 2 h 4"/>
                      <a:gd name="T6" fmla="*/ 0 w 9"/>
                      <a:gd name="T7" fmla="*/ 1 h 4"/>
                      <a:gd name="T8" fmla="*/ 0 w 9"/>
                      <a:gd name="T9" fmla="*/ 2 h 4"/>
                      <a:gd name="T10" fmla="*/ 0 w 9"/>
                      <a:gd name="T11" fmla="*/ 3 h 4"/>
                      <a:gd name="T12" fmla="*/ 2 w 9"/>
                      <a:gd name="T13" fmla="*/ 4 h 4"/>
                      <a:gd name="T14" fmla="*/ 6 w 9"/>
                      <a:gd name="T15" fmla="*/ 3 h 4"/>
                      <a:gd name="T16" fmla="*/ 6 w 9"/>
                      <a:gd name="T17" fmla="*/ 2 h 4"/>
                      <a:gd name="T18" fmla="*/ 6 w 9"/>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6" y="0"/>
                        </a:moveTo>
                        <a:lnTo>
                          <a:pt x="9" y="0"/>
                        </a:lnTo>
                        <a:lnTo>
                          <a:pt x="2" y="2"/>
                        </a:lnTo>
                        <a:lnTo>
                          <a:pt x="0" y="1"/>
                        </a:lnTo>
                        <a:lnTo>
                          <a:pt x="0" y="2"/>
                        </a:lnTo>
                        <a:lnTo>
                          <a:pt x="0" y="3"/>
                        </a:lnTo>
                        <a:lnTo>
                          <a:pt x="2" y="4"/>
                        </a:lnTo>
                        <a:lnTo>
                          <a:pt x="6" y="3"/>
                        </a:lnTo>
                        <a:lnTo>
                          <a:pt x="6" y="2"/>
                        </a:lnTo>
                        <a:lnTo>
                          <a:pt x="6"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3" name="Freeform 1612"/>
                  <p:cNvSpPr>
                    <a:spLocks/>
                  </p:cNvSpPr>
                  <p:nvPr/>
                </p:nvSpPr>
                <p:spPr bwMode="auto">
                  <a:xfrm>
                    <a:off x="3177" y="2442"/>
                    <a:ext cx="8" cy="3"/>
                  </a:xfrm>
                  <a:custGeom>
                    <a:avLst/>
                    <a:gdLst>
                      <a:gd name="T0" fmla="*/ 15 w 15"/>
                      <a:gd name="T1" fmla="*/ 3 h 6"/>
                      <a:gd name="T2" fmla="*/ 13 w 15"/>
                      <a:gd name="T3" fmla="*/ 2 h 6"/>
                      <a:gd name="T4" fmla="*/ 5 w 15"/>
                      <a:gd name="T5" fmla="*/ 2 h 6"/>
                      <a:gd name="T6" fmla="*/ 4 w 15"/>
                      <a:gd name="T7" fmla="*/ 2 h 6"/>
                      <a:gd name="T8" fmla="*/ 0 w 15"/>
                      <a:gd name="T9" fmla="*/ 0 h 6"/>
                      <a:gd name="T10" fmla="*/ 0 w 15"/>
                      <a:gd name="T11" fmla="*/ 2 h 6"/>
                      <a:gd name="T12" fmla="*/ 0 w 15"/>
                      <a:gd name="T13" fmla="*/ 3 h 6"/>
                      <a:gd name="T14" fmla="*/ 4 w 15"/>
                      <a:gd name="T15" fmla="*/ 4 h 6"/>
                      <a:gd name="T16" fmla="*/ 8 w 15"/>
                      <a:gd name="T17" fmla="*/ 6 h 6"/>
                      <a:gd name="T18" fmla="*/ 15 w 15"/>
                      <a:gd name="T19" fmla="*/ 6 h 6"/>
                      <a:gd name="T20" fmla="*/ 15 w 15"/>
                      <a:gd name="T21" fmla="*/ 4 h 6"/>
                      <a:gd name="T22" fmla="*/ 15 w 15"/>
                      <a:gd name="T23" fmla="*/ 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6"/>
                      <a:gd name="T38" fmla="*/ 15 w 15"/>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6">
                        <a:moveTo>
                          <a:pt x="15" y="3"/>
                        </a:moveTo>
                        <a:lnTo>
                          <a:pt x="13" y="2"/>
                        </a:lnTo>
                        <a:lnTo>
                          <a:pt x="5" y="2"/>
                        </a:lnTo>
                        <a:lnTo>
                          <a:pt x="4" y="2"/>
                        </a:lnTo>
                        <a:lnTo>
                          <a:pt x="0" y="0"/>
                        </a:lnTo>
                        <a:lnTo>
                          <a:pt x="0" y="2"/>
                        </a:lnTo>
                        <a:lnTo>
                          <a:pt x="0" y="3"/>
                        </a:lnTo>
                        <a:lnTo>
                          <a:pt x="4" y="4"/>
                        </a:lnTo>
                        <a:lnTo>
                          <a:pt x="8" y="6"/>
                        </a:lnTo>
                        <a:lnTo>
                          <a:pt x="15" y="6"/>
                        </a:lnTo>
                        <a:lnTo>
                          <a:pt x="15" y="4"/>
                        </a:lnTo>
                        <a:lnTo>
                          <a:pt x="15"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4" name="Freeform 1613"/>
                  <p:cNvSpPr>
                    <a:spLocks/>
                  </p:cNvSpPr>
                  <p:nvPr/>
                </p:nvSpPr>
                <p:spPr bwMode="auto">
                  <a:xfrm>
                    <a:off x="3175" y="2441"/>
                    <a:ext cx="2" cy="2"/>
                  </a:xfrm>
                  <a:custGeom>
                    <a:avLst/>
                    <a:gdLst>
                      <a:gd name="T0" fmla="*/ 3 w 3"/>
                      <a:gd name="T1" fmla="*/ 1 h 5"/>
                      <a:gd name="T2" fmla="*/ 0 w 3"/>
                      <a:gd name="T3" fmla="*/ 0 h 5"/>
                      <a:gd name="T4" fmla="*/ 1 w 3"/>
                      <a:gd name="T5" fmla="*/ 0 h 5"/>
                      <a:gd name="T6" fmla="*/ 1 w 3"/>
                      <a:gd name="T7" fmla="*/ 3 h 5"/>
                      <a:gd name="T8" fmla="*/ 1 w 3"/>
                      <a:gd name="T9" fmla="*/ 5 h 5"/>
                      <a:gd name="T10" fmla="*/ 3 w 3"/>
                      <a:gd name="T11" fmla="*/ 5 h 5"/>
                      <a:gd name="T12" fmla="*/ 3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1" y="0"/>
                        </a:lnTo>
                        <a:lnTo>
                          <a:pt x="1" y="3"/>
                        </a:lnTo>
                        <a:lnTo>
                          <a:pt x="1" y="5"/>
                        </a:lnTo>
                        <a:lnTo>
                          <a:pt x="3" y="5"/>
                        </a:lnTo>
                        <a:lnTo>
                          <a:pt x="3"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5" name="Freeform 1614"/>
                  <p:cNvSpPr>
                    <a:spLocks/>
                  </p:cNvSpPr>
                  <p:nvPr/>
                </p:nvSpPr>
                <p:spPr bwMode="auto">
                  <a:xfrm>
                    <a:off x="3168" y="2438"/>
                    <a:ext cx="9" cy="5"/>
                  </a:xfrm>
                  <a:custGeom>
                    <a:avLst/>
                    <a:gdLst>
                      <a:gd name="T0" fmla="*/ 16 w 18"/>
                      <a:gd name="T1" fmla="*/ 10 h 12"/>
                      <a:gd name="T2" fmla="*/ 16 w 18"/>
                      <a:gd name="T3" fmla="*/ 8 h 12"/>
                      <a:gd name="T4" fmla="*/ 7 w 18"/>
                      <a:gd name="T5" fmla="*/ 4 h 12"/>
                      <a:gd name="T6" fmla="*/ 4 w 18"/>
                      <a:gd name="T7" fmla="*/ 3 h 12"/>
                      <a:gd name="T8" fmla="*/ 2 w 18"/>
                      <a:gd name="T9" fmla="*/ 0 h 12"/>
                      <a:gd name="T10" fmla="*/ 1 w 18"/>
                      <a:gd name="T11" fmla="*/ 1 h 12"/>
                      <a:gd name="T12" fmla="*/ 0 w 18"/>
                      <a:gd name="T13" fmla="*/ 3 h 12"/>
                      <a:gd name="T14" fmla="*/ 2 w 18"/>
                      <a:gd name="T15" fmla="*/ 5 h 12"/>
                      <a:gd name="T16" fmla="*/ 7 w 18"/>
                      <a:gd name="T17" fmla="*/ 6 h 12"/>
                      <a:gd name="T18" fmla="*/ 18 w 18"/>
                      <a:gd name="T19" fmla="*/ 12 h 12"/>
                      <a:gd name="T20" fmla="*/ 16 w 18"/>
                      <a:gd name="T21" fmla="*/ 12 h 12"/>
                      <a:gd name="T22" fmla="*/ 16 w 18"/>
                      <a:gd name="T23" fmla="*/ 10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2"/>
                      <a:gd name="T38" fmla="*/ 18 w 18"/>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2">
                        <a:moveTo>
                          <a:pt x="16" y="10"/>
                        </a:moveTo>
                        <a:lnTo>
                          <a:pt x="16" y="8"/>
                        </a:lnTo>
                        <a:lnTo>
                          <a:pt x="7" y="4"/>
                        </a:lnTo>
                        <a:lnTo>
                          <a:pt x="4" y="3"/>
                        </a:lnTo>
                        <a:lnTo>
                          <a:pt x="2" y="0"/>
                        </a:lnTo>
                        <a:lnTo>
                          <a:pt x="1" y="1"/>
                        </a:lnTo>
                        <a:lnTo>
                          <a:pt x="0" y="3"/>
                        </a:lnTo>
                        <a:lnTo>
                          <a:pt x="2" y="5"/>
                        </a:lnTo>
                        <a:lnTo>
                          <a:pt x="7" y="6"/>
                        </a:lnTo>
                        <a:lnTo>
                          <a:pt x="18" y="12"/>
                        </a:lnTo>
                        <a:lnTo>
                          <a:pt x="16" y="12"/>
                        </a:lnTo>
                        <a:lnTo>
                          <a:pt x="16" y="1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6" name="Freeform 1615"/>
                  <p:cNvSpPr>
                    <a:spLocks/>
                  </p:cNvSpPr>
                  <p:nvPr/>
                </p:nvSpPr>
                <p:spPr bwMode="auto">
                  <a:xfrm>
                    <a:off x="3166" y="2436"/>
                    <a:ext cx="4" cy="3"/>
                  </a:xfrm>
                  <a:custGeom>
                    <a:avLst/>
                    <a:gdLst>
                      <a:gd name="T0" fmla="*/ 6 w 7"/>
                      <a:gd name="T1" fmla="*/ 2 h 5"/>
                      <a:gd name="T2" fmla="*/ 7 w 7"/>
                      <a:gd name="T3" fmla="*/ 3 h 5"/>
                      <a:gd name="T4" fmla="*/ 0 w 7"/>
                      <a:gd name="T5" fmla="*/ 0 h 5"/>
                      <a:gd name="T6" fmla="*/ 0 w 7"/>
                      <a:gd name="T7" fmla="*/ 2 h 5"/>
                      <a:gd name="T8" fmla="*/ 5 w 7"/>
                      <a:gd name="T9" fmla="*/ 5 h 5"/>
                      <a:gd name="T10" fmla="*/ 5 w 7"/>
                      <a:gd name="T11" fmla="*/ 3 h 5"/>
                      <a:gd name="T12" fmla="*/ 6 w 7"/>
                      <a:gd name="T13" fmla="*/ 2 h 5"/>
                      <a:gd name="T14" fmla="*/ 0 60000 65536"/>
                      <a:gd name="T15" fmla="*/ 0 60000 65536"/>
                      <a:gd name="T16" fmla="*/ 0 60000 65536"/>
                      <a:gd name="T17" fmla="*/ 0 60000 65536"/>
                      <a:gd name="T18" fmla="*/ 0 60000 65536"/>
                      <a:gd name="T19" fmla="*/ 0 60000 65536"/>
                      <a:gd name="T20" fmla="*/ 0 60000 65536"/>
                      <a:gd name="T21" fmla="*/ 0 w 7"/>
                      <a:gd name="T22" fmla="*/ 0 h 5"/>
                      <a:gd name="T23" fmla="*/ 7 w 7"/>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5">
                        <a:moveTo>
                          <a:pt x="6" y="2"/>
                        </a:moveTo>
                        <a:lnTo>
                          <a:pt x="7" y="3"/>
                        </a:lnTo>
                        <a:lnTo>
                          <a:pt x="0" y="0"/>
                        </a:lnTo>
                        <a:lnTo>
                          <a:pt x="0" y="2"/>
                        </a:lnTo>
                        <a:lnTo>
                          <a:pt x="5" y="5"/>
                        </a:lnTo>
                        <a:lnTo>
                          <a:pt x="5" y="3"/>
                        </a:lnTo>
                        <a:lnTo>
                          <a:pt x="6"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7" name="Freeform 1616"/>
                  <p:cNvSpPr>
                    <a:spLocks/>
                  </p:cNvSpPr>
                  <p:nvPr/>
                </p:nvSpPr>
                <p:spPr bwMode="auto">
                  <a:xfrm>
                    <a:off x="3164" y="2435"/>
                    <a:ext cx="2" cy="3"/>
                  </a:xfrm>
                  <a:custGeom>
                    <a:avLst/>
                    <a:gdLst>
                      <a:gd name="T0" fmla="*/ 3 w 3"/>
                      <a:gd name="T1" fmla="*/ 3 h 5"/>
                      <a:gd name="T2" fmla="*/ 3 w 3"/>
                      <a:gd name="T3" fmla="*/ 2 h 5"/>
                      <a:gd name="T4" fmla="*/ 0 w 3"/>
                      <a:gd name="T5" fmla="*/ 0 h 5"/>
                      <a:gd name="T6" fmla="*/ 0 w 3"/>
                      <a:gd name="T7" fmla="*/ 1 h 5"/>
                      <a:gd name="T8" fmla="*/ 0 w 3"/>
                      <a:gd name="T9" fmla="*/ 2 h 5"/>
                      <a:gd name="T10" fmla="*/ 1 w 3"/>
                      <a:gd name="T11" fmla="*/ 2 h 5"/>
                      <a:gd name="T12" fmla="*/ 3 w 3"/>
                      <a:gd name="T13" fmla="*/ 5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2"/>
                        </a:lnTo>
                        <a:lnTo>
                          <a:pt x="0" y="0"/>
                        </a:lnTo>
                        <a:lnTo>
                          <a:pt x="0" y="1"/>
                        </a:lnTo>
                        <a:lnTo>
                          <a:pt x="0" y="2"/>
                        </a:lnTo>
                        <a:lnTo>
                          <a:pt x="1" y="2"/>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8" name="Freeform 1617"/>
                  <p:cNvSpPr>
                    <a:spLocks/>
                  </p:cNvSpPr>
                  <p:nvPr/>
                </p:nvSpPr>
                <p:spPr bwMode="auto">
                  <a:xfrm>
                    <a:off x="3163" y="2434"/>
                    <a:ext cx="2" cy="2"/>
                  </a:xfrm>
                  <a:custGeom>
                    <a:avLst/>
                    <a:gdLst>
                      <a:gd name="T0" fmla="*/ 4 w 5"/>
                      <a:gd name="T1" fmla="*/ 4 h 5"/>
                      <a:gd name="T2" fmla="*/ 5 w 5"/>
                      <a:gd name="T3" fmla="*/ 3 h 5"/>
                      <a:gd name="T4" fmla="*/ 3 w 5"/>
                      <a:gd name="T5" fmla="*/ 0 h 5"/>
                      <a:gd name="T6" fmla="*/ 1 w 5"/>
                      <a:gd name="T7" fmla="*/ 1 h 5"/>
                      <a:gd name="T8" fmla="*/ 0 w 5"/>
                      <a:gd name="T9" fmla="*/ 3 h 5"/>
                      <a:gd name="T10" fmla="*/ 1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3" y="0"/>
                        </a:lnTo>
                        <a:lnTo>
                          <a:pt x="1" y="1"/>
                        </a:lnTo>
                        <a:lnTo>
                          <a:pt x="0" y="3"/>
                        </a:lnTo>
                        <a:lnTo>
                          <a:pt x="1" y="4"/>
                        </a:lnTo>
                        <a:lnTo>
                          <a:pt x="4" y="5"/>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39" name="Freeform 1618"/>
                  <p:cNvSpPr>
                    <a:spLocks/>
                  </p:cNvSpPr>
                  <p:nvPr/>
                </p:nvSpPr>
                <p:spPr bwMode="auto">
                  <a:xfrm>
                    <a:off x="3162" y="2433"/>
                    <a:ext cx="2" cy="2"/>
                  </a:xfrm>
                  <a:custGeom>
                    <a:avLst/>
                    <a:gdLst>
                      <a:gd name="T0" fmla="*/ 2 w 4"/>
                      <a:gd name="T1" fmla="*/ 2 h 5"/>
                      <a:gd name="T2" fmla="*/ 4 w 4"/>
                      <a:gd name="T3" fmla="*/ 2 h 5"/>
                      <a:gd name="T4" fmla="*/ 2 w 4"/>
                      <a:gd name="T5" fmla="*/ 0 h 5"/>
                      <a:gd name="T6" fmla="*/ 1 w 4"/>
                      <a:gd name="T7" fmla="*/ 0 h 5"/>
                      <a:gd name="T8" fmla="*/ 0 w 4"/>
                      <a:gd name="T9" fmla="*/ 0 h 5"/>
                      <a:gd name="T10" fmla="*/ 2 w 4"/>
                      <a:gd name="T11" fmla="*/ 5 h 5"/>
                      <a:gd name="T12" fmla="*/ 1 w 4"/>
                      <a:gd name="T13" fmla="*/ 4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2"/>
                        </a:lnTo>
                        <a:lnTo>
                          <a:pt x="2" y="0"/>
                        </a:lnTo>
                        <a:lnTo>
                          <a:pt x="1" y="0"/>
                        </a:lnTo>
                        <a:lnTo>
                          <a:pt x="0" y="0"/>
                        </a:lnTo>
                        <a:lnTo>
                          <a:pt x="2" y="5"/>
                        </a:lnTo>
                        <a:lnTo>
                          <a:pt x="1"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0" name="Freeform 1619"/>
                  <p:cNvSpPr>
                    <a:spLocks/>
                  </p:cNvSpPr>
                  <p:nvPr/>
                </p:nvSpPr>
                <p:spPr bwMode="auto">
                  <a:xfrm>
                    <a:off x="3160" y="2431"/>
                    <a:ext cx="3" cy="3"/>
                  </a:xfrm>
                  <a:custGeom>
                    <a:avLst/>
                    <a:gdLst>
                      <a:gd name="T0" fmla="*/ 5 w 5"/>
                      <a:gd name="T1" fmla="*/ 5 h 6"/>
                      <a:gd name="T2" fmla="*/ 4 w 5"/>
                      <a:gd name="T3" fmla="*/ 3 h 6"/>
                      <a:gd name="T4" fmla="*/ 2 w 5"/>
                      <a:gd name="T5" fmla="*/ 0 h 6"/>
                      <a:gd name="T6" fmla="*/ 1 w 5"/>
                      <a:gd name="T7" fmla="*/ 2 h 6"/>
                      <a:gd name="T8" fmla="*/ 0 w 5"/>
                      <a:gd name="T9" fmla="*/ 3 h 6"/>
                      <a:gd name="T10" fmla="*/ 3 w 5"/>
                      <a:gd name="T11" fmla="*/ 6 h 6"/>
                      <a:gd name="T12" fmla="*/ 4 w 5"/>
                      <a:gd name="T13" fmla="*/ 5 h 6"/>
                      <a:gd name="T14" fmla="*/ 5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5" y="5"/>
                        </a:moveTo>
                        <a:lnTo>
                          <a:pt x="4" y="3"/>
                        </a:lnTo>
                        <a:lnTo>
                          <a:pt x="2" y="0"/>
                        </a:lnTo>
                        <a:lnTo>
                          <a:pt x="1" y="2"/>
                        </a:lnTo>
                        <a:lnTo>
                          <a:pt x="0" y="3"/>
                        </a:lnTo>
                        <a:lnTo>
                          <a:pt x="3" y="6"/>
                        </a:lnTo>
                        <a:lnTo>
                          <a:pt x="4" y="5"/>
                        </a:lnTo>
                        <a:lnTo>
                          <a:pt x="5"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1" name="Freeform 1620"/>
                  <p:cNvSpPr>
                    <a:spLocks/>
                  </p:cNvSpPr>
                  <p:nvPr/>
                </p:nvSpPr>
                <p:spPr bwMode="auto">
                  <a:xfrm>
                    <a:off x="3159" y="2429"/>
                    <a:ext cx="2" cy="3"/>
                  </a:xfrm>
                  <a:custGeom>
                    <a:avLst/>
                    <a:gdLst>
                      <a:gd name="T0" fmla="*/ 4 w 5"/>
                      <a:gd name="T1" fmla="*/ 5 h 7"/>
                      <a:gd name="T2" fmla="*/ 5 w 5"/>
                      <a:gd name="T3" fmla="*/ 5 h 7"/>
                      <a:gd name="T4" fmla="*/ 3 w 5"/>
                      <a:gd name="T5" fmla="*/ 0 h 7"/>
                      <a:gd name="T6" fmla="*/ 2 w 5"/>
                      <a:gd name="T7" fmla="*/ 0 h 7"/>
                      <a:gd name="T8" fmla="*/ 0 w 5"/>
                      <a:gd name="T9" fmla="*/ 0 h 7"/>
                      <a:gd name="T10" fmla="*/ 4 w 5"/>
                      <a:gd name="T11" fmla="*/ 7 h 7"/>
                      <a:gd name="T12" fmla="*/ 3 w 5"/>
                      <a:gd name="T13" fmla="*/ 6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5"/>
                        </a:lnTo>
                        <a:lnTo>
                          <a:pt x="3" y="0"/>
                        </a:lnTo>
                        <a:lnTo>
                          <a:pt x="2" y="0"/>
                        </a:lnTo>
                        <a:lnTo>
                          <a:pt x="0" y="0"/>
                        </a:lnTo>
                        <a:lnTo>
                          <a:pt x="4" y="7"/>
                        </a:lnTo>
                        <a:lnTo>
                          <a:pt x="3" y="6"/>
                        </a:lnTo>
                        <a:lnTo>
                          <a:pt x="4"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2" name="Freeform 1621"/>
                  <p:cNvSpPr>
                    <a:spLocks/>
                  </p:cNvSpPr>
                  <p:nvPr/>
                </p:nvSpPr>
                <p:spPr bwMode="auto">
                  <a:xfrm>
                    <a:off x="3155" y="2412"/>
                    <a:ext cx="5" cy="18"/>
                  </a:xfrm>
                  <a:custGeom>
                    <a:avLst/>
                    <a:gdLst>
                      <a:gd name="T0" fmla="*/ 12 w 12"/>
                      <a:gd name="T1" fmla="*/ 35 h 36"/>
                      <a:gd name="T2" fmla="*/ 11 w 12"/>
                      <a:gd name="T3" fmla="*/ 33 h 36"/>
                      <a:gd name="T4" fmla="*/ 9 w 12"/>
                      <a:gd name="T5" fmla="*/ 32 h 36"/>
                      <a:gd name="T6" fmla="*/ 9 w 12"/>
                      <a:gd name="T7" fmla="*/ 29 h 36"/>
                      <a:gd name="T8" fmla="*/ 6 w 12"/>
                      <a:gd name="T9" fmla="*/ 22 h 36"/>
                      <a:gd name="T10" fmla="*/ 6 w 12"/>
                      <a:gd name="T11" fmla="*/ 19 h 36"/>
                      <a:gd name="T12" fmla="*/ 5 w 12"/>
                      <a:gd name="T13" fmla="*/ 17 h 36"/>
                      <a:gd name="T14" fmla="*/ 5 w 12"/>
                      <a:gd name="T15" fmla="*/ 14 h 36"/>
                      <a:gd name="T16" fmla="*/ 4 w 12"/>
                      <a:gd name="T17" fmla="*/ 11 h 36"/>
                      <a:gd name="T18" fmla="*/ 4 w 12"/>
                      <a:gd name="T19" fmla="*/ 3 h 36"/>
                      <a:gd name="T20" fmla="*/ 2 w 12"/>
                      <a:gd name="T21" fmla="*/ 0 h 36"/>
                      <a:gd name="T22" fmla="*/ 0 w 12"/>
                      <a:gd name="T23" fmla="*/ 0 h 36"/>
                      <a:gd name="T24" fmla="*/ 0 w 12"/>
                      <a:gd name="T25" fmla="*/ 0 h 36"/>
                      <a:gd name="T26" fmla="*/ 1 w 12"/>
                      <a:gd name="T27" fmla="*/ 3 h 36"/>
                      <a:gd name="T28" fmla="*/ 1 w 12"/>
                      <a:gd name="T29" fmla="*/ 11 h 36"/>
                      <a:gd name="T30" fmla="*/ 2 w 12"/>
                      <a:gd name="T31" fmla="*/ 14 h 36"/>
                      <a:gd name="T32" fmla="*/ 2 w 12"/>
                      <a:gd name="T33" fmla="*/ 17 h 36"/>
                      <a:gd name="T34" fmla="*/ 4 w 12"/>
                      <a:gd name="T35" fmla="*/ 19 h 36"/>
                      <a:gd name="T36" fmla="*/ 4 w 12"/>
                      <a:gd name="T37" fmla="*/ 22 h 36"/>
                      <a:gd name="T38" fmla="*/ 7 w 12"/>
                      <a:gd name="T39" fmla="*/ 29 h 36"/>
                      <a:gd name="T40" fmla="*/ 7 w 12"/>
                      <a:gd name="T41" fmla="*/ 34 h 36"/>
                      <a:gd name="T42" fmla="*/ 9 w 12"/>
                      <a:gd name="T43" fmla="*/ 36 h 36"/>
                      <a:gd name="T44" fmla="*/ 11 w 12"/>
                      <a:gd name="T45" fmla="*/ 35 h 36"/>
                      <a:gd name="T46" fmla="*/ 12 w 12"/>
                      <a:gd name="T47" fmla="*/ 35 h 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36"/>
                      <a:gd name="T74" fmla="*/ 12 w 12"/>
                      <a:gd name="T75" fmla="*/ 36 h 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36">
                        <a:moveTo>
                          <a:pt x="12" y="35"/>
                        </a:moveTo>
                        <a:lnTo>
                          <a:pt x="11" y="33"/>
                        </a:lnTo>
                        <a:lnTo>
                          <a:pt x="9" y="32"/>
                        </a:lnTo>
                        <a:lnTo>
                          <a:pt x="9" y="29"/>
                        </a:lnTo>
                        <a:lnTo>
                          <a:pt x="6" y="22"/>
                        </a:lnTo>
                        <a:lnTo>
                          <a:pt x="6" y="19"/>
                        </a:lnTo>
                        <a:lnTo>
                          <a:pt x="5" y="17"/>
                        </a:lnTo>
                        <a:lnTo>
                          <a:pt x="5" y="14"/>
                        </a:lnTo>
                        <a:lnTo>
                          <a:pt x="4" y="11"/>
                        </a:lnTo>
                        <a:lnTo>
                          <a:pt x="4" y="3"/>
                        </a:lnTo>
                        <a:lnTo>
                          <a:pt x="2" y="0"/>
                        </a:lnTo>
                        <a:lnTo>
                          <a:pt x="0" y="0"/>
                        </a:lnTo>
                        <a:lnTo>
                          <a:pt x="1" y="3"/>
                        </a:lnTo>
                        <a:lnTo>
                          <a:pt x="1" y="11"/>
                        </a:lnTo>
                        <a:lnTo>
                          <a:pt x="2" y="14"/>
                        </a:lnTo>
                        <a:lnTo>
                          <a:pt x="2" y="17"/>
                        </a:lnTo>
                        <a:lnTo>
                          <a:pt x="4" y="19"/>
                        </a:lnTo>
                        <a:lnTo>
                          <a:pt x="4" y="22"/>
                        </a:lnTo>
                        <a:lnTo>
                          <a:pt x="7" y="29"/>
                        </a:lnTo>
                        <a:lnTo>
                          <a:pt x="7" y="34"/>
                        </a:lnTo>
                        <a:lnTo>
                          <a:pt x="9" y="36"/>
                        </a:lnTo>
                        <a:lnTo>
                          <a:pt x="11" y="35"/>
                        </a:lnTo>
                        <a:lnTo>
                          <a:pt x="12" y="3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3" name="Freeform 1622"/>
                  <p:cNvSpPr>
                    <a:spLocks/>
                  </p:cNvSpPr>
                  <p:nvPr/>
                </p:nvSpPr>
                <p:spPr bwMode="auto">
                  <a:xfrm>
                    <a:off x="3164" y="2385"/>
                    <a:ext cx="43" cy="51"/>
                  </a:xfrm>
                  <a:custGeom>
                    <a:avLst/>
                    <a:gdLst>
                      <a:gd name="T0" fmla="*/ 1 w 86"/>
                      <a:gd name="T1" fmla="*/ 57 h 103"/>
                      <a:gd name="T2" fmla="*/ 1 w 86"/>
                      <a:gd name="T3" fmla="*/ 64 h 103"/>
                      <a:gd name="T4" fmla="*/ 2 w 86"/>
                      <a:gd name="T5" fmla="*/ 71 h 103"/>
                      <a:gd name="T6" fmla="*/ 4 w 86"/>
                      <a:gd name="T7" fmla="*/ 76 h 103"/>
                      <a:gd name="T8" fmla="*/ 8 w 86"/>
                      <a:gd name="T9" fmla="*/ 82 h 103"/>
                      <a:gd name="T10" fmla="*/ 11 w 86"/>
                      <a:gd name="T11" fmla="*/ 87 h 103"/>
                      <a:gd name="T12" fmla="*/ 15 w 86"/>
                      <a:gd name="T13" fmla="*/ 91 h 103"/>
                      <a:gd name="T14" fmla="*/ 19 w 86"/>
                      <a:gd name="T15" fmla="*/ 95 h 103"/>
                      <a:gd name="T16" fmla="*/ 24 w 86"/>
                      <a:gd name="T17" fmla="*/ 98 h 103"/>
                      <a:gd name="T18" fmla="*/ 30 w 86"/>
                      <a:gd name="T19" fmla="*/ 101 h 103"/>
                      <a:gd name="T20" fmla="*/ 34 w 86"/>
                      <a:gd name="T21" fmla="*/ 102 h 103"/>
                      <a:gd name="T22" fmla="*/ 41 w 86"/>
                      <a:gd name="T23" fmla="*/ 102 h 103"/>
                      <a:gd name="T24" fmla="*/ 47 w 86"/>
                      <a:gd name="T25" fmla="*/ 102 h 103"/>
                      <a:gd name="T26" fmla="*/ 53 w 86"/>
                      <a:gd name="T27" fmla="*/ 102 h 103"/>
                      <a:gd name="T28" fmla="*/ 58 w 86"/>
                      <a:gd name="T29" fmla="*/ 101 h 103"/>
                      <a:gd name="T30" fmla="*/ 63 w 86"/>
                      <a:gd name="T31" fmla="*/ 98 h 103"/>
                      <a:gd name="T32" fmla="*/ 69 w 86"/>
                      <a:gd name="T33" fmla="*/ 95 h 103"/>
                      <a:gd name="T34" fmla="*/ 73 w 86"/>
                      <a:gd name="T35" fmla="*/ 91 h 103"/>
                      <a:gd name="T36" fmla="*/ 77 w 86"/>
                      <a:gd name="T37" fmla="*/ 87 h 103"/>
                      <a:gd name="T38" fmla="*/ 80 w 86"/>
                      <a:gd name="T39" fmla="*/ 82 h 103"/>
                      <a:gd name="T40" fmla="*/ 83 w 86"/>
                      <a:gd name="T41" fmla="*/ 76 h 103"/>
                      <a:gd name="T42" fmla="*/ 85 w 86"/>
                      <a:gd name="T43" fmla="*/ 70 h 103"/>
                      <a:gd name="T44" fmla="*/ 86 w 86"/>
                      <a:gd name="T45" fmla="*/ 63 h 103"/>
                      <a:gd name="T46" fmla="*/ 86 w 86"/>
                      <a:gd name="T47" fmla="*/ 56 h 103"/>
                      <a:gd name="T48" fmla="*/ 86 w 86"/>
                      <a:gd name="T49" fmla="*/ 49 h 103"/>
                      <a:gd name="T50" fmla="*/ 86 w 86"/>
                      <a:gd name="T51" fmla="*/ 44 h 103"/>
                      <a:gd name="T52" fmla="*/ 86 w 86"/>
                      <a:gd name="T53" fmla="*/ 40 h 103"/>
                      <a:gd name="T54" fmla="*/ 85 w 86"/>
                      <a:gd name="T55" fmla="*/ 35 h 103"/>
                      <a:gd name="T56" fmla="*/ 84 w 86"/>
                      <a:gd name="T57" fmla="*/ 30 h 103"/>
                      <a:gd name="T58" fmla="*/ 83 w 86"/>
                      <a:gd name="T59" fmla="*/ 26 h 103"/>
                      <a:gd name="T60" fmla="*/ 81 w 86"/>
                      <a:gd name="T61" fmla="*/ 22 h 103"/>
                      <a:gd name="T62" fmla="*/ 79 w 86"/>
                      <a:gd name="T63" fmla="*/ 19 h 103"/>
                      <a:gd name="T64" fmla="*/ 77 w 86"/>
                      <a:gd name="T65" fmla="*/ 15 h 103"/>
                      <a:gd name="T66" fmla="*/ 73 w 86"/>
                      <a:gd name="T67" fmla="*/ 13 h 103"/>
                      <a:gd name="T68" fmla="*/ 71 w 86"/>
                      <a:gd name="T69" fmla="*/ 10 h 103"/>
                      <a:gd name="T70" fmla="*/ 68 w 86"/>
                      <a:gd name="T71" fmla="*/ 7 h 103"/>
                      <a:gd name="T72" fmla="*/ 64 w 86"/>
                      <a:gd name="T73" fmla="*/ 6 h 103"/>
                      <a:gd name="T74" fmla="*/ 61 w 86"/>
                      <a:gd name="T75" fmla="*/ 4 h 103"/>
                      <a:gd name="T76" fmla="*/ 57 w 86"/>
                      <a:gd name="T77" fmla="*/ 3 h 103"/>
                      <a:gd name="T78" fmla="*/ 54 w 86"/>
                      <a:gd name="T79" fmla="*/ 2 h 103"/>
                      <a:gd name="T80" fmla="*/ 50 w 86"/>
                      <a:gd name="T81" fmla="*/ 0 h 103"/>
                      <a:gd name="T82" fmla="*/ 46 w 86"/>
                      <a:gd name="T83" fmla="*/ 0 h 103"/>
                      <a:gd name="T84" fmla="*/ 41 w 86"/>
                      <a:gd name="T85" fmla="*/ 0 h 103"/>
                      <a:gd name="T86" fmla="*/ 35 w 86"/>
                      <a:gd name="T87" fmla="*/ 0 h 103"/>
                      <a:gd name="T88" fmla="*/ 30 w 86"/>
                      <a:gd name="T89" fmla="*/ 2 h 103"/>
                      <a:gd name="T90" fmla="*/ 25 w 86"/>
                      <a:gd name="T91" fmla="*/ 4 h 103"/>
                      <a:gd name="T92" fmla="*/ 19 w 86"/>
                      <a:gd name="T93" fmla="*/ 7 h 103"/>
                      <a:gd name="T94" fmla="*/ 15 w 86"/>
                      <a:gd name="T95" fmla="*/ 11 h 103"/>
                      <a:gd name="T96" fmla="*/ 11 w 86"/>
                      <a:gd name="T97" fmla="*/ 14 h 103"/>
                      <a:gd name="T98" fmla="*/ 8 w 86"/>
                      <a:gd name="T99" fmla="*/ 19 h 103"/>
                      <a:gd name="T100" fmla="*/ 4 w 86"/>
                      <a:gd name="T101" fmla="*/ 25 h 103"/>
                      <a:gd name="T102" fmla="*/ 2 w 86"/>
                      <a:gd name="T103" fmla="*/ 32 h 103"/>
                      <a:gd name="T104" fmla="*/ 1 w 86"/>
                      <a:gd name="T105" fmla="*/ 40 h 103"/>
                      <a:gd name="T106" fmla="*/ 1 w 86"/>
                      <a:gd name="T107" fmla="*/ 48 h 103"/>
                      <a:gd name="T108" fmla="*/ 0 w 86"/>
                      <a:gd name="T109" fmla="*/ 53 h 1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103"/>
                      <a:gd name="T167" fmla="*/ 86 w 86"/>
                      <a:gd name="T168" fmla="*/ 103 h 1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103">
                        <a:moveTo>
                          <a:pt x="0" y="53"/>
                        </a:moveTo>
                        <a:lnTo>
                          <a:pt x="1" y="57"/>
                        </a:lnTo>
                        <a:lnTo>
                          <a:pt x="1" y="60"/>
                        </a:lnTo>
                        <a:lnTo>
                          <a:pt x="1" y="64"/>
                        </a:lnTo>
                        <a:lnTo>
                          <a:pt x="2" y="67"/>
                        </a:lnTo>
                        <a:lnTo>
                          <a:pt x="2" y="71"/>
                        </a:lnTo>
                        <a:lnTo>
                          <a:pt x="3" y="74"/>
                        </a:lnTo>
                        <a:lnTo>
                          <a:pt x="4" y="76"/>
                        </a:lnTo>
                        <a:lnTo>
                          <a:pt x="5" y="80"/>
                        </a:lnTo>
                        <a:lnTo>
                          <a:pt x="8" y="82"/>
                        </a:lnTo>
                        <a:lnTo>
                          <a:pt x="9" y="85"/>
                        </a:lnTo>
                        <a:lnTo>
                          <a:pt x="11" y="87"/>
                        </a:lnTo>
                        <a:lnTo>
                          <a:pt x="12" y="90"/>
                        </a:lnTo>
                        <a:lnTo>
                          <a:pt x="15" y="91"/>
                        </a:lnTo>
                        <a:lnTo>
                          <a:pt x="17" y="94"/>
                        </a:lnTo>
                        <a:lnTo>
                          <a:pt x="19" y="95"/>
                        </a:lnTo>
                        <a:lnTo>
                          <a:pt x="21" y="97"/>
                        </a:lnTo>
                        <a:lnTo>
                          <a:pt x="24" y="98"/>
                        </a:lnTo>
                        <a:lnTo>
                          <a:pt x="26" y="100"/>
                        </a:lnTo>
                        <a:lnTo>
                          <a:pt x="30" y="101"/>
                        </a:lnTo>
                        <a:lnTo>
                          <a:pt x="32" y="101"/>
                        </a:lnTo>
                        <a:lnTo>
                          <a:pt x="34" y="102"/>
                        </a:lnTo>
                        <a:lnTo>
                          <a:pt x="38" y="102"/>
                        </a:lnTo>
                        <a:lnTo>
                          <a:pt x="41" y="102"/>
                        </a:lnTo>
                        <a:lnTo>
                          <a:pt x="43" y="103"/>
                        </a:lnTo>
                        <a:lnTo>
                          <a:pt x="47" y="102"/>
                        </a:lnTo>
                        <a:lnTo>
                          <a:pt x="50" y="102"/>
                        </a:lnTo>
                        <a:lnTo>
                          <a:pt x="53" y="102"/>
                        </a:lnTo>
                        <a:lnTo>
                          <a:pt x="56" y="101"/>
                        </a:lnTo>
                        <a:lnTo>
                          <a:pt x="58" y="101"/>
                        </a:lnTo>
                        <a:lnTo>
                          <a:pt x="61" y="100"/>
                        </a:lnTo>
                        <a:lnTo>
                          <a:pt x="63" y="98"/>
                        </a:lnTo>
                        <a:lnTo>
                          <a:pt x="66" y="97"/>
                        </a:lnTo>
                        <a:lnTo>
                          <a:pt x="69" y="95"/>
                        </a:lnTo>
                        <a:lnTo>
                          <a:pt x="71" y="94"/>
                        </a:lnTo>
                        <a:lnTo>
                          <a:pt x="73" y="91"/>
                        </a:lnTo>
                        <a:lnTo>
                          <a:pt x="74" y="90"/>
                        </a:lnTo>
                        <a:lnTo>
                          <a:pt x="77" y="87"/>
                        </a:lnTo>
                        <a:lnTo>
                          <a:pt x="79" y="85"/>
                        </a:lnTo>
                        <a:lnTo>
                          <a:pt x="80" y="82"/>
                        </a:lnTo>
                        <a:lnTo>
                          <a:pt x="81" y="79"/>
                        </a:lnTo>
                        <a:lnTo>
                          <a:pt x="83" y="76"/>
                        </a:lnTo>
                        <a:lnTo>
                          <a:pt x="84" y="73"/>
                        </a:lnTo>
                        <a:lnTo>
                          <a:pt x="85" y="70"/>
                        </a:lnTo>
                        <a:lnTo>
                          <a:pt x="85" y="66"/>
                        </a:lnTo>
                        <a:lnTo>
                          <a:pt x="86" y="63"/>
                        </a:lnTo>
                        <a:lnTo>
                          <a:pt x="86" y="59"/>
                        </a:lnTo>
                        <a:lnTo>
                          <a:pt x="86" y="56"/>
                        </a:lnTo>
                        <a:lnTo>
                          <a:pt x="86" y="52"/>
                        </a:lnTo>
                        <a:lnTo>
                          <a:pt x="86" y="49"/>
                        </a:lnTo>
                        <a:lnTo>
                          <a:pt x="86" y="47"/>
                        </a:lnTo>
                        <a:lnTo>
                          <a:pt x="86" y="44"/>
                        </a:lnTo>
                        <a:lnTo>
                          <a:pt x="86" y="42"/>
                        </a:lnTo>
                        <a:lnTo>
                          <a:pt x="86" y="40"/>
                        </a:lnTo>
                        <a:lnTo>
                          <a:pt x="85" y="36"/>
                        </a:lnTo>
                        <a:lnTo>
                          <a:pt x="85" y="35"/>
                        </a:lnTo>
                        <a:lnTo>
                          <a:pt x="85" y="33"/>
                        </a:lnTo>
                        <a:lnTo>
                          <a:pt x="84" y="30"/>
                        </a:lnTo>
                        <a:lnTo>
                          <a:pt x="84" y="28"/>
                        </a:lnTo>
                        <a:lnTo>
                          <a:pt x="83" y="26"/>
                        </a:lnTo>
                        <a:lnTo>
                          <a:pt x="81" y="25"/>
                        </a:lnTo>
                        <a:lnTo>
                          <a:pt x="81" y="22"/>
                        </a:lnTo>
                        <a:lnTo>
                          <a:pt x="80" y="20"/>
                        </a:lnTo>
                        <a:lnTo>
                          <a:pt x="79" y="19"/>
                        </a:lnTo>
                        <a:lnTo>
                          <a:pt x="78" y="17"/>
                        </a:lnTo>
                        <a:lnTo>
                          <a:pt x="77" y="15"/>
                        </a:lnTo>
                        <a:lnTo>
                          <a:pt x="74" y="14"/>
                        </a:lnTo>
                        <a:lnTo>
                          <a:pt x="73" y="13"/>
                        </a:lnTo>
                        <a:lnTo>
                          <a:pt x="72" y="11"/>
                        </a:lnTo>
                        <a:lnTo>
                          <a:pt x="71" y="10"/>
                        </a:lnTo>
                        <a:lnTo>
                          <a:pt x="69" y="9"/>
                        </a:lnTo>
                        <a:lnTo>
                          <a:pt x="68" y="7"/>
                        </a:lnTo>
                        <a:lnTo>
                          <a:pt x="65" y="7"/>
                        </a:lnTo>
                        <a:lnTo>
                          <a:pt x="64" y="6"/>
                        </a:lnTo>
                        <a:lnTo>
                          <a:pt x="63" y="5"/>
                        </a:lnTo>
                        <a:lnTo>
                          <a:pt x="61" y="4"/>
                        </a:lnTo>
                        <a:lnTo>
                          <a:pt x="59" y="3"/>
                        </a:lnTo>
                        <a:lnTo>
                          <a:pt x="57" y="3"/>
                        </a:lnTo>
                        <a:lnTo>
                          <a:pt x="56" y="2"/>
                        </a:lnTo>
                        <a:lnTo>
                          <a:pt x="54" y="2"/>
                        </a:lnTo>
                        <a:lnTo>
                          <a:pt x="51" y="0"/>
                        </a:lnTo>
                        <a:lnTo>
                          <a:pt x="50" y="0"/>
                        </a:lnTo>
                        <a:lnTo>
                          <a:pt x="48" y="0"/>
                        </a:lnTo>
                        <a:lnTo>
                          <a:pt x="46" y="0"/>
                        </a:lnTo>
                        <a:lnTo>
                          <a:pt x="43" y="0"/>
                        </a:lnTo>
                        <a:lnTo>
                          <a:pt x="41" y="0"/>
                        </a:lnTo>
                        <a:lnTo>
                          <a:pt x="38" y="0"/>
                        </a:lnTo>
                        <a:lnTo>
                          <a:pt x="35" y="0"/>
                        </a:lnTo>
                        <a:lnTo>
                          <a:pt x="32" y="2"/>
                        </a:lnTo>
                        <a:lnTo>
                          <a:pt x="30" y="2"/>
                        </a:lnTo>
                        <a:lnTo>
                          <a:pt x="27" y="3"/>
                        </a:lnTo>
                        <a:lnTo>
                          <a:pt x="25" y="4"/>
                        </a:lnTo>
                        <a:lnTo>
                          <a:pt x="21" y="5"/>
                        </a:lnTo>
                        <a:lnTo>
                          <a:pt x="19" y="7"/>
                        </a:lnTo>
                        <a:lnTo>
                          <a:pt x="17" y="9"/>
                        </a:lnTo>
                        <a:lnTo>
                          <a:pt x="15" y="11"/>
                        </a:lnTo>
                        <a:lnTo>
                          <a:pt x="12" y="13"/>
                        </a:lnTo>
                        <a:lnTo>
                          <a:pt x="11" y="14"/>
                        </a:lnTo>
                        <a:lnTo>
                          <a:pt x="9" y="17"/>
                        </a:lnTo>
                        <a:lnTo>
                          <a:pt x="8" y="19"/>
                        </a:lnTo>
                        <a:lnTo>
                          <a:pt x="5" y="22"/>
                        </a:lnTo>
                        <a:lnTo>
                          <a:pt x="4" y="25"/>
                        </a:lnTo>
                        <a:lnTo>
                          <a:pt x="3" y="28"/>
                        </a:lnTo>
                        <a:lnTo>
                          <a:pt x="2" y="32"/>
                        </a:lnTo>
                        <a:lnTo>
                          <a:pt x="2" y="36"/>
                        </a:lnTo>
                        <a:lnTo>
                          <a:pt x="1" y="40"/>
                        </a:lnTo>
                        <a:lnTo>
                          <a:pt x="1" y="44"/>
                        </a:lnTo>
                        <a:lnTo>
                          <a:pt x="1" y="48"/>
                        </a:lnTo>
                        <a:lnTo>
                          <a:pt x="0" y="53"/>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644" name="Freeform 1623"/>
                  <p:cNvSpPr>
                    <a:spLocks/>
                  </p:cNvSpPr>
                  <p:nvPr/>
                </p:nvSpPr>
                <p:spPr bwMode="auto">
                  <a:xfrm>
                    <a:off x="3163" y="2412"/>
                    <a:ext cx="2" cy="5"/>
                  </a:xfrm>
                  <a:custGeom>
                    <a:avLst/>
                    <a:gdLst>
                      <a:gd name="T0" fmla="*/ 3 w 4"/>
                      <a:gd name="T1" fmla="*/ 0 h 11"/>
                      <a:gd name="T2" fmla="*/ 0 w 4"/>
                      <a:gd name="T3" fmla="*/ 0 h 11"/>
                      <a:gd name="T4" fmla="*/ 2 w 4"/>
                      <a:gd name="T5" fmla="*/ 4 h 11"/>
                      <a:gd name="T6" fmla="*/ 2 w 4"/>
                      <a:gd name="T7" fmla="*/ 11 h 11"/>
                      <a:gd name="T8" fmla="*/ 4 w 4"/>
                      <a:gd name="T9" fmla="*/ 11 h 11"/>
                      <a:gd name="T10" fmla="*/ 4 w 4"/>
                      <a:gd name="T11" fmla="*/ 4 h 11"/>
                      <a:gd name="T12" fmla="*/ 3 w 4"/>
                      <a:gd name="T13" fmla="*/ 0 h 11"/>
                      <a:gd name="T14" fmla="*/ 0 60000 65536"/>
                      <a:gd name="T15" fmla="*/ 0 60000 65536"/>
                      <a:gd name="T16" fmla="*/ 0 60000 65536"/>
                      <a:gd name="T17" fmla="*/ 0 60000 65536"/>
                      <a:gd name="T18" fmla="*/ 0 60000 65536"/>
                      <a:gd name="T19" fmla="*/ 0 60000 65536"/>
                      <a:gd name="T20" fmla="*/ 0 60000 65536"/>
                      <a:gd name="T21" fmla="*/ 0 w 4"/>
                      <a:gd name="T22" fmla="*/ 0 h 11"/>
                      <a:gd name="T23" fmla="*/ 4 w 4"/>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1">
                        <a:moveTo>
                          <a:pt x="3" y="0"/>
                        </a:moveTo>
                        <a:lnTo>
                          <a:pt x="0" y="0"/>
                        </a:lnTo>
                        <a:lnTo>
                          <a:pt x="2" y="4"/>
                        </a:lnTo>
                        <a:lnTo>
                          <a:pt x="2" y="11"/>
                        </a:lnTo>
                        <a:lnTo>
                          <a:pt x="4" y="11"/>
                        </a:lnTo>
                        <a:lnTo>
                          <a:pt x="4" y="4"/>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5" name="Freeform 1624"/>
                  <p:cNvSpPr>
                    <a:spLocks/>
                  </p:cNvSpPr>
                  <p:nvPr/>
                </p:nvSpPr>
                <p:spPr bwMode="auto">
                  <a:xfrm>
                    <a:off x="3164" y="2417"/>
                    <a:ext cx="2" cy="3"/>
                  </a:xfrm>
                  <a:custGeom>
                    <a:avLst/>
                    <a:gdLst>
                      <a:gd name="T0" fmla="*/ 0 w 3"/>
                      <a:gd name="T1" fmla="*/ 0 h 7"/>
                      <a:gd name="T2" fmla="*/ 1 w 3"/>
                      <a:gd name="T3" fmla="*/ 3 h 7"/>
                      <a:gd name="T4" fmla="*/ 1 w 3"/>
                      <a:gd name="T5" fmla="*/ 7 h 7"/>
                      <a:gd name="T6" fmla="*/ 3 w 3"/>
                      <a:gd name="T7" fmla="*/ 7 h 7"/>
                      <a:gd name="T8" fmla="*/ 3 w 3"/>
                      <a:gd name="T9" fmla="*/ 3 h 7"/>
                      <a:gd name="T10" fmla="*/ 2 w 3"/>
                      <a:gd name="T11" fmla="*/ 0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1" y="3"/>
                        </a:lnTo>
                        <a:lnTo>
                          <a:pt x="1" y="7"/>
                        </a:lnTo>
                        <a:lnTo>
                          <a:pt x="3" y="7"/>
                        </a:lnTo>
                        <a:lnTo>
                          <a:pt x="3" y="3"/>
                        </a:lnTo>
                        <a:lnTo>
                          <a:pt x="2" y="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6" name="Freeform 1625"/>
                  <p:cNvSpPr>
                    <a:spLocks/>
                  </p:cNvSpPr>
                  <p:nvPr/>
                </p:nvSpPr>
                <p:spPr bwMode="auto">
                  <a:xfrm>
                    <a:off x="3164" y="2420"/>
                    <a:ext cx="4" cy="7"/>
                  </a:xfrm>
                  <a:custGeom>
                    <a:avLst/>
                    <a:gdLst>
                      <a:gd name="T0" fmla="*/ 0 w 8"/>
                      <a:gd name="T1" fmla="*/ 0 h 12"/>
                      <a:gd name="T2" fmla="*/ 1 w 8"/>
                      <a:gd name="T3" fmla="*/ 3 h 12"/>
                      <a:gd name="T4" fmla="*/ 2 w 8"/>
                      <a:gd name="T5" fmla="*/ 5 h 12"/>
                      <a:gd name="T6" fmla="*/ 3 w 8"/>
                      <a:gd name="T7" fmla="*/ 10 h 12"/>
                      <a:gd name="T8" fmla="*/ 5 w 8"/>
                      <a:gd name="T9" fmla="*/ 12 h 12"/>
                      <a:gd name="T10" fmla="*/ 7 w 8"/>
                      <a:gd name="T11" fmla="*/ 11 h 12"/>
                      <a:gd name="T12" fmla="*/ 8 w 8"/>
                      <a:gd name="T13" fmla="*/ 10 h 12"/>
                      <a:gd name="T14" fmla="*/ 5 w 8"/>
                      <a:gd name="T15" fmla="*/ 8 h 12"/>
                      <a:gd name="T16" fmla="*/ 4 w 8"/>
                      <a:gd name="T17" fmla="*/ 5 h 12"/>
                      <a:gd name="T18" fmla="*/ 3 w 8"/>
                      <a:gd name="T19" fmla="*/ 3 h 12"/>
                      <a:gd name="T20" fmla="*/ 2 w 8"/>
                      <a:gd name="T21" fmla="*/ 0 h 12"/>
                      <a:gd name="T22" fmla="*/ 0 w 8"/>
                      <a:gd name="T23" fmla="*/ 0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2"/>
                      <a:gd name="T38" fmla="*/ 8 w 8"/>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2">
                        <a:moveTo>
                          <a:pt x="0" y="0"/>
                        </a:moveTo>
                        <a:lnTo>
                          <a:pt x="1" y="3"/>
                        </a:lnTo>
                        <a:lnTo>
                          <a:pt x="2" y="5"/>
                        </a:lnTo>
                        <a:lnTo>
                          <a:pt x="3" y="10"/>
                        </a:lnTo>
                        <a:lnTo>
                          <a:pt x="5" y="12"/>
                        </a:lnTo>
                        <a:lnTo>
                          <a:pt x="7" y="11"/>
                        </a:lnTo>
                        <a:lnTo>
                          <a:pt x="8" y="10"/>
                        </a:lnTo>
                        <a:lnTo>
                          <a:pt x="5" y="8"/>
                        </a:lnTo>
                        <a:lnTo>
                          <a:pt x="4" y="5"/>
                        </a:lnTo>
                        <a:lnTo>
                          <a:pt x="3" y="3"/>
                        </a:lnTo>
                        <a:lnTo>
                          <a:pt x="2" y="0"/>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7" name="Freeform 1626"/>
                  <p:cNvSpPr>
                    <a:spLocks/>
                  </p:cNvSpPr>
                  <p:nvPr/>
                </p:nvSpPr>
                <p:spPr bwMode="auto">
                  <a:xfrm>
                    <a:off x="3167" y="2425"/>
                    <a:ext cx="2" cy="2"/>
                  </a:xfrm>
                  <a:custGeom>
                    <a:avLst/>
                    <a:gdLst>
                      <a:gd name="T0" fmla="*/ 2 w 4"/>
                      <a:gd name="T1" fmla="*/ 2 h 5"/>
                      <a:gd name="T2" fmla="*/ 0 w 4"/>
                      <a:gd name="T3" fmla="*/ 2 h 5"/>
                      <a:gd name="T4" fmla="*/ 2 w 4"/>
                      <a:gd name="T5" fmla="*/ 5 h 5"/>
                      <a:gd name="T6" fmla="*/ 3 w 4"/>
                      <a:gd name="T7" fmla="*/ 5 h 5"/>
                      <a:gd name="T8" fmla="*/ 4 w 4"/>
                      <a:gd name="T9" fmla="*/ 5 h 5"/>
                      <a:gd name="T10" fmla="*/ 2 w 4"/>
                      <a:gd name="T11" fmla="*/ 0 h 5"/>
                      <a:gd name="T12" fmla="*/ 3 w 4"/>
                      <a:gd name="T13" fmla="*/ 1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0" y="2"/>
                        </a:lnTo>
                        <a:lnTo>
                          <a:pt x="2" y="5"/>
                        </a:lnTo>
                        <a:lnTo>
                          <a:pt x="3" y="5"/>
                        </a:lnTo>
                        <a:lnTo>
                          <a:pt x="4" y="5"/>
                        </a:lnTo>
                        <a:lnTo>
                          <a:pt x="2" y="0"/>
                        </a:lnTo>
                        <a:lnTo>
                          <a:pt x="3"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8" name="Freeform 1627"/>
                  <p:cNvSpPr>
                    <a:spLocks/>
                  </p:cNvSpPr>
                  <p:nvPr/>
                </p:nvSpPr>
                <p:spPr bwMode="auto">
                  <a:xfrm>
                    <a:off x="3168" y="2427"/>
                    <a:ext cx="3" cy="4"/>
                  </a:xfrm>
                  <a:custGeom>
                    <a:avLst/>
                    <a:gdLst>
                      <a:gd name="T0" fmla="*/ 0 w 7"/>
                      <a:gd name="T1" fmla="*/ 2 h 10"/>
                      <a:gd name="T2" fmla="*/ 1 w 7"/>
                      <a:gd name="T3" fmla="*/ 4 h 10"/>
                      <a:gd name="T4" fmla="*/ 2 w 7"/>
                      <a:gd name="T5" fmla="*/ 5 h 10"/>
                      <a:gd name="T6" fmla="*/ 3 w 7"/>
                      <a:gd name="T7" fmla="*/ 7 h 10"/>
                      <a:gd name="T8" fmla="*/ 7 w 7"/>
                      <a:gd name="T9" fmla="*/ 10 h 10"/>
                      <a:gd name="T10" fmla="*/ 7 w 7"/>
                      <a:gd name="T11" fmla="*/ 8 h 10"/>
                      <a:gd name="T12" fmla="*/ 7 w 7"/>
                      <a:gd name="T13" fmla="*/ 7 h 10"/>
                      <a:gd name="T14" fmla="*/ 5 w 7"/>
                      <a:gd name="T15" fmla="*/ 7 h 10"/>
                      <a:gd name="T16" fmla="*/ 4 w 7"/>
                      <a:gd name="T17" fmla="*/ 3 h 10"/>
                      <a:gd name="T18" fmla="*/ 2 w 7"/>
                      <a:gd name="T19" fmla="*/ 0 h 10"/>
                      <a:gd name="T20" fmla="*/ 1 w 7"/>
                      <a:gd name="T21" fmla="*/ 2 h 10"/>
                      <a:gd name="T22" fmla="*/ 0 w 7"/>
                      <a:gd name="T23" fmla="*/ 2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10"/>
                      <a:gd name="T38" fmla="*/ 7 w 7"/>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10">
                        <a:moveTo>
                          <a:pt x="0" y="2"/>
                        </a:moveTo>
                        <a:lnTo>
                          <a:pt x="1" y="4"/>
                        </a:lnTo>
                        <a:lnTo>
                          <a:pt x="2" y="5"/>
                        </a:lnTo>
                        <a:lnTo>
                          <a:pt x="3" y="7"/>
                        </a:lnTo>
                        <a:lnTo>
                          <a:pt x="7" y="10"/>
                        </a:lnTo>
                        <a:lnTo>
                          <a:pt x="7" y="8"/>
                        </a:lnTo>
                        <a:lnTo>
                          <a:pt x="7" y="7"/>
                        </a:lnTo>
                        <a:lnTo>
                          <a:pt x="5" y="7"/>
                        </a:lnTo>
                        <a:lnTo>
                          <a:pt x="4" y="3"/>
                        </a:lnTo>
                        <a:lnTo>
                          <a:pt x="2"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49" name="Freeform 1628"/>
                  <p:cNvSpPr>
                    <a:spLocks/>
                  </p:cNvSpPr>
                  <p:nvPr/>
                </p:nvSpPr>
                <p:spPr bwMode="auto">
                  <a:xfrm>
                    <a:off x="3171" y="2430"/>
                    <a:ext cx="2" cy="2"/>
                  </a:xfrm>
                  <a:custGeom>
                    <a:avLst/>
                    <a:gdLst>
                      <a:gd name="T0" fmla="*/ 2 w 5"/>
                      <a:gd name="T1" fmla="*/ 1 h 5"/>
                      <a:gd name="T2" fmla="*/ 0 w 5"/>
                      <a:gd name="T3" fmla="*/ 3 h 5"/>
                      <a:gd name="T4" fmla="*/ 3 w 5"/>
                      <a:gd name="T5" fmla="*/ 5 h 5"/>
                      <a:gd name="T6" fmla="*/ 4 w 5"/>
                      <a:gd name="T7" fmla="*/ 4 h 5"/>
                      <a:gd name="T8" fmla="*/ 5 w 5"/>
                      <a:gd name="T9" fmla="*/ 3 h 5"/>
                      <a:gd name="T10" fmla="*/ 4 w 5"/>
                      <a:gd name="T11" fmla="*/ 1 h 5"/>
                      <a:gd name="T12" fmla="*/ 2 w 5"/>
                      <a:gd name="T13" fmla="*/ 0 h 5"/>
                      <a:gd name="T14" fmla="*/ 2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1"/>
                        </a:moveTo>
                        <a:lnTo>
                          <a:pt x="0" y="3"/>
                        </a:lnTo>
                        <a:lnTo>
                          <a:pt x="3" y="5"/>
                        </a:lnTo>
                        <a:lnTo>
                          <a:pt x="4" y="4"/>
                        </a:lnTo>
                        <a:lnTo>
                          <a:pt x="5" y="3"/>
                        </a:lnTo>
                        <a:lnTo>
                          <a:pt x="4" y="1"/>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0" name="Freeform 1629"/>
                  <p:cNvSpPr>
                    <a:spLocks/>
                  </p:cNvSpPr>
                  <p:nvPr/>
                </p:nvSpPr>
                <p:spPr bwMode="auto">
                  <a:xfrm>
                    <a:off x="3171" y="2431"/>
                    <a:ext cx="1" cy="1"/>
                  </a:xfrm>
                  <a:custGeom>
                    <a:avLst/>
                    <a:gdLst>
                      <a:gd name="T0" fmla="*/ 1 w 2"/>
                      <a:gd name="T1" fmla="*/ 2 h 2"/>
                      <a:gd name="T2" fmla="*/ 0 w 2"/>
                      <a:gd name="T3" fmla="*/ 1 h 2"/>
                      <a:gd name="T4" fmla="*/ 2 w 2"/>
                      <a:gd name="T5" fmla="*/ 0 h 2"/>
                      <a:gd name="T6" fmla="*/ 2 w 2"/>
                      <a:gd name="T7" fmla="*/ 1 h 2"/>
                      <a:gd name="T8" fmla="*/ 1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2"/>
                        </a:moveTo>
                        <a:lnTo>
                          <a:pt x="0"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1" name="Freeform 1630"/>
                  <p:cNvSpPr>
                    <a:spLocks/>
                  </p:cNvSpPr>
                  <p:nvPr/>
                </p:nvSpPr>
                <p:spPr bwMode="auto">
                  <a:xfrm>
                    <a:off x="3171" y="2431"/>
                    <a:ext cx="3" cy="2"/>
                  </a:xfrm>
                  <a:custGeom>
                    <a:avLst/>
                    <a:gdLst>
                      <a:gd name="T0" fmla="*/ 0 w 4"/>
                      <a:gd name="T1" fmla="*/ 1 h 3"/>
                      <a:gd name="T2" fmla="*/ 4 w 4"/>
                      <a:gd name="T3" fmla="*/ 3 h 3"/>
                      <a:gd name="T4" fmla="*/ 4 w 4"/>
                      <a:gd name="T5" fmla="*/ 2 h 3"/>
                      <a:gd name="T6" fmla="*/ 4 w 4"/>
                      <a:gd name="T7" fmla="*/ 1 h 3"/>
                      <a:gd name="T8" fmla="*/ 2 w 4"/>
                      <a:gd name="T9" fmla="*/ 0 h 3"/>
                      <a:gd name="T10" fmla="*/ 0 w 4"/>
                      <a:gd name="T11" fmla="*/ 1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1"/>
                        </a:moveTo>
                        <a:lnTo>
                          <a:pt x="4" y="3"/>
                        </a:lnTo>
                        <a:lnTo>
                          <a:pt x="4" y="2"/>
                        </a:lnTo>
                        <a:lnTo>
                          <a:pt x="4" y="1"/>
                        </a:lnTo>
                        <a:lnTo>
                          <a:pt x="2"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2" name="Freeform 1631"/>
                  <p:cNvSpPr>
                    <a:spLocks/>
                  </p:cNvSpPr>
                  <p:nvPr/>
                </p:nvSpPr>
                <p:spPr bwMode="auto">
                  <a:xfrm>
                    <a:off x="3173" y="2432"/>
                    <a:ext cx="2" cy="2"/>
                  </a:xfrm>
                  <a:custGeom>
                    <a:avLst/>
                    <a:gdLst>
                      <a:gd name="T0" fmla="*/ 1 w 5"/>
                      <a:gd name="T1" fmla="*/ 1 h 4"/>
                      <a:gd name="T2" fmla="*/ 0 w 5"/>
                      <a:gd name="T3" fmla="*/ 2 h 4"/>
                      <a:gd name="T4" fmla="*/ 2 w 5"/>
                      <a:gd name="T5" fmla="*/ 4 h 4"/>
                      <a:gd name="T6" fmla="*/ 3 w 5"/>
                      <a:gd name="T7" fmla="*/ 3 h 4"/>
                      <a:gd name="T8" fmla="*/ 5 w 5"/>
                      <a:gd name="T9" fmla="*/ 2 h 4"/>
                      <a:gd name="T10" fmla="*/ 3 w 5"/>
                      <a:gd name="T11" fmla="*/ 1 h 4"/>
                      <a:gd name="T12" fmla="*/ 1 w 5"/>
                      <a:gd name="T13" fmla="*/ 0 h 4"/>
                      <a:gd name="T14" fmla="*/ 1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1"/>
                        </a:moveTo>
                        <a:lnTo>
                          <a:pt x="0" y="2"/>
                        </a:lnTo>
                        <a:lnTo>
                          <a:pt x="2" y="4"/>
                        </a:lnTo>
                        <a:lnTo>
                          <a:pt x="3" y="3"/>
                        </a:lnTo>
                        <a:lnTo>
                          <a:pt x="5" y="2"/>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3" name="Freeform 1632"/>
                  <p:cNvSpPr>
                    <a:spLocks/>
                  </p:cNvSpPr>
                  <p:nvPr/>
                </p:nvSpPr>
                <p:spPr bwMode="auto">
                  <a:xfrm>
                    <a:off x="3174" y="2432"/>
                    <a:ext cx="25" cy="5"/>
                  </a:xfrm>
                  <a:custGeom>
                    <a:avLst/>
                    <a:gdLst>
                      <a:gd name="T0" fmla="*/ 1 w 51"/>
                      <a:gd name="T1" fmla="*/ 4 h 10"/>
                      <a:gd name="T2" fmla="*/ 0 w 51"/>
                      <a:gd name="T3" fmla="*/ 3 h 10"/>
                      <a:gd name="T4" fmla="*/ 7 w 51"/>
                      <a:gd name="T5" fmla="*/ 7 h 10"/>
                      <a:gd name="T6" fmla="*/ 11 w 51"/>
                      <a:gd name="T7" fmla="*/ 8 h 10"/>
                      <a:gd name="T8" fmla="*/ 13 w 51"/>
                      <a:gd name="T9" fmla="*/ 8 h 10"/>
                      <a:gd name="T10" fmla="*/ 15 w 51"/>
                      <a:gd name="T11" fmla="*/ 9 h 10"/>
                      <a:gd name="T12" fmla="*/ 22 w 51"/>
                      <a:gd name="T13" fmla="*/ 9 h 10"/>
                      <a:gd name="T14" fmla="*/ 24 w 51"/>
                      <a:gd name="T15" fmla="*/ 10 h 10"/>
                      <a:gd name="T16" fmla="*/ 28 w 51"/>
                      <a:gd name="T17" fmla="*/ 9 h 10"/>
                      <a:gd name="T18" fmla="*/ 34 w 51"/>
                      <a:gd name="T19" fmla="*/ 9 h 10"/>
                      <a:gd name="T20" fmla="*/ 37 w 51"/>
                      <a:gd name="T21" fmla="*/ 8 h 10"/>
                      <a:gd name="T22" fmla="*/ 39 w 51"/>
                      <a:gd name="T23" fmla="*/ 8 h 10"/>
                      <a:gd name="T24" fmla="*/ 44 w 51"/>
                      <a:gd name="T25" fmla="*/ 6 h 10"/>
                      <a:gd name="T26" fmla="*/ 49 w 51"/>
                      <a:gd name="T27" fmla="*/ 4 h 10"/>
                      <a:gd name="T28" fmla="*/ 51 w 51"/>
                      <a:gd name="T29" fmla="*/ 2 h 10"/>
                      <a:gd name="T30" fmla="*/ 50 w 51"/>
                      <a:gd name="T31" fmla="*/ 1 h 10"/>
                      <a:gd name="T32" fmla="*/ 49 w 51"/>
                      <a:gd name="T33" fmla="*/ 0 h 10"/>
                      <a:gd name="T34" fmla="*/ 46 w 51"/>
                      <a:gd name="T35" fmla="*/ 2 h 10"/>
                      <a:gd name="T36" fmla="*/ 44 w 51"/>
                      <a:gd name="T37" fmla="*/ 3 h 10"/>
                      <a:gd name="T38" fmla="*/ 39 w 51"/>
                      <a:gd name="T39" fmla="*/ 6 h 10"/>
                      <a:gd name="T40" fmla="*/ 37 w 51"/>
                      <a:gd name="T41" fmla="*/ 6 h 10"/>
                      <a:gd name="T42" fmla="*/ 34 w 51"/>
                      <a:gd name="T43" fmla="*/ 7 h 10"/>
                      <a:gd name="T44" fmla="*/ 28 w 51"/>
                      <a:gd name="T45" fmla="*/ 7 h 10"/>
                      <a:gd name="T46" fmla="*/ 24 w 51"/>
                      <a:gd name="T47" fmla="*/ 8 h 10"/>
                      <a:gd name="T48" fmla="*/ 22 w 51"/>
                      <a:gd name="T49" fmla="*/ 7 h 10"/>
                      <a:gd name="T50" fmla="*/ 15 w 51"/>
                      <a:gd name="T51" fmla="*/ 7 h 10"/>
                      <a:gd name="T52" fmla="*/ 13 w 51"/>
                      <a:gd name="T53" fmla="*/ 6 h 10"/>
                      <a:gd name="T54" fmla="*/ 11 w 51"/>
                      <a:gd name="T55" fmla="*/ 6 h 10"/>
                      <a:gd name="T56" fmla="*/ 7 w 51"/>
                      <a:gd name="T57" fmla="*/ 4 h 10"/>
                      <a:gd name="T58" fmla="*/ 2 w 51"/>
                      <a:gd name="T59" fmla="*/ 2 h 10"/>
                      <a:gd name="T60" fmla="*/ 2 w 51"/>
                      <a:gd name="T61" fmla="*/ 3 h 10"/>
                      <a:gd name="T62" fmla="*/ 1 w 51"/>
                      <a:gd name="T63" fmla="*/ 4 h 1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10"/>
                      <a:gd name="T98" fmla="*/ 51 w 51"/>
                      <a:gd name="T99" fmla="*/ 10 h 1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10">
                        <a:moveTo>
                          <a:pt x="1" y="4"/>
                        </a:moveTo>
                        <a:lnTo>
                          <a:pt x="0" y="3"/>
                        </a:lnTo>
                        <a:lnTo>
                          <a:pt x="7" y="7"/>
                        </a:lnTo>
                        <a:lnTo>
                          <a:pt x="11" y="8"/>
                        </a:lnTo>
                        <a:lnTo>
                          <a:pt x="13" y="8"/>
                        </a:lnTo>
                        <a:lnTo>
                          <a:pt x="15" y="9"/>
                        </a:lnTo>
                        <a:lnTo>
                          <a:pt x="22" y="9"/>
                        </a:lnTo>
                        <a:lnTo>
                          <a:pt x="24" y="10"/>
                        </a:lnTo>
                        <a:lnTo>
                          <a:pt x="28" y="9"/>
                        </a:lnTo>
                        <a:lnTo>
                          <a:pt x="34" y="9"/>
                        </a:lnTo>
                        <a:lnTo>
                          <a:pt x="37" y="8"/>
                        </a:lnTo>
                        <a:lnTo>
                          <a:pt x="39" y="8"/>
                        </a:lnTo>
                        <a:lnTo>
                          <a:pt x="44" y="6"/>
                        </a:lnTo>
                        <a:lnTo>
                          <a:pt x="49" y="4"/>
                        </a:lnTo>
                        <a:lnTo>
                          <a:pt x="51" y="2"/>
                        </a:lnTo>
                        <a:lnTo>
                          <a:pt x="50" y="1"/>
                        </a:lnTo>
                        <a:lnTo>
                          <a:pt x="49" y="0"/>
                        </a:lnTo>
                        <a:lnTo>
                          <a:pt x="46" y="2"/>
                        </a:lnTo>
                        <a:lnTo>
                          <a:pt x="44" y="3"/>
                        </a:lnTo>
                        <a:lnTo>
                          <a:pt x="39" y="6"/>
                        </a:lnTo>
                        <a:lnTo>
                          <a:pt x="37" y="6"/>
                        </a:lnTo>
                        <a:lnTo>
                          <a:pt x="34" y="7"/>
                        </a:lnTo>
                        <a:lnTo>
                          <a:pt x="28" y="7"/>
                        </a:lnTo>
                        <a:lnTo>
                          <a:pt x="24" y="8"/>
                        </a:lnTo>
                        <a:lnTo>
                          <a:pt x="22" y="7"/>
                        </a:lnTo>
                        <a:lnTo>
                          <a:pt x="15" y="7"/>
                        </a:lnTo>
                        <a:lnTo>
                          <a:pt x="13" y="6"/>
                        </a:lnTo>
                        <a:lnTo>
                          <a:pt x="11" y="6"/>
                        </a:lnTo>
                        <a:lnTo>
                          <a:pt x="7" y="4"/>
                        </a:lnTo>
                        <a:lnTo>
                          <a:pt x="2" y="2"/>
                        </a:lnTo>
                        <a:lnTo>
                          <a:pt x="2" y="3"/>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4" name="Freeform 1633"/>
                  <p:cNvSpPr>
                    <a:spLocks/>
                  </p:cNvSpPr>
                  <p:nvPr/>
                </p:nvSpPr>
                <p:spPr bwMode="auto">
                  <a:xfrm>
                    <a:off x="3197" y="2431"/>
                    <a:ext cx="3" cy="2"/>
                  </a:xfrm>
                  <a:custGeom>
                    <a:avLst/>
                    <a:gdLst>
                      <a:gd name="T0" fmla="*/ 3 w 5"/>
                      <a:gd name="T1" fmla="*/ 2 h 3"/>
                      <a:gd name="T2" fmla="*/ 3 w 5"/>
                      <a:gd name="T3" fmla="*/ 3 h 3"/>
                      <a:gd name="T4" fmla="*/ 5 w 5"/>
                      <a:gd name="T5" fmla="*/ 2 h 3"/>
                      <a:gd name="T6" fmla="*/ 5 w 5"/>
                      <a:gd name="T7" fmla="*/ 1 h 3"/>
                      <a:gd name="T8" fmla="*/ 5 w 5"/>
                      <a:gd name="T9" fmla="*/ 0 h 3"/>
                      <a:gd name="T10" fmla="*/ 0 w 5"/>
                      <a:gd name="T11" fmla="*/ 2 h 3"/>
                      <a:gd name="T12" fmla="*/ 2 w 5"/>
                      <a:gd name="T13" fmla="*/ 1 h 3"/>
                      <a:gd name="T14" fmla="*/ 3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2"/>
                        </a:moveTo>
                        <a:lnTo>
                          <a:pt x="3" y="3"/>
                        </a:lnTo>
                        <a:lnTo>
                          <a:pt x="5" y="2"/>
                        </a:lnTo>
                        <a:lnTo>
                          <a:pt x="5" y="1"/>
                        </a:lnTo>
                        <a:lnTo>
                          <a:pt x="5" y="0"/>
                        </a:lnTo>
                        <a:lnTo>
                          <a:pt x="0" y="2"/>
                        </a:lnTo>
                        <a:lnTo>
                          <a:pt x="2" y="1"/>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5" name="Freeform 1634"/>
                  <p:cNvSpPr>
                    <a:spLocks/>
                  </p:cNvSpPr>
                  <p:nvPr/>
                </p:nvSpPr>
                <p:spPr bwMode="auto">
                  <a:xfrm>
                    <a:off x="3199" y="2427"/>
                    <a:ext cx="5" cy="5"/>
                  </a:xfrm>
                  <a:custGeom>
                    <a:avLst/>
                    <a:gdLst>
                      <a:gd name="T0" fmla="*/ 1 w 10"/>
                      <a:gd name="T1" fmla="*/ 12 h 12"/>
                      <a:gd name="T2" fmla="*/ 3 w 10"/>
                      <a:gd name="T3" fmla="*/ 11 h 12"/>
                      <a:gd name="T4" fmla="*/ 6 w 10"/>
                      <a:gd name="T5" fmla="*/ 8 h 12"/>
                      <a:gd name="T6" fmla="*/ 8 w 10"/>
                      <a:gd name="T7" fmla="*/ 5 h 12"/>
                      <a:gd name="T8" fmla="*/ 10 w 10"/>
                      <a:gd name="T9" fmla="*/ 3 h 12"/>
                      <a:gd name="T10" fmla="*/ 9 w 10"/>
                      <a:gd name="T11" fmla="*/ 2 h 12"/>
                      <a:gd name="T12" fmla="*/ 8 w 10"/>
                      <a:gd name="T13" fmla="*/ 0 h 12"/>
                      <a:gd name="T14" fmla="*/ 6 w 10"/>
                      <a:gd name="T15" fmla="*/ 3 h 12"/>
                      <a:gd name="T16" fmla="*/ 3 w 10"/>
                      <a:gd name="T17" fmla="*/ 6 h 12"/>
                      <a:gd name="T18" fmla="*/ 0 w 10"/>
                      <a:gd name="T19" fmla="*/ 10 h 12"/>
                      <a:gd name="T20" fmla="*/ 1 w 10"/>
                      <a:gd name="T21" fmla="*/ 11 h 12"/>
                      <a:gd name="T22" fmla="*/ 1 w 10"/>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12"/>
                      <a:gd name="T38" fmla="*/ 10 w 10"/>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12">
                        <a:moveTo>
                          <a:pt x="1" y="12"/>
                        </a:moveTo>
                        <a:lnTo>
                          <a:pt x="3" y="11"/>
                        </a:lnTo>
                        <a:lnTo>
                          <a:pt x="6" y="8"/>
                        </a:lnTo>
                        <a:lnTo>
                          <a:pt x="8" y="5"/>
                        </a:lnTo>
                        <a:lnTo>
                          <a:pt x="10" y="3"/>
                        </a:lnTo>
                        <a:lnTo>
                          <a:pt x="9" y="2"/>
                        </a:lnTo>
                        <a:lnTo>
                          <a:pt x="8" y="0"/>
                        </a:lnTo>
                        <a:lnTo>
                          <a:pt x="6" y="3"/>
                        </a:lnTo>
                        <a:lnTo>
                          <a:pt x="3" y="6"/>
                        </a:lnTo>
                        <a:lnTo>
                          <a:pt x="0" y="10"/>
                        </a:lnTo>
                        <a:lnTo>
                          <a:pt x="1" y="11"/>
                        </a:lnTo>
                        <a:lnTo>
                          <a:pt x="1" y="1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6" name="Freeform 1635"/>
                  <p:cNvSpPr>
                    <a:spLocks/>
                  </p:cNvSpPr>
                  <p:nvPr/>
                </p:nvSpPr>
                <p:spPr bwMode="auto">
                  <a:xfrm>
                    <a:off x="3203" y="2398"/>
                    <a:ext cx="5" cy="30"/>
                  </a:xfrm>
                  <a:custGeom>
                    <a:avLst/>
                    <a:gdLst>
                      <a:gd name="T0" fmla="*/ 2 w 9"/>
                      <a:gd name="T1" fmla="*/ 60 h 61"/>
                      <a:gd name="T2" fmla="*/ 1 w 9"/>
                      <a:gd name="T3" fmla="*/ 61 h 61"/>
                      <a:gd name="T4" fmla="*/ 3 w 9"/>
                      <a:gd name="T5" fmla="*/ 56 h 61"/>
                      <a:gd name="T6" fmla="*/ 5 w 9"/>
                      <a:gd name="T7" fmla="*/ 53 h 61"/>
                      <a:gd name="T8" fmla="*/ 6 w 9"/>
                      <a:gd name="T9" fmla="*/ 50 h 61"/>
                      <a:gd name="T10" fmla="*/ 8 w 9"/>
                      <a:gd name="T11" fmla="*/ 44 h 61"/>
                      <a:gd name="T12" fmla="*/ 8 w 9"/>
                      <a:gd name="T13" fmla="*/ 40 h 61"/>
                      <a:gd name="T14" fmla="*/ 9 w 9"/>
                      <a:gd name="T15" fmla="*/ 37 h 61"/>
                      <a:gd name="T16" fmla="*/ 9 w 9"/>
                      <a:gd name="T17" fmla="*/ 14 h 61"/>
                      <a:gd name="T18" fmla="*/ 8 w 9"/>
                      <a:gd name="T19" fmla="*/ 10 h 61"/>
                      <a:gd name="T20" fmla="*/ 8 w 9"/>
                      <a:gd name="T21" fmla="*/ 7 h 61"/>
                      <a:gd name="T22" fmla="*/ 7 w 9"/>
                      <a:gd name="T23" fmla="*/ 4 h 61"/>
                      <a:gd name="T24" fmla="*/ 7 w 9"/>
                      <a:gd name="T25" fmla="*/ 2 h 61"/>
                      <a:gd name="T26" fmla="*/ 6 w 9"/>
                      <a:gd name="T27" fmla="*/ 0 h 61"/>
                      <a:gd name="T28" fmla="*/ 5 w 9"/>
                      <a:gd name="T29" fmla="*/ 0 h 61"/>
                      <a:gd name="T30" fmla="*/ 3 w 9"/>
                      <a:gd name="T31" fmla="*/ 0 h 61"/>
                      <a:gd name="T32" fmla="*/ 5 w 9"/>
                      <a:gd name="T33" fmla="*/ 2 h 61"/>
                      <a:gd name="T34" fmla="*/ 5 w 9"/>
                      <a:gd name="T35" fmla="*/ 4 h 61"/>
                      <a:gd name="T36" fmla="*/ 6 w 9"/>
                      <a:gd name="T37" fmla="*/ 7 h 61"/>
                      <a:gd name="T38" fmla="*/ 6 w 9"/>
                      <a:gd name="T39" fmla="*/ 10 h 61"/>
                      <a:gd name="T40" fmla="*/ 7 w 9"/>
                      <a:gd name="T41" fmla="*/ 14 h 61"/>
                      <a:gd name="T42" fmla="*/ 7 w 9"/>
                      <a:gd name="T43" fmla="*/ 37 h 61"/>
                      <a:gd name="T44" fmla="*/ 6 w 9"/>
                      <a:gd name="T45" fmla="*/ 40 h 61"/>
                      <a:gd name="T46" fmla="*/ 6 w 9"/>
                      <a:gd name="T47" fmla="*/ 44 h 61"/>
                      <a:gd name="T48" fmla="*/ 3 w 9"/>
                      <a:gd name="T49" fmla="*/ 50 h 61"/>
                      <a:gd name="T50" fmla="*/ 2 w 9"/>
                      <a:gd name="T51" fmla="*/ 53 h 61"/>
                      <a:gd name="T52" fmla="*/ 1 w 9"/>
                      <a:gd name="T53" fmla="*/ 56 h 61"/>
                      <a:gd name="T54" fmla="*/ 0 w 9"/>
                      <a:gd name="T55" fmla="*/ 59 h 61"/>
                      <a:gd name="T56" fmla="*/ 1 w 9"/>
                      <a:gd name="T57" fmla="*/ 59 h 61"/>
                      <a:gd name="T58" fmla="*/ 2 w 9"/>
                      <a:gd name="T59" fmla="*/ 60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
                      <a:gd name="T91" fmla="*/ 0 h 61"/>
                      <a:gd name="T92" fmla="*/ 9 w 9"/>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 h="61">
                        <a:moveTo>
                          <a:pt x="2" y="60"/>
                        </a:moveTo>
                        <a:lnTo>
                          <a:pt x="1" y="61"/>
                        </a:lnTo>
                        <a:lnTo>
                          <a:pt x="3" y="56"/>
                        </a:lnTo>
                        <a:lnTo>
                          <a:pt x="5" y="53"/>
                        </a:lnTo>
                        <a:lnTo>
                          <a:pt x="6" y="50"/>
                        </a:lnTo>
                        <a:lnTo>
                          <a:pt x="8" y="44"/>
                        </a:lnTo>
                        <a:lnTo>
                          <a:pt x="8" y="40"/>
                        </a:lnTo>
                        <a:lnTo>
                          <a:pt x="9" y="37"/>
                        </a:lnTo>
                        <a:lnTo>
                          <a:pt x="9" y="14"/>
                        </a:lnTo>
                        <a:lnTo>
                          <a:pt x="8" y="10"/>
                        </a:lnTo>
                        <a:lnTo>
                          <a:pt x="8" y="7"/>
                        </a:lnTo>
                        <a:lnTo>
                          <a:pt x="7" y="4"/>
                        </a:lnTo>
                        <a:lnTo>
                          <a:pt x="7" y="2"/>
                        </a:lnTo>
                        <a:lnTo>
                          <a:pt x="6" y="0"/>
                        </a:lnTo>
                        <a:lnTo>
                          <a:pt x="5" y="0"/>
                        </a:lnTo>
                        <a:lnTo>
                          <a:pt x="3" y="0"/>
                        </a:lnTo>
                        <a:lnTo>
                          <a:pt x="5" y="2"/>
                        </a:lnTo>
                        <a:lnTo>
                          <a:pt x="5" y="4"/>
                        </a:lnTo>
                        <a:lnTo>
                          <a:pt x="6" y="7"/>
                        </a:lnTo>
                        <a:lnTo>
                          <a:pt x="6" y="10"/>
                        </a:lnTo>
                        <a:lnTo>
                          <a:pt x="7" y="14"/>
                        </a:lnTo>
                        <a:lnTo>
                          <a:pt x="7" y="37"/>
                        </a:lnTo>
                        <a:lnTo>
                          <a:pt x="6" y="40"/>
                        </a:lnTo>
                        <a:lnTo>
                          <a:pt x="6" y="44"/>
                        </a:lnTo>
                        <a:lnTo>
                          <a:pt x="3" y="50"/>
                        </a:lnTo>
                        <a:lnTo>
                          <a:pt x="2" y="53"/>
                        </a:lnTo>
                        <a:lnTo>
                          <a:pt x="1" y="56"/>
                        </a:lnTo>
                        <a:lnTo>
                          <a:pt x="0" y="59"/>
                        </a:lnTo>
                        <a:lnTo>
                          <a:pt x="1" y="59"/>
                        </a:lnTo>
                        <a:lnTo>
                          <a:pt x="2" y="6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7" name="Freeform 1636"/>
                  <p:cNvSpPr>
                    <a:spLocks/>
                  </p:cNvSpPr>
                  <p:nvPr/>
                </p:nvSpPr>
                <p:spPr bwMode="auto">
                  <a:xfrm>
                    <a:off x="3205" y="2397"/>
                    <a:ext cx="1" cy="1"/>
                  </a:xfrm>
                  <a:custGeom>
                    <a:avLst/>
                    <a:gdLst>
                      <a:gd name="T0" fmla="*/ 3 w 3"/>
                      <a:gd name="T1" fmla="*/ 2 h 3"/>
                      <a:gd name="T2" fmla="*/ 2 w 3"/>
                      <a:gd name="T3" fmla="*/ 0 h 3"/>
                      <a:gd name="T4" fmla="*/ 0 w 3"/>
                      <a:gd name="T5" fmla="*/ 3 h 3"/>
                      <a:gd name="T6" fmla="*/ 2 w 3"/>
                      <a:gd name="T7" fmla="*/ 2 h 3"/>
                      <a:gd name="T8" fmla="*/ 3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3" y="2"/>
                        </a:moveTo>
                        <a:lnTo>
                          <a:pt x="2" y="0"/>
                        </a:lnTo>
                        <a:lnTo>
                          <a:pt x="0"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8" name="Freeform 1637"/>
                  <p:cNvSpPr>
                    <a:spLocks/>
                  </p:cNvSpPr>
                  <p:nvPr/>
                </p:nvSpPr>
                <p:spPr bwMode="auto">
                  <a:xfrm>
                    <a:off x="3204" y="2395"/>
                    <a:ext cx="1" cy="3"/>
                  </a:xfrm>
                  <a:custGeom>
                    <a:avLst/>
                    <a:gdLst>
                      <a:gd name="T0" fmla="*/ 4 w 4"/>
                      <a:gd name="T1" fmla="*/ 4 h 7"/>
                      <a:gd name="T2" fmla="*/ 4 w 4"/>
                      <a:gd name="T3" fmla="*/ 4 h 7"/>
                      <a:gd name="T4" fmla="*/ 4 w 4"/>
                      <a:gd name="T5" fmla="*/ 2 h 7"/>
                      <a:gd name="T6" fmla="*/ 2 w 4"/>
                      <a:gd name="T7" fmla="*/ 0 h 7"/>
                      <a:gd name="T8" fmla="*/ 1 w 4"/>
                      <a:gd name="T9" fmla="*/ 0 h 7"/>
                      <a:gd name="T10" fmla="*/ 0 w 4"/>
                      <a:gd name="T11" fmla="*/ 0 h 7"/>
                      <a:gd name="T12" fmla="*/ 1 w 4"/>
                      <a:gd name="T13" fmla="*/ 2 h 7"/>
                      <a:gd name="T14" fmla="*/ 1 w 4"/>
                      <a:gd name="T15" fmla="*/ 6 h 7"/>
                      <a:gd name="T16" fmla="*/ 2 w 4"/>
                      <a:gd name="T17" fmla="*/ 7 h 7"/>
                      <a:gd name="T18" fmla="*/ 4 w 4"/>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4" y="4"/>
                        </a:moveTo>
                        <a:lnTo>
                          <a:pt x="4" y="4"/>
                        </a:lnTo>
                        <a:lnTo>
                          <a:pt x="4" y="2"/>
                        </a:lnTo>
                        <a:lnTo>
                          <a:pt x="2" y="0"/>
                        </a:lnTo>
                        <a:lnTo>
                          <a:pt x="1" y="0"/>
                        </a:lnTo>
                        <a:lnTo>
                          <a:pt x="0" y="0"/>
                        </a:lnTo>
                        <a:lnTo>
                          <a:pt x="1" y="2"/>
                        </a:lnTo>
                        <a:lnTo>
                          <a:pt x="1" y="6"/>
                        </a:lnTo>
                        <a:lnTo>
                          <a:pt x="2" y="7"/>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59" name="Freeform 1638"/>
                  <p:cNvSpPr>
                    <a:spLocks/>
                  </p:cNvSpPr>
                  <p:nvPr/>
                </p:nvSpPr>
                <p:spPr bwMode="auto">
                  <a:xfrm>
                    <a:off x="3203" y="2394"/>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0" name="Freeform 1639"/>
                  <p:cNvSpPr>
                    <a:spLocks/>
                  </p:cNvSpPr>
                  <p:nvPr/>
                </p:nvSpPr>
                <p:spPr bwMode="auto">
                  <a:xfrm>
                    <a:off x="3202" y="2393"/>
                    <a:ext cx="2"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1" name="Freeform 1640"/>
                  <p:cNvSpPr>
                    <a:spLocks/>
                  </p:cNvSpPr>
                  <p:nvPr/>
                </p:nvSpPr>
                <p:spPr bwMode="auto">
                  <a:xfrm>
                    <a:off x="3202" y="2392"/>
                    <a:ext cx="2" cy="2"/>
                  </a:xfrm>
                  <a:custGeom>
                    <a:avLst/>
                    <a:gdLst>
                      <a:gd name="T0" fmla="*/ 3 w 3"/>
                      <a:gd name="T1" fmla="*/ 3 h 4"/>
                      <a:gd name="T2" fmla="*/ 2 w 3"/>
                      <a:gd name="T3" fmla="*/ 0 h 4"/>
                      <a:gd name="T4" fmla="*/ 2 w 3"/>
                      <a:gd name="T5" fmla="*/ 0 h 4"/>
                      <a:gd name="T6" fmla="*/ 1 w 3"/>
                      <a:gd name="T7" fmla="*/ 1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2" y="0"/>
                        </a:lnTo>
                        <a:lnTo>
                          <a:pt x="1" y="1"/>
                        </a:lnTo>
                        <a:lnTo>
                          <a:pt x="0" y="3"/>
                        </a:lnTo>
                        <a:lnTo>
                          <a:pt x="1" y="4"/>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2" name="Freeform 1641"/>
                  <p:cNvSpPr>
                    <a:spLocks/>
                  </p:cNvSpPr>
                  <p:nvPr/>
                </p:nvSpPr>
                <p:spPr bwMode="auto">
                  <a:xfrm>
                    <a:off x="3201" y="2392"/>
                    <a:ext cx="3" cy="1"/>
                  </a:xfrm>
                  <a:custGeom>
                    <a:avLst/>
                    <a:gdLst>
                      <a:gd name="T0" fmla="*/ 4 w 5"/>
                      <a:gd name="T1" fmla="*/ 1 h 4"/>
                      <a:gd name="T2" fmla="*/ 5 w 5"/>
                      <a:gd name="T3" fmla="*/ 2 h 4"/>
                      <a:gd name="T4" fmla="*/ 0 w 5"/>
                      <a:gd name="T5" fmla="*/ 0 h 4"/>
                      <a:gd name="T6" fmla="*/ 0 w 5"/>
                      <a:gd name="T7" fmla="*/ 1 h 4"/>
                      <a:gd name="T8" fmla="*/ 0 w 5"/>
                      <a:gd name="T9" fmla="*/ 2 h 4"/>
                      <a:gd name="T10" fmla="*/ 3 w 5"/>
                      <a:gd name="T11" fmla="*/ 4 h 4"/>
                      <a:gd name="T12" fmla="*/ 3 w 5"/>
                      <a:gd name="T13" fmla="*/ 2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2"/>
                        </a:lnTo>
                        <a:lnTo>
                          <a:pt x="0" y="0"/>
                        </a:lnTo>
                        <a:lnTo>
                          <a:pt x="0" y="1"/>
                        </a:lnTo>
                        <a:lnTo>
                          <a:pt x="0" y="2"/>
                        </a:lnTo>
                        <a:lnTo>
                          <a:pt x="3" y="4"/>
                        </a:lnTo>
                        <a:lnTo>
                          <a:pt x="3"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3" name="Freeform 1642"/>
                  <p:cNvSpPr>
                    <a:spLocks/>
                  </p:cNvSpPr>
                  <p:nvPr/>
                </p:nvSpPr>
                <p:spPr bwMode="auto">
                  <a:xfrm>
                    <a:off x="3200" y="2391"/>
                    <a:ext cx="2" cy="2"/>
                  </a:xfrm>
                  <a:custGeom>
                    <a:avLst/>
                    <a:gdLst>
                      <a:gd name="T0" fmla="*/ 2 w 4"/>
                      <a:gd name="T1" fmla="*/ 2 h 3"/>
                      <a:gd name="T2" fmla="*/ 4 w 4"/>
                      <a:gd name="T3" fmla="*/ 1 h 3"/>
                      <a:gd name="T4" fmla="*/ 2 w 4"/>
                      <a:gd name="T5" fmla="*/ 0 h 3"/>
                      <a:gd name="T6" fmla="*/ 1 w 4"/>
                      <a:gd name="T7" fmla="*/ 1 h 3"/>
                      <a:gd name="T8" fmla="*/ 0 w 4"/>
                      <a:gd name="T9" fmla="*/ 2 h 3"/>
                      <a:gd name="T10" fmla="*/ 0 w 4"/>
                      <a:gd name="T11" fmla="*/ 2 h 3"/>
                      <a:gd name="T12" fmla="*/ 2 w 4"/>
                      <a:gd name="T13" fmla="*/ 3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4" y="1"/>
                        </a:lnTo>
                        <a:lnTo>
                          <a:pt x="2" y="0"/>
                        </a:lnTo>
                        <a:lnTo>
                          <a:pt x="1" y="1"/>
                        </a:lnTo>
                        <a:lnTo>
                          <a:pt x="0" y="2"/>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4" name="Freeform 1643"/>
                  <p:cNvSpPr>
                    <a:spLocks/>
                  </p:cNvSpPr>
                  <p:nvPr/>
                </p:nvSpPr>
                <p:spPr bwMode="auto">
                  <a:xfrm>
                    <a:off x="3200" y="2390"/>
                    <a:ext cx="1"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5" name="Freeform 1644"/>
                  <p:cNvSpPr>
                    <a:spLocks/>
                  </p:cNvSpPr>
                  <p:nvPr/>
                </p:nvSpPr>
                <p:spPr bwMode="auto">
                  <a:xfrm>
                    <a:off x="3199" y="2389"/>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6" name="Freeform 1645"/>
                  <p:cNvSpPr>
                    <a:spLocks/>
                  </p:cNvSpPr>
                  <p:nvPr/>
                </p:nvSpPr>
                <p:spPr bwMode="auto">
                  <a:xfrm>
                    <a:off x="3198" y="2389"/>
                    <a:ext cx="3" cy="1"/>
                  </a:xfrm>
                  <a:custGeom>
                    <a:avLst/>
                    <a:gdLst>
                      <a:gd name="T0" fmla="*/ 3 w 4"/>
                      <a:gd name="T1" fmla="*/ 2 h 4"/>
                      <a:gd name="T2" fmla="*/ 4 w 4"/>
                      <a:gd name="T3" fmla="*/ 3 h 4"/>
                      <a:gd name="T4" fmla="*/ 0 w 4"/>
                      <a:gd name="T5" fmla="*/ 0 h 4"/>
                      <a:gd name="T6" fmla="*/ 0 w 4"/>
                      <a:gd name="T7" fmla="*/ 2 h 4"/>
                      <a:gd name="T8" fmla="*/ 0 w 4"/>
                      <a:gd name="T9" fmla="*/ 3 h 4"/>
                      <a:gd name="T10" fmla="*/ 2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3"/>
                        </a:lnTo>
                        <a:lnTo>
                          <a:pt x="0" y="0"/>
                        </a:lnTo>
                        <a:lnTo>
                          <a:pt x="0" y="2"/>
                        </a:lnTo>
                        <a:lnTo>
                          <a:pt x="0" y="3"/>
                        </a:lnTo>
                        <a:lnTo>
                          <a:pt x="2" y="4"/>
                        </a:lnTo>
                        <a:lnTo>
                          <a:pt x="2"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7" name="Freeform 1646"/>
                  <p:cNvSpPr>
                    <a:spLocks/>
                  </p:cNvSpPr>
                  <p:nvPr/>
                </p:nvSpPr>
                <p:spPr bwMode="auto">
                  <a:xfrm>
                    <a:off x="3197" y="2388"/>
                    <a:ext cx="2" cy="2"/>
                  </a:xfrm>
                  <a:custGeom>
                    <a:avLst/>
                    <a:gdLst>
                      <a:gd name="T0" fmla="*/ 3 w 4"/>
                      <a:gd name="T1" fmla="*/ 3 h 4"/>
                      <a:gd name="T2" fmla="*/ 4 w 4"/>
                      <a:gd name="T3" fmla="*/ 1 h 4"/>
                      <a:gd name="T4" fmla="*/ 3 w 4"/>
                      <a:gd name="T5" fmla="*/ 0 h 4"/>
                      <a:gd name="T6" fmla="*/ 2 w 4"/>
                      <a:gd name="T7" fmla="*/ 1 h 4"/>
                      <a:gd name="T8" fmla="*/ 0 w 4"/>
                      <a:gd name="T9" fmla="*/ 3 h 4"/>
                      <a:gd name="T10" fmla="*/ 0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1"/>
                        </a:lnTo>
                        <a:lnTo>
                          <a:pt x="3" y="0"/>
                        </a:lnTo>
                        <a:lnTo>
                          <a:pt x="2" y="1"/>
                        </a:lnTo>
                        <a:lnTo>
                          <a:pt x="0" y="3"/>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8" name="Freeform 1647"/>
                  <p:cNvSpPr>
                    <a:spLocks/>
                  </p:cNvSpPr>
                  <p:nvPr/>
                </p:nvSpPr>
                <p:spPr bwMode="auto">
                  <a:xfrm>
                    <a:off x="3197" y="2388"/>
                    <a:ext cx="1" cy="2"/>
                  </a:xfrm>
                  <a:custGeom>
                    <a:avLst/>
                    <a:gdLst>
                      <a:gd name="T0" fmla="*/ 4 w 4"/>
                      <a:gd name="T1" fmla="*/ 1 h 5"/>
                      <a:gd name="T2" fmla="*/ 3 w 4"/>
                      <a:gd name="T3" fmla="*/ 0 h 5"/>
                      <a:gd name="T4" fmla="*/ 0 w 4"/>
                      <a:gd name="T5" fmla="*/ 0 h 5"/>
                      <a:gd name="T6" fmla="*/ 0 w 4"/>
                      <a:gd name="T7" fmla="*/ 2 h 5"/>
                      <a:gd name="T8" fmla="*/ 0 w 4"/>
                      <a:gd name="T9" fmla="*/ 5 h 5"/>
                      <a:gd name="T10" fmla="*/ 3 w 4"/>
                      <a:gd name="T11" fmla="*/ 5 h 5"/>
                      <a:gd name="T12" fmla="*/ 3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2"/>
                        </a:lnTo>
                        <a:lnTo>
                          <a:pt x="0" y="5"/>
                        </a:lnTo>
                        <a:lnTo>
                          <a:pt x="3" y="5"/>
                        </a:lnTo>
                        <a:lnTo>
                          <a:pt x="3"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69" name="Freeform 1648"/>
                  <p:cNvSpPr>
                    <a:spLocks/>
                  </p:cNvSpPr>
                  <p:nvPr/>
                </p:nvSpPr>
                <p:spPr bwMode="auto">
                  <a:xfrm>
                    <a:off x="3195" y="2387"/>
                    <a:ext cx="2" cy="3"/>
                  </a:xfrm>
                  <a:custGeom>
                    <a:avLst/>
                    <a:gdLst>
                      <a:gd name="T0" fmla="*/ 3 w 4"/>
                      <a:gd name="T1" fmla="*/ 3 h 6"/>
                      <a:gd name="T2" fmla="*/ 4 w 4"/>
                      <a:gd name="T3" fmla="*/ 2 h 6"/>
                      <a:gd name="T4" fmla="*/ 2 w 4"/>
                      <a:gd name="T5" fmla="*/ 0 h 6"/>
                      <a:gd name="T6" fmla="*/ 1 w 4"/>
                      <a:gd name="T7" fmla="*/ 1 h 6"/>
                      <a:gd name="T8" fmla="*/ 0 w 4"/>
                      <a:gd name="T9" fmla="*/ 2 h 6"/>
                      <a:gd name="T10" fmla="*/ 3 w 4"/>
                      <a:gd name="T11" fmla="*/ 6 h 6"/>
                      <a:gd name="T12" fmla="*/ 3 w 4"/>
                      <a:gd name="T13" fmla="*/ 6 h 6"/>
                      <a:gd name="T14" fmla="*/ 3 w 4"/>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3"/>
                        </a:moveTo>
                        <a:lnTo>
                          <a:pt x="4" y="2"/>
                        </a:lnTo>
                        <a:lnTo>
                          <a:pt x="2" y="0"/>
                        </a:lnTo>
                        <a:lnTo>
                          <a:pt x="1" y="1"/>
                        </a:lnTo>
                        <a:lnTo>
                          <a:pt x="0" y="2"/>
                        </a:lnTo>
                        <a:lnTo>
                          <a:pt x="3" y="6"/>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0" name="Freeform 1649"/>
                  <p:cNvSpPr>
                    <a:spLocks/>
                  </p:cNvSpPr>
                  <p:nvPr/>
                </p:nvSpPr>
                <p:spPr bwMode="auto">
                  <a:xfrm>
                    <a:off x="3194" y="2386"/>
                    <a:ext cx="3"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1" name="Freeform 1650"/>
                  <p:cNvSpPr>
                    <a:spLocks/>
                  </p:cNvSpPr>
                  <p:nvPr/>
                </p:nvSpPr>
                <p:spPr bwMode="auto">
                  <a:xfrm>
                    <a:off x="3193" y="2386"/>
                    <a:ext cx="2" cy="2"/>
                  </a:xfrm>
                  <a:custGeom>
                    <a:avLst/>
                    <a:gdLst>
                      <a:gd name="T0" fmla="*/ 3 w 4"/>
                      <a:gd name="T1" fmla="*/ 2 h 3"/>
                      <a:gd name="T2" fmla="*/ 4 w 4"/>
                      <a:gd name="T3" fmla="*/ 1 h 3"/>
                      <a:gd name="T4" fmla="*/ 3 w 4"/>
                      <a:gd name="T5" fmla="*/ 0 h 3"/>
                      <a:gd name="T6" fmla="*/ 1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1" y="1"/>
                        </a:lnTo>
                        <a:lnTo>
                          <a:pt x="0" y="2"/>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2" name="Freeform 1651"/>
                  <p:cNvSpPr>
                    <a:spLocks/>
                  </p:cNvSpPr>
                  <p:nvPr/>
                </p:nvSpPr>
                <p:spPr bwMode="auto">
                  <a:xfrm>
                    <a:off x="3193" y="2385"/>
                    <a:ext cx="1" cy="3"/>
                  </a:xfrm>
                  <a:custGeom>
                    <a:avLst/>
                    <a:gdLst>
                      <a:gd name="T0" fmla="*/ 4 w 4"/>
                      <a:gd name="T1" fmla="*/ 2 h 5"/>
                      <a:gd name="T2" fmla="*/ 2 w 4"/>
                      <a:gd name="T3" fmla="*/ 0 h 5"/>
                      <a:gd name="T4" fmla="*/ 0 w 4"/>
                      <a:gd name="T5" fmla="*/ 0 h 5"/>
                      <a:gd name="T6" fmla="*/ 0 w 4"/>
                      <a:gd name="T7" fmla="*/ 3 h 5"/>
                      <a:gd name="T8" fmla="*/ 0 w 4"/>
                      <a:gd name="T9" fmla="*/ 5 h 5"/>
                      <a:gd name="T10" fmla="*/ 2 w 4"/>
                      <a:gd name="T11" fmla="*/ 5 h 5"/>
                      <a:gd name="T12" fmla="*/ 2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2" y="0"/>
                        </a:lnTo>
                        <a:lnTo>
                          <a:pt x="0" y="0"/>
                        </a:lnTo>
                        <a:lnTo>
                          <a:pt x="0" y="3"/>
                        </a:lnTo>
                        <a:lnTo>
                          <a:pt x="0" y="5"/>
                        </a:lnTo>
                        <a:lnTo>
                          <a:pt x="2" y="5"/>
                        </a:lnTo>
                        <a:lnTo>
                          <a:pt x="2" y="3"/>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3" name="Freeform 1652"/>
                  <p:cNvSpPr>
                    <a:spLocks/>
                  </p:cNvSpPr>
                  <p:nvPr/>
                </p:nvSpPr>
                <p:spPr bwMode="auto">
                  <a:xfrm>
                    <a:off x="3191" y="2385"/>
                    <a:ext cx="2" cy="3"/>
                  </a:xfrm>
                  <a:custGeom>
                    <a:avLst/>
                    <a:gdLst>
                      <a:gd name="T0" fmla="*/ 2 w 3"/>
                      <a:gd name="T1" fmla="*/ 3 h 5"/>
                      <a:gd name="T2" fmla="*/ 3 w 3"/>
                      <a:gd name="T3" fmla="*/ 2 h 5"/>
                      <a:gd name="T4" fmla="*/ 2 w 3"/>
                      <a:gd name="T5" fmla="*/ 0 h 5"/>
                      <a:gd name="T6" fmla="*/ 1 w 3"/>
                      <a:gd name="T7" fmla="*/ 2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2"/>
                        </a:lnTo>
                        <a:lnTo>
                          <a:pt x="2" y="0"/>
                        </a:lnTo>
                        <a:lnTo>
                          <a:pt x="1" y="2"/>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4" name="Freeform 1653"/>
                  <p:cNvSpPr>
                    <a:spLocks/>
                  </p:cNvSpPr>
                  <p:nvPr/>
                </p:nvSpPr>
                <p:spPr bwMode="auto">
                  <a:xfrm>
                    <a:off x="3191" y="2385"/>
                    <a:ext cx="2" cy="2"/>
                  </a:xfrm>
                  <a:custGeom>
                    <a:avLst/>
                    <a:gdLst>
                      <a:gd name="T0" fmla="*/ 3 w 3"/>
                      <a:gd name="T1" fmla="*/ 1 h 5"/>
                      <a:gd name="T2" fmla="*/ 2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3"/>
                        </a:lnTo>
                        <a:lnTo>
                          <a:pt x="0" y="5"/>
                        </a:lnTo>
                        <a:lnTo>
                          <a:pt x="2" y="5"/>
                        </a:lnTo>
                        <a:lnTo>
                          <a:pt x="2"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5" name="Freeform 1654"/>
                  <p:cNvSpPr>
                    <a:spLocks/>
                  </p:cNvSpPr>
                  <p:nvPr/>
                </p:nvSpPr>
                <p:spPr bwMode="auto">
                  <a:xfrm>
                    <a:off x="3190" y="2385"/>
                    <a:ext cx="2" cy="2"/>
                  </a:xfrm>
                  <a:custGeom>
                    <a:avLst/>
                    <a:gdLst>
                      <a:gd name="T0" fmla="*/ 3 w 5"/>
                      <a:gd name="T1" fmla="*/ 3 h 5"/>
                      <a:gd name="T2" fmla="*/ 3 w 5"/>
                      <a:gd name="T3" fmla="*/ 1 h 5"/>
                      <a:gd name="T4" fmla="*/ 0 w 5"/>
                      <a:gd name="T5" fmla="*/ 0 h 5"/>
                      <a:gd name="T6" fmla="*/ 0 w 5"/>
                      <a:gd name="T7" fmla="*/ 1 h 5"/>
                      <a:gd name="T8" fmla="*/ 0 w 5"/>
                      <a:gd name="T9" fmla="*/ 3 h 5"/>
                      <a:gd name="T10" fmla="*/ 5 w 5"/>
                      <a:gd name="T11" fmla="*/ 5 h 5"/>
                      <a:gd name="T12" fmla="*/ 3 w 5"/>
                      <a:gd name="T13" fmla="*/ 5 h 5"/>
                      <a:gd name="T14" fmla="*/ 3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3"/>
                        </a:moveTo>
                        <a:lnTo>
                          <a:pt x="3" y="1"/>
                        </a:lnTo>
                        <a:lnTo>
                          <a:pt x="0" y="0"/>
                        </a:lnTo>
                        <a:lnTo>
                          <a:pt x="0" y="1"/>
                        </a:lnTo>
                        <a:lnTo>
                          <a:pt x="0" y="3"/>
                        </a:lnTo>
                        <a:lnTo>
                          <a:pt x="5" y="5"/>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6" name="Freeform 1655"/>
                  <p:cNvSpPr>
                    <a:spLocks/>
                  </p:cNvSpPr>
                  <p:nvPr/>
                </p:nvSpPr>
                <p:spPr bwMode="auto">
                  <a:xfrm>
                    <a:off x="3182" y="2384"/>
                    <a:ext cx="8" cy="2"/>
                  </a:xfrm>
                  <a:custGeom>
                    <a:avLst/>
                    <a:gdLst>
                      <a:gd name="T0" fmla="*/ 16 w 16"/>
                      <a:gd name="T1" fmla="*/ 1 h 5"/>
                      <a:gd name="T2" fmla="*/ 14 w 16"/>
                      <a:gd name="T3" fmla="*/ 0 h 5"/>
                      <a:gd name="T4" fmla="*/ 0 w 16"/>
                      <a:gd name="T5" fmla="*/ 0 h 5"/>
                      <a:gd name="T6" fmla="*/ 0 w 16"/>
                      <a:gd name="T7" fmla="*/ 2 h 5"/>
                      <a:gd name="T8" fmla="*/ 0 w 16"/>
                      <a:gd name="T9" fmla="*/ 5 h 5"/>
                      <a:gd name="T10" fmla="*/ 16 w 16"/>
                      <a:gd name="T11" fmla="*/ 5 h 5"/>
                      <a:gd name="T12" fmla="*/ 16 w 16"/>
                      <a:gd name="T13" fmla="*/ 2 h 5"/>
                      <a:gd name="T14" fmla="*/ 16 w 1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
                      <a:gd name="T26" fmla="*/ 16 w 1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
                        <a:moveTo>
                          <a:pt x="16" y="1"/>
                        </a:moveTo>
                        <a:lnTo>
                          <a:pt x="14" y="0"/>
                        </a:lnTo>
                        <a:lnTo>
                          <a:pt x="0" y="0"/>
                        </a:lnTo>
                        <a:lnTo>
                          <a:pt x="0" y="2"/>
                        </a:lnTo>
                        <a:lnTo>
                          <a:pt x="0" y="5"/>
                        </a:lnTo>
                        <a:lnTo>
                          <a:pt x="16" y="5"/>
                        </a:lnTo>
                        <a:lnTo>
                          <a:pt x="16" y="2"/>
                        </a:lnTo>
                        <a:lnTo>
                          <a:pt x="16"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7" name="Freeform 1656"/>
                  <p:cNvSpPr>
                    <a:spLocks/>
                  </p:cNvSpPr>
                  <p:nvPr/>
                </p:nvSpPr>
                <p:spPr bwMode="auto">
                  <a:xfrm>
                    <a:off x="3180" y="2384"/>
                    <a:ext cx="3" cy="2"/>
                  </a:xfrm>
                  <a:custGeom>
                    <a:avLst/>
                    <a:gdLst>
                      <a:gd name="T0" fmla="*/ 3 w 7"/>
                      <a:gd name="T1" fmla="*/ 0 h 5"/>
                      <a:gd name="T2" fmla="*/ 7 w 7"/>
                      <a:gd name="T3" fmla="*/ 0 h 5"/>
                      <a:gd name="T4" fmla="*/ 0 w 7"/>
                      <a:gd name="T5" fmla="*/ 2 h 5"/>
                      <a:gd name="T6" fmla="*/ 0 w 7"/>
                      <a:gd name="T7" fmla="*/ 4 h 5"/>
                      <a:gd name="T8" fmla="*/ 0 w 7"/>
                      <a:gd name="T9" fmla="*/ 5 h 5"/>
                      <a:gd name="T10" fmla="*/ 3 w 7"/>
                      <a:gd name="T11" fmla="*/ 4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4"/>
                        </a:lnTo>
                        <a:lnTo>
                          <a:pt x="0" y="5"/>
                        </a:lnTo>
                        <a:lnTo>
                          <a:pt x="3" y="4"/>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8" name="Freeform 1657"/>
                  <p:cNvSpPr>
                    <a:spLocks/>
                  </p:cNvSpPr>
                  <p:nvPr/>
                </p:nvSpPr>
                <p:spPr bwMode="auto">
                  <a:xfrm>
                    <a:off x="3178" y="2385"/>
                    <a:ext cx="2" cy="2"/>
                  </a:xfrm>
                  <a:custGeom>
                    <a:avLst/>
                    <a:gdLst>
                      <a:gd name="T0" fmla="*/ 4 w 4"/>
                      <a:gd name="T1" fmla="*/ 3 h 5"/>
                      <a:gd name="T2" fmla="*/ 4 w 4"/>
                      <a:gd name="T3" fmla="*/ 0 h 5"/>
                      <a:gd name="T4" fmla="*/ 2 w 4"/>
                      <a:gd name="T5" fmla="*/ 0 h 5"/>
                      <a:gd name="T6" fmla="*/ 2 w 4"/>
                      <a:gd name="T7" fmla="*/ 3 h 5"/>
                      <a:gd name="T8" fmla="*/ 2 w 4"/>
                      <a:gd name="T9" fmla="*/ 5 h 5"/>
                      <a:gd name="T10" fmla="*/ 0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2" y="0"/>
                        </a:lnTo>
                        <a:lnTo>
                          <a:pt x="2" y="3"/>
                        </a:lnTo>
                        <a:lnTo>
                          <a:pt x="2" y="5"/>
                        </a:lnTo>
                        <a:lnTo>
                          <a:pt x="0" y="5"/>
                        </a:lnTo>
                        <a:lnTo>
                          <a:pt x="4" y="4"/>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79" name="Freeform 1658"/>
                  <p:cNvSpPr>
                    <a:spLocks/>
                  </p:cNvSpPr>
                  <p:nvPr/>
                </p:nvSpPr>
                <p:spPr bwMode="auto">
                  <a:xfrm>
                    <a:off x="3173" y="2385"/>
                    <a:ext cx="7" cy="4"/>
                  </a:xfrm>
                  <a:custGeom>
                    <a:avLst/>
                    <a:gdLst>
                      <a:gd name="T0" fmla="*/ 12 w 14"/>
                      <a:gd name="T1" fmla="*/ 0 h 10"/>
                      <a:gd name="T2" fmla="*/ 14 w 14"/>
                      <a:gd name="T3" fmla="*/ 0 h 10"/>
                      <a:gd name="T4" fmla="*/ 7 w 14"/>
                      <a:gd name="T5" fmla="*/ 4 h 10"/>
                      <a:gd name="T6" fmla="*/ 2 w 14"/>
                      <a:gd name="T7" fmla="*/ 5 h 10"/>
                      <a:gd name="T8" fmla="*/ 0 w 14"/>
                      <a:gd name="T9" fmla="*/ 7 h 10"/>
                      <a:gd name="T10" fmla="*/ 1 w 14"/>
                      <a:gd name="T11" fmla="*/ 8 h 10"/>
                      <a:gd name="T12" fmla="*/ 2 w 14"/>
                      <a:gd name="T13" fmla="*/ 10 h 10"/>
                      <a:gd name="T14" fmla="*/ 5 w 14"/>
                      <a:gd name="T15" fmla="*/ 7 h 10"/>
                      <a:gd name="T16" fmla="*/ 7 w 14"/>
                      <a:gd name="T17" fmla="*/ 6 h 10"/>
                      <a:gd name="T18" fmla="*/ 12 w 14"/>
                      <a:gd name="T19" fmla="*/ 4 h 10"/>
                      <a:gd name="T20" fmla="*/ 12 w 14"/>
                      <a:gd name="T21" fmla="*/ 3 h 10"/>
                      <a:gd name="T22" fmla="*/ 12 w 14"/>
                      <a:gd name="T23" fmla="*/ 0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10"/>
                      <a:gd name="T38" fmla="*/ 14 w 14"/>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10">
                        <a:moveTo>
                          <a:pt x="12" y="0"/>
                        </a:moveTo>
                        <a:lnTo>
                          <a:pt x="14" y="0"/>
                        </a:lnTo>
                        <a:lnTo>
                          <a:pt x="7" y="4"/>
                        </a:lnTo>
                        <a:lnTo>
                          <a:pt x="2" y="5"/>
                        </a:lnTo>
                        <a:lnTo>
                          <a:pt x="0" y="7"/>
                        </a:lnTo>
                        <a:lnTo>
                          <a:pt x="1" y="8"/>
                        </a:lnTo>
                        <a:lnTo>
                          <a:pt x="2" y="10"/>
                        </a:lnTo>
                        <a:lnTo>
                          <a:pt x="5" y="7"/>
                        </a:lnTo>
                        <a:lnTo>
                          <a:pt x="7" y="6"/>
                        </a:lnTo>
                        <a:lnTo>
                          <a:pt x="12" y="4"/>
                        </a:lnTo>
                        <a:lnTo>
                          <a:pt x="12" y="3"/>
                        </a:lnTo>
                        <a:lnTo>
                          <a:pt x="1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0" name="Freeform 1659"/>
                  <p:cNvSpPr>
                    <a:spLocks/>
                  </p:cNvSpPr>
                  <p:nvPr/>
                </p:nvSpPr>
                <p:spPr bwMode="auto">
                  <a:xfrm>
                    <a:off x="3172" y="2388"/>
                    <a:ext cx="3" cy="2"/>
                  </a:xfrm>
                  <a:custGeom>
                    <a:avLst/>
                    <a:gdLst>
                      <a:gd name="T0" fmla="*/ 2 w 4"/>
                      <a:gd name="T1" fmla="*/ 1 h 4"/>
                      <a:gd name="T2" fmla="*/ 2 w 4"/>
                      <a:gd name="T3" fmla="*/ 0 h 4"/>
                      <a:gd name="T4" fmla="*/ 0 w 4"/>
                      <a:gd name="T5" fmla="*/ 1 h 4"/>
                      <a:gd name="T6" fmla="*/ 0 w 4"/>
                      <a:gd name="T7" fmla="*/ 3 h 4"/>
                      <a:gd name="T8" fmla="*/ 0 w 4"/>
                      <a:gd name="T9" fmla="*/ 4 h 4"/>
                      <a:gd name="T10" fmla="*/ 4 w 4"/>
                      <a:gd name="T11" fmla="*/ 1 h 4"/>
                      <a:gd name="T12" fmla="*/ 3 w 4"/>
                      <a:gd name="T13" fmla="*/ 3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3"/>
                        </a:lnTo>
                        <a:lnTo>
                          <a:pt x="0" y="4"/>
                        </a:lnTo>
                        <a:lnTo>
                          <a:pt x="4" y="1"/>
                        </a:lnTo>
                        <a:lnTo>
                          <a:pt x="3" y="3"/>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1" name="Freeform 1660"/>
                  <p:cNvSpPr>
                    <a:spLocks/>
                  </p:cNvSpPr>
                  <p:nvPr/>
                </p:nvSpPr>
                <p:spPr bwMode="auto">
                  <a:xfrm>
                    <a:off x="3168" y="2389"/>
                    <a:ext cx="5" cy="5"/>
                  </a:xfrm>
                  <a:custGeom>
                    <a:avLst/>
                    <a:gdLst>
                      <a:gd name="T0" fmla="*/ 9 w 10"/>
                      <a:gd name="T1" fmla="*/ 0 h 11"/>
                      <a:gd name="T2" fmla="*/ 7 w 10"/>
                      <a:gd name="T3" fmla="*/ 2 h 11"/>
                      <a:gd name="T4" fmla="*/ 0 w 10"/>
                      <a:gd name="T5" fmla="*/ 8 h 11"/>
                      <a:gd name="T6" fmla="*/ 1 w 10"/>
                      <a:gd name="T7" fmla="*/ 10 h 11"/>
                      <a:gd name="T8" fmla="*/ 2 w 10"/>
                      <a:gd name="T9" fmla="*/ 11 h 11"/>
                      <a:gd name="T10" fmla="*/ 10 w 10"/>
                      <a:gd name="T11" fmla="*/ 3 h 11"/>
                      <a:gd name="T12" fmla="*/ 9 w 10"/>
                      <a:gd name="T13" fmla="*/ 2 h 11"/>
                      <a:gd name="T14" fmla="*/ 9 w 10"/>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9" y="0"/>
                        </a:moveTo>
                        <a:lnTo>
                          <a:pt x="7" y="2"/>
                        </a:lnTo>
                        <a:lnTo>
                          <a:pt x="0" y="8"/>
                        </a:lnTo>
                        <a:lnTo>
                          <a:pt x="1" y="10"/>
                        </a:lnTo>
                        <a:lnTo>
                          <a:pt x="2" y="11"/>
                        </a:lnTo>
                        <a:lnTo>
                          <a:pt x="10" y="3"/>
                        </a:lnTo>
                        <a:lnTo>
                          <a:pt x="9" y="2"/>
                        </a:lnTo>
                        <a:lnTo>
                          <a:pt x="9"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2" name="Freeform 1661"/>
                  <p:cNvSpPr>
                    <a:spLocks/>
                  </p:cNvSpPr>
                  <p:nvPr/>
                </p:nvSpPr>
                <p:spPr bwMode="auto">
                  <a:xfrm>
                    <a:off x="3167" y="2392"/>
                    <a:ext cx="2" cy="2"/>
                  </a:xfrm>
                  <a:custGeom>
                    <a:avLst/>
                    <a:gdLst>
                      <a:gd name="T0" fmla="*/ 2 w 4"/>
                      <a:gd name="T1" fmla="*/ 1 h 5"/>
                      <a:gd name="T2" fmla="*/ 3 w 4"/>
                      <a:gd name="T3" fmla="*/ 0 h 5"/>
                      <a:gd name="T4" fmla="*/ 0 w 4"/>
                      <a:gd name="T5" fmla="*/ 5 h 5"/>
                      <a:gd name="T6" fmla="*/ 2 w 4"/>
                      <a:gd name="T7" fmla="*/ 5 h 5"/>
                      <a:gd name="T8" fmla="*/ 3 w 4"/>
                      <a:gd name="T9" fmla="*/ 5 h 5"/>
                      <a:gd name="T10" fmla="*/ 4 w 4"/>
                      <a:gd name="T11" fmla="*/ 3 h 5"/>
                      <a:gd name="T12" fmla="*/ 3 w 4"/>
                      <a:gd name="T13" fmla="*/ 3 h 5"/>
                      <a:gd name="T14" fmla="*/ 2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1"/>
                        </a:moveTo>
                        <a:lnTo>
                          <a:pt x="3" y="0"/>
                        </a:lnTo>
                        <a:lnTo>
                          <a:pt x="0" y="5"/>
                        </a:lnTo>
                        <a:lnTo>
                          <a:pt x="2" y="5"/>
                        </a:lnTo>
                        <a:lnTo>
                          <a:pt x="3" y="5"/>
                        </a:lnTo>
                        <a:lnTo>
                          <a:pt x="4" y="3"/>
                        </a:lnTo>
                        <a:lnTo>
                          <a:pt x="3" y="3"/>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3" name="Freeform 1662"/>
                  <p:cNvSpPr>
                    <a:spLocks/>
                  </p:cNvSpPr>
                  <p:nvPr/>
                </p:nvSpPr>
                <p:spPr bwMode="auto">
                  <a:xfrm>
                    <a:off x="3166" y="2394"/>
                    <a:ext cx="2" cy="3"/>
                  </a:xfrm>
                  <a:custGeom>
                    <a:avLst/>
                    <a:gdLst>
                      <a:gd name="T0" fmla="*/ 4 w 5"/>
                      <a:gd name="T1" fmla="*/ 1 h 6"/>
                      <a:gd name="T2" fmla="*/ 2 w 5"/>
                      <a:gd name="T3" fmla="*/ 0 h 6"/>
                      <a:gd name="T4" fmla="*/ 0 w 5"/>
                      <a:gd name="T5" fmla="*/ 3 h 6"/>
                      <a:gd name="T6" fmla="*/ 1 w 5"/>
                      <a:gd name="T7" fmla="*/ 4 h 6"/>
                      <a:gd name="T8" fmla="*/ 2 w 5"/>
                      <a:gd name="T9" fmla="*/ 6 h 6"/>
                      <a:gd name="T10" fmla="*/ 2 w 5"/>
                      <a:gd name="T11" fmla="*/ 6 h 6"/>
                      <a:gd name="T12" fmla="*/ 5 w 5"/>
                      <a:gd name="T13" fmla="*/ 1 h 6"/>
                      <a:gd name="T14" fmla="*/ 4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1"/>
                        </a:moveTo>
                        <a:lnTo>
                          <a:pt x="2" y="0"/>
                        </a:lnTo>
                        <a:lnTo>
                          <a:pt x="0" y="3"/>
                        </a:lnTo>
                        <a:lnTo>
                          <a:pt x="1" y="4"/>
                        </a:lnTo>
                        <a:lnTo>
                          <a:pt x="2" y="6"/>
                        </a:lnTo>
                        <a:lnTo>
                          <a:pt x="5" y="1"/>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4" name="Freeform 1663"/>
                  <p:cNvSpPr>
                    <a:spLocks/>
                  </p:cNvSpPr>
                  <p:nvPr/>
                </p:nvSpPr>
                <p:spPr bwMode="auto">
                  <a:xfrm>
                    <a:off x="3164" y="2394"/>
                    <a:ext cx="3" cy="7"/>
                  </a:xfrm>
                  <a:custGeom>
                    <a:avLst/>
                    <a:gdLst>
                      <a:gd name="T0" fmla="*/ 3 w 5"/>
                      <a:gd name="T1" fmla="*/ 3 h 14"/>
                      <a:gd name="T2" fmla="*/ 5 w 5"/>
                      <a:gd name="T3" fmla="*/ 0 h 14"/>
                      <a:gd name="T4" fmla="*/ 2 w 5"/>
                      <a:gd name="T5" fmla="*/ 7 h 14"/>
                      <a:gd name="T6" fmla="*/ 0 w 5"/>
                      <a:gd name="T7" fmla="*/ 14 h 14"/>
                      <a:gd name="T8" fmla="*/ 2 w 5"/>
                      <a:gd name="T9" fmla="*/ 14 h 14"/>
                      <a:gd name="T10" fmla="*/ 4 w 5"/>
                      <a:gd name="T11" fmla="*/ 7 h 14"/>
                      <a:gd name="T12" fmla="*/ 5 w 5"/>
                      <a:gd name="T13" fmla="*/ 4 h 14"/>
                      <a:gd name="T14" fmla="*/ 4 w 5"/>
                      <a:gd name="T15" fmla="*/ 4 h 14"/>
                      <a:gd name="T16" fmla="*/ 3 w 5"/>
                      <a:gd name="T17" fmla="*/ 3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4"/>
                      <a:gd name="T29" fmla="*/ 5 w 5"/>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4">
                        <a:moveTo>
                          <a:pt x="3" y="3"/>
                        </a:moveTo>
                        <a:lnTo>
                          <a:pt x="5" y="0"/>
                        </a:lnTo>
                        <a:lnTo>
                          <a:pt x="2" y="7"/>
                        </a:lnTo>
                        <a:lnTo>
                          <a:pt x="0" y="14"/>
                        </a:lnTo>
                        <a:lnTo>
                          <a:pt x="2" y="14"/>
                        </a:lnTo>
                        <a:lnTo>
                          <a:pt x="4" y="7"/>
                        </a:lnTo>
                        <a:lnTo>
                          <a:pt x="5" y="4"/>
                        </a:lnTo>
                        <a:lnTo>
                          <a:pt x="4"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5" name="Freeform 1664"/>
                  <p:cNvSpPr>
                    <a:spLocks/>
                  </p:cNvSpPr>
                  <p:nvPr/>
                </p:nvSpPr>
                <p:spPr bwMode="auto">
                  <a:xfrm>
                    <a:off x="3163" y="2401"/>
                    <a:ext cx="3" cy="11"/>
                  </a:xfrm>
                  <a:custGeom>
                    <a:avLst/>
                    <a:gdLst>
                      <a:gd name="T0" fmla="*/ 3 w 5"/>
                      <a:gd name="T1" fmla="*/ 0 h 21"/>
                      <a:gd name="T2" fmla="*/ 3 w 5"/>
                      <a:gd name="T3" fmla="*/ 4 h 21"/>
                      <a:gd name="T4" fmla="*/ 2 w 5"/>
                      <a:gd name="T5" fmla="*/ 8 h 21"/>
                      <a:gd name="T6" fmla="*/ 2 w 5"/>
                      <a:gd name="T7" fmla="*/ 16 h 21"/>
                      <a:gd name="T8" fmla="*/ 0 w 5"/>
                      <a:gd name="T9" fmla="*/ 21 h 21"/>
                      <a:gd name="T10" fmla="*/ 0 w 5"/>
                      <a:gd name="T11" fmla="*/ 21 h 21"/>
                      <a:gd name="T12" fmla="*/ 3 w 5"/>
                      <a:gd name="T13" fmla="*/ 21 h 21"/>
                      <a:gd name="T14" fmla="*/ 4 w 5"/>
                      <a:gd name="T15" fmla="*/ 16 h 21"/>
                      <a:gd name="T16" fmla="*/ 4 w 5"/>
                      <a:gd name="T17" fmla="*/ 8 h 21"/>
                      <a:gd name="T18" fmla="*/ 5 w 5"/>
                      <a:gd name="T19" fmla="*/ 4 h 21"/>
                      <a:gd name="T20" fmla="*/ 5 w 5"/>
                      <a:gd name="T21" fmla="*/ 0 h 21"/>
                      <a:gd name="T22" fmla="*/ 3 w 5"/>
                      <a:gd name="T23" fmla="*/ 0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1"/>
                      <a:gd name="T38" fmla="*/ 5 w 5"/>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1">
                        <a:moveTo>
                          <a:pt x="3" y="0"/>
                        </a:moveTo>
                        <a:lnTo>
                          <a:pt x="3" y="4"/>
                        </a:lnTo>
                        <a:lnTo>
                          <a:pt x="2" y="8"/>
                        </a:lnTo>
                        <a:lnTo>
                          <a:pt x="2" y="16"/>
                        </a:lnTo>
                        <a:lnTo>
                          <a:pt x="0" y="21"/>
                        </a:lnTo>
                        <a:lnTo>
                          <a:pt x="3" y="21"/>
                        </a:lnTo>
                        <a:lnTo>
                          <a:pt x="4" y="16"/>
                        </a:lnTo>
                        <a:lnTo>
                          <a:pt x="4" y="8"/>
                        </a:lnTo>
                        <a:lnTo>
                          <a:pt x="5" y="4"/>
                        </a:lnTo>
                        <a:lnTo>
                          <a:pt x="5" y="0"/>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6" name="Freeform 1665"/>
                  <p:cNvSpPr>
                    <a:spLocks/>
                  </p:cNvSpPr>
                  <p:nvPr/>
                </p:nvSpPr>
                <p:spPr bwMode="auto">
                  <a:xfrm>
                    <a:off x="3227" y="2379"/>
                    <a:ext cx="47" cy="64"/>
                  </a:xfrm>
                  <a:custGeom>
                    <a:avLst/>
                    <a:gdLst>
                      <a:gd name="T0" fmla="*/ 0 w 95"/>
                      <a:gd name="T1" fmla="*/ 128 h 128"/>
                      <a:gd name="T2" fmla="*/ 0 w 95"/>
                      <a:gd name="T3" fmla="*/ 0 h 128"/>
                      <a:gd name="T4" fmla="*/ 92 w 95"/>
                      <a:gd name="T5" fmla="*/ 0 h 128"/>
                      <a:gd name="T6" fmla="*/ 92 w 95"/>
                      <a:gd name="T7" fmla="*/ 15 h 128"/>
                      <a:gd name="T8" fmla="*/ 16 w 95"/>
                      <a:gd name="T9" fmla="*/ 15 h 128"/>
                      <a:gd name="T10" fmla="*/ 16 w 95"/>
                      <a:gd name="T11" fmla="*/ 54 h 128"/>
                      <a:gd name="T12" fmla="*/ 87 w 95"/>
                      <a:gd name="T13" fmla="*/ 54 h 128"/>
                      <a:gd name="T14" fmla="*/ 87 w 95"/>
                      <a:gd name="T15" fmla="*/ 69 h 128"/>
                      <a:gd name="T16" fmla="*/ 16 w 95"/>
                      <a:gd name="T17" fmla="*/ 69 h 128"/>
                      <a:gd name="T18" fmla="*/ 16 w 95"/>
                      <a:gd name="T19" fmla="*/ 113 h 128"/>
                      <a:gd name="T20" fmla="*/ 95 w 95"/>
                      <a:gd name="T21" fmla="*/ 113 h 128"/>
                      <a:gd name="T22" fmla="*/ 95 w 95"/>
                      <a:gd name="T23" fmla="*/ 128 h 128"/>
                      <a:gd name="T24" fmla="*/ 0 w 95"/>
                      <a:gd name="T25" fmla="*/ 128 h 128"/>
                      <a:gd name="T26" fmla="*/ 0 w 95"/>
                      <a:gd name="T27" fmla="*/ 128 h 1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5"/>
                      <a:gd name="T43" fmla="*/ 0 h 128"/>
                      <a:gd name="T44" fmla="*/ 95 w 95"/>
                      <a:gd name="T45" fmla="*/ 128 h 12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5" h="128">
                        <a:moveTo>
                          <a:pt x="0" y="128"/>
                        </a:moveTo>
                        <a:lnTo>
                          <a:pt x="0" y="0"/>
                        </a:lnTo>
                        <a:lnTo>
                          <a:pt x="92" y="0"/>
                        </a:lnTo>
                        <a:lnTo>
                          <a:pt x="92" y="15"/>
                        </a:lnTo>
                        <a:lnTo>
                          <a:pt x="16" y="15"/>
                        </a:lnTo>
                        <a:lnTo>
                          <a:pt x="16" y="54"/>
                        </a:lnTo>
                        <a:lnTo>
                          <a:pt x="87" y="54"/>
                        </a:lnTo>
                        <a:lnTo>
                          <a:pt x="87" y="69"/>
                        </a:lnTo>
                        <a:lnTo>
                          <a:pt x="16" y="69"/>
                        </a:lnTo>
                        <a:lnTo>
                          <a:pt x="16" y="113"/>
                        </a:lnTo>
                        <a:lnTo>
                          <a:pt x="95" y="113"/>
                        </a:lnTo>
                        <a:lnTo>
                          <a:pt x="95" y="128"/>
                        </a:lnTo>
                        <a:lnTo>
                          <a:pt x="0"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7" name="Freeform 1666"/>
                  <p:cNvSpPr>
                    <a:spLocks/>
                  </p:cNvSpPr>
                  <p:nvPr/>
                </p:nvSpPr>
                <p:spPr bwMode="auto">
                  <a:xfrm>
                    <a:off x="3227" y="2379"/>
                    <a:ext cx="47" cy="64"/>
                  </a:xfrm>
                  <a:custGeom>
                    <a:avLst/>
                    <a:gdLst>
                      <a:gd name="T0" fmla="*/ 0 w 95"/>
                      <a:gd name="T1" fmla="*/ 128 h 128"/>
                      <a:gd name="T2" fmla="*/ 0 w 95"/>
                      <a:gd name="T3" fmla="*/ 0 h 128"/>
                      <a:gd name="T4" fmla="*/ 92 w 95"/>
                      <a:gd name="T5" fmla="*/ 0 h 128"/>
                      <a:gd name="T6" fmla="*/ 92 w 95"/>
                      <a:gd name="T7" fmla="*/ 15 h 128"/>
                      <a:gd name="T8" fmla="*/ 16 w 95"/>
                      <a:gd name="T9" fmla="*/ 15 h 128"/>
                      <a:gd name="T10" fmla="*/ 16 w 95"/>
                      <a:gd name="T11" fmla="*/ 54 h 128"/>
                      <a:gd name="T12" fmla="*/ 87 w 95"/>
                      <a:gd name="T13" fmla="*/ 54 h 128"/>
                      <a:gd name="T14" fmla="*/ 87 w 95"/>
                      <a:gd name="T15" fmla="*/ 69 h 128"/>
                      <a:gd name="T16" fmla="*/ 16 w 95"/>
                      <a:gd name="T17" fmla="*/ 69 h 128"/>
                      <a:gd name="T18" fmla="*/ 16 w 95"/>
                      <a:gd name="T19" fmla="*/ 113 h 128"/>
                      <a:gd name="T20" fmla="*/ 95 w 95"/>
                      <a:gd name="T21" fmla="*/ 113 h 128"/>
                      <a:gd name="T22" fmla="*/ 95 w 95"/>
                      <a:gd name="T23" fmla="*/ 128 h 128"/>
                      <a:gd name="T24" fmla="*/ 0 w 95"/>
                      <a:gd name="T25" fmla="*/ 128 h 128"/>
                      <a:gd name="T26" fmla="*/ 0 w 95"/>
                      <a:gd name="T27" fmla="*/ 128 h 1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5"/>
                      <a:gd name="T43" fmla="*/ 0 h 128"/>
                      <a:gd name="T44" fmla="*/ 95 w 95"/>
                      <a:gd name="T45" fmla="*/ 128 h 12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5" h="128">
                        <a:moveTo>
                          <a:pt x="0" y="128"/>
                        </a:moveTo>
                        <a:lnTo>
                          <a:pt x="0" y="0"/>
                        </a:lnTo>
                        <a:lnTo>
                          <a:pt x="92" y="0"/>
                        </a:lnTo>
                        <a:lnTo>
                          <a:pt x="92" y="15"/>
                        </a:lnTo>
                        <a:lnTo>
                          <a:pt x="16" y="15"/>
                        </a:lnTo>
                        <a:lnTo>
                          <a:pt x="16" y="54"/>
                        </a:lnTo>
                        <a:lnTo>
                          <a:pt x="87" y="54"/>
                        </a:lnTo>
                        <a:lnTo>
                          <a:pt x="87" y="69"/>
                        </a:lnTo>
                        <a:lnTo>
                          <a:pt x="16" y="69"/>
                        </a:lnTo>
                        <a:lnTo>
                          <a:pt x="16" y="113"/>
                        </a:lnTo>
                        <a:lnTo>
                          <a:pt x="95" y="113"/>
                        </a:lnTo>
                        <a:lnTo>
                          <a:pt x="95" y="128"/>
                        </a:lnTo>
                        <a:lnTo>
                          <a:pt x="0" y="12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688" name="Freeform 1667"/>
                  <p:cNvSpPr>
                    <a:spLocks/>
                  </p:cNvSpPr>
                  <p:nvPr/>
                </p:nvSpPr>
                <p:spPr bwMode="auto">
                  <a:xfrm>
                    <a:off x="3227" y="2378"/>
                    <a:ext cx="46" cy="65"/>
                  </a:xfrm>
                  <a:custGeom>
                    <a:avLst/>
                    <a:gdLst>
                      <a:gd name="T0" fmla="*/ 0 w 93"/>
                      <a:gd name="T1" fmla="*/ 129 h 129"/>
                      <a:gd name="T2" fmla="*/ 2 w 93"/>
                      <a:gd name="T3" fmla="*/ 129 h 129"/>
                      <a:gd name="T4" fmla="*/ 2 w 93"/>
                      <a:gd name="T5" fmla="*/ 2 h 129"/>
                      <a:gd name="T6" fmla="*/ 92 w 93"/>
                      <a:gd name="T7" fmla="*/ 2 h 129"/>
                      <a:gd name="T8" fmla="*/ 93 w 93"/>
                      <a:gd name="T9" fmla="*/ 0 h 129"/>
                      <a:gd name="T10" fmla="*/ 0 w 93"/>
                      <a:gd name="T11" fmla="*/ 1 h 129"/>
                      <a:gd name="T12" fmla="*/ 0 w 93"/>
                      <a:gd name="T13" fmla="*/ 129 h 129"/>
                      <a:gd name="T14" fmla="*/ 0 60000 65536"/>
                      <a:gd name="T15" fmla="*/ 0 60000 65536"/>
                      <a:gd name="T16" fmla="*/ 0 60000 65536"/>
                      <a:gd name="T17" fmla="*/ 0 60000 65536"/>
                      <a:gd name="T18" fmla="*/ 0 60000 65536"/>
                      <a:gd name="T19" fmla="*/ 0 60000 65536"/>
                      <a:gd name="T20" fmla="*/ 0 60000 65536"/>
                      <a:gd name="T21" fmla="*/ 0 w 93"/>
                      <a:gd name="T22" fmla="*/ 0 h 129"/>
                      <a:gd name="T23" fmla="*/ 93 w 93"/>
                      <a:gd name="T24" fmla="*/ 129 h 1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129">
                        <a:moveTo>
                          <a:pt x="0" y="129"/>
                        </a:moveTo>
                        <a:lnTo>
                          <a:pt x="2" y="129"/>
                        </a:lnTo>
                        <a:lnTo>
                          <a:pt x="2" y="2"/>
                        </a:lnTo>
                        <a:lnTo>
                          <a:pt x="92" y="2"/>
                        </a:lnTo>
                        <a:lnTo>
                          <a:pt x="93" y="0"/>
                        </a:lnTo>
                        <a:lnTo>
                          <a:pt x="0" y="1"/>
                        </a:lnTo>
                        <a:lnTo>
                          <a:pt x="0" y="12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89" name="Freeform 1668"/>
                  <p:cNvSpPr>
                    <a:spLocks/>
                  </p:cNvSpPr>
                  <p:nvPr/>
                </p:nvSpPr>
                <p:spPr bwMode="auto">
                  <a:xfrm>
                    <a:off x="3235" y="2378"/>
                    <a:ext cx="39" cy="28"/>
                  </a:xfrm>
                  <a:custGeom>
                    <a:avLst/>
                    <a:gdLst>
                      <a:gd name="T0" fmla="*/ 76 w 79"/>
                      <a:gd name="T1" fmla="*/ 2 h 55"/>
                      <a:gd name="T2" fmla="*/ 76 w 79"/>
                      <a:gd name="T3" fmla="*/ 13 h 55"/>
                      <a:gd name="T4" fmla="*/ 1 w 79"/>
                      <a:gd name="T5" fmla="*/ 13 h 55"/>
                      <a:gd name="T6" fmla="*/ 0 w 79"/>
                      <a:gd name="T7" fmla="*/ 55 h 55"/>
                      <a:gd name="T8" fmla="*/ 3 w 79"/>
                      <a:gd name="T9" fmla="*/ 54 h 55"/>
                      <a:gd name="T10" fmla="*/ 3 w 79"/>
                      <a:gd name="T11" fmla="*/ 18 h 55"/>
                      <a:gd name="T12" fmla="*/ 79 w 79"/>
                      <a:gd name="T13" fmla="*/ 17 h 55"/>
                      <a:gd name="T14" fmla="*/ 77 w 79"/>
                      <a:gd name="T15" fmla="*/ 0 h 55"/>
                      <a:gd name="T16" fmla="*/ 76 w 79"/>
                      <a:gd name="T17" fmla="*/ 2 h 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9"/>
                      <a:gd name="T28" fmla="*/ 0 h 55"/>
                      <a:gd name="T29" fmla="*/ 79 w 79"/>
                      <a:gd name="T30" fmla="*/ 55 h 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9" h="55">
                        <a:moveTo>
                          <a:pt x="76" y="2"/>
                        </a:moveTo>
                        <a:lnTo>
                          <a:pt x="76" y="13"/>
                        </a:lnTo>
                        <a:lnTo>
                          <a:pt x="1" y="13"/>
                        </a:lnTo>
                        <a:lnTo>
                          <a:pt x="0" y="55"/>
                        </a:lnTo>
                        <a:lnTo>
                          <a:pt x="3" y="54"/>
                        </a:lnTo>
                        <a:lnTo>
                          <a:pt x="3" y="18"/>
                        </a:lnTo>
                        <a:lnTo>
                          <a:pt x="79" y="17"/>
                        </a:lnTo>
                        <a:lnTo>
                          <a:pt x="77" y="0"/>
                        </a:lnTo>
                        <a:lnTo>
                          <a:pt x="76"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0" name="Freeform 1669"/>
                  <p:cNvSpPr>
                    <a:spLocks/>
                  </p:cNvSpPr>
                  <p:nvPr/>
                </p:nvSpPr>
                <p:spPr bwMode="auto">
                  <a:xfrm>
                    <a:off x="3235" y="2405"/>
                    <a:ext cx="36" cy="9"/>
                  </a:xfrm>
                  <a:custGeom>
                    <a:avLst/>
                    <a:gdLst>
                      <a:gd name="T0" fmla="*/ 0 w 73"/>
                      <a:gd name="T1" fmla="*/ 1 h 17"/>
                      <a:gd name="T2" fmla="*/ 71 w 73"/>
                      <a:gd name="T3" fmla="*/ 2 h 17"/>
                      <a:gd name="T4" fmla="*/ 71 w 73"/>
                      <a:gd name="T5" fmla="*/ 14 h 17"/>
                      <a:gd name="T6" fmla="*/ 73 w 73"/>
                      <a:gd name="T7" fmla="*/ 17 h 17"/>
                      <a:gd name="T8" fmla="*/ 72 w 73"/>
                      <a:gd name="T9" fmla="*/ 0 h 17"/>
                      <a:gd name="T10" fmla="*/ 3 w 73"/>
                      <a:gd name="T11" fmla="*/ 0 h 17"/>
                      <a:gd name="T12" fmla="*/ 0 w 73"/>
                      <a:gd name="T13" fmla="*/ 1 h 17"/>
                      <a:gd name="T14" fmla="*/ 0 60000 65536"/>
                      <a:gd name="T15" fmla="*/ 0 60000 65536"/>
                      <a:gd name="T16" fmla="*/ 0 60000 65536"/>
                      <a:gd name="T17" fmla="*/ 0 60000 65536"/>
                      <a:gd name="T18" fmla="*/ 0 60000 65536"/>
                      <a:gd name="T19" fmla="*/ 0 60000 65536"/>
                      <a:gd name="T20" fmla="*/ 0 60000 65536"/>
                      <a:gd name="T21" fmla="*/ 0 w 73"/>
                      <a:gd name="T22" fmla="*/ 0 h 17"/>
                      <a:gd name="T23" fmla="*/ 73 w 7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17">
                        <a:moveTo>
                          <a:pt x="0" y="1"/>
                        </a:moveTo>
                        <a:lnTo>
                          <a:pt x="71" y="2"/>
                        </a:lnTo>
                        <a:lnTo>
                          <a:pt x="71" y="14"/>
                        </a:lnTo>
                        <a:lnTo>
                          <a:pt x="73" y="17"/>
                        </a:lnTo>
                        <a:lnTo>
                          <a:pt x="72" y="0"/>
                        </a:lnTo>
                        <a:lnTo>
                          <a:pt x="3"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1" name="Freeform 1670"/>
                  <p:cNvSpPr>
                    <a:spLocks/>
                  </p:cNvSpPr>
                  <p:nvPr/>
                </p:nvSpPr>
                <p:spPr bwMode="auto">
                  <a:xfrm>
                    <a:off x="3235" y="2412"/>
                    <a:ext cx="36" cy="23"/>
                  </a:xfrm>
                  <a:custGeom>
                    <a:avLst/>
                    <a:gdLst>
                      <a:gd name="T0" fmla="*/ 71 w 73"/>
                      <a:gd name="T1" fmla="*/ 0 h 46"/>
                      <a:gd name="T2" fmla="*/ 1 w 73"/>
                      <a:gd name="T3" fmla="*/ 0 h 46"/>
                      <a:gd name="T4" fmla="*/ 0 w 73"/>
                      <a:gd name="T5" fmla="*/ 46 h 46"/>
                      <a:gd name="T6" fmla="*/ 3 w 73"/>
                      <a:gd name="T7" fmla="*/ 45 h 46"/>
                      <a:gd name="T8" fmla="*/ 3 w 73"/>
                      <a:gd name="T9" fmla="*/ 4 h 46"/>
                      <a:gd name="T10" fmla="*/ 73 w 73"/>
                      <a:gd name="T11" fmla="*/ 3 h 46"/>
                      <a:gd name="T12" fmla="*/ 71 w 73"/>
                      <a:gd name="T13" fmla="*/ 0 h 46"/>
                      <a:gd name="T14" fmla="*/ 0 60000 65536"/>
                      <a:gd name="T15" fmla="*/ 0 60000 65536"/>
                      <a:gd name="T16" fmla="*/ 0 60000 65536"/>
                      <a:gd name="T17" fmla="*/ 0 60000 65536"/>
                      <a:gd name="T18" fmla="*/ 0 60000 65536"/>
                      <a:gd name="T19" fmla="*/ 0 60000 65536"/>
                      <a:gd name="T20" fmla="*/ 0 60000 65536"/>
                      <a:gd name="T21" fmla="*/ 0 w 73"/>
                      <a:gd name="T22" fmla="*/ 0 h 46"/>
                      <a:gd name="T23" fmla="*/ 73 w 73"/>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46">
                        <a:moveTo>
                          <a:pt x="71" y="0"/>
                        </a:moveTo>
                        <a:lnTo>
                          <a:pt x="1" y="0"/>
                        </a:lnTo>
                        <a:lnTo>
                          <a:pt x="0" y="46"/>
                        </a:lnTo>
                        <a:lnTo>
                          <a:pt x="3" y="45"/>
                        </a:lnTo>
                        <a:lnTo>
                          <a:pt x="3" y="4"/>
                        </a:lnTo>
                        <a:lnTo>
                          <a:pt x="73" y="3"/>
                        </a:lnTo>
                        <a:lnTo>
                          <a:pt x="7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2" name="Freeform 1671"/>
                  <p:cNvSpPr>
                    <a:spLocks/>
                  </p:cNvSpPr>
                  <p:nvPr/>
                </p:nvSpPr>
                <p:spPr bwMode="auto">
                  <a:xfrm>
                    <a:off x="3235" y="2435"/>
                    <a:ext cx="40" cy="8"/>
                  </a:xfrm>
                  <a:custGeom>
                    <a:avLst/>
                    <a:gdLst>
                      <a:gd name="T0" fmla="*/ 0 w 81"/>
                      <a:gd name="T1" fmla="*/ 1 h 17"/>
                      <a:gd name="T2" fmla="*/ 79 w 81"/>
                      <a:gd name="T3" fmla="*/ 2 h 17"/>
                      <a:gd name="T4" fmla="*/ 79 w 81"/>
                      <a:gd name="T5" fmla="*/ 13 h 17"/>
                      <a:gd name="T6" fmla="*/ 81 w 81"/>
                      <a:gd name="T7" fmla="*/ 17 h 17"/>
                      <a:gd name="T8" fmla="*/ 80 w 81"/>
                      <a:gd name="T9" fmla="*/ 0 h 17"/>
                      <a:gd name="T10" fmla="*/ 3 w 81"/>
                      <a:gd name="T11" fmla="*/ 0 h 17"/>
                      <a:gd name="T12" fmla="*/ 0 w 81"/>
                      <a:gd name="T13" fmla="*/ 1 h 17"/>
                      <a:gd name="T14" fmla="*/ 0 60000 65536"/>
                      <a:gd name="T15" fmla="*/ 0 60000 65536"/>
                      <a:gd name="T16" fmla="*/ 0 60000 65536"/>
                      <a:gd name="T17" fmla="*/ 0 60000 65536"/>
                      <a:gd name="T18" fmla="*/ 0 60000 65536"/>
                      <a:gd name="T19" fmla="*/ 0 60000 65536"/>
                      <a:gd name="T20" fmla="*/ 0 60000 65536"/>
                      <a:gd name="T21" fmla="*/ 0 w 81"/>
                      <a:gd name="T22" fmla="*/ 0 h 17"/>
                      <a:gd name="T23" fmla="*/ 81 w 8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17">
                        <a:moveTo>
                          <a:pt x="0" y="1"/>
                        </a:moveTo>
                        <a:lnTo>
                          <a:pt x="79" y="2"/>
                        </a:lnTo>
                        <a:lnTo>
                          <a:pt x="79" y="13"/>
                        </a:lnTo>
                        <a:lnTo>
                          <a:pt x="81" y="17"/>
                        </a:lnTo>
                        <a:lnTo>
                          <a:pt x="80" y="0"/>
                        </a:lnTo>
                        <a:lnTo>
                          <a:pt x="3"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3" name="Freeform 1672"/>
                  <p:cNvSpPr>
                    <a:spLocks/>
                  </p:cNvSpPr>
                  <p:nvPr/>
                </p:nvSpPr>
                <p:spPr bwMode="auto">
                  <a:xfrm>
                    <a:off x="3227" y="2442"/>
                    <a:ext cx="48" cy="2"/>
                  </a:xfrm>
                  <a:custGeom>
                    <a:avLst/>
                    <a:gdLst>
                      <a:gd name="T0" fmla="*/ 95 w 97"/>
                      <a:gd name="T1" fmla="*/ 0 h 5"/>
                      <a:gd name="T2" fmla="*/ 2 w 97"/>
                      <a:gd name="T3" fmla="*/ 0 h 5"/>
                      <a:gd name="T4" fmla="*/ 0 w 97"/>
                      <a:gd name="T5" fmla="*/ 3 h 5"/>
                      <a:gd name="T6" fmla="*/ 1 w 97"/>
                      <a:gd name="T7" fmla="*/ 5 h 5"/>
                      <a:gd name="T8" fmla="*/ 97 w 97"/>
                      <a:gd name="T9" fmla="*/ 4 h 5"/>
                      <a:gd name="T10" fmla="*/ 95 w 97"/>
                      <a:gd name="T11" fmla="*/ 0 h 5"/>
                      <a:gd name="T12" fmla="*/ 0 60000 65536"/>
                      <a:gd name="T13" fmla="*/ 0 60000 65536"/>
                      <a:gd name="T14" fmla="*/ 0 60000 65536"/>
                      <a:gd name="T15" fmla="*/ 0 60000 65536"/>
                      <a:gd name="T16" fmla="*/ 0 60000 65536"/>
                      <a:gd name="T17" fmla="*/ 0 60000 65536"/>
                      <a:gd name="T18" fmla="*/ 0 w 97"/>
                      <a:gd name="T19" fmla="*/ 0 h 5"/>
                      <a:gd name="T20" fmla="*/ 97 w 97"/>
                      <a:gd name="T21" fmla="*/ 5 h 5"/>
                    </a:gdLst>
                    <a:ahLst/>
                    <a:cxnLst>
                      <a:cxn ang="T12">
                        <a:pos x="T0" y="T1"/>
                      </a:cxn>
                      <a:cxn ang="T13">
                        <a:pos x="T2" y="T3"/>
                      </a:cxn>
                      <a:cxn ang="T14">
                        <a:pos x="T4" y="T5"/>
                      </a:cxn>
                      <a:cxn ang="T15">
                        <a:pos x="T6" y="T7"/>
                      </a:cxn>
                      <a:cxn ang="T16">
                        <a:pos x="T8" y="T9"/>
                      </a:cxn>
                      <a:cxn ang="T17">
                        <a:pos x="T10" y="T11"/>
                      </a:cxn>
                    </a:cxnLst>
                    <a:rect l="T18" t="T19" r="T20" b="T21"/>
                    <a:pathLst>
                      <a:path w="97" h="5">
                        <a:moveTo>
                          <a:pt x="95" y="0"/>
                        </a:moveTo>
                        <a:lnTo>
                          <a:pt x="2" y="0"/>
                        </a:lnTo>
                        <a:lnTo>
                          <a:pt x="0" y="3"/>
                        </a:lnTo>
                        <a:lnTo>
                          <a:pt x="1" y="5"/>
                        </a:lnTo>
                        <a:lnTo>
                          <a:pt x="97" y="4"/>
                        </a:lnTo>
                        <a:lnTo>
                          <a:pt x="9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4" name="Freeform 1673"/>
                  <p:cNvSpPr>
                    <a:spLocks/>
                  </p:cNvSpPr>
                  <p:nvPr/>
                </p:nvSpPr>
                <p:spPr bwMode="auto">
                  <a:xfrm>
                    <a:off x="3284" y="2378"/>
                    <a:ext cx="50" cy="66"/>
                  </a:xfrm>
                  <a:custGeom>
                    <a:avLst/>
                    <a:gdLst>
                      <a:gd name="T0" fmla="*/ 18 w 100"/>
                      <a:gd name="T1" fmla="*/ 95 h 133"/>
                      <a:gd name="T2" fmla="*/ 21 w 100"/>
                      <a:gd name="T3" fmla="*/ 104 h 133"/>
                      <a:gd name="T4" fmla="*/ 28 w 100"/>
                      <a:gd name="T5" fmla="*/ 110 h 133"/>
                      <a:gd name="T6" fmla="*/ 37 w 100"/>
                      <a:gd name="T7" fmla="*/ 115 h 133"/>
                      <a:gd name="T8" fmla="*/ 49 w 100"/>
                      <a:gd name="T9" fmla="*/ 117 h 133"/>
                      <a:gd name="T10" fmla="*/ 60 w 100"/>
                      <a:gd name="T11" fmla="*/ 117 h 133"/>
                      <a:gd name="T12" fmla="*/ 67 w 100"/>
                      <a:gd name="T13" fmla="*/ 115 h 133"/>
                      <a:gd name="T14" fmla="*/ 75 w 100"/>
                      <a:gd name="T15" fmla="*/ 111 h 133"/>
                      <a:gd name="T16" fmla="*/ 80 w 100"/>
                      <a:gd name="T17" fmla="*/ 105 h 133"/>
                      <a:gd name="T18" fmla="*/ 82 w 100"/>
                      <a:gd name="T19" fmla="*/ 100 h 133"/>
                      <a:gd name="T20" fmla="*/ 82 w 100"/>
                      <a:gd name="T21" fmla="*/ 93 h 133"/>
                      <a:gd name="T22" fmla="*/ 80 w 100"/>
                      <a:gd name="T23" fmla="*/ 87 h 133"/>
                      <a:gd name="T24" fmla="*/ 75 w 100"/>
                      <a:gd name="T25" fmla="*/ 81 h 133"/>
                      <a:gd name="T26" fmla="*/ 68 w 100"/>
                      <a:gd name="T27" fmla="*/ 78 h 133"/>
                      <a:gd name="T28" fmla="*/ 60 w 100"/>
                      <a:gd name="T29" fmla="*/ 74 h 133"/>
                      <a:gd name="T30" fmla="*/ 42 w 100"/>
                      <a:gd name="T31" fmla="*/ 70 h 133"/>
                      <a:gd name="T32" fmla="*/ 27 w 100"/>
                      <a:gd name="T33" fmla="*/ 65 h 133"/>
                      <a:gd name="T34" fmla="*/ 18 w 100"/>
                      <a:gd name="T35" fmla="*/ 60 h 133"/>
                      <a:gd name="T36" fmla="*/ 11 w 100"/>
                      <a:gd name="T37" fmla="*/ 52 h 133"/>
                      <a:gd name="T38" fmla="*/ 6 w 100"/>
                      <a:gd name="T39" fmla="*/ 43 h 133"/>
                      <a:gd name="T40" fmla="*/ 6 w 100"/>
                      <a:gd name="T41" fmla="*/ 34 h 133"/>
                      <a:gd name="T42" fmla="*/ 7 w 100"/>
                      <a:gd name="T43" fmla="*/ 24 h 133"/>
                      <a:gd name="T44" fmla="*/ 13 w 100"/>
                      <a:gd name="T45" fmla="*/ 13 h 133"/>
                      <a:gd name="T46" fmla="*/ 23 w 100"/>
                      <a:gd name="T47" fmla="*/ 6 h 133"/>
                      <a:gd name="T48" fmla="*/ 36 w 100"/>
                      <a:gd name="T49" fmla="*/ 2 h 133"/>
                      <a:gd name="T50" fmla="*/ 50 w 100"/>
                      <a:gd name="T51" fmla="*/ 0 h 133"/>
                      <a:gd name="T52" fmla="*/ 65 w 100"/>
                      <a:gd name="T53" fmla="*/ 2 h 133"/>
                      <a:gd name="T54" fmla="*/ 76 w 100"/>
                      <a:gd name="T55" fmla="*/ 6 h 133"/>
                      <a:gd name="T56" fmla="*/ 87 w 100"/>
                      <a:gd name="T57" fmla="*/ 14 h 133"/>
                      <a:gd name="T58" fmla="*/ 92 w 100"/>
                      <a:gd name="T59" fmla="*/ 25 h 133"/>
                      <a:gd name="T60" fmla="*/ 95 w 100"/>
                      <a:gd name="T61" fmla="*/ 36 h 133"/>
                      <a:gd name="T62" fmla="*/ 77 w 100"/>
                      <a:gd name="T63" fmla="*/ 30 h 133"/>
                      <a:gd name="T64" fmla="*/ 72 w 100"/>
                      <a:gd name="T65" fmla="*/ 22 h 133"/>
                      <a:gd name="T66" fmla="*/ 61 w 100"/>
                      <a:gd name="T67" fmla="*/ 17 h 133"/>
                      <a:gd name="T68" fmla="*/ 45 w 100"/>
                      <a:gd name="T69" fmla="*/ 15 h 133"/>
                      <a:gd name="T70" fmla="*/ 32 w 100"/>
                      <a:gd name="T71" fmla="*/ 18 h 133"/>
                      <a:gd name="T72" fmla="*/ 24 w 100"/>
                      <a:gd name="T73" fmla="*/ 25 h 133"/>
                      <a:gd name="T74" fmla="*/ 22 w 100"/>
                      <a:gd name="T75" fmla="*/ 33 h 133"/>
                      <a:gd name="T76" fmla="*/ 23 w 100"/>
                      <a:gd name="T77" fmla="*/ 41 h 133"/>
                      <a:gd name="T78" fmla="*/ 27 w 100"/>
                      <a:gd name="T79" fmla="*/ 47 h 133"/>
                      <a:gd name="T80" fmla="*/ 39 w 100"/>
                      <a:gd name="T81" fmla="*/ 52 h 133"/>
                      <a:gd name="T82" fmla="*/ 60 w 100"/>
                      <a:gd name="T83" fmla="*/ 57 h 133"/>
                      <a:gd name="T84" fmla="*/ 75 w 100"/>
                      <a:gd name="T85" fmla="*/ 62 h 133"/>
                      <a:gd name="T86" fmla="*/ 86 w 100"/>
                      <a:gd name="T87" fmla="*/ 67 h 133"/>
                      <a:gd name="T88" fmla="*/ 95 w 100"/>
                      <a:gd name="T89" fmla="*/ 77 h 133"/>
                      <a:gd name="T90" fmla="*/ 99 w 100"/>
                      <a:gd name="T91" fmla="*/ 86 h 133"/>
                      <a:gd name="T92" fmla="*/ 99 w 100"/>
                      <a:gd name="T93" fmla="*/ 97 h 133"/>
                      <a:gd name="T94" fmla="*/ 96 w 100"/>
                      <a:gd name="T95" fmla="*/ 109 h 133"/>
                      <a:gd name="T96" fmla="*/ 89 w 100"/>
                      <a:gd name="T97" fmla="*/ 118 h 133"/>
                      <a:gd name="T98" fmla="*/ 79 w 100"/>
                      <a:gd name="T99" fmla="*/ 126 h 133"/>
                      <a:gd name="T100" fmla="*/ 66 w 100"/>
                      <a:gd name="T101" fmla="*/ 131 h 133"/>
                      <a:gd name="T102" fmla="*/ 52 w 100"/>
                      <a:gd name="T103" fmla="*/ 132 h 133"/>
                      <a:gd name="T104" fmla="*/ 34 w 100"/>
                      <a:gd name="T105" fmla="*/ 130 h 133"/>
                      <a:gd name="T106" fmla="*/ 20 w 100"/>
                      <a:gd name="T107" fmla="*/ 124 h 133"/>
                      <a:gd name="T108" fmla="*/ 9 w 100"/>
                      <a:gd name="T109" fmla="*/ 115 h 133"/>
                      <a:gd name="T110" fmla="*/ 3 w 100"/>
                      <a:gd name="T111" fmla="*/ 103 h 133"/>
                      <a:gd name="T112" fmla="*/ 0 w 100"/>
                      <a:gd name="T113" fmla="*/ 89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0"/>
                      <a:gd name="T172" fmla="*/ 0 h 133"/>
                      <a:gd name="T173" fmla="*/ 100 w 100"/>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0" h="133">
                        <a:moveTo>
                          <a:pt x="0" y="89"/>
                        </a:moveTo>
                        <a:lnTo>
                          <a:pt x="15" y="88"/>
                        </a:lnTo>
                        <a:lnTo>
                          <a:pt x="16" y="89"/>
                        </a:lnTo>
                        <a:lnTo>
                          <a:pt x="16" y="90"/>
                        </a:lnTo>
                        <a:lnTo>
                          <a:pt x="16" y="93"/>
                        </a:lnTo>
                        <a:lnTo>
                          <a:pt x="18" y="94"/>
                        </a:lnTo>
                        <a:lnTo>
                          <a:pt x="18" y="95"/>
                        </a:lnTo>
                        <a:lnTo>
                          <a:pt x="18" y="97"/>
                        </a:lnTo>
                        <a:lnTo>
                          <a:pt x="19" y="98"/>
                        </a:lnTo>
                        <a:lnTo>
                          <a:pt x="19" y="100"/>
                        </a:lnTo>
                        <a:lnTo>
                          <a:pt x="20" y="101"/>
                        </a:lnTo>
                        <a:lnTo>
                          <a:pt x="20" y="102"/>
                        </a:lnTo>
                        <a:lnTo>
                          <a:pt x="21" y="103"/>
                        </a:lnTo>
                        <a:lnTo>
                          <a:pt x="21" y="104"/>
                        </a:lnTo>
                        <a:lnTo>
                          <a:pt x="22" y="104"/>
                        </a:lnTo>
                        <a:lnTo>
                          <a:pt x="23" y="105"/>
                        </a:lnTo>
                        <a:lnTo>
                          <a:pt x="23" y="106"/>
                        </a:lnTo>
                        <a:lnTo>
                          <a:pt x="24" y="108"/>
                        </a:lnTo>
                        <a:lnTo>
                          <a:pt x="26" y="108"/>
                        </a:lnTo>
                        <a:lnTo>
                          <a:pt x="27" y="109"/>
                        </a:lnTo>
                        <a:lnTo>
                          <a:pt x="28" y="110"/>
                        </a:lnTo>
                        <a:lnTo>
                          <a:pt x="29" y="110"/>
                        </a:lnTo>
                        <a:lnTo>
                          <a:pt x="30" y="111"/>
                        </a:lnTo>
                        <a:lnTo>
                          <a:pt x="31" y="111"/>
                        </a:lnTo>
                        <a:lnTo>
                          <a:pt x="32" y="112"/>
                        </a:lnTo>
                        <a:lnTo>
                          <a:pt x="34" y="113"/>
                        </a:lnTo>
                        <a:lnTo>
                          <a:pt x="36" y="113"/>
                        </a:lnTo>
                        <a:lnTo>
                          <a:pt x="37" y="115"/>
                        </a:lnTo>
                        <a:lnTo>
                          <a:pt x="39" y="115"/>
                        </a:lnTo>
                        <a:lnTo>
                          <a:pt x="41" y="116"/>
                        </a:lnTo>
                        <a:lnTo>
                          <a:pt x="42" y="116"/>
                        </a:lnTo>
                        <a:lnTo>
                          <a:pt x="44" y="117"/>
                        </a:lnTo>
                        <a:lnTo>
                          <a:pt x="45" y="117"/>
                        </a:lnTo>
                        <a:lnTo>
                          <a:pt x="47" y="117"/>
                        </a:lnTo>
                        <a:lnTo>
                          <a:pt x="49" y="117"/>
                        </a:lnTo>
                        <a:lnTo>
                          <a:pt x="51" y="117"/>
                        </a:lnTo>
                        <a:lnTo>
                          <a:pt x="52" y="117"/>
                        </a:lnTo>
                        <a:lnTo>
                          <a:pt x="53" y="118"/>
                        </a:lnTo>
                        <a:lnTo>
                          <a:pt x="56" y="117"/>
                        </a:lnTo>
                        <a:lnTo>
                          <a:pt x="57" y="117"/>
                        </a:lnTo>
                        <a:lnTo>
                          <a:pt x="58" y="117"/>
                        </a:lnTo>
                        <a:lnTo>
                          <a:pt x="60" y="117"/>
                        </a:lnTo>
                        <a:lnTo>
                          <a:pt x="61" y="117"/>
                        </a:lnTo>
                        <a:lnTo>
                          <a:pt x="62" y="117"/>
                        </a:lnTo>
                        <a:lnTo>
                          <a:pt x="64" y="116"/>
                        </a:lnTo>
                        <a:lnTo>
                          <a:pt x="65" y="116"/>
                        </a:lnTo>
                        <a:lnTo>
                          <a:pt x="66" y="115"/>
                        </a:lnTo>
                        <a:lnTo>
                          <a:pt x="67" y="115"/>
                        </a:lnTo>
                        <a:lnTo>
                          <a:pt x="69" y="115"/>
                        </a:lnTo>
                        <a:lnTo>
                          <a:pt x="69" y="113"/>
                        </a:lnTo>
                        <a:lnTo>
                          <a:pt x="71" y="113"/>
                        </a:lnTo>
                        <a:lnTo>
                          <a:pt x="72" y="112"/>
                        </a:lnTo>
                        <a:lnTo>
                          <a:pt x="73" y="112"/>
                        </a:lnTo>
                        <a:lnTo>
                          <a:pt x="74" y="111"/>
                        </a:lnTo>
                        <a:lnTo>
                          <a:pt x="75" y="111"/>
                        </a:lnTo>
                        <a:lnTo>
                          <a:pt x="75" y="110"/>
                        </a:lnTo>
                        <a:lnTo>
                          <a:pt x="76" y="109"/>
                        </a:lnTo>
                        <a:lnTo>
                          <a:pt x="77" y="109"/>
                        </a:lnTo>
                        <a:lnTo>
                          <a:pt x="77" y="108"/>
                        </a:lnTo>
                        <a:lnTo>
                          <a:pt x="79" y="106"/>
                        </a:lnTo>
                        <a:lnTo>
                          <a:pt x="80" y="106"/>
                        </a:lnTo>
                        <a:lnTo>
                          <a:pt x="80" y="105"/>
                        </a:lnTo>
                        <a:lnTo>
                          <a:pt x="80" y="104"/>
                        </a:lnTo>
                        <a:lnTo>
                          <a:pt x="81" y="103"/>
                        </a:lnTo>
                        <a:lnTo>
                          <a:pt x="81" y="102"/>
                        </a:lnTo>
                        <a:lnTo>
                          <a:pt x="82" y="101"/>
                        </a:lnTo>
                        <a:lnTo>
                          <a:pt x="82" y="100"/>
                        </a:lnTo>
                        <a:lnTo>
                          <a:pt x="82" y="98"/>
                        </a:lnTo>
                        <a:lnTo>
                          <a:pt x="82" y="97"/>
                        </a:lnTo>
                        <a:lnTo>
                          <a:pt x="82" y="96"/>
                        </a:lnTo>
                        <a:lnTo>
                          <a:pt x="83" y="96"/>
                        </a:lnTo>
                        <a:lnTo>
                          <a:pt x="82" y="95"/>
                        </a:lnTo>
                        <a:lnTo>
                          <a:pt x="82" y="94"/>
                        </a:lnTo>
                        <a:lnTo>
                          <a:pt x="82" y="93"/>
                        </a:lnTo>
                        <a:lnTo>
                          <a:pt x="82" y="91"/>
                        </a:lnTo>
                        <a:lnTo>
                          <a:pt x="82" y="90"/>
                        </a:lnTo>
                        <a:lnTo>
                          <a:pt x="81" y="89"/>
                        </a:lnTo>
                        <a:lnTo>
                          <a:pt x="81" y="88"/>
                        </a:lnTo>
                        <a:lnTo>
                          <a:pt x="80" y="87"/>
                        </a:lnTo>
                        <a:lnTo>
                          <a:pt x="80" y="86"/>
                        </a:lnTo>
                        <a:lnTo>
                          <a:pt x="79" y="85"/>
                        </a:lnTo>
                        <a:lnTo>
                          <a:pt x="77" y="83"/>
                        </a:lnTo>
                        <a:lnTo>
                          <a:pt x="76" y="82"/>
                        </a:lnTo>
                        <a:lnTo>
                          <a:pt x="75" y="81"/>
                        </a:lnTo>
                        <a:lnTo>
                          <a:pt x="74" y="81"/>
                        </a:lnTo>
                        <a:lnTo>
                          <a:pt x="74" y="80"/>
                        </a:lnTo>
                        <a:lnTo>
                          <a:pt x="73" y="80"/>
                        </a:lnTo>
                        <a:lnTo>
                          <a:pt x="72" y="79"/>
                        </a:lnTo>
                        <a:lnTo>
                          <a:pt x="71" y="79"/>
                        </a:lnTo>
                        <a:lnTo>
                          <a:pt x="69" y="78"/>
                        </a:lnTo>
                        <a:lnTo>
                          <a:pt x="68" y="78"/>
                        </a:lnTo>
                        <a:lnTo>
                          <a:pt x="67" y="77"/>
                        </a:lnTo>
                        <a:lnTo>
                          <a:pt x="66" y="77"/>
                        </a:lnTo>
                        <a:lnTo>
                          <a:pt x="65" y="77"/>
                        </a:lnTo>
                        <a:lnTo>
                          <a:pt x="65" y="75"/>
                        </a:lnTo>
                        <a:lnTo>
                          <a:pt x="64" y="75"/>
                        </a:lnTo>
                        <a:lnTo>
                          <a:pt x="61" y="75"/>
                        </a:lnTo>
                        <a:lnTo>
                          <a:pt x="60" y="74"/>
                        </a:lnTo>
                        <a:lnTo>
                          <a:pt x="58" y="74"/>
                        </a:lnTo>
                        <a:lnTo>
                          <a:pt x="56" y="73"/>
                        </a:lnTo>
                        <a:lnTo>
                          <a:pt x="53" y="73"/>
                        </a:lnTo>
                        <a:lnTo>
                          <a:pt x="51" y="72"/>
                        </a:lnTo>
                        <a:lnTo>
                          <a:pt x="47" y="72"/>
                        </a:lnTo>
                        <a:lnTo>
                          <a:pt x="45" y="71"/>
                        </a:lnTo>
                        <a:lnTo>
                          <a:pt x="42" y="70"/>
                        </a:lnTo>
                        <a:lnTo>
                          <a:pt x="39" y="70"/>
                        </a:lnTo>
                        <a:lnTo>
                          <a:pt x="37" y="68"/>
                        </a:lnTo>
                        <a:lnTo>
                          <a:pt x="35" y="67"/>
                        </a:lnTo>
                        <a:lnTo>
                          <a:pt x="32" y="67"/>
                        </a:lnTo>
                        <a:lnTo>
                          <a:pt x="30" y="66"/>
                        </a:lnTo>
                        <a:lnTo>
                          <a:pt x="29" y="66"/>
                        </a:lnTo>
                        <a:lnTo>
                          <a:pt x="27" y="65"/>
                        </a:lnTo>
                        <a:lnTo>
                          <a:pt x="26" y="65"/>
                        </a:lnTo>
                        <a:lnTo>
                          <a:pt x="24" y="64"/>
                        </a:lnTo>
                        <a:lnTo>
                          <a:pt x="22" y="64"/>
                        </a:lnTo>
                        <a:lnTo>
                          <a:pt x="21" y="63"/>
                        </a:lnTo>
                        <a:lnTo>
                          <a:pt x="20" y="62"/>
                        </a:lnTo>
                        <a:lnTo>
                          <a:pt x="19" y="60"/>
                        </a:lnTo>
                        <a:lnTo>
                          <a:pt x="18" y="60"/>
                        </a:lnTo>
                        <a:lnTo>
                          <a:pt x="16" y="59"/>
                        </a:lnTo>
                        <a:lnTo>
                          <a:pt x="15" y="58"/>
                        </a:lnTo>
                        <a:lnTo>
                          <a:pt x="14" y="57"/>
                        </a:lnTo>
                        <a:lnTo>
                          <a:pt x="13" y="56"/>
                        </a:lnTo>
                        <a:lnTo>
                          <a:pt x="13" y="55"/>
                        </a:lnTo>
                        <a:lnTo>
                          <a:pt x="12" y="53"/>
                        </a:lnTo>
                        <a:lnTo>
                          <a:pt x="11" y="52"/>
                        </a:lnTo>
                        <a:lnTo>
                          <a:pt x="9" y="52"/>
                        </a:lnTo>
                        <a:lnTo>
                          <a:pt x="9" y="50"/>
                        </a:lnTo>
                        <a:lnTo>
                          <a:pt x="8" y="49"/>
                        </a:lnTo>
                        <a:lnTo>
                          <a:pt x="8" y="48"/>
                        </a:lnTo>
                        <a:lnTo>
                          <a:pt x="7" y="47"/>
                        </a:lnTo>
                        <a:lnTo>
                          <a:pt x="7" y="45"/>
                        </a:lnTo>
                        <a:lnTo>
                          <a:pt x="6" y="43"/>
                        </a:lnTo>
                        <a:lnTo>
                          <a:pt x="6" y="42"/>
                        </a:lnTo>
                        <a:lnTo>
                          <a:pt x="6" y="41"/>
                        </a:lnTo>
                        <a:lnTo>
                          <a:pt x="6" y="40"/>
                        </a:lnTo>
                        <a:lnTo>
                          <a:pt x="6" y="39"/>
                        </a:lnTo>
                        <a:lnTo>
                          <a:pt x="6" y="37"/>
                        </a:lnTo>
                        <a:lnTo>
                          <a:pt x="5" y="36"/>
                        </a:lnTo>
                        <a:lnTo>
                          <a:pt x="6" y="34"/>
                        </a:lnTo>
                        <a:lnTo>
                          <a:pt x="6" y="33"/>
                        </a:lnTo>
                        <a:lnTo>
                          <a:pt x="6" y="30"/>
                        </a:lnTo>
                        <a:lnTo>
                          <a:pt x="6" y="29"/>
                        </a:lnTo>
                        <a:lnTo>
                          <a:pt x="6" y="28"/>
                        </a:lnTo>
                        <a:lnTo>
                          <a:pt x="7" y="26"/>
                        </a:lnTo>
                        <a:lnTo>
                          <a:pt x="7" y="25"/>
                        </a:lnTo>
                        <a:lnTo>
                          <a:pt x="7" y="24"/>
                        </a:lnTo>
                        <a:lnTo>
                          <a:pt x="8" y="21"/>
                        </a:lnTo>
                        <a:lnTo>
                          <a:pt x="8" y="20"/>
                        </a:lnTo>
                        <a:lnTo>
                          <a:pt x="9" y="19"/>
                        </a:lnTo>
                        <a:lnTo>
                          <a:pt x="9" y="18"/>
                        </a:lnTo>
                        <a:lnTo>
                          <a:pt x="11" y="15"/>
                        </a:lnTo>
                        <a:lnTo>
                          <a:pt x="12" y="14"/>
                        </a:lnTo>
                        <a:lnTo>
                          <a:pt x="13" y="13"/>
                        </a:lnTo>
                        <a:lnTo>
                          <a:pt x="14" y="12"/>
                        </a:lnTo>
                        <a:lnTo>
                          <a:pt x="15" y="11"/>
                        </a:lnTo>
                        <a:lnTo>
                          <a:pt x="18" y="10"/>
                        </a:lnTo>
                        <a:lnTo>
                          <a:pt x="19" y="9"/>
                        </a:lnTo>
                        <a:lnTo>
                          <a:pt x="20" y="7"/>
                        </a:lnTo>
                        <a:lnTo>
                          <a:pt x="21" y="7"/>
                        </a:lnTo>
                        <a:lnTo>
                          <a:pt x="23" y="6"/>
                        </a:lnTo>
                        <a:lnTo>
                          <a:pt x="24" y="5"/>
                        </a:lnTo>
                        <a:lnTo>
                          <a:pt x="26" y="5"/>
                        </a:lnTo>
                        <a:lnTo>
                          <a:pt x="28" y="4"/>
                        </a:lnTo>
                        <a:lnTo>
                          <a:pt x="30" y="3"/>
                        </a:lnTo>
                        <a:lnTo>
                          <a:pt x="31" y="3"/>
                        </a:lnTo>
                        <a:lnTo>
                          <a:pt x="34" y="2"/>
                        </a:lnTo>
                        <a:lnTo>
                          <a:pt x="36" y="2"/>
                        </a:lnTo>
                        <a:lnTo>
                          <a:pt x="37" y="0"/>
                        </a:lnTo>
                        <a:lnTo>
                          <a:pt x="39" y="0"/>
                        </a:lnTo>
                        <a:lnTo>
                          <a:pt x="42" y="0"/>
                        </a:lnTo>
                        <a:lnTo>
                          <a:pt x="44" y="0"/>
                        </a:lnTo>
                        <a:lnTo>
                          <a:pt x="46" y="0"/>
                        </a:lnTo>
                        <a:lnTo>
                          <a:pt x="49" y="0"/>
                        </a:lnTo>
                        <a:lnTo>
                          <a:pt x="50" y="0"/>
                        </a:lnTo>
                        <a:lnTo>
                          <a:pt x="52" y="0"/>
                        </a:lnTo>
                        <a:lnTo>
                          <a:pt x="54" y="0"/>
                        </a:lnTo>
                        <a:lnTo>
                          <a:pt x="57" y="0"/>
                        </a:lnTo>
                        <a:lnTo>
                          <a:pt x="59" y="0"/>
                        </a:lnTo>
                        <a:lnTo>
                          <a:pt x="61" y="0"/>
                        </a:lnTo>
                        <a:lnTo>
                          <a:pt x="64" y="2"/>
                        </a:lnTo>
                        <a:lnTo>
                          <a:pt x="65" y="2"/>
                        </a:lnTo>
                        <a:lnTo>
                          <a:pt x="66" y="2"/>
                        </a:lnTo>
                        <a:lnTo>
                          <a:pt x="67" y="3"/>
                        </a:lnTo>
                        <a:lnTo>
                          <a:pt x="69" y="3"/>
                        </a:lnTo>
                        <a:lnTo>
                          <a:pt x="71" y="4"/>
                        </a:lnTo>
                        <a:lnTo>
                          <a:pt x="73" y="5"/>
                        </a:lnTo>
                        <a:lnTo>
                          <a:pt x="74" y="5"/>
                        </a:lnTo>
                        <a:lnTo>
                          <a:pt x="76" y="6"/>
                        </a:lnTo>
                        <a:lnTo>
                          <a:pt x="77" y="7"/>
                        </a:lnTo>
                        <a:lnTo>
                          <a:pt x="80" y="9"/>
                        </a:lnTo>
                        <a:lnTo>
                          <a:pt x="81" y="10"/>
                        </a:lnTo>
                        <a:lnTo>
                          <a:pt x="82" y="11"/>
                        </a:lnTo>
                        <a:lnTo>
                          <a:pt x="83" y="12"/>
                        </a:lnTo>
                        <a:lnTo>
                          <a:pt x="86" y="13"/>
                        </a:lnTo>
                        <a:lnTo>
                          <a:pt x="87" y="14"/>
                        </a:lnTo>
                        <a:lnTo>
                          <a:pt x="88" y="15"/>
                        </a:lnTo>
                        <a:lnTo>
                          <a:pt x="89" y="17"/>
                        </a:lnTo>
                        <a:lnTo>
                          <a:pt x="90" y="19"/>
                        </a:lnTo>
                        <a:lnTo>
                          <a:pt x="90" y="20"/>
                        </a:lnTo>
                        <a:lnTo>
                          <a:pt x="91" y="21"/>
                        </a:lnTo>
                        <a:lnTo>
                          <a:pt x="92" y="24"/>
                        </a:lnTo>
                        <a:lnTo>
                          <a:pt x="92" y="25"/>
                        </a:lnTo>
                        <a:lnTo>
                          <a:pt x="94" y="26"/>
                        </a:lnTo>
                        <a:lnTo>
                          <a:pt x="94" y="28"/>
                        </a:lnTo>
                        <a:lnTo>
                          <a:pt x="95" y="29"/>
                        </a:lnTo>
                        <a:lnTo>
                          <a:pt x="95" y="32"/>
                        </a:lnTo>
                        <a:lnTo>
                          <a:pt x="95" y="33"/>
                        </a:lnTo>
                        <a:lnTo>
                          <a:pt x="95" y="35"/>
                        </a:lnTo>
                        <a:lnTo>
                          <a:pt x="95" y="36"/>
                        </a:lnTo>
                        <a:lnTo>
                          <a:pt x="96" y="39"/>
                        </a:lnTo>
                        <a:lnTo>
                          <a:pt x="80" y="40"/>
                        </a:lnTo>
                        <a:lnTo>
                          <a:pt x="79" y="37"/>
                        </a:lnTo>
                        <a:lnTo>
                          <a:pt x="79" y="35"/>
                        </a:lnTo>
                        <a:lnTo>
                          <a:pt x="79" y="34"/>
                        </a:lnTo>
                        <a:lnTo>
                          <a:pt x="77" y="32"/>
                        </a:lnTo>
                        <a:lnTo>
                          <a:pt x="77" y="30"/>
                        </a:lnTo>
                        <a:lnTo>
                          <a:pt x="76" y="29"/>
                        </a:lnTo>
                        <a:lnTo>
                          <a:pt x="76" y="28"/>
                        </a:lnTo>
                        <a:lnTo>
                          <a:pt x="75" y="26"/>
                        </a:lnTo>
                        <a:lnTo>
                          <a:pt x="74" y="25"/>
                        </a:lnTo>
                        <a:lnTo>
                          <a:pt x="73" y="24"/>
                        </a:lnTo>
                        <a:lnTo>
                          <a:pt x="72" y="22"/>
                        </a:lnTo>
                        <a:lnTo>
                          <a:pt x="69" y="21"/>
                        </a:lnTo>
                        <a:lnTo>
                          <a:pt x="68" y="20"/>
                        </a:lnTo>
                        <a:lnTo>
                          <a:pt x="67" y="19"/>
                        </a:lnTo>
                        <a:lnTo>
                          <a:pt x="66" y="18"/>
                        </a:lnTo>
                        <a:lnTo>
                          <a:pt x="65" y="18"/>
                        </a:lnTo>
                        <a:lnTo>
                          <a:pt x="64" y="17"/>
                        </a:lnTo>
                        <a:lnTo>
                          <a:pt x="61" y="17"/>
                        </a:lnTo>
                        <a:lnTo>
                          <a:pt x="59" y="15"/>
                        </a:lnTo>
                        <a:lnTo>
                          <a:pt x="58" y="15"/>
                        </a:lnTo>
                        <a:lnTo>
                          <a:pt x="56" y="15"/>
                        </a:lnTo>
                        <a:lnTo>
                          <a:pt x="53" y="15"/>
                        </a:lnTo>
                        <a:lnTo>
                          <a:pt x="50" y="15"/>
                        </a:lnTo>
                        <a:lnTo>
                          <a:pt x="47" y="15"/>
                        </a:lnTo>
                        <a:lnTo>
                          <a:pt x="45" y="15"/>
                        </a:lnTo>
                        <a:lnTo>
                          <a:pt x="43" y="15"/>
                        </a:lnTo>
                        <a:lnTo>
                          <a:pt x="42" y="15"/>
                        </a:lnTo>
                        <a:lnTo>
                          <a:pt x="39" y="15"/>
                        </a:lnTo>
                        <a:lnTo>
                          <a:pt x="37" y="17"/>
                        </a:lnTo>
                        <a:lnTo>
                          <a:pt x="36" y="17"/>
                        </a:lnTo>
                        <a:lnTo>
                          <a:pt x="34" y="18"/>
                        </a:lnTo>
                        <a:lnTo>
                          <a:pt x="32" y="18"/>
                        </a:lnTo>
                        <a:lnTo>
                          <a:pt x="31" y="19"/>
                        </a:lnTo>
                        <a:lnTo>
                          <a:pt x="30" y="20"/>
                        </a:lnTo>
                        <a:lnTo>
                          <a:pt x="28" y="21"/>
                        </a:lnTo>
                        <a:lnTo>
                          <a:pt x="27" y="22"/>
                        </a:lnTo>
                        <a:lnTo>
                          <a:pt x="26" y="24"/>
                        </a:lnTo>
                        <a:lnTo>
                          <a:pt x="24" y="25"/>
                        </a:lnTo>
                        <a:lnTo>
                          <a:pt x="24" y="26"/>
                        </a:lnTo>
                        <a:lnTo>
                          <a:pt x="23" y="27"/>
                        </a:lnTo>
                        <a:lnTo>
                          <a:pt x="23" y="28"/>
                        </a:lnTo>
                        <a:lnTo>
                          <a:pt x="22" y="29"/>
                        </a:lnTo>
                        <a:lnTo>
                          <a:pt x="22" y="30"/>
                        </a:lnTo>
                        <a:lnTo>
                          <a:pt x="22" y="32"/>
                        </a:lnTo>
                        <a:lnTo>
                          <a:pt x="22" y="33"/>
                        </a:lnTo>
                        <a:lnTo>
                          <a:pt x="21" y="35"/>
                        </a:lnTo>
                        <a:lnTo>
                          <a:pt x="22" y="35"/>
                        </a:lnTo>
                        <a:lnTo>
                          <a:pt x="22" y="36"/>
                        </a:lnTo>
                        <a:lnTo>
                          <a:pt x="22" y="37"/>
                        </a:lnTo>
                        <a:lnTo>
                          <a:pt x="22" y="39"/>
                        </a:lnTo>
                        <a:lnTo>
                          <a:pt x="22" y="40"/>
                        </a:lnTo>
                        <a:lnTo>
                          <a:pt x="23" y="41"/>
                        </a:lnTo>
                        <a:lnTo>
                          <a:pt x="23" y="42"/>
                        </a:lnTo>
                        <a:lnTo>
                          <a:pt x="23" y="43"/>
                        </a:lnTo>
                        <a:lnTo>
                          <a:pt x="24" y="43"/>
                        </a:lnTo>
                        <a:lnTo>
                          <a:pt x="24" y="44"/>
                        </a:lnTo>
                        <a:lnTo>
                          <a:pt x="26" y="45"/>
                        </a:lnTo>
                        <a:lnTo>
                          <a:pt x="26" y="47"/>
                        </a:lnTo>
                        <a:lnTo>
                          <a:pt x="27" y="47"/>
                        </a:lnTo>
                        <a:lnTo>
                          <a:pt x="28" y="48"/>
                        </a:lnTo>
                        <a:lnTo>
                          <a:pt x="29" y="49"/>
                        </a:lnTo>
                        <a:lnTo>
                          <a:pt x="31" y="49"/>
                        </a:lnTo>
                        <a:lnTo>
                          <a:pt x="32" y="50"/>
                        </a:lnTo>
                        <a:lnTo>
                          <a:pt x="35" y="51"/>
                        </a:lnTo>
                        <a:lnTo>
                          <a:pt x="37" y="51"/>
                        </a:lnTo>
                        <a:lnTo>
                          <a:pt x="39" y="52"/>
                        </a:lnTo>
                        <a:lnTo>
                          <a:pt x="42" y="53"/>
                        </a:lnTo>
                        <a:lnTo>
                          <a:pt x="45" y="53"/>
                        </a:lnTo>
                        <a:lnTo>
                          <a:pt x="49" y="55"/>
                        </a:lnTo>
                        <a:lnTo>
                          <a:pt x="51" y="56"/>
                        </a:lnTo>
                        <a:lnTo>
                          <a:pt x="54" y="56"/>
                        </a:lnTo>
                        <a:lnTo>
                          <a:pt x="58" y="57"/>
                        </a:lnTo>
                        <a:lnTo>
                          <a:pt x="60" y="57"/>
                        </a:lnTo>
                        <a:lnTo>
                          <a:pt x="64" y="58"/>
                        </a:lnTo>
                        <a:lnTo>
                          <a:pt x="65" y="59"/>
                        </a:lnTo>
                        <a:lnTo>
                          <a:pt x="67" y="59"/>
                        </a:lnTo>
                        <a:lnTo>
                          <a:pt x="69" y="60"/>
                        </a:lnTo>
                        <a:lnTo>
                          <a:pt x="72" y="60"/>
                        </a:lnTo>
                        <a:lnTo>
                          <a:pt x="73" y="62"/>
                        </a:lnTo>
                        <a:lnTo>
                          <a:pt x="75" y="62"/>
                        </a:lnTo>
                        <a:lnTo>
                          <a:pt x="76" y="63"/>
                        </a:lnTo>
                        <a:lnTo>
                          <a:pt x="79" y="64"/>
                        </a:lnTo>
                        <a:lnTo>
                          <a:pt x="80" y="64"/>
                        </a:lnTo>
                        <a:lnTo>
                          <a:pt x="81" y="65"/>
                        </a:lnTo>
                        <a:lnTo>
                          <a:pt x="83" y="66"/>
                        </a:lnTo>
                        <a:lnTo>
                          <a:pt x="84" y="67"/>
                        </a:lnTo>
                        <a:lnTo>
                          <a:pt x="86" y="67"/>
                        </a:lnTo>
                        <a:lnTo>
                          <a:pt x="88" y="68"/>
                        </a:lnTo>
                        <a:lnTo>
                          <a:pt x="89" y="70"/>
                        </a:lnTo>
                        <a:lnTo>
                          <a:pt x="90" y="71"/>
                        </a:lnTo>
                        <a:lnTo>
                          <a:pt x="91" y="72"/>
                        </a:lnTo>
                        <a:lnTo>
                          <a:pt x="92" y="73"/>
                        </a:lnTo>
                        <a:lnTo>
                          <a:pt x="94" y="74"/>
                        </a:lnTo>
                        <a:lnTo>
                          <a:pt x="95" y="77"/>
                        </a:lnTo>
                        <a:lnTo>
                          <a:pt x="95" y="78"/>
                        </a:lnTo>
                        <a:lnTo>
                          <a:pt x="96" y="79"/>
                        </a:lnTo>
                        <a:lnTo>
                          <a:pt x="97" y="80"/>
                        </a:lnTo>
                        <a:lnTo>
                          <a:pt x="97" y="81"/>
                        </a:lnTo>
                        <a:lnTo>
                          <a:pt x="98" y="83"/>
                        </a:lnTo>
                        <a:lnTo>
                          <a:pt x="98" y="85"/>
                        </a:lnTo>
                        <a:lnTo>
                          <a:pt x="99" y="86"/>
                        </a:lnTo>
                        <a:lnTo>
                          <a:pt x="99" y="88"/>
                        </a:lnTo>
                        <a:lnTo>
                          <a:pt x="99" y="89"/>
                        </a:lnTo>
                        <a:lnTo>
                          <a:pt x="99" y="91"/>
                        </a:lnTo>
                        <a:lnTo>
                          <a:pt x="99" y="93"/>
                        </a:lnTo>
                        <a:lnTo>
                          <a:pt x="100" y="95"/>
                        </a:lnTo>
                        <a:lnTo>
                          <a:pt x="99" y="96"/>
                        </a:lnTo>
                        <a:lnTo>
                          <a:pt x="99" y="97"/>
                        </a:lnTo>
                        <a:lnTo>
                          <a:pt x="99" y="100"/>
                        </a:lnTo>
                        <a:lnTo>
                          <a:pt x="99" y="101"/>
                        </a:lnTo>
                        <a:lnTo>
                          <a:pt x="98" y="103"/>
                        </a:lnTo>
                        <a:lnTo>
                          <a:pt x="98" y="104"/>
                        </a:lnTo>
                        <a:lnTo>
                          <a:pt x="97" y="105"/>
                        </a:lnTo>
                        <a:lnTo>
                          <a:pt x="97" y="108"/>
                        </a:lnTo>
                        <a:lnTo>
                          <a:pt x="96" y="109"/>
                        </a:lnTo>
                        <a:lnTo>
                          <a:pt x="95" y="110"/>
                        </a:lnTo>
                        <a:lnTo>
                          <a:pt x="94" y="111"/>
                        </a:lnTo>
                        <a:lnTo>
                          <a:pt x="94" y="113"/>
                        </a:lnTo>
                        <a:lnTo>
                          <a:pt x="92" y="115"/>
                        </a:lnTo>
                        <a:lnTo>
                          <a:pt x="91" y="116"/>
                        </a:lnTo>
                        <a:lnTo>
                          <a:pt x="90" y="117"/>
                        </a:lnTo>
                        <a:lnTo>
                          <a:pt x="89" y="118"/>
                        </a:lnTo>
                        <a:lnTo>
                          <a:pt x="88" y="119"/>
                        </a:lnTo>
                        <a:lnTo>
                          <a:pt x="86" y="121"/>
                        </a:lnTo>
                        <a:lnTo>
                          <a:pt x="84" y="121"/>
                        </a:lnTo>
                        <a:lnTo>
                          <a:pt x="83" y="123"/>
                        </a:lnTo>
                        <a:lnTo>
                          <a:pt x="82" y="124"/>
                        </a:lnTo>
                        <a:lnTo>
                          <a:pt x="80" y="125"/>
                        </a:lnTo>
                        <a:lnTo>
                          <a:pt x="79" y="126"/>
                        </a:lnTo>
                        <a:lnTo>
                          <a:pt x="77" y="127"/>
                        </a:lnTo>
                        <a:lnTo>
                          <a:pt x="75" y="127"/>
                        </a:lnTo>
                        <a:lnTo>
                          <a:pt x="73" y="128"/>
                        </a:lnTo>
                        <a:lnTo>
                          <a:pt x="72" y="130"/>
                        </a:lnTo>
                        <a:lnTo>
                          <a:pt x="69" y="130"/>
                        </a:lnTo>
                        <a:lnTo>
                          <a:pt x="68" y="131"/>
                        </a:lnTo>
                        <a:lnTo>
                          <a:pt x="66" y="131"/>
                        </a:lnTo>
                        <a:lnTo>
                          <a:pt x="65" y="132"/>
                        </a:lnTo>
                        <a:lnTo>
                          <a:pt x="64" y="132"/>
                        </a:lnTo>
                        <a:lnTo>
                          <a:pt x="61" y="132"/>
                        </a:lnTo>
                        <a:lnTo>
                          <a:pt x="59" y="132"/>
                        </a:lnTo>
                        <a:lnTo>
                          <a:pt x="57" y="132"/>
                        </a:lnTo>
                        <a:lnTo>
                          <a:pt x="54" y="133"/>
                        </a:lnTo>
                        <a:lnTo>
                          <a:pt x="52" y="132"/>
                        </a:lnTo>
                        <a:lnTo>
                          <a:pt x="50" y="132"/>
                        </a:lnTo>
                        <a:lnTo>
                          <a:pt x="46" y="132"/>
                        </a:lnTo>
                        <a:lnTo>
                          <a:pt x="44" y="132"/>
                        </a:lnTo>
                        <a:lnTo>
                          <a:pt x="42" y="132"/>
                        </a:lnTo>
                        <a:lnTo>
                          <a:pt x="38" y="131"/>
                        </a:lnTo>
                        <a:lnTo>
                          <a:pt x="36" y="131"/>
                        </a:lnTo>
                        <a:lnTo>
                          <a:pt x="34" y="130"/>
                        </a:lnTo>
                        <a:lnTo>
                          <a:pt x="31" y="130"/>
                        </a:lnTo>
                        <a:lnTo>
                          <a:pt x="29" y="128"/>
                        </a:lnTo>
                        <a:lnTo>
                          <a:pt x="27" y="127"/>
                        </a:lnTo>
                        <a:lnTo>
                          <a:pt x="24" y="127"/>
                        </a:lnTo>
                        <a:lnTo>
                          <a:pt x="23" y="126"/>
                        </a:lnTo>
                        <a:lnTo>
                          <a:pt x="21" y="125"/>
                        </a:lnTo>
                        <a:lnTo>
                          <a:pt x="20" y="124"/>
                        </a:lnTo>
                        <a:lnTo>
                          <a:pt x="18" y="123"/>
                        </a:lnTo>
                        <a:lnTo>
                          <a:pt x="16" y="121"/>
                        </a:lnTo>
                        <a:lnTo>
                          <a:pt x="14" y="120"/>
                        </a:lnTo>
                        <a:lnTo>
                          <a:pt x="13" y="119"/>
                        </a:lnTo>
                        <a:lnTo>
                          <a:pt x="12" y="118"/>
                        </a:lnTo>
                        <a:lnTo>
                          <a:pt x="11" y="117"/>
                        </a:lnTo>
                        <a:lnTo>
                          <a:pt x="9" y="115"/>
                        </a:lnTo>
                        <a:lnTo>
                          <a:pt x="8" y="113"/>
                        </a:lnTo>
                        <a:lnTo>
                          <a:pt x="6" y="112"/>
                        </a:lnTo>
                        <a:lnTo>
                          <a:pt x="6" y="110"/>
                        </a:lnTo>
                        <a:lnTo>
                          <a:pt x="5" y="108"/>
                        </a:lnTo>
                        <a:lnTo>
                          <a:pt x="4" y="106"/>
                        </a:lnTo>
                        <a:lnTo>
                          <a:pt x="4" y="104"/>
                        </a:lnTo>
                        <a:lnTo>
                          <a:pt x="3" y="103"/>
                        </a:lnTo>
                        <a:lnTo>
                          <a:pt x="3" y="101"/>
                        </a:lnTo>
                        <a:lnTo>
                          <a:pt x="1" y="98"/>
                        </a:lnTo>
                        <a:lnTo>
                          <a:pt x="1" y="97"/>
                        </a:lnTo>
                        <a:lnTo>
                          <a:pt x="1" y="95"/>
                        </a:lnTo>
                        <a:lnTo>
                          <a:pt x="1" y="93"/>
                        </a:lnTo>
                        <a:lnTo>
                          <a:pt x="1" y="90"/>
                        </a:lnTo>
                        <a:lnTo>
                          <a:pt x="0"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5" name="Freeform 1674"/>
                  <p:cNvSpPr>
                    <a:spLocks/>
                  </p:cNvSpPr>
                  <p:nvPr/>
                </p:nvSpPr>
                <p:spPr bwMode="auto">
                  <a:xfrm>
                    <a:off x="3284" y="2378"/>
                    <a:ext cx="50" cy="66"/>
                  </a:xfrm>
                  <a:custGeom>
                    <a:avLst/>
                    <a:gdLst>
                      <a:gd name="T0" fmla="*/ 18 w 100"/>
                      <a:gd name="T1" fmla="*/ 95 h 133"/>
                      <a:gd name="T2" fmla="*/ 21 w 100"/>
                      <a:gd name="T3" fmla="*/ 104 h 133"/>
                      <a:gd name="T4" fmla="*/ 28 w 100"/>
                      <a:gd name="T5" fmla="*/ 110 h 133"/>
                      <a:gd name="T6" fmla="*/ 37 w 100"/>
                      <a:gd name="T7" fmla="*/ 115 h 133"/>
                      <a:gd name="T8" fmla="*/ 49 w 100"/>
                      <a:gd name="T9" fmla="*/ 117 h 133"/>
                      <a:gd name="T10" fmla="*/ 60 w 100"/>
                      <a:gd name="T11" fmla="*/ 117 h 133"/>
                      <a:gd name="T12" fmla="*/ 67 w 100"/>
                      <a:gd name="T13" fmla="*/ 115 h 133"/>
                      <a:gd name="T14" fmla="*/ 75 w 100"/>
                      <a:gd name="T15" fmla="*/ 111 h 133"/>
                      <a:gd name="T16" fmla="*/ 80 w 100"/>
                      <a:gd name="T17" fmla="*/ 105 h 133"/>
                      <a:gd name="T18" fmla="*/ 82 w 100"/>
                      <a:gd name="T19" fmla="*/ 100 h 133"/>
                      <a:gd name="T20" fmla="*/ 82 w 100"/>
                      <a:gd name="T21" fmla="*/ 93 h 133"/>
                      <a:gd name="T22" fmla="*/ 80 w 100"/>
                      <a:gd name="T23" fmla="*/ 87 h 133"/>
                      <a:gd name="T24" fmla="*/ 75 w 100"/>
                      <a:gd name="T25" fmla="*/ 81 h 133"/>
                      <a:gd name="T26" fmla="*/ 68 w 100"/>
                      <a:gd name="T27" fmla="*/ 78 h 133"/>
                      <a:gd name="T28" fmla="*/ 60 w 100"/>
                      <a:gd name="T29" fmla="*/ 74 h 133"/>
                      <a:gd name="T30" fmla="*/ 42 w 100"/>
                      <a:gd name="T31" fmla="*/ 70 h 133"/>
                      <a:gd name="T32" fmla="*/ 27 w 100"/>
                      <a:gd name="T33" fmla="*/ 65 h 133"/>
                      <a:gd name="T34" fmla="*/ 18 w 100"/>
                      <a:gd name="T35" fmla="*/ 60 h 133"/>
                      <a:gd name="T36" fmla="*/ 11 w 100"/>
                      <a:gd name="T37" fmla="*/ 52 h 133"/>
                      <a:gd name="T38" fmla="*/ 6 w 100"/>
                      <a:gd name="T39" fmla="*/ 43 h 133"/>
                      <a:gd name="T40" fmla="*/ 6 w 100"/>
                      <a:gd name="T41" fmla="*/ 34 h 133"/>
                      <a:gd name="T42" fmla="*/ 7 w 100"/>
                      <a:gd name="T43" fmla="*/ 24 h 133"/>
                      <a:gd name="T44" fmla="*/ 13 w 100"/>
                      <a:gd name="T45" fmla="*/ 13 h 133"/>
                      <a:gd name="T46" fmla="*/ 23 w 100"/>
                      <a:gd name="T47" fmla="*/ 6 h 133"/>
                      <a:gd name="T48" fmla="*/ 36 w 100"/>
                      <a:gd name="T49" fmla="*/ 2 h 133"/>
                      <a:gd name="T50" fmla="*/ 50 w 100"/>
                      <a:gd name="T51" fmla="*/ 0 h 133"/>
                      <a:gd name="T52" fmla="*/ 65 w 100"/>
                      <a:gd name="T53" fmla="*/ 2 h 133"/>
                      <a:gd name="T54" fmla="*/ 76 w 100"/>
                      <a:gd name="T55" fmla="*/ 6 h 133"/>
                      <a:gd name="T56" fmla="*/ 87 w 100"/>
                      <a:gd name="T57" fmla="*/ 14 h 133"/>
                      <a:gd name="T58" fmla="*/ 92 w 100"/>
                      <a:gd name="T59" fmla="*/ 25 h 133"/>
                      <a:gd name="T60" fmla="*/ 95 w 100"/>
                      <a:gd name="T61" fmla="*/ 36 h 133"/>
                      <a:gd name="T62" fmla="*/ 77 w 100"/>
                      <a:gd name="T63" fmla="*/ 30 h 133"/>
                      <a:gd name="T64" fmla="*/ 72 w 100"/>
                      <a:gd name="T65" fmla="*/ 22 h 133"/>
                      <a:gd name="T66" fmla="*/ 61 w 100"/>
                      <a:gd name="T67" fmla="*/ 17 h 133"/>
                      <a:gd name="T68" fmla="*/ 45 w 100"/>
                      <a:gd name="T69" fmla="*/ 15 h 133"/>
                      <a:gd name="T70" fmla="*/ 32 w 100"/>
                      <a:gd name="T71" fmla="*/ 18 h 133"/>
                      <a:gd name="T72" fmla="*/ 24 w 100"/>
                      <a:gd name="T73" fmla="*/ 25 h 133"/>
                      <a:gd name="T74" fmla="*/ 22 w 100"/>
                      <a:gd name="T75" fmla="*/ 33 h 133"/>
                      <a:gd name="T76" fmla="*/ 23 w 100"/>
                      <a:gd name="T77" fmla="*/ 41 h 133"/>
                      <a:gd name="T78" fmla="*/ 27 w 100"/>
                      <a:gd name="T79" fmla="*/ 47 h 133"/>
                      <a:gd name="T80" fmla="*/ 39 w 100"/>
                      <a:gd name="T81" fmla="*/ 52 h 133"/>
                      <a:gd name="T82" fmla="*/ 60 w 100"/>
                      <a:gd name="T83" fmla="*/ 57 h 133"/>
                      <a:gd name="T84" fmla="*/ 75 w 100"/>
                      <a:gd name="T85" fmla="*/ 62 h 133"/>
                      <a:gd name="T86" fmla="*/ 86 w 100"/>
                      <a:gd name="T87" fmla="*/ 67 h 133"/>
                      <a:gd name="T88" fmla="*/ 95 w 100"/>
                      <a:gd name="T89" fmla="*/ 77 h 133"/>
                      <a:gd name="T90" fmla="*/ 99 w 100"/>
                      <a:gd name="T91" fmla="*/ 86 h 133"/>
                      <a:gd name="T92" fmla="*/ 99 w 100"/>
                      <a:gd name="T93" fmla="*/ 97 h 133"/>
                      <a:gd name="T94" fmla="*/ 96 w 100"/>
                      <a:gd name="T95" fmla="*/ 109 h 133"/>
                      <a:gd name="T96" fmla="*/ 89 w 100"/>
                      <a:gd name="T97" fmla="*/ 118 h 133"/>
                      <a:gd name="T98" fmla="*/ 79 w 100"/>
                      <a:gd name="T99" fmla="*/ 126 h 133"/>
                      <a:gd name="T100" fmla="*/ 66 w 100"/>
                      <a:gd name="T101" fmla="*/ 131 h 133"/>
                      <a:gd name="T102" fmla="*/ 52 w 100"/>
                      <a:gd name="T103" fmla="*/ 132 h 133"/>
                      <a:gd name="T104" fmla="*/ 34 w 100"/>
                      <a:gd name="T105" fmla="*/ 130 h 133"/>
                      <a:gd name="T106" fmla="*/ 20 w 100"/>
                      <a:gd name="T107" fmla="*/ 124 h 133"/>
                      <a:gd name="T108" fmla="*/ 9 w 100"/>
                      <a:gd name="T109" fmla="*/ 115 h 133"/>
                      <a:gd name="T110" fmla="*/ 3 w 100"/>
                      <a:gd name="T111" fmla="*/ 103 h 133"/>
                      <a:gd name="T112" fmla="*/ 0 w 100"/>
                      <a:gd name="T113" fmla="*/ 89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0"/>
                      <a:gd name="T172" fmla="*/ 0 h 133"/>
                      <a:gd name="T173" fmla="*/ 100 w 100"/>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0" h="133">
                        <a:moveTo>
                          <a:pt x="0" y="89"/>
                        </a:moveTo>
                        <a:lnTo>
                          <a:pt x="15" y="88"/>
                        </a:lnTo>
                        <a:lnTo>
                          <a:pt x="16" y="89"/>
                        </a:lnTo>
                        <a:lnTo>
                          <a:pt x="16" y="90"/>
                        </a:lnTo>
                        <a:lnTo>
                          <a:pt x="16" y="93"/>
                        </a:lnTo>
                        <a:lnTo>
                          <a:pt x="18" y="94"/>
                        </a:lnTo>
                        <a:lnTo>
                          <a:pt x="18" y="95"/>
                        </a:lnTo>
                        <a:lnTo>
                          <a:pt x="18" y="97"/>
                        </a:lnTo>
                        <a:lnTo>
                          <a:pt x="19" y="98"/>
                        </a:lnTo>
                        <a:lnTo>
                          <a:pt x="19" y="100"/>
                        </a:lnTo>
                        <a:lnTo>
                          <a:pt x="20" y="101"/>
                        </a:lnTo>
                        <a:lnTo>
                          <a:pt x="20" y="102"/>
                        </a:lnTo>
                        <a:lnTo>
                          <a:pt x="21" y="103"/>
                        </a:lnTo>
                        <a:lnTo>
                          <a:pt x="21" y="104"/>
                        </a:lnTo>
                        <a:lnTo>
                          <a:pt x="22" y="104"/>
                        </a:lnTo>
                        <a:lnTo>
                          <a:pt x="23" y="105"/>
                        </a:lnTo>
                        <a:lnTo>
                          <a:pt x="23" y="106"/>
                        </a:lnTo>
                        <a:lnTo>
                          <a:pt x="24" y="108"/>
                        </a:lnTo>
                        <a:lnTo>
                          <a:pt x="26" y="108"/>
                        </a:lnTo>
                        <a:lnTo>
                          <a:pt x="27" y="109"/>
                        </a:lnTo>
                        <a:lnTo>
                          <a:pt x="28" y="110"/>
                        </a:lnTo>
                        <a:lnTo>
                          <a:pt x="29" y="110"/>
                        </a:lnTo>
                        <a:lnTo>
                          <a:pt x="30" y="111"/>
                        </a:lnTo>
                        <a:lnTo>
                          <a:pt x="31" y="111"/>
                        </a:lnTo>
                        <a:lnTo>
                          <a:pt x="32" y="112"/>
                        </a:lnTo>
                        <a:lnTo>
                          <a:pt x="34" y="113"/>
                        </a:lnTo>
                        <a:lnTo>
                          <a:pt x="36" y="113"/>
                        </a:lnTo>
                        <a:lnTo>
                          <a:pt x="37" y="115"/>
                        </a:lnTo>
                        <a:lnTo>
                          <a:pt x="39" y="115"/>
                        </a:lnTo>
                        <a:lnTo>
                          <a:pt x="41" y="116"/>
                        </a:lnTo>
                        <a:lnTo>
                          <a:pt x="42" y="116"/>
                        </a:lnTo>
                        <a:lnTo>
                          <a:pt x="44" y="117"/>
                        </a:lnTo>
                        <a:lnTo>
                          <a:pt x="45" y="117"/>
                        </a:lnTo>
                        <a:lnTo>
                          <a:pt x="47" y="117"/>
                        </a:lnTo>
                        <a:lnTo>
                          <a:pt x="49" y="117"/>
                        </a:lnTo>
                        <a:lnTo>
                          <a:pt x="51" y="117"/>
                        </a:lnTo>
                        <a:lnTo>
                          <a:pt x="52" y="117"/>
                        </a:lnTo>
                        <a:lnTo>
                          <a:pt x="53" y="118"/>
                        </a:lnTo>
                        <a:lnTo>
                          <a:pt x="56" y="117"/>
                        </a:lnTo>
                        <a:lnTo>
                          <a:pt x="57" y="117"/>
                        </a:lnTo>
                        <a:lnTo>
                          <a:pt x="58" y="117"/>
                        </a:lnTo>
                        <a:lnTo>
                          <a:pt x="60" y="117"/>
                        </a:lnTo>
                        <a:lnTo>
                          <a:pt x="61" y="117"/>
                        </a:lnTo>
                        <a:lnTo>
                          <a:pt x="62" y="117"/>
                        </a:lnTo>
                        <a:lnTo>
                          <a:pt x="64" y="116"/>
                        </a:lnTo>
                        <a:lnTo>
                          <a:pt x="65" y="116"/>
                        </a:lnTo>
                        <a:lnTo>
                          <a:pt x="66" y="115"/>
                        </a:lnTo>
                        <a:lnTo>
                          <a:pt x="67" y="115"/>
                        </a:lnTo>
                        <a:lnTo>
                          <a:pt x="69" y="115"/>
                        </a:lnTo>
                        <a:lnTo>
                          <a:pt x="69" y="113"/>
                        </a:lnTo>
                        <a:lnTo>
                          <a:pt x="71" y="113"/>
                        </a:lnTo>
                        <a:lnTo>
                          <a:pt x="72" y="112"/>
                        </a:lnTo>
                        <a:lnTo>
                          <a:pt x="73" y="112"/>
                        </a:lnTo>
                        <a:lnTo>
                          <a:pt x="74" y="111"/>
                        </a:lnTo>
                        <a:lnTo>
                          <a:pt x="75" y="111"/>
                        </a:lnTo>
                        <a:lnTo>
                          <a:pt x="75" y="110"/>
                        </a:lnTo>
                        <a:lnTo>
                          <a:pt x="76" y="109"/>
                        </a:lnTo>
                        <a:lnTo>
                          <a:pt x="77" y="109"/>
                        </a:lnTo>
                        <a:lnTo>
                          <a:pt x="77" y="108"/>
                        </a:lnTo>
                        <a:lnTo>
                          <a:pt x="79" y="106"/>
                        </a:lnTo>
                        <a:lnTo>
                          <a:pt x="80" y="106"/>
                        </a:lnTo>
                        <a:lnTo>
                          <a:pt x="80" y="105"/>
                        </a:lnTo>
                        <a:lnTo>
                          <a:pt x="80" y="104"/>
                        </a:lnTo>
                        <a:lnTo>
                          <a:pt x="81" y="103"/>
                        </a:lnTo>
                        <a:lnTo>
                          <a:pt x="81" y="102"/>
                        </a:lnTo>
                        <a:lnTo>
                          <a:pt x="82" y="101"/>
                        </a:lnTo>
                        <a:lnTo>
                          <a:pt x="82" y="100"/>
                        </a:lnTo>
                        <a:lnTo>
                          <a:pt x="82" y="98"/>
                        </a:lnTo>
                        <a:lnTo>
                          <a:pt x="82" y="97"/>
                        </a:lnTo>
                        <a:lnTo>
                          <a:pt x="82" y="96"/>
                        </a:lnTo>
                        <a:lnTo>
                          <a:pt x="83" y="96"/>
                        </a:lnTo>
                        <a:lnTo>
                          <a:pt x="82" y="95"/>
                        </a:lnTo>
                        <a:lnTo>
                          <a:pt x="82" y="94"/>
                        </a:lnTo>
                        <a:lnTo>
                          <a:pt x="82" y="93"/>
                        </a:lnTo>
                        <a:lnTo>
                          <a:pt x="82" y="91"/>
                        </a:lnTo>
                        <a:lnTo>
                          <a:pt x="82" y="90"/>
                        </a:lnTo>
                        <a:lnTo>
                          <a:pt x="81" y="89"/>
                        </a:lnTo>
                        <a:lnTo>
                          <a:pt x="81" y="88"/>
                        </a:lnTo>
                        <a:lnTo>
                          <a:pt x="80" y="87"/>
                        </a:lnTo>
                        <a:lnTo>
                          <a:pt x="80" y="86"/>
                        </a:lnTo>
                        <a:lnTo>
                          <a:pt x="79" y="85"/>
                        </a:lnTo>
                        <a:lnTo>
                          <a:pt x="77" y="83"/>
                        </a:lnTo>
                        <a:lnTo>
                          <a:pt x="76" y="82"/>
                        </a:lnTo>
                        <a:lnTo>
                          <a:pt x="75" y="81"/>
                        </a:lnTo>
                        <a:lnTo>
                          <a:pt x="74" y="81"/>
                        </a:lnTo>
                        <a:lnTo>
                          <a:pt x="74" y="80"/>
                        </a:lnTo>
                        <a:lnTo>
                          <a:pt x="73" y="80"/>
                        </a:lnTo>
                        <a:lnTo>
                          <a:pt x="72" y="79"/>
                        </a:lnTo>
                        <a:lnTo>
                          <a:pt x="71" y="79"/>
                        </a:lnTo>
                        <a:lnTo>
                          <a:pt x="69" y="78"/>
                        </a:lnTo>
                        <a:lnTo>
                          <a:pt x="68" y="78"/>
                        </a:lnTo>
                        <a:lnTo>
                          <a:pt x="67" y="77"/>
                        </a:lnTo>
                        <a:lnTo>
                          <a:pt x="66" y="77"/>
                        </a:lnTo>
                        <a:lnTo>
                          <a:pt x="65" y="77"/>
                        </a:lnTo>
                        <a:lnTo>
                          <a:pt x="65" y="75"/>
                        </a:lnTo>
                        <a:lnTo>
                          <a:pt x="64" y="75"/>
                        </a:lnTo>
                        <a:lnTo>
                          <a:pt x="61" y="75"/>
                        </a:lnTo>
                        <a:lnTo>
                          <a:pt x="60" y="74"/>
                        </a:lnTo>
                        <a:lnTo>
                          <a:pt x="58" y="74"/>
                        </a:lnTo>
                        <a:lnTo>
                          <a:pt x="56" y="73"/>
                        </a:lnTo>
                        <a:lnTo>
                          <a:pt x="53" y="73"/>
                        </a:lnTo>
                        <a:lnTo>
                          <a:pt x="51" y="72"/>
                        </a:lnTo>
                        <a:lnTo>
                          <a:pt x="47" y="72"/>
                        </a:lnTo>
                        <a:lnTo>
                          <a:pt x="45" y="71"/>
                        </a:lnTo>
                        <a:lnTo>
                          <a:pt x="42" y="70"/>
                        </a:lnTo>
                        <a:lnTo>
                          <a:pt x="39" y="70"/>
                        </a:lnTo>
                        <a:lnTo>
                          <a:pt x="37" y="68"/>
                        </a:lnTo>
                        <a:lnTo>
                          <a:pt x="35" y="67"/>
                        </a:lnTo>
                        <a:lnTo>
                          <a:pt x="32" y="67"/>
                        </a:lnTo>
                        <a:lnTo>
                          <a:pt x="30" y="66"/>
                        </a:lnTo>
                        <a:lnTo>
                          <a:pt x="29" y="66"/>
                        </a:lnTo>
                        <a:lnTo>
                          <a:pt x="27" y="65"/>
                        </a:lnTo>
                        <a:lnTo>
                          <a:pt x="26" y="65"/>
                        </a:lnTo>
                        <a:lnTo>
                          <a:pt x="24" y="64"/>
                        </a:lnTo>
                        <a:lnTo>
                          <a:pt x="22" y="64"/>
                        </a:lnTo>
                        <a:lnTo>
                          <a:pt x="21" y="63"/>
                        </a:lnTo>
                        <a:lnTo>
                          <a:pt x="20" y="62"/>
                        </a:lnTo>
                        <a:lnTo>
                          <a:pt x="19" y="60"/>
                        </a:lnTo>
                        <a:lnTo>
                          <a:pt x="18" y="60"/>
                        </a:lnTo>
                        <a:lnTo>
                          <a:pt x="16" y="59"/>
                        </a:lnTo>
                        <a:lnTo>
                          <a:pt x="15" y="58"/>
                        </a:lnTo>
                        <a:lnTo>
                          <a:pt x="14" y="57"/>
                        </a:lnTo>
                        <a:lnTo>
                          <a:pt x="13" y="56"/>
                        </a:lnTo>
                        <a:lnTo>
                          <a:pt x="13" y="55"/>
                        </a:lnTo>
                        <a:lnTo>
                          <a:pt x="12" y="53"/>
                        </a:lnTo>
                        <a:lnTo>
                          <a:pt x="11" y="52"/>
                        </a:lnTo>
                        <a:lnTo>
                          <a:pt x="9" y="52"/>
                        </a:lnTo>
                        <a:lnTo>
                          <a:pt x="9" y="50"/>
                        </a:lnTo>
                        <a:lnTo>
                          <a:pt x="8" y="49"/>
                        </a:lnTo>
                        <a:lnTo>
                          <a:pt x="8" y="48"/>
                        </a:lnTo>
                        <a:lnTo>
                          <a:pt x="7" y="47"/>
                        </a:lnTo>
                        <a:lnTo>
                          <a:pt x="7" y="45"/>
                        </a:lnTo>
                        <a:lnTo>
                          <a:pt x="6" y="43"/>
                        </a:lnTo>
                        <a:lnTo>
                          <a:pt x="6" y="42"/>
                        </a:lnTo>
                        <a:lnTo>
                          <a:pt x="6" y="41"/>
                        </a:lnTo>
                        <a:lnTo>
                          <a:pt x="6" y="40"/>
                        </a:lnTo>
                        <a:lnTo>
                          <a:pt x="6" y="39"/>
                        </a:lnTo>
                        <a:lnTo>
                          <a:pt x="6" y="37"/>
                        </a:lnTo>
                        <a:lnTo>
                          <a:pt x="5" y="36"/>
                        </a:lnTo>
                        <a:lnTo>
                          <a:pt x="6" y="34"/>
                        </a:lnTo>
                        <a:lnTo>
                          <a:pt x="6" y="33"/>
                        </a:lnTo>
                        <a:lnTo>
                          <a:pt x="6" y="30"/>
                        </a:lnTo>
                        <a:lnTo>
                          <a:pt x="6" y="29"/>
                        </a:lnTo>
                        <a:lnTo>
                          <a:pt x="6" y="28"/>
                        </a:lnTo>
                        <a:lnTo>
                          <a:pt x="7" y="26"/>
                        </a:lnTo>
                        <a:lnTo>
                          <a:pt x="7" y="25"/>
                        </a:lnTo>
                        <a:lnTo>
                          <a:pt x="7" y="24"/>
                        </a:lnTo>
                        <a:lnTo>
                          <a:pt x="8" y="21"/>
                        </a:lnTo>
                        <a:lnTo>
                          <a:pt x="8" y="20"/>
                        </a:lnTo>
                        <a:lnTo>
                          <a:pt x="9" y="19"/>
                        </a:lnTo>
                        <a:lnTo>
                          <a:pt x="9" y="18"/>
                        </a:lnTo>
                        <a:lnTo>
                          <a:pt x="11" y="15"/>
                        </a:lnTo>
                        <a:lnTo>
                          <a:pt x="12" y="14"/>
                        </a:lnTo>
                        <a:lnTo>
                          <a:pt x="13" y="13"/>
                        </a:lnTo>
                        <a:lnTo>
                          <a:pt x="14" y="12"/>
                        </a:lnTo>
                        <a:lnTo>
                          <a:pt x="15" y="11"/>
                        </a:lnTo>
                        <a:lnTo>
                          <a:pt x="18" y="10"/>
                        </a:lnTo>
                        <a:lnTo>
                          <a:pt x="19" y="9"/>
                        </a:lnTo>
                        <a:lnTo>
                          <a:pt x="20" y="7"/>
                        </a:lnTo>
                        <a:lnTo>
                          <a:pt x="21" y="7"/>
                        </a:lnTo>
                        <a:lnTo>
                          <a:pt x="23" y="6"/>
                        </a:lnTo>
                        <a:lnTo>
                          <a:pt x="24" y="5"/>
                        </a:lnTo>
                        <a:lnTo>
                          <a:pt x="26" y="5"/>
                        </a:lnTo>
                        <a:lnTo>
                          <a:pt x="28" y="4"/>
                        </a:lnTo>
                        <a:lnTo>
                          <a:pt x="30" y="3"/>
                        </a:lnTo>
                        <a:lnTo>
                          <a:pt x="31" y="3"/>
                        </a:lnTo>
                        <a:lnTo>
                          <a:pt x="34" y="2"/>
                        </a:lnTo>
                        <a:lnTo>
                          <a:pt x="36" y="2"/>
                        </a:lnTo>
                        <a:lnTo>
                          <a:pt x="37" y="0"/>
                        </a:lnTo>
                        <a:lnTo>
                          <a:pt x="39" y="0"/>
                        </a:lnTo>
                        <a:lnTo>
                          <a:pt x="42" y="0"/>
                        </a:lnTo>
                        <a:lnTo>
                          <a:pt x="44" y="0"/>
                        </a:lnTo>
                        <a:lnTo>
                          <a:pt x="46" y="0"/>
                        </a:lnTo>
                        <a:lnTo>
                          <a:pt x="49" y="0"/>
                        </a:lnTo>
                        <a:lnTo>
                          <a:pt x="50" y="0"/>
                        </a:lnTo>
                        <a:lnTo>
                          <a:pt x="52" y="0"/>
                        </a:lnTo>
                        <a:lnTo>
                          <a:pt x="54" y="0"/>
                        </a:lnTo>
                        <a:lnTo>
                          <a:pt x="57" y="0"/>
                        </a:lnTo>
                        <a:lnTo>
                          <a:pt x="59" y="0"/>
                        </a:lnTo>
                        <a:lnTo>
                          <a:pt x="61" y="0"/>
                        </a:lnTo>
                        <a:lnTo>
                          <a:pt x="64" y="2"/>
                        </a:lnTo>
                        <a:lnTo>
                          <a:pt x="65" y="2"/>
                        </a:lnTo>
                        <a:lnTo>
                          <a:pt x="66" y="2"/>
                        </a:lnTo>
                        <a:lnTo>
                          <a:pt x="67" y="3"/>
                        </a:lnTo>
                        <a:lnTo>
                          <a:pt x="69" y="3"/>
                        </a:lnTo>
                        <a:lnTo>
                          <a:pt x="71" y="4"/>
                        </a:lnTo>
                        <a:lnTo>
                          <a:pt x="73" y="5"/>
                        </a:lnTo>
                        <a:lnTo>
                          <a:pt x="74" y="5"/>
                        </a:lnTo>
                        <a:lnTo>
                          <a:pt x="76" y="6"/>
                        </a:lnTo>
                        <a:lnTo>
                          <a:pt x="77" y="7"/>
                        </a:lnTo>
                        <a:lnTo>
                          <a:pt x="80" y="9"/>
                        </a:lnTo>
                        <a:lnTo>
                          <a:pt x="81" y="10"/>
                        </a:lnTo>
                        <a:lnTo>
                          <a:pt x="82" y="11"/>
                        </a:lnTo>
                        <a:lnTo>
                          <a:pt x="83" y="12"/>
                        </a:lnTo>
                        <a:lnTo>
                          <a:pt x="86" y="13"/>
                        </a:lnTo>
                        <a:lnTo>
                          <a:pt x="87" y="14"/>
                        </a:lnTo>
                        <a:lnTo>
                          <a:pt x="88" y="15"/>
                        </a:lnTo>
                        <a:lnTo>
                          <a:pt x="89" y="17"/>
                        </a:lnTo>
                        <a:lnTo>
                          <a:pt x="90" y="19"/>
                        </a:lnTo>
                        <a:lnTo>
                          <a:pt x="90" y="20"/>
                        </a:lnTo>
                        <a:lnTo>
                          <a:pt x="91" y="21"/>
                        </a:lnTo>
                        <a:lnTo>
                          <a:pt x="92" y="24"/>
                        </a:lnTo>
                        <a:lnTo>
                          <a:pt x="92" y="25"/>
                        </a:lnTo>
                        <a:lnTo>
                          <a:pt x="94" y="26"/>
                        </a:lnTo>
                        <a:lnTo>
                          <a:pt x="94" y="28"/>
                        </a:lnTo>
                        <a:lnTo>
                          <a:pt x="95" y="29"/>
                        </a:lnTo>
                        <a:lnTo>
                          <a:pt x="95" y="32"/>
                        </a:lnTo>
                        <a:lnTo>
                          <a:pt x="95" y="33"/>
                        </a:lnTo>
                        <a:lnTo>
                          <a:pt x="95" y="35"/>
                        </a:lnTo>
                        <a:lnTo>
                          <a:pt x="95" y="36"/>
                        </a:lnTo>
                        <a:lnTo>
                          <a:pt x="96" y="39"/>
                        </a:lnTo>
                        <a:lnTo>
                          <a:pt x="80" y="40"/>
                        </a:lnTo>
                        <a:lnTo>
                          <a:pt x="79" y="37"/>
                        </a:lnTo>
                        <a:lnTo>
                          <a:pt x="79" y="35"/>
                        </a:lnTo>
                        <a:lnTo>
                          <a:pt x="79" y="34"/>
                        </a:lnTo>
                        <a:lnTo>
                          <a:pt x="77" y="32"/>
                        </a:lnTo>
                        <a:lnTo>
                          <a:pt x="77" y="30"/>
                        </a:lnTo>
                        <a:lnTo>
                          <a:pt x="76" y="29"/>
                        </a:lnTo>
                        <a:lnTo>
                          <a:pt x="76" y="28"/>
                        </a:lnTo>
                        <a:lnTo>
                          <a:pt x="75" y="26"/>
                        </a:lnTo>
                        <a:lnTo>
                          <a:pt x="74" y="25"/>
                        </a:lnTo>
                        <a:lnTo>
                          <a:pt x="73" y="24"/>
                        </a:lnTo>
                        <a:lnTo>
                          <a:pt x="72" y="22"/>
                        </a:lnTo>
                        <a:lnTo>
                          <a:pt x="69" y="21"/>
                        </a:lnTo>
                        <a:lnTo>
                          <a:pt x="68" y="20"/>
                        </a:lnTo>
                        <a:lnTo>
                          <a:pt x="67" y="19"/>
                        </a:lnTo>
                        <a:lnTo>
                          <a:pt x="66" y="18"/>
                        </a:lnTo>
                        <a:lnTo>
                          <a:pt x="65" y="18"/>
                        </a:lnTo>
                        <a:lnTo>
                          <a:pt x="64" y="17"/>
                        </a:lnTo>
                        <a:lnTo>
                          <a:pt x="61" y="17"/>
                        </a:lnTo>
                        <a:lnTo>
                          <a:pt x="59" y="15"/>
                        </a:lnTo>
                        <a:lnTo>
                          <a:pt x="58" y="15"/>
                        </a:lnTo>
                        <a:lnTo>
                          <a:pt x="56" y="15"/>
                        </a:lnTo>
                        <a:lnTo>
                          <a:pt x="53" y="15"/>
                        </a:lnTo>
                        <a:lnTo>
                          <a:pt x="50" y="15"/>
                        </a:lnTo>
                        <a:lnTo>
                          <a:pt x="47" y="15"/>
                        </a:lnTo>
                        <a:lnTo>
                          <a:pt x="45" y="15"/>
                        </a:lnTo>
                        <a:lnTo>
                          <a:pt x="43" y="15"/>
                        </a:lnTo>
                        <a:lnTo>
                          <a:pt x="42" y="15"/>
                        </a:lnTo>
                        <a:lnTo>
                          <a:pt x="39" y="15"/>
                        </a:lnTo>
                        <a:lnTo>
                          <a:pt x="37" y="17"/>
                        </a:lnTo>
                        <a:lnTo>
                          <a:pt x="36" y="17"/>
                        </a:lnTo>
                        <a:lnTo>
                          <a:pt x="34" y="18"/>
                        </a:lnTo>
                        <a:lnTo>
                          <a:pt x="32" y="18"/>
                        </a:lnTo>
                        <a:lnTo>
                          <a:pt x="31" y="19"/>
                        </a:lnTo>
                        <a:lnTo>
                          <a:pt x="30" y="20"/>
                        </a:lnTo>
                        <a:lnTo>
                          <a:pt x="28" y="21"/>
                        </a:lnTo>
                        <a:lnTo>
                          <a:pt x="27" y="22"/>
                        </a:lnTo>
                        <a:lnTo>
                          <a:pt x="26" y="24"/>
                        </a:lnTo>
                        <a:lnTo>
                          <a:pt x="24" y="25"/>
                        </a:lnTo>
                        <a:lnTo>
                          <a:pt x="24" y="26"/>
                        </a:lnTo>
                        <a:lnTo>
                          <a:pt x="23" y="27"/>
                        </a:lnTo>
                        <a:lnTo>
                          <a:pt x="23" y="28"/>
                        </a:lnTo>
                        <a:lnTo>
                          <a:pt x="22" y="29"/>
                        </a:lnTo>
                        <a:lnTo>
                          <a:pt x="22" y="30"/>
                        </a:lnTo>
                        <a:lnTo>
                          <a:pt x="22" y="32"/>
                        </a:lnTo>
                        <a:lnTo>
                          <a:pt x="22" y="33"/>
                        </a:lnTo>
                        <a:lnTo>
                          <a:pt x="21" y="35"/>
                        </a:lnTo>
                        <a:lnTo>
                          <a:pt x="22" y="35"/>
                        </a:lnTo>
                        <a:lnTo>
                          <a:pt x="22" y="36"/>
                        </a:lnTo>
                        <a:lnTo>
                          <a:pt x="22" y="37"/>
                        </a:lnTo>
                        <a:lnTo>
                          <a:pt x="22" y="39"/>
                        </a:lnTo>
                        <a:lnTo>
                          <a:pt x="22" y="40"/>
                        </a:lnTo>
                        <a:lnTo>
                          <a:pt x="23" y="41"/>
                        </a:lnTo>
                        <a:lnTo>
                          <a:pt x="23" y="42"/>
                        </a:lnTo>
                        <a:lnTo>
                          <a:pt x="23" y="43"/>
                        </a:lnTo>
                        <a:lnTo>
                          <a:pt x="24" y="43"/>
                        </a:lnTo>
                        <a:lnTo>
                          <a:pt x="24" y="44"/>
                        </a:lnTo>
                        <a:lnTo>
                          <a:pt x="26" y="45"/>
                        </a:lnTo>
                        <a:lnTo>
                          <a:pt x="26" y="47"/>
                        </a:lnTo>
                        <a:lnTo>
                          <a:pt x="27" y="47"/>
                        </a:lnTo>
                        <a:lnTo>
                          <a:pt x="28" y="48"/>
                        </a:lnTo>
                        <a:lnTo>
                          <a:pt x="29" y="49"/>
                        </a:lnTo>
                        <a:lnTo>
                          <a:pt x="31" y="49"/>
                        </a:lnTo>
                        <a:lnTo>
                          <a:pt x="32" y="50"/>
                        </a:lnTo>
                        <a:lnTo>
                          <a:pt x="35" y="51"/>
                        </a:lnTo>
                        <a:lnTo>
                          <a:pt x="37" y="51"/>
                        </a:lnTo>
                        <a:lnTo>
                          <a:pt x="39" y="52"/>
                        </a:lnTo>
                        <a:lnTo>
                          <a:pt x="42" y="53"/>
                        </a:lnTo>
                        <a:lnTo>
                          <a:pt x="45" y="53"/>
                        </a:lnTo>
                        <a:lnTo>
                          <a:pt x="49" y="55"/>
                        </a:lnTo>
                        <a:lnTo>
                          <a:pt x="51" y="56"/>
                        </a:lnTo>
                        <a:lnTo>
                          <a:pt x="54" y="56"/>
                        </a:lnTo>
                        <a:lnTo>
                          <a:pt x="58" y="57"/>
                        </a:lnTo>
                        <a:lnTo>
                          <a:pt x="60" y="57"/>
                        </a:lnTo>
                        <a:lnTo>
                          <a:pt x="64" y="58"/>
                        </a:lnTo>
                        <a:lnTo>
                          <a:pt x="65" y="59"/>
                        </a:lnTo>
                        <a:lnTo>
                          <a:pt x="67" y="59"/>
                        </a:lnTo>
                        <a:lnTo>
                          <a:pt x="69" y="60"/>
                        </a:lnTo>
                        <a:lnTo>
                          <a:pt x="72" y="60"/>
                        </a:lnTo>
                        <a:lnTo>
                          <a:pt x="73" y="62"/>
                        </a:lnTo>
                        <a:lnTo>
                          <a:pt x="75" y="62"/>
                        </a:lnTo>
                        <a:lnTo>
                          <a:pt x="76" y="63"/>
                        </a:lnTo>
                        <a:lnTo>
                          <a:pt x="79" y="64"/>
                        </a:lnTo>
                        <a:lnTo>
                          <a:pt x="80" y="64"/>
                        </a:lnTo>
                        <a:lnTo>
                          <a:pt x="81" y="65"/>
                        </a:lnTo>
                        <a:lnTo>
                          <a:pt x="83" y="66"/>
                        </a:lnTo>
                        <a:lnTo>
                          <a:pt x="84" y="67"/>
                        </a:lnTo>
                        <a:lnTo>
                          <a:pt x="86" y="67"/>
                        </a:lnTo>
                        <a:lnTo>
                          <a:pt x="88" y="68"/>
                        </a:lnTo>
                        <a:lnTo>
                          <a:pt x="89" y="70"/>
                        </a:lnTo>
                        <a:lnTo>
                          <a:pt x="90" y="71"/>
                        </a:lnTo>
                        <a:lnTo>
                          <a:pt x="91" y="72"/>
                        </a:lnTo>
                        <a:lnTo>
                          <a:pt x="92" y="73"/>
                        </a:lnTo>
                        <a:lnTo>
                          <a:pt x="94" y="74"/>
                        </a:lnTo>
                        <a:lnTo>
                          <a:pt x="95" y="77"/>
                        </a:lnTo>
                        <a:lnTo>
                          <a:pt x="95" y="78"/>
                        </a:lnTo>
                        <a:lnTo>
                          <a:pt x="96" y="79"/>
                        </a:lnTo>
                        <a:lnTo>
                          <a:pt x="97" y="80"/>
                        </a:lnTo>
                        <a:lnTo>
                          <a:pt x="97" y="81"/>
                        </a:lnTo>
                        <a:lnTo>
                          <a:pt x="98" y="83"/>
                        </a:lnTo>
                        <a:lnTo>
                          <a:pt x="98" y="85"/>
                        </a:lnTo>
                        <a:lnTo>
                          <a:pt x="99" y="86"/>
                        </a:lnTo>
                        <a:lnTo>
                          <a:pt x="99" y="88"/>
                        </a:lnTo>
                        <a:lnTo>
                          <a:pt x="99" y="89"/>
                        </a:lnTo>
                        <a:lnTo>
                          <a:pt x="99" y="91"/>
                        </a:lnTo>
                        <a:lnTo>
                          <a:pt x="99" y="93"/>
                        </a:lnTo>
                        <a:lnTo>
                          <a:pt x="100" y="95"/>
                        </a:lnTo>
                        <a:lnTo>
                          <a:pt x="99" y="96"/>
                        </a:lnTo>
                        <a:lnTo>
                          <a:pt x="99" y="97"/>
                        </a:lnTo>
                        <a:lnTo>
                          <a:pt x="99" y="100"/>
                        </a:lnTo>
                        <a:lnTo>
                          <a:pt x="99" y="101"/>
                        </a:lnTo>
                        <a:lnTo>
                          <a:pt x="98" y="103"/>
                        </a:lnTo>
                        <a:lnTo>
                          <a:pt x="98" y="104"/>
                        </a:lnTo>
                        <a:lnTo>
                          <a:pt x="97" y="105"/>
                        </a:lnTo>
                        <a:lnTo>
                          <a:pt x="97" y="108"/>
                        </a:lnTo>
                        <a:lnTo>
                          <a:pt x="96" y="109"/>
                        </a:lnTo>
                        <a:lnTo>
                          <a:pt x="95" y="110"/>
                        </a:lnTo>
                        <a:lnTo>
                          <a:pt x="94" y="111"/>
                        </a:lnTo>
                        <a:lnTo>
                          <a:pt x="94" y="113"/>
                        </a:lnTo>
                        <a:lnTo>
                          <a:pt x="92" y="115"/>
                        </a:lnTo>
                        <a:lnTo>
                          <a:pt x="91" y="116"/>
                        </a:lnTo>
                        <a:lnTo>
                          <a:pt x="90" y="117"/>
                        </a:lnTo>
                        <a:lnTo>
                          <a:pt x="89" y="118"/>
                        </a:lnTo>
                        <a:lnTo>
                          <a:pt x="88" y="119"/>
                        </a:lnTo>
                        <a:lnTo>
                          <a:pt x="86" y="121"/>
                        </a:lnTo>
                        <a:lnTo>
                          <a:pt x="84" y="121"/>
                        </a:lnTo>
                        <a:lnTo>
                          <a:pt x="83" y="123"/>
                        </a:lnTo>
                        <a:lnTo>
                          <a:pt x="82" y="124"/>
                        </a:lnTo>
                        <a:lnTo>
                          <a:pt x="80" y="125"/>
                        </a:lnTo>
                        <a:lnTo>
                          <a:pt x="79" y="126"/>
                        </a:lnTo>
                        <a:lnTo>
                          <a:pt x="77" y="127"/>
                        </a:lnTo>
                        <a:lnTo>
                          <a:pt x="75" y="127"/>
                        </a:lnTo>
                        <a:lnTo>
                          <a:pt x="73" y="128"/>
                        </a:lnTo>
                        <a:lnTo>
                          <a:pt x="72" y="130"/>
                        </a:lnTo>
                        <a:lnTo>
                          <a:pt x="69" y="130"/>
                        </a:lnTo>
                        <a:lnTo>
                          <a:pt x="68" y="131"/>
                        </a:lnTo>
                        <a:lnTo>
                          <a:pt x="66" y="131"/>
                        </a:lnTo>
                        <a:lnTo>
                          <a:pt x="65" y="132"/>
                        </a:lnTo>
                        <a:lnTo>
                          <a:pt x="64" y="132"/>
                        </a:lnTo>
                        <a:lnTo>
                          <a:pt x="61" y="132"/>
                        </a:lnTo>
                        <a:lnTo>
                          <a:pt x="59" y="132"/>
                        </a:lnTo>
                        <a:lnTo>
                          <a:pt x="57" y="132"/>
                        </a:lnTo>
                        <a:lnTo>
                          <a:pt x="54" y="133"/>
                        </a:lnTo>
                        <a:lnTo>
                          <a:pt x="52" y="132"/>
                        </a:lnTo>
                        <a:lnTo>
                          <a:pt x="50" y="132"/>
                        </a:lnTo>
                        <a:lnTo>
                          <a:pt x="46" y="132"/>
                        </a:lnTo>
                        <a:lnTo>
                          <a:pt x="44" y="132"/>
                        </a:lnTo>
                        <a:lnTo>
                          <a:pt x="42" y="132"/>
                        </a:lnTo>
                        <a:lnTo>
                          <a:pt x="38" y="131"/>
                        </a:lnTo>
                        <a:lnTo>
                          <a:pt x="36" y="131"/>
                        </a:lnTo>
                        <a:lnTo>
                          <a:pt x="34" y="130"/>
                        </a:lnTo>
                        <a:lnTo>
                          <a:pt x="31" y="130"/>
                        </a:lnTo>
                        <a:lnTo>
                          <a:pt x="29" y="128"/>
                        </a:lnTo>
                        <a:lnTo>
                          <a:pt x="27" y="127"/>
                        </a:lnTo>
                        <a:lnTo>
                          <a:pt x="24" y="127"/>
                        </a:lnTo>
                        <a:lnTo>
                          <a:pt x="23" y="126"/>
                        </a:lnTo>
                        <a:lnTo>
                          <a:pt x="21" y="125"/>
                        </a:lnTo>
                        <a:lnTo>
                          <a:pt x="20" y="124"/>
                        </a:lnTo>
                        <a:lnTo>
                          <a:pt x="18" y="123"/>
                        </a:lnTo>
                        <a:lnTo>
                          <a:pt x="16" y="121"/>
                        </a:lnTo>
                        <a:lnTo>
                          <a:pt x="14" y="120"/>
                        </a:lnTo>
                        <a:lnTo>
                          <a:pt x="13" y="119"/>
                        </a:lnTo>
                        <a:lnTo>
                          <a:pt x="12" y="118"/>
                        </a:lnTo>
                        <a:lnTo>
                          <a:pt x="11" y="117"/>
                        </a:lnTo>
                        <a:lnTo>
                          <a:pt x="9" y="115"/>
                        </a:lnTo>
                        <a:lnTo>
                          <a:pt x="8" y="113"/>
                        </a:lnTo>
                        <a:lnTo>
                          <a:pt x="6" y="112"/>
                        </a:lnTo>
                        <a:lnTo>
                          <a:pt x="6" y="110"/>
                        </a:lnTo>
                        <a:lnTo>
                          <a:pt x="5" y="108"/>
                        </a:lnTo>
                        <a:lnTo>
                          <a:pt x="4" y="106"/>
                        </a:lnTo>
                        <a:lnTo>
                          <a:pt x="4" y="104"/>
                        </a:lnTo>
                        <a:lnTo>
                          <a:pt x="3" y="103"/>
                        </a:lnTo>
                        <a:lnTo>
                          <a:pt x="3" y="101"/>
                        </a:lnTo>
                        <a:lnTo>
                          <a:pt x="1" y="98"/>
                        </a:lnTo>
                        <a:lnTo>
                          <a:pt x="1" y="97"/>
                        </a:lnTo>
                        <a:lnTo>
                          <a:pt x="1" y="95"/>
                        </a:lnTo>
                        <a:lnTo>
                          <a:pt x="1" y="93"/>
                        </a:lnTo>
                        <a:lnTo>
                          <a:pt x="1" y="90"/>
                        </a:lnTo>
                        <a:lnTo>
                          <a:pt x="0" y="89"/>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696" name="Freeform 1675"/>
                  <p:cNvSpPr>
                    <a:spLocks/>
                  </p:cNvSpPr>
                  <p:nvPr/>
                </p:nvSpPr>
                <p:spPr bwMode="auto">
                  <a:xfrm>
                    <a:off x="3284" y="2421"/>
                    <a:ext cx="8" cy="2"/>
                  </a:xfrm>
                  <a:custGeom>
                    <a:avLst/>
                    <a:gdLst>
                      <a:gd name="T0" fmla="*/ 0 w 18"/>
                      <a:gd name="T1" fmla="*/ 1 h 3"/>
                      <a:gd name="T2" fmla="*/ 0 w 18"/>
                      <a:gd name="T3" fmla="*/ 3 h 3"/>
                      <a:gd name="T4" fmla="*/ 15 w 18"/>
                      <a:gd name="T5" fmla="*/ 2 h 3"/>
                      <a:gd name="T6" fmla="*/ 15 w 18"/>
                      <a:gd name="T7" fmla="*/ 3 h 3"/>
                      <a:gd name="T8" fmla="*/ 16 w 18"/>
                      <a:gd name="T9" fmla="*/ 2 h 3"/>
                      <a:gd name="T10" fmla="*/ 18 w 18"/>
                      <a:gd name="T11" fmla="*/ 1 h 3"/>
                      <a:gd name="T12" fmla="*/ 15 w 18"/>
                      <a:gd name="T13" fmla="*/ 0 h 3"/>
                      <a:gd name="T14" fmla="*/ 0 w 18"/>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3"/>
                      <a:gd name="T26" fmla="*/ 18 w 18"/>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3">
                        <a:moveTo>
                          <a:pt x="0" y="1"/>
                        </a:moveTo>
                        <a:lnTo>
                          <a:pt x="0" y="3"/>
                        </a:lnTo>
                        <a:lnTo>
                          <a:pt x="15" y="2"/>
                        </a:lnTo>
                        <a:lnTo>
                          <a:pt x="15" y="3"/>
                        </a:lnTo>
                        <a:lnTo>
                          <a:pt x="16" y="2"/>
                        </a:lnTo>
                        <a:lnTo>
                          <a:pt x="18" y="1"/>
                        </a:lnTo>
                        <a:lnTo>
                          <a:pt x="15"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7" name="Freeform 1676"/>
                  <p:cNvSpPr>
                    <a:spLocks/>
                  </p:cNvSpPr>
                  <p:nvPr/>
                </p:nvSpPr>
                <p:spPr bwMode="auto">
                  <a:xfrm>
                    <a:off x="3291" y="2422"/>
                    <a:ext cx="2" cy="3"/>
                  </a:xfrm>
                  <a:custGeom>
                    <a:avLst/>
                    <a:gdLst>
                      <a:gd name="T0" fmla="*/ 1 w 4"/>
                      <a:gd name="T1" fmla="*/ 1 h 7"/>
                      <a:gd name="T2" fmla="*/ 0 w 4"/>
                      <a:gd name="T3" fmla="*/ 1 h 7"/>
                      <a:gd name="T4" fmla="*/ 0 w 4"/>
                      <a:gd name="T5" fmla="*/ 6 h 7"/>
                      <a:gd name="T6" fmla="*/ 1 w 4"/>
                      <a:gd name="T7" fmla="*/ 7 h 7"/>
                      <a:gd name="T8" fmla="*/ 3 w 4"/>
                      <a:gd name="T9" fmla="*/ 6 h 7"/>
                      <a:gd name="T10" fmla="*/ 4 w 4"/>
                      <a:gd name="T11" fmla="*/ 5 h 7"/>
                      <a:gd name="T12" fmla="*/ 3 w 4"/>
                      <a:gd name="T13" fmla="*/ 3 h 7"/>
                      <a:gd name="T14" fmla="*/ 3 w 4"/>
                      <a:gd name="T15" fmla="*/ 0 h 7"/>
                      <a:gd name="T16" fmla="*/ 3 w 4"/>
                      <a:gd name="T17" fmla="*/ 0 h 7"/>
                      <a:gd name="T18" fmla="*/ 1 w 4"/>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1" y="1"/>
                        </a:moveTo>
                        <a:lnTo>
                          <a:pt x="0" y="1"/>
                        </a:lnTo>
                        <a:lnTo>
                          <a:pt x="0" y="6"/>
                        </a:lnTo>
                        <a:lnTo>
                          <a:pt x="1" y="7"/>
                        </a:lnTo>
                        <a:lnTo>
                          <a:pt x="3" y="6"/>
                        </a:lnTo>
                        <a:lnTo>
                          <a:pt x="4" y="5"/>
                        </a:lnTo>
                        <a:lnTo>
                          <a:pt x="3" y="3"/>
                        </a:lnTo>
                        <a:lnTo>
                          <a:pt x="3"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8" name="Freeform 1677"/>
                  <p:cNvSpPr>
                    <a:spLocks/>
                  </p:cNvSpPr>
                  <p:nvPr/>
                </p:nvSpPr>
                <p:spPr bwMode="auto">
                  <a:xfrm>
                    <a:off x="3292" y="2424"/>
                    <a:ext cx="1" cy="3"/>
                  </a:xfrm>
                  <a:custGeom>
                    <a:avLst/>
                    <a:gdLst>
                      <a:gd name="T0" fmla="*/ 2 w 4"/>
                      <a:gd name="T1" fmla="*/ 1 h 7"/>
                      <a:gd name="T2" fmla="*/ 0 w 4"/>
                      <a:gd name="T3" fmla="*/ 1 h 7"/>
                      <a:gd name="T4" fmla="*/ 0 w 4"/>
                      <a:gd name="T5" fmla="*/ 5 h 7"/>
                      <a:gd name="T6" fmla="*/ 2 w 4"/>
                      <a:gd name="T7" fmla="*/ 7 h 7"/>
                      <a:gd name="T8" fmla="*/ 3 w 4"/>
                      <a:gd name="T9" fmla="*/ 5 h 7"/>
                      <a:gd name="T10" fmla="*/ 4 w 4"/>
                      <a:gd name="T11" fmla="*/ 4 h 7"/>
                      <a:gd name="T12" fmla="*/ 3 w 4"/>
                      <a:gd name="T13" fmla="*/ 3 h 7"/>
                      <a:gd name="T14" fmla="*/ 3 w 4"/>
                      <a:gd name="T15" fmla="*/ 0 h 7"/>
                      <a:gd name="T16" fmla="*/ 3 w 4"/>
                      <a:gd name="T17" fmla="*/ 0 h 7"/>
                      <a:gd name="T18" fmla="*/ 2 w 4"/>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1"/>
                        </a:moveTo>
                        <a:lnTo>
                          <a:pt x="0" y="1"/>
                        </a:lnTo>
                        <a:lnTo>
                          <a:pt x="0" y="5"/>
                        </a:lnTo>
                        <a:lnTo>
                          <a:pt x="2" y="7"/>
                        </a:lnTo>
                        <a:lnTo>
                          <a:pt x="3" y="5"/>
                        </a:lnTo>
                        <a:lnTo>
                          <a:pt x="4" y="4"/>
                        </a:lnTo>
                        <a:lnTo>
                          <a:pt x="3" y="3"/>
                        </a:lnTo>
                        <a:lnTo>
                          <a:pt x="3"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699" name="Freeform 1678"/>
                  <p:cNvSpPr>
                    <a:spLocks/>
                  </p:cNvSpPr>
                  <p:nvPr/>
                </p:nvSpPr>
                <p:spPr bwMode="auto">
                  <a:xfrm>
                    <a:off x="3292" y="2426"/>
                    <a:ext cx="1" cy="1"/>
                  </a:xfrm>
                  <a:custGeom>
                    <a:avLst/>
                    <a:gdLst>
                      <a:gd name="T0" fmla="*/ 1 w 2"/>
                      <a:gd name="T1" fmla="*/ 1 h 3"/>
                      <a:gd name="T2" fmla="*/ 0 w 2"/>
                      <a:gd name="T3" fmla="*/ 1 h 3"/>
                      <a:gd name="T4" fmla="*/ 0 w 2"/>
                      <a:gd name="T5" fmla="*/ 3 h 3"/>
                      <a:gd name="T6" fmla="*/ 1 w 2"/>
                      <a:gd name="T7" fmla="*/ 3 h 3"/>
                      <a:gd name="T8" fmla="*/ 2 w 2"/>
                      <a:gd name="T9" fmla="*/ 3 h 3"/>
                      <a:gd name="T10" fmla="*/ 2 w 2"/>
                      <a:gd name="T11" fmla="*/ 0 h 3"/>
                      <a:gd name="T12" fmla="*/ 2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0" y="1"/>
                        </a:lnTo>
                        <a:lnTo>
                          <a:pt x="0" y="3"/>
                        </a:lnTo>
                        <a:lnTo>
                          <a:pt x="1" y="3"/>
                        </a:lnTo>
                        <a:lnTo>
                          <a:pt x="2" y="3"/>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0" name="Freeform 1679"/>
                  <p:cNvSpPr>
                    <a:spLocks/>
                  </p:cNvSpPr>
                  <p:nvPr/>
                </p:nvSpPr>
                <p:spPr bwMode="auto">
                  <a:xfrm>
                    <a:off x="3292" y="2427"/>
                    <a:ext cx="2" cy="1"/>
                  </a:xfrm>
                  <a:custGeom>
                    <a:avLst/>
                    <a:gdLst>
                      <a:gd name="T0" fmla="*/ 0 w 3"/>
                      <a:gd name="T1" fmla="*/ 2 h 4"/>
                      <a:gd name="T2" fmla="*/ 0 w 3"/>
                      <a:gd name="T3" fmla="*/ 3 h 4"/>
                      <a:gd name="T4" fmla="*/ 1 w 3"/>
                      <a:gd name="T5" fmla="*/ 4 h 4"/>
                      <a:gd name="T6" fmla="*/ 2 w 3"/>
                      <a:gd name="T7" fmla="*/ 3 h 4"/>
                      <a:gd name="T8" fmla="*/ 3 w 3"/>
                      <a:gd name="T9" fmla="*/ 2 h 4"/>
                      <a:gd name="T10" fmla="*/ 2 w 3"/>
                      <a:gd name="T11" fmla="*/ 0 h 4"/>
                      <a:gd name="T12" fmla="*/ 1 w 3"/>
                      <a:gd name="T13" fmla="*/ 2 h 4"/>
                      <a:gd name="T14" fmla="*/ 0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2"/>
                        </a:moveTo>
                        <a:lnTo>
                          <a:pt x="0" y="3"/>
                        </a:lnTo>
                        <a:lnTo>
                          <a:pt x="1" y="4"/>
                        </a:lnTo>
                        <a:lnTo>
                          <a:pt x="2" y="3"/>
                        </a:lnTo>
                        <a:lnTo>
                          <a:pt x="3" y="2"/>
                        </a:lnTo>
                        <a:lnTo>
                          <a:pt x="2"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1" name="Freeform 1680"/>
                  <p:cNvSpPr>
                    <a:spLocks/>
                  </p:cNvSpPr>
                  <p:nvPr/>
                </p:nvSpPr>
                <p:spPr bwMode="auto">
                  <a:xfrm>
                    <a:off x="3293" y="2427"/>
                    <a:ext cx="1"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2" name="Freeform 1681"/>
                  <p:cNvSpPr>
                    <a:spLocks/>
                  </p:cNvSpPr>
                  <p:nvPr/>
                </p:nvSpPr>
                <p:spPr bwMode="auto">
                  <a:xfrm>
                    <a:off x="3293" y="2428"/>
                    <a:ext cx="2" cy="2"/>
                  </a:xfrm>
                  <a:custGeom>
                    <a:avLst/>
                    <a:gdLst>
                      <a:gd name="T0" fmla="*/ 0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0" y="2"/>
                        </a:lnTo>
                        <a:lnTo>
                          <a:pt x="1" y="3"/>
                        </a:lnTo>
                        <a:lnTo>
                          <a:pt x="2" y="2"/>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3" name="Freeform 1682"/>
                  <p:cNvSpPr>
                    <a:spLocks/>
                  </p:cNvSpPr>
                  <p:nvPr/>
                </p:nvSpPr>
                <p:spPr bwMode="auto">
                  <a:xfrm>
                    <a:off x="3293" y="2428"/>
                    <a:ext cx="2" cy="2"/>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4" name="Freeform 1683"/>
                  <p:cNvSpPr>
                    <a:spLocks/>
                  </p:cNvSpPr>
                  <p:nvPr/>
                </p:nvSpPr>
                <p:spPr bwMode="auto">
                  <a:xfrm>
                    <a:off x="3293" y="2429"/>
                    <a:ext cx="2" cy="1"/>
                  </a:xfrm>
                  <a:custGeom>
                    <a:avLst/>
                    <a:gdLst>
                      <a:gd name="T0" fmla="*/ 0 w 2"/>
                      <a:gd name="T1" fmla="*/ 1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1"/>
                        </a:moveTo>
                        <a:lnTo>
                          <a:pt x="0" y="2"/>
                        </a:lnTo>
                        <a:lnTo>
                          <a:pt x="2" y="2"/>
                        </a:lnTo>
                        <a:lnTo>
                          <a:pt x="2" y="1"/>
                        </a:lnTo>
                        <a:lnTo>
                          <a:pt x="2" y="0"/>
                        </a:lnTo>
                        <a:lnTo>
                          <a:pt x="1"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5" name="Freeform 1684"/>
                  <p:cNvSpPr>
                    <a:spLocks/>
                  </p:cNvSpPr>
                  <p:nvPr/>
                </p:nvSpPr>
                <p:spPr bwMode="auto">
                  <a:xfrm>
                    <a:off x="3294" y="2429"/>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6" name="Freeform 1685"/>
                  <p:cNvSpPr>
                    <a:spLocks/>
                  </p:cNvSpPr>
                  <p:nvPr/>
                </p:nvSpPr>
                <p:spPr bwMode="auto">
                  <a:xfrm>
                    <a:off x="3295" y="2430"/>
                    <a:ext cx="1" cy="1"/>
                  </a:xfrm>
                  <a:custGeom>
                    <a:avLst/>
                    <a:gdLst>
                      <a:gd name="T0" fmla="*/ 1 w 2"/>
                      <a:gd name="T1" fmla="*/ 1 h 2"/>
                      <a:gd name="T2" fmla="*/ 0 w 2"/>
                      <a:gd name="T3" fmla="*/ 1 h 2"/>
                      <a:gd name="T4" fmla="*/ 0 w 2"/>
                      <a:gd name="T5" fmla="*/ 2 h 2"/>
                      <a:gd name="T6" fmla="*/ 1 w 2"/>
                      <a:gd name="T7" fmla="*/ 2 h 2"/>
                      <a:gd name="T8" fmla="*/ 2 w 2"/>
                      <a:gd name="T9" fmla="*/ 2 h 2"/>
                      <a:gd name="T10" fmla="*/ 2 w 2"/>
                      <a:gd name="T11" fmla="*/ 0 h 2"/>
                      <a:gd name="T12" fmla="*/ 2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2"/>
                        </a:lnTo>
                        <a:lnTo>
                          <a:pt x="1" y="2"/>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7" name="Freeform 1686"/>
                  <p:cNvSpPr>
                    <a:spLocks/>
                  </p:cNvSpPr>
                  <p:nvPr/>
                </p:nvSpPr>
                <p:spPr bwMode="auto">
                  <a:xfrm>
                    <a:off x="3295" y="2430"/>
                    <a:ext cx="1" cy="2"/>
                  </a:xfrm>
                  <a:custGeom>
                    <a:avLst/>
                    <a:gdLst>
                      <a:gd name="T0" fmla="*/ 0 w 4"/>
                      <a:gd name="T1" fmla="*/ 1 h 4"/>
                      <a:gd name="T2" fmla="*/ 0 w 4"/>
                      <a:gd name="T3" fmla="*/ 3 h 4"/>
                      <a:gd name="T4" fmla="*/ 1 w 4"/>
                      <a:gd name="T5" fmla="*/ 4 h 4"/>
                      <a:gd name="T6" fmla="*/ 2 w 4"/>
                      <a:gd name="T7" fmla="*/ 3 h 4"/>
                      <a:gd name="T8" fmla="*/ 4 w 4"/>
                      <a:gd name="T9" fmla="*/ 1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0" y="3"/>
                        </a:lnTo>
                        <a:lnTo>
                          <a:pt x="1" y="4"/>
                        </a:lnTo>
                        <a:lnTo>
                          <a:pt x="2" y="3"/>
                        </a:lnTo>
                        <a:lnTo>
                          <a:pt x="4"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8" name="Freeform 1687"/>
                  <p:cNvSpPr>
                    <a:spLocks/>
                  </p:cNvSpPr>
                  <p:nvPr/>
                </p:nvSpPr>
                <p:spPr bwMode="auto">
                  <a:xfrm>
                    <a:off x="3295" y="2431"/>
                    <a:ext cx="1" cy="1"/>
                  </a:xfrm>
                  <a:custGeom>
                    <a:avLst/>
                    <a:gdLst>
                      <a:gd name="T0" fmla="*/ 0 w 3"/>
                      <a:gd name="T1" fmla="*/ 3 h 3"/>
                      <a:gd name="T2" fmla="*/ 0 w 3"/>
                      <a:gd name="T3" fmla="*/ 3 h 3"/>
                      <a:gd name="T4" fmla="*/ 3 w 3"/>
                      <a:gd name="T5" fmla="*/ 3 h 3"/>
                      <a:gd name="T6" fmla="*/ 3 w 3"/>
                      <a:gd name="T7" fmla="*/ 2 h 3"/>
                      <a:gd name="T8" fmla="*/ 3 w 3"/>
                      <a:gd name="T9" fmla="*/ 0 h 3"/>
                      <a:gd name="T10" fmla="*/ 1 w 3"/>
                      <a:gd name="T11" fmla="*/ 0 h 3"/>
                      <a:gd name="T12" fmla="*/ 1 w 3"/>
                      <a:gd name="T13" fmla="*/ 2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3" y="3"/>
                        </a:lnTo>
                        <a:lnTo>
                          <a:pt x="3" y="2"/>
                        </a:lnTo>
                        <a:lnTo>
                          <a:pt x="3" y="0"/>
                        </a:lnTo>
                        <a:lnTo>
                          <a:pt x="1" y="0"/>
                        </a:lnTo>
                        <a:lnTo>
                          <a:pt x="1" y="2"/>
                        </a:lnTo>
                        <a:lnTo>
                          <a:pt x="0"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09" name="Freeform 1688"/>
                  <p:cNvSpPr>
                    <a:spLocks/>
                  </p:cNvSpPr>
                  <p:nvPr/>
                </p:nvSpPr>
                <p:spPr bwMode="auto">
                  <a:xfrm>
                    <a:off x="3296" y="2431"/>
                    <a:ext cx="2" cy="2"/>
                  </a:xfrm>
                  <a:custGeom>
                    <a:avLst/>
                    <a:gdLst>
                      <a:gd name="T0" fmla="*/ 2 w 5"/>
                      <a:gd name="T1" fmla="*/ 2 h 5"/>
                      <a:gd name="T2" fmla="*/ 0 w 5"/>
                      <a:gd name="T3" fmla="*/ 3 h 5"/>
                      <a:gd name="T4" fmla="*/ 3 w 5"/>
                      <a:gd name="T5" fmla="*/ 5 h 5"/>
                      <a:gd name="T6" fmla="*/ 4 w 5"/>
                      <a:gd name="T7" fmla="*/ 4 h 5"/>
                      <a:gd name="T8" fmla="*/ 5 w 5"/>
                      <a:gd name="T9" fmla="*/ 3 h 5"/>
                      <a:gd name="T10" fmla="*/ 3 w 5"/>
                      <a:gd name="T11" fmla="*/ 0 h 5"/>
                      <a:gd name="T12" fmla="*/ 2 w 5"/>
                      <a:gd name="T13" fmla="*/ 0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0" y="3"/>
                        </a:lnTo>
                        <a:lnTo>
                          <a:pt x="3" y="5"/>
                        </a:lnTo>
                        <a:lnTo>
                          <a:pt x="4" y="4"/>
                        </a:lnTo>
                        <a:lnTo>
                          <a:pt x="5" y="3"/>
                        </a:lnTo>
                        <a:lnTo>
                          <a:pt x="3" y="0"/>
                        </a:lnTo>
                        <a:lnTo>
                          <a:pt x="2" y="0"/>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0" name="Freeform 1689"/>
                  <p:cNvSpPr>
                    <a:spLocks/>
                  </p:cNvSpPr>
                  <p:nvPr/>
                </p:nvSpPr>
                <p:spPr bwMode="auto">
                  <a:xfrm>
                    <a:off x="3297" y="2432"/>
                    <a:ext cx="1" cy="1"/>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1" name="Freeform 1690"/>
                  <p:cNvSpPr>
                    <a:spLocks/>
                  </p:cNvSpPr>
                  <p:nvPr/>
                </p:nvSpPr>
                <p:spPr bwMode="auto">
                  <a:xfrm>
                    <a:off x="3297" y="2432"/>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2" name="Freeform 1691"/>
                  <p:cNvSpPr>
                    <a:spLocks/>
                  </p:cNvSpPr>
                  <p:nvPr/>
                </p:nvSpPr>
                <p:spPr bwMode="auto">
                  <a:xfrm>
                    <a:off x="3298" y="2432"/>
                    <a:ext cx="1" cy="2"/>
                  </a:xfrm>
                  <a:custGeom>
                    <a:avLst/>
                    <a:gdLst>
                      <a:gd name="T0" fmla="*/ 0 w 2"/>
                      <a:gd name="T1" fmla="*/ 2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2"/>
                        </a:lnTo>
                        <a:lnTo>
                          <a:pt x="2" y="2"/>
                        </a:lnTo>
                        <a:lnTo>
                          <a:pt x="2" y="1"/>
                        </a:lnTo>
                        <a:lnTo>
                          <a:pt x="2"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3" name="Freeform 1692"/>
                  <p:cNvSpPr>
                    <a:spLocks/>
                  </p:cNvSpPr>
                  <p:nvPr/>
                </p:nvSpPr>
                <p:spPr bwMode="auto">
                  <a:xfrm>
                    <a:off x="3299" y="2432"/>
                    <a:ext cx="5" cy="4"/>
                  </a:xfrm>
                  <a:custGeom>
                    <a:avLst/>
                    <a:gdLst>
                      <a:gd name="T0" fmla="*/ 1 w 12"/>
                      <a:gd name="T1" fmla="*/ 1 h 7"/>
                      <a:gd name="T2" fmla="*/ 0 w 12"/>
                      <a:gd name="T3" fmla="*/ 2 h 7"/>
                      <a:gd name="T4" fmla="*/ 2 w 12"/>
                      <a:gd name="T5" fmla="*/ 5 h 7"/>
                      <a:gd name="T6" fmla="*/ 5 w 12"/>
                      <a:gd name="T7" fmla="*/ 5 h 7"/>
                      <a:gd name="T8" fmla="*/ 6 w 12"/>
                      <a:gd name="T9" fmla="*/ 6 h 7"/>
                      <a:gd name="T10" fmla="*/ 8 w 12"/>
                      <a:gd name="T11" fmla="*/ 6 h 7"/>
                      <a:gd name="T12" fmla="*/ 9 w 12"/>
                      <a:gd name="T13" fmla="*/ 7 h 7"/>
                      <a:gd name="T14" fmla="*/ 11 w 12"/>
                      <a:gd name="T15" fmla="*/ 6 h 7"/>
                      <a:gd name="T16" fmla="*/ 12 w 12"/>
                      <a:gd name="T17" fmla="*/ 5 h 7"/>
                      <a:gd name="T18" fmla="*/ 11 w 12"/>
                      <a:gd name="T19" fmla="*/ 3 h 7"/>
                      <a:gd name="T20" fmla="*/ 8 w 12"/>
                      <a:gd name="T21" fmla="*/ 3 h 7"/>
                      <a:gd name="T22" fmla="*/ 7 w 12"/>
                      <a:gd name="T23" fmla="*/ 2 h 7"/>
                      <a:gd name="T24" fmla="*/ 5 w 12"/>
                      <a:gd name="T25" fmla="*/ 2 h 7"/>
                      <a:gd name="T26" fmla="*/ 2 w 12"/>
                      <a:gd name="T27" fmla="*/ 0 h 7"/>
                      <a:gd name="T28" fmla="*/ 1 w 12"/>
                      <a:gd name="T29" fmla="*/ 0 h 7"/>
                      <a:gd name="T30" fmla="*/ 1 w 12"/>
                      <a:gd name="T31" fmla="*/ 1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
                      <a:gd name="T49" fmla="*/ 0 h 7"/>
                      <a:gd name="T50" fmla="*/ 12 w 12"/>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 h="7">
                        <a:moveTo>
                          <a:pt x="1" y="1"/>
                        </a:moveTo>
                        <a:lnTo>
                          <a:pt x="0" y="2"/>
                        </a:lnTo>
                        <a:lnTo>
                          <a:pt x="2" y="5"/>
                        </a:lnTo>
                        <a:lnTo>
                          <a:pt x="5" y="5"/>
                        </a:lnTo>
                        <a:lnTo>
                          <a:pt x="6" y="6"/>
                        </a:lnTo>
                        <a:lnTo>
                          <a:pt x="8" y="6"/>
                        </a:lnTo>
                        <a:lnTo>
                          <a:pt x="9" y="7"/>
                        </a:lnTo>
                        <a:lnTo>
                          <a:pt x="11" y="6"/>
                        </a:lnTo>
                        <a:lnTo>
                          <a:pt x="12" y="5"/>
                        </a:lnTo>
                        <a:lnTo>
                          <a:pt x="11" y="3"/>
                        </a:lnTo>
                        <a:lnTo>
                          <a:pt x="8" y="3"/>
                        </a:lnTo>
                        <a:lnTo>
                          <a:pt x="7" y="2"/>
                        </a:lnTo>
                        <a:lnTo>
                          <a:pt x="5" y="2"/>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4" name="Freeform 1693"/>
                  <p:cNvSpPr>
                    <a:spLocks/>
                  </p:cNvSpPr>
                  <p:nvPr/>
                </p:nvSpPr>
                <p:spPr bwMode="auto">
                  <a:xfrm>
                    <a:off x="3303" y="2435"/>
                    <a:ext cx="7" cy="1"/>
                  </a:xfrm>
                  <a:custGeom>
                    <a:avLst/>
                    <a:gdLst>
                      <a:gd name="T0" fmla="*/ 0 w 13"/>
                      <a:gd name="T1" fmla="*/ 2 h 3"/>
                      <a:gd name="T2" fmla="*/ 0 w 13"/>
                      <a:gd name="T3" fmla="*/ 2 h 3"/>
                      <a:gd name="T4" fmla="*/ 3 w 13"/>
                      <a:gd name="T5" fmla="*/ 2 h 3"/>
                      <a:gd name="T6" fmla="*/ 5 w 13"/>
                      <a:gd name="T7" fmla="*/ 3 h 3"/>
                      <a:gd name="T8" fmla="*/ 13 w 13"/>
                      <a:gd name="T9" fmla="*/ 3 h 3"/>
                      <a:gd name="T10" fmla="*/ 13 w 13"/>
                      <a:gd name="T11" fmla="*/ 2 h 3"/>
                      <a:gd name="T12" fmla="*/ 13 w 13"/>
                      <a:gd name="T13" fmla="*/ 1 h 3"/>
                      <a:gd name="T14" fmla="*/ 5 w 13"/>
                      <a:gd name="T15" fmla="*/ 1 h 3"/>
                      <a:gd name="T16" fmla="*/ 3 w 13"/>
                      <a:gd name="T17" fmla="*/ 0 h 3"/>
                      <a:gd name="T18" fmla="*/ 2 w 13"/>
                      <a:gd name="T19" fmla="*/ 0 h 3"/>
                      <a:gd name="T20" fmla="*/ 2 w 13"/>
                      <a:gd name="T21" fmla="*/ 1 h 3"/>
                      <a:gd name="T22" fmla="*/ 0 w 1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
                      <a:gd name="T38" fmla="*/ 13 w 1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
                        <a:moveTo>
                          <a:pt x="0" y="2"/>
                        </a:moveTo>
                        <a:lnTo>
                          <a:pt x="0" y="2"/>
                        </a:lnTo>
                        <a:lnTo>
                          <a:pt x="3" y="2"/>
                        </a:lnTo>
                        <a:lnTo>
                          <a:pt x="5" y="3"/>
                        </a:lnTo>
                        <a:lnTo>
                          <a:pt x="13" y="3"/>
                        </a:lnTo>
                        <a:lnTo>
                          <a:pt x="13" y="2"/>
                        </a:lnTo>
                        <a:lnTo>
                          <a:pt x="13" y="1"/>
                        </a:lnTo>
                        <a:lnTo>
                          <a:pt x="5" y="1"/>
                        </a:lnTo>
                        <a:lnTo>
                          <a:pt x="3" y="0"/>
                        </a:lnTo>
                        <a:lnTo>
                          <a:pt x="2" y="0"/>
                        </a:lnTo>
                        <a:lnTo>
                          <a:pt x="2"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5" name="Freeform 1694"/>
                  <p:cNvSpPr>
                    <a:spLocks/>
                  </p:cNvSpPr>
                  <p:nvPr/>
                </p:nvSpPr>
                <p:spPr bwMode="auto">
                  <a:xfrm>
                    <a:off x="3309" y="2435"/>
                    <a:ext cx="6" cy="2"/>
                  </a:xfrm>
                  <a:custGeom>
                    <a:avLst/>
                    <a:gdLst>
                      <a:gd name="T0" fmla="*/ 1 w 11"/>
                      <a:gd name="T1" fmla="*/ 1 h 3"/>
                      <a:gd name="T2" fmla="*/ 0 w 11"/>
                      <a:gd name="T3" fmla="*/ 2 h 3"/>
                      <a:gd name="T4" fmla="*/ 1 w 11"/>
                      <a:gd name="T5" fmla="*/ 3 h 3"/>
                      <a:gd name="T6" fmla="*/ 5 w 11"/>
                      <a:gd name="T7" fmla="*/ 2 h 3"/>
                      <a:gd name="T8" fmla="*/ 11 w 11"/>
                      <a:gd name="T9" fmla="*/ 2 h 3"/>
                      <a:gd name="T10" fmla="*/ 11 w 11"/>
                      <a:gd name="T11" fmla="*/ 1 h 3"/>
                      <a:gd name="T12" fmla="*/ 11 w 11"/>
                      <a:gd name="T13" fmla="*/ 0 h 3"/>
                      <a:gd name="T14" fmla="*/ 5 w 11"/>
                      <a:gd name="T15" fmla="*/ 0 h 3"/>
                      <a:gd name="T16" fmla="*/ 3 w 11"/>
                      <a:gd name="T17" fmla="*/ 1 h 3"/>
                      <a:gd name="T18" fmla="*/ 2 w 11"/>
                      <a:gd name="T19" fmla="*/ 0 h 3"/>
                      <a:gd name="T20" fmla="*/ 1 w 11"/>
                      <a:gd name="T21" fmla="*/ 0 h 3"/>
                      <a:gd name="T22" fmla="*/ 1 w 11"/>
                      <a:gd name="T23" fmla="*/ 1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3"/>
                      <a:gd name="T38" fmla="*/ 11 w 11"/>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3">
                        <a:moveTo>
                          <a:pt x="1" y="1"/>
                        </a:moveTo>
                        <a:lnTo>
                          <a:pt x="0" y="2"/>
                        </a:lnTo>
                        <a:lnTo>
                          <a:pt x="1" y="3"/>
                        </a:lnTo>
                        <a:lnTo>
                          <a:pt x="5" y="2"/>
                        </a:lnTo>
                        <a:lnTo>
                          <a:pt x="11" y="2"/>
                        </a:lnTo>
                        <a:lnTo>
                          <a:pt x="11" y="1"/>
                        </a:lnTo>
                        <a:lnTo>
                          <a:pt x="11" y="0"/>
                        </a:lnTo>
                        <a:lnTo>
                          <a:pt x="5" y="0"/>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6" name="Freeform 1695"/>
                  <p:cNvSpPr>
                    <a:spLocks/>
                  </p:cNvSpPr>
                  <p:nvPr/>
                </p:nvSpPr>
                <p:spPr bwMode="auto">
                  <a:xfrm>
                    <a:off x="3314" y="2435"/>
                    <a:ext cx="2" cy="1"/>
                  </a:xfrm>
                  <a:custGeom>
                    <a:avLst/>
                    <a:gdLst>
                      <a:gd name="T0" fmla="*/ 1 w 4"/>
                      <a:gd name="T1" fmla="*/ 3 h 3"/>
                      <a:gd name="T2" fmla="*/ 3 w 4"/>
                      <a:gd name="T3" fmla="*/ 3 h 3"/>
                      <a:gd name="T4" fmla="*/ 4 w 4"/>
                      <a:gd name="T5" fmla="*/ 2 h 3"/>
                      <a:gd name="T6" fmla="*/ 3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3" y="3"/>
                        </a:lnTo>
                        <a:lnTo>
                          <a:pt x="4" y="2"/>
                        </a:lnTo>
                        <a:lnTo>
                          <a:pt x="3"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7" name="Freeform 1696"/>
                  <p:cNvSpPr>
                    <a:spLocks/>
                  </p:cNvSpPr>
                  <p:nvPr/>
                </p:nvSpPr>
                <p:spPr bwMode="auto">
                  <a:xfrm>
                    <a:off x="3315" y="2435"/>
                    <a:ext cx="1" cy="1"/>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8" name="Freeform 1697"/>
                  <p:cNvSpPr>
                    <a:spLocks/>
                  </p:cNvSpPr>
                  <p:nvPr/>
                </p:nvSpPr>
                <p:spPr bwMode="auto">
                  <a:xfrm>
                    <a:off x="3315" y="2434"/>
                    <a:ext cx="2" cy="2"/>
                  </a:xfrm>
                  <a:custGeom>
                    <a:avLst/>
                    <a:gdLst>
                      <a:gd name="T0" fmla="*/ 1 w 3"/>
                      <a:gd name="T1" fmla="*/ 4 h 4"/>
                      <a:gd name="T2" fmla="*/ 2 w 3"/>
                      <a:gd name="T3" fmla="*/ 4 h 4"/>
                      <a:gd name="T4" fmla="*/ 3 w 3"/>
                      <a:gd name="T5" fmla="*/ 3 h 4"/>
                      <a:gd name="T6" fmla="*/ 2 w 3"/>
                      <a:gd name="T7" fmla="*/ 2 h 4"/>
                      <a:gd name="T8" fmla="*/ 1 w 3"/>
                      <a:gd name="T9" fmla="*/ 0 h 4"/>
                      <a:gd name="T10" fmla="*/ 0 w 3"/>
                      <a:gd name="T11" fmla="*/ 2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3"/>
                        </a:lnTo>
                        <a:lnTo>
                          <a:pt x="2" y="2"/>
                        </a:lnTo>
                        <a:lnTo>
                          <a:pt x="1" y="0"/>
                        </a:lnTo>
                        <a:lnTo>
                          <a:pt x="0" y="2"/>
                        </a:lnTo>
                        <a:lnTo>
                          <a:pt x="1" y="3"/>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19" name="Freeform 1698"/>
                  <p:cNvSpPr>
                    <a:spLocks/>
                  </p:cNvSpPr>
                  <p:nvPr/>
                </p:nvSpPr>
                <p:spPr bwMode="auto">
                  <a:xfrm>
                    <a:off x="3316" y="2434"/>
                    <a:ext cx="2" cy="1"/>
                  </a:xfrm>
                  <a:custGeom>
                    <a:avLst/>
                    <a:gdLst>
                      <a:gd name="T0" fmla="*/ 1 w 4"/>
                      <a:gd name="T1" fmla="*/ 2 h 3"/>
                      <a:gd name="T2" fmla="*/ 1 w 4"/>
                      <a:gd name="T3" fmla="*/ 3 h 3"/>
                      <a:gd name="T4" fmla="*/ 4 w 4"/>
                      <a:gd name="T5" fmla="*/ 3 h 3"/>
                      <a:gd name="T6" fmla="*/ 4 w 4"/>
                      <a:gd name="T7" fmla="*/ 2 h 3"/>
                      <a:gd name="T8" fmla="*/ 4 w 4"/>
                      <a:gd name="T9" fmla="*/ 0 h 3"/>
                      <a:gd name="T10" fmla="*/ 0 w 4"/>
                      <a:gd name="T11" fmla="*/ 0 h 3"/>
                      <a:gd name="T12" fmla="*/ 0 w 4"/>
                      <a:gd name="T13" fmla="*/ 0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1" y="3"/>
                        </a:lnTo>
                        <a:lnTo>
                          <a:pt x="4" y="3"/>
                        </a:lnTo>
                        <a:lnTo>
                          <a:pt x="4" y="2"/>
                        </a:lnTo>
                        <a:lnTo>
                          <a:pt x="4" y="0"/>
                        </a:lnTo>
                        <a:lnTo>
                          <a:pt x="0"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0" name="Freeform 1699"/>
                  <p:cNvSpPr>
                    <a:spLocks/>
                  </p:cNvSpPr>
                  <p:nvPr/>
                </p:nvSpPr>
                <p:spPr bwMode="auto">
                  <a:xfrm>
                    <a:off x="3318" y="2435"/>
                    <a:ext cx="1" cy="1"/>
                  </a:xfrm>
                  <a:custGeom>
                    <a:avLst/>
                    <a:gdLst>
                      <a:gd name="T0" fmla="*/ 1 w 3"/>
                      <a:gd name="T1" fmla="*/ 1 h 1"/>
                      <a:gd name="T2" fmla="*/ 3 w 3"/>
                      <a:gd name="T3" fmla="*/ 1 h 1"/>
                      <a:gd name="T4" fmla="*/ 0 w 3"/>
                      <a:gd name="T5" fmla="*/ 0 h 1"/>
                      <a:gd name="T6" fmla="*/ 1 w 3"/>
                      <a:gd name="T7" fmla="*/ 0 h 1"/>
                      <a:gd name="T8" fmla="*/ 1 w 3"/>
                      <a:gd name="T9" fmla="*/ 1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1"/>
                        </a:moveTo>
                        <a:lnTo>
                          <a:pt x="3" y="1"/>
                        </a:lnTo>
                        <a:lnTo>
                          <a:pt x="0"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1" name="Freeform 1700"/>
                  <p:cNvSpPr>
                    <a:spLocks/>
                  </p:cNvSpPr>
                  <p:nvPr/>
                </p:nvSpPr>
                <p:spPr bwMode="auto">
                  <a:xfrm>
                    <a:off x="3318" y="2434"/>
                    <a:ext cx="1" cy="1"/>
                  </a:xfrm>
                  <a:custGeom>
                    <a:avLst/>
                    <a:gdLst>
                      <a:gd name="T0" fmla="*/ 3 w 3"/>
                      <a:gd name="T1" fmla="*/ 3 h 3"/>
                      <a:gd name="T2" fmla="*/ 3 w 3"/>
                      <a:gd name="T3" fmla="*/ 0 h 3"/>
                      <a:gd name="T4" fmla="*/ 1 w 3"/>
                      <a:gd name="T5" fmla="*/ 0 h 3"/>
                      <a:gd name="T6" fmla="*/ 0 w 3"/>
                      <a:gd name="T7" fmla="*/ 0 h 3"/>
                      <a:gd name="T8" fmla="*/ 0 w 3"/>
                      <a:gd name="T9" fmla="*/ 2 h 3"/>
                      <a:gd name="T10" fmla="*/ 3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3" y="3"/>
                        </a:moveTo>
                        <a:lnTo>
                          <a:pt x="3" y="0"/>
                        </a:lnTo>
                        <a:lnTo>
                          <a:pt x="1" y="0"/>
                        </a:lnTo>
                        <a:lnTo>
                          <a:pt x="0" y="0"/>
                        </a:lnTo>
                        <a:lnTo>
                          <a:pt x="0" y="2"/>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2" name="Freeform 1701"/>
                  <p:cNvSpPr>
                    <a:spLocks/>
                  </p:cNvSpPr>
                  <p:nvPr/>
                </p:nvSpPr>
                <p:spPr bwMode="auto">
                  <a:xfrm>
                    <a:off x="3318" y="2434"/>
                    <a:ext cx="1" cy="1"/>
                  </a:xfrm>
                  <a:custGeom>
                    <a:avLst/>
                    <a:gdLst>
                      <a:gd name="T0" fmla="*/ 1 w 3"/>
                      <a:gd name="T1" fmla="*/ 1 h 3"/>
                      <a:gd name="T2" fmla="*/ 1 w 3"/>
                      <a:gd name="T3" fmla="*/ 3 h 3"/>
                      <a:gd name="T4" fmla="*/ 3 w 3"/>
                      <a:gd name="T5" fmla="*/ 3 h 3"/>
                      <a:gd name="T6" fmla="*/ 3 w 3"/>
                      <a:gd name="T7" fmla="*/ 1 h 3"/>
                      <a:gd name="T8" fmla="*/ 3 w 3"/>
                      <a:gd name="T9" fmla="*/ 0 h 3"/>
                      <a:gd name="T10" fmla="*/ 0 w 3"/>
                      <a:gd name="T11" fmla="*/ 0 h 3"/>
                      <a:gd name="T12" fmla="*/ 0 w 3"/>
                      <a:gd name="T13" fmla="*/ 1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1" y="3"/>
                        </a:lnTo>
                        <a:lnTo>
                          <a:pt x="3" y="3"/>
                        </a:lnTo>
                        <a:lnTo>
                          <a:pt x="3" y="1"/>
                        </a:lnTo>
                        <a:lnTo>
                          <a:pt x="3" y="0"/>
                        </a:lnTo>
                        <a:lnTo>
                          <a:pt x="0" y="0"/>
                        </a:lnTo>
                        <a:lnTo>
                          <a:pt x="0" y="1"/>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3" name="Freeform 1702"/>
                  <p:cNvSpPr>
                    <a:spLocks/>
                  </p:cNvSpPr>
                  <p:nvPr/>
                </p:nvSpPr>
                <p:spPr bwMode="auto">
                  <a:xfrm>
                    <a:off x="3318" y="2433"/>
                    <a:ext cx="2" cy="2"/>
                  </a:xfrm>
                  <a:custGeom>
                    <a:avLst/>
                    <a:gdLst>
                      <a:gd name="T0" fmla="*/ 2 w 4"/>
                      <a:gd name="T1" fmla="*/ 4 h 4"/>
                      <a:gd name="T2" fmla="*/ 3 w 4"/>
                      <a:gd name="T3" fmla="*/ 4 h 4"/>
                      <a:gd name="T4" fmla="*/ 4 w 4"/>
                      <a:gd name="T5" fmla="*/ 2 h 4"/>
                      <a:gd name="T6" fmla="*/ 3 w 4"/>
                      <a:gd name="T7" fmla="*/ 1 h 4"/>
                      <a:gd name="T8" fmla="*/ 2 w 4"/>
                      <a:gd name="T9" fmla="*/ 0 h 4"/>
                      <a:gd name="T10" fmla="*/ 0 w 4"/>
                      <a:gd name="T11" fmla="*/ 1 h 4"/>
                      <a:gd name="T12" fmla="*/ 2 w 4"/>
                      <a:gd name="T13" fmla="*/ 2 h 4"/>
                      <a:gd name="T14" fmla="*/ 2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3" y="4"/>
                        </a:lnTo>
                        <a:lnTo>
                          <a:pt x="4" y="2"/>
                        </a:lnTo>
                        <a:lnTo>
                          <a:pt x="3" y="1"/>
                        </a:lnTo>
                        <a:lnTo>
                          <a:pt x="2" y="0"/>
                        </a:lnTo>
                        <a:lnTo>
                          <a:pt x="0" y="1"/>
                        </a:lnTo>
                        <a:lnTo>
                          <a:pt x="2" y="2"/>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4" name="Freeform 1703"/>
                  <p:cNvSpPr>
                    <a:spLocks/>
                  </p:cNvSpPr>
                  <p:nvPr/>
                </p:nvSpPr>
                <p:spPr bwMode="auto">
                  <a:xfrm>
                    <a:off x="3319" y="2433"/>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5" name="Freeform 1704"/>
                  <p:cNvSpPr>
                    <a:spLocks/>
                  </p:cNvSpPr>
                  <p:nvPr/>
                </p:nvSpPr>
                <p:spPr bwMode="auto">
                  <a:xfrm>
                    <a:off x="3319" y="2432"/>
                    <a:ext cx="2" cy="2"/>
                  </a:xfrm>
                  <a:custGeom>
                    <a:avLst/>
                    <a:gdLst>
                      <a:gd name="T0" fmla="*/ 1 w 3"/>
                      <a:gd name="T1" fmla="*/ 3 h 3"/>
                      <a:gd name="T2" fmla="*/ 2 w 3"/>
                      <a:gd name="T3" fmla="*/ 3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2" y="3"/>
                        </a:lnTo>
                        <a:lnTo>
                          <a:pt x="3"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6" name="Freeform 1705"/>
                  <p:cNvSpPr>
                    <a:spLocks/>
                  </p:cNvSpPr>
                  <p:nvPr/>
                </p:nvSpPr>
                <p:spPr bwMode="auto">
                  <a:xfrm>
                    <a:off x="3320" y="2432"/>
                    <a:ext cx="1" cy="2"/>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7" name="Freeform 1706"/>
                  <p:cNvSpPr>
                    <a:spLocks/>
                  </p:cNvSpPr>
                  <p:nvPr/>
                </p:nvSpPr>
                <p:spPr bwMode="auto">
                  <a:xfrm>
                    <a:off x="3320" y="2432"/>
                    <a:ext cx="2" cy="2"/>
                  </a:xfrm>
                  <a:custGeom>
                    <a:avLst/>
                    <a:gdLst>
                      <a:gd name="T0" fmla="*/ 1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1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2"/>
                        </a:moveTo>
                        <a:lnTo>
                          <a:pt x="2" y="2"/>
                        </a:lnTo>
                        <a:lnTo>
                          <a:pt x="2" y="0"/>
                        </a:lnTo>
                        <a:lnTo>
                          <a:pt x="1" y="0"/>
                        </a:lnTo>
                        <a:lnTo>
                          <a:pt x="0" y="0"/>
                        </a:lnTo>
                        <a:lnTo>
                          <a:pt x="0" y="1"/>
                        </a:lnTo>
                        <a:lnTo>
                          <a:pt x="1"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8" name="Freeform 1707"/>
                  <p:cNvSpPr>
                    <a:spLocks/>
                  </p:cNvSpPr>
                  <p:nvPr/>
                </p:nvSpPr>
                <p:spPr bwMode="auto">
                  <a:xfrm>
                    <a:off x="3320" y="2431"/>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29" name="Freeform 1708"/>
                  <p:cNvSpPr>
                    <a:spLocks/>
                  </p:cNvSpPr>
                  <p:nvPr/>
                </p:nvSpPr>
                <p:spPr bwMode="auto">
                  <a:xfrm>
                    <a:off x="3321" y="2431"/>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0" name="Freeform 1709"/>
                  <p:cNvSpPr>
                    <a:spLocks/>
                  </p:cNvSpPr>
                  <p:nvPr/>
                </p:nvSpPr>
                <p:spPr bwMode="auto">
                  <a:xfrm>
                    <a:off x="3322" y="2431"/>
                    <a:ext cx="1" cy="1"/>
                  </a:xfrm>
                  <a:custGeom>
                    <a:avLst/>
                    <a:gdLst>
                      <a:gd name="T0" fmla="*/ 1 w 3"/>
                      <a:gd name="T1" fmla="*/ 2 h 2"/>
                      <a:gd name="T2" fmla="*/ 3 w 3"/>
                      <a:gd name="T3" fmla="*/ 2 h 2"/>
                      <a:gd name="T4" fmla="*/ 3 w 3"/>
                      <a:gd name="T5" fmla="*/ 0 h 2"/>
                      <a:gd name="T6" fmla="*/ 1 w 3"/>
                      <a:gd name="T7" fmla="*/ 0 h 2"/>
                      <a:gd name="T8" fmla="*/ 0 w 3"/>
                      <a:gd name="T9" fmla="*/ 0 h 2"/>
                      <a:gd name="T10" fmla="*/ 0 w 3"/>
                      <a:gd name="T11" fmla="*/ 1 h 2"/>
                      <a:gd name="T12" fmla="*/ 1 w 3"/>
                      <a:gd name="T13" fmla="*/ 1 h 2"/>
                      <a:gd name="T14" fmla="*/ 1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2"/>
                        </a:moveTo>
                        <a:lnTo>
                          <a:pt x="3" y="2"/>
                        </a:lnTo>
                        <a:lnTo>
                          <a:pt x="3" y="0"/>
                        </a:lnTo>
                        <a:lnTo>
                          <a:pt x="1" y="0"/>
                        </a:lnTo>
                        <a:lnTo>
                          <a:pt x="0" y="0"/>
                        </a:lnTo>
                        <a:lnTo>
                          <a:pt x="0" y="1"/>
                        </a:lnTo>
                        <a:lnTo>
                          <a:pt x="1"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1" name="Freeform 1710"/>
                  <p:cNvSpPr>
                    <a:spLocks/>
                  </p:cNvSpPr>
                  <p:nvPr/>
                </p:nvSpPr>
                <p:spPr bwMode="auto">
                  <a:xfrm>
                    <a:off x="3322" y="2430"/>
                    <a:ext cx="1" cy="2"/>
                  </a:xfrm>
                  <a:custGeom>
                    <a:avLst/>
                    <a:gdLst>
                      <a:gd name="T0" fmla="*/ 1 w 4"/>
                      <a:gd name="T1" fmla="*/ 3 h 4"/>
                      <a:gd name="T2" fmla="*/ 3 w 4"/>
                      <a:gd name="T3" fmla="*/ 4 h 4"/>
                      <a:gd name="T4" fmla="*/ 4 w 4"/>
                      <a:gd name="T5" fmla="*/ 3 h 4"/>
                      <a:gd name="T6" fmla="*/ 3 w 4"/>
                      <a:gd name="T7" fmla="*/ 1 h 4"/>
                      <a:gd name="T8" fmla="*/ 1 w 4"/>
                      <a:gd name="T9" fmla="*/ 0 h 4"/>
                      <a:gd name="T10" fmla="*/ 0 w 4"/>
                      <a:gd name="T11" fmla="*/ 1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3" y="4"/>
                        </a:lnTo>
                        <a:lnTo>
                          <a:pt x="4" y="3"/>
                        </a:lnTo>
                        <a:lnTo>
                          <a:pt x="3" y="1"/>
                        </a:lnTo>
                        <a:lnTo>
                          <a:pt x="1" y="0"/>
                        </a:lnTo>
                        <a:lnTo>
                          <a:pt x="0" y="1"/>
                        </a:lnTo>
                        <a:lnTo>
                          <a:pt x="0" y="3"/>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2" name="Freeform 1711"/>
                  <p:cNvSpPr>
                    <a:spLocks/>
                  </p:cNvSpPr>
                  <p:nvPr/>
                </p:nvSpPr>
                <p:spPr bwMode="auto">
                  <a:xfrm>
                    <a:off x="3322" y="2430"/>
                    <a:ext cx="1" cy="1"/>
                  </a:xfrm>
                  <a:custGeom>
                    <a:avLst/>
                    <a:gdLst>
                      <a:gd name="T0" fmla="*/ 2 w 3"/>
                      <a:gd name="T1" fmla="*/ 1 h 3"/>
                      <a:gd name="T2" fmla="*/ 2 w 3"/>
                      <a:gd name="T3" fmla="*/ 3 h 3"/>
                      <a:gd name="T4" fmla="*/ 3 w 3"/>
                      <a:gd name="T5" fmla="*/ 3 h 3"/>
                      <a:gd name="T6" fmla="*/ 3 w 3"/>
                      <a:gd name="T7" fmla="*/ 1 h 3"/>
                      <a:gd name="T8" fmla="*/ 3 w 3"/>
                      <a:gd name="T9" fmla="*/ 0 h 3"/>
                      <a:gd name="T10" fmla="*/ 0 w 3"/>
                      <a:gd name="T11" fmla="*/ 0 h 3"/>
                      <a:gd name="T12" fmla="*/ 0 w 3"/>
                      <a:gd name="T13" fmla="*/ 0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2" y="3"/>
                        </a:lnTo>
                        <a:lnTo>
                          <a:pt x="3" y="3"/>
                        </a:lnTo>
                        <a:lnTo>
                          <a:pt x="3" y="1"/>
                        </a:lnTo>
                        <a:lnTo>
                          <a:pt x="3" y="0"/>
                        </a:lnTo>
                        <a:lnTo>
                          <a:pt x="0"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3" name="Freeform 1712"/>
                  <p:cNvSpPr>
                    <a:spLocks/>
                  </p:cNvSpPr>
                  <p:nvPr/>
                </p:nvSpPr>
                <p:spPr bwMode="auto">
                  <a:xfrm>
                    <a:off x="3323" y="2430"/>
                    <a:ext cx="1" cy="1"/>
                  </a:xfrm>
                  <a:custGeom>
                    <a:avLst/>
                    <a:gdLst>
                      <a:gd name="T0" fmla="*/ 1 w 2"/>
                      <a:gd name="T1" fmla="*/ 4 h 4"/>
                      <a:gd name="T2" fmla="*/ 2 w 2"/>
                      <a:gd name="T3" fmla="*/ 4 h 4"/>
                      <a:gd name="T4" fmla="*/ 2 w 2"/>
                      <a:gd name="T5" fmla="*/ 0 h 4"/>
                      <a:gd name="T6" fmla="*/ 1 w 2"/>
                      <a:gd name="T7" fmla="*/ 0 h 4"/>
                      <a:gd name="T8" fmla="*/ 0 w 2"/>
                      <a:gd name="T9" fmla="*/ 0 h 4"/>
                      <a:gd name="T10" fmla="*/ 0 w 2"/>
                      <a:gd name="T11" fmla="*/ 2 h 4"/>
                      <a:gd name="T12" fmla="*/ 1 w 2"/>
                      <a:gd name="T13" fmla="*/ 2 h 4"/>
                      <a:gd name="T14" fmla="*/ 1 w 2"/>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4"/>
                        </a:moveTo>
                        <a:lnTo>
                          <a:pt x="2" y="4"/>
                        </a:lnTo>
                        <a:lnTo>
                          <a:pt x="2" y="0"/>
                        </a:lnTo>
                        <a:lnTo>
                          <a:pt x="1" y="0"/>
                        </a:lnTo>
                        <a:lnTo>
                          <a:pt x="0" y="0"/>
                        </a:lnTo>
                        <a:lnTo>
                          <a:pt x="0" y="2"/>
                        </a:lnTo>
                        <a:lnTo>
                          <a:pt x="1" y="2"/>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4" name="Freeform 1713"/>
                  <p:cNvSpPr>
                    <a:spLocks/>
                  </p:cNvSpPr>
                  <p:nvPr/>
                </p:nvSpPr>
                <p:spPr bwMode="auto">
                  <a:xfrm>
                    <a:off x="3323" y="2428"/>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5" name="Freeform 1714"/>
                  <p:cNvSpPr>
                    <a:spLocks/>
                  </p:cNvSpPr>
                  <p:nvPr/>
                </p:nvSpPr>
                <p:spPr bwMode="auto">
                  <a:xfrm>
                    <a:off x="3323" y="2428"/>
                    <a:ext cx="2" cy="2"/>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6" name="Freeform 1715"/>
                  <p:cNvSpPr>
                    <a:spLocks/>
                  </p:cNvSpPr>
                  <p:nvPr/>
                </p:nvSpPr>
                <p:spPr bwMode="auto">
                  <a:xfrm>
                    <a:off x="3323" y="2427"/>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7" name="Freeform 1716"/>
                  <p:cNvSpPr>
                    <a:spLocks/>
                  </p:cNvSpPr>
                  <p:nvPr/>
                </p:nvSpPr>
                <p:spPr bwMode="auto">
                  <a:xfrm>
                    <a:off x="3324" y="2426"/>
                    <a:ext cx="1" cy="2"/>
                  </a:xfrm>
                  <a:custGeom>
                    <a:avLst/>
                    <a:gdLst>
                      <a:gd name="T0" fmla="*/ 2 w 2"/>
                      <a:gd name="T1" fmla="*/ 6 h 6"/>
                      <a:gd name="T2" fmla="*/ 2 w 2"/>
                      <a:gd name="T3" fmla="*/ 6 h 6"/>
                      <a:gd name="T4" fmla="*/ 2 w 2"/>
                      <a:gd name="T5" fmla="*/ 0 h 6"/>
                      <a:gd name="T6" fmla="*/ 1 w 2"/>
                      <a:gd name="T7" fmla="*/ 0 h 6"/>
                      <a:gd name="T8" fmla="*/ 0 w 2"/>
                      <a:gd name="T9" fmla="*/ 0 h 6"/>
                      <a:gd name="T10" fmla="*/ 0 w 2"/>
                      <a:gd name="T11" fmla="*/ 5 h 6"/>
                      <a:gd name="T12" fmla="*/ 1 w 2"/>
                      <a:gd name="T13" fmla="*/ 5 h 6"/>
                      <a:gd name="T14" fmla="*/ 2 w 2"/>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2" y="6"/>
                        </a:moveTo>
                        <a:lnTo>
                          <a:pt x="2" y="6"/>
                        </a:lnTo>
                        <a:lnTo>
                          <a:pt x="2" y="0"/>
                        </a:lnTo>
                        <a:lnTo>
                          <a:pt x="1" y="0"/>
                        </a:lnTo>
                        <a:lnTo>
                          <a:pt x="0" y="0"/>
                        </a:lnTo>
                        <a:lnTo>
                          <a:pt x="0" y="5"/>
                        </a:lnTo>
                        <a:lnTo>
                          <a:pt x="1" y="5"/>
                        </a:lnTo>
                        <a:lnTo>
                          <a:pt x="2"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8" name="Freeform 1717"/>
                  <p:cNvSpPr>
                    <a:spLocks/>
                  </p:cNvSpPr>
                  <p:nvPr/>
                </p:nvSpPr>
                <p:spPr bwMode="auto">
                  <a:xfrm>
                    <a:off x="3324" y="2425"/>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39" name="Freeform 1718"/>
                  <p:cNvSpPr>
                    <a:spLocks/>
                  </p:cNvSpPr>
                  <p:nvPr/>
                </p:nvSpPr>
                <p:spPr bwMode="auto">
                  <a:xfrm>
                    <a:off x="3324" y="2424"/>
                    <a:ext cx="2" cy="2"/>
                  </a:xfrm>
                  <a:custGeom>
                    <a:avLst/>
                    <a:gdLst>
                      <a:gd name="T0" fmla="*/ 2 w 3"/>
                      <a:gd name="T1" fmla="*/ 3 h 3"/>
                      <a:gd name="T2" fmla="*/ 2 w 3"/>
                      <a:gd name="T3" fmla="*/ 3 h 3"/>
                      <a:gd name="T4" fmla="*/ 3 w 3"/>
                      <a:gd name="T5" fmla="*/ 1 h 3"/>
                      <a:gd name="T6" fmla="*/ 2 w 3"/>
                      <a:gd name="T7" fmla="*/ 0 h 3"/>
                      <a:gd name="T8" fmla="*/ 1 w 3"/>
                      <a:gd name="T9" fmla="*/ 1 h 3"/>
                      <a:gd name="T10" fmla="*/ 0 w 3"/>
                      <a:gd name="T11" fmla="*/ 2 h 3"/>
                      <a:gd name="T12" fmla="*/ 1 w 3"/>
                      <a:gd name="T13" fmla="*/ 3 h 3"/>
                      <a:gd name="T14" fmla="*/ 2 w 3"/>
                      <a:gd name="T15" fmla="*/ 2 h 3"/>
                      <a:gd name="T16" fmla="*/ 2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3"/>
                        </a:moveTo>
                        <a:lnTo>
                          <a:pt x="2" y="3"/>
                        </a:lnTo>
                        <a:lnTo>
                          <a:pt x="3" y="1"/>
                        </a:lnTo>
                        <a:lnTo>
                          <a:pt x="2" y="0"/>
                        </a:lnTo>
                        <a:lnTo>
                          <a:pt x="1" y="1"/>
                        </a:lnTo>
                        <a:lnTo>
                          <a:pt x="0" y="2"/>
                        </a:lnTo>
                        <a:lnTo>
                          <a:pt x="1" y="3"/>
                        </a:lnTo>
                        <a:lnTo>
                          <a:pt x="2" y="2"/>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0" name="Freeform 1719"/>
                  <p:cNvSpPr>
                    <a:spLocks/>
                  </p:cNvSpPr>
                  <p:nvPr/>
                </p:nvSpPr>
                <p:spPr bwMode="auto">
                  <a:xfrm>
                    <a:off x="3324" y="2423"/>
                    <a:ext cx="1" cy="3"/>
                  </a:xfrm>
                  <a:custGeom>
                    <a:avLst/>
                    <a:gdLst>
                      <a:gd name="T0" fmla="*/ 1 w 2"/>
                      <a:gd name="T1" fmla="*/ 5 h 6"/>
                      <a:gd name="T2" fmla="*/ 2 w 2"/>
                      <a:gd name="T3" fmla="*/ 5 h 6"/>
                      <a:gd name="T4" fmla="*/ 2 w 2"/>
                      <a:gd name="T5" fmla="*/ 0 h 6"/>
                      <a:gd name="T6" fmla="*/ 1 w 2"/>
                      <a:gd name="T7" fmla="*/ 0 h 6"/>
                      <a:gd name="T8" fmla="*/ 0 w 2"/>
                      <a:gd name="T9" fmla="*/ 0 h 6"/>
                      <a:gd name="T10" fmla="*/ 0 w 2"/>
                      <a:gd name="T11" fmla="*/ 6 h 6"/>
                      <a:gd name="T12" fmla="*/ 0 w 2"/>
                      <a:gd name="T13" fmla="*/ 6 h 6"/>
                      <a:gd name="T14" fmla="*/ 1 w 2"/>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1" y="5"/>
                        </a:moveTo>
                        <a:lnTo>
                          <a:pt x="2" y="5"/>
                        </a:lnTo>
                        <a:lnTo>
                          <a:pt x="2" y="0"/>
                        </a:lnTo>
                        <a:lnTo>
                          <a:pt x="1" y="0"/>
                        </a:lnTo>
                        <a:lnTo>
                          <a:pt x="0" y="0"/>
                        </a:lnTo>
                        <a:lnTo>
                          <a:pt x="0" y="6"/>
                        </a:lnTo>
                        <a:lnTo>
                          <a:pt x="1"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1" name="Freeform 1720"/>
                  <p:cNvSpPr>
                    <a:spLocks/>
                  </p:cNvSpPr>
                  <p:nvPr/>
                </p:nvSpPr>
                <p:spPr bwMode="auto">
                  <a:xfrm>
                    <a:off x="3323" y="2422"/>
                    <a:ext cx="2" cy="1"/>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2" name="Freeform 1721"/>
                  <p:cNvSpPr>
                    <a:spLocks/>
                  </p:cNvSpPr>
                  <p:nvPr/>
                </p:nvSpPr>
                <p:spPr bwMode="auto">
                  <a:xfrm>
                    <a:off x="3323" y="2422"/>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3" name="Freeform 1722"/>
                  <p:cNvSpPr>
                    <a:spLocks/>
                  </p:cNvSpPr>
                  <p:nvPr/>
                </p:nvSpPr>
                <p:spPr bwMode="auto">
                  <a:xfrm>
                    <a:off x="3323" y="2420"/>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4" name="Freeform 1723"/>
                  <p:cNvSpPr>
                    <a:spLocks/>
                  </p:cNvSpPr>
                  <p:nvPr/>
                </p:nvSpPr>
                <p:spPr bwMode="auto">
                  <a:xfrm>
                    <a:off x="3323" y="2420"/>
                    <a:ext cx="1" cy="2"/>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5" name="Freeform 1724"/>
                  <p:cNvSpPr>
                    <a:spLocks/>
                  </p:cNvSpPr>
                  <p:nvPr/>
                </p:nvSpPr>
                <p:spPr bwMode="auto">
                  <a:xfrm>
                    <a:off x="3320" y="2417"/>
                    <a:ext cx="4" cy="4"/>
                  </a:xfrm>
                  <a:custGeom>
                    <a:avLst/>
                    <a:gdLst>
                      <a:gd name="T0" fmla="*/ 7 w 7"/>
                      <a:gd name="T1" fmla="*/ 6 h 7"/>
                      <a:gd name="T2" fmla="*/ 7 w 7"/>
                      <a:gd name="T3" fmla="*/ 5 h 7"/>
                      <a:gd name="T4" fmla="*/ 2 w 7"/>
                      <a:gd name="T5" fmla="*/ 0 h 7"/>
                      <a:gd name="T6" fmla="*/ 1 w 7"/>
                      <a:gd name="T7" fmla="*/ 1 h 7"/>
                      <a:gd name="T8" fmla="*/ 0 w 7"/>
                      <a:gd name="T9" fmla="*/ 2 h 7"/>
                      <a:gd name="T10" fmla="*/ 5 w 7"/>
                      <a:gd name="T11" fmla="*/ 7 h 7"/>
                      <a:gd name="T12" fmla="*/ 6 w 7"/>
                      <a:gd name="T13" fmla="*/ 6 h 7"/>
                      <a:gd name="T14" fmla="*/ 7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7" y="6"/>
                        </a:moveTo>
                        <a:lnTo>
                          <a:pt x="7" y="5"/>
                        </a:lnTo>
                        <a:lnTo>
                          <a:pt x="2" y="0"/>
                        </a:lnTo>
                        <a:lnTo>
                          <a:pt x="1" y="1"/>
                        </a:lnTo>
                        <a:lnTo>
                          <a:pt x="0" y="2"/>
                        </a:lnTo>
                        <a:lnTo>
                          <a:pt x="5" y="7"/>
                        </a:lnTo>
                        <a:lnTo>
                          <a:pt x="6" y="6"/>
                        </a:lnTo>
                        <a:lnTo>
                          <a:pt x="7"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6" name="Freeform 1725"/>
                  <p:cNvSpPr>
                    <a:spLocks/>
                  </p:cNvSpPr>
                  <p:nvPr/>
                </p:nvSpPr>
                <p:spPr bwMode="auto">
                  <a:xfrm>
                    <a:off x="3321" y="2417"/>
                    <a:ext cx="1" cy="2"/>
                  </a:xfrm>
                  <a:custGeom>
                    <a:avLst/>
                    <a:gdLst>
                      <a:gd name="T0" fmla="*/ 1 w 1"/>
                      <a:gd name="T1" fmla="*/ 1 h 4"/>
                      <a:gd name="T2" fmla="*/ 0 w 1"/>
                      <a:gd name="T3" fmla="*/ 0 h 4"/>
                      <a:gd name="T4" fmla="*/ 0 w 1"/>
                      <a:gd name="T5" fmla="*/ 4 h 4"/>
                      <a:gd name="T6" fmla="*/ 0 w 1"/>
                      <a:gd name="T7" fmla="*/ 2 h 4"/>
                      <a:gd name="T8" fmla="*/ 1 w 1"/>
                      <a:gd name="T9" fmla="*/ 1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1" y="1"/>
                        </a:moveTo>
                        <a:lnTo>
                          <a:pt x="0" y="0"/>
                        </a:lnTo>
                        <a:lnTo>
                          <a:pt x="0" y="4"/>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7" name="Freeform 1726"/>
                  <p:cNvSpPr>
                    <a:spLocks/>
                  </p:cNvSpPr>
                  <p:nvPr/>
                </p:nvSpPr>
                <p:spPr bwMode="auto">
                  <a:xfrm>
                    <a:off x="3320" y="2417"/>
                    <a:ext cx="1" cy="2"/>
                  </a:xfrm>
                  <a:custGeom>
                    <a:avLst/>
                    <a:gdLst>
                      <a:gd name="T0" fmla="*/ 1 w 1"/>
                      <a:gd name="T1" fmla="*/ 0 h 4"/>
                      <a:gd name="T2" fmla="*/ 0 w 1"/>
                      <a:gd name="T3" fmla="*/ 0 h 4"/>
                      <a:gd name="T4" fmla="*/ 0 w 1"/>
                      <a:gd name="T5" fmla="*/ 2 h 4"/>
                      <a:gd name="T6" fmla="*/ 0 w 1"/>
                      <a:gd name="T7" fmla="*/ 4 h 4"/>
                      <a:gd name="T8" fmla="*/ 1 w 1"/>
                      <a:gd name="T9" fmla="*/ 4 h 4"/>
                      <a:gd name="T10" fmla="*/ 1 w 1"/>
                      <a:gd name="T11" fmla="*/ 0 h 4"/>
                      <a:gd name="T12" fmla="*/ 0 60000 65536"/>
                      <a:gd name="T13" fmla="*/ 0 60000 65536"/>
                      <a:gd name="T14" fmla="*/ 0 60000 65536"/>
                      <a:gd name="T15" fmla="*/ 0 60000 65536"/>
                      <a:gd name="T16" fmla="*/ 0 60000 65536"/>
                      <a:gd name="T17" fmla="*/ 0 60000 65536"/>
                      <a:gd name="T18" fmla="*/ 0 w 1"/>
                      <a:gd name="T19" fmla="*/ 0 h 4"/>
                      <a:gd name="T20" fmla="*/ 1 w 1"/>
                      <a:gd name="T21" fmla="*/ 4 h 4"/>
                    </a:gdLst>
                    <a:ahLst/>
                    <a:cxnLst>
                      <a:cxn ang="T12">
                        <a:pos x="T0" y="T1"/>
                      </a:cxn>
                      <a:cxn ang="T13">
                        <a:pos x="T2" y="T3"/>
                      </a:cxn>
                      <a:cxn ang="T14">
                        <a:pos x="T4" y="T5"/>
                      </a:cxn>
                      <a:cxn ang="T15">
                        <a:pos x="T6" y="T7"/>
                      </a:cxn>
                      <a:cxn ang="T16">
                        <a:pos x="T8" y="T9"/>
                      </a:cxn>
                      <a:cxn ang="T17">
                        <a:pos x="T10" y="T11"/>
                      </a:cxn>
                    </a:cxnLst>
                    <a:rect l="T18" t="T19" r="T20" b="T21"/>
                    <a:pathLst>
                      <a:path w="1" h="4">
                        <a:moveTo>
                          <a:pt x="1" y="0"/>
                        </a:moveTo>
                        <a:lnTo>
                          <a:pt x="0" y="0"/>
                        </a:lnTo>
                        <a:lnTo>
                          <a:pt x="0" y="2"/>
                        </a:lnTo>
                        <a:lnTo>
                          <a:pt x="0" y="4"/>
                        </a:lnTo>
                        <a:lnTo>
                          <a:pt x="1" y="4"/>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8" name="Freeform 1727"/>
                  <p:cNvSpPr>
                    <a:spLocks/>
                  </p:cNvSpPr>
                  <p:nvPr/>
                </p:nvSpPr>
                <p:spPr bwMode="auto">
                  <a:xfrm>
                    <a:off x="3320" y="2417"/>
                    <a:ext cx="1" cy="2"/>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1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3"/>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49" name="Freeform 1728"/>
                  <p:cNvSpPr>
                    <a:spLocks/>
                  </p:cNvSpPr>
                  <p:nvPr/>
                </p:nvSpPr>
                <p:spPr bwMode="auto">
                  <a:xfrm>
                    <a:off x="3320" y="2416"/>
                    <a:ext cx="1" cy="3"/>
                  </a:xfrm>
                  <a:custGeom>
                    <a:avLst/>
                    <a:gdLst>
                      <a:gd name="T0" fmla="*/ 2 w 2"/>
                      <a:gd name="T1" fmla="*/ 2 h 4"/>
                      <a:gd name="T2" fmla="*/ 2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2" y="0"/>
                        </a:lnTo>
                        <a:lnTo>
                          <a:pt x="0" y="0"/>
                        </a:lnTo>
                        <a:lnTo>
                          <a:pt x="0" y="2"/>
                        </a:lnTo>
                        <a:lnTo>
                          <a:pt x="0" y="4"/>
                        </a:lnTo>
                        <a:lnTo>
                          <a:pt x="1" y="4"/>
                        </a:lnTo>
                        <a:lnTo>
                          <a:pt x="1" y="2"/>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0" name="Freeform 1729"/>
                  <p:cNvSpPr>
                    <a:spLocks/>
                  </p:cNvSpPr>
                  <p:nvPr/>
                </p:nvSpPr>
                <p:spPr bwMode="auto">
                  <a:xfrm>
                    <a:off x="3319" y="2416"/>
                    <a:ext cx="1" cy="3"/>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1" name="Freeform 1730"/>
                  <p:cNvSpPr>
                    <a:spLocks/>
                  </p:cNvSpPr>
                  <p:nvPr/>
                </p:nvSpPr>
                <p:spPr bwMode="auto">
                  <a:xfrm>
                    <a:off x="3319" y="2416"/>
                    <a:ext cx="1" cy="2"/>
                  </a:xfrm>
                  <a:custGeom>
                    <a:avLst/>
                    <a:gdLst>
                      <a:gd name="T0" fmla="*/ 2 w 2"/>
                      <a:gd name="T1" fmla="*/ 1 h 4"/>
                      <a:gd name="T2" fmla="*/ 1 w 2"/>
                      <a:gd name="T3" fmla="*/ 0 h 4"/>
                      <a:gd name="T4" fmla="*/ 0 w 2"/>
                      <a:gd name="T5" fmla="*/ 0 h 4"/>
                      <a:gd name="T6" fmla="*/ 0 w 2"/>
                      <a:gd name="T7" fmla="*/ 2 h 4"/>
                      <a:gd name="T8" fmla="*/ 0 w 2"/>
                      <a:gd name="T9" fmla="*/ 4 h 4"/>
                      <a:gd name="T10" fmla="*/ 1 w 2"/>
                      <a:gd name="T11" fmla="*/ 4 h 4"/>
                      <a:gd name="T12" fmla="*/ 1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1" y="0"/>
                        </a:lnTo>
                        <a:lnTo>
                          <a:pt x="0" y="0"/>
                        </a:lnTo>
                        <a:lnTo>
                          <a:pt x="0" y="2"/>
                        </a:lnTo>
                        <a:lnTo>
                          <a:pt x="0" y="4"/>
                        </a:lnTo>
                        <a:lnTo>
                          <a:pt x="1" y="4"/>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2" name="Freeform 1731"/>
                  <p:cNvSpPr>
                    <a:spLocks/>
                  </p:cNvSpPr>
                  <p:nvPr/>
                </p:nvSpPr>
                <p:spPr bwMode="auto">
                  <a:xfrm>
                    <a:off x="3318" y="2416"/>
                    <a:ext cx="1" cy="2"/>
                  </a:xfrm>
                  <a:custGeom>
                    <a:avLst/>
                    <a:gdLst>
                      <a:gd name="T0" fmla="*/ 3 w 4"/>
                      <a:gd name="T1" fmla="*/ 2 h 4"/>
                      <a:gd name="T2" fmla="*/ 4 w 4"/>
                      <a:gd name="T3" fmla="*/ 1 h 4"/>
                      <a:gd name="T4" fmla="*/ 3 w 4"/>
                      <a:gd name="T5" fmla="*/ 0 h 4"/>
                      <a:gd name="T6" fmla="*/ 1 w 4"/>
                      <a:gd name="T7" fmla="*/ 1 h 4"/>
                      <a:gd name="T8" fmla="*/ 0 w 4"/>
                      <a:gd name="T9" fmla="*/ 2 h 4"/>
                      <a:gd name="T10" fmla="*/ 3 w 4"/>
                      <a:gd name="T11" fmla="*/ 4 h 4"/>
                      <a:gd name="T12" fmla="*/ 3 w 4"/>
                      <a:gd name="T13" fmla="*/ 4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1"/>
                        </a:lnTo>
                        <a:lnTo>
                          <a:pt x="3" y="0"/>
                        </a:lnTo>
                        <a:lnTo>
                          <a:pt x="1" y="1"/>
                        </a:lnTo>
                        <a:lnTo>
                          <a:pt x="0" y="2"/>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3" name="Freeform 1732"/>
                  <p:cNvSpPr>
                    <a:spLocks/>
                  </p:cNvSpPr>
                  <p:nvPr/>
                </p:nvSpPr>
                <p:spPr bwMode="auto">
                  <a:xfrm>
                    <a:off x="3318" y="2415"/>
                    <a:ext cx="1" cy="2"/>
                  </a:xfrm>
                  <a:custGeom>
                    <a:avLst/>
                    <a:gdLst>
                      <a:gd name="T0" fmla="*/ 3 w 3"/>
                      <a:gd name="T1" fmla="*/ 2 h 5"/>
                      <a:gd name="T2" fmla="*/ 1 w 3"/>
                      <a:gd name="T3" fmla="*/ 0 h 5"/>
                      <a:gd name="T4" fmla="*/ 0 w 3"/>
                      <a:gd name="T5" fmla="*/ 0 h 5"/>
                      <a:gd name="T6" fmla="*/ 0 w 3"/>
                      <a:gd name="T7" fmla="*/ 3 h 5"/>
                      <a:gd name="T8" fmla="*/ 0 w 3"/>
                      <a:gd name="T9" fmla="*/ 5 h 5"/>
                      <a:gd name="T10" fmla="*/ 1 w 3"/>
                      <a:gd name="T11" fmla="*/ 5 h 5"/>
                      <a:gd name="T12" fmla="*/ 1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1" y="0"/>
                        </a:lnTo>
                        <a:lnTo>
                          <a:pt x="0" y="0"/>
                        </a:lnTo>
                        <a:lnTo>
                          <a:pt x="0" y="3"/>
                        </a:lnTo>
                        <a:lnTo>
                          <a:pt x="0" y="5"/>
                        </a:lnTo>
                        <a:lnTo>
                          <a:pt x="1" y="5"/>
                        </a:lnTo>
                        <a:lnTo>
                          <a:pt x="1"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4" name="Freeform 1733"/>
                  <p:cNvSpPr>
                    <a:spLocks/>
                  </p:cNvSpPr>
                  <p:nvPr/>
                </p:nvSpPr>
                <p:spPr bwMode="auto">
                  <a:xfrm>
                    <a:off x="3316" y="2415"/>
                    <a:ext cx="2" cy="2"/>
                  </a:xfrm>
                  <a:custGeom>
                    <a:avLst/>
                    <a:gdLst>
                      <a:gd name="T0" fmla="*/ 2 w 3"/>
                      <a:gd name="T1" fmla="*/ 3 h 5"/>
                      <a:gd name="T2" fmla="*/ 3 w 3"/>
                      <a:gd name="T3" fmla="*/ 2 h 5"/>
                      <a:gd name="T4" fmla="*/ 2 w 3"/>
                      <a:gd name="T5" fmla="*/ 0 h 5"/>
                      <a:gd name="T6" fmla="*/ 1 w 3"/>
                      <a:gd name="T7" fmla="*/ 2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2"/>
                        </a:lnTo>
                        <a:lnTo>
                          <a:pt x="2" y="0"/>
                        </a:lnTo>
                        <a:lnTo>
                          <a:pt x="1" y="2"/>
                        </a:lnTo>
                        <a:lnTo>
                          <a:pt x="0" y="3"/>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755" name="Freeform 1734"/>
                  <p:cNvSpPr>
                    <a:spLocks/>
                  </p:cNvSpPr>
                  <p:nvPr/>
                </p:nvSpPr>
                <p:spPr bwMode="auto">
                  <a:xfrm>
                    <a:off x="3316" y="2415"/>
                    <a:ext cx="2" cy="2"/>
                  </a:xfrm>
                  <a:custGeom>
                    <a:avLst/>
                    <a:gdLst>
                      <a:gd name="T0" fmla="*/ 3 w 3"/>
                      <a:gd name="T1" fmla="*/ 1 h 5"/>
                      <a:gd name="T2" fmla="*/ 2 w 3"/>
                      <a:gd name="T3" fmla="*/ 0 h 5"/>
                      <a:gd name="T4" fmla="*/ 0 w 3"/>
                      <a:gd name="T5" fmla="*/ 0 h 5"/>
                      <a:gd name="T6" fmla="*/ 0 w 3"/>
                      <a:gd name="T7" fmla="*/ 3 h 5"/>
                      <a:gd name="T8" fmla="*/ 0 w 3"/>
                      <a:gd name="T9" fmla="*/ 5 h 5"/>
                      <a:gd name="T10" fmla="*/ 2 w 3"/>
                      <a:gd name="T11" fmla="*/ 5 h 5"/>
                      <a:gd name="T12" fmla="*/ 2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3"/>
                        </a:lnTo>
                        <a:lnTo>
                          <a:pt x="0" y="5"/>
                        </a:lnTo>
                        <a:lnTo>
                          <a:pt x="2" y="5"/>
                        </a:lnTo>
                        <a:lnTo>
                          <a:pt x="2"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grpSp>
            <p:nvGrpSpPr>
              <p:cNvPr id="12" name="Group 1735"/>
              <p:cNvGrpSpPr>
                <a:grpSpLocks/>
              </p:cNvGrpSpPr>
              <p:nvPr/>
            </p:nvGrpSpPr>
            <p:grpSpPr bwMode="auto">
              <a:xfrm>
                <a:off x="775" y="1009"/>
                <a:ext cx="4930" cy="2871"/>
                <a:chOff x="746" y="1009"/>
                <a:chExt cx="4748" cy="2871"/>
              </a:xfrm>
            </p:grpSpPr>
            <p:sp>
              <p:nvSpPr>
                <p:cNvPr id="34051" name="Freeform 1736"/>
                <p:cNvSpPr>
                  <a:spLocks/>
                </p:cNvSpPr>
                <p:nvPr/>
              </p:nvSpPr>
              <p:spPr bwMode="auto">
                <a:xfrm>
                  <a:off x="3315" y="2415"/>
                  <a:ext cx="1" cy="2"/>
                </a:xfrm>
                <a:custGeom>
                  <a:avLst/>
                  <a:gdLst>
                    <a:gd name="T0" fmla="*/ 1 w 2"/>
                    <a:gd name="T1" fmla="*/ 2 h 4"/>
                    <a:gd name="T2" fmla="*/ 2 w 2"/>
                    <a:gd name="T3" fmla="*/ 2 h 4"/>
                    <a:gd name="T4" fmla="*/ 2 w 2"/>
                    <a:gd name="T5" fmla="*/ 0 h 4"/>
                    <a:gd name="T6" fmla="*/ 1 w 2"/>
                    <a:gd name="T7" fmla="*/ 0 h 4"/>
                    <a:gd name="T8" fmla="*/ 0 w 2"/>
                    <a:gd name="T9" fmla="*/ 0 h 4"/>
                    <a:gd name="T10" fmla="*/ 0 w 2"/>
                    <a:gd name="T11" fmla="*/ 4 h 4"/>
                    <a:gd name="T12" fmla="*/ 1 w 2"/>
                    <a:gd name="T13" fmla="*/ 4 h 4"/>
                    <a:gd name="T14" fmla="*/ 1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2"/>
                      </a:moveTo>
                      <a:lnTo>
                        <a:pt x="2" y="2"/>
                      </a:lnTo>
                      <a:lnTo>
                        <a:pt x="2" y="0"/>
                      </a:lnTo>
                      <a:lnTo>
                        <a:pt x="1" y="0"/>
                      </a:lnTo>
                      <a:lnTo>
                        <a:pt x="0" y="0"/>
                      </a:lnTo>
                      <a:lnTo>
                        <a:pt x="0" y="4"/>
                      </a:lnTo>
                      <a:lnTo>
                        <a:pt x="1" y="4"/>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2" name="Freeform 1737"/>
                <p:cNvSpPr>
                  <a:spLocks/>
                </p:cNvSpPr>
                <p:nvPr/>
              </p:nvSpPr>
              <p:spPr bwMode="auto">
                <a:xfrm>
                  <a:off x="3314" y="2414"/>
                  <a:ext cx="2" cy="2"/>
                </a:xfrm>
                <a:custGeom>
                  <a:avLst/>
                  <a:gdLst>
                    <a:gd name="T0" fmla="*/ 5 w 5"/>
                    <a:gd name="T1" fmla="*/ 2 h 5"/>
                    <a:gd name="T2" fmla="*/ 5 w 5"/>
                    <a:gd name="T3" fmla="*/ 0 h 5"/>
                    <a:gd name="T4" fmla="*/ 0 w 5"/>
                    <a:gd name="T5" fmla="*/ 0 h 5"/>
                    <a:gd name="T6" fmla="*/ 0 w 5"/>
                    <a:gd name="T7" fmla="*/ 2 h 5"/>
                    <a:gd name="T8" fmla="*/ 0 w 5"/>
                    <a:gd name="T9" fmla="*/ 5 h 5"/>
                    <a:gd name="T10" fmla="*/ 4 w 5"/>
                    <a:gd name="T11" fmla="*/ 5 h 5"/>
                    <a:gd name="T12" fmla="*/ 4 w 5"/>
                    <a:gd name="T13" fmla="*/ 2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5" y="0"/>
                      </a:lnTo>
                      <a:lnTo>
                        <a:pt x="0" y="0"/>
                      </a:lnTo>
                      <a:lnTo>
                        <a:pt x="0" y="2"/>
                      </a:lnTo>
                      <a:lnTo>
                        <a:pt x="0" y="5"/>
                      </a:lnTo>
                      <a:lnTo>
                        <a:pt x="4" y="5"/>
                      </a:lnTo>
                      <a:lnTo>
                        <a:pt x="4" y="2"/>
                      </a:lnTo>
                      <a:lnTo>
                        <a:pt x="5"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3" name="Freeform 1738"/>
                <p:cNvSpPr>
                  <a:spLocks/>
                </p:cNvSpPr>
                <p:nvPr/>
              </p:nvSpPr>
              <p:spPr bwMode="auto">
                <a:xfrm>
                  <a:off x="3313" y="2414"/>
                  <a:ext cx="2" cy="2"/>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4" name="Freeform 1739"/>
                <p:cNvSpPr>
                  <a:spLocks/>
                </p:cNvSpPr>
                <p:nvPr/>
              </p:nvSpPr>
              <p:spPr bwMode="auto">
                <a:xfrm>
                  <a:off x="3312" y="2413"/>
                  <a:ext cx="2" cy="3"/>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5" name="Freeform 1740"/>
                <p:cNvSpPr>
                  <a:spLocks/>
                </p:cNvSpPr>
                <p:nvPr/>
              </p:nvSpPr>
              <p:spPr bwMode="auto">
                <a:xfrm>
                  <a:off x="3311" y="2413"/>
                  <a:ext cx="3" cy="3"/>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6" name="Freeform 1741"/>
                <p:cNvSpPr>
                  <a:spLocks/>
                </p:cNvSpPr>
                <p:nvPr/>
              </p:nvSpPr>
              <p:spPr bwMode="auto">
                <a:xfrm>
                  <a:off x="3310" y="2413"/>
                  <a:ext cx="1" cy="2"/>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7" name="Freeform 1742"/>
                <p:cNvSpPr>
                  <a:spLocks/>
                </p:cNvSpPr>
                <p:nvPr/>
              </p:nvSpPr>
              <p:spPr bwMode="auto">
                <a:xfrm>
                  <a:off x="3309" y="2413"/>
                  <a:ext cx="2" cy="2"/>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8" name="Freeform 1743"/>
                <p:cNvSpPr>
                  <a:spLocks/>
                </p:cNvSpPr>
                <p:nvPr/>
              </p:nvSpPr>
              <p:spPr bwMode="auto">
                <a:xfrm>
                  <a:off x="3304" y="2412"/>
                  <a:ext cx="5" cy="3"/>
                </a:xfrm>
                <a:custGeom>
                  <a:avLst/>
                  <a:gdLst>
                    <a:gd name="T0" fmla="*/ 9 w 9"/>
                    <a:gd name="T1" fmla="*/ 3 h 6"/>
                    <a:gd name="T2" fmla="*/ 7 w 9"/>
                    <a:gd name="T3" fmla="*/ 2 h 6"/>
                    <a:gd name="T4" fmla="*/ 4 w 9"/>
                    <a:gd name="T5" fmla="*/ 2 h 6"/>
                    <a:gd name="T6" fmla="*/ 3 w 9"/>
                    <a:gd name="T7" fmla="*/ 2 h 6"/>
                    <a:gd name="T8" fmla="*/ 0 w 9"/>
                    <a:gd name="T9" fmla="*/ 0 h 6"/>
                    <a:gd name="T10" fmla="*/ 0 w 9"/>
                    <a:gd name="T11" fmla="*/ 2 h 6"/>
                    <a:gd name="T12" fmla="*/ 0 w 9"/>
                    <a:gd name="T13" fmla="*/ 3 h 6"/>
                    <a:gd name="T14" fmla="*/ 3 w 9"/>
                    <a:gd name="T15" fmla="*/ 4 h 6"/>
                    <a:gd name="T16" fmla="*/ 8 w 9"/>
                    <a:gd name="T17" fmla="*/ 6 h 6"/>
                    <a:gd name="T18" fmla="*/ 9 w 9"/>
                    <a:gd name="T19" fmla="*/ 6 h 6"/>
                    <a:gd name="T20" fmla="*/ 9 w 9"/>
                    <a:gd name="T21" fmla="*/ 4 h 6"/>
                    <a:gd name="T22" fmla="*/ 9 w 9"/>
                    <a:gd name="T23" fmla="*/ 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6"/>
                    <a:gd name="T38" fmla="*/ 9 w 9"/>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6">
                      <a:moveTo>
                        <a:pt x="9" y="3"/>
                      </a:moveTo>
                      <a:lnTo>
                        <a:pt x="7" y="2"/>
                      </a:lnTo>
                      <a:lnTo>
                        <a:pt x="4" y="2"/>
                      </a:lnTo>
                      <a:lnTo>
                        <a:pt x="3" y="2"/>
                      </a:lnTo>
                      <a:lnTo>
                        <a:pt x="0" y="0"/>
                      </a:lnTo>
                      <a:lnTo>
                        <a:pt x="0" y="2"/>
                      </a:lnTo>
                      <a:lnTo>
                        <a:pt x="0" y="3"/>
                      </a:lnTo>
                      <a:lnTo>
                        <a:pt x="3" y="4"/>
                      </a:lnTo>
                      <a:lnTo>
                        <a:pt x="8" y="6"/>
                      </a:lnTo>
                      <a:lnTo>
                        <a:pt x="9" y="6"/>
                      </a:lnTo>
                      <a:lnTo>
                        <a:pt x="9" y="4"/>
                      </a:lnTo>
                      <a:lnTo>
                        <a:pt x="9"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59" name="Freeform 1744"/>
                <p:cNvSpPr>
                  <a:spLocks/>
                </p:cNvSpPr>
                <p:nvPr/>
              </p:nvSpPr>
              <p:spPr bwMode="auto">
                <a:xfrm>
                  <a:off x="3303" y="2411"/>
                  <a:ext cx="1" cy="2"/>
                </a:xfrm>
                <a:custGeom>
                  <a:avLst/>
                  <a:gdLst>
                    <a:gd name="T0" fmla="*/ 4 w 4"/>
                    <a:gd name="T1" fmla="*/ 1 h 5"/>
                    <a:gd name="T2" fmla="*/ 0 w 4"/>
                    <a:gd name="T3" fmla="*/ 0 h 5"/>
                    <a:gd name="T4" fmla="*/ 1 w 4"/>
                    <a:gd name="T5" fmla="*/ 0 h 5"/>
                    <a:gd name="T6" fmla="*/ 1 w 4"/>
                    <a:gd name="T7" fmla="*/ 3 h 5"/>
                    <a:gd name="T8" fmla="*/ 1 w 4"/>
                    <a:gd name="T9" fmla="*/ 5 h 5"/>
                    <a:gd name="T10" fmla="*/ 4 w 4"/>
                    <a:gd name="T11" fmla="*/ 5 h 5"/>
                    <a:gd name="T12" fmla="*/ 4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0" y="0"/>
                      </a:lnTo>
                      <a:lnTo>
                        <a:pt x="1" y="0"/>
                      </a:lnTo>
                      <a:lnTo>
                        <a:pt x="1" y="3"/>
                      </a:lnTo>
                      <a:lnTo>
                        <a:pt x="1" y="5"/>
                      </a:lnTo>
                      <a:lnTo>
                        <a:pt x="4" y="5"/>
                      </a:lnTo>
                      <a:lnTo>
                        <a:pt x="4"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0" name="Freeform 1745"/>
                <p:cNvSpPr>
                  <a:spLocks/>
                </p:cNvSpPr>
                <p:nvPr/>
              </p:nvSpPr>
              <p:spPr bwMode="auto">
                <a:xfrm>
                  <a:off x="3301" y="2411"/>
                  <a:ext cx="3" cy="2"/>
                </a:xfrm>
                <a:custGeom>
                  <a:avLst/>
                  <a:gdLst>
                    <a:gd name="T0" fmla="*/ 4 w 7"/>
                    <a:gd name="T1" fmla="*/ 4 h 6"/>
                    <a:gd name="T2" fmla="*/ 4 w 7"/>
                    <a:gd name="T3" fmla="*/ 2 h 6"/>
                    <a:gd name="T4" fmla="*/ 0 w 7"/>
                    <a:gd name="T5" fmla="*/ 0 h 6"/>
                    <a:gd name="T6" fmla="*/ 0 w 7"/>
                    <a:gd name="T7" fmla="*/ 1 h 6"/>
                    <a:gd name="T8" fmla="*/ 0 w 7"/>
                    <a:gd name="T9" fmla="*/ 2 h 6"/>
                    <a:gd name="T10" fmla="*/ 7 w 7"/>
                    <a:gd name="T11" fmla="*/ 6 h 6"/>
                    <a:gd name="T12" fmla="*/ 4 w 7"/>
                    <a:gd name="T13" fmla="*/ 6 h 6"/>
                    <a:gd name="T14" fmla="*/ 4 w 7"/>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4" y="4"/>
                      </a:moveTo>
                      <a:lnTo>
                        <a:pt x="4" y="2"/>
                      </a:lnTo>
                      <a:lnTo>
                        <a:pt x="0" y="0"/>
                      </a:lnTo>
                      <a:lnTo>
                        <a:pt x="0" y="1"/>
                      </a:lnTo>
                      <a:lnTo>
                        <a:pt x="0" y="2"/>
                      </a:lnTo>
                      <a:lnTo>
                        <a:pt x="7" y="6"/>
                      </a:lnTo>
                      <a:lnTo>
                        <a:pt x="4" y="6"/>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1" name="Freeform 1746"/>
                <p:cNvSpPr>
                  <a:spLocks/>
                </p:cNvSpPr>
                <p:nvPr/>
              </p:nvSpPr>
              <p:spPr bwMode="auto">
                <a:xfrm>
                  <a:off x="3300" y="2410"/>
                  <a:ext cx="1" cy="2"/>
                </a:xfrm>
                <a:custGeom>
                  <a:avLst/>
                  <a:gdLst>
                    <a:gd name="T0" fmla="*/ 3 w 3"/>
                    <a:gd name="T1" fmla="*/ 1 h 5"/>
                    <a:gd name="T2" fmla="*/ 0 w 3"/>
                    <a:gd name="T3" fmla="*/ 0 h 5"/>
                    <a:gd name="T4" fmla="*/ 0 w 3"/>
                    <a:gd name="T5" fmla="*/ 0 h 5"/>
                    <a:gd name="T6" fmla="*/ 0 w 3"/>
                    <a:gd name="T7" fmla="*/ 2 h 5"/>
                    <a:gd name="T8" fmla="*/ 0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2"/>
                      </a:lnTo>
                      <a:lnTo>
                        <a:pt x="0" y="5"/>
                      </a:lnTo>
                      <a:lnTo>
                        <a:pt x="3" y="5"/>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2" name="Freeform 1747"/>
                <p:cNvSpPr>
                  <a:spLocks/>
                </p:cNvSpPr>
                <p:nvPr/>
              </p:nvSpPr>
              <p:spPr bwMode="auto">
                <a:xfrm>
                  <a:off x="3299" y="2410"/>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3" name="Freeform 1748"/>
                <p:cNvSpPr>
                  <a:spLocks/>
                </p:cNvSpPr>
                <p:nvPr/>
              </p:nvSpPr>
              <p:spPr bwMode="auto">
                <a:xfrm>
                  <a:off x="3297" y="2409"/>
                  <a:ext cx="2" cy="3"/>
                </a:xfrm>
                <a:custGeom>
                  <a:avLst/>
                  <a:gdLst>
                    <a:gd name="T0" fmla="*/ 2 w 2"/>
                    <a:gd name="T1" fmla="*/ 1 h 4"/>
                    <a:gd name="T2" fmla="*/ 0 w 2"/>
                    <a:gd name="T3" fmla="*/ 0 h 4"/>
                    <a:gd name="T4" fmla="*/ 1 w 2"/>
                    <a:gd name="T5" fmla="*/ 0 h 4"/>
                    <a:gd name="T6" fmla="*/ 1 w 2"/>
                    <a:gd name="T7" fmla="*/ 2 h 4"/>
                    <a:gd name="T8" fmla="*/ 1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1" y="0"/>
                      </a:lnTo>
                      <a:lnTo>
                        <a:pt x="1" y="2"/>
                      </a:lnTo>
                      <a:lnTo>
                        <a:pt x="1" y="4"/>
                      </a:lnTo>
                      <a:lnTo>
                        <a:pt x="2" y="4"/>
                      </a:lnTo>
                      <a:lnTo>
                        <a:pt x="2"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4" name="Freeform 1749"/>
                <p:cNvSpPr>
                  <a:spLocks/>
                </p:cNvSpPr>
                <p:nvPr/>
              </p:nvSpPr>
              <p:spPr bwMode="auto">
                <a:xfrm>
                  <a:off x="3297" y="2409"/>
                  <a:ext cx="2" cy="3"/>
                </a:xfrm>
                <a:custGeom>
                  <a:avLst/>
                  <a:gdLst>
                    <a:gd name="T0" fmla="*/ 2 w 4"/>
                    <a:gd name="T1" fmla="*/ 2 h 4"/>
                    <a:gd name="T2" fmla="*/ 2 w 4"/>
                    <a:gd name="T3" fmla="*/ 1 h 4"/>
                    <a:gd name="T4" fmla="*/ 0 w 4"/>
                    <a:gd name="T5" fmla="*/ 0 h 4"/>
                    <a:gd name="T6" fmla="*/ 0 w 4"/>
                    <a:gd name="T7" fmla="*/ 1 h 4"/>
                    <a:gd name="T8" fmla="*/ 0 w 4"/>
                    <a:gd name="T9" fmla="*/ 2 h 4"/>
                    <a:gd name="T10" fmla="*/ 4 w 4"/>
                    <a:gd name="T11" fmla="*/ 4 h 4"/>
                    <a:gd name="T12" fmla="*/ 2 w 4"/>
                    <a:gd name="T13" fmla="*/ 4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1"/>
                      </a:lnTo>
                      <a:lnTo>
                        <a:pt x="0" y="0"/>
                      </a:lnTo>
                      <a:lnTo>
                        <a:pt x="0" y="1"/>
                      </a:lnTo>
                      <a:lnTo>
                        <a:pt x="0" y="2"/>
                      </a:lnTo>
                      <a:lnTo>
                        <a:pt x="4" y="4"/>
                      </a:lnTo>
                      <a:lnTo>
                        <a:pt x="2" y="4"/>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5" name="Freeform 1750"/>
                <p:cNvSpPr>
                  <a:spLocks/>
                </p:cNvSpPr>
                <p:nvPr/>
              </p:nvSpPr>
              <p:spPr bwMode="auto">
                <a:xfrm>
                  <a:off x="3296" y="2409"/>
                  <a:ext cx="1" cy="2"/>
                </a:xfrm>
                <a:custGeom>
                  <a:avLst/>
                  <a:gdLst>
                    <a:gd name="T0" fmla="*/ 3 w 3"/>
                    <a:gd name="T1" fmla="*/ 1 h 4"/>
                    <a:gd name="T2" fmla="*/ 0 w 3"/>
                    <a:gd name="T3" fmla="*/ 0 h 4"/>
                    <a:gd name="T4" fmla="*/ 2 w 3"/>
                    <a:gd name="T5" fmla="*/ 0 h 4"/>
                    <a:gd name="T6" fmla="*/ 2 w 3"/>
                    <a:gd name="T7" fmla="*/ 2 h 4"/>
                    <a:gd name="T8" fmla="*/ 2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2" y="0"/>
                      </a:lnTo>
                      <a:lnTo>
                        <a:pt x="2" y="2"/>
                      </a:lnTo>
                      <a:lnTo>
                        <a:pt x="2" y="4"/>
                      </a:lnTo>
                      <a:lnTo>
                        <a:pt x="3" y="4"/>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6" name="Freeform 1751"/>
                <p:cNvSpPr>
                  <a:spLocks/>
                </p:cNvSpPr>
                <p:nvPr/>
              </p:nvSpPr>
              <p:spPr bwMode="auto">
                <a:xfrm>
                  <a:off x="3295" y="2409"/>
                  <a:ext cx="2" cy="2"/>
                </a:xfrm>
                <a:custGeom>
                  <a:avLst/>
                  <a:gdLst>
                    <a:gd name="T0" fmla="*/ 3 w 4"/>
                    <a:gd name="T1" fmla="*/ 2 h 4"/>
                    <a:gd name="T2" fmla="*/ 4 w 4"/>
                    <a:gd name="T3" fmla="*/ 1 h 4"/>
                    <a:gd name="T4" fmla="*/ 3 w 4"/>
                    <a:gd name="T5" fmla="*/ 0 h 4"/>
                    <a:gd name="T6" fmla="*/ 1 w 4"/>
                    <a:gd name="T7" fmla="*/ 1 h 4"/>
                    <a:gd name="T8" fmla="*/ 0 w 4"/>
                    <a:gd name="T9" fmla="*/ 2 h 4"/>
                    <a:gd name="T10" fmla="*/ 3 w 4"/>
                    <a:gd name="T11" fmla="*/ 4 h 4"/>
                    <a:gd name="T12" fmla="*/ 3 w 4"/>
                    <a:gd name="T13" fmla="*/ 4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1"/>
                      </a:lnTo>
                      <a:lnTo>
                        <a:pt x="3" y="0"/>
                      </a:lnTo>
                      <a:lnTo>
                        <a:pt x="1" y="1"/>
                      </a:lnTo>
                      <a:lnTo>
                        <a:pt x="0" y="2"/>
                      </a:lnTo>
                      <a:lnTo>
                        <a:pt x="3" y="4"/>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7" name="Freeform 1752"/>
                <p:cNvSpPr>
                  <a:spLocks/>
                </p:cNvSpPr>
                <p:nvPr/>
              </p:nvSpPr>
              <p:spPr bwMode="auto">
                <a:xfrm>
                  <a:off x="3295" y="2408"/>
                  <a:ext cx="1" cy="3"/>
                </a:xfrm>
                <a:custGeom>
                  <a:avLst/>
                  <a:gdLst>
                    <a:gd name="T0" fmla="*/ 4 w 4"/>
                    <a:gd name="T1" fmla="*/ 1 h 4"/>
                    <a:gd name="T2" fmla="*/ 2 w 4"/>
                    <a:gd name="T3" fmla="*/ 0 h 4"/>
                    <a:gd name="T4" fmla="*/ 0 w 4"/>
                    <a:gd name="T5" fmla="*/ 0 h 4"/>
                    <a:gd name="T6" fmla="*/ 0 w 4"/>
                    <a:gd name="T7" fmla="*/ 2 h 4"/>
                    <a:gd name="T8" fmla="*/ 0 w 4"/>
                    <a:gd name="T9" fmla="*/ 4 h 4"/>
                    <a:gd name="T10" fmla="*/ 2 w 4"/>
                    <a:gd name="T11" fmla="*/ 4 h 4"/>
                    <a:gd name="T12" fmla="*/ 2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2" y="0"/>
                      </a:lnTo>
                      <a:lnTo>
                        <a:pt x="0" y="0"/>
                      </a:lnTo>
                      <a:lnTo>
                        <a:pt x="0" y="2"/>
                      </a:lnTo>
                      <a:lnTo>
                        <a:pt x="0" y="4"/>
                      </a:lnTo>
                      <a:lnTo>
                        <a:pt x="2" y="4"/>
                      </a:lnTo>
                      <a:lnTo>
                        <a:pt x="2"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8" name="Freeform 1753"/>
                <p:cNvSpPr>
                  <a:spLocks/>
                </p:cNvSpPr>
                <p:nvPr/>
              </p:nvSpPr>
              <p:spPr bwMode="auto">
                <a:xfrm>
                  <a:off x="3292" y="2407"/>
                  <a:ext cx="3" cy="4"/>
                </a:xfrm>
                <a:custGeom>
                  <a:avLst/>
                  <a:gdLst>
                    <a:gd name="T0" fmla="*/ 4 w 5"/>
                    <a:gd name="T1" fmla="*/ 5 h 7"/>
                    <a:gd name="T2" fmla="*/ 5 w 5"/>
                    <a:gd name="T3" fmla="*/ 4 h 7"/>
                    <a:gd name="T4" fmla="*/ 2 w 5"/>
                    <a:gd name="T5" fmla="*/ 0 h 7"/>
                    <a:gd name="T6" fmla="*/ 1 w 5"/>
                    <a:gd name="T7" fmla="*/ 1 h 7"/>
                    <a:gd name="T8" fmla="*/ 0 w 5"/>
                    <a:gd name="T9" fmla="*/ 3 h 7"/>
                    <a:gd name="T10" fmla="*/ 4 w 5"/>
                    <a:gd name="T11" fmla="*/ 7 h 7"/>
                    <a:gd name="T12" fmla="*/ 4 w 5"/>
                    <a:gd name="T13" fmla="*/ 7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4"/>
                      </a:lnTo>
                      <a:lnTo>
                        <a:pt x="2" y="0"/>
                      </a:lnTo>
                      <a:lnTo>
                        <a:pt x="1" y="1"/>
                      </a:lnTo>
                      <a:lnTo>
                        <a:pt x="0" y="3"/>
                      </a:lnTo>
                      <a:lnTo>
                        <a:pt x="4" y="7"/>
                      </a:lnTo>
                      <a:lnTo>
                        <a:pt x="4"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69" name="Freeform 1754"/>
                <p:cNvSpPr>
                  <a:spLocks/>
                </p:cNvSpPr>
                <p:nvPr/>
              </p:nvSpPr>
              <p:spPr bwMode="auto">
                <a:xfrm>
                  <a:off x="3292" y="2407"/>
                  <a:ext cx="1" cy="2"/>
                </a:xfrm>
                <a:custGeom>
                  <a:avLst/>
                  <a:gdLst>
                    <a:gd name="T0" fmla="*/ 2 w 2"/>
                    <a:gd name="T1" fmla="*/ 1 h 5"/>
                    <a:gd name="T2" fmla="*/ 1 w 2"/>
                    <a:gd name="T3" fmla="*/ 0 h 5"/>
                    <a:gd name="T4" fmla="*/ 0 w 2"/>
                    <a:gd name="T5" fmla="*/ 0 h 5"/>
                    <a:gd name="T6" fmla="*/ 0 w 2"/>
                    <a:gd name="T7" fmla="*/ 2 h 5"/>
                    <a:gd name="T8" fmla="*/ 0 w 2"/>
                    <a:gd name="T9" fmla="*/ 5 h 5"/>
                    <a:gd name="T10" fmla="*/ 1 w 2"/>
                    <a:gd name="T11" fmla="*/ 5 h 5"/>
                    <a:gd name="T12" fmla="*/ 1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1" y="0"/>
                      </a:lnTo>
                      <a:lnTo>
                        <a:pt x="0" y="0"/>
                      </a:lnTo>
                      <a:lnTo>
                        <a:pt x="0" y="2"/>
                      </a:lnTo>
                      <a:lnTo>
                        <a:pt x="0" y="5"/>
                      </a:lnTo>
                      <a:lnTo>
                        <a:pt x="1" y="5"/>
                      </a:lnTo>
                      <a:lnTo>
                        <a:pt x="1"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0" name="Freeform 1755"/>
                <p:cNvSpPr>
                  <a:spLocks/>
                </p:cNvSpPr>
                <p:nvPr/>
              </p:nvSpPr>
              <p:spPr bwMode="auto">
                <a:xfrm>
                  <a:off x="3289" y="2405"/>
                  <a:ext cx="4" cy="4"/>
                </a:xfrm>
                <a:custGeom>
                  <a:avLst/>
                  <a:gdLst>
                    <a:gd name="T0" fmla="*/ 6 w 7"/>
                    <a:gd name="T1" fmla="*/ 5 h 8"/>
                    <a:gd name="T2" fmla="*/ 7 w 7"/>
                    <a:gd name="T3" fmla="*/ 4 h 8"/>
                    <a:gd name="T4" fmla="*/ 2 w 7"/>
                    <a:gd name="T5" fmla="*/ 0 h 8"/>
                    <a:gd name="T6" fmla="*/ 1 w 7"/>
                    <a:gd name="T7" fmla="*/ 1 h 8"/>
                    <a:gd name="T8" fmla="*/ 0 w 7"/>
                    <a:gd name="T9" fmla="*/ 2 h 8"/>
                    <a:gd name="T10" fmla="*/ 6 w 7"/>
                    <a:gd name="T11" fmla="*/ 8 h 8"/>
                    <a:gd name="T12" fmla="*/ 6 w 7"/>
                    <a:gd name="T13" fmla="*/ 8 h 8"/>
                    <a:gd name="T14" fmla="*/ 6 w 7"/>
                    <a:gd name="T15" fmla="*/ 5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6" y="5"/>
                      </a:moveTo>
                      <a:lnTo>
                        <a:pt x="7" y="4"/>
                      </a:lnTo>
                      <a:lnTo>
                        <a:pt x="2" y="0"/>
                      </a:lnTo>
                      <a:lnTo>
                        <a:pt x="1" y="1"/>
                      </a:lnTo>
                      <a:lnTo>
                        <a:pt x="0" y="2"/>
                      </a:lnTo>
                      <a:lnTo>
                        <a:pt x="6" y="8"/>
                      </a:lnTo>
                      <a:lnTo>
                        <a:pt x="6"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1" name="Freeform 1756"/>
                <p:cNvSpPr>
                  <a:spLocks/>
                </p:cNvSpPr>
                <p:nvPr/>
              </p:nvSpPr>
              <p:spPr bwMode="auto">
                <a:xfrm>
                  <a:off x="3289" y="2405"/>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2" name="Freeform 1757"/>
                <p:cNvSpPr>
                  <a:spLocks/>
                </p:cNvSpPr>
                <p:nvPr/>
              </p:nvSpPr>
              <p:spPr bwMode="auto">
                <a:xfrm>
                  <a:off x="3288" y="2403"/>
                  <a:ext cx="3" cy="2"/>
                </a:xfrm>
                <a:custGeom>
                  <a:avLst/>
                  <a:gdLst>
                    <a:gd name="T0" fmla="*/ 5 w 5"/>
                    <a:gd name="T1" fmla="*/ 4 h 5"/>
                    <a:gd name="T2" fmla="*/ 5 w 5"/>
                    <a:gd name="T3" fmla="*/ 2 h 5"/>
                    <a:gd name="T4" fmla="*/ 3 w 5"/>
                    <a:gd name="T5" fmla="*/ 0 h 5"/>
                    <a:gd name="T6" fmla="*/ 2 w 5"/>
                    <a:gd name="T7" fmla="*/ 1 h 5"/>
                    <a:gd name="T8" fmla="*/ 0 w 5"/>
                    <a:gd name="T9" fmla="*/ 2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5" y="2"/>
                      </a:lnTo>
                      <a:lnTo>
                        <a:pt x="3" y="0"/>
                      </a:lnTo>
                      <a:lnTo>
                        <a:pt x="2" y="1"/>
                      </a:lnTo>
                      <a:lnTo>
                        <a:pt x="0" y="2"/>
                      </a:lnTo>
                      <a:lnTo>
                        <a:pt x="3" y="5"/>
                      </a:lnTo>
                      <a:lnTo>
                        <a:pt x="4" y="4"/>
                      </a:lnTo>
                      <a:lnTo>
                        <a:pt x="5"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3" name="Freeform 1758"/>
                <p:cNvSpPr>
                  <a:spLocks/>
                </p:cNvSpPr>
                <p:nvPr/>
              </p:nvSpPr>
              <p:spPr bwMode="auto">
                <a:xfrm>
                  <a:off x="3288" y="2403"/>
                  <a:ext cx="1" cy="2"/>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4" name="Freeform 1759"/>
                <p:cNvSpPr>
                  <a:spLocks/>
                </p:cNvSpPr>
                <p:nvPr/>
              </p:nvSpPr>
              <p:spPr bwMode="auto">
                <a:xfrm>
                  <a:off x="3287" y="2401"/>
                  <a:ext cx="2" cy="4"/>
                </a:xfrm>
                <a:custGeom>
                  <a:avLst/>
                  <a:gdLst>
                    <a:gd name="T0" fmla="*/ 2 w 4"/>
                    <a:gd name="T1" fmla="*/ 4 h 7"/>
                    <a:gd name="T2" fmla="*/ 4 w 4"/>
                    <a:gd name="T3" fmla="*/ 4 h 7"/>
                    <a:gd name="T4" fmla="*/ 4 w 4"/>
                    <a:gd name="T5" fmla="*/ 1 h 7"/>
                    <a:gd name="T6" fmla="*/ 2 w 4"/>
                    <a:gd name="T7" fmla="*/ 0 h 7"/>
                    <a:gd name="T8" fmla="*/ 1 w 4"/>
                    <a:gd name="T9" fmla="*/ 1 h 7"/>
                    <a:gd name="T10" fmla="*/ 0 w 4"/>
                    <a:gd name="T11" fmla="*/ 2 h 7"/>
                    <a:gd name="T12" fmla="*/ 1 w 4"/>
                    <a:gd name="T13" fmla="*/ 3 h 7"/>
                    <a:gd name="T14" fmla="*/ 1 w 4"/>
                    <a:gd name="T15" fmla="*/ 7 h 7"/>
                    <a:gd name="T16" fmla="*/ 2 w 4"/>
                    <a:gd name="T17" fmla="*/ 7 h 7"/>
                    <a:gd name="T18" fmla="*/ 2 w 4"/>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4"/>
                      </a:moveTo>
                      <a:lnTo>
                        <a:pt x="4" y="4"/>
                      </a:lnTo>
                      <a:lnTo>
                        <a:pt x="4" y="1"/>
                      </a:lnTo>
                      <a:lnTo>
                        <a:pt x="2" y="0"/>
                      </a:lnTo>
                      <a:lnTo>
                        <a:pt x="1" y="1"/>
                      </a:lnTo>
                      <a:lnTo>
                        <a:pt x="0" y="2"/>
                      </a:lnTo>
                      <a:lnTo>
                        <a:pt x="1" y="3"/>
                      </a:lnTo>
                      <a:lnTo>
                        <a:pt x="1" y="7"/>
                      </a:lnTo>
                      <a:lnTo>
                        <a:pt x="2" y="7"/>
                      </a:lnTo>
                      <a:lnTo>
                        <a:pt x="2"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5" name="Freeform 1760"/>
                <p:cNvSpPr>
                  <a:spLocks/>
                </p:cNvSpPr>
                <p:nvPr/>
              </p:nvSpPr>
              <p:spPr bwMode="auto">
                <a:xfrm>
                  <a:off x="3287" y="2401"/>
                  <a:ext cx="1" cy="2"/>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6" name="Freeform 1761"/>
                <p:cNvSpPr>
                  <a:spLocks/>
                </p:cNvSpPr>
                <p:nvPr/>
              </p:nvSpPr>
              <p:spPr bwMode="auto">
                <a:xfrm>
                  <a:off x="3286" y="2400"/>
                  <a:ext cx="2" cy="2"/>
                </a:xfrm>
                <a:custGeom>
                  <a:avLst/>
                  <a:gdLst>
                    <a:gd name="T0" fmla="*/ 3 w 3"/>
                    <a:gd name="T1" fmla="*/ 3 h 4"/>
                    <a:gd name="T2" fmla="*/ 3 w 3"/>
                    <a:gd name="T3" fmla="*/ 2 h 4"/>
                    <a:gd name="T4" fmla="*/ 2 w 3"/>
                    <a:gd name="T5" fmla="*/ 0 h 4"/>
                    <a:gd name="T6" fmla="*/ 1 w 3"/>
                    <a:gd name="T7" fmla="*/ 2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3" y="2"/>
                      </a:lnTo>
                      <a:lnTo>
                        <a:pt x="2" y="0"/>
                      </a:lnTo>
                      <a:lnTo>
                        <a:pt x="1" y="2"/>
                      </a:lnTo>
                      <a:lnTo>
                        <a:pt x="0" y="3"/>
                      </a:lnTo>
                      <a:lnTo>
                        <a:pt x="1" y="4"/>
                      </a:lnTo>
                      <a:lnTo>
                        <a:pt x="2" y="3"/>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7" name="Freeform 1762"/>
                <p:cNvSpPr>
                  <a:spLocks/>
                </p:cNvSpPr>
                <p:nvPr/>
              </p:nvSpPr>
              <p:spPr bwMode="auto">
                <a:xfrm>
                  <a:off x="3286" y="2396"/>
                  <a:ext cx="2" cy="5"/>
                </a:xfrm>
                <a:custGeom>
                  <a:avLst/>
                  <a:gdLst>
                    <a:gd name="T0" fmla="*/ 2 w 3"/>
                    <a:gd name="T1" fmla="*/ 10 h 11"/>
                    <a:gd name="T2" fmla="*/ 3 w 3"/>
                    <a:gd name="T3" fmla="*/ 10 h 11"/>
                    <a:gd name="T4" fmla="*/ 3 w 3"/>
                    <a:gd name="T5" fmla="*/ 8 h 11"/>
                    <a:gd name="T6" fmla="*/ 2 w 3"/>
                    <a:gd name="T7" fmla="*/ 6 h 11"/>
                    <a:gd name="T8" fmla="*/ 2 w 3"/>
                    <a:gd name="T9" fmla="*/ 0 h 11"/>
                    <a:gd name="T10" fmla="*/ 1 w 3"/>
                    <a:gd name="T11" fmla="*/ 0 h 11"/>
                    <a:gd name="T12" fmla="*/ 0 w 3"/>
                    <a:gd name="T13" fmla="*/ 0 h 11"/>
                    <a:gd name="T14" fmla="*/ 0 w 3"/>
                    <a:gd name="T15" fmla="*/ 6 h 11"/>
                    <a:gd name="T16" fmla="*/ 1 w 3"/>
                    <a:gd name="T17" fmla="*/ 8 h 11"/>
                    <a:gd name="T18" fmla="*/ 1 w 3"/>
                    <a:gd name="T19" fmla="*/ 11 h 11"/>
                    <a:gd name="T20" fmla="*/ 1 w 3"/>
                    <a:gd name="T21" fmla="*/ 11 h 11"/>
                    <a:gd name="T22" fmla="*/ 2 w 3"/>
                    <a:gd name="T23" fmla="*/ 10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11"/>
                    <a:gd name="T38" fmla="*/ 3 w 3"/>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11">
                      <a:moveTo>
                        <a:pt x="2" y="10"/>
                      </a:moveTo>
                      <a:lnTo>
                        <a:pt x="3" y="10"/>
                      </a:lnTo>
                      <a:lnTo>
                        <a:pt x="3" y="8"/>
                      </a:lnTo>
                      <a:lnTo>
                        <a:pt x="2" y="6"/>
                      </a:lnTo>
                      <a:lnTo>
                        <a:pt x="2" y="0"/>
                      </a:lnTo>
                      <a:lnTo>
                        <a:pt x="1" y="0"/>
                      </a:lnTo>
                      <a:lnTo>
                        <a:pt x="0" y="0"/>
                      </a:lnTo>
                      <a:lnTo>
                        <a:pt x="0" y="6"/>
                      </a:lnTo>
                      <a:lnTo>
                        <a:pt x="1" y="8"/>
                      </a:lnTo>
                      <a:lnTo>
                        <a:pt x="1" y="11"/>
                      </a:lnTo>
                      <a:lnTo>
                        <a:pt x="2" y="1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8" name="Freeform 1763"/>
                <p:cNvSpPr>
                  <a:spLocks/>
                </p:cNvSpPr>
                <p:nvPr/>
              </p:nvSpPr>
              <p:spPr bwMode="auto">
                <a:xfrm>
                  <a:off x="3285" y="2388"/>
                  <a:ext cx="3" cy="9"/>
                </a:xfrm>
                <a:custGeom>
                  <a:avLst/>
                  <a:gdLst>
                    <a:gd name="T0" fmla="*/ 3 w 5"/>
                    <a:gd name="T1" fmla="*/ 17 h 19"/>
                    <a:gd name="T2" fmla="*/ 3 w 5"/>
                    <a:gd name="T3" fmla="*/ 16 h 19"/>
                    <a:gd name="T4" fmla="*/ 2 w 5"/>
                    <a:gd name="T5" fmla="*/ 15 h 19"/>
                    <a:gd name="T6" fmla="*/ 3 w 5"/>
                    <a:gd name="T7" fmla="*/ 14 h 19"/>
                    <a:gd name="T8" fmla="*/ 3 w 5"/>
                    <a:gd name="T9" fmla="*/ 8 h 19"/>
                    <a:gd name="T10" fmla="*/ 4 w 5"/>
                    <a:gd name="T11" fmla="*/ 6 h 19"/>
                    <a:gd name="T12" fmla="*/ 4 w 5"/>
                    <a:gd name="T13" fmla="*/ 4 h 19"/>
                    <a:gd name="T14" fmla="*/ 5 w 5"/>
                    <a:gd name="T15" fmla="*/ 1 h 19"/>
                    <a:gd name="T16" fmla="*/ 5 w 5"/>
                    <a:gd name="T17" fmla="*/ 0 h 19"/>
                    <a:gd name="T18" fmla="*/ 4 w 5"/>
                    <a:gd name="T19" fmla="*/ 0 h 19"/>
                    <a:gd name="T20" fmla="*/ 3 w 5"/>
                    <a:gd name="T21" fmla="*/ 0 h 19"/>
                    <a:gd name="T22" fmla="*/ 3 w 5"/>
                    <a:gd name="T23" fmla="*/ 1 h 19"/>
                    <a:gd name="T24" fmla="*/ 2 w 5"/>
                    <a:gd name="T25" fmla="*/ 4 h 19"/>
                    <a:gd name="T26" fmla="*/ 2 w 5"/>
                    <a:gd name="T27" fmla="*/ 6 h 19"/>
                    <a:gd name="T28" fmla="*/ 1 w 5"/>
                    <a:gd name="T29" fmla="*/ 8 h 19"/>
                    <a:gd name="T30" fmla="*/ 1 w 5"/>
                    <a:gd name="T31" fmla="*/ 14 h 19"/>
                    <a:gd name="T32" fmla="*/ 0 w 5"/>
                    <a:gd name="T33" fmla="*/ 17 h 19"/>
                    <a:gd name="T34" fmla="*/ 1 w 5"/>
                    <a:gd name="T35" fmla="*/ 19 h 19"/>
                    <a:gd name="T36" fmla="*/ 2 w 5"/>
                    <a:gd name="T37" fmla="*/ 17 h 19"/>
                    <a:gd name="T38" fmla="*/ 3 w 5"/>
                    <a:gd name="T39" fmla="*/ 1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
                    <a:gd name="T61" fmla="*/ 0 h 19"/>
                    <a:gd name="T62" fmla="*/ 5 w 5"/>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 h="19">
                      <a:moveTo>
                        <a:pt x="3" y="17"/>
                      </a:moveTo>
                      <a:lnTo>
                        <a:pt x="3" y="16"/>
                      </a:lnTo>
                      <a:lnTo>
                        <a:pt x="2" y="15"/>
                      </a:lnTo>
                      <a:lnTo>
                        <a:pt x="3" y="14"/>
                      </a:lnTo>
                      <a:lnTo>
                        <a:pt x="3" y="8"/>
                      </a:lnTo>
                      <a:lnTo>
                        <a:pt x="4" y="6"/>
                      </a:lnTo>
                      <a:lnTo>
                        <a:pt x="4" y="4"/>
                      </a:lnTo>
                      <a:lnTo>
                        <a:pt x="5" y="1"/>
                      </a:lnTo>
                      <a:lnTo>
                        <a:pt x="5" y="0"/>
                      </a:lnTo>
                      <a:lnTo>
                        <a:pt x="4" y="0"/>
                      </a:lnTo>
                      <a:lnTo>
                        <a:pt x="3" y="0"/>
                      </a:lnTo>
                      <a:lnTo>
                        <a:pt x="3" y="1"/>
                      </a:lnTo>
                      <a:lnTo>
                        <a:pt x="2" y="4"/>
                      </a:lnTo>
                      <a:lnTo>
                        <a:pt x="2" y="6"/>
                      </a:lnTo>
                      <a:lnTo>
                        <a:pt x="1" y="8"/>
                      </a:lnTo>
                      <a:lnTo>
                        <a:pt x="1" y="14"/>
                      </a:lnTo>
                      <a:lnTo>
                        <a:pt x="0" y="17"/>
                      </a:lnTo>
                      <a:lnTo>
                        <a:pt x="1" y="19"/>
                      </a:lnTo>
                      <a:lnTo>
                        <a:pt x="2" y="17"/>
                      </a:lnTo>
                      <a:lnTo>
                        <a:pt x="3" y="17"/>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79" name="Freeform 1764"/>
                <p:cNvSpPr>
                  <a:spLocks/>
                </p:cNvSpPr>
                <p:nvPr/>
              </p:nvSpPr>
              <p:spPr bwMode="auto">
                <a:xfrm>
                  <a:off x="3287" y="2386"/>
                  <a:ext cx="2"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0" name="Freeform 1765"/>
                <p:cNvSpPr>
                  <a:spLocks/>
                </p:cNvSpPr>
                <p:nvPr/>
              </p:nvSpPr>
              <p:spPr bwMode="auto">
                <a:xfrm>
                  <a:off x="3288" y="2385"/>
                  <a:ext cx="1" cy="3"/>
                </a:xfrm>
                <a:custGeom>
                  <a:avLst/>
                  <a:gdLst>
                    <a:gd name="T0" fmla="*/ 3 w 4"/>
                    <a:gd name="T1" fmla="*/ 5 h 5"/>
                    <a:gd name="T2" fmla="*/ 3 w 4"/>
                    <a:gd name="T3" fmla="*/ 5 h 5"/>
                    <a:gd name="T4" fmla="*/ 3 w 4"/>
                    <a:gd name="T5" fmla="*/ 3 h 5"/>
                    <a:gd name="T6" fmla="*/ 4 w 4"/>
                    <a:gd name="T7" fmla="*/ 0 h 5"/>
                    <a:gd name="T8" fmla="*/ 3 w 4"/>
                    <a:gd name="T9" fmla="*/ 0 h 5"/>
                    <a:gd name="T10" fmla="*/ 1 w 4"/>
                    <a:gd name="T11" fmla="*/ 0 h 5"/>
                    <a:gd name="T12" fmla="*/ 0 w 4"/>
                    <a:gd name="T13" fmla="*/ 3 h 5"/>
                    <a:gd name="T14" fmla="*/ 0 w 4"/>
                    <a:gd name="T15" fmla="*/ 4 h 5"/>
                    <a:gd name="T16" fmla="*/ 1 w 4"/>
                    <a:gd name="T17" fmla="*/ 4 h 5"/>
                    <a:gd name="T18" fmla="*/ 3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3" y="5"/>
                      </a:moveTo>
                      <a:lnTo>
                        <a:pt x="3" y="5"/>
                      </a:lnTo>
                      <a:lnTo>
                        <a:pt x="3" y="3"/>
                      </a:lnTo>
                      <a:lnTo>
                        <a:pt x="4" y="0"/>
                      </a:lnTo>
                      <a:lnTo>
                        <a:pt x="3" y="0"/>
                      </a:lnTo>
                      <a:lnTo>
                        <a:pt x="1" y="0"/>
                      </a:lnTo>
                      <a:lnTo>
                        <a:pt x="0" y="3"/>
                      </a:lnTo>
                      <a:lnTo>
                        <a:pt x="0" y="4"/>
                      </a:lnTo>
                      <a:lnTo>
                        <a:pt x="1" y="4"/>
                      </a:lnTo>
                      <a:lnTo>
                        <a:pt x="3"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1" name="Freeform 1766"/>
                <p:cNvSpPr>
                  <a:spLocks/>
                </p:cNvSpPr>
                <p:nvPr/>
              </p:nvSpPr>
              <p:spPr bwMode="auto">
                <a:xfrm>
                  <a:off x="3288" y="2382"/>
                  <a:ext cx="4" cy="4"/>
                </a:xfrm>
                <a:custGeom>
                  <a:avLst/>
                  <a:gdLst>
                    <a:gd name="T0" fmla="*/ 2 w 7"/>
                    <a:gd name="T1" fmla="*/ 5 h 7"/>
                    <a:gd name="T2" fmla="*/ 3 w 7"/>
                    <a:gd name="T3" fmla="*/ 7 h 7"/>
                    <a:gd name="T4" fmla="*/ 7 w 7"/>
                    <a:gd name="T5" fmla="*/ 2 h 7"/>
                    <a:gd name="T6" fmla="*/ 6 w 7"/>
                    <a:gd name="T7" fmla="*/ 1 h 7"/>
                    <a:gd name="T8" fmla="*/ 5 w 7"/>
                    <a:gd name="T9" fmla="*/ 0 h 7"/>
                    <a:gd name="T10" fmla="*/ 2 w 7"/>
                    <a:gd name="T11" fmla="*/ 3 h 7"/>
                    <a:gd name="T12" fmla="*/ 0 w 7"/>
                    <a:gd name="T13" fmla="*/ 5 h 7"/>
                    <a:gd name="T14" fmla="*/ 2 w 7"/>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2" y="5"/>
                      </a:moveTo>
                      <a:lnTo>
                        <a:pt x="3" y="7"/>
                      </a:lnTo>
                      <a:lnTo>
                        <a:pt x="7" y="2"/>
                      </a:lnTo>
                      <a:lnTo>
                        <a:pt x="6" y="1"/>
                      </a:lnTo>
                      <a:lnTo>
                        <a:pt x="5" y="0"/>
                      </a:lnTo>
                      <a:lnTo>
                        <a:pt x="2" y="3"/>
                      </a:lnTo>
                      <a:lnTo>
                        <a:pt x="0" y="5"/>
                      </a:lnTo>
                      <a:lnTo>
                        <a:pt x="2"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2" name="Freeform 1767"/>
                <p:cNvSpPr>
                  <a:spLocks/>
                </p:cNvSpPr>
                <p:nvPr/>
              </p:nvSpPr>
              <p:spPr bwMode="auto">
                <a:xfrm>
                  <a:off x="3290" y="2382"/>
                  <a:ext cx="2" cy="2"/>
                </a:xfrm>
                <a:custGeom>
                  <a:avLst/>
                  <a:gdLst>
                    <a:gd name="T0" fmla="*/ 2 w 5"/>
                    <a:gd name="T1" fmla="*/ 2 h 3"/>
                    <a:gd name="T2" fmla="*/ 2 w 5"/>
                    <a:gd name="T3" fmla="*/ 3 h 3"/>
                    <a:gd name="T4" fmla="*/ 5 w 5"/>
                    <a:gd name="T5" fmla="*/ 2 h 3"/>
                    <a:gd name="T6" fmla="*/ 5 w 5"/>
                    <a:gd name="T7" fmla="*/ 1 h 3"/>
                    <a:gd name="T8" fmla="*/ 5 w 5"/>
                    <a:gd name="T9" fmla="*/ 0 h 3"/>
                    <a:gd name="T10" fmla="*/ 0 w 5"/>
                    <a:gd name="T11" fmla="*/ 2 h 3"/>
                    <a:gd name="T12" fmla="*/ 1 w 5"/>
                    <a:gd name="T13" fmla="*/ 1 h 3"/>
                    <a:gd name="T14" fmla="*/ 2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2"/>
                      </a:moveTo>
                      <a:lnTo>
                        <a:pt x="2" y="3"/>
                      </a:lnTo>
                      <a:lnTo>
                        <a:pt x="5" y="2"/>
                      </a:lnTo>
                      <a:lnTo>
                        <a:pt x="5" y="1"/>
                      </a:lnTo>
                      <a:lnTo>
                        <a:pt x="5" y="0"/>
                      </a:lnTo>
                      <a:lnTo>
                        <a:pt x="0" y="2"/>
                      </a:lnTo>
                      <a:lnTo>
                        <a:pt x="1"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3" name="Freeform 1768"/>
                <p:cNvSpPr>
                  <a:spLocks/>
                </p:cNvSpPr>
                <p:nvPr/>
              </p:nvSpPr>
              <p:spPr bwMode="auto">
                <a:xfrm>
                  <a:off x="3292" y="2381"/>
                  <a:ext cx="2" cy="2"/>
                </a:xfrm>
                <a:custGeom>
                  <a:avLst/>
                  <a:gdLst>
                    <a:gd name="T0" fmla="*/ 2 w 5"/>
                    <a:gd name="T1" fmla="*/ 5 h 5"/>
                    <a:gd name="T2" fmla="*/ 4 w 5"/>
                    <a:gd name="T3" fmla="*/ 4 h 5"/>
                    <a:gd name="T4" fmla="*/ 5 w 5"/>
                    <a:gd name="T5" fmla="*/ 3 h 5"/>
                    <a:gd name="T6" fmla="*/ 4 w 5"/>
                    <a:gd name="T7" fmla="*/ 1 h 5"/>
                    <a:gd name="T8" fmla="*/ 3 w 5"/>
                    <a:gd name="T9" fmla="*/ 0 h 5"/>
                    <a:gd name="T10" fmla="*/ 0 w 5"/>
                    <a:gd name="T11" fmla="*/ 3 h 5"/>
                    <a:gd name="T12" fmla="*/ 2 w 5"/>
                    <a:gd name="T13" fmla="*/ 4 h 5"/>
                    <a:gd name="T14" fmla="*/ 2 w 5"/>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5"/>
                      </a:moveTo>
                      <a:lnTo>
                        <a:pt x="4" y="4"/>
                      </a:lnTo>
                      <a:lnTo>
                        <a:pt x="5" y="3"/>
                      </a:lnTo>
                      <a:lnTo>
                        <a:pt x="4" y="1"/>
                      </a:lnTo>
                      <a:lnTo>
                        <a:pt x="3" y="0"/>
                      </a:lnTo>
                      <a:lnTo>
                        <a:pt x="0" y="3"/>
                      </a:lnTo>
                      <a:lnTo>
                        <a:pt x="2" y="4"/>
                      </a:lnTo>
                      <a:lnTo>
                        <a:pt x="2"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4" name="Freeform 1769"/>
                <p:cNvSpPr>
                  <a:spLocks/>
                </p:cNvSpPr>
                <p:nvPr/>
              </p:nvSpPr>
              <p:spPr bwMode="auto">
                <a:xfrm>
                  <a:off x="3293" y="2381"/>
                  <a:ext cx="1" cy="1"/>
                </a:xfrm>
                <a:custGeom>
                  <a:avLst/>
                  <a:gdLst>
                    <a:gd name="T0" fmla="*/ 1 w 1"/>
                    <a:gd name="T1" fmla="*/ 1 h 3"/>
                    <a:gd name="T2" fmla="*/ 1 w 1"/>
                    <a:gd name="T3" fmla="*/ 3 h 3"/>
                    <a:gd name="T4" fmla="*/ 0 w 1"/>
                    <a:gd name="T5" fmla="*/ 0 h 3"/>
                    <a:gd name="T6" fmla="*/ 0 w 1"/>
                    <a:gd name="T7" fmla="*/ 0 h 3"/>
                    <a:gd name="T8" fmla="*/ 1 w 1"/>
                    <a:gd name="T9" fmla="*/ 1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1"/>
                      </a:moveTo>
                      <a:lnTo>
                        <a:pt x="1" y="3"/>
                      </a:lnTo>
                      <a:lnTo>
                        <a:pt x="0"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5" name="Freeform 1770"/>
                <p:cNvSpPr>
                  <a:spLocks/>
                </p:cNvSpPr>
                <p:nvPr/>
              </p:nvSpPr>
              <p:spPr bwMode="auto">
                <a:xfrm>
                  <a:off x="3293" y="2380"/>
                  <a:ext cx="2" cy="2"/>
                </a:xfrm>
                <a:custGeom>
                  <a:avLst/>
                  <a:gdLst>
                    <a:gd name="T0" fmla="*/ 1 w 4"/>
                    <a:gd name="T1" fmla="*/ 4 h 4"/>
                    <a:gd name="T2" fmla="*/ 2 w 4"/>
                    <a:gd name="T3" fmla="*/ 4 h 4"/>
                    <a:gd name="T4" fmla="*/ 4 w 4"/>
                    <a:gd name="T5" fmla="*/ 2 h 4"/>
                    <a:gd name="T6" fmla="*/ 4 w 4"/>
                    <a:gd name="T7" fmla="*/ 1 h 4"/>
                    <a:gd name="T8" fmla="*/ 4 w 4"/>
                    <a:gd name="T9" fmla="*/ 0 h 4"/>
                    <a:gd name="T10" fmla="*/ 2 w 4"/>
                    <a:gd name="T11" fmla="*/ 1 h 4"/>
                    <a:gd name="T12" fmla="*/ 0 w 4"/>
                    <a:gd name="T13" fmla="*/ 1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2" y="4"/>
                      </a:lnTo>
                      <a:lnTo>
                        <a:pt x="4" y="2"/>
                      </a:lnTo>
                      <a:lnTo>
                        <a:pt x="4" y="1"/>
                      </a:lnTo>
                      <a:lnTo>
                        <a:pt x="4" y="0"/>
                      </a:lnTo>
                      <a:lnTo>
                        <a:pt x="2" y="1"/>
                      </a:lnTo>
                      <a:lnTo>
                        <a:pt x="0" y="1"/>
                      </a:lnTo>
                      <a:lnTo>
                        <a:pt x="1"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6" name="Freeform 1771"/>
                <p:cNvSpPr>
                  <a:spLocks/>
                </p:cNvSpPr>
                <p:nvPr/>
              </p:nvSpPr>
              <p:spPr bwMode="auto">
                <a:xfrm>
                  <a:off x="3295" y="2379"/>
                  <a:ext cx="1" cy="2"/>
                </a:xfrm>
                <a:custGeom>
                  <a:avLst/>
                  <a:gdLst>
                    <a:gd name="T0" fmla="*/ 1 w 4"/>
                    <a:gd name="T1" fmla="*/ 3 h 3"/>
                    <a:gd name="T2" fmla="*/ 4 w 4"/>
                    <a:gd name="T3" fmla="*/ 2 h 3"/>
                    <a:gd name="T4" fmla="*/ 4 w 4"/>
                    <a:gd name="T5" fmla="*/ 2 h 3"/>
                    <a:gd name="T6" fmla="*/ 2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4" y="2"/>
                      </a:lnTo>
                      <a:lnTo>
                        <a:pt x="2" y="1"/>
                      </a:lnTo>
                      <a:lnTo>
                        <a:pt x="1" y="0"/>
                      </a:lnTo>
                      <a:lnTo>
                        <a:pt x="0" y="1"/>
                      </a:lnTo>
                      <a:lnTo>
                        <a:pt x="1" y="2"/>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7" name="Freeform 1772"/>
                <p:cNvSpPr>
                  <a:spLocks/>
                </p:cNvSpPr>
                <p:nvPr/>
              </p:nvSpPr>
              <p:spPr bwMode="auto">
                <a:xfrm>
                  <a:off x="3295" y="2377"/>
                  <a:ext cx="21" cy="4"/>
                </a:xfrm>
                <a:custGeom>
                  <a:avLst/>
                  <a:gdLst>
                    <a:gd name="T0" fmla="*/ 1 w 43"/>
                    <a:gd name="T1" fmla="*/ 6 h 7"/>
                    <a:gd name="T2" fmla="*/ 1 w 43"/>
                    <a:gd name="T3" fmla="*/ 7 h 7"/>
                    <a:gd name="T4" fmla="*/ 3 w 43"/>
                    <a:gd name="T5" fmla="*/ 7 h 7"/>
                    <a:gd name="T6" fmla="*/ 7 w 43"/>
                    <a:gd name="T7" fmla="*/ 5 h 7"/>
                    <a:gd name="T8" fmla="*/ 8 w 43"/>
                    <a:gd name="T9" fmla="*/ 5 h 7"/>
                    <a:gd name="T10" fmla="*/ 11 w 43"/>
                    <a:gd name="T11" fmla="*/ 4 h 7"/>
                    <a:gd name="T12" fmla="*/ 14 w 43"/>
                    <a:gd name="T13" fmla="*/ 4 h 7"/>
                    <a:gd name="T14" fmla="*/ 15 w 43"/>
                    <a:gd name="T15" fmla="*/ 3 h 7"/>
                    <a:gd name="T16" fmla="*/ 38 w 43"/>
                    <a:gd name="T17" fmla="*/ 3 h 7"/>
                    <a:gd name="T18" fmla="*/ 41 w 43"/>
                    <a:gd name="T19" fmla="*/ 4 h 7"/>
                    <a:gd name="T20" fmla="*/ 43 w 43"/>
                    <a:gd name="T21" fmla="*/ 4 h 7"/>
                    <a:gd name="T22" fmla="*/ 43 w 43"/>
                    <a:gd name="T23" fmla="*/ 3 h 7"/>
                    <a:gd name="T24" fmla="*/ 43 w 43"/>
                    <a:gd name="T25" fmla="*/ 1 h 7"/>
                    <a:gd name="T26" fmla="*/ 41 w 43"/>
                    <a:gd name="T27" fmla="*/ 1 h 7"/>
                    <a:gd name="T28" fmla="*/ 38 w 43"/>
                    <a:gd name="T29" fmla="*/ 0 h 7"/>
                    <a:gd name="T30" fmla="*/ 13 w 43"/>
                    <a:gd name="T31" fmla="*/ 0 h 7"/>
                    <a:gd name="T32" fmla="*/ 12 w 43"/>
                    <a:gd name="T33" fmla="*/ 1 h 7"/>
                    <a:gd name="T34" fmla="*/ 11 w 43"/>
                    <a:gd name="T35" fmla="*/ 1 h 7"/>
                    <a:gd name="T36" fmla="*/ 8 w 43"/>
                    <a:gd name="T37" fmla="*/ 3 h 7"/>
                    <a:gd name="T38" fmla="*/ 7 w 43"/>
                    <a:gd name="T39" fmla="*/ 3 h 7"/>
                    <a:gd name="T40" fmla="*/ 3 w 43"/>
                    <a:gd name="T41" fmla="*/ 5 h 7"/>
                    <a:gd name="T42" fmla="*/ 0 w 43"/>
                    <a:gd name="T43" fmla="*/ 5 h 7"/>
                    <a:gd name="T44" fmla="*/ 0 w 43"/>
                    <a:gd name="T45" fmla="*/ 5 h 7"/>
                    <a:gd name="T46" fmla="*/ 1 w 43"/>
                    <a:gd name="T47" fmla="*/ 6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
                    <a:gd name="T73" fmla="*/ 0 h 7"/>
                    <a:gd name="T74" fmla="*/ 43 w 43"/>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 h="7">
                      <a:moveTo>
                        <a:pt x="1" y="6"/>
                      </a:moveTo>
                      <a:lnTo>
                        <a:pt x="1" y="7"/>
                      </a:lnTo>
                      <a:lnTo>
                        <a:pt x="3" y="7"/>
                      </a:lnTo>
                      <a:lnTo>
                        <a:pt x="7" y="5"/>
                      </a:lnTo>
                      <a:lnTo>
                        <a:pt x="8" y="5"/>
                      </a:lnTo>
                      <a:lnTo>
                        <a:pt x="11" y="4"/>
                      </a:lnTo>
                      <a:lnTo>
                        <a:pt x="14" y="4"/>
                      </a:lnTo>
                      <a:lnTo>
                        <a:pt x="15" y="3"/>
                      </a:lnTo>
                      <a:lnTo>
                        <a:pt x="38" y="3"/>
                      </a:lnTo>
                      <a:lnTo>
                        <a:pt x="41" y="4"/>
                      </a:lnTo>
                      <a:lnTo>
                        <a:pt x="43" y="4"/>
                      </a:lnTo>
                      <a:lnTo>
                        <a:pt x="43" y="3"/>
                      </a:lnTo>
                      <a:lnTo>
                        <a:pt x="43" y="1"/>
                      </a:lnTo>
                      <a:lnTo>
                        <a:pt x="41" y="1"/>
                      </a:lnTo>
                      <a:lnTo>
                        <a:pt x="38" y="0"/>
                      </a:lnTo>
                      <a:lnTo>
                        <a:pt x="13" y="0"/>
                      </a:lnTo>
                      <a:lnTo>
                        <a:pt x="12" y="1"/>
                      </a:lnTo>
                      <a:lnTo>
                        <a:pt x="11" y="1"/>
                      </a:lnTo>
                      <a:lnTo>
                        <a:pt x="8" y="3"/>
                      </a:lnTo>
                      <a:lnTo>
                        <a:pt x="7" y="3"/>
                      </a:lnTo>
                      <a:lnTo>
                        <a:pt x="3" y="5"/>
                      </a:lnTo>
                      <a:lnTo>
                        <a:pt x="0" y="5"/>
                      </a:lnTo>
                      <a:lnTo>
                        <a:pt x="1" y="6"/>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8" name="Freeform 1773"/>
                <p:cNvSpPr>
                  <a:spLocks/>
                </p:cNvSpPr>
                <p:nvPr/>
              </p:nvSpPr>
              <p:spPr bwMode="auto">
                <a:xfrm>
                  <a:off x="3316" y="2378"/>
                  <a:ext cx="3" cy="2"/>
                </a:xfrm>
                <a:custGeom>
                  <a:avLst/>
                  <a:gdLst>
                    <a:gd name="T0" fmla="*/ 1 w 7"/>
                    <a:gd name="T1" fmla="*/ 2 h 5"/>
                    <a:gd name="T2" fmla="*/ 0 w 7"/>
                    <a:gd name="T3" fmla="*/ 3 h 5"/>
                    <a:gd name="T4" fmla="*/ 1 w 7"/>
                    <a:gd name="T5" fmla="*/ 4 h 5"/>
                    <a:gd name="T6" fmla="*/ 3 w 7"/>
                    <a:gd name="T7" fmla="*/ 4 h 5"/>
                    <a:gd name="T8" fmla="*/ 4 w 7"/>
                    <a:gd name="T9" fmla="*/ 5 h 5"/>
                    <a:gd name="T10" fmla="*/ 6 w 7"/>
                    <a:gd name="T11" fmla="*/ 4 h 5"/>
                    <a:gd name="T12" fmla="*/ 7 w 7"/>
                    <a:gd name="T13" fmla="*/ 3 h 5"/>
                    <a:gd name="T14" fmla="*/ 6 w 7"/>
                    <a:gd name="T15" fmla="*/ 2 h 5"/>
                    <a:gd name="T16" fmla="*/ 3 w 7"/>
                    <a:gd name="T17" fmla="*/ 2 h 5"/>
                    <a:gd name="T18" fmla="*/ 2 w 7"/>
                    <a:gd name="T19" fmla="*/ 0 h 5"/>
                    <a:gd name="T20" fmla="*/ 1 w 7"/>
                    <a:gd name="T21" fmla="*/ 0 h 5"/>
                    <a:gd name="T22" fmla="*/ 1 w 7"/>
                    <a:gd name="T23" fmla="*/ 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5"/>
                    <a:gd name="T38" fmla="*/ 7 w 7"/>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5">
                      <a:moveTo>
                        <a:pt x="1" y="2"/>
                      </a:moveTo>
                      <a:lnTo>
                        <a:pt x="0" y="3"/>
                      </a:lnTo>
                      <a:lnTo>
                        <a:pt x="1" y="4"/>
                      </a:lnTo>
                      <a:lnTo>
                        <a:pt x="3" y="4"/>
                      </a:lnTo>
                      <a:lnTo>
                        <a:pt x="4" y="5"/>
                      </a:lnTo>
                      <a:lnTo>
                        <a:pt x="6" y="4"/>
                      </a:lnTo>
                      <a:lnTo>
                        <a:pt x="7" y="3"/>
                      </a:lnTo>
                      <a:lnTo>
                        <a:pt x="6" y="2"/>
                      </a:lnTo>
                      <a:lnTo>
                        <a:pt x="3" y="2"/>
                      </a:lnTo>
                      <a:lnTo>
                        <a:pt x="2"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89" name="Freeform 1774"/>
                <p:cNvSpPr>
                  <a:spLocks/>
                </p:cNvSpPr>
                <p:nvPr/>
              </p:nvSpPr>
              <p:spPr bwMode="auto">
                <a:xfrm>
                  <a:off x="3318" y="2379"/>
                  <a:ext cx="4" cy="2"/>
                </a:xfrm>
                <a:custGeom>
                  <a:avLst/>
                  <a:gdLst>
                    <a:gd name="T0" fmla="*/ 1 w 8"/>
                    <a:gd name="T1" fmla="*/ 2 h 4"/>
                    <a:gd name="T2" fmla="*/ 0 w 8"/>
                    <a:gd name="T3" fmla="*/ 1 h 4"/>
                    <a:gd name="T4" fmla="*/ 5 w 8"/>
                    <a:gd name="T5" fmla="*/ 3 h 4"/>
                    <a:gd name="T6" fmla="*/ 6 w 8"/>
                    <a:gd name="T7" fmla="*/ 3 h 4"/>
                    <a:gd name="T8" fmla="*/ 8 w 8"/>
                    <a:gd name="T9" fmla="*/ 4 h 4"/>
                    <a:gd name="T10" fmla="*/ 8 w 8"/>
                    <a:gd name="T11" fmla="*/ 3 h 4"/>
                    <a:gd name="T12" fmla="*/ 8 w 8"/>
                    <a:gd name="T13" fmla="*/ 2 h 4"/>
                    <a:gd name="T14" fmla="*/ 6 w 8"/>
                    <a:gd name="T15" fmla="*/ 1 h 4"/>
                    <a:gd name="T16" fmla="*/ 5 w 8"/>
                    <a:gd name="T17" fmla="*/ 1 h 4"/>
                    <a:gd name="T18" fmla="*/ 3 w 8"/>
                    <a:gd name="T19" fmla="*/ 0 h 4"/>
                    <a:gd name="T20" fmla="*/ 3 w 8"/>
                    <a:gd name="T21" fmla="*/ 1 h 4"/>
                    <a:gd name="T22" fmla="*/ 1 w 8"/>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4"/>
                    <a:gd name="T38" fmla="*/ 8 w 8"/>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4">
                      <a:moveTo>
                        <a:pt x="1" y="2"/>
                      </a:moveTo>
                      <a:lnTo>
                        <a:pt x="0" y="1"/>
                      </a:lnTo>
                      <a:lnTo>
                        <a:pt x="5" y="3"/>
                      </a:lnTo>
                      <a:lnTo>
                        <a:pt x="6" y="3"/>
                      </a:lnTo>
                      <a:lnTo>
                        <a:pt x="8" y="4"/>
                      </a:lnTo>
                      <a:lnTo>
                        <a:pt x="8" y="3"/>
                      </a:lnTo>
                      <a:lnTo>
                        <a:pt x="8" y="2"/>
                      </a:lnTo>
                      <a:lnTo>
                        <a:pt x="6" y="1"/>
                      </a:lnTo>
                      <a:lnTo>
                        <a:pt x="5" y="1"/>
                      </a:lnTo>
                      <a:lnTo>
                        <a:pt x="3" y="0"/>
                      </a:lnTo>
                      <a:lnTo>
                        <a:pt x="3"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0" name="Freeform 1775"/>
                <p:cNvSpPr>
                  <a:spLocks/>
                </p:cNvSpPr>
                <p:nvPr/>
              </p:nvSpPr>
              <p:spPr bwMode="auto">
                <a:xfrm>
                  <a:off x="3321" y="2380"/>
                  <a:ext cx="2" cy="2"/>
                </a:xfrm>
                <a:custGeom>
                  <a:avLst/>
                  <a:gdLst>
                    <a:gd name="T0" fmla="*/ 1 w 4"/>
                    <a:gd name="T1" fmla="*/ 1 h 4"/>
                    <a:gd name="T2" fmla="*/ 0 w 4"/>
                    <a:gd name="T3" fmla="*/ 2 h 4"/>
                    <a:gd name="T4" fmla="*/ 1 w 4"/>
                    <a:gd name="T5" fmla="*/ 4 h 4"/>
                    <a:gd name="T6" fmla="*/ 2 w 4"/>
                    <a:gd name="T7" fmla="*/ 2 h 4"/>
                    <a:gd name="T8" fmla="*/ 4 w 4"/>
                    <a:gd name="T9" fmla="*/ 1 h 4"/>
                    <a:gd name="T10" fmla="*/ 4 w 4"/>
                    <a:gd name="T11" fmla="*/ 1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1" y="4"/>
                      </a:lnTo>
                      <a:lnTo>
                        <a:pt x="2" y="2"/>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1" name="Freeform 1776"/>
                <p:cNvSpPr>
                  <a:spLocks/>
                </p:cNvSpPr>
                <p:nvPr/>
              </p:nvSpPr>
              <p:spPr bwMode="auto">
                <a:xfrm>
                  <a:off x="3321" y="2381"/>
                  <a:ext cx="2" cy="1"/>
                </a:xfrm>
                <a:custGeom>
                  <a:avLst/>
                  <a:gdLst>
                    <a:gd name="T0" fmla="*/ 1 w 5"/>
                    <a:gd name="T1" fmla="*/ 3 h 4"/>
                    <a:gd name="T2" fmla="*/ 0 w 5"/>
                    <a:gd name="T3" fmla="*/ 1 h 4"/>
                    <a:gd name="T4" fmla="*/ 5 w 5"/>
                    <a:gd name="T5" fmla="*/ 4 h 4"/>
                    <a:gd name="T6" fmla="*/ 5 w 5"/>
                    <a:gd name="T7" fmla="*/ 3 h 4"/>
                    <a:gd name="T8" fmla="*/ 5 w 5"/>
                    <a:gd name="T9" fmla="*/ 1 h 4"/>
                    <a:gd name="T10" fmla="*/ 2 w 5"/>
                    <a:gd name="T11" fmla="*/ 0 h 4"/>
                    <a:gd name="T12" fmla="*/ 2 w 5"/>
                    <a:gd name="T13" fmla="*/ 1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0" y="1"/>
                      </a:lnTo>
                      <a:lnTo>
                        <a:pt x="5" y="4"/>
                      </a:lnTo>
                      <a:lnTo>
                        <a:pt x="5" y="3"/>
                      </a:lnTo>
                      <a:lnTo>
                        <a:pt x="5" y="1"/>
                      </a:lnTo>
                      <a:lnTo>
                        <a:pt x="2" y="0"/>
                      </a:lnTo>
                      <a:lnTo>
                        <a:pt x="2"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2" name="Freeform 1777"/>
                <p:cNvSpPr>
                  <a:spLocks/>
                </p:cNvSpPr>
                <p:nvPr/>
              </p:nvSpPr>
              <p:spPr bwMode="auto">
                <a:xfrm>
                  <a:off x="3323" y="2381"/>
                  <a:ext cx="3" cy="3"/>
                </a:xfrm>
                <a:custGeom>
                  <a:avLst/>
                  <a:gdLst>
                    <a:gd name="T0" fmla="*/ 1 w 5"/>
                    <a:gd name="T1" fmla="*/ 2 h 6"/>
                    <a:gd name="T2" fmla="*/ 0 w 5"/>
                    <a:gd name="T3" fmla="*/ 3 h 6"/>
                    <a:gd name="T4" fmla="*/ 3 w 5"/>
                    <a:gd name="T5" fmla="*/ 6 h 6"/>
                    <a:gd name="T6" fmla="*/ 4 w 5"/>
                    <a:gd name="T7" fmla="*/ 5 h 6"/>
                    <a:gd name="T8" fmla="*/ 5 w 5"/>
                    <a:gd name="T9" fmla="*/ 4 h 6"/>
                    <a:gd name="T10" fmla="*/ 3 w 5"/>
                    <a:gd name="T11" fmla="*/ 2 h 6"/>
                    <a:gd name="T12" fmla="*/ 1 w 5"/>
                    <a:gd name="T13" fmla="*/ 0 h 6"/>
                    <a:gd name="T14" fmla="*/ 1 w 5"/>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1" y="2"/>
                      </a:moveTo>
                      <a:lnTo>
                        <a:pt x="0" y="3"/>
                      </a:lnTo>
                      <a:lnTo>
                        <a:pt x="3" y="6"/>
                      </a:lnTo>
                      <a:lnTo>
                        <a:pt x="4" y="5"/>
                      </a:lnTo>
                      <a:lnTo>
                        <a:pt x="5" y="4"/>
                      </a:lnTo>
                      <a:lnTo>
                        <a:pt x="3" y="2"/>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3" name="Freeform 1778"/>
                <p:cNvSpPr>
                  <a:spLocks/>
                </p:cNvSpPr>
                <p:nvPr/>
              </p:nvSpPr>
              <p:spPr bwMode="auto">
                <a:xfrm>
                  <a:off x="3324" y="2383"/>
                  <a:ext cx="2" cy="2"/>
                </a:xfrm>
                <a:custGeom>
                  <a:avLst/>
                  <a:gdLst>
                    <a:gd name="T0" fmla="*/ 1 w 5"/>
                    <a:gd name="T1" fmla="*/ 2 h 3"/>
                    <a:gd name="T2" fmla="*/ 0 w 5"/>
                    <a:gd name="T3" fmla="*/ 1 h 3"/>
                    <a:gd name="T4" fmla="*/ 5 w 5"/>
                    <a:gd name="T5" fmla="*/ 3 h 3"/>
                    <a:gd name="T6" fmla="*/ 5 w 5"/>
                    <a:gd name="T7" fmla="*/ 2 h 3"/>
                    <a:gd name="T8" fmla="*/ 5 w 5"/>
                    <a:gd name="T9" fmla="*/ 1 h 3"/>
                    <a:gd name="T10" fmla="*/ 2 w 5"/>
                    <a:gd name="T11" fmla="*/ 0 h 3"/>
                    <a:gd name="T12" fmla="*/ 2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4" name="Freeform 1779"/>
                <p:cNvSpPr>
                  <a:spLocks/>
                </p:cNvSpPr>
                <p:nvPr/>
              </p:nvSpPr>
              <p:spPr bwMode="auto">
                <a:xfrm>
                  <a:off x="3326" y="2384"/>
                  <a:ext cx="3" cy="2"/>
                </a:xfrm>
                <a:custGeom>
                  <a:avLst/>
                  <a:gdLst>
                    <a:gd name="T0" fmla="*/ 2 w 6"/>
                    <a:gd name="T1" fmla="*/ 1 h 6"/>
                    <a:gd name="T2" fmla="*/ 0 w 6"/>
                    <a:gd name="T3" fmla="*/ 2 h 6"/>
                    <a:gd name="T4" fmla="*/ 4 w 6"/>
                    <a:gd name="T5" fmla="*/ 6 h 6"/>
                    <a:gd name="T6" fmla="*/ 5 w 6"/>
                    <a:gd name="T7" fmla="*/ 5 h 6"/>
                    <a:gd name="T8" fmla="*/ 6 w 6"/>
                    <a:gd name="T9" fmla="*/ 3 h 6"/>
                    <a:gd name="T10" fmla="*/ 4 w 6"/>
                    <a:gd name="T11" fmla="*/ 1 h 6"/>
                    <a:gd name="T12" fmla="*/ 2 w 6"/>
                    <a:gd name="T13" fmla="*/ 0 h 6"/>
                    <a:gd name="T14" fmla="*/ 2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2" y="1"/>
                      </a:moveTo>
                      <a:lnTo>
                        <a:pt x="0" y="2"/>
                      </a:lnTo>
                      <a:lnTo>
                        <a:pt x="4" y="6"/>
                      </a:lnTo>
                      <a:lnTo>
                        <a:pt x="5" y="5"/>
                      </a:lnTo>
                      <a:lnTo>
                        <a:pt x="6" y="3"/>
                      </a:lnTo>
                      <a:lnTo>
                        <a:pt x="4" y="1"/>
                      </a:lnTo>
                      <a:lnTo>
                        <a:pt x="2"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5" name="Freeform 1780"/>
                <p:cNvSpPr>
                  <a:spLocks/>
                </p:cNvSpPr>
                <p:nvPr/>
              </p:nvSpPr>
              <p:spPr bwMode="auto">
                <a:xfrm>
                  <a:off x="3327" y="2385"/>
                  <a:ext cx="2" cy="3"/>
                </a:xfrm>
                <a:custGeom>
                  <a:avLst/>
                  <a:gdLst>
                    <a:gd name="T0" fmla="*/ 1 w 3"/>
                    <a:gd name="T1" fmla="*/ 3 h 6"/>
                    <a:gd name="T2" fmla="*/ 0 w 3"/>
                    <a:gd name="T3" fmla="*/ 3 h 6"/>
                    <a:gd name="T4" fmla="*/ 1 w 3"/>
                    <a:gd name="T5" fmla="*/ 5 h 6"/>
                    <a:gd name="T6" fmla="*/ 1 w 3"/>
                    <a:gd name="T7" fmla="*/ 6 h 6"/>
                    <a:gd name="T8" fmla="*/ 2 w 3"/>
                    <a:gd name="T9" fmla="*/ 6 h 6"/>
                    <a:gd name="T10" fmla="*/ 3 w 3"/>
                    <a:gd name="T11" fmla="*/ 6 h 6"/>
                    <a:gd name="T12" fmla="*/ 3 w 3"/>
                    <a:gd name="T13" fmla="*/ 5 h 6"/>
                    <a:gd name="T14" fmla="*/ 1 w 3"/>
                    <a:gd name="T15" fmla="*/ 0 h 6"/>
                    <a:gd name="T16" fmla="*/ 2 w 3"/>
                    <a:gd name="T17" fmla="*/ 1 h 6"/>
                    <a:gd name="T18" fmla="*/ 1 w 3"/>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3"/>
                      </a:moveTo>
                      <a:lnTo>
                        <a:pt x="0" y="3"/>
                      </a:lnTo>
                      <a:lnTo>
                        <a:pt x="1" y="5"/>
                      </a:lnTo>
                      <a:lnTo>
                        <a:pt x="1" y="6"/>
                      </a:lnTo>
                      <a:lnTo>
                        <a:pt x="2" y="6"/>
                      </a:lnTo>
                      <a:lnTo>
                        <a:pt x="3" y="6"/>
                      </a:lnTo>
                      <a:lnTo>
                        <a:pt x="3" y="5"/>
                      </a:lnTo>
                      <a:lnTo>
                        <a:pt x="1" y="0"/>
                      </a:lnTo>
                      <a:lnTo>
                        <a:pt x="2" y="1"/>
                      </a:lnTo>
                      <a:lnTo>
                        <a:pt x="1"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6" name="Freeform 1781"/>
                <p:cNvSpPr>
                  <a:spLocks/>
                </p:cNvSpPr>
                <p:nvPr/>
              </p:nvSpPr>
              <p:spPr bwMode="auto">
                <a:xfrm>
                  <a:off x="3328" y="2387"/>
                  <a:ext cx="2" cy="2"/>
                </a:xfrm>
                <a:custGeom>
                  <a:avLst/>
                  <a:gdLst>
                    <a:gd name="T0" fmla="*/ 0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0" y="2"/>
                      </a:lnTo>
                      <a:lnTo>
                        <a:pt x="1" y="3"/>
                      </a:lnTo>
                      <a:lnTo>
                        <a:pt x="2" y="2"/>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7" name="Freeform 1782"/>
                <p:cNvSpPr>
                  <a:spLocks/>
                </p:cNvSpPr>
                <p:nvPr/>
              </p:nvSpPr>
              <p:spPr bwMode="auto">
                <a:xfrm>
                  <a:off x="3329" y="2387"/>
                  <a:ext cx="1" cy="3"/>
                </a:xfrm>
                <a:custGeom>
                  <a:avLst/>
                  <a:gdLst>
                    <a:gd name="T0" fmla="*/ 1 w 4"/>
                    <a:gd name="T1" fmla="*/ 2 h 6"/>
                    <a:gd name="T2" fmla="*/ 0 w 4"/>
                    <a:gd name="T3" fmla="*/ 2 h 6"/>
                    <a:gd name="T4" fmla="*/ 1 w 4"/>
                    <a:gd name="T5" fmla="*/ 5 h 6"/>
                    <a:gd name="T6" fmla="*/ 1 w 4"/>
                    <a:gd name="T7" fmla="*/ 6 h 6"/>
                    <a:gd name="T8" fmla="*/ 2 w 4"/>
                    <a:gd name="T9" fmla="*/ 6 h 6"/>
                    <a:gd name="T10" fmla="*/ 4 w 4"/>
                    <a:gd name="T11" fmla="*/ 6 h 6"/>
                    <a:gd name="T12" fmla="*/ 4 w 4"/>
                    <a:gd name="T13" fmla="*/ 5 h 6"/>
                    <a:gd name="T14" fmla="*/ 1 w 4"/>
                    <a:gd name="T15" fmla="*/ 0 h 6"/>
                    <a:gd name="T16" fmla="*/ 2 w 4"/>
                    <a:gd name="T17" fmla="*/ 1 h 6"/>
                    <a:gd name="T18" fmla="*/ 1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1" y="2"/>
                      </a:moveTo>
                      <a:lnTo>
                        <a:pt x="0" y="2"/>
                      </a:lnTo>
                      <a:lnTo>
                        <a:pt x="1" y="5"/>
                      </a:lnTo>
                      <a:lnTo>
                        <a:pt x="1" y="6"/>
                      </a:lnTo>
                      <a:lnTo>
                        <a:pt x="2" y="6"/>
                      </a:lnTo>
                      <a:lnTo>
                        <a:pt x="4" y="6"/>
                      </a:lnTo>
                      <a:lnTo>
                        <a:pt x="4" y="5"/>
                      </a:lnTo>
                      <a:lnTo>
                        <a:pt x="1"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8" name="Freeform 1783"/>
                <p:cNvSpPr>
                  <a:spLocks/>
                </p:cNvSpPr>
                <p:nvPr/>
              </p:nvSpPr>
              <p:spPr bwMode="auto">
                <a:xfrm>
                  <a:off x="3329" y="2389"/>
                  <a:ext cx="3" cy="8"/>
                </a:xfrm>
                <a:custGeom>
                  <a:avLst/>
                  <a:gdLst>
                    <a:gd name="T0" fmla="*/ 0 w 6"/>
                    <a:gd name="T1" fmla="*/ 1 h 15"/>
                    <a:gd name="T2" fmla="*/ 0 w 6"/>
                    <a:gd name="T3" fmla="*/ 2 h 15"/>
                    <a:gd name="T4" fmla="*/ 1 w 6"/>
                    <a:gd name="T5" fmla="*/ 3 h 15"/>
                    <a:gd name="T6" fmla="*/ 1 w 6"/>
                    <a:gd name="T7" fmla="*/ 5 h 15"/>
                    <a:gd name="T8" fmla="*/ 3 w 6"/>
                    <a:gd name="T9" fmla="*/ 6 h 15"/>
                    <a:gd name="T10" fmla="*/ 3 w 6"/>
                    <a:gd name="T11" fmla="*/ 12 h 15"/>
                    <a:gd name="T12" fmla="*/ 4 w 6"/>
                    <a:gd name="T13" fmla="*/ 15 h 15"/>
                    <a:gd name="T14" fmla="*/ 6 w 6"/>
                    <a:gd name="T15" fmla="*/ 15 h 15"/>
                    <a:gd name="T16" fmla="*/ 5 w 6"/>
                    <a:gd name="T17" fmla="*/ 12 h 15"/>
                    <a:gd name="T18" fmla="*/ 5 w 6"/>
                    <a:gd name="T19" fmla="*/ 4 h 15"/>
                    <a:gd name="T20" fmla="*/ 4 w 6"/>
                    <a:gd name="T21" fmla="*/ 3 h 15"/>
                    <a:gd name="T22" fmla="*/ 4 w 6"/>
                    <a:gd name="T23" fmla="*/ 1 h 15"/>
                    <a:gd name="T24" fmla="*/ 3 w 6"/>
                    <a:gd name="T25" fmla="*/ 0 h 15"/>
                    <a:gd name="T26" fmla="*/ 1 w 6"/>
                    <a:gd name="T27" fmla="*/ 1 h 15"/>
                    <a:gd name="T28" fmla="*/ 0 w 6"/>
                    <a:gd name="T29" fmla="*/ 1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5"/>
                    <a:gd name="T47" fmla="*/ 6 w 6"/>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5">
                      <a:moveTo>
                        <a:pt x="0" y="1"/>
                      </a:moveTo>
                      <a:lnTo>
                        <a:pt x="0" y="2"/>
                      </a:lnTo>
                      <a:lnTo>
                        <a:pt x="1" y="3"/>
                      </a:lnTo>
                      <a:lnTo>
                        <a:pt x="1" y="5"/>
                      </a:lnTo>
                      <a:lnTo>
                        <a:pt x="3" y="6"/>
                      </a:lnTo>
                      <a:lnTo>
                        <a:pt x="3" y="12"/>
                      </a:lnTo>
                      <a:lnTo>
                        <a:pt x="4" y="15"/>
                      </a:lnTo>
                      <a:lnTo>
                        <a:pt x="6" y="15"/>
                      </a:lnTo>
                      <a:lnTo>
                        <a:pt x="5" y="12"/>
                      </a:lnTo>
                      <a:lnTo>
                        <a:pt x="5" y="4"/>
                      </a:lnTo>
                      <a:lnTo>
                        <a:pt x="4" y="3"/>
                      </a:lnTo>
                      <a:lnTo>
                        <a:pt x="4" y="1"/>
                      </a:lnTo>
                      <a:lnTo>
                        <a:pt x="3"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99" name="Freeform 1784"/>
                <p:cNvSpPr>
                  <a:spLocks/>
                </p:cNvSpPr>
                <p:nvPr/>
              </p:nvSpPr>
              <p:spPr bwMode="auto">
                <a:xfrm>
                  <a:off x="3322" y="2393"/>
                  <a:ext cx="10" cy="5"/>
                </a:xfrm>
                <a:custGeom>
                  <a:avLst/>
                  <a:gdLst>
                    <a:gd name="T0" fmla="*/ 19 w 21"/>
                    <a:gd name="T1" fmla="*/ 9 h 11"/>
                    <a:gd name="T2" fmla="*/ 4 w 21"/>
                    <a:gd name="T3" fmla="*/ 9 h 11"/>
                    <a:gd name="T4" fmla="*/ 4 w 21"/>
                    <a:gd name="T5" fmla="*/ 7 h 11"/>
                    <a:gd name="T6" fmla="*/ 4 w 21"/>
                    <a:gd name="T7" fmla="*/ 4 h 11"/>
                    <a:gd name="T8" fmla="*/ 3 w 21"/>
                    <a:gd name="T9" fmla="*/ 2 h 11"/>
                    <a:gd name="T10" fmla="*/ 3 w 21"/>
                    <a:gd name="T11" fmla="*/ 0 h 11"/>
                    <a:gd name="T12" fmla="*/ 1 w 21"/>
                    <a:gd name="T13" fmla="*/ 0 h 11"/>
                    <a:gd name="T14" fmla="*/ 0 w 21"/>
                    <a:gd name="T15" fmla="*/ 0 h 11"/>
                    <a:gd name="T16" fmla="*/ 0 w 21"/>
                    <a:gd name="T17" fmla="*/ 2 h 11"/>
                    <a:gd name="T18" fmla="*/ 1 w 21"/>
                    <a:gd name="T19" fmla="*/ 4 h 11"/>
                    <a:gd name="T20" fmla="*/ 1 w 21"/>
                    <a:gd name="T21" fmla="*/ 7 h 11"/>
                    <a:gd name="T22" fmla="*/ 4 w 21"/>
                    <a:gd name="T23" fmla="*/ 11 h 11"/>
                    <a:gd name="T24" fmla="*/ 21 w 21"/>
                    <a:gd name="T25" fmla="*/ 9 h 11"/>
                    <a:gd name="T26" fmla="*/ 19 w 21"/>
                    <a:gd name="T27" fmla="*/ 9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11"/>
                    <a:gd name="T44" fmla="*/ 21 w 21"/>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11">
                      <a:moveTo>
                        <a:pt x="19" y="9"/>
                      </a:moveTo>
                      <a:lnTo>
                        <a:pt x="4" y="9"/>
                      </a:lnTo>
                      <a:lnTo>
                        <a:pt x="4" y="7"/>
                      </a:lnTo>
                      <a:lnTo>
                        <a:pt x="4" y="4"/>
                      </a:lnTo>
                      <a:lnTo>
                        <a:pt x="3" y="2"/>
                      </a:lnTo>
                      <a:lnTo>
                        <a:pt x="3" y="0"/>
                      </a:lnTo>
                      <a:lnTo>
                        <a:pt x="1" y="0"/>
                      </a:lnTo>
                      <a:lnTo>
                        <a:pt x="0" y="0"/>
                      </a:lnTo>
                      <a:lnTo>
                        <a:pt x="0" y="2"/>
                      </a:lnTo>
                      <a:lnTo>
                        <a:pt x="1" y="4"/>
                      </a:lnTo>
                      <a:lnTo>
                        <a:pt x="1" y="7"/>
                      </a:lnTo>
                      <a:lnTo>
                        <a:pt x="4" y="11"/>
                      </a:lnTo>
                      <a:lnTo>
                        <a:pt x="21" y="9"/>
                      </a:lnTo>
                      <a:lnTo>
                        <a:pt x="19" y="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0" name="Freeform 1785"/>
                <p:cNvSpPr>
                  <a:spLocks/>
                </p:cNvSpPr>
                <p:nvPr/>
              </p:nvSpPr>
              <p:spPr bwMode="auto">
                <a:xfrm>
                  <a:off x="3321" y="2392"/>
                  <a:ext cx="2" cy="1"/>
                </a:xfrm>
                <a:custGeom>
                  <a:avLst/>
                  <a:gdLst>
                    <a:gd name="T0" fmla="*/ 4 w 4"/>
                    <a:gd name="T1" fmla="*/ 2 h 4"/>
                    <a:gd name="T2" fmla="*/ 4 w 4"/>
                    <a:gd name="T3" fmla="*/ 1 h 4"/>
                    <a:gd name="T4" fmla="*/ 2 w 4"/>
                    <a:gd name="T5" fmla="*/ 0 h 4"/>
                    <a:gd name="T6" fmla="*/ 1 w 4"/>
                    <a:gd name="T7" fmla="*/ 1 h 4"/>
                    <a:gd name="T8" fmla="*/ 0 w 4"/>
                    <a:gd name="T9" fmla="*/ 2 h 4"/>
                    <a:gd name="T10" fmla="*/ 1 w 4"/>
                    <a:gd name="T11" fmla="*/ 4 h 4"/>
                    <a:gd name="T12" fmla="*/ 2 w 4"/>
                    <a:gd name="T13" fmla="*/ 2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1"/>
                      </a:lnTo>
                      <a:lnTo>
                        <a:pt x="2" y="0"/>
                      </a:lnTo>
                      <a:lnTo>
                        <a:pt x="1" y="1"/>
                      </a:lnTo>
                      <a:lnTo>
                        <a:pt x="0" y="2"/>
                      </a:lnTo>
                      <a:lnTo>
                        <a:pt x="1" y="4"/>
                      </a:lnTo>
                      <a:lnTo>
                        <a:pt x="2" y="2"/>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1" name="Freeform 1786"/>
                <p:cNvSpPr>
                  <a:spLocks/>
                </p:cNvSpPr>
                <p:nvPr/>
              </p:nvSpPr>
              <p:spPr bwMode="auto">
                <a:xfrm>
                  <a:off x="3320" y="2390"/>
                  <a:ext cx="2" cy="3"/>
                </a:xfrm>
                <a:custGeom>
                  <a:avLst/>
                  <a:gdLst>
                    <a:gd name="T0" fmla="*/ 2 w 3"/>
                    <a:gd name="T1" fmla="*/ 3 h 4"/>
                    <a:gd name="T2" fmla="*/ 3 w 3"/>
                    <a:gd name="T3" fmla="*/ 3 h 4"/>
                    <a:gd name="T4" fmla="*/ 3 w 3"/>
                    <a:gd name="T5" fmla="*/ 2 h 4"/>
                    <a:gd name="T6" fmla="*/ 2 w 3"/>
                    <a:gd name="T7" fmla="*/ 0 h 4"/>
                    <a:gd name="T8" fmla="*/ 1 w 3"/>
                    <a:gd name="T9" fmla="*/ 0 h 4"/>
                    <a:gd name="T10" fmla="*/ 0 w 3"/>
                    <a:gd name="T11" fmla="*/ 0 h 4"/>
                    <a:gd name="T12" fmla="*/ 1 w 3"/>
                    <a:gd name="T13" fmla="*/ 2 h 4"/>
                    <a:gd name="T14" fmla="*/ 1 w 3"/>
                    <a:gd name="T15" fmla="*/ 4 h 4"/>
                    <a:gd name="T16" fmla="*/ 1 w 3"/>
                    <a:gd name="T17" fmla="*/ 4 h 4"/>
                    <a:gd name="T18" fmla="*/ 2 w 3"/>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2" y="3"/>
                      </a:moveTo>
                      <a:lnTo>
                        <a:pt x="3" y="3"/>
                      </a:lnTo>
                      <a:lnTo>
                        <a:pt x="3" y="2"/>
                      </a:lnTo>
                      <a:lnTo>
                        <a:pt x="2" y="0"/>
                      </a:lnTo>
                      <a:lnTo>
                        <a:pt x="1" y="0"/>
                      </a:lnTo>
                      <a:lnTo>
                        <a:pt x="0" y="0"/>
                      </a:lnTo>
                      <a:lnTo>
                        <a:pt x="1" y="2"/>
                      </a:lnTo>
                      <a:lnTo>
                        <a:pt x="1"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2" name="Freeform 1787"/>
                <p:cNvSpPr>
                  <a:spLocks/>
                </p:cNvSpPr>
                <p:nvPr/>
              </p:nvSpPr>
              <p:spPr bwMode="auto">
                <a:xfrm>
                  <a:off x="3319" y="2388"/>
                  <a:ext cx="3" cy="3"/>
                </a:xfrm>
                <a:custGeom>
                  <a:avLst/>
                  <a:gdLst>
                    <a:gd name="T0" fmla="*/ 5 w 5"/>
                    <a:gd name="T1" fmla="*/ 5 h 6"/>
                    <a:gd name="T2" fmla="*/ 4 w 5"/>
                    <a:gd name="T3" fmla="*/ 3 h 6"/>
                    <a:gd name="T4" fmla="*/ 2 w 5"/>
                    <a:gd name="T5" fmla="*/ 0 h 6"/>
                    <a:gd name="T6" fmla="*/ 1 w 5"/>
                    <a:gd name="T7" fmla="*/ 1 h 6"/>
                    <a:gd name="T8" fmla="*/ 0 w 5"/>
                    <a:gd name="T9" fmla="*/ 3 h 6"/>
                    <a:gd name="T10" fmla="*/ 3 w 5"/>
                    <a:gd name="T11" fmla="*/ 6 h 6"/>
                    <a:gd name="T12" fmla="*/ 4 w 5"/>
                    <a:gd name="T13" fmla="*/ 5 h 6"/>
                    <a:gd name="T14" fmla="*/ 5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5" y="5"/>
                      </a:moveTo>
                      <a:lnTo>
                        <a:pt x="4" y="3"/>
                      </a:lnTo>
                      <a:lnTo>
                        <a:pt x="2" y="0"/>
                      </a:lnTo>
                      <a:lnTo>
                        <a:pt x="1" y="1"/>
                      </a:lnTo>
                      <a:lnTo>
                        <a:pt x="0" y="3"/>
                      </a:lnTo>
                      <a:lnTo>
                        <a:pt x="3" y="6"/>
                      </a:lnTo>
                      <a:lnTo>
                        <a:pt x="4" y="5"/>
                      </a:lnTo>
                      <a:lnTo>
                        <a:pt x="5" y="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3" name="Freeform 1788"/>
                <p:cNvSpPr>
                  <a:spLocks/>
                </p:cNvSpPr>
                <p:nvPr/>
              </p:nvSpPr>
              <p:spPr bwMode="auto">
                <a:xfrm>
                  <a:off x="3318" y="2388"/>
                  <a:ext cx="2" cy="1"/>
                </a:xfrm>
                <a:custGeom>
                  <a:avLst/>
                  <a:gdLst>
                    <a:gd name="T0" fmla="*/ 4 w 5"/>
                    <a:gd name="T1" fmla="*/ 1 h 4"/>
                    <a:gd name="T2" fmla="*/ 5 w 5"/>
                    <a:gd name="T3" fmla="*/ 2 h 4"/>
                    <a:gd name="T4" fmla="*/ 0 w 5"/>
                    <a:gd name="T5" fmla="*/ 0 h 4"/>
                    <a:gd name="T6" fmla="*/ 0 w 5"/>
                    <a:gd name="T7" fmla="*/ 1 h 4"/>
                    <a:gd name="T8" fmla="*/ 0 w 5"/>
                    <a:gd name="T9" fmla="*/ 2 h 4"/>
                    <a:gd name="T10" fmla="*/ 3 w 5"/>
                    <a:gd name="T11" fmla="*/ 4 h 4"/>
                    <a:gd name="T12" fmla="*/ 3 w 5"/>
                    <a:gd name="T13" fmla="*/ 2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2"/>
                      </a:lnTo>
                      <a:lnTo>
                        <a:pt x="0" y="0"/>
                      </a:lnTo>
                      <a:lnTo>
                        <a:pt x="0" y="1"/>
                      </a:lnTo>
                      <a:lnTo>
                        <a:pt x="0" y="2"/>
                      </a:lnTo>
                      <a:lnTo>
                        <a:pt x="3" y="4"/>
                      </a:lnTo>
                      <a:lnTo>
                        <a:pt x="3"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4" name="Freeform 1789"/>
                <p:cNvSpPr>
                  <a:spLocks/>
                </p:cNvSpPr>
                <p:nvPr/>
              </p:nvSpPr>
              <p:spPr bwMode="auto">
                <a:xfrm>
                  <a:off x="3316" y="2386"/>
                  <a:ext cx="3" cy="3"/>
                </a:xfrm>
                <a:custGeom>
                  <a:avLst/>
                  <a:gdLst>
                    <a:gd name="T0" fmla="*/ 4 w 6"/>
                    <a:gd name="T1" fmla="*/ 4 h 5"/>
                    <a:gd name="T2" fmla="*/ 6 w 6"/>
                    <a:gd name="T3" fmla="*/ 3 h 5"/>
                    <a:gd name="T4" fmla="*/ 2 w 6"/>
                    <a:gd name="T5" fmla="*/ 0 h 5"/>
                    <a:gd name="T6" fmla="*/ 1 w 6"/>
                    <a:gd name="T7" fmla="*/ 1 h 5"/>
                    <a:gd name="T8" fmla="*/ 0 w 6"/>
                    <a:gd name="T9" fmla="*/ 2 h 5"/>
                    <a:gd name="T10" fmla="*/ 2 w 6"/>
                    <a:gd name="T11" fmla="*/ 4 h 5"/>
                    <a:gd name="T12" fmla="*/ 4 w 6"/>
                    <a:gd name="T13" fmla="*/ 5 h 5"/>
                    <a:gd name="T14" fmla="*/ 4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4"/>
                      </a:moveTo>
                      <a:lnTo>
                        <a:pt x="6" y="3"/>
                      </a:lnTo>
                      <a:lnTo>
                        <a:pt x="2" y="0"/>
                      </a:lnTo>
                      <a:lnTo>
                        <a:pt x="1" y="1"/>
                      </a:lnTo>
                      <a:lnTo>
                        <a:pt x="0" y="2"/>
                      </a:lnTo>
                      <a:lnTo>
                        <a:pt x="2" y="4"/>
                      </a:lnTo>
                      <a:lnTo>
                        <a:pt x="4" y="5"/>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5" name="Freeform 1790"/>
                <p:cNvSpPr>
                  <a:spLocks/>
                </p:cNvSpPr>
                <p:nvPr/>
              </p:nvSpPr>
              <p:spPr bwMode="auto">
                <a:xfrm>
                  <a:off x="3316" y="2385"/>
                  <a:ext cx="1" cy="3"/>
                </a:xfrm>
                <a:custGeom>
                  <a:avLst/>
                  <a:gdLst>
                    <a:gd name="T0" fmla="*/ 2 w 2"/>
                    <a:gd name="T1" fmla="*/ 2 h 5"/>
                    <a:gd name="T2" fmla="*/ 1 w 2"/>
                    <a:gd name="T3" fmla="*/ 0 h 5"/>
                    <a:gd name="T4" fmla="*/ 0 w 2"/>
                    <a:gd name="T5" fmla="*/ 0 h 5"/>
                    <a:gd name="T6" fmla="*/ 0 w 2"/>
                    <a:gd name="T7" fmla="*/ 3 h 5"/>
                    <a:gd name="T8" fmla="*/ 0 w 2"/>
                    <a:gd name="T9" fmla="*/ 5 h 5"/>
                    <a:gd name="T10" fmla="*/ 1 w 2"/>
                    <a:gd name="T11" fmla="*/ 5 h 5"/>
                    <a:gd name="T12" fmla="*/ 1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1" y="0"/>
                      </a:lnTo>
                      <a:lnTo>
                        <a:pt x="0" y="0"/>
                      </a:lnTo>
                      <a:lnTo>
                        <a:pt x="0" y="3"/>
                      </a:lnTo>
                      <a:lnTo>
                        <a:pt x="0" y="5"/>
                      </a:lnTo>
                      <a:lnTo>
                        <a:pt x="1" y="5"/>
                      </a:lnTo>
                      <a:lnTo>
                        <a:pt x="1"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6" name="Freeform 1791"/>
                <p:cNvSpPr>
                  <a:spLocks/>
                </p:cNvSpPr>
                <p:nvPr/>
              </p:nvSpPr>
              <p:spPr bwMode="auto">
                <a:xfrm>
                  <a:off x="3315" y="2385"/>
                  <a:ext cx="1" cy="3"/>
                </a:xfrm>
                <a:custGeom>
                  <a:avLst/>
                  <a:gdLst>
                    <a:gd name="T0" fmla="*/ 3 w 4"/>
                    <a:gd name="T1" fmla="*/ 3 h 5"/>
                    <a:gd name="T2" fmla="*/ 4 w 4"/>
                    <a:gd name="T3" fmla="*/ 2 h 5"/>
                    <a:gd name="T4" fmla="*/ 3 w 4"/>
                    <a:gd name="T5" fmla="*/ 0 h 5"/>
                    <a:gd name="T6" fmla="*/ 2 w 4"/>
                    <a:gd name="T7" fmla="*/ 2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3" y="0"/>
                      </a:lnTo>
                      <a:lnTo>
                        <a:pt x="2" y="2"/>
                      </a:lnTo>
                      <a:lnTo>
                        <a:pt x="0" y="3"/>
                      </a:lnTo>
                      <a:lnTo>
                        <a:pt x="3" y="5"/>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7" name="Freeform 1792"/>
                <p:cNvSpPr>
                  <a:spLocks/>
                </p:cNvSpPr>
                <p:nvPr/>
              </p:nvSpPr>
              <p:spPr bwMode="auto">
                <a:xfrm>
                  <a:off x="3314" y="2385"/>
                  <a:ext cx="2" cy="2"/>
                </a:xfrm>
                <a:custGeom>
                  <a:avLst/>
                  <a:gdLst>
                    <a:gd name="T0" fmla="*/ 4 w 4"/>
                    <a:gd name="T1" fmla="*/ 1 h 5"/>
                    <a:gd name="T2" fmla="*/ 3 w 4"/>
                    <a:gd name="T3" fmla="*/ 0 h 5"/>
                    <a:gd name="T4" fmla="*/ 0 w 4"/>
                    <a:gd name="T5" fmla="*/ 0 h 5"/>
                    <a:gd name="T6" fmla="*/ 0 w 4"/>
                    <a:gd name="T7" fmla="*/ 3 h 5"/>
                    <a:gd name="T8" fmla="*/ 0 w 4"/>
                    <a:gd name="T9" fmla="*/ 5 h 5"/>
                    <a:gd name="T10" fmla="*/ 3 w 4"/>
                    <a:gd name="T11" fmla="*/ 5 h 5"/>
                    <a:gd name="T12" fmla="*/ 3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3"/>
                      </a:lnTo>
                      <a:lnTo>
                        <a:pt x="0" y="5"/>
                      </a:lnTo>
                      <a:lnTo>
                        <a:pt x="3" y="5"/>
                      </a:lnTo>
                      <a:lnTo>
                        <a:pt x="3" y="3"/>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8" name="Freeform 1793"/>
                <p:cNvSpPr>
                  <a:spLocks/>
                </p:cNvSpPr>
                <p:nvPr/>
              </p:nvSpPr>
              <p:spPr bwMode="auto">
                <a:xfrm>
                  <a:off x="3313" y="2385"/>
                  <a:ext cx="2" cy="2"/>
                </a:xfrm>
                <a:custGeom>
                  <a:avLst/>
                  <a:gdLst>
                    <a:gd name="T0" fmla="*/ 2 w 5"/>
                    <a:gd name="T1" fmla="*/ 3 h 5"/>
                    <a:gd name="T2" fmla="*/ 2 w 5"/>
                    <a:gd name="T3" fmla="*/ 1 h 5"/>
                    <a:gd name="T4" fmla="*/ 0 w 5"/>
                    <a:gd name="T5" fmla="*/ 0 h 5"/>
                    <a:gd name="T6" fmla="*/ 0 w 5"/>
                    <a:gd name="T7" fmla="*/ 1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1"/>
                      </a:lnTo>
                      <a:lnTo>
                        <a:pt x="0" y="0"/>
                      </a:lnTo>
                      <a:lnTo>
                        <a:pt x="0" y="1"/>
                      </a:lnTo>
                      <a:lnTo>
                        <a:pt x="0" y="3"/>
                      </a:lnTo>
                      <a:lnTo>
                        <a:pt x="5"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09" name="Freeform 1794"/>
                <p:cNvSpPr>
                  <a:spLocks/>
                </p:cNvSpPr>
                <p:nvPr/>
              </p:nvSpPr>
              <p:spPr bwMode="auto">
                <a:xfrm>
                  <a:off x="3303" y="2384"/>
                  <a:ext cx="10" cy="2"/>
                </a:xfrm>
                <a:custGeom>
                  <a:avLst/>
                  <a:gdLst>
                    <a:gd name="T0" fmla="*/ 20 w 20"/>
                    <a:gd name="T1" fmla="*/ 1 h 5"/>
                    <a:gd name="T2" fmla="*/ 18 w 20"/>
                    <a:gd name="T3" fmla="*/ 0 h 5"/>
                    <a:gd name="T4" fmla="*/ 0 w 20"/>
                    <a:gd name="T5" fmla="*/ 0 h 5"/>
                    <a:gd name="T6" fmla="*/ 0 w 20"/>
                    <a:gd name="T7" fmla="*/ 2 h 5"/>
                    <a:gd name="T8" fmla="*/ 0 w 20"/>
                    <a:gd name="T9" fmla="*/ 5 h 5"/>
                    <a:gd name="T10" fmla="*/ 20 w 20"/>
                    <a:gd name="T11" fmla="*/ 5 h 5"/>
                    <a:gd name="T12" fmla="*/ 20 w 20"/>
                    <a:gd name="T13" fmla="*/ 2 h 5"/>
                    <a:gd name="T14" fmla="*/ 20 w 20"/>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5"/>
                    <a:gd name="T26" fmla="*/ 20 w 2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5">
                      <a:moveTo>
                        <a:pt x="20" y="1"/>
                      </a:moveTo>
                      <a:lnTo>
                        <a:pt x="18" y="0"/>
                      </a:lnTo>
                      <a:lnTo>
                        <a:pt x="0" y="0"/>
                      </a:lnTo>
                      <a:lnTo>
                        <a:pt x="0" y="2"/>
                      </a:lnTo>
                      <a:lnTo>
                        <a:pt x="0" y="5"/>
                      </a:lnTo>
                      <a:lnTo>
                        <a:pt x="20" y="5"/>
                      </a:lnTo>
                      <a:lnTo>
                        <a:pt x="20" y="2"/>
                      </a:lnTo>
                      <a:lnTo>
                        <a:pt x="2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0" name="Freeform 1795"/>
                <p:cNvSpPr>
                  <a:spLocks/>
                </p:cNvSpPr>
                <p:nvPr/>
              </p:nvSpPr>
              <p:spPr bwMode="auto">
                <a:xfrm>
                  <a:off x="3302" y="2384"/>
                  <a:ext cx="2" cy="2"/>
                </a:xfrm>
                <a:custGeom>
                  <a:avLst/>
                  <a:gdLst>
                    <a:gd name="T0" fmla="*/ 2 w 5"/>
                    <a:gd name="T1" fmla="*/ 0 h 5"/>
                    <a:gd name="T2" fmla="*/ 5 w 5"/>
                    <a:gd name="T3" fmla="*/ 0 h 5"/>
                    <a:gd name="T4" fmla="*/ 0 w 5"/>
                    <a:gd name="T5" fmla="*/ 2 h 5"/>
                    <a:gd name="T6" fmla="*/ 0 w 5"/>
                    <a:gd name="T7" fmla="*/ 4 h 5"/>
                    <a:gd name="T8" fmla="*/ 0 w 5"/>
                    <a:gd name="T9" fmla="*/ 5 h 5"/>
                    <a:gd name="T10" fmla="*/ 2 w 5"/>
                    <a:gd name="T11" fmla="*/ 4 h 5"/>
                    <a:gd name="T12" fmla="*/ 2 w 5"/>
                    <a:gd name="T13" fmla="*/ 2 h 5"/>
                    <a:gd name="T14" fmla="*/ 2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0"/>
                      </a:moveTo>
                      <a:lnTo>
                        <a:pt x="5" y="0"/>
                      </a:lnTo>
                      <a:lnTo>
                        <a:pt x="0" y="2"/>
                      </a:lnTo>
                      <a:lnTo>
                        <a:pt x="0" y="4"/>
                      </a:lnTo>
                      <a:lnTo>
                        <a:pt x="0" y="5"/>
                      </a:lnTo>
                      <a:lnTo>
                        <a:pt x="2" y="4"/>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1" name="Freeform 1796"/>
                <p:cNvSpPr>
                  <a:spLocks/>
                </p:cNvSpPr>
                <p:nvPr/>
              </p:nvSpPr>
              <p:spPr bwMode="auto">
                <a:xfrm>
                  <a:off x="3301" y="2385"/>
                  <a:ext cx="1" cy="2"/>
                </a:xfrm>
                <a:custGeom>
                  <a:avLst/>
                  <a:gdLst>
                    <a:gd name="T0" fmla="*/ 2 w 2"/>
                    <a:gd name="T1" fmla="*/ 3 h 5"/>
                    <a:gd name="T2" fmla="*/ 2 w 2"/>
                    <a:gd name="T3" fmla="*/ 0 h 5"/>
                    <a:gd name="T4" fmla="*/ 1 w 2"/>
                    <a:gd name="T5" fmla="*/ 0 h 5"/>
                    <a:gd name="T6" fmla="*/ 1 w 2"/>
                    <a:gd name="T7" fmla="*/ 3 h 5"/>
                    <a:gd name="T8" fmla="*/ 1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1" y="0"/>
                      </a:lnTo>
                      <a:lnTo>
                        <a:pt x="1" y="3"/>
                      </a:lnTo>
                      <a:lnTo>
                        <a:pt x="1" y="5"/>
                      </a:lnTo>
                      <a:lnTo>
                        <a:pt x="0" y="5"/>
                      </a:lnTo>
                      <a:lnTo>
                        <a:pt x="2"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2" name="Freeform 1797"/>
                <p:cNvSpPr>
                  <a:spLocks/>
                </p:cNvSpPr>
                <p:nvPr/>
              </p:nvSpPr>
              <p:spPr bwMode="auto">
                <a:xfrm>
                  <a:off x="3300" y="2385"/>
                  <a:ext cx="3"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3" name="Freeform 1798"/>
                <p:cNvSpPr>
                  <a:spLocks/>
                </p:cNvSpPr>
                <p:nvPr/>
              </p:nvSpPr>
              <p:spPr bwMode="auto">
                <a:xfrm>
                  <a:off x="3299" y="2385"/>
                  <a:ext cx="1" cy="3"/>
                </a:xfrm>
                <a:custGeom>
                  <a:avLst/>
                  <a:gdLst>
                    <a:gd name="T0" fmla="*/ 3 w 3"/>
                    <a:gd name="T1" fmla="*/ 3 h 5"/>
                    <a:gd name="T2" fmla="*/ 3 w 3"/>
                    <a:gd name="T3" fmla="*/ 0 h 5"/>
                    <a:gd name="T4" fmla="*/ 1 w 3"/>
                    <a:gd name="T5" fmla="*/ 0 h 5"/>
                    <a:gd name="T6" fmla="*/ 1 w 3"/>
                    <a:gd name="T7" fmla="*/ 3 h 5"/>
                    <a:gd name="T8" fmla="*/ 1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1" y="0"/>
                      </a:lnTo>
                      <a:lnTo>
                        <a:pt x="1" y="3"/>
                      </a:lnTo>
                      <a:lnTo>
                        <a:pt x="1" y="5"/>
                      </a:lnTo>
                      <a:lnTo>
                        <a:pt x="0" y="5"/>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4" name="Freeform 1799"/>
                <p:cNvSpPr>
                  <a:spLocks/>
                </p:cNvSpPr>
                <p:nvPr/>
              </p:nvSpPr>
              <p:spPr bwMode="auto">
                <a:xfrm>
                  <a:off x="3298" y="2385"/>
                  <a:ext cx="2" cy="3"/>
                </a:xfrm>
                <a:custGeom>
                  <a:avLst/>
                  <a:gdLst>
                    <a:gd name="T0" fmla="*/ 3 w 5"/>
                    <a:gd name="T1" fmla="*/ 0 h 6"/>
                    <a:gd name="T2" fmla="*/ 3 w 5"/>
                    <a:gd name="T3" fmla="*/ 0 h 6"/>
                    <a:gd name="T4" fmla="*/ 0 w 5"/>
                    <a:gd name="T5" fmla="*/ 4 h 6"/>
                    <a:gd name="T6" fmla="*/ 1 w 5"/>
                    <a:gd name="T7" fmla="*/ 5 h 6"/>
                    <a:gd name="T8" fmla="*/ 2 w 5"/>
                    <a:gd name="T9" fmla="*/ 6 h 6"/>
                    <a:gd name="T10" fmla="*/ 5 w 5"/>
                    <a:gd name="T11" fmla="*/ 4 h 6"/>
                    <a:gd name="T12" fmla="*/ 3 w 5"/>
                    <a:gd name="T13" fmla="*/ 3 h 6"/>
                    <a:gd name="T14" fmla="*/ 3 w 5"/>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3" y="0"/>
                      </a:moveTo>
                      <a:lnTo>
                        <a:pt x="3" y="0"/>
                      </a:lnTo>
                      <a:lnTo>
                        <a:pt x="0" y="4"/>
                      </a:lnTo>
                      <a:lnTo>
                        <a:pt x="1" y="5"/>
                      </a:lnTo>
                      <a:lnTo>
                        <a:pt x="2" y="6"/>
                      </a:lnTo>
                      <a:lnTo>
                        <a:pt x="5" y="4"/>
                      </a:lnTo>
                      <a:lnTo>
                        <a:pt x="3" y="3"/>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5" name="Freeform 1800"/>
                <p:cNvSpPr>
                  <a:spLocks/>
                </p:cNvSpPr>
                <p:nvPr/>
              </p:nvSpPr>
              <p:spPr bwMode="auto">
                <a:xfrm>
                  <a:off x="3297" y="2387"/>
                  <a:ext cx="3"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6" name="Freeform 1801"/>
                <p:cNvSpPr>
                  <a:spLocks/>
                </p:cNvSpPr>
                <p:nvPr/>
              </p:nvSpPr>
              <p:spPr bwMode="auto">
                <a:xfrm>
                  <a:off x="3295" y="2388"/>
                  <a:ext cx="3" cy="2"/>
                </a:xfrm>
                <a:custGeom>
                  <a:avLst/>
                  <a:gdLst>
                    <a:gd name="T0" fmla="*/ 5 w 6"/>
                    <a:gd name="T1" fmla="*/ 0 h 6"/>
                    <a:gd name="T2" fmla="*/ 3 w 6"/>
                    <a:gd name="T3" fmla="*/ 1 h 6"/>
                    <a:gd name="T4" fmla="*/ 0 w 6"/>
                    <a:gd name="T5" fmla="*/ 4 h 6"/>
                    <a:gd name="T6" fmla="*/ 1 w 6"/>
                    <a:gd name="T7" fmla="*/ 5 h 6"/>
                    <a:gd name="T8" fmla="*/ 3 w 6"/>
                    <a:gd name="T9" fmla="*/ 6 h 6"/>
                    <a:gd name="T10" fmla="*/ 6 w 6"/>
                    <a:gd name="T11" fmla="*/ 2 h 6"/>
                    <a:gd name="T12" fmla="*/ 5 w 6"/>
                    <a:gd name="T13" fmla="*/ 1 h 6"/>
                    <a:gd name="T14" fmla="*/ 5 w 6"/>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0"/>
                      </a:moveTo>
                      <a:lnTo>
                        <a:pt x="3" y="1"/>
                      </a:lnTo>
                      <a:lnTo>
                        <a:pt x="0" y="4"/>
                      </a:lnTo>
                      <a:lnTo>
                        <a:pt x="1" y="5"/>
                      </a:lnTo>
                      <a:lnTo>
                        <a:pt x="3" y="6"/>
                      </a:lnTo>
                      <a:lnTo>
                        <a:pt x="6" y="2"/>
                      </a:lnTo>
                      <a:lnTo>
                        <a:pt x="5" y="1"/>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7" name="Freeform 1802"/>
                <p:cNvSpPr>
                  <a:spLocks/>
                </p:cNvSpPr>
                <p:nvPr/>
              </p:nvSpPr>
              <p:spPr bwMode="auto">
                <a:xfrm>
                  <a:off x="3295" y="2389"/>
                  <a:ext cx="1" cy="1"/>
                </a:xfrm>
                <a:custGeom>
                  <a:avLst/>
                  <a:gdLst>
                    <a:gd name="T0" fmla="*/ 0 w 3"/>
                    <a:gd name="T1" fmla="*/ 0 h 1"/>
                    <a:gd name="T2" fmla="*/ 0 w 3"/>
                    <a:gd name="T3" fmla="*/ 0 h 1"/>
                    <a:gd name="T4" fmla="*/ 3 w 3"/>
                    <a:gd name="T5" fmla="*/ 1 h 1"/>
                    <a:gd name="T6" fmla="*/ 1 w 3"/>
                    <a:gd name="T7" fmla="*/ 1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0" y="0"/>
                      </a:lnTo>
                      <a:lnTo>
                        <a:pt x="3"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8" name="Freeform 1803"/>
                <p:cNvSpPr>
                  <a:spLocks/>
                </p:cNvSpPr>
                <p:nvPr/>
              </p:nvSpPr>
              <p:spPr bwMode="auto">
                <a:xfrm>
                  <a:off x="3295" y="2389"/>
                  <a:ext cx="1" cy="1"/>
                </a:xfrm>
                <a:custGeom>
                  <a:avLst/>
                  <a:gdLst>
                    <a:gd name="T0" fmla="*/ 0 w 3"/>
                    <a:gd name="T1" fmla="*/ 0 h 2"/>
                    <a:gd name="T2" fmla="*/ 0 w 3"/>
                    <a:gd name="T3" fmla="*/ 2 h 2"/>
                    <a:gd name="T4" fmla="*/ 1 w 3"/>
                    <a:gd name="T5" fmla="*/ 2 h 2"/>
                    <a:gd name="T6" fmla="*/ 3 w 3"/>
                    <a:gd name="T7" fmla="*/ 2 h 2"/>
                    <a:gd name="T8" fmla="*/ 3 w 3"/>
                    <a:gd name="T9" fmla="*/ 1 h 2"/>
                    <a:gd name="T10" fmla="*/ 0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0"/>
                      </a:moveTo>
                      <a:lnTo>
                        <a:pt x="0" y="2"/>
                      </a:lnTo>
                      <a:lnTo>
                        <a:pt x="1" y="2"/>
                      </a:lnTo>
                      <a:lnTo>
                        <a:pt x="3" y="2"/>
                      </a:lnTo>
                      <a:lnTo>
                        <a:pt x="3"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19" name="Freeform 1804"/>
                <p:cNvSpPr>
                  <a:spLocks/>
                </p:cNvSpPr>
                <p:nvPr/>
              </p:nvSpPr>
              <p:spPr bwMode="auto">
                <a:xfrm>
                  <a:off x="3295" y="2390"/>
                  <a:ext cx="1" cy="2"/>
                </a:xfrm>
                <a:custGeom>
                  <a:avLst/>
                  <a:gdLst>
                    <a:gd name="T0" fmla="*/ 2 w 4"/>
                    <a:gd name="T1" fmla="*/ 1 h 3"/>
                    <a:gd name="T2" fmla="*/ 1 w 4"/>
                    <a:gd name="T3" fmla="*/ 0 h 3"/>
                    <a:gd name="T4" fmla="*/ 0 w 4"/>
                    <a:gd name="T5" fmla="*/ 1 h 3"/>
                    <a:gd name="T6" fmla="*/ 1 w 4"/>
                    <a:gd name="T7" fmla="*/ 2 h 3"/>
                    <a:gd name="T8" fmla="*/ 2 w 4"/>
                    <a:gd name="T9" fmla="*/ 3 h 3"/>
                    <a:gd name="T10" fmla="*/ 4 w 4"/>
                    <a:gd name="T11" fmla="*/ 2 h 3"/>
                    <a:gd name="T12" fmla="*/ 4 w 4"/>
                    <a:gd name="T13" fmla="*/ 1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1" y="0"/>
                      </a:lnTo>
                      <a:lnTo>
                        <a:pt x="0" y="1"/>
                      </a:lnTo>
                      <a:lnTo>
                        <a:pt x="1" y="2"/>
                      </a:lnTo>
                      <a:lnTo>
                        <a:pt x="2" y="3"/>
                      </a:lnTo>
                      <a:lnTo>
                        <a:pt x="4" y="2"/>
                      </a:lnTo>
                      <a:lnTo>
                        <a:pt x="4"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0" name="Freeform 1805"/>
                <p:cNvSpPr>
                  <a:spLocks/>
                </p:cNvSpPr>
                <p:nvPr/>
              </p:nvSpPr>
              <p:spPr bwMode="auto">
                <a:xfrm>
                  <a:off x="3295" y="2390"/>
                  <a:ext cx="1" cy="2"/>
                </a:xfrm>
                <a:custGeom>
                  <a:avLst/>
                  <a:gdLst>
                    <a:gd name="T0" fmla="*/ 0 w 2"/>
                    <a:gd name="T1" fmla="*/ 0 h 2"/>
                    <a:gd name="T2" fmla="*/ 0 w 2"/>
                    <a:gd name="T3" fmla="*/ 0 h 2"/>
                    <a:gd name="T4" fmla="*/ 0 w 2"/>
                    <a:gd name="T5" fmla="*/ 2 h 2"/>
                    <a:gd name="T6" fmla="*/ 1 w 2"/>
                    <a:gd name="T7" fmla="*/ 2 h 2"/>
                    <a:gd name="T8" fmla="*/ 2 w 2"/>
                    <a:gd name="T9" fmla="*/ 2 h 2"/>
                    <a:gd name="T10" fmla="*/ 2 w 2"/>
                    <a:gd name="T11" fmla="*/ 1 h 2"/>
                    <a:gd name="T12" fmla="*/ 1 w 2"/>
                    <a:gd name="T13" fmla="*/ 1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1" y="2"/>
                      </a:lnTo>
                      <a:lnTo>
                        <a:pt x="2" y="2"/>
                      </a:lnTo>
                      <a:lnTo>
                        <a:pt x="2" y="1"/>
                      </a:lnTo>
                      <a:lnTo>
                        <a:pt x="1" y="1"/>
                      </a:lnTo>
                      <a:lnTo>
                        <a:pt x="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1" name="Freeform 1806"/>
                <p:cNvSpPr>
                  <a:spLocks/>
                </p:cNvSpPr>
                <p:nvPr/>
              </p:nvSpPr>
              <p:spPr bwMode="auto">
                <a:xfrm>
                  <a:off x="3294" y="2391"/>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3 w 3"/>
                    <a:gd name="T11" fmla="*/ 2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2"/>
                      </a:lnTo>
                      <a:lnTo>
                        <a:pt x="3" y="1"/>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2" name="Freeform 1807"/>
                <p:cNvSpPr>
                  <a:spLocks/>
                </p:cNvSpPr>
                <p:nvPr/>
              </p:nvSpPr>
              <p:spPr bwMode="auto">
                <a:xfrm>
                  <a:off x="3293" y="2392"/>
                  <a:ext cx="2" cy="3"/>
                </a:xfrm>
                <a:custGeom>
                  <a:avLst/>
                  <a:gdLst>
                    <a:gd name="T0" fmla="*/ 1 w 3"/>
                    <a:gd name="T1" fmla="*/ 0 h 7"/>
                    <a:gd name="T2" fmla="*/ 1 w 3"/>
                    <a:gd name="T3" fmla="*/ 0 h 7"/>
                    <a:gd name="T4" fmla="*/ 1 w 3"/>
                    <a:gd name="T5" fmla="*/ 5 h 7"/>
                    <a:gd name="T6" fmla="*/ 0 w 3"/>
                    <a:gd name="T7" fmla="*/ 7 h 7"/>
                    <a:gd name="T8" fmla="*/ 1 w 3"/>
                    <a:gd name="T9" fmla="*/ 7 h 7"/>
                    <a:gd name="T10" fmla="*/ 2 w 3"/>
                    <a:gd name="T11" fmla="*/ 7 h 7"/>
                    <a:gd name="T12" fmla="*/ 3 w 3"/>
                    <a:gd name="T13" fmla="*/ 5 h 7"/>
                    <a:gd name="T14" fmla="*/ 3 w 3"/>
                    <a:gd name="T15" fmla="*/ 1 h 7"/>
                    <a:gd name="T16" fmla="*/ 2 w 3"/>
                    <a:gd name="T17" fmla="*/ 1 h 7"/>
                    <a:gd name="T18" fmla="*/ 1 w 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1" y="0"/>
                      </a:moveTo>
                      <a:lnTo>
                        <a:pt x="1" y="0"/>
                      </a:lnTo>
                      <a:lnTo>
                        <a:pt x="1" y="5"/>
                      </a:lnTo>
                      <a:lnTo>
                        <a:pt x="0" y="7"/>
                      </a:lnTo>
                      <a:lnTo>
                        <a:pt x="1" y="7"/>
                      </a:lnTo>
                      <a:lnTo>
                        <a:pt x="2" y="7"/>
                      </a:lnTo>
                      <a:lnTo>
                        <a:pt x="3" y="5"/>
                      </a:lnTo>
                      <a:lnTo>
                        <a:pt x="3" y="1"/>
                      </a:lnTo>
                      <a:lnTo>
                        <a:pt x="2" y="1"/>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3" name="Freeform 1808"/>
                <p:cNvSpPr>
                  <a:spLocks/>
                </p:cNvSpPr>
                <p:nvPr/>
              </p:nvSpPr>
              <p:spPr bwMode="auto">
                <a:xfrm>
                  <a:off x="3293" y="2394"/>
                  <a:ext cx="2" cy="2"/>
                </a:xfrm>
                <a:custGeom>
                  <a:avLst/>
                  <a:gdLst>
                    <a:gd name="T0" fmla="*/ 0 w 2"/>
                    <a:gd name="T1" fmla="*/ 1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1"/>
                      </a:moveTo>
                      <a:lnTo>
                        <a:pt x="0" y="2"/>
                      </a:lnTo>
                      <a:lnTo>
                        <a:pt x="2" y="2"/>
                      </a:lnTo>
                      <a:lnTo>
                        <a:pt x="2" y="1"/>
                      </a:lnTo>
                      <a:lnTo>
                        <a:pt x="2" y="0"/>
                      </a:lnTo>
                      <a:lnTo>
                        <a:pt x="1"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4" name="Freeform 1809"/>
                <p:cNvSpPr>
                  <a:spLocks/>
                </p:cNvSpPr>
                <p:nvPr/>
              </p:nvSpPr>
              <p:spPr bwMode="auto">
                <a:xfrm>
                  <a:off x="3294" y="2394"/>
                  <a:ext cx="1" cy="3"/>
                </a:xfrm>
                <a:custGeom>
                  <a:avLst/>
                  <a:gdLst>
                    <a:gd name="T0" fmla="*/ 1 w 2"/>
                    <a:gd name="T1" fmla="*/ 1 h 6"/>
                    <a:gd name="T2" fmla="*/ 0 w 2"/>
                    <a:gd name="T3" fmla="*/ 1 h 6"/>
                    <a:gd name="T4" fmla="*/ 0 w 2"/>
                    <a:gd name="T5" fmla="*/ 6 h 6"/>
                    <a:gd name="T6" fmla="*/ 1 w 2"/>
                    <a:gd name="T7" fmla="*/ 6 h 6"/>
                    <a:gd name="T8" fmla="*/ 2 w 2"/>
                    <a:gd name="T9" fmla="*/ 6 h 6"/>
                    <a:gd name="T10" fmla="*/ 2 w 2"/>
                    <a:gd name="T11" fmla="*/ 0 h 6"/>
                    <a:gd name="T12" fmla="*/ 1 w 2"/>
                    <a:gd name="T13" fmla="*/ 0 h 6"/>
                    <a:gd name="T14" fmla="*/ 1 w 2"/>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1" y="1"/>
                      </a:moveTo>
                      <a:lnTo>
                        <a:pt x="0" y="1"/>
                      </a:lnTo>
                      <a:lnTo>
                        <a:pt x="0" y="6"/>
                      </a:lnTo>
                      <a:lnTo>
                        <a:pt x="1" y="6"/>
                      </a:lnTo>
                      <a:lnTo>
                        <a:pt x="2" y="6"/>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5" name="Freeform 1810"/>
                <p:cNvSpPr>
                  <a:spLocks/>
                </p:cNvSpPr>
                <p:nvPr/>
              </p:nvSpPr>
              <p:spPr bwMode="auto">
                <a:xfrm>
                  <a:off x="3294" y="2397"/>
                  <a:ext cx="2" cy="1"/>
                </a:xfrm>
                <a:custGeom>
                  <a:avLst/>
                  <a:gdLst>
                    <a:gd name="T0" fmla="*/ 0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0" y="2"/>
                      </a:lnTo>
                      <a:lnTo>
                        <a:pt x="1" y="3"/>
                      </a:lnTo>
                      <a:lnTo>
                        <a:pt x="2" y="2"/>
                      </a:lnTo>
                      <a:lnTo>
                        <a:pt x="3" y="1"/>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6" name="Freeform 1811"/>
                <p:cNvSpPr>
                  <a:spLocks/>
                </p:cNvSpPr>
                <p:nvPr/>
              </p:nvSpPr>
              <p:spPr bwMode="auto">
                <a:xfrm>
                  <a:off x="3295" y="2397"/>
                  <a:ext cx="1" cy="2"/>
                </a:xfrm>
                <a:custGeom>
                  <a:avLst/>
                  <a:gdLst>
                    <a:gd name="T0" fmla="*/ 1 w 2"/>
                    <a:gd name="T1" fmla="*/ 1 h 3"/>
                    <a:gd name="T2" fmla="*/ 0 w 2"/>
                    <a:gd name="T3" fmla="*/ 1 h 3"/>
                    <a:gd name="T4" fmla="*/ 0 w 2"/>
                    <a:gd name="T5" fmla="*/ 3 h 3"/>
                    <a:gd name="T6" fmla="*/ 1 w 2"/>
                    <a:gd name="T7" fmla="*/ 3 h 3"/>
                    <a:gd name="T8" fmla="*/ 2 w 2"/>
                    <a:gd name="T9" fmla="*/ 3 h 3"/>
                    <a:gd name="T10" fmla="*/ 2 w 2"/>
                    <a:gd name="T11" fmla="*/ 0 h 3"/>
                    <a:gd name="T12" fmla="*/ 2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0" y="1"/>
                      </a:lnTo>
                      <a:lnTo>
                        <a:pt x="0" y="3"/>
                      </a:lnTo>
                      <a:lnTo>
                        <a:pt x="1" y="3"/>
                      </a:lnTo>
                      <a:lnTo>
                        <a:pt x="2" y="3"/>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7" name="Freeform 1812"/>
                <p:cNvSpPr>
                  <a:spLocks/>
                </p:cNvSpPr>
                <p:nvPr/>
              </p:nvSpPr>
              <p:spPr bwMode="auto">
                <a:xfrm>
                  <a:off x="3295" y="2398"/>
                  <a:ext cx="1" cy="2"/>
                </a:xfrm>
                <a:custGeom>
                  <a:avLst/>
                  <a:gdLst>
                    <a:gd name="T0" fmla="*/ 0 w 2"/>
                    <a:gd name="T1" fmla="*/ 1 h 2"/>
                    <a:gd name="T2" fmla="*/ 0 w 2"/>
                    <a:gd name="T3" fmla="*/ 2 h 2"/>
                    <a:gd name="T4" fmla="*/ 2 w 2"/>
                    <a:gd name="T5" fmla="*/ 2 h 2"/>
                    <a:gd name="T6" fmla="*/ 2 w 2"/>
                    <a:gd name="T7" fmla="*/ 1 h 2"/>
                    <a:gd name="T8" fmla="*/ 2 w 2"/>
                    <a:gd name="T9" fmla="*/ 0 h 2"/>
                    <a:gd name="T10" fmla="*/ 1 w 2"/>
                    <a:gd name="T11" fmla="*/ 0 h 2"/>
                    <a:gd name="T12" fmla="*/ 1 w 2"/>
                    <a:gd name="T13" fmla="*/ 1 h 2"/>
                    <a:gd name="T14" fmla="*/ 0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1"/>
                      </a:moveTo>
                      <a:lnTo>
                        <a:pt x="0" y="2"/>
                      </a:lnTo>
                      <a:lnTo>
                        <a:pt x="2" y="2"/>
                      </a:lnTo>
                      <a:lnTo>
                        <a:pt x="2" y="1"/>
                      </a:lnTo>
                      <a:lnTo>
                        <a:pt x="2" y="0"/>
                      </a:lnTo>
                      <a:lnTo>
                        <a:pt x="1"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8" name="Freeform 1813"/>
                <p:cNvSpPr>
                  <a:spLocks/>
                </p:cNvSpPr>
                <p:nvPr/>
              </p:nvSpPr>
              <p:spPr bwMode="auto">
                <a:xfrm>
                  <a:off x="3295" y="2398"/>
                  <a:ext cx="1" cy="2"/>
                </a:xfrm>
                <a:custGeom>
                  <a:avLst/>
                  <a:gdLst>
                    <a:gd name="T0" fmla="*/ 1 w 3"/>
                    <a:gd name="T1" fmla="*/ 1 h 2"/>
                    <a:gd name="T2" fmla="*/ 0 w 3"/>
                    <a:gd name="T3" fmla="*/ 1 h 2"/>
                    <a:gd name="T4" fmla="*/ 0 w 3"/>
                    <a:gd name="T5" fmla="*/ 2 h 2"/>
                    <a:gd name="T6" fmla="*/ 1 w 3"/>
                    <a:gd name="T7" fmla="*/ 2 h 2"/>
                    <a:gd name="T8" fmla="*/ 3 w 3"/>
                    <a:gd name="T9" fmla="*/ 2 h 2"/>
                    <a:gd name="T10" fmla="*/ 3 w 3"/>
                    <a:gd name="T11" fmla="*/ 0 h 2"/>
                    <a:gd name="T12" fmla="*/ 1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1"/>
                      </a:lnTo>
                      <a:lnTo>
                        <a:pt x="0" y="2"/>
                      </a:lnTo>
                      <a:lnTo>
                        <a:pt x="1" y="2"/>
                      </a:lnTo>
                      <a:lnTo>
                        <a:pt x="3" y="2"/>
                      </a:lnTo>
                      <a:lnTo>
                        <a:pt x="3"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29" name="Freeform 1814"/>
                <p:cNvSpPr>
                  <a:spLocks/>
                </p:cNvSpPr>
                <p:nvPr/>
              </p:nvSpPr>
              <p:spPr bwMode="auto">
                <a:xfrm>
                  <a:off x="3295" y="2399"/>
                  <a:ext cx="2" cy="2"/>
                </a:xfrm>
                <a:custGeom>
                  <a:avLst/>
                  <a:gdLst>
                    <a:gd name="T0" fmla="*/ 0 w 4"/>
                    <a:gd name="T1" fmla="*/ 1 h 4"/>
                    <a:gd name="T2" fmla="*/ 0 w 4"/>
                    <a:gd name="T3" fmla="*/ 2 h 4"/>
                    <a:gd name="T4" fmla="*/ 1 w 4"/>
                    <a:gd name="T5" fmla="*/ 4 h 4"/>
                    <a:gd name="T6" fmla="*/ 3 w 4"/>
                    <a:gd name="T7" fmla="*/ 2 h 4"/>
                    <a:gd name="T8" fmla="*/ 4 w 4"/>
                    <a:gd name="T9" fmla="*/ 1 h 4"/>
                    <a:gd name="T10" fmla="*/ 3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0" y="2"/>
                      </a:lnTo>
                      <a:lnTo>
                        <a:pt x="1" y="4"/>
                      </a:lnTo>
                      <a:lnTo>
                        <a:pt x="3" y="2"/>
                      </a:lnTo>
                      <a:lnTo>
                        <a:pt x="4" y="1"/>
                      </a:lnTo>
                      <a:lnTo>
                        <a:pt x="3"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0" name="Freeform 1815"/>
                <p:cNvSpPr>
                  <a:spLocks/>
                </p:cNvSpPr>
                <p:nvPr/>
              </p:nvSpPr>
              <p:spPr bwMode="auto">
                <a:xfrm>
                  <a:off x="3296" y="2400"/>
                  <a:ext cx="1" cy="1"/>
                </a:xfrm>
                <a:custGeom>
                  <a:avLst/>
                  <a:gdLst>
                    <a:gd name="T0" fmla="*/ 2 w 3"/>
                    <a:gd name="T1" fmla="*/ 1 h 3"/>
                    <a:gd name="T2" fmla="*/ 0 w 3"/>
                    <a:gd name="T3" fmla="*/ 1 h 3"/>
                    <a:gd name="T4" fmla="*/ 0 w 3"/>
                    <a:gd name="T5" fmla="*/ 3 h 3"/>
                    <a:gd name="T6" fmla="*/ 2 w 3"/>
                    <a:gd name="T7" fmla="*/ 3 h 3"/>
                    <a:gd name="T8" fmla="*/ 3 w 3"/>
                    <a:gd name="T9" fmla="*/ 3 h 3"/>
                    <a:gd name="T10" fmla="*/ 3 w 3"/>
                    <a:gd name="T11" fmla="*/ 0 h 3"/>
                    <a:gd name="T12" fmla="*/ 3 w 3"/>
                    <a:gd name="T13" fmla="*/ 0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0" y="1"/>
                      </a:lnTo>
                      <a:lnTo>
                        <a:pt x="0" y="3"/>
                      </a:lnTo>
                      <a:lnTo>
                        <a:pt x="2" y="3"/>
                      </a:lnTo>
                      <a:lnTo>
                        <a:pt x="3" y="3"/>
                      </a:lnTo>
                      <a:lnTo>
                        <a:pt x="3" y="0"/>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1" name="Freeform 1816"/>
                <p:cNvSpPr>
                  <a:spLocks/>
                </p:cNvSpPr>
                <p:nvPr/>
              </p:nvSpPr>
              <p:spPr bwMode="auto">
                <a:xfrm>
                  <a:off x="3296" y="2400"/>
                  <a:ext cx="1" cy="1"/>
                </a:xfrm>
                <a:custGeom>
                  <a:avLst/>
                  <a:gdLst>
                    <a:gd name="T0" fmla="*/ 0 w 3"/>
                    <a:gd name="T1" fmla="*/ 2 h 3"/>
                    <a:gd name="T2" fmla="*/ 0 w 3"/>
                    <a:gd name="T3" fmla="*/ 3 h 3"/>
                    <a:gd name="T4" fmla="*/ 3 w 3"/>
                    <a:gd name="T5" fmla="*/ 3 h 3"/>
                    <a:gd name="T6" fmla="*/ 3 w 3"/>
                    <a:gd name="T7" fmla="*/ 2 h 3"/>
                    <a:gd name="T8" fmla="*/ 3 w 3"/>
                    <a:gd name="T9" fmla="*/ 0 h 3"/>
                    <a:gd name="T10" fmla="*/ 2 w 3"/>
                    <a:gd name="T11" fmla="*/ 0 h 3"/>
                    <a:gd name="T12" fmla="*/ 2 w 3"/>
                    <a:gd name="T13" fmla="*/ 2 h 3"/>
                    <a:gd name="T14" fmla="*/ 0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2"/>
                      </a:moveTo>
                      <a:lnTo>
                        <a:pt x="0" y="3"/>
                      </a:lnTo>
                      <a:lnTo>
                        <a:pt x="3" y="3"/>
                      </a:lnTo>
                      <a:lnTo>
                        <a:pt x="3" y="2"/>
                      </a:lnTo>
                      <a:lnTo>
                        <a:pt x="3" y="0"/>
                      </a:lnTo>
                      <a:lnTo>
                        <a:pt x="2" y="0"/>
                      </a:lnTo>
                      <a:lnTo>
                        <a:pt x="2"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2" name="Freeform 1817"/>
                <p:cNvSpPr>
                  <a:spLocks/>
                </p:cNvSpPr>
                <p:nvPr/>
              </p:nvSpPr>
              <p:spPr bwMode="auto">
                <a:xfrm>
                  <a:off x="3296" y="2400"/>
                  <a:ext cx="4" cy="3"/>
                </a:xfrm>
                <a:custGeom>
                  <a:avLst/>
                  <a:gdLst>
                    <a:gd name="T0" fmla="*/ 1 w 8"/>
                    <a:gd name="T1" fmla="*/ 2 h 6"/>
                    <a:gd name="T2" fmla="*/ 0 w 8"/>
                    <a:gd name="T3" fmla="*/ 3 h 6"/>
                    <a:gd name="T4" fmla="*/ 2 w 8"/>
                    <a:gd name="T5" fmla="*/ 5 h 6"/>
                    <a:gd name="T6" fmla="*/ 4 w 8"/>
                    <a:gd name="T7" fmla="*/ 5 h 6"/>
                    <a:gd name="T8" fmla="*/ 5 w 8"/>
                    <a:gd name="T9" fmla="*/ 6 h 6"/>
                    <a:gd name="T10" fmla="*/ 6 w 8"/>
                    <a:gd name="T11" fmla="*/ 5 h 6"/>
                    <a:gd name="T12" fmla="*/ 8 w 8"/>
                    <a:gd name="T13" fmla="*/ 4 h 6"/>
                    <a:gd name="T14" fmla="*/ 6 w 8"/>
                    <a:gd name="T15" fmla="*/ 3 h 6"/>
                    <a:gd name="T16" fmla="*/ 4 w 8"/>
                    <a:gd name="T17" fmla="*/ 3 h 6"/>
                    <a:gd name="T18" fmla="*/ 2 w 8"/>
                    <a:gd name="T19" fmla="*/ 0 h 6"/>
                    <a:gd name="T20" fmla="*/ 1 w 8"/>
                    <a:gd name="T21" fmla="*/ 0 h 6"/>
                    <a:gd name="T22" fmla="*/ 1 w 8"/>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1" y="2"/>
                      </a:moveTo>
                      <a:lnTo>
                        <a:pt x="0" y="3"/>
                      </a:lnTo>
                      <a:lnTo>
                        <a:pt x="2" y="5"/>
                      </a:lnTo>
                      <a:lnTo>
                        <a:pt x="4" y="5"/>
                      </a:lnTo>
                      <a:lnTo>
                        <a:pt x="5" y="6"/>
                      </a:lnTo>
                      <a:lnTo>
                        <a:pt x="6" y="5"/>
                      </a:lnTo>
                      <a:lnTo>
                        <a:pt x="8" y="4"/>
                      </a:lnTo>
                      <a:lnTo>
                        <a:pt x="6" y="3"/>
                      </a:lnTo>
                      <a:lnTo>
                        <a:pt x="4" y="3"/>
                      </a:lnTo>
                      <a:lnTo>
                        <a:pt x="2" y="0"/>
                      </a:lnTo>
                      <a:lnTo>
                        <a:pt x="1" y="0"/>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3" name="Freeform 1818"/>
                <p:cNvSpPr>
                  <a:spLocks/>
                </p:cNvSpPr>
                <p:nvPr/>
              </p:nvSpPr>
              <p:spPr bwMode="auto">
                <a:xfrm>
                  <a:off x="3299" y="2402"/>
                  <a:ext cx="23" cy="7"/>
                </a:xfrm>
                <a:custGeom>
                  <a:avLst/>
                  <a:gdLst>
                    <a:gd name="T0" fmla="*/ 1 w 47"/>
                    <a:gd name="T1" fmla="*/ 2 h 15"/>
                    <a:gd name="T2" fmla="*/ 0 w 47"/>
                    <a:gd name="T3" fmla="*/ 1 h 15"/>
                    <a:gd name="T4" fmla="*/ 5 w 47"/>
                    <a:gd name="T5" fmla="*/ 3 h 15"/>
                    <a:gd name="T6" fmla="*/ 7 w 47"/>
                    <a:gd name="T7" fmla="*/ 3 h 15"/>
                    <a:gd name="T8" fmla="*/ 12 w 47"/>
                    <a:gd name="T9" fmla="*/ 6 h 15"/>
                    <a:gd name="T10" fmla="*/ 15 w 47"/>
                    <a:gd name="T11" fmla="*/ 6 h 15"/>
                    <a:gd name="T12" fmla="*/ 19 w 47"/>
                    <a:gd name="T13" fmla="*/ 7 h 15"/>
                    <a:gd name="T14" fmla="*/ 21 w 47"/>
                    <a:gd name="T15" fmla="*/ 8 h 15"/>
                    <a:gd name="T16" fmla="*/ 24 w 47"/>
                    <a:gd name="T17" fmla="*/ 8 h 15"/>
                    <a:gd name="T18" fmla="*/ 28 w 47"/>
                    <a:gd name="T19" fmla="*/ 9 h 15"/>
                    <a:gd name="T20" fmla="*/ 30 w 47"/>
                    <a:gd name="T21" fmla="*/ 9 h 15"/>
                    <a:gd name="T22" fmla="*/ 32 w 47"/>
                    <a:gd name="T23" fmla="*/ 10 h 15"/>
                    <a:gd name="T24" fmla="*/ 34 w 47"/>
                    <a:gd name="T25" fmla="*/ 11 h 15"/>
                    <a:gd name="T26" fmla="*/ 37 w 47"/>
                    <a:gd name="T27" fmla="*/ 11 h 15"/>
                    <a:gd name="T28" fmla="*/ 39 w 47"/>
                    <a:gd name="T29" fmla="*/ 13 h 15"/>
                    <a:gd name="T30" fmla="*/ 41 w 47"/>
                    <a:gd name="T31" fmla="*/ 13 h 15"/>
                    <a:gd name="T32" fmla="*/ 42 w 47"/>
                    <a:gd name="T33" fmla="*/ 14 h 15"/>
                    <a:gd name="T34" fmla="*/ 44 w 47"/>
                    <a:gd name="T35" fmla="*/ 14 h 15"/>
                    <a:gd name="T36" fmla="*/ 45 w 47"/>
                    <a:gd name="T37" fmla="*/ 15 h 15"/>
                    <a:gd name="T38" fmla="*/ 46 w 47"/>
                    <a:gd name="T39" fmla="*/ 14 h 15"/>
                    <a:gd name="T40" fmla="*/ 47 w 47"/>
                    <a:gd name="T41" fmla="*/ 13 h 15"/>
                    <a:gd name="T42" fmla="*/ 46 w 47"/>
                    <a:gd name="T43" fmla="*/ 11 h 15"/>
                    <a:gd name="T44" fmla="*/ 44 w 47"/>
                    <a:gd name="T45" fmla="*/ 11 h 15"/>
                    <a:gd name="T46" fmla="*/ 43 w 47"/>
                    <a:gd name="T47" fmla="*/ 10 h 15"/>
                    <a:gd name="T48" fmla="*/ 39 w 47"/>
                    <a:gd name="T49" fmla="*/ 10 h 15"/>
                    <a:gd name="T50" fmla="*/ 37 w 47"/>
                    <a:gd name="T51" fmla="*/ 9 h 15"/>
                    <a:gd name="T52" fmla="*/ 36 w 47"/>
                    <a:gd name="T53" fmla="*/ 9 h 15"/>
                    <a:gd name="T54" fmla="*/ 35 w 47"/>
                    <a:gd name="T55" fmla="*/ 8 h 15"/>
                    <a:gd name="T56" fmla="*/ 30 w 47"/>
                    <a:gd name="T57" fmla="*/ 7 h 15"/>
                    <a:gd name="T58" fmla="*/ 28 w 47"/>
                    <a:gd name="T59" fmla="*/ 7 h 15"/>
                    <a:gd name="T60" fmla="*/ 24 w 47"/>
                    <a:gd name="T61" fmla="*/ 6 h 15"/>
                    <a:gd name="T62" fmla="*/ 21 w 47"/>
                    <a:gd name="T63" fmla="*/ 6 h 15"/>
                    <a:gd name="T64" fmla="*/ 19 w 47"/>
                    <a:gd name="T65" fmla="*/ 4 h 15"/>
                    <a:gd name="T66" fmla="*/ 15 w 47"/>
                    <a:gd name="T67" fmla="*/ 3 h 15"/>
                    <a:gd name="T68" fmla="*/ 12 w 47"/>
                    <a:gd name="T69" fmla="*/ 3 h 15"/>
                    <a:gd name="T70" fmla="*/ 7 w 47"/>
                    <a:gd name="T71" fmla="*/ 1 h 15"/>
                    <a:gd name="T72" fmla="*/ 5 w 47"/>
                    <a:gd name="T73" fmla="*/ 1 h 15"/>
                    <a:gd name="T74" fmla="*/ 2 w 47"/>
                    <a:gd name="T75" fmla="*/ 0 h 15"/>
                    <a:gd name="T76" fmla="*/ 2 w 47"/>
                    <a:gd name="T77" fmla="*/ 1 h 15"/>
                    <a:gd name="T78" fmla="*/ 1 w 47"/>
                    <a:gd name="T79" fmla="*/ 2 h 1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7"/>
                    <a:gd name="T121" fmla="*/ 0 h 15"/>
                    <a:gd name="T122" fmla="*/ 47 w 47"/>
                    <a:gd name="T123" fmla="*/ 15 h 1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7" h="15">
                      <a:moveTo>
                        <a:pt x="1" y="2"/>
                      </a:moveTo>
                      <a:lnTo>
                        <a:pt x="0" y="1"/>
                      </a:lnTo>
                      <a:lnTo>
                        <a:pt x="5" y="3"/>
                      </a:lnTo>
                      <a:lnTo>
                        <a:pt x="7" y="3"/>
                      </a:lnTo>
                      <a:lnTo>
                        <a:pt x="12" y="6"/>
                      </a:lnTo>
                      <a:lnTo>
                        <a:pt x="15" y="6"/>
                      </a:lnTo>
                      <a:lnTo>
                        <a:pt x="19" y="7"/>
                      </a:lnTo>
                      <a:lnTo>
                        <a:pt x="21" y="8"/>
                      </a:lnTo>
                      <a:lnTo>
                        <a:pt x="24" y="8"/>
                      </a:lnTo>
                      <a:lnTo>
                        <a:pt x="28" y="9"/>
                      </a:lnTo>
                      <a:lnTo>
                        <a:pt x="30" y="9"/>
                      </a:lnTo>
                      <a:lnTo>
                        <a:pt x="32" y="10"/>
                      </a:lnTo>
                      <a:lnTo>
                        <a:pt x="34" y="11"/>
                      </a:lnTo>
                      <a:lnTo>
                        <a:pt x="37" y="11"/>
                      </a:lnTo>
                      <a:lnTo>
                        <a:pt x="39" y="13"/>
                      </a:lnTo>
                      <a:lnTo>
                        <a:pt x="41" y="13"/>
                      </a:lnTo>
                      <a:lnTo>
                        <a:pt x="42" y="14"/>
                      </a:lnTo>
                      <a:lnTo>
                        <a:pt x="44" y="14"/>
                      </a:lnTo>
                      <a:lnTo>
                        <a:pt x="45" y="15"/>
                      </a:lnTo>
                      <a:lnTo>
                        <a:pt x="46" y="14"/>
                      </a:lnTo>
                      <a:lnTo>
                        <a:pt x="47" y="13"/>
                      </a:lnTo>
                      <a:lnTo>
                        <a:pt x="46" y="11"/>
                      </a:lnTo>
                      <a:lnTo>
                        <a:pt x="44" y="11"/>
                      </a:lnTo>
                      <a:lnTo>
                        <a:pt x="43" y="10"/>
                      </a:lnTo>
                      <a:lnTo>
                        <a:pt x="39" y="10"/>
                      </a:lnTo>
                      <a:lnTo>
                        <a:pt x="37" y="9"/>
                      </a:lnTo>
                      <a:lnTo>
                        <a:pt x="36" y="9"/>
                      </a:lnTo>
                      <a:lnTo>
                        <a:pt x="35" y="8"/>
                      </a:lnTo>
                      <a:lnTo>
                        <a:pt x="30" y="7"/>
                      </a:lnTo>
                      <a:lnTo>
                        <a:pt x="28" y="7"/>
                      </a:lnTo>
                      <a:lnTo>
                        <a:pt x="24" y="6"/>
                      </a:lnTo>
                      <a:lnTo>
                        <a:pt x="21" y="6"/>
                      </a:lnTo>
                      <a:lnTo>
                        <a:pt x="19" y="4"/>
                      </a:lnTo>
                      <a:lnTo>
                        <a:pt x="15" y="3"/>
                      </a:lnTo>
                      <a:lnTo>
                        <a:pt x="12" y="3"/>
                      </a:lnTo>
                      <a:lnTo>
                        <a:pt x="7" y="1"/>
                      </a:lnTo>
                      <a:lnTo>
                        <a:pt x="5"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4" name="Freeform 1819"/>
                <p:cNvSpPr>
                  <a:spLocks/>
                </p:cNvSpPr>
                <p:nvPr/>
              </p:nvSpPr>
              <p:spPr bwMode="auto">
                <a:xfrm>
                  <a:off x="3320" y="2408"/>
                  <a:ext cx="3" cy="2"/>
                </a:xfrm>
                <a:custGeom>
                  <a:avLst/>
                  <a:gdLst>
                    <a:gd name="T0" fmla="*/ 1 w 6"/>
                    <a:gd name="T1" fmla="*/ 2 h 3"/>
                    <a:gd name="T2" fmla="*/ 0 w 6"/>
                    <a:gd name="T3" fmla="*/ 1 h 3"/>
                    <a:gd name="T4" fmla="*/ 5 w 6"/>
                    <a:gd name="T5" fmla="*/ 3 h 3"/>
                    <a:gd name="T6" fmla="*/ 6 w 6"/>
                    <a:gd name="T7" fmla="*/ 3 h 3"/>
                    <a:gd name="T8" fmla="*/ 6 w 6"/>
                    <a:gd name="T9" fmla="*/ 2 h 3"/>
                    <a:gd name="T10" fmla="*/ 6 w 6"/>
                    <a:gd name="T11" fmla="*/ 1 h 3"/>
                    <a:gd name="T12" fmla="*/ 5 w 6"/>
                    <a:gd name="T13" fmla="*/ 1 h 3"/>
                    <a:gd name="T14" fmla="*/ 2 w 6"/>
                    <a:gd name="T15" fmla="*/ 0 h 3"/>
                    <a:gd name="T16" fmla="*/ 2 w 6"/>
                    <a:gd name="T17" fmla="*/ 1 h 3"/>
                    <a:gd name="T18" fmla="*/ 1 w 6"/>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1" y="2"/>
                      </a:moveTo>
                      <a:lnTo>
                        <a:pt x="0" y="1"/>
                      </a:lnTo>
                      <a:lnTo>
                        <a:pt x="5" y="3"/>
                      </a:lnTo>
                      <a:lnTo>
                        <a:pt x="6" y="3"/>
                      </a:lnTo>
                      <a:lnTo>
                        <a:pt x="6" y="2"/>
                      </a:lnTo>
                      <a:lnTo>
                        <a:pt x="6" y="1"/>
                      </a:lnTo>
                      <a:lnTo>
                        <a:pt x="5"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5" name="Freeform 1820"/>
                <p:cNvSpPr>
                  <a:spLocks/>
                </p:cNvSpPr>
                <p:nvPr/>
              </p:nvSpPr>
              <p:spPr bwMode="auto">
                <a:xfrm>
                  <a:off x="3323" y="2409"/>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2 w 3"/>
                    <a:gd name="T11" fmla="*/ 0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2" y="0"/>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6" name="Freeform 1821"/>
                <p:cNvSpPr>
                  <a:spLocks/>
                </p:cNvSpPr>
                <p:nvPr/>
              </p:nvSpPr>
              <p:spPr bwMode="auto">
                <a:xfrm>
                  <a:off x="3323" y="2409"/>
                  <a:ext cx="2"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7" name="Freeform 1822"/>
                <p:cNvSpPr>
                  <a:spLocks/>
                </p:cNvSpPr>
                <p:nvPr/>
              </p:nvSpPr>
              <p:spPr bwMode="auto">
                <a:xfrm>
                  <a:off x="3325" y="2410"/>
                  <a:ext cx="1" cy="2"/>
                </a:xfrm>
                <a:custGeom>
                  <a:avLst/>
                  <a:gdLst>
                    <a:gd name="T0" fmla="*/ 1 w 4"/>
                    <a:gd name="T1" fmla="*/ 1 h 3"/>
                    <a:gd name="T2" fmla="*/ 0 w 4"/>
                    <a:gd name="T3" fmla="*/ 2 h 3"/>
                    <a:gd name="T4" fmla="*/ 1 w 4"/>
                    <a:gd name="T5" fmla="*/ 3 h 3"/>
                    <a:gd name="T6" fmla="*/ 2 w 4"/>
                    <a:gd name="T7" fmla="*/ 2 h 3"/>
                    <a:gd name="T8" fmla="*/ 4 w 4"/>
                    <a:gd name="T9" fmla="*/ 1 h 3"/>
                    <a:gd name="T10" fmla="*/ 4 w 4"/>
                    <a:gd name="T11" fmla="*/ 1 h 3"/>
                    <a:gd name="T12" fmla="*/ 1 w 4"/>
                    <a:gd name="T13" fmla="*/ 0 h 3"/>
                    <a:gd name="T14" fmla="*/ 1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1"/>
                      </a:moveTo>
                      <a:lnTo>
                        <a:pt x="0" y="2"/>
                      </a:lnTo>
                      <a:lnTo>
                        <a:pt x="1" y="3"/>
                      </a:lnTo>
                      <a:lnTo>
                        <a:pt x="2" y="2"/>
                      </a:lnTo>
                      <a:lnTo>
                        <a:pt x="4"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8" name="Freeform 1823"/>
                <p:cNvSpPr>
                  <a:spLocks/>
                </p:cNvSpPr>
                <p:nvPr/>
              </p:nvSpPr>
              <p:spPr bwMode="auto">
                <a:xfrm>
                  <a:off x="3325" y="2411"/>
                  <a:ext cx="2" cy="1"/>
                </a:xfrm>
                <a:custGeom>
                  <a:avLst/>
                  <a:gdLst>
                    <a:gd name="T0" fmla="*/ 0 w 5"/>
                    <a:gd name="T1" fmla="*/ 2 h 4"/>
                    <a:gd name="T2" fmla="*/ 0 w 5"/>
                    <a:gd name="T3" fmla="*/ 2 h 4"/>
                    <a:gd name="T4" fmla="*/ 3 w 5"/>
                    <a:gd name="T5" fmla="*/ 2 h 4"/>
                    <a:gd name="T6" fmla="*/ 5 w 5"/>
                    <a:gd name="T7" fmla="*/ 4 h 4"/>
                    <a:gd name="T8" fmla="*/ 5 w 5"/>
                    <a:gd name="T9" fmla="*/ 2 h 4"/>
                    <a:gd name="T10" fmla="*/ 5 w 5"/>
                    <a:gd name="T11" fmla="*/ 1 h 4"/>
                    <a:gd name="T12" fmla="*/ 3 w 5"/>
                    <a:gd name="T13" fmla="*/ 0 h 4"/>
                    <a:gd name="T14" fmla="*/ 1 w 5"/>
                    <a:gd name="T15" fmla="*/ 0 h 4"/>
                    <a:gd name="T16" fmla="*/ 1 w 5"/>
                    <a:gd name="T17" fmla="*/ 1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0" y="2"/>
                      </a:moveTo>
                      <a:lnTo>
                        <a:pt x="0" y="2"/>
                      </a:lnTo>
                      <a:lnTo>
                        <a:pt x="3" y="2"/>
                      </a:lnTo>
                      <a:lnTo>
                        <a:pt x="5" y="4"/>
                      </a:lnTo>
                      <a:lnTo>
                        <a:pt x="5" y="2"/>
                      </a:lnTo>
                      <a:lnTo>
                        <a:pt x="5" y="1"/>
                      </a:lnTo>
                      <a:lnTo>
                        <a:pt x="3" y="0"/>
                      </a:lnTo>
                      <a:lnTo>
                        <a:pt x="1" y="0"/>
                      </a:lnTo>
                      <a:lnTo>
                        <a:pt x="1" y="1"/>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39" name="Freeform 1824"/>
                <p:cNvSpPr>
                  <a:spLocks/>
                </p:cNvSpPr>
                <p:nvPr/>
              </p:nvSpPr>
              <p:spPr bwMode="auto">
                <a:xfrm>
                  <a:off x="3327" y="2411"/>
                  <a:ext cx="4" cy="4"/>
                </a:xfrm>
                <a:custGeom>
                  <a:avLst/>
                  <a:gdLst>
                    <a:gd name="T0" fmla="*/ 1 w 8"/>
                    <a:gd name="T1" fmla="*/ 1 h 8"/>
                    <a:gd name="T2" fmla="*/ 0 w 8"/>
                    <a:gd name="T3" fmla="*/ 3 h 8"/>
                    <a:gd name="T4" fmla="*/ 5 w 8"/>
                    <a:gd name="T5" fmla="*/ 8 h 8"/>
                    <a:gd name="T6" fmla="*/ 7 w 8"/>
                    <a:gd name="T7" fmla="*/ 7 h 8"/>
                    <a:gd name="T8" fmla="*/ 8 w 8"/>
                    <a:gd name="T9" fmla="*/ 6 h 8"/>
                    <a:gd name="T10" fmla="*/ 3 w 8"/>
                    <a:gd name="T11" fmla="*/ 1 h 8"/>
                    <a:gd name="T12" fmla="*/ 1 w 8"/>
                    <a:gd name="T13" fmla="*/ 0 h 8"/>
                    <a:gd name="T14" fmla="*/ 1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1" y="1"/>
                      </a:moveTo>
                      <a:lnTo>
                        <a:pt x="0" y="3"/>
                      </a:lnTo>
                      <a:lnTo>
                        <a:pt x="5" y="8"/>
                      </a:lnTo>
                      <a:lnTo>
                        <a:pt x="7" y="7"/>
                      </a:lnTo>
                      <a:lnTo>
                        <a:pt x="8" y="6"/>
                      </a:lnTo>
                      <a:lnTo>
                        <a:pt x="3" y="1"/>
                      </a:lnTo>
                      <a:lnTo>
                        <a:pt x="1"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0" name="Freeform 1825"/>
                <p:cNvSpPr>
                  <a:spLocks/>
                </p:cNvSpPr>
                <p:nvPr/>
              </p:nvSpPr>
              <p:spPr bwMode="auto">
                <a:xfrm>
                  <a:off x="3330" y="2413"/>
                  <a:ext cx="1" cy="3"/>
                </a:xfrm>
                <a:custGeom>
                  <a:avLst/>
                  <a:gdLst>
                    <a:gd name="T0" fmla="*/ 2 w 4"/>
                    <a:gd name="T1" fmla="*/ 2 h 6"/>
                    <a:gd name="T2" fmla="*/ 0 w 4"/>
                    <a:gd name="T3" fmla="*/ 2 h 6"/>
                    <a:gd name="T4" fmla="*/ 2 w 4"/>
                    <a:gd name="T5" fmla="*/ 5 h 6"/>
                    <a:gd name="T6" fmla="*/ 2 w 4"/>
                    <a:gd name="T7" fmla="*/ 6 h 6"/>
                    <a:gd name="T8" fmla="*/ 3 w 4"/>
                    <a:gd name="T9" fmla="*/ 6 h 6"/>
                    <a:gd name="T10" fmla="*/ 4 w 4"/>
                    <a:gd name="T11" fmla="*/ 6 h 6"/>
                    <a:gd name="T12" fmla="*/ 4 w 4"/>
                    <a:gd name="T13" fmla="*/ 5 h 6"/>
                    <a:gd name="T14" fmla="*/ 2 w 4"/>
                    <a:gd name="T15" fmla="*/ 0 h 6"/>
                    <a:gd name="T16" fmla="*/ 3 w 4"/>
                    <a:gd name="T17" fmla="*/ 1 h 6"/>
                    <a:gd name="T18" fmla="*/ 2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2" y="2"/>
                      </a:moveTo>
                      <a:lnTo>
                        <a:pt x="0" y="2"/>
                      </a:lnTo>
                      <a:lnTo>
                        <a:pt x="2" y="5"/>
                      </a:lnTo>
                      <a:lnTo>
                        <a:pt x="2" y="6"/>
                      </a:lnTo>
                      <a:lnTo>
                        <a:pt x="3" y="6"/>
                      </a:lnTo>
                      <a:lnTo>
                        <a:pt x="4" y="6"/>
                      </a:lnTo>
                      <a:lnTo>
                        <a:pt x="4" y="5"/>
                      </a:lnTo>
                      <a:lnTo>
                        <a:pt x="2" y="0"/>
                      </a:lnTo>
                      <a:lnTo>
                        <a:pt x="3"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1" name="Freeform 1826"/>
                <p:cNvSpPr>
                  <a:spLocks/>
                </p:cNvSpPr>
                <p:nvPr/>
              </p:nvSpPr>
              <p:spPr bwMode="auto">
                <a:xfrm>
                  <a:off x="3330" y="2416"/>
                  <a:ext cx="3" cy="2"/>
                </a:xfrm>
                <a:custGeom>
                  <a:avLst/>
                  <a:gdLst>
                    <a:gd name="T0" fmla="*/ 0 w 4"/>
                    <a:gd name="T1" fmla="*/ 1 h 4"/>
                    <a:gd name="T2" fmla="*/ 0 w 4"/>
                    <a:gd name="T3" fmla="*/ 2 h 4"/>
                    <a:gd name="T4" fmla="*/ 2 w 4"/>
                    <a:gd name="T5" fmla="*/ 4 h 4"/>
                    <a:gd name="T6" fmla="*/ 3 w 4"/>
                    <a:gd name="T7" fmla="*/ 3 h 4"/>
                    <a:gd name="T8" fmla="*/ 4 w 4"/>
                    <a:gd name="T9" fmla="*/ 2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0" y="2"/>
                      </a:lnTo>
                      <a:lnTo>
                        <a:pt x="2" y="4"/>
                      </a:lnTo>
                      <a:lnTo>
                        <a:pt x="3" y="3"/>
                      </a:lnTo>
                      <a:lnTo>
                        <a:pt x="4" y="2"/>
                      </a:lnTo>
                      <a:lnTo>
                        <a:pt x="2" y="0"/>
                      </a:lnTo>
                      <a:lnTo>
                        <a:pt x="1" y="1"/>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2" name="Freeform 1827"/>
                <p:cNvSpPr>
                  <a:spLocks/>
                </p:cNvSpPr>
                <p:nvPr/>
              </p:nvSpPr>
              <p:spPr bwMode="auto">
                <a:xfrm>
                  <a:off x="3331" y="2417"/>
                  <a:ext cx="2" cy="3"/>
                </a:xfrm>
                <a:custGeom>
                  <a:avLst/>
                  <a:gdLst>
                    <a:gd name="T0" fmla="*/ 1 w 3"/>
                    <a:gd name="T1" fmla="*/ 1 h 6"/>
                    <a:gd name="T2" fmla="*/ 0 w 3"/>
                    <a:gd name="T3" fmla="*/ 1 h 6"/>
                    <a:gd name="T4" fmla="*/ 0 w 3"/>
                    <a:gd name="T5" fmla="*/ 2 h 6"/>
                    <a:gd name="T6" fmla="*/ 1 w 3"/>
                    <a:gd name="T7" fmla="*/ 4 h 6"/>
                    <a:gd name="T8" fmla="*/ 1 w 3"/>
                    <a:gd name="T9" fmla="*/ 6 h 6"/>
                    <a:gd name="T10" fmla="*/ 2 w 3"/>
                    <a:gd name="T11" fmla="*/ 6 h 6"/>
                    <a:gd name="T12" fmla="*/ 3 w 3"/>
                    <a:gd name="T13" fmla="*/ 6 h 6"/>
                    <a:gd name="T14" fmla="*/ 3 w 3"/>
                    <a:gd name="T15" fmla="*/ 4 h 6"/>
                    <a:gd name="T16" fmla="*/ 2 w 3"/>
                    <a:gd name="T17" fmla="*/ 2 h 6"/>
                    <a:gd name="T18" fmla="*/ 2 w 3"/>
                    <a:gd name="T19" fmla="*/ 0 h 6"/>
                    <a:gd name="T20" fmla="*/ 2 w 3"/>
                    <a:gd name="T21" fmla="*/ 0 h 6"/>
                    <a:gd name="T22" fmla="*/ 1 w 3"/>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1" y="1"/>
                      </a:moveTo>
                      <a:lnTo>
                        <a:pt x="0" y="1"/>
                      </a:lnTo>
                      <a:lnTo>
                        <a:pt x="0" y="2"/>
                      </a:lnTo>
                      <a:lnTo>
                        <a:pt x="1" y="4"/>
                      </a:lnTo>
                      <a:lnTo>
                        <a:pt x="1" y="6"/>
                      </a:lnTo>
                      <a:lnTo>
                        <a:pt x="2" y="6"/>
                      </a:lnTo>
                      <a:lnTo>
                        <a:pt x="3" y="6"/>
                      </a:lnTo>
                      <a:lnTo>
                        <a:pt x="3" y="4"/>
                      </a:lnTo>
                      <a:lnTo>
                        <a:pt x="2" y="2"/>
                      </a:lnTo>
                      <a:lnTo>
                        <a:pt x="2" y="0"/>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3" name="Freeform 1828"/>
                <p:cNvSpPr>
                  <a:spLocks/>
                </p:cNvSpPr>
                <p:nvPr/>
              </p:nvSpPr>
              <p:spPr bwMode="auto">
                <a:xfrm>
                  <a:off x="3332" y="2419"/>
                  <a:ext cx="2" cy="7"/>
                </a:xfrm>
                <a:custGeom>
                  <a:avLst/>
                  <a:gdLst>
                    <a:gd name="T0" fmla="*/ 0 w 5"/>
                    <a:gd name="T1" fmla="*/ 2 h 14"/>
                    <a:gd name="T2" fmla="*/ 0 w 5"/>
                    <a:gd name="T3" fmla="*/ 3 h 14"/>
                    <a:gd name="T4" fmla="*/ 1 w 5"/>
                    <a:gd name="T5" fmla="*/ 4 h 14"/>
                    <a:gd name="T6" fmla="*/ 1 w 5"/>
                    <a:gd name="T7" fmla="*/ 10 h 14"/>
                    <a:gd name="T8" fmla="*/ 2 w 5"/>
                    <a:gd name="T9" fmla="*/ 12 h 14"/>
                    <a:gd name="T10" fmla="*/ 1 w 5"/>
                    <a:gd name="T11" fmla="*/ 12 h 14"/>
                    <a:gd name="T12" fmla="*/ 2 w 5"/>
                    <a:gd name="T13" fmla="*/ 13 h 14"/>
                    <a:gd name="T14" fmla="*/ 3 w 5"/>
                    <a:gd name="T15" fmla="*/ 14 h 14"/>
                    <a:gd name="T16" fmla="*/ 5 w 5"/>
                    <a:gd name="T17" fmla="*/ 12 h 14"/>
                    <a:gd name="T18" fmla="*/ 3 w 5"/>
                    <a:gd name="T19" fmla="*/ 10 h 14"/>
                    <a:gd name="T20" fmla="*/ 3 w 5"/>
                    <a:gd name="T21" fmla="*/ 2 h 14"/>
                    <a:gd name="T22" fmla="*/ 2 w 5"/>
                    <a:gd name="T23" fmla="*/ 0 h 14"/>
                    <a:gd name="T24" fmla="*/ 1 w 5"/>
                    <a:gd name="T25" fmla="*/ 2 h 14"/>
                    <a:gd name="T26" fmla="*/ 0 w 5"/>
                    <a:gd name="T27" fmla="*/ 2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4"/>
                    <a:gd name="T44" fmla="*/ 5 w 5"/>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4">
                      <a:moveTo>
                        <a:pt x="0" y="2"/>
                      </a:moveTo>
                      <a:lnTo>
                        <a:pt x="0" y="3"/>
                      </a:lnTo>
                      <a:lnTo>
                        <a:pt x="1" y="4"/>
                      </a:lnTo>
                      <a:lnTo>
                        <a:pt x="1" y="10"/>
                      </a:lnTo>
                      <a:lnTo>
                        <a:pt x="2" y="12"/>
                      </a:lnTo>
                      <a:lnTo>
                        <a:pt x="1" y="12"/>
                      </a:lnTo>
                      <a:lnTo>
                        <a:pt x="2" y="13"/>
                      </a:lnTo>
                      <a:lnTo>
                        <a:pt x="3" y="14"/>
                      </a:lnTo>
                      <a:lnTo>
                        <a:pt x="5" y="12"/>
                      </a:lnTo>
                      <a:lnTo>
                        <a:pt x="3" y="10"/>
                      </a:lnTo>
                      <a:lnTo>
                        <a:pt x="3" y="2"/>
                      </a:lnTo>
                      <a:lnTo>
                        <a:pt x="2" y="0"/>
                      </a:lnTo>
                      <a:lnTo>
                        <a:pt x="1" y="2"/>
                      </a:lnTo>
                      <a:lnTo>
                        <a:pt x="0"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4" name="Freeform 1829"/>
                <p:cNvSpPr>
                  <a:spLocks/>
                </p:cNvSpPr>
                <p:nvPr/>
              </p:nvSpPr>
              <p:spPr bwMode="auto">
                <a:xfrm>
                  <a:off x="3332" y="2425"/>
                  <a:ext cx="2" cy="5"/>
                </a:xfrm>
                <a:custGeom>
                  <a:avLst/>
                  <a:gdLst>
                    <a:gd name="T0" fmla="*/ 1 w 3"/>
                    <a:gd name="T1" fmla="*/ 0 h 9"/>
                    <a:gd name="T2" fmla="*/ 1 w 3"/>
                    <a:gd name="T3" fmla="*/ 0 h 9"/>
                    <a:gd name="T4" fmla="*/ 1 w 3"/>
                    <a:gd name="T5" fmla="*/ 6 h 9"/>
                    <a:gd name="T6" fmla="*/ 0 w 3"/>
                    <a:gd name="T7" fmla="*/ 8 h 9"/>
                    <a:gd name="T8" fmla="*/ 0 w 3"/>
                    <a:gd name="T9" fmla="*/ 9 h 9"/>
                    <a:gd name="T10" fmla="*/ 1 w 3"/>
                    <a:gd name="T11" fmla="*/ 9 h 9"/>
                    <a:gd name="T12" fmla="*/ 2 w 3"/>
                    <a:gd name="T13" fmla="*/ 9 h 9"/>
                    <a:gd name="T14" fmla="*/ 2 w 3"/>
                    <a:gd name="T15" fmla="*/ 8 h 9"/>
                    <a:gd name="T16" fmla="*/ 3 w 3"/>
                    <a:gd name="T17" fmla="*/ 6 h 9"/>
                    <a:gd name="T18" fmla="*/ 3 w 3"/>
                    <a:gd name="T19" fmla="*/ 1 h 9"/>
                    <a:gd name="T20" fmla="*/ 2 w 3"/>
                    <a:gd name="T21" fmla="*/ 1 h 9"/>
                    <a:gd name="T22" fmla="*/ 1 w 3"/>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9"/>
                    <a:gd name="T38" fmla="*/ 3 w 3"/>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9">
                      <a:moveTo>
                        <a:pt x="1" y="0"/>
                      </a:moveTo>
                      <a:lnTo>
                        <a:pt x="1" y="0"/>
                      </a:lnTo>
                      <a:lnTo>
                        <a:pt x="1" y="6"/>
                      </a:lnTo>
                      <a:lnTo>
                        <a:pt x="0" y="8"/>
                      </a:lnTo>
                      <a:lnTo>
                        <a:pt x="0" y="9"/>
                      </a:lnTo>
                      <a:lnTo>
                        <a:pt x="1" y="9"/>
                      </a:lnTo>
                      <a:lnTo>
                        <a:pt x="2" y="9"/>
                      </a:lnTo>
                      <a:lnTo>
                        <a:pt x="2" y="8"/>
                      </a:lnTo>
                      <a:lnTo>
                        <a:pt x="3" y="6"/>
                      </a:lnTo>
                      <a:lnTo>
                        <a:pt x="3" y="1"/>
                      </a:lnTo>
                      <a:lnTo>
                        <a:pt x="2" y="1"/>
                      </a:lnTo>
                      <a:lnTo>
                        <a:pt x="1"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5" name="Freeform 1830"/>
                <p:cNvSpPr>
                  <a:spLocks/>
                </p:cNvSpPr>
                <p:nvPr/>
              </p:nvSpPr>
              <p:spPr bwMode="auto">
                <a:xfrm>
                  <a:off x="3326" y="2429"/>
                  <a:ext cx="7" cy="10"/>
                </a:xfrm>
                <a:custGeom>
                  <a:avLst/>
                  <a:gdLst>
                    <a:gd name="T0" fmla="*/ 12 w 13"/>
                    <a:gd name="T1" fmla="*/ 1 h 21"/>
                    <a:gd name="T2" fmla="*/ 11 w 13"/>
                    <a:gd name="T3" fmla="*/ 0 h 21"/>
                    <a:gd name="T4" fmla="*/ 10 w 13"/>
                    <a:gd name="T5" fmla="*/ 1 h 21"/>
                    <a:gd name="T6" fmla="*/ 10 w 13"/>
                    <a:gd name="T7" fmla="*/ 3 h 21"/>
                    <a:gd name="T8" fmla="*/ 6 w 13"/>
                    <a:gd name="T9" fmla="*/ 7 h 21"/>
                    <a:gd name="T10" fmla="*/ 6 w 13"/>
                    <a:gd name="T11" fmla="*/ 9 h 21"/>
                    <a:gd name="T12" fmla="*/ 0 w 13"/>
                    <a:gd name="T13" fmla="*/ 16 h 21"/>
                    <a:gd name="T14" fmla="*/ 0 w 13"/>
                    <a:gd name="T15" fmla="*/ 21 h 21"/>
                    <a:gd name="T16" fmla="*/ 9 w 13"/>
                    <a:gd name="T17" fmla="*/ 12 h 21"/>
                    <a:gd name="T18" fmla="*/ 9 w 13"/>
                    <a:gd name="T19" fmla="*/ 9 h 21"/>
                    <a:gd name="T20" fmla="*/ 12 w 13"/>
                    <a:gd name="T21" fmla="*/ 6 h 21"/>
                    <a:gd name="T22" fmla="*/ 12 w 13"/>
                    <a:gd name="T23" fmla="*/ 3 h 21"/>
                    <a:gd name="T24" fmla="*/ 13 w 13"/>
                    <a:gd name="T25" fmla="*/ 2 h 21"/>
                    <a:gd name="T26" fmla="*/ 13 w 13"/>
                    <a:gd name="T27" fmla="*/ 1 h 21"/>
                    <a:gd name="T28" fmla="*/ 12 w 13"/>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21"/>
                    <a:gd name="T47" fmla="*/ 13 w 13"/>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21">
                      <a:moveTo>
                        <a:pt x="12" y="1"/>
                      </a:moveTo>
                      <a:lnTo>
                        <a:pt x="11" y="0"/>
                      </a:lnTo>
                      <a:lnTo>
                        <a:pt x="10" y="1"/>
                      </a:lnTo>
                      <a:lnTo>
                        <a:pt x="10" y="3"/>
                      </a:lnTo>
                      <a:lnTo>
                        <a:pt x="6" y="7"/>
                      </a:lnTo>
                      <a:lnTo>
                        <a:pt x="6" y="9"/>
                      </a:lnTo>
                      <a:lnTo>
                        <a:pt x="0" y="16"/>
                      </a:lnTo>
                      <a:lnTo>
                        <a:pt x="0" y="21"/>
                      </a:lnTo>
                      <a:lnTo>
                        <a:pt x="9" y="12"/>
                      </a:lnTo>
                      <a:lnTo>
                        <a:pt x="9" y="9"/>
                      </a:lnTo>
                      <a:lnTo>
                        <a:pt x="12" y="6"/>
                      </a:lnTo>
                      <a:lnTo>
                        <a:pt x="12" y="3"/>
                      </a:lnTo>
                      <a:lnTo>
                        <a:pt x="13" y="2"/>
                      </a:lnTo>
                      <a:lnTo>
                        <a:pt x="13" y="1"/>
                      </a:lnTo>
                      <a:lnTo>
                        <a:pt x="1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6" name="Freeform 1831"/>
                <p:cNvSpPr>
                  <a:spLocks/>
                </p:cNvSpPr>
                <p:nvPr/>
              </p:nvSpPr>
              <p:spPr bwMode="auto">
                <a:xfrm>
                  <a:off x="3326" y="2437"/>
                  <a:ext cx="1" cy="2"/>
                </a:xfrm>
                <a:custGeom>
                  <a:avLst/>
                  <a:gdLst>
                    <a:gd name="T0" fmla="*/ 2 w 2"/>
                    <a:gd name="T1" fmla="*/ 0 h 5"/>
                    <a:gd name="T2" fmla="*/ 0 w 2"/>
                    <a:gd name="T3" fmla="*/ 0 h 5"/>
                    <a:gd name="T4" fmla="*/ 0 w 2"/>
                    <a:gd name="T5" fmla="*/ 2 h 5"/>
                    <a:gd name="T6" fmla="*/ 0 w 2"/>
                    <a:gd name="T7" fmla="*/ 5 h 5"/>
                    <a:gd name="T8" fmla="*/ 2 w 2"/>
                    <a:gd name="T9" fmla="*/ 5 h 5"/>
                    <a:gd name="T10" fmla="*/ 2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2" y="0"/>
                      </a:moveTo>
                      <a:lnTo>
                        <a:pt x="0" y="0"/>
                      </a:lnTo>
                      <a:lnTo>
                        <a:pt x="0" y="2"/>
                      </a:lnTo>
                      <a:lnTo>
                        <a:pt x="0" y="5"/>
                      </a:lnTo>
                      <a:lnTo>
                        <a:pt x="2" y="5"/>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7" name="Freeform 1832"/>
                <p:cNvSpPr>
                  <a:spLocks/>
                </p:cNvSpPr>
                <p:nvPr/>
              </p:nvSpPr>
              <p:spPr bwMode="auto">
                <a:xfrm>
                  <a:off x="3324" y="2437"/>
                  <a:ext cx="2" cy="3"/>
                </a:xfrm>
                <a:custGeom>
                  <a:avLst/>
                  <a:gdLst>
                    <a:gd name="T0" fmla="*/ 3 w 5"/>
                    <a:gd name="T1" fmla="*/ 0 h 6"/>
                    <a:gd name="T2" fmla="*/ 3 w 5"/>
                    <a:gd name="T3" fmla="*/ 0 h 6"/>
                    <a:gd name="T4" fmla="*/ 0 w 5"/>
                    <a:gd name="T5" fmla="*/ 4 h 6"/>
                    <a:gd name="T6" fmla="*/ 1 w 5"/>
                    <a:gd name="T7" fmla="*/ 5 h 6"/>
                    <a:gd name="T8" fmla="*/ 2 w 5"/>
                    <a:gd name="T9" fmla="*/ 6 h 6"/>
                    <a:gd name="T10" fmla="*/ 5 w 5"/>
                    <a:gd name="T11" fmla="*/ 4 h 6"/>
                    <a:gd name="T12" fmla="*/ 3 w 5"/>
                    <a:gd name="T13" fmla="*/ 2 h 6"/>
                    <a:gd name="T14" fmla="*/ 3 w 5"/>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3" y="0"/>
                      </a:moveTo>
                      <a:lnTo>
                        <a:pt x="3" y="0"/>
                      </a:lnTo>
                      <a:lnTo>
                        <a:pt x="0" y="4"/>
                      </a:lnTo>
                      <a:lnTo>
                        <a:pt x="1" y="5"/>
                      </a:lnTo>
                      <a:lnTo>
                        <a:pt x="2" y="6"/>
                      </a:lnTo>
                      <a:lnTo>
                        <a:pt x="5" y="4"/>
                      </a:lnTo>
                      <a:lnTo>
                        <a:pt x="3" y="2"/>
                      </a:lnTo>
                      <a:lnTo>
                        <a:pt x="3"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8" name="Freeform 1833"/>
                <p:cNvSpPr>
                  <a:spLocks/>
                </p:cNvSpPr>
                <p:nvPr/>
              </p:nvSpPr>
              <p:spPr bwMode="auto">
                <a:xfrm>
                  <a:off x="3323" y="2439"/>
                  <a:ext cx="3"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49" name="Freeform 1834"/>
                <p:cNvSpPr>
                  <a:spLocks/>
                </p:cNvSpPr>
                <p:nvPr/>
              </p:nvSpPr>
              <p:spPr bwMode="auto">
                <a:xfrm>
                  <a:off x="3322" y="2439"/>
                  <a:ext cx="2" cy="3"/>
                </a:xfrm>
                <a:custGeom>
                  <a:avLst/>
                  <a:gdLst>
                    <a:gd name="T0" fmla="*/ 4 w 5"/>
                    <a:gd name="T1" fmla="*/ 0 h 4"/>
                    <a:gd name="T2" fmla="*/ 1 w 5"/>
                    <a:gd name="T3" fmla="*/ 1 h 4"/>
                    <a:gd name="T4" fmla="*/ 0 w 5"/>
                    <a:gd name="T5" fmla="*/ 2 h 4"/>
                    <a:gd name="T6" fmla="*/ 1 w 5"/>
                    <a:gd name="T7" fmla="*/ 3 h 4"/>
                    <a:gd name="T8" fmla="*/ 3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1" y="1"/>
                      </a:lnTo>
                      <a:lnTo>
                        <a:pt x="0" y="2"/>
                      </a:lnTo>
                      <a:lnTo>
                        <a:pt x="1" y="3"/>
                      </a:lnTo>
                      <a:lnTo>
                        <a:pt x="3" y="4"/>
                      </a:lnTo>
                      <a:lnTo>
                        <a:pt x="5" y="2"/>
                      </a:lnTo>
                      <a:lnTo>
                        <a:pt x="4" y="1"/>
                      </a:lnTo>
                      <a:lnTo>
                        <a:pt x="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0" name="Freeform 1835"/>
                <p:cNvSpPr>
                  <a:spLocks/>
                </p:cNvSpPr>
                <p:nvPr/>
              </p:nvSpPr>
              <p:spPr bwMode="auto">
                <a:xfrm>
                  <a:off x="3321" y="2440"/>
                  <a:ext cx="2" cy="2"/>
                </a:xfrm>
                <a:custGeom>
                  <a:avLst/>
                  <a:gdLst>
                    <a:gd name="T0" fmla="*/ 2 w 4"/>
                    <a:gd name="T1" fmla="*/ 2 h 5"/>
                    <a:gd name="T2" fmla="*/ 2 w 4"/>
                    <a:gd name="T3" fmla="*/ 0 h 5"/>
                    <a:gd name="T4" fmla="*/ 0 w 4"/>
                    <a:gd name="T5" fmla="*/ 0 h 5"/>
                    <a:gd name="T6" fmla="*/ 0 w 4"/>
                    <a:gd name="T7" fmla="*/ 2 h 5"/>
                    <a:gd name="T8" fmla="*/ 0 w 4"/>
                    <a:gd name="T9" fmla="*/ 5 h 5"/>
                    <a:gd name="T10" fmla="*/ 2 w 4"/>
                    <a:gd name="T11" fmla="*/ 5 h 5"/>
                    <a:gd name="T12" fmla="*/ 4 w 4"/>
                    <a:gd name="T13" fmla="*/ 3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0"/>
                      </a:lnTo>
                      <a:lnTo>
                        <a:pt x="0" y="0"/>
                      </a:lnTo>
                      <a:lnTo>
                        <a:pt x="0" y="2"/>
                      </a:lnTo>
                      <a:lnTo>
                        <a:pt x="0" y="5"/>
                      </a:lnTo>
                      <a:lnTo>
                        <a:pt x="2" y="5"/>
                      </a:lnTo>
                      <a:lnTo>
                        <a:pt x="4"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1" name="Freeform 1836"/>
                <p:cNvSpPr>
                  <a:spLocks/>
                </p:cNvSpPr>
                <p:nvPr/>
              </p:nvSpPr>
              <p:spPr bwMode="auto">
                <a:xfrm>
                  <a:off x="3320" y="2440"/>
                  <a:ext cx="2" cy="2"/>
                </a:xfrm>
                <a:custGeom>
                  <a:avLst/>
                  <a:gdLst>
                    <a:gd name="T0" fmla="*/ 2 w 4"/>
                    <a:gd name="T1" fmla="*/ 0 h 5"/>
                    <a:gd name="T2" fmla="*/ 4 w 4"/>
                    <a:gd name="T3" fmla="*/ 0 h 5"/>
                    <a:gd name="T4" fmla="*/ 0 w 4"/>
                    <a:gd name="T5" fmla="*/ 2 h 5"/>
                    <a:gd name="T6" fmla="*/ 0 w 4"/>
                    <a:gd name="T7" fmla="*/ 3 h 5"/>
                    <a:gd name="T8" fmla="*/ 0 w 4"/>
                    <a:gd name="T9" fmla="*/ 5 h 5"/>
                    <a:gd name="T10" fmla="*/ 2 w 4"/>
                    <a:gd name="T11" fmla="*/ 3 h 5"/>
                    <a:gd name="T12" fmla="*/ 2 w 4"/>
                    <a:gd name="T13" fmla="*/ 2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2"/>
                      </a:lnTo>
                      <a:lnTo>
                        <a:pt x="0" y="3"/>
                      </a:lnTo>
                      <a:lnTo>
                        <a:pt x="0" y="5"/>
                      </a:lnTo>
                      <a:lnTo>
                        <a:pt x="2" y="3"/>
                      </a:lnTo>
                      <a:lnTo>
                        <a:pt x="2" y="2"/>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2" name="Freeform 1837"/>
                <p:cNvSpPr>
                  <a:spLocks/>
                </p:cNvSpPr>
                <p:nvPr/>
              </p:nvSpPr>
              <p:spPr bwMode="auto">
                <a:xfrm>
                  <a:off x="3319" y="2441"/>
                  <a:ext cx="1" cy="2"/>
                </a:xfrm>
                <a:custGeom>
                  <a:avLst/>
                  <a:gdLst>
                    <a:gd name="T0" fmla="*/ 2 w 3"/>
                    <a:gd name="T1" fmla="*/ 0 h 4"/>
                    <a:gd name="T2" fmla="*/ 0 w 3"/>
                    <a:gd name="T3" fmla="*/ 1 h 4"/>
                    <a:gd name="T4" fmla="*/ 0 w 3"/>
                    <a:gd name="T5" fmla="*/ 1 h 4"/>
                    <a:gd name="T6" fmla="*/ 1 w 3"/>
                    <a:gd name="T7" fmla="*/ 3 h 4"/>
                    <a:gd name="T8" fmla="*/ 2 w 3"/>
                    <a:gd name="T9" fmla="*/ 4 h 4"/>
                    <a:gd name="T10" fmla="*/ 3 w 3"/>
                    <a:gd name="T11" fmla="*/ 3 h 4"/>
                    <a:gd name="T12" fmla="*/ 2 w 3"/>
                    <a:gd name="T13" fmla="*/ 1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1"/>
                      </a:lnTo>
                      <a:lnTo>
                        <a:pt x="1" y="3"/>
                      </a:lnTo>
                      <a:lnTo>
                        <a:pt x="2" y="4"/>
                      </a:lnTo>
                      <a:lnTo>
                        <a:pt x="3" y="3"/>
                      </a:lnTo>
                      <a:lnTo>
                        <a:pt x="2" y="1"/>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3" name="Freeform 1838"/>
                <p:cNvSpPr>
                  <a:spLocks/>
                </p:cNvSpPr>
                <p:nvPr/>
              </p:nvSpPr>
              <p:spPr bwMode="auto">
                <a:xfrm>
                  <a:off x="3318" y="2441"/>
                  <a:ext cx="2" cy="2"/>
                </a:xfrm>
                <a:custGeom>
                  <a:avLst/>
                  <a:gdLst>
                    <a:gd name="T0" fmla="*/ 3 w 4"/>
                    <a:gd name="T1" fmla="*/ 3 h 5"/>
                    <a:gd name="T2" fmla="*/ 3 w 4"/>
                    <a:gd name="T3" fmla="*/ 0 h 5"/>
                    <a:gd name="T4" fmla="*/ 0 w 4"/>
                    <a:gd name="T5" fmla="*/ 0 h 5"/>
                    <a:gd name="T6" fmla="*/ 0 w 4"/>
                    <a:gd name="T7" fmla="*/ 3 h 5"/>
                    <a:gd name="T8" fmla="*/ 0 w 4"/>
                    <a:gd name="T9" fmla="*/ 5 h 5"/>
                    <a:gd name="T10" fmla="*/ 3 w 4"/>
                    <a:gd name="T11" fmla="*/ 5 h 5"/>
                    <a:gd name="T12" fmla="*/ 4 w 4"/>
                    <a:gd name="T13" fmla="*/ 4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3" y="0"/>
                      </a:lnTo>
                      <a:lnTo>
                        <a:pt x="0" y="0"/>
                      </a:lnTo>
                      <a:lnTo>
                        <a:pt x="0" y="3"/>
                      </a:lnTo>
                      <a:lnTo>
                        <a:pt x="0" y="5"/>
                      </a:lnTo>
                      <a:lnTo>
                        <a:pt x="3" y="5"/>
                      </a:lnTo>
                      <a:lnTo>
                        <a:pt x="4"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4" name="Freeform 1839"/>
                <p:cNvSpPr>
                  <a:spLocks/>
                </p:cNvSpPr>
                <p:nvPr/>
              </p:nvSpPr>
              <p:spPr bwMode="auto">
                <a:xfrm>
                  <a:off x="3317" y="2441"/>
                  <a:ext cx="2" cy="2"/>
                </a:xfrm>
                <a:custGeom>
                  <a:avLst/>
                  <a:gdLst>
                    <a:gd name="T0" fmla="*/ 2 w 4"/>
                    <a:gd name="T1" fmla="*/ 0 h 5"/>
                    <a:gd name="T2" fmla="*/ 2 w 4"/>
                    <a:gd name="T3" fmla="*/ 0 h 5"/>
                    <a:gd name="T4" fmla="*/ 0 w 4"/>
                    <a:gd name="T5" fmla="*/ 3 h 5"/>
                    <a:gd name="T6" fmla="*/ 1 w 4"/>
                    <a:gd name="T7" fmla="*/ 4 h 5"/>
                    <a:gd name="T8" fmla="*/ 2 w 4"/>
                    <a:gd name="T9" fmla="*/ 5 h 5"/>
                    <a:gd name="T10" fmla="*/ 4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2" y="0"/>
                      </a:lnTo>
                      <a:lnTo>
                        <a:pt x="0" y="3"/>
                      </a:lnTo>
                      <a:lnTo>
                        <a:pt x="1" y="4"/>
                      </a:lnTo>
                      <a:lnTo>
                        <a:pt x="2" y="5"/>
                      </a:lnTo>
                      <a:lnTo>
                        <a:pt x="4"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5" name="Freeform 1840"/>
                <p:cNvSpPr>
                  <a:spLocks/>
                </p:cNvSpPr>
                <p:nvPr/>
              </p:nvSpPr>
              <p:spPr bwMode="auto">
                <a:xfrm>
                  <a:off x="3316" y="2442"/>
                  <a:ext cx="2" cy="2"/>
                </a:xfrm>
                <a:custGeom>
                  <a:avLst/>
                  <a:gdLst>
                    <a:gd name="T0" fmla="*/ 2 w 3"/>
                    <a:gd name="T1" fmla="*/ 3 h 5"/>
                    <a:gd name="T2" fmla="*/ 2 w 3"/>
                    <a:gd name="T3" fmla="*/ 0 h 5"/>
                    <a:gd name="T4" fmla="*/ 0 w 3"/>
                    <a:gd name="T5" fmla="*/ 0 h 5"/>
                    <a:gd name="T6" fmla="*/ 0 w 3"/>
                    <a:gd name="T7" fmla="*/ 3 h 5"/>
                    <a:gd name="T8" fmla="*/ 0 w 3"/>
                    <a:gd name="T9" fmla="*/ 5 h 5"/>
                    <a:gd name="T10" fmla="*/ 2 w 3"/>
                    <a:gd name="T11" fmla="*/ 5 h 5"/>
                    <a:gd name="T12" fmla="*/ 3 w 3"/>
                    <a:gd name="T13" fmla="*/ 4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2" y="0"/>
                      </a:lnTo>
                      <a:lnTo>
                        <a:pt x="0" y="0"/>
                      </a:lnTo>
                      <a:lnTo>
                        <a:pt x="0" y="3"/>
                      </a:lnTo>
                      <a:lnTo>
                        <a:pt x="0" y="5"/>
                      </a:lnTo>
                      <a:lnTo>
                        <a:pt x="2" y="5"/>
                      </a:lnTo>
                      <a:lnTo>
                        <a:pt x="3" y="4"/>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6" name="Freeform 1841"/>
                <p:cNvSpPr>
                  <a:spLocks/>
                </p:cNvSpPr>
                <p:nvPr/>
              </p:nvSpPr>
              <p:spPr bwMode="auto">
                <a:xfrm>
                  <a:off x="3315" y="2442"/>
                  <a:ext cx="2" cy="2"/>
                </a:xfrm>
                <a:custGeom>
                  <a:avLst/>
                  <a:gdLst>
                    <a:gd name="T0" fmla="*/ 2 w 3"/>
                    <a:gd name="T1" fmla="*/ 0 h 5"/>
                    <a:gd name="T2" fmla="*/ 2 w 3"/>
                    <a:gd name="T3" fmla="*/ 0 h 5"/>
                    <a:gd name="T4" fmla="*/ 0 w 3"/>
                    <a:gd name="T5" fmla="*/ 3 h 5"/>
                    <a:gd name="T6" fmla="*/ 1 w 3"/>
                    <a:gd name="T7" fmla="*/ 4 h 5"/>
                    <a:gd name="T8" fmla="*/ 2 w 3"/>
                    <a:gd name="T9" fmla="*/ 5 h 5"/>
                    <a:gd name="T10" fmla="*/ 3 w 3"/>
                    <a:gd name="T11" fmla="*/ 4 h 5"/>
                    <a:gd name="T12" fmla="*/ 2 w 3"/>
                    <a:gd name="T13" fmla="*/ 3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3"/>
                      </a:lnTo>
                      <a:lnTo>
                        <a:pt x="1" y="4"/>
                      </a:lnTo>
                      <a:lnTo>
                        <a:pt x="2" y="5"/>
                      </a:lnTo>
                      <a:lnTo>
                        <a:pt x="3" y="4"/>
                      </a:lnTo>
                      <a:lnTo>
                        <a:pt x="2" y="3"/>
                      </a:lnTo>
                      <a:lnTo>
                        <a:pt x="2"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7" name="Freeform 1842"/>
                <p:cNvSpPr>
                  <a:spLocks/>
                </p:cNvSpPr>
                <p:nvPr/>
              </p:nvSpPr>
              <p:spPr bwMode="auto">
                <a:xfrm>
                  <a:off x="3312" y="2442"/>
                  <a:ext cx="4" cy="3"/>
                </a:xfrm>
                <a:custGeom>
                  <a:avLst/>
                  <a:gdLst>
                    <a:gd name="T0" fmla="*/ 8 w 9"/>
                    <a:gd name="T1" fmla="*/ 2 h 4"/>
                    <a:gd name="T2" fmla="*/ 8 w 9"/>
                    <a:gd name="T3" fmla="*/ 0 h 4"/>
                    <a:gd name="T4" fmla="*/ 0 w 9"/>
                    <a:gd name="T5" fmla="*/ 0 h 4"/>
                    <a:gd name="T6" fmla="*/ 0 w 9"/>
                    <a:gd name="T7" fmla="*/ 2 h 4"/>
                    <a:gd name="T8" fmla="*/ 0 w 9"/>
                    <a:gd name="T9" fmla="*/ 4 h 4"/>
                    <a:gd name="T10" fmla="*/ 8 w 9"/>
                    <a:gd name="T11" fmla="*/ 4 h 4"/>
                    <a:gd name="T12" fmla="*/ 9 w 9"/>
                    <a:gd name="T13" fmla="*/ 3 h 4"/>
                    <a:gd name="T14" fmla="*/ 8 w 9"/>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8" y="2"/>
                      </a:moveTo>
                      <a:lnTo>
                        <a:pt x="8" y="0"/>
                      </a:lnTo>
                      <a:lnTo>
                        <a:pt x="0" y="0"/>
                      </a:lnTo>
                      <a:lnTo>
                        <a:pt x="0" y="2"/>
                      </a:lnTo>
                      <a:lnTo>
                        <a:pt x="0" y="4"/>
                      </a:lnTo>
                      <a:lnTo>
                        <a:pt x="8" y="4"/>
                      </a:lnTo>
                      <a:lnTo>
                        <a:pt x="9" y="3"/>
                      </a:lnTo>
                      <a:lnTo>
                        <a:pt x="8"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8" name="Freeform 1843"/>
                <p:cNvSpPr>
                  <a:spLocks/>
                </p:cNvSpPr>
                <p:nvPr/>
              </p:nvSpPr>
              <p:spPr bwMode="auto">
                <a:xfrm>
                  <a:off x="3310" y="2442"/>
                  <a:ext cx="3" cy="3"/>
                </a:xfrm>
                <a:custGeom>
                  <a:avLst/>
                  <a:gdLst>
                    <a:gd name="T0" fmla="*/ 5 w 7"/>
                    <a:gd name="T1" fmla="*/ 0 h 4"/>
                    <a:gd name="T2" fmla="*/ 7 w 7"/>
                    <a:gd name="T3" fmla="*/ 0 h 4"/>
                    <a:gd name="T4" fmla="*/ 2 w 7"/>
                    <a:gd name="T5" fmla="*/ 2 h 4"/>
                    <a:gd name="T6" fmla="*/ 0 w 7"/>
                    <a:gd name="T7" fmla="*/ 1 h 4"/>
                    <a:gd name="T8" fmla="*/ 0 w 7"/>
                    <a:gd name="T9" fmla="*/ 2 h 4"/>
                    <a:gd name="T10" fmla="*/ 0 w 7"/>
                    <a:gd name="T11" fmla="*/ 3 h 4"/>
                    <a:gd name="T12" fmla="*/ 2 w 7"/>
                    <a:gd name="T13" fmla="*/ 4 h 4"/>
                    <a:gd name="T14" fmla="*/ 5 w 7"/>
                    <a:gd name="T15" fmla="*/ 3 h 4"/>
                    <a:gd name="T16" fmla="*/ 5 w 7"/>
                    <a:gd name="T17" fmla="*/ 2 h 4"/>
                    <a:gd name="T18" fmla="*/ 5 w 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5" y="0"/>
                      </a:moveTo>
                      <a:lnTo>
                        <a:pt x="7" y="0"/>
                      </a:lnTo>
                      <a:lnTo>
                        <a:pt x="2" y="2"/>
                      </a:lnTo>
                      <a:lnTo>
                        <a:pt x="0" y="1"/>
                      </a:lnTo>
                      <a:lnTo>
                        <a:pt x="0" y="2"/>
                      </a:lnTo>
                      <a:lnTo>
                        <a:pt x="0" y="3"/>
                      </a:lnTo>
                      <a:lnTo>
                        <a:pt x="2" y="4"/>
                      </a:lnTo>
                      <a:lnTo>
                        <a:pt x="5" y="3"/>
                      </a:lnTo>
                      <a:lnTo>
                        <a:pt x="5" y="2"/>
                      </a:lnTo>
                      <a:lnTo>
                        <a:pt x="5"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59" name="Freeform 1844"/>
                <p:cNvSpPr>
                  <a:spLocks/>
                </p:cNvSpPr>
                <p:nvPr/>
              </p:nvSpPr>
              <p:spPr bwMode="auto">
                <a:xfrm>
                  <a:off x="3304" y="2442"/>
                  <a:ext cx="6" cy="3"/>
                </a:xfrm>
                <a:custGeom>
                  <a:avLst/>
                  <a:gdLst>
                    <a:gd name="T0" fmla="*/ 10 w 10"/>
                    <a:gd name="T1" fmla="*/ 1 h 4"/>
                    <a:gd name="T2" fmla="*/ 8 w 10"/>
                    <a:gd name="T3" fmla="*/ 0 h 4"/>
                    <a:gd name="T4" fmla="*/ 0 w 10"/>
                    <a:gd name="T5" fmla="*/ 0 h 4"/>
                    <a:gd name="T6" fmla="*/ 0 w 10"/>
                    <a:gd name="T7" fmla="*/ 2 h 4"/>
                    <a:gd name="T8" fmla="*/ 0 w 10"/>
                    <a:gd name="T9" fmla="*/ 4 h 4"/>
                    <a:gd name="T10" fmla="*/ 10 w 10"/>
                    <a:gd name="T11" fmla="*/ 4 h 4"/>
                    <a:gd name="T12" fmla="*/ 10 w 10"/>
                    <a:gd name="T13" fmla="*/ 2 h 4"/>
                    <a:gd name="T14" fmla="*/ 10 w 10"/>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4"/>
                    <a:gd name="T26" fmla="*/ 10 w 1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4">
                      <a:moveTo>
                        <a:pt x="10" y="1"/>
                      </a:moveTo>
                      <a:lnTo>
                        <a:pt x="8" y="0"/>
                      </a:lnTo>
                      <a:lnTo>
                        <a:pt x="0" y="0"/>
                      </a:lnTo>
                      <a:lnTo>
                        <a:pt x="0" y="2"/>
                      </a:lnTo>
                      <a:lnTo>
                        <a:pt x="0" y="4"/>
                      </a:lnTo>
                      <a:lnTo>
                        <a:pt x="10" y="4"/>
                      </a:lnTo>
                      <a:lnTo>
                        <a:pt x="10" y="2"/>
                      </a:lnTo>
                      <a:lnTo>
                        <a:pt x="1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0" name="Freeform 1845"/>
                <p:cNvSpPr>
                  <a:spLocks/>
                </p:cNvSpPr>
                <p:nvPr/>
              </p:nvSpPr>
              <p:spPr bwMode="auto">
                <a:xfrm>
                  <a:off x="3303" y="2442"/>
                  <a:ext cx="3" cy="3"/>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1" name="Freeform 1846"/>
                <p:cNvSpPr>
                  <a:spLocks/>
                </p:cNvSpPr>
                <p:nvPr/>
              </p:nvSpPr>
              <p:spPr bwMode="auto">
                <a:xfrm>
                  <a:off x="3301" y="2442"/>
                  <a:ext cx="2" cy="2"/>
                </a:xfrm>
                <a:custGeom>
                  <a:avLst/>
                  <a:gdLst>
                    <a:gd name="T0" fmla="*/ 3 w 3"/>
                    <a:gd name="T1" fmla="*/ 2 h 5"/>
                    <a:gd name="T2" fmla="*/ 0 w 3"/>
                    <a:gd name="T3" fmla="*/ 0 h 5"/>
                    <a:gd name="T4" fmla="*/ 1 w 3"/>
                    <a:gd name="T5" fmla="*/ 0 h 5"/>
                    <a:gd name="T6" fmla="*/ 1 w 3"/>
                    <a:gd name="T7" fmla="*/ 3 h 5"/>
                    <a:gd name="T8" fmla="*/ 1 w 3"/>
                    <a:gd name="T9" fmla="*/ 5 h 5"/>
                    <a:gd name="T10" fmla="*/ 3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0" y="0"/>
                      </a:lnTo>
                      <a:lnTo>
                        <a:pt x="1" y="0"/>
                      </a:lnTo>
                      <a:lnTo>
                        <a:pt x="1" y="3"/>
                      </a:lnTo>
                      <a:lnTo>
                        <a:pt x="1" y="5"/>
                      </a:lnTo>
                      <a:lnTo>
                        <a:pt x="3" y="5"/>
                      </a:lnTo>
                      <a:lnTo>
                        <a:pt x="3"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2" name="Freeform 1847"/>
                <p:cNvSpPr>
                  <a:spLocks/>
                </p:cNvSpPr>
                <p:nvPr/>
              </p:nvSpPr>
              <p:spPr bwMode="auto">
                <a:xfrm>
                  <a:off x="3300" y="2442"/>
                  <a:ext cx="3" cy="2"/>
                </a:xfrm>
                <a:custGeom>
                  <a:avLst/>
                  <a:gdLst>
                    <a:gd name="T0" fmla="*/ 2 w 4"/>
                    <a:gd name="T1" fmla="*/ 3 h 5"/>
                    <a:gd name="T2" fmla="*/ 2 w 4"/>
                    <a:gd name="T3" fmla="*/ 2 h 5"/>
                    <a:gd name="T4" fmla="*/ 0 w 4"/>
                    <a:gd name="T5" fmla="*/ 0 h 5"/>
                    <a:gd name="T6" fmla="*/ 0 w 4"/>
                    <a:gd name="T7" fmla="*/ 2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2"/>
                      </a:lnTo>
                      <a:lnTo>
                        <a:pt x="0" y="0"/>
                      </a:lnTo>
                      <a:lnTo>
                        <a:pt x="0" y="2"/>
                      </a:lnTo>
                      <a:lnTo>
                        <a:pt x="0" y="3"/>
                      </a:lnTo>
                      <a:lnTo>
                        <a:pt x="4" y="5"/>
                      </a:lnTo>
                      <a:lnTo>
                        <a:pt x="2" y="5"/>
                      </a:lnTo>
                      <a:lnTo>
                        <a:pt x="2"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3" name="Freeform 1848"/>
                <p:cNvSpPr>
                  <a:spLocks/>
                </p:cNvSpPr>
                <p:nvPr/>
              </p:nvSpPr>
              <p:spPr bwMode="auto">
                <a:xfrm>
                  <a:off x="3299" y="2441"/>
                  <a:ext cx="1" cy="2"/>
                </a:xfrm>
                <a:custGeom>
                  <a:avLst/>
                  <a:gdLst>
                    <a:gd name="T0" fmla="*/ 3 w 3"/>
                    <a:gd name="T1" fmla="*/ 1 h 5"/>
                    <a:gd name="T2" fmla="*/ 0 w 3"/>
                    <a:gd name="T3" fmla="*/ 0 h 5"/>
                    <a:gd name="T4" fmla="*/ 0 w 3"/>
                    <a:gd name="T5" fmla="*/ 0 h 5"/>
                    <a:gd name="T6" fmla="*/ 0 w 3"/>
                    <a:gd name="T7" fmla="*/ 3 h 5"/>
                    <a:gd name="T8" fmla="*/ 0 w 3"/>
                    <a:gd name="T9" fmla="*/ 5 h 5"/>
                    <a:gd name="T10" fmla="*/ 3 w 3"/>
                    <a:gd name="T11" fmla="*/ 5 h 5"/>
                    <a:gd name="T12" fmla="*/ 3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3"/>
                      </a:lnTo>
                      <a:lnTo>
                        <a:pt x="0" y="5"/>
                      </a:lnTo>
                      <a:lnTo>
                        <a:pt x="3" y="5"/>
                      </a:lnTo>
                      <a:lnTo>
                        <a:pt x="3" y="3"/>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4" name="Freeform 1849"/>
                <p:cNvSpPr>
                  <a:spLocks/>
                </p:cNvSpPr>
                <p:nvPr/>
              </p:nvSpPr>
              <p:spPr bwMode="auto">
                <a:xfrm>
                  <a:off x="3297" y="2441"/>
                  <a:ext cx="3" cy="2"/>
                </a:xfrm>
                <a:custGeom>
                  <a:avLst/>
                  <a:gdLst>
                    <a:gd name="T0" fmla="*/ 4 w 7"/>
                    <a:gd name="T1" fmla="*/ 4 h 6"/>
                    <a:gd name="T2" fmla="*/ 4 w 7"/>
                    <a:gd name="T3" fmla="*/ 2 h 6"/>
                    <a:gd name="T4" fmla="*/ 0 w 7"/>
                    <a:gd name="T5" fmla="*/ 0 h 6"/>
                    <a:gd name="T6" fmla="*/ 0 w 7"/>
                    <a:gd name="T7" fmla="*/ 1 h 6"/>
                    <a:gd name="T8" fmla="*/ 0 w 7"/>
                    <a:gd name="T9" fmla="*/ 2 h 6"/>
                    <a:gd name="T10" fmla="*/ 7 w 7"/>
                    <a:gd name="T11" fmla="*/ 6 h 6"/>
                    <a:gd name="T12" fmla="*/ 4 w 7"/>
                    <a:gd name="T13" fmla="*/ 6 h 6"/>
                    <a:gd name="T14" fmla="*/ 4 w 7"/>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4" y="4"/>
                      </a:moveTo>
                      <a:lnTo>
                        <a:pt x="4" y="2"/>
                      </a:lnTo>
                      <a:lnTo>
                        <a:pt x="0" y="0"/>
                      </a:lnTo>
                      <a:lnTo>
                        <a:pt x="0" y="1"/>
                      </a:lnTo>
                      <a:lnTo>
                        <a:pt x="0" y="2"/>
                      </a:lnTo>
                      <a:lnTo>
                        <a:pt x="7" y="6"/>
                      </a:lnTo>
                      <a:lnTo>
                        <a:pt x="4" y="6"/>
                      </a:lnTo>
                      <a:lnTo>
                        <a:pt x="4"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5" name="Freeform 1850"/>
                <p:cNvSpPr>
                  <a:spLocks/>
                </p:cNvSpPr>
                <p:nvPr/>
              </p:nvSpPr>
              <p:spPr bwMode="auto">
                <a:xfrm>
                  <a:off x="3296" y="2440"/>
                  <a:ext cx="1" cy="2"/>
                </a:xfrm>
                <a:custGeom>
                  <a:avLst/>
                  <a:gdLst>
                    <a:gd name="T0" fmla="*/ 3 w 3"/>
                    <a:gd name="T1" fmla="*/ 1 h 5"/>
                    <a:gd name="T2" fmla="*/ 0 w 3"/>
                    <a:gd name="T3" fmla="*/ 0 h 5"/>
                    <a:gd name="T4" fmla="*/ 0 w 3"/>
                    <a:gd name="T5" fmla="*/ 0 h 5"/>
                    <a:gd name="T6" fmla="*/ 0 w 3"/>
                    <a:gd name="T7" fmla="*/ 2 h 5"/>
                    <a:gd name="T8" fmla="*/ 0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2"/>
                      </a:lnTo>
                      <a:lnTo>
                        <a:pt x="0" y="5"/>
                      </a:lnTo>
                      <a:lnTo>
                        <a:pt x="3" y="5"/>
                      </a:lnTo>
                      <a:lnTo>
                        <a:pt x="3"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6" name="Freeform 1851"/>
                <p:cNvSpPr>
                  <a:spLocks/>
                </p:cNvSpPr>
                <p:nvPr/>
              </p:nvSpPr>
              <p:spPr bwMode="auto">
                <a:xfrm>
                  <a:off x="3295" y="2440"/>
                  <a:ext cx="1" cy="2"/>
                </a:xfrm>
                <a:custGeom>
                  <a:avLst/>
                  <a:gdLst>
                    <a:gd name="T0" fmla="*/ 2 w 4"/>
                    <a:gd name="T1" fmla="*/ 2 h 5"/>
                    <a:gd name="T2" fmla="*/ 4 w 4"/>
                    <a:gd name="T3" fmla="*/ 1 h 5"/>
                    <a:gd name="T4" fmla="*/ 2 w 4"/>
                    <a:gd name="T5" fmla="*/ 0 h 5"/>
                    <a:gd name="T6" fmla="*/ 1 w 4"/>
                    <a:gd name="T7" fmla="*/ 1 h 5"/>
                    <a:gd name="T8" fmla="*/ 0 w 4"/>
                    <a:gd name="T9" fmla="*/ 2 h 5"/>
                    <a:gd name="T10" fmla="*/ 2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1"/>
                      </a:lnTo>
                      <a:lnTo>
                        <a:pt x="2" y="0"/>
                      </a:lnTo>
                      <a:lnTo>
                        <a:pt x="1" y="1"/>
                      </a:lnTo>
                      <a:lnTo>
                        <a:pt x="0" y="2"/>
                      </a:lnTo>
                      <a:lnTo>
                        <a:pt x="2" y="5"/>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7" name="Freeform 1852"/>
                <p:cNvSpPr>
                  <a:spLocks/>
                </p:cNvSpPr>
                <p:nvPr/>
              </p:nvSpPr>
              <p:spPr bwMode="auto">
                <a:xfrm>
                  <a:off x="3294" y="2439"/>
                  <a:ext cx="2" cy="2"/>
                </a:xfrm>
                <a:custGeom>
                  <a:avLst/>
                  <a:gdLst>
                    <a:gd name="T0" fmla="*/ 3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3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1"/>
                      </a:moveTo>
                      <a:lnTo>
                        <a:pt x="5" y="2"/>
                      </a:lnTo>
                      <a:lnTo>
                        <a:pt x="0" y="0"/>
                      </a:lnTo>
                      <a:lnTo>
                        <a:pt x="0" y="1"/>
                      </a:lnTo>
                      <a:lnTo>
                        <a:pt x="0" y="2"/>
                      </a:lnTo>
                      <a:lnTo>
                        <a:pt x="2" y="3"/>
                      </a:lnTo>
                      <a:lnTo>
                        <a:pt x="2" y="2"/>
                      </a:lnTo>
                      <a:lnTo>
                        <a:pt x="3"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8" name="Freeform 1853"/>
                <p:cNvSpPr>
                  <a:spLocks/>
                </p:cNvSpPr>
                <p:nvPr/>
              </p:nvSpPr>
              <p:spPr bwMode="auto">
                <a:xfrm>
                  <a:off x="3293" y="2439"/>
                  <a:ext cx="2" cy="2"/>
                </a:xfrm>
                <a:custGeom>
                  <a:avLst/>
                  <a:gdLst>
                    <a:gd name="T0" fmla="*/ 2 w 3"/>
                    <a:gd name="T1" fmla="*/ 2 h 3"/>
                    <a:gd name="T2" fmla="*/ 3 w 3"/>
                    <a:gd name="T3" fmla="*/ 1 h 3"/>
                    <a:gd name="T4" fmla="*/ 2 w 3"/>
                    <a:gd name="T5" fmla="*/ 0 h 3"/>
                    <a:gd name="T6" fmla="*/ 1 w 3"/>
                    <a:gd name="T7" fmla="*/ 1 h 3"/>
                    <a:gd name="T8" fmla="*/ 0 w 3"/>
                    <a:gd name="T9" fmla="*/ 2 h 3"/>
                    <a:gd name="T10" fmla="*/ 0 w 3"/>
                    <a:gd name="T11" fmla="*/ 2 h 3"/>
                    <a:gd name="T12" fmla="*/ 2 w 3"/>
                    <a:gd name="T13" fmla="*/ 3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3" y="1"/>
                      </a:lnTo>
                      <a:lnTo>
                        <a:pt x="2" y="0"/>
                      </a:lnTo>
                      <a:lnTo>
                        <a:pt x="1" y="1"/>
                      </a:lnTo>
                      <a:lnTo>
                        <a:pt x="0" y="2"/>
                      </a:lnTo>
                      <a:lnTo>
                        <a:pt x="2" y="3"/>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69" name="Freeform 1854"/>
                <p:cNvSpPr>
                  <a:spLocks/>
                </p:cNvSpPr>
                <p:nvPr/>
              </p:nvSpPr>
              <p:spPr bwMode="auto">
                <a:xfrm>
                  <a:off x="3292" y="2438"/>
                  <a:ext cx="3" cy="2"/>
                </a:xfrm>
                <a:custGeom>
                  <a:avLst/>
                  <a:gdLst>
                    <a:gd name="T0" fmla="*/ 3 w 4"/>
                    <a:gd name="T1" fmla="*/ 2 h 4"/>
                    <a:gd name="T2" fmla="*/ 4 w 4"/>
                    <a:gd name="T3" fmla="*/ 3 h 4"/>
                    <a:gd name="T4" fmla="*/ 0 w 4"/>
                    <a:gd name="T5" fmla="*/ 0 h 4"/>
                    <a:gd name="T6" fmla="*/ 0 w 4"/>
                    <a:gd name="T7" fmla="*/ 2 h 4"/>
                    <a:gd name="T8" fmla="*/ 0 w 4"/>
                    <a:gd name="T9" fmla="*/ 3 h 4"/>
                    <a:gd name="T10" fmla="*/ 2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3"/>
                      </a:lnTo>
                      <a:lnTo>
                        <a:pt x="0" y="0"/>
                      </a:lnTo>
                      <a:lnTo>
                        <a:pt x="0" y="2"/>
                      </a:lnTo>
                      <a:lnTo>
                        <a:pt x="0" y="3"/>
                      </a:lnTo>
                      <a:lnTo>
                        <a:pt x="2" y="4"/>
                      </a:lnTo>
                      <a:lnTo>
                        <a:pt x="2"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0" name="Freeform 1855"/>
                <p:cNvSpPr>
                  <a:spLocks/>
                </p:cNvSpPr>
                <p:nvPr/>
              </p:nvSpPr>
              <p:spPr bwMode="auto">
                <a:xfrm>
                  <a:off x="3291" y="2438"/>
                  <a:ext cx="2" cy="1"/>
                </a:xfrm>
                <a:custGeom>
                  <a:avLst/>
                  <a:gdLst>
                    <a:gd name="T0" fmla="*/ 3 w 4"/>
                    <a:gd name="T1" fmla="*/ 3 h 4"/>
                    <a:gd name="T2" fmla="*/ 4 w 4"/>
                    <a:gd name="T3" fmla="*/ 1 h 4"/>
                    <a:gd name="T4" fmla="*/ 3 w 4"/>
                    <a:gd name="T5" fmla="*/ 0 h 4"/>
                    <a:gd name="T6" fmla="*/ 1 w 4"/>
                    <a:gd name="T7" fmla="*/ 1 h 4"/>
                    <a:gd name="T8" fmla="*/ 0 w 4"/>
                    <a:gd name="T9" fmla="*/ 3 h 4"/>
                    <a:gd name="T10" fmla="*/ 0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1"/>
                      </a:lnTo>
                      <a:lnTo>
                        <a:pt x="3" y="0"/>
                      </a:lnTo>
                      <a:lnTo>
                        <a:pt x="1" y="1"/>
                      </a:lnTo>
                      <a:lnTo>
                        <a:pt x="0" y="3"/>
                      </a:lnTo>
                      <a:lnTo>
                        <a:pt x="3" y="4"/>
                      </a:lnTo>
                      <a:lnTo>
                        <a:pt x="3"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1" name="Freeform 1856"/>
                <p:cNvSpPr>
                  <a:spLocks/>
                </p:cNvSpPr>
                <p:nvPr/>
              </p:nvSpPr>
              <p:spPr bwMode="auto">
                <a:xfrm>
                  <a:off x="3291" y="2437"/>
                  <a:ext cx="2" cy="2"/>
                </a:xfrm>
                <a:custGeom>
                  <a:avLst/>
                  <a:gdLst>
                    <a:gd name="T0" fmla="*/ 4 w 5"/>
                    <a:gd name="T1" fmla="*/ 1 h 4"/>
                    <a:gd name="T2" fmla="*/ 5 w 5"/>
                    <a:gd name="T3" fmla="*/ 2 h 4"/>
                    <a:gd name="T4" fmla="*/ 0 w 5"/>
                    <a:gd name="T5" fmla="*/ 0 h 4"/>
                    <a:gd name="T6" fmla="*/ 0 w 5"/>
                    <a:gd name="T7" fmla="*/ 1 h 4"/>
                    <a:gd name="T8" fmla="*/ 0 w 5"/>
                    <a:gd name="T9" fmla="*/ 2 h 4"/>
                    <a:gd name="T10" fmla="*/ 2 w 5"/>
                    <a:gd name="T11" fmla="*/ 4 h 4"/>
                    <a:gd name="T12" fmla="*/ 2 w 5"/>
                    <a:gd name="T13" fmla="*/ 2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2"/>
                      </a:lnTo>
                      <a:lnTo>
                        <a:pt x="0" y="0"/>
                      </a:lnTo>
                      <a:lnTo>
                        <a:pt x="0" y="1"/>
                      </a:lnTo>
                      <a:lnTo>
                        <a:pt x="0" y="2"/>
                      </a:lnTo>
                      <a:lnTo>
                        <a:pt x="2" y="4"/>
                      </a:lnTo>
                      <a:lnTo>
                        <a:pt x="2" y="2"/>
                      </a:lnTo>
                      <a:lnTo>
                        <a:pt x="4"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2" name="Freeform 1857"/>
                <p:cNvSpPr>
                  <a:spLocks/>
                </p:cNvSpPr>
                <p:nvPr/>
              </p:nvSpPr>
              <p:spPr bwMode="auto">
                <a:xfrm>
                  <a:off x="3288" y="2435"/>
                  <a:ext cx="3" cy="3"/>
                </a:xfrm>
                <a:custGeom>
                  <a:avLst/>
                  <a:gdLst>
                    <a:gd name="T0" fmla="*/ 5 w 6"/>
                    <a:gd name="T1" fmla="*/ 4 h 5"/>
                    <a:gd name="T2" fmla="*/ 6 w 6"/>
                    <a:gd name="T3" fmla="*/ 3 h 5"/>
                    <a:gd name="T4" fmla="*/ 3 w 6"/>
                    <a:gd name="T5" fmla="*/ 0 h 5"/>
                    <a:gd name="T6" fmla="*/ 2 w 6"/>
                    <a:gd name="T7" fmla="*/ 1 h 5"/>
                    <a:gd name="T8" fmla="*/ 0 w 6"/>
                    <a:gd name="T9" fmla="*/ 2 h 5"/>
                    <a:gd name="T10" fmla="*/ 3 w 6"/>
                    <a:gd name="T11" fmla="*/ 4 h 5"/>
                    <a:gd name="T12" fmla="*/ 5 w 6"/>
                    <a:gd name="T13" fmla="*/ 5 h 5"/>
                    <a:gd name="T14" fmla="*/ 5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4"/>
                      </a:moveTo>
                      <a:lnTo>
                        <a:pt x="6" y="3"/>
                      </a:lnTo>
                      <a:lnTo>
                        <a:pt x="3" y="0"/>
                      </a:lnTo>
                      <a:lnTo>
                        <a:pt x="2" y="1"/>
                      </a:lnTo>
                      <a:lnTo>
                        <a:pt x="0" y="2"/>
                      </a:lnTo>
                      <a:lnTo>
                        <a:pt x="3" y="4"/>
                      </a:lnTo>
                      <a:lnTo>
                        <a:pt x="5" y="5"/>
                      </a:lnTo>
                      <a:lnTo>
                        <a:pt x="5"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3" name="Freeform 1858"/>
                <p:cNvSpPr>
                  <a:spLocks/>
                </p:cNvSpPr>
                <p:nvPr/>
              </p:nvSpPr>
              <p:spPr bwMode="auto">
                <a:xfrm>
                  <a:off x="3288" y="2435"/>
                  <a:ext cx="1" cy="2"/>
                </a:xfrm>
                <a:custGeom>
                  <a:avLst/>
                  <a:gdLst>
                    <a:gd name="T0" fmla="*/ 3 w 4"/>
                    <a:gd name="T1" fmla="*/ 2 h 4"/>
                    <a:gd name="T2" fmla="*/ 4 w 4"/>
                    <a:gd name="T3" fmla="*/ 2 h 4"/>
                    <a:gd name="T4" fmla="*/ 3 w 4"/>
                    <a:gd name="T5" fmla="*/ 0 h 4"/>
                    <a:gd name="T6" fmla="*/ 1 w 4"/>
                    <a:gd name="T7" fmla="*/ 0 h 4"/>
                    <a:gd name="T8" fmla="*/ 0 w 4"/>
                    <a:gd name="T9" fmla="*/ 0 h 4"/>
                    <a:gd name="T10" fmla="*/ 3 w 4"/>
                    <a:gd name="T11" fmla="*/ 4 h 4"/>
                    <a:gd name="T12" fmla="*/ 1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2"/>
                      </a:lnTo>
                      <a:lnTo>
                        <a:pt x="3" y="0"/>
                      </a:lnTo>
                      <a:lnTo>
                        <a:pt x="1" y="0"/>
                      </a:lnTo>
                      <a:lnTo>
                        <a:pt x="0" y="0"/>
                      </a:lnTo>
                      <a:lnTo>
                        <a:pt x="3" y="4"/>
                      </a:lnTo>
                      <a:lnTo>
                        <a:pt x="1" y="3"/>
                      </a:lnTo>
                      <a:lnTo>
                        <a:pt x="3"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4" name="Freeform 1859"/>
                <p:cNvSpPr>
                  <a:spLocks/>
                </p:cNvSpPr>
                <p:nvPr/>
              </p:nvSpPr>
              <p:spPr bwMode="auto">
                <a:xfrm>
                  <a:off x="3287" y="2434"/>
                  <a:ext cx="2" cy="1"/>
                </a:xfrm>
                <a:custGeom>
                  <a:avLst/>
                  <a:gdLst>
                    <a:gd name="T0" fmla="*/ 4 w 4"/>
                    <a:gd name="T1" fmla="*/ 3 h 4"/>
                    <a:gd name="T2" fmla="*/ 2 w 4"/>
                    <a:gd name="T3" fmla="*/ 0 h 4"/>
                    <a:gd name="T4" fmla="*/ 2 w 4"/>
                    <a:gd name="T5" fmla="*/ 0 h 4"/>
                    <a:gd name="T6" fmla="*/ 1 w 4"/>
                    <a:gd name="T7" fmla="*/ 1 h 4"/>
                    <a:gd name="T8" fmla="*/ 0 w 4"/>
                    <a:gd name="T9" fmla="*/ 3 h 4"/>
                    <a:gd name="T10" fmla="*/ 1 w 4"/>
                    <a:gd name="T11" fmla="*/ 4 h 4"/>
                    <a:gd name="T12" fmla="*/ 2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2" y="0"/>
                      </a:lnTo>
                      <a:lnTo>
                        <a:pt x="1" y="1"/>
                      </a:lnTo>
                      <a:lnTo>
                        <a:pt x="0" y="3"/>
                      </a:lnTo>
                      <a:lnTo>
                        <a:pt x="1" y="4"/>
                      </a:lnTo>
                      <a:lnTo>
                        <a:pt x="2" y="3"/>
                      </a:lnTo>
                      <a:lnTo>
                        <a:pt x="4" y="3"/>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5" name="Freeform 1860"/>
                <p:cNvSpPr>
                  <a:spLocks/>
                </p:cNvSpPr>
                <p:nvPr/>
              </p:nvSpPr>
              <p:spPr bwMode="auto">
                <a:xfrm>
                  <a:off x="3285" y="2431"/>
                  <a:ext cx="4" cy="4"/>
                </a:xfrm>
                <a:custGeom>
                  <a:avLst/>
                  <a:gdLst>
                    <a:gd name="T0" fmla="*/ 5 w 7"/>
                    <a:gd name="T1" fmla="*/ 4 h 7"/>
                    <a:gd name="T2" fmla="*/ 7 w 7"/>
                    <a:gd name="T3" fmla="*/ 5 h 7"/>
                    <a:gd name="T4" fmla="*/ 3 w 7"/>
                    <a:gd name="T5" fmla="*/ 3 h 7"/>
                    <a:gd name="T6" fmla="*/ 3 w 7"/>
                    <a:gd name="T7" fmla="*/ 2 h 7"/>
                    <a:gd name="T8" fmla="*/ 2 w 7"/>
                    <a:gd name="T9" fmla="*/ 0 h 7"/>
                    <a:gd name="T10" fmla="*/ 1 w 7"/>
                    <a:gd name="T11" fmla="*/ 0 h 7"/>
                    <a:gd name="T12" fmla="*/ 0 w 7"/>
                    <a:gd name="T13" fmla="*/ 0 h 7"/>
                    <a:gd name="T14" fmla="*/ 1 w 7"/>
                    <a:gd name="T15" fmla="*/ 2 h 7"/>
                    <a:gd name="T16" fmla="*/ 1 w 7"/>
                    <a:gd name="T17" fmla="*/ 5 h 7"/>
                    <a:gd name="T18" fmla="*/ 4 w 7"/>
                    <a:gd name="T19" fmla="*/ 7 h 7"/>
                    <a:gd name="T20" fmla="*/ 4 w 7"/>
                    <a:gd name="T21" fmla="*/ 5 h 7"/>
                    <a:gd name="T22" fmla="*/ 5 w 7"/>
                    <a:gd name="T23" fmla="*/ 4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7"/>
                    <a:gd name="T38" fmla="*/ 7 w 7"/>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7">
                      <a:moveTo>
                        <a:pt x="5" y="4"/>
                      </a:moveTo>
                      <a:lnTo>
                        <a:pt x="7" y="5"/>
                      </a:lnTo>
                      <a:lnTo>
                        <a:pt x="3" y="3"/>
                      </a:lnTo>
                      <a:lnTo>
                        <a:pt x="3" y="2"/>
                      </a:lnTo>
                      <a:lnTo>
                        <a:pt x="2" y="0"/>
                      </a:lnTo>
                      <a:lnTo>
                        <a:pt x="1" y="0"/>
                      </a:lnTo>
                      <a:lnTo>
                        <a:pt x="0" y="0"/>
                      </a:lnTo>
                      <a:lnTo>
                        <a:pt x="1" y="2"/>
                      </a:lnTo>
                      <a:lnTo>
                        <a:pt x="1" y="5"/>
                      </a:lnTo>
                      <a:lnTo>
                        <a:pt x="4" y="7"/>
                      </a:lnTo>
                      <a:lnTo>
                        <a:pt x="4" y="5"/>
                      </a:lnTo>
                      <a:lnTo>
                        <a:pt x="5" y="4"/>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6" name="Freeform 1861"/>
                <p:cNvSpPr>
                  <a:spLocks/>
                </p:cNvSpPr>
                <p:nvPr/>
              </p:nvSpPr>
              <p:spPr bwMode="auto">
                <a:xfrm>
                  <a:off x="3283" y="2422"/>
                  <a:ext cx="3" cy="10"/>
                </a:xfrm>
                <a:custGeom>
                  <a:avLst/>
                  <a:gdLst>
                    <a:gd name="T0" fmla="*/ 7 w 7"/>
                    <a:gd name="T1" fmla="*/ 20 h 21"/>
                    <a:gd name="T2" fmla="*/ 6 w 7"/>
                    <a:gd name="T3" fmla="*/ 17 h 21"/>
                    <a:gd name="T4" fmla="*/ 6 w 7"/>
                    <a:gd name="T5" fmla="*/ 17 h 21"/>
                    <a:gd name="T6" fmla="*/ 6 w 7"/>
                    <a:gd name="T7" fmla="*/ 15 h 21"/>
                    <a:gd name="T8" fmla="*/ 5 w 7"/>
                    <a:gd name="T9" fmla="*/ 14 h 21"/>
                    <a:gd name="T10" fmla="*/ 5 w 7"/>
                    <a:gd name="T11" fmla="*/ 13 h 21"/>
                    <a:gd name="T12" fmla="*/ 4 w 7"/>
                    <a:gd name="T13" fmla="*/ 10 h 21"/>
                    <a:gd name="T14" fmla="*/ 4 w 7"/>
                    <a:gd name="T15" fmla="*/ 1 h 21"/>
                    <a:gd name="T16" fmla="*/ 2 w 7"/>
                    <a:gd name="T17" fmla="*/ 0 h 21"/>
                    <a:gd name="T18" fmla="*/ 1 w 7"/>
                    <a:gd name="T19" fmla="*/ 1 h 21"/>
                    <a:gd name="T20" fmla="*/ 0 w 7"/>
                    <a:gd name="T21" fmla="*/ 2 h 21"/>
                    <a:gd name="T22" fmla="*/ 1 w 7"/>
                    <a:gd name="T23" fmla="*/ 3 h 21"/>
                    <a:gd name="T24" fmla="*/ 1 w 7"/>
                    <a:gd name="T25" fmla="*/ 10 h 21"/>
                    <a:gd name="T26" fmla="*/ 2 w 7"/>
                    <a:gd name="T27" fmla="*/ 13 h 21"/>
                    <a:gd name="T28" fmla="*/ 2 w 7"/>
                    <a:gd name="T29" fmla="*/ 16 h 21"/>
                    <a:gd name="T30" fmla="*/ 4 w 7"/>
                    <a:gd name="T31" fmla="*/ 17 h 21"/>
                    <a:gd name="T32" fmla="*/ 4 w 7"/>
                    <a:gd name="T33" fmla="*/ 20 h 21"/>
                    <a:gd name="T34" fmla="*/ 5 w 7"/>
                    <a:gd name="T35" fmla="*/ 21 h 21"/>
                    <a:gd name="T36" fmla="*/ 6 w 7"/>
                    <a:gd name="T37" fmla="*/ 20 h 21"/>
                    <a:gd name="T38" fmla="*/ 7 w 7"/>
                    <a:gd name="T39" fmla="*/ 2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21"/>
                    <a:gd name="T62" fmla="*/ 7 w 7"/>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21">
                      <a:moveTo>
                        <a:pt x="7" y="20"/>
                      </a:moveTo>
                      <a:lnTo>
                        <a:pt x="6" y="17"/>
                      </a:lnTo>
                      <a:lnTo>
                        <a:pt x="6" y="15"/>
                      </a:lnTo>
                      <a:lnTo>
                        <a:pt x="5" y="14"/>
                      </a:lnTo>
                      <a:lnTo>
                        <a:pt x="5" y="13"/>
                      </a:lnTo>
                      <a:lnTo>
                        <a:pt x="4" y="10"/>
                      </a:lnTo>
                      <a:lnTo>
                        <a:pt x="4" y="1"/>
                      </a:lnTo>
                      <a:lnTo>
                        <a:pt x="2" y="0"/>
                      </a:lnTo>
                      <a:lnTo>
                        <a:pt x="1" y="1"/>
                      </a:lnTo>
                      <a:lnTo>
                        <a:pt x="0" y="2"/>
                      </a:lnTo>
                      <a:lnTo>
                        <a:pt x="1" y="3"/>
                      </a:lnTo>
                      <a:lnTo>
                        <a:pt x="1" y="10"/>
                      </a:lnTo>
                      <a:lnTo>
                        <a:pt x="2" y="13"/>
                      </a:lnTo>
                      <a:lnTo>
                        <a:pt x="2" y="16"/>
                      </a:lnTo>
                      <a:lnTo>
                        <a:pt x="4" y="17"/>
                      </a:lnTo>
                      <a:lnTo>
                        <a:pt x="4" y="20"/>
                      </a:lnTo>
                      <a:lnTo>
                        <a:pt x="5" y="21"/>
                      </a:lnTo>
                      <a:lnTo>
                        <a:pt x="6" y="20"/>
                      </a:lnTo>
                      <a:lnTo>
                        <a:pt x="7" y="2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7" name="Freeform 1862"/>
                <p:cNvSpPr>
                  <a:spLocks/>
                </p:cNvSpPr>
                <p:nvPr/>
              </p:nvSpPr>
              <p:spPr bwMode="auto">
                <a:xfrm>
                  <a:off x="3283" y="2422"/>
                  <a:ext cx="1" cy="1"/>
                </a:xfrm>
                <a:custGeom>
                  <a:avLst/>
                  <a:gdLst>
                    <a:gd name="T0" fmla="*/ 1 w 1"/>
                    <a:gd name="T1" fmla="*/ 1 h 2"/>
                    <a:gd name="T2" fmla="*/ 1 w 1"/>
                    <a:gd name="T3" fmla="*/ 0 h 2"/>
                    <a:gd name="T4" fmla="*/ 0 w 1"/>
                    <a:gd name="T5" fmla="*/ 2 h 2"/>
                    <a:gd name="T6" fmla="*/ 0 w 1"/>
                    <a:gd name="T7" fmla="*/ 2 h 2"/>
                    <a:gd name="T8" fmla="*/ 1 w 1"/>
                    <a:gd name="T9" fmla="*/ 1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1"/>
                      </a:moveTo>
                      <a:lnTo>
                        <a:pt x="1" y="0"/>
                      </a:lnTo>
                      <a:lnTo>
                        <a:pt x="0" y="2"/>
                      </a:lnTo>
                      <a:lnTo>
                        <a:pt x="1"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8" name="Freeform 1863"/>
                <p:cNvSpPr>
                  <a:spLocks/>
                </p:cNvSpPr>
                <p:nvPr/>
              </p:nvSpPr>
              <p:spPr bwMode="auto">
                <a:xfrm>
                  <a:off x="3340" y="2379"/>
                  <a:ext cx="51" cy="64"/>
                </a:xfrm>
                <a:custGeom>
                  <a:avLst/>
                  <a:gdLst>
                    <a:gd name="T0" fmla="*/ 43 w 102"/>
                    <a:gd name="T1" fmla="*/ 128 h 128"/>
                    <a:gd name="T2" fmla="*/ 43 w 102"/>
                    <a:gd name="T3" fmla="*/ 15 h 128"/>
                    <a:gd name="T4" fmla="*/ 0 w 102"/>
                    <a:gd name="T5" fmla="*/ 15 h 128"/>
                    <a:gd name="T6" fmla="*/ 0 w 102"/>
                    <a:gd name="T7" fmla="*/ 0 h 128"/>
                    <a:gd name="T8" fmla="*/ 102 w 102"/>
                    <a:gd name="T9" fmla="*/ 0 h 128"/>
                    <a:gd name="T10" fmla="*/ 102 w 102"/>
                    <a:gd name="T11" fmla="*/ 15 h 128"/>
                    <a:gd name="T12" fmla="*/ 59 w 102"/>
                    <a:gd name="T13" fmla="*/ 15 h 128"/>
                    <a:gd name="T14" fmla="*/ 59 w 102"/>
                    <a:gd name="T15" fmla="*/ 128 h 128"/>
                    <a:gd name="T16" fmla="*/ 43 w 102"/>
                    <a:gd name="T17" fmla="*/ 128 h 128"/>
                    <a:gd name="T18" fmla="*/ 43 w 102"/>
                    <a:gd name="T19" fmla="*/ 128 h 1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
                    <a:gd name="T31" fmla="*/ 0 h 128"/>
                    <a:gd name="T32" fmla="*/ 102 w 102"/>
                    <a:gd name="T33" fmla="*/ 128 h 1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 h="128">
                      <a:moveTo>
                        <a:pt x="43" y="128"/>
                      </a:moveTo>
                      <a:lnTo>
                        <a:pt x="43" y="15"/>
                      </a:lnTo>
                      <a:lnTo>
                        <a:pt x="0" y="15"/>
                      </a:lnTo>
                      <a:lnTo>
                        <a:pt x="0" y="0"/>
                      </a:lnTo>
                      <a:lnTo>
                        <a:pt x="102" y="0"/>
                      </a:lnTo>
                      <a:lnTo>
                        <a:pt x="102" y="15"/>
                      </a:lnTo>
                      <a:lnTo>
                        <a:pt x="59" y="15"/>
                      </a:lnTo>
                      <a:lnTo>
                        <a:pt x="59" y="128"/>
                      </a:lnTo>
                      <a:lnTo>
                        <a:pt x="43"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79" name="Freeform 1864"/>
                <p:cNvSpPr>
                  <a:spLocks/>
                </p:cNvSpPr>
                <p:nvPr/>
              </p:nvSpPr>
              <p:spPr bwMode="auto">
                <a:xfrm>
                  <a:off x="3340" y="2379"/>
                  <a:ext cx="51" cy="64"/>
                </a:xfrm>
                <a:custGeom>
                  <a:avLst/>
                  <a:gdLst>
                    <a:gd name="T0" fmla="*/ 43 w 102"/>
                    <a:gd name="T1" fmla="*/ 128 h 128"/>
                    <a:gd name="T2" fmla="*/ 43 w 102"/>
                    <a:gd name="T3" fmla="*/ 15 h 128"/>
                    <a:gd name="T4" fmla="*/ 0 w 102"/>
                    <a:gd name="T5" fmla="*/ 15 h 128"/>
                    <a:gd name="T6" fmla="*/ 0 w 102"/>
                    <a:gd name="T7" fmla="*/ 0 h 128"/>
                    <a:gd name="T8" fmla="*/ 102 w 102"/>
                    <a:gd name="T9" fmla="*/ 0 h 128"/>
                    <a:gd name="T10" fmla="*/ 102 w 102"/>
                    <a:gd name="T11" fmla="*/ 15 h 128"/>
                    <a:gd name="T12" fmla="*/ 59 w 102"/>
                    <a:gd name="T13" fmla="*/ 15 h 128"/>
                    <a:gd name="T14" fmla="*/ 59 w 102"/>
                    <a:gd name="T15" fmla="*/ 128 h 128"/>
                    <a:gd name="T16" fmla="*/ 43 w 102"/>
                    <a:gd name="T17" fmla="*/ 128 h 128"/>
                    <a:gd name="T18" fmla="*/ 43 w 102"/>
                    <a:gd name="T19" fmla="*/ 128 h 1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
                    <a:gd name="T31" fmla="*/ 0 h 128"/>
                    <a:gd name="T32" fmla="*/ 102 w 102"/>
                    <a:gd name="T33" fmla="*/ 128 h 1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 h="128">
                      <a:moveTo>
                        <a:pt x="43" y="128"/>
                      </a:moveTo>
                      <a:lnTo>
                        <a:pt x="43" y="15"/>
                      </a:lnTo>
                      <a:lnTo>
                        <a:pt x="0" y="15"/>
                      </a:lnTo>
                      <a:lnTo>
                        <a:pt x="0" y="0"/>
                      </a:lnTo>
                      <a:lnTo>
                        <a:pt x="102" y="0"/>
                      </a:lnTo>
                      <a:lnTo>
                        <a:pt x="102" y="15"/>
                      </a:lnTo>
                      <a:lnTo>
                        <a:pt x="59" y="15"/>
                      </a:lnTo>
                      <a:lnTo>
                        <a:pt x="59" y="128"/>
                      </a:lnTo>
                      <a:lnTo>
                        <a:pt x="43" y="12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180" name="Freeform 1865"/>
                <p:cNvSpPr>
                  <a:spLocks/>
                </p:cNvSpPr>
                <p:nvPr/>
              </p:nvSpPr>
              <p:spPr bwMode="auto">
                <a:xfrm>
                  <a:off x="3340" y="2379"/>
                  <a:ext cx="22" cy="64"/>
                </a:xfrm>
                <a:custGeom>
                  <a:avLst/>
                  <a:gdLst>
                    <a:gd name="T0" fmla="*/ 43 w 45"/>
                    <a:gd name="T1" fmla="*/ 128 h 128"/>
                    <a:gd name="T2" fmla="*/ 45 w 45"/>
                    <a:gd name="T3" fmla="*/ 128 h 128"/>
                    <a:gd name="T4" fmla="*/ 45 w 45"/>
                    <a:gd name="T5" fmla="*/ 14 h 128"/>
                    <a:gd name="T6" fmla="*/ 2 w 45"/>
                    <a:gd name="T7" fmla="*/ 12 h 128"/>
                    <a:gd name="T8" fmla="*/ 2 w 45"/>
                    <a:gd name="T9" fmla="*/ 1 h 128"/>
                    <a:gd name="T10" fmla="*/ 0 w 45"/>
                    <a:gd name="T11" fmla="*/ 0 h 128"/>
                    <a:gd name="T12" fmla="*/ 1 w 45"/>
                    <a:gd name="T13" fmla="*/ 17 h 128"/>
                    <a:gd name="T14" fmla="*/ 43 w 45"/>
                    <a:gd name="T15" fmla="*/ 17 h 128"/>
                    <a:gd name="T16" fmla="*/ 43 w 45"/>
                    <a:gd name="T17" fmla="*/ 128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
                    <a:gd name="T28" fmla="*/ 0 h 128"/>
                    <a:gd name="T29" fmla="*/ 45 w 45"/>
                    <a:gd name="T30" fmla="*/ 128 h 1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 h="128">
                      <a:moveTo>
                        <a:pt x="43" y="128"/>
                      </a:moveTo>
                      <a:lnTo>
                        <a:pt x="45" y="128"/>
                      </a:lnTo>
                      <a:lnTo>
                        <a:pt x="45" y="14"/>
                      </a:lnTo>
                      <a:lnTo>
                        <a:pt x="2" y="12"/>
                      </a:lnTo>
                      <a:lnTo>
                        <a:pt x="2" y="1"/>
                      </a:lnTo>
                      <a:lnTo>
                        <a:pt x="0" y="0"/>
                      </a:lnTo>
                      <a:lnTo>
                        <a:pt x="1" y="17"/>
                      </a:lnTo>
                      <a:lnTo>
                        <a:pt x="43" y="17"/>
                      </a:lnTo>
                      <a:lnTo>
                        <a:pt x="43" y="128"/>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1" name="Freeform 1866"/>
                <p:cNvSpPr>
                  <a:spLocks/>
                </p:cNvSpPr>
                <p:nvPr/>
              </p:nvSpPr>
              <p:spPr bwMode="auto">
                <a:xfrm>
                  <a:off x="3340" y="2378"/>
                  <a:ext cx="51" cy="9"/>
                </a:xfrm>
                <a:custGeom>
                  <a:avLst/>
                  <a:gdLst>
                    <a:gd name="T0" fmla="*/ 2 w 104"/>
                    <a:gd name="T1" fmla="*/ 2 h 17"/>
                    <a:gd name="T2" fmla="*/ 101 w 104"/>
                    <a:gd name="T3" fmla="*/ 2 h 17"/>
                    <a:gd name="T4" fmla="*/ 101 w 104"/>
                    <a:gd name="T5" fmla="*/ 13 h 17"/>
                    <a:gd name="T6" fmla="*/ 104 w 104"/>
                    <a:gd name="T7" fmla="*/ 17 h 17"/>
                    <a:gd name="T8" fmla="*/ 103 w 104"/>
                    <a:gd name="T9" fmla="*/ 0 h 17"/>
                    <a:gd name="T10" fmla="*/ 0 w 104"/>
                    <a:gd name="T11" fmla="*/ 1 h 17"/>
                    <a:gd name="T12" fmla="*/ 2 w 104"/>
                    <a:gd name="T13" fmla="*/ 2 h 17"/>
                    <a:gd name="T14" fmla="*/ 0 60000 65536"/>
                    <a:gd name="T15" fmla="*/ 0 60000 65536"/>
                    <a:gd name="T16" fmla="*/ 0 60000 65536"/>
                    <a:gd name="T17" fmla="*/ 0 60000 65536"/>
                    <a:gd name="T18" fmla="*/ 0 60000 65536"/>
                    <a:gd name="T19" fmla="*/ 0 60000 65536"/>
                    <a:gd name="T20" fmla="*/ 0 60000 65536"/>
                    <a:gd name="T21" fmla="*/ 0 w 104"/>
                    <a:gd name="T22" fmla="*/ 0 h 17"/>
                    <a:gd name="T23" fmla="*/ 104 w 104"/>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 h="17">
                      <a:moveTo>
                        <a:pt x="2" y="2"/>
                      </a:moveTo>
                      <a:lnTo>
                        <a:pt x="101" y="2"/>
                      </a:lnTo>
                      <a:lnTo>
                        <a:pt x="101" y="13"/>
                      </a:lnTo>
                      <a:lnTo>
                        <a:pt x="104" y="17"/>
                      </a:lnTo>
                      <a:lnTo>
                        <a:pt x="103" y="0"/>
                      </a:lnTo>
                      <a:lnTo>
                        <a:pt x="0" y="1"/>
                      </a:lnTo>
                      <a:lnTo>
                        <a:pt x="2"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2" name="Freeform 1867"/>
                <p:cNvSpPr>
                  <a:spLocks/>
                </p:cNvSpPr>
                <p:nvPr/>
              </p:nvSpPr>
              <p:spPr bwMode="auto">
                <a:xfrm>
                  <a:off x="3361" y="2385"/>
                  <a:ext cx="30" cy="59"/>
                </a:xfrm>
                <a:custGeom>
                  <a:avLst/>
                  <a:gdLst>
                    <a:gd name="T0" fmla="*/ 58 w 61"/>
                    <a:gd name="T1" fmla="*/ 0 h 118"/>
                    <a:gd name="T2" fmla="*/ 17 w 61"/>
                    <a:gd name="T3" fmla="*/ 0 h 118"/>
                    <a:gd name="T4" fmla="*/ 16 w 61"/>
                    <a:gd name="T5" fmla="*/ 113 h 118"/>
                    <a:gd name="T6" fmla="*/ 2 w 61"/>
                    <a:gd name="T7" fmla="*/ 113 h 118"/>
                    <a:gd name="T8" fmla="*/ 0 w 61"/>
                    <a:gd name="T9" fmla="*/ 116 h 118"/>
                    <a:gd name="T10" fmla="*/ 1 w 61"/>
                    <a:gd name="T11" fmla="*/ 118 h 118"/>
                    <a:gd name="T12" fmla="*/ 18 w 61"/>
                    <a:gd name="T13" fmla="*/ 117 h 118"/>
                    <a:gd name="T14" fmla="*/ 18 w 61"/>
                    <a:gd name="T15" fmla="*/ 5 h 118"/>
                    <a:gd name="T16" fmla="*/ 61 w 61"/>
                    <a:gd name="T17" fmla="*/ 4 h 118"/>
                    <a:gd name="T18" fmla="*/ 58 w 61"/>
                    <a:gd name="T19" fmla="*/ 0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118"/>
                    <a:gd name="T32" fmla="*/ 61 w 61"/>
                    <a:gd name="T33" fmla="*/ 118 h 1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118">
                      <a:moveTo>
                        <a:pt x="58" y="0"/>
                      </a:moveTo>
                      <a:lnTo>
                        <a:pt x="17" y="0"/>
                      </a:lnTo>
                      <a:lnTo>
                        <a:pt x="16" y="113"/>
                      </a:lnTo>
                      <a:lnTo>
                        <a:pt x="2" y="113"/>
                      </a:lnTo>
                      <a:lnTo>
                        <a:pt x="0" y="116"/>
                      </a:lnTo>
                      <a:lnTo>
                        <a:pt x="1" y="118"/>
                      </a:lnTo>
                      <a:lnTo>
                        <a:pt x="18" y="117"/>
                      </a:lnTo>
                      <a:lnTo>
                        <a:pt x="18" y="5"/>
                      </a:lnTo>
                      <a:lnTo>
                        <a:pt x="61" y="4"/>
                      </a:lnTo>
                      <a:lnTo>
                        <a:pt x="58"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3" name="Freeform 1868"/>
                <p:cNvSpPr>
                  <a:spLocks/>
                </p:cNvSpPr>
                <p:nvPr/>
              </p:nvSpPr>
              <p:spPr bwMode="auto">
                <a:xfrm>
                  <a:off x="3399" y="2379"/>
                  <a:ext cx="48" cy="64"/>
                </a:xfrm>
                <a:custGeom>
                  <a:avLst/>
                  <a:gdLst>
                    <a:gd name="T0" fmla="*/ 0 w 94"/>
                    <a:gd name="T1" fmla="*/ 128 h 128"/>
                    <a:gd name="T2" fmla="*/ 0 w 94"/>
                    <a:gd name="T3" fmla="*/ 0 h 128"/>
                    <a:gd name="T4" fmla="*/ 92 w 94"/>
                    <a:gd name="T5" fmla="*/ 0 h 128"/>
                    <a:gd name="T6" fmla="*/ 92 w 94"/>
                    <a:gd name="T7" fmla="*/ 15 h 128"/>
                    <a:gd name="T8" fmla="*/ 17 w 94"/>
                    <a:gd name="T9" fmla="*/ 15 h 128"/>
                    <a:gd name="T10" fmla="*/ 17 w 94"/>
                    <a:gd name="T11" fmla="*/ 54 h 128"/>
                    <a:gd name="T12" fmla="*/ 87 w 94"/>
                    <a:gd name="T13" fmla="*/ 54 h 128"/>
                    <a:gd name="T14" fmla="*/ 87 w 94"/>
                    <a:gd name="T15" fmla="*/ 69 h 128"/>
                    <a:gd name="T16" fmla="*/ 17 w 94"/>
                    <a:gd name="T17" fmla="*/ 69 h 128"/>
                    <a:gd name="T18" fmla="*/ 17 w 94"/>
                    <a:gd name="T19" fmla="*/ 113 h 128"/>
                    <a:gd name="T20" fmla="*/ 94 w 94"/>
                    <a:gd name="T21" fmla="*/ 113 h 128"/>
                    <a:gd name="T22" fmla="*/ 94 w 94"/>
                    <a:gd name="T23" fmla="*/ 128 h 128"/>
                    <a:gd name="T24" fmla="*/ 0 w 94"/>
                    <a:gd name="T25" fmla="*/ 128 h 128"/>
                    <a:gd name="T26" fmla="*/ 0 w 94"/>
                    <a:gd name="T27" fmla="*/ 128 h 1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4"/>
                    <a:gd name="T43" fmla="*/ 0 h 128"/>
                    <a:gd name="T44" fmla="*/ 94 w 94"/>
                    <a:gd name="T45" fmla="*/ 128 h 12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4" h="128">
                      <a:moveTo>
                        <a:pt x="0" y="128"/>
                      </a:moveTo>
                      <a:lnTo>
                        <a:pt x="0" y="0"/>
                      </a:lnTo>
                      <a:lnTo>
                        <a:pt x="92" y="0"/>
                      </a:lnTo>
                      <a:lnTo>
                        <a:pt x="92" y="15"/>
                      </a:lnTo>
                      <a:lnTo>
                        <a:pt x="17" y="15"/>
                      </a:lnTo>
                      <a:lnTo>
                        <a:pt x="17" y="54"/>
                      </a:lnTo>
                      <a:lnTo>
                        <a:pt x="87" y="54"/>
                      </a:lnTo>
                      <a:lnTo>
                        <a:pt x="87" y="69"/>
                      </a:lnTo>
                      <a:lnTo>
                        <a:pt x="17" y="69"/>
                      </a:lnTo>
                      <a:lnTo>
                        <a:pt x="17" y="113"/>
                      </a:lnTo>
                      <a:lnTo>
                        <a:pt x="94" y="113"/>
                      </a:lnTo>
                      <a:lnTo>
                        <a:pt x="94" y="128"/>
                      </a:lnTo>
                      <a:lnTo>
                        <a:pt x="0"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4" name="Freeform 1869"/>
                <p:cNvSpPr>
                  <a:spLocks/>
                </p:cNvSpPr>
                <p:nvPr/>
              </p:nvSpPr>
              <p:spPr bwMode="auto">
                <a:xfrm>
                  <a:off x="3399" y="2379"/>
                  <a:ext cx="48" cy="64"/>
                </a:xfrm>
                <a:custGeom>
                  <a:avLst/>
                  <a:gdLst>
                    <a:gd name="T0" fmla="*/ 0 w 94"/>
                    <a:gd name="T1" fmla="*/ 128 h 128"/>
                    <a:gd name="T2" fmla="*/ 0 w 94"/>
                    <a:gd name="T3" fmla="*/ 0 h 128"/>
                    <a:gd name="T4" fmla="*/ 92 w 94"/>
                    <a:gd name="T5" fmla="*/ 0 h 128"/>
                    <a:gd name="T6" fmla="*/ 92 w 94"/>
                    <a:gd name="T7" fmla="*/ 15 h 128"/>
                    <a:gd name="T8" fmla="*/ 17 w 94"/>
                    <a:gd name="T9" fmla="*/ 15 h 128"/>
                    <a:gd name="T10" fmla="*/ 17 w 94"/>
                    <a:gd name="T11" fmla="*/ 54 h 128"/>
                    <a:gd name="T12" fmla="*/ 87 w 94"/>
                    <a:gd name="T13" fmla="*/ 54 h 128"/>
                    <a:gd name="T14" fmla="*/ 87 w 94"/>
                    <a:gd name="T15" fmla="*/ 69 h 128"/>
                    <a:gd name="T16" fmla="*/ 17 w 94"/>
                    <a:gd name="T17" fmla="*/ 69 h 128"/>
                    <a:gd name="T18" fmla="*/ 17 w 94"/>
                    <a:gd name="T19" fmla="*/ 113 h 128"/>
                    <a:gd name="T20" fmla="*/ 94 w 94"/>
                    <a:gd name="T21" fmla="*/ 113 h 128"/>
                    <a:gd name="T22" fmla="*/ 94 w 94"/>
                    <a:gd name="T23" fmla="*/ 128 h 128"/>
                    <a:gd name="T24" fmla="*/ 0 w 94"/>
                    <a:gd name="T25" fmla="*/ 128 h 128"/>
                    <a:gd name="T26" fmla="*/ 0 w 94"/>
                    <a:gd name="T27" fmla="*/ 128 h 1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4"/>
                    <a:gd name="T43" fmla="*/ 0 h 128"/>
                    <a:gd name="T44" fmla="*/ 94 w 94"/>
                    <a:gd name="T45" fmla="*/ 128 h 12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4" h="128">
                      <a:moveTo>
                        <a:pt x="0" y="128"/>
                      </a:moveTo>
                      <a:lnTo>
                        <a:pt x="0" y="0"/>
                      </a:lnTo>
                      <a:lnTo>
                        <a:pt x="92" y="0"/>
                      </a:lnTo>
                      <a:lnTo>
                        <a:pt x="92" y="15"/>
                      </a:lnTo>
                      <a:lnTo>
                        <a:pt x="17" y="15"/>
                      </a:lnTo>
                      <a:lnTo>
                        <a:pt x="17" y="54"/>
                      </a:lnTo>
                      <a:lnTo>
                        <a:pt x="87" y="54"/>
                      </a:lnTo>
                      <a:lnTo>
                        <a:pt x="87" y="69"/>
                      </a:lnTo>
                      <a:lnTo>
                        <a:pt x="17" y="69"/>
                      </a:lnTo>
                      <a:lnTo>
                        <a:pt x="17" y="113"/>
                      </a:lnTo>
                      <a:lnTo>
                        <a:pt x="94" y="113"/>
                      </a:lnTo>
                      <a:lnTo>
                        <a:pt x="94" y="128"/>
                      </a:lnTo>
                      <a:lnTo>
                        <a:pt x="0" y="128"/>
                      </a:lnTo>
                    </a:path>
                  </a:pathLst>
                </a:custGeom>
                <a:noFill/>
                <a:ln w="3175">
                  <a:solidFill>
                    <a:srgbClr val="F70C19"/>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185" name="Freeform 1870"/>
                <p:cNvSpPr>
                  <a:spLocks/>
                </p:cNvSpPr>
                <p:nvPr/>
              </p:nvSpPr>
              <p:spPr bwMode="auto">
                <a:xfrm>
                  <a:off x="3399" y="2378"/>
                  <a:ext cx="47" cy="65"/>
                </a:xfrm>
                <a:custGeom>
                  <a:avLst/>
                  <a:gdLst>
                    <a:gd name="T0" fmla="*/ 0 w 93"/>
                    <a:gd name="T1" fmla="*/ 129 h 129"/>
                    <a:gd name="T2" fmla="*/ 2 w 93"/>
                    <a:gd name="T3" fmla="*/ 129 h 129"/>
                    <a:gd name="T4" fmla="*/ 2 w 93"/>
                    <a:gd name="T5" fmla="*/ 2 h 129"/>
                    <a:gd name="T6" fmla="*/ 92 w 93"/>
                    <a:gd name="T7" fmla="*/ 2 h 129"/>
                    <a:gd name="T8" fmla="*/ 93 w 93"/>
                    <a:gd name="T9" fmla="*/ 0 h 129"/>
                    <a:gd name="T10" fmla="*/ 0 w 93"/>
                    <a:gd name="T11" fmla="*/ 1 h 129"/>
                    <a:gd name="T12" fmla="*/ 0 w 93"/>
                    <a:gd name="T13" fmla="*/ 129 h 129"/>
                    <a:gd name="T14" fmla="*/ 0 60000 65536"/>
                    <a:gd name="T15" fmla="*/ 0 60000 65536"/>
                    <a:gd name="T16" fmla="*/ 0 60000 65536"/>
                    <a:gd name="T17" fmla="*/ 0 60000 65536"/>
                    <a:gd name="T18" fmla="*/ 0 60000 65536"/>
                    <a:gd name="T19" fmla="*/ 0 60000 65536"/>
                    <a:gd name="T20" fmla="*/ 0 60000 65536"/>
                    <a:gd name="T21" fmla="*/ 0 w 93"/>
                    <a:gd name="T22" fmla="*/ 0 h 129"/>
                    <a:gd name="T23" fmla="*/ 93 w 93"/>
                    <a:gd name="T24" fmla="*/ 129 h 1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129">
                      <a:moveTo>
                        <a:pt x="0" y="129"/>
                      </a:moveTo>
                      <a:lnTo>
                        <a:pt x="2" y="129"/>
                      </a:lnTo>
                      <a:lnTo>
                        <a:pt x="2" y="2"/>
                      </a:lnTo>
                      <a:lnTo>
                        <a:pt x="92" y="2"/>
                      </a:lnTo>
                      <a:lnTo>
                        <a:pt x="93" y="0"/>
                      </a:lnTo>
                      <a:lnTo>
                        <a:pt x="0" y="1"/>
                      </a:lnTo>
                      <a:lnTo>
                        <a:pt x="0" y="129"/>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6" name="Freeform 1871"/>
                <p:cNvSpPr>
                  <a:spLocks/>
                </p:cNvSpPr>
                <p:nvPr/>
              </p:nvSpPr>
              <p:spPr bwMode="auto">
                <a:xfrm>
                  <a:off x="3407" y="2378"/>
                  <a:ext cx="39" cy="28"/>
                </a:xfrm>
                <a:custGeom>
                  <a:avLst/>
                  <a:gdLst>
                    <a:gd name="T0" fmla="*/ 75 w 77"/>
                    <a:gd name="T1" fmla="*/ 2 h 55"/>
                    <a:gd name="T2" fmla="*/ 75 w 77"/>
                    <a:gd name="T3" fmla="*/ 13 h 55"/>
                    <a:gd name="T4" fmla="*/ 1 w 77"/>
                    <a:gd name="T5" fmla="*/ 13 h 55"/>
                    <a:gd name="T6" fmla="*/ 0 w 77"/>
                    <a:gd name="T7" fmla="*/ 55 h 55"/>
                    <a:gd name="T8" fmla="*/ 2 w 77"/>
                    <a:gd name="T9" fmla="*/ 54 h 55"/>
                    <a:gd name="T10" fmla="*/ 2 w 77"/>
                    <a:gd name="T11" fmla="*/ 18 h 55"/>
                    <a:gd name="T12" fmla="*/ 77 w 77"/>
                    <a:gd name="T13" fmla="*/ 17 h 55"/>
                    <a:gd name="T14" fmla="*/ 76 w 77"/>
                    <a:gd name="T15" fmla="*/ 0 h 55"/>
                    <a:gd name="T16" fmla="*/ 75 w 77"/>
                    <a:gd name="T17" fmla="*/ 2 h 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55"/>
                    <a:gd name="T29" fmla="*/ 77 w 77"/>
                    <a:gd name="T30" fmla="*/ 55 h 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55">
                      <a:moveTo>
                        <a:pt x="75" y="2"/>
                      </a:moveTo>
                      <a:lnTo>
                        <a:pt x="75" y="13"/>
                      </a:lnTo>
                      <a:lnTo>
                        <a:pt x="1" y="13"/>
                      </a:lnTo>
                      <a:lnTo>
                        <a:pt x="0" y="55"/>
                      </a:lnTo>
                      <a:lnTo>
                        <a:pt x="2" y="54"/>
                      </a:lnTo>
                      <a:lnTo>
                        <a:pt x="2" y="18"/>
                      </a:lnTo>
                      <a:lnTo>
                        <a:pt x="77" y="17"/>
                      </a:lnTo>
                      <a:lnTo>
                        <a:pt x="76" y="0"/>
                      </a:lnTo>
                      <a:lnTo>
                        <a:pt x="75" y="2"/>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7" name="Freeform 1872"/>
                <p:cNvSpPr>
                  <a:spLocks/>
                </p:cNvSpPr>
                <p:nvPr/>
              </p:nvSpPr>
              <p:spPr bwMode="auto">
                <a:xfrm>
                  <a:off x="3407" y="2405"/>
                  <a:ext cx="37" cy="9"/>
                </a:xfrm>
                <a:custGeom>
                  <a:avLst/>
                  <a:gdLst>
                    <a:gd name="T0" fmla="*/ 0 w 73"/>
                    <a:gd name="T1" fmla="*/ 1 h 17"/>
                    <a:gd name="T2" fmla="*/ 70 w 73"/>
                    <a:gd name="T3" fmla="*/ 2 h 17"/>
                    <a:gd name="T4" fmla="*/ 70 w 73"/>
                    <a:gd name="T5" fmla="*/ 14 h 17"/>
                    <a:gd name="T6" fmla="*/ 73 w 73"/>
                    <a:gd name="T7" fmla="*/ 17 h 17"/>
                    <a:gd name="T8" fmla="*/ 71 w 73"/>
                    <a:gd name="T9" fmla="*/ 0 h 17"/>
                    <a:gd name="T10" fmla="*/ 2 w 73"/>
                    <a:gd name="T11" fmla="*/ 0 h 17"/>
                    <a:gd name="T12" fmla="*/ 0 w 73"/>
                    <a:gd name="T13" fmla="*/ 1 h 17"/>
                    <a:gd name="T14" fmla="*/ 0 60000 65536"/>
                    <a:gd name="T15" fmla="*/ 0 60000 65536"/>
                    <a:gd name="T16" fmla="*/ 0 60000 65536"/>
                    <a:gd name="T17" fmla="*/ 0 60000 65536"/>
                    <a:gd name="T18" fmla="*/ 0 60000 65536"/>
                    <a:gd name="T19" fmla="*/ 0 60000 65536"/>
                    <a:gd name="T20" fmla="*/ 0 60000 65536"/>
                    <a:gd name="T21" fmla="*/ 0 w 73"/>
                    <a:gd name="T22" fmla="*/ 0 h 17"/>
                    <a:gd name="T23" fmla="*/ 73 w 7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17">
                      <a:moveTo>
                        <a:pt x="0" y="1"/>
                      </a:moveTo>
                      <a:lnTo>
                        <a:pt x="70" y="2"/>
                      </a:lnTo>
                      <a:lnTo>
                        <a:pt x="70" y="14"/>
                      </a:lnTo>
                      <a:lnTo>
                        <a:pt x="73" y="17"/>
                      </a:lnTo>
                      <a:lnTo>
                        <a:pt x="71" y="0"/>
                      </a:lnTo>
                      <a:lnTo>
                        <a:pt x="2"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8" name="Freeform 1873"/>
                <p:cNvSpPr>
                  <a:spLocks/>
                </p:cNvSpPr>
                <p:nvPr/>
              </p:nvSpPr>
              <p:spPr bwMode="auto">
                <a:xfrm>
                  <a:off x="3407" y="2412"/>
                  <a:ext cx="37" cy="23"/>
                </a:xfrm>
                <a:custGeom>
                  <a:avLst/>
                  <a:gdLst>
                    <a:gd name="T0" fmla="*/ 70 w 73"/>
                    <a:gd name="T1" fmla="*/ 0 h 46"/>
                    <a:gd name="T2" fmla="*/ 1 w 73"/>
                    <a:gd name="T3" fmla="*/ 0 h 46"/>
                    <a:gd name="T4" fmla="*/ 0 w 73"/>
                    <a:gd name="T5" fmla="*/ 46 h 46"/>
                    <a:gd name="T6" fmla="*/ 2 w 73"/>
                    <a:gd name="T7" fmla="*/ 45 h 46"/>
                    <a:gd name="T8" fmla="*/ 2 w 73"/>
                    <a:gd name="T9" fmla="*/ 4 h 46"/>
                    <a:gd name="T10" fmla="*/ 73 w 73"/>
                    <a:gd name="T11" fmla="*/ 3 h 46"/>
                    <a:gd name="T12" fmla="*/ 70 w 73"/>
                    <a:gd name="T13" fmla="*/ 0 h 46"/>
                    <a:gd name="T14" fmla="*/ 0 60000 65536"/>
                    <a:gd name="T15" fmla="*/ 0 60000 65536"/>
                    <a:gd name="T16" fmla="*/ 0 60000 65536"/>
                    <a:gd name="T17" fmla="*/ 0 60000 65536"/>
                    <a:gd name="T18" fmla="*/ 0 60000 65536"/>
                    <a:gd name="T19" fmla="*/ 0 60000 65536"/>
                    <a:gd name="T20" fmla="*/ 0 60000 65536"/>
                    <a:gd name="T21" fmla="*/ 0 w 73"/>
                    <a:gd name="T22" fmla="*/ 0 h 46"/>
                    <a:gd name="T23" fmla="*/ 73 w 73"/>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46">
                      <a:moveTo>
                        <a:pt x="70" y="0"/>
                      </a:moveTo>
                      <a:lnTo>
                        <a:pt x="1" y="0"/>
                      </a:lnTo>
                      <a:lnTo>
                        <a:pt x="0" y="46"/>
                      </a:lnTo>
                      <a:lnTo>
                        <a:pt x="2" y="45"/>
                      </a:lnTo>
                      <a:lnTo>
                        <a:pt x="2" y="4"/>
                      </a:lnTo>
                      <a:lnTo>
                        <a:pt x="73" y="3"/>
                      </a:lnTo>
                      <a:lnTo>
                        <a:pt x="70"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89" name="Freeform 1874"/>
                <p:cNvSpPr>
                  <a:spLocks/>
                </p:cNvSpPr>
                <p:nvPr/>
              </p:nvSpPr>
              <p:spPr bwMode="auto">
                <a:xfrm>
                  <a:off x="3407" y="2435"/>
                  <a:ext cx="40" cy="8"/>
                </a:xfrm>
                <a:custGeom>
                  <a:avLst/>
                  <a:gdLst>
                    <a:gd name="T0" fmla="*/ 0 w 79"/>
                    <a:gd name="T1" fmla="*/ 1 h 17"/>
                    <a:gd name="T2" fmla="*/ 77 w 79"/>
                    <a:gd name="T3" fmla="*/ 2 h 17"/>
                    <a:gd name="T4" fmla="*/ 77 w 79"/>
                    <a:gd name="T5" fmla="*/ 13 h 17"/>
                    <a:gd name="T6" fmla="*/ 79 w 79"/>
                    <a:gd name="T7" fmla="*/ 17 h 17"/>
                    <a:gd name="T8" fmla="*/ 78 w 79"/>
                    <a:gd name="T9" fmla="*/ 0 h 17"/>
                    <a:gd name="T10" fmla="*/ 2 w 79"/>
                    <a:gd name="T11" fmla="*/ 0 h 17"/>
                    <a:gd name="T12" fmla="*/ 0 w 79"/>
                    <a:gd name="T13" fmla="*/ 1 h 17"/>
                    <a:gd name="T14" fmla="*/ 0 60000 65536"/>
                    <a:gd name="T15" fmla="*/ 0 60000 65536"/>
                    <a:gd name="T16" fmla="*/ 0 60000 65536"/>
                    <a:gd name="T17" fmla="*/ 0 60000 65536"/>
                    <a:gd name="T18" fmla="*/ 0 60000 65536"/>
                    <a:gd name="T19" fmla="*/ 0 60000 65536"/>
                    <a:gd name="T20" fmla="*/ 0 60000 65536"/>
                    <a:gd name="T21" fmla="*/ 0 w 79"/>
                    <a:gd name="T22" fmla="*/ 0 h 17"/>
                    <a:gd name="T23" fmla="*/ 79 w 7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 h="17">
                      <a:moveTo>
                        <a:pt x="0" y="1"/>
                      </a:moveTo>
                      <a:lnTo>
                        <a:pt x="77" y="2"/>
                      </a:lnTo>
                      <a:lnTo>
                        <a:pt x="77" y="13"/>
                      </a:lnTo>
                      <a:lnTo>
                        <a:pt x="79" y="17"/>
                      </a:lnTo>
                      <a:lnTo>
                        <a:pt x="78" y="0"/>
                      </a:lnTo>
                      <a:lnTo>
                        <a:pt x="2" y="0"/>
                      </a:lnTo>
                      <a:lnTo>
                        <a:pt x="0" y="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0" name="Freeform 1875"/>
                <p:cNvSpPr>
                  <a:spLocks/>
                </p:cNvSpPr>
                <p:nvPr/>
              </p:nvSpPr>
              <p:spPr bwMode="auto">
                <a:xfrm>
                  <a:off x="3399" y="2442"/>
                  <a:ext cx="48" cy="2"/>
                </a:xfrm>
                <a:custGeom>
                  <a:avLst/>
                  <a:gdLst>
                    <a:gd name="T0" fmla="*/ 94 w 96"/>
                    <a:gd name="T1" fmla="*/ 0 h 5"/>
                    <a:gd name="T2" fmla="*/ 2 w 96"/>
                    <a:gd name="T3" fmla="*/ 0 h 5"/>
                    <a:gd name="T4" fmla="*/ 0 w 96"/>
                    <a:gd name="T5" fmla="*/ 3 h 5"/>
                    <a:gd name="T6" fmla="*/ 1 w 96"/>
                    <a:gd name="T7" fmla="*/ 5 h 5"/>
                    <a:gd name="T8" fmla="*/ 96 w 96"/>
                    <a:gd name="T9" fmla="*/ 4 h 5"/>
                    <a:gd name="T10" fmla="*/ 94 w 96"/>
                    <a:gd name="T11" fmla="*/ 0 h 5"/>
                    <a:gd name="T12" fmla="*/ 0 60000 65536"/>
                    <a:gd name="T13" fmla="*/ 0 60000 65536"/>
                    <a:gd name="T14" fmla="*/ 0 60000 65536"/>
                    <a:gd name="T15" fmla="*/ 0 60000 65536"/>
                    <a:gd name="T16" fmla="*/ 0 60000 65536"/>
                    <a:gd name="T17" fmla="*/ 0 60000 65536"/>
                    <a:gd name="T18" fmla="*/ 0 w 96"/>
                    <a:gd name="T19" fmla="*/ 0 h 5"/>
                    <a:gd name="T20" fmla="*/ 96 w 96"/>
                    <a:gd name="T21" fmla="*/ 5 h 5"/>
                  </a:gdLst>
                  <a:ahLst/>
                  <a:cxnLst>
                    <a:cxn ang="T12">
                      <a:pos x="T0" y="T1"/>
                    </a:cxn>
                    <a:cxn ang="T13">
                      <a:pos x="T2" y="T3"/>
                    </a:cxn>
                    <a:cxn ang="T14">
                      <a:pos x="T4" y="T5"/>
                    </a:cxn>
                    <a:cxn ang="T15">
                      <a:pos x="T6" y="T7"/>
                    </a:cxn>
                    <a:cxn ang="T16">
                      <a:pos x="T8" y="T9"/>
                    </a:cxn>
                    <a:cxn ang="T17">
                      <a:pos x="T10" y="T11"/>
                    </a:cxn>
                  </a:cxnLst>
                  <a:rect l="T18" t="T19" r="T20" b="T21"/>
                  <a:pathLst>
                    <a:path w="96" h="5">
                      <a:moveTo>
                        <a:pt x="94" y="0"/>
                      </a:moveTo>
                      <a:lnTo>
                        <a:pt x="2" y="0"/>
                      </a:lnTo>
                      <a:lnTo>
                        <a:pt x="0" y="3"/>
                      </a:lnTo>
                      <a:lnTo>
                        <a:pt x="1" y="5"/>
                      </a:lnTo>
                      <a:lnTo>
                        <a:pt x="96" y="4"/>
                      </a:lnTo>
                      <a:lnTo>
                        <a:pt x="94" y="0"/>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1" name="Freeform 1876"/>
                <p:cNvSpPr>
                  <a:spLocks/>
                </p:cNvSpPr>
                <p:nvPr/>
              </p:nvSpPr>
              <p:spPr bwMode="auto">
                <a:xfrm>
                  <a:off x="3040" y="2280"/>
                  <a:ext cx="112" cy="95"/>
                </a:xfrm>
                <a:custGeom>
                  <a:avLst/>
                  <a:gdLst>
                    <a:gd name="T0" fmla="*/ 0 w 225"/>
                    <a:gd name="T1" fmla="*/ 95 h 191"/>
                    <a:gd name="T2" fmla="*/ 225 w 225"/>
                    <a:gd name="T3" fmla="*/ 191 h 191"/>
                    <a:gd name="T4" fmla="*/ 218 w 225"/>
                    <a:gd name="T5" fmla="*/ 175 h 191"/>
                    <a:gd name="T6" fmla="*/ 212 w 225"/>
                    <a:gd name="T7" fmla="*/ 159 h 191"/>
                    <a:gd name="T8" fmla="*/ 207 w 225"/>
                    <a:gd name="T9" fmla="*/ 142 h 191"/>
                    <a:gd name="T10" fmla="*/ 204 w 225"/>
                    <a:gd name="T11" fmla="*/ 126 h 191"/>
                    <a:gd name="T12" fmla="*/ 201 w 225"/>
                    <a:gd name="T13" fmla="*/ 110 h 191"/>
                    <a:gd name="T14" fmla="*/ 200 w 225"/>
                    <a:gd name="T15" fmla="*/ 95 h 191"/>
                    <a:gd name="T16" fmla="*/ 201 w 225"/>
                    <a:gd name="T17" fmla="*/ 80 h 191"/>
                    <a:gd name="T18" fmla="*/ 204 w 225"/>
                    <a:gd name="T19" fmla="*/ 64 h 191"/>
                    <a:gd name="T20" fmla="*/ 207 w 225"/>
                    <a:gd name="T21" fmla="*/ 48 h 191"/>
                    <a:gd name="T22" fmla="*/ 212 w 225"/>
                    <a:gd name="T23" fmla="*/ 32 h 191"/>
                    <a:gd name="T24" fmla="*/ 218 w 225"/>
                    <a:gd name="T25" fmla="*/ 16 h 191"/>
                    <a:gd name="T26" fmla="*/ 225 w 225"/>
                    <a:gd name="T27" fmla="*/ 0 h 191"/>
                    <a:gd name="T28" fmla="*/ 0 w 225"/>
                    <a:gd name="T29" fmla="*/ 95 h 191"/>
                    <a:gd name="T30" fmla="*/ 0 w 225"/>
                    <a:gd name="T31" fmla="*/ 95 h 1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5"/>
                    <a:gd name="T49" fmla="*/ 0 h 191"/>
                    <a:gd name="T50" fmla="*/ 225 w 225"/>
                    <a:gd name="T51" fmla="*/ 191 h 1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5" h="191">
                      <a:moveTo>
                        <a:pt x="0" y="95"/>
                      </a:moveTo>
                      <a:lnTo>
                        <a:pt x="225" y="191"/>
                      </a:lnTo>
                      <a:lnTo>
                        <a:pt x="218" y="175"/>
                      </a:lnTo>
                      <a:lnTo>
                        <a:pt x="212" y="159"/>
                      </a:lnTo>
                      <a:lnTo>
                        <a:pt x="207" y="142"/>
                      </a:lnTo>
                      <a:lnTo>
                        <a:pt x="204" y="126"/>
                      </a:lnTo>
                      <a:lnTo>
                        <a:pt x="201" y="110"/>
                      </a:lnTo>
                      <a:lnTo>
                        <a:pt x="200" y="95"/>
                      </a:lnTo>
                      <a:lnTo>
                        <a:pt x="201" y="80"/>
                      </a:lnTo>
                      <a:lnTo>
                        <a:pt x="204" y="64"/>
                      </a:lnTo>
                      <a:lnTo>
                        <a:pt x="207" y="48"/>
                      </a:lnTo>
                      <a:lnTo>
                        <a:pt x="212" y="32"/>
                      </a:lnTo>
                      <a:lnTo>
                        <a:pt x="218" y="16"/>
                      </a:lnTo>
                      <a:lnTo>
                        <a:pt x="225" y="0"/>
                      </a:lnTo>
                      <a:lnTo>
                        <a:pt x="0" y="95"/>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2" name="Freeform 1877"/>
                <p:cNvSpPr>
                  <a:spLocks/>
                </p:cNvSpPr>
                <p:nvPr/>
              </p:nvSpPr>
              <p:spPr bwMode="auto">
                <a:xfrm>
                  <a:off x="3040" y="2320"/>
                  <a:ext cx="331" cy="16"/>
                </a:xfrm>
                <a:custGeom>
                  <a:avLst/>
                  <a:gdLst>
                    <a:gd name="T0" fmla="*/ 661 w 661"/>
                    <a:gd name="T1" fmla="*/ 31 h 32"/>
                    <a:gd name="T2" fmla="*/ 661 w 661"/>
                    <a:gd name="T3" fmla="*/ 1 h 32"/>
                    <a:gd name="T4" fmla="*/ 0 w 661"/>
                    <a:gd name="T5" fmla="*/ 0 h 32"/>
                    <a:gd name="T6" fmla="*/ 0 w 661"/>
                    <a:gd name="T7" fmla="*/ 32 h 32"/>
                    <a:gd name="T8" fmla="*/ 661 w 661"/>
                    <a:gd name="T9" fmla="*/ 31 h 32"/>
                    <a:gd name="T10" fmla="*/ 0 60000 65536"/>
                    <a:gd name="T11" fmla="*/ 0 60000 65536"/>
                    <a:gd name="T12" fmla="*/ 0 60000 65536"/>
                    <a:gd name="T13" fmla="*/ 0 60000 65536"/>
                    <a:gd name="T14" fmla="*/ 0 60000 65536"/>
                    <a:gd name="T15" fmla="*/ 0 w 661"/>
                    <a:gd name="T16" fmla="*/ 0 h 32"/>
                    <a:gd name="T17" fmla="*/ 661 w 661"/>
                    <a:gd name="T18" fmla="*/ 32 h 32"/>
                  </a:gdLst>
                  <a:ahLst/>
                  <a:cxnLst>
                    <a:cxn ang="T10">
                      <a:pos x="T0" y="T1"/>
                    </a:cxn>
                    <a:cxn ang="T11">
                      <a:pos x="T2" y="T3"/>
                    </a:cxn>
                    <a:cxn ang="T12">
                      <a:pos x="T4" y="T5"/>
                    </a:cxn>
                    <a:cxn ang="T13">
                      <a:pos x="T6" y="T7"/>
                    </a:cxn>
                    <a:cxn ang="T14">
                      <a:pos x="T8" y="T9"/>
                    </a:cxn>
                  </a:cxnLst>
                  <a:rect l="T15" t="T16" r="T17" b="T18"/>
                  <a:pathLst>
                    <a:path w="661" h="32">
                      <a:moveTo>
                        <a:pt x="661" y="31"/>
                      </a:moveTo>
                      <a:lnTo>
                        <a:pt x="661" y="1"/>
                      </a:lnTo>
                      <a:lnTo>
                        <a:pt x="0" y="0"/>
                      </a:lnTo>
                      <a:lnTo>
                        <a:pt x="0" y="32"/>
                      </a:lnTo>
                      <a:lnTo>
                        <a:pt x="661" y="31"/>
                      </a:lnTo>
                      <a:close/>
                    </a:path>
                  </a:pathLst>
                </a:custGeom>
                <a:solidFill>
                  <a:srgbClr val="F70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3" name="Freeform 1878"/>
                <p:cNvSpPr>
                  <a:spLocks/>
                </p:cNvSpPr>
                <p:nvPr/>
              </p:nvSpPr>
              <p:spPr bwMode="auto">
                <a:xfrm>
                  <a:off x="3083" y="2057"/>
                  <a:ext cx="70" cy="57"/>
                </a:xfrm>
                <a:custGeom>
                  <a:avLst/>
                  <a:gdLst>
                    <a:gd name="T0" fmla="*/ 0 w 141"/>
                    <a:gd name="T1" fmla="*/ 114 h 114"/>
                    <a:gd name="T2" fmla="*/ 141 w 141"/>
                    <a:gd name="T3" fmla="*/ 112 h 114"/>
                    <a:gd name="T4" fmla="*/ 82 w 141"/>
                    <a:gd name="T5" fmla="*/ 0 h 114"/>
                    <a:gd name="T6" fmla="*/ 0 w 141"/>
                    <a:gd name="T7" fmla="*/ 114 h 114"/>
                    <a:gd name="T8" fmla="*/ 0 w 141"/>
                    <a:gd name="T9" fmla="*/ 114 h 114"/>
                    <a:gd name="T10" fmla="*/ 0 60000 65536"/>
                    <a:gd name="T11" fmla="*/ 0 60000 65536"/>
                    <a:gd name="T12" fmla="*/ 0 60000 65536"/>
                    <a:gd name="T13" fmla="*/ 0 60000 65536"/>
                    <a:gd name="T14" fmla="*/ 0 60000 65536"/>
                    <a:gd name="T15" fmla="*/ 0 w 141"/>
                    <a:gd name="T16" fmla="*/ 0 h 114"/>
                    <a:gd name="T17" fmla="*/ 141 w 141"/>
                    <a:gd name="T18" fmla="*/ 114 h 114"/>
                  </a:gdLst>
                  <a:ahLst/>
                  <a:cxnLst>
                    <a:cxn ang="T10">
                      <a:pos x="T0" y="T1"/>
                    </a:cxn>
                    <a:cxn ang="T11">
                      <a:pos x="T2" y="T3"/>
                    </a:cxn>
                    <a:cxn ang="T12">
                      <a:pos x="T4" y="T5"/>
                    </a:cxn>
                    <a:cxn ang="T13">
                      <a:pos x="T6" y="T7"/>
                    </a:cxn>
                    <a:cxn ang="T14">
                      <a:pos x="T8" y="T9"/>
                    </a:cxn>
                  </a:cxnLst>
                  <a:rect l="T15" t="T16" r="T17" b="T18"/>
                  <a:pathLst>
                    <a:path w="141" h="114">
                      <a:moveTo>
                        <a:pt x="0" y="114"/>
                      </a:moveTo>
                      <a:lnTo>
                        <a:pt x="141" y="112"/>
                      </a:lnTo>
                      <a:lnTo>
                        <a:pt x="82" y="0"/>
                      </a:lnTo>
                      <a:lnTo>
                        <a:pt x="0" y="11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4" name="Freeform 1879"/>
                <p:cNvSpPr>
                  <a:spLocks/>
                </p:cNvSpPr>
                <p:nvPr/>
              </p:nvSpPr>
              <p:spPr bwMode="auto">
                <a:xfrm>
                  <a:off x="3080" y="1188"/>
                  <a:ext cx="1776" cy="931"/>
                </a:xfrm>
                <a:custGeom>
                  <a:avLst/>
                  <a:gdLst>
                    <a:gd name="T0" fmla="*/ 3553 w 3553"/>
                    <a:gd name="T1" fmla="*/ 19 h 1863"/>
                    <a:gd name="T2" fmla="*/ 3544 w 3553"/>
                    <a:gd name="T3" fmla="*/ 0 h 1863"/>
                    <a:gd name="T4" fmla="*/ 0 w 3553"/>
                    <a:gd name="T5" fmla="*/ 1845 h 1863"/>
                    <a:gd name="T6" fmla="*/ 10 w 3553"/>
                    <a:gd name="T7" fmla="*/ 1863 h 1863"/>
                    <a:gd name="T8" fmla="*/ 3553 w 3553"/>
                    <a:gd name="T9" fmla="*/ 19 h 1863"/>
                    <a:gd name="T10" fmla="*/ 0 60000 65536"/>
                    <a:gd name="T11" fmla="*/ 0 60000 65536"/>
                    <a:gd name="T12" fmla="*/ 0 60000 65536"/>
                    <a:gd name="T13" fmla="*/ 0 60000 65536"/>
                    <a:gd name="T14" fmla="*/ 0 60000 65536"/>
                    <a:gd name="T15" fmla="*/ 0 w 3553"/>
                    <a:gd name="T16" fmla="*/ 0 h 1863"/>
                    <a:gd name="T17" fmla="*/ 3553 w 3553"/>
                    <a:gd name="T18" fmla="*/ 1863 h 1863"/>
                  </a:gdLst>
                  <a:ahLst/>
                  <a:cxnLst>
                    <a:cxn ang="T10">
                      <a:pos x="T0" y="T1"/>
                    </a:cxn>
                    <a:cxn ang="T11">
                      <a:pos x="T2" y="T3"/>
                    </a:cxn>
                    <a:cxn ang="T12">
                      <a:pos x="T4" y="T5"/>
                    </a:cxn>
                    <a:cxn ang="T13">
                      <a:pos x="T6" y="T7"/>
                    </a:cxn>
                    <a:cxn ang="T14">
                      <a:pos x="T8" y="T9"/>
                    </a:cxn>
                  </a:cxnLst>
                  <a:rect l="T15" t="T16" r="T17" b="T18"/>
                  <a:pathLst>
                    <a:path w="3553" h="1863">
                      <a:moveTo>
                        <a:pt x="3553" y="19"/>
                      </a:moveTo>
                      <a:lnTo>
                        <a:pt x="3544" y="0"/>
                      </a:lnTo>
                      <a:lnTo>
                        <a:pt x="0" y="1845"/>
                      </a:lnTo>
                      <a:lnTo>
                        <a:pt x="10" y="1863"/>
                      </a:lnTo>
                      <a:lnTo>
                        <a:pt x="3553" y="1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5" name="Freeform 1880"/>
                <p:cNvSpPr>
                  <a:spLocks/>
                </p:cNvSpPr>
                <p:nvPr/>
              </p:nvSpPr>
              <p:spPr bwMode="auto">
                <a:xfrm>
                  <a:off x="2981" y="1878"/>
                  <a:ext cx="70" cy="57"/>
                </a:xfrm>
                <a:custGeom>
                  <a:avLst/>
                  <a:gdLst>
                    <a:gd name="T0" fmla="*/ 0 w 141"/>
                    <a:gd name="T1" fmla="*/ 114 h 114"/>
                    <a:gd name="T2" fmla="*/ 141 w 141"/>
                    <a:gd name="T3" fmla="*/ 111 h 114"/>
                    <a:gd name="T4" fmla="*/ 82 w 141"/>
                    <a:gd name="T5" fmla="*/ 0 h 114"/>
                    <a:gd name="T6" fmla="*/ 0 w 141"/>
                    <a:gd name="T7" fmla="*/ 114 h 114"/>
                    <a:gd name="T8" fmla="*/ 0 w 141"/>
                    <a:gd name="T9" fmla="*/ 114 h 114"/>
                    <a:gd name="T10" fmla="*/ 0 60000 65536"/>
                    <a:gd name="T11" fmla="*/ 0 60000 65536"/>
                    <a:gd name="T12" fmla="*/ 0 60000 65536"/>
                    <a:gd name="T13" fmla="*/ 0 60000 65536"/>
                    <a:gd name="T14" fmla="*/ 0 60000 65536"/>
                    <a:gd name="T15" fmla="*/ 0 w 141"/>
                    <a:gd name="T16" fmla="*/ 0 h 114"/>
                    <a:gd name="T17" fmla="*/ 141 w 141"/>
                    <a:gd name="T18" fmla="*/ 114 h 114"/>
                  </a:gdLst>
                  <a:ahLst/>
                  <a:cxnLst>
                    <a:cxn ang="T10">
                      <a:pos x="T0" y="T1"/>
                    </a:cxn>
                    <a:cxn ang="T11">
                      <a:pos x="T2" y="T3"/>
                    </a:cxn>
                    <a:cxn ang="T12">
                      <a:pos x="T4" y="T5"/>
                    </a:cxn>
                    <a:cxn ang="T13">
                      <a:pos x="T6" y="T7"/>
                    </a:cxn>
                    <a:cxn ang="T14">
                      <a:pos x="T8" y="T9"/>
                    </a:cxn>
                  </a:cxnLst>
                  <a:rect l="T15" t="T16" r="T17" b="T18"/>
                  <a:pathLst>
                    <a:path w="141" h="114">
                      <a:moveTo>
                        <a:pt x="0" y="114"/>
                      </a:moveTo>
                      <a:lnTo>
                        <a:pt x="141" y="111"/>
                      </a:lnTo>
                      <a:lnTo>
                        <a:pt x="82" y="0"/>
                      </a:lnTo>
                      <a:lnTo>
                        <a:pt x="0" y="11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6" name="Freeform 1881"/>
                <p:cNvSpPr>
                  <a:spLocks/>
                </p:cNvSpPr>
                <p:nvPr/>
              </p:nvSpPr>
              <p:spPr bwMode="auto">
                <a:xfrm>
                  <a:off x="2979" y="1009"/>
                  <a:ext cx="1776" cy="931"/>
                </a:xfrm>
                <a:custGeom>
                  <a:avLst/>
                  <a:gdLst>
                    <a:gd name="T0" fmla="*/ 3552 w 3552"/>
                    <a:gd name="T1" fmla="*/ 18 h 1863"/>
                    <a:gd name="T2" fmla="*/ 3543 w 3552"/>
                    <a:gd name="T3" fmla="*/ 0 h 1863"/>
                    <a:gd name="T4" fmla="*/ 0 w 3552"/>
                    <a:gd name="T5" fmla="*/ 1844 h 1863"/>
                    <a:gd name="T6" fmla="*/ 9 w 3552"/>
                    <a:gd name="T7" fmla="*/ 1863 h 1863"/>
                    <a:gd name="T8" fmla="*/ 3552 w 3552"/>
                    <a:gd name="T9" fmla="*/ 18 h 1863"/>
                    <a:gd name="T10" fmla="*/ 0 60000 65536"/>
                    <a:gd name="T11" fmla="*/ 0 60000 65536"/>
                    <a:gd name="T12" fmla="*/ 0 60000 65536"/>
                    <a:gd name="T13" fmla="*/ 0 60000 65536"/>
                    <a:gd name="T14" fmla="*/ 0 60000 65536"/>
                    <a:gd name="T15" fmla="*/ 0 w 3552"/>
                    <a:gd name="T16" fmla="*/ 0 h 1863"/>
                    <a:gd name="T17" fmla="*/ 3552 w 3552"/>
                    <a:gd name="T18" fmla="*/ 1863 h 1863"/>
                  </a:gdLst>
                  <a:ahLst/>
                  <a:cxnLst>
                    <a:cxn ang="T10">
                      <a:pos x="T0" y="T1"/>
                    </a:cxn>
                    <a:cxn ang="T11">
                      <a:pos x="T2" y="T3"/>
                    </a:cxn>
                    <a:cxn ang="T12">
                      <a:pos x="T4" y="T5"/>
                    </a:cxn>
                    <a:cxn ang="T13">
                      <a:pos x="T6" y="T7"/>
                    </a:cxn>
                    <a:cxn ang="T14">
                      <a:pos x="T8" y="T9"/>
                    </a:cxn>
                  </a:cxnLst>
                  <a:rect l="T15" t="T16" r="T17" b="T18"/>
                  <a:pathLst>
                    <a:path w="3552" h="1863">
                      <a:moveTo>
                        <a:pt x="3552" y="18"/>
                      </a:moveTo>
                      <a:lnTo>
                        <a:pt x="3543" y="0"/>
                      </a:lnTo>
                      <a:lnTo>
                        <a:pt x="0" y="1844"/>
                      </a:lnTo>
                      <a:lnTo>
                        <a:pt x="9" y="1863"/>
                      </a:lnTo>
                      <a:lnTo>
                        <a:pt x="3552" y="1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7" name="Freeform 1882"/>
                <p:cNvSpPr>
                  <a:spLocks/>
                </p:cNvSpPr>
                <p:nvPr/>
              </p:nvSpPr>
              <p:spPr bwMode="auto">
                <a:xfrm>
                  <a:off x="754" y="2885"/>
                  <a:ext cx="4732" cy="988"/>
                </a:xfrm>
                <a:custGeom>
                  <a:avLst/>
                  <a:gdLst>
                    <a:gd name="T0" fmla="*/ 0 w 9462"/>
                    <a:gd name="T1" fmla="*/ 0 h 1975"/>
                    <a:gd name="T2" fmla="*/ 0 w 9462"/>
                    <a:gd name="T3" fmla="*/ 1975 h 1975"/>
                    <a:gd name="T4" fmla="*/ 9462 w 9462"/>
                    <a:gd name="T5" fmla="*/ 1975 h 1975"/>
                    <a:gd name="T6" fmla="*/ 9462 w 9462"/>
                    <a:gd name="T7" fmla="*/ 0 h 1975"/>
                    <a:gd name="T8" fmla="*/ 0 w 9462"/>
                    <a:gd name="T9" fmla="*/ 0 h 1975"/>
                    <a:gd name="T10" fmla="*/ 0 w 9462"/>
                    <a:gd name="T11" fmla="*/ 0 h 1975"/>
                    <a:gd name="T12" fmla="*/ 0 60000 65536"/>
                    <a:gd name="T13" fmla="*/ 0 60000 65536"/>
                    <a:gd name="T14" fmla="*/ 0 60000 65536"/>
                    <a:gd name="T15" fmla="*/ 0 60000 65536"/>
                    <a:gd name="T16" fmla="*/ 0 60000 65536"/>
                    <a:gd name="T17" fmla="*/ 0 60000 65536"/>
                    <a:gd name="T18" fmla="*/ 0 w 9462"/>
                    <a:gd name="T19" fmla="*/ 0 h 1975"/>
                    <a:gd name="T20" fmla="*/ 9462 w 9462"/>
                    <a:gd name="T21" fmla="*/ 1975 h 1975"/>
                  </a:gdLst>
                  <a:ahLst/>
                  <a:cxnLst>
                    <a:cxn ang="T12">
                      <a:pos x="T0" y="T1"/>
                    </a:cxn>
                    <a:cxn ang="T13">
                      <a:pos x="T2" y="T3"/>
                    </a:cxn>
                    <a:cxn ang="T14">
                      <a:pos x="T4" y="T5"/>
                    </a:cxn>
                    <a:cxn ang="T15">
                      <a:pos x="T6" y="T7"/>
                    </a:cxn>
                    <a:cxn ang="T16">
                      <a:pos x="T8" y="T9"/>
                    </a:cxn>
                    <a:cxn ang="T17">
                      <a:pos x="T10" y="T11"/>
                    </a:cxn>
                  </a:cxnLst>
                  <a:rect l="T18" t="T19" r="T20" b="T21"/>
                  <a:pathLst>
                    <a:path w="9462" h="1975">
                      <a:moveTo>
                        <a:pt x="0" y="0"/>
                      </a:moveTo>
                      <a:lnTo>
                        <a:pt x="0" y="1975"/>
                      </a:lnTo>
                      <a:lnTo>
                        <a:pt x="9462" y="1975"/>
                      </a:lnTo>
                      <a:lnTo>
                        <a:pt x="9462" y="0"/>
                      </a:lnTo>
                      <a:lnTo>
                        <a:pt x="0"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8" name="Freeform 1883"/>
                <p:cNvSpPr>
                  <a:spLocks/>
                </p:cNvSpPr>
                <p:nvPr/>
              </p:nvSpPr>
              <p:spPr bwMode="auto">
                <a:xfrm>
                  <a:off x="746" y="2885"/>
                  <a:ext cx="4747" cy="995"/>
                </a:xfrm>
                <a:custGeom>
                  <a:avLst/>
                  <a:gdLst>
                    <a:gd name="T0" fmla="*/ 32 w 9493"/>
                    <a:gd name="T1" fmla="*/ 0 h 1990"/>
                    <a:gd name="T2" fmla="*/ 0 w 9493"/>
                    <a:gd name="T3" fmla="*/ 0 h 1990"/>
                    <a:gd name="T4" fmla="*/ 0 w 9493"/>
                    <a:gd name="T5" fmla="*/ 1989 h 1990"/>
                    <a:gd name="T6" fmla="*/ 9493 w 9493"/>
                    <a:gd name="T7" fmla="*/ 1990 h 1990"/>
                    <a:gd name="T8" fmla="*/ 9462 w 9493"/>
                    <a:gd name="T9" fmla="*/ 1960 h 1990"/>
                    <a:gd name="T10" fmla="*/ 32 w 9493"/>
                    <a:gd name="T11" fmla="*/ 1960 h 1990"/>
                    <a:gd name="T12" fmla="*/ 32 w 9493"/>
                    <a:gd name="T13" fmla="*/ 0 h 1990"/>
                    <a:gd name="T14" fmla="*/ 0 60000 65536"/>
                    <a:gd name="T15" fmla="*/ 0 60000 65536"/>
                    <a:gd name="T16" fmla="*/ 0 60000 65536"/>
                    <a:gd name="T17" fmla="*/ 0 60000 65536"/>
                    <a:gd name="T18" fmla="*/ 0 60000 65536"/>
                    <a:gd name="T19" fmla="*/ 0 60000 65536"/>
                    <a:gd name="T20" fmla="*/ 0 60000 65536"/>
                    <a:gd name="T21" fmla="*/ 0 w 9493"/>
                    <a:gd name="T22" fmla="*/ 0 h 1990"/>
                    <a:gd name="T23" fmla="*/ 9493 w 9493"/>
                    <a:gd name="T24" fmla="*/ 1990 h 19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93" h="1990">
                      <a:moveTo>
                        <a:pt x="32" y="0"/>
                      </a:moveTo>
                      <a:lnTo>
                        <a:pt x="0" y="0"/>
                      </a:lnTo>
                      <a:lnTo>
                        <a:pt x="0" y="1989"/>
                      </a:lnTo>
                      <a:lnTo>
                        <a:pt x="9493" y="1990"/>
                      </a:lnTo>
                      <a:lnTo>
                        <a:pt x="9462" y="1960"/>
                      </a:lnTo>
                      <a:lnTo>
                        <a:pt x="32" y="196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199" name="Freeform 1884"/>
                <p:cNvSpPr>
                  <a:spLocks/>
                </p:cNvSpPr>
                <p:nvPr/>
              </p:nvSpPr>
              <p:spPr bwMode="auto">
                <a:xfrm>
                  <a:off x="746" y="2877"/>
                  <a:ext cx="4748" cy="1003"/>
                </a:xfrm>
                <a:custGeom>
                  <a:avLst/>
                  <a:gdLst>
                    <a:gd name="T0" fmla="*/ 9493 w 9494"/>
                    <a:gd name="T1" fmla="*/ 2006 h 2006"/>
                    <a:gd name="T2" fmla="*/ 9494 w 9494"/>
                    <a:gd name="T3" fmla="*/ 1 h 2006"/>
                    <a:gd name="T4" fmla="*/ 1 w 9494"/>
                    <a:gd name="T5" fmla="*/ 0 h 2006"/>
                    <a:gd name="T6" fmla="*/ 0 w 9494"/>
                    <a:gd name="T7" fmla="*/ 16 h 2006"/>
                    <a:gd name="T8" fmla="*/ 32 w 9494"/>
                    <a:gd name="T9" fmla="*/ 33 h 2006"/>
                    <a:gd name="T10" fmla="*/ 9462 w 9494"/>
                    <a:gd name="T11" fmla="*/ 33 h 2006"/>
                    <a:gd name="T12" fmla="*/ 9462 w 9494"/>
                    <a:gd name="T13" fmla="*/ 1976 h 2006"/>
                    <a:gd name="T14" fmla="*/ 9493 w 9494"/>
                    <a:gd name="T15" fmla="*/ 2006 h 2006"/>
                    <a:gd name="T16" fmla="*/ 0 60000 65536"/>
                    <a:gd name="T17" fmla="*/ 0 60000 65536"/>
                    <a:gd name="T18" fmla="*/ 0 60000 65536"/>
                    <a:gd name="T19" fmla="*/ 0 60000 65536"/>
                    <a:gd name="T20" fmla="*/ 0 60000 65536"/>
                    <a:gd name="T21" fmla="*/ 0 60000 65536"/>
                    <a:gd name="T22" fmla="*/ 0 60000 65536"/>
                    <a:gd name="T23" fmla="*/ 0 60000 65536"/>
                    <a:gd name="T24" fmla="*/ 0 w 9494"/>
                    <a:gd name="T25" fmla="*/ 0 h 2006"/>
                    <a:gd name="T26" fmla="*/ 9494 w 9494"/>
                    <a:gd name="T27" fmla="*/ 2006 h 20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494" h="2006">
                      <a:moveTo>
                        <a:pt x="9493" y="2006"/>
                      </a:moveTo>
                      <a:lnTo>
                        <a:pt x="9494" y="1"/>
                      </a:lnTo>
                      <a:lnTo>
                        <a:pt x="1" y="0"/>
                      </a:lnTo>
                      <a:lnTo>
                        <a:pt x="0" y="16"/>
                      </a:lnTo>
                      <a:lnTo>
                        <a:pt x="32" y="33"/>
                      </a:lnTo>
                      <a:lnTo>
                        <a:pt x="9462" y="33"/>
                      </a:lnTo>
                      <a:lnTo>
                        <a:pt x="9462" y="1976"/>
                      </a:lnTo>
                      <a:lnTo>
                        <a:pt x="9493" y="20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00" name="Freeform 1885"/>
                <p:cNvSpPr>
                  <a:spLocks/>
                </p:cNvSpPr>
                <p:nvPr/>
              </p:nvSpPr>
              <p:spPr bwMode="auto">
                <a:xfrm>
                  <a:off x="911" y="3378"/>
                  <a:ext cx="4393" cy="16"/>
                </a:xfrm>
                <a:custGeom>
                  <a:avLst/>
                  <a:gdLst>
                    <a:gd name="T0" fmla="*/ 0 w 8786"/>
                    <a:gd name="T1" fmla="*/ 0 h 32"/>
                    <a:gd name="T2" fmla="*/ 0 w 8786"/>
                    <a:gd name="T3" fmla="*/ 32 h 32"/>
                    <a:gd name="T4" fmla="*/ 8786 w 8786"/>
                    <a:gd name="T5" fmla="*/ 31 h 32"/>
                    <a:gd name="T6" fmla="*/ 8786 w 8786"/>
                    <a:gd name="T7" fmla="*/ 1 h 32"/>
                    <a:gd name="T8" fmla="*/ 0 w 8786"/>
                    <a:gd name="T9" fmla="*/ 0 h 32"/>
                    <a:gd name="T10" fmla="*/ 0 60000 65536"/>
                    <a:gd name="T11" fmla="*/ 0 60000 65536"/>
                    <a:gd name="T12" fmla="*/ 0 60000 65536"/>
                    <a:gd name="T13" fmla="*/ 0 60000 65536"/>
                    <a:gd name="T14" fmla="*/ 0 60000 65536"/>
                    <a:gd name="T15" fmla="*/ 0 w 8786"/>
                    <a:gd name="T16" fmla="*/ 0 h 32"/>
                    <a:gd name="T17" fmla="*/ 8786 w 8786"/>
                    <a:gd name="T18" fmla="*/ 32 h 32"/>
                  </a:gdLst>
                  <a:ahLst/>
                  <a:cxnLst>
                    <a:cxn ang="T10">
                      <a:pos x="T0" y="T1"/>
                    </a:cxn>
                    <a:cxn ang="T11">
                      <a:pos x="T2" y="T3"/>
                    </a:cxn>
                    <a:cxn ang="T12">
                      <a:pos x="T4" y="T5"/>
                    </a:cxn>
                    <a:cxn ang="T13">
                      <a:pos x="T6" y="T7"/>
                    </a:cxn>
                    <a:cxn ang="T14">
                      <a:pos x="T8" y="T9"/>
                    </a:cxn>
                  </a:cxnLst>
                  <a:rect l="T15" t="T16" r="T17" b="T18"/>
                  <a:pathLst>
                    <a:path w="8786" h="32">
                      <a:moveTo>
                        <a:pt x="0" y="0"/>
                      </a:moveTo>
                      <a:lnTo>
                        <a:pt x="0" y="32"/>
                      </a:lnTo>
                      <a:lnTo>
                        <a:pt x="8786" y="31"/>
                      </a:lnTo>
                      <a:lnTo>
                        <a:pt x="8786"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01" name="Freeform 1886"/>
                <p:cNvSpPr>
                  <a:spLocks/>
                </p:cNvSpPr>
                <p:nvPr/>
              </p:nvSpPr>
              <p:spPr bwMode="auto">
                <a:xfrm>
                  <a:off x="911" y="3640"/>
                  <a:ext cx="4334" cy="16"/>
                </a:xfrm>
                <a:custGeom>
                  <a:avLst/>
                  <a:gdLst>
                    <a:gd name="T0" fmla="*/ 0 w 8669"/>
                    <a:gd name="T1" fmla="*/ 0 h 32"/>
                    <a:gd name="T2" fmla="*/ 0 w 8669"/>
                    <a:gd name="T3" fmla="*/ 32 h 32"/>
                    <a:gd name="T4" fmla="*/ 8669 w 8669"/>
                    <a:gd name="T5" fmla="*/ 31 h 32"/>
                    <a:gd name="T6" fmla="*/ 8669 w 8669"/>
                    <a:gd name="T7" fmla="*/ 1 h 32"/>
                    <a:gd name="T8" fmla="*/ 0 w 8669"/>
                    <a:gd name="T9" fmla="*/ 0 h 32"/>
                    <a:gd name="T10" fmla="*/ 0 60000 65536"/>
                    <a:gd name="T11" fmla="*/ 0 60000 65536"/>
                    <a:gd name="T12" fmla="*/ 0 60000 65536"/>
                    <a:gd name="T13" fmla="*/ 0 60000 65536"/>
                    <a:gd name="T14" fmla="*/ 0 60000 65536"/>
                    <a:gd name="T15" fmla="*/ 0 w 8669"/>
                    <a:gd name="T16" fmla="*/ 0 h 32"/>
                    <a:gd name="T17" fmla="*/ 8669 w 8669"/>
                    <a:gd name="T18" fmla="*/ 32 h 32"/>
                  </a:gdLst>
                  <a:ahLst/>
                  <a:cxnLst>
                    <a:cxn ang="T10">
                      <a:pos x="T0" y="T1"/>
                    </a:cxn>
                    <a:cxn ang="T11">
                      <a:pos x="T2" y="T3"/>
                    </a:cxn>
                    <a:cxn ang="T12">
                      <a:pos x="T4" y="T5"/>
                    </a:cxn>
                    <a:cxn ang="T13">
                      <a:pos x="T6" y="T7"/>
                    </a:cxn>
                    <a:cxn ang="T14">
                      <a:pos x="T8" y="T9"/>
                    </a:cxn>
                  </a:cxnLst>
                  <a:rect l="T15" t="T16" r="T17" b="T18"/>
                  <a:pathLst>
                    <a:path w="8669" h="32">
                      <a:moveTo>
                        <a:pt x="0" y="0"/>
                      </a:moveTo>
                      <a:lnTo>
                        <a:pt x="0" y="32"/>
                      </a:lnTo>
                      <a:lnTo>
                        <a:pt x="8669" y="31"/>
                      </a:lnTo>
                      <a:lnTo>
                        <a:pt x="866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02" name="Rectangle 1887"/>
                <p:cNvSpPr>
                  <a:spLocks noChangeArrowheads="1"/>
                </p:cNvSpPr>
                <p:nvPr/>
              </p:nvSpPr>
              <p:spPr bwMode="auto">
                <a:xfrm>
                  <a:off x="2211" y="3112"/>
                  <a:ext cx="17" cy="75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s-MX"/>
                </a:p>
              </p:txBody>
            </p:sp>
            <p:sp>
              <p:nvSpPr>
                <p:cNvPr id="34203" name="Rectangle 1888"/>
                <p:cNvSpPr>
                  <a:spLocks noChangeArrowheads="1"/>
                </p:cNvSpPr>
                <p:nvPr/>
              </p:nvSpPr>
              <p:spPr bwMode="auto">
                <a:xfrm>
                  <a:off x="3081" y="3100"/>
                  <a:ext cx="16" cy="76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s-MX"/>
                </a:p>
              </p:txBody>
            </p:sp>
            <p:sp>
              <p:nvSpPr>
                <p:cNvPr id="34204" name="Rectangle 1889"/>
                <p:cNvSpPr>
                  <a:spLocks noChangeArrowheads="1"/>
                </p:cNvSpPr>
                <p:nvPr/>
              </p:nvSpPr>
              <p:spPr bwMode="auto">
                <a:xfrm>
                  <a:off x="3940" y="3089"/>
                  <a:ext cx="17" cy="7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s-MX"/>
                </a:p>
              </p:txBody>
            </p:sp>
            <p:sp>
              <p:nvSpPr>
                <p:cNvPr id="34205" name="Freeform 1890"/>
                <p:cNvSpPr>
                  <a:spLocks/>
                </p:cNvSpPr>
                <p:nvPr/>
              </p:nvSpPr>
              <p:spPr bwMode="auto">
                <a:xfrm>
                  <a:off x="888" y="3110"/>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06" name="Freeform 1891"/>
                <p:cNvSpPr>
                  <a:spLocks/>
                </p:cNvSpPr>
                <p:nvPr/>
              </p:nvSpPr>
              <p:spPr bwMode="auto">
                <a:xfrm>
                  <a:off x="888" y="3110"/>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07" name="Freeform 1892"/>
                <p:cNvSpPr>
                  <a:spLocks/>
                </p:cNvSpPr>
                <p:nvPr/>
              </p:nvSpPr>
              <p:spPr bwMode="auto">
                <a:xfrm>
                  <a:off x="887" y="3110"/>
                  <a:ext cx="20" cy="86"/>
                </a:xfrm>
                <a:custGeom>
                  <a:avLst/>
                  <a:gdLst>
                    <a:gd name="T0" fmla="*/ 0 w 39"/>
                    <a:gd name="T1" fmla="*/ 173 h 173"/>
                    <a:gd name="T2" fmla="*/ 2 w 39"/>
                    <a:gd name="T3" fmla="*/ 173 h 173"/>
                    <a:gd name="T4" fmla="*/ 2 w 39"/>
                    <a:gd name="T5" fmla="*/ 2 h 173"/>
                    <a:gd name="T6" fmla="*/ 38 w 39"/>
                    <a:gd name="T7" fmla="*/ 2 h 173"/>
                    <a:gd name="T8" fmla="*/ 39 w 39"/>
                    <a:gd name="T9" fmla="*/ 0 h 173"/>
                    <a:gd name="T10" fmla="*/ 0 w 39"/>
                    <a:gd name="T11" fmla="*/ 1 h 173"/>
                    <a:gd name="T12" fmla="*/ 0 w 39"/>
                    <a:gd name="T13" fmla="*/ 173 h 173"/>
                    <a:gd name="T14" fmla="*/ 0 60000 65536"/>
                    <a:gd name="T15" fmla="*/ 0 60000 65536"/>
                    <a:gd name="T16" fmla="*/ 0 60000 65536"/>
                    <a:gd name="T17" fmla="*/ 0 60000 65536"/>
                    <a:gd name="T18" fmla="*/ 0 60000 65536"/>
                    <a:gd name="T19" fmla="*/ 0 60000 65536"/>
                    <a:gd name="T20" fmla="*/ 0 60000 65536"/>
                    <a:gd name="T21" fmla="*/ 0 w 39"/>
                    <a:gd name="T22" fmla="*/ 0 h 173"/>
                    <a:gd name="T23" fmla="*/ 39 w 39"/>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173">
                      <a:moveTo>
                        <a:pt x="0" y="173"/>
                      </a:moveTo>
                      <a:lnTo>
                        <a:pt x="2" y="173"/>
                      </a:lnTo>
                      <a:lnTo>
                        <a:pt x="2" y="2"/>
                      </a:lnTo>
                      <a:lnTo>
                        <a:pt x="38" y="2"/>
                      </a:lnTo>
                      <a:lnTo>
                        <a:pt x="39"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08" name="Freeform 1893"/>
                <p:cNvSpPr>
                  <a:spLocks/>
                </p:cNvSpPr>
                <p:nvPr/>
              </p:nvSpPr>
              <p:spPr bwMode="auto">
                <a:xfrm>
                  <a:off x="887" y="3110"/>
                  <a:ext cx="20" cy="87"/>
                </a:xfrm>
                <a:custGeom>
                  <a:avLst/>
                  <a:gdLst>
                    <a:gd name="T0" fmla="*/ 38 w 40"/>
                    <a:gd name="T1" fmla="*/ 2 h 175"/>
                    <a:gd name="T2" fmla="*/ 38 w 40"/>
                    <a:gd name="T3" fmla="*/ 170 h 175"/>
                    <a:gd name="T4" fmla="*/ 2 w 40"/>
                    <a:gd name="T5" fmla="*/ 170 h 175"/>
                    <a:gd name="T6" fmla="*/ 0 w 40"/>
                    <a:gd name="T7" fmla="*/ 173 h 175"/>
                    <a:gd name="T8" fmla="*/ 1 w 40"/>
                    <a:gd name="T9" fmla="*/ 175 h 175"/>
                    <a:gd name="T10" fmla="*/ 40 w 40"/>
                    <a:gd name="T11" fmla="*/ 174 h 175"/>
                    <a:gd name="T12" fmla="*/ 39 w 40"/>
                    <a:gd name="T13" fmla="*/ 0 h 175"/>
                    <a:gd name="T14" fmla="*/ 38 w 40"/>
                    <a:gd name="T15" fmla="*/ 2 h 175"/>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75"/>
                    <a:gd name="T26" fmla="*/ 40 w 4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75">
                      <a:moveTo>
                        <a:pt x="38" y="2"/>
                      </a:moveTo>
                      <a:lnTo>
                        <a:pt x="38" y="170"/>
                      </a:lnTo>
                      <a:lnTo>
                        <a:pt x="2" y="170"/>
                      </a:lnTo>
                      <a:lnTo>
                        <a:pt x="0" y="173"/>
                      </a:lnTo>
                      <a:lnTo>
                        <a:pt x="1" y="175"/>
                      </a:lnTo>
                      <a:lnTo>
                        <a:pt x="40" y="174"/>
                      </a:lnTo>
                      <a:lnTo>
                        <a:pt x="39" y="0"/>
                      </a:lnTo>
                      <a:lnTo>
                        <a:pt x="3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09" name="Freeform 1894"/>
                <p:cNvSpPr>
                  <a:spLocks/>
                </p:cNvSpPr>
                <p:nvPr/>
              </p:nvSpPr>
              <p:spPr bwMode="auto">
                <a:xfrm>
                  <a:off x="939" y="3110"/>
                  <a:ext cx="89" cy="86"/>
                </a:xfrm>
                <a:custGeom>
                  <a:avLst/>
                  <a:gdLst>
                    <a:gd name="T0" fmla="*/ 0 w 177"/>
                    <a:gd name="T1" fmla="*/ 172 h 172"/>
                    <a:gd name="T2" fmla="*/ 0 w 177"/>
                    <a:gd name="T3" fmla="*/ 0 h 172"/>
                    <a:gd name="T4" fmla="*/ 38 w 177"/>
                    <a:gd name="T5" fmla="*/ 0 h 172"/>
                    <a:gd name="T6" fmla="*/ 38 w 177"/>
                    <a:gd name="T7" fmla="*/ 151 h 172"/>
                    <a:gd name="T8" fmla="*/ 177 w 177"/>
                    <a:gd name="T9" fmla="*/ 151 h 172"/>
                    <a:gd name="T10" fmla="*/ 177 w 177"/>
                    <a:gd name="T11" fmla="*/ 172 h 172"/>
                    <a:gd name="T12" fmla="*/ 0 w 177"/>
                    <a:gd name="T13" fmla="*/ 172 h 172"/>
                    <a:gd name="T14" fmla="*/ 0 w 177"/>
                    <a:gd name="T15" fmla="*/ 172 h 172"/>
                    <a:gd name="T16" fmla="*/ 0 60000 65536"/>
                    <a:gd name="T17" fmla="*/ 0 60000 65536"/>
                    <a:gd name="T18" fmla="*/ 0 60000 65536"/>
                    <a:gd name="T19" fmla="*/ 0 60000 65536"/>
                    <a:gd name="T20" fmla="*/ 0 60000 65536"/>
                    <a:gd name="T21" fmla="*/ 0 60000 65536"/>
                    <a:gd name="T22" fmla="*/ 0 60000 65536"/>
                    <a:gd name="T23" fmla="*/ 0 60000 65536"/>
                    <a:gd name="T24" fmla="*/ 0 w 177"/>
                    <a:gd name="T25" fmla="*/ 0 h 172"/>
                    <a:gd name="T26" fmla="*/ 177 w 177"/>
                    <a:gd name="T27" fmla="*/ 172 h 1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7" h="172">
                      <a:moveTo>
                        <a:pt x="0" y="172"/>
                      </a:moveTo>
                      <a:lnTo>
                        <a:pt x="0" y="0"/>
                      </a:lnTo>
                      <a:lnTo>
                        <a:pt x="38" y="0"/>
                      </a:lnTo>
                      <a:lnTo>
                        <a:pt x="38" y="151"/>
                      </a:lnTo>
                      <a:lnTo>
                        <a:pt x="177" y="151"/>
                      </a:lnTo>
                      <a:lnTo>
                        <a:pt x="177"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0" name="Freeform 1895"/>
                <p:cNvSpPr>
                  <a:spLocks/>
                </p:cNvSpPr>
                <p:nvPr/>
              </p:nvSpPr>
              <p:spPr bwMode="auto">
                <a:xfrm>
                  <a:off x="939" y="3110"/>
                  <a:ext cx="89" cy="86"/>
                </a:xfrm>
                <a:custGeom>
                  <a:avLst/>
                  <a:gdLst>
                    <a:gd name="T0" fmla="*/ 0 w 177"/>
                    <a:gd name="T1" fmla="*/ 172 h 172"/>
                    <a:gd name="T2" fmla="*/ 0 w 177"/>
                    <a:gd name="T3" fmla="*/ 0 h 172"/>
                    <a:gd name="T4" fmla="*/ 38 w 177"/>
                    <a:gd name="T5" fmla="*/ 0 h 172"/>
                    <a:gd name="T6" fmla="*/ 38 w 177"/>
                    <a:gd name="T7" fmla="*/ 151 h 172"/>
                    <a:gd name="T8" fmla="*/ 177 w 177"/>
                    <a:gd name="T9" fmla="*/ 151 h 172"/>
                    <a:gd name="T10" fmla="*/ 177 w 177"/>
                    <a:gd name="T11" fmla="*/ 172 h 172"/>
                    <a:gd name="T12" fmla="*/ 0 w 177"/>
                    <a:gd name="T13" fmla="*/ 172 h 172"/>
                    <a:gd name="T14" fmla="*/ 0 w 177"/>
                    <a:gd name="T15" fmla="*/ 172 h 172"/>
                    <a:gd name="T16" fmla="*/ 0 60000 65536"/>
                    <a:gd name="T17" fmla="*/ 0 60000 65536"/>
                    <a:gd name="T18" fmla="*/ 0 60000 65536"/>
                    <a:gd name="T19" fmla="*/ 0 60000 65536"/>
                    <a:gd name="T20" fmla="*/ 0 60000 65536"/>
                    <a:gd name="T21" fmla="*/ 0 60000 65536"/>
                    <a:gd name="T22" fmla="*/ 0 60000 65536"/>
                    <a:gd name="T23" fmla="*/ 0 60000 65536"/>
                    <a:gd name="T24" fmla="*/ 0 w 177"/>
                    <a:gd name="T25" fmla="*/ 0 h 172"/>
                    <a:gd name="T26" fmla="*/ 177 w 177"/>
                    <a:gd name="T27" fmla="*/ 172 h 1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7" h="172">
                      <a:moveTo>
                        <a:pt x="0" y="172"/>
                      </a:moveTo>
                      <a:lnTo>
                        <a:pt x="0" y="0"/>
                      </a:lnTo>
                      <a:lnTo>
                        <a:pt x="38" y="0"/>
                      </a:lnTo>
                      <a:lnTo>
                        <a:pt x="38" y="151"/>
                      </a:lnTo>
                      <a:lnTo>
                        <a:pt x="177" y="151"/>
                      </a:lnTo>
                      <a:lnTo>
                        <a:pt x="177"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11" name="Freeform 1896"/>
                <p:cNvSpPr>
                  <a:spLocks/>
                </p:cNvSpPr>
                <p:nvPr/>
              </p:nvSpPr>
              <p:spPr bwMode="auto">
                <a:xfrm>
                  <a:off x="938" y="3110"/>
                  <a:ext cx="20" cy="86"/>
                </a:xfrm>
                <a:custGeom>
                  <a:avLst/>
                  <a:gdLst>
                    <a:gd name="T0" fmla="*/ 0 w 40"/>
                    <a:gd name="T1" fmla="*/ 173 h 173"/>
                    <a:gd name="T2" fmla="*/ 3 w 40"/>
                    <a:gd name="T3" fmla="*/ 173 h 173"/>
                    <a:gd name="T4" fmla="*/ 3 w 40"/>
                    <a:gd name="T5" fmla="*/ 2 h 173"/>
                    <a:gd name="T6" fmla="*/ 38 w 40"/>
                    <a:gd name="T7" fmla="*/ 2 h 173"/>
                    <a:gd name="T8" fmla="*/ 40 w 40"/>
                    <a:gd name="T9" fmla="*/ 0 h 173"/>
                    <a:gd name="T10" fmla="*/ 0 w 40"/>
                    <a:gd name="T11" fmla="*/ 1 h 173"/>
                    <a:gd name="T12" fmla="*/ 0 w 40"/>
                    <a:gd name="T13" fmla="*/ 173 h 173"/>
                    <a:gd name="T14" fmla="*/ 0 60000 65536"/>
                    <a:gd name="T15" fmla="*/ 0 60000 65536"/>
                    <a:gd name="T16" fmla="*/ 0 60000 65536"/>
                    <a:gd name="T17" fmla="*/ 0 60000 65536"/>
                    <a:gd name="T18" fmla="*/ 0 60000 65536"/>
                    <a:gd name="T19" fmla="*/ 0 60000 65536"/>
                    <a:gd name="T20" fmla="*/ 0 60000 65536"/>
                    <a:gd name="T21" fmla="*/ 0 w 40"/>
                    <a:gd name="T22" fmla="*/ 0 h 173"/>
                    <a:gd name="T23" fmla="*/ 40 w 40"/>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173">
                      <a:moveTo>
                        <a:pt x="0" y="173"/>
                      </a:moveTo>
                      <a:lnTo>
                        <a:pt x="3" y="173"/>
                      </a:lnTo>
                      <a:lnTo>
                        <a:pt x="3" y="2"/>
                      </a:lnTo>
                      <a:lnTo>
                        <a:pt x="38" y="2"/>
                      </a:lnTo>
                      <a:lnTo>
                        <a:pt x="40"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2" name="Freeform 1897"/>
                <p:cNvSpPr>
                  <a:spLocks/>
                </p:cNvSpPr>
                <p:nvPr/>
              </p:nvSpPr>
              <p:spPr bwMode="auto">
                <a:xfrm>
                  <a:off x="957" y="3110"/>
                  <a:ext cx="71" cy="87"/>
                </a:xfrm>
                <a:custGeom>
                  <a:avLst/>
                  <a:gdLst>
                    <a:gd name="T0" fmla="*/ 0 w 142"/>
                    <a:gd name="T1" fmla="*/ 2 h 174"/>
                    <a:gd name="T2" fmla="*/ 0 w 142"/>
                    <a:gd name="T3" fmla="*/ 152 h 174"/>
                    <a:gd name="T4" fmla="*/ 140 w 142"/>
                    <a:gd name="T5" fmla="*/ 153 h 174"/>
                    <a:gd name="T6" fmla="*/ 140 w 142"/>
                    <a:gd name="T7" fmla="*/ 170 h 174"/>
                    <a:gd name="T8" fmla="*/ 142 w 142"/>
                    <a:gd name="T9" fmla="*/ 174 h 174"/>
                    <a:gd name="T10" fmla="*/ 141 w 142"/>
                    <a:gd name="T11" fmla="*/ 151 h 174"/>
                    <a:gd name="T12" fmla="*/ 3 w 142"/>
                    <a:gd name="T13" fmla="*/ 151 h 174"/>
                    <a:gd name="T14" fmla="*/ 2 w 142"/>
                    <a:gd name="T15" fmla="*/ 0 h 174"/>
                    <a:gd name="T16" fmla="*/ 0 w 142"/>
                    <a:gd name="T17" fmla="*/ 2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2"/>
                    <a:gd name="T28" fmla="*/ 0 h 174"/>
                    <a:gd name="T29" fmla="*/ 142 w 142"/>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2" h="174">
                      <a:moveTo>
                        <a:pt x="0" y="2"/>
                      </a:moveTo>
                      <a:lnTo>
                        <a:pt x="0" y="152"/>
                      </a:lnTo>
                      <a:lnTo>
                        <a:pt x="140" y="153"/>
                      </a:lnTo>
                      <a:lnTo>
                        <a:pt x="140" y="170"/>
                      </a:lnTo>
                      <a:lnTo>
                        <a:pt x="142" y="174"/>
                      </a:lnTo>
                      <a:lnTo>
                        <a:pt x="141" y="151"/>
                      </a:lnTo>
                      <a:lnTo>
                        <a:pt x="3" y="151"/>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3" name="Freeform 1898"/>
                <p:cNvSpPr>
                  <a:spLocks/>
                </p:cNvSpPr>
                <p:nvPr/>
              </p:nvSpPr>
              <p:spPr bwMode="auto">
                <a:xfrm>
                  <a:off x="938" y="3195"/>
                  <a:ext cx="90" cy="2"/>
                </a:xfrm>
                <a:custGeom>
                  <a:avLst/>
                  <a:gdLst>
                    <a:gd name="T0" fmla="*/ 178 w 180"/>
                    <a:gd name="T1" fmla="*/ 0 h 5"/>
                    <a:gd name="T2" fmla="*/ 3 w 180"/>
                    <a:gd name="T3" fmla="*/ 0 h 5"/>
                    <a:gd name="T4" fmla="*/ 0 w 180"/>
                    <a:gd name="T5" fmla="*/ 3 h 5"/>
                    <a:gd name="T6" fmla="*/ 2 w 180"/>
                    <a:gd name="T7" fmla="*/ 5 h 5"/>
                    <a:gd name="T8" fmla="*/ 180 w 180"/>
                    <a:gd name="T9" fmla="*/ 4 h 5"/>
                    <a:gd name="T10" fmla="*/ 178 w 180"/>
                    <a:gd name="T11" fmla="*/ 0 h 5"/>
                    <a:gd name="T12" fmla="*/ 0 60000 65536"/>
                    <a:gd name="T13" fmla="*/ 0 60000 65536"/>
                    <a:gd name="T14" fmla="*/ 0 60000 65536"/>
                    <a:gd name="T15" fmla="*/ 0 60000 65536"/>
                    <a:gd name="T16" fmla="*/ 0 60000 65536"/>
                    <a:gd name="T17" fmla="*/ 0 60000 65536"/>
                    <a:gd name="T18" fmla="*/ 0 w 180"/>
                    <a:gd name="T19" fmla="*/ 0 h 5"/>
                    <a:gd name="T20" fmla="*/ 180 w 18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80" h="5">
                      <a:moveTo>
                        <a:pt x="178" y="0"/>
                      </a:moveTo>
                      <a:lnTo>
                        <a:pt x="3" y="0"/>
                      </a:lnTo>
                      <a:lnTo>
                        <a:pt x="0" y="3"/>
                      </a:lnTo>
                      <a:lnTo>
                        <a:pt x="2" y="5"/>
                      </a:lnTo>
                      <a:lnTo>
                        <a:pt x="180" y="4"/>
                      </a:lnTo>
                      <a:lnTo>
                        <a:pt x="1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4" name="Freeform 1899"/>
                <p:cNvSpPr>
                  <a:spLocks/>
                </p:cNvSpPr>
                <p:nvPr/>
              </p:nvSpPr>
              <p:spPr bwMode="auto">
                <a:xfrm>
                  <a:off x="1050" y="3110"/>
                  <a:ext cx="111" cy="87"/>
                </a:xfrm>
                <a:custGeom>
                  <a:avLst/>
                  <a:gdLst>
                    <a:gd name="T0" fmla="*/ 222 w 222"/>
                    <a:gd name="T1" fmla="*/ 99 h 174"/>
                    <a:gd name="T2" fmla="*/ 222 w 222"/>
                    <a:gd name="T3" fmla="*/ 111 h 174"/>
                    <a:gd name="T4" fmla="*/ 220 w 222"/>
                    <a:gd name="T5" fmla="*/ 122 h 174"/>
                    <a:gd name="T6" fmla="*/ 217 w 222"/>
                    <a:gd name="T7" fmla="*/ 131 h 174"/>
                    <a:gd name="T8" fmla="*/ 212 w 222"/>
                    <a:gd name="T9" fmla="*/ 140 h 174"/>
                    <a:gd name="T10" fmla="*/ 207 w 222"/>
                    <a:gd name="T11" fmla="*/ 147 h 174"/>
                    <a:gd name="T12" fmla="*/ 199 w 222"/>
                    <a:gd name="T13" fmla="*/ 153 h 174"/>
                    <a:gd name="T14" fmla="*/ 190 w 222"/>
                    <a:gd name="T15" fmla="*/ 159 h 174"/>
                    <a:gd name="T16" fmla="*/ 177 w 222"/>
                    <a:gd name="T17" fmla="*/ 165 h 174"/>
                    <a:gd name="T18" fmla="*/ 165 w 222"/>
                    <a:gd name="T19" fmla="*/ 168 h 174"/>
                    <a:gd name="T20" fmla="*/ 149 w 222"/>
                    <a:gd name="T21" fmla="*/ 172 h 174"/>
                    <a:gd name="T22" fmla="*/ 131 w 222"/>
                    <a:gd name="T23" fmla="*/ 173 h 174"/>
                    <a:gd name="T24" fmla="*/ 112 w 222"/>
                    <a:gd name="T25" fmla="*/ 174 h 174"/>
                    <a:gd name="T26" fmla="*/ 93 w 222"/>
                    <a:gd name="T27" fmla="*/ 173 h 174"/>
                    <a:gd name="T28" fmla="*/ 76 w 222"/>
                    <a:gd name="T29" fmla="*/ 172 h 174"/>
                    <a:gd name="T30" fmla="*/ 60 w 222"/>
                    <a:gd name="T31" fmla="*/ 169 h 174"/>
                    <a:gd name="T32" fmla="*/ 46 w 222"/>
                    <a:gd name="T33" fmla="*/ 166 h 174"/>
                    <a:gd name="T34" fmla="*/ 35 w 222"/>
                    <a:gd name="T35" fmla="*/ 161 h 174"/>
                    <a:gd name="T36" fmla="*/ 25 w 222"/>
                    <a:gd name="T37" fmla="*/ 155 h 174"/>
                    <a:gd name="T38" fmla="*/ 17 w 222"/>
                    <a:gd name="T39" fmla="*/ 149 h 174"/>
                    <a:gd name="T40" fmla="*/ 10 w 222"/>
                    <a:gd name="T41" fmla="*/ 142 h 174"/>
                    <a:gd name="T42" fmla="*/ 7 w 222"/>
                    <a:gd name="T43" fmla="*/ 132 h 174"/>
                    <a:gd name="T44" fmla="*/ 3 w 222"/>
                    <a:gd name="T45" fmla="*/ 123 h 174"/>
                    <a:gd name="T46" fmla="*/ 1 w 222"/>
                    <a:gd name="T47" fmla="*/ 112 h 174"/>
                    <a:gd name="T48" fmla="*/ 0 w 222"/>
                    <a:gd name="T49" fmla="*/ 99 h 174"/>
                    <a:gd name="T50" fmla="*/ 37 w 222"/>
                    <a:gd name="T51" fmla="*/ 99 h 174"/>
                    <a:gd name="T52" fmla="*/ 38 w 222"/>
                    <a:gd name="T53" fmla="*/ 108 h 174"/>
                    <a:gd name="T54" fmla="*/ 39 w 222"/>
                    <a:gd name="T55" fmla="*/ 117 h 174"/>
                    <a:gd name="T56" fmla="*/ 41 w 222"/>
                    <a:gd name="T57" fmla="*/ 125 h 174"/>
                    <a:gd name="T58" fmla="*/ 44 w 222"/>
                    <a:gd name="T59" fmla="*/ 132 h 174"/>
                    <a:gd name="T60" fmla="*/ 48 w 222"/>
                    <a:gd name="T61" fmla="*/ 137 h 174"/>
                    <a:gd name="T62" fmla="*/ 54 w 222"/>
                    <a:gd name="T63" fmla="*/ 142 h 174"/>
                    <a:gd name="T64" fmla="*/ 61 w 222"/>
                    <a:gd name="T65" fmla="*/ 145 h 174"/>
                    <a:gd name="T66" fmla="*/ 68 w 222"/>
                    <a:gd name="T67" fmla="*/ 149 h 174"/>
                    <a:gd name="T68" fmla="*/ 77 w 222"/>
                    <a:gd name="T69" fmla="*/ 151 h 174"/>
                    <a:gd name="T70" fmla="*/ 86 w 222"/>
                    <a:gd name="T71" fmla="*/ 152 h 174"/>
                    <a:gd name="T72" fmla="*/ 97 w 222"/>
                    <a:gd name="T73" fmla="*/ 153 h 174"/>
                    <a:gd name="T74" fmla="*/ 108 w 222"/>
                    <a:gd name="T75" fmla="*/ 154 h 174"/>
                    <a:gd name="T76" fmla="*/ 128 w 222"/>
                    <a:gd name="T77" fmla="*/ 153 h 174"/>
                    <a:gd name="T78" fmla="*/ 144 w 222"/>
                    <a:gd name="T79" fmla="*/ 151 h 174"/>
                    <a:gd name="T80" fmla="*/ 158 w 222"/>
                    <a:gd name="T81" fmla="*/ 147 h 174"/>
                    <a:gd name="T82" fmla="*/ 167 w 222"/>
                    <a:gd name="T83" fmla="*/ 143 h 174"/>
                    <a:gd name="T84" fmla="*/ 175 w 222"/>
                    <a:gd name="T85" fmla="*/ 135 h 174"/>
                    <a:gd name="T86" fmla="*/ 181 w 222"/>
                    <a:gd name="T87" fmla="*/ 125 h 174"/>
                    <a:gd name="T88" fmla="*/ 184 w 222"/>
                    <a:gd name="T89" fmla="*/ 113 h 174"/>
                    <a:gd name="T90" fmla="*/ 184 w 222"/>
                    <a:gd name="T91" fmla="*/ 99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74"/>
                    <a:gd name="T140" fmla="*/ 222 w 222"/>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74">
                      <a:moveTo>
                        <a:pt x="184" y="0"/>
                      </a:moveTo>
                      <a:lnTo>
                        <a:pt x="222" y="0"/>
                      </a:lnTo>
                      <a:lnTo>
                        <a:pt x="222" y="99"/>
                      </a:lnTo>
                      <a:lnTo>
                        <a:pt x="222" y="102"/>
                      </a:lnTo>
                      <a:lnTo>
                        <a:pt x="222" y="107"/>
                      </a:lnTo>
                      <a:lnTo>
                        <a:pt x="222" y="111"/>
                      </a:lnTo>
                      <a:lnTo>
                        <a:pt x="221" y="115"/>
                      </a:lnTo>
                      <a:lnTo>
                        <a:pt x="221" y="119"/>
                      </a:lnTo>
                      <a:lnTo>
                        <a:pt x="220" y="122"/>
                      </a:lnTo>
                      <a:lnTo>
                        <a:pt x="219" y="125"/>
                      </a:lnTo>
                      <a:lnTo>
                        <a:pt x="218" y="129"/>
                      </a:lnTo>
                      <a:lnTo>
                        <a:pt x="217" y="131"/>
                      </a:lnTo>
                      <a:lnTo>
                        <a:pt x="215" y="135"/>
                      </a:lnTo>
                      <a:lnTo>
                        <a:pt x="214" y="137"/>
                      </a:lnTo>
                      <a:lnTo>
                        <a:pt x="212" y="140"/>
                      </a:lnTo>
                      <a:lnTo>
                        <a:pt x="211" y="143"/>
                      </a:lnTo>
                      <a:lnTo>
                        <a:pt x="209" y="145"/>
                      </a:lnTo>
                      <a:lnTo>
                        <a:pt x="207" y="147"/>
                      </a:lnTo>
                      <a:lnTo>
                        <a:pt x="205" y="150"/>
                      </a:lnTo>
                      <a:lnTo>
                        <a:pt x="202" y="151"/>
                      </a:lnTo>
                      <a:lnTo>
                        <a:pt x="199" y="153"/>
                      </a:lnTo>
                      <a:lnTo>
                        <a:pt x="196" y="155"/>
                      </a:lnTo>
                      <a:lnTo>
                        <a:pt x="194" y="158"/>
                      </a:lnTo>
                      <a:lnTo>
                        <a:pt x="190" y="159"/>
                      </a:lnTo>
                      <a:lnTo>
                        <a:pt x="186" y="161"/>
                      </a:lnTo>
                      <a:lnTo>
                        <a:pt x="182" y="162"/>
                      </a:lnTo>
                      <a:lnTo>
                        <a:pt x="177" y="165"/>
                      </a:lnTo>
                      <a:lnTo>
                        <a:pt x="174" y="166"/>
                      </a:lnTo>
                      <a:lnTo>
                        <a:pt x="169" y="167"/>
                      </a:lnTo>
                      <a:lnTo>
                        <a:pt x="165" y="168"/>
                      </a:lnTo>
                      <a:lnTo>
                        <a:pt x="159" y="169"/>
                      </a:lnTo>
                      <a:lnTo>
                        <a:pt x="154" y="170"/>
                      </a:lnTo>
                      <a:lnTo>
                        <a:pt x="149" y="172"/>
                      </a:lnTo>
                      <a:lnTo>
                        <a:pt x="143" y="172"/>
                      </a:lnTo>
                      <a:lnTo>
                        <a:pt x="137" y="173"/>
                      </a:lnTo>
                      <a:lnTo>
                        <a:pt x="131" y="173"/>
                      </a:lnTo>
                      <a:lnTo>
                        <a:pt x="126" y="173"/>
                      </a:lnTo>
                      <a:lnTo>
                        <a:pt x="119" y="173"/>
                      </a:lnTo>
                      <a:lnTo>
                        <a:pt x="112" y="174"/>
                      </a:lnTo>
                      <a:lnTo>
                        <a:pt x="106" y="173"/>
                      </a:lnTo>
                      <a:lnTo>
                        <a:pt x="99" y="173"/>
                      </a:lnTo>
                      <a:lnTo>
                        <a:pt x="93" y="173"/>
                      </a:lnTo>
                      <a:lnTo>
                        <a:pt x="88" y="173"/>
                      </a:lnTo>
                      <a:lnTo>
                        <a:pt x="82" y="172"/>
                      </a:lnTo>
                      <a:lnTo>
                        <a:pt x="76" y="172"/>
                      </a:lnTo>
                      <a:lnTo>
                        <a:pt x="70" y="170"/>
                      </a:lnTo>
                      <a:lnTo>
                        <a:pt x="66" y="169"/>
                      </a:lnTo>
                      <a:lnTo>
                        <a:pt x="60" y="169"/>
                      </a:lnTo>
                      <a:lnTo>
                        <a:pt x="55" y="168"/>
                      </a:lnTo>
                      <a:lnTo>
                        <a:pt x="51" y="167"/>
                      </a:lnTo>
                      <a:lnTo>
                        <a:pt x="46" y="166"/>
                      </a:lnTo>
                      <a:lnTo>
                        <a:pt x="43" y="164"/>
                      </a:lnTo>
                      <a:lnTo>
                        <a:pt x="39" y="162"/>
                      </a:lnTo>
                      <a:lnTo>
                        <a:pt x="35" y="161"/>
                      </a:lnTo>
                      <a:lnTo>
                        <a:pt x="31" y="159"/>
                      </a:lnTo>
                      <a:lnTo>
                        <a:pt x="28" y="157"/>
                      </a:lnTo>
                      <a:lnTo>
                        <a:pt x="25" y="155"/>
                      </a:lnTo>
                      <a:lnTo>
                        <a:pt x="22" y="153"/>
                      </a:lnTo>
                      <a:lnTo>
                        <a:pt x="20" y="151"/>
                      </a:lnTo>
                      <a:lnTo>
                        <a:pt x="17" y="149"/>
                      </a:lnTo>
                      <a:lnTo>
                        <a:pt x="15" y="146"/>
                      </a:lnTo>
                      <a:lnTo>
                        <a:pt x="13" y="144"/>
                      </a:lnTo>
                      <a:lnTo>
                        <a:pt x="10" y="142"/>
                      </a:lnTo>
                      <a:lnTo>
                        <a:pt x="9" y="138"/>
                      </a:lnTo>
                      <a:lnTo>
                        <a:pt x="8" y="136"/>
                      </a:lnTo>
                      <a:lnTo>
                        <a:pt x="7" y="132"/>
                      </a:lnTo>
                      <a:lnTo>
                        <a:pt x="5" y="130"/>
                      </a:lnTo>
                      <a:lnTo>
                        <a:pt x="5" y="127"/>
                      </a:lnTo>
                      <a:lnTo>
                        <a:pt x="3" y="123"/>
                      </a:lnTo>
                      <a:lnTo>
                        <a:pt x="2" y="120"/>
                      </a:lnTo>
                      <a:lnTo>
                        <a:pt x="1" y="115"/>
                      </a:lnTo>
                      <a:lnTo>
                        <a:pt x="1" y="112"/>
                      </a:lnTo>
                      <a:lnTo>
                        <a:pt x="1" y="107"/>
                      </a:lnTo>
                      <a:lnTo>
                        <a:pt x="1" y="102"/>
                      </a:lnTo>
                      <a:lnTo>
                        <a:pt x="0" y="99"/>
                      </a:lnTo>
                      <a:lnTo>
                        <a:pt x="0" y="0"/>
                      </a:lnTo>
                      <a:lnTo>
                        <a:pt x="37" y="0"/>
                      </a:lnTo>
                      <a:lnTo>
                        <a:pt x="37" y="99"/>
                      </a:lnTo>
                      <a:lnTo>
                        <a:pt x="38" y="102"/>
                      </a:lnTo>
                      <a:lnTo>
                        <a:pt x="38" y="106"/>
                      </a:lnTo>
                      <a:lnTo>
                        <a:pt x="38" y="108"/>
                      </a:lnTo>
                      <a:lnTo>
                        <a:pt x="38" y="112"/>
                      </a:lnTo>
                      <a:lnTo>
                        <a:pt x="39" y="115"/>
                      </a:lnTo>
                      <a:lnTo>
                        <a:pt x="39" y="117"/>
                      </a:lnTo>
                      <a:lnTo>
                        <a:pt x="40" y="121"/>
                      </a:lnTo>
                      <a:lnTo>
                        <a:pt x="40" y="123"/>
                      </a:lnTo>
                      <a:lnTo>
                        <a:pt x="41" y="125"/>
                      </a:lnTo>
                      <a:lnTo>
                        <a:pt x="43" y="128"/>
                      </a:lnTo>
                      <a:lnTo>
                        <a:pt x="44" y="130"/>
                      </a:lnTo>
                      <a:lnTo>
                        <a:pt x="44" y="132"/>
                      </a:lnTo>
                      <a:lnTo>
                        <a:pt x="46" y="134"/>
                      </a:lnTo>
                      <a:lnTo>
                        <a:pt x="47" y="135"/>
                      </a:lnTo>
                      <a:lnTo>
                        <a:pt x="48" y="137"/>
                      </a:lnTo>
                      <a:lnTo>
                        <a:pt x="51" y="138"/>
                      </a:lnTo>
                      <a:lnTo>
                        <a:pt x="52" y="139"/>
                      </a:lnTo>
                      <a:lnTo>
                        <a:pt x="54" y="142"/>
                      </a:lnTo>
                      <a:lnTo>
                        <a:pt x="56" y="143"/>
                      </a:lnTo>
                      <a:lnTo>
                        <a:pt x="59" y="144"/>
                      </a:lnTo>
                      <a:lnTo>
                        <a:pt x="61" y="145"/>
                      </a:lnTo>
                      <a:lnTo>
                        <a:pt x="63" y="146"/>
                      </a:lnTo>
                      <a:lnTo>
                        <a:pt x="66" y="147"/>
                      </a:lnTo>
                      <a:lnTo>
                        <a:pt x="68" y="149"/>
                      </a:lnTo>
                      <a:lnTo>
                        <a:pt x="71" y="149"/>
                      </a:lnTo>
                      <a:lnTo>
                        <a:pt x="74" y="150"/>
                      </a:lnTo>
                      <a:lnTo>
                        <a:pt x="77" y="151"/>
                      </a:lnTo>
                      <a:lnTo>
                        <a:pt x="81" y="151"/>
                      </a:lnTo>
                      <a:lnTo>
                        <a:pt x="83" y="152"/>
                      </a:lnTo>
                      <a:lnTo>
                        <a:pt x="86" y="152"/>
                      </a:lnTo>
                      <a:lnTo>
                        <a:pt x="90" y="153"/>
                      </a:lnTo>
                      <a:lnTo>
                        <a:pt x="93" y="153"/>
                      </a:lnTo>
                      <a:lnTo>
                        <a:pt x="97" y="153"/>
                      </a:lnTo>
                      <a:lnTo>
                        <a:pt x="101" y="153"/>
                      </a:lnTo>
                      <a:lnTo>
                        <a:pt x="105" y="153"/>
                      </a:lnTo>
                      <a:lnTo>
                        <a:pt x="108" y="154"/>
                      </a:lnTo>
                      <a:lnTo>
                        <a:pt x="115" y="153"/>
                      </a:lnTo>
                      <a:lnTo>
                        <a:pt x="122" y="153"/>
                      </a:lnTo>
                      <a:lnTo>
                        <a:pt x="128" y="153"/>
                      </a:lnTo>
                      <a:lnTo>
                        <a:pt x="134" y="152"/>
                      </a:lnTo>
                      <a:lnTo>
                        <a:pt x="139" y="152"/>
                      </a:lnTo>
                      <a:lnTo>
                        <a:pt x="144" y="151"/>
                      </a:lnTo>
                      <a:lnTo>
                        <a:pt x="149" y="150"/>
                      </a:lnTo>
                      <a:lnTo>
                        <a:pt x="153" y="149"/>
                      </a:lnTo>
                      <a:lnTo>
                        <a:pt x="158" y="147"/>
                      </a:lnTo>
                      <a:lnTo>
                        <a:pt x="161" y="146"/>
                      </a:lnTo>
                      <a:lnTo>
                        <a:pt x="165" y="144"/>
                      </a:lnTo>
                      <a:lnTo>
                        <a:pt x="167" y="143"/>
                      </a:lnTo>
                      <a:lnTo>
                        <a:pt x="171" y="140"/>
                      </a:lnTo>
                      <a:lnTo>
                        <a:pt x="173" y="138"/>
                      </a:lnTo>
                      <a:lnTo>
                        <a:pt x="175" y="135"/>
                      </a:lnTo>
                      <a:lnTo>
                        <a:pt x="177" y="132"/>
                      </a:lnTo>
                      <a:lnTo>
                        <a:pt x="179" y="129"/>
                      </a:lnTo>
                      <a:lnTo>
                        <a:pt x="181" y="125"/>
                      </a:lnTo>
                      <a:lnTo>
                        <a:pt x="182" y="122"/>
                      </a:lnTo>
                      <a:lnTo>
                        <a:pt x="183" y="117"/>
                      </a:lnTo>
                      <a:lnTo>
                        <a:pt x="184" y="113"/>
                      </a:lnTo>
                      <a:lnTo>
                        <a:pt x="184" y="108"/>
                      </a:lnTo>
                      <a:lnTo>
                        <a:pt x="184" y="104"/>
                      </a:lnTo>
                      <a:lnTo>
                        <a:pt x="184" y="99"/>
                      </a:lnTo>
                      <a:lnTo>
                        <a:pt x="184" y="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5" name="Freeform 1900"/>
                <p:cNvSpPr>
                  <a:spLocks/>
                </p:cNvSpPr>
                <p:nvPr/>
              </p:nvSpPr>
              <p:spPr bwMode="auto">
                <a:xfrm>
                  <a:off x="1050" y="3110"/>
                  <a:ext cx="111" cy="87"/>
                </a:xfrm>
                <a:custGeom>
                  <a:avLst/>
                  <a:gdLst>
                    <a:gd name="T0" fmla="*/ 222 w 222"/>
                    <a:gd name="T1" fmla="*/ 99 h 174"/>
                    <a:gd name="T2" fmla="*/ 222 w 222"/>
                    <a:gd name="T3" fmla="*/ 111 h 174"/>
                    <a:gd name="T4" fmla="*/ 220 w 222"/>
                    <a:gd name="T5" fmla="*/ 122 h 174"/>
                    <a:gd name="T6" fmla="*/ 217 w 222"/>
                    <a:gd name="T7" fmla="*/ 131 h 174"/>
                    <a:gd name="T8" fmla="*/ 212 w 222"/>
                    <a:gd name="T9" fmla="*/ 140 h 174"/>
                    <a:gd name="T10" fmla="*/ 207 w 222"/>
                    <a:gd name="T11" fmla="*/ 147 h 174"/>
                    <a:gd name="T12" fmla="*/ 199 w 222"/>
                    <a:gd name="T13" fmla="*/ 153 h 174"/>
                    <a:gd name="T14" fmla="*/ 190 w 222"/>
                    <a:gd name="T15" fmla="*/ 159 h 174"/>
                    <a:gd name="T16" fmla="*/ 177 w 222"/>
                    <a:gd name="T17" fmla="*/ 165 h 174"/>
                    <a:gd name="T18" fmla="*/ 165 w 222"/>
                    <a:gd name="T19" fmla="*/ 168 h 174"/>
                    <a:gd name="T20" fmla="*/ 149 w 222"/>
                    <a:gd name="T21" fmla="*/ 172 h 174"/>
                    <a:gd name="T22" fmla="*/ 131 w 222"/>
                    <a:gd name="T23" fmla="*/ 173 h 174"/>
                    <a:gd name="T24" fmla="*/ 112 w 222"/>
                    <a:gd name="T25" fmla="*/ 174 h 174"/>
                    <a:gd name="T26" fmla="*/ 93 w 222"/>
                    <a:gd name="T27" fmla="*/ 173 h 174"/>
                    <a:gd name="T28" fmla="*/ 76 w 222"/>
                    <a:gd name="T29" fmla="*/ 172 h 174"/>
                    <a:gd name="T30" fmla="*/ 60 w 222"/>
                    <a:gd name="T31" fmla="*/ 169 h 174"/>
                    <a:gd name="T32" fmla="*/ 46 w 222"/>
                    <a:gd name="T33" fmla="*/ 166 h 174"/>
                    <a:gd name="T34" fmla="*/ 35 w 222"/>
                    <a:gd name="T35" fmla="*/ 161 h 174"/>
                    <a:gd name="T36" fmla="*/ 25 w 222"/>
                    <a:gd name="T37" fmla="*/ 155 h 174"/>
                    <a:gd name="T38" fmla="*/ 17 w 222"/>
                    <a:gd name="T39" fmla="*/ 149 h 174"/>
                    <a:gd name="T40" fmla="*/ 10 w 222"/>
                    <a:gd name="T41" fmla="*/ 142 h 174"/>
                    <a:gd name="T42" fmla="*/ 7 w 222"/>
                    <a:gd name="T43" fmla="*/ 132 h 174"/>
                    <a:gd name="T44" fmla="*/ 3 w 222"/>
                    <a:gd name="T45" fmla="*/ 123 h 174"/>
                    <a:gd name="T46" fmla="*/ 1 w 222"/>
                    <a:gd name="T47" fmla="*/ 112 h 174"/>
                    <a:gd name="T48" fmla="*/ 0 w 222"/>
                    <a:gd name="T49" fmla="*/ 99 h 174"/>
                    <a:gd name="T50" fmla="*/ 37 w 222"/>
                    <a:gd name="T51" fmla="*/ 99 h 174"/>
                    <a:gd name="T52" fmla="*/ 38 w 222"/>
                    <a:gd name="T53" fmla="*/ 108 h 174"/>
                    <a:gd name="T54" fmla="*/ 39 w 222"/>
                    <a:gd name="T55" fmla="*/ 117 h 174"/>
                    <a:gd name="T56" fmla="*/ 41 w 222"/>
                    <a:gd name="T57" fmla="*/ 125 h 174"/>
                    <a:gd name="T58" fmla="*/ 44 w 222"/>
                    <a:gd name="T59" fmla="*/ 132 h 174"/>
                    <a:gd name="T60" fmla="*/ 48 w 222"/>
                    <a:gd name="T61" fmla="*/ 137 h 174"/>
                    <a:gd name="T62" fmla="*/ 54 w 222"/>
                    <a:gd name="T63" fmla="*/ 142 h 174"/>
                    <a:gd name="T64" fmla="*/ 61 w 222"/>
                    <a:gd name="T65" fmla="*/ 145 h 174"/>
                    <a:gd name="T66" fmla="*/ 68 w 222"/>
                    <a:gd name="T67" fmla="*/ 149 h 174"/>
                    <a:gd name="T68" fmla="*/ 77 w 222"/>
                    <a:gd name="T69" fmla="*/ 151 h 174"/>
                    <a:gd name="T70" fmla="*/ 86 w 222"/>
                    <a:gd name="T71" fmla="*/ 152 h 174"/>
                    <a:gd name="T72" fmla="*/ 97 w 222"/>
                    <a:gd name="T73" fmla="*/ 153 h 174"/>
                    <a:gd name="T74" fmla="*/ 108 w 222"/>
                    <a:gd name="T75" fmla="*/ 154 h 174"/>
                    <a:gd name="T76" fmla="*/ 128 w 222"/>
                    <a:gd name="T77" fmla="*/ 153 h 174"/>
                    <a:gd name="T78" fmla="*/ 144 w 222"/>
                    <a:gd name="T79" fmla="*/ 151 h 174"/>
                    <a:gd name="T80" fmla="*/ 158 w 222"/>
                    <a:gd name="T81" fmla="*/ 147 h 174"/>
                    <a:gd name="T82" fmla="*/ 167 w 222"/>
                    <a:gd name="T83" fmla="*/ 143 h 174"/>
                    <a:gd name="T84" fmla="*/ 175 w 222"/>
                    <a:gd name="T85" fmla="*/ 135 h 174"/>
                    <a:gd name="T86" fmla="*/ 181 w 222"/>
                    <a:gd name="T87" fmla="*/ 125 h 174"/>
                    <a:gd name="T88" fmla="*/ 184 w 222"/>
                    <a:gd name="T89" fmla="*/ 113 h 174"/>
                    <a:gd name="T90" fmla="*/ 184 w 222"/>
                    <a:gd name="T91" fmla="*/ 99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74"/>
                    <a:gd name="T140" fmla="*/ 222 w 222"/>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74">
                      <a:moveTo>
                        <a:pt x="184" y="0"/>
                      </a:moveTo>
                      <a:lnTo>
                        <a:pt x="222" y="0"/>
                      </a:lnTo>
                      <a:lnTo>
                        <a:pt x="222" y="99"/>
                      </a:lnTo>
                      <a:lnTo>
                        <a:pt x="222" y="102"/>
                      </a:lnTo>
                      <a:lnTo>
                        <a:pt x="222" y="107"/>
                      </a:lnTo>
                      <a:lnTo>
                        <a:pt x="222" y="111"/>
                      </a:lnTo>
                      <a:lnTo>
                        <a:pt x="221" y="115"/>
                      </a:lnTo>
                      <a:lnTo>
                        <a:pt x="221" y="119"/>
                      </a:lnTo>
                      <a:lnTo>
                        <a:pt x="220" y="122"/>
                      </a:lnTo>
                      <a:lnTo>
                        <a:pt x="219" y="125"/>
                      </a:lnTo>
                      <a:lnTo>
                        <a:pt x="218" y="129"/>
                      </a:lnTo>
                      <a:lnTo>
                        <a:pt x="217" y="131"/>
                      </a:lnTo>
                      <a:lnTo>
                        <a:pt x="215" y="135"/>
                      </a:lnTo>
                      <a:lnTo>
                        <a:pt x="214" y="137"/>
                      </a:lnTo>
                      <a:lnTo>
                        <a:pt x="212" y="140"/>
                      </a:lnTo>
                      <a:lnTo>
                        <a:pt x="211" y="143"/>
                      </a:lnTo>
                      <a:lnTo>
                        <a:pt x="209" y="145"/>
                      </a:lnTo>
                      <a:lnTo>
                        <a:pt x="207" y="147"/>
                      </a:lnTo>
                      <a:lnTo>
                        <a:pt x="205" y="150"/>
                      </a:lnTo>
                      <a:lnTo>
                        <a:pt x="202" y="151"/>
                      </a:lnTo>
                      <a:lnTo>
                        <a:pt x="199" y="153"/>
                      </a:lnTo>
                      <a:lnTo>
                        <a:pt x="196" y="155"/>
                      </a:lnTo>
                      <a:lnTo>
                        <a:pt x="194" y="158"/>
                      </a:lnTo>
                      <a:lnTo>
                        <a:pt x="190" y="159"/>
                      </a:lnTo>
                      <a:lnTo>
                        <a:pt x="186" y="161"/>
                      </a:lnTo>
                      <a:lnTo>
                        <a:pt x="182" y="162"/>
                      </a:lnTo>
                      <a:lnTo>
                        <a:pt x="177" y="165"/>
                      </a:lnTo>
                      <a:lnTo>
                        <a:pt x="174" y="166"/>
                      </a:lnTo>
                      <a:lnTo>
                        <a:pt x="169" y="167"/>
                      </a:lnTo>
                      <a:lnTo>
                        <a:pt x="165" y="168"/>
                      </a:lnTo>
                      <a:lnTo>
                        <a:pt x="159" y="169"/>
                      </a:lnTo>
                      <a:lnTo>
                        <a:pt x="154" y="170"/>
                      </a:lnTo>
                      <a:lnTo>
                        <a:pt x="149" y="172"/>
                      </a:lnTo>
                      <a:lnTo>
                        <a:pt x="143" y="172"/>
                      </a:lnTo>
                      <a:lnTo>
                        <a:pt x="137" y="173"/>
                      </a:lnTo>
                      <a:lnTo>
                        <a:pt x="131" y="173"/>
                      </a:lnTo>
                      <a:lnTo>
                        <a:pt x="126" y="173"/>
                      </a:lnTo>
                      <a:lnTo>
                        <a:pt x="119" y="173"/>
                      </a:lnTo>
                      <a:lnTo>
                        <a:pt x="112" y="174"/>
                      </a:lnTo>
                      <a:lnTo>
                        <a:pt x="106" y="173"/>
                      </a:lnTo>
                      <a:lnTo>
                        <a:pt x="99" y="173"/>
                      </a:lnTo>
                      <a:lnTo>
                        <a:pt x="93" y="173"/>
                      </a:lnTo>
                      <a:lnTo>
                        <a:pt x="88" y="173"/>
                      </a:lnTo>
                      <a:lnTo>
                        <a:pt x="82" y="172"/>
                      </a:lnTo>
                      <a:lnTo>
                        <a:pt x="76" y="172"/>
                      </a:lnTo>
                      <a:lnTo>
                        <a:pt x="70" y="170"/>
                      </a:lnTo>
                      <a:lnTo>
                        <a:pt x="66" y="169"/>
                      </a:lnTo>
                      <a:lnTo>
                        <a:pt x="60" y="169"/>
                      </a:lnTo>
                      <a:lnTo>
                        <a:pt x="55" y="168"/>
                      </a:lnTo>
                      <a:lnTo>
                        <a:pt x="51" y="167"/>
                      </a:lnTo>
                      <a:lnTo>
                        <a:pt x="46" y="166"/>
                      </a:lnTo>
                      <a:lnTo>
                        <a:pt x="43" y="164"/>
                      </a:lnTo>
                      <a:lnTo>
                        <a:pt x="39" y="162"/>
                      </a:lnTo>
                      <a:lnTo>
                        <a:pt x="35" y="161"/>
                      </a:lnTo>
                      <a:lnTo>
                        <a:pt x="31" y="159"/>
                      </a:lnTo>
                      <a:lnTo>
                        <a:pt x="28" y="157"/>
                      </a:lnTo>
                      <a:lnTo>
                        <a:pt x="25" y="155"/>
                      </a:lnTo>
                      <a:lnTo>
                        <a:pt x="22" y="153"/>
                      </a:lnTo>
                      <a:lnTo>
                        <a:pt x="20" y="151"/>
                      </a:lnTo>
                      <a:lnTo>
                        <a:pt x="17" y="149"/>
                      </a:lnTo>
                      <a:lnTo>
                        <a:pt x="15" y="146"/>
                      </a:lnTo>
                      <a:lnTo>
                        <a:pt x="13" y="144"/>
                      </a:lnTo>
                      <a:lnTo>
                        <a:pt x="10" y="142"/>
                      </a:lnTo>
                      <a:lnTo>
                        <a:pt x="9" y="138"/>
                      </a:lnTo>
                      <a:lnTo>
                        <a:pt x="8" y="136"/>
                      </a:lnTo>
                      <a:lnTo>
                        <a:pt x="7" y="132"/>
                      </a:lnTo>
                      <a:lnTo>
                        <a:pt x="5" y="130"/>
                      </a:lnTo>
                      <a:lnTo>
                        <a:pt x="5" y="127"/>
                      </a:lnTo>
                      <a:lnTo>
                        <a:pt x="3" y="123"/>
                      </a:lnTo>
                      <a:lnTo>
                        <a:pt x="2" y="120"/>
                      </a:lnTo>
                      <a:lnTo>
                        <a:pt x="1" y="115"/>
                      </a:lnTo>
                      <a:lnTo>
                        <a:pt x="1" y="112"/>
                      </a:lnTo>
                      <a:lnTo>
                        <a:pt x="1" y="107"/>
                      </a:lnTo>
                      <a:lnTo>
                        <a:pt x="1" y="102"/>
                      </a:lnTo>
                      <a:lnTo>
                        <a:pt x="0" y="99"/>
                      </a:lnTo>
                      <a:lnTo>
                        <a:pt x="0" y="0"/>
                      </a:lnTo>
                      <a:lnTo>
                        <a:pt x="37" y="0"/>
                      </a:lnTo>
                      <a:lnTo>
                        <a:pt x="37" y="99"/>
                      </a:lnTo>
                      <a:lnTo>
                        <a:pt x="38" y="102"/>
                      </a:lnTo>
                      <a:lnTo>
                        <a:pt x="38" y="106"/>
                      </a:lnTo>
                      <a:lnTo>
                        <a:pt x="38" y="108"/>
                      </a:lnTo>
                      <a:lnTo>
                        <a:pt x="38" y="112"/>
                      </a:lnTo>
                      <a:lnTo>
                        <a:pt x="39" y="115"/>
                      </a:lnTo>
                      <a:lnTo>
                        <a:pt x="39" y="117"/>
                      </a:lnTo>
                      <a:lnTo>
                        <a:pt x="40" y="121"/>
                      </a:lnTo>
                      <a:lnTo>
                        <a:pt x="40" y="123"/>
                      </a:lnTo>
                      <a:lnTo>
                        <a:pt x="41" y="125"/>
                      </a:lnTo>
                      <a:lnTo>
                        <a:pt x="43" y="128"/>
                      </a:lnTo>
                      <a:lnTo>
                        <a:pt x="44" y="130"/>
                      </a:lnTo>
                      <a:lnTo>
                        <a:pt x="44" y="132"/>
                      </a:lnTo>
                      <a:lnTo>
                        <a:pt x="46" y="134"/>
                      </a:lnTo>
                      <a:lnTo>
                        <a:pt x="47" y="135"/>
                      </a:lnTo>
                      <a:lnTo>
                        <a:pt x="48" y="137"/>
                      </a:lnTo>
                      <a:lnTo>
                        <a:pt x="51" y="138"/>
                      </a:lnTo>
                      <a:lnTo>
                        <a:pt x="52" y="139"/>
                      </a:lnTo>
                      <a:lnTo>
                        <a:pt x="54" y="142"/>
                      </a:lnTo>
                      <a:lnTo>
                        <a:pt x="56" y="143"/>
                      </a:lnTo>
                      <a:lnTo>
                        <a:pt x="59" y="144"/>
                      </a:lnTo>
                      <a:lnTo>
                        <a:pt x="61" y="145"/>
                      </a:lnTo>
                      <a:lnTo>
                        <a:pt x="63" y="146"/>
                      </a:lnTo>
                      <a:lnTo>
                        <a:pt x="66" y="147"/>
                      </a:lnTo>
                      <a:lnTo>
                        <a:pt x="68" y="149"/>
                      </a:lnTo>
                      <a:lnTo>
                        <a:pt x="71" y="149"/>
                      </a:lnTo>
                      <a:lnTo>
                        <a:pt x="74" y="150"/>
                      </a:lnTo>
                      <a:lnTo>
                        <a:pt x="77" y="151"/>
                      </a:lnTo>
                      <a:lnTo>
                        <a:pt x="81" y="151"/>
                      </a:lnTo>
                      <a:lnTo>
                        <a:pt x="83" y="152"/>
                      </a:lnTo>
                      <a:lnTo>
                        <a:pt x="86" y="152"/>
                      </a:lnTo>
                      <a:lnTo>
                        <a:pt x="90" y="153"/>
                      </a:lnTo>
                      <a:lnTo>
                        <a:pt x="93" y="153"/>
                      </a:lnTo>
                      <a:lnTo>
                        <a:pt x="97" y="153"/>
                      </a:lnTo>
                      <a:lnTo>
                        <a:pt x="101" y="153"/>
                      </a:lnTo>
                      <a:lnTo>
                        <a:pt x="105" y="153"/>
                      </a:lnTo>
                      <a:lnTo>
                        <a:pt x="108" y="154"/>
                      </a:lnTo>
                      <a:lnTo>
                        <a:pt x="115" y="153"/>
                      </a:lnTo>
                      <a:lnTo>
                        <a:pt x="122" y="153"/>
                      </a:lnTo>
                      <a:lnTo>
                        <a:pt x="128" y="153"/>
                      </a:lnTo>
                      <a:lnTo>
                        <a:pt x="134" y="152"/>
                      </a:lnTo>
                      <a:lnTo>
                        <a:pt x="139" y="152"/>
                      </a:lnTo>
                      <a:lnTo>
                        <a:pt x="144" y="151"/>
                      </a:lnTo>
                      <a:lnTo>
                        <a:pt x="149" y="150"/>
                      </a:lnTo>
                      <a:lnTo>
                        <a:pt x="153" y="149"/>
                      </a:lnTo>
                      <a:lnTo>
                        <a:pt x="158" y="147"/>
                      </a:lnTo>
                      <a:lnTo>
                        <a:pt x="161" y="146"/>
                      </a:lnTo>
                      <a:lnTo>
                        <a:pt x="165" y="144"/>
                      </a:lnTo>
                      <a:lnTo>
                        <a:pt x="167" y="143"/>
                      </a:lnTo>
                      <a:lnTo>
                        <a:pt x="171" y="140"/>
                      </a:lnTo>
                      <a:lnTo>
                        <a:pt x="173" y="138"/>
                      </a:lnTo>
                      <a:lnTo>
                        <a:pt x="175" y="135"/>
                      </a:lnTo>
                      <a:lnTo>
                        <a:pt x="177" y="132"/>
                      </a:lnTo>
                      <a:lnTo>
                        <a:pt x="179" y="129"/>
                      </a:lnTo>
                      <a:lnTo>
                        <a:pt x="181" y="125"/>
                      </a:lnTo>
                      <a:lnTo>
                        <a:pt x="182" y="122"/>
                      </a:lnTo>
                      <a:lnTo>
                        <a:pt x="183" y="117"/>
                      </a:lnTo>
                      <a:lnTo>
                        <a:pt x="184" y="113"/>
                      </a:lnTo>
                      <a:lnTo>
                        <a:pt x="184" y="108"/>
                      </a:lnTo>
                      <a:lnTo>
                        <a:pt x="184" y="104"/>
                      </a:lnTo>
                      <a:lnTo>
                        <a:pt x="184" y="99"/>
                      </a:lnTo>
                      <a:lnTo>
                        <a:pt x="18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16" name="Freeform 1901"/>
                <p:cNvSpPr>
                  <a:spLocks/>
                </p:cNvSpPr>
                <p:nvPr/>
              </p:nvSpPr>
              <p:spPr bwMode="auto">
                <a:xfrm>
                  <a:off x="1142" y="3109"/>
                  <a:ext cx="20" cy="70"/>
                </a:xfrm>
                <a:custGeom>
                  <a:avLst/>
                  <a:gdLst>
                    <a:gd name="T0" fmla="*/ 0 w 40"/>
                    <a:gd name="T1" fmla="*/ 0 h 139"/>
                    <a:gd name="T2" fmla="*/ 0 w 40"/>
                    <a:gd name="T3" fmla="*/ 4 h 139"/>
                    <a:gd name="T4" fmla="*/ 37 w 40"/>
                    <a:gd name="T5" fmla="*/ 3 h 139"/>
                    <a:gd name="T6" fmla="*/ 37 w 40"/>
                    <a:gd name="T7" fmla="*/ 113 h 139"/>
                    <a:gd name="T8" fmla="*/ 36 w 40"/>
                    <a:gd name="T9" fmla="*/ 117 h 139"/>
                    <a:gd name="T10" fmla="*/ 36 w 40"/>
                    <a:gd name="T11" fmla="*/ 121 h 139"/>
                    <a:gd name="T12" fmla="*/ 33 w 40"/>
                    <a:gd name="T13" fmla="*/ 131 h 139"/>
                    <a:gd name="T14" fmla="*/ 31 w 40"/>
                    <a:gd name="T15" fmla="*/ 133 h 139"/>
                    <a:gd name="T16" fmla="*/ 30 w 40"/>
                    <a:gd name="T17" fmla="*/ 137 h 139"/>
                    <a:gd name="T18" fmla="*/ 29 w 40"/>
                    <a:gd name="T19" fmla="*/ 139 h 139"/>
                    <a:gd name="T20" fmla="*/ 30 w 40"/>
                    <a:gd name="T21" fmla="*/ 139 h 139"/>
                    <a:gd name="T22" fmla="*/ 31 w 40"/>
                    <a:gd name="T23" fmla="*/ 139 h 139"/>
                    <a:gd name="T24" fmla="*/ 33 w 40"/>
                    <a:gd name="T25" fmla="*/ 137 h 139"/>
                    <a:gd name="T26" fmla="*/ 34 w 40"/>
                    <a:gd name="T27" fmla="*/ 133 h 139"/>
                    <a:gd name="T28" fmla="*/ 35 w 40"/>
                    <a:gd name="T29" fmla="*/ 131 h 139"/>
                    <a:gd name="T30" fmla="*/ 38 w 40"/>
                    <a:gd name="T31" fmla="*/ 121 h 139"/>
                    <a:gd name="T32" fmla="*/ 38 w 40"/>
                    <a:gd name="T33" fmla="*/ 117 h 139"/>
                    <a:gd name="T34" fmla="*/ 40 w 40"/>
                    <a:gd name="T35" fmla="*/ 113 h 139"/>
                    <a:gd name="T36" fmla="*/ 38 w 40"/>
                    <a:gd name="T37" fmla="*/ 1 h 139"/>
                    <a:gd name="T38" fmla="*/ 0 w 40"/>
                    <a:gd name="T39" fmla="*/ 0 h 13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39"/>
                    <a:gd name="T62" fmla="*/ 40 w 40"/>
                    <a:gd name="T63" fmla="*/ 139 h 13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39">
                      <a:moveTo>
                        <a:pt x="0" y="0"/>
                      </a:moveTo>
                      <a:lnTo>
                        <a:pt x="0" y="4"/>
                      </a:lnTo>
                      <a:lnTo>
                        <a:pt x="37" y="3"/>
                      </a:lnTo>
                      <a:lnTo>
                        <a:pt x="37" y="113"/>
                      </a:lnTo>
                      <a:lnTo>
                        <a:pt x="36" y="117"/>
                      </a:lnTo>
                      <a:lnTo>
                        <a:pt x="36" y="121"/>
                      </a:lnTo>
                      <a:lnTo>
                        <a:pt x="33" y="131"/>
                      </a:lnTo>
                      <a:lnTo>
                        <a:pt x="31" y="133"/>
                      </a:lnTo>
                      <a:lnTo>
                        <a:pt x="30" y="137"/>
                      </a:lnTo>
                      <a:lnTo>
                        <a:pt x="29" y="139"/>
                      </a:lnTo>
                      <a:lnTo>
                        <a:pt x="30" y="139"/>
                      </a:lnTo>
                      <a:lnTo>
                        <a:pt x="31" y="139"/>
                      </a:lnTo>
                      <a:lnTo>
                        <a:pt x="33" y="137"/>
                      </a:lnTo>
                      <a:lnTo>
                        <a:pt x="34" y="133"/>
                      </a:lnTo>
                      <a:lnTo>
                        <a:pt x="35" y="131"/>
                      </a:lnTo>
                      <a:lnTo>
                        <a:pt x="38" y="121"/>
                      </a:lnTo>
                      <a:lnTo>
                        <a:pt x="38" y="117"/>
                      </a:lnTo>
                      <a:lnTo>
                        <a:pt x="40" y="113"/>
                      </a:lnTo>
                      <a:lnTo>
                        <a:pt x="38"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7" name="Freeform 1902"/>
                <p:cNvSpPr>
                  <a:spLocks/>
                </p:cNvSpPr>
                <p:nvPr/>
              </p:nvSpPr>
              <p:spPr bwMode="auto">
                <a:xfrm>
                  <a:off x="1155" y="3178"/>
                  <a:ext cx="3" cy="3"/>
                </a:xfrm>
                <a:custGeom>
                  <a:avLst/>
                  <a:gdLst>
                    <a:gd name="T0" fmla="*/ 3 w 4"/>
                    <a:gd name="T1" fmla="*/ 1 h 6"/>
                    <a:gd name="T2" fmla="*/ 2 w 4"/>
                    <a:gd name="T3" fmla="*/ 0 h 6"/>
                    <a:gd name="T4" fmla="*/ 0 w 4"/>
                    <a:gd name="T5" fmla="*/ 3 h 6"/>
                    <a:gd name="T6" fmla="*/ 1 w 4"/>
                    <a:gd name="T7" fmla="*/ 4 h 6"/>
                    <a:gd name="T8" fmla="*/ 2 w 4"/>
                    <a:gd name="T9" fmla="*/ 6 h 6"/>
                    <a:gd name="T10" fmla="*/ 2 w 4"/>
                    <a:gd name="T11" fmla="*/ 6 h 6"/>
                    <a:gd name="T12" fmla="*/ 4 w 4"/>
                    <a:gd name="T13" fmla="*/ 1 h 6"/>
                    <a:gd name="T14" fmla="*/ 3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1"/>
                      </a:moveTo>
                      <a:lnTo>
                        <a:pt x="2" y="0"/>
                      </a:lnTo>
                      <a:lnTo>
                        <a:pt x="0" y="3"/>
                      </a:lnTo>
                      <a:lnTo>
                        <a:pt x="1" y="4"/>
                      </a:lnTo>
                      <a:lnTo>
                        <a:pt x="2" y="6"/>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8" name="Freeform 1903"/>
                <p:cNvSpPr>
                  <a:spLocks/>
                </p:cNvSpPr>
                <p:nvPr/>
              </p:nvSpPr>
              <p:spPr bwMode="auto">
                <a:xfrm>
                  <a:off x="1155" y="3178"/>
                  <a:ext cx="2" cy="4"/>
                </a:xfrm>
                <a:custGeom>
                  <a:avLst/>
                  <a:gdLst>
                    <a:gd name="T0" fmla="*/ 1 w 3"/>
                    <a:gd name="T1" fmla="*/ 3 h 7"/>
                    <a:gd name="T2" fmla="*/ 3 w 3"/>
                    <a:gd name="T3" fmla="*/ 0 h 7"/>
                    <a:gd name="T4" fmla="*/ 0 w 3"/>
                    <a:gd name="T5" fmla="*/ 7 h 7"/>
                    <a:gd name="T6" fmla="*/ 1 w 3"/>
                    <a:gd name="T7" fmla="*/ 7 h 7"/>
                    <a:gd name="T8" fmla="*/ 2 w 3"/>
                    <a:gd name="T9" fmla="*/ 7 h 7"/>
                    <a:gd name="T10" fmla="*/ 3 w 3"/>
                    <a:gd name="T11" fmla="*/ 4 h 7"/>
                    <a:gd name="T12" fmla="*/ 2 w 3"/>
                    <a:gd name="T13" fmla="*/ 4 h 7"/>
                    <a:gd name="T14" fmla="*/ 1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3"/>
                      </a:moveTo>
                      <a:lnTo>
                        <a:pt x="3" y="0"/>
                      </a:lnTo>
                      <a:lnTo>
                        <a:pt x="0" y="7"/>
                      </a:lnTo>
                      <a:lnTo>
                        <a:pt x="1" y="7"/>
                      </a:lnTo>
                      <a:lnTo>
                        <a:pt x="2" y="7"/>
                      </a:lnTo>
                      <a:lnTo>
                        <a:pt x="3" y="4"/>
                      </a:lnTo>
                      <a:lnTo>
                        <a:pt x="2" y="4"/>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19" name="Freeform 1904"/>
                <p:cNvSpPr>
                  <a:spLocks/>
                </p:cNvSpPr>
                <p:nvPr/>
              </p:nvSpPr>
              <p:spPr bwMode="auto">
                <a:xfrm>
                  <a:off x="1154" y="3181"/>
                  <a:ext cx="2" cy="3"/>
                </a:xfrm>
                <a:custGeom>
                  <a:avLst/>
                  <a:gdLst>
                    <a:gd name="T0" fmla="*/ 4 w 5"/>
                    <a:gd name="T1" fmla="*/ 1 h 4"/>
                    <a:gd name="T2" fmla="*/ 3 w 5"/>
                    <a:gd name="T3" fmla="*/ 0 h 4"/>
                    <a:gd name="T4" fmla="*/ 0 w 5"/>
                    <a:gd name="T5" fmla="*/ 2 h 4"/>
                    <a:gd name="T6" fmla="*/ 2 w 5"/>
                    <a:gd name="T7" fmla="*/ 3 h 4"/>
                    <a:gd name="T8" fmla="*/ 3 w 5"/>
                    <a:gd name="T9" fmla="*/ 4 h 4"/>
                    <a:gd name="T10" fmla="*/ 4 w 5"/>
                    <a:gd name="T11" fmla="*/ 3 h 4"/>
                    <a:gd name="T12" fmla="*/ 5 w 5"/>
                    <a:gd name="T13" fmla="*/ 1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3" y="0"/>
                      </a:lnTo>
                      <a:lnTo>
                        <a:pt x="0" y="2"/>
                      </a:lnTo>
                      <a:lnTo>
                        <a:pt x="2" y="3"/>
                      </a:lnTo>
                      <a:lnTo>
                        <a:pt x="3" y="4"/>
                      </a:lnTo>
                      <a:lnTo>
                        <a:pt x="4" y="3"/>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0" name="Freeform 1905"/>
                <p:cNvSpPr>
                  <a:spLocks/>
                </p:cNvSpPr>
                <p:nvPr/>
              </p:nvSpPr>
              <p:spPr bwMode="auto">
                <a:xfrm>
                  <a:off x="1153" y="3182"/>
                  <a:ext cx="2" cy="2"/>
                </a:xfrm>
                <a:custGeom>
                  <a:avLst/>
                  <a:gdLst>
                    <a:gd name="T0" fmla="*/ 1 w 4"/>
                    <a:gd name="T1" fmla="*/ 1 h 4"/>
                    <a:gd name="T2" fmla="*/ 3 w 4"/>
                    <a:gd name="T3" fmla="*/ 0 h 4"/>
                    <a:gd name="T4" fmla="*/ 0 w 4"/>
                    <a:gd name="T5" fmla="*/ 4 h 4"/>
                    <a:gd name="T6" fmla="*/ 1 w 4"/>
                    <a:gd name="T7" fmla="*/ 4 h 4"/>
                    <a:gd name="T8" fmla="*/ 3 w 4"/>
                    <a:gd name="T9" fmla="*/ 4 h 4"/>
                    <a:gd name="T10" fmla="*/ 4 w 4"/>
                    <a:gd name="T11" fmla="*/ 2 h 4"/>
                    <a:gd name="T12" fmla="*/ 3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3" y="0"/>
                      </a:lnTo>
                      <a:lnTo>
                        <a:pt x="0" y="4"/>
                      </a:lnTo>
                      <a:lnTo>
                        <a:pt x="1" y="4"/>
                      </a:lnTo>
                      <a:lnTo>
                        <a:pt x="3" y="4"/>
                      </a:lnTo>
                      <a:lnTo>
                        <a:pt x="4" y="2"/>
                      </a:lnTo>
                      <a:lnTo>
                        <a:pt x="3"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1" name="Freeform 1906"/>
                <p:cNvSpPr>
                  <a:spLocks/>
                </p:cNvSpPr>
                <p:nvPr/>
              </p:nvSpPr>
              <p:spPr bwMode="auto">
                <a:xfrm>
                  <a:off x="1124" y="3184"/>
                  <a:ext cx="30" cy="13"/>
                </a:xfrm>
                <a:custGeom>
                  <a:avLst/>
                  <a:gdLst>
                    <a:gd name="T0" fmla="*/ 58 w 60"/>
                    <a:gd name="T1" fmla="*/ 1 h 27"/>
                    <a:gd name="T2" fmla="*/ 57 w 60"/>
                    <a:gd name="T3" fmla="*/ 0 h 27"/>
                    <a:gd name="T4" fmla="*/ 55 w 60"/>
                    <a:gd name="T5" fmla="*/ 3 h 27"/>
                    <a:gd name="T6" fmla="*/ 51 w 60"/>
                    <a:gd name="T7" fmla="*/ 4 h 27"/>
                    <a:gd name="T8" fmla="*/ 49 w 60"/>
                    <a:gd name="T9" fmla="*/ 6 h 27"/>
                    <a:gd name="T10" fmla="*/ 46 w 60"/>
                    <a:gd name="T11" fmla="*/ 8 h 27"/>
                    <a:gd name="T12" fmla="*/ 43 w 60"/>
                    <a:gd name="T13" fmla="*/ 11 h 27"/>
                    <a:gd name="T14" fmla="*/ 41 w 60"/>
                    <a:gd name="T15" fmla="*/ 12 h 27"/>
                    <a:gd name="T16" fmla="*/ 37 w 60"/>
                    <a:gd name="T17" fmla="*/ 14 h 27"/>
                    <a:gd name="T18" fmla="*/ 33 w 60"/>
                    <a:gd name="T19" fmla="*/ 15 h 27"/>
                    <a:gd name="T20" fmla="*/ 28 w 60"/>
                    <a:gd name="T21" fmla="*/ 18 h 27"/>
                    <a:gd name="T22" fmla="*/ 25 w 60"/>
                    <a:gd name="T23" fmla="*/ 19 h 27"/>
                    <a:gd name="T24" fmla="*/ 16 w 60"/>
                    <a:gd name="T25" fmla="*/ 21 h 27"/>
                    <a:gd name="T26" fmla="*/ 10 w 60"/>
                    <a:gd name="T27" fmla="*/ 22 h 27"/>
                    <a:gd name="T28" fmla="*/ 5 w 60"/>
                    <a:gd name="T29" fmla="*/ 23 h 27"/>
                    <a:gd name="T30" fmla="*/ 0 w 60"/>
                    <a:gd name="T31" fmla="*/ 24 h 27"/>
                    <a:gd name="T32" fmla="*/ 0 w 60"/>
                    <a:gd name="T33" fmla="*/ 26 h 27"/>
                    <a:gd name="T34" fmla="*/ 0 w 60"/>
                    <a:gd name="T35" fmla="*/ 27 h 27"/>
                    <a:gd name="T36" fmla="*/ 5 w 60"/>
                    <a:gd name="T37" fmla="*/ 26 h 27"/>
                    <a:gd name="T38" fmla="*/ 10 w 60"/>
                    <a:gd name="T39" fmla="*/ 24 h 27"/>
                    <a:gd name="T40" fmla="*/ 16 w 60"/>
                    <a:gd name="T41" fmla="*/ 23 h 27"/>
                    <a:gd name="T42" fmla="*/ 25 w 60"/>
                    <a:gd name="T43" fmla="*/ 21 h 27"/>
                    <a:gd name="T44" fmla="*/ 28 w 60"/>
                    <a:gd name="T45" fmla="*/ 20 h 27"/>
                    <a:gd name="T46" fmla="*/ 33 w 60"/>
                    <a:gd name="T47" fmla="*/ 18 h 27"/>
                    <a:gd name="T48" fmla="*/ 37 w 60"/>
                    <a:gd name="T49" fmla="*/ 16 h 27"/>
                    <a:gd name="T50" fmla="*/ 41 w 60"/>
                    <a:gd name="T51" fmla="*/ 14 h 27"/>
                    <a:gd name="T52" fmla="*/ 46 w 60"/>
                    <a:gd name="T53" fmla="*/ 13 h 27"/>
                    <a:gd name="T54" fmla="*/ 48 w 60"/>
                    <a:gd name="T55" fmla="*/ 11 h 27"/>
                    <a:gd name="T56" fmla="*/ 51 w 60"/>
                    <a:gd name="T57" fmla="*/ 8 h 27"/>
                    <a:gd name="T58" fmla="*/ 54 w 60"/>
                    <a:gd name="T59" fmla="*/ 6 h 27"/>
                    <a:gd name="T60" fmla="*/ 57 w 60"/>
                    <a:gd name="T61" fmla="*/ 5 h 27"/>
                    <a:gd name="T62" fmla="*/ 58 w 60"/>
                    <a:gd name="T63" fmla="*/ 4 h 27"/>
                    <a:gd name="T64" fmla="*/ 60 w 60"/>
                    <a:gd name="T65" fmla="*/ 1 h 27"/>
                    <a:gd name="T66" fmla="*/ 58 w 60"/>
                    <a:gd name="T67" fmla="*/ 1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0"/>
                    <a:gd name="T103" fmla="*/ 0 h 27"/>
                    <a:gd name="T104" fmla="*/ 60 w 60"/>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0" h="27">
                      <a:moveTo>
                        <a:pt x="58" y="1"/>
                      </a:moveTo>
                      <a:lnTo>
                        <a:pt x="57" y="0"/>
                      </a:lnTo>
                      <a:lnTo>
                        <a:pt x="55" y="3"/>
                      </a:lnTo>
                      <a:lnTo>
                        <a:pt x="51" y="4"/>
                      </a:lnTo>
                      <a:lnTo>
                        <a:pt x="49" y="6"/>
                      </a:lnTo>
                      <a:lnTo>
                        <a:pt x="46" y="8"/>
                      </a:lnTo>
                      <a:lnTo>
                        <a:pt x="43" y="11"/>
                      </a:lnTo>
                      <a:lnTo>
                        <a:pt x="41" y="12"/>
                      </a:lnTo>
                      <a:lnTo>
                        <a:pt x="37" y="14"/>
                      </a:lnTo>
                      <a:lnTo>
                        <a:pt x="33" y="15"/>
                      </a:lnTo>
                      <a:lnTo>
                        <a:pt x="28" y="18"/>
                      </a:lnTo>
                      <a:lnTo>
                        <a:pt x="25" y="19"/>
                      </a:lnTo>
                      <a:lnTo>
                        <a:pt x="16" y="21"/>
                      </a:lnTo>
                      <a:lnTo>
                        <a:pt x="10" y="22"/>
                      </a:lnTo>
                      <a:lnTo>
                        <a:pt x="5" y="23"/>
                      </a:lnTo>
                      <a:lnTo>
                        <a:pt x="0" y="24"/>
                      </a:lnTo>
                      <a:lnTo>
                        <a:pt x="0" y="26"/>
                      </a:lnTo>
                      <a:lnTo>
                        <a:pt x="0" y="27"/>
                      </a:lnTo>
                      <a:lnTo>
                        <a:pt x="5" y="26"/>
                      </a:lnTo>
                      <a:lnTo>
                        <a:pt x="10" y="24"/>
                      </a:lnTo>
                      <a:lnTo>
                        <a:pt x="16" y="23"/>
                      </a:lnTo>
                      <a:lnTo>
                        <a:pt x="25" y="21"/>
                      </a:lnTo>
                      <a:lnTo>
                        <a:pt x="28" y="20"/>
                      </a:lnTo>
                      <a:lnTo>
                        <a:pt x="33" y="18"/>
                      </a:lnTo>
                      <a:lnTo>
                        <a:pt x="37" y="16"/>
                      </a:lnTo>
                      <a:lnTo>
                        <a:pt x="41" y="14"/>
                      </a:lnTo>
                      <a:lnTo>
                        <a:pt x="46" y="13"/>
                      </a:lnTo>
                      <a:lnTo>
                        <a:pt x="48" y="11"/>
                      </a:lnTo>
                      <a:lnTo>
                        <a:pt x="51" y="8"/>
                      </a:lnTo>
                      <a:lnTo>
                        <a:pt x="54" y="6"/>
                      </a:lnTo>
                      <a:lnTo>
                        <a:pt x="57" y="5"/>
                      </a:lnTo>
                      <a:lnTo>
                        <a:pt x="58" y="4"/>
                      </a:lnTo>
                      <a:lnTo>
                        <a:pt x="60" y="1"/>
                      </a:lnTo>
                      <a:lnTo>
                        <a:pt x="5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2" name="Freeform 1907"/>
                <p:cNvSpPr>
                  <a:spLocks/>
                </p:cNvSpPr>
                <p:nvPr/>
              </p:nvSpPr>
              <p:spPr bwMode="auto">
                <a:xfrm>
                  <a:off x="1121" y="3195"/>
                  <a:ext cx="3" cy="2"/>
                </a:xfrm>
                <a:custGeom>
                  <a:avLst/>
                  <a:gdLst>
                    <a:gd name="T0" fmla="*/ 6 w 6"/>
                    <a:gd name="T1" fmla="*/ 3 h 5"/>
                    <a:gd name="T2" fmla="*/ 6 w 6"/>
                    <a:gd name="T3" fmla="*/ 0 h 5"/>
                    <a:gd name="T4" fmla="*/ 0 w 6"/>
                    <a:gd name="T5" fmla="*/ 5 h 5"/>
                    <a:gd name="T6" fmla="*/ 6 w 6"/>
                    <a:gd name="T7" fmla="*/ 4 h 5"/>
                    <a:gd name="T8" fmla="*/ 6 w 6"/>
                    <a:gd name="T9" fmla="*/ 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3"/>
                      </a:moveTo>
                      <a:lnTo>
                        <a:pt x="6" y="0"/>
                      </a:lnTo>
                      <a:lnTo>
                        <a:pt x="0" y="5"/>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3" name="Freeform 1908"/>
                <p:cNvSpPr>
                  <a:spLocks/>
                </p:cNvSpPr>
                <p:nvPr/>
              </p:nvSpPr>
              <p:spPr bwMode="auto">
                <a:xfrm>
                  <a:off x="1121" y="3195"/>
                  <a:ext cx="3" cy="2"/>
                </a:xfrm>
                <a:custGeom>
                  <a:avLst/>
                  <a:gdLst>
                    <a:gd name="T0" fmla="*/ 6 w 6"/>
                    <a:gd name="T1" fmla="*/ 0 h 5"/>
                    <a:gd name="T2" fmla="*/ 0 w 6"/>
                    <a:gd name="T3" fmla="*/ 0 h 5"/>
                    <a:gd name="T4" fmla="*/ 0 w 6"/>
                    <a:gd name="T5" fmla="*/ 3 h 5"/>
                    <a:gd name="T6" fmla="*/ 0 w 6"/>
                    <a:gd name="T7" fmla="*/ 5 h 5"/>
                    <a:gd name="T8" fmla="*/ 0 w 6"/>
                    <a:gd name="T9" fmla="*/ 5 h 5"/>
                    <a:gd name="T10" fmla="*/ 6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6" y="0"/>
                      </a:moveTo>
                      <a:lnTo>
                        <a:pt x="0" y="0"/>
                      </a:lnTo>
                      <a:lnTo>
                        <a:pt x="0" y="3"/>
                      </a:lnTo>
                      <a:lnTo>
                        <a:pt x="0" y="5"/>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4" name="Freeform 1909"/>
                <p:cNvSpPr>
                  <a:spLocks/>
                </p:cNvSpPr>
                <p:nvPr/>
              </p:nvSpPr>
              <p:spPr bwMode="auto">
                <a:xfrm>
                  <a:off x="1119" y="3195"/>
                  <a:ext cx="5" cy="2"/>
                </a:xfrm>
                <a:custGeom>
                  <a:avLst/>
                  <a:gdLst>
                    <a:gd name="T0" fmla="*/ 6 w 12"/>
                    <a:gd name="T1" fmla="*/ 0 h 5"/>
                    <a:gd name="T2" fmla="*/ 12 w 12"/>
                    <a:gd name="T3" fmla="*/ 0 h 5"/>
                    <a:gd name="T4" fmla="*/ 0 w 12"/>
                    <a:gd name="T5" fmla="*/ 3 h 5"/>
                    <a:gd name="T6" fmla="*/ 0 w 12"/>
                    <a:gd name="T7" fmla="*/ 4 h 5"/>
                    <a:gd name="T8" fmla="*/ 0 w 12"/>
                    <a:gd name="T9" fmla="*/ 5 h 5"/>
                    <a:gd name="T10" fmla="*/ 6 w 12"/>
                    <a:gd name="T11" fmla="*/ 4 h 5"/>
                    <a:gd name="T12" fmla="*/ 6 w 12"/>
                    <a:gd name="T13" fmla="*/ 3 h 5"/>
                    <a:gd name="T14" fmla="*/ 6 w 12"/>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5"/>
                    <a:gd name="T26" fmla="*/ 12 w 1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5">
                      <a:moveTo>
                        <a:pt x="6" y="0"/>
                      </a:moveTo>
                      <a:lnTo>
                        <a:pt x="12" y="0"/>
                      </a:lnTo>
                      <a:lnTo>
                        <a:pt x="0" y="3"/>
                      </a:lnTo>
                      <a:lnTo>
                        <a:pt x="0" y="4"/>
                      </a:lnTo>
                      <a:lnTo>
                        <a:pt x="0" y="5"/>
                      </a:lnTo>
                      <a:lnTo>
                        <a:pt x="6" y="4"/>
                      </a:lnTo>
                      <a:lnTo>
                        <a:pt x="6" y="3"/>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5" name="Freeform 1910"/>
                <p:cNvSpPr>
                  <a:spLocks/>
                </p:cNvSpPr>
                <p:nvPr/>
              </p:nvSpPr>
              <p:spPr bwMode="auto">
                <a:xfrm>
                  <a:off x="1109" y="3196"/>
                  <a:ext cx="10" cy="2"/>
                </a:xfrm>
                <a:custGeom>
                  <a:avLst/>
                  <a:gdLst>
                    <a:gd name="T0" fmla="*/ 18 w 18"/>
                    <a:gd name="T1" fmla="*/ 3 h 5"/>
                    <a:gd name="T2" fmla="*/ 18 w 18"/>
                    <a:gd name="T3" fmla="*/ 0 h 5"/>
                    <a:gd name="T4" fmla="*/ 0 w 18"/>
                    <a:gd name="T5" fmla="*/ 0 h 5"/>
                    <a:gd name="T6" fmla="*/ 0 w 18"/>
                    <a:gd name="T7" fmla="*/ 3 h 5"/>
                    <a:gd name="T8" fmla="*/ 0 w 18"/>
                    <a:gd name="T9" fmla="*/ 5 h 5"/>
                    <a:gd name="T10" fmla="*/ 12 w 18"/>
                    <a:gd name="T11" fmla="*/ 5 h 5"/>
                    <a:gd name="T12" fmla="*/ 18 w 18"/>
                    <a:gd name="T13" fmla="*/ 4 h 5"/>
                    <a:gd name="T14" fmla="*/ 18 w 18"/>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5"/>
                    <a:gd name="T26" fmla="*/ 18 w 1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5">
                      <a:moveTo>
                        <a:pt x="18" y="3"/>
                      </a:moveTo>
                      <a:lnTo>
                        <a:pt x="18" y="0"/>
                      </a:lnTo>
                      <a:lnTo>
                        <a:pt x="0" y="0"/>
                      </a:lnTo>
                      <a:lnTo>
                        <a:pt x="0" y="3"/>
                      </a:lnTo>
                      <a:lnTo>
                        <a:pt x="0" y="5"/>
                      </a:lnTo>
                      <a:lnTo>
                        <a:pt x="12" y="5"/>
                      </a:lnTo>
                      <a:lnTo>
                        <a:pt x="18" y="4"/>
                      </a:lnTo>
                      <a:lnTo>
                        <a:pt x="1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6" name="Freeform 1911"/>
                <p:cNvSpPr>
                  <a:spLocks/>
                </p:cNvSpPr>
                <p:nvPr/>
              </p:nvSpPr>
              <p:spPr bwMode="auto">
                <a:xfrm>
                  <a:off x="1103" y="3196"/>
                  <a:ext cx="10" cy="2"/>
                </a:xfrm>
                <a:custGeom>
                  <a:avLst/>
                  <a:gdLst>
                    <a:gd name="T0" fmla="*/ 13 w 20"/>
                    <a:gd name="T1" fmla="*/ 0 h 5"/>
                    <a:gd name="T2" fmla="*/ 20 w 20"/>
                    <a:gd name="T3" fmla="*/ 0 h 5"/>
                    <a:gd name="T4" fmla="*/ 6 w 20"/>
                    <a:gd name="T5" fmla="*/ 3 h 5"/>
                    <a:gd name="T6" fmla="*/ 0 w 20"/>
                    <a:gd name="T7" fmla="*/ 2 h 5"/>
                    <a:gd name="T8" fmla="*/ 0 w 20"/>
                    <a:gd name="T9" fmla="*/ 3 h 5"/>
                    <a:gd name="T10" fmla="*/ 0 w 20"/>
                    <a:gd name="T11" fmla="*/ 4 h 5"/>
                    <a:gd name="T12" fmla="*/ 6 w 20"/>
                    <a:gd name="T13" fmla="*/ 5 h 5"/>
                    <a:gd name="T14" fmla="*/ 13 w 20"/>
                    <a:gd name="T15" fmla="*/ 4 h 5"/>
                    <a:gd name="T16" fmla="*/ 13 w 20"/>
                    <a:gd name="T17" fmla="*/ 3 h 5"/>
                    <a:gd name="T18" fmla="*/ 13 w 20"/>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5"/>
                    <a:gd name="T32" fmla="*/ 20 w 2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5">
                      <a:moveTo>
                        <a:pt x="13" y="0"/>
                      </a:moveTo>
                      <a:lnTo>
                        <a:pt x="20" y="0"/>
                      </a:lnTo>
                      <a:lnTo>
                        <a:pt x="6" y="3"/>
                      </a:lnTo>
                      <a:lnTo>
                        <a:pt x="0" y="2"/>
                      </a:lnTo>
                      <a:lnTo>
                        <a:pt x="0" y="3"/>
                      </a:lnTo>
                      <a:lnTo>
                        <a:pt x="0" y="4"/>
                      </a:lnTo>
                      <a:lnTo>
                        <a:pt x="6" y="5"/>
                      </a:lnTo>
                      <a:lnTo>
                        <a:pt x="13" y="4"/>
                      </a:lnTo>
                      <a:lnTo>
                        <a:pt x="13" y="3"/>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7" name="Freeform 1912"/>
                <p:cNvSpPr>
                  <a:spLocks/>
                </p:cNvSpPr>
                <p:nvPr/>
              </p:nvSpPr>
              <p:spPr bwMode="auto">
                <a:xfrm>
                  <a:off x="1094" y="3196"/>
                  <a:ext cx="9" cy="2"/>
                </a:xfrm>
                <a:custGeom>
                  <a:avLst/>
                  <a:gdLst>
                    <a:gd name="T0" fmla="*/ 18 w 18"/>
                    <a:gd name="T1" fmla="*/ 2 h 5"/>
                    <a:gd name="T2" fmla="*/ 12 w 18"/>
                    <a:gd name="T3" fmla="*/ 0 h 5"/>
                    <a:gd name="T4" fmla="*/ 0 w 18"/>
                    <a:gd name="T5" fmla="*/ 0 h 5"/>
                    <a:gd name="T6" fmla="*/ 0 w 18"/>
                    <a:gd name="T7" fmla="*/ 3 h 5"/>
                    <a:gd name="T8" fmla="*/ 0 w 18"/>
                    <a:gd name="T9" fmla="*/ 5 h 5"/>
                    <a:gd name="T10" fmla="*/ 18 w 18"/>
                    <a:gd name="T11" fmla="*/ 5 h 5"/>
                    <a:gd name="T12" fmla="*/ 18 w 18"/>
                    <a:gd name="T13" fmla="*/ 3 h 5"/>
                    <a:gd name="T14" fmla="*/ 18 w 18"/>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5"/>
                    <a:gd name="T26" fmla="*/ 18 w 1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5">
                      <a:moveTo>
                        <a:pt x="18" y="2"/>
                      </a:moveTo>
                      <a:lnTo>
                        <a:pt x="12" y="0"/>
                      </a:lnTo>
                      <a:lnTo>
                        <a:pt x="0" y="0"/>
                      </a:lnTo>
                      <a:lnTo>
                        <a:pt x="0" y="3"/>
                      </a:lnTo>
                      <a:lnTo>
                        <a:pt x="0" y="5"/>
                      </a:lnTo>
                      <a:lnTo>
                        <a:pt x="18" y="5"/>
                      </a:lnTo>
                      <a:lnTo>
                        <a:pt x="18" y="3"/>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8" name="Freeform 1913"/>
                <p:cNvSpPr>
                  <a:spLocks/>
                </p:cNvSpPr>
                <p:nvPr/>
              </p:nvSpPr>
              <p:spPr bwMode="auto">
                <a:xfrm>
                  <a:off x="1091" y="3196"/>
                  <a:ext cx="6" cy="2"/>
                </a:xfrm>
                <a:custGeom>
                  <a:avLst/>
                  <a:gdLst>
                    <a:gd name="T0" fmla="*/ 6 w 11"/>
                    <a:gd name="T1" fmla="*/ 3 h 5"/>
                    <a:gd name="T2" fmla="*/ 6 w 11"/>
                    <a:gd name="T3" fmla="*/ 2 h 5"/>
                    <a:gd name="T4" fmla="*/ 0 w 11"/>
                    <a:gd name="T5" fmla="*/ 0 h 5"/>
                    <a:gd name="T6" fmla="*/ 0 w 11"/>
                    <a:gd name="T7" fmla="*/ 2 h 5"/>
                    <a:gd name="T8" fmla="*/ 0 w 11"/>
                    <a:gd name="T9" fmla="*/ 3 h 5"/>
                    <a:gd name="T10" fmla="*/ 11 w 11"/>
                    <a:gd name="T11" fmla="*/ 5 h 5"/>
                    <a:gd name="T12" fmla="*/ 6 w 11"/>
                    <a:gd name="T13" fmla="*/ 5 h 5"/>
                    <a:gd name="T14" fmla="*/ 6 w 11"/>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6" y="3"/>
                      </a:moveTo>
                      <a:lnTo>
                        <a:pt x="6" y="2"/>
                      </a:lnTo>
                      <a:lnTo>
                        <a:pt x="0" y="0"/>
                      </a:lnTo>
                      <a:lnTo>
                        <a:pt x="0" y="2"/>
                      </a:lnTo>
                      <a:lnTo>
                        <a:pt x="0" y="3"/>
                      </a:lnTo>
                      <a:lnTo>
                        <a:pt x="11" y="5"/>
                      </a:lnTo>
                      <a:lnTo>
                        <a:pt x="6" y="5"/>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29" name="Freeform 1914"/>
                <p:cNvSpPr>
                  <a:spLocks/>
                </p:cNvSpPr>
                <p:nvPr/>
              </p:nvSpPr>
              <p:spPr bwMode="auto">
                <a:xfrm>
                  <a:off x="1088" y="3195"/>
                  <a:ext cx="3" cy="2"/>
                </a:xfrm>
                <a:custGeom>
                  <a:avLst/>
                  <a:gdLst>
                    <a:gd name="T0" fmla="*/ 6 w 6"/>
                    <a:gd name="T1" fmla="*/ 1 h 5"/>
                    <a:gd name="T2" fmla="*/ 0 w 6"/>
                    <a:gd name="T3" fmla="*/ 0 h 5"/>
                    <a:gd name="T4" fmla="*/ 0 w 6"/>
                    <a:gd name="T5" fmla="*/ 0 h 5"/>
                    <a:gd name="T6" fmla="*/ 0 w 6"/>
                    <a:gd name="T7" fmla="*/ 3 h 5"/>
                    <a:gd name="T8" fmla="*/ 0 w 6"/>
                    <a:gd name="T9" fmla="*/ 5 h 5"/>
                    <a:gd name="T10" fmla="*/ 6 w 6"/>
                    <a:gd name="T11" fmla="*/ 5 h 5"/>
                    <a:gd name="T12" fmla="*/ 6 w 6"/>
                    <a:gd name="T13" fmla="*/ 3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0" y="0"/>
                      </a:lnTo>
                      <a:lnTo>
                        <a:pt x="0" y="3"/>
                      </a:lnTo>
                      <a:lnTo>
                        <a:pt x="0" y="5"/>
                      </a:lnTo>
                      <a:lnTo>
                        <a:pt x="6" y="5"/>
                      </a:lnTo>
                      <a:lnTo>
                        <a:pt x="6" y="3"/>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0" name="Freeform 1915"/>
                <p:cNvSpPr>
                  <a:spLocks/>
                </p:cNvSpPr>
                <p:nvPr/>
              </p:nvSpPr>
              <p:spPr bwMode="auto">
                <a:xfrm>
                  <a:off x="1083" y="3195"/>
                  <a:ext cx="8" cy="2"/>
                </a:xfrm>
                <a:custGeom>
                  <a:avLst/>
                  <a:gdLst>
                    <a:gd name="T0" fmla="*/ 10 w 16"/>
                    <a:gd name="T1" fmla="*/ 4 h 6"/>
                    <a:gd name="T2" fmla="*/ 10 w 16"/>
                    <a:gd name="T3" fmla="*/ 2 h 6"/>
                    <a:gd name="T4" fmla="*/ 4 w 16"/>
                    <a:gd name="T5" fmla="*/ 1 h 6"/>
                    <a:gd name="T6" fmla="*/ 0 w 16"/>
                    <a:gd name="T7" fmla="*/ 0 h 6"/>
                    <a:gd name="T8" fmla="*/ 0 w 16"/>
                    <a:gd name="T9" fmla="*/ 1 h 6"/>
                    <a:gd name="T10" fmla="*/ 0 w 16"/>
                    <a:gd name="T11" fmla="*/ 2 h 6"/>
                    <a:gd name="T12" fmla="*/ 4 w 16"/>
                    <a:gd name="T13" fmla="*/ 4 h 6"/>
                    <a:gd name="T14" fmla="*/ 16 w 16"/>
                    <a:gd name="T15" fmla="*/ 6 h 6"/>
                    <a:gd name="T16" fmla="*/ 10 w 16"/>
                    <a:gd name="T17" fmla="*/ 6 h 6"/>
                    <a:gd name="T18" fmla="*/ 10 w 16"/>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6"/>
                    <a:gd name="T32" fmla="*/ 16 w 1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6">
                      <a:moveTo>
                        <a:pt x="10" y="4"/>
                      </a:moveTo>
                      <a:lnTo>
                        <a:pt x="10" y="2"/>
                      </a:lnTo>
                      <a:lnTo>
                        <a:pt x="4" y="1"/>
                      </a:lnTo>
                      <a:lnTo>
                        <a:pt x="0" y="0"/>
                      </a:lnTo>
                      <a:lnTo>
                        <a:pt x="0" y="1"/>
                      </a:lnTo>
                      <a:lnTo>
                        <a:pt x="0" y="2"/>
                      </a:lnTo>
                      <a:lnTo>
                        <a:pt x="4" y="4"/>
                      </a:lnTo>
                      <a:lnTo>
                        <a:pt x="16" y="6"/>
                      </a:lnTo>
                      <a:lnTo>
                        <a:pt x="10" y="6"/>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1" name="Freeform 1916"/>
                <p:cNvSpPr>
                  <a:spLocks/>
                </p:cNvSpPr>
                <p:nvPr/>
              </p:nvSpPr>
              <p:spPr bwMode="auto">
                <a:xfrm>
                  <a:off x="1063" y="3188"/>
                  <a:ext cx="20" cy="8"/>
                </a:xfrm>
                <a:custGeom>
                  <a:avLst/>
                  <a:gdLst>
                    <a:gd name="T0" fmla="*/ 40 w 40"/>
                    <a:gd name="T1" fmla="*/ 13 h 17"/>
                    <a:gd name="T2" fmla="*/ 35 w 40"/>
                    <a:gd name="T3" fmla="*/ 12 h 17"/>
                    <a:gd name="T4" fmla="*/ 30 w 40"/>
                    <a:gd name="T5" fmla="*/ 12 h 17"/>
                    <a:gd name="T6" fmla="*/ 21 w 40"/>
                    <a:gd name="T7" fmla="*/ 10 h 17"/>
                    <a:gd name="T8" fmla="*/ 19 w 40"/>
                    <a:gd name="T9" fmla="*/ 7 h 17"/>
                    <a:gd name="T10" fmla="*/ 13 w 40"/>
                    <a:gd name="T11" fmla="*/ 6 h 17"/>
                    <a:gd name="T12" fmla="*/ 10 w 40"/>
                    <a:gd name="T13" fmla="*/ 5 h 17"/>
                    <a:gd name="T14" fmla="*/ 3 w 40"/>
                    <a:gd name="T15" fmla="*/ 0 h 17"/>
                    <a:gd name="T16" fmla="*/ 2 w 40"/>
                    <a:gd name="T17" fmla="*/ 2 h 17"/>
                    <a:gd name="T18" fmla="*/ 0 w 40"/>
                    <a:gd name="T19" fmla="*/ 3 h 17"/>
                    <a:gd name="T20" fmla="*/ 7 w 40"/>
                    <a:gd name="T21" fmla="*/ 7 h 17"/>
                    <a:gd name="T22" fmla="*/ 13 w 40"/>
                    <a:gd name="T23" fmla="*/ 9 h 17"/>
                    <a:gd name="T24" fmla="*/ 15 w 40"/>
                    <a:gd name="T25" fmla="*/ 10 h 17"/>
                    <a:gd name="T26" fmla="*/ 19 w 40"/>
                    <a:gd name="T27" fmla="*/ 12 h 17"/>
                    <a:gd name="T28" fmla="*/ 39 w 40"/>
                    <a:gd name="T29" fmla="*/ 17 h 17"/>
                    <a:gd name="T30" fmla="*/ 40 w 40"/>
                    <a:gd name="T31" fmla="*/ 17 h 17"/>
                    <a:gd name="T32" fmla="*/ 40 w 40"/>
                    <a:gd name="T33" fmla="*/ 14 h 17"/>
                    <a:gd name="T34" fmla="*/ 40 w 40"/>
                    <a:gd name="T35" fmla="*/ 13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17"/>
                    <a:gd name="T56" fmla="*/ 40 w 4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17">
                      <a:moveTo>
                        <a:pt x="40" y="13"/>
                      </a:moveTo>
                      <a:lnTo>
                        <a:pt x="35" y="12"/>
                      </a:lnTo>
                      <a:lnTo>
                        <a:pt x="30" y="12"/>
                      </a:lnTo>
                      <a:lnTo>
                        <a:pt x="21" y="10"/>
                      </a:lnTo>
                      <a:lnTo>
                        <a:pt x="19" y="7"/>
                      </a:lnTo>
                      <a:lnTo>
                        <a:pt x="13" y="6"/>
                      </a:lnTo>
                      <a:lnTo>
                        <a:pt x="10" y="5"/>
                      </a:lnTo>
                      <a:lnTo>
                        <a:pt x="3" y="0"/>
                      </a:lnTo>
                      <a:lnTo>
                        <a:pt x="2" y="2"/>
                      </a:lnTo>
                      <a:lnTo>
                        <a:pt x="0" y="3"/>
                      </a:lnTo>
                      <a:lnTo>
                        <a:pt x="7" y="7"/>
                      </a:lnTo>
                      <a:lnTo>
                        <a:pt x="13" y="9"/>
                      </a:lnTo>
                      <a:lnTo>
                        <a:pt x="15" y="10"/>
                      </a:lnTo>
                      <a:lnTo>
                        <a:pt x="19" y="12"/>
                      </a:lnTo>
                      <a:lnTo>
                        <a:pt x="39" y="17"/>
                      </a:lnTo>
                      <a:lnTo>
                        <a:pt x="40" y="17"/>
                      </a:lnTo>
                      <a:lnTo>
                        <a:pt x="40" y="14"/>
                      </a:lnTo>
                      <a:lnTo>
                        <a:pt x="4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2" name="Freeform 1917"/>
                <p:cNvSpPr>
                  <a:spLocks/>
                </p:cNvSpPr>
                <p:nvPr/>
              </p:nvSpPr>
              <p:spPr bwMode="auto">
                <a:xfrm>
                  <a:off x="1063" y="3188"/>
                  <a:ext cx="3" cy="1"/>
                </a:xfrm>
                <a:custGeom>
                  <a:avLst/>
                  <a:gdLst>
                    <a:gd name="T0" fmla="*/ 4 w 7"/>
                    <a:gd name="T1" fmla="*/ 1 h 4"/>
                    <a:gd name="T2" fmla="*/ 7 w 7"/>
                    <a:gd name="T3" fmla="*/ 4 h 4"/>
                    <a:gd name="T4" fmla="*/ 0 w 7"/>
                    <a:gd name="T5" fmla="*/ 0 h 4"/>
                    <a:gd name="T6" fmla="*/ 0 w 7"/>
                    <a:gd name="T7" fmla="*/ 1 h 4"/>
                    <a:gd name="T8" fmla="*/ 0 w 7"/>
                    <a:gd name="T9" fmla="*/ 3 h 4"/>
                    <a:gd name="T10" fmla="*/ 3 w 7"/>
                    <a:gd name="T11" fmla="*/ 4 h 4"/>
                    <a:gd name="T12" fmla="*/ 3 w 7"/>
                    <a:gd name="T13" fmla="*/ 3 h 4"/>
                    <a:gd name="T14" fmla="*/ 4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1"/>
                      </a:moveTo>
                      <a:lnTo>
                        <a:pt x="7" y="4"/>
                      </a:lnTo>
                      <a:lnTo>
                        <a:pt x="0" y="0"/>
                      </a:lnTo>
                      <a:lnTo>
                        <a:pt x="0" y="1"/>
                      </a:lnTo>
                      <a:lnTo>
                        <a:pt x="0" y="3"/>
                      </a:lnTo>
                      <a:lnTo>
                        <a:pt x="3" y="4"/>
                      </a:lnTo>
                      <a:lnTo>
                        <a:pt x="3"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3" name="Freeform 1918"/>
                <p:cNvSpPr>
                  <a:spLocks/>
                </p:cNvSpPr>
                <p:nvPr/>
              </p:nvSpPr>
              <p:spPr bwMode="auto">
                <a:xfrm>
                  <a:off x="1049" y="3110"/>
                  <a:ext cx="14" cy="79"/>
                </a:xfrm>
                <a:custGeom>
                  <a:avLst/>
                  <a:gdLst>
                    <a:gd name="T0" fmla="*/ 26 w 27"/>
                    <a:gd name="T1" fmla="*/ 155 h 157"/>
                    <a:gd name="T2" fmla="*/ 27 w 27"/>
                    <a:gd name="T3" fmla="*/ 154 h 157"/>
                    <a:gd name="T4" fmla="*/ 24 w 27"/>
                    <a:gd name="T5" fmla="*/ 152 h 157"/>
                    <a:gd name="T6" fmla="*/ 13 w 27"/>
                    <a:gd name="T7" fmla="*/ 140 h 157"/>
                    <a:gd name="T8" fmla="*/ 11 w 27"/>
                    <a:gd name="T9" fmla="*/ 138 h 157"/>
                    <a:gd name="T10" fmla="*/ 10 w 27"/>
                    <a:gd name="T11" fmla="*/ 136 h 157"/>
                    <a:gd name="T12" fmla="*/ 9 w 27"/>
                    <a:gd name="T13" fmla="*/ 131 h 157"/>
                    <a:gd name="T14" fmla="*/ 7 w 27"/>
                    <a:gd name="T15" fmla="*/ 129 h 157"/>
                    <a:gd name="T16" fmla="*/ 7 w 27"/>
                    <a:gd name="T17" fmla="*/ 127 h 157"/>
                    <a:gd name="T18" fmla="*/ 4 w 27"/>
                    <a:gd name="T19" fmla="*/ 120 h 157"/>
                    <a:gd name="T20" fmla="*/ 3 w 27"/>
                    <a:gd name="T21" fmla="*/ 115 h 157"/>
                    <a:gd name="T22" fmla="*/ 3 w 27"/>
                    <a:gd name="T23" fmla="*/ 102 h 157"/>
                    <a:gd name="T24" fmla="*/ 2 w 27"/>
                    <a:gd name="T25" fmla="*/ 99 h 157"/>
                    <a:gd name="T26" fmla="*/ 2 w 27"/>
                    <a:gd name="T27" fmla="*/ 1 h 157"/>
                    <a:gd name="T28" fmla="*/ 0 w 27"/>
                    <a:gd name="T29" fmla="*/ 0 h 157"/>
                    <a:gd name="T30" fmla="*/ 0 w 27"/>
                    <a:gd name="T31" fmla="*/ 99 h 157"/>
                    <a:gd name="T32" fmla="*/ 1 w 27"/>
                    <a:gd name="T33" fmla="*/ 102 h 157"/>
                    <a:gd name="T34" fmla="*/ 1 w 27"/>
                    <a:gd name="T35" fmla="*/ 115 h 157"/>
                    <a:gd name="T36" fmla="*/ 2 w 27"/>
                    <a:gd name="T37" fmla="*/ 120 h 157"/>
                    <a:gd name="T38" fmla="*/ 4 w 27"/>
                    <a:gd name="T39" fmla="*/ 127 h 157"/>
                    <a:gd name="T40" fmla="*/ 4 w 27"/>
                    <a:gd name="T41" fmla="*/ 131 h 157"/>
                    <a:gd name="T42" fmla="*/ 7 w 27"/>
                    <a:gd name="T43" fmla="*/ 134 h 157"/>
                    <a:gd name="T44" fmla="*/ 8 w 27"/>
                    <a:gd name="T45" fmla="*/ 136 h 157"/>
                    <a:gd name="T46" fmla="*/ 9 w 27"/>
                    <a:gd name="T47" fmla="*/ 138 h 157"/>
                    <a:gd name="T48" fmla="*/ 10 w 27"/>
                    <a:gd name="T49" fmla="*/ 143 h 157"/>
                    <a:gd name="T50" fmla="*/ 22 w 27"/>
                    <a:gd name="T51" fmla="*/ 154 h 157"/>
                    <a:gd name="T52" fmla="*/ 22 w 27"/>
                    <a:gd name="T53" fmla="*/ 154 h 157"/>
                    <a:gd name="T54" fmla="*/ 26 w 27"/>
                    <a:gd name="T55" fmla="*/ 157 h 157"/>
                    <a:gd name="T56" fmla="*/ 26 w 27"/>
                    <a:gd name="T57" fmla="*/ 155 h 1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157"/>
                    <a:gd name="T89" fmla="*/ 27 w 27"/>
                    <a:gd name="T90" fmla="*/ 157 h 1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157">
                      <a:moveTo>
                        <a:pt x="26" y="155"/>
                      </a:moveTo>
                      <a:lnTo>
                        <a:pt x="27" y="154"/>
                      </a:lnTo>
                      <a:lnTo>
                        <a:pt x="24" y="152"/>
                      </a:lnTo>
                      <a:lnTo>
                        <a:pt x="13" y="140"/>
                      </a:lnTo>
                      <a:lnTo>
                        <a:pt x="11" y="138"/>
                      </a:lnTo>
                      <a:lnTo>
                        <a:pt x="10" y="136"/>
                      </a:lnTo>
                      <a:lnTo>
                        <a:pt x="9" y="131"/>
                      </a:lnTo>
                      <a:lnTo>
                        <a:pt x="7" y="129"/>
                      </a:lnTo>
                      <a:lnTo>
                        <a:pt x="7" y="127"/>
                      </a:lnTo>
                      <a:lnTo>
                        <a:pt x="4" y="120"/>
                      </a:lnTo>
                      <a:lnTo>
                        <a:pt x="3" y="115"/>
                      </a:lnTo>
                      <a:lnTo>
                        <a:pt x="3" y="102"/>
                      </a:lnTo>
                      <a:lnTo>
                        <a:pt x="2" y="99"/>
                      </a:lnTo>
                      <a:lnTo>
                        <a:pt x="2" y="1"/>
                      </a:lnTo>
                      <a:lnTo>
                        <a:pt x="0" y="0"/>
                      </a:lnTo>
                      <a:lnTo>
                        <a:pt x="0" y="99"/>
                      </a:lnTo>
                      <a:lnTo>
                        <a:pt x="1" y="102"/>
                      </a:lnTo>
                      <a:lnTo>
                        <a:pt x="1" y="115"/>
                      </a:lnTo>
                      <a:lnTo>
                        <a:pt x="2" y="120"/>
                      </a:lnTo>
                      <a:lnTo>
                        <a:pt x="4" y="127"/>
                      </a:lnTo>
                      <a:lnTo>
                        <a:pt x="4" y="131"/>
                      </a:lnTo>
                      <a:lnTo>
                        <a:pt x="7" y="134"/>
                      </a:lnTo>
                      <a:lnTo>
                        <a:pt x="8" y="136"/>
                      </a:lnTo>
                      <a:lnTo>
                        <a:pt x="9" y="138"/>
                      </a:lnTo>
                      <a:lnTo>
                        <a:pt x="10" y="143"/>
                      </a:lnTo>
                      <a:lnTo>
                        <a:pt x="22" y="154"/>
                      </a:lnTo>
                      <a:lnTo>
                        <a:pt x="26" y="157"/>
                      </a:lnTo>
                      <a:lnTo>
                        <a:pt x="26" y="1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4" name="Freeform 1919"/>
                <p:cNvSpPr>
                  <a:spLocks/>
                </p:cNvSpPr>
                <p:nvPr/>
              </p:nvSpPr>
              <p:spPr bwMode="auto">
                <a:xfrm>
                  <a:off x="1049" y="3110"/>
                  <a:ext cx="24" cy="68"/>
                </a:xfrm>
                <a:custGeom>
                  <a:avLst/>
                  <a:gdLst>
                    <a:gd name="T0" fmla="*/ 2 w 47"/>
                    <a:gd name="T1" fmla="*/ 2 h 136"/>
                    <a:gd name="T2" fmla="*/ 37 w 47"/>
                    <a:gd name="T3" fmla="*/ 2 h 136"/>
                    <a:gd name="T4" fmla="*/ 37 w 47"/>
                    <a:gd name="T5" fmla="*/ 100 h 136"/>
                    <a:gd name="T6" fmla="*/ 38 w 47"/>
                    <a:gd name="T7" fmla="*/ 103 h 136"/>
                    <a:gd name="T8" fmla="*/ 38 w 47"/>
                    <a:gd name="T9" fmla="*/ 113 h 136"/>
                    <a:gd name="T10" fmla="*/ 39 w 47"/>
                    <a:gd name="T11" fmla="*/ 116 h 136"/>
                    <a:gd name="T12" fmla="*/ 39 w 47"/>
                    <a:gd name="T13" fmla="*/ 118 h 136"/>
                    <a:gd name="T14" fmla="*/ 40 w 47"/>
                    <a:gd name="T15" fmla="*/ 122 h 136"/>
                    <a:gd name="T16" fmla="*/ 40 w 47"/>
                    <a:gd name="T17" fmla="*/ 124 h 136"/>
                    <a:gd name="T18" fmla="*/ 44 w 47"/>
                    <a:gd name="T19" fmla="*/ 131 h 136"/>
                    <a:gd name="T20" fmla="*/ 44 w 47"/>
                    <a:gd name="T21" fmla="*/ 133 h 136"/>
                    <a:gd name="T22" fmla="*/ 47 w 47"/>
                    <a:gd name="T23" fmla="*/ 136 h 136"/>
                    <a:gd name="T24" fmla="*/ 47 w 47"/>
                    <a:gd name="T25" fmla="*/ 135 h 136"/>
                    <a:gd name="T26" fmla="*/ 47 w 47"/>
                    <a:gd name="T27" fmla="*/ 133 h 136"/>
                    <a:gd name="T28" fmla="*/ 46 w 47"/>
                    <a:gd name="T29" fmla="*/ 133 h 136"/>
                    <a:gd name="T30" fmla="*/ 46 w 47"/>
                    <a:gd name="T31" fmla="*/ 131 h 136"/>
                    <a:gd name="T32" fmla="*/ 42 w 47"/>
                    <a:gd name="T33" fmla="*/ 124 h 136"/>
                    <a:gd name="T34" fmla="*/ 42 w 47"/>
                    <a:gd name="T35" fmla="*/ 122 h 136"/>
                    <a:gd name="T36" fmla="*/ 41 w 47"/>
                    <a:gd name="T37" fmla="*/ 118 h 136"/>
                    <a:gd name="T38" fmla="*/ 41 w 47"/>
                    <a:gd name="T39" fmla="*/ 116 h 136"/>
                    <a:gd name="T40" fmla="*/ 40 w 47"/>
                    <a:gd name="T41" fmla="*/ 113 h 136"/>
                    <a:gd name="T42" fmla="*/ 40 w 47"/>
                    <a:gd name="T43" fmla="*/ 103 h 136"/>
                    <a:gd name="T44" fmla="*/ 39 w 47"/>
                    <a:gd name="T45" fmla="*/ 100 h 136"/>
                    <a:gd name="T46" fmla="*/ 39 w 47"/>
                    <a:gd name="T47" fmla="*/ 0 h 136"/>
                    <a:gd name="T48" fmla="*/ 0 w 47"/>
                    <a:gd name="T49" fmla="*/ 1 h 136"/>
                    <a:gd name="T50" fmla="*/ 2 w 47"/>
                    <a:gd name="T51" fmla="*/ 2 h 1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7"/>
                    <a:gd name="T79" fmla="*/ 0 h 136"/>
                    <a:gd name="T80" fmla="*/ 47 w 47"/>
                    <a:gd name="T81" fmla="*/ 136 h 1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7" h="136">
                      <a:moveTo>
                        <a:pt x="2" y="2"/>
                      </a:moveTo>
                      <a:lnTo>
                        <a:pt x="37" y="2"/>
                      </a:lnTo>
                      <a:lnTo>
                        <a:pt x="37" y="100"/>
                      </a:lnTo>
                      <a:lnTo>
                        <a:pt x="38" y="103"/>
                      </a:lnTo>
                      <a:lnTo>
                        <a:pt x="38" y="113"/>
                      </a:lnTo>
                      <a:lnTo>
                        <a:pt x="39" y="116"/>
                      </a:lnTo>
                      <a:lnTo>
                        <a:pt x="39" y="118"/>
                      </a:lnTo>
                      <a:lnTo>
                        <a:pt x="40" y="122"/>
                      </a:lnTo>
                      <a:lnTo>
                        <a:pt x="40" y="124"/>
                      </a:lnTo>
                      <a:lnTo>
                        <a:pt x="44" y="131"/>
                      </a:lnTo>
                      <a:lnTo>
                        <a:pt x="44" y="133"/>
                      </a:lnTo>
                      <a:lnTo>
                        <a:pt x="47" y="136"/>
                      </a:lnTo>
                      <a:lnTo>
                        <a:pt x="47" y="135"/>
                      </a:lnTo>
                      <a:lnTo>
                        <a:pt x="47" y="133"/>
                      </a:lnTo>
                      <a:lnTo>
                        <a:pt x="46" y="133"/>
                      </a:lnTo>
                      <a:lnTo>
                        <a:pt x="46" y="131"/>
                      </a:lnTo>
                      <a:lnTo>
                        <a:pt x="42" y="124"/>
                      </a:lnTo>
                      <a:lnTo>
                        <a:pt x="42" y="122"/>
                      </a:lnTo>
                      <a:lnTo>
                        <a:pt x="41" y="118"/>
                      </a:lnTo>
                      <a:lnTo>
                        <a:pt x="41" y="116"/>
                      </a:lnTo>
                      <a:lnTo>
                        <a:pt x="40" y="113"/>
                      </a:lnTo>
                      <a:lnTo>
                        <a:pt x="40" y="103"/>
                      </a:lnTo>
                      <a:lnTo>
                        <a:pt x="39" y="100"/>
                      </a:lnTo>
                      <a:lnTo>
                        <a:pt x="39" y="0"/>
                      </a:lnTo>
                      <a:lnTo>
                        <a:pt x="0"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5" name="Freeform 1920"/>
                <p:cNvSpPr>
                  <a:spLocks/>
                </p:cNvSpPr>
                <p:nvPr/>
              </p:nvSpPr>
              <p:spPr bwMode="auto">
                <a:xfrm>
                  <a:off x="1072" y="3177"/>
                  <a:ext cx="2" cy="1"/>
                </a:xfrm>
                <a:custGeom>
                  <a:avLst/>
                  <a:gdLst>
                    <a:gd name="T0" fmla="*/ 1 w 3"/>
                    <a:gd name="T1" fmla="*/ 2 h 4"/>
                    <a:gd name="T2" fmla="*/ 0 w 3"/>
                    <a:gd name="T3" fmla="*/ 3 h 4"/>
                    <a:gd name="T4" fmla="*/ 1 w 3"/>
                    <a:gd name="T5" fmla="*/ 4 h 4"/>
                    <a:gd name="T6" fmla="*/ 2 w 3"/>
                    <a:gd name="T7" fmla="*/ 3 h 4"/>
                    <a:gd name="T8" fmla="*/ 3 w 3"/>
                    <a:gd name="T9" fmla="*/ 2 h 4"/>
                    <a:gd name="T10" fmla="*/ 3 w 3"/>
                    <a:gd name="T11" fmla="*/ 2 h 4"/>
                    <a:gd name="T12" fmla="*/ 1 w 3"/>
                    <a:gd name="T13" fmla="*/ 0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3"/>
                      </a:lnTo>
                      <a:lnTo>
                        <a:pt x="1" y="4"/>
                      </a:lnTo>
                      <a:lnTo>
                        <a:pt x="2" y="3"/>
                      </a:lnTo>
                      <a:lnTo>
                        <a:pt x="3" y="2"/>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6" name="Freeform 1921"/>
                <p:cNvSpPr>
                  <a:spLocks/>
                </p:cNvSpPr>
                <p:nvPr/>
              </p:nvSpPr>
              <p:spPr bwMode="auto">
                <a:xfrm>
                  <a:off x="1073" y="3177"/>
                  <a:ext cx="2" cy="3"/>
                </a:xfrm>
                <a:custGeom>
                  <a:avLst/>
                  <a:gdLst>
                    <a:gd name="T0" fmla="*/ 1 w 5"/>
                    <a:gd name="T1" fmla="*/ 3 h 7"/>
                    <a:gd name="T2" fmla="*/ 0 w 5"/>
                    <a:gd name="T3" fmla="*/ 3 h 7"/>
                    <a:gd name="T4" fmla="*/ 1 w 5"/>
                    <a:gd name="T5" fmla="*/ 5 h 7"/>
                    <a:gd name="T6" fmla="*/ 5 w 5"/>
                    <a:gd name="T7" fmla="*/ 7 h 7"/>
                    <a:gd name="T8" fmla="*/ 5 w 5"/>
                    <a:gd name="T9" fmla="*/ 6 h 7"/>
                    <a:gd name="T10" fmla="*/ 5 w 5"/>
                    <a:gd name="T11" fmla="*/ 5 h 7"/>
                    <a:gd name="T12" fmla="*/ 4 w 5"/>
                    <a:gd name="T13" fmla="*/ 5 h 7"/>
                    <a:gd name="T14" fmla="*/ 1 w 5"/>
                    <a:gd name="T15" fmla="*/ 0 h 7"/>
                    <a:gd name="T16" fmla="*/ 2 w 5"/>
                    <a:gd name="T17" fmla="*/ 2 h 7"/>
                    <a:gd name="T18" fmla="*/ 1 w 5"/>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1" y="3"/>
                      </a:moveTo>
                      <a:lnTo>
                        <a:pt x="0" y="3"/>
                      </a:lnTo>
                      <a:lnTo>
                        <a:pt x="1" y="5"/>
                      </a:lnTo>
                      <a:lnTo>
                        <a:pt x="5" y="7"/>
                      </a:lnTo>
                      <a:lnTo>
                        <a:pt x="5" y="6"/>
                      </a:lnTo>
                      <a:lnTo>
                        <a:pt x="5" y="5"/>
                      </a:lnTo>
                      <a:lnTo>
                        <a:pt x="4" y="5"/>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7" name="Freeform 1922"/>
                <p:cNvSpPr>
                  <a:spLocks/>
                </p:cNvSpPr>
                <p:nvPr/>
              </p:nvSpPr>
              <p:spPr bwMode="auto">
                <a:xfrm>
                  <a:off x="1075" y="3179"/>
                  <a:ext cx="3" cy="3"/>
                </a:xfrm>
                <a:custGeom>
                  <a:avLst/>
                  <a:gdLst>
                    <a:gd name="T0" fmla="*/ 1 w 5"/>
                    <a:gd name="T1" fmla="*/ 1 h 6"/>
                    <a:gd name="T2" fmla="*/ 0 w 5"/>
                    <a:gd name="T3" fmla="*/ 2 h 6"/>
                    <a:gd name="T4" fmla="*/ 3 w 5"/>
                    <a:gd name="T5" fmla="*/ 6 h 6"/>
                    <a:gd name="T6" fmla="*/ 4 w 5"/>
                    <a:gd name="T7" fmla="*/ 5 h 6"/>
                    <a:gd name="T8" fmla="*/ 5 w 5"/>
                    <a:gd name="T9" fmla="*/ 3 h 6"/>
                    <a:gd name="T10" fmla="*/ 3 w 5"/>
                    <a:gd name="T11" fmla="*/ 1 h 6"/>
                    <a:gd name="T12" fmla="*/ 1 w 5"/>
                    <a:gd name="T13" fmla="*/ 0 h 6"/>
                    <a:gd name="T14" fmla="*/ 1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1" y="1"/>
                      </a:moveTo>
                      <a:lnTo>
                        <a:pt x="0" y="2"/>
                      </a:lnTo>
                      <a:lnTo>
                        <a:pt x="3" y="6"/>
                      </a:lnTo>
                      <a:lnTo>
                        <a:pt x="4" y="5"/>
                      </a:lnTo>
                      <a:lnTo>
                        <a:pt x="5" y="3"/>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8" name="Freeform 1923"/>
                <p:cNvSpPr>
                  <a:spLocks/>
                </p:cNvSpPr>
                <p:nvPr/>
              </p:nvSpPr>
              <p:spPr bwMode="auto">
                <a:xfrm>
                  <a:off x="1076" y="3181"/>
                  <a:ext cx="57" cy="7"/>
                </a:xfrm>
                <a:custGeom>
                  <a:avLst/>
                  <a:gdLst>
                    <a:gd name="T0" fmla="*/ 1 w 114"/>
                    <a:gd name="T1" fmla="*/ 3 h 15"/>
                    <a:gd name="T2" fmla="*/ 0 w 114"/>
                    <a:gd name="T3" fmla="*/ 2 h 15"/>
                    <a:gd name="T4" fmla="*/ 16 w 114"/>
                    <a:gd name="T5" fmla="*/ 10 h 15"/>
                    <a:gd name="T6" fmla="*/ 19 w 114"/>
                    <a:gd name="T7" fmla="*/ 10 h 15"/>
                    <a:gd name="T8" fmla="*/ 22 w 114"/>
                    <a:gd name="T9" fmla="*/ 11 h 15"/>
                    <a:gd name="T10" fmla="*/ 25 w 114"/>
                    <a:gd name="T11" fmla="*/ 12 h 15"/>
                    <a:gd name="T12" fmla="*/ 29 w 114"/>
                    <a:gd name="T13" fmla="*/ 12 h 15"/>
                    <a:gd name="T14" fmla="*/ 31 w 114"/>
                    <a:gd name="T15" fmla="*/ 13 h 15"/>
                    <a:gd name="T16" fmla="*/ 34 w 114"/>
                    <a:gd name="T17" fmla="*/ 13 h 15"/>
                    <a:gd name="T18" fmla="*/ 38 w 114"/>
                    <a:gd name="T19" fmla="*/ 14 h 15"/>
                    <a:gd name="T20" fmla="*/ 53 w 114"/>
                    <a:gd name="T21" fmla="*/ 14 h 15"/>
                    <a:gd name="T22" fmla="*/ 56 w 114"/>
                    <a:gd name="T23" fmla="*/ 15 h 15"/>
                    <a:gd name="T24" fmla="*/ 63 w 114"/>
                    <a:gd name="T25" fmla="*/ 14 h 15"/>
                    <a:gd name="T26" fmla="*/ 76 w 114"/>
                    <a:gd name="T27" fmla="*/ 14 h 15"/>
                    <a:gd name="T28" fmla="*/ 82 w 114"/>
                    <a:gd name="T29" fmla="*/ 13 h 15"/>
                    <a:gd name="T30" fmla="*/ 87 w 114"/>
                    <a:gd name="T31" fmla="*/ 13 h 15"/>
                    <a:gd name="T32" fmla="*/ 106 w 114"/>
                    <a:gd name="T33" fmla="*/ 9 h 15"/>
                    <a:gd name="T34" fmla="*/ 110 w 114"/>
                    <a:gd name="T35" fmla="*/ 7 h 15"/>
                    <a:gd name="T36" fmla="*/ 114 w 114"/>
                    <a:gd name="T37" fmla="*/ 5 h 15"/>
                    <a:gd name="T38" fmla="*/ 113 w 114"/>
                    <a:gd name="T39" fmla="*/ 4 h 15"/>
                    <a:gd name="T40" fmla="*/ 112 w 114"/>
                    <a:gd name="T41" fmla="*/ 3 h 15"/>
                    <a:gd name="T42" fmla="*/ 107 w 114"/>
                    <a:gd name="T43" fmla="*/ 5 h 15"/>
                    <a:gd name="T44" fmla="*/ 106 w 114"/>
                    <a:gd name="T45" fmla="*/ 6 h 15"/>
                    <a:gd name="T46" fmla="*/ 87 w 114"/>
                    <a:gd name="T47" fmla="*/ 11 h 15"/>
                    <a:gd name="T48" fmla="*/ 82 w 114"/>
                    <a:gd name="T49" fmla="*/ 11 h 15"/>
                    <a:gd name="T50" fmla="*/ 76 w 114"/>
                    <a:gd name="T51" fmla="*/ 12 h 15"/>
                    <a:gd name="T52" fmla="*/ 63 w 114"/>
                    <a:gd name="T53" fmla="*/ 12 h 15"/>
                    <a:gd name="T54" fmla="*/ 56 w 114"/>
                    <a:gd name="T55" fmla="*/ 13 h 15"/>
                    <a:gd name="T56" fmla="*/ 53 w 114"/>
                    <a:gd name="T57" fmla="*/ 12 h 15"/>
                    <a:gd name="T58" fmla="*/ 38 w 114"/>
                    <a:gd name="T59" fmla="*/ 12 h 15"/>
                    <a:gd name="T60" fmla="*/ 34 w 114"/>
                    <a:gd name="T61" fmla="*/ 11 h 15"/>
                    <a:gd name="T62" fmla="*/ 31 w 114"/>
                    <a:gd name="T63" fmla="*/ 11 h 15"/>
                    <a:gd name="T64" fmla="*/ 29 w 114"/>
                    <a:gd name="T65" fmla="*/ 10 h 15"/>
                    <a:gd name="T66" fmla="*/ 25 w 114"/>
                    <a:gd name="T67" fmla="*/ 10 h 15"/>
                    <a:gd name="T68" fmla="*/ 22 w 114"/>
                    <a:gd name="T69" fmla="*/ 9 h 15"/>
                    <a:gd name="T70" fmla="*/ 19 w 114"/>
                    <a:gd name="T71" fmla="*/ 7 h 15"/>
                    <a:gd name="T72" fmla="*/ 16 w 114"/>
                    <a:gd name="T73" fmla="*/ 7 h 15"/>
                    <a:gd name="T74" fmla="*/ 2 w 114"/>
                    <a:gd name="T75" fmla="*/ 0 h 15"/>
                    <a:gd name="T76" fmla="*/ 2 w 114"/>
                    <a:gd name="T77" fmla="*/ 2 h 15"/>
                    <a:gd name="T78" fmla="*/ 1 w 114"/>
                    <a:gd name="T79" fmla="*/ 3 h 1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4"/>
                    <a:gd name="T121" fmla="*/ 0 h 15"/>
                    <a:gd name="T122" fmla="*/ 114 w 114"/>
                    <a:gd name="T123" fmla="*/ 15 h 1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4" h="15">
                      <a:moveTo>
                        <a:pt x="1" y="3"/>
                      </a:moveTo>
                      <a:lnTo>
                        <a:pt x="0" y="2"/>
                      </a:lnTo>
                      <a:lnTo>
                        <a:pt x="16" y="10"/>
                      </a:lnTo>
                      <a:lnTo>
                        <a:pt x="19" y="10"/>
                      </a:lnTo>
                      <a:lnTo>
                        <a:pt x="22" y="11"/>
                      </a:lnTo>
                      <a:lnTo>
                        <a:pt x="25" y="12"/>
                      </a:lnTo>
                      <a:lnTo>
                        <a:pt x="29" y="12"/>
                      </a:lnTo>
                      <a:lnTo>
                        <a:pt x="31" y="13"/>
                      </a:lnTo>
                      <a:lnTo>
                        <a:pt x="34" y="13"/>
                      </a:lnTo>
                      <a:lnTo>
                        <a:pt x="38" y="14"/>
                      </a:lnTo>
                      <a:lnTo>
                        <a:pt x="53" y="14"/>
                      </a:lnTo>
                      <a:lnTo>
                        <a:pt x="56" y="15"/>
                      </a:lnTo>
                      <a:lnTo>
                        <a:pt x="63" y="14"/>
                      </a:lnTo>
                      <a:lnTo>
                        <a:pt x="76" y="14"/>
                      </a:lnTo>
                      <a:lnTo>
                        <a:pt x="82" y="13"/>
                      </a:lnTo>
                      <a:lnTo>
                        <a:pt x="87" y="13"/>
                      </a:lnTo>
                      <a:lnTo>
                        <a:pt x="106" y="9"/>
                      </a:lnTo>
                      <a:lnTo>
                        <a:pt x="110" y="7"/>
                      </a:lnTo>
                      <a:lnTo>
                        <a:pt x="114" y="5"/>
                      </a:lnTo>
                      <a:lnTo>
                        <a:pt x="113" y="4"/>
                      </a:lnTo>
                      <a:lnTo>
                        <a:pt x="112" y="3"/>
                      </a:lnTo>
                      <a:lnTo>
                        <a:pt x="107" y="5"/>
                      </a:lnTo>
                      <a:lnTo>
                        <a:pt x="106" y="6"/>
                      </a:lnTo>
                      <a:lnTo>
                        <a:pt x="87" y="11"/>
                      </a:lnTo>
                      <a:lnTo>
                        <a:pt x="82" y="11"/>
                      </a:lnTo>
                      <a:lnTo>
                        <a:pt x="76" y="12"/>
                      </a:lnTo>
                      <a:lnTo>
                        <a:pt x="63" y="12"/>
                      </a:lnTo>
                      <a:lnTo>
                        <a:pt x="56" y="13"/>
                      </a:lnTo>
                      <a:lnTo>
                        <a:pt x="53" y="12"/>
                      </a:lnTo>
                      <a:lnTo>
                        <a:pt x="38" y="12"/>
                      </a:lnTo>
                      <a:lnTo>
                        <a:pt x="34" y="11"/>
                      </a:lnTo>
                      <a:lnTo>
                        <a:pt x="31" y="11"/>
                      </a:lnTo>
                      <a:lnTo>
                        <a:pt x="29" y="10"/>
                      </a:lnTo>
                      <a:lnTo>
                        <a:pt x="25" y="10"/>
                      </a:lnTo>
                      <a:lnTo>
                        <a:pt x="22" y="9"/>
                      </a:lnTo>
                      <a:lnTo>
                        <a:pt x="19" y="7"/>
                      </a:lnTo>
                      <a:lnTo>
                        <a:pt x="16" y="7"/>
                      </a:lnTo>
                      <a:lnTo>
                        <a:pt x="2"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39" name="Freeform 1924"/>
                <p:cNvSpPr>
                  <a:spLocks/>
                </p:cNvSpPr>
                <p:nvPr/>
              </p:nvSpPr>
              <p:spPr bwMode="auto">
                <a:xfrm>
                  <a:off x="1130" y="3181"/>
                  <a:ext cx="4" cy="2"/>
                </a:xfrm>
                <a:custGeom>
                  <a:avLst/>
                  <a:gdLst>
                    <a:gd name="T0" fmla="*/ 5 w 7"/>
                    <a:gd name="T1" fmla="*/ 2 h 3"/>
                    <a:gd name="T2" fmla="*/ 5 w 7"/>
                    <a:gd name="T3" fmla="*/ 3 h 3"/>
                    <a:gd name="T4" fmla="*/ 7 w 7"/>
                    <a:gd name="T5" fmla="*/ 2 h 3"/>
                    <a:gd name="T6" fmla="*/ 7 w 7"/>
                    <a:gd name="T7" fmla="*/ 1 h 3"/>
                    <a:gd name="T8" fmla="*/ 7 w 7"/>
                    <a:gd name="T9" fmla="*/ 0 h 3"/>
                    <a:gd name="T10" fmla="*/ 0 w 7"/>
                    <a:gd name="T11" fmla="*/ 3 h 3"/>
                    <a:gd name="T12" fmla="*/ 4 w 7"/>
                    <a:gd name="T13" fmla="*/ 1 h 3"/>
                    <a:gd name="T14" fmla="*/ 5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5" y="2"/>
                      </a:moveTo>
                      <a:lnTo>
                        <a:pt x="5" y="3"/>
                      </a:lnTo>
                      <a:lnTo>
                        <a:pt x="7" y="2"/>
                      </a:lnTo>
                      <a:lnTo>
                        <a:pt x="7" y="1"/>
                      </a:lnTo>
                      <a:lnTo>
                        <a:pt x="7" y="0"/>
                      </a:lnTo>
                      <a:lnTo>
                        <a:pt x="0" y="3"/>
                      </a:lnTo>
                      <a:lnTo>
                        <a:pt x="4" y="1"/>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0" name="Freeform 1925"/>
                <p:cNvSpPr>
                  <a:spLocks/>
                </p:cNvSpPr>
                <p:nvPr/>
              </p:nvSpPr>
              <p:spPr bwMode="auto">
                <a:xfrm>
                  <a:off x="1133" y="3173"/>
                  <a:ext cx="8" cy="9"/>
                </a:xfrm>
                <a:custGeom>
                  <a:avLst/>
                  <a:gdLst>
                    <a:gd name="T0" fmla="*/ 1 w 16"/>
                    <a:gd name="T1" fmla="*/ 20 h 20"/>
                    <a:gd name="T2" fmla="*/ 6 w 16"/>
                    <a:gd name="T3" fmla="*/ 18 h 20"/>
                    <a:gd name="T4" fmla="*/ 6 w 16"/>
                    <a:gd name="T5" fmla="*/ 18 h 20"/>
                    <a:gd name="T6" fmla="*/ 8 w 16"/>
                    <a:gd name="T7" fmla="*/ 15 h 20"/>
                    <a:gd name="T8" fmla="*/ 10 w 16"/>
                    <a:gd name="T9" fmla="*/ 12 h 20"/>
                    <a:gd name="T10" fmla="*/ 13 w 16"/>
                    <a:gd name="T11" fmla="*/ 10 h 20"/>
                    <a:gd name="T12" fmla="*/ 14 w 16"/>
                    <a:gd name="T13" fmla="*/ 7 h 20"/>
                    <a:gd name="T14" fmla="*/ 16 w 16"/>
                    <a:gd name="T15" fmla="*/ 4 h 20"/>
                    <a:gd name="T16" fmla="*/ 14 w 16"/>
                    <a:gd name="T17" fmla="*/ 0 h 20"/>
                    <a:gd name="T18" fmla="*/ 11 w 16"/>
                    <a:gd name="T19" fmla="*/ 4 h 20"/>
                    <a:gd name="T20" fmla="*/ 10 w 16"/>
                    <a:gd name="T21" fmla="*/ 7 h 20"/>
                    <a:gd name="T22" fmla="*/ 8 w 16"/>
                    <a:gd name="T23" fmla="*/ 10 h 20"/>
                    <a:gd name="T24" fmla="*/ 6 w 16"/>
                    <a:gd name="T25" fmla="*/ 13 h 20"/>
                    <a:gd name="T26" fmla="*/ 3 w 16"/>
                    <a:gd name="T27" fmla="*/ 15 h 20"/>
                    <a:gd name="T28" fmla="*/ 0 w 16"/>
                    <a:gd name="T29" fmla="*/ 18 h 20"/>
                    <a:gd name="T30" fmla="*/ 1 w 16"/>
                    <a:gd name="T31" fmla="*/ 19 h 20"/>
                    <a:gd name="T32" fmla="*/ 1 w 16"/>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
                    <a:gd name="T52" fmla="*/ 0 h 20"/>
                    <a:gd name="T53" fmla="*/ 16 w 16"/>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 h="20">
                      <a:moveTo>
                        <a:pt x="1" y="20"/>
                      </a:moveTo>
                      <a:lnTo>
                        <a:pt x="6" y="18"/>
                      </a:lnTo>
                      <a:lnTo>
                        <a:pt x="8" y="15"/>
                      </a:lnTo>
                      <a:lnTo>
                        <a:pt x="10" y="12"/>
                      </a:lnTo>
                      <a:lnTo>
                        <a:pt x="13" y="10"/>
                      </a:lnTo>
                      <a:lnTo>
                        <a:pt x="14" y="7"/>
                      </a:lnTo>
                      <a:lnTo>
                        <a:pt x="16" y="4"/>
                      </a:lnTo>
                      <a:lnTo>
                        <a:pt x="14" y="0"/>
                      </a:lnTo>
                      <a:lnTo>
                        <a:pt x="11" y="4"/>
                      </a:lnTo>
                      <a:lnTo>
                        <a:pt x="10" y="7"/>
                      </a:lnTo>
                      <a:lnTo>
                        <a:pt x="8" y="10"/>
                      </a:lnTo>
                      <a:lnTo>
                        <a:pt x="6" y="13"/>
                      </a:lnTo>
                      <a:lnTo>
                        <a:pt x="3" y="15"/>
                      </a:lnTo>
                      <a:lnTo>
                        <a:pt x="0" y="18"/>
                      </a:lnTo>
                      <a:lnTo>
                        <a:pt x="1" y="19"/>
                      </a:lnTo>
                      <a:lnTo>
                        <a:pt x="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1" name="Freeform 1926"/>
                <p:cNvSpPr>
                  <a:spLocks/>
                </p:cNvSpPr>
                <p:nvPr/>
              </p:nvSpPr>
              <p:spPr bwMode="auto">
                <a:xfrm>
                  <a:off x="1140" y="3110"/>
                  <a:ext cx="3" cy="64"/>
                </a:xfrm>
                <a:custGeom>
                  <a:avLst/>
                  <a:gdLst>
                    <a:gd name="T0" fmla="*/ 2 w 6"/>
                    <a:gd name="T1" fmla="*/ 129 h 129"/>
                    <a:gd name="T2" fmla="*/ 3 w 6"/>
                    <a:gd name="T3" fmla="*/ 123 h 129"/>
                    <a:gd name="T4" fmla="*/ 6 w 6"/>
                    <a:gd name="T5" fmla="*/ 114 h 129"/>
                    <a:gd name="T6" fmla="*/ 6 w 6"/>
                    <a:gd name="T7" fmla="*/ 2 h 129"/>
                    <a:gd name="T8" fmla="*/ 4 w 6"/>
                    <a:gd name="T9" fmla="*/ 0 h 129"/>
                    <a:gd name="T10" fmla="*/ 3 w 6"/>
                    <a:gd name="T11" fmla="*/ 1 h 129"/>
                    <a:gd name="T12" fmla="*/ 3 w 6"/>
                    <a:gd name="T13" fmla="*/ 114 h 129"/>
                    <a:gd name="T14" fmla="*/ 1 w 6"/>
                    <a:gd name="T15" fmla="*/ 123 h 129"/>
                    <a:gd name="T16" fmla="*/ 0 w 6"/>
                    <a:gd name="T17" fmla="*/ 125 h 129"/>
                    <a:gd name="T18" fmla="*/ 2 w 6"/>
                    <a:gd name="T19" fmla="*/ 129 h 1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29"/>
                    <a:gd name="T32" fmla="*/ 6 w 6"/>
                    <a:gd name="T33" fmla="*/ 129 h 1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29">
                      <a:moveTo>
                        <a:pt x="2" y="129"/>
                      </a:moveTo>
                      <a:lnTo>
                        <a:pt x="3" y="123"/>
                      </a:lnTo>
                      <a:lnTo>
                        <a:pt x="6" y="114"/>
                      </a:lnTo>
                      <a:lnTo>
                        <a:pt x="6" y="2"/>
                      </a:lnTo>
                      <a:lnTo>
                        <a:pt x="4" y="0"/>
                      </a:lnTo>
                      <a:lnTo>
                        <a:pt x="3" y="1"/>
                      </a:lnTo>
                      <a:lnTo>
                        <a:pt x="3" y="114"/>
                      </a:lnTo>
                      <a:lnTo>
                        <a:pt x="1" y="123"/>
                      </a:lnTo>
                      <a:lnTo>
                        <a:pt x="0" y="125"/>
                      </a:lnTo>
                      <a:lnTo>
                        <a:pt x="2" y="1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2" name="Freeform 1927"/>
                <p:cNvSpPr>
                  <a:spLocks/>
                </p:cNvSpPr>
                <p:nvPr/>
              </p:nvSpPr>
              <p:spPr bwMode="auto">
                <a:xfrm>
                  <a:off x="1192" y="3110"/>
                  <a:ext cx="135" cy="86"/>
                </a:xfrm>
                <a:custGeom>
                  <a:avLst/>
                  <a:gdLst>
                    <a:gd name="T0" fmla="*/ 0 w 269"/>
                    <a:gd name="T1" fmla="*/ 172 h 172"/>
                    <a:gd name="T2" fmla="*/ 0 w 269"/>
                    <a:gd name="T3" fmla="*/ 0 h 172"/>
                    <a:gd name="T4" fmla="*/ 56 w 269"/>
                    <a:gd name="T5" fmla="*/ 0 h 172"/>
                    <a:gd name="T6" fmla="*/ 123 w 269"/>
                    <a:gd name="T7" fmla="*/ 121 h 172"/>
                    <a:gd name="T8" fmla="*/ 125 w 269"/>
                    <a:gd name="T9" fmla="*/ 123 h 172"/>
                    <a:gd name="T10" fmla="*/ 126 w 269"/>
                    <a:gd name="T11" fmla="*/ 125 h 172"/>
                    <a:gd name="T12" fmla="*/ 127 w 269"/>
                    <a:gd name="T13" fmla="*/ 129 h 172"/>
                    <a:gd name="T14" fmla="*/ 129 w 269"/>
                    <a:gd name="T15" fmla="*/ 131 h 172"/>
                    <a:gd name="T16" fmla="*/ 130 w 269"/>
                    <a:gd name="T17" fmla="*/ 134 h 172"/>
                    <a:gd name="T18" fmla="*/ 131 w 269"/>
                    <a:gd name="T19" fmla="*/ 136 h 172"/>
                    <a:gd name="T20" fmla="*/ 132 w 269"/>
                    <a:gd name="T21" fmla="*/ 137 h 172"/>
                    <a:gd name="T22" fmla="*/ 133 w 269"/>
                    <a:gd name="T23" fmla="*/ 139 h 172"/>
                    <a:gd name="T24" fmla="*/ 134 w 269"/>
                    <a:gd name="T25" fmla="*/ 142 h 172"/>
                    <a:gd name="T26" fmla="*/ 134 w 269"/>
                    <a:gd name="T27" fmla="*/ 143 h 172"/>
                    <a:gd name="T28" fmla="*/ 136 w 269"/>
                    <a:gd name="T29" fmla="*/ 144 h 172"/>
                    <a:gd name="T30" fmla="*/ 136 w 269"/>
                    <a:gd name="T31" fmla="*/ 146 h 172"/>
                    <a:gd name="T32" fmla="*/ 137 w 269"/>
                    <a:gd name="T33" fmla="*/ 144 h 172"/>
                    <a:gd name="T34" fmla="*/ 138 w 269"/>
                    <a:gd name="T35" fmla="*/ 143 h 172"/>
                    <a:gd name="T36" fmla="*/ 139 w 269"/>
                    <a:gd name="T37" fmla="*/ 140 h 172"/>
                    <a:gd name="T38" fmla="*/ 140 w 269"/>
                    <a:gd name="T39" fmla="*/ 138 h 172"/>
                    <a:gd name="T40" fmla="*/ 141 w 269"/>
                    <a:gd name="T41" fmla="*/ 137 h 172"/>
                    <a:gd name="T42" fmla="*/ 142 w 269"/>
                    <a:gd name="T43" fmla="*/ 135 h 172"/>
                    <a:gd name="T44" fmla="*/ 144 w 269"/>
                    <a:gd name="T45" fmla="*/ 132 h 172"/>
                    <a:gd name="T46" fmla="*/ 145 w 269"/>
                    <a:gd name="T47" fmla="*/ 130 h 172"/>
                    <a:gd name="T48" fmla="*/ 146 w 269"/>
                    <a:gd name="T49" fmla="*/ 128 h 172"/>
                    <a:gd name="T50" fmla="*/ 148 w 269"/>
                    <a:gd name="T51" fmla="*/ 124 h 172"/>
                    <a:gd name="T52" fmla="*/ 149 w 269"/>
                    <a:gd name="T53" fmla="*/ 122 h 172"/>
                    <a:gd name="T54" fmla="*/ 151 w 269"/>
                    <a:gd name="T55" fmla="*/ 120 h 172"/>
                    <a:gd name="T56" fmla="*/ 220 w 269"/>
                    <a:gd name="T57" fmla="*/ 0 h 172"/>
                    <a:gd name="T58" fmla="*/ 269 w 269"/>
                    <a:gd name="T59" fmla="*/ 0 h 172"/>
                    <a:gd name="T60" fmla="*/ 269 w 269"/>
                    <a:gd name="T61" fmla="*/ 172 h 172"/>
                    <a:gd name="T62" fmla="*/ 234 w 269"/>
                    <a:gd name="T63" fmla="*/ 172 h 172"/>
                    <a:gd name="T64" fmla="*/ 234 w 269"/>
                    <a:gd name="T65" fmla="*/ 29 h 172"/>
                    <a:gd name="T66" fmla="*/ 151 w 269"/>
                    <a:gd name="T67" fmla="*/ 172 h 172"/>
                    <a:gd name="T68" fmla="*/ 117 w 269"/>
                    <a:gd name="T69" fmla="*/ 172 h 172"/>
                    <a:gd name="T70" fmla="*/ 35 w 269"/>
                    <a:gd name="T71" fmla="*/ 25 h 172"/>
                    <a:gd name="T72" fmla="*/ 35 w 269"/>
                    <a:gd name="T73" fmla="*/ 172 h 172"/>
                    <a:gd name="T74" fmla="*/ 0 w 269"/>
                    <a:gd name="T75" fmla="*/ 172 h 172"/>
                    <a:gd name="T76" fmla="*/ 0 w 269"/>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72"/>
                    <a:gd name="T119" fmla="*/ 269 w 269"/>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72">
                      <a:moveTo>
                        <a:pt x="0" y="172"/>
                      </a:moveTo>
                      <a:lnTo>
                        <a:pt x="0" y="0"/>
                      </a:lnTo>
                      <a:lnTo>
                        <a:pt x="56" y="0"/>
                      </a:lnTo>
                      <a:lnTo>
                        <a:pt x="123" y="121"/>
                      </a:lnTo>
                      <a:lnTo>
                        <a:pt x="125" y="123"/>
                      </a:lnTo>
                      <a:lnTo>
                        <a:pt x="126" y="125"/>
                      </a:lnTo>
                      <a:lnTo>
                        <a:pt x="127" y="129"/>
                      </a:lnTo>
                      <a:lnTo>
                        <a:pt x="129" y="131"/>
                      </a:lnTo>
                      <a:lnTo>
                        <a:pt x="130" y="134"/>
                      </a:lnTo>
                      <a:lnTo>
                        <a:pt x="131" y="136"/>
                      </a:lnTo>
                      <a:lnTo>
                        <a:pt x="132" y="137"/>
                      </a:lnTo>
                      <a:lnTo>
                        <a:pt x="133" y="139"/>
                      </a:lnTo>
                      <a:lnTo>
                        <a:pt x="134" y="142"/>
                      </a:lnTo>
                      <a:lnTo>
                        <a:pt x="134" y="143"/>
                      </a:lnTo>
                      <a:lnTo>
                        <a:pt x="136" y="144"/>
                      </a:lnTo>
                      <a:lnTo>
                        <a:pt x="136" y="146"/>
                      </a:lnTo>
                      <a:lnTo>
                        <a:pt x="137" y="144"/>
                      </a:lnTo>
                      <a:lnTo>
                        <a:pt x="138" y="143"/>
                      </a:lnTo>
                      <a:lnTo>
                        <a:pt x="139" y="140"/>
                      </a:lnTo>
                      <a:lnTo>
                        <a:pt x="140" y="138"/>
                      </a:lnTo>
                      <a:lnTo>
                        <a:pt x="141" y="137"/>
                      </a:lnTo>
                      <a:lnTo>
                        <a:pt x="142" y="135"/>
                      </a:lnTo>
                      <a:lnTo>
                        <a:pt x="144" y="132"/>
                      </a:lnTo>
                      <a:lnTo>
                        <a:pt x="145" y="130"/>
                      </a:lnTo>
                      <a:lnTo>
                        <a:pt x="146" y="128"/>
                      </a:lnTo>
                      <a:lnTo>
                        <a:pt x="148" y="124"/>
                      </a:lnTo>
                      <a:lnTo>
                        <a:pt x="149" y="122"/>
                      </a:lnTo>
                      <a:lnTo>
                        <a:pt x="151" y="120"/>
                      </a:lnTo>
                      <a:lnTo>
                        <a:pt x="220" y="0"/>
                      </a:lnTo>
                      <a:lnTo>
                        <a:pt x="269" y="0"/>
                      </a:lnTo>
                      <a:lnTo>
                        <a:pt x="269" y="172"/>
                      </a:lnTo>
                      <a:lnTo>
                        <a:pt x="234" y="172"/>
                      </a:lnTo>
                      <a:lnTo>
                        <a:pt x="234" y="29"/>
                      </a:lnTo>
                      <a:lnTo>
                        <a:pt x="151" y="172"/>
                      </a:lnTo>
                      <a:lnTo>
                        <a:pt x="117" y="172"/>
                      </a:lnTo>
                      <a:lnTo>
                        <a:pt x="35" y="25"/>
                      </a:lnTo>
                      <a:lnTo>
                        <a:pt x="35"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3" name="Freeform 1928"/>
                <p:cNvSpPr>
                  <a:spLocks/>
                </p:cNvSpPr>
                <p:nvPr/>
              </p:nvSpPr>
              <p:spPr bwMode="auto">
                <a:xfrm>
                  <a:off x="1192" y="3110"/>
                  <a:ext cx="135" cy="86"/>
                </a:xfrm>
                <a:custGeom>
                  <a:avLst/>
                  <a:gdLst>
                    <a:gd name="T0" fmla="*/ 0 w 269"/>
                    <a:gd name="T1" fmla="*/ 172 h 172"/>
                    <a:gd name="T2" fmla="*/ 0 w 269"/>
                    <a:gd name="T3" fmla="*/ 0 h 172"/>
                    <a:gd name="T4" fmla="*/ 56 w 269"/>
                    <a:gd name="T5" fmla="*/ 0 h 172"/>
                    <a:gd name="T6" fmla="*/ 123 w 269"/>
                    <a:gd name="T7" fmla="*/ 121 h 172"/>
                    <a:gd name="T8" fmla="*/ 125 w 269"/>
                    <a:gd name="T9" fmla="*/ 123 h 172"/>
                    <a:gd name="T10" fmla="*/ 126 w 269"/>
                    <a:gd name="T11" fmla="*/ 125 h 172"/>
                    <a:gd name="T12" fmla="*/ 127 w 269"/>
                    <a:gd name="T13" fmla="*/ 129 h 172"/>
                    <a:gd name="T14" fmla="*/ 129 w 269"/>
                    <a:gd name="T15" fmla="*/ 131 h 172"/>
                    <a:gd name="T16" fmla="*/ 130 w 269"/>
                    <a:gd name="T17" fmla="*/ 134 h 172"/>
                    <a:gd name="T18" fmla="*/ 131 w 269"/>
                    <a:gd name="T19" fmla="*/ 136 h 172"/>
                    <a:gd name="T20" fmla="*/ 132 w 269"/>
                    <a:gd name="T21" fmla="*/ 137 h 172"/>
                    <a:gd name="T22" fmla="*/ 133 w 269"/>
                    <a:gd name="T23" fmla="*/ 139 h 172"/>
                    <a:gd name="T24" fmla="*/ 134 w 269"/>
                    <a:gd name="T25" fmla="*/ 142 h 172"/>
                    <a:gd name="T26" fmla="*/ 134 w 269"/>
                    <a:gd name="T27" fmla="*/ 143 h 172"/>
                    <a:gd name="T28" fmla="*/ 136 w 269"/>
                    <a:gd name="T29" fmla="*/ 144 h 172"/>
                    <a:gd name="T30" fmla="*/ 136 w 269"/>
                    <a:gd name="T31" fmla="*/ 146 h 172"/>
                    <a:gd name="T32" fmla="*/ 137 w 269"/>
                    <a:gd name="T33" fmla="*/ 144 h 172"/>
                    <a:gd name="T34" fmla="*/ 138 w 269"/>
                    <a:gd name="T35" fmla="*/ 143 h 172"/>
                    <a:gd name="T36" fmla="*/ 139 w 269"/>
                    <a:gd name="T37" fmla="*/ 140 h 172"/>
                    <a:gd name="T38" fmla="*/ 140 w 269"/>
                    <a:gd name="T39" fmla="*/ 138 h 172"/>
                    <a:gd name="T40" fmla="*/ 141 w 269"/>
                    <a:gd name="T41" fmla="*/ 137 h 172"/>
                    <a:gd name="T42" fmla="*/ 142 w 269"/>
                    <a:gd name="T43" fmla="*/ 135 h 172"/>
                    <a:gd name="T44" fmla="*/ 144 w 269"/>
                    <a:gd name="T45" fmla="*/ 132 h 172"/>
                    <a:gd name="T46" fmla="*/ 145 w 269"/>
                    <a:gd name="T47" fmla="*/ 130 h 172"/>
                    <a:gd name="T48" fmla="*/ 146 w 269"/>
                    <a:gd name="T49" fmla="*/ 128 h 172"/>
                    <a:gd name="T50" fmla="*/ 148 w 269"/>
                    <a:gd name="T51" fmla="*/ 124 h 172"/>
                    <a:gd name="T52" fmla="*/ 149 w 269"/>
                    <a:gd name="T53" fmla="*/ 122 h 172"/>
                    <a:gd name="T54" fmla="*/ 151 w 269"/>
                    <a:gd name="T55" fmla="*/ 120 h 172"/>
                    <a:gd name="T56" fmla="*/ 220 w 269"/>
                    <a:gd name="T57" fmla="*/ 0 h 172"/>
                    <a:gd name="T58" fmla="*/ 269 w 269"/>
                    <a:gd name="T59" fmla="*/ 0 h 172"/>
                    <a:gd name="T60" fmla="*/ 269 w 269"/>
                    <a:gd name="T61" fmla="*/ 172 h 172"/>
                    <a:gd name="T62" fmla="*/ 234 w 269"/>
                    <a:gd name="T63" fmla="*/ 172 h 172"/>
                    <a:gd name="T64" fmla="*/ 234 w 269"/>
                    <a:gd name="T65" fmla="*/ 29 h 172"/>
                    <a:gd name="T66" fmla="*/ 151 w 269"/>
                    <a:gd name="T67" fmla="*/ 172 h 172"/>
                    <a:gd name="T68" fmla="*/ 117 w 269"/>
                    <a:gd name="T69" fmla="*/ 172 h 172"/>
                    <a:gd name="T70" fmla="*/ 35 w 269"/>
                    <a:gd name="T71" fmla="*/ 25 h 172"/>
                    <a:gd name="T72" fmla="*/ 35 w 269"/>
                    <a:gd name="T73" fmla="*/ 172 h 172"/>
                    <a:gd name="T74" fmla="*/ 0 w 269"/>
                    <a:gd name="T75" fmla="*/ 172 h 172"/>
                    <a:gd name="T76" fmla="*/ 0 w 269"/>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72"/>
                    <a:gd name="T119" fmla="*/ 269 w 269"/>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72">
                      <a:moveTo>
                        <a:pt x="0" y="172"/>
                      </a:moveTo>
                      <a:lnTo>
                        <a:pt x="0" y="0"/>
                      </a:lnTo>
                      <a:lnTo>
                        <a:pt x="56" y="0"/>
                      </a:lnTo>
                      <a:lnTo>
                        <a:pt x="123" y="121"/>
                      </a:lnTo>
                      <a:lnTo>
                        <a:pt x="125" y="123"/>
                      </a:lnTo>
                      <a:lnTo>
                        <a:pt x="126" y="125"/>
                      </a:lnTo>
                      <a:lnTo>
                        <a:pt x="127" y="129"/>
                      </a:lnTo>
                      <a:lnTo>
                        <a:pt x="129" y="131"/>
                      </a:lnTo>
                      <a:lnTo>
                        <a:pt x="130" y="134"/>
                      </a:lnTo>
                      <a:lnTo>
                        <a:pt x="131" y="136"/>
                      </a:lnTo>
                      <a:lnTo>
                        <a:pt x="132" y="137"/>
                      </a:lnTo>
                      <a:lnTo>
                        <a:pt x="133" y="139"/>
                      </a:lnTo>
                      <a:lnTo>
                        <a:pt x="134" y="142"/>
                      </a:lnTo>
                      <a:lnTo>
                        <a:pt x="134" y="143"/>
                      </a:lnTo>
                      <a:lnTo>
                        <a:pt x="136" y="144"/>
                      </a:lnTo>
                      <a:lnTo>
                        <a:pt x="136" y="146"/>
                      </a:lnTo>
                      <a:lnTo>
                        <a:pt x="137" y="144"/>
                      </a:lnTo>
                      <a:lnTo>
                        <a:pt x="138" y="143"/>
                      </a:lnTo>
                      <a:lnTo>
                        <a:pt x="139" y="140"/>
                      </a:lnTo>
                      <a:lnTo>
                        <a:pt x="140" y="138"/>
                      </a:lnTo>
                      <a:lnTo>
                        <a:pt x="141" y="137"/>
                      </a:lnTo>
                      <a:lnTo>
                        <a:pt x="142" y="135"/>
                      </a:lnTo>
                      <a:lnTo>
                        <a:pt x="144" y="132"/>
                      </a:lnTo>
                      <a:lnTo>
                        <a:pt x="145" y="130"/>
                      </a:lnTo>
                      <a:lnTo>
                        <a:pt x="146" y="128"/>
                      </a:lnTo>
                      <a:lnTo>
                        <a:pt x="148" y="124"/>
                      </a:lnTo>
                      <a:lnTo>
                        <a:pt x="149" y="122"/>
                      </a:lnTo>
                      <a:lnTo>
                        <a:pt x="151" y="120"/>
                      </a:lnTo>
                      <a:lnTo>
                        <a:pt x="220" y="0"/>
                      </a:lnTo>
                      <a:lnTo>
                        <a:pt x="269" y="0"/>
                      </a:lnTo>
                      <a:lnTo>
                        <a:pt x="269" y="172"/>
                      </a:lnTo>
                      <a:lnTo>
                        <a:pt x="234" y="172"/>
                      </a:lnTo>
                      <a:lnTo>
                        <a:pt x="234" y="29"/>
                      </a:lnTo>
                      <a:lnTo>
                        <a:pt x="151" y="172"/>
                      </a:lnTo>
                      <a:lnTo>
                        <a:pt x="117" y="172"/>
                      </a:lnTo>
                      <a:lnTo>
                        <a:pt x="35" y="25"/>
                      </a:lnTo>
                      <a:lnTo>
                        <a:pt x="35"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244" name="Freeform 1929"/>
                <p:cNvSpPr>
                  <a:spLocks/>
                </p:cNvSpPr>
                <p:nvPr/>
              </p:nvSpPr>
              <p:spPr bwMode="auto">
                <a:xfrm>
                  <a:off x="1192" y="3110"/>
                  <a:ext cx="64" cy="86"/>
                </a:xfrm>
                <a:custGeom>
                  <a:avLst/>
                  <a:gdLst>
                    <a:gd name="T0" fmla="*/ 0 w 128"/>
                    <a:gd name="T1" fmla="*/ 173 h 173"/>
                    <a:gd name="T2" fmla="*/ 3 w 128"/>
                    <a:gd name="T3" fmla="*/ 173 h 173"/>
                    <a:gd name="T4" fmla="*/ 3 w 128"/>
                    <a:gd name="T5" fmla="*/ 2 h 173"/>
                    <a:gd name="T6" fmla="*/ 58 w 128"/>
                    <a:gd name="T7" fmla="*/ 2 h 173"/>
                    <a:gd name="T8" fmla="*/ 125 w 128"/>
                    <a:gd name="T9" fmla="*/ 124 h 173"/>
                    <a:gd name="T10" fmla="*/ 126 w 128"/>
                    <a:gd name="T11" fmla="*/ 125 h 173"/>
                    <a:gd name="T12" fmla="*/ 127 w 128"/>
                    <a:gd name="T13" fmla="*/ 124 h 173"/>
                    <a:gd name="T14" fmla="*/ 128 w 128"/>
                    <a:gd name="T15" fmla="*/ 123 h 173"/>
                    <a:gd name="T16" fmla="*/ 125 w 128"/>
                    <a:gd name="T17" fmla="*/ 120 h 173"/>
                    <a:gd name="T18" fmla="*/ 58 w 128"/>
                    <a:gd name="T19" fmla="*/ 0 h 173"/>
                    <a:gd name="T20" fmla="*/ 0 w 128"/>
                    <a:gd name="T21" fmla="*/ 1 h 173"/>
                    <a:gd name="T22" fmla="*/ 0 w 128"/>
                    <a:gd name="T23" fmla="*/ 173 h 1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
                    <a:gd name="T37" fmla="*/ 0 h 173"/>
                    <a:gd name="T38" fmla="*/ 128 w 128"/>
                    <a:gd name="T39" fmla="*/ 173 h 1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 h="173">
                      <a:moveTo>
                        <a:pt x="0" y="173"/>
                      </a:moveTo>
                      <a:lnTo>
                        <a:pt x="3" y="173"/>
                      </a:lnTo>
                      <a:lnTo>
                        <a:pt x="3" y="2"/>
                      </a:lnTo>
                      <a:lnTo>
                        <a:pt x="58" y="2"/>
                      </a:lnTo>
                      <a:lnTo>
                        <a:pt x="125" y="124"/>
                      </a:lnTo>
                      <a:lnTo>
                        <a:pt x="126" y="125"/>
                      </a:lnTo>
                      <a:lnTo>
                        <a:pt x="127" y="124"/>
                      </a:lnTo>
                      <a:lnTo>
                        <a:pt x="128" y="123"/>
                      </a:lnTo>
                      <a:lnTo>
                        <a:pt x="125" y="120"/>
                      </a:lnTo>
                      <a:lnTo>
                        <a:pt x="58"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5" name="Freeform 1930"/>
                <p:cNvSpPr>
                  <a:spLocks/>
                </p:cNvSpPr>
                <p:nvPr/>
              </p:nvSpPr>
              <p:spPr bwMode="auto">
                <a:xfrm>
                  <a:off x="1255" y="3171"/>
                  <a:ext cx="4" cy="7"/>
                </a:xfrm>
                <a:custGeom>
                  <a:avLst/>
                  <a:gdLst>
                    <a:gd name="T0" fmla="*/ 1 w 8"/>
                    <a:gd name="T1" fmla="*/ 2 h 15"/>
                    <a:gd name="T2" fmla="*/ 0 w 8"/>
                    <a:gd name="T3" fmla="*/ 2 h 15"/>
                    <a:gd name="T4" fmla="*/ 1 w 8"/>
                    <a:gd name="T5" fmla="*/ 4 h 15"/>
                    <a:gd name="T6" fmla="*/ 2 w 8"/>
                    <a:gd name="T7" fmla="*/ 8 h 15"/>
                    <a:gd name="T8" fmla="*/ 6 w 8"/>
                    <a:gd name="T9" fmla="*/ 15 h 15"/>
                    <a:gd name="T10" fmla="*/ 7 w 8"/>
                    <a:gd name="T11" fmla="*/ 15 h 15"/>
                    <a:gd name="T12" fmla="*/ 8 w 8"/>
                    <a:gd name="T13" fmla="*/ 15 h 15"/>
                    <a:gd name="T14" fmla="*/ 5 w 8"/>
                    <a:gd name="T15" fmla="*/ 8 h 15"/>
                    <a:gd name="T16" fmla="*/ 3 w 8"/>
                    <a:gd name="T17" fmla="*/ 4 h 15"/>
                    <a:gd name="T18" fmla="*/ 1 w 8"/>
                    <a:gd name="T19" fmla="*/ 0 h 15"/>
                    <a:gd name="T20" fmla="*/ 2 w 8"/>
                    <a:gd name="T21" fmla="*/ 1 h 15"/>
                    <a:gd name="T22" fmla="*/ 1 w 8"/>
                    <a:gd name="T23" fmla="*/ 2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5"/>
                    <a:gd name="T38" fmla="*/ 8 w 8"/>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5">
                      <a:moveTo>
                        <a:pt x="1" y="2"/>
                      </a:moveTo>
                      <a:lnTo>
                        <a:pt x="0" y="2"/>
                      </a:lnTo>
                      <a:lnTo>
                        <a:pt x="1" y="4"/>
                      </a:lnTo>
                      <a:lnTo>
                        <a:pt x="2" y="8"/>
                      </a:lnTo>
                      <a:lnTo>
                        <a:pt x="6" y="15"/>
                      </a:lnTo>
                      <a:lnTo>
                        <a:pt x="7" y="15"/>
                      </a:lnTo>
                      <a:lnTo>
                        <a:pt x="8" y="15"/>
                      </a:lnTo>
                      <a:lnTo>
                        <a:pt x="5" y="8"/>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6" name="Freeform 1931"/>
                <p:cNvSpPr>
                  <a:spLocks/>
                </p:cNvSpPr>
                <p:nvPr/>
              </p:nvSpPr>
              <p:spPr bwMode="auto">
                <a:xfrm>
                  <a:off x="1257" y="3178"/>
                  <a:ext cx="2" cy="2"/>
                </a:xfrm>
                <a:custGeom>
                  <a:avLst/>
                  <a:gdLst>
                    <a:gd name="T0" fmla="*/ 0 w 3"/>
                    <a:gd name="T1" fmla="*/ 1 h 3"/>
                    <a:gd name="T2" fmla="*/ 1 w 3"/>
                    <a:gd name="T3" fmla="*/ 3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1" y="3"/>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7" name="Freeform 1932"/>
                <p:cNvSpPr>
                  <a:spLocks/>
                </p:cNvSpPr>
                <p:nvPr/>
              </p:nvSpPr>
              <p:spPr bwMode="auto">
                <a:xfrm>
                  <a:off x="1258" y="3178"/>
                  <a:ext cx="2" cy="3"/>
                </a:xfrm>
                <a:custGeom>
                  <a:avLst/>
                  <a:gdLst>
                    <a:gd name="T0" fmla="*/ 1 w 5"/>
                    <a:gd name="T1" fmla="*/ 2 h 7"/>
                    <a:gd name="T2" fmla="*/ 0 w 5"/>
                    <a:gd name="T3" fmla="*/ 2 h 7"/>
                    <a:gd name="T4" fmla="*/ 2 w 5"/>
                    <a:gd name="T5" fmla="*/ 7 h 7"/>
                    <a:gd name="T6" fmla="*/ 5 w 5"/>
                    <a:gd name="T7" fmla="*/ 7 h 7"/>
                    <a:gd name="T8" fmla="*/ 1 w 5"/>
                    <a:gd name="T9" fmla="*/ 0 h 7"/>
                    <a:gd name="T10" fmla="*/ 2 w 5"/>
                    <a:gd name="T11" fmla="*/ 1 h 7"/>
                    <a:gd name="T12" fmla="*/ 1 w 5"/>
                    <a:gd name="T13" fmla="*/ 2 h 7"/>
                    <a:gd name="T14" fmla="*/ 0 60000 65536"/>
                    <a:gd name="T15" fmla="*/ 0 60000 65536"/>
                    <a:gd name="T16" fmla="*/ 0 60000 65536"/>
                    <a:gd name="T17" fmla="*/ 0 60000 65536"/>
                    <a:gd name="T18" fmla="*/ 0 60000 65536"/>
                    <a:gd name="T19" fmla="*/ 0 60000 65536"/>
                    <a:gd name="T20" fmla="*/ 0 60000 65536"/>
                    <a:gd name="T21" fmla="*/ 0 w 5"/>
                    <a:gd name="T22" fmla="*/ 0 h 7"/>
                    <a:gd name="T23" fmla="*/ 5 w 5"/>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7">
                      <a:moveTo>
                        <a:pt x="1" y="2"/>
                      </a:moveTo>
                      <a:lnTo>
                        <a:pt x="0" y="2"/>
                      </a:lnTo>
                      <a:lnTo>
                        <a:pt x="2" y="7"/>
                      </a:lnTo>
                      <a:lnTo>
                        <a:pt x="5"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8" name="Freeform 1933"/>
                <p:cNvSpPr>
                  <a:spLocks/>
                </p:cNvSpPr>
                <p:nvPr/>
              </p:nvSpPr>
              <p:spPr bwMode="auto">
                <a:xfrm>
                  <a:off x="1259" y="3181"/>
                  <a:ext cx="1" cy="1"/>
                </a:xfrm>
                <a:custGeom>
                  <a:avLst/>
                  <a:gdLst>
                    <a:gd name="T0" fmla="*/ 0 w 3"/>
                    <a:gd name="T1" fmla="*/ 0 h 1"/>
                    <a:gd name="T2" fmla="*/ 0 w 3"/>
                    <a:gd name="T3" fmla="*/ 1 h 1"/>
                    <a:gd name="T4" fmla="*/ 1 w 3"/>
                    <a:gd name="T5" fmla="*/ 1 h 1"/>
                    <a:gd name="T6" fmla="*/ 3 w 3"/>
                    <a:gd name="T7" fmla="*/ 1 h 1"/>
                    <a:gd name="T8" fmla="*/ 3 w 3"/>
                    <a:gd name="T9" fmla="*/ 0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0" y="1"/>
                      </a:lnTo>
                      <a:lnTo>
                        <a:pt x="1" y="1"/>
                      </a:lnTo>
                      <a:lnTo>
                        <a:pt x="3" y="1"/>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49" name="Freeform 1934"/>
                <p:cNvSpPr>
                  <a:spLocks/>
                </p:cNvSpPr>
                <p:nvPr/>
              </p:nvSpPr>
              <p:spPr bwMode="auto">
                <a:xfrm>
                  <a:off x="1259" y="3181"/>
                  <a:ext cx="2" cy="3"/>
                </a:xfrm>
                <a:custGeom>
                  <a:avLst/>
                  <a:gdLst>
                    <a:gd name="T0" fmla="*/ 0 w 4"/>
                    <a:gd name="T1" fmla="*/ 1 h 4"/>
                    <a:gd name="T2" fmla="*/ 0 w 4"/>
                    <a:gd name="T3" fmla="*/ 2 h 4"/>
                    <a:gd name="T4" fmla="*/ 1 w 4"/>
                    <a:gd name="T5" fmla="*/ 3 h 4"/>
                    <a:gd name="T6" fmla="*/ 1 w 4"/>
                    <a:gd name="T7" fmla="*/ 4 h 4"/>
                    <a:gd name="T8" fmla="*/ 3 w 4"/>
                    <a:gd name="T9" fmla="*/ 4 h 4"/>
                    <a:gd name="T10" fmla="*/ 4 w 4"/>
                    <a:gd name="T11" fmla="*/ 4 h 4"/>
                    <a:gd name="T12" fmla="*/ 4 w 4"/>
                    <a:gd name="T13" fmla="*/ 1 h 4"/>
                    <a:gd name="T14" fmla="*/ 3 w 4"/>
                    <a:gd name="T15" fmla="*/ 0 h 4"/>
                    <a:gd name="T16" fmla="*/ 1 w 4"/>
                    <a:gd name="T17" fmla="*/ 1 h 4"/>
                    <a:gd name="T18" fmla="*/ 0 w 4"/>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0" y="1"/>
                      </a:moveTo>
                      <a:lnTo>
                        <a:pt x="0" y="2"/>
                      </a:lnTo>
                      <a:lnTo>
                        <a:pt x="1" y="3"/>
                      </a:lnTo>
                      <a:lnTo>
                        <a:pt x="1" y="4"/>
                      </a:lnTo>
                      <a:lnTo>
                        <a:pt x="3" y="4"/>
                      </a:lnTo>
                      <a:lnTo>
                        <a:pt x="4" y="4"/>
                      </a:lnTo>
                      <a:lnTo>
                        <a:pt x="4" y="1"/>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250" name="Freeform 1935"/>
                <p:cNvSpPr>
                  <a:spLocks/>
                </p:cNvSpPr>
                <p:nvPr/>
              </p:nvSpPr>
              <p:spPr bwMode="auto">
                <a:xfrm>
                  <a:off x="1260" y="3182"/>
                  <a:ext cx="1" cy="2"/>
                </a:xfrm>
                <a:custGeom>
                  <a:avLst/>
                  <a:gdLst>
                    <a:gd name="T0" fmla="*/ 0 w 4"/>
                    <a:gd name="T1" fmla="*/ 2 h 2"/>
                    <a:gd name="T2" fmla="*/ 0 w 4"/>
                    <a:gd name="T3" fmla="*/ 2 h 2"/>
                    <a:gd name="T4" fmla="*/ 3 w 4"/>
                    <a:gd name="T5" fmla="*/ 2 h 2"/>
                    <a:gd name="T6" fmla="*/ 4 w 4"/>
                    <a:gd name="T7" fmla="*/ 0 h 2"/>
                    <a:gd name="T8" fmla="*/ 3 w 4"/>
                    <a:gd name="T9" fmla="*/ 0 h 2"/>
                    <a:gd name="T10" fmla="*/ 2 w 4"/>
                    <a:gd name="T11" fmla="*/ 0 h 2"/>
                    <a:gd name="T12" fmla="*/ 0 w 4"/>
                    <a:gd name="T13" fmla="*/ 2 h 2"/>
                    <a:gd name="T14" fmla="*/ 2 w 4"/>
                    <a:gd name="T15" fmla="*/ 2 h 2"/>
                    <a:gd name="T16" fmla="*/ 0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2"/>
                      </a:moveTo>
                      <a:lnTo>
                        <a:pt x="0" y="2"/>
                      </a:lnTo>
                      <a:lnTo>
                        <a:pt x="3" y="2"/>
                      </a:lnTo>
                      <a:lnTo>
                        <a:pt x="4" y="0"/>
                      </a:lnTo>
                      <a:lnTo>
                        <a:pt x="3" y="0"/>
                      </a:lnTo>
                      <a:lnTo>
                        <a:pt x="2" y="0"/>
                      </a:lnTo>
                      <a:lnTo>
                        <a:pt x="0" y="2"/>
                      </a:lnTo>
                      <a:lnTo>
                        <a:pt x="2"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grpSp>
          <p:nvGrpSpPr>
            <p:cNvPr id="13" name="Group 1936"/>
            <p:cNvGrpSpPr>
              <a:grpSpLocks/>
            </p:cNvGrpSpPr>
            <p:nvPr/>
          </p:nvGrpSpPr>
          <p:grpSpPr bwMode="auto">
            <a:xfrm>
              <a:off x="1238" y="2659"/>
              <a:ext cx="1153" cy="539"/>
              <a:chOff x="1192" y="2659"/>
              <a:chExt cx="1110" cy="539"/>
            </a:xfrm>
          </p:grpSpPr>
          <p:sp>
            <p:nvSpPr>
              <p:cNvPr id="33849" name="Freeform 1937"/>
              <p:cNvSpPr>
                <a:spLocks/>
              </p:cNvSpPr>
              <p:nvPr/>
            </p:nvSpPr>
            <p:spPr bwMode="auto">
              <a:xfrm>
                <a:off x="1260" y="3181"/>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0" name="Freeform 1938"/>
              <p:cNvSpPr>
                <a:spLocks/>
              </p:cNvSpPr>
              <p:nvPr/>
            </p:nvSpPr>
            <p:spPr bwMode="auto">
              <a:xfrm>
                <a:off x="1261" y="3180"/>
                <a:ext cx="2" cy="3"/>
              </a:xfrm>
              <a:custGeom>
                <a:avLst/>
                <a:gdLst>
                  <a:gd name="T0" fmla="*/ 2 w 4"/>
                  <a:gd name="T1" fmla="*/ 6 h 7"/>
                  <a:gd name="T2" fmla="*/ 1 w 4"/>
                  <a:gd name="T3" fmla="*/ 7 h 7"/>
                  <a:gd name="T4" fmla="*/ 4 w 4"/>
                  <a:gd name="T5" fmla="*/ 0 h 7"/>
                  <a:gd name="T6" fmla="*/ 3 w 4"/>
                  <a:gd name="T7" fmla="*/ 0 h 7"/>
                  <a:gd name="T8" fmla="*/ 2 w 4"/>
                  <a:gd name="T9" fmla="*/ 0 h 7"/>
                  <a:gd name="T10" fmla="*/ 0 w 4"/>
                  <a:gd name="T11" fmla="*/ 5 h 7"/>
                  <a:gd name="T12" fmla="*/ 1 w 4"/>
                  <a:gd name="T13" fmla="*/ 5 h 7"/>
                  <a:gd name="T14" fmla="*/ 2 w 4"/>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6"/>
                    </a:moveTo>
                    <a:lnTo>
                      <a:pt x="1" y="7"/>
                    </a:lnTo>
                    <a:lnTo>
                      <a:pt x="4" y="0"/>
                    </a:lnTo>
                    <a:lnTo>
                      <a:pt x="3" y="0"/>
                    </a:lnTo>
                    <a:lnTo>
                      <a:pt x="2" y="0"/>
                    </a:lnTo>
                    <a:lnTo>
                      <a:pt x="0" y="5"/>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1" name="Freeform 1939"/>
              <p:cNvSpPr>
                <a:spLocks/>
              </p:cNvSpPr>
              <p:nvPr/>
            </p:nvSpPr>
            <p:spPr bwMode="auto">
              <a:xfrm>
                <a:off x="1262" y="3178"/>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2" name="Freeform 1940"/>
              <p:cNvSpPr>
                <a:spLocks/>
              </p:cNvSpPr>
              <p:nvPr/>
            </p:nvSpPr>
            <p:spPr bwMode="auto">
              <a:xfrm>
                <a:off x="1263" y="3174"/>
                <a:ext cx="3" cy="6"/>
              </a:xfrm>
              <a:custGeom>
                <a:avLst/>
                <a:gdLst>
                  <a:gd name="T0" fmla="*/ 2 w 7"/>
                  <a:gd name="T1" fmla="*/ 10 h 11"/>
                  <a:gd name="T2" fmla="*/ 1 w 7"/>
                  <a:gd name="T3" fmla="*/ 11 h 11"/>
                  <a:gd name="T4" fmla="*/ 7 w 7"/>
                  <a:gd name="T5" fmla="*/ 0 h 11"/>
                  <a:gd name="T6" fmla="*/ 6 w 7"/>
                  <a:gd name="T7" fmla="*/ 0 h 11"/>
                  <a:gd name="T8" fmla="*/ 5 w 7"/>
                  <a:gd name="T9" fmla="*/ 0 h 11"/>
                  <a:gd name="T10" fmla="*/ 0 w 7"/>
                  <a:gd name="T11" fmla="*/ 9 h 11"/>
                  <a:gd name="T12" fmla="*/ 1 w 7"/>
                  <a:gd name="T13" fmla="*/ 9 h 11"/>
                  <a:gd name="T14" fmla="*/ 2 w 7"/>
                  <a:gd name="T15" fmla="*/ 10 h 1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1"/>
                  <a:gd name="T26" fmla="*/ 7 w 7"/>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1">
                    <a:moveTo>
                      <a:pt x="2" y="10"/>
                    </a:moveTo>
                    <a:lnTo>
                      <a:pt x="1" y="11"/>
                    </a:lnTo>
                    <a:lnTo>
                      <a:pt x="7" y="0"/>
                    </a:lnTo>
                    <a:lnTo>
                      <a:pt x="6" y="0"/>
                    </a:lnTo>
                    <a:lnTo>
                      <a:pt x="5" y="0"/>
                    </a:lnTo>
                    <a:lnTo>
                      <a:pt x="0" y="9"/>
                    </a:lnTo>
                    <a:lnTo>
                      <a:pt x="1" y="9"/>
                    </a:lnTo>
                    <a:lnTo>
                      <a:pt x="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3" name="Freeform 1941"/>
              <p:cNvSpPr>
                <a:spLocks/>
              </p:cNvSpPr>
              <p:nvPr/>
            </p:nvSpPr>
            <p:spPr bwMode="auto">
              <a:xfrm>
                <a:off x="1265" y="3172"/>
                <a:ext cx="2" cy="3"/>
              </a:xfrm>
              <a:custGeom>
                <a:avLst/>
                <a:gdLst>
                  <a:gd name="T0" fmla="*/ 1 w 4"/>
                  <a:gd name="T1" fmla="*/ 5 h 6"/>
                  <a:gd name="T2" fmla="*/ 2 w 4"/>
                  <a:gd name="T3" fmla="*/ 6 h 6"/>
                  <a:gd name="T4" fmla="*/ 4 w 4"/>
                  <a:gd name="T5" fmla="*/ 2 h 6"/>
                  <a:gd name="T6" fmla="*/ 3 w 4"/>
                  <a:gd name="T7" fmla="*/ 1 h 6"/>
                  <a:gd name="T8" fmla="*/ 2 w 4"/>
                  <a:gd name="T9" fmla="*/ 0 h 6"/>
                  <a:gd name="T10" fmla="*/ 2 w 4"/>
                  <a:gd name="T11" fmla="*/ 0 h 6"/>
                  <a:gd name="T12" fmla="*/ 0 w 4"/>
                  <a:gd name="T13" fmla="*/ 5 h 6"/>
                  <a:gd name="T14" fmla="*/ 1 w 4"/>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1" y="5"/>
                    </a:moveTo>
                    <a:lnTo>
                      <a:pt x="2" y="6"/>
                    </a:lnTo>
                    <a:lnTo>
                      <a:pt x="4" y="2"/>
                    </a:lnTo>
                    <a:lnTo>
                      <a:pt x="3" y="1"/>
                    </a:lnTo>
                    <a:lnTo>
                      <a:pt x="2" y="0"/>
                    </a:lnTo>
                    <a:lnTo>
                      <a:pt x="0" y="5"/>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4" name="Freeform 1942"/>
              <p:cNvSpPr>
                <a:spLocks/>
              </p:cNvSpPr>
              <p:nvPr/>
            </p:nvSpPr>
            <p:spPr bwMode="auto">
              <a:xfrm>
                <a:off x="1266" y="3110"/>
                <a:ext cx="62" cy="87"/>
              </a:xfrm>
              <a:custGeom>
                <a:avLst/>
                <a:gdLst>
                  <a:gd name="T0" fmla="*/ 2 w 123"/>
                  <a:gd name="T1" fmla="*/ 126 h 174"/>
                  <a:gd name="T2" fmla="*/ 0 w 123"/>
                  <a:gd name="T3" fmla="*/ 130 h 174"/>
                  <a:gd name="T4" fmla="*/ 5 w 123"/>
                  <a:gd name="T5" fmla="*/ 121 h 174"/>
                  <a:gd name="T6" fmla="*/ 74 w 123"/>
                  <a:gd name="T7" fmla="*/ 2 h 174"/>
                  <a:gd name="T8" fmla="*/ 121 w 123"/>
                  <a:gd name="T9" fmla="*/ 2 h 174"/>
                  <a:gd name="T10" fmla="*/ 121 w 123"/>
                  <a:gd name="T11" fmla="*/ 170 h 174"/>
                  <a:gd name="T12" fmla="*/ 123 w 123"/>
                  <a:gd name="T13" fmla="*/ 174 h 174"/>
                  <a:gd name="T14" fmla="*/ 122 w 123"/>
                  <a:gd name="T15" fmla="*/ 0 h 174"/>
                  <a:gd name="T16" fmla="*/ 72 w 123"/>
                  <a:gd name="T17" fmla="*/ 1 h 174"/>
                  <a:gd name="T18" fmla="*/ 2 w 123"/>
                  <a:gd name="T19" fmla="*/ 121 h 174"/>
                  <a:gd name="T20" fmla="*/ 0 w 123"/>
                  <a:gd name="T21" fmla="*/ 125 h 174"/>
                  <a:gd name="T22" fmla="*/ 1 w 123"/>
                  <a:gd name="T23" fmla="*/ 125 h 174"/>
                  <a:gd name="T24" fmla="*/ 2 w 123"/>
                  <a:gd name="T25" fmla="*/ 126 h 1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3"/>
                  <a:gd name="T40" fmla="*/ 0 h 174"/>
                  <a:gd name="T41" fmla="*/ 123 w 123"/>
                  <a:gd name="T42" fmla="*/ 174 h 1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3" h="174">
                    <a:moveTo>
                      <a:pt x="2" y="126"/>
                    </a:moveTo>
                    <a:lnTo>
                      <a:pt x="0" y="130"/>
                    </a:lnTo>
                    <a:lnTo>
                      <a:pt x="5" y="121"/>
                    </a:lnTo>
                    <a:lnTo>
                      <a:pt x="74" y="2"/>
                    </a:lnTo>
                    <a:lnTo>
                      <a:pt x="121" y="2"/>
                    </a:lnTo>
                    <a:lnTo>
                      <a:pt x="121" y="170"/>
                    </a:lnTo>
                    <a:lnTo>
                      <a:pt x="123" y="174"/>
                    </a:lnTo>
                    <a:lnTo>
                      <a:pt x="122" y="0"/>
                    </a:lnTo>
                    <a:lnTo>
                      <a:pt x="72" y="1"/>
                    </a:lnTo>
                    <a:lnTo>
                      <a:pt x="2" y="121"/>
                    </a:lnTo>
                    <a:lnTo>
                      <a:pt x="0" y="125"/>
                    </a:lnTo>
                    <a:lnTo>
                      <a:pt x="1" y="125"/>
                    </a:lnTo>
                    <a:lnTo>
                      <a:pt x="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5" name="Freeform 1943"/>
              <p:cNvSpPr>
                <a:spLocks/>
              </p:cNvSpPr>
              <p:nvPr/>
            </p:nvSpPr>
            <p:spPr bwMode="auto">
              <a:xfrm>
                <a:off x="1210" y="3123"/>
                <a:ext cx="118" cy="74"/>
              </a:xfrm>
              <a:custGeom>
                <a:avLst/>
                <a:gdLst>
                  <a:gd name="T0" fmla="*/ 234 w 236"/>
                  <a:gd name="T1" fmla="*/ 144 h 149"/>
                  <a:gd name="T2" fmla="*/ 201 w 236"/>
                  <a:gd name="T3" fmla="*/ 144 h 149"/>
                  <a:gd name="T4" fmla="*/ 201 w 236"/>
                  <a:gd name="T5" fmla="*/ 4 h 149"/>
                  <a:gd name="T6" fmla="*/ 198 w 236"/>
                  <a:gd name="T7" fmla="*/ 3 h 149"/>
                  <a:gd name="T8" fmla="*/ 115 w 236"/>
                  <a:gd name="T9" fmla="*/ 144 h 149"/>
                  <a:gd name="T10" fmla="*/ 83 w 236"/>
                  <a:gd name="T11" fmla="*/ 144 h 149"/>
                  <a:gd name="T12" fmla="*/ 2 w 236"/>
                  <a:gd name="T13" fmla="*/ 0 h 149"/>
                  <a:gd name="T14" fmla="*/ 0 w 236"/>
                  <a:gd name="T15" fmla="*/ 0 h 149"/>
                  <a:gd name="T16" fmla="*/ 2 w 236"/>
                  <a:gd name="T17" fmla="*/ 4 h 149"/>
                  <a:gd name="T18" fmla="*/ 83 w 236"/>
                  <a:gd name="T19" fmla="*/ 149 h 149"/>
                  <a:gd name="T20" fmla="*/ 118 w 236"/>
                  <a:gd name="T21" fmla="*/ 148 h 149"/>
                  <a:gd name="T22" fmla="*/ 198 w 236"/>
                  <a:gd name="T23" fmla="*/ 8 h 149"/>
                  <a:gd name="T24" fmla="*/ 200 w 236"/>
                  <a:gd name="T25" fmla="*/ 149 h 149"/>
                  <a:gd name="T26" fmla="*/ 236 w 236"/>
                  <a:gd name="T27" fmla="*/ 148 h 149"/>
                  <a:gd name="T28" fmla="*/ 234 w 236"/>
                  <a:gd name="T29" fmla="*/ 144 h 1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6"/>
                  <a:gd name="T46" fmla="*/ 0 h 149"/>
                  <a:gd name="T47" fmla="*/ 236 w 236"/>
                  <a:gd name="T48" fmla="*/ 149 h 1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6" h="149">
                    <a:moveTo>
                      <a:pt x="234" y="144"/>
                    </a:moveTo>
                    <a:lnTo>
                      <a:pt x="201" y="144"/>
                    </a:lnTo>
                    <a:lnTo>
                      <a:pt x="201" y="4"/>
                    </a:lnTo>
                    <a:lnTo>
                      <a:pt x="198" y="3"/>
                    </a:lnTo>
                    <a:lnTo>
                      <a:pt x="115" y="144"/>
                    </a:lnTo>
                    <a:lnTo>
                      <a:pt x="83" y="144"/>
                    </a:lnTo>
                    <a:lnTo>
                      <a:pt x="2" y="0"/>
                    </a:lnTo>
                    <a:lnTo>
                      <a:pt x="0" y="0"/>
                    </a:lnTo>
                    <a:lnTo>
                      <a:pt x="2" y="4"/>
                    </a:lnTo>
                    <a:lnTo>
                      <a:pt x="83" y="149"/>
                    </a:lnTo>
                    <a:lnTo>
                      <a:pt x="118" y="148"/>
                    </a:lnTo>
                    <a:lnTo>
                      <a:pt x="198" y="8"/>
                    </a:lnTo>
                    <a:lnTo>
                      <a:pt x="200" y="149"/>
                    </a:lnTo>
                    <a:lnTo>
                      <a:pt x="236" y="148"/>
                    </a:lnTo>
                    <a:lnTo>
                      <a:pt x="234"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6" name="Freeform 1944"/>
              <p:cNvSpPr>
                <a:spLocks/>
              </p:cNvSpPr>
              <p:nvPr/>
            </p:nvSpPr>
            <p:spPr bwMode="auto">
              <a:xfrm>
                <a:off x="1192" y="3123"/>
                <a:ext cx="19" cy="74"/>
              </a:xfrm>
              <a:custGeom>
                <a:avLst/>
                <a:gdLst>
                  <a:gd name="T0" fmla="*/ 36 w 38"/>
                  <a:gd name="T1" fmla="*/ 0 h 149"/>
                  <a:gd name="T2" fmla="*/ 36 w 38"/>
                  <a:gd name="T3" fmla="*/ 144 h 149"/>
                  <a:gd name="T4" fmla="*/ 3 w 38"/>
                  <a:gd name="T5" fmla="*/ 144 h 149"/>
                  <a:gd name="T6" fmla="*/ 0 w 38"/>
                  <a:gd name="T7" fmla="*/ 147 h 149"/>
                  <a:gd name="T8" fmla="*/ 2 w 38"/>
                  <a:gd name="T9" fmla="*/ 149 h 149"/>
                  <a:gd name="T10" fmla="*/ 38 w 38"/>
                  <a:gd name="T11" fmla="*/ 148 h 149"/>
                  <a:gd name="T12" fmla="*/ 38 w 38"/>
                  <a:gd name="T13" fmla="*/ 4 h 149"/>
                  <a:gd name="T14" fmla="*/ 36 w 38"/>
                  <a:gd name="T15" fmla="*/ 0 h 149"/>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149"/>
                  <a:gd name="T26" fmla="*/ 38 w 38"/>
                  <a:gd name="T27" fmla="*/ 149 h 1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149">
                    <a:moveTo>
                      <a:pt x="36" y="0"/>
                    </a:moveTo>
                    <a:lnTo>
                      <a:pt x="36" y="144"/>
                    </a:lnTo>
                    <a:lnTo>
                      <a:pt x="3" y="144"/>
                    </a:lnTo>
                    <a:lnTo>
                      <a:pt x="0" y="147"/>
                    </a:lnTo>
                    <a:lnTo>
                      <a:pt x="2" y="149"/>
                    </a:lnTo>
                    <a:lnTo>
                      <a:pt x="38" y="148"/>
                    </a:lnTo>
                    <a:lnTo>
                      <a:pt x="38" y="4"/>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7" name="Freeform 1945"/>
              <p:cNvSpPr>
                <a:spLocks/>
              </p:cNvSpPr>
              <p:nvPr/>
            </p:nvSpPr>
            <p:spPr bwMode="auto">
              <a:xfrm>
                <a:off x="1361" y="3110"/>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58" name="Freeform 1946"/>
              <p:cNvSpPr>
                <a:spLocks/>
              </p:cNvSpPr>
              <p:nvPr/>
            </p:nvSpPr>
            <p:spPr bwMode="auto">
              <a:xfrm>
                <a:off x="1361" y="3110"/>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59" name="Freeform 1947"/>
              <p:cNvSpPr>
                <a:spLocks/>
              </p:cNvSpPr>
              <p:nvPr/>
            </p:nvSpPr>
            <p:spPr bwMode="auto">
              <a:xfrm>
                <a:off x="1360" y="3110"/>
                <a:ext cx="20" cy="86"/>
              </a:xfrm>
              <a:custGeom>
                <a:avLst/>
                <a:gdLst>
                  <a:gd name="T0" fmla="*/ 0 w 39"/>
                  <a:gd name="T1" fmla="*/ 173 h 173"/>
                  <a:gd name="T2" fmla="*/ 2 w 39"/>
                  <a:gd name="T3" fmla="*/ 173 h 173"/>
                  <a:gd name="T4" fmla="*/ 2 w 39"/>
                  <a:gd name="T5" fmla="*/ 2 h 173"/>
                  <a:gd name="T6" fmla="*/ 38 w 39"/>
                  <a:gd name="T7" fmla="*/ 2 h 173"/>
                  <a:gd name="T8" fmla="*/ 39 w 39"/>
                  <a:gd name="T9" fmla="*/ 0 h 173"/>
                  <a:gd name="T10" fmla="*/ 0 w 39"/>
                  <a:gd name="T11" fmla="*/ 1 h 173"/>
                  <a:gd name="T12" fmla="*/ 0 w 39"/>
                  <a:gd name="T13" fmla="*/ 173 h 173"/>
                  <a:gd name="T14" fmla="*/ 0 60000 65536"/>
                  <a:gd name="T15" fmla="*/ 0 60000 65536"/>
                  <a:gd name="T16" fmla="*/ 0 60000 65536"/>
                  <a:gd name="T17" fmla="*/ 0 60000 65536"/>
                  <a:gd name="T18" fmla="*/ 0 60000 65536"/>
                  <a:gd name="T19" fmla="*/ 0 60000 65536"/>
                  <a:gd name="T20" fmla="*/ 0 60000 65536"/>
                  <a:gd name="T21" fmla="*/ 0 w 39"/>
                  <a:gd name="T22" fmla="*/ 0 h 173"/>
                  <a:gd name="T23" fmla="*/ 39 w 39"/>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173">
                    <a:moveTo>
                      <a:pt x="0" y="173"/>
                    </a:moveTo>
                    <a:lnTo>
                      <a:pt x="2" y="173"/>
                    </a:lnTo>
                    <a:lnTo>
                      <a:pt x="2" y="2"/>
                    </a:lnTo>
                    <a:lnTo>
                      <a:pt x="38" y="2"/>
                    </a:lnTo>
                    <a:lnTo>
                      <a:pt x="39"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0" name="Freeform 1948"/>
              <p:cNvSpPr>
                <a:spLocks/>
              </p:cNvSpPr>
              <p:nvPr/>
            </p:nvSpPr>
            <p:spPr bwMode="auto">
              <a:xfrm>
                <a:off x="1360" y="3110"/>
                <a:ext cx="20" cy="87"/>
              </a:xfrm>
              <a:custGeom>
                <a:avLst/>
                <a:gdLst>
                  <a:gd name="T0" fmla="*/ 38 w 40"/>
                  <a:gd name="T1" fmla="*/ 2 h 175"/>
                  <a:gd name="T2" fmla="*/ 38 w 40"/>
                  <a:gd name="T3" fmla="*/ 170 h 175"/>
                  <a:gd name="T4" fmla="*/ 2 w 40"/>
                  <a:gd name="T5" fmla="*/ 170 h 175"/>
                  <a:gd name="T6" fmla="*/ 0 w 40"/>
                  <a:gd name="T7" fmla="*/ 173 h 175"/>
                  <a:gd name="T8" fmla="*/ 1 w 40"/>
                  <a:gd name="T9" fmla="*/ 175 h 175"/>
                  <a:gd name="T10" fmla="*/ 40 w 40"/>
                  <a:gd name="T11" fmla="*/ 174 h 175"/>
                  <a:gd name="T12" fmla="*/ 39 w 40"/>
                  <a:gd name="T13" fmla="*/ 0 h 175"/>
                  <a:gd name="T14" fmla="*/ 38 w 40"/>
                  <a:gd name="T15" fmla="*/ 2 h 175"/>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75"/>
                  <a:gd name="T26" fmla="*/ 40 w 4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75">
                    <a:moveTo>
                      <a:pt x="38" y="2"/>
                    </a:moveTo>
                    <a:lnTo>
                      <a:pt x="38" y="170"/>
                    </a:lnTo>
                    <a:lnTo>
                      <a:pt x="2" y="170"/>
                    </a:lnTo>
                    <a:lnTo>
                      <a:pt x="0" y="173"/>
                    </a:lnTo>
                    <a:lnTo>
                      <a:pt x="1" y="175"/>
                    </a:lnTo>
                    <a:lnTo>
                      <a:pt x="40" y="174"/>
                    </a:lnTo>
                    <a:lnTo>
                      <a:pt x="39" y="0"/>
                    </a:lnTo>
                    <a:lnTo>
                      <a:pt x="3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1" name="Freeform 1949"/>
              <p:cNvSpPr>
                <a:spLocks/>
              </p:cNvSpPr>
              <p:nvPr/>
            </p:nvSpPr>
            <p:spPr bwMode="auto">
              <a:xfrm>
                <a:off x="1412" y="3110"/>
                <a:ext cx="112" cy="86"/>
              </a:xfrm>
              <a:custGeom>
                <a:avLst/>
                <a:gdLst>
                  <a:gd name="T0" fmla="*/ 0 w 223"/>
                  <a:gd name="T1" fmla="*/ 172 h 172"/>
                  <a:gd name="T2" fmla="*/ 0 w 223"/>
                  <a:gd name="T3" fmla="*/ 0 h 172"/>
                  <a:gd name="T4" fmla="*/ 38 w 223"/>
                  <a:gd name="T5" fmla="*/ 0 h 172"/>
                  <a:gd name="T6" fmla="*/ 186 w 223"/>
                  <a:gd name="T7" fmla="*/ 135 h 172"/>
                  <a:gd name="T8" fmla="*/ 186 w 223"/>
                  <a:gd name="T9" fmla="*/ 0 h 172"/>
                  <a:gd name="T10" fmla="*/ 223 w 223"/>
                  <a:gd name="T11" fmla="*/ 0 h 172"/>
                  <a:gd name="T12" fmla="*/ 223 w 223"/>
                  <a:gd name="T13" fmla="*/ 172 h 172"/>
                  <a:gd name="T14" fmla="*/ 184 w 223"/>
                  <a:gd name="T15" fmla="*/ 172 h 172"/>
                  <a:gd name="T16" fmla="*/ 35 w 223"/>
                  <a:gd name="T17" fmla="*/ 37 h 172"/>
                  <a:gd name="T18" fmla="*/ 35 w 223"/>
                  <a:gd name="T19" fmla="*/ 172 h 172"/>
                  <a:gd name="T20" fmla="*/ 0 w 223"/>
                  <a:gd name="T21" fmla="*/ 172 h 172"/>
                  <a:gd name="T22" fmla="*/ 0 w 223"/>
                  <a:gd name="T23" fmla="*/ 172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3"/>
                  <a:gd name="T37" fmla="*/ 0 h 172"/>
                  <a:gd name="T38" fmla="*/ 223 w 223"/>
                  <a:gd name="T39" fmla="*/ 172 h 1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3" h="172">
                    <a:moveTo>
                      <a:pt x="0" y="172"/>
                    </a:moveTo>
                    <a:lnTo>
                      <a:pt x="0" y="0"/>
                    </a:lnTo>
                    <a:lnTo>
                      <a:pt x="38" y="0"/>
                    </a:lnTo>
                    <a:lnTo>
                      <a:pt x="186" y="135"/>
                    </a:lnTo>
                    <a:lnTo>
                      <a:pt x="186" y="0"/>
                    </a:lnTo>
                    <a:lnTo>
                      <a:pt x="223" y="0"/>
                    </a:lnTo>
                    <a:lnTo>
                      <a:pt x="223" y="172"/>
                    </a:lnTo>
                    <a:lnTo>
                      <a:pt x="184" y="172"/>
                    </a:lnTo>
                    <a:lnTo>
                      <a:pt x="35" y="37"/>
                    </a:lnTo>
                    <a:lnTo>
                      <a:pt x="35"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2" name="Freeform 1950"/>
              <p:cNvSpPr>
                <a:spLocks/>
              </p:cNvSpPr>
              <p:nvPr/>
            </p:nvSpPr>
            <p:spPr bwMode="auto">
              <a:xfrm>
                <a:off x="1412" y="3110"/>
                <a:ext cx="112" cy="86"/>
              </a:xfrm>
              <a:custGeom>
                <a:avLst/>
                <a:gdLst>
                  <a:gd name="T0" fmla="*/ 0 w 223"/>
                  <a:gd name="T1" fmla="*/ 172 h 172"/>
                  <a:gd name="T2" fmla="*/ 0 w 223"/>
                  <a:gd name="T3" fmla="*/ 0 h 172"/>
                  <a:gd name="T4" fmla="*/ 38 w 223"/>
                  <a:gd name="T5" fmla="*/ 0 h 172"/>
                  <a:gd name="T6" fmla="*/ 186 w 223"/>
                  <a:gd name="T7" fmla="*/ 135 h 172"/>
                  <a:gd name="T8" fmla="*/ 186 w 223"/>
                  <a:gd name="T9" fmla="*/ 0 h 172"/>
                  <a:gd name="T10" fmla="*/ 223 w 223"/>
                  <a:gd name="T11" fmla="*/ 0 h 172"/>
                  <a:gd name="T12" fmla="*/ 223 w 223"/>
                  <a:gd name="T13" fmla="*/ 172 h 172"/>
                  <a:gd name="T14" fmla="*/ 184 w 223"/>
                  <a:gd name="T15" fmla="*/ 172 h 172"/>
                  <a:gd name="T16" fmla="*/ 35 w 223"/>
                  <a:gd name="T17" fmla="*/ 37 h 172"/>
                  <a:gd name="T18" fmla="*/ 35 w 223"/>
                  <a:gd name="T19" fmla="*/ 172 h 172"/>
                  <a:gd name="T20" fmla="*/ 0 w 223"/>
                  <a:gd name="T21" fmla="*/ 172 h 172"/>
                  <a:gd name="T22" fmla="*/ 0 w 223"/>
                  <a:gd name="T23" fmla="*/ 172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3"/>
                  <a:gd name="T37" fmla="*/ 0 h 172"/>
                  <a:gd name="T38" fmla="*/ 223 w 223"/>
                  <a:gd name="T39" fmla="*/ 172 h 1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3" h="172">
                    <a:moveTo>
                      <a:pt x="0" y="172"/>
                    </a:moveTo>
                    <a:lnTo>
                      <a:pt x="0" y="0"/>
                    </a:lnTo>
                    <a:lnTo>
                      <a:pt x="38" y="0"/>
                    </a:lnTo>
                    <a:lnTo>
                      <a:pt x="186" y="135"/>
                    </a:lnTo>
                    <a:lnTo>
                      <a:pt x="186" y="0"/>
                    </a:lnTo>
                    <a:lnTo>
                      <a:pt x="223" y="0"/>
                    </a:lnTo>
                    <a:lnTo>
                      <a:pt x="223" y="172"/>
                    </a:lnTo>
                    <a:lnTo>
                      <a:pt x="184" y="172"/>
                    </a:lnTo>
                    <a:lnTo>
                      <a:pt x="35" y="37"/>
                    </a:lnTo>
                    <a:lnTo>
                      <a:pt x="35"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63" name="Freeform 1951"/>
              <p:cNvSpPr>
                <a:spLocks/>
              </p:cNvSpPr>
              <p:nvPr/>
            </p:nvSpPr>
            <p:spPr bwMode="auto">
              <a:xfrm>
                <a:off x="1412" y="3110"/>
                <a:ext cx="113" cy="86"/>
              </a:xfrm>
              <a:custGeom>
                <a:avLst/>
                <a:gdLst>
                  <a:gd name="T0" fmla="*/ 0 w 225"/>
                  <a:gd name="T1" fmla="*/ 173 h 173"/>
                  <a:gd name="T2" fmla="*/ 2 w 225"/>
                  <a:gd name="T3" fmla="*/ 173 h 173"/>
                  <a:gd name="T4" fmla="*/ 2 w 225"/>
                  <a:gd name="T5" fmla="*/ 2 h 173"/>
                  <a:gd name="T6" fmla="*/ 38 w 225"/>
                  <a:gd name="T7" fmla="*/ 2 h 173"/>
                  <a:gd name="T8" fmla="*/ 186 w 225"/>
                  <a:gd name="T9" fmla="*/ 137 h 173"/>
                  <a:gd name="T10" fmla="*/ 189 w 225"/>
                  <a:gd name="T11" fmla="*/ 136 h 173"/>
                  <a:gd name="T12" fmla="*/ 189 w 225"/>
                  <a:gd name="T13" fmla="*/ 2 h 173"/>
                  <a:gd name="T14" fmla="*/ 223 w 225"/>
                  <a:gd name="T15" fmla="*/ 2 h 173"/>
                  <a:gd name="T16" fmla="*/ 225 w 225"/>
                  <a:gd name="T17" fmla="*/ 0 h 173"/>
                  <a:gd name="T18" fmla="*/ 186 w 225"/>
                  <a:gd name="T19" fmla="*/ 1 h 173"/>
                  <a:gd name="T20" fmla="*/ 186 w 225"/>
                  <a:gd name="T21" fmla="*/ 133 h 173"/>
                  <a:gd name="T22" fmla="*/ 39 w 225"/>
                  <a:gd name="T23" fmla="*/ 0 h 173"/>
                  <a:gd name="T24" fmla="*/ 0 w 225"/>
                  <a:gd name="T25" fmla="*/ 1 h 173"/>
                  <a:gd name="T26" fmla="*/ 0 w 225"/>
                  <a:gd name="T27" fmla="*/ 173 h 1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5"/>
                  <a:gd name="T43" fmla="*/ 0 h 173"/>
                  <a:gd name="T44" fmla="*/ 225 w 225"/>
                  <a:gd name="T45" fmla="*/ 173 h 1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5" h="173">
                    <a:moveTo>
                      <a:pt x="0" y="173"/>
                    </a:moveTo>
                    <a:lnTo>
                      <a:pt x="2" y="173"/>
                    </a:lnTo>
                    <a:lnTo>
                      <a:pt x="2" y="2"/>
                    </a:lnTo>
                    <a:lnTo>
                      <a:pt x="38" y="2"/>
                    </a:lnTo>
                    <a:lnTo>
                      <a:pt x="186" y="137"/>
                    </a:lnTo>
                    <a:lnTo>
                      <a:pt x="189" y="136"/>
                    </a:lnTo>
                    <a:lnTo>
                      <a:pt x="189" y="2"/>
                    </a:lnTo>
                    <a:lnTo>
                      <a:pt x="223" y="2"/>
                    </a:lnTo>
                    <a:lnTo>
                      <a:pt x="225" y="0"/>
                    </a:lnTo>
                    <a:lnTo>
                      <a:pt x="186" y="1"/>
                    </a:lnTo>
                    <a:lnTo>
                      <a:pt x="186" y="133"/>
                    </a:lnTo>
                    <a:lnTo>
                      <a:pt x="39"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4" name="Freeform 1952"/>
              <p:cNvSpPr>
                <a:spLocks/>
              </p:cNvSpPr>
              <p:nvPr/>
            </p:nvSpPr>
            <p:spPr bwMode="auto">
              <a:xfrm>
                <a:off x="1412" y="3110"/>
                <a:ext cx="113" cy="87"/>
              </a:xfrm>
              <a:custGeom>
                <a:avLst/>
                <a:gdLst>
                  <a:gd name="T0" fmla="*/ 223 w 225"/>
                  <a:gd name="T1" fmla="*/ 2 h 175"/>
                  <a:gd name="T2" fmla="*/ 223 w 225"/>
                  <a:gd name="T3" fmla="*/ 170 h 175"/>
                  <a:gd name="T4" fmla="*/ 185 w 225"/>
                  <a:gd name="T5" fmla="*/ 170 h 175"/>
                  <a:gd name="T6" fmla="*/ 38 w 225"/>
                  <a:gd name="T7" fmla="*/ 37 h 175"/>
                  <a:gd name="T8" fmla="*/ 35 w 225"/>
                  <a:gd name="T9" fmla="*/ 38 h 175"/>
                  <a:gd name="T10" fmla="*/ 35 w 225"/>
                  <a:gd name="T11" fmla="*/ 170 h 175"/>
                  <a:gd name="T12" fmla="*/ 2 w 225"/>
                  <a:gd name="T13" fmla="*/ 170 h 175"/>
                  <a:gd name="T14" fmla="*/ 0 w 225"/>
                  <a:gd name="T15" fmla="*/ 173 h 175"/>
                  <a:gd name="T16" fmla="*/ 1 w 225"/>
                  <a:gd name="T17" fmla="*/ 175 h 175"/>
                  <a:gd name="T18" fmla="*/ 38 w 225"/>
                  <a:gd name="T19" fmla="*/ 174 h 175"/>
                  <a:gd name="T20" fmla="*/ 38 w 225"/>
                  <a:gd name="T21" fmla="*/ 40 h 175"/>
                  <a:gd name="T22" fmla="*/ 185 w 225"/>
                  <a:gd name="T23" fmla="*/ 175 h 175"/>
                  <a:gd name="T24" fmla="*/ 225 w 225"/>
                  <a:gd name="T25" fmla="*/ 174 h 175"/>
                  <a:gd name="T26" fmla="*/ 225 w 225"/>
                  <a:gd name="T27" fmla="*/ 0 h 175"/>
                  <a:gd name="T28" fmla="*/ 223 w 225"/>
                  <a:gd name="T29" fmla="*/ 2 h 1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5"/>
                  <a:gd name="T46" fmla="*/ 0 h 175"/>
                  <a:gd name="T47" fmla="*/ 225 w 225"/>
                  <a:gd name="T48" fmla="*/ 175 h 1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5" h="175">
                    <a:moveTo>
                      <a:pt x="223" y="2"/>
                    </a:moveTo>
                    <a:lnTo>
                      <a:pt x="223" y="170"/>
                    </a:lnTo>
                    <a:lnTo>
                      <a:pt x="185" y="170"/>
                    </a:lnTo>
                    <a:lnTo>
                      <a:pt x="38" y="37"/>
                    </a:lnTo>
                    <a:lnTo>
                      <a:pt x="35" y="38"/>
                    </a:lnTo>
                    <a:lnTo>
                      <a:pt x="35" y="170"/>
                    </a:lnTo>
                    <a:lnTo>
                      <a:pt x="2" y="170"/>
                    </a:lnTo>
                    <a:lnTo>
                      <a:pt x="0" y="173"/>
                    </a:lnTo>
                    <a:lnTo>
                      <a:pt x="1" y="175"/>
                    </a:lnTo>
                    <a:lnTo>
                      <a:pt x="38" y="174"/>
                    </a:lnTo>
                    <a:lnTo>
                      <a:pt x="38" y="40"/>
                    </a:lnTo>
                    <a:lnTo>
                      <a:pt x="185" y="175"/>
                    </a:lnTo>
                    <a:lnTo>
                      <a:pt x="225" y="174"/>
                    </a:lnTo>
                    <a:lnTo>
                      <a:pt x="225" y="0"/>
                    </a:lnTo>
                    <a:lnTo>
                      <a:pt x="22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5" name="Freeform 1953"/>
              <p:cNvSpPr>
                <a:spLocks noEditPoints="1"/>
              </p:cNvSpPr>
              <p:nvPr/>
            </p:nvSpPr>
            <p:spPr bwMode="auto">
              <a:xfrm>
                <a:off x="1540" y="3110"/>
                <a:ext cx="133" cy="86"/>
              </a:xfrm>
              <a:custGeom>
                <a:avLst/>
                <a:gdLst>
                  <a:gd name="T0" fmla="*/ 0 w 267"/>
                  <a:gd name="T1" fmla="*/ 172 h 172"/>
                  <a:gd name="T2" fmla="*/ 110 w 267"/>
                  <a:gd name="T3" fmla="*/ 0 h 172"/>
                  <a:gd name="T4" fmla="*/ 151 w 267"/>
                  <a:gd name="T5" fmla="*/ 0 h 172"/>
                  <a:gd name="T6" fmla="*/ 267 w 267"/>
                  <a:gd name="T7" fmla="*/ 172 h 172"/>
                  <a:gd name="T8" fmla="*/ 224 w 267"/>
                  <a:gd name="T9" fmla="*/ 172 h 172"/>
                  <a:gd name="T10" fmla="*/ 191 w 267"/>
                  <a:gd name="T11" fmla="*/ 120 h 172"/>
                  <a:gd name="T12" fmla="*/ 71 w 267"/>
                  <a:gd name="T13" fmla="*/ 120 h 172"/>
                  <a:gd name="T14" fmla="*/ 41 w 267"/>
                  <a:gd name="T15" fmla="*/ 172 h 172"/>
                  <a:gd name="T16" fmla="*/ 0 w 267"/>
                  <a:gd name="T17" fmla="*/ 172 h 172"/>
                  <a:gd name="T18" fmla="*/ 0 w 267"/>
                  <a:gd name="T19" fmla="*/ 172 h 172"/>
                  <a:gd name="T20" fmla="*/ 82 w 267"/>
                  <a:gd name="T21" fmla="*/ 101 h 172"/>
                  <a:gd name="T22" fmla="*/ 179 w 267"/>
                  <a:gd name="T23" fmla="*/ 101 h 172"/>
                  <a:gd name="T24" fmla="*/ 149 w 267"/>
                  <a:gd name="T25" fmla="*/ 54 h 172"/>
                  <a:gd name="T26" fmla="*/ 148 w 267"/>
                  <a:gd name="T27" fmla="*/ 49 h 172"/>
                  <a:gd name="T28" fmla="*/ 146 w 267"/>
                  <a:gd name="T29" fmla="*/ 46 h 172"/>
                  <a:gd name="T30" fmla="*/ 143 w 267"/>
                  <a:gd name="T31" fmla="*/ 43 h 172"/>
                  <a:gd name="T32" fmla="*/ 142 w 267"/>
                  <a:gd name="T33" fmla="*/ 40 h 172"/>
                  <a:gd name="T34" fmla="*/ 140 w 267"/>
                  <a:gd name="T35" fmla="*/ 37 h 172"/>
                  <a:gd name="T36" fmla="*/ 139 w 267"/>
                  <a:gd name="T37" fmla="*/ 33 h 172"/>
                  <a:gd name="T38" fmla="*/ 136 w 267"/>
                  <a:gd name="T39" fmla="*/ 31 h 172"/>
                  <a:gd name="T40" fmla="*/ 135 w 267"/>
                  <a:gd name="T41" fmla="*/ 28 h 172"/>
                  <a:gd name="T42" fmla="*/ 134 w 267"/>
                  <a:gd name="T43" fmla="*/ 25 h 172"/>
                  <a:gd name="T44" fmla="*/ 133 w 267"/>
                  <a:gd name="T45" fmla="*/ 23 h 172"/>
                  <a:gd name="T46" fmla="*/ 132 w 267"/>
                  <a:gd name="T47" fmla="*/ 21 h 172"/>
                  <a:gd name="T48" fmla="*/ 129 w 267"/>
                  <a:gd name="T49" fmla="*/ 18 h 172"/>
                  <a:gd name="T50" fmla="*/ 128 w 267"/>
                  <a:gd name="T51" fmla="*/ 21 h 172"/>
                  <a:gd name="T52" fmla="*/ 127 w 267"/>
                  <a:gd name="T53" fmla="*/ 23 h 172"/>
                  <a:gd name="T54" fmla="*/ 126 w 267"/>
                  <a:gd name="T55" fmla="*/ 26 h 172"/>
                  <a:gd name="T56" fmla="*/ 125 w 267"/>
                  <a:gd name="T57" fmla="*/ 29 h 172"/>
                  <a:gd name="T58" fmla="*/ 124 w 267"/>
                  <a:gd name="T59" fmla="*/ 31 h 172"/>
                  <a:gd name="T60" fmla="*/ 123 w 267"/>
                  <a:gd name="T61" fmla="*/ 34 h 172"/>
                  <a:gd name="T62" fmla="*/ 121 w 267"/>
                  <a:gd name="T63" fmla="*/ 37 h 172"/>
                  <a:gd name="T64" fmla="*/ 120 w 267"/>
                  <a:gd name="T65" fmla="*/ 39 h 172"/>
                  <a:gd name="T66" fmla="*/ 118 w 267"/>
                  <a:gd name="T67" fmla="*/ 43 h 172"/>
                  <a:gd name="T68" fmla="*/ 117 w 267"/>
                  <a:gd name="T69" fmla="*/ 45 h 172"/>
                  <a:gd name="T70" fmla="*/ 116 w 267"/>
                  <a:gd name="T71" fmla="*/ 47 h 172"/>
                  <a:gd name="T72" fmla="*/ 113 w 267"/>
                  <a:gd name="T73" fmla="*/ 51 h 172"/>
                  <a:gd name="T74" fmla="*/ 82 w 267"/>
                  <a:gd name="T75" fmla="*/ 101 h 172"/>
                  <a:gd name="T76" fmla="*/ 82 w 267"/>
                  <a:gd name="T77" fmla="*/ 101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7"/>
                  <a:gd name="T118" fmla="*/ 0 h 172"/>
                  <a:gd name="T119" fmla="*/ 267 w 267"/>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7" h="172">
                    <a:moveTo>
                      <a:pt x="0" y="172"/>
                    </a:moveTo>
                    <a:lnTo>
                      <a:pt x="110" y="0"/>
                    </a:lnTo>
                    <a:lnTo>
                      <a:pt x="151" y="0"/>
                    </a:lnTo>
                    <a:lnTo>
                      <a:pt x="267" y="172"/>
                    </a:lnTo>
                    <a:lnTo>
                      <a:pt x="224" y="172"/>
                    </a:lnTo>
                    <a:lnTo>
                      <a:pt x="191" y="120"/>
                    </a:lnTo>
                    <a:lnTo>
                      <a:pt x="71" y="120"/>
                    </a:lnTo>
                    <a:lnTo>
                      <a:pt x="41" y="172"/>
                    </a:lnTo>
                    <a:lnTo>
                      <a:pt x="0" y="172"/>
                    </a:lnTo>
                    <a:close/>
                    <a:moveTo>
                      <a:pt x="82" y="101"/>
                    </a:moveTo>
                    <a:lnTo>
                      <a:pt x="179" y="101"/>
                    </a:lnTo>
                    <a:lnTo>
                      <a:pt x="149" y="54"/>
                    </a:lnTo>
                    <a:lnTo>
                      <a:pt x="148" y="49"/>
                    </a:lnTo>
                    <a:lnTo>
                      <a:pt x="146" y="46"/>
                    </a:lnTo>
                    <a:lnTo>
                      <a:pt x="143" y="43"/>
                    </a:lnTo>
                    <a:lnTo>
                      <a:pt x="142" y="40"/>
                    </a:lnTo>
                    <a:lnTo>
                      <a:pt x="140" y="37"/>
                    </a:lnTo>
                    <a:lnTo>
                      <a:pt x="139" y="33"/>
                    </a:lnTo>
                    <a:lnTo>
                      <a:pt x="136" y="31"/>
                    </a:lnTo>
                    <a:lnTo>
                      <a:pt x="135" y="28"/>
                    </a:lnTo>
                    <a:lnTo>
                      <a:pt x="134" y="25"/>
                    </a:lnTo>
                    <a:lnTo>
                      <a:pt x="133" y="23"/>
                    </a:lnTo>
                    <a:lnTo>
                      <a:pt x="132" y="21"/>
                    </a:lnTo>
                    <a:lnTo>
                      <a:pt x="129" y="18"/>
                    </a:lnTo>
                    <a:lnTo>
                      <a:pt x="128" y="21"/>
                    </a:lnTo>
                    <a:lnTo>
                      <a:pt x="127" y="23"/>
                    </a:lnTo>
                    <a:lnTo>
                      <a:pt x="126" y="26"/>
                    </a:lnTo>
                    <a:lnTo>
                      <a:pt x="125" y="29"/>
                    </a:lnTo>
                    <a:lnTo>
                      <a:pt x="124" y="31"/>
                    </a:lnTo>
                    <a:lnTo>
                      <a:pt x="123" y="34"/>
                    </a:lnTo>
                    <a:lnTo>
                      <a:pt x="121" y="37"/>
                    </a:lnTo>
                    <a:lnTo>
                      <a:pt x="120" y="39"/>
                    </a:lnTo>
                    <a:lnTo>
                      <a:pt x="118" y="43"/>
                    </a:lnTo>
                    <a:lnTo>
                      <a:pt x="117" y="45"/>
                    </a:lnTo>
                    <a:lnTo>
                      <a:pt x="116" y="47"/>
                    </a:lnTo>
                    <a:lnTo>
                      <a:pt x="113" y="51"/>
                    </a:lnTo>
                    <a:lnTo>
                      <a:pt x="82" y="10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6" name="Freeform 1954"/>
              <p:cNvSpPr>
                <a:spLocks/>
              </p:cNvSpPr>
              <p:nvPr/>
            </p:nvSpPr>
            <p:spPr bwMode="auto">
              <a:xfrm>
                <a:off x="1540" y="3110"/>
                <a:ext cx="133" cy="86"/>
              </a:xfrm>
              <a:custGeom>
                <a:avLst/>
                <a:gdLst>
                  <a:gd name="T0" fmla="*/ 0 w 267"/>
                  <a:gd name="T1" fmla="*/ 172 h 172"/>
                  <a:gd name="T2" fmla="*/ 110 w 267"/>
                  <a:gd name="T3" fmla="*/ 0 h 172"/>
                  <a:gd name="T4" fmla="*/ 151 w 267"/>
                  <a:gd name="T5" fmla="*/ 0 h 172"/>
                  <a:gd name="T6" fmla="*/ 267 w 267"/>
                  <a:gd name="T7" fmla="*/ 172 h 172"/>
                  <a:gd name="T8" fmla="*/ 224 w 267"/>
                  <a:gd name="T9" fmla="*/ 172 h 172"/>
                  <a:gd name="T10" fmla="*/ 191 w 267"/>
                  <a:gd name="T11" fmla="*/ 120 h 172"/>
                  <a:gd name="T12" fmla="*/ 71 w 267"/>
                  <a:gd name="T13" fmla="*/ 120 h 172"/>
                  <a:gd name="T14" fmla="*/ 41 w 267"/>
                  <a:gd name="T15" fmla="*/ 172 h 172"/>
                  <a:gd name="T16" fmla="*/ 0 w 267"/>
                  <a:gd name="T17" fmla="*/ 172 h 172"/>
                  <a:gd name="T18" fmla="*/ 0 w 267"/>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7"/>
                  <a:gd name="T31" fmla="*/ 0 h 172"/>
                  <a:gd name="T32" fmla="*/ 267 w 267"/>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7" h="172">
                    <a:moveTo>
                      <a:pt x="0" y="172"/>
                    </a:moveTo>
                    <a:lnTo>
                      <a:pt x="110" y="0"/>
                    </a:lnTo>
                    <a:lnTo>
                      <a:pt x="151" y="0"/>
                    </a:lnTo>
                    <a:lnTo>
                      <a:pt x="267" y="172"/>
                    </a:lnTo>
                    <a:lnTo>
                      <a:pt x="224" y="172"/>
                    </a:lnTo>
                    <a:lnTo>
                      <a:pt x="191" y="120"/>
                    </a:lnTo>
                    <a:lnTo>
                      <a:pt x="71" y="120"/>
                    </a:lnTo>
                    <a:lnTo>
                      <a:pt x="41"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67" name="Freeform 1955"/>
              <p:cNvSpPr>
                <a:spLocks/>
              </p:cNvSpPr>
              <p:nvPr/>
            </p:nvSpPr>
            <p:spPr bwMode="auto">
              <a:xfrm>
                <a:off x="1539" y="3110"/>
                <a:ext cx="134" cy="87"/>
              </a:xfrm>
              <a:custGeom>
                <a:avLst/>
                <a:gdLst>
                  <a:gd name="T0" fmla="*/ 0 w 269"/>
                  <a:gd name="T1" fmla="*/ 171 h 175"/>
                  <a:gd name="T2" fmla="*/ 3 w 269"/>
                  <a:gd name="T3" fmla="*/ 174 h 175"/>
                  <a:gd name="T4" fmla="*/ 112 w 269"/>
                  <a:gd name="T5" fmla="*/ 2 h 175"/>
                  <a:gd name="T6" fmla="*/ 151 w 269"/>
                  <a:gd name="T7" fmla="*/ 2 h 175"/>
                  <a:gd name="T8" fmla="*/ 264 w 269"/>
                  <a:gd name="T9" fmla="*/ 170 h 175"/>
                  <a:gd name="T10" fmla="*/ 268 w 269"/>
                  <a:gd name="T11" fmla="*/ 175 h 175"/>
                  <a:gd name="T12" fmla="*/ 269 w 269"/>
                  <a:gd name="T13" fmla="*/ 171 h 175"/>
                  <a:gd name="T14" fmla="*/ 152 w 269"/>
                  <a:gd name="T15" fmla="*/ 0 h 175"/>
                  <a:gd name="T16" fmla="*/ 110 w 269"/>
                  <a:gd name="T17" fmla="*/ 0 h 175"/>
                  <a:gd name="T18" fmla="*/ 0 w 269"/>
                  <a:gd name="T19" fmla="*/ 171 h 1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9"/>
                  <a:gd name="T31" fmla="*/ 0 h 175"/>
                  <a:gd name="T32" fmla="*/ 269 w 269"/>
                  <a:gd name="T33" fmla="*/ 175 h 1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9" h="175">
                    <a:moveTo>
                      <a:pt x="0" y="171"/>
                    </a:moveTo>
                    <a:lnTo>
                      <a:pt x="3" y="174"/>
                    </a:lnTo>
                    <a:lnTo>
                      <a:pt x="112" y="2"/>
                    </a:lnTo>
                    <a:lnTo>
                      <a:pt x="151" y="2"/>
                    </a:lnTo>
                    <a:lnTo>
                      <a:pt x="264" y="170"/>
                    </a:lnTo>
                    <a:lnTo>
                      <a:pt x="268" y="175"/>
                    </a:lnTo>
                    <a:lnTo>
                      <a:pt x="269" y="171"/>
                    </a:lnTo>
                    <a:lnTo>
                      <a:pt x="152" y="0"/>
                    </a:lnTo>
                    <a:lnTo>
                      <a:pt x="110" y="0"/>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8" name="Freeform 1956"/>
              <p:cNvSpPr>
                <a:spLocks/>
              </p:cNvSpPr>
              <p:nvPr/>
            </p:nvSpPr>
            <p:spPr bwMode="auto">
              <a:xfrm>
                <a:off x="1539" y="3169"/>
                <a:ext cx="134" cy="28"/>
              </a:xfrm>
              <a:custGeom>
                <a:avLst/>
                <a:gdLst>
                  <a:gd name="T0" fmla="*/ 264 w 268"/>
                  <a:gd name="T1" fmla="*/ 52 h 57"/>
                  <a:gd name="T2" fmla="*/ 225 w 268"/>
                  <a:gd name="T3" fmla="*/ 52 h 57"/>
                  <a:gd name="T4" fmla="*/ 193 w 268"/>
                  <a:gd name="T5" fmla="*/ 2 h 57"/>
                  <a:gd name="T6" fmla="*/ 72 w 268"/>
                  <a:gd name="T7" fmla="*/ 0 h 57"/>
                  <a:gd name="T8" fmla="*/ 41 w 268"/>
                  <a:gd name="T9" fmla="*/ 52 h 57"/>
                  <a:gd name="T10" fmla="*/ 4 w 268"/>
                  <a:gd name="T11" fmla="*/ 52 h 57"/>
                  <a:gd name="T12" fmla="*/ 0 w 268"/>
                  <a:gd name="T13" fmla="*/ 53 h 57"/>
                  <a:gd name="T14" fmla="*/ 1 w 268"/>
                  <a:gd name="T15" fmla="*/ 57 h 57"/>
                  <a:gd name="T16" fmla="*/ 43 w 268"/>
                  <a:gd name="T17" fmla="*/ 56 h 57"/>
                  <a:gd name="T18" fmla="*/ 72 w 268"/>
                  <a:gd name="T19" fmla="*/ 5 h 57"/>
                  <a:gd name="T20" fmla="*/ 190 w 268"/>
                  <a:gd name="T21" fmla="*/ 5 h 57"/>
                  <a:gd name="T22" fmla="*/ 225 w 268"/>
                  <a:gd name="T23" fmla="*/ 57 h 57"/>
                  <a:gd name="T24" fmla="*/ 268 w 268"/>
                  <a:gd name="T25" fmla="*/ 57 h 57"/>
                  <a:gd name="T26" fmla="*/ 264 w 268"/>
                  <a:gd name="T27" fmla="*/ 52 h 5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8"/>
                  <a:gd name="T43" fmla="*/ 0 h 57"/>
                  <a:gd name="T44" fmla="*/ 268 w 268"/>
                  <a:gd name="T45" fmla="*/ 57 h 5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8" h="57">
                    <a:moveTo>
                      <a:pt x="264" y="52"/>
                    </a:moveTo>
                    <a:lnTo>
                      <a:pt x="225" y="52"/>
                    </a:lnTo>
                    <a:lnTo>
                      <a:pt x="193" y="2"/>
                    </a:lnTo>
                    <a:lnTo>
                      <a:pt x="72" y="0"/>
                    </a:lnTo>
                    <a:lnTo>
                      <a:pt x="41" y="52"/>
                    </a:lnTo>
                    <a:lnTo>
                      <a:pt x="4" y="52"/>
                    </a:lnTo>
                    <a:lnTo>
                      <a:pt x="0" y="53"/>
                    </a:lnTo>
                    <a:lnTo>
                      <a:pt x="1" y="57"/>
                    </a:lnTo>
                    <a:lnTo>
                      <a:pt x="43" y="56"/>
                    </a:lnTo>
                    <a:lnTo>
                      <a:pt x="72" y="5"/>
                    </a:lnTo>
                    <a:lnTo>
                      <a:pt x="190" y="5"/>
                    </a:lnTo>
                    <a:lnTo>
                      <a:pt x="225" y="57"/>
                    </a:lnTo>
                    <a:lnTo>
                      <a:pt x="268" y="57"/>
                    </a:lnTo>
                    <a:lnTo>
                      <a:pt x="26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69" name="Freeform 1957"/>
              <p:cNvSpPr>
                <a:spLocks/>
              </p:cNvSpPr>
              <p:nvPr/>
            </p:nvSpPr>
            <p:spPr bwMode="auto">
              <a:xfrm>
                <a:off x="1581" y="3120"/>
                <a:ext cx="48" cy="41"/>
              </a:xfrm>
              <a:custGeom>
                <a:avLst/>
                <a:gdLst>
                  <a:gd name="T0" fmla="*/ 0 w 97"/>
                  <a:gd name="T1" fmla="*/ 83 h 83"/>
                  <a:gd name="T2" fmla="*/ 97 w 97"/>
                  <a:gd name="T3" fmla="*/ 83 h 83"/>
                  <a:gd name="T4" fmla="*/ 67 w 97"/>
                  <a:gd name="T5" fmla="*/ 36 h 83"/>
                  <a:gd name="T6" fmla="*/ 66 w 97"/>
                  <a:gd name="T7" fmla="*/ 31 h 83"/>
                  <a:gd name="T8" fmla="*/ 64 w 97"/>
                  <a:gd name="T9" fmla="*/ 28 h 83"/>
                  <a:gd name="T10" fmla="*/ 61 w 97"/>
                  <a:gd name="T11" fmla="*/ 25 h 83"/>
                  <a:gd name="T12" fmla="*/ 60 w 97"/>
                  <a:gd name="T13" fmla="*/ 22 h 83"/>
                  <a:gd name="T14" fmla="*/ 58 w 97"/>
                  <a:gd name="T15" fmla="*/ 19 h 83"/>
                  <a:gd name="T16" fmla="*/ 57 w 97"/>
                  <a:gd name="T17" fmla="*/ 15 h 83"/>
                  <a:gd name="T18" fmla="*/ 54 w 97"/>
                  <a:gd name="T19" fmla="*/ 13 h 83"/>
                  <a:gd name="T20" fmla="*/ 53 w 97"/>
                  <a:gd name="T21" fmla="*/ 10 h 83"/>
                  <a:gd name="T22" fmla="*/ 52 w 97"/>
                  <a:gd name="T23" fmla="*/ 7 h 83"/>
                  <a:gd name="T24" fmla="*/ 51 w 97"/>
                  <a:gd name="T25" fmla="*/ 5 h 83"/>
                  <a:gd name="T26" fmla="*/ 50 w 97"/>
                  <a:gd name="T27" fmla="*/ 3 h 83"/>
                  <a:gd name="T28" fmla="*/ 47 w 97"/>
                  <a:gd name="T29" fmla="*/ 0 h 83"/>
                  <a:gd name="T30" fmla="*/ 46 w 97"/>
                  <a:gd name="T31" fmla="*/ 3 h 83"/>
                  <a:gd name="T32" fmla="*/ 45 w 97"/>
                  <a:gd name="T33" fmla="*/ 5 h 83"/>
                  <a:gd name="T34" fmla="*/ 44 w 97"/>
                  <a:gd name="T35" fmla="*/ 8 h 83"/>
                  <a:gd name="T36" fmla="*/ 43 w 97"/>
                  <a:gd name="T37" fmla="*/ 11 h 83"/>
                  <a:gd name="T38" fmla="*/ 42 w 97"/>
                  <a:gd name="T39" fmla="*/ 13 h 83"/>
                  <a:gd name="T40" fmla="*/ 41 w 97"/>
                  <a:gd name="T41" fmla="*/ 16 h 83"/>
                  <a:gd name="T42" fmla="*/ 39 w 97"/>
                  <a:gd name="T43" fmla="*/ 19 h 83"/>
                  <a:gd name="T44" fmla="*/ 38 w 97"/>
                  <a:gd name="T45" fmla="*/ 21 h 83"/>
                  <a:gd name="T46" fmla="*/ 36 w 97"/>
                  <a:gd name="T47" fmla="*/ 25 h 83"/>
                  <a:gd name="T48" fmla="*/ 35 w 97"/>
                  <a:gd name="T49" fmla="*/ 27 h 83"/>
                  <a:gd name="T50" fmla="*/ 34 w 97"/>
                  <a:gd name="T51" fmla="*/ 29 h 83"/>
                  <a:gd name="T52" fmla="*/ 31 w 97"/>
                  <a:gd name="T53" fmla="*/ 33 h 83"/>
                  <a:gd name="T54" fmla="*/ 0 w 97"/>
                  <a:gd name="T55" fmla="*/ 83 h 83"/>
                  <a:gd name="T56" fmla="*/ 0 w 97"/>
                  <a:gd name="T57" fmla="*/ 83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83"/>
                  <a:gd name="T89" fmla="*/ 97 w 97"/>
                  <a:gd name="T90" fmla="*/ 83 h 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83">
                    <a:moveTo>
                      <a:pt x="0" y="83"/>
                    </a:moveTo>
                    <a:lnTo>
                      <a:pt x="97" y="83"/>
                    </a:lnTo>
                    <a:lnTo>
                      <a:pt x="67" y="36"/>
                    </a:lnTo>
                    <a:lnTo>
                      <a:pt x="66" y="31"/>
                    </a:lnTo>
                    <a:lnTo>
                      <a:pt x="64" y="28"/>
                    </a:lnTo>
                    <a:lnTo>
                      <a:pt x="61" y="25"/>
                    </a:lnTo>
                    <a:lnTo>
                      <a:pt x="60" y="22"/>
                    </a:lnTo>
                    <a:lnTo>
                      <a:pt x="58" y="19"/>
                    </a:lnTo>
                    <a:lnTo>
                      <a:pt x="57" y="15"/>
                    </a:lnTo>
                    <a:lnTo>
                      <a:pt x="54" y="13"/>
                    </a:lnTo>
                    <a:lnTo>
                      <a:pt x="53" y="10"/>
                    </a:lnTo>
                    <a:lnTo>
                      <a:pt x="52" y="7"/>
                    </a:lnTo>
                    <a:lnTo>
                      <a:pt x="51" y="5"/>
                    </a:lnTo>
                    <a:lnTo>
                      <a:pt x="50" y="3"/>
                    </a:lnTo>
                    <a:lnTo>
                      <a:pt x="47" y="0"/>
                    </a:lnTo>
                    <a:lnTo>
                      <a:pt x="46" y="3"/>
                    </a:lnTo>
                    <a:lnTo>
                      <a:pt x="45" y="5"/>
                    </a:lnTo>
                    <a:lnTo>
                      <a:pt x="44" y="8"/>
                    </a:lnTo>
                    <a:lnTo>
                      <a:pt x="43" y="11"/>
                    </a:lnTo>
                    <a:lnTo>
                      <a:pt x="42" y="13"/>
                    </a:lnTo>
                    <a:lnTo>
                      <a:pt x="41" y="16"/>
                    </a:lnTo>
                    <a:lnTo>
                      <a:pt x="39" y="19"/>
                    </a:lnTo>
                    <a:lnTo>
                      <a:pt x="38" y="21"/>
                    </a:lnTo>
                    <a:lnTo>
                      <a:pt x="36" y="25"/>
                    </a:lnTo>
                    <a:lnTo>
                      <a:pt x="35" y="27"/>
                    </a:lnTo>
                    <a:lnTo>
                      <a:pt x="34" y="29"/>
                    </a:lnTo>
                    <a:lnTo>
                      <a:pt x="31" y="33"/>
                    </a:lnTo>
                    <a:lnTo>
                      <a:pt x="0" y="8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70" name="Freeform 1958"/>
              <p:cNvSpPr>
                <a:spLocks/>
              </p:cNvSpPr>
              <p:nvPr/>
            </p:nvSpPr>
            <p:spPr bwMode="auto">
              <a:xfrm>
                <a:off x="1581" y="3131"/>
                <a:ext cx="49" cy="31"/>
              </a:xfrm>
              <a:custGeom>
                <a:avLst/>
                <a:gdLst>
                  <a:gd name="T0" fmla="*/ 0 w 98"/>
                  <a:gd name="T1" fmla="*/ 58 h 63"/>
                  <a:gd name="T2" fmla="*/ 0 w 98"/>
                  <a:gd name="T3" fmla="*/ 63 h 63"/>
                  <a:gd name="T4" fmla="*/ 97 w 98"/>
                  <a:gd name="T5" fmla="*/ 61 h 63"/>
                  <a:gd name="T6" fmla="*/ 98 w 98"/>
                  <a:gd name="T7" fmla="*/ 59 h 63"/>
                  <a:gd name="T8" fmla="*/ 68 w 98"/>
                  <a:gd name="T9" fmla="*/ 12 h 63"/>
                  <a:gd name="T10" fmla="*/ 67 w 98"/>
                  <a:gd name="T11" fmla="*/ 7 h 63"/>
                  <a:gd name="T12" fmla="*/ 62 w 98"/>
                  <a:gd name="T13" fmla="*/ 0 h 63"/>
                  <a:gd name="T14" fmla="*/ 61 w 98"/>
                  <a:gd name="T15" fmla="*/ 2 h 63"/>
                  <a:gd name="T16" fmla="*/ 60 w 98"/>
                  <a:gd name="T17" fmla="*/ 3 h 63"/>
                  <a:gd name="T18" fmla="*/ 65 w 98"/>
                  <a:gd name="T19" fmla="*/ 10 h 63"/>
                  <a:gd name="T20" fmla="*/ 66 w 98"/>
                  <a:gd name="T21" fmla="*/ 14 h 63"/>
                  <a:gd name="T22" fmla="*/ 95 w 98"/>
                  <a:gd name="T23" fmla="*/ 59 h 63"/>
                  <a:gd name="T24" fmla="*/ 0 w 98"/>
                  <a:gd name="T25" fmla="*/ 58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63"/>
                  <a:gd name="T41" fmla="*/ 98 w 98"/>
                  <a:gd name="T42" fmla="*/ 63 h 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63">
                    <a:moveTo>
                      <a:pt x="0" y="58"/>
                    </a:moveTo>
                    <a:lnTo>
                      <a:pt x="0" y="63"/>
                    </a:lnTo>
                    <a:lnTo>
                      <a:pt x="97" y="61"/>
                    </a:lnTo>
                    <a:lnTo>
                      <a:pt x="98" y="59"/>
                    </a:lnTo>
                    <a:lnTo>
                      <a:pt x="68" y="12"/>
                    </a:lnTo>
                    <a:lnTo>
                      <a:pt x="67" y="7"/>
                    </a:lnTo>
                    <a:lnTo>
                      <a:pt x="62" y="0"/>
                    </a:lnTo>
                    <a:lnTo>
                      <a:pt x="61" y="2"/>
                    </a:lnTo>
                    <a:lnTo>
                      <a:pt x="60" y="3"/>
                    </a:lnTo>
                    <a:lnTo>
                      <a:pt x="65" y="10"/>
                    </a:lnTo>
                    <a:lnTo>
                      <a:pt x="66" y="14"/>
                    </a:lnTo>
                    <a:lnTo>
                      <a:pt x="95" y="59"/>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1" name="Freeform 1959"/>
              <p:cNvSpPr>
                <a:spLocks/>
              </p:cNvSpPr>
              <p:nvPr/>
            </p:nvSpPr>
            <p:spPr bwMode="auto">
              <a:xfrm>
                <a:off x="1610" y="3131"/>
                <a:ext cx="2" cy="3"/>
              </a:xfrm>
              <a:custGeom>
                <a:avLst/>
                <a:gdLst>
                  <a:gd name="T0" fmla="*/ 2 w 3"/>
                  <a:gd name="T1" fmla="*/ 3 h 7"/>
                  <a:gd name="T2" fmla="*/ 3 w 3"/>
                  <a:gd name="T3" fmla="*/ 3 h 7"/>
                  <a:gd name="T4" fmla="*/ 2 w 3"/>
                  <a:gd name="T5" fmla="*/ 0 h 7"/>
                  <a:gd name="T6" fmla="*/ 1 w 3"/>
                  <a:gd name="T7" fmla="*/ 0 h 7"/>
                  <a:gd name="T8" fmla="*/ 0 w 3"/>
                  <a:gd name="T9" fmla="*/ 0 h 7"/>
                  <a:gd name="T10" fmla="*/ 3 w 3"/>
                  <a:gd name="T11" fmla="*/ 7 h 7"/>
                  <a:gd name="T12" fmla="*/ 1 w 3"/>
                  <a:gd name="T13" fmla="*/ 4 h 7"/>
                  <a:gd name="T14" fmla="*/ 2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3"/>
                    </a:moveTo>
                    <a:lnTo>
                      <a:pt x="3" y="3"/>
                    </a:lnTo>
                    <a:lnTo>
                      <a:pt x="2" y="0"/>
                    </a:lnTo>
                    <a:lnTo>
                      <a:pt x="1" y="0"/>
                    </a:lnTo>
                    <a:lnTo>
                      <a:pt x="0" y="0"/>
                    </a:lnTo>
                    <a:lnTo>
                      <a:pt x="3" y="7"/>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2" name="Freeform 1960"/>
              <p:cNvSpPr>
                <a:spLocks/>
              </p:cNvSpPr>
              <p:nvPr/>
            </p:nvSpPr>
            <p:spPr bwMode="auto">
              <a:xfrm>
                <a:off x="1605" y="3121"/>
                <a:ext cx="6" cy="10"/>
              </a:xfrm>
              <a:custGeom>
                <a:avLst/>
                <a:gdLst>
                  <a:gd name="T0" fmla="*/ 12 w 12"/>
                  <a:gd name="T1" fmla="*/ 19 h 20"/>
                  <a:gd name="T2" fmla="*/ 10 w 12"/>
                  <a:gd name="T3" fmla="*/ 15 h 20"/>
                  <a:gd name="T4" fmla="*/ 10 w 12"/>
                  <a:gd name="T5" fmla="*/ 15 h 20"/>
                  <a:gd name="T6" fmla="*/ 9 w 12"/>
                  <a:gd name="T7" fmla="*/ 11 h 20"/>
                  <a:gd name="T8" fmla="*/ 7 w 12"/>
                  <a:gd name="T9" fmla="*/ 9 h 20"/>
                  <a:gd name="T10" fmla="*/ 5 w 12"/>
                  <a:gd name="T11" fmla="*/ 7 h 20"/>
                  <a:gd name="T12" fmla="*/ 2 w 12"/>
                  <a:gd name="T13" fmla="*/ 0 h 20"/>
                  <a:gd name="T14" fmla="*/ 1 w 12"/>
                  <a:gd name="T15" fmla="*/ 0 h 20"/>
                  <a:gd name="T16" fmla="*/ 0 w 12"/>
                  <a:gd name="T17" fmla="*/ 0 h 20"/>
                  <a:gd name="T18" fmla="*/ 3 w 12"/>
                  <a:gd name="T19" fmla="*/ 7 h 20"/>
                  <a:gd name="T20" fmla="*/ 4 w 12"/>
                  <a:gd name="T21" fmla="*/ 11 h 20"/>
                  <a:gd name="T22" fmla="*/ 7 w 12"/>
                  <a:gd name="T23" fmla="*/ 13 h 20"/>
                  <a:gd name="T24" fmla="*/ 8 w 12"/>
                  <a:gd name="T25" fmla="*/ 18 h 20"/>
                  <a:gd name="T26" fmla="*/ 10 w 12"/>
                  <a:gd name="T27" fmla="*/ 20 h 20"/>
                  <a:gd name="T28" fmla="*/ 11 w 12"/>
                  <a:gd name="T29" fmla="*/ 19 h 20"/>
                  <a:gd name="T30" fmla="*/ 12 w 12"/>
                  <a:gd name="T31" fmla="*/ 19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
                  <a:gd name="T49" fmla="*/ 0 h 20"/>
                  <a:gd name="T50" fmla="*/ 12 w 1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 h="20">
                    <a:moveTo>
                      <a:pt x="12" y="19"/>
                    </a:moveTo>
                    <a:lnTo>
                      <a:pt x="10" y="15"/>
                    </a:lnTo>
                    <a:lnTo>
                      <a:pt x="9" y="11"/>
                    </a:lnTo>
                    <a:lnTo>
                      <a:pt x="7" y="9"/>
                    </a:lnTo>
                    <a:lnTo>
                      <a:pt x="5" y="7"/>
                    </a:lnTo>
                    <a:lnTo>
                      <a:pt x="2" y="0"/>
                    </a:lnTo>
                    <a:lnTo>
                      <a:pt x="1" y="0"/>
                    </a:lnTo>
                    <a:lnTo>
                      <a:pt x="0" y="0"/>
                    </a:lnTo>
                    <a:lnTo>
                      <a:pt x="3" y="7"/>
                    </a:lnTo>
                    <a:lnTo>
                      <a:pt x="4" y="11"/>
                    </a:lnTo>
                    <a:lnTo>
                      <a:pt x="7" y="13"/>
                    </a:lnTo>
                    <a:lnTo>
                      <a:pt x="8" y="18"/>
                    </a:lnTo>
                    <a:lnTo>
                      <a:pt x="10" y="20"/>
                    </a:lnTo>
                    <a:lnTo>
                      <a:pt x="11" y="19"/>
                    </a:lnTo>
                    <a:lnTo>
                      <a:pt x="1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3" name="Freeform 1961"/>
              <p:cNvSpPr>
                <a:spLocks/>
              </p:cNvSpPr>
              <p:nvPr/>
            </p:nvSpPr>
            <p:spPr bwMode="auto">
              <a:xfrm>
                <a:off x="1604" y="3119"/>
                <a:ext cx="2" cy="2"/>
              </a:xfrm>
              <a:custGeom>
                <a:avLst/>
                <a:gdLst>
                  <a:gd name="T0" fmla="*/ 5 w 5"/>
                  <a:gd name="T1" fmla="*/ 4 h 5"/>
                  <a:gd name="T2" fmla="*/ 4 w 5"/>
                  <a:gd name="T3" fmla="*/ 1 h 5"/>
                  <a:gd name="T4" fmla="*/ 3 w 5"/>
                  <a:gd name="T5" fmla="*/ 0 h 5"/>
                  <a:gd name="T6" fmla="*/ 1 w 5"/>
                  <a:gd name="T7" fmla="*/ 1 h 5"/>
                  <a:gd name="T8" fmla="*/ 0 w 5"/>
                  <a:gd name="T9" fmla="*/ 3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4" y="1"/>
                    </a:lnTo>
                    <a:lnTo>
                      <a:pt x="3" y="0"/>
                    </a:lnTo>
                    <a:lnTo>
                      <a:pt x="1" y="1"/>
                    </a:lnTo>
                    <a:lnTo>
                      <a:pt x="0" y="3"/>
                    </a:lnTo>
                    <a:lnTo>
                      <a:pt x="3" y="5"/>
                    </a:lnTo>
                    <a:lnTo>
                      <a:pt x="4"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4" name="Freeform 1962"/>
              <p:cNvSpPr>
                <a:spLocks/>
              </p:cNvSpPr>
              <p:nvPr/>
            </p:nvSpPr>
            <p:spPr bwMode="auto">
              <a:xfrm>
                <a:off x="1604" y="3119"/>
                <a:ext cx="1" cy="1"/>
              </a:xfrm>
              <a:custGeom>
                <a:avLst/>
                <a:gdLst>
                  <a:gd name="T0" fmla="*/ 2 w 2"/>
                  <a:gd name="T1" fmla="*/ 1 h 2"/>
                  <a:gd name="T2" fmla="*/ 0 w 2"/>
                  <a:gd name="T3" fmla="*/ 0 h 2"/>
                  <a:gd name="T4" fmla="*/ 2 w 2"/>
                  <a:gd name="T5" fmla="*/ 2 h 2"/>
                  <a:gd name="T6" fmla="*/ 0 w 2"/>
                  <a:gd name="T7" fmla="*/ 2 h 2"/>
                  <a:gd name="T8" fmla="*/ 2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1"/>
                    </a:moveTo>
                    <a:lnTo>
                      <a:pt x="0" y="0"/>
                    </a:lnTo>
                    <a:lnTo>
                      <a:pt x="2" y="2"/>
                    </a:lnTo>
                    <a:lnTo>
                      <a:pt x="0"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5" name="Freeform 1963"/>
              <p:cNvSpPr>
                <a:spLocks/>
              </p:cNvSpPr>
              <p:nvPr/>
            </p:nvSpPr>
            <p:spPr bwMode="auto">
              <a:xfrm>
                <a:off x="1599" y="3119"/>
                <a:ext cx="6" cy="11"/>
              </a:xfrm>
              <a:custGeom>
                <a:avLst/>
                <a:gdLst>
                  <a:gd name="T0" fmla="*/ 10 w 12"/>
                  <a:gd name="T1" fmla="*/ 0 h 23"/>
                  <a:gd name="T2" fmla="*/ 7 w 12"/>
                  <a:gd name="T3" fmla="*/ 7 h 23"/>
                  <a:gd name="T4" fmla="*/ 6 w 12"/>
                  <a:gd name="T5" fmla="*/ 10 h 23"/>
                  <a:gd name="T6" fmla="*/ 4 w 12"/>
                  <a:gd name="T7" fmla="*/ 15 h 23"/>
                  <a:gd name="T8" fmla="*/ 2 w 12"/>
                  <a:gd name="T9" fmla="*/ 18 h 23"/>
                  <a:gd name="T10" fmla="*/ 0 w 12"/>
                  <a:gd name="T11" fmla="*/ 23 h 23"/>
                  <a:gd name="T12" fmla="*/ 1 w 12"/>
                  <a:gd name="T13" fmla="*/ 23 h 23"/>
                  <a:gd name="T14" fmla="*/ 2 w 12"/>
                  <a:gd name="T15" fmla="*/ 23 h 23"/>
                  <a:gd name="T16" fmla="*/ 5 w 12"/>
                  <a:gd name="T17" fmla="*/ 18 h 23"/>
                  <a:gd name="T18" fmla="*/ 6 w 12"/>
                  <a:gd name="T19" fmla="*/ 15 h 23"/>
                  <a:gd name="T20" fmla="*/ 8 w 12"/>
                  <a:gd name="T21" fmla="*/ 10 h 23"/>
                  <a:gd name="T22" fmla="*/ 9 w 12"/>
                  <a:gd name="T23" fmla="*/ 7 h 23"/>
                  <a:gd name="T24" fmla="*/ 12 w 12"/>
                  <a:gd name="T25" fmla="*/ 2 h 23"/>
                  <a:gd name="T26" fmla="*/ 10 w 12"/>
                  <a:gd name="T27" fmla="*/ 0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23"/>
                  <a:gd name="T44" fmla="*/ 12 w 12"/>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23">
                    <a:moveTo>
                      <a:pt x="10" y="0"/>
                    </a:moveTo>
                    <a:lnTo>
                      <a:pt x="7" y="7"/>
                    </a:lnTo>
                    <a:lnTo>
                      <a:pt x="6" y="10"/>
                    </a:lnTo>
                    <a:lnTo>
                      <a:pt x="4" y="15"/>
                    </a:lnTo>
                    <a:lnTo>
                      <a:pt x="2" y="18"/>
                    </a:lnTo>
                    <a:lnTo>
                      <a:pt x="0" y="23"/>
                    </a:lnTo>
                    <a:lnTo>
                      <a:pt x="1" y="23"/>
                    </a:lnTo>
                    <a:lnTo>
                      <a:pt x="2" y="23"/>
                    </a:lnTo>
                    <a:lnTo>
                      <a:pt x="5" y="18"/>
                    </a:lnTo>
                    <a:lnTo>
                      <a:pt x="6" y="15"/>
                    </a:lnTo>
                    <a:lnTo>
                      <a:pt x="8" y="10"/>
                    </a:lnTo>
                    <a:lnTo>
                      <a:pt x="9" y="7"/>
                    </a:lnTo>
                    <a:lnTo>
                      <a:pt x="12" y="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6" name="Freeform 1964"/>
              <p:cNvSpPr>
                <a:spLocks/>
              </p:cNvSpPr>
              <p:nvPr/>
            </p:nvSpPr>
            <p:spPr bwMode="auto">
              <a:xfrm>
                <a:off x="1598" y="3129"/>
                <a:ext cx="2" cy="3"/>
              </a:xfrm>
              <a:custGeom>
                <a:avLst/>
                <a:gdLst>
                  <a:gd name="T0" fmla="*/ 3 w 4"/>
                  <a:gd name="T1" fmla="*/ 1 h 6"/>
                  <a:gd name="T2" fmla="*/ 2 w 4"/>
                  <a:gd name="T3" fmla="*/ 0 h 6"/>
                  <a:gd name="T4" fmla="*/ 0 w 4"/>
                  <a:gd name="T5" fmla="*/ 3 h 6"/>
                  <a:gd name="T6" fmla="*/ 1 w 4"/>
                  <a:gd name="T7" fmla="*/ 5 h 6"/>
                  <a:gd name="T8" fmla="*/ 2 w 4"/>
                  <a:gd name="T9" fmla="*/ 6 h 6"/>
                  <a:gd name="T10" fmla="*/ 2 w 4"/>
                  <a:gd name="T11" fmla="*/ 6 h 6"/>
                  <a:gd name="T12" fmla="*/ 4 w 4"/>
                  <a:gd name="T13" fmla="*/ 1 h 6"/>
                  <a:gd name="T14" fmla="*/ 3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1"/>
                    </a:moveTo>
                    <a:lnTo>
                      <a:pt x="2" y="0"/>
                    </a:lnTo>
                    <a:lnTo>
                      <a:pt x="0" y="3"/>
                    </a:lnTo>
                    <a:lnTo>
                      <a:pt x="1" y="5"/>
                    </a:lnTo>
                    <a:lnTo>
                      <a:pt x="2" y="6"/>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7" name="Freeform 1965"/>
              <p:cNvSpPr>
                <a:spLocks/>
              </p:cNvSpPr>
              <p:nvPr/>
            </p:nvSpPr>
            <p:spPr bwMode="auto">
              <a:xfrm>
                <a:off x="1597" y="3129"/>
                <a:ext cx="2" cy="5"/>
              </a:xfrm>
              <a:custGeom>
                <a:avLst/>
                <a:gdLst>
                  <a:gd name="T0" fmla="*/ 3 w 5"/>
                  <a:gd name="T1" fmla="*/ 3 h 9"/>
                  <a:gd name="T2" fmla="*/ 5 w 5"/>
                  <a:gd name="T3" fmla="*/ 0 h 9"/>
                  <a:gd name="T4" fmla="*/ 0 w 5"/>
                  <a:gd name="T5" fmla="*/ 9 h 9"/>
                  <a:gd name="T6" fmla="*/ 2 w 5"/>
                  <a:gd name="T7" fmla="*/ 9 h 9"/>
                  <a:gd name="T8" fmla="*/ 3 w 5"/>
                  <a:gd name="T9" fmla="*/ 9 h 9"/>
                  <a:gd name="T10" fmla="*/ 5 w 5"/>
                  <a:gd name="T11" fmla="*/ 5 h 9"/>
                  <a:gd name="T12" fmla="*/ 4 w 5"/>
                  <a:gd name="T13" fmla="*/ 5 h 9"/>
                  <a:gd name="T14" fmla="*/ 3 w 5"/>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3" y="3"/>
                    </a:moveTo>
                    <a:lnTo>
                      <a:pt x="5" y="0"/>
                    </a:lnTo>
                    <a:lnTo>
                      <a:pt x="0" y="9"/>
                    </a:lnTo>
                    <a:lnTo>
                      <a:pt x="2" y="9"/>
                    </a:lnTo>
                    <a:lnTo>
                      <a:pt x="3" y="9"/>
                    </a:lnTo>
                    <a:lnTo>
                      <a:pt x="5" y="5"/>
                    </a:lnTo>
                    <a:lnTo>
                      <a:pt x="4"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8" name="Freeform 1966"/>
              <p:cNvSpPr>
                <a:spLocks/>
              </p:cNvSpPr>
              <p:nvPr/>
            </p:nvSpPr>
            <p:spPr bwMode="auto">
              <a:xfrm>
                <a:off x="1579" y="3134"/>
                <a:ext cx="19" cy="28"/>
              </a:xfrm>
              <a:custGeom>
                <a:avLst/>
                <a:gdLst>
                  <a:gd name="T0" fmla="*/ 36 w 37"/>
                  <a:gd name="T1" fmla="*/ 1 h 56"/>
                  <a:gd name="T2" fmla="*/ 34 w 37"/>
                  <a:gd name="T3" fmla="*/ 0 h 56"/>
                  <a:gd name="T4" fmla="*/ 32 w 37"/>
                  <a:gd name="T5" fmla="*/ 3 h 56"/>
                  <a:gd name="T6" fmla="*/ 0 w 37"/>
                  <a:gd name="T7" fmla="*/ 55 h 56"/>
                  <a:gd name="T8" fmla="*/ 2 w 37"/>
                  <a:gd name="T9" fmla="*/ 56 h 56"/>
                  <a:gd name="T10" fmla="*/ 5 w 37"/>
                  <a:gd name="T11" fmla="*/ 54 h 56"/>
                  <a:gd name="T12" fmla="*/ 34 w 37"/>
                  <a:gd name="T13" fmla="*/ 6 h 56"/>
                  <a:gd name="T14" fmla="*/ 34 w 37"/>
                  <a:gd name="T15" fmla="*/ 6 h 56"/>
                  <a:gd name="T16" fmla="*/ 37 w 37"/>
                  <a:gd name="T17" fmla="*/ 1 h 56"/>
                  <a:gd name="T18" fmla="*/ 36 w 37"/>
                  <a:gd name="T19" fmla="*/ 1 h 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56"/>
                  <a:gd name="T32" fmla="*/ 37 w 37"/>
                  <a:gd name="T33" fmla="*/ 56 h 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56">
                    <a:moveTo>
                      <a:pt x="36" y="1"/>
                    </a:moveTo>
                    <a:lnTo>
                      <a:pt x="34" y="0"/>
                    </a:lnTo>
                    <a:lnTo>
                      <a:pt x="32" y="3"/>
                    </a:lnTo>
                    <a:lnTo>
                      <a:pt x="0" y="55"/>
                    </a:lnTo>
                    <a:lnTo>
                      <a:pt x="2" y="56"/>
                    </a:lnTo>
                    <a:lnTo>
                      <a:pt x="5" y="54"/>
                    </a:lnTo>
                    <a:lnTo>
                      <a:pt x="34" y="6"/>
                    </a:lnTo>
                    <a:lnTo>
                      <a:pt x="37" y="1"/>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79" name="Freeform 1967"/>
              <p:cNvSpPr>
                <a:spLocks/>
              </p:cNvSpPr>
              <p:nvPr/>
            </p:nvSpPr>
            <p:spPr bwMode="auto">
              <a:xfrm>
                <a:off x="1682" y="3109"/>
                <a:ext cx="125" cy="88"/>
              </a:xfrm>
              <a:custGeom>
                <a:avLst/>
                <a:gdLst>
                  <a:gd name="T0" fmla="*/ 247 w 250"/>
                  <a:gd name="T1" fmla="*/ 127 h 176"/>
                  <a:gd name="T2" fmla="*/ 234 w 250"/>
                  <a:gd name="T3" fmla="*/ 144 h 176"/>
                  <a:gd name="T4" fmla="*/ 218 w 250"/>
                  <a:gd name="T5" fmla="*/ 156 h 176"/>
                  <a:gd name="T6" fmla="*/ 197 w 250"/>
                  <a:gd name="T7" fmla="*/ 166 h 176"/>
                  <a:gd name="T8" fmla="*/ 174 w 250"/>
                  <a:gd name="T9" fmla="*/ 172 h 176"/>
                  <a:gd name="T10" fmla="*/ 147 w 250"/>
                  <a:gd name="T11" fmla="*/ 175 h 176"/>
                  <a:gd name="T12" fmla="*/ 119 w 250"/>
                  <a:gd name="T13" fmla="*/ 175 h 176"/>
                  <a:gd name="T14" fmla="*/ 92 w 250"/>
                  <a:gd name="T15" fmla="*/ 172 h 176"/>
                  <a:gd name="T16" fmla="*/ 69 w 250"/>
                  <a:gd name="T17" fmla="*/ 168 h 176"/>
                  <a:gd name="T18" fmla="*/ 50 w 250"/>
                  <a:gd name="T19" fmla="*/ 161 h 176"/>
                  <a:gd name="T20" fmla="*/ 33 w 250"/>
                  <a:gd name="T21" fmla="*/ 151 h 176"/>
                  <a:gd name="T22" fmla="*/ 21 w 250"/>
                  <a:gd name="T23" fmla="*/ 139 h 176"/>
                  <a:gd name="T24" fmla="*/ 12 w 250"/>
                  <a:gd name="T25" fmla="*/ 124 h 176"/>
                  <a:gd name="T26" fmla="*/ 5 w 250"/>
                  <a:gd name="T27" fmla="*/ 109 h 176"/>
                  <a:gd name="T28" fmla="*/ 1 w 250"/>
                  <a:gd name="T29" fmla="*/ 94 h 176"/>
                  <a:gd name="T30" fmla="*/ 1 w 250"/>
                  <a:gd name="T31" fmla="*/ 77 h 176"/>
                  <a:gd name="T32" fmla="*/ 5 w 250"/>
                  <a:gd name="T33" fmla="*/ 61 h 176"/>
                  <a:gd name="T34" fmla="*/ 12 w 250"/>
                  <a:gd name="T35" fmla="*/ 46 h 176"/>
                  <a:gd name="T36" fmla="*/ 23 w 250"/>
                  <a:gd name="T37" fmla="*/ 33 h 176"/>
                  <a:gd name="T38" fmla="*/ 38 w 250"/>
                  <a:gd name="T39" fmla="*/ 22 h 176"/>
                  <a:gd name="T40" fmla="*/ 55 w 250"/>
                  <a:gd name="T41" fmla="*/ 13 h 176"/>
                  <a:gd name="T42" fmla="*/ 76 w 250"/>
                  <a:gd name="T43" fmla="*/ 7 h 176"/>
                  <a:gd name="T44" fmla="*/ 98 w 250"/>
                  <a:gd name="T45" fmla="*/ 2 h 176"/>
                  <a:gd name="T46" fmla="*/ 122 w 250"/>
                  <a:gd name="T47" fmla="*/ 0 h 176"/>
                  <a:gd name="T48" fmla="*/ 149 w 250"/>
                  <a:gd name="T49" fmla="*/ 0 h 176"/>
                  <a:gd name="T50" fmla="*/ 174 w 250"/>
                  <a:gd name="T51" fmla="*/ 2 h 176"/>
                  <a:gd name="T52" fmla="*/ 196 w 250"/>
                  <a:gd name="T53" fmla="*/ 8 h 176"/>
                  <a:gd name="T54" fmla="*/ 214 w 250"/>
                  <a:gd name="T55" fmla="*/ 17 h 176"/>
                  <a:gd name="T56" fmla="*/ 230 w 250"/>
                  <a:gd name="T57" fmla="*/ 28 h 176"/>
                  <a:gd name="T58" fmla="*/ 242 w 250"/>
                  <a:gd name="T59" fmla="*/ 41 h 176"/>
                  <a:gd name="T60" fmla="*/ 207 w 250"/>
                  <a:gd name="T61" fmla="*/ 51 h 176"/>
                  <a:gd name="T62" fmla="*/ 199 w 250"/>
                  <a:gd name="T63" fmla="*/ 40 h 176"/>
                  <a:gd name="T64" fmla="*/ 189 w 250"/>
                  <a:gd name="T65" fmla="*/ 32 h 176"/>
                  <a:gd name="T66" fmla="*/ 177 w 250"/>
                  <a:gd name="T67" fmla="*/ 25 h 176"/>
                  <a:gd name="T68" fmla="*/ 164 w 250"/>
                  <a:gd name="T69" fmla="*/ 22 h 176"/>
                  <a:gd name="T70" fmla="*/ 146 w 250"/>
                  <a:gd name="T71" fmla="*/ 19 h 176"/>
                  <a:gd name="T72" fmla="*/ 128 w 250"/>
                  <a:gd name="T73" fmla="*/ 19 h 176"/>
                  <a:gd name="T74" fmla="*/ 108 w 250"/>
                  <a:gd name="T75" fmla="*/ 20 h 176"/>
                  <a:gd name="T76" fmla="*/ 91 w 250"/>
                  <a:gd name="T77" fmla="*/ 24 h 176"/>
                  <a:gd name="T78" fmla="*/ 75 w 250"/>
                  <a:gd name="T79" fmla="*/ 30 h 176"/>
                  <a:gd name="T80" fmla="*/ 63 w 250"/>
                  <a:gd name="T81" fmla="*/ 36 h 176"/>
                  <a:gd name="T82" fmla="*/ 53 w 250"/>
                  <a:gd name="T83" fmla="*/ 46 h 176"/>
                  <a:gd name="T84" fmla="*/ 46 w 250"/>
                  <a:gd name="T85" fmla="*/ 56 h 176"/>
                  <a:gd name="T86" fmla="*/ 43 w 250"/>
                  <a:gd name="T87" fmla="*/ 66 h 176"/>
                  <a:gd name="T88" fmla="*/ 40 w 250"/>
                  <a:gd name="T89" fmla="*/ 78 h 176"/>
                  <a:gd name="T90" fmla="*/ 40 w 250"/>
                  <a:gd name="T91" fmla="*/ 89 h 176"/>
                  <a:gd name="T92" fmla="*/ 41 w 250"/>
                  <a:gd name="T93" fmla="*/ 102 h 176"/>
                  <a:gd name="T94" fmla="*/ 46 w 250"/>
                  <a:gd name="T95" fmla="*/ 115 h 176"/>
                  <a:gd name="T96" fmla="*/ 52 w 250"/>
                  <a:gd name="T97" fmla="*/ 126 h 176"/>
                  <a:gd name="T98" fmla="*/ 61 w 250"/>
                  <a:gd name="T99" fmla="*/ 137 h 176"/>
                  <a:gd name="T100" fmla="*/ 73 w 250"/>
                  <a:gd name="T101" fmla="*/ 145 h 176"/>
                  <a:gd name="T102" fmla="*/ 86 w 250"/>
                  <a:gd name="T103" fmla="*/ 149 h 176"/>
                  <a:gd name="T104" fmla="*/ 101 w 250"/>
                  <a:gd name="T105" fmla="*/ 153 h 176"/>
                  <a:gd name="T106" fmla="*/ 118 w 250"/>
                  <a:gd name="T107" fmla="*/ 155 h 176"/>
                  <a:gd name="T108" fmla="*/ 136 w 250"/>
                  <a:gd name="T109" fmla="*/ 155 h 176"/>
                  <a:gd name="T110" fmla="*/ 156 w 250"/>
                  <a:gd name="T111" fmla="*/ 154 h 176"/>
                  <a:gd name="T112" fmla="*/ 173 w 250"/>
                  <a:gd name="T113" fmla="*/ 149 h 176"/>
                  <a:gd name="T114" fmla="*/ 188 w 250"/>
                  <a:gd name="T115" fmla="*/ 144 h 176"/>
                  <a:gd name="T116" fmla="*/ 199 w 250"/>
                  <a:gd name="T117" fmla="*/ 134 h 176"/>
                  <a:gd name="T118" fmla="*/ 209 w 250"/>
                  <a:gd name="T119" fmla="*/ 123 h 176"/>
                  <a:gd name="T120" fmla="*/ 212 w 250"/>
                  <a:gd name="T121" fmla="*/ 114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0"/>
                  <a:gd name="T184" fmla="*/ 0 h 176"/>
                  <a:gd name="T185" fmla="*/ 250 w 250"/>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0" h="176">
                    <a:moveTo>
                      <a:pt x="212" y="114"/>
                    </a:moveTo>
                    <a:lnTo>
                      <a:pt x="250" y="119"/>
                    </a:lnTo>
                    <a:lnTo>
                      <a:pt x="249" y="123"/>
                    </a:lnTo>
                    <a:lnTo>
                      <a:pt x="247" y="127"/>
                    </a:lnTo>
                    <a:lnTo>
                      <a:pt x="243" y="132"/>
                    </a:lnTo>
                    <a:lnTo>
                      <a:pt x="241" y="136"/>
                    </a:lnTo>
                    <a:lnTo>
                      <a:pt x="237" y="140"/>
                    </a:lnTo>
                    <a:lnTo>
                      <a:pt x="234" y="144"/>
                    </a:lnTo>
                    <a:lnTo>
                      <a:pt x="230" y="147"/>
                    </a:lnTo>
                    <a:lnTo>
                      <a:pt x="227" y="151"/>
                    </a:lnTo>
                    <a:lnTo>
                      <a:pt x="222" y="153"/>
                    </a:lnTo>
                    <a:lnTo>
                      <a:pt x="218" y="156"/>
                    </a:lnTo>
                    <a:lnTo>
                      <a:pt x="213" y="159"/>
                    </a:lnTo>
                    <a:lnTo>
                      <a:pt x="207" y="162"/>
                    </a:lnTo>
                    <a:lnTo>
                      <a:pt x="203" y="163"/>
                    </a:lnTo>
                    <a:lnTo>
                      <a:pt x="197" y="166"/>
                    </a:lnTo>
                    <a:lnTo>
                      <a:pt x="192" y="168"/>
                    </a:lnTo>
                    <a:lnTo>
                      <a:pt x="187" y="169"/>
                    </a:lnTo>
                    <a:lnTo>
                      <a:pt x="181" y="170"/>
                    </a:lnTo>
                    <a:lnTo>
                      <a:pt x="174" y="172"/>
                    </a:lnTo>
                    <a:lnTo>
                      <a:pt x="168" y="172"/>
                    </a:lnTo>
                    <a:lnTo>
                      <a:pt x="161" y="174"/>
                    </a:lnTo>
                    <a:lnTo>
                      <a:pt x="154" y="175"/>
                    </a:lnTo>
                    <a:lnTo>
                      <a:pt x="147" y="175"/>
                    </a:lnTo>
                    <a:lnTo>
                      <a:pt x="141" y="175"/>
                    </a:lnTo>
                    <a:lnTo>
                      <a:pt x="133" y="176"/>
                    </a:lnTo>
                    <a:lnTo>
                      <a:pt x="126" y="175"/>
                    </a:lnTo>
                    <a:lnTo>
                      <a:pt x="119" y="175"/>
                    </a:lnTo>
                    <a:lnTo>
                      <a:pt x="112" y="175"/>
                    </a:lnTo>
                    <a:lnTo>
                      <a:pt x="105" y="174"/>
                    </a:lnTo>
                    <a:lnTo>
                      <a:pt x="98" y="174"/>
                    </a:lnTo>
                    <a:lnTo>
                      <a:pt x="92" y="172"/>
                    </a:lnTo>
                    <a:lnTo>
                      <a:pt x="85" y="171"/>
                    </a:lnTo>
                    <a:lnTo>
                      <a:pt x="80" y="170"/>
                    </a:lnTo>
                    <a:lnTo>
                      <a:pt x="74" y="169"/>
                    </a:lnTo>
                    <a:lnTo>
                      <a:pt x="69" y="168"/>
                    </a:lnTo>
                    <a:lnTo>
                      <a:pt x="63" y="167"/>
                    </a:lnTo>
                    <a:lnTo>
                      <a:pt x="58" y="166"/>
                    </a:lnTo>
                    <a:lnTo>
                      <a:pt x="54" y="163"/>
                    </a:lnTo>
                    <a:lnTo>
                      <a:pt x="50" y="161"/>
                    </a:lnTo>
                    <a:lnTo>
                      <a:pt x="45" y="159"/>
                    </a:lnTo>
                    <a:lnTo>
                      <a:pt x="41" y="156"/>
                    </a:lnTo>
                    <a:lnTo>
                      <a:pt x="37" y="154"/>
                    </a:lnTo>
                    <a:lnTo>
                      <a:pt x="33" y="151"/>
                    </a:lnTo>
                    <a:lnTo>
                      <a:pt x="30" y="148"/>
                    </a:lnTo>
                    <a:lnTo>
                      <a:pt x="27" y="145"/>
                    </a:lnTo>
                    <a:lnTo>
                      <a:pt x="24" y="141"/>
                    </a:lnTo>
                    <a:lnTo>
                      <a:pt x="21" y="139"/>
                    </a:lnTo>
                    <a:lnTo>
                      <a:pt x="18" y="136"/>
                    </a:lnTo>
                    <a:lnTo>
                      <a:pt x="15" y="132"/>
                    </a:lnTo>
                    <a:lnTo>
                      <a:pt x="13" y="127"/>
                    </a:lnTo>
                    <a:lnTo>
                      <a:pt x="12" y="124"/>
                    </a:lnTo>
                    <a:lnTo>
                      <a:pt x="9" y="121"/>
                    </a:lnTo>
                    <a:lnTo>
                      <a:pt x="7" y="117"/>
                    </a:lnTo>
                    <a:lnTo>
                      <a:pt x="6" y="114"/>
                    </a:lnTo>
                    <a:lnTo>
                      <a:pt x="5" y="109"/>
                    </a:lnTo>
                    <a:lnTo>
                      <a:pt x="3" y="106"/>
                    </a:lnTo>
                    <a:lnTo>
                      <a:pt x="2" y="102"/>
                    </a:lnTo>
                    <a:lnTo>
                      <a:pt x="1" y="98"/>
                    </a:lnTo>
                    <a:lnTo>
                      <a:pt x="1" y="94"/>
                    </a:lnTo>
                    <a:lnTo>
                      <a:pt x="1" y="89"/>
                    </a:lnTo>
                    <a:lnTo>
                      <a:pt x="0" y="86"/>
                    </a:lnTo>
                    <a:lnTo>
                      <a:pt x="1" y="81"/>
                    </a:lnTo>
                    <a:lnTo>
                      <a:pt x="1" y="77"/>
                    </a:lnTo>
                    <a:lnTo>
                      <a:pt x="1" y="72"/>
                    </a:lnTo>
                    <a:lnTo>
                      <a:pt x="2" y="69"/>
                    </a:lnTo>
                    <a:lnTo>
                      <a:pt x="3" y="64"/>
                    </a:lnTo>
                    <a:lnTo>
                      <a:pt x="5" y="61"/>
                    </a:lnTo>
                    <a:lnTo>
                      <a:pt x="6" y="57"/>
                    </a:lnTo>
                    <a:lnTo>
                      <a:pt x="8" y="53"/>
                    </a:lnTo>
                    <a:lnTo>
                      <a:pt x="9" y="49"/>
                    </a:lnTo>
                    <a:lnTo>
                      <a:pt x="12" y="46"/>
                    </a:lnTo>
                    <a:lnTo>
                      <a:pt x="14" y="42"/>
                    </a:lnTo>
                    <a:lnTo>
                      <a:pt x="16" y="40"/>
                    </a:lnTo>
                    <a:lnTo>
                      <a:pt x="20" y="36"/>
                    </a:lnTo>
                    <a:lnTo>
                      <a:pt x="23" y="33"/>
                    </a:lnTo>
                    <a:lnTo>
                      <a:pt x="27" y="30"/>
                    </a:lnTo>
                    <a:lnTo>
                      <a:pt x="30" y="27"/>
                    </a:lnTo>
                    <a:lnTo>
                      <a:pt x="33" y="25"/>
                    </a:lnTo>
                    <a:lnTo>
                      <a:pt x="38" y="22"/>
                    </a:lnTo>
                    <a:lnTo>
                      <a:pt x="41" y="19"/>
                    </a:lnTo>
                    <a:lnTo>
                      <a:pt x="46" y="17"/>
                    </a:lnTo>
                    <a:lnTo>
                      <a:pt x="51" y="15"/>
                    </a:lnTo>
                    <a:lnTo>
                      <a:pt x="55" y="13"/>
                    </a:lnTo>
                    <a:lnTo>
                      <a:pt x="60" y="11"/>
                    </a:lnTo>
                    <a:lnTo>
                      <a:pt x="65" y="10"/>
                    </a:lnTo>
                    <a:lnTo>
                      <a:pt x="70" y="8"/>
                    </a:lnTo>
                    <a:lnTo>
                      <a:pt x="76" y="7"/>
                    </a:lnTo>
                    <a:lnTo>
                      <a:pt x="81" y="5"/>
                    </a:lnTo>
                    <a:lnTo>
                      <a:pt x="86" y="3"/>
                    </a:lnTo>
                    <a:lnTo>
                      <a:pt x="92" y="3"/>
                    </a:lnTo>
                    <a:lnTo>
                      <a:pt x="98" y="2"/>
                    </a:lnTo>
                    <a:lnTo>
                      <a:pt x="104" y="1"/>
                    </a:lnTo>
                    <a:lnTo>
                      <a:pt x="109" y="0"/>
                    </a:lnTo>
                    <a:lnTo>
                      <a:pt x="115" y="0"/>
                    </a:lnTo>
                    <a:lnTo>
                      <a:pt x="122" y="0"/>
                    </a:lnTo>
                    <a:lnTo>
                      <a:pt x="128" y="0"/>
                    </a:lnTo>
                    <a:lnTo>
                      <a:pt x="134" y="0"/>
                    </a:lnTo>
                    <a:lnTo>
                      <a:pt x="142" y="0"/>
                    </a:lnTo>
                    <a:lnTo>
                      <a:pt x="149" y="0"/>
                    </a:lnTo>
                    <a:lnTo>
                      <a:pt x="154" y="0"/>
                    </a:lnTo>
                    <a:lnTo>
                      <a:pt x="161" y="1"/>
                    </a:lnTo>
                    <a:lnTo>
                      <a:pt x="167" y="1"/>
                    </a:lnTo>
                    <a:lnTo>
                      <a:pt x="174" y="2"/>
                    </a:lnTo>
                    <a:lnTo>
                      <a:pt x="180" y="3"/>
                    </a:lnTo>
                    <a:lnTo>
                      <a:pt x="186" y="4"/>
                    </a:lnTo>
                    <a:lnTo>
                      <a:pt x="190" y="7"/>
                    </a:lnTo>
                    <a:lnTo>
                      <a:pt x="196" y="8"/>
                    </a:lnTo>
                    <a:lnTo>
                      <a:pt x="200" y="10"/>
                    </a:lnTo>
                    <a:lnTo>
                      <a:pt x="205" y="12"/>
                    </a:lnTo>
                    <a:lnTo>
                      <a:pt x="211" y="15"/>
                    </a:lnTo>
                    <a:lnTo>
                      <a:pt x="214" y="17"/>
                    </a:lnTo>
                    <a:lnTo>
                      <a:pt x="219" y="19"/>
                    </a:lnTo>
                    <a:lnTo>
                      <a:pt x="224" y="22"/>
                    </a:lnTo>
                    <a:lnTo>
                      <a:pt x="227" y="25"/>
                    </a:lnTo>
                    <a:lnTo>
                      <a:pt x="230" y="28"/>
                    </a:lnTo>
                    <a:lnTo>
                      <a:pt x="234" y="31"/>
                    </a:lnTo>
                    <a:lnTo>
                      <a:pt x="236" y="34"/>
                    </a:lnTo>
                    <a:lnTo>
                      <a:pt x="240" y="38"/>
                    </a:lnTo>
                    <a:lnTo>
                      <a:pt x="242" y="41"/>
                    </a:lnTo>
                    <a:lnTo>
                      <a:pt x="244" y="45"/>
                    </a:lnTo>
                    <a:lnTo>
                      <a:pt x="245" y="49"/>
                    </a:lnTo>
                    <a:lnTo>
                      <a:pt x="209" y="55"/>
                    </a:lnTo>
                    <a:lnTo>
                      <a:pt x="207" y="51"/>
                    </a:lnTo>
                    <a:lnTo>
                      <a:pt x="205" y="48"/>
                    </a:lnTo>
                    <a:lnTo>
                      <a:pt x="204" y="46"/>
                    </a:lnTo>
                    <a:lnTo>
                      <a:pt x="202" y="42"/>
                    </a:lnTo>
                    <a:lnTo>
                      <a:pt x="199" y="40"/>
                    </a:lnTo>
                    <a:lnTo>
                      <a:pt x="197" y="38"/>
                    </a:lnTo>
                    <a:lnTo>
                      <a:pt x="195" y="35"/>
                    </a:lnTo>
                    <a:lnTo>
                      <a:pt x="191" y="33"/>
                    </a:lnTo>
                    <a:lnTo>
                      <a:pt x="189" y="32"/>
                    </a:lnTo>
                    <a:lnTo>
                      <a:pt x="187" y="30"/>
                    </a:lnTo>
                    <a:lnTo>
                      <a:pt x="183" y="28"/>
                    </a:lnTo>
                    <a:lnTo>
                      <a:pt x="180" y="27"/>
                    </a:lnTo>
                    <a:lnTo>
                      <a:pt x="177" y="25"/>
                    </a:lnTo>
                    <a:lnTo>
                      <a:pt x="174" y="24"/>
                    </a:lnTo>
                    <a:lnTo>
                      <a:pt x="171" y="23"/>
                    </a:lnTo>
                    <a:lnTo>
                      <a:pt x="167" y="23"/>
                    </a:lnTo>
                    <a:lnTo>
                      <a:pt x="164" y="22"/>
                    </a:lnTo>
                    <a:lnTo>
                      <a:pt x="159" y="20"/>
                    </a:lnTo>
                    <a:lnTo>
                      <a:pt x="156" y="20"/>
                    </a:lnTo>
                    <a:lnTo>
                      <a:pt x="151" y="19"/>
                    </a:lnTo>
                    <a:lnTo>
                      <a:pt x="146" y="19"/>
                    </a:lnTo>
                    <a:lnTo>
                      <a:pt x="143" y="19"/>
                    </a:lnTo>
                    <a:lnTo>
                      <a:pt x="138" y="19"/>
                    </a:lnTo>
                    <a:lnTo>
                      <a:pt x="133" y="19"/>
                    </a:lnTo>
                    <a:lnTo>
                      <a:pt x="128" y="19"/>
                    </a:lnTo>
                    <a:lnTo>
                      <a:pt x="122" y="19"/>
                    </a:lnTo>
                    <a:lnTo>
                      <a:pt x="118" y="19"/>
                    </a:lnTo>
                    <a:lnTo>
                      <a:pt x="113" y="19"/>
                    </a:lnTo>
                    <a:lnTo>
                      <a:pt x="108" y="20"/>
                    </a:lnTo>
                    <a:lnTo>
                      <a:pt x="104" y="22"/>
                    </a:lnTo>
                    <a:lnTo>
                      <a:pt x="99" y="22"/>
                    </a:lnTo>
                    <a:lnTo>
                      <a:pt x="94" y="23"/>
                    </a:lnTo>
                    <a:lnTo>
                      <a:pt x="91" y="24"/>
                    </a:lnTo>
                    <a:lnTo>
                      <a:pt x="86" y="25"/>
                    </a:lnTo>
                    <a:lnTo>
                      <a:pt x="83" y="26"/>
                    </a:lnTo>
                    <a:lnTo>
                      <a:pt x="78" y="28"/>
                    </a:lnTo>
                    <a:lnTo>
                      <a:pt x="75" y="30"/>
                    </a:lnTo>
                    <a:lnTo>
                      <a:pt x="71" y="31"/>
                    </a:lnTo>
                    <a:lnTo>
                      <a:pt x="69" y="33"/>
                    </a:lnTo>
                    <a:lnTo>
                      <a:pt x="66" y="35"/>
                    </a:lnTo>
                    <a:lnTo>
                      <a:pt x="63" y="36"/>
                    </a:lnTo>
                    <a:lnTo>
                      <a:pt x="60" y="39"/>
                    </a:lnTo>
                    <a:lnTo>
                      <a:pt x="58" y="41"/>
                    </a:lnTo>
                    <a:lnTo>
                      <a:pt x="55" y="43"/>
                    </a:lnTo>
                    <a:lnTo>
                      <a:pt x="53" y="46"/>
                    </a:lnTo>
                    <a:lnTo>
                      <a:pt x="51" y="48"/>
                    </a:lnTo>
                    <a:lnTo>
                      <a:pt x="50" y="50"/>
                    </a:lnTo>
                    <a:lnTo>
                      <a:pt x="47" y="54"/>
                    </a:lnTo>
                    <a:lnTo>
                      <a:pt x="46" y="56"/>
                    </a:lnTo>
                    <a:lnTo>
                      <a:pt x="45" y="58"/>
                    </a:lnTo>
                    <a:lnTo>
                      <a:pt x="44" y="62"/>
                    </a:lnTo>
                    <a:lnTo>
                      <a:pt x="44" y="64"/>
                    </a:lnTo>
                    <a:lnTo>
                      <a:pt x="43" y="66"/>
                    </a:lnTo>
                    <a:lnTo>
                      <a:pt x="41" y="70"/>
                    </a:lnTo>
                    <a:lnTo>
                      <a:pt x="41" y="72"/>
                    </a:lnTo>
                    <a:lnTo>
                      <a:pt x="40" y="75"/>
                    </a:lnTo>
                    <a:lnTo>
                      <a:pt x="40" y="78"/>
                    </a:lnTo>
                    <a:lnTo>
                      <a:pt x="40" y="80"/>
                    </a:lnTo>
                    <a:lnTo>
                      <a:pt x="40" y="83"/>
                    </a:lnTo>
                    <a:lnTo>
                      <a:pt x="39" y="86"/>
                    </a:lnTo>
                    <a:lnTo>
                      <a:pt x="40" y="89"/>
                    </a:lnTo>
                    <a:lnTo>
                      <a:pt x="40" y="93"/>
                    </a:lnTo>
                    <a:lnTo>
                      <a:pt x="40" y="96"/>
                    </a:lnTo>
                    <a:lnTo>
                      <a:pt x="41" y="100"/>
                    </a:lnTo>
                    <a:lnTo>
                      <a:pt x="41" y="102"/>
                    </a:lnTo>
                    <a:lnTo>
                      <a:pt x="43" y="106"/>
                    </a:lnTo>
                    <a:lnTo>
                      <a:pt x="44" y="109"/>
                    </a:lnTo>
                    <a:lnTo>
                      <a:pt x="45" y="113"/>
                    </a:lnTo>
                    <a:lnTo>
                      <a:pt x="46" y="115"/>
                    </a:lnTo>
                    <a:lnTo>
                      <a:pt x="47" y="118"/>
                    </a:lnTo>
                    <a:lnTo>
                      <a:pt x="48" y="121"/>
                    </a:lnTo>
                    <a:lnTo>
                      <a:pt x="50" y="124"/>
                    </a:lnTo>
                    <a:lnTo>
                      <a:pt x="52" y="126"/>
                    </a:lnTo>
                    <a:lnTo>
                      <a:pt x="54" y="129"/>
                    </a:lnTo>
                    <a:lnTo>
                      <a:pt x="56" y="132"/>
                    </a:lnTo>
                    <a:lnTo>
                      <a:pt x="59" y="134"/>
                    </a:lnTo>
                    <a:lnTo>
                      <a:pt x="61" y="137"/>
                    </a:lnTo>
                    <a:lnTo>
                      <a:pt x="63" y="139"/>
                    </a:lnTo>
                    <a:lnTo>
                      <a:pt x="66" y="140"/>
                    </a:lnTo>
                    <a:lnTo>
                      <a:pt x="69" y="142"/>
                    </a:lnTo>
                    <a:lnTo>
                      <a:pt x="73" y="145"/>
                    </a:lnTo>
                    <a:lnTo>
                      <a:pt x="75" y="146"/>
                    </a:lnTo>
                    <a:lnTo>
                      <a:pt x="78" y="147"/>
                    </a:lnTo>
                    <a:lnTo>
                      <a:pt x="82" y="149"/>
                    </a:lnTo>
                    <a:lnTo>
                      <a:pt x="86" y="149"/>
                    </a:lnTo>
                    <a:lnTo>
                      <a:pt x="90" y="151"/>
                    </a:lnTo>
                    <a:lnTo>
                      <a:pt x="93" y="152"/>
                    </a:lnTo>
                    <a:lnTo>
                      <a:pt x="98" y="153"/>
                    </a:lnTo>
                    <a:lnTo>
                      <a:pt x="101" y="153"/>
                    </a:lnTo>
                    <a:lnTo>
                      <a:pt x="106" y="154"/>
                    </a:lnTo>
                    <a:lnTo>
                      <a:pt x="109" y="154"/>
                    </a:lnTo>
                    <a:lnTo>
                      <a:pt x="114" y="155"/>
                    </a:lnTo>
                    <a:lnTo>
                      <a:pt x="118" y="155"/>
                    </a:lnTo>
                    <a:lnTo>
                      <a:pt x="122" y="155"/>
                    </a:lnTo>
                    <a:lnTo>
                      <a:pt x="127" y="155"/>
                    </a:lnTo>
                    <a:lnTo>
                      <a:pt x="130" y="156"/>
                    </a:lnTo>
                    <a:lnTo>
                      <a:pt x="136" y="155"/>
                    </a:lnTo>
                    <a:lnTo>
                      <a:pt x="141" y="155"/>
                    </a:lnTo>
                    <a:lnTo>
                      <a:pt x="146" y="155"/>
                    </a:lnTo>
                    <a:lnTo>
                      <a:pt x="151" y="154"/>
                    </a:lnTo>
                    <a:lnTo>
                      <a:pt x="156" y="154"/>
                    </a:lnTo>
                    <a:lnTo>
                      <a:pt x="160" y="153"/>
                    </a:lnTo>
                    <a:lnTo>
                      <a:pt x="164" y="152"/>
                    </a:lnTo>
                    <a:lnTo>
                      <a:pt x="168" y="151"/>
                    </a:lnTo>
                    <a:lnTo>
                      <a:pt x="173" y="149"/>
                    </a:lnTo>
                    <a:lnTo>
                      <a:pt x="176" y="148"/>
                    </a:lnTo>
                    <a:lnTo>
                      <a:pt x="180" y="147"/>
                    </a:lnTo>
                    <a:lnTo>
                      <a:pt x="183" y="146"/>
                    </a:lnTo>
                    <a:lnTo>
                      <a:pt x="188" y="144"/>
                    </a:lnTo>
                    <a:lnTo>
                      <a:pt x="190" y="141"/>
                    </a:lnTo>
                    <a:lnTo>
                      <a:pt x="194" y="139"/>
                    </a:lnTo>
                    <a:lnTo>
                      <a:pt x="197" y="137"/>
                    </a:lnTo>
                    <a:lnTo>
                      <a:pt x="199" y="134"/>
                    </a:lnTo>
                    <a:lnTo>
                      <a:pt x="202" y="132"/>
                    </a:lnTo>
                    <a:lnTo>
                      <a:pt x="204" y="130"/>
                    </a:lnTo>
                    <a:lnTo>
                      <a:pt x="206" y="126"/>
                    </a:lnTo>
                    <a:lnTo>
                      <a:pt x="209" y="123"/>
                    </a:lnTo>
                    <a:lnTo>
                      <a:pt x="210" y="121"/>
                    </a:lnTo>
                    <a:lnTo>
                      <a:pt x="211" y="117"/>
                    </a:lnTo>
                    <a:lnTo>
                      <a:pt x="212" y="114"/>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0" name="Freeform 1968"/>
              <p:cNvSpPr>
                <a:spLocks/>
              </p:cNvSpPr>
              <p:nvPr/>
            </p:nvSpPr>
            <p:spPr bwMode="auto">
              <a:xfrm>
                <a:off x="1682" y="3109"/>
                <a:ext cx="125" cy="88"/>
              </a:xfrm>
              <a:custGeom>
                <a:avLst/>
                <a:gdLst>
                  <a:gd name="T0" fmla="*/ 247 w 250"/>
                  <a:gd name="T1" fmla="*/ 127 h 176"/>
                  <a:gd name="T2" fmla="*/ 234 w 250"/>
                  <a:gd name="T3" fmla="*/ 144 h 176"/>
                  <a:gd name="T4" fmla="*/ 218 w 250"/>
                  <a:gd name="T5" fmla="*/ 156 h 176"/>
                  <a:gd name="T6" fmla="*/ 197 w 250"/>
                  <a:gd name="T7" fmla="*/ 166 h 176"/>
                  <a:gd name="T8" fmla="*/ 174 w 250"/>
                  <a:gd name="T9" fmla="*/ 172 h 176"/>
                  <a:gd name="T10" fmla="*/ 147 w 250"/>
                  <a:gd name="T11" fmla="*/ 175 h 176"/>
                  <a:gd name="T12" fmla="*/ 119 w 250"/>
                  <a:gd name="T13" fmla="*/ 175 h 176"/>
                  <a:gd name="T14" fmla="*/ 92 w 250"/>
                  <a:gd name="T15" fmla="*/ 172 h 176"/>
                  <a:gd name="T16" fmla="*/ 69 w 250"/>
                  <a:gd name="T17" fmla="*/ 168 h 176"/>
                  <a:gd name="T18" fmla="*/ 50 w 250"/>
                  <a:gd name="T19" fmla="*/ 161 h 176"/>
                  <a:gd name="T20" fmla="*/ 33 w 250"/>
                  <a:gd name="T21" fmla="*/ 151 h 176"/>
                  <a:gd name="T22" fmla="*/ 21 w 250"/>
                  <a:gd name="T23" fmla="*/ 139 h 176"/>
                  <a:gd name="T24" fmla="*/ 12 w 250"/>
                  <a:gd name="T25" fmla="*/ 124 h 176"/>
                  <a:gd name="T26" fmla="*/ 5 w 250"/>
                  <a:gd name="T27" fmla="*/ 109 h 176"/>
                  <a:gd name="T28" fmla="*/ 1 w 250"/>
                  <a:gd name="T29" fmla="*/ 94 h 176"/>
                  <a:gd name="T30" fmla="*/ 1 w 250"/>
                  <a:gd name="T31" fmla="*/ 77 h 176"/>
                  <a:gd name="T32" fmla="*/ 5 w 250"/>
                  <a:gd name="T33" fmla="*/ 61 h 176"/>
                  <a:gd name="T34" fmla="*/ 12 w 250"/>
                  <a:gd name="T35" fmla="*/ 46 h 176"/>
                  <a:gd name="T36" fmla="*/ 23 w 250"/>
                  <a:gd name="T37" fmla="*/ 33 h 176"/>
                  <a:gd name="T38" fmla="*/ 38 w 250"/>
                  <a:gd name="T39" fmla="*/ 22 h 176"/>
                  <a:gd name="T40" fmla="*/ 55 w 250"/>
                  <a:gd name="T41" fmla="*/ 13 h 176"/>
                  <a:gd name="T42" fmla="*/ 76 w 250"/>
                  <a:gd name="T43" fmla="*/ 7 h 176"/>
                  <a:gd name="T44" fmla="*/ 98 w 250"/>
                  <a:gd name="T45" fmla="*/ 2 h 176"/>
                  <a:gd name="T46" fmla="*/ 122 w 250"/>
                  <a:gd name="T47" fmla="*/ 0 h 176"/>
                  <a:gd name="T48" fmla="*/ 149 w 250"/>
                  <a:gd name="T49" fmla="*/ 0 h 176"/>
                  <a:gd name="T50" fmla="*/ 174 w 250"/>
                  <a:gd name="T51" fmla="*/ 2 h 176"/>
                  <a:gd name="T52" fmla="*/ 196 w 250"/>
                  <a:gd name="T53" fmla="*/ 8 h 176"/>
                  <a:gd name="T54" fmla="*/ 214 w 250"/>
                  <a:gd name="T55" fmla="*/ 17 h 176"/>
                  <a:gd name="T56" fmla="*/ 230 w 250"/>
                  <a:gd name="T57" fmla="*/ 28 h 176"/>
                  <a:gd name="T58" fmla="*/ 242 w 250"/>
                  <a:gd name="T59" fmla="*/ 41 h 176"/>
                  <a:gd name="T60" fmla="*/ 207 w 250"/>
                  <a:gd name="T61" fmla="*/ 51 h 176"/>
                  <a:gd name="T62" fmla="*/ 199 w 250"/>
                  <a:gd name="T63" fmla="*/ 40 h 176"/>
                  <a:gd name="T64" fmla="*/ 189 w 250"/>
                  <a:gd name="T65" fmla="*/ 32 h 176"/>
                  <a:gd name="T66" fmla="*/ 177 w 250"/>
                  <a:gd name="T67" fmla="*/ 25 h 176"/>
                  <a:gd name="T68" fmla="*/ 164 w 250"/>
                  <a:gd name="T69" fmla="*/ 22 h 176"/>
                  <a:gd name="T70" fmla="*/ 146 w 250"/>
                  <a:gd name="T71" fmla="*/ 19 h 176"/>
                  <a:gd name="T72" fmla="*/ 128 w 250"/>
                  <a:gd name="T73" fmla="*/ 19 h 176"/>
                  <a:gd name="T74" fmla="*/ 108 w 250"/>
                  <a:gd name="T75" fmla="*/ 20 h 176"/>
                  <a:gd name="T76" fmla="*/ 91 w 250"/>
                  <a:gd name="T77" fmla="*/ 24 h 176"/>
                  <a:gd name="T78" fmla="*/ 75 w 250"/>
                  <a:gd name="T79" fmla="*/ 30 h 176"/>
                  <a:gd name="T80" fmla="*/ 63 w 250"/>
                  <a:gd name="T81" fmla="*/ 36 h 176"/>
                  <a:gd name="T82" fmla="*/ 53 w 250"/>
                  <a:gd name="T83" fmla="*/ 46 h 176"/>
                  <a:gd name="T84" fmla="*/ 46 w 250"/>
                  <a:gd name="T85" fmla="*/ 56 h 176"/>
                  <a:gd name="T86" fmla="*/ 43 w 250"/>
                  <a:gd name="T87" fmla="*/ 66 h 176"/>
                  <a:gd name="T88" fmla="*/ 40 w 250"/>
                  <a:gd name="T89" fmla="*/ 78 h 176"/>
                  <a:gd name="T90" fmla="*/ 40 w 250"/>
                  <a:gd name="T91" fmla="*/ 89 h 176"/>
                  <a:gd name="T92" fmla="*/ 41 w 250"/>
                  <a:gd name="T93" fmla="*/ 102 h 176"/>
                  <a:gd name="T94" fmla="*/ 46 w 250"/>
                  <a:gd name="T95" fmla="*/ 115 h 176"/>
                  <a:gd name="T96" fmla="*/ 52 w 250"/>
                  <a:gd name="T97" fmla="*/ 126 h 176"/>
                  <a:gd name="T98" fmla="*/ 61 w 250"/>
                  <a:gd name="T99" fmla="*/ 137 h 176"/>
                  <a:gd name="T100" fmla="*/ 73 w 250"/>
                  <a:gd name="T101" fmla="*/ 145 h 176"/>
                  <a:gd name="T102" fmla="*/ 86 w 250"/>
                  <a:gd name="T103" fmla="*/ 149 h 176"/>
                  <a:gd name="T104" fmla="*/ 101 w 250"/>
                  <a:gd name="T105" fmla="*/ 153 h 176"/>
                  <a:gd name="T106" fmla="*/ 118 w 250"/>
                  <a:gd name="T107" fmla="*/ 155 h 176"/>
                  <a:gd name="T108" fmla="*/ 136 w 250"/>
                  <a:gd name="T109" fmla="*/ 155 h 176"/>
                  <a:gd name="T110" fmla="*/ 156 w 250"/>
                  <a:gd name="T111" fmla="*/ 154 h 176"/>
                  <a:gd name="T112" fmla="*/ 173 w 250"/>
                  <a:gd name="T113" fmla="*/ 149 h 176"/>
                  <a:gd name="T114" fmla="*/ 188 w 250"/>
                  <a:gd name="T115" fmla="*/ 144 h 176"/>
                  <a:gd name="T116" fmla="*/ 199 w 250"/>
                  <a:gd name="T117" fmla="*/ 134 h 176"/>
                  <a:gd name="T118" fmla="*/ 209 w 250"/>
                  <a:gd name="T119" fmla="*/ 123 h 176"/>
                  <a:gd name="T120" fmla="*/ 212 w 250"/>
                  <a:gd name="T121" fmla="*/ 114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0"/>
                  <a:gd name="T184" fmla="*/ 0 h 176"/>
                  <a:gd name="T185" fmla="*/ 250 w 250"/>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0" h="176">
                    <a:moveTo>
                      <a:pt x="212" y="114"/>
                    </a:moveTo>
                    <a:lnTo>
                      <a:pt x="250" y="119"/>
                    </a:lnTo>
                    <a:lnTo>
                      <a:pt x="249" y="123"/>
                    </a:lnTo>
                    <a:lnTo>
                      <a:pt x="247" y="127"/>
                    </a:lnTo>
                    <a:lnTo>
                      <a:pt x="243" y="132"/>
                    </a:lnTo>
                    <a:lnTo>
                      <a:pt x="241" y="136"/>
                    </a:lnTo>
                    <a:lnTo>
                      <a:pt x="237" y="140"/>
                    </a:lnTo>
                    <a:lnTo>
                      <a:pt x="234" y="144"/>
                    </a:lnTo>
                    <a:lnTo>
                      <a:pt x="230" y="147"/>
                    </a:lnTo>
                    <a:lnTo>
                      <a:pt x="227" y="151"/>
                    </a:lnTo>
                    <a:lnTo>
                      <a:pt x="222" y="153"/>
                    </a:lnTo>
                    <a:lnTo>
                      <a:pt x="218" y="156"/>
                    </a:lnTo>
                    <a:lnTo>
                      <a:pt x="213" y="159"/>
                    </a:lnTo>
                    <a:lnTo>
                      <a:pt x="207" y="162"/>
                    </a:lnTo>
                    <a:lnTo>
                      <a:pt x="203" y="163"/>
                    </a:lnTo>
                    <a:lnTo>
                      <a:pt x="197" y="166"/>
                    </a:lnTo>
                    <a:lnTo>
                      <a:pt x="192" y="168"/>
                    </a:lnTo>
                    <a:lnTo>
                      <a:pt x="187" y="169"/>
                    </a:lnTo>
                    <a:lnTo>
                      <a:pt x="181" y="170"/>
                    </a:lnTo>
                    <a:lnTo>
                      <a:pt x="174" y="172"/>
                    </a:lnTo>
                    <a:lnTo>
                      <a:pt x="168" y="172"/>
                    </a:lnTo>
                    <a:lnTo>
                      <a:pt x="161" y="174"/>
                    </a:lnTo>
                    <a:lnTo>
                      <a:pt x="154" y="175"/>
                    </a:lnTo>
                    <a:lnTo>
                      <a:pt x="147" y="175"/>
                    </a:lnTo>
                    <a:lnTo>
                      <a:pt x="141" y="175"/>
                    </a:lnTo>
                    <a:lnTo>
                      <a:pt x="133" y="176"/>
                    </a:lnTo>
                    <a:lnTo>
                      <a:pt x="126" y="175"/>
                    </a:lnTo>
                    <a:lnTo>
                      <a:pt x="119" y="175"/>
                    </a:lnTo>
                    <a:lnTo>
                      <a:pt x="112" y="175"/>
                    </a:lnTo>
                    <a:lnTo>
                      <a:pt x="105" y="174"/>
                    </a:lnTo>
                    <a:lnTo>
                      <a:pt x="98" y="174"/>
                    </a:lnTo>
                    <a:lnTo>
                      <a:pt x="92" y="172"/>
                    </a:lnTo>
                    <a:lnTo>
                      <a:pt x="85" y="171"/>
                    </a:lnTo>
                    <a:lnTo>
                      <a:pt x="80" y="170"/>
                    </a:lnTo>
                    <a:lnTo>
                      <a:pt x="74" y="169"/>
                    </a:lnTo>
                    <a:lnTo>
                      <a:pt x="69" y="168"/>
                    </a:lnTo>
                    <a:lnTo>
                      <a:pt x="63" y="167"/>
                    </a:lnTo>
                    <a:lnTo>
                      <a:pt x="58" y="166"/>
                    </a:lnTo>
                    <a:lnTo>
                      <a:pt x="54" y="163"/>
                    </a:lnTo>
                    <a:lnTo>
                      <a:pt x="50" y="161"/>
                    </a:lnTo>
                    <a:lnTo>
                      <a:pt x="45" y="159"/>
                    </a:lnTo>
                    <a:lnTo>
                      <a:pt x="41" y="156"/>
                    </a:lnTo>
                    <a:lnTo>
                      <a:pt x="37" y="154"/>
                    </a:lnTo>
                    <a:lnTo>
                      <a:pt x="33" y="151"/>
                    </a:lnTo>
                    <a:lnTo>
                      <a:pt x="30" y="148"/>
                    </a:lnTo>
                    <a:lnTo>
                      <a:pt x="27" y="145"/>
                    </a:lnTo>
                    <a:lnTo>
                      <a:pt x="24" y="141"/>
                    </a:lnTo>
                    <a:lnTo>
                      <a:pt x="21" y="139"/>
                    </a:lnTo>
                    <a:lnTo>
                      <a:pt x="18" y="136"/>
                    </a:lnTo>
                    <a:lnTo>
                      <a:pt x="15" y="132"/>
                    </a:lnTo>
                    <a:lnTo>
                      <a:pt x="13" y="127"/>
                    </a:lnTo>
                    <a:lnTo>
                      <a:pt x="12" y="124"/>
                    </a:lnTo>
                    <a:lnTo>
                      <a:pt x="9" y="121"/>
                    </a:lnTo>
                    <a:lnTo>
                      <a:pt x="7" y="117"/>
                    </a:lnTo>
                    <a:lnTo>
                      <a:pt x="6" y="114"/>
                    </a:lnTo>
                    <a:lnTo>
                      <a:pt x="5" y="109"/>
                    </a:lnTo>
                    <a:lnTo>
                      <a:pt x="3" y="106"/>
                    </a:lnTo>
                    <a:lnTo>
                      <a:pt x="2" y="102"/>
                    </a:lnTo>
                    <a:lnTo>
                      <a:pt x="1" y="98"/>
                    </a:lnTo>
                    <a:lnTo>
                      <a:pt x="1" y="94"/>
                    </a:lnTo>
                    <a:lnTo>
                      <a:pt x="1" y="89"/>
                    </a:lnTo>
                    <a:lnTo>
                      <a:pt x="0" y="86"/>
                    </a:lnTo>
                    <a:lnTo>
                      <a:pt x="1" y="81"/>
                    </a:lnTo>
                    <a:lnTo>
                      <a:pt x="1" y="77"/>
                    </a:lnTo>
                    <a:lnTo>
                      <a:pt x="1" y="72"/>
                    </a:lnTo>
                    <a:lnTo>
                      <a:pt x="2" y="69"/>
                    </a:lnTo>
                    <a:lnTo>
                      <a:pt x="3" y="64"/>
                    </a:lnTo>
                    <a:lnTo>
                      <a:pt x="5" y="61"/>
                    </a:lnTo>
                    <a:lnTo>
                      <a:pt x="6" y="57"/>
                    </a:lnTo>
                    <a:lnTo>
                      <a:pt x="8" y="53"/>
                    </a:lnTo>
                    <a:lnTo>
                      <a:pt x="9" y="49"/>
                    </a:lnTo>
                    <a:lnTo>
                      <a:pt x="12" y="46"/>
                    </a:lnTo>
                    <a:lnTo>
                      <a:pt x="14" y="42"/>
                    </a:lnTo>
                    <a:lnTo>
                      <a:pt x="16" y="40"/>
                    </a:lnTo>
                    <a:lnTo>
                      <a:pt x="20" y="36"/>
                    </a:lnTo>
                    <a:lnTo>
                      <a:pt x="23" y="33"/>
                    </a:lnTo>
                    <a:lnTo>
                      <a:pt x="27" y="30"/>
                    </a:lnTo>
                    <a:lnTo>
                      <a:pt x="30" y="27"/>
                    </a:lnTo>
                    <a:lnTo>
                      <a:pt x="33" y="25"/>
                    </a:lnTo>
                    <a:lnTo>
                      <a:pt x="38" y="22"/>
                    </a:lnTo>
                    <a:lnTo>
                      <a:pt x="41" y="19"/>
                    </a:lnTo>
                    <a:lnTo>
                      <a:pt x="46" y="17"/>
                    </a:lnTo>
                    <a:lnTo>
                      <a:pt x="51" y="15"/>
                    </a:lnTo>
                    <a:lnTo>
                      <a:pt x="55" y="13"/>
                    </a:lnTo>
                    <a:lnTo>
                      <a:pt x="60" y="11"/>
                    </a:lnTo>
                    <a:lnTo>
                      <a:pt x="65" y="10"/>
                    </a:lnTo>
                    <a:lnTo>
                      <a:pt x="70" y="8"/>
                    </a:lnTo>
                    <a:lnTo>
                      <a:pt x="76" y="7"/>
                    </a:lnTo>
                    <a:lnTo>
                      <a:pt x="81" y="5"/>
                    </a:lnTo>
                    <a:lnTo>
                      <a:pt x="86" y="3"/>
                    </a:lnTo>
                    <a:lnTo>
                      <a:pt x="92" y="3"/>
                    </a:lnTo>
                    <a:lnTo>
                      <a:pt x="98" y="2"/>
                    </a:lnTo>
                    <a:lnTo>
                      <a:pt x="104" y="1"/>
                    </a:lnTo>
                    <a:lnTo>
                      <a:pt x="109" y="0"/>
                    </a:lnTo>
                    <a:lnTo>
                      <a:pt x="115" y="0"/>
                    </a:lnTo>
                    <a:lnTo>
                      <a:pt x="122" y="0"/>
                    </a:lnTo>
                    <a:lnTo>
                      <a:pt x="128" y="0"/>
                    </a:lnTo>
                    <a:lnTo>
                      <a:pt x="134" y="0"/>
                    </a:lnTo>
                    <a:lnTo>
                      <a:pt x="142" y="0"/>
                    </a:lnTo>
                    <a:lnTo>
                      <a:pt x="149" y="0"/>
                    </a:lnTo>
                    <a:lnTo>
                      <a:pt x="154" y="0"/>
                    </a:lnTo>
                    <a:lnTo>
                      <a:pt x="161" y="1"/>
                    </a:lnTo>
                    <a:lnTo>
                      <a:pt x="167" y="1"/>
                    </a:lnTo>
                    <a:lnTo>
                      <a:pt x="174" y="2"/>
                    </a:lnTo>
                    <a:lnTo>
                      <a:pt x="180" y="3"/>
                    </a:lnTo>
                    <a:lnTo>
                      <a:pt x="186" y="4"/>
                    </a:lnTo>
                    <a:lnTo>
                      <a:pt x="190" y="7"/>
                    </a:lnTo>
                    <a:lnTo>
                      <a:pt x="196" y="8"/>
                    </a:lnTo>
                    <a:lnTo>
                      <a:pt x="200" y="10"/>
                    </a:lnTo>
                    <a:lnTo>
                      <a:pt x="205" y="12"/>
                    </a:lnTo>
                    <a:lnTo>
                      <a:pt x="211" y="15"/>
                    </a:lnTo>
                    <a:lnTo>
                      <a:pt x="214" y="17"/>
                    </a:lnTo>
                    <a:lnTo>
                      <a:pt x="219" y="19"/>
                    </a:lnTo>
                    <a:lnTo>
                      <a:pt x="224" y="22"/>
                    </a:lnTo>
                    <a:lnTo>
                      <a:pt x="227" y="25"/>
                    </a:lnTo>
                    <a:lnTo>
                      <a:pt x="230" y="28"/>
                    </a:lnTo>
                    <a:lnTo>
                      <a:pt x="234" y="31"/>
                    </a:lnTo>
                    <a:lnTo>
                      <a:pt x="236" y="34"/>
                    </a:lnTo>
                    <a:lnTo>
                      <a:pt x="240" y="38"/>
                    </a:lnTo>
                    <a:lnTo>
                      <a:pt x="242" y="41"/>
                    </a:lnTo>
                    <a:lnTo>
                      <a:pt x="244" y="45"/>
                    </a:lnTo>
                    <a:lnTo>
                      <a:pt x="245" y="49"/>
                    </a:lnTo>
                    <a:lnTo>
                      <a:pt x="209" y="55"/>
                    </a:lnTo>
                    <a:lnTo>
                      <a:pt x="207" y="51"/>
                    </a:lnTo>
                    <a:lnTo>
                      <a:pt x="205" y="48"/>
                    </a:lnTo>
                    <a:lnTo>
                      <a:pt x="204" y="46"/>
                    </a:lnTo>
                    <a:lnTo>
                      <a:pt x="202" y="42"/>
                    </a:lnTo>
                    <a:lnTo>
                      <a:pt x="199" y="40"/>
                    </a:lnTo>
                    <a:lnTo>
                      <a:pt x="197" y="38"/>
                    </a:lnTo>
                    <a:lnTo>
                      <a:pt x="195" y="35"/>
                    </a:lnTo>
                    <a:lnTo>
                      <a:pt x="191" y="33"/>
                    </a:lnTo>
                    <a:lnTo>
                      <a:pt x="189" y="32"/>
                    </a:lnTo>
                    <a:lnTo>
                      <a:pt x="187" y="30"/>
                    </a:lnTo>
                    <a:lnTo>
                      <a:pt x="183" y="28"/>
                    </a:lnTo>
                    <a:lnTo>
                      <a:pt x="180" y="27"/>
                    </a:lnTo>
                    <a:lnTo>
                      <a:pt x="177" y="25"/>
                    </a:lnTo>
                    <a:lnTo>
                      <a:pt x="174" y="24"/>
                    </a:lnTo>
                    <a:lnTo>
                      <a:pt x="171" y="23"/>
                    </a:lnTo>
                    <a:lnTo>
                      <a:pt x="167" y="23"/>
                    </a:lnTo>
                    <a:lnTo>
                      <a:pt x="164" y="22"/>
                    </a:lnTo>
                    <a:lnTo>
                      <a:pt x="159" y="20"/>
                    </a:lnTo>
                    <a:lnTo>
                      <a:pt x="156" y="20"/>
                    </a:lnTo>
                    <a:lnTo>
                      <a:pt x="151" y="19"/>
                    </a:lnTo>
                    <a:lnTo>
                      <a:pt x="146" y="19"/>
                    </a:lnTo>
                    <a:lnTo>
                      <a:pt x="143" y="19"/>
                    </a:lnTo>
                    <a:lnTo>
                      <a:pt x="138" y="19"/>
                    </a:lnTo>
                    <a:lnTo>
                      <a:pt x="133" y="19"/>
                    </a:lnTo>
                    <a:lnTo>
                      <a:pt x="128" y="19"/>
                    </a:lnTo>
                    <a:lnTo>
                      <a:pt x="122" y="19"/>
                    </a:lnTo>
                    <a:lnTo>
                      <a:pt x="118" y="19"/>
                    </a:lnTo>
                    <a:lnTo>
                      <a:pt x="113" y="19"/>
                    </a:lnTo>
                    <a:lnTo>
                      <a:pt x="108" y="20"/>
                    </a:lnTo>
                    <a:lnTo>
                      <a:pt x="104" y="22"/>
                    </a:lnTo>
                    <a:lnTo>
                      <a:pt x="99" y="22"/>
                    </a:lnTo>
                    <a:lnTo>
                      <a:pt x="94" y="23"/>
                    </a:lnTo>
                    <a:lnTo>
                      <a:pt x="91" y="24"/>
                    </a:lnTo>
                    <a:lnTo>
                      <a:pt x="86" y="25"/>
                    </a:lnTo>
                    <a:lnTo>
                      <a:pt x="83" y="26"/>
                    </a:lnTo>
                    <a:lnTo>
                      <a:pt x="78" y="28"/>
                    </a:lnTo>
                    <a:lnTo>
                      <a:pt x="75" y="30"/>
                    </a:lnTo>
                    <a:lnTo>
                      <a:pt x="71" y="31"/>
                    </a:lnTo>
                    <a:lnTo>
                      <a:pt x="69" y="33"/>
                    </a:lnTo>
                    <a:lnTo>
                      <a:pt x="66" y="35"/>
                    </a:lnTo>
                    <a:lnTo>
                      <a:pt x="63" y="36"/>
                    </a:lnTo>
                    <a:lnTo>
                      <a:pt x="60" y="39"/>
                    </a:lnTo>
                    <a:lnTo>
                      <a:pt x="58" y="41"/>
                    </a:lnTo>
                    <a:lnTo>
                      <a:pt x="55" y="43"/>
                    </a:lnTo>
                    <a:lnTo>
                      <a:pt x="53" y="46"/>
                    </a:lnTo>
                    <a:lnTo>
                      <a:pt x="51" y="48"/>
                    </a:lnTo>
                    <a:lnTo>
                      <a:pt x="50" y="50"/>
                    </a:lnTo>
                    <a:lnTo>
                      <a:pt x="47" y="54"/>
                    </a:lnTo>
                    <a:lnTo>
                      <a:pt x="46" y="56"/>
                    </a:lnTo>
                    <a:lnTo>
                      <a:pt x="45" y="58"/>
                    </a:lnTo>
                    <a:lnTo>
                      <a:pt x="44" y="62"/>
                    </a:lnTo>
                    <a:lnTo>
                      <a:pt x="44" y="64"/>
                    </a:lnTo>
                    <a:lnTo>
                      <a:pt x="43" y="66"/>
                    </a:lnTo>
                    <a:lnTo>
                      <a:pt x="41" y="70"/>
                    </a:lnTo>
                    <a:lnTo>
                      <a:pt x="41" y="72"/>
                    </a:lnTo>
                    <a:lnTo>
                      <a:pt x="40" y="75"/>
                    </a:lnTo>
                    <a:lnTo>
                      <a:pt x="40" y="78"/>
                    </a:lnTo>
                    <a:lnTo>
                      <a:pt x="40" y="80"/>
                    </a:lnTo>
                    <a:lnTo>
                      <a:pt x="40" y="83"/>
                    </a:lnTo>
                    <a:lnTo>
                      <a:pt x="39" y="86"/>
                    </a:lnTo>
                    <a:lnTo>
                      <a:pt x="40" y="89"/>
                    </a:lnTo>
                    <a:lnTo>
                      <a:pt x="40" y="93"/>
                    </a:lnTo>
                    <a:lnTo>
                      <a:pt x="40" y="96"/>
                    </a:lnTo>
                    <a:lnTo>
                      <a:pt x="41" y="100"/>
                    </a:lnTo>
                    <a:lnTo>
                      <a:pt x="41" y="102"/>
                    </a:lnTo>
                    <a:lnTo>
                      <a:pt x="43" y="106"/>
                    </a:lnTo>
                    <a:lnTo>
                      <a:pt x="44" y="109"/>
                    </a:lnTo>
                    <a:lnTo>
                      <a:pt x="45" y="113"/>
                    </a:lnTo>
                    <a:lnTo>
                      <a:pt x="46" y="115"/>
                    </a:lnTo>
                    <a:lnTo>
                      <a:pt x="47" y="118"/>
                    </a:lnTo>
                    <a:lnTo>
                      <a:pt x="48" y="121"/>
                    </a:lnTo>
                    <a:lnTo>
                      <a:pt x="50" y="124"/>
                    </a:lnTo>
                    <a:lnTo>
                      <a:pt x="52" y="126"/>
                    </a:lnTo>
                    <a:lnTo>
                      <a:pt x="54" y="129"/>
                    </a:lnTo>
                    <a:lnTo>
                      <a:pt x="56" y="132"/>
                    </a:lnTo>
                    <a:lnTo>
                      <a:pt x="59" y="134"/>
                    </a:lnTo>
                    <a:lnTo>
                      <a:pt x="61" y="137"/>
                    </a:lnTo>
                    <a:lnTo>
                      <a:pt x="63" y="139"/>
                    </a:lnTo>
                    <a:lnTo>
                      <a:pt x="66" y="140"/>
                    </a:lnTo>
                    <a:lnTo>
                      <a:pt x="69" y="142"/>
                    </a:lnTo>
                    <a:lnTo>
                      <a:pt x="73" y="145"/>
                    </a:lnTo>
                    <a:lnTo>
                      <a:pt x="75" y="146"/>
                    </a:lnTo>
                    <a:lnTo>
                      <a:pt x="78" y="147"/>
                    </a:lnTo>
                    <a:lnTo>
                      <a:pt x="82" y="149"/>
                    </a:lnTo>
                    <a:lnTo>
                      <a:pt x="86" y="149"/>
                    </a:lnTo>
                    <a:lnTo>
                      <a:pt x="90" y="151"/>
                    </a:lnTo>
                    <a:lnTo>
                      <a:pt x="93" y="152"/>
                    </a:lnTo>
                    <a:lnTo>
                      <a:pt x="98" y="153"/>
                    </a:lnTo>
                    <a:lnTo>
                      <a:pt x="101" y="153"/>
                    </a:lnTo>
                    <a:lnTo>
                      <a:pt x="106" y="154"/>
                    </a:lnTo>
                    <a:lnTo>
                      <a:pt x="109" y="154"/>
                    </a:lnTo>
                    <a:lnTo>
                      <a:pt x="114" y="155"/>
                    </a:lnTo>
                    <a:lnTo>
                      <a:pt x="118" y="155"/>
                    </a:lnTo>
                    <a:lnTo>
                      <a:pt x="122" y="155"/>
                    </a:lnTo>
                    <a:lnTo>
                      <a:pt x="127" y="155"/>
                    </a:lnTo>
                    <a:lnTo>
                      <a:pt x="130" y="156"/>
                    </a:lnTo>
                    <a:lnTo>
                      <a:pt x="136" y="155"/>
                    </a:lnTo>
                    <a:lnTo>
                      <a:pt x="141" y="155"/>
                    </a:lnTo>
                    <a:lnTo>
                      <a:pt x="146" y="155"/>
                    </a:lnTo>
                    <a:lnTo>
                      <a:pt x="151" y="154"/>
                    </a:lnTo>
                    <a:lnTo>
                      <a:pt x="156" y="154"/>
                    </a:lnTo>
                    <a:lnTo>
                      <a:pt x="160" y="153"/>
                    </a:lnTo>
                    <a:lnTo>
                      <a:pt x="164" y="152"/>
                    </a:lnTo>
                    <a:lnTo>
                      <a:pt x="168" y="151"/>
                    </a:lnTo>
                    <a:lnTo>
                      <a:pt x="173" y="149"/>
                    </a:lnTo>
                    <a:lnTo>
                      <a:pt x="176" y="148"/>
                    </a:lnTo>
                    <a:lnTo>
                      <a:pt x="180" y="147"/>
                    </a:lnTo>
                    <a:lnTo>
                      <a:pt x="183" y="146"/>
                    </a:lnTo>
                    <a:lnTo>
                      <a:pt x="188" y="144"/>
                    </a:lnTo>
                    <a:lnTo>
                      <a:pt x="190" y="141"/>
                    </a:lnTo>
                    <a:lnTo>
                      <a:pt x="194" y="139"/>
                    </a:lnTo>
                    <a:lnTo>
                      <a:pt x="197" y="137"/>
                    </a:lnTo>
                    <a:lnTo>
                      <a:pt x="199" y="134"/>
                    </a:lnTo>
                    <a:lnTo>
                      <a:pt x="202" y="132"/>
                    </a:lnTo>
                    <a:lnTo>
                      <a:pt x="204" y="130"/>
                    </a:lnTo>
                    <a:lnTo>
                      <a:pt x="206" y="126"/>
                    </a:lnTo>
                    <a:lnTo>
                      <a:pt x="209" y="123"/>
                    </a:lnTo>
                    <a:lnTo>
                      <a:pt x="210" y="121"/>
                    </a:lnTo>
                    <a:lnTo>
                      <a:pt x="211" y="117"/>
                    </a:lnTo>
                    <a:lnTo>
                      <a:pt x="212" y="11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81" name="Freeform 1969"/>
              <p:cNvSpPr>
                <a:spLocks/>
              </p:cNvSpPr>
              <p:nvPr/>
            </p:nvSpPr>
            <p:spPr bwMode="auto">
              <a:xfrm>
                <a:off x="1788" y="3166"/>
                <a:ext cx="20" cy="23"/>
              </a:xfrm>
              <a:custGeom>
                <a:avLst/>
                <a:gdLst>
                  <a:gd name="T0" fmla="*/ 0 w 39"/>
                  <a:gd name="T1" fmla="*/ 0 h 47"/>
                  <a:gd name="T2" fmla="*/ 0 w 39"/>
                  <a:gd name="T3" fmla="*/ 2 h 47"/>
                  <a:gd name="T4" fmla="*/ 37 w 39"/>
                  <a:gd name="T5" fmla="*/ 8 h 47"/>
                  <a:gd name="T6" fmla="*/ 36 w 39"/>
                  <a:gd name="T7" fmla="*/ 10 h 47"/>
                  <a:gd name="T8" fmla="*/ 35 w 39"/>
                  <a:gd name="T9" fmla="*/ 11 h 47"/>
                  <a:gd name="T10" fmla="*/ 30 w 39"/>
                  <a:gd name="T11" fmla="*/ 18 h 47"/>
                  <a:gd name="T12" fmla="*/ 28 w 39"/>
                  <a:gd name="T13" fmla="*/ 21 h 47"/>
                  <a:gd name="T14" fmla="*/ 24 w 39"/>
                  <a:gd name="T15" fmla="*/ 26 h 47"/>
                  <a:gd name="T16" fmla="*/ 14 w 39"/>
                  <a:gd name="T17" fmla="*/ 36 h 47"/>
                  <a:gd name="T18" fmla="*/ 7 w 39"/>
                  <a:gd name="T19" fmla="*/ 40 h 47"/>
                  <a:gd name="T20" fmla="*/ 2 w 39"/>
                  <a:gd name="T21" fmla="*/ 43 h 47"/>
                  <a:gd name="T22" fmla="*/ 1 w 39"/>
                  <a:gd name="T23" fmla="*/ 44 h 47"/>
                  <a:gd name="T24" fmla="*/ 1 w 39"/>
                  <a:gd name="T25" fmla="*/ 46 h 47"/>
                  <a:gd name="T26" fmla="*/ 1 w 39"/>
                  <a:gd name="T27" fmla="*/ 47 h 47"/>
                  <a:gd name="T28" fmla="*/ 9 w 39"/>
                  <a:gd name="T29" fmla="*/ 43 h 47"/>
                  <a:gd name="T30" fmla="*/ 14 w 39"/>
                  <a:gd name="T31" fmla="*/ 40 h 47"/>
                  <a:gd name="T32" fmla="*/ 17 w 39"/>
                  <a:gd name="T33" fmla="*/ 38 h 47"/>
                  <a:gd name="T34" fmla="*/ 27 w 39"/>
                  <a:gd name="T35" fmla="*/ 28 h 47"/>
                  <a:gd name="T36" fmla="*/ 30 w 39"/>
                  <a:gd name="T37" fmla="*/ 24 h 47"/>
                  <a:gd name="T38" fmla="*/ 32 w 39"/>
                  <a:gd name="T39" fmla="*/ 20 h 47"/>
                  <a:gd name="T40" fmla="*/ 35 w 39"/>
                  <a:gd name="T41" fmla="*/ 18 h 47"/>
                  <a:gd name="T42" fmla="*/ 38 w 39"/>
                  <a:gd name="T43" fmla="*/ 10 h 47"/>
                  <a:gd name="T44" fmla="*/ 39 w 39"/>
                  <a:gd name="T45" fmla="*/ 5 h 47"/>
                  <a:gd name="T46" fmla="*/ 0 w 3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9"/>
                  <a:gd name="T73" fmla="*/ 0 h 47"/>
                  <a:gd name="T74" fmla="*/ 39 w 3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9" h="47">
                    <a:moveTo>
                      <a:pt x="0" y="0"/>
                    </a:moveTo>
                    <a:lnTo>
                      <a:pt x="0" y="2"/>
                    </a:lnTo>
                    <a:lnTo>
                      <a:pt x="37" y="8"/>
                    </a:lnTo>
                    <a:lnTo>
                      <a:pt x="36" y="10"/>
                    </a:lnTo>
                    <a:lnTo>
                      <a:pt x="35" y="11"/>
                    </a:lnTo>
                    <a:lnTo>
                      <a:pt x="30" y="18"/>
                    </a:lnTo>
                    <a:lnTo>
                      <a:pt x="28" y="21"/>
                    </a:lnTo>
                    <a:lnTo>
                      <a:pt x="24" y="26"/>
                    </a:lnTo>
                    <a:lnTo>
                      <a:pt x="14" y="36"/>
                    </a:lnTo>
                    <a:lnTo>
                      <a:pt x="7" y="40"/>
                    </a:lnTo>
                    <a:lnTo>
                      <a:pt x="2" y="43"/>
                    </a:lnTo>
                    <a:lnTo>
                      <a:pt x="1" y="44"/>
                    </a:lnTo>
                    <a:lnTo>
                      <a:pt x="1" y="46"/>
                    </a:lnTo>
                    <a:lnTo>
                      <a:pt x="1" y="47"/>
                    </a:lnTo>
                    <a:lnTo>
                      <a:pt x="9" y="43"/>
                    </a:lnTo>
                    <a:lnTo>
                      <a:pt x="14" y="40"/>
                    </a:lnTo>
                    <a:lnTo>
                      <a:pt x="17" y="38"/>
                    </a:lnTo>
                    <a:lnTo>
                      <a:pt x="27" y="28"/>
                    </a:lnTo>
                    <a:lnTo>
                      <a:pt x="30" y="24"/>
                    </a:lnTo>
                    <a:lnTo>
                      <a:pt x="32" y="20"/>
                    </a:lnTo>
                    <a:lnTo>
                      <a:pt x="35" y="18"/>
                    </a:lnTo>
                    <a:lnTo>
                      <a:pt x="38" y="10"/>
                    </a:lnTo>
                    <a:lnTo>
                      <a:pt x="39"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2" name="Freeform 1970"/>
              <p:cNvSpPr>
                <a:spLocks/>
              </p:cNvSpPr>
              <p:nvPr/>
            </p:nvSpPr>
            <p:spPr bwMode="auto">
              <a:xfrm>
                <a:off x="1759" y="3188"/>
                <a:ext cx="30" cy="9"/>
              </a:xfrm>
              <a:custGeom>
                <a:avLst/>
                <a:gdLst>
                  <a:gd name="T0" fmla="*/ 59 w 60"/>
                  <a:gd name="T1" fmla="*/ 0 h 19"/>
                  <a:gd name="T2" fmla="*/ 52 w 60"/>
                  <a:gd name="T3" fmla="*/ 4 h 19"/>
                  <a:gd name="T4" fmla="*/ 52 w 60"/>
                  <a:gd name="T5" fmla="*/ 4 h 19"/>
                  <a:gd name="T6" fmla="*/ 49 w 60"/>
                  <a:gd name="T7" fmla="*/ 5 h 19"/>
                  <a:gd name="T8" fmla="*/ 43 w 60"/>
                  <a:gd name="T9" fmla="*/ 7 h 19"/>
                  <a:gd name="T10" fmla="*/ 38 w 60"/>
                  <a:gd name="T11" fmla="*/ 10 h 19"/>
                  <a:gd name="T12" fmla="*/ 27 w 60"/>
                  <a:gd name="T13" fmla="*/ 12 h 19"/>
                  <a:gd name="T14" fmla="*/ 23 w 60"/>
                  <a:gd name="T15" fmla="*/ 13 h 19"/>
                  <a:gd name="T16" fmla="*/ 21 w 60"/>
                  <a:gd name="T17" fmla="*/ 13 h 19"/>
                  <a:gd name="T18" fmla="*/ 0 w 60"/>
                  <a:gd name="T19" fmla="*/ 17 h 19"/>
                  <a:gd name="T20" fmla="*/ 0 w 60"/>
                  <a:gd name="T21" fmla="*/ 18 h 19"/>
                  <a:gd name="T22" fmla="*/ 0 w 60"/>
                  <a:gd name="T23" fmla="*/ 19 h 19"/>
                  <a:gd name="T24" fmla="*/ 8 w 60"/>
                  <a:gd name="T25" fmla="*/ 18 h 19"/>
                  <a:gd name="T26" fmla="*/ 17 w 60"/>
                  <a:gd name="T27" fmla="*/ 18 h 19"/>
                  <a:gd name="T28" fmla="*/ 27 w 60"/>
                  <a:gd name="T29" fmla="*/ 14 h 19"/>
                  <a:gd name="T30" fmla="*/ 38 w 60"/>
                  <a:gd name="T31" fmla="*/ 12 h 19"/>
                  <a:gd name="T32" fmla="*/ 43 w 60"/>
                  <a:gd name="T33" fmla="*/ 10 h 19"/>
                  <a:gd name="T34" fmla="*/ 49 w 60"/>
                  <a:gd name="T35" fmla="*/ 7 h 19"/>
                  <a:gd name="T36" fmla="*/ 55 w 60"/>
                  <a:gd name="T37" fmla="*/ 6 h 19"/>
                  <a:gd name="T38" fmla="*/ 60 w 60"/>
                  <a:gd name="T39" fmla="*/ 3 h 19"/>
                  <a:gd name="T40" fmla="*/ 59 w 60"/>
                  <a:gd name="T41" fmla="*/ 2 h 19"/>
                  <a:gd name="T42" fmla="*/ 59 w 60"/>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
                  <a:gd name="T67" fmla="*/ 0 h 19"/>
                  <a:gd name="T68" fmla="*/ 60 w 60"/>
                  <a:gd name="T69" fmla="*/ 19 h 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 h="19">
                    <a:moveTo>
                      <a:pt x="59" y="0"/>
                    </a:moveTo>
                    <a:lnTo>
                      <a:pt x="52" y="4"/>
                    </a:lnTo>
                    <a:lnTo>
                      <a:pt x="49" y="5"/>
                    </a:lnTo>
                    <a:lnTo>
                      <a:pt x="43" y="7"/>
                    </a:lnTo>
                    <a:lnTo>
                      <a:pt x="38" y="10"/>
                    </a:lnTo>
                    <a:lnTo>
                      <a:pt x="27" y="12"/>
                    </a:lnTo>
                    <a:lnTo>
                      <a:pt x="23" y="13"/>
                    </a:lnTo>
                    <a:lnTo>
                      <a:pt x="21" y="13"/>
                    </a:lnTo>
                    <a:lnTo>
                      <a:pt x="0" y="17"/>
                    </a:lnTo>
                    <a:lnTo>
                      <a:pt x="0" y="18"/>
                    </a:lnTo>
                    <a:lnTo>
                      <a:pt x="0" y="19"/>
                    </a:lnTo>
                    <a:lnTo>
                      <a:pt x="8" y="18"/>
                    </a:lnTo>
                    <a:lnTo>
                      <a:pt x="17" y="18"/>
                    </a:lnTo>
                    <a:lnTo>
                      <a:pt x="27" y="14"/>
                    </a:lnTo>
                    <a:lnTo>
                      <a:pt x="38" y="12"/>
                    </a:lnTo>
                    <a:lnTo>
                      <a:pt x="43" y="10"/>
                    </a:lnTo>
                    <a:lnTo>
                      <a:pt x="49" y="7"/>
                    </a:lnTo>
                    <a:lnTo>
                      <a:pt x="55" y="6"/>
                    </a:lnTo>
                    <a:lnTo>
                      <a:pt x="60" y="3"/>
                    </a:lnTo>
                    <a:lnTo>
                      <a:pt x="59" y="2"/>
                    </a:lnTo>
                    <a:lnTo>
                      <a:pt x="5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3" name="Freeform 1971"/>
              <p:cNvSpPr>
                <a:spLocks/>
              </p:cNvSpPr>
              <p:nvPr/>
            </p:nvSpPr>
            <p:spPr bwMode="auto">
              <a:xfrm>
                <a:off x="1748" y="3196"/>
                <a:ext cx="11" cy="2"/>
              </a:xfrm>
              <a:custGeom>
                <a:avLst/>
                <a:gdLst>
                  <a:gd name="T0" fmla="*/ 21 w 21"/>
                  <a:gd name="T1" fmla="*/ 3 h 5"/>
                  <a:gd name="T2" fmla="*/ 21 w 21"/>
                  <a:gd name="T3" fmla="*/ 0 h 5"/>
                  <a:gd name="T4" fmla="*/ 16 w 21"/>
                  <a:gd name="T5" fmla="*/ 0 h 5"/>
                  <a:gd name="T6" fmla="*/ 0 w 21"/>
                  <a:gd name="T7" fmla="*/ 3 h 5"/>
                  <a:gd name="T8" fmla="*/ 0 w 21"/>
                  <a:gd name="T9" fmla="*/ 5 h 5"/>
                  <a:gd name="T10" fmla="*/ 1 w 21"/>
                  <a:gd name="T11" fmla="*/ 5 h 5"/>
                  <a:gd name="T12" fmla="*/ 14 w 21"/>
                  <a:gd name="T13" fmla="*/ 5 h 5"/>
                  <a:gd name="T14" fmla="*/ 21 w 21"/>
                  <a:gd name="T15" fmla="*/ 4 h 5"/>
                  <a:gd name="T16" fmla="*/ 21 w 21"/>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
                  <a:gd name="T29" fmla="*/ 21 w 21"/>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
                    <a:moveTo>
                      <a:pt x="21" y="3"/>
                    </a:moveTo>
                    <a:lnTo>
                      <a:pt x="21" y="0"/>
                    </a:lnTo>
                    <a:lnTo>
                      <a:pt x="16" y="0"/>
                    </a:lnTo>
                    <a:lnTo>
                      <a:pt x="0" y="3"/>
                    </a:lnTo>
                    <a:lnTo>
                      <a:pt x="0" y="5"/>
                    </a:lnTo>
                    <a:lnTo>
                      <a:pt x="1" y="5"/>
                    </a:lnTo>
                    <a:lnTo>
                      <a:pt x="14" y="5"/>
                    </a:lnTo>
                    <a:lnTo>
                      <a:pt x="21" y="4"/>
                    </a:lnTo>
                    <a:lnTo>
                      <a:pt x="2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4" name="Freeform 1972"/>
              <p:cNvSpPr>
                <a:spLocks/>
              </p:cNvSpPr>
              <p:nvPr/>
            </p:nvSpPr>
            <p:spPr bwMode="auto">
              <a:xfrm>
                <a:off x="1745" y="3196"/>
                <a:ext cx="3" cy="2"/>
              </a:xfrm>
              <a:custGeom>
                <a:avLst/>
                <a:gdLst>
                  <a:gd name="T0" fmla="*/ 7 w 7"/>
                  <a:gd name="T1" fmla="*/ 1 h 3"/>
                  <a:gd name="T2" fmla="*/ 0 w 7"/>
                  <a:gd name="T3" fmla="*/ 0 h 3"/>
                  <a:gd name="T4" fmla="*/ 0 w 7"/>
                  <a:gd name="T5" fmla="*/ 1 h 3"/>
                  <a:gd name="T6" fmla="*/ 0 w 7"/>
                  <a:gd name="T7" fmla="*/ 2 h 3"/>
                  <a:gd name="T8" fmla="*/ 7 w 7"/>
                  <a:gd name="T9" fmla="*/ 3 h 3"/>
                  <a:gd name="T10" fmla="*/ 7 w 7"/>
                  <a:gd name="T11" fmla="*/ 1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7" y="1"/>
                    </a:moveTo>
                    <a:lnTo>
                      <a:pt x="0" y="0"/>
                    </a:lnTo>
                    <a:lnTo>
                      <a:pt x="0" y="1"/>
                    </a:lnTo>
                    <a:lnTo>
                      <a:pt x="0" y="2"/>
                    </a:lnTo>
                    <a:lnTo>
                      <a:pt x="7" y="3"/>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5" name="Freeform 1973"/>
              <p:cNvSpPr>
                <a:spLocks/>
              </p:cNvSpPr>
              <p:nvPr/>
            </p:nvSpPr>
            <p:spPr bwMode="auto">
              <a:xfrm>
                <a:off x="1738" y="3196"/>
                <a:ext cx="7" cy="2"/>
              </a:xfrm>
              <a:custGeom>
                <a:avLst/>
                <a:gdLst>
                  <a:gd name="T0" fmla="*/ 14 w 14"/>
                  <a:gd name="T1" fmla="*/ 2 h 5"/>
                  <a:gd name="T2" fmla="*/ 7 w 14"/>
                  <a:gd name="T3" fmla="*/ 0 h 5"/>
                  <a:gd name="T4" fmla="*/ 0 w 14"/>
                  <a:gd name="T5" fmla="*/ 0 h 5"/>
                  <a:gd name="T6" fmla="*/ 0 w 14"/>
                  <a:gd name="T7" fmla="*/ 3 h 5"/>
                  <a:gd name="T8" fmla="*/ 0 w 14"/>
                  <a:gd name="T9" fmla="*/ 5 h 5"/>
                  <a:gd name="T10" fmla="*/ 14 w 14"/>
                  <a:gd name="T11" fmla="*/ 5 h 5"/>
                  <a:gd name="T12" fmla="*/ 14 w 14"/>
                  <a:gd name="T13" fmla="*/ 3 h 5"/>
                  <a:gd name="T14" fmla="*/ 14 w 1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14" y="2"/>
                    </a:moveTo>
                    <a:lnTo>
                      <a:pt x="7" y="0"/>
                    </a:lnTo>
                    <a:lnTo>
                      <a:pt x="0" y="0"/>
                    </a:lnTo>
                    <a:lnTo>
                      <a:pt x="0" y="3"/>
                    </a:lnTo>
                    <a:lnTo>
                      <a:pt x="0" y="5"/>
                    </a:lnTo>
                    <a:lnTo>
                      <a:pt x="14" y="5"/>
                    </a:lnTo>
                    <a:lnTo>
                      <a:pt x="14" y="3"/>
                    </a:lnTo>
                    <a:lnTo>
                      <a:pt x="1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6" name="Freeform 1974"/>
              <p:cNvSpPr>
                <a:spLocks/>
              </p:cNvSpPr>
              <p:nvPr/>
            </p:nvSpPr>
            <p:spPr bwMode="auto">
              <a:xfrm>
                <a:off x="1734" y="3196"/>
                <a:ext cx="7" cy="2"/>
              </a:xfrm>
              <a:custGeom>
                <a:avLst/>
                <a:gdLst>
                  <a:gd name="T0" fmla="*/ 7 w 14"/>
                  <a:gd name="T1" fmla="*/ 3 h 5"/>
                  <a:gd name="T2" fmla="*/ 7 w 14"/>
                  <a:gd name="T3" fmla="*/ 2 h 5"/>
                  <a:gd name="T4" fmla="*/ 0 w 14"/>
                  <a:gd name="T5" fmla="*/ 0 h 5"/>
                  <a:gd name="T6" fmla="*/ 0 w 14"/>
                  <a:gd name="T7" fmla="*/ 2 h 5"/>
                  <a:gd name="T8" fmla="*/ 0 w 14"/>
                  <a:gd name="T9" fmla="*/ 3 h 5"/>
                  <a:gd name="T10" fmla="*/ 14 w 14"/>
                  <a:gd name="T11" fmla="*/ 5 h 5"/>
                  <a:gd name="T12" fmla="*/ 7 w 14"/>
                  <a:gd name="T13" fmla="*/ 5 h 5"/>
                  <a:gd name="T14" fmla="*/ 7 w 1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7" y="3"/>
                    </a:moveTo>
                    <a:lnTo>
                      <a:pt x="7" y="2"/>
                    </a:lnTo>
                    <a:lnTo>
                      <a:pt x="0" y="0"/>
                    </a:lnTo>
                    <a:lnTo>
                      <a:pt x="0" y="2"/>
                    </a:lnTo>
                    <a:lnTo>
                      <a:pt x="0" y="3"/>
                    </a:lnTo>
                    <a:lnTo>
                      <a:pt x="14" y="5"/>
                    </a:lnTo>
                    <a:lnTo>
                      <a:pt x="7" y="5"/>
                    </a:ln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7" name="Freeform 1975"/>
              <p:cNvSpPr>
                <a:spLocks/>
              </p:cNvSpPr>
              <p:nvPr/>
            </p:nvSpPr>
            <p:spPr bwMode="auto">
              <a:xfrm>
                <a:off x="1709" y="3191"/>
                <a:ext cx="25" cy="6"/>
              </a:xfrm>
              <a:custGeom>
                <a:avLst/>
                <a:gdLst>
                  <a:gd name="T0" fmla="*/ 52 w 52"/>
                  <a:gd name="T1" fmla="*/ 10 h 14"/>
                  <a:gd name="T2" fmla="*/ 45 w 52"/>
                  <a:gd name="T3" fmla="*/ 9 h 14"/>
                  <a:gd name="T4" fmla="*/ 40 w 52"/>
                  <a:gd name="T5" fmla="*/ 9 h 14"/>
                  <a:gd name="T6" fmla="*/ 39 w 52"/>
                  <a:gd name="T7" fmla="*/ 9 h 14"/>
                  <a:gd name="T8" fmla="*/ 32 w 52"/>
                  <a:gd name="T9" fmla="*/ 8 h 14"/>
                  <a:gd name="T10" fmla="*/ 21 w 52"/>
                  <a:gd name="T11" fmla="*/ 6 h 14"/>
                  <a:gd name="T12" fmla="*/ 16 w 52"/>
                  <a:gd name="T13" fmla="*/ 5 h 14"/>
                  <a:gd name="T14" fmla="*/ 6 w 52"/>
                  <a:gd name="T15" fmla="*/ 2 h 14"/>
                  <a:gd name="T16" fmla="*/ 2 w 52"/>
                  <a:gd name="T17" fmla="*/ 0 h 14"/>
                  <a:gd name="T18" fmla="*/ 1 w 52"/>
                  <a:gd name="T19" fmla="*/ 1 h 14"/>
                  <a:gd name="T20" fmla="*/ 0 w 52"/>
                  <a:gd name="T21" fmla="*/ 2 h 14"/>
                  <a:gd name="T22" fmla="*/ 3 w 52"/>
                  <a:gd name="T23" fmla="*/ 5 h 14"/>
                  <a:gd name="T24" fmla="*/ 16 w 52"/>
                  <a:gd name="T25" fmla="*/ 7 h 14"/>
                  <a:gd name="T26" fmla="*/ 21 w 52"/>
                  <a:gd name="T27" fmla="*/ 8 h 14"/>
                  <a:gd name="T28" fmla="*/ 32 w 52"/>
                  <a:gd name="T29" fmla="*/ 10 h 14"/>
                  <a:gd name="T30" fmla="*/ 39 w 52"/>
                  <a:gd name="T31" fmla="*/ 12 h 14"/>
                  <a:gd name="T32" fmla="*/ 51 w 52"/>
                  <a:gd name="T33" fmla="*/ 14 h 14"/>
                  <a:gd name="T34" fmla="*/ 52 w 52"/>
                  <a:gd name="T35" fmla="*/ 14 h 14"/>
                  <a:gd name="T36" fmla="*/ 52 w 52"/>
                  <a:gd name="T37" fmla="*/ 12 h 14"/>
                  <a:gd name="T38" fmla="*/ 52 w 52"/>
                  <a:gd name="T39" fmla="*/ 1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
                  <a:gd name="T61" fmla="*/ 0 h 14"/>
                  <a:gd name="T62" fmla="*/ 52 w 52"/>
                  <a:gd name="T63" fmla="*/ 14 h 1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 h="14">
                    <a:moveTo>
                      <a:pt x="52" y="10"/>
                    </a:moveTo>
                    <a:lnTo>
                      <a:pt x="45" y="9"/>
                    </a:lnTo>
                    <a:lnTo>
                      <a:pt x="40" y="9"/>
                    </a:lnTo>
                    <a:lnTo>
                      <a:pt x="39" y="9"/>
                    </a:lnTo>
                    <a:lnTo>
                      <a:pt x="32" y="8"/>
                    </a:lnTo>
                    <a:lnTo>
                      <a:pt x="21" y="6"/>
                    </a:lnTo>
                    <a:lnTo>
                      <a:pt x="16" y="5"/>
                    </a:lnTo>
                    <a:lnTo>
                      <a:pt x="6" y="2"/>
                    </a:lnTo>
                    <a:lnTo>
                      <a:pt x="2" y="0"/>
                    </a:lnTo>
                    <a:lnTo>
                      <a:pt x="1" y="1"/>
                    </a:lnTo>
                    <a:lnTo>
                      <a:pt x="0" y="2"/>
                    </a:lnTo>
                    <a:lnTo>
                      <a:pt x="3" y="5"/>
                    </a:lnTo>
                    <a:lnTo>
                      <a:pt x="16" y="7"/>
                    </a:lnTo>
                    <a:lnTo>
                      <a:pt x="21" y="8"/>
                    </a:lnTo>
                    <a:lnTo>
                      <a:pt x="32" y="10"/>
                    </a:lnTo>
                    <a:lnTo>
                      <a:pt x="39" y="12"/>
                    </a:lnTo>
                    <a:lnTo>
                      <a:pt x="51" y="14"/>
                    </a:lnTo>
                    <a:lnTo>
                      <a:pt x="52" y="14"/>
                    </a:lnTo>
                    <a:lnTo>
                      <a:pt x="52" y="12"/>
                    </a:lnTo>
                    <a:lnTo>
                      <a:pt x="5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8" name="Freeform 1976"/>
              <p:cNvSpPr>
                <a:spLocks/>
              </p:cNvSpPr>
              <p:nvPr/>
            </p:nvSpPr>
            <p:spPr bwMode="auto">
              <a:xfrm>
                <a:off x="1704" y="3188"/>
                <a:ext cx="7" cy="4"/>
              </a:xfrm>
              <a:custGeom>
                <a:avLst/>
                <a:gdLst>
                  <a:gd name="T0" fmla="*/ 10 w 14"/>
                  <a:gd name="T1" fmla="*/ 5 h 7"/>
                  <a:gd name="T2" fmla="*/ 14 w 14"/>
                  <a:gd name="T3" fmla="*/ 7 h 7"/>
                  <a:gd name="T4" fmla="*/ 0 w 14"/>
                  <a:gd name="T5" fmla="*/ 0 h 7"/>
                  <a:gd name="T6" fmla="*/ 0 w 14"/>
                  <a:gd name="T7" fmla="*/ 2 h 7"/>
                  <a:gd name="T8" fmla="*/ 0 w 14"/>
                  <a:gd name="T9" fmla="*/ 3 h 7"/>
                  <a:gd name="T10" fmla="*/ 9 w 14"/>
                  <a:gd name="T11" fmla="*/ 7 h 7"/>
                  <a:gd name="T12" fmla="*/ 9 w 14"/>
                  <a:gd name="T13" fmla="*/ 6 h 7"/>
                  <a:gd name="T14" fmla="*/ 10 w 14"/>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7"/>
                  <a:gd name="T26" fmla="*/ 14 w 1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7">
                    <a:moveTo>
                      <a:pt x="10" y="5"/>
                    </a:moveTo>
                    <a:lnTo>
                      <a:pt x="14" y="7"/>
                    </a:lnTo>
                    <a:lnTo>
                      <a:pt x="0" y="0"/>
                    </a:lnTo>
                    <a:lnTo>
                      <a:pt x="0" y="2"/>
                    </a:lnTo>
                    <a:lnTo>
                      <a:pt x="0" y="3"/>
                    </a:lnTo>
                    <a:lnTo>
                      <a:pt x="9" y="7"/>
                    </a:lnTo>
                    <a:lnTo>
                      <a:pt x="9" y="6"/>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89" name="Freeform 1977"/>
              <p:cNvSpPr>
                <a:spLocks/>
              </p:cNvSpPr>
              <p:nvPr/>
            </p:nvSpPr>
            <p:spPr bwMode="auto">
              <a:xfrm>
                <a:off x="1702" y="3187"/>
                <a:ext cx="3" cy="2"/>
              </a:xfrm>
              <a:custGeom>
                <a:avLst/>
                <a:gdLst>
                  <a:gd name="T0" fmla="*/ 5 w 6"/>
                  <a:gd name="T1" fmla="*/ 4 h 5"/>
                  <a:gd name="T2" fmla="*/ 6 w 6"/>
                  <a:gd name="T3" fmla="*/ 2 h 5"/>
                  <a:gd name="T4" fmla="*/ 3 w 6"/>
                  <a:gd name="T5" fmla="*/ 0 h 5"/>
                  <a:gd name="T6" fmla="*/ 1 w 6"/>
                  <a:gd name="T7" fmla="*/ 1 h 5"/>
                  <a:gd name="T8" fmla="*/ 0 w 6"/>
                  <a:gd name="T9" fmla="*/ 2 h 5"/>
                  <a:gd name="T10" fmla="*/ 0 w 6"/>
                  <a:gd name="T11" fmla="*/ 2 h 5"/>
                  <a:gd name="T12" fmla="*/ 5 w 6"/>
                  <a:gd name="T13" fmla="*/ 5 h 5"/>
                  <a:gd name="T14" fmla="*/ 5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4"/>
                    </a:moveTo>
                    <a:lnTo>
                      <a:pt x="6" y="2"/>
                    </a:lnTo>
                    <a:lnTo>
                      <a:pt x="3" y="0"/>
                    </a:lnTo>
                    <a:lnTo>
                      <a:pt x="1" y="1"/>
                    </a:lnTo>
                    <a:lnTo>
                      <a:pt x="0" y="2"/>
                    </a:lnTo>
                    <a:lnTo>
                      <a:pt x="5" y="5"/>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0" name="Freeform 1978"/>
              <p:cNvSpPr>
                <a:spLocks/>
              </p:cNvSpPr>
              <p:nvPr/>
            </p:nvSpPr>
            <p:spPr bwMode="auto">
              <a:xfrm>
                <a:off x="1681" y="3119"/>
                <a:ext cx="24" cy="69"/>
              </a:xfrm>
              <a:custGeom>
                <a:avLst/>
                <a:gdLst>
                  <a:gd name="T0" fmla="*/ 47 w 47"/>
                  <a:gd name="T1" fmla="*/ 139 h 139"/>
                  <a:gd name="T2" fmla="*/ 36 w 47"/>
                  <a:gd name="T3" fmla="*/ 131 h 139"/>
                  <a:gd name="T4" fmla="*/ 29 w 47"/>
                  <a:gd name="T5" fmla="*/ 126 h 139"/>
                  <a:gd name="T6" fmla="*/ 23 w 47"/>
                  <a:gd name="T7" fmla="*/ 120 h 139"/>
                  <a:gd name="T8" fmla="*/ 17 w 47"/>
                  <a:gd name="T9" fmla="*/ 113 h 139"/>
                  <a:gd name="T10" fmla="*/ 14 w 47"/>
                  <a:gd name="T11" fmla="*/ 105 h 139"/>
                  <a:gd name="T12" fmla="*/ 8 w 47"/>
                  <a:gd name="T13" fmla="*/ 96 h 139"/>
                  <a:gd name="T14" fmla="*/ 4 w 47"/>
                  <a:gd name="T15" fmla="*/ 84 h 139"/>
                  <a:gd name="T16" fmla="*/ 3 w 47"/>
                  <a:gd name="T17" fmla="*/ 71 h 139"/>
                  <a:gd name="T18" fmla="*/ 3 w 47"/>
                  <a:gd name="T19" fmla="*/ 63 h 139"/>
                  <a:gd name="T20" fmla="*/ 4 w 47"/>
                  <a:gd name="T21" fmla="*/ 51 h 139"/>
                  <a:gd name="T22" fmla="*/ 8 w 47"/>
                  <a:gd name="T23" fmla="*/ 39 h 139"/>
                  <a:gd name="T24" fmla="*/ 11 w 47"/>
                  <a:gd name="T25" fmla="*/ 33 h 139"/>
                  <a:gd name="T26" fmla="*/ 29 w 47"/>
                  <a:gd name="T27" fmla="*/ 13 h 139"/>
                  <a:gd name="T28" fmla="*/ 40 w 47"/>
                  <a:gd name="T29" fmla="*/ 5 h 139"/>
                  <a:gd name="T30" fmla="*/ 42 w 47"/>
                  <a:gd name="T31" fmla="*/ 1 h 139"/>
                  <a:gd name="T32" fmla="*/ 38 w 47"/>
                  <a:gd name="T33" fmla="*/ 2 h 139"/>
                  <a:gd name="T34" fmla="*/ 26 w 47"/>
                  <a:gd name="T35" fmla="*/ 10 h 139"/>
                  <a:gd name="T36" fmla="*/ 9 w 47"/>
                  <a:gd name="T37" fmla="*/ 30 h 139"/>
                  <a:gd name="T38" fmla="*/ 6 w 47"/>
                  <a:gd name="T39" fmla="*/ 39 h 139"/>
                  <a:gd name="T40" fmla="*/ 2 w 47"/>
                  <a:gd name="T41" fmla="*/ 51 h 139"/>
                  <a:gd name="T42" fmla="*/ 1 w 47"/>
                  <a:gd name="T43" fmla="*/ 63 h 139"/>
                  <a:gd name="T44" fmla="*/ 1 w 47"/>
                  <a:gd name="T45" fmla="*/ 71 h 139"/>
                  <a:gd name="T46" fmla="*/ 2 w 47"/>
                  <a:gd name="T47" fmla="*/ 84 h 139"/>
                  <a:gd name="T48" fmla="*/ 6 w 47"/>
                  <a:gd name="T49" fmla="*/ 96 h 139"/>
                  <a:gd name="T50" fmla="*/ 11 w 47"/>
                  <a:gd name="T51" fmla="*/ 108 h 139"/>
                  <a:gd name="T52" fmla="*/ 16 w 47"/>
                  <a:gd name="T53" fmla="*/ 116 h 139"/>
                  <a:gd name="T54" fmla="*/ 21 w 47"/>
                  <a:gd name="T55" fmla="*/ 122 h 139"/>
                  <a:gd name="T56" fmla="*/ 26 w 47"/>
                  <a:gd name="T57" fmla="*/ 128 h 139"/>
                  <a:gd name="T58" fmla="*/ 33 w 47"/>
                  <a:gd name="T59" fmla="*/ 134 h 139"/>
                  <a:gd name="T60" fmla="*/ 42 w 47"/>
                  <a:gd name="T61" fmla="*/ 139 h 139"/>
                  <a:gd name="T62" fmla="*/ 44 w 47"/>
                  <a:gd name="T63" fmla="*/ 137 h 1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7"/>
                  <a:gd name="T97" fmla="*/ 0 h 139"/>
                  <a:gd name="T98" fmla="*/ 47 w 47"/>
                  <a:gd name="T99" fmla="*/ 139 h 1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7" h="139">
                    <a:moveTo>
                      <a:pt x="44" y="137"/>
                    </a:moveTo>
                    <a:lnTo>
                      <a:pt x="47" y="139"/>
                    </a:lnTo>
                    <a:lnTo>
                      <a:pt x="40" y="136"/>
                    </a:lnTo>
                    <a:lnTo>
                      <a:pt x="36" y="131"/>
                    </a:lnTo>
                    <a:lnTo>
                      <a:pt x="32" y="129"/>
                    </a:lnTo>
                    <a:lnTo>
                      <a:pt x="29" y="126"/>
                    </a:lnTo>
                    <a:lnTo>
                      <a:pt x="26" y="122"/>
                    </a:lnTo>
                    <a:lnTo>
                      <a:pt x="23" y="120"/>
                    </a:lnTo>
                    <a:lnTo>
                      <a:pt x="21" y="116"/>
                    </a:lnTo>
                    <a:lnTo>
                      <a:pt x="17" y="113"/>
                    </a:lnTo>
                    <a:lnTo>
                      <a:pt x="15" y="109"/>
                    </a:lnTo>
                    <a:lnTo>
                      <a:pt x="14" y="105"/>
                    </a:lnTo>
                    <a:lnTo>
                      <a:pt x="9" y="98"/>
                    </a:lnTo>
                    <a:lnTo>
                      <a:pt x="8" y="96"/>
                    </a:lnTo>
                    <a:lnTo>
                      <a:pt x="7" y="91"/>
                    </a:lnTo>
                    <a:lnTo>
                      <a:pt x="4" y="84"/>
                    </a:lnTo>
                    <a:lnTo>
                      <a:pt x="3" y="80"/>
                    </a:lnTo>
                    <a:lnTo>
                      <a:pt x="3" y="71"/>
                    </a:lnTo>
                    <a:lnTo>
                      <a:pt x="2" y="68"/>
                    </a:lnTo>
                    <a:lnTo>
                      <a:pt x="3" y="63"/>
                    </a:lnTo>
                    <a:lnTo>
                      <a:pt x="3" y="54"/>
                    </a:lnTo>
                    <a:lnTo>
                      <a:pt x="4" y="51"/>
                    </a:lnTo>
                    <a:lnTo>
                      <a:pt x="6" y="46"/>
                    </a:lnTo>
                    <a:lnTo>
                      <a:pt x="8" y="39"/>
                    </a:lnTo>
                    <a:lnTo>
                      <a:pt x="10" y="35"/>
                    </a:lnTo>
                    <a:lnTo>
                      <a:pt x="11" y="33"/>
                    </a:lnTo>
                    <a:lnTo>
                      <a:pt x="16" y="25"/>
                    </a:lnTo>
                    <a:lnTo>
                      <a:pt x="29" y="13"/>
                    </a:lnTo>
                    <a:lnTo>
                      <a:pt x="36" y="8"/>
                    </a:lnTo>
                    <a:lnTo>
                      <a:pt x="40" y="5"/>
                    </a:lnTo>
                    <a:lnTo>
                      <a:pt x="44" y="2"/>
                    </a:lnTo>
                    <a:lnTo>
                      <a:pt x="42" y="1"/>
                    </a:lnTo>
                    <a:lnTo>
                      <a:pt x="41" y="0"/>
                    </a:lnTo>
                    <a:lnTo>
                      <a:pt x="38" y="2"/>
                    </a:lnTo>
                    <a:lnTo>
                      <a:pt x="33" y="6"/>
                    </a:lnTo>
                    <a:lnTo>
                      <a:pt x="26" y="10"/>
                    </a:lnTo>
                    <a:lnTo>
                      <a:pt x="14" y="23"/>
                    </a:lnTo>
                    <a:lnTo>
                      <a:pt x="9" y="30"/>
                    </a:lnTo>
                    <a:lnTo>
                      <a:pt x="8" y="35"/>
                    </a:lnTo>
                    <a:lnTo>
                      <a:pt x="6" y="39"/>
                    </a:lnTo>
                    <a:lnTo>
                      <a:pt x="3" y="46"/>
                    </a:lnTo>
                    <a:lnTo>
                      <a:pt x="2" y="51"/>
                    </a:lnTo>
                    <a:lnTo>
                      <a:pt x="1" y="54"/>
                    </a:lnTo>
                    <a:lnTo>
                      <a:pt x="1" y="63"/>
                    </a:lnTo>
                    <a:lnTo>
                      <a:pt x="0" y="68"/>
                    </a:lnTo>
                    <a:lnTo>
                      <a:pt x="1" y="71"/>
                    </a:lnTo>
                    <a:lnTo>
                      <a:pt x="1" y="80"/>
                    </a:lnTo>
                    <a:lnTo>
                      <a:pt x="2" y="84"/>
                    </a:lnTo>
                    <a:lnTo>
                      <a:pt x="4" y="91"/>
                    </a:lnTo>
                    <a:lnTo>
                      <a:pt x="6" y="96"/>
                    </a:lnTo>
                    <a:lnTo>
                      <a:pt x="7" y="101"/>
                    </a:lnTo>
                    <a:lnTo>
                      <a:pt x="11" y="108"/>
                    </a:lnTo>
                    <a:lnTo>
                      <a:pt x="13" y="109"/>
                    </a:lnTo>
                    <a:lnTo>
                      <a:pt x="16" y="116"/>
                    </a:lnTo>
                    <a:lnTo>
                      <a:pt x="18" y="119"/>
                    </a:lnTo>
                    <a:lnTo>
                      <a:pt x="21" y="122"/>
                    </a:lnTo>
                    <a:lnTo>
                      <a:pt x="24" y="124"/>
                    </a:lnTo>
                    <a:lnTo>
                      <a:pt x="26" y="128"/>
                    </a:lnTo>
                    <a:lnTo>
                      <a:pt x="30" y="131"/>
                    </a:lnTo>
                    <a:lnTo>
                      <a:pt x="33" y="134"/>
                    </a:lnTo>
                    <a:lnTo>
                      <a:pt x="36" y="136"/>
                    </a:lnTo>
                    <a:lnTo>
                      <a:pt x="42" y="139"/>
                    </a:lnTo>
                    <a:lnTo>
                      <a:pt x="42" y="138"/>
                    </a:lnTo>
                    <a:lnTo>
                      <a:pt x="44"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1" name="Freeform 1979"/>
              <p:cNvSpPr>
                <a:spLocks/>
              </p:cNvSpPr>
              <p:nvPr/>
            </p:nvSpPr>
            <p:spPr bwMode="auto">
              <a:xfrm>
                <a:off x="1700" y="3110"/>
                <a:ext cx="25" cy="10"/>
              </a:xfrm>
              <a:custGeom>
                <a:avLst/>
                <a:gdLst>
                  <a:gd name="T0" fmla="*/ 4 w 49"/>
                  <a:gd name="T1" fmla="*/ 17 h 18"/>
                  <a:gd name="T2" fmla="*/ 4 w 49"/>
                  <a:gd name="T3" fmla="*/ 18 h 18"/>
                  <a:gd name="T4" fmla="*/ 14 w 49"/>
                  <a:gd name="T5" fmla="*/ 14 h 18"/>
                  <a:gd name="T6" fmla="*/ 18 w 49"/>
                  <a:gd name="T7" fmla="*/ 13 h 18"/>
                  <a:gd name="T8" fmla="*/ 23 w 49"/>
                  <a:gd name="T9" fmla="*/ 10 h 18"/>
                  <a:gd name="T10" fmla="*/ 28 w 49"/>
                  <a:gd name="T11" fmla="*/ 9 h 18"/>
                  <a:gd name="T12" fmla="*/ 33 w 49"/>
                  <a:gd name="T13" fmla="*/ 7 h 18"/>
                  <a:gd name="T14" fmla="*/ 39 w 49"/>
                  <a:gd name="T15" fmla="*/ 6 h 18"/>
                  <a:gd name="T16" fmla="*/ 44 w 49"/>
                  <a:gd name="T17" fmla="*/ 5 h 18"/>
                  <a:gd name="T18" fmla="*/ 49 w 49"/>
                  <a:gd name="T19" fmla="*/ 2 h 18"/>
                  <a:gd name="T20" fmla="*/ 49 w 49"/>
                  <a:gd name="T21" fmla="*/ 0 h 18"/>
                  <a:gd name="T22" fmla="*/ 44 w 49"/>
                  <a:gd name="T23" fmla="*/ 2 h 18"/>
                  <a:gd name="T24" fmla="*/ 39 w 49"/>
                  <a:gd name="T25" fmla="*/ 3 h 18"/>
                  <a:gd name="T26" fmla="*/ 33 w 49"/>
                  <a:gd name="T27" fmla="*/ 5 h 18"/>
                  <a:gd name="T28" fmla="*/ 28 w 49"/>
                  <a:gd name="T29" fmla="*/ 7 h 18"/>
                  <a:gd name="T30" fmla="*/ 23 w 49"/>
                  <a:gd name="T31" fmla="*/ 8 h 18"/>
                  <a:gd name="T32" fmla="*/ 18 w 49"/>
                  <a:gd name="T33" fmla="*/ 10 h 18"/>
                  <a:gd name="T34" fmla="*/ 14 w 49"/>
                  <a:gd name="T35" fmla="*/ 11 h 18"/>
                  <a:gd name="T36" fmla="*/ 0 w 49"/>
                  <a:gd name="T37" fmla="*/ 18 h 18"/>
                  <a:gd name="T38" fmla="*/ 3 w 49"/>
                  <a:gd name="T39" fmla="*/ 16 h 18"/>
                  <a:gd name="T40" fmla="*/ 4 w 49"/>
                  <a:gd name="T41" fmla="*/ 17 h 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18"/>
                  <a:gd name="T65" fmla="*/ 49 w 49"/>
                  <a:gd name="T66" fmla="*/ 18 h 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18">
                    <a:moveTo>
                      <a:pt x="4" y="17"/>
                    </a:moveTo>
                    <a:lnTo>
                      <a:pt x="4" y="18"/>
                    </a:lnTo>
                    <a:lnTo>
                      <a:pt x="14" y="14"/>
                    </a:lnTo>
                    <a:lnTo>
                      <a:pt x="18" y="13"/>
                    </a:lnTo>
                    <a:lnTo>
                      <a:pt x="23" y="10"/>
                    </a:lnTo>
                    <a:lnTo>
                      <a:pt x="28" y="9"/>
                    </a:lnTo>
                    <a:lnTo>
                      <a:pt x="33" y="7"/>
                    </a:lnTo>
                    <a:lnTo>
                      <a:pt x="39" y="6"/>
                    </a:lnTo>
                    <a:lnTo>
                      <a:pt x="44" y="5"/>
                    </a:lnTo>
                    <a:lnTo>
                      <a:pt x="49" y="2"/>
                    </a:lnTo>
                    <a:lnTo>
                      <a:pt x="49" y="0"/>
                    </a:lnTo>
                    <a:lnTo>
                      <a:pt x="44" y="2"/>
                    </a:lnTo>
                    <a:lnTo>
                      <a:pt x="39" y="3"/>
                    </a:lnTo>
                    <a:lnTo>
                      <a:pt x="33" y="5"/>
                    </a:lnTo>
                    <a:lnTo>
                      <a:pt x="28" y="7"/>
                    </a:lnTo>
                    <a:lnTo>
                      <a:pt x="23" y="8"/>
                    </a:lnTo>
                    <a:lnTo>
                      <a:pt x="18" y="10"/>
                    </a:lnTo>
                    <a:lnTo>
                      <a:pt x="14" y="11"/>
                    </a:lnTo>
                    <a:lnTo>
                      <a:pt x="0" y="18"/>
                    </a:lnTo>
                    <a:lnTo>
                      <a:pt x="3" y="16"/>
                    </a:lnTo>
                    <a:lnTo>
                      <a:pt x="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2" name="Freeform 1980"/>
              <p:cNvSpPr>
                <a:spLocks/>
              </p:cNvSpPr>
              <p:nvPr/>
            </p:nvSpPr>
            <p:spPr bwMode="auto">
              <a:xfrm>
                <a:off x="1725" y="3109"/>
                <a:ext cx="65" cy="10"/>
              </a:xfrm>
              <a:custGeom>
                <a:avLst/>
                <a:gdLst>
                  <a:gd name="T0" fmla="*/ 0 w 129"/>
                  <a:gd name="T1" fmla="*/ 6 h 20"/>
                  <a:gd name="T2" fmla="*/ 6 w 129"/>
                  <a:gd name="T3" fmla="*/ 6 h 20"/>
                  <a:gd name="T4" fmla="*/ 23 w 129"/>
                  <a:gd name="T5" fmla="*/ 3 h 20"/>
                  <a:gd name="T6" fmla="*/ 68 w 129"/>
                  <a:gd name="T7" fmla="*/ 3 h 20"/>
                  <a:gd name="T8" fmla="*/ 75 w 129"/>
                  <a:gd name="T9" fmla="*/ 4 h 20"/>
                  <a:gd name="T10" fmla="*/ 81 w 129"/>
                  <a:gd name="T11" fmla="*/ 4 h 20"/>
                  <a:gd name="T12" fmla="*/ 88 w 129"/>
                  <a:gd name="T13" fmla="*/ 5 h 20"/>
                  <a:gd name="T14" fmla="*/ 100 w 129"/>
                  <a:gd name="T15" fmla="*/ 7 h 20"/>
                  <a:gd name="T16" fmla="*/ 104 w 129"/>
                  <a:gd name="T17" fmla="*/ 10 h 20"/>
                  <a:gd name="T18" fmla="*/ 110 w 129"/>
                  <a:gd name="T19" fmla="*/ 11 h 20"/>
                  <a:gd name="T20" fmla="*/ 119 w 129"/>
                  <a:gd name="T21" fmla="*/ 15 h 20"/>
                  <a:gd name="T22" fmla="*/ 123 w 129"/>
                  <a:gd name="T23" fmla="*/ 17 h 20"/>
                  <a:gd name="T24" fmla="*/ 127 w 129"/>
                  <a:gd name="T25" fmla="*/ 20 h 20"/>
                  <a:gd name="T26" fmla="*/ 128 w 129"/>
                  <a:gd name="T27" fmla="*/ 19 h 20"/>
                  <a:gd name="T28" fmla="*/ 129 w 129"/>
                  <a:gd name="T29" fmla="*/ 18 h 20"/>
                  <a:gd name="T30" fmla="*/ 127 w 129"/>
                  <a:gd name="T31" fmla="*/ 17 h 20"/>
                  <a:gd name="T32" fmla="*/ 119 w 129"/>
                  <a:gd name="T33" fmla="*/ 13 h 20"/>
                  <a:gd name="T34" fmla="*/ 110 w 129"/>
                  <a:gd name="T35" fmla="*/ 9 h 20"/>
                  <a:gd name="T36" fmla="*/ 104 w 129"/>
                  <a:gd name="T37" fmla="*/ 7 h 20"/>
                  <a:gd name="T38" fmla="*/ 100 w 129"/>
                  <a:gd name="T39" fmla="*/ 5 h 20"/>
                  <a:gd name="T40" fmla="*/ 88 w 129"/>
                  <a:gd name="T41" fmla="*/ 3 h 20"/>
                  <a:gd name="T42" fmla="*/ 81 w 129"/>
                  <a:gd name="T43" fmla="*/ 2 h 20"/>
                  <a:gd name="T44" fmla="*/ 75 w 129"/>
                  <a:gd name="T45" fmla="*/ 2 h 20"/>
                  <a:gd name="T46" fmla="*/ 68 w 129"/>
                  <a:gd name="T47" fmla="*/ 0 h 20"/>
                  <a:gd name="T48" fmla="*/ 23 w 129"/>
                  <a:gd name="T49" fmla="*/ 0 h 20"/>
                  <a:gd name="T50" fmla="*/ 6 w 129"/>
                  <a:gd name="T51" fmla="*/ 4 h 20"/>
                  <a:gd name="T52" fmla="*/ 0 w 129"/>
                  <a:gd name="T53" fmla="*/ 4 h 20"/>
                  <a:gd name="T54" fmla="*/ 0 w 129"/>
                  <a:gd name="T55" fmla="*/ 6 h 2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9"/>
                  <a:gd name="T85" fmla="*/ 0 h 20"/>
                  <a:gd name="T86" fmla="*/ 129 w 129"/>
                  <a:gd name="T87" fmla="*/ 20 h 2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9" h="20">
                    <a:moveTo>
                      <a:pt x="0" y="6"/>
                    </a:moveTo>
                    <a:lnTo>
                      <a:pt x="6" y="6"/>
                    </a:lnTo>
                    <a:lnTo>
                      <a:pt x="23" y="3"/>
                    </a:lnTo>
                    <a:lnTo>
                      <a:pt x="68" y="3"/>
                    </a:lnTo>
                    <a:lnTo>
                      <a:pt x="75" y="4"/>
                    </a:lnTo>
                    <a:lnTo>
                      <a:pt x="81" y="4"/>
                    </a:lnTo>
                    <a:lnTo>
                      <a:pt x="88" y="5"/>
                    </a:lnTo>
                    <a:lnTo>
                      <a:pt x="100" y="7"/>
                    </a:lnTo>
                    <a:lnTo>
                      <a:pt x="104" y="10"/>
                    </a:lnTo>
                    <a:lnTo>
                      <a:pt x="110" y="11"/>
                    </a:lnTo>
                    <a:lnTo>
                      <a:pt x="119" y="15"/>
                    </a:lnTo>
                    <a:lnTo>
                      <a:pt x="123" y="17"/>
                    </a:lnTo>
                    <a:lnTo>
                      <a:pt x="127" y="20"/>
                    </a:lnTo>
                    <a:lnTo>
                      <a:pt x="128" y="19"/>
                    </a:lnTo>
                    <a:lnTo>
                      <a:pt x="129" y="18"/>
                    </a:lnTo>
                    <a:lnTo>
                      <a:pt x="127" y="17"/>
                    </a:lnTo>
                    <a:lnTo>
                      <a:pt x="119" y="13"/>
                    </a:lnTo>
                    <a:lnTo>
                      <a:pt x="110" y="9"/>
                    </a:lnTo>
                    <a:lnTo>
                      <a:pt x="104" y="7"/>
                    </a:lnTo>
                    <a:lnTo>
                      <a:pt x="100" y="5"/>
                    </a:lnTo>
                    <a:lnTo>
                      <a:pt x="88" y="3"/>
                    </a:lnTo>
                    <a:lnTo>
                      <a:pt x="81" y="2"/>
                    </a:lnTo>
                    <a:lnTo>
                      <a:pt x="75" y="2"/>
                    </a:lnTo>
                    <a:lnTo>
                      <a:pt x="68" y="0"/>
                    </a:lnTo>
                    <a:lnTo>
                      <a:pt x="23" y="0"/>
                    </a:lnTo>
                    <a:lnTo>
                      <a:pt x="6" y="4"/>
                    </a:lnTo>
                    <a:lnTo>
                      <a:pt x="0" y="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3" name="Freeform 1981"/>
              <p:cNvSpPr>
                <a:spLocks/>
              </p:cNvSpPr>
              <p:nvPr/>
            </p:nvSpPr>
            <p:spPr bwMode="auto">
              <a:xfrm>
                <a:off x="1787" y="3117"/>
                <a:ext cx="18" cy="17"/>
              </a:xfrm>
              <a:custGeom>
                <a:avLst/>
                <a:gdLst>
                  <a:gd name="T0" fmla="*/ 3 w 37"/>
                  <a:gd name="T1" fmla="*/ 2 h 33"/>
                  <a:gd name="T2" fmla="*/ 0 w 37"/>
                  <a:gd name="T3" fmla="*/ 0 h 33"/>
                  <a:gd name="T4" fmla="*/ 11 w 37"/>
                  <a:gd name="T5" fmla="*/ 6 h 33"/>
                  <a:gd name="T6" fmla="*/ 19 w 37"/>
                  <a:gd name="T7" fmla="*/ 14 h 33"/>
                  <a:gd name="T8" fmla="*/ 23 w 37"/>
                  <a:gd name="T9" fmla="*/ 16 h 33"/>
                  <a:gd name="T10" fmla="*/ 25 w 37"/>
                  <a:gd name="T11" fmla="*/ 19 h 33"/>
                  <a:gd name="T12" fmla="*/ 29 w 37"/>
                  <a:gd name="T13" fmla="*/ 23 h 33"/>
                  <a:gd name="T14" fmla="*/ 33 w 37"/>
                  <a:gd name="T15" fmla="*/ 30 h 33"/>
                  <a:gd name="T16" fmla="*/ 34 w 37"/>
                  <a:gd name="T17" fmla="*/ 33 h 33"/>
                  <a:gd name="T18" fmla="*/ 37 w 37"/>
                  <a:gd name="T19" fmla="*/ 33 h 33"/>
                  <a:gd name="T20" fmla="*/ 35 w 37"/>
                  <a:gd name="T21" fmla="*/ 27 h 33"/>
                  <a:gd name="T22" fmla="*/ 31 w 37"/>
                  <a:gd name="T23" fmla="*/ 20 h 33"/>
                  <a:gd name="T24" fmla="*/ 27 w 37"/>
                  <a:gd name="T25" fmla="*/ 17 h 33"/>
                  <a:gd name="T26" fmla="*/ 25 w 37"/>
                  <a:gd name="T27" fmla="*/ 14 h 33"/>
                  <a:gd name="T28" fmla="*/ 22 w 37"/>
                  <a:gd name="T29" fmla="*/ 11 h 33"/>
                  <a:gd name="T30" fmla="*/ 16 w 37"/>
                  <a:gd name="T31" fmla="*/ 6 h 33"/>
                  <a:gd name="T32" fmla="*/ 4 w 37"/>
                  <a:gd name="T33" fmla="*/ 0 h 33"/>
                  <a:gd name="T34" fmla="*/ 4 w 37"/>
                  <a:gd name="T35" fmla="*/ 1 h 33"/>
                  <a:gd name="T36" fmla="*/ 3 w 37"/>
                  <a:gd name="T37" fmla="*/ 2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
                  <a:gd name="T58" fmla="*/ 0 h 33"/>
                  <a:gd name="T59" fmla="*/ 37 w 37"/>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 h="33">
                    <a:moveTo>
                      <a:pt x="3" y="2"/>
                    </a:moveTo>
                    <a:lnTo>
                      <a:pt x="0" y="0"/>
                    </a:lnTo>
                    <a:lnTo>
                      <a:pt x="11" y="6"/>
                    </a:lnTo>
                    <a:lnTo>
                      <a:pt x="19" y="14"/>
                    </a:lnTo>
                    <a:lnTo>
                      <a:pt x="23" y="16"/>
                    </a:lnTo>
                    <a:lnTo>
                      <a:pt x="25" y="19"/>
                    </a:lnTo>
                    <a:lnTo>
                      <a:pt x="29" y="23"/>
                    </a:lnTo>
                    <a:lnTo>
                      <a:pt x="33" y="30"/>
                    </a:lnTo>
                    <a:lnTo>
                      <a:pt x="34" y="33"/>
                    </a:lnTo>
                    <a:lnTo>
                      <a:pt x="37" y="33"/>
                    </a:lnTo>
                    <a:lnTo>
                      <a:pt x="35" y="27"/>
                    </a:lnTo>
                    <a:lnTo>
                      <a:pt x="31" y="20"/>
                    </a:lnTo>
                    <a:lnTo>
                      <a:pt x="27" y="17"/>
                    </a:lnTo>
                    <a:lnTo>
                      <a:pt x="25" y="14"/>
                    </a:lnTo>
                    <a:lnTo>
                      <a:pt x="22" y="11"/>
                    </a:lnTo>
                    <a:lnTo>
                      <a:pt x="16" y="6"/>
                    </a:lnTo>
                    <a:lnTo>
                      <a:pt x="4" y="0"/>
                    </a:lnTo>
                    <a:lnTo>
                      <a:pt x="4"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4" name="Freeform 1982"/>
              <p:cNvSpPr>
                <a:spLocks/>
              </p:cNvSpPr>
              <p:nvPr/>
            </p:nvSpPr>
            <p:spPr bwMode="auto">
              <a:xfrm>
                <a:off x="1784" y="3133"/>
                <a:ext cx="21" cy="5"/>
              </a:xfrm>
              <a:custGeom>
                <a:avLst/>
                <a:gdLst>
                  <a:gd name="T0" fmla="*/ 40 w 43"/>
                  <a:gd name="T1" fmla="*/ 2 h 9"/>
                  <a:gd name="T2" fmla="*/ 5 w 43"/>
                  <a:gd name="T3" fmla="*/ 7 h 9"/>
                  <a:gd name="T4" fmla="*/ 5 w 43"/>
                  <a:gd name="T5" fmla="*/ 3 h 9"/>
                  <a:gd name="T6" fmla="*/ 2 w 43"/>
                  <a:gd name="T7" fmla="*/ 0 h 9"/>
                  <a:gd name="T8" fmla="*/ 1 w 43"/>
                  <a:gd name="T9" fmla="*/ 1 h 9"/>
                  <a:gd name="T10" fmla="*/ 0 w 43"/>
                  <a:gd name="T11" fmla="*/ 2 h 9"/>
                  <a:gd name="T12" fmla="*/ 2 w 43"/>
                  <a:gd name="T13" fmla="*/ 7 h 9"/>
                  <a:gd name="T14" fmla="*/ 5 w 43"/>
                  <a:gd name="T15" fmla="*/ 9 h 9"/>
                  <a:gd name="T16" fmla="*/ 43 w 43"/>
                  <a:gd name="T17" fmla="*/ 2 h 9"/>
                  <a:gd name="T18" fmla="*/ 40 w 43"/>
                  <a:gd name="T19" fmla="*/ 2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9"/>
                  <a:gd name="T32" fmla="*/ 43 w 43"/>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9">
                    <a:moveTo>
                      <a:pt x="40" y="2"/>
                    </a:moveTo>
                    <a:lnTo>
                      <a:pt x="5" y="7"/>
                    </a:lnTo>
                    <a:lnTo>
                      <a:pt x="5" y="3"/>
                    </a:lnTo>
                    <a:lnTo>
                      <a:pt x="2" y="0"/>
                    </a:lnTo>
                    <a:lnTo>
                      <a:pt x="1" y="1"/>
                    </a:lnTo>
                    <a:lnTo>
                      <a:pt x="0" y="2"/>
                    </a:lnTo>
                    <a:lnTo>
                      <a:pt x="2" y="7"/>
                    </a:lnTo>
                    <a:lnTo>
                      <a:pt x="5" y="9"/>
                    </a:lnTo>
                    <a:lnTo>
                      <a:pt x="43" y="2"/>
                    </a:lnTo>
                    <a:lnTo>
                      <a:pt x="4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5" name="Freeform 1983"/>
              <p:cNvSpPr>
                <a:spLocks/>
              </p:cNvSpPr>
              <p:nvPr/>
            </p:nvSpPr>
            <p:spPr bwMode="auto">
              <a:xfrm>
                <a:off x="1783" y="3132"/>
                <a:ext cx="2" cy="4"/>
              </a:xfrm>
              <a:custGeom>
                <a:avLst/>
                <a:gdLst>
                  <a:gd name="T0" fmla="*/ 2 w 3"/>
                  <a:gd name="T1" fmla="*/ 2 h 7"/>
                  <a:gd name="T2" fmla="*/ 3 w 3"/>
                  <a:gd name="T3" fmla="*/ 2 h 7"/>
                  <a:gd name="T4" fmla="*/ 2 w 3"/>
                  <a:gd name="T5" fmla="*/ 0 h 7"/>
                  <a:gd name="T6" fmla="*/ 1 w 3"/>
                  <a:gd name="T7" fmla="*/ 0 h 7"/>
                  <a:gd name="T8" fmla="*/ 0 w 3"/>
                  <a:gd name="T9" fmla="*/ 0 h 7"/>
                  <a:gd name="T10" fmla="*/ 3 w 3"/>
                  <a:gd name="T11" fmla="*/ 7 h 7"/>
                  <a:gd name="T12" fmla="*/ 1 w 3"/>
                  <a:gd name="T13" fmla="*/ 3 h 7"/>
                  <a:gd name="T14" fmla="*/ 2 w 3"/>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2"/>
                    </a:moveTo>
                    <a:lnTo>
                      <a:pt x="3" y="2"/>
                    </a:lnTo>
                    <a:lnTo>
                      <a:pt x="2" y="0"/>
                    </a:lnTo>
                    <a:lnTo>
                      <a:pt x="1" y="0"/>
                    </a:lnTo>
                    <a:lnTo>
                      <a:pt x="0" y="0"/>
                    </a:lnTo>
                    <a:lnTo>
                      <a:pt x="3" y="7"/>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6" name="Freeform 1984"/>
              <p:cNvSpPr>
                <a:spLocks/>
              </p:cNvSpPr>
              <p:nvPr/>
            </p:nvSpPr>
            <p:spPr bwMode="auto">
              <a:xfrm>
                <a:off x="1777" y="3125"/>
                <a:ext cx="8" cy="8"/>
              </a:xfrm>
              <a:custGeom>
                <a:avLst/>
                <a:gdLst>
                  <a:gd name="T0" fmla="*/ 15 w 15"/>
                  <a:gd name="T1" fmla="*/ 14 h 15"/>
                  <a:gd name="T2" fmla="*/ 13 w 15"/>
                  <a:gd name="T3" fmla="*/ 9 h 15"/>
                  <a:gd name="T4" fmla="*/ 13 w 15"/>
                  <a:gd name="T5" fmla="*/ 9 h 15"/>
                  <a:gd name="T6" fmla="*/ 6 w 15"/>
                  <a:gd name="T7" fmla="*/ 2 h 15"/>
                  <a:gd name="T8" fmla="*/ 2 w 15"/>
                  <a:gd name="T9" fmla="*/ 0 h 15"/>
                  <a:gd name="T10" fmla="*/ 1 w 15"/>
                  <a:gd name="T11" fmla="*/ 1 h 15"/>
                  <a:gd name="T12" fmla="*/ 0 w 15"/>
                  <a:gd name="T13" fmla="*/ 2 h 15"/>
                  <a:gd name="T14" fmla="*/ 4 w 15"/>
                  <a:gd name="T15" fmla="*/ 4 h 15"/>
                  <a:gd name="T16" fmla="*/ 10 w 15"/>
                  <a:gd name="T17" fmla="*/ 11 h 15"/>
                  <a:gd name="T18" fmla="*/ 13 w 15"/>
                  <a:gd name="T19" fmla="*/ 15 h 15"/>
                  <a:gd name="T20" fmla="*/ 14 w 15"/>
                  <a:gd name="T21" fmla="*/ 14 h 15"/>
                  <a:gd name="T22" fmla="*/ 15 w 15"/>
                  <a:gd name="T23" fmla="*/ 14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5"/>
                  <a:gd name="T38" fmla="*/ 15 w 15"/>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5">
                    <a:moveTo>
                      <a:pt x="15" y="14"/>
                    </a:moveTo>
                    <a:lnTo>
                      <a:pt x="13" y="9"/>
                    </a:lnTo>
                    <a:lnTo>
                      <a:pt x="6" y="2"/>
                    </a:lnTo>
                    <a:lnTo>
                      <a:pt x="2" y="0"/>
                    </a:lnTo>
                    <a:lnTo>
                      <a:pt x="1" y="1"/>
                    </a:lnTo>
                    <a:lnTo>
                      <a:pt x="0" y="2"/>
                    </a:lnTo>
                    <a:lnTo>
                      <a:pt x="4" y="4"/>
                    </a:lnTo>
                    <a:lnTo>
                      <a:pt x="10" y="11"/>
                    </a:lnTo>
                    <a:lnTo>
                      <a:pt x="13" y="15"/>
                    </a:lnTo>
                    <a:lnTo>
                      <a:pt x="14" y="14"/>
                    </a:lnTo>
                    <a:lnTo>
                      <a:pt x="15"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7" name="Freeform 1985"/>
              <p:cNvSpPr>
                <a:spLocks/>
              </p:cNvSpPr>
              <p:nvPr/>
            </p:nvSpPr>
            <p:spPr bwMode="auto">
              <a:xfrm>
                <a:off x="1776" y="3125"/>
                <a:ext cx="4" cy="2"/>
              </a:xfrm>
              <a:custGeom>
                <a:avLst/>
                <a:gdLst>
                  <a:gd name="T0" fmla="*/ 3 w 7"/>
                  <a:gd name="T1" fmla="*/ 1 h 3"/>
                  <a:gd name="T2" fmla="*/ 7 w 7"/>
                  <a:gd name="T3" fmla="*/ 3 h 3"/>
                  <a:gd name="T4" fmla="*/ 0 w 7"/>
                  <a:gd name="T5" fmla="*/ 0 h 3"/>
                  <a:gd name="T6" fmla="*/ 0 w 7"/>
                  <a:gd name="T7" fmla="*/ 1 h 3"/>
                  <a:gd name="T8" fmla="*/ 0 w 7"/>
                  <a:gd name="T9" fmla="*/ 2 h 3"/>
                  <a:gd name="T10" fmla="*/ 2 w 7"/>
                  <a:gd name="T11" fmla="*/ 3 h 3"/>
                  <a:gd name="T12" fmla="*/ 2 w 7"/>
                  <a:gd name="T13" fmla="*/ 2 h 3"/>
                  <a:gd name="T14" fmla="*/ 3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3" y="1"/>
                    </a:moveTo>
                    <a:lnTo>
                      <a:pt x="7" y="3"/>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8" name="Freeform 1986"/>
              <p:cNvSpPr>
                <a:spLocks/>
              </p:cNvSpPr>
              <p:nvPr/>
            </p:nvSpPr>
            <p:spPr bwMode="auto">
              <a:xfrm>
                <a:off x="1767" y="3120"/>
                <a:ext cx="10" cy="6"/>
              </a:xfrm>
              <a:custGeom>
                <a:avLst/>
                <a:gdLst>
                  <a:gd name="T0" fmla="*/ 18 w 19"/>
                  <a:gd name="T1" fmla="*/ 10 h 11"/>
                  <a:gd name="T2" fmla="*/ 19 w 19"/>
                  <a:gd name="T3" fmla="*/ 9 h 11"/>
                  <a:gd name="T4" fmla="*/ 17 w 19"/>
                  <a:gd name="T5" fmla="*/ 6 h 11"/>
                  <a:gd name="T6" fmla="*/ 10 w 19"/>
                  <a:gd name="T7" fmla="*/ 4 h 11"/>
                  <a:gd name="T8" fmla="*/ 8 w 19"/>
                  <a:gd name="T9" fmla="*/ 2 h 11"/>
                  <a:gd name="T10" fmla="*/ 0 w 19"/>
                  <a:gd name="T11" fmla="*/ 0 h 11"/>
                  <a:gd name="T12" fmla="*/ 0 w 19"/>
                  <a:gd name="T13" fmla="*/ 1 h 11"/>
                  <a:gd name="T14" fmla="*/ 0 w 19"/>
                  <a:gd name="T15" fmla="*/ 2 h 11"/>
                  <a:gd name="T16" fmla="*/ 5 w 19"/>
                  <a:gd name="T17" fmla="*/ 4 h 11"/>
                  <a:gd name="T18" fmla="*/ 8 w 19"/>
                  <a:gd name="T19" fmla="*/ 6 h 11"/>
                  <a:gd name="T20" fmla="*/ 15 w 19"/>
                  <a:gd name="T21" fmla="*/ 9 h 11"/>
                  <a:gd name="T22" fmla="*/ 16 w 19"/>
                  <a:gd name="T23" fmla="*/ 10 h 11"/>
                  <a:gd name="T24" fmla="*/ 18 w 19"/>
                  <a:gd name="T25" fmla="*/ 11 h 11"/>
                  <a:gd name="T26" fmla="*/ 18 w 19"/>
                  <a:gd name="T27" fmla="*/ 1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11"/>
                  <a:gd name="T44" fmla="*/ 19 w 1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11">
                    <a:moveTo>
                      <a:pt x="18" y="10"/>
                    </a:moveTo>
                    <a:lnTo>
                      <a:pt x="19" y="9"/>
                    </a:lnTo>
                    <a:lnTo>
                      <a:pt x="17" y="6"/>
                    </a:lnTo>
                    <a:lnTo>
                      <a:pt x="10" y="4"/>
                    </a:lnTo>
                    <a:lnTo>
                      <a:pt x="8" y="2"/>
                    </a:lnTo>
                    <a:lnTo>
                      <a:pt x="0" y="0"/>
                    </a:lnTo>
                    <a:lnTo>
                      <a:pt x="0" y="1"/>
                    </a:lnTo>
                    <a:lnTo>
                      <a:pt x="0" y="2"/>
                    </a:lnTo>
                    <a:lnTo>
                      <a:pt x="5" y="4"/>
                    </a:lnTo>
                    <a:lnTo>
                      <a:pt x="8" y="6"/>
                    </a:lnTo>
                    <a:lnTo>
                      <a:pt x="15" y="9"/>
                    </a:lnTo>
                    <a:lnTo>
                      <a:pt x="16" y="10"/>
                    </a:lnTo>
                    <a:lnTo>
                      <a:pt x="18" y="11"/>
                    </a:lnTo>
                    <a:lnTo>
                      <a:pt x="1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99" name="Freeform 1987"/>
              <p:cNvSpPr>
                <a:spLocks/>
              </p:cNvSpPr>
              <p:nvPr/>
            </p:nvSpPr>
            <p:spPr bwMode="auto">
              <a:xfrm>
                <a:off x="1766" y="3120"/>
                <a:ext cx="1" cy="2"/>
              </a:xfrm>
              <a:custGeom>
                <a:avLst/>
                <a:gdLst>
                  <a:gd name="T0" fmla="*/ 4 w 4"/>
                  <a:gd name="T1" fmla="*/ 2 h 5"/>
                  <a:gd name="T2" fmla="*/ 0 w 4"/>
                  <a:gd name="T3" fmla="*/ 0 h 5"/>
                  <a:gd name="T4" fmla="*/ 0 w 4"/>
                  <a:gd name="T5" fmla="*/ 0 h 5"/>
                  <a:gd name="T6" fmla="*/ 0 w 4"/>
                  <a:gd name="T7" fmla="*/ 3 h 5"/>
                  <a:gd name="T8" fmla="*/ 0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0" y="0"/>
                    </a:lnTo>
                    <a:lnTo>
                      <a:pt x="0" y="3"/>
                    </a:lnTo>
                    <a:lnTo>
                      <a:pt x="0"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0" name="Freeform 1988"/>
              <p:cNvSpPr>
                <a:spLocks/>
              </p:cNvSpPr>
              <p:nvPr/>
            </p:nvSpPr>
            <p:spPr bwMode="auto">
              <a:xfrm>
                <a:off x="1762" y="3119"/>
                <a:ext cx="5" cy="3"/>
              </a:xfrm>
              <a:custGeom>
                <a:avLst/>
                <a:gdLst>
                  <a:gd name="T0" fmla="*/ 8 w 12"/>
                  <a:gd name="T1" fmla="*/ 4 h 6"/>
                  <a:gd name="T2" fmla="*/ 8 w 12"/>
                  <a:gd name="T3" fmla="*/ 3 h 6"/>
                  <a:gd name="T4" fmla="*/ 5 w 12"/>
                  <a:gd name="T5" fmla="*/ 1 h 6"/>
                  <a:gd name="T6" fmla="*/ 0 w 12"/>
                  <a:gd name="T7" fmla="*/ 0 h 6"/>
                  <a:gd name="T8" fmla="*/ 0 w 12"/>
                  <a:gd name="T9" fmla="*/ 1 h 6"/>
                  <a:gd name="T10" fmla="*/ 0 w 12"/>
                  <a:gd name="T11" fmla="*/ 3 h 6"/>
                  <a:gd name="T12" fmla="*/ 5 w 12"/>
                  <a:gd name="T13" fmla="*/ 4 h 6"/>
                  <a:gd name="T14" fmla="*/ 12 w 12"/>
                  <a:gd name="T15" fmla="*/ 6 h 6"/>
                  <a:gd name="T16" fmla="*/ 8 w 12"/>
                  <a:gd name="T17" fmla="*/ 6 h 6"/>
                  <a:gd name="T18" fmla="*/ 8 w 12"/>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6"/>
                  <a:gd name="T32" fmla="*/ 12 w 1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6">
                    <a:moveTo>
                      <a:pt x="8" y="4"/>
                    </a:moveTo>
                    <a:lnTo>
                      <a:pt x="8" y="3"/>
                    </a:lnTo>
                    <a:lnTo>
                      <a:pt x="5" y="1"/>
                    </a:lnTo>
                    <a:lnTo>
                      <a:pt x="0" y="0"/>
                    </a:lnTo>
                    <a:lnTo>
                      <a:pt x="0" y="1"/>
                    </a:lnTo>
                    <a:lnTo>
                      <a:pt x="0" y="3"/>
                    </a:lnTo>
                    <a:lnTo>
                      <a:pt x="5" y="4"/>
                    </a:lnTo>
                    <a:lnTo>
                      <a:pt x="12" y="6"/>
                    </a:lnTo>
                    <a:lnTo>
                      <a:pt x="8" y="6"/>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1" name="Freeform 1989"/>
              <p:cNvSpPr>
                <a:spLocks/>
              </p:cNvSpPr>
              <p:nvPr/>
            </p:nvSpPr>
            <p:spPr bwMode="auto">
              <a:xfrm>
                <a:off x="1757" y="3119"/>
                <a:ext cx="5" cy="2"/>
              </a:xfrm>
              <a:custGeom>
                <a:avLst/>
                <a:gdLst>
                  <a:gd name="T0" fmla="*/ 8 w 9"/>
                  <a:gd name="T1" fmla="*/ 1 h 5"/>
                  <a:gd name="T2" fmla="*/ 3 w 9"/>
                  <a:gd name="T3" fmla="*/ 0 h 5"/>
                  <a:gd name="T4" fmla="*/ 1 w 9"/>
                  <a:gd name="T5" fmla="*/ 0 h 5"/>
                  <a:gd name="T6" fmla="*/ 0 w 9"/>
                  <a:gd name="T7" fmla="*/ 0 h 5"/>
                  <a:gd name="T8" fmla="*/ 0 w 9"/>
                  <a:gd name="T9" fmla="*/ 1 h 5"/>
                  <a:gd name="T10" fmla="*/ 0 w 9"/>
                  <a:gd name="T11" fmla="*/ 2 h 5"/>
                  <a:gd name="T12" fmla="*/ 9 w 9"/>
                  <a:gd name="T13" fmla="*/ 5 h 5"/>
                  <a:gd name="T14" fmla="*/ 8 w 9"/>
                  <a:gd name="T15" fmla="*/ 5 h 5"/>
                  <a:gd name="T16" fmla="*/ 8 w 9"/>
                  <a:gd name="T17" fmla="*/ 2 h 5"/>
                  <a:gd name="T18" fmla="*/ 8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1"/>
                    </a:moveTo>
                    <a:lnTo>
                      <a:pt x="3" y="0"/>
                    </a:lnTo>
                    <a:lnTo>
                      <a:pt x="1" y="0"/>
                    </a:lnTo>
                    <a:lnTo>
                      <a:pt x="0" y="0"/>
                    </a:lnTo>
                    <a:lnTo>
                      <a:pt x="0" y="1"/>
                    </a:lnTo>
                    <a:lnTo>
                      <a:pt x="0" y="2"/>
                    </a:lnTo>
                    <a:lnTo>
                      <a:pt x="9" y="5"/>
                    </a:lnTo>
                    <a:lnTo>
                      <a:pt x="8" y="5"/>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2" name="Freeform 1990"/>
              <p:cNvSpPr>
                <a:spLocks/>
              </p:cNvSpPr>
              <p:nvPr/>
            </p:nvSpPr>
            <p:spPr bwMode="auto">
              <a:xfrm>
                <a:off x="1738" y="3118"/>
                <a:ext cx="19" cy="2"/>
              </a:xfrm>
              <a:custGeom>
                <a:avLst/>
                <a:gdLst>
                  <a:gd name="T0" fmla="*/ 38 w 38"/>
                  <a:gd name="T1" fmla="*/ 1 h 5"/>
                  <a:gd name="T2" fmla="*/ 33 w 38"/>
                  <a:gd name="T3" fmla="*/ 0 h 5"/>
                  <a:gd name="T4" fmla="*/ 0 w 38"/>
                  <a:gd name="T5" fmla="*/ 0 h 5"/>
                  <a:gd name="T6" fmla="*/ 0 w 38"/>
                  <a:gd name="T7" fmla="*/ 2 h 5"/>
                  <a:gd name="T8" fmla="*/ 0 w 38"/>
                  <a:gd name="T9" fmla="*/ 5 h 5"/>
                  <a:gd name="T10" fmla="*/ 38 w 38"/>
                  <a:gd name="T11" fmla="*/ 5 h 5"/>
                  <a:gd name="T12" fmla="*/ 38 w 38"/>
                  <a:gd name="T13" fmla="*/ 2 h 5"/>
                  <a:gd name="T14" fmla="*/ 38 w 38"/>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5"/>
                  <a:gd name="T26" fmla="*/ 38 w 3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5">
                    <a:moveTo>
                      <a:pt x="38" y="1"/>
                    </a:moveTo>
                    <a:lnTo>
                      <a:pt x="33" y="0"/>
                    </a:lnTo>
                    <a:lnTo>
                      <a:pt x="0" y="0"/>
                    </a:lnTo>
                    <a:lnTo>
                      <a:pt x="0" y="2"/>
                    </a:lnTo>
                    <a:lnTo>
                      <a:pt x="0" y="5"/>
                    </a:lnTo>
                    <a:lnTo>
                      <a:pt x="38" y="5"/>
                    </a:lnTo>
                    <a:lnTo>
                      <a:pt x="38" y="2"/>
                    </a:lnTo>
                    <a:lnTo>
                      <a:pt x="3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3" name="Freeform 1991"/>
              <p:cNvSpPr>
                <a:spLocks/>
              </p:cNvSpPr>
              <p:nvPr/>
            </p:nvSpPr>
            <p:spPr bwMode="auto">
              <a:xfrm>
                <a:off x="1734" y="3118"/>
                <a:ext cx="7" cy="3"/>
              </a:xfrm>
              <a:custGeom>
                <a:avLst/>
                <a:gdLst>
                  <a:gd name="T0" fmla="*/ 9 w 14"/>
                  <a:gd name="T1" fmla="*/ 0 h 6"/>
                  <a:gd name="T2" fmla="*/ 14 w 14"/>
                  <a:gd name="T3" fmla="*/ 0 h 6"/>
                  <a:gd name="T4" fmla="*/ 0 w 14"/>
                  <a:gd name="T5" fmla="*/ 3 h 6"/>
                  <a:gd name="T6" fmla="*/ 0 w 14"/>
                  <a:gd name="T7" fmla="*/ 5 h 6"/>
                  <a:gd name="T8" fmla="*/ 0 w 14"/>
                  <a:gd name="T9" fmla="*/ 6 h 6"/>
                  <a:gd name="T10" fmla="*/ 9 w 14"/>
                  <a:gd name="T11" fmla="*/ 3 h 6"/>
                  <a:gd name="T12" fmla="*/ 9 w 14"/>
                  <a:gd name="T13" fmla="*/ 2 h 6"/>
                  <a:gd name="T14" fmla="*/ 9 w 14"/>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6"/>
                  <a:gd name="T26" fmla="*/ 14 w 1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6">
                    <a:moveTo>
                      <a:pt x="9" y="0"/>
                    </a:moveTo>
                    <a:lnTo>
                      <a:pt x="14" y="0"/>
                    </a:lnTo>
                    <a:lnTo>
                      <a:pt x="0" y="3"/>
                    </a:lnTo>
                    <a:lnTo>
                      <a:pt x="0" y="5"/>
                    </a:lnTo>
                    <a:lnTo>
                      <a:pt x="0" y="6"/>
                    </a:lnTo>
                    <a:lnTo>
                      <a:pt x="9" y="3"/>
                    </a:lnTo>
                    <a:lnTo>
                      <a:pt x="9" y="2"/>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4" name="Freeform 1992"/>
              <p:cNvSpPr>
                <a:spLocks/>
              </p:cNvSpPr>
              <p:nvPr/>
            </p:nvSpPr>
            <p:spPr bwMode="auto">
              <a:xfrm>
                <a:off x="1732" y="3119"/>
                <a:ext cx="2" cy="2"/>
              </a:xfrm>
              <a:custGeom>
                <a:avLst/>
                <a:gdLst>
                  <a:gd name="T0" fmla="*/ 5 w 5"/>
                  <a:gd name="T1" fmla="*/ 3 h 5"/>
                  <a:gd name="T2" fmla="*/ 5 w 5"/>
                  <a:gd name="T3" fmla="*/ 0 h 5"/>
                  <a:gd name="T4" fmla="*/ 0 w 5"/>
                  <a:gd name="T5" fmla="*/ 0 h 5"/>
                  <a:gd name="T6" fmla="*/ 0 w 5"/>
                  <a:gd name="T7" fmla="*/ 3 h 5"/>
                  <a:gd name="T8" fmla="*/ 0 w 5"/>
                  <a:gd name="T9" fmla="*/ 5 h 5"/>
                  <a:gd name="T10" fmla="*/ 0 w 5"/>
                  <a:gd name="T11" fmla="*/ 5 h 5"/>
                  <a:gd name="T12" fmla="*/ 5 w 5"/>
                  <a:gd name="T13" fmla="*/ 4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5" y="0"/>
                    </a:lnTo>
                    <a:lnTo>
                      <a:pt x="0" y="0"/>
                    </a:lnTo>
                    <a:lnTo>
                      <a:pt x="0" y="3"/>
                    </a:lnTo>
                    <a:lnTo>
                      <a:pt x="0" y="5"/>
                    </a:lnTo>
                    <a:lnTo>
                      <a:pt x="5"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5" name="Freeform 1993"/>
              <p:cNvSpPr>
                <a:spLocks/>
              </p:cNvSpPr>
              <p:nvPr/>
            </p:nvSpPr>
            <p:spPr bwMode="auto">
              <a:xfrm>
                <a:off x="1725" y="3119"/>
                <a:ext cx="9" cy="4"/>
              </a:xfrm>
              <a:custGeom>
                <a:avLst/>
                <a:gdLst>
                  <a:gd name="T0" fmla="*/ 13 w 18"/>
                  <a:gd name="T1" fmla="*/ 0 h 7"/>
                  <a:gd name="T2" fmla="*/ 18 w 18"/>
                  <a:gd name="T3" fmla="*/ 0 h 7"/>
                  <a:gd name="T4" fmla="*/ 8 w 18"/>
                  <a:gd name="T5" fmla="*/ 3 h 7"/>
                  <a:gd name="T6" fmla="*/ 5 w 18"/>
                  <a:gd name="T7" fmla="*/ 4 h 7"/>
                  <a:gd name="T8" fmla="*/ 0 w 18"/>
                  <a:gd name="T9" fmla="*/ 5 h 7"/>
                  <a:gd name="T10" fmla="*/ 0 w 18"/>
                  <a:gd name="T11" fmla="*/ 7 h 7"/>
                  <a:gd name="T12" fmla="*/ 5 w 18"/>
                  <a:gd name="T13" fmla="*/ 6 h 7"/>
                  <a:gd name="T14" fmla="*/ 8 w 18"/>
                  <a:gd name="T15" fmla="*/ 5 h 7"/>
                  <a:gd name="T16" fmla="*/ 13 w 18"/>
                  <a:gd name="T17" fmla="*/ 4 h 7"/>
                  <a:gd name="T18" fmla="*/ 13 w 18"/>
                  <a:gd name="T19" fmla="*/ 3 h 7"/>
                  <a:gd name="T20" fmla="*/ 13 w 1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7"/>
                  <a:gd name="T35" fmla="*/ 18 w 18"/>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7">
                    <a:moveTo>
                      <a:pt x="13" y="0"/>
                    </a:moveTo>
                    <a:lnTo>
                      <a:pt x="18" y="0"/>
                    </a:lnTo>
                    <a:lnTo>
                      <a:pt x="8" y="3"/>
                    </a:lnTo>
                    <a:lnTo>
                      <a:pt x="5" y="4"/>
                    </a:lnTo>
                    <a:lnTo>
                      <a:pt x="0" y="5"/>
                    </a:lnTo>
                    <a:lnTo>
                      <a:pt x="0" y="7"/>
                    </a:lnTo>
                    <a:lnTo>
                      <a:pt x="5" y="6"/>
                    </a:lnTo>
                    <a:lnTo>
                      <a:pt x="8" y="5"/>
                    </a:lnTo>
                    <a:lnTo>
                      <a:pt x="13" y="4"/>
                    </a:lnTo>
                    <a:lnTo>
                      <a:pt x="13" y="3"/>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6" name="Freeform 1994"/>
              <p:cNvSpPr>
                <a:spLocks/>
              </p:cNvSpPr>
              <p:nvPr/>
            </p:nvSpPr>
            <p:spPr bwMode="auto">
              <a:xfrm>
                <a:off x="1714" y="3121"/>
                <a:ext cx="11" cy="7"/>
              </a:xfrm>
              <a:custGeom>
                <a:avLst/>
                <a:gdLst>
                  <a:gd name="T0" fmla="*/ 21 w 21"/>
                  <a:gd name="T1" fmla="*/ 0 h 12"/>
                  <a:gd name="T2" fmla="*/ 18 w 21"/>
                  <a:gd name="T3" fmla="*/ 1 h 12"/>
                  <a:gd name="T4" fmla="*/ 13 w 21"/>
                  <a:gd name="T5" fmla="*/ 3 h 12"/>
                  <a:gd name="T6" fmla="*/ 5 w 21"/>
                  <a:gd name="T7" fmla="*/ 6 h 12"/>
                  <a:gd name="T8" fmla="*/ 3 w 21"/>
                  <a:gd name="T9" fmla="*/ 8 h 12"/>
                  <a:gd name="T10" fmla="*/ 0 w 21"/>
                  <a:gd name="T11" fmla="*/ 10 h 12"/>
                  <a:gd name="T12" fmla="*/ 1 w 21"/>
                  <a:gd name="T13" fmla="*/ 11 h 12"/>
                  <a:gd name="T14" fmla="*/ 2 w 21"/>
                  <a:gd name="T15" fmla="*/ 12 h 12"/>
                  <a:gd name="T16" fmla="*/ 5 w 21"/>
                  <a:gd name="T17" fmla="*/ 10 h 12"/>
                  <a:gd name="T18" fmla="*/ 8 w 21"/>
                  <a:gd name="T19" fmla="*/ 8 h 12"/>
                  <a:gd name="T20" fmla="*/ 13 w 21"/>
                  <a:gd name="T21" fmla="*/ 6 h 12"/>
                  <a:gd name="T22" fmla="*/ 18 w 21"/>
                  <a:gd name="T23" fmla="*/ 3 h 12"/>
                  <a:gd name="T24" fmla="*/ 21 w 21"/>
                  <a:gd name="T25" fmla="*/ 2 h 12"/>
                  <a:gd name="T26" fmla="*/ 21 w 21"/>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12"/>
                  <a:gd name="T44" fmla="*/ 21 w 21"/>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12">
                    <a:moveTo>
                      <a:pt x="21" y="0"/>
                    </a:moveTo>
                    <a:lnTo>
                      <a:pt x="18" y="1"/>
                    </a:lnTo>
                    <a:lnTo>
                      <a:pt x="13" y="3"/>
                    </a:lnTo>
                    <a:lnTo>
                      <a:pt x="5" y="6"/>
                    </a:lnTo>
                    <a:lnTo>
                      <a:pt x="3" y="8"/>
                    </a:lnTo>
                    <a:lnTo>
                      <a:pt x="0" y="10"/>
                    </a:lnTo>
                    <a:lnTo>
                      <a:pt x="1" y="11"/>
                    </a:lnTo>
                    <a:lnTo>
                      <a:pt x="2" y="12"/>
                    </a:lnTo>
                    <a:lnTo>
                      <a:pt x="5" y="10"/>
                    </a:lnTo>
                    <a:lnTo>
                      <a:pt x="8" y="8"/>
                    </a:lnTo>
                    <a:lnTo>
                      <a:pt x="13" y="6"/>
                    </a:lnTo>
                    <a:lnTo>
                      <a:pt x="18" y="3"/>
                    </a:lnTo>
                    <a:lnTo>
                      <a:pt x="21" y="2"/>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7" name="Freeform 1995"/>
              <p:cNvSpPr>
                <a:spLocks/>
              </p:cNvSpPr>
              <p:nvPr/>
            </p:nvSpPr>
            <p:spPr bwMode="auto">
              <a:xfrm>
                <a:off x="1714" y="3127"/>
                <a:ext cx="3" cy="1"/>
              </a:xfrm>
              <a:custGeom>
                <a:avLst/>
                <a:gdLst>
                  <a:gd name="T0" fmla="*/ 3 w 7"/>
                  <a:gd name="T1" fmla="*/ 1 h 4"/>
                  <a:gd name="T2" fmla="*/ 3 w 7"/>
                  <a:gd name="T3" fmla="*/ 0 h 4"/>
                  <a:gd name="T4" fmla="*/ 0 w 7"/>
                  <a:gd name="T5" fmla="*/ 1 h 4"/>
                  <a:gd name="T6" fmla="*/ 0 w 7"/>
                  <a:gd name="T7" fmla="*/ 2 h 4"/>
                  <a:gd name="T8" fmla="*/ 0 w 7"/>
                  <a:gd name="T9" fmla="*/ 4 h 4"/>
                  <a:gd name="T10" fmla="*/ 7 w 7"/>
                  <a:gd name="T11" fmla="*/ 0 h 4"/>
                  <a:gd name="T12" fmla="*/ 4 w 7"/>
                  <a:gd name="T13" fmla="*/ 2 h 4"/>
                  <a:gd name="T14" fmla="*/ 3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1"/>
                    </a:moveTo>
                    <a:lnTo>
                      <a:pt x="3" y="0"/>
                    </a:lnTo>
                    <a:lnTo>
                      <a:pt x="0" y="1"/>
                    </a:lnTo>
                    <a:lnTo>
                      <a:pt x="0" y="2"/>
                    </a:lnTo>
                    <a:lnTo>
                      <a:pt x="0" y="4"/>
                    </a:lnTo>
                    <a:lnTo>
                      <a:pt x="7" y="0"/>
                    </a:lnTo>
                    <a:lnTo>
                      <a:pt x="4"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8" name="Freeform 1996"/>
              <p:cNvSpPr>
                <a:spLocks/>
              </p:cNvSpPr>
              <p:nvPr/>
            </p:nvSpPr>
            <p:spPr bwMode="auto">
              <a:xfrm>
                <a:off x="1707" y="3127"/>
                <a:ext cx="7" cy="7"/>
              </a:xfrm>
              <a:custGeom>
                <a:avLst/>
                <a:gdLst>
                  <a:gd name="T0" fmla="*/ 13 w 15"/>
                  <a:gd name="T1" fmla="*/ 0 h 14"/>
                  <a:gd name="T2" fmla="*/ 9 w 15"/>
                  <a:gd name="T3" fmla="*/ 3 h 14"/>
                  <a:gd name="T4" fmla="*/ 9 w 15"/>
                  <a:gd name="T5" fmla="*/ 3 h 14"/>
                  <a:gd name="T6" fmla="*/ 0 w 15"/>
                  <a:gd name="T7" fmla="*/ 12 h 14"/>
                  <a:gd name="T8" fmla="*/ 1 w 15"/>
                  <a:gd name="T9" fmla="*/ 13 h 14"/>
                  <a:gd name="T10" fmla="*/ 2 w 15"/>
                  <a:gd name="T11" fmla="*/ 14 h 14"/>
                  <a:gd name="T12" fmla="*/ 11 w 15"/>
                  <a:gd name="T13" fmla="*/ 5 h 14"/>
                  <a:gd name="T14" fmla="*/ 15 w 15"/>
                  <a:gd name="T15" fmla="*/ 3 h 14"/>
                  <a:gd name="T16" fmla="*/ 13 w 15"/>
                  <a:gd name="T17" fmla="*/ 1 h 14"/>
                  <a:gd name="T18" fmla="*/ 13 w 15"/>
                  <a:gd name="T19" fmla="*/ 0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4"/>
                  <a:gd name="T32" fmla="*/ 15 w 15"/>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4">
                    <a:moveTo>
                      <a:pt x="13" y="0"/>
                    </a:moveTo>
                    <a:lnTo>
                      <a:pt x="9" y="3"/>
                    </a:lnTo>
                    <a:lnTo>
                      <a:pt x="0" y="12"/>
                    </a:lnTo>
                    <a:lnTo>
                      <a:pt x="1" y="13"/>
                    </a:lnTo>
                    <a:lnTo>
                      <a:pt x="2" y="14"/>
                    </a:lnTo>
                    <a:lnTo>
                      <a:pt x="11" y="5"/>
                    </a:lnTo>
                    <a:lnTo>
                      <a:pt x="15" y="3"/>
                    </a:lnTo>
                    <a:lnTo>
                      <a:pt x="13" y="1"/>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09" name="Freeform 1997"/>
              <p:cNvSpPr>
                <a:spLocks/>
              </p:cNvSpPr>
              <p:nvPr/>
            </p:nvSpPr>
            <p:spPr bwMode="auto">
              <a:xfrm>
                <a:off x="1706" y="3132"/>
                <a:ext cx="2" cy="3"/>
              </a:xfrm>
              <a:custGeom>
                <a:avLst/>
                <a:gdLst>
                  <a:gd name="T0" fmla="*/ 2 w 4"/>
                  <a:gd name="T1" fmla="*/ 1 h 4"/>
                  <a:gd name="T2" fmla="*/ 3 w 4"/>
                  <a:gd name="T3" fmla="*/ 0 h 4"/>
                  <a:gd name="T4" fmla="*/ 0 w 4"/>
                  <a:gd name="T5" fmla="*/ 4 h 4"/>
                  <a:gd name="T6" fmla="*/ 2 w 4"/>
                  <a:gd name="T7" fmla="*/ 4 h 4"/>
                  <a:gd name="T8" fmla="*/ 3 w 4"/>
                  <a:gd name="T9" fmla="*/ 4 h 4"/>
                  <a:gd name="T10" fmla="*/ 4 w 4"/>
                  <a:gd name="T11" fmla="*/ 2 h 4"/>
                  <a:gd name="T12" fmla="*/ 3 w 4"/>
                  <a:gd name="T13" fmla="*/ 2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3" y="0"/>
                    </a:lnTo>
                    <a:lnTo>
                      <a:pt x="0" y="4"/>
                    </a:lnTo>
                    <a:lnTo>
                      <a:pt x="2" y="4"/>
                    </a:lnTo>
                    <a:lnTo>
                      <a:pt x="3" y="4"/>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0" name="Freeform 1998"/>
              <p:cNvSpPr>
                <a:spLocks/>
              </p:cNvSpPr>
              <p:nvPr/>
            </p:nvSpPr>
            <p:spPr bwMode="auto">
              <a:xfrm>
                <a:off x="1705" y="3134"/>
                <a:ext cx="2" cy="3"/>
              </a:xfrm>
              <a:custGeom>
                <a:avLst/>
                <a:gdLst>
                  <a:gd name="T0" fmla="*/ 4 w 5"/>
                  <a:gd name="T1" fmla="*/ 1 h 6"/>
                  <a:gd name="T2" fmla="*/ 2 w 5"/>
                  <a:gd name="T3" fmla="*/ 0 h 6"/>
                  <a:gd name="T4" fmla="*/ 0 w 5"/>
                  <a:gd name="T5" fmla="*/ 4 h 6"/>
                  <a:gd name="T6" fmla="*/ 1 w 5"/>
                  <a:gd name="T7" fmla="*/ 5 h 6"/>
                  <a:gd name="T8" fmla="*/ 2 w 5"/>
                  <a:gd name="T9" fmla="*/ 6 h 6"/>
                  <a:gd name="T10" fmla="*/ 2 w 5"/>
                  <a:gd name="T11" fmla="*/ 6 h 6"/>
                  <a:gd name="T12" fmla="*/ 5 w 5"/>
                  <a:gd name="T13" fmla="*/ 1 h 6"/>
                  <a:gd name="T14" fmla="*/ 4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1"/>
                    </a:moveTo>
                    <a:lnTo>
                      <a:pt x="2" y="0"/>
                    </a:lnTo>
                    <a:lnTo>
                      <a:pt x="0" y="4"/>
                    </a:lnTo>
                    <a:lnTo>
                      <a:pt x="1" y="5"/>
                    </a:lnTo>
                    <a:lnTo>
                      <a:pt x="2" y="6"/>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1" name="Freeform 1999"/>
              <p:cNvSpPr>
                <a:spLocks/>
              </p:cNvSpPr>
              <p:nvPr/>
            </p:nvSpPr>
            <p:spPr bwMode="auto">
              <a:xfrm>
                <a:off x="1701" y="3134"/>
                <a:ext cx="5" cy="24"/>
              </a:xfrm>
              <a:custGeom>
                <a:avLst/>
                <a:gdLst>
                  <a:gd name="T0" fmla="*/ 8 w 10"/>
                  <a:gd name="T1" fmla="*/ 4 h 47"/>
                  <a:gd name="T2" fmla="*/ 10 w 10"/>
                  <a:gd name="T3" fmla="*/ 0 h 47"/>
                  <a:gd name="T4" fmla="*/ 6 w 10"/>
                  <a:gd name="T5" fmla="*/ 9 h 47"/>
                  <a:gd name="T6" fmla="*/ 5 w 10"/>
                  <a:gd name="T7" fmla="*/ 13 h 47"/>
                  <a:gd name="T8" fmla="*/ 5 w 10"/>
                  <a:gd name="T9" fmla="*/ 15 h 47"/>
                  <a:gd name="T10" fmla="*/ 3 w 10"/>
                  <a:gd name="T11" fmla="*/ 17 h 47"/>
                  <a:gd name="T12" fmla="*/ 2 w 10"/>
                  <a:gd name="T13" fmla="*/ 21 h 47"/>
                  <a:gd name="T14" fmla="*/ 2 w 10"/>
                  <a:gd name="T15" fmla="*/ 23 h 47"/>
                  <a:gd name="T16" fmla="*/ 1 w 10"/>
                  <a:gd name="T17" fmla="*/ 26 h 47"/>
                  <a:gd name="T18" fmla="*/ 1 w 10"/>
                  <a:gd name="T19" fmla="*/ 34 h 47"/>
                  <a:gd name="T20" fmla="*/ 0 w 10"/>
                  <a:gd name="T21" fmla="*/ 37 h 47"/>
                  <a:gd name="T22" fmla="*/ 1 w 10"/>
                  <a:gd name="T23" fmla="*/ 40 h 47"/>
                  <a:gd name="T24" fmla="*/ 1 w 10"/>
                  <a:gd name="T25" fmla="*/ 47 h 47"/>
                  <a:gd name="T26" fmla="*/ 3 w 10"/>
                  <a:gd name="T27" fmla="*/ 47 h 47"/>
                  <a:gd name="T28" fmla="*/ 3 w 10"/>
                  <a:gd name="T29" fmla="*/ 40 h 47"/>
                  <a:gd name="T30" fmla="*/ 2 w 10"/>
                  <a:gd name="T31" fmla="*/ 37 h 47"/>
                  <a:gd name="T32" fmla="*/ 3 w 10"/>
                  <a:gd name="T33" fmla="*/ 34 h 47"/>
                  <a:gd name="T34" fmla="*/ 3 w 10"/>
                  <a:gd name="T35" fmla="*/ 26 h 47"/>
                  <a:gd name="T36" fmla="*/ 5 w 10"/>
                  <a:gd name="T37" fmla="*/ 23 h 47"/>
                  <a:gd name="T38" fmla="*/ 5 w 10"/>
                  <a:gd name="T39" fmla="*/ 21 h 47"/>
                  <a:gd name="T40" fmla="*/ 6 w 10"/>
                  <a:gd name="T41" fmla="*/ 17 h 47"/>
                  <a:gd name="T42" fmla="*/ 7 w 10"/>
                  <a:gd name="T43" fmla="*/ 15 h 47"/>
                  <a:gd name="T44" fmla="*/ 7 w 10"/>
                  <a:gd name="T45" fmla="*/ 13 h 47"/>
                  <a:gd name="T46" fmla="*/ 8 w 10"/>
                  <a:gd name="T47" fmla="*/ 9 h 47"/>
                  <a:gd name="T48" fmla="*/ 10 w 10"/>
                  <a:gd name="T49" fmla="*/ 5 h 47"/>
                  <a:gd name="T50" fmla="*/ 9 w 10"/>
                  <a:gd name="T51" fmla="*/ 5 h 47"/>
                  <a:gd name="T52" fmla="*/ 8 w 10"/>
                  <a:gd name="T53" fmla="*/ 4 h 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
                  <a:gd name="T82" fmla="*/ 0 h 47"/>
                  <a:gd name="T83" fmla="*/ 10 w 10"/>
                  <a:gd name="T84" fmla="*/ 47 h 4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 h="47">
                    <a:moveTo>
                      <a:pt x="8" y="4"/>
                    </a:moveTo>
                    <a:lnTo>
                      <a:pt x="10" y="0"/>
                    </a:lnTo>
                    <a:lnTo>
                      <a:pt x="6" y="9"/>
                    </a:lnTo>
                    <a:lnTo>
                      <a:pt x="5" y="13"/>
                    </a:lnTo>
                    <a:lnTo>
                      <a:pt x="5" y="15"/>
                    </a:lnTo>
                    <a:lnTo>
                      <a:pt x="3" y="17"/>
                    </a:lnTo>
                    <a:lnTo>
                      <a:pt x="2" y="21"/>
                    </a:lnTo>
                    <a:lnTo>
                      <a:pt x="2" y="23"/>
                    </a:lnTo>
                    <a:lnTo>
                      <a:pt x="1" y="26"/>
                    </a:lnTo>
                    <a:lnTo>
                      <a:pt x="1" y="34"/>
                    </a:lnTo>
                    <a:lnTo>
                      <a:pt x="0" y="37"/>
                    </a:lnTo>
                    <a:lnTo>
                      <a:pt x="1" y="40"/>
                    </a:lnTo>
                    <a:lnTo>
                      <a:pt x="1" y="47"/>
                    </a:lnTo>
                    <a:lnTo>
                      <a:pt x="3" y="47"/>
                    </a:lnTo>
                    <a:lnTo>
                      <a:pt x="3" y="40"/>
                    </a:lnTo>
                    <a:lnTo>
                      <a:pt x="2" y="37"/>
                    </a:lnTo>
                    <a:lnTo>
                      <a:pt x="3" y="34"/>
                    </a:lnTo>
                    <a:lnTo>
                      <a:pt x="3" y="26"/>
                    </a:lnTo>
                    <a:lnTo>
                      <a:pt x="5" y="23"/>
                    </a:lnTo>
                    <a:lnTo>
                      <a:pt x="5" y="21"/>
                    </a:lnTo>
                    <a:lnTo>
                      <a:pt x="6" y="17"/>
                    </a:lnTo>
                    <a:lnTo>
                      <a:pt x="7" y="15"/>
                    </a:lnTo>
                    <a:lnTo>
                      <a:pt x="7" y="13"/>
                    </a:lnTo>
                    <a:lnTo>
                      <a:pt x="8" y="9"/>
                    </a:lnTo>
                    <a:lnTo>
                      <a:pt x="10" y="5"/>
                    </a:lnTo>
                    <a:lnTo>
                      <a:pt x="9" y="5"/>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2" name="Freeform 2000"/>
              <p:cNvSpPr>
                <a:spLocks/>
              </p:cNvSpPr>
              <p:nvPr/>
            </p:nvSpPr>
            <p:spPr bwMode="auto">
              <a:xfrm>
                <a:off x="1702" y="3158"/>
                <a:ext cx="12" cy="22"/>
              </a:xfrm>
              <a:custGeom>
                <a:avLst/>
                <a:gdLst>
                  <a:gd name="T0" fmla="*/ 0 w 26"/>
                  <a:gd name="T1" fmla="*/ 0 h 44"/>
                  <a:gd name="T2" fmla="*/ 1 w 26"/>
                  <a:gd name="T3" fmla="*/ 4 h 44"/>
                  <a:gd name="T4" fmla="*/ 1 w 26"/>
                  <a:gd name="T5" fmla="*/ 6 h 44"/>
                  <a:gd name="T6" fmla="*/ 5 w 26"/>
                  <a:gd name="T7" fmla="*/ 17 h 44"/>
                  <a:gd name="T8" fmla="*/ 6 w 26"/>
                  <a:gd name="T9" fmla="*/ 19 h 44"/>
                  <a:gd name="T10" fmla="*/ 7 w 26"/>
                  <a:gd name="T11" fmla="*/ 22 h 44"/>
                  <a:gd name="T12" fmla="*/ 8 w 26"/>
                  <a:gd name="T13" fmla="*/ 25 h 44"/>
                  <a:gd name="T14" fmla="*/ 9 w 26"/>
                  <a:gd name="T15" fmla="*/ 29 h 44"/>
                  <a:gd name="T16" fmla="*/ 14 w 26"/>
                  <a:gd name="T17" fmla="*/ 34 h 44"/>
                  <a:gd name="T18" fmla="*/ 16 w 26"/>
                  <a:gd name="T19" fmla="*/ 37 h 44"/>
                  <a:gd name="T20" fmla="*/ 23 w 26"/>
                  <a:gd name="T21" fmla="*/ 44 h 44"/>
                  <a:gd name="T22" fmla="*/ 24 w 26"/>
                  <a:gd name="T23" fmla="*/ 43 h 44"/>
                  <a:gd name="T24" fmla="*/ 26 w 26"/>
                  <a:gd name="T25" fmla="*/ 42 h 44"/>
                  <a:gd name="T26" fmla="*/ 19 w 26"/>
                  <a:gd name="T27" fmla="*/ 35 h 44"/>
                  <a:gd name="T28" fmla="*/ 16 w 26"/>
                  <a:gd name="T29" fmla="*/ 31 h 44"/>
                  <a:gd name="T30" fmla="*/ 12 w 26"/>
                  <a:gd name="T31" fmla="*/ 27 h 44"/>
                  <a:gd name="T32" fmla="*/ 11 w 26"/>
                  <a:gd name="T33" fmla="*/ 25 h 44"/>
                  <a:gd name="T34" fmla="*/ 9 w 26"/>
                  <a:gd name="T35" fmla="*/ 22 h 44"/>
                  <a:gd name="T36" fmla="*/ 8 w 26"/>
                  <a:gd name="T37" fmla="*/ 19 h 44"/>
                  <a:gd name="T38" fmla="*/ 7 w 26"/>
                  <a:gd name="T39" fmla="*/ 17 h 44"/>
                  <a:gd name="T40" fmla="*/ 4 w 26"/>
                  <a:gd name="T41" fmla="*/ 6 h 44"/>
                  <a:gd name="T42" fmla="*/ 4 w 26"/>
                  <a:gd name="T43" fmla="*/ 4 h 44"/>
                  <a:gd name="T44" fmla="*/ 2 w 26"/>
                  <a:gd name="T45" fmla="*/ 0 h 44"/>
                  <a:gd name="T46" fmla="*/ 0 w 26"/>
                  <a:gd name="T47" fmla="*/ 0 h 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6"/>
                  <a:gd name="T73" fmla="*/ 0 h 44"/>
                  <a:gd name="T74" fmla="*/ 26 w 26"/>
                  <a:gd name="T75" fmla="*/ 44 h 4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6" h="44">
                    <a:moveTo>
                      <a:pt x="0" y="0"/>
                    </a:moveTo>
                    <a:lnTo>
                      <a:pt x="1" y="4"/>
                    </a:lnTo>
                    <a:lnTo>
                      <a:pt x="1" y="6"/>
                    </a:lnTo>
                    <a:lnTo>
                      <a:pt x="5" y="17"/>
                    </a:lnTo>
                    <a:lnTo>
                      <a:pt x="6" y="19"/>
                    </a:lnTo>
                    <a:lnTo>
                      <a:pt x="7" y="22"/>
                    </a:lnTo>
                    <a:lnTo>
                      <a:pt x="8" y="25"/>
                    </a:lnTo>
                    <a:lnTo>
                      <a:pt x="9" y="29"/>
                    </a:lnTo>
                    <a:lnTo>
                      <a:pt x="14" y="34"/>
                    </a:lnTo>
                    <a:lnTo>
                      <a:pt x="16" y="37"/>
                    </a:lnTo>
                    <a:lnTo>
                      <a:pt x="23" y="44"/>
                    </a:lnTo>
                    <a:lnTo>
                      <a:pt x="24" y="43"/>
                    </a:lnTo>
                    <a:lnTo>
                      <a:pt x="26" y="42"/>
                    </a:lnTo>
                    <a:lnTo>
                      <a:pt x="19" y="35"/>
                    </a:lnTo>
                    <a:lnTo>
                      <a:pt x="16" y="31"/>
                    </a:lnTo>
                    <a:lnTo>
                      <a:pt x="12" y="27"/>
                    </a:lnTo>
                    <a:lnTo>
                      <a:pt x="11" y="25"/>
                    </a:lnTo>
                    <a:lnTo>
                      <a:pt x="9" y="22"/>
                    </a:lnTo>
                    <a:lnTo>
                      <a:pt x="8" y="19"/>
                    </a:lnTo>
                    <a:lnTo>
                      <a:pt x="7" y="17"/>
                    </a:lnTo>
                    <a:lnTo>
                      <a:pt x="4" y="6"/>
                    </a:lnTo>
                    <a:lnTo>
                      <a:pt x="4" y="4"/>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3" name="Freeform 2001"/>
              <p:cNvSpPr>
                <a:spLocks/>
              </p:cNvSpPr>
              <p:nvPr/>
            </p:nvSpPr>
            <p:spPr bwMode="auto">
              <a:xfrm>
                <a:off x="1713" y="3178"/>
                <a:ext cx="2" cy="2"/>
              </a:xfrm>
              <a:custGeom>
                <a:avLst/>
                <a:gdLst>
                  <a:gd name="T0" fmla="*/ 1 w 5"/>
                  <a:gd name="T1" fmla="*/ 2 h 3"/>
                  <a:gd name="T2" fmla="*/ 0 w 5"/>
                  <a:gd name="T3" fmla="*/ 1 h 3"/>
                  <a:gd name="T4" fmla="*/ 5 w 5"/>
                  <a:gd name="T5" fmla="*/ 3 h 3"/>
                  <a:gd name="T6" fmla="*/ 5 w 5"/>
                  <a:gd name="T7" fmla="*/ 2 h 3"/>
                  <a:gd name="T8" fmla="*/ 5 w 5"/>
                  <a:gd name="T9" fmla="*/ 1 h 3"/>
                  <a:gd name="T10" fmla="*/ 2 w 5"/>
                  <a:gd name="T11" fmla="*/ 0 h 3"/>
                  <a:gd name="T12" fmla="*/ 2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4" name="Freeform 2002"/>
              <p:cNvSpPr>
                <a:spLocks/>
              </p:cNvSpPr>
              <p:nvPr/>
            </p:nvSpPr>
            <p:spPr bwMode="auto">
              <a:xfrm>
                <a:off x="1714" y="3179"/>
                <a:ext cx="5" cy="3"/>
              </a:xfrm>
              <a:custGeom>
                <a:avLst/>
                <a:gdLst>
                  <a:gd name="T0" fmla="*/ 1 w 9"/>
                  <a:gd name="T1" fmla="*/ 1 h 7"/>
                  <a:gd name="T2" fmla="*/ 0 w 9"/>
                  <a:gd name="T3" fmla="*/ 2 h 7"/>
                  <a:gd name="T4" fmla="*/ 6 w 9"/>
                  <a:gd name="T5" fmla="*/ 7 h 7"/>
                  <a:gd name="T6" fmla="*/ 8 w 9"/>
                  <a:gd name="T7" fmla="*/ 6 h 7"/>
                  <a:gd name="T8" fmla="*/ 9 w 9"/>
                  <a:gd name="T9" fmla="*/ 5 h 7"/>
                  <a:gd name="T10" fmla="*/ 5 w 9"/>
                  <a:gd name="T11" fmla="*/ 2 h 7"/>
                  <a:gd name="T12" fmla="*/ 1 w 9"/>
                  <a:gd name="T13" fmla="*/ 0 h 7"/>
                  <a:gd name="T14" fmla="*/ 1 w 9"/>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1" y="1"/>
                    </a:moveTo>
                    <a:lnTo>
                      <a:pt x="0" y="2"/>
                    </a:lnTo>
                    <a:lnTo>
                      <a:pt x="6" y="7"/>
                    </a:lnTo>
                    <a:lnTo>
                      <a:pt x="8" y="6"/>
                    </a:lnTo>
                    <a:lnTo>
                      <a:pt x="9" y="5"/>
                    </a:lnTo>
                    <a:lnTo>
                      <a:pt x="5"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5" name="Freeform 2003"/>
              <p:cNvSpPr>
                <a:spLocks/>
              </p:cNvSpPr>
              <p:nvPr/>
            </p:nvSpPr>
            <p:spPr bwMode="auto">
              <a:xfrm>
                <a:off x="1716" y="3181"/>
                <a:ext cx="52" cy="7"/>
              </a:xfrm>
              <a:custGeom>
                <a:avLst/>
                <a:gdLst>
                  <a:gd name="T0" fmla="*/ 3 w 105"/>
                  <a:gd name="T1" fmla="*/ 2 h 13"/>
                  <a:gd name="T2" fmla="*/ 0 w 105"/>
                  <a:gd name="T3" fmla="*/ 0 h 13"/>
                  <a:gd name="T4" fmla="*/ 7 w 105"/>
                  <a:gd name="T5" fmla="*/ 3 h 13"/>
                  <a:gd name="T6" fmla="*/ 8 w 105"/>
                  <a:gd name="T7" fmla="*/ 4 h 13"/>
                  <a:gd name="T8" fmla="*/ 13 w 105"/>
                  <a:gd name="T9" fmla="*/ 7 h 13"/>
                  <a:gd name="T10" fmla="*/ 18 w 105"/>
                  <a:gd name="T11" fmla="*/ 7 h 13"/>
                  <a:gd name="T12" fmla="*/ 25 w 105"/>
                  <a:gd name="T13" fmla="*/ 9 h 13"/>
                  <a:gd name="T14" fmla="*/ 30 w 105"/>
                  <a:gd name="T15" fmla="*/ 10 h 13"/>
                  <a:gd name="T16" fmla="*/ 33 w 105"/>
                  <a:gd name="T17" fmla="*/ 10 h 13"/>
                  <a:gd name="T18" fmla="*/ 38 w 105"/>
                  <a:gd name="T19" fmla="*/ 11 h 13"/>
                  <a:gd name="T20" fmla="*/ 41 w 105"/>
                  <a:gd name="T21" fmla="*/ 11 h 13"/>
                  <a:gd name="T22" fmla="*/ 46 w 105"/>
                  <a:gd name="T23" fmla="*/ 12 h 13"/>
                  <a:gd name="T24" fmla="*/ 59 w 105"/>
                  <a:gd name="T25" fmla="*/ 12 h 13"/>
                  <a:gd name="T26" fmla="*/ 62 w 105"/>
                  <a:gd name="T27" fmla="*/ 13 h 13"/>
                  <a:gd name="T28" fmla="*/ 68 w 105"/>
                  <a:gd name="T29" fmla="*/ 12 h 13"/>
                  <a:gd name="T30" fmla="*/ 78 w 105"/>
                  <a:gd name="T31" fmla="*/ 12 h 13"/>
                  <a:gd name="T32" fmla="*/ 83 w 105"/>
                  <a:gd name="T33" fmla="*/ 11 h 13"/>
                  <a:gd name="T34" fmla="*/ 88 w 105"/>
                  <a:gd name="T35" fmla="*/ 11 h 13"/>
                  <a:gd name="T36" fmla="*/ 92 w 105"/>
                  <a:gd name="T37" fmla="*/ 10 h 13"/>
                  <a:gd name="T38" fmla="*/ 96 w 105"/>
                  <a:gd name="T39" fmla="*/ 9 h 13"/>
                  <a:gd name="T40" fmla="*/ 105 w 105"/>
                  <a:gd name="T41" fmla="*/ 7 h 13"/>
                  <a:gd name="T42" fmla="*/ 105 w 105"/>
                  <a:gd name="T43" fmla="*/ 4 h 13"/>
                  <a:gd name="T44" fmla="*/ 96 w 105"/>
                  <a:gd name="T45" fmla="*/ 7 h 13"/>
                  <a:gd name="T46" fmla="*/ 92 w 105"/>
                  <a:gd name="T47" fmla="*/ 8 h 13"/>
                  <a:gd name="T48" fmla="*/ 88 w 105"/>
                  <a:gd name="T49" fmla="*/ 9 h 13"/>
                  <a:gd name="T50" fmla="*/ 83 w 105"/>
                  <a:gd name="T51" fmla="*/ 9 h 13"/>
                  <a:gd name="T52" fmla="*/ 78 w 105"/>
                  <a:gd name="T53" fmla="*/ 10 h 13"/>
                  <a:gd name="T54" fmla="*/ 68 w 105"/>
                  <a:gd name="T55" fmla="*/ 10 h 13"/>
                  <a:gd name="T56" fmla="*/ 62 w 105"/>
                  <a:gd name="T57" fmla="*/ 11 h 13"/>
                  <a:gd name="T58" fmla="*/ 59 w 105"/>
                  <a:gd name="T59" fmla="*/ 10 h 13"/>
                  <a:gd name="T60" fmla="*/ 46 w 105"/>
                  <a:gd name="T61" fmla="*/ 10 h 13"/>
                  <a:gd name="T62" fmla="*/ 41 w 105"/>
                  <a:gd name="T63" fmla="*/ 9 h 13"/>
                  <a:gd name="T64" fmla="*/ 38 w 105"/>
                  <a:gd name="T65" fmla="*/ 9 h 13"/>
                  <a:gd name="T66" fmla="*/ 33 w 105"/>
                  <a:gd name="T67" fmla="*/ 8 h 13"/>
                  <a:gd name="T68" fmla="*/ 30 w 105"/>
                  <a:gd name="T69" fmla="*/ 8 h 13"/>
                  <a:gd name="T70" fmla="*/ 25 w 105"/>
                  <a:gd name="T71" fmla="*/ 7 h 13"/>
                  <a:gd name="T72" fmla="*/ 18 w 105"/>
                  <a:gd name="T73" fmla="*/ 4 h 13"/>
                  <a:gd name="T74" fmla="*/ 15 w 105"/>
                  <a:gd name="T75" fmla="*/ 4 h 13"/>
                  <a:gd name="T76" fmla="*/ 12 w 105"/>
                  <a:gd name="T77" fmla="*/ 2 h 13"/>
                  <a:gd name="T78" fmla="*/ 7 w 105"/>
                  <a:gd name="T79" fmla="*/ 1 h 13"/>
                  <a:gd name="T80" fmla="*/ 5 w 105"/>
                  <a:gd name="T81" fmla="*/ 0 h 13"/>
                  <a:gd name="T82" fmla="*/ 5 w 105"/>
                  <a:gd name="T83" fmla="*/ 1 h 13"/>
                  <a:gd name="T84" fmla="*/ 3 w 105"/>
                  <a:gd name="T85" fmla="*/ 2 h 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5"/>
                  <a:gd name="T130" fmla="*/ 0 h 13"/>
                  <a:gd name="T131" fmla="*/ 105 w 105"/>
                  <a:gd name="T132" fmla="*/ 13 h 1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5" h="13">
                    <a:moveTo>
                      <a:pt x="3" y="2"/>
                    </a:moveTo>
                    <a:lnTo>
                      <a:pt x="0" y="0"/>
                    </a:lnTo>
                    <a:lnTo>
                      <a:pt x="7" y="3"/>
                    </a:lnTo>
                    <a:lnTo>
                      <a:pt x="8" y="4"/>
                    </a:lnTo>
                    <a:lnTo>
                      <a:pt x="13" y="7"/>
                    </a:lnTo>
                    <a:lnTo>
                      <a:pt x="18" y="7"/>
                    </a:lnTo>
                    <a:lnTo>
                      <a:pt x="25" y="9"/>
                    </a:lnTo>
                    <a:lnTo>
                      <a:pt x="30" y="10"/>
                    </a:lnTo>
                    <a:lnTo>
                      <a:pt x="33" y="10"/>
                    </a:lnTo>
                    <a:lnTo>
                      <a:pt x="38" y="11"/>
                    </a:lnTo>
                    <a:lnTo>
                      <a:pt x="41" y="11"/>
                    </a:lnTo>
                    <a:lnTo>
                      <a:pt x="46" y="12"/>
                    </a:lnTo>
                    <a:lnTo>
                      <a:pt x="59" y="12"/>
                    </a:lnTo>
                    <a:lnTo>
                      <a:pt x="62" y="13"/>
                    </a:lnTo>
                    <a:lnTo>
                      <a:pt x="68" y="12"/>
                    </a:lnTo>
                    <a:lnTo>
                      <a:pt x="78" y="12"/>
                    </a:lnTo>
                    <a:lnTo>
                      <a:pt x="83" y="11"/>
                    </a:lnTo>
                    <a:lnTo>
                      <a:pt x="88" y="11"/>
                    </a:lnTo>
                    <a:lnTo>
                      <a:pt x="92" y="10"/>
                    </a:lnTo>
                    <a:lnTo>
                      <a:pt x="96" y="9"/>
                    </a:lnTo>
                    <a:lnTo>
                      <a:pt x="105" y="7"/>
                    </a:lnTo>
                    <a:lnTo>
                      <a:pt x="105" y="4"/>
                    </a:lnTo>
                    <a:lnTo>
                      <a:pt x="96" y="7"/>
                    </a:lnTo>
                    <a:lnTo>
                      <a:pt x="92" y="8"/>
                    </a:lnTo>
                    <a:lnTo>
                      <a:pt x="88" y="9"/>
                    </a:lnTo>
                    <a:lnTo>
                      <a:pt x="83" y="9"/>
                    </a:lnTo>
                    <a:lnTo>
                      <a:pt x="78" y="10"/>
                    </a:lnTo>
                    <a:lnTo>
                      <a:pt x="68" y="10"/>
                    </a:lnTo>
                    <a:lnTo>
                      <a:pt x="62" y="11"/>
                    </a:lnTo>
                    <a:lnTo>
                      <a:pt x="59" y="10"/>
                    </a:lnTo>
                    <a:lnTo>
                      <a:pt x="46" y="10"/>
                    </a:lnTo>
                    <a:lnTo>
                      <a:pt x="41" y="9"/>
                    </a:lnTo>
                    <a:lnTo>
                      <a:pt x="38" y="9"/>
                    </a:lnTo>
                    <a:lnTo>
                      <a:pt x="33" y="8"/>
                    </a:lnTo>
                    <a:lnTo>
                      <a:pt x="30" y="8"/>
                    </a:lnTo>
                    <a:lnTo>
                      <a:pt x="25" y="7"/>
                    </a:lnTo>
                    <a:lnTo>
                      <a:pt x="18" y="4"/>
                    </a:lnTo>
                    <a:lnTo>
                      <a:pt x="15" y="4"/>
                    </a:lnTo>
                    <a:lnTo>
                      <a:pt x="12" y="2"/>
                    </a:lnTo>
                    <a:lnTo>
                      <a:pt x="7" y="1"/>
                    </a:lnTo>
                    <a:lnTo>
                      <a:pt x="5" y="0"/>
                    </a:lnTo>
                    <a:lnTo>
                      <a:pt x="5"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6" name="Freeform 2004"/>
              <p:cNvSpPr>
                <a:spLocks/>
              </p:cNvSpPr>
              <p:nvPr/>
            </p:nvSpPr>
            <p:spPr bwMode="auto">
              <a:xfrm>
                <a:off x="1768" y="3170"/>
                <a:ext cx="19" cy="15"/>
              </a:xfrm>
              <a:custGeom>
                <a:avLst/>
                <a:gdLst>
                  <a:gd name="T0" fmla="*/ 0 w 37"/>
                  <a:gd name="T1" fmla="*/ 29 h 29"/>
                  <a:gd name="T2" fmla="*/ 10 w 37"/>
                  <a:gd name="T3" fmla="*/ 25 h 29"/>
                  <a:gd name="T4" fmla="*/ 17 w 37"/>
                  <a:gd name="T5" fmla="*/ 22 h 29"/>
                  <a:gd name="T6" fmla="*/ 18 w 37"/>
                  <a:gd name="T7" fmla="*/ 20 h 29"/>
                  <a:gd name="T8" fmla="*/ 25 w 37"/>
                  <a:gd name="T9" fmla="*/ 16 h 29"/>
                  <a:gd name="T10" fmla="*/ 32 w 37"/>
                  <a:gd name="T11" fmla="*/ 9 h 29"/>
                  <a:gd name="T12" fmla="*/ 37 w 37"/>
                  <a:gd name="T13" fmla="*/ 2 h 29"/>
                  <a:gd name="T14" fmla="*/ 36 w 37"/>
                  <a:gd name="T15" fmla="*/ 1 h 29"/>
                  <a:gd name="T16" fmla="*/ 34 w 37"/>
                  <a:gd name="T17" fmla="*/ 0 h 29"/>
                  <a:gd name="T18" fmla="*/ 30 w 37"/>
                  <a:gd name="T19" fmla="*/ 7 h 29"/>
                  <a:gd name="T20" fmla="*/ 23 w 37"/>
                  <a:gd name="T21" fmla="*/ 14 h 29"/>
                  <a:gd name="T22" fmla="*/ 16 w 37"/>
                  <a:gd name="T23" fmla="*/ 18 h 29"/>
                  <a:gd name="T24" fmla="*/ 13 w 37"/>
                  <a:gd name="T25" fmla="*/ 22 h 29"/>
                  <a:gd name="T26" fmla="*/ 10 w 37"/>
                  <a:gd name="T27" fmla="*/ 23 h 29"/>
                  <a:gd name="T28" fmla="*/ 0 w 37"/>
                  <a:gd name="T29" fmla="*/ 26 h 29"/>
                  <a:gd name="T30" fmla="*/ 0 w 37"/>
                  <a:gd name="T31" fmla="*/ 29 h 2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7"/>
                  <a:gd name="T49" fmla="*/ 0 h 29"/>
                  <a:gd name="T50" fmla="*/ 37 w 37"/>
                  <a:gd name="T51" fmla="*/ 29 h 2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7" h="29">
                    <a:moveTo>
                      <a:pt x="0" y="29"/>
                    </a:moveTo>
                    <a:lnTo>
                      <a:pt x="10" y="25"/>
                    </a:lnTo>
                    <a:lnTo>
                      <a:pt x="17" y="22"/>
                    </a:lnTo>
                    <a:lnTo>
                      <a:pt x="18" y="20"/>
                    </a:lnTo>
                    <a:lnTo>
                      <a:pt x="25" y="16"/>
                    </a:lnTo>
                    <a:lnTo>
                      <a:pt x="32" y="9"/>
                    </a:lnTo>
                    <a:lnTo>
                      <a:pt x="37" y="2"/>
                    </a:lnTo>
                    <a:lnTo>
                      <a:pt x="36" y="1"/>
                    </a:lnTo>
                    <a:lnTo>
                      <a:pt x="34" y="0"/>
                    </a:lnTo>
                    <a:lnTo>
                      <a:pt x="30" y="7"/>
                    </a:lnTo>
                    <a:lnTo>
                      <a:pt x="23" y="14"/>
                    </a:lnTo>
                    <a:lnTo>
                      <a:pt x="16" y="18"/>
                    </a:lnTo>
                    <a:lnTo>
                      <a:pt x="13" y="22"/>
                    </a:lnTo>
                    <a:lnTo>
                      <a:pt x="10" y="23"/>
                    </a:lnTo>
                    <a:lnTo>
                      <a:pt x="0" y="26"/>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7" name="Freeform 2005"/>
              <p:cNvSpPr>
                <a:spLocks/>
              </p:cNvSpPr>
              <p:nvPr/>
            </p:nvSpPr>
            <p:spPr bwMode="auto">
              <a:xfrm>
                <a:off x="1786" y="3166"/>
                <a:ext cx="3" cy="7"/>
              </a:xfrm>
              <a:custGeom>
                <a:avLst/>
                <a:gdLst>
                  <a:gd name="T0" fmla="*/ 3 w 6"/>
                  <a:gd name="T1" fmla="*/ 11 h 14"/>
                  <a:gd name="T2" fmla="*/ 0 w 6"/>
                  <a:gd name="T3" fmla="*/ 14 h 14"/>
                  <a:gd name="T4" fmla="*/ 4 w 6"/>
                  <a:gd name="T5" fmla="*/ 8 h 14"/>
                  <a:gd name="T6" fmla="*/ 6 w 6"/>
                  <a:gd name="T7" fmla="*/ 2 h 14"/>
                  <a:gd name="T8" fmla="*/ 5 w 6"/>
                  <a:gd name="T9" fmla="*/ 0 h 14"/>
                  <a:gd name="T10" fmla="*/ 4 w 6"/>
                  <a:gd name="T11" fmla="*/ 0 h 14"/>
                  <a:gd name="T12" fmla="*/ 2 w 6"/>
                  <a:gd name="T13" fmla="*/ 8 h 14"/>
                  <a:gd name="T14" fmla="*/ 0 w 6"/>
                  <a:gd name="T15" fmla="*/ 10 h 14"/>
                  <a:gd name="T16" fmla="*/ 2 w 6"/>
                  <a:gd name="T17" fmla="*/ 10 h 14"/>
                  <a:gd name="T18" fmla="*/ 3 w 6"/>
                  <a:gd name="T19" fmla="*/ 11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4"/>
                  <a:gd name="T32" fmla="*/ 6 w 6"/>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4">
                    <a:moveTo>
                      <a:pt x="3" y="11"/>
                    </a:moveTo>
                    <a:lnTo>
                      <a:pt x="0" y="14"/>
                    </a:lnTo>
                    <a:lnTo>
                      <a:pt x="4" y="8"/>
                    </a:lnTo>
                    <a:lnTo>
                      <a:pt x="6" y="2"/>
                    </a:lnTo>
                    <a:lnTo>
                      <a:pt x="5" y="0"/>
                    </a:lnTo>
                    <a:lnTo>
                      <a:pt x="4" y="0"/>
                    </a:lnTo>
                    <a:lnTo>
                      <a:pt x="2" y="8"/>
                    </a:lnTo>
                    <a:lnTo>
                      <a:pt x="0" y="10"/>
                    </a:lnTo>
                    <a:lnTo>
                      <a:pt x="2" y="10"/>
                    </a:lnTo>
                    <a:lnTo>
                      <a:pt x="3"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8" name="Freeform 2006"/>
              <p:cNvSpPr>
                <a:spLocks/>
              </p:cNvSpPr>
              <p:nvPr/>
            </p:nvSpPr>
            <p:spPr bwMode="auto">
              <a:xfrm>
                <a:off x="1834" y="3110"/>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19" name="Freeform 2007"/>
              <p:cNvSpPr>
                <a:spLocks/>
              </p:cNvSpPr>
              <p:nvPr/>
            </p:nvSpPr>
            <p:spPr bwMode="auto">
              <a:xfrm>
                <a:off x="1834" y="3110"/>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920" name="Freeform 2008"/>
              <p:cNvSpPr>
                <a:spLocks/>
              </p:cNvSpPr>
              <p:nvPr/>
            </p:nvSpPr>
            <p:spPr bwMode="auto">
              <a:xfrm>
                <a:off x="1833" y="3110"/>
                <a:ext cx="20" cy="86"/>
              </a:xfrm>
              <a:custGeom>
                <a:avLst/>
                <a:gdLst>
                  <a:gd name="T0" fmla="*/ 0 w 39"/>
                  <a:gd name="T1" fmla="*/ 173 h 173"/>
                  <a:gd name="T2" fmla="*/ 2 w 39"/>
                  <a:gd name="T3" fmla="*/ 173 h 173"/>
                  <a:gd name="T4" fmla="*/ 2 w 39"/>
                  <a:gd name="T5" fmla="*/ 2 h 173"/>
                  <a:gd name="T6" fmla="*/ 38 w 39"/>
                  <a:gd name="T7" fmla="*/ 2 h 173"/>
                  <a:gd name="T8" fmla="*/ 39 w 39"/>
                  <a:gd name="T9" fmla="*/ 0 h 173"/>
                  <a:gd name="T10" fmla="*/ 0 w 39"/>
                  <a:gd name="T11" fmla="*/ 1 h 173"/>
                  <a:gd name="T12" fmla="*/ 0 w 39"/>
                  <a:gd name="T13" fmla="*/ 173 h 173"/>
                  <a:gd name="T14" fmla="*/ 0 60000 65536"/>
                  <a:gd name="T15" fmla="*/ 0 60000 65536"/>
                  <a:gd name="T16" fmla="*/ 0 60000 65536"/>
                  <a:gd name="T17" fmla="*/ 0 60000 65536"/>
                  <a:gd name="T18" fmla="*/ 0 60000 65536"/>
                  <a:gd name="T19" fmla="*/ 0 60000 65536"/>
                  <a:gd name="T20" fmla="*/ 0 60000 65536"/>
                  <a:gd name="T21" fmla="*/ 0 w 39"/>
                  <a:gd name="T22" fmla="*/ 0 h 173"/>
                  <a:gd name="T23" fmla="*/ 39 w 39"/>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173">
                    <a:moveTo>
                      <a:pt x="0" y="173"/>
                    </a:moveTo>
                    <a:lnTo>
                      <a:pt x="2" y="173"/>
                    </a:lnTo>
                    <a:lnTo>
                      <a:pt x="2" y="2"/>
                    </a:lnTo>
                    <a:lnTo>
                      <a:pt x="38" y="2"/>
                    </a:lnTo>
                    <a:lnTo>
                      <a:pt x="39"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1" name="Freeform 2009"/>
              <p:cNvSpPr>
                <a:spLocks/>
              </p:cNvSpPr>
              <p:nvPr/>
            </p:nvSpPr>
            <p:spPr bwMode="auto">
              <a:xfrm>
                <a:off x="1833" y="3110"/>
                <a:ext cx="20" cy="87"/>
              </a:xfrm>
              <a:custGeom>
                <a:avLst/>
                <a:gdLst>
                  <a:gd name="T0" fmla="*/ 38 w 40"/>
                  <a:gd name="T1" fmla="*/ 2 h 175"/>
                  <a:gd name="T2" fmla="*/ 38 w 40"/>
                  <a:gd name="T3" fmla="*/ 170 h 175"/>
                  <a:gd name="T4" fmla="*/ 2 w 40"/>
                  <a:gd name="T5" fmla="*/ 170 h 175"/>
                  <a:gd name="T6" fmla="*/ 0 w 40"/>
                  <a:gd name="T7" fmla="*/ 173 h 175"/>
                  <a:gd name="T8" fmla="*/ 1 w 40"/>
                  <a:gd name="T9" fmla="*/ 175 h 175"/>
                  <a:gd name="T10" fmla="*/ 40 w 40"/>
                  <a:gd name="T11" fmla="*/ 174 h 175"/>
                  <a:gd name="T12" fmla="*/ 39 w 40"/>
                  <a:gd name="T13" fmla="*/ 0 h 175"/>
                  <a:gd name="T14" fmla="*/ 38 w 40"/>
                  <a:gd name="T15" fmla="*/ 2 h 175"/>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75"/>
                  <a:gd name="T26" fmla="*/ 40 w 4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75">
                    <a:moveTo>
                      <a:pt x="38" y="2"/>
                    </a:moveTo>
                    <a:lnTo>
                      <a:pt x="38" y="170"/>
                    </a:lnTo>
                    <a:lnTo>
                      <a:pt x="2" y="170"/>
                    </a:lnTo>
                    <a:lnTo>
                      <a:pt x="0" y="173"/>
                    </a:lnTo>
                    <a:lnTo>
                      <a:pt x="1" y="175"/>
                    </a:lnTo>
                    <a:lnTo>
                      <a:pt x="40" y="174"/>
                    </a:lnTo>
                    <a:lnTo>
                      <a:pt x="39" y="0"/>
                    </a:lnTo>
                    <a:lnTo>
                      <a:pt x="3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2" name="Freeform 2010"/>
              <p:cNvSpPr>
                <a:spLocks noEditPoints="1"/>
              </p:cNvSpPr>
              <p:nvPr/>
            </p:nvSpPr>
            <p:spPr bwMode="auto">
              <a:xfrm>
                <a:off x="1880" y="3109"/>
                <a:ext cx="135" cy="88"/>
              </a:xfrm>
              <a:custGeom>
                <a:avLst/>
                <a:gdLst>
                  <a:gd name="T0" fmla="*/ 4 w 271"/>
                  <a:gd name="T1" fmla="*/ 70 h 176"/>
                  <a:gd name="T2" fmla="*/ 14 w 271"/>
                  <a:gd name="T3" fmla="*/ 47 h 176"/>
                  <a:gd name="T4" fmla="*/ 32 w 271"/>
                  <a:gd name="T5" fmla="*/ 27 h 176"/>
                  <a:gd name="T6" fmla="*/ 59 w 271"/>
                  <a:gd name="T7" fmla="*/ 12 h 176"/>
                  <a:gd name="T8" fmla="*/ 90 w 271"/>
                  <a:gd name="T9" fmla="*/ 3 h 176"/>
                  <a:gd name="T10" fmla="*/ 126 w 271"/>
                  <a:gd name="T11" fmla="*/ 0 h 176"/>
                  <a:gd name="T12" fmla="*/ 156 w 271"/>
                  <a:gd name="T13" fmla="*/ 0 h 176"/>
                  <a:gd name="T14" fmla="*/ 180 w 271"/>
                  <a:gd name="T15" fmla="*/ 3 h 176"/>
                  <a:gd name="T16" fmla="*/ 202 w 271"/>
                  <a:gd name="T17" fmla="*/ 9 h 176"/>
                  <a:gd name="T18" fmla="*/ 223 w 271"/>
                  <a:gd name="T19" fmla="*/ 17 h 176"/>
                  <a:gd name="T20" fmla="*/ 239 w 271"/>
                  <a:gd name="T21" fmla="*/ 26 h 176"/>
                  <a:gd name="T22" fmla="*/ 253 w 271"/>
                  <a:gd name="T23" fmla="*/ 39 h 176"/>
                  <a:gd name="T24" fmla="*/ 263 w 271"/>
                  <a:gd name="T25" fmla="*/ 53 h 176"/>
                  <a:gd name="T26" fmla="*/ 269 w 271"/>
                  <a:gd name="T27" fmla="*/ 68 h 176"/>
                  <a:gd name="T28" fmla="*/ 271 w 271"/>
                  <a:gd name="T29" fmla="*/ 84 h 176"/>
                  <a:gd name="T30" fmla="*/ 271 w 271"/>
                  <a:gd name="T31" fmla="*/ 100 h 176"/>
                  <a:gd name="T32" fmla="*/ 265 w 271"/>
                  <a:gd name="T33" fmla="*/ 116 h 176"/>
                  <a:gd name="T34" fmla="*/ 257 w 271"/>
                  <a:gd name="T35" fmla="*/ 130 h 176"/>
                  <a:gd name="T36" fmla="*/ 244 w 271"/>
                  <a:gd name="T37" fmla="*/ 144 h 176"/>
                  <a:gd name="T38" fmla="*/ 230 w 271"/>
                  <a:gd name="T39" fmla="*/ 154 h 176"/>
                  <a:gd name="T40" fmla="*/ 210 w 271"/>
                  <a:gd name="T41" fmla="*/ 163 h 176"/>
                  <a:gd name="T42" fmla="*/ 188 w 271"/>
                  <a:gd name="T43" fmla="*/ 169 h 176"/>
                  <a:gd name="T44" fmla="*/ 165 w 271"/>
                  <a:gd name="T45" fmla="*/ 174 h 176"/>
                  <a:gd name="T46" fmla="*/ 142 w 271"/>
                  <a:gd name="T47" fmla="*/ 175 h 176"/>
                  <a:gd name="T48" fmla="*/ 117 w 271"/>
                  <a:gd name="T49" fmla="*/ 175 h 176"/>
                  <a:gd name="T50" fmla="*/ 92 w 271"/>
                  <a:gd name="T51" fmla="*/ 171 h 176"/>
                  <a:gd name="T52" fmla="*/ 69 w 271"/>
                  <a:gd name="T53" fmla="*/ 166 h 176"/>
                  <a:gd name="T54" fmla="*/ 50 w 271"/>
                  <a:gd name="T55" fmla="*/ 157 h 176"/>
                  <a:gd name="T56" fmla="*/ 32 w 271"/>
                  <a:gd name="T57" fmla="*/ 147 h 176"/>
                  <a:gd name="T58" fmla="*/ 20 w 271"/>
                  <a:gd name="T59" fmla="*/ 136 h 176"/>
                  <a:gd name="T60" fmla="*/ 9 w 271"/>
                  <a:gd name="T61" fmla="*/ 122 h 176"/>
                  <a:gd name="T62" fmla="*/ 4 w 271"/>
                  <a:gd name="T63" fmla="*/ 108 h 176"/>
                  <a:gd name="T64" fmla="*/ 1 w 271"/>
                  <a:gd name="T65" fmla="*/ 94 h 176"/>
                  <a:gd name="T66" fmla="*/ 39 w 271"/>
                  <a:gd name="T67" fmla="*/ 91 h 176"/>
                  <a:gd name="T68" fmla="*/ 43 w 271"/>
                  <a:gd name="T69" fmla="*/ 109 h 176"/>
                  <a:gd name="T70" fmla="*/ 52 w 271"/>
                  <a:gd name="T71" fmla="*/ 125 h 176"/>
                  <a:gd name="T72" fmla="*/ 66 w 271"/>
                  <a:gd name="T73" fmla="*/ 139 h 176"/>
                  <a:gd name="T74" fmla="*/ 87 w 271"/>
                  <a:gd name="T75" fmla="*/ 148 h 176"/>
                  <a:gd name="T76" fmla="*/ 110 w 271"/>
                  <a:gd name="T77" fmla="*/ 154 h 176"/>
                  <a:gd name="T78" fmla="*/ 135 w 271"/>
                  <a:gd name="T79" fmla="*/ 156 h 176"/>
                  <a:gd name="T80" fmla="*/ 163 w 271"/>
                  <a:gd name="T81" fmla="*/ 154 h 176"/>
                  <a:gd name="T82" fmla="*/ 186 w 271"/>
                  <a:gd name="T83" fmla="*/ 148 h 176"/>
                  <a:gd name="T84" fmla="*/ 205 w 271"/>
                  <a:gd name="T85" fmla="*/ 139 h 176"/>
                  <a:gd name="T86" fmla="*/ 221 w 271"/>
                  <a:gd name="T87" fmla="*/ 124 h 176"/>
                  <a:gd name="T88" fmla="*/ 231 w 271"/>
                  <a:gd name="T89" fmla="*/ 108 h 176"/>
                  <a:gd name="T90" fmla="*/ 233 w 271"/>
                  <a:gd name="T91" fmla="*/ 88 h 176"/>
                  <a:gd name="T92" fmla="*/ 232 w 271"/>
                  <a:gd name="T93" fmla="*/ 75 h 176"/>
                  <a:gd name="T94" fmla="*/ 228 w 271"/>
                  <a:gd name="T95" fmla="*/ 62 h 176"/>
                  <a:gd name="T96" fmla="*/ 220 w 271"/>
                  <a:gd name="T97" fmla="*/ 51 h 176"/>
                  <a:gd name="T98" fmla="*/ 212 w 271"/>
                  <a:gd name="T99" fmla="*/ 41 h 176"/>
                  <a:gd name="T100" fmla="*/ 201 w 271"/>
                  <a:gd name="T101" fmla="*/ 33 h 176"/>
                  <a:gd name="T102" fmla="*/ 186 w 271"/>
                  <a:gd name="T103" fmla="*/ 27 h 176"/>
                  <a:gd name="T104" fmla="*/ 171 w 271"/>
                  <a:gd name="T105" fmla="*/ 23 h 176"/>
                  <a:gd name="T106" fmla="*/ 155 w 271"/>
                  <a:gd name="T107" fmla="*/ 19 h 176"/>
                  <a:gd name="T108" fmla="*/ 136 w 271"/>
                  <a:gd name="T109" fmla="*/ 19 h 176"/>
                  <a:gd name="T110" fmla="*/ 111 w 271"/>
                  <a:gd name="T111" fmla="*/ 20 h 176"/>
                  <a:gd name="T112" fmla="*/ 88 w 271"/>
                  <a:gd name="T113" fmla="*/ 26 h 176"/>
                  <a:gd name="T114" fmla="*/ 67 w 271"/>
                  <a:gd name="T115" fmla="*/ 35 h 176"/>
                  <a:gd name="T116" fmla="*/ 52 w 271"/>
                  <a:gd name="T117" fmla="*/ 48 h 176"/>
                  <a:gd name="T118" fmla="*/ 43 w 271"/>
                  <a:gd name="T119" fmla="*/ 66 h 176"/>
                  <a:gd name="T120" fmla="*/ 39 w 271"/>
                  <a:gd name="T121" fmla="*/ 91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1"/>
                  <a:gd name="T184" fmla="*/ 0 h 176"/>
                  <a:gd name="T185" fmla="*/ 271 w 271"/>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1" h="176">
                    <a:moveTo>
                      <a:pt x="0" y="91"/>
                    </a:moveTo>
                    <a:lnTo>
                      <a:pt x="1" y="83"/>
                    </a:lnTo>
                    <a:lnTo>
                      <a:pt x="1" y="77"/>
                    </a:lnTo>
                    <a:lnTo>
                      <a:pt x="4" y="70"/>
                    </a:lnTo>
                    <a:lnTo>
                      <a:pt x="5" y="64"/>
                    </a:lnTo>
                    <a:lnTo>
                      <a:pt x="7" y="57"/>
                    </a:lnTo>
                    <a:lnTo>
                      <a:pt x="11" y="51"/>
                    </a:lnTo>
                    <a:lnTo>
                      <a:pt x="14" y="47"/>
                    </a:lnTo>
                    <a:lnTo>
                      <a:pt x="18" y="41"/>
                    </a:lnTo>
                    <a:lnTo>
                      <a:pt x="22" y="36"/>
                    </a:lnTo>
                    <a:lnTo>
                      <a:pt x="27" y="32"/>
                    </a:lnTo>
                    <a:lnTo>
                      <a:pt x="32" y="27"/>
                    </a:lnTo>
                    <a:lnTo>
                      <a:pt x="38" y="24"/>
                    </a:lnTo>
                    <a:lnTo>
                      <a:pt x="45" y="19"/>
                    </a:lnTo>
                    <a:lnTo>
                      <a:pt x="52" y="16"/>
                    </a:lnTo>
                    <a:lnTo>
                      <a:pt x="59" y="12"/>
                    </a:lnTo>
                    <a:lnTo>
                      <a:pt x="67" y="10"/>
                    </a:lnTo>
                    <a:lnTo>
                      <a:pt x="74" y="8"/>
                    </a:lnTo>
                    <a:lnTo>
                      <a:pt x="82" y="5"/>
                    </a:lnTo>
                    <a:lnTo>
                      <a:pt x="90" y="3"/>
                    </a:lnTo>
                    <a:lnTo>
                      <a:pt x="99" y="2"/>
                    </a:lnTo>
                    <a:lnTo>
                      <a:pt x="107" y="1"/>
                    </a:lnTo>
                    <a:lnTo>
                      <a:pt x="117" y="0"/>
                    </a:lnTo>
                    <a:lnTo>
                      <a:pt x="126" y="0"/>
                    </a:lnTo>
                    <a:lnTo>
                      <a:pt x="135" y="0"/>
                    </a:lnTo>
                    <a:lnTo>
                      <a:pt x="142" y="0"/>
                    </a:lnTo>
                    <a:lnTo>
                      <a:pt x="149" y="0"/>
                    </a:lnTo>
                    <a:lnTo>
                      <a:pt x="156" y="0"/>
                    </a:lnTo>
                    <a:lnTo>
                      <a:pt x="162" y="1"/>
                    </a:lnTo>
                    <a:lnTo>
                      <a:pt x="167" y="1"/>
                    </a:lnTo>
                    <a:lnTo>
                      <a:pt x="174" y="2"/>
                    </a:lnTo>
                    <a:lnTo>
                      <a:pt x="180" y="3"/>
                    </a:lnTo>
                    <a:lnTo>
                      <a:pt x="186" y="4"/>
                    </a:lnTo>
                    <a:lnTo>
                      <a:pt x="191" y="5"/>
                    </a:lnTo>
                    <a:lnTo>
                      <a:pt x="196" y="7"/>
                    </a:lnTo>
                    <a:lnTo>
                      <a:pt x="202" y="9"/>
                    </a:lnTo>
                    <a:lnTo>
                      <a:pt x="206" y="11"/>
                    </a:lnTo>
                    <a:lnTo>
                      <a:pt x="212" y="12"/>
                    </a:lnTo>
                    <a:lnTo>
                      <a:pt x="217" y="15"/>
                    </a:lnTo>
                    <a:lnTo>
                      <a:pt x="223" y="17"/>
                    </a:lnTo>
                    <a:lnTo>
                      <a:pt x="227" y="19"/>
                    </a:lnTo>
                    <a:lnTo>
                      <a:pt x="231" y="22"/>
                    </a:lnTo>
                    <a:lnTo>
                      <a:pt x="235" y="24"/>
                    </a:lnTo>
                    <a:lnTo>
                      <a:pt x="239" y="26"/>
                    </a:lnTo>
                    <a:lnTo>
                      <a:pt x="243" y="30"/>
                    </a:lnTo>
                    <a:lnTo>
                      <a:pt x="247" y="32"/>
                    </a:lnTo>
                    <a:lnTo>
                      <a:pt x="249" y="35"/>
                    </a:lnTo>
                    <a:lnTo>
                      <a:pt x="253" y="39"/>
                    </a:lnTo>
                    <a:lnTo>
                      <a:pt x="255" y="42"/>
                    </a:lnTo>
                    <a:lnTo>
                      <a:pt x="258" y="46"/>
                    </a:lnTo>
                    <a:lnTo>
                      <a:pt x="261" y="49"/>
                    </a:lnTo>
                    <a:lnTo>
                      <a:pt x="263" y="53"/>
                    </a:lnTo>
                    <a:lnTo>
                      <a:pt x="264" y="56"/>
                    </a:lnTo>
                    <a:lnTo>
                      <a:pt x="266" y="60"/>
                    </a:lnTo>
                    <a:lnTo>
                      <a:pt x="268" y="64"/>
                    </a:lnTo>
                    <a:lnTo>
                      <a:pt x="269" y="68"/>
                    </a:lnTo>
                    <a:lnTo>
                      <a:pt x="270" y="71"/>
                    </a:lnTo>
                    <a:lnTo>
                      <a:pt x="271" y="76"/>
                    </a:lnTo>
                    <a:lnTo>
                      <a:pt x="271" y="79"/>
                    </a:lnTo>
                    <a:lnTo>
                      <a:pt x="271" y="84"/>
                    </a:lnTo>
                    <a:lnTo>
                      <a:pt x="271" y="88"/>
                    </a:lnTo>
                    <a:lnTo>
                      <a:pt x="271" y="92"/>
                    </a:lnTo>
                    <a:lnTo>
                      <a:pt x="271" y="96"/>
                    </a:lnTo>
                    <a:lnTo>
                      <a:pt x="271" y="100"/>
                    </a:lnTo>
                    <a:lnTo>
                      <a:pt x="270" y="104"/>
                    </a:lnTo>
                    <a:lnTo>
                      <a:pt x="269" y="108"/>
                    </a:lnTo>
                    <a:lnTo>
                      <a:pt x="268" y="113"/>
                    </a:lnTo>
                    <a:lnTo>
                      <a:pt x="265" y="116"/>
                    </a:lnTo>
                    <a:lnTo>
                      <a:pt x="264" y="119"/>
                    </a:lnTo>
                    <a:lnTo>
                      <a:pt x="262" y="123"/>
                    </a:lnTo>
                    <a:lnTo>
                      <a:pt x="259" y="126"/>
                    </a:lnTo>
                    <a:lnTo>
                      <a:pt x="257" y="130"/>
                    </a:lnTo>
                    <a:lnTo>
                      <a:pt x="254" y="134"/>
                    </a:lnTo>
                    <a:lnTo>
                      <a:pt x="251" y="137"/>
                    </a:lnTo>
                    <a:lnTo>
                      <a:pt x="248" y="140"/>
                    </a:lnTo>
                    <a:lnTo>
                      <a:pt x="244" y="144"/>
                    </a:lnTo>
                    <a:lnTo>
                      <a:pt x="241" y="147"/>
                    </a:lnTo>
                    <a:lnTo>
                      <a:pt x="238" y="149"/>
                    </a:lnTo>
                    <a:lnTo>
                      <a:pt x="233" y="152"/>
                    </a:lnTo>
                    <a:lnTo>
                      <a:pt x="230" y="154"/>
                    </a:lnTo>
                    <a:lnTo>
                      <a:pt x="225" y="157"/>
                    </a:lnTo>
                    <a:lnTo>
                      <a:pt x="220" y="159"/>
                    </a:lnTo>
                    <a:lnTo>
                      <a:pt x="215" y="161"/>
                    </a:lnTo>
                    <a:lnTo>
                      <a:pt x="210" y="163"/>
                    </a:lnTo>
                    <a:lnTo>
                      <a:pt x="204" y="166"/>
                    </a:lnTo>
                    <a:lnTo>
                      <a:pt x="200" y="167"/>
                    </a:lnTo>
                    <a:lnTo>
                      <a:pt x="194" y="168"/>
                    </a:lnTo>
                    <a:lnTo>
                      <a:pt x="188" y="169"/>
                    </a:lnTo>
                    <a:lnTo>
                      <a:pt x="182" y="171"/>
                    </a:lnTo>
                    <a:lnTo>
                      <a:pt x="177" y="171"/>
                    </a:lnTo>
                    <a:lnTo>
                      <a:pt x="171" y="172"/>
                    </a:lnTo>
                    <a:lnTo>
                      <a:pt x="165" y="174"/>
                    </a:lnTo>
                    <a:lnTo>
                      <a:pt x="159" y="175"/>
                    </a:lnTo>
                    <a:lnTo>
                      <a:pt x="153" y="175"/>
                    </a:lnTo>
                    <a:lnTo>
                      <a:pt x="148" y="175"/>
                    </a:lnTo>
                    <a:lnTo>
                      <a:pt x="142" y="175"/>
                    </a:lnTo>
                    <a:lnTo>
                      <a:pt x="135" y="176"/>
                    </a:lnTo>
                    <a:lnTo>
                      <a:pt x="129" y="175"/>
                    </a:lnTo>
                    <a:lnTo>
                      <a:pt x="122" y="175"/>
                    </a:lnTo>
                    <a:lnTo>
                      <a:pt x="117" y="175"/>
                    </a:lnTo>
                    <a:lnTo>
                      <a:pt x="110" y="174"/>
                    </a:lnTo>
                    <a:lnTo>
                      <a:pt x="104" y="174"/>
                    </a:lnTo>
                    <a:lnTo>
                      <a:pt x="98" y="172"/>
                    </a:lnTo>
                    <a:lnTo>
                      <a:pt x="92" y="171"/>
                    </a:lnTo>
                    <a:lnTo>
                      <a:pt x="87" y="170"/>
                    </a:lnTo>
                    <a:lnTo>
                      <a:pt x="81" y="169"/>
                    </a:lnTo>
                    <a:lnTo>
                      <a:pt x="75" y="168"/>
                    </a:lnTo>
                    <a:lnTo>
                      <a:pt x="69" y="166"/>
                    </a:lnTo>
                    <a:lnTo>
                      <a:pt x="64" y="164"/>
                    </a:lnTo>
                    <a:lnTo>
                      <a:pt x="59" y="162"/>
                    </a:lnTo>
                    <a:lnTo>
                      <a:pt x="54" y="160"/>
                    </a:lnTo>
                    <a:lnTo>
                      <a:pt x="50" y="157"/>
                    </a:lnTo>
                    <a:lnTo>
                      <a:pt x="45" y="155"/>
                    </a:lnTo>
                    <a:lnTo>
                      <a:pt x="41" y="153"/>
                    </a:lnTo>
                    <a:lnTo>
                      <a:pt x="37" y="151"/>
                    </a:lnTo>
                    <a:lnTo>
                      <a:pt x="32" y="147"/>
                    </a:lnTo>
                    <a:lnTo>
                      <a:pt x="29" y="145"/>
                    </a:lnTo>
                    <a:lnTo>
                      <a:pt x="26" y="142"/>
                    </a:lnTo>
                    <a:lnTo>
                      <a:pt x="23" y="139"/>
                    </a:lnTo>
                    <a:lnTo>
                      <a:pt x="20" y="136"/>
                    </a:lnTo>
                    <a:lnTo>
                      <a:pt x="16" y="133"/>
                    </a:lnTo>
                    <a:lnTo>
                      <a:pt x="14" y="129"/>
                    </a:lnTo>
                    <a:lnTo>
                      <a:pt x="12" y="125"/>
                    </a:lnTo>
                    <a:lnTo>
                      <a:pt x="9" y="122"/>
                    </a:lnTo>
                    <a:lnTo>
                      <a:pt x="8" y="118"/>
                    </a:lnTo>
                    <a:lnTo>
                      <a:pt x="6" y="115"/>
                    </a:lnTo>
                    <a:lnTo>
                      <a:pt x="5" y="111"/>
                    </a:lnTo>
                    <a:lnTo>
                      <a:pt x="4" y="108"/>
                    </a:lnTo>
                    <a:lnTo>
                      <a:pt x="3" y="104"/>
                    </a:lnTo>
                    <a:lnTo>
                      <a:pt x="1" y="101"/>
                    </a:lnTo>
                    <a:lnTo>
                      <a:pt x="1" y="98"/>
                    </a:lnTo>
                    <a:lnTo>
                      <a:pt x="1" y="94"/>
                    </a:lnTo>
                    <a:lnTo>
                      <a:pt x="0" y="91"/>
                    </a:lnTo>
                    <a:close/>
                    <a:moveTo>
                      <a:pt x="39" y="91"/>
                    </a:moveTo>
                    <a:lnTo>
                      <a:pt x="41" y="95"/>
                    </a:lnTo>
                    <a:lnTo>
                      <a:pt x="41" y="100"/>
                    </a:lnTo>
                    <a:lnTo>
                      <a:pt x="42" y="104"/>
                    </a:lnTo>
                    <a:lnTo>
                      <a:pt x="43" y="109"/>
                    </a:lnTo>
                    <a:lnTo>
                      <a:pt x="44" y="114"/>
                    </a:lnTo>
                    <a:lnTo>
                      <a:pt x="46" y="118"/>
                    </a:lnTo>
                    <a:lnTo>
                      <a:pt x="49" y="122"/>
                    </a:lnTo>
                    <a:lnTo>
                      <a:pt x="52" y="125"/>
                    </a:lnTo>
                    <a:lnTo>
                      <a:pt x="54" y="129"/>
                    </a:lnTo>
                    <a:lnTo>
                      <a:pt x="58" y="132"/>
                    </a:lnTo>
                    <a:lnTo>
                      <a:pt x="62" y="136"/>
                    </a:lnTo>
                    <a:lnTo>
                      <a:pt x="66" y="139"/>
                    </a:lnTo>
                    <a:lnTo>
                      <a:pt x="72" y="141"/>
                    </a:lnTo>
                    <a:lnTo>
                      <a:pt x="76" y="144"/>
                    </a:lnTo>
                    <a:lnTo>
                      <a:pt x="81" y="146"/>
                    </a:lnTo>
                    <a:lnTo>
                      <a:pt x="87" y="148"/>
                    </a:lnTo>
                    <a:lnTo>
                      <a:pt x="92" y="149"/>
                    </a:lnTo>
                    <a:lnTo>
                      <a:pt x="98" y="152"/>
                    </a:lnTo>
                    <a:lnTo>
                      <a:pt x="104" y="153"/>
                    </a:lnTo>
                    <a:lnTo>
                      <a:pt x="110" y="154"/>
                    </a:lnTo>
                    <a:lnTo>
                      <a:pt x="115" y="155"/>
                    </a:lnTo>
                    <a:lnTo>
                      <a:pt x="122" y="155"/>
                    </a:lnTo>
                    <a:lnTo>
                      <a:pt x="129" y="155"/>
                    </a:lnTo>
                    <a:lnTo>
                      <a:pt x="135" y="156"/>
                    </a:lnTo>
                    <a:lnTo>
                      <a:pt x="143" y="155"/>
                    </a:lnTo>
                    <a:lnTo>
                      <a:pt x="149" y="155"/>
                    </a:lnTo>
                    <a:lnTo>
                      <a:pt x="156" y="155"/>
                    </a:lnTo>
                    <a:lnTo>
                      <a:pt x="163" y="154"/>
                    </a:lnTo>
                    <a:lnTo>
                      <a:pt x="168" y="153"/>
                    </a:lnTo>
                    <a:lnTo>
                      <a:pt x="174" y="152"/>
                    </a:lnTo>
                    <a:lnTo>
                      <a:pt x="180" y="149"/>
                    </a:lnTo>
                    <a:lnTo>
                      <a:pt x="186" y="148"/>
                    </a:lnTo>
                    <a:lnTo>
                      <a:pt x="191" y="146"/>
                    </a:lnTo>
                    <a:lnTo>
                      <a:pt x="196" y="144"/>
                    </a:lnTo>
                    <a:lnTo>
                      <a:pt x="201" y="141"/>
                    </a:lnTo>
                    <a:lnTo>
                      <a:pt x="205" y="139"/>
                    </a:lnTo>
                    <a:lnTo>
                      <a:pt x="210" y="136"/>
                    </a:lnTo>
                    <a:lnTo>
                      <a:pt x="215" y="132"/>
                    </a:lnTo>
                    <a:lnTo>
                      <a:pt x="218" y="129"/>
                    </a:lnTo>
                    <a:lnTo>
                      <a:pt x="221" y="124"/>
                    </a:lnTo>
                    <a:lnTo>
                      <a:pt x="224" y="121"/>
                    </a:lnTo>
                    <a:lnTo>
                      <a:pt x="227" y="116"/>
                    </a:lnTo>
                    <a:lnTo>
                      <a:pt x="228" y="113"/>
                    </a:lnTo>
                    <a:lnTo>
                      <a:pt x="231" y="108"/>
                    </a:lnTo>
                    <a:lnTo>
                      <a:pt x="232" y="103"/>
                    </a:lnTo>
                    <a:lnTo>
                      <a:pt x="233" y="98"/>
                    </a:lnTo>
                    <a:lnTo>
                      <a:pt x="233" y="93"/>
                    </a:lnTo>
                    <a:lnTo>
                      <a:pt x="233" y="88"/>
                    </a:lnTo>
                    <a:lnTo>
                      <a:pt x="233" y="85"/>
                    </a:lnTo>
                    <a:lnTo>
                      <a:pt x="233" y="81"/>
                    </a:lnTo>
                    <a:lnTo>
                      <a:pt x="233" y="78"/>
                    </a:lnTo>
                    <a:lnTo>
                      <a:pt x="232" y="75"/>
                    </a:lnTo>
                    <a:lnTo>
                      <a:pt x="232" y="71"/>
                    </a:lnTo>
                    <a:lnTo>
                      <a:pt x="231" y="68"/>
                    </a:lnTo>
                    <a:lnTo>
                      <a:pt x="230" y="65"/>
                    </a:lnTo>
                    <a:lnTo>
                      <a:pt x="228" y="62"/>
                    </a:lnTo>
                    <a:lnTo>
                      <a:pt x="226" y="60"/>
                    </a:lnTo>
                    <a:lnTo>
                      <a:pt x="225" y="56"/>
                    </a:lnTo>
                    <a:lnTo>
                      <a:pt x="223" y="54"/>
                    </a:lnTo>
                    <a:lnTo>
                      <a:pt x="220" y="51"/>
                    </a:lnTo>
                    <a:lnTo>
                      <a:pt x="219" y="48"/>
                    </a:lnTo>
                    <a:lnTo>
                      <a:pt x="217" y="46"/>
                    </a:lnTo>
                    <a:lnTo>
                      <a:pt x="215" y="43"/>
                    </a:lnTo>
                    <a:lnTo>
                      <a:pt x="212" y="41"/>
                    </a:lnTo>
                    <a:lnTo>
                      <a:pt x="209" y="40"/>
                    </a:lnTo>
                    <a:lnTo>
                      <a:pt x="206" y="38"/>
                    </a:lnTo>
                    <a:lnTo>
                      <a:pt x="203" y="35"/>
                    </a:lnTo>
                    <a:lnTo>
                      <a:pt x="201" y="33"/>
                    </a:lnTo>
                    <a:lnTo>
                      <a:pt x="197" y="32"/>
                    </a:lnTo>
                    <a:lnTo>
                      <a:pt x="194" y="30"/>
                    </a:lnTo>
                    <a:lnTo>
                      <a:pt x="190" y="28"/>
                    </a:lnTo>
                    <a:lnTo>
                      <a:pt x="186" y="27"/>
                    </a:lnTo>
                    <a:lnTo>
                      <a:pt x="182" y="25"/>
                    </a:lnTo>
                    <a:lnTo>
                      <a:pt x="179" y="24"/>
                    </a:lnTo>
                    <a:lnTo>
                      <a:pt x="175" y="23"/>
                    </a:lnTo>
                    <a:lnTo>
                      <a:pt x="171" y="23"/>
                    </a:lnTo>
                    <a:lnTo>
                      <a:pt x="167" y="22"/>
                    </a:lnTo>
                    <a:lnTo>
                      <a:pt x="163" y="20"/>
                    </a:lnTo>
                    <a:lnTo>
                      <a:pt x="159" y="20"/>
                    </a:lnTo>
                    <a:lnTo>
                      <a:pt x="155" y="19"/>
                    </a:lnTo>
                    <a:lnTo>
                      <a:pt x="150" y="19"/>
                    </a:lnTo>
                    <a:lnTo>
                      <a:pt x="145" y="19"/>
                    </a:lnTo>
                    <a:lnTo>
                      <a:pt x="141" y="19"/>
                    </a:lnTo>
                    <a:lnTo>
                      <a:pt x="136" y="19"/>
                    </a:lnTo>
                    <a:lnTo>
                      <a:pt x="130" y="19"/>
                    </a:lnTo>
                    <a:lnTo>
                      <a:pt x="124" y="19"/>
                    </a:lnTo>
                    <a:lnTo>
                      <a:pt x="118" y="19"/>
                    </a:lnTo>
                    <a:lnTo>
                      <a:pt x="111" y="20"/>
                    </a:lnTo>
                    <a:lnTo>
                      <a:pt x="105" y="22"/>
                    </a:lnTo>
                    <a:lnTo>
                      <a:pt x="99" y="23"/>
                    </a:lnTo>
                    <a:lnTo>
                      <a:pt x="94" y="24"/>
                    </a:lnTo>
                    <a:lnTo>
                      <a:pt x="88" y="26"/>
                    </a:lnTo>
                    <a:lnTo>
                      <a:pt x="83" y="27"/>
                    </a:lnTo>
                    <a:lnTo>
                      <a:pt x="77" y="30"/>
                    </a:lnTo>
                    <a:lnTo>
                      <a:pt x="73" y="32"/>
                    </a:lnTo>
                    <a:lnTo>
                      <a:pt x="67" y="35"/>
                    </a:lnTo>
                    <a:lnTo>
                      <a:pt x="64" y="38"/>
                    </a:lnTo>
                    <a:lnTo>
                      <a:pt x="59" y="41"/>
                    </a:lnTo>
                    <a:lnTo>
                      <a:pt x="56" y="45"/>
                    </a:lnTo>
                    <a:lnTo>
                      <a:pt x="52" y="48"/>
                    </a:lnTo>
                    <a:lnTo>
                      <a:pt x="50" y="53"/>
                    </a:lnTo>
                    <a:lnTo>
                      <a:pt x="46" y="57"/>
                    </a:lnTo>
                    <a:lnTo>
                      <a:pt x="45" y="62"/>
                    </a:lnTo>
                    <a:lnTo>
                      <a:pt x="43" y="66"/>
                    </a:lnTo>
                    <a:lnTo>
                      <a:pt x="42" y="72"/>
                    </a:lnTo>
                    <a:lnTo>
                      <a:pt x="41" y="78"/>
                    </a:lnTo>
                    <a:lnTo>
                      <a:pt x="41" y="84"/>
                    </a:lnTo>
                    <a:lnTo>
                      <a:pt x="39" y="9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3" name="Freeform 2011"/>
              <p:cNvSpPr>
                <a:spLocks/>
              </p:cNvSpPr>
              <p:nvPr/>
            </p:nvSpPr>
            <p:spPr bwMode="auto">
              <a:xfrm>
                <a:off x="1880" y="3109"/>
                <a:ext cx="135" cy="88"/>
              </a:xfrm>
              <a:custGeom>
                <a:avLst/>
                <a:gdLst>
                  <a:gd name="T0" fmla="*/ 1 w 271"/>
                  <a:gd name="T1" fmla="*/ 77 h 176"/>
                  <a:gd name="T2" fmla="*/ 7 w 271"/>
                  <a:gd name="T3" fmla="*/ 57 h 176"/>
                  <a:gd name="T4" fmla="*/ 18 w 271"/>
                  <a:gd name="T5" fmla="*/ 41 h 176"/>
                  <a:gd name="T6" fmla="*/ 32 w 271"/>
                  <a:gd name="T7" fmla="*/ 27 h 176"/>
                  <a:gd name="T8" fmla="*/ 52 w 271"/>
                  <a:gd name="T9" fmla="*/ 16 h 176"/>
                  <a:gd name="T10" fmla="*/ 74 w 271"/>
                  <a:gd name="T11" fmla="*/ 8 h 176"/>
                  <a:gd name="T12" fmla="*/ 99 w 271"/>
                  <a:gd name="T13" fmla="*/ 2 h 176"/>
                  <a:gd name="T14" fmla="*/ 126 w 271"/>
                  <a:gd name="T15" fmla="*/ 0 h 176"/>
                  <a:gd name="T16" fmla="*/ 149 w 271"/>
                  <a:gd name="T17" fmla="*/ 0 h 176"/>
                  <a:gd name="T18" fmla="*/ 167 w 271"/>
                  <a:gd name="T19" fmla="*/ 1 h 176"/>
                  <a:gd name="T20" fmla="*/ 186 w 271"/>
                  <a:gd name="T21" fmla="*/ 4 h 176"/>
                  <a:gd name="T22" fmla="*/ 202 w 271"/>
                  <a:gd name="T23" fmla="*/ 9 h 176"/>
                  <a:gd name="T24" fmla="*/ 217 w 271"/>
                  <a:gd name="T25" fmla="*/ 15 h 176"/>
                  <a:gd name="T26" fmla="*/ 231 w 271"/>
                  <a:gd name="T27" fmla="*/ 22 h 176"/>
                  <a:gd name="T28" fmla="*/ 243 w 271"/>
                  <a:gd name="T29" fmla="*/ 30 h 176"/>
                  <a:gd name="T30" fmla="*/ 253 w 271"/>
                  <a:gd name="T31" fmla="*/ 39 h 176"/>
                  <a:gd name="T32" fmla="*/ 261 w 271"/>
                  <a:gd name="T33" fmla="*/ 49 h 176"/>
                  <a:gd name="T34" fmla="*/ 266 w 271"/>
                  <a:gd name="T35" fmla="*/ 60 h 176"/>
                  <a:gd name="T36" fmla="*/ 270 w 271"/>
                  <a:gd name="T37" fmla="*/ 71 h 176"/>
                  <a:gd name="T38" fmla="*/ 271 w 271"/>
                  <a:gd name="T39" fmla="*/ 84 h 176"/>
                  <a:gd name="T40" fmla="*/ 271 w 271"/>
                  <a:gd name="T41" fmla="*/ 96 h 176"/>
                  <a:gd name="T42" fmla="*/ 269 w 271"/>
                  <a:gd name="T43" fmla="*/ 108 h 176"/>
                  <a:gd name="T44" fmla="*/ 264 w 271"/>
                  <a:gd name="T45" fmla="*/ 119 h 176"/>
                  <a:gd name="T46" fmla="*/ 257 w 271"/>
                  <a:gd name="T47" fmla="*/ 130 h 176"/>
                  <a:gd name="T48" fmla="*/ 248 w 271"/>
                  <a:gd name="T49" fmla="*/ 140 h 176"/>
                  <a:gd name="T50" fmla="*/ 238 w 271"/>
                  <a:gd name="T51" fmla="*/ 149 h 176"/>
                  <a:gd name="T52" fmla="*/ 225 w 271"/>
                  <a:gd name="T53" fmla="*/ 157 h 176"/>
                  <a:gd name="T54" fmla="*/ 210 w 271"/>
                  <a:gd name="T55" fmla="*/ 163 h 176"/>
                  <a:gd name="T56" fmla="*/ 194 w 271"/>
                  <a:gd name="T57" fmla="*/ 168 h 176"/>
                  <a:gd name="T58" fmla="*/ 177 w 271"/>
                  <a:gd name="T59" fmla="*/ 171 h 176"/>
                  <a:gd name="T60" fmla="*/ 159 w 271"/>
                  <a:gd name="T61" fmla="*/ 175 h 176"/>
                  <a:gd name="T62" fmla="*/ 142 w 271"/>
                  <a:gd name="T63" fmla="*/ 175 h 176"/>
                  <a:gd name="T64" fmla="*/ 122 w 271"/>
                  <a:gd name="T65" fmla="*/ 175 h 176"/>
                  <a:gd name="T66" fmla="*/ 104 w 271"/>
                  <a:gd name="T67" fmla="*/ 174 h 176"/>
                  <a:gd name="T68" fmla="*/ 87 w 271"/>
                  <a:gd name="T69" fmla="*/ 170 h 176"/>
                  <a:gd name="T70" fmla="*/ 69 w 271"/>
                  <a:gd name="T71" fmla="*/ 166 h 176"/>
                  <a:gd name="T72" fmla="*/ 54 w 271"/>
                  <a:gd name="T73" fmla="*/ 160 h 176"/>
                  <a:gd name="T74" fmla="*/ 41 w 271"/>
                  <a:gd name="T75" fmla="*/ 153 h 176"/>
                  <a:gd name="T76" fmla="*/ 29 w 271"/>
                  <a:gd name="T77" fmla="*/ 145 h 176"/>
                  <a:gd name="T78" fmla="*/ 20 w 271"/>
                  <a:gd name="T79" fmla="*/ 136 h 176"/>
                  <a:gd name="T80" fmla="*/ 12 w 271"/>
                  <a:gd name="T81" fmla="*/ 125 h 176"/>
                  <a:gd name="T82" fmla="*/ 6 w 271"/>
                  <a:gd name="T83" fmla="*/ 115 h 176"/>
                  <a:gd name="T84" fmla="*/ 3 w 271"/>
                  <a:gd name="T85" fmla="*/ 104 h 176"/>
                  <a:gd name="T86" fmla="*/ 1 w 271"/>
                  <a:gd name="T87" fmla="*/ 94 h 176"/>
                  <a:gd name="T88" fmla="*/ 0 w 271"/>
                  <a:gd name="T89" fmla="*/ 91 h 1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176"/>
                  <a:gd name="T137" fmla="*/ 271 w 271"/>
                  <a:gd name="T138" fmla="*/ 176 h 1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176">
                    <a:moveTo>
                      <a:pt x="0" y="91"/>
                    </a:moveTo>
                    <a:lnTo>
                      <a:pt x="1" y="83"/>
                    </a:lnTo>
                    <a:lnTo>
                      <a:pt x="1" y="77"/>
                    </a:lnTo>
                    <a:lnTo>
                      <a:pt x="4" y="70"/>
                    </a:lnTo>
                    <a:lnTo>
                      <a:pt x="5" y="64"/>
                    </a:lnTo>
                    <a:lnTo>
                      <a:pt x="7" y="57"/>
                    </a:lnTo>
                    <a:lnTo>
                      <a:pt x="11" y="51"/>
                    </a:lnTo>
                    <a:lnTo>
                      <a:pt x="14" y="47"/>
                    </a:lnTo>
                    <a:lnTo>
                      <a:pt x="18" y="41"/>
                    </a:lnTo>
                    <a:lnTo>
                      <a:pt x="22" y="36"/>
                    </a:lnTo>
                    <a:lnTo>
                      <a:pt x="27" y="32"/>
                    </a:lnTo>
                    <a:lnTo>
                      <a:pt x="32" y="27"/>
                    </a:lnTo>
                    <a:lnTo>
                      <a:pt x="38" y="24"/>
                    </a:lnTo>
                    <a:lnTo>
                      <a:pt x="45" y="19"/>
                    </a:lnTo>
                    <a:lnTo>
                      <a:pt x="52" y="16"/>
                    </a:lnTo>
                    <a:lnTo>
                      <a:pt x="59" y="12"/>
                    </a:lnTo>
                    <a:lnTo>
                      <a:pt x="67" y="10"/>
                    </a:lnTo>
                    <a:lnTo>
                      <a:pt x="74" y="8"/>
                    </a:lnTo>
                    <a:lnTo>
                      <a:pt x="82" y="5"/>
                    </a:lnTo>
                    <a:lnTo>
                      <a:pt x="90" y="3"/>
                    </a:lnTo>
                    <a:lnTo>
                      <a:pt x="99" y="2"/>
                    </a:lnTo>
                    <a:lnTo>
                      <a:pt x="107" y="1"/>
                    </a:lnTo>
                    <a:lnTo>
                      <a:pt x="117" y="0"/>
                    </a:lnTo>
                    <a:lnTo>
                      <a:pt x="126" y="0"/>
                    </a:lnTo>
                    <a:lnTo>
                      <a:pt x="135" y="0"/>
                    </a:lnTo>
                    <a:lnTo>
                      <a:pt x="142" y="0"/>
                    </a:lnTo>
                    <a:lnTo>
                      <a:pt x="149" y="0"/>
                    </a:lnTo>
                    <a:lnTo>
                      <a:pt x="156" y="0"/>
                    </a:lnTo>
                    <a:lnTo>
                      <a:pt x="162" y="1"/>
                    </a:lnTo>
                    <a:lnTo>
                      <a:pt x="167" y="1"/>
                    </a:lnTo>
                    <a:lnTo>
                      <a:pt x="174" y="2"/>
                    </a:lnTo>
                    <a:lnTo>
                      <a:pt x="180" y="3"/>
                    </a:lnTo>
                    <a:lnTo>
                      <a:pt x="186" y="4"/>
                    </a:lnTo>
                    <a:lnTo>
                      <a:pt x="191" y="5"/>
                    </a:lnTo>
                    <a:lnTo>
                      <a:pt x="196" y="7"/>
                    </a:lnTo>
                    <a:lnTo>
                      <a:pt x="202" y="9"/>
                    </a:lnTo>
                    <a:lnTo>
                      <a:pt x="206" y="11"/>
                    </a:lnTo>
                    <a:lnTo>
                      <a:pt x="212" y="12"/>
                    </a:lnTo>
                    <a:lnTo>
                      <a:pt x="217" y="15"/>
                    </a:lnTo>
                    <a:lnTo>
                      <a:pt x="223" y="17"/>
                    </a:lnTo>
                    <a:lnTo>
                      <a:pt x="227" y="19"/>
                    </a:lnTo>
                    <a:lnTo>
                      <a:pt x="231" y="22"/>
                    </a:lnTo>
                    <a:lnTo>
                      <a:pt x="235" y="24"/>
                    </a:lnTo>
                    <a:lnTo>
                      <a:pt x="239" y="26"/>
                    </a:lnTo>
                    <a:lnTo>
                      <a:pt x="243" y="30"/>
                    </a:lnTo>
                    <a:lnTo>
                      <a:pt x="247" y="32"/>
                    </a:lnTo>
                    <a:lnTo>
                      <a:pt x="249" y="35"/>
                    </a:lnTo>
                    <a:lnTo>
                      <a:pt x="253" y="39"/>
                    </a:lnTo>
                    <a:lnTo>
                      <a:pt x="255" y="42"/>
                    </a:lnTo>
                    <a:lnTo>
                      <a:pt x="258" y="46"/>
                    </a:lnTo>
                    <a:lnTo>
                      <a:pt x="261" y="49"/>
                    </a:lnTo>
                    <a:lnTo>
                      <a:pt x="263" y="53"/>
                    </a:lnTo>
                    <a:lnTo>
                      <a:pt x="264" y="56"/>
                    </a:lnTo>
                    <a:lnTo>
                      <a:pt x="266" y="60"/>
                    </a:lnTo>
                    <a:lnTo>
                      <a:pt x="268" y="64"/>
                    </a:lnTo>
                    <a:lnTo>
                      <a:pt x="269" y="68"/>
                    </a:lnTo>
                    <a:lnTo>
                      <a:pt x="270" y="71"/>
                    </a:lnTo>
                    <a:lnTo>
                      <a:pt x="271" y="76"/>
                    </a:lnTo>
                    <a:lnTo>
                      <a:pt x="271" y="79"/>
                    </a:lnTo>
                    <a:lnTo>
                      <a:pt x="271" y="84"/>
                    </a:lnTo>
                    <a:lnTo>
                      <a:pt x="271" y="88"/>
                    </a:lnTo>
                    <a:lnTo>
                      <a:pt x="271" y="92"/>
                    </a:lnTo>
                    <a:lnTo>
                      <a:pt x="271" y="96"/>
                    </a:lnTo>
                    <a:lnTo>
                      <a:pt x="271" y="100"/>
                    </a:lnTo>
                    <a:lnTo>
                      <a:pt x="270" y="104"/>
                    </a:lnTo>
                    <a:lnTo>
                      <a:pt x="269" y="108"/>
                    </a:lnTo>
                    <a:lnTo>
                      <a:pt x="268" y="113"/>
                    </a:lnTo>
                    <a:lnTo>
                      <a:pt x="265" y="116"/>
                    </a:lnTo>
                    <a:lnTo>
                      <a:pt x="264" y="119"/>
                    </a:lnTo>
                    <a:lnTo>
                      <a:pt x="262" y="123"/>
                    </a:lnTo>
                    <a:lnTo>
                      <a:pt x="259" y="126"/>
                    </a:lnTo>
                    <a:lnTo>
                      <a:pt x="257" y="130"/>
                    </a:lnTo>
                    <a:lnTo>
                      <a:pt x="254" y="134"/>
                    </a:lnTo>
                    <a:lnTo>
                      <a:pt x="251" y="137"/>
                    </a:lnTo>
                    <a:lnTo>
                      <a:pt x="248" y="140"/>
                    </a:lnTo>
                    <a:lnTo>
                      <a:pt x="244" y="144"/>
                    </a:lnTo>
                    <a:lnTo>
                      <a:pt x="241" y="147"/>
                    </a:lnTo>
                    <a:lnTo>
                      <a:pt x="238" y="149"/>
                    </a:lnTo>
                    <a:lnTo>
                      <a:pt x="233" y="152"/>
                    </a:lnTo>
                    <a:lnTo>
                      <a:pt x="230" y="154"/>
                    </a:lnTo>
                    <a:lnTo>
                      <a:pt x="225" y="157"/>
                    </a:lnTo>
                    <a:lnTo>
                      <a:pt x="220" y="159"/>
                    </a:lnTo>
                    <a:lnTo>
                      <a:pt x="215" y="161"/>
                    </a:lnTo>
                    <a:lnTo>
                      <a:pt x="210" y="163"/>
                    </a:lnTo>
                    <a:lnTo>
                      <a:pt x="204" y="166"/>
                    </a:lnTo>
                    <a:lnTo>
                      <a:pt x="200" y="167"/>
                    </a:lnTo>
                    <a:lnTo>
                      <a:pt x="194" y="168"/>
                    </a:lnTo>
                    <a:lnTo>
                      <a:pt x="188" y="169"/>
                    </a:lnTo>
                    <a:lnTo>
                      <a:pt x="182" y="171"/>
                    </a:lnTo>
                    <a:lnTo>
                      <a:pt x="177" y="171"/>
                    </a:lnTo>
                    <a:lnTo>
                      <a:pt x="171" y="172"/>
                    </a:lnTo>
                    <a:lnTo>
                      <a:pt x="165" y="174"/>
                    </a:lnTo>
                    <a:lnTo>
                      <a:pt x="159" y="175"/>
                    </a:lnTo>
                    <a:lnTo>
                      <a:pt x="153" y="175"/>
                    </a:lnTo>
                    <a:lnTo>
                      <a:pt x="148" y="175"/>
                    </a:lnTo>
                    <a:lnTo>
                      <a:pt x="142" y="175"/>
                    </a:lnTo>
                    <a:lnTo>
                      <a:pt x="135" y="176"/>
                    </a:lnTo>
                    <a:lnTo>
                      <a:pt x="129" y="175"/>
                    </a:lnTo>
                    <a:lnTo>
                      <a:pt x="122" y="175"/>
                    </a:lnTo>
                    <a:lnTo>
                      <a:pt x="117" y="175"/>
                    </a:lnTo>
                    <a:lnTo>
                      <a:pt x="110" y="174"/>
                    </a:lnTo>
                    <a:lnTo>
                      <a:pt x="104" y="174"/>
                    </a:lnTo>
                    <a:lnTo>
                      <a:pt x="98" y="172"/>
                    </a:lnTo>
                    <a:lnTo>
                      <a:pt x="92" y="171"/>
                    </a:lnTo>
                    <a:lnTo>
                      <a:pt x="87" y="170"/>
                    </a:lnTo>
                    <a:lnTo>
                      <a:pt x="81" y="169"/>
                    </a:lnTo>
                    <a:lnTo>
                      <a:pt x="75" y="168"/>
                    </a:lnTo>
                    <a:lnTo>
                      <a:pt x="69" y="166"/>
                    </a:lnTo>
                    <a:lnTo>
                      <a:pt x="64" y="164"/>
                    </a:lnTo>
                    <a:lnTo>
                      <a:pt x="59" y="162"/>
                    </a:lnTo>
                    <a:lnTo>
                      <a:pt x="54" y="160"/>
                    </a:lnTo>
                    <a:lnTo>
                      <a:pt x="50" y="157"/>
                    </a:lnTo>
                    <a:lnTo>
                      <a:pt x="45" y="155"/>
                    </a:lnTo>
                    <a:lnTo>
                      <a:pt x="41" y="153"/>
                    </a:lnTo>
                    <a:lnTo>
                      <a:pt x="37" y="151"/>
                    </a:lnTo>
                    <a:lnTo>
                      <a:pt x="32" y="147"/>
                    </a:lnTo>
                    <a:lnTo>
                      <a:pt x="29" y="145"/>
                    </a:lnTo>
                    <a:lnTo>
                      <a:pt x="26" y="142"/>
                    </a:lnTo>
                    <a:lnTo>
                      <a:pt x="23" y="139"/>
                    </a:lnTo>
                    <a:lnTo>
                      <a:pt x="20" y="136"/>
                    </a:lnTo>
                    <a:lnTo>
                      <a:pt x="16" y="133"/>
                    </a:lnTo>
                    <a:lnTo>
                      <a:pt x="14" y="129"/>
                    </a:lnTo>
                    <a:lnTo>
                      <a:pt x="12" y="125"/>
                    </a:lnTo>
                    <a:lnTo>
                      <a:pt x="9" y="122"/>
                    </a:lnTo>
                    <a:lnTo>
                      <a:pt x="8" y="118"/>
                    </a:lnTo>
                    <a:lnTo>
                      <a:pt x="6" y="115"/>
                    </a:lnTo>
                    <a:lnTo>
                      <a:pt x="5" y="111"/>
                    </a:lnTo>
                    <a:lnTo>
                      <a:pt x="4" y="108"/>
                    </a:lnTo>
                    <a:lnTo>
                      <a:pt x="3" y="104"/>
                    </a:lnTo>
                    <a:lnTo>
                      <a:pt x="1" y="101"/>
                    </a:lnTo>
                    <a:lnTo>
                      <a:pt x="1" y="98"/>
                    </a:lnTo>
                    <a:lnTo>
                      <a:pt x="1" y="94"/>
                    </a:lnTo>
                    <a:lnTo>
                      <a:pt x="0" y="91"/>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924" name="Freeform 2012"/>
              <p:cNvSpPr>
                <a:spLocks/>
              </p:cNvSpPr>
              <p:nvPr/>
            </p:nvSpPr>
            <p:spPr bwMode="auto">
              <a:xfrm>
                <a:off x="1879" y="3109"/>
                <a:ext cx="114" cy="46"/>
              </a:xfrm>
              <a:custGeom>
                <a:avLst/>
                <a:gdLst>
                  <a:gd name="T0" fmla="*/ 2 w 228"/>
                  <a:gd name="T1" fmla="*/ 93 h 93"/>
                  <a:gd name="T2" fmla="*/ 4 w 228"/>
                  <a:gd name="T3" fmla="*/ 79 h 93"/>
                  <a:gd name="T4" fmla="*/ 7 w 228"/>
                  <a:gd name="T5" fmla="*/ 66 h 93"/>
                  <a:gd name="T6" fmla="*/ 13 w 228"/>
                  <a:gd name="T7" fmla="*/ 55 h 93"/>
                  <a:gd name="T8" fmla="*/ 20 w 228"/>
                  <a:gd name="T9" fmla="*/ 44 h 93"/>
                  <a:gd name="T10" fmla="*/ 35 w 228"/>
                  <a:gd name="T11" fmla="*/ 30 h 93"/>
                  <a:gd name="T12" fmla="*/ 51 w 228"/>
                  <a:gd name="T13" fmla="*/ 20 h 93"/>
                  <a:gd name="T14" fmla="*/ 68 w 228"/>
                  <a:gd name="T15" fmla="*/ 13 h 93"/>
                  <a:gd name="T16" fmla="*/ 91 w 228"/>
                  <a:gd name="T17" fmla="*/ 6 h 93"/>
                  <a:gd name="T18" fmla="*/ 108 w 228"/>
                  <a:gd name="T19" fmla="*/ 4 h 93"/>
                  <a:gd name="T20" fmla="*/ 157 w 228"/>
                  <a:gd name="T21" fmla="*/ 3 h 93"/>
                  <a:gd name="T22" fmla="*/ 168 w 228"/>
                  <a:gd name="T23" fmla="*/ 4 h 93"/>
                  <a:gd name="T24" fmla="*/ 192 w 228"/>
                  <a:gd name="T25" fmla="*/ 9 h 93"/>
                  <a:gd name="T26" fmla="*/ 203 w 228"/>
                  <a:gd name="T27" fmla="*/ 12 h 93"/>
                  <a:gd name="T28" fmla="*/ 213 w 228"/>
                  <a:gd name="T29" fmla="*/ 15 h 93"/>
                  <a:gd name="T30" fmla="*/ 224 w 228"/>
                  <a:gd name="T31" fmla="*/ 20 h 93"/>
                  <a:gd name="T32" fmla="*/ 228 w 228"/>
                  <a:gd name="T33" fmla="*/ 21 h 93"/>
                  <a:gd name="T34" fmla="*/ 224 w 228"/>
                  <a:gd name="T35" fmla="*/ 18 h 93"/>
                  <a:gd name="T36" fmla="*/ 213 w 228"/>
                  <a:gd name="T37" fmla="*/ 13 h 93"/>
                  <a:gd name="T38" fmla="*/ 203 w 228"/>
                  <a:gd name="T39" fmla="*/ 10 h 93"/>
                  <a:gd name="T40" fmla="*/ 192 w 228"/>
                  <a:gd name="T41" fmla="*/ 6 h 93"/>
                  <a:gd name="T42" fmla="*/ 168 w 228"/>
                  <a:gd name="T43" fmla="*/ 2 h 93"/>
                  <a:gd name="T44" fmla="*/ 157 w 228"/>
                  <a:gd name="T45" fmla="*/ 0 h 93"/>
                  <a:gd name="T46" fmla="*/ 108 w 228"/>
                  <a:gd name="T47" fmla="*/ 2 h 93"/>
                  <a:gd name="T48" fmla="*/ 91 w 228"/>
                  <a:gd name="T49" fmla="*/ 4 h 93"/>
                  <a:gd name="T50" fmla="*/ 68 w 228"/>
                  <a:gd name="T51" fmla="*/ 11 h 93"/>
                  <a:gd name="T52" fmla="*/ 42 w 228"/>
                  <a:gd name="T53" fmla="*/ 22 h 93"/>
                  <a:gd name="T54" fmla="*/ 32 w 228"/>
                  <a:gd name="T55" fmla="*/ 28 h 93"/>
                  <a:gd name="T56" fmla="*/ 17 w 228"/>
                  <a:gd name="T57" fmla="*/ 42 h 93"/>
                  <a:gd name="T58" fmla="*/ 10 w 228"/>
                  <a:gd name="T59" fmla="*/ 52 h 93"/>
                  <a:gd name="T60" fmla="*/ 5 w 228"/>
                  <a:gd name="T61" fmla="*/ 66 h 93"/>
                  <a:gd name="T62" fmla="*/ 1 w 228"/>
                  <a:gd name="T63" fmla="*/ 79 h 93"/>
                  <a:gd name="T64" fmla="*/ 0 w 228"/>
                  <a:gd name="T65" fmla="*/ 93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8"/>
                  <a:gd name="T100" fmla="*/ 0 h 93"/>
                  <a:gd name="T101" fmla="*/ 228 w 228"/>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8" h="93">
                    <a:moveTo>
                      <a:pt x="0" y="93"/>
                    </a:moveTo>
                    <a:lnTo>
                      <a:pt x="2" y="93"/>
                    </a:lnTo>
                    <a:lnTo>
                      <a:pt x="4" y="85"/>
                    </a:lnTo>
                    <a:lnTo>
                      <a:pt x="4" y="79"/>
                    </a:lnTo>
                    <a:lnTo>
                      <a:pt x="6" y="72"/>
                    </a:lnTo>
                    <a:lnTo>
                      <a:pt x="7" y="66"/>
                    </a:lnTo>
                    <a:lnTo>
                      <a:pt x="9" y="62"/>
                    </a:lnTo>
                    <a:lnTo>
                      <a:pt x="13" y="55"/>
                    </a:lnTo>
                    <a:lnTo>
                      <a:pt x="16" y="50"/>
                    </a:lnTo>
                    <a:lnTo>
                      <a:pt x="20" y="44"/>
                    </a:lnTo>
                    <a:lnTo>
                      <a:pt x="29" y="35"/>
                    </a:lnTo>
                    <a:lnTo>
                      <a:pt x="35" y="30"/>
                    </a:lnTo>
                    <a:lnTo>
                      <a:pt x="40" y="27"/>
                    </a:lnTo>
                    <a:lnTo>
                      <a:pt x="51" y="20"/>
                    </a:lnTo>
                    <a:lnTo>
                      <a:pt x="60" y="15"/>
                    </a:lnTo>
                    <a:lnTo>
                      <a:pt x="68" y="13"/>
                    </a:lnTo>
                    <a:lnTo>
                      <a:pt x="75" y="11"/>
                    </a:lnTo>
                    <a:lnTo>
                      <a:pt x="91" y="6"/>
                    </a:lnTo>
                    <a:lnTo>
                      <a:pt x="100" y="5"/>
                    </a:lnTo>
                    <a:lnTo>
                      <a:pt x="108" y="4"/>
                    </a:lnTo>
                    <a:lnTo>
                      <a:pt x="118" y="3"/>
                    </a:lnTo>
                    <a:lnTo>
                      <a:pt x="157" y="3"/>
                    </a:lnTo>
                    <a:lnTo>
                      <a:pt x="163" y="4"/>
                    </a:lnTo>
                    <a:lnTo>
                      <a:pt x="168" y="4"/>
                    </a:lnTo>
                    <a:lnTo>
                      <a:pt x="175" y="5"/>
                    </a:lnTo>
                    <a:lnTo>
                      <a:pt x="192" y="9"/>
                    </a:lnTo>
                    <a:lnTo>
                      <a:pt x="197" y="10"/>
                    </a:lnTo>
                    <a:lnTo>
                      <a:pt x="203" y="12"/>
                    </a:lnTo>
                    <a:lnTo>
                      <a:pt x="207" y="14"/>
                    </a:lnTo>
                    <a:lnTo>
                      <a:pt x="213" y="15"/>
                    </a:lnTo>
                    <a:lnTo>
                      <a:pt x="218" y="18"/>
                    </a:lnTo>
                    <a:lnTo>
                      <a:pt x="224" y="20"/>
                    </a:lnTo>
                    <a:lnTo>
                      <a:pt x="228" y="22"/>
                    </a:lnTo>
                    <a:lnTo>
                      <a:pt x="228" y="21"/>
                    </a:lnTo>
                    <a:lnTo>
                      <a:pt x="228" y="20"/>
                    </a:lnTo>
                    <a:lnTo>
                      <a:pt x="224" y="18"/>
                    </a:lnTo>
                    <a:lnTo>
                      <a:pt x="218" y="15"/>
                    </a:lnTo>
                    <a:lnTo>
                      <a:pt x="213" y="13"/>
                    </a:lnTo>
                    <a:lnTo>
                      <a:pt x="207" y="12"/>
                    </a:lnTo>
                    <a:lnTo>
                      <a:pt x="203" y="10"/>
                    </a:lnTo>
                    <a:lnTo>
                      <a:pt x="197" y="7"/>
                    </a:lnTo>
                    <a:lnTo>
                      <a:pt x="192" y="6"/>
                    </a:lnTo>
                    <a:lnTo>
                      <a:pt x="175" y="3"/>
                    </a:lnTo>
                    <a:lnTo>
                      <a:pt x="168" y="2"/>
                    </a:lnTo>
                    <a:lnTo>
                      <a:pt x="163" y="2"/>
                    </a:lnTo>
                    <a:lnTo>
                      <a:pt x="157" y="0"/>
                    </a:lnTo>
                    <a:lnTo>
                      <a:pt x="118" y="0"/>
                    </a:lnTo>
                    <a:lnTo>
                      <a:pt x="108" y="2"/>
                    </a:lnTo>
                    <a:lnTo>
                      <a:pt x="100" y="3"/>
                    </a:lnTo>
                    <a:lnTo>
                      <a:pt x="91" y="4"/>
                    </a:lnTo>
                    <a:lnTo>
                      <a:pt x="75" y="9"/>
                    </a:lnTo>
                    <a:lnTo>
                      <a:pt x="68" y="11"/>
                    </a:lnTo>
                    <a:lnTo>
                      <a:pt x="60" y="13"/>
                    </a:lnTo>
                    <a:lnTo>
                      <a:pt x="42" y="22"/>
                    </a:lnTo>
                    <a:lnTo>
                      <a:pt x="38" y="25"/>
                    </a:lnTo>
                    <a:lnTo>
                      <a:pt x="32" y="28"/>
                    </a:lnTo>
                    <a:lnTo>
                      <a:pt x="27" y="33"/>
                    </a:lnTo>
                    <a:lnTo>
                      <a:pt x="17" y="42"/>
                    </a:lnTo>
                    <a:lnTo>
                      <a:pt x="14" y="48"/>
                    </a:lnTo>
                    <a:lnTo>
                      <a:pt x="10" y="52"/>
                    </a:lnTo>
                    <a:lnTo>
                      <a:pt x="7" y="57"/>
                    </a:lnTo>
                    <a:lnTo>
                      <a:pt x="5" y="66"/>
                    </a:lnTo>
                    <a:lnTo>
                      <a:pt x="4" y="72"/>
                    </a:lnTo>
                    <a:lnTo>
                      <a:pt x="1" y="79"/>
                    </a:lnTo>
                    <a:lnTo>
                      <a:pt x="1" y="85"/>
                    </a:lnTo>
                    <a:lnTo>
                      <a:pt x="0"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5" name="Freeform 2013"/>
              <p:cNvSpPr>
                <a:spLocks/>
              </p:cNvSpPr>
              <p:nvPr/>
            </p:nvSpPr>
            <p:spPr bwMode="auto">
              <a:xfrm>
                <a:off x="1993" y="3119"/>
                <a:ext cx="2" cy="2"/>
              </a:xfrm>
              <a:custGeom>
                <a:avLst/>
                <a:gdLst>
                  <a:gd name="T0" fmla="*/ 1 w 6"/>
                  <a:gd name="T1" fmla="*/ 1 h 5"/>
                  <a:gd name="T2" fmla="*/ 0 w 6"/>
                  <a:gd name="T3" fmla="*/ 2 h 5"/>
                  <a:gd name="T4" fmla="*/ 4 w 6"/>
                  <a:gd name="T5" fmla="*/ 5 h 5"/>
                  <a:gd name="T6" fmla="*/ 5 w 6"/>
                  <a:gd name="T7" fmla="*/ 4 h 5"/>
                  <a:gd name="T8" fmla="*/ 6 w 6"/>
                  <a:gd name="T9" fmla="*/ 2 h 5"/>
                  <a:gd name="T10" fmla="*/ 6 w 6"/>
                  <a:gd name="T11" fmla="*/ 2 h 5"/>
                  <a:gd name="T12" fmla="*/ 1 w 6"/>
                  <a:gd name="T13" fmla="*/ 0 h 5"/>
                  <a:gd name="T14" fmla="*/ 1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1"/>
                    </a:moveTo>
                    <a:lnTo>
                      <a:pt x="0" y="2"/>
                    </a:lnTo>
                    <a:lnTo>
                      <a:pt x="4" y="5"/>
                    </a:lnTo>
                    <a:lnTo>
                      <a:pt x="5" y="4"/>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6" name="Freeform 2014"/>
              <p:cNvSpPr>
                <a:spLocks/>
              </p:cNvSpPr>
              <p:nvPr/>
            </p:nvSpPr>
            <p:spPr bwMode="auto">
              <a:xfrm>
                <a:off x="1993" y="3120"/>
                <a:ext cx="4" cy="2"/>
              </a:xfrm>
              <a:custGeom>
                <a:avLst/>
                <a:gdLst>
                  <a:gd name="T0" fmla="*/ 4 w 9"/>
                  <a:gd name="T1" fmla="*/ 3 h 5"/>
                  <a:gd name="T2" fmla="*/ 0 w 9"/>
                  <a:gd name="T3" fmla="*/ 0 h 5"/>
                  <a:gd name="T4" fmla="*/ 9 w 9"/>
                  <a:gd name="T5" fmla="*/ 5 h 5"/>
                  <a:gd name="T6" fmla="*/ 9 w 9"/>
                  <a:gd name="T7" fmla="*/ 4 h 5"/>
                  <a:gd name="T8" fmla="*/ 9 w 9"/>
                  <a:gd name="T9" fmla="*/ 3 h 5"/>
                  <a:gd name="T10" fmla="*/ 5 w 9"/>
                  <a:gd name="T11" fmla="*/ 0 h 5"/>
                  <a:gd name="T12" fmla="*/ 5 w 9"/>
                  <a:gd name="T13" fmla="*/ 2 h 5"/>
                  <a:gd name="T14" fmla="*/ 4 w 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3"/>
                    </a:moveTo>
                    <a:lnTo>
                      <a:pt x="0" y="0"/>
                    </a:lnTo>
                    <a:lnTo>
                      <a:pt x="9" y="5"/>
                    </a:lnTo>
                    <a:lnTo>
                      <a:pt x="9" y="4"/>
                    </a:lnTo>
                    <a:lnTo>
                      <a:pt x="9" y="3"/>
                    </a:lnTo>
                    <a:lnTo>
                      <a:pt x="5" y="0"/>
                    </a:lnTo>
                    <a:lnTo>
                      <a:pt x="5" y="2"/>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7" name="Freeform 2015"/>
              <p:cNvSpPr>
                <a:spLocks/>
              </p:cNvSpPr>
              <p:nvPr/>
            </p:nvSpPr>
            <p:spPr bwMode="auto">
              <a:xfrm>
                <a:off x="1997" y="3121"/>
                <a:ext cx="19" cy="26"/>
              </a:xfrm>
              <a:custGeom>
                <a:avLst/>
                <a:gdLst>
                  <a:gd name="T0" fmla="*/ 1 w 38"/>
                  <a:gd name="T1" fmla="*/ 1 h 53"/>
                  <a:gd name="T2" fmla="*/ 0 w 38"/>
                  <a:gd name="T3" fmla="*/ 2 h 53"/>
                  <a:gd name="T4" fmla="*/ 4 w 38"/>
                  <a:gd name="T5" fmla="*/ 4 h 53"/>
                  <a:gd name="T6" fmla="*/ 8 w 38"/>
                  <a:gd name="T7" fmla="*/ 8 h 53"/>
                  <a:gd name="T8" fmla="*/ 12 w 38"/>
                  <a:gd name="T9" fmla="*/ 10 h 53"/>
                  <a:gd name="T10" fmla="*/ 14 w 38"/>
                  <a:gd name="T11" fmla="*/ 13 h 53"/>
                  <a:gd name="T12" fmla="*/ 17 w 38"/>
                  <a:gd name="T13" fmla="*/ 17 h 53"/>
                  <a:gd name="T14" fmla="*/ 20 w 38"/>
                  <a:gd name="T15" fmla="*/ 20 h 53"/>
                  <a:gd name="T16" fmla="*/ 23 w 38"/>
                  <a:gd name="T17" fmla="*/ 24 h 53"/>
                  <a:gd name="T18" fmla="*/ 28 w 38"/>
                  <a:gd name="T19" fmla="*/ 31 h 53"/>
                  <a:gd name="T20" fmla="*/ 29 w 38"/>
                  <a:gd name="T21" fmla="*/ 34 h 53"/>
                  <a:gd name="T22" fmla="*/ 31 w 38"/>
                  <a:gd name="T23" fmla="*/ 38 h 53"/>
                  <a:gd name="T24" fmla="*/ 32 w 38"/>
                  <a:gd name="T25" fmla="*/ 41 h 53"/>
                  <a:gd name="T26" fmla="*/ 35 w 38"/>
                  <a:gd name="T27" fmla="*/ 48 h 53"/>
                  <a:gd name="T28" fmla="*/ 36 w 38"/>
                  <a:gd name="T29" fmla="*/ 53 h 53"/>
                  <a:gd name="T30" fmla="*/ 38 w 38"/>
                  <a:gd name="T31" fmla="*/ 53 h 53"/>
                  <a:gd name="T32" fmla="*/ 37 w 38"/>
                  <a:gd name="T33" fmla="*/ 48 h 53"/>
                  <a:gd name="T34" fmla="*/ 35 w 38"/>
                  <a:gd name="T35" fmla="*/ 41 h 53"/>
                  <a:gd name="T36" fmla="*/ 34 w 38"/>
                  <a:gd name="T37" fmla="*/ 35 h 53"/>
                  <a:gd name="T38" fmla="*/ 31 w 38"/>
                  <a:gd name="T39" fmla="*/ 31 h 53"/>
                  <a:gd name="T40" fmla="*/ 30 w 38"/>
                  <a:gd name="T41" fmla="*/ 27 h 53"/>
                  <a:gd name="T42" fmla="*/ 25 w 38"/>
                  <a:gd name="T43" fmla="*/ 22 h 53"/>
                  <a:gd name="T44" fmla="*/ 22 w 38"/>
                  <a:gd name="T45" fmla="*/ 18 h 53"/>
                  <a:gd name="T46" fmla="*/ 20 w 38"/>
                  <a:gd name="T47" fmla="*/ 15 h 53"/>
                  <a:gd name="T48" fmla="*/ 16 w 38"/>
                  <a:gd name="T49" fmla="*/ 11 h 53"/>
                  <a:gd name="T50" fmla="*/ 14 w 38"/>
                  <a:gd name="T51" fmla="*/ 8 h 53"/>
                  <a:gd name="T52" fmla="*/ 10 w 38"/>
                  <a:gd name="T53" fmla="*/ 5 h 53"/>
                  <a:gd name="T54" fmla="*/ 6 w 38"/>
                  <a:gd name="T55" fmla="*/ 2 h 53"/>
                  <a:gd name="T56" fmla="*/ 6 w 38"/>
                  <a:gd name="T57" fmla="*/ 2 h 53"/>
                  <a:gd name="T58" fmla="*/ 1 w 38"/>
                  <a:gd name="T59" fmla="*/ 0 h 53"/>
                  <a:gd name="T60" fmla="*/ 1 w 38"/>
                  <a:gd name="T61" fmla="*/ 1 h 5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8"/>
                  <a:gd name="T94" fmla="*/ 0 h 53"/>
                  <a:gd name="T95" fmla="*/ 38 w 38"/>
                  <a:gd name="T96" fmla="*/ 53 h 5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8" h="53">
                    <a:moveTo>
                      <a:pt x="1" y="1"/>
                    </a:moveTo>
                    <a:lnTo>
                      <a:pt x="0" y="2"/>
                    </a:lnTo>
                    <a:lnTo>
                      <a:pt x="4" y="4"/>
                    </a:lnTo>
                    <a:lnTo>
                      <a:pt x="8" y="8"/>
                    </a:lnTo>
                    <a:lnTo>
                      <a:pt x="12" y="10"/>
                    </a:lnTo>
                    <a:lnTo>
                      <a:pt x="14" y="13"/>
                    </a:lnTo>
                    <a:lnTo>
                      <a:pt x="17" y="17"/>
                    </a:lnTo>
                    <a:lnTo>
                      <a:pt x="20" y="20"/>
                    </a:lnTo>
                    <a:lnTo>
                      <a:pt x="23" y="24"/>
                    </a:lnTo>
                    <a:lnTo>
                      <a:pt x="28" y="31"/>
                    </a:lnTo>
                    <a:lnTo>
                      <a:pt x="29" y="34"/>
                    </a:lnTo>
                    <a:lnTo>
                      <a:pt x="31" y="38"/>
                    </a:lnTo>
                    <a:lnTo>
                      <a:pt x="32" y="41"/>
                    </a:lnTo>
                    <a:lnTo>
                      <a:pt x="35" y="48"/>
                    </a:lnTo>
                    <a:lnTo>
                      <a:pt x="36" y="53"/>
                    </a:lnTo>
                    <a:lnTo>
                      <a:pt x="38" y="53"/>
                    </a:lnTo>
                    <a:lnTo>
                      <a:pt x="37" y="48"/>
                    </a:lnTo>
                    <a:lnTo>
                      <a:pt x="35" y="41"/>
                    </a:lnTo>
                    <a:lnTo>
                      <a:pt x="34" y="35"/>
                    </a:lnTo>
                    <a:lnTo>
                      <a:pt x="31" y="31"/>
                    </a:lnTo>
                    <a:lnTo>
                      <a:pt x="30" y="27"/>
                    </a:lnTo>
                    <a:lnTo>
                      <a:pt x="25" y="22"/>
                    </a:lnTo>
                    <a:lnTo>
                      <a:pt x="22" y="18"/>
                    </a:lnTo>
                    <a:lnTo>
                      <a:pt x="20" y="15"/>
                    </a:lnTo>
                    <a:lnTo>
                      <a:pt x="16" y="11"/>
                    </a:lnTo>
                    <a:lnTo>
                      <a:pt x="14" y="8"/>
                    </a:lnTo>
                    <a:lnTo>
                      <a:pt x="10" y="5"/>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8" name="Freeform 2016"/>
              <p:cNvSpPr>
                <a:spLocks/>
              </p:cNvSpPr>
              <p:nvPr/>
            </p:nvSpPr>
            <p:spPr bwMode="auto">
              <a:xfrm>
                <a:off x="1998" y="3147"/>
                <a:ext cx="18" cy="38"/>
              </a:xfrm>
              <a:custGeom>
                <a:avLst/>
                <a:gdLst>
                  <a:gd name="T0" fmla="*/ 34 w 36"/>
                  <a:gd name="T1" fmla="*/ 0 h 75"/>
                  <a:gd name="T2" fmla="*/ 34 w 36"/>
                  <a:gd name="T3" fmla="*/ 24 h 75"/>
                  <a:gd name="T4" fmla="*/ 33 w 36"/>
                  <a:gd name="T5" fmla="*/ 28 h 75"/>
                  <a:gd name="T6" fmla="*/ 32 w 36"/>
                  <a:gd name="T7" fmla="*/ 32 h 75"/>
                  <a:gd name="T8" fmla="*/ 30 w 36"/>
                  <a:gd name="T9" fmla="*/ 35 h 75"/>
                  <a:gd name="T10" fmla="*/ 28 w 36"/>
                  <a:gd name="T11" fmla="*/ 38 h 75"/>
                  <a:gd name="T12" fmla="*/ 27 w 36"/>
                  <a:gd name="T13" fmla="*/ 41 h 75"/>
                  <a:gd name="T14" fmla="*/ 20 w 36"/>
                  <a:gd name="T15" fmla="*/ 53 h 75"/>
                  <a:gd name="T16" fmla="*/ 17 w 36"/>
                  <a:gd name="T17" fmla="*/ 57 h 75"/>
                  <a:gd name="T18" fmla="*/ 4 w 36"/>
                  <a:gd name="T19" fmla="*/ 70 h 75"/>
                  <a:gd name="T20" fmla="*/ 0 w 36"/>
                  <a:gd name="T21" fmla="*/ 72 h 75"/>
                  <a:gd name="T22" fmla="*/ 2 w 36"/>
                  <a:gd name="T23" fmla="*/ 73 h 75"/>
                  <a:gd name="T24" fmla="*/ 3 w 36"/>
                  <a:gd name="T25" fmla="*/ 75 h 75"/>
                  <a:gd name="T26" fmla="*/ 6 w 36"/>
                  <a:gd name="T27" fmla="*/ 72 h 75"/>
                  <a:gd name="T28" fmla="*/ 19 w 36"/>
                  <a:gd name="T29" fmla="*/ 60 h 75"/>
                  <a:gd name="T30" fmla="*/ 22 w 36"/>
                  <a:gd name="T31" fmla="*/ 55 h 75"/>
                  <a:gd name="T32" fmla="*/ 29 w 36"/>
                  <a:gd name="T33" fmla="*/ 45 h 75"/>
                  <a:gd name="T34" fmla="*/ 30 w 36"/>
                  <a:gd name="T35" fmla="*/ 41 h 75"/>
                  <a:gd name="T36" fmla="*/ 33 w 36"/>
                  <a:gd name="T37" fmla="*/ 38 h 75"/>
                  <a:gd name="T38" fmla="*/ 34 w 36"/>
                  <a:gd name="T39" fmla="*/ 32 h 75"/>
                  <a:gd name="T40" fmla="*/ 35 w 36"/>
                  <a:gd name="T41" fmla="*/ 28 h 75"/>
                  <a:gd name="T42" fmla="*/ 36 w 36"/>
                  <a:gd name="T43" fmla="*/ 24 h 75"/>
                  <a:gd name="T44" fmla="*/ 36 w 36"/>
                  <a:gd name="T45" fmla="*/ 0 h 75"/>
                  <a:gd name="T46" fmla="*/ 34 w 36"/>
                  <a:gd name="T47" fmla="*/ 0 h 7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75"/>
                  <a:gd name="T74" fmla="*/ 36 w 36"/>
                  <a:gd name="T75" fmla="*/ 75 h 7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75">
                    <a:moveTo>
                      <a:pt x="34" y="0"/>
                    </a:moveTo>
                    <a:lnTo>
                      <a:pt x="34" y="24"/>
                    </a:lnTo>
                    <a:lnTo>
                      <a:pt x="33" y="28"/>
                    </a:lnTo>
                    <a:lnTo>
                      <a:pt x="32" y="32"/>
                    </a:lnTo>
                    <a:lnTo>
                      <a:pt x="30" y="35"/>
                    </a:lnTo>
                    <a:lnTo>
                      <a:pt x="28" y="38"/>
                    </a:lnTo>
                    <a:lnTo>
                      <a:pt x="27" y="41"/>
                    </a:lnTo>
                    <a:lnTo>
                      <a:pt x="20" y="53"/>
                    </a:lnTo>
                    <a:lnTo>
                      <a:pt x="17" y="57"/>
                    </a:lnTo>
                    <a:lnTo>
                      <a:pt x="4" y="70"/>
                    </a:lnTo>
                    <a:lnTo>
                      <a:pt x="0" y="72"/>
                    </a:lnTo>
                    <a:lnTo>
                      <a:pt x="2" y="73"/>
                    </a:lnTo>
                    <a:lnTo>
                      <a:pt x="3" y="75"/>
                    </a:lnTo>
                    <a:lnTo>
                      <a:pt x="6" y="72"/>
                    </a:lnTo>
                    <a:lnTo>
                      <a:pt x="19" y="60"/>
                    </a:lnTo>
                    <a:lnTo>
                      <a:pt x="22" y="55"/>
                    </a:lnTo>
                    <a:lnTo>
                      <a:pt x="29" y="45"/>
                    </a:lnTo>
                    <a:lnTo>
                      <a:pt x="30" y="41"/>
                    </a:lnTo>
                    <a:lnTo>
                      <a:pt x="33" y="38"/>
                    </a:lnTo>
                    <a:lnTo>
                      <a:pt x="34" y="32"/>
                    </a:lnTo>
                    <a:lnTo>
                      <a:pt x="35" y="28"/>
                    </a:lnTo>
                    <a:lnTo>
                      <a:pt x="36" y="24"/>
                    </a:lnTo>
                    <a:lnTo>
                      <a:pt x="36" y="0"/>
                    </a:lnTo>
                    <a:lnTo>
                      <a:pt x="3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29" name="Freeform 2017"/>
              <p:cNvSpPr>
                <a:spLocks/>
              </p:cNvSpPr>
              <p:nvPr/>
            </p:nvSpPr>
            <p:spPr bwMode="auto">
              <a:xfrm>
                <a:off x="1996" y="3184"/>
                <a:ext cx="5" cy="2"/>
              </a:xfrm>
              <a:custGeom>
                <a:avLst/>
                <a:gdLst>
                  <a:gd name="T0" fmla="*/ 5 w 9"/>
                  <a:gd name="T1" fmla="*/ 1 h 5"/>
                  <a:gd name="T2" fmla="*/ 5 w 9"/>
                  <a:gd name="T3" fmla="*/ 0 h 5"/>
                  <a:gd name="T4" fmla="*/ 0 w 9"/>
                  <a:gd name="T5" fmla="*/ 3 h 5"/>
                  <a:gd name="T6" fmla="*/ 0 w 9"/>
                  <a:gd name="T7" fmla="*/ 4 h 5"/>
                  <a:gd name="T8" fmla="*/ 0 w 9"/>
                  <a:gd name="T9" fmla="*/ 5 h 5"/>
                  <a:gd name="T10" fmla="*/ 9 w 9"/>
                  <a:gd name="T11" fmla="*/ 0 h 5"/>
                  <a:gd name="T12" fmla="*/ 6 w 9"/>
                  <a:gd name="T13" fmla="*/ 3 h 5"/>
                  <a:gd name="T14" fmla="*/ 5 w 9"/>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1"/>
                    </a:moveTo>
                    <a:lnTo>
                      <a:pt x="5" y="0"/>
                    </a:lnTo>
                    <a:lnTo>
                      <a:pt x="0" y="3"/>
                    </a:lnTo>
                    <a:lnTo>
                      <a:pt x="0" y="4"/>
                    </a:lnTo>
                    <a:lnTo>
                      <a:pt x="0" y="5"/>
                    </a:lnTo>
                    <a:lnTo>
                      <a:pt x="9" y="0"/>
                    </a:lnTo>
                    <a:lnTo>
                      <a:pt x="6" y="3"/>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0" name="Freeform 2018"/>
              <p:cNvSpPr>
                <a:spLocks/>
              </p:cNvSpPr>
              <p:nvPr/>
            </p:nvSpPr>
            <p:spPr bwMode="auto">
              <a:xfrm>
                <a:off x="1968" y="3185"/>
                <a:ext cx="29" cy="11"/>
              </a:xfrm>
              <a:custGeom>
                <a:avLst/>
                <a:gdLst>
                  <a:gd name="T0" fmla="*/ 56 w 57"/>
                  <a:gd name="T1" fmla="*/ 0 h 23"/>
                  <a:gd name="T2" fmla="*/ 51 w 57"/>
                  <a:gd name="T3" fmla="*/ 2 h 23"/>
                  <a:gd name="T4" fmla="*/ 51 w 57"/>
                  <a:gd name="T5" fmla="*/ 2 h 23"/>
                  <a:gd name="T6" fmla="*/ 47 w 57"/>
                  <a:gd name="T7" fmla="*/ 5 h 23"/>
                  <a:gd name="T8" fmla="*/ 43 w 57"/>
                  <a:gd name="T9" fmla="*/ 6 h 23"/>
                  <a:gd name="T10" fmla="*/ 38 w 57"/>
                  <a:gd name="T11" fmla="*/ 9 h 23"/>
                  <a:gd name="T12" fmla="*/ 33 w 57"/>
                  <a:gd name="T13" fmla="*/ 11 h 23"/>
                  <a:gd name="T14" fmla="*/ 27 w 57"/>
                  <a:gd name="T15" fmla="*/ 13 h 23"/>
                  <a:gd name="T16" fmla="*/ 23 w 57"/>
                  <a:gd name="T17" fmla="*/ 15 h 23"/>
                  <a:gd name="T18" fmla="*/ 11 w 57"/>
                  <a:gd name="T19" fmla="*/ 17 h 23"/>
                  <a:gd name="T20" fmla="*/ 8 w 57"/>
                  <a:gd name="T21" fmla="*/ 18 h 23"/>
                  <a:gd name="T22" fmla="*/ 0 w 57"/>
                  <a:gd name="T23" fmla="*/ 18 h 23"/>
                  <a:gd name="T24" fmla="*/ 0 w 57"/>
                  <a:gd name="T25" fmla="*/ 20 h 23"/>
                  <a:gd name="T26" fmla="*/ 0 w 57"/>
                  <a:gd name="T27" fmla="*/ 23 h 23"/>
                  <a:gd name="T28" fmla="*/ 3 w 57"/>
                  <a:gd name="T29" fmla="*/ 23 h 23"/>
                  <a:gd name="T30" fmla="*/ 11 w 57"/>
                  <a:gd name="T31" fmla="*/ 19 h 23"/>
                  <a:gd name="T32" fmla="*/ 23 w 57"/>
                  <a:gd name="T33" fmla="*/ 17 h 23"/>
                  <a:gd name="T34" fmla="*/ 27 w 57"/>
                  <a:gd name="T35" fmla="*/ 16 h 23"/>
                  <a:gd name="T36" fmla="*/ 33 w 57"/>
                  <a:gd name="T37" fmla="*/ 13 h 23"/>
                  <a:gd name="T38" fmla="*/ 38 w 57"/>
                  <a:gd name="T39" fmla="*/ 11 h 23"/>
                  <a:gd name="T40" fmla="*/ 43 w 57"/>
                  <a:gd name="T41" fmla="*/ 9 h 23"/>
                  <a:gd name="T42" fmla="*/ 49 w 57"/>
                  <a:gd name="T43" fmla="*/ 8 h 23"/>
                  <a:gd name="T44" fmla="*/ 54 w 57"/>
                  <a:gd name="T45" fmla="*/ 4 h 23"/>
                  <a:gd name="T46" fmla="*/ 57 w 57"/>
                  <a:gd name="T47" fmla="*/ 2 h 23"/>
                  <a:gd name="T48" fmla="*/ 56 w 57"/>
                  <a:gd name="T49" fmla="*/ 1 h 23"/>
                  <a:gd name="T50" fmla="*/ 56 w 57"/>
                  <a:gd name="T51" fmla="*/ 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7"/>
                  <a:gd name="T79" fmla="*/ 0 h 23"/>
                  <a:gd name="T80" fmla="*/ 57 w 57"/>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7" h="23">
                    <a:moveTo>
                      <a:pt x="56" y="0"/>
                    </a:moveTo>
                    <a:lnTo>
                      <a:pt x="51" y="2"/>
                    </a:lnTo>
                    <a:lnTo>
                      <a:pt x="47" y="5"/>
                    </a:lnTo>
                    <a:lnTo>
                      <a:pt x="43" y="6"/>
                    </a:lnTo>
                    <a:lnTo>
                      <a:pt x="38" y="9"/>
                    </a:lnTo>
                    <a:lnTo>
                      <a:pt x="33" y="11"/>
                    </a:lnTo>
                    <a:lnTo>
                      <a:pt x="27" y="13"/>
                    </a:lnTo>
                    <a:lnTo>
                      <a:pt x="23" y="15"/>
                    </a:lnTo>
                    <a:lnTo>
                      <a:pt x="11" y="17"/>
                    </a:lnTo>
                    <a:lnTo>
                      <a:pt x="8" y="18"/>
                    </a:lnTo>
                    <a:lnTo>
                      <a:pt x="0" y="18"/>
                    </a:lnTo>
                    <a:lnTo>
                      <a:pt x="0" y="20"/>
                    </a:lnTo>
                    <a:lnTo>
                      <a:pt x="0" y="23"/>
                    </a:lnTo>
                    <a:lnTo>
                      <a:pt x="3" y="23"/>
                    </a:lnTo>
                    <a:lnTo>
                      <a:pt x="11" y="19"/>
                    </a:lnTo>
                    <a:lnTo>
                      <a:pt x="23" y="17"/>
                    </a:lnTo>
                    <a:lnTo>
                      <a:pt x="27" y="16"/>
                    </a:lnTo>
                    <a:lnTo>
                      <a:pt x="33" y="13"/>
                    </a:lnTo>
                    <a:lnTo>
                      <a:pt x="38" y="11"/>
                    </a:lnTo>
                    <a:lnTo>
                      <a:pt x="43" y="9"/>
                    </a:lnTo>
                    <a:lnTo>
                      <a:pt x="49" y="8"/>
                    </a:lnTo>
                    <a:lnTo>
                      <a:pt x="54" y="4"/>
                    </a:lnTo>
                    <a:lnTo>
                      <a:pt x="57" y="2"/>
                    </a:lnTo>
                    <a:lnTo>
                      <a:pt x="56" y="1"/>
                    </a:lnTo>
                    <a:lnTo>
                      <a:pt x="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1" name="Freeform 2019"/>
              <p:cNvSpPr>
                <a:spLocks/>
              </p:cNvSpPr>
              <p:nvPr/>
            </p:nvSpPr>
            <p:spPr bwMode="auto">
              <a:xfrm>
                <a:off x="1959" y="3194"/>
                <a:ext cx="12" cy="3"/>
              </a:xfrm>
              <a:custGeom>
                <a:avLst/>
                <a:gdLst>
                  <a:gd name="T0" fmla="*/ 18 w 23"/>
                  <a:gd name="T1" fmla="*/ 0 h 7"/>
                  <a:gd name="T2" fmla="*/ 23 w 23"/>
                  <a:gd name="T3" fmla="*/ 0 h 7"/>
                  <a:gd name="T4" fmla="*/ 0 w 23"/>
                  <a:gd name="T5" fmla="*/ 5 h 7"/>
                  <a:gd name="T6" fmla="*/ 0 w 23"/>
                  <a:gd name="T7" fmla="*/ 6 h 7"/>
                  <a:gd name="T8" fmla="*/ 0 w 23"/>
                  <a:gd name="T9" fmla="*/ 7 h 7"/>
                  <a:gd name="T10" fmla="*/ 18 w 23"/>
                  <a:gd name="T11" fmla="*/ 3 h 7"/>
                  <a:gd name="T12" fmla="*/ 18 w 23"/>
                  <a:gd name="T13" fmla="*/ 2 h 7"/>
                  <a:gd name="T14" fmla="*/ 18 w 2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18" y="0"/>
                    </a:moveTo>
                    <a:lnTo>
                      <a:pt x="23" y="0"/>
                    </a:lnTo>
                    <a:lnTo>
                      <a:pt x="0" y="5"/>
                    </a:lnTo>
                    <a:lnTo>
                      <a:pt x="0" y="6"/>
                    </a:lnTo>
                    <a:lnTo>
                      <a:pt x="0" y="7"/>
                    </a:lnTo>
                    <a:lnTo>
                      <a:pt x="18" y="3"/>
                    </a:lnTo>
                    <a:lnTo>
                      <a:pt x="18" y="2"/>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2" name="Freeform 2020"/>
              <p:cNvSpPr>
                <a:spLocks/>
              </p:cNvSpPr>
              <p:nvPr/>
            </p:nvSpPr>
            <p:spPr bwMode="auto">
              <a:xfrm>
                <a:off x="1944" y="3196"/>
                <a:ext cx="15" cy="2"/>
              </a:xfrm>
              <a:custGeom>
                <a:avLst/>
                <a:gdLst>
                  <a:gd name="T0" fmla="*/ 30 w 30"/>
                  <a:gd name="T1" fmla="*/ 3 h 5"/>
                  <a:gd name="T2" fmla="*/ 30 w 30"/>
                  <a:gd name="T3" fmla="*/ 0 h 5"/>
                  <a:gd name="T4" fmla="*/ 20 w 30"/>
                  <a:gd name="T5" fmla="*/ 0 h 5"/>
                  <a:gd name="T6" fmla="*/ 6 w 30"/>
                  <a:gd name="T7" fmla="*/ 3 h 5"/>
                  <a:gd name="T8" fmla="*/ 0 w 30"/>
                  <a:gd name="T9" fmla="*/ 2 h 5"/>
                  <a:gd name="T10" fmla="*/ 0 w 30"/>
                  <a:gd name="T11" fmla="*/ 3 h 5"/>
                  <a:gd name="T12" fmla="*/ 0 w 30"/>
                  <a:gd name="T13" fmla="*/ 4 h 5"/>
                  <a:gd name="T14" fmla="*/ 6 w 30"/>
                  <a:gd name="T15" fmla="*/ 5 h 5"/>
                  <a:gd name="T16" fmla="*/ 7 w 30"/>
                  <a:gd name="T17" fmla="*/ 5 h 5"/>
                  <a:gd name="T18" fmla="*/ 24 w 30"/>
                  <a:gd name="T19" fmla="*/ 5 h 5"/>
                  <a:gd name="T20" fmla="*/ 30 w 30"/>
                  <a:gd name="T21" fmla="*/ 4 h 5"/>
                  <a:gd name="T22" fmla="*/ 30 w 30"/>
                  <a:gd name="T23" fmla="*/ 3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
                  <a:gd name="T38" fmla="*/ 30 w 30"/>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
                    <a:moveTo>
                      <a:pt x="30" y="3"/>
                    </a:moveTo>
                    <a:lnTo>
                      <a:pt x="30" y="0"/>
                    </a:lnTo>
                    <a:lnTo>
                      <a:pt x="20" y="0"/>
                    </a:lnTo>
                    <a:lnTo>
                      <a:pt x="6" y="3"/>
                    </a:lnTo>
                    <a:lnTo>
                      <a:pt x="0" y="2"/>
                    </a:lnTo>
                    <a:lnTo>
                      <a:pt x="0" y="3"/>
                    </a:lnTo>
                    <a:lnTo>
                      <a:pt x="0" y="4"/>
                    </a:lnTo>
                    <a:lnTo>
                      <a:pt x="6" y="5"/>
                    </a:lnTo>
                    <a:lnTo>
                      <a:pt x="7" y="5"/>
                    </a:lnTo>
                    <a:lnTo>
                      <a:pt x="24" y="5"/>
                    </a:lnTo>
                    <a:lnTo>
                      <a:pt x="30" y="4"/>
                    </a:lnTo>
                    <a:lnTo>
                      <a:pt x="3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3" name="Freeform 2021"/>
              <p:cNvSpPr>
                <a:spLocks/>
              </p:cNvSpPr>
              <p:nvPr/>
            </p:nvSpPr>
            <p:spPr bwMode="auto">
              <a:xfrm>
                <a:off x="1934" y="3196"/>
                <a:ext cx="10" cy="2"/>
              </a:xfrm>
              <a:custGeom>
                <a:avLst/>
                <a:gdLst>
                  <a:gd name="T0" fmla="*/ 19 w 19"/>
                  <a:gd name="T1" fmla="*/ 2 h 5"/>
                  <a:gd name="T2" fmla="*/ 14 w 19"/>
                  <a:gd name="T3" fmla="*/ 0 h 5"/>
                  <a:gd name="T4" fmla="*/ 1 w 19"/>
                  <a:gd name="T5" fmla="*/ 0 h 5"/>
                  <a:gd name="T6" fmla="*/ 0 w 19"/>
                  <a:gd name="T7" fmla="*/ 0 h 5"/>
                  <a:gd name="T8" fmla="*/ 0 w 19"/>
                  <a:gd name="T9" fmla="*/ 2 h 5"/>
                  <a:gd name="T10" fmla="*/ 0 w 19"/>
                  <a:gd name="T11" fmla="*/ 3 h 5"/>
                  <a:gd name="T12" fmla="*/ 14 w 19"/>
                  <a:gd name="T13" fmla="*/ 5 h 5"/>
                  <a:gd name="T14" fmla="*/ 19 w 19"/>
                  <a:gd name="T15" fmla="*/ 5 h 5"/>
                  <a:gd name="T16" fmla="*/ 19 w 19"/>
                  <a:gd name="T17" fmla="*/ 3 h 5"/>
                  <a:gd name="T18" fmla="*/ 19 w 19"/>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5"/>
                  <a:gd name="T32" fmla="*/ 19 w 1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5">
                    <a:moveTo>
                      <a:pt x="19" y="2"/>
                    </a:moveTo>
                    <a:lnTo>
                      <a:pt x="14" y="0"/>
                    </a:lnTo>
                    <a:lnTo>
                      <a:pt x="1" y="0"/>
                    </a:lnTo>
                    <a:lnTo>
                      <a:pt x="0" y="0"/>
                    </a:lnTo>
                    <a:lnTo>
                      <a:pt x="0" y="2"/>
                    </a:lnTo>
                    <a:lnTo>
                      <a:pt x="0" y="3"/>
                    </a:lnTo>
                    <a:lnTo>
                      <a:pt x="14" y="5"/>
                    </a:lnTo>
                    <a:lnTo>
                      <a:pt x="19" y="5"/>
                    </a:lnTo>
                    <a:lnTo>
                      <a:pt x="19" y="3"/>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4" name="Freeform 2022"/>
              <p:cNvSpPr>
                <a:spLocks/>
              </p:cNvSpPr>
              <p:nvPr/>
            </p:nvSpPr>
            <p:spPr bwMode="auto">
              <a:xfrm>
                <a:off x="1931" y="3195"/>
                <a:ext cx="3" cy="2"/>
              </a:xfrm>
              <a:custGeom>
                <a:avLst/>
                <a:gdLst>
                  <a:gd name="T0" fmla="*/ 7 w 7"/>
                  <a:gd name="T1" fmla="*/ 1 h 5"/>
                  <a:gd name="T2" fmla="*/ 0 w 7"/>
                  <a:gd name="T3" fmla="*/ 0 h 5"/>
                  <a:gd name="T4" fmla="*/ 1 w 7"/>
                  <a:gd name="T5" fmla="*/ 0 h 5"/>
                  <a:gd name="T6" fmla="*/ 1 w 7"/>
                  <a:gd name="T7" fmla="*/ 3 h 5"/>
                  <a:gd name="T8" fmla="*/ 1 w 7"/>
                  <a:gd name="T9" fmla="*/ 5 h 5"/>
                  <a:gd name="T10" fmla="*/ 7 w 7"/>
                  <a:gd name="T11" fmla="*/ 5 h 5"/>
                  <a:gd name="T12" fmla="*/ 7 w 7"/>
                  <a:gd name="T13" fmla="*/ 3 h 5"/>
                  <a:gd name="T14" fmla="*/ 7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7" y="1"/>
                    </a:moveTo>
                    <a:lnTo>
                      <a:pt x="0" y="0"/>
                    </a:lnTo>
                    <a:lnTo>
                      <a:pt x="1" y="0"/>
                    </a:lnTo>
                    <a:lnTo>
                      <a:pt x="1" y="3"/>
                    </a:lnTo>
                    <a:lnTo>
                      <a:pt x="1" y="5"/>
                    </a:lnTo>
                    <a:lnTo>
                      <a:pt x="7" y="5"/>
                    </a:lnTo>
                    <a:lnTo>
                      <a:pt x="7" y="3"/>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5" name="Freeform 2023"/>
              <p:cNvSpPr>
                <a:spLocks/>
              </p:cNvSpPr>
              <p:nvPr/>
            </p:nvSpPr>
            <p:spPr bwMode="auto">
              <a:xfrm>
                <a:off x="1900" y="3185"/>
                <a:ext cx="34" cy="12"/>
              </a:xfrm>
              <a:custGeom>
                <a:avLst/>
                <a:gdLst>
                  <a:gd name="T0" fmla="*/ 63 w 69"/>
                  <a:gd name="T1" fmla="*/ 22 h 24"/>
                  <a:gd name="T2" fmla="*/ 63 w 69"/>
                  <a:gd name="T3" fmla="*/ 20 h 24"/>
                  <a:gd name="T4" fmla="*/ 34 w 69"/>
                  <a:gd name="T5" fmla="*/ 15 h 24"/>
                  <a:gd name="T6" fmla="*/ 28 w 69"/>
                  <a:gd name="T7" fmla="*/ 12 h 24"/>
                  <a:gd name="T8" fmla="*/ 23 w 69"/>
                  <a:gd name="T9" fmla="*/ 11 h 24"/>
                  <a:gd name="T10" fmla="*/ 0 w 69"/>
                  <a:gd name="T11" fmla="*/ 0 h 24"/>
                  <a:gd name="T12" fmla="*/ 0 w 69"/>
                  <a:gd name="T13" fmla="*/ 1 h 24"/>
                  <a:gd name="T14" fmla="*/ 0 w 69"/>
                  <a:gd name="T15" fmla="*/ 2 h 24"/>
                  <a:gd name="T16" fmla="*/ 23 w 69"/>
                  <a:gd name="T17" fmla="*/ 14 h 24"/>
                  <a:gd name="T18" fmla="*/ 28 w 69"/>
                  <a:gd name="T19" fmla="*/ 15 h 24"/>
                  <a:gd name="T20" fmla="*/ 34 w 69"/>
                  <a:gd name="T21" fmla="*/ 17 h 24"/>
                  <a:gd name="T22" fmla="*/ 69 w 69"/>
                  <a:gd name="T23" fmla="*/ 24 h 24"/>
                  <a:gd name="T24" fmla="*/ 63 w 69"/>
                  <a:gd name="T25" fmla="*/ 24 h 24"/>
                  <a:gd name="T26" fmla="*/ 63 w 69"/>
                  <a:gd name="T27" fmla="*/ 22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
                  <a:gd name="T43" fmla="*/ 0 h 24"/>
                  <a:gd name="T44" fmla="*/ 69 w 69"/>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 h="24">
                    <a:moveTo>
                      <a:pt x="63" y="22"/>
                    </a:moveTo>
                    <a:lnTo>
                      <a:pt x="63" y="20"/>
                    </a:lnTo>
                    <a:lnTo>
                      <a:pt x="34" y="15"/>
                    </a:lnTo>
                    <a:lnTo>
                      <a:pt x="28" y="12"/>
                    </a:lnTo>
                    <a:lnTo>
                      <a:pt x="23" y="11"/>
                    </a:lnTo>
                    <a:lnTo>
                      <a:pt x="0" y="0"/>
                    </a:lnTo>
                    <a:lnTo>
                      <a:pt x="0" y="1"/>
                    </a:lnTo>
                    <a:lnTo>
                      <a:pt x="0" y="2"/>
                    </a:lnTo>
                    <a:lnTo>
                      <a:pt x="23" y="14"/>
                    </a:lnTo>
                    <a:lnTo>
                      <a:pt x="28" y="15"/>
                    </a:lnTo>
                    <a:lnTo>
                      <a:pt x="34" y="17"/>
                    </a:lnTo>
                    <a:lnTo>
                      <a:pt x="69" y="24"/>
                    </a:lnTo>
                    <a:lnTo>
                      <a:pt x="63" y="24"/>
                    </a:lnTo>
                    <a:lnTo>
                      <a:pt x="6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6" name="Freeform 2024"/>
              <p:cNvSpPr>
                <a:spLocks/>
              </p:cNvSpPr>
              <p:nvPr/>
            </p:nvSpPr>
            <p:spPr bwMode="auto">
              <a:xfrm>
                <a:off x="1886" y="3174"/>
                <a:ext cx="14" cy="12"/>
              </a:xfrm>
              <a:custGeom>
                <a:avLst/>
                <a:gdLst>
                  <a:gd name="T0" fmla="*/ 28 w 29"/>
                  <a:gd name="T1" fmla="*/ 24 h 25"/>
                  <a:gd name="T2" fmla="*/ 29 w 29"/>
                  <a:gd name="T3" fmla="*/ 23 h 25"/>
                  <a:gd name="T4" fmla="*/ 25 w 29"/>
                  <a:gd name="T5" fmla="*/ 20 h 25"/>
                  <a:gd name="T6" fmla="*/ 21 w 29"/>
                  <a:gd name="T7" fmla="*/ 17 h 25"/>
                  <a:gd name="T8" fmla="*/ 14 w 29"/>
                  <a:gd name="T9" fmla="*/ 12 h 25"/>
                  <a:gd name="T10" fmla="*/ 11 w 29"/>
                  <a:gd name="T11" fmla="*/ 9 h 25"/>
                  <a:gd name="T12" fmla="*/ 8 w 29"/>
                  <a:gd name="T13" fmla="*/ 5 h 25"/>
                  <a:gd name="T14" fmla="*/ 5 w 29"/>
                  <a:gd name="T15" fmla="*/ 3 h 25"/>
                  <a:gd name="T16" fmla="*/ 2 w 29"/>
                  <a:gd name="T17" fmla="*/ 0 h 25"/>
                  <a:gd name="T18" fmla="*/ 1 w 29"/>
                  <a:gd name="T19" fmla="*/ 0 h 25"/>
                  <a:gd name="T20" fmla="*/ 0 w 29"/>
                  <a:gd name="T21" fmla="*/ 0 h 25"/>
                  <a:gd name="T22" fmla="*/ 2 w 29"/>
                  <a:gd name="T23" fmla="*/ 5 h 25"/>
                  <a:gd name="T24" fmla="*/ 6 w 29"/>
                  <a:gd name="T25" fmla="*/ 8 h 25"/>
                  <a:gd name="T26" fmla="*/ 9 w 29"/>
                  <a:gd name="T27" fmla="*/ 11 h 25"/>
                  <a:gd name="T28" fmla="*/ 11 w 29"/>
                  <a:gd name="T29" fmla="*/ 15 h 25"/>
                  <a:gd name="T30" fmla="*/ 18 w 29"/>
                  <a:gd name="T31" fmla="*/ 19 h 25"/>
                  <a:gd name="T32" fmla="*/ 23 w 29"/>
                  <a:gd name="T33" fmla="*/ 23 h 25"/>
                  <a:gd name="T34" fmla="*/ 23 w 29"/>
                  <a:gd name="T35" fmla="*/ 23 h 25"/>
                  <a:gd name="T36" fmla="*/ 28 w 29"/>
                  <a:gd name="T37" fmla="*/ 25 h 25"/>
                  <a:gd name="T38" fmla="*/ 28 w 29"/>
                  <a:gd name="T39" fmla="*/ 2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5"/>
                  <a:gd name="T62" fmla="*/ 29 w 29"/>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5">
                    <a:moveTo>
                      <a:pt x="28" y="24"/>
                    </a:moveTo>
                    <a:lnTo>
                      <a:pt x="29" y="23"/>
                    </a:lnTo>
                    <a:lnTo>
                      <a:pt x="25" y="20"/>
                    </a:lnTo>
                    <a:lnTo>
                      <a:pt x="21" y="17"/>
                    </a:lnTo>
                    <a:lnTo>
                      <a:pt x="14" y="12"/>
                    </a:lnTo>
                    <a:lnTo>
                      <a:pt x="11" y="9"/>
                    </a:lnTo>
                    <a:lnTo>
                      <a:pt x="8" y="5"/>
                    </a:lnTo>
                    <a:lnTo>
                      <a:pt x="5" y="3"/>
                    </a:lnTo>
                    <a:lnTo>
                      <a:pt x="2" y="0"/>
                    </a:lnTo>
                    <a:lnTo>
                      <a:pt x="1" y="0"/>
                    </a:lnTo>
                    <a:lnTo>
                      <a:pt x="0" y="0"/>
                    </a:lnTo>
                    <a:lnTo>
                      <a:pt x="2" y="5"/>
                    </a:lnTo>
                    <a:lnTo>
                      <a:pt x="6" y="8"/>
                    </a:lnTo>
                    <a:lnTo>
                      <a:pt x="9" y="11"/>
                    </a:lnTo>
                    <a:lnTo>
                      <a:pt x="11" y="15"/>
                    </a:lnTo>
                    <a:lnTo>
                      <a:pt x="18" y="19"/>
                    </a:lnTo>
                    <a:lnTo>
                      <a:pt x="23" y="23"/>
                    </a:lnTo>
                    <a:lnTo>
                      <a:pt x="28" y="25"/>
                    </a:lnTo>
                    <a:lnTo>
                      <a:pt x="28"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7" name="Freeform 2025"/>
              <p:cNvSpPr>
                <a:spLocks/>
              </p:cNvSpPr>
              <p:nvPr/>
            </p:nvSpPr>
            <p:spPr bwMode="auto">
              <a:xfrm>
                <a:off x="1880" y="3160"/>
                <a:ext cx="7" cy="14"/>
              </a:xfrm>
              <a:custGeom>
                <a:avLst/>
                <a:gdLst>
                  <a:gd name="T0" fmla="*/ 15 w 15"/>
                  <a:gd name="T1" fmla="*/ 28 h 29"/>
                  <a:gd name="T2" fmla="*/ 13 w 15"/>
                  <a:gd name="T3" fmla="*/ 23 h 29"/>
                  <a:gd name="T4" fmla="*/ 11 w 15"/>
                  <a:gd name="T5" fmla="*/ 20 h 29"/>
                  <a:gd name="T6" fmla="*/ 9 w 15"/>
                  <a:gd name="T7" fmla="*/ 16 h 29"/>
                  <a:gd name="T8" fmla="*/ 7 w 15"/>
                  <a:gd name="T9" fmla="*/ 13 h 29"/>
                  <a:gd name="T10" fmla="*/ 3 w 15"/>
                  <a:gd name="T11" fmla="*/ 0 h 29"/>
                  <a:gd name="T12" fmla="*/ 0 w 15"/>
                  <a:gd name="T13" fmla="*/ 0 h 29"/>
                  <a:gd name="T14" fmla="*/ 5 w 15"/>
                  <a:gd name="T15" fmla="*/ 16 h 29"/>
                  <a:gd name="T16" fmla="*/ 7 w 15"/>
                  <a:gd name="T17" fmla="*/ 20 h 29"/>
                  <a:gd name="T18" fmla="*/ 8 w 15"/>
                  <a:gd name="T19" fmla="*/ 23 h 29"/>
                  <a:gd name="T20" fmla="*/ 13 w 15"/>
                  <a:gd name="T21" fmla="*/ 29 h 29"/>
                  <a:gd name="T22" fmla="*/ 14 w 15"/>
                  <a:gd name="T23" fmla="*/ 28 h 29"/>
                  <a:gd name="T24" fmla="*/ 15 w 15"/>
                  <a:gd name="T25" fmla="*/ 28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29"/>
                  <a:gd name="T41" fmla="*/ 15 w 15"/>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29">
                    <a:moveTo>
                      <a:pt x="15" y="28"/>
                    </a:moveTo>
                    <a:lnTo>
                      <a:pt x="13" y="23"/>
                    </a:lnTo>
                    <a:lnTo>
                      <a:pt x="11" y="20"/>
                    </a:lnTo>
                    <a:lnTo>
                      <a:pt x="9" y="16"/>
                    </a:lnTo>
                    <a:lnTo>
                      <a:pt x="7" y="13"/>
                    </a:lnTo>
                    <a:lnTo>
                      <a:pt x="3" y="0"/>
                    </a:lnTo>
                    <a:lnTo>
                      <a:pt x="0" y="0"/>
                    </a:lnTo>
                    <a:lnTo>
                      <a:pt x="5" y="16"/>
                    </a:lnTo>
                    <a:lnTo>
                      <a:pt x="7" y="20"/>
                    </a:lnTo>
                    <a:lnTo>
                      <a:pt x="8" y="23"/>
                    </a:lnTo>
                    <a:lnTo>
                      <a:pt x="13" y="29"/>
                    </a:lnTo>
                    <a:lnTo>
                      <a:pt x="14" y="28"/>
                    </a:lnTo>
                    <a:lnTo>
                      <a:pt x="1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8" name="Freeform 2026"/>
              <p:cNvSpPr>
                <a:spLocks/>
              </p:cNvSpPr>
              <p:nvPr/>
            </p:nvSpPr>
            <p:spPr bwMode="auto">
              <a:xfrm>
                <a:off x="1879" y="3155"/>
                <a:ext cx="2" cy="5"/>
              </a:xfrm>
              <a:custGeom>
                <a:avLst/>
                <a:gdLst>
                  <a:gd name="T0" fmla="*/ 4 w 4"/>
                  <a:gd name="T1" fmla="*/ 10 h 10"/>
                  <a:gd name="T2" fmla="*/ 4 w 4"/>
                  <a:gd name="T3" fmla="*/ 3 h 10"/>
                  <a:gd name="T4" fmla="*/ 2 w 4"/>
                  <a:gd name="T5" fmla="*/ 0 h 10"/>
                  <a:gd name="T6" fmla="*/ 0 w 4"/>
                  <a:gd name="T7" fmla="*/ 0 h 10"/>
                  <a:gd name="T8" fmla="*/ 0 w 4"/>
                  <a:gd name="T9" fmla="*/ 0 h 10"/>
                  <a:gd name="T10" fmla="*/ 1 w 4"/>
                  <a:gd name="T11" fmla="*/ 3 h 10"/>
                  <a:gd name="T12" fmla="*/ 1 w 4"/>
                  <a:gd name="T13" fmla="*/ 10 h 10"/>
                  <a:gd name="T14" fmla="*/ 4 w 4"/>
                  <a:gd name="T15" fmla="*/ 10 h 10"/>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0"/>
                  <a:gd name="T26" fmla="*/ 4 w 4"/>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0">
                    <a:moveTo>
                      <a:pt x="4" y="10"/>
                    </a:moveTo>
                    <a:lnTo>
                      <a:pt x="4" y="3"/>
                    </a:lnTo>
                    <a:lnTo>
                      <a:pt x="2" y="0"/>
                    </a:lnTo>
                    <a:lnTo>
                      <a:pt x="0" y="0"/>
                    </a:lnTo>
                    <a:lnTo>
                      <a:pt x="1" y="3"/>
                    </a:lnTo>
                    <a:lnTo>
                      <a:pt x="1" y="10"/>
                    </a:lnTo>
                    <a:lnTo>
                      <a:pt x="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39" name="Freeform 2027"/>
              <p:cNvSpPr>
                <a:spLocks/>
              </p:cNvSpPr>
              <p:nvPr/>
            </p:nvSpPr>
            <p:spPr bwMode="auto">
              <a:xfrm>
                <a:off x="1899" y="3119"/>
                <a:ext cx="97" cy="69"/>
              </a:xfrm>
              <a:custGeom>
                <a:avLst/>
                <a:gdLst>
                  <a:gd name="T0" fmla="*/ 2 w 194"/>
                  <a:gd name="T1" fmla="*/ 76 h 137"/>
                  <a:gd name="T2" fmla="*/ 3 w 194"/>
                  <a:gd name="T3" fmla="*/ 85 h 137"/>
                  <a:gd name="T4" fmla="*/ 5 w 194"/>
                  <a:gd name="T5" fmla="*/ 95 h 137"/>
                  <a:gd name="T6" fmla="*/ 10 w 194"/>
                  <a:gd name="T7" fmla="*/ 103 h 137"/>
                  <a:gd name="T8" fmla="*/ 15 w 194"/>
                  <a:gd name="T9" fmla="*/ 110 h 137"/>
                  <a:gd name="T10" fmla="*/ 23 w 194"/>
                  <a:gd name="T11" fmla="*/ 117 h 137"/>
                  <a:gd name="T12" fmla="*/ 33 w 194"/>
                  <a:gd name="T13" fmla="*/ 122 h 137"/>
                  <a:gd name="T14" fmla="*/ 42 w 194"/>
                  <a:gd name="T15" fmla="*/ 127 h 137"/>
                  <a:gd name="T16" fmla="*/ 53 w 194"/>
                  <a:gd name="T17" fmla="*/ 130 h 137"/>
                  <a:gd name="T18" fmla="*/ 65 w 194"/>
                  <a:gd name="T19" fmla="*/ 134 h 137"/>
                  <a:gd name="T20" fmla="*/ 76 w 194"/>
                  <a:gd name="T21" fmla="*/ 136 h 137"/>
                  <a:gd name="T22" fmla="*/ 90 w 194"/>
                  <a:gd name="T23" fmla="*/ 136 h 137"/>
                  <a:gd name="T24" fmla="*/ 104 w 194"/>
                  <a:gd name="T25" fmla="*/ 136 h 137"/>
                  <a:gd name="T26" fmla="*/ 117 w 194"/>
                  <a:gd name="T27" fmla="*/ 136 h 137"/>
                  <a:gd name="T28" fmla="*/ 129 w 194"/>
                  <a:gd name="T29" fmla="*/ 134 h 137"/>
                  <a:gd name="T30" fmla="*/ 141 w 194"/>
                  <a:gd name="T31" fmla="*/ 130 h 137"/>
                  <a:gd name="T32" fmla="*/ 152 w 194"/>
                  <a:gd name="T33" fmla="*/ 127 h 137"/>
                  <a:gd name="T34" fmla="*/ 162 w 194"/>
                  <a:gd name="T35" fmla="*/ 122 h 137"/>
                  <a:gd name="T36" fmla="*/ 171 w 194"/>
                  <a:gd name="T37" fmla="*/ 117 h 137"/>
                  <a:gd name="T38" fmla="*/ 179 w 194"/>
                  <a:gd name="T39" fmla="*/ 110 h 137"/>
                  <a:gd name="T40" fmla="*/ 185 w 194"/>
                  <a:gd name="T41" fmla="*/ 102 h 137"/>
                  <a:gd name="T42" fmla="*/ 189 w 194"/>
                  <a:gd name="T43" fmla="*/ 94 h 137"/>
                  <a:gd name="T44" fmla="*/ 193 w 194"/>
                  <a:gd name="T45" fmla="*/ 84 h 137"/>
                  <a:gd name="T46" fmla="*/ 194 w 194"/>
                  <a:gd name="T47" fmla="*/ 74 h 137"/>
                  <a:gd name="T48" fmla="*/ 194 w 194"/>
                  <a:gd name="T49" fmla="*/ 66 h 137"/>
                  <a:gd name="T50" fmla="*/ 194 w 194"/>
                  <a:gd name="T51" fmla="*/ 59 h 137"/>
                  <a:gd name="T52" fmla="*/ 193 w 194"/>
                  <a:gd name="T53" fmla="*/ 52 h 137"/>
                  <a:gd name="T54" fmla="*/ 191 w 194"/>
                  <a:gd name="T55" fmla="*/ 46 h 137"/>
                  <a:gd name="T56" fmla="*/ 187 w 194"/>
                  <a:gd name="T57" fmla="*/ 41 h 137"/>
                  <a:gd name="T58" fmla="*/ 184 w 194"/>
                  <a:gd name="T59" fmla="*/ 35 h 137"/>
                  <a:gd name="T60" fmla="*/ 180 w 194"/>
                  <a:gd name="T61" fmla="*/ 29 h 137"/>
                  <a:gd name="T62" fmla="*/ 176 w 194"/>
                  <a:gd name="T63" fmla="*/ 24 h 137"/>
                  <a:gd name="T64" fmla="*/ 170 w 194"/>
                  <a:gd name="T65" fmla="*/ 21 h 137"/>
                  <a:gd name="T66" fmla="*/ 164 w 194"/>
                  <a:gd name="T67" fmla="*/ 16 h 137"/>
                  <a:gd name="T68" fmla="*/ 158 w 194"/>
                  <a:gd name="T69" fmla="*/ 13 h 137"/>
                  <a:gd name="T70" fmla="*/ 151 w 194"/>
                  <a:gd name="T71" fmla="*/ 9 h 137"/>
                  <a:gd name="T72" fmla="*/ 143 w 194"/>
                  <a:gd name="T73" fmla="*/ 6 h 137"/>
                  <a:gd name="T74" fmla="*/ 136 w 194"/>
                  <a:gd name="T75" fmla="*/ 4 h 137"/>
                  <a:gd name="T76" fmla="*/ 128 w 194"/>
                  <a:gd name="T77" fmla="*/ 3 h 137"/>
                  <a:gd name="T78" fmla="*/ 120 w 194"/>
                  <a:gd name="T79" fmla="*/ 1 h 137"/>
                  <a:gd name="T80" fmla="*/ 111 w 194"/>
                  <a:gd name="T81" fmla="*/ 0 h 137"/>
                  <a:gd name="T82" fmla="*/ 102 w 194"/>
                  <a:gd name="T83" fmla="*/ 0 h 137"/>
                  <a:gd name="T84" fmla="*/ 91 w 194"/>
                  <a:gd name="T85" fmla="*/ 0 h 137"/>
                  <a:gd name="T86" fmla="*/ 79 w 194"/>
                  <a:gd name="T87" fmla="*/ 0 h 137"/>
                  <a:gd name="T88" fmla="*/ 66 w 194"/>
                  <a:gd name="T89" fmla="*/ 3 h 137"/>
                  <a:gd name="T90" fmla="*/ 55 w 194"/>
                  <a:gd name="T91" fmla="*/ 5 h 137"/>
                  <a:gd name="T92" fmla="*/ 44 w 194"/>
                  <a:gd name="T93" fmla="*/ 8 h 137"/>
                  <a:gd name="T94" fmla="*/ 34 w 194"/>
                  <a:gd name="T95" fmla="*/ 13 h 137"/>
                  <a:gd name="T96" fmla="*/ 25 w 194"/>
                  <a:gd name="T97" fmla="*/ 19 h 137"/>
                  <a:gd name="T98" fmla="*/ 17 w 194"/>
                  <a:gd name="T99" fmla="*/ 26 h 137"/>
                  <a:gd name="T100" fmla="*/ 11 w 194"/>
                  <a:gd name="T101" fmla="*/ 34 h 137"/>
                  <a:gd name="T102" fmla="*/ 6 w 194"/>
                  <a:gd name="T103" fmla="*/ 43 h 137"/>
                  <a:gd name="T104" fmla="*/ 3 w 194"/>
                  <a:gd name="T105" fmla="*/ 53 h 137"/>
                  <a:gd name="T106" fmla="*/ 2 w 194"/>
                  <a:gd name="T107" fmla="*/ 65 h 137"/>
                  <a:gd name="T108" fmla="*/ 0 w 194"/>
                  <a:gd name="T109" fmla="*/ 72 h 13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4"/>
                  <a:gd name="T166" fmla="*/ 0 h 137"/>
                  <a:gd name="T167" fmla="*/ 194 w 194"/>
                  <a:gd name="T168" fmla="*/ 137 h 13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4" h="137">
                    <a:moveTo>
                      <a:pt x="0" y="72"/>
                    </a:moveTo>
                    <a:lnTo>
                      <a:pt x="2" y="76"/>
                    </a:lnTo>
                    <a:lnTo>
                      <a:pt x="2" y="81"/>
                    </a:lnTo>
                    <a:lnTo>
                      <a:pt x="3" y="85"/>
                    </a:lnTo>
                    <a:lnTo>
                      <a:pt x="4" y="90"/>
                    </a:lnTo>
                    <a:lnTo>
                      <a:pt x="5" y="95"/>
                    </a:lnTo>
                    <a:lnTo>
                      <a:pt x="7" y="99"/>
                    </a:lnTo>
                    <a:lnTo>
                      <a:pt x="10" y="103"/>
                    </a:lnTo>
                    <a:lnTo>
                      <a:pt x="13" y="106"/>
                    </a:lnTo>
                    <a:lnTo>
                      <a:pt x="15" y="110"/>
                    </a:lnTo>
                    <a:lnTo>
                      <a:pt x="19" y="113"/>
                    </a:lnTo>
                    <a:lnTo>
                      <a:pt x="23" y="117"/>
                    </a:lnTo>
                    <a:lnTo>
                      <a:pt x="27" y="120"/>
                    </a:lnTo>
                    <a:lnTo>
                      <a:pt x="33" y="122"/>
                    </a:lnTo>
                    <a:lnTo>
                      <a:pt x="37" y="125"/>
                    </a:lnTo>
                    <a:lnTo>
                      <a:pt x="42" y="127"/>
                    </a:lnTo>
                    <a:lnTo>
                      <a:pt x="48" y="129"/>
                    </a:lnTo>
                    <a:lnTo>
                      <a:pt x="53" y="130"/>
                    </a:lnTo>
                    <a:lnTo>
                      <a:pt x="59" y="133"/>
                    </a:lnTo>
                    <a:lnTo>
                      <a:pt x="65" y="134"/>
                    </a:lnTo>
                    <a:lnTo>
                      <a:pt x="71" y="135"/>
                    </a:lnTo>
                    <a:lnTo>
                      <a:pt x="76" y="136"/>
                    </a:lnTo>
                    <a:lnTo>
                      <a:pt x="83" y="136"/>
                    </a:lnTo>
                    <a:lnTo>
                      <a:pt x="90" y="136"/>
                    </a:lnTo>
                    <a:lnTo>
                      <a:pt x="96" y="137"/>
                    </a:lnTo>
                    <a:lnTo>
                      <a:pt x="104" y="136"/>
                    </a:lnTo>
                    <a:lnTo>
                      <a:pt x="110" y="136"/>
                    </a:lnTo>
                    <a:lnTo>
                      <a:pt x="117" y="136"/>
                    </a:lnTo>
                    <a:lnTo>
                      <a:pt x="124" y="135"/>
                    </a:lnTo>
                    <a:lnTo>
                      <a:pt x="129" y="134"/>
                    </a:lnTo>
                    <a:lnTo>
                      <a:pt x="135" y="133"/>
                    </a:lnTo>
                    <a:lnTo>
                      <a:pt x="141" y="130"/>
                    </a:lnTo>
                    <a:lnTo>
                      <a:pt x="147" y="129"/>
                    </a:lnTo>
                    <a:lnTo>
                      <a:pt x="152" y="127"/>
                    </a:lnTo>
                    <a:lnTo>
                      <a:pt x="157" y="125"/>
                    </a:lnTo>
                    <a:lnTo>
                      <a:pt x="162" y="122"/>
                    </a:lnTo>
                    <a:lnTo>
                      <a:pt x="166" y="120"/>
                    </a:lnTo>
                    <a:lnTo>
                      <a:pt x="171" y="117"/>
                    </a:lnTo>
                    <a:lnTo>
                      <a:pt x="176" y="113"/>
                    </a:lnTo>
                    <a:lnTo>
                      <a:pt x="179" y="110"/>
                    </a:lnTo>
                    <a:lnTo>
                      <a:pt x="182" y="105"/>
                    </a:lnTo>
                    <a:lnTo>
                      <a:pt x="185" y="102"/>
                    </a:lnTo>
                    <a:lnTo>
                      <a:pt x="188" y="97"/>
                    </a:lnTo>
                    <a:lnTo>
                      <a:pt x="189" y="94"/>
                    </a:lnTo>
                    <a:lnTo>
                      <a:pt x="192" y="89"/>
                    </a:lnTo>
                    <a:lnTo>
                      <a:pt x="193" y="84"/>
                    </a:lnTo>
                    <a:lnTo>
                      <a:pt x="194" y="79"/>
                    </a:lnTo>
                    <a:lnTo>
                      <a:pt x="194" y="74"/>
                    </a:lnTo>
                    <a:lnTo>
                      <a:pt x="194" y="69"/>
                    </a:lnTo>
                    <a:lnTo>
                      <a:pt x="194" y="66"/>
                    </a:lnTo>
                    <a:lnTo>
                      <a:pt x="194" y="62"/>
                    </a:lnTo>
                    <a:lnTo>
                      <a:pt x="194" y="59"/>
                    </a:lnTo>
                    <a:lnTo>
                      <a:pt x="193" y="56"/>
                    </a:lnTo>
                    <a:lnTo>
                      <a:pt x="193" y="52"/>
                    </a:lnTo>
                    <a:lnTo>
                      <a:pt x="192" y="49"/>
                    </a:lnTo>
                    <a:lnTo>
                      <a:pt x="191" y="46"/>
                    </a:lnTo>
                    <a:lnTo>
                      <a:pt x="189" y="43"/>
                    </a:lnTo>
                    <a:lnTo>
                      <a:pt x="187" y="41"/>
                    </a:lnTo>
                    <a:lnTo>
                      <a:pt x="186" y="37"/>
                    </a:lnTo>
                    <a:lnTo>
                      <a:pt x="184" y="35"/>
                    </a:lnTo>
                    <a:lnTo>
                      <a:pt x="181" y="32"/>
                    </a:lnTo>
                    <a:lnTo>
                      <a:pt x="180" y="29"/>
                    </a:lnTo>
                    <a:lnTo>
                      <a:pt x="178" y="27"/>
                    </a:lnTo>
                    <a:lnTo>
                      <a:pt x="176" y="24"/>
                    </a:lnTo>
                    <a:lnTo>
                      <a:pt x="173" y="22"/>
                    </a:lnTo>
                    <a:lnTo>
                      <a:pt x="170" y="21"/>
                    </a:lnTo>
                    <a:lnTo>
                      <a:pt x="167" y="19"/>
                    </a:lnTo>
                    <a:lnTo>
                      <a:pt x="164" y="16"/>
                    </a:lnTo>
                    <a:lnTo>
                      <a:pt x="162" y="14"/>
                    </a:lnTo>
                    <a:lnTo>
                      <a:pt x="158" y="13"/>
                    </a:lnTo>
                    <a:lnTo>
                      <a:pt x="155" y="11"/>
                    </a:lnTo>
                    <a:lnTo>
                      <a:pt x="151" y="9"/>
                    </a:lnTo>
                    <a:lnTo>
                      <a:pt x="147" y="8"/>
                    </a:lnTo>
                    <a:lnTo>
                      <a:pt x="143" y="6"/>
                    </a:lnTo>
                    <a:lnTo>
                      <a:pt x="140" y="5"/>
                    </a:lnTo>
                    <a:lnTo>
                      <a:pt x="136" y="4"/>
                    </a:lnTo>
                    <a:lnTo>
                      <a:pt x="132" y="4"/>
                    </a:lnTo>
                    <a:lnTo>
                      <a:pt x="128" y="3"/>
                    </a:lnTo>
                    <a:lnTo>
                      <a:pt x="124" y="1"/>
                    </a:lnTo>
                    <a:lnTo>
                      <a:pt x="120" y="1"/>
                    </a:lnTo>
                    <a:lnTo>
                      <a:pt x="116" y="0"/>
                    </a:lnTo>
                    <a:lnTo>
                      <a:pt x="111" y="0"/>
                    </a:lnTo>
                    <a:lnTo>
                      <a:pt x="106" y="0"/>
                    </a:lnTo>
                    <a:lnTo>
                      <a:pt x="102" y="0"/>
                    </a:lnTo>
                    <a:lnTo>
                      <a:pt x="97" y="0"/>
                    </a:lnTo>
                    <a:lnTo>
                      <a:pt x="91" y="0"/>
                    </a:lnTo>
                    <a:lnTo>
                      <a:pt x="85" y="0"/>
                    </a:lnTo>
                    <a:lnTo>
                      <a:pt x="79" y="0"/>
                    </a:lnTo>
                    <a:lnTo>
                      <a:pt x="72" y="1"/>
                    </a:lnTo>
                    <a:lnTo>
                      <a:pt x="66" y="3"/>
                    </a:lnTo>
                    <a:lnTo>
                      <a:pt x="60" y="4"/>
                    </a:lnTo>
                    <a:lnTo>
                      <a:pt x="55" y="5"/>
                    </a:lnTo>
                    <a:lnTo>
                      <a:pt x="49" y="7"/>
                    </a:lnTo>
                    <a:lnTo>
                      <a:pt x="44" y="8"/>
                    </a:lnTo>
                    <a:lnTo>
                      <a:pt x="38" y="11"/>
                    </a:lnTo>
                    <a:lnTo>
                      <a:pt x="34" y="13"/>
                    </a:lnTo>
                    <a:lnTo>
                      <a:pt x="28" y="16"/>
                    </a:lnTo>
                    <a:lnTo>
                      <a:pt x="25" y="19"/>
                    </a:lnTo>
                    <a:lnTo>
                      <a:pt x="20" y="22"/>
                    </a:lnTo>
                    <a:lnTo>
                      <a:pt x="17" y="26"/>
                    </a:lnTo>
                    <a:lnTo>
                      <a:pt x="13" y="29"/>
                    </a:lnTo>
                    <a:lnTo>
                      <a:pt x="11" y="34"/>
                    </a:lnTo>
                    <a:lnTo>
                      <a:pt x="7" y="38"/>
                    </a:lnTo>
                    <a:lnTo>
                      <a:pt x="6" y="43"/>
                    </a:lnTo>
                    <a:lnTo>
                      <a:pt x="4" y="47"/>
                    </a:lnTo>
                    <a:lnTo>
                      <a:pt x="3" y="53"/>
                    </a:lnTo>
                    <a:lnTo>
                      <a:pt x="2" y="59"/>
                    </a:lnTo>
                    <a:lnTo>
                      <a:pt x="2" y="65"/>
                    </a:lnTo>
                    <a:lnTo>
                      <a:pt x="0" y="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940" name="Freeform 2028"/>
              <p:cNvSpPr>
                <a:spLocks/>
              </p:cNvSpPr>
              <p:nvPr/>
            </p:nvSpPr>
            <p:spPr bwMode="auto">
              <a:xfrm>
                <a:off x="1899" y="3155"/>
                <a:ext cx="4" cy="14"/>
              </a:xfrm>
              <a:custGeom>
                <a:avLst/>
                <a:gdLst>
                  <a:gd name="T0" fmla="*/ 3 w 9"/>
                  <a:gd name="T1" fmla="*/ 0 h 27"/>
                  <a:gd name="T2" fmla="*/ 0 w 9"/>
                  <a:gd name="T3" fmla="*/ 0 h 27"/>
                  <a:gd name="T4" fmla="*/ 1 w 9"/>
                  <a:gd name="T5" fmla="*/ 4 h 27"/>
                  <a:gd name="T6" fmla="*/ 1 w 9"/>
                  <a:gd name="T7" fmla="*/ 9 h 27"/>
                  <a:gd name="T8" fmla="*/ 5 w 9"/>
                  <a:gd name="T9" fmla="*/ 23 h 27"/>
                  <a:gd name="T10" fmla="*/ 7 w 9"/>
                  <a:gd name="T11" fmla="*/ 27 h 27"/>
                  <a:gd name="T12" fmla="*/ 8 w 9"/>
                  <a:gd name="T13" fmla="*/ 27 h 27"/>
                  <a:gd name="T14" fmla="*/ 9 w 9"/>
                  <a:gd name="T15" fmla="*/ 27 h 27"/>
                  <a:gd name="T16" fmla="*/ 7 w 9"/>
                  <a:gd name="T17" fmla="*/ 23 h 27"/>
                  <a:gd name="T18" fmla="*/ 4 w 9"/>
                  <a:gd name="T19" fmla="*/ 9 h 27"/>
                  <a:gd name="T20" fmla="*/ 4 w 9"/>
                  <a:gd name="T21" fmla="*/ 4 h 27"/>
                  <a:gd name="T22" fmla="*/ 3 w 9"/>
                  <a:gd name="T23" fmla="*/ 0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27"/>
                  <a:gd name="T38" fmla="*/ 9 w 9"/>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27">
                    <a:moveTo>
                      <a:pt x="3" y="0"/>
                    </a:moveTo>
                    <a:lnTo>
                      <a:pt x="0" y="0"/>
                    </a:lnTo>
                    <a:lnTo>
                      <a:pt x="1" y="4"/>
                    </a:lnTo>
                    <a:lnTo>
                      <a:pt x="1" y="9"/>
                    </a:lnTo>
                    <a:lnTo>
                      <a:pt x="5" y="23"/>
                    </a:lnTo>
                    <a:lnTo>
                      <a:pt x="7" y="27"/>
                    </a:lnTo>
                    <a:lnTo>
                      <a:pt x="8" y="27"/>
                    </a:lnTo>
                    <a:lnTo>
                      <a:pt x="9" y="27"/>
                    </a:lnTo>
                    <a:lnTo>
                      <a:pt x="7" y="23"/>
                    </a:lnTo>
                    <a:lnTo>
                      <a:pt x="4" y="9"/>
                    </a:lnTo>
                    <a:lnTo>
                      <a:pt x="4" y="4"/>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1" name="Freeform 2029"/>
              <p:cNvSpPr>
                <a:spLocks/>
              </p:cNvSpPr>
              <p:nvPr/>
            </p:nvSpPr>
            <p:spPr bwMode="auto">
              <a:xfrm>
                <a:off x="1902" y="3168"/>
                <a:ext cx="18" cy="15"/>
              </a:xfrm>
              <a:custGeom>
                <a:avLst/>
                <a:gdLst>
                  <a:gd name="T0" fmla="*/ 0 w 36"/>
                  <a:gd name="T1" fmla="*/ 1 h 30"/>
                  <a:gd name="T2" fmla="*/ 2 w 36"/>
                  <a:gd name="T3" fmla="*/ 6 h 30"/>
                  <a:gd name="T4" fmla="*/ 2 w 36"/>
                  <a:gd name="T5" fmla="*/ 6 h 30"/>
                  <a:gd name="T6" fmla="*/ 6 w 36"/>
                  <a:gd name="T7" fmla="*/ 9 h 30"/>
                  <a:gd name="T8" fmla="*/ 8 w 36"/>
                  <a:gd name="T9" fmla="*/ 13 h 30"/>
                  <a:gd name="T10" fmla="*/ 12 w 36"/>
                  <a:gd name="T11" fmla="*/ 16 h 30"/>
                  <a:gd name="T12" fmla="*/ 16 w 36"/>
                  <a:gd name="T13" fmla="*/ 20 h 30"/>
                  <a:gd name="T14" fmla="*/ 20 w 36"/>
                  <a:gd name="T15" fmla="*/ 23 h 30"/>
                  <a:gd name="T16" fmla="*/ 27 w 36"/>
                  <a:gd name="T17" fmla="*/ 25 h 30"/>
                  <a:gd name="T18" fmla="*/ 36 w 36"/>
                  <a:gd name="T19" fmla="*/ 30 h 30"/>
                  <a:gd name="T20" fmla="*/ 36 w 36"/>
                  <a:gd name="T21" fmla="*/ 28 h 30"/>
                  <a:gd name="T22" fmla="*/ 27 w 36"/>
                  <a:gd name="T23" fmla="*/ 23 h 30"/>
                  <a:gd name="T24" fmla="*/ 22 w 36"/>
                  <a:gd name="T25" fmla="*/ 21 h 30"/>
                  <a:gd name="T26" fmla="*/ 19 w 36"/>
                  <a:gd name="T27" fmla="*/ 17 h 30"/>
                  <a:gd name="T28" fmla="*/ 14 w 36"/>
                  <a:gd name="T29" fmla="*/ 14 h 30"/>
                  <a:gd name="T30" fmla="*/ 11 w 36"/>
                  <a:gd name="T31" fmla="*/ 10 h 30"/>
                  <a:gd name="T32" fmla="*/ 8 w 36"/>
                  <a:gd name="T33" fmla="*/ 7 h 30"/>
                  <a:gd name="T34" fmla="*/ 5 w 36"/>
                  <a:gd name="T35" fmla="*/ 4 h 30"/>
                  <a:gd name="T36" fmla="*/ 2 w 36"/>
                  <a:gd name="T37" fmla="*/ 0 h 30"/>
                  <a:gd name="T38" fmla="*/ 1 w 36"/>
                  <a:gd name="T39" fmla="*/ 1 h 30"/>
                  <a:gd name="T40" fmla="*/ 0 w 36"/>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30"/>
                  <a:gd name="T65" fmla="*/ 36 w 36"/>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30">
                    <a:moveTo>
                      <a:pt x="0" y="1"/>
                    </a:moveTo>
                    <a:lnTo>
                      <a:pt x="2" y="6"/>
                    </a:lnTo>
                    <a:lnTo>
                      <a:pt x="6" y="9"/>
                    </a:lnTo>
                    <a:lnTo>
                      <a:pt x="8" y="13"/>
                    </a:lnTo>
                    <a:lnTo>
                      <a:pt x="12" y="16"/>
                    </a:lnTo>
                    <a:lnTo>
                      <a:pt x="16" y="20"/>
                    </a:lnTo>
                    <a:lnTo>
                      <a:pt x="20" y="23"/>
                    </a:lnTo>
                    <a:lnTo>
                      <a:pt x="27" y="25"/>
                    </a:lnTo>
                    <a:lnTo>
                      <a:pt x="36" y="30"/>
                    </a:lnTo>
                    <a:lnTo>
                      <a:pt x="36" y="28"/>
                    </a:lnTo>
                    <a:lnTo>
                      <a:pt x="27" y="23"/>
                    </a:lnTo>
                    <a:lnTo>
                      <a:pt x="22" y="21"/>
                    </a:lnTo>
                    <a:lnTo>
                      <a:pt x="19" y="17"/>
                    </a:lnTo>
                    <a:lnTo>
                      <a:pt x="14" y="14"/>
                    </a:lnTo>
                    <a:lnTo>
                      <a:pt x="11" y="10"/>
                    </a:lnTo>
                    <a:lnTo>
                      <a:pt x="8" y="7"/>
                    </a:lnTo>
                    <a:lnTo>
                      <a:pt x="5" y="4"/>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2" name="Freeform 2030"/>
              <p:cNvSpPr>
                <a:spLocks/>
              </p:cNvSpPr>
              <p:nvPr/>
            </p:nvSpPr>
            <p:spPr bwMode="auto">
              <a:xfrm>
                <a:off x="1920" y="3182"/>
                <a:ext cx="9" cy="4"/>
              </a:xfrm>
              <a:custGeom>
                <a:avLst/>
                <a:gdLst>
                  <a:gd name="T0" fmla="*/ 0 w 17"/>
                  <a:gd name="T1" fmla="*/ 2 h 8"/>
                  <a:gd name="T2" fmla="*/ 6 w 17"/>
                  <a:gd name="T3" fmla="*/ 4 h 8"/>
                  <a:gd name="T4" fmla="*/ 11 w 17"/>
                  <a:gd name="T5" fmla="*/ 6 h 8"/>
                  <a:gd name="T6" fmla="*/ 17 w 17"/>
                  <a:gd name="T7" fmla="*/ 8 h 8"/>
                  <a:gd name="T8" fmla="*/ 17 w 17"/>
                  <a:gd name="T9" fmla="*/ 6 h 8"/>
                  <a:gd name="T10" fmla="*/ 11 w 17"/>
                  <a:gd name="T11" fmla="*/ 3 h 8"/>
                  <a:gd name="T12" fmla="*/ 6 w 17"/>
                  <a:gd name="T13" fmla="*/ 2 h 8"/>
                  <a:gd name="T14" fmla="*/ 0 w 17"/>
                  <a:gd name="T15" fmla="*/ 0 h 8"/>
                  <a:gd name="T16" fmla="*/ 0 w 17"/>
                  <a:gd name="T17" fmla="*/ 2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6" y="4"/>
                    </a:lnTo>
                    <a:lnTo>
                      <a:pt x="11" y="6"/>
                    </a:lnTo>
                    <a:lnTo>
                      <a:pt x="17" y="8"/>
                    </a:lnTo>
                    <a:lnTo>
                      <a:pt x="17" y="6"/>
                    </a:lnTo>
                    <a:lnTo>
                      <a:pt x="11" y="3"/>
                    </a:lnTo>
                    <a:lnTo>
                      <a:pt x="6" y="2"/>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3" name="Freeform 2031"/>
              <p:cNvSpPr>
                <a:spLocks/>
              </p:cNvSpPr>
              <p:nvPr/>
            </p:nvSpPr>
            <p:spPr bwMode="auto">
              <a:xfrm>
                <a:off x="1929" y="3120"/>
                <a:ext cx="68" cy="68"/>
              </a:xfrm>
              <a:custGeom>
                <a:avLst/>
                <a:gdLst>
                  <a:gd name="T0" fmla="*/ 17 w 136"/>
                  <a:gd name="T1" fmla="*/ 134 h 135"/>
                  <a:gd name="T2" fmla="*/ 37 w 136"/>
                  <a:gd name="T3" fmla="*/ 135 h 135"/>
                  <a:gd name="T4" fmla="*/ 58 w 136"/>
                  <a:gd name="T5" fmla="*/ 134 h 135"/>
                  <a:gd name="T6" fmla="*/ 76 w 136"/>
                  <a:gd name="T7" fmla="*/ 131 h 135"/>
                  <a:gd name="T8" fmla="*/ 88 w 136"/>
                  <a:gd name="T9" fmla="*/ 127 h 135"/>
                  <a:gd name="T10" fmla="*/ 111 w 136"/>
                  <a:gd name="T11" fmla="*/ 117 h 135"/>
                  <a:gd name="T12" fmla="*/ 121 w 136"/>
                  <a:gd name="T13" fmla="*/ 108 h 135"/>
                  <a:gd name="T14" fmla="*/ 127 w 136"/>
                  <a:gd name="T15" fmla="*/ 100 h 135"/>
                  <a:gd name="T16" fmla="*/ 132 w 136"/>
                  <a:gd name="T17" fmla="*/ 91 h 135"/>
                  <a:gd name="T18" fmla="*/ 135 w 136"/>
                  <a:gd name="T19" fmla="*/ 81 h 135"/>
                  <a:gd name="T20" fmla="*/ 136 w 136"/>
                  <a:gd name="T21" fmla="*/ 56 h 135"/>
                  <a:gd name="T22" fmla="*/ 135 w 136"/>
                  <a:gd name="T23" fmla="*/ 49 h 135"/>
                  <a:gd name="T24" fmla="*/ 133 w 136"/>
                  <a:gd name="T25" fmla="*/ 43 h 135"/>
                  <a:gd name="T26" fmla="*/ 129 w 136"/>
                  <a:gd name="T27" fmla="*/ 36 h 135"/>
                  <a:gd name="T28" fmla="*/ 123 w 136"/>
                  <a:gd name="T29" fmla="*/ 28 h 135"/>
                  <a:gd name="T30" fmla="*/ 115 w 136"/>
                  <a:gd name="T31" fmla="*/ 18 h 135"/>
                  <a:gd name="T32" fmla="*/ 110 w 136"/>
                  <a:gd name="T33" fmla="*/ 14 h 135"/>
                  <a:gd name="T34" fmla="*/ 104 w 136"/>
                  <a:gd name="T35" fmla="*/ 10 h 135"/>
                  <a:gd name="T36" fmla="*/ 98 w 136"/>
                  <a:gd name="T37" fmla="*/ 6 h 135"/>
                  <a:gd name="T38" fmla="*/ 89 w 136"/>
                  <a:gd name="T39" fmla="*/ 4 h 135"/>
                  <a:gd name="T40" fmla="*/ 77 w 136"/>
                  <a:gd name="T41" fmla="*/ 0 h 135"/>
                  <a:gd name="T42" fmla="*/ 77 w 136"/>
                  <a:gd name="T43" fmla="*/ 2 h 135"/>
                  <a:gd name="T44" fmla="*/ 87 w 136"/>
                  <a:gd name="T45" fmla="*/ 6 h 135"/>
                  <a:gd name="T46" fmla="*/ 95 w 136"/>
                  <a:gd name="T47" fmla="*/ 9 h 135"/>
                  <a:gd name="T48" fmla="*/ 102 w 136"/>
                  <a:gd name="T49" fmla="*/ 12 h 135"/>
                  <a:gd name="T50" fmla="*/ 107 w 136"/>
                  <a:gd name="T51" fmla="*/ 17 h 135"/>
                  <a:gd name="T52" fmla="*/ 113 w 136"/>
                  <a:gd name="T53" fmla="*/ 20 h 135"/>
                  <a:gd name="T54" fmla="*/ 121 w 136"/>
                  <a:gd name="T55" fmla="*/ 31 h 135"/>
                  <a:gd name="T56" fmla="*/ 127 w 136"/>
                  <a:gd name="T57" fmla="*/ 39 h 135"/>
                  <a:gd name="T58" fmla="*/ 130 w 136"/>
                  <a:gd name="T59" fmla="*/ 43 h 135"/>
                  <a:gd name="T60" fmla="*/ 133 w 136"/>
                  <a:gd name="T61" fmla="*/ 49 h 135"/>
                  <a:gd name="T62" fmla="*/ 134 w 136"/>
                  <a:gd name="T63" fmla="*/ 56 h 135"/>
                  <a:gd name="T64" fmla="*/ 133 w 136"/>
                  <a:gd name="T65" fmla="*/ 81 h 135"/>
                  <a:gd name="T66" fmla="*/ 129 w 136"/>
                  <a:gd name="T67" fmla="*/ 91 h 135"/>
                  <a:gd name="T68" fmla="*/ 125 w 136"/>
                  <a:gd name="T69" fmla="*/ 97 h 135"/>
                  <a:gd name="T70" fmla="*/ 119 w 136"/>
                  <a:gd name="T71" fmla="*/ 105 h 135"/>
                  <a:gd name="T72" fmla="*/ 104 w 136"/>
                  <a:gd name="T73" fmla="*/ 117 h 135"/>
                  <a:gd name="T74" fmla="*/ 88 w 136"/>
                  <a:gd name="T75" fmla="*/ 125 h 135"/>
                  <a:gd name="T76" fmla="*/ 76 w 136"/>
                  <a:gd name="T77" fmla="*/ 129 h 135"/>
                  <a:gd name="T78" fmla="*/ 58 w 136"/>
                  <a:gd name="T79" fmla="*/ 132 h 135"/>
                  <a:gd name="T80" fmla="*/ 37 w 136"/>
                  <a:gd name="T81" fmla="*/ 133 h 135"/>
                  <a:gd name="T82" fmla="*/ 17 w 136"/>
                  <a:gd name="T83" fmla="*/ 132 h 135"/>
                  <a:gd name="T84" fmla="*/ 0 w 136"/>
                  <a:gd name="T85" fmla="*/ 131 h 1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6"/>
                  <a:gd name="T130" fmla="*/ 0 h 135"/>
                  <a:gd name="T131" fmla="*/ 136 w 136"/>
                  <a:gd name="T132" fmla="*/ 135 h 1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6" h="135">
                    <a:moveTo>
                      <a:pt x="0" y="131"/>
                    </a:moveTo>
                    <a:lnTo>
                      <a:pt x="17" y="134"/>
                    </a:lnTo>
                    <a:lnTo>
                      <a:pt x="31" y="134"/>
                    </a:lnTo>
                    <a:lnTo>
                      <a:pt x="37" y="135"/>
                    </a:lnTo>
                    <a:lnTo>
                      <a:pt x="45" y="134"/>
                    </a:lnTo>
                    <a:lnTo>
                      <a:pt x="58" y="134"/>
                    </a:lnTo>
                    <a:lnTo>
                      <a:pt x="65" y="133"/>
                    </a:lnTo>
                    <a:lnTo>
                      <a:pt x="76" y="131"/>
                    </a:lnTo>
                    <a:lnTo>
                      <a:pt x="82" y="129"/>
                    </a:lnTo>
                    <a:lnTo>
                      <a:pt x="88" y="127"/>
                    </a:lnTo>
                    <a:lnTo>
                      <a:pt x="93" y="125"/>
                    </a:lnTo>
                    <a:lnTo>
                      <a:pt x="111" y="117"/>
                    </a:lnTo>
                    <a:lnTo>
                      <a:pt x="118" y="111"/>
                    </a:lnTo>
                    <a:lnTo>
                      <a:pt x="121" y="108"/>
                    </a:lnTo>
                    <a:lnTo>
                      <a:pt x="125" y="103"/>
                    </a:lnTo>
                    <a:lnTo>
                      <a:pt x="127" y="100"/>
                    </a:lnTo>
                    <a:lnTo>
                      <a:pt x="130" y="95"/>
                    </a:lnTo>
                    <a:lnTo>
                      <a:pt x="132" y="91"/>
                    </a:lnTo>
                    <a:lnTo>
                      <a:pt x="134" y="86"/>
                    </a:lnTo>
                    <a:lnTo>
                      <a:pt x="135" y="81"/>
                    </a:lnTo>
                    <a:lnTo>
                      <a:pt x="136" y="76"/>
                    </a:lnTo>
                    <a:lnTo>
                      <a:pt x="136" y="56"/>
                    </a:lnTo>
                    <a:lnTo>
                      <a:pt x="135" y="53"/>
                    </a:lnTo>
                    <a:lnTo>
                      <a:pt x="135" y="49"/>
                    </a:lnTo>
                    <a:lnTo>
                      <a:pt x="134" y="46"/>
                    </a:lnTo>
                    <a:lnTo>
                      <a:pt x="133" y="43"/>
                    </a:lnTo>
                    <a:lnTo>
                      <a:pt x="132" y="39"/>
                    </a:lnTo>
                    <a:lnTo>
                      <a:pt x="129" y="36"/>
                    </a:lnTo>
                    <a:lnTo>
                      <a:pt x="128" y="33"/>
                    </a:lnTo>
                    <a:lnTo>
                      <a:pt x="123" y="28"/>
                    </a:lnTo>
                    <a:lnTo>
                      <a:pt x="122" y="25"/>
                    </a:lnTo>
                    <a:lnTo>
                      <a:pt x="115" y="18"/>
                    </a:lnTo>
                    <a:lnTo>
                      <a:pt x="112" y="17"/>
                    </a:lnTo>
                    <a:lnTo>
                      <a:pt x="110" y="14"/>
                    </a:lnTo>
                    <a:lnTo>
                      <a:pt x="106" y="12"/>
                    </a:lnTo>
                    <a:lnTo>
                      <a:pt x="104" y="10"/>
                    </a:lnTo>
                    <a:lnTo>
                      <a:pt x="102" y="9"/>
                    </a:lnTo>
                    <a:lnTo>
                      <a:pt x="98" y="6"/>
                    </a:lnTo>
                    <a:lnTo>
                      <a:pt x="92" y="5"/>
                    </a:lnTo>
                    <a:lnTo>
                      <a:pt x="89" y="4"/>
                    </a:lnTo>
                    <a:lnTo>
                      <a:pt x="87" y="2"/>
                    </a:lnTo>
                    <a:lnTo>
                      <a:pt x="77" y="0"/>
                    </a:lnTo>
                    <a:lnTo>
                      <a:pt x="77" y="1"/>
                    </a:lnTo>
                    <a:lnTo>
                      <a:pt x="77" y="2"/>
                    </a:lnTo>
                    <a:lnTo>
                      <a:pt x="83" y="4"/>
                    </a:lnTo>
                    <a:lnTo>
                      <a:pt x="87" y="6"/>
                    </a:lnTo>
                    <a:lnTo>
                      <a:pt x="92" y="8"/>
                    </a:lnTo>
                    <a:lnTo>
                      <a:pt x="95" y="9"/>
                    </a:lnTo>
                    <a:lnTo>
                      <a:pt x="98" y="11"/>
                    </a:lnTo>
                    <a:lnTo>
                      <a:pt x="102" y="12"/>
                    </a:lnTo>
                    <a:lnTo>
                      <a:pt x="104" y="14"/>
                    </a:lnTo>
                    <a:lnTo>
                      <a:pt x="107" y="17"/>
                    </a:lnTo>
                    <a:lnTo>
                      <a:pt x="110" y="19"/>
                    </a:lnTo>
                    <a:lnTo>
                      <a:pt x="113" y="20"/>
                    </a:lnTo>
                    <a:lnTo>
                      <a:pt x="120" y="27"/>
                    </a:lnTo>
                    <a:lnTo>
                      <a:pt x="121" y="31"/>
                    </a:lnTo>
                    <a:lnTo>
                      <a:pt x="126" y="35"/>
                    </a:lnTo>
                    <a:lnTo>
                      <a:pt x="127" y="39"/>
                    </a:lnTo>
                    <a:lnTo>
                      <a:pt x="129" y="41"/>
                    </a:lnTo>
                    <a:lnTo>
                      <a:pt x="130" y="43"/>
                    </a:lnTo>
                    <a:lnTo>
                      <a:pt x="132" y="46"/>
                    </a:lnTo>
                    <a:lnTo>
                      <a:pt x="133" y="49"/>
                    </a:lnTo>
                    <a:lnTo>
                      <a:pt x="133" y="53"/>
                    </a:lnTo>
                    <a:lnTo>
                      <a:pt x="134" y="56"/>
                    </a:lnTo>
                    <a:lnTo>
                      <a:pt x="134" y="76"/>
                    </a:lnTo>
                    <a:lnTo>
                      <a:pt x="133" y="81"/>
                    </a:lnTo>
                    <a:lnTo>
                      <a:pt x="132" y="86"/>
                    </a:lnTo>
                    <a:lnTo>
                      <a:pt x="129" y="91"/>
                    </a:lnTo>
                    <a:lnTo>
                      <a:pt x="128" y="93"/>
                    </a:lnTo>
                    <a:lnTo>
                      <a:pt x="125" y="97"/>
                    </a:lnTo>
                    <a:lnTo>
                      <a:pt x="122" y="101"/>
                    </a:lnTo>
                    <a:lnTo>
                      <a:pt x="119" y="105"/>
                    </a:lnTo>
                    <a:lnTo>
                      <a:pt x="115" y="109"/>
                    </a:lnTo>
                    <a:lnTo>
                      <a:pt x="104" y="117"/>
                    </a:lnTo>
                    <a:lnTo>
                      <a:pt x="93" y="123"/>
                    </a:lnTo>
                    <a:lnTo>
                      <a:pt x="88" y="125"/>
                    </a:lnTo>
                    <a:lnTo>
                      <a:pt x="82" y="126"/>
                    </a:lnTo>
                    <a:lnTo>
                      <a:pt x="76" y="129"/>
                    </a:lnTo>
                    <a:lnTo>
                      <a:pt x="65" y="131"/>
                    </a:lnTo>
                    <a:lnTo>
                      <a:pt x="58" y="132"/>
                    </a:lnTo>
                    <a:lnTo>
                      <a:pt x="45" y="132"/>
                    </a:lnTo>
                    <a:lnTo>
                      <a:pt x="37" y="133"/>
                    </a:lnTo>
                    <a:lnTo>
                      <a:pt x="31" y="132"/>
                    </a:lnTo>
                    <a:lnTo>
                      <a:pt x="17" y="132"/>
                    </a:lnTo>
                    <a:lnTo>
                      <a:pt x="0" y="129"/>
                    </a:lnTo>
                    <a:lnTo>
                      <a:pt x="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4" name="Freeform 2032"/>
              <p:cNvSpPr>
                <a:spLocks/>
              </p:cNvSpPr>
              <p:nvPr/>
            </p:nvSpPr>
            <p:spPr bwMode="auto">
              <a:xfrm>
                <a:off x="1965" y="3120"/>
                <a:ext cx="2" cy="2"/>
              </a:xfrm>
              <a:custGeom>
                <a:avLst/>
                <a:gdLst>
                  <a:gd name="T0" fmla="*/ 3 w 3"/>
                  <a:gd name="T1" fmla="*/ 2 h 5"/>
                  <a:gd name="T2" fmla="*/ 0 w 3"/>
                  <a:gd name="T3" fmla="*/ 0 h 5"/>
                  <a:gd name="T4" fmla="*/ 3 w 3"/>
                  <a:gd name="T5" fmla="*/ 5 h 5"/>
                  <a:gd name="T6" fmla="*/ 3 w 3"/>
                  <a:gd name="T7" fmla="*/ 3 h 5"/>
                  <a:gd name="T8" fmla="*/ 3 w 3"/>
                  <a:gd name="T9" fmla="*/ 2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2"/>
                    </a:moveTo>
                    <a:lnTo>
                      <a:pt x="0" y="0"/>
                    </a:lnTo>
                    <a:lnTo>
                      <a:pt x="3" y="5"/>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5" name="Freeform 2033"/>
              <p:cNvSpPr>
                <a:spLocks/>
              </p:cNvSpPr>
              <p:nvPr/>
            </p:nvSpPr>
            <p:spPr bwMode="auto">
              <a:xfrm>
                <a:off x="1965" y="3120"/>
                <a:ext cx="2" cy="2"/>
              </a:xfrm>
              <a:custGeom>
                <a:avLst/>
                <a:gdLst>
                  <a:gd name="T0" fmla="*/ 1 w 4"/>
                  <a:gd name="T1" fmla="*/ 0 h 5"/>
                  <a:gd name="T2" fmla="*/ 0 w 4"/>
                  <a:gd name="T3" fmla="*/ 0 h 5"/>
                  <a:gd name="T4" fmla="*/ 0 w 4"/>
                  <a:gd name="T5" fmla="*/ 3 h 5"/>
                  <a:gd name="T6" fmla="*/ 0 w 4"/>
                  <a:gd name="T7" fmla="*/ 5 h 5"/>
                  <a:gd name="T8" fmla="*/ 4 w 4"/>
                  <a:gd name="T9" fmla="*/ 5 h 5"/>
                  <a:gd name="T10" fmla="*/ 1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0"/>
                    </a:moveTo>
                    <a:lnTo>
                      <a:pt x="0" y="0"/>
                    </a:lnTo>
                    <a:lnTo>
                      <a:pt x="0" y="3"/>
                    </a:lnTo>
                    <a:lnTo>
                      <a:pt x="0" y="5"/>
                    </a:lnTo>
                    <a:lnTo>
                      <a:pt x="4"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6" name="Freeform 2034"/>
              <p:cNvSpPr>
                <a:spLocks/>
              </p:cNvSpPr>
              <p:nvPr/>
            </p:nvSpPr>
            <p:spPr bwMode="auto">
              <a:xfrm>
                <a:off x="1961" y="3119"/>
                <a:ext cx="6" cy="3"/>
              </a:xfrm>
              <a:custGeom>
                <a:avLst/>
                <a:gdLst>
                  <a:gd name="T0" fmla="*/ 8 w 11"/>
                  <a:gd name="T1" fmla="*/ 4 h 6"/>
                  <a:gd name="T2" fmla="*/ 8 w 11"/>
                  <a:gd name="T3" fmla="*/ 3 h 6"/>
                  <a:gd name="T4" fmla="*/ 4 w 11"/>
                  <a:gd name="T5" fmla="*/ 1 h 6"/>
                  <a:gd name="T6" fmla="*/ 0 w 11"/>
                  <a:gd name="T7" fmla="*/ 0 h 6"/>
                  <a:gd name="T8" fmla="*/ 0 w 11"/>
                  <a:gd name="T9" fmla="*/ 1 h 6"/>
                  <a:gd name="T10" fmla="*/ 0 w 11"/>
                  <a:gd name="T11" fmla="*/ 3 h 6"/>
                  <a:gd name="T12" fmla="*/ 4 w 11"/>
                  <a:gd name="T13" fmla="*/ 4 h 6"/>
                  <a:gd name="T14" fmla="*/ 11 w 11"/>
                  <a:gd name="T15" fmla="*/ 6 h 6"/>
                  <a:gd name="T16" fmla="*/ 8 w 11"/>
                  <a:gd name="T17" fmla="*/ 6 h 6"/>
                  <a:gd name="T18" fmla="*/ 8 w 11"/>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6"/>
                  <a:gd name="T32" fmla="*/ 11 w 1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6">
                    <a:moveTo>
                      <a:pt x="8" y="4"/>
                    </a:moveTo>
                    <a:lnTo>
                      <a:pt x="8" y="3"/>
                    </a:lnTo>
                    <a:lnTo>
                      <a:pt x="4" y="1"/>
                    </a:lnTo>
                    <a:lnTo>
                      <a:pt x="0" y="0"/>
                    </a:lnTo>
                    <a:lnTo>
                      <a:pt x="0" y="1"/>
                    </a:lnTo>
                    <a:lnTo>
                      <a:pt x="0" y="3"/>
                    </a:lnTo>
                    <a:lnTo>
                      <a:pt x="4" y="4"/>
                    </a:lnTo>
                    <a:lnTo>
                      <a:pt x="11" y="6"/>
                    </a:lnTo>
                    <a:lnTo>
                      <a:pt x="8" y="6"/>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7" name="Freeform 2035"/>
              <p:cNvSpPr>
                <a:spLocks/>
              </p:cNvSpPr>
              <p:nvPr/>
            </p:nvSpPr>
            <p:spPr bwMode="auto">
              <a:xfrm>
                <a:off x="1957" y="3119"/>
                <a:ext cx="4" cy="2"/>
              </a:xfrm>
              <a:custGeom>
                <a:avLst/>
                <a:gdLst>
                  <a:gd name="T0" fmla="*/ 8 w 9"/>
                  <a:gd name="T1" fmla="*/ 1 h 5"/>
                  <a:gd name="T2" fmla="*/ 3 w 9"/>
                  <a:gd name="T3" fmla="*/ 0 h 5"/>
                  <a:gd name="T4" fmla="*/ 1 w 9"/>
                  <a:gd name="T5" fmla="*/ 0 h 5"/>
                  <a:gd name="T6" fmla="*/ 0 w 9"/>
                  <a:gd name="T7" fmla="*/ 0 h 5"/>
                  <a:gd name="T8" fmla="*/ 0 w 9"/>
                  <a:gd name="T9" fmla="*/ 1 h 5"/>
                  <a:gd name="T10" fmla="*/ 0 w 9"/>
                  <a:gd name="T11" fmla="*/ 2 h 5"/>
                  <a:gd name="T12" fmla="*/ 9 w 9"/>
                  <a:gd name="T13" fmla="*/ 5 h 5"/>
                  <a:gd name="T14" fmla="*/ 8 w 9"/>
                  <a:gd name="T15" fmla="*/ 5 h 5"/>
                  <a:gd name="T16" fmla="*/ 8 w 9"/>
                  <a:gd name="T17" fmla="*/ 2 h 5"/>
                  <a:gd name="T18" fmla="*/ 8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1"/>
                    </a:moveTo>
                    <a:lnTo>
                      <a:pt x="3" y="0"/>
                    </a:lnTo>
                    <a:lnTo>
                      <a:pt x="1" y="0"/>
                    </a:lnTo>
                    <a:lnTo>
                      <a:pt x="0" y="0"/>
                    </a:lnTo>
                    <a:lnTo>
                      <a:pt x="0" y="1"/>
                    </a:lnTo>
                    <a:lnTo>
                      <a:pt x="0" y="2"/>
                    </a:lnTo>
                    <a:lnTo>
                      <a:pt x="9" y="5"/>
                    </a:lnTo>
                    <a:lnTo>
                      <a:pt x="8" y="5"/>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8" name="Freeform 2036"/>
              <p:cNvSpPr>
                <a:spLocks/>
              </p:cNvSpPr>
              <p:nvPr/>
            </p:nvSpPr>
            <p:spPr bwMode="auto">
              <a:xfrm>
                <a:off x="1916" y="3118"/>
                <a:ext cx="41" cy="8"/>
              </a:xfrm>
              <a:custGeom>
                <a:avLst/>
                <a:gdLst>
                  <a:gd name="T0" fmla="*/ 82 w 82"/>
                  <a:gd name="T1" fmla="*/ 1 h 16"/>
                  <a:gd name="T2" fmla="*/ 77 w 82"/>
                  <a:gd name="T3" fmla="*/ 0 h 16"/>
                  <a:gd name="T4" fmla="*/ 52 w 82"/>
                  <a:gd name="T5" fmla="*/ 0 h 16"/>
                  <a:gd name="T6" fmla="*/ 38 w 82"/>
                  <a:gd name="T7" fmla="*/ 2 h 16"/>
                  <a:gd name="T8" fmla="*/ 21 w 82"/>
                  <a:gd name="T9" fmla="*/ 6 h 16"/>
                  <a:gd name="T10" fmla="*/ 15 w 82"/>
                  <a:gd name="T11" fmla="*/ 8 h 16"/>
                  <a:gd name="T12" fmla="*/ 10 w 82"/>
                  <a:gd name="T13" fmla="*/ 9 h 16"/>
                  <a:gd name="T14" fmla="*/ 4 w 82"/>
                  <a:gd name="T15" fmla="*/ 11 h 16"/>
                  <a:gd name="T16" fmla="*/ 0 w 82"/>
                  <a:gd name="T17" fmla="*/ 14 h 16"/>
                  <a:gd name="T18" fmla="*/ 0 w 82"/>
                  <a:gd name="T19" fmla="*/ 15 h 16"/>
                  <a:gd name="T20" fmla="*/ 0 w 82"/>
                  <a:gd name="T21" fmla="*/ 16 h 16"/>
                  <a:gd name="T22" fmla="*/ 4 w 82"/>
                  <a:gd name="T23" fmla="*/ 14 h 16"/>
                  <a:gd name="T24" fmla="*/ 10 w 82"/>
                  <a:gd name="T25" fmla="*/ 11 h 16"/>
                  <a:gd name="T26" fmla="*/ 15 w 82"/>
                  <a:gd name="T27" fmla="*/ 10 h 16"/>
                  <a:gd name="T28" fmla="*/ 21 w 82"/>
                  <a:gd name="T29" fmla="*/ 8 h 16"/>
                  <a:gd name="T30" fmla="*/ 38 w 82"/>
                  <a:gd name="T31" fmla="*/ 5 h 16"/>
                  <a:gd name="T32" fmla="*/ 39 w 82"/>
                  <a:gd name="T33" fmla="*/ 5 h 16"/>
                  <a:gd name="T34" fmla="*/ 82 w 82"/>
                  <a:gd name="T35" fmla="*/ 5 h 16"/>
                  <a:gd name="T36" fmla="*/ 82 w 82"/>
                  <a:gd name="T37" fmla="*/ 2 h 16"/>
                  <a:gd name="T38" fmla="*/ 82 w 82"/>
                  <a:gd name="T39" fmla="*/ 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2"/>
                  <a:gd name="T61" fmla="*/ 0 h 16"/>
                  <a:gd name="T62" fmla="*/ 82 w 82"/>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2" h="16">
                    <a:moveTo>
                      <a:pt x="82" y="1"/>
                    </a:moveTo>
                    <a:lnTo>
                      <a:pt x="77" y="0"/>
                    </a:lnTo>
                    <a:lnTo>
                      <a:pt x="52" y="0"/>
                    </a:lnTo>
                    <a:lnTo>
                      <a:pt x="38" y="2"/>
                    </a:lnTo>
                    <a:lnTo>
                      <a:pt x="21" y="6"/>
                    </a:lnTo>
                    <a:lnTo>
                      <a:pt x="15" y="8"/>
                    </a:lnTo>
                    <a:lnTo>
                      <a:pt x="10" y="9"/>
                    </a:lnTo>
                    <a:lnTo>
                      <a:pt x="4" y="11"/>
                    </a:lnTo>
                    <a:lnTo>
                      <a:pt x="0" y="14"/>
                    </a:lnTo>
                    <a:lnTo>
                      <a:pt x="0" y="15"/>
                    </a:lnTo>
                    <a:lnTo>
                      <a:pt x="0" y="16"/>
                    </a:lnTo>
                    <a:lnTo>
                      <a:pt x="4" y="14"/>
                    </a:lnTo>
                    <a:lnTo>
                      <a:pt x="10" y="11"/>
                    </a:lnTo>
                    <a:lnTo>
                      <a:pt x="15" y="10"/>
                    </a:lnTo>
                    <a:lnTo>
                      <a:pt x="21" y="8"/>
                    </a:lnTo>
                    <a:lnTo>
                      <a:pt x="38" y="5"/>
                    </a:lnTo>
                    <a:lnTo>
                      <a:pt x="39" y="5"/>
                    </a:lnTo>
                    <a:lnTo>
                      <a:pt x="82" y="5"/>
                    </a:lnTo>
                    <a:lnTo>
                      <a:pt x="82" y="2"/>
                    </a:lnTo>
                    <a:lnTo>
                      <a:pt x="8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49" name="Freeform 2037"/>
              <p:cNvSpPr>
                <a:spLocks/>
              </p:cNvSpPr>
              <p:nvPr/>
            </p:nvSpPr>
            <p:spPr bwMode="auto">
              <a:xfrm>
                <a:off x="1899" y="3125"/>
                <a:ext cx="17" cy="30"/>
              </a:xfrm>
              <a:custGeom>
                <a:avLst/>
                <a:gdLst>
                  <a:gd name="T0" fmla="*/ 35 w 36"/>
                  <a:gd name="T1" fmla="*/ 0 h 60"/>
                  <a:gd name="T2" fmla="*/ 28 w 36"/>
                  <a:gd name="T3" fmla="*/ 3 h 60"/>
                  <a:gd name="T4" fmla="*/ 28 w 36"/>
                  <a:gd name="T5" fmla="*/ 3 h 60"/>
                  <a:gd name="T6" fmla="*/ 24 w 36"/>
                  <a:gd name="T7" fmla="*/ 5 h 60"/>
                  <a:gd name="T8" fmla="*/ 20 w 36"/>
                  <a:gd name="T9" fmla="*/ 9 h 60"/>
                  <a:gd name="T10" fmla="*/ 14 w 36"/>
                  <a:gd name="T11" fmla="*/ 15 h 60"/>
                  <a:gd name="T12" fmla="*/ 12 w 36"/>
                  <a:gd name="T13" fmla="*/ 18 h 60"/>
                  <a:gd name="T14" fmla="*/ 7 w 36"/>
                  <a:gd name="T15" fmla="*/ 25 h 60"/>
                  <a:gd name="T16" fmla="*/ 6 w 36"/>
                  <a:gd name="T17" fmla="*/ 31 h 60"/>
                  <a:gd name="T18" fmla="*/ 4 w 36"/>
                  <a:gd name="T19" fmla="*/ 35 h 60"/>
                  <a:gd name="T20" fmla="*/ 1 w 36"/>
                  <a:gd name="T21" fmla="*/ 47 h 60"/>
                  <a:gd name="T22" fmla="*/ 1 w 36"/>
                  <a:gd name="T23" fmla="*/ 53 h 60"/>
                  <a:gd name="T24" fmla="*/ 0 w 36"/>
                  <a:gd name="T25" fmla="*/ 60 h 60"/>
                  <a:gd name="T26" fmla="*/ 0 w 36"/>
                  <a:gd name="T27" fmla="*/ 60 h 60"/>
                  <a:gd name="T28" fmla="*/ 3 w 36"/>
                  <a:gd name="T29" fmla="*/ 60 h 60"/>
                  <a:gd name="T30" fmla="*/ 4 w 36"/>
                  <a:gd name="T31" fmla="*/ 53 h 60"/>
                  <a:gd name="T32" fmla="*/ 4 w 36"/>
                  <a:gd name="T33" fmla="*/ 47 h 60"/>
                  <a:gd name="T34" fmla="*/ 6 w 36"/>
                  <a:gd name="T35" fmla="*/ 35 h 60"/>
                  <a:gd name="T36" fmla="*/ 8 w 36"/>
                  <a:gd name="T37" fmla="*/ 31 h 60"/>
                  <a:gd name="T38" fmla="*/ 9 w 36"/>
                  <a:gd name="T39" fmla="*/ 27 h 60"/>
                  <a:gd name="T40" fmla="*/ 12 w 36"/>
                  <a:gd name="T41" fmla="*/ 25 h 60"/>
                  <a:gd name="T42" fmla="*/ 15 w 36"/>
                  <a:gd name="T43" fmla="*/ 18 h 60"/>
                  <a:gd name="T44" fmla="*/ 22 w 36"/>
                  <a:gd name="T45" fmla="*/ 11 h 60"/>
                  <a:gd name="T46" fmla="*/ 27 w 36"/>
                  <a:gd name="T47" fmla="*/ 8 h 60"/>
                  <a:gd name="T48" fmla="*/ 30 w 36"/>
                  <a:gd name="T49" fmla="*/ 5 h 60"/>
                  <a:gd name="T50" fmla="*/ 36 w 36"/>
                  <a:gd name="T51" fmla="*/ 2 h 60"/>
                  <a:gd name="T52" fmla="*/ 35 w 36"/>
                  <a:gd name="T53" fmla="*/ 1 h 60"/>
                  <a:gd name="T54" fmla="*/ 35 w 36"/>
                  <a:gd name="T55" fmla="*/ 0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6"/>
                  <a:gd name="T85" fmla="*/ 0 h 60"/>
                  <a:gd name="T86" fmla="*/ 36 w 36"/>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6" h="60">
                    <a:moveTo>
                      <a:pt x="35" y="0"/>
                    </a:moveTo>
                    <a:lnTo>
                      <a:pt x="28" y="3"/>
                    </a:lnTo>
                    <a:lnTo>
                      <a:pt x="24" y="5"/>
                    </a:lnTo>
                    <a:lnTo>
                      <a:pt x="20" y="9"/>
                    </a:lnTo>
                    <a:lnTo>
                      <a:pt x="14" y="15"/>
                    </a:lnTo>
                    <a:lnTo>
                      <a:pt x="12" y="18"/>
                    </a:lnTo>
                    <a:lnTo>
                      <a:pt x="7" y="25"/>
                    </a:lnTo>
                    <a:lnTo>
                      <a:pt x="6" y="31"/>
                    </a:lnTo>
                    <a:lnTo>
                      <a:pt x="4" y="35"/>
                    </a:lnTo>
                    <a:lnTo>
                      <a:pt x="1" y="47"/>
                    </a:lnTo>
                    <a:lnTo>
                      <a:pt x="1" y="53"/>
                    </a:lnTo>
                    <a:lnTo>
                      <a:pt x="0" y="60"/>
                    </a:lnTo>
                    <a:lnTo>
                      <a:pt x="3" y="60"/>
                    </a:lnTo>
                    <a:lnTo>
                      <a:pt x="4" y="53"/>
                    </a:lnTo>
                    <a:lnTo>
                      <a:pt x="4" y="47"/>
                    </a:lnTo>
                    <a:lnTo>
                      <a:pt x="6" y="35"/>
                    </a:lnTo>
                    <a:lnTo>
                      <a:pt x="8" y="31"/>
                    </a:lnTo>
                    <a:lnTo>
                      <a:pt x="9" y="27"/>
                    </a:lnTo>
                    <a:lnTo>
                      <a:pt x="12" y="25"/>
                    </a:lnTo>
                    <a:lnTo>
                      <a:pt x="15" y="18"/>
                    </a:lnTo>
                    <a:lnTo>
                      <a:pt x="22" y="11"/>
                    </a:lnTo>
                    <a:lnTo>
                      <a:pt x="27" y="8"/>
                    </a:lnTo>
                    <a:lnTo>
                      <a:pt x="30" y="5"/>
                    </a:lnTo>
                    <a:lnTo>
                      <a:pt x="36" y="2"/>
                    </a:lnTo>
                    <a:lnTo>
                      <a:pt x="35" y="1"/>
                    </a:lnTo>
                    <a:lnTo>
                      <a:pt x="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0" name="Freeform 2038"/>
              <p:cNvSpPr>
                <a:spLocks/>
              </p:cNvSpPr>
              <p:nvPr/>
            </p:nvSpPr>
            <p:spPr bwMode="auto">
              <a:xfrm>
                <a:off x="2039" y="3110"/>
                <a:ext cx="112" cy="86"/>
              </a:xfrm>
              <a:custGeom>
                <a:avLst/>
                <a:gdLst>
                  <a:gd name="T0" fmla="*/ 0 w 224"/>
                  <a:gd name="T1" fmla="*/ 172 h 172"/>
                  <a:gd name="T2" fmla="*/ 0 w 224"/>
                  <a:gd name="T3" fmla="*/ 0 h 172"/>
                  <a:gd name="T4" fmla="*/ 40 w 224"/>
                  <a:gd name="T5" fmla="*/ 0 h 172"/>
                  <a:gd name="T6" fmla="*/ 188 w 224"/>
                  <a:gd name="T7" fmla="*/ 135 h 172"/>
                  <a:gd name="T8" fmla="*/ 188 w 224"/>
                  <a:gd name="T9" fmla="*/ 0 h 172"/>
                  <a:gd name="T10" fmla="*/ 224 w 224"/>
                  <a:gd name="T11" fmla="*/ 0 h 172"/>
                  <a:gd name="T12" fmla="*/ 224 w 224"/>
                  <a:gd name="T13" fmla="*/ 172 h 172"/>
                  <a:gd name="T14" fmla="*/ 186 w 224"/>
                  <a:gd name="T15" fmla="*/ 172 h 172"/>
                  <a:gd name="T16" fmla="*/ 37 w 224"/>
                  <a:gd name="T17" fmla="*/ 37 h 172"/>
                  <a:gd name="T18" fmla="*/ 37 w 224"/>
                  <a:gd name="T19" fmla="*/ 172 h 172"/>
                  <a:gd name="T20" fmla="*/ 0 w 224"/>
                  <a:gd name="T21" fmla="*/ 172 h 172"/>
                  <a:gd name="T22" fmla="*/ 0 w 224"/>
                  <a:gd name="T23" fmla="*/ 172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172"/>
                  <a:gd name="T38" fmla="*/ 224 w 224"/>
                  <a:gd name="T39" fmla="*/ 172 h 1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172">
                    <a:moveTo>
                      <a:pt x="0" y="172"/>
                    </a:moveTo>
                    <a:lnTo>
                      <a:pt x="0" y="0"/>
                    </a:lnTo>
                    <a:lnTo>
                      <a:pt x="40" y="0"/>
                    </a:lnTo>
                    <a:lnTo>
                      <a:pt x="188" y="135"/>
                    </a:lnTo>
                    <a:lnTo>
                      <a:pt x="188" y="0"/>
                    </a:lnTo>
                    <a:lnTo>
                      <a:pt x="224" y="0"/>
                    </a:lnTo>
                    <a:lnTo>
                      <a:pt x="224" y="172"/>
                    </a:lnTo>
                    <a:lnTo>
                      <a:pt x="186" y="172"/>
                    </a:lnTo>
                    <a:lnTo>
                      <a:pt x="37" y="37"/>
                    </a:lnTo>
                    <a:lnTo>
                      <a:pt x="37"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1" name="Freeform 2039"/>
              <p:cNvSpPr>
                <a:spLocks/>
              </p:cNvSpPr>
              <p:nvPr/>
            </p:nvSpPr>
            <p:spPr bwMode="auto">
              <a:xfrm>
                <a:off x="2039" y="3110"/>
                <a:ext cx="112" cy="86"/>
              </a:xfrm>
              <a:custGeom>
                <a:avLst/>
                <a:gdLst>
                  <a:gd name="T0" fmla="*/ 0 w 224"/>
                  <a:gd name="T1" fmla="*/ 172 h 172"/>
                  <a:gd name="T2" fmla="*/ 0 w 224"/>
                  <a:gd name="T3" fmla="*/ 0 h 172"/>
                  <a:gd name="T4" fmla="*/ 40 w 224"/>
                  <a:gd name="T5" fmla="*/ 0 h 172"/>
                  <a:gd name="T6" fmla="*/ 188 w 224"/>
                  <a:gd name="T7" fmla="*/ 135 h 172"/>
                  <a:gd name="T8" fmla="*/ 188 w 224"/>
                  <a:gd name="T9" fmla="*/ 0 h 172"/>
                  <a:gd name="T10" fmla="*/ 224 w 224"/>
                  <a:gd name="T11" fmla="*/ 0 h 172"/>
                  <a:gd name="T12" fmla="*/ 224 w 224"/>
                  <a:gd name="T13" fmla="*/ 172 h 172"/>
                  <a:gd name="T14" fmla="*/ 186 w 224"/>
                  <a:gd name="T15" fmla="*/ 172 h 172"/>
                  <a:gd name="T16" fmla="*/ 37 w 224"/>
                  <a:gd name="T17" fmla="*/ 37 h 172"/>
                  <a:gd name="T18" fmla="*/ 37 w 224"/>
                  <a:gd name="T19" fmla="*/ 172 h 172"/>
                  <a:gd name="T20" fmla="*/ 0 w 224"/>
                  <a:gd name="T21" fmla="*/ 172 h 172"/>
                  <a:gd name="T22" fmla="*/ 0 w 224"/>
                  <a:gd name="T23" fmla="*/ 172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172"/>
                  <a:gd name="T38" fmla="*/ 224 w 224"/>
                  <a:gd name="T39" fmla="*/ 172 h 1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172">
                    <a:moveTo>
                      <a:pt x="0" y="172"/>
                    </a:moveTo>
                    <a:lnTo>
                      <a:pt x="0" y="0"/>
                    </a:lnTo>
                    <a:lnTo>
                      <a:pt x="40" y="0"/>
                    </a:lnTo>
                    <a:lnTo>
                      <a:pt x="188" y="135"/>
                    </a:lnTo>
                    <a:lnTo>
                      <a:pt x="188" y="0"/>
                    </a:lnTo>
                    <a:lnTo>
                      <a:pt x="224" y="0"/>
                    </a:lnTo>
                    <a:lnTo>
                      <a:pt x="224" y="172"/>
                    </a:lnTo>
                    <a:lnTo>
                      <a:pt x="186" y="172"/>
                    </a:lnTo>
                    <a:lnTo>
                      <a:pt x="37" y="37"/>
                    </a:lnTo>
                    <a:lnTo>
                      <a:pt x="37"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952" name="Freeform 2040"/>
              <p:cNvSpPr>
                <a:spLocks/>
              </p:cNvSpPr>
              <p:nvPr/>
            </p:nvSpPr>
            <p:spPr bwMode="auto">
              <a:xfrm>
                <a:off x="2039" y="3110"/>
                <a:ext cx="112" cy="86"/>
              </a:xfrm>
              <a:custGeom>
                <a:avLst/>
                <a:gdLst>
                  <a:gd name="T0" fmla="*/ 0 w 225"/>
                  <a:gd name="T1" fmla="*/ 173 h 173"/>
                  <a:gd name="T2" fmla="*/ 3 w 225"/>
                  <a:gd name="T3" fmla="*/ 173 h 173"/>
                  <a:gd name="T4" fmla="*/ 3 w 225"/>
                  <a:gd name="T5" fmla="*/ 2 h 173"/>
                  <a:gd name="T6" fmla="*/ 39 w 225"/>
                  <a:gd name="T7" fmla="*/ 2 h 173"/>
                  <a:gd name="T8" fmla="*/ 188 w 225"/>
                  <a:gd name="T9" fmla="*/ 137 h 173"/>
                  <a:gd name="T10" fmla="*/ 190 w 225"/>
                  <a:gd name="T11" fmla="*/ 136 h 173"/>
                  <a:gd name="T12" fmla="*/ 190 w 225"/>
                  <a:gd name="T13" fmla="*/ 2 h 173"/>
                  <a:gd name="T14" fmla="*/ 224 w 225"/>
                  <a:gd name="T15" fmla="*/ 2 h 173"/>
                  <a:gd name="T16" fmla="*/ 225 w 225"/>
                  <a:gd name="T17" fmla="*/ 0 h 173"/>
                  <a:gd name="T18" fmla="*/ 188 w 225"/>
                  <a:gd name="T19" fmla="*/ 1 h 173"/>
                  <a:gd name="T20" fmla="*/ 188 w 225"/>
                  <a:gd name="T21" fmla="*/ 133 h 173"/>
                  <a:gd name="T22" fmla="*/ 41 w 225"/>
                  <a:gd name="T23" fmla="*/ 0 h 173"/>
                  <a:gd name="T24" fmla="*/ 0 w 225"/>
                  <a:gd name="T25" fmla="*/ 1 h 173"/>
                  <a:gd name="T26" fmla="*/ 0 w 225"/>
                  <a:gd name="T27" fmla="*/ 173 h 1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5"/>
                  <a:gd name="T43" fmla="*/ 0 h 173"/>
                  <a:gd name="T44" fmla="*/ 225 w 225"/>
                  <a:gd name="T45" fmla="*/ 173 h 1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5" h="173">
                    <a:moveTo>
                      <a:pt x="0" y="173"/>
                    </a:moveTo>
                    <a:lnTo>
                      <a:pt x="3" y="173"/>
                    </a:lnTo>
                    <a:lnTo>
                      <a:pt x="3" y="2"/>
                    </a:lnTo>
                    <a:lnTo>
                      <a:pt x="39" y="2"/>
                    </a:lnTo>
                    <a:lnTo>
                      <a:pt x="188" y="137"/>
                    </a:lnTo>
                    <a:lnTo>
                      <a:pt x="190" y="136"/>
                    </a:lnTo>
                    <a:lnTo>
                      <a:pt x="190" y="2"/>
                    </a:lnTo>
                    <a:lnTo>
                      <a:pt x="224" y="2"/>
                    </a:lnTo>
                    <a:lnTo>
                      <a:pt x="225" y="0"/>
                    </a:lnTo>
                    <a:lnTo>
                      <a:pt x="188" y="1"/>
                    </a:lnTo>
                    <a:lnTo>
                      <a:pt x="188" y="133"/>
                    </a:lnTo>
                    <a:lnTo>
                      <a:pt x="41"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3" name="Freeform 2041"/>
              <p:cNvSpPr>
                <a:spLocks/>
              </p:cNvSpPr>
              <p:nvPr/>
            </p:nvSpPr>
            <p:spPr bwMode="auto">
              <a:xfrm>
                <a:off x="2039" y="3110"/>
                <a:ext cx="113" cy="87"/>
              </a:xfrm>
              <a:custGeom>
                <a:avLst/>
                <a:gdLst>
                  <a:gd name="T0" fmla="*/ 224 w 226"/>
                  <a:gd name="T1" fmla="*/ 2 h 175"/>
                  <a:gd name="T2" fmla="*/ 224 w 226"/>
                  <a:gd name="T3" fmla="*/ 170 h 175"/>
                  <a:gd name="T4" fmla="*/ 187 w 226"/>
                  <a:gd name="T5" fmla="*/ 170 h 175"/>
                  <a:gd name="T6" fmla="*/ 39 w 226"/>
                  <a:gd name="T7" fmla="*/ 37 h 175"/>
                  <a:gd name="T8" fmla="*/ 37 w 226"/>
                  <a:gd name="T9" fmla="*/ 38 h 175"/>
                  <a:gd name="T10" fmla="*/ 37 w 226"/>
                  <a:gd name="T11" fmla="*/ 170 h 175"/>
                  <a:gd name="T12" fmla="*/ 3 w 226"/>
                  <a:gd name="T13" fmla="*/ 170 h 175"/>
                  <a:gd name="T14" fmla="*/ 0 w 226"/>
                  <a:gd name="T15" fmla="*/ 173 h 175"/>
                  <a:gd name="T16" fmla="*/ 0 w 226"/>
                  <a:gd name="T17" fmla="*/ 175 h 175"/>
                  <a:gd name="T18" fmla="*/ 39 w 226"/>
                  <a:gd name="T19" fmla="*/ 174 h 175"/>
                  <a:gd name="T20" fmla="*/ 39 w 226"/>
                  <a:gd name="T21" fmla="*/ 40 h 175"/>
                  <a:gd name="T22" fmla="*/ 187 w 226"/>
                  <a:gd name="T23" fmla="*/ 175 h 175"/>
                  <a:gd name="T24" fmla="*/ 226 w 226"/>
                  <a:gd name="T25" fmla="*/ 174 h 175"/>
                  <a:gd name="T26" fmla="*/ 225 w 226"/>
                  <a:gd name="T27" fmla="*/ 0 h 175"/>
                  <a:gd name="T28" fmla="*/ 224 w 226"/>
                  <a:gd name="T29" fmla="*/ 2 h 1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6"/>
                  <a:gd name="T46" fmla="*/ 0 h 175"/>
                  <a:gd name="T47" fmla="*/ 226 w 226"/>
                  <a:gd name="T48" fmla="*/ 175 h 1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6" h="175">
                    <a:moveTo>
                      <a:pt x="224" y="2"/>
                    </a:moveTo>
                    <a:lnTo>
                      <a:pt x="224" y="170"/>
                    </a:lnTo>
                    <a:lnTo>
                      <a:pt x="187" y="170"/>
                    </a:lnTo>
                    <a:lnTo>
                      <a:pt x="39" y="37"/>
                    </a:lnTo>
                    <a:lnTo>
                      <a:pt x="37" y="38"/>
                    </a:lnTo>
                    <a:lnTo>
                      <a:pt x="37" y="170"/>
                    </a:lnTo>
                    <a:lnTo>
                      <a:pt x="3" y="170"/>
                    </a:lnTo>
                    <a:lnTo>
                      <a:pt x="0" y="173"/>
                    </a:lnTo>
                    <a:lnTo>
                      <a:pt x="0" y="175"/>
                    </a:lnTo>
                    <a:lnTo>
                      <a:pt x="39" y="174"/>
                    </a:lnTo>
                    <a:lnTo>
                      <a:pt x="39" y="40"/>
                    </a:lnTo>
                    <a:lnTo>
                      <a:pt x="187" y="175"/>
                    </a:lnTo>
                    <a:lnTo>
                      <a:pt x="226" y="174"/>
                    </a:lnTo>
                    <a:lnTo>
                      <a:pt x="225" y="0"/>
                    </a:lnTo>
                    <a:lnTo>
                      <a:pt x="22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4" name="Freeform 2042"/>
              <p:cNvSpPr>
                <a:spLocks noEditPoints="1"/>
              </p:cNvSpPr>
              <p:nvPr/>
            </p:nvSpPr>
            <p:spPr bwMode="auto">
              <a:xfrm>
                <a:off x="1511" y="2662"/>
                <a:ext cx="130" cy="140"/>
              </a:xfrm>
              <a:custGeom>
                <a:avLst/>
                <a:gdLst>
                  <a:gd name="T0" fmla="*/ 138 w 260"/>
                  <a:gd name="T1" fmla="*/ 0 h 280"/>
                  <a:gd name="T2" fmla="*/ 161 w 260"/>
                  <a:gd name="T3" fmla="*/ 1 h 280"/>
                  <a:gd name="T4" fmla="*/ 181 w 260"/>
                  <a:gd name="T5" fmla="*/ 3 h 280"/>
                  <a:gd name="T6" fmla="*/ 195 w 260"/>
                  <a:gd name="T7" fmla="*/ 8 h 280"/>
                  <a:gd name="T8" fmla="*/ 207 w 260"/>
                  <a:gd name="T9" fmla="*/ 15 h 280"/>
                  <a:gd name="T10" fmla="*/ 219 w 260"/>
                  <a:gd name="T11" fmla="*/ 24 h 280"/>
                  <a:gd name="T12" fmla="*/ 227 w 260"/>
                  <a:gd name="T13" fmla="*/ 35 h 280"/>
                  <a:gd name="T14" fmla="*/ 233 w 260"/>
                  <a:gd name="T15" fmla="*/ 49 h 280"/>
                  <a:gd name="T16" fmla="*/ 236 w 260"/>
                  <a:gd name="T17" fmla="*/ 64 h 280"/>
                  <a:gd name="T18" fmla="*/ 236 w 260"/>
                  <a:gd name="T19" fmla="*/ 80 h 280"/>
                  <a:gd name="T20" fmla="*/ 233 w 260"/>
                  <a:gd name="T21" fmla="*/ 99 h 280"/>
                  <a:gd name="T22" fmla="*/ 224 w 260"/>
                  <a:gd name="T23" fmla="*/ 114 h 280"/>
                  <a:gd name="T24" fmla="*/ 213 w 260"/>
                  <a:gd name="T25" fmla="*/ 127 h 280"/>
                  <a:gd name="T26" fmla="*/ 196 w 260"/>
                  <a:gd name="T27" fmla="*/ 139 h 280"/>
                  <a:gd name="T28" fmla="*/ 174 w 260"/>
                  <a:gd name="T29" fmla="*/ 147 h 280"/>
                  <a:gd name="T30" fmla="*/ 156 w 260"/>
                  <a:gd name="T31" fmla="*/ 153 h 280"/>
                  <a:gd name="T32" fmla="*/ 165 w 260"/>
                  <a:gd name="T33" fmla="*/ 157 h 280"/>
                  <a:gd name="T34" fmla="*/ 173 w 260"/>
                  <a:gd name="T35" fmla="*/ 162 h 280"/>
                  <a:gd name="T36" fmla="*/ 180 w 260"/>
                  <a:gd name="T37" fmla="*/ 168 h 280"/>
                  <a:gd name="T38" fmla="*/ 191 w 260"/>
                  <a:gd name="T39" fmla="*/ 178 h 280"/>
                  <a:gd name="T40" fmla="*/ 201 w 260"/>
                  <a:gd name="T41" fmla="*/ 191 h 280"/>
                  <a:gd name="T42" fmla="*/ 260 w 260"/>
                  <a:gd name="T43" fmla="*/ 280 h 280"/>
                  <a:gd name="T44" fmla="*/ 167 w 260"/>
                  <a:gd name="T45" fmla="*/ 212 h 280"/>
                  <a:gd name="T46" fmla="*/ 156 w 260"/>
                  <a:gd name="T47" fmla="*/ 198 h 280"/>
                  <a:gd name="T48" fmla="*/ 148 w 260"/>
                  <a:gd name="T49" fmla="*/ 186 h 280"/>
                  <a:gd name="T50" fmla="*/ 140 w 260"/>
                  <a:gd name="T51" fmla="*/ 178 h 280"/>
                  <a:gd name="T52" fmla="*/ 133 w 260"/>
                  <a:gd name="T53" fmla="*/ 170 h 280"/>
                  <a:gd name="T54" fmla="*/ 128 w 260"/>
                  <a:gd name="T55" fmla="*/ 164 h 280"/>
                  <a:gd name="T56" fmla="*/ 122 w 260"/>
                  <a:gd name="T57" fmla="*/ 161 h 280"/>
                  <a:gd name="T58" fmla="*/ 115 w 260"/>
                  <a:gd name="T59" fmla="*/ 159 h 280"/>
                  <a:gd name="T60" fmla="*/ 109 w 260"/>
                  <a:gd name="T61" fmla="*/ 156 h 280"/>
                  <a:gd name="T62" fmla="*/ 105 w 260"/>
                  <a:gd name="T63" fmla="*/ 155 h 280"/>
                  <a:gd name="T64" fmla="*/ 98 w 260"/>
                  <a:gd name="T65" fmla="*/ 155 h 280"/>
                  <a:gd name="T66" fmla="*/ 90 w 260"/>
                  <a:gd name="T67" fmla="*/ 155 h 280"/>
                  <a:gd name="T68" fmla="*/ 39 w 260"/>
                  <a:gd name="T69" fmla="*/ 280 h 280"/>
                  <a:gd name="T70" fmla="*/ 123 w 260"/>
                  <a:gd name="T71" fmla="*/ 123 h 280"/>
                  <a:gd name="T72" fmla="*/ 140 w 260"/>
                  <a:gd name="T73" fmla="*/ 122 h 280"/>
                  <a:gd name="T74" fmla="*/ 154 w 260"/>
                  <a:gd name="T75" fmla="*/ 119 h 280"/>
                  <a:gd name="T76" fmla="*/ 165 w 260"/>
                  <a:gd name="T77" fmla="*/ 117 h 280"/>
                  <a:gd name="T78" fmla="*/ 175 w 260"/>
                  <a:gd name="T79" fmla="*/ 113 h 280"/>
                  <a:gd name="T80" fmla="*/ 183 w 260"/>
                  <a:gd name="T81" fmla="*/ 107 h 280"/>
                  <a:gd name="T82" fmla="*/ 188 w 260"/>
                  <a:gd name="T83" fmla="*/ 101 h 280"/>
                  <a:gd name="T84" fmla="*/ 192 w 260"/>
                  <a:gd name="T85" fmla="*/ 93 h 280"/>
                  <a:gd name="T86" fmla="*/ 196 w 260"/>
                  <a:gd name="T87" fmla="*/ 84 h 280"/>
                  <a:gd name="T88" fmla="*/ 196 w 260"/>
                  <a:gd name="T89" fmla="*/ 76 h 280"/>
                  <a:gd name="T90" fmla="*/ 195 w 260"/>
                  <a:gd name="T91" fmla="*/ 63 h 280"/>
                  <a:gd name="T92" fmla="*/ 190 w 260"/>
                  <a:gd name="T93" fmla="*/ 51 h 280"/>
                  <a:gd name="T94" fmla="*/ 181 w 260"/>
                  <a:gd name="T95" fmla="*/ 43 h 280"/>
                  <a:gd name="T96" fmla="*/ 169 w 260"/>
                  <a:gd name="T97" fmla="*/ 35 h 280"/>
                  <a:gd name="T98" fmla="*/ 153 w 260"/>
                  <a:gd name="T99" fmla="*/ 31 h 280"/>
                  <a:gd name="T100" fmla="*/ 132 w 260"/>
                  <a:gd name="T101" fmla="*/ 30 h 2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0"/>
                  <a:gd name="T154" fmla="*/ 0 h 280"/>
                  <a:gd name="T155" fmla="*/ 260 w 260"/>
                  <a:gd name="T156" fmla="*/ 280 h 2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0" h="280">
                    <a:moveTo>
                      <a:pt x="0" y="280"/>
                    </a:moveTo>
                    <a:lnTo>
                      <a:pt x="0" y="0"/>
                    </a:lnTo>
                    <a:lnTo>
                      <a:pt x="131" y="0"/>
                    </a:lnTo>
                    <a:lnTo>
                      <a:pt x="138" y="0"/>
                    </a:lnTo>
                    <a:lnTo>
                      <a:pt x="144" y="0"/>
                    </a:lnTo>
                    <a:lnTo>
                      <a:pt x="151" y="0"/>
                    </a:lnTo>
                    <a:lnTo>
                      <a:pt x="155" y="0"/>
                    </a:lnTo>
                    <a:lnTo>
                      <a:pt x="161" y="1"/>
                    </a:lnTo>
                    <a:lnTo>
                      <a:pt x="167" y="1"/>
                    </a:lnTo>
                    <a:lnTo>
                      <a:pt x="171" y="2"/>
                    </a:lnTo>
                    <a:lnTo>
                      <a:pt x="176" y="2"/>
                    </a:lnTo>
                    <a:lnTo>
                      <a:pt x="181" y="3"/>
                    </a:lnTo>
                    <a:lnTo>
                      <a:pt x="184" y="4"/>
                    </a:lnTo>
                    <a:lnTo>
                      <a:pt x="188" y="5"/>
                    </a:lnTo>
                    <a:lnTo>
                      <a:pt x="191" y="7"/>
                    </a:lnTo>
                    <a:lnTo>
                      <a:pt x="195" y="8"/>
                    </a:lnTo>
                    <a:lnTo>
                      <a:pt x="198" y="9"/>
                    </a:lnTo>
                    <a:lnTo>
                      <a:pt x="201" y="11"/>
                    </a:lnTo>
                    <a:lnTo>
                      <a:pt x="205" y="12"/>
                    </a:lnTo>
                    <a:lnTo>
                      <a:pt x="207" y="15"/>
                    </a:lnTo>
                    <a:lnTo>
                      <a:pt x="211" y="17"/>
                    </a:lnTo>
                    <a:lnTo>
                      <a:pt x="213" y="19"/>
                    </a:lnTo>
                    <a:lnTo>
                      <a:pt x="215" y="21"/>
                    </a:lnTo>
                    <a:lnTo>
                      <a:pt x="219" y="24"/>
                    </a:lnTo>
                    <a:lnTo>
                      <a:pt x="221" y="26"/>
                    </a:lnTo>
                    <a:lnTo>
                      <a:pt x="223" y="30"/>
                    </a:lnTo>
                    <a:lnTo>
                      <a:pt x="224" y="33"/>
                    </a:lnTo>
                    <a:lnTo>
                      <a:pt x="227" y="35"/>
                    </a:lnTo>
                    <a:lnTo>
                      <a:pt x="229" y="39"/>
                    </a:lnTo>
                    <a:lnTo>
                      <a:pt x="230" y="42"/>
                    </a:lnTo>
                    <a:lnTo>
                      <a:pt x="231" y="46"/>
                    </a:lnTo>
                    <a:lnTo>
                      <a:pt x="233" y="49"/>
                    </a:lnTo>
                    <a:lnTo>
                      <a:pt x="234" y="53"/>
                    </a:lnTo>
                    <a:lnTo>
                      <a:pt x="235" y="56"/>
                    </a:lnTo>
                    <a:lnTo>
                      <a:pt x="235" y="61"/>
                    </a:lnTo>
                    <a:lnTo>
                      <a:pt x="236" y="64"/>
                    </a:lnTo>
                    <a:lnTo>
                      <a:pt x="236" y="68"/>
                    </a:lnTo>
                    <a:lnTo>
                      <a:pt x="236" y="71"/>
                    </a:lnTo>
                    <a:lnTo>
                      <a:pt x="236" y="76"/>
                    </a:lnTo>
                    <a:lnTo>
                      <a:pt x="236" y="80"/>
                    </a:lnTo>
                    <a:lnTo>
                      <a:pt x="236" y="85"/>
                    </a:lnTo>
                    <a:lnTo>
                      <a:pt x="235" y="89"/>
                    </a:lnTo>
                    <a:lnTo>
                      <a:pt x="234" y="94"/>
                    </a:lnTo>
                    <a:lnTo>
                      <a:pt x="233" y="99"/>
                    </a:lnTo>
                    <a:lnTo>
                      <a:pt x="231" y="102"/>
                    </a:lnTo>
                    <a:lnTo>
                      <a:pt x="229" y="107"/>
                    </a:lnTo>
                    <a:lnTo>
                      <a:pt x="227" y="110"/>
                    </a:lnTo>
                    <a:lnTo>
                      <a:pt x="224" y="114"/>
                    </a:lnTo>
                    <a:lnTo>
                      <a:pt x="222" y="118"/>
                    </a:lnTo>
                    <a:lnTo>
                      <a:pt x="219" y="122"/>
                    </a:lnTo>
                    <a:lnTo>
                      <a:pt x="215" y="125"/>
                    </a:lnTo>
                    <a:lnTo>
                      <a:pt x="213" y="127"/>
                    </a:lnTo>
                    <a:lnTo>
                      <a:pt x="208" y="131"/>
                    </a:lnTo>
                    <a:lnTo>
                      <a:pt x="205" y="134"/>
                    </a:lnTo>
                    <a:lnTo>
                      <a:pt x="200" y="137"/>
                    </a:lnTo>
                    <a:lnTo>
                      <a:pt x="196" y="139"/>
                    </a:lnTo>
                    <a:lnTo>
                      <a:pt x="190" y="141"/>
                    </a:lnTo>
                    <a:lnTo>
                      <a:pt x="185" y="144"/>
                    </a:lnTo>
                    <a:lnTo>
                      <a:pt x="180" y="146"/>
                    </a:lnTo>
                    <a:lnTo>
                      <a:pt x="174" y="147"/>
                    </a:lnTo>
                    <a:lnTo>
                      <a:pt x="167" y="148"/>
                    </a:lnTo>
                    <a:lnTo>
                      <a:pt x="161" y="151"/>
                    </a:lnTo>
                    <a:lnTo>
                      <a:pt x="153" y="152"/>
                    </a:lnTo>
                    <a:lnTo>
                      <a:pt x="156" y="153"/>
                    </a:lnTo>
                    <a:lnTo>
                      <a:pt x="159" y="154"/>
                    </a:lnTo>
                    <a:lnTo>
                      <a:pt x="161" y="155"/>
                    </a:lnTo>
                    <a:lnTo>
                      <a:pt x="163" y="156"/>
                    </a:lnTo>
                    <a:lnTo>
                      <a:pt x="165" y="157"/>
                    </a:lnTo>
                    <a:lnTo>
                      <a:pt x="167" y="159"/>
                    </a:lnTo>
                    <a:lnTo>
                      <a:pt x="169" y="160"/>
                    </a:lnTo>
                    <a:lnTo>
                      <a:pt x="170" y="161"/>
                    </a:lnTo>
                    <a:lnTo>
                      <a:pt x="173" y="162"/>
                    </a:lnTo>
                    <a:lnTo>
                      <a:pt x="174" y="163"/>
                    </a:lnTo>
                    <a:lnTo>
                      <a:pt x="175" y="164"/>
                    </a:lnTo>
                    <a:lnTo>
                      <a:pt x="176" y="166"/>
                    </a:lnTo>
                    <a:lnTo>
                      <a:pt x="180" y="168"/>
                    </a:lnTo>
                    <a:lnTo>
                      <a:pt x="182" y="170"/>
                    </a:lnTo>
                    <a:lnTo>
                      <a:pt x="185" y="172"/>
                    </a:lnTo>
                    <a:lnTo>
                      <a:pt x="188" y="176"/>
                    </a:lnTo>
                    <a:lnTo>
                      <a:pt x="191" y="178"/>
                    </a:lnTo>
                    <a:lnTo>
                      <a:pt x="193" y="182"/>
                    </a:lnTo>
                    <a:lnTo>
                      <a:pt x="197" y="185"/>
                    </a:lnTo>
                    <a:lnTo>
                      <a:pt x="199" y="189"/>
                    </a:lnTo>
                    <a:lnTo>
                      <a:pt x="201" y="191"/>
                    </a:lnTo>
                    <a:lnTo>
                      <a:pt x="205" y="194"/>
                    </a:lnTo>
                    <a:lnTo>
                      <a:pt x="207" y="198"/>
                    </a:lnTo>
                    <a:lnTo>
                      <a:pt x="209" y="202"/>
                    </a:lnTo>
                    <a:lnTo>
                      <a:pt x="260" y="280"/>
                    </a:lnTo>
                    <a:lnTo>
                      <a:pt x="211" y="280"/>
                    </a:lnTo>
                    <a:lnTo>
                      <a:pt x="171" y="221"/>
                    </a:lnTo>
                    <a:lnTo>
                      <a:pt x="169" y="216"/>
                    </a:lnTo>
                    <a:lnTo>
                      <a:pt x="167" y="212"/>
                    </a:lnTo>
                    <a:lnTo>
                      <a:pt x="165" y="208"/>
                    </a:lnTo>
                    <a:lnTo>
                      <a:pt x="162" y="205"/>
                    </a:lnTo>
                    <a:lnTo>
                      <a:pt x="160" y="201"/>
                    </a:lnTo>
                    <a:lnTo>
                      <a:pt x="156" y="198"/>
                    </a:lnTo>
                    <a:lnTo>
                      <a:pt x="155" y="195"/>
                    </a:lnTo>
                    <a:lnTo>
                      <a:pt x="153" y="192"/>
                    </a:lnTo>
                    <a:lnTo>
                      <a:pt x="151" y="190"/>
                    </a:lnTo>
                    <a:lnTo>
                      <a:pt x="148" y="186"/>
                    </a:lnTo>
                    <a:lnTo>
                      <a:pt x="146" y="184"/>
                    </a:lnTo>
                    <a:lnTo>
                      <a:pt x="144" y="183"/>
                    </a:lnTo>
                    <a:lnTo>
                      <a:pt x="143" y="180"/>
                    </a:lnTo>
                    <a:lnTo>
                      <a:pt x="140" y="178"/>
                    </a:lnTo>
                    <a:lnTo>
                      <a:pt x="139" y="176"/>
                    </a:lnTo>
                    <a:lnTo>
                      <a:pt x="137" y="174"/>
                    </a:lnTo>
                    <a:lnTo>
                      <a:pt x="136" y="172"/>
                    </a:lnTo>
                    <a:lnTo>
                      <a:pt x="133" y="170"/>
                    </a:lnTo>
                    <a:lnTo>
                      <a:pt x="132" y="169"/>
                    </a:lnTo>
                    <a:lnTo>
                      <a:pt x="130" y="168"/>
                    </a:lnTo>
                    <a:lnTo>
                      <a:pt x="129" y="166"/>
                    </a:lnTo>
                    <a:lnTo>
                      <a:pt x="128" y="164"/>
                    </a:lnTo>
                    <a:lnTo>
                      <a:pt x="127" y="163"/>
                    </a:lnTo>
                    <a:lnTo>
                      <a:pt x="124" y="163"/>
                    </a:lnTo>
                    <a:lnTo>
                      <a:pt x="123" y="162"/>
                    </a:lnTo>
                    <a:lnTo>
                      <a:pt x="122" y="161"/>
                    </a:lnTo>
                    <a:lnTo>
                      <a:pt x="120" y="161"/>
                    </a:lnTo>
                    <a:lnTo>
                      <a:pt x="118" y="160"/>
                    </a:lnTo>
                    <a:lnTo>
                      <a:pt x="117" y="160"/>
                    </a:lnTo>
                    <a:lnTo>
                      <a:pt x="115" y="159"/>
                    </a:lnTo>
                    <a:lnTo>
                      <a:pt x="114" y="159"/>
                    </a:lnTo>
                    <a:lnTo>
                      <a:pt x="113" y="157"/>
                    </a:lnTo>
                    <a:lnTo>
                      <a:pt x="110" y="157"/>
                    </a:lnTo>
                    <a:lnTo>
                      <a:pt x="109" y="156"/>
                    </a:lnTo>
                    <a:lnTo>
                      <a:pt x="108" y="156"/>
                    </a:lnTo>
                    <a:lnTo>
                      <a:pt x="106" y="156"/>
                    </a:lnTo>
                    <a:lnTo>
                      <a:pt x="106" y="155"/>
                    </a:lnTo>
                    <a:lnTo>
                      <a:pt x="105" y="155"/>
                    </a:lnTo>
                    <a:lnTo>
                      <a:pt x="102" y="155"/>
                    </a:lnTo>
                    <a:lnTo>
                      <a:pt x="101" y="155"/>
                    </a:lnTo>
                    <a:lnTo>
                      <a:pt x="100" y="155"/>
                    </a:lnTo>
                    <a:lnTo>
                      <a:pt x="98" y="155"/>
                    </a:lnTo>
                    <a:lnTo>
                      <a:pt x="97" y="155"/>
                    </a:lnTo>
                    <a:lnTo>
                      <a:pt x="94" y="155"/>
                    </a:lnTo>
                    <a:lnTo>
                      <a:pt x="92" y="155"/>
                    </a:lnTo>
                    <a:lnTo>
                      <a:pt x="90" y="155"/>
                    </a:lnTo>
                    <a:lnTo>
                      <a:pt x="87" y="155"/>
                    </a:lnTo>
                    <a:lnTo>
                      <a:pt x="84" y="155"/>
                    </a:lnTo>
                    <a:lnTo>
                      <a:pt x="39" y="155"/>
                    </a:lnTo>
                    <a:lnTo>
                      <a:pt x="39" y="280"/>
                    </a:lnTo>
                    <a:lnTo>
                      <a:pt x="0" y="280"/>
                    </a:lnTo>
                    <a:close/>
                    <a:moveTo>
                      <a:pt x="39" y="123"/>
                    </a:moveTo>
                    <a:lnTo>
                      <a:pt x="123" y="123"/>
                    </a:lnTo>
                    <a:lnTo>
                      <a:pt x="128" y="122"/>
                    </a:lnTo>
                    <a:lnTo>
                      <a:pt x="132" y="122"/>
                    </a:lnTo>
                    <a:lnTo>
                      <a:pt x="136" y="122"/>
                    </a:lnTo>
                    <a:lnTo>
                      <a:pt x="140" y="122"/>
                    </a:lnTo>
                    <a:lnTo>
                      <a:pt x="144" y="122"/>
                    </a:lnTo>
                    <a:lnTo>
                      <a:pt x="147" y="121"/>
                    </a:lnTo>
                    <a:lnTo>
                      <a:pt x="151" y="121"/>
                    </a:lnTo>
                    <a:lnTo>
                      <a:pt x="154" y="119"/>
                    </a:lnTo>
                    <a:lnTo>
                      <a:pt x="156" y="119"/>
                    </a:lnTo>
                    <a:lnTo>
                      <a:pt x="160" y="118"/>
                    </a:lnTo>
                    <a:lnTo>
                      <a:pt x="162" y="117"/>
                    </a:lnTo>
                    <a:lnTo>
                      <a:pt x="165" y="117"/>
                    </a:lnTo>
                    <a:lnTo>
                      <a:pt x="168" y="116"/>
                    </a:lnTo>
                    <a:lnTo>
                      <a:pt x="170" y="115"/>
                    </a:lnTo>
                    <a:lnTo>
                      <a:pt x="173" y="114"/>
                    </a:lnTo>
                    <a:lnTo>
                      <a:pt x="175" y="113"/>
                    </a:lnTo>
                    <a:lnTo>
                      <a:pt x="177" y="111"/>
                    </a:lnTo>
                    <a:lnTo>
                      <a:pt x="180" y="110"/>
                    </a:lnTo>
                    <a:lnTo>
                      <a:pt x="181" y="109"/>
                    </a:lnTo>
                    <a:lnTo>
                      <a:pt x="183" y="107"/>
                    </a:lnTo>
                    <a:lnTo>
                      <a:pt x="184" y="106"/>
                    </a:lnTo>
                    <a:lnTo>
                      <a:pt x="185" y="104"/>
                    </a:lnTo>
                    <a:lnTo>
                      <a:pt x="186" y="102"/>
                    </a:lnTo>
                    <a:lnTo>
                      <a:pt x="188" y="101"/>
                    </a:lnTo>
                    <a:lnTo>
                      <a:pt x="190" y="99"/>
                    </a:lnTo>
                    <a:lnTo>
                      <a:pt x="191" y="96"/>
                    </a:lnTo>
                    <a:lnTo>
                      <a:pt x="192" y="94"/>
                    </a:lnTo>
                    <a:lnTo>
                      <a:pt x="192" y="93"/>
                    </a:lnTo>
                    <a:lnTo>
                      <a:pt x="193" y="91"/>
                    </a:lnTo>
                    <a:lnTo>
                      <a:pt x="195" y="88"/>
                    </a:lnTo>
                    <a:lnTo>
                      <a:pt x="195" y="86"/>
                    </a:lnTo>
                    <a:lnTo>
                      <a:pt x="196" y="84"/>
                    </a:lnTo>
                    <a:lnTo>
                      <a:pt x="196" y="81"/>
                    </a:lnTo>
                    <a:lnTo>
                      <a:pt x="196" y="79"/>
                    </a:lnTo>
                    <a:lnTo>
                      <a:pt x="196" y="77"/>
                    </a:lnTo>
                    <a:lnTo>
                      <a:pt x="196" y="76"/>
                    </a:lnTo>
                    <a:lnTo>
                      <a:pt x="196" y="72"/>
                    </a:lnTo>
                    <a:lnTo>
                      <a:pt x="196" y="69"/>
                    </a:lnTo>
                    <a:lnTo>
                      <a:pt x="196" y="65"/>
                    </a:lnTo>
                    <a:lnTo>
                      <a:pt x="195" y="63"/>
                    </a:lnTo>
                    <a:lnTo>
                      <a:pt x="193" y="60"/>
                    </a:lnTo>
                    <a:lnTo>
                      <a:pt x="192" y="57"/>
                    </a:lnTo>
                    <a:lnTo>
                      <a:pt x="191" y="55"/>
                    </a:lnTo>
                    <a:lnTo>
                      <a:pt x="190" y="51"/>
                    </a:lnTo>
                    <a:lnTo>
                      <a:pt x="188" y="49"/>
                    </a:lnTo>
                    <a:lnTo>
                      <a:pt x="185" y="47"/>
                    </a:lnTo>
                    <a:lnTo>
                      <a:pt x="184" y="45"/>
                    </a:lnTo>
                    <a:lnTo>
                      <a:pt x="181" y="43"/>
                    </a:lnTo>
                    <a:lnTo>
                      <a:pt x="178" y="41"/>
                    </a:lnTo>
                    <a:lnTo>
                      <a:pt x="176" y="39"/>
                    </a:lnTo>
                    <a:lnTo>
                      <a:pt x="173" y="36"/>
                    </a:lnTo>
                    <a:lnTo>
                      <a:pt x="169" y="35"/>
                    </a:lnTo>
                    <a:lnTo>
                      <a:pt x="166" y="34"/>
                    </a:lnTo>
                    <a:lnTo>
                      <a:pt x="161" y="32"/>
                    </a:lnTo>
                    <a:lnTo>
                      <a:pt x="158" y="32"/>
                    </a:lnTo>
                    <a:lnTo>
                      <a:pt x="153" y="31"/>
                    </a:lnTo>
                    <a:lnTo>
                      <a:pt x="148" y="30"/>
                    </a:lnTo>
                    <a:lnTo>
                      <a:pt x="144" y="30"/>
                    </a:lnTo>
                    <a:lnTo>
                      <a:pt x="138" y="30"/>
                    </a:lnTo>
                    <a:lnTo>
                      <a:pt x="132" y="30"/>
                    </a:lnTo>
                    <a:lnTo>
                      <a:pt x="39" y="30"/>
                    </a:lnTo>
                    <a:lnTo>
                      <a:pt x="39" y="1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5" name="Freeform 2043"/>
              <p:cNvSpPr>
                <a:spLocks/>
              </p:cNvSpPr>
              <p:nvPr/>
            </p:nvSpPr>
            <p:spPr bwMode="auto">
              <a:xfrm>
                <a:off x="1511" y="2662"/>
                <a:ext cx="130" cy="140"/>
              </a:xfrm>
              <a:custGeom>
                <a:avLst/>
                <a:gdLst>
                  <a:gd name="T0" fmla="*/ 131 w 260"/>
                  <a:gd name="T1" fmla="*/ 0 h 280"/>
                  <a:gd name="T2" fmla="*/ 151 w 260"/>
                  <a:gd name="T3" fmla="*/ 0 h 280"/>
                  <a:gd name="T4" fmla="*/ 167 w 260"/>
                  <a:gd name="T5" fmla="*/ 1 h 280"/>
                  <a:gd name="T6" fmla="*/ 181 w 260"/>
                  <a:gd name="T7" fmla="*/ 3 h 280"/>
                  <a:gd name="T8" fmla="*/ 191 w 260"/>
                  <a:gd name="T9" fmla="*/ 7 h 280"/>
                  <a:gd name="T10" fmla="*/ 201 w 260"/>
                  <a:gd name="T11" fmla="*/ 11 h 280"/>
                  <a:gd name="T12" fmla="*/ 211 w 260"/>
                  <a:gd name="T13" fmla="*/ 17 h 280"/>
                  <a:gd name="T14" fmla="*/ 219 w 260"/>
                  <a:gd name="T15" fmla="*/ 24 h 280"/>
                  <a:gd name="T16" fmla="*/ 224 w 260"/>
                  <a:gd name="T17" fmla="*/ 33 h 280"/>
                  <a:gd name="T18" fmla="*/ 230 w 260"/>
                  <a:gd name="T19" fmla="*/ 42 h 280"/>
                  <a:gd name="T20" fmla="*/ 234 w 260"/>
                  <a:gd name="T21" fmla="*/ 53 h 280"/>
                  <a:gd name="T22" fmla="*/ 236 w 260"/>
                  <a:gd name="T23" fmla="*/ 64 h 280"/>
                  <a:gd name="T24" fmla="*/ 236 w 260"/>
                  <a:gd name="T25" fmla="*/ 76 h 280"/>
                  <a:gd name="T26" fmla="*/ 235 w 260"/>
                  <a:gd name="T27" fmla="*/ 89 h 280"/>
                  <a:gd name="T28" fmla="*/ 231 w 260"/>
                  <a:gd name="T29" fmla="*/ 102 h 280"/>
                  <a:gd name="T30" fmla="*/ 224 w 260"/>
                  <a:gd name="T31" fmla="*/ 114 h 280"/>
                  <a:gd name="T32" fmla="*/ 215 w 260"/>
                  <a:gd name="T33" fmla="*/ 125 h 280"/>
                  <a:gd name="T34" fmla="*/ 205 w 260"/>
                  <a:gd name="T35" fmla="*/ 134 h 280"/>
                  <a:gd name="T36" fmla="*/ 190 w 260"/>
                  <a:gd name="T37" fmla="*/ 141 h 280"/>
                  <a:gd name="T38" fmla="*/ 174 w 260"/>
                  <a:gd name="T39" fmla="*/ 147 h 280"/>
                  <a:gd name="T40" fmla="*/ 153 w 260"/>
                  <a:gd name="T41" fmla="*/ 152 h 280"/>
                  <a:gd name="T42" fmla="*/ 161 w 260"/>
                  <a:gd name="T43" fmla="*/ 155 h 280"/>
                  <a:gd name="T44" fmla="*/ 167 w 260"/>
                  <a:gd name="T45" fmla="*/ 159 h 280"/>
                  <a:gd name="T46" fmla="*/ 173 w 260"/>
                  <a:gd name="T47" fmla="*/ 162 h 280"/>
                  <a:gd name="T48" fmla="*/ 176 w 260"/>
                  <a:gd name="T49" fmla="*/ 166 h 280"/>
                  <a:gd name="T50" fmla="*/ 185 w 260"/>
                  <a:gd name="T51" fmla="*/ 172 h 280"/>
                  <a:gd name="T52" fmla="*/ 193 w 260"/>
                  <a:gd name="T53" fmla="*/ 182 h 280"/>
                  <a:gd name="T54" fmla="*/ 201 w 260"/>
                  <a:gd name="T55" fmla="*/ 191 h 280"/>
                  <a:gd name="T56" fmla="*/ 209 w 260"/>
                  <a:gd name="T57" fmla="*/ 202 h 280"/>
                  <a:gd name="T58" fmla="*/ 171 w 260"/>
                  <a:gd name="T59" fmla="*/ 221 h 280"/>
                  <a:gd name="T60" fmla="*/ 165 w 260"/>
                  <a:gd name="T61" fmla="*/ 208 h 280"/>
                  <a:gd name="T62" fmla="*/ 156 w 260"/>
                  <a:gd name="T63" fmla="*/ 198 h 280"/>
                  <a:gd name="T64" fmla="*/ 151 w 260"/>
                  <a:gd name="T65" fmla="*/ 190 h 280"/>
                  <a:gd name="T66" fmla="*/ 144 w 260"/>
                  <a:gd name="T67" fmla="*/ 183 h 280"/>
                  <a:gd name="T68" fmla="*/ 139 w 260"/>
                  <a:gd name="T69" fmla="*/ 176 h 280"/>
                  <a:gd name="T70" fmla="*/ 133 w 260"/>
                  <a:gd name="T71" fmla="*/ 170 h 280"/>
                  <a:gd name="T72" fmla="*/ 129 w 260"/>
                  <a:gd name="T73" fmla="*/ 166 h 280"/>
                  <a:gd name="T74" fmla="*/ 124 w 260"/>
                  <a:gd name="T75" fmla="*/ 163 h 280"/>
                  <a:gd name="T76" fmla="*/ 120 w 260"/>
                  <a:gd name="T77" fmla="*/ 161 h 280"/>
                  <a:gd name="T78" fmla="*/ 115 w 260"/>
                  <a:gd name="T79" fmla="*/ 159 h 280"/>
                  <a:gd name="T80" fmla="*/ 110 w 260"/>
                  <a:gd name="T81" fmla="*/ 157 h 280"/>
                  <a:gd name="T82" fmla="*/ 106 w 260"/>
                  <a:gd name="T83" fmla="*/ 156 h 280"/>
                  <a:gd name="T84" fmla="*/ 102 w 260"/>
                  <a:gd name="T85" fmla="*/ 155 h 280"/>
                  <a:gd name="T86" fmla="*/ 98 w 260"/>
                  <a:gd name="T87" fmla="*/ 155 h 280"/>
                  <a:gd name="T88" fmla="*/ 92 w 260"/>
                  <a:gd name="T89" fmla="*/ 155 h 280"/>
                  <a:gd name="T90" fmla="*/ 84 w 260"/>
                  <a:gd name="T91" fmla="*/ 155 h 280"/>
                  <a:gd name="T92" fmla="*/ 0 w 260"/>
                  <a:gd name="T93" fmla="*/ 280 h 28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0"/>
                  <a:gd name="T142" fmla="*/ 0 h 280"/>
                  <a:gd name="T143" fmla="*/ 260 w 260"/>
                  <a:gd name="T144" fmla="*/ 280 h 28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0" h="280">
                    <a:moveTo>
                      <a:pt x="0" y="280"/>
                    </a:moveTo>
                    <a:lnTo>
                      <a:pt x="0" y="0"/>
                    </a:lnTo>
                    <a:lnTo>
                      <a:pt x="131" y="0"/>
                    </a:lnTo>
                    <a:lnTo>
                      <a:pt x="138" y="0"/>
                    </a:lnTo>
                    <a:lnTo>
                      <a:pt x="144" y="0"/>
                    </a:lnTo>
                    <a:lnTo>
                      <a:pt x="151" y="0"/>
                    </a:lnTo>
                    <a:lnTo>
                      <a:pt x="155" y="0"/>
                    </a:lnTo>
                    <a:lnTo>
                      <a:pt x="161" y="1"/>
                    </a:lnTo>
                    <a:lnTo>
                      <a:pt x="167" y="1"/>
                    </a:lnTo>
                    <a:lnTo>
                      <a:pt x="171" y="2"/>
                    </a:lnTo>
                    <a:lnTo>
                      <a:pt x="176" y="2"/>
                    </a:lnTo>
                    <a:lnTo>
                      <a:pt x="181" y="3"/>
                    </a:lnTo>
                    <a:lnTo>
                      <a:pt x="184" y="4"/>
                    </a:lnTo>
                    <a:lnTo>
                      <a:pt x="188" y="5"/>
                    </a:lnTo>
                    <a:lnTo>
                      <a:pt x="191" y="7"/>
                    </a:lnTo>
                    <a:lnTo>
                      <a:pt x="195" y="8"/>
                    </a:lnTo>
                    <a:lnTo>
                      <a:pt x="198" y="9"/>
                    </a:lnTo>
                    <a:lnTo>
                      <a:pt x="201" y="11"/>
                    </a:lnTo>
                    <a:lnTo>
                      <a:pt x="205" y="12"/>
                    </a:lnTo>
                    <a:lnTo>
                      <a:pt x="207" y="15"/>
                    </a:lnTo>
                    <a:lnTo>
                      <a:pt x="211" y="17"/>
                    </a:lnTo>
                    <a:lnTo>
                      <a:pt x="213" y="19"/>
                    </a:lnTo>
                    <a:lnTo>
                      <a:pt x="215" y="21"/>
                    </a:lnTo>
                    <a:lnTo>
                      <a:pt x="219" y="24"/>
                    </a:lnTo>
                    <a:lnTo>
                      <a:pt x="221" y="26"/>
                    </a:lnTo>
                    <a:lnTo>
                      <a:pt x="223" y="30"/>
                    </a:lnTo>
                    <a:lnTo>
                      <a:pt x="224" y="33"/>
                    </a:lnTo>
                    <a:lnTo>
                      <a:pt x="227" y="35"/>
                    </a:lnTo>
                    <a:lnTo>
                      <a:pt x="229" y="39"/>
                    </a:lnTo>
                    <a:lnTo>
                      <a:pt x="230" y="42"/>
                    </a:lnTo>
                    <a:lnTo>
                      <a:pt x="231" y="46"/>
                    </a:lnTo>
                    <a:lnTo>
                      <a:pt x="233" y="49"/>
                    </a:lnTo>
                    <a:lnTo>
                      <a:pt x="234" y="53"/>
                    </a:lnTo>
                    <a:lnTo>
                      <a:pt x="235" y="56"/>
                    </a:lnTo>
                    <a:lnTo>
                      <a:pt x="235" y="61"/>
                    </a:lnTo>
                    <a:lnTo>
                      <a:pt x="236" y="64"/>
                    </a:lnTo>
                    <a:lnTo>
                      <a:pt x="236" y="68"/>
                    </a:lnTo>
                    <a:lnTo>
                      <a:pt x="236" y="71"/>
                    </a:lnTo>
                    <a:lnTo>
                      <a:pt x="236" y="76"/>
                    </a:lnTo>
                    <a:lnTo>
                      <a:pt x="236" y="80"/>
                    </a:lnTo>
                    <a:lnTo>
                      <a:pt x="236" y="85"/>
                    </a:lnTo>
                    <a:lnTo>
                      <a:pt x="235" y="89"/>
                    </a:lnTo>
                    <a:lnTo>
                      <a:pt x="234" y="94"/>
                    </a:lnTo>
                    <a:lnTo>
                      <a:pt x="233" y="99"/>
                    </a:lnTo>
                    <a:lnTo>
                      <a:pt x="231" y="102"/>
                    </a:lnTo>
                    <a:lnTo>
                      <a:pt x="229" y="107"/>
                    </a:lnTo>
                    <a:lnTo>
                      <a:pt x="227" y="110"/>
                    </a:lnTo>
                    <a:lnTo>
                      <a:pt x="224" y="114"/>
                    </a:lnTo>
                    <a:lnTo>
                      <a:pt x="222" y="118"/>
                    </a:lnTo>
                    <a:lnTo>
                      <a:pt x="219" y="122"/>
                    </a:lnTo>
                    <a:lnTo>
                      <a:pt x="215" y="125"/>
                    </a:lnTo>
                    <a:lnTo>
                      <a:pt x="213" y="127"/>
                    </a:lnTo>
                    <a:lnTo>
                      <a:pt x="208" y="131"/>
                    </a:lnTo>
                    <a:lnTo>
                      <a:pt x="205" y="134"/>
                    </a:lnTo>
                    <a:lnTo>
                      <a:pt x="200" y="137"/>
                    </a:lnTo>
                    <a:lnTo>
                      <a:pt x="196" y="139"/>
                    </a:lnTo>
                    <a:lnTo>
                      <a:pt x="190" y="141"/>
                    </a:lnTo>
                    <a:lnTo>
                      <a:pt x="185" y="144"/>
                    </a:lnTo>
                    <a:lnTo>
                      <a:pt x="180" y="146"/>
                    </a:lnTo>
                    <a:lnTo>
                      <a:pt x="174" y="147"/>
                    </a:lnTo>
                    <a:lnTo>
                      <a:pt x="167" y="148"/>
                    </a:lnTo>
                    <a:lnTo>
                      <a:pt x="161" y="151"/>
                    </a:lnTo>
                    <a:lnTo>
                      <a:pt x="153" y="152"/>
                    </a:lnTo>
                    <a:lnTo>
                      <a:pt x="156" y="153"/>
                    </a:lnTo>
                    <a:lnTo>
                      <a:pt x="159" y="154"/>
                    </a:lnTo>
                    <a:lnTo>
                      <a:pt x="161" y="155"/>
                    </a:lnTo>
                    <a:lnTo>
                      <a:pt x="163" y="156"/>
                    </a:lnTo>
                    <a:lnTo>
                      <a:pt x="165" y="157"/>
                    </a:lnTo>
                    <a:lnTo>
                      <a:pt x="167" y="159"/>
                    </a:lnTo>
                    <a:lnTo>
                      <a:pt x="169" y="160"/>
                    </a:lnTo>
                    <a:lnTo>
                      <a:pt x="170" y="161"/>
                    </a:lnTo>
                    <a:lnTo>
                      <a:pt x="173" y="162"/>
                    </a:lnTo>
                    <a:lnTo>
                      <a:pt x="174" y="163"/>
                    </a:lnTo>
                    <a:lnTo>
                      <a:pt x="175" y="164"/>
                    </a:lnTo>
                    <a:lnTo>
                      <a:pt x="176" y="166"/>
                    </a:lnTo>
                    <a:lnTo>
                      <a:pt x="180" y="168"/>
                    </a:lnTo>
                    <a:lnTo>
                      <a:pt x="182" y="170"/>
                    </a:lnTo>
                    <a:lnTo>
                      <a:pt x="185" y="172"/>
                    </a:lnTo>
                    <a:lnTo>
                      <a:pt x="188" y="176"/>
                    </a:lnTo>
                    <a:lnTo>
                      <a:pt x="191" y="178"/>
                    </a:lnTo>
                    <a:lnTo>
                      <a:pt x="193" y="182"/>
                    </a:lnTo>
                    <a:lnTo>
                      <a:pt x="197" y="185"/>
                    </a:lnTo>
                    <a:lnTo>
                      <a:pt x="199" y="189"/>
                    </a:lnTo>
                    <a:lnTo>
                      <a:pt x="201" y="191"/>
                    </a:lnTo>
                    <a:lnTo>
                      <a:pt x="205" y="194"/>
                    </a:lnTo>
                    <a:lnTo>
                      <a:pt x="207" y="198"/>
                    </a:lnTo>
                    <a:lnTo>
                      <a:pt x="209" y="202"/>
                    </a:lnTo>
                    <a:lnTo>
                      <a:pt x="260" y="280"/>
                    </a:lnTo>
                    <a:lnTo>
                      <a:pt x="211" y="280"/>
                    </a:lnTo>
                    <a:lnTo>
                      <a:pt x="171" y="221"/>
                    </a:lnTo>
                    <a:lnTo>
                      <a:pt x="169" y="216"/>
                    </a:lnTo>
                    <a:lnTo>
                      <a:pt x="167" y="212"/>
                    </a:lnTo>
                    <a:lnTo>
                      <a:pt x="165" y="208"/>
                    </a:lnTo>
                    <a:lnTo>
                      <a:pt x="162" y="205"/>
                    </a:lnTo>
                    <a:lnTo>
                      <a:pt x="160" y="201"/>
                    </a:lnTo>
                    <a:lnTo>
                      <a:pt x="156" y="198"/>
                    </a:lnTo>
                    <a:lnTo>
                      <a:pt x="155" y="195"/>
                    </a:lnTo>
                    <a:lnTo>
                      <a:pt x="153" y="192"/>
                    </a:lnTo>
                    <a:lnTo>
                      <a:pt x="151" y="190"/>
                    </a:lnTo>
                    <a:lnTo>
                      <a:pt x="148" y="186"/>
                    </a:lnTo>
                    <a:lnTo>
                      <a:pt x="146" y="184"/>
                    </a:lnTo>
                    <a:lnTo>
                      <a:pt x="144" y="183"/>
                    </a:lnTo>
                    <a:lnTo>
                      <a:pt x="143" y="180"/>
                    </a:lnTo>
                    <a:lnTo>
                      <a:pt x="140" y="178"/>
                    </a:lnTo>
                    <a:lnTo>
                      <a:pt x="139" y="176"/>
                    </a:lnTo>
                    <a:lnTo>
                      <a:pt x="137" y="174"/>
                    </a:lnTo>
                    <a:lnTo>
                      <a:pt x="136" y="172"/>
                    </a:lnTo>
                    <a:lnTo>
                      <a:pt x="133" y="170"/>
                    </a:lnTo>
                    <a:lnTo>
                      <a:pt x="132" y="169"/>
                    </a:lnTo>
                    <a:lnTo>
                      <a:pt x="130" y="168"/>
                    </a:lnTo>
                    <a:lnTo>
                      <a:pt x="129" y="166"/>
                    </a:lnTo>
                    <a:lnTo>
                      <a:pt x="128" y="164"/>
                    </a:lnTo>
                    <a:lnTo>
                      <a:pt x="127" y="163"/>
                    </a:lnTo>
                    <a:lnTo>
                      <a:pt x="124" y="163"/>
                    </a:lnTo>
                    <a:lnTo>
                      <a:pt x="123" y="162"/>
                    </a:lnTo>
                    <a:lnTo>
                      <a:pt x="122" y="161"/>
                    </a:lnTo>
                    <a:lnTo>
                      <a:pt x="120" y="161"/>
                    </a:lnTo>
                    <a:lnTo>
                      <a:pt x="118" y="160"/>
                    </a:lnTo>
                    <a:lnTo>
                      <a:pt x="117" y="160"/>
                    </a:lnTo>
                    <a:lnTo>
                      <a:pt x="115" y="159"/>
                    </a:lnTo>
                    <a:lnTo>
                      <a:pt x="114" y="159"/>
                    </a:lnTo>
                    <a:lnTo>
                      <a:pt x="113" y="157"/>
                    </a:lnTo>
                    <a:lnTo>
                      <a:pt x="110" y="157"/>
                    </a:lnTo>
                    <a:lnTo>
                      <a:pt x="109" y="156"/>
                    </a:lnTo>
                    <a:lnTo>
                      <a:pt x="108" y="156"/>
                    </a:lnTo>
                    <a:lnTo>
                      <a:pt x="106" y="156"/>
                    </a:lnTo>
                    <a:lnTo>
                      <a:pt x="106" y="155"/>
                    </a:lnTo>
                    <a:lnTo>
                      <a:pt x="105" y="155"/>
                    </a:lnTo>
                    <a:lnTo>
                      <a:pt x="102" y="155"/>
                    </a:lnTo>
                    <a:lnTo>
                      <a:pt x="101" y="155"/>
                    </a:lnTo>
                    <a:lnTo>
                      <a:pt x="100" y="155"/>
                    </a:lnTo>
                    <a:lnTo>
                      <a:pt x="98" y="155"/>
                    </a:lnTo>
                    <a:lnTo>
                      <a:pt x="97" y="155"/>
                    </a:lnTo>
                    <a:lnTo>
                      <a:pt x="94" y="155"/>
                    </a:lnTo>
                    <a:lnTo>
                      <a:pt x="92" y="155"/>
                    </a:lnTo>
                    <a:lnTo>
                      <a:pt x="90" y="155"/>
                    </a:lnTo>
                    <a:lnTo>
                      <a:pt x="87" y="155"/>
                    </a:lnTo>
                    <a:lnTo>
                      <a:pt x="84" y="155"/>
                    </a:lnTo>
                    <a:lnTo>
                      <a:pt x="39" y="155"/>
                    </a:lnTo>
                    <a:lnTo>
                      <a:pt x="39"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956" name="Freeform 2044"/>
              <p:cNvSpPr>
                <a:spLocks/>
              </p:cNvSpPr>
              <p:nvPr/>
            </p:nvSpPr>
            <p:spPr bwMode="auto">
              <a:xfrm>
                <a:off x="1510" y="2662"/>
                <a:ext cx="119" cy="140"/>
              </a:xfrm>
              <a:custGeom>
                <a:avLst/>
                <a:gdLst>
                  <a:gd name="T0" fmla="*/ 0 w 237"/>
                  <a:gd name="T1" fmla="*/ 282 h 282"/>
                  <a:gd name="T2" fmla="*/ 2 w 237"/>
                  <a:gd name="T3" fmla="*/ 282 h 282"/>
                  <a:gd name="T4" fmla="*/ 2 w 237"/>
                  <a:gd name="T5" fmla="*/ 3 h 282"/>
                  <a:gd name="T6" fmla="*/ 156 w 237"/>
                  <a:gd name="T7" fmla="*/ 3 h 282"/>
                  <a:gd name="T8" fmla="*/ 162 w 237"/>
                  <a:gd name="T9" fmla="*/ 4 h 282"/>
                  <a:gd name="T10" fmla="*/ 168 w 237"/>
                  <a:gd name="T11" fmla="*/ 4 h 282"/>
                  <a:gd name="T12" fmla="*/ 172 w 237"/>
                  <a:gd name="T13" fmla="*/ 5 h 282"/>
                  <a:gd name="T14" fmla="*/ 177 w 237"/>
                  <a:gd name="T15" fmla="*/ 5 h 282"/>
                  <a:gd name="T16" fmla="*/ 182 w 237"/>
                  <a:gd name="T17" fmla="*/ 6 h 282"/>
                  <a:gd name="T18" fmla="*/ 197 w 237"/>
                  <a:gd name="T19" fmla="*/ 12 h 282"/>
                  <a:gd name="T20" fmla="*/ 200 w 237"/>
                  <a:gd name="T21" fmla="*/ 14 h 282"/>
                  <a:gd name="T22" fmla="*/ 205 w 237"/>
                  <a:gd name="T23" fmla="*/ 15 h 282"/>
                  <a:gd name="T24" fmla="*/ 207 w 237"/>
                  <a:gd name="T25" fmla="*/ 18 h 282"/>
                  <a:gd name="T26" fmla="*/ 210 w 237"/>
                  <a:gd name="T27" fmla="*/ 20 h 282"/>
                  <a:gd name="T28" fmla="*/ 215 w 237"/>
                  <a:gd name="T29" fmla="*/ 25 h 282"/>
                  <a:gd name="T30" fmla="*/ 219 w 237"/>
                  <a:gd name="T31" fmla="*/ 27 h 282"/>
                  <a:gd name="T32" fmla="*/ 221 w 237"/>
                  <a:gd name="T33" fmla="*/ 29 h 282"/>
                  <a:gd name="T34" fmla="*/ 223 w 237"/>
                  <a:gd name="T35" fmla="*/ 33 h 282"/>
                  <a:gd name="T36" fmla="*/ 224 w 237"/>
                  <a:gd name="T37" fmla="*/ 36 h 282"/>
                  <a:gd name="T38" fmla="*/ 227 w 237"/>
                  <a:gd name="T39" fmla="*/ 38 h 282"/>
                  <a:gd name="T40" fmla="*/ 229 w 237"/>
                  <a:gd name="T41" fmla="*/ 42 h 282"/>
                  <a:gd name="T42" fmla="*/ 235 w 237"/>
                  <a:gd name="T43" fmla="*/ 58 h 282"/>
                  <a:gd name="T44" fmla="*/ 237 w 237"/>
                  <a:gd name="T45" fmla="*/ 58 h 282"/>
                  <a:gd name="T46" fmla="*/ 231 w 237"/>
                  <a:gd name="T47" fmla="*/ 38 h 282"/>
                  <a:gd name="T48" fmla="*/ 229 w 237"/>
                  <a:gd name="T49" fmla="*/ 36 h 282"/>
                  <a:gd name="T50" fmla="*/ 227 w 237"/>
                  <a:gd name="T51" fmla="*/ 34 h 282"/>
                  <a:gd name="T52" fmla="*/ 225 w 237"/>
                  <a:gd name="T53" fmla="*/ 29 h 282"/>
                  <a:gd name="T54" fmla="*/ 223 w 237"/>
                  <a:gd name="T55" fmla="*/ 27 h 282"/>
                  <a:gd name="T56" fmla="*/ 221 w 237"/>
                  <a:gd name="T57" fmla="*/ 25 h 282"/>
                  <a:gd name="T58" fmla="*/ 217 w 237"/>
                  <a:gd name="T59" fmla="*/ 22 h 282"/>
                  <a:gd name="T60" fmla="*/ 213 w 237"/>
                  <a:gd name="T61" fmla="*/ 18 h 282"/>
                  <a:gd name="T62" fmla="*/ 209 w 237"/>
                  <a:gd name="T63" fmla="*/ 15 h 282"/>
                  <a:gd name="T64" fmla="*/ 207 w 237"/>
                  <a:gd name="T65" fmla="*/ 13 h 282"/>
                  <a:gd name="T66" fmla="*/ 204 w 237"/>
                  <a:gd name="T67" fmla="*/ 12 h 282"/>
                  <a:gd name="T68" fmla="*/ 200 w 237"/>
                  <a:gd name="T69" fmla="*/ 10 h 282"/>
                  <a:gd name="T70" fmla="*/ 182 w 237"/>
                  <a:gd name="T71" fmla="*/ 4 h 282"/>
                  <a:gd name="T72" fmla="*/ 177 w 237"/>
                  <a:gd name="T73" fmla="*/ 3 h 282"/>
                  <a:gd name="T74" fmla="*/ 172 w 237"/>
                  <a:gd name="T75" fmla="*/ 3 h 282"/>
                  <a:gd name="T76" fmla="*/ 168 w 237"/>
                  <a:gd name="T77" fmla="*/ 2 h 282"/>
                  <a:gd name="T78" fmla="*/ 162 w 237"/>
                  <a:gd name="T79" fmla="*/ 2 h 282"/>
                  <a:gd name="T80" fmla="*/ 156 w 237"/>
                  <a:gd name="T81" fmla="*/ 0 h 282"/>
                  <a:gd name="T82" fmla="*/ 0 w 237"/>
                  <a:gd name="T83" fmla="*/ 2 h 282"/>
                  <a:gd name="T84" fmla="*/ 0 w 237"/>
                  <a:gd name="T85" fmla="*/ 282 h 2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82"/>
                  <a:gd name="T131" fmla="*/ 237 w 237"/>
                  <a:gd name="T132" fmla="*/ 282 h 2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82">
                    <a:moveTo>
                      <a:pt x="0" y="282"/>
                    </a:moveTo>
                    <a:lnTo>
                      <a:pt x="2" y="282"/>
                    </a:lnTo>
                    <a:lnTo>
                      <a:pt x="2" y="3"/>
                    </a:lnTo>
                    <a:lnTo>
                      <a:pt x="156" y="3"/>
                    </a:lnTo>
                    <a:lnTo>
                      <a:pt x="162" y="4"/>
                    </a:lnTo>
                    <a:lnTo>
                      <a:pt x="168" y="4"/>
                    </a:lnTo>
                    <a:lnTo>
                      <a:pt x="172" y="5"/>
                    </a:lnTo>
                    <a:lnTo>
                      <a:pt x="177" y="5"/>
                    </a:lnTo>
                    <a:lnTo>
                      <a:pt x="182" y="6"/>
                    </a:lnTo>
                    <a:lnTo>
                      <a:pt x="197" y="12"/>
                    </a:lnTo>
                    <a:lnTo>
                      <a:pt x="200" y="14"/>
                    </a:lnTo>
                    <a:lnTo>
                      <a:pt x="205" y="15"/>
                    </a:lnTo>
                    <a:lnTo>
                      <a:pt x="207" y="18"/>
                    </a:lnTo>
                    <a:lnTo>
                      <a:pt x="210" y="20"/>
                    </a:lnTo>
                    <a:lnTo>
                      <a:pt x="215" y="25"/>
                    </a:lnTo>
                    <a:lnTo>
                      <a:pt x="219" y="27"/>
                    </a:lnTo>
                    <a:lnTo>
                      <a:pt x="221" y="29"/>
                    </a:lnTo>
                    <a:lnTo>
                      <a:pt x="223" y="33"/>
                    </a:lnTo>
                    <a:lnTo>
                      <a:pt x="224" y="36"/>
                    </a:lnTo>
                    <a:lnTo>
                      <a:pt x="227" y="38"/>
                    </a:lnTo>
                    <a:lnTo>
                      <a:pt x="229" y="42"/>
                    </a:lnTo>
                    <a:lnTo>
                      <a:pt x="235" y="58"/>
                    </a:lnTo>
                    <a:lnTo>
                      <a:pt x="237" y="58"/>
                    </a:lnTo>
                    <a:lnTo>
                      <a:pt x="231" y="38"/>
                    </a:lnTo>
                    <a:lnTo>
                      <a:pt x="229" y="36"/>
                    </a:lnTo>
                    <a:lnTo>
                      <a:pt x="227" y="34"/>
                    </a:lnTo>
                    <a:lnTo>
                      <a:pt x="225" y="29"/>
                    </a:lnTo>
                    <a:lnTo>
                      <a:pt x="223" y="27"/>
                    </a:lnTo>
                    <a:lnTo>
                      <a:pt x="221" y="25"/>
                    </a:lnTo>
                    <a:lnTo>
                      <a:pt x="217" y="22"/>
                    </a:lnTo>
                    <a:lnTo>
                      <a:pt x="213" y="18"/>
                    </a:lnTo>
                    <a:lnTo>
                      <a:pt x="209" y="15"/>
                    </a:lnTo>
                    <a:lnTo>
                      <a:pt x="207" y="13"/>
                    </a:lnTo>
                    <a:lnTo>
                      <a:pt x="204" y="12"/>
                    </a:lnTo>
                    <a:lnTo>
                      <a:pt x="200" y="10"/>
                    </a:lnTo>
                    <a:lnTo>
                      <a:pt x="182" y="4"/>
                    </a:lnTo>
                    <a:lnTo>
                      <a:pt x="177" y="3"/>
                    </a:lnTo>
                    <a:lnTo>
                      <a:pt x="172" y="3"/>
                    </a:lnTo>
                    <a:lnTo>
                      <a:pt x="168" y="2"/>
                    </a:lnTo>
                    <a:lnTo>
                      <a:pt x="162" y="2"/>
                    </a:lnTo>
                    <a:lnTo>
                      <a:pt x="156"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7" name="Freeform 2045"/>
              <p:cNvSpPr>
                <a:spLocks/>
              </p:cNvSpPr>
              <p:nvPr/>
            </p:nvSpPr>
            <p:spPr bwMode="auto">
              <a:xfrm>
                <a:off x="1625" y="2691"/>
                <a:ext cx="5" cy="25"/>
              </a:xfrm>
              <a:custGeom>
                <a:avLst/>
                <a:gdLst>
                  <a:gd name="T0" fmla="*/ 6 w 9"/>
                  <a:gd name="T1" fmla="*/ 0 h 51"/>
                  <a:gd name="T2" fmla="*/ 6 w 9"/>
                  <a:gd name="T3" fmla="*/ 5 h 51"/>
                  <a:gd name="T4" fmla="*/ 7 w 9"/>
                  <a:gd name="T5" fmla="*/ 8 h 51"/>
                  <a:gd name="T6" fmla="*/ 7 w 9"/>
                  <a:gd name="T7" fmla="*/ 29 h 51"/>
                  <a:gd name="T8" fmla="*/ 3 w 9"/>
                  <a:gd name="T9" fmla="*/ 43 h 51"/>
                  <a:gd name="T10" fmla="*/ 2 w 9"/>
                  <a:gd name="T11" fmla="*/ 46 h 51"/>
                  <a:gd name="T12" fmla="*/ 0 w 9"/>
                  <a:gd name="T13" fmla="*/ 51 h 51"/>
                  <a:gd name="T14" fmla="*/ 1 w 9"/>
                  <a:gd name="T15" fmla="*/ 51 h 51"/>
                  <a:gd name="T16" fmla="*/ 2 w 9"/>
                  <a:gd name="T17" fmla="*/ 51 h 51"/>
                  <a:gd name="T18" fmla="*/ 5 w 9"/>
                  <a:gd name="T19" fmla="*/ 46 h 51"/>
                  <a:gd name="T20" fmla="*/ 6 w 9"/>
                  <a:gd name="T21" fmla="*/ 43 h 51"/>
                  <a:gd name="T22" fmla="*/ 9 w 9"/>
                  <a:gd name="T23" fmla="*/ 29 h 51"/>
                  <a:gd name="T24" fmla="*/ 9 w 9"/>
                  <a:gd name="T25" fmla="*/ 8 h 51"/>
                  <a:gd name="T26" fmla="*/ 8 w 9"/>
                  <a:gd name="T27" fmla="*/ 5 h 51"/>
                  <a:gd name="T28" fmla="*/ 8 w 9"/>
                  <a:gd name="T29" fmla="*/ 0 h 51"/>
                  <a:gd name="T30" fmla="*/ 6 w 9"/>
                  <a:gd name="T31" fmla="*/ 0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51"/>
                  <a:gd name="T50" fmla="*/ 9 w 9"/>
                  <a:gd name="T51" fmla="*/ 51 h 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51">
                    <a:moveTo>
                      <a:pt x="6" y="0"/>
                    </a:moveTo>
                    <a:lnTo>
                      <a:pt x="6" y="5"/>
                    </a:lnTo>
                    <a:lnTo>
                      <a:pt x="7" y="8"/>
                    </a:lnTo>
                    <a:lnTo>
                      <a:pt x="7" y="29"/>
                    </a:lnTo>
                    <a:lnTo>
                      <a:pt x="3" y="43"/>
                    </a:lnTo>
                    <a:lnTo>
                      <a:pt x="2" y="46"/>
                    </a:lnTo>
                    <a:lnTo>
                      <a:pt x="0" y="51"/>
                    </a:lnTo>
                    <a:lnTo>
                      <a:pt x="1" y="51"/>
                    </a:lnTo>
                    <a:lnTo>
                      <a:pt x="2" y="51"/>
                    </a:lnTo>
                    <a:lnTo>
                      <a:pt x="5" y="46"/>
                    </a:lnTo>
                    <a:lnTo>
                      <a:pt x="6" y="43"/>
                    </a:lnTo>
                    <a:lnTo>
                      <a:pt x="9" y="29"/>
                    </a:lnTo>
                    <a:lnTo>
                      <a:pt x="9" y="8"/>
                    </a:lnTo>
                    <a:lnTo>
                      <a:pt x="8" y="5"/>
                    </a:lnTo>
                    <a:lnTo>
                      <a:pt x="8" y="0"/>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8" name="Freeform 2046"/>
              <p:cNvSpPr>
                <a:spLocks/>
              </p:cNvSpPr>
              <p:nvPr/>
            </p:nvSpPr>
            <p:spPr bwMode="auto">
              <a:xfrm>
                <a:off x="1623" y="2715"/>
                <a:ext cx="3" cy="5"/>
              </a:xfrm>
              <a:custGeom>
                <a:avLst/>
                <a:gdLst>
                  <a:gd name="T0" fmla="*/ 6 w 7"/>
                  <a:gd name="T1" fmla="*/ 1 h 9"/>
                  <a:gd name="T2" fmla="*/ 5 w 7"/>
                  <a:gd name="T3" fmla="*/ 0 h 9"/>
                  <a:gd name="T4" fmla="*/ 0 w 7"/>
                  <a:gd name="T5" fmla="*/ 7 h 9"/>
                  <a:gd name="T6" fmla="*/ 1 w 7"/>
                  <a:gd name="T7" fmla="*/ 8 h 9"/>
                  <a:gd name="T8" fmla="*/ 3 w 7"/>
                  <a:gd name="T9" fmla="*/ 9 h 9"/>
                  <a:gd name="T10" fmla="*/ 5 w 7"/>
                  <a:gd name="T11" fmla="*/ 5 h 9"/>
                  <a:gd name="T12" fmla="*/ 7 w 7"/>
                  <a:gd name="T13" fmla="*/ 1 h 9"/>
                  <a:gd name="T14" fmla="*/ 6 w 7"/>
                  <a:gd name="T15" fmla="*/ 1 h 9"/>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9"/>
                  <a:gd name="T26" fmla="*/ 7 w 7"/>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9">
                    <a:moveTo>
                      <a:pt x="6" y="1"/>
                    </a:moveTo>
                    <a:lnTo>
                      <a:pt x="5" y="0"/>
                    </a:lnTo>
                    <a:lnTo>
                      <a:pt x="0" y="7"/>
                    </a:lnTo>
                    <a:lnTo>
                      <a:pt x="1" y="8"/>
                    </a:lnTo>
                    <a:lnTo>
                      <a:pt x="3" y="9"/>
                    </a:lnTo>
                    <a:lnTo>
                      <a:pt x="5" y="5"/>
                    </a:lnTo>
                    <a:lnTo>
                      <a:pt x="7" y="1"/>
                    </a:lnTo>
                    <a:lnTo>
                      <a:pt x="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59" name="Freeform 2047"/>
              <p:cNvSpPr>
                <a:spLocks/>
              </p:cNvSpPr>
              <p:nvPr/>
            </p:nvSpPr>
            <p:spPr bwMode="auto">
              <a:xfrm>
                <a:off x="1588" y="2717"/>
                <a:ext cx="36" cy="22"/>
              </a:xfrm>
              <a:custGeom>
                <a:avLst/>
                <a:gdLst>
                  <a:gd name="T0" fmla="*/ 70 w 73"/>
                  <a:gd name="T1" fmla="*/ 4 h 44"/>
                  <a:gd name="T2" fmla="*/ 73 w 73"/>
                  <a:gd name="T3" fmla="*/ 0 h 44"/>
                  <a:gd name="T4" fmla="*/ 69 w 73"/>
                  <a:gd name="T5" fmla="*/ 7 h 44"/>
                  <a:gd name="T6" fmla="*/ 59 w 73"/>
                  <a:gd name="T7" fmla="*/ 17 h 44"/>
                  <a:gd name="T8" fmla="*/ 54 w 73"/>
                  <a:gd name="T9" fmla="*/ 21 h 44"/>
                  <a:gd name="T10" fmla="*/ 51 w 73"/>
                  <a:gd name="T11" fmla="*/ 24 h 44"/>
                  <a:gd name="T12" fmla="*/ 43 w 73"/>
                  <a:gd name="T13" fmla="*/ 29 h 44"/>
                  <a:gd name="T14" fmla="*/ 37 w 73"/>
                  <a:gd name="T15" fmla="*/ 31 h 44"/>
                  <a:gd name="T16" fmla="*/ 32 w 73"/>
                  <a:gd name="T17" fmla="*/ 33 h 44"/>
                  <a:gd name="T18" fmla="*/ 27 w 73"/>
                  <a:gd name="T19" fmla="*/ 36 h 44"/>
                  <a:gd name="T20" fmla="*/ 21 w 73"/>
                  <a:gd name="T21" fmla="*/ 37 h 44"/>
                  <a:gd name="T22" fmla="*/ 14 w 73"/>
                  <a:gd name="T23" fmla="*/ 38 h 44"/>
                  <a:gd name="T24" fmla="*/ 8 w 73"/>
                  <a:gd name="T25" fmla="*/ 40 h 44"/>
                  <a:gd name="T26" fmla="*/ 0 w 73"/>
                  <a:gd name="T27" fmla="*/ 42 h 44"/>
                  <a:gd name="T28" fmla="*/ 0 w 73"/>
                  <a:gd name="T29" fmla="*/ 43 h 44"/>
                  <a:gd name="T30" fmla="*/ 0 w 73"/>
                  <a:gd name="T31" fmla="*/ 44 h 44"/>
                  <a:gd name="T32" fmla="*/ 8 w 73"/>
                  <a:gd name="T33" fmla="*/ 43 h 44"/>
                  <a:gd name="T34" fmla="*/ 14 w 73"/>
                  <a:gd name="T35" fmla="*/ 40 h 44"/>
                  <a:gd name="T36" fmla="*/ 21 w 73"/>
                  <a:gd name="T37" fmla="*/ 39 h 44"/>
                  <a:gd name="T38" fmla="*/ 27 w 73"/>
                  <a:gd name="T39" fmla="*/ 38 h 44"/>
                  <a:gd name="T40" fmla="*/ 32 w 73"/>
                  <a:gd name="T41" fmla="*/ 36 h 44"/>
                  <a:gd name="T42" fmla="*/ 37 w 73"/>
                  <a:gd name="T43" fmla="*/ 33 h 44"/>
                  <a:gd name="T44" fmla="*/ 43 w 73"/>
                  <a:gd name="T45" fmla="*/ 31 h 44"/>
                  <a:gd name="T46" fmla="*/ 54 w 73"/>
                  <a:gd name="T47" fmla="*/ 25 h 44"/>
                  <a:gd name="T48" fmla="*/ 56 w 73"/>
                  <a:gd name="T49" fmla="*/ 23 h 44"/>
                  <a:gd name="T50" fmla="*/ 61 w 73"/>
                  <a:gd name="T51" fmla="*/ 20 h 44"/>
                  <a:gd name="T52" fmla="*/ 69 w 73"/>
                  <a:gd name="T53" fmla="*/ 12 h 44"/>
                  <a:gd name="T54" fmla="*/ 73 w 73"/>
                  <a:gd name="T55" fmla="*/ 5 h 44"/>
                  <a:gd name="T56" fmla="*/ 71 w 73"/>
                  <a:gd name="T57" fmla="*/ 5 h 44"/>
                  <a:gd name="T58" fmla="*/ 70 w 73"/>
                  <a:gd name="T59" fmla="*/ 4 h 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3"/>
                  <a:gd name="T91" fmla="*/ 0 h 44"/>
                  <a:gd name="T92" fmla="*/ 73 w 73"/>
                  <a:gd name="T93" fmla="*/ 44 h 4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3" h="44">
                    <a:moveTo>
                      <a:pt x="70" y="4"/>
                    </a:moveTo>
                    <a:lnTo>
                      <a:pt x="73" y="0"/>
                    </a:lnTo>
                    <a:lnTo>
                      <a:pt x="69" y="7"/>
                    </a:lnTo>
                    <a:lnTo>
                      <a:pt x="59" y="17"/>
                    </a:lnTo>
                    <a:lnTo>
                      <a:pt x="54" y="21"/>
                    </a:lnTo>
                    <a:lnTo>
                      <a:pt x="51" y="24"/>
                    </a:lnTo>
                    <a:lnTo>
                      <a:pt x="43" y="29"/>
                    </a:lnTo>
                    <a:lnTo>
                      <a:pt x="37" y="31"/>
                    </a:lnTo>
                    <a:lnTo>
                      <a:pt x="32" y="33"/>
                    </a:lnTo>
                    <a:lnTo>
                      <a:pt x="27" y="36"/>
                    </a:lnTo>
                    <a:lnTo>
                      <a:pt x="21" y="37"/>
                    </a:lnTo>
                    <a:lnTo>
                      <a:pt x="14" y="38"/>
                    </a:lnTo>
                    <a:lnTo>
                      <a:pt x="8" y="40"/>
                    </a:lnTo>
                    <a:lnTo>
                      <a:pt x="0" y="42"/>
                    </a:lnTo>
                    <a:lnTo>
                      <a:pt x="0" y="43"/>
                    </a:lnTo>
                    <a:lnTo>
                      <a:pt x="0" y="44"/>
                    </a:lnTo>
                    <a:lnTo>
                      <a:pt x="8" y="43"/>
                    </a:lnTo>
                    <a:lnTo>
                      <a:pt x="14" y="40"/>
                    </a:lnTo>
                    <a:lnTo>
                      <a:pt x="21" y="39"/>
                    </a:lnTo>
                    <a:lnTo>
                      <a:pt x="27" y="38"/>
                    </a:lnTo>
                    <a:lnTo>
                      <a:pt x="32" y="36"/>
                    </a:lnTo>
                    <a:lnTo>
                      <a:pt x="37" y="33"/>
                    </a:lnTo>
                    <a:lnTo>
                      <a:pt x="43" y="31"/>
                    </a:lnTo>
                    <a:lnTo>
                      <a:pt x="54" y="25"/>
                    </a:lnTo>
                    <a:lnTo>
                      <a:pt x="56" y="23"/>
                    </a:lnTo>
                    <a:lnTo>
                      <a:pt x="61" y="20"/>
                    </a:lnTo>
                    <a:lnTo>
                      <a:pt x="69" y="12"/>
                    </a:lnTo>
                    <a:lnTo>
                      <a:pt x="73" y="5"/>
                    </a:lnTo>
                    <a:lnTo>
                      <a:pt x="71" y="5"/>
                    </a:lnTo>
                    <a:lnTo>
                      <a:pt x="7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0" name="Freeform 2048"/>
              <p:cNvSpPr>
                <a:spLocks/>
              </p:cNvSpPr>
              <p:nvPr/>
            </p:nvSpPr>
            <p:spPr bwMode="auto">
              <a:xfrm>
                <a:off x="1588" y="2738"/>
                <a:ext cx="5" cy="3"/>
              </a:xfrm>
              <a:custGeom>
                <a:avLst/>
                <a:gdLst>
                  <a:gd name="T0" fmla="*/ 0 w 10"/>
                  <a:gd name="T1" fmla="*/ 0 h 6"/>
                  <a:gd name="T2" fmla="*/ 0 w 10"/>
                  <a:gd name="T3" fmla="*/ 0 h 6"/>
                  <a:gd name="T4" fmla="*/ 0 w 10"/>
                  <a:gd name="T5" fmla="*/ 2 h 6"/>
                  <a:gd name="T6" fmla="*/ 3 w 10"/>
                  <a:gd name="T7" fmla="*/ 3 h 6"/>
                  <a:gd name="T8" fmla="*/ 10 w 10"/>
                  <a:gd name="T9" fmla="*/ 6 h 6"/>
                  <a:gd name="T10" fmla="*/ 10 w 10"/>
                  <a:gd name="T11" fmla="*/ 5 h 6"/>
                  <a:gd name="T12" fmla="*/ 10 w 10"/>
                  <a:gd name="T13" fmla="*/ 4 h 6"/>
                  <a:gd name="T14" fmla="*/ 3 w 10"/>
                  <a:gd name="T15" fmla="*/ 1 h 6"/>
                  <a:gd name="T16" fmla="*/ 0 w 10"/>
                  <a:gd name="T17" fmla="*/ 0 h 6"/>
                  <a:gd name="T18" fmla="*/ 0 w 10"/>
                  <a:gd name="T19" fmla="*/ 1 h 6"/>
                  <a:gd name="T20" fmla="*/ 0 w 10"/>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6"/>
                  <a:gd name="T35" fmla="*/ 10 w 10"/>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6">
                    <a:moveTo>
                      <a:pt x="0" y="0"/>
                    </a:moveTo>
                    <a:lnTo>
                      <a:pt x="0" y="0"/>
                    </a:lnTo>
                    <a:lnTo>
                      <a:pt x="0" y="2"/>
                    </a:lnTo>
                    <a:lnTo>
                      <a:pt x="3" y="3"/>
                    </a:lnTo>
                    <a:lnTo>
                      <a:pt x="10" y="6"/>
                    </a:lnTo>
                    <a:lnTo>
                      <a:pt x="10" y="5"/>
                    </a:lnTo>
                    <a:lnTo>
                      <a:pt x="10" y="4"/>
                    </a:lnTo>
                    <a:lnTo>
                      <a:pt x="3" y="1"/>
                    </a:lnTo>
                    <a:lnTo>
                      <a:pt x="0" y="0"/>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1" name="Freeform 2049"/>
              <p:cNvSpPr>
                <a:spLocks/>
              </p:cNvSpPr>
              <p:nvPr/>
            </p:nvSpPr>
            <p:spPr bwMode="auto">
              <a:xfrm>
                <a:off x="1592" y="2740"/>
                <a:ext cx="2" cy="2"/>
              </a:xfrm>
              <a:custGeom>
                <a:avLst/>
                <a:gdLst>
                  <a:gd name="T0" fmla="*/ 1 w 4"/>
                  <a:gd name="T1" fmla="*/ 1 h 4"/>
                  <a:gd name="T2" fmla="*/ 0 w 4"/>
                  <a:gd name="T3" fmla="*/ 2 h 4"/>
                  <a:gd name="T4" fmla="*/ 1 w 4"/>
                  <a:gd name="T5" fmla="*/ 4 h 4"/>
                  <a:gd name="T6" fmla="*/ 3 w 4"/>
                  <a:gd name="T7" fmla="*/ 2 h 4"/>
                  <a:gd name="T8" fmla="*/ 4 w 4"/>
                  <a:gd name="T9" fmla="*/ 1 h 4"/>
                  <a:gd name="T10" fmla="*/ 4 w 4"/>
                  <a:gd name="T11" fmla="*/ 1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1" y="4"/>
                    </a:lnTo>
                    <a:lnTo>
                      <a:pt x="3" y="2"/>
                    </a:lnTo>
                    <a:lnTo>
                      <a:pt x="4"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2" name="Freeform 2050"/>
              <p:cNvSpPr>
                <a:spLocks/>
              </p:cNvSpPr>
              <p:nvPr/>
            </p:nvSpPr>
            <p:spPr bwMode="auto">
              <a:xfrm>
                <a:off x="1592" y="2741"/>
                <a:ext cx="4" cy="2"/>
              </a:xfrm>
              <a:custGeom>
                <a:avLst/>
                <a:gdLst>
                  <a:gd name="T0" fmla="*/ 1 w 7"/>
                  <a:gd name="T1" fmla="*/ 3 h 5"/>
                  <a:gd name="T2" fmla="*/ 0 w 7"/>
                  <a:gd name="T3" fmla="*/ 1 h 5"/>
                  <a:gd name="T4" fmla="*/ 7 w 7"/>
                  <a:gd name="T5" fmla="*/ 5 h 5"/>
                  <a:gd name="T6" fmla="*/ 7 w 7"/>
                  <a:gd name="T7" fmla="*/ 4 h 5"/>
                  <a:gd name="T8" fmla="*/ 7 w 7"/>
                  <a:gd name="T9" fmla="*/ 3 h 5"/>
                  <a:gd name="T10" fmla="*/ 3 w 7"/>
                  <a:gd name="T11" fmla="*/ 0 h 5"/>
                  <a:gd name="T12" fmla="*/ 3 w 7"/>
                  <a:gd name="T13" fmla="*/ 1 h 5"/>
                  <a:gd name="T14" fmla="*/ 1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1" y="3"/>
                    </a:moveTo>
                    <a:lnTo>
                      <a:pt x="0" y="1"/>
                    </a:lnTo>
                    <a:lnTo>
                      <a:pt x="7" y="5"/>
                    </a:lnTo>
                    <a:lnTo>
                      <a:pt x="7" y="4"/>
                    </a:lnTo>
                    <a:lnTo>
                      <a:pt x="7" y="3"/>
                    </a:lnTo>
                    <a:lnTo>
                      <a:pt x="3" y="0"/>
                    </a:lnTo>
                    <a:lnTo>
                      <a:pt x="3" y="1"/>
                    </a:ln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3" name="Freeform 2051"/>
              <p:cNvSpPr>
                <a:spLocks/>
              </p:cNvSpPr>
              <p:nvPr/>
            </p:nvSpPr>
            <p:spPr bwMode="auto">
              <a:xfrm>
                <a:off x="1595" y="2742"/>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3 w 3"/>
                  <a:gd name="T11" fmla="*/ 1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4" name="Freeform 2052"/>
              <p:cNvSpPr>
                <a:spLocks/>
              </p:cNvSpPr>
              <p:nvPr/>
            </p:nvSpPr>
            <p:spPr bwMode="auto">
              <a:xfrm>
                <a:off x="1595" y="2742"/>
                <a:ext cx="2" cy="2"/>
              </a:xfrm>
              <a:custGeom>
                <a:avLst/>
                <a:gdLst>
                  <a:gd name="T0" fmla="*/ 1 w 5"/>
                  <a:gd name="T1" fmla="*/ 2 h 3"/>
                  <a:gd name="T2" fmla="*/ 0 w 5"/>
                  <a:gd name="T3" fmla="*/ 1 h 3"/>
                  <a:gd name="T4" fmla="*/ 5 w 5"/>
                  <a:gd name="T5" fmla="*/ 3 h 3"/>
                  <a:gd name="T6" fmla="*/ 5 w 5"/>
                  <a:gd name="T7" fmla="*/ 2 h 3"/>
                  <a:gd name="T8" fmla="*/ 5 w 5"/>
                  <a:gd name="T9" fmla="*/ 1 h 3"/>
                  <a:gd name="T10" fmla="*/ 2 w 5"/>
                  <a:gd name="T11" fmla="*/ 0 h 3"/>
                  <a:gd name="T12" fmla="*/ 2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2" y="0"/>
                    </a:lnTo>
                    <a:lnTo>
                      <a:pt x="2" y="1"/>
                    </a:ln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5" name="Freeform 2053"/>
              <p:cNvSpPr>
                <a:spLocks/>
              </p:cNvSpPr>
              <p:nvPr/>
            </p:nvSpPr>
            <p:spPr bwMode="auto">
              <a:xfrm>
                <a:off x="1597" y="2743"/>
                <a:ext cx="18" cy="19"/>
              </a:xfrm>
              <a:custGeom>
                <a:avLst/>
                <a:gdLst>
                  <a:gd name="T0" fmla="*/ 2 w 37"/>
                  <a:gd name="T1" fmla="*/ 1 h 38"/>
                  <a:gd name="T2" fmla="*/ 0 w 37"/>
                  <a:gd name="T3" fmla="*/ 2 h 38"/>
                  <a:gd name="T4" fmla="*/ 4 w 37"/>
                  <a:gd name="T5" fmla="*/ 6 h 38"/>
                  <a:gd name="T6" fmla="*/ 7 w 37"/>
                  <a:gd name="T7" fmla="*/ 8 h 38"/>
                  <a:gd name="T8" fmla="*/ 10 w 37"/>
                  <a:gd name="T9" fmla="*/ 10 h 38"/>
                  <a:gd name="T10" fmla="*/ 13 w 37"/>
                  <a:gd name="T11" fmla="*/ 13 h 38"/>
                  <a:gd name="T12" fmla="*/ 15 w 37"/>
                  <a:gd name="T13" fmla="*/ 16 h 38"/>
                  <a:gd name="T14" fmla="*/ 19 w 37"/>
                  <a:gd name="T15" fmla="*/ 18 h 38"/>
                  <a:gd name="T16" fmla="*/ 21 w 37"/>
                  <a:gd name="T17" fmla="*/ 22 h 38"/>
                  <a:gd name="T18" fmla="*/ 25 w 37"/>
                  <a:gd name="T19" fmla="*/ 25 h 38"/>
                  <a:gd name="T20" fmla="*/ 27 w 37"/>
                  <a:gd name="T21" fmla="*/ 29 h 38"/>
                  <a:gd name="T22" fmla="*/ 33 w 37"/>
                  <a:gd name="T23" fmla="*/ 34 h 38"/>
                  <a:gd name="T24" fmla="*/ 35 w 37"/>
                  <a:gd name="T25" fmla="*/ 38 h 38"/>
                  <a:gd name="T26" fmla="*/ 36 w 37"/>
                  <a:gd name="T27" fmla="*/ 37 h 38"/>
                  <a:gd name="T28" fmla="*/ 37 w 37"/>
                  <a:gd name="T29" fmla="*/ 36 h 38"/>
                  <a:gd name="T30" fmla="*/ 35 w 37"/>
                  <a:gd name="T31" fmla="*/ 32 h 38"/>
                  <a:gd name="T32" fmla="*/ 29 w 37"/>
                  <a:gd name="T33" fmla="*/ 26 h 38"/>
                  <a:gd name="T34" fmla="*/ 27 w 37"/>
                  <a:gd name="T35" fmla="*/ 23 h 38"/>
                  <a:gd name="T36" fmla="*/ 24 w 37"/>
                  <a:gd name="T37" fmla="*/ 19 h 38"/>
                  <a:gd name="T38" fmla="*/ 21 w 37"/>
                  <a:gd name="T39" fmla="*/ 16 h 38"/>
                  <a:gd name="T40" fmla="*/ 18 w 37"/>
                  <a:gd name="T41" fmla="*/ 14 h 38"/>
                  <a:gd name="T42" fmla="*/ 15 w 37"/>
                  <a:gd name="T43" fmla="*/ 10 h 38"/>
                  <a:gd name="T44" fmla="*/ 12 w 37"/>
                  <a:gd name="T45" fmla="*/ 8 h 38"/>
                  <a:gd name="T46" fmla="*/ 10 w 37"/>
                  <a:gd name="T47" fmla="*/ 6 h 38"/>
                  <a:gd name="T48" fmla="*/ 6 w 37"/>
                  <a:gd name="T49" fmla="*/ 3 h 38"/>
                  <a:gd name="T50" fmla="*/ 4 w 37"/>
                  <a:gd name="T51" fmla="*/ 1 h 38"/>
                  <a:gd name="T52" fmla="*/ 2 w 37"/>
                  <a:gd name="T53" fmla="*/ 0 h 38"/>
                  <a:gd name="T54" fmla="*/ 2 w 37"/>
                  <a:gd name="T55" fmla="*/ 1 h 3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7"/>
                  <a:gd name="T85" fmla="*/ 0 h 38"/>
                  <a:gd name="T86" fmla="*/ 37 w 37"/>
                  <a:gd name="T87" fmla="*/ 38 h 3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7" h="38">
                    <a:moveTo>
                      <a:pt x="2" y="1"/>
                    </a:moveTo>
                    <a:lnTo>
                      <a:pt x="0" y="2"/>
                    </a:lnTo>
                    <a:lnTo>
                      <a:pt x="4" y="6"/>
                    </a:lnTo>
                    <a:lnTo>
                      <a:pt x="7" y="8"/>
                    </a:lnTo>
                    <a:lnTo>
                      <a:pt x="10" y="10"/>
                    </a:lnTo>
                    <a:lnTo>
                      <a:pt x="13" y="13"/>
                    </a:lnTo>
                    <a:lnTo>
                      <a:pt x="15" y="16"/>
                    </a:lnTo>
                    <a:lnTo>
                      <a:pt x="19" y="18"/>
                    </a:lnTo>
                    <a:lnTo>
                      <a:pt x="21" y="22"/>
                    </a:lnTo>
                    <a:lnTo>
                      <a:pt x="25" y="25"/>
                    </a:lnTo>
                    <a:lnTo>
                      <a:pt x="27" y="29"/>
                    </a:lnTo>
                    <a:lnTo>
                      <a:pt x="33" y="34"/>
                    </a:lnTo>
                    <a:lnTo>
                      <a:pt x="35" y="38"/>
                    </a:lnTo>
                    <a:lnTo>
                      <a:pt x="36" y="37"/>
                    </a:lnTo>
                    <a:lnTo>
                      <a:pt x="37" y="36"/>
                    </a:lnTo>
                    <a:lnTo>
                      <a:pt x="35" y="32"/>
                    </a:lnTo>
                    <a:lnTo>
                      <a:pt x="29" y="26"/>
                    </a:lnTo>
                    <a:lnTo>
                      <a:pt x="27" y="23"/>
                    </a:lnTo>
                    <a:lnTo>
                      <a:pt x="24" y="19"/>
                    </a:lnTo>
                    <a:lnTo>
                      <a:pt x="21" y="16"/>
                    </a:lnTo>
                    <a:lnTo>
                      <a:pt x="18" y="14"/>
                    </a:lnTo>
                    <a:lnTo>
                      <a:pt x="15" y="10"/>
                    </a:lnTo>
                    <a:lnTo>
                      <a:pt x="12" y="8"/>
                    </a:lnTo>
                    <a:lnTo>
                      <a:pt x="10" y="6"/>
                    </a:lnTo>
                    <a:lnTo>
                      <a:pt x="6" y="3"/>
                    </a:lnTo>
                    <a:lnTo>
                      <a:pt x="4" y="1"/>
                    </a:lnTo>
                    <a:lnTo>
                      <a:pt x="2" y="0"/>
                    </a:ln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6" name="Freeform 2054"/>
              <p:cNvSpPr>
                <a:spLocks/>
              </p:cNvSpPr>
              <p:nvPr/>
            </p:nvSpPr>
            <p:spPr bwMode="auto">
              <a:xfrm>
                <a:off x="1614" y="2759"/>
                <a:ext cx="2" cy="5"/>
              </a:xfrm>
              <a:custGeom>
                <a:avLst/>
                <a:gdLst>
                  <a:gd name="T0" fmla="*/ 1 w 5"/>
                  <a:gd name="T1" fmla="*/ 5 h 9"/>
                  <a:gd name="T2" fmla="*/ 0 w 5"/>
                  <a:gd name="T3" fmla="*/ 5 h 9"/>
                  <a:gd name="T4" fmla="*/ 2 w 5"/>
                  <a:gd name="T5" fmla="*/ 9 h 9"/>
                  <a:gd name="T6" fmla="*/ 3 w 5"/>
                  <a:gd name="T7" fmla="*/ 9 h 9"/>
                  <a:gd name="T8" fmla="*/ 5 w 5"/>
                  <a:gd name="T9" fmla="*/ 9 h 9"/>
                  <a:gd name="T10" fmla="*/ 0 w 5"/>
                  <a:gd name="T11" fmla="*/ 0 h 9"/>
                  <a:gd name="T12" fmla="*/ 2 w 5"/>
                  <a:gd name="T13" fmla="*/ 4 h 9"/>
                  <a:gd name="T14" fmla="*/ 1 w 5"/>
                  <a:gd name="T15" fmla="*/ 5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1" y="5"/>
                    </a:moveTo>
                    <a:lnTo>
                      <a:pt x="0" y="5"/>
                    </a:lnTo>
                    <a:lnTo>
                      <a:pt x="2" y="9"/>
                    </a:lnTo>
                    <a:lnTo>
                      <a:pt x="3" y="9"/>
                    </a:lnTo>
                    <a:lnTo>
                      <a:pt x="5" y="9"/>
                    </a:lnTo>
                    <a:lnTo>
                      <a:pt x="0" y="0"/>
                    </a:lnTo>
                    <a:lnTo>
                      <a:pt x="2" y="4"/>
                    </a:lnTo>
                    <a:lnTo>
                      <a:pt x="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7" name="Freeform 2055"/>
              <p:cNvSpPr>
                <a:spLocks/>
              </p:cNvSpPr>
              <p:nvPr/>
            </p:nvSpPr>
            <p:spPr bwMode="auto">
              <a:xfrm>
                <a:off x="1615" y="2763"/>
                <a:ext cx="27" cy="40"/>
              </a:xfrm>
              <a:custGeom>
                <a:avLst/>
                <a:gdLst>
                  <a:gd name="T0" fmla="*/ 0 w 53"/>
                  <a:gd name="T1" fmla="*/ 1 h 81"/>
                  <a:gd name="T2" fmla="*/ 3 w 53"/>
                  <a:gd name="T3" fmla="*/ 6 h 81"/>
                  <a:gd name="T4" fmla="*/ 50 w 53"/>
                  <a:gd name="T5" fmla="*/ 76 h 81"/>
                  <a:gd name="T6" fmla="*/ 3 w 53"/>
                  <a:gd name="T7" fmla="*/ 76 h 81"/>
                  <a:gd name="T8" fmla="*/ 3 w 53"/>
                  <a:gd name="T9" fmla="*/ 81 h 81"/>
                  <a:gd name="T10" fmla="*/ 52 w 53"/>
                  <a:gd name="T11" fmla="*/ 81 h 81"/>
                  <a:gd name="T12" fmla="*/ 53 w 53"/>
                  <a:gd name="T13" fmla="*/ 77 h 81"/>
                  <a:gd name="T14" fmla="*/ 3 w 53"/>
                  <a:gd name="T15" fmla="*/ 0 h 81"/>
                  <a:gd name="T16" fmla="*/ 1 w 53"/>
                  <a:gd name="T17" fmla="*/ 1 h 81"/>
                  <a:gd name="T18" fmla="*/ 0 w 53"/>
                  <a:gd name="T19" fmla="*/ 1 h 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81"/>
                  <a:gd name="T32" fmla="*/ 53 w 53"/>
                  <a:gd name="T33" fmla="*/ 81 h 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81">
                    <a:moveTo>
                      <a:pt x="0" y="1"/>
                    </a:moveTo>
                    <a:lnTo>
                      <a:pt x="3" y="6"/>
                    </a:lnTo>
                    <a:lnTo>
                      <a:pt x="50" y="76"/>
                    </a:lnTo>
                    <a:lnTo>
                      <a:pt x="3" y="76"/>
                    </a:lnTo>
                    <a:lnTo>
                      <a:pt x="3" y="81"/>
                    </a:lnTo>
                    <a:lnTo>
                      <a:pt x="52" y="81"/>
                    </a:lnTo>
                    <a:lnTo>
                      <a:pt x="53" y="77"/>
                    </a:lnTo>
                    <a:lnTo>
                      <a:pt x="3" y="0"/>
                    </a:lnTo>
                    <a:lnTo>
                      <a:pt x="1"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8" name="Freeform 2056"/>
              <p:cNvSpPr>
                <a:spLocks/>
              </p:cNvSpPr>
              <p:nvPr/>
            </p:nvSpPr>
            <p:spPr bwMode="auto">
              <a:xfrm>
                <a:off x="1594" y="2768"/>
                <a:ext cx="22" cy="35"/>
              </a:xfrm>
              <a:custGeom>
                <a:avLst/>
                <a:gdLst>
                  <a:gd name="T0" fmla="*/ 45 w 45"/>
                  <a:gd name="T1" fmla="*/ 65 h 70"/>
                  <a:gd name="T2" fmla="*/ 5 w 45"/>
                  <a:gd name="T3" fmla="*/ 5 h 70"/>
                  <a:gd name="T4" fmla="*/ 2 w 45"/>
                  <a:gd name="T5" fmla="*/ 0 h 70"/>
                  <a:gd name="T6" fmla="*/ 1 w 45"/>
                  <a:gd name="T7" fmla="*/ 0 h 70"/>
                  <a:gd name="T8" fmla="*/ 0 w 45"/>
                  <a:gd name="T9" fmla="*/ 0 h 70"/>
                  <a:gd name="T10" fmla="*/ 7 w 45"/>
                  <a:gd name="T11" fmla="*/ 13 h 70"/>
                  <a:gd name="T12" fmla="*/ 45 w 45"/>
                  <a:gd name="T13" fmla="*/ 70 h 70"/>
                  <a:gd name="T14" fmla="*/ 45 w 45"/>
                  <a:gd name="T15" fmla="*/ 65 h 70"/>
                  <a:gd name="T16" fmla="*/ 0 60000 65536"/>
                  <a:gd name="T17" fmla="*/ 0 60000 65536"/>
                  <a:gd name="T18" fmla="*/ 0 60000 65536"/>
                  <a:gd name="T19" fmla="*/ 0 60000 65536"/>
                  <a:gd name="T20" fmla="*/ 0 60000 65536"/>
                  <a:gd name="T21" fmla="*/ 0 60000 65536"/>
                  <a:gd name="T22" fmla="*/ 0 60000 65536"/>
                  <a:gd name="T23" fmla="*/ 0 60000 65536"/>
                  <a:gd name="T24" fmla="*/ 0 w 45"/>
                  <a:gd name="T25" fmla="*/ 0 h 70"/>
                  <a:gd name="T26" fmla="*/ 45 w 45"/>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 h="70">
                    <a:moveTo>
                      <a:pt x="45" y="65"/>
                    </a:moveTo>
                    <a:lnTo>
                      <a:pt x="5" y="5"/>
                    </a:lnTo>
                    <a:lnTo>
                      <a:pt x="2" y="0"/>
                    </a:lnTo>
                    <a:lnTo>
                      <a:pt x="1" y="0"/>
                    </a:lnTo>
                    <a:lnTo>
                      <a:pt x="0" y="0"/>
                    </a:lnTo>
                    <a:lnTo>
                      <a:pt x="7" y="13"/>
                    </a:lnTo>
                    <a:lnTo>
                      <a:pt x="45" y="70"/>
                    </a:lnTo>
                    <a:lnTo>
                      <a:pt x="45"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69" name="Freeform 2057"/>
              <p:cNvSpPr>
                <a:spLocks/>
              </p:cNvSpPr>
              <p:nvPr/>
            </p:nvSpPr>
            <p:spPr bwMode="auto">
              <a:xfrm>
                <a:off x="1588" y="2760"/>
                <a:ext cx="7" cy="9"/>
              </a:xfrm>
              <a:custGeom>
                <a:avLst/>
                <a:gdLst>
                  <a:gd name="T0" fmla="*/ 14 w 14"/>
                  <a:gd name="T1" fmla="*/ 17 h 18"/>
                  <a:gd name="T2" fmla="*/ 12 w 14"/>
                  <a:gd name="T3" fmla="*/ 12 h 18"/>
                  <a:gd name="T4" fmla="*/ 7 w 14"/>
                  <a:gd name="T5" fmla="*/ 5 h 18"/>
                  <a:gd name="T6" fmla="*/ 4 w 14"/>
                  <a:gd name="T7" fmla="*/ 2 h 18"/>
                  <a:gd name="T8" fmla="*/ 2 w 14"/>
                  <a:gd name="T9" fmla="*/ 0 h 18"/>
                  <a:gd name="T10" fmla="*/ 1 w 14"/>
                  <a:gd name="T11" fmla="*/ 0 h 18"/>
                  <a:gd name="T12" fmla="*/ 0 w 14"/>
                  <a:gd name="T13" fmla="*/ 0 h 18"/>
                  <a:gd name="T14" fmla="*/ 2 w 14"/>
                  <a:gd name="T15" fmla="*/ 5 h 18"/>
                  <a:gd name="T16" fmla="*/ 5 w 14"/>
                  <a:gd name="T17" fmla="*/ 7 h 18"/>
                  <a:gd name="T18" fmla="*/ 12 w 14"/>
                  <a:gd name="T19" fmla="*/ 18 h 18"/>
                  <a:gd name="T20" fmla="*/ 13 w 14"/>
                  <a:gd name="T21" fmla="*/ 17 h 18"/>
                  <a:gd name="T22" fmla="*/ 14 w 14"/>
                  <a:gd name="T23" fmla="*/ 17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18"/>
                  <a:gd name="T38" fmla="*/ 14 w 14"/>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18">
                    <a:moveTo>
                      <a:pt x="14" y="17"/>
                    </a:moveTo>
                    <a:lnTo>
                      <a:pt x="12" y="12"/>
                    </a:lnTo>
                    <a:lnTo>
                      <a:pt x="7" y="5"/>
                    </a:lnTo>
                    <a:lnTo>
                      <a:pt x="4" y="2"/>
                    </a:lnTo>
                    <a:lnTo>
                      <a:pt x="2" y="0"/>
                    </a:lnTo>
                    <a:lnTo>
                      <a:pt x="1" y="0"/>
                    </a:lnTo>
                    <a:lnTo>
                      <a:pt x="0" y="0"/>
                    </a:lnTo>
                    <a:lnTo>
                      <a:pt x="2" y="5"/>
                    </a:lnTo>
                    <a:lnTo>
                      <a:pt x="5" y="7"/>
                    </a:lnTo>
                    <a:lnTo>
                      <a:pt x="12" y="18"/>
                    </a:lnTo>
                    <a:lnTo>
                      <a:pt x="13" y="17"/>
                    </a:lnTo>
                    <a:lnTo>
                      <a:pt x="14"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0" name="Freeform 2058"/>
              <p:cNvSpPr>
                <a:spLocks/>
              </p:cNvSpPr>
              <p:nvPr/>
            </p:nvSpPr>
            <p:spPr bwMode="auto">
              <a:xfrm>
                <a:off x="1583" y="2754"/>
                <a:ext cx="6" cy="7"/>
              </a:xfrm>
              <a:custGeom>
                <a:avLst/>
                <a:gdLst>
                  <a:gd name="T0" fmla="*/ 11 w 11"/>
                  <a:gd name="T1" fmla="*/ 12 h 14"/>
                  <a:gd name="T2" fmla="*/ 9 w 11"/>
                  <a:gd name="T3" fmla="*/ 8 h 14"/>
                  <a:gd name="T4" fmla="*/ 9 w 11"/>
                  <a:gd name="T5" fmla="*/ 8 h 14"/>
                  <a:gd name="T6" fmla="*/ 7 w 11"/>
                  <a:gd name="T7" fmla="*/ 6 h 14"/>
                  <a:gd name="T8" fmla="*/ 5 w 11"/>
                  <a:gd name="T9" fmla="*/ 2 h 14"/>
                  <a:gd name="T10" fmla="*/ 2 w 11"/>
                  <a:gd name="T11" fmla="*/ 0 h 14"/>
                  <a:gd name="T12" fmla="*/ 1 w 11"/>
                  <a:gd name="T13" fmla="*/ 1 h 14"/>
                  <a:gd name="T14" fmla="*/ 0 w 11"/>
                  <a:gd name="T15" fmla="*/ 2 h 14"/>
                  <a:gd name="T16" fmla="*/ 2 w 11"/>
                  <a:gd name="T17" fmla="*/ 4 h 14"/>
                  <a:gd name="T18" fmla="*/ 5 w 11"/>
                  <a:gd name="T19" fmla="*/ 8 h 14"/>
                  <a:gd name="T20" fmla="*/ 7 w 11"/>
                  <a:gd name="T21" fmla="*/ 10 h 14"/>
                  <a:gd name="T22" fmla="*/ 9 w 11"/>
                  <a:gd name="T23" fmla="*/ 14 h 14"/>
                  <a:gd name="T24" fmla="*/ 10 w 11"/>
                  <a:gd name="T25" fmla="*/ 12 h 14"/>
                  <a:gd name="T26" fmla="*/ 11 w 11"/>
                  <a:gd name="T27" fmla="*/ 12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14"/>
                  <a:gd name="T44" fmla="*/ 11 w 11"/>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14">
                    <a:moveTo>
                      <a:pt x="11" y="12"/>
                    </a:moveTo>
                    <a:lnTo>
                      <a:pt x="9" y="8"/>
                    </a:lnTo>
                    <a:lnTo>
                      <a:pt x="7" y="6"/>
                    </a:lnTo>
                    <a:lnTo>
                      <a:pt x="5" y="2"/>
                    </a:lnTo>
                    <a:lnTo>
                      <a:pt x="2" y="0"/>
                    </a:lnTo>
                    <a:lnTo>
                      <a:pt x="1" y="1"/>
                    </a:lnTo>
                    <a:lnTo>
                      <a:pt x="0" y="2"/>
                    </a:lnTo>
                    <a:lnTo>
                      <a:pt x="2" y="4"/>
                    </a:lnTo>
                    <a:lnTo>
                      <a:pt x="5" y="8"/>
                    </a:lnTo>
                    <a:lnTo>
                      <a:pt x="7" y="10"/>
                    </a:lnTo>
                    <a:lnTo>
                      <a:pt x="9" y="14"/>
                    </a:lnTo>
                    <a:lnTo>
                      <a:pt x="10" y="12"/>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1" name="Freeform 2059"/>
              <p:cNvSpPr>
                <a:spLocks/>
              </p:cNvSpPr>
              <p:nvPr/>
            </p:nvSpPr>
            <p:spPr bwMode="auto">
              <a:xfrm>
                <a:off x="1582" y="2753"/>
                <a:ext cx="3" cy="2"/>
              </a:xfrm>
              <a:custGeom>
                <a:avLst/>
                <a:gdLst>
                  <a:gd name="T0" fmla="*/ 5 w 6"/>
                  <a:gd name="T1" fmla="*/ 3 h 5"/>
                  <a:gd name="T2" fmla="*/ 6 w 6"/>
                  <a:gd name="T3" fmla="*/ 4 h 5"/>
                  <a:gd name="T4" fmla="*/ 2 w 6"/>
                  <a:gd name="T5" fmla="*/ 2 h 5"/>
                  <a:gd name="T6" fmla="*/ 2 w 6"/>
                  <a:gd name="T7" fmla="*/ 0 h 5"/>
                  <a:gd name="T8" fmla="*/ 1 w 6"/>
                  <a:gd name="T9" fmla="*/ 0 h 5"/>
                  <a:gd name="T10" fmla="*/ 0 w 6"/>
                  <a:gd name="T11" fmla="*/ 0 h 5"/>
                  <a:gd name="T12" fmla="*/ 2 w 6"/>
                  <a:gd name="T13" fmla="*/ 4 h 5"/>
                  <a:gd name="T14" fmla="*/ 4 w 6"/>
                  <a:gd name="T15" fmla="*/ 5 h 5"/>
                  <a:gd name="T16" fmla="*/ 4 w 6"/>
                  <a:gd name="T17" fmla="*/ 4 h 5"/>
                  <a:gd name="T18" fmla="*/ 5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5" y="3"/>
                    </a:moveTo>
                    <a:lnTo>
                      <a:pt x="6" y="4"/>
                    </a:lnTo>
                    <a:lnTo>
                      <a:pt x="2" y="2"/>
                    </a:lnTo>
                    <a:lnTo>
                      <a:pt x="2" y="0"/>
                    </a:lnTo>
                    <a:lnTo>
                      <a:pt x="1" y="0"/>
                    </a:lnTo>
                    <a:lnTo>
                      <a:pt x="0" y="0"/>
                    </a:lnTo>
                    <a:lnTo>
                      <a:pt x="2" y="4"/>
                    </a:lnTo>
                    <a:lnTo>
                      <a:pt x="4" y="5"/>
                    </a:lnTo>
                    <a:lnTo>
                      <a:pt x="4" y="4"/>
                    </a:lnTo>
                    <a:lnTo>
                      <a:pt x="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2" name="Freeform 2060"/>
              <p:cNvSpPr>
                <a:spLocks/>
              </p:cNvSpPr>
              <p:nvPr/>
            </p:nvSpPr>
            <p:spPr bwMode="auto">
              <a:xfrm>
                <a:off x="1581" y="2751"/>
                <a:ext cx="2" cy="2"/>
              </a:xfrm>
              <a:custGeom>
                <a:avLst/>
                <a:gdLst>
                  <a:gd name="T0" fmla="*/ 5 w 5"/>
                  <a:gd name="T1" fmla="*/ 3 h 5"/>
                  <a:gd name="T2" fmla="*/ 4 w 5"/>
                  <a:gd name="T3" fmla="*/ 1 h 5"/>
                  <a:gd name="T4" fmla="*/ 3 w 5"/>
                  <a:gd name="T5" fmla="*/ 0 h 5"/>
                  <a:gd name="T6" fmla="*/ 1 w 5"/>
                  <a:gd name="T7" fmla="*/ 1 h 5"/>
                  <a:gd name="T8" fmla="*/ 0 w 5"/>
                  <a:gd name="T9" fmla="*/ 2 h 5"/>
                  <a:gd name="T10" fmla="*/ 3 w 5"/>
                  <a:gd name="T11" fmla="*/ 5 h 5"/>
                  <a:gd name="T12" fmla="*/ 4 w 5"/>
                  <a:gd name="T13" fmla="*/ 3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4" y="1"/>
                    </a:lnTo>
                    <a:lnTo>
                      <a:pt x="3" y="0"/>
                    </a:lnTo>
                    <a:lnTo>
                      <a:pt x="1" y="1"/>
                    </a:lnTo>
                    <a:lnTo>
                      <a:pt x="0" y="2"/>
                    </a:lnTo>
                    <a:lnTo>
                      <a:pt x="3" y="5"/>
                    </a:lnTo>
                    <a:lnTo>
                      <a:pt x="4" y="3"/>
                    </a:lnTo>
                    <a:lnTo>
                      <a:pt x="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3" name="Freeform 2061"/>
              <p:cNvSpPr>
                <a:spLocks/>
              </p:cNvSpPr>
              <p:nvPr/>
            </p:nvSpPr>
            <p:spPr bwMode="auto">
              <a:xfrm>
                <a:off x="1580" y="2750"/>
                <a:ext cx="2" cy="3"/>
              </a:xfrm>
              <a:custGeom>
                <a:avLst/>
                <a:gdLst>
                  <a:gd name="T0" fmla="*/ 2 w 4"/>
                  <a:gd name="T1" fmla="*/ 2 h 4"/>
                  <a:gd name="T2" fmla="*/ 4 w 4"/>
                  <a:gd name="T3" fmla="*/ 2 h 4"/>
                  <a:gd name="T4" fmla="*/ 2 w 4"/>
                  <a:gd name="T5" fmla="*/ 0 h 4"/>
                  <a:gd name="T6" fmla="*/ 1 w 4"/>
                  <a:gd name="T7" fmla="*/ 0 h 4"/>
                  <a:gd name="T8" fmla="*/ 0 w 4"/>
                  <a:gd name="T9" fmla="*/ 0 h 4"/>
                  <a:gd name="T10" fmla="*/ 2 w 4"/>
                  <a:gd name="T11" fmla="*/ 4 h 4"/>
                  <a:gd name="T12" fmla="*/ 1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4" y="2"/>
                    </a:lnTo>
                    <a:lnTo>
                      <a:pt x="2" y="0"/>
                    </a:lnTo>
                    <a:lnTo>
                      <a:pt x="1" y="0"/>
                    </a:lnTo>
                    <a:lnTo>
                      <a:pt x="0" y="0"/>
                    </a:lnTo>
                    <a:lnTo>
                      <a:pt x="2" y="4"/>
                    </a:lnTo>
                    <a:lnTo>
                      <a:pt x="1" y="3"/>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4" name="Freeform 2062"/>
              <p:cNvSpPr>
                <a:spLocks/>
              </p:cNvSpPr>
              <p:nvPr/>
            </p:nvSpPr>
            <p:spPr bwMode="auto">
              <a:xfrm>
                <a:off x="1577" y="2746"/>
                <a:ext cx="4" cy="5"/>
              </a:xfrm>
              <a:custGeom>
                <a:avLst/>
                <a:gdLst>
                  <a:gd name="T0" fmla="*/ 9 w 9"/>
                  <a:gd name="T1" fmla="*/ 8 h 9"/>
                  <a:gd name="T2" fmla="*/ 8 w 9"/>
                  <a:gd name="T3" fmla="*/ 6 h 9"/>
                  <a:gd name="T4" fmla="*/ 2 w 9"/>
                  <a:gd name="T5" fmla="*/ 0 h 9"/>
                  <a:gd name="T6" fmla="*/ 1 w 9"/>
                  <a:gd name="T7" fmla="*/ 1 h 9"/>
                  <a:gd name="T8" fmla="*/ 0 w 9"/>
                  <a:gd name="T9" fmla="*/ 2 h 9"/>
                  <a:gd name="T10" fmla="*/ 7 w 9"/>
                  <a:gd name="T11" fmla="*/ 9 h 9"/>
                  <a:gd name="T12" fmla="*/ 8 w 9"/>
                  <a:gd name="T13" fmla="*/ 8 h 9"/>
                  <a:gd name="T14" fmla="*/ 9 w 9"/>
                  <a:gd name="T15" fmla="*/ 8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9" y="8"/>
                    </a:moveTo>
                    <a:lnTo>
                      <a:pt x="8" y="6"/>
                    </a:lnTo>
                    <a:lnTo>
                      <a:pt x="2" y="0"/>
                    </a:lnTo>
                    <a:lnTo>
                      <a:pt x="1" y="1"/>
                    </a:lnTo>
                    <a:lnTo>
                      <a:pt x="0" y="2"/>
                    </a:lnTo>
                    <a:lnTo>
                      <a:pt x="7" y="9"/>
                    </a:lnTo>
                    <a:lnTo>
                      <a:pt x="8" y="8"/>
                    </a:lnTo>
                    <a:lnTo>
                      <a:pt x="9"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5" name="Freeform 2063"/>
              <p:cNvSpPr>
                <a:spLocks/>
              </p:cNvSpPr>
              <p:nvPr/>
            </p:nvSpPr>
            <p:spPr bwMode="auto">
              <a:xfrm>
                <a:off x="1575" y="2745"/>
                <a:ext cx="3" cy="3"/>
              </a:xfrm>
              <a:custGeom>
                <a:avLst/>
                <a:gdLst>
                  <a:gd name="T0" fmla="*/ 5 w 7"/>
                  <a:gd name="T1" fmla="*/ 2 h 4"/>
                  <a:gd name="T2" fmla="*/ 7 w 7"/>
                  <a:gd name="T3" fmla="*/ 3 h 4"/>
                  <a:gd name="T4" fmla="*/ 2 w 7"/>
                  <a:gd name="T5" fmla="*/ 1 h 4"/>
                  <a:gd name="T6" fmla="*/ 2 w 7"/>
                  <a:gd name="T7" fmla="*/ 0 h 4"/>
                  <a:gd name="T8" fmla="*/ 1 w 7"/>
                  <a:gd name="T9" fmla="*/ 0 h 4"/>
                  <a:gd name="T10" fmla="*/ 0 w 7"/>
                  <a:gd name="T11" fmla="*/ 0 h 4"/>
                  <a:gd name="T12" fmla="*/ 2 w 7"/>
                  <a:gd name="T13" fmla="*/ 3 h 4"/>
                  <a:gd name="T14" fmla="*/ 4 w 7"/>
                  <a:gd name="T15" fmla="*/ 4 h 4"/>
                  <a:gd name="T16" fmla="*/ 4 w 7"/>
                  <a:gd name="T17" fmla="*/ 3 h 4"/>
                  <a:gd name="T18" fmla="*/ 5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5" y="2"/>
                    </a:moveTo>
                    <a:lnTo>
                      <a:pt x="7" y="3"/>
                    </a:lnTo>
                    <a:lnTo>
                      <a:pt x="2" y="1"/>
                    </a:lnTo>
                    <a:lnTo>
                      <a:pt x="2" y="0"/>
                    </a:lnTo>
                    <a:lnTo>
                      <a:pt x="1" y="0"/>
                    </a:lnTo>
                    <a:lnTo>
                      <a:pt x="0" y="0"/>
                    </a:lnTo>
                    <a:lnTo>
                      <a:pt x="2" y="3"/>
                    </a:lnTo>
                    <a:lnTo>
                      <a:pt x="4" y="4"/>
                    </a:lnTo>
                    <a:lnTo>
                      <a:pt x="4" y="3"/>
                    </a:lnTo>
                    <a:lnTo>
                      <a:pt x="5"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6" name="Freeform 2064"/>
              <p:cNvSpPr>
                <a:spLocks/>
              </p:cNvSpPr>
              <p:nvPr/>
            </p:nvSpPr>
            <p:spPr bwMode="auto">
              <a:xfrm>
                <a:off x="1574" y="2744"/>
                <a:ext cx="2" cy="2"/>
              </a:xfrm>
              <a:custGeom>
                <a:avLst/>
                <a:gdLst>
                  <a:gd name="T0" fmla="*/ 5 w 5"/>
                  <a:gd name="T1" fmla="*/ 4 h 5"/>
                  <a:gd name="T2" fmla="*/ 4 w 5"/>
                  <a:gd name="T3" fmla="*/ 1 h 5"/>
                  <a:gd name="T4" fmla="*/ 3 w 5"/>
                  <a:gd name="T5" fmla="*/ 0 h 5"/>
                  <a:gd name="T6" fmla="*/ 2 w 5"/>
                  <a:gd name="T7" fmla="*/ 1 h 5"/>
                  <a:gd name="T8" fmla="*/ 0 w 5"/>
                  <a:gd name="T9" fmla="*/ 2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4" y="1"/>
                    </a:lnTo>
                    <a:lnTo>
                      <a:pt x="3" y="0"/>
                    </a:lnTo>
                    <a:lnTo>
                      <a:pt x="2" y="1"/>
                    </a:lnTo>
                    <a:lnTo>
                      <a:pt x="0" y="2"/>
                    </a:lnTo>
                    <a:lnTo>
                      <a:pt x="3" y="5"/>
                    </a:lnTo>
                    <a:lnTo>
                      <a:pt x="4" y="4"/>
                    </a:lnTo>
                    <a:lnTo>
                      <a:pt x="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7" name="Freeform 2065"/>
              <p:cNvSpPr>
                <a:spLocks/>
              </p:cNvSpPr>
              <p:nvPr/>
            </p:nvSpPr>
            <p:spPr bwMode="auto">
              <a:xfrm>
                <a:off x="1573" y="2743"/>
                <a:ext cx="2" cy="2"/>
              </a:xfrm>
              <a:custGeom>
                <a:avLst/>
                <a:gdLst>
                  <a:gd name="T0" fmla="*/ 4 w 4"/>
                  <a:gd name="T1" fmla="*/ 1 h 5"/>
                  <a:gd name="T2" fmla="*/ 3 w 4"/>
                  <a:gd name="T3" fmla="*/ 0 h 5"/>
                  <a:gd name="T4" fmla="*/ 0 w 4"/>
                  <a:gd name="T5" fmla="*/ 0 h 5"/>
                  <a:gd name="T6" fmla="*/ 0 w 4"/>
                  <a:gd name="T7" fmla="*/ 2 h 5"/>
                  <a:gd name="T8" fmla="*/ 0 w 4"/>
                  <a:gd name="T9" fmla="*/ 5 h 5"/>
                  <a:gd name="T10" fmla="*/ 3 w 4"/>
                  <a:gd name="T11" fmla="*/ 5 h 5"/>
                  <a:gd name="T12" fmla="*/ 3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2"/>
                    </a:lnTo>
                    <a:lnTo>
                      <a:pt x="0" y="5"/>
                    </a:lnTo>
                    <a:lnTo>
                      <a:pt x="3" y="5"/>
                    </a:lnTo>
                    <a:lnTo>
                      <a:pt x="3" y="2"/>
                    </a:lnTo>
                    <a:lnTo>
                      <a:pt x="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8" name="Freeform 2066"/>
              <p:cNvSpPr>
                <a:spLocks/>
              </p:cNvSpPr>
              <p:nvPr/>
            </p:nvSpPr>
            <p:spPr bwMode="auto">
              <a:xfrm>
                <a:off x="1571" y="2742"/>
                <a:ext cx="3" cy="3"/>
              </a:xfrm>
              <a:custGeom>
                <a:avLst/>
                <a:gdLst>
                  <a:gd name="T0" fmla="*/ 3 w 4"/>
                  <a:gd name="T1" fmla="*/ 3 h 6"/>
                  <a:gd name="T2" fmla="*/ 4 w 4"/>
                  <a:gd name="T3" fmla="*/ 2 h 6"/>
                  <a:gd name="T4" fmla="*/ 2 w 4"/>
                  <a:gd name="T5" fmla="*/ 0 h 6"/>
                  <a:gd name="T6" fmla="*/ 1 w 4"/>
                  <a:gd name="T7" fmla="*/ 1 h 6"/>
                  <a:gd name="T8" fmla="*/ 0 w 4"/>
                  <a:gd name="T9" fmla="*/ 2 h 6"/>
                  <a:gd name="T10" fmla="*/ 3 w 4"/>
                  <a:gd name="T11" fmla="*/ 6 h 6"/>
                  <a:gd name="T12" fmla="*/ 3 w 4"/>
                  <a:gd name="T13" fmla="*/ 6 h 6"/>
                  <a:gd name="T14" fmla="*/ 3 w 4"/>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3"/>
                    </a:moveTo>
                    <a:lnTo>
                      <a:pt x="4" y="2"/>
                    </a:lnTo>
                    <a:lnTo>
                      <a:pt x="2" y="0"/>
                    </a:lnTo>
                    <a:lnTo>
                      <a:pt x="1" y="1"/>
                    </a:lnTo>
                    <a:lnTo>
                      <a:pt x="0" y="2"/>
                    </a:lnTo>
                    <a:lnTo>
                      <a:pt x="3" y="6"/>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79" name="Freeform 2067"/>
              <p:cNvSpPr>
                <a:spLocks/>
              </p:cNvSpPr>
              <p:nvPr/>
            </p:nvSpPr>
            <p:spPr bwMode="auto">
              <a:xfrm>
                <a:off x="1571" y="2742"/>
                <a:ext cx="2" cy="2"/>
              </a:xfrm>
              <a:custGeom>
                <a:avLst/>
                <a:gdLst>
                  <a:gd name="T0" fmla="*/ 3 w 3"/>
                  <a:gd name="T1" fmla="*/ 1 h 4"/>
                  <a:gd name="T2" fmla="*/ 2 w 3"/>
                  <a:gd name="T3" fmla="*/ 0 h 4"/>
                  <a:gd name="T4" fmla="*/ 0 w 3"/>
                  <a:gd name="T5" fmla="*/ 0 h 4"/>
                  <a:gd name="T6" fmla="*/ 0 w 3"/>
                  <a:gd name="T7" fmla="*/ 2 h 4"/>
                  <a:gd name="T8" fmla="*/ 0 w 3"/>
                  <a:gd name="T9" fmla="*/ 4 h 4"/>
                  <a:gd name="T10" fmla="*/ 2 w 3"/>
                  <a:gd name="T11" fmla="*/ 4 h 4"/>
                  <a:gd name="T12" fmla="*/ 2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2" y="0"/>
                    </a:lnTo>
                    <a:lnTo>
                      <a:pt x="0" y="0"/>
                    </a:lnTo>
                    <a:lnTo>
                      <a:pt x="0" y="2"/>
                    </a:lnTo>
                    <a:lnTo>
                      <a:pt x="0" y="4"/>
                    </a:lnTo>
                    <a:lnTo>
                      <a:pt x="2" y="4"/>
                    </a:lnTo>
                    <a:lnTo>
                      <a:pt x="2" y="2"/>
                    </a:lnTo>
                    <a:lnTo>
                      <a:pt x="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0" name="Freeform 2068"/>
              <p:cNvSpPr>
                <a:spLocks/>
              </p:cNvSpPr>
              <p:nvPr/>
            </p:nvSpPr>
            <p:spPr bwMode="auto">
              <a:xfrm>
                <a:off x="1570" y="2742"/>
                <a:ext cx="1" cy="2"/>
              </a:xfrm>
              <a:custGeom>
                <a:avLst/>
                <a:gdLst>
                  <a:gd name="T0" fmla="*/ 3 w 4"/>
                  <a:gd name="T1" fmla="*/ 2 h 4"/>
                  <a:gd name="T2" fmla="*/ 4 w 4"/>
                  <a:gd name="T3" fmla="*/ 1 h 4"/>
                  <a:gd name="T4" fmla="*/ 3 w 4"/>
                  <a:gd name="T5" fmla="*/ 0 h 4"/>
                  <a:gd name="T6" fmla="*/ 1 w 4"/>
                  <a:gd name="T7" fmla="*/ 1 h 4"/>
                  <a:gd name="T8" fmla="*/ 0 w 4"/>
                  <a:gd name="T9" fmla="*/ 2 h 4"/>
                  <a:gd name="T10" fmla="*/ 3 w 4"/>
                  <a:gd name="T11" fmla="*/ 4 h 4"/>
                  <a:gd name="T12" fmla="*/ 3 w 4"/>
                  <a:gd name="T13" fmla="*/ 4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1"/>
                    </a:lnTo>
                    <a:lnTo>
                      <a:pt x="3" y="0"/>
                    </a:lnTo>
                    <a:lnTo>
                      <a:pt x="1" y="1"/>
                    </a:lnTo>
                    <a:lnTo>
                      <a:pt x="0" y="2"/>
                    </a:lnTo>
                    <a:lnTo>
                      <a:pt x="3" y="4"/>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1" name="Freeform 2069"/>
              <p:cNvSpPr>
                <a:spLocks/>
              </p:cNvSpPr>
              <p:nvPr/>
            </p:nvSpPr>
            <p:spPr bwMode="auto">
              <a:xfrm>
                <a:off x="1570" y="2741"/>
                <a:ext cx="1" cy="3"/>
              </a:xfrm>
              <a:custGeom>
                <a:avLst/>
                <a:gdLst>
                  <a:gd name="T0" fmla="*/ 3 w 3"/>
                  <a:gd name="T1" fmla="*/ 2 h 5"/>
                  <a:gd name="T2" fmla="*/ 1 w 3"/>
                  <a:gd name="T3" fmla="*/ 0 h 5"/>
                  <a:gd name="T4" fmla="*/ 0 w 3"/>
                  <a:gd name="T5" fmla="*/ 0 h 5"/>
                  <a:gd name="T6" fmla="*/ 0 w 3"/>
                  <a:gd name="T7" fmla="*/ 3 h 5"/>
                  <a:gd name="T8" fmla="*/ 0 w 3"/>
                  <a:gd name="T9" fmla="*/ 5 h 5"/>
                  <a:gd name="T10" fmla="*/ 1 w 3"/>
                  <a:gd name="T11" fmla="*/ 5 h 5"/>
                  <a:gd name="T12" fmla="*/ 1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1" y="0"/>
                    </a:lnTo>
                    <a:lnTo>
                      <a:pt x="0" y="0"/>
                    </a:lnTo>
                    <a:lnTo>
                      <a:pt x="0" y="3"/>
                    </a:lnTo>
                    <a:lnTo>
                      <a:pt x="0" y="5"/>
                    </a:lnTo>
                    <a:lnTo>
                      <a:pt x="1" y="5"/>
                    </a:lnTo>
                    <a:lnTo>
                      <a:pt x="1" y="3"/>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2" name="Freeform 2070"/>
              <p:cNvSpPr>
                <a:spLocks/>
              </p:cNvSpPr>
              <p:nvPr/>
            </p:nvSpPr>
            <p:spPr bwMode="auto">
              <a:xfrm>
                <a:off x="1569" y="2741"/>
                <a:ext cx="2" cy="3"/>
              </a:xfrm>
              <a:custGeom>
                <a:avLst/>
                <a:gdLst>
                  <a:gd name="T0" fmla="*/ 2 w 5"/>
                  <a:gd name="T1" fmla="*/ 3 h 5"/>
                  <a:gd name="T2" fmla="*/ 2 w 5"/>
                  <a:gd name="T3" fmla="*/ 2 h 5"/>
                  <a:gd name="T4" fmla="*/ 0 w 5"/>
                  <a:gd name="T5" fmla="*/ 0 h 5"/>
                  <a:gd name="T6" fmla="*/ 0 w 5"/>
                  <a:gd name="T7" fmla="*/ 2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2"/>
                    </a:lnTo>
                    <a:lnTo>
                      <a:pt x="0" y="0"/>
                    </a:lnTo>
                    <a:lnTo>
                      <a:pt x="0" y="2"/>
                    </a:lnTo>
                    <a:lnTo>
                      <a:pt x="0" y="3"/>
                    </a:lnTo>
                    <a:lnTo>
                      <a:pt x="5" y="5"/>
                    </a:lnTo>
                    <a:lnTo>
                      <a:pt x="2" y="5"/>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3" name="Freeform 2071"/>
              <p:cNvSpPr>
                <a:spLocks/>
              </p:cNvSpPr>
              <p:nvPr/>
            </p:nvSpPr>
            <p:spPr bwMode="auto">
              <a:xfrm>
                <a:off x="1567" y="2741"/>
                <a:ext cx="2" cy="2"/>
              </a:xfrm>
              <a:custGeom>
                <a:avLst/>
                <a:gdLst>
                  <a:gd name="T0" fmla="*/ 2 w 2"/>
                  <a:gd name="T1" fmla="*/ 1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1" y="0"/>
                    </a:lnTo>
                    <a:lnTo>
                      <a:pt x="1" y="3"/>
                    </a:lnTo>
                    <a:lnTo>
                      <a:pt x="1" y="5"/>
                    </a:lnTo>
                    <a:lnTo>
                      <a:pt x="2" y="5"/>
                    </a:lnTo>
                    <a:lnTo>
                      <a:pt x="2" y="3"/>
                    </a:ln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4" name="Freeform 2072"/>
              <p:cNvSpPr>
                <a:spLocks/>
              </p:cNvSpPr>
              <p:nvPr/>
            </p:nvSpPr>
            <p:spPr bwMode="auto">
              <a:xfrm>
                <a:off x="1567" y="2741"/>
                <a:ext cx="2" cy="2"/>
              </a:xfrm>
              <a:custGeom>
                <a:avLst/>
                <a:gdLst>
                  <a:gd name="T0" fmla="*/ 2 w 3"/>
                  <a:gd name="T1" fmla="*/ 3 h 5"/>
                  <a:gd name="T2" fmla="*/ 3 w 3"/>
                  <a:gd name="T3" fmla="*/ 1 h 5"/>
                  <a:gd name="T4" fmla="*/ 2 w 3"/>
                  <a:gd name="T5" fmla="*/ 0 h 5"/>
                  <a:gd name="T6" fmla="*/ 1 w 3"/>
                  <a:gd name="T7" fmla="*/ 1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1"/>
                    </a:lnTo>
                    <a:lnTo>
                      <a:pt x="2" y="0"/>
                    </a:lnTo>
                    <a:lnTo>
                      <a:pt x="1" y="1"/>
                    </a:lnTo>
                    <a:lnTo>
                      <a:pt x="0" y="3"/>
                    </a:lnTo>
                    <a:lnTo>
                      <a:pt x="2" y="5"/>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5" name="Freeform 2073"/>
              <p:cNvSpPr>
                <a:spLocks/>
              </p:cNvSpPr>
              <p:nvPr/>
            </p:nvSpPr>
            <p:spPr bwMode="auto">
              <a:xfrm>
                <a:off x="1566" y="2740"/>
                <a:ext cx="2" cy="2"/>
              </a:xfrm>
              <a:custGeom>
                <a:avLst/>
                <a:gdLst>
                  <a:gd name="T0" fmla="*/ 4 w 4"/>
                  <a:gd name="T1" fmla="*/ 1 h 5"/>
                  <a:gd name="T2" fmla="*/ 3 w 4"/>
                  <a:gd name="T3" fmla="*/ 0 h 5"/>
                  <a:gd name="T4" fmla="*/ 0 w 4"/>
                  <a:gd name="T5" fmla="*/ 0 h 5"/>
                  <a:gd name="T6" fmla="*/ 0 w 4"/>
                  <a:gd name="T7" fmla="*/ 2 h 5"/>
                  <a:gd name="T8" fmla="*/ 0 w 4"/>
                  <a:gd name="T9" fmla="*/ 5 h 5"/>
                  <a:gd name="T10" fmla="*/ 3 w 4"/>
                  <a:gd name="T11" fmla="*/ 5 h 5"/>
                  <a:gd name="T12" fmla="*/ 3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2"/>
                    </a:lnTo>
                    <a:lnTo>
                      <a:pt x="0" y="5"/>
                    </a:lnTo>
                    <a:lnTo>
                      <a:pt x="3" y="5"/>
                    </a:lnTo>
                    <a:lnTo>
                      <a:pt x="3" y="2"/>
                    </a:lnTo>
                    <a:lnTo>
                      <a:pt x="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6" name="Freeform 2074"/>
              <p:cNvSpPr>
                <a:spLocks/>
              </p:cNvSpPr>
              <p:nvPr/>
            </p:nvSpPr>
            <p:spPr bwMode="auto">
              <a:xfrm>
                <a:off x="1565" y="2740"/>
                <a:ext cx="2" cy="2"/>
              </a:xfrm>
              <a:custGeom>
                <a:avLst/>
                <a:gdLst>
                  <a:gd name="T0" fmla="*/ 2 w 4"/>
                  <a:gd name="T1" fmla="*/ 2 h 5"/>
                  <a:gd name="T2" fmla="*/ 4 w 4"/>
                  <a:gd name="T3" fmla="*/ 1 h 5"/>
                  <a:gd name="T4" fmla="*/ 2 w 4"/>
                  <a:gd name="T5" fmla="*/ 0 h 5"/>
                  <a:gd name="T6" fmla="*/ 1 w 4"/>
                  <a:gd name="T7" fmla="*/ 1 h 5"/>
                  <a:gd name="T8" fmla="*/ 0 w 4"/>
                  <a:gd name="T9" fmla="*/ 2 h 5"/>
                  <a:gd name="T10" fmla="*/ 2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1"/>
                    </a:lnTo>
                    <a:lnTo>
                      <a:pt x="2" y="0"/>
                    </a:lnTo>
                    <a:lnTo>
                      <a:pt x="1" y="1"/>
                    </a:lnTo>
                    <a:lnTo>
                      <a:pt x="0" y="2"/>
                    </a:lnTo>
                    <a:lnTo>
                      <a:pt x="2" y="5"/>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7" name="Freeform 2075"/>
              <p:cNvSpPr>
                <a:spLocks/>
              </p:cNvSpPr>
              <p:nvPr/>
            </p:nvSpPr>
            <p:spPr bwMode="auto">
              <a:xfrm>
                <a:off x="1564" y="2739"/>
                <a:ext cx="2" cy="3"/>
              </a:xfrm>
              <a:custGeom>
                <a:avLst/>
                <a:gdLst>
                  <a:gd name="T0" fmla="*/ 4 w 4"/>
                  <a:gd name="T1" fmla="*/ 1 h 5"/>
                  <a:gd name="T2" fmla="*/ 3 w 4"/>
                  <a:gd name="T3" fmla="*/ 0 h 5"/>
                  <a:gd name="T4" fmla="*/ 0 w 4"/>
                  <a:gd name="T5" fmla="*/ 0 h 5"/>
                  <a:gd name="T6" fmla="*/ 0 w 4"/>
                  <a:gd name="T7" fmla="*/ 2 h 5"/>
                  <a:gd name="T8" fmla="*/ 0 w 4"/>
                  <a:gd name="T9" fmla="*/ 5 h 5"/>
                  <a:gd name="T10" fmla="*/ 3 w 4"/>
                  <a:gd name="T11" fmla="*/ 5 h 5"/>
                  <a:gd name="T12" fmla="*/ 3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2"/>
                    </a:lnTo>
                    <a:lnTo>
                      <a:pt x="0" y="5"/>
                    </a:lnTo>
                    <a:lnTo>
                      <a:pt x="3" y="5"/>
                    </a:lnTo>
                    <a:lnTo>
                      <a:pt x="3" y="2"/>
                    </a:lnTo>
                    <a:lnTo>
                      <a:pt x="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8" name="Freeform 2076"/>
              <p:cNvSpPr>
                <a:spLocks/>
              </p:cNvSpPr>
              <p:nvPr/>
            </p:nvSpPr>
            <p:spPr bwMode="auto">
              <a:xfrm>
                <a:off x="1563" y="2740"/>
                <a:ext cx="1" cy="2"/>
              </a:xfrm>
              <a:custGeom>
                <a:avLst/>
                <a:gdLst>
                  <a:gd name="T0" fmla="*/ 1 w 2"/>
                  <a:gd name="T1" fmla="*/ 1 h 4"/>
                  <a:gd name="T2" fmla="*/ 2 w 2"/>
                  <a:gd name="T3" fmla="*/ 1 h 4"/>
                  <a:gd name="T4" fmla="*/ 2 w 2"/>
                  <a:gd name="T5" fmla="*/ 0 h 4"/>
                  <a:gd name="T6" fmla="*/ 1 w 2"/>
                  <a:gd name="T7" fmla="*/ 0 h 4"/>
                  <a:gd name="T8" fmla="*/ 0 w 2"/>
                  <a:gd name="T9" fmla="*/ 0 h 4"/>
                  <a:gd name="T10" fmla="*/ 0 w 2"/>
                  <a:gd name="T11" fmla="*/ 4 h 4"/>
                  <a:gd name="T12" fmla="*/ 1 w 2"/>
                  <a:gd name="T13" fmla="*/ 4 h 4"/>
                  <a:gd name="T14" fmla="*/ 1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1"/>
                    </a:moveTo>
                    <a:lnTo>
                      <a:pt x="2" y="1"/>
                    </a:lnTo>
                    <a:lnTo>
                      <a:pt x="2" y="0"/>
                    </a:lnTo>
                    <a:lnTo>
                      <a:pt x="1" y="0"/>
                    </a:lnTo>
                    <a:lnTo>
                      <a:pt x="0" y="0"/>
                    </a:lnTo>
                    <a:lnTo>
                      <a:pt x="0" y="4"/>
                    </a:lnTo>
                    <a:lnTo>
                      <a:pt x="1" y="4"/>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89" name="Freeform 2077"/>
              <p:cNvSpPr>
                <a:spLocks/>
              </p:cNvSpPr>
              <p:nvPr/>
            </p:nvSpPr>
            <p:spPr bwMode="auto">
              <a:xfrm>
                <a:off x="1530" y="2739"/>
                <a:ext cx="34" cy="2"/>
              </a:xfrm>
              <a:custGeom>
                <a:avLst/>
                <a:gdLst>
                  <a:gd name="T0" fmla="*/ 68 w 68"/>
                  <a:gd name="T1" fmla="*/ 2 h 4"/>
                  <a:gd name="T2" fmla="*/ 68 w 68"/>
                  <a:gd name="T3" fmla="*/ 0 h 4"/>
                  <a:gd name="T4" fmla="*/ 0 w 68"/>
                  <a:gd name="T5" fmla="*/ 0 h 4"/>
                  <a:gd name="T6" fmla="*/ 1 w 68"/>
                  <a:gd name="T7" fmla="*/ 4 h 4"/>
                  <a:gd name="T8" fmla="*/ 67 w 68"/>
                  <a:gd name="T9" fmla="*/ 4 h 4"/>
                  <a:gd name="T10" fmla="*/ 67 w 68"/>
                  <a:gd name="T11" fmla="*/ 2 h 4"/>
                  <a:gd name="T12" fmla="*/ 68 w 68"/>
                  <a:gd name="T13" fmla="*/ 2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8" y="2"/>
                    </a:moveTo>
                    <a:lnTo>
                      <a:pt x="68" y="0"/>
                    </a:lnTo>
                    <a:lnTo>
                      <a:pt x="0" y="0"/>
                    </a:lnTo>
                    <a:lnTo>
                      <a:pt x="1" y="4"/>
                    </a:lnTo>
                    <a:lnTo>
                      <a:pt x="67" y="4"/>
                    </a:lnTo>
                    <a:lnTo>
                      <a:pt x="67" y="2"/>
                    </a:lnTo>
                    <a:lnTo>
                      <a:pt x="6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0" name="Freeform 2078"/>
              <p:cNvSpPr>
                <a:spLocks/>
              </p:cNvSpPr>
              <p:nvPr/>
            </p:nvSpPr>
            <p:spPr bwMode="auto">
              <a:xfrm>
                <a:off x="1510" y="2739"/>
                <a:ext cx="21" cy="64"/>
              </a:xfrm>
              <a:custGeom>
                <a:avLst/>
                <a:gdLst>
                  <a:gd name="T0" fmla="*/ 40 w 41"/>
                  <a:gd name="T1" fmla="*/ 0 h 129"/>
                  <a:gd name="T2" fmla="*/ 39 w 41"/>
                  <a:gd name="T3" fmla="*/ 124 h 129"/>
                  <a:gd name="T4" fmla="*/ 2 w 41"/>
                  <a:gd name="T5" fmla="*/ 124 h 129"/>
                  <a:gd name="T6" fmla="*/ 0 w 41"/>
                  <a:gd name="T7" fmla="*/ 127 h 129"/>
                  <a:gd name="T8" fmla="*/ 1 w 41"/>
                  <a:gd name="T9" fmla="*/ 129 h 129"/>
                  <a:gd name="T10" fmla="*/ 41 w 41"/>
                  <a:gd name="T11" fmla="*/ 128 h 129"/>
                  <a:gd name="T12" fmla="*/ 41 w 41"/>
                  <a:gd name="T13" fmla="*/ 4 h 129"/>
                  <a:gd name="T14" fmla="*/ 40 w 41"/>
                  <a:gd name="T15" fmla="*/ 0 h 12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29"/>
                  <a:gd name="T26" fmla="*/ 41 w 41"/>
                  <a:gd name="T27" fmla="*/ 129 h 1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29">
                    <a:moveTo>
                      <a:pt x="40" y="0"/>
                    </a:moveTo>
                    <a:lnTo>
                      <a:pt x="39" y="124"/>
                    </a:lnTo>
                    <a:lnTo>
                      <a:pt x="2" y="124"/>
                    </a:lnTo>
                    <a:lnTo>
                      <a:pt x="0" y="127"/>
                    </a:lnTo>
                    <a:lnTo>
                      <a:pt x="1" y="129"/>
                    </a:lnTo>
                    <a:lnTo>
                      <a:pt x="41" y="128"/>
                    </a:lnTo>
                    <a:lnTo>
                      <a:pt x="41" y="4"/>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1" name="Freeform 2079"/>
              <p:cNvSpPr>
                <a:spLocks/>
              </p:cNvSpPr>
              <p:nvPr/>
            </p:nvSpPr>
            <p:spPr bwMode="auto">
              <a:xfrm>
                <a:off x="1530" y="2677"/>
                <a:ext cx="79" cy="47"/>
              </a:xfrm>
              <a:custGeom>
                <a:avLst/>
                <a:gdLst>
                  <a:gd name="T0" fmla="*/ 84 w 157"/>
                  <a:gd name="T1" fmla="*/ 93 h 93"/>
                  <a:gd name="T2" fmla="*/ 93 w 157"/>
                  <a:gd name="T3" fmla="*/ 92 h 93"/>
                  <a:gd name="T4" fmla="*/ 101 w 157"/>
                  <a:gd name="T5" fmla="*/ 92 h 93"/>
                  <a:gd name="T6" fmla="*/ 108 w 157"/>
                  <a:gd name="T7" fmla="*/ 91 h 93"/>
                  <a:gd name="T8" fmla="*/ 115 w 157"/>
                  <a:gd name="T9" fmla="*/ 89 h 93"/>
                  <a:gd name="T10" fmla="*/ 121 w 157"/>
                  <a:gd name="T11" fmla="*/ 88 h 93"/>
                  <a:gd name="T12" fmla="*/ 126 w 157"/>
                  <a:gd name="T13" fmla="*/ 87 h 93"/>
                  <a:gd name="T14" fmla="*/ 131 w 157"/>
                  <a:gd name="T15" fmla="*/ 85 h 93"/>
                  <a:gd name="T16" fmla="*/ 136 w 157"/>
                  <a:gd name="T17" fmla="*/ 83 h 93"/>
                  <a:gd name="T18" fmla="*/ 141 w 157"/>
                  <a:gd name="T19" fmla="*/ 80 h 93"/>
                  <a:gd name="T20" fmla="*/ 144 w 157"/>
                  <a:gd name="T21" fmla="*/ 77 h 93"/>
                  <a:gd name="T22" fmla="*/ 146 w 157"/>
                  <a:gd name="T23" fmla="*/ 74 h 93"/>
                  <a:gd name="T24" fmla="*/ 149 w 157"/>
                  <a:gd name="T25" fmla="*/ 71 h 93"/>
                  <a:gd name="T26" fmla="*/ 152 w 157"/>
                  <a:gd name="T27" fmla="*/ 66 h 93"/>
                  <a:gd name="T28" fmla="*/ 153 w 157"/>
                  <a:gd name="T29" fmla="*/ 63 h 93"/>
                  <a:gd name="T30" fmla="*/ 156 w 157"/>
                  <a:gd name="T31" fmla="*/ 58 h 93"/>
                  <a:gd name="T32" fmla="*/ 157 w 157"/>
                  <a:gd name="T33" fmla="*/ 54 h 93"/>
                  <a:gd name="T34" fmla="*/ 157 w 157"/>
                  <a:gd name="T35" fmla="*/ 49 h 93"/>
                  <a:gd name="T36" fmla="*/ 157 w 157"/>
                  <a:gd name="T37" fmla="*/ 46 h 93"/>
                  <a:gd name="T38" fmla="*/ 157 w 157"/>
                  <a:gd name="T39" fmla="*/ 39 h 93"/>
                  <a:gd name="T40" fmla="*/ 156 w 157"/>
                  <a:gd name="T41" fmla="*/ 33 h 93"/>
                  <a:gd name="T42" fmla="*/ 153 w 157"/>
                  <a:gd name="T43" fmla="*/ 27 h 93"/>
                  <a:gd name="T44" fmla="*/ 151 w 157"/>
                  <a:gd name="T45" fmla="*/ 21 h 93"/>
                  <a:gd name="T46" fmla="*/ 146 w 157"/>
                  <a:gd name="T47" fmla="*/ 17 h 93"/>
                  <a:gd name="T48" fmla="*/ 142 w 157"/>
                  <a:gd name="T49" fmla="*/ 13 h 93"/>
                  <a:gd name="T50" fmla="*/ 137 w 157"/>
                  <a:gd name="T51" fmla="*/ 9 h 93"/>
                  <a:gd name="T52" fmla="*/ 130 w 157"/>
                  <a:gd name="T53" fmla="*/ 5 h 93"/>
                  <a:gd name="T54" fmla="*/ 122 w 157"/>
                  <a:gd name="T55" fmla="*/ 2 h 93"/>
                  <a:gd name="T56" fmla="*/ 114 w 157"/>
                  <a:gd name="T57" fmla="*/ 1 h 93"/>
                  <a:gd name="T58" fmla="*/ 105 w 157"/>
                  <a:gd name="T59" fmla="*/ 0 h 93"/>
                  <a:gd name="T60" fmla="*/ 93 w 157"/>
                  <a:gd name="T61" fmla="*/ 0 h 93"/>
                  <a:gd name="T62" fmla="*/ 0 w 157"/>
                  <a:gd name="T63" fmla="*/ 93 h 9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7"/>
                  <a:gd name="T97" fmla="*/ 0 h 93"/>
                  <a:gd name="T98" fmla="*/ 157 w 157"/>
                  <a:gd name="T99" fmla="*/ 93 h 9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7" h="93">
                    <a:moveTo>
                      <a:pt x="0" y="93"/>
                    </a:moveTo>
                    <a:lnTo>
                      <a:pt x="84" y="93"/>
                    </a:lnTo>
                    <a:lnTo>
                      <a:pt x="89" y="92"/>
                    </a:lnTo>
                    <a:lnTo>
                      <a:pt x="93" y="92"/>
                    </a:lnTo>
                    <a:lnTo>
                      <a:pt x="97" y="92"/>
                    </a:lnTo>
                    <a:lnTo>
                      <a:pt x="101" y="92"/>
                    </a:lnTo>
                    <a:lnTo>
                      <a:pt x="105" y="92"/>
                    </a:lnTo>
                    <a:lnTo>
                      <a:pt x="108" y="91"/>
                    </a:lnTo>
                    <a:lnTo>
                      <a:pt x="112" y="91"/>
                    </a:lnTo>
                    <a:lnTo>
                      <a:pt x="115" y="89"/>
                    </a:lnTo>
                    <a:lnTo>
                      <a:pt x="117" y="89"/>
                    </a:lnTo>
                    <a:lnTo>
                      <a:pt x="121" y="88"/>
                    </a:lnTo>
                    <a:lnTo>
                      <a:pt x="123" y="87"/>
                    </a:lnTo>
                    <a:lnTo>
                      <a:pt x="126" y="87"/>
                    </a:lnTo>
                    <a:lnTo>
                      <a:pt x="129" y="86"/>
                    </a:lnTo>
                    <a:lnTo>
                      <a:pt x="131" y="85"/>
                    </a:lnTo>
                    <a:lnTo>
                      <a:pt x="134" y="84"/>
                    </a:lnTo>
                    <a:lnTo>
                      <a:pt x="136" y="83"/>
                    </a:lnTo>
                    <a:lnTo>
                      <a:pt x="138" y="81"/>
                    </a:lnTo>
                    <a:lnTo>
                      <a:pt x="141" y="80"/>
                    </a:lnTo>
                    <a:lnTo>
                      <a:pt x="142" y="79"/>
                    </a:lnTo>
                    <a:lnTo>
                      <a:pt x="144" y="77"/>
                    </a:lnTo>
                    <a:lnTo>
                      <a:pt x="145" y="76"/>
                    </a:lnTo>
                    <a:lnTo>
                      <a:pt x="146" y="74"/>
                    </a:lnTo>
                    <a:lnTo>
                      <a:pt x="147" y="72"/>
                    </a:lnTo>
                    <a:lnTo>
                      <a:pt x="149" y="71"/>
                    </a:lnTo>
                    <a:lnTo>
                      <a:pt x="151" y="69"/>
                    </a:lnTo>
                    <a:lnTo>
                      <a:pt x="152" y="66"/>
                    </a:lnTo>
                    <a:lnTo>
                      <a:pt x="153" y="64"/>
                    </a:lnTo>
                    <a:lnTo>
                      <a:pt x="153" y="63"/>
                    </a:lnTo>
                    <a:lnTo>
                      <a:pt x="154" y="61"/>
                    </a:lnTo>
                    <a:lnTo>
                      <a:pt x="156" y="58"/>
                    </a:lnTo>
                    <a:lnTo>
                      <a:pt x="156" y="56"/>
                    </a:lnTo>
                    <a:lnTo>
                      <a:pt x="157" y="54"/>
                    </a:lnTo>
                    <a:lnTo>
                      <a:pt x="157" y="51"/>
                    </a:lnTo>
                    <a:lnTo>
                      <a:pt x="157" y="49"/>
                    </a:lnTo>
                    <a:lnTo>
                      <a:pt x="157" y="47"/>
                    </a:lnTo>
                    <a:lnTo>
                      <a:pt x="157" y="46"/>
                    </a:lnTo>
                    <a:lnTo>
                      <a:pt x="157" y="42"/>
                    </a:lnTo>
                    <a:lnTo>
                      <a:pt x="157" y="39"/>
                    </a:lnTo>
                    <a:lnTo>
                      <a:pt x="157" y="35"/>
                    </a:lnTo>
                    <a:lnTo>
                      <a:pt x="156" y="33"/>
                    </a:lnTo>
                    <a:lnTo>
                      <a:pt x="154" y="30"/>
                    </a:lnTo>
                    <a:lnTo>
                      <a:pt x="153" y="27"/>
                    </a:lnTo>
                    <a:lnTo>
                      <a:pt x="152" y="25"/>
                    </a:lnTo>
                    <a:lnTo>
                      <a:pt x="151" y="21"/>
                    </a:lnTo>
                    <a:lnTo>
                      <a:pt x="149" y="19"/>
                    </a:lnTo>
                    <a:lnTo>
                      <a:pt x="146" y="17"/>
                    </a:lnTo>
                    <a:lnTo>
                      <a:pt x="145" y="15"/>
                    </a:lnTo>
                    <a:lnTo>
                      <a:pt x="142" y="13"/>
                    </a:lnTo>
                    <a:lnTo>
                      <a:pt x="139" y="11"/>
                    </a:lnTo>
                    <a:lnTo>
                      <a:pt x="137" y="9"/>
                    </a:lnTo>
                    <a:lnTo>
                      <a:pt x="134" y="6"/>
                    </a:lnTo>
                    <a:lnTo>
                      <a:pt x="130" y="5"/>
                    </a:lnTo>
                    <a:lnTo>
                      <a:pt x="127" y="4"/>
                    </a:lnTo>
                    <a:lnTo>
                      <a:pt x="122" y="2"/>
                    </a:lnTo>
                    <a:lnTo>
                      <a:pt x="119" y="2"/>
                    </a:lnTo>
                    <a:lnTo>
                      <a:pt x="114" y="1"/>
                    </a:lnTo>
                    <a:lnTo>
                      <a:pt x="109" y="0"/>
                    </a:lnTo>
                    <a:lnTo>
                      <a:pt x="105" y="0"/>
                    </a:lnTo>
                    <a:lnTo>
                      <a:pt x="99" y="0"/>
                    </a:lnTo>
                    <a:lnTo>
                      <a:pt x="93" y="0"/>
                    </a:lnTo>
                    <a:lnTo>
                      <a:pt x="0" y="0"/>
                    </a:lnTo>
                    <a:lnTo>
                      <a:pt x="0" y="93"/>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992" name="Freeform 2080"/>
              <p:cNvSpPr>
                <a:spLocks/>
              </p:cNvSpPr>
              <p:nvPr/>
            </p:nvSpPr>
            <p:spPr bwMode="auto">
              <a:xfrm>
                <a:off x="1530" y="2717"/>
                <a:ext cx="71" cy="8"/>
              </a:xfrm>
              <a:custGeom>
                <a:avLst/>
                <a:gdLst>
                  <a:gd name="T0" fmla="*/ 0 w 141"/>
                  <a:gd name="T1" fmla="*/ 12 h 16"/>
                  <a:gd name="T2" fmla="*/ 0 w 141"/>
                  <a:gd name="T3" fmla="*/ 16 h 16"/>
                  <a:gd name="T4" fmla="*/ 84 w 141"/>
                  <a:gd name="T5" fmla="*/ 15 h 16"/>
                  <a:gd name="T6" fmla="*/ 89 w 141"/>
                  <a:gd name="T7" fmla="*/ 14 h 16"/>
                  <a:gd name="T8" fmla="*/ 105 w 141"/>
                  <a:gd name="T9" fmla="*/ 14 h 16"/>
                  <a:gd name="T10" fmla="*/ 108 w 141"/>
                  <a:gd name="T11" fmla="*/ 13 h 16"/>
                  <a:gd name="T12" fmla="*/ 112 w 141"/>
                  <a:gd name="T13" fmla="*/ 13 h 16"/>
                  <a:gd name="T14" fmla="*/ 115 w 141"/>
                  <a:gd name="T15" fmla="*/ 12 h 16"/>
                  <a:gd name="T16" fmla="*/ 117 w 141"/>
                  <a:gd name="T17" fmla="*/ 12 h 16"/>
                  <a:gd name="T18" fmla="*/ 121 w 141"/>
                  <a:gd name="T19" fmla="*/ 10 h 16"/>
                  <a:gd name="T20" fmla="*/ 123 w 141"/>
                  <a:gd name="T21" fmla="*/ 9 h 16"/>
                  <a:gd name="T22" fmla="*/ 126 w 141"/>
                  <a:gd name="T23" fmla="*/ 9 h 16"/>
                  <a:gd name="T24" fmla="*/ 129 w 141"/>
                  <a:gd name="T25" fmla="*/ 8 h 16"/>
                  <a:gd name="T26" fmla="*/ 141 w 141"/>
                  <a:gd name="T27" fmla="*/ 2 h 16"/>
                  <a:gd name="T28" fmla="*/ 141 w 141"/>
                  <a:gd name="T29" fmla="*/ 1 h 16"/>
                  <a:gd name="T30" fmla="*/ 141 w 141"/>
                  <a:gd name="T31" fmla="*/ 0 h 16"/>
                  <a:gd name="T32" fmla="*/ 129 w 141"/>
                  <a:gd name="T33" fmla="*/ 6 h 16"/>
                  <a:gd name="T34" fmla="*/ 126 w 141"/>
                  <a:gd name="T35" fmla="*/ 7 h 16"/>
                  <a:gd name="T36" fmla="*/ 123 w 141"/>
                  <a:gd name="T37" fmla="*/ 7 h 16"/>
                  <a:gd name="T38" fmla="*/ 121 w 141"/>
                  <a:gd name="T39" fmla="*/ 8 h 16"/>
                  <a:gd name="T40" fmla="*/ 117 w 141"/>
                  <a:gd name="T41" fmla="*/ 9 h 16"/>
                  <a:gd name="T42" fmla="*/ 115 w 141"/>
                  <a:gd name="T43" fmla="*/ 9 h 16"/>
                  <a:gd name="T44" fmla="*/ 112 w 141"/>
                  <a:gd name="T45" fmla="*/ 10 h 16"/>
                  <a:gd name="T46" fmla="*/ 108 w 141"/>
                  <a:gd name="T47" fmla="*/ 10 h 16"/>
                  <a:gd name="T48" fmla="*/ 105 w 141"/>
                  <a:gd name="T49" fmla="*/ 12 h 16"/>
                  <a:gd name="T50" fmla="*/ 89 w 141"/>
                  <a:gd name="T51" fmla="*/ 12 h 16"/>
                  <a:gd name="T52" fmla="*/ 84 w 141"/>
                  <a:gd name="T53" fmla="*/ 13 h 16"/>
                  <a:gd name="T54" fmla="*/ 0 w 141"/>
                  <a:gd name="T55" fmla="*/ 12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1"/>
                  <a:gd name="T85" fmla="*/ 0 h 16"/>
                  <a:gd name="T86" fmla="*/ 141 w 141"/>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1" h="16">
                    <a:moveTo>
                      <a:pt x="0" y="12"/>
                    </a:moveTo>
                    <a:lnTo>
                      <a:pt x="0" y="16"/>
                    </a:lnTo>
                    <a:lnTo>
                      <a:pt x="84" y="15"/>
                    </a:lnTo>
                    <a:lnTo>
                      <a:pt x="89" y="14"/>
                    </a:lnTo>
                    <a:lnTo>
                      <a:pt x="105" y="14"/>
                    </a:lnTo>
                    <a:lnTo>
                      <a:pt x="108" y="13"/>
                    </a:lnTo>
                    <a:lnTo>
                      <a:pt x="112" y="13"/>
                    </a:lnTo>
                    <a:lnTo>
                      <a:pt x="115" y="12"/>
                    </a:lnTo>
                    <a:lnTo>
                      <a:pt x="117" y="12"/>
                    </a:lnTo>
                    <a:lnTo>
                      <a:pt x="121" y="10"/>
                    </a:lnTo>
                    <a:lnTo>
                      <a:pt x="123" y="9"/>
                    </a:lnTo>
                    <a:lnTo>
                      <a:pt x="126" y="9"/>
                    </a:lnTo>
                    <a:lnTo>
                      <a:pt x="129" y="8"/>
                    </a:lnTo>
                    <a:lnTo>
                      <a:pt x="141" y="2"/>
                    </a:lnTo>
                    <a:lnTo>
                      <a:pt x="141" y="1"/>
                    </a:lnTo>
                    <a:lnTo>
                      <a:pt x="141" y="0"/>
                    </a:lnTo>
                    <a:lnTo>
                      <a:pt x="129" y="6"/>
                    </a:lnTo>
                    <a:lnTo>
                      <a:pt x="126" y="7"/>
                    </a:lnTo>
                    <a:lnTo>
                      <a:pt x="123" y="7"/>
                    </a:lnTo>
                    <a:lnTo>
                      <a:pt x="121" y="8"/>
                    </a:lnTo>
                    <a:lnTo>
                      <a:pt x="117" y="9"/>
                    </a:lnTo>
                    <a:lnTo>
                      <a:pt x="115" y="9"/>
                    </a:lnTo>
                    <a:lnTo>
                      <a:pt x="112" y="10"/>
                    </a:lnTo>
                    <a:lnTo>
                      <a:pt x="108" y="10"/>
                    </a:lnTo>
                    <a:lnTo>
                      <a:pt x="105" y="12"/>
                    </a:lnTo>
                    <a:lnTo>
                      <a:pt x="89" y="12"/>
                    </a:lnTo>
                    <a:lnTo>
                      <a:pt x="84" y="13"/>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3" name="Freeform 2081"/>
              <p:cNvSpPr>
                <a:spLocks/>
              </p:cNvSpPr>
              <p:nvPr/>
            </p:nvSpPr>
            <p:spPr bwMode="auto">
              <a:xfrm>
                <a:off x="1600" y="2714"/>
                <a:ext cx="4" cy="4"/>
              </a:xfrm>
              <a:custGeom>
                <a:avLst/>
                <a:gdLst>
                  <a:gd name="T0" fmla="*/ 2 w 8"/>
                  <a:gd name="T1" fmla="*/ 8 h 8"/>
                  <a:gd name="T2" fmla="*/ 4 w 8"/>
                  <a:gd name="T3" fmla="*/ 7 h 8"/>
                  <a:gd name="T4" fmla="*/ 8 w 8"/>
                  <a:gd name="T5" fmla="*/ 3 h 8"/>
                  <a:gd name="T6" fmla="*/ 7 w 8"/>
                  <a:gd name="T7" fmla="*/ 1 h 8"/>
                  <a:gd name="T8" fmla="*/ 6 w 8"/>
                  <a:gd name="T9" fmla="*/ 0 h 8"/>
                  <a:gd name="T10" fmla="*/ 0 w 8"/>
                  <a:gd name="T11" fmla="*/ 6 h 8"/>
                  <a:gd name="T12" fmla="*/ 2 w 8"/>
                  <a:gd name="T13" fmla="*/ 7 h 8"/>
                  <a:gd name="T14" fmla="*/ 2 w 8"/>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2" y="8"/>
                    </a:moveTo>
                    <a:lnTo>
                      <a:pt x="4" y="7"/>
                    </a:lnTo>
                    <a:lnTo>
                      <a:pt x="8" y="3"/>
                    </a:lnTo>
                    <a:lnTo>
                      <a:pt x="7" y="1"/>
                    </a:lnTo>
                    <a:lnTo>
                      <a:pt x="6" y="0"/>
                    </a:lnTo>
                    <a:lnTo>
                      <a:pt x="0" y="6"/>
                    </a:lnTo>
                    <a:lnTo>
                      <a:pt x="2" y="7"/>
                    </a:lnTo>
                    <a:lnTo>
                      <a:pt x="2"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4" name="Freeform 2082"/>
              <p:cNvSpPr>
                <a:spLocks/>
              </p:cNvSpPr>
              <p:nvPr/>
            </p:nvSpPr>
            <p:spPr bwMode="auto">
              <a:xfrm>
                <a:off x="1603" y="2714"/>
                <a:ext cx="2" cy="2"/>
              </a:xfrm>
              <a:custGeom>
                <a:avLst/>
                <a:gdLst>
                  <a:gd name="T0" fmla="*/ 2 w 4"/>
                  <a:gd name="T1" fmla="*/ 4 h 5"/>
                  <a:gd name="T2" fmla="*/ 1 w 4"/>
                  <a:gd name="T3" fmla="*/ 5 h 5"/>
                  <a:gd name="T4" fmla="*/ 4 w 4"/>
                  <a:gd name="T5" fmla="*/ 0 h 5"/>
                  <a:gd name="T6" fmla="*/ 2 w 4"/>
                  <a:gd name="T7" fmla="*/ 0 h 5"/>
                  <a:gd name="T8" fmla="*/ 1 w 4"/>
                  <a:gd name="T9" fmla="*/ 0 h 5"/>
                  <a:gd name="T10" fmla="*/ 0 w 4"/>
                  <a:gd name="T11" fmla="*/ 2 h 5"/>
                  <a:gd name="T12" fmla="*/ 1 w 4"/>
                  <a:gd name="T13" fmla="*/ 2 h 5"/>
                  <a:gd name="T14" fmla="*/ 2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4"/>
                    </a:moveTo>
                    <a:lnTo>
                      <a:pt x="1" y="5"/>
                    </a:lnTo>
                    <a:lnTo>
                      <a:pt x="4" y="0"/>
                    </a:lnTo>
                    <a:lnTo>
                      <a:pt x="2" y="0"/>
                    </a:lnTo>
                    <a:lnTo>
                      <a:pt x="1" y="0"/>
                    </a:lnTo>
                    <a:lnTo>
                      <a:pt x="0" y="2"/>
                    </a:lnTo>
                    <a:lnTo>
                      <a:pt x="1" y="2"/>
                    </a:lnTo>
                    <a:lnTo>
                      <a:pt x="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5" name="Freeform 2083"/>
              <p:cNvSpPr>
                <a:spLocks/>
              </p:cNvSpPr>
              <p:nvPr/>
            </p:nvSpPr>
            <p:spPr bwMode="auto">
              <a:xfrm>
                <a:off x="1604" y="2711"/>
                <a:ext cx="3" cy="3"/>
              </a:xfrm>
              <a:custGeom>
                <a:avLst/>
                <a:gdLst>
                  <a:gd name="T0" fmla="*/ 1 w 6"/>
                  <a:gd name="T1" fmla="*/ 4 h 5"/>
                  <a:gd name="T2" fmla="*/ 3 w 6"/>
                  <a:gd name="T3" fmla="*/ 5 h 5"/>
                  <a:gd name="T4" fmla="*/ 6 w 6"/>
                  <a:gd name="T5" fmla="*/ 2 h 5"/>
                  <a:gd name="T6" fmla="*/ 5 w 6"/>
                  <a:gd name="T7" fmla="*/ 1 h 5"/>
                  <a:gd name="T8" fmla="*/ 4 w 6"/>
                  <a:gd name="T9" fmla="*/ 0 h 5"/>
                  <a:gd name="T10" fmla="*/ 1 w 6"/>
                  <a:gd name="T11" fmla="*/ 2 h 5"/>
                  <a:gd name="T12" fmla="*/ 0 w 6"/>
                  <a:gd name="T13" fmla="*/ 4 h 5"/>
                  <a:gd name="T14" fmla="*/ 1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4"/>
                    </a:moveTo>
                    <a:lnTo>
                      <a:pt x="3" y="5"/>
                    </a:lnTo>
                    <a:lnTo>
                      <a:pt x="6" y="2"/>
                    </a:lnTo>
                    <a:lnTo>
                      <a:pt x="5" y="1"/>
                    </a:lnTo>
                    <a:lnTo>
                      <a:pt x="4" y="0"/>
                    </a:lnTo>
                    <a:lnTo>
                      <a:pt x="1" y="2"/>
                    </a:lnTo>
                    <a:lnTo>
                      <a:pt x="0" y="4"/>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6" name="Freeform 2084"/>
              <p:cNvSpPr>
                <a:spLocks/>
              </p:cNvSpPr>
              <p:nvPr/>
            </p:nvSpPr>
            <p:spPr bwMode="auto">
              <a:xfrm>
                <a:off x="1603" y="2685"/>
                <a:ext cx="6" cy="28"/>
              </a:xfrm>
              <a:custGeom>
                <a:avLst/>
                <a:gdLst>
                  <a:gd name="T0" fmla="*/ 7 w 13"/>
                  <a:gd name="T1" fmla="*/ 54 h 55"/>
                  <a:gd name="T2" fmla="*/ 6 w 13"/>
                  <a:gd name="T3" fmla="*/ 55 h 55"/>
                  <a:gd name="T4" fmla="*/ 9 w 13"/>
                  <a:gd name="T5" fmla="*/ 48 h 55"/>
                  <a:gd name="T6" fmla="*/ 9 w 13"/>
                  <a:gd name="T7" fmla="*/ 47 h 55"/>
                  <a:gd name="T8" fmla="*/ 12 w 13"/>
                  <a:gd name="T9" fmla="*/ 42 h 55"/>
                  <a:gd name="T10" fmla="*/ 12 w 13"/>
                  <a:gd name="T11" fmla="*/ 40 h 55"/>
                  <a:gd name="T12" fmla="*/ 13 w 13"/>
                  <a:gd name="T13" fmla="*/ 38 h 55"/>
                  <a:gd name="T14" fmla="*/ 13 w 13"/>
                  <a:gd name="T15" fmla="*/ 19 h 55"/>
                  <a:gd name="T16" fmla="*/ 12 w 13"/>
                  <a:gd name="T17" fmla="*/ 17 h 55"/>
                  <a:gd name="T18" fmla="*/ 11 w 13"/>
                  <a:gd name="T19" fmla="*/ 14 h 55"/>
                  <a:gd name="T20" fmla="*/ 8 w 13"/>
                  <a:gd name="T21" fmla="*/ 9 h 55"/>
                  <a:gd name="T22" fmla="*/ 7 w 13"/>
                  <a:gd name="T23" fmla="*/ 4 h 55"/>
                  <a:gd name="T24" fmla="*/ 2 w 13"/>
                  <a:gd name="T25" fmla="*/ 0 h 55"/>
                  <a:gd name="T26" fmla="*/ 1 w 13"/>
                  <a:gd name="T27" fmla="*/ 1 h 55"/>
                  <a:gd name="T28" fmla="*/ 0 w 13"/>
                  <a:gd name="T29" fmla="*/ 2 h 55"/>
                  <a:gd name="T30" fmla="*/ 5 w 13"/>
                  <a:gd name="T31" fmla="*/ 7 h 55"/>
                  <a:gd name="T32" fmla="*/ 6 w 13"/>
                  <a:gd name="T33" fmla="*/ 9 h 55"/>
                  <a:gd name="T34" fmla="*/ 8 w 13"/>
                  <a:gd name="T35" fmla="*/ 14 h 55"/>
                  <a:gd name="T36" fmla="*/ 9 w 13"/>
                  <a:gd name="T37" fmla="*/ 17 h 55"/>
                  <a:gd name="T38" fmla="*/ 11 w 13"/>
                  <a:gd name="T39" fmla="*/ 19 h 55"/>
                  <a:gd name="T40" fmla="*/ 11 w 13"/>
                  <a:gd name="T41" fmla="*/ 38 h 55"/>
                  <a:gd name="T42" fmla="*/ 9 w 13"/>
                  <a:gd name="T43" fmla="*/ 40 h 55"/>
                  <a:gd name="T44" fmla="*/ 9 w 13"/>
                  <a:gd name="T45" fmla="*/ 42 h 55"/>
                  <a:gd name="T46" fmla="*/ 7 w 13"/>
                  <a:gd name="T47" fmla="*/ 47 h 55"/>
                  <a:gd name="T48" fmla="*/ 7 w 13"/>
                  <a:gd name="T49" fmla="*/ 48 h 55"/>
                  <a:gd name="T50" fmla="*/ 5 w 13"/>
                  <a:gd name="T51" fmla="*/ 53 h 55"/>
                  <a:gd name="T52" fmla="*/ 6 w 13"/>
                  <a:gd name="T53" fmla="*/ 53 h 55"/>
                  <a:gd name="T54" fmla="*/ 7 w 13"/>
                  <a:gd name="T55" fmla="*/ 54 h 5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
                  <a:gd name="T85" fmla="*/ 0 h 55"/>
                  <a:gd name="T86" fmla="*/ 13 w 13"/>
                  <a:gd name="T87" fmla="*/ 55 h 5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 h="55">
                    <a:moveTo>
                      <a:pt x="7" y="54"/>
                    </a:moveTo>
                    <a:lnTo>
                      <a:pt x="6" y="55"/>
                    </a:lnTo>
                    <a:lnTo>
                      <a:pt x="9" y="48"/>
                    </a:lnTo>
                    <a:lnTo>
                      <a:pt x="9" y="47"/>
                    </a:lnTo>
                    <a:lnTo>
                      <a:pt x="12" y="42"/>
                    </a:lnTo>
                    <a:lnTo>
                      <a:pt x="12" y="40"/>
                    </a:lnTo>
                    <a:lnTo>
                      <a:pt x="13" y="38"/>
                    </a:lnTo>
                    <a:lnTo>
                      <a:pt x="13" y="19"/>
                    </a:lnTo>
                    <a:lnTo>
                      <a:pt x="12" y="17"/>
                    </a:lnTo>
                    <a:lnTo>
                      <a:pt x="11" y="14"/>
                    </a:lnTo>
                    <a:lnTo>
                      <a:pt x="8" y="9"/>
                    </a:lnTo>
                    <a:lnTo>
                      <a:pt x="7" y="4"/>
                    </a:lnTo>
                    <a:lnTo>
                      <a:pt x="2" y="0"/>
                    </a:lnTo>
                    <a:lnTo>
                      <a:pt x="1" y="1"/>
                    </a:lnTo>
                    <a:lnTo>
                      <a:pt x="0" y="2"/>
                    </a:lnTo>
                    <a:lnTo>
                      <a:pt x="5" y="7"/>
                    </a:lnTo>
                    <a:lnTo>
                      <a:pt x="6" y="9"/>
                    </a:lnTo>
                    <a:lnTo>
                      <a:pt x="8" y="14"/>
                    </a:lnTo>
                    <a:lnTo>
                      <a:pt x="9" y="17"/>
                    </a:lnTo>
                    <a:lnTo>
                      <a:pt x="11" y="19"/>
                    </a:lnTo>
                    <a:lnTo>
                      <a:pt x="11" y="38"/>
                    </a:lnTo>
                    <a:lnTo>
                      <a:pt x="9" y="40"/>
                    </a:lnTo>
                    <a:lnTo>
                      <a:pt x="9" y="42"/>
                    </a:lnTo>
                    <a:lnTo>
                      <a:pt x="7" y="47"/>
                    </a:lnTo>
                    <a:lnTo>
                      <a:pt x="7" y="48"/>
                    </a:lnTo>
                    <a:lnTo>
                      <a:pt x="5" y="53"/>
                    </a:lnTo>
                    <a:lnTo>
                      <a:pt x="6" y="53"/>
                    </a:lnTo>
                    <a:lnTo>
                      <a:pt x="7"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7" name="Freeform 2085"/>
              <p:cNvSpPr>
                <a:spLocks/>
              </p:cNvSpPr>
              <p:nvPr/>
            </p:nvSpPr>
            <p:spPr bwMode="auto">
              <a:xfrm>
                <a:off x="1590" y="2677"/>
                <a:ext cx="14" cy="10"/>
              </a:xfrm>
              <a:custGeom>
                <a:avLst/>
                <a:gdLst>
                  <a:gd name="T0" fmla="*/ 26 w 27"/>
                  <a:gd name="T1" fmla="*/ 17 h 19"/>
                  <a:gd name="T2" fmla="*/ 27 w 27"/>
                  <a:gd name="T3" fmla="*/ 17 h 19"/>
                  <a:gd name="T4" fmla="*/ 26 w 27"/>
                  <a:gd name="T5" fmla="*/ 15 h 19"/>
                  <a:gd name="T6" fmla="*/ 23 w 27"/>
                  <a:gd name="T7" fmla="*/ 12 h 19"/>
                  <a:gd name="T8" fmla="*/ 18 w 27"/>
                  <a:gd name="T9" fmla="*/ 8 h 19"/>
                  <a:gd name="T10" fmla="*/ 16 w 27"/>
                  <a:gd name="T11" fmla="*/ 5 h 19"/>
                  <a:gd name="T12" fmla="*/ 7 w 27"/>
                  <a:gd name="T13" fmla="*/ 3 h 19"/>
                  <a:gd name="T14" fmla="*/ 0 w 27"/>
                  <a:gd name="T15" fmla="*/ 0 h 19"/>
                  <a:gd name="T16" fmla="*/ 4 w 27"/>
                  <a:gd name="T17" fmla="*/ 4 h 19"/>
                  <a:gd name="T18" fmla="*/ 7 w 27"/>
                  <a:gd name="T19" fmla="*/ 5 h 19"/>
                  <a:gd name="T20" fmla="*/ 12 w 27"/>
                  <a:gd name="T21" fmla="*/ 8 h 19"/>
                  <a:gd name="T22" fmla="*/ 16 w 27"/>
                  <a:gd name="T23" fmla="*/ 10 h 19"/>
                  <a:gd name="T24" fmla="*/ 21 w 27"/>
                  <a:gd name="T25" fmla="*/ 15 h 19"/>
                  <a:gd name="T26" fmla="*/ 24 w 27"/>
                  <a:gd name="T27" fmla="*/ 15 h 19"/>
                  <a:gd name="T28" fmla="*/ 26 w 27"/>
                  <a:gd name="T29" fmla="*/ 19 h 19"/>
                  <a:gd name="T30" fmla="*/ 25 w 27"/>
                  <a:gd name="T31" fmla="*/ 18 h 19"/>
                  <a:gd name="T32" fmla="*/ 26 w 27"/>
                  <a:gd name="T33" fmla="*/ 17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9"/>
                  <a:gd name="T53" fmla="*/ 27 w 2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9">
                    <a:moveTo>
                      <a:pt x="26" y="17"/>
                    </a:moveTo>
                    <a:lnTo>
                      <a:pt x="27" y="17"/>
                    </a:lnTo>
                    <a:lnTo>
                      <a:pt x="26" y="15"/>
                    </a:lnTo>
                    <a:lnTo>
                      <a:pt x="23" y="12"/>
                    </a:lnTo>
                    <a:lnTo>
                      <a:pt x="18" y="8"/>
                    </a:lnTo>
                    <a:lnTo>
                      <a:pt x="16" y="5"/>
                    </a:lnTo>
                    <a:lnTo>
                      <a:pt x="7" y="3"/>
                    </a:lnTo>
                    <a:lnTo>
                      <a:pt x="0" y="0"/>
                    </a:lnTo>
                    <a:lnTo>
                      <a:pt x="4" y="4"/>
                    </a:lnTo>
                    <a:lnTo>
                      <a:pt x="7" y="5"/>
                    </a:lnTo>
                    <a:lnTo>
                      <a:pt x="12" y="8"/>
                    </a:lnTo>
                    <a:lnTo>
                      <a:pt x="16" y="10"/>
                    </a:lnTo>
                    <a:lnTo>
                      <a:pt x="21" y="15"/>
                    </a:lnTo>
                    <a:lnTo>
                      <a:pt x="24" y="15"/>
                    </a:lnTo>
                    <a:lnTo>
                      <a:pt x="26" y="19"/>
                    </a:lnTo>
                    <a:lnTo>
                      <a:pt x="25" y="18"/>
                    </a:lnTo>
                    <a:lnTo>
                      <a:pt x="2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8" name="Freeform 2086"/>
              <p:cNvSpPr>
                <a:spLocks/>
              </p:cNvSpPr>
              <p:nvPr/>
            </p:nvSpPr>
            <p:spPr bwMode="auto">
              <a:xfrm>
                <a:off x="1585" y="2677"/>
                <a:ext cx="8" cy="3"/>
              </a:xfrm>
              <a:custGeom>
                <a:avLst/>
                <a:gdLst>
                  <a:gd name="T0" fmla="*/ 11 w 15"/>
                  <a:gd name="T1" fmla="*/ 2 h 6"/>
                  <a:gd name="T2" fmla="*/ 6 w 15"/>
                  <a:gd name="T3" fmla="*/ 2 h 6"/>
                  <a:gd name="T4" fmla="*/ 0 w 15"/>
                  <a:gd name="T5" fmla="*/ 0 h 6"/>
                  <a:gd name="T6" fmla="*/ 0 w 15"/>
                  <a:gd name="T7" fmla="*/ 2 h 6"/>
                  <a:gd name="T8" fmla="*/ 0 w 15"/>
                  <a:gd name="T9" fmla="*/ 3 h 6"/>
                  <a:gd name="T10" fmla="*/ 14 w 15"/>
                  <a:gd name="T11" fmla="*/ 6 h 6"/>
                  <a:gd name="T12" fmla="*/ 15 w 15"/>
                  <a:gd name="T13" fmla="*/ 6 h 6"/>
                  <a:gd name="T14" fmla="*/ 11 w 15"/>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6"/>
                  <a:gd name="T26" fmla="*/ 15 w 1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6">
                    <a:moveTo>
                      <a:pt x="11" y="2"/>
                    </a:moveTo>
                    <a:lnTo>
                      <a:pt x="6" y="2"/>
                    </a:lnTo>
                    <a:lnTo>
                      <a:pt x="0" y="0"/>
                    </a:lnTo>
                    <a:lnTo>
                      <a:pt x="0" y="2"/>
                    </a:lnTo>
                    <a:lnTo>
                      <a:pt x="0" y="3"/>
                    </a:lnTo>
                    <a:lnTo>
                      <a:pt x="14" y="6"/>
                    </a:lnTo>
                    <a:lnTo>
                      <a:pt x="15" y="6"/>
                    </a:lnTo>
                    <a:lnTo>
                      <a:pt x="1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999" name="Freeform 2087"/>
              <p:cNvSpPr>
                <a:spLocks/>
              </p:cNvSpPr>
              <p:nvPr/>
            </p:nvSpPr>
            <p:spPr bwMode="auto">
              <a:xfrm>
                <a:off x="1530" y="2676"/>
                <a:ext cx="55" cy="49"/>
              </a:xfrm>
              <a:custGeom>
                <a:avLst/>
                <a:gdLst>
                  <a:gd name="T0" fmla="*/ 110 w 110"/>
                  <a:gd name="T1" fmla="*/ 1 h 97"/>
                  <a:gd name="T2" fmla="*/ 106 w 110"/>
                  <a:gd name="T3" fmla="*/ 0 h 97"/>
                  <a:gd name="T4" fmla="*/ 1 w 110"/>
                  <a:gd name="T5" fmla="*/ 0 h 97"/>
                  <a:gd name="T6" fmla="*/ 0 w 110"/>
                  <a:gd name="T7" fmla="*/ 96 h 97"/>
                  <a:gd name="T8" fmla="*/ 1 w 110"/>
                  <a:gd name="T9" fmla="*/ 97 h 97"/>
                  <a:gd name="T10" fmla="*/ 2 w 110"/>
                  <a:gd name="T11" fmla="*/ 95 h 97"/>
                  <a:gd name="T12" fmla="*/ 2 w 110"/>
                  <a:gd name="T13" fmla="*/ 5 h 97"/>
                  <a:gd name="T14" fmla="*/ 110 w 110"/>
                  <a:gd name="T15" fmla="*/ 5 h 97"/>
                  <a:gd name="T16" fmla="*/ 110 w 110"/>
                  <a:gd name="T17" fmla="*/ 3 h 97"/>
                  <a:gd name="T18" fmla="*/ 110 w 110"/>
                  <a:gd name="T19" fmla="*/ 1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7"/>
                  <a:gd name="T32" fmla="*/ 110 w 110"/>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7">
                    <a:moveTo>
                      <a:pt x="110" y="1"/>
                    </a:moveTo>
                    <a:lnTo>
                      <a:pt x="106" y="0"/>
                    </a:lnTo>
                    <a:lnTo>
                      <a:pt x="1" y="0"/>
                    </a:lnTo>
                    <a:lnTo>
                      <a:pt x="0" y="96"/>
                    </a:lnTo>
                    <a:lnTo>
                      <a:pt x="1" y="97"/>
                    </a:lnTo>
                    <a:lnTo>
                      <a:pt x="2" y="95"/>
                    </a:lnTo>
                    <a:lnTo>
                      <a:pt x="2" y="5"/>
                    </a:lnTo>
                    <a:lnTo>
                      <a:pt x="110" y="5"/>
                    </a:lnTo>
                    <a:lnTo>
                      <a:pt x="110" y="3"/>
                    </a:lnTo>
                    <a:lnTo>
                      <a:pt x="11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0" name="Freeform 2088"/>
              <p:cNvSpPr>
                <a:spLocks/>
              </p:cNvSpPr>
              <p:nvPr/>
            </p:nvSpPr>
            <p:spPr bwMode="auto">
              <a:xfrm>
                <a:off x="1660" y="2662"/>
                <a:ext cx="110" cy="140"/>
              </a:xfrm>
              <a:custGeom>
                <a:avLst/>
                <a:gdLst>
                  <a:gd name="T0" fmla="*/ 0 w 220"/>
                  <a:gd name="T1" fmla="*/ 280 h 280"/>
                  <a:gd name="T2" fmla="*/ 0 w 220"/>
                  <a:gd name="T3" fmla="*/ 0 h 280"/>
                  <a:gd name="T4" fmla="*/ 213 w 220"/>
                  <a:gd name="T5" fmla="*/ 0 h 280"/>
                  <a:gd name="T6" fmla="*/ 213 w 220"/>
                  <a:gd name="T7" fmla="*/ 32 h 280"/>
                  <a:gd name="T8" fmla="*/ 39 w 220"/>
                  <a:gd name="T9" fmla="*/ 32 h 280"/>
                  <a:gd name="T10" fmla="*/ 39 w 220"/>
                  <a:gd name="T11" fmla="*/ 118 h 280"/>
                  <a:gd name="T12" fmla="*/ 203 w 220"/>
                  <a:gd name="T13" fmla="*/ 118 h 280"/>
                  <a:gd name="T14" fmla="*/ 203 w 220"/>
                  <a:gd name="T15" fmla="*/ 151 h 280"/>
                  <a:gd name="T16" fmla="*/ 39 w 220"/>
                  <a:gd name="T17" fmla="*/ 151 h 280"/>
                  <a:gd name="T18" fmla="*/ 39 w 220"/>
                  <a:gd name="T19" fmla="*/ 246 h 280"/>
                  <a:gd name="T20" fmla="*/ 220 w 220"/>
                  <a:gd name="T21" fmla="*/ 246 h 280"/>
                  <a:gd name="T22" fmla="*/ 220 w 220"/>
                  <a:gd name="T23" fmla="*/ 280 h 280"/>
                  <a:gd name="T24" fmla="*/ 0 w 220"/>
                  <a:gd name="T25" fmla="*/ 280 h 280"/>
                  <a:gd name="T26" fmla="*/ 0 w 220"/>
                  <a:gd name="T27" fmla="*/ 280 h 2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0"/>
                  <a:gd name="T43" fmla="*/ 0 h 280"/>
                  <a:gd name="T44" fmla="*/ 220 w 220"/>
                  <a:gd name="T45" fmla="*/ 280 h 2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0" h="280">
                    <a:moveTo>
                      <a:pt x="0" y="280"/>
                    </a:moveTo>
                    <a:lnTo>
                      <a:pt x="0" y="0"/>
                    </a:lnTo>
                    <a:lnTo>
                      <a:pt x="213" y="0"/>
                    </a:lnTo>
                    <a:lnTo>
                      <a:pt x="213" y="32"/>
                    </a:lnTo>
                    <a:lnTo>
                      <a:pt x="39" y="32"/>
                    </a:lnTo>
                    <a:lnTo>
                      <a:pt x="39" y="118"/>
                    </a:lnTo>
                    <a:lnTo>
                      <a:pt x="203" y="118"/>
                    </a:lnTo>
                    <a:lnTo>
                      <a:pt x="203" y="151"/>
                    </a:lnTo>
                    <a:lnTo>
                      <a:pt x="39" y="151"/>
                    </a:lnTo>
                    <a:lnTo>
                      <a:pt x="39" y="246"/>
                    </a:lnTo>
                    <a:lnTo>
                      <a:pt x="220" y="246"/>
                    </a:lnTo>
                    <a:lnTo>
                      <a:pt x="220"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1" name="Freeform 2089"/>
              <p:cNvSpPr>
                <a:spLocks/>
              </p:cNvSpPr>
              <p:nvPr/>
            </p:nvSpPr>
            <p:spPr bwMode="auto">
              <a:xfrm>
                <a:off x="1660" y="2662"/>
                <a:ext cx="110" cy="140"/>
              </a:xfrm>
              <a:custGeom>
                <a:avLst/>
                <a:gdLst>
                  <a:gd name="T0" fmla="*/ 0 w 220"/>
                  <a:gd name="T1" fmla="*/ 280 h 280"/>
                  <a:gd name="T2" fmla="*/ 0 w 220"/>
                  <a:gd name="T3" fmla="*/ 0 h 280"/>
                  <a:gd name="T4" fmla="*/ 213 w 220"/>
                  <a:gd name="T5" fmla="*/ 0 h 280"/>
                  <a:gd name="T6" fmla="*/ 213 w 220"/>
                  <a:gd name="T7" fmla="*/ 32 h 280"/>
                  <a:gd name="T8" fmla="*/ 39 w 220"/>
                  <a:gd name="T9" fmla="*/ 32 h 280"/>
                  <a:gd name="T10" fmla="*/ 39 w 220"/>
                  <a:gd name="T11" fmla="*/ 118 h 280"/>
                  <a:gd name="T12" fmla="*/ 203 w 220"/>
                  <a:gd name="T13" fmla="*/ 118 h 280"/>
                  <a:gd name="T14" fmla="*/ 203 w 220"/>
                  <a:gd name="T15" fmla="*/ 151 h 280"/>
                  <a:gd name="T16" fmla="*/ 39 w 220"/>
                  <a:gd name="T17" fmla="*/ 151 h 280"/>
                  <a:gd name="T18" fmla="*/ 39 w 220"/>
                  <a:gd name="T19" fmla="*/ 246 h 280"/>
                  <a:gd name="T20" fmla="*/ 220 w 220"/>
                  <a:gd name="T21" fmla="*/ 246 h 280"/>
                  <a:gd name="T22" fmla="*/ 220 w 220"/>
                  <a:gd name="T23" fmla="*/ 280 h 280"/>
                  <a:gd name="T24" fmla="*/ 0 w 220"/>
                  <a:gd name="T25" fmla="*/ 280 h 280"/>
                  <a:gd name="T26" fmla="*/ 0 w 220"/>
                  <a:gd name="T27" fmla="*/ 280 h 2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0"/>
                  <a:gd name="T43" fmla="*/ 0 h 280"/>
                  <a:gd name="T44" fmla="*/ 220 w 220"/>
                  <a:gd name="T45" fmla="*/ 280 h 2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0" h="280">
                    <a:moveTo>
                      <a:pt x="0" y="280"/>
                    </a:moveTo>
                    <a:lnTo>
                      <a:pt x="0" y="0"/>
                    </a:lnTo>
                    <a:lnTo>
                      <a:pt x="213" y="0"/>
                    </a:lnTo>
                    <a:lnTo>
                      <a:pt x="213" y="32"/>
                    </a:lnTo>
                    <a:lnTo>
                      <a:pt x="39" y="32"/>
                    </a:lnTo>
                    <a:lnTo>
                      <a:pt x="39" y="118"/>
                    </a:lnTo>
                    <a:lnTo>
                      <a:pt x="203" y="118"/>
                    </a:lnTo>
                    <a:lnTo>
                      <a:pt x="203" y="151"/>
                    </a:lnTo>
                    <a:lnTo>
                      <a:pt x="39" y="151"/>
                    </a:lnTo>
                    <a:lnTo>
                      <a:pt x="39" y="246"/>
                    </a:lnTo>
                    <a:lnTo>
                      <a:pt x="220" y="246"/>
                    </a:lnTo>
                    <a:lnTo>
                      <a:pt x="220"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002" name="Freeform 2090"/>
              <p:cNvSpPr>
                <a:spLocks/>
              </p:cNvSpPr>
              <p:nvPr/>
            </p:nvSpPr>
            <p:spPr bwMode="auto">
              <a:xfrm>
                <a:off x="1660" y="2662"/>
                <a:ext cx="107" cy="140"/>
              </a:xfrm>
              <a:custGeom>
                <a:avLst/>
                <a:gdLst>
                  <a:gd name="T0" fmla="*/ 0 w 214"/>
                  <a:gd name="T1" fmla="*/ 282 h 282"/>
                  <a:gd name="T2" fmla="*/ 2 w 214"/>
                  <a:gd name="T3" fmla="*/ 282 h 282"/>
                  <a:gd name="T4" fmla="*/ 2 w 214"/>
                  <a:gd name="T5" fmla="*/ 3 h 282"/>
                  <a:gd name="T6" fmla="*/ 213 w 214"/>
                  <a:gd name="T7" fmla="*/ 3 h 282"/>
                  <a:gd name="T8" fmla="*/ 214 w 214"/>
                  <a:gd name="T9" fmla="*/ 0 h 282"/>
                  <a:gd name="T10" fmla="*/ 0 w 214"/>
                  <a:gd name="T11" fmla="*/ 2 h 282"/>
                  <a:gd name="T12" fmla="*/ 0 w 214"/>
                  <a:gd name="T13" fmla="*/ 282 h 282"/>
                  <a:gd name="T14" fmla="*/ 0 60000 65536"/>
                  <a:gd name="T15" fmla="*/ 0 60000 65536"/>
                  <a:gd name="T16" fmla="*/ 0 60000 65536"/>
                  <a:gd name="T17" fmla="*/ 0 60000 65536"/>
                  <a:gd name="T18" fmla="*/ 0 60000 65536"/>
                  <a:gd name="T19" fmla="*/ 0 60000 65536"/>
                  <a:gd name="T20" fmla="*/ 0 60000 65536"/>
                  <a:gd name="T21" fmla="*/ 0 w 214"/>
                  <a:gd name="T22" fmla="*/ 0 h 282"/>
                  <a:gd name="T23" fmla="*/ 214 w 214"/>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4" h="282">
                    <a:moveTo>
                      <a:pt x="0" y="282"/>
                    </a:moveTo>
                    <a:lnTo>
                      <a:pt x="2" y="282"/>
                    </a:lnTo>
                    <a:lnTo>
                      <a:pt x="2" y="3"/>
                    </a:lnTo>
                    <a:lnTo>
                      <a:pt x="213" y="3"/>
                    </a:lnTo>
                    <a:lnTo>
                      <a:pt x="214"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3" name="Freeform 2091"/>
              <p:cNvSpPr>
                <a:spLocks/>
              </p:cNvSpPr>
              <p:nvPr/>
            </p:nvSpPr>
            <p:spPr bwMode="auto">
              <a:xfrm>
                <a:off x="1679" y="2662"/>
                <a:ext cx="88" cy="60"/>
              </a:xfrm>
              <a:custGeom>
                <a:avLst/>
                <a:gdLst>
                  <a:gd name="T0" fmla="*/ 174 w 177"/>
                  <a:gd name="T1" fmla="*/ 3 h 120"/>
                  <a:gd name="T2" fmla="*/ 174 w 177"/>
                  <a:gd name="T3" fmla="*/ 32 h 120"/>
                  <a:gd name="T4" fmla="*/ 1 w 177"/>
                  <a:gd name="T5" fmla="*/ 32 h 120"/>
                  <a:gd name="T6" fmla="*/ 0 w 177"/>
                  <a:gd name="T7" fmla="*/ 120 h 120"/>
                  <a:gd name="T8" fmla="*/ 3 w 177"/>
                  <a:gd name="T9" fmla="*/ 119 h 120"/>
                  <a:gd name="T10" fmla="*/ 3 w 177"/>
                  <a:gd name="T11" fmla="*/ 36 h 120"/>
                  <a:gd name="T12" fmla="*/ 177 w 177"/>
                  <a:gd name="T13" fmla="*/ 35 h 120"/>
                  <a:gd name="T14" fmla="*/ 175 w 177"/>
                  <a:gd name="T15" fmla="*/ 0 h 120"/>
                  <a:gd name="T16" fmla="*/ 174 w 177"/>
                  <a:gd name="T17" fmla="*/ 3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7"/>
                  <a:gd name="T28" fmla="*/ 0 h 120"/>
                  <a:gd name="T29" fmla="*/ 177 w 177"/>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7" h="120">
                    <a:moveTo>
                      <a:pt x="174" y="3"/>
                    </a:moveTo>
                    <a:lnTo>
                      <a:pt x="174" y="32"/>
                    </a:lnTo>
                    <a:lnTo>
                      <a:pt x="1" y="32"/>
                    </a:lnTo>
                    <a:lnTo>
                      <a:pt x="0" y="120"/>
                    </a:lnTo>
                    <a:lnTo>
                      <a:pt x="3" y="119"/>
                    </a:lnTo>
                    <a:lnTo>
                      <a:pt x="3" y="36"/>
                    </a:lnTo>
                    <a:lnTo>
                      <a:pt x="177" y="35"/>
                    </a:lnTo>
                    <a:lnTo>
                      <a:pt x="175" y="0"/>
                    </a:lnTo>
                    <a:lnTo>
                      <a:pt x="17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4" name="Freeform 2092"/>
              <p:cNvSpPr>
                <a:spLocks/>
              </p:cNvSpPr>
              <p:nvPr/>
            </p:nvSpPr>
            <p:spPr bwMode="auto">
              <a:xfrm>
                <a:off x="1679" y="2721"/>
                <a:ext cx="83" cy="17"/>
              </a:xfrm>
              <a:custGeom>
                <a:avLst/>
                <a:gdLst>
                  <a:gd name="T0" fmla="*/ 0 w 166"/>
                  <a:gd name="T1" fmla="*/ 1 h 35"/>
                  <a:gd name="T2" fmla="*/ 164 w 166"/>
                  <a:gd name="T3" fmla="*/ 2 h 35"/>
                  <a:gd name="T4" fmla="*/ 164 w 166"/>
                  <a:gd name="T5" fmla="*/ 31 h 35"/>
                  <a:gd name="T6" fmla="*/ 166 w 166"/>
                  <a:gd name="T7" fmla="*/ 35 h 35"/>
                  <a:gd name="T8" fmla="*/ 165 w 166"/>
                  <a:gd name="T9" fmla="*/ 0 h 35"/>
                  <a:gd name="T10" fmla="*/ 3 w 166"/>
                  <a:gd name="T11" fmla="*/ 0 h 35"/>
                  <a:gd name="T12" fmla="*/ 0 w 166"/>
                  <a:gd name="T13" fmla="*/ 1 h 35"/>
                  <a:gd name="T14" fmla="*/ 0 60000 65536"/>
                  <a:gd name="T15" fmla="*/ 0 60000 65536"/>
                  <a:gd name="T16" fmla="*/ 0 60000 65536"/>
                  <a:gd name="T17" fmla="*/ 0 60000 65536"/>
                  <a:gd name="T18" fmla="*/ 0 60000 65536"/>
                  <a:gd name="T19" fmla="*/ 0 60000 65536"/>
                  <a:gd name="T20" fmla="*/ 0 60000 65536"/>
                  <a:gd name="T21" fmla="*/ 0 w 166"/>
                  <a:gd name="T22" fmla="*/ 0 h 35"/>
                  <a:gd name="T23" fmla="*/ 166 w 166"/>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35">
                    <a:moveTo>
                      <a:pt x="0" y="1"/>
                    </a:moveTo>
                    <a:lnTo>
                      <a:pt x="164" y="2"/>
                    </a:lnTo>
                    <a:lnTo>
                      <a:pt x="164" y="31"/>
                    </a:lnTo>
                    <a:lnTo>
                      <a:pt x="166" y="35"/>
                    </a:lnTo>
                    <a:lnTo>
                      <a:pt x="165" y="0"/>
                    </a:lnTo>
                    <a:lnTo>
                      <a:pt x="3"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5" name="Freeform 2093"/>
              <p:cNvSpPr>
                <a:spLocks/>
              </p:cNvSpPr>
              <p:nvPr/>
            </p:nvSpPr>
            <p:spPr bwMode="auto">
              <a:xfrm>
                <a:off x="1679" y="2737"/>
                <a:ext cx="83" cy="49"/>
              </a:xfrm>
              <a:custGeom>
                <a:avLst/>
                <a:gdLst>
                  <a:gd name="T0" fmla="*/ 164 w 166"/>
                  <a:gd name="T1" fmla="*/ 0 h 98"/>
                  <a:gd name="T2" fmla="*/ 1 w 166"/>
                  <a:gd name="T3" fmla="*/ 0 h 98"/>
                  <a:gd name="T4" fmla="*/ 0 w 166"/>
                  <a:gd name="T5" fmla="*/ 98 h 98"/>
                  <a:gd name="T6" fmla="*/ 3 w 166"/>
                  <a:gd name="T7" fmla="*/ 97 h 98"/>
                  <a:gd name="T8" fmla="*/ 3 w 166"/>
                  <a:gd name="T9" fmla="*/ 5 h 98"/>
                  <a:gd name="T10" fmla="*/ 166 w 166"/>
                  <a:gd name="T11" fmla="*/ 4 h 98"/>
                  <a:gd name="T12" fmla="*/ 164 w 166"/>
                  <a:gd name="T13" fmla="*/ 0 h 98"/>
                  <a:gd name="T14" fmla="*/ 0 60000 65536"/>
                  <a:gd name="T15" fmla="*/ 0 60000 65536"/>
                  <a:gd name="T16" fmla="*/ 0 60000 65536"/>
                  <a:gd name="T17" fmla="*/ 0 60000 65536"/>
                  <a:gd name="T18" fmla="*/ 0 60000 65536"/>
                  <a:gd name="T19" fmla="*/ 0 60000 65536"/>
                  <a:gd name="T20" fmla="*/ 0 60000 65536"/>
                  <a:gd name="T21" fmla="*/ 0 w 166"/>
                  <a:gd name="T22" fmla="*/ 0 h 98"/>
                  <a:gd name="T23" fmla="*/ 166 w 166"/>
                  <a:gd name="T24" fmla="*/ 98 h 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98">
                    <a:moveTo>
                      <a:pt x="164" y="0"/>
                    </a:moveTo>
                    <a:lnTo>
                      <a:pt x="1" y="0"/>
                    </a:lnTo>
                    <a:lnTo>
                      <a:pt x="0" y="98"/>
                    </a:lnTo>
                    <a:lnTo>
                      <a:pt x="3" y="97"/>
                    </a:lnTo>
                    <a:lnTo>
                      <a:pt x="3" y="5"/>
                    </a:lnTo>
                    <a:lnTo>
                      <a:pt x="166" y="4"/>
                    </a:lnTo>
                    <a:lnTo>
                      <a:pt x="16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6" name="Freeform 2094"/>
              <p:cNvSpPr>
                <a:spLocks/>
              </p:cNvSpPr>
              <p:nvPr/>
            </p:nvSpPr>
            <p:spPr bwMode="auto">
              <a:xfrm>
                <a:off x="1679" y="2785"/>
                <a:ext cx="92" cy="18"/>
              </a:xfrm>
              <a:custGeom>
                <a:avLst/>
                <a:gdLst>
                  <a:gd name="T0" fmla="*/ 0 w 183"/>
                  <a:gd name="T1" fmla="*/ 1 h 36"/>
                  <a:gd name="T2" fmla="*/ 181 w 183"/>
                  <a:gd name="T3" fmla="*/ 2 h 36"/>
                  <a:gd name="T4" fmla="*/ 181 w 183"/>
                  <a:gd name="T5" fmla="*/ 32 h 36"/>
                  <a:gd name="T6" fmla="*/ 183 w 183"/>
                  <a:gd name="T7" fmla="*/ 36 h 36"/>
                  <a:gd name="T8" fmla="*/ 182 w 183"/>
                  <a:gd name="T9" fmla="*/ 0 h 36"/>
                  <a:gd name="T10" fmla="*/ 3 w 183"/>
                  <a:gd name="T11" fmla="*/ 0 h 36"/>
                  <a:gd name="T12" fmla="*/ 0 w 183"/>
                  <a:gd name="T13" fmla="*/ 1 h 36"/>
                  <a:gd name="T14" fmla="*/ 0 60000 65536"/>
                  <a:gd name="T15" fmla="*/ 0 60000 65536"/>
                  <a:gd name="T16" fmla="*/ 0 60000 65536"/>
                  <a:gd name="T17" fmla="*/ 0 60000 65536"/>
                  <a:gd name="T18" fmla="*/ 0 60000 65536"/>
                  <a:gd name="T19" fmla="*/ 0 60000 65536"/>
                  <a:gd name="T20" fmla="*/ 0 60000 65536"/>
                  <a:gd name="T21" fmla="*/ 0 w 183"/>
                  <a:gd name="T22" fmla="*/ 0 h 36"/>
                  <a:gd name="T23" fmla="*/ 183 w 1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3" h="36">
                    <a:moveTo>
                      <a:pt x="0" y="1"/>
                    </a:moveTo>
                    <a:lnTo>
                      <a:pt x="181" y="2"/>
                    </a:lnTo>
                    <a:lnTo>
                      <a:pt x="181" y="32"/>
                    </a:lnTo>
                    <a:lnTo>
                      <a:pt x="183" y="36"/>
                    </a:lnTo>
                    <a:lnTo>
                      <a:pt x="182" y="0"/>
                    </a:lnTo>
                    <a:lnTo>
                      <a:pt x="3"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7" name="Freeform 2095"/>
              <p:cNvSpPr>
                <a:spLocks/>
              </p:cNvSpPr>
              <p:nvPr/>
            </p:nvSpPr>
            <p:spPr bwMode="auto">
              <a:xfrm>
                <a:off x="1660" y="2801"/>
                <a:ext cx="111" cy="2"/>
              </a:xfrm>
              <a:custGeom>
                <a:avLst/>
                <a:gdLst>
                  <a:gd name="T0" fmla="*/ 220 w 222"/>
                  <a:gd name="T1" fmla="*/ 0 h 5"/>
                  <a:gd name="T2" fmla="*/ 2 w 222"/>
                  <a:gd name="T3" fmla="*/ 0 h 5"/>
                  <a:gd name="T4" fmla="*/ 0 w 222"/>
                  <a:gd name="T5" fmla="*/ 3 h 5"/>
                  <a:gd name="T6" fmla="*/ 1 w 222"/>
                  <a:gd name="T7" fmla="*/ 5 h 5"/>
                  <a:gd name="T8" fmla="*/ 222 w 222"/>
                  <a:gd name="T9" fmla="*/ 4 h 5"/>
                  <a:gd name="T10" fmla="*/ 220 w 222"/>
                  <a:gd name="T11" fmla="*/ 0 h 5"/>
                  <a:gd name="T12" fmla="*/ 0 60000 65536"/>
                  <a:gd name="T13" fmla="*/ 0 60000 65536"/>
                  <a:gd name="T14" fmla="*/ 0 60000 65536"/>
                  <a:gd name="T15" fmla="*/ 0 60000 65536"/>
                  <a:gd name="T16" fmla="*/ 0 60000 65536"/>
                  <a:gd name="T17" fmla="*/ 0 60000 65536"/>
                  <a:gd name="T18" fmla="*/ 0 w 222"/>
                  <a:gd name="T19" fmla="*/ 0 h 5"/>
                  <a:gd name="T20" fmla="*/ 222 w 22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22" h="5">
                    <a:moveTo>
                      <a:pt x="220" y="0"/>
                    </a:moveTo>
                    <a:lnTo>
                      <a:pt x="2" y="0"/>
                    </a:lnTo>
                    <a:lnTo>
                      <a:pt x="0" y="3"/>
                    </a:lnTo>
                    <a:lnTo>
                      <a:pt x="1" y="5"/>
                    </a:lnTo>
                    <a:lnTo>
                      <a:pt x="222" y="4"/>
                    </a:lnTo>
                    <a:lnTo>
                      <a:pt x="2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8" name="Freeform 2096"/>
              <p:cNvSpPr>
                <a:spLocks/>
              </p:cNvSpPr>
              <p:nvPr/>
            </p:nvSpPr>
            <p:spPr bwMode="auto">
              <a:xfrm>
                <a:off x="1798" y="2662"/>
                <a:ext cx="100" cy="140"/>
              </a:xfrm>
              <a:custGeom>
                <a:avLst/>
                <a:gdLst>
                  <a:gd name="T0" fmla="*/ 0 w 199"/>
                  <a:gd name="T1" fmla="*/ 280 h 280"/>
                  <a:gd name="T2" fmla="*/ 0 w 199"/>
                  <a:gd name="T3" fmla="*/ 0 h 280"/>
                  <a:gd name="T4" fmla="*/ 199 w 199"/>
                  <a:gd name="T5" fmla="*/ 0 h 280"/>
                  <a:gd name="T6" fmla="*/ 199 w 199"/>
                  <a:gd name="T7" fmla="*/ 32 h 280"/>
                  <a:gd name="T8" fmla="*/ 39 w 199"/>
                  <a:gd name="T9" fmla="*/ 32 h 280"/>
                  <a:gd name="T10" fmla="*/ 39 w 199"/>
                  <a:gd name="T11" fmla="*/ 119 h 280"/>
                  <a:gd name="T12" fmla="*/ 178 w 199"/>
                  <a:gd name="T13" fmla="*/ 119 h 280"/>
                  <a:gd name="T14" fmla="*/ 178 w 199"/>
                  <a:gd name="T15" fmla="*/ 152 h 280"/>
                  <a:gd name="T16" fmla="*/ 39 w 199"/>
                  <a:gd name="T17" fmla="*/ 152 h 280"/>
                  <a:gd name="T18" fmla="*/ 39 w 199"/>
                  <a:gd name="T19" fmla="*/ 280 h 280"/>
                  <a:gd name="T20" fmla="*/ 0 w 199"/>
                  <a:gd name="T21" fmla="*/ 280 h 280"/>
                  <a:gd name="T22" fmla="*/ 0 w 199"/>
                  <a:gd name="T23" fmla="*/ 280 h 2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280"/>
                  <a:gd name="T38" fmla="*/ 199 w 199"/>
                  <a:gd name="T39" fmla="*/ 280 h 2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280">
                    <a:moveTo>
                      <a:pt x="0" y="280"/>
                    </a:moveTo>
                    <a:lnTo>
                      <a:pt x="0" y="0"/>
                    </a:lnTo>
                    <a:lnTo>
                      <a:pt x="199" y="0"/>
                    </a:lnTo>
                    <a:lnTo>
                      <a:pt x="199" y="32"/>
                    </a:lnTo>
                    <a:lnTo>
                      <a:pt x="39" y="32"/>
                    </a:lnTo>
                    <a:lnTo>
                      <a:pt x="39" y="119"/>
                    </a:lnTo>
                    <a:lnTo>
                      <a:pt x="178" y="119"/>
                    </a:lnTo>
                    <a:lnTo>
                      <a:pt x="178" y="152"/>
                    </a:lnTo>
                    <a:lnTo>
                      <a:pt x="39" y="152"/>
                    </a:lnTo>
                    <a:lnTo>
                      <a:pt x="39"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09" name="Freeform 2097"/>
              <p:cNvSpPr>
                <a:spLocks/>
              </p:cNvSpPr>
              <p:nvPr/>
            </p:nvSpPr>
            <p:spPr bwMode="auto">
              <a:xfrm>
                <a:off x="1798" y="2662"/>
                <a:ext cx="100" cy="140"/>
              </a:xfrm>
              <a:custGeom>
                <a:avLst/>
                <a:gdLst>
                  <a:gd name="T0" fmla="*/ 0 w 199"/>
                  <a:gd name="T1" fmla="*/ 280 h 280"/>
                  <a:gd name="T2" fmla="*/ 0 w 199"/>
                  <a:gd name="T3" fmla="*/ 0 h 280"/>
                  <a:gd name="T4" fmla="*/ 199 w 199"/>
                  <a:gd name="T5" fmla="*/ 0 h 280"/>
                  <a:gd name="T6" fmla="*/ 199 w 199"/>
                  <a:gd name="T7" fmla="*/ 32 h 280"/>
                  <a:gd name="T8" fmla="*/ 39 w 199"/>
                  <a:gd name="T9" fmla="*/ 32 h 280"/>
                  <a:gd name="T10" fmla="*/ 39 w 199"/>
                  <a:gd name="T11" fmla="*/ 119 h 280"/>
                  <a:gd name="T12" fmla="*/ 178 w 199"/>
                  <a:gd name="T13" fmla="*/ 119 h 280"/>
                  <a:gd name="T14" fmla="*/ 178 w 199"/>
                  <a:gd name="T15" fmla="*/ 152 h 280"/>
                  <a:gd name="T16" fmla="*/ 39 w 199"/>
                  <a:gd name="T17" fmla="*/ 152 h 280"/>
                  <a:gd name="T18" fmla="*/ 39 w 199"/>
                  <a:gd name="T19" fmla="*/ 280 h 280"/>
                  <a:gd name="T20" fmla="*/ 0 w 199"/>
                  <a:gd name="T21" fmla="*/ 280 h 280"/>
                  <a:gd name="T22" fmla="*/ 0 w 199"/>
                  <a:gd name="T23" fmla="*/ 280 h 2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280"/>
                  <a:gd name="T38" fmla="*/ 199 w 199"/>
                  <a:gd name="T39" fmla="*/ 280 h 2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280">
                    <a:moveTo>
                      <a:pt x="0" y="280"/>
                    </a:moveTo>
                    <a:lnTo>
                      <a:pt x="0" y="0"/>
                    </a:lnTo>
                    <a:lnTo>
                      <a:pt x="199" y="0"/>
                    </a:lnTo>
                    <a:lnTo>
                      <a:pt x="199" y="32"/>
                    </a:lnTo>
                    <a:lnTo>
                      <a:pt x="39" y="32"/>
                    </a:lnTo>
                    <a:lnTo>
                      <a:pt x="39" y="119"/>
                    </a:lnTo>
                    <a:lnTo>
                      <a:pt x="178" y="119"/>
                    </a:lnTo>
                    <a:lnTo>
                      <a:pt x="178" y="152"/>
                    </a:lnTo>
                    <a:lnTo>
                      <a:pt x="39" y="152"/>
                    </a:lnTo>
                    <a:lnTo>
                      <a:pt x="39"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010" name="Freeform 2098"/>
              <p:cNvSpPr>
                <a:spLocks/>
              </p:cNvSpPr>
              <p:nvPr/>
            </p:nvSpPr>
            <p:spPr bwMode="auto">
              <a:xfrm>
                <a:off x="1798" y="2662"/>
                <a:ext cx="100" cy="140"/>
              </a:xfrm>
              <a:custGeom>
                <a:avLst/>
                <a:gdLst>
                  <a:gd name="T0" fmla="*/ 0 w 200"/>
                  <a:gd name="T1" fmla="*/ 282 h 282"/>
                  <a:gd name="T2" fmla="*/ 2 w 200"/>
                  <a:gd name="T3" fmla="*/ 282 h 282"/>
                  <a:gd name="T4" fmla="*/ 2 w 200"/>
                  <a:gd name="T5" fmla="*/ 3 h 282"/>
                  <a:gd name="T6" fmla="*/ 199 w 200"/>
                  <a:gd name="T7" fmla="*/ 3 h 282"/>
                  <a:gd name="T8" fmla="*/ 200 w 200"/>
                  <a:gd name="T9" fmla="*/ 0 h 282"/>
                  <a:gd name="T10" fmla="*/ 0 w 200"/>
                  <a:gd name="T11" fmla="*/ 2 h 282"/>
                  <a:gd name="T12" fmla="*/ 0 w 200"/>
                  <a:gd name="T13" fmla="*/ 282 h 282"/>
                  <a:gd name="T14" fmla="*/ 0 60000 65536"/>
                  <a:gd name="T15" fmla="*/ 0 60000 65536"/>
                  <a:gd name="T16" fmla="*/ 0 60000 65536"/>
                  <a:gd name="T17" fmla="*/ 0 60000 65536"/>
                  <a:gd name="T18" fmla="*/ 0 60000 65536"/>
                  <a:gd name="T19" fmla="*/ 0 60000 65536"/>
                  <a:gd name="T20" fmla="*/ 0 60000 65536"/>
                  <a:gd name="T21" fmla="*/ 0 w 200"/>
                  <a:gd name="T22" fmla="*/ 0 h 282"/>
                  <a:gd name="T23" fmla="*/ 200 w 200"/>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 h="282">
                    <a:moveTo>
                      <a:pt x="0" y="282"/>
                    </a:moveTo>
                    <a:lnTo>
                      <a:pt x="2" y="282"/>
                    </a:lnTo>
                    <a:lnTo>
                      <a:pt x="2" y="3"/>
                    </a:lnTo>
                    <a:lnTo>
                      <a:pt x="199" y="3"/>
                    </a:lnTo>
                    <a:lnTo>
                      <a:pt x="200"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1" name="Freeform 2099"/>
              <p:cNvSpPr>
                <a:spLocks/>
              </p:cNvSpPr>
              <p:nvPr/>
            </p:nvSpPr>
            <p:spPr bwMode="auto">
              <a:xfrm>
                <a:off x="1817" y="2662"/>
                <a:ext cx="82" cy="60"/>
              </a:xfrm>
              <a:custGeom>
                <a:avLst/>
                <a:gdLst>
                  <a:gd name="T0" fmla="*/ 160 w 162"/>
                  <a:gd name="T1" fmla="*/ 3 h 121"/>
                  <a:gd name="T2" fmla="*/ 160 w 162"/>
                  <a:gd name="T3" fmla="*/ 32 h 121"/>
                  <a:gd name="T4" fmla="*/ 1 w 162"/>
                  <a:gd name="T5" fmla="*/ 32 h 121"/>
                  <a:gd name="T6" fmla="*/ 0 w 162"/>
                  <a:gd name="T7" fmla="*/ 121 h 121"/>
                  <a:gd name="T8" fmla="*/ 2 w 162"/>
                  <a:gd name="T9" fmla="*/ 120 h 121"/>
                  <a:gd name="T10" fmla="*/ 2 w 162"/>
                  <a:gd name="T11" fmla="*/ 36 h 121"/>
                  <a:gd name="T12" fmla="*/ 162 w 162"/>
                  <a:gd name="T13" fmla="*/ 35 h 121"/>
                  <a:gd name="T14" fmla="*/ 161 w 162"/>
                  <a:gd name="T15" fmla="*/ 0 h 121"/>
                  <a:gd name="T16" fmla="*/ 160 w 162"/>
                  <a:gd name="T17" fmla="*/ 3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2"/>
                  <a:gd name="T28" fmla="*/ 0 h 121"/>
                  <a:gd name="T29" fmla="*/ 162 w 162"/>
                  <a:gd name="T30" fmla="*/ 121 h 1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2" h="121">
                    <a:moveTo>
                      <a:pt x="160" y="3"/>
                    </a:moveTo>
                    <a:lnTo>
                      <a:pt x="160" y="32"/>
                    </a:lnTo>
                    <a:lnTo>
                      <a:pt x="1" y="32"/>
                    </a:lnTo>
                    <a:lnTo>
                      <a:pt x="0" y="121"/>
                    </a:lnTo>
                    <a:lnTo>
                      <a:pt x="2" y="120"/>
                    </a:lnTo>
                    <a:lnTo>
                      <a:pt x="2" y="36"/>
                    </a:lnTo>
                    <a:lnTo>
                      <a:pt x="162" y="35"/>
                    </a:lnTo>
                    <a:lnTo>
                      <a:pt x="161" y="0"/>
                    </a:lnTo>
                    <a:lnTo>
                      <a:pt x="16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2" name="Freeform 2100"/>
              <p:cNvSpPr>
                <a:spLocks/>
              </p:cNvSpPr>
              <p:nvPr/>
            </p:nvSpPr>
            <p:spPr bwMode="auto">
              <a:xfrm>
                <a:off x="1817" y="2722"/>
                <a:ext cx="71" cy="17"/>
              </a:xfrm>
              <a:custGeom>
                <a:avLst/>
                <a:gdLst>
                  <a:gd name="T0" fmla="*/ 0 w 142"/>
                  <a:gd name="T1" fmla="*/ 1 h 35"/>
                  <a:gd name="T2" fmla="*/ 139 w 142"/>
                  <a:gd name="T3" fmla="*/ 3 h 35"/>
                  <a:gd name="T4" fmla="*/ 139 w 142"/>
                  <a:gd name="T5" fmla="*/ 31 h 35"/>
                  <a:gd name="T6" fmla="*/ 142 w 142"/>
                  <a:gd name="T7" fmla="*/ 35 h 35"/>
                  <a:gd name="T8" fmla="*/ 140 w 142"/>
                  <a:gd name="T9" fmla="*/ 0 h 35"/>
                  <a:gd name="T10" fmla="*/ 2 w 142"/>
                  <a:gd name="T11" fmla="*/ 0 h 35"/>
                  <a:gd name="T12" fmla="*/ 0 w 142"/>
                  <a:gd name="T13" fmla="*/ 1 h 35"/>
                  <a:gd name="T14" fmla="*/ 0 60000 65536"/>
                  <a:gd name="T15" fmla="*/ 0 60000 65536"/>
                  <a:gd name="T16" fmla="*/ 0 60000 65536"/>
                  <a:gd name="T17" fmla="*/ 0 60000 65536"/>
                  <a:gd name="T18" fmla="*/ 0 60000 65536"/>
                  <a:gd name="T19" fmla="*/ 0 60000 65536"/>
                  <a:gd name="T20" fmla="*/ 0 60000 65536"/>
                  <a:gd name="T21" fmla="*/ 0 w 142"/>
                  <a:gd name="T22" fmla="*/ 0 h 35"/>
                  <a:gd name="T23" fmla="*/ 142 w 14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 h="35">
                    <a:moveTo>
                      <a:pt x="0" y="1"/>
                    </a:moveTo>
                    <a:lnTo>
                      <a:pt x="139" y="3"/>
                    </a:lnTo>
                    <a:lnTo>
                      <a:pt x="139" y="31"/>
                    </a:lnTo>
                    <a:lnTo>
                      <a:pt x="142" y="35"/>
                    </a:lnTo>
                    <a:lnTo>
                      <a:pt x="140" y="0"/>
                    </a:lnTo>
                    <a:lnTo>
                      <a:pt x="2"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3" name="Freeform 2101"/>
              <p:cNvSpPr>
                <a:spLocks/>
              </p:cNvSpPr>
              <p:nvPr/>
            </p:nvSpPr>
            <p:spPr bwMode="auto">
              <a:xfrm>
                <a:off x="1798" y="2737"/>
                <a:ext cx="90" cy="66"/>
              </a:xfrm>
              <a:custGeom>
                <a:avLst/>
                <a:gdLst>
                  <a:gd name="T0" fmla="*/ 178 w 181"/>
                  <a:gd name="T1" fmla="*/ 0 h 133"/>
                  <a:gd name="T2" fmla="*/ 40 w 181"/>
                  <a:gd name="T3" fmla="*/ 0 h 133"/>
                  <a:gd name="T4" fmla="*/ 39 w 181"/>
                  <a:gd name="T5" fmla="*/ 128 h 133"/>
                  <a:gd name="T6" fmla="*/ 2 w 181"/>
                  <a:gd name="T7" fmla="*/ 128 h 133"/>
                  <a:gd name="T8" fmla="*/ 0 w 181"/>
                  <a:gd name="T9" fmla="*/ 131 h 133"/>
                  <a:gd name="T10" fmla="*/ 1 w 181"/>
                  <a:gd name="T11" fmla="*/ 133 h 133"/>
                  <a:gd name="T12" fmla="*/ 41 w 181"/>
                  <a:gd name="T13" fmla="*/ 132 h 133"/>
                  <a:gd name="T14" fmla="*/ 41 w 181"/>
                  <a:gd name="T15" fmla="*/ 5 h 133"/>
                  <a:gd name="T16" fmla="*/ 181 w 181"/>
                  <a:gd name="T17" fmla="*/ 4 h 133"/>
                  <a:gd name="T18" fmla="*/ 178 w 181"/>
                  <a:gd name="T19" fmla="*/ 0 h 1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1"/>
                  <a:gd name="T31" fmla="*/ 0 h 133"/>
                  <a:gd name="T32" fmla="*/ 181 w 181"/>
                  <a:gd name="T33" fmla="*/ 133 h 1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1" h="133">
                    <a:moveTo>
                      <a:pt x="178" y="0"/>
                    </a:moveTo>
                    <a:lnTo>
                      <a:pt x="40" y="0"/>
                    </a:lnTo>
                    <a:lnTo>
                      <a:pt x="39" y="128"/>
                    </a:lnTo>
                    <a:lnTo>
                      <a:pt x="2" y="128"/>
                    </a:lnTo>
                    <a:lnTo>
                      <a:pt x="0" y="131"/>
                    </a:lnTo>
                    <a:lnTo>
                      <a:pt x="1" y="133"/>
                    </a:lnTo>
                    <a:lnTo>
                      <a:pt x="41" y="132"/>
                    </a:lnTo>
                    <a:lnTo>
                      <a:pt x="41" y="5"/>
                    </a:lnTo>
                    <a:lnTo>
                      <a:pt x="181" y="4"/>
                    </a:lnTo>
                    <a:lnTo>
                      <a:pt x="17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4" name="Freeform 2102"/>
              <p:cNvSpPr>
                <a:spLocks/>
              </p:cNvSpPr>
              <p:nvPr/>
            </p:nvSpPr>
            <p:spPr bwMode="auto">
              <a:xfrm>
                <a:off x="1923" y="2662"/>
                <a:ext cx="92" cy="140"/>
              </a:xfrm>
              <a:custGeom>
                <a:avLst/>
                <a:gdLst>
                  <a:gd name="T0" fmla="*/ 0 w 184"/>
                  <a:gd name="T1" fmla="*/ 280 h 280"/>
                  <a:gd name="T2" fmla="*/ 0 w 184"/>
                  <a:gd name="T3" fmla="*/ 0 h 280"/>
                  <a:gd name="T4" fmla="*/ 39 w 184"/>
                  <a:gd name="T5" fmla="*/ 0 h 280"/>
                  <a:gd name="T6" fmla="*/ 39 w 184"/>
                  <a:gd name="T7" fmla="*/ 246 h 280"/>
                  <a:gd name="T8" fmla="*/ 184 w 184"/>
                  <a:gd name="T9" fmla="*/ 246 h 280"/>
                  <a:gd name="T10" fmla="*/ 184 w 184"/>
                  <a:gd name="T11" fmla="*/ 280 h 280"/>
                  <a:gd name="T12" fmla="*/ 0 w 184"/>
                  <a:gd name="T13" fmla="*/ 280 h 280"/>
                  <a:gd name="T14" fmla="*/ 0 w 184"/>
                  <a:gd name="T15" fmla="*/ 280 h 280"/>
                  <a:gd name="T16" fmla="*/ 0 60000 65536"/>
                  <a:gd name="T17" fmla="*/ 0 60000 65536"/>
                  <a:gd name="T18" fmla="*/ 0 60000 65536"/>
                  <a:gd name="T19" fmla="*/ 0 60000 65536"/>
                  <a:gd name="T20" fmla="*/ 0 60000 65536"/>
                  <a:gd name="T21" fmla="*/ 0 60000 65536"/>
                  <a:gd name="T22" fmla="*/ 0 60000 65536"/>
                  <a:gd name="T23" fmla="*/ 0 60000 65536"/>
                  <a:gd name="T24" fmla="*/ 0 w 184"/>
                  <a:gd name="T25" fmla="*/ 0 h 280"/>
                  <a:gd name="T26" fmla="*/ 184 w 184"/>
                  <a:gd name="T27" fmla="*/ 280 h 2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4" h="280">
                    <a:moveTo>
                      <a:pt x="0" y="280"/>
                    </a:moveTo>
                    <a:lnTo>
                      <a:pt x="0" y="0"/>
                    </a:lnTo>
                    <a:lnTo>
                      <a:pt x="39" y="0"/>
                    </a:lnTo>
                    <a:lnTo>
                      <a:pt x="39" y="246"/>
                    </a:lnTo>
                    <a:lnTo>
                      <a:pt x="184" y="246"/>
                    </a:lnTo>
                    <a:lnTo>
                      <a:pt x="184"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5" name="Freeform 2103"/>
              <p:cNvSpPr>
                <a:spLocks/>
              </p:cNvSpPr>
              <p:nvPr/>
            </p:nvSpPr>
            <p:spPr bwMode="auto">
              <a:xfrm>
                <a:off x="1923" y="2662"/>
                <a:ext cx="92" cy="140"/>
              </a:xfrm>
              <a:custGeom>
                <a:avLst/>
                <a:gdLst>
                  <a:gd name="T0" fmla="*/ 0 w 184"/>
                  <a:gd name="T1" fmla="*/ 280 h 280"/>
                  <a:gd name="T2" fmla="*/ 0 w 184"/>
                  <a:gd name="T3" fmla="*/ 0 h 280"/>
                  <a:gd name="T4" fmla="*/ 39 w 184"/>
                  <a:gd name="T5" fmla="*/ 0 h 280"/>
                  <a:gd name="T6" fmla="*/ 39 w 184"/>
                  <a:gd name="T7" fmla="*/ 246 h 280"/>
                  <a:gd name="T8" fmla="*/ 184 w 184"/>
                  <a:gd name="T9" fmla="*/ 246 h 280"/>
                  <a:gd name="T10" fmla="*/ 184 w 184"/>
                  <a:gd name="T11" fmla="*/ 280 h 280"/>
                  <a:gd name="T12" fmla="*/ 0 w 184"/>
                  <a:gd name="T13" fmla="*/ 280 h 280"/>
                  <a:gd name="T14" fmla="*/ 0 w 184"/>
                  <a:gd name="T15" fmla="*/ 280 h 280"/>
                  <a:gd name="T16" fmla="*/ 0 60000 65536"/>
                  <a:gd name="T17" fmla="*/ 0 60000 65536"/>
                  <a:gd name="T18" fmla="*/ 0 60000 65536"/>
                  <a:gd name="T19" fmla="*/ 0 60000 65536"/>
                  <a:gd name="T20" fmla="*/ 0 60000 65536"/>
                  <a:gd name="T21" fmla="*/ 0 60000 65536"/>
                  <a:gd name="T22" fmla="*/ 0 60000 65536"/>
                  <a:gd name="T23" fmla="*/ 0 60000 65536"/>
                  <a:gd name="T24" fmla="*/ 0 w 184"/>
                  <a:gd name="T25" fmla="*/ 0 h 280"/>
                  <a:gd name="T26" fmla="*/ 184 w 184"/>
                  <a:gd name="T27" fmla="*/ 280 h 2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4" h="280">
                    <a:moveTo>
                      <a:pt x="0" y="280"/>
                    </a:moveTo>
                    <a:lnTo>
                      <a:pt x="0" y="0"/>
                    </a:lnTo>
                    <a:lnTo>
                      <a:pt x="39" y="0"/>
                    </a:lnTo>
                    <a:lnTo>
                      <a:pt x="39" y="246"/>
                    </a:lnTo>
                    <a:lnTo>
                      <a:pt x="184" y="246"/>
                    </a:lnTo>
                    <a:lnTo>
                      <a:pt x="184"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016" name="Freeform 2104"/>
              <p:cNvSpPr>
                <a:spLocks/>
              </p:cNvSpPr>
              <p:nvPr/>
            </p:nvSpPr>
            <p:spPr bwMode="auto">
              <a:xfrm>
                <a:off x="1922" y="2662"/>
                <a:ext cx="20" cy="140"/>
              </a:xfrm>
              <a:custGeom>
                <a:avLst/>
                <a:gdLst>
                  <a:gd name="T0" fmla="*/ 0 w 41"/>
                  <a:gd name="T1" fmla="*/ 282 h 282"/>
                  <a:gd name="T2" fmla="*/ 3 w 41"/>
                  <a:gd name="T3" fmla="*/ 282 h 282"/>
                  <a:gd name="T4" fmla="*/ 3 w 41"/>
                  <a:gd name="T5" fmla="*/ 3 h 282"/>
                  <a:gd name="T6" fmla="*/ 40 w 41"/>
                  <a:gd name="T7" fmla="*/ 3 h 282"/>
                  <a:gd name="T8" fmla="*/ 41 w 41"/>
                  <a:gd name="T9" fmla="*/ 0 h 282"/>
                  <a:gd name="T10" fmla="*/ 0 w 41"/>
                  <a:gd name="T11" fmla="*/ 2 h 282"/>
                  <a:gd name="T12" fmla="*/ 0 w 41"/>
                  <a:gd name="T13" fmla="*/ 282 h 282"/>
                  <a:gd name="T14" fmla="*/ 0 60000 65536"/>
                  <a:gd name="T15" fmla="*/ 0 60000 65536"/>
                  <a:gd name="T16" fmla="*/ 0 60000 65536"/>
                  <a:gd name="T17" fmla="*/ 0 60000 65536"/>
                  <a:gd name="T18" fmla="*/ 0 60000 65536"/>
                  <a:gd name="T19" fmla="*/ 0 60000 65536"/>
                  <a:gd name="T20" fmla="*/ 0 60000 65536"/>
                  <a:gd name="T21" fmla="*/ 0 w 41"/>
                  <a:gd name="T22" fmla="*/ 0 h 282"/>
                  <a:gd name="T23" fmla="*/ 41 w 41"/>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282">
                    <a:moveTo>
                      <a:pt x="0" y="282"/>
                    </a:moveTo>
                    <a:lnTo>
                      <a:pt x="3" y="282"/>
                    </a:lnTo>
                    <a:lnTo>
                      <a:pt x="3" y="3"/>
                    </a:lnTo>
                    <a:lnTo>
                      <a:pt x="40" y="3"/>
                    </a:lnTo>
                    <a:lnTo>
                      <a:pt x="41"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7" name="Freeform 2105"/>
              <p:cNvSpPr>
                <a:spLocks/>
              </p:cNvSpPr>
              <p:nvPr/>
            </p:nvSpPr>
            <p:spPr bwMode="auto">
              <a:xfrm>
                <a:off x="1942" y="2662"/>
                <a:ext cx="74" cy="141"/>
              </a:xfrm>
              <a:custGeom>
                <a:avLst/>
                <a:gdLst>
                  <a:gd name="T0" fmla="*/ 0 w 147"/>
                  <a:gd name="T1" fmla="*/ 3 h 283"/>
                  <a:gd name="T2" fmla="*/ 0 w 147"/>
                  <a:gd name="T3" fmla="*/ 248 h 283"/>
                  <a:gd name="T4" fmla="*/ 145 w 147"/>
                  <a:gd name="T5" fmla="*/ 249 h 283"/>
                  <a:gd name="T6" fmla="*/ 145 w 147"/>
                  <a:gd name="T7" fmla="*/ 279 h 283"/>
                  <a:gd name="T8" fmla="*/ 147 w 147"/>
                  <a:gd name="T9" fmla="*/ 283 h 283"/>
                  <a:gd name="T10" fmla="*/ 146 w 147"/>
                  <a:gd name="T11" fmla="*/ 247 h 283"/>
                  <a:gd name="T12" fmla="*/ 2 w 147"/>
                  <a:gd name="T13" fmla="*/ 247 h 283"/>
                  <a:gd name="T14" fmla="*/ 1 w 147"/>
                  <a:gd name="T15" fmla="*/ 0 h 283"/>
                  <a:gd name="T16" fmla="*/ 0 w 147"/>
                  <a:gd name="T17" fmla="*/ 3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
                  <a:gd name="T28" fmla="*/ 0 h 283"/>
                  <a:gd name="T29" fmla="*/ 147 w 147"/>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 h="283">
                    <a:moveTo>
                      <a:pt x="0" y="3"/>
                    </a:moveTo>
                    <a:lnTo>
                      <a:pt x="0" y="248"/>
                    </a:lnTo>
                    <a:lnTo>
                      <a:pt x="145" y="249"/>
                    </a:lnTo>
                    <a:lnTo>
                      <a:pt x="145" y="279"/>
                    </a:lnTo>
                    <a:lnTo>
                      <a:pt x="147" y="283"/>
                    </a:lnTo>
                    <a:lnTo>
                      <a:pt x="146" y="247"/>
                    </a:lnTo>
                    <a:lnTo>
                      <a:pt x="2" y="247"/>
                    </a:lnTo>
                    <a:lnTo>
                      <a:pt x="1"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8" name="Freeform 2106"/>
              <p:cNvSpPr>
                <a:spLocks/>
              </p:cNvSpPr>
              <p:nvPr/>
            </p:nvSpPr>
            <p:spPr bwMode="auto">
              <a:xfrm>
                <a:off x="1922" y="2801"/>
                <a:ext cx="94" cy="2"/>
              </a:xfrm>
              <a:custGeom>
                <a:avLst/>
                <a:gdLst>
                  <a:gd name="T0" fmla="*/ 185 w 187"/>
                  <a:gd name="T1" fmla="*/ 0 h 5"/>
                  <a:gd name="T2" fmla="*/ 3 w 187"/>
                  <a:gd name="T3" fmla="*/ 0 h 5"/>
                  <a:gd name="T4" fmla="*/ 0 w 187"/>
                  <a:gd name="T5" fmla="*/ 3 h 5"/>
                  <a:gd name="T6" fmla="*/ 2 w 187"/>
                  <a:gd name="T7" fmla="*/ 5 h 5"/>
                  <a:gd name="T8" fmla="*/ 187 w 187"/>
                  <a:gd name="T9" fmla="*/ 4 h 5"/>
                  <a:gd name="T10" fmla="*/ 185 w 187"/>
                  <a:gd name="T11" fmla="*/ 0 h 5"/>
                  <a:gd name="T12" fmla="*/ 0 60000 65536"/>
                  <a:gd name="T13" fmla="*/ 0 60000 65536"/>
                  <a:gd name="T14" fmla="*/ 0 60000 65536"/>
                  <a:gd name="T15" fmla="*/ 0 60000 65536"/>
                  <a:gd name="T16" fmla="*/ 0 60000 65536"/>
                  <a:gd name="T17" fmla="*/ 0 60000 65536"/>
                  <a:gd name="T18" fmla="*/ 0 w 187"/>
                  <a:gd name="T19" fmla="*/ 0 h 5"/>
                  <a:gd name="T20" fmla="*/ 187 w 187"/>
                  <a:gd name="T21" fmla="*/ 5 h 5"/>
                </a:gdLst>
                <a:ahLst/>
                <a:cxnLst>
                  <a:cxn ang="T12">
                    <a:pos x="T0" y="T1"/>
                  </a:cxn>
                  <a:cxn ang="T13">
                    <a:pos x="T2" y="T3"/>
                  </a:cxn>
                  <a:cxn ang="T14">
                    <a:pos x="T4" y="T5"/>
                  </a:cxn>
                  <a:cxn ang="T15">
                    <a:pos x="T6" y="T7"/>
                  </a:cxn>
                  <a:cxn ang="T16">
                    <a:pos x="T8" y="T9"/>
                  </a:cxn>
                  <a:cxn ang="T17">
                    <a:pos x="T10" y="T11"/>
                  </a:cxn>
                </a:cxnLst>
                <a:rect l="T18" t="T19" r="T20" b="T21"/>
                <a:pathLst>
                  <a:path w="187" h="5">
                    <a:moveTo>
                      <a:pt x="185" y="0"/>
                    </a:moveTo>
                    <a:lnTo>
                      <a:pt x="3" y="0"/>
                    </a:lnTo>
                    <a:lnTo>
                      <a:pt x="0" y="3"/>
                    </a:lnTo>
                    <a:lnTo>
                      <a:pt x="2" y="5"/>
                    </a:lnTo>
                    <a:lnTo>
                      <a:pt x="187" y="4"/>
                    </a:lnTo>
                    <a:lnTo>
                      <a:pt x="1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19" name="Freeform 2107"/>
              <p:cNvSpPr>
                <a:spLocks/>
              </p:cNvSpPr>
              <p:nvPr/>
            </p:nvSpPr>
            <p:spPr bwMode="auto">
              <a:xfrm>
                <a:off x="2039" y="2662"/>
                <a:ext cx="110" cy="140"/>
              </a:xfrm>
              <a:custGeom>
                <a:avLst/>
                <a:gdLst>
                  <a:gd name="T0" fmla="*/ 0 w 221"/>
                  <a:gd name="T1" fmla="*/ 280 h 280"/>
                  <a:gd name="T2" fmla="*/ 0 w 221"/>
                  <a:gd name="T3" fmla="*/ 0 h 280"/>
                  <a:gd name="T4" fmla="*/ 215 w 221"/>
                  <a:gd name="T5" fmla="*/ 0 h 280"/>
                  <a:gd name="T6" fmla="*/ 215 w 221"/>
                  <a:gd name="T7" fmla="*/ 32 h 280"/>
                  <a:gd name="T8" fmla="*/ 39 w 221"/>
                  <a:gd name="T9" fmla="*/ 32 h 280"/>
                  <a:gd name="T10" fmla="*/ 39 w 221"/>
                  <a:gd name="T11" fmla="*/ 118 h 280"/>
                  <a:gd name="T12" fmla="*/ 203 w 221"/>
                  <a:gd name="T13" fmla="*/ 118 h 280"/>
                  <a:gd name="T14" fmla="*/ 203 w 221"/>
                  <a:gd name="T15" fmla="*/ 151 h 280"/>
                  <a:gd name="T16" fmla="*/ 39 w 221"/>
                  <a:gd name="T17" fmla="*/ 151 h 280"/>
                  <a:gd name="T18" fmla="*/ 39 w 221"/>
                  <a:gd name="T19" fmla="*/ 246 h 280"/>
                  <a:gd name="T20" fmla="*/ 221 w 221"/>
                  <a:gd name="T21" fmla="*/ 246 h 280"/>
                  <a:gd name="T22" fmla="*/ 221 w 221"/>
                  <a:gd name="T23" fmla="*/ 280 h 280"/>
                  <a:gd name="T24" fmla="*/ 0 w 221"/>
                  <a:gd name="T25" fmla="*/ 280 h 280"/>
                  <a:gd name="T26" fmla="*/ 0 w 221"/>
                  <a:gd name="T27" fmla="*/ 280 h 2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1"/>
                  <a:gd name="T43" fmla="*/ 0 h 280"/>
                  <a:gd name="T44" fmla="*/ 221 w 221"/>
                  <a:gd name="T45" fmla="*/ 280 h 2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1" h="280">
                    <a:moveTo>
                      <a:pt x="0" y="280"/>
                    </a:moveTo>
                    <a:lnTo>
                      <a:pt x="0" y="0"/>
                    </a:lnTo>
                    <a:lnTo>
                      <a:pt x="215" y="0"/>
                    </a:lnTo>
                    <a:lnTo>
                      <a:pt x="215" y="32"/>
                    </a:lnTo>
                    <a:lnTo>
                      <a:pt x="39" y="32"/>
                    </a:lnTo>
                    <a:lnTo>
                      <a:pt x="39" y="118"/>
                    </a:lnTo>
                    <a:lnTo>
                      <a:pt x="203" y="118"/>
                    </a:lnTo>
                    <a:lnTo>
                      <a:pt x="203" y="151"/>
                    </a:lnTo>
                    <a:lnTo>
                      <a:pt x="39" y="151"/>
                    </a:lnTo>
                    <a:lnTo>
                      <a:pt x="39" y="246"/>
                    </a:lnTo>
                    <a:lnTo>
                      <a:pt x="221" y="246"/>
                    </a:lnTo>
                    <a:lnTo>
                      <a:pt x="221"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0" name="Freeform 2108"/>
              <p:cNvSpPr>
                <a:spLocks/>
              </p:cNvSpPr>
              <p:nvPr/>
            </p:nvSpPr>
            <p:spPr bwMode="auto">
              <a:xfrm>
                <a:off x="2039" y="2662"/>
                <a:ext cx="110" cy="140"/>
              </a:xfrm>
              <a:custGeom>
                <a:avLst/>
                <a:gdLst>
                  <a:gd name="T0" fmla="*/ 0 w 221"/>
                  <a:gd name="T1" fmla="*/ 280 h 280"/>
                  <a:gd name="T2" fmla="*/ 0 w 221"/>
                  <a:gd name="T3" fmla="*/ 0 h 280"/>
                  <a:gd name="T4" fmla="*/ 215 w 221"/>
                  <a:gd name="T5" fmla="*/ 0 h 280"/>
                  <a:gd name="T6" fmla="*/ 215 w 221"/>
                  <a:gd name="T7" fmla="*/ 32 h 280"/>
                  <a:gd name="T8" fmla="*/ 39 w 221"/>
                  <a:gd name="T9" fmla="*/ 32 h 280"/>
                  <a:gd name="T10" fmla="*/ 39 w 221"/>
                  <a:gd name="T11" fmla="*/ 118 h 280"/>
                  <a:gd name="T12" fmla="*/ 203 w 221"/>
                  <a:gd name="T13" fmla="*/ 118 h 280"/>
                  <a:gd name="T14" fmla="*/ 203 w 221"/>
                  <a:gd name="T15" fmla="*/ 151 h 280"/>
                  <a:gd name="T16" fmla="*/ 39 w 221"/>
                  <a:gd name="T17" fmla="*/ 151 h 280"/>
                  <a:gd name="T18" fmla="*/ 39 w 221"/>
                  <a:gd name="T19" fmla="*/ 246 h 280"/>
                  <a:gd name="T20" fmla="*/ 221 w 221"/>
                  <a:gd name="T21" fmla="*/ 246 h 280"/>
                  <a:gd name="T22" fmla="*/ 221 w 221"/>
                  <a:gd name="T23" fmla="*/ 280 h 280"/>
                  <a:gd name="T24" fmla="*/ 0 w 221"/>
                  <a:gd name="T25" fmla="*/ 280 h 280"/>
                  <a:gd name="T26" fmla="*/ 0 w 221"/>
                  <a:gd name="T27" fmla="*/ 280 h 2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1"/>
                  <a:gd name="T43" fmla="*/ 0 h 280"/>
                  <a:gd name="T44" fmla="*/ 221 w 221"/>
                  <a:gd name="T45" fmla="*/ 280 h 2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1" h="280">
                    <a:moveTo>
                      <a:pt x="0" y="280"/>
                    </a:moveTo>
                    <a:lnTo>
                      <a:pt x="0" y="0"/>
                    </a:lnTo>
                    <a:lnTo>
                      <a:pt x="215" y="0"/>
                    </a:lnTo>
                    <a:lnTo>
                      <a:pt x="215" y="32"/>
                    </a:lnTo>
                    <a:lnTo>
                      <a:pt x="39" y="32"/>
                    </a:lnTo>
                    <a:lnTo>
                      <a:pt x="39" y="118"/>
                    </a:lnTo>
                    <a:lnTo>
                      <a:pt x="203" y="118"/>
                    </a:lnTo>
                    <a:lnTo>
                      <a:pt x="203" y="151"/>
                    </a:lnTo>
                    <a:lnTo>
                      <a:pt x="39" y="151"/>
                    </a:lnTo>
                    <a:lnTo>
                      <a:pt x="39" y="246"/>
                    </a:lnTo>
                    <a:lnTo>
                      <a:pt x="221" y="246"/>
                    </a:lnTo>
                    <a:lnTo>
                      <a:pt x="221"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021" name="Freeform 2109"/>
              <p:cNvSpPr>
                <a:spLocks/>
              </p:cNvSpPr>
              <p:nvPr/>
            </p:nvSpPr>
            <p:spPr bwMode="auto">
              <a:xfrm>
                <a:off x="2038" y="2662"/>
                <a:ext cx="108" cy="140"/>
              </a:xfrm>
              <a:custGeom>
                <a:avLst/>
                <a:gdLst>
                  <a:gd name="T0" fmla="*/ 0 w 216"/>
                  <a:gd name="T1" fmla="*/ 282 h 282"/>
                  <a:gd name="T2" fmla="*/ 2 w 216"/>
                  <a:gd name="T3" fmla="*/ 282 h 282"/>
                  <a:gd name="T4" fmla="*/ 2 w 216"/>
                  <a:gd name="T5" fmla="*/ 3 h 282"/>
                  <a:gd name="T6" fmla="*/ 214 w 216"/>
                  <a:gd name="T7" fmla="*/ 3 h 282"/>
                  <a:gd name="T8" fmla="*/ 216 w 216"/>
                  <a:gd name="T9" fmla="*/ 0 h 282"/>
                  <a:gd name="T10" fmla="*/ 0 w 216"/>
                  <a:gd name="T11" fmla="*/ 2 h 282"/>
                  <a:gd name="T12" fmla="*/ 0 w 216"/>
                  <a:gd name="T13" fmla="*/ 282 h 282"/>
                  <a:gd name="T14" fmla="*/ 0 60000 65536"/>
                  <a:gd name="T15" fmla="*/ 0 60000 65536"/>
                  <a:gd name="T16" fmla="*/ 0 60000 65536"/>
                  <a:gd name="T17" fmla="*/ 0 60000 65536"/>
                  <a:gd name="T18" fmla="*/ 0 60000 65536"/>
                  <a:gd name="T19" fmla="*/ 0 60000 65536"/>
                  <a:gd name="T20" fmla="*/ 0 60000 65536"/>
                  <a:gd name="T21" fmla="*/ 0 w 216"/>
                  <a:gd name="T22" fmla="*/ 0 h 282"/>
                  <a:gd name="T23" fmla="*/ 216 w 216"/>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6" h="282">
                    <a:moveTo>
                      <a:pt x="0" y="282"/>
                    </a:moveTo>
                    <a:lnTo>
                      <a:pt x="2" y="282"/>
                    </a:lnTo>
                    <a:lnTo>
                      <a:pt x="2" y="3"/>
                    </a:lnTo>
                    <a:lnTo>
                      <a:pt x="214" y="3"/>
                    </a:lnTo>
                    <a:lnTo>
                      <a:pt x="216"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2" name="Freeform 2110"/>
              <p:cNvSpPr>
                <a:spLocks/>
              </p:cNvSpPr>
              <p:nvPr/>
            </p:nvSpPr>
            <p:spPr bwMode="auto">
              <a:xfrm>
                <a:off x="2058" y="2662"/>
                <a:ext cx="88" cy="60"/>
              </a:xfrm>
              <a:custGeom>
                <a:avLst/>
                <a:gdLst>
                  <a:gd name="T0" fmla="*/ 175 w 178"/>
                  <a:gd name="T1" fmla="*/ 3 h 120"/>
                  <a:gd name="T2" fmla="*/ 175 w 178"/>
                  <a:gd name="T3" fmla="*/ 32 h 120"/>
                  <a:gd name="T4" fmla="*/ 1 w 178"/>
                  <a:gd name="T5" fmla="*/ 32 h 120"/>
                  <a:gd name="T6" fmla="*/ 0 w 178"/>
                  <a:gd name="T7" fmla="*/ 120 h 120"/>
                  <a:gd name="T8" fmla="*/ 3 w 178"/>
                  <a:gd name="T9" fmla="*/ 119 h 120"/>
                  <a:gd name="T10" fmla="*/ 3 w 178"/>
                  <a:gd name="T11" fmla="*/ 36 h 120"/>
                  <a:gd name="T12" fmla="*/ 178 w 178"/>
                  <a:gd name="T13" fmla="*/ 35 h 120"/>
                  <a:gd name="T14" fmla="*/ 177 w 178"/>
                  <a:gd name="T15" fmla="*/ 0 h 120"/>
                  <a:gd name="T16" fmla="*/ 175 w 178"/>
                  <a:gd name="T17" fmla="*/ 3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8"/>
                  <a:gd name="T28" fmla="*/ 0 h 120"/>
                  <a:gd name="T29" fmla="*/ 178 w 178"/>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8" h="120">
                    <a:moveTo>
                      <a:pt x="175" y="3"/>
                    </a:moveTo>
                    <a:lnTo>
                      <a:pt x="175" y="32"/>
                    </a:lnTo>
                    <a:lnTo>
                      <a:pt x="1" y="32"/>
                    </a:lnTo>
                    <a:lnTo>
                      <a:pt x="0" y="120"/>
                    </a:lnTo>
                    <a:lnTo>
                      <a:pt x="3" y="119"/>
                    </a:lnTo>
                    <a:lnTo>
                      <a:pt x="3" y="36"/>
                    </a:lnTo>
                    <a:lnTo>
                      <a:pt x="178" y="35"/>
                    </a:lnTo>
                    <a:lnTo>
                      <a:pt x="177" y="0"/>
                    </a:lnTo>
                    <a:lnTo>
                      <a:pt x="17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3" name="Freeform 2111"/>
              <p:cNvSpPr>
                <a:spLocks/>
              </p:cNvSpPr>
              <p:nvPr/>
            </p:nvSpPr>
            <p:spPr bwMode="auto">
              <a:xfrm>
                <a:off x="2058" y="2721"/>
                <a:ext cx="83" cy="17"/>
              </a:xfrm>
              <a:custGeom>
                <a:avLst/>
                <a:gdLst>
                  <a:gd name="T0" fmla="*/ 0 w 166"/>
                  <a:gd name="T1" fmla="*/ 1 h 35"/>
                  <a:gd name="T2" fmla="*/ 164 w 166"/>
                  <a:gd name="T3" fmla="*/ 2 h 35"/>
                  <a:gd name="T4" fmla="*/ 164 w 166"/>
                  <a:gd name="T5" fmla="*/ 31 h 35"/>
                  <a:gd name="T6" fmla="*/ 166 w 166"/>
                  <a:gd name="T7" fmla="*/ 35 h 35"/>
                  <a:gd name="T8" fmla="*/ 165 w 166"/>
                  <a:gd name="T9" fmla="*/ 0 h 35"/>
                  <a:gd name="T10" fmla="*/ 3 w 166"/>
                  <a:gd name="T11" fmla="*/ 0 h 35"/>
                  <a:gd name="T12" fmla="*/ 0 w 166"/>
                  <a:gd name="T13" fmla="*/ 1 h 35"/>
                  <a:gd name="T14" fmla="*/ 0 60000 65536"/>
                  <a:gd name="T15" fmla="*/ 0 60000 65536"/>
                  <a:gd name="T16" fmla="*/ 0 60000 65536"/>
                  <a:gd name="T17" fmla="*/ 0 60000 65536"/>
                  <a:gd name="T18" fmla="*/ 0 60000 65536"/>
                  <a:gd name="T19" fmla="*/ 0 60000 65536"/>
                  <a:gd name="T20" fmla="*/ 0 60000 65536"/>
                  <a:gd name="T21" fmla="*/ 0 w 166"/>
                  <a:gd name="T22" fmla="*/ 0 h 35"/>
                  <a:gd name="T23" fmla="*/ 166 w 166"/>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35">
                    <a:moveTo>
                      <a:pt x="0" y="1"/>
                    </a:moveTo>
                    <a:lnTo>
                      <a:pt x="164" y="2"/>
                    </a:lnTo>
                    <a:lnTo>
                      <a:pt x="164" y="31"/>
                    </a:lnTo>
                    <a:lnTo>
                      <a:pt x="166" y="35"/>
                    </a:lnTo>
                    <a:lnTo>
                      <a:pt x="165" y="0"/>
                    </a:lnTo>
                    <a:lnTo>
                      <a:pt x="3"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4" name="Freeform 2112"/>
              <p:cNvSpPr>
                <a:spLocks/>
              </p:cNvSpPr>
              <p:nvPr/>
            </p:nvSpPr>
            <p:spPr bwMode="auto">
              <a:xfrm>
                <a:off x="2058" y="2737"/>
                <a:ext cx="83" cy="49"/>
              </a:xfrm>
              <a:custGeom>
                <a:avLst/>
                <a:gdLst>
                  <a:gd name="T0" fmla="*/ 164 w 166"/>
                  <a:gd name="T1" fmla="*/ 0 h 98"/>
                  <a:gd name="T2" fmla="*/ 1 w 166"/>
                  <a:gd name="T3" fmla="*/ 0 h 98"/>
                  <a:gd name="T4" fmla="*/ 0 w 166"/>
                  <a:gd name="T5" fmla="*/ 98 h 98"/>
                  <a:gd name="T6" fmla="*/ 3 w 166"/>
                  <a:gd name="T7" fmla="*/ 97 h 98"/>
                  <a:gd name="T8" fmla="*/ 3 w 166"/>
                  <a:gd name="T9" fmla="*/ 5 h 98"/>
                  <a:gd name="T10" fmla="*/ 166 w 166"/>
                  <a:gd name="T11" fmla="*/ 4 h 98"/>
                  <a:gd name="T12" fmla="*/ 164 w 166"/>
                  <a:gd name="T13" fmla="*/ 0 h 98"/>
                  <a:gd name="T14" fmla="*/ 0 60000 65536"/>
                  <a:gd name="T15" fmla="*/ 0 60000 65536"/>
                  <a:gd name="T16" fmla="*/ 0 60000 65536"/>
                  <a:gd name="T17" fmla="*/ 0 60000 65536"/>
                  <a:gd name="T18" fmla="*/ 0 60000 65536"/>
                  <a:gd name="T19" fmla="*/ 0 60000 65536"/>
                  <a:gd name="T20" fmla="*/ 0 60000 65536"/>
                  <a:gd name="T21" fmla="*/ 0 w 166"/>
                  <a:gd name="T22" fmla="*/ 0 h 98"/>
                  <a:gd name="T23" fmla="*/ 166 w 166"/>
                  <a:gd name="T24" fmla="*/ 98 h 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98">
                    <a:moveTo>
                      <a:pt x="164" y="0"/>
                    </a:moveTo>
                    <a:lnTo>
                      <a:pt x="1" y="0"/>
                    </a:lnTo>
                    <a:lnTo>
                      <a:pt x="0" y="98"/>
                    </a:lnTo>
                    <a:lnTo>
                      <a:pt x="3" y="97"/>
                    </a:lnTo>
                    <a:lnTo>
                      <a:pt x="3" y="5"/>
                    </a:lnTo>
                    <a:lnTo>
                      <a:pt x="166" y="4"/>
                    </a:lnTo>
                    <a:lnTo>
                      <a:pt x="16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5" name="Freeform 2113"/>
              <p:cNvSpPr>
                <a:spLocks/>
              </p:cNvSpPr>
              <p:nvPr/>
            </p:nvSpPr>
            <p:spPr bwMode="auto">
              <a:xfrm>
                <a:off x="2058" y="2785"/>
                <a:ext cx="92" cy="18"/>
              </a:xfrm>
              <a:custGeom>
                <a:avLst/>
                <a:gdLst>
                  <a:gd name="T0" fmla="*/ 0 w 185"/>
                  <a:gd name="T1" fmla="*/ 1 h 36"/>
                  <a:gd name="T2" fmla="*/ 182 w 185"/>
                  <a:gd name="T3" fmla="*/ 2 h 36"/>
                  <a:gd name="T4" fmla="*/ 182 w 185"/>
                  <a:gd name="T5" fmla="*/ 32 h 36"/>
                  <a:gd name="T6" fmla="*/ 185 w 185"/>
                  <a:gd name="T7" fmla="*/ 36 h 36"/>
                  <a:gd name="T8" fmla="*/ 183 w 185"/>
                  <a:gd name="T9" fmla="*/ 0 h 36"/>
                  <a:gd name="T10" fmla="*/ 3 w 185"/>
                  <a:gd name="T11" fmla="*/ 0 h 36"/>
                  <a:gd name="T12" fmla="*/ 0 w 185"/>
                  <a:gd name="T13" fmla="*/ 1 h 36"/>
                  <a:gd name="T14" fmla="*/ 0 60000 65536"/>
                  <a:gd name="T15" fmla="*/ 0 60000 65536"/>
                  <a:gd name="T16" fmla="*/ 0 60000 65536"/>
                  <a:gd name="T17" fmla="*/ 0 60000 65536"/>
                  <a:gd name="T18" fmla="*/ 0 60000 65536"/>
                  <a:gd name="T19" fmla="*/ 0 60000 65536"/>
                  <a:gd name="T20" fmla="*/ 0 60000 65536"/>
                  <a:gd name="T21" fmla="*/ 0 w 185"/>
                  <a:gd name="T22" fmla="*/ 0 h 36"/>
                  <a:gd name="T23" fmla="*/ 185 w 18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36">
                    <a:moveTo>
                      <a:pt x="0" y="1"/>
                    </a:moveTo>
                    <a:lnTo>
                      <a:pt x="182" y="2"/>
                    </a:lnTo>
                    <a:lnTo>
                      <a:pt x="182" y="32"/>
                    </a:lnTo>
                    <a:lnTo>
                      <a:pt x="185" y="36"/>
                    </a:lnTo>
                    <a:lnTo>
                      <a:pt x="183" y="0"/>
                    </a:lnTo>
                    <a:lnTo>
                      <a:pt x="3"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6" name="Freeform 2114"/>
              <p:cNvSpPr>
                <a:spLocks/>
              </p:cNvSpPr>
              <p:nvPr/>
            </p:nvSpPr>
            <p:spPr bwMode="auto">
              <a:xfrm>
                <a:off x="2038" y="2801"/>
                <a:ext cx="112" cy="2"/>
              </a:xfrm>
              <a:custGeom>
                <a:avLst/>
                <a:gdLst>
                  <a:gd name="T0" fmla="*/ 221 w 224"/>
                  <a:gd name="T1" fmla="*/ 0 h 5"/>
                  <a:gd name="T2" fmla="*/ 2 w 224"/>
                  <a:gd name="T3" fmla="*/ 0 h 5"/>
                  <a:gd name="T4" fmla="*/ 0 w 224"/>
                  <a:gd name="T5" fmla="*/ 3 h 5"/>
                  <a:gd name="T6" fmla="*/ 1 w 224"/>
                  <a:gd name="T7" fmla="*/ 5 h 5"/>
                  <a:gd name="T8" fmla="*/ 224 w 224"/>
                  <a:gd name="T9" fmla="*/ 4 h 5"/>
                  <a:gd name="T10" fmla="*/ 221 w 224"/>
                  <a:gd name="T11" fmla="*/ 0 h 5"/>
                  <a:gd name="T12" fmla="*/ 0 60000 65536"/>
                  <a:gd name="T13" fmla="*/ 0 60000 65536"/>
                  <a:gd name="T14" fmla="*/ 0 60000 65536"/>
                  <a:gd name="T15" fmla="*/ 0 60000 65536"/>
                  <a:gd name="T16" fmla="*/ 0 60000 65536"/>
                  <a:gd name="T17" fmla="*/ 0 60000 65536"/>
                  <a:gd name="T18" fmla="*/ 0 w 224"/>
                  <a:gd name="T19" fmla="*/ 0 h 5"/>
                  <a:gd name="T20" fmla="*/ 224 w 224"/>
                  <a:gd name="T21" fmla="*/ 5 h 5"/>
                </a:gdLst>
                <a:ahLst/>
                <a:cxnLst>
                  <a:cxn ang="T12">
                    <a:pos x="T0" y="T1"/>
                  </a:cxn>
                  <a:cxn ang="T13">
                    <a:pos x="T2" y="T3"/>
                  </a:cxn>
                  <a:cxn ang="T14">
                    <a:pos x="T4" y="T5"/>
                  </a:cxn>
                  <a:cxn ang="T15">
                    <a:pos x="T6" y="T7"/>
                  </a:cxn>
                  <a:cxn ang="T16">
                    <a:pos x="T8" y="T9"/>
                  </a:cxn>
                  <a:cxn ang="T17">
                    <a:pos x="T10" y="T11"/>
                  </a:cxn>
                </a:cxnLst>
                <a:rect l="T18" t="T19" r="T20" b="T21"/>
                <a:pathLst>
                  <a:path w="224" h="5">
                    <a:moveTo>
                      <a:pt x="221" y="0"/>
                    </a:moveTo>
                    <a:lnTo>
                      <a:pt x="2" y="0"/>
                    </a:lnTo>
                    <a:lnTo>
                      <a:pt x="0" y="3"/>
                    </a:lnTo>
                    <a:lnTo>
                      <a:pt x="1" y="5"/>
                    </a:lnTo>
                    <a:lnTo>
                      <a:pt x="224" y="4"/>
                    </a:lnTo>
                    <a:lnTo>
                      <a:pt x="2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7" name="Freeform 2115"/>
              <p:cNvSpPr>
                <a:spLocks/>
              </p:cNvSpPr>
              <p:nvPr/>
            </p:nvSpPr>
            <p:spPr bwMode="auto">
              <a:xfrm>
                <a:off x="2171" y="2659"/>
                <a:ext cx="130" cy="146"/>
              </a:xfrm>
              <a:custGeom>
                <a:avLst/>
                <a:gdLst>
                  <a:gd name="T0" fmla="*/ 257 w 262"/>
                  <a:gd name="T1" fmla="*/ 210 h 290"/>
                  <a:gd name="T2" fmla="*/ 244 w 262"/>
                  <a:gd name="T3" fmla="*/ 236 h 290"/>
                  <a:gd name="T4" fmla="*/ 227 w 262"/>
                  <a:gd name="T5" fmla="*/ 257 h 290"/>
                  <a:gd name="T6" fmla="*/ 206 w 262"/>
                  <a:gd name="T7" fmla="*/ 273 h 290"/>
                  <a:gd name="T8" fmla="*/ 181 w 262"/>
                  <a:gd name="T9" fmla="*/ 283 h 290"/>
                  <a:gd name="T10" fmla="*/ 153 w 262"/>
                  <a:gd name="T11" fmla="*/ 289 h 290"/>
                  <a:gd name="T12" fmla="*/ 123 w 262"/>
                  <a:gd name="T13" fmla="*/ 289 h 290"/>
                  <a:gd name="T14" fmla="*/ 96 w 262"/>
                  <a:gd name="T15" fmla="*/ 284 h 290"/>
                  <a:gd name="T16" fmla="*/ 73 w 262"/>
                  <a:gd name="T17" fmla="*/ 276 h 290"/>
                  <a:gd name="T18" fmla="*/ 52 w 262"/>
                  <a:gd name="T19" fmla="*/ 265 h 290"/>
                  <a:gd name="T20" fmla="*/ 35 w 262"/>
                  <a:gd name="T21" fmla="*/ 249 h 290"/>
                  <a:gd name="T22" fmla="*/ 21 w 262"/>
                  <a:gd name="T23" fmla="*/ 228 h 290"/>
                  <a:gd name="T24" fmla="*/ 12 w 262"/>
                  <a:gd name="T25" fmla="*/ 205 h 290"/>
                  <a:gd name="T26" fmla="*/ 5 w 262"/>
                  <a:gd name="T27" fmla="*/ 181 h 290"/>
                  <a:gd name="T28" fmla="*/ 1 w 262"/>
                  <a:gd name="T29" fmla="*/ 155 h 290"/>
                  <a:gd name="T30" fmla="*/ 1 w 262"/>
                  <a:gd name="T31" fmla="*/ 128 h 290"/>
                  <a:gd name="T32" fmla="*/ 5 w 262"/>
                  <a:gd name="T33" fmla="*/ 101 h 290"/>
                  <a:gd name="T34" fmla="*/ 13 w 262"/>
                  <a:gd name="T35" fmla="*/ 77 h 290"/>
                  <a:gd name="T36" fmla="*/ 24 w 262"/>
                  <a:gd name="T37" fmla="*/ 56 h 290"/>
                  <a:gd name="T38" fmla="*/ 39 w 262"/>
                  <a:gd name="T39" fmla="*/ 38 h 290"/>
                  <a:gd name="T40" fmla="*/ 58 w 262"/>
                  <a:gd name="T41" fmla="*/ 23 h 290"/>
                  <a:gd name="T42" fmla="*/ 78 w 262"/>
                  <a:gd name="T43" fmla="*/ 11 h 290"/>
                  <a:gd name="T44" fmla="*/ 103 w 262"/>
                  <a:gd name="T45" fmla="*/ 3 h 290"/>
                  <a:gd name="T46" fmla="*/ 127 w 262"/>
                  <a:gd name="T47" fmla="*/ 0 h 290"/>
                  <a:gd name="T48" fmla="*/ 155 w 262"/>
                  <a:gd name="T49" fmla="*/ 0 h 290"/>
                  <a:gd name="T50" fmla="*/ 181 w 262"/>
                  <a:gd name="T51" fmla="*/ 4 h 290"/>
                  <a:gd name="T52" fmla="*/ 204 w 262"/>
                  <a:gd name="T53" fmla="*/ 15 h 290"/>
                  <a:gd name="T54" fmla="*/ 224 w 262"/>
                  <a:gd name="T55" fmla="*/ 29 h 290"/>
                  <a:gd name="T56" fmla="*/ 240 w 262"/>
                  <a:gd name="T57" fmla="*/ 47 h 290"/>
                  <a:gd name="T58" fmla="*/ 252 w 262"/>
                  <a:gd name="T59" fmla="*/ 69 h 290"/>
                  <a:gd name="T60" fmla="*/ 217 w 262"/>
                  <a:gd name="T61" fmla="*/ 85 h 290"/>
                  <a:gd name="T62" fmla="*/ 209 w 262"/>
                  <a:gd name="T63" fmla="*/ 68 h 290"/>
                  <a:gd name="T64" fmla="*/ 197 w 262"/>
                  <a:gd name="T65" fmla="*/ 53 h 290"/>
                  <a:gd name="T66" fmla="*/ 186 w 262"/>
                  <a:gd name="T67" fmla="*/ 44 h 290"/>
                  <a:gd name="T68" fmla="*/ 171 w 262"/>
                  <a:gd name="T69" fmla="*/ 37 h 290"/>
                  <a:gd name="T70" fmla="*/ 153 w 262"/>
                  <a:gd name="T71" fmla="*/ 32 h 290"/>
                  <a:gd name="T72" fmla="*/ 134 w 262"/>
                  <a:gd name="T73" fmla="*/ 32 h 290"/>
                  <a:gd name="T74" fmla="*/ 113 w 262"/>
                  <a:gd name="T75" fmla="*/ 34 h 290"/>
                  <a:gd name="T76" fmla="*/ 95 w 262"/>
                  <a:gd name="T77" fmla="*/ 40 h 290"/>
                  <a:gd name="T78" fmla="*/ 78 w 262"/>
                  <a:gd name="T79" fmla="*/ 51 h 290"/>
                  <a:gd name="T80" fmla="*/ 66 w 262"/>
                  <a:gd name="T81" fmla="*/ 62 h 290"/>
                  <a:gd name="T82" fmla="*/ 55 w 262"/>
                  <a:gd name="T83" fmla="*/ 77 h 290"/>
                  <a:gd name="T84" fmla="*/ 48 w 262"/>
                  <a:gd name="T85" fmla="*/ 93 h 290"/>
                  <a:gd name="T86" fmla="*/ 44 w 262"/>
                  <a:gd name="T87" fmla="*/ 110 h 290"/>
                  <a:gd name="T88" fmla="*/ 42 w 262"/>
                  <a:gd name="T89" fmla="*/ 129 h 290"/>
                  <a:gd name="T90" fmla="*/ 42 w 262"/>
                  <a:gd name="T91" fmla="*/ 148 h 290"/>
                  <a:gd name="T92" fmla="*/ 43 w 262"/>
                  <a:gd name="T93" fmla="*/ 170 h 290"/>
                  <a:gd name="T94" fmla="*/ 47 w 262"/>
                  <a:gd name="T95" fmla="*/ 191 h 290"/>
                  <a:gd name="T96" fmla="*/ 53 w 262"/>
                  <a:gd name="T97" fmla="*/ 208 h 290"/>
                  <a:gd name="T98" fmla="*/ 63 w 262"/>
                  <a:gd name="T99" fmla="*/ 225 h 290"/>
                  <a:gd name="T100" fmla="*/ 75 w 262"/>
                  <a:gd name="T101" fmla="*/ 237 h 290"/>
                  <a:gd name="T102" fmla="*/ 90 w 262"/>
                  <a:gd name="T103" fmla="*/ 246 h 290"/>
                  <a:gd name="T104" fmla="*/ 106 w 262"/>
                  <a:gd name="T105" fmla="*/ 253 h 290"/>
                  <a:gd name="T106" fmla="*/ 123 w 262"/>
                  <a:gd name="T107" fmla="*/ 257 h 290"/>
                  <a:gd name="T108" fmla="*/ 142 w 262"/>
                  <a:gd name="T109" fmla="*/ 257 h 290"/>
                  <a:gd name="T110" fmla="*/ 161 w 262"/>
                  <a:gd name="T111" fmla="*/ 254 h 290"/>
                  <a:gd name="T112" fmla="*/ 180 w 262"/>
                  <a:gd name="T113" fmla="*/ 248 h 290"/>
                  <a:gd name="T114" fmla="*/ 196 w 262"/>
                  <a:gd name="T115" fmla="*/ 237 h 290"/>
                  <a:gd name="T116" fmla="*/ 208 w 262"/>
                  <a:gd name="T117" fmla="*/ 222 h 290"/>
                  <a:gd name="T118" fmla="*/ 218 w 262"/>
                  <a:gd name="T119" fmla="*/ 203 h 290"/>
                  <a:gd name="T120" fmla="*/ 222 w 262"/>
                  <a:gd name="T121" fmla="*/ 186 h 2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2"/>
                  <a:gd name="T184" fmla="*/ 0 h 290"/>
                  <a:gd name="T185" fmla="*/ 262 w 262"/>
                  <a:gd name="T186" fmla="*/ 290 h 2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2" h="290">
                    <a:moveTo>
                      <a:pt x="222" y="186"/>
                    </a:moveTo>
                    <a:lnTo>
                      <a:pt x="262" y="196"/>
                    </a:lnTo>
                    <a:lnTo>
                      <a:pt x="261" y="203"/>
                    </a:lnTo>
                    <a:lnTo>
                      <a:pt x="257" y="210"/>
                    </a:lnTo>
                    <a:lnTo>
                      <a:pt x="255" y="216"/>
                    </a:lnTo>
                    <a:lnTo>
                      <a:pt x="251" y="223"/>
                    </a:lnTo>
                    <a:lnTo>
                      <a:pt x="248" y="230"/>
                    </a:lnTo>
                    <a:lnTo>
                      <a:pt x="244" y="236"/>
                    </a:lnTo>
                    <a:lnTo>
                      <a:pt x="241" y="242"/>
                    </a:lnTo>
                    <a:lnTo>
                      <a:pt x="236" y="246"/>
                    </a:lnTo>
                    <a:lnTo>
                      <a:pt x="232" y="252"/>
                    </a:lnTo>
                    <a:lnTo>
                      <a:pt x="227" y="257"/>
                    </a:lnTo>
                    <a:lnTo>
                      <a:pt x="222" y="261"/>
                    </a:lnTo>
                    <a:lnTo>
                      <a:pt x="217" y="266"/>
                    </a:lnTo>
                    <a:lnTo>
                      <a:pt x="212" y="269"/>
                    </a:lnTo>
                    <a:lnTo>
                      <a:pt x="206" y="273"/>
                    </a:lnTo>
                    <a:lnTo>
                      <a:pt x="201" y="276"/>
                    </a:lnTo>
                    <a:lnTo>
                      <a:pt x="194" y="279"/>
                    </a:lnTo>
                    <a:lnTo>
                      <a:pt x="188" y="281"/>
                    </a:lnTo>
                    <a:lnTo>
                      <a:pt x="181" y="283"/>
                    </a:lnTo>
                    <a:lnTo>
                      <a:pt x="175" y="286"/>
                    </a:lnTo>
                    <a:lnTo>
                      <a:pt x="168" y="287"/>
                    </a:lnTo>
                    <a:lnTo>
                      <a:pt x="161" y="288"/>
                    </a:lnTo>
                    <a:lnTo>
                      <a:pt x="153" y="289"/>
                    </a:lnTo>
                    <a:lnTo>
                      <a:pt x="146" y="289"/>
                    </a:lnTo>
                    <a:lnTo>
                      <a:pt x="138" y="290"/>
                    </a:lnTo>
                    <a:lnTo>
                      <a:pt x="131" y="289"/>
                    </a:lnTo>
                    <a:lnTo>
                      <a:pt x="123" y="289"/>
                    </a:lnTo>
                    <a:lnTo>
                      <a:pt x="116" y="288"/>
                    </a:lnTo>
                    <a:lnTo>
                      <a:pt x="110" y="288"/>
                    </a:lnTo>
                    <a:lnTo>
                      <a:pt x="103" y="287"/>
                    </a:lnTo>
                    <a:lnTo>
                      <a:pt x="96" y="284"/>
                    </a:lnTo>
                    <a:lnTo>
                      <a:pt x="90" y="283"/>
                    </a:lnTo>
                    <a:lnTo>
                      <a:pt x="83" y="281"/>
                    </a:lnTo>
                    <a:lnTo>
                      <a:pt x="77" y="279"/>
                    </a:lnTo>
                    <a:lnTo>
                      <a:pt x="73" y="276"/>
                    </a:lnTo>
                    <a:lnTo>
                      <a:pt x="67" y="274"/>
                    </a:lnTo>
                    <a:lnTo>
                      <a:pt x="61" y="272"/>
                    </a:lnTo>
                    <a:lnTo>
                      <a:pt x="57" y="268"/>
                    </a:lnTo>
                    <a:lnTo>
                      <a:pt x="52" y="265"/>
                    </a:lnTo>
                    <a:lnTo>
                      <a:pt x="47" y="261"/>
                    </a:lnTo>
                    <a:lnTo>
                      <a:pt x="43" y="257"/>
                    </a:lnTo>
                    <a:lnTo>
                      <a:pt x="39" y="253"/>
                    </a:lnTo>
                    <a:lnTo>
                      <a:pt x="35" y="249"/>
                    </a:lnTo>
                    <a:lnTo>
                      <a:pt x="31" y="244"/>
                    </a:lnTo>
                    <a:lnTo>
                      <a:pt x="28" y="238"/>
                    </a:lnTo>
                    <a:lnTo>
                      <a:pt x="24" y="234"/>
                    </a:lnTo>
                    <a:lnTo>
                      <a:pt x="21" y="228"/>
                    </a:lnTo>
                    <a:lnTo>
                      <a:pt x="19" y="223"/>
                    </a:lnTo>
                    <a:lnTo>
                      <a:pt x="15" y="218"/>
                    </a:lnTo>
                    <a:lnTo>
                      <a:pt x="13" y="211"/>
                    </a:lnTo>
                    <a:lnTo>
                      <a:pt x="12" y="205"/>
                    </a:lnTo>
                    <a:lnTo>
                      <a:pt x="9" y="199"/>
                    </a:lnTo>
                    <a:lnTo>
                      <a:pt x="7" y="193"/>
                    </a:lnTo>
                    <a:lnTo>
                      <a:pt x="6" y="188"/>
                    </a:lnTo>
                    <a:lnTo>
                      <a:pt x="5" y="181"/>
                    </a:lnTo>
                    <a:lnTo>
                      <a:pt x="4" y="175"/>
                    </a:lnTo>
                    <a:lnTo>
                      <a:pt x="2" y="168"/>
                    </a:lnTo>
                    <a:lnTo>
                      <a:pt x="1" y="162"/>
                    </a:lnTo>
                    <a:lnTo>
                      <a:pt x="1" y="155"/>
                    </a:lnTo>
                    <a:lnTo>
                      <a:pt x="1" y="148"/>
                    </a:lnTo>
                    <a:lnTo>
                      <a:pt x="0" y="143"/>
                    </a:lnTo>
                    <a:lnTo>
                      <a:pt x="1" y="135"/>
                    </a:lnTo>
                    <a:lnTo>
                      <a:pt x="1" y="128"/>
                    </a:lnTo>
                    <a:lnTo>
                      <a:pt x="1" y="121"/>
                    </a:lnTo>
                    <a:lnTo>
                      <a:pt x="2" y="114"/>
                    </a:lnTo>
                    <a:lnTo>
                      <a:pt x="4" y="108"/>
                    </a:lnTo>
                    <a:lnTo>
                      <a:pt x="5" y="101"/>
                    </a:lnTo>
                    <a:lnTo>
                      <a:pt x="7" y="95"/>
                    </a:lnTo>
                    <a:lnTo>
                      <a:pt x="8" y="89"/>
                    </a:lnTo>
                    <a:lnTo>
                      <a:pt x="10" y="83"/>
                    </a:lnTo>
                    <a:lnTo>
                      <a:pt x="13" y="77"/>
                    </a:lnTo>
                    <a:lnTo>
                      <a:pt x="15" y="71"/>
                    </a:lnTo>
                    <a:lnTo>
                      <a:pt x="17" y="67"/>
                    </a:lnTo>
                    <a:lnTo>
                      <a:pt x="21" y="61"/>
                    </a:lnTo>
                    <a:lnTo>
                      <a:pt x="24" y="56"/>
                    </a:lnTo>
                    <a:lnTo>
                      <a:pt x="28" y="51"/>
                    </a:lnTo>
                    <a:lnTo>
                      <a:pt x="31" y="46"/>
                    </a:lnTo>
                    <a:lnTo>
                      <a:pt x="35" y="41"/>
                    </a:lnTo>
                    <a:lnTo>
                      <a:pt x="39" y="38"/>
                    </a:lnTo>
                    <a:lnTo>
                      <a:pt x="43" y="33"/>
                    </a:lnTo>
                    <a:lnTo>
                      <a:pt x="47" y="30"/>
                    </a:lnTo>
                    <a:lnTo>
                      <a:pt x="52" y="26"/>
                    </a:lnTo>
                    <a:lnTo>
                      <a:pt x="58" y="23"/>
                    </a:lnTo>
                    <a:lnTo>
                      <a:pt x="62" y="19"/>
                    </a:lnTo>
                    <a:lnTo>
                      <a:pt x="67" y="17"/>
                    </a:lnTo>
                    <a:lnTo>
                      <a:pt x="73" y="14"/>
                    </a:lnTo>
                    <a:lnTo>
                      <a:pt x="78" y="11"/>
                    </a:lnTo>
                    <a:lnTo>
                      <a:pt x="84" y="9"/>
                    </a:lnTo>
                    <a:lnTo>
                      <a:pt x="90" y="7"/>
                    </a:lnTo>
                    <a:lnTo>
                      <a:pt x="97" y="6"/>
                    </a:lnTo>
                    <a:lnTo>
                      <a:pt x="103" y="3"/>
                    </a:lnTo>
                    <a:lnTo>
                      <a:pt x="108" y="2"/>
                    </a:lnTo>
                    <a:lnTo>
                      <a:pt x="114" y="1"/>
                    </a:lnTo>
                    <a:lnTo>
                      <a:pt x="121" y="0"/>
                    </a:lnTo>
                    <a:lnTo>
                      <a:pt x="127" y="0"/>
                    </a:lnTo>
                    <a:lnTo>
                      <a:pt x="134" y="0"/>
                    </a:lnTo>
                    <a:lnTo>
                      <a:pt x="140" y="0"/>
                    </a:lnTo>
                    <a:lnTo>
                      <a:pt x="148" y="0"/>
                    </a:lnTo>
                    <a:lnTo>
                      <a:pt x="155" y="0"/>
                    </a:lnTo>
                    <a:lnTo>
                      <a:pt x="161" y="1"/>
                    </a:lnTo>
                    <a:lnTo>
                      <a:pt x="168" y="2"/>
                    </a:lnTo>
                    <a:lnTo>
                      <a:pt x="174" y="3"/>
                    </a:lnTo>
                    <a:lnTo>
                      <a:pt x="181" y="4"/>
                    </a:lnTo>
                    <a:lnTo>
                      <a:pt x="187" y="7"/>
                    </a:lnTo>
                    <a:lnTo>
                      <a:pt x="193" y="9"/>
                    </a:lnTo>
                    <a:lnTo>
                      <a:pt x="198" y="11"/>
                    </a:lnTo>
                    <a:lnTo>
                      <a:pt x="204" y="15"/>
                    </a:lnTo>
                    <a:lnTo>
                      <a:pt x="209" y="17"/>
                    </a:lnTo>
                    <a:lnTo>
                      <a:pt x="213" y="22"/>
                    </a:lnTo>
                    <a:lnTo>
                      <a:pt x="219" y="25"/>
                    </a:lnTo>
                    <a:lnTo>
                      <a:pt x="224" y="29"/>
                    </a:lnTo>
                    <a:lnTo>
                      <a:pt x="228" y="33"/>
                    </a:lnTo>
                    <a:lnTo>
                      <a:pt x="233" y="38"/>
                    </a:lnTo>
                    <a:lnTo>
                      <a:pt x="236" y="42"/>
                    </a:lnTo>
                    <a:lnTo>
                      <a:pt x="240" y="47"/>
                    </a:lnTo>
                    <a:lnTo>
                      <a:pt x="243" y="52"/>
                    </a:lnTo>
                    <a:lnTo>
                      <a:pt x="247" y="57"/>
                    </a:lnTo>
                    <a:lnTo>
                      <a:pt x="249" y="63"/>
                    </a:lnTo>
                    <a:lnTo>
                      <a:pt x="252" y="69"/>
                    </a:lnTo>
                    <a:lnTo>
                      <a:pt x="255" y="75"/>
                    </a:lnTo>
                    <a:lnTo>
                      <a:pt x="256" y="82"/>
                    </a:lnTo>
                    <a:lnTo>
                      <a:pt x="218" y="91"/>
                    </a:lnTo>
                    <a:lnTo>
                      <a:pt x="217" y="85"/>
                    </a:lnTo>
                    <a:lnTo>
                      <a:pt x="214" y="80"/>
                    </a:lnTo>
                    <a:lnTo>
                      <a:pt x="212" y="76"/>
                    </a:lnTo>
                    <a:lnTo>
                      <a:pt x="211" y="71"/>
                    </a:lnTo>
                    <a:lnTo>
                      <a:pt x="209" y="68"/>
                    </a:lnTo>
                    <a:lnTo>
                      <a:pt x="205" y="63"/>
                    </a:lnTo>
                    <a:lnTo>
                      <a:pt x="203" y="60"/>
                    </a:lnTo>
                    <a:lnTo>
                      <a:pt x="201" y="56"/>
                    </a:lnTo>
                    <a:lnTo>
                      <a:pt x="197" y="53"/>
                    </a:lnTo>
                    <a:lnTo>
                      <a:pt x="195" y="51"/>
                    </a:lnTo>
                    <a:lnTo>
                      <a:pt x="191" y="48"/>
                    </a:lnTo>
                    <a:lnTo>
                      <a:pt x="188" y="46"/>
                    </a:lnTo>
                    <a:lnTo>
                      <a:pt x="186" y="44"/>
                    </a:lnTo>
                    <a:lnTo>
                      <a:pt x="182" y="41"/>
                    </a:lnTo>
                    <a:lnTo>
                      <a:pt x="178" y="39"/>
                    </a:lnTo>
                    <a:lnTo>
                      <a:pt x="174" y="38"/>
                    </a:lnTo>
                    <a:lnTo>
                      <a:pt x="171" y="37"/>
                    </a:lnTo>
                    <a:lnTo>
                      <a:pt x="166" y="34"/>
                    </a:lnTo>
                    <a:lnTo>
                      <a:pt x="163" y="34"/>
                    </a:lnTo>
                    <a:lnTo>
                      <a:pt x="158" y="33"/>
                    </a:lnTo>
                    <a:lnTo>
                      <a:pt x="153" y="32"/>
                    </a:lnTo>
                    <a:lnTo>
                      <a:pt x="149" y="32"/>
                    </a:lnTo>
                    <a:lnTo>
                      <a:pt x="144" y="32"/>
                    </a:lnTo>
                    <a:lnTo>
                      <a:pt x="138" y="32"/>
                    </a:lnTo>
                    <a:lnTo>
                      <a:pt x="134" y="32"/>
                    </a:lnTo>
                    <a:lnTo>
                      <a:pt x="128" y="32"/>
                    </a:lnTo>
                    <a:lnTo>
                      <a:pt x="123" y="32"/>
                    </a:lnTo>
                    <a:lnTo>
                      <a:pt x="118" y="33"/>
                    </a:lnTo>
                    <a:lnTo>
                      <a:pt x="113" y="34"/>
                    </a:lnTo>
                    <a:lnTo>
                      <a:pt x="108" y="36"/>
                    </a:lnTo>
                    <a:lnTo>
                      <a:pt x="104" y="37"/>
                    </a:lnTo>
                    <a:lnTo>
                      <a:pt x="99" y="39"/>
                    </a:lnTo>
                    <a:lnTo>
                      <a:pt x="95" y="40"/>
                    </a:lnTo>
                    <a:lnTo>
                      <a:pt x="90" y="42"/>
                    </a:lnTo>
                    <a:lnTo>
                      <a:pt x="87" y="45"/>
                    </a:lnTo>
                    <a:lnTo>
                      <a:pt x="82" y="48"/>
                    </a:lnTo>
                    <a:lnTo>
                      <a:pt x="78" y="51"/>
                    </a:lnTo>
                    <a:lnTo>
                      <a:pt x="75" y="53"/>
                    </a:lnTo>
                    <a:lnTo>
                      <a:pt x="72" y="56"/>
                    </a:lnTo>
                    <a:lnTo>
                      <a:pt x="68" y="59"/>
                    </a:lnTo>
                    <a:lnTo>
                      <a:pt x="66" y="62"/>
                    </a:lnTo>
                    <a:lnTo>
                      <a:pt x="62" y="66"/>
                    </a:lnTo>
                    <a:lnTo>
                      <a:pt x="60" y="69"/>
                    </a:lnTo>
                    <a:lnTo>
                      <a:pt x="58" y="72"/>
                    </a:lnTo>
                    <a:lnTo>
                      <a:pt x="55" y="77"/>
                    </a:lnTo>
                    <a:lnTo>
                      <a:pt x="53" y="80"/>
                    </a:lnTo>
                    <a:lnTo>
                      <a:pt x="52" y="85"/>
                    </a:lnTo>
                    <a:lnTo>
                      <a:pt x="50" y="90"/>
                    </a:lnTo>
                    <a:lnTo>
                      <a:pt x="48" y="93"/>
                    </a:lnTo>
                    <a:lnTo>
                      <a:pt x="47" y="98"/>
                    </a:lnTo>
                    <a:lnTo>
                      <a:pt x="46" y="102"/>
                    </a:lnTo>
                    <a:lnTo>
                      <a:pt x="45" y="106"/>
                    </a:lnTo>
                    <a:lnTo>
                      <a:pt x="44" y="110"/>
                    </a:lnTo>
                    <a:lnTo>
                      <a:pt x="43" y="115"/>
                    </a:lnTo>
                    <a:lnTo>
                      <a:pt x="43" y="120"/>
                    </a:lnTo>
                    <a:lnTo>
                      <a:pt x="42" y="124"/>
                    </a:lnTo>
                    <a:lnTo>
                      <a:pt x="42" y="129"/>
                    </a:lnTo>
                    <a:lnTo>
                      <a:pt x="42" y="133"/>
                    </a:lnTo>
                    <a:lnTo>
                      <a:pt x="42" y="138"/>
                    </a:lnTo>
                    <a:lnTo>
                      <a:pt x="40" y="143"/>
                    </a:lnTo>
                    <a:lnTo>
                      <a:pt x="42" y="148"/>
                    </a:lnTo>
                    <a:lnTo>
                      <a:pt x="42" y="154"/>
                    </a:lnTo>
                    <a:lnTo>
                      <a:pt x="42" y="160"/>
                    </a:lnTo>
                    <a:lnTo>
                      <a:pt x="43" y="165"/>
                    </a:lnTo>
                    <a:lnTo>
                      <a:pt x="43" y="170"/>
                    </a:lnTo>
                    <a:lnTo>
                      <a:pt x="44" y="176"/>
                    </a:lnTo>
                    <a:lnTo>
                      <a:pt x="45" y="181"/>
                    </a:lnTo>
                    <a:lnTo>
                      <a:pt x="46" y="185"/>
                    </a:lnTo>
                    <a:lnTo>
                      <a:pt x="47" y="191"/>
                    </a:lnTo>
                    <a:lnTo>
                      <a:pt x="48" y="196"/>
                    </a:lnTo>
                    <a:lnTo>
                      <a:pt x="50" y="200"/>
                    </a:lnTo>
                    <a:lnTo>
                      <a:pt x="51" y="205"/>
                    </a:lnTo>
                    <a:lnTo>
                      <a:pt x="53" y="208"/>
                    </a:lnTo>
                    <a:lnTo>
                      <a:pt x="55" y="213"/>
                    </a:lnTo>
                    <a:lnTo>
                      <a:pt x="58" y="216"/>
                    </a:lnTo>
                    <a:lnTo>
                      <a:pt x="60" y="221"/>
                    </a:lnTo>
                    <a:lnTo>
                      <a:pt x="63" y="225"/>
                    </a:lnTo>
                    <a:lnTo>
                      <a:pt x="66" y="228"/>
                    </a:lnTo>
                    <a:lnTo>
                      <a:pt x="69" y="231"/>
                    </a:lnTo>
                    <a:lnTo>
                      <a:pt x="72" y="234"/>
                    </a:lnTo>
                    <a:lnTo>
                      <a:pt x="75" y="237"/>
                    </a:lnTo>
                    <a:lnTo>
                      <a:pt x="78" y="239"/>
                    </a:lnTo>
                    <a:lnTo>
                      <a:pt x="82" y="242"/>
                    </a:lnTo>
                    <a:lnTo>
                      <a:pt x="85" y="245"/>
                    </a:lnTo>
                    <a:lnTo>
                      <a:pt x="90" y="246"/>
                    </a:lnTo>
                    <a:lnTo>
                      <a:pt x="93" y="249"/>
                    </a:lnTo>
                    <a:lnTo>
                      <a:pt x="98" y="250"/>
                    </a:lnTo>
                    <a:lnTo>
                      <a:pt x="102" y="252"/>
                    </a:lnTo>
                    <a:lnTo>
                      <a:pt x="106" y="253"/>
                    </a:lnTo>
                    <a:lnTo>
                      <a:pt x="111" y="254"/>
                    </a:lnTo>
                    <a:lnTo>
                      <a:pt x="114" y="256"/>
                    </a:lnTo>
                    <a:lnTo>
                      <a:pt x="119" y="256"/>
                    </a:lnTo>
                    <a:lnTo>
                      <a:pt x="123" y="257"/>
                    </a:lnTo>
                    <a:lnTo>
                      <a:pt x="128" y="257"/>
                    </a:lnTo>
                    <a:lnTo>
                      <a:pt x="133" y="257"/>
                    </a:lnTo>
                    <a:lnTo>
                      <a:pt x="136" y="258"/>
                    </a:lnTo>
                    <a:lnTo>
                      <a:pt x="142" y="257"/>
                    </a:lnTo>
                    <a:lnTo>
                      <a:pt x="148" y="257"/>
                    </a:lnTo>
                    <a:lnTo>
                      <a:pt x="152" y="257"/>
                    </a:lnTo>
                    <a:lnTo>
                      <a:pt x="157" y="256"/>
                    </a:lnTo>
                    <a:lnTo>
                      <a:pt x="161" y="254"/>
                    </a:lnTo>
                    <a:lnTo>
                      <a:pt x="167" y="253"/>
                    </a:lnTo>
                    <a:lnTo>
                      <a:pt x="171" y="251"/>
                    </a:lnTo>
                    <a:lnTo>
                      <a:pt x="175" y="250"/>
                    </a:lnTo>
                    <a:lnTo>
                      <a:pt x="180" y="248"/>
                    </a:lnTo>
                    <a:lnTo>
                      <a:pt x="184" y="245"/>
                    </a:lnTo>
                    <a:lnTo>
                      <a:pt x="188" y="243"/>
                    </a:lnTo>
                    <a:lnTo>
                      <a:pt x="191" y="241"/>
                    </a:lnTo>
                    <a:lnTo>
                      <a:pt x="196" y="237"/>
                    </a:lnTo>
                    <a:lnTo>
                      <a:pt x="199" y="234"/>
                    </a:lnTo>
                    <a:lnTo>
                      <a:pt x="202" y="230"/>
                    </a:lnTo>
                    <a:lnTo>
                      <a:pt x="205" y="226"/>
                    </a:lnTo>
                    <a:lnTo>
                      <a:pt x="208" y="222"/>
                    </a:lnTo>
                    <a:lnTo>
                      <a:pt x="211" y="218"/>
                    </a:lnTo>
                    <a:lnTo>
                      <a:pt x="213" y="213"/>
                    </a:lnTo>
                    <a:lnTo>
                      <a:pt x="216" y="207"/>
                    </a:lnTo>
                    <a:lnTo>
                      <a:pt x="218" y="203"/>
                    </a:lnTo>
                    <a:lnTo>
                      <a:pt x="220" y="197"/>
                    </a:lnTo>
                    <a:lnTo>
                      <a:pt x="221" y="192"/>
                    </a:lnTo>
                    <a:lnTo>
                      <a:pt x="222" y="1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28" name="Freeform 2116"/>
              <p:cNvSpPr>
                <a:spLocks/>
              </p:cNvSpPr>
              <p:nvPr/>
            </p:nvSpPr>
            <p:spPr bwMode="auto">
              <a:xfrm>
                <a:off x="2171" y="2659"/>
                <a:ext cx="130" cy="146"/>
              </a:xfrm>
              <a:custGeom>
                <a:avLst/>
                <a:gdLst>
                  <a:gd name="T0" fmla="*/ 257 w 262"/>
                  <a:gd name="T1" fmla="*/ 210 h 290"/>
                  <a:gd name="T2" fmla="*/ 244 w 262"/>
                  <a:gd name="T3" fmla="*/ 236 h 290"/>
                  <a:gd name="T4" fmla="*/ 227 w 262"/>
                  <a:gd name="T5" fmla="*/ 257 h 290"/>
                  <a:gd name="T6" fmla="*/ 206 w 262"/>
                  <a:gd name="T7" fmla="*/ 273 h 290"/>
                  <a:gd name="T8" fmla="*/ 181 w 262"/>
                  <a:gd name="T9" fmla="*/ 283 h 290"/>
                  <a:gd name="T10" fmla="*/ 153 w 262"/>
                  <a:gd name="T11" fmla="*/ 289 h 290"/>
                  <a:gd name="T12" fmla="*/ 123 w 262"/>
                  <a:gd name="T13" fmla="*/ 289 h 290"/>
                  <a:gd name="T14" fmla="*/ 96 w 262"/>
                  <a:gd name="T15" fmla="*/ 284 h 290"/>
                  <a:gd name="T16" fmla="*/ 73 w 262"/>
                  <a:gd name="T17" fmla="*/ 276 h 290"/>
                  <a:gd name="T18" fmla="*/ 52 w 262"/>
                  <a:gd name="T19" fmla="*/ 265 h 290"/>
                  <a:gd name="T20" fmla="*/ 35 w 262"/>
                  <a:gd name="T21" fmla="*/ 249 h 290"/>
                  <a:gd name="T22" fmla="*/ 21 w 262"/>
                  <a:gd name="T23" fmla="*/ 228 h 290"/>
                  <a:gd name="T24" fmla="*/ 12 w 262"/>
                  <a:gd name="T25" fmla="*/ 205 h 290"/>
                  <a:gd name="T26" fmla="*/ 5 w 262"/>
                  <a:gd name="T27" fmla="*/ 181 h 290"/>
                  <a:gd name="T28" fmla="*/ 1 w 262"/>
                  <a:gd name="T29" fmla="*/ 155 h 290"/>
                  <a:gd name="T30" fmla="*/ 1 w 262"/>
                  <a:gd name="T31" fmla="*/ 128 h 290"/>
                  <a:gd name="T32" fmla="*/ 5 w 262"/>
                  <a:gd name="T33" fmla="*/ 101 h 290"/>
                  <a:gd name="T34" fmla="*/ 13 w 262"/>
                  <a:gd name="T35" fmla="*/ 77 h 290"/>
                  <a:gd name="T36" fmla="*/ 24 w 262"/>
                  <a:gd name="T37" fmla="*/ 56 h 290"/>
                  <a:gd name="T38" fmla="*/ 39 w 262"/>
                  <a:gd name="T39" fmla="*/ 38 h 290"/>
                  <a:gd name="T40" fmla="*/ 58 w 262"/>
                  <a:gd name="T41" fmla="*/ 23 h 290"/>
                  <a:gd name="T42" fmla="*/ 78 w 262"/>
                  <a:gd name="T43" fmla="*/ 11 h 290"/>
                  <a:gd name="T44" fmla="*/ 103 w 262"/>
                  <a:gd name="T45" fmla="*/ 3 h 290"/>
                  <a:gd name="T46" fmla="*/ 127 w 262"/>
                  <a:gd name="T47" fmla="*/ 0 h 290"/>
                  <a:gd name="T48" fmla="*/ 155 w 262"/>
                  <a:gd name="T49" fmla="*/ 0 h 290"/>
                  <a:gd name="T50" fmla="*/ 181 w 262"/>
                  <a:gd name="T51" fmla="*/ 4 h 290"/>
                  <a:gd name="T52" fmla="*/ 204 w 262"/>
                  <a:gd name="T53" fmla="*/ 15 h 290"/>
                  <a:gd name="T54" fmla="*/ 224 w 262"/>
                  <a:gd name="T55" fmla="*/ 29 h 290"/>
                  <a:gd name="T56" fmla="*/ 240 w 262"/>
                  <a:gd name="T57" fmla="*/ 47 h 290"/>
                  <a:gd name="T58" fmla="*/ 252 w 262"/>
                  <a:gd name="T59" fmla="*/ 69 h 290"/>
                  <a:gd name="T60" fmla="*/ 217 w 262"/>
                  <a:gd name="T61" fmla="*/ 85 h 290"/>
                  <a:gd name="T62" fmla="*/ 209 w 262"/>
                  <a:gd name="T63" fmla="*/ 68 h 290"/>
                  <a:gd name="T64" fmla="*/ 197 w 262"/>
                  <a:gd name="T65" fmla="*/ 53 h 290"/>
                  <a:gd name="T66" fmla="*/ 186 w 262"/>
                  <a:gd name="T67" fmla="*/ 44 h 290"/>
                  <a:gd name="T68" fmla="*/ 171 w 262"/>
                  <a:gd name="T69" fmla="*/ 37 h 290"/>
                  <a:gd name="T70" fmla="*/ 153 w 262"/>
                  <a:gd name="T71" fmla="*/ 32 h 290"/>
                  <a:gd name="T72" fmla="*/ 134 w 262"/>
                  <a:gd name="T73" fmla="*/ 32 h 290"/>
                  <a:gd name="T74" fmla="*/ 113 w 262"/>
                  <a:gd name="T75" fmla="*/ 34 h 290"/>
                  <a:gd name="T76" fmla="*/ 95 w 262"/>
                  <a:gd name="T77" fmla="*/ 40 h 290"/>
                  <a:gd name="T78" fmla="*/ 78 w 262"/>
                  <a:gd name="T79" fmla="*/ 51 h 290"/>
                  <a:gd name="T80" fmla="*/ 66 w 262"/>
                  <a:gd name="T81" fmla="*/ 62 h 290"/>
                  <a:gd name="T82" fmla="*/ 55 w 262"/>
                  <a:gd name="T83" fmla="*/ 77 h 290"/>
                  <a:gd name="T84" fmla="*/ 48 w 262"/>
                  <a:gd name="T85" fmla="*/ 93 h 290"/>
                  <a:gd name="T86" fmla="*/ 44 w 262"/>
                  <a:gd name="T87" fmla="*/ 110 h 290"/>
                  <a:gd name="T88" fmla="*/ 42 w 262"/>
                  <a:gd name="T89" fmla="*/ 129 h 290"/>
                  <a:gd name="T90" fmla="*/ 42 w 262"/>
                  <a:gd name="T91" fmla="*/ 148 h 290"/>
                  <a:gd name="T92" fmla="*/ 43 w 262"/>
                  <a:gd name="T93" fmla="*/ 170 h 290"/>
                  <a:gd name="T94" fmla="*/ 47 w 262"/>
                  <a:gd name="T95" fmla="*/ 191 h 290"/>
                  <a:gd name="T96" fmla="*/ 53 w 262"/>
                  <a:gd name="T97" fmla="*/ 208 h 290"/>
                  <a:gd name="T98" fmla="*/ 63 w 262"/>
                  <a:gd name="T99" fmla="*/ 225 h 290"/>
                  <a:gd name="T100" fmla="*/ 75 w 262"/>
                  <a:gd name="T101" fmla="*/ 237 h 290"/>
                  <a:gd name="T102" fmla="*/ 90 w 262"/>
                  <a:gd name="T103" fmla="*/ 246 h 290"/>
                  <a:gd name="T104" fmla="*/ 106 w 262"/>
                  <a:gd name="T105" fmla="*/ 253 h 290"/>
                  <a:gd name="T106" fmla="*/ 123 w 262"/>
                  <a:gd name="T107" fmla="*/ 257 h 290"/>
                  <a:gd name="T108" fmla="*/ 142 w 262"/>
                  <a:gd name="T109" fmla="*/ 257 h 290"/>
                  <a:gd name="T110" fmla="*/ 161 w 262"/>
                  <a:gd name="T111" fmla="*/ 254 h 290"/>
                  <a:gd name="T112" fmla="*/ 180 w 262"/>
                  <a:gd name="T113" fmla="*/ 248 h 290"/>
                  <a:gd name="T114" fmla="*/ 196 w 262"/>
                  <a:gd name="T115" fmla="*/ 237 h 290"/>
                  <a:gd name="T116" fmla="*/ 208 w 262"/>
                  <a:gd name="T117" fmla="*/ 222 h 290"/>
                  <a:gd name="T118" fmla="*/ 218 w 262"/>
                  <a:gd name="T119" fmla="*/ 203 h 290"/>
                  <a:gd name="T120" fmla="*/ 222 w 262"/>
                  <a:gd name="T121" fmla="*/ 186 h 2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2"/>
                  <a:gd name="T184" fmla="*/ 0 h 290"/>
                  <a:gd name="T185" fmla="*/ 262 w 262"/>
                  <a:gd name="T186" fmla="*/ 290 h 2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2" h="290">
                    <a:moveTo>
                      <a:pt x="222" y="186"/>
                    </a:moveTo>
                    <a:lnTo>
                      <a:pt x="262" y="196"/>
                    </a:lnTo>
                    <a:lnTo>
                      <a:pt x="261" y="203"/>
                    </a:lnTo>
                    <a:lnTo>
                      <a:pt x="257" y="210"/>
                    </a:lnTo>
                    <a:lnTo>
                      <a:pt x="255" y="216"/>
                    </a:lnTo>
                    <a:lnTo>
                      <a:pt x="251" y="223"/>
                    </a:lnTo>
                    <a:lnTo>
                      <a:pt x="248" y="230"/>
                    </a:lnTo>
                    <a:lnTo>
                      <a:pt x="244" y="236"/>
                    </a:lnTo>
                    <a:lnTo>
                      <a:pt x="241" y="242"/>
                    </a:lnTo>
                    <a:lnTo>
                      <a:pt x="236" y="246"/>
                    </a:lnTo>
                    <a:lnTo>
                      <a:pt x="232" y="252"/>
                    </a:lnTo>
                    <a:lnTo>
                      <a:pt x="227" y="257"/>
                    </a:lnTo>
                    <a:lnTo>
                      <a:pt x="222" y="261"/>
                    </a:lnTo>
                    <a:lnTo>
                      <a:pt x="217" y="266"/>
                    </a:lnTo>
                    <a:lnTo>
                      <a:pt x="212" y="269"/>
                    </a:lnTo>
                    <a:lnTo>
                      <a:pt x="206" y="273"/>
                    </a:lnTo>
                    <a:lnTo>
                      <a:pt x="201" y="276"/>
                    </a:lnTo>
                    <a:lnTo>
                      <a:pt x="194" y="279"/>
                    </a:lnTo>
                    <a:lnTo>
                      <a:pt x="188" y="281"/>
                    </a:lnTo>
                    <a:lnTo>
                      <a:pt x="181" y="283"/>
                    </a:lnTo>
                    <a:lnTo>
                      <a:pt x="175" y="286"/>
                    </a:lnTo>
                    <a:lnTo>
                      <a:pt x="168" y="287"/>
                    </a:lnTo>
                    <a:lnTo>
                      <a:pt x="161" y="288"/>
                    </a:lnTo>
                    <a:lnTo>
                      <a:pt x="153" y="289"/>
                    </a:lnTo>
                    <a:lnTo>
                      <a:pt x="146" y="289"/>
                    </a:lnTo>
                    <a:lnTo>
                      <a:pt x="138" y="290"/>
                    </a:lnTo>
                    <a:lnTo>
                      <a:pt x="131" y="289"/>
                    </a:lnTo>
                    <a:lnTo>
                      <a:pt x="123" y="289"/>
                    </a:lnTo>
                    <a:lnTo>
                      <a:pt x="116" y="288"/>
                    </a:lnTo>
                    <a:lnTo>
                      <a:pt x="110" y="288"/>
                    </a:lnTo>
                    <a:lnTo>
                      <a:pt x="103" y="287"/>
                    </a:lnTo>
                    <a:lnTo>
                      <a:pt x="96" y="284"/>
                    </a:lnTo>
                    <a:lnTo>
                      <a:pt x="90" y="283"/>
                    </a:lnTo>
                    <a:lnTo>
                      <a:pt x="83" y="281"/>
                    </a:lnTo>
                    <a:lnTo>
                      <a:pt x="77" y="279"/>
                    </a:lnTo>
                    <a:lnTo>
                      <a:pt x="73" y="276"/>
                    </a:lnTo>
                    <a:lnTo>
                      <a:pt x="67" y="274"/>
                    </a:lnTo>
                    <a:lnTo>
                      <a:pt x="61" y="272"/>
                    </a:lnTo>
                    <a:lnTo>
                      <a:pt x="57" y="268"/>
                    </a:lnTo>
                    <a:lnTo>
                      <a:pt x="52" y="265"/>
                    </a:lnTo>
                    <a:lnTo>
                      <a:pt x="47" y="261"/>
                    </a:lnTo>
                    <a:lnTo>
                      <a:pt x="43" y="257"/>
                    </a:lnTo>
                    <a:lnTo>
                      <a:pt x="39" y="253"/>
                    </a:lnTo>
                    <a:lnTo>
                      <a:pt x="35" y="249"/>
                    </a:lnTo>
                    <a:lnTo>
                      <a:pt x="31" y="244"/>
                    </a:lnTo>
                    <a:lnTo>
                      <a:pt x="28" y="238"/>
                    </a:lnTo>
                    <a:lnTo>
                      <a:pt x="24" y="234"/>
                    </a:lnTo>
                    <a:lnTo>
                      <a:pt x="21" y="228"/>
                    </a:lnTo>
                    <a:lnTo>
                      <a:pt x="19" y="223"/>
                    </a:lnTo>
                    <a:lnTo>
                      <a:pt x="15" y="218"/>
                    </a:lnTo>
                    <a:lnTo>
                      <a:pt x="13" y="211"/>
                    </a:lnTo>
                    <a:lnTo>
                      <a:pt x="12" y="205"/>
                    </a:lnTo>
                    <a:lnTo>
                      <a:pt x="9" y="199"/>
                    </a:lnTo>
                    <a:lnTo>
                      <a:pt x="7" y="193"/>
                    </a:lnTo>
                    <a:lnTo>
                      <a:pt x="6" y="188"/>
                    </a:lnTo>
                    <a:lnTo>
                      <a:pt x="5" y="181"/>
                    </a:lnTo>
                    <a:lnTo>
                      <a:pt x="4" y="175"/>
                    </a:lnTo>
                    <a:lnTo>
                      <a:pt x="2" y="168"/>
                    </a:lnTo>
                    <a:lnTo>
                      <a:pt x="1" y="162"/>
                    </a:lnTo>
                    <a:lnTo>
                      <a:pt x="1" y="155"/>
                    </a:lnTo>
                    <a:lnTo>
                      <a:pt x="1" y="148"/>
                    </a:lnTo>
                    <a:lnTo>
                      <a:pt x="0" y="143"/>
                    </a:lnTo>
                    <a:lnTo>
                      <a:pt x="1" y="135"/>
                    </a:lnTo>
                    <a:lnTo>
                      <a:pt x="1" y="128"/>
                    </a:lnTo>
                    <a:lnTo>
                      <a:pt x="1" y="121"/>
                    </a:lnTo>
                    <a:lnTo>
                      <a:pt x="2" y="114"/>
                    </a:lnTo>
                    <a:lnTo>
                      <a:pt x="4" y="108"/>
                    </a:lnTo>
                    <a:lnTo>
                      <a:pt x="5" y="101"/>
                    </a:lnTo>
                    <a:lnTo>
                      <a:pt x="7" y="95"/>
                    </a:lnTo>
                    <a:lnTo>
                      <a:pt x="8" y="89"/>
                    </a:lnTo>
                    <a:lnTo>
                      <a:pt x="10" y="83"/>
                    </a:lnTo>
                    <a:lnTo>
                      <a:pt x="13" y="77"/>
                    </a:lnTo>
                    <a:lnTo>
                      <a:pt x="15" y="71"/>
                    </a:lnTo>
                    <a:lnTo>
                      <a:pt x="17" y="67"/>
                    </a:lnTo>
                    <a:lnTo>
                      <a:pt x="21" y="61"/>
                    </a:lnTo>
                    <a:lnTo>
                      <a:pt x="24" y="56"/>
                    </a:lnTo>
                    <a:lnTo>
                      <a:pt x="28" y="51"/>
                    </a:lnTo>
                    <a:lnTo>
                      <a:pt x="31" y="46"/>
                    </a:lnTo>
                    <a:lnTo>
                      <a:pt x="35" y="41"/>
                    </a:lnTo>
                    <a:lnTo>
                      <a:pt x="39" y="38"/>
                    </a:lnTo>
                    <a:lnTo>
                      <a:pt x="43" y="33"/>
                    </a:lnTo>
                    <a:lnTo>
                      <a:pt x="47" y="30"/>
                    </a:lnTo>
                    <a:lnTo>
                      <a:pt x="52" y="26"/>
                    </a:lnTo>
                    <a:lnTo>
                      <a:pt x="58" y="23"/>
                    </a:lnTo>
                    <a:lnTo>
                      <a:pt x="62" y="19"/>
                    </a:lnTo>
                    <a:lnTo>
                      <a:pt x="67" y="17"/>
                    </a:lnTo>
                    <a:lnTo>
                      <a:pt x="73" y="14"/>
                    </a:lnTo>
                    <a:lnTo>
                      <a:pt x="78" y="11"/>
                    </a:lnTo>
                    <a:lnTo>
                      <a:pt x="84" y="9"/>
                    </a:lnTo>
                    <a:lnTo>
                      <a:pt x="90" y="7"/>
                    </a:lnTo>
                    <a:lnTo>
                      <a:pt x="97" y="6"/>
                    </a:lnTo>
                    <a:lnTo>
                      <a:pt x="103" y="3"/>
                    </a:lnTo>
                    <a:lnTo>
                      <a:pt x="108" y="2"/>
                    </a:lnTo>
                    <a:lnTo>
                      <a:pt x="114" y="1"/>
                    </a:lnTo>
                    <a:lnTo>
                      <a:pt x="121" y="0"/>
                    </a:lnTo>
                    <a:lnTo>
                      <a:pt x="127" y="0"/>
                    </a:lnTo>
                    <a:lnTo>
                      <a:pt x="134" y="0"/>
                    </a:lnTo>
                    <a:lnTo>
                      <a:pt x="140" y="0"/>
                    </a:lnTo>
                    <a:lnTo>
                      <a:pt x="148" y="0"/>
                    </a:lnTo>
                    <a:lnTo>
                      <a:pt x="155" y="0"/>
                    </a:lnTo>
                    <a:lnTo>
                      <a:pt x="161" y="1"/>
                    </a:lnTo>
                    <a:lnTo>
                      <a:pt x="168" y="2"/>
                    </a:lnTo>
                    <a:lnTo>
                      <a:pt x="174" y="3"/>
                    </a:lnTo>
                    <a:lnTo>
                      <a:pt x="181" y="4"/>
                    </a:lnTo>
                    <a:lnTo>
                      <a:pt x="187" y="7"/>
                    </a:lnTo>
                    <a:lnTo>
                      <a:pt x="193" y="9"/>
                    </a:lnTo>
                    <a:lnTo>
                      <a:pt x="198" y="11"/>
                    </a:lnTo>
                    <a:lnTo>
                      <a:pt x="204" y="15"/>
                    </a:lnTo>
                    <a:lnTo>
                      <a:pt x="209" y="17"/>
                    </a:lnTo>
                    <a:lnTo>
                      <a:pt x="213" y="22"/>
                    </a:lnTo>
                    <a:lnTo>
                      <a:pt x="219" y="25"/>
                    </a:lnTo>
                    <a:lnTo>
                      <a:pt x="224" y="29"/>
                    </a:lnTo>
                    <a:lnTo>
                      <a:pt x="228" y="33"/>
                    </a:lnTo>
                    <a:lnTo>
                      <a:pt x="233" y="38"/>
                    </a:lnTo>
                    <a:lnTo>
                      <a:pt x="236" y="42"/>
                    </a:lnTo>
                    <a:lnTo>
                      <a:pt x="240" y="47"/>
                    </a:lnTo>
                    <a:lnTo>
                      <a:pt x="243" y="52"/>
                    </a:lnTo>
                    <a:lnTo>
                      <a:pt x="247" y="57"/>
                    </a:lnTo>
                    <a:lnTo>
                      <a:pt x="249" y="63"/>
                    </a:lnTo>
                    <a:lnTo>
                      <a:pt x="252" y="69"/>
                    </a:lnTo>
                    <a:lnTo>
                      <a:pt x="255" y="75"/>
                    </a:lnTo>
                    <a:lnTo>
                      <a:pt x="256" y="82"/>
                    </a:lnTo>
                    <a:lnTo>
                      <a:pt x="218" y="91"/>
                    </a:lnTo>
                    <a:lnTo>
                      <a:pt x="217" y="85"/>
                    </a:lnTo>
                    <a:lnTo>
                      <a:pt x="214" y="80"/>
                    </a:lnTo>
                    <a:lnTo>
                      <a:pt x="212" y="76"/>
                    </a:lnTo>
                    <a:lnTo>
                      <a:pt x="211" y="71"/>
                    </a:lnTo>
                    <a:lnTo>
                      <a:pt x="209" y="68"/>
                    </a:lnTo>
                    <a:lnTo>
                      <a:pt x="205" y="63"/>
                    </a:lnTo>
                    <a:lnTo>
                      <a:pt x="203" y="60"/>
                    </a:lnTo>
                    <a:lnTo>
                      <a:pt x="201" y="56"/>
                    </a:lnTo>
                    <a:lnTo>
                      <a:pt x="197" y="53"/>
                    </a:lnTo>
                    <a:lnTo>
                      <a:pt x="195" y="51"/>
                    </a:lnTo>
                    <a:lnTo>
                      <a:pt x="191" y="48"/>
                    </a:lnTo>
                    <a:lnTo>
                      <a:pt x="188" y="46"/>
                    </a:lnTo>
                    <a:lnTo>
                      <a:pt x="186" y="44"/>
                    </a:lnTo>
                    <a:lnTo>
                      <a:pt x="182" y="41"/>
                    </a:lnTo>
                    <a:lnTo>
                      <a:pt x="178" y="39"/>
                    </a:lnTo>
                    <a:lnTo>
                      <a:pt x="174" y="38"/>
                    </a:lnTo>
                    <a:lnTo>
                      <a:pt x="171" y="37"/>
                    </a:lnTo>
                    <a:lnTo>
                      <a:pt x="166" y="34"/>
                    </a:lnTo>
                    <a:lnTo>
                      <a:pt x="163" y="34"/>
                    </a:lnTo>
                    <a:lnTo>
                      <a:pt x="158" y="33"/>
                    </a:lnTo>
                    <a:lnTo>
                      <a:pt x="153" y="32"/>
                    </a:lnTo>
                    <a:lnTo>
                      <a:pt x="149" y="32"/>
                    </a:lnTo>
                    <a:lnTo>
                      <a:pt x="144" y="32"/>
                    </a:lnTo>
                    <a:lnTo>
                      <a:pt x="138" y="32"/>
                    </a:lnTo>
                    <a:lnTo>
                      <a:pt x="134" y="32"/>
                    </a:lnTo>
                    <a:lnTo>
                      <a:pt x="128" y="32"/>
                    </a:lnTo>
                    <a:lnTo>
                      <a:pt x="123" y="32"/>
                    </a:lnTo>
                    <a:lnTo>
                      <a:pt x="118" y="33"/>
                    </a:lnTo>
                    <a:lnTo>
                      <a:pt x="113" y="34"/>
                    </a:lnTo>
                    <a:lnTo>
                      <a:pt x="108" y="36"/>
                    </a:lnTo>
                    <a:lnTo>
                      <a:pt x="104" y="37"/>
                    </a:lnTo>
                    <a:lnTo>
                      <a:pt x="99" y="39"/>
                    </a:lnTo>
                    <a:lnTo>
                      <a:pt x="95" y="40"/>
                    </a:lnTo>
                    <a:lnTo>
                      <a:pt x="90" y="42"/>
                    </a:lnTo>
                    <a:lnTo>
                      <a:pt x="87" y="45"/>
                    </a:lnTo>
                    <a:lnTo>
                      <a:pt x="82" y="48"/>
                    </a:lnTo>
                    <a:lnTo>
                      <a:pt x="78" y="51"/>
                    </a:lnTo>
                    <a:lnTo>
                      <a:pt x="75" y="53"/>
                    </a:lnTo>
                    <a:lnTo>
                      <a:pt x="72" y="56"/>
                    </a:lnTo>
                    <a:lnTo>
                      <a:pt x="68" y="59"/>
                    </a:lnTo>
                    <a:lnTo>
                      <a:pt x="66" y="62"/>
                    </a:lnTo>
                    <a:lnTo>
                      <a:pt x="62" y="66"/>
                    </a:lnTo>
                    <a:lnTo>
                      <a:pt x="60" y="69"/>
                    </a:lnTo>
                    <a:lnTo>
                      <a:pt x="58" y="72"/>
                    </a:lnTo>
                    <a:lnTo>
                      <a:pt x="55" y="77"/>
                    </a:lnTo>
                    <a:lnTo>
                      <a:pt x="53" y="80"/>
                    </a:lnTo>
                    <a:lnTo>
                      <a:pt x="52" y="85"/>
                    </a:lnTo>
                    <a:lnTo>
                      <a:pt x="50" y="90"/>
                    </a:lnTo>
                    <a:lnTo>
                      <a:pt x="48" y="93"/>
                    </a:lnTo>
                    <a:lnTo>
                      <a:pt x="47" y="98"/>
                    </a:lnTo>
                    <a:lnTo>
                      <a:pt x="46" y="102"/>
                    </a:lnTo>
                    <a:lnTo>
                      <a:pt x="45" y="106"/>
                    </a:lnTo>
                    <a:lnTo>
                      <a:pt x="44" y="110"/>
                    </a:lnTo>
                    <a:lnTo>
                      <a:pt x="43" y="115"/>
                    </a:lnTo>
                    <a:lnTo>
                      <a:pt x="43" y="120"/>
                    </a:lnTo>
                    <a:lnTo>
                      <a:pt x="42" y="124"/>
                    </a:lnTo>
                    <a:lnTo>
                      <a:pt x="42" y="129"/>
                    </a:lnTo>
                    <a:lnTo>
                      <a:pt x="42" y="133"/>
                    </a:lnTo>
                    <a:lnTo>
                      <a:pt x="42" y="138"/>
                    </a:lnTo>
                    <a:lnTo>
                      <a:pt x="40" y="143"/>
                    </a:lnTo>
                    <a:lnTo>
                      <a:pt x="42" y="148"/>
                    </a:lnTo>
                    <a:lnTo>
                      <a:pt x="42" y="154"/>
                    </a:lnTo>
                    <a:lnTo>
                      <a:pt x="42" y="160"/>
                    </a:lnTo>
                    <a:lnTo>
                      <a:pt x="43" y="165"/>
                    </a:lnTo>
                    <a:lnTo>
                      <a:pt x="43" y="170"/>
                    </a:lnTo>
                    <a:lnTo>
                      <a:pt x="44" y="176"/>
                    </a:lnTo>
                    <a:lnTo>
                      <a:pt x="45" y="181"/>
                    </a:lnTo>
                    <a:lnTo>
                      <a:pt x="46" y="185"/>
                    </a:lnTo>
                    <a:lnTo>
                      <a:pt x="47" y="191"/>
                    </a:lnTo>
                    <a:lnTo>
                      <a:pt x="48" y="196"/>
                    </a:lnTo>
                    <a:lnTo>
                      <a:pt x="50" y="200"/>
                    </a:lnTo>
                    <a:lnTo>
                      <a:pt x="51" y="205"/>
                    </a:lnTo>
                    <a:lnTo>
                      <a:pt x="53" y="208"/>
                    </a:lnTo>
                    <a:lnTo>
                      <a:pt x="55" y="213"/>
                    </a:lnTo>
                    <a:lnTo>
                      <a:pt x="58" y="216"/>
                    </a:lnTo>
                    <a:lnTo>
                      <a:pt x="60" y="221"/>
                    </a:lnTo>
                    <a:lnTo>
                      <a:pt x="63" y="225"/>
                    </a:lnTo>
                    <a:lnTo>
                      <a:pt x="66" y="228"/>
                    </a:lnTo>
                    <a:lnTo>
                      <a:pt x="69" y="231"/>
                    </a:lnTo>
                    <a:lnTo>
                      <a:pt x="72" y="234"/>
                    </a:lnTo>
                    <a:lnTo>
                      <a:pt x="75" y="237"/>
                    </a:lnTo>
                    <a:lnTo>
                      <a:pt x="78" y="239"/>
                    </a:lnTo>
                    <a:lnTo>
                      <a:pt x="82" y="242"/>
                    </a:lnTo>
                    <a:lnTo>
                      <a:pt x="85" y="245"/>
                    </a:lnTo>
                    <a:lnTo>
                      <a:pt x="90" y="246"/>
                    </a:lnTo>
                    <a:lnTo>
                      <a:pt x="93" y="249"/>
                    </a:lnTo>
                    <a:lnTo>
                      <a:pt x="98" y="250"/>
                    </a:lnTo>
                    <a:lnTo>
                      <a:pt x="102" y="252"/>
                    </a:lnTo>
                    <a:lnTo>
                      <a:pt x="106" y="253"/>
                    </a:lnTo>
                    <a:lnTo>
                      <a:pt x="111" y="254"/>
                    </a:lnTo>
                    <a:lnTo>
                      <a:pt x="114" y="256"/>
                    </a:lnTo>
                    <a:lnTo>
                      <a:pt x="119" y="256"/>
                    </a:lnTo>
                    <a:lnTo>
                      <a:pt x="123" y="257"/>
                    </a:lnTo>
                    <a:lnTo>
                      <a:pt x="128" y="257"/>
                    </a:lnTo>
                    <a:lnTo>
                      <a:pt x="133" y="257"/>
                    </a:lnTo>
                    <a:lnTo>
                      <a:pt x="136" y="258"/>
                    </a:lnTo>
                    <a:lnTo>
                      <a:pt x="142" y="257"/>
                    </a:lnTo>
                    <a:lnTo>
                      <a:pt x="148" y="257"/>
                    </a:lnTo>
                    <a:lnTo>
                      <a:pt x="152" y="257"/>
                    </a:lnTo>
                    <a:lnTo>
                      <a:pt x="157" y="256"/>
                    </a:lnTo>
                    <a:lnTo>
                      <a:pt x="161" y="254"/>
                    </a:lnTo>
                    <a:lnTo>
                      <a:pt x="167" y="253"/>
                    </a:lnTo>
                    <a:lnTo>
                      <a:pt x="171" y="251"/>
                    </a:lnTo>
                    <a:lnTo>
                      <a:pt x="175" y="250"/>
                    </a:lnTo>
                    <a:lnTo>
                      <a:pt x="180" y="248"/>
                    </a:lnTo>
                    <a:lnTo>
                      <a:pt x="184" y="245"/>
                    </a:lnTo>
                    <a:lnTo>
                      <a:pt x="188" y="243"/>
                    </a:lnTo>
                    <a:lnTo>
                      <a:pt x="191" y="241"/>
                    </a:lnTo>
                    <a:lnTo>
                      <a:pt x="196" y="237"/>
                    </a:lnTo>
                    <a:lnTo>
                      <a:pt x="199" y="234"/>
                    </a:lnTo>
                    <a:lnTo>
                      <a:pt x="202" y="230"/>
                    </a:lnTo>
                    <a:lnTo>
                      <a:pt x="205" y="226"/>
                    </a:lnTo>
                    <a:lnTo>
                      <a:pt x="208" y="222"/>
                    </a:lnTo>
                    <a:lnTo>
                      <a:pt x="211" y="218"/>
                    </a:lnTo>
                    <a:lnTo>
                      <a:pt x="213" y="213"/>
                    </a:lnTo>
                    <a:lnTo>
                      <a:pt x="216" y="207"/>
                    </a:lnTo>
                    <a:lnTo>
                      <a:pt x="218" y="203"/>
                    </a:lnTo>
                    <a:lnTo>
                      <a:pt x="220" y="197"/>
                    </a:lnTo>
                    <a:lnTo>
                      <a:pt x="221" y="192"/>
                    </a:lnTo>
                    <a:lnTo>
                      <a:pt x="222" y="18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4029" name="Freeform 2117"/>
              <p:cNvSpPr>
                <a:spLocks/>
              </p:cNvSpPr>
              <p:nvPr/>
            </p:nvSpPr>
            <p:spPr bwMode="auto">
              <a:xfrm>
                <a:off x="2282" y="2752"/>
                <a:ext cx="20" cy="23"/>
              </a:xfrm>
              <a:custGeom>
                <a:avLst/>
                <a:gdLst>
                  <a:gd name="T0" fmla="*/ 0 w 41"/>
                  <a:gd name="T1" fmla="*/ 0 h 45"/>
                  <a:gd name="T2" fmla="*/ 0 w 41"/>
                  <a:gd name="T3" fmla="*/ 3 h 45"/>
                  <a:gd name="T4" fmla="*/ 39 w 41"/>
                  <a:gd name="T5" fmla="*/ 12 h 45"/>
                  <a:gd name="T6" fmla="*/ 37 w 41"/>
                  <a:gd name="T7" fmla="*/ 18 h 45"/>
                  <a:gd name="T8" fmla="*/ 34 w 41"/>
                  <a:gd name="T9" fmla="*/ 25 h 45"/>
                  <a:gd name="T10" fmla="*/ 32 w 41"/>
                  <a:gd name="T11" fmla="*/ 31 h 45"/>
                  <a:gd name="T12" fmla="*/ 25 w 41"/>
                  <a:gd name="T13" fmla="*/ 45 h 45"/>
                  <a:gd name="T14" fmla="*/ 26 w 41"/>
                  <a:gd name="T15" fmla="*/ 45 h 45"/>
                  <a:gd name="T16" fmla="*/ 27 w 41"/>
                  <a:gd name="T17" fmla="*/ 45 h 45"/>
                  <a:gd name="T18" fmla="*/ 34 w 41"/>
                  <a:gd name="T19" fmla="*/ 31 h 45"/>
                  <a:gd name="T20" fmla="*/ 36 w 41"/>
                  <a:gd name="T21" fmla="*/ 25 h 45"/>
                  <a:gd name="T22" fmla="*/ 40 w 41"/>
                  <a:gd name="T23" fmla="*/ 18 h 45"/>
                  <a:gd name="T24" fmla="*/ 41 w 41"/>
                  <a:gd name="T25" fmla="*/ 10 h 45"/>
                  <a:gd name="T26" fmla="*/ 0 w 41"/>
                  <a:gd name="T27" fmla="*/ 0 h 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
                  <a:gd name="T43" fmla="*/ 0 h 45"/>
                  <a:gd name="T44" fmla="*/ 41 w 41"/>
                  <a:gd name="T45" fmla="*/ 45 h 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 h="45">
                    <a:moveTo>
                      <a:pt x="0" y="0"/>
                    </a:moveTo>
                    <a:lnTo>
                      <a:pt x="0" y="3"/>
                    </a:lnTo>
                    <a:lnTo>
                      <a:pt x="39" y="12"/>
                    </a:lnTo>
                    <a:lnTo>
                      <a:pt x="37" y="18"/>
                    </a:lnTo>
                    <a:lnTo>
                      <a:pt x="34" y="25"/>
                    </a:lnTo>
                    <a:lnTo>
                      <a:pt x="32" y="31"/>
                    </a:lnTo>
                    <a:lnTo>
                      <a:pt x="25" y="45"/>
                    </a:lnTo>
                    <a:lnTo>
                      <a:pt x="26" y="45"/>
                    </a:lnTo>
                    <a:lnTo>
                      <a:pt x="27" y="45"/>
                    </a:lnTo>
                    <a:lnTo>
                      <a:pt x="34" y="31"/>
                    </a:lnTo>
                    <a:lnTo>
                      <a:pt x="36" y="25"/>
                    </a:lnTo>
                    <a:lnTo>
                      <a:pt x="40" y="18"/>
                    </a:lnTo>
                    <a:lnTo>
                      <a:pt x="41" y="1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0" name="Freeform 2118"/>
              <p:cNvSpPr>
                <a:spLocks/>
              </p:cNvSpPr>
              <p:nvPr/>
            </p:nvSpPr>
            <p:spPr bwMode="auto">
              <a:xfrm>
                <a:off x="2247" y="2774"/>
                <a:ext cx="48" cy="31"/>
              </a:xfrm>
              <a:custGeom>
                <a:avLst/>
                <a:gdLst>
                  <a:gd name="T0" fmla="*/ 95 w 96"/>
                  <a:gd name="T1" fmla="*/ 1 h 61"/>
                  <a:gd name="T2" fmla="*/ 94 w 96"/>
                  <a:gd name="T3" fmla="*/ 0 h 61"/>
                  <a:gd name="T4" fmla="*/ 87 w 96"/>
                  <a:gd name="T5" fmla="*/ 12 h 61"/>
                  <a:gd name="T6" fmla="*/ 82 w 96"/>
                  <a:gd name="T7" fmla="*/ 16 h 61"/>
                  <a:gd name="T8" fmla="*/ 78 w 96"/>
                  <a:gd name="T9" fmla="*/ 22 h 61"/>
                  <a:gd name="T10" fmla="*/ 68 w 96"/>
                  <a:gd name="T11" fmla="*/ 31 h 61"/>
                  <a:gd name="T12" fmla="*/ 63 w 96"/>
                  <a:gd name="T13" fmla="*/ 36 h 61"/>
                  <a:gd name="T14" fmla="*/ 58 w 96"/>
                  <a:gd name="T15" fmla="*/ 39 h 61"/>
                  <a:gd name="T16" fmla="*/ 45 w 96"/>
                  <a:gd name="T17" fmla="*/ 46 h 61"/>
                  <a:gd name="T18" fmla="*/ 41 w 96"/>
                  <a:gd name="T19" fmla="*/ 48 h 61"/>
                  <a:gd name="T20" fmla="*/ 35 w 96"/>
                  <a:gd name="T21" fmla="*/ 51 h 61"/>
                  <a:gd name="T22" fmla="*/ 28 w 96"/>
                  <a:gd name="T23" fmla="*/ 53 h 61"/>
                  <a:gd name="T24" fmla="*/ 22 w 96"/>
                  <a:gd name="T25" fmla="*/ 55 h 61"/>
                  <a:gd name="T26" fmla="*/ 8 w 96"/>
                  <a:gd name="T27" fmla="*/ 58 h 61"/>
                  <a:gd name="T28" fmla="*/ 0 w 96"/>
                  <a:gd name="T29" fmla="*/ 59 h 61"/>
                  <a:gd name="T30" fmla="*/ 0 w 96"/>
                  <a:gd name="T31" fmla="*/ 60 h 61"/>
                  <a:gd name="T32" fmla="*/ 0 w 96"/>
                  <a:gd name="T33" fmla="*/ 61 h 61"/>
                  <a:gd name="T34" fmla="*/ 8 w 96"/>
                  <a:gd name="T35" fmla="*/ 60 h 61"/>
                  <a:gd name="T36" fmla="*/ 22 w 96"/>
                  <a:gd name="T37" fmla="*/ 58 h 61"/>
                  <a:gd name="T38" fmla="*/ 28 w 96"/>
                  <a:gd name="T39" fmla="*/ 55 h 61"/>
                  <a:gd name="T40" fmla="*/ 35 w 96"/>
                  <a:gd name="T41" fmla="*/ 53 h 61"/>
                  <a:gd name="T42" fmla="*/ 41 w 96"/>
                  <a:gd name="T43" fmla="*/ 51 h 61"/>
                  <a:gd name="T44" fmla="*/ 50 w 96"/>
                  <a:gd name="T45" fmla="*/ 48 h 61"/>
                  <a:gd name="T46" fmla="*/ 60 w 96"/>
                  <a:gd name="T47" fmla="*/ 42 h 61"/>
                  <a:gd name="T48" fmla="*/ 65 w 96"/>
                  <a:gd name="T49" fmla="*/ 38 h 61"/>
                  <a:gd name="T50" fmla="*/ 71 w 96"/>
                  <a:gd name="T51" fmla="*/ 34 h 61"/>
                  <a:gd name="T52" fmla="*/ 80 w 96"/>
                  <a:gd name="T53" fmla="*/ 24 h 61"/>
                  <a:gd name="T54" fmla="*/ 84 w 96"/>
                  <a:gd name="T55" fmla="*/ 19 h 61"/>
                  <a:gd name="T56" fmla="*/ 89 w 96"/>
                  <a:gd name="T57" fmla="*/ 14 h 61"/>
                  <a:gd name="T58" fmla="*/ 93 w 96"/>
                  <a:gd name="T59" fmla="*/ 8 h 61"/>
                  <a:gd name="T60" fmla="*/ 96 w 96"/>
                  <a:gd name="T61" fmla="*/ 1 h 61"/>
                  <a:gd name="T62" fmla="*/ 95 w 96"/>
                  <a:gd name="T63" fmla="*/ 1 h 6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6"/>
                  <a:gd name="T97" fmla="*/ 0 h 61"/>
                  <a:gd name="T98" fmla="*/ 96 w 96"/>
                  <a:gd name="T99" fmla="*/ 61 h 6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6" h="61">
                    <a:moveTo>
                      <a:pt x="95" y="1"/>
                    </a:moveTo>
                    <a:lnTo>
                      <a:pt x="94" y="0"/>
                    </a:lnTo>
                    <a:lnTo>
                      <a:pt x="87" y="12"/>
                    </a:lnTo>
                    <a:lnTo>
                      <a:pt x="82" y="16"/>
                    </a:lnTo>
                    <a:lnTo>
                      <a:pt x="78" y="22"/>
                    </a:lnTo>
                    <a:lnTo>
                      <a:pt x="68" y="31"/>
                    </a:lnTo>
                    <a:lnTo>
                      <a:pt x="63" y="36"/>
                    </a:lnTo>
                    <a:lnTo>
                      <a:pt x="58" y="39"/>
                    </a:lnTo>
                    <a:lnTo>
                      <a:pt x="45" y="46"/>
                    </a:lnTo>
                    <a:lnTo>
                      <a:pt x="41" y="48"/>
                    </a:lnTo>
                    <a:lnTo>
                      <a:pt x="35" y="51"/>
                    </a:lnTo>
                    <a:lnTo>
                      <a:pt x="28" y="53"/>
                    </a:lnTo>
                    <a:lnTo>
                      <a:pt x="22" y="55"/>
                    </a:lnTo>
                    <a:lnTo>
                      <a:pt x="8" y="58"/>
                    </a:lnTo>
                    <a:lnTo>
                      <a:pt x="0" y="59"/>
                    </a:lnTo>
                    <a:lnTo>
                      <a:pt x="0" y="60"/>
                    </a:lnTo>
                    <a:lnTo>
                      <a:pt x="0" y="61"/>
                    </a:lnTo>
                    <a:lnTo>
                      <a:pt x="8" y="60"/>
                    </a:lnTo>
                    <a:lnTo>
                      <a:pt x="22" y="58"/>
                    </a:lnTo>
                    <a:lnTo>
                      <a:pt x="28" y="55"/>
                    </a:lnTo>
                    <a:lnTo>
                      <a:pt x="35" y="53"/>
                    </a:lnTo>
                    <a:lnTo>
                      <a:pt x="41" y="51"/>
                    </a:lnTo>
                    <a:lnTo>
                      <a:pt x="50" y="48"/>
                    </a:lnTo>
                    <a:lnTo>
                      <a:pt x="60" y="42"/>
                    </a:lnTo>
                    <a:lnTo>
                      <a:pt x="65" y="38"/>
                    </a:lnTo>
                    <a:lnTo>
                      <a:pt x="71" y="34"/>
                    </a:lnTo>
                    <a:lnTo>
                      <a:pt x="80" y="24"/>
                    </a:lnTo>
                    <a:lnTo>
                      <a:pt x="84" y="19"/>
                    </a:lnTo>
                    <a:lnTo>
                      <a:pt x="89" y="14"/>
                    </a:lnTo>
                    <a:lnTo>
                      <a:pt x="93" y="8"/>
                    </a:lnTo>
                    <a:lnTo>
                      <a:pt x="96" y="1"/>
                    </a:lnTo>
                    <a:lnTo>
                      <a:pt x="9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1" name="Freeform 2119"/>
              <p:cNvSpPr>
                <a:spLocks/>
              </p:cNvSpPr>
              <p:nvPr/>
            </p:nvSpPr>
            <p:spPr bwMode="auto">
              <a:xfrm>
                <a:off x="2236" y="2803"/>
                <a:ext cx="12" cy="2"/>
              </a:xfrm>
              <a:custGeom>
                <a:avLst/>
                <a:gdLst>
                  <a:gd name="T0" fmla="*/ 22 w 24"/>
                  <a:gd name="T1" fmla="*/ 2 h 4"/>
                  <a:gd name="T2" fmla="*/ 22 w 24"/>
                  <a:gd name="T3" fmla="*/ 0 h 4"/>
                  <a:gd name="T4" fmla="*/ 24 w 24"/>
                  <a:gd name="T5" fmla="*/ 0 h 4"/>
                  <a:gd name="T6" fmla="*/ 7 w 24"/>
                  <a:gd name="T7" fmla="*/ 2 h 4"/>
                  <a:gd name="T8" fmla="*/ 0 w 24"/>
                  <a:gd name="T9" fmla="*/ 1 h 4"/>
                  <a:gd name="T10" fmla="*/ 0 w 24"/>
                  <a:gd name="T11" fmla="*/ 2 h 4"/>
                  <a:gd name="T12" fmla="*/ 0 w 24"/>
                  <a:gd name="T13" fmla="*/ 3 h 4"/>
                  <a:gd name="T14" fmla="*/ 7 w 24"/>
                  <a:gd name="T15" fmla="*/ 4 h 4"/>
                  <a:gd name="T16" fmla="*/ 9 w 24"/>
                  <a:gd name="T17" fmla="*/ 4 h 4"/>
                  <a:gd name="T18" fmla="*/ 14 w 24"/>
                  <a:gd name="T19" fmla="*/ 4 h 4"/>
                  <a:gd name="T20" fmla="*/ 22 w 24"/>
                  <a:gd name="T21" fmla="*/ 3 h 4"/>
                  <a:gd name="T22" fmla="*/ 22 w 24"/>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4"/>
                  <a:gd name="T38" fmla="*/ 24 w 24"/>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4">
                    <a:moveTo>
                      <a:pt x="22" y="2"/>
                    </a:moveTo>
                    <a:lnTo>
                      <a:pt x="22" y="0"/>
                    </a:lnTo>
                    <a:lnTo>
                      <a:pt x="24" y="0"/>
                    </a:lnTo>
                    <a:lnTo>
                      <a:pt x="7" y="2"/>
                    </a:lnTo>
                    <a:lnTo>
                      <a:pt x="0" y="1"/>
                    </a:lnTo>
                    <a:lnTo>
                      <a:pt x="0" y="2"/>
                    </a:lnTo>
                    <a:lnTo>
                      <a:pt x="0" y="3"/>
                    </a:lnTo>
                    <a:lnTo>
                      <a:pt x="7" y="4"/>
                    </a:lnTo>
                    <a:lnTo>
                      <a:pt x="9" y="4"/>
                    </a:lnTo>
                    <a:lnTo>
                      <a:pt x="14" y="4"/>
                    </a:lnTo>
                    <a:lnTo>
                      <a:pt x="22" y="3"/>
                    </a:lnTo>
                    <a:lnTo>
                      <a:pt x="2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2" name="Freeform 2120"/>
              <p:cNvSpPr>
                <a:spLocks/>
              </p:cNvSpPr>
              <p:nvPr/>
            </p:nvSpPr>
            <p:spPr bwMode="auto">
              <a:xfrm>
                <a:off x="2229" y="2803"/>
                <a:ext cx="7" cy="2"/>
              </a:xfrm>
              <a:custGeom>
                <a:avLst/>
                <a:gdLst>
                  <a:gd name="T0" fmla="*/ 15 w 15"/>
                  <a:gd name="T1" fmla="*/ 1 h 4"/>
                  <a:gd name="T2" fmla="*/ 9 w 15"/>
                  <a:gd name="T3" fmla="*/ 0 h 4"/>
                  <a:gd name="T4" fmla="*/ 2 w 15"/>
                  <a:gd name="T5" fmla="*/ 0 h 4"/>
                  <a:gd name="T6" fmla="*/ 0 w 15"/>
                  <a:gd name="T7" fmla="*/ 0 h 4"/>
                  <a:gd name="T8" fmla="*/ 0 w 15"/>
                  <a:gd name="T9" fmla="*/ 1 h 4"/>
                  <a:gd name="T10" fmla="*/ 0 w 15"/>
                  <a:gd name="T11" fmla="*/ 2 h 4"/>
                  <a:gd name="T12" fmla="*/ 14 w 15"/>
                  <a:gd name="T13" fmla="*/ 4 h 4"/>
                  <a:gd name="T14" fmla="*/ 15 w 15"/>
                  <a:gd name="T15" fmla="*/ 4 h 4"/>
                  <a:gd name="T16" fmla="*/ 15 w 15"/>
                  <a:gd name="T17" fmla="*/ 2 h 4"/>
                  <a:gd name="T18" fmla="*/ 15 w 15"/>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4"/>
                  <a:gd name="T32" fmla="*/ 15 w 1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4">
                    <a:moveTo>
                      <a:pt x="15" y="1"/>
                    </a:moveTo>
                    <a:lnTo>
                      <a:pt x="9" y="0"/>
                    </a:lnTo>
                    <a:lnTo>
                      <a:pt x="2" y="0"/>
                    </a:lnTo>
                    <a:lnTo>
                      <a:pt x="0" y="0"/>
                    </a:lnTo>
                    <a:lnTo>
                      <a:pt x="0" y="1"/>
                    </a:lnTo>
                    <a:lnTo>
                      <a:pt x="0" y="2"/>
                    </a:lnTo>
                    <a:lnTo>
                      <a:pt x="14" y="4"/>
                    </a:lnTo>
                    <a:lnTo>
                      <a:pt x="15" y="4"/>
                    </a:lnTo>
                    <a:lnTo>
                      <a:pt x="15" y="2"/>
                    </a:lnTo>
                    <a:lnTo>
                      <a:pt x="1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3" name="Freeform 2121"/>
              <p:cNvSpPr>
                <a:spLocks/>
              </p:cNvSpPr>
              <p:nvPr/>
            </p:nvSpPr>
            <p:spPr bwMode="auto">
              <a:xfrm>
                <a:off x="2225" y="2802"/>
                <a:ext cx="4" cy="3"/>
              </a:xfrm>
              <a:custGeom>
                <a:avLst/>
                <a:gdLst>
                  <a:gd name="T0" fmla="*/ 6 w 6"/>
                  <a:gd name="T1" fmla="*/ 1 h 4"/>
                  <a:gd name="T2" fmla="*/ 0 w 6"/>
                  <a:gd name="T3" fmla="*/ 0 h 4"/>
                  <a:gd name="T4" fmla="*/ 0 w 6"/>
                  <a:gd name="T5" fmla="*/ 0 h 4"/>
                  <a:gd name="T6" fmla="*/ 0 w 6"/>
                  <a:gd name="T7" fmla="*/ 2 h 4"/>
                  <a:gd name="T8" fmla="*/ 0 w 6"/>
                  <a:gd name="T9" fmla="*/ 4 h 4"/>
                  <a:gd name="T10" fmla="*/ 6 w 6"/>
                  <a:gd name="T11" fmla="*/ 4 h 4"/>
                  <a:gd name="T12" fmla="*/ 6 w 6"/>
                  <a:gd name="T13" fmla="*/ 2 h 4"/>
                  <a:gd name="T14" fmla="*/ 6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1"/>
                    </a:moveTo>
                    <a:lnTo>
                      <a:pt x="0" y="0"/>
                    </a:lnTo>
                    <a:lnTo>
                      <a:pt x="0" y="2"/>
                    </a:lnTo>
                    <a:lnTo>
                      <a:pt x="0" y="4"/>
                    </a:lnTo>
                    <a:lnTo>
                      <a:pt x="6" y="4"/>
                    </a:lnTo>
                    <a:lnTo>
                      <a:pt x="6" y="2"/>
                    </a:lnTo>
                    <a:lnTo>
                      <a:pt x="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4" name="Freeform 2122"/>
              <p:cNvSpPr>
                <a:spLocks/>
              </p:cNvSpPr>
              <p:nvPr/>
            </p:nvSpPr>
            <p:spPr bwMode="auto">
              <a:xfrm>
                <a:off x="2222" y="2802"/>
                <a:ext cx="7" cy="3"/>
              </a:xfrm>
              <a:custGeom>
                <a:avLst/>
                <a:gdLst>
                  <a:gd name="T0" fmla="*/ 7 w 13"/>
                  <a:gd name="T1" fmla="*/ 2 h 4"/>
                  <a:gd name="T2" fmla="*/ 7 w 13"/>
                  <a:gd name="T3" fmla="*/ 1 h 4"/>
                  <a:gd name="T4" fmla="*/ 0 w 13"/>
                  <a:gd name="T5" fmla="*/ 0 h 4"/>
                  <a:gd name="T6" fmla="*/ 0 w 13"/>
                  <a:gd name="T7" fmla="*/ 2 h 4"/>
                  <a:gd name="T8" fmla="*/ 13 w 13"/>
                  <a:gd name="T9" fmla="*/ 4 h 4"/>
                  <a:gd name="T10" fmla="*/ 7 w 13"/>
                  <a:gd name="T11" fmla="*/ 4 h 4"/>
                  <a:gd name="T12" fmla="*/ 7 w 13"/>
                  <a:gd name="T13" fmla="*/ 2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7" y="2"/>
                    </a:moveTo>
                    <a:lnTo>
                      <a:pt x="7" y="1"/>
                    </a:lnTo>
                    <a:lnTo>
                      <a:pt x="0" y="0"/>
                    </a:lnTo>
                    <a:lnTo>
                      <a:pt x="0" y="2"/>
                    </a:lnTo>
                    <a:lnTo>
                      <a:pt x="13" y="4"/>
                    </a:lnTo>
                    <a:lnTo>
                      <a:pt x="7" y="4"/>
                    </a:lnTo>
                    <a:lnTo>
                      <a:pt x="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5" name="Freeform 2123"/>
              <p:cNvSpPr>
                <a:spLocks/>
              </p:cNvSpPr>
              <p:nvPr/>
            </p:nvSpPr>
            <p:spPr bwMode="auto">
              <a:xfrm>
                <a:off x="2180" y="2773"/>
                <a:ext cx="42" cy="30"/>
              </a:xfrm>
              <a:custGeom>
                <a:avLst/>
                <a:gdLst>
                  <a:gd name="T0" fmla="*/ 83 w 83"/>
                  <a:gd name="T1" fmla="*/ 59 h 61"/>
                  <a:gd name="T2" fmla="*/ 76 w 83"/>
                  <a:gd name="T3" fmla="*/ 56 h 61"/>
                  <a:gd name="T4" fmla="*/ 70 w 83"/>
                  <a:gd name="T5" fmla="*/ 55 h 61"/>
                  <a:gd name="T6" fmla="*/ 63 w 83"/>
                  <a:gd name="T7" fmla="*/ 53 h 61"/>
                  <a:gd name="T8" fmla="*/ 57 w 83"/>
                  <a:gd name="T9" fmla="*/ 50 h 61"/>
                  <a:gd name="T10" fmla="*/ 53 w 83"/>
                  <a:gd name="T11" fmla="*/ 48 h 61"/>
                  <a:gd name="T12" fmla="*/ 43 w 83"/>
                  <a:gd name="T13" fmla="*/ 44 h 61"/>
                  <a:gd name="T14" fmla="*/ 28 w 83"/>
                  <a:gd name="T15" fmla="*/ 33 h 61"/>
                  <a:gd name="T16" fmla="*/ 16 w 83"/>
                  <a:gd name="T17" fmla="*/ 21 h 61"/>
                  <a:gd name="T18" fmla="*/ 12 w 83"/>
                  <a:gd name="T19" fmla="*/ 16 h 61"/>
                  <a:gd name="T20" fmla="*/ 9 w 83"/>
                  <a:gd name="T21" fmla="*/ 10 h 61"/>
                  <a:gd name="T22" fmla="*/ 5 w 83"/>
                  <a:gd name="T23" fmla="*/ 6 h 61"/>
                  <a:gd name="T24" fmla="*/ 2 w 83"/>
                  <a:gd name="T25" fmla="*/ 0 h 61"/>
                  <a:gd name="T26" fmla="*/ 1 w 83"/>
                  <a:gd name="T27" fmla="*/ 1 h 61"/>
                  <a:gd name="T28" fmla="*/ 0 w 83"/>
                  <a:gd name="T29" fmla="*/ 2 h 61"/>
                  <a:gd name="T30" fmla="*/ 3 w 83"/>
                  <a:gd name="T31" fmla="*/ 8 h 61"/>
                  <a:gd name="T32" fmla="*/ 7 w 83"/>
                  <a:gd name="T33" fmla="*/ 12 h 61"/>
                  <a:gd name="T34" fmla="*/ 10 w 83"/>
                  <a:gd name="T35" fmla="*/ 18 h 61"/>
                  <a:gd name="T36" fmla="*/ 14 w 83"/>
                  <a:gd name="T37" fmla="*/ 23 h 61"/>
                  <a:gd name="T38" fmla="*/ 26 w 83"/>
                  <a:gd name="T39" fmla="*/ 36 h 61"/>
                  <a:gd name="T40" fmla="*/ 39 w 83"/>
                  <a:gd name="T41" fmla="*/ 46 h 61"/>
                  <a:gd name="T42" fmla="*/ 53 w 83"/>
                  <a:gd name="T43" fmla="*/ 50 h 61"/>
                  <a:gd name="T44" fmla="*/ 57 w 83"/>
                  <a:gd name="T45" fmla="*/ 53 h 61"/>
                  <a:gd name="T46" fmla="*/ 63 w 83"/>
                  <a:gd name="T47" fmla="*/ 55 h 61"/>
                  <a:gd name="T48" fmla="*/ 70 w 83"/>
                  <a:gd name="T49" fmla="*/ 57 h 61"/>
                  <a:gd name="T50" fmla="*/ 76 w 83"/>
                  <a:gd name="T51" fmla="*/ 59 h 61"/>
                  <a:gd name="T52" fmla="*/ 83 w 83"/>
                  <a:gd name="T53" fmla="*/ 61 h 61"/>
                  <a:gd name="T54" fmla="*/ 83 w 83"/>
                  <a:gd name="T55" fmla="*/ 59 h 6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3"/>
                  <a:gd name="T85" fmla="*/ 0 h 61"/>
                  <a:gd name="T86" fmla="*/ 83 w 83"/>
                  <a:gd name="T87" fmla="*/ 61 h 6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3" h="61">
                    <a:moveTo>
                      <a:pt x="83" y="59"/>
                    </a:moveTo>
                    <a:lnTo>
                      <a:pt x="76" y="56"/>
                    </a:lnTo>
                    <a:lnTo>
                      <a:pt x="70" y="55"/>
                    </a:lnTo>
                    <a:lnTo>
                      <a:pt x="63" y="53"/>
                    </a:lnTo>
                    <a:lnTo>
                      <a:pt x="57" y="50"/>
                    </a:lnTo>
                    <a:lnTo>
                      <a:pt x="53" y="48"/>
                    </a:lnTo>
                    <a:lnTo>
                      <a:pt x="43" y="44"/>
                    </a:lnTo>
                    <a:lnTo>
                      <a:pt x="28" y="33"/>
                    </a:lnTo>
                    <a:lnTo>
                      <a:pt x="16" y="21"/>
                    </a:lnTo>
                    <a:lnTo>
                      <a:pt x="12" y="16"/>
                    </a:lnTo>
                    <a:lnTo>
                      <a:pt x="9" y="10"/>
                    </a:lnTo>
                    <a:lnTo>
                      <a:pt x="5" y="6"/>
                    </a:lnTo>
                    <a:lnTo>
                      <a:pt x="2" y="0"/>
                    </a:lnTo>
                    <a:lnTo>
                      <a:pt x="1" y="1"/>
                    </a:lnTo>
                    <a:lnTo>
                      <a:pt x="0" y="2"/>
                    </a:lnTo>
                    <a:lnTo>
                      <a:pt x="3" y="8"/>
                    </a:lnTo>
                    <a:lnTo>
                      <a:pt x="7" y="12"/>
                    </a:lnTo>
                    <a:lnTo>
                      <a:pt x="10" y="18"/>
                    </a:lnTo>
                    <a:lnTo>
                      <a:pt x="14" y="23"/>
                    </a:lnTo>
                    <a:lnTo>
                      <a:pt x="26" y="36"/>
                    </a:lnTo>
                    <a:lnTo>
                      <a:pt x="39" y="46"/>
                    </a:lnTo>
                    <a:lnTo>
                      <a:pt x="53" y="50"/>
                    </a:lnTo>
                    <a:lnTo>
                      <a:pt x="57" y="53"/>
                    </a:lnTo>
                    <a:lnTo>
                      <a:pt x="63" y="55"/>
                    </a:lnTo>
                    <a:lnTo>
                      <a:pt x="70" y="57"/>
                    </a:lnTo>
                    <a:lnTo>
                      <a:pt x="76" y="59"/>
                    </a:lnTo>
                    <a:lnTo>
                      <a:pt x="83" y="61"/>
                    </a:lnTo>
                    <a:lnTo>
                      <a:pt x="83"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6" name="Freeform 2124"/>
              <p:cNvSpPr>
                <a:spLocks/>
              </p:cNvSpPr>
              <p:nvPr/>
            </p:nvSpPr>
            <p:spPr bwMode="auto">
              <a:xfrm>
                <a:off x="2179" y="2771"/>
                <a:ext cx="3" cy="6"/>
              </a:xfrm>
              <a:custGeom>
                <a:avLst/>
                <a:gdLst>
                  <a:gd name="T0" fmla="*/ 4 w 6"/>
                  <a:gd name="T1" fmla="*/ 5 h 12"/>
                  <a:gd name="T2" fmla="*/ 5 w 6"/>
                  <a:gd name="T3" fmla="*/ 5 h 12"/>
                  <a:gd name="T4" fmla="*/ 3 w 6"/>
                  <a:gd name="T5" fmla="*/ 0 h 12"/>
                  <a:gd name="T6" fmla="*/ 2 w 6"/>
                  <a:gd name="T7" fmla="*/ 0 h 12"/>
                  <a:gd name="T8" fmla="*/ 0 w 6"/>
                  <a:gd name="T9" fmla="*/ 0 h 12"/>
                  <a:gd name="T10" fmla="*/ 6 w 6"/>
                  <a:gd name="T11" fmla="*/ 12 h 12"/>
                  <a:gd name="T12" fmla="*/ 3 w 6"/>
                  <a:gd name="T13" fmla="*/ 6 h 12"/>
                  <a:gd name="T14" fmla="*/ 4 w 6"/>
                  <a:gd name="T15" fmla="*/ 5 h 1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2"/>
                  <a:gd name="T26" fmla="*/ 6 w 6"/>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2">
                    <a:moveTo>
                      <a:pt x="4" y="5"/>
                    </a:moveTo>
                    <a:lnTo>
                      <a:pt x="5" y="5"/>
                    </a:lnTo>
                    <a:lnTo>
                      <a:pt x="3" y="0"/>
                    </a:lnTo>
                    <a:lnTo>
                      <a:pt x="2" y="0"/>
                    </a:lnTo>
                    <a:lnTo>
                      <a:pt x="0" y="0"/>
                    </a:lnTo>
                    <a:lnTo>
                      <a:pt x="6" y="12"/>
                    </a:lnTo>
                    <a:lnTo>
                      <a:pt x="3" y="6"/>
                    </a:lnTo>
                    <a:lnTo>
                      <a:pt x="4"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7" name="Freeform 2125"/>
              <p:cNvSpPr>
                <a:spLocks/>
              </p:cNvSpPr>
              <p:nvPr/>
            </p:nvSpPr>
            <p:spPr bwMode="auto">
              <a:xfrm>
                <a:off x="2170" y="2693"/>
                <a:ext cx="10" cy="79"/>
              </a:xfrm>
              <a:custGeom>
                <a:avLst/>
                <a:gdLst>
                  <a:gd name="T0" fmla="*/ 21 w 21"/>
                  <a:gd name="T1" fmla="*/ 156 h 158"/>
                  <a:gd name="T2" fmla="*/ 17 w 21"/>
                  <a:gd name="T3" fmla="*/ 149 h 158"/>
                  <a:gd name="T4" fmla="*/ 17 w 21"/>
                  <a:gd name="T5" fmla="*/ 148 h 158"/>
                  <a:gd name="T6" fmla="*/ 15 w 21"/>
                  <a:gd name="T7" fmla="*/ 144 h 158"/>
                  <a:gd name="T8" fmla="*/ 14 w 21"/>
                  <a:gd name="T9" fmla="*/ 138 h 158"/>
                  <a:gd name="T10" fmla="*/ 9 w 21"/>
                  <a:gd name="T11" fmla="*/ 126 h 158"/>
                  <a:gd name="T12" fmla="*/ 8 w 21"/>
                  <a:gd name="T13" fmla="*/ 121 h 158"/>
                  <a:gd name="T14" fmla="*/ 7 w 21"/>
                  <a:gd name="T15" fmla="*/ 114 h 158"/>
                  <a:gd name="T16" fmla="*/ 6 w 21"/>
                  <a:gd name="T17" fmla="*/ 108 h 158"/>
                  <a:gd name="T18" fmla="*/ 5 w 21"/>
                  <a:gd name="T19" fmla="*/ 101 h 158"/>
                  <a:gd name="T20" fmla="*/ 3 w 21"/>
                  <a:gd name="T21" fmla="*/ 95 h 158"/>
                  <a:gd name="T22" fmla="*/ 3 w 21"/>
                  <a:gd name="T23" fmla="*/ 81 h 158"/>
                  <a:gd name="T24" fmla="*/ 2 w 21"/>
                  <a:gd name="T25" fmla="*/ 76 h 158"/>
                  <a:gd name="T26" fmla="*/ 3 w 21"/>
                  <a:gd name="T27" fmla="*/ 68 h 158"/>
                  <a:gd name="T28" fmla="*/ 3 w 21"/>
                  <a:gd name="T29" fmla="*/ 54 h 158"/>
                  <a:gd name="T30" fmla="*/ 5 w 21"/>
                  <a:gd name="T31" fmla="*/ 47 h 158"/>
                  <a:gd name="T32" fmla="*/ 6 w 21"/>
                  <a:gd name="T33" fmla="*/ 41 h 158"/>
                  <a:gd name="T34" fmla="*/ 7 w 21"/>
                  <a:gd name="T35" fmla="*/ 34 h 158"/>
                  <a:gd name="T36" fmla="*/ 9 w 21"/>
                  <a:gd name="T37" fmla="*/ 28 h 158"/>
                  <a:gd name="T38" fmla="*/ 10 w 21"/>
                  <a:gd name="T39" fmla="*/ 22 h 158"/>
                  <a:gd name="T40" fmla="*/ 17 w 21"/>
                  <a:gd name="T41" fmla="*/ 4 h 158"/>
                  <a:gd name="T42" fmla="*/ 20 w 21"/>
                  <a:gd name="T43" fmla="*/ 0 h 158"/>
                  <a:gd name="T44" fmla="*/ 18 w 21"/>
                  <a:gd name="T45" fmla="*/ 0 h 158"/>
                  <a:gd name="T46" fmla="*/ 17 w 21"/>
                  <a:gd name="T47" fmla="*/ 0 h 158"/>
                  <a:gd name="T48" fmla="*/ 15 w 21"/>
                  <a:gd name="T49" fmla="*/ 4 h 158"/>
                  <a:gd name="T50" fmla="*/ 8 w 21"/>
                  <a:gd name="T51" fmla="*/ 22 h 158"/>
                  <a:gd name="T52" fmla="*/ 7 w 21"/>
                  <a:gd name="T53" fmla="*/ 28 h 158"/>
                  <a:gd name="T54" fmla="*/ 5 w 21"/>
                  <a:gd name="T55" fmla="*/ 34 h 158"/>
                  <a:gd name="T56" fmla="*/ 3 w 21"/>
                  <a:gd name="T57" fmla="*/ 41 h 158"/>
                  <a:gd name="T58" fmla="*/ 2 w 21"/>
                  <a:gd name="T59" fmla="*/ 47 h 158"/>
                  <a:gd name="T60" fmla="*/ 1 w 21"/>
                  <a:gd name="T61" fmla="*/ 54 h 158"/>
                  <a:gd name="T62" fmla="*/ 1 w 21"/>
                  <a:gd name="T63" fmla="*/ 68 h 158"/>
                  <a:gd name="T64" fmla="*/ 0 w 21"/>
                  <a:gd name="T65" fmla="*/ 76 h 158"/>
                  <a:gd name="T66" fmla="*/ 1 w 21"/>
                  <a:gd name="T67" fmla="*/ 81 h 158"/>
                  <a:gd name="T68" fmla="*/ 1 w 21"/>
                  <a:gd name="T69" fmla="*/ 95 h 158"/>
                  <a:gd name="T70" fmla="*/ 2 w 21"/>
                  <a:gd name="T71" fmla="*/ 101 h 158"/>
                  <a:gd name="T72" fmla="*/ 3 w 21"/>
                  <a:gd name="T73" fmla="*/ 108 h 158"/>
                  <a:gd name="T74" fmla="*/ 5 w 21"/>
                  <a:gd name="T75" fmla="*/ 114 h 158"/>
                  <a:gd name="T76" fmla="*/ 6 w 21"/>
                  <a:gd name="T77" fmla="*/ 121 h 158"/>
                  <a:gd name="T78" fmla="*/ 7 w 21"/>
                  <a:gd name="T79" fmla="*/ 126 h 158"/>
                  <a:gd name="T80" fmla="*/ 11 w 21"/>
                  <a:gd name="T81" fmla="*/ 138 h 158"/>
                  <a:gd name="T82" fmla="*/ 13 w 21"/>
                  <a:gd name="T83" fmla="*/ 144 h 158"/>
                  <a:gd name="T84" fmla="*/ 15 w 21"/>
                  <a:gd name="T85" fmla="*/ 153 h 158"/>
                  <a:gd name="T86" fmla="*/ 18 w 21"/>
                  <a:gd name="T87" fmla="*/ 158 h 158"/>
                  <a:gd name="T88" fmla="*/ 20 w 21"/>
                  <a:gd name="T89" fmla="*/ 156 h 158"/>
                  <a:gd name="T90" fmla="*/ 21 w 21"/>
                  <a:gd name="T91" fmla="*/ 156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
                  <a:gd name="T139" fmla="*/ 0 h 158"/>
                  <a:gd name="T140" fmla="*/ 21 w 21"/>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 h="158">
                    <a:moveTo>
                      <a:pt x="21" y="156"/>
                    </a:moveTo>
                    <a:lnTo>
                      <a:pt x="17" y="149"/>
                    </a:lnTo>
                    <a:lnTo>
                      <a:pt x="17" y="148"/>
                    </a:lnTo>
                    <a:lnTo>
                      <a:pt x="15" y="144"/>
                    </a:lnTo>
                    <a:lnTo>
                      <a:pt x="14" y="138"/>
                    </a:lnTo>
                    <a:lnTo>
                      <a:pt x="9" y="126"/>
                    </a:lnTo>
                    <a:lnTo>
                      <a:pt x="8" y="121"/>
                    </a:lnTo>
                    <a:lnTo>
                      <a:pt x="7" y="114"/>
                    </a:lnTo>
                    <a:lnTo>
                      <a:pt x="6" y="108"/>
                    </a:lnTo>
                    <a:lnTo>
                      <a:pt x="5" y="101"/>
                    </a:lnTo>
                    <a:lnTo>
                      <a:pt x="3" y="95"/>
                    </a:lnTo>
                    <a:lnTo>
                      <a:pt x="3" y="81"/>
                    </a:lnTo>
                    <a:lnTo>
                      <a:pt x="2" y="76"/>
                    </a:lnTo>
                    <a:lnTo>
                      <a:pt x="3" y="68"/>
                    </a:lnTo>
                    <a:lnTo>
                      <a:pt x="3" y="54"/>
                    </a:lnTo>
                    <a:lnTo>
                      <a:pt x="5" y="47"/>
                    </a:lnTo>
                    <a:lnTo>
                      <a:pt x="6" y="41"/>
                    </a:lnTo>
                    <a:lnTo>
                      <a:pt x="7" y="34"/>
                    </a:lnTo>
                    <a:lnTo>
                      <a:pt x="9" y="28"/>
                    </a:lnTo>
                    <a:lnTo>
                      <a:pt x="10" y="22"/>
                    </a:lnTo>
                    <a:lnTo>
                      <a:pt x="17" y="4"/>
                    </a:lnTo>
                    <a:lnTo>
                      <a:pt x="20" y="0"/>
                    </a:lnTo>
                    <a:lnTo>
                      <a:pt x="18" y="0"/>
                    </a:lnTo>
                    <a:lnTo>
                      <a:pt x="17" y="0"/>
                    </a:lnTo>
                    <a:lnTo>
                      <a:pt x="15" y="4"/>
                    </a:lnTo>
                    <a:lnTo>
                      <a:pt x="8" y="22"/>
                    </a:lnTo>
                    <a:lnTo>
                      <a:pt x="7" y="28"/>
                    </a:lnTo>
                    <a:lnTo>
                      <a:pt x="5" y="34"/>
                    </a:lnTo>
                    <a:lnTo>
                      <a:pt x="3" y="41"/>
                    </a:lnTo>
                    <a:lnTo>
                      <a:pt x="2" y="47"/>
                    </a:lnTo>
                    <a:lnTo>
                      <a:pt x="1" y="54"/>
                    </a:lnTo>
                    <a:lnTo>
                      <a:pt x="1" y="68"/>
                    </a:lnTo>
                    <a:lnTo>
                      <a:pt x="0" y="76"/>
                    </a:lnTo>
                    <a:lnTo>
                      <a:pt x="1" y="81"/>
                    </a:lnTo>
                    <a:lnTo>
                      <a:pt x="1" y="95"/>
                    </a:lnTo>
                    <a:lnTo>
                      <a:pt x="2" y="101"/>
                    </a:lnTo>
                    <a:lnTo>
                      <a:pt x="3" y="108"/>
                    </a:lnTo>
                    <a:lnTo>
                      <a:pt x="5" y="114"/>
                    </a:lnTo>
                    <a:lnTo>
                      <a:pt x="6" y="121"/>
                    </a:lnTo>
                    <a:lnTo>
                      <a:pt x="7" y="126"/>
                    </a:lnTo>
                    <a:lnTo>
                      <a:pt x="11" y="138"/>
                    </a:lnTo>
                    <a:lnTo>
                      <a:pt x="13" y="144"/>
                    </a:lnTo>
                    <a:lnTo>
                      <a:pt x="15" y="153"/>
                    </a:lnTo>
                    <a:lnTo>
                      <a:pt x="18" y="158"/>
                    </a:lnTo>
                    <a:lnTo>
                      <a:pt x="20" y="156"/>
                    </a:lnTo>
                    <a:lnTo>
                      <a:pt x="21"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8" name="Freeform 2126"/>
              <p:cNvSpPr>
                <a:spLocks/>
              </p:cNvSpPr>
              <p:nvPr/>
            </p:nvSpPr>
            <p:spPr bwMode="auto">
              <a:xfrm>
                <a:off x="2179" y="2667"/>
                <a:ext cx="25" cy="26"/>
              </a:xfrm>
              <a:custGeom>
                <a:avLst/>
                <a:gdLst>
                  <a:gd name="T0" fmla="*/ 1 w 51"/>
                  <a:gd name="T1" fmla="*/ 51 h 52"/>
                  <a:gd name="T2" fmla="*/ 3 w 51"/>
                  <a:gd name="T3" fmla="*/ 52 h 52"/>
                  <a:gd name="T4" fmla="*/ 6 w 51"/>
                  <a:gd name="T5" fmla="*/ 46 h 52"/>
                  <a:gd name="T6" fmla="*/ 9 w 51"/>
                  <a:gd name="T7" fmla="*/ 41 h 52"/>
                  <a:gd name="T8" fmla="*/ 13 w 51"/>
                  <a:gd name="T9" fmla="*/ 36 h 52"/>
                  <a:gd name="T10" fmla="*/ 20 w 51"/>
                  <a:gd name="T11" fmla="*/ 26 h 52"/>
                  <a:gd name="T12" fmla="*/ 24 w 51"/>
                  <a:gd name="T13" fmla="*/ 23 h 52"/>
                  <a:gd name="T14" fmla="*/ 28 w 51"/>
                  <a:gd name="T15" fmla="*/ 18 h 52"/>
                  <a:gd name="T16" fmla="*/ 37 w 51"/>
                  <a:gd name="T17" fmla="*/ 11 h 52"/>
                  <a:gd name="T18" fmla="*/ 43 w 51"/>
                  <a:gd name="T19" fmla="*/ 8 h 52"/>
                  <a:gd name="T20" fmla="*/ 50 w 51"/>
                  <a:gd name="T21" fmla="*/ 3 h 52"/>
                  <a:gd name="T22" fmla="*/ 51 w 51"/>
                  <a:gd name="T23" fmla="*/ 2 h 52"/>
                  <a:gd name="T24" fmla="*/ 51 w 51"/>
                  <a:gd name="T25" fmla="*/ 1 h 52"/>
                  <a:gd name="T26" fmla="*/ 51 w 51"/>
                  <a:gd name="T27" fmla="*/ 0 h 52"/>
                  <a:gd name="T28" fmla="*/ 43 w 51"/>
                  <a:gd name="T29" fmla="*/ 3 h 52"/>
                  <a:gd name="T30" fmla="*/ 41 w 51"/>
                  <a:gd name="T31" fmla="*/ 6 h 52"/>
                  <a:gd name="T32" fmla="*/ 35 w 51"/>
                  <a:gd name="T33" fmla="*/ 9 h 52"/>
                  <a:gd name="T34" fmla="*/ 26 w 51"/>
                  <a:gd name="T35" fmla="*/ 16 h 52"/>
                  <a:gd name="T36" fmla="*/ 22 w 51"/>
                  <a:gd name="T37" fmla="*/ 21 h 52"/>
                  <a:gd name="T38" fmla="*/ 18 w 51"/>
                  <a:gd name="T39" fmla="*/ 24 h 52"/>
                  <a:gd name="T40" fmla="*/ 11 w 51"/>
                  <a:gd name="T41" fmla="*/ 33 h 52"/>
                  <a:gd name="T42" fmla="*/ 7 w 51"/>
                  <a:gd name="T43" fmla="*/ 39 h 52"/>
                  <a:gd name="T44" fmla="*/ 4 w 51"/>
                  <a:gd name="T45" fmla="*/ 44 h 52"/>
                  <a:gd name="T46" fmla="*/ 4 w 51"/>
                  <a:gd name="T47" fmla="*/ 44 h 52"/>
                  <a:gd name="T48" fmla="*/ 0 w 51"/>
                  <a:gd name="T49" fmla="*/ 51 h 52"/>
                  <a:gd name="T50" fmla="*/ 1 w 51"/>
                  <a:gd name="T51" fmla="*/ 51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1"/>
                  <a:gd name="T79" fmla="*/ 0 h 52"/>
                  <a:gd name="T80" fmla="*/ 51 w 51"/>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1" h="52">
                    <a:moveTo>
                      <a:pt x="1" y="51"/>
                    </a:moveTo>
                    <a:lnTo>
                      <a:pt x="3" y="52"/>
                    </a:lnTo>
                    <a:lnTo>
                      <a:pt x="6" y="46"/>
                    </a:lnTo>
                    <a:lnTo>
                      <a:pt x="9" y="41"/>
                    </a:lnTo>
                    <a:lnTo>
                      <a:pt x="13" y="36"/>
                    </a:lnTo>
                    <a:lnTo>
                      <a:pt x="20" y="26"/>
                    </a:lnTo>
                    <a:lnTo>
                      <a:pt x="24" y="23"/>
                    </a:lnTo>
                    <a:lnTo>
                      <a:pt x="28" y="18"/>
                    </a:lnTo>
                    <a:lnTo>
                      <a:pt x="37" y="11"/>
                    </a:lnTo>
                    <a:lnTo>
                      <a:pt x="43" y="8"/>
                    </a:lnTo>
                    <a:lnTo>
                      <a:pt x="50" y="3"/>
                    </a:lnTo>
                    <a:lnTo>
                      <a:pt x="51" y="2"/>
                    </a:lnTo>
                    <a:lnTo>
                      <a:pt x="51" y="1"/>
                    </a:lnTo>
                    <a:lnTo>
                      <a:pt x="51" y="0"/>
                    </a:lnTo>
                    <a:lnTo>
                      <a:pt x="43" y="3"/>
                    </a:lnTo>
                    <a:lnTo>
                      <a:pt x="41" y="6"/>
                    </a:lnTo>
                    <a:lnTo>
                      <a:pt x="35" y="9"/>
                    </a:lnTo>
                    <a:lnTo>
                      <a:pt x="26" y="16"/>
                    </a:lnTo>
                    <a:lnTo>
                      <a:pt x="22" y="21"/>
                    </a:lnTo>
                    <a:lnTo>
                      <a:pt x="18" y="24"/>
                    </a:lnTo>
                    <a:lnTo>
                      <a:pt x="11" y="33"/>
                    </a:lnTo>
                    <a:lnTo>
                      <a:pt x="7" y="39"/>
                    </a:lnTo>
                    <a:lnTo>
                      <a:pt x="4" y="44"/>
                    </a:lnTo>
                    <a:lnTo>
                      <a:pt x="0" y="51"/>
                    </a:lnTo>
                    <a:lnTo>
                      <a:pt x="1"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39" name="Freeform 2127"/>
              <p:cNvSpPr>
                <a:spLocks/>
              </p:cNvSpPr>
              <p:nvPr/>
            </p:nvSpPr>
            <p:spPr bwMode="auto">
              <a:xfrm>
                <a:off x="2203" y="2659"/>
                <a:ext cx="52" cy="10"/>
              </a:xfrm>
              <a:custGeom>
                <a:avLst/>
                <a:gdLst>
                  <a:gd name="T0" fmla="*/ 1 w 102"/>
                  <a:gd name="T1" fmla="*/ 19 h 19"/>
                  <a:gd name="T2" fmla="*/ 8 w 102"/>
                  <a:gd name="T3" fmla="*/ 16 h 19"/>
                  <a:gd name="T4" fmla="*/ 9 w 102"/>
                  <a:gd name="T5" fmla="*/ 15 h 19"/>
                  <a:gd name="T6" fmla="*/ 24 w 102"/>
                  <a:gd name="T7" fmla="*/ 9 h 19"/>
                  <a:gd name="T8" fmla="*/ 31 w 102"/>
                  <a:gd name="T9" fmla="*/ 8 h 19"/>
                  <a:gd name="T10" fmla="*/ 37 w 102"/>
                  <a:gd name="T11" fmla="*/ 5 h 19"/>
                  <a:gd name="T12" fmla="*/ 48 w 102"/>
                  <a:gd name="T13" fmla="*/ 3 h 19"/>
                  <a:gd name="T14" fmla="*/ 55 w 102"/>
                  <a:gd name="T15" fmla="*/ 2 h 19"/>
                  <a:gd name="T16" fmla="*/ 89 w 102"/>
                  <a:gd name="T17" fmla="*/ 2 h 19"/>
                  <a:gd name="T18" fmla="*/ 102 w 102"/>
                  <a:gd name="T19" fmla="*/ 4 h 19"/>
                  <a:gd name="T20" fmla="*/ 102 w 102"/>
                  <a:gd name="T21" fmla="*/ 2 h 19"/>
                  <a:gd name="T22" fmla="*/ 89 w 102"/>
                  <a:gd name="T23" fmla="*/ 0 h 19"/>
                  <a:gd name="T24" fmla="*/ 55 w 102"/>
                  <a:gd name="T25" fmla="*/ 0 h 19"/>
                  <a:gd name="T26" fmla="*/ 48 w 102"/>
                  <a:gd name="T27" fmla="*/ 1 h 19"/>
                  <a:gd name="T28" fmla="*/ 37 w 102"/>
                  <a:gd name="T29" fmla="*/ 3 h 19"/>
                  <a:gd name="T30" fmla="*/ 31 w 102"/>
                  <a:gd name="T31" fmla="*/ 5 h 19"/>
                  <a:gd name="T32" fmla="*/ 24 w 102"/>
                  <a:gd name="T33" fmla="*/ 7 h 19"/>
                  <a:gd name="T34" fmla="*/ 3 w 102"/>
                  <a:gd name="T35" fmla="*/ 15 h 19"/>
                  <a:gd name="T36" fmla="*/ 0 w 102"/>
                  <a:gd name="T37" fmla="*/ 17 h 19"/>
                  <a:gd name="T38" fmla="*/ 1 w 102"/>
                  <a:gd name="T39" fmla="*/ 18 h 19"/>
                  <a:gd name="T40" fmla="*/ 1 w 102"/>
                  <a:gd name="T41" fmla="*/ 19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2"/>
                  <a:gd name="T64" fmla="*/ 0 h 19"/>
                  <a:gd name="T65" fmla="*/ 102 w 102"/>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2" h="19">
                    <a:moveTo>
                      <a:pt x="1" y="19"/>
                    </a:moveTo>
                    <a:lnTo>
                      <a:pt x="8" y="16"/>
                    </a:lnTo>
                    <a:lnTo>
                      <a:pt x="9" y="15"/>
                    </a:lnTo>
                    <a:lnTo>
                      <a:pt x="24" y="9"/>
                    </a:lnTo>
                    <a:lnTo>
                      <a:pt x="31" y="8"/>
                    </a:lnTo>
                    <a:lnTo>
                      <a:pt x="37" y="5"/>
                    </a:lnTo>
                    <a:lnTo>
                      <a:pt x="48" y="3"/>
                    </a:lnTo>
                    <a:lnTo>
                      <a:pt x="55" y="2"/>
                    </a:lnTo>
                    <a:lnTo>
                      <a:pt x="89" y="2"/>
                    </a:lnTo>
                    <a:lnTo>
                      <a:pt x="102" y="4"/>
                    </a:lnTo>
                    <a:lnTo>
                      <a:pt x="102" y="2"/>
                    </a:lnTo>
                    <a:lnTo>
                      <a:pt x="89" y="0"/>
                    </a:lnTo>
                    <a:lnTo>
                      <a:pt x="55" y="0"/>
                    </a:lnTo>
                    <a:lnTo>
                      <a:pt x="48" y="1"/>
                    </a:lnTo>
                    <a:lnTo>
                      <a:pt x="37" y="3"/>
                    </a:lnTo>
                    <a:lnTo>
                      <a:pt x="31" y="5"/>
                    </a:lnTo>
                    <a:lnTo>
                      <a:pt x="24" y="7"/>
                    </a:lnTo>
                    <a:lnTo>
                      <a:pt x="3" y="15"/>
                    </a:lnTo>
                    <a:lnTo>
                      <a:pt x="0" y="17"/>
                    </a:lnTo>
                    <a:lnTo>
                      <a:pt x="1" y="18"/>
                    </a:lnTo>
                    <a:lnTo>
                      <a:pt x="1"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0" name="Freeform 2128"/>
              <p:cNvSpPr>
                <a:spLocks/>
              </p:cNvSpPr>
              <p:nvPr/>
            </p:nvSpPr>
            <p:spPr bwMode="auto">
              <a:xfrm>
                <a:off x="2255" y="2660"/>
                <a:ext cx="18" cy="7"/>
              </a:xfrm>
              <a:custGeom>
                <a:avLst/>
                <a:gdLst>
                  <a:gd name="T0" fmla="*/ 0 w 37"/>
                  <a:gd name="T1" fmla="*/ 2 h 15"/>
                  <a:gd name="T2" fmla="*/ 6 w 37"/>
                  <a:gd name="T3" fmla="*/ 3 h 15"/>
                  <a:gd name="T4" fmla="*/ 13 w 37"/>
                  <a:gd name="T5" fmla="*/ 5 h 15"/>
                  <a:gd name="T6" fmla="*/ 27 w 37"/>
                  <a:gd name="T7" fmla="*/ 10 h 15"/>
                  <a:gd name="T8" fmla="*/ 35 w 37"/>
                  <a:gd name="T9" fmla="*/ 15 h 15"/>
                  <a:gd name="T10" fmla="*/ 36 w 37"/>
                  <a:gd name="T11" fmla="*/ 14 h 15"/>
                  <a:gd name="T12" fmla="*/ 37 w 37"/>
                  <a:gd name="T13" fmla="*/ 13 h 15"/>
                  <a:gd name="T14" fmla="*/ 33 w 37"/>
                  <a:gd name="T15" fmla="*/ 10 h 15"/>
                  <a:gd name="T16" fmla="*/ 13 w 37"/>
                  <a:gd name="T17" fmla="*/ 2 h 15"/>
                  <a:gd name="T18" fmla="*/ 6 w 37"/>
                  <a:gd name="T19" fmla="*/ 1 h 15"/>
                  <a:gd name="T20" fmla="*/ 0 w 37"/>
                  <a:gd name="T21" fmla="*/ 0 h 15"/>
                  <a:gd name="T22" fmla="*/ 0 w 37"/>
                  <a:gd name="T23" fmla="*/ 2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0" y="2"/>
                    </a:moveTo>
                    <a:lnTo>
                      <a:pt x="6" y="3"/>
                    </a:lnTo>
                    <a:lnTo>
                      <a:pt x="13" y="5"/>
                    </a:lnTo>
                    <a:lnTo>
                      <a:pt x="27" y="10"/>
                    </a:lnTo>
                    <a:lnTo>
                      <a:pt x="35" y="15"/>
                    </a:lnTo>
                    <a:lnTo>
                      <a:pt x="36" y="14"/>
                    </a:lnTo>
                    <a:lnTo>
                      <a:pt x="37" y="13"/>
                    </a:lnTo>
                    <a:lnTo>
                      <a:pt x="33" y="10"/>
                    </a:lnTo>
                    <a:lnTo>
                      <a:pt x="13" y="2"/>
                    </a:lnTo>
                    <a:lnTo>
                      <a:pt x="6" y="1"/>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1" name="Freeform 2129"/>
              <p:cNvSpPr>
                <a:spLocks/>
              </p:cNvSpPr>
              <p:nvPr/>
            </p:nvSpPr>
            <p:spPr bwMode="auto">
              <a:xfrm>
                <a:off x="2269" y="2666"/>
                <a:ext cx="30" cy="40"/>
              </a:xfrm>
              <a:custGeom>
                <a:avLst/>
                <a:gdLst>
                  <a:gd name="T0" fmla="*/ 6 w 60"/>
                  <a:gd name="T1" fmla="*/ 3 h 79"/>
                  <a:gd name="T2" fmla="*/ 0 w 60"/>
                  <a:gd name="T3" fmla="*/ 0 h 79"/>
                  <a:gd name="T4" fmla="*/ 9 w 60"/>
                  <a:gd name="T5" fmla="*/ 4 h 79"/>
                  <a:gd name="T6" fmla="*/ 15 w 60"/>
                  <a:gd name="T7" fmla="*/ 10 h 79"/>
                  <a:gd name="T8" fmla="*/ 21 w 60"/>
                  <a:gd name="T9" fmla="*/ 13 h 79"/>
                  <a:gd name="T10" fmla="*/ 25 w 60"/>
                  <a:gd name="T11" fmla="*/ 17 h 79"/>
                  <a:gd name="T12" fmla="*/ 35 w 60"/>
                  <a:gd name="T13" fmla="*/ 26 h 79"/>
                  <a:gd name="T14" fmla="*/ 45 w 60"/>
                  <a:gd name="T15" fmla="*/ 40 h 79"/>
                  <a:gd name="T16" fmla="*/ 50 w 60"/>
                  <a:gd name="T17" fmla="*/ 47 h 79"/>
                  <a:gd name="T18" fmla="*/ 52 w 60"/>
                  <a:gd name="T19" fmla="*/ 53 h 79"/>
                  <a:gd name="T20" fmla="*/ 55 w 60"/>
                  <a:gd name="T21" fmla="*/ 58 h 79"/>
                  <a:gd name="T22" fmla="*/ 57 w 60"/>
                  <a:gd name="T23" fmla="*/ 62 h 79"/>
                  <a:gd name="T24" fmla="*/ 58 w 60"/>
                  <a:gd name="T25" fmla="*/ 69 h 79"/>
                  <a:gd name="T26" fmla="*/ 21 w 60"/>
                  <a:gd name="T27" fmla="*/ 77 h 79"/>
                  <a:gd name="T28" fmla="*/ 21 w 60"/>
                  <a:gd name="T29" fmla="*/ 79 h 79"/>
                  <a:gd name="T30" fmla="*/ 60 w 60"/>
                  <a:gd name="T31" fmla="*/ 69 h 79"/>
                  <a:gd name="T32" fmla="*/ 59 w 60"/>
                  <a:gd name="T33" fmla="*/ 62 h 79"/>
                  <a:gd name="T34" fmla="*/ 55 w 60"/>
                  <a:gd name="T35" fmla="*/ 53 h 79"/>
                  <a:gd name="T36" fmla="*/ 52 w 60"/>
                  <a:gd name="T37" fmla="*/ 47 h 79"/>
                  <a:gd name="T38" fmla="*/ 50 w 60"/>
                  <a:gd name="T39" fmla="*/ 41 h 79"/>
                  <a:gd name="T40" fmla="*/ 47 w 60"/>
                  <a:gd name="T41" fmla="*/ 38 h 79"/>
                  <a:gd name="T42" fmla="*/ 37 w 60"/>
                  <a:gd name="T43" fmla="*/ 24 h 79"/>
                  <a:gd name="T44" fmla="*/ 28 w 60"/>
                  <a:gd name="T45" fmla="*/ 14 h 79"/>
                  <a:gd name="T46" fmla="*/ 23 w 60"/>
                  <a:gd name="T47" fmla="*/ 11 h 79"/>
                  <a:gd name="T48" fmla="*/ 17 w 60"/>
                  <a:gd name="T49" fmla="*/ 8 h 79"/>
                  <a:gd name="T50" fmla="*/ 14 w 60"/>
                  <a:gd name="T51" fmla="*/ 4 h 79"/>
                  <a:gd name="T52" fmla="*/ 7 w 60"/>
                  <a:gd name="T53" fmla="*/ 1 h 79"/>
                  <a:gd name="T54" fmla="*/ 7 w 60"/>
                  <a:gd name="T55" fmla="*/ 2 h 79"/>
                  <a:gd name="T56" fmla="*/ 6 w 60"/>
                  <a:gd name="T57" fmla="*/ 3 h 7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0"/>
                  <a:gd name="T88" fmla="*/ 0 h 79"/>
                  <a:gd name="T89" fmla="*/ 60 w 60"/>
                  <a:gd name="T90" fmla="*/ 79 h 7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0" h="79">
                    <a:moveTo>
                      <a:pt x="6" y="3"/>
                    </a:moveTo>
                    <a:lnTo>
                      <a:pt x="0" y="0"/>
                    </a:lnTo>
                    <a:lnTo>
                      <a:pt x="9" y="4"/>
                    </a:lnTo>
                    <a:lnTo>
                      <a:pt x="15" y="10"/>
                    </a:lnTo>
                    <a:lnTo>
                      <a:pt x="21" y="13"/>
                    </a:lnTo>
                    <a:lnTo>
                      <a:pt x="25" y="17"/>
                    </a:lnTo>
                    <a:lnTo>
                      <a:pt x="35" y="26"/>
                    </a:lnTo>
                    <a:lnTo>
                      <a:pt x="45" y="40"/>
                    </a:lnTo>
                    <a:lnTo>
                      <a:pt x="50" y="47"/>
                    </a:lnTo>
                    <a:lnTo>
                      <a:pt x="52" y="53"/>
                    </a:lnTo>
                    <a:lnTo>
                      <a:pt x="55" y="58"/>
                    </a:lnTo>
                    <a:lnTo>
                      <a:pt x="57" y="62"/>
                    </a:lnTo>
                    <a:lnTo>
                      <a:pt x="58" y="69"/>
                    </a:lnTo>
                    <a:lnTo>
                      <a:pt x="21" y="77"/>
                    </a:lnTo>
                    <a:lnTo>
                      <a:pt x="21" y="79"/>
                    </a:lnTo>
                    <a:lnTo>
                      <a:pt x="60" y="69"/>
                    </a:lnTo>
                    <a:lnTo>
                      <a:pt x="59" y="62"/>
                    </a:lnTo>
                    <a:lnTo>
                      <a:pt x="55" y="53"/>
                    </a:lnTo>
                    <a:lnTo>
                      <a:pt x="52" y="47"/>
                    </a:lnTo>
                    <a:lnTo>
                      <a:pt x="50" y="41"/>
                    </a:lnTo>
                    <a:lnTo>
                      <a:pt x="47" y="38"/>
                    </a:lnTo>
                    <a:lnTo>
                      <a:pt x="37" y="24"/>
                    </a:lnTo>
                    <a:lnTo>
                      <a:pt x="28" y="14"/>
                    </a:lnTo>
                    <a:lnTo>
                      <a:pt x="23" y="11"/>
                    </a:lnTo>
                    <a:lnTo>
                      <a:pt x="17" y="8"/>
                    </a:lnTo>
                    <a:lnTo>
                      <a:pt x="14" y="4"/>
                    </a:lnTo>
                    <a:lnTo>
                      <a:pt x="7" y="1"/>
                    </a:lnTo>
                    <a:lnTo>
                      <a:pt x="7" y="2"/>
                    </a:lnTo>
                    <a:lnTo>
                      <a:pt x="6"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2" name="Freeform 2130"/>
              <p:cNvSpPr>
                <a:spLocks/>
              </p:cNvSpPr>
              <p:nvPr/>
            </p:nvSpPr>
            <p:spPr bwMode="auto">
              <a:xfrm>
                <a:off x="2261" y="2680"/>
                <a:ext cx="18" cy="26"/>
              </a:xfrm>
              <a:custGeom>
                <a:avLst/>
                <a:gdLst>
                  <a:gd name="T0" fmla="*/ 37 w 37"/>
                  <a:gd name="T1" fmla="*/ 50 h 52"/>
                  <a:gd name="T2" fmla="*/ 37 w 37"/>
                  <a:gd name="T3" fmla="*/ 45 h 52"/>
                  <a:gd name="T4" fmla="*/ 32 w 37"/>
                  <a:gd name="T5" fmla="*/ 36 h 52"/>
                  <a:gd name="T6" fmla="*/ 31 w 37"/>
                  <a:gd name="T7" fmla="*/ 30 h 52"/>
                  <a:gd name="T8" fmla="*/ 29 w 37"/>
                  <a:gd name="T9" fmla="*/ 27 h 52"/>
                  <a:gd name="T10" fmla="*/ 25 w 37"/>
                  <a:gd name="T11" fmla="*/ 22 h 52"/>
                  <a:gd name="T12" fmla="*/ 21 w 37"/>
                  <a:gd name="T13" fmla="*/ 15 h 52"/>
                  <a:gd name="T14" fmla="*/ 15 w 37"/>
                  <a:gd name="T15" fmla="*/ 9 h 52"/>
                  <a:gd name="T16" fmla="*/ 8 w 37"/>
                  <a:gd name="T17" fmla="*/ 5 h 52"/>
                  <a:gd name="T18" fmla="*/ 6 w 37"/>
                  <a:gd name="T19" fmla="*/ 2 h 52"/>
                  <a:gd name="T20" fmla="*/ 2 w 37"/>
                  <a:gd name="T21" fmla="*/ 0 h 52"/>
                  <a:gd name="T22" fmla="*/ 1 w 37"/>
                  <a:gd name="T23" fmla="*/ 1 h 52"/>
                  <a:gd name="T24" fmla="*/ 0 w 37"/>
                  <a:gd name="T25" fmla="*/ 2 h 52"/>
                  <a:gd name="T26" fmla="*/ 3 w 37"/>
                  <a:gd name="T27" fmla="*/ 5 h 52"/>
                  <a:gd name="T28" fmla="*/ 6 w 37"/>
                  <a:gd name="T29" fmla="*/ 7 h 52"/>
                  <a:gd name="T30" fmla="*/ 13 w 37"/>
                  <a:gd name="T31" fmla="*/ 12 h 52"/>
                  <a:gd name="T32" fmla="*/ 18 w 37"/>
                  <a:gd name="T33" fmla="*/ 17 h 52"/>
                  <a:gd name="T34" fmla="*/ 23 w 37"/>
                  <a:gd name="T35" fmla="*/ 24 h 52"/>
                  <a:gd name="T36" fmla="*/ 27 w 37"/>
                  <a:gd name="T37" fmla="*/ 29 h 52"/>
                  <a:gd name="T38" fmla="*/ 29 w 37"/>
                  <a:gd name="T39" fmla="*/ 32 h 52"/>
                  <a:gd name="T40" fmla="*/ 30 w 37"/>
                  <a:gd name="T41" fmla="*/ 36 h 52"/>
                  <a:gd name="T42" fmla="*/ 35 w 37"/>
                  <a:gd name="T43" fmla="*/ 45 h 52"/>
                  <a:gd name="T44" fmla="*/ 37 w 37"/>
                  <a:gd name="T45" fmla="*/ 52 h 52"/>
                  <a:gd name="T46" fmla="*/ 37 w 37"/>
                  <a:gd name="T47" fmla="*/ 50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7"/>
                  <a:gd name="T73" fmla="*/ 0 h 52"/>
                  <a:gd name="T74" fmla="*/ 37 w 37"/>
                  <a:gd name="T75" fmla="*/ 52 h 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7" h="52">
                    <a:moveTo>
                      <a:pt x="37" y="50"/>
                    </a:moveTo>
                    <a:lnTo>
                      <a:pt x="37" y="45"/>
                    </a:lnTo>
                    <a:lnTo>
                      <a:pt x="32" y="36"/>
                    </a:lnTo>
                    <a:lnTo>
                      <a:pt x="31" y="30"/>
                    </a:lnTo>
                    <a:lnTo>
                      <a:pt x="29" y="27"/>
                    </a:lnTo>
                    <a:lnTo>
                      <a:pt x="25" y="22"/>
                    </a:lnTo>
                    <a:lnTo>
                      <a:pt x="21" y="15"/>
                    </a:lnTo>
                    <a:lnTo>
                      <a:pt x="15" y="9"/>
                    </a:lnTo>
                    <a:lnTo>
                      <a:pt x="8" y="5"/>
                    </a:lnTo>
                    <a:lnTo>
                      <a:pt x="6" y="2"/>
                    </a:lnTo>
                    <a:lnTo>
                      <a:pt x="2" y="0"/>
                    </a:lnTo>
                    <a:lnTo>
                      <a:pt x="1" y="1"/>
                    </a:lnTo>
                    <a:lnTo>
                      <a:pt x="0" y="2"/>
                    </a:lnTo>
                    <a:lnTo>
                      <a:pt x="3" y="5"/>
                    </a:lnTo>
                    <a:lnTo>
                      <a:pt x="6" y="7"/>
                    </a:lnTo>
                    <a:lnTo>
                      <a:pt x="13" y="12"/>
                    </a:lnTo>
                    <a:lnTo>
                      <a:pt x="18" y="17"/>
                    </a:lnTo>
                    <a:lnTo>
                      <a:pt x="23" y="24"/>
                    </a:lnTo>
                    <a:lnTo>
                      <a:pt x="27" y="29"/>
                    </a:lnTo>
                    <a:lnTo>
                      <a:pt x="29" y="32"/>
                    </a:lnTo>
                    <a:lnTo>
                      <a:pt x="30" y="36"/>
                    </a:lnTo>
                    <a:lnTo>
                      <a:pt x="35" y="45"/>
                    </a:lnTo>
                    <a:lnTo>
                      <a:pt x="37" y="52"/>
                    </a:lnTo>
                    <a:lnTo>
                      <a:pt x="37"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3" name="Freeform 2131"/>
              <p:cNvSpPr>
                <a:spLocks/>
              </p:cNvSpPr>
              <p:nvPr/>
            </p:nvSpPr>
            <p:spPr bwMode="auto">
              <a:xfrm>
                <a:off x="2247" y="2675"/>
                <a:ext cx="17" cy="6"/>
              </a:xfrm>
              <a:custGeom>
                <a:avLst/>
                <a:gdLst>
                  <a:gd name="T0" fmla="*/ 30 w 34"/>
                  <a:gd name="T1" fmla="*/ 9 h 11"/>
                  <a:gd name="T2" fmla="*/ 34 w 34"/>
                  <a:gd name="T3" fmla="*/ 11 h 11"/>
                  <a:gd name="T4" fmla="*/ 25 w 34"/>
                  <a:gd name="T5" fmla="*/ 7 h 11"/>
                  <a:gd name="T6" fmla="*/ 18 w 34"/>
                  <a:gd name="T7" fmla="*/ 5 h 11"/>
                  <a:gd name="T8" fmla="*/ 11 w 34"/>
                  <a:gd name="T9" fmla="*/ 1 h 11"/>
                  <a:gd name="T10" fmla="*/ 6 w 34"/>
                  <a:gd name="T11" fmla="*/ 1 h 11"/>
                  <a:gd name="T12" fmla="*/ 0 w 34"/>
                  <a:gd name="T13" fmla="*/ 0 h 11"/>
                  <a:gd name="T14" fmla="*/ 0 w 34"/>
                  <a:gd name="T15" fmla="*/ 1 h 11"/>
                  <a:gd name="T16" fmla="*/ 0 w 34"/>
                  <a:gd name="T17" fmla="*/ 2 h 11"/>
                  <a:gd name="T18" fmla="*/ 14 w 34"/>
                  <a:gd name="T19" fmla="*/ 6 h 11"/>
                  <a:gd name="T20" fmla="*/ 15 w 34"/>
                  <a:gd name="T21" fmla="*/ 6 h 11"/>
                  <a:gd name="T22" fmla="*/ 18 w 34"/>
                  <a:gd name="T23" fmla="*/ 7 h 11"/>
                  <a:gd name="T24" fmla="*/ 25 w 34"/>
                  <a:gd name="T25" fmla="*/ 9 h 11"/>
                  <a:gd name="T26" fmla="*/ 29 w 34"/>
                  <a:gd name="T27" fmla="*/ 11 h 11"/>
                  <a:gd name="T28" fmla="*/ 29 w 34"/>
                  <a:gd name="T29" fmla="*/ 10 h 11"/>
                  <a:gd name="T30" fmla="*/ 30 w 34"/>
                  <a:gd name="T31" fmla="*/ 9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11"/>
                  <a:gd name="T50" fmla="*/ 34 w 34"/>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11">
                    <a:moveTo>
                      <a:pt x="30" y="9"/>
                    </a:moveTo>
                    <a:lnTo>
                      <a:pt x="34" y="11"/>
                    </a:lnTo>
                    <a:lnTo>
                      <a:pt x="25" y="7"/>
                    </a:lnTo>
                    <a:lnTo>
                      <a:pt x="18" y="5"/>
                    </a:lnTo>
                    <a:lnTo>
                      <a:pt x="11" y="1"/>
                    </a:lnTo>
                    <a:lnTo>
                      <a:pt x="6" y="1"/>
                    </a:lnTo>
                    <a:lnTo>
                      <a:pt x="0" y="0"/>
                    </a:lnTo>
                    <a:lnTo>
                      <a:pt x="0" y="1"/>
                    </a:lnTo>
                    <a:lnTo>
                      <a:pt x="0" y="2"/>
                    </a:lnTo>
                    <a:lnTo>
                      <a:pt x="14" y="6"/>
                    </a:lnTo>
                    <a:lnTo>
                      <a:pt x="15" y="6"/>
                    </a:lnTo>
                    <a:lnTo>
                      <a:pt x="18" y="7"/>
                    </a:lnTo>
                    <a:lnTo>
                      <a:pt x="25" y="9"/>
                    </a:lnTo>
                    <a:lnTo>
                      <a:pt x="29" y="11"/>
                    </a:lnTo>
                    <a:lnTo>
                      <a:pt x="29" y="10"/>
                    </a:lnTo>
                    <a:lnTo>
                      <a:pt x="3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4" name="Freeform 2132"/>
              <p:cNvSpPr>
                <a:spLocks/>
              </p:cNvSpPr>
              <p:nvPr/>
            </p:nvSpPr>
            <p:spPr bwMode="auto">
              <a:xfrm>
                <a:off x="2232" y="2674"/>
                <a:ext cx="15" cy="3"/>
              </a:xfrm>
              <a:custGeom>
                <a:avLst/>
                <a:gdLst>
                  <a:gd name="T0" fmla="*/ 30 w 30"/>
                  <a:gd name="T1" fmla="*/ 1 h 4"/>
                  <a:gd name="T2" fmla="*/ 26 w 30"/>
                  <a:gd name="T3" fmla="*/ 0 h 4"/>
                  <a:gd name="T4" fmla="*/ 0 w 30"/>
                  <a:gd name="T5" fmla="*/ 0 h 4"/>
                  <a:gd name="T6" fmla="*/ 0 w 30"/>
                  <a:gd name="T7" fmla="*/ 2 h 4"/>
                  <a:gd name="T8" fmla="*/ 0 w 30"/>
                  <a:gd name="T9" fmla="*/ 4 h 4"/>
                  <a:gd name="T10" fmla="*/ 30 w 30"/>
                  <a:gd name="T11" fmla="*/ 4 h 4"/>
                  <a:gd name="T12" fmla="*/ 30 w 30"/>
                  <a:gd name="T13" fmla="*/ 2 h 4"/>
                  <a:gd name="T14" fmla="*/ 30 w 30"/>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4"/>
                  <a:gd name="T26" fmla="*/ 30 w 3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4">
                    <a:moveTo>
                      <a:pt x="30" y="1"/>
                    </a:moveTo>
                    <a:lnTo>
                      <a:pt x="26" y="0"/>
                    </a:lnTo>
                    <a:lnTo>
                      <a:pt x="0" y="0"/>
                    </a:lnTo>
                    <a:lnTo>
                      <a:pt x="0" y="2"/>
                    </a:lnTo>
                    <a:lnTo>
                      <a:pt x="0" y="4"/>
                    </a:lnTo>
                    <a:lnTo>
                      <a:pt x="30" y="4"/>
                    </a:lnTo>
                    <a:lnTo>
                      <a:pt x="30" y="2"/>
                    </a:lnTo>
                    <a:lnTo>
                      <a:pt x="3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5" name="Freeform 2133"/>
              <p:cNvSpPr>
                <a:spLocks/>
              </p:cNvSpPr>
              <p:nvPr/>
            </p:nvSpPr>
            <p:spPr bwMode="auto">
              <a:xfrm>
                <a:off x="2215" y="2674"/>
                <a:ext cx="20" cy="7"/>
              </a:xfrm>
              <a:custGeom>
                <a:avLst/>
                <a:gdLst>
                  <a:gd name="T0" fmla="*/ 33 w 39"/>
                  <a:gd name="T1" fmla="*/ 0 h 14"/>
                  <a:gd name="T2" fmla="*/ 39 w 39"/>
                  <a:gd name="T3" fmla="*/ 0 h 14"/>
                  <a:gd name="T4" fmla="*/ 28 w 39"/>
                  <a:gd name="T5" fmla="*/ 2 h 14"/>
                  <a:gd name="T6" fmla="*/ 14 w 39"/>
                  <a:gd name="T7" fmla="*/ 6 h 14"/>
                  <a:gd name="T8" fmla="*/ 9 w 39"/>
                  <a:gd name="T9" fmla="*/ 8 h 14"/>
                  <a:gd name="T10" fmla="*/ 5 w 39"/>
                  <a:gd name="T11" fmla="*/ 9 h 14"/>
                  <a:gd name="T12" fmla="*/ 0 w 39"/>
                  <a:gd name="T13" fmla="*/ 11 h 14"/>
                  <a:gd name="T14" fmla="*/ 0 w 39"/>
                  <a:gd name="T15" fmla="*/ 12 h 14"/>
                  <a:gd name="T16" fmla="*/ 0 w 39"/>
                  <a:gd name="T17" fmla="*/ 14 h 14"/>
                  <a:gd name="T18" fmla="*/ 5 w 39"/>
                  <a:gd name="T19" fmla="*/ 11 h 14"/>
                  <a:gd name="T20" fmla="*/ 9 w 39"/>
                  <a:gd name="T21" fmla="*/ 10 h 14"/>
                  <a:gd name="T22" fmla="*/ 14 w 39"/>
                  <a:gd name="T23" fmla="*/ 8 h 14"/>
                  <a:gd name="T24" fmla="*/ 28 w 39"/>
                  <a:gd name="T25" fmla="*/ 4 h 14"/>
                  <a:gd name="T26" fmla="*/ 33 w 39"/>
                  <a:gd name="T27" fmla="*/ 3 h 14"/>
                  <a:gd name="T28" fmla="*/ 33 w 39"/>
                  <a:gd name="T29" fmla="*/ 2 h 14"/>
                  <a:gd name="T30" fmla="*/ 33 w 39"/>
                  <a:gd name="T31" fmla="*/ 0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9"/>
                  <a:gd name="T49" fmla="*/ 0 h 14"/>
                  <a:gd name="T50" fmla="*/ 39 w 39"/>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9" h="14">
                    <a:moveTo>
                      <a:pt x="33" y="0"/>
                    </a:moveTo>
                    <a:lnTo>
                      <a:pt x="39" y="0"/>
                    </a:lnTo>
                    <a:lnTo>
                      <a:pt x="28" y="2"/>
                    </a:lnTo>
                    <a:lnTo>
                      <a:pt x="14" y="6"/>
                    </a:lnTo>
                    <a:lnTo>
                      <a:pt x="9" y="8"/>
                    </a:lnTo>
                    <a:lnTo>
                      <a:pt x="5" y="9"/>
                    </a:lnTo>
                    <a:lnTo>
                      <a:pt x="0" y="11"/>
                    </a:lnTo>
                    <a:lnTo>
                      <a:pt x="0" y="12"/>
                    </a:lnTo>
                    <a:lnTo>
                      <a:pt x="0" y="14"/>
                    </a:lnTo>
                    <a:lnTo>
                      <a:pt x="5" y="11"/>
                    </a:lnTo>
                    <a:lnTo>
                      <a:pt x="9" y="10"/>
                    </a:lnTo>
                    <a:lnTo>
                      <a:pt x="14" y="8"/>
                    </a:lnTo>
                    <a:lnTo>
                      <a:pt x="28" y="4"/>
                    </a:lnTo>
                    <a:lnTo>
                      <a:pt x="33" y="3"/>
                    </a:lnTo>
                    <a:lnTo>
                      <a:pt x="33" y="2"/>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6" name="Freeform 2134"/>
              <p:cNvSpPr>
                <a:spLocks/>
              </p:cNvSpPr>
              <p:nvPr/>
            </p:nvSpPr>
            <p:spPr bwMode="auto">
              <a:xfrm>
                <a:off x="2201" y="2680"/>
                <a:ext cx="15" cy="13"/>
              </a:xfrm>
              <a:custGeom>
                <a:avLst/>
                <a:gdLst>
                  <a:gd name="T0" fmla="*/ 29 w 30"/>
                  <a:gd name="T1" fmla="*/ 0 h 26"/>
                  <a:gd name="T2" fmla="*/ 24 w 30"/>
                  <a:gd name="T3" fmla="*/ 3 h 26"/>
                  <a:gd name="T4" fmla="*/ 24 w 30"/>
                  <a:gd name="T5" fmla="*/ 3 h 26"/>
                  <a:gd name="T6" fmla="*/ 20 w 30"/>
                  <a:gd name="T7" fmla="*/ 6 h 26"/>
                  <a:gd name="T8" fmla="*/ 13 w 30"/>
                  <a:gd name="T9" fmla="*/ 11 h 26"/>
                  <a:gd name="T10" fmla="*/ 9 w 30"/>
                  <a:gd name="T11" fmla="*/ 14 h 26"/>
                  <a:gd name="T12" fmla="*/ 6 w 30"/>
                  <a:gd name="T13" fmla="*/ 16 h 26"/>
                  <a:gd name="T14" fmla="*/ 4 w 30"/>
                  <a:gd name="T15" fmla="*/ 20 h 26"/>
                  <a:gd name="T16" fmla="*/ 0 w 30"/>
                  <a:gd name="T17" fmla="*/ 23 h 26"/>
                  <a:gd name="T18" fmla="*/ 2 w 30"/>
                  <a:gd name="T19" fmla="*/ 26 h 26"/>
                  <a:gd name="T20" fmla="*/ 6 w 30"/>
                  <a:gd name="T21" fmla="*/ 22 h 26"/>
                  <a:gd name="T22" fmla="*/ 8 w 30"/>
                  <a:gd name="T23" fmla="*/ 19 h 26"/>
                  <a:gd name="T24" fmla="*/ 12 w 30"/>
                  <a:gd name="T25" fmla="*/ 16 h 26"/>
                  <a:gd name="T26" fmla="*/ 15 w 30"/>
                  <a:gd name="T27" fmla="*/ 13 h 26"/>
                  <a:gd name="T28" fmla="*/ 22 w 30"/>
                  <a:gd name="T29" fmla="*/ 8 h 26"/>
                  <a:gd name="T30" fmla="*/ 27 w 30"/>
                  <a:gd name="T31" fmla="*/ 5 h 26"/>
                  <a:gd name="T32" fmla="*/ 30 w 30"/>
                  <a:gd name="T33" fmla="*/ 3 h 26"/>
                  <a:gd name="T34" fmla="*/ 29 w 30"/>
                  <a:gd name="T35" fmla="*/ 1 h 26"/>
                  <a:gd name="T36" fmla="*/ 29 w 30"/>
                  <a:gd name="T37" fmla="*/ 0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
                  <a:gd name="T58" fmla="*/ 0 h 26"/>
                  <a:gd name="T59" fmla="*/ 30 w 30"/>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 h="26">
                    <a:moveTo>
                      <a:pt x="29" y="0"/>
                    </a:moveTo>
                    <a:lnTo>
                      <a:pt x="24" y="3"/>
                    </a:lnTo>
                    <a:lnTo>
                      <a:pt x="20" y="6"/>
                    </a:lnTo>
                    <a:lnTo>
                      <a:pt x="13" y="11"/>
                    </a:lnTo>
                    <a:lnTo>
                      <a:pt x="9" y="14"/>
                    </a:lnTo>
                    <a:lnTo>
                      <a:pt x="6" y="16"/>
                    </a:lnTo>
                    <a:lnTo>
                      <a:pt x="4" y="20"/>
                    </a:lnTo>
                    <a:lnTo>
                      <a:pt x="0" y="23"/>
                    </a:lnTo>
                    <a:lnTo>
                      <a:pt x="2" y="26"/>
                    </a:lnTo>
                    <a:lnTo>
                      <a:pt x="6" y="22"/>
                    </a:lnTo>
                    <a:lnTo>
                      <a:pt x="8" y="19"/>
                    </a:lnTo>
                    <a:lnTo>
                      <a:pt x="12" y="16"/>
                    </a:lnTo>
                    <a:lnTo>
                      <a:pt x="15" y="13"/>
                    </a:lnTo>
                    <a:lnTo>
                      <a:pt x="22" y="8"/>
                    </a:lnTo>
                    <a:lnTo>
                      <a:pt x="27" y="5"/>
                    </a:lnTo>
                    <a:lnTo>
                      <a:pt x="30" y="3"/>
                    </a:lnTo>
                    <a:lnTo>
                      <a:pt x="29" y="1"/>
                    </a:lnTo>
                    <a:lnTo>
                      <a:pt x="2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7" name="Freeform 2135"/>
              <p:cNvSpPr>
                <a:spLocks/>
              </p:cNvSpPr>
              <p:nvPr/>
            </p:nvSpPr>
            <p:spPr bwMode="auto">
              <a:xfrm>
                <a:off x="2199" y="2692"/>
                <a:ext cx="3" cy="4"/>
              </a:xfrm>
              <a:custGeom>
                <a:avLst/>
                <a:gdLst>
                  <a:gd name="T0" fmla="*/ 4 w 6"/>
                  <a:gd name="T1" fmla="*/ 0 h 10"/>
                  <a:gd name="T2" fmla="*/ 0 w 6"/>
                  <a:gd name="T3" fmla="*/ 7 h 10"/>
                  <a:gd name="T4" fmla="*/ 1 w 6"/>
                  <a:gd name="T5" fmla="*/ 8 h 10"/>
                  <a:gd name="T6" fmla="*/ 2 w 6"/>
                  <a:gd name="T7" fmla="*/ 10 h 10"/>
                  <a:gd name="T8" fmla="*/ 6 w 6"/>
                  <a:gd name="T9" fmla="*/ 3 h 10"/>
                  <a:gd name="T10" fmla="*/ 4 w 6"/>
                  <a:gd name="T11" fmla="*/ 0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4" y="0"/>
                    </a:moveTo>
                    <a:lnTo>
                      <a:pt x="0" y="7"/>
                    </a:lnTo>
                    <a:lnTo>
                      <a:pt x="1" y="8"/>
                    </a:lnTo>
                    <a:lnTo>
                      <a:pt x="2" y="10"/>
                    </a:lnTo>
                    <a:lnTo>
                      <a:pt x="6" y="3"/>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4048" name="Freeform 2136"/>
              <p:cNvSpPr>
                <a:spLocks/>
              </p:cNvSpPr>
              <p:nvPr/>
            </p:nvSpPr>
            <p:spPr bwMode="auto">
              <a:xfrm>
                <a:off x="2198" y="2693"/>
                <a:ext cx="2" cy="5"/>
              </a:xfrm>
              <a:custGeom>
                <a:avLst/>
                <a:gdLst>
                  <a:gd name="T0" fmla="*/ 3 w 5"/>
                  <a:gd name="T1" fmla="*/ 3 h 9"/>
                  <a:gd name="T2" fmla="*/ 5 w 5"/>
                  <a:gd name="T3" fmla="*/ 0 h 9"/>
                  <a:gd name="T4" fmla="*/ 0 w 5"/>
                  <a:gd name="T5" fmla="*/ 9 h 9"/>
                  <a:gd name="T6" fmla="*/ 1 w 5"/>
                  <a:gd name="T7" fmla="*/ 9 h 9"/>
                  <a:gd name="T8" fmla="*/ 3 w 5"/>
                  <a:gd name="T9" fmla="*/ 9 h 9"/>
                  <a:gd name="T10" fmla="*/ 5 w 5"/>
                  <a:gd name="T11" fmla="*/ 4 h 9"/>
                  <a:gd name="T12" fmla="*/ 4 w 5"/>
                  <a:gd name="T13" fmla="*/ 4 h 9"/>
                  <a:gd name="T14" fmla="*/ 3 w 5"/>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3" y="3"/>
                    </a:moveTo>
                    <a:lnTo>
                      <a:pt x="5" y="0"/>
                    </a:lnTo>
                    <a:lnTo>
                      <a:pt x="0" y="9"/>
                    </a:lnTo>
                    <a:lnTo>
                      <a:pt x="1" y="9"/>
                    </a:lnTo>
                    <a:lnTo>
                      <a:pt x="3" y="9"/>
                    </a:lnTo>
                    <a:lnTo>
                      <a:pt x="5" y="4"/>
                    </a:lnTo>
                    <a:lnTo>
                      <a:pt x="4" y="4"/>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4" name="Group 2137"/>
            <p:cNvGrpSpPr>
              <a:grpSpLocks/>
            </p:cNvGrpSpPr>
            <p:nvPr/>
          </p:nvGrpSpPr>
          <p:grpSpPr bwMode="auto">
            <a:xfrm>
              <a:off x="2274" y="2659"/>
              <a:ext cx="2317" cy="146"/>
              <a:chOff x="2190" y="2659"/>
              <a:chExt cx="2231" cy="146"/>
            </a:xfrm>
          </p:grpSpPr>
          <p:sp>
            <p:nvSpPr>
              <p:cNvPr id="33649" name="Freeform 2138"/>
              <p:cNvSpPr>
                <a:spLocks/>
              </p:cNvSpPr>
              <p:nvPr/>
            </p:nvSpPr>
            <p:spPr bwMode="auto">
              <a:xfrm>
                <a:off x="2190" y="2697"/>
                <a:ext cx="9" cy="51"/>
              </a:xfrm>
              <a:custGeom>
                <a:avLst/>
                <a:gdLst>
                  <a:gd name="T0" fmla="*/ 16 w 18"/>
                  <a:gd name="T1" fmla="*/ 1 h 100"/>
                  <a:gd name="T2" fmla="*/ 15 w 18"/>
                  <a:gd name="T3" fmla="*/ 0 h 100"/>
                  <a:gd name="T4" fmla="*/ 13 w 18"/>
                  <a:gd name="T5" fmla="*/ 3 h 100"/>
                  <a:gd name="T6" fmla="*/ 12 w 18"/>
                  <a:gd name="T7" fmla="*/ 9 h 100"/>
                  <a:gd name="T8" fmla="*/ 9 w 18"/>
                  <a:gd name="T9" fmla="*/ 14 h 100"/>
                  <a:gd name="T10" fmla="*/ 8 w 18"/>
                  <a:gd name="T11" fmla="*/ 17 h 100"/>
                  <a:gd name="T12" fmla="*/ 6 w 18"/>
                  <a:gd name="T13" fmla="*/ 26 h 100"/>
                  <a:gd name="T14" fmla="*/ 5 w 18"/>
                  <a:gd name="T15" fmla="*/ 30 h 100"/>
                  <a:gd name="T16" fmla="*/ 3 w 18"/>
                  <a:gd name="T17" fmla="*/ 39 h 100"/>
                  <a:gd name="T18" fmla="*/ 3 w 18"/>
                  <a:gd name="T19" fmla="*/ 44 h 100"/>
                  <a:gd name="T20" fmla="*/ 1 w 18"/>
                  <a:gd name="T21" fmla="*/ 48 h 100"/>
                  <a:gd name="T22" fmla="*/ 1 w 18"/>
                  <a:gd name="T23" fmla="*/ 62 h 100"/>
                  <a:gd name="T24" fmla="*/ 0 w 18"/>
                  <a:gd name="T25" fmla="*/ 67 h 100"/>
                  <a:gd name="T26" fmla="*/ 1 w 18"/>
                  <a:gd name="T27" fmla="*/ 72 h 100"/>
                  <a:gd name="T28" fmla="*/ 1 w 18"/>
                  <a:gd name="T29" fmla="*/ 84 h 100"/>
                  <a:gd name="T30" fmla="*/ 3 w 18"/>
                  <a:gd name="T31" fmla="*/ 89 h 100"/>
                  <a:gd name="T32" fmla="*/ 3 w 18"/>
                  <a:gd name="T33" fmla="*/ 94 h 100"/>
                  <a:gd name="T34" fmla="*/ 4 w 18"/>
                  <a:gd name="T35" fmla="*/ 100 h 100"/>
                  <a:gd name="T36" fmla="*/ 6 w 18"/>
                  <a:gd name="T37" fmla="*/ 100 h 100"/>
                  <a:gd name="T38" fmla="*/ 5 w 18"/>
                  <a:gd name="T39" fmla="*/ 94 h 100"/>
                  <a:gd name="T40" fmla="*/ 5 w 18"/>
                  <a:gd name="T41" fmla="*/ 89 h 100"/>
                  <a:gd name="T42" fmla="*/ 4 w 18"/>
                  <a:gd name="T43" fmla="*/ 84 h 100"/>
                  <a:gd name="T44" fmla="*/ 4 w 18"/>
                  <a:gd name="T45" fmla="*/ 72 h 100"/>
                  <a:gd name="T46" fmla="*/ 3 w 18"/>
                  <a:gd name="T47" fmla="*/ 67 h 100"/>
                  <a:gd name="T48" fmla="*/ 4 w 18"/>
                  <a:gd name="T49" fmla="*/ 62 h 100"/>
                  <a:gd name="T50" fmla="*/ 4 w 18"/>
                  <a:gd name="T51" fmla="*/ 48 h 100"/>
                  <a:gd name="T52" fmla="*/ 5 w 18"/>
                  <a:gd name="T53" fmla="*/ 44 h 100"/>
                  <a:gd name="T54" fmla="*/ 5 w 18"/>
                  <a:gd name="T55" fmla="*/ 39 h 100"/>
                  <a:gd name="T56" fmla="*/ 7 w 18"/>
                  <a:gd name="T57" fmla="*/ 30 h 100"/>
                  <a:gd name="T58" fmla="*/ 8 w 18"/>
                  <a:gd name="T59" fmla="*/ 26 h 100"/>
                  <a:gd name="T60" fmla="*/ 11 w 18"/>
                  <a:gd name="T61" fmla="*/ 17 h 100"/>
                  <a:gd name="T62" fmla="*/ 12 w 18"/>
                  <a:gd name="T63" fmla="*/ 14 h 100"/>
                  <a:gd name="T64" fmla="*/ 14 w 18"/>
                  <a:gd name="T65" fmla="*/ 9 h 100"/>
                  <a:gd name="T66" fmla="*/ 15 w 18"/>
                  <a:gd name="T67" fmla="*/ 6 h 100"/>
                  <a:gd name="T68" fmla="*/ 15 w 18"/>
                  <a:gd name="T69" fmla="*/ 6 h 100"/>
                  <a:gd name="T70" fmla="*/ 18 w 18"/>
                  <a:gd name="T71" fmla="*/ 1 h 100"/>
                  <a:gd name="T72" fmla="*/ 16 w 18"/>
                  <a:gd name="T73" fmla="*/ 1 h 1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
                  <a:gd name="T112" fmla="*/ 0 h 100"/>
                  <a:gd name="T113" fmla="*/ 18 w 18"/>
                  <a:gd name="T114" fmla="*/ 100 h 1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 h="100">
                    <a:moveTo>
                      <a:pt x="16" y="1"/>
                    </a:moveTo>
                    <a:lnTo>
                      <a:pt x="15" y="0"/>
                    </a:lnTo>
                    <a:lnTo>
                      <a:pt x="13" y="3"/>
                    </a:lnTo>
                    <a:lnTo>
                      <a:pt x="12" y="9"/>
                    </a:lnTo>
                    <a:lnTo>
                      <a:pt x="9" y="14"/>
                    </a:lnTo>
                    <a:lnTo>
                      <a:pt x="8" y="17"/>
                    </a:lnTo>
                    <a:lnTo>
                      <a:pt x="6" y="26"/>
                    </a:lnTo>
                    <a:lnTo>
                      <a:pt x="5" y="30"/>
                    </a:lnTo>
                    <a:lnTo>
                      <a:pt x="3" y="39"/>
                    </a:lnTo>
                    <a:lnTo>
                      <a:pt x="3" y="44"/>
                    </a:lnTo>
                    <a:lnTo>
                      <a:pt x="1" y="48"/>
                    </a:lnTo>
                    <a:lnTo>
                      <a:pt x="1" y="62"/>
                    </a:lnTo>
                    <a:lnTo>
                      <a:pt x="0" y="67"/>
                    </a:lnTo>
                    <a:lnTo>
                      <a:pt x="1" y="72"/>
                    </a:lnTo>
                    <a:lnTo>
                      <a:pt x="1" y="84"/>
                    </a:lnTo>
                    <a:lnTo>
                      <a:pt x="3" y="89"/>
                    </a:lnTo>
                    <a:lnTo>
                      <a:pt x="3" y="94"/>
                    </a:lnTo>
                    <a:lnTo>
                      <a:pt x="4" y="100"/>
                    </a:lnTo>
                    <a:lnTo>
                      <a:pt x="6" y="100"/>
                    </a:lnTo>
                    <a:lnTo>
                      <a:pt x="5" y="94"/>
                    </a:lnTo>
                    <a:lnTo>
                      <a:pt x="5" y="89"/>
                    </a:lnTo>
                    <a:lnTo>
                      <a:pt x="4" y="84"/>
                    </a:lnTo>
                    <a:lnTo>
                      <a:pt x="4" y="72"/>
                    </a:lnTo>
                    <a:lnTo>
                      <a:pt x="3" y="67"/>
                    </a:lnTo>
                    <a:lnTo>
                      <a:pt x="4" y="62"/>
                    </a:lnTo>
                    <a:lnTo>
                      <a:pt x="4" y="48"/>
                    </a:lnTo>
                    <a:lnTo>
                      <a:pt x="5" y="44"/>
                    </a:lnTo>
                    <a:lnTo>
                      <a:pt x="5" y="39"/>
                    </a:lnTo>
                    <a:lnTo>
                      <a:pt x="7" y="30"/>
                    </a:lnTo>
                    <a:lnTo>
                      <a:pt x="8" y="26"/>
                    </a:lnTo>
                    <a:lnTo>
                      <a:pt x="11" y="17"/>
                    </a:lnTo>
                    <a:lnTo>
                      <a:pt x="12" y="14"/>
                    </a:lnTo>
                    <a:lnTo>
                      <a:pt x="14" y="9"/>
                    </a:lnTo>
                    <a:lnTo>
                      <a:pt x="15" y="6"/>
                    </a:lnTo>
                    <a:lnTo>
                      <a:pt x="18" y="1"/>
                    </a:lnTo>
                    <a:lnTo>
                      <a:pt x="1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0" name="Freeform 2139"/>
              <p:cNvSpPr>
                <a:spLocks/>
              </p:cNvSpPr>
              <p:nvPr/>
            </p:nvSpPr>
            <p:spPr bwMode="auto">
              <a:xfrm>
                <a:off x="2192" y="2748"/>
                <a:ext cx="6" cy="16"/>
              </a:xfrm>
              <a:custGeom>
                <a:avLst/>
                <a:gdLst>
                  <a:gd name="T0" fmla="*/ 0 w 11"/>
                  <a:gd name="T1" fmla="*/ 0 h 34"/>
                  <a:gd name="T2" fmla="*/ 2 w 11"/>
                  <a:gd name="T3" fmla="*/ 9 h 34"/>
                  <a:gd name="T4" fmla="*/ 3 w 11"/>
                  <a:gd name="T5" fmla="*/ 15 h 34"/>
                  <a:gd name="T6" fmla="*/ 7 w 11"/>
                  <a:gd name="T7" fmla="*/ 30 h 34"/>
                  <a:gd name="T8" fmla="*/ 9 w 11"/>
                  <a:gd name="T9" fmla="*/ 34 h 34"/>
                  <a:gd name="T10" fmla="*/ 10 w 11"/>
                  <a:gd name="T11" fmla="*/ 32 h 34"/>
                  <a:gd name="T12" fmla="*/ 11 w 11"/>
                  <a:gd name="T13" fmla="*/ 31 h 34"/>
                  <a:gd name="T14" fmla="*/ 9 w 11"/>
                  <a:gd name="T15" fmla="*/ 28 h 34"/>
                  <a:gd name="T16" fmla="*/ 5 w 11"/>
                  <a:gd name="T17" fmla="*/ 15 h 34"/>
                  <a:gd name="T18" fmla="*/ 4 w 11"/>
                  <a:gd name="T19" fmla="*/ 9 h 34"/>
                  <a:gd name="T20" fmla="*/ 2 w 11"/>
                  <a:gd name="T21" fmla="*/ 0 h 34"/>
                  <a:gd name="T22" fmla="*/ 0 w 11"/>
                  <a:gd name="T23" fmla="*/ 0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34"/>
                  <a:gd name="T38" fmla="*/ 11 w 11"/>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34">
                    <a:moveTo>
                      <a:pt x="0" y="0"/>
                    </a:moveTo>
                    <a:lnTo>
                      <a:pt x="2" y="9"/>
                    </a:lnTo>
                    <a:lnTo>
                      <a:pt x="3" y="15"/>
                    </a:lnTo>
                    <a:lnTo>
                      <a:pt x="7" y="30"/>
                    </a:lnTo>
                    <a:lnTo>
                      <a:pt x="9" y="34"/>
                    </a:lnTo>
                    <a:lnTo>
                      <a:pt x="10" y="32"/>
                    </a:lnTo>
                    <a:lnTo>
                      <a:pt x="11" y="31"/>
                    </a:lnTo>
                    <a:lnTo>
                      <a:pt x="9" y="28"/>
                    </a:lnTo>
                    <a:lnTo>
                      <a:pt x="5" y="15"/>
                    </a:lnTo>
                    <a:lnTo>
                      <a:pt x="4" y="9"/>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1" name="Freeform 2140"/>
              <p:cNvSpPr>
                <a:spLocks/>
              </p:cNvSpPr>
              <p:nvPr/>
            </p:nvSpPr>
            <p:spPr bwMode="auto">
              <a:xfrm>
                <a:off x="2196" y="2761"/>
                <a:ext cx="3" cy="5"/>
              </a:xfrm>
              <a:custGeom>
                <a:avLst/>
                <a:gdLst>
                  <a:gd name="T0" fmla="*/ 1 w 5"/>
                  <a:gd name="T1" fmla="*/ 4 h 9"/>
                  <a:gd name="T2" fmla="*/ 0 w 5"/>
                  <a:gd name="T3" fmla="*/ 4 h 9"/>
                  <a:gd name="T4" fmla="*/ 2 w 5"/>
                  <a:gd name="T5" fmla="*/ 9 h 9"/>
                  <a:gd name="T6" fmla="*/ 3 w 5"/>
                  <a:gd name="T7" fmla="*/ 9 h 9"/>
                  <a:gd name="T8" fmla="*/ 5 w 5"/>
                  <a:gd name="T9" fmla="*/ 9 h 9"/>
                  <a:gd name="T10" fmla="*/ 0 w 5"/>
                  <a:gd name="T11" fmla="*/ 0 h 9"/>
                  <a:gd name="T12" fmla="*/ 2 w 5"/>
                  <a:gd name="T13" fmla="*/ 3 h 9"/>
                  <a:gd name="T14" fmla="*/ 1 w 5"/>
                  <a:gd name="T15" fmla="*/ 4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1" y="4"/>
                    </a:moveTo>
                    <a:lnTo>
                      <a:pt x="0" y="4"/>
                    </a:lnTo>
                    <a:lnTo>
                      <a:pt x="2" y="9"/>
                    </a:lnTo>
                    <a:lnTo>
                      <a:pt x="3" y="9"/>
                    </a:lnTo>
                    <a:lnTo>
                      <a:pt x="5" y="9"/>
                    </a:lnTo>
                    <a:lnTo>
                      <a:pt x="0" y="0"/>
                    </a:lnTo>
                    <a:lnTo>
                      <a:pt x="2" y="3"/>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2" name="Freeform 2141"/>
              <p:cNvSpPr>
                <a:spLocks/>
              </p:cNvSpPr>
              <p:nvPr/>
            </p:nvSpPr>
            <p:spPr bwMode="auto">
              <a:xfrm>
                <a:off x="2198" y="2765"/>
                <a:ext cx="1" cy="3"/>
              </a:xfrm>
              <a:custGeom>
                <a:avLst/>
                <a:gdLst>
                  <a:gd name="T0" fmla="*/ 0 w 3"/>
                  <a:gd name="T1" fmla="*/ 1 h 6"/>
                  <a:gd name="T2" fmla="*/ 3 w 3"/>
                  <a:gd name="T3" fmla="*/ 6 h 6"/>
                  <a:gd name="T4" fmla="*/ 3 w 3"/>
                  <a:gd name="T5" fmla="*/ 0 h 6"/>
                  <a:gd name="T6" fmla="*/ 1 w 3"/>
                  <a:gd name="T7" fmla="*/ 1 h 6"/>
                  <a:gd name="T8" fmla="*/ 0 w 3"/>
                  <a:gd name="T9" fmla="*/ 1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0" y="1"/>
                    </a:moveTo>
                    <a:lnTo>
                      <a:pt x="3" y="6"/>
                    </a:lnTo>
                    <a:lnTo>
                      <a:pt x="3" y="0"/>
                    </a:lnTo>
                    <a:lnTo>
                      <a:pt x="1"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3" name="Freeform 2142"/>
              <p:cNvSpPr>
                <a:spLocks/>
              </p:cNvSpPr>
              <p:nvPr/>
            </p:nvSpPr>
            <p:spPr bwMode="auto">
              <a:xfrm>
                <a:off x="2199" y="2765"/>
                <a:ext cx="1" cy="3"/>
              </a:xfrm>
              <a:custGeom>
                <a:avLst/>
                <a:gdLst>
                  <a:gd name="T0" fmla="*/ 0 w 2"/>
                  <a:gd name="T1" fmla="*/ 6 h 6"/>
                  <a:gd name="T2" fmla="*/ 0 w 2"/>
                  <a:gd name="T3" fmla="*/ 6 h 6"/>
                  <a:gd name="T4" fmla="*/ 1 w 2"/>
                  <a:gd name="T5" fmla="*/ 4 h 6"/>
                  <a:gd name="T6" fmla="*/ 2 w 2"/>
                  <a:gd name="T7" fmla="*/ 3 h 6"/>
                  <a:gd name="T8" fmla="*/ 0 w 2"/>
                  <a:gd name="T9" fmla="*/ 0 h 6"/>
                  <a:gd name="T10" fmla="*/ 0 w 2"/>
                  <a:gd name="T11" fmla="*/ 6 h 6"/>
                  <a:gd name="T12" fmla="*/ 0 60000 65536"/>
                  <a:gd name="T13" fmla="*/ 0 60000 65536"/>
                  <a:gd name="T14" fmla="*/ 0 60000 65536"/>
                  <a:gd name="T15" fmla="*/ 0 60000 65536"/>
                  <a:gd name="T16" fmla="*/ 0 60000 65536"/>
                  <a:gd name="T17" fmla="*/ 0 60000 65536"/>
                  <a:gd name="T18" fmla="*/ 0 w 2"/>
                  <a:gd name="T19" fmla="*/ 0 h 6"/>
                  <a:gd name="T20" fmla="*/ 2 w 2"/>
                  <a:gd name="T21" fmla="*/ 6 h 6"/>
                </a:gdLst>
                <a:ahLst/>
                <a:cxnLst>
                  <a:cxn ang="T12">
                    <a:pos x="T0" y="T1"/>
                  </a:cxn>
                  <a:cxn ang="T13">
                    <a:pos x="T2" y="T3"/>
                  </a:cxn>
                  <a:cxn ang="T14">
                    <a:pos x="T4" y="T5"/>
                  </a:cxn>
                  <a:cxn ang="T15">
                    <a:pos x="T6" y="T7"/>
                  </a:cxn>
                  <a:cxn ang="T16">
                    <a:pos x="T8" y="T9"/>
                  </a:cxn>
                  <a:cxn ang="T17">
                    <a:pos x="T10" y="T11"/>
                  </a:cxn>
                </a:cxnLst>
                <a:rect l="T18" t="T19" r="T20" b="T21"/>
                <a:pathLst>
                  <a:path w="2" h="6">
                    <a:moveTo>
                      <a:pt x="0" y="6"/>
                    </a:moveTo>
                    <a:lnTo>
                      <a:pt x="0" y="6"/>
                    </a:lnTo>
                    <a:lnTo>
                      <a:pt x="1" y="4"/>
                    </a:lnTo>
                    <a:lnTo>
                      <a:pt x="2" y="3"/>
                    </a:lnTo>
                    <a:lnTo>
                      <a:pt x="0" y="0"/>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4" name="Freeform 2143"/>
              <p:cNvSpPr>
                <a:spLocks/>
              </p:cNvSpPr>
              <p:nvPr/>
            </p:nvSpPr>
            <p:spPr bwMode="auto">
              <a:xfrm>
                <a:off x="2199" y="2765"/>
                <a:ext cx="19" cy="19"/>
              </a:xfrm>
              <a:custGeom>
                <a:avLst/>
                <a:gdLst>
                  <a:gd name="T0" fmla="*/ 1 w 38"/>
                  <a:gd name="T1" fmla="*/ 4 h 38"/>
                  <a:gd name="T2" fmla="*/ 0 w 38"/>
                  <a:gd name="T3" fmla="*/ 4 h 38"/>
                  <a:gd name="T4" fmla="*/ 3 w 38"/>
                  <a:gd name="T5" fmla="*/ 11 h 38"/>
                  <a:gd name="T6" fmla="*/ 5 w 38"/>
                  <a:gd name="T7" fmla="*/ 14 h 38"/>
                  <a:gd name="T8" fmla="*/ 8 w 38"/>
                  <a:gd name="T9" fmla="*/ 17 h 38"/>
                  <a:gd name="T10" fmla="*/ 17 w 38"/>
                  <a:gd name="T11" fmla="*/ 26 h 38"/>
                  <a:gd name="T12" fmla="*/ 24 w 38"/>
                  <a:gd name="T13" fmla="*/ 31 h 38"/>
                  <a:gd name="T14" fmla="*/ 27 w 38"/>
                  <a:gd name="T15" fmla="*/ 34 h 38"/>
                  <a:gd name="T16" fmla="*/ 32 w 38"/>
                  <a:gd name="T17" fmla="*/ 36 h 38"/>
                  <a:gd name="T18" fmla="*/ 35 w 38"/>
                  <a:gd name="T19" fmla="*/ 38 h 38"/>
                  <a:gd name="T20" fmla="*/ 38 w 38"/>
                  <a:gd name="T21" fmla="*/ 36 h 38"/>
                  <a:gd name="T22" fmla="*/ 34 w 38"/>
                  <a:gd name="T23" fmla="*/ 33 h 38"/>
                  <a:gd name="T24" fmla="*/ 30 w 38"/>
                  <a:gd name="T25" fmla="*/ 32 h 38"/>
                  <a:gd name="T26" fmla="*/ 26 w 38"/>
                  <a:gd name="T27" fmla="*/ 29 h 38"/>
                  <a:gd name="T28" fmla="*/ 19 w 38"/>
                  <a:gd name="T29" fmla="*/ 24 h 38"/>
                  <a:gd name="T30" fmla="*/ 10 w 38"/>
                  <a:gd name="T31" fmla="*/ 15 h 38"/>
                  <a:gd name="T32" fmla="*/ 8 w 38"/>
                  <a:gd name="T33" fmla="*/ 11 h 38"/>
                  <a:gd name="T34" fmla="*/ 3 w 38"/>
                  <a:gd name="T35" fmla="*/ 7 h 38"/>
                  <a:gd name="T36" fmla="*/ 0 w 38"/>
                  <a:gd name="T37" fmla="*/ 0 h 38"/>
                  <a:gd name="T38" fmla="*/ 2 w 38"/>
                  <a:gd name="T39" fmla="*/ 3 h 38"/>
                  <a:gd name="T40" fmla="*/ 1 w 38"/>
                  <a:gd name="T41" fmla="*/ 4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38"/>
                  <a:gd name="T65" fmla="*/ 38 w 38"/>
                  <a:gd name="T66" fmla="*/ 38 h 3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38">
                    <a:moveTo>
                      <a:pt x="1" y="4"/>
                    </a:moveTo>
                    <a:lnTo>
                      <a:pt x="0" y="4"/>
                    </a:lnTo>
                    <a:lnTo>
                      <a:pt x="3" y="11"/>
                    </a:lnTo>
                    <a:lnTo>
                      <a:pt x="5" y="14"/>
                    </a:lnTo>
                    <a:lnTo>
                      <a:pt x="8" y="17"/>
                    </a:lnTo>
                    <a:lnTo>
                      <a:pt x="17" y="26"/>
                    </a:lnTo>
                    <a:lnTo>
                      <a:pt x="24" y="31"/>
                    </a:lnTo>
                    <a:lnTo>
                      <a:pt x="27" y="34"/>
                    </a:lnTo>
                    <a:lnTo>
                      <a:pt x="32" y="36"/>
                    </a:lnTo>
                    <a:lnTo>
                      <a:pt x="35" y="38"/>
                    </a:lnTo>
                    <a:lnTo>
                      <a:pt x="38" y="36"/>
                    </a:lnTo>
                    <a:lnTo>
                      <a:pt x="34" y="33"/>
                    </a:lnTo>
                    <a:lnTo>
                      <a:pt x="30" y="32"/>
                    </a:lnTo>
                    <a:lnTo>
                      <a:pt x="26" y="29"/>
                    </a:lnTo>
                    <a:lnTo>
                      <a:pt x="19" y="24"/>
                    </a:lnTo>
                    <a:lnTo>
                      <a:pt x="10" y="15"/>
                    </a:lnTo>
                    <a:lnTo>
                      <a:pt x="8" y="11"/>
                    </a:lnTo>
                    <a:lnTo>
                      <a:pt x="3" y="7"/>
                    </a:lnTo>
                    <a:lnTo>
                      <a:pt x="0" y="0"/>
                    </a:lnTo>
                    <a:lnTo>
                      <a:pt x="2" y="3"/>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5" name="Freeform 2144"/>
              <p:cNvSpPr>
                <a:spLocks/>
              </p:cNvSpPr>
              <p:nvPr/>
            </p:nvSpPr>
            <p:spPr bwMode="auto">
              <a:xfrm>
                <a:off x="2217" y="2783"/>
                <a:ext cx="5" cy="3"/>
              </a:xfrm>
              <a:custGeom>
                <a:avLst/>
                <a:gdLst>
                  <a:gd name="T0" fmla="*/ 0 w 11"/>
                  <a:gd name="T1" fmla="*/ 2 h 5"/>
                  <a:gd name="T2" fmla="*/ 5 w 11"/>
                  <a:gd name="T3" fmla="*/ 3 h 5"/>
                  <a:gd name="T4" fmla="*/ 8 w 11"/>
                  <a:gd name="T5" fmla="*/ 5 h 5"/>
                  <a:gd name="T6" fmla="*/ 11 w 11"/>
                  <a:gd name="T7" fmla="*/ 3 h 5"/>
                  <a:gd name="T8" fmla="*/ 7 w 11"/>
                  <a:gd name="T9" fmla="*/ 1 h 5"/>
                  <a:gd name="T10" fmla="*/ 3 w 11"/>
                  <a:gd name="T11" fmla="*/ 0 h 5"/>
                  <a:gd name="T12" fmla="*/ 0 w 11"/>
                  <a:gd name="T13" fmla="*/ 2 h 5"/>
                  <a:gd name="T14" fmla="*/ 0 60000 65536"/>
                  <a:gd name="T15" fmla="*/ 0 60000 65536"/>
                  <a:gd name="T16" fmla="*/ 0 60000 65536"/>
                  <a:gd name="T17" fmla="*/ 0 60000 65536"/>
                  <a:gd name="T18" fmla="*/ 0 60000 65536"/>
                  <a:gd name="T19" fmla="*/ 0 60000 65536"/>
                  <a:gd name="T20" fmla="*/ 0 60000 65536"/>
                  <a:gd name="T21" fmla="*/ 0 w 11"/>
                  <a:gd name="T22" fmla="*/ 0 h 5"/>
                  <a:gd name="T23" fmla="*/ 11 w 1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5">
                    <a:moveTo>
                      <a:pt x="0" y="2"/>
                    </a:moveTo>
                    <a:lnTo>
                      <a:pt x="5" y="3"/>
                    </a:lnTo>
                    <a:lnTo>
                      <a:pt x="8" y="5"/>
                    </a:lnTo>
                    <a:lnTo>
                      <a:pt x="11" y="3"/>
                    </a:lnTo>
                    <a:lnTo>
                      <a:pt x="7" y="1"/>
                    </a:lnTo>
                    <a:lnTo>
                      <a:pt x="3"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6" name="Freeform 2145"/>
              <p:cNvSpPr>
                <a:spLocks/>
              </p:cNvSpPr>
              <p:nvPr/>
            </p:nvSpPr>
            <p:spPr bwMode="auto">
              <a:xfrm>
                <a:off x="2221" y="2782"/>
                <a:ext cx="42" cy="7"/>
              </a:xfrm>
              <a:custGeom>
                <a:avLst/>
                <a:gdLst>
                  <a:gd name="T0" fmla="*/ 0 w 84"/>
                  <a:gd name="T1" fmla="*/ 9 h 15"/>
                  <a:gd name="T2" fmla="*/ 11 w 84"/>
                  <a:gd name="T3" fmla="*/ 12 h 15"/>
                  <a:gd name="T4" fmla="*/ 14 w 84"/>
                  <a:gd name="T5" fmla="*/ 13 h 15"/>
                  <a:gd name="T6" fmla="*/ 19 w 84"/>
                  <a:gd name="T7" fmla="*/ 13 h 15"/>
                  <a:gd name="T8" fmla="*/ 23 w 84"/>
                  <a:gd name="T9" fmla="*/ 14 h 15"/>
                  <a:gd name="T10" fmla="*/ 33 w 84"/>
                  <a:gd name="T11" fmla="*/ 14 h 15"/>
                  <a:gd name="T12" fmla="*/ 36 w 84"/>
                  <a:gd name="T13" fmla="*/ 15 h 15"/>
                  <a:gd name="T14" fmla="*/ 42 w 84"/>
                  <a:gd name="T15" fmla="*/ 14 h 15"/>
                  <a:gd name="T16" fmla="*/ 52 w 84"/>
                  <a:gd name="T17" fmla="*/ 14 h 15"/>
                  <a:gd name="T18" fmla="*/ 61 w 84"/>
                  <a:gd name="T19" fmla="*/ 12 h 15"/>
                  <a:gd name="T20" fmla="*/ 68 w 84"/>
                  <a:gd name="T21" fmla="*/ 10 h 15"/>
                  <a:gd name="T22" fmla="*/ 72 w 84"/>
                  <a:gd name="T23" fmla="*/ 8 h 15"/>
                  <a:gd name="T24" fmla="*/ 75 w 84"/>
                  <a:gd name="T25" fmla="*/ 7 h 15"/>
                  <a:gd name="T26" fmla="*/ 84 w 84"/>
                  <a:gd name="T27" fmla="*/ 2 h 15"/>
                  <a:gd name="T28" fmla="*/ 84 w 84"/>
                  <a:gd name="T29" fmla="*/ 1 h 15"/>
                  <a:gd name="T30" fmla="*/ 84 w 84"/>
                  <a:gd name="T31" fmla="*/ 0 h 15"/>
                  <a:gd name="T32" fmla="*/ 75 w 84"/>
                  <a:gd name="T33" fmla="*/ 5 h 15"/>
                  <a:gd name="T34" fmla="*/ 69 w 84"/>
                  <a:gd name="T35" fmla="*/ 6 h 15"/>
                  <a:gd name="T36" fmla="*/ 66 w 84"/>
                  <a:gd name="T37" fmla="*/ 8 h 15"/>
                  <a:gd name="T38" fmla="*/ 61 w 84"/>
                  <a:gd name="T39" fmla="*/ 9 h 15"/>
                  <a:gd name="T40" fmla="*/ 52 w 84"/>
                  <a:gd name="T41" fmla="*/ 12 h 15"/>
                  <a:gd name="T42" fmla="*/ 42 w 84"/>
                  <a:gd name="T43" fmla="*/ 12 h 15"/>
                  <a:gd name="T44" fmla="*/ 36 w 84"/>
                  <a:gd name="T45" fmla="*/ 13 h 15"/>
                  <a:gd name="T46" fmla="*/ 33 w 84"/>
                  <a:gd name="T47" fmla="*/ 12 h 15"/>
                  <a:gd name="T48" fmla="*/ 23 w 84"/>
                  <a:gd name="T49" fmla="*/ 12 h 15"/>
                  <a:gd name="T50" fmla="*/ 19 w 84"/>
                  <a:gd name="T51" fmla="*/ 10 h 15"/>
                  <a:gd name="T52" fmla="*/ 14 w 84"/>
                  <a:gd name="T53" fmla="*/ 10 h 15"/>
                  <a:gd name="T54" fmla="*/ 11 w 84"/>
                  <a:gd name="T55" fmla="*/ 9 h 15"/>
                  <a:gd name="T56" fmla="*/ 3 w 84"/>
                  <a:gd name="T57" fmla="*/ 7 h 15"/>
                  <a:gd name="T58" fmla="*/ 0 w 84"/>
                  <a:gd name="T59" fmla="*/ 9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4"/>
                  <a:gd name="T91" fmla="*/ 0 h 15"/>
                  <a:gd name="T92" fmla="*/ 84 w 84"/>
                  <a:gd name="T93" fmla="*/ 15 h 1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4" h="15">
                    <a:moveTo>
                      <a:pt x="0" y="9"/>
                    </a:moveTo>
                    <a:lnTo>
                      <a:pt x="11" y="12"/>
                    </a:lnTo>
                    <a:lnTo>
                      <a:pt x="14" y="13"/>
                    </a:lnTo>
                    <a:lnTo>
                      <a:pt x="19" y="13"/>
                    </a:lnTo>
                    <a:lnTo>
                      <a:pt x="23" y="14"/>
                    </a:lnTo>
                    <a:lnTo>
                      <a:pt x="33" y="14"/>
                    </a:lnTo>
                    <a:lnTo>
                      <a:pt x="36" y="15"/>
                    </a:lnTo>
                    <a:lnTo>
                      <a:pt x="42" y="14"/>
                    </a:lnTo>
                    <a:lnTo>
                      <a:pt x="52" y="14"/>
                    </a:lnTo>
                    <a:lnTo>
                      <a:pt x="61" y="12"/>
                    </a:lnTo>
                    <a:lnTo>
                      <a:pt x="68" y="10"/>
                    </a:lnTo>
                    <a:lnTo>
                      <a:pt x="72" y="8"/>
                    </a:lnTo>
                    <a:lnTo>
                      <a:pt x="75" y="7"/>
                    </a:lnTo>
                    <a:lnTo>
                      <a:pt x="84" y="2"/>
                    </a:lnTo>
                    <a:lnTo>
                      <a:pt x="84" y="1"/>
                    </a:lnTo>
                    <a:lnTo>
                      <a:pt x="84" y="0"/>
                    </a:lnTo>
                    <a:lnTo>
                      <a:pt x="75" y="5"/>
                    </a:lnTo>
                    <a:lnTo>
                      <a:pt x="69" y="6"/>
                    </a:lnTo>
                    <a:lnTo>
                      <a:pt x="66" y="8"/>
                    </a:lnTo>
                    <a:lnTo>
                      <a:pt x="61" y="9"/>
                    </a:lnTo>
                    <a:lnTo>
                      <a:pt x="52" y="12"/>
                    </a:lnTo>
                    <a:lnTo>
                      <a:pt x="42" y="12"/>
                    </a:lnTo>
                    <a:lnTo>
                      <a:pt x="36" y="13"/>
                    </a:lnTo>
                    <a:lnTo>
                      <a:pt x="33" y="12"/>
                    </a:lnTo>
                    <a:lnTo>
                      <a:pt x="23" y="12"/>
                    </a:lnTo>
                    <a:lnTo>
                      <a:pt x="19" y="10"/>
                    </a:lnTo>
                    <a:lnTo>
                      <a:pt x="14" y="10"/>
                    </a:lnTo>
                    <a:lnTo>
                      <a:pt x="11" y="9"/>
                    </a:lnTo>
                    <a:lnTo>
                      <a:pt x="3" y="7"/>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7" name="Freeform 2146"/>
              <p:cNvSpPr>
                <a:spLocks/>
              </p:cNvSpPr>
              <p:nvPr/>
            </p:nvSpPr>
            <p:spPr bwMode="auto">
              <a:xfrm>
                <a:off x="2262" y="2772"/>
                <a:ext cx="12" cy="11"/>
              </a:xfrm>
              <a:custGeom>
                <a:avLst/>
                <a:gdLst>
                  <a:gd name="T0" fmla="*/ 1 w 23"/>
                  <a:gd name="T1" fmla="*/ 21 h 21"/>
                  <a:gd name="T2" fmla="*/ 6 w 23"/>
                  <a:gd name="T3" fmla="*/ 19 h 21"/>
                  <a:gd name="T4" fmla="*/ 10 w 23"/>
                  <a:gd name="T5" fmla="*/ 17 h 21"/>
                  <a:gd name="T6" fmla="*/ 14 w 23"/>
                  <a:gd name="T7" fmla="*/ 13 h 21"/>
                  <a:gd name="T8" fmla="*/ 18 w 23"/>
                  <a:gd name="T9" fmla="*/ 10 h 21"/>
                  <a:gd name="T10" fmla="*/ 20 w 23"/>
                  <a:gd name="T11" fmla="*/ 6 h 21"/>
                  <a:gd name="T12" fmla="*/ 23 w 23"/>
                  <a:gd name="T13" fmla="*/ 2 h 21"/>
                  <a:gd name="T14" fmla="*/ 21 w 23"/>
                  <a:gd name="T15" fmla="*/ 0 h 21"/>
                  <a:gd name="T16" fmla="*/ 18 w 23"/>
                  <a:gd name="T17" fmla="*/ 4 h 21"/>
                  <a:gd name="T18" fmla="*/ 15 w 23"/>
                  <a:gd name="T19" fmla="*/ 8 h 21"/>
                  <a:gd name="T20" fmla="*/ 12 w 23"/>
                  <a:gd name="T21" fmla="*/ 11 h 21"/>
                  <a:gd name="T22" fmla="*/ 7 w 23"/>
                  <a:gd name="T23" fmla="*/ 14 h 21"/>
                  <a:gd name="T24" fmla="*/ 0 w 23"/>
                  <a:gd name="T25" fmla="*/ 19 h 21"/>
                  <a:gd name="T26" fmla="*/ 1 w 23"/>
                  <a:gd name="T27" fmla="*/ 20 h 21"/>
                  <a:gd name="T28" fmla="*/ 1 w 23"/>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21"/>
                  <a:gd name="T47" fmla="*/ 23 w 23"/>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21">
                    <a:moveTo>
                      <a:pt x="1" y="21"/>
                    </a:moveTo>
                    <a:lnTo>
                      <a:pt x="6" y="19"/>
                    </a:lnTo>
                    <a:lnTo>
                      <a:pt x="10" y="17"/>
                    </a:lnTo>
                    <a:lnTo>
                      <a:pt x="14" y="13"/>
                    </a:lnTo>
                    <a:lnTo>
                      <a:pt x="18" y="10"/>
                    </a:lnTo>
                    <a:lnTo>
                      <a:pt x="20" y="6"/>
                    </a:lnTo>
                    <a:lnTo>
                      <a:pt x="23" y="2"/>
                    </a:lnTo>
                    <a:lnTo>
                      <a:pt x="21" y="0"/>
                    </a:lnTo>
                    <a:lnTo>
                      <a:pt x="18" y="4"/>
                    </a:lnTo>
                    <a:lnTo>
                      <a:pt x="15" y="8"/>
                    </a:lnTo>
                    <a:lnTo>
                      <a:pt x="12" y="11"/>
                    </a:lnTo>
                    <a:lnTo>
                      <a:pt x="7" y="14"/>
                    </a:lnTo>
                    <a:lnTo>
                      <a:pt x="0" y="19"/>
                    </a:lnTo>
                    <a:lnTo>
                      <a:pt x="1" y="20"/>
                    </a:lnTo>
                    <a:lnTo>
                      <a:pt x="1"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8" name="Freeform 2147"/>
              <p:cNvSpPr>
                <a:spLocks/>
              </p:cNvSpPr>
              <p:nvPr/>
            </p:nvSpPr>
            <p:spPr bwMode="auto">
              <a:xfrm>
                <a:off x="2273" y="2752"/>
                <a:ext cx="9" cy="21"/>
              </a:xfrm>
              <a:custGeom>
                <a:avLst/>
                <a:gdLst>
                  <a:gd name="T0" fmla="*/ 2 w 20"/>
                  <a:gd name="T1" fmla="*/ 42 h 42"/>
                  <a:gd name="T2" fmla="*/ 5 w 20"/>
                  <a:gd name="T3" fmla="*/ 38 h 42"/>
                  <a:gd name="T4" fmla="*/ 7 w 20"/>
                  <a:gd name="T5" fmla="*/ 36 h 42"/>
                  <a:gd name="T6" fmla="*/ 10 w 20"/>
                  <a:gd name="T7" fmla="*/ 28 h 42"/>
                  <a:gd name="T8" fmla="*/ 13 w 20"/>
                  <a:gd name="T9" fmla="*/ 22 h 42"/>
                  <a:gd name="T10" fmla="*/ 15 w 20"/>
                  <a:gd name="T11" fmla="*/ 18 h 42"/>
                  <a:gd name="T12" fmla="*/ 17 w 20"/>
                  <a:gd name="T13" fmla="*/ 12 h 42"/>
                  <a:gd name="T14" fmla="*/ 18 w 20"/>
                  <a:gd name="T15" fmla="*/ 7 h 42"/>
                  <a:gd name="T16" fmla="*/ 20 w 20"/>
                  <a:gd name="T17" fmla="*/ 3 h 42"/>
                  <a:gd name="T18" fmla="*/ 18 w 20"/>
                  <a:gd name="T19" fmla="*/ 0 h 42"/>
                  <a:gd name="T20" fmla="*/ 17 w 20"/>
                  <a:gd name="T21" fmla="*/ 0 h 42"/>
                  <a:gd name="T22" fmla="*/ 16 w 20"/>
                  <a:gd name="T23" fmla="*/ 7 h 42"/>
                  <a:gd name="T24" fmla="*/ 15 w 20"/>
                  <a:gd name="T25" fmla="*/ 12 h 42"/>
                  <a:gd name="T26" fmla="*/ 13 w 20"/>
                  <a:gd name="T27" fmla="*/ 18 h 42"/>
                  <a:gd name="T28" fmla="*/ 10 w 20"/>
                  <a:gd name="T29" fmla="*/ 22 h 42"/>
                  <a:gd name="T30" fmla="*/ 8 w 20"/>
                  <a:gd name="T31" fmla="*/ 28 h 42"/>
                  <a:gd name="T32" fmla="*/ 7 w 20"/>
                  <a:gd name="T33" fmla="*/ 29 h 42"/>
                  <a:gd name="T34" fmla="*/ 2 w 20"/>
                  <a:gd name="T35" fmla="*/ 36 h 42"/>
                  <a:gd name="T36" fmla="*/ 0 w 20"/>
                  <a:gd name="T37" fmla="*/ 40 h 42"/>
                  <a:gd name="T38" fmla="*/ 2 w 20"/>
                  <a:gd name="T39" fmla="*/ 42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42"/>
                  <a:gd name="T62" fmla="*/ 20 w 20"/>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42">
                    <a:moveTo>
                      <a:pt x="2" y="42"/>
                    </a:moveTo>
                    <a:lnTo>
                      <a:pt x="5" y="38"/>
                    </a:lnTo>
                    <a:lnTo>
                      <a:pt x="7" y="36"/>
                    </a:lnTo>
                    <a:lnTo>
                      <a:pt x="10" y="28"/>
                    </a:lnTo>
                    <a:lnTo>
                      <a:pt x="13" y="22"/>
                    </a:lnTo>
                    <a:lnTo>
                      <a:pt x="15" y="18"/>
                    </a:lnTo>
                    <a:lnTo>
                      <a:pt x="17" y="12"/>
                    </a:lnTo>
                    <a:lnTo>
                      <a:pt x="18" y="7"/>
                    </a:lnTo>
                    <a:lnTo>
                      <a:pt x="20" y="3"/>
                    </a:lnTo>
                    <a:lnTo>
                      <a:pt x="18" y="0"/>
                    </a:lnTo>
                    <a:lnTo>
                      <a:pt x="17" y="0"/>
                    </a:lnTo>
                    <a:lnTo>
                      <a:pt x="16" y="7"/>
                    </a:lnTo>
                    <a:lnTo>
                      <a:pt x="15" y="12"/>
                    </a:lnTo>
                    <a:lnTo>
                      <a:pt x="13" y="18"/>
                    </a:lnTo>
                    <a:lnTo>
                      <a:pt x="10" y="22"/>
                    </a:lnTo>
                    <a:lnTo>
                      <a:pt x="8" y="28"/>
                    </a:lnTo>
                    <a:lnTo>
                      <a:pt x="7" y="29"/>
                    </a:lnTo>
                    <a:lnTo>
                      <a:pt x="2" y="36"/>
                    </a:lnTo>
                    <a:lnTo>
                      <a:pt x="0" y="40"/>
                    </a:lnTo>
                    <a:lnTo>
                      <a:pt x="2"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59" name="Freeform 2148"/>
              <p:cNvSpPr>
                <a:spLocks/>
              </p:cNvSpPr>
              <p:nvPr/>
            </p:nvSpPr>
            <p:spPr bwMode="auto">
              <a:xfrm>
                <a:off x="2314" y="2662"/>
                <a:ext cx="117" cy="140"/>
              </a:xfrm>
              <a:custGeom>
                <a:avLst/>
                <a:gdLst>
                  <a:gd name="T0" fmla="*/ 98 w 234"/>
                  <a:gd name="T1" fmla="*/ 280 h 280"/>
                  <a:gd name="T2" fmla="*/ 98 w 234"/>
                  <a:gd name="T3" fmla="*/ 32 h 280"/>
                  <a:gd name="T4" fmla="*/ 0 w 234"/>
                  <a:gd name="T5" fmla="*/ 32 h 280"/>
                  <a:gd name="T6" fmla="*/ 0 w 234"/>
                  <a:gd name="T7" fmla="*/ 0 h 280"/>
                  <a:gd name="T8" fmla="*/ 234 w 234"/>
                  <a:gd name="T9" fmla="*/ 0 h 280"/>
                  <a:gd name="T10" fmla="*/ 234 w 234"/>
                  <a:gd name="T11" fmla="*/ 32 h 280"/>
                  <a:gd name="T12" fmla="*/ 137 w 234"/>
                  <a:gd name="T13" fmla="*/ 32 h 280"/>
                  <a:gd name="T14" fmla="*/ 137 w 234"/>
                  <a:gd name="T15" fmla="*/ 280 h 280"/>
                  <a:gd name="T16" fmla="*/ 98 w 234"/>
                  <a:gd name="T17" fmla="*/ 280 h 280"/>
                  <a:gd name="T18" fmla="*/ 98 w 234"/>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4"/>
                  <a:gd name="T31" fmla="*/ 0 h 280"/>
                  <a:gd name="T32" fmla="*/ 234 w 234"/>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4" h="280">
                    <a:moveTo>
                      <a:pt x="98" y="280"/>
                    </a:moveTo>
                    <a:lnTo>
                      <a:pt x="98" y="32"/>
                    </a:lnTo>
                    <a:lnTo>
                      <a:pt x="0" y="32"/>
                    </a:lnTo>
                    <a:lnTo>
                      <a:pt x="0" y="0"/>
                    </a:lnTo>
                    <a:lnTo>
                      <a:pt x="234" y="0"/>
                    </a:lnTo>
                    <a:lnTo>
                      <a:pt x="234" y="32"/>
                    </a:lnTo>
                    <a:lnTo>
                      <a:pt x="137" y="32"/>
                    </a:lnTo>
                    <a:lnTo>
                      <a:pt x="137" y="280"/>
                    </a:lnTo>
                    <a:lnTo>
                      <a:pt x="98"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0" name="Freeform 2149"/>
              <p:cNvSpPr>
                <a:spLocks/>
              </p:cNvSpPr>
              <p:nvPr/>
            </p:nvSpPr>
            <p:spPr bwMode="auto">
              <a:xfrm>
                <a:off x="2314" y="2662"/>
                <a:ext cx="117" cy="140"/>
              </a:xfrm>
              <a:custGeom>
                <a:avLst/>
                <a:gdLst>
                  <a:gd name="T0" fmla="*/ 98 w 234"/>
                  <a:gd name="T1" fmla="*/ 280 h 280"/>
                  <a:gd name="T2" fmla="*/ 98 w 234"/>
                  <a:gd name="T3" fmla="*/ 32 h 280"/>
                  <a:gd name="T4" fmla="*/ 0 w 234"/>
                  <a:gd name="T5" fmla="*/ 32 h 280"/>
                  <a:gd name="T6" fmla="*/ 0 w 234"/>
                  <a:gd name="T7" fmla="*/ 0 h 280"/>
                  <a:gd name="T8" fmla="*/ 234 w 234"/>
                  <a:gd name="T9" fmla="*/ 0 h 280"/>
                  <a:gd name="T10" fmla="*/ 234 w 234"/>
                  <a:gd name="T11" fmla="*/ 32 h 280"/>
                  <a:gd name="T12" fmla="*/ 137 w 234"/>
                  <a:gd name="T13" fmla="*/ 32 h 280"/>
                  <a:gd name="T14" fmla="*/ 137 w 234"/>
                  <a:gd name="T15" fmla="*/ 280 h 280"/>
                  <a:gd name="T16" fmla="*/ 98 w 234"/>
                  <a:gd name="T17" fmla="*/ 280 h 280"/>
                  <a:gd name="T18" fmla="*/ 98 w 234"/>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4"/>
                  <a:gd name="T31" fmla="*/ 0 h 280"/>
                  <a:gd name="T32" fmla="*/ 234 w 234"/>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4" h="280">
                    <a:moveTo>
                      <a:pt x="98" y="280"/>
                    </a:moveTo>
                    <a:lnTo>
                      <a:pt x="98" y="32"/>
                    </a:lnTo>
                    <a:lnTo>
                      <a:pt x="0" y="32"/>
                    </a:lnTo>
                    <a:lnTo>
                      <a:pt x="0" y="0"/>
                    </a:lnTo>
                    <a:lnTo>
                      <a:pt x="234" y="0"/>
                    </a:lnTo>
                    <a:lnTo>
                      <a:pt x="234" y="32"/>
                    </a:lnTo>
                    <a:lnTo>
                      <a:pt x="137" y="32"/>
                    </a:lnTo>
                    <a:lnTo>
                      <a:pt x="137" y="280"/>
                    </a:lnTo>
                    <a:lnTo>
                      <a:pt x="98"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61" name="Freeform 2150"/>
              <p:cNvSpPr>
                <a:spLocks/>
              </p:cNvSpPr>
              <p:nvPr/>
            </p:nvSpPr>
            <p:spPr bwMode="auto">
              <a:xfrm>
                <a:off x="2313" y="2662"/>
                <a:ext cx="51" cy="140"/>
              </a:xfrm>
              <a:custGeom>
                <a:avLst/>
                <a:gdLst>
                  <a:gd name="T0" fmla="*/ 98 w 100"/>
                  <a:gd name="T1" fmla="*/ 280 h 280"/>
                  <a:gd name="T2" fmla="*/ 100 w 100"/>
                  <a:gd name="T3" fmla="*/ 280 h 280"/>
                  <a:gd name="T4" fmla="*/ 100 w 100"/>
                  <a:gd name="T5" fmla="*/ 31 h 280"/>
                  <a:gd name="T6" fmla="*/ 2 w 100"/>
                  <a:gd name="T7" fmla="*/ 30 h 280"/>
                  <a:gd name="T8" fmla="*/ 2 w 100"/>
                  <a:gd name="T9" fmla="*/ 1 h 280"/>
                  <a:gd name="T10" fmla="*/ 0 w 100"/>
                  <a:gd name="T11" fmla="*/ 0 h 280"/>
                  <a:gd name="T12" fmla="*/ 1 w 100"/>
                  <a:gd name="T13" fmla="*/ 34 h 280"/>
                  <a:gd name="T14" fmla="*/ 98 w 100"/>
                  <a:gd name="T15" fmla="*/ 34 h 280"/>
                  <a:gd name="T16" fmla="*/ 98 w 100"/>
                  <a:gd name="T17" fmla="*/ 280 h 2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
                  <a:gd name="T28" fmla="*/ 0 h 280"/>
                  <a:gd name="T29" fmla="*/ 100 w 100"/>
                  <a:gd name="T30" fmla="*/ 280 h 2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 h="280">
                    <a:moveTo>
                      <a:pt x="98" y="280"/>
                    </a:moveTo>
                    <a:lnTo>
                      <a:pt x="100" y="280"/>
                    </a:lnTo>
                    <a:lnTo>
                      <a:pt x="100" y="31"/>
                    </a:lnTo>
                    <a:lnTo>
                      <a:pt x="2" y="30"/>
                    </a:lnTo>
                    <a:lnTo>
                      <a:pt x="2" y="1"/>
                    </a:lnTo>
                    <a:lnTo>
                      <a:pt x="0" y="0"/>
                    </a:lnTo>
                    <a:lnTo>
                      <a:pt x="1" y="34"/>
                    </a:lnTo>
                    <a:lnTo>
                      <a:pt x="98" y="34"/>
                    </a:lnTo>
                    <a:lnTo>
                      <a:pt x="98"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2" name="Freeform 2151"/>
              <p:cNvSpPr>
                <a:spLocks/>
              </p:cNvSpPr>
              <p:nvPr/>
            </p:nvSpPr>
            <p:spPr bwMode="auto">
              <a:xfrm>
                <a:off x="2313" y="2662"/>
                <a:ext cx="119" cy="17"/>
              </a:xfrm>
              <a:custGeom>
                <a:avLst/>
                <a:gdLst>
                  <a:gd name="T0" fmla="*/ 2 w 236"/>
                  <a:gd name="T1" fmla="*/ 3 h 35"/>
                  <a:gd name="T2" fmla="*/ 234 w 236"/>
                  <a:gd name="T3" fmla="*/ 3 h 35"/>
                  <a:gd name="T4" fmla="*/ 234 w 236"/>
                  <a:gd name="T5" fmla="*/ 32 h 35"/>
                  <a:gd name="T6" fmla="*/ 236 w 236"/>
                  <a:gd name="T7" fmla="*/ 35 h 35"/>
                  <a:gd name="T8" fmla="*/ 235 w 236"/>
                  <a:gd name="T9" fmla="*/ 0 h 35"/>
                  <a:gd name="T10" fmla="*/ 0 w 236"/>
                  <a:gd name="T11" fmla="*/ 2 h 35"/>
                  <a:gd name="T12" fmla="*/ 2 w 236"/>
                  <a:gd name="T13" fmla="*/ 3 h 35"/>
                  <a:gd name="T14" fmla="*/ 0 60000 65536"/>
                  <a:gd name="T15" fmla="*/ 0 60000 65536"/>
                  <a:gd name="T16" fmla="*/ 0 60000 65536"/>
                  <a:gd name="T17" fmla="*/ 0 60000 65536"/>
                  <a:gd name="T18" fmla="*/ 0 60000 65536"/>
                  <a:gd name="T19" fmla="*/ 0 60000 65536"/>
                  <a:gd name="T20" fmla="*/ 0 60000 65536"/>
                  <a:gd name="T21" fmla="*/ 0 w 236"/>
                  <a:gd name="T22" fmla="*/ 0 h 35"/>
                  <a:gd name="T23" fmla="*/ 236 w 236"/>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6" h="35">
                    <a:moveTo>
                      <a:pt x="2" y="3"/>
                    </a:moveTo>
                    <a:lnTo>
                      <a:pt x="234" y="3"/>
                    </a:lnTo>
                    <a:lnTo>
                      <a:pt x="234" y="32"/>
                    </a:lnTo>
                    <a:lnTo>
                      <a:pt x="236" y="35"/>
                    </a:lnTo>
                    <a:lnTo>
                      <a:pt x="235" y="0"/>
                    </a:lnTo>
                    <a:lnTo>
                      <a:pt x="0" y="2"/>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3" name="Freeform 2152"/>
              <p:cNvSpPr>
                <a:spLocks/>
              </p:cNvSpPr>
              <p:nvPr/>
            </p:nvSpPr>
            <p:spPr bwMode="auto">
              <a:xfrm>
                <a:off x="2362" y="2677"/>
                <a:ext cx="70" cy="126"/>
              </a:xfrm>
              <a:custGeom>
                <a:avLst/>
                <a:gdLst>
                  <a:gd name="T0" fmla="*/ 136 w 138"/>
                  <a:gd name="T1" fmla="*/ 0 h 252"/>
                  <a:gd name="T2" fmla="*/ 40 w 138"/>
                  <a:gd name="T3" fmla="*/ 0 h 252"/>
                  <a:gd name="T4" fmla="*/ 39 w 138"/>
                  <a:gd name="T5" fmla="*/ 247 h 252"/>
                  <a:gd name="T6" fmla="*/ 2 w 138"/>
                  <a:gd name="T7" fmla="*/ 247 h 252"/>
                  <a:gd name="T8" fmla="*/ 0 w 138"/>
                  <a:gd name="T9" fmla="*/ 250 h 252"/>
                  <a:gd name="T10" fmla="*/ 1 w 138"/>
                  <a:gd name="T11" fmla="*/ 252 h 252"/>
                  <a:gd name="T12" fmla="*/ 41 w 138"/>
                  <a:gd name="T13" fmla="*/ 251 h 252"/>
                  <a:gd name="T14" fmla="*/ 41 w 138"/>
                  <a:gd name="T15" fmla="*/ 4 h 252"/>
                  <a:gd name="T16" fmla="*/ 138 w 138"/>
                  <a:gd name="T17" fmla="*/ 3 h 252"/>
                  <a:gd name="T18" fmla="*/ 136 w 138"/>
                  <a:gd name="T19" fmla="*/ 0 h 2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252"/>
                  <a:gd name="T32" fmla="*/ 138 w 138"/>
                  <a:gd name="T33" fmla="*/ 252 h 2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252">
                    <a:moveTo>
                      <a:pt x="136" y="0"/>
                    </a:moveTo>
                    <a:lnTo>
                      <a:pt x="40" y="0"/>
                    </a:lnTo>
                    <a:lnTo>
                      <a:pt x="39" y="247"/>
                    </a:lnTo>
                    <a:lnTo>
                      <a:pt x="2" y="247"/>
                    </a:lnTo>
                    <a:lnTo>
                      <a:pt x="0" y="250"/>
                    </a:lnTo>
                    <a:lnTo>
                      <a:pt x="1" y="252"/>
                    </a:lnTo>
                    <a:lnTo>
                      <a:pt x="41" y="251"/>
                    </a:lnTo>
                    <a:lnTo>
                      <a:pt x="41" y="4"/>
                    </a:lnTo>
                    <a:lnTo>
                      <a:pt x="138" y="3"/>
                    </a:lnTo>
                    <a:lnTo>
                      <a:pt x="13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4" name="Freeform 2153"/>
              <p:cNvSpPr>
                <a:spLocks noEditPoints="1"/>
              </p:cNvSpPr>
              <p:nvPr/>
            </p:nvSpPr>
            <p:spPr bwMode="auto">
              <a:xfrm>
                <a:off x="2435" y="2662"/>
                <a:ext cx="138" cy="140"/>
              </a:xfrm>
              <a:custGeom>
                <a:avLst/>
                <a:gdLst>
                  <a:gd name="T0" fmla="*/ 0 w 277"/>
                  <a:gd name="T1" fmla="*/ 280 h 280"/>
                  <a:gd name="T2" fmla="*/ 113 w 277"/>
                  <a:gd name="T3" fmla="*/ 0 h 280"/>
                  <a:gd name="T4" fmla="*/ 157 w 277"/>
                  <a:gd name="T5" fmla="*/ 0 h 280"/>
                  <a:gd name="T6" fmla="*/ 277 w 277"/>
                  <a:gd name="T7" fmla="*/ 280 h 280"/>
                  <a:gd name="T8" fmla="*/ 233 w 277"/>
                  <a:gd name="T9" fmla="*/ 280 h 280"/>
                  <a:gd name="T10" fmla="*/ 198 w 277"/>
                  <a:gd name="T11" fmla="*/ 194 h 280"/>
                  <a:gd name="T12" fmla="*/ 74 w 277"/>
                  <a:gd name="T13" fmla="*/ 194 h 280"/>
                  <a:gd name="T14" fmla="*/ 41 w 277"/>
                  <a:gd name="T15" fmla="*/ 280 h 280"/>
                  <a:gd name="T16" fmla="*/ 0 w 277"/>
                  <a:gd name="T17" fmla="*/ 280 h 280"/>
                  <a:gd name="T18" fmla="*/ 0 w 277"/>
                  <a:gd name="T19" fmla="*/ 280 h 280"/>
                  <a:gd name="T20" fmla="*/ 85 w 277"/>
                  <a:gd name="T21" fmla="*/ 164 h 280"/>
                  <a:gd name="T22" fmla="*/ 185 w 277"/>
                  <a:gd name="T23" fmla="*/ 164 h 280"/>
                  <a:gd name="T24" fmla="*/ 154 w 277"/>
                  <a:gd name="T25" fmla="*/ 87 h 280"/>
                  <a:gd name="T26" fmla="*/ 153 w 277"/>
                  <a:gd name="T27" fmla="*/ 80 h 280"/>
                  <a:gd name="T28" fmla="*/ 151 w 277"/>
                  <a:gd name="T29" fmla="*/ 74 h 280"/>
                  <a:gd name="T30" fmla="*/ 149 w 277"/>
                  <a:gd name="T31" fmla="*/ 70 h 280"/>
                  <a:gd name="T32" fmla="*/ 146 w 277"/>
                  <a:gd name="T33" fmla="*/ 64 h 280"/>
                  <a:gd name="T34" fmla="*/ 145 w 277"/>
                  <a:gd name="T35" fmla="*/ 60 h 280"/>
                  <a:gd name="T36" fmla="*/ 143 w 277"/>
                  <a:gd name="T37" fmla="*/ 54 h 280"/>
                  <a:gd name="T38" fmla="*/ 142 w 277"/>
                  <a:gd name="T39" fmla="*/ 49 h 280"/>
                  <a:gd name="T40" fmla="*/ 139 w 277"/>
                  <a:gd name="T41" fmla="*/ 45 h 280"/>
                  <a:gd name="T42" fmla="*/ 138 w 277"/>
                  <a:gd name="T43" fmla="*/ 40 h 280"/>
                  <a:gd name="T44" fmla="*/ 137 w 277"/>
                  <a:gd name="T45" fmla="*/ 35 h 280"/>
                  <a:gd name="T46" fmla="*/ 136 w 277"/>
                  <a:gd name="T47" fmla="*/ 32 h 280"/>
                  <a:gd name="T48" fmla="*/ 134 w 277"/>
                  <a:gd name="T49" fmla="*/ 28 h 280"/>
                  <a:gd name="T50" fmla="*/ 134 w 277"/>
                  <a:gd name="T51" fmla="*/ 32 h 280"/>
                  <a:gd name="T52" fmla="*/ 132 w 277"/>
                  <a:gd name="T53" fmla="*/ 36 h 280"/>
                  <a:gd name="T54" fmla="*/ 131 w 277"/>
                  <a:gd name="T55" fmla="*/ 41 h 280"/>
                  <a:gd name="T56" fmla="*/ 130 w 277"/>
                  <a:gd name="T57" fmla="*/ 46 h 280"/>
                  <a:gd name="T58" fmla="*/ 129 w 277"/>
                  <a:gd name="T59" fmla="*/ 50 h 280"/>
                  <a:gd name="T60" fmla="*/ 127 w 277"/>
                  <a:gd name="T61" fmla="*/ 55 h 280"/>
                  <a:gd name="T62" fmla="*/ 126 w 277"/>
                  <a:gd name="T63" fmla="*/ 58 h 280"/>
                  <a:gd name="T64" fmla="*/ 124 w 277"/>
                  <a:gd name="T65" fmla="*/ 63 h 280"/>
                  <a:gd name="T66" fmla="*/ 123 w 277"/>
                  <a:gd name="T67" fmla="*/ 68 h 280"/>
                  <a:gd name="T68" fmla="*/ 121 w 277"/>
                  <a:gd name="T69" fmla="*/ 72 h 280"/>
                  <a:gd name="T70" fmla="*/ 120 w 277"/>
                  <a:gd name="T71" fmla="*/ 77 h 280"/>
                  <a:gd name="T72" fmla="*/ 118 w 277"/>
                  <a:gd name="T73" fmla="*/ 81 h 280"/>
                  <a:gd name="T74" fmla="*/ 85 w 277"/>
                  <a:gd name="T75" fmla="*/ 164 h 280"/>
                  <a:gd name="T76" fmla="*/ 85 w 277"/>
                  <a:gd name="T77" fmla="*/ 16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7"/>
                  <a:gd name="T118" fmla="*/ 0 h 280"/>
                  <a:gd name="T119" fmla="*/ 277 w 277"/>
                  <a:gd name="T120" fmla="*/ 280 h 2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7" h="280">
                    <a:moveTo>
                      <a:pt x="0" y="280"/>
                    </a:moveTo>
                    <a:lnTo>
                      <a:pt x="113" y="0"/>
                    </a:lnTo>
                    <a:lnTo>
                      <a:pt x="157" y="0"/>
                    </a:lnTo>
                    <a:lnTo>
                      <a:pt x="277" y="280"/>
                    </a:lnTo>
                    <a:lnTo>
                      <a:pt x="233" y="280"/>
                    </a:lnTo>
                    <a:lnTo>
                      <a:pt x="198" y="194"/>
                    </a:lnTo>
                    <a:lnTo>
                      <a:pt x="74" y="194"/>
                    </a:lnTo>
                    <a:lnTo>
                      <a:pt x="41" y="280"/>
                    </a:lnTo>
                    <a:lnTo>
                      <a:pt x="0" y="280"/>
                    </a:lnTo>
                    <a:close/>
                    <a:moveTo>
                      <a:pt x="85" y="164"/>
                    </a:moveTo>
                    <a:lnTo>
                      <a:pt x="185" y="164"/>
                    </a:lnTo>
                    <a:lnTo>
                      <a:pt x="154" y="87"/>
                    </a:lnTo>
                    <a:lnTo>
                      <a:pt x="153" y="80"/>
                    </a:lnTo>
                    <a:lnTo>
                      <a:pt x="151" y="74"/>
                    </a:lnTo>
                    <a:lnTo>
                      <a:pt x="149" y="70"/>
                    </a:lnTo>
                    <a:lnTo>
                      <a:pt x="146" y="64"/>
                    </a:lnTo>
                    <a:lnTo>
                      <a:pt x="145" y="60"/>
                    </a:lnTo>
                    <a:lnTo>
                      <a:pt x="143" y="54"/>
                    </a:lnTo>
                    <a:lnTo>
                      <a:pt x="142" y="49"/>
                    </a:lnTo>
                    <a:lnTo>
                      <a:pt x="139" y="45"/>
                    </a:lnTo>
                    <a:lnTo>
                      <a:pt x="138" y="40"/>
                    </a:lnTo>
                    <a:lnTo>
                      <a:pt x="137" y="35"/>
                    </a:lnTo>
                    <a:lnTo>
                      <a:pt x="136" y="32"/>
                    </a:lnTo>
                    <a:lnTo>
                      <a:pt x="134" y="28"/>
                    </a:lnTo>
                    <a:lnTo>
                      <a:pt x="134" y="32"/>
                    </a:lnTo>
                    <a:lnTo>
                      <a:pt x="132" y="36"/>
                    </a:lnTo>
                    <a:lnTo>
                      <a:pt x="131" y="41"/>
                    </a:lnTo>
                    <a:lnTo>
                      <a:pt x="130" y="46"/>
                    </a:lnTo>
                    <a:lnTo>
                      <a:pt x="129" y="50"/>
                    </a:lnTo>
                    <a:lnTo>
                      <a:pt x="127" y="55"/>
                    </a:lnTo>
                    <a:lnTo>
                      <a:pt x="126" y="58"/>
                    </a:lnTo>
                    <a:lnTo>
                      <a:pt x="124" y="63"/>
                    </a:lnTo>
                    <a:lnTo>
                      <a:pt x="123" y="68"/>
                    </a:lnTo>
                    <a:lnTo>
                      <a:pt x="121" y="72"/>
                    </a:lnTo>
                    <a:lnTo>
                      <a:pt x="120" y="77"/>
                    </a:lnTo>
                    <a:lnTo>
                      <a:pt x="118" y="81"/>
                    </a:lnTo>
                    <a:lnTo>
                      <a:pt x="85" y="1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5" name="Freeform 2154"/>
              <p:cNvSpPr>
                <a:spLocks/>
              </p:cNvSpPr>
              <p:nvPr/>
            </p:nvSpPr>
            <p:spPr bwMode="auto">
              <a:xfrm>
                <a:off x="2435" y="2662"/>
                <a:ext cx="138" cy="140"/>
              </a:xfrm>
              <a:custGeom>
                <a:avLst/>
                <a:gdLst>
                  <a:gd name="T0" fmla="*/ 0 w 277"/>
                  <a:gd name="T1" fmla="*/ 280 h 280"/>
                  <a:gd name="T2" fmla="*/ 113 w 277"/>
                  <a:gd name="T3" fmla="*/ 0 h 280"/>
                  <a:gd name="T4" fmla="*/ 157 w 277"/>
                  <a:gd name="T5" fmla="*/ 0 h 280"/>
                  <a:gd name="T6" fmla="*/ 277 w 277"/>
                  <a:gd name="T7" fmla="*/ 280 h 280"/>
                  <a:gd name="T8" fmla="*/ 233 w 277"/>
                  <a:gd name="T9" fmla="*/ 280 h 280"/>
                  <a:gd name="T10" fmla="*/ 198 w 277"/>
                  <a:gd name="T11" fmla="*/ 194 h 280"/>
                  <a:gd name="T12" fmla="*/ 74 w 277"/>
                  <a:gd name="T13" fmla="*/ 194 h 280"/>
                  <a:gd name="T14" fmla="*/ 41 w 277"/>
                  <a:gd name="T15" fmla="*/ 280 h 280"/>
                  <a:gd name="T16" fmla="*/ 0 w 277"/>
                  <a:gd name="T17" fmla="*/ 280 h 280"/>
                  <a:gd name="T18" fmla="*/ 0 w 277"/>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280"/>
                  <a:gd name="T32" fmla="*/ 277 w 277"/>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280">
                    <a:moveTo>
                      <a:pt x="0" y="280"/>
                    </a:moveTo>
                    <a:lnTo>
                      <a:pt x="113" y="0"/>
                    </a:lnTo>
                    <a:lnTo>
                      <a:pt x="157" y="0"/>
                    </a:lnTo>
                    <a:lnTo>
                      <a:pt x="277" y="280"/>
                    </a:lnTo>
                    <a:lnTo>
                      <a:pt x="233" y="280"/>
                    </a:lnTo>
                    <a:lnTo>
                      <a:pt x="198" y="194"/>
                    </a:lnTo>
                    <a:lnTo>
                      <a:pt x="74" y="194"/>
                    </a:lnTo>
                    <a:lnTo>
                      <a:pt x="41"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66" name="Freeform 2155"/>
              <p:cNvSpPr>
                <a:spLocks/>
              </p:cNvSpPr>
              <p:nvPr/>
            </p:nvSpPr>
            <p:spPr bwMode="auto">
              <a:xfrm>
                <a:off x="2434" y="2662"/>
                <a:ext cx="140" cy="141"/>
              </a:xfrm>
              <a:custGeom>
                <a:avLst/>
                <a:gdLst>
                  <a:gd name="T0" fmla="*/ 0 w 279"/>
                  <a:gd name="T1" fmla="*/ 282 h 283"/>
                  <a:gd name="T2" fmla="*/ 2 w 279"/>
                  <a:gd name="T3" fmla="*/ 282 h 283"/>
                  <a:gd name="T4" fmla="*/ 115 w 279"/>
                  <a:gd name="T5" fmla="*/ 3 h 283"/>
                  <a:gd name="T6" fmla="*/ 158 w 279"/>
                  <a:gd name="T7" fmla="*/ 3 h 283"/>
                  <a:gd name="T8" fmla="*/ 276 w 279"/>
                  <a:gd name="T9" fmla="*/ 279 h 283"/>
                  <a:gd name="T10" fmla="*/ 279 w 279"/>
                  <a:gd name="T11" fmla="*/ 283 h 283"/>
                  <a:gd name="T12" fmla="*/ 158 w 279"/>
                  <a:gd name="T13" fmla="*/ 0 h 283"/>
                  <a:gd name="T14" fmla="*/ 113 w 279"/>
                  <a:gd name="T15" fmla="*/ 2 h 283"/>
                  <a:gd name="T16" fmla="*/ 0 w 279"/>
                  <a:gd name="T17" fmla="*/ 282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9"/>
                  <a:gd name="T28" fmla="*/ 0 h 283"/>
                  <a:gd name="T29" fmla="*/ 279 w 279"/>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9" h="283">
                    <a:moveTo>
                      <a:pt x="0" y="282"/>
                    </a:moveTo>
                    <a:lnTo>
                      <a:pt x="2" y="282"/>
                    </a:lnTo>
                    <a:lnTo>
                      <a:pt x="115" y="3"/>
                    </a:lnTo>
                    <a:lnTo>
                      <a:pt x="158" y="3"/>
                    </a:lnTo>
                    <a:lnTo>
                      <a:pt x="276" y="279"/>
                    </a:lnTo>
                    <a:lnTo>
                      <a:pt x="279" y="283"/>
                    </a:lnTo>
                    <a:lnTo>
                      <a:pt x="158" y="0"/>
                    </a:lnTo>
                    <a:lnTo>
                      <a:pt x="113"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7" name="Freeform 2156"/>
              <p:cNvSpPr>
                <a:spLocks/>
              </p:cNvSpPr>
              <p:nvPr/>
            </p:nvSpPr>
            <p:spPr bwMode="auto">
              <a:xfrm>
                <a:off x="2434" y="2759"/>
                <a:ext cx="140" cy="44"/>
              </a:xfrm>
              <a:custGeom>
                <a:avLst/>
                <a:gdLst>
                  <a:gd name="T0" fmla="*/ 276 w 279"/>
                  <a:gd name="T1" fmla="*/ 85 h 90"/>
                  <a:gd name="T2" fmla="*/ 234 w 279"/>
                  <a:gd name="T3" fmla="*/ 85 h 90"/>
                  <a:gd name="T4" fmla="*/ 200 w 279"/>
                  <a:gd name="T5" fmla="*/ 1 h 90"/>
                  <a:gd name="T6" fmla="*/ 75 w 279"/>
                  <a:gd name="T7" fmla="*/ 0 h 90"/>
                  <a:gd name="T8" fmla="*/ 41 w 279"/>
                  <a:gd name="T9" fmla="*/ 85 h 90"/>
                  <a:gd name="T10" fmla="*/ 2 w 279"/>
                  <a:gd name="T11" fmla="*/ 85 h 90"/>
                  <a:gd name="T12" fmla="*/ 0 w 279"/>
                  <a:gd name="T13" fmla="*/ 88 h 90"/>
                  <a:gd name="T14" fmla="*/ 0 w 279"/>
                  <a:gd name="T15" fmla="*/ 90 h 90"/>
                  <a:gd name="T16" fmla="*/ 44 w 279"/>
                  <a:gd name="T17" fmla="*/ 89 h 90"/>
                  <a:gd name="T18" fmla="*/ 75 w 279"/>
                  <a:gd name="T19" fmla="*/ 5 h 90"/>
                  <a:gd name="T20" fmla="*/ 198 w 279"/>
                  <a:gd name="T21" fmla="*/ 5 h 90"/>
                  <a:gd name="T22" fmla="*/ 234 w 279"/>
                  <a:gd name="T23" fmla="*/ 90 h 90"/>
                  <a:gd name="T24" fmla="*/ 279 w 279"/>
                  <a:gd name="T25" fmla="*/ 89 h 90"/>
                  <a:gd name="T26" fmla="*/ 276 w 279"/>
                  <a:gd name="T27" fmla="*/ 85 h 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9"/>
                  <a:gd name="T43" fmla="*/ 0 h 90"/>
                  <a:gd name="T44" fmla="*/ 279 w 279"/>
                  <a:gd name="T45" fmla="*/ 90 h 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9" h="90">
                    <a:moveTo>
                      <a:pt x="276" y="85"/>
                    </a:moveTo>
                    <a:lnTo>
                      <a:pt x="234" y="85"/>
                    </a:lnTo>
                    <a:lnTo>
                      <a:pt x="200" y="1"/>
                    </a:lnTo>
                    <a:lnTo>
                      <a:pt x="75" y="0"/>
                    </a:lnTo>
                    <a:lnTo>
                      <a:pt x="41" y="85"/>
                    </a:lnTo>
                    <a:lnTo>
                      <a:pt x="2" y="85"/>
                    </a:lnTo>
                    <a:lnTo>
                      <a:pt x="0" y="88"/>
                    </a:lnTo>
                    <a:lnTo>
                      <a:pt x="0" y="90"/>
                    </a:lnTo>
                    <a:lnTo>
                      <a:pt x="44" y="89"/>
                    </a:lnTo>
                    <a:lnTo>
                      <a:pt x="75" y="5"/>
                    </a:lnTo>
                    <a:lnTo>
                      <a:pt x="198" y="5"/>
                    </a:lnTo>
                    <a:lnTo>
                      <a:pt x="234" y="90"/>
                    </a:lnTo>
                    <a:lnTo>
                      <a:pt x="279" y="89"/>
                    </a:lnTo>
                    <a:lnTo>
                      <a:pt x="276"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68" name="Freeform 2157"/>
              <p:cNvSpPr>
                <a:spLocks/>
              </p:cNvSpPr>
              <p:nvPr/>
            </p:nvSpPr>
            <p:spPr bwMode="auto">
              <a:xfrm>
                <a:off x="2478" y="2677"/>
                <a:ext cx="50" cy="68"/>
              </a:xfrm>
              <a:custGeom>
                <a:avLst/>
                <a:gdLst>
                  <a:gd name="T0" fmla="*/ 0 w 100"/>
                  <a:gd name="T1" fmla="*/ 136 h 136"/>
                  <a:gd name="T2" fmla="*/ 100 w 100"/>
                  <a:gd name="T3" fmla="*/ 136 h 136"/>
                  <a:gd name="T4" fmla="*/ 69 w 100"/>
                  <a:gd name="T5" fmla="*/ 59 h 136"/>
                  <a:gd name="T6" fmla="*/ 68 w 100"/>
                  <a:gd name="T7" fmla="*/ 52 h 136"/>
                  <a:gd name="T8" fmla="*/ 66 w 100"/>
                  <a:gd name="T9" fmla="*/ 46 h 136"/>
                  <a:gd name="T10" fmla="*/ 64 w 100"/>
                  <a:gd name="T11" fmla="*/ 42 h 136"/>
                  <a:gd name="T12" fmla="*/ 61 w 100"/>
                  <a:gd name="T13" fmla="*/ 36 h 136"/>
                  <a:gd name="T14" fmla="*/ 60 w 100"/>
                  <a:gd name="T15" fmla="*/ 32 h 136"/>
                  <a:gd name="T16" fmla="*/ 58 w 100"/>
                  <a:gd name="T17" fmla="*/ 26 h 136"/>
                  <a:gd name="T18" fmla="*/ 57 w 100"/>
                  <a:gd name="T19" fmla="*/ 21 h 136"/>
                  <a:gd name="T20" fmla="*/ 54 w 100"/>
                  <a:gd name="T21" fmla="*/ 17 h 136"/>
                  <a:gd name="T22" fmla="*/ 53 w 100"/>
                  <a:gd name="T23" fmla="*/ 12 h 136"/>
                  <a:gd name="T24" fmla="*/ 52 w 100"/>
                  <a:gd name="T25" fmla="*/ 7 h 136"/>
                  <a:gd name="T26" fmla="*/ 51 w 100"/>
                  <a:gd name="T27" fmla="*/ 4 h 136"/>
                  <a:gd name="T28" fmla="*/ 49 w 100"/>
                  <a:gd name="T29" fmla="*/ 0 h 136"/>
                  <a:gd name="T30" fmla="*/ 49 w 100"/>
                  <a:gd name="T31" fmla="*/ 4 h 136"/>
                  <a:gd name="T32" fmla="*/ 47 w 100"/>
                  <a:gd name="T33" fmla="*/ 8 h 136"/>
                  <a:gd name="T34" fmla="*/ 46 w 100"/>
                  <a:gd name="T35" fmla="*/ 13 h 136"/>
                  <a:gd name="T36" fmla="*/ 45 w 100"/>
                  <a:gd name="T37" fmla="*/ 18 h 136"/>
                  <a:gd name="T38" fmla="*/ 44 w 100"/>
                  <a:gd name="T39" fmla="*/ 22 h 136"/>
                  <a:gd name="T40" fmla="*/ 42 w 100"/>
                  <a:gd name="T41" fmla="*/ 27 h 136"/>
                  <a:gd name="T42" fmla="*/ 41 w 100"/>
                  <a:gd name="T43" fmla="*/ 30 h 136"/>
                  <a:gd name="T44" fmla="*/ 39 w 100"/>
                  <a:gd name="T45" fmla="*/ 35 h 136"/>
                  <a:gd name="T46" fmla="*/ 38 w 100"/>
                  <a:gd name="T47" fmla="*/ 40 h 136"/>
                  <a:gd name="T48" fmla="*/ 36 w 100"/>
                  <a:gd name="T49" fmla="*/ 44 h 136"/>
                  <a:gd name="T50" fmla="*/ 35 w 100"/>
                  <a:gd name="T51" fmla="*/ 49 h 136"/>
                  <a:gd name="T52" fmla="*/ 33 w 100"/>
                  <a:gd name="T53" fmla="*/ 53 h 136"/>
                  <a:gd name="T54" fmla="*/ 0 w 100"/>
                  <a:gd name="T55" fmla="*/ 136 h 136"/>
                  <a:gd name="T56" fmla="*/ 0 w 100"/>
                  <a:gd name="T57" fmla="*/ 136 h 1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0"/>
                  <a:gd name="T88" fmla="*/ 0 h 136"/>
                  <a:gd name="T89" fmla="*/ 100 w 100"/>
                  <a:gd name="T90" fmla="*/ 136 h 1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0" h="136">
                    <a:moveTo>
                      <a:pt x="0" y="136"/>
                    </a:moveTo>
                    <a:lnTo>
                      <a:pt x="100" y="136"/>
                    </a:lnTo>
                    <a:lnTo>
                      <a:pt x="69" y="59"/>
                    </a:lnTo>
                    <a:lnTo>
                      <a:pt x="68" y="52"/>
                    </a:lnTo>
                    <a:lnTo>
                      <a:pt x="66" y="46"/>
                    </a:lnTo>
                    <a:lnTo>
                      <a:pt x="64" y="42"/>
                    </a:lnTo>
                    <a:lnTo>
                      <a:pt x="61" y="36"/>
                    </a:lnTo>
                    <a:lnTo>
                      <a:pt x="60" y="32"/>
                    </a:lnTo>
                    <a:lnTo>
                      <a:pt x="58" y="26"/>
                    </a:lnTo>
                    <a:lnTo>
                      <a:pt x="57" y="21"/>
                    </a:lnTo>
                    <a:lnTo>
                      <a:pt x="54" y="17"/>
                    </a:lnTo>
                    <a:lnTo>
                      <a:pt x="53" y="12"/>
                    </a:lnTo>
                    <a:lnTo>
                      <a:pt x="52" y="7"/>
                    </a:lnTo>
                    <a:lnTo>
                      <a:pt x="51" y="4"/>
                    </a:lnTo>
                    <a:lnTo>
                      <a:pt x="49" y="0"/>
                    </a:lnTo>
                    <a:lnTo>
                      <a:pt x="49" y="4"/>
                    </a:lnTo>
                    <a:lnTo>
                      <a:pt x="47" y="8"/>
                    </a:lnTo>
                    <a:lnTo>
                      <a:pt x="46" y="13"/>
                    </a:lnTo>
                    <a:lnTo>
                      <a:pt x="45" y="18"/>
                    </a:lnTo>
                    <a:lnTo>
                      <a:pt x="44" y="22"/>
                    </a:lnTo>
                    <a:lnTo>
                      <a:pt x="42" y="27"/>
                    </a:lnTo>
                    <a:lnTo>
                      <a:pt x="41" y="30"/>
                    </a:lnTo>
                    <a:lnTo>
                      <a:pt x="39" y="35"/>
                    </a:lnTo>
                    <a:lnTo>
                      <a:pt x="38" y="40"/>
                    </a:lnTo>
                    <a:lnTo>
                      <a:pt x="36" y="44"/>
                    </a:lnTo>
                    <a:lnTo>
                      <a:pt x="35" y="49"/>
                    </a:lnTo>
                    <a:lnTo>
                      <a:pt x="33" y="53"/>
                    </a:lnTo>
                    <a:lnTo>
                      <a:pt x="0" y="13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69" name="Freeform 2158"/>
              <p:cNvSpPr>
                <a:spLocks/>
              </p:cNvSpPr>
              <p:nvPr/>
            </p:nvSpPr>
            <p:spPr bwMode="auto">
              <a:xfrm>
                <a:off x="2478" y="2676"/>
                <a:ext cx="50" cy="70"/>
              </a:xfrm>
              <a:custGeom>
                <a:avLst/>
                <a:gdLst>
                  <a:gd name="T0" fmla="*/ 0 w 102"/>
                  <a:gd name="T1" fmla="*/ 135 h 140"/>
                  <a:gd name="T2" fmla="*/ 0 w 102"/>
                  <a:gd name="T3" fmla="*/ 140 h 140"/>
                  <a:gd name="T4" fmla="*/ 102 w 102"/>
                  <a:gd name="T5" fmla="*/ 139 h 140"/>
                  <a:gd name="T6" fmla="*/ 71 w 102"/>
                  <a:gd name="T7" fmla="*/ 60 h 140"/>
                  <a:gd name="T8" fmla="*/ 69 w 102"/>
                  <a:gd name="T9" fmla="*/ 53 h 140"/>
                  <a:gd name="T10" fmla="*/ 67 w 102"/>
                  <a:gd name="T11" fmla="*/ 47 h 140"/>
                  <a:gd name="T12" fmla="*/ 65 w 102"/>
                  <a:gd name="T13" fmla="*/ 43 h 140"/>
                  <a:gd name="T14" fmla="*/ 62 w 102"/>
                  <a:gd name="T15" fmla="*/ 37 h 140"/>
                  <a:gd name="T16" fmla="*/ 61 w 102"/>
                  <a:gd name="T17" fmla="*/ 33 h 140"/>
                  <a:gd name="T18" fmla="*/ 59 w 102"/>
                  <a:gd name="T19" fmla="*/ 27 h 140"/>
                  <a:gd name="T20" fmla="*/ 58 w 102"/>
                  <a:gd name="T21" fmla="*/ 22 h 140"/>
                  <a:gd name="T22" fmla="*/ 56 w 102"/>
                  <a:gd name="T23" fmla="*/ 18 h 140"/>
                  <a:gd name="T24" fmla="*/ 53 w 102"/>
                  <a:gd name="T25" fmla="*/ 8 h 140"/>
                  <a:gd name="T26" fmla="*/ 52 w 102"/>
                  <a:gd name="T27" fmla="*/ 4 h 140"/>
                  <a:gd name="T28" fmla="*/ 50 w 102"/>
                  <a:gd name="T29" fmla="*/ 0 h 140"/>
                  <a:gd name="T30" fmla="*/ 49 w 102"/>
                  <a:gd name="T31" fmla="*/ 1 h 140"/>
                  <a:gd name="T32" fmla="*/ 47 w 102"/>
                  <a:gd name="T33" fmla="*/ 3 h 140"/>
                  <a:gd name="T34" fmla="*/ 50 w 102"/>
                  <a:gd name="T35" fmla="*/ 7 h 140"/>
                  <a:gd name="T36" fmla="*/ 51 w 102"/>
                  <a:gd name="T37" fmla="*/ 8 h 140"/>
                  <a:gd name="T38" fmla="*/ 53 w 102"/>
                  <a:gd name="T39" fmla="*/ 18 h 140"/>
                  <a:gd name="T40" fmla="*/ 56 w 102"/>
                  <a:gd name="T41" fmla="*/ 22 h 140"/>
                  <a:gd name="T42" fmla="*/ 57 w 102"/>
                  <a:gd name="T43" fmla="*/ 27 h 140"/>
                  <a:gd name="T44" fmla="*/ 59 w 102"/>
                  <a:gd name="T45" fmla="*/ 33 h 140"/>
                  <a:gd name="T46" fmla="*/ 60 w 102"/>
                  <a:gd name="T47" fmla="*/ 37 h 140"/>
                  <a:gd name="T48" fmla="*/ 62 w 102"/>
                  <a:gd name="T49" fmla="*/ 43 h 140"/>
                  <a:gd name="T50" fmla="*/ 65 w 102"/>
                  <a:gd name="T51" fmla="*/ 47 h 140"/>
                  <a:gd name="T52" fmla="*/ 67 w 102"/>
                  <a:gd name="T53" fmla="*/ 53 h 140"/>
                  <a:gd name="T54" fmla="*/ 68 w 102"/>
                  <a:gd name="T55" fmla="*/ 60 h 140"/>
                  <a:gd name="T56" fmla="*/ 99 w 102"/>
                  <a:gd name="T57" fmla="*/ 136 h 140"/>
                  <a:gd name="T58" fmla="*/ 0 w 102"/>
                  <a:gd name="T59" fmla="*/ 135 h 1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2"/>
                  <a:gd name="T91" fmla="*/ 0 h 140"/>
                  <a:gd name="T92" fmla="*/ 102 w 102"/>
                  <a:gd name="T93" fmla="*/ 140 h 1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2" h="140">
                    <a:moveTo>
                      <a:pt x="0" y="135"/>
                    </a:moveTo>
                    <a:lnTo>
                      <a:pt x="0" y="140"/>
                    </a:lnTo>
                    <a:lnTo>
                      <a:pt x="102" y="139"/>
                    </a:lnTo>
                    <a:lnTo>
                      <a:pt x="71" y="60"/>
                    </a:lnTo>
                    <a:lnTo>
                      <a:pt x="69" y="53"/>
                    </a:lnTo>
                    <a:lnTo>
                      <a:pt x="67" y="47"/>
                    </a:lnTo>
                    <a:lnTo>
                      <a:pt x="65" y="43"/>
                    </a:lnTo>
                    <a:lnTo>
                      <a:pt x="62" y="37"/>
                    </a:lnTo>
                    <a:lnTo>
                      <a:pt x="61" y="33"/>
                    </a:lnTo>
                    <a:lnTo>
                      <a:pt x="59" y="27"/>
                    </a:lnTo>
                    <a:lnTo>
                      <a:pt x="58" y="22"/>
                    </a:lnTo>
                    <a:lnTo>
                      <a:pt x="56" y="18"/>
                    </a:lnTo>
                    <a:lnTo>
                      <a:pt x="53" y="8"/>
                    </a:lnTo>
                    <a:lnTo>
                      <a:pt x="52" y="4"/>
                    </a:lnTo>
                    <a:lnTo>
                      <a:pt x="50" y="0"/>
                    </a:lnTo>
                    <a:lnTo>
                      <a:pt x="49" y="1"/>
                    </a:lnTo>
                    <a:lnTo>
                      <a:pt x="47" y="3"/>
                    </a:lnTo>
                    <a:lnTo>
                      <a:pt x="50" y="7"/>
                    </a:lnTo>
                    <a:lnTo>
                      <a:pt x="51" y="8"/>
                    </a:lnTo>
                    <a:lnTo>
                      <a:pt x="53" y="18"/>
                    </a:lnTo>
                    <a:lnTo>
                      <a:pt x="56" y="22"/>
                    </a:lnTo>
                    <a:lnTo>
                      <a:pt x="57" y="27"/>
                    </a:lnTo>
                    <a:lnTo>
                      <a:pt x="59" y="33"/>
                    </a:lnTo>
                    <a:lnTo>
                      <a:pt x="60" y="37"/>
                    </a:lnTo>
                    <a:lnTo>
                      <a:pt x="62" y="43"/>
                    </a:lnTo>
                    <a:lnTo>
                      <a:pt x="65" y="47"/>
                    </a:lnTo>
                    <a:lnTo>
                      <a:pt x="67" y="53"/>
                    </a:lnTo>
                    <a:lnTo>
                      <a:pt x="68" y="60"/>
                    </a:lnTo>
                    <a:lnTo>
                      <a:pt x="99" y="136"/>
                    </a:lnTo>
                    <a:lnTo>
                      <a:pt x="0" y="1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0" name="Freeform 2159"/>
              <p:cNvSpPr>
                <a:spLocks/>
              </p:cNvSpPr>
              <p:nvPr/>
            </p:nvSpPr>
            <p:spPr bwMode="auto">
              <a:xfrm>
                <a:off x="2501" y="2676"/>
                <a:ext cx="1" cy="1"/>
              </a:xfrm>
              <a:custGeom>
                <a:avLst/>
                <a:gdLst>
                  <a:gd name="T0" fmla="*/ 3 w 3"/>
                  <a:gd name="T1" fmla="*/ 0 h 1"/>
                  <a:gd name="T2" fmla="*/ 3 w 3"/>
                  <a:gd name="T3" fmla="*/ 0 h 1"/>
                  <a:gd name="T4" fmla="*/ 0 w 3"/>
                  <a:gd name="T5" fmla="*/ 1 h 1"/>
                  <a:gd name="T6" fmla="*/ 3 w 3"/>
                  <a:gd name="T7" fmla="*/ 1 h 1"/>
                  <a:gd name="T8" fmla="*/ 2 w 3"/>
                  <a:gd name="T9" fmla="*/ 1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0"/>
                    </a:lnTo>
                    <a:lnTo>
                      <a:pt x="0" y="1"/>
                    </a:lnTo>
                    <a:lnTo>
                      <a:pt x="3" y="1"/>
                    </a:lnTo>
                    <a:lnTo>
                      <a:pt x="2" y="1"/>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1" name="Freeform 2160"/>
              <p:cNvSpPr>
                <a:spLocks/>
              </p:cNvSpPr>
              <p:nvPr/>
            </p:nvSpPr>
            <p:spPr bwMode="auto">
              <a:xfrm>
                <a:off x="2477" y="2677"/>
                <a:ext cx="25" cy="68"/>
              </a:xfrm>
              <a:custGeom>
                <a:avLst/>
                <a:gdLst>
                  <a:gd name="T0" fmla="*/ 48 w 51"/>
                  <a:gd name="T1" fmla="*/ 0 h 138"/>
                  <a:gd name="T2" fmla="*/ 48 w 51"/>
                  <a:gd name="T3" fmla="*/ 4 h 138"/>
                  <a:gd name="T4" fmla="*/ 44 w 51"/>
                  <a:gd name="T5" fmla="*/ 22 h 138"/>
                  <a:gd name="T6" fmla="*/ 42 w 51"/>
                  <a:gd name="T7" fmla="*/ 27 h 138"/>
                  <a:gd name="T8" fmla="*/ 40 w 51"/>
                  <a:gd name="T9" fmla="*/ 30 h 138"/>
                  <a:gd name="T10" fmla="*/ 38 w 51"/>
                  <a:gd name="T11" fmla="*/ 40 h 138"/>
                  <a:gd name="T12" fmla="*/ 36 w 51"/>
                  <a:gd name="T13" fmla="*/ 44 h 138"/>
                  <a:gd name="T14" fmla="*/ 35 w 51"/>
                  <a:gd name="T15" fmla="*/ 49 h 138"/>
                  <a:gd name="T16" fmla="*/ 32 w 51"/>
                  <a:gd name="T17" fmla="*/ 53 h 138"/>
                  <a:gd name="T18" fmla="*/ 0 w 51"/>
                  <a:gd name="T19" fmla="*/ 136 h 138"/>
                  <a:gd name="T20" fmla="*/ 1 w 51"/>
                  <a:gd name="T21" fmla="*/ 138 h 138"/>
                  <a:gd name="T22" fmla="*/ 2 w 51"/>
                  <a:gd name="T23" fmla="*/ 135 h 138"/>
                  <a:gd name="T24" fmla="*/ 35 w 51"/>
                  <a:gd name="T25" fmla="*/ 53 h 138"/>
                  <a:gd name="T26" fmla="*/ 37 w 51"/>
                  <a:gd name="T27" fmla="*/ 49 h 138"/>
                  <a:gd name="T28" fmla="*/ 38 w 51"/>
                  <a:gd name="T29" fmla="*/ 44 h 138"/>
                  <a:gd name="T30" fmla="*/ 40 w 51"/>
                  <a:gd name="T31" fmla="*/ 40 h 138"/>
                  <a:gd name="T32" fmla="*/ 43 w 51"/>
                  <a:gd name="T33" fmla="*/ 30 h 138"/>
                  <a:gd name="T34" fmla="*/ 44 w 51"/>
                  <a:gd name="T35" fmla="*/ 27 h 138"/>
                  <a:gd name="T36" fmla="*/ 46 w 51"/>
                  <a:gd name="T37" fmla="*/ 22 h 138"/>
                  <a:gd name="T38" fmla="*/ 51 w 51"/>
                  <a:gd name="T39" fmla="*/ 4 h 138"/>
                  <a:gd name="T40" fmla="*/ 51 w 51"/>
                  <a:gd name="T41" fmla="*/ 0 h 138"/>
                  <a:gd name="T42" fmla="*/ 48 w 51"/>
                  <a:gd name="T43" fmla="*/ 0 h 1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138"/>
                  <a:gd name="T68" fmla="*/ 51 w 51"/>
                  <a:gd name="T69" fmla="*/ 138 h 1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138">
                    <a:moveTo>
                      <a:pt x="48" y="0"/>
                    </a:moveTo>
                    <a:lnTo>
                      <a:pt x="48" y="4"/>
                    </a:lnTo>
                    <a:lnTo>
                      <a:pt x="44" y="22"/>
                    </a:lnTo>
                    <a:lnTo>
                      <a:pt x="42" y="27"/>
                    </a:lnTo>
                    <a:lnTo>
                      <a:pt x="40" y="30"/>
                    </a:lnTo>
                    <a:lnTo>
                      <a:pt x="38" y="40"/>
                    </a:lnTo>
                    <a:lnTo>
                      <a:pt x="36" y="44"/>
                    </a:lnTo>
                    <a:lnTo>
                      <a:pt x="35" y="49"/>
                    </a:lnTo>
                    <a:lnTo>
                      <a:pt x="32" y="53"/>
                    </a:lnTo>
                    <a:lnTo>
                      <a:pt x="0" y="136"/>
                    </a:lnTo>
                    <a:lnTo>
                      <a:pt x="1" y="138"/>
                    </a:lnTo>
                    <a:lnTo>
                      <a:pt x="2" y="135"/>
                    </a:lnTo>
                    <a:lnTo>
                      <a:pt x="35" y="53"/>
                    </a:lnTo>
                    <a:lnTo>
                      <a:pt x="37" y="49"/>
                    </a:lnTo>
                    <a:lnTo>
                      <a:pt x="38" y="44"/>
                    </a:lnTo>
                    <a:lnTo>
                      <a:pt x="40" y="40"/>
                    </a:lnTo>
                    <a:lnTo>
                      <a:pt x="43" y="30"/>
                    </a:lnTo>
                    <a:lnTo>
                      <a:pt x="44" y="27"/>
                    </a:lnTo>
                    <a:lnTo>
                      <a:pt x="46" y="22"/>
                    </a:lnTo>
                    <a:lnTo>
                      <a:pt x="51" y="4"/>
                    </a:lnTo>
                    <a:lnTo>
                      <a:pt x="51" y="0"/>
                    </a:lnTo>
                    <a:lnTo>
                      <a:pt x="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2" name="Freeform 2161"/>
              <p:cNvSpPr>
                <a:spLocks/>
              </p:cNvSpPr>
              <p:nvPr/>
            </p:nvSpPr>
            <p:spPr bwMode="auto">
              <a:xfrm>
                <a:off x="2589" y="2662"/>
                <a:ext cx="116" cy="140"/>
              </a:xfrm>
              <a:custGeom>
                <a:avLst/>
                <a:gdLst>
                  <a:gd name="T0" fmla="*/ 0 w 232"/>
                  <a:gd name="T1" fmla="*/ 280 h 280"/>
                  <a:gd name="T2" fmla="*/ 0 w 232"/>
                  <a:gd name="T3" fmla="*/ 0 h 280"/>
                  <a:gd name="T4" fmla="*/ 40 w 232"/>
                  <a:gd name="T5" fmla="*/ 0 h 280"/>
                  <a:gd name="T6" fmla="*/ 196 w 232"/>
                  <a:gd name="T7" fmla="*/ 220 h 280"/>
                  <a:gd name="T8" fmla="*/ 196 w 232"/>
                  <a:gd name="T9" fmla="*/ 0 h 280"/>
                  <a:gd name="T10" fmla="*/ 232 w 232"/>
                  <a:gd name="T11" fmla="*/ 0 h 280"/>
                  <a:gd name="T12" fmla="*/ 232 w 232"/>
                  <a:gd name="T13" fmla="*/ 280 h 280"/>
                  <a:gd name="T14" fmla="*/ 192 w 232"/>
                  <a:gd name="T15" fmla="*/ 280 h 280"/>
                  <a:gd name="T16" fmla="*/ 38 w 232"/>
                  <a:gd name="T17" fmla="*/ 60 h 280"/>
                  <a:gd name="T18" fmla="*/ 38 w 232"/>
                  <a:gd name="T19" fmla="*/ 280 h 280"/>
                  <a:gd name="T20" fmla="*/ 0 w 232"/>
                  <a:gd name="T21" fmla="*/ 280 h 280"/>
                  <a:gd name="T22" fmla="*/ 0 w 232"/>
                  <a:gd name="T23" fmla="*/ 280 h 2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2"/>
                  <a:gd name="T37" fmla="*/ 0 h 280"/>
                  <a:gd name="T38" fmla="*/ 232 w 232"/>
                  <a:gd name="T39" fmla="*/ 280 h 2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2" h="280">
                    <a:moveTo>
                      <a:pt x="0" y="280"/>
                    </a:moveTo>
                    <a:lnTo>
                      <a:pt x="0" y="0"/>
                    </a:lnTo>
                    <a:lnTo>
                      <a:pt x="40" y="0"/>
                    </a:lnTo>
                    <a:lnTo>
                      <a:pt x="196" y="220"/>
                    </a:lnTo>
                    <a:lnTo>
                      <a:pt x="196" y="0"/>
                    </a:lnTo>
                    <a:lnTo>
                      <a:pt x="232" y="0"/>
                    </a:lnTo>
                    <a:lnTo>
                      <a:pt x="232" y="280"/>
                    </a:lnTo>
                    <a:lnTo>
                      <a:pt x="192" y="280"/>
                    </a:lnTo>
                    <a:lnTo>
                      <a:pt x="38" y="60"/>
                    </a:lnTo>
                    <a:lnTo>
                      <a:pt x="38"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3" name="Freeform 2162"/>
              <p:cNvSpPr>
                <a:spLocks/>
              </p:cNvSpPr>
              <p:nvPr/>
            </p:nvSpPr>
            <p:spPr bwMode="auto">
              <a:xfrm>
                <a:off x="2589" y="2662"/>
                <a:ext cx="116" cy="140"/>
              </a:xfrm>
              <a:custGeom>
                <a:avLst/>
                <a:gdLst>
                  <a:gd name="T0" fmla="*/ 0 w 232"/>
                  <a:gd name="T1" fmla="*/ 280 h 280"/>
                  <a:gd name="T2" fmla="*/ 0 w 232"/>
                  <a:gd name="T3" fmla="*/ 0 h 280"/>
                  <a:gd name="T4" fmla="*/ 40 w 232"/>
                  <a:gd name="T5" fmla="*/ 0 h 280"/>
                  <a:gd name="T6" fmla="*/ 196 w 232"/>
                  <a:gd name="T7" fmla="*/ 220 h 280"/>
                  <a:gd name="T8" fmla="*/ 196 w 232"/>
                  <a:gd name="T9" fmla="*/ 0 h 280"/>
                  <a:gd name="T10" fmla="*/ 232 w 232"/>
                  <a:gd name="T11" fmla="*/ 0 h 280"/>
                  <a:gd name="T12" fmla="*/ 232 w 232"/>
                  <a:gd name="T13" fmla="*/ 280 h 280"/>
                  <a:gd name="T14" fmla="*/ 192 w 232"/>
                  <a:gd name="T15" fmla="*/ 280 h 280"/>
                  <a:gd name="T16" fmla="*/ 38 w 232"/>
                  <a:gd name="T17" fmla="*/ 60 h 280"/>
                  <a:gd name="T18" fmla="*/ 38 w 232"/>
                  <a:gd name="T19" fmla="*/ 280 h 280"/>
                  <a:gd name="T20" fmla="*/ 0 w 232"/>
                  <a:gd name="T21" fmla="*/ 280 h 280"/>
                  <a:gd name="T22" fmla="*/ 0 w 232"/>
                  <a:gd name="T23" fmla="*/ 280 h 2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2"/>
                  <a:gd name="T37" fmla="*/ 0 h 280"/>
                  <a:gd name="T38" fmla="*/ 232 w 232"/>
                  <a:gd name="T39" fmla="*/ 280 h 2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2" h="280">
                    <a:moveTo>
                      <a:pt x="0" y="280"/>
                    </a:moveTo>
                    <a:lnTo>
                      <a:pt x="0" y="0"/>
                    </a:lnTo>
                    <a:lnTo>
                      <a:pt x="40" y="0"/>
                    </a:lnTo>
                    <a:lnTo>
                      <a:pt x="196" y="220"/>
                    </a:lnTo>
                    <a:lnTo>
                      <a:pt x="196" y="0"/>
                    </a:lnTo>
                    <a:lnTo>
                      <a:pt x="232" y="0"/>
                    </a:lnTo>
                    <a:lnTo>
                      <a:pt x="232" y="280"/>
                    </a:lnTo>
                    <a:lnTo>
                      <a:pt x="192" y="280"/>
                    </a:lnTo>
                    <a:lnTo>
                      <a:pt x="38" y="60"/>
                    </a:lnTo>
                    <a:lnTo>
                      <a:pt x="38"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74" name="Freeform 2163"/>
              <p:cNvSpPr>
                <a:spLocks/>
              </p:cNvSpPr>
              <p:nvPr/>
            </p:nvSpPr>
            <p:spPr bwMode="auto">
              <a:xfrm>
                <a:off x="2588" y="2662"/>
                <a:ext cx="118" cy="140"/>
              </a:xfrm>
              <a:custGeom>
                <a:avLst/>
                <a:gdLst>
                  <a:gd name="T0" fmla="*/ 0 w 236"/>
                  <a:gd name="T1" fmla="*/ 282 h 282"/>
                  <a:gd name="T2" fmla="*/ 3 w 236"/>
                  <a:gd name="T3" fmla="*/ 282 h 282"/>
                  <a:gd name="T4" fmla="*/ 3 w 236"/>
                  <a:gd name="T5" fmla="*/ 3 h 282"/>
                  <a:gd name="T6" fmla="*/ 41 w 236"/>
                  <a:gd name="T7" fmla="*/ 3 h 282"/>
                  <a:gd name="T8" fmla="*/ 196 w 236"/>
                  <a:gd name="T9" fmla="*/ 223 h 282"/>
                  <a:gd name="T10" fmla="*/ 199 w 236"/>
                  <a:gd name="T11" fmla="*/ 222 h 282"/>
                  <a:gd name="T12" fmla="*/ 199 w 236"/>
                  <a:gd name="T13" fmla="*/ 3 h 282"/>
                  <a:gd name="T14" fmla="*/ 233 w 236"/>
                  <a:gd name="T15" fmla="*/ 3 h 282"/>
                  <a:gd name="T16" fmla="*/ 236 w 236"/>
                  <a:gd name="T17" fmla="*/ 0 h 282"/>
                  <a:gd name="T18" fmla="*/ 196 w 236"/>
                  <a:gd name="T19" fmla="*/ 2 h 282"/>
                  <a:gd name="T20" fmla="*/ 196 w 236"/>
                  <a:gd name="T21" fmla="*/ 218 h 282"/>
                  <a:gd name="T22" fmla="*/ 42 w 236"/>
                  <a:gd name="T23" fmla="*/ 0 h 282"/>
                  <a:gd name="T24" fmla="*/ 0 w 236"/>
                  <a:gd name="T25" fmla="*/ 2 h 282"/>
                  <a:gd name="T26" fmla="*/ 0 w 236"/>
                  <a:gd name="T27" fmla="*/ 282 h 28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6"/>
                  <a:gd name="T43" fmla="*/ 0 h 282"/>
                  <a:gd name="T44" fmla="*/ 236 w 236"/>
                  <a:gd name="T45" fmla="*/ 282 h 28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6" h="282">
                    <a:moveTo>
                      <a:pt x="0" y="282"/>
                    </a:moveTo>
                    <a:lnTo>
                      <a:pt x="3" y="282"/>
                    </a:lnTo>
                    <a:lnTo>
                      <a:pt x="3" y="3"/>
                    </a:lnTo>
                    <a:lnTo>
                      <a:pt x="41" y="3"/>
                    </a:lnTo>
                    <a:lnTo>
                      <a:pt x="196" y="223"/>
                    </a:lnTo>
                    <a:lnTo>
                      <a:pt x="199" y="222"/>
                    </a:lnTo>
                    <a:lnTo>
                      <a:pt x="199" y="3"/>
                    </a:lnTo>
                    <a:lnTo>
                      <a:pt x="233" y="3"/>
                    </a:lnTo>
                    <a:lnTo>
                      <a:pt x="236" y="0"/>
                    </a:lnTo>
                    <a:lnTo>
                      <a:pt x="196" y="2"/>
                    </a:lnTo>
                    <a:lnTo>
                      <a:pt x="196" y="218"/>
                    </a:lnTo>
                    <a:lnTo>
                      <a:pt x="42"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5" name="Freeform 2164"/>
              <p:cNvSpPr>
                <a:spLocks/>
              </p:cNvSpPr>
              <p:nvPr/>
            </p:nvSpPr>
            <p:spPr bwMode="auto">
              <a:xfrm>
                <a:off x="2588" y="2662"/>
                <a:ext cx="118" cy="141"/>
              </a:xfrm>
              <a:custGeom>
                <a:avLst/>
                <a:gdLst>
                  <a:gd name="T0" fmla="*/ 233 w 236"/>
                  <a:gd name="T1" fmla="*/ 3 h 284"/>
                  <a:gd name="T2" fmla="*/ 233 w 236"/>
                  <a:gd name="T3" fmla="*/ 279 h 284"/>
                  <a:gd name="T4" fmla="*/ 194 w 236"/>
                  <a:gd name="T5" fmla="*/ 279 h 284"/>
                  <a:gd name="T6" fmla="*/ 41 w 236"/>
                  <a:gd name="T7" fmla="*/ 60 h 284"/>
                  <a:gd name="T8" fmla="*/ 39 w 236"/>
                  <a:gd name="T9" fmla="*/ 62 h 284"/>
                  <a:gd name="T10" fmla="*/ 39 w 236"/>
                  <a:gd name="T11" fmla="*/ 279 h 284"/>
                  <a:gd name="T12" fmla="*/ 3 w 236"/>
                  <a:gd name="T13" fmla="*/ 279 h 284"/>
                  <a:gd name="T14" fmla="*/ 0 w 236"/>
                  <a:gd name="T15" fmla="*/ 282 h 284"/>
                  <a:gd name="T16" fmla="*/ 2 w 236"/>
                  <a:gd name="T17" fmla="*/ 284 h 284"/>
                  <a:gd name="T18" fmla="*/ 41 w 236"/>
                  <a:gd name="T19" fmla="*/ 283 h 284"/>
                  <a:gd name="T20" fmla="*/ 41 w 236"/>
                  <a:gd name="T21" fmla="*/ 65 h 284"/>
                  <a:gd name="T22" fmla="*/ 194 w 236"/>
                  <a:gd name="T23" fmla="*/ 284 h 284"/>
                  <a:gd name="T24" fmla="*/ 236 w 236"/>
                  <a:gd name="T25" fmla="*/ 283 h 284"/>
                  <a:gd name="T26" fmla="*/ 236 w 236"/>
                  <a:gd name="T27" fmla="*/ 0 h 284"/>
                  <a:gd name="T28" fmla="*/ 233 w 236"/>
                  <a:gd name="T29" fmla="*/ 3 h 2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6"/>
                  <a:gd name="T46" fmla="*/ 0 h 284"/>
                  <a:gd name="T47" fmla="*/ 236 w 236"/>
                  <a:gd name="T48" fmla="*/ 284 h 2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6" h="284">
                    <a:moveTo>
                      <a:pt x="233" y="3"/>
                    </a:moveTo>
                    <a:lnTo>
                      <a:pt x="233" y="279"/>
                    </a:lnTo>
                    <a:lnTo>
                      <a:pt x="194" y="279"/>
                    </a:lnTo>
                    <a:lnTo>
                      <a:pt x="41" y="60"/>
                    </a:lnTo>
                    <a:lnTo>
                      <a:pt x="39" y="62"/>
                    </a:lnTo>
                    <a:lnTo>
                      <a:pt x="39" y="279"/>
                    </a:lnTo>
                    <a:lnTo>
                      <a:pt x="3" y="279"/>
                    </a:lnTo>
                    <a:lnTo>
                      <a:pt x="0" y="282"/>
                    </a:lnTo>
                    <a:lnTo>
                      <a:pt x="2" y="284"/>
                    </a:lnTo>
                    <a:lnTo>
                      <a:pt x="41" y="283"/>
                    </a:lnTo>
                    <a:lnTo>
                      <a:pt x="41" y="65"/>
                    </a:lnTo>
                    <a:lnTo>
                      <a:pt x="194" y="284"/>
                    </a:lnTo>
                    <a:lnTo>
                      <a:pt x="236" y="283"/>
                    </a:lnTo>
                    <a:lnTo>
                      <a:pt x="236" y="0"/>
                    </a:lnTo>
                    <a:lnTo>
                      <a:pt x="23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6" name="Freeform 2165"/>
              <p:cNvSpPr>
                <a:spLocks/>
              </p:cNvSpPr>
              <p:nvPr/>
            </p:nvSpPr>
            <p:spPr bwMode="auto">
              <a:xfrm>
                <a:off x="2732" y="2659"/>
                <a:ext cx="131" cy="146"/>
              </a:xfrm>
              <a:custGeom>
                <a:avLst/>
                <a:gdLst>
                  <a:gd name="T0" fmla="*/ 256 w 261"/>
                  <a:gd name="T1" fmla="*/ 210 h 290"/>
                  <a:gd name="T2" fmla="*/ 244 w 261"/>
                  <a:gd name="T3" fmla="*/ 236 h 290"/>
                  <a:gd name="T4" fmla="*/ 227 w 261"/>
                  <a:gd name="T5" fmla="*/ 257 h 290"/>
                  <a:gd name="T6" fmla="*/ 206 w 261"/>
                  <a:gd name="T7" fmla="*/ 273 h 290"/>
                  <a:gd name="T8" fmla="*/ 182 w 261"/>
                  <a:gd name="T9" fmla="*/ 283 h 290"/>
                  <a:gd name="T10" fmla="*/ 154 w 261"/>
                  <a:gd name="T11" fmla="*/ 289 h 290"/>
                  <a:gd name="T12" fmla="*/ 124 w 261"/>
                  <a:gd name="T13" fmla="*/ 289 h 290"/>
                  <a:gd name="T14" fmla="*/ 95 w 261"/>
                  <a:gd name="T15" fmla="*/ 284 h 290"/>
                  <a:gd name="T16" fmla="*/ 72 w 261"/>
                  <a:gd name="T17" fmla="*/ 276 h 290"/>
                  <a:gd name="T18" fmla="*/ 51 w 261"/>
                  <a:gd name="T19" fmla="*/ 265 h 290"/>
                  <a:gd name="T20" fmla="*/ 34 w 261"/>
                  <a:gd name="T21" fmla="*/ 249 h 290"/>
                  <a:gd name="T22" fmla="*/ 20 w 261"/>
                  <a:gd name="T23" fmla="*/ 228 h 290"/>
                  <a:gd name="T24" fmla="*/ 11 w 261"/>
                  <a:gd name="T25" fmla="*/ 205 h 290"/>
                  <a:gd name="T26" fmla="*/ 4 w 261"/>
                  <a:gd name="T27" fmla="*/ 181 h 290"/>
                  <a:gd name="T28" fmla="*/ 1 w 261"/>
                  <a:gd name="T29" fmla="*/ 155 h 290"/>
                  <a:gd name="T30" fmla="*/ 1 w 261"/>
                  <a:gd name="T31" fmla="*/ 128 h 290"/>
                  <a:gd name="T32" fmla="*/ 4 w 261"/>
                  <a:gd name="T33" fmla="*/ 101 h 290"/>
                  <a:gd name="T34" fmla="*/ 12 w 261"/>
                  <a:gd name="T35" fmla="*/ 77 h 290"/>
                  <a:gd name="T36" fmla="*/ 24 w 261"/>
                  <a:gd name="T37" fmla="*/ 56 h 290"/>
                  <a:gd name="T38" fmla="*/ 40 w 261"/>
                  <a:gd name="T39" fmla="*/ 38 h 290"/>
                  <a:gd name="T40" fmla="*/ 58 w 261"/>
                  <a:gd name="T41" fmla="*/ 23 h 290"/>
                  <a:gd name="T42" fmla="*/ 79 w 261"/>
                  <a:gd name="T43" fmla="*/ 11 h 290"/>
                  <a:gd name="T44" fmla="*/ 102 w 261"/>
                  <a:gd name="T45" fmla="*/ 3 h 290"/>
                  <a:gd name="T46" fmla="*/ 126 w 261"/>
                  <a:gd name="T47" fmla="*/ 0 h 290"/>
                  <a:gd name="T48" fmla="*/ 154 w 261"/>
                  <a:gd name="T49" fmla="*/ 0 h 290"/>
                  <a:gd name="T50" fmla="*/ 180 w 261"/>
                  <a:gd name="T51" fmla="*/ 4 h 290"/>
                  <a:gd name="T52" fmla="*/ 203 w 261"/>
                  <a:gd name="T53" fmla="*/ 15 h 290"/>
                  <a:gd name="T54" fmla="*/ 224 w 261"/>
                  <a:gd name="T55" fmla="*/ 29 h 290"/>
                  <a:gd name="T56" fmla="*/ 240 w 261"/>
                  <a:gd name="T57" fmla="*/ 47 h 290"/>
                  <a:gd name="T58" fmla="*/ 252 w 261"/>
                  <a:gd name="T59" fmla="*/ 69 h 290"/>
                  <a:gd name="T60" fmla="*/ 216 w 261"/>
                  <a:gd name="T61" fmla="*/ 85 h 290"/>
                  <a:gd name="T62" fmla="*/ 208 w 261"/>
                  <a:gd name="T63" fmla="*/ 68 h 290"/>
                  <a:gd name="T64" fmla="*/ 197 w 261"/>
                  <a:gd name="T65" fmla="*/ 53 h 290"/>
                  <a:gd name="T66" fmla="*/ 185 w 261"/>
                  <a:gd name="T67" fmla="*/ 44 h 290"/>
                  <a:gd name="T68" fmla="*/ 170 w 261"/>
                  <a:gd name="T69" fmla="*/ 37 h 290"/>
                  <a:gd name="T70" fmla="*/ 153 w 261"/>
                  <a:gd name="T71" fmla="*/ 32 h 290"/>
                  <a:gd name="T72" fmla="*/ 133 w 261"/>
                  <a:gd name="T73" fmla="*/ 32 h 290"/>
                  <a:gd name="T74" fmla="*/ 112 w 261"/>
                  <a:gd name="T75" fmla="*/ 34 h 290"/>
                  <a:gd name="T76" fmla="*/ 94 w 261"/>
                  <a:gd name="T77" fmla="*/ 40 h 290"/>
                  <a:gd name="T78" fmla="*/ 78 w 261"/>
                  <a:gd name="T79" fmla="*/ 51 h 290"/>
                  <a:gd name="T80" fmla="*/ 65 w 261"/>
                  <a:gd name="T81" fmla="*/ 62 h 290"/>
                  <a:gd name="T82" fmla="*/ 55 w 261"/>
                  <a:gd name="T83" fmla="*/ 77 h 290"/>
                  <a:gd name="T84" fmla="*/ 48 w 261"/>
                  <a:gd name="T85" fmla="*/ 93 h 290"/>
                  <a:gd name="T86" fmla="*/ 43 w 261"/>
                  <a:gd name="T87" fmla="*/ 110 h 290"/>
                  <a:gd name="T88" fmla="*/ 41 w 261"/>
                  <a:gd name="T89" fmla="*/ 129 h 290"/>
                  <a:gd name="T90" fmla="*/ 41 w 261"/>
                  <a:gd name="T91" fmla="*/ 148 h 290"/>
                  <a:gd name="T92" fmla="*/ 42 w 261"/>
                  <a:gd name="T93" fmla="*/ 170 h 290"/>
                  <a:gd name="T94" fmla="*/ 47 w 261"/>
                  <a:gd name="T95" fmla="*/ 191 h 290"/>
                  <a:gd name="T96" fmla="*/ 54 w 261"/>
                  <a:gd name="T97" fmla="*/ 208 h 290"/>
                  <a:gd name="T98" fmla="*/ 63 w 261"/>
                  <a:gd name="T99" fmla="*/ 225 h 290"/>
                  <a:gd name="T100" fmla="*/ 74 w 261"/>
                  <a:gd name="T101" fmla="*/ 237 h 290"/>
                  <a:gd name="T102" fmla="*/ 89 w 261"/>
                  <a:gd name="T103" fmla="*/ 246 h 290"/>
                  <a:gd name="T104" fmla="*/ 106 w 261"/>
                  <a:gd name="T105" fmla="*/ 253 h 290"/>
                  <a:gd name="T106" fmla="*/ 123 w 261"/>
                  <a:gd name="T107" fmla="*/ 257 h 290"/>
                  <a:gd name="T108" fmla="*/ 141 w 261"/>
                  <a:gd name="T109" fmla="*/ 257 h 290"/>
                  <a:gd name="T110" fmla="*/ 161 w 261"/>
                  <a:gd name="T111" fmla="*/ 254 h 290"/>
                  <a:gd name="T112" fmla="*/ 179 w 261"/>
                  <a:gd name="T113" fmla="*/ 248 h 290"/>
                  <a:gd name="T114" fmla="*/ 195 w 261"/>
                  <a:gd name="T115" fmla="*/ 237 h 290"/>
                  <a:gd name="T116" fmla="*/ 208 w 261"/>
                  <a:gd name="T117" fmla="*/ 222 h 290"/>
                  <a:gd name="T118" fmla="*/ 217 w 261"/>
                  <a:gd name="T119" fmla="*/ 203 h 290"/>
                  <a:gd name="T120" fmla="*/ 222 w 261"/>
                  <a:gd name="T121" fmla="*/ 186 h 2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1"/>
                  <a:gd name="T184" fmla="*/ 0 h 290"/>
                  <a:gd name="T185" fmla="*/ 261 w 261"/>
                  <a:gd name="T186" fmla="*/ 290 h 2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1" h="290">
                    <a:moveTo>
                      <a:pt x="222" y="186"/>
                    </a:moveTo>
                    <a:lnTo>
                      <a:pt x="261" y="196"/>
                    </a:lnTo>
                    <a:lnTo>
                      <a:pt x="260" y="203"/>
                    </a:lnTo>
                    <a:lnTo>
                      <a:pt x="256" y="210"/>
                    </a:lnTo>
                    <a:lnTo>
                      <a:pt x="254" y="216"/>
                    </a:lnTo>
                    <a:lnTo>
                      <a:pt x="251" y="223"/>
                    </a:lnTo>
                    <a:lnTo>
                      <a:pt x="247" y="230"/>
                    </a:lnTo>
                    <a:lnTo>
                      <a:pt x="244" y="236"/>
                    </a:lnTo>
                    <a:lnTo>
                      <a:pt x="240" y="242"/>
                    </a:lnTo>
                    <a:lnTo>
                      <a:pt x="236" y="246"/>
                    </a:lnTo>
                    <a:lnTo>
                      <a:pt x="231" y="252"/>
                    </a:lnTo>
                    <a:lnTo>
                      <a:pt x="227" y="257"/>
                    </a:lnTo>
                    <a:lnTo>
                      <a:pt x="222" y="261"/>
                    </a:lnTo>
                    <a:lnTo>
                      <a:pt x="216" y="266"/>
                    </a:lnTo>
                    <a:lnTo>
                      <a:pt x="212" y="269"/>
                    </a:lnTo>
                    <a:lnTo>
                      <a:pt x="206" y="273"/>
                    </a:lnTo>
                    <a:lnTo>
                      <a:pt x="200" y="276"/>
                    </a:lnTo>
                    <a:lnTo>
                      <a:pt x="194" y="279"/>
                    </a:lnTo>
                    <a:lnTo>
                      <a:pt x="189" y="281"/>
                    </a:lnTo>
                    <a:lnTo>
                      <a:pt x="182" y="283"/>
                    </a:lnTo>
                    <a:lnTo>
                      <a:pt x="176" y="286"/>
                    </a:lnTo>
                    <a:lnTo>
                      <a:pt x="169" y="287"/>
                    </a:lnTo>
                    <a:lnTo>
                      <a:pt x="162" y="288"/>
                    </a:lnTo>
                    <a:lnTo>
                      <a:pt x="154" y="289"/>
                    </a:lnTo>
                    <a:lnTo>
                      <a:pt x="147" y="289"/>
                    </a:lnTo>
                    <a:lnTo>
                      <a:pt x="139" y="290"/>
                    </a:lnTo>
                    <a:lnTo>
                      <a:pt x="132" y="289"/>
                    </a:lnTo>
                    <a:lnTo>
                      <a:pt x="124" y="289"/>
                    </a:lnTo>
                    <a:lnTo>
                      <a:pt x="116" y="288"/>
                    </a:lnTo>
                    <a:lnTo>
                      <a:pt x="109" y="288"/>
                    </a:lnTo>
                    <a:lnTo>
                      <a:pt x="102" y="287"/>
                    </a:lnTo>
                    <a:lnTo>
                      <a:pt x="95" y="284"/>
                    </a:lnTo>
                    <a:lnTo>
                      <a:pt x="89" y="283"/>
                    </a:lnTo>
                    <a:lnTo>
                      <a:pt x="84" y="281"/>
                    </a:lnTo>
                    <a:lnTo>
                      <a:pt x="77" y="279"/>
                    </a:lnTo>
                    <a:lnTo>
                      <a:pt x="72" y="276"/>
                    </a:lnTo>
                    <a:lnTo>
                      <a:pt x="66" y="274"/>
                    </a:lnTo>
                    <a:lnTo>
                      <a:pt x="61" y="272"/>
                    </a:lnTo>
                    <a:lnTo>
                      <a:pt x="56" y="268"/>
                    </a:lnTo>
                    <a:lnTo>
                      <a:pt x="51" y="265"/>
                    </a:lnTo>
                    <a:lnTo>
                      <a:pt x="47" y="261"/>
                    </a:lnTo>
                    <a:lnTo>
                      <a:pt x="42" y="257"/>
                    </a:lnTo>
                    <a:lnTo>
                      <a:pt x="39" y="253"/>
                    </a:lnTo>
                    <a:lnTo>
                      <a:pt x="34" y="249"/>
                    </a:lnTo>
                    <a:lnTo>
                      <a:pt x="31" y="244"/>
                    </a:lnTo>
                    <a:lnTo>
                      <a:pt x="27" y="238"/>
                    </a:lnTo>
                    <a:lnTo>
                      <a:pt x="24" y="234"/>
                    </a:lnTo>
                    <a:lnTo>
                      <a:pt x="20" y="228"/>
                    </a:lnTo>
                    <a:lnTo>
                      <a:pt x="18" y="223"/>
                    </a:lnTo>
                    <a:lnTo>
                      <a:pt x="15" y="218"/>
                    </a:lnTo>
                    <a:lnTo>
                      <a:pt x="12" y="211"/>
                    </a:lnTo>
                    <a:lnTo>
                      <a:pt x="11" y="205"/>
                    </a:lnTo>
                    <a:lnTo>
                      <a:pt x="9" y="199"/>
                    </a:lnTo>
                    <a:lnTo>
                      <a:pt x="6" y="193"/>
                    </a:lnTo>
                    <a:lnTo>
                      <a:pt x="5" y="188"/>
                    </a:lnTo>
                    <a:lnTo>
                      <a:pt x="4" y="181"/>
                    </a:lnTo>
                    <a:lnTo>
                      <a:pt x="3" y="175"/>
                    </a:lnTo>
                    <a:lnTo>
                      <a:pt x="2" y="168"/>
                    </a:lnTo>
                    <a:lnTo>
                      <a:pt x="1" y="162"/>
                    </a:lnTo>
                    <a:lnTo>
                      <a:pt x="1" y="155"/>
                    </a:lnTo>
                    <a:lnTo>
                      <a:pt x="1" y="148"/>
                    </a:lnTo>
                    <a:lnTo>
                      <a:pt x="0" y="143"/>
                    </a:lnTo>
                    <a:lnTo>
                      <a:pt x="1" y="135"/>
                    </a:lnTo>
                    <a:lnTo>
                      <a:pt x="1" y="128"/>
                    </a:lnTo>
                    <a:lnTo>
                      <a:pt x="1" y="121"/>
                    </a:lnTo>
                    <a:lnTo>
                      <a:pt x="2" y="114"/>
                    </a:lnTo>
                    <a:lnTo>
                      <a:pt x="3" y="108"/>
                    </a:lnTo>
                    <a:lnTo>
                      <a:pt x="4" y="101"/>
                    </a:lnTo>
                    <a:lnTo>
                      <a:pt x="6" y="95"/>
                    </a:lnTo>
                    <a:lnTo>
                      <a:pt x="8" y="89"/>
                    </a:lnTo>
                    <a:lnTo>
                      <a:pt x="10" y="83"/>
                    </a:lnTo>
                    <a:lnTo>
                      <a:pt x="12" y="77"/>
                    </a:lnTo>
                    <a:lnTo>
                      <a:pt x="15" y="71"/>
                    </a:lnTo>
                    <a:lnTo>
                      <a:pt x="17" y="67"/>
                    </a:lnTo>
                    <a:lnTo>
                      <a:pt x="20" y="61"/>
                    </a:lnTo>
                    <a:lnTo>
                      <a:pt x="24" y="56"/>
                    </a:lnTo>
                    <a:lnTo>
                      <a:pt x="27" y="51"/>
                    </a:lnTo>
                    <a:lnTo>
                      <a:pt x="32" y="46"/>
                    </a:lnTo>
                    <a:lnTo>
                      <a:pt x="35" y="41"/>
                    </a:lnTo>
                    <a:lnTo>
                      <a:pt x="40" y="38"/>
                    </a:lnTo>
                    <a:lnTo>
                      <a:pt x="43" y="33"/>
                    </a:lnTo>
                    <a:lnTo>
                      <a:pt x="48" y="30"/>
                    </a:lnTo>
                    <a:lnTo>
                      <a:pt x="53" y="26"/>
                    </a:lnTo>
                    <a:lnTo>
                      <a:pt x="58" y="23"/>
                    </a:lnTo>
                    <a:lnTo>
                      <a:pt x="63" y="19"/>
                    </a:lnTo>
                    <a:lnTo>
                      <a:pt x="68" y="17"/>
                    </a:lnTo>
                    <a:lnTo>
                      <a:pt x="73" y="14"/>
                    </a:lnTo>
                    <a:lnTo>
                      <a:pt x="79" y="11"/>
                    </a:lnTo>
                    <a:lnTo>
                      <a:pt x="85" y="9"/>
                    </a:lnTo>
                    <a:lnTo>
                      <a:pt x="91" y="7"/>
                    </a:lnTo>
                    <a:lnTo>
                      <a:pt x="96" y="6"/>
                    </a:lnTo>
                    <a:lnTo>
                      <a:pt x="102" y="3"/>
                    </a:lnTo>
                    <a:lnTo>
                      <a:pt x="108" y="2"/>
                    </a:lnTo>
                    <a:lnTo>
                      <a:pt x="115" y="1"/>
                    </a:lnTo>
                    <a:lnTo>
                      <a:pt x="121" y="0"/>
                    </a:lnTo>
                    <a:lnTo>
                      <a:pt x="126" y="0"/>
                    </a:lnTo>
                    <a:lnTo>
                      <a:pt x="133" y="0"/>
                    </a:lnTo>
                    <a:lnTo>
                      <a:pt x="139" y="0"/>
                    </a:lnTo>
                    <a:lnTo>
                      <a:pt x="147" y="0"/>
                    </a:lnTo>
                    <a:lnTo>
                      <a:pt x="154" y="0"/>
                    </a:lnTo>
                    <a:lnTo>
                      <a:pt x="161" y="1"/>
                    </a:lnTo>
                    <a:lnTo>
                      <a:pt x="168" y="2"/>
                    </a:lnTo>
                    <a:lnTo>
                      <a:pt x="175" y="3"/>
                    </a:lnTo>
                    <a:lnTo>
                      <a:pt x="180" y="4"/>
                    </a:lnTo>
                    <a:lnTo>
                      <a:pt x="187" y="7"/>
                    </a:lnTo>
                    <a:lnTo>
                      <a:pt x="193" y="9"/>
                    </a:lnTo>
                    <a:lnTo>
                      <a:pt x="199" y="11"/>
                    </a:lnTo>
                    <a:lnTo>
                      <a:pt x="203" y="15"/>
                    </a:lnTo>
                    <a:lnTo>
                      <a:pt x="209" y="17"/>
                    </a:lnTo>
                    <a:lnTo>
                      <a:pt x="214" y="22"/>
                    </a:lnTo>
                    <a:lnTo>
                      <a:pt x="220" y="25"/>
                    </a:lnTo>
                    <a:lnTo>
                      <a:pt x="224" y="29"/>
                    </a:lnTo>
                    <a:lnTo>
                      <a:pt x="229" y="33"/>
                    </a:lnTo>
                    <a:lnTo>
                      <a:pt x="232" y="38"/>
                    </a:lnTo>
                    <a:lnTo>
                      <a:pt x="237" y="42"/>
                    </a:lnTo>
                    <a:lnTo>
                      <a:pt x="240" y="47"/>
                    </a:lnTo>
                    <a:lnTo>
                      <a:pt x="244" y="52"/>
                    </a:lnTo>
                    <a:lnTo>
                      <a:pt x="247" y="57"/>
                    </a:lnTo>
                    <a:lnTo>
                      <a:pt x="250" y="63"/>
                    </a:lnTo>
                    <a:lnTo>
                      <a:pt x="252" y="69"/>
                    </a:lnTo>
                    <a:lnTo>
                      <a:pt x="255" y="75"/>
                    </a:lnTo>
                    <a:lnTo>
                      <a:pt x="256" y="82"/>
                    </a:lnTo>
                    <a:lnTo>
                      <a:pt x="217" y="91"/>
                    </a:lnTo>
                    <a:lnTo>
                      <a:pt x="216" y="85"/>
                    </a:lnTo>
                    <a:lnTo>
                      <a:pt x="214" y="80"/>
                    </a:lnTo>
                    <a:lnTo>
                      <a:pt x="212" y="76"/>
                    </a:lnTo>
                    <a:lnTo>
                      <a:pt x="210" y="71"/>
                    </a:lnTo>
                    <a:lnTo>
                      <a:pt x="208" y="68"/>
                    </a:lnTo>
                    <a:lnTo>
                      <a:pt x="205" y="63"/>
                    </a:lnTo>
                    <a:lnTo>
                      <a:pt x="202" y="60"/>
                    </a:lnTo>
                    <a:lnTo>
                      <a:pt x="200" y="56"/>
                    </a:lnTo>
                    <a:lnTo>
                      <a:pt x="197" y="53"/>
                    </a:lnTo>
                    <a:lnTo>
                      <a:pt x="194" y="51"/>
                    </a:lnTo>
                    <a:lnTo>
                      <a:pt x="191" y="48"/>
                    </a:lnTo>
                    <a:lnTo>
                      <a:pt x="187" y="46"/>
                    </a:lnTo>
                    <a:lnTo>
                      <a:pt x="185" y="44"/>
                    </a:lnTo>
                    <a:lnTo>
                      <a:pt x="182" y="41"/>
                    </a:lnTo>
                    <a:lnTo>
                      <a:pt x="177" y="39"/>
                    </a:lnTo>
                    <a:lnTo>
                      <a:pt x="174" y="38"/>
                    </a:lnTo>
                    <a:lnTo>
                      <a:pt x="170" y="37"/>
                    </a:lnTo>
                    <a:lnTo>
                      <a:pt x="165" y="34"/>
                    </a:lnTo>
                    <a:lnTo>
                      <a:pt x="162" y="34"/>
                    </a:lnTo>
                    <a:lnTo>
                      <a:pt x="157" y="33"/>
                    </a:lnTo>
                    <a:lnTo>
                      <a:pt x="153" y="32"/>
                    </a:lnTo>
                    <a:lnTo>
                      <a:pt x="148" y="32"/>
                    </a:lnTo>
                    <a:lnTo>
                      <a:pt x="144" y="32"/>
                    </a:lnTo>
                    <a:lnTo>
                      <a:pt x="138" y="32"/>
                    </a:lnTo>
                    <a:lnTo>
                      <a:pt x="133" y="32"/>
                    </a:lnTo>
                    <a:lnTo>
                      <a:pt x="127" y="32"/>
                    </a:lnTo>
                    <a:lnTo>
                      <a:pt x="123" y="32"/>
                    </a:lnTo>
                    <a:lnTo>
                      <a:pt x="117" y="33"/>
                    </a:lnTo>
                    <a:lnTo>
                      <a:pt x="112" y="34"/>
                    </a:lnTo>
                    <a:lnTo>
                      <a:pt x="108" y="36"/>
                    </a:lnTo>
                    <a:lnTo>
                      <a:pt x="103" y="37"/>
                    </a:lnTo>
                    <a:lnTo>
                      <a:pt x="99" y="39"/>
                    </a:lnTo>
                    <a:lnTo>
                      <a:pt x="94" y="40"/>
                    </a:lnTo>
                    <a:lnTo>
                      <a:pt x="89" y="42"/>
                    </a:lnTo>
                    <a:lnTo>
                      <a:pt x="86" y="45"/>
                    </a:lnTo>
                    <a:lnTo>
                      <a:pt x="81" y="48"/>
                    </a:lnTo>
                    <a:lnTo>
                      <a:pt x="78" y="51"/>
                    </a:lnTo>
                    <a:lnTo>
                      <a:pt x="74" y="53"/>
                    </a:lnTo>
                    <a:lnTo>
                      <a:pt x="71" y="56"/>
                    </a:lnTo>
                    <a:lnTo>
                      <a:pt x="68" y="59"/>
                    </a:lnTo>
                    <a:lnTo>
                      <a:pt x="65" y="62"/>
                    </a:lnTo>
                    <a:lnTo>
                      <a:pt x="62" y="66"/>
                    </a:lnTo>
                    <a:lnTo>
                      <a:pt x="59" y="69"/>
                    </a:lnTo>
                    <a:lnTo>
                      <a:pt x="57" y="72"/>
                    </a:lnTo>
                    <a:lnTo>
                      <a:pt x="55" y="77"/>
                    </a:lnTo>
                    <a:lnTo>
                      <a:pt x="53" y="80"/>
                    </a:lnTo>
                    <a:lnTo>
                      <a:pt x="51" y="85"/>
                    </a:lnTo>
                    <a:lnTo>
                      <a:pt x="49" y="90"/>
                    </a:lnTo>
                    <a:lnTo>
                      <a:pt x="48" y="93"/>
                    </a:lnTo>
                    <a:lnTo>
                      <a:pt x="47" y="98"/>
                    </a:lnTo>
                    <a:lnTo>
                      <a:pt x="46" y="102"/>
                    </a:lnTo>
                    <a:lnTo>
                      <a:pt x="44" y="106"/>
                    </a:lnTo>
                    <a:lnTo>
                      <a:pt x="43" y="110"/>
                    </a:lnTo>
                    <a:lnTo>
                      <a:pt x="42" y="115"/>
                    </a:lnTo>
                    <a:lnTo>
                      <a:pt x="42" y="120"/>
                    </a:lnTo>
                    <a:lnTo>
                      <a:pt x="41" y="124"/>
                    </a:lnTo>
                    <a:lnTo>
                      <a:pt x="41" y="129"/>
                    </a:lnTo>
                    <a:lnTo>
                      <a:pt x="41" y="133"/>
                    </a:lnTo>
                    <a:lnTo>
                      <a:pt x="41" y="138"/>
                    </a:lnTo>
                    <a:lnTo>
                      <a:pt x="40" y="143"/>
                    </a:lnTo>
                    <a:lnTo>
                      <a:pt x="41" y="148"/>
                    </a:lnTo>
                    <a:lnTo>
                      <a:pt x="41" y="154"/>
                    </a:lnTo>
                    <a:lnTo>
                      <a:pt x="41" y="160"/>
                    </a:lnTo>
                    <a:lnTo>
                      <a:pt x="42" y="165"/>
                    </a:lnTo>
                    <a:lnTo>
                      <a:pt x="42" y="170"/>
                    </a:lnTo>
                    <a:lnTo>
                      <a:pt x="43" y="176"/>
                    </a:lnTo>
                    <a:lnTo>
                      <a:pt x="44" y="181"/>
                    </a:lnTo>
                    <a:lnTo>
                      <a:pt x="46" y="185"/>
                    </a:lnTo>
                    <a:lnTo>
                      <a:pt x="47" y="191"/>
                    </a:lnTo>
                    <a:lnTo>
                      <a:pt x="48" y="196"/>
                    </a:lnTo>
                    <a:lnTo>
                      <a:pt x="50" y="200"/>
                    </a:lnTo>
                    <a:lnTo>
                      <a:pt x="51" y="205"/>
                    </a:lnTo>
                    <a:lnTo>
                      <a:pt x="54" y="208"/>
                    </a:lnTo>
                    <a:lnTo>
                      <a:pt x="56" y="213"/>
                    </a:lnTo>
                    <a:lnTo>
                      <a:pt x="58" y="216"/>
                    </a:lnTo>
                    <a:lnTo>
                      <a:pt x="61" y="221"/>
                    </a:lnTo>
                    <a:lnTo>
                      <a:pt x="63" y="225"/>
                    </a:lnTo>
                    <a:lnTo>
                      <a:pt x="65" y="228"/>
                    </a:lnTo>
                    <a:lnTo>
                      <a:pt x="69" y="231"/>
                    </a:lnTo>
                    <a:lnTo>
                      <a:pt x="71" y="234"/>
                    </a:lnTo>
                    <a:lnTo>
                      <a:pt x="74" y="237"/>
                    </a:lnTo>
                    <a:lnTo>
                      <a:pt x="78" y="239"/>
                    </a:lnTo>
                    <a:lnTo>
                      <a:pt x="81" y="242"/>
                    </a:lnTo>
                    <a:lnTo>
                      <a:pt x="85" y="245"/>
                    </a:lnTo>
                    <a:lnTo>
                      <a:pt x="89" y="246"/>
                    </a:lnTo>
                    <a:lnTo>
                      <a:pt x="93" y="249"/>
                    </a:lnTo>
                    <a:lnTo>
                      <a:pt x="97" y="250"/>
                    </a:lnTo>
                    <a:lnTo>
                      <a:pt x="101" y="252"/>
                    </a:lnTo>
                    <a:lnTo>
                      <a:pt x="106" y="253"/>
                    </a:lnTo>
                    <a:lnTo>
                      <a:pt x="110" y="254"/>
                    </a:lnTo>
                    <a:lnTo>
                      <a:pt x="114" y="256"/>
                    </a:lnTo>
                    <a:lnTo>
                      <a:pt x="118" y="256"/>
                    </a:lnTo>
                    <a:lnTo>
                      <a:pt x="123" y="257"/>
                    </a:lnTo>
                    <a:lnTo>
                      <a:pt x="127" y="257"/>
                    </a:lnTo>
                    <a:lnTo>
                      <a:pt x="132" y="257"/>
                    </a:lnTo>
                    <a:lnTo>
                      <a:pt x="136" y="258"/>
                    </a:lnTo>
                    <a:lnTo>
                      <a:pt x="141" y="257"/>
                    </a:lnTo>
                    <a:lnTo>
                      <a:pt x="147" y="257"/>
                    </a:lnTo>
                    <a:lnTo>
                      <a:pt x="152" y="257"/>
                    </a:lnTo>
                    <a:lnTo>
                      <a:pt x="156" y="256"/>
                    </a:lnTo>
                    <a:lnTo>
                      <a:pt x="161" y="254"/>
                    </a:lnTo>
                    <a:lnTo>
                      <a:pt x="167" y="253"/>
                    </a:lnTo>
                    <a:lnTo>
                      <a:pt x="170" y="251"/>
                    </a:lnTo>
                    <a:lnTo>
                      <a:pt x="175" y="250"/>
                    </a:lnTo>
                    <a:lnTo>
                      <a:pt x="179" y="248"/>
                    </a:lnTo>
                    <a:lnTo>
                      <a:pt x="184" y="245"/>
                    </a:lnTo>
                    <a:lnTo>
                      <a:pt x="187" y="243"/>
                    </a:lnTo>
                    <a:lnTo>
                      <a:pt x="191" y="241"/>
                    </a:lnTo>
                    <a:lnTo>
                      <a:pt x="195" y="237"/>
                    </a:lnTo>
                    <a:lnTo>
                      <a:pt x="199" y="234"/>
                    </a:lnTo>
                    <a:lnTo>
                      <a:pt x="202" y="230"/>
                    </a:lnTo>
                    <a:lnTo>
                      <a:pt x="205" y="226"/>
                    </a:lnTo>
                    <a:lnTo>
                      <a:pt x="208" y="222"/>
                    </a:lnTo>
                    <a:lnTo>
                      <a:pt x="210" y="218"/>
                    </a:lnTo>
                    <a:lnTo>
                      <a:pt x="213" y="213"/>
                    </a:lnTo>
                    <a:lnTo>
                      <a:pt x="215" y="207"/>
                    </a:lnTo>
                    <a:lnTo>
                      <a:pt x="217" y="203"/>
                    </a:lnTo>
                    <a:lnTo>
                      <a:pt x="220" y="197"/>
                    </a:lnTo>
                    <a:lnTo>
                      <a:pt x="221" y="192"/>
                    </a:lnTo>
                    <a:lnTo>
                      <a:pt x="222" y="1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7" name="Freeform 2166"/>
              <p:cNvSpPr>
                <a:spLocks/>
              </p:cNvSpPr>
              <p:nvPr/>
            </p:nvSpPr>
            <p:spPr bwMode="auto">
              <a:xfrm>
                <a:off x="2732" y="2659"/>
                <a:ext cx="131" cy="146"/>
              </a:xfrm>
              <a:custGeom>
                <a:avLst/>
                <a:gdLst>
                  <a:gd name="T0" fmla="*/ 256 w 261"/>
                  <a:gd name="T1" fmla="*/ 210 h 290"/>
                  <a:gd name="T2" fmla="*/ 244 w 261"/>
                  <a:gd name="T3" fmla="*/ 236 h 290"/>
                  <a:gd name="T4" fmla="*/ 227 w 261"/>
                  <a:gd name="T5" fmla="*/ 257 h 290"/>
                  <a:gd name="T6" fmla="*/ 206 w 261"/>
                  <a:gd name="T7" fmla="*/ 273 h 290"/>
                  <a:gd name="T8" fmla="*/ 182 w 261"/>
                  <a:gd name="T9" fmla="*/ 283 h 290"/>
                  <a:gd name="T10" fmla="*/ 154 w 261"/>
                  <a:gd name="T11" fmla="*/ 289 h 290"/>
                  <a:gd name="T12" fmla="*/ 124 w 261"/>
                  <a:gd name="T13" fmla="*/ 289 h 290"/>
                  <a:gd name="T14" fmla="*/ 95 w 261"/>
                  <a:gd name="T15" fmla="*/ 284 h 290"/>
                  <a:gd name="T16" fmla="*/ 72 w 261"/>
                  <a:gd name="T17" fmla="*/ 276 h 290"/>
                  <a:gd name="T18" fmla="*/ 51 w 261"/>
                  <a:gd name="T19" fmla="*/ 265 h 290"/>
                  <a:gd name="T20" fmla="*/ 34 w 261"/>
                  <a:gd name="T21" fmla="*/ 249 h 290"/>
                  <a:gd name="T22" fmla="*/ 20 w 261"/>
                  <a:gd name="T23" fmla="*/ 228 h 290"/>
                  <a:gd name="T24" fmla="*/ 11 w 261"/>
                  <a:gd name="T25" fmla="*/ 205 h 290"/>
                  <a:gd name="T26" fmla="*/ 4 w 261"/>
                  <a:gd name="T27" fmla="*/ 181 h 290"/>
                  <a:gd name="T28" fmla="*/ 1 w 261"/>
                  <a:gd name="T29" fmla="*/ 155 h 290"/>
                  <a:gd name="T30" fmla="*/ 1 w 261"/>
                  <a:gd name="T31" fmla="*/ 128 h 290"/>
                  <a:gd name="T32" fmla="*/ 4 w 261"/>
                  <a:gd name="T33" fmla="*/ 101 h 290"/>
                  <a:gd name="T34" fmla="*/ 12 w 261"/>
                  <a:gd name="T35" fmla="*/ 77 h 290"/>
                  <a:gd name="T36" fmla="*/ 24 w 261"/>
                  <a:gd name="T37" fmla="*/ 56 h 290"/>
                  <a:gd name="T38" fmla="*/ 40 w 261"/>
                  <a:gd name="T39" fmla="*/ 38 h 290"/>
                  <a:gd name="T40" fmla="*/ 58 w 261"/>
                  <a:gd name="T41" fmla="*/ 23 h 290"/>
                  <a:gd name="T42" fmla="*/ 79 w 261"/>
                  <a:gd name="T43" fmla="*/ 11 h 290"/>
                  <a:gd name="T44" fmla="*/ 102 w 261"/>
                  <a:gd name="T45" fmla="*/ 3 h 290"/>
                  <a:gd name="T46" fmla="*/ 126 w 261"/>
                  <a:gd name="T47" fmla="*/ 0 h 290"/>
                  <a:gd name="T48" fmla="*/ 154 w 261"/>
                  <a:gd name="T49" fmla="*/ 0 h 290"/>
                  <a:gd name="T50" fmla="*/ 180 w 261"/>
                  <a:gd name="T51" fmla="*/ 4 h 290"/>
                  <a:gd name="T52" fmla="*/ 203 w 261"/>
                  <a:gd name="T53" fmla="*/ 15 h 290"/>
                  <a:gd name="T54" fmla="*/ 224 w 261"/>
                  <a:gd name="T55" fmla="*/ 29 h 290"/>
                  <a:gd name="T56" fmla="*/ 240 w 261"/>
                  <a:gd name="T57" fmla="*/ 47 h 290"/>
                  <a:gd name="T58" fmla="*/ 252 w 261"/>
                  <a:gd name="T59" fmla="*/ 69 h 290"/>
                  <a:gd name="T60" fmla="*/ 216 w 261"/>
                  <a:gd name="T61" fmla="*/ 85 h 290"/>
                  <a:gd name="T62" fmla="*/ 208 w 261"/>
                  <a:gd name="T63" fmla="*/ 68 h 290"/>
                  <a:gd name="T64" fmla="*/ 197 w 261"/>
                  <a:gd name="T65" fmla="*/ 53 h 290"/>
                  <a:gd name="T66" fmla="*/ 185 w 261"/>
                  <a:gd name="T67" fmla="*/ 44 h 290"/>
                  <a:gd name="T68" fmla="*/ 170 w 261"/>
                  <a:gd name="T69" fmla="*/ 37 h 290"/>
                  <a:gd name="T70" fmla="*/ 153 w 261"/>
                  <a:gd name="T71" fmla="*/ 32 h 290"/>
                  <a:gd name="T72" fmla="*/ 133 w 261"/>
                  <a:gd name="T73" fmla="*/ 32 h 290"/>
                  <a:gd name="T74" fmla="*/ 112 w 261"/>
                  <a:gd name="T75" fmla="*/ 34 h 290"/>
                  <a:gd name="T76" fmla="*/ 94 w 261"/>
                  <a:gd name="T77" fmla="*/ 40 h 290"/>
                  <a:gd name="T78" fmla="*/ 78 w 261"/>
                  <a:gd name="T79" fmla="*/ 51 h 290"/>
                  <a:gd name="T80" fmla="*/ 65 w 261"/>
                  <a:gd name="T81" fmla="*/ 62 h 290"/>
                  <a:gd name="T82" fmla="*/ 55 w 261"/>
                  <a:gd name="T83" fmla="*/ 77 h 290"/>
                  <a:gd name="T84" fmla="*/ 48 w 261"/>
                  <a:gd name="T85" fmla="*/ 93 h 290"/>
                  <a:gd name="T86" fmla="*/ 43 w 261"/>
                  <a:gd name="T87" fmla="*/ 110 h 290"/>
                  <a:gd name="T88" fmla="*/ 41 w 261"/>
                  <a:gd name="T89" fmla="*/ 129 h 290"/>
                  <a:gd name="T90" fmla="*/ 41 w 261"/>
                  <a:gd name="T91" fmla="*/ 148 h 290"/>
                  <a:gd name="T92" fmla="*/ 42 w 261"/>
                  <a:gd name="T93" fmla="*/ 170 h 290"/>
                  <a:gd name="T94" fmla="*/ 47 w 261"/>
                  <a:gd name="T95" fmla="*/ 191 h 290"/>
                  <a:gd name="T96" fmla="*/ 54 w 261"/>
                  <a:gd name="T97" fmla="*/ 208 h 290"/>
                  <a:gd name="T98" fmla="*/ 63 w 261"/>
                  <a:gd name="T99" fmla="*/ 225 h 290"/>
                  <a:gd name="T100" fmla="*/ 74 w 261"/>
                  <a:gd name="T101" fmla="*/ 237 h 290"/>
                  <a:gd name="T102" fmla="*/ 89 w 261"/>
                  <a:gd name="T103" fmla="*/ 246 h 290"/>
                  <a:gd name="T104" fmla="*/ 106 w 261"/>
                  <a:gd name="T105" fmla="*/ 253 h 290"/>
                  <a:gd name="T106" fmla="*/ 123 w 261"/>
                  <a:gd name="T107" fmla="*/ 257 h 290"/>
                  <a:gd name="T108" fmla="*/ 141 w 261"/>
                  <a:gd name="T109" fmla="*/ 257 h 290"/>
                  <a:gd name="T110" fmla="*/ 161 w 261"/>
                  <a:gd name="T111" fmla="*/ 254 h 290"/>
                  <a:gd name="T112" fmla="*/ 179 w 261"/>
                  <a:gd name="T113" fmla="*/ 248 h 290"/>
                  <a:gd name="T114" fmla="*/ 195 w 261"/>
                  <a:gd name="T115" fmla="*/ 237 h 290"/>
                  <a:gd name="T116" fmla="*/ 208 w 261"/>
                  <a:gd name="T117" fmla="*/ 222 h 290"/>
                  <a:gd name="T118" fmla="*/ 217 w 261"/>
                  <a:gd name="T119" fmla="*/ 203 h 290"/>
                  <a:gd name="T120" fmla="*/ 222 w 261"/>
                  <a:gd name="T121" fmla="*/ 186 h 2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1"/>
                  <a:gd name="T184" fmla="*/ 0 h 290"/>
                  <a:gd name="T185" fmla="*/ 261 w 261"/>
                  <a:gd name="T186" fmla="*/ 290 h 2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1" h="290">
                    <a:moveTo>
                      <a:pt x="222" y="186"/>
                    </a:moveTo>
                    <a:lnTo>
                      <a:pt x="261" y="196"/>
                    </a:lnTo>
                    <a:lnTo>
                      <a:pt x="260" y="203"/>
                    </a:lnTo>
                    <a:lnTo>
                      <a:pt x="256" y="210"/>
                    </a:lnTo>
                    <a:lnTo>
                      <a:pt x="254" y="216"/>
                    </a:lnTo>
                    <a:lnTo>
                      <a:pt x="251" y="223"/>
                    </a:lnTo>
                    <a:lnTo>
                      <a:pt x="247" y="230"/>
                    </a:lnTo>
                    <a:lnTo>
                      <a:pt x="244" y="236"/>
                    </a:lnTo>
                    <a:lnTo>
                      <a:pt x="240" y="242"/>
                    </a:lnTo>
                    <a:lnTo>
                      <a:pt x="236" y="246"/>
                    </a:lnTo>
                    <a:lnTo>
                      <a:pt x="231" y="252"/>
                    </a:lnTo>
                    <a:lnTo>
                      <a:pt x="227" y="257"/>
                    </a:lnTo>
                    <a:lnTo>
                      <a:pt x="222" y="261"/>
                    </a:lnTo>
                    <a:lnTo>
                      <a:pt x="216" y="266"/>
                    </a:lnTo>
                    <a:lnTo>
                      <a:pt x="212" y="269"/>
                    </a:lnTo>
                    <a:lnTo>
                      <a:pt x="206" y="273"/>
                    </a:lnTo>
                    <a:lnTo>
                      <a:pt x="200" y="276"/>
                    </a:lnTo>
                    <a:lnTo>
                      <a:pt x="194" y="279"/>
                    </a:lnTo>
                    <a:lnTo>
                      <a:pt x="189" y="281"/>
                    </a:lnTo>
                    <a:lnTo>
                      <a:pt x="182" y="283"/>
                    </a:lnTo>
                    <a:lnTo>
                      <a:pt x="176" y="286"/>
                    </a:lnTo>
                    <a:lnTo>
                      <a:pt x="169" y="287"/>
                    </a:lnTo>
                    <a:lnTo>
                      <a:pt x="162" y="288"/>
                    </a:lnTo>
                    <a:lnTo>
                      <a:pt x="154" y="289"/>
                    </a:lnTo>
                    <a:lnTo>
                      <a:pt x="147" y="289"/>
                    </a:lnTo>
                    <a:lnTo>
                      <a:pt x="139" y="290"/>
                    </a:lnTo>
                    <a:lnTo>
                      <a:pt x="132" y="289"/>
                    </a:lnTo>
                    <a:lnTo>
                      <a:pt x="124" y="289"/>
                    </a:lnTo>
                    <a:lnTo>
                      <a:pt x="116" y="288"/>
                    </a:lnTo>
                    <a:lnTo>
                      <a:pt x="109" y="288"/>
                    </a:lnTo>
                    <a:lnTo>
                      <a:pt x="102" y="287"/>
                    </a:lnTo>
                    <a:lnTo>
                      <a:pt x="95" y="284"/>
                    </a:lnTo>
                    <a:lnTo>
                      <a:pt x="89" y="283"/>
                    </a:lnTo>
                    <a:lnTo>
                      <a:pt x="84" y="281"/>
                    </a:lnTo>
                    <a:lnTo>
                      <a:pt x="77" y="279"/>
                    </a:lnTo>
                    <a:lnTo>
                      <a:pt x="72" y="276"/>
                    </a:lnTo>
                    <a:lnTo>
                      <a:pt x="66" y="274"/>
                    </a:lnTo>
                    <a:lnTo>
                      <a:pt x="61" y="272"/>
                    </a:lnTo>
                    <a:lnTo>
                      <a:pt x="56" y="268"/>
                    </a:lnTo>
                    <a:lnTo>
                      <a:pt x="51" y="265"/>
                    </a:lnTo>
                    <a:lnTo>
                      <a:pt x="47" y="261"/>
                    </a:lnTo>
                    <a:lnTo>
                      <a:pt x="42" y="257"/>
                    </a:lnTo>
                    <a:lnTo>
                      <a:pt x="39" y="253"/>
                    </a:lnTo>
                    <a:lnTo>
                      <a:pt x="34" y="249"/>
                    </a:lnTo>
                    <a:lnTo>
                      <a:pt x="31" y="244"/>
                    </a:lnTo>
                    <a:lnTo>
                      <a:pt x="27" y="238"/>
                    </a:lnTo>
                    <a:lnTo>
                      <a:pt x="24" y="234"/>
                    </a:lnTo>
                    <a:lnTo>
                      <a:pt x="20" y="228"/>
                    </a:lnTo>
                    <a:lnTo>
                      <a:pt x="18" y="223"/>
                    </a:lnTo>
                    <a:lnTo>
                      <a:pt x="15" y="218"/>
                    </a:lnTo>
                    <a:lnTo>
                      <a:pt x="12" y="211"/>
                    </a:lnTo>
                    <a:lnTo>
                      <a:pt x="11" y="205"/>
                    </a:lnTo>
                    <a:lnTo>
                      <a:pt x="9" y="199"/>
                    </a:lnTo>
                    <a:lnTo>
                      <a:pt x="6" y="193"/>
                    </a:lnTo>
                    <a:lnTo>
                      <a:pt x="5" y="188"/>
                    </a:lnTo>
                    <a:lnTo>
                      <a:pt x="4" y="181"/>
                    </a:lnTo>
                    <a:lnTo>
                      <a:pt x="3" y="175"/>
                    </a:lnTo>
                    <a:lnTo>
                      <a:pt x="2" y="168"/>
                    </a:lnTo>
                    <a:lnTo>
                      <a:pt x="1" y="162"/>
                    </a:lnTo>
                    <a:lnTo>
                      <a:pt x="1" y="155"/>
                    </a:lnTo>
                    <a:lnTo>
                      <a:pt x="1" y="148"/>
                    </a:lnTo>
                    <a:lnTo>
                      <a:pt x="0" y="143"/>
                    </a:lnTo>
                    <a:lnTo>
                      <a:pt x="1" y="135"/>
                    </a:lnTo>
                    <a:lnTo>
                      <a:pt x="1" y="128"/>
                    </a:lnTo>
                    <a:lnTo>
                      <a:pt x="1" y="121"/>
                    </a:lnTo>
                    <a:lnTo>
                      <a:pt x="2" y="114"/>
                    </a:lnTo>
                    <a:lnTo>
                      <a:pt x="3" y="108"/>
                    </a:lnTo>
                    <a:lnTo>
                      <a:pt x="4" y="101"/>
                    </a:lnTo>
                    <a:lnTo>
                      <a:pt x="6" y="95"/>
                    </a:lnTo>
                    <a:lnTo>
                      <a:pt x="8" y="89"/>
                    </a:lnTo>
                    <a:lnTo>
                      <a:pt x="10" y="83"/>
                    </a:lnTo>
                    <a:lnTo>
                      <a:pt x="12" y="77"/>
                    </a:lnTo>
                    <a:lnTo>
                      <a:pt x="15" y="71"/>
                    </a:lnTo>
                    <a:lnTo>
                      <a:pt x="17" y="67"/>
                    </a:lnTo>
                    <a:lnTo>
                      <a:pt x="20" y="61"/>
                    </a:lnTo>
                    <a:lnTo>
                      <a:pt x="24" y="56"/>
                    </a:lnTo>
                    <a:lnTo>
                      <a:pt x="27" y="51"/>
                    </a:lnTo>
                    <a:lnTo>
                      <a:pt x="32" y="46"/>
                    </a:lnTo>
                    <a:lnTo>
                      <a:pt x="35" y="41"/>
                    </a:lnTo>
                    <a:lnTo>
                      <a:pt x="40" y="38"/>
                    </a:lnTo>
                    <a:lnTo>
                      <a:pt x="43" y="33"/>
                    </a:lnTo>
                    <a:lnTo>
                      <a:pt x="48" y="30"/>
                    </a:lnTo>
                    <a:lnTo>
                      <a:pt x="53" y="26"/>
                    </a:lnTo>
                    <a:lnTo>
                      <a:pt x="58" y="23"/>
                    </a:lnTo>
                    <a:lnTo>
                      <a:pt x="63" y="19"/>
                    </a:lnTo>
                    <a:lnTo>
                      <a:pt x="68" y="17"/>
                    </a:lnTo>
                    <a:lnTo>
                      <a:pt x="73" y="14"/>
                    </a:lnTo>
                    <a:lnTo>
                      <a:pt x="79" y="11"/>
                    </a:lnTo>
                    <a:lnTo>
                      <a:pt x="85" y="9"/>
                    </a:lnTo>
                    <a:lnTo>
                      <a:pt x="91" y="7"/>
                    </a:lnTo>
                    <a:lnTo>
                      <a:pt x="96" y="6"/>
                    </a:lnTo>
                    <a:lnTo>
                      <a:pt x="102" y="3"/>
                    </a:lnTo>
                    <a:lnTo>
                      <a:pt x="108" y="2"/>
                    </a:lnTo>
                    <a:lnTo>
                      <a:pt x="115" y="1"/>
                    </a:lnTo>
                    <a:lnTo>
                      <a:pt x="121" y="0"/>
                    </a:lnTo>
                    <a:lnTo>
                      <a:pt x="126" y="0"/>
                    </a:lnTo>
                    <a:lnTo>
                      <a:pt x="133" y="0"/>
                    </a:lnTo>
                    <a:lnTo>
                      <a:pt x="139" y="0"/>
                    </a:lnTo>
                    <a:lnTo>
                      <a:pt x="147" y="0"/>
                    </a:lnTo>
                    <a:lnTo>
                      <a:pt x="154" y="0"/>
                    </a:lnTo>
                    <a:lnTo>
                      <a:pt x="161" y="1"/>
                    </a:lnTo>
                    <a:lnTo>
                      <a:pt x="168" y="2"/>
                    </a:lnTo>
                    <a:lnTo>
                      <a:pt x="175" y="3"/>
                    </a:lnTo>
                    <a:lnTo>
                      <a:pt x="180" y="4"/>
                    </a:lnTo>
                    <a:lnTo>
                      <a:pt x="187" y="7"/>
                    </a:lnTo>
                    <a:lnTo>
                      <a:pt x="193" y="9"/>
                    </a:lnTo>
                    <a:lnTo>
                      <a:pt x="199" y="11"/>
                    </a:lnTo>
                    <a:lnTo>
                      <a:pt x="203" y="15"/>
                    </a:lnTo>
                    <a:lnTo>
                      <a:pt x="209" y="17"/>
                    </a:lnTo>
                    <a:lnTo>
                      <a:pt x="214" y="22"/>
                    </a:lnTo>
                    <a:lnTo>
                      <a:pt x="220" y="25"/>
                    </a:lnTo>
                    <a:lnTo>
                      <a:pt x="224" y="29"/>
                    </a:lnTo>
                    <a:lnTo>
                      <a:pt x="229" y="33"/>
                    </a:lnTo>
                    <a:lnTo>
                      <a:pt x="232" y="38"/>
                    </a:lnTo>
                    <a:lnTo>
                      <a:pt x="237" y="42"/>
                    </a:lnTo>
                    <a:lnTo>
                      <a:pt x="240" y="47"/>
                    </a:lnTo>
                    <a:lnTo>
                      <a:pt x="244" y="52"/>
                    </a:lnTo>
                    <a:lnTo>
                      <a:pt x="247" y="57"/>
                    </a:lnTo>
                    <a:lnTo>
                      <a:pt x="250" y="63"/>
                    </a:lnTo>
                    <a:lnTo>
                      <a:pt x="252" y="69"/>
                    </a:lnTo>
                    <a:lnTo>
                      <a:pt x="255" y="75"/>
                    </a:lnTo>
                    <a:lnTo>
                      <a:pt x="256" y="82"/>
                    </a:lnTo>
                    <a:lnTo>
                      <a:pt x="217" y="91"/>
                    </a:lnTo>
                    <a:lnTo>
                      <a:pt x="216" y="85"/>
                    </a:lnTo>
                    <a:lnTo>
                      <a:pt x="214" y="80"/>
                    </a:lnTo>
                    <a:lnTo>
                      <a:pt x="212" y="76"/>
                    </a:lnTo>
                    <a:lnTo>
                      <a:pt x="210" y="71"/>
                    </a:lnTo>
                    <a:lnTo>
                      <a:pt x="208" y="68"/>
                    </a:lnTo>
                    <a:lnTo>
                      <a:pt x="205" y="63"/>
                    </a:lnTo>
                    <a:lnTo>
                      <a:pt x="202" y="60"/>
                    </a:lnTo>
                    <a:lnTo>
                      <a:pt x="200" y="56"/>
                    </a:lnTo>
                    <a:lnTo>
                      <a:pt x="197" y="53"/>
                    </a:lnTo>
                    <a:lnTo>
                      <a:pt x="194" y="51"/>
                    </a:lnTo>
                    <a:lnTo>
                      <a:pt x="191" y="48"/>
                    </a:lnTo>
                    <a:lnTo>
                      <a:pt x="187" y="46"/>
                    </a:lnTo>
                    <a:lnTo>
                      <a:pt x="185" y="44"/>
                    </a:lnTo>
                    <a:lnTo>
                      <a:pt x="182" y="41"/>
                    </a:lnTo>
                    <a:lnTo>
                      <a:pt x="177" y="39"/>
                    </a:lnTo>
                    <a:lnTo>
                      <a:pt x="174" y="38"/>
                    </a:lnTo>
                    <a:lnTo>
                      <a:pt x="170" y="37"/>
                    </a:lnTo>
                    <a:lnTo>
                      <a:pt x="165" y="34"/>
                    </a:lnTo>
                    <a:lnTo>
                      <a:pt x="162" y="34"/>
                    </a:lnTo>
                    <a:lnTo>
                      <a:pt x="157" y="33"/>
                    </a:lnTo>
                    <a:lnTo>
                      <a:pt x="153" y="32"/>
                    </a:lnTo>
                    <a:lnTo>
                      <a:pt x="148" y="32"/>
                    </a:lnTo>
                    <a:lnTo>
                      <a:pt x="144" y="32"/>
                    </a:lnTo>
                    <a:lnTo>
                      <a:pt x="138" y="32"/>
                    </a:lnTo>
                    <a:lnTo>
                      <a:pt x="133" y="32"/>
                    </a:lnTo>
                    <a:lnTo>
                      <a:pt x="127" y="32"/>
                    </a:lnTo>
                    <a:lnTo>
                      <a:pt x="123" y="32"/>
                    </a:lnTo>
                    <a:lnTo>
                      <a:pt x="117" y="33"/>
                    </a:lnTo>
                    <a:lnTo>
                      <a:pt x="112" y="34"/>
                    </a:lnTo>
                    <a:lnTo>
                      <a:pt x="108" y="36"/>
                    </a:lnTo>
                    <a:lnTo>
                      <a:pt x="103" y="37"/>
                    </a:lnTo>
                    <a:lnTo>
                      <a:pt x="99" y="39"/>
                    </a:lnTo>
                    <a:lnTo>
                      <a:pt x="94" y="40"/>
                    </a:lnTo>
                    <a:lnTo>
                      <a:pt x="89" y="42"/>
                    </a:lnTo>
                    <a:lnTo>
                      <a:pt x="86" y="45"/>
                    </a:lnTo>
                    <a:lnTo>
                      <a:pt x="81" y="48"/>
                    </a:lnTo>
                    <a:lnTo>
                      <a:pt x="78" y="51"/>
                    </a:lnTo>
                    <a:lnTo>
                      <a:pt x="74" y="53"/>
                    </a:lnTo>
                    <a:lnTo>
                      <a:pt x="71" y="56"/>
                    </a:lnTo>
                    <a:lnTo>
                      <a:pt x="68" y="59"/>
                    </a:lnTo>
                    <a:lnTo>
                      <a:pt x="65" y="62"/>
                    </a:lnTo>
                    <a:lnTo>
                      <a:pt x="62" y="66"/>
                    </a:lnTo>
                    <a:lnTo>
                      <a:pt x="59" y="69"/>
                    </a:lnTo>
                    <a:lnTo>
                      <a:pt x="57" y="72"/>
                    </a:lnTo>
                    <a:lnTo>
                      <a:pt x="55" y="77"/>
                    </a:lnTo>
                    <a:lnTo>
                      <a:pt x="53" y="80"/>
                    </a:lnTo>
                    <a:lnTo>
                      <a:pt x="51" y="85"/>
                    </a:lnTo>
                    <a:lnTo>
                      <a:pt x="49" y="90"/>
                    </a:lnTo>
                    <a:lnTo>
                      <a:pt x="48" y="93"/>
                    </a:lnTo>
                    <a:lnTo>
                      <a:pt x="47" y="98"/>
                    </a:lnTo>
                    <a:lnTo>
                      <a:pt x="46" y="102"/>
                    </a:lnTo>
                    <a:lnTo>
                      <a:pt x="44" y="106"/>
                    </a:lnTo>
                    <a:lnTo>
                      <a:pt x="43" y="110"/>
                    </a:lnTo>
                    <a:lnTo>
                      <a:pt x="42" y="115"/>
                    </a:lnTo>
                    <a:lnTo>
                      <a:pt x="42" y="120"/>
                    </a:lnTo>
                    <a:lnTo>
                      <a:pt x="41" y="124"/>
                    </a:lnTo>
                    <a:lnTo>
                      <a:pt x="41" y="129"/>
                    </a:lnTo>
                    <a:lnTo>
                      <a:pt x="41" y="133"/>
                    </a:lnTo>
                    <a:lnTo>
                      <a:pt x="41" y="138"/>
                    </a:lnTo>
                    <a:lnTo>
                      <a:pt x="40" y="143"/>
                    </a:lnTo>
                    <a:lnTo>
                      <a:pt x="41" y="148"/>
                    </a:lnTo>
                    <a:lnTo>
                      <a:pt x="41" y="154"/>
                    </a:lnTo>
                    <a:lnTo>
                      <a:pt x="41" y="160"/>
                    </a:lnTo>
                    <a:lnTo>
                      <a:pt x="42" y="165"/>
                    </a:lnTo>
                    <a:lnTo>
                      <a:pt x="42" y="170"/>
                    </a:lnTo>
                    <a:lnTo>
                      <a:pt x="43" y="176"/>
                    </a:lnTo>
                    <a:lnTo>
                      <a:pt x="44" y="181"/>
                    </a:lnTo>
                    <a:lnTo>
                      <a:pt x="46" y="185"/>
                    </a:lnTo>
                    <a:lnTo>
                      <a:pt x="47" y="191"/>
                    </a:lnTo>
                    <a:lnTo>
                      <a:pt x="48" y="196"/>
                    </a:lnTo>
                    <a:lnTo>
                      <a:pt x="50" y="200"/>
                    </a:lnTo>
                    <a:lnTo>
                      <a:pt x="51" y="205"/>
                    </a:lnTo>
                    <a:lnTo>
                      <a:pt x="54" y="208"/>
                    </a:lnTo>
                    <a:lnTo>
                      <a:pt x="56" y="213"/>
                    </a:lnTo>
                    <a:lnTo>
                      <a:pt x="58" y="216"/>
                    </a:lnTo>
                    <a:lnTo>
                      <a:pt x="61" y="221"/>
                    </a:lnTo>
                    <a:lnTo>
                      <a:pt x="63" y="225"/>
                    </a:lnTo>
                    <a:lnTo>
                      <a:pt x="65" y="228"/>
                    </a:lnTo>
                    <a:lnTo>
                      <a:pt x="69" y="231"/>
                    </a:lnTo>
                    <a:lnTo>
                      <a:pt x="71" y="234"/>
                    </a:lnTo>
                    <a:lnTo>
                      <a:pt x="74" y="237"/>
                    </a:lnTo>
                    <a:lnTo>
                      <a:pt x="78" y="239"/>
                    </a:lnTo>
                    <a:lnTo>
                      <a:pt x="81" y="242"/>
                    </a:lnTo>
                    <a:lnTo>
                      <a:pt x="85" y="245"/>
                    </a:lnTo>
                    <a:lnTo>
                      <a:pt x="89" y="246"/>
                    </a:lnTo>
                    <a:lnTo>
                      <a:pt x="93" y="249"/>
                    </a:lnTo>
                    <a:lnTo>
                      <a:pt x="97" y="250"/>
                    </a:lnTo>
                    <a:lnTo>
                      <a:pt x="101" y="252"/>
                    </a:lnTo>
                    <a:lnTo>
                      <a:pt x="106" y="253"/>
                    </a:lnTo>
                    <a:lnTo>
                      <a:pt x="110" y="254"/>
                    </a:lnTo>
                    <a:lnTo>
                      <a:pt x="114" y="256"/>
                    </a:lnTo>
                    <a:lnTo>
                      <a:pt x="118" y="256"/>
                    </a:lnTo>
                    <a:lnTo>
                      <a:pt x="123" y="257"/>
                    </a:lnTo>
                    <a:lnTo>
                      <a:pt x="127" y="257"/>
                    </a:lnTo>
                    <a:lnTo>
                      <a:pt x="132" y="257"/>
                    </a:lnTo>
                    <a:lnTo>
                      <a:pt x="136" y="258"/>
                    </a:lnTo>
                    <a:lnTo>
                      <a:pt x="141" y="257"/>
                    </a:lnTo>
                    <a:lnTo>
                      <a:pt x="147" y="257"/>
                    </a:lnTo>
                    <a:lnTo>
                      <a:pt x="152" y="257"/>
                    </a:lnTo>
                    <a:lnTo>
                      <a:pt x="156" y="256"/>
                    </a:lnTo>
                    <a:lnTo>
                      <a:pt x="161" y="254"/>
                    </a:lnTo>
                    <a:lnTo>
                      <a:pt x="167" y="253"/>
                    </a:lnTo>
                    <a:lnTo>
                      <a:pt x="170" y="251"/>
                    </a:lnTo>
                    <a:lnTo>
                      <a:pt x="175" y="250"/>
                    </a:lnTo>
                    <a:lnTo>
                      <a:pt x="179" y="248"/>
                    </a:lnTo>
                    <a:lnTo>
                      <a:pt x="184" y="245"/>
                    </a:lnTo>
                    <a:lnTo>
                      <a:pt x="187" y="243"/>
                    </a:lnTo>
                    <a:lnTo>
                      <a:pt x="191" y="241"/>
                    </a:lnTo>
                    <a:lnTo>
                      <a:pt x="195" y="237"/>
                    </a:lnTo>
                    <a:lnTo>
                      <a:pt x="199" y="234"/>
                    </a:lnTo>
                    <a:lnTo>
                      <a:pt x="202" y="230"/>
                    </a:lnTo>
                    <a:lnTo>
                      <a:pt x="205" y="226"/>
                    </a:lnTo>
                    <a:lnTo>
                      <a:pt x="208" y="222"/>
                    </a:lnTo>
                    <a:lnTo>
                      <a:pt x="210" y="218"/>
                    </a:lnTo>
                    <a:lnTo>
                      <a:pt x="213" y="213"/>
                    </a:lnTo>
                    <a:lnTo>
                      <a:pt x="215" y="207"/>
                    </a:lnTo>
                    <a:lnTo>
                      <a:pt x="217" y="203"/>
                    </a:lnTo>
                    <a:lnTo>
                      <a:pt x="220" y="197"/>
                    </a:lnTo>
                    <a:lnTo>
                      <a:pt x="221" y="192"/>
                    </a:lnTo>
                    <a:lnTo>
                      <a:pt x="222" y="18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78" name="Freeform 2167"/>
              <p:cNvSpPr>
                <a:spLocks/>
              </p:cNvSpPr>
              <p:nvPr/>
            </p:nvSpPr>
            <p:spPr bwMode="auto">
              <a:xfrm>
                <a:off x="2843" y="2752"/>
                <a:ext cx="21" cy="23"/>
              </a:xfrm>
              <a:custGeom>
                <a:avLst/>
                <a:gdLst>
                  <a:gd name="T0" fmla="*/ 0 w 40"/>
                  <a:gd name="T1" fmla="*/ 0 h 45"/>
                  <a:gd name="T2" fmla="*/ 0 w 40"/>
                  <a:gd name="T3" fmla="*/ 3 h 45"/>
                  <a:gd name="T4" fmla="*/ 38 w 40"/>
                  <a:gd name="T5" fmla="*/ 12 h 45"/>
                  <a:gd name="T6" fmla="*/ 37 w 40"/>
                  <a:gd name="T7" fmla="*/ 18 h 45"/>
                  <a:gd name="T8" fmla="*/ 33 w 40"/>
                  <a:gd name="T9" fmla="*/ 25 h 45"/>
                  <a:gd name="T10" fmla="*/ 31 w 40"/>
                  <a:gd name="T11" fmla="*/ 31 h 45"/>
                  <a:gd name="T12" fmla="*/ 24 w 40"/>
                  <a:gd name="T13" fmla="*/ 45 h 45"/>
                  <a:gd name="T14" fmla="*/ 25 w 40"/>
                  <a:gd name="T15" fmla="*/ 45 h 45"/>
                  <a:gd name="T16" fmla="*/ 26 w 40"/>
                  <a:gd name="T17" fmla="*/ 45 h 45"/>
                  <a:gd name="T18" fmla="*/ 33 w 40"/>
                  <a:gd name="T19" fmla="*/ 31 h 45"/>
                  <a:gd name="T20" fmla="*/ 36 w 40"/>
                  <a:gd name="T21" fmla="*/ 25 h 45"/>
                  <a:gd name="T22" fmla="*/ 39 w 40"/>
                  <a:gd name="T23" fmla="*/ 18 h 45"/>
                  <a:gd name="T24" fmla="*/ 40 w 40"/>
                  <a:gd name="T25" fmla="*/ 10 h 45"/>
                  <a:gd name="T26" fmla="*/ 0 w 40"/>
                  <a:gd name="T27" fmla="*/ 0 h 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5"/>
                  <a:gd name="T44" fmla="*/ 40 w 40"/>
                  <a:gd name="T45" fmla="*/ 45 h 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5">
                    <a:moveTo>
                      <a:pt x="0" y="0"/>
                    </a:moveTo>
                    <a:lnTo>
                      <a:pt x="0" y="3"/>
                    </a:lnTo>
                    <a:lnTo>
                      <a:pt x="38" y="12"/>
                    </a:lnTo>
                    <a:lnTo>
                      <a:pt x="37" y="18"/>
                    </a:lnTo>
                    <a:lnTo>
                      <a:pt x="33" y="25"/>
                    </a:lnTo>
                    <a:lnTo>
                      <a:pt x="31" y="31"/>
                    </a:lnTo>
                    <a:lnTo>
                      <a:pt x="24" y="45"/>
                    </a:lnTo>
                    <a:lnTo>
                      <a:pt x="25" y="45"/>
                    </a:lnTo>
                    <a:lnTo>
                      <a:pt x="26" y="45"/>
                    </a:lnTo>
                    <a:lnTo>
                      <a:pt x="33" y="31"/>
                    </a:lnTo>
                    <a:lnTo>
                      <a:pt x="36" y="25"/>
                    </a:lnTo>
                    <a:lnTo>
                      <a:pt x="39" y="18"/>
                    </a:lnTo>
                    <a:lnTo>
                      <a:pt x="40" y="1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79" name="Freeform 2168"/>
              <p:cNvSpPr>
                <a:spLocks/>
              </p:cNvSpPr>
              <p:nvPr/>
            </p:nvSpPr>
            <p:spPr bwMode="auto">
              <a:xfrm>
                <a:off x="2809" y="2774"/>
                <a:ext cx="48" cy="31"/>
              </a:xfrm>
              <a:custGeom>
                <a:avLst/>
                <a:gdLst>
                  <a:gd name="T0" fmla="*/ 93 w 94"/>
                  <a:gd name="T1" fmla="*/ 1 h 61"/>
                  <a:gd name="T2" fmla="*/ 92 w 94"/>
                  <a:gd name="T3" fmla="*/ 0 h 61"/>
                  <a:gd name="T4" fmla="*/ 85 w 94"/>
                  <a:gd name="T5" fmla="*/ 12 h 61"/>
                  <a:gd name="T6" fmla="*/ 81 w 94"/>
                  <a:gd name="T7" fmla="*/ 16 h 61"/>
                  <a:gd name="T8" fmla="*/ 76 w 94"/>
                  <a:gd name="T9" fmla="*/ 22 h 61"/>
                  <a:gd name="T10" fmla="*/ 67 w 94"/>
                  <a:gd name="T11" fmla="*/ 31 h 61"/>
                  <a:gd name="T12" fmla="*/ 61 w 94"/>
                  <a:gd name="T13" fmla="*/ 36 h 61"/>
                  <a:gd name="T14" fmla="*/ 56 w 94"/>
                  <a:gd name="T15" fmla="*/ 39 h 61"/>
                  <a:gd name="T16" fmla="*/ 44 w 94"/>
                  <a:gd name="T17" fmla="*/ 47 h 61"/>
                  <a:gd name="T18" fmla="*/ 35 w 94"/>
                  <a:gd name="T19" fmla="*/ 51 h 61"/>
                  <a:gd name="T20" fmla="*/ 28 w 94"/>
                  <a:gd name="T21" fmla="*/ 53 h 61"/>
                  <a:gd name="T22" fmla="*/ 22 w 94"/>
                  <a:gd name="T23" fmla="*/ 55 h 61"/>
                  <a:gd name="T24" fmla="*/ 8 w 94"/>
                  <a:gd name="T25" fmla="*/ 58 h 61"/>
                  <a:gd name="T26" fmla="*/ 0 w 94"/>
                  <a:gd name="T27" fmla="*/ 59 h 61"/>
                  <a:gd name="T28" fmla="*/ 0 w 94"/>
                  <a:gd name="T29" fmla="*/ 60 h 61"/>
                  <a:gd name="T30" fmla="*/ 0 w 94"/>
                  <a:gd name="T31" fmla="*/ 61 h 61"/>
                  <a:gd name="T32" fmla="*/ 8 w 94"/>
                  <a:gd name="T33" fmla="*/ 60 h 61"/>
                  <a:gd name="T34" fmla="*/ 22 w 94"/>
                  <a:gd name="T35" fmla="*/ 58 h 61"/>
                  <a:gd name="T36" fmla="*/ 28 w 94"/>
                  <a:gd name="T37" fmla="*/ 55 h 61"/>
                  <a:gd name="T38" fmla="*/ 35 w 94"/>
                  <a:gd name="T39" fmla="*/ 53 h 61"/>
                  <a:gd name="T40" fmla="*/ 49 w 94"/>
                  <a:gd name="T41" fmla="*/ 47 h 61"/>
                  <a:gd name="T42" fmla="*/ 59 w 94"/>
                  <a:gd name="T43" fmla="*/ 42 h 61"/>
                  <a:gd name="T44" fmla="*/ 63 w 94"/>
                  <a:gd name="T45" fmla="*/ 38 h 61"/>
                  <a:gd name="T46" fmla="*/ 69 w 94"/>
                  <a:gd name="T47" fmla="*/ 34 h 61"/>
                  <a:gd name="T48" fmla="*/ 78 w 94"/>
                  <a:gd name="T49" fmla="*/ 24 h 61"/>
                  <a:gd name="T50" fmla="*/ 83 w 94"/>
                  <a:gd name="T51" fmla="*/ 19 h 61"/>
                  <a:gd name="T52" fmla="*/ 88 w 94"/>
                  <a:gd name="T53" fmla="*/ 14 h 61"/>
                  <a:gd name="T54" fmla="*/ 91 w 94"/>
                  <a:gd name="T55" fmla="*/ 8 h 61"/>
                  <a:gd name="T56" fmla="*/ 94 w 94"/>
                  <a:gd name="T57" fmla="*/ 1 h 61"/>
                  <a:gd name="T58" fmla="*/ 93 w 94"/>
                  <a:gd name="T59" fmla="*/ 1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4"/>
                  <a:gd name="T91" fmla="*/ 0 h 61"/>
                  <a:gd name="T92" fmla="*/ 94 w 94"/>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4" h="61">
                    <a:moveTo>
                      <a:pt x="93" y="1"/>
                    </a:moveTo>
                    <a:lnTo>
                      <a:pt x="92" y="0"/>
                    </a:lnTo>
                    <a:lnTo>
                      <a:pt x="85" y="12"/>
                    </a:lnTo>
                    <a:lnTo>
                      <a:pt x="81" y="16"/>
                    </a:lnTo>
                    <a:lnTo>
                      <a:pt x="76" y="22"/>
                    </a:lnTo>
                    <a:lnTo>
                      <a:pt x="67" y="31"/>
                    </a:lnTo>
                    <a:lnTo>
                      <a:pt x="61" y="36"/>
                    </a:lnTo>
                    <a:lnTo>
                      <a:pt x="56" y="39"/>
                    </a:lnTo>
                    <a:lnTo>
                      <a:pt x="44" y="47"/>
                    </a:lnTo>
                    <a:lnTo>
                      <a:pt x="35" y="51"/>
                    </a:lnTo>
                    <a:lnTo>
                      <a:pt x="28" y="53"/>
                    </a:lnTo>
                    <a:lnTo>
                      <a:pt x="22" y="55"/>
                    </a:lnTo>
                    <a:lnTo>
                      <a:pt x="8" y="58"/>
                    </a:lnTo>
                    <a:lnTo>
                      <a:pt x="0" y="59"/>
                    </a:lnTo>
                    <a:lnTo>
                      <a:pt x="0" y="60"/>
                    </a:lnTo>
                    <a:lnTo>
                      <a:pt x="0" y="61"/>
                    </a:lnTo>
                    <a:lnTo>
                      <a:pt x="8" y="60"/>
                    </a:lnTo>
                    <a:lnTo>
                      <a:pt x="22" y="58"/>
                    </a:lnTo>
                    <a:lnTo>
                      <a:pt x="28" y="55"/>
                    </a:lnTo>
                    <a:lnTo>
                      <a:pt x="35" y="53"/>
                    </a:lnTo>
                    <a:lnTo>
                      <a:pt x="49" y="47"/>
                    </a:lnTo>
                    <a:lnTo>
                      <a:pt x="59" y="42"/>
                    </a:lnTo>
                    <a:lnTo>
                      <a:pt x="63" y="38"/>
                    </a:lnTo>
                    <a:lnTo>
                      <a:pt x="69" y="34"/>
                    </a:lnTo>
                    <a:lnTo>
                      <a:pt x="78" y="24"/>
                    </a:lnTo>
                    <a:lnTo>
                      <a:pt x="83" y="19"/>
                    </a:lnTo>
                    <a:lnTo>
                      <a:pt x="88" y="14"/>
                    </a:lnTo>
                    <a:lnTo>
                      <a:pt x="91" y="8"/>
                    </a:lnTo>
                    <a:lnTo>
                      <a:pt x="94" y="1"/>
                    </a:lnTo>
                    <a:lnTo>
                      <a:pt x="9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0" name="Freeform 2169"/>
              <p:cNvSpPr>
                <a:spLocks/>
              </p:cNvSpPr>
              <p:nvPr/>
            </p:nvSpPr>
            <p:spPr bwMode="auto">
              <a:xfrm>
                <a:off x="2799" y="2803"/>
                <a:ext cx="11" cy="2"/>
              </a:xfrm>
              <a:custGeom>
                <a:avLst/>
                <a:gdLst>
                  <a:gd name="T0" fmla="*/ 22 w 23"/>
                  <a:gd name="T1" fmla="*/ 2 h 4"/>
                  <a:gd name="T2" fmla="*/ 22 w 23"/>
                  <a:gd name="T3" fmla="*/ 0 h 4"/>
                  <a:gd name="T4" fmla="*/ 23 w 23"/>
                  <a:gd name="T5" fmla="*/ 0 h 4"/>
                  <a:gd name="T6" fmla="*/ 7 w 23"/>
                  <a:gd name="T7" fmla="*/ 2 h 4"/>
                  <a:gd name="T8" fmla="*/ 0 w 23"/>
                  <a:gd name="T9" fmla="*/ 1 h 4"/>
                  <a:gd name="T10" fmla="*/ 0 w 23"/>
                  <a:gd name="T11" fmla="*/ 2 h 4"/>
                  <a:gd name="T12" fmla="*/ 0 w 23"/>
                  <a:gd name="T13" fmla="*/ 3 h 4"/>
                  <a:gd name="T14" fmla="*/ 7 w 23"/>
                  <a:gd name="T15" fmla="*/ 4 h 4"/>
                  <a:gd name="T16" fmla="*/ 8 w 23"/>
                  <a:gd name="T17" fmla="*/ 4 h 4"/>
                  <a:gd name="T18" fmla="*/ 14 w 23"/>
                  <a:gd name="T19" fmla="*/ 4 h 4"/>
                  <a:gd name="T20" fmla="*/ 22 w 23"/>
                  <a:gd name="T21" fmla="*/ 3 h 4"/>
                  <a:gd name="T22" fmla="*/ 22 w 23"/>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
                  <a:gd name="T38" fmla="*/ 23 w 23"/>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
                    <a:moveTo>
                      <a:pt x="22" y="2"/>
                    </a:moveTo>
                    <a:lnTo>
                      <a:pt x="22" y="0"/>
                    </a:lnTo>
                    <a:lnTo>
                      <a:pt x="23" y="0"/>
                    </a:lnTo>
                    <a:lnTo>
                      <a:pt x="7" y="2"/>
                    </a:lnTo>
                    <a:lnTo>
                      <a:pt x="0" y="1"/>
                    </a:lnTo>
                    <a:lnTo>
                      <a:pt x="0" y="2"/>
                    </a:lnTo>
                    <a:lnTo>
                      <a:pt x="0" y="3"/>
                    </a:lnTo>
                    <a:lnTo>
                      <a:pt x="7" y="4"/>
                    </a:lnTo>
                    <a:lnTo>
                      <a:pt x="8" y="4"/>
                    </a:lnTo>
                    <a:lnTo>
                      <a:pt x="14" y="4"/>
                    </a:lnTo>
                    <a:lnTo>
                      <a:pt x="22" y="3"/>
                    </a:lnTo>
                    <a:lnTo>
                      <a:pt x="2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1" name="Freeform 2170"/>
              <p:cNvSpPr>
                <a:spLocks/>
              </p:cNvSpPr>
              <p:nvPr/>
            </p:nvSpPr>
            <p:spPr bwMode="auto">
              <a:xfrm>
                <a:off x="2794" y="2803"/>
                <a:ext cx="5" cy="2"/>
              </a:xfrm>
              <a:custGeom>
                <a:avLst/>
                <a:gdLst>
                  <a:gd name="T0" fmla="*/ 8 w 8"/>
                  <a:gd name="T1" fmla="*/ 1 h 4"/>
                  <a:gd name="T2" fmla="*/ 1 w 8"/>
                  <a:gd name="T3" fmla="*/ 0 h 4"/>
                  <a:gd name="T4" fmla="*/ 0 w 8"/>
                  <a:gd name="T5" fmla="*/ 0 h 4"/>
                  <a:gd name="T6" fmla="*/ 0 w 8"/>
                  <a:gd name="T7" fmla="*/ 2 h 4"/>
                  <a:gd name="T8" fmla="*/ 0 w 8"/>
                  <a:gd name="T9" fmla="*/ 4 h 4"/>
                  <a:gd name="T10" fmla="*/ 8 w 8"/>
                  <a:gd name="T11" fmla="*/ 4 h 4"/>
                  <a:gd name="T12" fmla="*/ 8 w 8"/>
                  <a:gd name="T13" fmla="*/ 2 h 4"/>
                  <a:gd name="T14" fmla="*/ 8 w 8"/>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8" y="1"/>
                    </a:moveTo>
                    <a:lnTo>
                      <a:pt x="1" y="0"/>
                    </a:lnTo>
                    <a:lnTo>
                      <a:pt x="0" y="0"/>
                    </a:lnTo>
                    <a:lnTo>
                      <a:pt x="0" y="2"/>
                    </a:lnTo>
                    <a:lnTo>
                      <a:pt x="0" y="4"/>
                    </a:lnTo>
                    <a:lnTo>
                      <a:pt x="8" y="4"/>
                    </a:lnTo>
                    <a:lnTo>
                      <a:pt x="8" y="2"/>
                    </a:lnTo>
                    <a:lnTo>
                      <a:pt x="8"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2" name="Freeform 2171"/>
              <p:cNvSpPr>
                <a:spLocks/>
              </p:cNvSpPr>
              <p:nvPr/>
            </p:nvSpPr>
            <p:spPr bwMode="auto">
              <a:xfrm>
                <a:off x="2790" y="2803"/>
                <a:ext cx="9" cy="2"/>
              </a:xfrm>
              <a:custGeom>
                <a:avLst/>
                <a:gdLst>
                  <a:gd name="T0" fmla="*/ 8 w 16"/>
                  <a:gd name="T1" fmla="*/ 2 h 4"/>
                  <a:gd name="T2" fmla="*/ 8 w 16"/>
                  <a:gd name="T3" fmla="*/ 1 h 4"/>
                  <a:gd name="T4" fmla="*/ 0 w 16"/>
                  <a:gd name="T5" fmla="*/ 0 h 4"/>
                  <a:gd name="T6" fmla="*/ 0 w 16"/>
                  <a:gd name="T7" fmla="*/ 1 h 4"/>
                  <a:gd name="T8" fmla="*/ 0 w 16"/>
                  <a:gd name="T9" fmla="*/ 2 h 4"/>
                  <a:gd name="T10" fmla="*/ 16 w 16"/>
                  <a:gd name="T11" fmla="*/ 4 h 4"/>
                  <a:gd name="T12" fmla="*/ 8 w 16"/>
                  <a:gd name="T13" fmla="*/ 4 h 4"/>
                  <a:gd name="T14" fmla="*/ 8 w 1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
                  <a:gd name="T26" fmla="*/ 16 w 1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
                    <a:moveTo>
                      <a:pt x="8" y="2"/>
                    </a:moveTo>
                    <a:lnTo>
                      <a:pt x="8" y="1"/>
                    </a:lnTo>
                    <a:lnTo>
                      <a:pt x="0" y="0"/>
                    </a:lnTo>
                    <a:lnTo>
                      <a:pt x="0" y="1"/>
                    </a:lnTo>
                    <a:lnTo>
                      <a:pt x="0" y="2"/>
                    </a:lnTo>
                    <a:lnTo>
                      <a:pt x="16" y="4"/>
                    </a:lnTo>
                    <a:lnTo>
                      <a:pt x="8" y="4"/>
                    </a:lnTo>
                    <a:lnTo>
                      <a:pt x="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3" name="Freeform 2172"/>
              <p:cNvSpPr>
                <a:spLocks/>
              </p:cNvSpPr>
              <p:nvPr/>
            </p:nvSpPr>
            <p:spPr bwMode="auto">
              <a:xfrm>
                <a:off x="2786" y="2802"/>
                <a:ext cx="4" cy="3"/>
              </a:xfrm>
              <a:custGeom>
                <a:avLst/>
                <a:gdLst>
                  <a:gd name="T0" fmla="*/ 8 w 8"/>
                  <a:gd name="T1" fmla="*/ 1 h 4"/>
                  <a:gd name="T2" fmla="*/ 0 w 8"/>
                  <a:gd name="T3" fmla="*/ 0 h 4"/>
                  <a:gd name="T4" fmla="*/ 1 w 8"/>
                  <a:gd name="T5" fmla="*/ 0 h 4"/>
                  <a:gd name="T6" fmla="*/ 1 w 8"/>
                  <a:gd name="T7" fmla="*/ 2 h 4"/>
                  <a:gd name="T8" fmla="*/ 1 w 8"/>
                  <a:gd name="T9" fmla="*/ 4 h 4"/>
                  <a:gd name="T10" fmla="*/ 8 w 8"/>
                  <a:gd name="T11" fmla="*/ 4 h 4"/>
                  <a:gd name="T12" fmla="*/ 8 w 8"/>
                  <a:gd name="T13" fmla="*/ 2 h 4"/>
                  <a:gd name="T14" fmla="*/ 8 w 8"/>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8" y="1"/>
                    </a:moveTo>
                    <a:lnTo>
                      <a:pt x="0" y="0"/>
                    </a:lnTo>
                    <a:lnTo>
                      <a:pt x="1" y="0"/>
                    </a:lnTo>
                    <a:lnTo>
                      <a:pt x="1" y="2"/>
                    </a:lnTo>
                    <a:lnTo>
                      <a:pt x="1" y="4"/>
                    </a:lnTo>
                    <a:lnTo>
                      <a:pt x="8" y="4"/>
                    </a:lnTo>
                    <a:lnTo>
                      <a:pt x="8" y="2"/>
                    </a:lnTo>
                    <a:lnTo>
                      <a:pt x="8"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4" name="Freeform 2173"/>
              <p:cNvSpPr>
                <a:spLocks/>
              </p:cNvSpPr>
              <p:nvPr/>
            </p:nvSpPr>
            <p:spPr bwMode="auto">
              <a:xfrm>
                <a:off x="2784" y="2802"/>
                <a:ext cx="6" cy="3"/>
              </a:xfrm>
              <a:custGeom>
                <a:avLst/>
                <a:gdLst>
                  <a:gd name="T0" fmla="*/ 7 w 14"/>
                  <a:gd name="T1" fmla="*/ 2 h 4"/>
                  <a:gd name="T2" fmla="*/ 7 w 14"/>
                  <a:gd name="T3" fmla="*/ 1 h 4"/>
                  <a:gd name="T4" fmla="*/ 0 w 14"/>
                  <a:gd name="T5" fmla="*/ 0 h 4"/>
                  <a:gd name="T6" fmla="*/ 0 w 14"/>
                  <a:gd name="T7" fmla="*/ 2 h 4"/>
                  <a:gd name="T8" fmla="*/ 14 w 14"/>
                  <a:gd name="T9" fmla="*/ 4 h 4"/>
                  <a:gd name="T10" fmla="*/ 7 w 14"/>
                  <a:gd name="T11" fmla="*/ 4 h 4"/>
                  <a:gd name="T12" fmla="*/ 7 w 14"/>
                  <a:gd name="T13" fmla="*/ 2 h 4"/>
                  <a:gd name="T14" fmla="*/ 0 60000 65536"/>
                  <a:gd name="T15" fmla="*/ 0 60000 65536"/>
                  <a:gd name="T16" fmla="*/ 0 60000 65536"/>
                  <a:gd name="T17" fmla="*/ 0 60000 65536"/>
                  <a:gd name="T18" fmla="*/ 0 60000 65536"/>
                  <a:gd name="T19" fmla="*/ 0 60000 65536"/>
                  <a:gd name="T20" fmla="*/ 0 60000 65536"/>
                  <a:gd name="T21" fmla="*/ 0 w 14"/>
                  <a:gd name="T22" fmla="*/ 0 h 4"/>
                  <a:gd name="T23" fmla="*/ 14 w 1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4">
                    <a:moveTo>
                      <a:pt x="7" y="2"/>
                    </a:moveTo>
                    <a:lnTo>
                      <a:pt x="7" y="1"/>
                    </a:lnTo>
                    <a:lnTo>
                      <a:pt x="0" y="0"/>
                    </a:lnTo>
                    <a:lnTo>
                      <a:pt x="0" y="2"/>
                    </a:lnTo>
                    <a:lnTo>
                      <a:pt x="14" y="4"/>
                    </a:lnTo>
                    <a:lnTo>
                      <a:pt x="7" y="4"/>
                    </a:lnTo>
                    <a:lnTo>
                      <a:pt x="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5" name="Freeform 2174"/>
              <p:cNvSpPr>
                <a:spLocks/>
              </p:cNvSpPr>
              <p:nvPr/>
            </p:nvSpPr>
            <p:spPr bwMode="auto">
              <a:xfrm>
                <a:off x="2742" y="2773"/>
                <a:ext cx="42" cy="30"/>
              </a:xfrm>
              <a:custGeom>
                <a:avLst/>
                <a:gdLst>
                  <a:gd name="T0" fmla="*/ 83 w 83"/>
                  <a:gd name="T1" fmla="*/ 59 h 61"/>
                  <a:gd name="T2" fmla="*/ 76 w 83"/>
                  <a:gd name="T3" fmla="*/ 56 h 61"/>
                  <a:gd name="T4" fmla="*/ 70 w 83"/>
                  <a:gd name="T5" fmla="*/ 55 h 61"/>
                  <a:gd name="T6" fmla="*/ 65 w 83"/>
                  <a:gd name="T7" fmla="*/ 53 h 61"/>
                  <a:gd name="T8" fmla="*/ 58 w 83"/>
                  <a:gd name="T9" fmla="*/ 50 h 61"/>
                  <a:gd name="T10" fmla="*/ 53 w 83"/>
                  <a:gd name="T11" fmla="*/ 48 h 61"/>
                  <a:gd name="T12" fmla="*/ 44 w 83"/>
                  <a:gd name="T13" fmla="*/ 44 h 61"/>
                  <a:gd name="T14" fmla="*/ 29 w 83"/>
                  <a:gd name="T15" fmla="*/ 33 h 61"/>
                  <a:gd name="T16" fmla="*/ 16 w 83"/>
                  <a:gd name="T17" fmla="*/ 21 h 61"/>
                  <a:gd name="T18" fmla="*/ 13 w 83"/>
                  <a:gd name="T19" fmla="*/ 16 h 61"/>
                  <a:gd name="T20" fmla="*/ 9 w 83"/>
                  <a:gd name="T21" fmla="*/ 10 h 61"/>
                  <a:gd name="T22" fmla="*/ 6 w 83"/>
                  <a:gd name="T23" fmla="*/ 6 h 61"/>
                  <a:gd name="T24" fmla="*/ 2 w 83"/>
                  <a:gd name="T25" fmla="*/ 0 h 61"/>
                  <a:gd name="T26" fmla="*/ 1 w 83"/>
                  <a:gd name="T27" fmla="*/ 1 h 61"/>
                  <a:gd name="T28" fmla="*/ 0 w 83"/>
                  <a:gd name="T29" fmla="*/ 2 h 61"/>
                  <a:gd name="T30" fmla="*/ 4 w 83"/>
                  <a:gd name="T31" fmla="*/ 8 h 61"/>
                  <a:gd name="T32" fmla="*/ 7 w 83"/>
                  <a:gd name="T33" fmla="*/ 12 h 61"/>
                  <a:gd name="T34" fmla="*/ 10 w 83"/>
                  <a:gd name="T35" fmla="*/ 18 h 61"/>
                  <a:gd name="T36" fmla="*/ 14 w 83"/>
                  <a:gd name="T37" fmla="*/ 23 h 61"/>
                  <a:gd name="T38" fmla="*/ 27 w 83"/>
                  <a:gd name="T39" fmla="*/ 36 h 61"/>
                  <a:gd name="T40" fmla="*/ 39 w 83"/>
                  <a:gd name="T41" fmla="*/ 46 h 61"/>
                  <a:gd name="T42" fmla="*/ 53 w 83"/>
                  <a:gd name="T43" fmla="*/ 50 h 61"/>
                  <a:gd name="T44" fmla="*/ 58 w 83"/>
                  <a:gd name="T45" fmla="*/ 53 h 61"/>
                  <a:gd name="T46" fmla="*/ 65 w 83"/>
                  <a:gd name="T47" fmla="*/ 55 h 61"/>
                  <a:gd name="T48" fmla="*/ 70 w 83"/>
                  <a:gd name="T49" fmla="*/ 57 h 61"/>
                  <a:gd name="T50" fmla="*/ 76 w 83"/>
                  <a:gd name="T51" fmla="*/ 59 h 61"/>
                  <a:gd name="T52" fmla="*/ 83 w 83"/>
                  <a:gd name="T53" fmla="*/ 61 h 61"/>
                  <a:gd name="T54" fmla="*/ 83 w 83"/>
                  <a:gd name="T55" fmla="*/ 59 h 6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3"/>
                  <a:gd name="T85" fmla="*/ 0 h 61"/>
                  <a:gd name="T86" fmla="*/ 83 w 83"/>
                  <a:gd name="T87" fmla="*/ 61 h 6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3" h="61">
                    <a:moveTo>
                      <a:pt x="83" y="59"/>
                    </a:moveTo>
                    <a:lnTo>
                      <a:pt x="76" y="56"/>
                    </a:lnTo>
                    <a:lnTo>
                      <a:pt x="70" y="55"/>
                    </a:lnTo>
                    <a:lnTo>
                      <a:pt x="65" y="53"/>
                    </a:lnTo>
                    <a:lnTo>
                      <a:pt x="58" y="50"/>
                    </a:lnTo>
                    <a:lnTo>
                      <a:pt x="53" y="48"/>
                    </a:lnTo>
                    <a:lnTo>
                      <a:pt x="44" y="44"/>
                    </a:lnTo>
                    <a:lnTo>
                      <a:pt x="29" y="33"/>
                    </a:lnTo>
                    <a:lnTo>
                      <a:pt x="16" y="21"/>
                    </a:lnTo>
                    <a:lnTo>
                      <a:pt x="13" y="16"/>
                    </a:lnTo>
                    <a:lnTo>
                      <a:pt x="9" y="10"/>
                    </a:lnTo>
                    <a:lnTo>
                      <a:pt x="6" y="6"/>
                    </a:lnTo>
                    <a:lnTo>
                      <a:pt x="2" y="0"/>
                    </a:lnTo>
                    <a:lnTo>
                      <a:pt x="1" y="1"/>
                    </a:lnTo>
                    <a:lnTo>
                      <a:pt x="0" y="2"/>
                    </a:lnTo>
                    <a:lnTo>
                      <a:pt x="4" y="8"/>
                    </a:lnTo>
                    <a:lnTo>
                      <a:pt x="7" y="12"/>
                    </a:lnTo>
                    <a:lnTo>
                      <a:pt x="10" y="18"/>
                    </a:lnTo>
                    <a:lnTo>
                      <a:pt x="14" y="23"/>
                    </a:lnTo>
                    <a:lnTo>
                      <a:pt x="27" y="36"/>
                    </a:lnTo>
                    <a:lnTo>
                      <a:pt x="39" y="46"/>
                    </a:lnTo>
                    <a:lnTo>
                      <a:pt x="53" y="50"/>
                    </a:lnTo>
                    <a:lnTo>
                      <a:pt x="58" y="53"/>
                    </a:lnTo>
                    <a:lnTo>
                      <a:pt x="65" y="55"/>
                    </a:lnTo>
                    <a:lnTo>
                      <a:pt x="70" y="57"/>
                    </a:lnTo>
                    <a:lnTo>
                      <a:pt x="76" y="59"/>
                    </a:lnTo>
                    <a:lnTo>
                      <a:pt x="83" y="61"/>
                    </a:lnTo>
                    <a:lnTo>
                      <a:pt x="83"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6" name="Freeform 2175"/>
              <p:cNvSpPr>
                <a:spLocks/>
              </p:cNvSpPr>
              <p:nvPr/>
            </p:nvSpPr>
            <p:spPr bwMode="auto">
              <a:xfrm>
                <a:off x="2741" y="2771"/>
                <a:ext cx="3" cy="6"/>
              </a:xfrm>
              <a:custGeom>
                <a:avLst/>
                <a:gdLst>
                  <a:gd name="T0" fmla="*/ 3 w 6"/>
                  <a:gd name="T1" fmla="*/ 5 h 12"/>
                  <a:gd name="T2" fmla="*/ 4 w 6"/>
                  <a:gd name="T3" fmla="*/ 5 h 12"/>
                  <a:gd name="T4" fmla="*/ 2 w 6"/>
                  <a:gd name="T5" fmla="*/ 0 h 12"/>
                  <a:gd name="T6" fmla="*/ 1 w 6"/>
                  <a:gd name="T7" fmla="*/ 0 h 12"/>
                  <a:gd name="T8" fmla="*/ 0 w 6"/>
                  <a:gd name="T9" fmla="*/ 0 h 12"/>
                  <a:gd name="T10" fmla="*/ 6 w 6"/>
                  <a:gd name="T11" fmla="*/ 12 h 12"/>
                  <a:gd name="T12" fmla="*/ 2 w 6"/>
                  <a:gd name="T13" fmla="*/ 6 h 12"/>
                  <a:gd name="T14" fmla="*/ 3 w 6"/>
                  <a:gd name="T15" fmla="*/ 5 h 1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2"/>
                  <a:gd name="T26" fmla="*/ 6 w 6"/>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2">
                    <a:moveTo>
                      <a:pt x="3" y="5"/>
                    </a:moveTo>
                    <a:lnTo>
                      <a:pt x="4" y="5"/>
                    </a:lnTo>
                    <a:lnTo>
                      <a:pt x="2" y="0"/>
                    </a:lnTo>
                    <a:lnTo>
                      <a:pt x="1" y="0"/>
                    </a:lnTo>
                    <a:lnTo>
                      <a:pt x="0" y="0"/>
                    </a:lnTo>
                    <a:lnTo>
                      <a:pt x="6" y="12"/>
                    </a:lnTo>
                    <a:lnTo>
                      <a:pt x="2" y="6"/>
                    </a:ln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7" name="Freeform 2176"/>
              <p:cNvSpPr>
                <a:spLocks/>
              </p:cNvSpPr>
              <p:nvPr/>
            </p:nvSpPr>
            <p:spPr bwMode="auto">
              <a:xfrm>
                <a:off x="2732" y="2693"/>
                <a:ext cx="10" cy="79"/>
              </a:xfrm>
              <a:custGeom>
                <a:avLst/>
                <a:gdLst>
                  <a:gd name="T0" fmla="*/ 21 w 21"/>
                  <a:gd name="T1" fmla="*/ 156 h 158"/>
                  <a:gd name="T2" fmla="*/ 18 w 21"/>
                  <a:gd name="T3" fmla="*/ 149 h 158"/>
                  <a:gd name="T4" fmla="*/ 18 w 21"/>
                  <a:gd name="T5" fmla="*/ 148 h 158"/>
                  <a:gd name="T6" fmla="*/ 15 w 21"/>
                  <a:gd name="T7" fmla="*/ 144 h 158"/>
                  <a:gd name="T8" fmla="*/ 14 w 21"/>
                  <a:gd name="T9" fmla="*/ 138 h 158"/>
                  <a:gd name="T10" fmla="*/ 10 w 21"/>
                  <a:gd name="T11" fmla="*/ 126 h 158"/>
                  <a:gd name="T12" fmla="*/ 8 w 21"/>
                  <a:gd name="T13" fmla="*/ 121 h 158"/>
                  <a:gd name="T14" fmla="*/ 7 w 21"/>
                  <a:gd name="T15" fmla="*/ 114 h 158"/>
                  <a:gd name="T16" fmla="*/ 6 w 21"/>
                  <a:gd name="T17" fmla="*/ 108 h 158"/>
                  <a:gd name="T18" fmla="*/ 5 w 21"/>
                  <a:gd name="T19" fmla="*/ 101 h 158"/>
                  <a:gd name="T20" fmla="*/ 4 w 21"/>
                  <a:gd name="T21" fmla="*/ 95 h 158"/>
                  <a:gd name="T22" fmla="*/ 4 w 21"/>
                  <a:gd name="T23" fmla="*/ 81 h 158"/>
                  <a:gd name="T24" fmla="*/ 3 w 21"/>
                  <a:gd name="T25" fmla="*/ 76 h 158"/>
                  <a:gd name="T26" fmla="*/ 4 w 21"/>
                  <a:gd name="T27" fmla="*/ 68 h 158"/>
                  <a:gd name="T28" fmla="*/ 4 w 21"/>
                  <a:gd name="T29" fmla="*/ 54 h 158"/>
                  <a:gd name="T30" fmla="*/ 5 w 21"/>
                  <a:gd name="T31" fmla="*/ 47 h 158"/>
                  <a:gd name="T32" fmla="*/ 6 w 21"/>
                  <a:gd name="T33" fmla="*/ 41 h 158"/>
                  <a:gd name="T34" fmla="*/ 7 w 21"/>
                  <a:gd name="T35" fmla="*/ 34 h 158"/>
                  <a:gd name="T36" fmla="*/ 10 w 21"/>
                  <a:gd name="T37" fmla="*/ 28 h 158"/>
                  <a:gd name="T38" fmla="*/ 11 w 21"/>
                  <a:gd name="T39" fmla="*/ 22 h 158"/>
                  <a:gd name="T40" fmla="*/ 18 w 21"/>
                  <a:gd name="T41" fmla="*/ 4 h 158"/>
                  <a:gd name="T42" fmla="*/ 20 w 21"/>
                  <a:gd name="T43" fmla="*/ 0 h 158"/>
                  <a:gd name="T44" fmla="*/ 19 w 21"/>
                  <a:gd name="T45" fmla="*/ 0 h 158"/>
                  <a:gd name="T46" fmla="*/ 18 w 21"/>
                  <a:gd name="T47" fmla="*/ 0 h 158"/>
                  <a:gd name="T48" fmla="*/ 15 w 21"/>
                  <a:gd name="T49" fmla="*/ 4 h 158"/>
                  <a:gd name="T50" fmla="*/ 8 w 21"/>
                  <a:gd name="T51" fmla="*/ 22 h 158"/>
                  <a:gd name="T52" fmla="*/ 7 w 21"/>
                  <a:gd name="T53" fmla="*/ 28 h 158"/>
                  <a:gd name="T54" fmla="*/ 5 w 21"/>
                  <a:gd name="T55" fmla="*/ 34 h 158"/>
                  <a:gd name="T56" fmla="*/ 4 w 21"/>
                  <a:gd name="T57" fmla="*/ 41 h 158"/>
                  <a:gd name="T58" fmla="*/ 3 w 21"/>
                  <a:gd name="T59" fmla="*/ 47 h 158"/>
                  <a:gd name="T60" fmla="*/ 2 w 21"/>
                  <a:gd name="T61" fmla="*/ 54 h 158"/>
                  <a:gd name="T62" fmla="*/ 2 w 21"/>
                  <a:gd name="T63" fmla="*/ 68 h 158"/>
                  <a:gd name="T64" fmla="*/ 0 w 21"/>
                  <a:gd name="T65" fmla="*/ 76 h 158"/>
                  <a:gd name="T66" fmla="*/ 2 w 21"/>
                  <a:gd name="T67" fmla="*/ 81 h 158"/>
                  <a:gd name="T68" fmla="*/ 2 w 21"/>
                  <a:gd name="T69" fmla="*/ 95 h 158"/>
                  <a:gd name="T70" fmla="*/ 3 w 21"/>
                  <a:gd name="T71" fmla="*/ 101 h 158"/>
                  <a:gd name="T72" fmla="*/ 4 w 21"/>
                  <a:gd name="T73" fmla="*/ 108 h 158"/>
                  <a:gd name="T74" fmla="*/ 5 w 21"/>
                  <a:gd name="T75" fmla="*/ 114 h 158"/>
                  <a:gd name="T76" fmla="*/ 6 w 21"/>
                  <a:gd name="T77" fmla="*/ 121 h 158"/>
                  <a:gd name="T78" fmla="*/ 7 w 21"/>
                  <a:gd name="T79" fmla="*/ 126 h 158"/>
                  <a:gd name="T80" fmla="*/ 12 w 21"/>
                  <a:gd name="T81" fmla="*/ 138 h 158"/>
                  <a:gd name="T82" fmla="*/ 13 w 21"/>
                  <a:gd name="T83" fmla="*/ 144 h 158"/>
                  <a:gd name="T84" fmla="*/ 15 w 21"/>
                  <a:gd name="T85" fmla="*/ 153 h 158"/>
                  <a:gd name="T86" fmla="*/ 19 w 21"/>
                  <a:gd name="T87" fmla="*/ 158 h 158"/>
                  <a:gd name="T88" fmla="*/ 20 w 21"/>
                  <a:gd name="T89" fmla="*/ 156 h 158"/>
                  <a:gd name="T90" fmla="*/ 21 w 21"/>
                  <a:gd name="T91" fmla="*/ 156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
                  <a:gd name="T139" fmla="*/ 0 h 158"/>
                  <a:gd name="T140" fmla="*/ 21 w 21"/>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 h="158">
                    <a:moveTo>
                      <a:pt x="21" y="156"/>
                    </a:moveTo>
                    <a:lnTo>
                      <a:pt x="18" y="149"/>
                    </a:lnTo>
                    <a:lnTo>
                      <a:pt x="18" y="148"/>
                    </a:lnTo>
                    <a:lnTo>
                      <a:pt x="15" y="144"/>
                    </a:lnTo>
                    <a:lnTo>
                      <a:pt x="14" y="138"/>
                    </a:lnTo>
                    <a:lnTo>
                      <a:pt x="10" y="126"/>
                    </a:lnTo>
                    <a:lnTo>
                      <a:pt x="8" y="121"/>
                    </a:lnTo>
                    <a:lnTo>
                      <a:pt x="7" y="114"/>
                    </a:lnTo>
                    <a:lnTo>
                      <a:pt x="6" y="108"/>
                    </a:lnTo>
                    <a:lnTo>
                      <a:pt x="5" y="101"/>
                    </a:lnTo>
                    <a:lnTo>
                      <a:pt x="4" y="95"/>
                    </a:lnTo>
                    <a:lnTo>
                      <a:pt x="4" y="81"/>
                    </a:lnTo>
                    <a:lnTo>
                      <a:pt x="3" y="76"/>
                    </a:lnTo>
                    <a:lnTo>
                      <a:pt x="4" y="68"/>
                    </a:lnTo>
                    <a:lnTo>
                      <a:pt x="4" y="54"/>
                    </a:lnTo>
                    <a:lnTo>
                      <a:pt x="5" y="47"/>
                    </a:lnTo>
                    <a:lnTo>
                      <a:pt x="6" y="41"/>
                    </a:lnTo>
                    <a:lnTo>
                      <a:pt x="7" y="34"/>
                    </a:lnTo>
                    <a:lnTo>
                      <a:pt x="10" y="28"/>
                    </a:lnTo>
                    <a:lnTo>
                      <a:pt x="11" y="22"/>
                    </a:lnTo>
                    <a:lnTo>
                      <a:pt x="18" y="4"/>
                    </a:lnTo>
                    <a:lnTo>
                      <a:pt x="20" y="0"/>
                    </a:lnTo>
                    <a:lnTo>
                      <a:pt x="19" y="0"/>
                    </a:lnTo>
                    <a:lnTo>
                      <a:pt x="18" y="0"/>
                    </a:lnTo>
                    <a:lnTo>
                      <a:pt x="15" y="4"/>
                    </a:lnTo>
                    <a:lnTo>
                      <a:pt x="8" y="22"/>
                    </a:lnTo>
                    <a:lnTo>
                      <a:pt x="7" y="28"/>
                    </a:lnTo>
                    <a:lnTo>
                      <a:pt x="5" y="34"/>
                    </a:lnTo>
                    <a:lnTo>
                      <a:pt x="4" y="41"/>
                    </a:lnTo>
                    <a:lnTo>
                      <a:pt x="3" y="47"/>
                    </a:lnTo>
                    <a:lnTo>
                      <a:pt x="2" y="54"/>
                    </a:lnTo>
                    <a:lnTo>
                      <a:pt x="2" y="68"/>
                    </a:lnTo>
                    <a:lnTo>
                      <a:pt x="0" y="76"/>
                    </a:lnTo>
                    <a:lnTo>
                      <a:pt x="2" y="81"/>
                    </a:lnTo>
                    <a:lnTo>
                      <a:pt x="2" y="95"/>
                    </a:lnTo>
                    <a:lnTo>
                      <a:pt x="3" y="101"/>
                    </a:lnTo>
                    <a:lnTo>
                      <a:pt x="4" y="108"/>
                    </a:lnTo>
                    <a:lnTo>
                      <a:pt x="5" y="114"/>
                    </a:lnTo>
                    <a:lnTo>
                      <a:pt x="6" y="121"/>
                    </a:lnTo>
                    <a:lnTo>
                      <a:pt x="7" y="126"/>
                    </a:lnTo>
                    <a:lnTo>
                      <a:pt x="12" y="138"/>
                    </a:lnTo>
                    <a:lnTo>
                      <a:pt x="13" y="144"/>
                    </a:lnTo>
                    <a:lnTo>
                      <a:pt x="15" y="153"/>
                    </a:lnTo>
                    <a:lnTo>
                      <a:pt x="19" y="158"/>
                    </a:lnTo>
                    <a:lnTo>
                      <a:pt x="20" y="156"/>
                    </a:lnTo>
                    <a:lnTo>
                      <a:pt x="21"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8" name="Freeform 2177"/>
              <p:cNvSpPr>
                <a:spLocks/>
              </p:cNvSpPr>
              <p:nvPr/>
            </p:nvSpPr>
            <p:spPr bwMode="auto">
              <a:xfrm>
                <a:off x="2740" y="2667"/>
                <a:ext cx="26" cy="26"/>
              </a:xfrm>
              <a:custGeom>
                <a:avLst/>
                <a:gdLst>
                  <a:gd name="T0" fmla="*/ 1 w 52"/>
                  <a:gd name="T1" fmla="*/ 51 h 52"/>
                  <a:gd name="T2" fmla="*/ 2 w 52"/>
                  <a:gd name="T3" fmla="*/ 52 h 52"/>
                  <a:gd name="T4" fmla="*/ 5 w 52"/>
                  <a:gd name="T5" fmla="*/ 46 h 52"/>
                  <a:gd name="T6" fmla="*/ 9 w 52"/>
                  <a:gd name="T7" fmla="*/ 41 h 52"/>
                  <a:gd name="T8" fmla="*/ 12 w 52"/>
                  <a:gd name="T9" fmla="*/ 36 h 52"/>
                  <a:gd name="T10" fmla="*/ 17 w 52"/>
                  <a:gd name="T11" fmla="*/ 31 h 52"/>
                  <a:gd name="T12" fmla="*/ 20 w 52"/>
                  <a:gd name="T13" fmla="*/ 26 h 52"/>
                  <a:gd name="T14" fmla="*/ 25 w 52"/>
                  <a:gd name="T15" fmla="*/ 23 h 52"/>
                  <a:gd name="T16" fmla="*/ 28 w 52"/>
                  <a:gd name="T17" fmla="*/ 18 h 52"/>
                  <a:gd name="T18" fmla="*/ 38 w 52"/>
                  <a:gd name="T19" fmla="*/ 11 h 52"/>
                  <a:gd name="T20" fmla="*/ 43 w 52"/>
                  <a:gd name="T21" fmla="*/ 8 h 52"/>
                  <a:gd name="T22" fmla="*/ 50 w 52"/>
                  <a:gd name="T23" fmla="*/ 3 h 52"/>
                  <a:gd name="T24" fmla="*/ 52 w 52"/>
                  <a:gd name="T25" fmla="*/ 2 h 52"/>
                  <a:gd name="T26" fmla="*/ 52 w 52"/>
                  <a:gd name="T27" fmla="*/ 1 h 52"/>
                  <a:gd name="T28" fmla="*/ 52 w 52"/>
                  <a:gd name="T29" fmla="*/ 0 h 52"/>
                  <a:gd name="T30" fmla="*/ 43 w 52"/>
                  <a:gd name="T31" fmla="*/ 3 h 52"/>
                  <a:gd name="T32" fmla="*/ 41 w 52"/>
                  <a:gd name="T33" fmla="*/ 6 h 52"/>
                  <a:gd name="T34" fmla="*/ 35 w 52"/>
                  <a:gd name="T35" fmla="*/ 9 h 52"/>
                  <a:gd name="T36" fmla="*/ 26 w 52"/>
                  <a:gd name="T37" fmla="*/ 16 h 52"/>
                  <a:gd name="T38" fmla="*/ 23 w 52"/>
                  <a:gd name="T39" fmla="*/ 21 h 52"/>
                  <a:gd name="T40" fmla="*/ 18 w 52"/>
                  <a:gd name="T41" fmla="*/ 24 h 52"/>
                  <a:gd name="T42" fmla="*/ 15 w 52"/>
                  <a:gd name="T43" fmla="*/ 29 h 52"/>
                  <a:gd name="T44" fmla="*/ 10 w 52"/>
                  <a:gd name="T45" fmla="*/ 33 h 52"/>
                  <a:gd name="T46" fmla="*/ 7 w 52"/>
                  <a:gd name="T47" fmla="*/ 39 h 52"/>
                  <a:gd name="T48" fmla="*/ 3 w 52"/>
                  <a:gd name="T49" fmla="*/ 44 h 52"/>
                  <a:gd name="T50" fmla="*/ 3 w 52"/>
                  <a:gd name="T51" fmla="*/ 44 h 52"/>
                  <a:gd name="T52" fmla="*/ 0 w 52"/>
                  <a:gd name="T53" fmla="*/ 51 h 52"/>
                  <a:gd name="T54" fmla="*/ 1 w 52"/>
                  <a:gd name="T55" fmla="*/ 51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2"/>
                  <a:gd name="T85" fmla="*/ 0 h 52"/>
                  <a:gd name="T86" fmla="*/ 52 w 52"/>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2" h="52">
                    <a:moveTo>
                      <a:pt x="1" y="51"/>
                    </a:moveTo>
                    <a:lnTo>
                      <a:pt x="2" y="52"/>
                    </a:lnTo>
                    <a:lnTo>
                      <a:pt x="5" y="46"/>
                    </a:lnTo>
                    <a:lnTo>
                      <a:pt x="9" y="41"/>
                    </a:lnTo>
                    <a:lnTo>
                      <a:pt x="12" y="36"/>
                    </a:lnTo>
                    <a:lnTo>
                      <a:pt x="17" y="31"/>
                    </a:lnTo>
                    <a:lnTo>
                      <a:pt x="20" y="26"/>
                    </a:lnTo>
                    <a:lnTo>
                      <a:pt x="25" y="23"/>
                    </a:lnTo>
                    <a:lnTo>
                      <a:pt x="28" y="18"/>
                    </a:lnTo>
                    <a:lnTo>
                      <a:pt x="38" y="11"/>
                    </a:lnTo>
                    <a:lnTo>
                      <a:pt x="43" y="8"/>
                    </a:lnTo>
                    <a:lnTo>
                      <a:pt x="50" y="3"/>
                    </a:lnTo>
                    <a:lnTo>
                      <a:pt x="52" y="2"/>
                    </a:lnTo>
                    <a:lnTo>
                      <a:pt x="52" y="1"/>
                    </a:lnTo>
                    <a:lnTo>
                      <a:pt x="52" y="0"/>
                    </a:lnTo>
                    <a:lnTo>
                      <a:pt x="43" y="3"/>
                    </a:lnTo>
                    <a:lnTo>
                      <a:pt x="41" y="6"/>
                    </a:lnTo>
                    <a:lnTo>
                      <a:pt x="35" y="9"/>
                    </a:lnTo>
                    <a:lnTo>
                      <a:pt x="26" y="16"/>
                    </a:lnTo>
                    <a:lnTo>
                      <a:pt x="23" y="21"/>
                    </a:lnTo>
                    <a:lnTo>
                      <a:pt x="18" y="24"/>
                    </a:lnTo>
                    <a:lnTo>
                      <a:pt x="15" y="29"/>
                    </a:lnTo>
                    <a:lnTo>
                      <a:pt x="10" y="33"/>
                    </a:lnTo>
                    <a:lnTo>
                      <a:pt x="7" y="39"/>
                    </a:lnTo>
                    <a:lnTo>
                      <a:pt x="3" y="44"/>
                    </a:lnTo>
                    <a:lnTo>
                      <a:pt x="0" y="51"/>
                    </a:lnTo>
                    <a:lnTo>
                      <a:pt x="1"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89" name="Freeform 2178"/>
              <p:cNvSpPr>
                <a:spLocks/>
              </p:cNvSpPr>
              <p:nvPr/>
            </p:nvSpPr>
            <p:spPr bwMode="auto">
              <a:xfrm>
                <a:off x="2766" y="2659"/>
                <a:ext cx="54" cy="10"/>
              </a:xfrm>
              <a:custGeom>
                <a:avLst/>
                <a:gdLst>
                  <a:gd name="T0" fmla="*/ 2 w 109"/>
                  <a:gd name="T1" fmla="*/ 19 h 19"/>
                  <a:gd name="T2" fmla="*/ 8 w 109"/>
                  <a:gd name="T3" fmla="*/ 16 h 19"/>
                  <a:gd name="T4" fmla="*/ 10 w 109"/>
                  <a:gd name="T5" fmla="*/ 15 h 19"/>
                  <a:gd name="T6" fmla="*/ 25 w 109"/>
                  <a:gd name="T7" fmla="*/ 9 h 19"/>
                  <a:gd name="T8" fmla="*/ 30 w 109"/>
                  <a:gd name="T9" fmla="*/ 8 h 19"/>
                  <a:gd name="T10" fmla="*/ 36 w 109"/>
                  <a:gd name="T11" fmla="*/ 5 h 19"/>
                  <a:gd name="T12" fmla="*/ 42 w 109"/>
                  <a:gd name="T13" fmla="*/ 4 h 19"/>
                  <a:gd name="T14" fmla="*/ 49 w 109"/>
                  <a:gd name="T15" fmla="*/ 3 h 19"/>
                  <a:gd name="T16" fmla="*/ 55 w 109"/>
                  <a:gd name="T17" fmla="*/ 2 h 19"/>
                  <a:gd name="T18" fmla="*/ 88 w 109"/>
                  <a:gd name="T19" fmla="*/ 2 h 19"/>
                  <a:gd name="T20" fmla="*/ 109 w 109"/>
                  <a:gd name="T21" fmla="*/ 5 h 19"/>
                  <a:gd name="T22" fmla="*/ 109 w 109"/>
                  <a:gd name="T23" fmla="*/ 3 h 19"/>
                  <a:gd name="T24" fmla="*/ 88 w 109"/>
                  <a:gd name="T25" fmla="*/ 0 h 19"/>
                  <a:gd name="T26" fmla="*/ 55 w 109"/>
                  <a:gd name="T27" fmla="*/ 0 h 19"/>
                  <a:gd name="T28" fmla="*/ 49 w 109"/>
                  <a:gd name="T29" fmla="*/ 1 h 19"/>
                  <a:gd name="T30" fmla="*/ 42 w 109"/>
                  <a:gd name="T31" fmla="*/ 2 h 19"/>
                  <a:gd name="T32" fmla="*/ 36 w 109"/>
                  <a:gd name="T33" fmla="*/ 3 h 19"/>
                  <a:gd name="T34" fmla="*/ 30 w 109"/>
                  <a:gd name="T35" fmla="*/ 5 h 19"/>
                  <a:gd name="T36" fmla="*/ 25 w 109"/>
                  <a:gd name="T37" fmla="*/ 7 h 19"/>
                  <a:gd name="T38" fmla="*/ 4 w 109"/>
                  <a:gd name="T39" fmla="*/ 15 h 19"/>
                  <a:gd name="T40" fmla="*/ 0 w 109"/>
                  <a:gd name="T41" fmla="*/ 17 h 19"/>
                  <a:gd name="T42" fmla="*/ 2 w 109"/>
                  <a:gd name="T43" fmla="*/ 18 h 19"/>
                  <a:gd name="T44" fmla="*/ 2 w 109"/>
                  <a:gd name="T45" fmla="*/ 19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9"/>
                  <a:gd name="T70" fmla="*/ 0 h 19"/>
                  <a:gd name="T71" fmla="*/ 109 w 109"/>
                  <a:gd name="T72" fmla="*/ 19 h 1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9" h="19">
                    <a:moveTo>
                      <a:pt x="2" y="19"/>
                    </a:moveTo>
                    <a:lnTo>
                      <a:pt x="8" y="16"/>
                    </a:lnTo>
                    <a:lnTo>
                      <a:pt x="10" y="15"/>
                    </a:lnTo>
                    <a:lnTo>
                      <a:pt x="25" y="9"/>
                    </a:lnTo>
                    <a:lnTo>
                      <a:pt x="30" y="8"/>
                    </a:lnTo>
                    <a:lnTo>
                      <a:pt x="36" y="5"/>
                    </a:lnTo>
                    <a:lnTo>
                      <a:pt x="42" y="4"/>
                    </a:lnTo>
                    <a:lnTo>
                      <a:pt x="49" y="3"/>
                    </a:lnTo>
                    <a:lnTo>
                      <a:pt x="55" y="2"/>
                    </a:lnTo>
                    <a:lnTo>
                      <a:pt x="88" y="2"/>
                    </a:lnTo>
                    <a:lnTo>
                      <a:pt x="109" y="5"/>
                    </a:lnTo>
                    <a:lnTo>
                      <a:pt x="109" y="3"/>
                    </a:lnTo>
                    <a:lnTo>
                      <a:pt x="88" y="0"/>
                    </a:lnTo>
                    <a:lnTo>
                      <a:pt x="55" y="0"/>
                    </a:lnTo>
                    <a:lnTo>
                      <a:pt x="49" y="1"/>
                    </a:lnTo>
                    <a:lnTo>
                      <a:pt x="42" y="2"/>
                    </a:lnTo>
                    <a:lnTo>
                      <a:pt x="36" y="3"/>
                    </a:lnTo>
                    <a:lnTo>
                      <a:pt x="30" y="5"/>
                    </a:lnTo>
                    <a:lnTo>
                      <a:pt x="25" y="7"/>
                    </a:lnTo>
                    <a:lnTo>
                      <a:pt x="4" y="15"/>
                    </a:lnTo>
                    <a:lnTo>
                      <a:pt x="0" y="17"/>
                    </a:lnTo>
                    <a:lnTo>
                      <a:pt x="2" y="18"/>
                    </a:lnTo>
                    <a:lnTo>
                      <a:pt x="2"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0" name="Freeform 2179"/>
              <p:cNvSpPr>
                <a:spLocks/>
              </p:cNvSpPr>
              <p:nvPr/>
            </p:nvSpPr>
            <p:spPr bwMode="auto">
              <a:xfrm>
                <a:off x="2820" y="2661"/>
                <a:ext cx="41" cy="45"/>
              </a:xfrm>
              <a:custGeom>
                <a:avLst/>
                <a:gdLst>
                  <a:gd name="T0" fmla="*/ 0 w 83"/>
                  <a:gd name="T1" fmla="*/ 2 h 90"/>
                  <a:gd name="T2" fmla="*/ 5 w 83"/>
                  <a:gd name="T3" fmla="*/ 4 h 90"/>
                  <a:gd name="T4" fmla="*/ 12 w 83"/>
                  <a:gd name="T5" fmla="*/ 6 h 90"/>
                  <a:gd name="T6" fmla="*/ 22 w 83"/>
                  <a:gd name="T7" fmla="*/ 11 h 90"/>
                  <a:gd name="T8" fmla="*/ 26 w 83"/>
                  <a:gd name="T9" fmla="*/ 14 h 90"/>
                  <a:gd name="T10" fmla="*/ 33 w 83"/>
                  <a:gd name="T11" fmla="*/ 16 h 90"/>
                  <a:gd name="T12" fmla="*/ 38 w 83"/>
                  <a:gd name="T13" fmla="*/ 21 h 90"/>
                  <a:gd name="T14" fmla="*/ 43 w 83"/>
                  <a:gd name="T15" fmla="*/ 24 h 90"/>
                  <a:gd name="T16" fmla="*/ 48 w 83"/>
                  <a:gd name="T17" fmla="*/ 28 h 90"/>
                  <a:gd name="T18" fmla="*/ 53 w 83"/>
                  <a:gd name="T19" fmla="*/ 32 h 90"/>
                  <a:gd name="T20" fmla="*/ 56 w 83"/>
                  <a:gd name="T21" fmla="*/ 37 h 90"/>
                  <a:gd name="T22" fmla="*/ 61 w 83"/>
                  <a:gd name="T23" fmla="*/ 42 h 90"/>
                  <a:gd name="T24" fmla="*/ 68 w 83"/>
                  <a:gd name="T25" fmla="*/ 51 h 90"/>
                  <a:gd name="T26" fmla="*/ 72 w 83"/>
                  <a:gd name="T27" fmla="*/ 58 h 90"/>
                  <a:gd name="T28" fmla="*/ 77 w 83"/>
                  <a:gd name="T29" fmla="*/ 69 h 90"/>
                  <a:gd name="T30" fmla="*/ 79 w 83"/>
                  <a:gd name="T31" fmla="*/ 74 h 90"/>
                  <a:gd name="T32" fmla="*/ 80 w 83"/>
                  <a:gd name="T33" fmla="*/ 80 h 90"/>
                  <a:gd name="T34" fmla="*/ 42 w 83"/>
                  <a:gd name="T35" fmla="*/ 88 h 90"/>
                  <a:gd name="T36" fmla="*/ 42 w 83"/>
                  <a:gd name="T37" fmla="*/ 90 h 90"/>
                  <a:gd name="T38" fmla="*/ 83 w 83"/>
                  <a:gd name="T39" fmla="*/ 80 h 90"/>
                  <a:gd name="T40" fmla="*/ 81 w 83"/>
                  <a:gd name="T41" fmla="*/ 72 h 90"/>
                  <a:gd name="T42" fmla="*/ 77 w 83"/>
                  <a:gd name="T43" fmla="*/ 64 h 90"/>
                  <a:gd name="T44" fmla="*/ 72 w 83"/>
                  <a:gd name="T45" fmla="*/ 52 h 90"/>
                  <a:gd name="T46" fmla="*/ 70 w 83"/>
                  <a:gd name="T47" fmla="*/ 49 h 90"/>
                  <a:gd name="T48" fmla="*/ 63 w 83"/>
                  <a:gd name="T49" fmla="*/ 39 h 90"/>
                  <a:gd name="T50" fmla="*/ 58 w 83"/>
                  <a:gd name="T51" fmla="*/ 35 h 90"/>
                  <a:gd name="T52" fmla="*/ 55 w 83"/>
                  <a:gd name="T53" fmla="*/ 30 h 90"/>
                  <a:gd name="T54" fmla="*/ 50 w 83"/>
                  <a:gd name="T55" fmla="*/ 25 h 90"/>
                  <a:gd name="T56" fmla="*/ 46 w 83"/>
                  <a:gd name="T57" fmla="*/ 22 h 90"/>
                  <a:gd name="T58" fmla="*/ 40 w 83"/>
                  <a:gd name="T59" fmla="*/ 19 h 90"/>
                  <a:gd name="T60" fmla="*/ 35 w 83"/>
                  <a:gd name="T61" fmla="*/ 14 h 90"/>
                  <a:gd name="T62" fmla="*/ 31 w 83"/>
                  <a:gd name="T63" fmla="*/ 12 h 90"/>
                  <a:gd name="T64" fmla="*/ 26 w 83"/>
                  <a:gd name="T65" fmla="*/ 8 h 90"/>
                  <a:gd name="T66" fmla="*/ 12 w 83"/>
                  <a:gd name="T67" fmla="*/ 4 h 90"/>
                  <a:gd name="T68" fmla="*/ 5 w 83"/>
                  <a:gd name="T69" fmla="*/ 1 h 90"/>
                  <a:gd name="T70" fmla="*/ 0 w 83"/>
                  <a:gd name="T71" fmla="*/ 0 h 90"/>
                  <a:gd name="T72" fmla="*/ 0 w 83"/>
                  <a:gd name="T73" fmla="*/ 2 h 9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3"/>
                  <a:gd name="T112" fmla="*/ 0 h 90"/>
                  <a:gd name="T113" fmla="*/ 83 w 83"/>
                  <a:gd name="T114" fmla="*/ 90 h 9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3" h="90">
                    <a:moveTo>
                      <a:pt x="0" y="2"/>
                    </a:moveTo>
                    <a:lnTo>
                      <a:pt x="5" y="4"/>
                    </a:lnTo>
                    <a:lnTo>
                      <a:pt x="12" y="6"/>
                    </a:lnTo>
                    <a:lnTo>
                      <a:pt x="22" y="11"/>
                    </a:lnTo>
                    <a:lnTo>
                      <a:pt x="26" y="14"/>
                    </a:lnTo>
                    <a:lnTo>
                      <a:pt x="33" y="16"/>
                    </a:lnTo>
                    <a:lnTo>
                      <a:pt x="38" y="21"/>
                    </a:lnTo>
                    <a:lnTo>
                      <a:pt x="43" y="24"/>
                    </a:lnTo>
                    <a:lnTo>
                      <a:pt x="48" y="28"/>
                    </a:lnTo>
                    <a:lnTo>
                      <a:pt x="53" y="32"/>
                    </a:lnTo>
                    <a:lnTo>
                      <a:pt x="56" y="37"/>
                    </a:lnTo>
                    <a:lnTo>
                      <a:pt x="61" y="42"/>
                    </a:lnTo>
                    <a:lnTo>
                      <a:pt x="68" y="51"/>
                    </a:lnTo>
                    <a:lnTo>
                      <a:pt x="72" y="58"/>
                    </a:lnTo>
                    <a:lnTo>
                      <a:pt x="77" y="69"/>
                    </a:lnTo>
                    <a:lnTo>
                      <a:pt x="79" y="74"/>
                    </a:lnTo>
                    <a:lnTo>
                      <a:pt x="80" y="80"/>
                    </a:lnTo>
                    <a:lnTo>
                      <a:pt x="42" y="88"/>
                    </a:lnTo>
                    <a:lnTo>
                      <a:pt x="42" y="90"/>
                    </a:lnTo>
                    <a:lnTo>
                      <a:pt x="83" y="80"/>
                    </a:lnTo>
                    <a:lnTo>
                      <a:pt x="81" y="72"/>
                    </a:lnTo>
                    <a:lnTo>
                      <a:pt x="77" y="64"/>
                    </a:lnTo>
                    <a:lnTo>
                      <a:pt x="72" y="52"/>
                    </a:lnTo>
                    <a:lnTo>
                      <a:pt x="70" y="49"/>
                    </a:lnTo>
                    <a:lnTo>
                      <a:pt x="63" y="39"/>
                    </a:lnTo>
                    <a:lnTo>
                      <a:pt x="58" y="35"/>
                    </a:lnTo>
                    <a:lnTo>
                      <a:pt x="55" y="30"/>
                    </a:lnTo>
                    <a:lnTo>
                      <a:pt x="50" y="25"/>
                    </a:lnTo>
                    <a:lnTo>
                      <a:pt x="46" y="22"/>
                    </a:lnTo>
                    <a:lnTo>
                      <a:pt x="40" y="19"/>
                    </a:lnTo>
                    <a:lnTo>
                      <a:pt x="35" y="14"/>
                    </a:lnTo>
                    <a:lnTo>
                      <a:pt x="31" y="12"/>
                    </a:lnTo>
                    <a:lnTo>
                      <a:pt x="26" y="8"/>
                    </a:lnTo>
                    <a:lnTo>
                      <a:pt x="12" y="4"/>
                    </a:lnTo>
                    <a:lnTo>
                      <a:pt x="5" y="1"/>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1" name="Freeform 2180"/>
              <p:cNvSpPr>
                <a:spLocks/>
              </p:cNvSpPr>
              <p:nvPr/>
            </p:nvSpPr>
            <p:spPr bwMode="auto">
              <a:xfrm>
                <a:off x="2823" y="2680"/>
                <a:ext cx="18" cy="26"/>
              </a:xfrm>
              <a:custGeom>
                <a:avLst/>
                <a:gdLst>
                  <a:gd name="T0" fmla="*/ 37 w 37"/>
                  <a:gd name="T1" fmla="*/ 50 h 52"/>
                  <a:gd name="T2" fmla="*/ 37 w 37"/>
                  <a:gd name="T3" fmla="*/ 45 h 52"/>
                  <a:gd name="T4" fmla="*/ 33 w 37"/>
                  <a:gd name="T5" fmla="*/ 36 h 52"/>
                  <a:gd name="T6" fmla="*/ 32 w 37"/>
                  <a:gd name="T7" fmla="*/ 30 h 52"/>
                  <a:gd name="T8" fmla="*/ 29 w 37"/>
                  <a:gd name="T9" fmla="*/ 27 h 52"/>
                  <a:gd name="T10" fmla="*/ 26 w 37"/>
                  <a:gd name="T11" fmla="*/ 22 h 52"/>
                  <a:gd name="T12" fmla="*/ 21 w 37"/>
                  <a:gd name="T13" fmla="*/ 15 h 52"/>
                  <a:gd name="T14" fmla="*/ 15 w 37"/>
                  <a:gd name="T15" fmla="*/ 9 h 52"/>
                  <a:gd name="T16" fmla="*/ 9 w 37"/>
                  <a:gd name="T17" fmla="*/ 5 h 52"/>
                  <a:gd name="T18" fmla="*/ 6 w 37"/>
                  <a:gd name="T19" fmla="*/ 2 h 52"/>
                  <a:gd name="T20" fmla="*/ 3 w 37"/>
                  <a:gd name="T21" fmla="*/ 0 h 52"/>
                  <a:gd name="T22" fmla="*/ 2 w 37"/>
                  <a:gd name="T23" fmla="*/ 1 h 52"/>
                  <a:gd name="T24" fmla="*/ 0 w 37"/>
                  <a:gd name="T25" fmla="*/ 2 h 52"/>
                  <a:gd name="T26" fmla="*/ 4 w 37"/>
                  <a:gd name="T27" fmla="*/ 5 h 52"/>
                  <a:gd name="T28" fmla="*/ 6 w 37"/>
                  <a:gd name="T29" fmla="*/ 7 h 52"/>
                  <a:gd name="T30" fmla="*/ 13 w 37"/>
                  <a:gd name="T31" fmla="*/ 12 h 52"/>
                  <a:gd name="T32" fmla="*/ 19 w 37"/>
                  <a:gd name="T33" fmla="*/ 17 h 52"/>
                  <a:gd name="T34" fmla="*/ 23 w 37"/>
                  <a:gd name="T35" fmla="*/ 24 h 52"/>
                  <a:gd name="T36" fmla="*/ 27 w 37"/>
                  <a:gd name="T37" fmla="*/ 29 h 52"/>
                  <a:gd name="T38" fmla="*/ 29 w 37"/>
                  <a:gd name="T39" fmla="*/ 32 h 52"/>
                  <a:gd name="T40" fmla="*/ 30 w 37"/>
                  <a:gd name="T41" fmla="*/ 36 h 52"/>
                  <a:gd name="T42" fmla="*/ 35 w 37"/>
                  <a:gd name="T43" fmla="*/ 45 h 52"/>
                  <a:gd name="T44" fmla="*/ 37 w 37"/>
                  <a:gd name="T45" fmla="*/ 52 h 52"/>
                  <a:gd name="T46" fmla="*/ 37 w 37"/>
                  <a:gd name="T47" fmla="*/ 50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7"/>
                  <a:gd name="T73" fmla="*/ 0 h 52"/>
                  <a:gd name="T74" fmla="*/ 37 w 37"/>
                  <a:gd name="T75" fmla="*/ 52 h 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7" h="52">
                    <a:moveTo>
                      <a:pt x="37" y="50"/>
                    </a:moveTo>
                    <a:lnTo>
                      <a:pt x="37" y="45"/>
                    </a:lnTo>
                    <a:lnTo>
                      <a:pt x="33" y="36"/>
                    </a:lnTo>
                    <a:lnTo>
                      <a:pt x="32" y="30"/>
                    </a:lnTo>
                    <a:lnTo>
                      <a:pt x="29" y="27"/>
                    </a:lnTo>
                    <a:lnTo>
                      <a:pt x="26" y="22"/>
                    </a:lnTo>
                    <a:lnTo>
                      <a:pt x="21" y="15"/>
                    </a:lnTo>
                    <a:lnTo>
                      <a:pt x="15" y="9"/>
                    </a:lnTo>
                    <a:lnTo>
                      <a:pt x="9" y="5"/>
                    </a:lnTo>
                    <a:lnTo>
                      <a:pt x="6" y="2"/>
                    </a:lnTo>
                    <a:lnTo>
                      <a:pt x="3" y="0"/>
                    </a:lnTo>
                    <a:lnTo>
                      <a:pt x="2" y="1"/>
                    </a:lnTo>
                    <a:lnTo>
                      <a:pt x="0" y="2"/>
                    </a:lnTo>
                    <a:lnTo>
                      <a:pt x="4" y="5"/>
                    </a:lnTo>
                    <a:lnTo>
                      <a:pt x="6" y="7"/>
                    </a:lnTo>
                    <a:lnTo>
                      <a:pt x="13" y="12"/>
                    </a:lnTo>
                    <a:lnTo>
                      <a:pt x="19" y="17"/>
                    </a:lnTo>
                    <a:lnTo>
                      <a:pt x="23" y="24"/>
                    </a:lnTo>
                    <a:lnTo>
                      <a:pt x="27" y="29"/>
                    </a:lnTo>
                    <a:lnTo>
                      <a:pt x="29" y="32"/>
                    </a:lnTo>
                    <a:lnTo>
                      <a:pt x="30" y="36"/>
                    </a:lnTo>
                    <a:lnTo>
                      <a:pt x="35" y="45"/>
                    </a:lnTo>
                    <a:lnTo>
                      <a:pt x="37" y="52"/>
                    </a:lnTo>
                    <a:lnTo>
                      <a:pt x="37"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2" name="Freeform 2181"/>
              <p:cNvSpPr>
                <a:spLocks/>
              </p:cNvSpPr>
              <p:nvPr/>
            </p:nvSpPr>
            <p:spPr bwMode="auto">
              <a:xfrm>
                <a:off x="2809" y="2675"/>
                <a:ext cx="17" cy="6"/>
              </a:xfrm>
              <a:custGeom>
                <a:avLst/>
                <a:gdLst>
                  <a:gd name="T0" fmla="*/ 30 w 33"/>
                  <a:gd name="T1" fmla="*/ 9 h 11"/>
                  <a:gd name="T2" fmla="*/ 33 w 33"/>
                  <a:gd name="T3" fmla="*/ 11 h 11"/>
                  <a:gd name="T4" fmla="*/ 24 w 33"/>
                  <a:gd name="T5" fmla="*/ 7 h 11"/>
                  <a:gd name="T6" fmla="*/ 17 w 33"/>
                  <a:gd name="T7" fmla="*/ 5 h 11"/>
                  <a:gd name="T8" fmla="*/ 10 w 33"/>
                  <a:gd name="T9" fmla="*/ 1 h 11"/>
                  <a:gd name="T10" fmla="*/ 6 w 33"/>
                  <a:gd name="T11" fmla="*/ 1 h 11"/>
                  <a:gd name="T12" fmla="*/ 0 w 33"/>
                  <a:gd name="T13" fmla="*/ 0 h 11"/>
                  <a:gd name="T14" fmla="*/ 0 w 33"/>
                  <a:gd name="T15" fmla="*/ 1 h 11"/>
                  <a:gd name="T16" fmla="*/ 0 w 33"/>
                  <a:gd name="T17" fmla="*/ 2 h 11"/>
                  <a:gd name="T18" fmla="*/ 14 w 33"/>
                  <a:gd name="T19" fmla="*/ 6 h 11"/>
                  <a:gd name="T20" fmla="*/ 15 w 33"/>
                  <a:gd name="T21" fmla="*/ 6 h 11"/>
                  <a:gd name="T22" fmla="*/ 17 w 33"/>
                  <a:gd name="T23" fmla="*/ 7 h 11"/>
                  <a:gd name="T24" fmla="*/ 24 w 33"/>
                  <a:gd name="T25" fmla="*/ 9 h 11"/>
                  <a:gd name="T26" fmla="*/ 29 w 33"/>
                  <a:gd name="T27" fmla="*/ 11 h 11"/>
                  <a:gd name="T28" fmla="*/ 29 w 33"/>
                  <a:gd name="T29" fmla="*/ 10 h 11"/>
                  <a:gd name="T30" fmla="*/ 30 w 33"/>
                  <a:gd name="T31" fmla="*/ 9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11"/>
                  <a:gd name="T50" fmla="*/ 33 w 33"/>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11">
                    <a:moveTo>
                      <a:pt x="30" y="9"/>
                    </a:moveTo>
                    <a:lnTo>
                      <a:pt x="33" y="11"/>
                    </a:lnTo>
                    <a:lnTo>
                      <a:pt x="24" y="7"/>
                    </a:lnTo>
                    <a:lnTo>
                      <a:pt x="17" y="5"/>
                    </a:lnTo>
                    <a:lnTo>
                      <a:pt x="10" y="1"/>
                    </a:lnTo>
                    <a:lnTo>
                      <a:pt x="6" y="1"/>
                    </a:lnTo>
                    <a:lnTo>
                      <a:pt x="0" y="0"/>
                    </a:lnTo>
                    <a:lnTo>
                      <a:pt x="0" y="1"/>
                    </a:lnTo>
                    <a:lnTo>
                      <a:pt x="0" y="2"/>
                    </a:lnTo>
                    <a:lnTo>
                      <a:pt x="14" y="6"/>
                    </a:lnTo>
                    <a:lnTo>
                      <a:pt x="15" y="6"/>
                    </a:lnTo>
                    <a:lnTo>
                      <a:pt x="17" y="7"/>
                    </a:lnTo>
                    <a:lnTo>
                      <a:pt x="24" y="9"/>
                    </a:lnTo>
                    <a:lnTo>
                      <a:pt x="29" y="11"/>
                    </a:lnTo>
                    <a:lnTo>
                      <a:pt x="29" y="10"/>
                    </a:lnTo>
                    <a:lnTo>
                      <a:pt x="3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3" name="Freeform 2182"/>
              <p:cNvSpPr>
                <a:spLocks/>
              </p:cNvSpPr>
              <p:nvPr/>
            </p:nvSpPr>
            <p:spPr bwMode="auto">
              <a:xfrm>
                <a:off x="2794" y="2674"/>
                <a:ext cx="15" cy="3"/>
              </a:xfrm>
              <a:custGeom>
                <a:avLst/>
                <a:gdLst>
                  <a:gd name="T0" fmla="*/ 30 w 30"/>
                  <a:gd name="T1" fmla="*/ 1 h 4"/>
                  <a:gd name="T2" fmla="*/ 25 w 30"/>
                  <a:gd name="T3" fmla="*/ 0 h 4"/>
                  <a:gd name="T4" fmla="*/ 0 w 30"/>
                  <a:gd name="T5" fmla="*/ 0 h 4"/>
                  <a:gd name="T6" fmla="*/ 0 w 30"/>
                  <a:gd name="T7" fmla="*/ 2 h 4"/>
                  <a:gd name="T8" fmla="*/ 0 w 30"/>
                  <a:gd name="T9" fmla="*/ 4 h 4"/>
                  <a:gd name="T10" fmla="*/ 30 w 30"/>
                  <a:gd name="T11" fmla="*/ 4 h 4"/>
                  <a:gd name="T12" fmla="*/ 30 w 30"/>
                  <a:gd name="T13" fmla="*/ 2 h 4"/>
                  <a:gd name="T14" fmla="*/ 30 w 30"/>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4"/>
                  <a:gd name="T26" fmla="*/ 30 w 3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4">
                    <a:moveTo>
                      <a:pt x="30" y="1"/>
                    </a:moveTo>
                    <a:lnTo>
                      <a:pt x="25" y="0"/>
                    </a:lnTo>
                    <a:lnTo>
                      <a:pt x="0" y="0"/>
                    </a:lnTo>
                    <a:lnTo>
                      <a:pt x="0" y="2"/>
                    </a:lnTo>
                    <a:lnTo>
                      <a:pt x="0" y="4"/>
                    </a:lnTo>
                    <a:lnTo>
                      <a:pt x="30" y="4"/>
                    </a:lnTo>
                    <a:lnTo>
                      <a:pt x="30" y="2"/>
                    </a:lnTo>
                    <a:lnTo>
                      <a:pt x="3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4" name="Freeform 2183"/>
              <p:cNvSpPr>
                <a:spLocks/>
              </p:cNvSpPr>
              <p:nvPr/>
            </p:nvSpPr>
            <p:spPr bwMode="auto">
              <a:xfrm>
                <a:off x="2777" y="2674"/>
                <a:ext cx="20" cy="7"/>
              </a:xfrm>
              <a:custGeom>
                <a:avLst/>
                <a:gdLst>
                  <a:gd name="T0" fmla="*/ 34 w 40"/>
                  <a:gd name="T1" fmla="*/ 0 h 14"/>
                  <a:gd name="T2" fmla="*/ 40 w 40"/>
                  <a:gd name="T3" fmla="*/ 0 h 14"/>
                  <a:gd name="T4" fmla="*/ 28 w 40"/>
                  <a:gd name="T5" fmla="*/ 2 h 14"/>
                  <a:gd name="T6" fmla="*/ 14 w 40"/>
                  <a:gd name="T7" fmla="*/ 6 h 14"/>
                  <a:gd name="T8" fmla="*/ 10 w 40"/>
                  <a:gd name="T9" fmla="*/ 8 h 14"/>
                  <a:gd name="T10" fmla="*/ 5 w 40"/>
                  <a:gd name="T11" fmla="*/ 9 h 14"/>
                  <a:gd name="T12" fmla="*/ 0 w 40"/>
                  <a:gd name="T13" fmla="*/ 11 h 14"/>
                  <a:gd name="T14" fmla="*/ 0 w 40"/>
                  <a:gd name="T15" fmla="*/ 12 h 14"/>
                  <a:gd name="T16" fmla="*/ 0 w 40"/>
                  <a:gd name="T17" fmla="*/ 14 h 14"/>
                  <a:gd name="T18" fmla="*/ 5 w 40"/>
                  <a:gd name="T19" fmla="*/ 11 h 14"/>
                  <a:gd name="T20" fmla="*/ 10 w 40"/>
                  <a:gd name="T21" fmla="*/ 10 h 14"/>
                  <a:gd name="T22" fmla="*/ 14 w 40"/>
                  <a:gd name="T23" fmla="*/ 8 h 14"/>
                  <a:gd name="T24" fmla="*/ 28 w 40"/>
                  <a:gd name="T25" fmla="*/ 4 h 14"/>
                  <a:gd name="T26" fmla="*/ 34 w 40"/>
                  <a:gd name="T27" fmla="*/ 3 h 14"/>
                  <a:gd name="T28" fmla="*/ 34 w 40"/>
                  <a:gd name="T29" fmla="*/ 2 h 14"/>
                  <a:gd name="T30" fmla="*/ 34 w 40"/>
                  <a:gd name="T31" fmla="*/ 0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
                  <a:gd name="T49" fmla="*/ 0 h 14"/>
                  <a:gd name="T50" fmla="*/ 40 w 4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 h="14">
                    <a:moveTo>
                      <a:pt x="34" y="0"/>
                    </a:moveTo>
                    <a:lnTo>
                      <a:pt x="40" y="0"/>
                    </a:lnTo>
                    <a:lnTo>
                      <a:pt x="28" y="2"/>
                    </a:lnTo>
                    <a:lnTo>
                      <a:pt x="14" y="6"/>
                    </a:lnTo>
                    <a:lnTo>
                      <a:pt x="10" y="8"/>
                    </a:lnTo>
                    <a:lnTo>
                      <a:pt x="5" y="9"/>
                    </a:lnTo>
                    <a:lnTo>
                      <a:pt x="0" y="11"/>
                    </a:lnTo>
                    <a:lnTo>
                      <a:pt x="0" y="12"/>
                    </a:lnTo>
                    <a:lnTo>
                      <a:pt x="0" y="14"/>
                    </a:lnTo>
                    <a:lnTo>
                      <a:pt x="5" y="11"/>
                    </a:lnTo>
                    <a:lnTo>
                      <a:pt x="10" y="10"/>
                    </a:lnTo>
                    <a:lnTo>
                      <a:pt x="14" y="8"/>
                    </a:lnTo>
                    <a:lnTo>
                      <a:pt x="28" y="4"/>
                    </a:lnTo>
                    <a:lnTo>
                      <a:pt x="34" y="3"/>
                    </a:lnTo>
                    <a:lnTo>
                      <a:pt x="34"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5" name="Freeform 2184"/>
              <p:cNvSpPr>
                <a:spLocks/>
              </p:cNvSpPr>
              <p:nvPr/>
            </p:nvSpPr>
            <p:spPr bwMode="auto">
              <a:xfrm>
                <a:off x="2763" y="2680"/>
                <a:ext cx="15" cy="13"/>
              </a:xfrm>
              <a:custGeom>
                <a:avLst/>
                <a:gdLst>
                  <a:gd name="T0" fmla="*/ 28 w 30"/>
                  <a:gd name="T1" fmla="*/ 0 h 26"/>
                  <a:gd name="T2" fmla="*/ 24 w 30"/>
                  <a:gd name="T3" fmla="*/ 3 h 26"/>
                  <a:gd name="T4" fmla="*/ 24 w 30"/>
                  <a:gd name="T5" fmla="*/ 3 h 26"/>
                  <a:gd name="T6" fmla="*/ 19 w 30"/>
                  <a:gd name="T7" fmla="*/ 6 h 26"/>
                  <a:gd name="T8" fmla="*/ 12 w 30"/>
                  <a:gd name="T9" fmla="*/ 11 h 26"/>
                  <a:gd name="T10" fmla="*/ 9 w 30"/>
                  <a:gd name="T11" fmla="*/ 14 h 26"/>
                  <a:gd name="T12" fmla="*/ 5 w 30"/>
                  <a:gd name="T13" fmla="*/ 16 h 26"/>
                  <a:gd name="T14" fmla="*/ 3 w 30"/>
                  <a:gd name="T15" fmla="*/ 20 h 26"/>
                  <a:gd name="T16" fmla="*/ 0 w 30"/>
                  <a:gd name="T17" fmla="*/ 23 h 26"/>
                  <a:gd name="T18" fmla="*/ 2 w 30"/>
                  <a:gd name="T19" fmla="*/ 26 h 26"/>
                  <a:gd name="T20" fmla="*/ 5 w 30"/>
                  <a:gd name="T21" fmla="*/ 22 h 26"/>
                  <a:gd name="T22" fmla="*/ 8 w 30"/>
                  <a:gd name="T23" fmla="*/ 19 h 26"/>
                  <a:gd name="T24" fmla="*/ 11 w 30"/>
                  <a:gd name="T25" fmla="*/ 16 h 26"/>
                  <a:gd name="T26" fmla="*/ 15 w 30"/>
                  <a:gd name="T27" fmla="*/ 13 h 26"/>
                  <a:gd name="T28" fmla="*/ 22 w 30"/>
                  <a:gd name="T29" fmla="*/ 8 h 26"/>
                  <a:gd name="T30" fmla="*/ 26 w 30"/>
                  <a:gd name="T31" fmla="*/ 5 h 26"/>
                  <a:gd name="T32" fmla="*/ 30 w 30"/>
                  <a:gd name="T33" fmla="*/ 3 h 26"/>
                  <a:gd name="T34" fmla="*/ 28 w 30"/>
                  <a:gd name="T35" fmla="*/ 1 h 26"/>
                  <a:gd name="T36" fmla="*/ 28 w 30"/>
                  <a:gd name="T37" fmla="*/ 0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
                  <a:gd name="T58" fmla="*/ 0 h 26"/>
                  <a:gd name="T59" fmla="*/ 30 w 30"/>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 h="26">
                    <a:moveTo>
                      <a:pt x="28" y="0"/>
                    </a:moveTo>
                    <a:lnTo>
                      <a:pt x="24" y="3"/>
                    </a:lnTo>
                    <a:lnTo>
                      <a:pt x="19" y="6"/>
                    </a:lnTo>
                    <a:lnTo>
                      <a:pt x="12" y="11"/>
                    </a:lnTo>
                    <a:lnTo>
                      <a:pt x="9" y="14"/>
                    </a:lnTo>
                    <a:lnTo>
                      <a:pt x="5" y="16"/>
                    </a:lnTo>
                    <a:lnTo>
                      <a:pt x="3" y="20"/>
                    </a:lnTo>
                    <a:lnTo>
                      <a:pt x="0" y="23"/>
                    </a:lnTo>
                    <a:lnTo>
                      <a:pt x="2" y="26"/>
                    </a:lnTo>
                    <a:lnTo>
                      <a:pt x="5" y="22"/>
                    </a:lnTo>
                    <a:lnTo>
                      <a:pt x="8" y="19"/>
                    </a:lnTo>
                    <a:lnTo>
                      <a:pt x="11" y="16"/>
                    </a:lnTo>
                    <a:lnTo>
                      <a:pt x="15" y="13"/>
                    </a:lnTo>
                    <a:lnTo>
                      <a:pt x="22" y="8"/>
                    </a:lnTo>
                    <a:lnTo>
                      <a:pt x="26" y="5"/>
                    </a:lnTo>
                    <a:lnTo>
                      <a:pt x="30" y="3"/>
                    </a:lnTo>
                    <a:lnTo>
                      <a:pt x="28" y="1"/>
                    </a:lnTo>
                    <a:lnTo>
                      <a:pt x="2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6" name="Freeform 2185"/>
              <p:cNvSpPr>
                <a:spLocks/>
              </p:cNvSpPr>
              <p:nvPr/>
            </p:nvSpPr>
            <p:spPr bwMode="auto">
              <a:xfrm>
                <a:off x="2761" y="2692"/>
                <a:ext cx="3" cy="4"/>
              </a:xfrm>
              <a:custGeom>
                <a:avLst/>
                <a:gdLst>
                  <a:gd name="T0" fmla="*/ 5 w 7"/>
                  <a:gd name="T1" fmla="*/ 0 h 10"/>
                  <a:gd name="T2" fmla="*/ 0 w 7"/>
                  <a:gd name="T3" fmla="*/ 7 h 10"/>
                  <a:gd name="T4" fmla="*/ 1 w 7"/>
                  <a:gd name="T5" fmla="*/ 8 h 10"/>
                  <a:gd name="T6" fmla="*/ 2 w 7"/>
                  <a:gd name="T7" fmla="*/ 10 h 10"/>
                  <a:gd name="T8" fmla="*/ 7 w 7"/>
                  <a:gd name="T9" fmla="*/ 3 h 10"/>
                  <a:gd name="T10" fmla="*/ 5 w 7"/>
                  <a:gd name="T11" fmla="*/ 0 h 10"/>
                  <a:gd name="T12" fmla="*/ 0 60000 65536"/>
                  <a:gd name="T13" fmla="*/ 0 60000 65536"/>
                  <a:gd name="T14" fmla="*/ 0 60000 65536"/>
                  <a:gd name="T15" fmla="*/ 0 60000 65536"/>
                  <a:gd name="T16" fmla="*/ 0 60000 65536"/>
                  <a:gd name="T17" fmla="*/ 0 60000 65536"/>
                  <a:gd name="T18" fmla="*/ 0 w 7"/>
                  <a:gd name="T19" fmla="*/ 0 h 10"/>
                  <a:gd name="T20" fmla="*/ 7 w 7"/>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7" h="10">
                    <a:moveTo>
                      <a:pt x="5" y="0"/>
                    </a:moveTo>
                    <a:lnTo>
                      <a:pt x="0" y="7"/>
                    </a:lnTo>
                    <a:lnTo>
                      <a:pt x="1" y="8"/>
                    </a:lnTo>
                    <a:lnTo>
                      <a:pt x="2" y="10"/>
                    </a:lnTo>
                    <a:lnTo>
                      <a:pt x="7" y="3"/>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7" name="Freeform 2186"/>
              <p:cNvSpPr>
                <a:spLocks/>
              </p:cNvSpPr>
              <p:nvPr/>
            </p:nvSpPr>
            <p:spPr bwMode="auto">
              <a:xfrm>
                <a:off x="2759" y="2693"/>
                <a:ext cx="3" cy="5"/>
              </a:xfrm>
              <a:custGeom>
                <a:avLst/>
                <a:gdLst>
                  <a:gd name="T0" fmla="*/ 2 w 4"/>
                  <a:gd name="T1" fmla="*/ 3 h 9"/>
                  <a:gd name="T2" fmla="*/ 4 w 4"/>
                  <a:gd name="T3" fmla="*/ 0 h 9"/>
                  <a:gd name="T4" fmla="*/ 0 w 4"/>
                  <a:gd name="T5" fmla="*/ 9 h 9"/>
                  <a:gd name="T6" fmla="*/ 1 w 4"/>
                  <a:gd name="T7" fmla="*/ 9 h 9"/>
                  <a:gd name="T8" fmla="*/ 2 w 4"/>
                  <a:gd name="T9" fmla="*/ 9 h 9"/>
                  <a:gd name="T10" fmla="*/ 4 w 4"/>
                  <a:gd name="T11" fmla="*/ 4 h 9"/>
                  <a:gd name="T12" fmla="*/ 3 w 4"/>
                  <a:gd name="T13" fmla="*/ 4 h 9"/>
                  <a:gd name="T14" fmla="*/ 2 w 4"/>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9"/>
                  <a:gd name="T26" fmla="*/ 4 w 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9">
                    <a:moveTo>
                      <a:pt x="2" y="3"/>
                    </a:moveTo>
                    <a:lnTo>
                      <a:pt x="4" y="0"/>
                    </a:lnTo>
                    <a:lnTo>
                      <a:pt x="0" y="9"/>
                    </a:lnTo>
                    <a:lnTo>
                      <a:pt x="1" y="9"/>
                    </a:lnTo>
                    <a:lnTo>
                      <a:pt x="2" y="9"/>
                    </a:lnTo>
                    <a:lnTo>
                      <a:pt x="4" y="4"/>
                    </a:lnTo>
                    <a:lnTo>
                      <a:pt x="3" y="4"/>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8" name="Freeform 2187"/>
              <p:cNvSpPr>
                <a:spLocks/>
              </p:cNvSpPr>
              <p:nvPr/>
            </p:nvSpPr>
            <p:spPr bwMode="auto">
              <a:xfrm>
                <a:off x="2752" y="2697"/>
                <a:ext cx="9" cy="51"/>
              </a:xfrm>
              <a:custGeom>
                <a:avLst/>
                <a:gdLst>
                  <a:gd name="T0" fmla="*/ 16 w 17"/>
                  <a:gd name="T1" fmla="*/ 1 h 100"/>
                  <a:gd name="T2" fmla="*/ 15 w 17"/>
                  <a:gd name="T3" fmla="*/ 0 h 100"/>
                  <a:gd name="T4" fmla="*/ 12 w 17"/>
                  <a:gd name="T5" fmla="*/ 3 h 100"/>
                  <a:gd name="T6" fmla="*/ 11 w 17"/>
                  <a:gd name="T7" fmla="*/ 9 h 100"/>
                  <a:gd name="T8" fmla="*/ 9 w 17"/>
                  <a:gd name="T9" fmla="*/ 14 h 100"/>
                  <a:gd name="T10" fmla="*/ 8 w 17"/>
                  <a:gd name="T11" fmla="*/ 17 h 100"/>
                  <a:gd name="T12" fmla="*/ 5 w 17"/>
                  <a:gd name="T13" fmla="*/ 26 h 100"/>
                  <a:gd name="T14" fmla="*/ 4 w 17"/>
                  <a:gd name="T15" fmla="*/ 30 h 100"/>
                  <a:gd name="T16" fmla="*/ 2 w 17"/>
                  <a:gd name="T17" fmla="*/ 39 h 100"/>
                  <a:gd name="T18" fmla="*/ 2 w 17"/>
                  <a:gd name="T19" fmla="*/ 44 h 100"/>
                  <a:gd name="T20" fmla="*/ 1 w 17"/>
                  <a:gd name="T21" fmla="*/ 48 h 100"/>
                  <a:gd name="T22" fmla="*/ 1 w 17"/>
                  <a:gd name="T23" fmla="*/ 62 h 100"/>
                  <a:gd name="T24" fmla="*/ 0 w 17"/>
                  <a:gd name="T25" fmla="*/ 67 h 100"/>
                  <a:gd name="T26" fmla="*/ 1 w 17"/>
                  <a:gd name="T27" fmla="*/ 72 h 100"/>
                  <a:gd name="T28" fmla="*/ 1 w 17"/>
                  <a:gd name="T29" fmla="*/ 84 h 100"/>
                  <a:gd name="T30" fmla="*/ 2 w 17"/>
                  <a:gd name="T31" fmla="*/ 89 h 100"/>
                  <a:gd name="T32" fmla="*/ 2 w 17"/>
                  <a:gd name="T33" fmla="*/ 94 h 100"/>
                  <a:gd name="T34" fmla="*/ 3 w 17"/>
                  <a:gd name="T35" fmla="*/ 100 h 100"/>
                  <a:gd name="T36" fmla="*/ 5 w 17"/>
                  <a:gd name="T37" fmla="*/ 100 h 100"/>
                  <a:gd name="T38" fmla="*/ 4 w 17"/>
                  <a:gd name="T39" fmla="*/ 94 h 100"/>
                  <a:gd name="T40" fmla="*/ 4 w 17"/>
                  <a:gd name="T41" fmla="*/ 89 h 100"/>
                  <a:gd name="T42" fmla="*/ 3 w 17"/>
                  <a:gd name="T43" fmla="*/ 84 h 100"/>
                  <a:gd name="T44" fmla="*/ 3 w 17"/>
                  <a:gd name="T45" fmla="*/ 72 h 100"/>
                  <a:gd name="T46" fmla="*/ 2 w 17"/>
                  <a:gd name="T47" fmla="*/ 67 h 100"/>
                  <a:gd name="T48" fmla="*/ 3 w 17"/>
                  <a:gd name="T49" fmla="*/ 62 h 100"/>
                  <a:gd name="T50" fmla="*/ 3 w 17"/>
                  <a:gd name="T51" fmla="*/ 48 h 100"/>
                  <a:gd name="T52" fmla="*/ 4 w 17"/>
                  <a:gd name="T53" fmla="*/ 44 h 100"/>
                  <a:gd name="T54" fmla="*/ 4 w 17"/>
                  <a:gd name="T55" fmla="*/ 39 h 100"/>
                  <a:gd name="T56" fmla="*/ 7 w 17"/>
                  <a:gd name="T57" fmla="*/ 30 h 100"/>
                  <a:gd name="T58" fmla="*/ 8 w 17"/>
                  <a:gd name="T59" fmla="*/ 26 h 100"/>
                  <a:gd name="T60" fmla="*/ 10 w 17"/>
                  <a:gd name="T61" fmla="*/ 17 h 100"/>
                  <a:gd name="T62" fmla="*/ 11 w 17"/>
                  <a:gd name="T63" fmla="*/ 14 h 100"/>
                  <a:gd name="T64" fmla="*/ 14 w 17"/>
                  <a:gd name="T65" fmla="*/ 9 h 100"/>
                  <a:gd name="T66" fmla="*/ 15 w 17"/>
                  <a:gd name="T67" fmla="*/ 6 h 100"/>
                  <a:gd name="T68" fmla="*/ 15 w 17"/>
                  <a:gd name="T69" fmla="*/ 6 h 100"/>
                  <a:gd name="T70" fmla="*/ 17 w 17"/>
                  <a:gd name="T71" fmla="*/ 1 h 100"/>
                  <a:gd name="T72" fmla="*/ 16 w 17"/>
                  <a:gd name="T73" fmla="*/ 1 h 1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
                  <a:gd name="T112" fmla="*/ 0 h 100"/>
                  <a:gd name="T113" fmla="*/ 17 w 17"/>
                  <a:gd name="T114" fmla="*/ 100 h 1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 h="100">
                    <a:moveTo>
                      <a:pt x="16" y="1"/>
                    </a:moveTo>
                    <a:lnTo>
                      <a:pt x="15" y="0"/>
                    </a:lnTo>
                    <a:lnTo>
                      <a:pt x="12" y="3"/>
                    </a:lnTo>
                    <a:lnTo>
                      <a:pt x="11" y="9"/>
                    </a:lnTo>
                    <a:lnTo>
                      <a:pt x="9" y="14"/>
                    </a:lnTo>
                    <a:lnTo>
                      <a:pt x="8" y="17"/>
                    </a:lnTo>
                    <a:lnTo>
                      <a:pt x="5" y="26"/>
                    </a:lnTo>
                    <a:lnTo>
                      <a:pt x="4" y="30"/>
                    </a:lnTo>
                    <a:lnTo>
                      <a:pt x="2" y="39"/>
                    </a:lnTo>
                    <a:lnTo>
                      <a:pt x="2" y="44"/>
                    </a:lnTo>
                    <a:lnTo>
                      <a:pt x="1" y="48"/>
                    </a:lnTo>
                    <a:lnTo>
                      <a:pt x="1" y="62"/>
                    </a:lnTo>
                    <a:lnTo>
                      <a:pt x="0" y="67"/>
                    </a:lnTo>
                    <a:lnTo>
                      <a:pt x="1" y="72"/>
                    </a:lnTo>
                    <a:lnTo>
                      <a:pt x="1" y="84"/>
                    </a:lnTo>
                    <a:lnTo>
                      <a:pt x="2" y="89"/>
                    </a:lnTo>
                    <a:lnTo>
                      <a:pt x="2" y="94"/>
                    </a:lnTo>
                    <a:lnTo>
                      <a:pt x="3" y="100"/>
                    </a:lnTo>
                    <a:lnTo>
                      <a:pt x="5" y="100"/>
                    </a:lnTo>
                    <a:lnTo>
                      <a:pt x="4" y="94"/>
                    </a:lnTo>
                    <a:lnTo>
                      <a:pt x="4" y="89"/>
                    </a:lnTo>
                    <a:lnTo>
                      <a:pt x="3" y="84"/>
                    </a:lnTo>
                    <a:lnTo>
                      <a:pt x="3" y="72"/>
                    </a:lnTo>
                    <a:lnTo>
                      <a:pt x="2" y="67"/>
                    </a:lnTo>
                    <a:lnTo>
                      <a:pt x="3" y="62"/>
                    </a:lnTo>
                    <a:lnTo>
                      <a:pt x="3" y="48"/>
                    </a:lnTo>
                    <a:lnTo>
                      <a:pt x="4" y="44"/>
                    </a:lnTo>
                    <a:lnTo>
                      <a:pt x="4" y="39"/>
                    </a:lnTo>
                    <a:lnTo>
                      <a:pt x="7" y="30"/>
                    </a:lnTo>
                    <a:lnTo>
                      <a:pt x="8" y="26"/>
                    </a:lnTo>
                    <a:lnTo>
                      <a:pt x="10" y="17"/>
                    </a:lnTo>
                    <a:lnTo>
                      <a:pt x="11" y="14"/>
                    </a:lnTo>
                    <a:lnTo>
                      <a:pt x="14" y="9"/>
                    </a:lnTo>
                    <a:lnTo>
                      <a:pt x="15" y="6"/>
                    </a:lnTo>
                    <a:lnTo>
                      <a:pt x="17" y="1"/>
                    </a:lnTo>
                    <a:lnTo>
                      <a:pt x="1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99" name="Freeform 2188"/>
              <p:cNvSpPr>
                <a:spLocks/>
              </p:cNvSpPr>
              <p:nvPr/>
            </p:nvSpPr>
            <p:spPr bwMode="auto">
              <a:xfrm>
                <a:off x="2754" y="2748"/>
                <a:ext cx="6" cy="16"/>
              </a:xfrm>
              <a:custGeom>
                <a:avLst/>
                <a:gdLst>
                  <a:gd name="T0" fmla="*/ 0 w 13"/>
                  <a:gd name="T1" fmla="*/ 0 h 34"/>
                  <a:gd name="T2" fmla="*/ 2 w 13"/>
                  <a:gd name="T3" fmla="*/ 9 h 34"/>
                  <a:gd name="T4" fmla="*/ 4 w 13"/>
                  <a:gd name="T5" fmla="*/ 15 h 34"/>
                  <a:gd name="T6" fmla="*/ 5 w 13"/>
                  <a:gd name="T7" fmla="*/ 20 h 34"/>
                  <a:gd name="T8" fmla="*/ 7 w 13"/>
                  <a:gd name="T9" fmla="*/ 24 h 34"/>
                  <a:gd name="T10" fmla="*/ 8 w 13"/>
                  <a:gd name="T11" fmla="*/ 30 h 34"/>
                  <a:gd name="T12" fmla="*/ 11 w 13"/>
                  <a:gd name="T13" fmla="*/ 34 h 34"/>
                  <a:gd name="T14" fmla="*/ 12 w 13"/>
                  <a:gd name="T15" fmla="*/ 32 h 34"/>
                  <a:gd name="T16" fmla="*/ 13 w 13"/>
                  <a:gd name="T17" fmla="*/ 31 h 34"/>
                  <a:gd name="T18" fmla="*/ 11 w 13"/>
                  <a:gd name="T19" fmla="*/ 28 h 34"/>
                  <a:gd name="T20" fmla="*/ 9 w 13"/>
                  <a:gd name="T21" fmla="*/ 24 h 34"/>
                  <a:gd name="T22" fmla="*/ 7 w 13"/>
                  <a:gd name="T23" fmla="*/ 20 h 34"/>
                  <a:gd name="T24" fmla="*/ 6 w 13"/>
                  <a:gd name="T25" fmla="*/ 15 h 34"/>
                  <a:gd name="T26" fmla="*/ 5 w 13"/>
                  <a:gd name="T27" fmla="*/ 9 h 34"/>
                  <a:gd name="T28" fmla="*/ 2 w 13"/>
                  <a:gd name="T29" fmla="*/ 0 h 34"/>
                  <a:gd name="T30" fmla="*/ 0 w 13"/>
                  <a:gd name="T31" fmla="*/ 0 h 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34"/>
                  <a:gd name="T50" fmla="*/ 13 w 13"/>
                  <a:gd name="T51" fmla="*/ 34 h 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34">
                    <a:moveTo>
                      <a:pt x="0" y="0"/>
                    </a:moveTo>
                    <a:lnTo>
                      <a:pt x="2" y="9"/>
                    </a:lnTo>
                    <a:lnTo>
                      <a:pt x="4" y="15"/>
                    </a:lnTo>
                    <a:lnTo>
                      <a:pt x="5" y="20"/>
                    </a:lnTo>
                    <a:lnTo>
                      <a:pt x="7" y="24"/>
                    </a:lnTo>
                    <a:lnTo>
                      <a:pt x="8" y="30"/>
                    </a:lnTo>
                    <a:lnTo>
                      <a:pt x="11" y="34"/>
                    </a:lnTo>
                    <a:lnTo>
                      <a:pt x="12" y="32"/>
                    </a:lnTo>
                    <a:lnTo>
                      <a:pt x="13" y="31"/>
                    </a:lnTo>
                    <a:lnTo>
                      <a:pt x="11" y="28"/>
                    </a:lnTo>
                    <a:lnTo>
                      <a:pt x="9" y="24"/>
                    </a:lnTo>
                    <a:lnTo>
                      <a:pt x="7" y="20"/>
                    </a:lnTo>
                    <a:lnTo>
                      <a:pt x="6" y="15"/>
                    </a:lnTo>
                    <a:lnTo>
                      <a:pt x="5" y="9"/>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0" name="Freeform 2189"/>
              <p:cNvSpPr>
                <a:spLocks/>
              </p:cNvSpPr>
              <p:nvPr/>
            </p:nvSpPr>
            <p:spPr bwMode="auto">
              <a:xfrm>
                <a:off x="2759" y="2761"/>
                <a:ext cx="2" cy="5"/>
              </a:xfrm>
              <a:custGeom>
                <a:avLst/>
                <a:gdLst>
                  <a:gd name="T0" fmla="*/ 1 w 4"/>
                  <a:gd name="T1" fmla="*/ 4 h 9"/>
                  <a:gd name="T2" fmla="*/ 0 w 4"/>
                  <a:gd name="T3" fmla="*/ 4 h 9"/>
                  <a:gd name="T4" fmla="*/ 2 w 4"/>
                  <a:gd name="T5" fmla="*/ 9 h 9"/>
                  <a:gd name="T6" fmla="*/ 3 w 4"/>
                  <a:gd name="T7" fmla="*/ 9 h 9"/>
                  <a:gd name="T8" fmla="*/ 4 w 4"/>
                  <a:gd name="T9" fmla="*/ 9 h 9"/>
                  <a:gd name="T10" fmla="*/ 0 w 4"/>
                  <a:gd name="T11" fmla="*/ 0 h 9"/>
                  <a:gd name="T12" fmla="*/ 2 w 4"/>
                  <a:gd name="T13" fmla="*/ 3 h 9"/>
                  <a:gd name="T14" fmla="*/ 1 w 4"/>
                  <a:gd name="T15" fmla="*/ 4 h 9"/>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9"/>
                  <a:gd name="T26" fmla="*/ 4 w 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9">
                    <a:moveTo>
                      <a:pt x="1" y="4"/>
                    </a:moveTo>
                    <a:lnTo>
                      <a:pt x="0" y="4"/>
                    </a:lnTo>
                    <a:lnTo>
                      <a:pt x="2" y="9"/>
                    </a:lnTo>
                    <a:lnTo>
                      <a:pt x="3" y="9"/>
                    </a:lnTo>
                    <a:lnTo>
                      <a:pt x="4" y="9"/>
                    </a:lnTo>
                    <a:lnTo>
                      <a:pt x="0" y="0"/>
                    </a:lnTo>
                    <a:lnTo>
                      <a:pt x="2" y="3"/>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1" name="Freeform 2190"/>
              <p:cNvSpPr>
                <a:spLocks/>
              </p:cNvSpPr>
              <p:nvPr/>
            </p:nvSpPr>
            <p:spPr bwMode="auto">
              <a:xfrm>
                <a:off x="2760" y="2765"/>
                <a:ext cx="1" cy="3"/>
              </a:xfrm>
              <a:custGeom>
                <a:avLst/>
                <a:gdLst>
                  <a:gd name="T0" fmla="*/ 0 w 2"/>
                  <a:gd name="T1" fmla="*/ 1 h 6"/>
                  <a:gd name="T2" fmla="*/ 2 w 2"/>
                  <a:gd name="T3" fmla="*/ 6 h 6"/>
                  <a:gd name="T4" fmla="*/ 2 w 2"/>
                  <a:gd name="T5" fmla="*/ 0 h 6"/>
                  <a:gd name="T6" fmla="*/ 1 w 2"/>
                  <a:gd name="T7" fmla="*/ 1 h 6"/>
                  <a:gd name="T8" fmla="*/ 0 w 2"/>
                  <a:gd name="T9" fmla="*/ 1 h 6"/>
                  <a:gd name="T10" fmla="*/ 0 60000 65536"/>
                  <a:gd name="T11" fmla="*/ 0 60000 65536"/>
                  <a:gd name="T12" fmla="*/ 0 60000 65536"/>
                  <a:gd name="T13" fmla="*/ 0 60000 65536"/>
                  <a:gd name="T14" fmla="*/ 0 60000 65536"/>
                  <a:gd name="T15" fmla="*/ 0 w 2"/>
                  <a:gd name="T16" fmla="*/ 0 h 6"/>
                  <a:gd name="T17" fmla="*/ 2 w 2"/>
                  <a:gd name="T18" fmla="*/ 6 h 6"/>
                </a:gdLst>
                <a:ahLst/>
                <a:cxnLst>
                  <a:cxn ang="T10">
                    <a:pos x="T0" y="T1"/>
                  </a:cxn>
                  <a:cxn ang="T11">
                    <a:pos x="T2" y="T3"/>
                  </a:cxn>
                  <a:cxn ang="T12">
                    <a:pos x="T4" y="T5"/>
                  </a:cxn>
                  <a:cxn ang="T13">
                    <a:pos x="T6" y="T7"/>
                  </a:cxn>
                  <a:cxn ang="T14">
                    <a:pos x="T8" y="T9"/>
                  </a:cxn>
                </a:cxnLst>
                <a:rect l="T15" t="T16" r="T17" b="T18"/>
                <a:pathLst>
                  <a:path w="2" h="6">
                    <a:moveTo>
                      <a:pt x="0" y="1"/>
                    </a:moveTo>
                    <a:lnTo>
                      <a:pt x="2" y="6"/>
                    </a:lnTo>
                    <a:lnTo>
                      <a:pt x="2" y="0"/>
                    </a:lnTo>
                    <a:lnTo>
                      <a:pt x="1"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2" name="Freeform 2191"/>
              <p:cNvSpPr>
                <a:spLocks/>
              </p:cNvSpPr>
              <p:nvPr/>
            </p:nvSpPr>
            <p:spPr bwMode="auto">
              <a:xfrm>
                <a:off x="2761" y="2765"/>
                <a:ext cx="1" cy="3"/>
              </a:xfrm>
              <a:custGeom>
                <a:avLst/>
                <a:gdLst>
                  <a:gd name="T0" fmla="*/ 0 w 2"/>
                  <a:gd name="T1" fmla="*/ 6 h 6"/>
                  <a:gd name="T2" fmla="*/ 0 w 2"/>
                  <a:gd name="T3" fmla="*/ 6 h 6"/>
                  <a:gd name="T4" fmla="*/ 1 w 2"/>
                  <a:gd name="T5" fmla="*/ 4 h 6"/>
                  <a:gd name="T6" fmla="*/ 2 w 2"/>
                  <a:gd name="T7" fmla="*/ 3 h 6"/>
                  <a:gd name="T8" fmla="*/ 0 w 2"/>
                  <a:gd name="T9" fmla="*/ 0 h 6"/>
                  <a:gd name="T10" fmla="*/ 0 w 2"/>
                  <a:gd name="T11" fmla="*/ 6 h 6"/>
                  <a:gd name="T12" fmla="*/ 0 60000 65536"/>
                  <a:gd name="T13" fmla="*/ 0 60000 65536"/>
                  <a:gd name="T14" fmla="*/ 0 60000 65536"/>
                  <a:gd name="T15" fmla="*/ 0 60000 65536"/>
                  <a:gd name="T16" fmla="*/ 0 60000 65536"/>
                  <a:gd name="T17" fmla="*/ 0 60000 65536"/>
                  <a:gd name="T18" fmla="*/ 0 w 2"/>
                  <a:gd name="T19" fmla="*/ 0 h 6"/>
                  <a:gd name="T20" fmla="*/ 2 w 2"/>
                  <a:gd name="T21" fmla="*/ 6 h 6"/>
                </a:gdLst>
                <a:ahLst/>
                <a:cxnLst>
                  <a:cxn ang="T12">
                    <a:pos x="T0" y="T1"/>
                  </a:cxn>
                  <a:cxn ang="T13">
                    <a:pos x="T2" y="T3"/>
                  </a:cxn>
                  <a:cxn ang="T14">
                    <a:pos x="T4" y="T5"/>
                  </a:cxn>
                  <a:cxn ang="T15">
                    <a:pos x="T6" y="T7"/>
                  </a:cxn>
                  <a:cxn ang="T16">
                    <a:pos x="T8" y="T9"/>
                  </a:cxn>
                  <a:cxn ang="T17">
                    <a:pos x="T10" y="T11"/>
                  </a:cxn>
                </a:cxnLst>
                <a:rect l="T18" t="T19" r="T20" b="T21"/>
                <a:pathLst>
                  <a:path w="2" h="6">
                    <a:moveTo>
                      <a:pt x="0" y="6"/>
                    </a:moveTo>
                    <a:lnTo>
                      <a:pt x="0" y="6"/>
                    </a:lnTo>
                    <a:lnTo>
                      <a:pt x="1" y="4"/>
                    </a:lnTo>
                    <a:lnTo>
                      <a:pt x="2" y="3"/>
                    </a:lnTo>
                    <a:lnTo>
                      <a:pt x="0" y="0"/>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3" name="Freeform 2192"/>
              <p:cNvSpPr>
                <a:spLocks/>
              </p:cNvSpPr>
              <p:nvPr/>
            </p:nvSpPr>
            <p:spPr bwMode="auto">
              <a:xfrm>
                <a:off x="2761" y="2765"/>
                <a:ext cx="2" cy="5"/>
              </a:xfrm>
              <a:custGeom>
                <a:avLst/>
                <a:gdLst>
                  <a:gd name="T0" fmla="*/ 1 w 5"/>
                  <a:gd name="T1" fmla="*/ 4 h 9"/>
                  <a:gd name="T2" fmla="*/ 0 w 5"/>
                  <a:gd name="T3" fmla="*/ 4 h 9"/>
                  <a:gd name="T4" fmla="*/ 2 w 5"/>
                  <a:gd name="T5" fmla="*/ 9 h 9"/>
                  <a:gd name="T6" fmla="*/ 4 w 5"/>
                  <a:gd name="T7" fmla="*/ 9 h 9"/>
                  <a:gd name="T8" fmla="*/ 5 w 5"/>
                  <a:gd name="T9" fmla="*/ 9 h 9"/>
                  <a:gd name="T10" fmla="*/ 0 w 5"/>
                  <a:gd name="T11" fmla="*/ 0 h 9"/>
                  <a:gd name="T12" fmla="*/ 2 w 5"/>
                  <a:gd name="T13" fmla="*/ 3 h 9"/>
                  <a:gd name="T14" fmla="*/ 1 w 5"/>
                  <a:gd name="T15" fmla="*/ 4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1" y="4"/>
                    </a:moveTo>
                    <a:lnTo>
                      <a:pt x="0" y="4"/>
                    </a:lnTo>
                    <a:lnTo>
                      <a:pt x="2" y="9"/>
                    </a:lnTo>
                    <a:lnTo>
                      <a:pt x="4" y="9"/>
                    </a:lnTo>
                    <a:lnTo>
                      <a:pt x="5" y="9"/>
                    </a:lnTo>
                    <a:lnTo>
                      <a:pt x="0" y="0"/>
                    </a:lnTo>
                    <a:lnTo>
                      <a:pt x="2" y="3"/>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4" name="Freeform 2193"/>
              <p:cNvSpPr>
                <a:spLocks/>
              </p:cNvSpPr>
              <p:nvPr/>
            </p:nvSpPr>
            <p:spPr bwMode="auto">
              <a:xfrm>
                <a:off x="2762" y="2769"/>
                <a:ext cx="18" cy="15"/>
              </a:xfrm>
              <a:custGeom>
                <a:avLst/>
                <a:gdLst>
                  <a:gd name="T0" fmla="*/ 0 w 35"/>
                  <a:gd name="T1" fmla="*/ 1 h 30"/>
                  <a:gd name="T2" fmla="*/ 3 w 35"/>
                  <a:gd name="T3" fmla="*/ 6 h 30"/>
                  <a:gd name="T4" fmla="*/ 5 w 35"/>
                  <a:gd name="T5" fmla="*/ 9 h 30"/>
                  <a:gd name="T6" fmla="*/ 14 w 35"/>
                  <a:gd name="T7" fmla="*/ 18 h 30"/>
                  <a:gd name="T8" fmla="*/ 21 w 35"/>
                  <a:gd name="T9" fmla="*/ 23 h 30"/>
                  <a:gd name="T10" fmla="*/ 25 w 35"/>
                  <a:gd name="T11" fmla="*/ 26 h 30"/>
                  <a:gd name="T12" fmla="*/ 29 w 35"/>
                  <a:gd name="T13" fmla="*/ 28 h 30"/>
                  <a:gd name="T14" fmla="*/ 33 w 35"/>
                  <a:gd name="T15" fmla="*/ 30 h 30"/>
                  <a:gd name="T16" fmla="*/ 35 w 35"/>
                  <a:gd name="T17" fmla="*/ 28 h 30"/>
                  <a:gd name="T18" fmla="*/ 32 w 35"/>
                  <a:gd name="T19" fmla="*/ 25 h 30"/>
                  <a:gd name="T20" fmla="*/ 27 w 35"/>
                  <a:gd name="T21" fmla="*/ 24 h 30"/>
                  <a:gd name="T22" fmla="*/ 24 w 35"/>
                  <a:gd name="T23" fmla="*/ 21 h 30"/>
                  <a:gd name="T24" fmla="*/ 17 w 35"/>
                  <a:gd name="T25" fmla="*/ 16 h 30"/>
                  <a:gd name="T26" fmla="*/ 7 w 35"/>
                  <a:gd name="T27" fmla="*/ 7 h 30"/>
                  <a:gd name="T28" fmla="*/ 3 w 35"/>
                  <a:gd name="T29" fmla="*/ 0 h 30"/>
                  <a:gd name="T30" fmla="*/ 2 w 35"/>
                  <a:gd name="T31" fmla="*/ 1 h 30"/>
                  <a:gd name="T32" fmla="*/ 0 w 35"/>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30"/>
                  <a:gd name="T53" fmla="*/ 35 w 35"/>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30">
                    <a:moveTo>
                      <a:pt x="0" y="1"/>
                    </a:moveTo>
                    <a:lnTo>
                      <a:pt x="3" y="6"/>
                    </a:lnTo>
                    <a:lnTo>
                      <a:pt x="5" y="9"/>
                    </a:lnTo>
                    <a:lnTo>
                      <a:pt x="14" y="18"/>
                    </a:lnTo>
                    <a:lnTo>
                      <a:pt x="21" y="23"/>
                    </a:lnTo>
                    <a:lnTo>
                      <a:pt x="25" y="26"/>
                    </a:lnTo>
                    <a:lnTo>
                      <a:pt x="29" y="28"/>
                    </a:lnTo>
                    <a:lnTo>
                      <a:pt x="33" y="30"/>
                    </a:lnTo>
                    <a:lnTo>
                      <a:pt x="35" y="28"/>
                    </a:lnTo>
                    <a:lnTo>
                      <a:pt x="32" y="25"/>
                    </a:lnTo>
                    <a:lnTo>
                      <a:pt x="27" y="24"/>
                    </a:lnTo>
                    <a:lnTo>
                      <a:pt x="24" y="21"/>
                    </a:lnTo>
                    <a:lnTo>
                      <a:pt x="17" y="16"/>
                    </a:lnTo>
                    <a:lnTo>
                      <a:pt x="7" y="7"/>
                    </a:lnTo>
                    <a:lnTo>
                      <a:pt x="3" y="0"/>
                    </a:lnTo>
                    <a:lnTo>
                      <a:pt x="2"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5" name="Freeform 2194"/>
              <p:cNvSpPr>
                <a:spLocks/>
              </p:cNvSpPr>
              <p:nvPr/>
            </p:nvSpPr>
            <p:spPr bwMode="auto">
              <a:xfrm>
                <a:off x="2778" y="2783"/>
                <a:ext cx="6" cy="3"/>
              </a:xfrm>
              <a:custGeom>
                <a:avLst/>
                <a:gdLst>
                  <a:gd name="T0" fmla="*/ 0 w 10"/>
                  <a:gd name="T1" fmla="*/ 2 h 5"/>
                  <a:gd name="T2" fmla="*/ 4 w 10"/>
                  <a:gd name="T3" fmla="*/ 3 h 5"/>
                  <a:gd name="T4" fmla="*/ 8 w 10"/>
                  <a:gd name="T5" fmla="*/ 5 h 5"/>
                  <a:gd name="T6" fmla="*/ 10 w 10"/>
                  <a:gd name="T7" fmla="*/ 3 h 5"/>
                  <a:gd name="T8" fmla="*/ 7 w 10"/>
                  <a:gd name="T9" fmla="*/ 1 h 5"/>
                  <a:gd name="T10" fmla="*/ 2 w 10"/>
                  <a:gd name="T11" fmla="*/ 0 h 5"/>
                  <a:gd name="T12" fmla="*/ 0 w 10"/>
                  <a:gd name="T13" fmla="*/ 2 h 5"/>
                  <a:gd name="T14" fmla="*/ 0 60000 65536"/>
                  <a:gd name="T15" fmla="*/ 0 60000 65536"/>
                  <a:gd name="T16" fmla="*/ 0 60000 65536"/>
                  <a:gd name="T17" fmla="*/ 0 60000 65536"/>
                  <a:gd name="T18" fmla="*/ 0 60000 65536"/>
                  <a:gd name="T19" fmla="*/ 0 60000 65536"/>
                  <a:gd name="T20" fmla="*/ 0 60000 65536"/>
                  <a:gd name="T21" fmla="*/ 0 w 10"/>
                  <a:gd name="T22" fmla="*/ 0 h 5"/>
                  <a:gd name="T23" fmla="*/ 10 w 10"/>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5">
                    <a:moveTo>
                      <a:pt x="0" y="2"/>
                    </a:moveTo>
                    <a:lnTo>
                      <a:pt x="4" y="3"/>
                    </a:lnTo>
                    <a:lnTo>
                      <a:pt x="8" y="5"/>
                    </a:lnTo>
                    <a:lnTo>
                      <a:pt x="10" y="3"/>
                    </a:lnTo>
                    <a:lnTo>
                      <a:pt x="7" y="1"/>
                    </a:lnTo>
                    <a:lnTo>
                      <a:pt x="2"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6" name="Freeform 2195"/>
              <p:cNvSpPr>
                <a:spLocks/>
              </p:cNvSpPr>
              <p:nvPr/>
            </p:nvSpPr>
            <p:spPr bwMode="auto">
              <a:xfrm>
                <a:off x="2782" y="2782"/>
                <a:ext cx="42" cy="7"/>
              </a:xfrm>
              <a:custGeom>
                <a:avLst/>
                <a:gdLst>
                  <a:gd name="T0" fmla="*/ 0 w 84"/>
                  <a:gd name="T1" fmla="*/ 9 h 15"/>
                  <a:gd name="T2" fmla="*/ 10 w 84"/>
                  <a:gd name="T3" fmla="*/ 12 h 15"/>
                  <a:gd name="T4" fmla="*/ 14 w 84"/>
                  <a:gd name="T5" fmla="*/ 13 h 15"/>
                  <a:gd name="T6" fmla="*/ 18 w 84"/>
                  <a:gd name="T7" fmla="*/ 13 h 15"/>
                  <a:gd name="T8" fmla="*/ 23 w 84"/>
                  <a:gd name="T9" fmla="*/ 14 h 15"/>
                  <a:gd name="T10" fmla="*/ 32 w 84"/>
                  <a:gd name="T11" fmla="*/ 14 h 15"/>
                  <a:gd name="T12" fmla="*/ 36 w 84"/>
                  <a:gd name="T13" fmla="*/ 15 h 15"/>
                  <a:gd name="T14" fmla="*/ 41 w 84"/>
                  <a:gd name="T15" fmla="*/ 14 h 15"/>
                  <a:gd name="T16" fmla="*/ 52 w 84"/>
                  <a:gd name="T17" fmla="*/ 14 h 15"/>
                  <a:gd name="T18" fmla="*/ 61 w 84"/>
                  <a:gd name="T19" fmla="*/ 12 h 15"/>
                  <a:gd name="T20" fmla="*/ 68 w 84"/>
                  <a:gd name="T21" fmla="*/ 10 h 15"/>
                  <a:gd name="T22" fmla="*/ 71 w 84"/>
                  <a:gd name="T23" fmla="*/ 8 h 15"/>
                  <a:gd name="T24" fmla="*/ 75 w 84"/>
                  <a:gd name="T25" fmla="*/ 7 h 15"/>
                  <a:gd name="T26" fmla="*/ 84 w 84"/>
                  <a:gd name="T27" fmla="*/ 2 h 15"/>
                  <a:gd name="T28" fmla="*/ 84 w 84"/>
                  <a:gd name="T29" fmla="*/ 1 h 15"/>
                  <a:gd name="T30" fmla="*/ 84 w 84"/>
                  <a:gd name="T31" fmla="*/ 0 h 15"/>
                  <a:gd name="T32" fmla="*/ 75 w 84"/>
                  <a:gd name="T33" fmla="*/ 5 h 15"/>
                  <a:gd name="T34" fmla="*/ 69 w 84"/>
                  <a:gd name="T35" fmla="*/ 6 h 15"/>
                  <a:gd name="T36" fmla="*/ 65 w 84"/>
                  <a:gd name="T37" fmla="*/ 8 h 15"/>
                  <a:gd name="T38" fmla="*/ 61 w 84"/>
                  <a:gd name="T39" fmla="*/ 9 h 15"/>
                  <a:gd name="T40" fmla="*/ 52 w 84"/>
                  <a:gd name="T41" fmla="*/ 12 h 15"/>
                  <a:gd name="T42" fmla="*/ 41 w 84"/>
                  <a:gd name="T43" fmla="*/ 12 h 15"/>
                  <a:gd name="T44" fmla="*/ 36 w 84"/>
                  <a:gd name="T45" fmla="*/ 13 h 15"/>
                  <a:gd name="T46" fmla="*/ 32 w 84"/>
                  <a:gd name="T47" fmla="*/ 12 h 15"/>
                  <a:gd name="T48" fmla="*/ 23 w 84"/>
                  <a:gd name="T49" fmla="*/ 12 h 15"/>
                  <a:gd name="T50" fmla="*/ 18 w 84"/>
                  <a:gd name="T51" fmla="*/ 10 h 15"/>
                  <a:gd name="T52" fmla="*/ 14 w 84"/>
                  <a:gd name="T53" fmla="*/ 10 h 15"/>
                  <a:gd name="T54" fmla="*/ 10 w 84"/>
                  <a:gd name="T55" fmla="*/ 9 h 15"/>
                  <a:gd name="T56" fmla="*/ 2 w 84"/>
                  <a:gd name="T57" fmla="*/ 7 h 15"/>
                  <a:gd name="T58" fmla="*/ 0 w 84"/>
                  <a:gd name="T59" fmla="*/ 9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4"/>
                  <a:gd name="T91" fmla="*/ 0 h 15"/>
                  <a:gd name="T92" fmla="*/ 84 w 84"/>
                  <a:gd name="T93" fmla="*/ 15 h 1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4" h="15">
                    <a:moveTo>
                      <a:pt x="0" y="9"/>
                    </a:moveTo>
                    <a:lnTo>
                      <a:pt x="10" y="12"/>
                    </a:lnTo>
                    <a:lnTo>
                      <a:pt x="14" y="13"/>
                    </a:lnTo>
                    <a:lnTo>
                      <a:pt x="18" y="13"/>
                    </a:lnTo>
                    <a:lnTo>
                      <a:pt x="23" y="14"/>
                    </a:lnTo>
                    <a:lnTo>
                      <a:pt x="32" y="14"/>
                    </a:lnTo>
                    <a:lnTo>
                      <a:pt x="36" y="15"/>
                    </a:lnTo>
                    <a:lnTo>
                      <a:pt x="41" y="14"/>
                    </a:lnTo>
                    <a:lnTo>
                      <a:pt x="52" y="14"/>
                    </a:lnTo>
                    <a:lnTo>
                      <a:pt x="61" y="12"/>
                    </a:lnTo>
                    <a:lnTo>
                      <a:pt x="68" y="10"/>
                    </a:lnTo>
                    <a:lnTo>
                      <a:pt x="71" y="8"/>
                    </a:lnTo>
                    <a:lnTo>
                      <a:pt x="75" y="7"/>
                    </a:lnTo>
                    <a:lnTo>
                      <a:pt x="84" y="2"/>
                    </a:lnTo>
                    <a:lnTo>
                      <a:pt x="84" y="1"/>
                    </a:lnTo>
                    <a:lnTo>
                      <a:pt x="84" y="0"/>
                    </a:lnTo>
                    <a:lnTo>
                      <a:pt x="75" y="5"/>
                    </a:lnTo>
                    <a:lnTo>
                      <a:pt x="69" y="6"/>
                    </a:lnTo>
                    <a:lnTo>
                      <a:pt x="65" y="8"/>
                    </a:lnTo>
                    <a:lnTo>
                      <a:pt x="61" y="9"/>
                    </a:lnTo>
                    <a:lnTo>
                      <a:pt x="52" y="12"/>
                    </a:lnTo>
                    <a:lnTo>
                      <a:pt x="41" y="12"/>
                    </a:lnTo>
                    <a:lnTo>
                      <a:pt x="36" y="13"/>
                    </a:lnTo>
                    <a:lnTo>
                      <a:pt x="32" y="12"/>
                    </a:lnTo>
                    <a:lnTo>
                      <a:pt x="23" y="12"/>
                    </a:lnTo>
                    <a:lnTo>
                      <a:pt x="18" y="10"/>
                    </a:lnTo>
                    <a:lnTo>
                      <a:pt x="14" y="10"/>
                    </a:lnTo>
                    <a:lnTo>
                      <a:pt x="10" y="9"/>
                    </a:lnTo>
                    <a:lnTo>
                      <a:pt x="2" y="7"/>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7" name="Freeform 2196"/>
              <p:cNvSpPr>
                <a:spLocks/>
              </p:cNvSpPr>
              <p:nvPr/>
            </p:nvSpPr>
            <p:spPr bwMode="auto">
              <a:xfrm>
                <a:off x="2824" y="2752"/>
                <a:ext cx="20" cy="31"/>
              </a:xfrm>
              <a:custGeom>
                <a:avLst/>
                <a:gdLst>
                  <a:gd name="T0" fmla="*/ 1 w 40"/>
                  <a:gd name="T1" fmla="*/ 61 h 61"/>
                  <a:gd name="T2" fmla="*/ 6 w 40"/>
                  <a:gd name="T3" fmla="*/ 59 h 61"/>
                  <a:gd name="T4" fmla="*/ 9 w 40"/>
                  <a:gd name="T5" fmla="*/ 57 h 61"/>
                  <a:gd name="T6" fmla="*/ 14 w 40"/>
                  <a:gd name="T7" fmla="*/ 53 h 61"/>
                  <a:gd name="T8" fmla="*/ 19 w 40"/>
                  <a:gd name="T9" fmla="*/ 48 h 61"/>
                  <a:gd name="T10" fmla="*/ 22 w 40"/>
                  <a:gd name="T11" fmla="*/ 43 h 61"/>
                  <a:gd name="T12" fmla="*/ 25 w 40"/>
                  <a:gd name="T13" fmla="*/ 40 h 61"/>
                  <a:gd name="T14" fmla="*/ 31 w 40"/>
                  <a:gd name="T15" fmla="*/ 28 h 61"/>
                  <a:gd name="T16" fmla="*/ 33 w 40"/>
                  <a:gd name="T17" fmla="*/ 22 h 61"/>
                  <a:gd name="T18" fmla="*/ 35 w 40"/>
                  <a:gd name="T19" fmla="*/ 18 h 61"/>
                  <a:gd name="T20" fmla="*/ 38 w 40"/>
                  <a:gd name="T21" fmla="*/ 12 h 61"/>
                  <a:gd name="T22" fmla="*/ 39 w 40"/>
                  <a:gd name="T23" fmla="*/ 7 h 61"/>
                  <a:gd name="T24" fmla="*/ 40 w 40"/>
                  <a:gd name="T25" fmla="*/ 3 h 61"/>
                  <a:gd name="T26" fmla="*/ 39 w 40"/>
                  <a:gd name="T27" fmla="*/ 0 h 61"/>
                  <a:gd name="T28" fmla="*/ 38 w 40"/>
                  <a:gd name="T29" fmla="*/ 0 h 61"/>
                  <a:gd name="T30" fmla="*/ 37 w 40"/>
                  <a:gd name="T31" fmla="*/ 7 h 61"/>
                  <a:gd name="T32" fmla="*/ 35 w 40"/>
                  <a:gd name="T33" fmla="*/ 12 h 61"/>
                  <a:gd name="T34" fmla="*/ 33 w 40"/>
                  <a:gd name="T35" fmla="*/ 18 h 61"/>
                  <a:gd name="T36" fmla="*/ 31 w 40"/>
                  <a:gd name="T37" fmla="*/ 22 h 61"/>
                  <a:gd name="T38" fmla="*/ 29 w 40"/>
                  <a:gd name="T39" fmla="*/ 28 h 61"/>
                  <a:gd name="T40" fmla="*/ 24 w 40"/>
                  <a:gd name="T41" fmla="*/ 36 h 61"/>
                  <a:gd name="T42" fmla="*/ 22 w 40"/>
                  <a:gd name="T43" fmla="*/ 38 h 61"/>
                  <a:gd name="T44" fmla="*/ 18 w 40"/>
                  <a:gd name="T45" fmla="*/ 44 h 61"/>
                  <a:gd name="T46" fmla="*/ 11 w 40"/>
                  <a:gd name="T47" fmla="*/ 51 h 61"/>
                  <a:gd name="T48" fmla="*/ 7 w 40"/>
                  <a:gd name="T49" fmla="*/ 54 h 61"/>
                  <a:gd name="T50" fmla="*/ 0 w 40"/>
                  <a:gd name="T51" fmla="*/ 59 h 61"/>
                  <a:gd name="T52" fmla="*/ 1 w 40"/>
                  <a:gd name="T53" fmla="*/ 60 h 61"/>
                  <a:gd name="T54" fmla="*/ 1 w 40"/>
                  <a:gd name="T55" fmla="*/ 61 h 6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0"/>
                  <a:gd name="T85" fmla="*/ 0 h 61"/>
                  <a:gd name="T86" fmla="*/ 40 w 40"/>
                  <a:gd name="T87" fmla="*/ 61 h 6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0" h="61">
                    <a:moveTo>
                      <a:pt x="1" y="61"/>
                    </a:moveTo>
                    <a:lnTo>
                      <a:pt x="6" y="59"/>
                    </a:lnTo>
                    <a:lnTo>
                      <a:pt x="9" y="57"/>
                    </a:lnTo>
                    <a:lnTo>
                      <a:pt x="14" y="53"/>
                    </a:lnTo>
                    <a:lnTo>
                      <a:pt x="19" y="48"/>
                    </a:lnTo>
                    <a:lnTo>
                      <a:pt x="22" y="43"/>
                    </a:lnTo>
                    <a:lnTo>
                      <a:pt x="25" y="40"/>
                    </a:lnTo>
                    <a:lnTo>
                      <a:pt x="31" y="28"/>
                    </a:lnTo>
                    <a:lnTo>
                      <a:pt x="33" y="22"/>
                    </a:lnTo>
                    <a:lnTo>
                      <a:pt x="35" y="18"/>
                    </a:lnTo>
                    <a:lnTo>
                      <a:pt x="38" y="12"/>
                    </a:lnTo>
                    <a:lnTo>
                      <a:pt x="39" y="7"/>
                    </a:lnTo>
                    <a:lnTo>
                      <a:pt x="40" y="3"/>
                    </a:lnTo>
                    <a:lnTo>
                      <a:pt x="39" y="0"/>
                    </a:lnTo>
                    <a:lnTo>
                      <a:pt x="38" y="0"/>
                    </a:lnTo>
                    <a:lnTo>
                      <a:pt x="37" y="7"/>
                    </a:lnTo>
                    <a:lnTo>
                      <a:pt x="35" y="12"/>
                    </a:lnTo>
                    <a:lnTo>
                      <a:pt x="33" y="18"/>
                    </a:lnTo>
                    <a:lnTo>
                      <a:pt x="31" y="22"/>
                    </a:lnTo>
                    <a:lnTo>
                      <a:pt x="29" y="28"/>
                    </a:lnTo>
                    <a:lnTo>
                      <a:pt x="24" y="36"/>
                    </a:lnTo>
                    <a:lnTo>
                      <a:pt x="22" y="38"/>
                    </a:lnTo>
                    <a:lnTo>
                      <a:pt x="18" y="44"/>
                    </a:lnTo>
                    <a:lnTo>
                      <a:pt x="11" y="51"/>
                    </a:lnTo>
                    <a:lnTo>
                      <a:pt x="7" y="54"/>
                    </a:lnTo>
                    <a:lnTo>
                      <a:pt x="0" y="59"/>
                    </a:lnTo>
                    <a:lnTo>
                      <a:pt x="1" y="60"/>
                    </a:lnTo>
                    <a:lnTo>
                      <a:pt x="1"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8" name="Freeform 2197"/>
              <p:cNvSpPr>
                <a:spLocks/>
              </p:cNvSpPr>
              <p:nvPr/>
            </p:nvSpPr>
            <p:spPr bwMode="auto">
              <a:xfrm>
                <a:off x="2890" y="2662"/>
                <a:ext cx="20" cy="140"/>
              </a:xfrm>
              <a:custGeom>
                <a:avLst/>
                <a:gdLst>
                  <a:gd name="T0" fmla="*/ 0 w 39"/>
                  <a:gd name="T1" fmla="*/ 280 h 280"/>
                  <a:gd name="T2" fmla="*/ 0 w 39"/>
                  <a:gd name="T3" fmla="*/ 0 h 280"/>
                  <a:gd name="T4" fmla="*/ 39 w 39"/>
                  <a:gd name="T5" fmla="*/ 0 h 280"/>
                  <a:gd name="T6" fmla="*/ 39 w 39"/>
                  <a:gd name="T7" fmla="*/ 280 h 280"/>
                  <a:gd name="T8" fmla="*/ 0 w 39"/>
                  <a:gd name="T9" fmla="*/ 280 h 280"/>
                  <a:gd name="T10" fmla="*/ 0 w 39"/>
                  <a:gd name="T11" fmla="*/ 280 h 280"/>
                  <a:gd name="T12" fmla="*/ 0 60000 65536"/>
                  <a:gd name="T13" fmla="*/ 0 60000 65536"/>
                  <a:gd name="T14" fmla="*/ 0 60000 65536"/>
                  <a:gd name="T15" fmla="*/ 0 60000 65536"/>
                  <a:gd name="T16" fmla="*/ 0 60000 65536"/>
                  <a:gd name="T17" fmla="*/ 0 60000 65536"/>
                  <a:gd name="T18" fmla="*/ 0 w 39"/>
                  <a:gd name="T19" fmla="*/ 0 h 280"/>
                  <a:gd name="T20" fmla="*/ 39 w 39"/>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39" h="280">
                    <a:moveTo>
                      <a:pt x="0" y="280"/>
                    </a:moveTo>
                    <a:lnTo>
                      <a:pt x="0" y="0"/>
                    </a:lnTo>
                    <a:lnTo>
                      <a:pt x="39" y="0"/>
                    </a:lnTo>
                    <a:lnTo>
                      <a:pt x="39"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09" name="Freeform 2198"/>
              <p:cNvSpPr>
                <a:spLocks/>
              </p:cNvSpPr>
              <p:nvPr/>
            </p:nvSpPr>
            <p:spPr bwMode="auto">
              <a:xfrm>
                <a:off x="2890" y="2662"/>
                <a:ext cx="20" cy="140"/>
              </a:xfrm>
              <a:custGeom>
                <a:avLst/>
                <a:gdLst>
                  <a:gd name="T0" fmla="*/ 0 w 39"/>
                  <a:gd name="T1" fmla="*/ 280 h 280"/>
                  <a:gd name="T2" fmla="*/ 0 w 39"/>
                  <a:gd name="T3" fmla="*/ 0 h 280"/>
                  <a:gd name="T4" fmla="*/ 39 w 39"/>
                  <a:gd name="T5" fmla="*/ 0 h 280"/>
                  <a:gd name="T6" fmla="*/ 39 w 39"/>
                  <a:gd name="T7" fmla="*/ 280 h 280"/>
                  <a:gd name="T8" fmla="*/ 0 w 39"/>
                  <a:gd name="T9" fmla="*/ 280 h 280"/>
                  <a:gd name="T10" fmla="*/ 0 w 39"/>
                  <a:gd name="T11" fmla="*/ 280 h 280"/>
                  <a:gd name="T12" fmla="*/ 0 60000 65536"/>
                  <a:gd name="T13" fmla="*/ 0 60000 65536"/>
                  <a:gd name="T14" fmla="*/ 0 60000 65536"/>
                  <a:gd name="T15" fmla="*/ 0 60000 65536"/>
                  <a:gd name="T16" fmla="*/ 0 60000 65536"/>
                  <a:gd name="T17" fmla="*/ 0 60000 65536"/>
                  <a:gd name="T18" fmla="*/ 0 w 39"/>
                  <a:gd name="T19" fmla="*/ 0 h 280"/>
                  <a:gd name="T20" fmla="*/ 39 w 39"/>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39" h="280">
                    <a:moveTo>
                      <a:pt x="0" y="280"/>
                    </a:moveTo>
                    <a:lnTo>
                      <a:pt x="0" y="0"/>
                    </a:lnTo>
                    <a:lnTo>
                      <a:pt x="39" y="0"/>
                    </a:lnTo>
                    <a:lnTo>
                      <a:pt x="39"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10" name="Freeform 2199"/>
              <p:cNvSpPr>
                <a:spLocks/>
              </p:cNvSpPr>
              <p:nvPr/>
            </p:nvSpPr>
            <p:spPr bwMode="auto">
              <a:xfrm>
                <a:off x="2890" y="2662"/>
                <a:ext cx="20" cy="140"/>
              </a:xfrm>
              <a:custGeom>
                <a:avLst/>
                <a:gdLst>
                  <a:gd name="T0" fmla="*/ 0 w 40"/>
                  <a:gd name="T1" fmla="*/ 282 h 282"/>
                  <a:gd name="T2" fmla="*/ 2 w 40"/>
                  <a:gd name="T3" fmla="*/ 282 h 282"/>
                  <a:gd name="T4" fmla="*/ 2 w 40"/>
                  <a:gd name="T5" fmla="*/ 3 h 282"/>
                  <a:gd name="T6" fmla="*/ 39 w 40"/>
                  <a:gd name="T7" fmla="*/ 3 h 282"/>
                  <a:gd name="T8" fmla="*/ 40 w 40"/>
                  <a:gd name="T9" fmla="*/ 0 h 282"/>
                  <a:gd name="T10" fmla="*/ 0 w 40"/>
                  <a:gd name="T11" fmla="*/ 2 h 282"/>
                  <a:gd name="T12" fmla="*/ 0 w 40"/>
                  <a:gd name="T13" fmla="*/ 282 h 282"/>
                  <a:gd name="T14" fmla="*/ 0 60000 65536"/>
                  <a:gd name="T15" fmla="*/ 0 60000 65536"/>
                  <a:gd name="T16" fmla="*/ 0 60000 65536"/>
                  <a:gd name="T17" fmla="*/ 0 60000 65536"/>
                  <a:gd name="T18" fmla="*/ 0 60000 65536"/>
                  <a:gd name="T19" fmla="*/ 0 60000 65536"/>
                  <a:gd name="T20" fmla="*/ 0 60000 65536"/>
                  <a:gd name="T21" fmla="*/ 0 w 40"/>
                  <a:gd name="T22" fmla="*/ 0 h 282"/>
                  <a:gd name="T23" fmla="*/ 40 w 40"/>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82">
                    <a:moveTo>
                      <a:pt x="0" y="282"/>
                    </a:moveTo>
                    <a:lnTo>
                      <a:pt x="2" y="282"/>
                    </a:lnTo>
                    <a:lnTo>
                      <a:pt x="2" y="3"/>
                    </a:lnTo>
                    <a:lnTo>
                      <a:pt x="39" y="3"/>
                    </a:lnTo>
                    <a:lnTo>
                      <a:pt x="40"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1" name="Freeform 2200"/>
              <p:cNvSpPr>
                <a:spLocks/>
              </p:cNvSpPr>
              <p:nvPr/>
            </p:nvSpPr>
            <p:spPr bwMode="auto">
              <a:xfrm>
                <a:off x="2890" y="2662"/>
                <a:ext cx="20" cy="141"/>
              </a:xfrm>
              <a:custGeom>
                <a:avLst/>
                <a:gdLst>
                  <a:gd name="T0" fmla="*/ 39 w 42"/>
                  <a:gd name="T1" fmla="*/ 3 h 284"/>
                  <a:gd name="T2" fmla="*/ 39 w 42"/>
                  <a:gd name="T3" fmla="*/ 279 h 284"/>
                  <a:gd name="T4" fmla="*/ 2 w 42"/>
                  <a:gd name="T5" fmla="*/ 279 h 284"/>
                  <a:gd name="T6" fmla="*/ 0 w 42"/>
                  <a:gd name="T7" fmla="*/ 282 h 284"/>
                  <a:gd name="T8" fmla="*/ 1 w 42"/>
                  <a:gd name="T9" fmla="*/ 284 h 284"/>
                  <a:gd name="T10" fmla="*/ 42 w 42"/>
                  <a:gd name="T11" fmla="*/ 283 h 284"/>
                  <a:gd name="T12" fmla="*/ 40 w 42"/>
                  <a:gd name="T13" fmla="*/ 0 h 284"/>
                  <a:gd name="T14" fmla="*/ 39 w 42"/>
                  <a:gd name="T15" fmla="*/ 3 h 284"/>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284"/>
                  <a:gd name="T26" fmla="*/ 42 w 42"/>
                  <a:gd name="T27" fmla="*/ 284 h 2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284">
                    <a:moveTo>
                      <a:pt x="39" y="3"/>
                    </a:moveTo>
                    <a:lnTo>
                      <a:pt x="39" y="279"/>
                    </a:lnTo>
                    <a:lnTo>
                      <a:pt x="2" y="279"/>
                    </a:lnTo>
                    <a:lnTo>
                      <a:pt x="0" y="282"/>
                    </a:lnTo>
                    <a:lnTo>
                      <a:pt x="1" y="284"/>
                    </a:lnTo>
                    <a:lnTo>
                      <a:pt x="42" y="283"/>
                    </a:lnTo>
                    <a:lnTo>
                      <a:pt x="40" y="0"/>
                    </a:lnTo>
                    <a:lnTo>
                      <a:pt x="3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2" name="Freeform 2201"/>
              <p:cNvSpPr>
                <a:spLocks noEditPoints="1"/>
              </p:cNvSpPr>
              <p:nvPr/>
            </p:nvSpPr>
            <p:spPr bwMode="auto">
              <a:xfrm>
                <a:off x="2928" y="2662"/>
                <a:ext cx="139" cy="140"/>
              </a:xfrm>
              <a:custGeom>
                <a:avLst/>
                <a:gdLst>
                  <a:gd name="T0" fmla="*/ 0 w 278"/>
                  <a:gd name="T1" fmla="*/ 280 h 280"/>
                  <a:gd name="T2" fmla="*/ 114 w 278"/>
                  <a:gd name="T3" fmla="*/ 0 h 280"/>
                  <a:gd name="T4" fmla="*/ 157 w 278"/>
                  <a:gd name="T5" fmla="*/ 0 h 280"/>
                  <a:gd name="T6" fmla="*/ 278 w 278"/>
                  <a:gd name="T7" fmla="*/ 280 h 280"/>
                  <a:gd name="T8" fmla="*/ 233 w 278"/>
                  <a:gd name="T9" fmla="*/ 280 h 280"/>
                  <a:gd name="T10" fmla="*/ 200 w 278"/>
                  <a:gd name="T11" fmla="*/ 194 h 280"/>
                  <a:gd name="T12" fmla="*/ 74 w 278"/>
                  <a:gd name="T13" fmla="*/ 194 h 280"/>
                  <a:gd name="T14" fmla="*/ 43 w 278"/>
                  <a:gd name="T15" fmla="*/ 280 h 280"/>
                  <a:gd name="T16" fmla="*/ 0 w 278"/>
                  <a:gd name="T17" fmla="*/ 280 h 280"/>
                  <a:gd name="T18" fmla="*/ 0 w 278"/>
                  <a:gd name="T19" fmla="*/ 280 h 280"/>
                  <a:gd name="T20" fmla="*/ 86 w 278"/>
                  <a:gd name="T21" fmla="*/ 164 h 280"/>
                  <a:gd name="T22" fmla="*/ 187 w 278"/>
                  <a:gd name="T23" fmla="*/ 164 h 280"/>
                  <a:gd name="T24" fmla="*/ 156 w 278"/>
                  <a:gd name="T25" fmla="*/ 87 h 280"/>
                  <a:gd name="T26" fmla="*/ 155 w 278"/>
                  <a:gd name="T27" fmla="*/ 80 h 280"/>
                  <a:gd name="T28" fmla="*/ 152 w 278"/>
                  <a:gd name="T29" fmla="*/ 74 h 280"/>
                  <a:gd name="T30" fmla="*/ 150 w 278"/>
                  <a:gd name="T31" fmla="*/ 70 h 280"/>
                  <a:gd name="T32" fmla="*/ 148 w 278"/>
                  <a:gd name="T33" fmla="*/ 64 h 280"/>
                  <a:gd name="T34" fmla="*/ 147 w 278"/>
                  <a:gd name="T35" fmla="*/ 60 h 280"/>
                  <a:gd name="T36" fmla="*/ 144 w 278"/>
                  <a:gd name="T37" fmla="*/ 54 h 280"/>
                  <a:gd name="T38" fmla="*/ 143 w 278"/>
                  <a:gd name="T39" fmla="*/ 49 h 280"/>
                  <a:gd name="T40" fmla="*/ 141 w 278"/>
                  <a:gd name="T41" fmla="*/ 45 h 280"/>
                  <a:gd name="T42" fmla="*/ 140 w 278"/>
                  <a:gd name="T43" fmla="*/ 40 h 280"/>
                  <a:gd name="T44" fmla="*/ 139 w 278"/>
                  <a:gd name="T45" fmla="*/ 35 h 280"/>
                  <a:gd name="T46" fmla="*/ 137 w 278"/>
                  <a:gd name="T47" fmla="*/ 32 h 280"/>
                  <a:gd name="T48" fmla="*/ 135 w 278"/>
                  <a:gd name="T49" fmla="*/ 28 h 280"/>
                  <a:gd name="T50" fmla="*/ 134 w 278"/>
                  <a:gd name="T51" fmla="*/ 32 h 280"/>
                  <a:gd name="T52" fmla="*/ 133 w 278"/>
                  <a:gd name="T53" fmla="*/ 36 h 280"/>
                  <a:gd name="T54" fmla="*/ 132 w 278"/>
                  <a:gd name="T55" fmla="*/ 41 h 280"/>
                  <a:gd name="T56" fmla="*/ 131 w 278"/>
                  <a:gd name="T57" fmla="*/ 46 h 280"/>
                  <a:gd name="T58" fmla="*/ 129 w 278"/>
                  <a:gd name="T59" fmla="*/ 50 h 280"/>
                  <a:gd name="T60" fmla="*/ 128 w 278"/>
                  <a:gd name="T61" fmla="*/ 55 h 280"/>
                  <a:gd name="T62" fmla="*/ 127 w 278"/>
                  <a:gd name="T63" fmla="*/ 58 h 280"/>
                  <a:gd name="T64" fmla="*/ 126 w 278"/>
                  <a:gd name="T65" fmla="*/ 63 h 280"/>
                  <a:gd name="T66" fmla="*/ 124 w 278"/>
                  <a:gd name="T67" fmla="*/ 68 h 280"/>
                  <a:gd name="T68" fmla="*/ 122 w 278"/>
                  <a:gd name="T69" fmla="*/ 72 h 280"/>
                  <a:gd name="T70" fmla="*/ 121 w 278"/>
                  <a:gd name="T71" fmla="*/ 77 h 280"/>
                  <a:gd name="T72" fmla="*/ 119 w 278"/>
                  <a:gd name="T73" fmla="*/ 81 h 280"/>
                  <a:gd name="T74" fmla="*/ 86 w 278"/>
                  <a:gd name="T75" fmla="*/ 164 h 280"/>
                  <a:gd name="T76" fmla="*/ 86 w 278"/>
                  <a:gd name="T77" fmla="*/ 16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8"/>
                  <a:gd name="T118" fmla="*/ 0 h 280"/>
                  <a:gd name="T119" fmla="*/ 278 w 278"/>
                  <a:gd name="T120" fmla="*/ 280 h 2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8" h="280">
                    <a:moveTo>
                      <a:pt x="0" y="280"/>
                    </a:moveTo>
                    <a:lnTo>
                      <a:pt x="114" y="0"/>
                    </a:lnTo>
                    <a:lnTo>
                      <a:pt x="157" y="0"/>
                    </a:lnTo>
                    <a:lnTo>
                      <a:pt x="278" y="280"/>
                    </a:lnTo>
                    <a:lnTo>
                      <a:pt x="233" y="280"/>
                    </a:lnTo>
                    <a:lnTo>
                      <a:pt x="200" y="194"/>
                    </a:lnTo>
                    <a:lnTo>
                      <a:pt x="74" y="194"/>
                    </a:lnTo>
                    <a:lnTo>
                      <a:pt x="43" y="280"/>
                    </a:lnTo>
                    <a:lnTo>
                      <a:pt x="0" y="280"/>
                    </a:lnTo>
                    <a:close/>
                    <a:moveTo>
                      <a:pt x="86" y="164"/>
                    </a:moveTo>
                    <a:lnTo>
                      <a:pt x="187" y="164"/>
                    </a:lnTo>
                    <a:lnTo>
                      <a:pt x="156" y="87"/>
                    </a:lnTo>
                    <a:lnTo>
                      <a:pt x="155" y="80"/>
                    </a:lnTo>
                    <a:lnTo>
                      <a:pt x="152" y="74"/>
                    </a:lnTo>
                    <a:lnTo>
                      <a:pt x="150" y="70"/>
                    </a:lnTo>
                    <a:lnTo>
                      <a:pt x="148" y="64"/>
                    </a:lnTo>
                    <a:lnTo>
                      <a:pt x="147" y="60"/>
                    </a:lnTo>
                    <a:lnTo>
                      <a:pt x="144" y="54"/>
                    </a:lnTo>
                    <a:lnTo>
                      <a:pt x="143" y="49"/>
                    </a:lnTo>
                    <a:lnTo>
                      <a:pt x="141" y="45"/>
                    </a:lnTo>
                    <a:lnTo>
                      <a:pt x="140" y="40"/>
                    </a:lnTo>
                    <a:lnTo>
                      <a:pt x="139" y="35"/>
                    </a:lnTo>
                    <a:lnTo>
                      <a:pt x="137" y="32"/>
                    </a:lnTo>
                    <a:lnTo>
                      <a:pt x="135" y="28"/>
                    </a:lnTo>
                    <a:lnTo>
                      <a:pt x="134" y="32"/>
                    </a:lnTo>
                    <a:lnTo>
                      <a:pt x="133" y="36"/>
                    </a:lnTo>
                    <a:lnTo>
                      <a:pt x="132" y="41"/>
                    </a:lnTo>
                    <a:lnTo>
                      <a:pt x="131" y="46"/>
                    </a:lnTo>
                    <a:lnTo>
                      <a:pt x="129" y="50"/>
                    </a:lnTo>
                    <a:lnTo>
                      <a:pt x="128" y="55"/>
                    </a:lnTo>
                    <a:lnTo>
                      <a:pt x="127" y="58"/>
                    </a:lnTo>
                    <a:lnTo>
                      <a:pt x="126" y="63"/>
                    </a:lnTo>
                    <a:lnTo>
                      <a:pt x="124" y="68"/>
                    </a:lnTo>
                    <a:lnTo>
                      <a:pt x="122" y="72"/>
                    </a:lnTo>
                    <a:lnTo>
                      <a:pt x="121" y="77"/>
                    </a:lnTo>
                    <a:lnTo>
                      <a:pt x="119" y="81"/>
                    </a:lnTo>
                    <a:lnTo>
                      <a:pt x="86" y="1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3" name="Freeform 2202"/>
              <p:cNvSpPr>
                <a:spLocks/>
              </p:cNvSpPr>
              <p:nvPr/>
            </p:nvSpPr>
            <p:spPr bwMode="auto">
              <a:xfrm>
                <a:off x="2928" y="2662"/>
                <a:ext cx="139" cy="140"/>
              </a:xfrm>
              <a:custGeom>
                <a:avLst/>
                <a:gdLst>
                  <a:gd name="T0" fmla="*/ 0 w 278"/>
                  <a:gd name="T1" fmla="*/ 280 h 280"/>
                  <a:gd name="T2" fmla="*/ 114 w 278"/>
                  <a:gd name="T3" fmla="*/ 0 h 280"/>
                  <a:gd name="T4" fmla="*/ 157 w 278"/>
                  <a:gd name="T5" fmla="*/ 0 h 280"/>
                  <a:gd name="T6" fmla="*/ 278 w 278"/>
                  <a:gd name="T7" fmla="*/ 280 h 280"/>
                  <a:gd name="T8" fmla="*/ 233 w 278"/>
                  <a:gd name="T9" fmla="*/ 280 h 280"/>
                  <a:gd name="T10" fmla="*/ 200 w 278"/>
                  <a:gd name="T11" fmla="*/ 194 h 280"/>
                  <a:gd name="T12" fmla="*/ 74 w 278"/>
                  <a:gd name="T13" fmla="*/ 194 h 280"/>
                  <a:gd name="T14" fmla="*/ 43 w 278"/>
                  <a:gd name="T15" fmla="*/ 280 h 280"/>
                  <a:gd name="T16" fmla="*/ 0 w 278"/>
                  <a:gd name="T17" fmla="*/ 280 h 280"/>
                  <a:gd name="T18" fmla="*/ 0 w 278"/>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8"/>
                  <a:gd name="T31" fmla="*/ 0 h 280"/>
                  <a:gd name="T32" fmla="*/ 278 w 278"/>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8" h="280">
                    <a:moveTo>
                      <a:pt x="0" y="280"/>
                    </a:moveTo>
                    <a:lnTo>
                      <a:pt x="114" y="0"/>
                    </a:lnTo>
                    <a:lnTo>
                      <a:pt x="157" y="0"/>
                    </a:lnTo>
                    <a:lnTo>
                      <a:pt x="278" y="280"/>
                    </a:lnTo>
                    <a:lnTo>
                      <a:pt x="233" y="280"/>
                    </a:lnTo>
                    <a:lnTo>
                      <a:pt x="200" y="194"/>
                    </a:lnTo>
                    <a:lnTo>
                      <a:pt x="74" y="194"/>
                    </a:lnTo>
                    <a:lnTo>
                      <a:pt x="43"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14" name="Freeform 2203"/>
              <p:cNvSpPr>
                <a:spLocks/>
              </p:cNvSpPr>
              <p:nvPr/>
            </p:nvSpPr>
            <p:spPr bwMode="auto">
              <a:xfrm>
                <a:off x="2928" y="2662"/>
                <a:ext cx="140" cy="141"/>
              </a:xfrm>
              <a:custGeom>
                <a:avLst/>
                <a:gdLst>
                  <a:gd name="T0" fmla="*/ 0 w 280"/>
                  <a:gd name="T1" fmla="*/ 282 h 283"/>
                  <a:gd name="T2" fmla="*/ 2 w 280"/>
                  <a:gd name="T3" fmla="*/ 282 h 283"/>
                  <a:gd name="T4" fmla="*/ 117 w 280"/>
                  <a:gd name="T5" fmla="*/ 3 h 283"/>
                  <a:gd name="T6" fmla="*/ 158 w 280"/>
                  <a:gd name="T7" fmla="*/ 3 h 283"/>
                  <a:gd name="T8" fmla="*/ 278 w 280"/>
                  <a:gd name="T9" fmla="*/ 279 h 283"/>
                  <a:gd name="T10" fmla="*/ 280 w 280"/>
                  <a:gd name="T11" fmla="*/ 283 h 283"/>
                  <a:gd name="T12" fmla="*/ 158 w 280"/>
                  <a:gd name="T13" fmla="*/ 0 h 283"/>
                  <a:gd name="T14" fmla="*/ 114 w 280"/>
                  <a:gd name="T15" fmla="*/ 2 h 283"/>
                  <a:gd name="T16" fmla="*/ 0 w 280"/>
                  <a:gd name="T17" fmla="*/ 282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0"/>
                  <a:gd name="T28" fmla="*/ 0 h 283"/>
                  <a:gd name="T29" fmla="*/ 280 w 280"/>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0" h="283">
                    <a:moveTo>
                      <a:pt x="0" y="282"/>
                    </a:moveTo>
                    <a:lnTo>
                      <a:pt x="2" y="282"/>
                    </a:lnTo>
                    <a:lnTo>
                      <a:pt x="117" y="3"/>
                    </a:lnTo>
                    <a:lnTo>
                      <a:pt x="158" y="3"/>
                    </a:lnTo>
                    <a:lnTo>
                      <a:pt x="278" y="279"/>
                    </a:lnTo>
                    <a:lnTo>
                      <a:pt x="280" y="283"/>
                    </a:lnTo>
                    <a:lnTo>
                      <a:pt x="158" y="0"/>
                    </a:lnTo>
                    <a:lnTo>
                      <a:pt x="114"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5" name="Freeform 2204"/>
              <p:cNvSpPr>
                <a:spLocks/>
              </p:cNvSpPr>
              <p:nvPr/>
            </p:nvSpPr>
            <p:spPr bwMode="auto">
              <a:xfrm>
                <a:off x="2928" y="2759"/>
                <a:ext cx="140" cy="44"/>
              </a:xfrm>
              <a:custGeom>
                <a:avLst/>
                <a:gdLst>
                  <a:gd name="T0" fmla="*/ 278 w 280"/>
                  <a:gd name="T1" fmla="*/ 85 h 90"/>
                  <a:gd name="T2" fmla="*/ 234 w 280"/>
                  <a:gd name="T3" fmla="*/ 85 h 90"/>
                  <a:gd name="T4" fmla="*/ 202 w 280"/>
                  <a:gd name="T5" fmla="*/ 1 h 90"/>
                  <a:gd name="T6" fmla="*/ 75 w 280"/>
                  <a:gd name="T7" fmla="*/ 0 h 90"/>
                  <a:gd name="T8" fmla="*/ 43 w 280"/>
                  <a:gd name="T9" fmla="*/ 85 h 90"/>
                  <a:gd name="T10" fmla="*/ 2 w 280"/>
                  <a:gd name="T11" fmla="*/ 85 h 90"/>
                  <a:gd name="T12" fmla="*/ 0 w 280"/>
                  <a:gd name="T13" fmla="*/ 88 h 90"/>
                  <a:gd name="T14" fmla="*/ 0 w 280"/>
                  <a:gd name="T15" fmla="*/ 90 h 90"/>
                  <a:gd name="T16" fmla="*/ 45 w 280"/>
                  <a:gd name="T17" fmla="*/ 89 h 90"/>
                  <a:gd name="T18" fmla="*/ 75 w 280"/>
                  <a:gd name="T19" fmla="*/ 5 h 90"/>
                  <a:gd name="T20" fmla="*/ 199 w 280"/>
                  <a:gd name="T21" fmla="*/ 5 h 90"/>
                  <a:gd name="T22" fmla="*/ 234 w 280"/>
                  <a:gd name="T23" fmla="*/ 90 h 90"/>
                  <a:gd name="T24" fmla="*/ 280 w 280"/>
                  <a:gd name="T25" fmla="*/ 89 h 90"/>
                  <a:gd name="T26" fmla="*/ 278 w 280"/>
                  <a:gd name="T27" fmla="*/ 85 h 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0"/>
                  <a:gd name="T43" fmla="*/ 0 h 90"/>
                  <a:gd name="T44" fmla="*/ 280 w 280"/>
                  <a:gd name="T45" fmla="*/ 90 h 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0" h="90">
                    <a:moveTo>
                      <a:pt x="278" y="85"/>
                    </a:moveTo>
                    <a:lnTo>
                      <a:pt x="234" y="85"/>
                    </a:lnTo>
                    <a:lnTo>
                      <a:pt x="202" y="1"/>
                    </a:lnTo>
                    <a:lnTo>
                      <a:pt x="75" y="0"/>
                    </a:lnTo>
                    <a:lnTo>
                      <a:pt x="43" y="85"/>
                    </a:lnTo>
                    <a:lnTo>
                      <a:pt x="2" y="85"/>
                    </a:lnTo>
                    <a:lnTo>
                      <a:pt x="0" y="88"/>
                    </a:lnTo>
                    <a:lnTo>
                      <a:pt x="0" y="90"/>
                    </a:lnTo>
                    <a:lnTo>
                      <a:pt x="45" y="89"/>
                    </a:lnTo>
                    <a:lnTo>
                      <a:pt x="75" y="5"/>
                    </a:lnTo>
                    <a:lnTo>
                      <a:pt x="199" y="5"/>
                    </a:lnTo>
                    <a:lnTo>
                      <a:pt x="234" y="90"/>
                    </a:lnTo>
                    <a:lnTo>
                      <a:pt x="280" y="89"/>
                    </a:lnTo>
                    <a:lnTo>
                      <a:pt x="278"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6" name="Freeform 2205"/>
              <p:cNvSpPr>
                <a:spLocks/>
              </p:cNvSpPr>
              <p:nvPr/>
            </p:nvSpPr>
            <p:spPr bwMode="auto">
              <a:xfrm>
                <a:off x="2971" y="2677"/>
                <a:ext cx="50" cy="68"/>
              </a:xfrm>
              <a:custGeom>
                <a:avLst/>
                <a:gdLst>
                  <a:gd name="T0" fmla="*/ 0 w 101"/>
                  <a:gd name="T1" fmla="*/ 136 h 136"/>
                  <a:gd name="T2" fmla="*/ 101 w 101"/>
                  <a:gd name="T3" fmla="*/ 136 h 136"/>
                  <a:gd name="T4" fmla="*/ 70 w 101"/>
                  <a:gd name="T5" fmla="*/ 59 h 136"/>
                  <a:gd name="T6" fmla="*/ 69 w 101"/>
                  <a:gd name="T7" fmla="*/ 52 h 136"/>
                  <a:gd name="T8" fmla="*/ 66 w 101"/>
                  <a:gd name="T9" fmla="*/ 46 h 136"/>
                  <a:gd name="T10" fmla="*/ 64 w 101"/>
                  <a:gd name="T11" fmla="*/ 42 h 136"/>
                  <a:gd name="T12" fmla="*/ 62 w 101"/>
                  <a:gd name="T13" fmla="*/ 36 h 136"/>
                  <a:gd name="T14" fmla="*/ 61 w 101"/>
                  <a:gd name="T15" fmla="*/ 32 h 136"/>
                  <a:gd name="T16" fmla="*/ 58 w 101"/>
                  <a:gd name="T17" fmla="*/ 26 h 136"/>
                  <a:gd name="T18" fmla="*/ 57 w 101"/>
                  <a:gd name="T19" fmla="*/ 21 h 136"/>
                  <a:gd name="T20" fmla="*/ 55 w 101"/>
                  <a:gd name="T21" fmla="*/ 17 h 136"/>
                  <a:gd name="T22" fmla="*/ 54 w 101"/>
                  <a:gd name="T23" fmla="*/ 12 h 136"/>
                  <a:gd name="T24" fmla="*/ 53 w 101"/>
                  <a:gd name="T25" fmla="*/ 7 h 136"/>
                  <a:gd name="T26" fmla="*/ 51 w 101"/>
                  <a:gd name="T27" fmla="*/ 4 h 136"/>
                  <a:gd name="T28" fmla="*/ 49 w 101"/>
                  <a:gd name="T29" fmla="*/ 0 h 136"/>
                  <a:gd name="T30" fmla="*/ 48 w 101"/>
                  <a:gd name="T31" fmla="*/ 4 h 136"/>
                  <a:gd name="T32" fmla="*/ 47 w 101"/>
                  <a:gd name="T33" fmla="*/ 8 h 136"/>
                  <a:gd name="T34" fmla="*/ 46 w 101"/>
                  <a:gd name="T35" fmla="*/ 13 h 136"/>
                  <a:gd name="T36" fmla="*/ 45 w 101"/>
                  <a:gd name="T37" fmla="*/ 18 h 136"/>
                  <a:gd name="T38" fmla="*/ 43 w 101"/>
                  <a:gd name="T39" fmla="*/ 22 h 136"/>
                  <a:gd name="T40" fmla="*/ 42 w 101"/>
                  <a:gd name="T41" fmla="*/ 27 h 136"/>
                  <a:gd name="T42" fmla="*/ 41 w 101"/>
                  <a:gd name="T43" fmla="*/ 30 h 136"/>
                  <a:gd name="T44" fmla="*/ 40 w 101"/>
                  <a:gd name="T45" fmla="*/ 35 h 136"/>
                  <a:gd name="T46" fmla="*/ 38 w 101"/>
                  <a:gd name="T47" fmla="*/ 40 h 136"/>
                  <a:gd name="T48" fmla="*/ 36 w 101"/>
                  <a:gd name="T49" fmla="*/ 44 h 136"/>
                  <a:gd name="T50" fmla="*/ 35 w 101"/>
                  <a:gd name="T51" fmla="*/ 49 h 136"/>
                  <a:gd name="T52" fmla="*/ 33 w 101"/>
                  <a:gd name="T53" fmla="*/ 53 h 136"/>
                  <a:gd name="T54" fmla="*/ 0 w 101"/>
                  <a:gd name="T55" fmla="*/ 136 h 136"/>
                  <a:gd name="T56" fmla="*/ 0 w 101"/>
                  <a:gd name="T57" fmla="*/ 136 h 1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1"/>
                  <a:gd name="T88" fmla="*/ 0 h 136"/>
                  <a:gd name="T89" fmla="*/ 101 w 101"/>
                  <a:gd name="T90" fmla="*/ 136 h 1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1" h="136">
                    <a:moveTo>
                      <a:pt x="0" y="136"/>
                    </a:moveTo>
                    <a:lnTo>
                      <a:pt x="101" y="136"/>
                    </a:lnTo>
                    <a:lnTo>
                      <a:pt x="70" y="59"/>
                    </a:lnTo>
                    <a:lnTo>
                      <a:pt x="69" y="52"/>
                    </a:lnTo>
                    <a:lnTo>
                      <a:pt x="66" y="46"/>
                    </a:lnTo>
                    <a:lnTo>
                      <a:pt x="64" y="42"/>
                    </a:lnTo>
                    <a:lnTo>
                      <a:pt x="62" y="36"/>
                    </a:lnTo>
                    <a:lnTo>
                      <a:pt x="61" y="32"/>
                    </a:lnTo>
                    <a:lnTo>
                      <a:pt x="58" y="26"/>
                    </a:lnTo>
                    <a:lnTo>
                      <a:pt x="57" y="21"/>
                    </a:lnTo>
                    <a:lnTo>
                      <a:pt x="55" y="17"/>
                    </a:lnTo>
                    <a:lnTo>
                      <a:pt x="54" y="12"/>
                    </a:lnTo>
                    <a:lnTo>
                      <a:pt x="53" y="7"/>
                    </a:lnTo>
                    <a:lnTo>
                      <a:pt x="51" y="4"/>
                    </a:lnTo>
                    <a:lnTo>
                      <a:pt x="49" y="0"/>
                    </a:lnTo>
                    <a:lnTo>
                      <a:pt x="48" y="4"/>
                    </a:lnTo>
                    <a:lnTo>
                      <a:pt x="47" y="8"/>
                    </a:lnTo>
                    <a:lnTo>
                      <a:pt x="46" y="13"/>
                    </a:lnTo>
                    <a:lnTo>
                      <a:pt x="45" y="18"/>
                    </a:lnTo>
                    <a:lnTo>
                      <a:pt x="43" y="22"/>
                    </a:lnTo>
                    <a:lnTo>
                      <a:pt x="42" y="27"/>
                    </a:lnTo>
                    <a:lnTo>
                      <a:pt x="41" y="30"/>
                    </a:lnTo>
                    <a:lnTo>
                      <a:pt x="40" y="35"/>
                    </a:lnTo>
                    <a:lnTo>
                      <a:pt x="38" y="40"/>
                    </a:lnTo>
                    <a:lnTo>
                      <a:pt x="36" y="44"/>
                    </a:lnTo>
                    <a:lnTo>
                      <a:pt x="35" y="49"/>
                    </a:lnTo>
                    <a:lnTo>
                      <a:pt x="33" y="53"/>
                    </a:lnTo>
                    <a:lnTo>
                      <a:pt x="0" y="13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17" name="Freeform 2206"/>
              <p:cNvSpPr>
                <a:spLocks/>
              </p:cNvSpPr>
              <p:nvPr/>
            </p:nvSpPr>
            <p:spPr bwMode="auto">
              <a:xfrm>
                <a:off x="2971" y="2676"/>
                <a:ext cx="51" cy="70"/>
              </a:xfrm>
              <a:custGeom>
                <a:avLst/>
                <a:gdLst>
                  <a:gd name="T0" fmla="*/ 0 w 102"/>
                  <a:gd name="T1" fmla="*/ 135 h 140"/>
                  <a:gd name="T2" fmla="*/ 0 w 102"/>
                  <a:gd name="T3" fmla="*/ 140 h 140"/>
                  <a:gd name="T4" fmla="*/ 102 w 102"/>
                  <a:gd name="T5" fmla="*/ 139 h 140"/>
                  <a:gd name="T6" fmla="*/ 71 w 102"/>
                  <a:gd name="T7" fmla="*/ 60 h 140"/>
                  <a:gd name="T8" fmla="*/ 70 w 102"/>
                  <a:gd name="T9" fmla="*/ 53 h 140"/>
                  <a:gd name="T10" fmla="*/ 68 w 102"/>
                  <a:gd name="T11" fmla="*/ 47 h 140"/>
                  <a:gd name="T12" fmla="*/ 65 w 102"/>
                  <a:gd name="T13" fmla="*/ 43 h 140"/>
                  <a:gd name="T14" fmla="*/ 63 w 102"/>
                  <a:gd name="T15" fmla="*/ 37 h 140"/>
                  <a:gd name="T16" fmla="*/ 62 w 102"/>
                  <a:gd name="T17" fmla="*/ 33 h 140"/>
                  <a:gd name="T18" fmla="*/ 59 w 102"/>
                  <a:gd name="T19" fmla="*/ 27 h 140"/>
                  <a:gd name="T20" fmla="*/ 58 w 102"/>
                  <a:gd name="T21" fmla="*/ 22 h 140"/>
                  <a:gd name="T22" fmla="*/ 56 w 102"/>
                  <a:gd name="T23" fmla="*/ 18 h 140"/>
                  <a:gd name="T24" fmla="*/ 54 w 102"/>
                  <a:gd name="T25" fmla="*/ 8 h 140"/>
                  <a:gd name="T26" fmla="*/ 53 w 102"/>
                  <a:gd name="T27" fmla="*/ 4 h 140"/>
                  <a:gd name="T28" fmla="*/ 50 w 102"/>
                  <a:gd name="T29" fmla="*/ 0 h 140"/>
                  <a:gd name="T30" fmla="*/ 48 w 102"/>
                  <a:gd name="T31" fmla="*/ 1 h 140"/>
                  <a:gd name="T32" fmla="*/ 49 w 102"/>
                  <a:gd name="T33" fmla="*/ 4 h 140"/>
                  <a:gd name="T34" fmla="*/ 50 w 102"/>
                  <a:gd name="T35" fmla="*/ 7 h 140"/>
                  <a:gd name="T36" fmla="*/ 51 w 102"/>
                  <a:gd name="T37" fmla="*/ 8 h 140"/>
                  <a:gd name="T38" fmla="*/ 54 w 102"/>
                  <a:gd name="T39" fmla="*/ 18 h 140"/>
                  <a:gd name="T40" fmla="*/ 56 w 102"/>
                  <a:gd name="T41" fmla="*/ 22 h 140"/>
                  <a:gd name="T42" fmla="*/ 57 w 102"/>
                  <a:gd name="T43" fmla="*/ 27 h 140"/>
                  <a:gd name="T44" fmla="*/ 59 w 102"/>
                  <a:gd name="T45" fmla="*/ 33 h 140"/>
                  <a:gd name="T46" fmla="*/ 61 w 102"/>
                  <a:gd name="T47" fmla="*/ 37 h 140"/>
                  <a:gd name="T48" fmla="*/ 63 w 102"/>
                  <a:gd name="T49" fmla="*/ 43 h 140"/>
                  <a:gd name="T50" fmla="*/ 65 w 102"/>
                  <a:gd name="T51" fmla="*/ 47 h 140"/>
                  <a:gd name="T52" fmla="*/ 68 w 102"/>
                  <a:gd name="T53" fmla="*/ 53 h 140"/>
                  <a:gd name="T54" fmla="*/ 69 w 102"/>
                  <a:gd name="T55" fmla="*/ 60 h 140"/>
                  <a:gd name="T56" fmla="*/ 100 w 102"/>
                  <a:gd name="T57" fmla="*/ 136 h 140"/>
                  <a:gd name="T58" fmla="*/ 0 w 102"/>
                  <a:gd name="T59" fmla="*/ 135 h 1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2"/>
                  <a:gd name="T91" fmla="*/ 0 h 140"/>
                  <a:gd name="T92" fmla="*/ 102 w 102"/>
                  <a:gd name="T93" fmla="*/ 140 h 1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2" h="140">
                    <a:moveTo>
                      <a:pt x="0" y="135"/>
                    </a:moveTo>
                    <a:lnTo>
                      <a:pt x="0" y="140"/>
                    </a:lnTo>
                    <a:lnTo>
                      <a:pt x="102" y="139"/>
                    </a:lnTo>
                    <a:lnTo>
                      <a:pt x="71" y="60"/>
                    </a:lnTo>
                    <a:lnTo>
                      <a:pt x="70" y="53"/>
                    </a:lnTo>
                    <a:lnTo>
                      <a:pt x="68" y="47"/>
                    </a:lnTo>
                    <a:lnTo>
                      <a:pt x="65" y="43"/>
                    </a:lnTo>
                    <a:lnTo>
                      <a:pt x="63" y="37"/>
                    </a:lnTo>
                    <a:lnTo>
                      <a:pt x="62" y="33"/>
                    </a:lnTo>
                    <a:lnTo>
                      <a:pt x="59" y="27"/>
                    </a:lnTo>
                    <a:lnTo>
                      <a:pt x="58" y="22"/>
                    </a:lnTo>
                    <a:lnTo>
                      <a:pt x="56" y="18"/>
                    </a:lnTo>
                    <a:lnTo>
                      <a:pt x="54" y="8"/>
                    </a:lnTo>
                    <a:lnTo>
                      <a:pt x="53" y="4"/>
                    </a:lnTo>
                    <a:lnTo>
                      <a:pt x="50" y="0"/>
                    </a:lnTo>
                    <a:lnTo>
                      <a:pt x="48" y="1"/>
                    </a:lnTo>
                    <a:lnTo>
                      <a:pt x="49" y="4"/>
                    </a:lnTo>
                    <a:lnTo>
                      <a:pt x="50" y="7"/>
                    </a:lnTo>
                    <a:lnTo>
                      <a:pt x="51" y="8"/>
                    </a:lnTo>
                    <a:lnTo>
                      <a:pt x="54" y="18"/>
                    </a:lnTo>
                    <a:lnTo>
                      <a:pt x="56" y="22"/>
                    </a:lnTo>
                    <a:lnTo>
                      <a:pt x="57" y="27"/>
                    </a:lnTo>
                    <a:lnTo>
                      <a:pt x="59" y="33"/>
                    </a:lnTo>
                    <a:lnTo>
                      <a:pt x="61" y="37"/>
                    </a:lnTo>
                    <a:lnTo>
                      <a:pt x="63" y="43"/>
                    </a:lnTo>
                    <a:lnTo>
                      <a:pt x="65" y="47"/>
                    </a:lnTo>
                    <a:lnTo>
                      <a:pt x="68" y="53"/>
                    </a:lnTo>
                    <a:lnTo>
                      <a:pt x="69" y="60"/>
                    </a:lnTo>
                    <a:lnTo>
                      <a:pt x="100" y="136"/>
                    </a:lnTo>
                    <a:lnTo>
                      <a:pt x="0" y="1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8" name="Freeform 2207"/>
              <p:cNvSpPr>
                <a:spLocks/>
              </p:cNvSpPr>
              <p:nvPr/>
            </p:nvSpPr>
            <p:spPr bwMode="auto">
              <a:xfrm>
                <a:off x="2970" y="2677"/>
                <a:ext cx="26" cy="68"/>
              </a:xfrm>
              <a:custGeom>
                <a:avLst/>
                <a:gdLst>
                  <a:gd name="T0" fmla="*/ 50 w 51"/>
                  <a:gd name="T1" fmla="*/ 0 h 138"/>
                  <a:gd name="T2" fmla="*/ 49 w 51"/>
                  <a:gd name="T3" fmla="*/ 4 h 138"/>
                  <a:gd name="T4" fmla="*/ 43 w 51"/>
                  <a:gd name="T5" fmla="*/ 27 h 138"/>
                  <a:gd name="T6" fmla="*/ 42 w 51"/>
                  <a:gd name="T7" fmla="*/ 30 h 138"/>
                  <a:gd name="T8" fmla="*/ 41 w 51"/>
                  <a:gd name="T9" fmla="*/ 35 h 138"/>
                  <a:gd name="T10" fmla="*/ 38 w 51"/>
                  <a:gd name="T11" fmla="*/ 40 h 138"/>
                  <a:gd name="T12" fmla="*/ 36 w 51"/>
                  <a:gd name="T13" fmla="*/ 49 h 138"/>
                  <a:gd name="T14" fmla="*/ 34 w 51"/>
                  <a:gd name="T15" fmla="*/ 53 h 138"/>
                  <a:gd name="T16" fmla="*/ 0 w 51"/>
                  <a:gd name="T17" fmla="*/ 136 h 138"/>
                  <a:gd name="T18" fmla="*/ 2 w 51"/>
                  <a:gd name="T19" fmla="*/ 138 h 138"/>
                  <a:gd name="T20" fmla="*/ 3 w 51"/>
                  <a:gd name="T21" fmla="*/ 135 h 138"/>
                  <a:gd name="T22" fmla="*/ 36 w 51"/>
                  <a:gd name="T23" fmla="*/ 53 h 138"/>
                  <a:gd name="T24" fmla="*/ 38 w 51"/>
                  <a:gd name="T25" fmla="*/ 49 h 138"/>
                  <a:gd name="T26" fmla="*/ 41 w 51"/>
                  <a:gd name="T27" fmla="*/ 40 h 138"/>
                  <a:gd name="T28" fmla="*/ 43 w 51"/>
                  <a:gd name="T29" fmla="*/ 35 h 138"/>
                  <a:gd name="T30" fmla="*/ 44 w 51"/>
                  <a:gd name="T31" fmla="*/ 30 h 138"/>
                  <a:gd name="T32" fmla="*/ 45 w 51"/>
                  <a:gd name="T33" fmla="*/ 27 h 138"/>
                  <a:gd name="T34" fmla="*/ 51 w 51"/>
                  <a:gd name="T35" fmla="*/ 4 h 138"/>
                  <a:gd name="T36" fmla="*/ 51 w 51"/>
                  <a:gd name="T37" fmla="*/ 3 h 138"/>
                  <a:gd name="T38" fmla="*/ 50 w 51"/>
                  <a:gd name="T39" fmla="*/ 0 h 1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138"/>
                  <a:gd name="T62" fmla="*/ 51 w 51"/>
                  <a:gd name="T63" fmla="*/ 138 h 1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138">
                    <a:moveTo>
                      <a:pt x="50" y="0"/>
                    </a:moveTo>
                    <a:lnTo>
                      <a:pt x="49" y="4"/>
                    </a:lnTo>
                    <a:lnTo>
                      <a:pt x="43" y="27"/>
                    </a:lnTo>
                    <a:lnTo>
                      <a:pt x="42" y="30"/>
                    </a:lnTo>
                    <a:lnTo>
                      <a:pt x="41" y="35"/>
                    </a:lnTo>
                    <a:lnTo>
                      <a:pt x="38" y="40"/>
                    </a:lnTo>
                    <a:lnTo>
                      <a:pt x="36" y="49"/>
                    </a:lnTo>
                    <a:lnTo>
                      <a:pt x="34" y="53"/>
                    </a:lnTo>
                    <a:lnTo>
                      <a:pt x="0" y="136"/>
                    </a:lnTo>
                    <a:lnTo>
                      <a:pt x="2" y="138"/>
                    </a:lnTo>
                    <a:lnTo>
                      <a:pt x="3" y="135"/>
                    </a:lnTo>
                    <a:lnTo>
                      <a:pt x="36" y="53"/>
                    </a:lnTo>
                    <a:lnTo>
                      <a:pt x="38" y="49"/>
                    </a:lnTo>
                    <a:lnTo>
                      <a:pt x="41" y="40"/>
                    </a:lnTo>
                    <a:lnTo>
                      <a:pt x="43" y="35"/>
                    </a:lnTo>
                    <a:lnTo>
                      <a:pt x="44" y="30"/>
                    </a:lnTo>
                    <a:lnTo>
                      <a:pt x="45" y="27"/>
                    </a:lnTo>
                    <a:lnTo>
                      <a:pt x="51" y="4"/>
                    </a:lnTo>
                    <a:lnTo>
                      <a:pt x="51"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19" name="Freeform 2208"/>
              <p:cNvSpPr>
                <a:spLocks noEditPoints="1"/>
              </p:cNvSpPr>
              <p:nvPr/>
            </p:nvSpPr>
            <p:spPr bwMode="auto">
              <a:xfrm>
                <a:off x="3140" y="2662"/>
                <a:ext cx="123" cy="140"/>
              </a:xfrm>
              <a:custGeom>
                <a:avLst/>
                <a:gdLst>
                  <a:gd name="T0" fmla="*/ 109 w 246"/>
                  <a:gd name="T1" fmla="*/ 0 h 280"/>
                  <a:gd name="T2" fmla="*/ 129 w 246"/>
                  <a:gd name="T3" fmla="*/ 0 h 280"/>
                  <a:gd name="T4" fmla="*/ 146 w 246"/>
                  <a:gd name="T5" fmla="*/ 1 h 280"/>
                  <a:gd name="T6" fmla="*/ 159 w 246"/>
                  <a:gd name="T7" fmla="*/ 3 h 280"/>
                  <a:gd name="T8" fmla="*/ 175 w 246"/>
                  <a:gd name="T9" fmla="*/ 9 h 280"/>
                  <a:gd name="T10" fmla="*/ 189 w 246"/>
                  <a:gd name="T11" fmla="*/ 17 h 280"/>
                  <a:gd name="T12" fmla="*/ 203 w 246"/>
                  <a:gd name="T13" fmla="*/ 26 h 280"/>
                  <a:gd name="T14" fmla="*/ 216 w 246"/>
                  <a:gd name="T15" fmla="*/ 40 h 280"/>
                  <a:gd name="T16" fmla="*/ 227 w 246"/>
                  <a:gd name="T17" fmla="*/ 57 h 280"/>
                  <a:gd name="T18" fmla="*/ 235 w 246"/>
                  <a:gd name="T19" fmla="*/ 76 h 280"/>
                  <a:gd name="T20" fmla="*/ 242 w 246"/>
                  <a:gd name="T21" fmla="*/ 96 h 280"/>
                  <a:gd name="T22" fmla="*/ 246 w 246"/>
                  <a:gd name="T23" fmla="*/ 119 h 280"/>
                  <a:gd name="T24" fmla="*/ 246 w 246"/>
                  <a:gd name="T25" fmla="*/ 142 h 280"/>
                  <a:gd name="T26" fmla="*/ 245 w 246"/>
                  <a:gd name="T27" fmla="*/ 162 h 280"/>
                  <a:gd name="T28" fmla="*/ 241 w 246"/>
                  <a:gd name="T29" fmla="*/ 180 h 280"/>
                  <a:gd name="T30" fmla="*/ 235 w 246"/>
                  <a:gd name="T31" fmla="*/ 198 h 280"/>
                  <a:gd name="T32" fmla="*/ 231 w 246"/>
                  <a:gd name="T33" fmla="*/ 213 h 280"/>
                  <a:gd name="T34" fmla="*/ 224 w 246"/>
                  <a:gd name="T35" fmla="*/ 227 h 280"/>
                  <a:gd name="T36" fmla="*/ 216 w 246"/>
                  <a:gd name="T37" fmla="*/ 238 h 280"/>
                  <a:gd name="T38" fmla="*/ 207 w 246"/>
                  <a:gd name="T39" fmla="*/ 247 h 280"/>
                  <a:gd name="T40" fmla="*/ 197 w 246"/>
                  <a:gd name="T41" fmla="*/ 255 h 280"/>
                  <a:gd name="T42" fmla="*/ 188 w 246"/>
                  <a:gd name="T43" fmla="*/ 262 h 280"/>
                  <a:gd name="T44" fmla="*/ 178 w 246"/>
                  <a:gd name="T45" fmla="*/ 267 h 280"/>
                  <a:gd name="T46" fmla="*/ 165 w 246"/>
                  <a:gd name="T47" fmla="*/ 270 h 280"/>
                  <a:gd name="T48" fmla="*/ 151 w 246"/>
                  <a:gd name="T49" fmla="*/ 274 h 280"/>
                  <a:gd name="T50" fmla="*/ 137 w 246"/>
                  <a:gd name="T51" fmla="*/ 277 h 280"/>
                  <a:gd name="T52" fmla="*/ 121 w 246"/>
                  <a:gd name="T53" fmla="*/ 278 h 280"/>
                  <a:gd name="T54" fmla="*/ 0 w 246"/>
                  <a:gd name="T55" fmla="*/ 280 h 280"/>
                  <a:gd name="T56" fmla="*/ 109 w 246"/>
                  <a:gd name="T57" fmla="*/ 245 h 280"/>
                  <a:gd name="T58" fmla="*/ 126 w 246"/>
                  <a:gd name="T59" fmla="*/ 245 h 280"/>
                  <a:gd name="T60" fmla="*/ 140 w 246"/>
                  <a:gd name="T61" fmla="*/ 243 h 280"/>
                  <a:gd name="T62" fmla="*/ 152 w 246"/>
                  <a:gd name="T63" fmla="*/ 240 h 280"/>
                  <a:gd name="T64" fmla="*/ 162 w 246"/>
                  <a:gd name="T65" fmla="*/ 236 h 280"/>
                  <a:gd name="T66" fmla="*/ 171 w 246"/>
                  <a:gd name="T67" fmla="*/ 230 h 280"/>
                  <a:gd name="T68" fmla="*/ 178 w 246"/>
                  <a:gd name="T69" fmla="*/ 223 h 280"/>
                  <a:gd name="T70" fmla="*/ 187 w 246"/>
                  <a:gd name="T71" fmla="*/ 213 h 280"/>
                  <a:gd name="T72" fmla="*/ 194 w 246"/>
                  <a:gd name="T73" fmla="*/ 201 h 280"/>
                  <a:gd name="T74" fmla="*/ 199 w 246"/>
                  <a:gd name="T75" fmla="*/ 186 h 280"/>
                  <a:gd name="T76" fmla="*/ 202 w 246"/>
                  <a:gd name="T77" fmla="*/ 170 h 280"/>
                  <a:gd name="T78" fmla="*/ 204 w 246"/>
                  <a:gd name="T79" fmla="*/ 152 h 280"/>
                  <a:gd name="T80" fmla="*/ 204 w 246"/>
                  <a:gd name="T81" fmla="*/ 129 h 280"/>
                  <a:gd name="T82" fmla="*/ 202 w 246"/>
                  <a:gd name="T83" fmla="*/ 103 h 280"/>
                  <a:gd name="T84" fmla="*/ 196 w 246"/>
                  <a:gd name="T85" fmla="*/ 83 h 280"/>
                  <a:gd name="T86" fmla="*/ 187 w 246"/>
                  <a:gd name="T87" fmla="*/ 65 h 280"/>
                  <a:gd name="T88" fmla="*/ 177 w 246"/>
                  <a:gd name="T89" fmla="*/ 51 h 280"/>
                  <a:gd name="T90" fmla="*/ 164 w 246"/>
                  <a:gd name="T91" fmla="*/ 42 h 280"/>
                  <a:gd name="T92" fmla="*/ 150 w 246"/>
                  <a:gd name="T93" fmla="*/ 36 h 280"/>
                  <a:gd name="T94" fmla="*/ 136 w 246"/>
                  <a:gd name="T95" fmla="*/ 33 h 280"/>
                  <a:gd name="T96" fmla="*/ 118 w 246"/>
                  <a:gd name="T97" fmla="*/ 32 h 280"/>
                  <a:gd name="T98" fmla="*/ 40 w 246"/>
                  <a:gd name="T99" fmla="*/ 32 h 2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6"/>
                  <a:gd name="T151" fmla="*/ 0 h 280"/>
                  <a:gd name="T152" fmla="*/ 246 w 246"/>
                  <a:gd name="T153" fmla="*/ 280 h 2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6" h="280">
                    <a:moveTo>
                      <a:pt x="0" y="280"/>
                    </a:moveTo>
                    <a:lnTo>
                      <a:pt x="0" y="0"/>
                    </a:lnTo>
                    <a:lnTo>
                      <a:pt x="102" y="0"/>
                    </a:lnTo>
                    <a:lnTo>
                      <a:pt x="109" y="0"/>
                    </a:lnTo>
                    <a:lnTo>
                      <a:pt x="113" y="0"/>
                    </a:lnTo>
                    <a:lnTo>
                      <a:pt x="119" y="0"/>
                    </a:lnTo>
                    <a:lnTo>
                      <a:pt x="124" y="0"/>
                    </a:lnTo>
                    <a:lnTo>
                      <a:pt x="129" y="0"/>
                    </a:lnTo>
                    <a:lnTo>
                      <a:pt x="134" y="0"/>
                    </a:lnTo>
                    <a:lnTo>
                      <a:pt x="137" y="1"/>
                    </a:lnTo>
                    <a:lnTo>
                      <a:pt x="142" y="1"/>
                    </a:lnTo>
                    <a:lnTo>
                      <a:pt x="146" y="1"/>
                    </a:lnTo>
                    <a:lnTo>
                      <a:pt x="149" y="2"/>
                    </a:lnTo>
                    <a:lnTo>
                      <a:pt x="152" y="2"/>
                    </a:lnTo>
                    <a:lnTo>
                      <a:pt x="155" y="3"/>
                    </a:lnTo>
                    <a:lnTo>
                      <a:pt x="159" y="3"/>
                    </a:lnTo>
                    <a:lnTo>
                      <a:pt x="164" y="4"/>
                    </a:lnTo>
                    <a:lnTo>
                      <a:pt x="167" y="7"/>
                    </a:lnTo>
                    <a:lnTo>
                      <a:pt x="172" y="8"/>
                    </a:lnTo>
                    <a:lnTo>
                      <a:pt x="175" y="9"/>
                    </a:lnTo>
                    <a:lnTo>
                      <a:pt x="179" y="11"/>
                    </a:lnTo>
                    <a:lnTo>
                      <a:pt x="182" y="12"/>
                    </a:lnTo>
                    <a:lnTo>
                      <a:pt x="186" y="15"/>
                    </a:lnTo>
                    <a:lnTo>
                      <a:pt x="189" y="17"/>
                    </a:lnTo>
                    <a:lnTo>
                      <a:pt x="193" y="18"/>
                    </a:lnTo>
                    <a:lnTo>
                      <a:pt x="196" y="20"/>
                    </a:lnTo>
                    <a:lnTo>
                      <a:pt x="199" y="24"/>
                    </a:lnTo>
                    <a:lnTo>
                      <a:pt x="203" y="26"/>
                    </a:lnTo>
                    <a:lnTo>
                      <a:pt x="207" y="30"/>
                    </a:lnTo>
                    <a:lnTo>
                      <a:pt x="210" y="33"/>
                    </a:lnTo>
                    <a:lnTo>
                      <a:pt x="213" y="36"/>
                    </a:lnTo>
                    <a:lnTo>
                      <a:pt x="216" y="40"/>
                    </a:lnTo>
                    <a:lnTo>
                      <a:pt x="219" y="45"/>
                    </a:lnTo>
                    <a:lnTo>
                      <a:pt x="222" y="48"/>
                    </a:lnTo>
                    <a:lnTo>
                      <a:pt x="225" y="53"/>
                    </a:lnTo>
                    <a:lnTo>
                      <a:pt x="227" y="57"/>
                    </a:lnTo>
                    <a:lnTo>
                      <a:pt x="230" y="61"/>
                    </a:lnTo>
                    <a:lnTo>
                      <a:pt x="232" y="65"/>
                    </a:lnTo>
                    <a:lnTo>
                      <a:pt x="233" y="71"/>
                    </a:lnTo>
                    <a:lnTo>
                      <a:pt x="235" y="76"/>
                    </a:lnTo>
                    <a:lnTo>
                      <a:pt x="238" y="80"/>
                    </a:lnTo>
                    <a:lnTo>
                      <a:pt x="239" y="86"/>
                    </a:lnTo>
                    <a:lnTo>
                      <a:pt x="241" y="91"/>
                    </a:lnTo>
                    <a:lnTo>
                      <a:pt x="242" y="96"/>
                    </a:lnTo>
                    <a:lnTo>
                      <a:pt x="243" y="102"/>
                    </a:lnTo>
                    <a:lnTo>
                      <a:pt x="245" y="107"/>
                    </a:lnTo>
                    <a:lnTo>
                      <a:pt x="245" y="113"/>
                    </a:lnTo>
                    <a:lnTo>
                      <a:pt x="246" y="119"/>
                    </a:lnTo>
                    <a:lnTo>
                      <a:pt x="246" y="125"/>
                    </a:lnTo>
                    <a:lnTo>
                      <a:pt x="246" y="131"/>
                    </a:lnTo>
                    <a:lnTo>
                      <a:pt x="246" y="138"/>
                    </a:lnTo>
                    <a:lnTo>
                      <a:pt x="246" y="142"/>
                    </a:lnTo>
                    <a:lnTo>
                      <a:pt x="246" y="147"/>
                    </a:lnTo>
                    <a:lnTo>
                      <a:pt x="246" y="153"/>
                    </a:lnTo>
                    <a:lnTo>
                      <a:pt x="246" y="157"/>
                    </a:lnTo>
                    <a:lnTo>
                      <a:pt x="245" y="162"/>
                    </a:lnTo>
                    <a:lnTo>
                      <a:pt x="243" y="167"/>
                    </a:lnTo>
                    <a:lnTo>
                      <a:pt x="243" y="171"/>
                    </a:lnTo>
                    <a:lnTo>
                      <a:pt x="242" y="176"/>
                    </a:lnTo>
                    <a:lnTo>
                      <a:pt x="241" y="180"/>
                    </a:lnTo>
                    <a:lnTo>
                      <a:pt x="240" y="185"/>
                    </a:lnTo>
                    <a:lnTo>
                      <a:pt x="239" y="190"/>
                    </a:lnTo>
                    <a:lnTo>
                      <a:pt x="237" y="194"/>
                    </a:lnTo>
                    <a:lnTo>
                      <a:pt x="235" y="198"/>
                    </a:lnTo>
                    <a:lnTo>
                      <a:pt x="234" y="201"/>
                    </a:lnTo>
                    <a:lnTo>
                      <a:pt x="233" y="206"/>
                    </a:lnTo>
                    <a:lnTo>
                      <a:pt x="232" y="209"/>
                    </a:lnTo>
                    <a:lnTo>
                      <a:pt x="231" y="213"/>
                    </a:lnTo>
                    <a:lnTo>
                      <a:pt x="228" y="216"/>
                    </a:lnTo>
                    <a:lnTo>
                      <a:pt x="227" y="220"/>
                    </a:lnTo>
                    <a:lnTo>
                      <a:pt x="225" y="223"/>
                    </a:lnTo>
                    <a:lnTo>
                      <a:pt x="224" y="227"/>
                    </a:lnTo>
                    <a:lnTo>
                      <a:pt x="222" y="229"/>
                    </a:lnTo>
                    <a:lnTo>
                      <a:pt x="219" y="232"/>
                    </a:lnTo>
                    <a:lnTo>
                      <a:pt x="217" y="236"/>
                    </a:lnTo>
                    <a:lnTo>
                      <a:pt x="216" y="238"/>
                    </a:lnTo>
                    <a:lnTo>
                      <a:pt x="213" y="240"/>
                    </a:lnTo>
                    <a:lnTo>
                      <a:pt x="211" y="243"/>
                    </a:lnTo>
                    <a:lnTo>
                      <a:pt x="209" y="245"/>
                    </a:lnTo>
                    <a:lnTo>
                      <a:pt x="207" y="247"/>
                    </a:lnTo>
                    <a:lnTo>
                      <a:pt x="204" y="250"/>
                    </a:lnTo>
                    <a:lnTo>
                      <a:pt x="202" y="251"/>
                    </a:lnTo>
                    <a:lnTo>
                      <a:pt x="200" y="253"/>
                    </a:lnTo>
                    <a:lnTo>
                      <a:pt x="197" y="255"/>
                    </a:lnTo>
                    <a:lnTo>
                      <a:pt x="195" y="257"/>
                    </a:lnTo>
                    <a:lnTo>
                      <a:pt x="193" y="259"/>
                    </a:lnTo>
                    <a:lnTo>
                      <a:pt x="190" y="261"/>
                    </a:lnTo>
                    <a:lnTo>
                      <a:pt x="188" y="262"/>
                    </a:lnTo>
                    <a:lnTo>
                      <a:pt x="186" y="263"/>
                    </a:lnTo>
                    <a:lnTo>
                      <a:pt x="184" y="265"/>
                    </a:lnTo>
                    <a:lnTo>
                      <a:pt x="180" y="266"/>
                    </a:lnTo>
                    <a:lnTo>
                      <a:pt x="178" y="267"/>
                    </a:lnTo>
                    <a:lnTo>
                      <a:pt x="174" y="268"/>
                    </a:lnTo>
                    <a:lnTo>
                      <a:pt x="172" y="269"/>
                    </a:lnTo>
                    <a:lnTo>
                      <a:pt x="169" y="270"/>
                    </a:lnTo>
                    <a:lnTo>
                      <a:pt x="165" y="270"/>
                    </a:lnTo>
                    <a:lnTo>
                      <a:pt x="162" y="271"/>
                    </a:lnTo>
                    <a:lnTo>
                      <a:pt x="158" y="273"/>
                    </a:lnTo>
                    <a:lnTo>
                      <a:pt x="155" y="274"/>
                    </a:lnTo>
                    <a:lnTo>
                      <a:pt x="151" y="274"/>
                    </a:lnTo>
                    <a:lnTo>
                      <a:pt x="148" y="275"/>
                    </a:lnTo>
                    <a:lnTo>
                      <a:pt x="144" y="276"/>
                    </a:lnTo>
                    <a:lnTo>
                      <a:pt x="141" y="276"/>
                    </a:lnTo>
                    <a:lnTo>
                      <a:pt x="137" y="277"/>
                    </a:lnTo>
                    <a:lnTo>
                      <a:pt x="133" y="277"/>
                    </a:lnTo>
                    <a:lnTo>
                      <a:pt x="129" y="278"/>
                    </a:lnTo>
                    <a:lnTo>
                      <a:pt x="125" y="278"/>
                    </a:lnTo>
                    <a:lnTo>
                      <a:pt x="121" y="278"/>
                    </a:lnTo>
                    <a:lnTo>
                      <a:pt x="117" y="278"/>
                    </a:lnTo>
                    <a:lnTo>
                      <a:pt x="112" y="278"/>
                    </a:lnTo>
                    <a:lnTo>
                      <a:pt x="107" y="280"/>
                    </a:lnTo>
                    <a:lnTo>
                      <a:pt x="0" y="280"/>
                    </a:lnTo>
                    <a:close/>
                    <a:moveTo>
                      <a:pt x="40" y="246"/>
                    </a:moveTo>
                    <a:lnTo>
                      <a:pt x="103" y="246"/>
                    </a:lnTo>
                    <a:lnTo>
                      <a:pt x="109" y="245"/>
                    </a:lnTo>
                    <a:lnTo>
                      <a:pt x="113" y="245"/>
                    </a:lnTo>
                    <a:lnTo>
                      <a:pt x="117" y="245"/>
                    </a:lnTo>
                    <a:lnTo>
                      <a:pt x="121" y="245"/>
                    </a:lnTo>
                    <a:lnTo>
                      <a:pt x="126" y="245"/>
                    </a:lnTo>
                    <a:lnTo>
                      <a:pt x="129" y="244"/>
                    </a:lnTo>
                    <a:lnTo>
                      <a:pt x="133" y="244"/>
                    </a:lnTo>
                    <a:lnTo>
                      <a:pt x="136" y="244"/>
                    </a:lnTo>
                    <a:lnTo>
                      <a:pt x="140" y="243"/>
                    </a:lnTo>
                    <a:lnTo>
                      <a:pt x="143" y="243"/>
                    </a:lnTo>
                    <a:lnTo>
                      <a:pt x="147" y="242"/>
                    </a:lnTo>
                    <a:lnTo>
                      <a:pt x="149" y="242"/>
                    </a:lnTo>
                    <a:lnTo>
                      <a:pt x="152" y="240"/>
                    </a:lnTo>
                    <a:lnTo>
                      <a:pt x="155" y="239"/>
                    </a:lnTo>
                    <a:lnTo>
                      <a:pt x="157" y="238"/>
                    </a:lnTo>
                    <a:lnTo>
                      <a:pt x="159" y="237"/>
                    </a:lnTo>
                    <a:lnTo>
                      <a:pt x="162" y="236"/>
                    </a:lnTo>
                    <a:lnTo>
                      <a:pt x="164" y="235"/>
                    </a:lnTo>
                    <a:lnTo>
                      <a:pt x="166" y="233"/>
                    </a:lnTo>
                    <a:lnTo>
                      <a:pt x="169" y="231"/>
                    </a:lnTo>
                    <a:lnTo>
                      <a:pt x="171" y="230"/>
                    </a:lnTo>
                    <a:lnTo>
                      <a:pt x="172" y="229"/>
                    </a:lnTo>
                    <a:lnTo>
                      <a:pt x="174" y="228"/>
                    </a:lnTo>
                    <a:lnTo>
                      <a:pt x="175" y="227"/>
                    </a:lnTo>
                    <a:lnTo>
                      <a:pt x="178" y="223"/>
                    </a:lnTo>
                    <a:lnTo>
                      <a:pt x="180" y="221"/>
                    </a:lnTo>
                    <a:lnTo>
                      <a:pt x="182" y="219"/>
                    </a:lnTo>
                    <a:lnTo>
                      <a:pt x="185" y="216"/>
                    </a:lnTo>
                    <a:lnTo>
                      <a:pt x="187" y="213"/>
                    </a:lnTo>
                    <a:lnTo>
                      <a:pt x="188" y="210"/>
                    </a:lnTo>
                    <a:lnTo>
                      <a:pt x="190" y="207"/>
                    </a:lnTo>
                    <a:lnTo>
                      <a:pt x="192" y="204"/>
                    </a:lnTo>
                    <a:lnTo>
                      <a:pt x="194" y="201"/>
                    </a:lnTo>
                    <a:lnTo>
                      <a:pt x="195" y="198"/>
                    </a:lnTo>
                    <a:lnTo>
                      <a:pt x="196" y="194"/>
                    </a:lnTo>
                    <a:lnTo>
                      <a:pt x="197" y="191"/>
                    </a:lnTo>
                    <a:lnTo>
                      <a:pt x="199" y="186"/>
                    </a:lnTo>
                    <a:lnTo>
                      <a:pt x="200" y="183"/>
                    </a:lnTo>
                    <a:lnTo>
                      <a:pt x="201" y="178"/>
                    </a:lnTo>
                    <a:lnTo>
                      <a:pt x="202" y="175"/>
                    </a:lnTo>
                    <a:lnTo>
                      <a:pt x="202" y="170"/>
                    </a:lnTo>
                    <a:lnTo>
                      <a:pt x="203" y="166"/>
                    </a:lnTo>
                    <a:lnTo>
                      <a:pt x="203" y="161"/>
                    </a:lnTo>
                    <a:lnTo>
                      <a:pt x="204" y="156"/>
                    </a:lnTo>
                    <a:lnTo>
                      <a:pt x="204" y="152"/>
                    </a:lnTo>
                    <a:lnTo>
                      <a:pt x="204" y="147"/>
                    </a:lnTo>
                    <a:lnTo>
                      <a:pt x="204" y="141"/>
                    </a:lnTo>
                    <a:lnTo>
                      <a:pt x="204" y="137"/>
                    </a:lnTo>
                    <a:lnTo>
                      <a:pt x="204" y="129"/>
                    </a:lnTo>
                    <a:lnTo>
                      <a:pt x="204" y="122"/>
                    </a:lnTo>
                    <a:lnTo>
                      <a:pt x="204" y="116"/>
                    </a:lnTo>
                    <a:lnTo>
                      <a:pt x="203" y="109"/>
                    </a:lnTo>
                    <a:lnTo>
                      <a:pt x="202" y="103"/>
                    </a:lnTo>
                    <a:lnTo>
                      <a:pt x="201" y="98"/>
                    </a:lnTo>
                    <a:lnTo>
                      <a:pt x="200" y="92"/>
                    </a:lnTo>
                    <a:lnTo>
                      <a:pt x="199" y="87"/>
                    </a:lnTo>
                    <a:lnTo>
                      <a:pt x="196" y="83"/>
                    </a:lnTo>
                    <a:lnTo>
                      <a:pt x="194" y="78"/>
                    </a:lnTo>
                    <a:lnTo>
                      <a:pt x="193" y="73"/>
                    </a:lnTo>
                    <a:lnTo>
                      <a:pt x="189" y="70"/>
                    </a:lnTo>
                    <a:lnTo>
                      <a:pt x="187" y="65"/>
                    </a:lnTo>
                    <a:lnTo>
                      <a:pt x="185" y="62"/>
                    </a:lnTo>
                    <a:lnTo>
                      <a:pt x="182" y="58"/>
                    </a:lnTo>
                    <a:lnTo>
                      <a:pt x="179" y="55"/>
                    </a:lnTo>
                    <a:lnTo>
                      <a:pt x="177" y="51"/>
                    </a:lnTo>
                    <a:lnTo>
                      <a:pt x="173" y="49"/>
                    </a:lnTo>
                    <a:lnTo>
                      <a:pt x="170" y="47"/>
                    </a:lnTo>
                    <a:lnTo>
                      <a:pt x="166" y="45"/>
                    </a:lnTo>
                    <a:lnTo>
                      <a:pt x="164" y="42"/>
                    </a:lnTo>
                    <a:lnTo>
                      <a:pt x="160" y="40"/>
                    </a:lnTo>
                    <a:lnTo>
                      <a:pt x="157" y="39"/>
                    </a:lnTo>
                    <a:lnTo>
                      <a:pt x="152" y="38"/>
                    </a:lnTo>
                    <a:lnTo>
                      <a:pt x="150" y="36"/>
                    </a:lnTo>
                    <a:lnTo>
                      <a:pt x="147" y="35"/>
                    </a:lnTo>
                    <a:lnTo>
                      <a:pt x="143" y="34"/>
                    </a:lnTo>
                    <a:lnTo>
                      <a:pt x="140" y="34"/>
                    </a:lnTo>
                    <a:lnTo>
                      <a:pt x="136" y="33"/>
                    </a:lnTo>
                    <a:lnTo>
                      <a:pt x="132" y="33"/>
                    </a:lnTo>
                    <a:lnTo>
                      <a:pt x="128" y="32"/>
                    </a:lnTo>
                    <a:lnTo>
                      <a:pt x="124" y="32"/>
                    </a:lnTo>
                    <a:lnTo>
                      <a:pt x="118" y="32"/>
                    </a:lnTo>
                    <a:lnTo>
                      <a:pt x="113" y="32"/>
                    </a:lnTo>
                    <a:lnTo>
                      <a:pt x="107" y="32"/>
                    </a:lnTo>
                    <a:lnTo>
                      <a:pt x="102" y="32"/>
                    </a:lnTo>
                    <a:lnTo>
                      <a:pt x="40" y="32"/>
                    </a:lnTo>
                    <a:lnTo>
                      <a:pt x="40" y="2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0" name="Freeform 2209"/>
              <p:cNvSpPr>
                <a:spLocks/>
              </p:cNvSpPr>
              <p:nvPr/>
            </p:nvSpPr>
            <p:spPr bwMode="auto">
              <a:xfrm>
                <a:off x="3140" y="2662"/>
                <a:ext cx="123" cy="140"/>
              </a:xfrm>
              <a:custGeom>
                <a:avLst/>
                <a:gdLst>
                  <a:gd name="T0" fmla="*/ 0 w 246"/>
                  <a:gd name="T1" fmla="*/ 0 h 280"/>
                  <a:gd name="T2" fmla="*/ 109 w 246"/>
                  <a:gd name="T3" fmla="*/ 0 h 280"/>
                  <a:gd name="T4" fmla="*/ 119 w 246"/>
                  <a:gd name="T5" fmla="*/ 0 h 280"/>
                  <a:gd name="T6" fmla="*/ 129 w 246"/>
                  <a:gd name="T7" fmla="*/ 0 h 280"/>
                  <a:gd name="T8" fmla="*/ 137 w 246"/>
                  <a:gd name="T9" fmla="*/ 1 h 280"/>
                  <a:gd name="T10" fmla="*/ 146 w 246"/>
                  <a:gd name="T11" fmla="*/ 1 h 280"/>
                  <a:gd name="T12" fmla="*/ 152 w 246"/>
                  <a:gd name="T13" fmla="*/ 2 h 280"/>
                  <a:gd name="T14" fmla="*/ 159 w 246"/>
                  <a:gd name="T15" fmla="*/ 3 h 280"/>
                  <a:gd name="T16" fmla="*/ 167 w 246"/>
                  <a:gd name="T17" fmla="*/ 7 h 280"/>
                  <a:gd name="T18" fmla="*/ 175 w 246"/>
                  <a:gd name="T19" fmla="*/ 9 h 280"/>
                  <a:gd name="T20" fmla="*/ 182 w 246"/>
                  <a:gd name="T21" fmla="*/ 12 h 280"/>
                  <a:gd name="T22" fmla="*/ 189 w 246"/>
                  <a:gd name="T23" fmla="*/ 17 h 280"/>
                  <a:gd name="T24" fmla="*/ 196 w 246"/>
                  <a:gd name="T25" fmla="*/ 20 h 280"/>
                  <a:gd name="T26" fmla="*/ 203 w 246"/>
                  <a:gd name="T27" fmla="*/ 26 h 280"/>
                  <a:gd name="T28" fmla="*/ 210 w 246"/>
                  <a:gd name="T29" fmla="*/ 33 h 280"/>
                  <a:gd name="T30" fmla="*/ 216 w 246"/>
                  <a:gd name="T31" fmla="*/ 40 h 280"/>
                  <a:gd name="T32" fmla="*/ 222 w 246"/>
                  <a:gd name="T33" fmla="*/ 48 h 280"/>
                  <a:gd name="T34" fmla="*/ 227 w 246"/>
                  <a:gd name="T35" fmla="*/ 57 h 280"/>
                  <a:gd name="T36" fmla="*/ 232 w 246"/>
                  <a:gd name="T37" fmla="*/ 65 h 280"/>
                  <a:gd name="T38" fmla="*/ 235 w 246"/>
                  <a:gd name="T39" fmla="*/ 76 h 280"/>
                  <a:gd name="T40" fmla="*/ 239 w 246"/>
                  <a:gd name="T41" fmla="*/ 86 h 280"/>
                  <a:gd name="T42" fmla="*/ 242 w 246"/>
                  <a:gd name="T43" fmla="*/ 96 h 280"/>
                  <a:gd name="T44" fmla="*/ 245 w 246"/>
                  <a:gd name="T45" fmla="*/ 107 h 280"/>
                  <a:gd name="T46" fmla="*/ 246 w 246"/>
                  <a:gd name="T47" fmla="*/ 119 h 280"/>
                  <a:gd name="T48" fmla="*/ 246 w 246"/>
                  <a:gd name="T49" fmla="*/ 131 h 280"/>
                  <a:gd name="T50" fmla="*/ 246 w 246"/>
                  <a:gd name="T51" fmla="*/ 142 h 280"/>
                  <a:gd name="T52" fmla="*/ 246 w 246"/>
                  <a:gd name="T53" fmla="*/ 153 h 280"/>
                  <a:gd name="T54" fmla="*/ 245 w 246"/>
                  <a:gd name="T55" fmla="*/ 162 h 280"/>
                  <a:gd name="T56" fmla="*/ 243 w 246"/>
                  <a:gd name="T57" fmla="*/ 171 h 280"/>
                  <a:gd name="T58" fmla="*/ 241 w 246"/>
                  <a:gd name="T59" fmla="*/ 180 h 280"/>
                  <a:gd name="T60" fmla="*/ 239 w 246"/>
                  <a:gd name="T61" fmla="*/ 190 h 280"/>
                  <a:gd name="T62" fmla="*/ 235 w 246"/>
                  <a:gd name="T63" fmla="*/ 198 h 280"/>
                  <a:gd name="T64" fmla="*/ 233 w 246"/>
                  <a:gd name="T65" fmla="*/ 206 h 280"/>
                  <a:gd name="T66" fmla="*/ 231 w 246"/>
                  <a:gd name="T67" fmla="*/ 213 h 280"/>
                  <a:gd name="T68" fmla="*/ 227 w 246"/>
                  <a:gd name="T69" fmla="*/ 220 h 280"/>
                  <a:gd name="T70" fmla="*/ 224 w 246"/>
                  <a:gd name="T71" fmla="*/ 227 h 280"/>
                  <a:gd name="T72" fmla="*/ 219 w 246"/>
                  <a:gd name="T73" fmla="*/ 232 h 280"/>
                  <a:gd name="T74" fmla="*/ 216 w 246"/>
                  <a:gd name="T75" fmla="*/ 238 h 280"/>
                  <a:gd name="T76" fmla="*/ 211 w 246"/>
                  <a:gd name="T77" fmla="*/ 243 h 280"/>
                  <a:gd name="T78" fmla="*/ 207 w 246"/>
                  <a:gd name="T79" fmla="*/ 247 h 280"/>
                  <a:gd name="T80" fmla="*/ 202 w 246"/>
                  <a:gd name="T81" fmla="*/ 251 h 280"/>
                  <a:gd name="T82" fmla="*/ 197 w 246"/>
                  <a:gd name="T83" fmla="*/ 255 h 280"/>
                  <a:gd name="T84" fmla="*/ 193 w 246"/>
                  <a:gd name="T85" fmla="*/ 259 h 280"/>
                  <a:gd name="T86" fmla="*/ 188 w 246"/>
                  <a:gd name="T87" fmla="*/ 262 h 280"/>
                  <a:gd name="T88" fmla="*/ 184 w 246"/>
                  <a:gd name="T89" fmla="*/ 265 h 280"/>
                  <a:gd name="T90" fmla="*/ 178 w 246"/>
                  <a:gd name="T91" fmla="*/ 267 h 280"/>
                  <a:gd name="T92" fmla="*/ 172 w 246"/>
                  <a:gd name="T93" fmla="*/ 269 h 280"/>
                  <a:gd name="T94" fmla="*/ 165 w 246"/>
                  <a:gd name="T95" fmla="*/ 270 h 280"/>
                  <a:gd name="T96" fmla="*/ 158 w 246"/>
                  <a:gd name="T97" fmla="*/ 273 h 280"/>
                  <a:gd name="T98" fmla="*/ 151 w 246"/>
                  <a:gd name="T99" fmla="*/ 274 h 280"/>
                  <a:gd name="T100" fmla="*/ 144 w 246"/>
                  <a:gd name="T101" fmla="*/ 276 h 280"/>
                  <a:gd name="T102" fmla="*/ 137 w 246"/>
                  <a:gd name="T103" fmla="*/ 277 h 280"/>
                  <a:gd name="T104" fmla="*/ 129 w 246"/>
                  <a:gd name="T105" fmla="*/ 278 h 280"/>
                  <a:gd name="T106" fmla="*/ 121 w 246"/>
                  <a:gd name="T107" fmla="*/ 278 h 280"/>
                  <a:gd name="T108" fmla="*/ 112 w 246"/>
                  <a:gd name="T109" fmla="*/ 278 h 280"/>
                  <a:gd name="T110" fmla="*/ 0 w 246"/>
                  <a:gd name="T111" fmla="*/ 28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6"/>
                  <a:gd name="T169" fmla="*/ 0 h 280"/>
                  <a:gd name="T170" fmla="*/ 246 w 246"/>
                  <a:gd name="T171" fmla="*/ 280 h 2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6" h="280">
                    <a:moveTo>
                      <a:pt x="0" y="280"/>
                    </a:moveTo>
                    <a:lnTo>
                      <a:pt x="0" y="0"/>
                    </a:lnTo>
                    <a:lnTo>
                      <a:pt x="102" y="0"/>
                    </a:lnTo>
                    <a:lnTo>
                      <a:pt x="109" y="0"/>
                    </a:lnTo>
                    <a:lnTo>
                      <a:pt x="113" y="0"/>
                    </a:lnTo>
                    <a:lnTo>
                      <a:pt x="119" y="0"/>
                    </a:lnTo>
                    <a:lnTo>
                      <a:pt x="124" y="0"/>
                    </a:lnTo>
                    <a:lnTo>
                      <a:pt x="129" y="0"/>
                    </a:lnTo>
                    <a:lnTo>
                      <a:pt x="134" y="0"/>
                    </a:lnTo>
                    <a:lnTo>
                      <a:pt x="137" y="1"/>
                    </a:lnTo>
                    <a:lnTo>
                      <a:pt x="142" y="1"/>
                    </a:lnTo>
                    <a:lnTo>
                      <a:pt x="146" y="1"/>
                    </a:lnTo>
                    <a:lnTo>
                      <a:pt x="149" y="2"/>
                    </a:lnTo>
                    <a:lnTo>
                      <a:pt x="152" y="2"/>
                    </a:lnTo>
                    <a:lnTo>
                      <a:pt x="155" y="3"/>
                    </a:lnTo>
                    <a:lnTo>
                      <a:pt x="159" y="3"/>
                    </a:lnTo>
                    <a:lnTo>
                      <a:pt x="164" y="4"/>
                    </a:lnTo>
                    <a:lnTo>
                      <a:pt x="167" y="7"/>
                    </a:lnTo>
                    <a:lnTo>
                      <a:pt x="172" y="8"/>
                    </a:lnTo>
                    <a:lnTo>
                      <a:pt x="175" y="9"/>
                    </a:lnTo>
                    <a:lnTo>
                      <a:pt x="179" y="11"/>
                    </a:lnTo>
                    <a:lnTo>
                      <a:pt x="182" y="12"/>
                    </a:lnTo>
                    <a:lnTo>
                      <a:pt x="186" y="15"/>
                    </a:lnTo>
                    <a:lnTo>
                      <a:pt x="189" y="17"/>
                    </a:lnTo>
                    <a:lnTo>
                      <a:pt x="193" y="18"/>
                    </a:lnTo>
                    <a:lnTo>
                      <a:pt x="196" y="20"/>
                    </a:lnTo>
                    <a:lnTo>
                      <a:pt x="199" y="24"/>
                    </a:lnTo>
                    <a:lnTo>
                      <a:pt x="203" y="26"/>
                    </a:lnTo>
                    <a:lnTo>
                      <a:pt x="207" y="30"/>
                    </a:lnTo>
                    <a:lnTo>
                      <a:pt x="210" y="33"/>
                    </a:lnTo>
                    <a:lnTo>
                      <a:pt x="213" y="36"/>
                    </a:lnTo>
                    <a:lnTo>
                      <a:pt x="216" y="40"/>
                    </a:lnTo>
                    <a:lnTo>
                      <a:pt x="219" y="45"/>
                    </a:lnTo>
                    <a:lnTo>
                      <a:pt x="222" y="48"/>
                    </a:lnTo>
                    <a:lnTo>
                      <a:pt x="225" y="53"/>
                    </a:lnTo>
                    <a:lnTo>
                      <a:pt x="227" y="57"/>
                    </a:lnTo>
                    <a:lnTo>
                      <a:pt x="230" y="61"/>
                    </a:lnTo>
                    <a:lnTo>
                      <a:pt x="232" y="65"/>
                    </a:lnTo>
                    <a:lnTo>
                      <a:pt x="233" y="71"/>
                    </a:lnTo>
                    <a:lnTo>
                      <a:pt x="235" y="76"/>
                    </a:lnTo>
                    <a:lnTo>
                      <a:pt x="238" y="80"/>
                    </a:lnTo>
                    <a:lnTo>
                      <a:pt x="239" y="86"/>
                    </a:lnTo>
                    <a:lnTo>
                      <a:pt x="241" y="91"/>
                    </a:lnTo>
                    <a:lnTo>
                      <a:pt x="242" y="96"/>
                    </a:lnTo>
                    <a:lnTo>
                      <a:pt x="243" y="102"/>
                    </a:lnTo>
                    <a:lnTo>
                      <a:pt x="245" y="107"/>
                    </a:lnTo>
                    <a:lnTo>
                      <a:pt x="245" y="113"/>
                    </a:lnTo>
                    <a:lnTo>
                      <a:pt x="246" y="119"/>
                    </a:lnTo>
                    <a:lnTo>
                      <a:pt x="246" y="125"/>
                    </a:lnTo>
                    <a:lnTo>
                      <a:pt x="246" y="131"/>
                    </a:lnTo>
                    <a:lnTo>
                      <a:pt x="246" y="138"/>
                    </a:lnTo>
                    <a:lnTo>
                      <a:pt x="246" y="142"/>
                    </a:lnTo>
                    <a:lnTo>
                      <a:pt x="246" y="147"/>
                    </a:lnTo>
                    <a:lnTo>
                      <a:pt x="246" y="153"/>
                    </a:lnTo>
                    <a:lnTo>
                      <a:pt x="246" y="157"/>
                    </a:lnTo>
                    <a:lnTo>
                      <a:pt x="245" y="162"/>
                    </a:lnTo>
                    <a:lnTo>
                      <a:pt x="243" y="167"/>
                    </a:lnTo>
                    <a:lnTo>
                      <a:pt x="243" y="171"/>
                    </a:lnTo>
                    <a:lnTo>
                      <a:pt x="242" y="176"/>
                    </a:lnTo>
                    <a:lnTo>
                      <a:pt x="241" y="180"/>
                    </a:lnTo>
                    <a:lnTo>
                      <a:pt x="240" y="185"/>
                    </a:lnTo>
                    <a:lnTo>
                      <a:pt x="239" y="190"/>
                    </a:lnTo>
                    <a:lnTo>
                      <a:pt x="237" y="194"/>
                    </a:lnTo>
                    <a:lnTo>
                      <a:pt x="235" y="198"/>
                    </a:lnTo>
                    <a:lnTo>
                      <a:pt x="234" y="201"/>
                    </a:lnTo>
                    <a:lnTo>
                      <a:pt x="233" y="206"/>
                    </a:lnTo>
                    <a:lnTo>
                      <a:pt x="232" y="209"/>
                    </a:lnTo>
                    <a:lnTo>
                      <a:pt x="231" y="213"/>
                    </a:lnTo>
                    <a:lnTo>
                      <a:pt x="228" y="216"/>
                    </a:lnTo>
                    <a:lnTo>
                      <a:pt x="227" y="220"/>
                    </a:lnTo>
                    <a:lnTo>
                      <a:pt x="225" y="223"/>
                    </a:lnTo>
                    <a:lnTo>
                      <a:pt x="224" y="227"/>
                    </a:lnTo>
                    <a:lnTo>
                      <a:pt x="222" y="229"/>
                    </a:lnTo>
                    <a:lnTo>
                      <a:pt x="219" y="232"/>
                    </a:lnTo>
                    <a:lnTo>
                      <a:pt x="217" y="236"/>
                    </a:lnTo>
                    <a:lnTo>
                      <a:pt x="216" y="238"/>
                    </a:lnTo>
                    <a:lnTo>
                      <a:pt x="213" y="240"/>
                    </a:lnTo>
                    <a:lnTo>
                      <a:pt x="211" y="243"/>
                    </a:lnTo>
                    <a:lnTo>
                      <a:pt x="209" y="245"/>
                    </a:lnTo>
                    <a:lnTo>
                      <a:pt x="207" y="247"/>
                    </a:lnTo>
                    <a:lnTo>
                      <a:pt x="204" y="250"/>
                    </a:lnTo>
                    <a:lnTo>
                      <a:pt x="202" y="251"/>
                    </a:lnTo>
                    <a:lnTo>
                      <a:pt x="200" y="253"/>
                    </a:lnTo>
                    <a:lnTo>
                      <a:pt x="197" y="255"/>
                    </a:lnTo>
                    <a:lnTo>
                      <a:pt x="195" y="257"/>
                    </a:lnTo>
                    <a:lnTo>
                      <a:pt x="193" y="259"/>
                    </a:lnTo>
                    <a:lnTo>
                      <a:pt x="190" y="261"/>
                    </a:lnTo>
                    <a:lnTo>
                      <a:pt x="188" y="262"/>
                    </a:lnTo>
                    <a:lnTo>
                      <a:pt x="186" y="263"/>
                    </a:lnTo>
                    <a:lnTo>
                      <a:pt x="184" y="265"/>
                    </a:lnTo>
                    <a:lnTo>
                      <a:pt x="180" y="266"/>
                    </a:lnTo>
                    <a:lnTo>
                      <a:pt x="178" y="267"/>
                    </a:lnTo>
                    <a:lnTo>
                      <a:pt x="174" y="268"/>
                    </a:lnTo>
                    <a:lnTo>
                      <a:pt x="172" y="269"/>
                    </a:lnTo>
                    <a:lnTo>
                      <a:pt x="169" y="270"/>
                    </a:lnTo>
                    <a:lnTo>
                      <a:pt x="165" y="270"/>
                    </a:lnTo>
                    <a:lnTo>
                      <a:pt x="162" y="271"/>
                    </a:lnTo>
                    <a:lnTo>
                      <a:pt x="158" y="273"/>
                    </a:lnTo>
                    <a:lnTo>
                      <a:pt x="155" y="274"/>
                    </a:lnTo>
                    <a:lnTo>
                      <a:pt x="151" y="274"/>
                    </a:lnTo>
                    <a:lnTo>
                      <a:pt x="148" y="275"/>
                    </a:lnTo>
                    <a:lnTo>
                      <a:pt x="144" y="276"/>
                    </a:lnTo>
                    <a:lnTo>
                      <a:pt x="141" y="276"/>
                    </a:lnTo>
                    <a:lnTo>
                      <a:pt x="137" y="277"/>
                    </a:lnTo>
                    <a:lnTo>
                      <a:pt x="133" y="277"/>
                    </a:lnTo>
                    <a:lnTo>
                      <a:pt x="129" y="278"/>
                    </a:lnTo>
                    <a:lnTo>
                      <a:pt x="125" y="278"/>
                    </a:lnTo>
                    <a:lnTo>
                      <a:pt x="121" y="278"/>
                    </a:lnTo>
                    <a:lnTo>
                      <a:pt x="117" y="278"/>
                    </a:lnTo>
                    <a:lnTo>
                      <a:pt x="112" y="278"/>
                    </a:lnTo>
                    <a:lnTo>
                      <a:pt x="107"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21" name="Freeform 2210"/>
              <p:cNvSpPr>
                <a:spLocks/>
              </p:cNvSpPr>
              <p:nvPr/>
            </p:nvSpPr>
            <p:spPr bwMode="auto">
              <a:xfrm>
                <a:off x="3140" y="2662"/>
                <a:ext cx="114" cy="140"/>
              </a:xfrm>
              <a:custGeom>
                <a:avLst/>
                <a:gdLst>
                  <a:gd name="T0" fmla="*/ 0 w 229"/>
                  <a:gd name="T1" fmla="*/ 282 h 282"/>
                  <a:gd name="T2" fmla="*/ 2 w 229"/>
                  <a:gd name="T3" fmla="*/ 282 h 282"/>
                  <a:gd name="T4" fmla="*/ 2 w 229"/>
                  <a:gd name="T5" fmla="*/ 3 h 282"/>
                  <a:gd name="T6" fmla="*/ 135 w 229"/>
                  <a:gd name="T7" fmla="*/ 3 h 282"/>
                  <a:gd name="T8" fmla="*/ 138 w 229"/>
                  <a:gd name="T9" fmla="*/ 4 h 282"/>
                  <a:gd name="T10" fmla="*/ 147 w 229"/>
                  <a:gd name="T11" fmla="*/ 4 h 282"/>
                  <a:gd name="T12" fmla="*/ 150 w 229"/>
                  <a:gd name="T13" fmla="*/ 5 h 282"/>
                  <a:gd name="T14" fmla="*/ 153 w 229"/>
                  <a:gd name="T15" fmla="*/ 5 h 282"/>
                  <a:gd name="T16" fmla="*/ 156 w 229"/>
                  <a:gd name="T17" fmla="*/ 6 h 282"/>
                  <a:gd name="T18" fmla="*/ 160 w 229"/>
                  <a:gd name="T19" fmla="*/ 6 h 282"/>
                  <a:gd name="T20" fmla="*/ 164 w 229"/>
                  <a:gd name="T21" fmla="*/ 7 h 282"/>
                  <a:gd name="T22" fmla="*/ 167 w 229"/>
                  <a:gd name="T23" fmla="*/ 10 h 282"/>
                  <a:gd name="T24" fmla="*/ 173 w 229"/>
                  <a:gd name="T25" fmla="*/ 11 h 282"/>
                  <a:gd name="T26" fmla="*/ 174 w 229"/>
                  <a:gd name="T27" fmla="*/ 12 h 282"/>
                  <a:gd name="T28" fmla="*/ 178 w 229"/>
                  <a:gd name="T29" fmla="*/ 14 h 282"/>
                  <a:gd name="T30" fmla="*/ 181 w 229"/>
                  <a:gd name="T31" fmla="*/ 15 h 282"/>
                  <a:gd name="T32" fmla="*/ 188 w 229"/>
                  <a:gd name="T33" fmla="*/ 20 h 282"/>
                  <a:gd name="T34" fmla="*/ 191 w 229"/>
                  <a:gd name="T35" fmla="*/ 21 h 282"/>
                  <a:gd name="T36" fmla="*/ 196 w 229"/>
                  <a:gd name="T37" fmla="*/ 23 h 282"/>
                  <a:gd name="T38" fmla="*/ 198 w 229"/>
                  <a:gd name="T39" fmla="*/ 27 h 282"/>
                  <a:gd name="T40" fmla="*/ 202 w 229"/>
                  <a:gd name="T41" fmla="*/ 28 h 282"/>
                  <a:gd name="T42" fmla="*/ 213 w 229"/>
                  <a:gd name="T43" fmla="*/ 40 h 282"/>
                  <a:gd name="T44" fmla="*/ 216 w 229"/>
                  <a:gd name="T45" fmla="*/ 43 h 282"/>
                  <a:gd name="T46" fmla="*/ 219 w 229"/>
                  <a:gd name="T47" fmla="*/ 48 h 282"/>
                  <a:gd name="T48" fmla="*/ 221 w 229"/>
                  <a:gd name="T49" fmla="*/ 51 h 282"/>
                  <a:gd name="T50" fmla="*/ 226 w 229"/>
                  <a:gd name="T51" fmla="*/ 58 h 282"/>
                  <a:gd name="T52" fmla="*/ 227 w 229"/>
                  <a:gd name="T53" fmla="*/ 59 h 282"/>
                  <a:gd name="T54" fmla="*/ 228 w 229"/>
                  <a:gd name="T55" fmla="*/ 59 h 282"/>
                  <a:gd name="T56" fmla="*/ 229 w 229"/>
                  <a:gd name="T57" fmla="*/ 59 h 282"/>
                  <a:gd name="T58" fmla="*/ 226 w 229"/>
                  <a:gd name="T59" fmla="*/ 51 h 282"/>
                  <a:gd name="T60" fmla="*/ 224 w 229"/>
                  <a:gd name="T61" fmla="*/ 49 h 282"/>
                  <a:gd name="T62" fmla="*/ 221 w 229"/>
                  <a:gd name="T63" fmla="*/ 45 h 282"/>
                  <a:gd name="T64" fmla="*/ 218 w 229"/>
                  <a:gd name="T65" fmla="*/ 41 h 282"/>
                  <a:gd name="T66" fmla="*/ 216 w 229"/>
                  <a:gd name="T67" fmla="*/ 37 h 282"/>
                  <a:gd name="T68" fmla="*/ 206 w 229"/>
                  <a:gd name="T69" fmla="*/ 28 h 282"/>
                  <a:gd name="T70" fmla="*/ 201 w 229"/>
                  <a:gd name="T71" fmla="*/ 25 h 282"/>
                  <a:gd name="T72" fmla="*/ 198 w 229"/>
                  <a:gd name="T73" fmla="*/ 21 h 282"/>
                  <a:gd name="T74" fmla="*/ 195 w 229"/>
                  <a:gd name="T75" fmla="*/ 19 h 282"/>
                  <a:gd name="T76" fmla="*/ 191 w 229"/>
                  <a:gd name="T77" fmla="*/ 18 h 282"/>
                  <a:gd name="T78" fmla="*/ 185 w 229"/>
                  <a:gd name="T79" fmla="*/ 13 h 282"/>
                  <a:gd name="T80" fmla="*/ 181 w 229"/>
                  <a:gd name="T81" fmla="*/ 12 h 282"/>
                  <a:gd name="T82" fmla="*/ 178 w 229"/>
                  <a:gd name="T83" fmla="*/ 10 h 282"/>
                  <a:gd name="T84" fmla="*/ 173 w 229"/>
                  <a:gd name="T85" fmla="*/ 9 h 282"/>
                  <a:gd name="T86" fmla="*/ 170 w 229"/>
                  <a:gd name="T87" fmla="*/ 7 h 282"/>
                  <a:gd name="T88" fmla="*/ 166 w 229"/>
                  <a:gd name="T89" fmla="*/ 5 h 282"/>
                  <a:gd name="T90" fmla="*/ 160 w 229"/>
                  <a:gd name="T91" fmla="*/ 4 h 282"/>
                  <a:gd name="T92" fmla="*/ 156 w 229"/>
                  <a:gd name="T93" fmla="*/ 4 h 282"/>
                  <a:gd name="T94" fmla="*/ 153 w 229"/>
                  <a:gd name="T95" fmla="*/ 3 h 282"/>
                  <a:gd name="T96" fmla="*/ 150 w 229"/>
                  <a:gd name="T97" fmla="*/ 3 h 282"/>
                  <a:gd name="T98" fmla="*/ 147 w 229"/>
                  <a:gd name="T99" fmla="*/ 2 h 282"/>
                  <a:gd name="T100" fmla="*/ 138 w 229"/>
                  <a:gd name="T101" fmla="*/ 2 h 282"/>
                  <a:gd name="T102" fmla="*/ 135 w 229"/>
                  <a:gd name="T103" fmla="*/ 0 h 282"/>
                  <a:gd name="T104" fmla="*/ 0 w 229"/>
                  <a:gd name="T105" fmla="*/ 2 h 282"/>
                  <a:gd name="T106" fmla="*/ 0 w 229"/>
                  <a:gd name="T107" fmla="*/ 282 h 2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9"/>
                  <a:gd name="T163" fmla="*/ 0 h 282"/>
                  <a:gd name="T164" fmla="*/ 229 w 229"/>
                  <a:gd name="T165" fmla="*/ 282 h 2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9" h="282">
                    <a:moveTo>
                      <a:pt x="0" y="282"/>
                    </a:moveTo>
                    <a:lnTo>
                      <a:pt x="2" y="282"/>
                    </a:lnTo>
                    <a:lnTo>
                      <a:pt x="2" y="3"/>
                    </a:lnTo>
                    <a:lnTo>
                      <a:pt x="135" y="3"/>
                    </a:lnTo>
                    <a:lnTo>
                      <a:pt x="138" y="4"/>
                    </a:lnTo>
                    <a:lnTo>
                      <a:pt x="147" y="4"/>
                    </a:lnTo>
                    <a:lnTo>
                      <a:pt x="150" y="5"/>
                    </a:lnTo>
                    <a:lnTo>
                      <a:pt x="153" y="5"/>
                    </a:lnTo>
                    <a:lnTo>
                      <a:pt x="156" y="6"/>
                    </a:lnTo>
                    <a:lnTo>
                      <a:pt x="160" y="6"/>
                    </a:lnTo>
                    <a:lnTo>
                      <a:pt x="164" y="7"/>
                    </a:lnTo>
                    <a:lnTo>
                      <a:pt x="167" y="10"/>
                    </a:lnTo>
                    <a:lnTo>
                      <a:pt x="173" y="11"/>
                    </a:lnTo>
                    <a:lnTo>
                      <a:pt x="174" y="12"/>
                    </a:lnTo>
                    <a:lnTo>
                      <a:pt x="178" y="14"/>
                    </a:lnTo>
                    <a:lnTo>
                      <a:pt x="181" y="15"/>
                    </a:lnTo>
                    <a:lnTo>
                      <a:pt x="188" y="20"/>
                    </a:lnTo>
                    <a:lnTo>
                      <a:pt x="191" y="21"/>
                    </a:lnTo>
                    <a:lnTo>
                      <a:pt x="196" y="23"/>
                    </a:lnTo>
                    <a:lnTo>
                      <a:pt x="198" y="27"/>
                    </a:lnTo>
                    <a:lnTo>
                      <a:pt x="202" y="28"/>
                    </a:lnTo>
                    <a:lnTo>
                      <a:pt x="213" y="40"/>
                    </a:lnTo>
                    <a:lnTo>
                      <a:pt x="216" y="43"/>
                    </a:lnTo>
                    <a:lnTo>
                      <a:pt x="219" y="48"/>
                    </a:lnTo>
                    <a:lnTo>
                      <a:pt x="221" y="51"/>
                    </a:lnTo>
                    <a:lnTo>
                      <a:pt x="226" y="58"/>
                    </a:lnTo>
                    <a:lnTo>
                      <a:pt x="227" y="59"/>
                    </a:lnTo>
                    <a:lnTo>
                      <a:pt x="228" y="59"/>
                    </a:lnTo>
                    <a:lnTo>
                      <a:pt x="229" y="59"/>
                    </a:lnTo>
                    <a:lnTo>
                      <a:pt x="226" y="51"/>
                    </a:lnTo>
                    <a:lnTo>
                      <a:pt x="224" y="49"/>
                    </a:lnTo>
                    <a:lnTo>
                      <a:pt x="221" y="45"/>
                    </a:lnTo>
                    <a:lnTo>
                      <a:pt x="218" y="41"/>
                    </a:lnTo>
                    <a:lnTo>
                      <a:pt x="216" y="37"/>
                    </a:lnTo>
                    <a:lnTo>
                      <a:pt x="206" y="28"/>
                    </a:lnTo>
                    <a:lnTo>
                      <a:pt x="201" y="25"/>
                    </a:lnTo>
                    <a:lnTo>
                      <a:pt x="198" y="21"/>
                    </a:lnTo>
                    <a:lnTo>
                      <a:pt x="195" y="19"/>
                    </a:lnTo>
                    <a:lnTo>
                      <a:pt x="191" y="18"/>
                    </a:lnTo>
                    <a:lnTo>
                      <a:pt x="185" y="13"/>
                    </a:lnTo>
                    <a:lnTo>
                      <a:pt x="181" y="12"/>
                    </a:lnTo>
                    <a:lnTo>
                      <a:pt x="178" y="10"/>
                    </a:lnTo>
                    <a:lnTo>
                      <a:pt x="173" y="9"/>
                    </a:lnTo>
                    <a:lnTo>
                      <a:pt x="170" y="7"/>
                    </a:lnTo>
                    <a:lnTo>
                      <a:pt x="166" y="5"/>
                    </a:lnTo>
                    <a:lnTo>
                      <a:pt x="160" y="4"/>
                    </a:lnTo>
                    <a:lnTo>
                      <a:pt x="156" y="4"/>
                    </a:lnTo>
                    <a:lnTo>
                      <a:pt x="153" y="3"/>
                    </a:lnTo>
                    <a:lnTo>
                      <a:pt x="150" y="3"/>
                    </a:lnTo>
                    <a:lnTo>
                      <a:pt x="147" y="2"/>
                    </a:lnTo>
                    <a:lnTo>
                      <a:pt x="138" y="2"/>
                    </a:lnTo>
                    <a:lnTo>
                      <a:pt x="135"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2" name="Freeform 2211"/>
              <p:cNvSpPr>
                <a:spLocks/>
              </p:cNvSpPr>
              <p:nvPr/>
            </p:nvSpPr>
            <p:spPr bwMode="auto">
              <a:xfrm>
                <a:off x="3253" y="2691"/>
                <a:ext cx="2" cy="2"/>
              </a:xfrm>
              <a:custGeom>
                <a:avLst/>
                <a:gdLst>
                  <a:gd name="T0" fmla="*/ 0 w 5"/>
                  <a:gd name="T1" fmla="*/ 1 h 6"/>
                  <a:gd name="T2" fmla="*/ 2 w 5"/>
                  <a:gd name="T3" fmla="*/ 6 h 6"/>
                  <a:gd name="T4" fmla="*/ 2 w 5"/>
                  <a:gd name="T5" fmla="*/ 6 h 6"/>
                  <a:gd name="T6" fmla="*/ 4 w 5"/>
                  <a:gd name="T7" fmla="*/ 5 h 6"/>
                  <a:gd name="T8" fmla="*/ 5 w 5"/>
                  <a:gd name="T9" fmla="*/ 4 h 6"/>
                  <a:gd name="T10" fmla="*/ 2 w 5"/>
                  <a:gd name="T11" fmla="*/ 0 h 6"/>
                  <a:gd name="T12" fmla="*/ 1 w 5"/>
                  <a:gd name="T13" fmla="*/ 1 h 6"/>
                  <a:gd name="T14" fmla="*/ 0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1"/>
                    </a:moveTo>
                    <a:lnTo>
                      <a:pt x="2" y="6"/>
                    </a:lnTo>
                    <a:lnTo>
                      <a:pt x="4" y="5"/>
                    </a:lnTo>
                    <a:lnTo>
                      <a:pt x="5" y="4"/>
                    </a:lnTo>
                    <a:lnTo>
                      <a:pt x="2" y="0"/>
                    </a:lnTo>
                    <a:lnTo>
                      <a:pt x="1"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3" name="Freeform 2212"/>
              <p:cNvSpPr>
                <a:spLocks/>
              </p:cNvSpPr>
              <p:nvPr/>
            </p:nvSpPr>
            <p:spPr bwMode="auto">
              <a:xfrm>
                <a:off x="3254" y="2691"/>
                <a:ext cx="9" cy="25"/>
              </a:xfrm>
              <a:custGeom>
                <a:avLst/>
                <a:gdLst>
                  <a:gd name="T0" fmla="*/ 2 w 18"/>
                  <a:gd name="T1" fmla="*/ 5 h 51"/>
                  <a:gd name="T2" fmla="*/ 0 w 18"/>
                  <a:gd name="T3" fmla="*/ 5 h 51"/>
                  <a:gd name="T4" fmla="*/ 3 w 18"/>
                  <a:gd name="T5" fmla="*/ 9 h 51"/>
                  <a:gd name="T6" fmla="*/ 4 w 18"/>
                  <a:gd name="T7" fmla="*/ 15 h 51"/>
                  <a:gd name="T8" fmla="*/ 9 w 18"/>
                  <a:gd name="T9" fmla="*/ 24 h 51"/>
                  <a:gd name="T10" fmla="*/ 10 w 18"/>
                  <a:gd name="T11" fmla="*/ 30 h 51"/>
                  <a:gd name="T12" fmla="*/ 12 w 18"/>
                  <a:gd name="T13" fmla="*/ 35 h 51"/>
                  <a:gd name="T14" fmla="*/ 14 w 18"/>
                  <a:gd name="T15" fmla="*/ 46 h 51"/>
                  <a:gd name="T16" fmla="*/ 15 w 18"/>
                  <a:gd name="T17" fmla="*/ 51 h 51"/>
                  <a:gd name="T18" fmla="*/ 18 w 18"/>
                  <a:gd name="T19" fmla="*/ 51 h 51"/>
                  <a:gd name="T20" fmla="*/ 17 w 18"/>
                  <a:gd name="T21" fmla="*/ 46 h 51"/>
                  <a:gd name="T22" fmla="*/ 14 w 18"/>
                  <a:gd name="T23" fmla="*/ 35 h 51"/>
                  <a:gd name="T24" fmla="*/ 12 w 18"/>
                  <a:gd name="T25" fmla="*/ 30 h 51"/>
                  <a:gd name="T26" fmla="*/ 11 w 18"/>
                  <a:gd name="T27" fmla="*/ 24 h 51"/>
                  <a:gd name="T28" fmla="*/ 6 w 18"/>
                  <a:gd name="T29" fmla="*/ 15 h 51"/>
                  <a:gd name="T30" fmla="*/ 5 w 18"/>
                  <a:gd name="T31" fmla="*/ 9 h 51"/>
                  <a:gd name="T32" fmla="*/ 0 w 18"/>
                  <a:gd name="T33" fmla="*/ 0 h 51"/>
                  <a:gd name="T34" fmla="*/ 3 w 18"/>
                  <a:gd name="T35" fmla="*/ 4 h 51"/>
                  <a:gd name="T36" fmla="*/ 2 w 18"/>
                  <a:gd name="T37" fmla="*/ 5 h 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51"/>
                  <a:gd name="T59" fmla="*/ 18 w 18"/>
                  <a:gd name="T60" fmla="*/ 51 h 5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51">
                    <a:moveTo>
                      <a:pt x="2" y="5"/>
                    </a:moveTo>
                    <a:lnTo>
                      <a:pt x="0" y="5"/>
                    </a:lnTo>
                    <a:lnTo>
                      <a:pt x="3" y="9"/>
                    </a:lnTo>
                    <a:lnTo>
                      <a:pt x="4" y="15"/>
                    </a:lnTo>
                    <a:lnTo>
                      <a:pt x="9" y="24"/>
                    </a:lnTo>
                    <a:lnTo>
                      <a:pt x="10" y="30"/>
                    </a:lnTo>
                    <a:lnTo>
                      <a:pt x="12" y="35"/>
                    </a:lnTo>
                    <a:lnTo>
                      <a:pt x="14" y="46"/>
                    </a:lnTo>
                    <a:lnTo>
                      <a:pt x="15" y="51"/>
                    </a:lnTo>
                    <a:lnTo>
                      <a:pt x="18" y="51"/>
                    </a:lnTo>
                    <a:lnTo>
                      <a:pt x="17" y="46"/>
                    </a:lnTo>
                    <a:lnTo>
                      <a:pt x="14" y="35"/>
                    </a:lnTo>
                    <a:lnTo>
                      <a:pt x="12" y="30"/>
                    </a:lnTo>
                    <a:lnTo>
                      <a:pt x="11" y="24"/>
                    </a:lnTo>
                    <a:lnTo>
                      <a:pt x="6" y="15"/>
                    </a:lnTo>
                    <a:lnTo>
                      <a:pt x="5" y="9"/>
                    </a:lnTo>
                    <a:lnTo>
                      <a:pt x="0" y="0"/>
                    </a:lnTo>
                    <a:lnTo>
                      <a:pt x="3" y="4"/>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4" name="Freeform 2213"/>
              <p:cNvSpPr>
                <a:spLocks/>
              </p:cNvSpPr>
              <p:nvPr/>
            </p:nvSpPr>
            <p:spPr bwMode="auto">
              <a:xfrm>
                <a:off x="3248" y="2716"/>
                <a:ext cx="15" cy="65"/>
              </a:xfrm>
              <a:custGeom>
                <a:avLst/>
                <a:gdLst>
                  <a:gd name="T0" fmla="*/ 27 w 31"/>
                  <a:gd name="T1" fmla="*/ 0 h 130"/>
                  <a:gd name="T2" fmla="*/ 27 w 31"/>
                  <a:gd name="T3" fmla="*/ 6 h 130"/>
                  <a:gd name="T4" fmla="*/ 29 w 31"/>
                  <a:gd name="T5" fmla="*/ 12 h 130"/>
                  <a:gd name="T6" fmla="*/ 29 w 31"/>
                  <a:gd name="T7" fmla="*/ 50 h 130"/>
                  <a:gd name="T8" fmla="*/ 26 w 31"/>
                  <a:gd name="T9" fmla="*/ 60 h 130"/>
                  <a:gd name="T10" fmla="*/ 26 w 31"/>
                  <a:gd name="T11" fmla="*/ 64 h 130"/>
                  <a:gd name="T12" fmla="*/ 22 w 31"/>
                  <a:gd name="T13" fmla="*/ 83 h 130"/>
                  <a:gd name="T14" fmla="*/ 19 w 31"/>
                  <a:gd name="T15" fmla="*/ 87 h 130"/>
                  <a:gd name="T16" fmla="*/ 17 w 31"/>
                  <a:gd name="T17" fmla="*/ 94 h 130"/>
                  <a:gd name="T18" fmla="*/ 16 w 31"/>
                  <a:gd name="T19" fmla="*/ 99 h 130"/>
                  <a:gd name="T20" fmla="*/ 14 w 31"/>
                  <a:gd name="T21" fmla="*/ 103 h 130"/>
                  <a:gd name="T22" fmla="*/ 11 w 31"/>
                  <a:gd name="T23" fmla="*/ 107 h 130"/>
                  <a:gd name="T24" fmla="*/ 10 w 31"/>
                  <a:gd name="T25" fmla="*/ 110 h 130"/>
                  <a:gd name="T26" fmla="*/ 8 w 31"/>
                  <a:gd name="T27" fmla="*/ 114 h 130"/>
                  <a:gd name="T28" fmla="*/ 7 w 31"/>
                  <a:gd name="T29" fmla="*/ 118 h 130"/>
                  <a:gd name="T30" fmla="*/ 4 w 31"/>
                  <a:gd name="T31" fmla="*/ 121 h 130"/>
                  <a:gd name="T32" fmla="*/ 0 w 31"/>
                  <a:gd name="T33" fmla="*/ 128 h 130"/>
                  <a:gd name="T34" fmla="*/ 1 w 31"/>
                  <a:gd name="T35" fmla="*/ 129 h 130"/>
                  <a:gd name="T36" fmla="*/ 2 w 31"/>
                  <a:gd name="T37" fmla="*/ 130 h 130"/>
                  <a:gd name="T38" fmla="*/ 7 w 31"/>
                  <a:gd name="T39" fmla="*/ 123 h 130"/>
                  <a:gd name="T40" fmla="*/ 9 w 31"/>
                  <a:gd name="T41" fmla="*/ 121 h 130"/>
                  <a:gd name="T42" fmla="*/ 10 w 31"/>
                  <a:gd name="T43" fmla="*/ 117 h 130"/>
                  <a:gd name="T44" fmla="*/ 12 w 31"/>
                  <a:gd name="T45" fmla="*/ 114 h 130"/>
                  <a:gd name="T46" fmla="*/ 14 w 31"/>
                  <a:gd name="T47" fmla="*/ 110 h 130"/>
                  <a:gd name="T48" fmla="*/ 16 w 31"/>
                  <a:gd name="T49" fmla="*/ 107 h 130"/>
                  <a:gd name="T50" fmla="*/ 18 w 31"/>
                  <a:gd name="T51" fmla="*/ 99 h 130"/>
                  <a:gd name="T52" fmla="*/ 19 w 31"/>
                  <a:gd name="T53" fmla="*/ 94 h 130"/>
                  <a:gd name="T54" fmla="*/ 22 w 31"/>
                  <a:gd name="T55" fmla="*/ 87 h 130"/>
                  <a:gd name="T56" fmla="*/ 24 w 31"/>
                  <a:gd name="T57" fmla="*/ 83 h 130"/>
                  <a:gd name="T58" fmla="*/ 29 w 31"/>
                  <a:gd name="T59" fmla="*/ 64 h 130"/>
                  <a:gd name="T60" fmla="*/ 29 w 31"/>
                  <a:gd name="T61" fmla="*/ 60 h 130"/>
                  <a:gd name="T62" fmla="*/ 31 w 31"/>
                  <a:gd name="T63" fmla="*/ 50 h 130"/>
                  <a:gd name="T64" fmla="*/ 31 w 31"/>
                  <a:gd name="T65" fmla="*/ 12 h 130"/>
                  <a:gd name="T66" fmla="*/ 30 w 31"/>
                  <a:gd name="T67" fmla="*/ 6 h 130"/>
                  <a:gd name="T68" fmla="*/ 30 w 31"/>
                  <a:gd name="T69" fmla="*/ 0 h 130"/>
                  <a:gd name="T70" fmla="*/ 27 w 31"/>
                  <a:gd name="T71" fmla="*/ 0 h 1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1"/>
                  <a:gd name="T109" fmla="*/ 0 h 130"/>
                  <a:gd name="T110" fmla="*/ 31 w 31"/>
                  <a:gd name="T111" fmla="*/ 130 h 1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1" h="130">
                    <a:moveTo>
                      <a:pt x="27" y="0"/>
                    </a:moveTo>
                    <a:lnTo>
                      <a:pt x="27" y="6"/>
                    </a:lnTo>
                    <a:lnTo>
                      <a:pt x="29" y="12"/>
                    </a:lnTo>
                    <a:lnTo>
                      <a:pt x="29" y="50"/>
                    </a:lnTo>
                    <a:lnTo>
                      <a:pt x="26" y="60"/>
                    </a:lnTo>
                    <a:lnTo>
                      <a:pt x="26" y="64"/>
                    </a:lnTo>
                    <a:lnTo>
                      <a:pt x="22" y="83"/>
                    </a:lnTo>
                    <a:lnTo>
                      <a:pt x="19" y="87"/>
                    </a:lnTo>
                    <a:lnTo>
                      <a:pt x="17" y="94"/>
                    </a:lnTo>
                    <a:lnTo>
                      <a:pt x="16" y="99"/>
                    </a:lnTo>
                    <a:lnTo>
                      <a:pt x="14" y="103"/>
                    </a:lnTo>
                    <a:lnTo>
                      <a:pt x="11" y="107"/>
                    </a:lnTo>
                    <a:lnTo>
                      <a:pt x="10" y="110"/>
                    </a:lnTo>
                    <a:lnTo>
                      <a:pt x="8" y="114"/>
                    </a:lnTo>
                    <a:lnTo>
                      <a:pt x="7" y="118"/>
                    </a:lnTo>
                    <a:lnTo>
                      <a:pt x="4" y="121"/>
                    </a:lnTo>
                    <a:lnTo>
                      <a:pt x="0" y="128"/>
                    </a:lnTo>
                    <a:lnTo>
                      <a:pt x="1" y="129"/>
                    </a:lnTo>
                    <a:lnTo>
                      <a:pt x="2" y="130"/>
                    </a:lnTo>
                    <a:lnTo>
                      <a:pt x="7" y="123"/>
                    </a:lnTo>
                    <a:lnTo>
                      <a:pt x="9" y="121"/>
                    </a:lnTo>
                    <a:lnTo>
                      <a:pt x="10" y="117"/>
                    </a:lnTo>
                    <a:lnTo>
                      <a:pt x="12" y="114"/>
                    </a:lnTo>
                    <a:lnTo>
                      <a:pt x="14" y="110"/>
                    </a:lnTo>
                    <a:lnTo>
                      <a:pt x="16" y="107"/>
                    </a:lnTo>
                    <a:lnTo>
                      <a:pt x="18" y="99"/>
                    </a:lnTo>
                    <a:lnTo>
                      <a:pt x="19" y="94"/>
                    </a:lnTo>
                    <a:lnTo>
                      <a:pt x="22" y="87"/>
                    </a:lnTo>
                    <a:lnTo>
                      <a:pt x="24" y="83"/>
                    </a:lnTo>
                    <a:lnTo>
                      <a:pt x="29" y="64"/>
                    </a:lnTo>
                    <a:lnTo>
                      <a:pt x="29" y="60"/>
                    </a:lnTo>
                    <a:lnTo>
                      <a:pt x="31" y="50"/>
                    </a:lnTo>
                    <a:lnTo>
                      <a:pt x="31" y="12"/>
                    </a:lnTo>
                    <a:lnTo>
                      <a:pt x="30" y="6"/>
                    </a:lnTo>
                    <a:lnTo>
                      <a:pt x="30" y="0"/>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5" name="Freeform 2214"/>
              <p:cNvSpPr>
                <a:spLocks/>
              </p:cNvSpPr>
              <p:nvPr/>
            </p:nvSpPr>
            <p:spPr bwMode="auto">
              <a:xfrm>
                <a:off x="3247" y="2778"/>
                <a:ext cx="2" cy="4"/>
              </a:xfrm>
              <a:custGeom>
                <a:avLst/>
                <a:gdLst>
                  <a:gd name="T0" fmla="*/ 1 w 3"/>
                  <a:gd name="T1" fmla="*/ 4 h 7"/>
                  <a:gd name="T2" fmla="*/ 3 w 3"/>
                  <a:gd name="T3" fmla="*/ 0 h 7"/>
                  <a:gd name="T4" fmla="*/ 0 w 3"/>
                  <a:gd name="T5" fmla="*/ 7 h 7"/>
                  <a:gd name="T6" fmla="*/ 1 w 3"/>
                  <a:gd name="T7" fmla="*/ 7 h 7"/>
                  <a:gd name="T8" fmla="*/ 2 w 3"/>
                  <a:gd name="T9" fmla="*/ 7 h 7"/>
                  <a:gd name="T10" fmla="*/ 3 w 3"/>
                  <a:gd name="T11" fmla="*/ 5 h 7"/>
                  <a:gd name="T12" fmla="*/ 2 w 3"/>
                  <a:gd name="T13" fmla="*/ 5 h 7"/>
                  <a:gd name="T14" fmla="*/ 1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4"/>
                    </a:moveTo>
                    <a:lnTo>
                      <a:pt x="3" y="0"/>
                    </a:lnTo>
                    <a:lnTo>
                      <a:pt x="0" y="7"/>
                    </a:lnTo>
                    <a:lnTo>
                      <a:pt x="1" y="7"/>
                    </a:lnTo>
                    <a:lnTo>
                      <a:pt x="2" y="7"/>
                    </a:lnTo>
                    <a:lnTo>
                      <a:pt x="3" y="5"/>
                    </a:lnTo>
                    <a:lnTo>
                      <a:pt x="2" y="5"/>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6" name="Freeform 2215"/>
              <p:cNvSpPr>
                <a:spLocks/>
              </p:cNvSpPr>
              <p:nvPr/>
            </p:nvSpPr>
            <p:spPr bwMode="auto">
              <a:xfrm>
                <a:off x="3242" y="2781"/>
                <a:ext cx="6" cy="7"/>
              </a:xfrm>
              <a:custGeom>
                <a:avLst/>
                <a:gdLst>
                  <a:gd name="T0" fmla="*/ 13 w 14"/>
                  <a:gd name="T1" fmla="*/ 1 h 14"/>
                  <a:gd name="T2" fmla="*/ 12 w 14"/>
                  <a:gd name="T3" fmla="*/ 0 h 14"/>
                  <a:gd name="T4" fmla="*/ 0 w 14"/>
                  <a:gd name="T5" fmla="*/ 11 h 14"/>
                  <a:gd name="T6" fmla="*/ 1 w 14"/>
                  <a:gd name="T7" fmla="*/ 13 h 14"/>
                  <a:gd name="T8" fmla="*/ 2 w 14"/>
                  <a:gd name="T9" fmla="*/ 14 h 14"/>
                  <a:gd name="T10" fmla="*/ 13 w 14"/>
                  <a:gd name="T11" fmla="*/ 3 h 14"/>
                  <a:gd name="T12" fmla="*/ 14 w 14"/>
                  <a:gd name="T13" fmla="*/ 1 h 14"/>
                  <a:gd name="T14" fmla="*/ 13 w 14"/>
                  <a:gd name="T15" fmla="*/ 1 h 14"/>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4"/>
                  <a:gd name="T26" fmla="*/ 14 w 14"/>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4">
                    <a:moveTo>
                      <a:pt x="13" y="1"/>
                    </a:moveTo>
                    <a:lnTo>
                      <a:pt x="12" y="0"/>
                    </a:lnTo>
                    <a:lnTo>
                      <a:pt x="0" y="11"/>
                    </a:lnTo>
                    <a:lnTo>
                      <a:pt x="1" y="13"/>
                    </a:lnTo>
                    <a:lnTo>
                      <a:pt x="2" y="14"/>
                    </a:lnTo>
                    <a:lnTo>
                      <a:pt x="13" y="3"/>
                    </a:lnTo>
                    <a:lnTo>
                      <a:pt x="14" y="1"/>
                    </a:lnTo>
                    <a:lnTo>
                      <a:pt x="1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7" name="Freeform 2216"/>
              <p:cNvSpPr>
                <a:spLocks/>
              </p:cNvSpPr>
              <p:nvPr/>
            </p:nvSpPr>
            <p:spPr bwMode="auto">
              <a:xfrm>
                <a:off x="3241" y="2787"/>
                <a:ext cx="2" cy="1"/>
              </a:xfrm>
              <a:custGeom>
                <a:avLst/>
                <a:gdLst>
                  <a:gd name="T0" fmla="*/ 2 w 5"/>
                  <a:gd name="T1" fmla="*/ 2 h 4"/>
                  <a:gd name="T2" fmla="*/ 2 w 5"/>
                  <a:gd name="T3" fmla="*/ 0 h 4"/>
                  <a:gd name="T4" fmla="*/ 0 w 5"/>
                  <a:gd name="T5" fmla="*/ 2 h 4"/>
                  <a:gd name="T6" fmla="*/ 0 w 5"/>
                  <a:gd name="T7" fmla="*/ 3 h 4"/>
                  <a:gd name="T8" fmla="*/ 0 w 5"/>
                  <a:gd name="T9" fmla="*/ 4 h 4"/>
                  <a:gd name="T10" fmla="*/ 5 w 5"/>
                  <a:gd name="T11" fmla="*/ 2 h 4"/>
                  <a:gd name="T12" fmla="*/ 3 w 5"/>
                  <a:gd name="T13" fmla="*/ 3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0"/>
                    </a:lnTo>
                    <a:lnTo>
                      <a:pt x="0" y="2"/>
                    </a:lnTo>
                    <a:lnTo>
                      <a:pt x="0" y="3"/>
                    </a:lnTo>
                    <a:lnTo>
                      <a:pt x="0" y="4"/>
                    </a:lnTo>
                    <a:lnTo>
                      <a:pt x="5" y="2"/>
                    </a:lnTo>
                    <a:lnTo>
                      <a:pt x="3" y="3"/>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8" name="Freeform 2217"/>
              <p:cNvSpPr>
                <a:spLocks/>
              </p:cNvSpPr>
              <p:nvPr/>
            </p:nvSpPr>
            <p:spPr bwMode="auto">
              <a:xfrm>
                <a:off x="3238" y="2787"/>
                <a:ext cx="4" cy="4"/>
              </a:xfrm>
              <a:custGeom>
                <a:avLst/>
                <a:gdLst>
                  <a:gd name="T0" fmla="*/ 6 w 7"/>
                  <a:gd name="T1" fmla="*/ 0 h 7"/>
                  <a:gd name="T2" fmla="*/ 4 w 7"/>
                  <a:gd name="T3" fmla="*/ 1 h 7"/>
                  <a:gd name="T4" fmla="*/ 0 w 7"/>
                  <a:gd name="T5" fmla="*/ 4 h 7"/>
                  <a:gd name="T6" fmla="*/ 1 w 7"/>
                  <a:gd name="T7" fmla="*/ 5 h 7"/>
                  <a:gd name="T8" fmla="*/ 3 w 7"/>
                  <a:gd name="T9" fmla="*/ 7 h 7"/>
                  <a:gd name="T10" fmla="*/ 7 w 7"/>
                  <a:gd name="T11" fmla="*/ 2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1"/>
                    </a:lnTo>
                    <a:lnTo>
                      <a:pt x="0" y="4"/>
                    </a:lnTo>
                    <a:lnTo>
                      <a:pt x="1" y="5"/>
                    </a:lnTo>
                    <a:lnTo>
                      <a:pt x="3" y="7"/>
                    </a:lnTo>
                    <a:lnTo>
                      <a:pt x="7" y="2"/>
                    </a:lnTo>
                    <a:lnTo>
                      <a:pt x="6" y="1"/>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29" name="Freeform 2218"/>
              <p:cNvSpPr>
                <a:spLocks/>
              </p:cNvSpPr>
              <p:nvPr/>
            </p:nvSpPr>
            <p:spPr bwMode="auto">
              <a:xfrm>
                <a:off x="3238" y="2790"/>
                <a:ext cx="2" cy="1"/>
              </a:xfrm>
              <a:custGeom>
                <a:avLst/>
                <a:gdLst>
                  <a:gd name="T0" fmla="*/ 2 w 5"/>
                  <a:gd name="T1" fmla="*/ 1 h 4"/>
                  <a:gd name="T2" fmla="*/ 2 w 5"/>
                  <a:gd name="T3" fmla="*/ 0 h 4"/>
                  <a:gd name="T4" fmla="*/ 0 w 5"/>
                  <a:gd name="T5" fmla="*/ 1 h 4"/>
                  <a:gd name="T6" fmla="*/ 0 w 5"/>
                  <a:gd name="T7" fmla="*/ 3 h 4"/>
                  <a:gd name="T8" fmla="*/ 0 w 5"/>
                  <a:gd name="T9" fmla="*/ 4 h 4"/>
                  <a:gd name="T10" fmla="*/ 5 w 5"/>
                  <a:gd name="T11" fmla="*/ 1 h 4"/>
                  <a:gd name="T12" fmla="*/ 4 w 5"/>
                  <a:gd name="T13" fmla="*/ 3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2" y="0"/>
                    </a:lnTo>
                    <a:lnTo>
                      <a:pt x="0" y="1"/>
                    </a:lnTo>
                    <a:lnTo>
                      <a:pt x="0" y="3"/>
                    </a:lnTo>
                    <a:lnTo>
                      <a:pt x="0" y="4"/>
                    </a:lnTo>
                    <a:lnTo>
                      <a:pt x="5" y="1"/>
                    </a:lnTo>
                    <a:lnTo>
                      <a:pt x="4" y="3"/>
                    </a:ln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0" name="Freeform 2219"/>
              <p:cNvSpPr>
                <a:spLocks/>
              </p:cNvSpPr>
              <p:nvPr/>
            </p:nvSpPr>
            <p:spPr bwMode="auto">
              <a:xfrm>
                <a:off x="3235" y="2790"/>
                <a:ext cx="3" cy="4"/>
              </a:xfrm>
              <a:custGeom>
                <a:avLst/>
                <a:gdLst>
                  <a:gd name="T0" fmla="*/ 6 w 7"/>
                  <a:gd name="T1" fmla="*/ 0 h 7"/>
                  <a:gd name="T2" fmla="*/ 4 w 7"/>
                  <a:gd name="T3" fmla="*/ 2 h 7"/>
                  <a:gd name="T4" fmla="*/ 0 w 7"/>
                  <a:gd name="T5" fmla="*/ 5 h 7"/>
                  <a:gd name="T6" fmla="*/ 1 w 7"/>
                  <a:gd name="T7" fmla="*/ 6 h 7"/>
                  <a:gd name="T8" fmla="*/ 3 w 7"/>
                  <a:gd name="T9" fmla="*/ 7 h 7"/>
                  <a:gd name="T10" fmla="*/ 7 w 7"/>
                  <a:gd name="T11" fmla="*/ 3 h 7"/>
                  <a:gd name="T12" fmla="*/ 6 w 7"/>
                  <a:gd name="T13" fmla="*/ 2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2"/>
                    </a:lnTo>
                    <a:lnTo>
                      <a:pt x="0" y="5"/>
                    </a:lnTo>
                    <a:lnTo>
                      <a:pt x="1" y="6"/>
                    </a:lnTo>
                    <a:lnTo>
                      <a:pt x="3" y="7"/>
                    </a:lnTo>
                    <a:lnTo>
                      <a:pt x="7" y="3"/>
                    </a:lnTo>
                    <a:lnTo>
                      <a:pt x="6" y="2"/>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1" name="Freeform 2220"/>
              <p:cNvSpPr>
                <a:spLocks/>
              </p:cNvSpPr>
              <p:nvPr/>
            </p:nvSpPr>
            <p:spPr bwMode="auto">
              <a:xfrm>
                <a:off x="3224" y="2792"/>
                <a:ext cx="12" cy="6"/>
              </a:xfrm>
              <a:custGeom>
                <a:avLst/>
                <a:gdLst>
                  <a:gd name="T0" fmla="*/ 21 w 24"/>
                  <a:gd name="T1" fmla="*/ 1 h 11"/>
                  <a:gd name="T2" fmla="*/ 21 w 24"/>
                  <a:gd name="T3" fmla="*/ 0 h 11"/>
                  <a:gd name="T4" fmla="*/ 15 w 24"/>
                  <a:gd name="T5" fmla="*/ 3 h 11"/>
                  <a:gd name="T6" fmla="*/ 11 w 24"/>
                  <a:gd name="T7" fmla="*/ 5 h 11"/>
                  <a:gd name="T8" fmla="*/ 9 w 24"/>
                  <a:gd name="T9" fmla="*/ 6 h 11"/>
                  <a:gd name="T10" fmla="*/ 5 w 24"/>
                  <a:gd name="T11" fmla="*/ 7 h 11"/>
                  <a:gd name="T12" fmla="*/ 3 w 24"/>
                  <a:gd name="T13" fmla="*/ 8 h 11"/>
                  <a:gd name="T14" fmla="*/ 0 w 24"/>
                  <a:gd name="T15" fmla="*/ 9 h 11"/>
                  <a:gd name="T16" fmla="*/ 0 w 24"/>
                  <a:gd name="T17" fmla="*/ 10 h 11"/>
                  <a:gd name="T18" fmla="*/ 0 w 24"/>
                  <a:gd name="T19" fmla="*/ 11 h 11"/>
                  <a:gd name="T20" fmla="*/ 3 w 24"/>
                  <a:gd name="T21" fmla="*/ 10 h 11"/>
                  <a:gd name="T22" fmla="*/ 5 w 24"/>
                  <a:gd name="T23" fmla="*/ 9 h 11"/>
                  <a:gd name="T24" fmla="*/ 9 w 24"/>
                  <a:gd name="T25" fmla="*/ 8 h 11"/>
                  <a:gd name="T26" fmla="*/ 11 w 24"/>
                  <a:gd name="T27" fmla="*/ 7 h 11"/>
                  <a:gd name="T28" fmla="*/ 15 w 24"/>
                  <a:gd name="T29" fmla="*/ 6 h 11"/>
                  <a:gd name="T30" fmla="*/ 24 w 24"/>
                  <a:gd name="T31" fmla="*/ 1 h 11"/>
                  <a:gd name="T32" fmla="*/ 23 w 24"/>
                  <a:gd name="T33" fmla="*/ 2 h 11"/>
                  <a:gd name="T34" fmla="*/ 21 w 24"/>
                  <a:gd name="T35" fmla="*/ 1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11"/>
                  <a:gd name="T56" fmla="*/ 24 w 24"/>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11">
                    <a:moveTo>
                      <a:pt x="21" y="1"/>
                    </a:moveTo>
                    <a:lnTo>
                      <a:pt x="21" y="0"/>
                    </a:lnTo>
                    <a:lnTo>
                      <a:pt x="15" y="3"/>
                    </a:lnTo>
                    <a:lnTo>
                      <a:pt x="11" y="5"/>
                    </a:lnTo>
                    <a:lnTo>
                      <a:pt x="9" y="6"/>
                    </a:lnTo>
                    <a:lnTo>
                      <a:pt x="5" y="7"/>
                    </a:lnTo>
                    <a:lnTo>
                      <a:pt x="3" y="8"/>
                    </a:lnTo>
                    <a:lnTo>
                      <a:pt x="0" y="9"/>
                    </a:lnTo>
                    <a:lnTo>
                      <a:pt x="0" y="10"/>
                    </a:lnTo>
                    <a:lnTo>
                      <a:pt x="0" y="11"/>
                    </a:lnTo>
                    <a:lnTo>
                      <a:pt x="3" y="10"/>
                    </a:lnTo>
                    <a:lnTo>
                      <a:pt x="5" y="9"/>
                    </a:lnTo>
                    <a:lnTo>
                      <a:pt x="9" y="8"/>
                    </a:lnTo>
                    <a:lnTo>
                      <a:pt x="11" y="7"/>
                    </a:lnTo>
                    <a:lnTo>
                      <a:pt x="15" y="6"/>
                    </a:lnTo>
                    <a:lnTo>
                      <a:pt x="24" y="1"/>
                    </a:lnTo>
                    <a:lnTo>
                      <a:pt x="23" y="2"/>
                    </a:lnTo>
                    <a:lnTo>
                      <a:pt x="2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2" name="Freeform 2221"/>
              <p:cNvSpPr>
                <a:spLocks/>
              </p:cNvSpPr>
              <p:nvPr/>
            </p:nvSpPr>
            <p:spPr bwMode="auto">
              <a:xfrm>
                <a:off x="3223" y="2797"/>
                <a:ext cx="1" cy="2"/>
              </a:xfrm>
              <a:custGeom>
                <a:avLst/>
                <a:gdLst>
                  <a:gd name="T0" fmla="*/ 4 w 4"/>
                  <a:gd name="T1" fmla="*/ 2 h 5"/>
                  <a:gd name="T2" fmla="*/ 4 w 4"/>
                  <a:gd name="T3" fmla="*/ 0 h 5"/>
                  <a:gd name="T4" fmla="*/ 0 w 4"/>
                  <a:gd name="T5" fmla="*/ 0 h 5"/>
                  <a:gd name="T6" fmla="*/ 0 w 4"/>
                  <a:gd name="T7" fmla="*/ 2 h 5"/>
                  <a:gd name="T8" fmla="*/ 0 w 4"/>
                  <a:gd name="T9" fmla="*/ 5 h 5"/>
                  <a:gd name="T10" fmla="*/ 0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4" y="0"/>
                    </a:lnTo>
                    <a:lnTo>
                      <a:pt x="0" y="0"/>
                    </a:lnTo>
                    <a:lnTo>
                      <a:pt x="0" y="2"/>
                    </a:lnTo>
                    <a:lnTo>
                      <a:pt x="0" y="5"/>
                    </a:lnTo>
                    <a:lnTo>
                      <a:pt x="4" y="3"/>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3" name="Freeform 2222"/>
              <p:cNvSpPr>
                <a:spLocks/>
              </p:cNvSpPr>
              <p:nvPr/>
            </p:nvSpPr>
            <p:spPr bwMode="auto">
              <a:xfrm>
                <a:off x="3217" y="2797"/>
                <a:ext cx="7" cy="3"/>
              </a:xfrm>
              <a:custGeom>
                <a:avLst/>
                <a:gdLst>
                  <a:gd name="T0" fmla="*/ 10 w 14"/>
                  <a:gd name="T1" fmla="*/ 0 h 7"/>
                  <a:gd name="T2" fmla="*/ 14 w 14"/>
                  <a:gd name="T3" fmla="*/ 0 h 7"/>
                  <a:gd name="T4" fmla="*/ 0 w 14"/>
                  <a:gd name="T5" fmla="*/ 5 h 7"/>
                  <a:gd name="T6" fmla="*/ 0 w 14"/>
                  <a:gd name="T7" fmla="*/ 6 h 7"/>
                  <a:gd name="T8" fmla="*/ 0 w 14"/>
                  <a:gd name="T9" fmla="*/ 7 h 7"/>
                  <a:gd name="T10" fmla="*/ 10 w 14"/>
                  <a:gd name="T11" fmla="*/ 3 h 7"/>
                  <a:gd name="T12" fmla="*/ 10 w 14"/>
                  <a:gd name="T13" fmla="*/ 2 h 7"/>
                  <a:gd name="T14" fmla="*/ 10 w 1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7"/>
                  <a:gd name="T26" fmla="*/ 14 w 1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7">
                    <a:moveTo>
                      <a:pt x="10" y="0"/>
                    </a:moveTo>
                    <a:lnTo>
                      <a:pt x="14" y="0"/>
                    </a:lnTo>
                    <a:lnTo>
                      <a:pt x="0" y="5"/>
                    </a:lnTo>
                    <a:lnTo>
                      <a:pt x="0" y="6"/>
                    </a:lnTo>
                    <a:lnTo>
                      <a:pt x="0" y="7"/>
                    </a:lnTo>
                    <a:lnTo>
                      <a:pt x="10" y="3"/>
                    </a:lnTo>
                    <a:lnTo>
                      <a:pt x="10" y="2"/>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4" name="Freeform 2223"/>
              <p:cNvSpPr>
                <a:spLocks/>
              </p:cNvSpPr>
              <p:nvPr/>
            </p:nvSpPr>
            <p:spPr bwMode="auto">
              <a:xfrm>
                <a:off x="3216" y="2798"/>
                <a:ext cx="1" cy="3"/>
              </a:xfrm>
              <a:custGeom>
                <a:avLst/>
                <a:gdLst>
                  <a:gd name="T0" fmla="*/ 4 w 4"/>
                  <a:gd name="T1" fmla="*/ 3 h 5"/>
                  <a:gd name="T2" fmla="*/ 4 w 4"/>
                  <a:gd name="T3" fmla="*/ 0 h 5"/>
                  <a:gd name="T4" fmla="*/ 0 w 4"/>
                  <a:gd name="T5" fmla="*/ 0 h 5"/>
                  <a:gd name="T6" fmla="*/ 0 w 4"/>
                  <a:gd name="T7" fmla="*/ 3 h 5"/>
                  <a:gd name="T8" fmla="*/ 0 w 4"/>
                  <a:gd name="T9" fmla="*/ 5 h 5"/>
                  <a:gd name="T10" fmla="*/ 0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4" y="4"/>
                    </a:lnTo>
                    <a:lnTo>
                      <a:pt x="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5" name="Freeform 2224"/>
              <p:cNvSpPr>
                <a:spLocks/>
              </p:cNvSpPr>
              <p:nvPr/>
            </p:nvSpPr>
            <p:spPr bwMode="auto">
              <a:xfrm>
                <a:off x="3212" y="2798"/>
                <a:ext cx="5" cy="3"/>
              </a:xfrm>
              <a:custGeom>
                <a:avLst/>
                <a:gdLst>
                  <a:gd name="T0" fmla="*/ 7 w 11"/>
                  <a:gd name="T1" fmla="*/ 0 h 6"/>
                  <a:gd name="T2" fmla="*/ 11 w 11"/>
                  <a:gd name="T3" fmla="*/ 0 h 6"/>
                  <a:gd name="T4" fmla="*/ 0 w 11"/>
                  <a:gd name="T5" fmla="*/ 4 h 6"/>
                  <a:gd name="T6" fmla="*/ 0 w 11"/>
                  <a:gd name="T7" fmla="*/ 5 h 6"/>
                  <a:gd name="T8" fmla="*/ 0 w 11"/>
                  <a:gd name="T9" fmla="*/ 6 h 6"/>
                  <a:gd name="T10" fmla="*/ 7 w 11"/>
                  <a:gd name="T11" fmla="*/ 4 h 6"/>
                  <a:gd name="T12" fmla="*/ 7 w 11"/>
                  <a:gd name="T13" fmla="*/ 3 h 6"/>
                  <a:gd name="T14" fmla="*/ 7 w 11"/>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6"/>
                  <a:gd name="T26" fmla="*/ 11 w 1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6">
                    <a:moveTo>
                      <a:pt x="7" y="0"/>
                    </a:moveTo>
                    <a:lnTo>
                      <a:pt x="11" y="0"/>
                    </a:lnTo>
                    <a:lnTo>
                      <a:pt x="0" y="4"/>
                    </a:lnTo>
                    <a:lnTo>
                      <a:pt x="0" y="5"/>
                    </a:lnTo>
                    <a:lnTo>
                      <a:pt x="0" y="6"/>
                    </a:lnTo>
                    <a:lnTo>
                      <a:pt x="7" y="4"/>
                    </a:lnTo>
                    <a:lnTo>
                      <a:pt x="7" y="3"/>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6" name="Freeform 2225"/>
              <p:cNvSpPr>
                <a:spLocks/>
              </p:cNvSpPr>
              <p:nvPr/>
            </p:nvSpPr>
            <p:spPr bwMode="auto">
              <a:xfrm>
                <a:off x="3210" y="2799"/>
                <a:ext cx="2" cy="3"/>
              </a:xfrm>
              <a:custGeom>
                <a:avLst/>
                <a:gdLst>
                  <a:gd name="T0" fmla="*/ 3 w 3"/>
                  <a:gd name="T1" fmla="*/ 2 h 4"/>
                  <a:gd name="T2" fmla="*/ 3 w 3"/>
                  <a:gd name="T3" fmla="*/ 0 h 4"/>
                  <a:gd name="T4" fmla="*/ 0 w 3"/>
                  <a:gd name="T5" fmla="*/ 0 h 4"/>
                  <a:gd name="T6" fmla="*/ 0 w 3"/>
                  <a:gd name="T7" fmla="*/ 2 h 4"/>
                  <a:gd name="T8" fmla="*/ 0 w 3"/>
                  <a:gd name="T9" fmla="*/ 4 h 4"/>
                  <a:gd name="T10" fmla="*/ 0 w 3"/>
                  <a:gd name="T11" fmla="*/ 4 h 4"/>
                  <a:gd name="T12" fmla="*/ 3 w 3"/>
                  <a:gd name="T13" fmla="*/ 3 h 4"/>
                  <a:gd name="T14" fmla="*/ 3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2"/>
                    </a:moveTo>
                    <a:lnTo>
                      <a:pt x="3" y="0"/>
                    </a:lnTo>
                    <a:lnTo>
                      <a:pt x="0" y="0"/>
                    </a:lnTo>
                    <a:lnTo>
                      <a:pt x="0" y="2"/>
                    </a:lnTo>
                    <a:lnTo>
                      <a:pt x="0" y="4"/>
                    </a:lnTo>
                    <a:lnTo>
                      <a:pt x="3" y="3"/>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7" name="Freeform 2226"/>
              <p:cNvSpPr>
                <a:spLocks/>
              </p:cNvSpPr>
              <p:nvPr/>
            </p:nvSpPr>
            <p:spPr bwMode="auto">
              <a:xfrm>
                <a:off x="3209" y="2799"/>
                <a:ext cx="3" cy="3"/>
              </a:xfrm>
              <a:custGeom>
                <a:avLst/>
                <a:gdLst>
                  <a:gd name="T0" fmla="*/ 4 w 7"/>
                  <a:gd name="T1" fmla="*/ 0 h 4"/>
                  <a:gd name="T2" fmla="*/ 7 w 7"/>
                  <a:gd name="T3" fmla="*/ 0 h 4"/>
                  <a:gd name="T4" fmla="*/ 0 w 7"/>
                  <a:gd name="T5" fmla="*/ 2 h 4"/>
                  <a:gd name="T6" fmla="*/ 0 w 7"/>
                  <a:gd name="T7" fmla="*/ 3 h 4"/>
                  <a:gd name="T8" fmla="*/ 0 w 7"/>
                  <a:gd name="T9" fmla="*/ 4 h 4"/>
                  <a:gd name="T10" fmla="*/ 4 w 7"/>
                  <a:gd name="T11" fmla="*/ 3 h 4"/>
                  <a:gd name="T12" fmla="*/ 4 w 7"/>
                  <a:gd name="T13" fmla="*/ 2 h 4"/>
                  <a:gd name="T14" fmla="*/ 4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0"/>
                    </a:moveTo>
                    <a:lnTo>
                      <a:pt x="7" y="0"/>
                    </a:lnTo>
                    <a:lnTo>
                      <a:pt x="0" y="2"/>
                    </a:lnTo>
                    <a:lnTo>
                      <a:pt x="0" y="3"/>
                    </a:lnTo>
                    <a:lnTo>
                      <a:pt x="0" y="4"/>
                    </a:lnTo>
                    <a:lnTo>
                      <a:pt x="4" y="3"/>
                    </a:lnTo>
                    <a:lnTo>
                      <a:pt x="4" y="2"/>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8" name="Freeform 2227"/>
              <p:cNvSpPr>
                <a:spLocks/>
              </p:cNvSpPr>
              <p:nvPr/>
            </p:nvSpPr>
            <p:spPr bwMode="auto">
              <a:xfrm>
                <a:off x="3206" y="2800"/>
                <a:ext cx="3" cy="2"/>
              </a:xfrm>
              <a:custGeom>
                <a:avLst/>
                <a:gdLst>
                  <a:gd name="T0" fmla="*/ 4 w 4"/>
                  <a:gd name="T1" fmla="*/ 2 h 5"/>
                  <a:gd name="T2" fmla="*/ 4 w 4"/>
                  <a:gd name="T3" fmla="*/ 0 h 5"/>
                  <a:gd name="T4" fmla="*/ 0 w 4"/>
                  <a:gd name="T5" fmla="*/ 0 h 5"/>
                  <a:gd name="T6" fmla="*/ 0 w 4"/>
                  <a:gd name="T7" fmla="*/ 2 h 5"/>
                  <a:gd name="T8" fmla="*/ 0 w 4"/>
                  <a:gd name="T9" fmla="*/ 5 h 5"/>
                  <a:gd name="T10" fmla="*/ 1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4" y="0"/>
                    </a:lnTo>
                    <a:lnTo>
                      <a:pt x="0" y="0"/>
                    </a:lnTo>
                    <a:lnTo>
                      <a:pt x="0" y="2"/>
                    </a:lnTo>
                    <a:lnTo>
                      <a:pt x="0" y="5"/>
                    </a:lnTo>
                    <a:lnTo>
                      <a:pt x="1" y="5"/>
                    </a:lnTo>
                    <a:lnTo>
                      <a:pt x="4" y="3"/>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39" name="Freeform 2228"/>
              <p:cNvSpPr>
                <a:spLocks/>
              </p:cNvSpPr>
              <p:nvPr/>
            </p:nvSpPr>
            <p:spPr bwMode="auto">
              <a:xfrm>
                <a:off x="3205" y="2800"/>
                <a:ext cx="3" cy="2"/>
              </a:xfrm>
              <a:custGeom>
                <a:avLst/>
                <a:gdLst>
                  <a:gd name="T0" fmla="*/ 4 w 7"/>
                  <a:gd name="T1" fmla="*/ 0 h 5"/>
                  <a:gd name="T2" fmla="*/ 7 w 7"/>
                  <a:gd name="T3" fmla="*/ 0 h 5"/>
                  <a:gd name="T4" fmla="*/ 0 w 7"/>
                  <a:gd name="T5" fmla="*/ 2 h 5"/>
                  <a:gd name="T6" fmla="*/ 0 w 7"/>
                  <a:gd name="T7" fmla="*/ 3 h 5"/>
                  <a:gd name="T8" fmla="*/ 0 w 7"/>
                  <a:gd name="T9" fmla="*/ 5 h 5"/>
                  <a:gd name="T10" fmla="*/ 4 w 7"/>
                  <a:gd name="T11" fmla="*/ 3 h 5"/>
                  <a:gd name="T12" fmla="*/ 4 w 7"/>
                  <a:gd name="T13" fmla="*/ 2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2"/>
                    </a:lnTo>
                    <a:lnTo>
                      <a:pt x="0" y="3"/>
                    </a:lnTo>
                    <a:lnTo>
                      <a:pt x="0" y="5"/>
                    </a:lnTo>
                    <a:lnTo>
                      <a:pt x="4" y="3"/>
                    </a:lnTo>
                    <a:lnTo>
                      <a:pt x="4" y="2"/>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0" name="Freeform 2229"/>
              <p:cNvSpPr>
                <a:spLocks/>
              </p:cNvSpPr>
              <p:nvPr/>
            </p:nvSpPr>
            <p:spPr bwMode="auto">
              <a:xfrm>
                <a:off x="3196" y="2801"/>
                <a:ext cx="9" cy="2"/>
              </a:xfrm>
              <a:custGeom>
                <a:avLst/>
                <a:gdLst>
                  <a:gd name="T0" fmla="*/ 17 w 17"/>
                  <a:gd name="T1" fmla="*/ 2 h 5"/>
                  <a:gd name="T2" fmla="*/ 17 w 17"/>
                  <a:gd name="T3" fmla="*/ 0 h 5"/>
                  <a:gd name="T4" fmla="*/ 0 w 17"/>
                  <a:gd name="T5" fmla="*/ 0 h 5"/>
                  <a:gd name="T6" fmla="*/ 0 w 17"/>
                  <a:gd name="T7" fmla="*/ 2 h 5"/>
                  <a:gd name="T8" fmla="*/ 0 w 17"/>
                  <a:gd name="T9" fmla="*/ 5 h 5"/>
                  <a:gd name="T10" fmla="*/ 14 w 17"/>
                  <a:gd name="T11" fmla="*/ 5 h 5"/>
                  <a:gd name="T12" fmla="*/ 17 w 17"/>
                  <a:gd name="T13" fmla="*/ 4 h 5"/>
                  <a:gd name="T14" fmla="*/ 17 w 1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5"/>
                  <a:gd name="T26" fmla="*/ 17 w 1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5">
                    <a:moveTo>
                      <a:pt x="17" y="2"/>
                    </a:moveTo>
                    <a:lnTo>
                      <a:pt x="17" y="0"/>
                    </a:lnTo>
                    <a:lnTo>
                      <a:pt x="0" y="0"/>
                    </a:lnTo>
                    <a:lnTo>
                      <a:pt x="0" y="2"/>
                    </a:lnTo>
                    <a:lnTo>
                      <a:pt x="0" y="5"/>
                    </a:lnTo>
                    <a:lnTo>
                      <a:pt x="14" y="5"/>
                    </a:lnTo>
                    <a:lnTo>
                      <a:pt x="17" y="4"/>
                    </a:lnTo>
                    <a:lnTo>
                      <a:pt x="1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1" name="Freeform 2230"/>
              <p:cNvSpPr>
                <a:spLocks/>
              </p:cNvSpPr>
              <p:nvPr/>
            </p:nvSpPr>
            <p:spPr bwMode="auto">
              <a:xfrm>
                <a:off x="3194" y="2801"/>
                <a:ext cx="4" cy="2"/>
              </a:xfrm>
              <a:custGeom>
                <a:avLst/>
                <a:gdLst>
                  <a:gd name="T0" fmla="*/ 5 w 10"/>
                  <a:gd name="T1" fmla="*/ 0 h 5"/>
                  <a:gd name="T2" fmla="*/ 10 w 10"/>
                  <a:gd name="T3" fmla="*/ 0 h 5"/>
                  <a:gd name="T4" fmla="*/ 0 w 10"/>
                  <a:gd name="T5" fmla="*/ 2 h 5"/>
                  <a:gd name="T6" fmla="*/ 0 w 10"/>
                  <a:gd name="T7" fmla="*/ 4 h 5"/>
                  <a:gd name="T8" fmla="*/ 0 w 10"/>
                  <a:gd name="T9" fmla="*/ 5 h 5"/>
                  <a:gd name="T10" fmla="*/ 5 w 10"/>
                  <a:gd name="T11" fmla="*/ 4 h 5"/>
                  <a:gd name="T12" fmla="*/ 5 w 10"/>
                  <a:gd name="T13" fmla="*/ 2 h 5"/>
                  <a:gd name="T14" fmla="*/ 5 w 10"/>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5" y="0"/>
                    </a:moveTo>
                    <a:lnTo>
                      <a:pt x="10" y="0"/>
                    </a:lnTo>
                    <a:lnTo>
                      <a:pt x="0" y="2"/>
                    </a:lnTo>
                    <a:lnTo>
                      <a:pt x="0" y="4"/>
                    </a:lnTo>
                    <a:lnTo>
                      <a:pt x="0" y="5"/>
                    </a:lnTo>
                    <a:lnTo>
                      <a:pt x="5" y="4"/>
                    </a:lnTo>
                    <a:lnTo>
                      <a:pt x="5" y="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2" name="Freeform 2231"/>
              <p:cNvSpPr>
                <a:spLocks/>
              </p:cNvSpPr>
              <p:nvPr/>
            </p:nvSpPr>
            <p:spPr bwMode="auto">
              <a:xfrm>
                <a:off x="3140" y="2801"/>
                <a:ext cx="54" cy="2"/>
              </a:xfrm>
              <a:custGeom>
                <a:avLst/>
                <a:gdLst>
                  <a:gd name="T0" fmla="*/ 108 w 108"/>
                  <a:gd name="T1" fmla="*/ 3 h 5"/>
                  <a:gd name="T2" fmla="*/ 108 w 108"/>
                  <a:gd name="T3" fmla="*/ 0 h 5"/>
                  <a:gd name="T4" fmla="*/ 2 w 108"/>
                  <a:gd name="T5" fmla="*/ 0 h 5"/>
                  <a:gd name="T6" fmla="*/ 0 w 108"/>
                  <a:gd name="T7" fmla="*/ 3 h 5"/>
                  <a:gd name="T8" fmla="*/ 1 w 108"/>
                  <a:gd name="T9" fmla="*/ 5 h 5"/>
                  <a:gd name="T10" fmla="*/ 104 w 108"/>
                  <a:gd name="T11" fmla="*/ 5 h 5"/>
                  <a:gd name="T12" fmla="*/ 108 w 108"/>
                  <a:gd name="T13" fmla="*/ 4 h 5"/>
                  <a:gd name="T14" fmla="*/ 108 w 108"/>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08"/>
                  <a:gd name="T25" fmla="*/ 0 h 5"/>
                  <a:gd name="T26" fmla="*/ 108 w 10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8" h="5">
                    <a:moveTo>
                      <a:pt x="108" y="3"/>
                    </a:moveTo>
                    <a:lnTo>
                      <a:pt x="108" y="0"/>
                    </a:lnTo>
                    <a:lnTo>
                      <a:pt x="2" y="0"/>
                    </a:lnTo>
                    <a:lnTo>
                      <a:pt x="0" y="3"/>
                    </a:lnTo>
                    <a:lnTo>
                      <a:pt x="1" y="5"/>
                    </a:lnTo>
                    <a:lnTo>
                      <a:pt x="104" y="5"/>
                    </a:lnTo>
                    <a:lnTo>
                      <a:pt x="108" y="4"/>
                    </a:lnTo>
                    <a:lnTo>
                      <a:pt x="10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3" name="Freeform 2232"/>
              <p:cNvSpPr>
                <a:spLocks/>
              </p:cNvSpPr>
              <p:nvPr/>
            </p:nvSpPr>
            <p:spPr bwMode="auto">
              <a:xfrm>
                <a:off x="3160" y="2678"/>
                <a:ext cx="82" cy="108"/>
              </a:xfrm>
              <a:custGeom>
                <a:avLst/>
                <a:gdLst>
                  <a:gd name="T0" fmla="*/ 63 w 164"/>
                  <a:gd name="T1" fmla="*/ 214 h 214"/>
                  <a:gd name="T2" fmla="*/ 73 w 164"/>
                  <a:gd name="T3" fmla="*/ 213 h 214"/>
                  <a:gd name="T4" fmla="*/ 81 w 164"/>
                  <a:gd name="T5" fmla="*/ 213 h 214"/>
                  <a:gd name="T6" fmla="*/ 89 w 164"/>
                  <a:gd name="T7" fmla="*/ 212 h 214"/>
                  <a:gd name="T8" fmla="*/ 96 w 164"/>
                  <a:gd name="T9" fmla="*/ 212 h 214"/>
                  <a:gd name="T10" fmla="*/ 103 w 164"/>
                  <a:gd name="T11" fmla="*/ 211 h 214"/>
                  <a:gd name="T12" fmla="*/ 109 w 164"/>
                  <a:gd name="T13" fmla="*/ 210 h 214"/>
                  <a:gd name="T14" fmla="*/ 115 w 164"/>
                  <a:gd name="T15" fmla="*/ 207 h 214"/>
                  <a:gd name="T16" fmla="*/ 119 w 164"/>
                  <a:gd name="T17" fmla="*/ 205 h 214"/>
                  <a:gd name="T18" fmla="*/ 124 w 164"/>
                  <a:gd name="T19" fmla="*/ 203 h 214"/>
                  <a:gd name="T20" fmla="*/ 129 w 164"/>
                  <a:gd name="T21" fmla="*/ 199 h 214"/>
                  <a:gd name="T22" fmla="*/ 132 w 164"/>
                  <a:gd name="T23" fmla="*/ 197 h 214"/>
                  <a:gd name="T24" fmla="*/ 135 w 164"/>
                  <a:gd name="T25" fmla="*/ 195 h 214"/>
                  <a:gd name="T26" fmla="*/ 140 w 164"/>
                  <a:gd name="T27" fmla="*/ 189 h 214"/>
                  <a:gd name="T28" fmla="*/ 145 w 164"/>
                  <a:gd name="T29" fmla="*/ 184 h 214"/>
                  <a:gd name="T30" fmla="*/ 148 w 164"/>
                  <a:gd name="T31" fmla="*/ 178 h 214"/>
                  <a:gd name="T32" fmla="*/ 152 w 164"/>
                  <a:gd name="T33" fmla="*/ 172 h 214"/>
                  <a:gd name="T34" fmla="*/ 155 w 164"/>
                  <a:gd name="T35" fmla="*/ 166 h 214"/>
                  <a:gd name="T36" fmla="*/ 157 w 164"/>
                  <a:gd name="T37" fmla="*/ 159 h 214"/>
                  <a:gd name="T38" fmla="*/ 160 w 164"/>
                  <a:gd name="T39" fmla="*/ 151 h 214"/>
                  <a:gd name="T40" fmla="*/ 162 w 164"/>
                  <a:gd name="T41" fmla="*/ 143 h 214"/>
                  <a:gd name="T42" fmla="*/ 163 w 164"/>
                  <a:gd name="T43" fmla="*/ 134 h 214"/>
                  <a:gd name="T44" fmla="*/ 164 w 164"/>
                  <a:gd name="T45" fmla="*/ 124 h 214"/>
                  <a:gd name="T46" fmla="*/ 164 w 164"/>
                  <a:gd name="T47" fmla="*/ 115 h 214"/>
                  <a:gd name="T48" fmla="*/ 164 w 164"/>
                  <a:gd name="T49" fmla="*/ 105 h 214"/>
                  <a:gd name="T50" fmla="*/ 164 w 164"/>
                  <a:gd name="T51" fmla="*/ 90 h 214"/>
                  <a:gd name="T52" fmla="*/ 163 w 164"/>
                  <a:gd name="T53" fmla="*/ 77 h 214"/>
                  <a:gd name="T54" fmla="*/ 161 w 164"/>
                  <a:gd name="T55" fmla="*/ 66 h 214"/>
                  <a:gd name="T56" fmla="*/ 159 w 164"/>
                  <a:gd name="T57" fmla="*/ 55 h 214"/>
                  <a:gd name="T58" fmla="*/ 154 w 164"/>
                  <a:gd name="T59" fmla="*/ 46 h 214"/>
                  <a:gd name="T60" fmla="*/ 149 w 164"/>
                  <a:gd name="T61" fmla="*/ 38 h 214"/>
                  <a:gd name="T62" fmla="*/ 145 w 164"/>
                  <a:gd name="T63" fmla="*/ 30 h 214"/>
                  <a:gd name="T64" fmla="*/ 139 w 164"/>
                  <a:gd name="T65" fmla="*/ 23 h 214"/>
                  <a:gd name="T66" fmla="*/ 133 w 164"/>
                  <a:gd name="T67" fmla="*/ 17 h 214"/>
                  <a:gd name="T68" fmla="*/ 126 w 164"/>
                  <a:gd name="T69" fmla="*/ 13 h 214"/>
                  <a:gd name="T70" fmla="*/ 120 w 164"/>
                  <a:gd name="T71" fmla="*/ 8 h 214"/>
                  <a:gd name="T72" fmla="*/ 112 w 164"/>
                  <a:gd name="T73" fmla="*/ 6 h 214"/>
                  <a:gd name="T74" fmla="*/ 107 w 164"/>
                  <a:gd name="T75" fmla="*/ 3 h 214"/>
                  <a:gd name="T76" fmla="*/ 100 w 164"/>
                  <a:gd name="T77" fmla="*/ 2 h 214"/>
                  <a:gd name="T78" fmla="*/ 92 w 164"/>
                  <a:gd name="T79" fmla="*/ 1 h 214"/>
                  <a:gd name="T80" fmla="*/ 84 w 164"/>
                  <a:gd name="T81" fmla="*/ 0 h 214"/>
                  <a:gd name="T82" fmla="*/ 73 w 164"/>
                  <a:gd name="T83" fmla="*/ 0 h 214"/>
                  <a:gd name="T84" fmla="*/ 62 w 164"/>
                  <a:gd name="T85" fmla="*/ 0 h 214"/>
                  <a:gd name="T86" fmla="*/ 0 w 164"/>
                  <a:gd name="T87" fmla="*/ 214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4"/>
                  <a:gd name="T133" fmla="*/ 0 h 214"/>
                  <a:gd name="T134" fmla="*/ 164 w 164"/>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4" h="214">
                    <a:moveTo>
                      <a:pt x="0" y="214"/>
                    </a:moveTo>
                    <a:lnTo>
                      <a:pt x="63" y="214"/>
                    </a:lnTo>
                    <a:lnTo>
                      <a:pt x="69" y="213"/>
                    </a:lnTo>
                    <a:lnTo>
                      <a:pt x="73" y="213"/>
                    </a:lnTo>
                    <a:lnTo>
                      <a:pt x="77" y="213"/>
                    </a:lnTo>
                    <a:lnTo>
                      <a:pt x="81" y="213"/>
                    </a:lnTo>
                    <a:lnTo>
                      <a:pt x="86" y="213"/>
                    </a:lnTo>
                    <a:lnTo>
                      <a:pt x="89" y="212"/>
                    </a:lnTo>
                    <a:lnTo>
                      <a:pt x="93" y="212"/>
                    </a:lnTo>
                    <a:lnTo>
                      <a:pt x="96" y="212"/>
                    </a:lnTo>
                    <a:lnTo>
                      <a:pt x="100" y="211"/>
                    </a:lnTo>
                    <a:lnTo>
                      <a:pt x="103" y="211"/>
                    </a:lnTo>
                    <a:lnTo>
                      <a:pt x="107" y="210"/>
                    </a:lnTo>
                    <a:lnTo>
                      <a:pt x="109" y="210"/>
                    </a:lnTo>
                    <a:lnTo>
                      <a:pt x="112" y="208"/>
                    </a:lnTo>
                    <a:lnTo>
                      <a:pt x="115" y="207"/>
                    </a:lnTo>
                    <a:lnTo>
                      <a:pt x="117" y="206"/>
                    </a:lnTo>
                    <a:lnTo>
                      <a:pt x="119" y="205"/>
                    </a:lnTo>
                    <a:lnTo>
                      <a:pt x="122" y="204"/>
                    </a:lnTo>
                    <a:lnTo>
                      <a:pt x="124" y="203"/>
                    </a:lnTo>
                    <a:lnTo>
                      <a:pt x="126" y="201"/>
                    </a:lnTo>
                    <a:lnTo>
                      <a:pt x="129" y="199"/>
                    </a:lnTo>
                    <a:lnTo>
                      <a:pt x="131" y="198"/>
                    </a:lnTo>
                    <a:lnTo>
                      <a:pt x="132" y="197"/>
                    </a:lnTo>
                    <a:lnTo>
                      <a:pt x="134" y="196"/>
                    </a:lnTo>
                    <a:lnTo>
                      <a:pt x="135" y="195"/>
                    </a:lnTo>
                    <a:lnTo>
                      <a:pt x="138" y="191"/>
                    </a:lnTo>
                    <a:lnTo>
                      <a:pt x="140" y="189"/>
                    </a:lnTo>
                    <a:lnTo>
                      <a:pt x="142" y="187"/>
                    </a:lnTo>
                    <a:lnTo>
                      <a:pt x="145" y="184"/>
                    </a:lnTo>
                    <a:lnTo>
                      <a:pt x="147" y="181"/>
                    </a:lnTo>
                    <a:lnTo>
                      <a:pt x="148" y="178"/>
                    </a:lnTo>
                    <a:lnTo>
                      <a:pt x="150" y="175"/>
                    </a:lnTo>
                    <a:lnTo>
                      <a:pt x="152" y="172"/>
                    </a:lnTo>
                    <a:lnTo>
                      <a:pt x="154" y="169"/>
                    </a:lnTo>
                    <a:lnTo>
                      <a:pt x="155" y="166"/>
                    </a:lnTo>
                    <a:lnTo>
                      <a:pt x="156" y="162"/>
                    </a:lnTo>
                    <a:lnTo>
                      <a:pt x="157" y="159"/>
                    </a:lnTo>
                    <a:lnTo>
                      <a:pt x="159" y="154"/>
                    </a:lnTo>
                    <a:lnTo>
                      <a:pt x="160" y="151"/>
                    </a:lnTo>
                    <a:lnTo>
                      <a:pt x="161" y="146"/>
                    </a:lnTo>
                    <a:lnTo>
                      <a:pt x="162" y="143"/>
                    </a:lnTo>
                    <a:lnTo>
                      <a:pt x="162" y="138"/>
                    </a:lnTo>
                    <a:lnTo>
                      <a:pt x="163" y="134"/>
                    </a:lnTo>
                    <a:lnTo>
                      <a:pt x="163" y="129"/>
                    </a:lnTo>
                    <a:lnTo>
                      <a:pt x="164" y="124"/>
                    </a:lnTo>
                    <a:lnTo>
                      <a:pt x="164" y="120"/>
                    </a:lnTo>
                    <a:lnTo>
                      <a:pt x="164" y="115"/>
                    </a:lnTo>
                    <a:lnTo>
                      <a:pt x="164" y="109"/>
                    </a:lnTo>
                    <a:lnTo>
                      <a:pt x="164" y="105"/>
                    </a:lnTo>
                    <a:lnTo>
                      <a:pt x="164" y="97"/>
                    </a:lnTo>
                    <a:lnTo>
                      <a:pt x="164" y="90"/>
                    </a:lnTo>
                    <a:lnTo>
                      <a:pt x="164" y="84"/>
                    </a:lnTo>
                    <a:lnTo>
                      <a:pt x="163" y="77"/>
                    </a:lnTo>
                    <a:lnTo>
                      <a:pt x="162" y="71"/>
                    </a:lnTo>
                    <a:lnTo>
                      <a:pt x="161" y="66"/>
                    </a:lnTo>
                    <a:lnTo>
                      <a:pt x="160" y="60"/>
                    </a:lnTo>
                    <a:lnTo>
                      <a:pt x="159" y="55"/>
                    </a:lnTo>
                    <a:lnTo>
                      <a:pt x="156" y="51"/>
                    </a:lnTo>
                    <a:lnTo>
                      <a:pt x="154" y="46"/>
                    </a:lnTo>
                    <a:lnTo>
                      <a:pt x="153" y="41"/>
                    </a:lnTo>
                    <a:lnTo>
                      <a:pt x="149" y="38"/>
                    </a:lnTo>
                    <a:lnTo>
                      <a:pt x="147" y="33"/>
                    </a:lnTo>
                    <a:lnTo>
                      <a:pt x="145" y="30"/>
                    </a:lnTo>
                    <a:lnTo>
                      <a:pt x="142" y="26"/>
                    </a:lnTo>
                    <a:lnTo>
                      <a:pt x="139" y="23"/>
                    </a:lnTo>
                    <a:lnTo>
                      <a:pt x="137" y="19"/>
                    </a:lnTo>
                    <a:lnTo>
                      <a:pt x="133" y="17"/>
                    </a:lnTo>
                    <a:lnTo>
                      <a:pt x="130" y="15"/>
                    </a:lnTo>
                    <a:lnTo>
                      <a:pt x="126" y="13"/>
                    </a:lnTo>
                    <a:lnTo>
                      <a:pt x="124" y="10"/>
                    </a:lnTo>
                    <a:lnTo>
                      <a:pt x="120" y="8"/>
                    </a:lnTo>
                    <a:lnTo>
                      <a:pt x="117" y="7"/>
                    </a:lnTo>
                    <a:lnTo>
                      <a:pt x="112" y="6"/>
                    </a:lnTo>
                    <a:lnTo>
                      <a:pt x="110" y="4"/>
                    </a:lnTo>
                    <a:lnTo>
                      <a:pt x="107" y="3"/>
                    </a:lnTo>
                    <a:lnTo>
                      <a:pt x="103" y="2"/>
                    </a:lnTo>
                    <a:lnTo>
                      <a:pt x="100" y="2"/>
                    </a:lnTo>
                    <a:lnTo>
                      <a:pt x="96" y="1"/>
                    </a:lnTo>
                    <a:lnTo>
                      <a:pt x="92" y="1"/>
                    </a:lnTo>
                    <a:lnTo>
                      <a:pt x="88" y="0"/>
                    </a:lnTo>
                    <a:lnTo>
                      <a:pt x="84" y="0"/>
                    </a:lnTo>
                    <a:lnTo>
                      <a:pt x="78" y="0"/>
                    </a:lnTo>
                    <a:lnTo>
                      <a:pt x="73" y="0"/>
                    </a:lnTo>
                    <a:lnTo>
                      <a:pt x="67" y="0"/>
                    </a:lnTo>
                    <a:lnTo>
                      <a:pt x="62" y="0"/>
                    </a:lnTo>
                    <a:lnTo>
                      <a:pt x="0" y="0"/>
                    </a:lnTo>
                    <a:lnTo>
                      <a:pt x="0" y="214"/>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44" name="Freeform 2233"/>
              <p:cNvSpPr>
                <a:spLocks/>
              </p:cNvSpPr>
              <p:nvPr/>
            </p:nvSpPr>
            <p:spPr bwMode="auto">
              <a:xfrm>
                <a:off x="3160" y="2779"/>
                <a:ext cx="63" cy="8"/>
              </a:xfrm>
              <a:custGeom>
                <a:avLst/>
                <a:gdLst>
                  <a:gd name="T0" fmla="*/ 0 w 126"/>
                  <a:gd name="T1" fmla="*/ 12 h 16"/>
                  <a:gd name="T2" fmla="*/ 0 w 126"/>
                  <a:gd name="T3" fmla="*/ 16 h 16"/>
                  <a:gd name="T4" fmla="*/ 63 w 126"/>
                  <a:gd name="T5" fmla="*/ 15 h 16"/>
                  <a:gd name="T6" fmla="*/ 69 w 126"/>
                  <a:gd name="T7" fmla="*/ 14 h 16"/>
                  <a:gd name="T8" fmla="*/ 86 w 126"/>
                  <a:gd name="T9" fmla="*/ 14 h 16"/>
                  <a:gd name="T10" fmla="*/ 89 w 126"/>
                  <a:gd name="T11" fmla="*/ 13 h 16"/>
                  <a:gd name="T12" fmla="*/ 96 w 126"/>
                  <a:gd name="T13" fmla="*/ 13 h 16"/>
                  <a:gd name="T14" fmla="*/ 100 w 126"/>
                  <a:gd name="T15" fmla="*/ 12 h 16"/>
                  <a:gd name="T16" fmla="*/ 103 w 126"/>
                  <a:gd name="T17" fmla="*/ 12 h 16"/>
                  <a:gd name="T18" fmla="*/ 107 w 126"/>
                  <a:gd name="T19" fmla="*/ 11 h 16"/>
                  <a:gd name="T20" fmla="*/ 109 w 126"/>
                  <a:gd name="T21" fmla="*/ 11 h 16"/>
                  <a:gd name="T22" fmla="*/ 112 w 126"/>
                  <a:gd name="T23" fmla="*/ 10 h 16"/>
                  <a:gd name="T24" fmla="*/ 126 w 126"/>
                  <a:gd name="T25" fmla="*/ 3 h 16"/>
                  <a:gd name="T26" fmla="*/ 126 w 126"/>
                  <a:gd name="T27" fmla="*/ 1 h 16"/>
                  <a:gd name="T28" fmla="*/ 126 w 126"/>
                  <a:gd name="T29" fmla="*/ 0 h 16"/>
                  <a:gd name="T30" fmla="*/ 112 w 126"/>
                  <a:gd name="T31" fmla="*/ 7 h 16"/>
                  <a:gd name="T32" fmla="*/ 109 w 126"/>
                  <a:gd name="T33" fmla="*/ 8 h 16"/>
                  <a:gd name="T34" fmla="*/ 107 w 126"/>
                  <a:gd name="T35" fmla="*/ 8 h 16"/>
                  <a:gd name="T36" fmla="*/ 103 w 126"/>
                  <a:gd name="T37" fmla="*/ 10 h 16"/>
                  <a:gd name="T38" fmla="*/ 100 w 126"/>
                  <a:gd name="T39" fmla="*/ 10 h 16"/>
                  <a:gd name="T40" fmla="*/ 96 w 126"/>
                  <a:gd name="T41" fmla="*/ 11 h 16"/>
                  <a:gd name="T42" fmla="*/ 89 w 126"/>
                  <a:gd name="T43" fmla="*/ 11 h 16"/>
                  <a:gd name="T44" fmla="*/ 86 w 126"/>
                  <a:gd name="T45" fmla="*/ 12 h 16"/>
                  <a:gd name="T46" fmla="*/ 69 w 126"/>
                  <a:gd name="T47" fmla="*/ 12 h 16"/>
                  <a:gd name="T48" fmla="*/ 63 w 126"/>
                  <a:gd name="T49" fmla="*/ 13 h 16"/>
                  <a:gd name="T50" fmla="*/ 0 w 126"/>
                  <a:gd name="T51" fmla="*/ 12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6"/>
                  <a:gd name="T79" fmla="*/ 0 h 16"/>
                  <a:gd name="T80" fmla="*/ 126 w 126"/>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6" h="16">
                    <a:moveTo>
                      <a:pt x="0" y="12"/>
                    </a:moveTo>
                    <a:lnTo>
                      <a:pt x="0" y="16"/>
                    </a:lnTo>
                    <a:lnTo>
                      <a:pt x="63" y="15"/>
                    </a:lnTo>
                    <a:lnTo>
                      <a:pt x="69" y="14"/>
                    </a:lnTo>
                    <a:lnTo>
                      <a:pt x="86" y="14"/>
                    </a:lnTo>
                    <a:lnTo>
                      <a:pt x="89" y="13"/>
                    </a:lnTo>
                    <a:lnTo>
                      <a:pt x="96" y="13"/>
                    </a:lnTo>
                    <a:lnTo>
                      <a:pt x="100" y="12"/>
                    </a:lnTo>
                    <a:lnTo>
                      <a:pt x="103" y="12"/>
                    </a:lnTo>
                    <a:lnTo>
                      <a:pt x="107" y="11"/>
                    </a:lnTo>
                    <a:lnTo>
                      <a:pt x="109" y="11"/>
                    </a:lnTo>
                    <a:lnTo>
                      <a:pt x="112" y="10"/>
                    </a:lnTo>
                    <a:lnTo>
                      <a:pt x="126" y="3"/>
                    </a:lnTo>
                    <a:lnTo>
                      <a:pt x="126" y="1"/>
                    </a:lnTo>
                    <a:lnTo>
                      <a:pt x="126" y="0"/>
                    </a:lnTo>
                    <a:lnTo>
                      <a:pt x="112" y="7"/>
                    </a:lnTo>
                    <a:lnTo>
                      <a:pt x="109" y="8"/>
                    </a:lnTo>
                    <a:lnTo>
                      <a:pt x="107" y="8"/>
                    </a:lnTo>
                    <a:lnTo>
                      <a:pt x="103" y="10"/>
                    </a:lnTo>
                    <a:lnTo>
                      <a:pt x="100" y="10"/>
                    </a:lnTo>
                    <a:lnTo>
                      <a:pt x="96" y="11"/>
                    </a:lnTo>
                    <a:lnTo>
                      <a:pt x="89" y="11"/>
                    </a:lnTo>
                    <a:lnTo>
                      <a:pt x="86" y="12"/>
                    </a:lnTo>
                    <a:lnTo>
                      <a:pt x="69" y="12"/>
                    </a:lnTo>
                    <a:lnTo>
                      <a:pt x="63" y="13"/>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5" name="Freeform 2234"/>
              <p:cNvSpPr>
                <a:spLocks/>
              </p:cNvSpPr>
              <p:nvPr/>
            </p:nvSpPr>
            <p:spPr bwMode="auto">
              <a:xfrm>
                <a:off x="3223" y="2778"/>
                <a:ext cx="2" cy="2"/>
              </a:xfrm>
              <a:custGeom>
                <a:avLst/>
                <a:gdLst>
                  <a:gd name="T0" fmla="*/ 1 w 5"/>
                  <a:gd name="T1" fmla="*/ 5 h 5"/>
                  <a:gd name="T2" fmla="*/ 4 w 5"/>
                  <a:gd name="T3" fmla="*/ 3 h 5"/>
                  <a:gd name="T4" fmla="*/ 5 w 5"/>
                  <a:gd name="T5" fmla="*/ 2 h 5"/>
                  <a:gd name="T6" fmla="*/ 4 w 5"/>
                  <a:gd name="T7" fmla="*/ 1 h 5"/>
                  <a:gd name="T8" fmla="*/ 2 w 5"/>
                  <a:gd name="T9" fmla="*/ 0 h 5"/>
                  <a:gd name="T10" fmla="*/ 0 w 5"/>
                  <a:gd name="T11" fmla="*/ 2 h 5"/>
                  <a:gd name="T12" fmla="*/ 1 w 5"/>
                  <a:gd name="T13" fmla="*/ 3 h 5"/>
                  <a:gd name="T14" fmla="*/ 1 w 5"/>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5"/>
                    </a:moveTo>
                    <a:lnTo>
                      <a:pt x="4" y="3"/>
                    </a:lnTo>
                    <a:lnTo>
                      <a:pt x="5" y="2"/>
                    </a:lnTo>
                    <a:lnTo>
                      <a:pt x="4" y="1"/>
                    </a:lnTo>
                    <a:lnTo>
                      <a:pt x="2" y="0"/>
                    </a:lnTo>
                    <a:lnTo>
                      <a:pt x="0" y="2"/>
                    </a:lnTo>
                    <a:lnTo>
                      <a:pt x="1" y="3"/>
                    </a:lnTo>
                    <a:lnTo>
                      <a:pt x="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6" name="Freeform 2235"/>
              <p:cNvSpPr>
                <a:spLocks/>
              </p:cNvSpPr>
              <p:nvPr/>
            </p:nvSpPr>
            <p:spPr bwMode="auto">
              <a:xfrm>
                <a:off x="3223" y="2777"/>
                <a:ext cx="2" cy="2"/>
              </a:xfrm>
              <a:custGeom>
                <a:avLst/>
                <a:gdLst>
                  <a:gd name="T0" fmla="*/ 3 w 5"/>
                  <a:gd name="T1" fmla="*/ 2 h 3"/>
                  <a:gd name="T2" fmla="*/ 3 w 5"/>
                  <a:gd name="T3" fmla="*/ 3 h 3"/>
                  <a:gd name="T4" fmla="*/ 5 w 5"/>
                  <a:gd name="T5" fmla="*/ 2 h 3"/>
                  <a:gd name="T6" fmla="*/ 5 w 5"/>
                  <a:gd name="T7" fmla="*/ 1 h 3"/>
                  <a:gd name="T8" fmla="*/ 5 w 5"/>
                  <a:gd name="T9" fmla="*/ 0 h 3"/>
                  <a:gd name="T10" fmla="*/ 0 w 5"/>
                  <a:gd name="T11" fmla="*/ 2 h 3"/>
                  <a:gd name="T12" fmla="*/ 1 w 5"/>
                  <a:gd name="T13" fmla="*/ 1 h 3"/>
                  <a:gd name="T14" fmla="*/ 3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2"/>
                    </a:moveTo>
                    <a:lnTo>
                      <a:pt x="3" y="3"/>
                    </a:lnTo>
                    <a:lnTo>
                      <a:pt x="5" y="2"/>
                    </a:lnTo>
                    <a:lnTo>
                      <a:pt x="5" y="1"/>
                    </a:lnTo>
                    <a:lnTo>
                      <a:pt x="5" y="0"/>
                    </a:lnTo>
                    <a:lnTo>
                      <a:pt x="0" y="2"/>
                    </a:lnTo>
                    <a:lnTo>
                      <a:pt x="1" y="1"/>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7" name="Freeform 2236"/>
              <p:cNvSpPr>
                <a:spLocks/>
              </p:cNvSpPr>
              <p:nvPr/>
            </p:nvSpPr>
            <p:spPr bwMode="auto">
              <a:xfrm>
                <a:off x="3225" y="2776"/>
                <a:ext cx="2" cy="2"/>
              </a:xfrm>
              <a:custGeom>
                <a:avLst/>
                <a:gdLst>
                  <a:gd name="T0" fmla="*/ 1 w 3"/>
                  <a:gd name="T1" fmla="*/ 3 h 3"/>
                  <a:gd name="T2" fmla="*/ 3 w 3"/>
                  <a:gd name="T3" fmla="*/ 2 h 3"/>
                  <a:gd name="T4" fmla="*/ 3 w 3"/>
                  <a:gd name="T5" fmla="*/ 2 h 3"/>
                  <a:gd name="T6" fmla="*/ 2 w 3"/>
                  <a:gd name="T7" fmla="*/ 1 h 3"/>
                  <a:gd name="T8" fmla="*/ 1 w 3"/>
                  <a:gd name="T9" fmla="*/ 0 h 3"/>
                  <a:gd name="T10" fmla="*/ 0 w 3"/>
                  <a:gd name="T11" fmla="*/ 1 h 3"/>
                  <a:gd name="T12" fmla="*/ 1 w 3"/>
                  <a:gd name="T13" fmla="*/ 2 h 3"/>
                  <a:gd name="T14" fmla="*/ 1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3"/>
                    </a:moveTo>
                    <a:lnTo>
                      <a:pt x="3" y="2"/>
                    </a:lnTo>
                    <a:lnTo>
                      <a:pt x="2" y="1"/>
                    </a:lnTo>
                    <a:lnTo>
                      <a:pt x="1" y="0"/>
                    </a:lnTo>
                    <a:lnTo>
                      <a:pt x="0" y="1"/>
                    </a:lnTo>
                    <a:lnTo>
                      <a:pt x="1" y="2"/>
                    </a:ln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8" name="Freeform 2237"/>
              <p:cNvSpPr>
                <a:spLocks/>
              </p:cNvSpPr>
              <p:nvPr/>
            </p:nvSpPr>
            <p:spPr bwMode="auto">
              <a:xfrm>
                <a:off x="3225" y="2776"/>
                <a:ext cx="2" cy="2"/>
              </a:xfrm>
              <a:custGeom>
                <a:avLst/>
                <a:gdLst>
                  <a:gd name="T0" fmla="*/ 2 w 4"/>
                  <a:gd name="T1" fmla="*/ 2 h 3"/>
                  <a:gd name="T2" fmla="*/ 2 w 4"/>
                  <a:gd name="T3" fmla="*/ 3 h 3"/>
                  <a:gd name="T4" fmla="*/ 4 w 4"/>
                  <a:gd name="T5" fmla="*/ 2 h 3"/>
                  <a:gd name="T6" fmla="*/ 4 w 4"/>
                  <a:gd name="T7" fmla="*/ 1 h 3"/>
                  <a:gd name="T8" fmla="*/ 4 w 4"/>
                  <a:gd name="T9" fmla="*/ 0 h 3"/>
                  <a:gd name="T10" fmla="*/ 0 w 4"/>
                  <a:gd name="T11" fmla="*/ 2 h 3"/>
                  <a:gd name="T12" fmla="*/ 1 w 4"/>
                  <a:gd name="T13" fmla="*/ 1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2" y="3"/>
                    </a:lnTo>
                    <a:lnTo>
                      <a:pt x="4" y="2"/>
                    </a:lnTo>
                    <a:lnTo>
                      <a:pt x="4" y="1"/>
                    </a:lnTo>
                    <a:lnTo>
                      <a:pt x="4" y="0"/>
                    </a:lnTo>
                    <a:lnTo>
                      <a:pt x="0" y="2"/>
                    </a:lnTo>
                    <a:lnTo>
                      <a:pt x="1" y="1"/>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49" name="Freeform 2238"/>
              <p:cNvSpPr>
                <a:spLocks/>
              </p:cNvSpPr>
              <p:nvPr/>
            </p:nvSpPr>
            <p:spPr bwMode="auto">
              <a:xfrm>
                <a:off x="3227" y="2768"/>
                <a:ext cx="7" cy="9"/>
              </a:xfrm>
              <a:custGeom>
                <a:avLst/>
                <a:gdLst>
                  <a:gd name="T0" fmla="*/ 1 w 15"/>
                  <a:gd name="T1" fmla="*/ 17 h 17"/>
                  <a:gd name="T2" fmla="*/ 4 w 15"/>
                  <a:gd name="T3" fmla="*/ 16 h 17"/>
                  <a:gd name="T4" fmla="*/ 4 w 15"/>
                  <a:gd name="T5" fmla="*/ 16 h 17"/>
                  <a:gd name="T6" fmla="*/ 6 w 15"/>
                  <a:gd name="T7" fmla="*/ 12 h 17"/>
                  <a:gd name="T8" fmla="*/ 13 w 15"/>
                  <a:gd name="T9" fmla="*/ 5 h 17"/>
                  <a:gd name="T10" fmla="*/ 15 w 15"/>
                  <a:gd name="T11" fmla="*/ 2 h 17"/>
                  <a:gd name="T12" fmla="*/ 14 w 15"/>
                  <a:gd name="T13" fmla="*/ 1 h 17"/>
                  <a:gd name="T14" fmla="*/ 13 w 15"/>
                  <a:gd name="T15" fmla="*/ 0 h 17"/>
                  <a:gd name="T16" fmla="*/ 11 w 15"/>
                  <a:gd name="T17" fmla="*/ 3 h 17"/>
                  <a:gd name="T18" fmla="*/ 4 w 15"/>
                  <a:gd name="T19" fmla="*/ 10 h 17"/>
                  <a:gd name="T20" fmla="*/ 1 w 15"/>
                  <a:gd name="T21" fmla="*/ 13 h 17"/>
                  <a:gd name="T22" fmla="*/ 0 w 15"/>
                  <a:gd name="T23" fmla="*/ 15 h 17"/>
                  <a:gd name="T24" fmla="*/ 1 w 15"/>
                  <a:gd name="T25" fmla="*/ 16 h 17"/>
                  <a:gd name="T26" fmla="*/ 1 w 15"/>
                  <a:gd name="T27" fmla="*/ 17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7"/>
                  <a:gd name="T44" fmla="*/ 15 w 1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7">
                    <a:moveTo>
                      <a:pt x="1" y="17"/>
                    </a:moveTo>
                    <a:lnTo>
                      <a:pt x="4" y="16"/>
                    </a:lnTo>
                    <a:lnTo>
                      <a:pt x="6" y="12"/>
                    </a:lnTo>
                    <a:lnTo>
                      <a:pt x="13" y="5"/>
                    </a:lnTo>
                    <a:lnTo>
                      <a:pt x="15" y="2"/>
                    </a:lnTo>
                    <a:lnTo>
                      <a:pt x="14" y="1"/>
                    </a:lnTo>
                    <a:lnTo>
                      <a:pt x="13" y="0"/>
                    </a:lnTo>
                    <a:lnTo>
                      <a:pt x="11" y="3"/>
                    </a:lnTo>
                    <a:lnTo>
                      <a:pt x="4" y="10"/>
                    </a:lnTo>
                    <a:lnTo>
                      <a:pt x="1" y="13"/>
                    </a:lnTo>
                    <a:lnTo>
                      <a:pt x="0" y="15"/>
                    </a:lnTo>
                    <a:lnTo>
                      <a:pt x="1" y="16"/>
                    </a:lnTo>
                    <a:lnTo>
                      <a:pt x="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0" name="Freeform 2239"/>
              <p:cNvSpPr>
                <a:spLocks/>
              </p:cNvSpPr>
              <p:nvPr/>
            </p:nvSpPr>
            <p:spPr bwMode="auto">
              <a:xfrm>
                <a:off x="3233" y="2768"/>
                <a:ext cx="2" cy="3"/>
              </a:xfrm>
              <a:custGeom>
                <a:avLst/>
                <a:gdLst>
                  <a:gd name="T0" fmla="*/ 2 w 3"/>
                  <a:gd name="T1" fmla="*/ 4 h 7"/>
                  <a:gd name="T2" fmla="*/ 0 w 3"/>
                  <a:gd name="T3" fmla="*/ 7 h 7"/>
                  <a:gd name="T4" fmla="*/ 3 w 3"/>
                  <a:gd name="T5" fmla="*/ 0 h 7"/>
                  <a:gd name="T6" fmla="*/ 2 w 3"/>
                  <a:gd name="T7" fmla="*/ 0 h 7"/>
                  <a:gd name="T8" fmla="*/ 1 w 3"/>
                  <a:gd name="T9" fmla="*/ 0 h 7"/>
                  <a:gd name="T10" fmla="*/ 0 w 3"/>
                  <a:gd name="T11" fmla="*/ 3 h 7"/>
                  <a:gd name="T12" fmla="*/ 1 w 3"/>
                  <a:gd name="T13" fmla="*/ 3 h 7"/>
                  <a:gd name="T14" fmla="*/ 2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4"/>
                    </a:moveTo>
                    <a:lnTo>
                      <a:pt x="0" y="7"/>
                    </a:lnTo>
                    <a:lnTo>
                      <a:pt x="3" y="0"/>
                    </a:lnTo>
                    <a:lnTo>
                      <a:pt x="2" y="0"/>
                    </a:lnTo>
                    <a:lnTo>
                      <a:pt x="1" y="0"/>
                    </a:lnTo>
                    <a:lnTo>
                      <a:pt x="0" y="3"/>
                    </a:lnTo>
                    <a:lnTo>
                      <a:pt x="1" y="3"/>
                    </a:lnTo>
                    <a:lnTo>
                      <a:pt x="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1" name="Freeform 2240"/>
              <p:cNvSpPr>
                <a:spLocks/>
              </p:cNvSpPr>
              <p:nvPr/>
            </p:nvSpPr>
            <p:spPr bwMode="auto">
              <a:xfrm>
                <a:off x="3233" y="2695"/>
                <a:ext cx="10" cy="73"/>
              </a:xfrm>
              <a:custGeom>
                <a:avLst/>
                <a:gdLst>
                  <a:gd name="T0" fmla="*/ 2 w 19"/>
                  <a:gd name="T1" fmla="*/ 145 h 147"/>
                  <a:gd name="T2" fmla="*/ 3 w 19"/>
                  <a:gd name="T3" fmla="*/ 147 h 147"/>
                  <a:gd name="T4" fmla="*/ 6 w 19"/>
                  <a:gd name="T5" fmla="*/ 144 h 147"/>
                  <a:gd name="T6" fmla="*/ 7 w 19"/>
                  <a:gd name="T7" fmla="*/ 140 h 147"/>
                  <a:gd name="T8" fmla="*/ 9 w 19"/>
                  <a:gd name="T9" fmla="*/ 137 h 147"/>
                  <a:gd name="T10" fmla="*/ 13 w 19"/>
                  <a:gd name="T11" fmla="*/ 126 h 147"/>
                  <a:gd name="T12" fmla="*/ 14 w 19"/>
                  <a:gd name="T13" fmla="*/ 121 h 147"/>
                  <a:gd name="T14" fmla="*/ 15 w 19"/>
                  <a:gd name="T15" fmla="*/ 118 h 147"/>
                  <a:gd name="T16" fmla="*/ 16 w 19"/>
                  <a:gd name="T17" fmla="*/ 113 h 147"/>
                  <a:gd name="T18" fmla="*/ 17 w 19"/>
                  <a:gd name="T19" fmla="*/ 110 h 147"/>
                  <a:gd name="T20" fmla="*/ 17 w 19"/>
                  <a:gd name="T21" fmla="*/ 105 h 147"/>
                  <a:gd name="T22" fmla="*/ 18 w 19"/>
                  <a:gd name="T23" fmla="*/ 101 h 147"/>
                  <a:gd name="T24" fmla="*/ 18 w 19"/>
                  <a:gd name="T25" fmla="*/ 96 h 147"/>
                  <a:gd name="T26" fmla="*/ 19 w 19"/>
                  <a:gd name="T27" fmla="*/ 91 h 147"/>
                  <a:gd name="T28" fmla="*/ 19 w 19"/>
                  <a:gd name="T29" fmla="*/ 51 h 147"/>
                  <a:gd name="T30" fmla="*/ 18 w 19"/>
                  <a:gd name="T31" fmla="*/ 44 h 147"/>
                  <a:gd name="T32" fmla="*/ 15 w 19"/>
                  <a:gd name="T33" fmla="*/ 27 h 147"/>
                  <a:gd name="T34" fmla="*/ 14 w 19"/>
                  <a:gd name="T35" fmla="*/ 22 h 147"/>
                  <a:gd name="T36" fmla="*/ 9 w 19"/>
                  <a:gd name="T37" fmla="*/ 13 h 147"/>
                  <a:gd name="T38" fmla="*/ 8 w 19"/>
                  <a:gd name="T39" fmla="*/ 7 h 147"/>
                  <a:gd name="T40" fmla="*/ 4 w 19"/>
                  <a:gd name="T41" fmla="*/ 4 h 147"/>
                  <a:gd name="T42" fmla="*/ 2 w 19"/>
                  <a:gd name="T43" fmla="*/ 0 h 147"/>
                  <a:gd name="T44" fmla="*/ 1 w 19"/>
                  <a:gd name="T45" fmla="*/ 0 h 147"/>
                  <a:gd name="T46" fmla="*/ 0 w 19"/>
                  <a:gd name="T47" fmla="*/ 0 h 147"/>
                  <a:gd name="T48" fmla="*/ 3 w 19"/>
                  <a:gd name="T49" fmla="*/ 7 h 147"/>
                  <a:gd name="T50" fmla="*/ 6 w 19"/>
                  <a:gd name="T51" fmla="*/ 9 h 147"/>
                  <a:gd name="T52" fmla="*/ 7 w 19"/>
                  <a:gd name="T53" fmla="*/ 13 h 147"/>
                  <a:gd name="T54" fmla="*/ 11 w 19"/>
                  <a:gd name="T55" fmla="*/ 22 h 147"/>
                  <a:gd name="T56" fmla="*/ 13 w 19"/>
                  <a:gd name="T57" fmla="*/ 27 h 147"/>
                  <a:gd name="T58" fmla="*/ 16 w 19"/>
                  <a:gd name="T59" fmla="*/ 44 h 147"/>
                  <a:gd name="T60" fmla="*/ 17 w 19"/>
                  <a:gd name="T61" fmla="*/ 51 h 147"/>
                  <a:gd name="T62" fmla="*/ 17 w 19"/>
                  <a:gd name="T63" fmla="*/ 91 h 147"/>
                  <a:gd name="T64" fmla="*/ 16 w 19"/>
                  <a:gd name="T65" fmla="*/ 96 h 147"/>
                  <a:gd name="T66" fmla="*/ 16 w 19"/>
                  <a:gd name="T67" fmla="*/ 101 h 147"/>
                  <a:gd name="T68" fmla="*/ 15 w 19"/>
                  <a:gd name="T69" fmla="*/ 105 h 147"/>
                  <a:gd name="T70" fmla="*/ 15 w 19"/>
                  <a:gd name="T71" fmla="*/ 110 h 147"/>
                  <a:gd name="T72" fmla="*/ 14 w 19"/>
                  <a:gd name="T73" fmla="*/ 113 h 147"/>
                  <a:gd name="T74" fmla="*/ 13 w 19"/>
                  <a:gd name="T75" fmla="*/ 118 h 147"/>
                  <a:gd name="T76" fmla="*/ 11 w 19"/>
                  <a:gd name="T77" fmla="*/ 121 h 147"/>
                  <a:gd name="T78" fmla="*/ 10 w 19"/>
                  <a:gd name="T79" fmla="*/ 126 h 147"/>
                  <a:gd name="T80" fmla="*/ 7 w 19"/>
                  <a:gd name="T81" fmla="*/ 135 h 147"/>
                  <a:gd name="T82" fmla="*/ 4 w 19"/>
                  <a:gd name="T83" fmla="*/ 137 h 147"/>
                  <a:gd name="T84" fmla="*/ 3 w 19"/>
                  <a:gd name="T85" fmla="*/ 141 h 147"/>
                  <a:gd name="T86" fmla="*/ 3 w 19"/>
                  <a:gd name="T87" fmla="*/ 141 h 147"/>
                  <a:gd name="T88" fmla="*/ 1 w 19"/>
                  <a:gd name="T89" fmla="*/ 145 h 147"/>
                  <a:gd name="T90" fmla="*/ 2 w 19"/>
                  <a:gd name="T91" fmla="*/ 145 h 14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
                  <a:gd name="T139" fmla="*/ 0 h 147"/>
                  <a:gd name="T140" fmla="*/ 19 w 19"/>
                  <a:gd name="T141" fmla="*/ 147 h 14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 h="147">
                    <a:moveTo>
                      <a:pt x="2" y="145"/>
                    </a:moveTo>
                    <a:lnTo>
                      <a:pt x="3" y="147"/>
                    </a:lnTo>
                    <a:lnTo>
                      <a:pt x="6" y="144"/>
                    </a:lnTo>
                    <a:lnTo>
                      <a:pt x="7" y="140"/>
                    </a:lnTo>
                    <a:lnTo>
                      <a:pt x="9" y="137"/>
                    </a:lnTo>
                    <a:lnTo>
                      <a:pt x="13" y="126"/>
                    </a:lnTo>
                    <a:lnTo>
                      <a:pt x="14" y="121"/>
                    </a:lnTo>
                    <a:lnTo>
                      <a:pt x="15" y="118"/>
                    </a:lnTo>
                    <a:lnTo>
                      <a:pt x="16" y="113"/>
                    </a:lnTo>
                    <a:lnTo>
                      <a:pt x="17" y="110"/>
                    </a:lnTo>
                    <a:lnTo>
                      <a:pt x="17" y="105"/>
                    </a:lnTo>
                    <a:lnTo>
                      <a:pt x="18" y="101"/>
                    </a:lnTo>
                    <a:lnTo>
                      <a:pt x="18" y="96"/>
                    </a:lnTo>
                    <a:lnTo>
                      <a:pt x="19" y="91"/>
                    </a:lnTo>
                    <a:lnTo>
                      <a:pt x="19" y="51"/>
                    </a:lnTo>
                    <a:lnTo>
                      <a:pt x="18" y="44"/>
                    </a:lnTo>
                    <a:lnTo>
                      <a:pt x="15" y="27"/>
                    </a:lnTo>
                    <a:lnTo>
                      <a:pt x="14" y="22"/>
                    </a:lnTo>
                    <a:lnTo>
                      <a:pt x="9" y="13"/>
                    </a:lnTo>
                    <a:lnTo>
                      <a:pt x="8" y="7"/>
                    </a:lnTo>
                    <a:lnTo>
                      <a:pt x="4" y="4"/>
                    </a:lnTo>
                    <a:lnTo>
                      <a:pt x="2" y="0"/>
                    </a:lnTo>
                    <a:lnTo>
                      <a:pt x="1" y="0"/>
                    </a:lnTo>
                    <a:lnTo>
                      <a:pt x="0" y="0"/>
                    </a:lnTo>
                    <a:lnTo>
                      <a:pt x="3" y="7"/>
                    </a:lnTo>
                    <a:lnTo>
                      <a:pt x="6" y="9"/>
                    </a:lnTo>
                    <a:lnTo>
                      <a:pt x="7" y="13"/>
                    </a:lnTo>
                    <a:lnTo>
                      <a:pt x="11" y="22"/>
                    </a:lnTo>
                    <a:lnTo>
                      <a:pt x="13" y="27"/>
                    </a:lnTo>
                    <a:lnTo>
                      <a:pt x="16" y="44"/>
                    </a:lnTo>
                    <a:lnTo>
                      <a:pt x="17" y="51"/>
                    </a:lnTo>
                    <a:lnTo>
                      <a:pt x="17" y="91"/>
                    </a:lnTo>
                    <a:lnTo>
                      <a:pt x="16" y="96"/>
                    </a:lnTo>
                    <a:lnTo>
                      <a:pt x="16" y="101"/>
                    </a:lnTo>
                    <a:lnTo>
                      <a:pt x="15" y="105"/>
                    </a:lnTo>
                    <a:lnTo>
                      <a:pt x="15" y="110"/>
                    </a:lnTo>
                    <a:lnTo>
                      <a:pt x="14" y="113"/>
                    </a:lnTo>
                    <a:lnTo>
                      <a:pt x="13" y="118"/>
                    </a:lnTo>
                    <a:lnTo>
                      <a:pt x="11" y="121"/>
                    </a:lnTo>
                    <a:lnTo>
                      <a:pt x="10" y="126"/>
                    </a:lnTo>
                    <a:lnTo>
                      <a:pt x="7" y="135"/>
                    </a:lnTo>
                    <a:lnTo>
                      <a:pt x="4" y="137"/>
                    </a:lnTo>
                    <a:lnTo>
                      <a:pt x="3" y="141"/>
                    </a:lnTo>
                    <a:lnTo>
                      <a:pt x="1" y="145"/>
                    </a:lnTo>
                    <a:lnTo>
                      <a:pt x="2"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2" name="Freeform 2241"/>
              <p:cNvSpPr>
                <a:spLocks/>
              </p:cNvSpPr>
              <p:nvPr/>
            </p:nvSpPr>
            <p:spPr bwMode="auto">
              <a:xfrm>
                <a:off x="3212" y="2679"/>
                <a:ext cx="22" cy="17"/>
              </a:xfrm>
              <a:custGeom>
                <a:avLst/>
                <a:gdLst>
                  <a:gd name="T0" fmla="*/ 45 w 45"/>
                  <a:gd name="T1" fmla="*/ 32 h 33"/>
                  <a:gd name="T2" fmla="*/ 43 w 45"/>
                  <a:gd name="T3" fmla="*/ 28 h 33"/>
                  <a:gd name="T4" fmla="*/ 41 w 45"/>
                  <a:gd name="T5" fmla="*/ 24 h 33"/>
                  <a:gd name="T6" fmla="*/ 37 w 45"/>
                  <a:gd name="T7" fmla="*/ 21 h 33"/>
                  <a:gd name="T8" fmla="*/ 35 w 45"/>
                  <a:gd name="T9" fmla="*/ 17 h 33"/>
                  <a:gd name="T10" fmla="*/ 24 w 45"/>
                  <a:gd name="T11" fmla="*/ 10 h 33"/>
                  <a:gd name="T12" fmla="*/ 22 w 45"/>
                  <a:gd name="T13" fmla="*/ 8 h 33"/>
                  <a:gd name="T14" fmla="*/ 20 w 45"/>
                  <a:gd name="T15" fmla="*/ 6 h 33"/>
                  <a:gd name="T16" fmla="*/ 14 w 45"/>
                  <a:gd name="T17" fmla="*/ 5 h 33"/>
                  <a:gd name="T18" fmla="*/ 9 w 45"/>
                  <a:gd name="T19" fmla="*/ 3 h 33"/>
                  <a:gd name="T20" fmla="*/ 7 w 45"/>
                  <a:gd name="T21" fmla="*/ 2 h 33"/>
                  <a:gd name="T22" fmla="*/ 0 w 45"/>
                  <a:gd name="T23" fmla="*/ 0 h 33"/>
                  <a:gd name="T24" fmla="*/ 0 w 45"/>
                  <a:gd name="T25" fmla="*/ 1 h 33"/>
                  <a:gd name="T26" fmla="*/ 0 w 45"/>
                  <a:gd name="T27" fmla="*/ 2 h 33"/>
                  <a:gd name="T28" fmla="*/ 7 w 45"/>
                  <a:gd name="T29" fmla="*/ 5 h 33"/>
                  <a:gd name="T30" fmla="*/ 9 w 45"/>
                  <a:gd name="T31" fmla="*/ 6 h 33"/>
                  <a:gd name="T32" fmla="*/ 14 w 45"/>
                  <a:gd name="T33" fmla="*/ 7 h 33"/>
                  <a:gd name="T34" fmla="*/ 16 w 45"/>
                  <a:gd name="T35" fmla="*/ 8 h 33"/>
                  <a:gd name="T36" fmla="*/ 20 w 45"/>
                  <a:gd name="T37" fmla="*/ 10 h 33"/>
                  <a:gd name="T38" fmla="*/ 22 w 45"/>
                  <a:gd name="T39" fmla="*/ 13 h 33"/>
                  <a:gd name="T40" fmla="*/ 32 w 45"/>
                  <a:gd name="T41" fmla="*/ 20 h 33"/>
                  <a:gd name="T42" fmla="*/ 35 w 45"/>
                  <a:gd name="T43" fmla="*/ 23 h 33"/>
                  <a:gd name="T44" fmla="*/ 38 w 45"/>
                  <a:gd name="T45" fmla="*/ 27 h 33"/>
                  <a:gd name="T46" fmla="*/ 43 w 45"/>
                  <a:gd name="T47" fmla="*/ 33 h 33"/>
                  <a:gd name="T48" fmla="*/ 44 w 45"/>
                  <a:gd name="T49" fmla="*/ 32 h 33"/>
                  <a:gd name="T50" fmla="*/ 45 w 45"/>
                  <a:gd name="T51" fmla="*/ 32 h 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5"/>
                  <a:gd name="T79" fmla="*/ 0 h 33"/>
                  <a:gd name="T80" fmla="*/ 45 w 45"/>
                  <a:gd name="T81" fmla="*/ 33 h 3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5" h="33">
                    <a:moveTo>
                      <a:pt x="45" y="32"/>
                    </a:moveTo>
                    <a:lnTo>
                      <a:pt x="43" y="28"/>
                    </a:lnTo>
                    <a:lnTo>
                      <a:pt x="41" y="24"/>
                    </a:lnTo>
                    <a:lnTo>
                      <a:pt x="37" y="21"/>
                    </a:lnTo>
                    <a:lnTo>
                      <a:pt x="35" y="17"/>
                    </a:lnTo>
                    <a:lnTo>
                      <a:pt x="24" y="10"/>
                    </a:lnTo>
                    <a:lnTo>
                      <a:pt x="22" y="8"/>
                    </a:lnTo>
                    <a:lnTo>
                      <a:pt x="20" y="6"/>
                    </a:lnTo>
                    <a:lnTo>
                      <a:pt x="14" y="5"/>
                    </a:lnTo>
                    <a:lnTo>
                      <a:pt x="9" y="3"/>
                    </a:lnTo>
                    <a:lnTo>
                      <a:pt x="7" y="2"/>
                    </a:lnTo>
                    <a:lnTo>
                      <a:pt x="0" y="0"/>
                    </a:lnTo>
                    <a:lnTo>
                      <a:pt x="0" y="1"/>
                    </a:lnTo>
                    <a:lnTo>
                      <a:pt x="0" y="2"/>
                    </a:lnTo>
                    <a:lnTo>
                      <a:pt x="7" y="5"/>
                    </a:lnTo>
                    <a:lnTo>
                      <a:pt x="9" y="6"/>
                    </a:lnTo>
                    <a:lnTo>
                      <a:pt x="14" y="7"/>
                    </a:lnTo>
                    <a:lnTo>
                      <a:pt x="16" y="8"/>
                    </a:lnTo>
                    <a:lnTo>
                      <a:pt x="20" y="10"/>
                    </a:lnTo>
                    <a:lnTo>
                      <a:pt x="22" y="13"/>
                    </a:lnTo>
                    <a:lnTo>
                      <a:pt x="32" y="20"/>
                    </a:lnTo>
                    <a:lnTo>
                      <a:pt x="35" y="23"/>
                    </a:lnTo>
                    <a:lnTo>
                      <a:pt x="38" y="27"/>
                    </a:lnTo>
                    <a:lnTo>
                      <a:pt x="43" y="33"/>
                    </a:lnTo>
                    <a:lnTo>
                      <a:pt x="44" y="32"/>
                    </a:lnTo>
                    <a:lnTo>
                      <a:pt x="45"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3" name="Freeform 2242"/>
              <p:cNvSpPr>
                <a:spLocks/>
              </p:cNvSpPr>
              <p:nvPr/>
            </p:nvSpPr>
            <p:spPr bwMode="auto">
              <a:xfrm>
                <a:off x="3210" y="2678"/>
                <a:ext cx="2" cy="3"/>
              </a:xfrm>
              <a:custGeom>
                <a:avLst/>
                <a:gdLst>
                  <a:gd name="T0" fmla="*/ 3 w 3"/>
                  <a:gd name="T1" fmla="*/ 1 h 4"/>
                  <a:gd name="T2" fmla="*/ 0 w 3"/>
                  <a:gd name="T3" fmla="*/ 0 h 4"/>
                  <a:gd name="T4" fmla="*/ 3 w 3"/>
                  <a:gd name="T5" fmla="*/ 4 h 4"/>
                  <a:gd name="T6" fmla="*/ 3 w 3"/>
                  <a:gd name="T7" fmla="*/ 2 h 4"/>
                  <a:gd name="T8" fmla="*/ 3 w 3"/>
                  <a:gd name="T9" fmla="*/ 1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1"/>
                    </a:moveTo>
                    <a:lnTo>
                      <a:pt x="0" y="0"/>
                    </a:lnTo>
                    <a:lnTo>
                      <a:pt x="3" y="4"/>
                    </a:lnTo>
                    <a:lnTo>
                      <a:pt x="3" y="2"/>
                    </a:lnTo>
                    <a:lnTo>
                      <a:pt x="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4" name="Freeform 2243"/>
              <p:cNvSpPr>
                <a:spLocks/>
              </p:cNvSpPr>
              <p:nvPr/>
            </p:nvSpPr>
            <p:spPr bwMode="auto">
              <a:xfrm>
                <a:off x="3210" y="2678"/>
                <a:ext cx="2" cy="3"/>
              </a:xfrm>
              <a:custGeom>
                <a:avLst/>
                <a:gdLst>
                  <a:gd name="T0" fmla="*/ 0 w 3"/>
                  <a:gd name="T1" fmla="*/ 0 h 4"/>
                  <a:gd name="T2" fmla="*/ 0 w 3"/>
                  <a:gd name="T3" fmla="*/ 0 h 4"/>
                  <a:gd name="T4" fmla="*/ 0 w 3"/>
                  <a:gd name="T5" fmla="*/ 2 h 4"/>
                  <a:gd name="T6" fmla="*/ 0 w 3"/>
                  <a:gd name="T7" fmla="*/ 4 h 4"/>
                  <a:gd name="T8" fmla="*/ 3 w 3"/>
                  <a:gd name="T9" fmla="*/ 4 h 4"/>
                  <a:gd name="T10" fmla="*/ 0 w 3"/>
                  <a:gd name="T11" fmla="*/ 0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0"/>
                    </a:moveTo>
                    <a:lnTo>
                      <a:pt x="0" y="0"/>
                    </a:lnTo>
                    <a:lnTo>
                      <a:pt x="0" y="2"/>
                    </a:lnTo>
                    <a:lnTo>
                      <a:pt x="0" y="4"/>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5" name="Freeform 2244"/>
              <p:cNvSpPr>
                <a:spLocks/>
              </p:cNvSpPr>
              <p:nvPr/>
            </p:nvSpPr>
            <p:spPr bwMode="auto">
              <a:xfrm>
                <a:off x="3208" y="2678"/>
                <a:ext cx="4" cy="3"/>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6" name="Freeform 2245"/>
              <p:cNvSpPr>
                <a:spLocks/>
              </p:cNvSpPr>
              <p:nvPr/>
            </p:nvSpPr>
            <p:spPr bwMode="auto">
              <a:xfrm>
                <a:off x="3206" y="2678"/>
                <a:ext cx="2" cy="2"/>
              </a:xfrm>
              <a:custGeom>
                <a:avLst/>
                <a:gdLst>
                  <a:gd name="T0" fmla="*/ 4 w 4"/>
                  <a:gd name="T1" fmla="*/ 1 h 4"/>
                  <a:gd name="T2" fmla="*/ 1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1" y="0"/>
                    </a:lnTo>
                    <a:lnTo>
                      <a:pt x="0" y="0"/>
                    </a:lnTo>
                    <a:lnTo>
                      <a:pt x="0" y="2"/>
                    </a:lnTo>
                    <a:lnTo>
                      <a:pt x="0" y="4"/>
                    </a:lnTo>
                    <a:lnTo>
                      <a:pt x="4" y="4"/>
                    </a:lnTo>
                    <a:lnTo>
                      <a:pt x="4" y="2"/>
                    </a:lnTo>
                    <a:lnTo>
                      <a:pt x="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7" name="Freeform 2246"/>
              <p:cNvSpPr>
                <a:spLocks/>
              </p:cNvSpPr>
              <p:nvPr/>
            </p:nvSpPr>
            <p:spPr bwMode="auto">
              <a:xfrm>
                <a:off x="3204" y="2678"/>
                <a:ext cx="4" cy="2"/>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8" name="Freeform 2247"/>
              <p:cNvSpPr>
                <a:spLocks/>
              </p:cNvSpPr>
              <p:nvPr/>
            </p:nvSpPr>
            <p:spPr bwMode="auto">
              <a:xfrm>
                <a:off x="3159" y="2677"/>
                <a:ext cx="45" cy="109"/>
              </a:xfrm>
              <a:custGeom>
                <a:avLst/>
                <a:gdLst>
                  <a:gd name="T0" fmla="*/ 90 w 90"/>
                  <a:gd name="T1" fmla="*/ 1 h 217"/>
                  <a:gd name="T2" fmla="*/ 87 w 90"/>
                  <a:gd name="T3" fmla="*/ 0 h 217"/>
                  <a:gd name="T4" fmla="*/ 2 w 90"/>
                  <a:gd name="T5" fmla="*/ 0 h 217"/>
                  <a:gd name="T6" fmla="*/ 0 w 90"/>
                  <a:gd name="T7" fmla="*/ 216 h 217"/>
                  <a:gd name="T8" fmla="*/ 2 w 90"/>
                  <a:gd name="T9" fmla="*/ 217 h 217"/>
                  <a:gd name="T10" fmla="*/ 3 w 90"/>
                  <a:gd name="T11" fmla="*/ 215 h 217"/>
                  <a:gd name="T12" fmla="*/ 3 w 90"/>
                  <a:gd name="T13" fmla="*/ 4 h 217"/>
                  <a:gd name="T14" fmla="*/ 90 w 90"/>
                  <a:gd name="T15" fmla="*/ 4 h 217"/>
                  <a:gd name="T16" fmla="*/ 90 w 90"/>
                  <a:gd name="T17" fmla="*/ 2 h 217"/>
                  <a:gd name="T18" fmla="*/ 90 w 90"/>
                  <a:gd name="T19" fmla="*/ 1 h 2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
                  <a:gd name="T31" fmla="*/ 0 h 217"/>
                  <a:gd name="T32" fmla="*/ 90 w 90"/>
                  <a:gd name="T33" fmla="*/ 217 h 2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 h="217">
                    <a:moveTo>
                      <a:pt x="90" y="1"/>
                    </a:moveTo>
                    <a:lnTo>
                      <a:pt x="87" y="0"/>
                    </a:lnTo>
                    <a:lnTo>
                      <a:pt x="2" y="0"/>
                    </a:lnTo>
                    <a:lnTo>
                      <a:pt x="0" y="216"/>
                    </a:lnTo>
                    <a:lnTo>
                      <a:pt x="2" y="217"/>
                    </a:lnTo>
                    <a:lnTo>
                      <a:pt x="3" y="215"/>
                    </a:lnTo>
                    <a:lnTo>
                      <a:pt x="3" y="4"/>
                    </a:lnTo>
                    <a:lnTo>
                      <a:pt x="90" y="4"/>
                    </a:lnTo>
                    <a:lnTo>
                      <a:pt x="90" y="2"/>
                    </a:lnTo>
                    <a:lnTo>
                      <a:pt x="9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59" name="Freeform 2248"/>
              <p:cNvSpPr>
                <a:spLocks/>
              </p:cNvSpPr>
              <p:nvPr/>
            </p:nvSpPr>
            <p:spPr bwMode="auto">
              <a:xfrm>
                <a:off x="3290" y="2662"/>
                <a:ext cx="109" cy="140"/>
              </a:xfrm>
              <a:custGeom>
                <a:avLst/>
                <a:gdLst>
                  <a:gd name="T0" fmla="*/ 0 w 219"/>
                  <a:gd name="T1" fmla="*/ 280 h 280"/>
                  <a:gd name="T2" fmla="*/ 0 w 219"/>
                  <a:gd name="T3" fmla="*/ 0 h 280"/>
                  <a:gd name="T4" fmla="*/ 212 w 219"/>
                  <a:gd name="T5" fmla="*/ 0 h 280"/>
                  <a:gd name="T6" fmla="*/ 212 w 219"/>
                  <a:gd name="T7" fmla="*/ 32 h 280"/>
                  <a:gd name="T8" fmla="*/ 39 w 219"/>
                  <a:gd name="T9" fmla="*/ 32 h 280"/>
                  <a:gd name="T10" fmla="*/ 39 w 219"/>
                  <a:gd name="T11" fmla="*/ 118 h 280"/>
                  <a:gd name="T12" fmla="*/ 200 w 219"/>
                  <a:gd name="T13" fmla="*/ 118 h 280"/>
                  <a:gd name="T14" fmla="*/ 200 w 219"/>
                  <a:gd name="T15" fmla="*/ 151 h 280"/>
                  <a:gd name="T16" fmla="*/ 39 w 219"/>
                  <a:gd name="T17" fmla="*/ 151 h 280"/>
                  <a:gd name="T18" fmla="*/ 39 w 219"/>
                  <a:gd name="T19" fmla="*/ 246 h 280"/>
                  <a:gd name="T20" fmla="*/ 219 w 219"/>
                  <a:gd name="T21" fmla="*/ 246 h 280"/>
                  <a:gd name="T22" fmla="*/ 219 w 219"/>
                  <a:gd name="T23" fmla="*/ 280 h 280"/>
                  <a:gd name="T24" fmla="*/ 0 w 219"/>
                  <a:gd name="T25" fmla="*/ 280 h 280"/>
                  <a:gd name="T26" fmla="*/ 0 w 219"/>
                  <a:gd name="T27" fmla="*/ 280 h 2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9"/>
                  <a:gd name="T43" fmla="*/ 0 h 280"/>
                  <a:gd name="T44" fmla="*/ 219 w 219"/>
                  <a:gd name="T45" fmla="*/ 280 h 2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9" h="280">
                    <a:moveTo>
                      <a:pt x="0" y="280"/>
                    </a:moveTo>
                    <a:lnTo>
                      <a:pt x="0" y="0"/>
                    </a:lnTo>
                    <a:lnTo>
                      <a:pt x="212" y="0"/>
                    </a:lnTo>
                    <a:lnTo>
                      <a:pt x="212" y="32"/>
                    </a:lnTo>
                    <a:lnTo>
                      <a:pt x="39" y="32"/>
                    </a:lnTo>
                    <a:lnTo>
                      <a:pt x="39" y="118"/>
                    </a:lnTo>
                    <a:lnTo>
                      <a:pt x="200" y="118"/>
                    </a:lnTo>
                    <a:lnTo>
                      <a:pt x="200" y="151"/>
                    </a:lnTo>
                    <a:lnTo>
                      <a:pt x="39" y="151"/>
                    </a:lnTo>
                    <a:lnTo>
                      <a:pt x="39" y="246"/>
                    </a:lnTo>
                    <a:lnTo>
                      <a:pt x="219" y="246"/>
                    </a:lnTo>
                    <a:lnTo>
                      <a:pt x="219"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0" name="Freeform 2249"/>
              <p:cNvSpPr>
                <a:spLocks/>
              </p:cNvSpPr>
              <p:nvPr/>
            </p:nvSpPr>
            <p:spPr bwMode="auto">
              <a:xfrm>
                <a:off x="3290" y="2662"/>
                <a:ext cx="109" cy="140"/>
              </a:xfrm>
              <a:custGeom>
                <a:avLst/>
                <a:gdLst>
                  <a:gd name="T0" fmla="*/ 0 w 219"/>
                  <a:gd name="T1" fmla="*/ 280 h 280"/>
                  <a:gd name="T2" fmla="*/ 0 w 219"/>
                  <a:gd name="T3" fmla="*/ 0 h 280"/>
                  <a:gd name="T4" fmla="*/ 212 w 219"/>
                  <a:gd name="T5" fmla="*/ 0 h 280"/>
                  <a:gd name="T6" fmla="*/ 212 w 219"/>
                  <a:gd name="T7" fmla="*/ 32 h 280"/>
                  <a:gd name="T8" fmla="*/ 39 w 219"/>
                  <a:gd name="T9" fmla="*/ 32 h 280"/>
                  <a:gd name="T10" fmla="*/ 39 w 219"/>
                  <a:gd name="T11" fmla="*/ 118 h 280"/>
                  <a:gd name="T12" fmla="*/ 200 w 219"/>
                  <a:gd name="T13" fmla="*/ 118 h 280"/>
                  <a:gd name="T14" fmla="*/ 200 w 219"/>
                  <a:gd name="T15" fmla="*/ 151 h 280"/>
                  <a:gd name="T16" fmla="*/ 39 w 219"/>
                  <a:gd name="T17" fmla="*/ 151 h 280"/>
                  <a:gd name="T18" fmla="*/ 39 w 219"/>
                  <a:gd name="T19" fmla="*/ 246 h 280"/>
                  <a:gd name="T20" fmla="*/ 219 w 219"/>
                  <a:gd name="T21" fmla="*/ 246 h 280"/>
                  <a:gd name="T22" fmla="*/ 219 w 219"/>
                  <a:gd name="T23" fmla="*/ 280 h 280"/>
                  <a:gd name="T24" fmla="*/ 0 w 219"/>
                  <a:gd name="T25" fmla="*/ 280 h 280"/>
                  <a:gd name="T26" fmla="*/ 0 w 219"/>
                  <a:gd name="T27" fmla="*/ 280 h 2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9"/>
                  <a:gd name="T43" fmla="*/ 0 h 280"/>
                  <a:gd name="T44" fmla="*/ 219 w 219"/>
                  <a:gd name="T45" fmla="*/ 280 h 2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9" h="280">
                    <a:moveTo>
                      <a:pt x="0" y="280"/>
                    </a:moveTo>
                    <a:lnTo>
                      <a:pt x="0" y="0"/>
                    </a:lnTo>
                    <a:lnTo>
                      <a:pt x="212" y="0"/>
                    </a:lnTo>
                    <a:lnTo>
                      <a:pt x="212" y="32"/>
                    </a:lnTo>
                    <a:lnTo>
                      <a:pt x="39" y="32"/>
                    </a:lnTo>
                    <a:lnTo>
                      <a:pt x="39" y="118"/>
                    </a:lnTo>
                    <a:lnTo>
                      <a:pt x="200" y="118"/>
                    </a:lnTo>
                    <a:lnTo>
                      <a:pt x="200" y="151"/>
                    </a:lnTo>
                    <a:lnTo>
                      <a:pt x="39" y="151"/>
                    </a:lnTo>
                    <a:lnTo>
                      <a:pt x="39" y="246"/>
                    </a:lnTo>
                    <a:lnTo>
                      <a:pt x="219" y="246"/>
                    </a:lnTo>
                    <a:lnTo>
                      <a:pt x="219"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61" name="Freeform 2250"/>
              <p:cNvSpPr>
                <a:spLocks/>
              </p:cNvSpPr>
              <p:nvPr/>
            </p:nvSpPr>
            <p:spPr bwMode="auto">
              <a:xfrm>
                <a:off x="3289" y="2662"/>
                <a:ext cx="107" cy="140"/>
              </a:xfrm>
              <a:custGeom>
                <a:avLst/>
                <a:gdLst>
                  <a:gd name="T0" fmla="*/ 0 w 213"/>
                  <a:gd name="T1" fmla="*/ 282 h 282"/>
                  <a:gd name="T2" fmla="*/ 2 w 213"/>
                  <a:gd name="T3" fmla="*/ 282 h 282"/>
                  <a:gd name="T4" fmla="*/ 2 w 213"/>
                  <a:gd name="T5" fmla="*/ 3 h 282"/>
                  <a:gd name="T6" fmla="*/ 212 w 213"/>
                  <a:gd name="T7" fmla="*/ 3 h 282"/>
                  <a:gd name="T8" fmla="*/ 213 w 213"/>
                  <a:gd name="T9" fmla="*/ 0 h 282"/>
                  <a:gd name="T10" fmla="*/ 0 w 213"/>
                  <a:gd name="T11" fmla="*/ 2 h 282"/>
                  <a:gd name="T12" fmla="*/ 0 w 213"/>
                  <a:gd name="T13" fmla="*/ 282 h 282"/>
                  <a:gd name="T14" fmla="*/ 0 60000 65536"/>
                  <a:gd name="T15" fmla="*/ 0 60000 65536"/>
                  <a:gd name="T16" fmla="*/ 0 60000 65536"/>
                  <a:gd name="T17" fmla="*/ 0 60000 65536"/>
                  <a:gd name="T18" fmla="*/ 0 60000 65536"/>
                  <a:gd name="T19" fmla="*/ 0 60000 65536"/>
                  <a:gd name="T20" fmla="*/ 0 60000 65536"/>
                  <a:gd name="T21" fmla="*/ 0 w 213"/>
                  <a:gd name="T22" fmla="*/ 0 h 282"/>
                  <a:gd name="T23" fmla="*/ 213 w 213"/>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3" h="282">
                    <a:moveTo>
                      <a:pt x="0" y="282"/>
                    </a:moveTo>
                    <a:lnTo>
                      <a:pt x="2" y="282"/>
                    </a:lnTo>
                    <a:lnTo>
                      <a:pt x="2" y="3"/>
                    </a:lnTo>
                    <a:lnTo>
                      <a:pt x="212" y="3"/>
                    </a:lnTo>
                    <a:lnTo>
                      <a:pt x="213"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2" name="Freeform 2251"/>
              <p:cNvSpPr>
                <a:spLocks/>
              </p:cNvSpPr>
              <p:nvPr/>
            </p:nvSpPr>
            <p:spPr bwMode="auto">
              <a:xfrm>
                <a:off x="3309" y="2662"/>
                <a:ext cx="88" cy="60"/>
              </a:xfrm>
              <a:custGeom>
                <a:avLst/>
                <a:gdLst>
                  <a:gd name="T0" fmla="*/ 173 w 175"/>
                  <a:gd name="T1" fmla="*/ 3 h 120"/>
                  <a:gd name="T2" fmla="*/ 173 w 175"/>
                  <a:gd name="T3" fmla="*/ 32 h 120"/>
                  <a:gd name="T4" fmla="*/ 1 w 175"/>
                  <a:gd name="T5" fmla="*/ 32 h 120"/>
                  <a:gd name="T6" fmla="*/ 0 w 175"/>
                  <a:gd name="T7" fmla="*/ 120 h 120"/>
                  <a:gd name="T8" fmla="*/ 2 w 175"/>
                  <a:gd name="T9" fmla="*/ 119 h 120"/>
                  <a:gd name="T10" fmla="*/ 2 w 175"/>
                  <a:gd name="T11" fmla="*/ 36 h 120"/>
                  <a:gd name="T12" fmla="*/ 175 w 175"/>
                  <a:gd name="T13" fmla="*/ 35 h 120"/>
                  <a:gd name="T14" fmla="*/ 174 w 175"/>
                  <a:gd name="T15" fmla="*/ 0 h 120"/>
                  <a:gd name="T16" fmla="*/ 173 w 175"/>
                  <a:gd name="T17" fmla="*/ 3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5"/>
                  <a:gd name="T28" fmla="*/ 0 h 120"/>
                  <a:gd name="T29" fmla="*/ 175 w 175"/>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5" h="120">
                    <a:moveTo>
                      <a:pt x="173" y="3"/>
                    </a:moveTo>
                    <a:lnTo>
                      <a:pt x="173" y="32"/>
                    </a:lnTo>
                    <a:lnTo>
                      <a:pt x="1" y="32"/>
                    </a:lnTo>
                    <a:lnTo>
                      <a:pt x="0" y="120"/>
                    </a:lnTo>
                    <a:lnTo>
                      <a:pt x="2" y="119"/>
                    </a:lnTo>
                    <a:lnTo>
                      <a:pt x="2" y="36"/>
                    </a:lnTo>
                    <a:lnTo>
                      <a:pt x="175" y="35"/>
                    </a:lnTo>
                    <a:lnTo>
                      <a:pt x="174" y="0"/>
                    </a:lnTo>
                    <a:lnTo>
                      <a:pt x="17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3" name="Freeform 2252"/>
              <p:cNvSpPr>
                <a:spLocks/>
              </p:cNvSpPr>
              <p:nvPr/>
            </p:nvSpPr>
            <p:spPr bwMode="auto">
              <a:xfrm>
                <a:off x="3309" y="2721"/>
                <a:ext cx="82" cy="17"/>
              </a:xfrm>
              <a:custGeom>
                <a:avLst/>
                <a:gdLst>
                  <a:gd name="T0" fmla="*/ 0 w 164"/>
                  <a:gd name="T1" fmla="*/ 1 h 35"/>
                  <a:gd name="T2" fmla="*/ 161 w 164"/>
                  <a:gd name="T3" fmla="*/ 2 h 35"/>
                  <a:gd name="T4" fmla="*/ 161 w 164"/>
                  <a:gd name="T5" fmla="*/ 31 h 35"/>
                  <a:gd name="T6" fmla="*/ 164 w 164"/>
                  <a:gd name="T7" fmla="*/ 35 h 35"/>
                  <a:gd name="T8" fmla="*/ 162 w 164"/>
                  <a:gd name="T9" fmla="*/ 0 h 35"/>
                  <a:gd name="T10" fmla="*/ 2 w 164"/>
                  <a:gd name="T11" fmla="*/ 0 h 35"/>
                  <a:gd name="T12" fmla="*/ 0 w 164"/>
                  <a:gd name="T13" fmla="*/ 1 h 35"/>
                  <a:gd name="T14" fmla="*/ 0 60000 65536"/>
                  <a:gd name="T15" fmla="*/ 0 60000 65536"/>
                  <a:gd name="T16" fmla="*/ 0 60000 65536"/>
                  <a:gd name="T17" fmla="*/ 0 60000 65536"/>
                  <a:gd name="T18" fmla="*/ 0 60000 65536"/>
                  <a:gd name="T19" fmla="*/ 0 60000 65536"/>
                  <a:gd name="T20" fmla="*/ 0 60000 65536"/>
                  <a:gd name="T21" fmla="*/ 0 w 164"/>
                  <a:gd name="T22" fmla="*/ 0 h 35"/>
                  <a:gd name="T23" fmla="*/ 164 w 16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4" h="35">
                    <a:moveTo>
                      <a:pt x="0" y="1"/>
                    </a:moveTo>
                    <a:lnTo>
                      <a:pt x="161" y="2"/>
                    </a:lnTo>
                    <a:lnTo>
                      <a:pt x="161" y="31"/>
                    </a:lnTo>
                    <a:lnTo>
                      <a:pt x="164" y="35"/>
                    </a:lnTo>
                    <a:lnTo>
                      <a:pt x="162" y="0"/>
                    </a:lnTo>
                    <a:lnTo>
                      <a:pt x="2"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4" name="Freeform 2253"/>
              <p:cNvSpPr>
                <a:spLocks/>
              </p:cNvSpPr>
              <p:nvPr/>
            </p:nvSpPr>
            <p:spPr bwMode="auto">
              <a:xfrm>
                <a:off x="3309" y="2737"/>
                <a:ext cx="82" cy="49"/>
              </a:xfrm>
              <a:custGeom>
                <a:avLst/>
                <a:gdLst>
                  <a:gd name="T0" fmla="*/ 161 w 164"/>
                  <a:gd name="T1" fmla="*/ 0 h 98"/>
                  <a:gd name="T2" fmla="*/ 1 w 164"/>
                  <a:gd name="T3" fmla="*/ 0 h 98"/>
                  <a:gd name="T4" fmla="*/ 0 w 164"/>
                  <a:gd name="T5" fmla="*/ 98 h 98"/>
                  <a:gd name="T6" fmla="*/ 2 w 164"/>
                  <a:gd name="T7" fmla="*/ 97 h 98"/>
                  <a:gd name="T8" fmla="*/ 2 w 164"/>
                  <a:gd name="T9" fmla="*/ 5 h 98"/>
                  <a:gd name="T10" fmla="*/ 164 w 164"/>
                  <a:gd name="T11" fmla="*/ 4 h 98"/>
                  <a:gd name="T12" fmla="*/ 161 w 164"/>
                  <a:gd name="T13" fmla="*/ 0 h 98"/>
                  <a:gd name="T14" fmla="*/ 0 60000 65536"/>
                  <a:gd name="T15" fmla="*/ 0 60000 65536"/>
                  <a:gd name="T16" fmla="*/ 0 60000 65536"/>
                  <a:gd name="T17" fmla="*/ 0 60000 65536"/>
                  <a:gd name="T18" fmla="*/ 0 60000 65536"/>
                  <a:gd name="T19" fmla="*/ 0 60000 65536"/>
                  <a:gd name="T20" fmla="*/ 0 60000 65536"/>
                  <a:gd name="T21" fmla="*/ 0 w 164"/>
                  <a:gd name="T22" fmla="*/ 0 h 98"/>
                  <a:gd name="T23" fmla="*/ 164 w 164"/>
                  <a:gd name="T24" fmla="*/ 98 h 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4" h="98">
                    <a:moveTo>
                      <a:pt x="161" y="0"/>
                    </a:moveTo>
                    <a:lnTo>
                      <a:pt x="1" y="0"/>
                    </a:lnTo>
                    <a:lnTo>
                      <a:pt x="0" y="98"/>
                    </a:lnTo>
                    <a:lnTo>
                      <a:pt x="2" y="97"/>
                    </a:lnTo>
                    <a:lnTo>
                      <a:pt x="2" y="5"/>
                    </a:lnTo>
                    <a:lnTo>
                      <a:pt x="164" y="4"/>
                    </a:lnTo>
                    <a:lnTo>
                      <a:pt x="16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5" name="Freeform 2254"/>
              <p:cNvSpPr>
                <a:spLocks/>
              </p:cNvSpPr>
              <p:nvPr/>
            </p:nvSpPr>
            <p:spPr bwMode="auto">
              <a:xfrm>
                <a:off x="3309" y="2785"/>
                <a:ext cx="91" cy="18"/>
              </a:xfrm>
              <a:custGeom>
                <a:avLst/>
                <a:gdLst>
                  <a:gd name="T0" fmla="*/ 0 w 182"/>
                  <a:gd name="T1" fmla="*/ 1 h 36"/>
                  <a:gd name="T2" fmla="*/ 180 w 182"/>
                  <a:gd name="T3" fmla="*/ 2 h 36"/>
                  <a:gd name="T4" fmla="*/ 180 w 182"/>
                  <a:gd name="T5" fmla="*/ 32 h 36"/>
                  <a:gd name="T6" fmla="*/ 182 w 182"/>
                  <a:gd name="T7" fmla="*/ 36 h 36"/>
                  <a:gd name="T8" fmla="*/ 181 w 182"/>
                  <a:gd name="T9" fmla="*/ 0 h 36"/>
                  <a:gd name="T10" fmla="*/ 2 w 182"/>
                  <a:gd name="T11" fmla="*/ 0 h 36"/>
                  <a:gd name="T12" fmla="*/ 0 w 182"/>
                  <a:gd name="T13" fmla="*/ 1 h 36"/>
                  <a:gd name="T14" fmla="*/ 0 60000 65536"/>
                  <a:gd name="T15" fmla="*/ 0 60000 65536"/>
                  <a:gd name="T16" fmla="*/ 0 60000 65536"/>
                  <a:gd name="T17" fmla="*/ 0 60000 65536"/>
                  <a:gd name="T18" fmla="*/ 0 60000 65536"/>
                  <a:gd name="T19" fmla="*/ 0 60000 65536"/>
                  <a:gd name="T20" fmla="*/ 0 60000 65536"/>
                  <a:gd name="T21" fmla="*/ 0 w 182"/>
                  <a:gd name="T22" fmla="*/ 0 h 36"/>
                  <a:gd name="T23" fmla="*/ 182 w 1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2" h="36">
                    <a:moveTo>
                      <a:pt x="0" y="1"/>
                    </a:moveTo>
                    <a:lnTo>
                      <a:pt x="180" y="2"/>
                    </a:lnTo>
                    <a:lnTo>
                      <a:pt x="180" y="32"/>
                    </a:lnTo>
                    <a:lnTo>
                      <a:pt x="182" y="36"/>
                    </a:lnTo>
                    <a:lnTo>
                      <a:pt x="181" y="0"/>
                    </a:lnTo>
                    <a:lnTo>
                      <a:pt x="2"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6" name="Freeform 2255"/>
              <p:cNvSpPr>
                <a:spLocks/>
              </p:cNvSpPr>
              <p:nvPr/>
            </p:nvSpPr>
            <p:spPr bwMode="auto">
              <a:xfrm>
                <a:off x="3289" y="2801"/>
                <a:ext cx="111" cy="2"/>
              </a:xfrm>
              <a:custGeom>
                <a:avLst/>
                <a:gdLst>
                  <a:gd name="T0" fmla="*/ 219 w 221"/>
                  <a:gd name="T1" fmla="*/ 0 h 5"/>
                  <a:gd name="T2" fmla="*/ 2 w 221"/>
                  <a:gd name="T3" fmla="*/ 0 h 5"/>
                  <a:gd name="T4" fmla="*/ 0 w 221"/>
                  <a:gd name="T5" fmla="*/ 3 h 5"/>
                  <a:gd name="T6" fmla="*/ 1 w 221"/>
                  <a:gd name="T7" fmla="*/ 5 h 5"/>
                  <a:gd name="T8" fmla="*/ 221 w 221"/>
                  <a:gd name="T9" fmla="*/ 4 h 5"/>
                  <a:gd name="T10" fmla="*/ 219 w 221"/>
                  <a:gd name="T11" fmla="*/ 0 h 5"/>
                  <a:gd name="T12" fmla="*/ 0 60000 65536"/>
                  <a:gd name="T13" fmla="*/ 0 60000 65536"/>
                  <a:gd name="T14" fmla="*/ 0 60000 65536"/>
                  <a:gd name="T15" fmla="*/ 0 60000 65536"/>
                  <a:gd name="T16" fmla="*/ 0 60000 65536"/>
                  <a:gd name="T17" fmla="*/ 0 60000 65536"/>
                  <a:gd name="T18" fmla="*/ 0 w 221"/>
                  <a:gd name="T19" fmla="*/ 0 h 5"/>
                  <a:gd name="T20" fmla="*/ 221 w 221"/>
                  <a:gd name="T21" fmla="*/ 5 h 5"/>
                </a:gdLst>
                <a:ahLst/>
                <a:cxnLst>
                  <a:cxn ang="T12">
                    <a:pos x="T0" y="T1"/>
                  </a:cxn>
                  <a:cxn ang="T13">
                    <a:pos x="T2" y="T3"/>
                  </a:cxn>
                  <a:cxn ang="T14">
                    <a:pos x="T4" y="T5"/>
                  </a:cxn>
                  <a:cxn ang="T15">
                    <a:pos x="T6" y="T7"/>
                  </a:cxn>
                  <a:cxn ang="T16">
                    <a:pos x="T8" y="T9"/>
                  </a:cxn>
                  <a:cxn ang="T17">
                    <a:pos x="T10" y="T11"/>
                  </a:cxn>
                </a:cxnLst>
                <a:rect l="T18" t="T19" r="T20" b="T21"/>
                <a:pathLst>
                  <a:path w="221" h="5">
                    <a:moveTo>
                      <a:pt x="219" y="0"/>
                    </a:moveTo>
                    <a:lnTo>
                      <a:pt x="2" y="0"/>
                    </a:lnTo>
                    <a:lnTo>
                      <a:pt x="0" y="3"/>
                    </a:lnTo>
                    <a:lnTo>
                      <a:pt x="1" y="5"/>
                    </a:lnTo>
                    <a:lnTo>
                      <a:pt x="221" y="4"/>
                    </a:lnTo>
                    <a:lnTo>
                      <a:pt x="2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7" name="Freeform 2256"/>
              <p:cNvSpPr>
                <a:spLocks/>
              </p:cNvSpPr>
              <p:nvPr/>
            </p:nvSpPr>
            <p:spPr bwMode="auto">
              <a:xfrm>
                <a:off x="3484" y="2662"/>
                <a:ext cx="92" cy="140"/>
              </a:xfrm>
              <a:custGeom>
                <a:avLst/>
                <a:gdLst>
                  <a:gd name="T0" fmla="*/ 0 w 184"/>
                  <a:gd name="T1" fmla="*/ 280 h 280"/>
                  <a:gd name="T2" fmla="*/ 0 w 184"/>
                  <a:gd name="T3" fmla="*/ 0 h 280"/>
                  <a:gd name="T4" fmla="*/ 39 w 184"/>
                  <a:gd name="T5" fmla="*/ 0 h 280"/>
                  <a:gd name="T6" fmla="*/ 39 w 184"/>
                  <a:gd name="T7" fmla="*/ 246 h 280"/>
                  <a:gd name="T8" fmla="*/ 184 w 184"/>
                  <a:gd name="T9" fmla="*/ 246 h 280"/>
                  <a:gd name="T10" fmla="*/ 184 w 184"/>
                  <a:gd name="T11" fmla="*/ 280 h 280"/>
                  <a:gd name="T12" fmla="*/ 0 w 184"/>
                  <a:gd name="T13" fmla="*/ 280 h 280"/>
                  <a:gd name="T14" fmla="*/ 0 w 184"/>
                  <a:gd name="T15" fmla="*/ 280 h 280"/>
                  <a:gd name="T16" fmla="*/ 0 60000 65536"/>
                  <a:gd name="T17" fmla="*/ 0 60000 65536"/>
                  <a:gd name="T18" fmla="*/ 0 60000 65536"/>
                  <a:gd name="T19" fmla="*/ 0 60000 65536"/>
                  <a:gd name="T20" fmla="*/ 0 60000 65536"/>
                  <a:gd name="T21" fmla="*/ 0 60000 65536"/>
                  <a:gd name="T22" fmla="*/ 0 60000 65536"/>
                  <a:gd name="T23" fmla="*/ 0 60000 65536"/>
                  <a:gd name="T24" fmla="*/ 0 w 184"/>
                  <a:gd name="T25" fmla="*/ 0 h 280"/>
                  <a:gd name="T26" fmla="*/ 184 w 184"/>
                  <a:gd name="T27" fmla="*/ 280 h 2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4" h="280">
                    <a:moveTo>
                      <a:pt x="0" y="280"/>
                    </a:moveTo>
                    <a:lnTo>
                      <a:pt x="0" y="0"/>
                    </a:lnTo>
                    <a:lnTo>
                      <a:pt x="39" y="0"/>
                    </a:lnTo>
                    <a:lnTo>
                      <a:pt x="39" y="246"/>
                    </a:lnTo>
                    <a:lnTo>
                      <a:pt x="184" y="246"/>
                    </a:lnTo>
                    <a:lnTo>
                      <a:pt x="184"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68" name="Freeform 2257"/>
              <p:cNvSpPr>
                <a:spLocks/>
              </p:cNvSpPr>
              <p:nvPr/>
            </p:nvSpPr>
            <p:spPr bwMode="auto">
              <a:xfrm>
                <a:off x="3484" y="2662"/>
                <a:ext cx="92" cy="140"/>
              </a:xfrm>
              <a:custGeom>
                <a:avLst/>
                <a:gdLst>
                  <a:gd name="T0" fmla="*/ 0 w 184"/>
                  <a:gd name="T1" fmla="*/ 280 h 280"/>
                  <a:gd name="T2" fmla="*/ 0 w 184"/>
                  <a:gd name="T3" fmla="*/ 0 h 280"/>
                  <a:gd name="T4" fmla="*/ 39 w 184"/>
                  <a:gd name="T5" fmla="*/ 0 h 280"/>
                  <a:gd name="T6" fmla="*/ 39 w 184"/>
                  <a:gd name="T7" fmla="*/ 246 h 280"/>
                  <a:gd name="T8" fmla="*/ 184 w 184"/>
                  <a:gd name="T9" fmla="*/ 246 h 280"/>
                  <a:gd name="T10" fmla="*/ 184 w 184"/>
                  <a:gd name="T11" fmla="*/ 280 h 280"/>
                  <a:gd name="T12" fmla="*/ 0 w 184"/>
                  <a:gd name="T13" fmla="*/ 280 h 280"/>
                  <a:gd name="T14" fmla="*/ 0 w 184"/>
                  <a:gd name="T15" fmla="*/ 280 h 280"/>
                  <a:gd name="T16" fmla="*/ 0 60000 65536"/>
                  <a:gd name="T17" fmla="*/ 0 60000 65536"/>
                  <a:gd name="T18" fmla="*/ 0 60000 65536"/>
                  <a:gd name="T19" fmla="*/ 0 60000 65536"/>
                  <a:gd name="T20" fmla="*/ 0 60000 65536"/>
                  <a:gd name="T21" fmla="*/ 0 60000 65536"/>
                  <a:gd name="T22" fmla="*/ 0 60000 65536"/>
                  <a:gd name="T23" fmla="*/ 0 60000 65536"/>
                  <a:gd name="T24" fmla="*/ 0 w 184"/>
                  <a:gd name="T25" fmla="*/ 0 h 280"/>
                  <a:gd name="T26" fmla="*/ 184 w 184"/>
                  <a:gd name="T27" fmla="*/ 280 h 2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4" h="280">
                    <a:moveTo>
                      <a:pt x="0" y="280"/>
                    </a:moveTo>
                    <a:lnTo>
                      <a:pt x="0" y="0"/>
                    </a:lnTo>
                    <a:lnTo>
                      <a:pt x="39" y="0"/>
                    </a:lnTo>
                    <a:lnTo>
                      <a:pt x="39" y="246"/>
                    </a:lnTo>
                    <a:lnTo>
                      <a:pt x="184" y="246"/>
                    </a:lnTo>
                    <a:lnTo>
                      <a:pt x="184"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69" name="Freeform 2258"/>
              <p:cNvSpPr>
                <a:spLocks/>
              </p:cNvSpPr>
              <p:nvPr/>
            </p:nvSpPr>
            <p:spPr bwMode="auto">
              <a:xfrm>
                <a:off x="3483" y="2662"/>
                <a:ext cx="20" cy="140"/>
              </a:xfrm>
              <a:custGeom>
                <a:avLst/>
                <a:gdLst>
                  <a:gd name="T0" fmla="*/ 0 w 40"/>
                  <a:gd name="T1" fmla="*/ 282 h 282"/>
                  <a:gd name="T2" fmla="*/ 2 w 40"/>
                  <a:gd name="T3" fmla="*/ 282 h 282"/>
                  <a:gd name="T4" fmla="*/ 2 w 40"/>
                  <a:gd name="T5" fmla="*/ 3 h 282"/>
                  <a:gd name="T6" fmla="*/ 39 w 40"/>
                  <a:gd name="T7" fmla="*/ 3 h 282"/>
                  <a:gd name="T8" fmla="*/ 40 w 40"/>
                  <a:gd name="T9" fmla="*/ 0 h 282"/>
                  <a:gd name="T10" fmla="*/ 0 w 40"/>
                  <a:gd name="T11" fmla="*/ 2 h 282"/>
                  <a:gd name="T12" fmla="*/ 0 w 40"/>
                  <a:gd name="T13" fmla="*/ 282 h 282"/>
                  <a:gd name="T14" fmla="*/ 0 60000 65536"/>
                  <a:gd name="T15" fmla="*/ 0 60000 65536"/>
                  <a:gd name="T16" fmla="*/ 0 60000 65536"/>
                  <a:gd name="T17" fmla="*/ 0 60000 65536"/>
                  <a:gd name="T18" fmla="*/ 0 60000 65536"/>
                  <a:gd name="T19" fmla="*/ 0 60000 65536"/>
                  <a:gd name="T20" fmla="*/ 0 60000 65536"/>
                  <a:gd name="T21" fmla="*/ 0 w 40"/>
                  <a:gd name="T22" fmla="*/ 0 h 282"/>
                  <a:gd name="T23" fmla="*/ 40 w 40"/>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82">
                    <a:moveTo>
                      <a:pt x="0" y="282"/>
                    </a:moveTo>
                    <a:lnTo>
                      <a:pt x="2" y="282"/>
                    </a:lnTo>
                    <a:lnTo>
                      <a:pt x="2" y="3"/>
                    </a:lnTo>
                    <a:lnTo>
                      <a:pt x="39" y="3"/>
                    </a:lnTo>
                    <a:lnTo>
                      <a:pt x="40"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0" name="Freeform 2259"/>
              <p:cNvSpPr>
                <a:spLocks/>
              </p:cNvSpPr>
              <p:nvPr/>
            </p:nvSpPr>
            <p:spPr bwMode="auto">
              <a:xfrm>
                <a:off x="3503" y="2662"/>
                <a:ext cx="73" cy="141"/>
              </a:xfrm>
              <a:custGeom>
                <a:avLst/>
                <a:gdLst>
                  <a:gd name="T0" fmla="*/ 0 w 148"/>
                  <a:gd name="T1" fmla="*/ 3 h 283"/>
                  <a:gd name="T2" fmla="*/ 0 w 148"/>
                  <a:gd name="T3" fmla="*/ 248 h 283"/>
                  <a:gd name="T4" fmla="*/ 145 w 148"/>
                  <a:gd name="T5" fmla="*/ 249 h 283"/>
                  <a:gd name="T6" fmla="*/ 145 w 148"/>
                  <a:gd name="T7" fmla="*/ 279 h 283"/>
                  <a:gd name="T8" fmla="*/ 148 w 148"/>
                  <a:gd name="T9" fmla="*/ 283 h 283"/>
                  <a:gd name="T10" fmla="*/ 146 w 148"/>
                  <a:gd name="T11" fmla="*/ 247 h 283"/>
                  <a:gd name="T12" fmla="*/ 2 w 148"/>
                  <a:gd name="T13" fmla="*/ 247 h 283"/>
                  <a:gd name="T14" fmla="*/ 1 w 148"/>
                  <a:gd name="T15" fmla="*/ 0 h 283"/>
                  <a:gd name="T16" fmla="*/ 0 w 148"/>
                  <a:gd name="T17" fmla="*/ 3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8"/>
                  <a:gd name="T28" fmla="*/ 0 h 283"/>
                  <a:gd name="T29" fmla="*/ 148 w 148"/>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8" h="283">
                    <a:moveTo>
                      <a:pt x="0" y="3"/>
                    </a:moveTo>
                    <a:lnTo>
                      <a:pt x="0" y="248"/>
                    </a:lnTo>
                    <a:lnTo>
                      <a:pt x="145" y="249"/>
                    </a:lnTo>
                    <a:lnTo>
                      <a:pt x="145" y="279"/>
                    </a:lnTo>
                    <a:lnTo>
                      <a:pt x="148" y="283"/>
                    </a:lnTo>
                    <a:lnTo>
                      <a:pt x="146" y="247"/>
                    </a:lnTo>
                    <a:lnTo>
                      <a:pt x="2" y="247"/>
                    </a:lnTo>
                    <a:lnTo>
                      <a:pt x="1"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1" name="Freeform 2260"/>
              <p:cNvSpPr>
                <a:spLocks/>
              </p:cNvSpPr>
              <p:nvPr/>
            </p:nvSpPr>
            <p:spPr bwMode="auto">
              <a:xfrm>
                <a:off x="3483" y="2801"/>
                <a:ext cx="93" cy="2"/>
              </a:xfrm>
              <a:custGeom>
                <a:avLst/>
                <a:gdLst>
                  <a:gd name="T0" fmla="*/ 184 w 187"/>
                  <a:gd name="T1" fmla="*/ 0 h 5"/>
                  <a:gd name="T2" fmla="*/ 2 w 187"/>
                  <a:gd name="T3" fmla="*/ 0 h 5"/>
                  <a:gd name="T4" fmla="*/ 0 w 187"/>
                  <a:gd name="T5" fmla="*/ 3 h 5"/>
                  <a:gd name="T6" fmla="*/ 1 w 187"/>
                  <a:gd name="T7" fmla="*/ 5 h 5"/>
                  <a:gd name="T8" fmla="*/ 187 w 187"/>
                  <a:gd name="T9" fmla="*/ 4 h 5"/>
                  <a:gd name="T10" fmla="*/ 184 w 187"/>
                  <a:gd name="T11" fmla="*/ 0 h 5"/>
                  <a:gd name="T12" fmla="*/ 0 60000 65536"/>
                  <a:gd name="T13" fmla="*/ 0 60000 65536"/>
                  <a:gd name="T14" fmla="*/ 0 60000 65536"/>
                  <a:gd name="T15" fmla="*/ 0 60000 65536"/>
                  <a:gd name="T16" fmla="*/ 0 60000 65536"/>
                  <a:gd name="T17" fmla="*/ 0 60000 65536"/>
                  <a:gd name="T18" fmla="*/ 0 w 187"/>
                  <a:gd name="T19" fmla="*/ 0 h 5"/>
                  <a:gd name="T20" fmla="*/ 187 w 187"/>
                  <a:gd name="T21" fmla="*/ 5 h 5"/>
                </a:gdLst>
                <a:ahLst/>
                <a:cxnLst>
                  <a:cxn ang="T12">
                    <a:pos x="T0" y="T1"/>
                  </a:cxn>
                  <a:cxn ang="T13">
                    <a:pos x="T2" y="T3"/>
                  </a:cxn>
                  <a:cxn ang="T14">
                    <a:pos x="T4" y="T5"/>
                  </a:cxn>
                  <a:cxn ang="T15">
                    <a:pos x="T6" y="T7"/>
                  </a:cxn>
                  <a:cxn ang="T16">
                    <a:pos x="T8" y="T9"/>
                  </a:cxn>
                  <a:cxn ang="T17">
                    <a:pos x="T10" y="T11"/>
                  </a:cxn>
                </a:cxnLst>
                <a:rect l="T18" t="T19" r="T20" b="T21"/>
                <a:pathLst>
                  <a:path w="187" h="5">
                    <a:moveTo>
                      <a:pt x="184" y="0"/>
                    </a:moveTo>
                    <a:lnTo>
                      <a:pt x="2" y="0"/>
                    </a:lnTo>
                    <a:lnTo>
                      <a:pt x="0" y="3"/>
                    </a:lnTo>
                    <a:lnTo>
                      <a:pt x="1" y="5"/>
                    </a:lnTo>
                    <a:lnTo>
                      <a:pt x="187" y="4"/>
                    </a:lnTo>
                    <a:lnTo>
                      <a:pt x="1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2" name="Freeform 2261"/>
              <p:cNvSpPr>
                <a:spLocks noEditPoints="1"/>
              </p:cNvSpPr>
              <p:nvPr/>
            </p:nvSpPr>
            <p:spPr bwMode="auto">
              <a:xfrm>
                <a:off x="3583" y="2662"/>
                <a:ext cx="138" cy="140"/>
              </a:xfrm>
              <a:custGeom>
                <a:avLst/>
                <a:gdLst>
                  <a:gd name="T0" fmla="*/ 0 w 278"/>
                  <a:gd name="T1" fmla="*/ 280 h 280"/>
                  <a:gd name="T2" fmla="*/ 114 w 278"/>
                  <a:gd name="T3" fmla="*/ 0 h 280"/>
                  <a:gd name="T4" fmla="*/ 157 w 278"/>
                  <a:gd name="T5" fmla="*/ 0 h 280"/>
                  <a:gd name="T6" fmla="*/ 278 w 278"/>
                  <a:gd name="T7" fmla="*/ 280 h 280"/>
                  <a:gd name="T8" fmla="*/ 233 w 278"/>
                  <a:gd name="T9" fmla="*/ 280 h 280"/>
                  <a:gd name="T10" fmla="*/ 200 w 278"/>
                  <a:gd name="T11" fmla="*/ 194 h 280"/>
                  <a:gd name="T12" fmla="*/ 74 w 278"/>
                  <a:gd name="T13" fmla="*/ 194 h 280"/>
                  <a:gd name="T14" fmla="*/ 43 w 278"/>
                  <a:gd name="T15" fmla="*/ 280 h 280"/>
                  <a:gd name="T16" fmla="*/ 0 w 278"/>
                  <a:gd name="T17" fmla="*/ 280 h 280"/>
                  <a:gd name="T18" fmla="*/ 0 w 278"/>
                  <a:gd name="T19" fmla="*/ 280 h 280"/>
                  <a:gd name="T20" fmla="*/ 86 w 278"/>
                  <a:gd name="T21" fmla="*/ 164 h 280"/>
                  <a:gd name="T22" fmla="*/ 187 w 278"/>
                  <a:gd name="T23" fmla="*/ 164 h 280"/>
                  <a:gd name="T24" fmla="*/ 156 w 278"/>
                  <a:gd name="T25" fmla="*/ 87 h 280"/>
                  <a:gd name="T26" fmla="*/ 153 w 278"/>
                  <a:gd name="T27" fmla="*/ 80 h 280"/>
                  <a:gd name="T28" fmla="*/ 151 w 278"/>
                  <a:gd name="T29" fmla="*/ 74 h 280"/>
                  <a:gd name="T30" fmla="*/ 149 w 278"/>
                  <a:gd name="T31" fmla="*/ 70 h 280"/>
                  <a:gd name="T32" fmla="*/ 147 w 278"/>
                  <a:gd name="T33" fmla="*/ 64 h 280"/>
                  <a:gd name="T34" fmla="*/ 145 w 278"/>
                  <a:gd name="T35" fmla="*/ 60 h 280"/>
                  <a:gd name="T36" fmla="*/ 143 w 278"/>
                  <a:gd name="T37" fmla="*/ 54 h 280"/>
                  <a:gd name="T38" fmla="*/ 142 w 278"/>
                  <a:gd name="T39" fmla="*/ 49 h 280"/>
                  <a:gd name="T40" fmla="*/ 140 w 278"/>
                  <a:gd name="T41" fmla="*/ 45 h 280"/>
                  <a:gd name="T42" fmla="*/ 139 w 278"/>
                  <a:gd name="T43" fmla="*/ 40 h 280"/>
                  <a:gd name="T44" fmla="*/ 137 w 278"/>
                  <a:gd name="T45" fmla="*/ 35 h 280"/>
                  <a:gd name="T46" fmla="*/ 136 w 278"/>
                  <a:gd name="T47" fmla="*/ 32 h 280"/>
                  <a:gd name="T48" fmla="*/ 135 w 278"/>
                  <a:gd name="T49" fmla="*/ 28 h 280"/>
                  <a:gd name="T50" fmla="*/ 133 w 278"/>
                  <a:gd name="T51" fmla="*/ 32 h 280"/>
                  <a:gd name="T52" fmla="*/ 132 w 278"/>
                  <a:gd name="T53" fmla="*/ 36 h 280"/>
                  <a:gd name="T54" fmla="*/ 130 w 278"/>
                  <a:gd name="T55" fmla="*/ 41 h 280"/>
                  <a:gd name="T56" fmla="*/ 129 w 278"/>
                  <a:gd name="T57" fmla="*/ 46 h 280"/>
                  <a:gd name="T58" fmla="*/ 128 w 278"/>
                  <a:gd name="T59" fmla="*/ 50 h 280"/>
                  <a:gd name="T60" fmla="*/ 127 w 278"/>
                  <a:gd name="T61" fmla="*/ 55 h 280"/>
                  <a:gd name="T62" fmla="*/ 126 w 278"/>
                  <a:gd name="T63" fmla="*/ 58 h 280"/>
                  <a:gd name="T64" fmla="*/ 125 w 278"/>
                  <a:gd name="T65" fmla="*/ 63 h 280"/>
                  <a:gd name="T66" fmla="*/ 122 w 278"/>
                  <a:gd name="T67" fmla="*/ 68 h 280"/>
                  <a:gd name="T68" fmla="*/ 121 w 278"/>
                  <a:gd name="T69" fmla="*/ 72 h 280"/>
                  <a:gd name="T70" fmla="*/ 120 w 278"/>
                  <a:gd name="T71" fmla="*/ 77 h 280"/>
                  <a:gd name="T72" fmla="*/ 119 w 278"/>
                  <a:gd name="T73" fmla="*/ 81 h 280"/>
                  <a:gd name="T74" fmla="*/ 86 w 278"/>
                  <a:gd name="T75" fmla="*/ 164 h 280"/>
                  <a:gd name="T76" fmla="*/ 86 w 278"/>
                  <a:gd name="T77" fmla="*/ 16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8"/>
                  <a:gd name="T118" fmla="*/ 0 h 280"/>
                  <a:gd name="T119" fmla="*/ 278 w 278"/>
                  <a:gd name="T120" fmla="*/ 280 h 2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8" h="280">
                    <a:moveTo>
                      <a:pt x="0" y="280"/>
                    </a:moveTo>
                    <a:lnTo>
                      <a:pt x="114" y="0"/>
                    </a:lnTo>
                    <a:lnTo>
                      <a:pt x="157" y="0"/>
                    </a:lnTo>
                    <a:lnTo>
                      <a:pt x="278" y="280"/>
                    </a:lnTo>
                    <a:lnTo>
                      <a:pt x="233" y="280"/>
                    </a:lnTo>
                    <a:lnTo>
                      <a:pt x="200" y="194"/>
                    </a:lnTo>
                    <a:lnTo>
                      <a:pt x="74" y="194"/>
                    </a:lnTo>
                    <a:lnTo>
                      <a:pt x="43" y="280"/>
                    </a:lnTo>
                    <a:lnTo>
                      <a:pt x="0" y="280"/>
                    </a:lnTo>
                    <a:close/>
                    <a:moveTo>
                      <a:pt x="86" y="164"/>
                    </a:moveTo>
                    <a:lnTo>
                      <a:pt x="187" y="164"/>
                    </a:lnTo>
                    <a:lnTo>
                      <a:pt x="156" y="87"/>
                    </a:lnTo>
                    <a:lnTo>
                      <a:pt x="153" y="80"/>
                    </a:lnTo>
                    <a:lnTo>
                      <a:pt x="151" y="74"/>
                    </a:lnTo>
                    <a:lnTo>
                      <a:pt x="149" y="70"/>
                    </a:lnTo>
                    <a:lnTo>
                      <a:pt x="147" y="64"/>
                    </a:lnTo>
                    <a:lnTo>
                      <a:pt x="145" y="60"/>
                    </a:lnTo>
                    <a:lnTo>
                      <a:pt x="143" y="54"/>
                    </a:lnTo>
                    <a:lnTo>
                      <a:pt x="142" y="49"/>
                    </a:lnTo>
                    <a:lnTo>
                      <a:pt x="140" y="45"/>
                    </a:lnTo>
                    <a:lnTo>
                      <a:pt x="139" y="40"/>
                    </a:lnTo>
                    <a:lnTo>
                      <a:pt x="137" y="35"/>
                    </a:lnTo>
                    <a:lnTo>
                      <a:pt x="136" y="32"/>
                    </a:lnTo>
                    <a:lnTo>
                      <a:pt x="135" y="28"/>
                    </a:lnTo>
                    <a:lnTo>
                      <a:pt x="133" y="32"/>
                    </a:lnTo>
                    <a:lnTo>
                      <a:pt x="132" y="36"/>
                    </a:lnTo>
                    <a:lnTo>
                      <a:pt x="130" y="41"/>
                    </a:lnTo>
                    <a:lnTo>
                      <a:pt x="129" y="46"/>
                    </a:lnTo>
                    <a:lnTo>
                      <a:pt x="128" y="50"/>
                    </a:lnTo>
                    <a:lnTo>
                      <a:pt x="127" y="55"/>
                    </a:lnTo>
                    <a:lnTo>
                      <a:pt x="126" y="58"/>
                    </a:lnTo>
                    <a:lnTo>
                      <a:pt x="125" y="63"/>
                    </a:lnTo>
                    <a:lnTo>
                      <a:pt x="122" y="68"/>
                    </a:lnTo>
                    <a:lnTo>
                      <a:pt x="121" y="72"/>
                    </a:lnTo>
                    <a:lnTo>
                      <a:pt x="120" y="77"/>
                    </a:lnTo>
                    <a:lnTo>
                      <a:pt x="119" y="81"/>
                    </a:lnTo>
                    <a:lnTo>
                      <a:pt x="86" y="1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3" name="Freeform 2262"/>
              <p:cNvSpPr>
                <a:spLocks/>
              </p:cNvSpPr>
              <p:nvPr/>
            </p:nvSpPr>
            <p:spPr bwMode="auto">
              <a:xfrm>
                <a:off x="3583" y="2662"/>
                <a:ext cx="138" cy="140"/>
              </a:xfrm>
              <a:custGeom>
                <a:avLst/>
                <a:gdLst>
                  <a:gd name="T0" fmla="*/ 0 w 278"/>
                  <a:gd name="T1" fmla="*/ 280 h 280"/>
                  <a:gd name="T2" fmla="*/ 114 w 278"/>
                  <a:gd name="T3" fmla="*/ 0 h 280"/>
                  <a:gd name="T4" fmla="*/ 157 w 278"/>
                  <a:gd name="T5" fmla="*/ 0 h 280"/>
                  <a:gd name="T6" fmla="*/ 278 w 278"/>
                  <a:gd name="T7" fmla="*/ 280 h 280"/>
                  <a:gd name="T8" fmla="*/ 233 w 278"/>
                  <a:gd name="T9" fmla="*/ 280 h 280"/>
                  <a:gd name="T10" fmla="*/ 200 w 278"/>
                  <a:gd name="T11" fmla="*/ 194 h 280"/>
                  <a:gd name="T12" fmla="*/ 74 w 278"/>
                  <a:gd name="T13" fmla="*/ 194 h 280"/>
                  <a:gd name="T14" fmla="*/ 43 w 278"/>
                  <a:gd name="T15" fmla="*/ 280 h 280"/>
                  <a:gd name="T16" fmla="*/ 0 w 278"/>
                  <a:gd name="T17" fmla="*/ 280 h 280"/>
                  <a:gd name="T18" fmla="*/ 0 w 278"/>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8"/>
                  <a:gd name="T31" fmla="*/ 0 h 280"/>
                  <a:gd name="T32" fmla="*/ 278 w 278"/>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8" h="280">
                    <a:moveTo>
                      <a:pt x="0" y="280"/>
                    </a:moveTo>
                    <a:lnTo>
                      <a:pt x="114" y="0"/>
                    </a:lnTo>
                    <a:lnTo>
                      <a:pt x="157" y="0"/>
                    </a:lnTo>
                    <a:lnTo>
                      <a:pt x="278" y="280"/>
                    </a:lnTo>
                    <a:lnTo>
                      <a:pt x="233" y="280"/>
                    </a:lnTo>
                    <a:lnTo>
                      <a:pt x="200" y="194"/>
                    </a:lnTo>
                    <a:lnTo>
                      <a:pt x="74" y="194"/>
                    </a:lnTo>
                    <a:lnTo>
                      <a:pt x="43"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74" name="Freeform 2263"/>
              <p:cNvSpPr>
                <a:spLocks/>
              </p:cNvSpPr>
              <p:nvPr/>
            </p:nvSpPr>
            <p:spPr bwMode="auto">
              <a:xfrm>
                <a:off x="3582" y="2662"/>
                <a:ext cx="140" cy="141"/>
              </a:xfrm>
              <a:custGeom>
                <a:avLst/>
                <a:gdLst>
                  <a:gd name="T0" fmla="*/ 0 w 280"/>
                  <a:gd name="T1" fmla="*/ 282 h 283"/>
                  <a:gd name="T2" fmla="*/ 2 w 280"/>
                  <a:gd name="T3" fmla="*/ 282 h 283"/>
                  <a:gd name="T4" fmla="*/ 116 w 280"/>
                  <a:gd name="T5" fmla="*/ 3 h 283"/>
                  <a:gd name="T6" fmla="*/ 158 w 280"/>
                  <a:gd name="T7" fmla="*/ 3 h 283"/>
                  <a:gd name="T8" fmla="*/ 278 w 280"/>
                  <a:gd name="T9" fmla="*/ 279 h 283"/>
                  <a:gd name="T10" fmla="*/ 280 w 280"/>
                  <a:gd name="T11" fmla="*/ 283 h 283"/>
                  <a:gd name="T12" fmla="*/ 158 w 280"/>
                  <a:gd name="T13" fmla="*/ 0 h 283"/>
                  <a:gd name="T14" fmla="*/ 114 w 280"/>
                  <a:gd name="T15" fmla="*/ 2 h 283"/>
                  <a:gd name="T16" fmla="*/ 0 w 280"/>
                  <a:gd name="T17" fmla="*/ 282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0"/>
                  <a:gd name="T28" fmla="*/ 0 h 283"/>
                  <a:gd name="T29" fmla="*/ 280 w 280"/>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0" h="283">
                    <a:moveTo>
                      <a:pt x="0" y="282"/>
                    </a:moveTo>
                    <a:lnTo>
                      <a:pt x="2" y="282"/>
                    </a:lnTo>
                    <a:lnTo>
                      <a:pt x="116" y="3"/>
                    </a:lnTo>
                    <a:lnTo>
                      <a:pt x="158" y="3"/>
                    </a:lnTo>
                    <a:lnTo>
                      <a:pt x="278" y="279"/>
                    </a:lnTo>
                    <a:lnTo>
                      <a:pt x="280" y="283"/>
                    </a:lnTo>
                    <a:lnTo>
                      <a:pt x="158" y="0"/>
                    </a:lnTo>
                    <a:lnTo>
                      <a:pt x="114"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5" name="Freeform 2264"/>
              <p:cNvSpPr>
                <a:spLocks/>
              </p:cNvSpPr>
              <p:nvPr/>
            </p:nvSpPr>
            <p:spPr bwMode="auto">
              <a:xfrm>
                <a:off x="3582" y="2759"/>
                <a:ext cx="140" cy="44"/>
              </a:xfrm>
              <a:custGeom>
                <a:avLst/>
                <a:gdLst>
                  <a:gd name="T0" fmla="*/ 278 w 280"/>
                  <a:gd name="T1" fmla="*/ 85 h 90"/>
                  <a:gd name="T2" fmla="*/ 234 w 280"/>
                  <a:gd name="T3" fmla="*/ 85 h 90"/>
                  <a:gd name="T4" fmla="*/ 202 w 280"/>
                  <a:gd name="T5" fmla="*/ 1 h 90"/>
                  <a:gd name="T6" fmla="*/ 75 w 280"/>
                  <a:gd name="T7" fmla="*/ 0 h 90"/>
                  <a:gd name="T8" fmla="*/ 43 w 280"/>
                  <a:gd name="T9" fmla="*/ 85 h 90"/>
                  <a:gd name="T10" fmla="*/ 2 w 280"/>
                  <a:gd name="T11" fmla="*/ 85 h 90"/>
                  <a:gd name="T12" fmla="*/ 0 w 280"/>
                  <a:gd name="T13" fmla="*/ 88 h 90"/>
                  <a:gd name="T14" fmla="*/ 0 w 280"/>
                  <a:gd name="T15" fmla="*/ 90 h 90"/>
                  <a:gd name="T16" fmla="*/ 45 w 280"/>
                  <a:gd name="T17" fmla="*/ 89 h 90"/>
                  <a:gd name="T18" fmla="*/ 75 w 280"/>
                  <a:gd name="T19" fmla="*/ 5 h 90"/>
                  <a:gd name="T20" fmla="*/ 199 w 280"/>
                  <a:gd name="T21" fmla="*/ 5 h 90"/>
                  <a:gd name="T22" fmla="*/ 234 w 280"/>
                  <a:gd name="T23" fmla="*/ 90 h 90"/>
                  <a:gd name="T24" fmla="*/ 280 w 280"/>
                  <a:gd name="T25" fmla="*/ 89 h 90"/>
                  <a:gd name="T26" fmla="*/ 278 w 280"/>
                  <a:gd name="T27" fmla="*/ 85 h 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0"/>
                  <a:gd name="T43" fmla="*/ 0 h 90"/>
                  <a:gd name="T44" fmla="*/ 280 w 280"/>
                  <a:gd name="T45" fmla="*/ 90 h 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0" h="90">
                    <a:moveTo>
                      <a:pt x="278" y="85"/>
                    </a:moveTo>
                    <a:lnTo>
                      <a:pt x="234" y="85"/>
                    </a:lnTo>
                    <a:lnTo>
                      <a:pt x="202" y="1"/>
                    </a:lnTo>
                    <a:lnTo>
                      <a:pt x="75" y="0"/>
                    </a:lnTo>
                    <a:lnTo>
                      <a:pt x="43" y="85"/>
                    </a:lnTo>
                    <a:lnTo>
                      <a:pt x="2" y="85"/>
                    </a:lnTo>
                    <a:lnTo>
                      <a:pt x="0" y="88"/>
                    </a:lnTo>
                    <a:lnTo>
                      <a:pt x="0" y="90"/>
                    </a:lnTo>
                    <a:lnTo>
                      <a:pt x="45" y="89"/>
                    </a:lnTo>
                    <a:lnTo>
                      <a:pt x="75" y="5"/>
                    </a:lnTo>
                    <a:lnTo>
                      <a:pt x="199" y="5"/>
                    </a:lnTo>
                    <a:lnTo>
                      <a:pt x="234" y="90"/>
                    </a:lnTo>
                    <a:lnTo>
                      <a:pt x="280" y="89"/>
                    </a:lnTo>
                    <a:lnTo>
                      <a:pt x="278"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6" name="Freeform 2265"/>
              <p:cNvSpPr>
                <a:spLocks/>
              </p:cNvSpPr>
              <p:nvPr/>
            </p:nvSpPr>
            <p:spPr bwMode="auto">
              <a:xfrm>
                <a:off x="3625" y="2677"/>
                <a:ext cx="51" cy="68"/>
              </a:xfrm>
              <a:custGeom>
                <a:avLst/>
                <a:gdLst>
                  <a:gd name="T0" fmla="*/ 0 w 101"/>
                  <a:gd name="T1" fmla="*/ 136 h 136"/>
                  <a:gd name="T2" fmla="*/ 101 w 101"/>
                  <a:gd name="T3" fmla="*/ 136 h 136"/>
                  <a:gd name="T4" fmla="*/ 70 w 101"/>
                  <a:gd name="T5" fmla="*/ 59 h 136"/>
                  <a:gd name="T6" fmla="*/ 67 w 101"/>
                  <a:gd name="T7" fmla="*/ 52 h 136"/>
                  <a:gd name="T8" fmla="*/ 65 w 101"/>
                  <a:gd name="T9" fmla="*/ 46 h 136"/>
                  <a:gd name="T10" fmla="*/ 63 w 101"/>
                  <a:gd name="T11" fmla="*/ 42 h 136"/>
                  <a:gd name="T12" fmla="*/ 61 w 101"/>
                  <a:gd name="T13" fmla="*/ 36 h 136"/>
                  <a:gd name="T14" fmla="*/ 59 w 101"/>
                  <a:gd name="T15" fmla="*/ 32 h 136"/>
                  <a:gd name="T16" fmla="*/ 57 w 101"/>
                  <a:gd name="T17" fmla="*/ 26 h 136"/>
                  <a:gd name="T18" fmla="*/ 56 w 101"/>
                  <a:gd name="T19" fmla="*/ 21 h 136"/>
                  <a:gd name="T20" fmla="*/ 54 w 101"/>
                  <a:gd name="T21" fmla="*/ 17 h 136"/>
                  <a:gd name="T22" fmla="*/ 53 w 101"/>
                  <a:gd name="T23" fmla="*/ 12 h 136"/>
                  <a:gd name="T24" fmla="*/ 51 w 101"/>
                  <a:gd name="T25" fmla="*/ 7 h 136"/>
                  <a:gd name="T26" fmla="*/ 50 w 101"/>
                  <a:gd name="T27" fmla="*/ 4 h 136"/>
                  <a:gd name="T28" fmla="*/ 49 w 101"/>
                  <a:gd name="T29" fmla="*/ 0 h 136"/>
                  <a:gd name="T30" fmla="*/ 47 w 101"/>
                  <a:gd name="T31" fmla="*/ 4 h 136"/>
                  <a:gd name="T32" fmla="*/ 46 w 101"/>
                  <a:gd name="T33" fmla="*/ 8 h 136"/>
                  <a:gd name="T34" fmla="*/ 44 w 101"/>
                  <a:gd name="T35" fmla="*/ 13 h 136"/>
                  <a:gd name="T36" fmla="*/ 43 w 101"/>
                  <a:gd name="T37" fmla="*/ 18 h 136"/>
                  <a:gd name="T38" fmla="*/ 42 w 101"/>
                  <a:gd name="T39" fmla="*/ 22 h 136"/>
                  <a:gd name="T40" fmla="*/ 41 w 101"/>
                  <a:gd name="T41" fmla="*/ 27 h 136"/>
                  <a:gd name="T42" fmla="*/ 40 w 101"/>
                  <a:gd name="T43" fmla="*/ 30 h 136"/>
                  <a:gd name="T44" fmla="*/ 39 w 101"/>
                  <a:gd name="T45" fmla="*/ 35 h 136"/>
                  <a:gd name="T46" fmla="*/ 36 w 101"/>
                  <a:gd name="T47" fmla="*/ 40 h 136"/>
                  <a:gd name="T48" fmla="*/ 35 w 101"/>
                  <a:gd name="T49" fmla="*/ 44 h 136"/>
                  <a:gd name="T50" fmla="*/ 34 w 101"/>
                  <a:gd name="T51" fmla="*/ 49 h 136"/>
                  <a:gd name="T52" fmla="*/ 33 w 101"/>
                  <a:gd name="T53" fmla="*/ 53 h 136"/>
                  <a:gd name="T54" fmla="*/ 0 w 101"/>
                  <a:gd name="T55" fmla="*/ 136 h 136"/>
                  <a:gd name="T56" fmla="*/ 0 w 101"/>
                  <a:gd name="T57" fmla="*/ 136 h 1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1"/>
                  <a:gd name="T88" fmla="*/ 0 h 136"/>
                  <a:gd name="T89" fmla="*/ 101 w 101"/>
                  <a:gd name="T90" fmla="*/ 136 h 1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1" h="136">
                    <a:moveTo>
                      <a:pt x="0" y="136"/>
                    </a:moveTo>
                    <a:lnTo>
                      <a:pt x="101" y="136"/>
                    </a:lnTo>
                    <a:lnTo>
                      <a:pt x="70" y="59"/>
                    </a:lnTo>
                    <a:lnTo>
                      <a:pt x="67" y="52"/>
                    </a:lnTo>
                    <a:lnTo>
                      <a:pt x="65" y="46"/>
                    </a:lnTo>
                    <a:lnTo>
                      <a:pt x="63" y="42"/>
                    </a:lnTo>
                    <a:lnTo>
                      <a:pt x="61" y="36"/>
                    </a:lnTo>
                    <a:lnTo>
                      <a:pt x="59" y="32"/>
                    </a:lnTo>
                    <a:lnTo>
                      <a:pt x="57" y="26"/>
                    </a:lnTo>
                    <a:lnTo>
                      <a:pt x="56" y="21"/>
                    </a:lnTo>
                    <a:lnTo>
                      <a:pt x="54" y="17"/>
                    </a:lnTo>
                    <a:lnTo>
                      <a:pt x="53" y="12"/>
                    </a:lnTo>
                    <a:lnTo>
                      <a:pt x="51" y="7"/>
                    </a:lnTo>
                    <a:lnTo>
                      <a:pt x="50" y="4"/>
                    </a:lnTo>
                    <a:lnTo>
                      <a:pt x="49" y="0"/>
                    </a:lnTo>
                    <a:lnTo>
                      <a:pt x="47" y="4"/>
                    </a:lnTo>
                    <a:lnTo>
                      <a:pt x="46" y="8"/>
                    </a:lnTo>
                    <a:lnTo>
                      <a:pt x="44" y="13"/>
                    </a:lnTo>
                    <a:lnTo>
                      <a:pt x="43" y="18"/>
                    </a:lnTo>
                    <a:lnTo>
                      <a:pt x="42" y="22"/>
                    </a:lnTo>
                    <a:lnTo>
                      <a:pt x="41" y="27"/>
                    </a:lnTo>
                    <a:lnTo>
                      <a:pt x="40" y="30"/>
                    </a:lnTo>
                    <a:lnTo>
                      <a:pt x="39" y="35"/>
                    </a:lnTo>
                    <a:lnTo>
                      <a:pt x="36" y="40"/>
                    </a:lnTo>
                    <a:lnTo>
                      <a:pt x="35" y="44"/>
                    </a:lnTo>
                    <a:lnTo>
                      <a:pt x="34" y="49"/>
                    </a:lnTo>
                    <a:lnTo>
                      <a:pt x="33" y="53"/>
                    </a:lnTo>
                    <a:lnTo>
                      <a:pt x="0" y="13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77" name="Freeform 2266"/>
              <p:cNvSpPr>
                <a:spLocks/>
              </p:cNvSpPr>
              <p:nvPr/>
            </p:nvSpPr>
            <p:spPr bwMode="auto">
              <a:xfrm>
                <a:off x="3625" y="2676"/>
                <a:ext cx="52" cy="70"/>
              </a:xfrm>
              <a:custGeom>
                <a:avLst/>
                <a:gdLst>
                  <a:gd name="T0" fmla="*/ 0 w 102"/>
                  <a:gd name="T1" fmla="*/ 135 h 140"/>
                  <a:gd name="T2" fmla="*/ 0 w 102"/>
                  <a:gd name="T3" fmla="*/ 140 h 140"/>
                  <a:gd name="T4" fmla="*/ 102 w 102"/>
                  <a:gd name="T5" fmla="*/ 139 h 140"/>
                  <a:gd name="T6" fmla="*/ 71 w 102"/>
                  <a:gd name="T7" fmla="*/ 60 h 140"/>
                  <a:gd name="T8" fmla="*/ 69 w 102"/>
                  <a:gd name="T9" fmla="*/ 53 h 140"/>
                  <a:gd name="T10" fmla="*/ 66 w 102"/>
                  <a:gd name="T11" fmla="*/ 47 h 140"/>
                  <a:gd name="T12" fmla="*/ 64 w 102"/>
                  <a:gd name="T13" fmla="*/ 43 h 140"/>
                  <a:gd name="T14" fmla="*/ 62 w 102"/>
                  <a:gd name="T15" fmla="*/ 37 h 140"/>
                  <a:gd name="T16" fmla="*/ 61 w 102"/>
                  <a:gd name="T17" fmla="*/ 33 h 140"/>
                  <a:gd name="T18" fmla="*/ 58 w 102"/>
                  <a:gd name="T19" fmla="*/ 27 h 140"/>
                  <a:gd name="T20" fmla="*/ 57 w 102"/>
                  <a:gd name="T21" fmla="*/ 22 h 140"/>
                  <a:gd name="T22" fmla="*/ 55 w 102"/>
                  <a:gd name="T23" fmla="*/ 18 h 140"/>
                  <a:gd name="T24" fmla="*/ 53 w 102"/>
                  <a:gd name="T25" fmla="*/ 8 h 140"/>
                  <a:gd name="T26" fmla="*/ 50 w 102"/>
                  <a:gd name="T27" fmla="*/ 1 h 140"/>
                  <a:gd name="T28" fmla="*/ 48 w 102"/>
                  <a:gd name="T29" fmla="*/ 0 h 140"/>
                  <a:gd name="T30" fmla="*/ 48 w 102"/>
                  <a:gd name="T31" fmla="*/ 4 h 140"/>
                  <a:gd name="T32" fmla="*/ 50 w 102"/>
                  <a:gd name="T33" fmla="*/ 8 h 140"/>
                  <a:gd name="T34" fmla="*/ 53 w 102"/>
                  <a:gd name="T35" fmla="*/ 18 h 140"/>
                  <a:gd name="T36" fmla="*/ 55 w 102"/>
                  <a:gd name="T37" fmla="*/ 22 h 140"/>
                  <a:gd name="T38" fmla="*/ 56 w 102"/>
                  <a:gd name="T39" fmla="*/ 27 h 140"/>
                  <a:gd name="T40" fmla="*/ 58 w 102"/>
                  <a:gd name="T41" fmla="*/ 33 h 140"/>
                  <a:gd name="T42" fmla="*/ 59 w 102"/>
                  <a:gd name="T43" fmla="*/ 37 h 140"/>
                  <a:gd name="T44" fmla="*/ 62 w 102"/>
                  <a:gd name="T45" fmla="*/ 43 h 140"/>
                  <a:gd name="T46" fmla="*/ 64 w 102"/>
                  <a:gd name="T47" fmla="*/ 47 h 140"/>
                  <a:gd name="T48" fmla="*/ 66 w 102"/>
                  <a:gd name="T49" fmla="*/ 53 h 140"/>
                  <a:gd name="T50" fmla="*/ 69 w 102"/>
                  <a:gd name="T51" fmla="*/ 60 h 140"/>
                  <a:gd name="T52" fmla="*/ 100 w 102"/>
                  <a:gd name="T53" fmla="*/ 136 h 140"/>
                  <a:gd name="T54" fmla="*/ 0 w 102"/>
                  <a:gd name="T55" fmla="*/ 135 h 1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2"/>
                  <a:gd name="T85" fmla="*/ 0 h 140"/>
                  <a:gd name="T86" fmla="*/ 102 w 102"/>
                  <a:gd name="T87" fmla="*/ 140 h 1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2" h="140">
                    <a:moveTo>
                      <a:pt x="0" y="135"/>
                    </a:moveTo>
                    <a:lnTo>
                      <a:pt x="0" y="140"/>
                    </a:lnTo>
                    <a:lnTo>
                      <a:pt x="102" y="139"/>
                    </a:lnTo>
                    <a:lnTo>
                      <a:pt x="71" y="60"/>
                    </a:lnTo>
                    <a:lnTo>
                      <a:pt x="69" y="53"/>
                    </a:lnTo>
                    <a:lnTo>
                      <a:pt x="66" y="47"/>
                    </a:lnTo>
                    <a:lnTo>
                      <a:pt x="64" y="43"/>
                    </a:lnTo>
                    <a:lnTo>
                      <a:pt x="62" y="37"/>
                    </a:lnTo>
                    <a:lnTo>
                      <a:pt x="61" y="33"/>
                    </a:lnTo>
                    <a:lnTo>
                      <a:pt x="58" y="27"/>
                    </a:lnTo>
                    <a:lnTo>
                      <a:pt x="57" y="22"/>
                    </a:lnTo>
                    <a:lnTo>
                      <a:pt x="55" y="18"/>
                    </a:lnTo>
                    <a:lnTo>
                      <a:pt x="53" y="8"/>
                    </a:lnTo>
                    <a:lnTo>
                      <a:pt x="50" y="1"/>
                    </a:lnTo>
                    <a:lnTo>
                      <a:pt x="48" y="0"/>
                    </a:lnTo>
                    <a:lnTo>
                      <a:pt x="48" y="4"/>
                    </a:lnTo>
                    <a:lnTo>
                      <a:pt x="50" y="8"/>
                    </a:lnTo>
                    <a:lnTo>
                      <a:pt x="53" y="18"/>
                    </a:lnTo>
                    <a:lnTo>
                      <a:pt x="55" y="22"/>
                    </a:lnTo>
                    <a:lnTo>
                      <a:pt x="56" y="27"/>
                    </a:lnTo>
                    <a:lnTo>
                      <a:pt x="58" y="33"/>
                    </a:lnTo>
                    <a:lnTo>
                      <a:pt x="59" y="37"/>
                    </a:lnTo>
                    <a:lnTo>
                      <a:pt x="62" y="43"/>
                    </a:lnTo>
                    <a:lnTo>
                      <a:pt x="64" y="47"/>
                    </a:lnTo>
                    <a:lnTo>
                      <a:pt x="66" y="53"/>
                    </a:lnTo>
                    <a:lnTo>
                      <a:pt x="69" y="60"/>
                    </a:lnTo>
                    <a:lnTo>
                      <a:pt x="100" y="136"/>
                    </a:lnTo>
                    <a:lnTo>
                      <a:pt x="0" y="1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8" name="Freeform 2267"/>
              <p:cNvSpPr>
                <a:spLocks/>
              </p:cNvSpPr>
              <p:nvPr/>
            </p:nvSpPr>
            <p:spPr bwMode="auto">
              <a:xfrm>
                <a:off x="3625" y="2676"/>
                <a:ext cx="24" cy="69"/>
              </a:xfrm>
              <a:custGeom>
                <a:avLst/>
                <a:gdLst>
                  <a:gd name="T0" fmla="*/ 50 w 50"/>
                  <a:gd name="T1" fmla="*/ 0 h 139"/>
                  <a:gd name="T2" fmla="*/ 48 w 50"/>
                  <a:gd name="T3" fmla="*/ 4 h 139"/>
                  <a:gd name="T4" fmla="*/ 42 w 50"/>
                  <a:gd name="T5" fmla="*/ 28 h 139"/>
                  <a:gd name="T6" fmla="*/ 41 w 50"/>
                  <a:gd name="T7" fmla="*/ 31 h 139"/>
                  <a:gd name="T8" fmla="*/ 40 w 50"/>
                  <a:gd name="T9" fmla="*/ 36 h 139"/>
                  <a:gd name="T10" fmla="*/ 37 w 50"/>
                  <a:gd name="T11" fmla="*/ 41 h 139"/>
                  <a:gd name="T12" fmla="*/ 34 w 50"/>
                  <a:gd name="T13" fmla="*/ 54 h 139"/>
                  <a:gd name="T14" fmla="*/ 0 w 50"/>
                  <a:gd name="T15" fmla="*/ 137 h 139"/>
                  <a:gd name="T16" fmla="*/ 2 w 50"/>
                  <a:gd name="T17" fmla="*/ 139 h 139"/>
                  <a:gd name="T18" fmla="*/ 3 w 50"/>
                  <a:gd name="T19" fmla="*/ 136 h 139"/>
                  <a:gd name="T20" fmla="*/ 36 w 50"/>
                  <a:gd name="T21" fmla="*/ 54 h 139"/>
                  <a:gd name="T22" fmla="*/ 40 w 50"/>
                  <a:gd name="T23" fmla="*/ 41 h 139"/>
                  <a:gd name="T24" fmla="*/ 42 w 50"/>
                  <a:gd name="T25" fmla="*/ 36 h 139"/>
                  <a:gd name="T26" fmla="*/ 43 w 50"/>
                  <a:gd name="T27" fmla="*/ 31 h 139"/>
                  <a:gd name="T28" fmla="*/ 44 w 50"/>
                  <a:gd name="T29" fmla="*/ 28 h 139"/>
                  <a:gd name="T30" fmla="*/ 50 w 50"/>
                  <a:gd name="T31" fmla="*/ 6 h 139"/>
                  <a:gd name="T32" fmla="*/ 50 w 50"/>
                  <a:gd name="T33" fmla="*/ 4 h 139"/>
                  <a:gd name="T34" fmla="*/ 50 w 50"/>
                  <a:gd name="T35" fmla="*/ 0 h 1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0"/>
                  <a:gd name="T55" fmla="*/ 0 h 139"/>
                  <a:gd name="T56" fmla="*/ 50 w 50"/>
                  <a:gd name="T57" fmla="*/ 139 h 1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0" h="139">
                    <a:moveTo>
                      <a:pt x="50" y="0"/>
                    </a:moveTo>
                    <a:lnTo>
                      <a:pt x="48" y="4"/>
                    </a:lnTo>
                    <a:lnTo>
                      <a:pt x="42" y="28"/>
                    </a:lnTo>
                    <a:lnTo>
                      <a:pt x="41" y="31"/>
                    </a:lnTo>
                    <a:lnTo>
                      <a:pt x="40" y="36"/>
                    </a:lnTo>
                    <a:lnTo>
                      <a:pt x="37" y="41"/>
                    </a:lnTo>
                    <a:lnTo>
                      <a:pt x="34" y="54"/>
                    </a:lnTo>
                    <a:lnTo>
                      <a:pt x="0" y="137"/>
                    </a:lnTo>
                    <a:lnTo>
                      <a:pt x="2" y="139"/>
                    </a:lnTo>
                    <a:lnTo>
                      <a:pt x="3" y="136"/>
                    </a:lnTo>
                    <a:lnTo>
                      <a:pt x="36" y="54"/>
                    </a:lnTo>
                    <a:lnTo>
                      <a:pt x="40" y="41"/>
                    </a:lnTo>
                    <a:lnTo>
                      <a:pt x="42" y="36"/>
                    </a:lnTo>
                    <a:lnTo>
                      <a:pt x="43" y="31"/>
                    </a:lnTo>
                    <a:lnTo>
                      <a:pt x="44" y="28"/>
                    </a:lnTo>
                    <a:lnTo>
                      <a:pt x="50" y="6"/>
                    </a:lnTo>
                    <a:lnTo>
                      <a:pt x="50" y="4"/>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79" name="Freeform 2268"/>
              <p:cNvSpPr>
                <a:spLocks/>
              </p:cNvSpPr>
              <p:nvPr/>
            </p:nvSpPr>
            <p:spPr bwMode="auto">
              <a:xfrm>
                <a:off x="3795" y="2662"/>
                <a:ext cx="117" cy="143"/>
              </a:xfrm>
              <a:custGeom>
                <a:avLst/>
                <a:gdLst>
                  <a:gd name="T0" fmla="*/ 233 w 233"/>
                  <a:gd name="T1" fmla="*/ 161 h 284"/>
                  <a:gd name="T2" fmla="*/ 232 w 233"/>
                  <a:gd name="T3" fmla="*/ 180 h 284"/>
                  <a:gd name="T4" fmla="*/ 230 w 233"/>
                  <a:gd name="T5" fmla="*/ 199 h 284"/>
                  <a:gd name="T6" fmla="*/ 226 w 233"/>
                  <a:gd name="T7" fmla="*/ 214 h 284"/>
                  <a:gd name="T8" fmla="*/ 223 w 233"/>
                  <a:gd name="T9" fmla="*/ 228 h 284"/>
                  <a:gd name="T10" fmla="*/ 216 w 233"/>
                  <a:gd name="T11" fmla="*/ 239 h 284"/>
                  <a:gd name="T12" fmla="*/ 208 w 233"/>
                  <a:gd name="T13" fmla="*/ 250 h 284"/>
                  <a:gd name="T14" fmla="*/ 197 w 233"/>
                  <a:gd name="T15" fmla="*/ 259 h 284"/>
                  <a:gd name="T16" fmla="*/ 186 w 233"/>
                  <a:gd name="T17" fmla="*/ 268 h 284"/>
                  <a:gd name="T18" fmla="*/ 171 w 233"/>
                  <a:gd name="T19" fmla="*/ 275 h 284"/>
                  <a:gd name="T20" fmla="*/ 155 w 233"/>
                  <a:gd name="T21" fmla="*/ 280 h 284"/>
                  <a:gd name="T22" fmla="*/ 136 w 233"/>
                  <a:gd name="T23" fmla="*/ 283 h 284"/>
                  <a:gd name="T24" fmla="*/ 117 w 233"/>
                  <a:gd name="T25" fmla="*/ 284 h 284"/>
                  <a:gd name="T26" fmla="*/ 96 w 233"/>
                  <a:gd name="T27" fmla="*/ 283 h 284"/>
                  <a:gd name="T28" fmla="*/ 79 w 233"/>
                  <a:gd name="T29" fmla="*/ 280 h 284"/>
                  <a:gd name="T30" fmla="*/ 63 w 233"/>
                  <a:gd name="T31" fmla="*/ 276 h 284"/>
                  <a:gd name="T32" fmla="*/ 49 w 233"/>
                  <a:gd name="T33" fmla="*/ 270 h 284"/>
                  <a:gd name="T34" fmla="*/ 36 w 233"/>
                  <a:gd name="T35" fmla="*/ 262 h 284"/>
                  <a:gd name="T36" fmla="*/ 26 w 233"/>
                  <a:gd name="T37" fmla="*/ 253 h 284"/>
                  <a:gd name="T38" fmla="*/ 18 w 233"/>
                  <a:gd name="T39" fmla="*/ 243 h 284"/>
                  <a:gd name="T40" fmla="*/ 12 w 233"/>
                  <a:gd name="T41" fmla="*/ 231 h 284"/>
                  <a:gd name="T42" fmla="*/ 6 w 233"/>
                  <a:gd name="T43" fmla="*/ 216 h 284"/>
                  <a:gd name="T44" fmla="*/ 3 w 233"/>
                  <a:gd name="T45" fmla="*/ 200 h 284"/>
                  <a:gd name="T46" fmla="*/ 0 w 233"/>
                  <a:gd name="T47" fmla="*/ 182 h 284"/>
                  <a:gd name="T48" fmla="*/ 0 w 233"/>
                  <a:gd name="T49" fmla="*/ 161 h 284"/>
                  <a:gd name="T50" fmla="*/ 40 w 233"/>
                  <a:gd name="T51" fmla="*/ 161 h 284"/>
                  <a:gd name="T52" fmla="*/ 40 w 233"/>
                  <a:gd name="T53" fmla="*/ 177 h 284"/>
                  <a:gd name="T54" fmla="*/ 41 w 233"/>
                  <a:gd name="T55" fmla="*/ 192 h 284"/>
                  <a:gd name="T56" fmla="*/ 43 w 233"/>
                  <a:gd name="T57" fmla="*/ 205 h 284"/>
                  <a:gd name="T58" fmla="*/ 47 w 233"/>
                  <a:gd name="T59" fmla="*/ 215 h 284"/>
                  <a:gd name="T60" fmla="*/ 50 w 233"/>
                  <a:gd name="T61" fmla="*/ 223 h 284"/>
                  <a:gd name="T62" fmla="*/ 56 w 233"/>
                  <a:gd name="T63" fmla="*/ 230 h 284"/>
                  <a:gd name="T64" fmla="*/ 63 w 233"/>
                  <a:gd name="T65" fmla="*/ 236 h 284"/>
                  <a:gd name="T66" fmla="*/ 71 w 233"/>
                  <a:gd name="T67" fmla="*/ 242 h 284"/>
                  <a:gd name="T68" fmla="*/ 79 w 233"/>
                  <a:gd name="T69" fmla="*/ 245 h 284"/>
                  <a:gd name="T70" fmla="*/ 89 w 233"/>
                  <a:gd name="T71" fmla="*/ 248 h 284"/>
                  <a:gd name="T72" fmla="*/ 101 w 233"/>
                  <a:gd name="T73" fmla="*/ 250 h 284"/>
                  <a:gd name="T74" fmla="*/ 113 w 233"/>
                  <a:gd name="T75" fmla="*/ 251 h 284"/>
                  <a:gd name="T76" fmla="*/ 133 w 233"/>
                  <a:gd name="T77" fmla="*/ 248 h 284"/>
                  <a:gd name="T78" fmla="*/ 149 w 233"/>
                  <a:gd name="T79" fmla="*/ 245 h 284"/>
                  <a:gd name="T80" fmla="*/ 163 w 233"/>
                  <a:gd name="T81" fmla="*/ 239 h 284"/>
                  <a:gd name="T82" fmla="*/ 174 w 233"/>
                  <a:gd name="T83" fmla="*/ 232 h 284"/>
                  <a:gd name="T84" fmla="*/ 182 w 233"/>
                  <a:gd name="T85" fmla="*/ 221 h 284"/>
                  <a:gd name="T86" fmla="*/ 188 w 233"/>
                  <a:gd name="T87" fmla="*/ 205 h 284"/>
                  <a:gd name="T88" fmla="*/ 192 w 233"/>
                  <a:gd name="T89" fmla="*/ 185 h 284"/>
                  <a:gd name="T90" fmla="*/ 193 w 233"/>
                  <a:gd name="T91" fmla="*/ 161 h 2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284"/>
                  <a:gd name="T140" fmla="*/ 233 w 233"/>
                  <a:gd name="T141" fmla="*/ 284 h 2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284">
                    <a:moveTo>
                      <a:pt x="193" y="0"/>
                    </a:moveTo>
                    <a:lnTo>
                      <a:pt x="233" y="0"/>
                    </a:lnTo>
                    <a:lnTo>
                      <a:pt x="233" y="161"/>
                    </a:lnTo>
                    <a:lnTo>
                      <a:pt x="232" y="168"/>
                    </a:lnTo>
                    <a:lnTo>
                      <a:pt x="232" y="174"/>
                    </a:lnTo>
                    <a:lnTo>
                      <a:pt x="232" y="180"/>
                    </a:lnTo>
                    <a:lnTo>
                      <a:pt x="231" y="186"/>
                    </a:lnTo>
                    <a:lnTo>
                      <a:pt x="231" y="193"/>
                    </a:lnTo>
                    <a:lnTo>
                      <a:pt x="230" y="199"/>
                    </a:lnTo>
                    <a:lnTo>
                      <a:pt x="229" y="204"/>
                    </a:lnTo>
                    <a:lnTo>
                      <a:pt x="227" y="209"/>
                    </a:lnTo>
                    <a:lnTo>
                      <a:pt x="226" y="214"/>
                    </a:lnTo>
                    <a:lnTo>
                      <a:pt x="225" y="219"/>
                    </a:lnTo>
                    <a:lnTo>
                      <a:pt x="224" y="223"/>
                    </a:lnTo>
                    <a:lnTo>
                      <a:pt x="223" y="228"/>
                    </a:lnTo>
                    <a:lnTo>
                      <a:pt x="221" y="231"/>
                    </a:lnTo>
                    <a:lnTo>
                      <a:pt x="218" y="236"/>
                    </a:lnTo>
                    <a:lnTo>
                      <a:pt x="216" y="239"/>
                    </a:lnTo>
                    <a:lnTo>
                      <a:pt x="214" y="243"/>
                    </a:lnTo>
                    <a:lnTo>
                      <a:pt x="211" y="246"/>
                    </a:lnTo>
                    <a:lnTo>
                      <a:pt x="208" y="250"/>
                    </a:lnTo>
                    <a:lnTo>
                      <a:pt x="204" y="253"/>
                    </a:lnTo>
                    <a:lnTo>
                      <a:pt x="201" y="257"/>
                    </a:lnTo>
                    <a:lnTo>
                      <a:pt x="197" y="259"/>
                    </a:lnTo>
                    <a:lnTo>
                      <a:pt x="194" y="262"/>
                    </a:lnTo>
                    <a:lnTo>
                      <a:pt x="189" y="265"/>
                    </a:lnTo>
                    <a:lnTo>
                      <a:pt x="186" y="268"/>
                    </a:lnTo>
                    <a:lnTo>
                      <a:pt x="181" y="270"/>
                    </a:lnTo>
                    <a:lnTo>
                      <a:pt x="176" y="273"/>
                    </a:lnTo>
                    <a:lnTo>
                      <a:pt x="171" y="275"/>
                    </a:lnTo>
                    <a:lnTo>
                      <a:pt x="166" y="276"/>
                    </a:lnTo>
                    <a:lnTo>
                      <a:pt x="161" y="278"/>
                    </a:lnTo>
                    <a:lnTo>
                      <a:pt x="155" y="280"/>
                    </a:lnTo>
                    <a:lnTo>
                      <a:pt x="149" y="281"/>
                    </a:lnTo>
                    <a:lnTo>
                      <a:pt x="143" y="282"/>
                    </a:lnTo>
                    <a:lnTo>
                      <a:pt x="136" y="283"/>
                    </a:lnTo>
                    <a:lnTo>
                      <a:pt x="129" y="283"/>
                    </a:lnTo>
                    <a:lnTo>
                      <a:pt x="124" y="283"/>
                    </a:lnTo>
                    <a:lnTo>
                      <a:pt x="117" y="284"/>
                    </a:lnTo>
                    <a:lnTo>
                      <a:pt x="110" y="283"/>
                    </a:lnTo>
                    <a:lnTo>
                      <a:pt x="103" y="283"/>
                    </a:lnTo>
                    <a:lnTo>
                      <a:pt x="96" y="283"/>
                    </a:lnTo>
                    <a:lnTo>
                      <a:pt x="90" y="282"/>
                    </a:lnTo>
                    <a:lnTo>
                      <a:pt x="85" y="281"/>
                    </a:lnTo>
                    <a:lnTo>
                      <a:pt x="79" y="280"/>
                    </a:lnTo>
                    <a:lnTo>
                      <a:pt x="73" y="278"/>
                    </a:lnTo>
                    <a:lnTo>
                      <a:pt x="67" y="277"/>
                    </a:lnTo>
                    <a:lnTo>
                      <a:pt x="63" y="276"/>
                    </a:lnTo>
                    <a:lnTo>
                      <a:pt x="58" y="274"/>
                    </a:lnTo>
                    <a:lnTo>
                      <a:pt x="52" y="271"/>
                    </a:lnTo>
                    <a:lnTo>
                      <a:pt x="49" y="270"/>
                    </a:lnTo>
                    <a:lnTo>
                      <a:pt x="44" y="267"/>
                    </a:lnTo>
                    <a:lnTo>
                      <a:pt x="40" y="265"/>
                    </a:lnTo>
                    <a:lnTo>
                      <a:pt x="36" y="262"/>
                    </a:lnTo>
                    <a:lnTo>
                      <a:pt x="33" y="259"/>
                    </a:lnTo>
                    <a:lnTo>
                      <a:pt x="29" y="257"/>
                    </a:lnTo>
                    <a:lnTo>
                      <a:pt x="26" y="253"/>
                    </a:lnTo>
                    <a:lnTo>
                      <a:pt x="22" y="250"/>
                    </a:lnTo>
                    <a:lnTo>
                      <a:pt x="20" y="246"/>
                    </a:lnTo>
                    <a:lnTo>
                      <a:pt x="18" y="243"/>
                    </a:lnTo>
                    <a:lnTo>
                      <a:pt x="15" y="239"/>
                    </a:lnTo>
                    <a:lnTo>
                      <a:pt x="13" y="235"/>
                    </a:lnTo>
                    <a:lnTo>
                      <a:pt x="12" y="231"/>
                    </a:lnTo>
                    <a:lnTo>
                      <a:pt x="10" y="227"/>
                    </a:lnTo>
                    <a:lnTo>
                      <a:pt x="7" y="222"/>
                    </a:lnTo>
                    <a:lnTo>
                      <a:pt x="6" y="216"/>
                    </a:lnTo>
                    <a:lnTo>
                      <a:pt x="5" y="212"/>
                    </a:lnTo>
                    <a:lnTo>
                      <a:pt x="4" y="206"/>
                    </a:lnTo>
                    <a:lnTo>
                      <a:pt x="3" y="200"/>
                    </a:lnTo>
                    <a:lnTo>
                      <a:pt x="2" y="194"/>
                    </a:lnTo>
                    <a:lnTo>
                      <a:pt x="2" y="189"/>
                    </a:lnTo>
                    <a:lnTo>
                      <a:pt x="0" y="182"/>
                    </a:lnTo>
                    <a:lnTo>
                      <a:pt x="0" y="175"/>
                    </a:lnTo>
                    <a:lnTo>
                      <a:pt x="0" y="168"/>
                    </a:lnTo>
                    <a:lnTo>
                      <a:pt x="0" y="161"/>
                    </a:lnTo>
                    <a:lnTo>
                      <a:pt x="0" y="0"/>
                    </a:lnTo>
                    <a:lnTo>
                      <a:pt x="40" y="0"/>
                    </a:lnTo>
                    <a:lnTo>
                      <a:pt x="40" y="161"/>
                    </a:lnTo>
                    <a:lnTo>
                      <a:pt x="40" y="167"/>
                    </a:lnTo>
                    <a:lnTo>
                      <a:pt x="40" y="172"/>
                    </a:lnTo>
                    <a:lnTo>
                      <a:pt x="40" y="177"/>
                    </a:lnTo>
                    <a:lnTo>
                      <a:pt x="40" y="183"/>
                    </a:lnTo>
                    <a:lnTo>
                      <a:pt x="41" y="187"/>
                    </a:lnTo>
                    <a:lnTo>
                      <a:pt x="41" y="192"/>
                    </a:lnTo>
                    <a:lnTo>
                      <a:pt x="42" y="197"/>
                    </a:lnTo>
                    <a:lnTo>
                      <a:pt x="42" y="201"/>
                    </a:lnTo>
                    <a:lnTo>
                      <a:pt x="43" y="205"/>
                    </a:lnTo>
                    <a:lnTo>
                      <a:pt x="44" y="208"/>
                    </a:lnTo>
                    <a:lnTo>
                      <a:pt x="45" y="212"/>
                    </a:lnTo>
                    <a:lnTo>
                      <a:pt x="47" y="215"/>
                    </a:lnTo>
                    <a:lnTo>
                      <a:pt x="48" y="217"/>
                    </a:lnTo>
                    <a:lnTo>
                      <a:pt x="49" y="220"/>
                    </a:lnTo>
                    <a:lnTo>
                      <a:pt x="50" y="223"/>
                    </a:lnTo>
                    <a:lnTo>
                      <a:pt x="52" y="225"/>
                    </a:lnTo>
                    <a:lnTo>
                      <a:pt x="53" y="228"/>
                    </a:lnTo>
                    <a:lnTo>
                      <a:pt x="56" y="230"/>
                    </a:lnTo>
                    <a:lnTo>
                      <a:pt x="58" y="232"/>
                    </a:lnTo>
                    <a:lnTo>
                      <a:pt x="60" y="233"/>
                    </a:lnTo>
                    <a:lnTo>
                      <a:pt x="63" y="236"/>
                    </a:lnTo>
                    <a:lnTo>
                      <a:pt x="65" y="238"/>
                    </a:lnTo>
                    <a:lnTo>
                      <a:pt x="67" y="239"/>
                    </a:lnTo>
                    <a:lnTo>
                      <a:pt x="71" y="242"/>
                    </a:lnTo>
                    <a:lnTo>
                      <a:pt x="73" y="243"/>
                    </a:lnTo>
                    <a:lnTo>
                      <a:pt x="76" y="244"/>
                    </a:lnTo>
                    <a:lnTo>
                      <a:pt x="79" y="245"/>
                    </a:lnTo>
                    <a:lnTo>
                      <a:pt x="82" y="246"/>
                    </a:lnTo>
                    <a:lnTo>
                      <a:pt x="86" y="247"/>
                    </a:lnTo>
                    <a:lnTo>
                      <a:pt x="89" y="248"/>
                    </a:lnTo>
                    <a:lnTo>
                      <a:pt x="93" y="248"/>
                    </a:lnTo>
                    <a:lnTo>
                      <a:pt x="97" y="250"/>
                    </a:lnTo>
                    <a:lnTo>
                      <a:pt x="101" y="250"/>
                    </a:lnTo>
                    <a:lnTo>
                      <a:pt x="104" y="250"/>
                    </a:lnTo>
                    <a:lnTo>
                      <a:pt x="109" y="250"/>
                    </a:lnTo>
                    <a:lnTo>
                      <a:pt x="113" y="251"/>
                    </a:lnTo>
                    <a:lnTo>
                      <a:pt x="120" y="250"/>
                    </a:lnTo>
                    <a:lnTo>
                      <a:pt x="126" y="250"/>
                    </a:lnTo>
                    <a:lnTo>
                      <a:pt x="133" y="248"/>
                    </a:lnTo>
                    <a:lnTo>
                      <a:pt x="139" y="248"/>
                    </a:lnTo>
                    <a:lnTo>
                      <a:pt x="144" y="247"/>
                    </a:lnTo>
                    <a:lnTo>
                      <a:pt x="149" y="245"/>
                    </a:lnTo>
                    <a:lnTo>
                      <a:pt x="155" y="244"/>
                    </a:lnTo>
                    <a:lnTo>
                      <a:pt x="159" y="242"/>
                    </a:lnTo>
                    <a:lnTo>
                      <a:pt x="163" y="239"/>
                    </a:lnTo>
                    <a:lnTo>
                      <a:pt x="168" y="237"/>
                    </a:lnTo>
                    <a:lnTo>
                      <a:pt x="171" y="235"/>
                    </a:lnTo>
                    <a:lnTo>
                      <a:pt x="174" y="232"/>
                    </a:lnTo>
                    <a:lnTo>
                      <a:pt x="177" y="229"/>
                    </a:lnTo>
                    <a:lnTo>
                      <a:pt x="179" y="224"/>
                    </a:lnTo>
                    <a:lnTo>
                      <a:pt x="182" y="221"/>
                    </a:lnTo>
                    <a:lnTo>
                      <a:pt x="184" y="215"/>
                    </a:lnTo>
                    <a:lnTo>
                      <a:pt x="186" y="210"/>
                    </a:lnTo>
                    <a:lnTo>
                      <a:pt x="188" y="205"/>
                    </a:lnTo>
                    <a:lnTo>
                      <a:pt x="189" y="199"/>
                    </a:lnTo>
                    <a:lnTo>
                      <a:pt x="191" y="192"/>
                    </a:lnTo>
                    <a:lnTo>
                      <a:pt x="192" y="185"/>
                    </a:lnTo>
                    <a:lnTo>
                      <a:pt x="192" y="177"/>
                    </a:lnTo>
                    <a:lnTo>
                      <a:pt x="192" y="169"/>
                    </a:lnTo>
                    <a:lnTo>
                      <a:pt x="193" y="161"/>
                    </a:lnTo>
                    <a:lnTo>
                      <a:pt x="1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0" name="Freeform 2269"/>
              <p:cNvSpPr>
                <a:spLocks/>
              </p:cNvSpPr>
              <p:nvPr/>
            </p:nvSpPr>
            <p:spPr bwMode="auto">
              <a:xfrm>
                <a:off x="3795" y="2662"/>
                <a:ext cx="117" cy="143"/>
              </a:xfrm>
              <a:custGeom>
                <a:avLst/>
                <a:gdLst>
                  <a:gd name="T0" fmla="*/ 233 w 233"/>
                  <a:gd name="T1" fmla="*/ 161 h 284"/>
                  <a:gd name="T2" fmla="*/ 232 w 233"/>
                  <a:gd name="T3" fmla="*/ 180 h 284"/>
                  <a:gd name="T4" fmla="*/ 230 w 233"/>
                  <a:gd name="T5" fmla="*/ 199 h 284"/>
                  <a:gd name="T6" fmla="*/ 226 w 233"/>
                  <a:gd name="T7" fmla="*/ 214 h 284"/>
                  <a:gd name="T8" fmla="*/ 223 w 233"/>
                  <a:gd name="T9" fmla="*/ 228 h 284"/>
                  <a:gd name="T10" fmla="*/ 216 w 233"/>
                  <a:gd name="T11" fmla="*/ 239 h 284"/>
                  <a:gd name="T12" fmla="*/ 208 w 233"/>
                  <a:gd name="T13" fmla="*/ 250 h 284"/>
                  <a:gd name="T14" fmla="*/ 197 w 233"/>
                  <a:gd name="T15" fmla="*/ 259 h 284"/>
                  <a:gd name="T16" fmla="*/ 186 w 233"/>
                  <a:gd name="T17" fmla="*/ 268 h 284"/>
                  <a:gd name="T18" fmla="*/ 171 w 233"/>
                  <a:gd name="T19" fmla="*/ 275 h 284"/>
                  <a:gd name="T20" fmla="*/ 155 w 233"/>
                  <a:gd name="T21" fmla="*/ 280 h 284"/>
                  <a:gd name="T22" fmla="*/ 136 w 233"/>
                  <a:gd name="T23" fmla="*/ 283 h 284"/>
                  <a:gd name="T24" fmla="*/ 117 w 233"/>
                  <a:gd name="T25" fmla="*/ 284 h 284"/>
                  <a:gd name="T26" fmla="*/ 96 w 233"/>
                  <a:gd name="T27" fmla="*/ 283 h 284"/>
                  <a:gd name="T28" fmla="*/ 79 w 233"/>
                  <a:gd name="T29" fmla="*/ 280 h 284"/>
                  <a:gd name="T30" fmla="*/ 63 w 233"/>
                  <a:gd name="T31" fmla="*/ 276 h 284"/>
                  <a:gd name="T32" fmla="*/ 49 w 233"/>
                  <a:gd name="T33" fmla="*/ 270 h 284"/>
                  <a:gd name="T34" fmla="*/ 36 w 233"/>
                  <a:gd name="T35" fmla="*/ 262 h 284"/>
                  <a:gd name="T36" fmla="*/ 26 w 233"/>
                  <a:gd name="T37" fmla="*/ 253 h 284"/>
                  <a:gd name="T38" fmla="*/ 18 w 233"/>
                  <a:gd name="T39" fmla="*/ 243 h 284"/>
                  <a:gd name="T40" fmla="*/ 12 w 233"/>
                  <a:gd name="T41" fmla="*/ 231 h 284"/>
                  <a:gd name="T42" fmla="*/ 6 w 233"/>
                  <a:gd name="T43" fmla="*/ 216 h 284"/>
                  <a:gd name="T44" fmla="*/ 3 w 233"/>
                  <a:gd name="T45" fmla="*/ 200 h 284"/>
                  <a:gd name="T46" fmla="*/ 0 w 233"/>
                  <a:gd name="T47" fmla="*/ 182 h 284"/>
                  <a:gd name="T48" fmla="*/ 0 w 233"/>
                  <a:gd name="T49" fmla="*/ 161 h 284"/>
                  <a:gd name="T50" fmla="*/ 40 w 233"/>
                  <a:gd name="T51" fmla="*/ 161 h 284"/>
                  <a:gd name="T52" fmla="*/ 40 w 233"/>
                  <a:gd name="T53" fmla="*/ 177 h 284"/>
                  <a:gd name="T54" fmla="*/ 41 w 233"/>
                  <a:gd name="T55" fmla="*/ 192 h 284"/>
                  <a:gd name="T56" fmla="*/ 43 w 233"/>
                  <a:gd name="T57" fmla="*/ 205 h 284"/>
                  <a:gd name="T58" fmla="*/ 47 w 233"/>
                  <a:gd name="T59" fmla="*/ 215 h 284"/>
                  <a:gd name="T60" fmla="*/ 50 w 233"/>
                  <a:gd name="T61" fmla="*/ 223 h 284"/>
                  <a:gd name="T62" fmla="*/ 56 w 233"/>
                  <a:gd name="T63" fmla="*/ 230 h 284"/>
                  <a:gd name="T64" fmla="*/ 63 w 233"/>
                  <a:gd name="T65" fmla="*/ 236 h 284"/>
                  <a:gd name="T66" fmla="*/ 71 w 233"/>
                  <a:gd name="T67" fmla="*/ 242 h 284"/>
                  <a:gd name="T68" fmla="*/ 79 w 233"/>
                  <a:gd name="T69" fmla="*/ 245 h 284"/>
                  <a:gd name="T70" fmla="*/ 89 w 233"/>
                  <a:gd name="T71" fmla="*/ 248 h 284"/>
                  <a:gd name="T72" fmla="*/ 101 w 233"/>
                  <a:gd name="T73" fmla="*/ 250 h 284"/>
                  <a:gd name="T74" fmla="*/ 113 w 233"/>
                  <a:gd name="T75" fmla="*/ 251 h 284"/>
                  <a:gd name="T76" fmla="*/ 133 w 233"/>
                  <a:gd name="T77" fmla="*/ 248 h 284"/>
                  <a:gd name="T78" fmla="*/ 149 w 233"/>
                  <a:gd name="T79" fmla="*/ 245 h 284"/>
                  <a:gd name="T80" fmla="*/ 163 w 233"/>
                  <a:gd name="T81" fmla="*/ 239 h 284"/>
                  <a:gd name="T82" fmla="*/ 174 w 233"/>
                  <a:gd name="T83" fmla="*/ 232 h 284"/>
                  <a:gd name="T84" fmla="*/ 182 w 233"/>
                  <a:gd name="T85" fmla="*/ 221 h 284"/>
                  <a:gd name="T86" fmla="*/ 188 w 233"/>
                  <a:gd name="T87" fmla="*/ 205 h 284"/>
                  <a:gd name="T88" fmla="*/ 192 w 233"/>
                  <a:gd name="T89" fmla="*/ 185 h 284"/>
                  <a:gd name="T90" fmla="*/ 193 w 233"/>
                  <a:gd name="T91" fmla="*/ 161 h 2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284"/>
                  <a:gd name="T140" fmla="*/ 233 w 233"/>
                  <a:gd name="T141" fmla="*/ 284 h 2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284">
                    <a:moveTo>
                      <a:pt x="193" y="0"/>
                    </a:moveTo>
                    <a:lnTo>
                      <a:pt x="233" y="0"/>
                    </a:lnTo>
                    <a:lnTo>
                      <a:pt x="233" y="161"/>
                    </a:lnTo>
                    <a:lnTo>
                      <a:pt x="232" y="168"/>
                    </a:lnTo>
                    <a:lnTo>
                      <a:pt x="232" y="174"/>
                    </a:lnTo>
                    <a:lnTo>
                      <a:pt x="232" y="180"/>
                    </a:lnTo>
                    <a:lnTo>
                      <a:pt x="231" y="186"/>
                    </a:lnTo>
                    <a:lnTo>
                      <a:pt x="231" y="193"/>
                    </a:lnTo>
                    <a:lnTo>
                      <a:pt x="230" y="199"/>
                    </a:lnTo>
                    <a:lnTo>
                      <a:pt x="229" y="204"/>
                    </a:lnTo>
                    <a:lnTo>
                      <a:pt x="227" y="209"/>
                    </a:lnTo>
                    <a:lnTo>
                      <a:pt x="226" y="214"/>
                    </a:lnTo>
                    <a:lnTo>
                      <a:pt x="225" y="219"/>
                    </a:lnTo>
                    <a:lnTo>
                      <a:pt x="224" y="223"/>
                    </a:lnTo>
                    <a:lnTo>
                      <a:pt x="223" y="228"/>
                    </a:lnTo>
                    <a:lnTo>
                      <a:pt x="221" y="231"/>
                    </a:lnTo>
                    <a:lnTo>
                      <a:pt x="218" y="236"/>
                    </a:lnTo>
                    <a:lnTo>
                      <a:pt x="216" y="239"/>
                    </a:lnTo>
                    <a:lnTo>
                      <a:pt x="214" y="243"/>
                    </a:lnTo>
                    <a:lnTo>
                      <a:pt x="211" y="246"/>
                    </a:lnTo>
                    <a:lnTo>
                      <a:pt x="208" y="250"/>
                    </a:lnTo>
                    <a:lnTo>
                      <a:pt x="204" y="253"/>
                    </a:lnTo>
                    <a:lnTo>
                      <a:pt x="201" y="257"/>
                    </a:lnTo>
                    <a:lnTo>
                      <a:pt x="197" y="259"/>
                    </a:lnTo>
                    <a:lnTo>
                      <a:pt x="194" y="262"/>
                    </a:lnTo>
                    <a:lnTo>
                      <a:pt x="189" y="265"/>
                    </a:lnTo>
                    <a:lnTo>
                      <a:pt x="186" y="268"/>
                    </a:lnTo>
                    <a:lnTo>
                      <a:pt x="181" y="270"/>
                    </a:lnTo>
                    <a:lnTo>
                      <a:pt x="176" y="273"/>
                    </a:lnTo>
                    <a:lnTo>
                      <a:pt x="171" y="275"/>
                    </a:lnTo>
                    <a:lnTo>
                      <a:pt x="166" y="276"/>
                    </a:lnTo>
                    <a:lnTo>
                      <a:pt x="161" y="278"/>
                    </a:lnTo>
                    <a:lnTo>
                      <a:pt x="155" y="280"/>
                    </a:lnTo>
                    <a:lnTo>
                      <a:pt x="149" y="281"/>
                    </a:lnTo>
                    <a:lnTo>
                      <a:pt x="143" y="282"/>
                    </a:lnTo>
                    <a:lnTo>
                      <a:pt x="136" y="283"/>
                    </a:lnTo>
                    <a:lnTo>
                      <a:pt x="129" y="283"/>
                    </a:lnTo>
                    <a:lnTo>
                      <a:pt x="124" y="283"/>
                    </a:lnTo>
                    <a:lnTo>
                      <a:pt x="117" y="284"/>
                    </a:lnTo>
                    <a:lnTo>
                      <a:pt x="110" y="283"/>
                    </a:lnTo>
                    <a:lnTo>
                      <a:pt x="103" y="283"/>
                    </a:lnTo>
                    <a:lnTo>
                      <a:pt x="96" y="283"/>
                    </a:lnTo>
                    <a:lnTo>
                      <a:pt x="90" y="282"/>
                    </a:lnTo>
                    <a:lnTo>
                      <a:pt x="85" y="281"/>
                    </a:lnTo>
                    <a:lnTo>
                      <a:pt x="79" y="280"/>
                    </a:lnTo>
                    <a:lnTo>
                      <a:pt x="73" y="278"/>
                    </a:lnTo>
                    <a:lnTo>
                      <a:pt x="67" y="277"/>
                    </a:lnTo>
                    <a:lnTo>
                      <a:pt x="63" y="276"/>
                    </a:lnTo>
                    <a:lnTo>
                      <a:pt x="58" y="274"/>
                    </a:lnTo>
                    <a:lnTo>
                      <a:pt x="52" y="271"/>
                    </a:lnTo>
                    <a:lnTo>
                      <a:pt x="49" y="270"/>
                    </a:lnTo>
                    <a:lnTo>
                      <a:pt x="44" y="267"/>
                    </a:lnTo>
                    <a:lnTo>
                      <a:pt x="40" y="265"/>
                    </a:lnTo>
                    <a:lnTo>
                      <a:pt x="36" y="262"/>
                    </a:lnTo>
                    <a:lnTo>
                      <a:pt x="33" y="259"/>
                    </a:lnTo>
                    <a:lnTo>
                      <a:pt x="29" y="257"/>
                    </a:lnTo>
                    <a:lnTo>
                      <a:pt x="26" y="253"/>
                    </a:lnTo>
                    <a:lnTo>
                      <a:pt x="22" y="250"/>
                    </a:lnTo>
                    <a:lnTo>
                      <a:pt x="20" y="246"/>
                    </a:lnTo>
                    <a:lnTo>
                      <a:pt x="18" y="243"/>
                    </a:lnTo>
                    <a:lnTo>
                      <a:pt x="15" y="239"/>
                    </a:lnTo>
                    <a:lnTo>
                      <a:pt x="13" y="235"/>
                    </a:lnTo>
                    <a:lnTo>
                      <a:pt x="12" y="231"/>
                    </a:lnTo>
                    <a:lnTo>
                      <a:pt x="10" y="227"/>
                    </a:lnTo>
                    <a:lnTo>
                      <a:pt x="7" y="222"/>
                    </a:lnTo>
                    <a:lnTo>
                      <a:pt x="6" y="216"/>
                    </a:lnTo>
                    <a:lnTo>
                      <a:pt x="5" y="212"/>
                    </a:lnTo>
                    <a:lnTo>
                      <a:pt x="4" y="206"/>
                    </a:lnTo>
                    <a:lnTo>
                      <a:pt x="3" y="200"/>
                    </a:lnTo>
                    <a:lnTo>
                      <a:pt x="2" y="194"/>
                    </a:lnTo>
                    <a:lnTo>
                      <a:pt x="2" y="189"/>
                    </a:lnTo>
                    <a:lnTo>
                      <a:pt x="0" y="182"/>
                    </a:lnTo>
                    <a:lnTo>
                      <a:pt x="0" y="175"/>
                    </a:lnTo>
                    <a:lnTo>
                      <a:pt x="0" y="168"/>
                    </a:lnTo>
                    <a:lnTo>
                      <a:pt x="0" y="161"/>
                    </a:lnTo>
                    <a:lnTo>
                      <a:pt x="0" y="0"/>
                    </a:lnTo>
                    <a:lnTo>
                      <a:pt x="40" y="0"/>
                    </a:lnTo>
                    <a:lnTo>
                      <a:pt x="40" y="161"/>
                    </a:lnTo>
                    <a:lnTo>
                      <a:pt x="40" y="167"/>
                    </a:lnTo>
                    <a:lnTo>
                      <a:pt x="40" y="172"/>
                    </a:lnTo>
                    <a:lnTo>
                      <a:pt x="40" y="177"/>
                    </a:lnTo>
                    <a:lnTo>
                      <a:pt x="40" y="183"/>
                    </a:lnTo>
                    <a:lnTo>
                      <a:pt x="41" y="187"/>
                    </a:lnTo>
                    <a:lnTo>
                      <a:pt x="41" y="192"/>
                    </a:lnTo>
                    <a:lnTo>
                      <a:pt x="42" y="197"/>
                    </a:lnTo>
                    <a:lnTo>
                      <a:pt x="42" y="201"/>
                    </a:lnTo>
                    <a:lnTo>
                      <a:pt x="43" y="205"/>
                    </a:lnTo>
                    <a:lnTo>
                      <a:pt x="44" y="208"/>
                    </a:lnTo>
                    <a:lnTo>
                      <a:pt x="45" y="212"/>
                    </a:lnTo>
                    <a:lnTo>
                      <a:pt x="47" y="215"/>
                    </a:lnTo>
                    <a:lnTo>
                      <a:pt x="48" y="217"/>
                    </a:lnTo>
                    <a:lnTo>
                      <a:pt x="49" y="220"/>
                    </a:lnTo>
                    <a:lnTo>
                      <a:pt x="50" y="223"/>
                    </a:lnTo>
                    <a:lnTo>
                      <a:pt x="52" y="225"/>
                    </a:lnTo>
                    <a:lnTo>
                      <a:pt x="53" y="228"/>
                    </a:lnTo>
                    <a:lnTo>
                      <a:pt x="56" y="230"/>
                    </a:lnTo>
                    <a:lnTo>
                      <a:pt x="58" y="232"/>
                    </a:lnTo>
                    <a:lnTo>
                      <a:pt x="60" y="233"/>
                    </a:lnTo>
                    <a:lnTo>
                      <a:pt x="63" y="236"/>
                    </a:lnTo>
                    <a:lnTo>
                      <a:pt x="65" y="238"/>
                    </a:lnTo>
                    <a:lnTo>
                      <a:pt x="67" y="239"/>
                    </a:lnTo>
                    <a:lnTo>
                      <a:pt x="71" y="242"/>
                    </a:lnTo>
                    <a:lnTo>
                      <a:pt x="73" y="243"/>
                    </a:lnTo>
                    <a:lnTo>
                      <a:pt x="76" y="244"/>
                    </a:lnTo>
                    <a:lnTo>
                      <a:pt x="79" y="245"/>
                    </a:lnTo>
                    <a:lnTo>
                      <a:pt x="82" y="246"/>
                    </a:lnTo>
                    <a:lnTo>
                      <a:pt x="86" y="247"/>
                    </a:lnTo>
                    <a:lnTo>
                      <a:pt x="89" y="248"/>
                    </a:lnTo>
                    <a:lnTo>
                      <a:pt x="93" y="248"/>
                    </a:lnTo>
                    <a:lnTo>
                      <a:pt x="97" y="250"/>
                    </a:lnTo>
                    <a:lnTo>
                      <a:pt x="101" y="250"/>
                    </a:lnTo>
                    <a:lnTo>
                      <a:pt x="104" y="250"/>
                    </a:lnTo>
                    <a:lnTo>
                      <a:pt x="109" y="250"/>
                    </a:lnTo>
                    <a:lnTo>
                      <a:pt x="113" y="251"/>
                    </a:lnTo>
                    <a:lnTo>
                      <a:pt x="120" y="250"/>
                    </a:lnTo>
                    <a:lnTo>
                      <a:pt x="126" y="250"/>
                    </a:lnTo>
                    <a:lnTo>
                      <a:pt x="133" y="248"/>
                    </a:lnTo>
                    <a:lnTo>
                      <a:pt x="139" y="248"/>
                    </a:lnTo>
                    <a:lnTo>
                      <a:pt x="144" y="247"/>
                    </a:lnTo>
                    <a:lnTo>
                      <a:pt x="149" y="245"/>
                    </a:lnTo>
                    <a:lnTo>
                      <a:pt x="155" y="244"/>
                    </a:lnTo>
                    <a:lnTo>
                      <a:pt x="159" y="242"/>
                    </a:lnTo>
                    <a:lnTo>
                      <a:pt x="163" y="239"/>
                    </a:lnTo>
                    <a:lnTo>
                      <a:pt x="168" y="237"/>
                    </a:lnTo>
                    <a:lnTo>
                      <a:pt x="171" y="235"/>
                    </a:lnTo>
                    <a:lnTo>
                      <a:pt x="174" y="232"/>
                    </a:lnTo>
                    <a:lnTo>
                      <a:pt x="177" y="229"/>
                    </a:lnTo>
                    <a:lnTo>
                      <a:pt x="179" y="224"/>
                    </a:lnTo>
                    <a:lnTo>
                      <a:pt x="182" y="221"/>
                    </a:lnTo>
                    <a:lnTo>
                      <a:pt x="184" y="215"/>
                    </a:lnTo>
                    <a:lnTo>
                      <a:pt x="186" y="210"/>
                    </a:lnTo>
                    <a:lnTo>
                      <a:pt x="188" y="205"/>
                    </a:lnTo>
                    <a:lnTo>
                      <a:pt x="189" y="199"/>
                    </a:lnTo>
                    <a:lnTo>
                      <a:pt x="191" y="192"/>
                    </a:lnTo>
                    <a:lnTo>
                      <a:pt x="192" y="185"/>
                    </a:lnTo>
                    <a:lnTo>
                      <a:pt x="192" y="177"/>
                    </a:lnTo>
                    <a:lnTo>
                      <a:pt x="192" y="169"/>
                    </a:lnTo>
                    <a:lnTo>
                      <a:pt x="193" y="161"/>
                    </a:lnTo>
                    <a:lnTo>
                      <a:pt x="193" y="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781" name="Freeform 2270"/>
              <p:cNvSpPr>
                <a:spLocks/>
              </p:cNvSpPr>
              <p:nvPr/>
            </p:nvSpPr>
            <p:spPr bwMode="auto">
              <a:xfrm>
                <a:off x="3891" y="2661"/>
                <a:ext cx="21" cy="118"/>
              </a:xfrm>
              <a:custGeom>
                <a:avLst/>
                <a:gdLst>
                  <a:gd name="T0" fmla="*/ 0 w 41"/>
                  <a:gd name="T1" fmla="*/ 0 h 235"/>
                  <a:gd name="T2" fmla="*/ 0 w 41"/>
                  <a:gd name="T3" fmla="*/ 5 h 235"/>
                  <a:gd name="T4" fmla="*/ 39 w 41"/>
                  <a:gd name="T5" fmla="*/ 4 h 235"/>
                  <a:gd name="T6" fmla="*/ 39 w 41"/>
                  <a:gd name="T7" fmla="*/ 164 h 235"/>
                  <a:gd name="T8" fmla="*/ 38 w 41"/>
                  <a:gd name="T9" fmla="*/ 171 h 235"/>
                  <a:gd name="T10" fmla="*/ 38 w 41"/>
                  <a:gd name="T11" fmla="*/ 183 h 235"/>
                  <a:gd name="T12" fmla="*/ 37 w 41"/>
                  <a:gd name="T13" fmla="*/ 189 h 235"/>
                  <a:gd name="T14" fmla="*/ 37 w 41"/>
                  <a:gd name="T15" fmla="*/ 196 h 235"/>
                  <a:gd name="T16" fmla="*/ 36 w 41"/>
                  <a:gd name="T17" fmla="*/ 202 h 235"/>
                  <a:gd name="T18" fmla="*/ 34 w 41"/>
                  <a:gd name="T19" fmla="*/ 207 h 235"/>
                  <a:gd name="T20" fmla="*/ 33 w 41"/>
                  <a:gd name="T21" fmla="*/ 212 h 235"/>
                  <a:gd name="T22" fmla="*/ 29 w 41"/>
                  <a:gd name="T23" fmla="*/ 230 h 235"/>
                  <a:gd name="T24" fmla="*/ 26 w 41"/>
                  <a:gd name="T25" fmla="*/ 233 h 235"/>
                  <a:gd name="T26" fmla="*/ 28 w 41"/>
                  <a:gd name="T27" fmla="*/ 234 h 235"/>
                  <a:gd name="T28" fmla="*/ 29 w 41"/>
                  <a:gd name="T29" fmla="*/ 235 h 235"/>
                  <a:gd name="T30" fmla="*/ 31 w 41"/>
                  <a:gd name="T31" fmla="*/ 232 h 235"/>
                  <a:gd name="T32" fmla="*/ 36 w 41"/>
                  <a:gd name="T33" fmla="*/ 212 h 235"/>
                  <a:gd name="T34" fmla="*/ 37 w 41"/>
                  <a:gd name="T35" fmla="*/ 207 h 235"/>
                  <a:gd name="T36" fmla="*/ 38 w 41"/>
                  <a:gd name="T37" fmla="*/ 202 h 235"/>
                  <a:gd name="T38" fmla="*/ 39 w 41"/>
                  <a:gd name="T39" fmla="*/ 196 h 235"/>
                  <a:gd name="T40" fmla="*/ 39 w 41"/>
                  <a:gd name="T41" fmla="*/ 189 h 235"/>
                  <a:gd name="T42" fmla="*/ 40 w 41"/>
                  <a:gd name="T43" fmla="*/ 183 h 235"/>
                  <a:gd name="T44" fmla="*/ 40 w 41"/>
                  <a:gd name="T45" fmla="*/ 171 h 235"/>
                  <a:gd name="T46" fmla="*/ 41 w 41"/>
                  <a:gd name="T47" fmla="*/ 164 h 235"/>
                  <a:gd name="T48" fmla="*/ 40 w 41"/>
                  <a:gd name="T49" fmla="*/ 1 h 235"/>
                  <a:gd name="T50" fmla="*/ 0 w 41"/>
                  <a:gd name="T51" fmla="*/ 0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1"/>
                  <a:gd name="T79" fmla="*/ 0 h 235"/>
                  <a:gd name="T80" fmla="*/ 41 w 41"/>
                  <a:gd name="T81" fmla="*/ 235 h 2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1" h="235">
                    <a:moveTo>
                      <a:pt x="0" y="0"/>
                    </a:moveTo>
                    <a:lnTo>
                      <a:pt x="0" y="5"/>
                    </a:lnTo>
                    <a:lnTo>
                      <a:pt x="39" y="4"/>
                    </a:lnTo>
                    <a:lnTo>
                      <a:pt x="39" y="164"/>
                    </a:lnTo>
                    <a:lnTo>
                      <a:pt x="38" y="171"/>
                    </a:lnTo>
                    <a:lnTo>
                      <a:pt x="38" y="183"/>
                    </a:lnTo>
                    <a:lnTo>
                      <a:pt x="37" y="189"/>
                    </a:lnTo>
                    <a:lnTo>
                      <a:pt x="37" y="196"/>
                    </a:lnTo>
                    <a:lnTo>
                      <a:pt x="36" y="202"/>
                    </a:lnTo>
                    <a:lnTo>
                      <a:pt x="34" y="207"/>
                    </a:lnTo>
                    <a:lnTo>
                      <a:pt x="33" y="212"/>
                    </a:lnTo>
                    <a:lnTo>
                      <a:pt x="29" y="230"/>
                    </a:lnTo>
                    <a:lnTo>
                      <a:pt x="26" y="233"/>
                    </a:lnTo>
                    <a:lnTo>
                      <a:pt x="28" y="234"/>
                    </a:lnTo>
                    <a:lnTo>
                      <a:pt x="29" y="235"/>
                    </a:lnTo>
                    <a:lnTo>
                      <a:pt x="31" y="232"/>
                    </a:lnTo>
                    <a:lnTo>
                      <a:pt x="36" y="212"/>
                    </a:lnTo>
                    <a:lnTo>
                      <a:pt x="37" y="207"/>
                    </a:lnTo>
                    <a:lnTo>
                      <a:pt x="38" y="202"/>
                    </a:lnTo>
                    <a:lnTo>
                      <a:pt x="39" y="196"/>
                    </a:lnTo>
                    <a:lnTo>
                      <a:pt x="39" y="189"/>
                    </a:lnTo>
                    <a:lnTo>
                      <a:pt x="40" y="183"/>
                    </a:lnTo>
                    <a:lnTo>
                      <a:pt x="40" y="171"/>
                    </a:lnTo>
                    <a:lnTo>
                      <a:pt x="41" y="164"/>
                    </a:lnTo>
                    <a:lnTo>
                      <a:pt x="4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2" name="Freeform 2271"/>
              <p:cNvSpPr>
                <a:spLocks/>
              </p:cNvSpPr>
              <p:nvPr/>
            </p:nvSpPr>
            <p:spPr bwMode="auto">
              <a:xfrm>
                <a:off x="3904" y="2776"/>
                <a:ext cx="2" cy="4"/>
              </a:xfrm>
              <a:custGeom>
                <a:avLst/>
                <a:gdLst>
                  <a:gd name="T0" fmla="*/ 2 w 5"/>
                  <a:gd name="T1" fmla="*/ 3 h 9"/>
                  <a:gd name="T2" fmla="*/ 5 w 5"/>
                  <a:gd name="T3" fmla="*/ 0 h 9"/>
                  <a:gd name="T4" fmla="*/ 0 w 5"/>
                  <a:gd name="T5" fmla="*/ 9 h 9"/>
                  <a:gd name="T6" fmla="*/ 1 w 5"/>
                  <a:gd name="T7" fmla="*/ 9 h 9"/>
                  <a:gd name="T8" fmla="*/ 2 w 5"/>
                  <a:gd name="T9" fmla="*/ 9 h 9"/>
                  <a:gd name="T10" fmla="*/ 5 w 5"/>
                  <a:gd name="T11" fmla="*/ 4 h 9"/>
                  <a:gd name="T12" fmla="*/ 4 w 5"/>
                  <a:gd name="T13" fmla="*/ 4 h 9"/>
                  <a:gd name="T14" fmla="*/ 2 w 5"/>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2" y="3"/>
                    </a:moveTo>
                    <a:lnTo>
                      <a:pt x="5" y="0"/>
                    </a:lnTo>
                    <a:lnTo>
                      <a:pt x="0" y="9"/>
                    </a:lnTo>
                    <a:lnTo>
                      <a:pt x="1" y="9"/>
                    </a:lnTo>
                    <a:lnTo>
                      <a:pt x="2" y="9"/>
                    </a:lnTo>
                    <a:lnTo>
                      <a:pt x="5" y="4"/>
                    </a:lnTo>
                    <a:lnTo>
                      <a:pt x="4" y="4"/>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3" name="Freeform 2272"/>
              <p:cNvSpPr>
                <a:spLocks/>
              </p:cNvSpPr>
              <p:nvPr/>
            </p:nvSpPr>
            <p:spPr bwMode="auto">
              <a:xfrm>
                <a:off x="3863" y="2780"/>
                <a:ext cx="42" cy="25"/>
              </a:xfrm>
              <a:custGeom>
                <a:avLst/>
                <a:gdLst>
                  <a:gd name="T0" fmla="*/ 82 w 83"/>
                  <a:gd name="T1" fmla="*/ 1 h 49"/>
                  <a:gd name="T2" fmla="*/ 81 w 83"/>
                  <a:gd name="T3" fmla="*/ 0 h 49"/>
                  <a:gd name="T4" fmla="*/ 74 w 83"/>
                  <a:gd name="T5" fmla="*/ 10 h 49"/>
                  <a:gd name="T6" fmla="*/ 64 w 83"/>
                  <a:gd name="T7" fmla="*/ 20 h 49"/>
                  <a:gd name="T8" fmla="*/ 60 w 83"/>
                  <a:gd name="T9" fmla="*/ 23 h 49"/>
                  <a:gd name="T10" fmla="*/ 57 w 83"/>
                  <a:gd name="T11" fmla="*/ 26 h 49"/>
                  <a:gd name="T12" fmla="*/ 51 w 83"/>
                  <a:gd name="T13" fmla="*/ 30 h 49"/>
                  <a:gd name="T14" fmla="*/ 49 w 83"/>
                  <a:gd name="T15" fmla="*/ 32 h 49"/>
                  <a:gd name="T16" fmla="*/ 45 w 83"/>
                  <a:gd name="T17" fmla="*/ 34 h 49"/>
                  <a:gd name="T18" fmla="*/ 40 w 83"/>
                  <a:gd name="T19" fmla="*/ 36 h 49"/>
                  <a:gd name="T20" fmla="*/ 35 w 83"/>
                  <a:gd name="T21" fmla="*/ 39 h 49"/>
                  <a:gd name="T22" fmla="*/ 30 w 83"/>
                  <a:gd name="T23" fmla="*/ 40 h 49"/>
                  <a:gd name="T24" fmla="*/ 25 w 83"/>
                  <a:gd name="T25" fmla="*/ 42 h 49"/>
                  <a:gd name="T26" fmla="*/ 7 w 83"/>
                  <a:gd name="T27" fmla="*/ 46 h 49"/>
                  <a:gd name="T28" fmla="*/ 0 w 83"/>
                  <a:gd name="T29" fmla="*/ 47 h 49"/>
                  <a:gd name="T30" fmla="*/ 0 w 83"/>
                  <a:gd name="T31" fmla="*/ 48 h 49"/>
                  <a:gd name="T32" fmla="*/ 0 w 83"/>
                  <a:gd name="T33" fmla="*/ 49 h 49"/>
                  <a:gd name="T34" fmla="*/ 7 w 83"/>
                  <a:gd name="T35" fmla="*/ 48 h 49"/>
                  <a:gd name="T36" fmla="*/ 25 w 83"/>
                  <a:gd name="T37" fmla="*/ 45 h 49"/>
                  <a:gd name="T38" fmla="*/ 30 w 83"/>
                  <a:gd name="T39" fmla="*/ 42 h 49"/>
                  <a:gd name="T40" fmla="*/ 35 w 83"/>
                  <a:gd name="T41" fmla="*/ 41 h 49"/>
                  <a:gd name="T42" fmla="*/ 40 w 83"/>
                  <a:gd name="T43" fmla="*/ 39 h 49"/>
                  <a:gd name="T44" fmla="*/ 45 w 83"/>
                  <a:gd name="T45" fmla="*/ 36 h 49"/>
                  <a:gd name="T46" fmla="*/ 52 w 83"/>
                  <a:gd name="T47" fmla="*/ 33 h 49"/>
                  <a:gd name="T48" fmla="*/ 56 w 83"/>
                  <a:gd name="T49" fmla="*/ 30 h 49"/>
                  <a:gd name="T50" fmla="*/ 60 w 83"/>
                  <a:gd name="T51" fmla="*/ 27 h 49"/>
                  <a:gd name="T52" fmla="*/ 63 w 83"/>
                  <a:gd name="T53" fmla="*/ 25 h 49"/>
                  <a:gd name="T54" fmla="*/ 66 w 83"/>
                  <a:gd name="T55" fmla="*/ 23 h 49"/>
                  <a:gd name="T56" fmla="*/ 76 w 83"/>
                  <a:gd name="T57" fmla="*/ 12 h 49"/>
                  <a:gd name="T58" fmla="*/ 81 w 83"/>
                  <a:gd name="T59" fmla="*/ 5 h 49"/>
                  <a:gd name="T60" fmla="*/ 83 w 83"/>
                  <a:gd name="T61" fmla="*/ 1 h 49"/>
                  <a:gd name="T62" fmla="*/ 82 w 83"/>
                  <a:gd name="T63" fmla="*/ 1 h 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3"/>
                  <a:gd name="T97" fmla="*/ 0 h 49"/>
                  <a:gd name="T98" fmla="*/ 83 w 83"/>
                  <a:gd name="T99" fmla="*/ 49 h 4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3" h="49">
                    <a:moveTo>
                      <a:pt x="82" y="1"/>
                    </a:moveTo>
                    <a:lnTo>
                      <a:pt x="81" y="0"/>
                    </a:lnTo>
                    <a:lnTo>
                      <a:pt x="74" y="10"/>
                    </a:lnTo>
                    <a:lnTo>
                      <a:pt x="64" y="20"/>
                    </a:lnTo>
                    <a:lnTo>
                      <a:pt x="60" y="23"/>
                    </a:lnTo>
                    <a:lnTo>
                      <a:pt x="57" y="26"/>
                    </a:lnTo>
                    <a:lnTo>
                      <a:pt x="51" y="30"/>
                    </a:lnTo>
                    <a:lnTo>
                      <a:pt x="49" y="32"/>
                    </a:lnTo>
                    <a:lnTo>
                      <a:pt x="45" y="34"/>
                    </a:lnTo>
                    <a:lnTo>
                      <a:pt x="40" y="36"/>
                    </a:lnTo>
                    <a:lnTo>
                      <a:pt x="35" y="39"/>
                    </a:lnTo>
                    <a:lnTo>
                      <a:pt x="30" y="40"/>
                    </a:lnTo>
                    <a:lnTo>
                      <a:pt x="25" y="42"/>
                    </a:lnTo>
                    <a:lnTo>
                      <a:pt x="7" y="46"/>
                    </a:lnTo>
                    <a:lnTo>
                      <a:pt x="0" y="47"/>
                    </a:lnTo>
                    <a:lnTo>
                      <a:pt x="0" y="48"/>
                    </a:lnTo>
                    <a:lnTo>
                      <a:pt x="0" y="49"/>
                    </a:lnTo>
                    <a:lnTo>
                      <a:pt x="7" y="48"/>
                    </a:lnTo>
                    <a:lnTo>
                      <a:pt x="25" y="45"/>
                    </a:lnTo>
                    <a:lnTo>
                      <a:pt x="30" y="42"/>
                    </a:lnTo>
                    <a:lnTo>
                      <a:pt x="35" y="41"/>
                    </a:lnTo>
                    <a:lnTo>
                      <a:pt x="40" y="39"/>
                    </a:lnTo>
                    <a:lnTo>
                      <a:pt x="45" y="36"/>
                    </a:lnTo>
                    <a:lnTo>
                      <a:pt x="52" y="33"/>
                    </a:lnTo>
                    <a:lnTo>
                      <a:pt x="56" y="30"/>
                    </a:lnTo>
                    <a:lnTo>
                      <a:pt x="60" y="27"/>
                    </a:lnTo>
                    <a:lnTo>
                      <a:pt x="63" y="25"/>
                    </a:lnTo>
                    <a:lnTo>
                      <a:pt x="66" y="23"/>
                    </a:lnTo>
                    <a:lnTo>
                      <a:pt x="76" y="12"/>
                    </a:lnTo>
                    <a:lnTo>
                      <a:pt x="81" y="5"/>
                    </a:lnTo>
                    <a:lnTo>
                      <a:pt x="83" y="1"/>
                    </a:lnTo>
                    <a:lnTo>
                      <a:pt x="8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4" name="Freeform 2273"/>
              <p:cNvSpPr>
                <a:spLocks/>
              </p:cNvSpPr>
              <p:nvPr/>
            </p:nvSpPr>
            <p:spPr bwMode="auto">
              <a:xfrm>
                <a:off x="3860" y="2803"/>
                <a:ext cx="3" cy="2"/>
              </a:xfrm>
              <a:custGeom>
                <a:avLst/>
                <a:gdLst>
                  <a:gd name="T0" fmla="*/ 7 w 7"/>
                  <a:gd name="T1" fmla="*/ 2 h 4"/>
                  <a:gd name="T2" fmla="*/ 7 w 7"/>
                  <a:gd name="T3" fmla="*/ 0 h 4"/>
                  <a:gd name="T4" fmla="*/ 0 w 7"/>
                  <a:gd name="T5" fmla="*/ 4 h 4"/>
                  <a:gd name="T6" fmla="*/ 7 w 7"/>
                  <a:gd name="T7" fmla="*/ 3 h 4"/>
                  <a:gd name="T8" fmla="*/ 7 w 7"/>
                  <a:gd name="T9" fmla="*/ 2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7" y="2"/>
                    </a:moveTo>
                    <a:lnTo>
                      <a:pt x="7" y="0"/>
                    </a:lnTo>
                    <a:lnTo>
                      <a:pt x="0" y="4"/>
                    </a:lnTo>
                    <a:lnTo>
                      <a:pt x="7" y="3"/>
                    </a:lnTo>
                    <a:lnTo>
                      <a:pt x="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5" name="Freeform 2274"/>
              <p:cNvSpPr>
                <a:spLocks/>
              </p:cNvSpPr>
              <p:nvPr/>
            </p:nvSpPr>
            <p:spPr bwMode="auto">
              <a:xfrm>
                <a:off x="3850" y="2803"/>
                <a:ext cx="13" cy="2"/>
              </a:xfrm>
              <a:custGeom>
                <a:avLst/>
                <a:gdLst>
                  <a:gd name="T0" fmla="*/ 26 w 26"/>
                  <a:gd name="T1" fmla="*/ 0 h 4"/>
                  <a:gd name="T2" fmla="*/ 21 w 26"/>
                  <a:gd name="T3" fmla="*/ 0 h 4"/>
                  <a:gd name="T4" fmla="*/ 7 w 26"/>
                  <a:gd name="T5" fmla="*/ 2 h 4"/>
                  <a:gd name="T6" fmla="*/ 0 w 26"/>
                  <a:gd name="T7" fmla="*/ 1 h 4"/>
                  <a:gd name="T8" fmla="*/ 0 w 26"/>
                  <a:gd name="T9" fmla="*/ 2 h 4"/>
                  <a:gd name="T10" fmla="*/ 0 w 26"/>
                  <a:gd name="T11" fmla="*/ 3 h 4"/>
                  <a:gd name="T12" fmla="*/ 7 w 26"/>
                  <a:gd name="T13" fmla="*/ 4 h 4"/>
                  <a:gd name="T14" fmla="*/ 8 w 26"/>
                  <a:gd name="T15" fmla="*/ 4 h 4"/>
                  <a:gd name="T16" fmla="*/ 19 w 26"/>
                  <a:gd name="T17" fmla="*/ 4 h 4"/>
                  <a:gd name="T18" fmla="*/ 26 w 2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4"/>
                  <a:gd name="T32" fmla="*/ 26 w 2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4">
                    <a:moveTo>
                      <a:pt x="26" y="0"/>
                    </a:moveTo>
                    <a:lnTo>
                      <a:pt x="21" y="0"/>
                    </a:lnTo>
                    <a:lnTo>
                      <a:pt x="7" y="2"/>
                    </a:lnTo>
                    <a:lnTo>
                      <a:pt x="0" y="1"/>
                    </a:lnTo>
                    <a:lnTo>
                      <a:pt x="0" y="2"/>
                    </a:lnTo>
                    <a:lnTo>
                      <a:pt x="0" y="3"/>
                    </a:lnTo>
                    <a:lnTo>
                      <a:pt x="7" y="4"/>
                    </a:lnTo>
                    <a:lnTo>
                      <a:pt x="8" y="4"/>
                    </a:lnTo>
                    <a:lnTo>
                      <a:pt x="19" y="4"/>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6" name="Freeform 2275"/>
              <p:cNvSpPr>
                <a:spLocks/>
              </p:cNvSpPr>
              <p:nvPr/>
            </p:nvSpPr>
            <p:spPr bwMode="auto">
              <a:xfrm>
                <a:off x="3815" y="2794"/>
                <a:ext cx="35" cy="11"/>
              </a:xfrm>
              <a:custGeom>
                <a:avLst/>
                <a:gdLst>
                  <a:gd name="T0" fmla="*/ 70 w 70"/>
                  <a:gd name="T1" fmla="*/ 19 h 22"/>
                  <a:gd name="T2" fmla="*/ 63 w 70"/>
                  <a:gd name="T3" fmla="*/ 18 h 22"/>
                  <a:gd name="T4" fmla="*/ 51 w 70"/>
                  <a:gd name="T5" fmla="*/ 18 h 22"/>
                  <a:gd name="T6" fmla="*/ 27 w 70"/>
                  <a:gd name="T7" fmla="*/ 13 h 22"/>
                  <a:gd name="T8" fmla="*/ 23 w 70"/>
                  <a:gd name="T9" fmla="*/ 12 h 22"/>
                  <a:gd name="T10" fmla="*/ 18 w 70"/>
                  <a:gd name="T11" fmla="*/ 10 h 22"/>
                  <a:gd name="T12" fmla="*/ 12 w 70"/>
                  <a:gd name="T13" fmla="*/ 7 h 22"/>
                  <a:gd name="T14" fmla="*/ 10 w 70"/>
                  <a:gd name="T15" fmla="*/ 6 h 22"/>
                  <a:gd name="T16" fmla="*/ 8 w 70"/>
                  <a:gd name="T17" fmla="*/ 4 h 22"/>
                  <a:gd name="T18" fmla="*/ 0 w 70"/>
                  <a:gd name="T19" fmla="*/ 0 h 22"/>
                  <a:gd name="T20" fmla="*/ 0 w 70"/>
                  <a:gd name="T21" fmla="*/ 2 h 22"/>
                  <a:gd name="T22" fmla="*/ 0 w 70"/>
                  <a:gd name="T23" fmla="*/ 3 h 22"/>
                  <a:gd name="T24" fmla="*/ 1 w 70"/>
                  <a:gd name="T25" fmla="*/ 4 h 22"/>
                  <a:gd name="T26" fmla="*/ 8 w 70"/>
                  <a:gd name="T27" fmla="*/ 8 h 22"/>
                  <a:gd name="T28" fmla="*/ 12 w 70"/>
                  <a:gd name="T29" fmla="*/ 10 h 22"/>
                  <a:gd name="T30" fmla="*/ 18 w 70"/>
                  <a:gd name="T31" fmla="*/ 12 h 22"/>
                  <a:gd name="T32" fmla="*/ 23 w 70"/>
                  <a:gd name="T33" fmla="*/ 14 h 22"/>
                  <a:gd name="T34" fmla="*/ 27 w 70"/>
                  <a:gd name="T35" fmla="*/ 15 h 22"/>
                  <a:gd name="T36" fmla="*/ 62 w 70"/>
                  <a:gd name="T37" fmla="*/ 22 h 22"/>
                  <a:gd name="T38" fmla="*/ 70 w 70"/>
                  <a:gd name="T39" fmla="*/ 22 h 22"/>
                  <a:gd name="T40" fmla="*/ 70 w 70"/>
                  <a:gd name="T41" fmla="*/ 20 h 22"/>
                  <a:gd name="T42" fmla="*/ 70 w 70"/>
                  <a:gd name="T43" fmla="*/ 19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0"/>
                  <a:gd name="T67" fmla="*/ 0 h 22"/>
                  <a:gd name="T68" fmla="*/ 70 w 70"/>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0" h="22">
                    <a:moveTo>
                      <a:pt x="70" y="19"/>
                    </a:moveTo>
                    <a:lnTo>
                      <a:pt x="63" y="18"/>
                    </a:lnTo>
                    <a:lnTo>
                      <a:pt x="51" y="18"/>
                    </a:lnTo>
                    <a:lnTo>
                      <a:pt x="27" y="13"/>
                    </a:lnTo>
                    <a:lnTo>
                      <a:pt x="23" y="12"/>
                    </a:lnTo>
                    <a:lnTo>
                      <a:pt x="18" y="10"/>
                    </a:lnTo>
                    <a:lnTo>
                      <a:pt x="12" y="7"/>
                    </a:lnTo>
                    <a:lnTo>
                      <a:pt x="10" y="6"/>
                    </a:lnTo>
                    <a:lnTo>
                      <a:pt x="8" y="4"/>
                    </a:lnTo>
                    <a:lnTo>
                      <a:pt x="0" y="0"/>
                    </a:lnTo>
                    <a:lnTo>
                      <a:pt x="0" y="2"/>
                    </a:lnTo>
                    <a:lnTo>
                      <a:pt x="0" y="3"/>
                    </a:lnTo>
                    <a:lnTo>
                      <a:pt x="1" y="4"/>
                    </a:lnTo>
                    <a:lnTo>
                      <a:pt x="8" y="8"/>
                    </a:lnTo>
                    <a:lnTo>
                      <a:pt x="12" y="10"/>
                    </a:lnTo>
                    <a:lnTo>
                      <a:pt x="18" y="12"/>
                    </a:lnTo>
                    <a:lnTo>
                      <a:pt x="23" y="14"/>
                    </a:lnTo>
                    <a:lnTo>
                      <a:pt x="27" y="15"/>
                    </a:lnTo>
                    <a:lnTo>
                      <a:pt x="62" y="22"/>
                    </a:lnTo>
                    <a:lnTo>
                      <a:pt x="70" y="22"/>
                    </a:lnTo>
                    <a:lnTo>
                      <a:pt x="70" y="20"/>
                    </a:lnTo>
                    <a:lnTo>
                      <a:pt x="7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7" name="Freeform 2276"/>
              <p:cNvSpPr>
                <a:spLocks/>
              </p:cNvSpPr>
              <p:nvPr/>
            </p:nvSpPr>
            <p:spPr bwMode="auto">
              <a:xfrm>
                <a:off x="3802" y="2782"/>
                <a:ext cx="13" cy="13"/>
              </a:xfrm>
              <a:custGeom>
                <a:avLst/>
                <a:gdLst>
                  <a:gd name="T0" fmla="*/ 26 w 27"/>
                  <a:gd name="T1" fmla="*/ 27 h 28"/>
                  <a:gd name="T2" fmla="*/ 27 w 27"/>
                  <a:gd name="T3" fmla="*/ 25 h 28"/>
                  <a:gd name="T4" fmla="*/ 23 w 27"/>
                  <a:gd name="T5" fmla="*/ 23 h 28"/>
                  <a:gd name="T6" fmla="*/ 20 w 27"/>
                  <a:gd name="T7" fmla="*/ 20 h 28"/>
                  <a:gd name="T8" fmla="*/ 16 w 27"/>
                  <a:gd name="T9" fmla="*/ 17 h 28"/>
                  <a:gd name="T10" fmla="*/ 9 w 27"/>
                  <a:gd name="T11" fmla="*/ 10 h 28"/>
                  <a:gd name="T12" fmla="*/ 3 w 27"/>
                  <a:gd name="T13" fmla="*/ 0 h 28"/>
                  <a:gd name="T14" fmla="*/ 1 w 27"/>
                  <a:gd name="T15" fmla="*/ 1 h 28"/>
                  <a:gd name="T16" fmla="*/ 0 w 27"/>
                  <a:gd name="T17" fmla="*/ 2 h 28"/>
                  <a:gd name="T18" fmla="*/ 7 w 27"/>
                  <a:gd name="T19" fmla="*/ 13 h 28"/>
                  <a:gd name="T20" fmla="*/ 14 w 27"/>
                  <a:gd name="T21" fmla="*/ 20 h 28"/>
                  <a:gd name="T22" fmla="*/ 18 w 27"/>
                  <a:gd name="T23" fmla="*/ 22 h 28"/>
                  <a:gd name="T24" fmla="*/ 21 w 27"/>
                  <a:gd name="T25" fmla="*/ 25 h 28"/>
                  <a:gd name="T26" fmla="*/ 21 w 27"/>
                  <a:gd name="T27" fmla="*/ 25 h 28"/>
                  <a:gd name="T28" fmla="*/ 26 w 27"/>
                  <a:gd name="T29" fmla="*/ 28 h 28"/>
                  <a:gd name="T30" fmla="*/ 26 w 27"/>
                  <a:gd name="T31" fmla="*/ 27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
                  <a:gd name="T49" fmla="*/ 0 h 28"/>
                  <a:gd name="T50" fmla="*/ 27 w 27"/>
                  <a:gd name="T51" fmla="*/ 28 h 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 h="28">
                    <a:moveTo>
                      <a:pt x="26" y="27"/>
                    </a:moveTo>
                    <a:lnTo>
                      <a:pt x="27" y="25"/>
                    </a:lnTo>
                    <a:lnTo>
                      <a:pt x="23" y="23"/>
                    </a:lnTo>
                    <a:lnTo>
                      <a:pt x="20" y="20"/>
                    </a:lnTo>
                    <a:lnTo>
                      <a:pt x="16" y="17"/>
                    </a:lnTo>
                    <a:lnTo>
                      <a:pt x="9" y="10"/>
                    </a:lnTo>
                    <a:lnTo>
                      <a:pt x="3" y="0"/>
                    </a:lnTo>
                    <a:lnTo>
                      <a:pt x="1" y="1"/>
                    </a:lnTo>
                    <a:lnTo>
                      <a:pt x="0" y="2"/>
                    </a:lnTo>
                    <a:lnTo>
                      <a:pt x="7" y="13"/>
                    </a:lnTo>
                    <a:lnTo>
                      <a:pt x="14" y="20"/>
                    </a:lnTo>
                    <a:lnTo>
                      <a:pt x="18" y="22"/>
                    </a:lnTo>
                    <a:lnTo>
                      <a:pt x="21" y="25"/>
                    </a:lnTo>
                    <a:lnTo>
                      <a:pt x="26" y="28"/>
                    </a:lnTo>
                    <a:lnTo>
                      <a:pt x="26"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8" name="Freeform 2277"/>
              <p:cNvSpPr>
                <a:spLocks/>
              </p:cNvSpPr>
              <p:nvPr/>
            </p:nvSpPr>
            <p:spPr bwMode="auto">
              <a:xfrm>
                <a:off x="3795" y="2662"/>
                <a:ext cx="8" cy="122"/>
              </a:xfrm>
              <a:custGeom>
                <a:avLst/>
                <a:gdLst>
                  <a:gd name="T0" fmla="*/ 16 w 18"/>
                  <a:gd name="T1" fmla="*/ 239 h 244"/>
                  <a:gd name="T2" fmla="*/ 18 w 18"/>
                  <a:gd name="T3" fmla="*/ 239 h 244"/>
                  <a:gd name="T4" fmla="*/ 15 w 18"/>
                  <a:gd name="T5" fmla="*/ 235 h 244"/>
                  <a:gd name="T6" fmla="*/ 14 w 18"/>
                  <a:gd name="T7" fmla="*/ 231 h 244"/>
                  <a:gd name="T8" fmla="*/ 9 w 18"/>
                  <a:gd name="T9" fmla="*/ 222 h 244"/>
                  <a:gd name="T10" fmla="*/ 8 w 18"/>
                  <a:gd name="T11" fmla="*/ 216 h 244"/>
                  <a:gd name="T12" fmla="*/ 7 w 18"/>
                  <a:gd name="T13" fmla="*/ 212 h 244"/>
                  <a:gd name="T14" fmla="*/ 4 w 18"/>
                  <a:gd name="T15" fmla="*/ 194 h 244"/>
                  <a:gd name="T16" fmla="*/ 4 w 18"/>
                  <a:gd name="T17" fmla="*/ 189 h 244"/>
                  <a:gd name="T18" fmla="*/ 3 w 18"/>
                  <a:gd name="T19" fmla="*/ 182 h 244"/>
                  <a:gd name="T20" fmla="*/ 3 w 18"/>
                  <a:gd name="T21" fmla="*/ 1 h 244"/>
                  <a:gd name="T22" fmla="*/ 0 w 18"/>
                  <a:gd name="T23" fmla="*/ 0 h 244"/>
                  <a:gd name="T24" fmla="*/ 0 w 18"/>
                  <a:gd name="T25" fmla="*/ 182 h 244"/>
                  <a:gd name="T26" fmla="*/ 1 w 18"/>
                  <a:gd name="T27" fmla="*/ 189 h 244"/>
                  <a:gd name="T28" fmla="*/ 1 w 18"/>
                  <a:gd name="T29" fmla="*/ 194 h 244"/>
                  <a:gd name="T30" fmla="*/ 5 w 18"/>
                  <a:gd name="T31" fmla="*/ 212 h 244"/>
                  <a:gd name="T32" fmla="*/ 6 w 18"/>
                  <a:gd name="T33" fmla="*/ 216 h 244"/>
                  <a:gd name="T34" fmla="*/ 7 w 18"/>
                  <a:gd name="T35" fmla="*/ 222 h 244"/>
                  <a:gd name="T36" fmla="*/ 12 w 18"/>
                  <a:gd name="T37" fmla="*/ 231 h 244"/>
                  <a:gd name="T38" fmla="*/ 13 w 18"/>
                  <a:gd name="T39" fmla="*/ 235 h 244"/>
                  <a:gd name="T40" fmla="*/ 18 w 18"/>
                  <a:gd name="T41" fmla="*/ 244 h 244"/>
                  <a:gd name="T42" fmla="*/ 15 w 18"/>
                  <a:gd name="T43" fmla="*/ 240 h 244"/>
                  <a:gd name="T44" fmla="*/ 16 w 18"/>
                  <a:gd name="T45" fmla="*/ 239 h 2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
                  <a:gd name="T70" fmla="*/ 0 h 244"/>
                  <a:gd name="T71" fmla="*/ 18 w 18"/>
                  <a:gd name="T72" fmla="*/ 244 h 24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 h="244">
                    <a:moveTo>
                      <a:pt x="16" y="239"/>
                    </a:moveTo>
                    <a:lnTo>
                      <a:pt x="18" y="239"/>
                    </a:lnTo>
                    <a:lnTo>
                      <a:pt x="15" y="235"/>
                    </a:lnTo>
                    <a:lnTo>
                      <a:pt x="14" y="231"/>
                    </a:lnTo>
                    <a:lnTo>
                      <a:pt x="9" y="222"/>
                    </a:lnTo>
                    <a:lnTo>
                      <a:pt x="8" y="216"/>
                    </a:lnTo>
                    <a:lnTo>
                      <a:pt x="7" y="212"/>
                    </a:lnTo>
                    <a:lnTo>
                      <a:pt x="4" y="194"/>
                    </a:lnTo>
                    <a:lnTo>
                      <a:pt x="4" y="189"/>
                    </a:lnTo>
                    <a:lnTo>
                      <a:pt x="3" y="182"/>
                    </a:lnTo>
                    <a:lnTo>
                      <a:pt x="3" y="1"/>
                    </a:lnTo>
                    <a:lnTo>
                      <a:pt x="0" y="0"/>
                    </a:lnTo>
                    <a:lnTo>
                      <a:pt x="0" y="182"/>
                    </a:lnTo>
                    <a:lnTo>
                      <a:pt x="1" y="189"/>
                    </a:lnTo>
                    <a:lnTo>
                      <a:pt x="1" y="194"/>
                    </a:lnTo>
                    <a:lnTo>
                      <a:pt x="5" y="212"/>
                    </a:lnTo>
                    <a:lnTo>
                      <a:pt x="6" y="216"/>
                    </a:lnTo>
                    <a:lnTo>
                      <a:pt x="7" y="222"/>
                    </a:lnTo>
                    <a:lnTo>
                      <a:pt x="12" y="231"/>
                    </a:lnTo>
                    <a:lnTo>
                      <a:pt x="13" y="235"/>
                    </a:lnTo>
                    <a:lnTo>
                      <a:pt x="18" y="244"/>
                    </a:lnTo>
                    <a:lnTo>
                      <a:pt x="15" y="240"/>
                    </a:lnTo>
                    <a:lnTo>
                      <a:pt x="16"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89" name="Freeform 2278"/>
              <p:cNvSpPr>
                <a:spLocks/>
              </p:cNvSpPr>
              <p:nvPr/>
            </p:nvSpPr>
            <p:spPr bwMode="auto">
              <a:xfrm>
                <a:off x="3795" y="2662"/>
                <a:ext cx="27" cy="114"/>
              </a:xfrm>
              <a:custGeom>
                <a:avLst/>
                <a:gdLst>
                  <a:gd name="T0" fmla="*/ 3 w 54"/>
                  <a:gd name="T1" fmla="*/ 3 h 229"/>
                  <a:gd name="T2" fmla="*/ 39 w 54"/>
                  <a:gd name="T3" fmla="*/ 3 h 229"/>
                  <a:gd name="T4" fmla="*/ 39 w 54"/>
                  <a:gd name="T5" fmla="*/ 185 h 229"/>
                  <a:gd name="T6" fmla="*/ 41 w 54"/>
                  <a:gd name="T7" fmla="*/ 189 h 229"/>
                  <a:gd name="T8" fmla="*/ 41 w 54"/>
                  <a:gd name="T9" fmla="*/ 194 h 229"/>
                  <a:gd name="T10" fmla="*/ 42 w 54"/>
                  <a:gd name="T11" fmla="*/ 199 h 229"/>
                  <a:gd name="T12" fmla="*/ 42 w 54"/>
                  <a:gd name="T13" fmla="*/ 203 h 229"/>
                  <a:gd name="T14" fmla="*/ 46 w 54"/>
                  <a:gd name="T15" fmla="*/ 217 h 229"/>
                  <a:gd name="T16" fmla="*/ 49 w 54"/>
                  <a:gd name="T17" fmla="*/ 222 h 229"/>
                  <a:gd name="T18" fmla="*/ 50 w 54"/>
                  <a:gd name="T19" fmla="*/ 226 h 229"/>
                  <a:gd name="T20" fmla="*/ 52 w 54"/>
                  <a:gd name="T21" fmla="*/ 229 h 229"/>
                  <a:gd name="T22" fmla="*/ 53 w 54"/>
                  <a:gd name="T23" fmla="*/ 227 h 229"/>
                  <a:gd name="T24" fmla="*/ 54 w 54"/>
                  <a:gd name="T25" fmla="*/ 226 h 229"/>
                  <a:gd name="T26" fmla="*/ 52 w 54"/>
                  <a:gd name="T27" fmla="*/ 224 h 229"/>
                  <a:gd name="T28" fmla="*/ 51 w 54"/>
                  <a:gd name="T29" fmla="*/ 222 h 229"/>
                  <a:gd name="T30" fmla="*/ 49 w 54"/>
                  <a:gd name="T31" fmla="*/ 217 h 229"/>
                  <a:gd name="T32" fmla="*/ 44 w 54"/>
                  <a:gd name="T33" fmla="*/ 203 h 229"/>
                  <a:gd name="T34" fmla="*/ 44 w 54"/>
                  <a:gd name="T35" fmla="*/ 199 h 229"/>
                  <a:gd name="T36" fmla="*/ 43 w 54"/>
                  <a:gd name="T37" fmla="*/ 194 h 229"/>
                  <a:gd name="T38" fmla="*/ 43 w 54"/>
                  <a:gd name="T39" fmla="*/ 189 h 229"/>
                  <a:gd name="T40" fmla="*/ 42 w 54"/>
                  <a:gd name="T41" fmla="*/ 185 h 229"/>
                  <a:gd name="T42" fmla="*/ 41 w 54"/>
                  <a:gd name="T43" fmla="*/ 0 h 229"/>
                  <a:gd name="T44" fmla="*/ 0 w 54"/>
                  <a:gd name="T45" fmla="*/ 2 h 229"/>
                  <a:gd name="T46" fmla="*/ 3 w 54"/>
                  <a:gd name="T47" fmla="*/ 3 h 2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4"/>
                  <a:gd name="T73" fmla="*/ 0 h 229"/>
                  <a:gd name="T74" fmla="*/ 54 w 54"/>
                  <a:gd name="T75" fmla="*/ 229 h 2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4" h="229">
                    <a:moveTo>
                      <a:pt x="3" y="3"/>
                    </a:moveTo>
                    <a:lnTo>
                      <a:pt x="39" y="3"/>
                    </a:lnTo>
                    <a:lnTo>
                      <a:pt x="39" y="185"/>
                    </a:lnTo>
                    <a:lnTo>
                      <a:pt x="41" y="189"/>
                    </a:lnTo>
                    <a:lnTo>
                      <a:pt x="41" y="194"/>
                    </a:lnTo>
                    <a:lnTo>
                      <a:pt x="42" y="199"/>
                    </a:lnTo>
                    <a:lnTo>
                      <a:pt x="42" y="203"/>
                    </a:lnTo>
                    <a:lnTo>
                      <a:pt x="46" y="217"/>
                    </a:lnTo>
                    <a:lnTo>
                      <a:pt x="49" y="222"/>
                    </a:lnTo>
                    <a:lnTo>
                      <a:pt x="50" y="226"/>
                    </a:lnTo>
                    <a:lnTo>
                      <a:pt x="52" y="229"/>
                    </a:lnTo>
                    <a:lnTo>
                      <a:pt x="53" y="227"/>
                    </a:lnTo>
                    <a:lnTo>
                      <a:pt x="54" y="226"/>
                    </a:lnTo>
                    <a:lnTo>
                      <a:pt x="52" y="224"/>
                    </a:lnTo>
                    <a:lnTo>
                      <a:pt x="51" y="222"/>
                    </a:lnTo>
                    <a:lnTo>
                      <a:pt x="49" y="217"/>
                    </a:lnTo>
                    <a:lnTo>
                      <a:pt x="44" y="203"/>
                    </a:lnTo>
                    <a:lnTo>
                      <a:pt x="44" y="199"/>
                    </a:lnTo>
                    <a:lnTo>
                      <a:pt x="43" y="194"/>
                    </a:lnTo>
                    <a:lnTo>
                      <a:pt x="43" y="189"/>
                    </a:lnTo>
                    <a:lnTo>
                      <a:pt x="42" y="185"/>
                    </a:lnTo>
                    <a:lnTo>
                      <a:pt x="41" y="0"/>
                    </a:lnTo>
                    <a:lnTo>
                      <a:pt x="0" y="2"/>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0" name="Freeform 2279"/>
              <p:cNvSpPr>
                <a:spLocks/>
              </p:cNvSpPr>
              <p:nvPr/>
            </p:nvSpPr>
            <p:spPr bwMode="auto">
              <a:xfrm>
                <a:off x="3821" y="2774"/>
                <a:ext cx="1" cy="2"/>
              </a:xfrm>
              <a:custGeom>
                <a:avLst/>
                <a:gdLst>
                  <a:gd name="T0" fmla="*/ 1 w 4"/>
                  <a:gd name="T1" fmla="*/ 2 h 5"/>
                  <a:gd name="T2" fmla="*/ 0 w 4"/>
                  <a:gd name="T3" fmla="*/ 2 h 5"/>
                  <a:gd name="T4" fmla="*/ 1 w 4"/>
                  <a:gd name="T5" fmla="*/ 5 h 5"/>
                  <a:gd name="T6" fmla="*/ 2 w 4"/>
                  <a:gd name="T7" fmla="*/ 5 h 5"/>
                  <a:gd name="T8" fmla="*/ 4 w 4"/>
                  <a:gd name="T9" fmla="*/ 5 h 5"/>
                  <a:gd name="T10" fmla="*/ 1 w 4"/>
                  <a:gd name="T11" fmla="*/ 0 h 5"/>
                  <a:gd name="T12" fmla="*/ 2 w 4"/>
                  <a:gd name="T13" fmla="*/ 1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2"/>
                    </a:lnTo>
                    <a:lnTo>
                      <a:pt x="1" y="5"/>
                    </a:lnTo>
                    <a:lnTo>
                      <a:pt x="2" y="5"/>
                    </a:lnTo>
                    <a:lnTo>
                      <a:pt x="4" y="5"/>
                    </a:lnTo>
                    <a:lnTo>
                      <a:pt x="1" y="0"/>
                    </a:lnTo>
                    <a:lnTo>
                      <a:pt x="2" y="1"/>
                    </a:ln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1" name="Freeform 2280"/>
              <p:cNvSpPr>
                <a:spLocks/>
              </p:cNvSpPr>
              <p:nvPr/>
            </p:nvSpPr>
            <p:spPr bwMode="auto">
              <a:xfrm>
                <a:off x="3821" y="2776"/>
                <a:ext cx="4" cy="3"/>
              </a:xfrm>
              <a:custGeom>
                <a:avLst/>
                <a:gdLst>
                  <a:gd name="T0" fmla="*/ 0 w 7"/>
                  <a:gd name="T1" fmla="*/ 1 h 6"/>
                  <a:gd name="T2" fmla="*/ 1 w 7"/>
                  <a:gd name="T3" fmla="*/ 3 h 6"/>
                  <a:gd name="T4" fmla="*/ 5 w 7"/>
                  <a:gd name="T5" fmla="*/ 6 h 6"/>
                  <a:gd name="T6" fmla="*/ 6 w 7"/>
                  <a:gd name="T7" fmla="*/ 5 h 6"/>
                  <a:gd name="T8" fmla="*/ 7 w 7"/>
                  <a:gd name="T9" fmla="*/ 4 h 6"/>
                  <a:gd name="T10" fmla="*/ 3 w 7"/>
                  <a:gd name="T11" fmla="*/ 0 h 6"/>
                  <a:gd name="T12" fmla="*/ 1 w 7"/>
                  <a:gd name="T13" fmla="*/ 1 h 6"/>
                  <a:gd name="T14" fmla="*/ 0 w 7"/>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0" y="1"/>
                    </a:moveTo>
                    <a:lnTo>
                      <a:pt x="1" y="3"/>
                    </a:lnTo>
                    <a:lnTo>
                      <a:pt x="5" y="6"/>
                    </a:lnTo>
                    <a:lnTo>
                      <a:pt x="6" y="5"/>
                    </a:lnTo>
                    <a:lnTo>
                      <a:pt x="7" y="4"/>
                    </a:lnTo>
                    <a:lnTo>
                      <a:pt x="3" y="0"/>
                    </a:lnTo>
                    <a:lnTo>
                      <a:pt x="1"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2" name="Freeform 2281"/>
              <p:cNvSpPr>
                <a:spLocks/>
              </p:cNvSpPr>
              <p:nvPr/>
            </p:nvSpPr>
            <p:spPr bwMode="auto">
              <a:xfrm>
                <a:off x="3823" y="2778"/>
                <a:ext cx="2" cy="2"/>
              </a:xfrm>
              <a:custGeom>
                <a:avLst/>
                <a:gdLst>
                  <a:gd name="T0" fmla="*/ 1 w 4"/>
                  <a:gd name="T1" fmla="*/ 2 h 4"/>
                  <a:gd name="T2" fmla="*/ 0 w 4"/>
                  <a:gd name="T3" fmla="*/ 1 h 4"/>
                  <a:gd name="T4" fmla="*/ 4 w 4"/>
                  <a:gd name="T5" fmla="*/ 4 h 4"/>
                  <a:gd name="T6" fmla="*/ 4 w 4"/>
                  <a:gd name="T7" fmla="*/ 2 h 4"/>
                  <a:gd name="T8" fmla="*/ 4 w 4"/>
                  <a:gd name="T9" fmla="*/ 1 h 4"/>
                  <a:gd name="T10" fmla="*/ 2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1"/>
                    </a:lnTo>
                    <a:lnTo>
                      <a:pt x="4" y="4"/>
                    </a:lnTo>
                    <a:lnTo>
                      <a:pt x="4" y="2"/>
                    </a:lnTo>
                    <a:lnTo>
                      <a:pt x="4" y="1"/>
                    </a:lnTo>
                    <a:lnTo>
                      <a:pt x="2" y="0"/>
                    </a:lnTo>
                    <a:lnTo>
                      <a:pt x="2" y="1"/>
                    </a:ln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3" name="Freeform 2282"/>
              <p:cNvSpPr>
                <a:spLocks/>
              </p:cNvSpPr>
              <p:nvPr/>
            </p:nvSpPr>
            <p:spPr bwMode="auto">
              <a:xfrm>
                <a:off x="3825" y="2779"/>
                <a:ext cx="3" cy="3"/>
              </a:xfrm>
              <a:custGeom>
                <a:avLst/>
                <a:gdLst>
                  <a:gd name="T0" fmla="*/ 1 w 7"/>
                  <a:gd name="T1" fmla="*/ 1 h 7"/>
                  <a:gd name="T2" fmla="*/ 0 w 7"/>
                  <a:gd name="T3" fmla="*/ 3 h 7"/>
                  <a:gd name="T4" fmla="*/ 5 w 7"/>
                  <a:gd name="T5" fmla="*/ 7 h 7"/>
                  <a:gd name="T6" fmla="*/ 6 w 7"/>
                  <a:gd name="T7" fmla="*/ 6 h 7"/>
                  <a:gd name="T8" fmla="*/ 7 w 7"/>
                  <a:gd name="T9" fmla="*/ 5 h 7"/>
                  <a:gd name="T10" fmla="*/ 4 w 7"/>
                  <a:gd name="T11" fmla="*/ 1 h 7"/>
                  <a:gd name="T12" fmla="*/ 1 w 7"/>
                  <a:gd name="T13" fmla="*/ 0 h 7"/>
                  <a:gd name="T14" fmla="*/ 1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1"/>
                    </a:moveTo>
                    <a:lnTo>
                      <a:pt x="0" y="3"/>
                    </a:lnTo>
                    <a:lnTo>
                      <a:pt x="5" y="7"/>
                    </a:lnTo>
                    <a:lnTo>
                      <a:pt x="6" y="6"/>
                    </a:lnTo>
                    <a:lnTo>
                      <a:pt x="7" y="5"/>
                    </a:lnTo>
                    <a:lnTo>
                      <a:pt x="4"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4" name="Freeform 2283"/>
              <p:cNvSpPr>
                <a:spLocks/>
              </p:cNvSpPr>
              <p:nvPr/>
            </p:nvSpPr>
            <p:spPr bwMode="auto">
              <a:xfrm>
                <a:off x="3826" y="2781"/>
                <a:ext cx="3"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5" name="Freeform 2284"/>
              <p:cNvSpPr>
                <a:spLocks/>
              </p:cNvSpPr>
              <p:nvPr/>
            </p:nvSpPr>
            <p:spPr bwMode="auto">
              <a:xfrm>
                <a:off x="3828" y="2782"/>
                <a:ext cx="3" cy="2"/>
              </a:xfrm>
              <a:custGeom>
                <a:avLst/>
                <a:gdLst>
                  <a:gd name="T0" fmla="*/ 1 w 6"/>
                  <a:gd name="T1" fmla="*/ 1 h 5"/>
                  <a:gd name="T2" fmla="*/ 0 w 6"/>
                  <a:gd name="T3" fmla="*/ 2 h 5"/>
                  <a:gd name="T4" fmla="*/ 4 w 6"/>
                  <a:gd name="T5" fmla="*/ 5 h 5"/>
                  <a:gd name="T6" fmla="*/ 5 w 6"/>
                  <a:gd name="T7" fmla="*/ 4 h 5"/>
                  <a:gd name="T8" fmla="*/ 6 w 6"/>
                  <a:gd name="T9" fmla="*/ 2 h 5"/>
                  <a:gd name="T10" fmla="*/ 6 w 6"/>
                  <a:gd name="T11" fmla="*/ 2 h 5"/>
                  <a:gd name="T12" fmla="*/ 1 w 6"/>
                  <a:gd name="T13" fmla="*/ 0 h 5"/>
                  <a:gd name="T14" fmla="*/ 1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1"/>
                    </a:moveTo>
                    <a:lnTo>
                      <a:pt x="0" y="2"/>
                    </a:lnTo>
                    <a:lnTo>
                      <a:pt x="4" y="5"/>
                    </a:lnTo>
                    <a:lnTo>
                      <a:pt x="5" y="4"/>
                    </a:lnTo>
                    <a:lnTo>
                      <a:pt x="6" y="2"/>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6" name="Freeform 2285"/>
              <p:cNvSpPr>
                <a:spLocks/>
              </p:cNvSpPr>
              <p:nvPr/>
            </p:nvSpPr>
            <p:spPr bwMode="auto">
              <a:xfrm>
                <a:off x="3828" y="2783"/>
                <a:ext cx="47" cy="5"/>
              </a:xfrm>
              <a:custGeom>
                <a:avLst/>
                <a:gdLst>
                  <a:gd name="T0" fmla="*/ 4 w 93"/>
                  <a:gd name="T1" fmla="*/ 3 h 12"/>
                  <a:gd name="T2" fmla="*/ 0 w 93"/>
                  <a:gd name="T3" fmla="*/ 0 h 12"/>
                  <a:gd name="T4" fmla="*/ 7 w 93"/>
                  <a:gd name="T5" fmla="*/ 4 h 12"/>
                  <a:gd name="T6" fmla="*/ 10 w 93"/>
                  <a:gd name="T7" fmla="*/ 5 h 12"/>
                  <a:gd name="T8" fmla="*/ 13 w 93"/>
                  <a:gd name="T9" fmla="*/ 6 h 12"/>
                  <a:gd name="T10" fmla="*/ 23 w 93"/>
                  <a:gd name="T11" fmla="*/ 10 h 12"/>
                  <a:gd name="T12" fmla="*/ 27 w 93"/>
                  <a:gd name="T13" fmla="*/ 10 h 12"/>
                  <a:gd name="T14" fmla="*/ 31 w 93"/>
                  <a:gd name="T15" fmla="*/ 11 h 12"/>
                  <a:gd name="T16" fmla="*/ 43 w 93"/>
                  <a:gd name="T17" fmla="*/ 11 h 12"/>
                  <a:gd name="T18" fmla="*/ 47 w 93"/>
                  <a:gd name="T19" fmla="*/ 12 h 12"/>
                  <a:gd name="T20" fmla="*/ 54 w 93"/>
                  <a:gd name="T21" fmla="*/ 11 h 12"/>
                  <a:gd name="T22" fmla="*/ 60 w 93"/>
                  <a:gd name="T23" fmla="*/ 11 h 12"/>
                  <a:gd name="T24" fmla="*/ 67 w 93"/>
                  <a:gd name="T25" fmla="*/ 10 h 12"/>
                  <a:gd name="T26" fmla="*/ 73 w 93"/>
                  <a:gd name="T27" fmla="*/ 10 h 12"/>
                  <a:gd name="T28" fmla="*/ 78 w 93"/>
                  <a:gd name="T29" fmla="*/ 8 h 12"/>
                  <a:gd name="T30" fmla="*/ 83 w 93"/>
                  <a:gd name="T31" fmla="*/ 6 h 12"/>
                  <a:gd name="T32" fmla="*/ 89 w 93"/>
                  <a:gd name="T33" fmla="*/ 5 h 12"/>
                  <a:gd name="T34" fmla="*/ 93 w 93"/>
                  <a:gd name="T35" fmla="*/ 3 h 12"/>
                  <a:gd name="T36" fmla="*/ 93 w 93"/>
                  <a:gd name="T37" fmla="*/ 2 h 12"/>
                  <a:gd name="T38" fmla="*/ 93 w 93"/>
                  <a:gd name="T39" fmla="*/ 0 h 12"/>
                  <a:gd name="T40" fmla="*/ 89 w 93"/>
                  <a:gd name="T41" fmla="*/ 3 h 12"/>
                  <a:gd name="T42" fmla="*/ 83 w 93"/>
                  <a:gd name="T43" fmla="*/ 4 h 12"/>
                  <a:gd name="T44" fmla="*/ 78 w 93"/>
                  <a:gd name="T45" fmla="*/ 6 h 12"/>
                  <a:gd name="T46" fmla="*/ 73 w 93"/>
                  <a:gd name="T47" fmla="*/ 7 h 12"/>
                  <a:gd name="T48" fmla="*/ 67 w 93"/>
                  <a:gd name="T49" fmla="*/ 7 h 12"/>
                  <a:gd name="T50" fmla="*/ 60 w 93"/>
                  <a:gd name="T51" fmla="*/ 8 h 12"/>
                  <a:gd name="T52" fmla="*/ 54 w 93"/>
                  <a:gd name="T53" fmla="*/ 8 h 12"/>
                  <a:gd name="T54" fmla="*/ 47 w 93"/>
                  <a:gd name="T55" fmla="*/ 10 h 12"/>
                  <a:gd name="T56" fmla="*/ 43 w 93"/>
                  <a:gd name="T57" fmla="*/ 8 h 12"/>
                  <a:gd name="T58" fmla="*/ 31 w 93"/>
                  <a:gd name="T59" fmla="*/ 8 h 12"/>
                  <a:gd name="T60" fmla="*/ 27 w 93"/>
                  <a:gd name="T61" fmla="*/ 7 h 12"/>
                  <a:gd name="T62" fmla="*/ 23 w 93"/>
                  <a:gd name="T63" fmla="*/ 7 h 12"/>
                  <a:gd name="T64" fmla="*/ 13 w 93"/>
                  <a:gd name="T65" fmla="*/ 4 h 12"/>
                  <a:gd name="T66" fmla="*/ 10 w 93"/>
                  <a:gd name="T67" fmla="*/ 3 h 12"/>
                  <a:gd name="T68" fmla="*/ 7 w 93"/>
                  <a:gd name="T69" fmla="*/ 2 h 12"/>
                  <a:gd name="T70" fmla="*/ 5 w 93"/>
                  <a:gd name="T71" fmla="*/ 0 h 12"/>
                  <a:gd name="T72" fmla="*/ 5 w 93"/>
                  <a:gd name="T73" fmla="*/ 2 h 12"/>
                  <a:gd name="T74" fmla="*/ 4 w 93"/>
                  <a:gd name="T75" fmla="*/ 3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
                  <a:gd name="T115" fmla="*/ 0 h 12"/>
                  <a:gd name="T116" fmla="*/ 93 w 93"/>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 h="12">
                    <a:moveTo>
                      <a:pt x="4" y="3"/>
                    </a:moveTo>
                    <a:lnTo>
                      <a:pt x="0" y="0"/>
                    </a:lnTo>
                    <a:lnTo>
                      <a:pt x="7" y="4"/>
                    </a:lnTo>
                    <a:lnTo>
                      <a:pt x="10" y="5"/>
                    </a:lnTo>
                    <a:lnTo>
                      <a:pt x="13" y="6"/>
                    </a:lnTo>
                    <a:lnTo>
                      <a:pt x="23" y="10"/>
                    </a:lnTo>
                    <a:lnTo>
                      <a:pt x="27" y="10"/>
                    </a:lnTo>
                    <a:lnTo>
                      <a:pt x="31" y="11"/>
                    </a:lnTo>
                    <a:lnTo>
                      <a:pt x="43" y="11"/>
                    </a:lnTo>
                    <a:lnTo>
                      <a:pt x="47" y="12"/>
                    </a:lnTo>
                    <a:lnTo>
                      <a:pt x="54" y="11"/>
                    </a:lnTo>
                    <a:lnTo>
                      <a:pt x="60" y="11"/>
                    </a:lnTo>
                    <a:lnTo>
                      <a:pt x="67" y="10"/>
                    </a:lnTo>
                    <a:lnTo>
                      <a:pt x="73" y="10"/>
                    </a:lnTo>
                    <a:lnTo>
                      <a:pt x="78" y="8"/>
                    </a:lnTo>
                    <a:lnTo>
                      <a:pt x="83" y="6"/>
                    </a:lnTo>
                    <a:lnTo>
                      <a:pt x="89" y="5"/>
                    </a:lnTo>
                    <a:lnTo>
                      <a:pt x="93" y="3"/>
                    </a:lnTo>
                    <a:lnTo>
                      <a:pt x="93" y="2"/>
                    </a:lnTo>
                    <a:lnTo>
                      <a:pt x="93" y="0"/>
                    </a:lnTo>
                    <a:lnTo>
                      <a:pt x="89" y="3"/>
                    </a:lnTo>
                    <a:lnTo>
                      <a:pt x="83" y="4"/>
                    </a:lnTo>
                    <a:lnTo>
                      <a:pt x="78" y="6"/>
                    </a:lnTo>
                    <a:lnTo>
                      <a:pt x="73" y="7"/>
                    </a:lnTo>
                    <a:lnTo>
                      <a:pt x="67" y="7"/>
                    </a:lnTo>
                    <a:lnTo>
                      <a:pt x="60" y="8"/>
                    </a:lnTo>
                    <a:lnTo>
                      <a:pt x="54" y="8"/>
                    </a:lnTo>
                    <a:lnTo>
                      <a:pt x="47" y="10"/>
                    </a:lnTo>
                    <a:lnTo>
                      <a:pt x="43" y="8"/>
                    </a:lnTo>
                    <a:lnTo>
                      <a:pt x="31" y="8"/>
                    </a:lnTo>
                    <a:lnTo>
                      <a:pt x="27" y="7"/>
                    </a:lnTo>
                    <a:lnTo>
                      <a:pt x="23" y="7"/>
                    </a:lnTo>
                    <a:lnTo>
                      <a:pt x="13" y="4"/>
                    </a:lnTo>
                    <a:lnTo>
                      <a:pt x="10" y="3"/>
                    </a:lnTo>
                    <a:lnTo>
                      <a:pt x="7" y="2"/>
                    </a:lnTo>
                    <a:lnTo>
                      <a:pt x="5" y="0"/>
                    </a:lnTo>
                    <a:lnTo>
                      <a:pt x="5" y="2"/>
                    </a:lnTo>
                    <a:lnTo>
                      <a:pt x="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7" name="Freeform 2286"/>
              <p:cNvSpPr>
                <a:spLocks/>
              </p:cNvSpPr>
              <p:nvPr/>
            </p:nvSpPr>
            <p:spPr bwMode="auto">
              <a:xfrm>
                <a:off x="3874" y="2782"/>
                <a:ext cx="3" cy="2"/>
              </a:xfrm>
              <a:custGeom>
                <a:avLst/>
                <a:gdLst>
                  <a:gd name="T0" fmla="*/ 1 w 6"/>
                  <a:gd name="T1" fmla="*/ 5 h 5"/>
                  <a:gd name="T2" fmla="*/ 6 w 6"/>
                  <a:gd name="T3" fmla="*/ 2 h 5"/>
                  <a:gd name="T4" fmla="*/ 6 w 6"/>
                  <a:gd name="T5" fmla="*/ 2 h 5"/>
                  <a:gd name="T6" fmla="*/ 5 w 6"/>
                  <a:gd name="T7" fmla="*/ 1 h 5"/>
                  <a:gd name="T8" fmla="*/ 4 w 6"/>
                  <a:gd name="T9" fmla="*/ 0 h 5"/>
                  <a:gd name="T10" fmla="*/ 0 w 6"/>
                  <a:gd name="T11" fmla="*/ 2 h 5"/>
                  <a:gd name="T12" fmla="*/ 1 w 6"/>
                  <a:gd name="T13" fmla="*/ 4 h 5"/>
                  <a:gd name="T14" fmla="*/ 1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5"/>
                    </a:moveTo>
                    <a:lnTo>
                      <a:pt x="6" y="2"/>
                    </a:lnTo>
                    <a:lnTo>
                      <a:pt x="5" y="1"/>
                    </a:lnTo>
                    <a:lnTo>
                      <a:pt x="4" y="0"/>
                    </a:lnTo>
                    <a:lnTo>
                      <a:pt x="0" y="2"/>
                    </a:lnTo>
                    <a:lnTo>
                      <a:pt x="1" y="4"/>
                    </a:lnTo>
                    <a:lnTo>
                      <a:pt x="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8" name="Freeform 2287"/>
              <p:cNvSpPr>
                <a:spLocks/>
              </p:cNvSpPr>
              <p:nvPr/>
            </p:nvSpPr>
            <p:spPr bwMode="auto">
              <a:xfrm>
                <a:off x="3874" y="2780"/>
                <a:ext cx="5" cy="3"/>
              </a:xfrm>
              <a:custGeom>
                <a:avLst/>
                <a:gdLst>
                  <a:gd name="T0" fmla="*/ 5 w 10"/>
                  <a:gd name="T1" fmla="*/ 3 h 4"/>
                  <a:gd name="T2" fmla="*/ 5 w 10"/>
                  <a:gd name="T3" fmla="*/ 4 h 4"/>
                  <a:gd name="T4" fmla="*/ 10 w 10"/>
                  <a:gd name="T5" fmla="*/ 2 h 4"/>
                  <a:gd name="T6" fmla="*/ 10 w 10"/>
                  <a:gd name="T7" fmla="*/ 1 h 4"/>
                  <a:gd name="T8" fmla="*/ 10 w 10"/>
                  <a:gd name="T9" fmla="*/ 0 h 4"/>
                  <a:gd name="T10" fmla="*/ 0 w 10"/>
                  <a:gd name="T11" fmla="*/ 4 h 4"/>
                  <a:gd name="T12" fmla="*/ 4 w 10"/>
                  <a:gd name="T13" fmla="*/ 2 h 4"/>
                  <a:gd name="T14" fmla="*/ 5 w 10"/>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4"/>
                  <a:gd name="T26" fmla="*/ 10 w 1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4">
                    <a:moveTo>
                      <a:pt x="5" y="3"/>
                    </a:moveTo>
                    <a:lnTo>
                      <a:pt x="5" y="4"/>
                    </a:lnTo>
                    <a:lnTo>
                      <a:pt x="10" y="2"/>
                    </a:lnTo>
                    <a:lnTo>
                      <a:pt x="10" y="1"/>
                    </a:lnTo>
                    <a:lnTo>
                      <a:pt x="10" y="0"/>
                    </a:lnTo>
                    <a:lnTo>
                      <a:pt x="0" y="4"/>
                    </a:lnTo>
                    <a:lnTo>
                      <a:pt x="4" y="2"/>
                    </a:lnTo>
                    <a:lnTo>
                      <a:pt x="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799" name="Freeform 2288"/>
              <p:cNvSpPr>
                <a:spLocks/>
              </p:cNvSpPr>
              <p:nvPr/>
            </p:nvSpPr>
            <p:spPr bwMode="auto">
              <a:xfrm>
                <a:off x="3878" y="2776"/>
                <a:ext cx="6" cy="6"/>
              </a:xfrm>
              <a:custGeom>
                <a:avLst/>
                <a:gdLst>
                  <a:gd name="T0" fmla="*/ 2 w 12"/>
                  <a:gd name="T1" fmla="*/ 10 h 10"/>
                  <a:gd name="T2" fmla="*/ 6 w 12"/>
                  <a:gd name="T3" fmla="*/ 8 h 10"/>
                  <a:gd name="T4" fmla="*/ 10 w 12"/>
                  <a:gd name="T5" fmla="*/ 5 h 10"/>
                  <a:gd name="T6" fmla="*/ 12 w 12"/>
                  <a:gd name="T7" fmla="*/ 2 h 10"/>
                  <a:gd name="T8" fmla="*/ 11 w 12"/>
                  <a:gd name="T9" fmla="*/ 1 h 10"/>
                  <a:gd name="T10" fmla="*/ 10 w 12"/>
                  <a:gd name="T11" fmla="*/ 0 h 10"/>
                  <a:gd name="T12" fmla="*/ 7 w 12"/>
                  <a:gd name="T13" fmla="*/ 3 h 10"/>
                  <a:gd name="T14" fmla="*/ 0 w 12"/>
                  <a:gd name="T15" fmla="*/ 8 h 10"/>
                  <a:gd name="T16" fmla="*/ 2 w 12"/>
                  <a:gd name="T17" fmla="*/ 9 h 10"/>
                  <a:gd name="T18" fmla="*/ 2 w 12"/>
                  <a:gd name="T19" fmla="*/ 1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10"/>
                  <a:gd name="T32" fmla="*/ 12 w 12"/>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10">
                    <a:moveTo>
                      <a:pt x="2" y="10"/>
                    </a:moveTo>
                    <a:lnTo>
                      <a:pt x="6" y="8"/>
                    </a:lnTo>
                    <a:lnTo>
                      <a:pt x="10" y="5"/>
                    </a:lnTo>
                    <a:lnTo>
                      <a:pt x="12" y="2"/>
                    </a:lnTo>
                    <a:lnTo>
                      <a:pt x="11" y="1"/>
                    </a:lnTo>
                    <a:lnTo>
                      <a:pt x="10" y="0"/>
                    </a:lnTo>
                    <a:lnTo>
                      <a:pt x="7" y="3"/>
                    </a:lnTo>
                    <a:lnTo>
                      <a:pt x="0" y="8"/>
                    </a:lnTo>
                    <a:lnTo>
                      <a:pt x="2" y="9"/>
                    </a:lnTo>
                    <a:lnTo>
                      <a:pt x="2"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0" name="Freeform 2289"/>
              <p:cNvSpPr>
                <a:spLocks/>
              </p:cNvSpPr>
              <p:nvPr/>
            </p:nvSpPr>
            <p:spPr bwMode="auto">
              <a:xfrm>
                <a:off x="3883" y="2755"/>
                <a:ext cx="8" cy="24"/>
              </a:xfrm>
              <a:custGeom>
                <a:avLst/>
                <a:gdLst>
                  <a:gd name="T0" fmla="*/ 2 w 17"/>
                  <a:gd name="T1" fmla="*/ 45 h 48"/>
                  <a:gd name="T2" fmla="*/ 0 w 17"/>
                  <a:gd name="T3" fmla="*/ 48 h 48"/>
                  <a:gd name="T4" fmla="*/ 3 w 17"/>
                  <a:gd name="T5" fmla="*/ 42 h 48"/>
                  <a:gd name="T6" fmla="*/ 8 w 17"/>
                  <a:gd name="T7" fmla="*/ 37 h 48"/>
                  <a:gd name="T8" fmla="*/ 9 w 17"/>
                  <a:gd name="T9" fmla="*/ 30 h 48"/>
                  <a:gd name="T10" fmla="*/ 11 w 17"/>
                  <a:gd name="T11" fmla="*/ 25 h 48"/>
                  <a:gd name="T12" fmla="*/ 13 w 17"/>
                  <a:gd name="T13" fmla="*/ 20 h 48"/>
                  <a:gd name="T14" fmla="*/ 15 w 17"/>
                  <a:gd name="T15" fmla="*/ 14 h 48"/>
                  <a:gd name="T16" fmla="*/ 17 w 17"/>
                  <a:gd name="T17" fmla="*/ 0 h 48"/>
                  <a:gd name="T18" fmla="*/ 15 w 17"/>
                  <a:gd name="T19" fmla="*/ 0 h 48"/>
                  <a:gd name="T20" fmla="*/ 12 w 17"/>
                  <a:gd name="T21" fmla="*/ 14 h 48"/>
                  <a:gd name="T22" fmla="*/ 11 w 17"/>
                  <a:gd name="T23" fmla="*/ 20 h 48"/>
                  <a:gd name="T24" fmla="*/ 9 w 17"/>
                  <a:gd name="T25" fmla="*/ 25 h 48"/>
                  <a:gd name="T26" fmla="*/ 6 w 17"/>
                  <a:gd name="T27" fmla="*/ 30 h 48"/>
                  <a:gd name="T28" fmla="*/ 5 w 17"/>
                  <a:gd name="T29" fmla="*/ 35 h 48"/>
                  <a:gd name="T30" fmla="*/ 3 w 17"/>
                  <a:gd name="T31" fmla="*/ 37 h 48"/>
                  <a:gd name="T32" fmla="*/ 0 w 17"/>
                  <a:gd name="T33" fmla="*/ 44 h 48"/>
                  <a:gd name="T34" fmla="*/ 1 w 17"/>
                  <a:gd name="T35" fmla="*/ 44 h 48"/>
                  <a:gd name="T36" fmla="*/ 2 w 17"/>
                  <a:gd name="T37" fmla="*/ 45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48"/>
                  <a:gd name="T59" fmla="*/ 17 w 17"/>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48">
                    <a:moveTo>
                      <a:pt x="2" y="45"/>
                    </a:moveTo>
                    <a:lnTo>
                      <a:pt x="0" y="48"/>
                    </a:lnTo>
                    <a:lnTo>
                      <a:pt x="3" y="42"/>
                    </a:lnTo>
                    <a:lnTo>
                      <a:pt x="8" y="37"/>
                    </a:lnTo>
                    <a:lnTo>
                      <a:pt x="9" y="30"/>
                    </a:lnTo>
                    <a:lnTo>
                      <a:pt x="11" y="25"/>
                    </a:lnTo>
                    <a:lnTo>
                      <a:pt x="13" y="20"/>
                    </a:lnTo>
                    <a:lnTo>
                      <a:pt x="15" y="14"/>
                    </a:lnTo>
                    <a:lnTo>
                      <a:pt x="17" y="0"/>
                    </a:lnTo>
                    <a:lnTo>
                      <a:pt x="15" y="0"/>
                    </a:lnTo>
                    <a:lnTo>
                      <a:pt x="12" y="14"/>
                    </a:lnTo>
                    <a:lnTo>
                      <a:pt x="11" y="20"/>
                    </a:lnTo>
                    <a:lnTo>
                      <a:pt x="9" y="25"/>
                    </a:lnTo>
                    <a:lnTo>
                      <a:pt x="6" y="30"/>
                    </a:lnTo>
                    <a:lnTo>
                      <a:pt x="5" y="35"/>
                    </a:lnTo>
                    <a:lnTo>
                      <a:pt x="3" y="37"/>
                    </a:lnTo>
                    <a:lnTo>
                      <a:pt x="0" y="44"/>
                    </a:lnTo>
                    <a:lnTo>
                      <a:pt x="1" y="44"/>
                    </a:lnTo>
                    <a:lnTo>
                      <a:pt x="2"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1" name="Freeform 2290"/>
              <p:cNvSpPr>
                <a:spLocks/>
              </p:cNvSpPr>
              <p:nvPr/>
            </p:nvSpPr>
            <p:spPr bwMode="auto">
              <a:xfrm>
                <a:off x="3890" y="2662"/>
                <a:ext cx="2" cy="93"/>
              </a:xfrm>
              <a:custGeom>
                <a:avLst/>
                <a:gdLst>
                  <a:gd name="T0" fmla="*/ 2 w 3"/>
                  <a:gd name="T1" fmla="*/ 187 h 187"/>
                  <a:gd name="T2" fmla="*/ 2 w 3"/>
                  <a:gd name="T3" fmla="*/ 171 h 187"/>
                  <a:gd name="T4" fmla="*/ 3 w 3"/>
                  <a:gd name="T5" fmla="*/ 163 h 187"/>
                  <a:gd name="T6" fmla="*/ 3 w 3"/>
                  <a:gd name="T7" fmla="*/ 3 h 187"/>
                  <a:gd name="T8" fmla="*/ 2 w 3"/>
                  <a:gd name="T9" fmla="*/ 0 h 187"/>
                  <a:gd name="T10" fmla="*/ 1 w 3"/>
                  <a:gd name="T11" fmla="*/ 2 h 187"/>
                  <a:gd name="T12" fmla="*/ 1 w 3"/>
                  <a:gd name="T13" fmla="*/ 163 h 187"/>
                  <a:gd name="T14" fmla="*/ 0 w 3"/>
                  <a:gd name="T15" fmla="*/ 171 h 187"/>
                  <a:gd name="T16" fmla="*/ 0 w 3"/>
                  <a:gd name="T17" fmla="*/ 187 h 187"/>
                  <a:gd name="T18" fmla="*/ 2 w 3"/>
                  <a:gd name="T19" fmla="*/ 187 h 1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87"/>
                  <a:gd name="T32" fmla="*/ 3 w 3"/>
                  <a:gd name="T33" fmla="*/ 187 h 1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87">
                    <a:moveTo>
                      <a:pt x="2" y="187"/>
                    </a:moveTo>
                    <a:lnTo>
                      <a:pt x="2" y="171"/>
                    </a:lnTo>
                    <a:lnTo>
                      <a:pt x="3" y="163"/>
                    </a:lnTo>
                    <a:lnTo>
                      <a:pt x="3" y="3"/>
                    </a:lnTo>
                    <a:lnTo>
                      <a:pt x="2" y="0"/>
                    </a:lnTo>
                    <a:lnTo>
                      <a:pt x="1" y="2"/>
                    </a:lnTo>
                    <a:lnTo>
                      <a:pt x="1" y="163"/>
                    </a:lnTo>
                    <a:lnTo>
                      <a:pt x="0" y="171"/>
                    </a:lnTo>
                    <a:lnTo>
                      <a:pt x="0" y="187"/>
                    </a:lnTo>
                    <a:lnTo>
                      <a:pt x="2" y="1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2" name="Freeform 2291"/>
              <p:cNvSpPr>
                <a:spLocks/>
              </p:cNvSpPr>
              <p:nvPr/>
            </p:nvSpPr>
            <p:spPr bwMode="auto">
              <a:xfrm>
                <a:off x="3943" y="2662"/>
                <a:ext cx="117" cy="140"/>
              </a:xfrm>
              <a:custGeom>
                <a:avLst/>
                <a:gdLst>
                  <a:gd name="T0" fmla="*/ 0 w 233"/>
                  <a:gd name="T1" fmla="*/ 280 h 280"/>
                  <a:gd name="T2" fmla="*/ 0 w 233"/>
                  <a:gd name="T3" fmla="*/ 0 h 280"/>
                  <a:gd name="T4" fmla="*/ 40 w 233"/>
                  <a:gd name="T5" fmla="*/ 0 h 280"/>
                  <a:gd name="T6" fmla="*/ 195 w 233"/>
                  <a:gd name="T7" fmla="*/ 220 h 280"/>
                  <a:gd name="T8" fmla="*/ 195 w 233"/>
                  <a:gd name="T9" fmla="*/ 0 h 280"/>
                  <a:gd name="T10" fmla="*/ 233 w 233"/>
                  <a:gd name="T11" fmla="*/ 0 h 280"/>
                  <a:gd name="T12" fmla="*/ 233 w 233"/>
                  <a:gd name="T13" fmla="*/ 280 h 280"/>
                  <a:gd name="T14" fmla="*/ 193 w 233"/>
                  <a:gd name="T15" fmla="*/ 280 h 280"/>
                  <a:gd name="T16" fmla="*/ 38 w 233"/>
                  <a:gd name="T17" fmla="*/ 60 h 280"/>
                  <a:gd name="T18" fmla="*/ 38 w 233"/>
                  <a:gd name="T19" fmla="*/ 280 h 280"/>
                  <a:gd name="T20" fmla="*/ 0 w 233"/>
                  <a:gd name="T21" fmla="*/ 280 h 280"/>
                  <a:gd name="T22" fmla="*/ 0 w 233"/>
                  <a:gd name="T23" fmla="*/ 280 h 2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80"/>
                  <a:gd name="T38" fmla="*/ 233 w 233"/>
                  <a:gd name="T39" fmla="*/ 280 h 2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80">
                    <a:moveTo>
                      <a:pt x="0" y="280"/>
                    </a:moveTo>
                    <a:lnTo>
                      <a:pt x="0" y="0"/>
                    </a:lnTo>
                    <a:lnTo>
                      <a:pt x="40" y="0"/>
                    </a:lnTo>
                    <a:lnTo>
                      <a:pt x="195" y="220"/>
                    </a:lnTo>
                    <a:lnTo>
                      <a:pt x="195" y="0"/>
                    </a:lnTo>
                    <a:lnTo>
                      <a:pt x="233" y="0"/>
                    </a:lnTo>
                    <a:lnTo>
                      <a:pt x="233" y="280"/>
                    </a:lnTo>
                    <a:lnTo>
                      <a:pt x="193" y="280"/>
                    </a:lnTo>
                    <a:lnTo>
                      <a:pt x="38" y="60"/>
                    </a:lnTo>
                    <a:lnTo>
                      <a:pt x="38"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3" name="Freeform 2292"/>
              <p:cNvSpPr>
                <a:spLocks/>
              </p:cNvSpPr>
              <p:nvPr/>
            </p:nvSpPr>
            <p:spPr bwMode="auto">
              <a:xfrm>
                <a:off x="3943" y="2662"/>
                <a:ext cx="117" cy="140"/>
              </a:xfrm>
              <a:custGeom>
                <a:avLst/>
                <a:gdLst>
                  <a:gd name="T0" fmla="*/ 0 w 233"/>
                  <a:gd name="T1" fmla="*/ 280 h 280"/>
                  <a:gd name="T2" fmla="*/ 0 w 233"/>
                  <a:gd name="T3" fmla="*/ 0 h 280"/>
                  <a:gd name="T4" fmla="*/ 40 w 233"/>
                  <a:gd name="T5" fmla="*/ 0 h 280"/>
                  <a:gd name="T6" fmla="*/ 195 w 233"/>
                  <a:gd name="T7" fmla="*/ 220 h 280"/>
                  <a:gd name="T8" fmla="*/ 195 w 233"/>
                  <a:gd name="T9" fmla="*/ 0 h 280"/>
                  <a:gd name="T10" fmla="*/ 233 w 233"/>
                  <a:gd name="T11" fmla="*/ 0 h 280"/>
                  <a:gd name="T12" fmla="*/ 233 w 233"/>
                  <a:gd name="T13" fmla="*/ 280 h 280"/>
                  <a:gd name="T14" fmla="*/ 193 w 233"/>
                  <a:gd name="T15" fmla="*/ 280 h 280"/>
                  <a:gd name="T16" fmla="*/ 38 w 233"/>
                  <a:gd name="T17" fmla="*/ 60 h 280"/>
                  <a:gd name="T18" fmla="*/ 38 w 233"/>
                  <a:gd name="T19" fmla="*/ 280 h 280"/>
                  <a:gd name="T20" fmla="*/ 0 w 233"/>
                  <a:gd name="T21" fmla="*/ 280 h 280"/>
                  <a:gd name="T22" fmla="*/ 0 w 233"/>
                  <a:gd name="T23" fmla="*/ 280 h 2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80"/>
                  <a:gd name="T38" fmla="*/ 233 w 233"/>
                  <a:gd name="T39" fmla="*/ 280 h 2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80">
                    <a:moveTo>
                      <a:pt x="0" y="280"/>
                    </a:moveTo>
                    <a:lnTo>
                      <a:pt x="0" y="0"/>
                    </a:lnTo>
                    <a:lnTo>
                      <a:pt x="40" y="0"/>
                    </a:lnTo>
                    <a:lnTo>
                      <a:pt x="195" y="220"/>
                    </a:lnTo>
                    <a:lnTo>
                      <a:pt x="195" y="0"/>
                    </a:lnTo>
                    <a:lnTo>
                      <a:pt x="233" y="0"/>
                    </a:lnTo>
                    <a:lnTo>
                      <a:pt x="233" y="280"/>
                    </a:lnTo>
                    <a:lnTo>
                      <a:pt x="193" y="280"/>
                    </a:lnTo>
                    <a:lnTo>
                      <a:pt x="38" y="60"/>
                    </a:lnTo>
                    <a:lnTo>
                      <a:pt x="38"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04" name="Freeform 2293"/>
              <p:cNvSpPr>
                <a:spLocks/>
              </p:cNvSpPr>
              <p:nvPr/>
            </p:nvSpPr>
            <p:spPr bwMode="auto">
              <a:xfrm>
                <a:off x="3943" y="2662"/>
                <a:ext cx="117" cy="140"/>
              </a:xfrm>
              <a:custGeom>
                <a:avLst/>
                <a:gdLst>
                  <a:gd name="T0" fmla="*/ 0 w 235"/>
                  <a:gd name="T1" fmla="*/ 282 h 282"/>
                  <a:gd name="T2" fmla="*/ 3 w 235"/>
                  <a:gd name="T3" fmla="*/ 282 h 282"/>
                  <a:gd name="T4" fmla="*/ 3 w 235"/>
                  <a:gd name="T5" fmla="*/ 3 h 282"/>
                  <a:gd name="T6" fmla="*/ 41 w 235"/>
                  <a:gd name="T7" fmla="*/ 3 h 282"/>
                  <a:gd name="T8" fmla="*/ 196 w 235"/>
                  <a:gd name="T9" fmla="*/ 223 h 282"/>
                  <a:gd name="T10" fmla="*/ 199 w 235"/>
                  <a:gd name="T11" fmla="*/ 222 h 282"/>
                  <a:gd name="T12" fmla="*/ 199 w 235"/>
                  <a:gd name="T13" fmla="*/ 3 h 282"/>
                  <a:gd name="T14" fmla="*/ 234 w 235"/>
                  <a:gd name="T15" fmla="*/ 3 h 282"/>
                  <a:gd name="T16" fmla="*/ 235 w 235"/>
                  <a:gd name="T17" fmla="*/ 0 h 282"/>
                  <a:gd name="T18" fmla="*/ 196 w 235"/>
                  <a:gd name="T19" fmla="*/ 2 h 282"/>
                  <a:gd name="T20" fmla="*/ 196 w 235"/>
                  <a:gd name="T21" fmla="*/ 218 h 282"/>
                  <a:gd name="T22" fmla="*/ 42 w 235"/>
                  <a:gd name="T23" fmla="*/ 0 h 282"/>
                  <a:gd name="T24" fmla="*/ 0 w 235"/>
                  <a:gd name="T25" fmla="*/ 2 h 282"/>
                  <a:gd name="T26" fmla="*/ 0 w 235"/>
                  <a:gd name="T27" fmla="*/ 282 h 28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5"/>
                  <a:gd name="T43" fmla="*/ 0 h 282"/>
                  <a:gd name="T44" fmla="*/ 235 w 235"/>
                  <a:gd name="T45" fmla="*/ 282 h 28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5" h="282">
                    <a:moveTo>
                      <a:pt x="0" y="282"/>
                    </a:moveTo>
                    <a:lnTo>
                      <a:pt x="3" y="282"/>
                    </a:lnTo>
                    <a:lnTo>
                      <a:pt x="3" y="3"/>
                    </a:lnTo>
                    <a:lnTo>
                      <a:pt x="41" y="3"/>
                    </a:lnTo>
                    <a:lnTo>
                      <a:pt x="196" y="223"/>
                    </a:lnTo>
                    <a:lnTo>
                      <a:pt x="199" y="222"/>
                    </a:lnTo>
                    <a:lnTo>
                      <a:pt x="199" y="3"/>
                    </a:lnTo>
                    <a:lnTo>
                      <a:pt x="234" y="3"/>
                    </a:lnTo>
                    <a:lnTo>
                      <a:pt x="235" y="0"/>
                    </a:lnTo>
                    <a:lnTo>
                      <a:pt x="196" y="2"/>
                    </a:lnTo>
                    <a:lnTo>
                      <a:pt x="196" y="218"/>
                    </a:lnTo>
                    <a:lnTo>
                      <a:pt x="42"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5" name="Freeform 2294"/>
              <p:cNvSpPr>
                <a:spLocks/>
              </p:cNvSpPr>
              <p:nvPr/>
            </p:nvSpPr>
            <p:spPr bwMode="auto">
              <a:xfrm>
                <a:off x="3943" y="2662"/>
                <a:ext cx="118" cy="141"/>
              </a:xfrm>
              <a:custGeom>
                <a:avLst/>
                <a:gdLst>
                  <a:gd name="T0" fmla="*/ 234 w 237"/>
                  <a:gd name="T1" fmla="*/ 3 h 284"/>
                  <a:gd name="T2" fmla="*/ 234 w 237"/>
                  <a:gd name="T3" fmla="*/ 279 h 284"/>
                  <a:gd name="T4" fmla="*/ 195 w 237"/>
                  <a:gd name="T5" fmla="*/ 279 h 284"/>
                  <a:gd name="T6" fmla="*/ 41 w 237"/>
                  <a:gd name="T7" fmla="*/ 60 h 284"/>
                  <a:gd name="T8" fmla="*/ 38 w 237"/>
                  <a:gd name="T9" fmla="*/ 62 h 284"/>
                  <a:gd name="T10" fmla="*/ 38 w 237"/>
                  <a:gd name="T11" fmla="*/ 279 h 284"/>
                  <a:gd name="T12" fmla="*/ 3 w 237"/>
                  <a:gd name="T13" fmla="*/ 279 h 284"/>
                  <a:gd name="T14" fmla="*/ 0 w 237"/>
                  <a:gd name="T15" fmla="*/ 282 h 284"/>
                  <a:gd name="T16" fmla="*/ 2 w 237"/>
                  <a:gd name="T17" fmla="*/ 284 h 284"/>
                  <a:gd name="T18" fmla="*/ 41 w 237"/>
                  <a:gd name="T19" fmla="*/ 283 h 284"/>
                  <a:gd name="T20" fmla="*/ 41 w 237"/>
                  <a:gd name="T21" fmla="*/ 65 h 284"/>
                  <a:gd name="T22" fmla="*/ 195 w 237"/>
                  <a:gd name="T23" fmla="*/ 284 h 284"/>
                  <a:gd name="T24" fmla="*/ 237 w 237"/>
                  <a:gd name="T25" fmla="*/ 283 h 284"/>
                  <a:gd name="T26" fmla="*/ 235 w 237"/>
                  <a:gd name="T27" fmla="*/ 0 h 284"/>
                  <a:gd name="T28" fmla="*/ 234 w 237"/>
                  <a:gd name="T29" fmla="*/ 3 h 2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7"/>
                  <a:gd name="T46" fmla="*/ 0 h 284"/>
                  <a:gd name="T47" fmla="*/ 237 w 237"/>
                  <a:gd name="T48" fmla="*/ 284 h 2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7" h="284">
                    <a:moveTo>
                      <a:pt x="234" y="3"/>
                    </a:moveTo>
                    <a:lnTo>
                      <a:pt x="234" y="279"/>
                    </a:lnTo>
                    <a:lnTo>
                      <a:pt x="195" y="279"/>
                    </a:lnTo>
                    <a:lnTo>
                      <a:pt x="41" y="60"/>
                    </a:lnTo>
                    <a:lnTo>
                      <a:pt x="38" y="62"/>
                    </a:lnTo>
                    <a:lnTo>
                      <a:pt x="38" y="279"/>
                    </a:lnTo>
                    <a:lnTo>
                      <a:pt x="3" y="279"/>
                    </a:lnTo>
                    <a:lnTo>
                      <a:pt x="0" y="282"/>
                    </a:lnTo>
                    <a:lnTo>
                      <a:pt x="2" y="284"/>
                    </a:lnTo>
                    <a:lnTo>
                      <a:pt x="41" y="283"/>
                    </a:lnTo>
                    <a:lnTo>
                      <a:pt x="41" y="65"/>
                    </a:lnTo>
                    <a:lnTo>
                      <a:pt x="195" y="284"/>
                    </a:lnTo>
                    <a:lnTo>
                      <a:pt x="237" y="283"/>
                    </a:lnTo>
                    <a:lnTo>
                      <a:pt x="235" y="0"/>
                    </a:lnTo>
                    <a:lnTo>
                      <a:pt x="23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6" name="Freeform 2295"/>
              <p:cNvSpPr>
                <a:spLocks/>
              </p:cNvSpPr>
              <p:nvPr/>
            </p:nvSpPr>
            <p:spPr bwMode="auto">
              <a:xfrm>
                <a:off x="4096" y="2662"/>
                <a:ext cx="20" cy="140"/>
              </a:xfrm>
              <a:custGeom>
                <a:avLst/>
                <a:gdLst>
                  <a:gd name="T0" fmla="*/ 0 w 39"/>
                  <a:gd name="T1" fmla="*/ 280 h 280"/>
                  <a:gd name="T2" fmla="*/ 0 w 39"/>
                  <a:gd name="T3" fmla="*/ 0 h 280"/>
                  <a:gd name="T4" fmla="*/ 39 w 39"/>
                  <a:gd name="T5" fmla="*/ 0 h 280"/>
                  <a:gd name="T6" fmla="*/ 39 w 39"/>
                  <a:gd name="T7" fmla="*/ 280 h 280"/>
                  <a:gd name="T8" fmla="*/ 0 w 39"/>
                  <a:gd name="T9" fmla="*/ 280 h 280"/>
                  <a:gd name="T10" fmla="*/ 0 w 39"/>
                  <a:gd name="T11" fmla="*/ 280 h 280"/>
                  <a:gd name="T12" fmla="*/ 0 60000 65536"/>
                  <a:gd name="T13" fmla="*/ 0 60000 65536"/>
                  <a:gd name="T14" fmla="*/ 0 60000 65536"/>
                  <a:gd name="T15" fmla="*/ 0 60000 65536"/>
                  <a:gd name="T16" fmla="*/ 0 60000 65536"/>
                  <a:gd name="T17" fmla="*/ 0 60000 65536"/>
                  <a:gd name="T18" fmla="*/ 0 w 39"/>
                  <a:gd name="T19" fmla="*/ 0 h 280"/>
                  <a:gd name="T20" fmla="*/ 39 w 39"/>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39" h="280">
                    <a:moveTo>
                      <a:pt x="0" y="280"/>
                    </a:moveTo>
                    <a:lnTo>
                      <a:pt x="0" y="0"/>
                    </a:lnTo>
                    <a:lnTo>
                      <a:pt x="39" y="0"/>
                    </a:lnTo>
                    <a:lnTo>
                      <a:pt x="39" y="280"/>
                    </a:lnTo>
                    <a:lnTo>
                      <a:pt x="0" y="2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7" name="Freeform 2296"/>
              <p:cNvSpPr>
                <a:spLocks/>
              </p:cNvSpPr>
              <p:nvPr/>
            </p:nvSpPr>
            <p:spPr bwMode="auto">
              <a:xfrm>
                <a:off x="4096" y="2662"/>
                <a:ext cx="20" cy="140"/>
              </a:xfrm>
              <a:custGeom>
                <a:avLst/>
                <a:gdLst>
                  <a:gd name="T0" fmla="*/ 0 w 39"/>
                  <a:gd name="T1" fmla="*/ 280 h 280"/>
                  <a:gd name="T2" fmla="*/ 0 w 39"/>
                  <a:gd name="T3" fmla="*/ 0 h 280"/>
                  <a:gd name="T4" fmla="*/ 39 w 39"/>
                  <a:gd name="T5" fmla="*/ 0 h 280"/>
                  <a:gd name="T6" fmla="*/ 39 w 39"/>
                  <a:gd name="T7" fmla="*/ 280 h 280"/>
                  <a:gd name="T8" fmla="*/ 0 w 39"/>
                  <a:gd name="T9" fmla="*/ 280 h 280"/>
                  <a:gd name="T10" fmla="*/ 0 w 39"/>
                  <a:gd name="T11" fmla="*/ 280 h 280"/>
                  <a:gd name="T12" fmla="*/ 0 60000 65536"/>
                  <a:gd name="T13" fmla="*/ 0 60000 65536"/>
                  <a:gd name="T14" fmla="*/ 0 60000 65536"/>
                  <a:gd name="T15" fmla="*/ 0 60000 65536"/>
                  <a:gd name="T16" fmla="*/ 0 60000 65536"/>
                  <a:gd name="T17" fmla="*/ 0 60000 65536"/>
                  <a:gd name="T18" fmla="*/ 0 w 39"/>
                  <a:gd name="T19" fmla="*/ 0 h 280"/>
                  <a:gd name="T20" fmla="*/ 39 w 39"/>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39" h="280">
                    <a:moveTo>
                      <a:pt x="0" y="280"/>
                    </a:moveTo>
                    <a:lnTo>
                      <a:pt x="0" y="0"/>
                    </a:lnTo>
                    <a:lnTo>
                      <a:pt x="39" y="0"/>
                    </a:lnTo>
                    <a:lnTo>
                      <a:pt x="39"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08" name="Freeform 2297"/>
              <p:cNvSpPr>
                <a:spLocks/>
              </p:cNvSpPr>
              <p:nvPr/>
            </p:nvSpPr>
            <p:spPr bwMode="auto">
              <a:xfrm>
                <a:off x="4095" y="2662"/>
                <a:ext cx="21" cy="140"/>
              </a:xfrm>
              <a:custGeom>
                <a:avLst/>
                <a:gdLst>
                  <a:gd name="T0" fmla="*/ 0 w 40"/>
                  <a:gd name="T1" fmla="*/ 282 h 282"/>
                  <a:gd name="T2" fmla="*/ 2 w 40"/>
                  <a:gd name="T3" fmla="*/ 282 h 282"/>
                  <a:gd name="T4" fmla="*/ 2 w 40"/>
                  <a:gd name="T5" fmla="*/ 3 h 282"/>
                  <a:gd name="T6" fmla="*/ 39 w 40"/>
                  <a:gd name="T7" fmla="*/ 3 h 282"/>
                  <a:gd name="T8" fmla="*/ 40 w 40"/>
                  <a:gd name="T9" fmla="*/ 0 h 282"/>
                  <a:gd name="T10" fmla="*/ 0 w 40"/>
                  <a:gd name="T11" fmla="*/ 2 h 282"/>
                  <a:gd name="T12" fmla="*/ 0 w 40"/>
                  <a:gd name="T13" fmla="*/ 282 h 282"/>
                  <a:gd name="T14" fmla="*/ 0 60000 65536"/>
                  <a:gd name="T15" fmla="*/ 0 60000 65536"/>
                  <a:gd name="T16" fmla="*/ 0 60000 65536"/>
                  <a:gd name="T17" fmla="*/ 0 60000 65536"/>
                  <a:gd name="T18" fmla="*/ 0 60000 65536"/>
                  <a:gd name="T19" fmla="*/ 0 60000 65536"/>
                  <a:gd name="T20" fmla="*/ 0 60000 65536"/>
                  <a:gd name="T21" fmla="*/ 0 w 40"/>
                  <a:gd name="T22" fmla="*/ 0 h 282"/>
                  <a:gd name="T23" fmla="*/ 40 w 40"/>
                  <a:gd name="T24" fmla="*/ 282 h 2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82">
                    <a:moveTo>
                      <a:pt x="0" y="282"/>
                    </a:moveTo>
                    <a:lnTo>
                      <a:pt x="2" y="282"/>
                    </a:lnTo>
                    <a:lnTo>
                      <a:pt x="2" y="3"/>
                    </a:lnTo>
                    <a:lnTo>
                      <a:pt x="39" y="3"/>
                    </a:lnTo>
                    <a:lnTo>
                      <a:pt x="40"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09" name="Freeform 2298"/>
              <p:cNvSpPr>
                <a:spLocks/>
              </p:cNvSpPr>
              <p:nvPr/>
            </p:nvSpPr>
            <p:spPr bwMode="auto">
              <a:xfrm>
                <a:off x="4095" y="2662"/>
                <a:ext cx="21" cy="141"/>
              </a:xfrm>
              <a:custGeom>
                <a:avLst/>
                <a:gdLst>
                  <a:gd name="T0" fmla="*/ 39 w 41"/>
                  <a:gd name="T1" fmla="*/ 3 h 284"/>
                  <a:gd name="T2" fmla="*/ 39 w 41"/>
                  <a:gd name="T3" fmla="*/ 279 h 284"/>
                  <a:gd name="T4" fmla="*/ 2 w 41"/>
                  <a:gd name="T5" fmla="*/ 279 h 284"/>
                  <a:gd name="T6" fmla="*/ 0 w 41"/>
                  <a:gd name="T7" fmla="*/ 282 h 284"/>
                  <a:gd name="T8" fmla="*/ 1 w 41"/>
                  <a:gd name="T9" fmla="*/ 284 h 284"/>
                  <a:gd name="T10" fmla="*/ 41 w 41"/>
                  <a:gd name="T11" fmla="*/ 283 h 284"/>
                  <a:gd name="T12" fmla="*/ 40 w 41"/>
                  <a:gd name="T13" fmla="*/ 0 h 284"/>
                  <a:gd name="T14" fmla="*/ 39 w 41"/>
                  <a:gd name="T15" fmla="*/ 3 h 284"/>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284"/>
                  <a:gd name="T26" fmla="*/ 41 w 41"/>
                  <a:gd name="T27" fmla="*/ 284 h 2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284">
                    <a:moveTo>
                      <a:pt x="39" y="3"/>
                    </a:moveTo>
                    <a:lnTo>
                      <a:pt x="39" y="279"/>
                    </a:lnTo>
                    <a:lnTo>
                      <a:pt x="2" y="279"/>
                    </a:lnTo>
                    <a:lnTo>
                      <a:pt x="0" y="282"/>
                    </a:lnTo>
                    <a:lnTo>
                      <a:pt x="1" y="284"/>
                    </a:lnTo>
                    <a:lnTo>
                      <a:pt x="41" y="283"/>
                    </a:lnTo>
                    <a:lnTo>
                      <a:pt x="40" y="0"/>
                    </a:lnTo>
                    <a:lnTo>
                      <a:pt x="3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0" name="Freeform 2299"/>
              <p:cNvSpPr>
                <a:spLocks noEditPoints="1"/>
              </p:cNvSpPr>
              <p:nvPr/>
            </p:nvSpPr>
            <p:spPr bwMode="auto">
              <a:xfrm>
                <a:off x="4151" y="2662"/>
                <a:ext cx="122" cy="140"/>
              </a:xfrm>
              <a:custGeom>
                <a:avLst/>
                <a:gdLst>
                  <a:gd name="T0" fmla="*/ 106 w 245"/>
                  <a:gd name="T1" fmla="*/ 0 h 280"/>
                  <a:gd name="T2" fmla="*/ 127 w 245"/>
                  <a:gd name="T3" fmla="*/ 0 h 280"/>
                  <a:gd name="T4" fmla="*/ 144 w 245"/>
                  <a:gd name="T5" fmla="*/ 1 h 280"/>
                  <a:gd name="T6" fmla="*/ 158 w 245"/>
                  <a:gd name="T7" fmla="*/ 3 h 280"/>
                  <a:gd name="T8" fmla="*/ 174 w 245"/>
                  <a:gd name="T9" fmla="*/ 9 h 280"/>
                  <a:gd name="T10" fmla="*/ 188 w 245"/>
                  <a:gd name="T11" fmla="*/ 17 h 280"/>
                  <a:gd name="T12" fmla="*/ 202 w 245"/>
                  <a:gd name="T13" fmla="*/ 26 h 280"/>
                  <a:gd name="T14" fmla="*/ 215 w 245"/>
                  <a:gd name="T15" fmla="*/ 40 h 280"/>
                  <a:gd name="T16" fmla="*/ 226 w 245"/>
                  <a:gd name="T17" fmla="*/ 57 h 280"/>
                  <a:gd name="T18" fmla="*/ 234 w 245"/>
                  <a:gd name="T19" fmla="*/ 76 h 280"/>
                  <a:gd name="T20" fmla="*/ 240 w 245"/>
                  <a:gd name="T21" fmla="*/ 96 h 280"/>
                  <a:gd name="T22" fmla="*/ 243 w 245"/>
                  <a:gd name="T23" fmla="*/ 119 h 280"/>
                  <a:gd name="T24" fmla="*/ 243 w 245"/>
                  <a:gd name="T25" fmla="*/ 142 h 280"/>
                  <a:gd name="T26" fmla="*/ 242 w 245"/>
                  <a:gd name="T27" fmla="*/ 162 h 280"/>
                  <a:gd name="T28" fmla="*/ 240 w 245"/>
                  <a:gd name="T29" fmla="*/ 180 h 280"/>
                  <a:gd name="T30" fmla="*/ 234 w 245"/>
                  <a:gd name="T31" fmla="*/ 198 h 280"/>
                  <a:gd name="T32" fmla="*/ 229 w 245"/>
                  <a:gd name="T33" fmla="*/ 213 h 280"/>
                  <a:gd name="T34" fmla="*/ 222 w 245"/>
                  <a:gd name="T35" fmla="*/ 227 h 280"/>
                  <a:gd name="T36" fmla="*/ 214 w 245"/>
                  <a:gd name="T37" fmla="*/ 238 h 280"/>
                  <a:gd name="T38" fmla="*/ 205 w 245"/>
                  <a:gd name="T39" fmla="*/ 247 h 280"/>
                  <a:gd name="T40" fmla="*/ 196 w 245"/>
                  <a:gd name="T41" fmla="*/ 255 h 280"/>
                  <a:gd name="T42" fmla="*/ 186 w 245"/>
                  <a:gd name="T43" fmla="*/ 262 h 280"/>
                  <a:gd name="T44" fmla="*/ 176 w 245"/>
                  <a:gd name="T45" fmla="*/ 267 h 280"/>
                  <a:gd name="T46" fmla="*/ 163 w 245"/>
                  <a:gd name="T47" fmla="*/ 270 h 280"/>
                  <a:gd name="T48" fmla="*/ 150 w 245"/>
                  <a:gd name="T49" fmla="*/ 274 h 280"/>
                  <a:gd name="T50" fmla="*/ 135 w 245"/>
                  <a:gd name="T51" fmla="*/ 277 h 280"/>
                  <a:gd name="T52" fmla="*/ 119 w 245"/>
                  <a:gd name="T53" fmla="*/ 278 h 280"/>
                  <a:gd name="T54" fmla="*/ 0 w 245"/>
                  <a:gd name="T55" fmla="*/ 280 h 280"/>
                  <a:gd name="T56" fmla="*/ 106 w 245"/>
                  <a:gd name="T57" fmla="*/ 245 h 280"/>
                  <a:gd name="T58" fmla="*/ 124 w 245"/>
                  <a:gd name="T59" fmla="*/ 245 h 280"/>
                  <a:gd name="T60" fmla="*/ 139 w 245"/>
                  <a:gd name="T61" fmla="*/ 243 h 280"/>
                  <a:gd name="T62" fmla="*/ 150 w 245"/>
                  <a:gd name="T63" fmla="*/ 240 h 280"/>
                  <a:gd name="T64" fmla="*/ 159 w 245"/>
                  <a:gd name="T65" fmla="*/ 236 h 280"/>
                  <a:gd name="T66" fmla="*/ 169 w 245"/>
                  <a:gd name="T67" fmla="*/ 230 h 280"/>
                  <a:gd name="T68" fmla="*/ 176 w 245"/>
                  <a:gd name="T69" fmla="*/ 223 h 280"/>
                  <a:gd name="T70" fmla="*/ 185 w 245"/>
                  <a:gd name="T71" fmla="*/ 213 h 280"/>
                  <a:gd name="T72" fmla="*/ 192 w 245"/>
                  <a:gd name="T73" fmla="*/ 201 h 280"/>
                  <a:gd name="T74" fmla="*/ 197 w 245"/>
                  <a:gd name="T75" fmla="*/ 186 h 280"/>
                  <a:gd name="T76" fmla="*/ 201 w 245"/>
                  <a:gd name="T77" fmla="*/ 170 h 280"/>
                  <a:gd name="T78" fmla="*/ 203 w 245"/>
                  <a:gd name="T79" fmla="*/ 152 h 280"/>
                  <a:gd name="T80" fmla="*/ 203 w 245"/>
                  <a:gd name="T81" fmla="*/ 129 h 280"/>
                  <a:gd name="T82" fmla="*/ 201 w 245"/>
                  <a:gd name="T83" fmla="*/ 103 h 280"/>
                  <a:gd name="T84" fmla="*/ 195 w 245"/>
                  <a:gd name="T85" fmla="*/ 83 h 280"/>
                  <a:gd name="T86" fmla="*/ 186 w 245"/>
                  <a:gd name="T87" fmla="*/ 65 h 280"/>
                  <a:gd name="T88" fmla="*/ 174 w 245"/>
                  <a:gd name="T89" fmla="*/ 51 h 280"/>
                  <a:gd name="T90" fmla="*/ 162 w 245"/>
                  <a:gd name="T91" fmla="*/ 42 h 280"/>
                  <a:gd name="T92" fmla="*/ 148 w 245"/>
                  <a:gd name="T93" fmla="*/ 36 h 280"/>
                  <a:gd name="T94" fmla="*/ 135 w 245"/>
                  <a:gd name="T95" fmla="*/ 33 h 280"/>
                  <a:gd name="T96" fmla="*/ 117 w 245"/>
                  <a:gd name="T97" fmla="*/ 32 h 280"/>
                  <a:gd name="T98" fmla="*/ 40 w 245"/>
                  <a:gd name="T99" fmla="*/ 32 h 2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5"/>
                  <a:gd name="T151" fmla="*/ 0 h 280"/>
                  <a:gd name="T152" fmla="*/ 245 w 245"/>
                  <a:gd name="T153" fmla="*/ 280 h 2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5" h="280">
                    <a:moveTo>
                      <a:pt x="0" y="280"/>
                    </a:moveTo>
                    <a:lnTo>
                      <a:pt x="0" y="0"/>
                    </a:lnTo>
                    <a:lnTo>
                      <a:pt x="102" y="0"/>
                    </a:lnTo>
                    <a:lnTo>
                      <a:pt x="106" y="0"/>
                    </a:lnTo>
                    <a:lnTo>
                      <a:pt x="112" y="0"/>
                    </a:lnTo>
                    <a:lnTo>
                      <a:pt x="118" y="0"/>
                    </a:lnTo>
                    <a:lnTo>
                      <a:pt x="122" y="0"/>
                    </a:lnTo>
                    <a:lnTo>
                      <a:pt x="127" y="0"/>
                    </a:lnTo>
                    <a:lnTo>
                      <a:pt x="132" y="0"/>
                    </a:lnTo>
                    <a:lnTo>
                      <a:pt x="136" y="1"/>
                    </a:lnTo>
                    <a:lnTo>
                      <a:pt x="140" y="1"/>
                    </a:lnTo>
                    <a:lnTo>
                      <a:pt x="144" y="1"/>
                    </a:lnTo>
                    <a:lnTo>
                      <a:pt x="148" y="2"/>
                    </a:lnTo>
                    <a:lnTo>
                      <a:pt x="151" y="2"/>
                    </a:lnTo>
                    <a:lnTo>
                      <a:pt x="155" y="3"/>
                    </a:lnTo>
                    <a:lnTo>
                      <a:pt x="158" y="3"/>
                    </a:lnTo>
                    <a:lnTo>
                      <a:pt x="163" y="4"/>
                    </a:lnTo>
                    <a:lnTo>
                      <a:pt x="166" y="7"/>
                    </a:lnTo>
                    <a:lnTo>
                      <a:pt x="171" y="8"/>
                    </a:lnTo>
                    <a:lnTo>
                      <a:pt x="174" y="9"/>
                    </a:lnTo>
                    <a:lnTo>
                      <a:pt x="178" y="11"/>
                    </a:lnTo>
                    <a:lnTo>
                      <a:pt x="181" y="12"/>
                    </a:lnTo>
                    <a:lnTo>
                      <a:pt x="185" y="15"/>
                    </a:lnTo>
                    <a:lnTo>
                      <a:pt x="188" y="17"/>
                    </a:lnTo>
                    <a:lnTo>
                      <a:pt x="192" y="18"/>
                    </a:lnTo>
                    <a:lnTo>
                      <a:pt x="195" y="20"/>
                    </a:lnTo>
                    <a:lnTo>
                      <a:pt x="199" y="24"/>
                    </a:lnTo>
                    <a:lnTo>
                      <a:pt x="202" y="26"/>
                    </a:lnTo>
                    <a:lnTo>
                      <a:pt x="205" y="30"/>
                    </a:lnTo>
                    <a:lnTo>
                      <a:pt x="209" y="33"/>
                    </a:lnTo>
                    <a:lnTo>
                      <a:pt x="212" y="36"/>
                    </a:lnTo>
                    <a:lnTo>
                      <a:pt x="215" y="40"/>
                    </a:lnTo>
                    <a:lnTo>
                      <a:pt x="218" y="45"/>
                    </a:lnTo>
                    <a:lnTo>
                      <a:pt x="220" y="48"/>
                    </a:lnTo>
                    <a:lnTo>
                      <a:pt x="224" y="53"/>
                    </a:lnTo>
                    <a:lnTo>
                      <a:pt x="226" y="57"/>
                    </a:lnTo>
                    <a:lnTo>
                      <a:pt x="229" y="61"/>
                    </a:lnTo>
                    <a:lnTo>
                      <a:pt x="231" y="65"/>
                    </a:lnTo>
                    <a:lnTo>
                      <a:pt x="233" y="71"/>
                    </a:lnTo>
                    <a:lnTo>
                      <a:pt x="234" y="76"/>
                    </a:lnTo>
                    <a:lnTo>
                      <a:pt x="237" y="80"/>
                    </a:lnTo>
                    <a:lnTo>
                      <a:pt x="238" y="86"/>
                    </a:lnTo>
                    <a:lnTo>
                      <a:pt x="239" y="91"/>
                    </a:lnTo>
                    <a:lnTo>
                      <a:pt x="240" y="96"/>
                    </a:lnTo>
                    <a:lnTo>
                      <a:pt x="241" y="102"/>
                    </a:lnTo>
                    <a:lnTo>
                      <a:pt x="242" y="107"/>
                    </a:lnTo>
                    <a:lnTo>
                      <a:pt x="242" y="113"/>
                    </a:lnTo>
                    <a:lnTo>
                      <a:pt x="243" y="119"/>
                    </a:lnTo>
                    <a:lnTo>
                      <a:pt x="243" y="125"/>
                    </a:lnTo>
                    <a:lnTo>
                      <a:pt x="243" y="131"/>
                    </a:lnTo>
                    <a:lnTo>
                      <a:pt x="245" y="138"/>
                    </a:lnTo>
                    <a:lnTo>
                      <a:pt x="243" y="142"/>
                    </a:lnTo>
                    <a:lnTo>
                      <a:pt x="243" y="147"/>
                    </a:lnTo>
                    <a:lnTo>
                      <a:pt x="243" y="153"/>
                    </a:lnTo>
                    <a:lnTo>
                      <a:pt x="243" y="157"/>
                    </a:lnTo>
                    <a:lnTo>
                      <a:pt x="242" y="162"/>
                    </a:lnTo>
                    <a:lnTo>
                      <a:pt x="242" y="167"/>
                    </a:lnTo>
                    <a:lnTo>
                      <a:pt x="241" y="171"/>
                    </a:lnTo>
                    <a:lnTo>
                      <a:pt x="240" y="176"/>
                    </a:lnTo>
                    <a:lnTo>
                      <a:pt x="240" y="180"/>
                    </a:lnTo>
                    <a:lnTo>
                      <a:pt x="239" y="185"/>
                    </a:lnTo>
                    <a:lnTo>
                      <a:pt x="238" y="190"/>
                    </a:lnTo>
                    <a:lnTo>
                      <a:pt x="237" y="194"/>
                    </a:lnTo>
                    <a:lnTo>
                      <a:pt x="234" y="198"/>
                    </a:lnTo>
                    <a:lnTo>
                      <a:pt x="233" y="201"/>
                    </a:lnTo>
                    <a:lnTo>
                      <a:pt x="232" y="206"/>
                    </a:lnTo>
                    <a:lnTo>
                      <a:pt x="230" y="209"/>
                    </a:lnTo>
                    <a:lnTo>
                      <a:pt x="229" y="213"/>
                    </a:lnTo>
                    <a:lnTo>
                      <a:pt x="226" y="216"/>
                    </a:lnTo>
                    <a:lnTo>
                      <a:pt x="225" y="220"/>
                    </a:lnTo>
                    <a:lnTo>
                      <a:pt x="223" y="223"/>
                    </a:lnTo>
                    <a:lnTo>
                      <a:pt x="222" y="227"/>
                    </a:lnTo>
                    <a:lnTo>
                      <a:pt x="219" y="229"/>
                    </a:lnTo>
                    <a:lnTo>
                      <a:pt x="217" y="232"/>
                    </a:lnTo>
                    <a:lnTo>
                      <a:pt x="216" y="236"/>
                    </a:lnTo>
                    <a:lnTo>
                      <a:pt x="214" y="238"/>
                    </a:lnTo>
                    <a:lnTo>
                      <a:pt x="211" y="240"/>
                    </a:lnTo>
                    <a:lnTo>
                      <a:pt x="209" y="243"/>
                    </a:lnTo>
                    <a:lnTo>
                      <a:pt x="207" y="245"/>
                    </a:lnTo>
                    <a:lnTo>
                      <a:pt x="205" y="247"/>
                    </a:lnTo>
                    <a:lnTo>
                      <a:pt x="203" y="250"/>
                    </a:lnTo>
                    <a:lnTo>
                      <a:pt x="201" y="251"/>
                    </a:lnTo>
                    <a:lnTo>
                      <a:pt x="199" y="253"/>
                    </a:lnTo>
                    <a:lnTo>
                      <a:pt x="196" y="255"/>
                    </a:lnTo>
                    <a:lnTo>
                      <a:pt x="194" y="257"/>
                    </a:lnTo>
                    <a:lnTo>
                      <a:pt x="192" y="259"/>
                    </a:lnTo>
                    <a:lnTo>
                      <a:pt x="189" y="261"/>
                    </a:lnTo>
                    <a:lnTo>
                      <a:pt x="186" y="262"/>
                    </a:lnTo>
                    <a:lnTo>
                      <a:pt x="184" y="263"/>
                    </a:lnTo>
                    <a:lnTo>
                      <a:pt x="181" y="265"/>
                    </a:lnTo>
                    <a:lnTo>
                      <a:pt x="178" y="266"/>
                    </a:lnTo>
                    <a:lnTo>
                      <a:pt x="176" y="267"/>
                    </a:lnTo>
                    <a:lnTo>
                      <a:pt x="172" y="268"/>
                    </a:lnTo>
                    <a:lnTo>
                      <a:pt x="170" y="269"/>
                    </a:lnTo>
                    <a:lnTo>
                      <a:pt x="166" y="270"/>
                    </a:lnTo>
                    <a:lnTo>
                      <a:pt x="163" y="270"/>
                    </a:lnTo>
                    <a:lnTo>
                      <a:pt x="159" y="271"/>
                    </a:lnTo>
                    <a:lnTo>
                      <a:pt x="156" y="273"/>
                    </a:lnTo>
                    <a:lnTo>
                      <a:pt x="154" y="274"/>
                    </a:lnTo>
                    <a:lnTo>
                      <a:pt x="150" y="274"/>
                    </a:lnTo>
                    <a:lnTo>
                      <a:pt x="147" y="275"/>
                    </a:lnTo>
                    <a:lnTo>
                      <a:pt x="143" y="276"/>
                    </a:lnTo>
                    <a:lnTo>
                      <a:pt x="139" y="276"/>
                    </a:lnTo>
                    <a:lnTo>
                      <a:pt x="135" y="277"/>
                    </a:lnTo>
                    <a:lnTo>
                      <a:pt x="132" y="277"/>
                    </a:lnTo>
                    <a:lnTo>
                      <a:pt x="127" y="278"/>
                    </a:lnTo>
                    <a:lnTo>
                      <a:pt x="124" y="278"/>
                    </a:lnTo>
                    <a:lnTo>
                      <a:pt x="119" y="278"/>
                    </a:lnTo>
                    <a:lnTo>
                      <a:pt x="114" y="278"/>
                    </a:lnTo>
                    <a:lnTo>
                      <a:pt x="110" y="278"/>
                    </a:lnTo>
                    <a:lnTo>
                      <a:pt x="106" y="280"/>
                    </a:lnTo>
                    <a:lnTo>
                      <a:pt x="0" y="280"/>
                    </a:lnTo>
                    <a:close/>
                    <a:moveTo>
                      <a:pt x="40" y="246"/>
                    </a:moveTo>
                    <a:lnTo>
                      <a:pt x="102" y="246"/>
                    </a:lnTo>
                    <a:lnTo>
                      <a:pt x="106" y="245"/>
                    </a:lnTo>
                    <a:lnTo>
                      <a:pt x="111" y="245"/>
                    </a:lnTo>
                    <a:lnTo>
                      <a:pt x="116" y="245"/>
                    </a:lnTo>
                    <a:lnTo>
                      <a:pt x="120" y="245"/>
                    </a:lnTo>
                    <a:lnTo>
                      <a:pt x="124" y="245"/>
                    </a:lnTo>
                    <a:lnTo>
                      <a:pt x="128" y="244"/>
                    </a:lnTo>
                    <a:lnTo>
                      <a:pt x="132" y="244"/>
                    </a:lnTo>
                    <a:lnTo>
                      <a:pt x="135" y="244"/>
                    </a:lnTo>
                    <a:lnTo>
                      <a:pt x="139" y="243"/>
                    </a:lnTo>
                    <a:lnTo>
                      <a:pt x="142" y="243"/>
                    </a:lnTo>
                    <a:lnTo>
                      <a:pt x="144" y="242"/>
                    </a:lnTo>
                    <a:lnTo>
                      <a:pt x="148" y="242"/>
                    </a:lnTo>
                    <a:lnTo>
                      <a:pt x="150" y="240"/>
                    </a:lnTo>
                    <a:lnTo>
                      <a:pt x="152" y="239"/>
                    </a:lnTo>
                    <a:lnTo>
                      <a:pt x="155" y="238"/>
                    </a:lnTo>
                    <a:lnTo>
                      <a:pt x="157" y="237"/>
                    </a:lnTo>
                    <a:lnTo>
                      <a:pt x="159" y="236"/>
                    </a:lnTo>
                    <a:lnTo>
                      <a:pt x="162" y="235"/>
                    </a:lnTo>
                    <a:lnTo>
                      <a:pt x="164" y="233"/>
                    </a:lnTo>
                    <a:lnTo>
                      <a:pt x="166" y="231"/>
                    </a:lnTo>
                    <a:lnTo>
                      <a:pt x="169" y="230"/>
                    </a:lnTo>
                    <a:lnTo>
                      <a:pt x="170" y="229"/>
                    </a:lnTo>
                    <a:lnTo>
                      <a:pt x="172" y="228"/>
                    </a:lnTo>
                    <a:lnTo>
                      <a:pt x="174" y="227"/>
                    </a:lnTo>
                    <a:lnTo>
                      <a:pt x="176" y="223"/>
                    </a:lnTo>
                    <a:lnTo>
                      <a:pt x="178" y="221"/>
                    </a:lnTo>
                    <a:lnTo>
                      <a:pt x="180" y="219"/>
                    </a:lnTo>
                    <a:lnTo>
                      <a:pt x="182" y="216"/>
                    </a:lnTo>
                    <a:lnTo>
                      <a:pt x="185" y="213"/>
                    </a:lnTo>
                    <a:lnTo>
                      <a:pt x="186" y="210"/>
                    </a:lnTo>
                    <a:lnTo>
                      <a:pt x="188" y="207"/>
                    </a:lnTo>
                    <a:lnTo>
                      <a:pt x="189" y="204"/>
                    </a:lnTo>
                    <a:lnTo>
                      <a:pt x="192" y="201"/>
                    </a:lnTo>
                    <a:lnTo>
                      <a:pt x="193" y="198"/>
                    </a:lnTo>
                    <a:lnTo>
                      <a:pt x="194" y="194"/>
                    </a:lnTo>
                    <a:lnTo>
                      <a:pt x="196" y="191"/>
                    </a:lnTo>
                    <a:lnTo>
                      <a:pt x="197" y="186"/>
                    </a:lnTo>
                    <a:lnTo>
                      <a:pt x="199" y="183"/>
                    </a:lnTo>
                    <a:lnTo>
                      <a:pt x="200" y="178"/>
                    </a:lnTo>
                    <a:lnTo>
                      <a:pt x="200" y="175"/>
                    </a:lnTo>
                    <a:lnTo>
                      <a:pt x="201" y="170"/>
                    </a:lnTo>
                    <a:lnTo>
                      <a:pt x="202" y="166"/>
                    </a:lnTo>
                    <a:lnTo>
                      <a:pt x="202" y="161"/>
                    </a:lnTo>
                    <a:lnTo>
                      <a:pt x="203" y="156"/>
                    </a:lnTo>
                    <a:lnTo>
                      <a:pt x="203" y="152"/>
                    </a:lnTo>
                    <a:lnTo>
                      <a:pt x="203" y="147"/>
                    </a:lnTo>
                    <a:lnTo>
                      <a:pt x="203" y="141"/>
                    </a:lnTo>
                    <a:lnTo>
                      <a:pt x="204" y="137"/>
                    </a:lnTo>
                    <a:lnTo>
                      <a:pt x="203" y="129"/>
                    </a:lnTo>
                    <a:lnTo>
                      <a:pt x="203" y="122"/>
                    </a:lnTo>
                    <a:lnTo>
                      <a:pt x="203" y="116"/>
                    </a:lnTo>
                    <a:lnTo>
                      <a:pt x="202" y="109"/>
                    </a:lnTo>
                    <a:lnTo>
                      <a:pt x="201" y="103"/>
                    </a:lnTo>
                    <a:lnTo>
                      <a:pt x="200" y="98"/>
                    </a:lnTo>
                    <a:lnTo>
                      <a:pt x="199" y="92"/>
                    </a:lnTo>
                    <a:lnTo>
                      <a:pt x="197" y="87"/>
                    </a:lnTo>
                    <a:lnTo>
                      <a:pt x="195" y="83"/>
                    </a:lnTo>
                    <a:lnTo>
                      <a:pt x="193" y="78"/>
                    </a:lnTo>
                    <a:lnTo>
                      <a:pt x="192" y="73"/>
                    </a:lnTo>
                    <a:lnTo>
                      <a:pt x="189" y="70"/>
                    </a:lnTo>
                    <a:lnTo>
                      <a:pt x="186" y="65"/>
                    </a:lnTo>
                    <a:lnTo>
                      <a:pt x="184" y="62"/>
                    </a:lnTo>
                    <a:lnTo>
                      <a:pt x="180" y="58"/>
                    </a:lnTo>
                    <a:lnTo>
                      <a:pt x="178" y="55"/>
                    </a:lnTo>
                    <a:lnTo>
                      <a:pt x="174" y="51"/>
                    </a:lnTo>
                    <a:lnTo>
                      <a:pt x="171" y="49"/>
                    </a:lnTo>
                    <a:lnTo>
                      <a:pt x="167" y="47"/>
                    </a:lnTo>
                    <a:lnTo>
                      <a:pt x="165" y="45"/>
                    </a:lnTo>
                    <a:lnTo>
                      <a:pt x="162" y="42"/>
                    </a:lnTo>
                    <a:lnTo>
                      <a:pt x="158" y="40"/>
                    </a:lnTo>
                    <a:lnTo>
                      <a:pt x="155" y="39"/>
                    </a:lnTo>
                    <a:lnTo>
                      <a:pt x="151" y="38"/>
                    </a:lnTo>
                    <a:lnTo>
                      <a:pt x="148" y="36"/>
                    </a:lnTo>
                    <a:lnTo>
                      <a:pt x="146" y="35"/>
                    </a:lnTo>
                    <a:lnTo>
                      <a:pt x="142" y="34"/>
                    </a:lnTo>
                    <a:lnTo>
                      <a:pt x="139" y="34"/>
                    </a:lnTo>
                    <a:lnTo>
                      <a:pt x="135" y="33"/>
                    </a:lnTo>
                    <a:lnTo>
                      <a:pt x="131" y="33"/>
                    </a:lnTo>
                    <a:lnTo>
                      <a:pt x="127" y="32"/>
                    </a:lnTo>
                    <a:lnTo>
                      <a:pt x="122" y="32"/>
                    </a:lnTo>
                    <a:lnTo>
                      <a:pt x="117" y="32"/>
                    </a:lnTo>
                    <a:lnTo>
                      <a:pt x="112" y="32"/>
                    </a:lnTo>
                    <a:lnTo>
                      <a:pt x="106" y="32"/>
                    </a:lnTo>
                    <a:lnTo>
                      <a:pt x="102" y="32"/>
                    </a:lnTo>
                    <a:lnTo>
                      <a:pt x="40" y="32"/>
                    </a:lnTo>
                    <a:lnTo>
                      <a:pt x="40" y="2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1" name="Freeform 2300"/>
              <p:cNvSpPr>
                <a:spLocks/>
              </p:cNvSpPr>
              <p:nvPr/>
            </p:nvSpPr>
            <p:spPr bwMode="auto">
              <a:xfrm>
                <a:off x="4151" y="2662"/>
                <a:ext cx="122" cy="140"/>
              </a:xfrm>
              <a:custGeom>
                <a:avLst/>
                <a:gdLst>
                  <a:gd name="T0" fmla="*/ 0 w 245"/>
                  <a:gd name="T1" fmla="*/ 0 h 280"/>
                  <a:gd name="T2" fmla="*/ 106 w 245"/>
                  <a:gd name="T3" fmla="*/ 0 h 280"/>
                  <a:gd name="T4" fmla="*/ 118 w 245"/>
                  <a:gd name="T5" fmla="*/ 0 h 280"/>
                  <a:gd name="T6" fmla="*/ 127 w 245"/>
                  <a:gd name="T7" fmla="*/ 0 h 280"/>
                  <a:gd name="T8" fmla="*/ 136 w 245"/>
                  <a:gd name="T9" fmla="*/ 1 h 280"/>
                  <a:gd name="T10" fmla="*/ 144 w 245"/>
                  <a:gd name="T11" fmla="*/ 1 h 280"/>
                  <a:gd name="T12" fmla="*/ 151 w 245"/>
                  <a:gd name="T13" fmla="*/ 2 h 280"/>
                  <a:gd name="T14" fmla="*/ 158 w 245"/>
                  <a:gd name="T15" fmla="*/ 3 h 280"/>
                  <a:gd name="T16" fmla="*/ 166 w 245"/>
                  <a:gd name="T17" fmla="*/ 7 h 280"/>
                  <a:gd name="T18" fmla="*/ 174 w 245"/>
                  <a:gd name="T19" fmla="*/ 9 h 280"/>
                  <a:gd name="T20" fmla="*/ 181 w 245"/>
                  <a:gd name="T21" fmla="*/ 12 h 280"/>
                  <a:gd name="T22" fmla="*/ 188 w 245"/>
                  <a:gd name="T23" fmla="*/ 17 h 280"/>
                  <a:gd name="T24" fmla="*/ 195 w 245"/>
                  <a:gd name="T25" fmla="*/ 20 h 280"/>
                  <a:gd name="T26" fmla="*/ 202 w 245"/>
                  <a:gd name="T27" fmla="*/ 26 h 280"/>
                  <a:gd name="T28" fmla="*/ 209 w 245"/>
                  <a:gd name="T29" fmla="*/ 33 h 280"/>
                  <a:gd name="T30" fmla="*/ 215 w 245"/>
                  <a:gd name="T31" fmla="*/ 40 h 280"/>
                  <a:gd name="T32" fmla="*/ 220 w 245"/>
                  <a:gd name="T33" fmla="*/ 48 h 280"/>
                  <a:gd name="T34" fmla="*/ 226 w 245"/>
                  <a:gd name="T35" fmla="*/ 57 h 280"/>
                  <a:gd name="T36" fmla="*/ 231 w 245"/>
                  <a:gd name="T37" fmla="*/ 65 h 280"/>
                  <a:gd name="T38" fmla="*/ 234 w 245"/>
                  <a:gd name="T39" fmla="*/ 76 h 280"/>
                  <a:gd name="T40" fmla="*/ 238 w 245"/>
                  <a:gd name="T41" fmla="*/ 86 h 280"/>
                  <a:gd name="T42" fmla="*/ 240 w 245"/>
                  <a:gd name="T43" fmla="*/ 96 h 280"/>
                  <a:gd name="T44" fmla="*/ 242 w 245"/>
                  <a:gd name="T45" fmla="*/ 107 h 280"/>
                  <a:gd name="T46" fmla="*/ 243 w 245"/>
                  <a:gd name="T47" fmla="*/ 119 h 280"/>
                  <a:gd name="T48" fmla="*/ 243 w 245"/>
                  <a:gd name="T49" fmla="*/ 131 h 280"/>
                  <a:gd name="T50" fmla="*/ 243 w 245"/>
                  <a:gd name="T51" fmla="*/ 142 h 280"/>
                  <a:gd name="T52" fmla="*/ 243 w 245"/>
                  <a:gd name="T53" fmla="*/ 153 h 280"/>
                  <a:gd name="T54" fmla="*/ 242 w 245"/>
                  <a:gd name="T55" fmla="*/ 162 h 280"/>
                  <a:gd name="T56" fmla="*/ 241 w 245"/>
                  <a:gd name="T57" fmla="*/ 171 h 280"/>
                  <a:gd name="T58" fmla="*/ 240 w 245"/>
                  <a:gd name="T59" fmla="*/ 180 h 280"/>
                  <a:gd name="T60" fmla="*/ 238 w 245"/>
                  <a:gd name="T61" fmla="*/ 190 h 280"/>
                  <a:gd name="T62" fmla="*/ 234 w 245"/>
                  <a:gd name="T63" fmla="*/ 198 h 280"/>
                  <a:gd name="T64" fmla="*/ 232 w 245"/>
                  <a:gd name="T65" fmla="*/ 206 h 280"/>
                  <a:gd name="T66" fmla="*/ 229 w 245"/>
                  <a:gd name="T67" fmla="*/ 213 h 280"/>
                  <a:gd name="T68" fmla="*/ 225 w 245"/>
                  <a:gd name="T69" fmla="*/ 220 h 280"/>
                  <a:gd name="T70" fmla="*/ 222 w 245"/>
                  <a:gd name="T71" fmla="*/ 227 h 280"/>
                  <a:gd name="T72" fmla="*/ 217 w 245"/>
                  <a:gd name="T73" fmla="*/ 232 h 280"/>
                  <a:gd name="T74" fmla="*/ 214 w 245"/>
                  <a:gd name="T75" fmla="*/ 238 h 280"/>
                  <a:gd name="T76" fmla="*/ 209 w 245"/>
                  <a:gd name="T77" fmla="*/ 243 h 280"/>
                  <a:gd name="T78" fmla="*/ 205 w 245"/>
                  <a:gd name="T79" fmla="*/ 247 h 280"/>
                  <a:gd name="T80" fmla="*/ 201 w 245"/>
                  <a:gd name="T81" fmla="*/ 251 h 280"/>
                  <a:gd name="T82" fmla="*/ 196 w 245"/>
                  <a:gd name="T83" fmla="*/ 255 h 280"/>
                  <a:gd name="T84" fmla="*/ 192 w 245"/>
                  <a:gd name="T85" fmla="*/ 259 h 280"/>
                  <a:gd name="T86" fmla="*/ 186 w 245"/>
                  <a:gd name="T87" fmla="*/ 262 h 280"/>
                  <a:gd name="T88" fmla="*/ 181 w 245"/>
                  <a:gd name="T89" fmla="*/ 265 h 280"/>
                  <a:gd name="T90" fmla="*/ 176 w 245"/>
                  <a:gd name="T91" fmla="*/ 267 h 280"/>
                  <a:gd name="T92" fmla="*/ 170 w 245"/>
                  <a:gd name="T93" fmla="*/ 269 h 280"/>
                  <a:gd name="T94" fmla="*/ 163 w 245"/>
                  <a:gd name="T95" fmla="*/ 270 h 280"/>
                  <a:gd name="T96" fmla="*/ 156 w 245"/>
                  <a:gd name="T97" fmla="*/ 273 h 280"/>
                  <a:gd name="T98" fmla="*/ 150 w 245"/>
                  <a:gd name="T99" fmla="*/ 274 h 280"/>
                  <a:gd name="T100" fmla="*/ 143 w 245"/>
                  <a:gd name="T101" fmla="*/ 276 h 280"/>
                  <a:gd name="T102" fmla="*/ 135 w 245"/>
                  <a:gd name="T103" fmla="*/ 277 h 280"/>
                  <a:gd name="T104" fmla="*/ 127 w 245"/>
                  <a:gd name="T105" fmla="*/ 278 h 280"/>
                  <a:gd name="T106" fmla="*/ 119 w 245"/>
                  <a:gd name="T107" fmla="*/ 278 h 280"/>
                  <a:gd name="T108" fmla="*/ 110 w 245"/>
                  <a:gd name="T109" fmla="*/ 278 h 280"/>
                  <a:gd name="T110" fmla="*/ 0 w 245"/>
                  <a:gd name="T111" fmla="*/ 28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5"/>
                  <a:gd name="T169" fmla="*/ 0 h 280"/>
                  <a:gd name="T170" fmla="*/ 245 w 245"/>
                  <a:gd name="T171" fmla="*/ 280 h 2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5" h="280">
                    <a:moveTo>
                      <a:pt x="0" y="280"/>
                    </a:moveTo>
                    <a:lnTo>
                      <a:pt x="0" y="0"/>
                    </a:lnTo>
                    <a:lnTo>
                      <a:pt x="102" y="0"/>
                    </a:lnTo>
                    <a:lnTo>
                      <a:pt x="106" y="0"/>
                    </a:lnTo>
                    <a:lnTo>
                      <a:pt x="112" y="0"/>
                    </a:lnTo>
                    <a:lnTo>
                      <a:pt x="118" y="0"/>
                    </a:lnTo>
                    <a:lnTo>
                      <a:pt x="122" y="0"/>
                    </a:lnTo>
                    <a:lnTo>
                      <a:pt x="127" y="0"/>
                    </a:lnTo>
                    <a:lnTo>
                      <a:pt x="132" y="0"/>
                    </a:lnTo>
                    <a:lnTo>
                      <a:pt x="136" y="1"/>
                    </a:lnTo>
                    <a:lnTo>
                      <a:pt x="140" y="1"/>
                    </a:lnTo>
                    <a:lnTo>
                      <a:pt x="144" y="1"/>
                    </a:lnTo>
                    <a:lnTo>
                      <a:pt x="148" y="2"/>
                    </a:lnTo>
                    <a:lnTo>
                      <a:pt x="151" y="2"/>
                    </a:lnTo>
                    <a:lnTo>
                      <a:pt x="155" y="3"/>
                    </a:lnTo>
                    <a:lnTo>
                      <a:pt x="158" y="3"/>
                    </a:lnTo>
                    <a:lnTo>
                      <a:pt x="163" y="4"/>
                    </a:lnTo>
                    <a:lnTo>
                      <a:pt x="166" y="7"/>
                    </a:lnTo>
                    <a:lnTo>
                      <a:pt x="171" y="8"/>
                    </a:lnTo>
                    <a:lnTo>
                      <a:pt x="174" y="9"/>
                    </a:lnTo>
                    <a:lnTo>
                      <a:pt x="178" y="11"/>
                    </a:lnTo>
                    <a:lnTo>
                      <a:pt x="181" y="12"/>
                    </a:lnTo>
                    <a:lnTo>
                      <a:pt x="185" y="15"/>
                    </a:lnTo>
                    <a:lnTo>
                      <a:pt x="188" y="17"/>
                    </a:lnTo>
                    <a:lnTo>
                      <a:pt x="192" y="18"/>
                    </a:lnTo>
                    <a:lnTo>
                      <a:pt x="195" y="20"/>
                    </a:lnTo>
                    <a:lnTo>
                      <a:pt x="199" y="24"/>
                    </a:lnTo>
                    <a:lnTo>
                      <a:pt x="202" y="26"/>
                    </a:lnTo>
                    <a:lnTo>
                      <a:pt x="205" y="30"/>
                    </a:lnTo>
                    <a:lnTo>
                      <a:pt x="209" y="33"/>
                    </a:lnTo>
                    <a:lnTo>
                      <a:pt x="212" y="36"/>
                    </a:lnTo>
                    <a:lnTo>
                      <a:pt x="215" y="40"/>
                    </a:lnTo>
                    <a:lnTo>
                      <a:pt x="218" y="45"/>
                    </a:lnTo>
                    <a:lnTo>
                      <a:pt x="220" y="48"/>
                    </a:lnTo>
                    <a:lnTo>
                      <a:pt x="224" y="53"/>
                    </a:lnTo>
                    <a:lnTo>
                      <a:pt x="226" y="57"/>
                    </a:lnTo>
                    <a:lnTo>
                      <a:pt x="229" y="61"/>
                    </a:lnTo>
                    <a:lnTo>
                      <a:pt x="231" y="65"/>
                    </a:lnTo>
                    <a:lnTo>
                      <a:pt x="233" y="71"/>
                    </a:lnTo>
                    <a:lnTo>
                      <a:pt x="234" y="76"/>
                    </a:lnTo>
                    <a:lnTo>
                      <a:pt x="237" y="80"/>
                    </a:lnTo>
                    <a:lnTo>
                      <a:pt x="238" y="86"/>
                    </a:lnTo>
                    <a:lnTo>
                      <a:pt x="239" y="91"/>
                    </a:lnTo>
                    <a:lnTo>
                      <a:pt x="240" y="96"/>
                    </a:lnTo>
                    <a:lnTo>
                      <a:pt x="241" y="102"/>
                    </a:lnTo>
                    <a:lnTo>
                      <a:pt x="242" y="107"/>
                    </a:lnTo>
                    <a:lnTo>
                      <a:pt x="242" y="113"/>
                    </a:lnTo>
                    <a:lnTo>
                      <a:pt x="243" y="119"/>
                    </a:lnTo>
                    <a:lnTo>
                      <a:pt x="243" y="125"/>
                    </a:lnTo>
                    <a:lnTo>
                      <a:pt x="243" y="131"/>
                    </a:lnTo>
                    <a:lnTo>
                      <a:pt x="245" y="138"/>
                    </a:lnTo>
                    <a:lnTo>
                      <a:pt x="243" y="142"/>
                    </a:lnTo>
                    <a:lnTo>
                      <a:pt x="243" y="147"/>
                    </a:lnTo>
                    <a:lnTo>
                      <a:pt x="243" y="153"/>
                    </a:lnTo>
                    <a:lnTo>
                      <a:pt x="243" y="157"/>
                    </a:lnTo>
                    <a:lnTo>
                      <a:pt x="242" y="162"/>
                    </a:lnTo>
                    <a:lnTo>
                      <a:pt x="242" y="167"/>
                    </a:lnTo>
                    <a:lnTo>
                      <a:pt x="241" y="171"/>
                    </a:lnTo>
                    <a:lnTo>
                      <a:pt x="240" y="176"/>
                    </a:lnTo>
                    <a:lnTo>
                      <a:pt x="240" y="180"/>
                    </a:lnTo>
                    <a:lnTo>
                      <a:pt x="239" y="185"/>
                    </a:lnTo>
                    <a:lnTo>
                      <a:pt x="238" y="190"/>
                    </a:lnTo>
                    <a:lnTo>
                      <a:pt x="237" y="194"/>
                    </a:lnTo>
                    <a:lnTo>
                      <a:pt x="234" y="198"/>
                    </a:lnTo>
                    <a:lnTo>
                      <a:pt x="233" y="201"/>
                    </a:lnTo>
                    <a:lnTo>
                      <a:pt x="232" y="206"/>
                    </a:lnTo>
                    <a:lnTo>
                      <a:pt x="230" y="209"/>
                    </a:lnTo>
                    <a:lnTo>
                      <a:pt x="229" y="213"/>
                    </a:lnTo>
                    <a:lnTo>
                      <a:pt x="226" y="216"/>
                    </a:lnTo>
                    <a:lnTo>
                      <a:pt x="225" y="220"/>
                    </a:lnTo>
                    <a:lnTo>
                      <a:pt x="223" y="223"/>
                    </a:lnTo>
                    <a:lnTo>
                      <a:pt x="222" y="227"/>
                    </a:lnTo>
                    <a:lnTo>
                      <a:pt x="219" y="229"/>
                    </a:lnTo>
                    <a:lnTo>
                      <a:pt x="217" y="232"/>
                    </a:lnTo>
                    <a:lnTo>
                      <a:pt x="216" y="236"/>
                    </a:lnTo>
                    <a:lnTo>
                      <a:pt x="214" y="238"/>
                    </a:lnTo>
                    <a:lnTo>
                      <a:pt x="211" y="240"/>
                    </a:lnTo>
                    <a:lnTo>
                      <a:pt x="209" y="243"/>
                    </a:lnTo>
                    <a:lnTo>
                      <a:pt x="207" y="245"/>
                    </a:lnTo>
                    <a:lnTo>
                      <a:pt x="205" y="247"/>
                    </a:lnTo>
                    <a:lnTo>
                      <a:pt x="203" y="250"/>
                    </a:lnTo>
                    <a:lnTo>
                      <a:pt x="201" y="251"/>
                    </a:lnTo>
                    <a:lnTo>
                      <a:pt x="199" y="253"/>
                    </a:lnTo>
                    <a:lnTo>
                      <a:pt x="196" y="255"/>
                    </a:lnTo>
                    <a:lnTo>
                      <a:pt x="194" y="257"/>
                    </a:lnTo>
                    <a:lnTo>
                      <a:pt x="192" y="259"/>
                    </a:lnTo>
                    <a:lnTo>
                      <a:pt x="189" y="261"/>
                    </a:lnTo>
                    <a:lnTo>
                      <a:pt x="186" y="262"/>
                    </a:lnTo>
                    <a:lnTo>
                      <a:pt x="184" y="263"/>
                    </a:lnTo>
                    <a:lnTo>
                      <a:pt x="181" y="265"/>
                    </a:lnTo>
                    <a:lnTo>
                      <a:pt x="178" y="266"/>
                    </a:lnTo>
                    <a:lnTo>
                      <a:pt x="176" y="267"/>
                    </a:lnTo>
                    <a:lnTo>
                      <a:pt x="172" y="268"/>
                    </a:lnTo>
                    <a:lnTo>
                      <a:pt x="170" y="269"/>
                    </a:lnTo>
                    <a:lnTo>
                      <a:pt x="166" y="270"/>
                    </a:lnTo>
                    <a:lnTo>
                      <a:pt x="163" y="270"/>
                    </a:lnTo>
                    <a:lnTo>
                      <a:pt x="159" y="271"/>
                    </a:lnTo>
                    <a:lnTo>
                      <a:pt x="156" y="273"/>
                    </a:lnTo>
                    <a:lnTo>
                      <a:pt x="154" y="274"/>
                    </a:lnTo>
                    <a:lnTo>
                      <a:pt x="150" y="274"/>
                    </a:lnTo>
                    <a:lnTo>
                      <a:pt x="147" y="275"/>
                    </a:lnTo>
                    <a:lnTo>
                      <a:pt x="143" y="276"/>
                    </a:lnTo>
                    <a:lnTo>
                      <a:pt x="139" y="276"/>
                    </a:lnTo>
                    <a:lnTo>
                      <a:pt x="135" y="277"/>
                    </a:lnTo>
                    <a:lnTo>
                      <a:pt x="132" y="277"/>
                    </a:lnTo>
                    <a:lnTo>
                      <a:pt x="127" y="278"/>
                    </a:lnTo>
                    <a:lnTo>
                      <a:pt x="124" y="278"/>
                    </a:lnTo>
                    <a:lnTo>
                      <a:pt x="119" y="278"/>
                    </a:lnTo>
                    <a:lnTo>
                      <a:pt x="114" y="278"/>
                    </a:lnTo>
                    <a:lnTo>
                      <a:pt x="110" y="278"/>
                    </a:lnTo>
                    <a:lnTo>
                      <a:pt x="106"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12" name="Freeform 2301"/>
              <p:cNvSpPr>
                <a:spLocks/>
              </p:cNvSpPr>
              <p:nvPr/>
            </p:nvSpPr>
            <p:spPr bwMode="auto">
              <a:xfrm>
                <a:off x="4150" y="2662"/>
                <a:ext cx="114" cy="140"/>
              </a:xfrm>
              <a:custGeom>
                <a:avLst/>
                <a:gdLst>
                  <a:gd name="T0" fmla="*/ 0 w 228"/>
                  <a:gd name="T1" fmla="*/ 282 h 282"/>
                  <a:gd name="T2" fmla="*/ 3 w 228"/>
                  <a:gd name="T3" fmla="*/ 282 h 282"/>
                  <a:gd name="T4" fmla="*/ 3 w 228"/>
                  <a:gd name="T5" fmla="*/ 3 h 282"/>
                  <a:gd name="T6" fmla="*/ 133 w 228"/>
                  <a:gd name="T7" fmla="*/ 3 h 282"/>
                  <a:gd name="T8" fmla="*/ 137 w 228"/>
                  <a:gd name="T9" fmla="*/ 4 h 282"/>
                  <a:gd name="T10" fmla="*/ 145 w 228"/>
                  <a:gd name="T11" fmla="*/ 4 h 282"/>
                  <a:gd name="T12" fmla="*/ 149 w 228"/>
                  <a:gd name="T13" fmla="*/ 5 h 282"/>
                  <a:gd name="T14" fmla="*/ 152 w 228"/>
                  <a:gd name="T15" fmla="*/ 5 h 282"/>
                  <a:gd name="T16" fmla="*/ 156 w 228"/>
                  <a:gd name="T17" fmla="*/ 6 h 282"/>
                  <a:gd name="T18" fmla="*/ 159 w 228"/>
                  <a:gd name="T19" fmla="*/ 6 h 282"/>
                  <a:gd name="T20" fmla="*/ 163 w 228"/>
                  <a:gd name="T21" fmla="*/ 7 h 282"/>
                  <a:gd name="T22" fmla="*/ 166 w 228"/>
                  <a:gd name="T23" fmla="*/ 10 h 282"/>
                  <a:gd name="T24" fmla="*/ 172 w 228"/>
                  <a:gd name="T25" fmla="*/ 11 h 282"/>
                  <a:gd name="T26" fmla="*/ 173 w 228"/>
                  <a:gd name="T27" fmla="*/ 12 h 282"/>
                  <a:gd name="T28" fmla="*/ 177 w 228"/>
                  <a:gd name="T29" fmla="*/ 14 h 282"/>
                  <a:gd name="T30" fmla="*/ 180 w 228"/>
                  <a:gd name="T31" fmla="*/ 15 h 282"/>
                  <a:gd name="T32" fmla="*/ 187 w 228"/>
                  <a:gd name="T33" fmla="*/ 20 h 282"/>
                  <a:gd name="T34" fmla="*/ 190 w 228"/>
                  <a:gd name="T35" fmla="*/ 21 h 282"/>
                  <a:gd name="T36" fmla="*/ 195 w 228"/>
                  <a:gd name="T37" fmla="*/ 23 h 282"/>
                  <a:gd name="T38" fmla="*/ 198 w 228"/>
                  <a:gd name="T39" fmla="*/ 27 h 282"/>
                  <a:gd name="T40" fmla="*/ 202 w 228"/>
                  <a:gd name="T41" fmla="*/ 29 h 282"/>
                  <a:gd name="T42" fmla="*/ 212 w 228"/>
                  <a:gd name="T43" fmla="*/ 40 h 282"/>
                  <a:gd name="T44" fmla="*/ 215 w 228"/>
                  <a:gd name="T45" fmla="*/ 43 h 282"/>
                  <a:gd name="T46" fmla="*/ 218 w 228"/>
                  <a:gd name="T47" fmla="*/ 48 h 282"/>
                  <a:gd name="T48" fmla="*/ 220 w 228"/>
                  <a:gd name="T49" fmla="*/ 51 h 282"/>
                  <a:gd name="T50" fmla="*/ 225 w 228"/>
                  <a:gd name="T51" fmla="*/ 58 h 282"/>
                  <a:gd name="T52" fmla="*/ 226 w 228"/>
                  <a:gd name="T53" fmla="*/ 59 h 282"/>
                  <a:gd name="T54" fmla="*/ 227 w 228"/>
                  <a:gd name="T55" fmla="*/ 59 h 282"/>
                  <a:gd name="T56" fmla="*/ 228 w 228"/>
                  <a:gd name="T57" fmla="*/ 59 h 282"/>
                  <a:gd name="T58" fmla="*/ 225 w 228"/>
                  <a:gd name="T59" fmla="*/ 51 h 282"/>
                  <a:gd name="T60" fmla="*/ 223 w 228"/>
                  <a:gd name="T61" fmla="*/ 49 h 282"/>
                  <a:gd name="T62" fmla="*/ 220 w 228"/>
                  <a:gd name="T63" fmla="*/ 45 h 282"/>
                  <a:gd name="T64" fmla="*/ 217 w 228"/>
                  <a:gd name="T65" fmla="*/ 41 h 282"/>
                  <a:gd name="T66" fmla="*/ 215 w 228"/>
                  <a:gd name="T67" fmla="*/ 37 h 282"/>
                  <a:gd name="T68" fmla="*/ 204 w 228"/>
                  <a:gd name="T69" fmla="*/ 27 h 282"/>
                  <a:gd name="T70" fmla="*/ 201 w 228"/>
                  <a:gd name="T71" fmla="*/ 25 h 282"/>
                  <a:gd name="T72" fmla="*/ 197 w 228"/>
                  <a:gd name="T73" fmla="*/ 21 h 282"/>
                  <a:gd name="T74" fmla="*/ 194 w 228"/>
                  <a:gd name="T75" fmla="*/ 19 h 282"/>
                  <a:gd name="T76" fmla="*/ 190 w 228"/>
                  <a:gd name="T77" fmla="*/ 18 h 282"/>
                  <a:gd name="T78" fmla="*/ 183 w 228"/>
                  <a:gd name="T79" fmla="*/ 13 h 282"/>
                  <a:gd name="T80" fmla="*/ 180 w 228"/>
                  <a:gd name="T81" fmla="*/ 12 h 282"/>
                  <a:gd name="T82" fmla="*/ 177 w 228"/>
                  <a:gd name="T83" fmla="*/ 10 h 282"/>
                  <a:gd name="T84" fmla="*/ 172 w 228"/>
                  <a:gd name="T85" fmla="*/ 9 h 282"/>
                  <a:gd name="T86" fmla="*/ 168 w 228"/>
                  <a:gd name="T87" fmla="*/ 7 h 282"/>
                  <a:gd name="T88" fmla="*/ 165 w 228"/>
                  <a:gd name="T89" fmla="*/ 5 h 282"/>
                  <a:gd name="T90" fmla="*/ 159 w 228"/>
                  <a:gd name="T91" fmla="*/ 4 h 282"/>
                  <a:gd name="T92" fmla="*/ 156 w 228"/>
                  <a:gd name="T93" fmla="*/ 4 h 282"/>
                  <a:gd name="T94" fmla="*/ 152 w 228"/>
                  <a:gd name="T95" fmla="*/ 3 h 282"/>
                  <a:gd name="T96" fmla="*/ 149 w 228"/>
                  <a:gd name="T97" fmla="*/ 3 h 282"/>
                  <a:gd name="T98" fmla="*/ 145 w 228"/>
                  <a:gd name="T99" fmla="*/ 2 h 282"/>
                  <a:gd name="T100" fmla="*/ 137 w 228"/>
                  <a:gd name="T101" fmla="*/ 2 h 282"/>
                  <a:gd name="T102" fmla="*/ 133 w 228"/>
                  <a:gd name="T103" fmla="*/ 0 h 282"/>
                  <a:gd name="T104" fmla="*/ 0 w 228"/>
                  <a:gd name="T105" fmla="*/ 2 h 282"/>
                  <a:gd name="T106" fmla="*/ 0 w 228"/>
                  <a:gd name="T107" fmla="*/ 282 h 2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8"/>
                  <a:gd name="T163" fmla="*/ 0 h 282"/>
                  <a:gd name="T164" fmla="*/ 228 w 228"/>
                  <a:gd name="T165" fmla="*/ 282 h 2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8" h="282">
                    <a:moveTo>
                      <a:pt x="0" y="282"/>
                    </a:moveTo>
                    <a:lnTo>
                      <a:pt x="3" y="282"/>
                    </a:lnTo>
                    <a:lnTo>
                      <a:pt x="3" y="3"/>
                    </a:lnTo>
                    <a:lnTo>
                      <a:pt x="133" y="3"/>
                    </a:lnTo>
                    <a:lnTo>
                      <a:pt x="137" y="4"/>
                    </a:lnTo>
                    <a:lnTo>
                      <a:pt x="145" y="4"/>
                    </a:lnTo>
                    <a:lnTo>
                      <a:pt x="149" y="5"/>
                    </a:lnTo>
                    <a:lnTo>
                      <a:pt x="152" y="5"/>
                    </a:lnTo>
                    <a:lnTo>
                      <a:pt x="156" y="6"/>
                    </a:lnTo>
                    <a:lnTo>
                      <a:pt x="159" y="6"/>
                    </a:lnTo>
                    <a:lnTo>
                      <a:pt x="163" y="7"/>
                    </a:lnTo>
                    <a:lnTo>
                      <a:pt x="166" y="10"/>
                    </a:lnTo>
                    <a:lnTo>
                      <a:pt x="172" y="11"/>
                    </a:lnTo>
                    <a:lnTo>
                      <a:pt x="173" y="12"/>
                    </a:lnTo>
                    <a:lnTo>
                      <a:pt x="177" y="14"/>
                    </a:lnTo>
                    <a:lnTo>
                      <a:pt x="180" y="15"/>
                    </a:lnTo>
                    <a:lnTo>
                      <a:pt x="187" y="20"/>
                    </a:lnTo>
                    <a:lnTo>
                      <a:pt x="190" y="21"/>
                    </a:lnTo>
                    <a:lnTo>
                      <a:pt x="195" y="23"/>
                    </a:lnTo>
                    <a:lnTo>
                      <a:pt x="198" y="27"/>
                    </a:lnTo>
                    <a:lnTo>
                      <a:pt x="202" y="29"/>
                    </a:lnTo>
                    <a:lnTo>
                      <a:pt x="212" y="40"/>
                    </a:lnTo>
                    <a:lnTo>
                      <a:pt x="215" y="43"/>
                    </a:lnTo>
                    <a:lnTo>
                      <a:pt x="218" y="48"/>
                    </a:lnTo>
                    <a:lnTo>
                      <a:pt x="220" y="51"/>
                    </a:lnTo>
                    <a:lnTo>
                      <a:pt x="225" y="58"/>
                    </a:lnTo>
                    <a:lnTo>
                      <a:pt x="226" y="59"/>
                    </a:lnTo>
                    <a:lnTo>
                      <a:pt x="227" y="59"/>
                    </a:lnTo>
                    <a:lnTo>
                      <a:pt x="228" y="59"/>
                    </a:lnTo>
                    <a:lnTo>
                      <a:pt x="225" y="51"/>
                    </a:lnTo>
                    <a:lnTo>
                      <a:pt x="223" y="49"/>
                    </a:lnTo>
                    <a:lnTo>
                      <a:pt x="220" y="45"/>
                    </a:lnTo>
                    <a:lnTo>
                      <a:pt x="217" y="41"/>
                    </a:lnTo>
                    <a:lnTo>
                      <a:pt x="215" y="37"/>
                    </a:lnTo>
                    <a:lnTo>
                      <a:pt x="204" y="27"/>
                    </a:lnTo>
                    <a:lnTo>
                      <a:pt x="201" y="25"/>
                    </a:lnTo>
                    <a:lnTo>
                      <a:pt x="197" y="21"/>
                    </a:lnTo>
                    <a:lnTo>
                      <a:pt x="194" y="19"/>
                    </a:lnTo>
                    <a:lnTo>
                      <a:pt x="190" y="18"/>
                    </a:lnTo>
                    <a:lnTo>
                      <a:pt x="183" y="13"/>
                    </a:lnTo>
                    <a:lnTo>
                      <a:pt x="180" y="12"/>
                    </a:lnTo>
                    <a:lnTo>
                      <a:pt x="177" y="10"/>
                    </a:lnTo>
                    <a:lnTo>
                      <a:pt x="172" y="9"/>
                    </a:lnTo>
                    <a:lnTo>
                      <a:pt x="168" y="7"/>
                    </a:lnTo>
                    <a:lnTo>
                      <a:pt x="165" y="5"/>
                    </a:lnTo>
                    <a:lnTo>
                      <a:pt x="159" y="4"/>
                    </a:lnTo>
                    <a:lnTo>
                      <a:pt x="156" y="4"/>
                    </a:lnTo>
                    <a:lnTo>
                      <a:pt x="152" y="3"/>
                    </a:lnTo>
                    <a:lnTo>
                      <a:pt x="149" y="3"/>
                    </a:lnTo>
                    <a:lnTo>
                      <a:pt x="145" y="2"/>
                    </a:lnTo>
                    <a:lnTo>
                      <a:pt x="137" y="2"/>
                    </a:lnTo>
                    <a:lnTo>
                      <a:pt x="133"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3" name="Freeform 2302"/>
              <p:cNvSpPr>
                <a:spLocks/>
              </p:cNvSpPr>
              <p:nvPr/>
            </p:nvSpPr>
            <p:spPr bwMode="auto">
              <a:xfrm>
                <a:off x="4263" y="2691"/>
                <a:ext cx="2" cy="2"/>
              </a:xfrm>
              <a:custGeom>
                <a:avLst/>
                <a:gdLst>
                  <a:gd name="T0" fmla="*/ 0 w 5"/>
                  <a:gd name="T1" fmla="*/ 1 h 6"/>
                  <a:gd name="T2" fmla="*/ 2 w 5"/>
                  <a:gd name="T3" fmla="*/ 6 h 6"/>
                  <a:gd name="T4" fmla="*/ 2 w 5"/>
                  <a:gd name="T5" fmla="*/ 6 h 6"/>
                  <a:gd name="T6" fmla="*/ 4 w 5"/>
                  <a:gd name="T7" fmla="*/ 5 h 6"/>
                  <a:gd name="T8" fmla="*/ 5 w 5"/>
                  <a:gd name="T9" fmla="*/ 4 h 6"/>
                  <a:gd name="T10" fmla="*/ 2 w 5"/>
                  <a:gd name="T11" fmla="*/ 0 h 6"/>
                  <a:gd name="T12" fmla="*/ 1 w 5"/>
                  <a:gd name="T13" fmla="*/ 1 h 6"/>
                  <a:gd name="T14" fmla="*/ 0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1"/>
                    </a:moveTo>
                    <a:lnTo>
                      <a:pt x="2" y="6"/>
                    </a:lnTo>
                    <a:lnTo>
                      <a:pt x="4" y="5"/>
                    </a:lnTo>
                    <a:lnTo>
                      <a:pt x="5" y="4"/>
                    </a:lnTo>
                    <a:lnTo>
                      <a:pt x="2" y="0"/>
                    </a:lnTo>
                    <a:lnTo>
                      <a:pt x="1" y="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4" name="Freeform 2303"/>
              <p:cNvSpPr>
                <a:spLocks/>
              </p:cNvSpPr>
              <p:nvPr/>
            </p:nvSpPr>
            <p:spPr bwMode="auto">
              <a:xfrm>
                <a:off x="4264" y="2691"/>
                <a:ext cx="8" cy="25"/>
              </a:xfrm>
              <a:custGeom>
                <a:avLst/>
                <a:gdLst>
                  <a:gd name="T0" fmla="*/ 2 w 16"/>
                  <a:gd name="T1" fmla="*/ 5 h 51"/>
                  <a:gd name="T2" fmla="*/ 0 w 16"/>
                  <a:gd name="T3" fmla="*/ 5 h 51"/>
                  <a:gd name="T4" fmla="*/ 3 w 16"/>
                  <a:gd name="T5" fmla="*/ 9 h 51"/>
                  <a:gd name="T6" fmla="*/ 5 w 16"/>
                  <a:gd name="T7" fmla="*/ 15 h 51"/>
                  <a:gd name="T8" fmla="*/ 6 w 16"/>
                  <a:gd name="T9" fmla="*/ 20 h 51"/>
                  <a:gd name="T10" fmla="*/ 8 w 16"/>
                  <a:gd name="T11" fmla="*/ 24 h 51"/>
                  <a:gd name="T12" fmla="*/ 10 w 16"/>
                  <a:gd name="T13" fmla="*/ 30 h 51"/>
                  <a:gd name="T14" fmla="*/ 11 w 16"/>
                  <a:gd name="T15" fmla="*/ 35 h 51"/>
                  <a:gd name="T16" fmla="*/ 13 w 16"/>
                  <a:gd name="T17" fmla="*/ 46 h 51"/>
                  <a:gd name="T18" fmla="*/ 14 w 16"/>
                  <a:gd name="T19" fmla="*/ 51 h 51"/>
                  <a:gd name="T20" fmla="*/ 16 w 16"/>
                  <a:gd name="T21" fmla="*/ 51 h 51"/>
                  <a:gd name="T22" fmla="*/ 15 w 16"/>
                  <a:gd name="T23" fmla="*/ 46 h 51"/>
                  <a:gd name="T24" fmla="*/ 13 w 16"/>
                  <a:gd name="T25" fmla="*/ 35 h 51"/>
                  <a:gd name="T26" fmla="*/ 12 w 16"/>
                  <a:gd name="T27" fmla="*/ 30 h 51"/>
                  <a:gd name="T28" fmla="*/ 11 w 16"/>
                  <a:gd name="T29" fmla="*/ 24 h 51"/>
                  <a:gd name="T30" fmla="*/ 8 w 16"/>
                  <a:gd name="T31" fmla="*/ 20 h 51"/>
                  <a:gd name="T32" fmla="*/ 7 w 16"/>
                  <a:gd name="T33" fmla="*/ 15 h 51"/>
                  <a:gd name="T34" fmla="*/ 5 w 16"/>
                  <a:gd name="T35" fmla="*/ 9 h 51"/>
                  <a:gd name="T36" fmla="*/ 0 w 16"/>
                  <a:gd name="T37" fmla="*/ 0 h 51"/>
                  <a:gd name="T38" fmla="*/ 3 w 16"/>
                  <a:gd name="T39" fmla="*/ 4 h 51"/>
                  <a:gd name="T40" fmla="*/ 2 w 16"/>
                  <a:gd name="T41" fmla="*/ 5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51"/>
                  <a:gd name="T65" fmla="*/ 16 w 16"/>
                  <a:gd name="T66" fmla="*/ 51 h 5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51">
                    <a:moveTo>
                      <a:pt x="2" y="5"/>
                    </a:moveTo>
                    <a:lnTo>
                      <a:pt x="0" y="5"/>
                    </a:lnTo>
                    <a:lnTo>
                      <a:pt x="3" y="9"/>
                    </a:lnTo>
                    <a:lnTo>
                      <a:pt x="5" y="15"/>
                    </a:lnTo>
                    <a:lnTo>
                      <a:pt x="6" y="20"/>
                    </a:lnTo>
                    <a:lnTo>
                      <a:pt x="8" y="24"/>
                    </a:lnTo>
                    <a:lnTo>
                      <a:pt x="10" y="30"/>
                    </a:lnTo>
                    <a:lnTo>
                      <a:pt x="11" y="35"/>
                    </a:lnTo>
                    <a:lnTo>
                      <a:pt x="13" y="46"/>
                    </a:lnTo>
                    <a:lnTo>
                      <a:pt x="14" y="51"/>
                    </a:lnTo>
                    <a:lnTo>
                      <a:pt x="16" y="51"/>
                    </a:lnTo>
                    <a:lnTo>
                      <a:pt x="15" y="46"/>
                    </a:lnTo>
                    <a:lnTo>
                      <a:pt x="13" y="35"/>
                    </a:lnTo>
                    <a:lnTo>
                      <a:pt x="12" y="30"/>
                    </a:lnTo>
                    <a:lnTo>
                      <a:pt x="11" y="24"/>
                    </a:lnTo>
                    <a:lnTo>
                      <a:pt x="8" y="20"/>
                    </a:lnTo>
                    <a:lnTo>
                      <a:pt x="7" y="15"/>
                    </a:lnTo>
                    <a:lnTo>
                      <a:pt x="5" y="9"/>
                    </a:lnTo>
                    <a:lnTo>
                      <a:pt x="0" y="0"/>
                    </a:lnTo>
                    <a:lnTo>
                      <a:pt x="3" y="4"/>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5" name="Freeform 2304"/>
              <p:cNvSpPr>
                <a:spLocks/>
              </p:cNvSpPr>
              <p:nvPr/>
            </p:nvSpPr>
            <p:spPr bwMode="auto">
              <a:xfrm>
                <a:off x="4271" y="2716"/>
                <a:ext cx="2" cy="12"/>
              </a:xfrm>
              <a:custGeom>
                <a:avLst/>
                <a:gdLst>
                  <a:gd name="T0" fmla="*/ 0 w 4"/>
                  <a:gd name="T1" fmla="*/ 0 h 24"/>
                  <a:gd name="T2" fmla="*/ 0 w 4"/>
                  <a:gd name="T3" fmla="*/ 6 h 24"/>
                  <a:gd name="T4" fmla="*/ 1 w 4"/>
                  <a:gd name="T5" fmla="*/ 12 h 24"/>
                  <a:gd name="T6" fmla="*/ 1 w 4"/>
                  <a:gd name="T7" fmla="*/ 24 h 24"/>
                  <a:gd name="T8" fmla="*/ 4 w 4"/>
                  <a:gd name="T9" fmla="*/ 24 h 24"/>
                  <a:gd name="T10" fmla="*/ 4 w 4"/>
                  <a:gd name="T11" fmla="*/ 12 h 24"/>
                  <a:gd name="T12" fmla="*/ 2 w 4"/>
                  <a:gd name="T13" fmla="*/ 6 h 24"/>
                  <a:gd name="T14" fmla="*/ 2 w 4"/>
                  <a:gd name="T15" fmla="*/ 0 h 24"/>
                  <a:gd name="T16" fmla="*/ 0 w 4"/>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4"/>
                  <a:gd name="T29" fmla="*/ 4 w 4"/>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4">
                    <a:moveTo>
                      <a:pt x="0" y="0"/>
                    </a:moveTo>
                    <a:lnTo>
                      <a:pt x="0" y="6"/>
                    </a:lnTo>
                    <a:lnTo>
                      <a:pt x="1" y="12"/>
                    </a:lnTo>
                    <a:lnTo>
                      <a:pt x="1" y="24"/>
                    </a:lnTo>
                    <a:lnTo>
                      <a:pt x="4" y="24"/>
                    </a:lnTo>
                    <a:lnTo>
                      <a:pt x="4" y="12"/>
                    </a:lnTo>
                    <a:lnTo>
                      <a:pt x="2" y="6"/>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6" name="Freeform 2305"/>
              <p:cNvSpPr>
                <a:spLocks/>
              </p:cNvSpPr>
              <p:nvPr/>
            </p:nvSpPr>
            <p:spPr bwMode="auto">
              <a:xfrm>
                <a:off x="4253" y="2728"/>
                <a:ext cx="20" cy="58"/>
              </a:xfrm>
              <a:custGeom>
                <a:avLst/>
                <a:gdLst>
                  <a:gd name="T0" fmla="*/ 37 w 41"/>
                  <a:gd name="T1" fmla="*/ 0 h 115"/>
                  <a:gd name="T2" fmla="*/ 38 w 41"/>
                  <a:gd name="T3" fmla="*/ 7 h 115"/>
                  <a:gd name="T4" fmla="*/ 37 w 41"/>
                  <a:gd name="T5" fmla="*/ 11 h 115"/>
                  <a:gd name="T6" fmla="*/ 37 w 41"/>
                  <a:gd name="T7" fmla="*/ 26 h 115"/>
                  <a:gd name="T8" fmla="*/ 36 w 41"/>
                  <a:gd name="T9" fmla="*/ 31 h 115"/>
                  <a:gd name="T10" fmla="*/ 36 w 41"/>
                  <a:gd name="T11" fmla="*/ 36 h 115"/>
                  <a:gd name="T12" fmla="*/ 34 w 41"/>
                  <a:gd name="T13" fmla="*/ 45 h 115"/>
                  <a:gd name="T14" fmla="*/ 34 w 41"/>
                  <a:gd name="T15" fmla="*/ 49 h 115"/>
                  <a:gd name="T16" fmla="*/ 30 w 41"/>
                  <a:gd name="T17" fmla="*/ 62 h 115"/>
                  <a:gd name="T18" fmla="*/ 28 w 41"/>
                  <a:gd name="T19" fmla="*/ 64 h 115"/>
                  <a:gd name="T20" fmla="*/ 27 w 41"/>
                  <a:gd name="T21" fmla="*/ 70 h 115"/>
                  <a:gd name="T22" fmla="*/ 26 w 41"/>
                  <a:gd name="T23" fmla="*/ 74 h 115"/>
                  <a:gd name="T24" fmla="*/ 24 w 41"/>
                  <a:gd name="T25" fmla="*/ 76 h 115"/>
                  <a:gd name="T26" fmla="*/ 22 w 41"/>
                  <a:gd name="T27" fmla="*/ 79 h 115"/>
                  <a:gd name="T28" fmla="*/ 20 w 41"/>
                  <a:gd name="T29" fmla="*/ 83 h 115"/>
                  <a:gd name="T30" fmla="*/ 19 w 41"/>
                  <a:gd name="T31" fmla="*/ 86 h 115"/>
                  <a:gd name="T32" fmla="*/ 17 w 41"/>
                  <a:gd name="T33" fmla="*/ 90 h 115"/>
                  <a:gd name="T34" fmla="*/ 15 w 41"/>
                  <a:gd name="T35" fmla="*/ 94 h 115"/>
                  <a:gd name="T36" fmla="*/ 13 w 41"/>
                  <a:gd name="T37" fmla="*/ 97 h 115"/>
                  <a:gd name="T38" fmla="*/ 11 w 41"/>
                  <a:gd name="T39" fmla="*/ 99 h 115"/>
                  <a:gd name="T40" fmla="*/ 10 w 41"/>
                  <a:gd name="T41" fmla="*/ 104 h 115"/>
                  <a:gd name="T42" fmla="*/ 0 w 41"/>
                  <a:gd name="T43" fmla="*/ 113 h 115"/>
                  <a:gd name="T44" fmla="*/ 2 w 41"/>
                  <a:gd name="T45" fmla="*/ 114 h 115"/>
                  <a:gd name="T46" fmla="*/ 3 w 41"/>
                  <a:gd name="T47" fmla="*/ 115 h 115"/>
                  <a:gd name="T48" fmla="*/ 12 w 41"/>
                  <a:gd name="T49" fmla="*/ 106 h 115"/>
                  <a:gd name="T50" fmla="*/ 13 w 41"/>
                  <a:gd name="T51" fmla="*/ 102 h 115"/>
                  <a:gd name="T52" fmla="*/ 15 w 41"/>
                  <a:gd name="T53" fmla="*/ 99 h 115"/>
                  <a:gd name="T54" fmla="*/ 18 w 41"/>
                  <a:gd name="T55" fmla="*/ 97 h 115"/>
                  <a:gd name="T56" fmla="*/ 19 w 41"/>
                  <a:gd name="T57" fmla="*/ 93 h 115"/>
                  <a:gd name="T58" fmla="*/ 21 w 41"/>
                  <a:gd name="T59" fmla="*/ 90 h 115"/>
                  <a:gd name="T60" fmla="*/ 22 w 41"/>
                  <a:gd name="T61" fmla="*/ 86 h 115"/>
                  <a:gd name="T62" fmla="*/ 25 w 41"/>
                  <a:gd name="T63" fmla="*/ 83 h 115"/>
                  <a:gd name="T64" fmla="*/ 26 w 41"/>
                  <a:gd name="T65" fmla="*/ 79 h 115"/>
                  <a:gd name="T66" fmla="*/ 28 w 41"/>
                  <a:gd name="T67" fmla="*/ 76 h 115"/>
                  <a:gd name="T68" fmla="*/ 29 w 41"/>
                  <a:gd name="T69" fmla="*/ 70 h 115"/>
                  <a:gd name="T70" fmla="*/ 30 w 41"/>
                  <a:gd name="T71" fmla="*/ 68 h 115"/>
                  <a:gd name="T72" fmla="*/ 33 w 41"/>
                  <a:gd name="T73" fmla="*/ 64 h 115"/>
                  <a:gd name="T74" fmla="*/ 36 w 41"/>
                  <a:gd name="T75" fmla="*/ 49 h 115"/>
                  <a:gd name="T76" fmla="*/ 36 w 41"/>
                  <a:gd name="T77" fmla="*/ 45 h 115"/>
                  <a:gd name="T78" fmla="*/ 38 w 41"/>
                  <a:gd name="T79" fmla="*/ 36 h 115"/>
                  <a:gd name="T80" fmla="*/ 38 w 41"/>
                  <a:gd name="T81" fmla="*/ 31 h 115"/>
                  <a:gd name="T82" fmla="*/ 40 w 41"/>
                  <a:gd name="T83" fmla="*/ 26 h 115"/>
                  <a:gd name="T84" fmla="*/ 40 w 41"/>
                  <a:gd name="T85" fmla="*/ 11 h 115"/>
                  <a:gd name="T86" fmla="*/ 41 w 41"/>
                  <a:gd name="T87" fmla="*/ 7 h 115"/>
                  <a:gd name="T88" fmla="*/ 40 w 41"/>
                  <a:gd name="T89" fmla="*/ 0 h 115"/>
                  <a:gd name="T90" fmla="*/ 37 w 41"/>
                  <a:gd name="T91" fmla="*/ 0 h 1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
                  <a:gd name="T139" fmla="*/ 0 h 115"/>
                  <a:gd name="T140" fmla="*/ 41 w 41"/>
                  <a:gd name="T141" fmla="*/ 115 h 11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 h="115">
                    <a:moveTo>
                      <a:pt x="37" y="0"/>
                    </a:moveTo>
                    <a:lnTo>
                      <a:pt x="38" y="7"/>
                    </a:lnTo>
                    <a:lnTo>
                      <a:pt x="37" y="11"/>
                    </a:lnTo>
                    <a:lnTo>
                      <a:pt x="37" y="26"/>
                    </a:lnTo>
                    <a:lnTo>
                      <a:pt x="36" y="31"/>
                    </a:lnTo>
                    <a:lnTo>
                      <a:pt x="36" y="36"/>
                    </a:lnTo>
                    <a:lnTo>
                      <a:pt x="34" y="45"/>
                    </a:lnTo>
                    <a:lnTo>
                      <a:pt x="34" y="49"/>
                    </a:lnTo>
                    <a:lnTo>
                      <a:pt x="30" y="62"/>
                    </a:lnTo>
                    <a:lnTo>
                      <a:pt x="28" y="64"/>
                    </a:lnTo>
                    <a:lnTo>
                      <a:pt x="27" y="70"/>
                    </a:lnTo>
                    <a:lnTo>
                      <a:pt x="26" y="74"/>
                    </a:lnTo>
                    <a:lnTo>
                      <a:pt x="24" y="76"/>
                    </a:lnTo>
                    <a:lnTo>
                      <a:pt x="22" y="79"/>
                    </a:lnTo>
                    <a:lnTo>
                      <a:pt x="20" y="83"/>
                    </a:lnTo>
                    <a:lnTo>
                      <a:pt x="19" y="86"/>
                    </a:lnTo>
                    <a:lnTo>
                      <a:pt x="17" y="90"/>
                    </a:lnTo>
                    <a:lnTo>
                      <a:pt x="15" y="94"/>
                    </a:lnTo>
                    <a:lnTo>
                      <a:pt x="13" y="97"/>
                    </a:lnTo>
                    <a:lnTo>
                      <a:pt x="11" y="99"/>
                    </a:lnTo>
                    <a:lnTo>
                      <a:pt x="10" y="104"/>
                    </a:lnTo>
                    <a:lnTo>
                      <a:pt x="0" y="113"/>
                    </a:lnTo>
                    <a:lnTo>
                      <a:pt x="2" y="114"/>
                    </a:lnTo>
                    <a:lnTo>
                      <a:pt x="3" y="115"/>
                    </a:lnTo>
                    <a:lnTo>
                      <a:pt x="12" y="106"/>
                    </a:lnTo>
                    <a:lnTo>
                      <a:pt x="13" y="102"/>
                    </a:lnTo>
                    <a:lnTo>
                      <a:pt x="15" y="99"/>
                    </a:lnTo>
                    <a:lnTo>
                      <a:pt x="18" y="97"/>
                    </a:lnTo>
                    <a:lnTo>
                      <a:pt x="19" y="93"/>
                    </a:lnTo>
                    <a:lnTo>
                      <a:pt x="21" y="90"/>
                    </a:lnTo>
                    <a:lnTo>
                      <a:pt x="22" y="86"/>
                    </a:lnTo>
                    <a:lnTo>
                      <a:pt x="25" y="83"/>
                    </a:lnTo>
                    <a:lnTo>
                      <a:pt x="26" y="79"/>
                    </a:lnTo>
                    <a:lnTo>
                      <a:pt x="28" y="76"/>
                    </a:lnTo>
                    <a:lnTo>
                      <a:pt x="29" y="70"/>
                    </a:lnTo>
                    <a:lnTo>
                      <a:pt x="30" y="68"/>
                    </a:lnTo>
                    <a:lnTo>
                      <a:pt x="33" y="64"/>
                    </a:lnTo>
                    <a:lnTo>
                      <a:pt x="36" y="49"/>
                    </a:lnTo>
                    <a:lnTo>
                      <a:pt x="36" y="45"/>
                    </a:lnTo>
                    <a:lnTo>
                      <a:pt x="38" y="36"/>
                    </a:lnTo>
                    <a:lnTo>
                      <a:pt x="38" y="31"/>
                    </a:lnTo>
                    <a:lnTo>
                      <a:pt x="40" y="26"/>
                    </a:lnTo>
                    <a:lnTo>
                      <a:pt x="40" y="11"/>
                    </a:lnTo>
                    <a:lnTo>
                      <a:pt x="41" y="7"/>
                    </a:lnTo>
                    <a:lnTo>
                      <a:pt x="40" y="0"/>
                    </a:lnTo>
                    <a:lnTo>
                      <a:pt x="3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7" name="Freeform 2306"/>
              <p:cNvSpPr>
                <a:spLocks/>
              </p:cNvSpPr>
              <p:nvPr/>
            </p:nvSpPr>
            <p:spPr bwMode="auto">
              <a:xfrm>
                <a:off x="4253" y="2784"/>
                <a:ext cx="1" cy="2"/>
              </a:xfrm>
              <a:custGeom>
                <a:avLst/>
                <a:gdLst>
                  <a:gd name="T0" fmla="*/ 1 w 4"/>
                  <a:gd name="T1" fmla="*/ 1 h 4"/>
                  <a:gd name="T2" fmla="*/ 3 w 4"/>
                  <a:gd name="T3" fmla="*/ 0 h 4"/>
                  <a:gd name="T4" fmla="*/ 0 w 4"/>
                  <a:gd name="T5" fmla="*/ 4 h 4"/>
                  <a:gd name="T6" fmla="*/ 1 w 4"/>
                  <a:gd name="T7" fmla="*/ 4 h 4"/>
                  <a:gd name="T8" fmla="*/ 3 w 4"/>
                  <a:gd name="T9" fmla="*/ 4 h 4"/>
                  <a:gd name="T10" fmla="*/ 4 w 4"/>
                  <a:gd name="T11" fmla="*/ 2 h 4"/>
                  <a:gd name="T12" fmla="*/ 3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3" y="0"/>
                    </a:lnTo>
                    <a:lnTo>
                      <a:pt x="0" y="4"/>
                    </a:lnTo>
                    <a:lnTo>
                      <a:pt x="1" y="4"/>
                    </a:lnTo>
                    <a:lnTo>
                      <a:pt x="3" y="4"/>
                    </a:lnTo>
                    <a:lnTo>
                      <a:pt x="4" y="2"/>
                    </a:lnTo>
                    <a:lnTo>
                      <a:pt x="3" y="2"/>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8" name="Freeform 2307"/>
              <p:cNvSpPr>
                <a:spLocks/>
              </p:cNvSpPr>
              <p:nvPr/>
            </p:nvSpPr>
            <p:spPr bwMode="auto">
              <a:xfrm>
                <a:off x="4252" y="2786"/>
                <a:ext cx="2" cy="2"/>
              </a:xfrm>
              <a:custGeom>
                <a:avLst/>
                <a:gdLst>
                  <a:gd name="T0" fmla="*/ 3 w 5"/>
                  <a:gd name="T1" fmla="*/ 1 h 5"/>
                  <a:gd name="T2" fmla="*/ 2 w 5"/>
                  <a:gd name="T3" fmla="*/ 0 h 5"/>
                  <a:gd name="T4" fmla="*/ 0 w 5"/>
                  <a:gd name="T5" fmla="*/ 2 h 5"/>
                  <a:gd name="T6" fmla="*/ 1 w 5"/>
                  <a:gd name="T7" fmla="*/ 4 h 5"/>
                  <a:gd name="T8" fmla="*/ 2 w 5"/>
                  <a:gd name="T9" fmla="*/ 5 h 5"/>
                  <a:gd name="T10" fmla="*/ 3 w 5"/>
                  <a:gd name="T11" fmla="*/ 4 h 5"/>
                  <a:gd name="T12" fmla="*/ 5 w 5"/>
                  <a:gd name="T13" fmla="*/ 1 h 5"/>
                  <a:gd name="T14" fmla="*/ 3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1"/>
                    </a:moveTo>
                    <a:lnTo>
                      <a:pt x="2" y="0"/>
                    </a:lnTo>
                    <a:lnTo>
                      <a:pt x="0" y="2"/>
                    </a:lnTo>
                    <a:lnTo>
                      <a:pt x="1" y="4"/>
                    </a:lnTo>
                    <a:lnTo>
                      <a:pt x="2" y="5"/>
                    </a:lnTo>
                    <a:lnTo>
                      <a:pt x="3" y="4"/>
                    </a:lnTo>
                    <a:lnTo>
                      <a:pt x="5" y="1"/>
                    </a:lnTo>
                    <a:lnTo>
                      <a:pt x="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19" name="Freeform 2308"/>
              <p:cNvSpPr>
                <a:spLocks/>
              </p:cNvSpPr>
              <p:nvPr/>
            </p:nvSpPr>
            <p:spPr bwMode="auto">
              <a:xfrm>
                <a:off x="4251" y="2787"/>
                <a:ext cx="2" cy="1"/>
              </a:xfrm>
              <a:custGeom>
                <a:avLst/>
                <a:gdLst>
                  <a:gd name="T0" fmla="*/ 2 w 4"/>
                  <a:gd name="T1" fmla="*/ 2 h 4"/>
                  <a:gd name="T2" fmla="*/ 2 w 4"/>
                  <a:gd name="T3" fmla="*/ 0 h 4"/>
                  <a:gd name="T4" fmla="*/ 0 w 4"/>
                  <a:gd name="T5" fmla="*/ 2 h 4"/>
                  <a:gd name="T6" fmla="*/ 0 w 4"/>
                  <a:gd name="T7" fmla="*/ 3 h 4"/>
                  <a:gd name="T8" fmla="*/ 0 w 4"/>
                  <a:gd name="T9" fmla="*/ 4 h 4"/>
                  <a:gd name="T10" fmla="*/ 4 w 4"/>
                  <a:gd name="T11" fmla="*/ 2 h 4"/>
                  <a:gd name="T12" fmla="*/ 3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0"/>
                    </a:lnTo>
                    <a:lnTo>
                      <a:pt x="0" y="2"/>
                    </a:lnTo>
                    <a:lnTo>
                      <a:pt x="0" y="3"/>
                    </a:lnTo>
                    <a:lnTo>
                      <a:pt x="0" y="4"/>
                    </a:lnTo>
                    <a:lnTo>
                      <a:pt x="4" y="2"/>
                    </a:lnTo>
                    <a:lnTo>
                      <a:pt x="3" y="3"/>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0" name="Freeform 2309"/>
              <p:cNvSpPr>
                <a:spLocks/>
              </p:cNvSpPr>
              <p:nvPr/>
            </p:nvSpPr>
            <p:spPr bwMode="auto">
              <a:xfrm>
                <a:off x="4248" y="2787"/>
                <a:ext cx="4" cy="4"/>
              </a:xfrm>
              <a:custGeom>
                <a:avLst/>
                <a:gdLst>
                  <a:gd name="T0" fmla="*/ 6 w 7"/>
                  <a:gd name="T1" fmla="*/ 0 h 7"/>
                  <a:gd name="T2" fmla="*/ 4 w 7"/>
                  <a:gd name="T3" fmla="*/ 1 h 7"/>
                  <a:gd name="T4" fmla="*/ 0 w 7"/>
                  <a:gd name="T5" fmla="*/ 4 h 7"/>
                  <a:gd name="T6" fmla="*/ 1 w 7"/>
                  <a:gd name="T7" fmla="*/ 5 h 7"/>
                  <a:gd name="T8" fmla="*/ 2 w 7"/>
                  <a:gd name="T9" fmla="*/ 7 h 7"/>
                  <a:gd name="T10" fmla="*/ 7 w 7"/>
                  <a:gd name="T11" fmla="*/ 2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1"/>
                    </a:lnTo>
                    <a:lnTo>
                      <a:pt x="0" y="4"/>
                    </a:lnTo>
                    <a:lnTo>
                      <a:pt x="1" y="5"/>
                    </a:lnTo>
                    <a:lnTo>
                      <a:pt x="2" y="7"/>
                    </a:lnTo>
                    <a:lnTo>
                      <a:pt x="7" y="2"/>
                    </a:lnTo>
                    <a:lnTo>
                      <a:pt x="6" y="1"/>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1" name="Freeform 2310"/>
              <p:cNvSpPr>
                <a:spLocks/>
              </p:cNvSpPr>
              <p:nvPr/>
            </p:nvSpPr>
            <p:spPr bwMode="auto">
              <a:xfrm>
                <a:off x="4247" y="2790"/>
                <a:ext cx="3" cy="1"/>
              </a:xfrm>
              <a:custGeom>
                <a:avLst/>
                <a:gdLst>
                  <a:gd name="T0" fmla="*/ 2 w 5"/>
                  <a:gd name="T1" fmla="*/ 1 h 4"/>
                  <a:gd name="T2" fmla="*/ 2 w 5"/>
                  <a:gd name="T3" fmla="*/ 0 h 4"/>
                  <a:gd name="T4" fmla="*/ 0 w 5"/>
                  <a:gd name="T5" fmla="*/ 1 h 4"/>
                  <a:gd name="T6" fmla="*/ 0 w 5"/>
                  <a:gd name="T7" fmla="*/ 3 h 4"/>
                  <a:gd name="T8" fmla="*/ 0 w 5"/>
                  <a:gd name="T9" fmla="*/ 4 h 4"/>
                  <a:gd name="T10" fmla="*/ 5 w 5"/>
                  <a:gd name="T11" fmla="*/ 1 h 4"/>
                  <a:gd name="T12" fmla="*/ 3 w 5"/>
                  <a:gd name="T13" fmla="*/ 3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2" y="0"/>
                    </a:lnTo>
                    <a:lnTo>
                      <a:pt x="0" y="1"/>
                    </a:lnTo>
                    <a:lnTo>
                      <a:pt x="0" y="3"/>
                    </a:lnTo>
                    <a:lnTo>
                      <a:pt x="0" y="4"/>
                    </a:lnTo>
                    <a:lnTo>
                      <a:pt x="5" y="1"/>
                    </a:lnTo>
                    <a:lnTo>
                      <a:pt x="3" y="3"/>
                    </a:ln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2" name="Freeform 2311"/>
              <p:cNvSpPr>
                <a:spLocks/>
              </p:cNvSpPr>
              <p:nvPr/>
            </p:nvSpPr>
            <p:spPr bwMode="auto">
              <a:xfrm>
                <a:off x="4234" y="2790"/>
                <a:ext cx="14" cy="8"/>
              </a:xfrm>
              <a:custGeom>
                <a:avLst/>
                <a:gdLst>
                  <a:gd name="T0" fmla="*/ 28 w 29"/>
                  <a:gd name="T1" fmla="*/ 0 h 16"/>
                  <a:gd name="T2" fmla="*/ 26 w 29"/>
                  <a:gd name="T3" fmla="*/ 2 h 16"/>
                  <a:gd name="T4" fmla="*/ 22 w 29"/>
                  <a:gd name="T5" fmla="*/ 5 h 16"/>
                  <a:gd name="T6" fmla="*/ 20 w 29"/>
                  <a:gd name="T7" fmla="*/ 6 h 16"/>
                  <a:gd name="T8" fmla="*/ 15 w 29"/>
                  <a:gd name="T9" fmla="*/ 8 h 16"/>
                  <a:gd name="T10" fmla="*/ 12 w 29"/>
                  <a:gd name="T11" fmla="*/ 10 h 16"/>
                  <a:gd name="T12" fmla="*/ 10 w 29"/>
                  <a:gd name="T13" fmla="*/ 11 h 16"/>
                  <a:gd name="T14" fmla="*/ 6 w 29"/>
                  <a:gd name="T15" fmla="*/ 12 h 16"/>
                  <a:gd name="T16" fmla="*/ 4 w 29"/>
                  <a:gd name="T17" fmla="*/ 13 h 16"/>
                  <a:gd name="T18" fmla="*/ 0 w 29"/>
                  <a:gd name="T19" fmla="*/ 14 h 16"/>
                  <a:gd name="T20" fmla="*/ 0 w 29"/>
                  <a:gd name="T21" fmla="*/ 15 h 16"/>
                  <a:gd name="T22" fmla="*/ 0 w 29"/>
                  <a:gd name="T23" fmla="*/ 16 h 16"/>
                  <a:gd name="T24" fmla="*/ 4 w 29"/>
                  <a:gd name="T25" fmla="*/ 15 h 16"/>
                  <a:gd name="T26" fmla="*/ 6 w 29"/>
                  <a:gd name="T27" fmla="*/ 14 h 16"/>
                  <a:gd name="T28" fmla="*/ 10 w 29"/>
                  <a:gd name="T29" fmla="*/ 13 h 16"/>
                  <a:gd name="T30" fmla="*/ 12 w 29"/>
                  <a:gd name="T31" fmla="*/ 12 h 16"/>
                  <a:gd name="T32" fmla="*/ 15 w 29"/>
                  <a:gd name="T33" fmla="*/ 11 h 16"/>
                  <a:gd name="T34" fmla="*/ 20 w 29"/>
                  <a:gd name="T35" fmla="*/ 8 h 16"/>
                  <a:gd name="T36" fmla="*/ 24 w 29"/>
                  <a:gd name="T37" fmla="*/ 7 h 16"/>
                  <a:gd name="T38" fmla="*/ 29 w 29"/>
                  <a:gd name="T39" fmla="*/ 3 h 16"/>
                  <a:gd name="T40" fmla="*/ 28 w 29"/>
                  <a:gd name="T41" fmla="*/ 2 h 16"/>
                  <a:gd name="T42" fmla="*/ 28 w 29"/>
                  <a:gd name="T43" fmla="*/ 0 h 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16"/>
                  <a:gd name="T68" fmla="*/ 29 w 29"/>
                  <a:gd name="T69" fmla="*/ 16 h 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16">
                    <a:moveTo>
                      <a:pt x="28" y="0"/>
                    </a:moveTo>
                    <a:lnTo>
                      <a:pt x="26" y="2"/>
                    </a:lnTo>
                    <a:lnTo>
                      <a:pt x="22" y="5"/>
                    </a:lnTo>
                    <a:lnTo>
                      <a:pt x="20" y="6"/>
                    </a:lnTo>
                    <a:lnTo>
                      <a:pt x="15" y="8"/>
                    </a:lnTo>
                    <a:lnTo>
                      <a:pt x="12" y="10"/>
                    </a:lnTo>
                    <a:lnTo>
                      <a:pt x="10" y="11"/>
                    </a:lnTo>
                    <a:lnTo>
                      <a:pt x="6" y="12"/>
                    </a:lnTo>
                    <a:lnTo>
                      <a:pt x="4" y="13"/>
                    </a:lnTo>
                    <a:lnTo>
                      <a:pt x="0" y="14"/>
                    </a:lnTo>
                    <a:lnTo>
                      <a:pt x="0" y="15"/>
                    </a:lnTo>
                    <a:lnTo>
                      <a:pt x="0" y="16"/>
                    </a:lnTo>
                    <a:lnTo>
                      <a:pt x="4" y="15"/>
                    </a:lnTo>
                    <a:lnTo>
                      <a:pt x="6" y="14"/>
                    </a:lnTo>
                    <a:lnTo>
                      <a:pt x="10" y="13"/>
                    </a:lnTo>
                    <a:lnTo>
                      <a:pt x="12" y="12"/>
                    </a:lnTo>
                    <a:lnTo>
                      <a:pt x="15" y="11"/>
                    </a:lnTo>
                    <a:lnTo>
                      <a:pt x="20" y="8"/>
                    </a:lnTo>
                    <a:lnTo>
                      <a:pt x="24" y="7"/>
                    </a:lnTo>
                    <a:lnTo>
                      <a:pt x="29" y="3"/>
                    </a:lnTo>
                    <a:lnTo>
                      <a:pt x="28" y="2"/>
                    </a:lnTo>
                    <a:lnTo>
                      <a:pt x="2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3" name="Freeform 2312"/>
              <p:cNvSpPr>
                <a:spLocks/>
              </p:cNvSpPr>
              <p:nvPr/>
            </p:nvSpPr>
            <p:spPr bwMode="auto">
              <a:xfrm>
                <a:off x="4232" y="2797"/>
                <a:ext cx="2"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3"/>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4" name="Freeform 2313"/>
              <p:cNvSpPr>
                <a:spLocks/>
              </p:cNvSpPr>
              <p:nvPr/>
            </p:nvSpPr>
            <p:spPr bwMode="auto">
              <a:xfrm>
                <a:off x="4227" y="2797"/>
                <a:ext cx="7" cy="3"/>
              </a:xfrm>
              <a:custGeom>
                <a:avLst/>
                <a:gdLst>
                  <a:gd name="T0" fmla="*/ 9 w 12"/>
                  <a:gd name="T1" fmla="*/ 0 h 7"/>
                  <a:gd name="T2" fmla="*/ 12 w 12"/>
                  <a:gd name="T3" fmla="*/ 0 h 7"/>
                  <a:gd name="T4" fmla="*/ 2 w 12"/>
                  <a:gd name="T5" fmla="*/ 3 h 7"/>
                  <a:gd name="T6" fmla="*/ 0 w 12"/>
                  <a:gd name="T7" fmla="*/ 5 h 7"/>
                  <a:gd name="T8" fmla="*/ 0 w 12"/>
                  <a:gd name="T9" fmla="*/ 6 h 7"/>
                  <a:gd name="T10" fmla="*/ 0 w 12"/>
                  <a:gd name="T11" fmla="*/ 7 h 7"/>
                  <a:gd name="T12" fmla="*/ 2 w 12"/>
                  <a:gd name="T13" fmla="*/ 6 h 7"/>
                  <a:gd name="T14" fmla="*/ 9 w 12"/>
                  <a:gd name="T15" fmla="*/ 3 h 7"/>
                  <a:gd name="T16" fmla="*/ 9 w 12"/>
                  <a:gd name="T17" fmla="*/ 2 h 7"/>
                  <a:gd name="T18" fmla="*/ 9 w 12"/>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7"/>
                  <a:gd name="T32" fmla="*/ 12 w 12"/>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7">
                    <a:moveTo>
                      <a:pt x="9" y="0"/>
                    </a:moveTo>
                    <a:lnTo>
                      <a:pt x="12" y="0"/>
                    </a:lnTo>
                    <a:lnTo>
                      <a:pt x="2" y="3"/>
                    </a:lnTo>
                    <a:lnTo>
                      <a:pt x="0" y="5"/>
                    </a:lnTo>
                    <a:lnTo>
                      <a:pt x="0" y="6"/>
                    </a:lnTo>
                    <a:lnTo>
                      <a:pt x="0" y="7"/>
                    </a:lnTo>
                    <a:lnTo>
                      <a:pt x="2" y="6"/>
                    </a:lnTo>
                    <a:lnTo>
                      <a:pt x="9" y="3"/>
                    </a:lnTo>
                    <a:lnTo>
                      <a:pt x="9" y="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5" name="Freeform 2314"/>
              <p:cNvSpPr>
                <a:spLocks/>
              </p:cNvSpPr>
              <p:nvPr/>
            </p:nvSpPr>
            <p:spPr bwMode="auto">
              <a:xfrm>
                <a:off x="4226" y="2798"/>
                <a:ext cx="1" cy="3"/>
              </a:xfrm>
              <a:custGeom>
                <a:avLst/>
                <a:gdLst>
                  <a:gd name="T0" fmla="*/ 4 w 4"/>
                  <a:gd name="T1" fmla="*/ 3 h 5"/>
                  <a:gd name="T2" fmla="*/ 4 w 4"/>
                  <a:gd name="T3" fmla="*/ 0 h 5"/>
                  <a:gd name="T4" fmla="*/ 0 w 4"/>
                  <a:gd name="T5" fmla="*/ 0 h 5"/>
                  <a:gd name="T6" fmla="*/ 0 w 4"/>
                  <a:gd name="T7" fmla="*/ 3 h 5"/>
                  <a:gd name="T8" fmla="*/ 0 w 4"/>
                  <a:gd name="T9" fmla="*/ 5 h 5"/>
                  <a:gd name="T10" fmla="*/ 1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1" y="5"/>
                    </a:lnTo>
                    <a:lnTo>
                      <a:pt x="4" y="4"/>
                    </a:lnTo>
                    <a:lnTo>
                      <a:pt x="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6" name="Freeform 2315"/>
              <p:cNvSpPr>
                <a:spLocks/>
              </p:cNvSpPr>
              <p:nvPr/>
            </p:nvSpPr>
            <p:spPr bwMode="auto">
              <a:xfrm>
                <a:off x="4222" y="2798"/>
                <a:ext cx="5" cy="3"/>
              </a:xfrm>
              <a:custGeom>
                <a:avLst/>
                <a:gdLst>
                  <a:gd name="T0" fmla="*/ 7 w 11"/>
                  <a:gd name="T1" fmla="*/ 0 h 6"/>
                  <a:gd name="T2" fmla="*/ 11 w 11"/>
                  <a:gd name="T3" fmla="*/ 0 h 6"/>
                  <a:gd name="T4" fmla="*/ 0 w 11"/>
                  <a:gd name="T5" fmla="*/ 4 h 6"/>
                  <a:gd name="T6" fmla="*/ 0 w 11"/>
                  <a:gd name="T7" fmla="*/ 5 h 6"/>
                  <a:gd name="T8" fmla="*/ 0 w 11"/>
                  <a:gd name="T9" fmla="*/ 6 h 6"/>
                  <a:gd name="T10" fmla="*/ 7 w 11"/>
                  <a:gd name="T11" fmla="*/ 4 h 6"/>
                  <a:gd name="T12" fmla="*/ 7 w 11"/>
                  <a:gd name="T13" fmla="*/ 3 h 6"/>
                  <a:gd name="T14" fmla="*/ 7 w 11"/>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6"/>
                  <a:gd name="T26" fmla="*/ 11 w 1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6">
                    <a:moveTo>
                      <a:pt x="7" y="0"/>
                    </a:moveTo>
                    <a:lnTo>
                      <a:pt x="11" y="0"/>
                    </a:lnTo>
                    <a:lnTo>
                      <a:pt x="0" y="4"/>
                    </a:lnTo>
                    <a:lnTo>
                      <a:pt x="0" y="5"/>
                    </a:lnTo>
                    <a:lnTo>
                      <a:pt x="0" y="6"/>
                    </a:lnTo>
                    <a:lnTo>
                      <a:pt x="7" y="4"/>
                    </a:lnTo>
                    <a:lnTo>
                      <a:pt x="7" y="3"/>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7" name="Freeform 2316"/>
              <p:cNvSpPr>
                <a:spLocks/>
              </p:cNvSpPr>
              <p:nvPr/>
            </p:nvSpPr>
            <p:spPr bwMode="auto">
              <a:xfrm>
                <a:off x="4220" y="2799"/>
                <a:ext cx="2" cy="3"/>
              </a:xfrm>
              <a:custGeom>
                <a:avLst/>
                <a:gdLst>
                  <a:gd name="T0" fmla="*/ 4 w 4"/>
                  <a:gd name="T1" fmla="*/ 2 h 4"/>
                  <a:gd name="T2" fmla="*/ 4 w 4"/>
                  <a:gd name="T3" fmla="*/ 0 h 4"/>
                  <a:gd name="T4" fmla="*/ 0 w 4"/>
                  <a:gd name="T5" fmla="*/ 0 h 4"/>
                  <a:gd name="T6" fmla="*/ 0 w 4"/>
                  <a:gd name="T7" fmla="*/ 2 h 4"/>
                  <a:gd name="T8" fmla="*/ 0 w 4"/>
                  <a:gd name="T9" fmla="*/ 4 h 4"/>
                  <a:gd name="T10" fmla="*/ 1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1" y="4"/>
                    </a:lnTo>
                    <a:lnTo>
                      <a:pt x="4" y="3"/>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8" name="Freeform 2317"/>
              <p:cNvSpPr>
                <a:spLocks/>
              </p:cNvSpPr>
              <p:nvPr/>
            </p:nvSpPr>
            <p:spPr bwMode="auto">
              <a:xfrm>
                <a:off x="4218" y="2799"/>
                <a:ext cx="4" cy="3"/>
              </a:xfrm>
              <a:custGeom>
                <a:avLst/>
                <a:gdLst>
                  <a:gd name="T0" fmla="*/ 4 w 7"/>
                  <a:gd name="T1" fmla="*/ 0 h 4"/>
                  <a:gd name="T2" fmla="*/ 7 w 7"/>
                  <a:gd name="T3" fmla="*/ 0 h 4"/>
                  <a:gd name="T4" fmla="*/ 0 w 7"/>
                  <a:gd name="T5" fmla="*/ 2 h 4"/>
                  <a:gd name="T6" fmla="*/ 0 w 7"/>
                  <a:gd name="T7" fmla="*/ 3 h 4"/>
                  <a:gd name="T8" fmla="*/ 0 w 7"/>
                  <a:gd name="T9" fmla="*/ 4 h 4"/>
                  <a:gd name="T10" fmla="*/ 4 w 7"/>
                  <a:gd name="T11" fmla="*/ 3 h 4"/>
                  <a:gd name="T12" fmla="*/ 4 w 7"/>
                  <a:gd name="T13" fmla="*/ 2 h 4"/>
                  <a:gd name="T14" fmla="*/ 4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0"/>
                    </a:moveTo>
                    <a:lnTo>
                      <a:pt x="7" y="0"/>
                    </a:lnTo>
                    <a:lnTo>
                      <a:pt x="0" y="2"/>
                    </a:lnTo>
                    <a:lnTo>
                      <a:pt x="0" y="3"/>
                    </a:lnTo>
                    <a:lnTo>
                      <a:pt x="0" y="4"/>
                    </a:lnTo>
                    <a:lnTo>
                      <a:pt x="4" y="3"/>
                    </a:lnTo>
                    <a:lnTo>
                      <a:pt x="4" y="2"/>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29" name="Freeform 2318"/>
              <p:cNvSpPr>
                <a:spLocks/>
              </p:cNvSpPr>
              <p:nvPr/>
            </p:nvSpPr>
            <p:spPr bwMode="auto">
              <a:xfrm>
                <a:off x="4214" y="2800"/>
                <a:ext cx="5" cy="2"/>
              </a:xfrm>
              <a:custGeom>
                <a:avLst/>
                <a:gdLst>
                  <a:gd name="T0" fmla="*/ 8 w 9"/>
                  <a:gd name="T1" fmla="*/ 2 h 5"/>
                  <a:gd name="T2" fmla="*/ 8 w 9"/>
                  <a:gd name="T3" fmla="*/ 0 h 5"/>
                  <a:gd name="T4" fmla="*/ 9 w 9"/>
                  <a:gd name="T5" fmla="*/ 0 h 5"/>
                  <a:gd name="T6" fmla="*/ 0 w 9"/>
                  <a:gd name="T7" fmla="*/ 2 h 5"/>
                  <a:gd name="T8" fmla="*/ 0 w 9"/>
                  <a:gd name="T9" fmla="*/ 3 h 5"/>
                  <a:gd name="T10" fmla="*/ 0 w 9"/>
                  <a:gd name="T11" fmla="*/ 5 h 5"/>
                  <a:gd name="T12" fmla="*/ 1 w 9"/>
                  <a:gd name="T13" fmla="*/ 5 h 5"/>
                  <a:gd name="T14" fmla="*/ 5 w 9"/>
                  <a:gd name="T15" fmla="*/ 5 h 5"/>
                  <a:gd name="T16" fmla="*/ 8 w 9"/>
                  <a:gd name="T17" fmla="*/ 3 h 5"/>
                  <a:gd name="T18" fmla="*/ 8 w 9"/>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2"/>
                    </a:moveTo>
                    <a:lnTo>
                      <a:pt x="8" y="0"/>
                    </a:lnTo>
                    <a:lnTo>
                      <a:pt x="9" y="0"/>
                    </a:lnTo>
                    <a:lnTo>
                      <a:pt x="0" y="2"/>
                    </a:lnTo>
                    <a:lnTo>
                      <a:pt x="0" y="3"/>
                    </a:lnTo>
                    <a:lnTo>
                      <a:pt x="0" y="5"/>
                    </a:lnTo>
                    <a:lnTo>
                      <a:pt x="1" y="5"/>
                    </a:lnTo>
                    <a:lnTo>
                      <a:pt x="5" y="5"/>
                    </a:lnTo>
                    <a:lnTo>
                      <a:pt x="8" y="3"/>
                    </a:lnTo>
                    <a:lnTo>
                      <a:pt x="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0" name="Freeform 2319"/>
              <p:cNvSpPr>
                <a:spLocks/>
              </p:cNvSpPr>
              <p:nvPr/>
            </p:nvSpPr>
            <p:spPr bwMode="auto">
              <a:xfrm>
                <a:off x="4205" y="2801"/>
                <a:ext cx="9" cy="2"/>
              </a:xfrm>
              <a:custGeom>
                <a:avLst/>
                <a:gdLst>
                  <a:gd name="T0" fmla="*/ 17 w 17"/>
                  <a:gd name="T1" fmla="*/ 2 h 5"/>
                  <a:gd name="T2" fmla="*/ 17 w 17"/>
                  <a:gd name="T3" fmla="*/ 0 h 5"/>
                  <a:gd name="T4" fmla="*/ 0 w 17"/>
                  <a:gd name="T5" fmla="*/ 0 h 5"/>
                  <a:gd name="T6" fmla="*/ 0 w 17"/>
                  <a:gd name="T7" fmla="*/ 2 h 5"/>
                  <a:gd name="T8" fmla="*/ 0 w 17"/>
                  <a:gd name="T9" fmla="*/ 5 h 5"/>
                  <a:gd name="T10" fmla="*/ 12 w 17"/>
                  <a:gd name="T11" fmla="*/ 5 h 5"/>
                  <a:gd name="T12" fmla="*/ 17 w 17"/>
                  <a:gd name="T13" fmla="*/ 4 h 5"/>
                  <a:gd name="T14" fmla="*/ 17 w 1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5"/>
                  <a:gd name="T26" fmla="*/ 17 w 1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5">
                    <a:moveTo>
                      <a:pt x="17" y="2"/>
                    </a:moveTo>
                    <a:lnTo>
                      <a:pt x="17" y="0"/>
                    </a:lnTo>
                    <a:lnTo>
                      <a:pt x="0" y="0"/>
                    </a:lnTo>
                    <a:lnTo>
                      <a:pt x="0" y="2"/>
                    </a:lnTo>
                    <a:lnTo>
                      <a:pt x="0" y="5"/>
                    </a:lnTo>
                    <a:lnTo>
                      <a:pt x="12" y="5"/>
                    </a:lnTo>
                    <a:lnTo>
                      <a:pt x="17" y="4"/>
                    </a:lnTo>
                    <a:lnTo>
                      <a:pt x="1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1" name="Freeform 2320"/>
              <p:cNvSpPr>
                <a:spLocks/>
              </p:cNvSpPr>
              <p:nvPr/>
            </p:nvSpPr>
            <p:spPr bwMode="auto">
              <a:xfrm>
                <a:off x="4204" y="2801"/>
                <a:ext cx="3" cy="2"/>
              </a:xfrm>
              <a:custGeom>
                <a:avLst/>
                <a:gdLst>
                  <a:gd name="T0" fmla="*/ 4 w 7"/>
                  <a:gd name="T1" fmla="*/ 0 h 5"/>
                  <a:gd name="T2" fmla="*/ 7 w 7"/>
                  <a:gd name="T3" fmla="*/ 0 h 5"/>
                  <a:gd name="T4" fmla="*/ 0 w 7"/>
                  <a:gd name="T5" fmla="*/ 2 h 5"/>
                  <a:gd name="T6" fmla="*/ 0 w 7"/>
                  <a:gd name="T7" fmla="*/ 4 h 5"/>
                  <a:gd name="T8" fmla="*/ 0 w 7"/>
                  <a:gd name="T9" fmla="*/ 5 h 5"/>
                  <a:gd name="T10" fmla="*/ 4 w 7"/>
                  <a:gd name="T11" fmla="*/ 4 h 5"/>
                  <a:gd name="T12" fmla="*/ 4 w 7"/>
                  <a:gd name="T13" fmla="*/ 2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2"/>
                    </a:lnTo>
                    <a:lnTo>
                      <a:pt x="0" y="4"/>
                    </a:lnTo>
                    <a:lnTo>
                      <a:pt x="0" y="5"/>
                    </a:lnTo>
                    <a:lnTo>
                      <a:pt x="4" y="4"/>
                    </a:lnTo>
                    <a:lnTo>
                      <a:pt x="4" y="2"/>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2" name="Freeform 2321"/>
              <p:cNvSpPr>
                <a:spLocks/>
              </p:cNvSpPr>
              <p:nvPr/>
            </p:nvSpPr>
            <p:spPr bwMode="auto">
              <a:xfrm>
                <a:off x="4150" y="2801"/>
                <a:ext cx="54" cy="2"/>
              </a:xfrm>
              <a:custGeom>
                <a:avLst/>
                <a:gdLst>
                  <a:gd name="T0" fmla="*/ 107 w 107"/>
                  <a:gd name="T1" fmla="*/ 3 h 5"/>
                  <a:gd name="T2" fmla="*/ 107 w 107"/>
                  <a:gd name="T3" fmla="*/ 0 h 5"/>
                  <a:gd name="T4" fmla="*/ 3 w 107"/>
                  <a:gd name="T5" fmla="*/ 0 h 5"/>
                  <a:gd name="T6" fmla="*/ 0 w 107"/>
                  <a:gd name="T7" fmla="*/ 3 h 5"/>
                  <a:gd name="T8" fmla="*/ 1 w 107"/>
                  <a:gd name="T9" fmla="*/ 5 h 5"/>
                  <a:gd name="T10" fmla="*/ 104 w 107"/>
                  <a:gd name="T11" fmla="*/ 5 h 5"/>
                  <a:gd name="T12" fmla="*/ 107 w 107"/>
                  <a:gd name="T13" fmla="*/ 4 h 5"/>
                  <a:gd name="T14" fmla="*/ 107 w 10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07"/>
                  <a:gd name="T25" fmla="*/ 0 h 5"/>
                  <a:gd name="T26" fmla="*/ 107 w 10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 h="5">
                    <a:moveTo>
                      <a:pt x="107" y="3"/>
                    </a:moveTo>
                    <a:lnTo>
                      <a:pt x="107" y="0"/>
                    </a:lnTo>
                    <a:lnTo>
                      <a:pt x="3" y="0"/>
                    </a:lnTo>
                    <a:lnTo>
                      <a:pt x="0" y="3"/>
                    </a:lnTo>
                    <a:lnTo>
                      <a:pt x="1" y="5"/>
                    </a:lnTo>
                    <a:lnTo>
                      <a:pt x="104" y="5"/>
                    </a:lnTo>
                    <a:lnTo>
                      <a:pt x="107" y="4"/>
                    </a:lnTo>
                    <a:lnTo>
                      <a:pt x="10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3" name="Freeform 2322"/>
              <p:cNvSpPr>
                <a:spLocks/>
              </p:cNvSpPr>
              <p:nvPr/>
            </p:nvSpPr>
            <p:spPr bwMode="auto">
              <a:xfrm>
                <a:off x="4170" y="2678"/>
                <a:ext cx="83" cy="108"/>
              </a:xfrm>
              <a:custGeom>
                <a:avLst/>
                <a:gdLst>
                  <a:gd name="T0" fmla="*/ 62 w 164"/>
                  <a:gd name="T1" fmla="*/ 214 h 214"/>
                  <a:gd name="T2" fmla="*/ 71 w 164"/>
                  <a:gd name="T3" fmla="*/ 213 h 214"/>
                  <a:gd name="T4" fmla="*/ 80 w 164"/>
                  <a:gd name="T5" fmla="*/ 213 h 214"/>
                  <a:gd name="T6" fmla="*/ 88 w 164"/>
                  <a:gd name="T7" fmla="*/ 212 h 214"/>
                  <a:gd name="T8" fmla="*/ 95 w 164"/>
                  <a:gd name="T9" fmla="*/ 212 h 214"/>
                  <a:gd name="T10" fmla="*/ 102 w 164"/>
                  <a:gd name="T11" fmla="*/ 211 h 214"/>
                  <a:gd name="T12" fmla="*/ 108 w 164"/>
                  <a:gd name="T13" fmla="*/ 210 h 214"/>
                  <a:gd name="T14" fmla="*/ 112 w 164"/>
                  <a:gd name="T15" fmla="*/ 207 h 214"/>
                  <a:gd name="T16" fmla="*/ 117 w 164"/>
                  <a:gd name="T17" fmla="*/ 205 h 214"/>
                  <a:gd name="T18" fmla="*/ 122 w 164"/>
                  <a:gd name="T19" fmla="*/ 203 h 214"/>
                  <a:gd name="T20" fmla="*/ 126 w 164"/>
                  <a:gd name="T21" fmla="*/ 199 h 214"/>
                  <a:gd name="T22" fmla="*/ 130 w 164"/>
                  <a:gd name="T23" fmla="*/ 197 h 214"/>
                  <a:gd name="T24" fmla="*/ 134 w 164"/>
                  <a:gd name="T25" fmla="*/ 195 h 214"/>
                  <a:gd name="T26" fmla="*/ 138 w 164"/>
                  <a:gd name="T27" fmla="*/ 189 h 214"/>
                  <a:gd name="T28" fmla="*/ 142 w 164"/>
                  <a:gd name="T29" fmla="*/ 184 h 214"/>
                  <a:gd name="T30" fmla="*/ 146 w 164"/>
                  <a:gd name="T31" fmla="*/ 178 h 214"/>
                  <a:gd name="T32" fmla="*/ 149 w 164"/>
                  <a:gd name="T33" fmla="*/ 172 h 214"/>
                  <a:gd name="T34" fmla="*/ 153 w 164"/>
                  <a:gd name="T35" fmla="*/ 166 h 214"/>
                  <a:gd name="T36" fmla="*/ 156 w 164"/>
                  <a:gd name="T37" fmla="*/ 159 h 214"/>
                  <a:gd name="T38" fmla="*/ 159 w 164"/>
                  <a:gd name="T39" fmla="*/ 151 h 214"/>
                  <a:gd name="T40" fmla="*/ 160 w 164"/>
                  <a:gd name="T41" fmla="*/ 143 h 214"/>
                  <a:gd name="T42" fmla="*/ 162 w 164"/>
                  <a:gd name="T43" fmla="*/ 134 h 214"/>
                  <a:gd name="T44" fmla="*/ 163 w 164"/>
                  <a:gd name="T45" fmla="*/ 124 h 214"/>
                  <a:gd name="T46" fmla="*/ 163 w 164"/>
                  <a:gd name="T47" fmla="*/ 115 h 214"/>
                  <a:gd name="T48" fmla="*/ 164 w 164"/>
                  <a:gd name="T49" fmla="*/ 105 h 214"/>
                  <a:gd name="T50" fmla="*/ 163 w 164"/>
                  <a:gd name="T51" fmla="*/ 90 h 214"/>
                  <a:gd name="T52" fmla="*/ 162 w 164"/>
                  <a:gd name="T53" fmla="*/ 77 h 214"/>
                  <a:gd name="T54" fmla="*/ 160 w 164"/>
                  <a:gd name="T55" fmla="*/ 66 h 214"/>
                  <a:gd name="T56" fmla="*/ 157 w 164"/>
                  <a:gd name="T57" fmla="*/ 55 h 214"/>
                  <a:gd name="T58" fmla="*/ 153 w 164"/>
                  <a:gd name="T59" fmla="*/ 46 h 214"/>
                  <a:gd name="T60" fmla="*/ 149 w 164"/>
                  <a:gd name="T61" fmla="*/ 38 h 214"/>
                  <a:gd name="T62" fmla="*/ 144 w 164"/>
                  <a:gd name="T63" fmla="*/ 30 h 214"/>
                  <a:gd name="T64" fmla="*/ 138 w 164"/>
                  <a:gd name="T65" fmla="*/ 23 h 214"/>
                  <a:gd name="T66" fmla="*/ 131 w 164"/>
                  <a:gd name="T67" fmla="*/ 17 h 214"/>
                  <a:gd name="T68" fmla="*/ 125 w 164"/>
                  <a:gd name="T69" fmla="*/ 13 h 214"/>
                  <a:gd name="T70" fmla="*/ 118 w 164"/>
                  <a:gd name="T71" fmla="*/ 8 h 214"/>
                  <a:gd name="T72" fmla="*/ 111 w 164"/>
                  <a:gd name="T73" fmla="*/ 6 h 214"/>
                  <a:gd name="T74" fmla="*/ 106 w 164"/>
                  <a:gd name="T75" fmla="*/ 3 h 214"/>
                  <a:gd name="T76" fmla="*/ 99 w 164"/>
                  <a:gd name="T77" fmla="*/ 2 h 214"/>
                  <a:gd name="T78" fmla="*/ 91 w 164"/>
                  <a:gd name="T79" fmla="*/ 1 h 214"/>
                  <a:gd name="T80" fmla="*/ 82 w 164"/>
                  <a:gd name="T81" fmla="*/ 0 h 214"/>
                  <a:gd name="T82" fmla="*/ 72 w 164"/>
                  <a:gd name="T83" fmla="*/ 0 h 214"/>
                  <a:gd name="T84" fmla="*/ 62 w 164"/>
                  <a:gd name="T85" fmla="*/ 0 h 214"/>
                  <a:gd name="T86" fmla="*/ 0 w 164"/>
                  <a:gd name="T87" fmla="*/ 214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4"/>
                  <a:gd name="T133" fmla="*/ 0 h 214"/>
                  <a:gd name="T134" fmla="*/ 164 w 164"/>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4" h="214">
                    <a:moveTo>
                      <a:pt x="0" y="214"/>
                    </a:moveTo>
                    <a:lnTo>
                      <a:pt x="62" y="214"/>
                    </a:lnTo>
                    <a:lnTo>
                      <a:pt x="66" y="213"/>
                    </a:lnTo>
                    <a:lnTo>
                      <a:pt x="71" y="213"/>
                    </a:lnTo>
                    <a:lnTo>
                      <a:pt x="76" y="213"/>
                    </a:lnTo>
                    <a:lnTo>
                      <a:pt x="80" y="213"/>
                    </a:lnTo>
                    <a:lnTo>
                      <a:pt x="84" y="213"/>
                    </a:lnTo>
                    <a:lnTo>
                      <a:pt x="88" y="212"/>
                    </a:lnTo>
                    <a:lnTo>
                      <a:pt x="92" y="212"/>
                    </a:lnTo>
                    <a:lnTo>
                      <a:pt x="95" y="212"/>
                    </a:lnTo>
                    <a:lnTo>
                      <a:pt x="99" y="211"/>
                    </a:lnTo>
                    <a:lnTo>
                      <a:pt x="102" y="211"/>
                    </a:lnTo>
                    <a:lnTo>
                      <a:pt x="104" y="210"/>
                    </a:lnTo>
                    <a:lnTo>
                      <a:pt x="108" y="210"/>
                    </a:lnTo>
                    <a:lnTo>
                      <a:pt x="110" y="208"/>
                    </a:lnTo>
                    <a:lnTo>
                      <a:pt x="112" y="207"/>
                    </a:lnTo>
                    <a:lnTo>
                      <a:pt x="115" y="206"/>
                    </a:lnTo>
                    <a:lnTo>
                      <a:pt x="117" y="205"/>
                    </a:lnTo>
                    <a:lnTo>
                      <a:pt x="119" y="204"/>
                    </a:lnTo>
                    <a:lnTo>
                      <a:pt x="122" y="203"/>
                    </a:lnTo>
                    <a:lnTo>
                      <a:pt x="124" y="201"/>
                    </a:lnTo>
                    <a:lnTo>
                      <a:pt x="126" y="199"/>
                    </a:lnTo>
                    <a:lnTo>
                      <a:pt x="129" y="198"/>
                    </a:lnTo>
                    <a:lnTo>
                      <a:pt x="130" y="197"/>
                    </a:lnTo>
                    <a:lnTo>
                      <a:pt x="132" y="196"/>
                    </a:lnTo>
                    <a:lnTo>
                      <a:pt x="134" y="195"/>
                    </a:lnTo>
                    <a:lnTo>
                      <a:pt x="136" y="191"/>
                    </a:lnTo>
                    <a:lnTo>
                      <a:pt x="138" y="189"/>
                    </a:lnTo>
                    <a:lnTo>
                      <a:pt x="140" y="187"/>
                    </a:lnTo>
                    <a:lnTo>
                      <a:pt x="142" y="184"/>
                    </a:lnTo>
                    <a:lnTo>
                      <a:pt x="145" y="181"/>
                    </a:lnTo>
                    <a:lnTo>
                      <a:pt x="146" y="178"/>
                    </a:lnTo>
                    <a:lnTo>
                      <a:pt x="148" y="175"/>
                    </a:lnTo>
                    <a:lnTo>
                      <a:pt x="149" y="172"/>
                    </a:lnTo>
                    <a:lnTo>
                      <a:pt x="152" y="169"/>
                    </a:lnTo>
                    <a:lnTo>
                      <a:pt x="153" y="166"/>
                    </a:lnTo>
                    <a:lnTo>
                      <a:pt x="154" y="162"/>
                    </a:lnTo>
                    <a:lnTo>
                      <a:pt x="156" y="159"/>
                    </a:lnTo>
                    <a:lnTo>
                      <a:pt x="157" y="154"/>
                    </a:lnTo>
                    <a:lnTo>
                      <a:pt x="159" y="151"/>
                    </a:lnTo>
                    <a:lnTo>
                      <a:pt x="160" y="146"/>
                    </a:lnTo>
                    <a:lnTo>
                      <a:pt x="160" y="143"/>
                    </a:lnTo>
                    <a:lnTo>
                      <a:pt x="161" y="138"/>
                    </a:lnTo>
                    <a:lnTo>
                      <a:pt x="162" y="134"/>
                    </a:lnTo>
                    <a:lnTo>
                      <a:pt x="162" y="129"/>
                    </a:lnTo>
                    <a:lnTo>
                      <a:pt x="163" y="124"/>
                    </a:lnTo>
                    <a:lnTo>
                      <a:pt x="163" y="120"/>
                    </a:lnTo>
                    <a:lnTo>
                      <a:pt x="163" y="115"/>
                    </a:lnTo>
                    <a:lnTo>
                      <a:pt x="163" y="109"/>
                    </a:lnTo>
                    <a:lnTo>
                      <a:pt x="164" y="105"/>
                    </a:lnTo>
                    <a:lnTo>
                      <a:pt x="163" y="97"/>
                    </a:lnTo>
                    <a:lnTo>
                      <a:pt x="163" y="90"/>
                    </a:lnTo>
                    <a:lnTo>
                      <a:pt x="163" y="84"/>
                    </a:lnTo>
                    <a:lnTo>
                      <a:pt x="162" y="77"/>
                    </a:lnTo>
                    <a:lnTo>
                      <a:pt x="161" y="71"/>
                    </a:lnTo>
                    <a:lnTo>
                      <a:pt x="160" y="66"/>
                    </a:lnTo>
                    <a:lnTo>
                      <a:pt x="159" y="60"/>
                    </a:lnTo>
                    <a:lnTo>
                      <a:pt x="157" y="55"/>
                    </a:lnTo>
                    <a:lnTo>
                      <a:pt x="155" y="51"/>
                    </a:lnTo>
                    <a:lnTo>
                      <a:pt x="153" y="46"/>
                    </a:lnTo>
                    <a:lnTo>
                      <a:pt x="152" y="41"/>
                    </a:lnTo>
                    <a:lnTo>
                      <a:pt x="149" y="38"/>
                    </a:lnTo>
                    <a:lnTo>
                      <a:pt x="146" y="33"/>
                    </a:lnTo>
                    <a:lnTo>
                      <a:pt x="144" y="30"/>
                    </a:lnTo>
                    <a:lnTo>
                      <a:pt x="140" y="26"/>
                    </a:lnTo>
                    <a:lnTo>
                      <a:pt x="138" y="23"/>
                    </a:lnTo>
                    <a:lnTo>
                      <a:pt x="134" y="19"/>
                    </a:lnTo>
                    <a:lnTo>
                      <a:pt x="131" y="17"/>
                    </a:lnTo>
                    <a:lnTo>
                      <a:pt x="127" y="15"/>
                    </a:lnTo>
                    <a:lnTo>
                      <a:pt x="125" y="13"/>
                    </a:lnTo>
                    <a:lnTo>
                      <a:pt x="122" y="10"/>
                    </a:lnTo>
                    <a:lnTo>
                      <a:pt x="118" y="8"/>
                    </a:lnTo>
                    <a:lnTo>
                      <a:pt x="115" y="7"/>
                    </a:lnTo>
                    <a:lnTo>
                      <a:pt x="111" y="6"/>
                    </a:lnTo>
                    <a:lnTo>
                      <a:pt x="108" y="4"/>
                    </a:lnTo>
                    <a:lnTo>
                      <a:pt x="106" y="3"/>
                    </a:lnTo>
                    <a:lnTo>
                      <a:pt x="102" y="2"/>
                    </a:lnTo>
                    <a:lnTo>
                      <a:pt x="99" y="2"/>
                    </a:lnTo>
                    <a:lnTo>
                      <a:pt x="95" y="1"/>
                    </a:lnTo>
                    <a:lnTo>
                      <a:pt x="91" y="1"/>
                    </a:lnTo>
                    <a:lnTo>
                      <a:pt x="87" y="0"/>
                    </a:lnTo>
                    <a:lnTo>
                      <a:pt x="82" y="0"/>
                    </a:lnTo>
                    <a:lnTo>
                      <a:pt x="77" y="0"/>
                    </a:lnTo>
                    <a:lnTo>
                      <a:pt x="72" y="0"/>
                    </a:lnTo>
                    <a:lnTo>
                      <a:pt x="66" y="0"/>
                    </a:lnTo>
                    <a:lnTo>
                      <a:pt x="62" y="0"/>
                    </a:lnTo>
                    <a:lnTo>
                      <a:pt x="0" y="0"/>
                    </a:lnTo>
                    <a:lnTo>
                      <a:pt x="0" y="214"/>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834" name="Freeform 2323"/>
              <p:cNvSpPr>
                <a:spLocks/>
              </p:cNvSpPr>
              <p:nvPr/>
            </p:nvSpPr>
            <p:spPr bwMode="auto">
              <a:xfrm>
                <a:off x="4170" y="2779"/>
                <a:ext cx="62" cy="8"/>
              </a:xfrm>
              <a:custGeom>
                <a:avLst/>
                <a:gdLst>
                  <a:gd name="T0" fmla="*/ 0 w 124"/>
                  <a:gd name="T1" fmla="*/ 12 h 16"/>
                  <a:gd name="T2" fmla="*/ 0 w 124"/>
                  <a:gd name="T3" fmla="*/ 16 h 16"/>
                  <a:gd name="T4" fmla="*/ 62 w 124"/>
                  <a:gd name="T5" fmla="*/ 15 h 16"/>
                  <a:gd name="T6" fmla="*/ 66 w 124"/>
                  <a:gd name="T7" fmla="*/ 14 h 16"/>
                  <a:gd name="T8" fmla="*/ 84 w 124"/>
                  <a:gd name="T9" fmla="*/ 14 h 16"/>
                  <a:gd name="T10" fmla="*/ 88 w 124"/>
                  <a:gd name="T11" fmla="*/ 13 h 16"/>
                  <a:gd name="T12" fmla="*/ 95 w 124"/>
                  <a:gd name="T13" fmla="*/ 13 h 16"/>
                  <a:gd name="T14" fmla="*/ 99 w 124"/>
                  <a:gd name="T15" fmla="*/ 12 h 16"/>
                  <a:gd name="T16" fmla="*/ 102 w 124"/>
                  <a:gd name="T17" fmla="*/ 12 h 16"/>
                  <a:gd name="T18" fmla="*/ 104 w 124"/>
                  <a:gd name="T19" fmla="*/ 11 h 16"/>
                  <a:gd name="T20" fmla="*/ 108 w 124"/>
                  <a:gd name="T21" fmla="*/ 11 h 16"/>
                  <a:gd name="T22" fmla="*/ 124 w 124"/>
                  <a:gd name="T23" fmla="*/ 3 h 16"/>
                  <a:gd name="T24" fmla="*/ 124 w 124"/>
                  <a:gd name="T25" fmla="*/ 1 h 16"/>
                  <a:gd name="T26" fmla="*/ 124 w 124"/>
                  <a:gd name="T27" fmla="*/ 0 h 16"/>
                  <a:gd name="T28" fmla="*/ 108 w 124"/>
                  <a:gd name="T29" fmla="*/ 8 h 16"/>
                  <a:gd name="T30" fmla="*/ 104 w 124"/>
                  <a:gd name="T31" fmla="*/ 8 h 16"/>
                  <a:gd name="T32" fmla="*/ 102 w 124"/>
                  <a:gd name="T33" fmla="*/ 10 h 16"/>
                  <a:gd name="T34" fmla="*/ 99 w 124"/>
                  <a:gd name="T35" fmla="*/ 10 h 16"/>
                  <a:gd name="T36" fmla="*/ 95 w 124"/>
                  <a:gd name="T37" fmla="*/ 11 h 16"/>
                  <a:gd name="T38" fmla="*/ 88 w 124"/>
                  <a:gd name="T39" fmla="*/ 11 h 16"/>
                  <a:gd name="T40" fmla="*/ 84 w 124"/>
                  <a:gd name="T41" fmla="*/ 12 h 16"/>
                  <a:gd name="T42" fmla="*/ 66 w 124"/>
                  <a:gd name="T43" fmla="*/ 12 h 16"/>
                  <a:gd name="T44" fmla="*/ 62 w 124"/>
                  <a:gd name="T45" fmla="*/ 13 h 16"/>
                  <a:gd name="T46" fmla="*/ 0 w 124"/>
                  <a:gd name="T47" fmla="*/ 12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4"/>
                  <a:gd name="T73" fmla="*/ 0 h 16"/>
                  <a:gd name="T74" fmla="*/ 124 w 124"/>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4" h="16">
                    <a:moveTo>
                      <a:pt x="0" y="12"/>
                    </a:moveTo>
                    <a:lnTo>
                      <a:pt x="0" y="16"/>
                    </a:lnTo>
                    <a:lnTo>
                      <a:pt x="62" y="15"/>
                    </a:lnTo>
                    <a:lnTo>
                      <a:pt x="66" y="14"/>
                    </a:lnTo>
                    <a:lnTo>
                      <a:pt x="84" y="14"/>
                    </a:lnTo>
                    <a:lnTo>
                      <a:pt x="88" y="13"/>
                    </a:lnTo>
                    <a:lnTo>
                      <a:pt x="95" y="13"/>
                    </a:lnTo>
                    <a:lnTo>
                      <a:pt x="99" y="12"/>
                    </a:lnTo>
                    <a:lnTo>
                      <a:pt x="102" y="12"/>
                    </a:lnTo>
                    <a:lnTo>
                      <a:pt x="104" y="11"/>
                    </a:lnTo>
                    <a:lnTo>
                      <a:pt x="108" y="11"/>
                    </a:lnTo>
                    <a:lnTo>
                      <a:pt x="124" y="3"/>
                    </a:lnTo>
                    <a:lnTo>
                      <a:pt x="124" y="1"/>
                    </a:lnTo>
                    <a:lnTo>
                      <a:pt x="124" y="0"/>
                    </a:lnTo>
                    <a:lnTo>
                      <a:pt x="108" y="8"/>
                    </a:lnTo>
                    <a:lnTo>
                      <a:pt x="104" y="8"/>
                    </a:lnTo>
                    <a:lnTo>
                      <a:pt x="102" y="10"/>
                    </a:lnTo>
                    <a:lnTo>
                      <a:pt x="99" y="10"/>
                    </a:lnTo>
                    <a:lnTo>
                      <a:pt x="95" y="11"/>
                    </a:lnTo>
                    <a:lnTo>
                      <a:pt x="88" y="11"/>
                    </a:lnTo>
                    <a:lnTo>
                      <a:pt x="84" y="12"/>
                    </a:lnTo>
                    <a:lnTo>
                      <a:pt x="66" y="12"/>
                    </a:lnTo>
                    <a:lnTo>
                      <a:pt x="62" y="13"/>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5" name="Freeform 2324"/>
              <p:cNvSpPr>
                <a:spLocks/>
              </p:cNvSpPr>
              <p:nvPr/>
            </p:nvSpPr>
            <p:spPr bwMode="auto">
              <a:xfrm>
                <a:off x="4232" y="2778"/>
                <a:ext cx="2" cy="2"/>
              </a:xfrm>
              <a:custGeom>
                <a:avLst/>
                <a:gdLst>
                  <a:gd name="T0" fmla="*/ 1 w 4"/>
                  <a:gd name="T1" fmla="*/ 5 h 5"/>
                  <a:gd name="T2" fmla="*/ 3 w 4"/>
                  <a:gd name="T3" fmla="*/ 3 h 5"/>
                  <a:gd name="T4" fmla="*/ 4 w 4"/>
                  <a:gd name="T5" fmla="*/ 2 h 5"/>
                  <a:gd name="T6" fmla="*/ 3 w 4"/>
                  <a:gd name="T7" fmla="*/ 1 h 5"/>
                  <a:gd name="T8" fmla="*/ 2 w 4"/>
                  <a:gd name="T9" fmla="*/ 0 h 5"/>
                  <a:gd name="T10" fmla="*/ 0 w 4"/>
                  <a:gd name="T11" fmla="*/ 2 h 5"/>
                  <a:gd name="T12" fmla="*/ 1 w 4"/>
                  <a:gd name="T13" fmla="*/ 3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3" y="3"/>
                    </a:lnTo>
                    <a:lnTo>
                      <a:pt x="4" y="2"/>
                    </a:lnTo>
                    <a:lnTo>
                      <a:pt x="3" y="1"/>
                    </a:lnTo>
                    <a:lnTo>
                      <a:pt x="2" y="0"/>
                    </a:lnTo>
                    <a:lnTo>
                      <a:pt x="0" y="2"/>
                    </a:lnTo>
                    <a:lnTo>
                      <a:pt x="1" y="3"/>
                    </a:lnTo>
                    <a:lnTo>
                      <a:pt x="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6" name="Freeform 2325"/>
              <p:cNvSpPr>
                <a:spLocks/>
              </p:cNvSpPr>
              <p:nvPr/>
            </p:nvSpPr>
            <p:spPr bwMode="auto">
              <a:xfrm>
                <a:off x="4232" y="2777"/>
                <a:ext cx="3" cy="2"/>
              </a:xfrm>
              <a:custGeom>
                <a:avLst/>
                <a:gdLst>
                  <a:gd name="T0" fmla="*/ 2 w 5"/>
                  <a:gd name="T1" fmla="*/ 2 h 3"/>
                  <a:gd name="T2" fmla="*/ 2 w 5"/>
                  <a:gd name="T3" fmla="*/ 3 h 3"/>
                  <a:gd name="T4" fmla="*/ 5 w 5"/>
                  <a:gd name="T5" fmla="*/ 2 h 3"/>
                  <a:gd name="T6" fmla="*/ 5 w 5"/>
                  <a:gd name="T7" fmla="*/ 1 h 3"/>
                  <a:gd name="T8" fmla="*/ 5 w 5"/>
                  <a:gd name="T9" fmla="*/ 0 h 3"/>
                  <a:gd name="T10" fmla="*/ 0 w 5"/>
                  <a:gd name="T11" fmla="*/ 2 h 3"/>
                  <a:gd name="T12" fmla="*/ 1 w 5"/>
                  <a:gd name="T13" fmla="*/ 1 h 3"/>
                  <a:gd name="T14" fmla="*/ 2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2"/>
                    </a:moveTo>
                    <a:lnTo>
                      <a:pt x="2" y="3"/>
                    </a:lnTo>
                    <a:lnTo>
                      <a:pt x="5" y="2"/>
                    </a:lnTo>
                    <a:lnTo>
                      <a:pt x="5" y="1"/>
                    </a:lnTo>
                    <a:lnTo>
                      <a:pt x="5" y="0"/>
                    </a:lnTo>
                    <a:lnTo>
                      <a:pt x="0" y="2"/>
                    </a:lnTo>
                    <a:lnTo>
                      <a:pt x="1" y="1"/>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7" name="Freeform 2326"/>
              <p:cNvSpPr>
                <a:spLocks/>
              </p:cNvSpPr>
              <p:nvPr/>
            </p:nvSpPr>
            <p:spPr bwMode="auto">
              <a:xfrm>
                <a:off x="4234" y="2776"/>
                <a:ext cx="2" cy="2"/>
              </a:xfrm>
              <a:custGeom>
                <a:avLst/>
                <a:gdLst>
                  <a:gd name="T0" fmla="*/ 2 w 4"/>
                  <a:gd name="T1" fmla="*/ 3 h 3"/>
                  <a:gd name="T2" fmla="*/ 4 w 4"/>
                  <a:gd name="T3" fmla="*/ 2 h 3"/>
                  <a:gd name="T4" fmla="*/ 4 w 4"/>
                  <a:gd name="T5" fmla="*/ 2 h 3"/>
                  <a:gd name="T6" fmla="*/ 3 w 4"/>
                  <a:gd name="T7" fmla="*/ 1 h 3"/>
                  <a:gd name="T8" fmla="*/ 2 w 4"/>
                  <a:gd name="T9" fmla="*/ 0 h 3"/>
                  <a:gd name="T10" fmla="*/ 0 w 4"/>
                  <a:gd name="T11" fmla="*/ 1 h 3"/>
                  <a:gd name="T12" fmla="*/ 2 w 4"/>
                  <a:gd name="T13" fmla="*/ 2 h 3"/>
                  <a:gd name="T14" fmla="*/ 2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3"/>
                    </a:moveTo>
                    <a:lnTo>
                      <a:pt x="4" y="2"/>
                    </a:lnTo>
                    <a:lnTo>
                      <a:pt x="3" y="1"/>
                    </a:lnTo>
                    <a:lnTo>
                      <a:pt x="2" y="0"/>
                    </a:lnTo>
                    <a:lnTo>
                      <a:pt x="0" y="1"/>
                    </a:lnTo>
                    <a:lnTo>
                      <a:pt x="2" y="2"/>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8" name="Freeform 2327"/>
              <p:cNvSpPr>
                <a:spLocks/>
              </p:cNvSpPr>
              <p:nvPr/>
            </p:nvSpPr>
            <p:spPr bwMode="auto">
              <a:xfrm>
                <a:off x="4234" y="2768"/>
                <a:ext cx="9" cy="10"/>
              </a:xfrm>
              <a:custGeom>
                <a:avLst/>
                <a:gdLst>
                  <a:gd name="T0" fmla="*/ 3 w 19"/>
                  <a:gd name="T1" fmla="*/ 17 h 18"/>
                  <a:gd name="T2" fmla="*/ 3 w 19"/>
                  <a:gd name="T3" fmla="*/ 18 h 18"/>
                  <a:gd name="T4" fmla="*/ 7 w 19"/>
                  <a:gd name="T5" fmla="*/ 16 h 18"/>
                  <a:gd name="T6" fmla="*/ 10 w 19"/>
                  <a:gd name="T7" fmla="*/ 12 h 18"/>
                  <a:gd name="T8" fmla="*/ 17 w 19"/>
                  <a:gd name="T9" fmla="*/ 5 h 18"/>
                  <a:gd name="T10" fmla="*/ 19 w 19"/>
                  <a:gd name="T11" fmla="*/ 2 h 18"/>
                  <a:gd name="T12" fmla="*/ 18 w 19"/>
                  <a:gd name="T13" fmla="*/ 1 h 18"/>
                  <a:gd name="T14" fmla="*/ 17 w 19"/>
                  <a:gd name="T15" fmla="*/ 0 h 18"/>
                  <a:gd name="T16" fmla="*/ 14 w 19"/>
                  <a:gd name="T17" fmla="*/ 3 h 18"/>
                  <a:gd name="T18" fmla="*/ 7 w 19"/>
                  <a:gd name="T19" fmla="*/ 10 h 18"/>
                  <a:gd name="T20" fmla="*/ 7 w 19"/>
                  <a:gd name="T21" fmla="*/ 13 h 18"/>
                  <a:gd name="T22" fmla="*/ 0 w 19"/>
                  <a:gd name="T23" fmla="*/ 17 h 18"/>
                  <a:gd name="T24" fmla="*/ 2 w 19"/>
                  <a:gd name="T25" fmla="*/ 16 h 18"/>
                  <a:gd name="T26" fmla="*/ 3 w 19"/>
                  <a:gd name="T27" fmla="*/ 1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18"/>
                  <a:gd name="T44" fmla="*/ 19 w 19"/>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18">
                    <a:moveTo>
                      <a:pt x="3" y="17"/>
                    </a:moveTo>
                    <a:lnTo>
                      <a:pt x="3" y="18"/>
                    </a:lnTo>
                    <a:lnTo>
                      <a:pt x="7" y="16"/>
                    </a:lnTo>
                    <a:lnTo>
                      <a:pt x="10" y="12"/>
                    </a:lnTo>
                    <a:lnTo>
                      <a:pt x="17" y="5"/>
                    </a:lnTo>
                    <a:lnTo>
                      <a:pt x="19" y="2"/>
                    </a:lnTo>
                    <a:lnTo>
                      <a:pt x="18" y="1"/>
                    </a:lnTo>
                    <a:lnTo>
                      <a:pt x="17" y="0"/>
                    </a:lnTo>
                    <a:lnTo>
                      <a:pt x="14" y="3"/>
                    </a:lnTo>
                    <a:lnTo>
                      <a:pt x="7" y="10"/>
                    </a:lnTo>
                    <a:lnTo>
                      <a:pt x="7" y="13"/>
                    </a:lnTo>
                    <a:lnTo>
                      <a:pt x="0" y="17"/>
                    </a:lnTo>
                    <a:lnTo>
                      <a:pt x="2" y="16"/>
                    </a:lnTo>
                    <a:lnTo>
                      <a:pt x="3"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39" name="Freeform 2328"/>
              <p:cNvSpPr>
                <a:spLocks/>
              </p:cNvSpPr>
              <p:nvPr/>
            </p:nvSpPr>
            <p:spPr bwMode="auto">
              <a:xfrm>
                <a:off x="4242" y="2768"/>
                <a:ext cx="2" cy="3"/>
              </a:xfrm>
              <a:custGeom>
                <a:avLst/>
                <a:gdLst>
                  <a:gd name="T0" fmla="*/ 2 w 3"/>
                  <a:gd name="T1" fmla="*/ 4 h 7"/>
                  <a:gd name="T2" fmla="*/ 0 w 3"/>
                  <a:gd name="T3" fmla="*/ 7 h 7"/>
                  <a:gd name="T4" fmla="*/ 3 w 3"/>
                  <a:gd name="T5" fmla="*/ 0 h 7"/>
                  <a:gd name="T6" fmla="*/ 2 w 3"/>
                  <a:gd name="T7" fmla="*/ 0 h 7"/>
                  <a:gd name="T8" fmla="*/ 1 w 3"/>
                  <a:gd name="T9" fmla="*/ 0 h 7"/>
                  <a:gd name="T10" fmla="*/ 0 w 3"/>
                  <a:gd name="T11" fmla="*/ 3 h 7"/>
                  <a:gd name="T12" fmla="*/ 1 w 3"/>
                  <a:gd name="T13" fmla="*/ 3 h 7"/>
                  <a:gd name="T14" fmla="*/ 2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4"/>
                    </a:moveTo>
                    <a:lnTo>
                      <a:pt x="0" y="7"/>
                    </a:lnTo>
                    <a:lnTo>
                      <a:pt x="3" y="0"/>
                    </a:lnTo>
                    <a:lnTo>
                      <a:pt x="2" y="0"/>
                    </a:lnTo>
                    <a:lnTo>
                      <a:pt x="1" y="0"/>
                    </a:lnTo>
                    <a:lnTo>
                      <a:pt x="0" y="3"/>
                    </a:lnTo>
                    <a:lnTo>
                      <a:pt x="1" y="3"/>
                    </a:lnTo>
                    <a:lnTo>
                      <a:pt x="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0" name="Freeform 2329"/>
              <p:cNvSpPr>
                <a:spLocks/>
              </p:cNvSpPr>
              <p:nvPr/>
            </p:nvSpPr>
            <p:spPr bwMode="auto">
              <a:xfrm>
                <a:off x="4243" y="2765"/>
                <a:ext cx="2" cy="3"/>
              </a:xfrm>
              <a:custGeom>
                <a:avLst/>
                <a:gdLst>
                  <a:gd name="T0" fmla="*/ 1 w 4"/>
                  <a:gd name="T1" fmla="*/ 4 h 6"/>
                  <a:gd name="T2" fmla="*/ 2 w 4"/>
                  <a:gd name="T3" fmla="*/ 6 h 6"/>
                  <a:gd name="T4" fmla="*/ 4 w 4"/>
                  <a:gd name="T5" fmla="*/ 3 h 6"/>
                  <a:gd name="T6" fmla="*/ 2 w 4"/>
                  <a:gd name="T7" fmla="*/ 0 h 6"/>
                  <a:gd name="T8" fmla="*/ 2 w 4"/>
                  <a:gd name="T9" fmla="*/ 0 h 6"/>
                  <a:gd name="T10" fmla="*/ 0 w 4"/>
                  <a:gd name="T11" fmla="*/ 4 h 6"/>
                  <a:gd name="T12" fmla="*/ 1 w 4"/>
                  <a:gd name="T13" fmla="*/ 4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1" y="4"/>
                    </a:moveTo>
                    <a:lnTo>
                      <a:pt x="2" y="6"/>
                    </a:lnTo>
                    <a:lnTo>
                      <a:pt x="4" y="3"/>
                    </a:lnTo>
                    <a:lnTo>
                      <a:pt x="2" y="0"/>
                    </a:lnTo>
                    <a:lnTo>
                      <a:pt x="0" y="4"/>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1" name="Freeform 2330"/>
              <p:cNvSpPr>
                <a:spLocks/>
              </p:cNvSpPr>
              <p:nvPr/>
            </p:nvSpPr>
            <p:spPr bwMode="auto">
              <a:xfrm>
                <a:off x="4222" y="2679"/>
                <a:ext cx="31" cy="88"/>
              </a:xfrm>
              <a:custGeom>
                <a:avLst/>
                <a:gdLst>
                  <a:gd name="T0" fmla="*/ 48 w 63"/>
                  <a:gd name="T1" fmla="*/ 172 h 176"/>
                  <a:gd name="T2" fmla="*/ 53 w 63"/>
                  <a:gd name="T3" fmla="*/ 164 h 176"/>
                  <a:gd name="T4" fmla="*/ 57 w 63"/>
                  <a:gd name="T5" fmla="*/ 153 h 176"/>
                  <a:gd name="T6" fmla="*/ 59 w 63"/>
                  <a:gd name="T7" fmla="*/ 145 h 176"/>
                  <a:gd name="T8" fmla="*/ 61 w 63"/>
                  <a:gd name="T9" fmla="*/ 133 h 176"/>
                  <a:gd name="T10" fmla="*/ 62 w 63"/>
                  <a:gd name="T11" fmla="*/ 123 h 176"/>
                  <a:gd name="T12" fmla="*/ 63 w 63"/>
                  <a:gd name="T13" fmla="*/ 104 h 176"/>
                  <a:gd name="T14" fmla="*/ 62 w 63"/>
                  <a:gd name="T15" fmla="*/ 83 h 176"/>
                  <a:gd name="T16" fmla="*/ 58 w 63"/>
                  <a:gd name="T17" fmla="*/ 59 h 176"/>
                  <a:gd name="T18" fmla="*/ 52 w 63"/>
                  <a:gd name="T19" fmla="*/ 45 h 176"/>
                  <a:gd name="T20" fmla="*/ 48 w 63"/>
                  <a:gd name="T21" fmla="*/ 36 h 176"/>
                  <a:gd name="T22" fmla="*/ 43 w 63"/>
                  <a:gd name="T23" fmla="*/ 28 h 176"/>
                  <a:gd name="T24" fmla="*/ 37 w 63"/>
                  <a:gd name="T25" fmla="*/ 21 h 176"/>
                  <a:gd name="T26" fmla="*/ 27 w 63"/>
                  <a:gd name="T27" fmla="*/ 13 h 176"/>
                  <a:gd name="T28" fmla="*/ 19 w 63"/>
                  <a:gd name="T29" fmla="*/ 6 h 176"/>
                  <a:gd name="T30" fmla="*/ 4 w 63"/>
                  <a:gd name="T31" fmla="*/ 1 h 176"/>
                  <a:gd name="T32" fmla="*/ 0 w 63"/>
                  <a:gd name="T33" fmla="*/ 1 h 176"/>
                  <a:gd name="T34" fmla="*/ 4 w 63"/>
                  <a:gd name="T35" fmla="*/ 3 h 176"/>
                  <a:gd name="T36" fmla="*/ 15 w 63"/>
                  <a:gd name="T37" fmla="*/ 8 h 176"/>
                  <a:gd name="T38" fmla="*/ 24 w 63"/>
                  <a:gd name="T39" fmla="*/ 15 h 176"/>
                  <a:gd name="T40" fmla="*/ 35 w 63"/>
                  <a:gd name="T41" fmla="*/ 23 h 176"/>
                  <a:gd name="T42" fmla="*/ 40 w 63"/>
                  <a:gd name="T43" fmla="*/ 30 h 176"/>
                  <a:gd name="T44" fmla="*/ 46 w 63"/>
                  <a:gd name="T45" fmla="*/ 38 h 176"/>
                  <a:gd name="T46" fmla="*/ 50 w 63"/>
                  <a:gd name="T47" fmla="*/ 45 h 176"/>
                  <a:gd name="T48" fmla="*/ 55 w 63"/>
                  <a:gd name="T49" fmla="*/ 59 h 176"/>
                  <a:gd name="T50" fmla="*/ 60 w 63"/>
                  <a:gd name="T51" fmla="*/ 83 h 176"/>
                  <a:gd name="T52" fmla="*/ 61 w 63"/>
                  <a:gd name="T53" fmla="*/ 104 h 176"/>
                  <a:gd name="T54" fmla="*/ 60 w 63"/>
                  <a:gd name="T55" fmla="*/ 123 h 176"/>
                  <a:gd name="T56" fmla="*/ 59 w 63"/>
                  <a:gd name="T57" fmla="*/ 133 h 176"/>
                  <a:gd name="T58" fmla="*/ 57 w 63"/>
                  <a:gd name="T59" fmla="*/ 145 h 176"/>
                  <a:gd name="T60" fmla="*/ 54 w 63"/>
                  <a:gd name="T61" fmla="*/ 153 h 176"/>
                  <a:gd name="T62" fmla="*/ 51 w 63"/>
                  <a:gd name="T63" fmla="*/ 160 h 176"/>
                  <a:gd name="T64" fmla="*/ 46 w 63"/>
                  <a:gd name="T65" fmla="*/ 169 h 176"/>
                  <a:gd name="T66" fmla="*/ 47 w 63"/>
                  <a:gd name="T67" fmla="*/ 176 h 1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176"/>
                  <a:gd name="T104" fmla="*/ 63 w 63"/>
                  <a:gd name="T105" fmla="*/ 176 h 17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176">
                    <a:moveTo>
                      <a:pt x="47" y="176"/>
                    </a:moveTo>
                    <a:lnTo>
                      <a:pt x="48" y="172"/>
                    </a:lnTo>
                    <a:lnTo>
                      <a:pt x="51" y="169"/>
                    </a:lnTo>
                    <a:lnTo>
                      <a:pt x="53" y="164"/>
                    </a:lnTo>
                    <a:lnTo>
                      <a:pt x="55" y="159"/>
                    </a:lnTo>
                    <a:lnTo>
                      <a:pt x="57" y="153"/>
                    </a:lnTo>
                    <a:lnTo>
                      <a:pt x="58" y="150"/>
                    </a:lnTo>
                    <a:lnTo>
                      <a:pt x="59" y="145"/>
                    </a:lnTo>
                    <a:lnTo>
                      <a:pt x="59" y="142"/>
                    </a:lnTo>
                    <a:lnTo>
                      <a:pt x="61" y="133"/>
                    </a:lnTo>
                    <a:lnTo>
                      <a:pt x="61" y="128"/>
                    </a:lnTo>
                    <a:lnTo>
                      <a:pt x="62" y="123"/>
                    </a:lnTo>
                    <a:lnTo>
                      <a:pt x="62" y="108"/>
                    </a:lnTo>
                    <a:lnTo>
                      <a:pt x="63" y="104"/>
                    </a:lnTo>
                    <a:lnTo>
                      <a:pt x="62" y="96"/>
                    </a:lnTo>
                    <a:lnTo>
                      <a:pt x="62" y="83"/>
                    </a:lnTo>
                    <a:lnTo>
                      <a:pt x="61" y="76"/>
                    </a:lnTo>
                    <a:lnTo>
                      <a:pt x="58" y="59"/>
                    </a:lnTo>
                    <a:lnTo>
                      <a:pt x="57" y="54"/>
                    </a:lnTo>
                    <a:lnTo>
                      <a:pt x="52" y="45"/>
                    </a:lnTo>
                    <a:lnTo>
                      <a:pt x="51" y="39"/>
                    </a:lnTo>
                    <a:lnTo>
                      <a:pt x="48" y="36"/>
                    </a:lnTo>
                    <a:lnTo>
                      <a:pt x="45" y="31"/>
                    </a:lnTo>
                    <a:lnTo>
                      <a:pt x="43" y="28"/>
                    </a:lnTo>
                    <a:lnTo>
                      <a:pt x="39" y="24"/>
                    </a:lnTo>
                    <a:lnTo>
                      <a:pt x="37" y="21"/>
                    </a:lnTo>
                    <a:lnTo>
                      <a:pt x="34" y="17"/>
                    </a:lnTo>
                    <a:lnTo>
                      <a:pt x="27" y="13"/>
                    </a:lnTo>
                    <a:lnTo>
                      <a:pt x="24" y="10"/>
                    </a:lnTo>
                    <a:lnTo>
                      <a:pt x="19" y="6"/>
                    </a:lnTo>
                    <a:lnTo>
                      <a:pt x="6" y="2"/>
                    </a:lnTo>
                    <a:lnTo>
                      <a:pt x="4" y="1"/>
                    </a:lnTo>
                    <a:lnTo>
                      <a:pt x="0" y="0"/>
                    </a:lnTo>
                    <a:lnTo>
                      <a:pt x="0" y="1"/>
                    </a:lnTo>
                    <a:lnTo>
                      <a:pt x="0" y="2"/>
                    </a:lnTo>
                    <a:lnTo>
                      <a:pt x="4" y="3"/>
                    </a:lnTo>
                    <a:lnTo>
                      <a:pt x="6" y="5"/>
                    </a:lnTo>
                    <a:lnTo>
                      <a:pt x="15" y="8"/>
                    </a:lnTo>
                    <a:lnTo>
                      <a:pt x="22" y="13"/>
                    </a:lnTo>
                    <a:lnTo>
                      <a:pt x="24" y="15"/>
                    </a:lnTo>
                    <a:lnTo>
                      <a:pt x="31" y="20"/>
                    </a:lnTo>
                    <a:lnTo>
                      <a:pt x="35" y="23"/>
                    </a:lnTo>
                    <a:lnTo>
                      <a:pt x="37" y="27"/>
                    </a:lnTo>
                    <a:lnTo>
                      <a:pt x="40" y="30"/>
                    </a:lnTo>
                    <a:lnTo>
                      <a:pt x="43" y="33"/>
                    </a:lnTo>
                    <a:lnTo>
                      <a:pt x="46" y="38"/>
                    </a:lnTo>
                    <a:lnTo>
                      <a:pt x="48" y="41"/>
                    </a:lnTo>
                    <a:lnTo>
                      <a:pt x="50" y="45"/>
                    </a:lnTo>
                    <a:lnTo>
                      <a:pt x="54" y="54"/>
                    </a:lnTo>
                    <a:lnTo>
                      <a:pt x="55" y="59"/>
                    </a:lnTo>
                    <a:lnTo>
                      <a:pt x="59" y="76"/>
                    </a:lnTo>
                    <a:lnTo>
                      <a:pt x="60" y="83"/>
                    </a:lnTo>
                    <a:lnTo>
                      <a:pt x="60" y="96"/>
                    </a:lnTo>
                    <a:lnTo>
                      <a:pt x="61" y="104"/>
                    </a:lnTo>
                    <a:lnTo>
                      <a:pt x="60" y="108"/>
                    </a:lnTo>
                    <a:lnTo>
                      <a:pt x="60" y="123"/>
                    </a:lnTo>
                    <a:lnTo>
                      <a:pt x="59" y="128"/>
                    </a:lnTo>
                    <a:lnTo>
                      <a:pt x="59" y="133"/>
                    </a:lnTo>
                    <a:lnTo>
                      <a:pt x="57" y="142"/>
                    </a:lnTo>
                    <a:lnTo>
                      <a:pt x="57" y="145"/>
                    </a:lnTo>
                    <a:lnTo>
                      <a:pt x="55" y="150"/>
                    </a:lnTo>
                    <a:lnTo>
                      <a:pt x="54" y="153"/>
                    </a:lnTo>
                    <a:lnTo>
                      <a:pt x="53" y="157"/>
                    </a:lnTo>
                    <a:lnTo>
                      <a:pt x="51" y="160"/>
                    </a:lnTo>
                    <a:lnTo>
                      <a:pt x="48" y="167"/>
                    </a:lnTo>
                    <a:lnTo>
                      <a:pt x="46" y="169"/>
                    </a:lnTo>
                    <a:lnTo>
                      <a:pt x="45" y="173"/>
                    </a:lnTo>
                    <a:lnTo>
                      <a:pt x="47"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2" name="Freeform 2331"/>
              <p:cNvSpPr>
                <a:spLocks/>
              </p:cNvSpPr>
              <p:nvPr/>
            </p:nvSpPr>
            <p:spPr bwMode="auto">
              <a:xfrm>
                <a:off x="4220" y="2678"/>
                <a:ext cx="2" cy="3"/>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3" name="Freeform 2332"/>
              <p:cNvSpPr>
                <a:spLocks/>
              </p:cNvSpPr>
              <p:nvPr/>
            </p:nvSpPr>
            <p:spPr bwMode="auto">
              <a:xfrm>
                <a:off x="4218" y="2678"/>
                <a:ext cx="4" cy="3"/>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4" name="Freeform 2333"/>
              <p:cNvSpPr>
                <a:spLocks/>
              </p:cNvSpPr>
              <p:nvPr/>
            </p:nvSpPr>
            <p:spPr bwMode="auto">
              <a:xfrm>
                <a:off x="4216" y="2678"/>
                <a:ext cx="2" cy="2"/>
              </a:xfrm>
              <a:custGeom>
                <a:avLst/>
                <a:gdLst>
                  <a:gd name="T0" fmla="*/ 4 w 4"/>
                  <a:gd name="T1" fmla="*/ 1 h 4"/>
                  <a:gd name="T2" fmla="*/ 1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1" y="0"/>
                    </a:lnTo>
                    <a:lnTo>
                      <a:pt x="0" y="0"/>
                    </a:lnTo>
                    <a:lnTo>
                      <a:pt x="0" y="2"/>
                    </a:lnTo>
                    <a:lnTo>
                      <a:pt x="0" y="4"/>
                    </a:lnTo>
                    <a:lnTo>
                      <a:pt x="4" y="4"/>
                    </a:lnTo>
                    <a:lnTo>
                      <a:pt x="4" y="2"/>
                    </a:lnTo>
                    <a:lnTo>
                      <a:pt x="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5" name="Freeform 2334"/>
              <p:cNvSpPr>
                <a:spLocks/>
              </p:cNvSpPr>
              <p:nvPr/>
            </p:nvSpPr>
            <p:spPr bwMode="auto">
              <a:xfrm>
                <a:off x="4214" y="2678"/>
                <a:ext cx="4" cy="2"/>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6" name="Freeform 2335"/>
              <p:cNvSpPr>
                <a:spLocks/>
              </p:cNvSpPr>
              <p:nvPr/>
            </p:nvSpPr>
            <p:spPr bwMode="auto">
              <a:xfrm>
                <a:off x="4170" y="2677"/>
                <a:ext cx="44" cy="3"/>
              </a:xfrm>
              <a:custGeom>
                <a:avLst/>
                <a:gdLst>
                  <a:gd name="T0" fmla="*/ 87 w 87"/>
                  <a:gd name="T1" fmla="*/ 1 h 4"/>
                  <a:gd name="T2" fmla="*/ 84 w 87"/>
                  <a:gd name="T3" fmla="*/ 0 h 4"/>
                  <a:gd name="T4" fmla="*/ 0 w 87"/>
                  <a:gd name="T5" fmla="*/ 0 h 4"/>
                  <a:gd name="T6" fmla="*/ 1 w 87"/>
                  <a:gd name="T7" fmla="*/ 4 h 4"/>
                  <a:gd name="T8" fmla="*/ 87 w 87"/>
                  <a:gd name="T9" fmla="*/ 4 h 4"/>
                  <a:gd name="T10" fmla="*/ 87 w 87"/>
                  <a:gd name="T11" fmla="*/ 2 h 4"/>
                  <a:gd name="T12" fmla="*/ 87 w 87"/>
                  <a:gd name="T13" fmla="*/ 1 h 4"/>
                  <a:gd name="T14" fmla="*/ 0 60000 65536"/>
                  <a:gd name="T15" fmla="*/ 0 60000 65536"/>
                  <a:gd name="T16" fmla="*/ 0 60000 65536"/>
                  <a:gd name="T17" fmla="*/ 0 60000 65536"/>
                  <a:gd name="T18" fmla="*/ 0 60000 65536"/>
                  <a:gd name="T19" fmla="*/ 0 60000 65536"/>
                  <a:gd name="T20" fmla="*/ 0 60000 65536"/>
                  <a:gd name="T21" fmla="*/ 0 w 87"/>
                  <a:gd name="T22" fmla="*/ 0 h 4"/>
                  <a:gd name="T23" fmla="*/ 87 w 8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4">
                    <a:moveTo>
                      <a:pt x="87" y="1"/>
                    </a:moveTo>
                    <a:lnTo>
                      <a:pt x="84" y="0"/>
                    </a:lnTo>
                    <a:lnTo>
                      <a:pt x="0" y="0"/>
                    </a:lnTo>
                    <a:lnTo>
                      <a:pt x="1" y="4"/>
                    </a:lnTo>
                    <a:lnTo>
                      <a:pt x="87" y="4"/>
                    </a:lnTo>
                    <a:lnTo>
                      <a:pt x="87" y="2"/>
                    </a:lnTo>
                    <a:lnTo>
                      <a:pt x="8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7" name="Freeform 2336"/>
              <p:cNvSpPr>
                <a:spLocks/>
              </p:cNvSpPr>
              <p:nvPr/>
            </p:nvSpPr>
            <p:spPr bwMode="auto">
              <a:xfrm>
                <a:off x="4170" y="2677"/>
                <a:ext cx="1" cy="109"/>
              </a:xfrm>
              <a:custGeom>
                <a:avLst/>
                <a:gdLst>
                  <a:gd name="T0" fmla="*/ 2 w 3"/>
                  <a:gd name="T1" fmla="*/ 0 h 217"/>
                  <a:gd name="T2" fmla="*/ 0 w 3"/>
                  <a:gd name="T3" fmla="*/ 216 h 217"/>
                  <a:gd name="T4" fmla="*/ 2 w 3"/>
                  <a:gd name="T5" fmla="*/ 217 h 217"/>
                  <a:gd name="T6" fmla="*/ 3 w 3"/>
                  <a:gd name="T7" fmla="*/ 215 h 217"/>
                  <a:gd name="T8" fmla="*/ 3 w 3"/>
                  <a:gd name="T9" fmla="*/ 4 h 217"/>
                  <a:gd name="T10" fmla="*/ 2 w 3"/>
                  <a:gd name="T11" fmla="*/ 0 h 217"/>
                  <a:gd name="T12" fmla="*/ 0 60000 65536"/>
                  <a:gd name="T13" fmla="*/ 0 60000 65536"/>
                  <a:gd name="T14" fmla="*/ 0 60000 65536"/>
                  <a:gd name="T15" fmla="*/ 0 60000 65536"/>
                  <a:gd name="T16" fmla="*/ 0 60000 65536"/>
                  <a:gd name="T17" fmla="*/ 0 60000 65536"/>
                  <a:gd name="T18" fmla="*/ 0 w 3"/>
                  <a:gd name="T19" fmla="*/ 0 h 217"/>
                  <a:gd name="T20" fmla="*/ 3 w 3"/>
                  <a:gd name="T21" fmla="*/ 217 h 217"/>
                </a:gdLst>
                <a:ahLst/>
                <a:cxnLst>
                  <a:cxn ang="T12">
                    <a:pos x="T0" y="T1"/>
                  </a:cxn>
                  <a:cxn ang="T13">
                    <a:pos x="T2" y="T3"/>
                  </a:cxn>
                  <a:cxn ang="T14">
                    <a:pos x="T4" y="T5"/>
                  </a:cxn>
                  <a:cxn ang="T15">
                    <a:pos x="T6" y="T7"/>
                  </a:cxn>
                  <a:cxn ang="T16">
                    <a:pos x="T8" y="T9"/>
                  </a:cxn>
                  <a:cxn ang="T17">
                    <a:pos x="T10" y="T11"/>
                  </a:cxn>
                </a:cxnLst>
                <a:rect l="T18" t="T19" r="T20" b="T21"/>
                <a:pathLst>
                  <a:path w="3" h="217">
                    <a:moveTo>
                      <a:pt x="2" y="0"/>
                    </a:moveTo>
                    <a:lnTo>
                      <a:pt x="0" y="216"/>
                    </a:lnTo>
                    <a:lnTo>
                      <a:pt x="2" y="217"/>
                    </a:lnTo>
                    <a:lnTo>
                      <a:pt x="3" y="215"/>
                    </a:lnTo>
                    <a:lnTo>
                      <a:pt x="3"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848" name="Freeform 2337"/>
              <p:cNvSpPr>
                <a:spLocks noEditPoints="1"/>
              </p:cNvSpPr>
              <p:nvPr/>
            </p:nvSpPr>
            <p:spPr bwMode="auto">
              <a:xfrm>
                <a:off x="4283" y="2662"/>
                <a:ext cx="138" cy="140"/>
              </a:xfrm>
              <a:custGeom>
                <a:avLst/>
                <a:gdLst>
                  <a:gd name="T0" fmla="*/ 0 w 277"/>
                  <a:gd name="T1" fmla="*/ 280 h 280"/>
                  <a:gd name="T2" fmla="*/ 114 w 277"/>
                  <a:gd name="T3" fmla="*/ 0 h 280"/>
                  <a:gd name="T4" fmla="*/ 157 w 277"/>
                  <a:gd name="T5" fmla="*/ 0 h 280"/>
                  <a:gd name="T6" fmla="*/ 277 w 277"/>
                  <a:gd name="T7" fmla="*/ 280 h 280"/>
                  <a:gd name="T8" fmla="*/ 233 w 277"/>
                  <a:gd name="T9" fmla="*/ 280 h 280"/>
                  <a:gd name="T10" fmla="*/ 199 w 277"/>
                  <a:gd name="T11" fmla="*/ 194 h 280"/>
                  <a:gd name="T12" fmla="*/ 74 w 277"/>
                  <a:gd name="T13" fmla="*/ 194 h 280"/>
                  <a:gd name="T14" fmla="*/ 42 w 277"/>
                  <a:gd name="T15" fmla="*/ 280 h 280"/>
                  <a:gd name="T16" fmla="*/ 0 w 277"/>
                  <a:gd name="T17" fmla="*/ 280 h 280"/>
                  <a:gd name="T18" fmla="*/ 0 w 277"/>
                  <a:gd name="T19" fmla="*/ 280 h 280"/>
                  <a:gd name="T20" fmla="*/ 86 w 277"/>
                  <a:gd name="T21" fmla="*/ 164 h 280"/>
                  <a:gd name="T22" fmla="*/ 186 w 277"/>
                  <a:gd name="T23" fmla="*/ 164 h 280"/>
                  <a:gd name="T24" fmla="*/ 155 w 277"/>
                  <a:gd name="T25" fmla="*/ 87 h 280"/>
                  <a:gd name="T26" fmla="*/ 152 w 277"/>
                  <a:gd name="T27" fmla="*/ 80 h 280"/>
                  <a:gd name="T28" fmla="*/ 150 w 277"/>
                  <a:gd name="T29" fmla="*/ 74 h 280"/>
                  <a:gd name="T30" fmla="*/ 148 w 277"/>
                  <a:gd name="T31" fmla="*/ 70 h 280"/>
                  <a:gd name="T32" fmla="*/ 147 w 277"/>
                  <a:gd name="T33" fmla="*/ 64 h 280"/>
                  <a:gd name="T34" fmla="*/ 144 w 277"/>
                  <a:gd name="T35" fmla="*/ 60 h 280"/>
                  <a:gd name="T36" fmla="*/ 142 w 277"/>
                  <a:gd name="T37" fmla="*/ 54 h 280"/>
                  <a:gd name="T38" fmla="*/ 141 w 277"/>
                  <a:gd name="T39" fmla="*/ 49 h 280"/>
                  <a:gd name="T40" fmla="*/ 140 w 277"/>
                  <a:gd name="T41" fmla="*/ 45 h 280"/>
                  <a:gd name="T42" fmla="*/ 137 w 277"/>
                  <a:gd name="T43" fmla="*/ 40 h 280"/>
                  <a:gd name="T44" fmla="*/ 136 w 277"/>
                  <a:gd name="T45" fmla="*/ 35 h 280"/>
                  <a:gd name="T46" fmla="*/ 135 w 277"/>
                  <a:gd name="T47" fmla="*/ 32 h 280"/>
                  <a:gd name="T48" fmla="*/ 134 w 277"/>
                  <a:gd name="T49" fmla="*/ 28 h 280"/>
                  <a:gd name="T50" fmla="*/ 133 w 277"/>
                  <a:gd name="T51" fmla="*/ 32 h 280"/>
                  <a:gd name="T52" fmla="*/ 132 w 277"/>
                  <a:gd name="T53" fmla="*/ 36 h 280"/>
                  <a:gd name="T54" fmla="*/ 131 w 277"/>
                  <a:gd name="T55" fmla="*/ 41 h 280"/>
                  <a:gd name="T56" fmla="*/ 129 w 277"/>
                  <a:gd name="T57" fmla="*/ 46 h 280"/>
                  <a:gd name="T58" fmla="*/ 128 w 277"/>
                  <a:gd name="T59" fmla="*/ 50 h 280"/>
                  <a:gd name="T60" fmla="*/ 126 w 277"/>
                  <a:gd name="T61" fmla="*/ 55 h 280"/>
                  <a:gd name="T62" fmla="*/ 125 w 277"/>
                  <a:gd name="T63" fmla="*/ 58 h 280"/>
                  <a:gd name="T64" fmla="*/ 124 w 277"/>
                  <a:gd name="T65" fmla="*/ 63 h 280"/>
                  <a:gd name="T66" fmla="*/ 123 w 277"/>
                  <a:gd name="T67" fmla="*/ 68 h 280"/>
                  <a:gd name="T68" fmla="*/ 120 w 277"/>
                  <a:gd name="T69" fmla="*/ 72 h 280"/>
                  <a:gd name="T70" fmla="*/ 119 w 277"/>
                  <a:gd name="T71" fmla="*/ 77 h 280"/>
                  <a:gd name="T72" fmla="*/ 118 w 277"/>
                  <a:gd name="T73" fmla="*/ 81 h 280"/>
                  <a:gd name="T74" fmla="*/ 86 w 277"/>
                  <a:gd name="T75" fmla="*/ 164 h 280"/>
                  <a:gd name="T76" fmla="*/ 86 w 277"/>
                  <a:gd name="T77" fmla="*/ 16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7"/>
                  <a:gd name="T118" fmla="*/ 0 h 280"/>
                  <a:gd name="T119" fmla="*/ 277 w 277"/>
                  <a:gd name="T120" fmla="*/ 280 h 2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7" h="280">
                    <a:moveTo>
                      <a:pt x="0" y="280"/>
                    </a:moveTo>
                    <a:lnTo>
                      <a:pt x="114" y="0"/>
                    </a:lnTo>
                    <a:lnTo>
                      <a:pt x="157" y="0"/>
                    </a:lnTo>
                    <a:lnTo>
                      <a:pt x="277" y="280"/>
                    </a:lnTo>
                    <a:lnTo>
                      <a:pt x="233" y="280"/>
                    </a:lnTo>
                    <a:lnTo>
                      <a:pt x="199" y="194"/>
                    </a:lnTo>
                    <a:lnTo>
                      <a:pt x="74" y="194"/>
                    </a:lnTo>
                    <a:lnTo>
                      <a:pt x="42" y="280"/>
                    </a:lnTo>
                    <a:lnTo>
                      <a:pt x="0" y="280"/>
                    </a:lnTo>
                    <a:close/>
                    <a:moveTo>
                      <a:pt x="86" y="164"/>
                    </a:moveTo>
                    <a:lnTo>
                      <a:pt x="186" y="164"/>
                    </a:lnTo>
                    <a:lnTo>
                      <a:pt x="155" y="87"/>
                    </a:lnTo>
                    <a:lnTo>
                      <a:pt x="152" y="80"/>
                    </a:lnTo>
                    <a:lnTo>
                      <a:pt x="150" y="74"/>
                    </a:lnTo>
                    <a:lnTo>
                      <a:pt x="148" y="70"/>
                    </a:lnTo>
                    <a:lnTo>
                      <a:pt x="147" y="64"/>
                    </a:lnTo>
                    <a:lnTo>
                      <a:pt x="144" y="60"/>
                    </a:lnTo>
                    <a:lnTo>
                      <a:pt x="142" y="54"/>
                    </a:lnTo>
                    <a:lnTo>
                      <a:pt x="141" y="49"/>
                    </a:lnTo>
                    <a:lnTo>
                      <a:pt x="140" y="45"/>
                    </a:lnTo>
                    <a:lnTo>
                      <a:pt x="137" y="40"/>
                    </a:lnTo>
                    <a:lnTo>
                      <a:pt x="136" y="35"/>
                    </a:lnTo>
                    <a:lnTo>
                      <a:pt x="135" y="32"/>
                    </a:lnTo>
                    <a:lnTo>
                      <a:pt x="134" y="28"/>
                    </a:lnTo>
                    <a:lnTo>
                      <a:pt x="133" y="32"/>
                    </a:lnTo>
                    <a:lnTo>
                      <a:pt x="132" y="36"/>
                    </a:lnTo>
                    <a:lnTo>
                      <a:pt x="131" y="41"/>
                    </a:lnTo>
                    <a:lnTo>
                      <a:pt x="129" y="46"/>
                    </a:lnTo>
                    <a:lnTo>
                      <a:pt x="128" y="50"/>
                    </a:lnTo>
                    <a:lnTo>
                      <a:pt x="126" y="55"/>
                    </a:lnTo>
                    <a:lnTo>
                      <a:pt x="125" y="58"/>
                    </a:lnTo>
                    <a:lnTo>
                      <a:pt x="124" y="63"/>
                    </a:lnTo>
                    <a:lnTo>
                      <a:pt x="123" y="68"/>
                    </a:lnTo>
                    <a:lnTo>
                      <a:pt x="120" y="72"/>
                    </a:lnTo>
                    <a:lnTo>
                      <a:pt x="119" y="77"/>
                    </a:lnTo>
                    <a:lnTo>
                      <a:pt x="118" y="81"/>
                    </a:lnTo>
                    <a:lnTo>
                      <a:pt x="86" y="1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5" name="Group 2338"/>
            <p:cNvGrpSpPr>
              <a:grpSpLocks/>
            </p:cNvGrpSpPr>
            <p:nvPr/>
          </p:nvGrpSpPr>
          <p:grpSpPr bwMode="auto">
            <a:xfrm>
              <a:off x="1414" y="1776"/>
              <a:ext cx="3536" cy="1797"/>
              <a:chOff x="1362" y="1776"/>
              <a:chExt cx="3405" cy="1797"/>
            </a:xfrm>
          </p:grpSpPr>
          <p:sp>
            <p:nvSpPr>
              <p:cNvPr id="33449" name="Freeform 2339"/>
              <p:cNvSpPr>
                <a:spLocks/>
              </p:cNvSpPr>
              <p:nvPr/>
            </p:nvSpPr>
            <p:spPr bwMode="auto">
              <a:xfrm>
                <a:off x="4283" y="2662"/>
                <a:ext cx="138" cy="140"/>
              </a:xfrm>
              <a:custGeom>
                <a:avLst/>
                <a:gdLst>
                  <a:gd name="T0" fmla="*/ 0 w 277"/>
                  <a:gd name="T1" fmla="*/ 280 h 280"/>
                  <a:gd name="T2" fmla="*/ 114 w 277"/>
                  <a:gd name="T3" fmla="*/ 0 h 280"/>
                  <a:gd name="T4" fmla="*/ 157 w 277"/>
                  <a:gd name="T5" fmla="*/ 0 h 280"/>
                  <a:gd name="T6" fmla="*/ 277 w 277"/>
                  <a:gd name="T7" fmla="*/ 280 h 280"/>
                  <a:gd name="T8" fmla="*/ 233 w 277"/>
                  <a:gd name="T9" fmla="*/ 280 h 280"/>
                  <a:gd name="T10" fmla="*/ 199 w 277"/>
                  <a:gd name="T11" fmla="*/ 194 h 280"/>
                  <a:gd name="T12" fmla="*/ 74 w 277"/>
                  <a:gd name="T13" fmla="*/ 194 h 280"/>
                  <a:gd name="T14" fmla="*/ 42 w 277"/>
                  <a:gd name="T15" fmla="*/ 280 h 280"/>
                  <a:gd name="T16" fmla="*/ 0 w 277"/>
                  <a:gd name="T17" fmla="*/ 280 h 280"/>
                  <a:gd name="T18" fmla="*/ 0 w 277"/>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280"/>
                  <a:gd name="T32" fmla="*/ 277 w 277"/>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280">
                    <a:moveTo>
                      <a:pt x="0" y="280"/>
                    </a:moveTo>
                    <a:lnTo>
                      <a:pt x="114" y="0"/>
                    </a:lnTo>
                    <a:lnTo>
                      <a:pt x="157" y="0"/>
                    </a:lnTo>
                    <a:lnTo>
                      <a:pt x="277" y="280"/>
                    </a:lnTo>
                    <a:lnTo>
                      <a:pt x="233" y="280"/>
                    </a:lnTo>
                    <a:lnTo>
                      <a:pt x="199" y="194"/>
                    </a:lnTo>
                    <a:lnTo>
                      <a:pt x="74" y="194"/>
                    </a:lnTo>
                    <a:lnTo>
                      <a:pt x="42"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50" name="Freeform 2340"/>
              <p:cNvSpPr>
                <a:spLocks/>
              </p:cNvSpPr>
              <p:nvPr/>
            </p:nvSpPr>
            <p:spPr bwMode="auto">
              <a:xfrm>
                <a:off x="4283" y="2662"/>
                <a:ext cx="139" cy="141"/>
              </a:xfrm>
              <a:custGeom>
                <a:avLst/>
                <a:gdLst>
                  <a:gd name="T0" fmla="*/ 0 w 279"/>
                  <a:gd name="T1" fmla="*/ 282 h 283"/>
                  <a:gd name="T2" fmla="*/ 3 w 279"/>
                  <a:gd name="T3" fmla="*/ 282 h 283"/>
                  <a:gd name="T4" fmla="*/ 117 w 279"/>
                  <a:gd name="T5" fmla="*/ 3 h 283"/>
                  <a:gd name="T6" fmla="*/ 158 w 279"/>
                  <a:gd name="T7" fmla="*/ 3 h 283"/>
                  <a:gd name="T8" fmla="*/ 277 w 279"/>
                  <a:gd name="T9" fmla="*/ 279 h 283"/>
                  <a:gd name="T10" fmla="*/ 279 w 279"/>
                  <a:gd name="T11" fmla="*/ 283 h 283"/>
                  <a:gd name="T12" fmla="*/ 158 w 279"/>
                  <a:gd name="T13" fmla="*/ 0 h 283"/>
                  <a:gd name="T14" fmla="*/ 114 w 279"/>
                  <a:gd name="T15" fmla="*/ 2 h 283"/>
                  <a:gd name="T16" fmla="*/ 0 w 279"/>
                  <a:gd name="T17" fmla="*/ 282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9"/>
                  <a:gd name="T28" fmla="*/ 0 h 283"/>
                  <a:gd name="T29" fmla="*/ 279 w 279"/>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9" h="283">
                    <a:moveTo>
                      <a:pt x="0" y="282"/>
                    </a:moveTo>
                    <a:lnTo>
                      <a:pt x="3" y="282"/>
                    </a:lnTo>
                    <a:lnTo>
                      <a:pt x="117" y="3"/>
                    </a:lnTo>
                    <a:lnTo>
                      <a:pt x="158" y="3"/>
                    </a:lnTo>
                    <a:lnTo>
                      <a:pt x="277" y="279"/>
                    </a:lnTo>
                    <a:lnTo>
                      <a:pt x="279" y="283"/>
                    </a:lnTo>
                    <a:lnTo>
                      <a:pt x="158" y="0"/>
                    </a:lnTo>
                    <a:lnTo>
                      <a:pt x="114"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1" name="Freeform 2341"/>
              <p:cNvSpPr>
                <a:spLocks/>
              </p:cNvSpPr>
              <p:nvPr/>
            </p:nvSpPr>
            <p:spPr bwMode="auto">
              <a:xfrm>
                <a:off x="4283" y="2759"/>
                <a:ext cx="139" cy="44"/>
              </a:xfrm>
              <a:custGeom>
                <a:avLst/>
                <a:gdLst>
                  <a:gd name="T0" fmla="*/ 277 w 279"/>
                  <a:gd name="T1" fmla="*/ 85 h 90"/>
                  <a:gd name="T2" fmla="*/ 234 w 279"/>
                  <a:gd name="T3" fmla="*/ 85 h 90"/>
                  <a:gd name="T4" fmla="*/ 201 w 279"/>
                  <a:gd name="T5" fmla="*/ 1 h 90"/>
                  <a:gd name="T6" fmla="*/ 75 w 279"/>
                  <a:gd name="T7" fmla="*/ 0 h 90"/>
                  <a:gd name="T8" fmla="*/ 42 w 279"/>
                  <a:gd name="T9" fmla="*/ 85 h 90"/>
                  <a:gd name="T10" fmla="*/ 3 w 279"/>
                  <a:gd name="T11" fmla="*/ 85 h 90"/>
                  <a:gd name="T12" fmla="*/ 0 w 279"/>
                  <a:gd name="T13" fmla="*/ 88 h 90"/>
                  <a:gd name="T14" fmla="*/ 0 w 279"/>
                  <a:gd name="T15" fmla="*/ 90 h 90"/>
                  <a:gd name="T16" fmla="*/ 44 w 279"/>
                  <a:gd name="T17" fmla="*/ 89 h 90"/>
                  <a:gd name="T18" fmla="*/ 75 w 279"/>
                  <a:gd name="T19" fmla="*/ 5 h 90"/>
                  <a:gd name="T20" fmla="*/ 198 w 279"/>
                  <a:gd name="T21" fmla="*/ 5 h 90"/>
                  <a:gd name="T22" fmla="*/ 234 w 279"/>
                  <a:gd name="T23" fmla="*/ 90 h 90"/>
                  <a:gd name="T24" fmla="*/ 279 w 279"/>
                  <a:gd name="T25" fmla="*/ 89 h 90"/>
                  <a:gd name="T26" fmla="*/ 277 w 279"/>
                  <a:gd name="T27" fmla="*/ 85 h 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9"/>
                  <a:gd name="T43" fmla="*/ 0 h 90"/>
                  <a:gd name="T44" fmla="*/ 279 w 279"/>
                  <a:gd name="T45" fmla="*/ 90 h 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9" h="90">
                    <a:moveTo>
                      <a:pt x="277" y="85"/>
                    </a:moveTo>
                    <a:lnTo>
                      <a:pt x="234" y="85"/>
                    </a:lnTo>
                    <a:lnTo>
                      <a:pt x="201" y="1"/>
                    </a:lnTo>
                    <a:lnTo>
                      <a:pt x="75" y="0"/>
                    </a:lnTo>
                    <a:lnTo>
                      <a:pt x="42" y="85"/>
                    </a:lnTo>
                    <a:lnTo>
                      <a:pt x="3" y="85"/>
                    </a:lnTo>
                    <a:lnTo>
                      <a:pt x="0" y="88"/>
                    </a:lnTo>
                    <a:lnTo>
                      <a:pt x="0" y="90"/>
                    </a:lnTo>
                    <a:lnTo>
                      <a:pt x="44" y="89"/>
                    </a:lnTo>
                    <a:lnTo>
                      <a:pt x="75" y="5"/>
                    </a:lnTo>
                    <a:lnTo>
                      <a:pt x="198" y="5"/>
                    </a:lnTo>
                    <a:lnTo>
                      <a:pt x="234" y="90"/>
                    </a:lnTo>
                    <a:lnTo>
                      <a:pt x="279" y="89"/>
                    </a:lnTo>
                    <a:lnTo>
                      <a:pt x="277"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2" name="Freeform 2342"/>
              <p:cNvSpPr>
                <a:spLocks/>
              </p:cNvSpPr>
              <p:nvPr/>
            </p:nvSpPr>
            <p:spPr bwMode="auto">
              <a:xfrm>
                <a:off x="4326" y="2677"/>
                <a:ext cx="50" cy="68"/>
              </a:xfrm>
              <a:custGeom>
                <a:avLst/>
                <a:gdLst>
                  <a:gd name="T0" fmla="*/ 0 w 100"/>
                  <a:gd name="T1" fmla="*/ 136 h 136"/>
                  <a:gd name="T2" fmla="*/ 100 w 100"/>
                  <a:gd name="T3" fmla="*/ 136 h 136"/>
                  <a:gd name="T4" fmla="*/ 69 w 100"/>
                  <a:gd name="T5" fmla="*/ 59 h 136"/>
                  <a:gd name="T6" fmla="*/ 66 w 100"/>
                  <a:gd name="T7" fmla="*/ 52 h 136"/>
                  <a:gd name="T8" fmla="*/ 64 w 100"/>
                  <a:gd name="T9" fmla="*/ 46 h 136"/>
                  <a:gd name="T10" fmla="*/ 62 w 100"/>
                  <a:gd name="T11" fmla="*/ 42 h 136"/>
                  <a:gd name="T12" fmla="*/ 61 w 100"/>
                  <a:gd name="T13" fmla="*/ 36 h 136"/>
                  <a:gd name="T14" fmla="*/ 58 w 100"/>
                  <a:gd name="T15" fmla="*/ 32 h 136"/>
                  <a:gd name="T16" fmla="*/ 56 w 100"/>
                  <a:gd name="T17" fmla="*/ 26 h 136"/>
                  <a:gd name="T18" fmla="*/ 55 w 100"/>
                  <a:gd name="T19" fmla="*/ 21 h 136"/>
                  <a:gd name="T20" fmla="*/ 54 w 100"/>
                  <a:gd name="T21" fmla="*/ 17 h 136"/>
                  <a:gd name="T22" fmla="*/ 51 w 100"/>
                  <a:gd name="T23" fmla="*/ 12 h 136"/>
                  <a:gd name="T24" fmla="*/ 50 w 100"/>
                  <a:gd name="T25" fmla="*/ 7 h 136"/>
                  <a:gd name="T26" fmla="*/ 49 w 100"/>
                  <a:gd name="T27" fmla="*/ 4 h 136"/>
                  <a:gd name="T28" fmla="*/ 48 w 100"/>
                  <a:gd name="T29" fmla="*/ 0 h 136"/>
                  <a:gd name="T30" fmla="*/ 47 w 100"/>
                  <a:gd name="T31" fmla="*/ 4 h 136"/>
                  <a:gd name="T32" fmla="*/ 46 w 100"/>
                  <a:gd name="T33" fmla="*/ 8 h 136"/>
                  <a:gd name="T34" fmla="*/ 45 w 100"/>
                  <a:gd name="T35" fmla="*/ 13 h 136"/>
                  <a:gd name="T36" fmla="*/ 43 w 100"/>
                  <a:gd name="T37" fmla="*/ 18 h 136"/>
                  <a:gd name="T38" fmla="*/ 42 w 100"/>
                  <a:gd name="T39" fmla="*/ 22 h 136"/>
                  <a:gd name="T40" fmla="*/ 40 w 100"/>
                  <a:gd name="T41" fmla="*/ 27 h 136"/>
                  <a:gd name="T42" fmla="*/ 39 w 100"/>
                  <a:gd name="T43" fmla="*/ 30 h 136"/>
                  <a:gd name="T44" fmla="*/ 38 w 100"/>
                  <a:gd name="T45" fmla="*/ 35 h 136"/>
                  <a:gd name="T46" fmla="*/ 37 w 100"/>
                  <a:gd name="T47" fmla="*/ 40 h 136"/>
                  <a:gd name="T48" fmla="*/ 34 w 100"/>
                  <a:gd name="T49" fmla="*/ 44 h 136"/>
                  <a:gd name="T50" fmla="*/ 33 w 100"/>
                  <a:gd name="T51" fmla="*/ 49 h 136"/>
                  <a:gd name="T52" fmla="*/ 32 w 100"/>
                  <a:gd name="T53" fmla="*/ 53 h 136"/>
                  <a:gd name="T54" fmla="*/ 0 w 100"/>
                  <a:gd name="T55" fmla="*/ 136 h 136"/>
                  <a:gd name="T56" fmla="*/ 0 w 100"/>
                  <a:gd name="T57" fmla="*/ 136 h 1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0"/>
                  <a:gd name="T88" fmla="*/ 0 h 136"/>
                  <a:gd name="T89" fmla="*/ 100 w 100"/>
                  <a:gd name="T90" fmla="*/ 136 h 1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0" h="136">
                    <a:moveTo>
                      <a:pt x="0" y="136"/>
                    </a:moveTo>
                    <a:lnTo>
                      <a:pt x="100" y="136"/>
                    </a:lnTo>
                    <a:lnTo>
                      <a:pt x="69" y="59"/>
                    </a:lnTo>
                    <a:lnTo>
                      <a:pt x="66" y="52"/>
                    </a:lnTo>
                    <a:lnTo>
                      <a:pt x="64" y="46"/>
                    </a:lnTo>
                    <a:lnTo>
                      <a:pt x="62" y="42"/>
                    </a:lnTo>
                    <a:lnTo>
                      <a:pt x="61" y="36"/>
                    </a:lnTo>
                    <a:lnTo>
                      <a:pt x="58" y="32"/>
                    </a:lnTo>
                    <a:lnTo>
                      <a:pt x="56" y="26"/>
                    </a:lnTo>
                    <a:lnTo>
                      <a:pt x="55" y="21"/>
                    </a:lnTo>
                    <a:lnTo>
                      <a:pt x="54" y="17"/>
                    </a:lnTo>
                    <a:lnTo>
                      <a:pt x="51" y="12"/>
                    </a:lnTo>
                    <a:lnTo>
                      <a:pt x="50" y="7"/>
                    </a:lnTo>
                    <a:lnTo>
                      <a:pt x="49" y="4"/>
                    </a:lnTo>
                    <a:lnTo>
                      <a:pt x="48" y="0"/>
                    </a:lnTo>
                    <a:lnTo>
                      <a:pt x="47" y="4"/>
                    </a:lnTo>
                    <a:lnTo>
                      <a:pt x="46" y="8"/>
                    </a:lnTo>
                    <a:lnTo>
                      <a:pt x="45" y="13"/>
                    </a:lnTo>
                    <a:lnTo>
                      <a:pt x="43" y="18"/>
                    </a:lnTo>
                    <a:lnTo>
                      <a:pt x="42" y="22"/>
                    </a:lnTo>
                    <a:lnTo>
                      <a:pt x="40" y="27"/>
                    </a:lnTo>
                    <a:lnTo>
                      <a:pt x="39" y="30"/>
                    </a:lnTo>
                    <a:lnTo>
                      <a:pt x="38" y="35"/>
                    </a:lnTo>
                    <a:lnTo>
                      <a:pt x="37" y="40"/>
                    </a:lnTo>
                    <a:lnTo>
                      <a:pt x="34" y="44"/>
                    </a:lnTo>
                    <a:lnTo>
                      <a:pt x="33" y="49"/>
                    </a:lnTo>
                    <a:lnTo>
                      <a:pt x="32" y="53"/>
                    </a:lnTo>
                    <a:lnTo>
                      <a:pt x="0" y="13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53" name="Freeform 2343"/>
              <p:cNvSpPr>
                <a:spLocks/>
              </p:cNvSpPr>
              <p:nvPr/>
            </p:nvSpPr>
            <p:spPr bwMode="auto">
              <a:xfrm>
                <a:off x="4326" y="2677"/>
                <a:ext cx="51" cy="69"/>
              </a:xfrm>
              <a:custGeom>
                <a:avLst/>
                <a:gdLst>
                  <a:gd name="T0" fmla="*/ 0 w 101"/>
                  <a:gd name="T1" fmla="*/ 134 h 139"/>
                  <a:gd name="T2" fmla="*/ 0 w 101"/>
                  <a:gd name="T3" fmla="*/ 139 h 139"/>
                  <a:gd name="T4" fmla="*/ 101 w 101"/>
                  <a:gd name="T5" fmla="*/ 138 h 139"/>
                  <a:gd name="T6" fmla="*/ 70 w 101"/>
                  <a:gd name="T7" fmla="*/ 59 h 139"/>
                  <a:gd name="T8" fmla="*/ 68 w 101"/>
                  <a:gd name="T9" fmla="*/ 52 h 139"/>
                  <a:gd name="T10" fmla="*/ 65 w 101"/>
                  <a:gd name="T11" fmla="*/ 46 h 139"/>
                  <a:gd name="T12" fmla="*/ 63 w 101"/>
                  <a:gd name="T13" fmla="*/ 42 h 139"/>
                  <a:gd name="T14" fmla="*/ 62 w 101"/>
                  <a:gd name="T15" fmla="*/ 36 h 139"/>
                  <a:gd name="T16" fmla="*/ 60 w 101"/>
                  <a:gd name="T17" fmla="*/ 32 h 139"/>
                  <a:gd name="T18" fmla="*/ 57 w 101"/>
                  <a:gd name="T19" fmla="*/ 26 h 139"/>
                  <a:gd name="T20" fmla="*/ 55 w 101"/>
                  <a:gd name="T21" fmla="*/ 17 h 139"/>
                  <a:gd name="T22" fmla="*/ 53 w 101"/>
                  <a:gd name="T23" fmla="*/ 12 h 139"/>
                  <a:gd name="T24" fmla="*/ 51 w 101"/>
                  <a:gd name="T25" fmla="*/ 7 h 139"/>
                  <a:gd name="T26" fmla="*/ 49 w 101"/>
                  <a:gd name="T27" fmla="*/ 0 h 139"/>
                  <a:gd name="T28" fmla="*/ 48 w 101"/>
                  <a:gd name="T29" fmla="*/ 0 h 139"/>
                  <a:gd name="T30" fmla="*/ 47 w 101"/>
                  <a:gd name="T31" fmla="*/ 0 h 139"/>
                  <a:gd name="T32" fmla="*/ 49 w 101"/>
                  <a:gd name="T33" fmla="*/ 7 h 139"/>
                  <a:gd name="T34" fmla="*/ 50 w 101"/>
                  <a:gd name="T35" fmla="*/ 12 h 139"/>
                  <a:gd name="T36" fmla="*/ 53 w 101"/>
                  <a:gd name="T37" fmla="*/ 17 h 139"/>
                  <a:gd name="T38" fmla="*/ 55 w 101"/>
                  <a:gd name="T39" fmla="*/ 26 h 139"/>
                  <a:gd name="T40" fmla="*/ 57 w 101"/>
                  <a:gd name="T41" fmla="*/ 32 h 139"/>
                  <a:gd name="T42" fmla="*/ 60 w 101"/>
                  <a:gd name="T43" fmla="*/ 36 h 139"/>
                  <a:gd name="T44" fmla="*/ 61 w 101"/>
                  <a:gd name="T45" fmla="*/ 42 h 139"/>
                  <a:gd name="T46" fmla="*/ 63 w 101"/>
                  <a:gd name="T47" fmla="*/ 46 h 139"/>
                  <a:gd name="T48" fmla="*/ 65 w 101"/>
                  <a:gd name="T49" fmla="*/ 52 h 139"/>
                  <a:gd name="T50" fmla="*/ 68 w 101"/>
                  <a:gd name="T51" fmla="*/ 59 h 139"/>
                  <a:gd name="T52" fmla="*/ 99 w 101"/>
                  <a:gd name="T53" fmla="*/ 135 h 139"/>
                  <a:gd name="T54" fmla="*/ 0 w 101"/>
                  <a:gd name="T55" fmla="*/ 134 h 13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1"/>
                  <a:gd name="T85" fmla="*/ 0 h 139"/>
                  <a:gd name="T86" fmla="*/ 101 w 101"/>
                  <a:gd name="T87" fmla="*/ 139 h 13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1" h="139">
                    <a:moveTo>
                      <a:pt x="0" y="134"/>
                    </a:moveTo>
                    <a:lnTo>
                      <a:pt x="0" y="139"/>
                    </a:lnTo>
                    <a:lnTo>
                      <a:pt x="101" y="138"/>
                    </a:lnTo>
                    <a:lnTo>
                      <a:pt x="70" y="59"/>
                    </a:lnTo>
                    <a:lnTo>
                      <a:pt x="68" y="52"/>
                    </a:lnTo>
                    <a:lnTo>
                      <a:pt x="65" y="46"/>
                    </a:lnTo>
                    <a:lnTo>
                      <a:pt x="63" y="42"/>
                    </a:lnTo>
                    <a:lnTo>
                      <a:pt x="62" y="36"/>
                    </a:lnTo>
                    <a:lnTo>
                      <a:pt x="60" y="32"/>
                    </a:lnTo>
                    <a:lnTo>
                      <a:pt x="57" y="26"/>
                    </a:lnTo>
                    <a:lnTo>
                      <a:pt x="55" y="17"/>
                    </a:lnTo>
                    <a:lnTo>
                      <a:pt x="53" y="12"/>
                    </a:lnTo>
                    <a:lnTo>
                      <a:pt x="51" y="7"/>
                    </a:lnTo>
                    <a:lnTo>
                      <a:pt x="49" y="0"/>
                    </a:lnTo>
                    <a:lnTo>
                      <a:pt x="48" y="0"/>
                    </a:lnTo>
                    <a:lnTo>
                      <a:pt x="47" y="0"/>
                    </a:lnTo>
                    <a:lnTo>
                      <a:pt x="49" y="7"/>
                    </a:lnTo>
                    <a:lnTo>
                      <a:pt x="50" y="12"/>
                    </a:lnTo>
                    <a:lnTo>
                      <a:pt x="53" y="17"/>
                    </a:lnTo>
                    <a:lnTo>
                      <a:pt x="55" y="26"/>
                    </a:lnTo>
                    <a:lnTo>
                      <a:pt x="57" y="32"/>
                    </a:lnTo>
                    <a:lnTo>
                      <a:pt x="60" y="36"/>
                    </a:lnTo>
                    <a:lnTo>
                      <a:pt x="61" y="42"/>
                    </a:lnTo>
                    <a:lnTo>
                      <a:pt x="63" y="46"/>
                    </a:lnTo>
                    <a:lnTo>
                      <a:pt x="65" y="52"/>
                    </a:lnTo>
                    <a:lnTo>
                      <a:pt x="68" y="59"/>
                    </a:lnTo>
                    <a:lnTo>
                      <a:pt x="99" y="135"/>
                    </a:lnTo>
                    <a:lnTo>
                      <a:pt x="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4" name="Freeform 2344"/>
              <p:cNvSpPr>
                <a:spLocks/>
              </p:cNvSpPr>
              <p:nvPr/>
            </p:nvSpPr>
            <p:spPr bwMode="auto">
              <a:xfrm>
                <a:off x="4349" y="2677"/>
                <a:ext cx="2" cy="1"/>
              </a:xfrm>
              <a:custGeom>
                <a:avLst/>
                <a:gdLst>
                  <a:gd name="T0" fmla="*/ 2 w 2"/>
                  <a:gd name="T1" fmla="*/ 0 h 1"/>
                  <a:gd name="T2" fmla="*/ 2 w 2"/>
                  <a:gd name="T3" fmla="*/ 0 h 1"/>
                  <a:gd name="T4" fmla="*/ 0 w 2"/>
                  <a:gd name="T5" fmla="*/ 0 h 1"/>
                  <a:gd name="T6" fmla="*/ 2 w 2"/>
                  <a:gd name="T7" fmla="*/ 0 h 1"/>
                  <a:gd name="T8" fmla="*/ 1 w 2"/>
                  <a:gd name="T9" fmla="*/ 0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0"/>
                    </a:lnTo>
                    <a:lnTo>
                      <a:pt x="2" y="0"/>
                    </a:lnTo>
                    <a:lnTo>
                      <a:pt x="1"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5" name="Freeform 2345"/>
              <p:cNvSpPr>
                <a:spLocks/>
              </p:cNvSpPr>
              <p:nvPr/>
            </p:nvSpPr>
            <p:spPr bwMode="auto">
              <a:xfrm>
                <a:off x="4325" y="2677"/>
                <a:ext cx="26" cy="68"/>
              </a:xfrm>
              <a:custGeom>
                <a:avLst/>
                <a:gdLst>
                  <a:gd name="T0" fmla="*/ 49 w 51"/>
                  <a:gd name="T1" fmla="*/ 0 h 138"/>
                  <a:gd name="T2" fmla="*/ 48 w 51"/>
                  <a:gd name="T3" fmla="*/ 4 h 138"/>
                  <a:gd name="T4" fmla="*/ 43 w 51"/>
                  <a:gd name="T5" fmla="*/ 22 h 138"/>
                  <a:gd name="T6" fmla="*/ 41 w 51"/>
                  <a:gd name="T7" fmla="*/ 27 h 138"/>
                  <a:gd name="T8" fmla="*/ 40 w 51"/>
                  <a:gd name="T9" fmla="*/ 30 h 138"/>
                  <a:gd name="T10" fmla="*/ 37 w 51"/>
                  <a:gd name="T11" fmla="*/ 40 h 138"/>
                  <a:gd name="T12" fmla="*/ 35 w 51"/>
                  <a:gd name="T13" fmla="*/ 44 h 138"/>
                  <a:gd name="T14" fmla="*/ 33 w 51"/>
                  <a:gd name="T15" fmla="*/ 53 h 138"/>
                  <a:gd name="T16" fmla="*/ 0 w 51"/>
                  <a:gd name="T17" fmla="*/ 136 h 138"/>
                  <a:gd name="T18" fmla="*/ 2 w 51"/>
                  <a:gd name="T19" fmla="*/ 138 h 138"/>
                  <a:gd name="T20" fmla="*/ 3 w 51"/>
                  <a:gd name="T21" fmla="*/ 135 h 138"/>
                  <a:gd name="T22" fmla="*/ 35 w 51"/>
                  <a:gd name="T23" fmla="*/ 53 h 138"/>
                  <a:gd name="T24" fmla="*/ 37 w 51"/>
                  <a:gd name="T25" fmla="*/ 44 h 138"/>
                  <a:gd name="T26" fmla="*/ 40 w 51"/>
                  <a:gd name="T27" fmla="*/ 40 h 138"/>
                  <a:gd name="T28" fmla="*/ 42 w 51"/>
                  <a:gd name="T29" fmla="*/ 30 h 138"/>
                  <a:gd name="T30" fmla="*/ 43 w 51"/>
                  <a:gd name="T31" fmla="*/ 27 h 138"/>
                  <a:gd name="T32" fmla="*/ 45 w 51"/>
                  <a:gd name="T33" fmla="*/ 22 h 138"/>
                  <a:gd name="T34" fmla="*/ 50 w 51"/>
                  <a:gd name="T35" fmla="*/ 4 h 138"/>
                  <a:gd name="T36" fmla="*/ 51 w 51"/>
                  <a:gd name="T37" fmla="*/ 0 h 138"/>
                  <a:gd name="T38" fmla="*/ 49 w 51"/>
                  <a:gd name="T39" fmla="*/ 0 h 1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138"/>
                  <a:gd name="T62" fmla="*/ 51 w 51"/>
                  <a:gd name="T63" fmla="*/ 138 h 1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138">
                    <a:moveTo>
                      <a:pt x="49" y="0"/>
                    </a:moveTo>
                    <a:lnTo>
                      <a:pt x="48" y="4"/>
                    </a:lnTo>
                    <a:lnTo>
                      <a:pt x="43" y="22"/>
                    </a:lnTo>
                    <a:lnTo>
                      <a:pt x="41" y="27"/>
                    </a:lnTo>
                    <a:lnTo>
                      <a:pt x="40" y="30"/>
                    </a:lnTo>
                    <a:lnTo>
                      <a:pt x="37" y="40"/>
                    </a:lnTo>
                    <a:lnTo>
                      <a:pt x="35" y="44"/>
                    </a:lnTo>
                    <a:lnTo>
                      <a:pt x="33" y="53"/>
                    </a:lnTo>
                    <a:lnTo>
                      <a:pt x="0" y="136"/>
                    </a:lnTo>
                    <a:lnTo>
                      <a:pt x="2" y="138"/>
                    </a:lnTo>
                    <a:lnTo>
                      <a:pt x="3" y="135"/>
                    </a:lnTo>
                    <a:lnTo>
                      <a:pt x="35" y="53"/>
                    </a:lnTo>
                    <a:lnTo>
                      <a:pt x="37" y="44"/>
                    </a:lnTo>
                    <a:lnTo>
                      <a:pt x="40" y="40"/>
                    </a:lnTo>
                    <a:lnTo>
                      <a:pt x="42" y="30"/>
                    </a:lnTo>
                    <a:lnTo>
                      <a:pt x="43" y="27"/>
                    </a:lnTo>
                    <a:lnTo>
                      <a:pt x="45" y="22"/>
                    </a:lnTo>
                    <a:lnTo>
                      <a:pt x="50" y="4"/>
                    </a:lnTo>
                    <a:lnTo>
                      <a:pt x="51" y="0"/>
                    </a:ln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6" name="Freeform 2346"/>
              <p:cNvSpPr>
                <a:spLocks noEditPoints="1"/>
              </p:cNvSpPr>
              <p:nvPr/>
            </p:nvSpPr>
            <p:spPr bwMode="auto">
              <a:xfrm>
                <a:off x="4437" y="2662"/>
                <a:ext cx="123" cy="140"/>
              </a:xfrm>
              <a:custGeom>
                <a:avLst/>
                <a:gdLst>
                  <a:gd name="T0" fmla="*/ 107 w 245"/>
                  <a:gd name="T1" fmla="*/ 0 h 280"/>
                  <a:gd name="T2" fmla="*/ 128 w 245"/>
                  <a:gd name="T3" fmla="*/ 0 h 280"/>
                  <a:gd name="T4" fmla="*/ 145 w 245"/>
                  <a:gd name="T5" fmla="*/ 1 h 280"/>
                  <a:gd name="T6" fmla="*/ 159 w 245"/>
                  <a:gd name="T7" fmla="*/ 3 h 280"/>
                  <a:gd name="T8" fmla="*/ 175 w 245"/>
                  <a:gd name="T9" fmla="*/ 9 h 280"/>
                  <a:gd name="T10" fmla="*/ 189 w 245"/>
                  <a:gd name="T11" fmla="*/ 17 h 280"/>
                  <a:gd name="T12" fmla="*/ 202 w 245"/>
                  <a:gd name="T13" fmla="*/ 26 h 280"/>
                  <a:gd name="T14" fmla="*/ 215 w 245"/>
                  <a:gd name="T15" fmla="*/ 40 h 280"/>
                  <a:gd name="T16" fmla="*/ 226 w 245"/>
                  <a:gd name="T17" fmla="*/ 57 h 280"/>
                  <a:gd name="T18" fmla="*/ 235 w 245"/>
                  <a:gd name="T19" fmla="*/ 76 h 280"/>
                  <a:gd name="T20" fmla="*/ 241 w 245"/>
                  <a:gd name="T21" fmla="*/ 96 h 280"/>
                  <a:gd name="T22" fmla="*/ 244 w 245"/>
                  <a:gd name="T23" fmla="*/ 119 h 280"/>
                  <a:gd name="T24" fmla="*/ 244 w 245"/>
                  <a:gd name="T25" fmla="*/ 142 h 280"/>
                  <a:gd name="T26" fmla="*/ 243 w 245"/>
                  <a:gd name="T27" fmla="*/ 162 h 280"/>
                  <a:gd name="T28" fmla="*/ 241 w 245"/>
                  <a:gd name="T29" fmla="*/ 180 h 280"/>
                  <a:gd name="T30" fmla="*/ 235 w 245"/>
                  <a:gd name="T31" fmla="*/ 198 h 280"/>
                  <a:gd name="T32" fmla="*/ 229 w 245"/>
                  <a:gd name="T33" fmla="*/ 213 h 280"/>
                  <a:gd name="T34" fmla="*/ 222 w 245"/>
                  <a:gd name="T35" fmla="*/ 227 h 280"/>
                  <a:gd name="T36" fmla="*/ 214 w 245"/>
                  <a:gd name="T37" fmla="*/ 238 h 280"/>
                  <a:gd name="T38" fmla="*/ 206 w 245"/>
                  <a:gd name="T39" fmla="*/ 247 h 280"/>
                  <a:gd name="T40" fmla="*/ 197 w 245"/>
                  <a:gd name="T41" fmla="*/ 255 h 280"/>
                  <a:gd name="T42" fmla="*/ 187 w 245"/>
                  <a:gd name="T43" fmla="*/ 262 h 280"/>
                  <a:gd name="T44" fmla="*/ 176 w 245"/>
                  <a:gd name="T45" fmla="*/ 267 h 280"/>
                  <a:gd name="T46" fmla="*/ 164 w 245"/>
                  <a:gd name="T47" fmla="*/ 270 h 280"/>
                  <a:gd name="T48" fmla="*/ 150 w 245"/>
                  <a:gd name="T49" fmla="*/ 274 h 280"/>
                  <a:gd name="T50" fmla="*/ 136 w 245"/>
                  <a:gd name="T51" fmla="*/ 277 h 280"/>
                  <a:gd name="T52" fmla="*/ 120 w 245"/>
                  <a:gd name="T53" fmla="*/ 278 h 280"/>
                  <a:gd name="T54" fmla="*/ 0 w 245"/>
                  <a:gd name="T55" fmla="*/ 280 h 280"/>
                  <a:gd name="T56" fmla="*/ 107 w 245"/>
                  <a:gd name="T57" fmla="*/ 245 h 280"/>
                  <a:gd name="T58" fmla="*/ 124 w 245"/>
                  <a:gd name="T59" fmla="*/ 245 h 280"/>
                  <a:gd name="T60" fmla="*/ 139 w 245"/>
                  <a:gd name="T61" fmla="*/ 243 h 280"/>
                  <a:gd name="T62" fmla="*/ 151 w 245"/>
                  <a:gd name="T63" fmla="*/ 240 h 280"/>
                  <a:gd name="T64" fmla="*/ 160 w 245"/>
                  <a:gd name="T65" fmla="*/ 236 h 280"/>
                  <a:gd name="T66" fmla="*/ 169 w 245"/>
                  <a:gd name="T67" fmla="*/ 230 h 280"/>
                  <a:gd name="T68" fmla="*/ 176 w 245"/>
                  <a:gd name="T69" fmla="*/ 223 h 280"/>
                  <a:gd name="T70" fmla="*/ 186 w 245"/>
                  <a:gd name="T71" fmla="*/ 213 h 280"/>
                  <a:gd name="T72" fmla="*/ 192 w 245"/>
                  <a:gd name="T73" fmla="*/ 201 h 280"/>
                  <a:gd name="T74" fmla="*/ 198 w 245"/>
                  <a:gd name="T75" fmla="*/ 186 h 280"/>
                  <a:gd name="T76" fmla="*/ 202 w 245"/>
                  <a:gd name="T77" fmla="*/ 170 h 280"/>
                  <a:gd name="T78" fmla="*/ 204 w 245"/>
                  <a:gd name="T79" fmla="*/ 152 h 280"/>
                  <a:gd name="T80" fmla="*/ 204 w 245"/>
                  <a:gd name="T81" fmla="*/ 129 h 280"/>
                  <a:gd name="T82" fmla="*/ 202 w 245"/>
                  <a:gd name="T83" fmla="*/ 103 h 280"/>
                  <a:gd name="T84" fmla="*/ 196 w 245"/>
                  <a:gd name="T85" fmla="*/ 83 h 280"/>
                  <a:gd name="T86" fmla="*/ 186 w 245"/>
                  <a:gd name="T87" fmla="*/ 65 h 280"/>
                  <a:gd name="T88" fmla="*/ 175 w 245"/>
                  <a:gd name="T89" fmla="*/ 51 h 280"/>
                  <a:gd name="T90" fmla="*/ 162 w 245"/>
                  <a:gd name="T91" fmla="*/ 42 h 280"/>
                  <a:gd name="T92" fmla="*/ 149 w 245"/>
                  <a:gd name="T93" fmla="*/ 36 h 280"/>
                  <a:gd name="T94" fmla="*/ 136 w 245"/>
                  <a:gd name="T95" fmla="*/ 33 h 280"/>
                  <a:gd name="T96" fmla="*/ 118 w 245"/>
                  <a:gd name="T97" fmla="*/ 32 h 280"/>
                  <a:gd name="T98" fmla="*/ 40 w 245"/>
                  <a:gd name="T99" fmla="*/ 32 h 2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5"/>
                  <a:gd name="T151" fmla="*/ 0 h 280"/>
                  <a:gd name="T152" fmla="*/ 245 w 245"/>
                  <a:gd name="T153" fmla="*/ 280 h 2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5" h="280">
                    <a:moveTo>
                      <a:pt x="0" y="280"/>
                    </a:moveTo>
                    <a:lnTo>
                      <a:pt x="0" y="0"/>
                    </a:lnTo>
                    <a:lnTo>
                      <a:pt x="103" y="0"/>
                    </a:lnTo>
                    <a:lnTo>
                      <a:pt x="107" y="0"/>
                    </a:lnTo>
                    <a:lnTo>
                      <a:pt x="113" y="0"/>
                    </a:lnTo>
                    <a:lnTo>
                      <a:pt x="119" y="0"/>
                    </a:lnTo>
                    <a:lnTo>
                      <a:pt x="123" y="0"/>
                    </a:lnTo>
                    <a:lnTo>
                      <a:pt x="128" y="0"/>
                    </a:lnTo>
                    <a:lnTo>
                      <a:pt x="133" y="0"/>
                    </a:lnTo>
                    <a:lnTo>
                      <a:pt x="137" y="1"/>
                    </a:lnTo>
                    <a:lnTo>
                      <a:pt x="141" y="1"/>
                    </a:lnTo>
                    <a:lnTo>
                      <a:pt x="145" y="1"/>
                    </a:lnTo>
                    <a:lnTo>
                      <a:pt x="149" y="2"/>
                    </a:lnTo>
                    <a:lnTo>
                      <a:pt x="152" y="2"/>
                    </a:lnTo>
                    <a:lnTo>
                      <a:pt x="156" y="3"/>
                    </a:lnTo>
                    <a:lnTo>
                      <a:pt x="159" y="3"/>
                    </a:lnTo>
                    <a:lnTo>
                      <a:pt x="164" y="4"/>
                    </a:lnTo>
                    <a:lnTo>
                      <a:pt x="167" y="7"/>
                    </a:lnTo>
                    <a:lnTo>
                      <a:pt x="171" y="8"/>
                    </a:lnTo>
                    <a:lnTo>
                      <a:pt x="175" y="9"/>
                    </a:lnTo>
                    <a:lnTo>
                      <a:pt x="179" y="11"/>
                    </a:lnTo>
                    <a:lnTo>
                      <a:pt x="182" y="12"/>
                    </a:lnTo>
                    <a:lnTo>
                      <a:pt x="186" y="15"/>
                    </a:lnTo>
                    <a:lnTo>
                      <a:pt x="189" y="17"/>
                    </a:lnTo>
                    <a:lnTo>
                      <a:pt x="191" y="18"/>
                    </a:lnTo>
                    <a:lnTo>
                      <a:pt x="195" y="20"/>
                    </a:lnTo>
                    <a:lnTo>
                      <a:pt x="198" y="24"/>
                    </a:lnTo>
                    <a:lnTo>
                      <a:pt x="202" y="26"/>
                    </a:lnTo>
                    <a:lnTo>
                      <a:pt x="205" y="30"/>
                    </a:lnTo>
                    <a:lnTo>
                      <a:pt x="209" y="33"/>
                    </a:lnTo>
                    <a:lnTo>
                      <a:pt x="212" y="36"/>
                    </a:lnTo>
                    <a:lnTo>
                      <a:pt x="215" y="40"/>
                    </a:lnTo>
                    <a:lnTo>
                      <a:pt x="218" y="45"/>
                    </a:lnTo>
                    <a:lnTo>
                      <a:pt x="221" y="48"/>
                    </a:lnTo>
                    <a:lnTo>
                      <a:pt x="224" y="53"/>
                    </a:lnTo>
                    <a:lnTo>
                      <a:pt x="226" y="57"/>
                    </a:lnTo>
                    <a:lnTo>
                      <a:pt x="229" y="61"/>
                    </a:lnTo>
                    <a:lnTo>
                      <a:pt x="232" y="65"/>
                    </a:lnTo>
                    <a:lnTo>
                      <a:pt x="234" y="71"/>
                    </a:lnTo>
                    <a:lnTo>
                      <a:pt x="235" y="76"/>
                    </a:lnTo>
                    <a:lnTo>
                      <a:pt x="237" y="80"/>
                    </a:lnTo>
                    <a:lnTo>
                      <a:pt x="239" y="86"/>
                    </a:lnTo>
                    <a:lnTo>
                      <a:pt x="240" y="91"/>
                    </a:lnTo>
                    <a:lnTo>
                      <a:pt x="241" y="96"/>
                    </a:lnTo>
                    <a:lnTo>
                      <a:pt x="242" y="102"/>
                    </a:lnTo>
                    <a:lnTo>
                      <a:pt x="243" y="107"/>
                    </a:lnTo>
                    <a:lnTo>
                      <a:pt x="243" y="113"/>
                    </a:lnTo>
                    <a:lnTo>
                      <a:pt x="244" y="119"/>
                    </a:lnTo>
                    <a:lnTo>
                      <a:pt x="244" y="125"/>
                    </a:lnTo>
                    <a:lnTo>
                      <a:pt x="244" y="131"/>
                    </a:lnTo>
                    <a:lnTo>
                      <a:pt x="245" y="138"/>
                    </a:lnTo>
                    <a:lnTo>
                      <a:pt x="244" y="142"/>
                    </a:lnTo>
                    <a:lnTo>
                      <a:pt x="244" y="147"/>
                    </a:lnTo>
                    <a:lnTo>
                      <a:pt x="244" y="153"/>
                    </a:lnTo>
                    <a:lnTo>
                      <a:pt x="244" y="157"/>
                    </a:lnTo>
                    <a:lnTo>
                      <a:pt x="243" y="162"/>
                    </a:lnTo>
                    <a:lnTo>
                      <a:pt x="243" y="167"/>
                    </a:lnTo>
                    <a:lnTo>
                      <a:pt x="242" y="171"/>
                    </a:lnTo>
                    <a:lnTo>
                      <a:pt x="241" y="176"/>
                    </a:lnTo>
                    <a:lnTo>
                      <a:pt x="241" y="180"/>
                    </a:lnTo>
                    <a:lnTo>
                      <a:pt x="240" y="185"/>
                    </a:lnTo>
                    <a:lnTo>
                      <a:pt x="239" y="190"/>
                    </a:lnTo>
                    <a:lnTo>
                      <a:pt x="237" y="194"/>
                    </a:lnTo>
                    <a:lnTo>
                      <a:pt x="235" y="198"/>
                    </a:lnTo>
                    <a:lnTo>
                      <a:pt x="234" y="201"/>
                    </a:lnTo>
                    <a:lnTo>
                      <a:pt x="233" y="206"/>
                    </a:lnTo>
                    <a:lnTo>
                      <a:pt x="230" y="209"/>
                    </a:lnTo>
                    <a:lnTo>
                      <a:pt x="229" y="213"/>
                    </a:lnTo>
                    <a:lnTo>
                      <a:pt x="227" y="216"/>
                    </a:lnTo>
                    <a:lnTo>
                      <a:pt x="226" y="220"/>
                    </a:lnTo>
                    <a:lnTo>
                      <a:pt x="224" y="223"/>
                    </a:lnTo>
                    <a:lnTo>
                      <a:pt x="222" y="227"/>
                    </a:lnTo>
                    <a:lnTo>
                      <a:pt x="220" y="229"/>
                    </a:lnTo>
                    <a:lnTo>
                      <a:pt x="218" y="232"/>
                    </a:lnTo>
                    <a:lnTo>
                      <a:pt x="217" y="236"/>
                    </a:lnTo>
                    <a:lnTo>
                      <a:pt x="214" y="238"/>
                    </a:lnTo>
                    <a:lnTo>
                      <a:pt x="212" y="240"/>
                    </a:lnTo>
                    <a:lnTo>
                      <a:pt x="210" y="243"/>
                    </a:lnTo>
                    <a:lnTo>
                      <a:pt x="207" y="245"/>
                    </a:lnTo>
                    <a:lnTo>
                      <a:pt x="206" y="247"/>
                    </a:lnTo>
                    <a:lnTo>
                      <a:pt x="204" y="250"/>
                    </a:lnTo>
                    <a:lnTo>
                      <a:pt x="202" y="251"/>
                    </a:lnTo>
                    <a:lnTo>
                      <a:pt x="199" y="253"/>
                    </a:lnTo>
                    <a:lnTo>
                      <a:pt x="197" y="255"/>
                    </a:lnTo>
                    <a:lnTo>
                      <a:pt x="195" y="257"/>
                    </a:lnTo>
                    <a:lnTo>
                      <a:pt x="192" y="259"/>
                    </a:lnTo>
                    <a:lnTo>
                      <a:pt x="190" y="261"/>
                    </a:lnTo>
                    <a:lnTo>
                      <a:pt x="187" y="262"/>
                    </a:lnTo>
                    <a:lnTo>
                      <a:pt x="184" y="263"/>
                    </a:lnTo>
                    <a:lnTo>
                      <a:pt x="182" y="265"/>
                    </a:lnTo>
                    <a:lnTo>
                      <a:pt x="179" y="266"/>
                    </a:lnTo>
                    <a:lnTo>
                      <a:pt x="176" y="267"/>
                    </a:lnTo>
                    <a:lnTo>
                      <a:pt x="173" y="268"/>
                    </a:lnTo>
                    <a:lnTo>
                      <a:pt x="171" y="269"/>
                    </a:lnTo>
                    <a:lnTo>
                      <a:pt x="167" y="270"/>
                    </a:lnTo>
                    <a:lnTo>
                      <a:pt x="164" y="270"/>
                    </a:lnTo>
                    <a:lnTo>
                      <a:pt x="160" y="271"/>
                    </a:lnTo>
                    <a:lnTo>
                      <a:pt x="157" y="273"/>
                    </a:lnTo>
                    <a:lnTo>
                      <a:pt x="154" y="274"/>
                    </a:lnTo>
                    <a:lnTo>
                      <a:pt x="150" y="274"/>
                    </a:lnTo>
                    <a:lnTo>
                      <a:pt x="146" y="275"/>
                    </a:lnTo>
                    <a:lnTo>
                      <a:pt x="143" y="276"/>
                    </a:lnTo>
                    <a:lnTo>
                      <a:pt x="139" y="276"/>
                    </a:lnTo>
                    <a:lnTo>
                      <a:pt x="136" y="277"/>
                    </a:lnTo>
                    <a:lnTo>
                      <a:pt x="131" y="277"/>
                    </a:lnTo>
                    <a:lnTo>
                      <a:pt x="128" y="278"/>
                    </a:lnTo>
                    <a:lnTo>
                      <a:pt x="123" y="278"/>
                    </a:lnTo>
                    <a:lnTo>
                      <a:pt x="120" y="278"/>
                    </a:lnTo>
                    <a:lnTo>
                      <a:pt x="115" y="278"/>
                    </a:lnTo>
                    <a:lnTo>
                      <a:pt x="111" y="278"/>
                    </a:lnTo>
                    <a:lnTo>
                      <a:pt x="107" y="280"/>
                    </a:lnTo>
                    <a:lnTo>
                      <a:pt x="0" y="280"/>
                    </a:lnTo>
                    <a:close/>
                    <a:moveTo>
                      <a:pt x="40" y="246"/>
                    </a:moveTo>
                    <a:lnTo>
                      <a:pt x="103" y="246"/>
                    </a:lnTo>
                    <a:lnTo>
                      <a:pt x="107" y="245"/>
                    </a:lnTo>
                    <a:lnTo>
                      <a:pt x="112" y="245"/>
                    </a:lnTo>
                    <a:lnTo>
                      <a:pt x="116" y="245"/>
                    </a:lnTo>
                    <a:lnTo>
                      <a:pt x="121" y="245"/>
                    </a:lnTo>
                    <a:lnTo>
                      <a:pt x="124" y="245"/>
                    </a:lnTo>
                    <a:lnTo>
                      <a:pt x="129" y="244"/>
                    </a:lnTo>
                    <a:lnTo>
                      <a:pt x="133" y="244"/>
                    </a:lnTo>
                    <a:lnTo>
                      <a:pt x="136" y="244"/>
                    </a:lnTo>
                    <a:lnTo>
                      <a:pt x="139" y="243"/>
                    </a:lnTo>
                    <a:lnTo>
                      <a:pt x="143" y="243"/>
                    </a:lnTo>
                    <a:lnTo>
                      <a:pt x="145" y="242"/>
                    </a:lnTo>
                    <a:lnTo>
                      <a:pt x="149" y="242"/>
                    </a:lnTo>
                    <a:lnTo>
                      <a:pt x="151" y="240"/>
                    </a:lnTo>
                    <a:lnTo>
                      <a:pt x="153" y="239"/>
                    </a:lnTo>
                    <a:lnTo>
                      <a:pt x="156" y="238"/>
                    </a:lnTo>
                    <a:lnTo>
                      <a:pt x="158" y="237"/>
                    </a:lnTo>
                    <a:lnTo>
                      <a:pt x="160" y="236"/>
                    </a:lnTo>
                    <a:lnTo>
                      <a:pt x="162" y="235"/>
                    </a:lnTo>
                    <a:lnTo>
                      <a:pt x="165" y="233"/>
                    </a:lnTo>
                    <a:lnTo>
                      <a:pt x="167" y="231"/>
                    </a:lnTo>
                    <a:lnTo>
                      <a:pt x="169" y="230"/>
                    </a:lnTo>
                    <a:lnTo>
                      <a:pt x="171" y="229"/>
                    </a:lnTo>
                    <a:lnTo>
                      <a:pt x="173" y="228"/>
                    </a:lnTo>
                    <a:lnTo>
                      <a:pt x="175" y="227"/>
                    </a:lnTo>
                    <a:lnTo>
                      <a:pt x="176" y="223"/>
                    </a:lnTo>
                    <a:lnTo>
                      <a:pt x="179" y="221"/>
                    </a:lnTo>
                    <a:lnTo>
                      <a:pt x="181" y="219"/>
                    </a:lnTo>
                    <a:lnTo>
                      <a:pt x="183" y="216"/>
                    </a:lnTo>
                    <a:lnTo>
                      <a:pt x="186" y="213"/>
                    </a:lnTo>
                    <a:lnTo>
                      <a:pt x="187" y="210"/>
                    </a:lnTo>
                    <a:lnTo>
                      <a:pt x="189" y="207"/>
                    </a:lnTo>
                    <a:lnTo>
                      <a:pt x="190" y="204"/>
                    </a:lnTo>
                    <a:lnTo>
                      <a:pt x="192" y="201"/>
                    </a:lnTo>
                    <a:lnTo>
                      <a:pt x="194" y="198"/>
                    </a:lnTo>
                    <a:lnTo>
                      <a:pt x="195" y="194"/>
                    </a:lnTo>
                    <a:lnTo>
                      <a:pt x="197" y="191"/>
                    </a:lnTo>
                    <a:lnTo>
                      <a:pt x="198" y="186"/>
                    </a:lnTo>
                    <a:lnTo>
                      <a:pt x="199" y="183"/>
                    </a:lnTo>
                    <a:lnTo>
                      <a:pt x="201" y="178"/>
                    </a:lnTo>
                    <a:lnTo>
                      <a:pt x="201" y="175"/>
                    </a:lnTo>
                    <a:lnTo>
                      <a:pt x="202" y="170"/>
                    </a:lnTo>
                    <a:lnTo>
                      <a:pt x="203" y="166"/>
                    </a:lnTo>
                    <a:lnTo>
                      <a:pt x="203" y="161"/>
                    </a:lnTo>
                    <a:lnTo>
                      <a:pt x="204" y="156"/>
                    </a:lnTo>
                    <a:lnTo>
                      <a:pt x="204" y="152"/>
                    </a:lnTo>
                    <a:lnTo>
                      <a:pt x="204" y="147"/>
                    </a:lnTo>
                    <a:lnTo>
                      <a:pt x="204" y="141"/>
                    </a:lnTo>
                    <a:lnTo>
                      <a:pt x="205" y="137"/>
                    </a:lnTo>
                    <a:lnTo>
                      <a:pt x="204" y="129"/>
                    </a:lnTo>
                    <a:lnTo>
                      <a:pt x="204" y="122"/>
                    </a:lnTo>
                    <a:lnTo>
                      <a:pt x="204" y="116"/>
                    </a:lnTo>
                    <a:lnTo>
                      <a:pt x="203" y="109"/>
                    </a:lnTo>
                    <a:lnTo>
                      <a:pt x="202" y="103"/>
                    </a:lnTo>
                    <a:lnTo>
                      <a:pt x="201" y="98"/>
                    </a:lnTo>
                    <a:lnTo>
                      <a:pt x="199" y="92"/>
                    </a:lnTo>
                    <a:lnTo>
                      <a:pt x="197" y="87"/>
                    </a:lnTo>
                    <a:lnTo>
                      <a:pt x="196" y="83"/>
                    </a:lnTo>
                    <a:lnTo>
                      <a:pt x="194" y="78"/>
                    </a:lnTo>
                    <a:lnTo>
                      <a:pt x="191" y="73"/>
                    </a:lnTo>
                    <a:lnTo>
                      <a:pt x="189" y="70"/>
                    </a:lnTo>
                    <a:lnTo>
                      <a:pt x="186" y="65"/>
                    </a:lnTo>
                    <a:lnTo>
                      <a:pt x="183" y="62"/>
                    </a:lnTo>
                    <a:lnTo>
                      <a:pt x="181" y="58"/>
                    </a:lnTo>
                    <a:lnTo>
                      <a:pt x="177" y="55"/>
                    </a:lnTo>
                    <a:lnTo>
                      <a:pt x="175" y="51"/>
                    </a:lnTo>
                    <a:lnTo>
                      <a:pt x="172" y="49"/>
                    </a:lnTo>
                    <a:lnTo>
                      <a:pt x="168" y="47"/>
                    </a:lnTo>
                    <a:lnTo>
                      <a:pt x="165" y="45"/>
                    </a:lnTo>
                    <a:lnTo>
                      <a:pt x="162" y="42"/>
                    </a:lnTo>
                    <a:lnTo>
                      <a:pt x="159" y="40"/>
                    </a:lnTo>
                    <a:lnTo>
                      <a:pt x="156" y="39"/>
                    </a:lnTo>
                    <a:lnTo>
                      <a:pt x="152" y="38"/>
                    </a:lnTo>
                    <a:lnTo>
                      <a:pt x="149" y="36"/>
                    </a:lnTo>
                    <a:lnTo>
                      <a:pt x="146" y="35"/>
                    </a:lnTo>
                    <a:lnTo>
                      <a:pt x="143" y="34"/>
                    </a:lnTo>
                    <a:lnTo>
                      <a:pt x="139" y="34"/>
                    </a:lnTo>
                    <a:lnTo>
                      <a:pt x="136" y="33"/>
                    </a:lnTo>
                    <a:lnTo>
                      <a:pt x="131" y="33"/>
                    </a:lnTo>
                    <a:lnTo>
                      <a:pt x="127" y="32"/>
                    </a:lnTo>
                    <a:lnTo>
                      <a:pt x="122" y="32"/>
                    </a:lnTo>
                    <a:lnTo>
                      <a:pt x="118" y="32"/>
                    </a:lnTo>
                    <a:lnTo>
                      <a:pt x="112" y="32"/>
                    </a:lnTo>
                    <a:lnTo>
                      <a:pt x="107" y="32"/>
                    </a:lnTo>
                    <a:lnTo>
                      <a:pt x="101" y="32"/>
                    </a:lnTo>
                    <a:lnTo>
                      <a:pt x="40" y="32"/>
                    </a:lnTo>
                    <a:lnTo>
                      <a:pt x="40" y="2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7" name="Freeform 2347"/>
              <p:cNvSpPr>
                <a:spLocks/>
              </p:cNvSpPr>
              <p:nvPr/>
            </p:nvSpPr>
            <p:spPr bwMode="auto">
              <a:xfrm>
                <a:off x="4437" y="2662"/>
                <a:ext cx="123" cy="140"/>
              </a:xfrm>
              <a:custGeom>
                <a:avLst/>
                <a:gdLst>
                  <a:gd name="T0" fmla="*/ 0 w 245"/>
                  <a:gd name="T1" fmla="*/ 0 h 280"/>
                  <a:gd name="T2" fmla="*/ 107 w 245"/>
                  <a:gd name="T3" fmla="*/ 0 h 280"/>
                  <a:gd name="T4" fmla="*/ 119 w 245"/>
                  <a:gd name="T5" fmla="*/ 0 h 280"/>
                  <a:gd name="T6" fmla="*/ 128 w 245"/>
                  <a:gd name="T7" fmla="*/ 0 h 280"/>
                  <a:gd name="T8" fmla="*/ 137 w 245"/>
                  <a:gd name="T9" fmla="*/ 1 h 280"/>
                  <a:gd name="T10" fmla="*/ 145 w 245"/>
                  <a:gd name="T11" fmla="*/ 1 h 280"/>
                  <a:gd name="T12" fmla="*/ 152 w 245"/>
                  <a:gd name="T13" fmla="*/ 2 h 280"/>
                  <a:gd name="T14" fmla="*/ 159 w 245"/>
                  <a:gd name="T15" fmla="*/ 3 h 280"/>
                  <a:gd name="T16" fmla="*/ 167 w 245"/>
                  <a:gd name="T17" fmla="*/ 7 h 280"/>
                  <a:gd name="T18" fmla="*/ 175 w 245"/>
                  <a:gd name="T19" fmla="*/ 9 h 280"/>
                  <a:gd name="T20" fmla="*/ 182 w 245"/>
                  <a:gd name="T21" fmla="*/ 12 h 280"/>
                  <a:gd name="T22" fmla="*/ 189 w 245"/>
                  <a:gd name="T23" fmla="*/ 17 h 280"/>
                  <a:gd name="T24" fmla="*/ 195 w 245"/>
                  <a:gd name="T25" fmla="*/ 20 h 280"/>
                  <a:gd name="T26" fmla="*/ 202 w 245"/>
                  <a:gd name="T27" fmla="*/ 26 h 280"/>
                  <a:gd name="T28" fmla="*/ 209 w 245"/>
                  <a:gd name="T29" fmla="*/ 33 h 280"/>
                  <a:gd name="T30" fmla="*/ 215 w 245"/>
                  <a:gd name="T31" fmla="*/ 40 h 280"/>
                  <a:gd name="T32" fmla="*/ 221 w 245"/>
                  <a:gd name="T33" fmla="*/ 48 h 280"/>
                  <a:gd name="T34" fmla="*/ 226 w 245"/>
                  <a:gd name="T35" fmla="*/ 57 h 280"/>
                  <a:gd name="T36" fmla="*/ 232 w 245"/>
                  <a:gd name="T37" fmla="*/ 65 h 280"/>
                  <a:gd name="T38" fmla="*/ 235 w 245"/>
                  <a:gd name="T39" fmla="*/ 76 h 280"/>
                  <a:gd name="T40" fmla="*/ 239 w 245"/>
                  <a:gd name="T41" fmla="*/ 86 h 280"/>
                  <a:gd name="T42" fmla="*/ 241 w 245"/>
                  <a:gd name="T43" fmla="*/ 96 h 280"/>
                  <a:gd name="T44" fmla="*/ 243 w 245"/>
                  <a:gd name="T45" fmla="*/ 107 h 280"/>
                  <a:gd name="T46" fmla="*/ 244 w 245"/>
                  <a:gd name="T47" fmla="*/ 119 h 280"/>
                  <a:gd name="T48" fmla="*/ 244 w 245"/>
                  <a:gd name="T49" fmla="*/ 131 h 280"/>
                  <a:gd name="T50" fmla="*/ 244 w 245"/>
                  <a:gd name="T51" fmla="*/ 142 h 280"/>
                  <a:gd name="T52" fmla="*/ 244 w 245"/>
                  <a:gd name="T53" fmla="*/ 153 h 280"/>
                  <a:gd name="T54" fmla="*/ 243 w 245"/>
                  <a:gd name="T55" fmla="*/ 162 h 280"/>
                  <a:gd name="T56" fmla="*/ 242 w 245"/>
                  <a:gd name="T57" fmla="*/ 171 h 280"/>
                  <a:gd name="T58" fmla="*/ 241 w 245"/>
                  <a:gd name="T59" fmla="*/ 180 h 280"/>
                  <a:gd name="T60" fmla="*/ 239 w 245"/>
                  <a:gd name="T61" fmla="*/ 190 h 280"/>
                  <a:gd name="T62" fmla="*/ 235 w 245"/>
                  <a:gd name="T63" fmla="*/ 198 h 280"/>
                  <a:gd name="T64" fmla="*/ 233 w 245"/>
                  <a:gd name="T65" fmla="*/ 206 h 280"/>
                  <a:gd name="T66" fmla="*/ 229 w 245"/>
                  <a:gd name="T67" fmla="*/ 213 h 280"/>
                  <a:gd name="T68" fmla="*/ 226 w 245"/>
                  <a:gd name="T69" fmla="*/ 220 h 280"/>
                  <a:gd name="T70" fmla="*/ 222 w 245"/>
                  <a:gd name="T71" fmla="*/ 227 h 280"/>
                  <a:gd name="T72" fmla="*/ 218 w 245"/>
                  <a:gd name="T73" fmla="*/ 232 h 280"/>
                  <a:gd name="T74" fmla="*/ 214 w 245"/>
                  <a:gd name="T75" fmla="*/ 238 h 280"/>
                  <a:gd name="T76" fmla="*/ 210 w 245"/>
                  <a:gd name="T77" fmla="*/ 243 h 280"/>
                  <a:gd name="T78" fmla="*/ 206 w 245"/>
                  <a:gd name="T79" fmla="*/ 247 h 280"/>
                  <a:gd name="T80" fmla="*/ 202 w 245"/>
                  <a:gd name="T81" fmla="*/ 251 h 280"/>
                  <a:gd name="T82" fmla="*/ 197 w 245"/>
                  <a:gd name="T83" fmla="*/ 255 h 280"/>
                  <a:gd name="T84" fmla="*/ 192 w 245"/>
                  <a:gd name="T85" fmla="*/ 259 h 280"/>
                  <a:gd name="T86" fmla="*/ 187 w 245"/>
                  <a:gd name="T87" fmla="*/ 262 h 280"/>
                  <a:gd name="T88" fmla="*/ 182 w 245"/>
                  <a:gd name="T89" fmla="*/ 265 h 280"/>
                  <a:gd name="T90" fmla="*/ 176 w 245"/>
                  <a:gd name="T91" fmla="*/ 267 h 280"/>
                  <a:gd name="T92" fmla="*/ 171 w 245"/>
                  <a:gd name="T93" fmla="*/ 269 h 280"/>
                  <a:gd name="T94" fmla="*/ 164 w 245"/>
                  <a:gd name="T95" fmla="*/ 270 h 280"/>
                  <a:gd name="T96" fmla="*/ 157 w 245"/>
                  <a:gd name="T97" fmla="*/ 273 h 280"/>
                  <a:gd name="T98" fmla="*/ 150 w 245"/>
                  <a:gd name="T99" fmla="*/ 274 h 280"/>
                  <a:gd name="T100" fmla="*/ 143 w 245"/>
                  <a:gd name="T101" fmla="*/ 276 h 280"/>
                  <a:gd name="T102" fmla="*/ 136 w 245"/>
                  <a:gd name="T103" fmla="*/ 277 h 280"/>
                  <a:gd name="T104" fmla="*/ 128 w 245"/>
                  <a:gd name="T105" fmla="*/ 278 h 280"/>
                  <a:gd name="T106" fmla="*/ 120 w 245"/>
                  <a:gd name="T107" fmla="*/ 278 h 280"/>
                  <a:gd name="T108" fmla="*/ 111 w 245"/>
                  <a:gd name="T109" fmla="*/ 278 h 280"/>
                  <a:gd name="T110" fmla="*/ 0 w 245"/>
                  <a:gd name="T111" fmla="*/ 280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5"/>
                  <a:gd name="T169" fmla="*/ 0 h 280"/>
                  <a:gd name="T170" fmla="*/ 245 w 245"/>
                  <a:gd name="T171" fmla="*/ 280 h 2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5" h="280">
                    <a:moveTo>
                      <a:pt x="0" y="280"/>
                    </a:moveTo>
                    <a:lnTo>
                      <a:pt x="0" y="0"/>
                    </a:lnTo>
                    <a:lnTo>
                      <a:pt x="103" y="0"/>
                    </a:lnTo>
                    <a:lnTo>
                      <a:pt x="107" y="0"/>
                    </a:lnTo>
                    <a:lnTo>
                      <a:pt x="113" y="0"/>
                    </a:lnTo>
                    <a:lnTo>
                      <a:pt x="119" y="0"/>
                    </a:lnTo>
                    <a:lnTo>
                      <a:pt x="123" y="0"/>
                    </a:lnTo>
                    <a:lnTo>
                      <a:pt x="128" y="0"/>
                    </a:lnTo>
                    <a:lnTo>
                      <a:pt x="133" y="0"/>
                    </a:lnTo>
                    <a:lnTo>
                      <a:pt x="137" y="1"/>
                    </a:lnTo>
                    <a:lnTo>
                      <a:pt x="141" y="1"/>
                    </a:lnTo>
                    <a:lnTo>
                      <a:pt x="145" y="1"/>
                    </a:lnTo>
                    <a:lnTo>
                      <a:pt x="149" y="2"/>
                    </a:lnTo>
                    <a:lnTo>
                      <a:pt x="152" y="2"/>
                    </a:lnTo>
                    <a:lnTo>
                      <a:pt x="156" y="3"/>
                    </a:lnTo>
                    <a:lnTo>
                      <a:pt x="159" y="3"/>
                    </a:lnTo>
                    <a:lnTo>
                      <a:pt x="164" y="4"/>
                    </a:lnTo>
                    <a:lnTo>
                      <a:pt x="167" y="7"/>
                    </a:lnTo>
                    <a:lnTo>
                      <a:pt x="171" y="8"/>
                    </a:lnTo>
                    <a:lnTo>
                      <a:pt x="175" y="9"/>
                    </a:lnTo>
                    <a:lnTo>
                      <a:pt x="179" y="11"/>
                    </a:lnTo>
                    <a:lnTo>
                      <a:pt x="182" y="12"/>
                    </a:lnTo>
                    <a:lnTo>
                      <a:pt x="186" y="15"/>
                    </a:lnTo>
                    <a:lnTo>
                      <a:pt x="189" y="17"/>
                    </a:lnTo>
                    <a:lnTo>
                      <a:pt x="191" y="18"/>
                    </a:lnTo>
                    <a:lnTo>
                      <a:pt x="195" y="20"/>
                    </a:lnTo>
                    <a:lnTo>
                      <a:pt x="198" y="24"/>
                    </a:lnTo>
                    <a:lnTo>
                      <a:pt x="202" y="26"/>
                    </a:lnTo>
                    <a:lnTo>
                      <a:pt x="205" y="30"/>
                    </a:lnTo>
                    <a:lnTo>
                      <a:pt x="209" y="33"/>
                    </a:lnTo>
                    <a:lnTo>
                      <a:pt x="212" y="36"/>
                    </a:lnTo>
                    <a:lnTo>
                      <a:pt x="215" y="40"/>
                    </a:lnTo>
                    <a:lnTo>
                      <a:pt x="218" y="45"/>
                    </a:lnTo>
                    <a:lnTo>
                      <a:pt x="221" y="48"/>
                    </a:lnTo>
                    <a:lnTo>
                      <a:pt x="224" y="53"/>
                    </a:lnTo>
                    <a:lnTo>
                      <a:pt x="226" y="57"/>
                    </a:lnTo>
                    <a:lnTo>
                      <a:pt x="229" y="61"/>
                    </a:lnTo>
                    <a:lnTo>
                      <a:pt x="232" y="65"/>
                    </a:lnTo>
                    <a:lnTo>
                      <a:pt x="234" y="71"/>
                    </a:lnTo>
                    <a:lnTo>
                      <a:pt x="235" y="76"/>
                    </a:lnTo>
                    <a:lnTo>
                      <a:pt x="237" y="80"/>
                    </a:lnTo>
                    <a:lnTo>
                      <a:pt x="239" y="86"/>
                    </a:lnTo>
                    <a:lnTo>
                      <a:pt x="240" y="91"/>
                    </a:lnTo>
                    <a:lnTo>
                      <a:pt x="241" y="96"/>
                    </a:lnTo>
                    <a:lnTo>
                      <a:pt x="242" y="102"/>
                    </a:lnTo>
                    <a:lnTo>
                      <a:pt x="243" y="107"/>
                    </a:lnTo>
                    <a:lnTo>
                      <a:pt x="243" y="113"/>
                    </a:lnTo>
                    <a:lnTo>
                      <a:pt x="244" y="119"/>
                    </a:lnTo>
                    <a:lnTo>
                      <a:pt x="244" y="125"/>
                    </a:lnTo>
                    <a:lnTo>
                      <a:pt x="244" y="131"/>
                    </a:lnTo>
                    <a:lnTo>
                      <a:pt x="245" y="138"/>
                    </a:lnTo>
                    <a:lnTo>
                      <a:pt x="244" y="142"/>
                    </a:lnTo>
                    <a:lnTo>
                      <a:pt x="244" y="147"/>
                    </a:lnTo>
                    <a:lnTo>
                      <a:pt x="244" y="153"/>
                    </a:lnTo>
                    <a:lnTo>
                      <a:pt x="244" y="157"/>
                    </a:lnTo>
                    <a:lnTo>
                      <a:pt x="243" y="162"/>
                    </a:lnTo>
                    <a:lnTo>
                      <a:pt x="243" y="167"/>
                    </a:lnTo>
                    <a:lnTo>
                      <a:pt x="242" y="171"/>
                    </a:lnTo>
                    <a:lnTo>
                      <a:pt x="241" y="176"/>
                    </a:lnTo>
                    <a:lnTo>
                      <a:pt x="241" y="180"/>
                    </a:lnTo>
                    <a:lnTo>
                      <a:pt x="240" y="185"/>
                    </a:lnTo>
                    <a:lnTo>
                      <a:pt x="239" y="190"/>
                    </a:lnTo>
                    <a:lnTo>
                      <a:pt x="237" y="194"/>
                    </a:lnTo>
                    <a:lnTo>
                      <a:pt x="235" y="198"/>
                    </a:lnTo>
                    <a:lnTo>
                      <a:pt x="234" y="201"/>
                    </a:lnTo>
                    <a:lnTo>
                      <a:pt x="233" y="206"/>
                    </a:lnTo>
                    <a:lnTo>
                      <a:pt x="230" y="209"/>
                    </a:lnTo>
                    <a:lnTo>
                      <a:pt x="229" y="213"/>
                    </a:lnTo>
                    <a:lnTo>
                      <a:pt x="227" y="216"/>
                    </a:lnTo>
                    <a:lnTo>
                      <a:pt x="226" y="220"/>
                    </a:lnTo>
                    <a:lnTo>
                      <a:pt x="224" y="223"/>
                    </a:lnTo>
                    <a:lnTo>
                      <a:pt x="222" y="227"/>
                    </a:lnTo>
                    <a:lnTo>
                      <a:pt x="220" y="229"/>
                    </a:lnTo>
                    <a:lnTo>
                      <a:pt x="218" y="232"/>
                    </a:lnTo>
                    <a:lnTo>
                      <a:pt x="217" y="236"/>
                    </a:lnTo>
                    <a:lnTo>
                      <a:pt x="214" y="238"/>
                    </a:lnTo>
                    <a:lnTo>
                      <a:pt x="212" y="240"/>
                    </a:lnTo>
                    <a:lnTo>
                      <a:pt x="210" y="243"/>
                    </a:lnTo>
                    <a:lnTo>
                      <a:pt x="207" y="245"/>
                    </a:lnTo>
                    <a:lnTo>
                      <a:pt x="206" y="247"/>
                    </a:lnTo>
                    <a:lnTo>
                      <a:pt x="204" y="250"/>
                    </a:lnTo>
                    <a:lnTo>
                      <a:pt x="202" y="251"/>
                    </a:lnTo>
                    <a:lnTo>
                      <a:pt x="199" y="253"/>
                    </a:lnTo>
                    <a:lnTo>
                      <a:pt x="197" y="255"/>
                    </a:lnTo>
                    <a:lnTo>
                      <a:pt x="195" y="257"/>
                    </a:lnTo>
                    <a:lnTo>
                      <a:pt x="192" y="259"/>
                    </a:lnTo>
                    <a:lnTo>
                      <a:pt x="190" y="261"/>
                    </a:lnTo>
                    <a:lnTo>
                      <a:pt x="187" y="262"/>
                    </a:lnTo>
                    <a:lnTo>
                      <a:pt x="184" y="263"/>
                    </a:lnTo>
                    <a:lnTo>
                      <a:pt x="182" y="265"/>
                    </a:lnTo>
                    <a:lnTo>
                      <a:pt x="179" y="266"/>
                    </a:lnTo>
                    <a:lnTo>
                      <a:pt x="176" y="267"/>
                    </a:lnTo>
                    <a:lnTo>
                      <a:pt x="173" y="268"/>
                    </a:lnTo>
                    <a:lnTo>
                      <a:pt x="171" y="269"/>
                    </a:lnTo>
                    <a:lnTo>
                      <a:pt x="167" y="270"/>
                    </a:lnTo>
                    <a:lnTo>
                      <a:pt x="164" y="270"/>
                    </a:lnTo>
                    <a:lnTo>
                      <a:pt x="160" y="271"/>
                    </a:lnTo>
                    <a:lnTo>
                      <a:pt x="157" y="273"/>
                    </a:lnTo>
                    <a:lnTo>
                      <a:pt x="154" y="274"/>
                    </a:lnTo>
                    <a:lnTo>
                      <a:pt x="150" y="274"/>
                    </a:lnTo>
                    <a:lnTo>
                      <a:pt x="146" y="275"/>
                    </a:lnTo>
                    <a:lnTo>
                      <a:pt x="143" y="276"/>
                    </a:lnTo>
                    <a:lnTo>
                      <a:pt x="139" y="276"/>
                    </a:lnTo>
                    <a:lnTo>
                      <a:pt x="136" y="277"/>
                    </a:lnTo>
                    <a:lnTo>
                      <a:pt x="131" y="277"/>
                    </a:lnTo>
                    <a:lnTo>
                      <a:pt x="128" y="278"/>
                    </a:lnTo>
                    <a:lnTo>
                      <a:pt x="123" y="278"/>
                    </a:lnTo>
                    <a:lnTo>
                      <a:pt x="120" y="278"/>
                    </a:lnTo>
                    <a:lnTo>
                      <a:pt x="115" y="278"/>
                    </a:lnTo>
                    <a:lnTo>
                      <a:pt x="111" y="278"/>
                    </a:lnTo>
                    <a:lnTo>
                      <a:pt x="107"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58" name="Freeform 2348"/>
              <p:cNvSpPr>
                <a:spLocks/>
              </p:cNvSpPr>
              <p:nvPr/>
            </p:nvSpPr>
            <p:spPr bwMode="auto">
              <a:xfrm>
                <a:off x="4436" y="2662"/>
                <a:ext cx="96" cy="140"/>
              </a:xfrm>
              <a:custGeom>
                <a:avLst/>
                <a:gdLst>
                  <a:gd name="T0" fmla="*/ 0 w 191"/>
                  <a:gd name="T1" fmla="*/ 282 h 282"/>
                  <a:gd name="T2" fmla="*/ 2 w 191"/>
                  <a:gd name="T3" fmla="*/ 282 h 282"/>
                  <a:gd name="T4" fmla="*/ 2 w 191"/>
                  <a:gd name="T5" fmla="*/ 3 h 282"/>
                  <a:gd name="T6" fmla="*/ 134 w 191"/>
                  <a:gd name="T7" fmla="*/ 3 h 282"/>
                  <a:gd name="T8" fmla="*/ 138 w 191"/>
                  <a:gd name="T9" fmla="*/ 4 h 282"/>
                  <a:gd name="T10" fmla="*/ 146 w 191"/>
                  <a:gd name="T11" fmla="*/ 4 h 282"/>
                  <a:gd name="T12" fmla="*/ 150 w 191"/>
                  <a:gd name="T13" fmla="*/ 5 h 282"/>
                  <a:gd name="T14" fmla="*/ 153 w 191"/>
                  <a:gd name="T15" fmla="*/ 5 h 282"/>
                  <a:gd name="T16" fmla="*/ 157 w 191"/>
                  <a:gd name="T17" fmla="*/ 6 h 282"/>
                  <a:gd name="T18" fmla="*/ 160 w 191"/>
                  <a:gd name="T19" fmla="*/ 6 h 282"/>
                  <a:gd name="T20" fmla="*/ 163 w 191"/>
                  <a:gd name="T21" fmla="*/ 7 h 282"/>
                  <a:gd name="T22" fmla="*/ 166 w 191"/>
                  <a:gd name="T23" fmla="*/ 10 h 282"/>
                  <a:gd name="T24" fmla="*/ 172 w 191"/>
                  <a:gd name="T25" fmla="*/ 11 h 282"/>
                  <a:gd name="T26" fmla="*/ 175 w 191"/>
                  <a:gd name="T27" fmla="*/ 12 h 282"/>
                  <a:gd name="T28" fmla="*/ 177 w 191"/>
                  <a:gd name="T29" fmla="*/ 14 h 282"/>
                  <a:gd name="T30" fmla="*/ 181 w 191"/>
                  <a:gd name="T31" fmla="*/ 15 h 282"/>
                  <a:gd name="T32" fmla="*/ 189 w 191"/>
                  <a:gd name="T33" fmla="*/ 20 h 282"/>
                  <a:gd name="T34" fmla="*/ 190 w 191"/>
                  <a:gd name="T35" fmla="*/ 19 h 282"/>
                  <a:gd name="T36" fmla="*/ 191 w 191"/>
                  <a:gd name="T37" fmla="*/ 18 h 282"/>
                  <a:gd name="T38" fmla="*/ 184 w 191"/>
                  <a:gd name="T39" fmla="*/ 13 h 282"/>
                  <a:gd name="T40" fmla="*/ 181 w 191"/>
                  <a:gd name="T41" fmla="*/ 12 h 282"/>
                  <a:gd name="T42" fmla="*/ 177 w 191"/>
                  <a:gd name="T43" fmla="*/ 10 h 282"/>
                  <a:gd name="T44" fmla="*/ 172 w 191"/>
                  <a:gd name="T45" fmla="*/ 9 h 282"/>
                  <a:gd name="T46" fmla="*/ 169 w 191"/>
                  <a:gd name="T47" fmla="*/ 7 h 282"/>
                  <a:gd name="T48" fmla="*/ 166 w 191"/>
                  <a:gd name="T49" fmla="*/ 5 h 282"/>
                  <a:gd name="T50" fmla="*/ 160 w 191"/>
                  <a:gd name="T51" fmla="*/ 4 h 282"/>
                  <a:gd name="T52" fmla="*/ 157 w 191"/>
                  <a:gd name="T53" fmla="*/ 4 h 282"/>
                  <a:gd name="T54" fmla="*/ 153 w 191"/>
                  <a:gd name="T55" fmla="*/ 3 h 282"/>
                  <a:gd name="T56" fmla="*/ 150 w 191"/>
                  <a:gd name="T57" fmla="*/ 3 h 282"/>
                  <a:gd name="T58" fmla="*/ 146 w 191"/>
                  <a:gd name="T59" fmla="*/ 2 h 282"/>
                  <a:gd name="T60" fmla="*/ 138 w 191"/>
                  <a:gd name="T61" fmla="*/ 2 h 282"/>
                  <a:gd name="T62" fmla="*/ 134 w 191"/>
                  <a:gd name="T63" fmla="*/ 0 h 282"/>
                  <a:gd name="T64" fmla="*/ 0 w 191"/>
                  <a:gd name="T65" fmla="*/ 2 h 282"/>
                  <a:gd name="T66" fmla="*/ 0 w 191"/>
                  <a:gd name="T67" fmla="*/ 282 h 2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1"/>
                  <a:gd name="T103" fmla="*/ 0 h 282"/>
                  <a:gd name="T104" fmla="*/ 191 w 191"/>
                  <a:gd name="T105" fmla="*/ 282 h 28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1" h="282">
                    <a:moveTo>
                      <a:pt x="0" y="282"/>
                    </a:moveTo>
                    <a:lnTo>
                      <a:pt x="2" y="282"/>
                    </a:lnTo>
                    <a:lnTo>
                      <a:pt x="2" y="3"/>
                    </a:lnTo>
                    <a:lnTo>
                      <a:pt x="134" y="3"/>
                    </a:lnTo>
                    <a:lnTo>
                      <a:pt x="138" y="4"/>
                    </a:lnTo>
                    <a:lnTo>
                      <a:pt x="146" y="4"/>
                    </a:lnTo>
                    <a:lnTo>
                      <a:pt x="150" y="5"/>
                    </a:lnTo>
                    <a:lnTo>
                      <a:pt x="153" y="5"/>
                    </a:lnTo>
                    <a:lnTo>
                      <a:pt x="157" y="6"/>
                    </a:lnTo>
                    <a:lnTo>
                      <a:pt x="160" y="6"/>
                    </a:lnTo>
                    <a:lnTo>
                      <a:pt x="163" y="7"/>
                    </a:lnTo>
                    <a:lnTo>
                      <a:pt x="166" y="10"/>
                    </a:lnTo>
                    <a:lnTo>
                      <a:pt x="172" y="11"/>
                    </a:lnTo>
                    <a:lnTo>
                      <a:pt x="175" y="12"/>
                    </a:lnTo>
                    <a:lnTo>
                      <a:pt x="177" y="14"/>
                    </a:lnTo>
                    <a:lnTo>
                      <a:pt x="181" y="15"/>
                    </a:lnTo>
                    <a:lnTo>
                      <a:pt x="189" y="20"/>
                    </a:lnTo>
                    <a:lnTo>
                      <a:pt x="190" y="19"/>
                    </a:lnTo>
                    <a:lnTo>
                      <a:pt x="191" y="18"/>
                    </a:lnTo>
                    <a:lnTo>
                      <a:pt x="184" y="13"/>
                    </a:lnTo>
                    <a:lnTo>
                      <a:pt x="181" y="12"/>
                    </a:lnTo>
                    <a:lnTo>
                      <a:pt x="177" y="10"/>
                    </a:lnTo>
                    <a:lnTo>
                      <a:pt x="172" y="9"/>
                    </a:lnTo>
                    <a:lnTo>
                      <a:pt x="169" y="7"/>
                    </a:lnTo>
                    <a:lnTo>
                      <a:pt x="166" y="5"/>
                    </a:lnTo>
                    <a:lnTo>
                      <a:pt x="160" y="4"/>
                    </a:lnTo>
                    <a:lnTo>
                      <a:pt x="157" y="4"/>
                    </a:lnTo>
                    <a:lnTo>
                      <a:pt x="153" y="3"/>
                    </a:lnTo>
                    <a:lnTo>
                      <a:pt x="150" y="3"/>
                    </a:lnTo>
                    <a:lnTo>
                      <a:pt x="146" y="2"/>
                    </a:lnTo>
                    <a:lnTo>
                      <a:pt x="138" y="2"/>
                    </a:lnTo>
                    <a:lnTo>
                      <a:pt x="134" y="0"/>
                    </a:lnTo>
                    <a:lnTo>
                      <a:pt x="0"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59" name="Freeform 2349"/>
              <p:cNvSpPr>
                <a:spLocks/>
              </p:cNvSpPr>
              <p:nvPr/>
            </p:nvSpPr>
            <p:spPr bwMode="auto">
              <a:xfrm>
                <a:off x="4529" y="2670"/>
                <a:ext cx="4" cy="2"/>
              </a:xfrm>
              <a:custGeom>
                <a:avLst/>
                <a:gdLst>
                  <a:gd name="T0" fmla="*/ 4 w 7"/>
                  <a:gd name="T1" fmla="*/ 2 h 3"/>
                  <a:gd name="T2" fmla="*/ 0 w 7"/>
                  <a:gd name="T3" fmla="*/ 0 h 3"/>
                  <a:gd name="T4" fmla="*/ 7 w 7"/>
                  <a:gd name="T5" fmla="*/ 3 h 3"/>
                  <a:gd name="T6" fmla="*/ 7 w 7"/>
                  <a:gd name="T7" fmla="*/ 2 h 3"/>
                  <a:gd name="T8" fmla="*/ 7 w 7"/>
                  <a:gd name="T9" fmla="*/ 1 h 3"/>
                  <a:gd name="T10" fmla="*/ 5 w 7"/>
                  <a:gd name="T11" fmla="*/ 0 h 3"/>
                  <a:gd name="T12" fmla="*/ 5 w 7"/>
                  <a:gd name="T13" fmla="*/ 1 h 3"/>
                  <a:gd name="T14" fmla="*/ 4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4" y="2"/>
                    </a:moveTo>
                    <a:lnTo>
                      <a:pt x="0" y="0"/>
                    </a:lnTo>
                    <a:lnTo>
                      <a:pt x="7" y="3"/>
                    </a:lnTo>
                    <a:lnTo>
                      <a:pt x="7" y="2"/>
                    </a:lnTo>
                    <a:lnTo>
                      <a:pt x="7" y="1"/>
                    </a:lnTo>
                    <a:lnTo>
                      <a:pt x="5" y="0"/>
                    </a:lnTo>
                    <a:lnTo>
                      <a:pt x="5" y="1"/>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0" name="Freeform 2350"/>
              <p:cNvSpPr>
                <a:spLocks/>
              </p:cNvSpPr>
              <p:nvPr/>
            </p:nvSpPr>
            <p:spPr bwMode="auto">
              <a:xfrm>
                <a:off x="4532" y="2671"/>
                <a:ext cx="27" cy="45"/>
              </a:xfrm>
              <a:custGeom>
                <a:avLst/>
                <a:gdLst>
                  <a:gd name="T0" fmla="*/ 1 w 54"/>
                  <a:gd name="T1" fmla="*/ 1 h 90"/>
                  <a:gd name="T2" fmla="*/ 0 w 54"/>
                  <a:gd name="T3" fmla="*/ 2 h 90"/>
                  <a:gd name="T4" fmla="*/ 4 w 54"/>
                  <a:gd name="T5" fmla="*/ 4 h 90"/>
                  <a:gd name="T6" fmla="*/ 7 w 54"/>
                  <a:gd name="T7" fmla="*/ 8 h 90"/>
                  <a:gd name="T8" fmla="*/ 11 w 54"/>
                  <a:gd name="T9" fmla="*/ 10 h 90"/>
                  <a:gd name="T10" fmla="*/ 24 w 54"/>
                  <a:gd name="T11" fmla="*/ 24 h 90"/>
                  <a:gd name="T12" fmla="*/ 28 w 54"/>
                  <a:gd name="T13" fmla="*/ 30 h 90"/>
                  <a:gd name="T14" fmla="*/ 30 w 54"/>
                  <a:gd name="T15" fmla="*/ 32 h 90"/>
                  <a:gd name="T16" fmla="*/ 36 w 54"/>
                  <a:gd name="T17" fmla="*/ 43 h 90"/>
                  <a:gd name="T18" fmla="*/ 38 w 54"/>
                  <a:gd name="T19" fmla="*/ 45 h 90"/>
                  <a:gd name="T20" fmla="*/ 40 w 54"/>
                  <a:gd name="T21" fmla="*/ 48 h 90"/>
                  <a:gd name="T22" fmla="*/ 43 w 54"/>
                  <a:gd name="T23" fmla="*/ 54 h 90"/>
                  <a:gd name="T24" fmla="*/ 44 w 54"/>
                  <a:gd name="T25" fmla="*/ 59 h 90"/>
                  <a:gd name="T26" fmla="*/ 46 w 54"/>
                  <a:gd name="T27" fmla="*/ 63 h 90"/>
                  <a:gd name="T28" fmla="*/ 47 w 54"/>
                  <a:gd name="T29" fmla="*/ 69 h 90"/>
                  <a:gd name="T30" fmla="*/ 49 w 54"/>
                  <a:gd name="T31" fmla="*/ 74 h 90"/>
                  <a:gd name="T32" fmla="*/ 51 w 54"/>
                  <a:gd name="T33" fmla="*/ 85 h 90"/>
                  <a:gd name="T34" fmla="*/ 52 w 54"/>
                  <a:gd name="T35" fmla="*/ 90 h 90"/>
                  <a:gd name="T36" fmla="*/ 54 w 54"/>
                  <a:gd name="T37" fmla="*/ 90 h 90"/>
                  <a:gd name="T38" fmla="*/ 53 w 54"/>
                  <a:gd name="T39" fmla="*/ 85 h 90"/>
                  <a:gd name="T40" fmla="*/ 51 w 54"/>
                  <a:gd name="T41" fmla="*/ 74 h 90"/>
                  <a:gd name="T42" fmla="*/ 50 w 54"/>
                  <a:gd name="T43" fmla="*/ 69 h 90"/>
                  <a:gd name="T44" fmla="*/ 49 w 54"/>
                  <a:gd name="T45" fmla="*/ 63 h 90"/>
                  <a:gd name="T46" fmla="*/ 46 w 54"/>
                  <a:gd name="T47" fmla="*/ 59 h 90"/>
                  <a:gd name="T48" fmla="*/ 45 w 54"/>
                  <a:gd name="T49" fmla="*/ 54 h 90"/>
                  <a:gd name="T50" fmla="*/ 43 w 54"/>
                  <a:gd name="T51" fmla="*/ 48 h 90"/>
                  <a:gd name="T52" fmla="*/ 39 w 54"/>
                  <a:gd name="T53" fmla="*/ 41 h 90"/>
                  <a:gd name="T54" fmla="*/ 36 w 54"/>
                  <a:gd name="T55" fmla="*/ 38 h 90"/>
                  <a:gd name="T56" fmla="*/ 31 w 54"/>
                  <a:gd name="T57" fmla="*/ 29 h 90"/>
                  <a:gd name="T58" fmla="*/ 28 w 54"/>
                  <a:gd name="T59" fmla="*/ 25 h 90"/>
                  <a:gd name="T60" fmla="*/ 25 w 54"/>
                  <a:gd name="T61" fmla="*/ 21 h 90"/>
                  <a:gd name="T62" fmla="*/ 13 w 54"/>
                  <a:gd name="T63" fmla="*/ 8 h 90"/>
                  <a:gd name="T64" fmla="*/ 9 w 54"/>
                  <a:gd name="T65" fmla="*/ 6 h 90"/>
                  <a:gd name="T66" fmla="*/ 6 w 54"/>
                  <a:gd name="T67" fmla="*/ 2 h 90"/>
                  <a:gd name="T68" fmla="*/ 6 w 54"/>
                  <a:gd name="T69" fmla="*/ 2 h 90"/>
                  <a:gd name="T70" fmla="*/ 1 w 54"/>
                  <a:gd name="T71" fmla="*/ 0 h 90"/>
                  <a:gd name="T72" fmla="*/ 1 w 54"/>
                  <a:gd name="T73" fmla="*/ 1 h 9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4"/>
                  <a:gd name="T112" fmla="*/ 0 h 90"/>
                  <a:gd name="T113" fmla="*/ 54 w 54"/>
                  <a:gd name="T114" fmla="*/ 90 h 9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4" h="90">
                    <a:moveTo>
                      <a:pt x="1" y="1"/>
                    </a:moveTo>
                    <a:lnTo>
                      <a:pt x="0" y="2"/>
                    </a:lnTo>
                    <a:lnTo>
                      <a:pt x="4" y="4"/>
                    </a:lnTo>
                    <a:lnTo>
                      <a:pt x="7" y="8"/>
                    </a:lnTo>
                    <a:lnTo>
                      <a:pt x="11" y="10"/>
                    </a:lnTo>
                    <a:lnTo>
                      <a:pt x="24" y="24"/>
                    </a:lnTo>
                    <a:lnTo>
                      <a:pt x="28" y="30"/>
                    </a:lnTo>
                    <a:lnTo>
                      <a:pt x="30" y="32"/>
                    </a:lnTo>
                    <a:lnTo>
                      <a:pt x="36" y="43"/>
                    </a:lnTo>
                    <a:lnTo>
                      <a:pt x="38" y="45"/>
                    </a:lnTo>
                    <a:lnTo>
                      <a:pt x="40" y="48"/>
                    </a:lnTo>
                    <a:lnTo>
                      <a:pt x="43" y="54"/>
                    </a:lnTo>
                    <a:lnTo>
                      <a:pt x="44" y="59"/>
                    </a:lnTo>
                    <a:lnTo>
                      <a:pt x="46" y="63"/>
                    </a:lnTo>
                    <a:lnTo>
                      <a:pt x="47" y="69"/>
                    </a:lnTo>
                    <a:lnTo>
                      <a:pt x="49" y="74"/>
                    </a:lnTo>
                    <a:lnTo>
                      <a:pt x="51" y="85"/>
                    </a:lnTo>
                    <a:lnTo>
                      <a:pt x="52" y="90"/>
                    </a:lnTo>
                    <a:lnTo>
                      <a:pt x="54" y="90"/>
                    </a:lnTo>
                    <a:lnTo>
                      <a:pt x="53" y="85"/>
                    </a:lnTo>
                    <a:lnTo>
                      <a:pt x="51" y="74"/>
                    </a:lnTo>
                    <a:lnTo>
                      <a:pt x="50" y="69"/>
                    </a:lnTo>
                    <a:lnTo>
                      <a:pt x="49" y="63"/>
                    </a:lnTo>
                    <a:lnTo>
                      <a:pt x="46" y="59"/>
                    </a:lnTo>
                    <a:lnTo>
                      <a:pt x="45" y="54"/>
                    </a:lnTo>
                    <a:lnTo>
                      <a:pt x="43" y="48"/>
                    </a:lnTo>
                    <a:lnTo>
                      <a:pt x="39" y="41"/>
                    </a:lnTo>
                    <a:lnTo>
                      <a:pt x="36" y="38"/>
                    </a:lnTo>
                    <a:lnTo>
                      <a:pt x="31" y="29"/>
                    </a:lnTo>
                    <a:lnTo>
                      <a:pt x="28" y="25"/>
                    </a:lnTo>
                    <a:lnTo>
                      <a:pt x="25" y="21"/>
                    </a:lnTo>
                    <a:lnTo>
                      <a:pt x="13" y="8"/>
                    </a:lnTo>
                    <a:lnTo>
                      <a:pt x="9" y="6"/>
                    </a:lnTo>
                    <a:lnTo>
                      <a:pt x="6" y="2"/>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1" name="Freeform 2351"/>
              <p:cNvSpPr>
                <a:spLocks/>
              </p:cNvSpPr>
              <p:nvPr/>
            </p:nvSpPr>
            <p:spPr bwMode="auto">
              <a:xfrm>
                <a:off x="4558" y="2716"/>
                <a:ext cx="2" cy="12"/>
              </a:xfrm>
              <a:custGeom>
                <a:avLst/>
                <a:gdLst>
                  <a:gd name="T0" fmla="*/ 0 w 3"/>
                  <a:gd name="T1" fmla="*/ 0 h 24"/>
                  <a:gd name="T2" fmla="*/ 0 w 3"/>
                  <a:gd name="T3" fmla="*/ 6 h 24"/>
                  <a:gd name="T4" fmla="*/ 1 w 3"/>
                  <a:gd name="T5" fmla="*/ 12 h 24"/>
                  <a:gd name="T6" fmla="*/ 1 w 3"/>
                  <a:gd name="T7" fmla="*/ 24 h 24"/>
                  <a:gd name="T8" fmla="*/ 3 w 3"/>
                  <a:gd name="T9" fmla="*/ 24 h 24"/>
                  <a:gd name="T10" fmla="*/ 3 w 3"/>
                  <a:gd name="T11" fmla="*/ 12 h 24"/>
                  <a:gd name="T12" fmla="*/ 2 w 3"/>
                  <a:gd name="T13" fmla="*/ 6 h 24"/>
                  <a:gd name="T14" fmla="*/ 2 w 3"/>
                  <a:gd name="T15" fmla="*/ 0 h 24"/>
                  <a:gd name="T16" fmla="*/ 0 w 3"/>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4"/>
                  <a:gd name="T29" fmla="*/ 3 w 3"/>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4">
                    <a:moveTo>
                      <a:pt x="0" y="0"/>
                    </a:moveTo>
                    <a:lnTo>
                      <a:pt x="0" y="6"/>
                    </a:lnTo>
                    <a:lnTo>
                      <a:pt x="1" y="12"/>
                    </a:lnTo>
                    <a:lnTo>
                      <a:pt x="1" y="24"/>
                    </a:lnTo>
                    <a:lnTo>
                      <a:pt x="3" y="24"/>
                    </a:lnTo>
                    <a:lnTo>
                      <a:pt x="3" y="12"/>
                    </a:lnTo>
                    <a:lnTo>
                      <a:pt x="2" y="6"/>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2" name="Freeform 2352"/>
              <p:cNvSpPr>
                <a:spLocks/>
              </p:cNvSpPr>
              <p:nvPr/>
            </p:nvSpPr>
            <p:spPr bwMode="auto">
              <a:xfrm>
                <a:off x="4540" y="2728"/>
                <a:ext cx="20" cy="58"/>
              </a:xfrm>
              <a:custGeom>
                <a:avLst/>
                <a:gdLst>
                  <a:gd name="T0" fmla="*/ 37 w 41"/>
                  <a:gd name="T1" fmla="*/ 0 h 115"/>
                  <a:gd name="T2" fmla="*/ 38 w 41"/>
                  <a:gd name="T3" fmla="*/ 7 h 115"/>
                  <a:gd name="T4" fmla="*/ 37 w 41"/>
                  <a:gd name="T5" fmla="*/ 11 h 115"/>
                  <a:gd name="T6" fmla="*/ 37 w 41"/>
                  <a:gd name="T7" fmla="*/ 26 h 115"/>
                  <a:gd name="T8" fmla="*/ 36 w 41"/>
                  <a:gd name="T9" fmla="*/ 31 h 115"/>
                  <a:gd name="T10" fmla="*/ 36 w 41"/>
                  <a:gd name="T11" fmla="*/ 36 h 115"/>
                  <a:gd name="T12" fmla="*/ 34 w 41"/>
                  <a:gd name="T13" fmla="*/ 45 h 115"/>
                  <a:gd name="T14" fmla="*/ 34 w 41"/>
                  <a:gd name="T15" fmla="*/ 49 h 115"/>
                  <a:gd name="T16" fmla="*/ 30 w 41"/>
                  <a:gd name="T17" fmla="*/ 62 h 115"/>
                  <a:gd name="T18" fmla="*/ 28 w 41"/>
                  <a:gd name="T19" fmla="*/ 64 h 115"/>
                  <a:gd name="T20" fmla="*/ 27 w 41"/>
                  <a:gd name="T21" fmla="*/ 70 h 115"/>
                  <a:gd name="T22" fmla="*/ 26 w 41"/>
                  <a:gd name="T23" fmla="*/ 74 h 115"/>
                  <a:gd name="T24" fmla="*/ 23 w 41"/>
                  <a:gd name="T25" fmla="*/ 76 h 115"/>
                  <a:gd name="T26" fmla="*/ 22 w 41"/>
                  <a:gd name="T27" fmla="*/ 79 h 115"/>
                  <a:gd name="T28" fmla="*/ 20 w 41"/>
                  <a:gd name="T29" fmla="*/ 83 h 115"/>
                  <a:gd name="T30" fmla="*/ 19 w 41"/>
                  <a:gd name="T31" fmla="*/ 86 h 115"/>
                  <a:gd name="T32" fmla="*/ 16 w 41"/>
                  <a:gd name="T33" fmla="*/ 90 h 115"/>
                  <a:gd name="T34" fmla="*/ 15 w 41"/>
                  <a:gd name="T35" fmla="*/ 94 h 115"/>
                  <a:gd name="T36" fmla="*/ 13 w 41"/>
                  <a:gd name="T37" fmla="*/ 97 h 115"/>
                  <a:gd name="T38" fmla="*/ 11 w 41"/>
                  <a:gd name="T39" fmla="*/ 99 h 115"/>
                  <a:gd name="T40" fmla="*/ 9 w 41"/>
                  <a:gd name="T41" fmla="*/ 104 h 115"/>
                  <a:gd name="T42" fmla="*/ 0 w 41"/>
                  <a:gd name="T43" fmla="*/ 113 h 115"/>
                  <a:gd name="T44" fmla="*/ 1 w 41"/>
                  <a:gd name="T45" fmla="*/ 114 h 115"/>
                  <a:gd name="T46" fmla="*/ 3 w 41"/>
                  <a:gd name="T47" fmla="*/ 115 h 115"/>
                  <a:gd name="T48" fmla="*/ 12 w 41"/>
                  <a:gd name="T49" fmla="*/ 106 h 115"/>
                  <a:gd name="T50" fmla="*/ 13 w 41"/>
                  <a:gd name="T51" fmla="*/ 102 h 115"/>
                  <a:gd name="T52" fmla="*/ 15 w 41"/>
                  <a:gd name="T53" fmla="*/ 99 h 115"/>
                  <a:gd name="T54" fmla="*/ 18 w 41"/>
                  <a:gd name="T55" fmla="*/ 97 h 115"/>
                  <a:gd name="T56" fmla="*/ 19 w 41"/>
                  <a:gd name="T57" fmla="*/ 93 h 115"/>
                  <a:gd name="T58" fmla="*/ 21 w 41"/>
                  <a:gd name="T59" fmla="*/ 90 h 115"/>
                  <a:gd name="T60" fmla="*/ 22 w 41"/>
                  <a:gd name="T61" fmla="*/ 86 h 115"/>
                  <a:gd name="T62" fmla="*/ 24 w 41"/>
                  <a:gd name="T63" fmla="*/ 83 h 115"/>
                  <a:gd name="T64" fmla="*/ 26 w 41"/>
                  <a:gd name="T65" fmla="*/ 79 h 115"/>
                  <a:gd name="T66" fmla="*/ 28 w 41"/>
                  <a:gd name="T67" fmla="*/ 76 h 115"/>
                  <a:gd name="T68" fmla="*/ 29 w 41"/>
                  <a:gd name="T69" fmla="*/ 70 h 115"/>
                  <a:gd name="T70" fmla="*/ 30 w 41"/>
                  <a:gd name="T71" fmla="*/ 68 h 115"/>
                  <a:gd name="T72" fmla="*/ 33 w 41"/>
                  <a:gd name="T73" fmla="*/ 64 h 115"/>
                  <a:gd name="T74" fmla="*/ 36 w 41"/>
                  <a:gd name="T75" fmla="*/ 49 h 115"/>
                  <a:gd name="T76" fmla="*/ 36 w 41"/>
                  <a:gd name="T77" fmla="*/ 45 h 115"/>
                  <a:gd name="T78" fmla="*/ 38 w 41"/>
                  <a:gd name="T79" fmla="*/ 36 h 115"/>
                  <a:gd name="T80" fmla="*/ 38 w 41"/>
                  <a:gd name="T81" fmla="*/ 31 h 115"/>
                  <a:gd name="T82" fmla="*/ 39 w 41"/>
                  <a:gd name="T83" fmla="*/ 26 h 115"/>
                  <a:gd name="T84" fmla="*/ 39 w 41"/>
                  <a:gd name="T85" fmla="*/ 11 h 115"/>
                  <a:gd name="T86" fmla="*/ 41 w 41"/>
                  <a:gd name="T87" fmla="*/ 7 h 115"/>
                  <a:gd name="T88" fmla="*/ 39 w 41"/>
                  <a:gd name="T89" fmla="*/ 0 h 115"/>
                  <a:gd name="T90" fmla="*/ 37 w 41"/>
                  <a:gd name="T91" fmla="*/ 0 h 1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
                  <a:gd name="T139" fmla="*/ 0 h 115"/>
                  <a:gd name="T140" fmla="*/ 41 w 41"/>
                  <a:gd name="T141" fmla="*/ 115 h 11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 h="115">
                    <a:moveTo>
                      <a:pt x="37" y="0"/>
                    </a:moveTo>
                    <a:lnTo>
                      <a:pt x="38" y="7"/>
                    </a:lnTo>
                    <a:lnTo>
                      <a:pt x="37" y="11"/>
                    </a:lnTo>
                    <a:lnTo>
                      <a:pt x="37" y="26"/>
                    </a:lnTo>
                    <a:lnTo>
                      <a:pt x="36" y="31"/>
                    </a:lnTo>
                    <a:lnTo>
                      <a:pt x="36" y="36"/>
                    </a:lnTo>
                    <a:lnTo>
                      <a:pt x="34" y="45"/>
                    </a:lnTo>
                    <a:lnTo>
                      <a:pt x="34" y="49"/>
                    </a:lnTo>
                    <a:lnTo>
                      <a:pt x="30" y="62"/>
                    </a:lnTo>
                    <a:lnTo>
                      <a:pt x="28" y="64"/>
                    </a:lnTo>
                    <a:lnTo>
                      <a:pt x="27" y="70"/>
                    </a:lnTo>
                    <a:lnTo>
                      <a:pt x="26" y="74"/>
                    </a:lnTo>
                    <a:lnTo>
                      <a:pt x="23" y="76"/>
                    </a:lnTo>
                    <a:lnTo>
                      <a:pt x="22" y="79"/>
                    </a:lnTo>
                    <a:lnTo>
                      <a:pt x="20" y="83"/>
                    </a:lnTo>
                    <a:lnTo>
                      <a:pt x="19" y="86"/>
                    </a:lnTo>
                    <a:lnTo>
                      <a:pt x="16" y="90"/>
                    </a:lnTo>
                    <a:lnTo>
                      <a:pt x="15" y="94"/>
                    </a:lnTo>
                    <a:lnTo>
                      <a:pt x="13" y="97"/>
                    </a:lnTo>
                    <a:lnTo>
                      <a:pt x="11" y="99"/>
                    </a:lnTo>
                    <a:lnTo>
                      <a:pt x="9" y="104"/>
                    </a:lnTo>
                    <a:lnTo>
                      <a:pt x="0" y="113"/>
                    </a:lnTo>
                    <a:lnTo>
                      <a:pt x="1" y="114"/>
                    </a:lnTo>
                    <a:lnTo>
                      <a:pt x="3" y="115"/>
                    </a:lnTo>
                    <a:lnTo>
                      <a:pt x="12" y="106"/>
                    </a:lnTo>
                    <a:lnTo>
                      <a:pt x="13" y="102"/>
                    </a:lnTo>
                    <a:lnTo>
                      <a:pt x="15" y="99"/>
                    </a:lnTo>
                    <a:lnTo>
                      <a:pt x="18" y="97"/>
                    </a:lnTo>
                    <a:lnTo>
                      <a:pt x="19" y="93"/>
                    </a:lnTo>
                    <a:lnTo>
                      <a:pt x="21" y="90"/>
                    </a:lnTo>
                    <a:lnTo>
                      <a:pt x="22" y="86"/>
                    </a:lnTo>
                    <a:lnTo>
                      <a:pt x="24" y="83"/>
                    </a:lnTo>
                    <a:lnTo>
                      <a:pt x="26" y="79"/>
                    </a:lnTo>
                    <a:lnTo>
                      <a:pt x="28" y="76"/>
                    </a:lnTo>
                    <a:lnTo>
                      <a:pt x="29" y="70"/>
                    </a:lnTo>
                    <a:lnTo>
                      <a:pt x="30" y="68"/>
                    </a:lnTo>
                    <a:lnTo>
                      <a:pt x="33" y="64"/>
                    </a:lnTo>
                    <a:lnTo>
                      <a:pt x="36" y="49"/>
                    </a:lnTo>
                    <a:lnTo>
                      <a:pt x="36" y="45"/>
                    </a:lnTo>
                    <a:lnTo>
                      <a:pt x="38" y="36"/>
                    </a:lnTo>
                    <a:lnTo>
                      <a:pt x="38" y="31"/>
                    </a:lnTo>
                    <a:lnTo>
                      <a:pt x="39" y="26"/>
                    </a:lnTo>
                    <a:lnTo>
                      <a:pt x="39" y="11"/>
                    </a:lnTo>
                    <a:lnTo>
                      <a:pt x="41" y="7"/>
                    </a:lnTo>
                    <a:lnTo>
                      <a:pt x="39" y="0"/>
                    </a:lnTo>
                    <a:lnTo>
                      <a:pt x="3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3" name="Freeform 2353"/>
              <p:cNvSpPr>
                <a:spLocks/>
              </p:cNvSpPr>
              <p:nvPr/>
            </p:nvSpPr>
            <p:spPr bwMode="auto">
              <a:xfrm>
                <a:off x="4540" y="2784"/>
                <a:ext cx="1" cy="2"/>
              </a:xfrm>
              <a:custGeom>
                <a:avLst/>
                <a:gdLst>
                  <a:gd name="T0" fmla="*/ 1 w 4"/>
                  <a:gd name="T1" fmla="*/ 1 h 4"/>
                  <a:gd name="T2" fmla="*/ 2 w 4"/>
                  <a:gd name="T3" fmla="*/ 0 h 4"/>
                  <a:gd name="T4" fmla="*/ 0 w 4"/>
                  <a:gd name="T5" fmla="*/ 4 h 4"/>
                  <a:gd name="T6" fmla="*/ 1 w 4"/>
                  <a:gd name="T7" fmla="*/ 4 h 4"/>
                  <a:gd name="T8" fmla="*/ 2 w 4"/>
                  <a:gd name="T9" fmla="*/ 4 h 4"/>
                  <a:gd name="T10" fmla="*/ 4 w 4"/>
                  <a:gd name="T11" fmla="*/ 2 h 4"/>
                  <a:gd name="T12" fmla="*/ 2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2" y="0"/>
                    </a:lnTo>
                    <a:lnTo>
                      <a:pt x="0" y="4"/>
                    </a:lnTo>
                    <a:lnTo>
                      <a:pt x="1" y="4"/>
                    </a:lnTo>
                    <a:lnTo>
                      <a:pt x="2" y="4"/>
                    </a:lnTo>
                    <a:lnTo>
                      <a:pt x="4" y="2"/>
                    </a:lnTo>
                    <a:lnTo>
                      <a:pt x="2" y="2"/>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4" name="Freeform 2354"/>
              <p:cNvSpPr>
                <a:spLocks/>
              </p:cNvSpPr>
              <p:nvPr/>
            </p:nvSpPr>
            <p:spPr bwMode="auto">
              <a:xfrm>
                <a:off x="4538" y="2786"/>
                <a:ext cx="3" cy="2"/>
              </a:xfrm>
              <a:custGeom>
                <a:avLst/>
                <a:gdLst>
                  <a:gd name="T0" fmla="*/ 3 w 4"/>
                  <a:gd name="T1" fmla="*/ 1 h 5"/>
                  <a:gd name="T2" fmla="*/ 2 w 4"/>
                  <a:gd name="T3" fmla="*/ 0 h 5"/>
                  <a:gd name="T4" fmla="*/ 0 w 4"/>
                  <a:gd name="T5" fmla="*/ 2 h 5"/>
                  <a:gd name="T6" fmla="*/ 1 w 4"/>
                  <a:gd name="T7" fmla="*/ 4 h 5"/>
                  <a:gd name="T8" fmla="*/ 2 w 4"/>
                  <a:gd name="T9" fmla="*/ 5 h 5"/>
                  <a:gd name="T10" fmla="*/ 3 w 4"/>
                  <a:gd name="T11" fmla="*/ 4 h 5"/>
                  <a:gd name="T12" fmla="*/ 4 w 4"/>
                  <a:gd name="T13" fmla="*/ 1 h 5"/>
                  <a:gd name="T14" fmla="*/ 3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1"/>
                    </a:moveTo>
                    <a:lnTo>
                      <a:pt x="2" y="0"/>
                    </a:lnTo>
                    <a:lnTo>
                      <a:pt x="0" y="2"/>
                    </a:lnTo>
                    <a:lnTo>
                      <a:pt x="1" y="4"/>
                    </a:lnTo>
                    <a:lnTo>
                      <a:pt x="2" y="5"/>
                    </a:lnTo>
                    <a:lnTo>
                      <a:pt x="3" y="4"/>
                    </a:lnTo>
                    <a:lnTo>
                      <a:pt x="4" y="1"/>
                    </a:lnTo>
                    <a:lnTo>
                      <a:pt x="3"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5" name="Freeform 2355"/>
              <p:cNvSpPr>
                <a:spLocks/>
              </p:cNvSpPr>
              <p:nvPr/>
            </p:nvSpPr>
            <p:spPr bwMode="auto">
              <a:xfrm>
                <a:off x="4538" y="2787"/>
                <a:ext cx="2" cy="1"/>
              </a:xfrm>
              <a:custGeom>
                <a:avLst/>
                <a:gdLst>
                  <a:gd name="T0" fmla="*/ 2 w 4"/>
                  <a:gd name="T1" fmla="*/ 2 h 4"/>
                  <a:gd name="T2" fmla="*/ 2 w 4"/>
                  <a:gd name="T3" fmla="*/ 0 h 4"/>
                  <a:gd name="T4" fmla="*/ 0 w 4"/>
                  <a:gd name="T5" fmla="*/ 2 h 4"/>
                  <a:gd name="T6" fmla="*/ 0 w 4"/>
                  <a:gd name="T7" fmla="*/ 3 h 4"/>
                  <a:gd name="T8" fmla="*/ 0 w 4"/>
                  <a:gd name="T9" fmla="*/ 4 h 4"/>
                  <a:gd name="T10" fmla="*/ 4 w 4"/>
                  <a:gd name="T11" fmla="*/ 2 h 4"/>
                  <a:gd name="T12" fmla="*/ 3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0"/>
                    </a:lnTo>
                    <a:lnTo>
                      <a:pt x="0" y="2"/>
                    </a:lnTo>
                    <a:lnTo>
                      <a:pt x="0" y="3"/>
                    </a:lnTo>
                    <a:lnTo>
                      <a:pt x="0" y="4"/>
                    </a:lnTo>
                    <a:lnTo>
                      <a:pt x="4" y="2"/>
                    </a:lnTo>
                    <a:lnTo>
                      <a:pt x="3" y="3"/>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6" name="Freeform 2356"/>
              <p:cNvSpPr>
                <a:spLocks/>
              </p:cNvSpPr>
              <p:nvPr/>
            </p:nvSpPr>
            <p:spPr bwMode="auto">
              <a:xfrm>
                <a:off x="4535" y="2787"/>
                <a:ext cx="3" cy="4"/>
              </a:xfrm>
              <a:custGeom>
                <a:avLst/>
                <a:gdLst>
                  <a:gd name="T0" fmla="*/ 6 w 7"/>
                  <a:gd name="T1" fmla="*/ 0 h 7"/>
                  <a:gd name="T2" fmla="*/ 3 w 7"/>
                  <a:gd name="T3" fmla="*/ 1 h 7"/>
                  <a:gd name="T4" fmla="*/ 0 w 7"/>
                  <a:gd name="T5" fmla="*/ 4 h 7"/>
                  <a:gd name="T6" fmla="*/ 1 w 7"/>
                  <a:gd name="T7" fmla="*/ 5 h 7"/>
                  <a:gd name="T8" fmla="*/ 2 w 7"/>
                  <a:gd name="T9" fmla="*/ 7 h 7"/>
                  <a:gd name="T10" fmla="*/ 7 w 7"/>
                  <a:gd name="T11" fmla="*/ 2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3" y="1"/>
                    </a:lnTo>
                    <a:lnTo>
                      <a:pt x="0" y="4"/>
                    </a:lnTo>
                    <a:lnTo>
                      <a:pt x="1" y="5"/>
                    </a:lnTo>
                    <a:lnTo>
                      <a:pt x="2" y="7"/>
                    </a:lnTo>
                    <a:lnTo>
                      <a:pt x="7" y="2"/>
                    </a:lnTo>
                    <a:lnTo>
                      <a:pt x="6" y="1"/>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7" name="Freeform 2357"/>
              <p:cNvSpPr>
                <a:spLocks/>
              </p:cNvSpPr>
              <p:nvPr/>
            </p:nvSpPr>
            <p:spPr bwMode="auto">
              <a:xfrm>
                <a:off x="4534" y="2790"/>
                <a:ext cx="3" cy="1"/>
              </a:xfrm>
              <a:custGeom>
                <a:avLst/>
                <a:gdLst>
                  <a:gd name="T0" fmla="*/ 2 w 4"/>
                  <a:gd name="T1" fmla="*/ 1 h 4"/>
                  <a:gd name="T2" fmla="*/ 2 w 4"/>
                  <a:gd name="T3" fmla="*/ 0 h 4"/>
                  <a:gd name="T4" fmla="*/ 0 w 4"/>
                  <a:gd name="T5" fmla="*/ 1 h 4"/>
                  <a:gd name="T6" fmla="*/ 0 w 4"/>
                  <a:gd name="T7" fmla="*/ 3 h 4"/>
                  <a:gd name="T8" fmla="*/ 0 w 4"/>
                  <a:gd name="T9" fmla="*/ 4 h 4"/>
                  <a:gd name="T10" fmla="*/ 4 w 4"/>
                  <a:gd name="T11" fmla="*/ 1 h 4"/>
                  <a:gd name="T12" fmla="*/ 3 w 4"/>
                  <a:gd name="T13" fmla="*/ 3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3"/>
                    </a:lnTo>
                    <a:lnTo>
                      <a:pt x="0" y="4"/>
                    </a:lnTo>
                    <a:lnTo>
                      <a:pt x="4" y="1"/>
                    </a:lnTo>
                    <a:lnTo>
                      <a:pt x="3" y="3"/>
                    </a:ln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8" name="Freeform 2358"/>
              <p:cNvSpPr>
                <a:spLocks/>
              </p:cNvSpPr>
              <p:nvPr/>
            </p:nvSpPr>
            <p:spPr bwMode="auto">
              <a:xfrm>
                <a:off x="4521" y="2790"/>
                <a:ext cx="14" cy="8"/>
              </a:xfrm>
              <a:custGeom>
                <a:avLst/>
                <a:gdLst>
                  <a:gd name="T0" fmla="*/ 28 w 29"/>
                  <a:gd name="T1" fmla="*/ 0 h 16"/>
                  <a:gd name="T2" fmla="*/ 25 w 29"/>
                  <a:gd name="T3" fmla="*/ 2 h 16"/>
                  <a:gd name="T4" fmla="*/ 22 w 29"/>
                  <a:gd name="T5" fmla="*/ 5 h 16"/>
                  <a:gd name="T6" fmla="*/ 20 w 29"/>
                  <a:gd name="T7" fmla="*/ 6 h 16"/>
                  <a:gd name="T8" fmla="*/ 15 w 29"/>
                  <a:gd name="T9" fmla="*/ 8 h 16"/>
                  <a:gd name="T10" fmla="*/ 12 w 29"/>
                  <a:gd name="T11" fmla="*/ 10 h 16"/>
                  <a:gd name="T12" fmla="*/ 9 w 29"/>
                  <a:gd name="T13" fmla="*/ 11 h 16"/>
                  <a:gd name="T14" fmla="*/ 6 w 29"/>
                  <a:gd name="T15" fmla="*/ 12 h 16"/>
                  <a:gd name="T16" fmla="*/ 4 w 29"/>
                  <a:gd name="T17" fmla="*/ 13 h 16"/>
                  <a:gd name="T18" fmla="*/ 0 w 29"/>
                  <a:gd name="T19" fmla="*/ 14 h 16"/>
                  <a:gd name="T20" fmla="*/ 0 w 29"/>
                  <a:gd name="T21" fmla="*/ 15 h 16"/>
                  <a:gd name="T22" fmla="*/ 0 w 29"/>
                  <a:gd name="T23" fmla="*/ 16 h 16"/>
                  <a:gd name="T24" fmla="*/ 4 w 29"/>
                  <a:gd name="T25" fmla="*/ 15 h 16"/>
                  <a:gd name="T26" fmla="*/ 6 w 29"/>
                  <a:gd name="T27" fmla="*/ 14 h 16"/>
                  <a:gd name="T28" fmla="*/ 9 w 29"/>
                  <a:gd name="T29" fmla="*/ 13 h 16"/>
                  <a:gd name="T30" fmla="*/ 12 w 29"/>
                  <a:gd name="T31" fmla="*/ 12 h 16"/>
                  <a:gd name="T32" fmla="*/ 15 w 29"/>
                  <a:gd name="T33" fmla="*/ 11 h 16"/>
                  <a:gd name="T34" fmla="*/ 20 w 29"/>
                  <a:gd name="T35" fmla="*/ 8 h 16"/>
                  <a:gd name="T36" fmla="*/ 24 w 29"/>
                  <a:gd name="T37" fmla="*/ 7 h 16"/>
                  <a:gd name="T38" fmla="*/ 29 w 29"/>
                  <a:gd name="T39" fmla="*/ 3 h 16"/>
                  <a:gd name="T40" fmla="*/ 28 w 29"/>
                  <a:gd name="T41" fmla="*/ 2 h 16"/>
                  <a:gd name="T42" fmla="*/ 28 w 29"/>
                  <a:gd name="T43" fmla="*/ 0 h 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16"/>
                  <a:gd name="T68" fmla="*/ 29 w 29"/>
                  <a:gd name="T69" fmla="*/ 16 h 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16">
                    <a:moveTo>
                      <a:pt x="28" y="0"/>
                    </a:moveTo>
                    <a:lnTo>
                      <a:pt x="25" y="2"/>
                    </a:lnTo>
                    <a:lnTo>
                      <a:pt x="22" y="5"/>
                    </a:lnTo>
                    <a:lnTo>
                      <a:pt x="20" y="6"/>
                    </a:lnTo>
                    <a:lnTo>
                      <a:pt x="15" y="8"/>
                    </a:lnTo>
                    <a:lnTo>
                      <a:pt x="12" y="10"/>
                    </a:lnTo>
                    <a:lnTo>
                      <a:pt x="9" y="11"/>
                    </a:lnTo>
                    <a:lnTo>
                      <a:pt x="6" y="12"/>
                    </a:lnTo>
                    <a:lnTo>
                      <a:pt x="4" y="13"/>
                    </a:lnTo>
                    <a:lnTo>
                      <a:pt x="0" y="14"/>
                    </a:lnTo>
                    <a:lnTo>
                      <a:pt x="0" y="15"/>
                    </a:lnTo>
                    <a:lnTo>
                      <a:pt x="0" y="16"/>
                    </a:lnTo>
                    <a:lnTo>
                      <a:pt x="4" y="15"/>
                    </a:lnTo>
                    <a:lnTo>
                      <a:pt x="6" y="14"/>
                    </a:lnTo>
                    <a:lnTo>
                      <a:pt x="9" y="13"/>
                    </a:lnTo>
                    <a:lnTo>
                      <a:pt x="12" y="12"/>
                    </a:lnTo>
                    <a:lnTo>
                      <a:pt x="15" y="11"/>
                    </a:lnTo>
                    <a:lnTo>
                      <a:pt x="20" y="8"/>
                    </a:lnTo>
                    <a:lnTo>
                      <a:pt x="24" y="7"/>
                    </a:lnTo>
                    <a:lnTo>
                      <a:pt x="29" y="3"/>
                    </a:lnTo>
                    <a:lnTo>
                      <a:pt x="28" y="2"/>
                    </a:lnTo>
                    <a:lnTo>
                      <a:pt x="2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69" name="Freeform 2359"/>
              <p:cNvSpPr>
                <a:spLocks/>
              </p:cNvSpPr>
              <p:nvPr/>
            </p:nvSpPr>
            <p:spPr bwMode="auto">
              <a:xfrm>
                <a:off x="4519" y="2797"/>
                <a:ext cx="2"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3"/>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0" name="Freeform 2360"/>
              <p:cNvSpPr>
                <a:spLocks/>
              </p:cNvSpPr>
              <p:nvPr/>
            </p:nvSpPr>
            <p:spPr bwMode="auto">
              <a:xfrm>
                <a:off x="4514" y="2797"/>
                <a:ext cx="7" cy="3"/>
              </a:xfrm>
              <a:custGeom>
                <a:avLst/>
                <a:gdLst>
                  <a:gd name="T0" fmla="*/ 10 w 13"/>
                  <a:gd name="T1" fmla="*/ 0 h 7"/>
                  <a:gd name="T2" fmla="*/ 13 w 13"/>
                  <a:gd name="T3" fmla="*/ 0 h 7"/>
                  <a:gd name="T4" fmla="*/ 3 w 13"/>
                  <a:gd name="T5" fmla="*/ 3 h 7"/>
                  <a:gd name="T6" fmla="*/ 0 w 13"/>
                  <a:gd name="T7" fmla="*/ 5 h 7"/>
                  <a:gd name="T8" fmla="*/ 0 w 13"/>
                  <a:gd name="T9" fmla="*/ 6 h 7"/>
                  <a:gd name="T10" fmla="*/ 0 w 13"/>
                  <a:gd name="T11" fmla="*/ 7 h 7"/>
                  <a:gd name="T12" fmla="*/ 3 w 13"/>
                  <a:gd name="T13" fmla="*/ 6 h 7"/>
                  <a:gd name="T14" fmla="*/ 10 w 13"/>
                  <a:gd name="T15" fmla="*/ 3 h 7"/>
                  <a:gd name="T16" fmla="*/ 10 w 13"/>
                  <a:gd name="T17" fmla="*/ 2 h 7"/>
                  <a:gd name="T18" fmla="*/ 10 w 1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7"/>
                  <a:gd name="T32" fmla="*/ 13 w 1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7">
                    <a:moveTo>
                      <a:pt x="10" y="0"/>
                    </a:moveTo>
                    <a:lnTo>
                      <a:pt x="13" y="0"/>
                    </a:lnTo>
                    <a:lnTo>
                      <a:pt x="3" y="3"/>
                    </a:lnTo>
                    <a:lnTo>
                      <a:pt x="0" y="5"/>
                    </a:lnTo>
                    <a:lnTo>
                      <a:pt x="0" y="6"/>
                    </a:lnTo>
                    <a:lnTo>
                      <a:pt x="0" y="7"/>
                    </a:lnTo>
                    <a:lnTo>
                      <a:pt x="3" y="6"/>
                    </a:lnTo>
                    <a:lnTo>
                      <a:pt x="10" y="3"/>
                    </a:lnTo>
                    <a:lnTo>
                      <a:pt x="10" y="2"/>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1" name="Freeform 2361"/>
              <p:cNvSpPr>
                <a:spLocks/>
              </p:cNvSpPr>
              <p:nvPr/>
            </p:nvSpPr>
            <p:spPr bwMode="auto">
              <a:xfrm>
                <a:off x="4512" y="2798"/>
                <a:ext cx="2" cy="3"/>
              </a:xfrm>
              <a:custGeom>
                <a:avLst/>
                <a:gdLst>
                  <a:gd name="T0" fmla="*/ 4 w 4"/>
                  <a:gd name="T1" fmla="*/ 3 h 5"/>
                  <a:gd name="T2" fmla="*/ 4 w 4"/>
                  <a:gd name="T3" fmla="*/ 0 h 5"/>
                  <a:gd name="T4" fmla="*/ 0 w 4"/>
                  <a:gd name="T5" fmla="*/ 0 h 5"/>
                  <a:gd name="T6" fmla="*/ 0 w 4"/>
                  <a:gd name="T7" fmla="*/ 3 h 5"/>
                  <a:gd name="T8" fmla="*/ 0 w 4"/>
                  <a:gd name="T9" fmla="*/ 5 h 5"/>
                  <a:gd name="T10" fmla="*/ 2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2" y="5"/>
                    </a:lnTo>
                    <a:lnTo>
                      <a:pt x="4" y="4"/>
                    </a:lnTo>
                    <a:lnTo>
                      <a:pt x="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2" name="Freeform 2362"/>
              <p:cNvSpPr>
                <a:spLocks/>
              </p:cNvSpPr>
              <p:nvPr/>
            </p:nvSpPr>
            <p:spPr bwMode="auto">
              <a:xfrm>
                <a:off x="4508" y="2798"/>
                <a:ext cx="6" cy="3"/>
              </a:xfrm>
              <a:custGeom>
                <a:avLst/>
                <a:gdLst>
                  <a:gd name="T0" fmla="*/ 7 w 10"/>
                  <a:gd name="T1" fmla="*/ 0 h 6"/>
                  <a:gd name="T2" fmla="*/ 10 w 10"/>
                  <a:gd name="T3" fmla="*/ 0 h 6"/>
                  <a:gd name="T4" fmla="*/ 0 w 10"/>
                  <a:gd name="T5" fmla="*/ 4 h 6"/>
                  <a:gd name="T6" fmla="*/ 0 w 10"/>
                  <a:gd name="T7" fmla="*/ 5 h 6"/>
                  <a:gd name="T8" fmla="*/ 0 w 10"/>
                  <a:gd name="T9" fmla="*/ 6 h 6"/>
                  <a:gd name="T10" fmla="*/ 7 w 10"/>
                  <a:gd name="T11" fmla="*/ 4 h 6"/>
                  <a:gd name="T12" fmla="*/ 7 w 10"/>
                  <a:gd name="T13" fmla="*/ 3 h 6"/>
                  <a:gd name="T14" fmla="*/ 7 w 10"/>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6"/>
                  <a:gd name="T26" fmla="*/ 10 w 10"/>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6">
                    <a:moveTo>
                      <a:pt x="7" y="0"/>
                    </a:moveTo>
                    <a:lnTo>
                      <a:pt x="10" y="0"/>
                    </a:lnTo>
                    <a:lnTo>
                      <a:pt x="0" y="4"/>
                    </a:lnTo>
                    <a:lnTo>
                      <a:pt x="0" y="5"/>
                    </a:lnTo>
                    <a:lnTo>
                      <a:pt x="0" y="6"/>
                    </a:lnTo>
                    <a:lnTo>
                      <a:pt x="7" y="4"/>
                    </a:lnTo>
                    <a:lnTo>
                      <a:pt x="7" y="3"/>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3" name="Freeform 2363"/>
              <p:cNvSpPr>
                <a:spLocks/>
              </p:cNvSpPr>
              <p:nvPr/>
            </p:nvSpPr>
            <p:spPr bwMode="auto">
              <a:xfrm>
                <a:off x="4507" y="2799"/>
                <a:ext cx="1" cy="3"/>
              </a:xfrm>
              <a:custGeom>
                <a:avLst/>
                <a:gdLst>
                  <a:gd name="T0" fmla="*/ 4 w 4"/>
                  <a:gd name="T1" fmla="*/ 2 h 4"/>
                  <a:gd name="T2" fmla="*/ 4 w 4"/>
                  <a:gd name="T3" fmla="*/ 0 h 4"/>
                  <a:gd name="T4" fmla="*/ 0 w 4"/>
                  <a:gd name="T5" fmla="*/ 0 h 4"/>
                  <a:gd name="T6" fmla="*/ 0 w 4"/>
                  <a:gd name="T7" fmla="*/ 2 h 4"/>
                  <a:gd name="T8" fmla="*/ 0 w 4"/>
                  <a:gd name="T9" fmla="*/ 4 h 4"/>
                  <a:gd name="T10" fmla="*/ 0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4" y="3"/>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4" name="Freeform 2364"/>
              <p:cNvSpPr>
                <a:spLocks/>
              </p:cNvSpPr>
              <p:nvPr/>
            </p:nvSpPr>
            <p:spPr bwMode="auto">
              <a:xfrm>
                <a:off x="4505" y="2799"/>
                <a:ext cx="3" cy="3"/>
              </a:xfrm>
              <a:custGeom>
                <a:avLst/>
                <a:gdLst>
                  <a:gd name="T0" fmla="*/ 3 w 7"/>
                  <a:gd name="T1" fmla="*/ 0 h 4"/>
                  <a:gd name="T2" fmla="*/ 7 w 7"/>
                  <a:gd name="T3" fmla="*/ 0 h 4"/>
                  <a:gd name="T4" fmla="*/ 0 w 7"/>
                  <a:gd name="T5" fmla="*/ 2 h 4"/>
                  <a:gd name="T6" fmla="*/ 0 w 7"/>
                  <a:gd name="T7" fmla="*/ 3 h 4"/>
                  <a:gd name="T8" fmla="*/ 0 w 7"/>
                  <a:gd name="T9" fmla="*/ 4 h 4"/>
                  <a:gd name="T10" fmla="*/ 3 w 7"/>
                  <a:gd name="T11" fmla="*/ 3 h 4"/>
                  <a:gd name="T12" fmla="*/ 3 w 7"/>
                  <a:gd name="T13" fmla="*/ 2 h 4"/>
                  <a:gd name="T14" fmla="*/ 3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0"/>
                    </a:moveTo>
                    <a:lnTo>
                      <a:pt x="7" y="0"/>
                    </a:lnTo>
                    <a:lnTo>
                      <a:pt x="0" y="2"/>
                    </a:lnTo>
                    <a:lnTo>
                      <a:pt x="0" y="3"/>
                    </a:lnTo>
                    <a:lnTo>
                      <a:pt x="0" y="4"/>
                    </a:lnTo>
                    <a:lnTo>
                      <a:pt x="3" y="3"/>
                    </a:lnTo>
                    <a:lnTo>
                      <a:pt x="3"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5" name="Freeform 2365"/>
              <p:cNvSpPr>
                <a:spLocks/>
              </p:cNvSpPr>
              <p:nvPr/>
            </p:nvSpPr>
            <p:spPr bwMode="auto">
              <a:xfrm>
                <a:off x="4503" y="2800"/>
                <a:ext cx="2" cy="2"/>
              </a:xfrm>
              <a:custGeom>
                <a:avLst/>
                <a:gdLst>
                  <a:gd name="T0" fmla="*/ 5 w 5"/>
                  <a:gd name="T1" fmla="*/ 2 h 5"/>
                  <a:gd name="T2" fmla="*/ 5 w 5"/>
                  <a:gd name="T3" fmla="*/ 0 h 5"/>
                  <a:gd name="T4" fmla="*/ 0 w 5"/>
                  <a:gd name="T5" fmla="*/ 0 h 5"/>
                  <a:gd name="T6" fmla="*/ 0 w 5"/>
                  <a:gd name="T7" fmla="*/ 2 h 5"/>
                  <a:gd name="T8" fmla="*/ 0 w 5"/>
                  <a:gd name="T9" fmla="*/ 5 h 5"/>
                  <a:gd name="T10" fmla="*/ 2 w 5"/>
                  <a:gd name="T11" fmla="*/ 5 h 5"/>
                  <a:gd name="T12" fmla="*/ 5 w 5"/>
                  <a:gd name="T13" fmla="*/ 3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5" y="0"/>
                    </a:lnTo>
                    <a:lnTo>
                      <a:pt x="0" y="0"/>
                    </a:lnTo>
                    <a:lnTo>
                      <a:pt x="0" y="2"/>
                    </a:lnTo>
                    <a:lnTo>
                      <a:pt x="0" y="5"/>
                    </a:lnTo>
                    <a:lnTo>
                      <a:pt x="2" y="5"/>
                    </a:lnTo>
                    <a:lnTo>
                      <a:pt x="5" y="3"/>
                    </a:lnTo>
                    <a:lnTo>
                      <a:pt x="5"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6" name="Freeform 2366"/>
              <p:cNvSpPr>
                <a:spLocks/>
              </p:cNvSpPr>
              <p:nvPr/>
            </p:nvSpPr>
            <p:spPr bwMode="auto">
              <a:xfrm>
                <a:off x="4501" y="2800"/>
                <a:ext cx="3" cy="2"/>
              </a:xfrm>
              <a:custGeom>
                <a:avLst/>
                <a:gdLst>
                  <a:gd name="T0" fmla="*/ 3 w 7"/>
                  <a:gd name="T1" fmla="*/ 0 h 5"/>
                  <a:gd name="T2" fmla="*/ 7 w 7"/>
                  <a:gd name="T3" fmla="*/ 0 h 5"/>
                  <a:gd name="T4" fmla="*/ 0 w 7"/>
                  <a:gd name="T5" fmla="*/ 2 h 5"/>
                  <a:gd name="T6" fmla="*/ 0 w 7"/>
                  <a:gd name="T7" fmla="*/ 3 h 5"/>
                  <a:gd name="T8" fmla="*/ 0 w 7"/>
                  <a:gd name="T9" fmla="*/ 5 h 5"/>
                  <a:gd name="T10" fmla="*/ 3 w 7"/>
                  <a:gd name="T11" fmla="*/ 3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3"/>
                    </a:lnTo>
                    <a:lnTo>
                      <a:pt x="0" y="5"/>
                    </a:lnTo>
                    <a:lnTo>
                      <a:pt x="3" y="3"/>
                    </a:lnTo>
                    <a:lnTo>
                      <a:pt x="3"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7" name="Freeform 2367"/>
              <p:cNvSpPr>
                <a:spLocks/>
              </p:cNvSpPr>
              <p:nvPr/>
            </p:nvSpPr>
            <p:spPr bwMode="auto">
              <a:xfrm>
                <a:off x="4492" y="2801"/>
                <a:ext cx="9" cy="2"/>
              </a:xfrm>
              <a:custGeom>
                <a:avLst/>
                <a:gdLst>
                  <a:gd name="T0" fmla="*/ 17 w 17"/>
                  <a:gd name="T1" fmla="*/ 2 h 5"/>
                  <a:gd name="T2" fmla="*/ 17 w 17"/>
                  <a:gd name="T3" fmla="*/ 0 h 5"/>
                  <a:gd name="T4" fmla="*/ 0 w 17"/>
                  <a:gd name="T5" fmla="*/ 0 h 5"/>
                  <a:gd name="T6" fmla="*/ 0 w 17"/>
                  <a:gd name="T7" fmla="*/ 2 h 5"/>
                  <a:gd name="T8" fmla="*/ 0 w 17"/>
                  <a:gd name="T9" fmla="*/ 5 h 5"/>
                  <a:gd name="T10" fmla="*/ 13 w 17"/>
                  <a:gd name="T11" fmla="*/ 5 h 5"/>
                  <a:gd name="T12" fmla="*/ 17 w 17"/>
                  <a:gd name="T13" fmla="*/ 4 h 5"/>
                  <a:gd name="T14" fmla="*/ 17 w 1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5"/>
                  <a:gd name="T26" fmla="*/ 17 w 1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5">
                    <a:moveTo>
                      <a:pt x="17" y="2"/>
                    </a:moveTo>
                    <a:lnTo>
                      <a:pt x="17" y="0"/>
                    </a:lnTo>
                    <a:lnTo>
                      <a:pt x="0" y="0"/>
                    </a:lnTo>
                    <a:lnTo>
                      <a:pt x="0" y="2"/>
                    </a:lnTo>
                    <a:lnTo>
                      <a:pt x="0" y="5"/>
                    </a:lnTo>
                    <a:lnTo>
                      <a:pt x="13" y="5"/>
                    </a:lnTo>
                    <a:lnTo>
                      <a:pt x="17" y="4"/>
                    </a:lnTo>
                    <a:lnTo>
                      <a:pt x="1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8" name="Freeform 2368"/>
              <p:cNvSpPr>
                <a:spLocks/>
              </p:cNvSpPr>
              <p:nvPr/>
            </p:nvSpPr>
            <p:spPr bwMode="auto">
              <a:xfrm>
                <a:off x="4491" y="2801"/>
                <a:ext cx="3" cy="2"/>
              </a:xfrm>
              <a:custGeom>
                <a:avLst/>
                <a:gdLst>
                  <a:gd name="T0" fmla="*/ 4 w 7"/>
                  <a:gd name="T1" fmla="*/ 0 h 5"/>
                  <a:gd name="T2" fmla="*/ 7 w 7"/>
                  <a:gd name="T3" fmla="*/ 0 h 5"/>
                  <a:gd name="T4" fmla="*/ 0 w 7"/>
                  <a:gd name="T5" fmla="*/ 2 h 5"/>
                  <a:gd name="T6" fmla="*/ 0 w 7"/>
                  <a:gd name="T7" fmla="*/ 4 h 5"/>
                  <a:gd name="T8" fmla="*/ 0 w 7"/>
                  <a:gd name="T9" fmla="*/ 5 h 5"/>
                  <a:gd name="T10" fmla="*/ 4 w 7"/>
                  <a:gd name="T11" fmla="*/ 4 h 5"/>
                  <a:gd name="T12" fmla="*/ 4 w 7"/>
                  <a:gd name="T13" fmla="*/ 2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2"/>
                    </a:lnTo>
                    <a:lnTo>
                      <a:pt x="0" y="4"/>
                    </a:lnTo>
                    <a:lnTo>
                      <a:pt x="0" y="5"/>
                    </a:lnTo>
                    <a:lnTo>
                      <a:pt x="4" y="4"/>
                    </a:lnTo>
                    <a:lnTo>
                      <a:pt x="4" y="2"/>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79" name="Freeform 2369"/>
              <p:cNvSpPr>
                <a:spLocks/>
              </p:cNvSpPr>
              <p:nvPr/>
            </p:nvSpPr>
            <p:spPr bwMode="auto">
              <a:xfrm>
                <a:off x="4436" y="2801"/>
                <a:ext cx="55" cy="2"/>
              </a:xfrm>
              <a:custGeom>
                <a:avLst/>
                <a:gdLst>
                  <a:gd name="T0" fmla="*/ 108 w 108"/>
                  <a:gd name="T1" fmla="*/ 3 h 5"/>
                  <a:gd name="T2" fmla="*/ 108 w 108"/>
                  <a:gd name="T3" fmla="*/ 0 h 5"/>
                  <a:gd name="T4" fmla="*/ 2 w 108"/>
                  <a:gd name="T5" fmla="*/ 0 h 5"/>
                  <a:gd name="T6" fmla="*/ 0 w 108"/>
                  <a:gd name="T7" fmla="*/ 3 h 5"/>
                  <a:gd name="T8" fmla="*/ 1 w 108"/>
                  <a:gd name="T9" fmla="*/ 5 h 5"/>
                  <a:gd name="T10" fmla="*/ 105 w 108"/>
                  <a:gd name="T11" fmla="*/ 5 h 5"/>
                  <a:gd name="T12" fmla="*/ 108 w 108"/>
                  <a:gd name="T13" fmla="*/ 4 h 5"/>
                  <a:gd name="T14" fmla="*/ 108 w 108"/>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08"/>
                  <a:gd name="T25" fmla="*/ 0 h 5"/>
                  <a:gd name="T26" fmla="*/ 108 w 10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8" h="5">
                    <a:moveTo>
                      <a:pt x="108" y="3"/>
                    </a:moveTo>
                    <a:lnTo>
                      <a:pt x="108" y="0"/>
                    </a:lnTo>
                    <a:lnTo>
                      <a:pt x="2" y="0"/>
                    </a:lnTo>
                    <a:lnTo>
                      <a:pt x="0" y="3"/>
                    </a:lnTo>
                    <a:lnTo>
                      <a:pt x="1" y="5"/>
                    </a:lnTo>
                    <a:lnTo>
                      <a:pt x="105" y="5"/>
                    </a:lnTo>
                    <a:lnTo>
                      <a:pt x="108" y="4"/>
                    </a:lnTo>
                    <a:lnTo>
                      <a:pt x="10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0" name="Freeform 2370"/>
              <p:cNvSpPr>
                <a:spLocks/>
              </p:cNvSpPr>
              <p:nvPr/>
            </p:nvSpPr>
            <p:spPr bwMode="auto">
              <a:xfrm>
                <a:off x="4457" y="2678"/>
                <a:ext cx="83" cy="108"/>
              </a:xfrm>
              <a:custGeom>
                <a:avLst/>
                <a:gdLst>
                  <a:gd name="T0" fmla="*/ 63 w 165"/>
                  <a:gd name="T1" fmla="*/ 214 h 214"/>
                  <a:gd name="T2" fmla="*/ 72 w 165"/>
                  <a:gd name="T3" fmla="*/ 213 h 214"/>
                  <a:gd name="T4" fmla="*/ 81 w 165"/>
                  <a:gd name="T5" fmla="*/ 213 h 214"/>
                  <a:gd name="T6" fmla="*/ 89 w 165"/>
                  <a:gd name="T7" fmla="*/ 212 h 214"/>
                  <a:gd name="T8" fmla="*/ 96 w 165"/>
                  <a:gd name="T9" fmla="*/ 212 h 214"/>
                  <a:gd name="T10" fmla="*/ 103 w 165"/>
                  <a:gd name="T11" fmla="*/ 211 h 214"/>
                  <a:gd name="T12" fmla="*/ 109 w 165"/>
                  <a:gd name="T13" fmla="*/ 210 h 214"/>
                  <a:gd name="T14" fmla="*/ 113 w 165"/>
                  <a:gd name="T15" fmla="*/ 207 h 214"/>
                  <a:gd name="T16" fmla="*/ 118 w 165"/>
                  <a:gd name="T17" fmla="*/ 205 h 214"/>
                  <a:gd name="T18" fmla="*/ 122 w 165"/>
                  <a:gd name="T19" fmla="*/ 203 h 214"/>
                  <a:gd name="T20" fmla="*/ 127 w 165"/>
                  <a:gd name="T21" fmla="*/ 199 h 214"/>
                  <a:gd name="T22" fmla="*/ 131 w 165"/>
                  <a:gd name="T23" fmla="*/ 197 h 214"/>
                  <a:gd name="T24" fmla="*/ 135 w 165"/>
                  <a:gd name="T25" fmla="*/ 195 h 214"/>
                  <a:gd name="T26" fmla="*/ 139 w 165"/>
                  <a:gd name="T27" fmla="*/ 189 h 214"/>
                  <a:gd name="T28" fmla="*/ 143 w 165"/>
                  <a:gd name="T29" fmla="*/ 184 h 214"/>
                  <a:gd name="T30" fmla="*/ 147 w 165"/>
                  <a:gd name="T31" fmla="*/ 178 h 214"/>
                  <a:gd name="T32" fmla="*/ 150 w 165"/>
                  <a:gd name="T33" fmla="*/ 172 h 214"/>
                  <a:gd name="T34" fmla="*/ 154 w 165"/>
                  <a:gd name="T35" fmla="*/ 166 h 214"/>
                  <a:gd name="T36" fmla="*/ 157 w 165"/>
                  <a:gd name="T37" fmla="*/ 159 h 214"/>
                  <a:gd name="T38" fmla="*/ 159 w 165"/>
                  <a:gd name="T39" fmla="*/ 151 h 214"/>
                  <a:gd name="T40" fmla="*/ 161 w 165"/>
                  <a:gd name="T41" fmla="*/ 143 h 214"/>
                  <a:gd name="T42" fmla="*/ 163 w 165"/>
                  <a:gd name="T43" fmla="*/ 134 h 214"/>
                  <a:gd name="T44" fmla="*/ 164 w 165"/>
                  <a:gd name="T45" fmla="*/ 124 h 214"/>
                  <a:gd name="T46" fmla="*/ 164 w 165"/>
                  <a:gd name="T47" fmla="*/ 115 h 214"/>
                  <a:gd name="T48" fmla="*/ 165 w 165"/>
                  <a:gd name="T49" fmla="*/ 105 h 214"/>
                  <a:gd name="T50" fmla="*/ 164 w 165"/>
                  <a:gd name="T51" fmla="*/ 90 h 214"/>
                  <a:gd name="T52" fmla="*/ 163 w 165"/>
                  <a:gd name="T53" fmla="*/ 77 h 214"/>
                  <a:gd name="T54" fmla="*/ 161 w 165"/>
                  <a:gd name="T55" fmla="*/ 66 h 214"/>
                  <a:gd name="T56" fmla="*/ 157 w 165"/>
                  <a:gd name="T57" fmla="*/ 55 h 214"/>
                  <a:gd name="T58" fmla="*/ 154 w 165"/>
                  <a:gd name="T59" fmla="*/ 46 h 214"/>
                  <a:gd name="T60" fmla="*/ 149 w 165"/>
                  <a:gd name="T61" fmla="*/ 38 h 214"/>
                  <a:gd name="T62" fmla="*/ 143 w 165"/>
                  <a:gd name="T63" fmla="*/ 30 h 214"/>
                  <a:gd name="T64" fmla="*/ 137 w 165"/>
                  <a:gd name="T65" fmla="*/ 23 h 214"/>
                  <a:gd name="T66" fmla="*/ 132 w 165"/>
                  <a:gd name="T67" fmla="*/ 17 h 214"/>
                  <a:gd name="T68" fmla="*/ 125 w 165"/>
                  <a:gd name="T69" fmla="*/ 13 h 214"/>
                  <a:gd name="T70" fmla="*/ 119 w 165"/>
                  <a:gd name="T71" fmla="*/ 8 h 214"/>
                  <a:gd name="T72" fmla="*/ 112 w 165"/>
                  <a:gd name="T73" fmla="*/ 6 h 214"/>
                  <a:gd name="T74" fmla="*/ 106 w 165"/>
                  <a:gd name="T75" fmla="*/ 3 h 214"/>
                  <a:gd name="T76" fmla="*/ 99 w 165"/>
                  <a:gd name="T77" fmla="*/ 2 h 214"/>
                  <a:gd name="T78" fmla="*/ 91 w 165"/>
                  <a:gd name="T79" fmla="*/ 1 h 214"/>
                  <a:gd name="T80" fmla="*/ 82 w 165"/>
                  <a:gd name="T81" fmla="*/ 0 h 214"/>
                  <a:gd name="T82" fmla="*/ 72 w 165"/>
                  <a:gd name="T83" fmla="*/ 0 h 214"/>
                  <a:gd name="T84" fmla="*/ 61 w 165"/>
                  <a:gd name="T85" fmla="*/ 0 h 214"/>
                  <a:gd name="T86" fmla="*/ 0 w 165"/>
                  <a:gd name="T87" fmla="*/ 214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5"/>
                  <a:gd name="T133" fmla="*/ 0 h 214"/>
                  <a:gd name="T134" fmla="*/ 165 w 165"/>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5" h="214">
                    <a:moveTo>
                      <a:pt x="0" y="214"/>
                    </a:moveTo>
                    <a:lnTo>
                      <a:pt x="63" y="214"/>
                    </a:lnTo>
                    <a:lnTo>
                      <a:pt x="67" y="213"/>
                    </a:lnTo>
                    <a:lnTo>
                      <a:pt x="72" y="213"/>
                    </a:lnTo>
                    <a:lnTo>
                      <a:pt x="76" y="213"/>
                    </a:lnTo>
                    <a:lnTo>
                      <a:pt x="81" y="213"/>
                    </a:lnTo>
                    <a:lnTo>
                      <a:pt x="84" y="213"/>
                    </a:lnTo>
                    <a:lnTo>
                      <a:pt x="89" y="212"/>
                    </a:lnTo>
                    <a:lnTo>
                      <a:pt x="93" y="212"/>
                    </a:lnTo>
                    <a:lnTo>
                      <a:pt x="96" y="212"/>
                    </a:lnTo>
                    <a:lnTo>
                      <a:pt x="99" y="211"/>
                    </a:lnTo>
                    <a:lnTo>
                      <a:pt x="103" y="211"/>
                    </a:lnTo>
                    <a:lnTo>
                      <a:pt x="105" y="210"/>
                    </a:lnTo>
                    <a:lnTo>
                      <a:pt x="109" y="210"/>
                    </a:lnTo>
                    <a:lnTo>
                      <a:pt x="111" y="208"/>
                    </a:lnTo>
                    <a:lnTo>
                      <a:pt x="113" y="207"/>
                    </a:lnTo>
                    <a:lnTo>
                      <a:pt x="116" y="206"/>
                    </a:lnTo>
                    <a:lnTo>
                      <a:pt x="118" y="205"/>
                    </a:lnTo>
                    <a:lnTo>
                      <a:pt x="120" y="204"/>
                    </a:lnTo>
                    <a:lnTo>
                      <a:pt x="122" y="203"/>
                    </a:lnTo>
                    <a:lnTo>
                      <a:pt x="125" y="201"/>
                    </a:lnTo>
                    <a:lnTo>
                      <a:pt x="127" y="199"/>
                    </a:lnTo>
                    <a:lnTo>
                      <a:pt x="129" y="198"/>
                    </a:lnTo>
                    <a:lnTo>
                      <a:pt x="131" y="197"/>
                    </a:lnTo>
                    <a:lnTo>
                      <a:pt x="133" y="196"/>
                    </a:lnTo>
                    <a:lnTo>
                      <a:pt x="135" y="195"/>
                    </a:lnTo>
                    <a:lnTo>
                      <a:pt x="136" y="191"/>
                    </a:lnTo>
                    <a:lnTo>
                      <a:pt x="139" y="189"/>
                    </a:lnTo>
                    <a:lnTo>
                      <a:pt x="141" y="187"/>
                    </a:lnTo>
                    <a:lnTo>
                      <a:pt x="143" y="184"/>
                    </a:lnTo>
                    <a:lnTo>
                      <a:pt x="146" y="181"/>
                    </a:lnTo>
                    <a:lnTo>
                      <a:pt x="147" y="178"/>
                    </a:lnTo>
                    <a:lnTo>
                      <a:pt x="149" y="175"/>
                    </a:lnTo>
                    <a:lnTo>
                      <a:pt x="150" y="172"/>
                    </a:lnTo>
                    <a:lnTo>
                      <a:pt x="152" y="169"/>
                    </a:lnTo>
                    <a:lnTo>
                      <a:pt x="154" y="166"/>
                    </a:lnTo>
                    <a:lnTo>
                      <a:pt x="155" y="162"/>
                    </a:lnTo>
                    <a:lnTo>
                      <a:pt x="157" y="159"/>
                    </a:lnTo>
                    <a:lnTo>
                      <a:pt x="158" y="154"/>
                    </a:lnTo>
                    <a:lnTo>
                      <a:pt x="159" y="151"/>
                    </a:lnTo>
                    <a:lnTo>
                      <a:pt x="161" y="146"/>
                    </a:lnTo>
                    <a:lnTo>
                      <a:pt x="161" y="143"/>
                    </a:lnTo>
                    <a:lnTo>
                      <a:pt x="162" y="138"/>
                    </a:lnTo>
                    <a:lnTo>
                      <a:pt x="163" y="134"/>
                    </a:lnTo>
                    <a:lnTo>
                      <a:pt x="163" y="129"/>
                    </a:lnTo>
                    <a:lnTo>
                      <a:pt x="164" y="124"/>
                    </a:lnTo>
                    <a:lnTo>
                      <a:pt x="164" y="120"/>
                    </a:lnTo>
                    <a:lnTo>
                      <a:pt x="164" y="115"/>
                    </a:lnTo>
                    <a:lnTo>
                      <a:pt x="164" y="109"/>
                    </a:lnTo>
                    <a:lnTo>
                      <a:pt x="165" y="105"/>
                    </a:lnTo>
                    <a:lnTo>
                      <a:pt x="164" y="97"/>
                    </a:lnTo>
                    <a:lnTo>
                      <a:pt x="164" y="90"/>
                    </a:lnTo>
                    <a:lnTo>
                      <a:pt x="164" y="84"/>
                    </a:lnTo>
                    <a:lnTo>
                      <a:pt x="163" y="77"/>
                    </a:lnTo>
                    <a:lnTo>
                      <a:pt x="162" y="71"/>
                    </a:lnTo>
                    <a:lnTo>
                      <a:pt x="161" y="66"/>
                    </a:lnTo>
                    <a:lnTo>
                      <a:pt x="159" y="60"/>
                    </a:lnTo>
                    <a:lnTo>
                      <a:pt x="157" y="55"/>
                    </a:lnTo>
                    <a:lnTo>
                      <a:pt x="156" y="51"/>
                    </a:lnTo>
                    <a:lnTo>
                      <a:pt x="154" y="46"/>
                    </a:lnTo>
                    <a:lnTo>
                      <a:pt x="151" y="41"/>
                    </a:lnTo>
                    <a:lnTo>
                      <a:pt x="149" y="38"/>
                    </a:lnTo>
                    <a:lnTo>
                      <a:pt x="146" y="33"/>
                    </a:lnTo>
                    <a:lnTo>
                      <a:pt x="143" y="30"/>
                    </a:lnTo>
                    <a:lnTo>
                      <a:pt x="141" y="26"/>
                    </a:lnTo>
                    <a:lnTo>
                      <a:pt x="137" y="23"/>
                    </a:lnTo>
                    <a:lnTo>
                      <a:pt x="135" y="19"/>
                    </a:lnTo>
                    <a:lnTo>
                      <a:pt x="132" y="17"/>
                    </a:lnTo>
                    <a:lnTo>
                      <a:pt x="128" y="15"/>
                    </a:lnTo>
                    <a:lnTo>
                      <a:pt x="125" y="13"/>
                    </a:lnTo>
                    <a:lnTo>
                      <a:pt x="122" y="10"/>
                    </a:lnTo>
                    <a:lnTo>
                      <a:pt x="119" y="8"/>
                    </a:lnTo>
                    <a:lnTo>
                      <a:pt x="116" y="7"/>
                    </a:lnTo>
                    <a:lnTo>
                      <a:pt x="112" y="6"/>
                    </a:lnTo>
                    <a:lnTo>
                      <a:pt x="109" y="4"/>
                    </a:lnTo>
                    <a:lnTo>
                      <a:pt x="106" y="3"/>
                    </a:lnTo>
                    <a:lnTo>
                      <a:pt x="103" y="2"/>
                    </a:lnTo>
                    <a:lnTo>
                      <a:pt x="99" y="2"/>
                    </a:lnTo>
                    <a:lnTo>
                      <a:pt x="96" y="1"/>
                    </a:lnTo>
                    <a:lnTo>
                      <a:pt x="91" y="1"/>
                    </a:lnTo>
                    <a:lnTo>
                      <a:pt x="87" y="0"/>
                    </a:lnTo>
                    <a:lnTo>
                      <a:pt x="82" y="0"/>
                    </a:lnTo>
                    <a:lnTo>
                      <a:pt x="78" y="0"/>
                    </a:lnTo>
                    <a:lnTo>
                      <a:pt x="72" y="0"/>
                    </a:lnTo>
                    <a:lnTo>
                      <a:pt x="67" y="0"/>
                    </a:lnTo>
                    <a:lnTo>
                      <a:pt x="61" y="0"/>
                    </a:lnTo>
                    <a:lnTo>
                      <a:pt x="0" y="0"/>
                    </a:lnTo>
                    <a:lnTo>
                      <a:pt x="0" y="214"/>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81" name="Freeform 2371"/>
              <p:cNvSpPr>
                <a:spLocks/>
              </p:cNvSpPr>
              <p:nvPr/>
            </p:nvSpPr>
            <p:spPr bwMode="auto">
              <a:xfrm>
                <a:off x="4457" y="2779"/>
                <a:ext cx="62" cy="8"/>
              </a:xfrm>
              <a:custGeom>
                <a:avLst/>
                <a:gdLst>
                  <a:gd name="T0" fmla="*/ 0 w 125"/>
                  <a:gd name="T1" fmla="*/ 12 h 16"/>
                  <a:gd name="T2" fmla="*/ 0 w 125"/>
                  <a:gd name="T3" fmla="*/ 16 h 16"/>
                  <a:gd name="T4" fmla="*/ 63 w 125"/>
                  <a:gd name="T5" fmla="*/ 15 h 16"/>
                  <a:gd name="T6" fmla="*/ 67 w 125"/>
                  <a:gd name="T7" fmla="*/ 14 h 16"/>
                  <a:gd name="T8" fmla="*/ 84 w 125"/>
                  <a:gd name="T9" fmla="*/ 14 h 16"/>
                  <a:gd name="T10" fmla="*/ 89 w 125"/>
                  <a:gd name="T11" fmla="*/ 13 h 16"/>
                  <a:gd name="T12" fmla="*/ 96 w 125"/>
                  <a:gd name="T13" fmla="*/ 13 h 16"/>
                  <a:gd name="T14" fmla="*/ 99 w 125"/>
                  <a:gd name="T15" fmla="*/ 12 h 16"/>
                  <a:gd name="T16" fmla="*/ 103 w 125"/>
                  <a:gd name="T17" fmla="*/ 12 h 16"/>
                  <a:gd name="T18" fmla="*/ 105 w 125"/>
                  <a:gd name="T19" fmla="*/ 11 h 16"/>
                  <a:gd name="T20" fmla="*/ 109 w 125"/>
                  <a:gd name="T21" fmla="*/ 11 h 16"/>
                  <a:gd name="T22" fmla="*/ 125 w 125"/>
                  <a:gd name="T23" fmla="*/ 3 h 16"/>
                  <a:gd name="T24" fmla="*/ 125 w 125"/>
                  <a:gd name="T25" fmla="*/ 1 h 16"/>
                  <a:gd name="T26" fmla="*/ 125 w 125"/>
                  <a:gd name="T27" fmla="*/ 0 h 16"/>
                  <a:gd name="T28" fmla="*/ 109 w 125"/>
                  <a:gd name="T29" fmla="*/ 8 h 16"/>
                  <a:gd name="T30" fmla="*/ 105 w 125"/>
                  <a:gd name="T31" fmla="*/ 8 h 16"/>
                  <a:gd name="T32" fmla="*/ 103 w 125"/>
                  <a:gd name="T33" fmla="*/ 10 h 16"/>
                  <a:gd name="T34" fmla="*/ 99 w 125"/>
                  <a:gd name="T35" fmla="*/ 10 h 16"/>
                  <a:gd name="T36" fmla="*/ 96 w 125"/>
                  <a:gd name="T37" fmla="*/ 11 h 16"/>
                  <a:gd name="T38" fmla="*/ 89 w 125"/>
                  <a:gd name="T39" fmla="*/ 11 h 16"/>
                  <a:gd name="T40" fmla="*/ 84 w 125"/>
                  <a:gd name="T41" fmla="*/ 12 h 16"/>
                  <a:gd name="T42" fmla="*/ 67 w 125"/>
                  <a:gd name="T43" fmla="*/ 12 h 16"/>
                  <a:gd name="T44" fmla="*/ 63 w 125"/>
                  <a:gd name="T45" fmla="*/ 13 h 16"/>
                  <a:gd name="T46" fmla="*/ 0 w 125"/>
                  <a:gd name="T47" fmla="*/ 12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5"/>
                  <a:gd name="T73" fmla="*/ 0 h 16"/>
                  <a:gd name="T74" fmla="*/ 125 w 125"/>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5" h="16">
                    <a:moveTo>
                      <a:pt x="0" y="12"/>
                    </a:moveTo>
                    <a:lnTo>
                      <a:pt x="0" y="16"/>
                    </a:lnTo>
                    <a:lnTo>
                      <a:pt x="63" y="15"/>
                    </a:lnTo>
                    <a:lnTo>
                      <a:pt x="67" y="14"/>
                    </a:lnTo>
                    <a:lnTo>
                      <a:pt x="84" y="14"/>
                    </a:lnTo>
                    <a:lnTo>
                      <a:pt x="89" y="13"/>
                    </a:lnTo>
                    <a:lnTo>
                      <a:pt x="96" y="13"/>
                    </a:lnTo>
                    <a:lnTo>
                      <a:pt x="99" y="12"/>
                    </a:lnTo>
                    <a:lnTo>
                      <a:pt x="103" y="12"/>
                    </a:lnTo>
                    <a:lnTo>
                      <a:pt x="105" y="11"/>
                    </a:lnTo>
                    <a:lnTo>
                      <a:pt x="109" y="11"/>
                    </a:lnTo>
                    <a:lnTo>
                      <a:pt x="125" y="3"/>
                    </a:lnTo>
                    <a:lnTo>
                      <a:pt x="125" y="1"/>
                    </a:lnTo>
                    <a:lnTo>
                      <a:pt x="125" y="0"/>
                    </a:lnTo>
                    <a:lnTo>
                      <a:pt x="109" y="8"/>
                    </a:lnTo>
                    <a:lnTo>
                      <a:pt x="105" y="8"/>
                    </a:lnTo>
                    <a:lnTo>
                      <a:pt x="103" y="10"/>
                    </a:lnTo>
                    <a:lnTo>
                      <a:pt x="99" y="10"/>
                    </a:lnTo>
                    <a:lnTo>
                      <a:pt x="96" y="11"/>
                    </a:lnTo>
                    <a:lnTo>
                      <a:pt x="89" y="11"/>
                    </a:lnTo>
                    <a:lnTo>
                      <a:pt x="84" y="12"/>
                    </a:lnTo>
                    <a:lnTo>
                      <a:pt x="67" y="12"/>
                    </a:lnTo>
                    <a:lnTo>
                      <a:pt x="63" y="13"/>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2" name="Freeform 2372"/>
              <p:cNvSpPr>
                <a:spLocks/>
              </p:cNvSpPr>
              <p:nvPr/>
            </p:nvSpPr>
            <p:spPr bwMode="auto">
              <a:xfrm>
                <a:off x="4519" y="2778"/>
                <a:ext cx="2" cy="2"/>
              </a:xfrm>
              <a:custGeom>
                <a:avLst/>
                <a:gdLst>
                  <a:gd name="T0" fmla="*/ 1 w 4"/>
                  <a:gd name="T1" fmla="*/ 5 h 5"/>
                  <a:gd name="T2" fmla="*/ 3 w 4"/>
                  <a:gd name="T3" fmla="*/ 3 h 5"/>
                  <a:gd name="T4" fmla="*/ 4 w 4"/>
                  <a:gd name="T5" fmla="*/ 2 h 5"/>
                  <a:gd name="T6" fmla="*/ 3 w 4"/>
                  <a:gd name="T7" fmla="*/ 1 h 5"/>
                  <a:gd name="T8" fmla="*/ 2 w 4"/>
                  <a:gd name="T9" fmla="*/ 0 h 5"/>
                  <a:gd name="T10" fmla="*/ 0 w 4"/>
                  <a:gd name="T11" fmla="*/ 2 h 5"/>
                  <a:gd name="T12" fmla="*/ 1 w 4"/>
                  <a:gd name="T13" fmla="*/ 3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3" y="3"/>
                    </a:lnTo>
                    <a:lnTo>
                      <a:pt x="4" y="2"/>
                    </a:lnTo>
                    <a:lnTo>
                      <a:pt x="3" y="1"/>
                    </a:lnTo>
                    <a:lnTo>
                      <a:pt x="2" y="0"/>
                    </a:lnTo>
                    <a:lnTo>
                      <a:pt x="0" y="2"/>
                    </a:lnTo>
                    <a:lnTo>
                      <a:pt x="1" y="3"/>
                    </a:lnTo>
                    <a:lnTo>
                      <a:pt x="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3" name="Freeform 2373"/>
              <p:cNvSpPr>
                <a:spLocks/>
              </p:cNvSpPr>
              <p:nvPr/>
            </p:nvSpPr>
            <p:spPr bwMode="auto">
              <a:xfrm>
                <a:off x="4519" y="2777"/>
                <a:ext cx="3" cy="2"/>
              </a:xfrm>
              <a:custGeom>
                <a:avLst/>
                <a:gdLst>
                  <a:gd name="T0" fmla="*/ 2 w 4"/>
                  <a:gd name="T1" fmla="*/ 2 h 3"/>
                  <a:gd name="T2" fmla="*/ 2 w 4"/>
                  <a:gd name="T3" fmla="*/ 3 h 3"/>
                  <a:gd name="T4" fmla="*/ 4 w 4"/>
                  <a:gd name="T5" fmla="*/ 2 h 3"/>
                  <a:gd name="T6" fmla="*/ 4 w 4"/>
                  <a:gd name="T7" fmla="*/ 1 h 3"/>
                  <a:gd name="T8" fmla="*/ 4 w 4"/>
                  <a:gd name="T9" fmla="*/ 0 h 3"/>
                  <a:gd name="T10" fmla="*/ 0 w 4"/>
                  <a:gd name="T11" fmla="*/ 2 h 3"/>
                  <a:gd name="T12" fmla="*/ 1 w 4"/>
                  <a:gd name="T13" fmla="*/ 1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2" y="3"/>
                    </a:lnTo>
                    <a:lnTo>
                      <a:pt x="4" y="2"/>
                    </a:lnTo>
                    <a:lnTo>
                      <a:pt x="4" y="1"/>
                    </a:lnTo>
                    <a:lnTo>
                      <a:pt x="4" y="0"/>
                    </a:lnTo>
                    <a:lnTo>
                      <a:pt x="0" y="2"/>
                    </a:lnTo>
                    <a:lnTo>
                      <a:pt x="1" y="1"/>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4" name="Freeform 2374"/>
              <p:cNvSpPr>
                <a:spLocks/>
              </p:cNvSpPr>
              <p:nvPr/>
            </p:nvSpPr>
            <p:spPr bwMode="auto">
              <a:xfrm>
                <a:off x="4521" y="2776"/>
                <a:ext cx="2" cy="2"/>
              </a:xfrm>
              <a:custGeom>
                <a:avLst/>
                <a:gdLst>
                  <a:gd name="T0" fmla="*/ 1 w 4"/>
                  <a:gd name="T1" fmla="*/ 3 h 3"/>
                  <a:gd name="T2" fmla="*/ 4 w 4"/>
                  <a:gd name="T3" fmla="*/ 2 h 3"/>
                  <a:gd name="T4" fmla="*/ 4 w 4"/>
                  <a:gd name="T5" fmla="*/ 2 h 3"/>
                  <a:gd name="T6" fmla="*/ 3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4" y="2"/>
                    </a:lnTo>
                    <a:lnTo>
                      <a:pt x="3" y="1"/>
                    </a:lnTo>
                    <a:lnTo>
                      <a:pt x="1" y="0"/>
                    </a:lnTo>
                    <a:lnTo>
                      <a:pt x="0" y="1"/>
                    </a:lnTo>
                    <a:lnTo>
                      <a:pt x="1" y="2"/>
                    </a:ln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5" name="Freeform 2375"/>
              <p:cNvSpPr>
                <a:spLocks/>
              </p:cNvSpPr>
              <p:nvPr/>
            </p:nvSpPr>
            <p:spPr bwMode="auto">
              <a:xfrm>
                <a:off x="4521" y="2768"/>
                <a:ext cx="9" cy="10"/>
              </a:xfrm>
              <a:custGeom>
                <a:avLst/>
                <a:gdLst>
                  <a:gd name="T0" fmla="*/ 3 w 19"/>
                  <a:gd name="T1" fmla="*/ 17 h 18"/>
                  <a:gd name="T2" fmla="*/ 3 w 19"/>
                  <a:gd name="T3" fmla="*/ 18 h 18"/>
                  <a:gd name="T4" fmla="*/ 7 w 19"/>
                  <a:gd name="T5" fmla="*/ 16 h 18"/>
                  <a:gd name="T6" fmla="*/ 9 w 19"/>
                  <a:gd name="T7" fmla="*/ 12 h 18"/>
                  <a:gd name="T8" fmla="*/ 16 w 19"/>
                  <a:gd name="T9" fmla="*/ 5 h 18"/>
                  <a:gd name="T10" fmla="*/ 19 w 19"/>
                  <a:gd name="T11" fmla="*/ 2 h 18"/>
                  <a:gd name="T12" fmla="*/ 18 w 19"/>
                  <a:gd name="T13" fmla="*/ 1 h 18"/>
                  <a:gd name="T14" fmla="*/ 16 w 19"/>
                  <a:gd name="T15" fmla="*/ 0 h 18"/>
                  <a:gd name="T16" fmla="*/ 14 w 19"/>
                  <a:gd name="T17" fmla="*/ 3 h 18"/>
                  <a:gd name="T18" fmla="*/ 7 w 19"/>
                  <a:gd name="T19" fmla="*/ 10 h 18"/>
                  <a:gd name="T20" fmla="*/ 7 w 19"/>
                  <a:gd name="T21" fmla="*/ 13 h 18"/>
                  <a:gd name="T22" fmla="*/ 0 w 19"/>
                  <a:gd name="T23" fmla="*/ 17 h 18"/>
                  <a:gd name="T24" fmla="*/ 1 w 19"/>
                  <a:gd name="T25" fmla="*/ 16 h 18"/>
                  <a:gd name="T26" fmla="*/ 3 w 19"/>
                  <a:gd name="T27" fmla="*/ 1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18"/>
                  <a:gd name="T44" fmla="*/ 19 w 19"/>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18">
                    <a:moveTo>
                      <a:pt x="3" y="17"/>
                    </a:moveTo>
                    <a:lnTo>
                      <a:pt x="3" y="18"/>
                    </a:lnTo>
                    <a:lnTo>
                      <a:pt x="7" y="16"/>
                    </a:lnTo>
                    <a:lnTo>
                      <a:pt x="9" y="12"/>
                    </a:lnTo>
                    <a:lnTo>
                      <a:pt x="16" y="5"/>
                    </a:lnTo>
                    <a:lnTo>
                      <a:pt x="19" y="2"/>
                    </a:lnTo>
                    <a:lnTo>
                      <a:pt x="18" y="1"/>
                    </a:lnTo>
                    <a:lnTo>
                      <a:pt x="16" y="0"/>
                    </a:lnTo>
                    <a:lnTo>
                      <a:pt x="14" y="3"/>
                    </a:lnTo>
                    <a:lnTo>
                      <a:pt x="7" y="10"/>
                    </a:lnTo>
                    <a:lnTo>
                      <a:pt x="7" y="13"/>
                    </a:lnTo>
                    <a:lnTo>
                      <a:pt x="0" y="17"/>
                    </a:lnTo>
                    <a:lnTo>
                      <a:pt x="1" y="16"/>
                    </a:lnTo>
                    <a:lnTo>
                      <a:pt x="3"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6" name="Freeform 2376"/>
              <p:cNvSpPr>
                <a:spLocks/>
              </p:cNvSpPr>
              <p:nvPr/>
            </p:nvSpPr>
            <p:spPr bwMode="auto">
              <a:xfrm>
                <a:off x="4529" y="2768"/>
                <a:ext cx="2" cy="3"/>
              </a:xfrm>
              <a:custGeom>
                <a:avLst/>
                <a:gdLst>
                  <a:gd name="T0" fmla="*/ 3 w 4"/>
                  <a:gd name="T1" fmla="*/ 4 h 7"/>
                  <a:gd name="T2" fmla="*/ 0 w 4"/>
                  <a:gd name="T3" fmla="*/ 7 h 7"/>
                  <a:gd name="T4" fmla="*/ 4 w 4"/>
                  <a:gd name="T5" fmla="*/ 0 h 7"/>
                  <a:gd name="T6" fmla="*/ 3 w 4"/>
                  <a:gd name="T7" fmla="*/ 0 h 7"/>
                  <a:gd name="T8" fmla="*/ 2 w 4"/>
                  <a:gd name="T9" fmla="*/ 0 h 7"/>
                  <a:gd name="T10" fmla="*/ 0 w 4"/>
                  <a:gd name="T11" fmla="*/ 3 h 7"/>
                  <a:gd name="T12" fmla="*/ 2 w 4"/>
                  <a:gd name="T13" fmla="*/ 3 h 7"/>
                  <a:gd name="T14" fmla="*/ 3 w 4"/>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3" y="4"/>
                    </a:moveTo>
                    <a:lnTo>
                      <a:pt x="0" y="7"/>
                    </a:lnTo>
                    <a:lnTo>
                      <a:pt x="4" y="0"/>
                    </a:lnTo>
                    <a:lnTo>
                      <a:pt x="3" y="0"/>
                    </a:lnTo>
                    <a:lnTo>
                      <a:pt x="2" y="0"/>
                    </a:lnTo>
                    <a:lnTo>
                      <a:pt x="0" y="3"/>
                    </a:lnTo>
                    <a:lnTo>
                      <a:pt x="2" y="3"/>
                    </a:lnTo>
                    <a:lnTo>
                      <a:pt x="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7" name="Freeform 2377"/>
              <p:cNvSpPr>
                <a:spLocks/>
              </p:cNvSpPr>
              <p:nvPr/>
            </p:nvSpPr>
            <p:spPr bwMode="auto">
              <a:xfrm>
                <a:off x="4530" y="2765"/>
                <a:ext cx="2" cy="3"/>
              </a:xfrm>
              <a:custGeom>
                <a:avLst/>
                <a:gdLst>
                  <a:gd name="T0" fmla="*/ 1 w 4"/>
                  <a:gd name="T1" fmla="*/ 4 h 6"/>
                  <a:gd name="T2" fmla="*/ 2 w 4"/>
                  <a:gd name="T3" fmla="*/ 6 h 6"/>
                  <a:gd name="T4" fmla="*/ 4 w 4"/>
                  <a:gd name="T5" fmla="*/ 3 h 6"/>
                  <a:gd name="T6" fmla="*/ 2 w 4"/>
                  <a:gd name="T7" fmla="*/ 0 h 6"/>
                  <a:gd name="T8" fmla="*/ 2 w 4"/>
                  <a:gd name="T9" fmla="*/ 0 h 6"/>
                  <a:gd name="T10" fmla="*/ 0 w 4"/>
                  <a:gd name="T11" fmla="*/ 4 h 6"/>
                  <a:gd name="T12" fmla="*/ 1 w 4"/>
                  <a:gd name="T13" fmla="*/ 4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1" y="4"/>
                    </a:moveTo>
                    <a:lnTo>
                      <a:pt x="2" y="6"/>
                    </a:lnTo>
                    <a:lnTo>
                      <a:pt x="4" y="3"/>
                    </a:lnTo>
                    <a:lnTo>
                      <a:pt x="2" y="0"/>
                    </a:lnTo>
                    <a:lnTo>
                      <a:pt x="0" y="4"/>
                    </a:lnTo>
                    <a:lnTo>
                      <a:pt x="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8" name="Freeform 2378"/>
              <p:cNvSpPr>
                <a:spLocks/>
              </p:cNvSpPr>
              <p:nvPr/>
            </p:nvSpPr>
            <p:spPr bwMode="auto">
              <a:xfrm>
                <a:off x="4531" y="2699"/>
                <a:ext cx="9" cy="68"/>
              </a:xfrm>
              <a:custGeom>
                <a:avLst/>
                <a:gdLst>
                  <a:gd name="T0" fmla="*/ 2 w 18"/>
                  <a:gd name="T1" fmla="*/ 136 h 136"/>
                  <a:gd name="T2" fmla="*/ 3 w 18"/>
                  <a:gd name="T3" fmla="*/ 132 h 136"/>
                  <a:gd name="T4" fmla="*/ 6 w 18"/>
                  <a:gd name="T5" fmla="*/ 129 h 136"/>
                  <a:gd name="T6" fmla="*/ 8 w 18"/>
                  <a:gd name="T7" fmla="*/ 124 h 136"/>
                  <a:gd name="T8" fmla="*/ 10 w 18"/>
                  <a:gd name="T9" fmla="*/ 119 h 136"/>
                  <a:gd name="T10" fmla="*/ 11 w 18"/>
                  <a:gd name="T11" fmla="*/ 113 h 136"/>
                  <a:gd name="T12" fmla="*/ 13 w 18"/>
                  <a:gd name="T13" fmla="*/ 110 h 136"/>
                  <a:gd name="T14" fmla="*/ 14 w 18"/>
                  <a:gd name="T15" fmla="*/ 105 h 136"/>
                  <a:gd name="T16" fmla="*/ 14 w 18"/>
                  <a:gd name="T17" fmla="*/ 102 h 136"/>
                  <a:gd name="T18" fmla="*/ 16 w 18"/>
                  <a:gd name="T19" fmla="*/ 93 h 136"/>
                  <a:gd name="T20" fmla="*/ 16 w 18"/>
                  <a:gd name="T21" fmla="*/ 88 h 136"/>
                  <a:gd name="T22" fmla="*/ 17 w 18"/>
                  <a:gd name="T23" fmla="*/ 83 h 136"/>
                  <a:gd name="T24" fmla="*/ 17 w 18"/>
                  <a:gd name="T25" fmla="*/ 68 h 136"/>
                  <a:gd name="T26" fmla="*/ 18 w 18"/>
                  <a:gd name="T27" fmla="*/ 64 h 136"/>
                  <a:gd name="T28" fmla="*/ 17 w 18"/>
                  <a:gd name="T29" fmla="*/ 56 h 136"/>
                  <a:gd name="T30" fmla="*/ 17 w 18"/>
                  <a:gd name="T31" fmla="*/ 43 h 136"/>
                  <a:gd name="T32" fmla="*/ 16 w 18"/>
                  <a:gd name="T33" fmla="*/ 36 h 136"/>
                  <a:gd name="T34" fmla="*/ 13 w 18"/>
                  <a:gd name="T35" fmla="*/ 19 h 136"/>
                  <a:gd name="T36" fmla="*/ 10 w 18"/>
                  <a:gd name="T37" fmla="*/ 14 h 136"/>
                  <a:gd name="T38" fmla="*/ 9 w 18"/>
                  <a:gd name="T39" fmla="*/ 10 h 136"/>
                  <a:gd name="T40" fmla="*/ 4 w 18"/>
                  <a:gd name="T41" fmla="*/ 0 h 136"/>
                  <a:gd name="T42" fmla="*/ 3 w 18"/>
                  <a:gd name="T43" fmla="*/ 0 h 136"/>
                  <a:gd name="T44" fmla="*/ 2 w 18"/>
                  <a:gd name="T45" fmla="*/ 0 h 136"/>
                  <a:gd name="T46" fmla="*/ 7 w 18"/>
                  <a:gd name="T47" fmla="*/ 10 h 136"/>
                  <a:gd name="T48" fmla="*/ 8 w 18"/>
                  <a:gd name="T49" fmla="*/ 14 h 136"/>
                  <a:gd name="T50" fmla="*/ 10 w 18"/>
                  <a:gd name="T51" fmla="*/ 19 h 136"/>
                  <a:gd name="T52" fmla="*/ 14 w 18"/>
                  <a:gd name="T53" fmla="*/ 36 h 136"/>
                  <a:gd name="T54" fmla="*/ 15 w 18"/>
                  <a:gd name="T55" fmla="*/ 43 h 136"/>
                  <a:gd name="T56" fmla="*/ 15 w 18"/>
                  <a:gd name="T57" fmla="*/ 56 h 136"/>
                  <a:gd name="T58" fmla="*/ 16 w 18"/>
                  <a:gd name="T59" fmla="*/ 64 h 136"/>
                  <a:gd name="T60" fmla="*/ 15 w 18"/>
                  <a:gd name="T61" fmla="*/ 68 h 136"/>
                  <a:gd name="T62" fmla="*/ 15 w 18"/>
                  <a:gd name="T63" fmla="*/ 83 h 136"/>
                  <a:gd name="T64" fmla="*/ 14 w 18"/>
                  <a:gd name="T65" fmla="*/ 88 h 136"/>
                  <a:gd name="T66" fmla="*/ 14 w 18"/>
                  <a:gd name="T67" fmla="*/ 93 h 136"/>
                  <a:gd name="T68" fmla="*/ 11 w 18"/>
                  <a:gd name="T69" fmla="*/ 102 h 136"/>
                  <a:gd name="T70" fmla="*/ 11 w 18"/>
                  <a:gd name="T71" fmla="*/ 105 h 136"/>
                  <a:gd name="T72" fmla="*/ 10 w 18"/>
                  <a:gd name="T73" fmla="*/ 110 h 136"/>
                  <a:gd name="T74" fmla="*/ 9 w 18"/>
                  <a:gd name="T75" fmla="*/ 113 h 136"/>
                  <a:gd name="T76" fmla="*/ 8 w 18"/>
                  <a:gd name="T77" fmla="*/ 117 h 136"/>
                  <a:gd name="T78" fmla="*/ 6 w 18"/>
                  <a:gd name="T79" fmla="*/ 120 h 136"/>
                  <a:gd name="T80" fmla="*/ 3 w 18"/>
                  <a:gd name="T81" fmla="*/ 127 h 136"/>
                  <a:gd name="T82" fmla="*/ 1 w 18"/>
                  <a:gd name="T83" fmla="*/ 129 h 136"/>
                  <a:gd name="T84" fmla="*/ 0 w 18"/>
                  <a:gd name="T85" fmla="*/ 133 h 136"/>
                  <a:gd name="T86" fmla="*/ 2 w 18"/>
                  <a:gd name="T87" fmla="*/ 136 h 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8"/>
                  <a:gd name="T133" fmla="*/ 0 h 136"/>
                  <a:gd name="T134" fmla="*/ 18 w 18"/>
                  <a:gd name="T135" fmla="*/ 136 h 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8" h="136">
                    <a:moveTo>
                      <a:pt x="2" y="136"/>
                    </a:moveTo>
                    <a:lnTo>
                      <a:pt x="3" y="132"/>
                    </a:lnTo>
                    <a:lnTo>
                      <a:pt x="6" y="129"/>
                    </a:lnTo>
                    <a:lnTo>
                      <a:pt x="8" y="124"/>
                    </a:lnTo>
                    <a:lnTo>
                      <a:pt x="10" y="119"/>
                    </a:lnTo>
                    <a:lnTo>
                      <a:pt x="11" y="113"/>
                    </a:lnTo>
                    <a:lnTo>
                      <a:pt x="13" y="110"/>
                    </a:lnTo>
                    <a:lnTo>
                      <a:pt x="14" y="105"/>
                    </a:lnTo>
                    <a:lnTo>
                      <a:pt x="14" y="102"/>
                    </a:lnTo>
                    <a:lnTo>
                      <a:pt x="16" y="93"/>
                    </a:lnTo>
                    <a:lnTo>
                      <a:pt x="16" y="88"/>
                    </a:lnTo>
                    <a:lnTo>
                      <a:pt x="17" y="83"/>
                    </a:lnTo>
                    <a:lnTo>
                      <a:pt x="17" y="68"/>
                    </a:lnTo>
                    <a:lnTo>
                      <a:pt x="18" y="64"/>
                    </a:lnTo>
                    <a:lnTo>
                      <a:pt x="17" y="56"/>
                    </a:lnTo>
                    <a:lnTo>
                      <a:pt x="17" y="43"/>
                    </a:lnTo>
                    <a:lnTo>
                      <a:pt x="16" y="36"/>
                    </a:lnTo>
                    <a:lnTo>
                      <a:pt x="13" y="19"/>
                    </a:lnTo>
                    <a:lnTo>
                      <a:pt x="10" y="14"/>
                    </a:lnTo>
                    <a:lnTo>
                      <a:pt x="9" y="10"/>
                    </a:lnTo>
                    <a:lnTo>
                      <a:pt x="4" y="0"/>
                    </a:lnTo>
                    <a:lnTo>
                      <a:pt x="3" y="0"/>
                    </a:lnTo>
                    <a:lnTo>
                      <a:pt x="2" y="0"/>
                    </a:lnTo>
                    <a:lnTo>
                      <a:pt x="7" y="10"/>
                    </a:lnTo>
                    <a:lnTo>
                      <a:pt x="8" y="14"/>
                    </a:lnTo>
                    <a:lnTo>
                      <a:pt x="10" y="19"/>
                    </a:lnTo>
                    <a:lnTo>
                      <a:pt x="14" y="36"/>
                    </a:lnTo>
                    <a:lnTo>
                      <a:pt x="15" y="43"/>
                    </a:lnTo>
                    <a:lnTo>
                      <a:pt x="15" y="56"/>
                    </a:lnTo>
                    <a:lnTo>
                      <a:pt x="16" y="64"/>
                    </a:lnTo>
                    <a:lnTo>
                      <a:pt x="15" y="68"/>
                    </a:lnTo>
                    <a:lnTo>
                      <a:pt x="15" y="83"/>
                    </a:lnTo>
                    <a:lnTo>
                      <a:pt x="14" y="88"/>
                    </a:lnTo>
                    <a:lnTo>
                      <a:pt x="14" y="93"/>
                    </a:lnTo>
                    <a:lnTo>
                      <a:pt x="11" y="102"/>
                    </a:lnTo>
                    <a:lnTo>
                      <a:pt x="11" y="105"/>
                    </a:lnTo>
                    <a:lnTo>
                      <a:pt x="10" y="110"/>
                    </a:lnTo>
                    <a:lnTo>
                      <a:pt x="9" y="113"/>
                    </a:lnTo>
                    <a:lnTo>
                      <a:pt x="8" y="117"/>
                    </a:lnTo>
                    <a:lnTo>
                      <a:pt x="6" y="120"/>
                    </a:lnTo>
                    <a:lnTo>
                      <a:pt x="3" y="127"/>
                    </a:lnTo>
                    <a:lnTo>
                      <a:pt x="1" y="129"/>
                    </a:lnTo>
                    <a:lnTo>
                      <a:pt x="0" y="133"/>
                    </a:lnTo>
                    <a:lnTo>
                      <a:pt x="2" y="1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89" name="Freeform 2379"/>
              <p:cNvSpPr>
                <a:spLocks/>
              </p:cNvSpPr>
              <p:nvPr/>
            </p:nvSpPr>
            <p:spPr bwMode="auto">
              <a:xfrm>
                <a:off x="4508" y="2679"/>
                <a:ext cx="25" cy="21"/>
              </a:xfrm>
              <a:custGeom>
                <a:avLst/>
                <a:gdLst>
                  <a:gd name="T0" fmla="*/ 49 w 49"/>
                  <a:gd name="T1" fmla="*/ 40 h 41"/>
                  <a:gd name="T2" fmla="*/ 47 w 49"/>
                  <a:gd name="T3" fmla="*/ 36 h 41"/>
                  <a:gd name="T4" fmla="*/ 47 w 49"/>
                  <a:gd name="T5" fmla="*/ 36 h 41"/>
                  <a:gd name="T6" fmla="*/ 44 w 49"/>
                  <a:gd name="T7" fmla="*/ 31 h 41"/>
                  <a:gd name="T8" fmla="*/ 39 w 49"/>
                  <a:gd name="T9" fmla="*/ 24 h 41"/>
                  <a:gd name="T10" fmla="*/ 36 w 49"/>
                  <a:gd name="T11" fmla="*/ 21 h 41"/>
                  <a:gd name="T12" fmla="*/ 33 w 49"/>
                  <a:gd name="T13" fmla="*/ 17 h 41"/>
                  <a:gd name="T14" fmla="*/ 23 w 49"/>
                  <a:gd name="T15" fmla="*/ 10 h 41"/>
                  <a:gd name="T16" fmla="*/ 21 w 49"/>
                  <a:gd name="T17" fmla="*/ 8 h 41"/>
                  <a:gd name="T18" fmla="*/ 18 w 49"/>
                  <a:gd name="T19" fmla="*/ 6 h 41"/>
                  <a:gd name="T20" fmla="*/ 6 w 49"/>
                  <a:gd name="T21" fmla="*/ 2 h 41"/>
                  <a:gd name="T22" fmla="*/ 3 w 49"/>
                  <a:gd name="T23" fmla="*/ 1 h 41"/>
                  <a:gd name="T24" fmla="*/ 0 w 49"/>
                  <a:gd name="T25" fmla="*/ 0 h 41"/>
                  <a:gd name="T26" fmla="*/ 0 w 49"/>
                  <a:gd name="T27" fmla="*/ 1 h 41"/>
                  <a:gd name="T28" fmla="*/ 0 w 49"/>
                  <a:gd name="T29" fmla="*/ 2 h 41"/>
                  <a:gd name="T30" fmla="*/ 3 w 49"/>
                  <a:gd name="T31" fmla="*/ 3 h 41"/>
                  <a:gd name="T32" fmla="*/ 6 w 49"/>
                  <a:gd name="T33" fmla="*/ 5 h 41"/>
                  <a:gd name="T34" fmla="*/ 15 w 49"/>
                  <a:gd name="T35" fmla="*/ 8 h 41"/>
                  <a:gd name="T36" fmla="*/ 18 w 49"/>
                  <a:gd name="T37" fmla="*/ 10 h 41"/>
                  <a:gd name="T38" fmla="*/ 21 w 49"/>
                  <a:gd name="T39" fmla="*/ 13 h 41"/>
                  <a:gd name="T40" fmla="*/ 31 w 49"/>
                  <a:gd name="T41" fmla="*/ 20 h 41"/>
                  <a:gd name="T42" fmla="*/ 33 w 49"/>
                  <a:gd name="T43" fmla="*/ 23 h 41"/>
                  <a:gd name="T44" fmla="*/ 37 w 49"/>
                  <a:gd name="T45" fmla="*/ 27 h 41"/>
                  <a:gd name="T46" fmla="*/ 41 w 49"/>
                  <a:gd name="T47" fmla="*/ 33 h 41"/>
                  <a:gd name="T48" fmla="*/ 45 w 49"/>
                  <a:gd name="T49" fmla="*/ 38 h 41"/>
                  <a:gd name="T50" fmla="*/ 47 w 49"/>
                  <a:gd name="T51" fmla="*/ 41 h 41"/>
                  <a:gd name="T52" fmla="*/ 48 w 49"/>
                  <a:gd name="T53" fmla="*/ 40 h 41"/>
                  <a:gd name="T54" fmla="*/ 49 w 49"/>
                  <a:gd name="T55" fmla="*/ 40 h 4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9"/>
                  <a:gd name="T85" fmla="*/ 0 h 41"/>
                  <a:gd name="T86" fmla="*/ 49 w 49"/>
                  <a:gd name="T87" fmla="*/ 41 h 4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9" h="41">
                    <a:moveTo>
                      <a:pt x="49" y="40"/>
                    </a:moveTo>
                    <a:lnTo>
                      <a:pt x="47" y="36"/>
                    </a:lnTo>
                    <a:lnTo>
                      <a:pt x="44" y="31"/>
                    </a:lnTo>
                    <a:lnTo>
                      <a:pt x="39" y="24"/>
                    </a:lnTo>
                    <a:lnTo>
                      <a:pt x="36" y="21"/>
                    </a:lnTo>
                    <a:lnTo>
                      <a:pt x="33" y="17"/>
                    </a:lnTo>
                    <a:lnTo>
                      <a:pt x="23" y="10"/>
                    </a:lnTo>
                    <a:lnTo>
                      <a:pt x="21" y="8"/>
                    </a:lnTo>
                    <a:lnTo>
                      <a:pt x="18" y="6"/>
                    </a:lnTo>
                    <a:lnTo>
                      <a:pt x="6" y="2"/>
                    </a:lnTo>
                    <a:lnTo>
                      <a:pt x="3" y="1"/>
                    </a:lnTo>
                    <a:lnTo>
                      <a:pt x="0" y="0"/>
                    </a:lnTo>
                    <a:lnTo>
                      <a:pt x="0" y="1"/>
                    </a:lnTo>
                    <a:lnTo>
                      <a:pt x="0" y="2"/>
                    </a:lnTo>
                    <a:lnTo>
                      <a:pt x="3" y="3"/>
                    </a:lnTo>
                    <a:lnTo>
                      <a:pt x="6" y="5"/>
                    </a:lnTo>
                    <a:lnTo>
                      <a:pt x="15" y="8"/>
                    </a:lnTo>
                    <a:lnTo>
                      <a:pt x="18" y="10"/>
                    </a:lnTo>
                    <a:lnTo>
                      <a:pt x="21" y="13"/>
                    </a:lnTo>
                    <a:lnTo>
                      <a:pt x="31" y="20"/>
                    </a:lnTo>
                    <a:lnTo>
                      <a:pt x="33" y="23"/>
                    </a:lnTo>
                    <a:lnTo>
                      <a:pt x="37" y="27"/>
                    </a:lnTo>
                    <a:lnTo>
                      <a:pt x="41" y="33"/>
                    </a:lnTo>
                    <a:lnTo>
                      <a:pt x="45" y="38"/>
                    </a:lnTo>
                    <a:lnTo>
                      <a:pt x="47" y="41"/>
                    </a:lnTo>
                    <a:lnTo>
                      <a:pt x="48" y="40"/>
                    </a:lnTo>
                    <a:lnTo>
                      <a:pt x="4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0" name="Freeform 2380"/>
              <p:cNvSpPr>
                <a:spLocks/>
              </p:cNvSpPr>
              <p:nvPr/>
            </p:nvSpPr>
            <p:spPr bwMode="auto">
              <a:xfrm>
                <a:off x="4507" y="2678"/>
                <a:ext cx="1" cy="3"/>
              </a:xfrm>
              <a:custGeom>
                <a:avLst/>
                <a:gdLst>
                  <a:gd name="T0" fmla="*/ 4 w 4"/>
                  <a:gd name="T1" fmla="*/ 1 h 4"/>
                  <a:gd name="T2" fmla="*/ 0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0" y="0"/>
                    </a:lnTo>
                    <a:lnTo>
                      <a:pt x="0" y="2"/>
                    </a:lnTo>
                    <a:lnTo>
                      <a:pt x="0" y="4"/>
                    </a:lnTo>
                    <a:lnTo>
                      <a:pt x="4" y="4"/>
                    </a:lnTo>
                    <a:lnTo>
                      <a:pt x="4" y="2"/>
                    </a:lnTo>
                    <a:lnTo>
                      <a:pt x="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1" name="Freeform 2381"/>
              <p:cNvSpPr>
                <a:spLocks/>
              </p:cNvSpPr>
              <p:nvPr/>
            </p:nvSpPr>
            <p:spPr bwMode="auto">
              <a:xfrm>
                <a:off x="4505" y="2678"/>
                <a:ext cx="3" cy="3"/>
              </a:xfrm>
              <a:custGeom>
                <a:avLst/>
                <a:gdLst>
                  <a:gd name="T0" fmla="*/ 3 w 7"/>
                  <a:gd name="T1" fmla="*/ 2 h 4"/>
                  <a:gd name="T2" fmla="*/ 3 w 7"/>
                  <a:gd name="T3" fmla="*/ 1 h 4"/>
                  <a:gd name="T4" fmla="*/ 0 w 7"/>
                  <a:gd name="T5" fmla="*/ 0 h 4"/>
                  <a:gd name="T6" fmla="*/ 0 w 7"/>
                  <a:gd name="T7" fmla="*/ 1 h 4"/>
                  <a:gd name="T8" fmla="*/ 0 w 7"/>
                  <a:gd name="T9" fmla="*/ 2 h 4"/>
                  <a:gd name="T10" fmla="*/ 7 w 7"/>
                  <a:gd name="T11" fmla="*/ 4 h 4"/>
                  <a:gd name="T12" fmla="*/ 3 w 7"/>
                  <a:gd name="T13" fmla="*/ 4 h 4"/>
                  <a:gd name="T14" fmla="*/ 3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2"/>
                    </a:moveTo>
                    <a:lnTo>
                      <a:pt x="3" y="1"/>
                    </a:lnTo>
                    <a:lnTo>
                      <a:pt x="0" y="0"/>
                    </a:lnTo>
                    <a:lnTo>
                      <a:pt x="0" y="1"/>
                    </a:lnTo>
                    <a:lnTo>
                      <a:pt x="0" y="2"/>
                    </a:lnTo>
                    <a:lnTo>
                      <a:pt x="7" y="4"/>
                    </a:lnTo>
                    <a:lnTo>
                      <a:pt x="3" y="4"/>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2" name="Freeform 2382"/>
              <p:cNvSpPr>
                <a:spLocks/>
              </p:cNvSpPr>
              <p:nvPr/>
            </p:nvSpPr>
            <p:spPr bwMode="auto">
              <a:xfrm>
                <a:off x="4503" y="2678"/>
                <a:ext cx="2" cy="2"/>
              </a:xfrm>
              <a:custGeom>
                <a:avLst/>
                <a:gdLst>
                  <a:gd name="T0" fmla="*/ 5 w 5"/>
                  <a:gd name="T1" fmla="*/ 1 h 4"/>
                  <a:gd name="T2" fmla="*/ 2 w 5"/>
                  <a:gd name="T3" fmla="*/ 0 h 4"/>
                  <a:gd name="T4" fmla="*/ 0 w 5"/>
                  <a:gd name="T5" fmla="*/ 0 h 4"/>
                  <a:gd name="T6" fmla="*/ 0 w 5"/>
                  <a:gd name="T7" fmla="*/ 2 h 4"/>
                  <a:gd name="T8" fmla="*/ 0 w 5"/>
                  <a:gd name="T9" fmla="*/ 4 h 4"/>
                  <a:gd name="T10" fmla="*/ 5 w 5"/>
                  <a:gd name="T11" fmla="*/ 4 h 4"/>
                  <a:gd name="T12" fmla="*/ 5 w 5"/>
                  <a:gd name="T13" fmla="*/ 2 h 4"/>
                  <a:gd name="T14" fmla="*/ 5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1"/>
                    </a:moveTo>
                    <a:lnTo>
                      <a:pt x="2" y="0"/>
                    </a:lnTo>
                    <a:lnTo>
                      <a:pt x="0" y="0"/>
                    </a:lnTo>
                    <a:lnTo>
                      <a:pt x="0" y="2"/>
                    </a:lnTo>
                    <a:lnTo>
                      <a:pt x="0" y="4"/>
                    </a:lnTo>
                    <a:lnTo>
                      <a:pt x="5" y="4"/>
                    </a:lnTo>
                    <a:lnTo>
                      <a:pt x="5" y="2"/>
                    </a:lnTo>
                    <a:lnTo>
                      <a:pt x="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3" name="Freeform 2383"/>
              <p:cNvSpPr>
                <a:spLocks/>
              </p:cNvSpPr>
              <p:nvPr/>
            </p:nvSpPr>
            <p:spPr bwMode="auto">
              <a:xfrm>
                <a:off x="4500" y="2678"/>
                <a:ext cx="5" cy="2"/>
              </a:xfrm>
              <a:custGeom>
                <a:avLst/>
                <a:gdLst>
                  <a:gd name="T0" fmla="*/ 4 w 9"/>
                  <a:gd name="T1" fmla="*/ 2 h 4"/>
                  <a:gd name="T2" fmla="*/ 4 w 9"/>
                  <a:gd name="T3" fmla="*/ 1 h 4"/>
                  <a:gd name="T4" fmla="*/ 0 w 9"/>
                  <a:gd name="T5" fmla="*/ 0 h 4"/>
                  <a:gd name="T6" fmla="*/ 0 w 9"/>
                  <a:gd name="T7" fmla="*/ 1 h 4"/>
                  <a:gd name="T8" fmla="*/ 0 w 9"/>
                  <a:gd name="T9" fmla="*/ 2 h 4"/>
                  <a:gd name="T10" fmla="*/ 9 w 9"/>
                  <a:gd name="T11" fmla="*/ 4 h 4"/>
                  <a:gd name="T12" fmla="*/ 4 w 9"/>
                  <a:gd name="T13" fmla="*/ 4 h 4"/>
                  <a:gd name="T14" fmla="*/ 4 w 9"/>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4" y="2"/>
                    </a:moveTo>
                    <a:lnTo>
                      <a:pt x="4" y="1"/>
                    </a:lnTo>
                    <a:lnTo>
                      <a:pt x="0" y="0"/>
                    </a:lnTo>
                    <a:lnTo>
                      <a:pt x="0" y="1"/>
                    </a:lnTo>
                    <a:lnTo>
                      <a:pt x="0" y="2"/>
                    </a:lnTo>
                    <a:lnTo>
                      <a:pt x="9" y="4"/>
                    </a:lnTo>
                    <a:lnTo>
                      <a:pt x="4" y="4"/>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4" name="Freeform 2384"/>
              <p:cNvSpPr>
                <a:spLocks/>
              </p:cNvSpPr>
              <p:nvPr/>
            </p:nvSpPr>
            <p:spPr bwMode="auto">
              <a:xfrm>
                <a:off x="4457" y="2677"/>
                <a:ext cx="43" cy="3"/>
              </a:xfrm>
              <a:custGeom>
                <a:avLst/>
                <a:gdLst>
                  <a:gd name="T0" fmla="*/ 87 w 87"/>
                  <a:gd name="T1" fmla="*/ 1 h 4"/>
                  <a:gd name="T2" fmla="*/ 82 w 87"/>
                  <a:gd name="T3" fmla="*/ 0 h 4"/>
                  <a:gd name="T4" fmla="*/ 0 w 87"/>
                  <a:gd name="T5" fmla="*/ 0 h 4"/>
                  <a:gd name="T6" fmla="*/ 2 w 87"/>
                  <a:gd name="T7" fmla="*/ 4 h 4"/>
                  <a:gd name="T8" fmla="*/ 87 w 87"/>
                  <a:gd name="T9" fmla="*/ 4 h 4"/>
                  <a:gd name="T10" fmla="*/ 87 w 87"/>
                  <a:gd name="T11" fmla="*/ 2 h 4"/>
                  <a:gd name="T12" fmla="*/ 87 w 87"/>
                  <a:gd name="T13" fmla="*/ 1 h 4"/>
                  <a:gd name="T14" fmla="*/ 0 60000 65536"/>
                  <a:gd name="T15" fmla="*/ 0 60000 65536"/>
                  <a:gd name="T16" fmla="*/ 0 60000 65536"/>
                  <a:gd name="T17" fmla="*/ 0 60000 65536"/>
                  <a:gd name="T18" fmla="*/ 0 60000 65536"/>
                  <a:gd name="T19" fmla="*/ 0 60000 65536"/>
                  <a:gd name="T20" fmla="*/ 0 60000 65536"/>
                  <a:gd name="T21" fmla="*/ 0 w 87"/>
                  <a:gd name="T22" fmla="*/ 0 h 4"/>
                  <a:gd name="T23" fmla="*/ 87 w 8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4">
                    <a:moveTo>
                      <a:pt x="87" y="1"/>
                    </a:moveTo>
                    <a:lnTo>
                      <a:pt x="82" y="0"/>
                    </a:lnTo>
                    <a:lnTo>
                      <a:pt x="0" y="0"/>
                    </a:lnTo>
                    <a:lnTo>
                      <a:pt x="2" y="4"/>
                    </a:lnTo>
                    <a:lnTo>
                      <a:pt x="87" y="4"/>
                    </a:lnTo>
                    <a:lnTo>
                      <a:pt x="87" y="2"/>
                    </a:lnTo>
                    <a:lnTo>
                      <a:pt x="8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5" name="Freeform 2385"/>
              <p:cNvSpPr>
                <a:spLocks/>
              </p:cNvSpPr>
              <p:nvPr/>
            </p:nvSpPr>
            <p:spPr bwMode="auto">
              <a:xfrm>
                <a:off x="4457" y="2677"/>
                <a:ext cx="1" cy="109"/>
              </a:xfrm>
              <a:custGeom>
                <a:avLst/>
                <a:gdLst>
                  <a:gd name="T0" fmla="*/ 1 w 3"/>
                  <a:gd name="T1" fmla="*/ 0 h 217"/>
                  <a:gd name="T2" fmla="*/ 0 w 3"/>
                  <a:gd name="T3" fmla="*/ 216 h 217"/>
                  <a:gd name="T4" fmla="*/ 1 w 3"/>
                  <a:gd name="T5" fmla="*/ 217 h 217"/>
                  <a:gd name="T6" fmla="*/ 3 w 3"/>
                  <a:gd name="T7" fmla="*/ 215 h 217"/>
                  <a:gd name="T8" fmla="*/ 3 w 3"/>
                  <a:gd name="T9" fmla="*/ 4 h 217"/>
                  <a:gd name="T10" fmla="*/ 1 w 3"/>
                  <a:gd name="T11" fmla="*/ 0 h 217"/>
                  <a:gd name="T12" fmla="*/ 0 60000 65536"/>
                  <a:gd name="T13" fmla="*/ 0 60000 65536"/>
                  <a:gd name="T14" fmla="*/ 0 60000 65536"/>
                  <a:gd name="T15" fmla="*/ 0 60000 65536"/>
                  <a:gd name="T16" fmla="*/ 0 60000 65536"/>
                  <a:gd name="T17" fmla="*/ 0 60000 65536"/>
                  <a:gd name="T18" fmla="*/ 0 w 3"/>
                  <a:gd name="T19" fmla="*/ 0 h 217"/>
                  <a:gd name="T20" fmla="*/ 3 w 3"/>
                  <a:gd name="T21" fmla="*/ 217 h 217"/>
                </a:gdLst>
                <a:ahLst/>
                <a:cxnLst>
                  <a:cxn ang="T12">
                    <a:pos x="T0" y="T1"/>
                  </a:cxn>
                  <a:cxn ang="T13">
                    <a:pos x="T2" y="T3"/>
                  </a:cxn>
                  <a:cxn ang="T14">
                    <a:pos x="T4" y="T5"/>
                  </a:cxn>
                  <a:cxn ang="T15">
                    <a:pos x="T6" y="T7"/>
                  </a:cxn>
                  <a:cxn ang="T16">
                    <a:pos x="T8" y="T9"/>
                  </a:cxn>
                  <a:cxn ang="T17">
                    <a:pos x="T10" y="T11"/>
                  </a:cxn>
                </a:cxnLst>
                <a:rect l="T18" t="T19" r="T20" b="T21"/>
                <a:pathLst>
                  <a:path w="3" h="217">
                    <a:moveTo>
                      <a:pt x="1" y="0"/>
                    </a:moveTo>
                    <a:lnTo>
                      <a:pt x="0" y="216"/>
                    </a:lnTo>
                    <a:lnTo>
                      <a:pt x="1" y="217"/>
                    </a:lnTo>
                    <a:lnTo>
                      <a:pt x="3" y="215"/>
                    </a:lnTo>
                    <a:lnTo>
                      <a:pt x="3" y="4"/>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6" name="Freeform 2386"/>
              <p:cNvSpPr>
                <a:spLocks noEditPoints="1"/>
              </p:cNvSpPr>
              <p:nvPr/>
            </p:nvSpPr>
            <p:spPr bwMode="auto">
              <a:xfrm>
                <a:off x="4628" y="2662"/>
                <a:ext cx="138" cy="140"/>
              </a:xfrm>
              <a:custGeom>
                <a:avLst/>
                <a:gdLst>
                  <a:gd name="T0" fmla="*/ 0 w 277"/>
                  <a:gd name="T1" fmla="*/ 280 h 280"/>
                  <a:gd name="T2" fmla="*/ 114 w 277"/>
                  <a:gd name="T3" fmla="*/ 0 h 280"/>
                  <a:gd name="T4" fmla="*/ 157 w 277"/>
                  <a:gd name="T5" fmla="*/ 0 h 280"/>
                  <a:gd name="T6" fmla="*/ 277 w 277"/>
                  <a:gd name="T7" fmla="*/ 280 h 280"/>
                  <a:gd name="T8" fmla="*/ 233 w 277"/>
                  <a:gd name="T9" fmla="*/ 280 h 280"/>
                  <a:gd name="T10" fmla="*/ 199 w 277"/>
                  <a:gd name="T11" fmla="*/ 194 h 280"/>
                  <a:gd name="T12" fmla="*/ 74 w 277"/>
                  <a:gd name="T13" fmla="*/ 194 h 280"/>
                  <a:gd name="T14" fmla="*/ 42 w 277"/>
                  <a:gd name="T15" fmla="*/ 280 h 280"/>
                  <a:gd name="T16" fmla="*/ 0 w 277"/>
                  <a:gd name="T17" fmla="*/ 280 h 280"/>
                  <a:gd name="T18" fmla="*/ 0 w 277"/>
                  <a:gd name="T19" fmla="*/ 280 h 280"/>
                  <a:gd name="T20" fmla="*/ 86 w 277"/>
                  <a:gd name="T21" fmla="*/ 164 h 280"/>
                  <a:gd name="T22" fmla="*/ 186 w 277"/>
                  <a:gd name="T23" fmla="*/ 164 h 280"/>
                  <a:gd name="T24" fmla="*/ 156 w 277"/>
                  <a:gd name="T25" fmla="*/ 87 h 280"/>
                  <a:gd name="T26" fmla="*/ 154 w 277"/>
                  <a:gd name="T27" fmla="*/ 80 h 280"/>
                  <a:gd name="T28" fmla="*/ 151 w 277"/>
                  <a:gd name="T29" fmla="*/ 74 h 280"/>
                  <a:gd name="T30" fmla="*/ 149 w 277"/>
                  <a:gd name="T31" fmla="*/ 70 h 280"/>
                  <a:gd name="T32" fmla="*/ 147 w 277"/>
                  <a:gd name="T33" fmla="*/ 64 h 280"/>
                  <a:gd name="T34" fmla="*/ 144 w 277"/>
                  <a:gd name="T35" fmla="*/ 60 h 280"/>
                  <a:gd name="T36" fmla="*/ 143 w 277"/>
                  <a:gd name="T37" fmla="*/ 54 h 280"/>
                  <a:gd name="T38" fmla="*/ 141 w 277"/>
                  <a:gd name="T39" fmla="*/ 49 h 280"/>
                  <a:gd name="T40" fmla="*/ 140 w 277"/>
                  <a:gd name="T41" fmla="*/ 45 h 280"/>
                  <a:gd name="T42" fmla="*/ 138 w 277"/>
                  <a:gd name="T43" fmla="*/ 40 h 280"/>
                  <a:gd name="T44" fmla="*/ 136 w 277"/>
                  <a:gd name="T45" fmla="*/ 35 h 280"/>
                  <a:gd name="T46" fmla="*/ 135 w 277"/>
                  <a:gd name="T47" fmla="*/ 32 h 280"/>
                  <a:gd name="T48" fmla="*/ 134 w 277"/>
                  <a:gd name="T49" fmla="*/ 28 h 280"/>
                  <a:gd name="T50" fmla="*/ 133 w 277"/>
                  <a:gd name="T51" fmla="*/ 32 h 280"/>
                  <a:gd name="T52" fmla="*/ 132 w 277"/>
                  <a:gd name="T53" fmla="*/ 36 h 280"/>
                  <a:gd name="T54" fmla="*/ 131 w 277"/>
                  <a:gd name="T55" fmla="*/ 41 h 280"/>
                  <a:gd name="T56" fmla="*/ 129 w 277"/>
                  <a:gd name="T57" fmla="*/ 46 h 280"/>
                  <a:gd name="T58" fmla="*/ 128 w 277"/>
                  <a:gd name="T59" fmla="*/ 50 h 280"/>
                  <a:gd name="T60" fmla="*/ 126 w 277"/>
                  <a:gd name="T61" fmla="*/ 55 h 280"/>
                  <a:gd name="T62" fmla="*/ 125 w 277"/>
                  <a:gd name="T63" fmla="*/ 58 h 280"/>
                  <a:gd name="T64" fmla="*/ 124 w 277"/>
                  <a:gd name="T65" fmla="*/ 63 h 280"/>
                  <a:gd name="T66" fmla="*/ 123 w 277"/>
                  <a:gd name="T67" fmla="*/ 68 h 280"/>
                  <a:gd name="T68" fmla="*/ 120 w 277"/>
                  <a:gd name="T69" fmla="*/ 72 h 280"/>
                  <a:gd name="T70" fmla="*/ 119 w 277"/>
                  <a:gd name="T71" fmla="*/ 77 h 280"/>
                  <a:gd name="T72" fmla="*/ 118 w 277"/>
                  <a:gd name="T73" fmla="*/ 81 h 280"/>
                  <a:gd name="T74" fmla="*/ 86 w 277"/>
                  <a:gd name="T75" fmla="*/ 164 h 280"/>
                  <a:gd name="T76" fmla="*/ 86 w 277"/>
                  <a:gd name="T77" fmla="*/ 16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7"/>
                  <a:gd name="T118" fmla="*/ 0 h 280"/>
                  <a:gd name="T119" fmla="*/ 277 w 277"/>
                  <a:gd name="T120" fmla="*/ 280 h 2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7" h="280">
                    <a:moveTo>
                      <a:pt x="0" y="280"/>
                    </a:moveTo>
                    <a:lnTo>
                      <a:pt x="114" y="0"/>
                    </a:lnTo>
                    <a:lnTo>
                      <a:pt x="157" y="0"/>
                    </a:lnTo>
                    <a:lnTo>
                      <a:pt x="277" y="280"/>
                    </a:lnTo>
                    <a:lnTo>
                      <a:pt x="233" y="280"/>
                    </a:lnTo>
                    <a:lnTo>
                      <a:pt x="199" y="194"/>
                    </a:lnTo>
                    <a:lnTo>
                      <a:pt x="74" y="194"/>
                    </a:lnTo>
                    <a:lnTo>
                      <a:pt x="42" y="280"/>
                    </a:lnTo>
                    <a:lnTo>
                      <a:pt x="0" y="280"/>
                    </a:lnTo>
                    <a:close/>
                    <a:moveTo>
                      <a:pt x="86" y="164"/>
                    </a:moveTo>
                    <a:lnTo>
                      <a:pt x="186" y="164"/>
                    </a:lnTo>
                    <a:lnTo>
                      <a:pt x="156" y="87"/>
                    </a:lnTo>
                    <a:lnTo>
                      <a:pt x="154" y="80"/>
                    </a:lnTo>
                    <a:lnTo>
                      <a:pt x="151" y="74"/>
                    </a:lnTo>
                    <a:lnTo>
                      <a:pt x="149" y="70"/>
                    </a:lnTo>
                    <a:lnTo>
                      <a:pt x="147" y="64"/>
                    </a:lnTo>
                    <a:lnTo>
                      <a:pt x="144" y="60"/>
                    </a:lnTo>
                    <a:lnTo>
                      <a:pt x="143" y="54"/>
                    </a:lnTo>
                    <a:lnTo>
                      <a:pt x="141" y="49"/>
                    </a:lnTo>
                    <a:lnTo>
                      <a:pt x="140" y="45"/>
                    </a:lnTo>
                    <a:lnTo>
                      <a:pt x="138" y="40"/>
                    </a:lnTo>
                    <a:lnTo>
                      <a:pt x="136" y="35"/>
                    </a:lnTo>
                    <a:lnTo>
                      <a:pt x="135" y="32"/>
                    </a:lnTo>
                    <a:lnTo>
                      <a:pt x="134" y="28"/>
                    </a:lnTo>
                    <a:lnTo>
                      <a:pt x="133" y="32"/>
                    </a:lnTo>
                    <a:lnTo>
                      <a:pt x="132" y="36"/>
                    </a:lnTo>
                    <a:lnTo>
                      <a:pt x="131" y="41"/>
                    </a:lnTo>
                    <a:lnTo>
                      <a:pt x="129" y="46"/>
                    </a:lnTo>
                    <a:lnTo>
                      <a:pt x="128" y="50"/>
                    </a:lnTo>
                    <a:lnTo>
                      <a:pt x="126" y="55"/>
                    </a:lnTo>
                    <a:lnTo>
                      <a:pt x="125" y="58"/>
                    </a:lnTo>
                    <a:lnTo>
                      <a:pt x="124" y="63"/>
                    </a:lnTo>
                    <a:lnTo>
                      <a:pt x="123" y="68"/>
                    </a:lnTo>
                    <a:lnTo>
                      <a:pt x="120" y="72"/>
                    </a:lnTo>
                    <a:lnTo>
                      <a:pt x="119" y="77"/>
                    </a:lnTo>
                    <a:lnTo>
                      <a:pt x="118" y="81"/>
                    </a:lnTo>
                    <a:lnTo>
                      <a:pt x="86" y="1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7" name="Freeform 2387"/>
              <p:cNvSpPr>
                <a:spLocks/>
              </p:cNvSpPr>
              <p:nvPr/>
            </p:nvSpPr>
            <p:spPr bwMode="auto">
              <a:xfrm>
                <a:off x="4628" y="2662"/>
                <a:ext cx="138" cy="140"/>
              </a:xfrm>
              <a:custGeom>
                <a:avLst/>
                <a:gdLst>
                  <a:gd name="T0" fmla="*/ 0 w 277"/>
                  <a:gd name="T1" fmla="*/ 280 h 280"/>
                  <a:gd name="T2" fmla="*/ 114 w 277"/>
                  <a:gd name="T3" fmla="*/ 0 h 280"/>
                  <a:gd name="T4" fmla="*/ 157 w 277"/>
                  <a:gd name="T5" fmla="*/ 0 h 280"/>
                  <a:gd name="T6" fmla="*/ 277 w 277"/>
                  <a:gd name="T7" fmla="*/ 280 h 280"/>
                  <a:gd name="T8" fmla="*/ 233 w 277"/>
                  <a:gd name="T9" fmla="*/ 280 h 280"/>
                  <a:gd name="T10" fmla="*/ 199 w 277"/>
                  <a:gd name="T11" fmla="*/ 194 h 280"/>
                  <a:gd name="T12" fmla="*/ 74 w 277"/>
                  <a:gd name="T13" fmla="*/ 194 h 280"/>
                  <a:gd name="T14" fmla="*/ 42 w 277"/>
                  <a:gd name="T15" fmla="*/ 280 h 280"/>
                  <a:gd name="T16" fmla="*/ 0 w 277"/>
                  <a:gd name="T17" fmla="*/ 280 h 280"/>
                  <a:gd name="T18" fmla="*/ 0 w 277"/>
                  <a:gd name="T19" fmla="*/ 280 h 2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280"/>
                  <a:gd name="T32" fmla="*/ 277 w 277"/>
                  <a:gd name="T33" fmla="*/ 280 h 2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280">
                    <a:moveTo>
                      <a:pt x="0" y="280"/>
                    </a:moveTo>
                    <a:lnTo>
                      <a:pt x="114" y="0"/>
                    </a:lnTo>
                    <a:lnTo>
                      <a:pt x="157" y="0"/>
                    </a:lnTo>
                    <a:lnTo>
                      <a:pt x="277" y="280"/>
                    </a:lnTo>
                    <a:lnTo>
                      <a:pt x="233" y="280"/>
                    </a:lnTo>
                    <a:lnTo>
                      <a:pt x="199" y="194"/>
                    </a:lnTo>
                    <a:lnTo>
                      <a:pt x="74" y="194"/>
                    </a:lnTo>
                    <a:lnTo>
                      <a:pt x="42" y="280"/>
                    </a:lnTo>
                    <a:lnTo>
                      <a:pt x="0" y="28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98" name="Freeform 2388"/>
              <p:cNvSpPr>
                <a:spLocks/>
              </p:cNvSpPr>
              <p:nvPr/>
            </p:nvSpPr>
            <p:spPr bwMode="auto">
              <a:xfrm>
                <a:off x="4627" y="2662"/>
                <a:ext cx="140" cy="141"/>
              </a:xfrm>
              <a:custGeom>
                <a:avLst/>
                <a:gdLst>
                  <a:gd name="T0" fmla="*/ 0 w 279"/>
                  <a:gd name="T1" fmla="*/ 282 h 283"/>
                  <a:gd name="T2" fmla="*/ 3 w 279"/>
                  <a:gd name="T3" fmla="*/ 282 h 283"/>
                  <a:gd name="T4" fmla="*/ 117 w 279"/>
                  <a:gd name="T5" fmla="*/ 3 h 283"/>
                  <a:gd name="T6" fmla="*/ 158 w 279"/>
                  <a:gd name="T7" fmla="*/ 3 h 283"/>
                  <a:gd name="T8" fmla="*/ 277 w 279"/>
                  <a:gd name="T9" fmla="*/ 279 h 283"/>
                  <a:gd name="T10" fmla="*/ 279 w 279"/>
                  <a:gd name="T11" fmla="*/ 283 h 283"/>
                  <a:gd name="T12" fmla="*/ 158 w 279"/>
                  <a:gd name="T13" fmla="*/ 0 h 283"/>
                  <a:gd name="T14" fmla="*/ 114 w 279"/>
                  <a:gd name="T15" fmla="*/ 2 h 283"/>
                  <a:gd name="T16" fmla="*/ 0 w 279"/>
                  <a:gd name="T17" fmla="*/ 282 h 2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9"/>
                  <a:gd name="T28" fmla="*/ 0 h 283"/>
                  <a:gd name="T29" fmla="*/ 279 w 279"/>
                  <a:gd name="T30" fmla="*/ 283 h 2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9" h="283">
                    <a:moveTo>
                      <a:pt x="0" y="282"/>
                    </a:moveTo>
                    <a:lnTo>
                      <a:pt x="3" y="282"/>
                    </a:lnTo>
                    <a:lnTo>
                      <a:pt x="117" y="3"/>
                    </a:lnTo>
                    <a:lnTo>
                      <a:pt x="158" y="3"/>
                    </a:lnTo>
                    <a:lnTo>
                      <a:pt x="277" y="279"/>
                    </a:lnTo>
                    <a:lnTo>
                      <a:pt x="279" y="283"/>
                    </a:lnTo>
                    <a:lnTo>
                      <a:pt x="158" y="0"/>
                    </a:lnTo>
                    <a:lnTo>
                      <a:pt x="114" y="2"/>
                    </a:lnTo>
                    <a:lnTo>
                      <a:pt x="0" y="2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99" name="Freeform 2389"/>
              <p:cNvSpPr>
                <a:spLocks/>
              </p:cNvSpPr>
              <p:nvPr/>
            </p:nvSpPr>
            <p:spPr bwMode="auto">
              <a:xfrm>
                <a:off x="4627" y="2759"/>
                <a:ext cx="140" cy="44"/>
              </a:xfrm>
              <a:custGeom>
                <a:avLst/>
                <a:gdLst>
                  <a:gd name="T0" fmla="*/ 277 w 279"/>
                  <a:gd name="T1" fmla="*/ 85 h 90"/>
                  <a:gd name="T2" fmla="*/ 234 w 279"/>
                  <a:gd name="T3" fmla="*/ 85 h 90"/>
                  <a:gd name="T4" fmla="*/ 201 w 279"/>
                  <a:gd name="T5" fmla="*/ 1 h 90"/>
                  <a:gd name="T6" fmla="*/ 75 w 279"/>
                  <a:gd name="T7" fmla="*/ 0 h 90"/>
                  <a:gd name="T8" fmla="*/ 42 w 279"/>
                  <a:gd name="T9" fmla="*/ 85 h 90"/>
                  <a:gd name="T10" fmla="*/ 3 w 279"/>
                  <a:gd name="T11" fmla="*/ 85 h 90"/>
                  <a:gd name="T12" fmla="*/ 0 w 279"/>
                  <a:gd name="T13" fmla="*/ 88 h 90"/>
                  <a:gd name="T14" fmla="*/ 0 w 279"/>
                  <a:gd name="T15" fmla="*/ 90 h 90"/>
                  <a:gd name="T16" fmla="*/ 44 w 279"/>
                  <a:gd name="T17" fmla="*/ 89 h 90"/>
                  <a:gd name="T18" fmla="*/ 75 w 279"/>
                  <a:gd name="T19" fmla="*/ 5 h 90"/>
                  <a:gd name="T20" fmla="*/ 198 w 279"/>
                  <a:gd name="T21" fmla="*/ 5 h 90"/>
                  <a:gd name="T22" fmla="*/ 234 w 279"/>
                  <a:gd name="T23" fmla="*/ 90 h 90"/>
                  <a:gd name="T24" fmla="*/ 279 w 279"/>
                  <a:gd name="T25" fmla="*/ 89 h 90"/>
                  <a:gd name="T26" fmla="*/ 277 w 279"/>
                  <a:gd name="T27" fmla="*/ 85 h 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9"/>
                  <a:gd name="T43" fmla="*/ 0 h 90"/>
                  <a:gd name="T44" fmla="*/ 279 w 279"/>
                  <a:gd name="T45" fmla="*/ 90 h 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9" h="90">
                    <a:moveTo>
                      <a:pt x="277" y="85"/>
                    </a:moveTo>
                    <a:lnTo>
                      <a:pt x="234" y="85"/>
                    </a:lnTo>
                    <a:lnTo>
                      <a:pt x="201" y="1"/>
                    </a:lnTo>
                    <a:lnTo>
                      <a:pt x="75" y="0"/>
                    </a:lnTo>
                    <a:lnTo>
                      <a:pt x="42" y="85"/>
                    </a:lnTo>
                    <a:lnTo>
                      <a:pt x="3" y="85"/>
                    </a:lnTo>
                    <a:lnTo>
                      <a:pt x="0" y="88"/>
                    </a:lnTo>
                    <a:lnTo>
                      <a:pt x="0" y="90"/>
                    </a:lnTo>
                    <a:lnTo>
                      <a:pt x="44" y="89"/>
                    </a:lnTo>
                    <a:lnTo>
                      <a:pt x="75" y="5"/>
                    </a:lnTo>
                    <a:lnTo>
                      <a:pt x="198" y="5"/>
                    </a:lnTo>
                    <a:lnTo>
                      <a:pt x="234" y="90"/>
                    </a:lnTo>
                    <a:lnTo>
                      <a:pt x="279" y="89"/>
                    </a:lnTo>
                    <a:lnTo>
                      <a:pt x="277"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0" name="Freeform 2390"/>
              <p:cNvSpPr>
                <a:spLocks/>
              </p:cNvSpPr>
              <p:nvPr/>
            </p:nvSpPr>
            <p:spPr bwMode="auto">
              <a:xfrm>
                <a:off x="4670" y="2677"/>
                <a:ext cx="50" cy="68"/>
              </a:xfrm>
              <a:custGeom>
                <a:avLst/>
                <a:gdLst>
                  <a:gd name="T0" fmla="*/ 0 w 100"/>
                  <a:gd name="T1" fmla="*/ 136 h 136"/>
                  <a:gd name="T2" fmla="*/ 100 w 100"/>
                  <a:gd name="T3" fmla="*/ 136 h 136"/>
                  <a:gd name="T4" fmla="*/ 70 w 100"/>
                  <a:gd name="T5" fmla="*/ 59 h 136"/>
                  <a:gd name="T6" fmla="*/ 68 w 100"/>
                  <a:gd name="T7" fmla="*/ 52 h 136"/>
                  <a:gd name="T8" fmla="*/ 65 w 100"/>
                  <a:gd name="T9" fmla="*/ 46 h 136"/>
                  <a:gd name="T10" fmla="*/ 63 w 100"/>
                  <a:gd name="T11" fmla="*/ 42 h 136"/>
                  <a:gd name="T12" fmla="*/ 61 w 100"/>
                  <a:gd name="T13" fmla="*/ 36 h 136"/>
                  <a:gd name="T14" fmla="*/ 58 w 100"/>
                  <a:gd name="T15" fmla="*/ 32 h 136"/>
                  <a:gd name="T16" fmla="*/ 57 w 100"/>
                  <a:gd name="T17" fmla="*/ 26 h 136"/>
                  <a:gd name="T18" fmla="*/ 55 w 100"/>
                  <a:gd name="T19" fmla="*/ 21 h 136"/>
                  <a:gd name="T20" fmla="*/ 54 w 100"/>
                  <a:gd name="T21" fmla="*/ 17 h 136"/>
                  <a:gd name="T22" fmla="*/ 52 w 100"/>
                  <a:gd name="T23" fmla="*/ 12 h 136"/>
                  <a:gd name="T24" fmla="*/ 50 w 100"/>
                  <a:gd name="T25" fmla="*/ 7 h 136"/>
                  <a:gd name="T26" fmla="*/ 49 w 100"/>
                  <a:gd name="T27" fmla="*/ 4 h 136"/>
                  <a:gd name="T28" fmla="*/ 48 w 100"/>
                  <a:gd name="T29" fmla="*/ 0 h 136"/>
                  <a:gd name="T30" fmla="*/ 47 w 100"/>
                  <a:gd name="T31" fmla="*/ 4 h 136"/>
                  <a:gd name="T32" fmla="*/ 46 w 100"/>
                  <a:gd name="T33" fmla="*/ 8 h 136"/>
                  <a:gd name="T34" fmla="*/ 45 w 100"/>
                  <a:gd name="T35" fmla="*/ 13 h 136"/>
                  <a:gd name="T36" fmla="*/ 43 w 100"/>
                  <a:gd name="T37" fmla="*/ 18 h 136"/>
                  <a:gd name="T38" fmla="*/ 42 w 100"/>
                  <a:gd name="T39" fmla="*/ 22 h 136"/>
                  <a:gd name="T40" fmla="*/ 40 w 100"/>
                  <a:gd name="T41" fmla="*/ 27 h 136"/>
                  <a:gd name="T42" fmla="*/ 39 w 100"/>
                  <a:gd name="T43" fmla="*/ 30 h 136"/>
                  <a:gd name="T44" fmla="*/ 38 w 100"/>
                  <a:gd name="T45" fmla="*/ 35 h 136"/>
                  <a:gd name="T46" fmla="*/ 37 w 100"/>
                  <a:gd name="T47" fmla="*/ 40 h 136"/>
                  <a:gd name="T48" fmla="*/ 34 w 100"/>
                  <a:gd name="T49" fmla="*/ 44 h 136"/>
                  <a:gd name="T50" fmla="*/ 33 w 100"/>
                  <a:gd name="T51" fmla="*/ 49 h 136"/>
                  <a:gd name="T52" fmla="*/ 32 w 100"/>
                  <a:gd name="T53" fmla="*/ 53 h 136"/>
                  <a:gd name="T54" fmla="*/ 0 w 100"/>
                  <a:gd name="T55" fmla="*/ 136 h 136"/>
                  <a:gd name="T56" fmla="*/ 0 w 100"/>
                  <a:gd name="T57" fmla="*/ 136 h 1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0"/>
                  <a:gd name="T88" fmla="*/ 0 h 136"/>
                  <a:gd name="T89" fmla="*/ 100 w 100"/>
                  <a:gd name="T90" fmla="*/ 136 h 1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0" h="136">
                    <a:moveTo>
                      <a:pt x="0" y="136"/>
                    </a:moveTo>
                    <a:lnTo>
                      <a:pt x="100" y="136"/>
                    </a:lnTo>
                    <a:lnTo>
                      <a:pt x="70" y="59"/>
                    </a:lnTo>
                    <a:lnTo>
                      <a:pt x="68" y="52"/>
                    </a:lnTo>
                    <a:lnTo>
                      <a:pt x="65" y="46"/>
                    </a:lnTo>
                    <a:lnTo>
                      <a:pt x="63" y="42"/>
                    </a:lnTo>
                    <a:lnTo>
                      <a:pt x="61" y="36"/>
                    </a:lnTo>
                    <a:lnTo>
                      <a:pt x="58" y="32"/>
                    </a:lnTo>
                    <a:lnTo>
                      <a:pt x="57" y="26"/>
                    </a:lnTo>
                    <a:lnTo>
                      <a:pt x="55" y="21"/>
                    </a:lnTo>
                    <a:lnTo>
                      <a:pt x="54" y="17"/>
                    </a:lnTo>
                    <a:lnTo>
                      <a:pt x="52" y="12"/>
                    </a:lnTo>
                    <a:lnTo>
                      <a:pt x="50" y="7"/>
                    </a:lnTo>
                    <a:lnTo>
                      <a:pt x="49" y="4"/>
                    </a:lnTo>
                    <a:lnTo>
                      <a:pt x="48" y="0"/>
                    </a:lnTo>
                    <a:lnTo>
                      <a:pt x="47" y="4"/>
                    </a:lnTo>
                    <a:lnTo>
                      <a:pt x="46" y="8"/>
                    </a:lnTo>
                    <a:lnTo>
                      <a:pt x="45" y="13"/>
                    </a:lnTo>
                    <a:lnTo>
                      <a:pt x="43" y="18"/>
                    </a:lnTo>
                    <a:lnTo>
                      <a:pt x="42" y="22"/>
                    </a:lnTo>
                    <a:lnTo>
                      <a:pt x="40" y="27"/>
                    </a:lnTo>
                    <a:lnTo>
                      <a:pt x="39" y="30"/>
                    </a:lnTo>
                    <a:lnTo>
                      <a:pt x="38" y="35"/>
                    </a:lnTo>
                    <a:lnTo>
                      <a:pt x="37" y="40"/>
                    </a:lnTo>
                    <a:lnTo>
                      <a:pt x="34" y="44"/>
                    </a:lnTo>
                    <a:lnTo>
                      <a:pt x="33" y="49"/>
                    </a:lnTo>
                    <a:lnTo>
                      <a:pt x="32" y="53"/>
                    </a:lnTo>
                    <a:lnTo>
                      <a:pt x="0" y="136"/>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501" name="Freeform 2391"/>
              <p:cNvSpPr>
                <a:spLocks/>
              </p:cNvSpPr>
              <p:nvPr/>
            </p:nvSpPr>
            <p:spPr bwMode="auto">
              <a:xfrm>
                <a:off x="4670" y="2677"/>
                <a:ext cx="51" cy="69"/>
              </a:xfrm>
              <a:custGeom>
                <a:avLst/>
                <a:gdLst>
                  <a:gd name="T0" fmla="*/ 0 w 101"/>
                  <a:gd name="T1" fmla="*/ 134 h 139"/>
                  <a:gd name="T2" fmla="*/ 0 w 101"/>
                  <a:gd name="T3" fmla="*/ 139 h 139"/>
                  <a:gd name="T4" fmla="*/ 101 w 101"/>
                  <a:gd name="T5" fmla="*/ 138 h 139"/>
                  <a:gd name="T6" fmla="*/ 71 w 101"/>
                  <a:gd name="T7" fmla="*/ 59 h 139"/>
                  <a:gd name="T8" fmla="*/ 69 w 101"/>
                  <a:gd name="T9" fmla="*/ 52 h 139"/>
                  <a:gd name="T10" fmla="*/ 67 w 101"/>
                  <a:gd name="T11" fmla="*/ 46 h 139"/>
                  <a:gd name="T12" fmla="*/ 64 w 101"/>
                  <a:gd name="T13" fmla="*/ 42 h 139"/>
                  <a:gd name="T14" fmla="*/ 62 w 101"/>
                  <a:gd name="T15" fmla="*/ 36 h 139"/>
                  <a:gd name="T16" fmla="*/ 60 w 101"/>
                  <a:gd name="T17" fmla="*/ 32 h 139"/>
                  <a:gd name="T18" fmla="*/ 58 w 101"/>
                  <a:gd name="T19" fmla="*/ 26 h 139"/>
                  <a:gd name="T20" fmla="*/ 56 w 101"/>
                  <a:gd name="T21" fmla="*/ 21 h 139"/>
                  <a:gd name="T22" fmla="*/ 55 w 101"/>
                  <a:gd name="T23" fmla="*/ 17 h 139"/>
                  <a:gd name="T24" fmla="*/ 53 w 101"/>
                  <a:gd name="T25" fmla="*/ 12 h 139"/>
                  <a:gd name="T26" fmla="*/ 52 w 101"/>
                  <a:gd name="T27" fmla="*/ 7 h 139"/>
                  <a:gd name="T28" fmla="*/ 49 w 101"/>
                  <a:gd name="T29" fmla="*/ 0 h 139"/>
                  <a:gd name="T30" fmla="*/ 48 w 101"/>
                  <a:gd name="T31" fmla="*/ 0 h 139"/>
                  <a:gd name="T32" fmla="*/ 47 w 101"/>
                  <a:gd name="T33" fmla="*/ 0 h 139"/>
                  <a:gd name="T34" fmla="*/ 49 w 101"/>
                  <a:gd name="T35" fmla="*/ 7 h 139"/>
                  <a:gd name="T36" fmla="*/ 50 w 101"/>
                  <a:gd name="T37" fmla="*/ 12 h 139"/>
                  <a:gd name="T38" fmla="*/ 53 w 101"/>
                  <a:gd name="T39" fmla="*/ 17 h 139"/>
                  <a:gd name="T40" fmla="*/ 54 w 101"/>
                  <a:gd name="T41" fmla="*/ 21 h 139"/>
                  <a:gd name="T42" fmla="*/ 56 w 101"/>
                  <a:gd name="T43" fmla="*/ 26 h 139"/>
                  <a:gd name="T44" fmla="*/ 57 w 101"/>
                  <a:gd name="T45" fmla="*/ 32 h 139"/>
                  <a:gd name="T46" fmla="*/ 60 w 101"/>
                  <a:gd name="T47" fmla="*/ 36 h 139"/>
                  <a:gd name="T48" fmla="*/ 62 w 101"/>
                  <a:gd name="T49" fmla="*/ 42 h 139"/>
                  <a:gd name="T50" fmla="*/ 64 w 101"/>
                  <a:gd name="T51" fmla="*/ 46 h 139"/>
                  <a:gd name="T52" fmla="*/ 67 w 101"/>
                  <a:gd name="T53" fmla="*/ 52 h 139"/>
                  <a:gd name="T54" fmla="*/ 69 w 101"/>
                  <a:gd name="T55" fmla="*/ 59 h 139"/>
                  <a:gd name="T56" fmla="*/ 99 w 101"/>
                  <a:gd name="T57" fmla="*/ 135 h 139"/>
                  <a:gd name="T58" fmla="*/ 0 w 101"/>
                  <a:gd name="T59" fmla="*/ 134 h 1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1"/>
                  <a:gd name="T91" fmla="*/ 0 h 139"/>
                  <a:gd name="T92" fmla="*/ 101 w 101"/>
                  <a:gd name="T93" fmla="*/ 139 h 13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1" h="139">
                    <a:moveTo>
                      <a:pt x="0" y="134"/>
                    </a:moveTo>
                    <a:lnTo>
                      <a:pt x="0" y="139"/>
                    </a:lnTo>
                    <a:lnTo>
                      <a:pt x="101" y="138"/>
                    </a:lnTo>
                    <a:lnTo>
                      <a:pt x="71" y="59"/>
                    </a:lnTo>
                    <a:lnTo>
                      <a:pt x="69" y="52"/>
                    </a:lnTo>
                    <a:lnTo>
                      <a:pt x="67" y="46"/>
                    </a:lnTo>
                    <a:lnTo>
                      <a:pt x="64" y="42"/>
                    </a:lnTo>
                    <a:lnTo>
                      <a:pt x="62" y="36"/>
                    </a:lnTo>
                    <a:lnTo>
                      <a:pt x="60" y="32"/>
                    </a:lnTo>
                    <a:lnTo>
                      <a:pt x="58" y="26"/>
                    </a:lnTo>
                    <a:lnTo>
                      <a:pt x="56" y="21"/>
                    </a:lnTo>
                    <a:lnTo>
                      <a:pt x="55" y="17"/>
                    </a:lnTo>
                    <a:lnTo>
                      <a:pt x="53" y="12"/>
                    </a:lnTo>
                    <a:lnTo>
                      <a:pt x="52" y="7"/>
                    </a:lnTo>
                    <a:lnTo>
                      <a:pt x="49" y="0"/>
                    </a:lnTo>
                    <a:lnTo>
                      <a:pt x="48" y="0"/>
                    </a:lnTo>
                    <a:lnTo>
                      <a:pt x="47" y="0"/>
                    </a:lnTo>
                    <a:lnTo>
                      <a:pt x="49" y="7"/>
                    </a:lnTo>
                    <a:lnTo>
                      <a:pt x="50" y="12"/>
                    </a:lnTo>
                    <a:lnTo>
                      <a:pt x="53" y="17"/>
                    </a:lnTo>
                    <a:lnTo>
                      <a:pt x="54" y="21"/>
                    </a:lnTo>
                    <a:lnTo>
                      <a:pt x="56" y="26"/>
                    </a:lnTo>
                    <a:lnTo>
                      <a:pt x="57" y="32"/>
                    </a:lnTo>
                    <a:lnTo>
                      <a:pt x="60" y="36"/>
                    </a:lnTo>
                    <a:lnTo>
                      <a:pt x="62" y="42"/>
                    </a:lnTo>
                    <a:lnTo>
                      <a:pt x="64" y="46"/>
                    </a:lnTo>
                    <a:lnTo>
                      <a:pt x="67" y="52"/>
                    </a:lnTo>
                    <a:lnTo>
                      <a:pt x="69" y="59"/>
                    </a:lnTo>
                    <a:lnTo>
                      <a:pt x="99" y="135"/>
                    </a:lnTo>
                    <a:lnTo>
                      <a:pt x="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2" name="Freeform 2392"/>
              <p:cNvSpPr>
                <a:spLocks/>
              </p:cNvSpPr>
              <p:nvPr/>
            </p:nvSpPr>
            <p:spPr bwMode="auto">
              <a:xfrm>
                <a:off x="4694" y="2677"/>
                <a:ext cx="1" cy="1"/>
              </a:xfrm>
              <a:custGeom>
                <a:avLst/>
                <a:gdLst>
                  <a:gd name="T0" fmla="*/ 2 w 2"/>
                  <a:gd name="T1" fmla="*/ 0 h 1"/>
                  <a:gd name="T2" fmla="*/ 2 w 2"/>
                  <a:gd name="T3" fmla="*/ 0 h 1"/>
                  <a:gd name="T4" fmla="*/ 0 w 2"/>
                  <a:gd name="T5" fmla="*/ 0 h 1"/>
                  <a:gd name="T6" fmla="*/ 2 w 2"/>
                  <a:gd name="T7" fmla="*/ 0 h 1"/>
                  <a:gd name="T8" fmla="*/ 1 w 2"/>
                  <a:gd name="T9" fmla="*/ 0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0"/>
                    </a:lnTo>
                    <a:lnTo>
                      <a:pt x="2" y="0"/>
                    </a:lnTo>
                    <a:lnTo>
                      <a:pt x="1"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3" name="Freeform 2393"/>
              <p:cNvSpPr>
                <a:spLocks/>
              </p:cNvSpPr>
              <p:nvPr/>
            </p:nvSpPr>
            <p:spPr bwMode="auto">
              <a:xfrm>
                <a:off x="4670" y="2677"/>
                <a:ext cx="25" cy="68"/>
              </a:xfrm>
              <a:custGeom>
                <a:avLst/>
                <a:gdLst>
                  <a:gd name="T0" fmla="*/ 48 w 50"/>
                  <a:gd name="T1" fmla="*/ 0 h 138"/>
                  <a:gd name="T2" fmla="*/ 47 w 50"/>
                  <a:gd name="T3" fmla="*/ 4 h 138"/>
                  <a:gd name="T4" fmla="*/ 42 w 50"/>
                  <a:gd name="T5" fmla="*/ 22 h 138"/>
                  <a:gd name="T6" fmla="*/ 40 w 50"/>
                  <a:gd name="T7" fmla="*/ 27 h 138"/>
                  <a:gd name="T8" fmla="*/ 39 w 50"/>
                  <a:gd name="T9" fmla="*/ 30 h 138"/>
                  <a:gd name="T10" fmla="*/ 36 w 50"/>
                  <a:gd name="T11" fmla="*/ 40 h 138"/>
                  <a:gd name="T12" fmla="*/ 34 w 50"/>
                  <a:gd name="T13" fmla="*/ 44 h 138"/>
                  <a:gd name="T14" fmla="*/ 32 w 50"/>
                  <a:gd name="T15" fmla="*/ 53 h 138"/>
                  <a:gd name="T16" fmla="*/ 0 w 50"/>
                  <a:gd name="T17" fmla="*/ 136 h 138"/>
                  <a:gd name="T18" fmla="*/ 1 w 50"/>
                  <a:gd name="T19" fmla="*/ 138 h 138"/>
                  <a:gd name="T20" fmla="*/ 2 w 50"/>
                  <a:gd name="T21" fmla="*/ 135 h 138"/>
                  <a:gd name="T22" fmla="*/ 34 w 50"/>
                  <a:gd name="T23" fmla="*/ 53 h 138"/>
                  <a:gd name="T24" fmla="*/ 36 w 50"/>
                  <a:gd name="T25" fmla="*/ 44 h 138"/>
                  <a:gd name="T26" fmla="*/ 39 w 50"/>
                  <a:gd name="T27" fmla="*/ 40 h 138"/>
                  <a:gd name="T28" fmla="*/ 41 w 50"/>
                  <a:gd name="T29" fmla="*/ 30 h 138"/>
                  <a:gd name="T30" fmla="*/ 42 w 50"/>
                  <a:gd name="T31" fmla="*/ 27 h 138"/>
                  <a:gd name="T32" fmla="*/ 44 w 50"/>
                  <a:gd name="T33" fmla="*/ 22 h 138"/>
                  <a:gd name="T34" fmla="*/ 49 w 50"/>
                  <a:gd name="T35" fmla="*/ 4 h 138"/>
                  <a:gd name="T36" fmla="*/ 50 w 50"/>
                  <a:gd name="T37" fmla="*/ 0 h 138"/>
                  <a:gd name="T38" fmla="*/ 48 w 50"/>
                  <a:gd name="T39" fmla="*/ 0 h 1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
                  <a:gd name="T61" fmla="*/ 0 h 138"/>
                  <a:gd name="T62" fmla="*/ 50 w 50"/>
                  <a:gd name="T63" fmla="*/ 138 h 1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 h="138">
                    <a:moveTo>
                      <a:pt x="48" y="0"/>
                    </a:moveTo>
                    <a:lnTo>
                      <a:pt x="47" y="4"/>
                    </a:lnTo>
                    <a:lnTo>
                      <a:pt x="42" y="22"/>
                    </a:lnTo>
                    <a:lnTo>
                      <a:pt x="40" y="27"/>
                    </a:lnTo>
                    <a:lnTo>
                      <a:pt x="39" y="30"/>
                    </a:lnTo>
                    <a:lnTo>
                      <a:pt x="36" y="40"/>
                    </a:lnTo>
                    <a:lnTo>
                      <a:pt x="34" y="44"/>
                    </a:lnTo>
                    <a:lnTo>
                      <a:pt x="32" y="53"/>
                    </a:lnTo>
                    <a:lnTo>
                      <a:pt x="0" y="136"/>
                    </a:lnTo>
                    <a:lnTo>
                      <a:pt x="1" y="138"/>
                    </a:lnTo>
                    <a:lnTo>
                      <a:pt x="2" y="135"/>
                    </a:lnTo>
                    <a:lnTo>
                      <a:pt x="34" y="53"/>
                    </a:lnTo>
                    <a:lnTo>
                      <a:pt x="36" y="44"/>
                    </a:lnTo>
                    <a:lnTo>
                      <a:pt x="39" y="40"/>
                    </a:lnTo>
                    <a:lnTo>
                      <a:pt x="41" y="30"/>
                    </a:lnTo>
                    <a:lnTo>
                      <a:pt x="42" y="27"/>
                    </a:lnTo>
                    <a:lnTo>
                      <a:pt x="44" y="22"/>
                    </a:lnTo>
                    <a:lnTo>
                      <a:pt x="49" y="4"/>
                    </a:lnTo>
                    <a:lnTo>
                      <a:pt x="50" y="0"/>
                    </a:lnTo>
                    <a:lnTo>
                      <a:pt x="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4" name="Freeform 2394"/>
              <p:cNvSpPr>
                <a:spLocks noEditPoints="1"/>
              </p:cNvSpPr>
              <p:nvPr/>
            </p:nvSpPr>
            <p:spPr bwMode="auto">
              <a:xfrm>
                <a:off x="4249" y="1777"/>
                <a:ext cx="69" cy="75"/>
              </a:xfrm>
              <a:custGeom>
                <a:avLst/>
                <a:gdLst>
                  <a:gd name="T0" fmla="*/ 0 w 140"/>
                  <a:gd name="T1" fmla="*/ 150 h 150"/>
                  <a:gd name="T2" fmla="*/ 58 w 140"/>
                  <a:gd name="T3" fmla="*/ 0 h 150"/>
                  <a:gd name="T4" fmla="*/ 80 w 140"/>
                  <a:gd name="T5" fmla="*/ 0 h 150"/>
                  <a:gd name="T6" fmla="*/ 140 w 140"/>
                  <a:gd name="T7" fmla="*/ 150 h 150"/>
                  <a:gd name="T8" fmla="*/ 118 w 140"/>
                  <a:gd name="T9" fmla="*/ 150 h 150"/>
                  <a:gd name="T10" fmla="*/ 100 w 140"/>
                  <a:gd name="T11" fmla="*/ 104 h 150"/>
                  <a:gd name="T12" fmla="*/ 37 w 140"/>
                  <a:gd name="T13" fmla="*/ 104 h 150"/>
                  <a:gd name="T14" fmla="*/ 21 w 140"/>
                  <a:gd name="T15" fmla="*/ 150 h 150"/>
                  <a:gd name="T16" fmla="*/ 0 w 140"/>
                  <a:gd name="T17" fmla="*/ 150 h 150"/>
                  <a:gd name="T18" fmla="*/ 0 w 140"/>
                  <a:gd name="T19" fmla="*/ 150 h 150"/>
                  <a:gd name="T20" fmla="*/ 43 w 140"/>
                  <a:gd name="T21" fmla="*/ 87 h 150"/>
                  <a:gd name="T22" fmla="*/ 94 w 140"/>
                  <a:gd name="T23" fmla="*/ 87 h 150"/>
                  <a:gd name="T24" fmla="*/ 79 w 140"/>
                  <a:gd name="T25" fmla="*/ 47 h 150"/>
                  <a:gd name="T26" fmla="*/ 77 w 140"/>
                  <a:gd name="T27" fmla="*/ 45 h 150"/>
                  <a:gd name="T28" fmla="*/ 76 w 140"/>
                  <a:gd name="T29" fmla="*/ 41 h 150"/>
                  <a:gd name="T30" fmla="*/ 75 w 140"/>
                  <a:gd name="T31" fmla="*/ 38 h 150"/>
                  <a:gd name="T32" fmla="*/ 74 w 140"/>
                  <a:gd name="T33" fmla="*/ 36 h 150"/>
                  <a:gd name="T34" fmla="*/ 73 w 140"/>
                  <a:gd name="T35" fmla="*/ 32 h 150"/>
                  <a:gd name="T36" fmla="*/ 72 w 140"/>
                  <a:gd name="T37" fmla="*/ 30 h 150"/>
                  <a:gd name="T38" fmla="*/ 72 w 140"/>
                  <a:gd name="T39" fmla="*/ 28 h 150"/>
                  <a:gd name="T40" fmla="*/ 71 w 140"/>
                  <a:gd name="T41" fmla="*/ 24 h 150"/>
                  <a:gd name="T42" fmla="*/ 69 w 140"/>
                  <a:gd name="T43" fmla="*/ 22 h 150"/>
                  <a:gd name="T44" fmla="*/ 69 w 140"/>
                  <a:gd name="T45" fmla="*/ 19 h 150"/>
                  <a:gd name="T46" fmla="*/ 68 w 140"/>
                  <a:gd name="T47" fmla="*/ 17 h 150"/>
                  <a:gd name="T48" fmla="*/ 68 w 140"/>
                  <a:gd name="T49" fmla="*/ 15 h 150"/>
                  <a:gd name="T50" fmla="*/ 67 w 140"/>
                  <a:gd name="T51" fmla="*/ 18 h 150"/>
                  <a:gd name="T52" fmla="*/ 66 w 140"/>
                  <a:gd name="T53" fmla="*/ 21 h 150"/>
                  <a:gd name="T54" fmla="*/ 66 w 140"/>
                  <a:gd name="T55" fmla="*/ 23 h 150"/>
                  <a:gd name="T56" fmla="*/ 65 w 140"/>
                  <a:gd name="T57" fmla="*/ 25 h 150"/>
                  <a:gd name="T58" fmla="*/ 65 w 140"/>
                  <a:gd name="T59" fmla="*/ 28 h 150"/>
                  <a:gd name="T60" fmla="*/ 64 w 140"/>
                  <a:gd name="T61" fmla="*/ 30 h 150"/>
                  <a:gd name="T62" fmla="*/ 64 w 140"/>
                  <a:gd name="T63" fmla="*/ 32 h 150"/>
                  <a:gd name="T64" fmla="*/ 62 w 140"/>
                  <a:gd name="T65" fmla="*/ 34 h 150"/>
                  <a:gd name="T66" fmla="*/ 61 w 140"/>
                  <a:gd name="T67" fmla="*/ 37 h 150"/>
                  <a:gd name="T68" fmla="*/ 61 w 140"/>
                  <a:gd name="T69" fmla="*/ 39 h 150"/>
                  <a:gd name="T70" fmla="*/ 60 w 140"/>
                  <a:gd name="T71" fmla="*/ 41 h 150"/>
                  <a:gd name="T72" fmla="*/ 60 w 140"/>
                  <a:gd name="T73" fmla="*/ 44 h 150"/>
                  <a:gd name="T74" fmla="*/ 43 w 140"/>
                  <a:gd name="T75" fmla="*/ 87 h 150"/>
                  <a:gd name="T76" fmla="*/ 43 w 140"/>
                  <a:gd name="T77" fmla="*/ 87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0"/>
                  <a:gd name="T118" fmla="*/ 0 h 150"/>
                  <a:gd name="T119" fmla="*/ 140 w 140"/>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0" h="150">
                    <a:moveTo>
                      <a:pt x="0" y="150"/>
                    </a:moveTo>
                    <a:lnTo>
                      <a:pt x="58" y="0"/>
                    </a:lnTo>
                    <a:lnTo>
                      <a:pt x="80" y="0"/>
                    </a:lnTo>
                    <a:lnTo>
                      <a:pt x="140" y="150"/>
                    </a:lnTo>
                    <a:lnTo>
                      <a:pt x="118" y="150"/>
                    </a:lnTo>
                    <a:lnTo>
                      <a:pt x="100" y="104"/>
                    </a:lnTo>
                    <a:lnTo>
                      <a:pt x="37" y="104"/>
                    </a:lnTo>
                    <a:lnTo>
                      <a:pt x="21" y="150"/>
                    </a:lnTo>
                    <a:lnTo>
                      <a:pt x="0" y="150"/>
                    </a:lnTo>
                    <a:close/>
                    <a:moveTo>
                      <a:pt x="43" y="87"/>
                    </a:moveTo>
                    <a:lnTo>
                      <a:pt x="94" y="87"/>
                    </a:lnTo>
                    <a:lnTo>
                      <a:pt x="79" y="47"/>
                    </a:lnTo>
                    <a:lnTo>
                      <a:pt x="77" y="45"/>
                    </a:lnTo>
                    <a:lnTo>
                      <a:pt x="76" y="41"/>
                    </a:lnTo>
                    <a:lnTo>
                      <a:pt x="75" y="38"/>
                    </a:lnTo>
                    <a:lnTo>
                      <a:pt x="74" y="36"/>
                    </a:lnTo>
                    <a:lnTo>
                      <a:pt x="73" y="32"/>
                    </a:lnTo>
                    <a:lnTo>
                      <a:pt x="72" y="30"/>
                    </a:lnTo>
                    <a:lnTo>
                      <a:pt x="72" y="28"/>
                    </a:lnTo>
                    <a:lnTo>
                      <a:pt x="71" y="24"/>
                    </a:lnTo>
                    <a:lnTo>
                      <a:pt x="69" y="22"/>
                    </a:lnTo>
                    <a:lnTo>
                      <a:pt x="69" y="19"/>
                    </a:lnTo>
                    <a:lnTo>
                      <a:pt x="68" y="17"/>
                    </a:lnTo>
                    <a:lnTo>
                      <a:pt x="68" y="15"/>
                    </a:lnTo>
                    <a:lnTo>
                      <a:pt x="67" y="18"/>
                    </a:lnTo>
                    <a:lnTo>
                      <a:pt x="66" y="21"/>
                    </a:lnTo>
                    <a:lnTo>
                      <a:pt x="66" y="23"/>
                    </a:lnTo>
                    <a:lnTo>
                      <a:pt x="65" y="25"/>
                    </a:lnTo>
                    <a:lnTo>
                      <a:pt x="65" y="28"/>
                    </a:lnTo>
                    <a:lnTo>
                      <a:pt x="64" y="30"/>
                    </a:lnTo>
                    <a:lnTo>
                      <a:pt x="64" y="32"/>
                    </a:lnTo>
                    <a:lnTo>
                      <a:pt x="62" y="34"/>
                    </a:lnTo>
                    <a:lnTo>
                      <a:pt x="61" y="37"/>
                    </a:lnTo>
                    <a:lnTo>
                      <a:pt x="61" y="39"/>
                    </a:lnTo>
                    <a:lnTo>
                      <a:pt x="60" y="41"/>
                    </a:lnTo>
                    <a:lnTo>
                      <a:pt x="60" y="44"/>
                    </a:lnTo>
                    <a:lnTo>
                      <a:pt x="43"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5" name="Freeform 2395"/>
              <p:cNvSpPr>
                <a:spLocks/>
              </p:cNvSpPr>
              <p:nvPr/>
            </p:nvSpPr>
            <p:spPr bwMode="auto">
              <a:xfrm>
                <a:off x="4249" y="1777"/>
                <a:ext cx="69" cy="75"/>
              </a:xfrm>
              <a:custGeom>
                <a:avLst/>
                <a:gdLst>
                  <a:gd name="T0" fmla="*/ 0 w 140"/>
                  <a:gd name="T1" fmla="*/ 150 h 150"/>
                  <a:gd name="T2" fmla="*/ 58 w 140"/>
                  <a:gd name="T3" fmla="*/ 0 h 150"/>
                  <a:gd name="T4" fmla="*/ 80 w 140"/>
                  <a:gd name="T5" fmla="*/ 0 h 150"/>
                  <a:gd name="T6" fmla="*/ 140 w 140"/>
                  <a:gd name="T7" fmla="*/ 150 h 150"/>
                  <a:gd name="T8" fmla="*/ 118 w 140"/>
                  <a:gd name="T9" fmla="*/ 150 h 150"/>
                  <a:gd name="T10" fmla="*/ 100 w 140"/>
                  <a:gd name="T11" fmla="*/ 104 h 150"/>
                  <a:gd name="T12" fmla="*/ 37 w 140"/>
                  <a:gd name="T13" fmla="*/ 104 h 150"/>
                  <a:gd name="T14" fmla="*/ 21 w 140"/>
                  <a:gd name="T15" fmla="*/ 150 h 150"/>
                  <a:gd name="T16" fmla="*/ 0 w 140"/>
                  <a:gd name="T17" fmla="*/ 150 h 150"/>
                  <a:gd name="T18" fmla="*/ 0 w 140"/>
                  <a:gd name="T19" fmla="*/ 150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0"/>
                  <a:gd name="T31" fmla="*/ 0 h 150"/>
                  <a:gd name="T32" fmla="*/ 140 w 140"/>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0" h="150">
                    <a:moveTo>
                      <a:pt x="0" y="150"/>
                    </a:moveTo>
                    <a:lnTo>
                      <a:pt x="58" y="0"/>
                    </a:lnTo>
                    <a:lnTo>
                      <a:pt x="80" y="0"/>
                    </a:lnTo>
                    <a:lnTo>
                      <a:pt x="140" y="150"/>
                    </a:lnTo>
                    <a:lnTo>
                      <a:pt x="118" y="150"/>
                    </a:lnTo>
                    <a:lnTo>
                      <a:pt x="100" y="104"/>
                    </a:lnTo>
                    <a:lnTo>
                      <a:pt x="37" y="104"/>
                    </a:lnTo>
                    <a:lnTo>
                      <a:pt x="21" y="150"/>
                    </a:lnTo>
                    <a:lnTo>
                      <a:pt x="0" y="150"/>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506" name="Freeform 2396"/>
              <p:cNvSpPr>
                <a:spLocks/>
              </p:cNvSpPr>
              <p:nvPr/>
            </p:nvSpPr>
            <p:spPr bwMode="auto">
              <a:xfrm>
                <a:off x="4248" y="1776"/>
                <a:ext cx="71" cy="76"/>
              </a:xfrm>
              <a:custGeom>
                <a:avLst/>
                <a:gdLst>
                  <a:gd name="T0" fmla="*/ 0 w 142"/>
                  <a:gd name="T1" fmla="*/ 151 h 152"/>
                  <a:gd name="T2" fmla="*/ 2 w 142"/>
                  <a:gd name="T3" fmla="*/ 151 h 152"/>
                  <a:gd name="T4" fmla="*/ 60 w 142"/>
                  <a:gd name="T5" fmla="*/ 2 h 152"/>
                  <a:gd name="T6" fmla="*/ 81 w 142"/>
                  <a:gd name="T7" fmla="*/ 2 h 152"/>
                  <a:gd name="T8" fmla="*/ 140 w 142"/>
                  <a:gd name="T9" fmla="*/ 148 h 152"/>
                  <a:gd name="T10" fmla="*/ 142 w 142"/>
                  <a:gd name="T11" fmla="*/ 152 h 152"/>
                  <a:gd name="T12" fmla="*/ 81 w 142"/>
                  <a:gd name="T13" fmla="*/ 0 h 152"/>
                  <a:gd name="T14" fmla="*/ 58 w 142"/>
                  <a:gd name="T15" fmla="*/ 1 h 152"/>
                  <a:gd name="T16" fmla="*/ 0 w 142"/>
                  <a:gd name="T17" fmla="*/ 151 h 1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2"/>
                  <a:gd name="T28" fmla="*/ 0 h 152"/>
                  <a:gd name="T29" fmla="*/ 142 w 142"/>
                  <a:gd name="T30" fmla="*/ 152 h 1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2" h="152">
                    <a:moveTo>
                      <a:pt x="0" y="151"/>
                    </a:moveTo>
                    <a:lnTo>
                      <a:pt x="2" y="151"/>
                    </a:lnTo>
                    <a:lnTo>
                      <a:pt x="60" y="2"/>
                    </a:lnTo>
                    <a:lnTo>
                      <a:pt x="81" y="2"/>
                    </a:lnTo>
                    <a:lnTo>
                      <a:pt x="140" y="148"/>
                    </a:lnTo>
                    <a:lnTo>
                      <a:pt x="142" y="152"/>
                    </a:lnTo>
                    <a:lnTo>
                      <a:pt x="81" y="0"/>
                    </a:lnTo>
                    <a:lnTo>
                      <a:pt x="58" y="1"/>
                    </a:lnTo>
                    <a:lnTo>
                      <a:pt x="0"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7" name="Freeform 2397"/>
              <p:cNvSpPr>
                <a:spLocks/>
              </p:cNvSpPr>
              <p:nvPr/>
            </p:nvSpPr>
            <p:spPr bwMode="auto">
              <a:xfrm>
                <a:off x="4248" y="1828"/>
                <a:ext cx="71" cy="25"/>
              </a:xfrm>
              <a:custGeom>
                <a:avLst/>
                <a:gdLst>
                  <a:gd name="T0" fmla="*/ 140 w 142"/>
                  <a:gd name="T1" fmla="*/ 46 h 51"/>
                  <a:gd name="T2" fmla="*/ 119 w 142"/>
                  <a:gd name="T3" fmla="*/ 46 h 51"/>
                  <a:gd name="T4" fmla="*/ 103 w 142"/>
                  <a:gd name="T5" fmla="*/ 1 h 51"/>
                  <a:gd name="T6" fmla="*/ 38 w 142"/>
                  <a:gd name="T7" fmla="*/ 0 h 51"/>
                  <a:gd name="T8" fmla="*/ 21 w 142"/>
                  <a:gd name="T9" fmla="*/ 46 h 51"/>
                  <a:gd name="T10" fmla="*/ 2 w 142"/>
                  <a:gd name="T11" fmla="*/ 46 h 51"/>
                  <a:gd name="T12" fmla="*/ 0 w 142"/>
                  <a:gd name="T13" fmla="*/ 49 h 51"/>
                  <a:gd name="T14" fmla="*/ 0 w 142"/>
                  <a:gd name="T15" fmla="*/ 51 h 51"/>
                  <a:gd name="T16" fmla="*/ 23 w 142"/>
                  <a:gd name="T17" fmla="*/ 50 h 51"/>
                  <a:gd name="T18" fmla="*/ 38 w 142"/>
                  <a:gd name="T19" fmla="*/ 5 h 51"/>
                  <a:gd name="T20" fmla="*/ 100 w 142"/>
                  <a:gd name="T21" fmla="*/ 5 h 51"/>
                  <a:gd name="T22" fmla="*/ 119 w 142"/>
                  <a:gd name="T23" fmla="*/ 51 h 51"/>
                  <a:gd name="T24" fmla="*/ 142 w 142"/>
                  <a:gd name="T25" fmla="*/ 50 h 51"/>
                  <a:gd name="T26" fmla="*/ 140 w 142"/>
                  <a:gd name="T27" fmla="*/ 46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2"/>
                  <a:gd name="T43" fmla="*/ 0 h 51"/>
                  <a:gd name="T44" fmla="*/ 142 w 142"/>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2" h="51">
                    <a:moveTo>
                      <a:pt x="140" y="46"/>
                    </a:moveTo>
                    <a:lnTo>
                      <a:pt x="119" y="46"/>
                    </a:lnTo>
                    <a:lnTo>
                      <a:pt x="103" y="1"/>
                    </a:lnTo>
                    <a:lnTo>
                      <a:pt x="38" y="0"/>
                    </a:lnTo>
                    <a:lnTo>
                      <a:pt x="21" y="46"/>
                    </a:lnTo>
                    <a:lnTo>
                      <a:pt x="2" y="46"/>
                    </a:lnTo>
                    <a:lnTo>
                      <a:pt x="0" y="49"/>
                    </a:lnTo>
                    <a:lnTo>
                      <a:pt x="0" y="51"/>
                    </a:lnTo>
                    <a:lnTo>
                      <a:pt x="23" y="50"/>
                    </a:lnTo>
                    <a:lnTo>
                      <a:pt x="38" y="5"/>
                    </a:lnTo>
                    <a:lnTo>
                      <a:pt x="100" y="5"/>
                    </a:lnTo>
                    <a:lnTo>
                      <a:pt x="119" y="51"/>
                    </a:lnTo>
                    <a:lnTo>
                      <a:pt x="142" y="50"/>
                    </a:lnTo>
                    <a:lnTo>
                      <a:pt x="140"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08" name="Freeform 2398"/>
              <p:cNvSpPr>
                <a:spLocks/>
              </p:cNvSpPr>
              <p:nvPr/>
            </p:nvSpPr>
            <p:spPr bwMode="auto">
              <a:xfrm>
                <a:off x="4270" y="1784"/>
                <a:ext cx="25" cy="37"/>
              </a:xfrm>
              <a:custGeom>
                <a:avLst/>
                <a:gdLst>
                  <a:gd name="T0" fmla="*/ 0 w 51"/>
                  <a:gd name="T1" fmla="*/ 72 h 72"/>
                  <a:gd name="T2" fmla="*/ 51 w 51"/>
                  <a:gd name="T3" fmla="*/ 72 h 72"/>
                  <a:gd name="T4" fmla="*/ 36 w 51"/>
                  <a:gd name="T5" fmla="*/ 32 h 72"/>
                  <a:gd name="T6" fmla="*/ 34 w 51"/>
                  <a:gd name="T7" fmla="*/ 30 h 72"/>
                  <a:gd name="T8" fmla="*/ 33 w 51"/>
                  <a:gd name="T9" fmla="*/ 26 h 72"/>
                  <a:gd name="T10" fmla="*/ 32 w 51"/>
                  <a:gd name="T11" fmla="*/ 23 h 72"/>
                  <a:gd name="T12" fmla="*/ 31 w 51"/>
                  <a:gd name="T13" fmla="*/ 21 h 72"/>
                  <a:gd name="T14" fmla="*/ 30 w 51"/>
                  <a:gd name="T15" fmla="*/ 17 h 72"/>
                  <a:gd name="T16" fmla="*/ 29 w 51"/>
                  <a:gd name="T17" fmla="*/ 15 h 72"/>
                  <a:gd name="T18" fmla="*/ 29 w 51"/>
                  <a:gd name="T19" fmla="*/ 13 h 72"/>
                  <a:gd name="T20" fmla="*/ 28 w 51"/>
                  <a:gd name="T21" fmla="*/ 9 h 72"/>
                  <a:gd name="T22" fmla="*/ 26 w 51"/>
                  <a:gd name="T23" fmla="*/ 7 h 72"/>
                  <a:gd name="T24" fmla="*/ 26 w 51"/>
                  <a:gd name="T25" fmla="*/ 4 h 72"/>
                  <a:gd name="T26" fmla="*/ 25 w 51"/>
                  <a:gd name="T27" fmla="*/ 2 h 72"/>
                  <a:gd name="T28" fmla="*/ 25 w 51"/>
                  <a:gd name="T29" fmla="*/ 0 h 72"/>
                  <a:gd name="T30" fmla="*/ 24 w 51"/>
                  <a:gd name="T31" fmla="*/ 3 h 72"/>
                  <a:gd name="T32" fmla="*/ 23 w 51"/>
                  <a:gd name="T33" fmla="*/ 6 h 72"/>
                  <a:gd name="T34" fmla="*/ 23 w 51"/>
                  <a:gd name="T35" fmla="*/ 8 h 72"/>
                  <a:gd name="T36" fmla="*/ 22 w 51"/>
                  <a:gd name="T37" fmla="*/ 10 h 72"/>
                  <a:gd name="T38" fmla="*/ 22 w 51"/>
                  <a:gd name="T39" fmla="*/ 13 h 72"/>
                  <a:gd name="T40" fmla="*/ 21 w 51"/>
                  <a:gd name="T41" fmla="*/ 15 h 72"/>
                  <a:gd name="T42" fmla="*/ 21 w 51"/>
                  <a:gd name="T43" fmla="*/ 17 h 72"/>
                  <a:gd name="T44" fmla="*/ 19 w 51"/>
                  <a:gd name="T45" fmla="*/ 19 h 72"/>
                  <a:gd name="T46" fmla="*/ 18 w 51"/>
                  <a:gd name="T47" fmla="*/ 22 h 72"/>
                  <a:gd name="T48" fmla="*/ 18 w 51"/>
                  <a:gd name="T49" fmla="*/ 24 h 72"/>
                  <a:gd name="T50" fmla="*/ 17 w 51"/>
                  <a:gd name="T51" fmla="*/ 26 h 72"/>
                  <a:gd name="T52" fmla="*/ 17 w 51"/>
                  <a:gd name="T53" fmla="*/ 29 h 72"/>
                  <a:gd name="T54" fmla="*/ 0 w 51"/>
                  <a:gd name="T55" fmla="*/ 72 h 72"/>
                  <a:gd name="T56" fmla="*/ 0 w 51"/>
                  <a:gd name="T57" fmla="*/ 72 h 7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72"/>
                  <a:gd name="T89" fmla="*/ 51 w 51"/>
                  <a:gd name="T90" fmla="*/ 72 h 7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72">
                    <a:moveTo>
                      <a:pt x="0" y="72"/>
                    </a:moveTo>
                    <a:lnTo>
                      <a:pt x="51" y="72"/>
                    </a:lnTo>
                    <a:lnTo>
                      <a:pt x="36" y="32"/>
                    </a:lnTo>
                    <a:lnTo>
                      <a:pt x="34" y="30"/>
                    </a:lnTo>
                    <a:lnTo>
                      <a:pt x="33" y="26"/>
                    </a:lnTo>
                    <a:lnTo>
                      <a:pt x="32" y="23"/>
                    </a:lnTo>
                    <a:lnTo>
                      <a:pt x="31" y="21"/>
                    </a:lnTo>
                    <a:lnTo>
                      <a:pt x="30" y="17"/>
                    </a:lnTo>
                    <a:lnTo>
                      <a:pt x="29" y="15"/>
                    </a:lnTo>
                    <a:lnTo>
                      <a:pt x="29" y="13"/>
                    </a:lnTo>
                    <a:lnTo>
                      <a:pt x="28" y="9"/>
                    </a:lnTo>
                    <a:lnTo>
                      <a:pt x="26" y="7"/>
                    </a:lnTo>
                    <a:lnTo>
                      <a:pt x="26" y="4"/>
                    </a:lnTo>
                    <a:lnTo>
                      <a:pt x="25" y="2"/>
                    </a:lnTo>
                    <a:lnTo>
                      <a:pt x="25" y="0"/>
                    </a:lnTo>
                    <a:lnTo>
                      <a:pt x="24" y="3"/>
                    </a:lnTo>
                    <a:lnTo>
                      <a:pt x="23" y="6"/>
                    </a:lnTo>
                    <a:lnTo>
                      <a:pt x="23" y="8"/>
                    </a:lnTo>
                    <a:lnTo>
                      <a:pt x="22" y="10"/>
                    </a:lnTo>
                    <a:lnTo>
                      <a:pt x="22" y="13"/>
                    </a:lnTo>
                    <a:lnTo>
                      <a:pt x="21" y="15"/>
                    </a:lnTo>
                    <a:lnTo>
                      <a:pt x="21" y="17"/>
                    </a:lnTo>
                    <a:lnTo>
                      <a:pt x="19" y="19"/>
                    </a:lnTo>
                    <a:lnTo>
                      <a:pt x="18" y="22"/>
                    </a:lnTo>
                    <a:lnTo>
                      <a:pt x="18" y="24"/>
                    </a:lnTo>
                    <a:lnTo>
                      <a:pt x="17" y="26"/>
                    </a:lnTo>
                    <a:lnTo>
                      <a:pt x="17" y="29"/>
                    </a:lnTo>
                    <a:lnTo>
                      <a:pt x="0" y="72"/>
                    </a:lnTo>
                  </a:path>
                </a:pathLst>
              </a:custGeom>
              <a:noFill/>
              <a:ln w="3175">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509" name="Freeform 2399"/>
              <p:cNvSpPr>
                <a:spLocks/>
              </p:cNvSpPr>
              <p:nvPr/>
            </p:nvSpPr>
            <p:spPr bwMode="auto">
              <a:xfrm>
                <a:off x="4270" y="1784"/>
                <a:ext cx="26" cy="38"/>
              </a:xfrm>
              <a:custGeom>
                <a:avLst/>
                <a:gdLst>
                  <a:gd name="T0" fmla="*/ 0 w 52"/>
                  <a:gd name="T1" fmla="*/ 70 h 75"/>
                  <a:gd name="T2" fmla="*/ 0 w 52"/>
                  <a:gd name="T3" fmla="*/ 75 h 75"/>
                  <a:gd name="T4" fmla="*/ 52 w 52"/>
                  <a:gd name="T5" fmla="*/ 74 h 75"/>
                  <a:gd name="T6" fmla="*/ 37 w 52"/>
                  <a:gd name="T7" fmla="*/ 32 h 75"/>
                  <a:gd name="T8" fmla="*/ 36 w 52"/>
                  <a:gd name="T9" fmla="*/ 30 h 75"/>
                  <a:gd name="T10" fmla="*/ 33 w 52"/>
                  <a:gd name="T11" fmla="*/ 23 h 75"/>
                  <a:gd name="T12" fmla="*/ 32 w 52"/>
                  <a:gd name="T13" fmla="*/ 21 h 75"/>
                  <a:gd name="T14" fmla="*/ 31 w 52"/>
                  <a:gd name="T15" fmla="*/ 17 h 75"/>
                  <a:gd name="T16" fmla="*/ 30 w 52"/>
                  <a:gd name="T17" fmla="*/ 15 h 75"/>
                  <a:gd name="T18" fmla="*/ 30 w 52"/>
                  <a:gd name="T19" fmla="*/ 13 h 75"/>
                  <a:gd name="T20" fmla="*/ 29 w 52"/>
                  <a:gd name="T21" fmla="*/ 9 h 75"/>
                  <a:gd name="T22" fmla="*/ 28 w 52"/>
                  <a:gd name="T23" fmla="*/ 7 h 75"/>
                  <a:gd name="T24" fmla="*/ 28 w 52"/>
                  <a:gd name="T25" fmla="*/ 4 h 75"/>
                  <a:gd name="T26" fmla="*/ 26 w 52"/>
                  <a:gd name="T27" fmla="*/ 2 h 75"/>
                  <a:gd name="T28" fmla="*/ 26 w 52"/>
                  <a:gd name="T29" fmla="*/ 0 h 75"/>
                  <a:gd name="T30" fmla="*/ 25 w 52"/>
                  <a:gd name="T31" fmla="*/ 0 h 75"/>
                  <a:gd name="T32" fmla="*/ 24 w 52"/>
                  <a:gd name="T33" fmla="*/ 0 h 75"/>
                  <a:gd name="T34" fmla="*/ 24 w 52"/>
                  <a:gd name="T35" fmla="*/ 2 h 75"/>
                  <a:gd name="T36" fmla="*/ 25 w 52"/>
                  <a:gd name="T37" fmla="*/ 4 h 75"/>
                  <a:gd name="T38" fmla="*/ 25 w 52"/>
                  <a:gd name="T39" fmla="*/ 7 h 75"/>
                  <a:gd name="T40" fmla="*/ 26 w 52"/>
                  <a:gd name="T41" fmla="*/ 9 h 75"/>
                  <a:gd name="T42" fmla="*/ 28 w 52"/>
                  <a:gd name="T43" fmla="*/ 13 h 75"/>
                  <a:gd name="T44" fmla="*/ 28 w 52"/>
                  <a:gd name="T45" fmla="*/ 15 h 75"/>
                  <a:gd name="T46" fmla="*/ 29 w 52"/>
                  <a:gd name="T47" fmla="*/ 17 h 75"/>
                  <a:gd name="T48" fmla="*/ 30 w 52"/>
                  <a:gd name="T49" fmla="*/ 21 h 75"/>
                  <a:gd name="T50" fmla="*/ 31 w 52"/>
                  <a:gd name="T51" fmla="*/ 23 h 75"/>
                  <a:gd name="T52" fmla="*/ 33 w 52"/>
                  <a:gd name="T53" fmla="*/ 30 h 75"/>
                  <a:gd name="T54" fmla="*/ 34 w 52"/>
                  <a:gd name="T55" fmla="*/ 32 h 75"/>
                  <a:gd name="T56" fmla="*/ 49 w 52"/>
                  <a:gd name="T57" fmla="*/ 71 h 75"/>
                  <a:gd name="T58" fmla="*/ 0 w 52"/>
                  <a:gd name="T59" fmla="*/ 70 h 7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2"/>
                  <a:gd name="T91" fmla="*/ 0 h 75"/>
                  <a:gd name="T92" fmla="*/ 52 w 52"/>
                  <a:gd name="T93" fmla="*/ 75 h 7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2" h="75">
                    <a:moveTo>
                      <a:pt x="0" y="70"/>
                    </a:moveTo>
                    <a:lnTo>
                      <a:pt x="0" y="75"/>
                    </a:lnTo>
                    <a:lnTo>
                      <a:pt x="52" y="74"/>
                    </a:lnTo>
                    <a:lnTo>
                      <a:pt x="37" y="32"/>
                    </a:lnTo>
                    <a:lnTo>
                      <a:pt x="36" y="30"/>
                    </a:lnTo>
                    <a:lnTo>
                      <a:pt x="33" y="23"/>
                    </a:lnTo>
                    <a:lnTo>
                      <a:pt x="32" y="21"/>
                    </a:lnTo>
                    <a:lnTo>
                      <a:pt x="31" y="17"/>
                    </a:lnTo>
                    <a:lnTo>
                      <a:pt x="30" y="15"/>
                    </a:lnTo>
                    <a:lnTo>
                      <a:pt x="30" y="13"/>
                    </a:lnTo>
                    <a:lnTo>
                      <a:pt x="29" y="9"/>
                    </a:lnTo>
                    <a:lnTo>
                      <a:pt x="28" y="7"/>
                    </a:lnTo>
                    <a:lnTo>
                      <a:pt x="28" y="4"/>
                    </a:lnTo>
                    <a:lnTo>
                      <a:pt x="26" y="2"/>
                    </a:lnTo>
                    <a:lnTo>
                      <a:pt x="26" y="0"/>
                    </a:lnTo>
                    <a:lnTo>
                      <a:pt x="25" y="0"/>
                    </a:lnTo>
                    <a:lnTo>
                      <a:pt x="24" y="0"/>
                    </a:lnTo>
                    <a:lnTo>
                      <a:pt x="24" y="2"/>
                    </a:lnTo>
                    <a:lnTo>
                      <a:pt x="25" y="4"/>
                    </a:lnTo>
                    <a:lnTo>
                      <a:pt x="25" y="7"/>
                    </a:lnTo>
                    <a:lnTo>
                      <a:pt x="26" y="9"/>
                    </a:lnTo>
                    <a:lnTo>
                      <a:pt x="28" y="13"/>
                    </a:lnTo>
                    <a:lnTo>
                      <a:pt x="28" y="15"/>
                    </a:lnTo>
                    <a:lnTo>
                      <a:pt x="29" y="17"/>
                    </a:lnTo>
                    <a:lnTo>
                      <a:pt x="30" y="21"/>
                    </a:lnTo>
                    <a:lnTo>
                      <a:pt x="31" y="23"/>
                    </a:lnTo>
                    <a:lnTo>
                      <a:pt x="33" y="30"/>
                    </a:lnTo>
                    <a:lnTo>
                      <a:pt x="34" y="32"/>
                    </a:lnTo>
                    <a:lnTo>
                      <a:pt x="49" y="71"/>
                    </a:lnTo>
                    <a:lnTo>
                      <a:pt x="0"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0" name="Freeform 2400"/>
              <p:cNvSpPr>
                <a:spLocks/>
              </p:cNvSpPr>
              <p:nvPr/>
            </p:nvSpPr>
            <p:spPr bwMode="auto">
              <a:xfrm>
                <a:off x="4282" y="1784"/>
                <a:ext cx="1" cy="1"/>
              </a:xfrm>
              <a:custGeom>
                <a:avLst/>
                <a:gdLst>
                  <a:gd name="T0" fmla="*/ 2 w 2"/>
                  <a:gd name="T1" fmla="*/ 0 h 1"/>
                  <a:gd name="T2" fmla="*/ 2 w 2"/>
                  <a:gd name="T3" fmla="*/ 0 h 1"/>
                  <a:gd name="T4" fmla="*/ 0 w 2"/>
                  <a:gd name="T5" fmla="*/ 0 h 1"/>
                  <a:gd name="T6" fmla="*/ 2 w 2"/>
                  <a:gd name="T7" fmla="*/ 0 h 1"/>
                  <a:gd name="T8" fmla="*/ 1 w 2"/>
                  <a:gd name="T9" fmla="*/ 0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0"/>
                    </a:lnTo>
                    <a:lnTo>
                      <a:pt x="2" y="0"/>
                    </a:lnTo>
                    <a:lnTo>
                      <a:pt x="1"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1" name="Freeform 2401"/>
              <p:cNvSpPr>
                <a:spLocks/>
              </p:cNvSpPr>
              <p:nvPr/>
            </p:nvSpPr>
            <p:spPr bwMode="auto">
              <a:xfrm>
                <a:off x="4269" y="1784"/>
                <a:ext cx="14" cy="37"/>
              </a:xfrm>
              <a:custGeom>
                <a:avLst/>
                <a:gdLst>
                  <a:gd name="T0" fmla="*/ 25 w 27"/>
                  <a:gd name="T1" fmla="*/ 0 h 74"/>
                  <a:gd name="T2" fmla="*/ 24 w 27"/>
                  <a:gd name="T3" fmla="*/ 3 h 74"/>
                  <a:gd name="T4" fmla="*/ 23 w 27"/>
                  <a:gd name="T5" fmla="*/ 6 h 74"/>
                  <a:gd name="T6" fmla="*/ 23 w 27"/>
                  <a:gd name="T7" fmla="*/ 8 h 74"/>
                  <a:gd name="T8" fmla="*/ 22 w 27"/>
                  <a:gd name="T9" fmla="*/ 10 h 74"/>
                  <a:gd name="T10" fmla="*/ 22 w 27"/>
                  <a:gd name="T11" fmla="*/ 13 h 74"/>
                  <a:gd name="T12" fmla="*/ 20 w 27"/>
                  <a:gd name="T13" fmla="*/ 15 h 74"/>
                  <a:gd name="T14" fmla="*/ 20 w 27"/>
                  <a:gd name="T15" fmla="*/ 17 h 74"/>
                  <a:gd name="T16" fmla="*/ 18 w 27"/>
                  <a:gd name="T17" fmla="*/ 22 h 74"/>
                  <a:gd name="T18" fmla="*/ 18 w 27"/>
                  <a:gd name="T19" fmla="*/ 24 h 74"/>
                  <a:gd name="T20" fmla="*/ 17 w 27"/>
                  <a:gd name="T21" fmla="*/ 26 h 74"/>
                  <a:gd name="T22" fmla="*/ 17 w 27"/>
                  <a:gd name="T23" fmla="*/ 29 h 74"/>
                  <a:gd name="T24" fmla="*/ 0 w 27"/>
                  <a:gd name="T25" fmla="*/ 72 h 74"/>
                  <a:gd name="T26" fmla="*/ 1 w 27"/>
                  <a:gd name="T27" fmla="*/ 74 h 74"/>
                  <a:gd name="T28" fmla="*/ 2 w 27"/>
                  <a:gd name="T29" fmla="*/ 71 h 74"/>
                  <a:gd name="T30" fmla="*/ 19 w 27"/>
                  <a:gd name="T31" fmla="*/ 29 h 74"/>
                  <a:gd name="T32" fmla="*/ 19 w 27"/>
                  <a:gd name="T33" fmla="*/ 26 h 74"/>
                  <a:gd name="T34" fmla="*/ 20 w 27"/>
                  <a:gd name="T35" fmla="*/ 24 h 74"/>
                  <a:gd name="T36" fmla="*/ 20 w 27"/>
                  <a:gd name="T37" fmla="*/ 22 h 74"/>
                  <a:gd name="T38" fmla="*/ 23 w 27"/>
                  <a:gd name="T39" fmla="*/ 17 h 74"/>
                  <a:gd name="T40" fmla="*/ 23 w 27"/>
                  <a:gd name="T41" fmla="*/ 15 h 74"/>
                  <a:gd name="T42" fmla="*/ 24 w 27"/>
                  <a:gd name="T43" fmla="*/ 13 h 74"/>
                  <a:gd name="T44" fmla="*/ 24 w 27"/>
                  <a:gd name="T45" fmla="*/ 10 h 74"/>
                  <a:gd name="T46" fmla="*/ 25 w 27"/>
                  <a:gd name="T47" fmla="*/ 8 h 74"/>
                  <a:gd name="T48" fmla="*/ 25 w 27"/>
                  <a:gd name="T49" fmla="*/ 6 h 74"/>
                  <a:gd name="T50" fmla="*/ 26 w 27"/>
                  <a:gd name="T51" fmla="*/ 3 h 74"/>
                  <a:gd name="T52" fmla="*/ 27 w 27"/>
                  <a:gd name="T53" fmla="*/ 0 h 74"/>
                  <a:gd name="T54" fmla="*/ 25 w 27"/>
                  <a:gd name="T55" fmla="*/ 0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7"/>
                  <a:gd name="T85" fmla="*/ 0 h 74"/>
                  <a:gd name="T86" fmla="*/ 27 w 27"/>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7" h="74">
                    <a:moveTo>
                      <a:pt x="25" y="0"/>
                    </a:moveTo>
                    <a:lnTo>
                      <a:pt x="24" y="3"/>
                    </a:lnTo>
                    <a:lnTo>
                      <a:pt x="23" y="6"/>
                    </a:lnTo>
                    <a:lnTo>
                      <a:pt x="23" y="8"/>
                    </a:lnTo>
                    <a:lnTo>
                      <a:pt x="22" y="10"/>
                    </a:lnTo>
                    <a:lnTo>
                      <a:pt x="22" y="13"/>
                    </a:lnTo>
                    <a:lnTo>
                      <a:pt x="20" y="15"/>
                    </a:lnTo>
                    <a:lnTo>
                      <a:pt x="20" y="17"/>
                    </a:lnTo>
                    <a:lnTo>
                      <a:pt x="18" y="22"/>
                    </a:lnTo>
                    <a:lnTo>
                      <a:pt x="18" y="24"/>
                    </a:lnTo>
                    <a:lnTo>
                      <a:pt x="17" y="26"/>
                    </a:lnTo>
                    <a:lnTo>
                      <a:pt x="17" y="29"/>
                    </a:lnTo>
                    <a:lnTo>
                      <a:pt x="0" y="72"/>
                    </a:lnTo>
                    <a:lnTo>
                      <a:pt x="1" y="74"/>
                    </a:lnTo>
                    <a:lnTo>
                      <a:pt x="2" y="71"/>
                    </a:lnTo>
                    <a:lnTo>
                      <a:pt x="19" y="29"/>
                    </a:lnTo>
                    <a:lnTo>
                      <a:pt x="19" y="26"/>
                    </a:lnTo>
                    <a:lnTo>
                      <a:pt x="20" y="24"/>
                    </a:lnTo>
                    <a:lnTo>
                      <a:pt x="20" y="22"/>
                    </a:lnTo>
                    <a:lnTo>
                      <a:pt x="23" y="17"/>
                    </a:lnTo>
                    <a:lnTo>
                      <a:pt x="23" y="15"/>
                    </a:lnTo>
                    <a:lnTo>
                      <a:pt x="24" y="13"/>
                    </a:lnTo>
                    <a:lnTo>
                      <a:pt x="24" y="10"/>
                    </a:lnTo>
                    <a:lnTo>
                      <a:pt x="25" y="8"/>
                    </a:lnTo>
                    <a:lnTo>
                      <a:pt x="25" y="6"/>
                    </a:lnTo>
                    <a:lnTo>
                      <a:pt x="26" y="3"/>
                    </a:lnTo>
                    <a:lnTo>
                      <a:pt x="27" y="0"/>
                    </a:lnTo>
                    <a:lnTo>
                      <a:pt x="2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2" name="Freeform 2402"/>
              <p:cNvSpPr>
                <a:spLocks/>
              </p:cNvSpPr>
              <p:nvPr/>
            </p:nvSpPr>
            <p:spPr bwMode="auto">
              <a:xfrm>
                <a:off x="1362" y="3484"/>
                <a:ext cx="113" cy="88"/>
              </a:xfrm>
              <a:custGeom>
                <a:avLst/>
                <a:gdLst>
                  <a:gd name="T0" fmla="*/ 39 w 225"/>
                  <a:gd name="T1" fmla="*/ 128 h 178"/>
                  <a:gd name="T2" fmla="*/ 47 w 225"/>
                  <a:gd name="T3" fmla="*/ 140 h 178"/>
                  <a:gd name="T4" fmla="*/ 61 w 225"/>
                  <a:gd name="T5" fmla="*/ 148 h 178"/>
                  <a:gd name="T6" fmla="*/ 81 w 225"/>
                  <a:gd name="T7" fmla="*/ 154 h 178"/>
                  <a:gd name="T8" fmla="*/ 107 w 225"/>
                  <a:gd name="T9" fmla="*/ 157 h 178"/>
                  <a:gd name="T10" fmla="*/ 133 w 225"/>
                  <a:gd name="T11" fmla="*/ 157 h 178"/>
                  <a:gd name="T12" fmla="*/ 154 w 225"/>
                  <a:gd name="T13" fmla="*/ 154 h 178"/>
                  <a:gd name="T14" fmla="*/ 171 w 225"/>
                  <a:gd name="T15" fmla="*/ 149 h 178"/>
                  <a:gd name="T16" fmla="*/ 183 w 225"/>
                  <a:gd name="T17" fmla="*/ 141 h 178"/>
                  <a:gd name="T18" fmla="*/ 188 w 225"/>
                  <a:gd name="T19" fmla="*/ 133 h 178"/>
                  <a:gd name="T20" fmla="*/ 188 w 225"/>
                  <a:gd name="T21" fmla="*/ 124 h 178"/>
                  <a:gd name="T22" fmla="*/ 184 w 225"/>
                  <a:gd name="T23" fmla="*/ 116 h 178"/>
                  <a:gd name="T24" fmla="*/ 173 w 225"/>
                  <a:gd name="T25" fmla="*/ 110 h 178"/>
                  <a:gd name="T26" fmla="*/ 155 w 225"/>
                  <a:gd name="T27" fmla="*/ 104 h 178"/>
                  <a:gd name="T28" fmla="*/ 133 w 225"/>
                  <a:gd name="T29" fmla="*/ 100 h 178"/>
                  <a:gd name="T30" fmla="*/ 93 w 225"/>
                  <a:gd name="T31" fmla="*/ 94 h 178"/>
                  <a:gd name="T32" fmla="*/ 59 w 225"/>
                  <a:gd name="T33" fmla="*/ 88 h 178"/>
                  <a:gd name="T34" fmla="*/ 39 w 225"/>
                  <a:gd name="T35" fmla="*/ 80 h 178"/>
                  <a:gd name="T36" fmla="*/ 23 w 225"/>
                  <a:gd name="T37" fmla="*/ 71 h 178"/>
                  <a:gd name="T38" fmla="*/ 13 w 225"/>
                  <a:gd name="T39" fmla="*/ 59 h 178"/>
                  <a:gd name="T40" fmla="*/ 11 w 225"/>
                  <a:gd name="T41" fmla="*/ 47 h 178"/>
                  <a:gd name="T42" fmla="*/ 16 w 225"/>
                  <a:gd name="T43" fmla="*/ 32 h 178"/>
                  <a:gd name="T44" fmla="*/ 29 w 225"/>
                  <a:gd name="T45" fmla="*/ 19 h 178"/>
                  <a:gd name="T46" fmla="*/ 51 w 225"/>
                  <a:gd name="T47" fmla="*/ 9 h 178"/>
                  <a:gd name="T48" fmla="*/ 79 w 225"/>
                  <a:gd name="T49" fmla="*/ 3 h 178"/>
                  <a:gd name="T50" fmla="*/ 110 w 225"/>
                  <a:gd name="T51" fmla="*/ 0 h 178"/>
                  <a:gd name="T52" fmla="*/ 145 w 225"/>
                  <a:gd name="T53" fmla="*/ 3 h 178"/>
                  <a:gd name="T54" fmla="*/ 173 w 225"/>
                  <a:gd name="T55" fmla="*/ 9 h 178"/>
                  <a:gd name="T56" fmla="*/ 195 w 225"/>
                  <a:gd name="T57" fmla="*/ 19 h 178"/>
                  <a:gd name="T58" fmla="*/ 210 w 225"/>
                  <a:gd name="T59" fmla="*/ 34 h 178"/>
                  <a:gd name="T60" fmla="*/ 216 w 225"/>
                  <a:gd name="T61" fmla="*/ 49 h 178"/>
                  <a:gd name="T62" fmla="*/ 176 w 225"/>
                  <a:gd name="T63" fmla="*/ 41 h 178"/>
                  <a:gd name="T64" fmla="*/ 161 w 225"/>
                  <a:gd name="T65" fmla="*/ 29 h 178"/>
                  <a:gd name="T66" fmla="*/ 137 w 225"/>
                  <a:gd name="T67" fmla="*/ 22 h 178"/>
                  <a:gd name="T68" fmla="*/ 101 w 225"/>
                  <a:gd name="T69" fmla="*/ 21 h 178"/>
                  <a:gd name="T70" fmla="*/ 71 w 225"/>
                  <a:gd name="T71" fmla="*/ 25 h 178"/>
                  <a:gd name="T72" fmla="*/ 54 w 225"/>
                  <a:gd name="T73" fmla="*/ 34 h 178"/>
                  <a:gd name="T74" fmla="*/ 48 w 225"/>
                  <a:gd name="T75" fmla="*/ 44 h 178"/>
                  <a:gd name="T76" fmla="*/ 50 w 225"/>
                  <a:gd name="T77" fmla="*/ 55 h 178"/>
                  <a:gd name="T78" fmla="*/ 59 w 225"/>
                  <a:gd name="T79" fmla="*/ 62 h 178"/>
                  <a:gd name="T80" fmla="*/ 87 w 225"/>
                  <a:gd name="T81" fmla="*/ 70 h 178"/>
                  <a:gd name="T82" fmla="*/ 135 w 225"/>
                  <a:gd name="T83" fmla="*/ 77 h 178"/>
                  <a:gd name="T84" fmla="*/ 171 w 225"/>
                  <a:gd name="T85" fmla="*/ 82 h 178"/>
                  <a:gd name="T86" fmla="*/ 195 w 225"/>
                  <a:gd name="T87" fmla="*/ 90 h 178"/>
                  <a:gd name="T88" fmla="*/ 213 w 225"/>
                  <a:gd name="T89" fmla="*/ 103 h 178"/>
                  <a:gd name="T90" fmla="*/ 224 w 225"/>
                  <a:gd name="T91" fmla="*/ 116 h 178"/>
                  <a:gd name="T92" fmla="*/ 225 w 225"/>
                  <a:gd name="T93" fmla="*/ 131 h 178"/>
                  <a:gd name="T94" fmla="*/ 218 w 225"/>
                  <a:gd name="T95" fmla="*/ 146 h 178"/>
                  <a:gd name="T96" fmla="*/ 202 w 225"/>
                  <a:gd name="T97" fmla="*/ 159 h 178"/>
                  <a:gd name="T98" fmla="*/ 179 w 225"/>
                  <a:gd name="T99" fmla="*/ 169 h 178"/>
                  <a:gd name="T100" fmla="*/ 149 w 225"/>
                  <a:gd name="T101" fmla="*/ 176 h 178"/>
                  <a:gd name="T102" fmla="*/ 114 w 225"/>
                  <a:gd name="T103" fmla="*/ 177 h 178"/>
                  <a:gd name="T104" fmla="*/ 74 w 225"/>
                  <a:gd name="T105" fmla="*/ 174 h 178"/>
                  <a:gd name="T106" fmla="*/ 43 w 225"/>
                  <a:gd name="T107" fmla="*/ 166 h 178"/>
                  <a:gd name="T108" fmla="*/ 20 w 225"/>
                  <a:gd name="T109" fmla="*/ 155 h 178"/>
                  <a:gd name="T110" fmla="*/ 5 w 225"/>
                  <a:gd name="T111" fmla="*/ 139 h 178"/>
                  <a:gd name="T112" fmla="*/ 0 w 225"/>
                  <a:gd name="T113" fmla="*/ 120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5"/>
                  <a:gd name="T172" fmla="*/ 0 h 178"/>
                  <a:gd name="T173" fmla="*/ 225 w 225"/>
                  <a:gd name="T174" fmla="*/ 178 h 1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5" h="178">
                    <a:moveTo>
                      <a:pt x="0" y="120"/>
                    </a:moveTo>
                    <a:lnTo>
                      <a:pt x="35" y="118"/>
                    </a:lnTo>
                    <a:lnTo>
                      <a:pt x="36" y="119"/>
                    </a:lnTo>
                    <a:lnTo>
                      <a:pt x="36" y="121"/>
                    </a:lnTo>
                    <a:lnTo>
                      <a:pt x="38" y="124"/>
                    </a:lnTo>
                    <a:lnTo>
                      <a:pt x="39" y="126"/>
                    </a:lnTo>
                    <a:lnTo>
                      <a:pt x="39" y="128"/>
                    </a:lnTo>
                    <a:lnTo>
                      <a:pt x="40" y="129"/>
                    </a:lnTo>
                    <a:lnTo>
                      <a:pt x="41" y="132"/>
                    </a:lnTo>
                    <a:lnTo>
                      <a:pt x="42" y="133"/>
                    </a:lnTo>
                    <a:lnTo>
                      <a:pt x="43" y="135"/>
                    </a:lnTo>
                    <a:lnTo>
                      <a:pt x="44" y="136"/>
                    </a:lnTo>
                    <a:lnTo>
                      <a:pt x="46" y="138"/>
                    </a:lnTo>
                    <a:lnTo>
                      <a:pt x="47" y="140"/>
                    </a:lnTo>
                    <a:lnTo>
                      <a:pt x="49" y="141"/>
                    </a:lnTo>
                    <a:lnTo>
                      <a:pt x="50" y="142"/>
                    </a:lnTo>
                    <a:lnTo>
                      <a:pt x="53" y="143"/>
                    </a:lnTo>
                    <a:lnTo>
                      <a:pt x="54" y="144"/>
                    </a:lnTo>
                    <a:lnTo>
                      <a:pt x="56" y="146"/>
                    </a:lnTo>
                    <a:lnTo>
                      <a:pt x="58" y="147"/>
                    </a:lnTo>
                    <a:lnTo>
                      <a:pt x="61" y="148"/>
                    </a:lnTo>
                    <a:lnTo>
                      <a:pt x="63" y="149"/>
                    </a:lnTo>
                    <a:lnTo>
                      <a:pt x="66" y="149"/>
                    </a:lnTo>
                    <a:lnTo>
                      <a:pt x="69" y="150"/>
                    </a:lnTo>
                    <a:lnTo>
                      <a:pt x="72" y="151"/>
                    </a:lnTo>
                    <a:lnTo>
                      <a:pt x="74" y="153"/>
                    </a:lnTo>
                    <a:lnTo>
                      <a:pt x="78" y="153"/>
                    </a:lnTo>
                    <a:lnTo>
                      <a:pt x="81" y="154"/>
                    </a:lnTo>
                    <a:lnTo>
                      <a:pt x="85" y="155"/>
                    </a:lnTo>
                    <a:lnTo>
                      <a:pt x="88" y="155"/>
                    </a:lnTo>
                    <a:lnTo>
                      <a:pt x="92" y="156"/>
                    </a:lnTo>
                    <a:lnTo>
                      <a:pt x="96" y="156"/>
                    </a:lnTo>
                    <a:lnTo>
                      <a:pt x="100" y="157"/>
                    </a:lnTo>
                    <a:lnTo>
                      <a:pt x="103" y="157"/>
                    </a:lnTo>
                    <a:lnTo>
                      <a:pt x="107" y="157"/>
                    </a:lnTo>
                    <a:lnTo>
                      <a:pt x="111" y="157"/>
                    </a:lnTo>
                    <a:lnTo>
                      <a:pt x="115" y="157"/>
                    </a:lnTo>
                    <a:lnTo>
                      <a:pt x="118" y="158"/>
                    </a:lnTo>
                    <a:lnTo>
                      <a:pt x="123" y="157"/>
                    </a:lnTo>
                    <a:lnTo>
                      <a:pt x="126" y="157"/>
                    </a:lnTo>
                    <a:lnTo>
                      <a:pt x="130" y="157"/>
                    </a:lnTo>
                    <a:lnTo>
                      <a:pt x="133" y="157"/>
                    </a:lnTo>
                    <a:lnTo>
                      <a:pt x="135" y="157"/>
                    </a:lnTo>
                    <a:lnTo>
                      <a:pt x="139" y="156"/>
                    </a:lnTo>
                    <a:lnTo>
                      <a:pt x="142" y="156"/>
                    </a:lnTo>
                    <a:lnTo>
                      <a:pt x="146" y="156"/>
                    </a:lnTo>
                    <a:lnTo>
                      <a:pt x="148" y="155"/>
                    </a:lnTo>
                    <a:lnTo>
                      <a:pt x="152" y="155"/>
                    </a:lnTo>
                    <a:lnTo>
                      <a:pt x="154" y="154"/>
                    </a:lnTo>
                    <a:lnTo>
                      <a:pt x="156" y="154"/>
                    </a:lnTo>
                    <a:lnTo>
                      <a:pt x="160" y="153"/>
                    </a:lnTo>
                    <a:lnTo>
                      <a:pt x="162" y="151"/>
                    </a:lnTo>
                    <a:lnTo>
                      <a:pt x="164" y="151"/>
                    </a:lnTo>
                    <a:lnTo>
                      <a:pt x="167" y="150"/>
                    </a:lnTo>
                    <a:lnTo>
                      <a:pt x="169" y="149"/>
                    </a:lnTo>
                    <a:lnTo>
                      <a:pt x="171" y="149"/>
                    </a:lnTo>
                    <a:lnTo>
                      <a:pt x="172" y="148"/>
                    </a:lnTo>
                    <a:lnTo>
                      <a:pt x="175" y="147"/>
                    </a:lnTo>
                    <a:lnTo>
                      <a:pt x="177" y="146"/>
                    </a:lnTo>
                    <a:lnTo>
                      <a:pt x="178" y="144"/>
                    </a:lnTo>
                    <a:lnTo>
                      <a:pt x="179" y="143"/>
                    </a:lnTo>
                    <a:lnTo>
                      <a:pt x="180" y="143"/>
                    </a:lnTo>
                    <a:lnTo>
                      <a:pt x="183" y="141"/>
                    </a:lnTo>
                    <a:lnTo>
                      <a:pt x="184" y="140"/>
                    </a:lnTo>
                    <a:lnTo>
                      <a:pt x="185" y="139"/>
                    </a:lnTo>
                    <a:lnTo>
                      <a:pt x="185" y="138"/>
                    </a:lnTo>
                    <a:lnTo>
                      <a:pt x="186" y="136"/>
                    </a:lnTo>
                    <a:lnTo>
                      <a:pt x="187" y="135"/>
                    </a:lnTo>
                    <a:lnTo>
                      <a:pt x="187" y="134"/>
                    </a:lnTo>
                    <a:lnTo>
                      <a:pt x="188" y="133"/>
                    </a:lnTo>
                    <a:lnTo>
                      <a:pt x="188" y="132"/>
                    </a:lnTo>
                    <a:lnTo>
                      <a:pt x="188" y="131"/>
                    </a:lnTo>
                    <a:lnTo>
                      <a:pt x="188" y="129"/>
                    </a:lnTo>
                    <a:lnTo>
                      <a:pt x="188" y="128"/>
                    </a:lnTo>
                    <a:lnTo>
                      <a:pt x="188" y="126"/>
                    </a:lnTo>
                    <a:lnTo>
                      <a:pt x="188" y="125"/>
                    </a:lnTo>
                    <a:lnTo>
                      <a:pt x="188" y="124"/>
                    </a:lnTo>
                    <a:lnTo>
                      <a:pt x="188" y="123"/>
                    </a:lnTo>
                    <a:lnTo>
                      <a:pt x="187" y="121"/>
                    </a:lnTo>
                    <a:lnTo>
                      <a:pt x="187" y="120"/>
                    </a:lnTo>
                    <a:lnTo>
                      <a:pt x="186" y="119"/>
                    </a:lnTo>
                    <a:lnTo>
                      <a:pt x="185" y="118"/>
                    </a:lnTo>
                    <a:lnTo>
                      <a:pt x="185" y="117"/>
                    </a:lnTo>
                    <a:lnTo>
                      <a:pt x="184" y="116"/>
                    </a:lnTo>
                    <a:lnTo>
                      <a:pt x="183" y="115"/>
                    </a:lnTo>
                    <a:lnTo>
                      <a:pt x="180" y="115"/>
                    </a:lnTo>
                    <a:lnTo>
                      <a:pt x="179" y="113"/>
                    </a:lnTo>
                    <a:lnTo>
                      <a:pt x="178" y="112"/>
                    </a:lnTo>
                    <a:lnTo>
                      <a:pt x="177" y="111"/>
                    </a:lnTo>
                    <a:lnTo>
                      <a:pt x="175" y="110"/>
                    </a:lnTo>
                    <a:lnTo>
                      <a:pt x="173" y="110"/>
                    </a:lnTo>
                    <a:lnTo>
                      <a:pt x="171" y="109"/>
                    </a:lnTo>
                    <a:lnTo>
                      <a:pt x="169" y="108"/>
                    </a:lnTo>
                    <a:lnTo>
                      <a:pt x="167" y="106"/>
                    </a:lnTo>
                    <a:lnTo>
                      <a:pt x="164" y="106"/>
                    </a:lnTo>
                    <a:lnTo>
                      <a:pt x="162" y="105"/>
                    </a:lnTo>
                    <a:lnTo>
                      <a:pt x="159" y="104"/>
                    </a:lnTo>
                    <a:lnTo>
                      <a:pt x="155" y="104"/>
                    </a:lnTo>
                    <a:lnTo>
                      <a:pt x="154" y="103"/>
                    </a:lnTo>
                    <a:lnTo>
                      <a:pt x="150" y="103"/>
                    </a:lnTo>
                    <a:lnTo>
                      <a:pt x="148" y="102"/>
                    </a:lnTo>
                    <a:lnTo>
                      <a:pt x="145" y="102"/>
                    </a:lnTo>
                    <a:lnTo>
                      <a:pt x="141" y="101"/>
                    </a:lnTo>
                    <a:lnTo>
                      <a:pt x="137" y="101"/>
                    </a:lnTo>
                    <a:lnTo>
                      <a:pt x="133" y="100"/>
                    </a:lnTo>
                    <a:lnTo>
                      <a:pt x="127" y="98"/>
                    </a:lnTo>
                    <a:lnTo>
                      <a:pt x="123" y="98"/>
                    </a:lnTo>
                    <a:lnTo>
                      <a:pt x="117" y="97"/>
                    </a:lnTo>
                    <a:lnTo>
                      <a:pt x="111" y="96"/>
                    </a:lnTo>
                    <a:lnTo>
                      <a:pt x="104" y="96"/>
                    </a:lnTo>
                    <a:lnTo>
                      <a:pt x="99" y="95"/>
                    </a:lnTo>
                    <a:lnTo>
                      <a:pt x="93" y="94"/>
                    </a:lnTo>
                    <a:lnTo>
                      <a:pt x="87" y="93"/>
                    </a:lnTo>
                    <a:lnTo>
                      <a:pt x="81" y="91"/>
                    </a:lnTo>
                    <a:lnTo>
                      <a:pt x="77" y="91"/>
                    </a:lnTo>
                    <a:lnTo>
                      <a:pt x="72" y="90"/>
                    </a:lnTo>
                    <a:lnTo>
                      <a:pt x="67" y="89"/>
                    </a:lnTo>
                    <a:lnTo>
                      <a:pt x="63" y="88"/>
                    </a:lnTo>
                    <a:lnTo>
                      <a:pt x="59" y="88"/>
                    </a:lnTo>
                    <a:lnTo>
                      <a:pt x="56" y="87"/>
                    </a:lnTo>
                    <a:lnTo>
                      <a:pt x="54" y="86"/>
                    </a:lnTo>
                    <a:lnTo>
                      <a:pt x="50" y="86"/>
                    </a:lnTo>
                    <a:lnTo>
                      <a:pt x="48" y="83"/>
                    </a:lnTo>
                    <a:lnTo>
                      <a:pt x="44" y="82"/>
                    </a:lnTo>
                    <a:lnTo>
                      <a:pt x="41" y="81"/>
                    </a:lnTo>
                    <a:lnTo>
                      <a:pt x="39" y="80"/>
                    </a:lnTo>
                    <a:lnTo>
                      <a:pt x="35" y="79"/>
                    </a:lnTo>
                    <a:lnTo>
                      <a:pt x="33" y="78"/>
                    </a:lnTo>
                    <a:lnTo>
                      <a:pt x="31" y="77"/>
                    </a:lnTo>
                    <a:lnTo>
                      <a:pt x="28" y="75"/>
                    </a:lnTo>
                    <a:lnTo>
                      <a:pt x="26" y="73"/>
                    </a:lnTo>
                    <a:lnTo>
                      <a:pt x="24" y="72"/>
                    </a:lnTo>
                    <a:lnTo>
                      <a:pt x="23" y="71"/>
                    </a:lnTo>
                    <a:lnTo>
                      <a:pt x="20" y="70"/>
                    </a:lnTo>
                    <a:lnTo>
                      <a:pt x="19" y="67"/>
                    </a:lnTo>
                    <a:lnTo>
                      <a:pt x="18" y="66"/>
                    </a:lnTo>
                    <a:lnTo>
                      <a:pt x="17" y="64"/>
                    </a:lnTo>
                    <a:lnTo>
                      <a:pt x="14" y="63"/>
                    </a:lnTo>
                    <a:lnTo>
                      <a:pt x="14" y="60"/>
                    </a:lnTo>
                    <a:lnTo>
                      <a:pt x="13" y="59"/>
                    </a:lnTo>
                    <a:lnTo>
                      <a:pt x="12" y="57"/>
                    </a:lnTo>
                    <a:lnTo>
                      <a:pt x="11" y="56"/>
                    </a:lnTo>
                    <a:lnTo>
                      <a:pt x="11" y="53"/>
                    </a:lnTo>
                    <a:lnTo>
                      <a:pt x="11" y="52"/>
                    </a:lnTo>
                    <a:lnTo>
                      <a:pt x="11" y="50"/>
                    </a:lnTo>
                    <a:lnTo>
                      <a:pt x="10" y="49"/>
                    </a:lnTo>
                    <a:lnTo>
                      <a:pt x="11" y="47"/>
                    </a:lnTo>
                    <a:lnTo>
                      <a:pt x="11" y="44"/>
                    </a:lnTo>
                    <a:lnTo>
                      <a:pt x="11" y="42"/>
                    </a:lnTo>
                    <a:lnTo>
                      <a:pt x="12" y="40"/>
                    </a:lnTo>
                    <a:lnTo>
                      <a:pt x="12" y="37"/>
                    </a:lnTo>
                    <a:lnTo>
                      <a:pt x="13" y="35"/>
                    </a:lnTo>
                    <a:lnTo>
                      <a:pt x="14" y="34"/>
                    </a:lnTo>
                    <a:lnTo>
                      <a:pt x="16" y="32"/>
                    </a:lnTo>
                    <a:lnTo>
                      <a:pt x="18" y="29"/>
                    </a:lnTo>
                    <a:lnTo>
                      <a:pt x="19" y="28"/>
                    </a:lnTo>
                    <a:lnTo>
                      <a:pt x="21" y="26"/>
                    </a:lnTo>
                    <a:lnTo>
                      <a:pt x="23" y="25"/>
                    </a:lnTo>
                    <a:lnTo>
                      <a:pt x="25" y="22"/>
                    </a:lnTo>
                    <a:lnTo>
                      <a:pt x="27" y="20"/>
                    </a:lnTo>
                    <a:lnTo>
                      <a:pt x="29" y="19"/>
                    </a:lnTo>
                    <a:lnTo>
                      <a:pt x="32" y="17"/>
                    </a:lnTo>
                    <a:lnTo>
                      <a:pt x="35" y="15"/>
                    </a:lnTo>
                    <a:lnTo>
                      <a:pt x="38" y="14"/>
                    </a:lnTo>
                    <a:lnTo>
                      <a:pt x="41" y="13"/>
                    </a:lnTo>
                    <a:lnTo>
                      <a:pt x="44" y="11"/>
                    </a:lnTo>
                    <a:lnTo>
                      <a:pt x="48" y="10"/>
                    </a:lnTo>
                    <a:lnTo>
                      <a:pt x="51" y="9"/>
                    </a:lnTo>
                    <a:lnTo>
                      <a:pt x="55" y="7"/>
                    </a:lnTo>
                    <a:lnTo>
                      <a:pt x="58" y="7"/>
                    </a:lnTo>
                    <a:lnTo>
                      <a:pt x="63" y="6"/>
                    </a:lnTo>
                    <a:lnTo>
                      <a:pt x="66" y="5"/>
                    </a:lnTo>
                    <a:lnTo>
                      <a:pt x="71" y="4"/>
                    </a:lnTo>
                    <a:lnTo>
                      <a:pt x="74" y="3"/>
                    </a:lnTo>
                    <a:lnTo>
                      <a:pt x="79" y="3"/>
                    </a:lnTo>
                    <a:lnTo>
                      <a:pt x="84" y="2"/>
                    </a:lnTo>
                    <a:lnTo>
                      <a:pt x="88" y="2"/>
                    </a:lnTo>
                    <a:lnTo>
                      <a:pt x="92" y="0"/>
                    </a:lnTo>
                    <a:lnTo>
                      <a:pt x="96" y="0"/>
                    </a:lnTo>
                    <a:lnTo>
                      <a:pt x="101" y="0"/>
                    </a:lnTo>
                    <a:lnTo>
                      <a:pt x="106" y="0"/>
                    </a:lnTo>
                    <a:lnTo>
                      <a:pt x="110" y="0"/>
                    </a:lnTo>
                    <a:lnTo>
                      <a:pt x="116" y="0"/>
                    </a:lnTo>
                    <a:lnTo>
                      <a:pt x="120" y="0"/>
                    </a:lnTo>
                    <a:lnTo>
                      <a:pt x="126" y="0"/>
                    </a:lnTo>
                    <a:lnTo>
                      <a:pt x="131" y="0"/>
                    </a:lnTo>
                    <a:lnTo>
                      <a:pt x="135" y="2"/>
                    </a:lnTo>
                    <a:lnTo>
                      <a:pt x="140" y="2"/>
                    </a:lnTo>
                    <a:lnTo>
                      <a:pt x="145" y="3"/>
                    </a:lnTo>
                    <a:lnTo>
                      <a:pt x="149" y="3"/>
                    </a:lnTo>
                    <a:lnTo>
                      <a:pt x="154" y="4"/>
                    </a:lnTo>
                    <a:lnTo>
                      <a:pt x="157" y="5"/>
                    </a:lnTo>
                    <a:lnTo>
                      <a:pt x="162" y="6"/>
                    </a:lnTo>
                    <a:lnTo>
                      <a:pt x="165" y="7"/>
                    </a:lnTo>
                    <a:lnTo>
                      <a:pt x="170" y="7"/>
                    </a:lnTo>
                    <a:lnTo>
                      <a:pt x="173" y="9"/>
                    </a:lnTo>
                    <a:lnTo>
                      <a:pt x="177" y="10"/>
                    </a:lnTo>
                    <a:lnTo>
                      <a:pt x="180" y="12"/>
                    </a:lnTo>
                    <a:lnTo>
                      <a:pt x="184" y="13"/>
                    </a:lnTo>
                    <a:lnTo>
                      <a:pt x="187" y="14"/>
                    </a:lnTo>
                    <a:lnTo>
                      <a:pt x="191" y="15"/>
                    </a:lnTo>
                    <a:lnTo>
                      <a:pt x="193" y="18"/>
                    </a:lnTo>
                    <a:lnTo>
                      <a:pt x="195" y="19"/>
                    </a:lnTo>
                    <a:lnTo>
                      <a:pt x="199" y="21"/>
                    </a:lnTo>
                    <a:lnTo>
                      <a:pt x="201" y="24"/>
                    </a:lnTo>
                    <a:lnTo>
                      <a:pt x="202" y="26"/>
                    </a:lnTo>
                    <a:lnTo>
                      <a:pt x="205" y="27"/>
                    </a:lnTo>
                    <a:lnTo>
                      <a:pt x="207" y="29"/>
                    </a:lnTo>
                    <a:lnTo>
                      <a:pt x="208" y="32"/>
                    </a:lnTo>
                    <a:lnTo>
                      <a:pt x="210" y="34"/>
                    </a:lnTo>
                    <a:lnTo>
                      <a:pt x="212" y="35"/>
                    </a:lnTo>
                    <a:lnTo>
                      <a:pt x="213" y="37"/>
                    </a:lnTo>
                    <a:lnTo>
                      <a:pt x="214" y="40"/>
                    </a:lnTo>
                    <a:lnTo>
                      <a:pt x="215" y="42"/>
                    </a:lnTo>
                    <a:lnTo>
                      <a:pt x="215" y="44"/>
                    </a:lnTo>
                    <a:lnTo>
                      <a:pt x="216" y="47"/>
                    </a:lnTo>
                    <a:lnTo>
                      <a:pt x="216" y="49"/>
                    </a:lnTo>
                    <a:lnTo>
                      <a:pt x="216" y="52"/>
                    </a:lnTo>
                    <a:lnTo>
                      <a:pt x="180" y="53"/>
                    </a:lnTo>
                    <a:lnTo>
                      <a:pt x="180" y="50"/>
                    </a:lnTo>
                    <a:lnTo>
                      <a:pt x="179" y="48"/>
                    </a:lnTo>
                    <a:lnTo>
                      <a:pt x="178" y="45"/>
                    </a:lnTo>
                    <a:lnTo>
                      <a:pt x="177" y="43"/>
                    </a:lnTo>
                    <a:lnTo>
                      <a:pt x="176" y="41"/>
                    </a:lnTo>
                    <a:lnTo>
                      <a:pt x="175" y="38"/>
                    </a:lnTo>
                    <a:lnTo>
                      <a:pt x="172" y="37"/>
                    </a:lnTo>
                    <a:lnTo>
                      <a:pt x="171" y="35"/>
                    </a:lnTo>
                    <a:lnTo>
                      <a:pt x="169" y="33"/>
                    </a:lnTo>
                    <a:lnTo>
                      <a:pt x="167" y="32"/>
                    </a:lnTo>
                    <a:lnTo>
                      <a:pt x="164" y="30"/>
                    </a:lnTo>
                    <a:lnTo>
                      <a:pt x="161" y="29"/>
                    </a:lnTo>
                    <a:lnTo>
                      <a:pt x="159" y="27"/>
                    </a:lnTo>
                    <a:lnTo>
                      <a:pt x="155" y="26"/>
                    </a:lnTo>
                    <a:lnTo>
                      <a:pt x="152" y="25"/>
                    </a:lnTo>
                    <a:lnTo>
                      <a:pt x="148" y="25"/>
                    </a:lnTo>
                    <a:lnTo>
                      <a:pt x="145" y="24"/>
                    </a:lnTo>
                    <a:lnTo>
                      <a:pt x="140" y="22"/>
                    </a:lnTo>
                    <a:lnTo>
                      <a:pt x="137" y="22"/>
                    </a:lnTo>
                    <a:lnTo>
                      <a:pt x="132" y="21"/>
                    </a:lnTo>
                    <a:lnTo>
                      <a:pt x="127" y="21"/>
                    </a:lnTo>
                    <a:lnTo>
                      <a:pt x="122" y="21"/>
                    </a:lnTo>
                    <a:lnTo>
                      <a:pt x="117" y="21"/>
                    </a:lnTo>
                    <a:lnTo>
                      <a:pt x="111" y="21"/>
                    </a:lnTo>
                    <a:lnTo>
                      <a:pt x="107" y="21"/>
                    </a:lnTo>
                    <a:lnTo>
                      <a:pt x="101" y="21"/>
                    </a:lnTo>
                    <a:lnTo>
                      <a:pt x="96" y="21"/>
                    </a:lnTo>
                    <a:lnTo>
                      <a:pt x="91" y="21"/>
                    </a:lnTo>
                    <a:lnTo>
                      <a:pt x="86" y="22"/>
                    </a:lnTo>
                    <a:lnTo>
                      <a:pt x="82" y="22"/>
                    </a:lnTo>
                    <a:lnTo>
                      <a:pt x="78" y="24"/>
                    </a:lnTo>
                    <a:lnTo>
                      <a:pt x="74" y="25"/>
                    </a:lnTo>
                    <a:lnTo>
                      <a:pt x="71" y="25"/>
                    </a:lnTo>
                    <a:lnTo>
                      <a:pt x="67" y="26"/>
                    </a:lnTo>
                    <a:lnTo>
                      <a:pt x="65" y="27"/>
                    </a:lnTo>
                    <a:lnTo>
                      <a:pt x="62" y="29"/>
                    </a:lnTo>
                    <a:lnTo>
                      <a:pt x="59" y="30"/>
                    </a:lnTo>
                    <a:lnTo>
                      <a:pt x="58" y="32"/>
                    </a:lnTo>
                    <a:lnTo>
                      <a:pt x="56" y="33"/>
                    </a:lnTo>
                    <a:lnTo>
                      <a:pt x="54" y="34"/>
                    </a:lnTo>
                    <a:lnTo>
                      <a:pt x="53" y="35"/>
                    </a:lnTo>
                    <a:lnTo>
                      <a:pt x="51" y="36"/>
                    </a:lnTo>
                    <a:lnTo>
                      <a:pt x="50" y="38"/>
                    </a:lnTo>
                    <a:lnTo>
                      <a:pt x="49" y="40"/>
                    </a:lnTo>
                    <a:lnTo>
                      <a:pt x="48" y="41"/>
                    </a:lnTo>
                    <a:lnTo>
                      <a:pt x="48" y="43"/>
                    </a:lnTo>
                    <a:lnTo>
                      <a:pt x="48" y="44"/>
                    </a:lnTo>
                    <a:lnTo>
                      <a:pt x="47" y="47"/>
                    </a:lnTo>
                    <a:lnTo>
                      <a:pt x="48" y="48"/>
                    </a:lnTo>
                    <a:lnTo>
                      <a:pt x="48" y="49"/>
                    </a:lnTo>
                    <a:lnTo>
                      <a:pt x="48" y="50"/>
                    </a:lnTo>
                    <a:lnTo>
                      <a:pt x="49" y="52"/>
                    </a:lnTo>
                    <a:lnTo>
                      <a:pt x="49" y="53"/>
                    </a:lnTo>
                    <a:lnTo>
                      <a:pt x="50" y="55"/>
                    </a:lnTo>
                    <a:lnTo>
                      <a:pt x="51" y="56"/>
                    </a:lnTo>
                    <a:lnTo>
                      <a:pt x="53" y="57"/>
                    </a:lnTo>
                    <a:lnTo>
                      <a:pt x="54" y="58"/>
                    </a:lnTo>
                    <a:lnTo>
                      <a:pt x="55" y="59"/>
                    </a:lnTo>
                    <a:lnTo>
                      <a:pt x="56" y="60"/>
                    </a:lnTo>
                    <a:lnTo>
                      <a:pt x="57" y="62"/>
                    </a:lnTo>
                    <a:lnTo>
                      <a:pt x="59" y="62"/>
                    </a:lnTo>
                    <a:lnTo>
                      <a:pt x="62" y="63"/>
                    </a:lnTo>
                    <a:lnTo>
                      <a:pt x="65" y="64"/>
                    </a:lnTo>
                    <a:lnTo>
                      <a:pt x="69" y="65"/>
                    </a:lnTo>
                    <a:lnTo>
                      <a:pt x="72" y="66"/>
                    </a:lnTo>
                    <a:lnTo>
                      <a:pt x="77" y="67"/>
                    </a:lnTo>
                    <a:lnTo>
                      <a:pt x="82" y="68"/>
                    </a:lnTo>
                    <a:lnTo>
                      <a:pt x="87" y="70"/>
                    </a:lnTo>
                    <a:lnTo>
                      <a:pt x="93" y="71"/>
                    </a:lnTo>
                    <a:lnTo>
                      <a:pt x="100" y="72"/>
                    </a:lnTo>
                    <a:lnTo>
                      <a:pt x="107" y="73"/>
                    </a:lnTo>
                    <a:lnTo>
                      <a:pt x="114" y="74"/>
                    </a:lnTo>
                    <a:lnTo>
                      <a:pt x="122" y="74"/>
                    </a:lnTo>
                    <a:lnTo>
                      <a:pt x="129" y="75"/>
                    </a:lnTo>
                    <a:lnTo>
                      <a:pt x="135" y="77"/>
                    </a:lnTo>
                    <a:lnTo>
                      <a:pt x="141" y="78"/>
                    </a:lnTo>
                    <a:lnTo>
                      <a:pt x="147" y="79"/>
                    </a:lnTo>
                    <a:lnTo>
                      <a:pt x="153" y="80"/>
                    </a:lnTo>
                    <a:lnTo>
                      <a:pt x="159" y="80"/>
                    </a:lnTo>
                    <a:lnTo>
                      <a:pt x="163" y="81"/>
                    </a:lnTo>
                    <a:lnTo>
                      <a:pt x="167" y="82"/>
                    </a:lnTo>
                    <a:lnTo>
                      <a:pt x="171" y="82"/>
                    </a:lnTo>
                    <a:lnTo>
                      <a:pt x="175" y="83"/>
                    </a:lnTo>
                    <a:lnTo>
                      <a:pt x="177" y="85"/>
                    </a:lnTo>
                    <a:lnTo>
                      <a:pt x="182" y="86"/>
                    </a:lnTo>
                    <a:lnTo>
                      <a:pt x="185" y="87"/>
                    </a:lnTo>
                    <a:lnTo>
                      <a:pt x="188" y="88"/>
                    </a:lnTo>
                    <a:lnTo>
                      <a:pt x="192" y="89"/>
                    </a:lnTo>
                    <a:lnTo>
                      <a:pt x="195" y="90"/>
                    </a:lnTo>
                    <a:lnTo>
                      <a:pt x="199" y="93"/>
                    </a:lnTo>
                    <a:lnTo>
                      <a:pt x="201" y="94"/>
                    </a:lnTo>
                    <a:lnTo>
                      <a:pt x="205" y="95"/>
                    </a:lnTo>
                    <a:lnTo>
                      <a:pt x="207" y="97"/>
                    </a:lnTo>
                    <a:lnTo>
                      <a:pt x="209" y="98"/>
                    </a:lnTo>
                    <a:lnTo>
                      <a:pt x="212" y="101"/>
                    </a:lnTo>
                    <a:lnTo>
                      <a:pt x="213" y="103"/>
                    </a:lnTo>
                    <a:lnTo>
                      <a:pt x="215" y="104"/>
                    </a:lnTo>
                    <a:lnTo>
                      <a:pt x="217" y="106"/>
                    </a:lnTo>
                    <a:lnTo>
                      <a:pt x="218" y="108"/>
                    </a:lnTo>
                    <a:lnTo>
                      <a:pt x="221" y="110"/>
                    </a:lnTo>
                    <a:lnTo>
                      <a:pt x="222" y="112"/>
                    </a:lnTo>
                    <a:lnTo>
                      <a:pt x="223" y="113"/>
                    </a:lnTo>
                    <a:lnTo>
                      <a:pt x="224" y="116"/>
                    </a:lnTo>
                    <a:lnTo>
                      <a:pt x="224" y="118"/>
                    </a:lnTo>
                    <a:lnTo>
                      <a:pt x="225" y="120"/>
                    </a:lnTo>
                    <a:lnTo>
                      <a:pt x="225" y="123"/>
                    </a:lnTo>
                    <a:lnTo>
                      <a:pt x="225" y="125"/>
                    </a:lnTo>
                    <a:lnTo>
                      <a:pt x="225" y="127"/>
                    </a:lnTo>
                    <a:lnTo>
                      <a:pt x="225" y="128"/>
                    </a:lnTo>
                    <a:lnTo>
                      <a:pt x="225" y="131"/>
                    </a:lnTo>
                    <a:lnTo>
                      <a:pt x="225" y="133"/>
                    </a:lnTo>
                    <a:lnTo>
                      <a:pt x="224" y="135"/>
                    </a:lnTo>
                    <a:lnTo>
                      <a:pt x="223" y="138"/>
                    </a:lnTo>
                    <a:lnTo>
                      <a:pt x="222" y="140"/>
                    </a:lnTo>
                    <a:lnTo>
                      <a:pt x="221" y="142"/>
                    </a:lnTo>
                    <a:lnTo>
                      <a:pt x="220" y="144"/>
                    </a:lnTo>
                    <a:lnTo>
                      <a:pt x="218" y="146"/>
                    </a:lnTo>
                    <a:lnTo>
                      <a:pt x="216" y="148"/>
                    </a:lnTo>
                    <a:lnTo>
                      <a:pt x="214" y="150"/>
                    </a:lnTo>
                    <a:lnTo>
                      <a:pt x="212" y="153"/>
                    </a:lnTo>
                    <a:lnTo>
                      <a:pt x="210" y="154"/>
                    </a:lnTo>
                    <a:lnTo>
                      <a:pt x="208" y="156"/>
                    </a:lnTo>
                    <a:lnTo>
                      <a:pt x="205" y="157"/>
                    </a:lnTo>
                    <a:lnTo>
                      <a:pt x="202" y="159"/>
                    </a:lnTo>
                    <a:lnTo>
                      <a:pt x="200" y="161"/>
                    </a:lnTo>
                    <a:lnTo>
                      <a:pt x="197" y="163"/>
                    </a:lnTo>
                    <a:lnTo>
                      <a:pt x="193" y="164"/>
                    </a:lnTo>
                    <a:lnTo>
                      <a:pt x="190" y="165"/>
                    </a:lnTo>
                    <a:lnTo>
                      <a:pt x="186" y="166"/>
                    </a:lnTo>
                    <a:lnTo>
                      <a:pt x="183" y="168"/>
                    </a:lnTo>
                    <a:lnTo>
                      <a:pt x="179" y="169"/>
                    </a:lnTo>
                    <a:lnTo>
                      <a:pt x="175" y="171"/>
                    </a:lnTo>
                    <a:lnTo>
                      <a:pt x="171" y="171"/>
                    </a:lnTo>
                    <a:lnTo>
                      <a:pt x="167" y="172"/>
                    </a:lnTo>
                    <a:lnTo>
                      <a:pt x="163" y="173"/>
                    </a:lnTo>
                    <a:lnTo>
                      <a:pt x="159" y="174"/>
                    </a:lnTo>
                    <a:lnTo>
                      <a:pt x="154" y="174"/>
                    </a:lnTo>
                    <a:lnTo>
                      <a:pt x="149" y="176"/>
                    </a:lnTo>
                    <a:lnTo>
                      <a:pt x="145" y="176"/>
                    </a:lnTo>
                    <a:lnTo>
                      <a:pt x="140" y="177"/>
                    </a:lnTo>
                    <a:lnTo>
                      <a:pt x="135" y="177"/>
                    </a:lnTo>
                    <a:lnTo>
                      <a:pt x="130" y="177"/>
                    </a:lnTo>
                    <a:lnTo>
                      <a:pt x="125" y="177"/>
                    </a:lnTo>
                    <a:lnTo>
                      <a:pt x="119" y="178"/>
                    </a:lnTo>
                    <a:lnTo>
                      <a:pt x="114" y="177"/>
                    </a:lnTo>
                    <a:lnTo>
                      <a:pt x="108" y="177"/>
                    </a:lnTo>
                    <a:lnTo>
                      <a:pt x="102" y="177"/>
                    </a:lnTo>
                    <a:lnTo>
                      <a:pt x="96" y="177"/>
                    </a:lnTo>
                    <a:lnTo>
                      <a:pt x="91" y="176"/>
                    </a:lnTo>
                    <a:lnTo>
                      <a:pt x="85" y="176"/>
                    </a:lnTo>
                    <a:lnTo>
                      <a:pt x="79" y="174"/>
                    </a:lnTo>
                    <a:lnTo>
                      <a:pt x="74" y="174"/>
                    </a:lnTo>
                    <a:lnTo>
                      <a:pt x="70" y="173"/>
                    </a:lnTo>
                    <a:lnTo>
                      <a:pt x="64" y="172"/>
                    </a:lnTo>
                    <a:lnTo>
                      <a:pt x="59" y="171"/>
                    </a:lnTo>
                    <a:lnTo>
                      <a:pt x="55" y="171"/>
                    </a:lnTo>
                    <a:lnTo>
                      <a:pt x="51" y="169"/>
                    </a:lnTo>
                    <a:lnTo>
                      <a:pt x="47" y="168"/>
                    </a:lnTo>
                    <a:lnTo>
                      <a:pt x="43" y="166"/>
                    </a:lnTo>
                    <a:lnTo>
                      <a:pt x="40" y="165"/>
                    </a:lnTo>
                    <a:lnTo>
                      <a:pt x="36" y="164"/>
                    </a:lnTo>
                    <a:lnTo>
                      <a:pt x="33" y="162"/>
                    </a:lnTo>
                    <a:lnTo>
                      <a:pt x="29" y="161"/>
                    </a:lnTo>
                    <a:lnTo>
                      <a:pt x="26" y="158"/>
                    </a:lnTo>
                    <a:lnTo>
                      <a:pt x="24" y="157"/>
                    </a:lnTo>
                    <a:lnTo>
                      <a:pt x="20" y="155"/>
                    </a:lnTo>
                    <a:lnTo>
                      <a:pt x="18" y="153"/>
                    </a:lnTo>
                    <a:lnTo>
                      <a:pt x="14" y="151"/>
                    </a:lnTo>
                    <a:lnTo>
                      <a:pt x="12" y="148"/>
                    </a:lnTo>
                    <a:lnTo>
                      <a:pt x="11" y="146"/>
                    </a:lnTo>
                    <a:lnTo>
                      <a:pt x="9" y="143"/>
                    </a:lnTo>
                    <a:lnTo>
                      <a:pt x="6" y="141"/>
                    </a:lnTo>
                    <a:lnTo>
                      <a:pt x="5" y="139"/>
                    </a:lnTo>
                    <a:lnTo>
                      <a:pt x="4" y="136"/>
                    </a:lnTo>
                    <a:lnTo>
                      <a:pt x="3" y="133"/>
                    </a:lnTo>
                    <a:lnTo>
                      <a:pt x="2" y="131"/>
                    </a:lnTo>
                    <a:lnTo>
                      <a:pt x="1" y="128"/>
                    </a:lnTo>
                    <a:lnTo>
                      <a:pt x="1" y="125"/>
                    </a:lnTo>
                    <a:lnTo>
                      <a:pt x="1" y="123"/>
                    </a:lnTo>
                    <a:lnTo>
                      <a:pt x="0" y="12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3" name="Freeform 2403"/>
              <p:cNvSpPr>
                <a:spLocks/>
              </p:cNvSpPr>
              <p:nvPr/>
            </p:nvSpPr>
            <p:spPr bwMode="auto">
              <a:xfrm>
                <a:off x="1362" y="3484"/>
                <a:ext cx="113" cy="88"/>
              </a:xfrm>
              <a:custGeom>
                <a:avLst/>
                <a:gdLst>
                  <a:gd name="T0" fmla="*/ 39 w 225"/>
                  <a:gd name="T1" fmla="*/ 128 h 178"/>
                  <a:gd name="T2" fmla="*/ 47 w 225"/>
                  <a:gd name="T3" fmla="*/ 140 h 178"/>
                  <a:gd name="T4" fmla="*/ 61 w 225"/>
                  <a:gd name="T5" fmla="*/ 148 h 178"/>
                  <a:gd name="T6" fmla="*/ 81 w 225"/>
                  <a:gd name="T7" fmla="*/ 154 h 178"/>
                  <a:gd name="T8" fmla="*/ 107 w 225"/>
                  <a:gd name="T9" fmla="*/ 157 h 178"/>
                  <a:gd name="T10" fmla="*/ 133 w 225"/>
                  <a:gd name="T11" fmla="*/ 157 h 178"/>
                  <a:gd name="T12" fmla="*/ 154 w 225"/>
                  <a:gd name="T13" fmla="*/ 154 h 178"/>
                  <a:gd name="T14" fmla="*/ 171 w 225"/>
                  <a:gd name="T15" fmla="*/ 149 h 178"/>
                  <a:gd name="T16" fmla="*/ 183 w 225"/>
                  <a:gd name="T17" fmla="*/ 141 h 178"/>
                  <a:gd name="T18" fmla="*/ 188 w 225"/>
                  <a:gd name="T19" fmla="*/ 133 h 178"/>
                  <a:gd name="T20" fmla="*/ 188 w 225"/>
                  <a:gd name="T21" fmla="*/ 124 h 178"/>
                  <a:gd name="T22" fmla="*/ 184 w 225"/>
                  <a:gd name="T23" fmla="*/ 116 h 178"/>
                  <a:gd name="T24" fmla="*/ 173 w 225"/>
                  <a:gd name="T25" fmla="*/ 110 h 178"/>
                  <a:gd name="T26" fmla="*/ 155 w 225"/>
                  <a:gd name="T27" fmla="*/ 104 h 178"/>
                  <a:gd name="T28" fmla="*/ 133 w 225"/>
                  <a:gd name="T29" fmla="*/ 100 h 178"/>
                  <a:gd name="T30" fmla="*/ 93 w 225"/>
                  <a:gd name="T31" fmla="*/ 94 h 178"/>
                  <a:gd name="T32" fmla="*/ 59 w 225"/>
                  <a:gd name="T33" fmla="*/ 88 h 178"/>
                  <a:gd name="T34" fmla="*/ 39 w 225"/>
                  <a:gd name="T35" fmla="*/ 80 h 178"/>
                  <a:gd name="T36" fmla="*/ 23 w 225"/>
                  <a:gd name="T37" fmla="*/ 71 h 178"/>
                  <a:gd name="T38" fmla="*/ 13 w 225"/>
                  <a:gd name="T39" fmla="*/ 59 h 178"/>
                  <a:gd name="T40" fmla="*/ 11 w 225"/>
                  <a:gd name="T41" fmla="*/ 47 h 178"/>
                  <a:gd name="T42" fmla="*/ 16 w 225"/>
                  <a:gd name="T43" fmla="*/ 32 h 178"/>
                  <a:gd name="T44" fmla="*/ 29 w 225"/>
                  <a:gd name="T45" fmla="*/ 19 h 178"/>
                  <a:gd name="T46" fmla="*/ 51 w 225"/>
                  <a:gd name="T47" fmla="*/ 9 h 178"/>
                  <a:gd name="T48" fmla="*/ 79 w 225"/>
                  <a:gd name="T49" fmla="*/ 3 h 178"/>
                  <a:gd name="T50" fmla="*/ 110 w 225"/>
                  <a:gd name="T51" fmla="*/ 0 h 178"/>
                  <a:gd name="T52" fmla="*/ 145 w 225"/>
                  <a:gd name="T53" fmla="*/ 3 h 178"/>
                  <a:gd name="T54" fmla="*/ 173 w 225"/>
                  <a:gd name="T55" fmla="*/ 9 h 178"/>
                  <a:gd name="T56" fmla="*/ 195 w 225"/>
                  <a:gd name="T57" fmla="*/ 19 h 178"/>
                  <a:gd name="T58" fmla="*/ 210 w 225"/>
                  <a:gd name="T59" fmla="*/ 34 h 178"/>
                  <a:gd name="T60" fmla="*/ 216 w 225"/>
                  <a:gd name="T61" fmla="*/ 49 h 178"/>
                  <a:gd name="T62" fmla="*/ 176 w 225"/>
                  <a:gd name="T63" fmla="*/ 41 h 178"/>
                  <a:gd name="T64" fmla="*/ 161 w 225"/>
                  <a:gd name="T65" fmla="*/ 29 h 178"/>
                  <a:gd name="T66" fmla="*/ 137 w 225"/>
                  <a:gd name="T67" fmla="*/ 22 h 178"/>
                  <a:gd name="T68" fmla="*/ 101 w 225"/>
                  <a:gd name="T69" fmla="*/ 21 h 178"/>
                  <a:gd name="T70" fmla="*/ 71 w 225"/>
                  <a:gd name="T71" fmla="*/ 25 h 178"/>
                  <a:gd name="T72" fmla="*/ 54 w 225"/>
                  <a:gd name="T73" fmla="*/ 34 h 178"/>
                  <a:gd name="T74" fmla="*/ 48 w 225"/>
                  <a:gd name="T75" fmla="*/ 44 h 178"/>
                  <a:gd name="T76" fmla="*/ 50 w 225"/>
                  <a:gd name="T77" fmla="*/ 55 h 178"/>
                  <a:gd name="T78" fmla="*/ 59 w 225"/>
                  <a:gd name="T79" fmla="*/ 62 h 178"/>
                  <a:gd name="T80" fmla="*/ 87 w 225"/>
                  <a:gd name="T81" fmla="*/ 70 h 178"/>
                  <a:gd name="T82" fmla="*/ 135 w 225"/>
                  <a:gd name="T83" fmla="*/ 77 h 178"/>
                  <a:gd name="T84" fmla="*/ 171 w 225"/>
                  <a:gd name="T85" fmla="*/ 82 h 178"/>
                  <a:gd name="T86" fmla="*/ 195 w 225"/>
                  <a:gd name="T87" fmla="*/ 90 h 178"/>
                  <a:gd name="T88" fmla="*/ 213 w 225"/>
                  <a:gd name="T89" fmla="*/ 103 h 178"/>
                  <a:gd name="T90" fmla="*/ 224 w 225"/>
                  <a:gd name="T91" fmla="*/ 116 h 178"/>
                  <a:gd name="T92" fmla="*/ 225 w 225"/>
                  <a:gd name="T93" fmla="*/ 131 h 178"/>
                  <a:gd name="T94" fmla="*/ 218 w 225"/>
                  <a:gd name="T95" fmla="*/ 146 h 178"/>
                  <a:gd name="T96" fmla="*/ 202 w 225"/>
                  <a:gd name="T97" fmla="*/ 159 h 178"/>
                  <a:gd name="T98" fmla="*/ 179 w 225"/>
                  <a:gd name="T99" fmla="*/ 169 h 178"/>
                  <a:gd name="T100" fmla="*/ 149 w 225"/>
                  <a:gd name="T101" fmla="*/ 176 h 178"/>
                  <a:gd name="T102" fmla="*/ 114 w 225"/>
                  <a:gd name="T103" fmla="*/ 177 h 178"/>
                  <a:gd name="T104" fmla="*/ 74 w 225"/>
                  <a:gd name="T105" fmla="*/ 174 h 178"/>
                  <a:gd name="T106" fmla="*/ 43 w 225"/>
                  <a:gd name="T107" fmla="*/ 166 h 178"/>
                  <a:gd name="T108" fmla="*/ 20 w 225"/>
                  <a:gd name="T109" fmla="*/ 155 h 178"/>
                  <a:gd name="T110" fmla="*/ 5 w 225"/>
                  <a:gd name="T111" fmla="*/ 139 h 178"/>
                  <a:gd name="T112" fmla="*/ 0 w 225"/>
                  <a:gd name="T113" fmla="*/ 120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5"/>
                  <a:gd name="T172" fmla="*/ 0 h 178"/>
                  <a:gd name="T173" fmla="*/ 225 w 225"/>
                  <a:gd name="T174" fmla="*/ 178 h 1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5" h="178">
                    <a:moveTo>
                      <a:pt x="0" y="120"/>
                    </a:moveTo>
                    <a:lnTo>
                      <a:pt x="35" y="118"/>
                    </a:lnTo>
                    <a:lnTo>
                      <a:pt x="36" y="119"/>
                    </a:lnTo>
                    <a:lnTo>
                      <a:pt x="36" y="121"/>
                    </a:lnTo>
                    <a:lnTo>
                      <a:pt x="38" y="124"/>
                    </a:lnTo>
                    <a:lnTo>
                      <a:pt x="39" y="126"/>
                    </a:lnTo>
                    <a:lnTo>
                      <a:pt x="39" y="128"/>
                    </a:lnTo>
                    <a:lnTo>
                      <a:pt x="40" y="129"/>
                    </a:lnTo>
                    <a:lnTo>
                      <a:pt x="41" y="132"/>
                    </a:lnTo>
                    <a:lnTo>
                      <a:pt x="42" y="133"/>
                    </a:lnTo>
                    <a:lnTo>
                      <a:pt x="43" y="135"/>
                    </a:lnTo>
                    <a:lnTo>
                      <a:pt x="44" y="136"/>
                    </a:lnTo>
                    <a:lnTo>
                      <a:pt x="46" y="138"/>
                    </a:lnTo>
                    <a:lnTo>
                      <a:pt x="47" y="140"/>
                    </a:lnTo>
                    <a:lnTo>
                      <a:pt x="49" y="141"/>
                    </a:lnTo>
                    <a:lnTo>
                      <a:pt x="50" y="142"/>
                    </a:lnTo>
                    <a:lnTo>
                      <a:pt x="53" y="143"/>
                    </a:lnTo>
                    <a:lnTo>
                      <a:pt x="54" y="144"/>
                    </a:lnTo>
                    <a:lnTo>
                      <a:pt x="56" y="146"/>
                    </a:lnTo>
                    <a:lnTo>
                      <a:pt x="58" y="147"/>
                    </a:lnTo>
                    <a:lnTo>
                      <a:pt x="61" y="148"/>
                    </a:lnTo>
                    <a:lnTo>
                      <a:pt x="63" y="149"/>
                    </a:lnTo>
                    <a:lnTo>
                      <a:pt x="66" y="149"/>
                    </a:lnTo>
                    <a:lnTo>
                      <a:pt x="69" y="150"/>
                    </a:lnTo>
                    <a:lnTo>
                      <a:pt x="72" y="151"/>
                    </a:lnTo>
                    <a:lnTo>
                      <a:pt x="74" y="153"/>
                    </a:lnTo>
                    <a:lnTo>
                      <a:pt x="78" y="153"/>
                    </a:lnTo>
                    <a:lnTo>
                      <a:pt x="81" y="154"/>
                    </a:lnTo>
                    <a:lnTo>
                      <a:pt x="85" y="155"/>
                    </a:lnTo>
                    <a:lnTo>
                      <a:pt x="88" y="155"/>
                    </a:lnTo>
                    <a:lnTo>
                      <a:pt x="92" y="156"/>
                    </a:lnTo>
                    <a:lnTo>
                      <a:pt x="96" y="156"/>
                    </a:lnTo>
                    <a:lnTo>
                      <a:pt x="100" y="157"/>
                    </a:lnTo>
                    <a:lnTo>
                      <a:pt x="103" y="157"/>
                    </a:lnTo>
                    <a:lnTo>
                      <a:pt x="107" y="157"/>
                    </a:lnTo>
                    <a:lnTo>
                      <a:pt x="111" y="157"/>
                    </a:lnTo>
                    <a:lnTo>
                      <a:pt x="115" y="157"/>
                    </a:lnTo>
                    <a:lnTo>
                      <a:pt x="118" y="158"/>
                    </a:lnTo>
                    <a:lnTo>
                      <a:pt x="123" y="157"/>
                    </a:lnTo>
                    <a:lnTo>
                      <a:pt x="126" y="157"/>
                    </a:lnTo>
                    <a:lnTo>
                      <a:pt x="130" y="157"/>
                    </a:lnTo>
                    <a:lnTo>
                      <a:pt x="133" y="157"/>
                    </a:lnTo>
                    <a:lnTo>
                      <a:pt x="135" y="157"/>
                    </a:lnTo>
                    <a:lnTo>
                      <a:pt x="139" y="156"/>
                    </a:lnTo>
                    <a:lnTo>
                      <a:pt x="142" y="156"/>
                    </a:lnTo>
                    <a:lnTo>
                      <a:pt x="146" y="156"/>
                    </a:lnTo>
                    <a:lnTo>
                      <a:pt x="148" y="155"/>
                    </a:lnTo>
                    <a:lnTo>
                      <a:pt x="152" y="155"/>
                    </a:lnTo>
                    <a:lnTo>
                      <a:pt x="154" y="154"/>
                    </a:lnTo>
                    <a:lnTo>
                      <a:pt x="156" y="154"/>
                    </a:lnTo>
                    <a:lnTo>
                      <a:pt x="160" y="153"/>
                    </a:lnTo>
                    <a:lnTo>
                      <a:pt x="162" y="151"/>
                    </a:lnTo>
                    <a:lnTo>
                      <a:pt x="164" y="151"/>
                    </a:lnTo>
                    <a:lnTo>
                      <a:pt x="167" y="150"/>
                    </a:lnTo>
                    <a:lnTo>
                      <a:pt x="169" y="149"/>
                    </a:lnTo>
                    <a:lnTo>
                      <a:pt x="171" y="149"/>
                    </a:lnTo>
                    <a:lnTo>
                      <a:pt x="172" y="148"/>
                    </a:lnTo>
                    <a:lnTo>
                      <a:pt x="175" y="147"/>
                    </a:lnTo>
                    <a:lnTo>
                      <a:pt x="177" y="146"/>
                    </a:lnTo>
                    <a:lnTo>
                      <a:pt x="178" y="144"/>
                    </a:lnTo>
                    <a:lnTo>
                      <a:pt x="179" y="143"/>
                    </a:lnTo>
                    <a:lnTo>
                      <a:pt x="180" y="143"/>
                    </a:lnTo>
                    <a:lnTo>
                      <a:pt x="183" y="141"/>
                    </a:lnTo>
                    <a:lnTo>
                      <a:pt x="184" y="140"/>
                    </a:lnTo>
                    <a:lnTo>
                      <a:pt x="185" y="139"/>
                    </a:lnTo>
                    <a:lnTo>
                      <a:pt x="185" y="138"/>
                    </a:lnTo>
                    <a:lnTo>
                      <a:pt x="186" y="136"/>
                    </a:lnTo>
                    <a:lnTo>
                      <a:pt x="187" y="135"/>
                    </a:lnTo>
                    <a:lnTo>
                      <a:pt x="187" y="134"/>
                    </a:lnTo>
                    <a:lnTo>
                      <a:pt x="188" y="133"/>
                    </a:lnTo>
                    <a:lnTo>
                      <a:pt x="188" y="132"/>
                    </a:lnTo>
                    <a:lnTo>
                      <a:pt x="188" y="131"/>
                    </a:lnTo>
                    <a:lnTo>
                      <a:pt x="188" y="129"/>
                    </a:lnTo>
                    <a:lnTo>
                      <a:pt x="188" y="128"/>
                    </a:lnTo>
                    <a:lnTo>
                      <a:pt x="188" y="126"/>
                    </a:lnTo>
                    <a:lnTo>
                      <a:pt x="188" y="125"/>
                    </a:lnTo>
                    <a:lnTo>
                      <a:pt x="188" y="124"/>
                    </a:lnTo>
                    <a:lnTo>
                      <a:pt x="188" y="123"/>
                    </a:lnTo>
                    <a:lnTo>
                      <a:pt x="187" y="121"/>
                    </a:lnTo>
                    <a:lnTo>
                      <a:pt x="187" y="120"/>
                    </a:lnTo>
                    <a:lnTo>
                      <a:pt x="186" y="119"/>
                    </a:lnTo>
                    <a:lnTo>
                      <a:pt x="185" y="118"/>
                    </a:lnTo>
                    <a:lnTo>
                      <a:pt x="185" y="117"/>
                    </a:lnTo>
                    <a:lnTo>
                      <a:pt x="184" y="116"/>
                    </a:lnTo>
                    <a:lnTo>
                      <a:pt x="183" y="115"/>
                    </a:lnTo>
                    <a:lnTo>
                      <a:pt x="180" y="115"/>
                    </a:lnTo>
                    <a:lnTo>
                      <a:pt x="179" y="113"/>
                    </a:lnTo>
                    <a:lnTo>
                      <a:pt x="178" y="112"/>
                    </a:lnTo>
                    <a:lnTo>
                      <a:pt x="177" y="111"/>
                    </a:lnTo>
                    <a:lnTo>
                      <a:pt x="175" y="110"/>
                    </a:lnTo>
                    <a:lnTo>
                      <a:pt x="173" y="110"/>
                    </a:lnTo>
                    <a:lnTo>
                      <a:pt x="171" y="109"/>
                    </a:lnTo>
                    <a:lnTo>
                      <a:pt x="169" y="108"/>
                    </a:lnTo>
                    <a:lnTo>
                      <a:pt x="167" y="106"/>
                    </a:lnTo>
                    <a:lnTo>
                      <a:pt x="164" y="106"/>
                    </a:lnTo>
                    <a:lnTo>
                      <a:pt x="162" y="105"/>
                    </a:lnTo>
                    <a:lnTo>
                      <a:pt x="159" y="104"/>
                    </a:lnTo>
                    <a:lnTo>
                      <a:pt x="155" y="104"/>
                    </a:lnTo>
                    <a:lnTo>
                      <a:pt x="154" y="103"/>
                    </a:lnTo>
                    <a:lnTo>
                      <a:pt x="150" y="103"/>
                    </a:lnTo>
                    <a:lnTo>
                      <a:pt x="148" y="102"/>
                    </a:lnTo>
                    <a:lnTo>
                      <a:pt x="145" y="102"/>
                    </a:lnTo>
                    <a:lnTo>
                      <a:pt x="141" y="101"/>
                    </a:lnTo>
                    <a:lnTo>
                      <a:pt x="137" y="101"/>
                    </a:lnTo>
                    <a:lnTo>
                      <a:pt x="133" y="100"/>
                    </a:lnTo>
                    <a:lnTo>
                      <a:pt x="127" y="98"/>
                    </a:lnTo>
                    <a:lnTo>
                      <a:pt x="123" y="98"/>
                    </a:lnTo>
                    <a:lnTo>
                      <a:pt x="117" y="97"/>
                    </a:lnTo>
                    <a:lnTo>
                      <a:pt x="111" y="96"/>
                    </a:lnTo>
                    <a:lnTo>
                      <a:pt x="104" y="96"/>
                    </a:lnTo>
                    <a:lnTo>
                      <a:pt x="99" y="95"/>
                    </a:lnTo>
                    <a:lnTo>
                      <a:pt x="93" y="94"/>
                    </a:lnTo>
                    <a:lnTo>
                      <a:pt x="87" y="93"/>
                    </a:lnTo>
                    <a:lnTo>
                      <a:pt x="81" y="91"/>
                    </a:lnTo>
                    <a:lnTo>
                      <a:pt x="77" y="91"/>
                    </a:lnTo>
                    <a:lnTo>
                      <a:pt x="72" y="90"/>
                    </a:lnTo>
                    <a:lnTo>
                      <a:pt x="67" y="89"/>
                    </a:lnTo>
                    <a:lnTo>
                      <a:pt x="63" y="88"/>
                    </a:lnTo>
                    <a:lnTo>
                      <a:pt x="59" y="88"/>
                    </a:lnTo>
                    <a:lnTo>
                      <a:pt x="56" y="87"/>
                    </a:lnTo>
                    <a:lnTo>
                      <a:pt x="54" y="86"/>
                    </a:lnTo>
                    <a:lnTo>
                      <a:pt x="50" y="86"/>
                    </a:lnTo>
                    <a:lnTo>
                      <a:pt x="48" y="83"/>
                    </a:lnTo>
                    <a:lnTo>
                      <a:pt x="44" y="82"/>
                    </a:lnTo>
                    <a:lnTo>
                      <a:pt x="41" y="81"/>
                    </a:lnTo>
                    <a:lnTo>
                      <a:pt x="39" y="80"/>
                    </a:lnTo>
                    <a:lnTo>
                      <a:pt x="35" y="79"/>
                    </a:lnTo>
                    <a:lnTo>
                      <a:pt x="33" y="78"/>
                    </a:lnTo>
                    <a:lnTo>
                      <a:pt x="31" y="77"/>
                    </a:lnTo>
                    <a:lnTo>
                      <a:pt x="28" y="75"/>
                    </a:lnTo>
                    <a:lnTo>
                      <a:pt x="26" y="73"/>
                    </a:lnTo>
                    <a:lnTo>
                      <a:pt x="24" y="72"/>
                    </a:lnTo>
                    <a:lnTo>
                      <a:pt x="23" y="71"/>
                    </a:lnTo>
                    <a:lnTo>
                      <a:pt x="20" y="70"/>
                    </a:lnTo>
                    <a:lnTo>
                      <a:pt x="19" y="67"/>
                    </a:lnTo>
                    <a:lnTo>
                      <a:pt x="18" y="66"/>
                    </a:lnTo>
                    <a:lnTo>
                      <a:pt x="17" y="64"/>
                    </a:lnTo>
                    <a:lnTo>
                      <a:pt x="14" y="63"/>
                    </a:lnTo>
                    <a:lnTo>
                      <a:pt x="14" y="60"/>
                    </a:lnTo>
                    <a:lnTo>
                      <a:pt x="13" y="59"/>
                    </a:lnTo>
                    <a:lnTo>
                      <a:pt x="12" y="57"/>
                    </a:lnTo>
                    <a:lnTo>
                      <a:pt x="11" y="56"/>
                    </a:lnTo>
                    <a:lnTo>
                      <a:pt x="11" y="53"/>
                    </a:lnTo>
                    <a:lnTo>
                      <a:pt x="11" y="52"/>
                    </a:lnTo>
                    <a:lnTo>
                      <a:pt x="11" y="50"/>
                    </a:lnTo>
                    <a:lnTo>
                      <a:pt x="10" y="49"/>
                    </a:lnTo>
                    <a:lnTo>
                      <a:pt x="11" y="47"/>
                    </a:lnTo>
                    <a:lnTo>
                      <a:pt x="11" y="44"/>
                    </a:lnTo>
                    <a:lnTo>
                      <a:pt x="11" y="42"/>
                    </a:lnTo>
                    <a:lnTo>
                      <a:pt x="12" y="40"/>
                    </a:lnTo>
                    <a:lnTo>
                      <a:pt x="12" y="37"/>
                    </a:lnTo>
                    <a:lnTo>
                      <a:pt x="13" y="35"/>
                    </a:lnTo>
                    <a:lnTo>
                      <a:pt x="14" y="34"/>
                    </a:lnTo>
                    <a:lnTo>
                      <a:pt x="16" y="32"/>
                    </a:lnTo>
                    <a:lnTo>
                      <a:pt x="18" y="29"/>
                    </a:lnTo>
                    <a:lnTo>
                      <a:pt x="19" y="28"/>
                    </a:lnTo>
                    <a:lnTo>
                      <a:pt x="21" y="26"/>
                    </a:lnTo>
                    <a:lnTo>
                      <a:pt x="23" y="25"/>
                    </a:lnTo>
                    <a:lnTo>
                      <a:pt x="25" y="22"/>
                    </a:lnTo>
                    <a:lnTo>
                      <a:pt x="27" y="20"/>
                    </a:lnTo>
                    <a:lnTo>
                      <a:pt x="29" y="19"/>
                    </a:lnTo>
                    <a:lnTo>
                      <a:pt x="32" y="17"/>
                    </a:lnTo>
                    <a:lnTo>
                      <a:pt x="35" y="15"/>
                    </a:lnTo>
                    <a:lnTo>
                      <a:pt x="38" y="14"/>
                    </a:lnTo>
                    <a:lnTo>
                      <a:pt x="41" y="13"/>
                    </a:lnTo>
                    <a:lnTo>
                      <a:pt x="44" y="11"/>
                    </a:lnTo>
                    <a:lnTo>
                      <a:pt x="48" y="10"/>
                    </a:lnTo>
                    <a:lnTo>
                      <a:pt x="51" y="9"/>
                    </a:lnTo>
                    <a:lnTo>
                      <a:pt x="55" y="7"/>
                    </a:lnTo>
                    <a:lnTo>
                      <a:pt x="58" y="7"/>
                    </a:lnTo>
                    <a:lnTo>
                      <a:pt x="63" y="6"/>
                    </a:lnTo>
                    <a:lnTo>
                      <a:pt x="66" y="5"/>
                    </a:lnTo>
                    <a:lnTo>
                      <a:pt x="71" y="4"/>
                    </a:lnTo>
                    <a:lnTo>
                      <a:pt x="74" y="3"/>
                    </a:lnTo>
                    <a:lnTo>
                      <a:pt x="79" y="3"/>
                    </a:lnTo>
                    <a:lnTo>
                      <a:pt x="84" y="2"/>
                    </a:lnTo>
                    <a:lnTo>
                      <a:pt x="88" y="2"/>
                    </a:lnTo>
                    <a:lnTo>
                      <a:pt x="92" y="0"/>
                    </a:lnTo>
                    <a:lnTo>
                      <a:pt x="96" y="0"/>
                    </a:lnTo>
                    <a:lnTo>
                      <a:pt x="101" y="0"/>
                    </a:lnTo>
                    <a:lnTo>
                      <a:pt x="106" y="0"/>
                    </a:lnTo>
                    <a:lnTo>
                      <a:pt x="110" y="0"/>
                    </a:lnTo>
                    <a:lnTo>
                      <a:pt x="116" y="0"/>
                    </a:lnTo>
                    <a:lnTo>
                      <a:pt x="120" y="0"/>
                    </a:lnTo>
                    <a:lnTo>
                      <a:pt x="126" y="0"/>
                    </a:lnTo>
                    <a:lnTo>
                      <a:pt x="131" y="0"/>
                    </a:lnTo>
                    <a:lnTo>
                      <a:pt x="135" y="2"/>
                    </a:lnTo>
                    <a:lnTo>
                      <a:pt x="140" y="2"/>
                    </a:lnTo>
                    <a:lnTo>
                      <a:pt x="145" y="3"/>
                    </a:lnTo>
                    <a:lnTo>
                      <a:pt x="149" y="3"/>
                    </a:lnTo>
                    <a:lnTo>
                      <a:pt x="154" y="4"/>
                    </a:lnTo>
                    <a:lnTo>
                      <a:pt x="157" y="5"/>
                    </a:lnTo>
                    <a:lnTo>
                      <a:pt x="162" y="6"/>
                    </a:lnTo>
                    <a:lnTo>
                      <a:pt x="165" y="7"/>
                    </a:lnTo>
                    <a:lnTo>
                      <a:pt x="170" y="7"/>
                    </a:lnTo>
                    <a:lnTo>
                      <a:pt x="173" y="9"/>
                    </a:lnTo>
                    <a:lnTo>
                      <a:pt x="177" y="10"/>
                    </a:lnTo>
                    <a:lnTo>
                      <a:pt x="180" y="12"/>
                    </a:lnTo>
                    <a:lnTo>
                      <a:pt x="184" y="13"/>
                    </a:lnTo>
                    <a:lnTo>
                      <a:pt x="187" y="14"/>
                    </a:lnTo>
                    <a:lnTo>
                      <a:pt x="191" y="15"/>
                    </a:lnTo>
                    <a:lnTo>
                      <a:pt x="193" y="18"/>
                    </a:lnTo>
                    <a:lnTo>
                      <a:pt x="195" y="19"/>
                    </a:lnTo>
                    <a:lnTo>
                      <a:pt x="199" y="21"/>
                    </a:lnTo>
                    <a:lnTo>
                      <a:pt x="201" y="24"/>
                    </a:lnTo>
                    <a:lnTo>
                      <a:pt x="202" y="26"/>
                    </a:lnTo>
                    <a:lnTo>
                      <a:pt x="205" y="27"/>
                    </a:lnTo>
                    <a:lnTo>
                      <a:pt x="207" y="29"/>
                    </a:lnTo>
                    <a:lnTo>
                      <a:pt x="208" y="32"/>
                    </a:lnTo>
                    <a:lnTo>
                      <a:pt x="210" y="34"/>
                    </a:lnTo>
                    <a:lnTo>
                      <a:pt x="212" y="35"/>
                    </a:lnTo>
                    <a:lnTo>
                      <a:pt x="213" y="37"/>
                    </a:lnTo>
                    <a:lnTo>
                      <a:pt x="214" y="40"/>
                    </a:lnTo>
                    <a:lnTo>
                      <a:pt x="215" y="42"/>
                    </a:lnTo>
                    <a:lnTo>
                      <a:pt x="215" y="44"/>
                    </a:lnTo>
                    <a:lnTo>
                      <a:pt x="216" y="47"/>
                    </a:lnTo>
                    <a:lnTo>
                      <a:pt x="216" y="49"/>
                    </a:lnTo>
                    <a:lnTo>
                      <a:pt x="216" y="52"/>
                    </a:lnTo>
                    <a:lnTo>
                      <a:pt x="180" y="53"/>
                    </a:lnTo>
                    <a:lnTo>
                      <a:pt x="180" y="50"/>
                    </a:lnTo>
                    <a:lnTo>
                      <a:pt x="179" y="48"/>
                    </a:lnTo>
                    <a:lnTo>
                      <a:pt x="178" y="45"/>
                    </a:lnTo>
                    <a:lnTo>
                      <a:pt x="177" y="43"/>
                    </a:lnTo>
                    <a:lnTo>
                      <a:pt x="176" y="41"/>
                    </a:lnTo>
                    <a:lnTo>
                      <a:pt x="175" y="38"/>
                    </a:lnTo>
                    <a:lnTo>
                      <a:pt x="172" y="37"/>
                    </a:lnTo>
                    <a:lnTo>
                      <a:pt x="171" y="35"/>
                    </a:lnTo>
                    <a:lnTo>
                      <a:pt x="169" y="33"/>
                    </a:lnTo>
                    <a:lnTo>
                      <a:pt x="167" y="32"/>
                    </a:lnTo>
                    <a:lnTo>
                      <a:pt x="164" y="30"/>
                    </a:lnTo>
                    <a:lnTo>
                      <a:pt x="161" y="29"/>
                    </a:lnTo>
                    <a:lnTo>
                      <a:pt x="159" y="27"/>
                    </a:lnTo>
                    <a:lnTo>
                      <a:pt x="155" y="26"/>
                    </a:lnTo>
                    <a:lnTo>
                      <a:pt x="152" y="25"/>
                    </a:lnTo>
                    <a:lnTo>
                      <a:pt x="148" y="25"/>
                    </a:lnTo>
                    <a:lnTo>
                      <a:pt x="145" y="24"/>
                    </a:lnTo>
                    <a:lnTo>
                      <a:pt x="140" y="22"/>
                    </a:lnTo>
                    <a:lnTo>
                      <a:pt x="137" y="22"/>
                    </a:lnTo>
                    <a:lnTo>
                      <a:pt x="132" y="21"/>
                    </a:lnTo>
                    <a:lnTo>
                      <a:pt x="127" y="21"/>
                    </a:lnTo>
                    <a:lnTo>
                      <a:pt x="122" y="21"/>
                    </a:lnTo>
                    <a:lnTo>
                      <a:pt x="117" y="21"/>
                    </a:lnTo>
                    <a:lnTo>
                      <a:pt x="111" y="21"/>
                    </a:lnTo>
                    <a:lnTo>
                      <a:pt x="107" y="21"/>
                    </a:lnTo>
                    <a:lnTo>
                      <a:pt x="101" y="21"/>
                    </a:lnTo>
                    <a:lnTo>
                      <a:pt x="96" y="21"/>
                    </a:lnTo>
                    <a:lnTo>
                      <a:pt x="91" y="21"/>
                    </a:lnTo>
                    <a:lnTo>
                      <a:pt x="86" y="22"/>
                    </a:lnTo>
                    <a:lnTo>
                      <a:pt x="82" y="22"/>
                    </a:lnTo>
                    <a:lnTo>
                      <a:pt x="78" y="24"/>
                    </a:lnTo>
                    <a:lnTo>
                      <a:pt x="74" y="25"/>
                    </a:lnTo>
                    <a:lnTo>
                      <a:pt x="71" y="25"/>
                    </a:lnTo>
                    <a:lnTo>
                      <a:pt x="67" y="26"/>
                    </a:lnTo>
                    <a:lnTo>
                      <a:pt x="65" y="27"/>
                    </a:lnTo>
                    <a:lnTo>
                      <a:pt x="62" y="29"/>
                    </a:lnTo>
                    <a:lnTo>
                      <a:pt x="59" y="30"/>
                    </a:lnTo>
                    <a:lnTo>
                      <a:pt x="58" y="32"/>
                    </a:lnTo>
                    <a:lnTo>
                      <a:pt x="56" y="33"/>
                    </a:lnTo>
                    <a:lnTo>
                      <a:pt x="54" y="34"/>
                    </a:lnTo>
                    <a:lnTo>
                      <a:pt x="53" y="35"/>
                    </a:lnTo>
                    <a:lnTo>
                      <a:pt x="51" y="36"/>
                    </a:lnTo>
                    <a:lnTo>
                      <a:pt x="50" y="38"/>
                    </a:lnTo>
                    <a:lnTo>
                      <a:pt x="49" y="40"/>
                    </a:lnTo>
                    <a:lnTo>
                      <a:pt x="48" y="41"/>
                    </a:lnTo>
                    <a:lnTo>
                      <a:pt x="48" y="43"/>
                    </a:lnTo>
                    <a:lnTo>
                      <a:pt x="48" y="44"/>
                    </a:lnTo>
                    <a:lnTo>
                      <a:pt x="47" y="47"/>
                    </a:lnTo>
                    <a:lnTo>
                      <a:pt x="48" y="48"/>
                    </a:lnTo>
                    <a:lnTo>
                      <a:pt x="48" y="49"/>
                    </a:lnTo>
                    <a:lnTo>
                      <a:pt x="48" y="50"/>
                    </a:lnTo>
                    <a:lnTo>
                      <a:pt x="49" y="52"/>
                    </a:lnTo>
                    <a:lnTo>
                      <a:pt x="49" y="53"/>
                    </a:lnTo>
                    <a:lnTo>
                      <a:pt x="50" y="55"/>
                    </a:lnTo>
                    <a:lnTo>
                      <a:pt x="51" y="56"/>
                    </a:lnTo>
                    <a:lnTo>
                      <a:pt x="53" y="57"/>
                    </a:lnTo>
                    <a:lnTo>
                      <a:pt x="54" y="58"/>
                    </a:lnTo>
                    <a:lnTo>
                      <a:pt x="55" y="59"/>
                    </a:lnTo>
                    <a:lnTo>
                      <a:pt x="56" y="60"/>
                    </a:lnTo>
                    <a:lnTo>
                      <a:pt x="57" y="62"/>
                    </a:lnTo>
                    <a:lnTo>
                      <a:pt x="59" y="62"/>
                    </a:lnTo>
                    <a:lnTo>
                      <a:pt x="62" y="63"/>
                    </a:lnTo>
                    <a:lnTo>
                      <a:pt x="65" y="64"/>
                    </a:lnTo>
                    <a:lnTo>
                      <a:pt x="69" y="65"/>
                    </a:lnTo>
                    <a:lnTo>
                      <a:pt x="72" y="66"/>
                    </a:lnTo>
                    <a:lnTo>
                      <a:pt x="77" y="67"/>
                    </a:lnTo>
                    <a:lnTo>
                      <a:pt x="82" y="68"/>
                    </a:lnTo>
                    <a:lnTo>
                      <a:pt x="87" y="70"/>
                    </a:lnTo>
                    <a:lnTo>
                      <a:pt x="93" y="71"/>
                    </a:lnTo>
                    <a:lnTo>
                      <a:pt x="100" y="72"/>
                    </a:lnTo>
                    <a:lnTo>
                      <a:pt x="107" y="73"/>
                    </a:lnTo>
                    <a:lnTo>
                      <a:pt x="114" y="74"/>
                    </a:lnTo>
                    <a:lnTo>
                      <a:pt x="122" y="74"/>
                    </a:lnTo>
                    <a:lnTo>
                      <a:pt x="129" y="75"/>
                    </a:lnTo>
                    <a:lnTo>
                      <a:pt x="135" y="77"/>
                    </a:lnTo>
                    <a:lnTo>
                      <a:pt x="141" y="78"/>
                    </a:lnTo>
                    <a:lnTo>
                      <a:pt x="147" y="79"/>
                    </a:lnTo>
                    <a:lnTo>
                      <a:pt x="153" y="80"/>
                    </a:lnTo>
                    <a:lnTo>
                      <a:pt x="159" y="80"/>
                    </a:lnTo>
                    <a:lnTo>
                      <a:pt x="163" y="81"/>
                    </a:lnTo>
                    <a:lnTo>
                      <a:pt x="167" y="82"/>
                    </a:lnTo>
                    <a:lnTo>
                      <a:pt x="171" y="82"/>
                    </a:lnTo>
                    <a:lnTo>
                      <a:pt x="175" y="83"/>
                    </a:lnTo>
                    <a:lnTo>
                      <a:pt x="177" y="85"/>
                    </a:lnTo>
                    <a:lnTo>
                      <a:pt x="182" y="86"/>
                    </a:lnTo>
                    <a:lnTo>
                      <a:pt x="185" y="87"/>
                    </a:lnTo>
                    <a:lnTo>
                      <a:pt x="188" y="88"/>
                    </a:lnTo>
                    <a:lnTo>
                      <a:pt x="192" y="89"/>
                    </a:lnTo>
                    <a:lnTo>
                      <a:pt x="195" y="90"/>
                    </a:lnTo>
                    <a:lnTo>
                      <a:pt x="199" y="93"/>
                    </a:lnTo>
                    <a:lnTo>
                      <a:pt x="201" y="94"/>
                    </a:lnTo>
                    <a:lnTo>
                      <a:pt x="205" y="95"/>
                    </a:lnTo>
                    <a:lnTo>
                      <a:pt x="207" y="97"/>
                    </a:lnTo>
                    <a:lnTo>
                      <a:pt x="209" y="98"/>
                    </a:lnTo>
                    <a:lnTo>
                      <a:pt x="212" y="101"/>
                    </a:lnTo>
                    <a:lnTo>
                      <a:pt x="213" y="103"/>
                    </a:lnTo>
                    <a:lnTo>
                      <a:pt x="215" y="104"/>
                    </a:lnTo>
                    <a:lnTo>
                      <a:pt x="217" y="106"/>
                    </a:lnTo>
                    <a:lnTo>
                      <a:pt x="218" y="108"/>
                    </a:lnTo>
                    <a:lnTo>
                      <a:pt x="221" y="110"/>
                    </a:lnTo>
                    <a:lnTo>
                      <a:pt x="222" y="112"/>
                    </a:lnTo>
                    <a:lnTo>
                      <a:pt x="223" y="113"/>
                    </a:lnTo>
                    <a:lnTo>
                      <a:pt x="224" y="116"/>
                    </a:lnTo>
                    <a:lnTo>
                      <a:pt x="224" y="118"/>
                    </a:lnTo>
                    <a:lnTo>
                      <a:pt x="225" y="120"/>
                    </a:lnTo>
                    <a:lnTo>
                      <a:pt x="225" y="123"/>
                    </a:lnTo>
                    <a:lnTo>
                      <a:pt x="225" y="125"/>
                    </a:lnTo>
                    <a:lnTo>
                      <a:pt x="225" y="127"/>
                    </a:lnTo>
                    <a:lnTo>
                      <a:pt x="225" y="128"/>
                    </a:lnTo>
                    <a:lnTo>
                      <a:pt x="225" y="131"/>
                    </a:lnTo>
                    <a:lnTo>
                      <a:pt x="225" y="133"/>
                    </a:lnTo>
                    <a:lnTo>
                      <a:pt x="224" y="135"/>
                    </a:lnTo>
                    <a:lnTo>
                      <a:pt x="223" y="138"/>
                    </a:lnTo>
                    <a:lnTo>
                      <a:pt x="222" y="140"/>
                    </a:lnTo>
                    <a:lnTo>
                      <a:pt x="221" y="142"/>
                    </a:lnTo>
                    <a:lnTo>
                      <a:pt x="220" y="144"/>
                    </a:lnTo>
                    <a:lnTo>
                      <a:pt x="218" y="146"/>
                    </a:lnTo>
                    <a:lnTo>
                      <a:pt x="216" y="148"/>
                    </a:lnTo>
                    <a:lnTo>
                      <a:pt x="214" y="150"/>
                    </a:lnTo>
                    <a:lnTo>
                      <a:pt x="212" y="153"/>
                    </a:lnTo>
                    <a:lnTo>
                      <a:pt x="210" y="154"/>
                    </a:lnTo>
                    <a:lnTo>
                      <a:pt x="208" y="156"/>
                    </a:lnTo>
                    <a:lnTo>
                      <a:pt x="205" y="157"/>
                    </a:lnTo>
                    <a:lnTo>
                      <a:pt x="202" y="159"/>
                    </a:lnTo>
                    <a:lnTo>
                      <a:pt x="200" y="161"/>
                    </a:lnTo>
                    <a:lnTo>
                      <a:pt x="197" y="163"/>
                    </a:lnTo>
                    <a:lnTo>
                      <a:pt x="193" y="164"/>
                    </a:lnTo>
                    <a:lnTo>
                      <a:pt x="190" y="165"/>
                    </a:lnTo>
                    <a:lnTo>
                      <a:pt x="186" y="166"/>
                    </a:lnTo>
                    <a:lnTo>
                      <a:pt x="183" y="168"/>
                    </a:lnTo>
                    <a:lnTo>
                      <a:pt x="179" y="169"/>
                    </a:lnTo>
                    <a:lnTo>
                      <a:pt x="175" y="171"/>
                    </a:lnTo>
                    <a:lnTo>
                      <a:pt x="171" y="171"/>
                    </a:lnTo>
                    <a:lnTo>
                      <a:pt x="167" y="172"/>
                    </a:lnTo>
                    <a:lnTo>
                      <a:pt x="163" y="173"/>
                    </a:lnTo>
                    <a:lnTo>
                      <a:pt x="159" y="174"/>
                    </a:lnTo>
                    <a:lnTo>
                      <a:pt x="154" y="174"/>
                    </a:lnTo>
                    <a:lnTo>
                      <a:pt x="149" y="176"/>
                    </a:lnTo>
                    <a:lnTo>
                      <a:pt x="145" y="176"/>
                    </a:lnTo>
                    <a:lnTo>
                      <a:pt x="140" y="177"/>
                    </a:lnTo>
                    <a:lnTo>
                      <a:pt x="135" y="177"/>
                    </a:lnTo>
                    <a:lnTo>
                      <a:pt x="130" y="177"/>
                    </a:lnTo>
                    <a:lnTo>
                      <a:pt x="125" y="177"/>
                    </a:lnTo>
                    <a:lnTo>
                      <a:pt x="119" y="178"/>
                    </a:lnTo>
                    <a:lnTo>
                      <a:pt x="114" y="177"/>
                    </a:lnTo>
                    <a:lnTo>
                      <a:pt x="108" y="177"/>
                    </a:lnTo>
                    <a:lnTo>
                      <a:pt x="102" y="177"/>
                    </a:lnTo>
                    <a:lnTo>
                      <a:pt x="96" y="177"/>
                    </a:lnTo>
                    <a:lnTo>
                      <a:pt x="91" y="176"/>
                    </a:lnTo>
                    <a:lnTo>
                      <a:pt x="85" y="176"/>
                    </a:lnTo>
                    <a:lnTo>
                      <a:pt x="79" y="174"/>
                    </a:lnTo>
                    <a:lnTo>
                      <a:pt x="74" y="174"/>
                    </a:lnTo>
                    <a:lnTo>
                      <a:pt x="70" y="173"/>
                    </a:lnTo>
                    <a:lnTo>
                      <a:pt x="64" y="172"/>
                    </a:lnTo>
                    <a:lnTo>
                      <a:pt x="59" y="171"/>
                    </a:lnTo>
                    <a:lnTo>
                      <a:pt x="55" y="171"/>
                    </a:lnTo>
                    <a:lnTo>
                      <a:pt x="51" y="169"/>
                    </a:lnTo>
                    <a:lnTo>
                      <a:pt x="47" y="168"/>
                    </a:lnTo>
                    <a:lnTo>
                      <a:pt x="43" y="166"/>
                    </a:lnTo>
                    <a:lnTo>
                      <a:pt x="40" y="165"/>
                    </a:lnTo>
                    <a:lnTo>
                      <a:pt x="36" y="164"/>
                    </a:lnTo>
                    <a:lnTo>
                      <a:pt x="33" y="162"/>
                    </a:lnTo>
                    <a:lnTo>
                      <a:pt x="29" y="161"/>
                    </a:lnTo>
                    <a:lnTo>
                      <a:pt x="26" y="158"/>
                    </a:lnTo>
                    <a:lnTo>
                      <a:pt x="24" y="157"/>
                    </a:lnTo>
                    <a:lnTo>
                      <a:pt x="20" y="155"/>
                    </a:lnTo>
                    <a:lnTo>
                      <a:pt x="18" y="153"/>
                    </a:lnTo>
                    <a:lnTo>
                      <a:pt x="14" y="151"/>
                    </a:lnTo>
                    <a:lnTo>
                      <a:pt x="12" y="148"/>
                    </a:lnTo>
                    <a:lnTo>
                      <a:pt x="11" y="146"/>
                    </a:lnTo>
                    <a:lnTo>
                      <a:pt x="9" y="143"/>
                    </a:lnTo>
                    <a:lnTo>
                      <a:pt x="6" y="141"/>
                    </a:lnTo>
                    <a:lnTo>
                      <a:pt x="5" y="139"/>
                    </a:lnTo>
                    <a:lnTo>
                      <a:pt x="4" y="136"/>
                    </a:lnTo>
                    <a:lnTo>
                      <a:pt x="3" y="133"/>
                    </a:lnTo>
                    <a:lnTo>
                      <a:pt x="2" y="131"/>
                    </a:lnTo>
                    <a:lnTo>
                      <a:pt x="1" y="128"/>
                    </a:lnTo>
                    <a:lnTo>
                      <a:pt x="1" y="125"/>
                    </a:lnTo>
                    <a:lnTo>
                      <a:pt x="1" y="123"/>
                    </a:lnTo>
                    <a:lnTo>
                      <a:pt x="0" y="12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514" name="Freeform 2404"/>
              <p:cNvSpPr>
                <a:spLocks/>
              </p:cNvSpPr>
              <p:nvPr/>
            </p:nvSpPr>
            <p:spPr bwMode="auto">
              <a:xfrm>
                <a:off x="1362" y="3542"/>
                <a:ext cx="21" cy="7"/>
              </a:xfrm>
              <a:custGeom>
                <a:avLst/>
                <a:gdLst>
                  <a:gd name="T0" fmla="*/ 0 w 41"/>
                  <a:gd name="T1" fmla="*/ 2 h 14"/>
                  <a:gd name="T2" fmla="*/ 0 w 41"/>
                  <a:gd name="T3" fmla="*/ 4 h 14"/>
                  <a:gd name="T4" fmla="*/ 35 w 41"/>
                  <a:gd name="T5" fmla="*/ 2 h 14"/>
                  <a:gd name="T6" fmla="*/ 35 w 41"/>
                  <a:gd name="T7" fmla="*/ 3 h 14"/>
                  <a:gd name="T8" fmla="*/ 35 w 41"/>
                  <a:gd name="T9" fmla="*/ 4 h 14"/>
                  <a:gd name="T10" fmla="*/ 38 w 41"/>
                  <a:gd name="T11" fmla="*/ 9 h 14"/>
                  <a:gd name="T12" fmla="*/ 38 w 41"/>
                  <a:gd name="T13" fmla="*/ 12 h 14"/>
                  <a:gd name="T14" fmla="*/ 39 w 41"/>
                  <a:gd name="T15" fmla="*/ 14 h 14"/>
                  <a:gd name="T16" fmla="*/ 40 w 41"/>
                  <a:gd name="T17" fmla="*/ 12 h 14"/>
                  <a:gd name="T18" fmla="*/ 41 w 41"/>
                  <a:gd name="T19" fmla="*/ 11 h 14"/>
                  <a:gd name="T20" fmla="*/ 40 w 41"/>
                  <a:gd name="T21" fmla="*/ 10 h 14"/>
                  <a:gd name="T22" fmla="*/ 40 w 41"/>
                  <a:gd name="T23" fmla="*/ 9 h 14"/>
                  <a:gd name="T24" fmla="*/ 38 w 41"/>
                  <a:gd name="T25" fmla="*/ 4 h 14"/>
                  <a:gd name="T26" fmla="*/ 38 w 41"/>
                  <a:gd name="T27" fmla="*/ 1 h 14"/>
                  <a:gd name="T28" fmla="*/ 35 w 41"/>
                  <a:gd name="T29" fmla="*/ 0 h 14"/>
                  <a:gd name="T30" fmla="*/ 0 w 41"/>
                  <a:gd name="T31" fmla="*/ 2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
                  <a:gd name="T49" fmla="*/ 0 h 14"/>
                  <a:gd name="T50" fmla="*/ 41 w 41"/>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 h="14">
                    <a:moveTo>
                      <a:pt x="0" y="2"/>
                    </a:moveTo>
                    <a:lnTo>
                      <a:pt x="0" y="4"/>
                    </a:lnTo>
                    <a:lnTo>
                      <a:pt x="35" y="2"/>
                    </a:lnTo>
                    <a:lnTo>
                      <a:pt x="35" y="3"/>
                    </a:lnTo>
                    <a:lnTo>
                      <a:pt x="35" y="4"/>
                    </a:lnTo>
                    <a:lnTo>
                      <a:pt x="38" y="9"/>
                    </a:lnTo>
                    <a:lnTo>
                      <a:pt x="38" y="12"/>
                    </a:lnTo>
                    <a:lnTo>
                      <a:pt x="39" y="14"/>
                    </a:lnTo>
                    <a:lnTo>
                      <a:pt x="40" y="12"/>
                    </a:lnTo>
                    <a:lnTo>
                      <a:pt x="41" y="11"/>
                    </a:lnTo>
                    <a:lnTo>
                      <a:pt x="40" y="10"/>
                    </a:lnTo>
                    <a:lnTo>
                      <a:pt x="40" y="9"/>
                    </a:lnTo>
                    <a:lnTo>
                      <a:pt x="38" y="4"/>
                    </a:lnTo>
                    <a:lnTo>
                      <a:pt x="38" y="1"/>
                    </a:lnTo>
                    <a:lnTo>
                      <a:pt x="35"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5" name="Freeform 2405"/>
              <p:cNvSpPr>
                <a:spLocks/>
              </p:cNvSpPr>
              <p:nvPr/>
            </p:nvSpPr>
            <p:spPr bwMode="auto">
              <a:xfrm>
                <a:off x="1382" y="3547"/>
                <a:ext cx="2" cy="2"/>
              </a:xfrm>
              <a:custGeom>
                <a:avLst/>
                <a:gdLst>
                  <a:gd name="T0" fmla="*/ 1 w 3"/>
                  <a:gd name="T1" fmla="*/ 2 h 5"/>
                  <a:gd name="T2" fmla="*/ 0 w 3"/>
                  <a:gd name="T3" fmla="*/ 2 h 5"/>
                  <a:gd name="T4" fmla="*/ 1 w 3"/>
                  <a:gd name="T5" fmla="*/ 5 h 5"/>
                  <a:gd name="T6" fmla="*/ 2 w 3"/>
                  <a:gd name="T7" fmla="*/ 5 h 5"/>
                  <a:gd name="T8" fmla="*/ 3 w 3"/>
                  <a:gd name="T9" fmla="*/ 5 h 5"/>
                  <a:gd name="T10" fmla="*/ 1 w 3"/>
                  <a:gd name="T11" fmla="*/ 0 h 5"/>
                  <a:gd name="T12" fmla="*/ 2 w 3"/>
                  <a:gd name="T13" fmla="*/ 1 h 5"/>
                  <a:gd name="T14" fmla="*/ 1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2"/>
                    </a:moveTo>
                    <a:lnTo>
                      <a:pt x="0" y="2"/>
                    </a:lnTo>
                    <a:lnTo>
                      <a:pt x="1" y="5"/>
                    </a:lnTo>
                    <a:lnTo>
                      <a:pt x="2" y="5"/>
                    </a:lnTo>
                    <a:lnTo>
                      <a:pt x="3" y="5"/>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6" name="Freeform 2406"/>
              <p:cNvSpPr>
                <a:spLocks/>
              </p:cNvSpPr>
              <p:nvPr/>
            </p:nvSpPr>
            <p:spPr bwMode="auto">
              <a:xfrm>
                <a:off x="1382" y="3549"/>
                <a:ext cx="2" cy="2"/>
              </a:xfrm>
              <a:custGeom>
                <a:avLst/>
                <a:gdLst>
                  <a:gd name="T0" fmla="*/ 0 w 3"/>
                  <a:gd name="T1" fmla="*/ 1 h 3"/>
                  <a:gd name="T2" fmla="*/ 1 w 3"/>
                  <a:gd name="T3" fmla="*/ 3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1" y="3"/>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7" name="Freeform 2407"/>
              <p:cNvSpPr>
                <a:spLocks/>
              </p:cNvSpPr>
              <p:nvPr/>
            </p:nvSpPr>
            <p:spPr bwMode="auto">
              <a:xfrm>
                <a:off x="1383" y="3549"/>
                <a:ext cx="2" cy="2"/>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8" name="Freeform 2408"/>
              <p:cNvSpPr>
                <a:spLocks/>
              </p:cNvSpPr>
              <p:nvPr/>
            </p:nvSpPr>
            <p:spPr bwMode="auto">
              <a:xfrm>
                <a:off x="1384" y="3551"/>
                <a:ext cx="2" cy="2"/>
              </a:xfrm>
              <a:custGeom>
                <a:avLst/>
                <a:gdLst>
                  <a:gd name="T0" fmla="*/ 0 w 5"/>
                  <a:gd name="T1" fmla="*/ 1 h 5"/>
                  <a:gd name="T2" fmla="*/ 1 w 5"/>
                  <a:gd name="T3" fmla="*/ 4 h 5"/>
                  <a:gd name="T4" fmla="*/ 2 w 5"/>
                  <a:gd name="T5" fmla="*/ 5 h 5"/>
                  <a:gd name="T6" fmla="*/ 4 w 5"/>
                  <a:gd name="T7" fmla="*/ 4 h 5"/>
                  <a:gd name="T8" fmla="*/ 5 w 5"/>
                  <a:gd name="T9" fmla="*/ 2 h 5"/>
                  <a:gd name="T10" fmla="*/ 2 w 5"/>
                  <a:gd name="T11" fmla="*/ 0 h 5"/>
                  <a:gd name="T12" fmla="*/ 1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1" y="4"/>
                    </a:lnTo>
                    <a:lnTo>
                      <a:pt x="2" y="5"/>
                    </a:lnTo>
                    <a:lnTo>
                      <a:pt x="4" y="4"/>
                    </a:lnTo>
                    <a:lnTo>
                      <a:pt x="5"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19" name="Freeform 2409"/>
              <p:cNvSpPr>
                <a:spLocks/>
              </p:cNvSpPr>
              <p:nvPr/>
            </p:nvSpPr>
            <p:spPr bwMode="auto">
              <a:xfrm>
                <a:off x="1385" y="3551"/>
                <a:ext cx="2" cy="4"/>
              </a:xfrm>
              <a:custGeom>
                <a:avLst/>
                <a:gdLst>
                  <a:gd name="T0" fmla="*/ 2 w 5"/>
                  <a:gd name="T1" fmla="*/ 3 h 7"/>
                  <a:gd name="T2" fmla="*/ 0 w 5"/>
                  <a:gd name="T3" fmla="*/ 3 h 7"/>
                  <a:gd name="T4" fmla="*/ 2 w 5"/>
                  <a:gd name="T5" fmla="*/ 5 h 7"/>
                  <a:gd name="T6" fmla="*/ 5 w 5"/>
                  <a:gd name="T7" fmla="*/ 7 h 7"/>
                  <a:gd name="T8" fmla="*/ 5 w 5"/>
                  <a:gd name="T9" fmla="*/ 6 h 7"/>
                  <a:gd name="T10" fmla="*/ 5 w 5"/>
                  <a:gd name="T11" fmla="*/ 5 h 7"/>
                  <a:gd name="T12" fmla="*/ 4 w 5"/>
                  <a:gd name="T13" fmla="*/ 5 h 7"/>
                  <a:gd name="T14" fmla="*/ 2 w 5"/>
                  <a:gd name="T15" fmla="*/ 0 h 7"/>
                  <a:gd name="T16" fmla="*/ 3 w 5"/>
                  <a:gd name="T17" fmla="*/ 1 h 7"/>
                  <a:gd name="T18" fmla="*/ 2 w 5"/>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2" y="3"/>
                    </a:moveTo>
                    <a:lnTo>
                      <a:pt x="0" y="3"/>
                    </a:lnTo>
                    <a:lnTo>
                      <a:pt x="2" y="5"/>
                    </a:lnTo>
                    <a:lnTo>
                      <a:pt x="5" y="7"/>
                    </a:lnTo>
                    <a:lnTo>
                      <a:pt x="5" y="6"/>
                    </a:lnTo>
                    <a:lnTo>
                      <a:pt x="5" y="5"/>
                    </a:lnTo>
                    <a:lnTo>
                      <a:pt x="4" y="5"/>
                    </a:lnTo>
                    <a:lnTo>
                      <a:pt x="2" y="0"/>
                    </a:lnTo>
                    <a:lnTo>
                      <a:pt x="3"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0" name="Freeform 2410"/>
              <p:cNvSpPr>
                <a:spLocks/>
              </p:cNvSpPr>
              <p:nvPr/>
            </p:nvSpPr>
            <p:spPr bwMode="auto">
              <a:xfrm>
                <a:off x="1386" y="3553"/>
                <a:ext cx="2" cy="2"/>
              </a:xfrm>
              <a:custGeom>
                <a:avLst/>
                <a:gdLst>
                  <a:gd name="T0" fmla="*/ 1 w 3"/>
                  <a:gd name="T1" fmla="*/ 1 h 3"/>
                  <a:gd name="T2" fmla="*/ 0 w 3"/>
                  <a:gd name="T3" fmla="*/ 2 h 3"/>
                  <a:gd name="T4" fmla="*/ 1 w 3"/>
                  <a:gd name="T5" fmla="*/ 3 h 3"/>
                  <a:gd name="T6" fmla="*/ 2 w 3"/>
                  <a:gd name="T7" fmla="*/ 2 h 3"/>
                  <a:gd name="T8" fmla="*/ 3 w 3"/>
                  <a:gd name="T9" fmla="*/ 1 h 3"/>
                  <a:gd name="T10" fmla="*/ 3 w 3"/>
                  <a:gd name="T11" fmla="*/ 1 h 3"/>
                  <a:gd name="T12" fmla="*/ 1 w 3"/>
                  <a:gd name="T13" fmla="*/ 0 h 3"/>
                  <a:gd name="T14" fmla="*/ 1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1"/>
                    </a:moveTo>
                    <a:lnTo>
                      <a:pt x="0" y="2"/>
                    </a:lnTo>
                    <a:lnTo>
                      <a:pt x="1" y="3"/>
                    </a:lnTo>
                    <a:lnTo>
                      <a:pt x="2"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1" name="Freeform 2411"/>
              <p:cNvSpPr>
                <a:spLocks/>
              </p:cNvSpPr>
              <p:nvPr/>
            </p:nvSpPr>
            <p:spPr bwMode="auto">
              <a:xfrm>
                <a:off x="1386" y="3554"/>
                <a:ext cx="3" cy="2"/>
              </a:xfrm>
              <a:custGeom>
                <a:avLst/>
                <a:gdLst>
                  <a:gd name="T0" fmla="*/ 1 w 5"/>
                  <a:gd name="T1" fmla="*/ 2 h 3"/>
                  <a:gd name="T2" fmla="*/ 0 w 5"/>
                  <a:gd name="T3" fmla="*/ 1 h 3"/>
                  <a:gd name="T4" fmla="*/ 5 w 5"/>
                  <a:gd name="T5" fmla="*/ 3 h 3"/>
                  <a:gd name="T6" fmla="*/ 5 w 5"/>
                  <a:gd name="T7" fmla="*/ 2 h 3"/>
                  <a:gd name="T8" fmla="*/ 5 w 5"/>
                  <a:gd name="T9" fmla="*/ 1 h 3"/>
                  <a:gd name="T10" fmla="*/ 2 w 5"/>
                  <a:gd name="T11" fmla="*/ 0 h 3"/>
                  <a:gd name="T12" fmla="*/ 2 w 5"/>
                  <a:gd name="T13" fmla="*/ 1 h 3"/>
                  <a:gd name="T14" fmla="*/ 1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1" y="2"/>
                    </a:moveTo>
                    <a:lnTo>
                      <a:pt x="0" y="1"/>
                    </a:lnTo>
                    <a:lnTo>
                      <a:pt x="5" y="3"/>
                    </a:lnTo>
                    <a:lnTo>
                      <a:pt x="5" y="2"/>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2" name="Freeform 2412"/>
              <p:cNvSpPr>
                <a:spLocks/>
              </p:cNvSpPr>
              <p:nvPr/>
            </p:nvSpPr>
            <p:spPr bwMode="auto">
              <a:xfrm>
                <a:off x="1388" y="3555"/>
                <a:ext cx="2" cy="1"/>
              </a:xfrm>
              <a:custGeom>
                <a:avLst/>
                <a:gdLst>
                  <a:gd name="T0" fmla="*/ 2 w 4"/>
                  <a:gd name="T1" fmla="*/ 1 h 4"/>
                  <a:gd name="T2" fmla="*/ 0 w 4"/>
                  <a:gd name="T3" fmla="*/ 2 h 4"/>
                  <a:gd name="T4" fmla="*/ 2 w 4"/>
                  <a:gd name="T5" fmla="*/ 4 h 4"/>
                  <a:gd name="T6" fmla="*/ 3 w 4"/>
                  <a:gd name="T7" fmla="*/ 2 h 4"/>
                  <a:gd name="T8" fmla="*/ 4 w 4"/>
                  <a:gd name="T9" fmla="*/ 1 h 4"/>
                  <a:gd name="T10" fmla="*/ 4 w 4"/>
                  <a:gd name="T11" fmla="*/ 1 h 4"/>
                  <a:gd name="T12" fmla="*/ 2 w 4"/>
                  <a:gd name="T13" fmla="*/ 0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0" y="2"/>
                    </a:lnTo>
                    <a:lnTo>
                      <a:pt x="2" y="4"/>
                    </a:lnTo>
                    <a:lnTo>
                      <a:pt x="3" y="2"/>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3" name="Freeform 2413"/>
              <p:cNvSpPr>
                <a:spLocks/>
              </p:cNvSpPr>
              <p:nvPr/>
            </p:nvSpPr>
            <p:spPr bwMode="auto">
              <a:xfrm>
                <a:off x="1388" y="3555"/>
                <a:ext cx="61" cy="8"/>
              </a:xfrm>
              <a:custGeom>
                <a:avLst/>
                <a:gdLst>
                  <a:gd name="T0" fmla="*/ 2 w 122"/>
                  <a:gd name="T1" fmla="*/ 3 h 16"/>
                  <a:gd name="T2" fmla="*/ 0 w 122"/>
                  <a:gd name="T3" fmla="*/ 1 h 16"/>
                  <a:gd name="T4" fmla="*/ 12 w 122"/>
                  <a:gd name="T5" fmla="*/ 7 h 16"/>
                  <a:gd name="T6" fmla="*/ 15 w 122"/>
                  <a:gd name="T7" fmla="*/ 7 h 16"/>
                  <a:gd name="T8" fmla="*/ 18 w 122"/>
                  <a:gd name="T9" fmla="*/ 8 h 16"/>
                  <a:gd name="T10" fmla="*/ 21 w 122"/>
                  <a:gd name="T11" fmla="*/ 10 h 16"/>
                  <a:gd name="T12" fmla="*/ 23 w 122"/>
                  <a:gd name="T13" fmla="*/ 11 h 16"/>
                  <a:gd name="T14" fmla="*/ 27 w 122"/>
                  <a:gd name="T15" fmla="*/ 11 h 16"/>
                  <a:gd name="T16" fmla="*/ 34 w 122"/>
                  <a:gd name="T17" fmla="*/ 13 h 16"/>
                  <a:gd name="T18" fmla="*/ 37 w 122"/>
                  <a:gd name="T19" fmla="*/ 13 h 16"/>
                  <a:gd name="T20" fmla="*/ 41 w 122"/>
                  <a:gd name="T21" fmla="*/ 14 h 16"/>
                  <a:gd name="T22" fmla="*/ 45 w 122"/>
                  <a:gd name="T23" fmla="*/ 14 h 16"/>
                  <a:gd name="T24" fmla="*/ 49 w 122"/>
                  <a:gd name="T25" fmla="*/ 15 h 16"/>
                  <a:gd name="T26" fmla="*/ 64 w 122"/>
                  <a:gd name="T27" fmla="*/ 15 h 16"/>
                  <a:gd name="T28" fmla="*/ 67 w 122"/>
                  <a:gd name="T29" fmla="*/ 16 h 16"/>
                  <a:gd name="T30" fmla="*/ 72 w 122"/>
                  <a:gd name="T31" fmla="*/ 15 h 16"/>
                  <a:gd name="T32" fmla="*/ 84 w 122"/>
                  <a:gd name="T33" fmla="*/ 15 h 16"/>
                  <a:gd name="T34" fmla="*/ 88 w 122"/>
                  <a:gd name="T35" fmla="*/ 14 h 16"/>
                  <a:gd name="T36" fmla="*/ 95 w 122"/>
                  <a:gd name="T37" fmla="*/ 14 h 16"/>
                  <a:gd name="T38" fmla="*/ 97 w 122"/>
                  <a:gd name="T39" fmla="*/ 13 h 16"/>
                  <a:gd name="T40" fmla="*/ 101 w 122"/>
                  <a:gd name="T41" fmla="*/ 13 h 16"/>
                  <a:gd name="T42" fmla="*/ 103 w 122"/>
                  <a:gd name="T43" fmla="*/ 12 h 16"/>
                  <a:gd name="T44" fmla="*/ 105 w 122"/>
                  <a:gd name="T45" fmla="*/ 12 h 16"/>
                  <a:gd name="T46" fmla="*/ 109 w 122"/>
                  <a:gd name="T47" fmla="*/ 11 h 16"/>
                  <a:gd name="T48" fmla="*/ 111 w 122"/>
                  <a:gd name="T49" fmla="*/ 10 h 16"/>
                  <a:gd name="T50" fmla="*/ 113 w 122"/>
                  <a:gd name="T51" fmla="*/ 10 h 16"/>
                  <a:gd name="T52" fmla="*/ 118 w 122"/>
                  <a:gd name="T53" fmla="*/ 7 h 16"/>
                  <a:gd name="T54" fmla="*/ 121 w 122"/>
                  <a:gd name="T55" fmla="*/ 7 h 16"/>
                  <a:gd name="T56" fmla="*/ 122 w 122"/>
                  <a:gd name="T57" fmla="*/ 6 h 16"/>
                  <a:gd name="T58" fmla="*/ 121 w 122"/>
                  <a:gd name="T59" fmla="*/ 5 h 16"/>
                  <a:gd name="T60" fmla="*/ 120 w 122"/>
                  <a:gd name="T61" fmla="*/ 4 h 16"/>
                  <a:gd name="T62" fmla="*/ 119 w 122"/>
                  <a:gd name="T63" fmla="*/ 5 h 16"/>
                  <a:gd name="T64" fmla="*/ 118 w 122"/>
                  <a:gd name="T65" fmla="*/ 5 h 16"/>
                  <a:gd name="T66" fmla="*/ 113 w 122"/>
                  <a:gd name="T67" fmla="*/ 7 h 16"/>
                  <a:gd name="T68" fmla="*/ 111 w 122"/>
                  <a:gd name="T69" fmla="*/ 7 h 16"/>
                  <a:gd name="T70" fmla="*/ 109 w 122"/>
                  <a:gd name="T71" fmla="*/ 8 h 16"/>
                  <a:gd name="T72" fmla="*/ 105 w 122"/>
                  <a:gd name="T73" fmla="*/ 10 h 16"/>
                  <a:gd name="T74" fmla="*/ 103 w 122"/>
                  <a:gd name="T75" fmla="*/ 10 h 16"/>
                  <a:gd name="T76" fmla="*/ 101 w 122"/>
                  <a:gd name="T77" fmla="*/ 11 h 16"/>
                  <a:gd name="T78" fmla="*/ 97 w 122"/>
                  <a:gd name="T79" fmla="*/ 11 h 16"/>
                  <a:gd name="T80" fmla="*/ 95 w 122"/>
                  <a:gd name="T81" fmla="*/ 12 h 16"/>
                  <a:gd name="T82" fmla="*/ 88 w 122"/>
                  <a:gd name="T83" fmla="*/ 12 h 16"/>
                  <a:gd name="T84" fmla="*/ 84 w 122"/>
                  <a:gd name="T85" fmla="*/ 13 h 16"/>
                  <a:gd name="T86" fmla="*/ 72 w 122"/>
                  <a:gd name="T87" fmla="*/ 13 h 16"/>
                  <a:gd name="T88" fmla="*/ 67 w 122"/>
                  <a:gd name="T89" fmla="*/ 14 h 16"/>
                  <a:gd name="T90" fmla="*/ 64 w 122"/>
                  <a:gd name="T91" fmla="*/ 13 h 16"/>
                  <a:gd name="T92" fmla="*/ 49 w 122"/>
                  <a:gd name="T93" fmla="*/ 13 h 16"/>
                  <a:gd name="T94" fmla="*/ 45 w 122"/>
                  <a:gd name="T95" fmla="*/ 12 h 16"/>
                  <a:gd name="T96" fmla="*/ 41 w 122"/>
                  <a:gd name="T97" fmla="*/ 12 h 16"/>
                  <a:gd name="T98" fmla="*/ 37 w 122"/>
                  <a:gd name="T99" fmla="*/ 11 h 16"/>
                  <a:gd name="T100" fmla="*/ 34 w 122"/>
                  <a:gd name="T101" fmla="*/ 11 h 16"/>
                  <a:gd name="T102" fmla="*/ 27 w 122"/>
                  <a:gd name="T103" fmla="*/ 8 h 16"/>
                  <a:gd name="T104" fmla="*/ 23 w 122"/>
                  <a:gd name="T105" fmla="*/ 8 h 16"/>
                  <a:gd name="T106" fmla="*/ 21 w 122"/>
                  <a:gd name="T107" fmla="*/ 7 h 16"/>
                  <a:gd name="T108" fmla="*/ 18 w 122"/>
                  <a:gd name="T109" fmla="*/ 6 h 16"/>
                  <a:gd name="T110" fmla="*/ 15 w 122"/>
                  <a:gd name="T111" fmla="*/ 5 h 16"/>
                  <a:gd name="T112" fmla="*/ 12 w 122"/>
                  <a:gd name="T113" fmla="*/ 5 h 16"/>
                  <a:gd name="T114" fmla="*/ 3 w 122"/>
                  <a:gd name="T115" fmla="*/ 0 h 16"/>
                  <a:gd name="T116" fmla="*/ 3 w 122"/>
                  <a:gd name="T117" fmla="*/ 1 h 16"/>
                  <a:gd name="T118" fmla="*/ 2 w 122"/>
                  <a:gd name="T119" fmla="*/ 3 h 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2"/>
                  <a:gd name="T181" fmla="*/ 0 h 16"/>
                  <a:gd name="T182" fmla="*/ 122 w 122"/>
                  <a:gd name="T183" fmla="*/ 16 h 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2" h="16">
                    <a:moveTo>
                      <a:pt x="2" y="3"/>
                    </a:moveTo>
                    <a:lnTo>
                      <a:pt x="0" y="1"/>
                    </a:lnTo>
                    <a:lnTo>
                      <a:pt x="12" y="7"/>
                    </a:lnTo>
                    <a:lnTo>
                      <a:pt x="15" y="7"/>
                    </a:lnTo>
                    <a:lnTo>
                      <a:pt x="18" y="8"/>
                    </a:lnTo>
                    <a:lnTo>
                      <a:pt x="21" y="10"/>
                    </a:lnTo>
                    <a:lnTo>
                      <a:pt x="23" y="11"/>
                    </a:lnTo>
                    <a:lnTo>
                      <a:pt x="27" y="11"/>
                    </a:lnTo>
                    <a:lnTo>
                      <a:pt x="34" y="13"/>
                    </a:lnTo>
                    <a:lnTo>
                      <a:pt x="37" y="13"/>
                    </a:lnTo>
                    <a:lnTo>
                      <a:pt x="41" y="14"/>
                    </a:lnTo>
                    <a:lnTo>
                      <a:pt x="45" y="14"/>
                    </a:lnTo>
                    <a:lnTo>
                      <a:pt x="49" y="15"/>
                    </a:lnTo>
                    <a:lnTo>
                      <a:pt x="64" y="15"/>
                    </a:lnTo>
                    <a:lnTo>
                      <a:pt x="67" y="16"/>
                    </a:lnTo>
                    <a:lnTo>
                      <a:pt x="72" y="15"/>
                    </a:lnTo>
                    <a:lnTo>
                      <a:pt x="84" y="15"/>
                    </a:lnTo>
                    <a:lnTo>
                      <a:pt x="88" y="14"/>
                    </a:lnTo>
                    <a:lnTo>
                      <a:pt x="95" y="14"/>
                    </a:lnTo>
                    <a:lnTo>
                      <a:pt x="97" y="13"/>
                    </a:lnTo>
                    <a:lnTo>
                      <a:pt x="101" y="13"/>
                    </a:lnTo>
                    <a:lnTo>
                      <a:pt x="103" y="12"/>
                    </a:lnTo>
                    <a:lnTo>
                      <a:pt x="105" y="12"/>
                    </a:lnTo>
                    <a:lnTo>
                      <a:pt x="109" y="11"/>
                    </a:lnTo>
                    <a:lnTo>
                      <a:pt x="111" y="10"/>
                    </a:lnTo>
                    <a:lnTo>
                      <a:pt x="113" y="10"/>
                    </a:lnTo>
                    <a:lnTo>
                      <a:pt x="118" y="7"/>
                    </a:lnTo>
                    <a:lnTo>
                      <a:pt x="121" y="7"/>
                    </a:lnTo>
                    <a:lnTo>
                      <a:pt x="122" y="6"/>
                    </a:lnTo>
                    <a:lnTo>
                      <a:pt x="121" y="5"/>
                    </a:lnTo>
                    <a:lnTo>
                      <a:pt x="120" y="4"/>
                    </a:lnTo>
                    <a:lnTo>
                      <a:pt x="119" y="5"/>
                    </a:lnTo>
                    <a:lnTo>
                      <a:pt x="118" y="5"/>
                    </a:lnTo>
                    <a:lnTo>
                      <a:pt x="113" y="7"/>
                    </a:lnTo>
                    <a:lnTo>
                      <a:pt x="111" y="7"/>
                    </a:lnTo>
                    <a:lnTo>
                      <a:pt x="109" y="8"/>
                    </a:lnTo>
                    <a:lnTo>
                      <a:pt x="105" y="10"/>
                    </a:lnTo>
                    <a:lnTo>
                      <a:pt x="103" y="10"/>
                    </a:lnTo>
                    <a:lnTo>
                      <a:pt x="101" y="11"/>
                    </a:lnTo>
                    <a:lnTo>
                      <a:pt x="97" y="11"/>
                    </a:lnTo>
                    <a:lnTo>
                      <a:pt x="95" y="12"/>
                    </a:lnTo>
                    <a:lnTo>
                      <a:pt x="88" y="12"/>
                    </a:lnTo>
                    <a:lnTo>
                      <a:pt x="84" y="13"/>
                    </a:lnTo>
                    <a:lnTo>
                      <a:pt x="72" y="13"/>
                    </a:lnTo>
                    <a:lnTo>
                      <a:pt x="67" y="14"/>
                    </a:lnTo>
                    <a:lnTo>
                      <a:pt x="64" y="13"/>
                    </a:lnTo>
                    <a:lnTo>
                      <a:pt x="49" y="13"/>
                    </a:lnTo>
                    <a:lnTo>
                      <a:pt x="45" y="12"/>
                    </a:lnTo>
                    <a:lnTo>
                      <a:pt x="41" y="12"/>
                    </a:lnTo>
                    <a:lnTo>
                      <a:pt x="37" y="11"/>
                    </a:lnTo>
                    <a:lnTo>
                      <a:pt x="34" y="11"/>
                    </a:lnTo>
                    <a:lnTo>
                      <a:pt x="27" y="8"/>
                    </a:lnTo>
                    <a:lnTo>
                      <a:pt x="23" y="8"/>
                    </a:lnTo>
                    <a:lnTo>
                      <a:pt x="21" y="7"/>
                    </a:lnTo>
                    <a:lnTo>
                      <a:pt x="18" y="6"/>
                    </a:lnTo>
                    <a:lnTo>
                      <a:pt x="15" y="5"/>
                    </a:lnTo>
                    <a:lnTo>
                      <a:pt x="12" y="5"/>
                    </a:lnTo>
                    <a:lnTo>
                      <a:pt x="3" y="0"/>
                    </a:lnTo>
                    <a:lnTo>
                      <a:pt x="3"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4" name="Freeform 2414"/>
              <p:cNvSpPr>
                <a:spLocks/>
              </p:cNvSpPr>
              <p:nvPr/>
            </p:nvSpPr>
            <p:spPr bwMode="auto">
              <a:xfrm>
                <a:off x="1448" y="3556"/>
                <a:ext cx="3" cy="2"/>
              </a:xfrm>
              <a:custGeom>
                <a:avLst/>
                <a:gdLst>
                  <a:gd name="T0" fmla="*/ 2 w 7"/>
                  <a:gd name="T1" fmla="*/ 4 h 5"/>
                  <a:gd name="T2" fmla="*/ 2 w 7"/>
                  <a:gd name="T3" fmla="*/ 5 h 5"/>
                  <a:gd name="T4" fmla="*/ 7 w 7"/>
                  <a:gd name="T5" fmla="*/ 3 h 5"/>
                  <a:gd name="T6" fmla="*/ 7 w 7"/>
                  <a:gd name="T7" fmla="*/ 2 h 5"/>
                  <a:gd name="T8" fmla="*/ 7 w 7"/>
                  <a:gd name="T9" fmla="*/ 0 h 5"/>
                  <a:gd name="T10" fmla="*/ 0 w 7"/>
                  <a:gd name="T11" fmla="*/ 4 h 5"/>
                  <a:gd name="T12" fmla="*/ 1 w 7"/>
                  <a:gd name="T13" fmla="*/ 3 h 5"/>
                  <a:gd name="T14" fmla="*/ 2 w 7"/>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2" y="4"/>
                    </a:moveTo>
                    <a:lnTo>
                      <a:pt x="2" y="5"/>
                    </a:lnTo>
                    <a:lnTo>
                      <a:pt x="7" y="3"/>
                    </a:lnTo>
                    <a:lnTo>
                      <a:pt x="7" y="2"/>
                    </a:lnTo>
                    <a:lnTo>
                      <a:pt x="7" y="0"/>
                    </a:lnTo>
                    <a:lnTo>
                      <a:pt x="0" y="4"/>
                    </a:lnTo>
                    <a:lnTo>
                      <a:pt x="1"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5" name="Freeform 2415"/>
              <p:cNvSpPr>
                <a:spLocks/>
              </p:cNvSpPr>
              <p:nvPr/>
            </p:nvSpPr>
            <p:spPr bwMode="auto">
              <a:xfrm>
                <a:off x="1450" y="3555"/>
                <a:ext cx="3" cy="2"/>
              </a:xfrm>
              <a:custGeom>
                <a:avLst/>
                <a:gdLst>
                  <a:gd name="T0" fmla="*/ 1 w 4"/>
                  <a:gd name="T1" fmla="*/ 5 h 5"/>
                  <a:gd name="T2" fmla="*/ 3 w 4"/>
                  <a:gd name="T3" fmla="*/ 4 h 5"/>
                  <a:gd name="T4" fmla="*/ 4 w 4"/>
                  <a:gd name="T5" fmla="*/ 2 h 5"/>
                  <a:gd name="T6" fmla="*/ 3 w 4"/>
                  <a:gd name="T7" fmla="*/ 1 h 5"/>
                  <a:gd name="T8" fmla="*/ 2 w 4"/>
                  <a:gd name="T9" fmla="*/ 0 h 5"/>
                  <a:gd name="T10" fmla="*/ 0 w 4"/>
                  <a:gd name="T11" fmla="*/ 2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3" y="4"/>
                    </a:lnTo>
                    <a:lnTo>
                      <a:pt x="4" y="2"/>
                    </a:lnTo>
                    <a:lnTo>
                      <a:pt x="3" y="1"/>
                    </a:lnTo>
                    <a:lnTo>
                      <a:pt x="2" y="0"/>
                    </a:lnTo>
                    <a:lnTo>
                      <a:pt x="0" y="2"/>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6" name="Freeform 2416"/>
              <p:cNvSpPr>
                <a:spLocks/>
              </p:cNvSpPr>
              <p:nvPr/>
            </p:nvSpPr>
            <p:spPr bwMode="auto">
              <a:xfrm>
                <a:off x="1452" y="3555"/>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7" name="Freeform 2417"/>
              <p:cNvSpPr>
                <a:spLocks/>
              </p:cNvSpPr>
              <p:nvPr/>
            </p:nvSpPr>
            <p:spPr bwMode="auto">
              <a:xfrm>
                <a:off x="1452" y="3552"/>
                <a:ext cx="4" cy="4"/>
              </a:xfrm>
              <a:custGeom>
                <a:avLst/>
                <a:gdLst>
                  <a:gd name="T0" fmla="*/ 1 w 7"/>
                  <a:gd name="T1" fmla="*/ 6 h 6"/>
                  <a:gd name="T2" fmla="*/ 3 w 7"/>
                  <a:gd name="T3" fmla="*/ 6 h 6"/>
                  <a:gd name="T4" fmla="*/ 7 w 7"/>
                  <a:gd name="T5" fmla="*/ 2 h 6"/>
                  <a:gd name="T6" fmla="*/ 6 w 7"/>
                  <a:gd name="T7" fmla="*/ 1 h 6"/>
                  <a:gd name="T8" fmla="*/ 5 w 7"/>
                  <a:gd name="T9" fmla="*/ 0 h 6"/>
                  <a:gd name="T10" fmla="*/ 0 w 7"/>
                  <a:gd name="T11" fmla="*/ 4 h 6"/>
                  <a:gd name="T12" fmla="*/ 1 w 7"/>
                  <a:gd name="T13" fmla="*/ 5 h 6"/>
                  <a:gd name="T14" fmla="*/ 1 w 7"/>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1" y="6"/>
                    </a:moveTo>
                    <a:lnTo>
                      <a:pt x="3" y="6"/>
                    </a:lnTo>
                    <a:lnTo>
                      <a:pt x="7" y="2"/>
                    </a:lnTo>
                    <a:lnTo>
                      <a:pt x="6" y="1"/>
                    </a:lnTo>
                    <a:lnTo>
                      <a:pt x="5" y="0"/>
                    </a:lnTo>
                    <a:lnTo>
                      <a:pt x="0" y="4"/>
                    </a:lnTo>
                    <a:lnTo>
                      <a:pt x="1" y="5"/>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8" name="Freeform 2418"/>
              <p:cNvSpPr>
                <a:spLocks/>
              </p:cNvSpPr>
              <p:nvPr/>
            </p:nvSpPr>
            <p:spPr bwMode="auto">
              <a:xfrm>
                <a:off x="1454" y="3553"/>
                <a:ext cx="2" cy="1"/>
              </a:xfrm>
              <a:custGeom>
                <a:avLst/>
                <a:gdLst>
                  <a:gd name="T0" fmla="*/ 2 w 2"/>
                  <a:gd name="T1" fmla="*/ 1 h 1"/>
                  <a:gd name="T2" fmla="*/ 2 w 2"/>
                  <a:gd name="T3" fmla="*/ 1 h 1"/>
                  <a:gd name="T4" fmla="*/ 0 w 2"/>
                  <a:gd name="T5" fmla="*/ 0 h 1"/>
                  <a:gd name="T6" fmla="*/ 1 w 2"/>
                  <a:gd name="T7" fmla="*/ 0 h 1"/>
                  <a:gd name="T8" fmla="*/ 2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1"/>
                    </a:moveTo>
                    <a:lnTo>
                      <a:pt x="2" y="1"/>
                    </a:lnTo>
                    <a:lnTo>
                      <a:pt x="0" y="0"/>
                    </a:lnTo>
                    <a:lnTo>
                      <a:pt x="1"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29" name="Freeform 2419"/>
              <p:cNvSpPr>
                <a:spLocks/>
              </p:cNvSpPr>
              <p:nvPr/>
            </p:nvSpPr>
            <p:spPr bwMode="auto">
              <a:xfrm>
                <a:off x="1454" y="3552"/>
                <a:ext cx="2" cy="1"/>
              </a:xfrm>
              <a:custGeom>
                <a:avLst/>
                <a:gdLst>
                  <a:gd name="T0" fmla="*/ 2 w 2"/>
                  <a:gd name="T1" fmla="*/ 2 h 2"/>
                  <a:gd name="T2" fmla="*/ 2 w 2"/>
                  <a:gd name="T3" fmla="*/ 0 h 2"/>
                  <a:gd name="T4" fmla="*/ 1 w 2"/>
                  <a:gd name="T5" fmla="*/ 0 h 2"/>
                  <a:gd name="T6" fmla="*/ 0 w 2"/>
                  <a:gd name="T7" fmla="*/ 0 h 2"/>
                  <a:gd name="T8" fmla="*/ 0 w 2"/>
                  <a:gd name="T9" fmla="*/ 1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0"/>
                    </a:lnTo>
                    <a:lnTo>
                      <a:pt x="1" y="0"/>
                    </a:lnTo>
                    <a:lnTo>
                      <a:pt x="0" y="0"/>
                    </a:lnTo>
                    <a:lnTo>
                      <a:pt x="0"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0" name="Freeform 2420"/>
              <p:cNvSpPr>
                <a:spLocks/>
              </p:cNvSpPr>
              <p:nvPr/>
            </p:nvSpPr>
            <p:spPr bwMode="auto">
              <a:xfrm>
                <a:off x="1454" y="3551"/>
                <a:ext cx="3" cy="2"/>
              </a:xfrm>
              <a:custGeom>
                <a:avLst/>
                <a:gdLst>
                  <a:gd name="T0" fmla="*/ 1 w 4"/>
                  <a:gd name="T1" fmla="*/ 4 h 5"/>
                  <a:gd name="T2" fmla="*/ 2 w 4"/>
                  <a:gd name="T3" fmla="*/ 5 h 5"/>
                  <a:gd name="T4" fmla="*/ 4 w 4"/>
                  <a:gd name="T5" fmla="*/ 2 h 5"/>
                  <a:gd name="T6" fmla="*/ 3 w 4"/>
                  <a:gd name="T7" fmla="*/ 1 h 5"/>
                  <a:gd name="T8" fmla="*/ 2 w 4"/>
                  <a:gd name="T9" fmla="*/ 0 h 5"/>
                  <a:gd name="T10" fmla="*/ 0 w 4"/>
                  <a:gd name="T11" fmla="*/ 2 h 5"/>
                  <a:gd name="T12" fmla="*/ 0 w 4"/>
                  <a:gd name="T13" fmla="*/ 4 h 5"/>
                  <a:gd name="T14" fmla="*/ 1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4"/>
                    </a:moveTo>
                    <a:lnTo>
                      <a:pt x="2" y="5"/>
                    </a:lnTo>
                    <a:lnTo>
                      <a:pt x="4" y="2"/>
                    </a:lnTo>
                    <a:lnTo>
                      <a:pt x="3" y="1"/>
                    </a:lnTo>
                    <a:lnTo>
                      <a:pt x="2" y="0"/>
                    </a:lnTo>
                    <a:lnTo>
                      <a:pt x="0" y="2"/>
                    </a:lnTo>
                    <a:lnTo>
                      <a:pt x="0" y="4"/>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1" name="Freeform 2421"/>
              <p:cNvSpPr>
                <a:spLocks/>
              </p:cNvSpPr>
              <p:nvPr/>
            </p:nvSpPr>
            <p:spPr bwMode="auto">
              <a:xfrm>
                <a:off x="1456" y="3551"/>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2" name="Freeform 2422"/>
              <p:cNvSpPr>
                <a:spLocks/>
              </p:cNvSpPr>
              <p:nvPr/>
            </p:nvSpPr>
            <p:spPr bwMode="auto">
              <a:xfrm>
                <a:off x="1456" y="3549"/>
                <a:ext cx="1"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3" name="Freeform 2423"/>
              <p:cNvSpPr>
                <a:spLocks/>
              </p:cNvSpPr>
              <p:nvPr/>
            </p:nvSpPr>
            <p:spPr bwMode="auto">
              <a:xfrm>
                <a:off x="1456" y="3545"/>
                <a:ext cx="1" cy="6"/>
              </a:xfrm>
              <a:custGeom>
                <a:avLst/>
                <a:gdLst>
                  <a:gd name="T0" fmla="*/ 3 w 3"/>
                  <a:gd name="T1" fmla="*/ 11 h 11"/>
                  <a:gd name="T2" fmla="*/ 3 w 3"/>
                  <a:gd name="T3" fmla="*/ 11 h 11"/>
                  <a:gd name="T4" fmla="*/ 3 w 3"/>
                  <a:gd name="T5" fmla="*/ 0 h 11"/>
                  <a:gd name="T6" fmla="*/ 1 w 3"/>
                  <a:gd name="T7" fmla="*/ 0 h 11"/>
                  <a:gd name="T8" fmla="*/ 0 w 3"/>
                  <a:gd name="T9" fmla="*/ 0 h 11"/>
                  <a:gd name="T10" fmla="*/ 0 w 3"/>
                  <a:gd name="T11" fmla="*/ 10 h 11"/>
                  <a:gd name="T12" fmla="*/ 1 w 3"/>
                  <a:gd name="T13" fmla="*/ 10 h 11"/>
                  <a:gd name="T14" fmla="*/ 3 w 3"/>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1"/>
                  <a:gd name="T26" fmla="*/ 3 w 3"/>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1">
                    <a:moveTo>
                      <a:pt x="3" y="11"/>
                    </a:moveTo>
                    <a:lnTo>
                      <a:pt x="3" y="11"/>
                    </a:lnTo>
                    <a:lnTo>
                      <a:pt x="3" y="0"/>
                    </a:lnTo>
                    <a:lnTo>
                      <a:pt x="1" y="0"/>
                    </a:lnTo>
                    <a:lnTo>
                      <a:pt x="0" y="0"/>
                    </a:lnTo>
                    <a:lnTo>
                      <a:pt x="0" y="10"/>
                    </a:lnTo>
                    <a:lnTo>
                      <a:pt x="1" y="10"/>
                    </a:lnTo>
                    <a:lnTo>
                      <a:pt x="3"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4" name="Freeform 2424"/>
              <p:cNvSpPr>
                <a:spLocks/>
              </p:cNvSpPr>
              <p:nvPr/>
            </p:nvSpPr>
            <p:spPr bwMode="auto">
              <a:xfrm>
                <a:off x="1456" y="3544"/>
                <a:ext cx="1" cy="1"/>
              </a:xfrm>
              <a:custGeom>
                <a:avLst/>
                <a:gdLst>
                  <a:gd name="T0" fmla="*/ 4 w 4"/>
                  <a:gd name="T1" fmla="*/ 3 h 4"/>
                  <a:gd name="T2" fmla="*/ 4 w 4"/>
                  <a:gd name="T3" fmla="*/ 1 h 4"/>
                  <a:gd name="T4" fmla="*/ 2 w 4"/>
                  <a:gd name="T5" fmla="*/ 0 h 4"/>
                  <a:gd name="T6" fmla="*/ 1 w 4"/>
                  <a:gd name="T7" fmla="*/ 1 h 4"/>
                  <a:gd name="T8" fmla="*/ 0 w 4"/>
                  <a:gd name="T9" fmla="*/ 3 h 4"/>
                  <a:gd name="T10" fmla="*/ 1 w 4"/>
                  <a:gd name="T11" fmla="*/ 4 h 4"/>
                  <a:gd name="T12" fmla="*/ 2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1"/>
                    </a:lnTo>
                    <a:lnTo>
                      <a:pt x="2" y="0"/>
                    </a:lnTo>
                    <a:lnTo>
                      <a:pt x="1" y="1"/>
                    </a:lnTo>
                    <a:lnTo>
                      <a:pt x="0" y="3"/>
                    </a:lnTo>
                    <a:lnTo>
                      <a:pt x="1" y="4"/>
                    </a:lnTo>
                    <a:lnTo>
                      <a:pt x="2"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5" name="Freeform 2425"/>
              <p:cNvSpPr>
                <a:spLocks/>
              </p:cNvSpPr>
              <p:nvPr/>
            </p:nvSpPr>
            <p:spPr bwMode="auto">
              <a:xfrm>
                <a:off x="1456" y="3544"/>
                <a:ext cx="1"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0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6" name="Freeform 2426"/>
              <p:cNvSpPr>
                <a:spLocks/>
              </p:cNvSpPr>
              <p:nvPr/>
            </p:nvSpPr>
            <p:spPr bwMode="auto">
              <a:xfrm>
                <a:off x="1454" y="3542"/>
                <a:ext cx="3" cy="2"/>
              </a:xfrm>
              <a:custGeom>
                <a:avLst/>
                <a:gdLst>
                  <a:gd name="T0" fmla="*/ 4 w 4"/>
                  <a:gd name="T1" fmla="*/ 3 h 4"/>
                  <a:gd name="T2" fmla="*/ 4 w 4"/>
                  <a:gd name="T3" fmla="*/ 2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2"/>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7" name="Freeform 2427"/>
              <p:cNvSpPr>
                <a:spLocks/>
              </p:cNvSpPr>
              <p:nvPr/>
            </p:nvSpPr>
            <p:spPr bwMode="auto">
              <a:xfrm>
                <a:off x="1454" y="3542"/>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8" name="Freeform 2428"/>
              <p:cNvSpPr>
                <a:spLocks/>
              </p:cNvSpPr>
              <p:nvPr/>
            </p:nvSpPr>
            <p:spPr bwMode="auto">
              <a:xfrm>
                <a:off x="1453" y="3540"/>
                <a:ext cx="3" cy="2"/>
              </a:xfrm>
              <a:custGeom>
                <a:avLst/>
                <a:gdLst>
                  <a:gd name="T0" fmla="*/ 4 w 4"/>
                  <a:gd name="T1" fmla="*/ 4 h 5"/>
                  <a:gd name="T2" fmla="*/ 4 w 4"/>
                  <a:gd name="T3" fmla="*/ 3 h 5"/>
                  <a:gd name="T4" fmla="*/ 2 w 4"/>
                  <a:gd name="T5" fmla="*/ 0 h 5"/>
                  <a:gd name="T6" fmla="*/ 1 w 4"/>
                  <a:gd name="T7" fmla="*/ 2 h 5"/>
                  <a:gd name="T8" fmla="*/ 0 w 4"/>
                  <a:gd name="T9" fmla="*/ 3 h 5"/>
                  <a:gd name="T10" fmla="*/ 2 w 4"/>
                  <a:gd name="T11" fmla="*/ 5 h 5"/>
                  <a:gd name="T12" fmla="*/ 3 w 4"/>
                  <a:gd name="T13" fmla="*/ 4 h 5"/>
                  <a:gd name="T14" fmla="*/ 4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4"/>
                    </a:moveTo>
                    <a:lnTo>
                      <a:pt x="4" y="3"/>
                    </a:lnTo>
                    <a:lnTo>
                      <a:pt x="2" y="0"/>
                    </a:lnTo>
                    <a:lnTo>
                      <a:pt x="1" y="2"/>
                    </a:lnTo>
                    <a:lnTo>
                      <a:pt x="0" y="3"/>
                    </a:lnTo>
                    <a:lnTo>
                      <a:pt x="2" y="5"/>
                    </a:lnTo>
                    <a:lnTo>
                      <a:pt x="3" y="4"/>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39" name="Freeform 2429"/>
              <p:cNvSpPr>
                <a:spLocks/>
              </p:cNvSpPr>
              <p:nvPr/>
            </p:nvSpPr>
            <p:spPr bwMode="auto">
              <a:xfrm>
                <a:off x="1453" y="3540"/>
                <a:ext cx="1" cy="2"/>
              </a:xfrm>
              <a:custGeom>
                <a:avLst/>
                <a:gdLst>
                  <a:gd name="T0" fmla="*/ 4 w 4"/>
                  <a:gd name="T1" fmla="*/ 1 h 5"/>
                  <a:gd name="T2" fmla="*/ 3 w 4"/>
                  <a:gd name="T3" fmla="*/ 0 h 5"/>
                  <a:gd name="T4" fmla="*/ 0 w 4"/>
                  <a:gd name="T5" fmla="*/ 0 h 5"/>
                  <a:gd name="T6" fmla="*/ 0 w 4"/>
                  <a:gd name="T7" fmla="*/ 3 h 5"/>
                  <a:gd name="T8" fmla="*/ 0 w 4"/>
                  <a:gd name="T9" fmla="*/ 5 h 5"/>
                  <a:gd name="T10" fmla="*/ 3 w 4"/>
                  <a:gd name="T11" fmla="*/ 5 h 5"/>
                  <a:gd name="T12" fmla="*/ 3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3"/>
                    </a:lnTo>
                    <a:lnTo>
                      <a:pt x="0" y="5"/>
                    </a:lnTo>
                    <a:lnTo>
                      <a:pt x="3" y="5"/>
                    </a:lnTo>
                    <a:lnTo>
                      <a:pt x="3"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0" name="Freeform 2430"/>
              <p:cNvSpPr>
                <a:spLocks/>
              </p:cNvSpPr>
              <p:nvPr/>
            </p:nvSpPr>
            <p:spPr bwMode="auto">
              <a:xfrm>
                <a:off x="1450" y="3538"/>
                <a:ext cx="3" cy="4"/>
              </a:xfrm>
              <a:custGeom>
                <a:avLst/>
                <a:gdLst>
                  <a:gd name="T0" fmla="*/ 4 w 6"/>
                  <a:gd name="T1" fmla="*/ 5 h 7"/>
                  <a:gd name="T2" fmla="*/ 6 w 6"/>
                  <a:gd name="T3" fmla="*/ 3 h 7"/>
                  <a:gd name="T4" fmla="*/ 2 w 6"/>
                  <a:gd name="T5" fmla="*/ 0 h 7"/>
                  <a:gd name="T6" fmla="*/ 1 w 6"/>
                  <a:gd name="T7" fmla="*/ 1 h 7"/>
                  <a:gd name="T8" fmla="*/ 0 w 6"/>
                  <a:gd name="T9" fmla="*/ 2 h 7"/>
                  <a:gd name="T10" fmla="*/ 4 w 6"/>
                  <a:gd name="T11" fmla="*/ 7 h 7"/>
                  <a:gd name="T12" fmla="*/ 4 w 6"/>
                  <a:gd name="T13" fmla="*/ 7 h 7"/>
                  <a:gd name="T14" fmla="*/ 4 w 6"/>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4" y="5"/>
                    </a:moveTo>
                    <a:lnTo>
                      <a:pt x="6" y="3"/>
                    </a:lnTo>
                    <a:lnTo>
                      <a:pt x="2" y="0"/>
                    </a:lnTo>
                    <a:lnTo>
                      <a:pt x="1" y="1"/>
                    </a:lnTo>
                    <a:lnTo>
                      <a:pt x="0" y="2"/>
                    </a:lnTo>
                    <a:lnTo>
                      <a:pt x="4" y="7"/>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1" name="Freeform 2431"/>
              <p:cNvSpPr>
                <a:spLocks/>
              </p:cNvSpPr>
              <p:nvPr/>
            </p:nvSpPr>
            <p:spPr bwMode="auto">
              <a:xfrm>
                <a:off x="1450" y="3538"/>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2" name="Freeform 2432"/>
              <p:cNvSpPr>
                <a:spLocks/>
              </p:cNvSpPr>
              <p:nvPr/>
            </p:nvSpPr>
            <p:spPr bwMode="auto">
              <a:xfrm>
                <a:off x="1449" y="3537"/>
                <a:ext cx="1" cy="3"/>
              </a:xfrm>
              <a:custGeom>
                <a:avLst/>
                <a:gdLst>
                  <a:gd name="T0" fmla="*/ 3 w 3"/>
                  <a:gd name="T1" fmla="*/ 1 h 4"/>
                  <a:gd name="T2" fmla="*/ 0 w 3"/>
                  <a:gd name="T3" fmla="*/ 0 h 4"/>
                  <a:gd name="T4" fmla="*/ 1 w 3"/>
                  <a:gd name="T5" fmla="*/ 0 h 4"/>
                  <a:gd name="T6" fmla="*/ 1 w 3"/>
                  <a:gd name="T7" fmla="*/ 2 h 4"/>
                  <a:gd name="T8" fmla="*/ 1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1" y="0"/>
                    </a:lnTo>
                    <a:lnTo>
                      <a:pt x="1" y="2"/>
                    </a:lnTo>
                    <a:lnTo>
                      <a:pt x="1"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3" name="Freeform 2433"/>
              <p:cNvSpPr>
                <a:spLocks/>
              </p:cNvSpPr>
              <p:nvPr/>
            </p:nvSpPr>
            <p:spPr bwMode="auto">
              <a:xfrm>
                <a:off x="1446" y="3536"/>
                <a:ext cx="4" cy="4"/>
              </a:xfrm>
              <a:custGeom>
                <a:avLst/>
                <a:gdLst>
                  <a:gd name="T0" fmla="*/ 6 w 9"/>
                  <a:gd name="T1" fmla="*/ 5 h 7"/>
                  <a:gd name="T2" fmla="*/ 6 w 9"/>
                  <a:gd name="T3" fmla="*/ 4 h 7"/>
                  <a:gd name="T4" fmla="*/ 0 w 9"/>
                  <a:gd name="T5" fmla="*/ 0 h 7"/>
                  <a:gd name="T6" fmla="*/ 0 w 9"/>
                  <a:gd name="T7" fmla="*/ 1 h 7"/>
                  <a:gd name="T8" fmla="*/ 0 w 9"/>
                  <a:gd name="T9" fmla="*/ 3 h 7"/>
                  <a:gd name="T10" fmla="*/ 9 w 9"/>
                  <a:gd name="T11" fmla="*/ 7 h 7"/>
                  <a:gd name="T12" fmla="*/ 6 w 9"/>
                  <a:gd name="T13" fmla="*/ 7 h 7"/>
                  <a:gd name="T14" fmla="*/ 6 w 9"/>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6" y="5"/>
                    </a:moveTo>
                    <a:lnTo>
                      <a:pt x="6" y="4"/>
                    </a:lnTo>
                    <a:lnTo>
                      <a:pt x="0" y="0"/>
                    </a:lnTo>
                    <a:lnTo>
                      <a:pt x="0" y="1"/>
                    </a:lnTo>
                    <a:lnTo>
                      <a:pt x="0" y="3"/>
                    </a:lnTo>
                    <a:lnTo>
                      <a:pt x="9" y="7"/>
                    </a:lnTo>
                    <a:lnTo>
                      <a:pt x="6" y="7"/>
                    </a:lnTo>
                    <a:lnTo>
                      <a:pt x="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4" name="Freeform 2434"/>
              <p:cNvSpPr>
                <a:spLocks/>
              </p:cNvSpPr>
              <p:nvPr/>
            </p:nvSpPr>
            <p:spPr bwMode="auto">
              <a:xfrm>
                <a:off x="1445" y="3536"/>
                <a:ext cx="1" cy="2"/>
              </a:xfrm>
              <a:custGeom>
                <a:avLst/>
                <a:gdLst>
                  <a:gd name="T0" fmla="*/ 3 w 3"/>
                  <a:gd name="T1" fmla="*/ 1 h 5"/>
                  <a:gd name="T2" fmla="*/ 0 w 3"/>
                  <a:gd name="T3" fmla="*/ 0 h 5"/>
                  <a:gd name="T4" fmla="*/ 0 w 3"/>
                  <a:gd name="T5" fmla="*/ 0 h 5"/>
                  <a:gd name="T6" fmla="*/ 0 w 3"/>
                  <a:gd name="T7" fmla="*/ 2 h 5"/>
                  <a:gd name="T8" fmla="*/ 0 w 3"/>
                  <a:gd name="T9" fmla="*/ 5 h 5"/>
                  <a:gd name="T10" fmla="*/ 3 w 3"/>
                  <a:gd name="T11" fmla="*/ 5 h 5"/>
                  <a:gd name="T12" fmla="*/ 3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2"/>
                    </a:lnTo>
                    <a:lnTo>
                      <a:pt x="0" y="5"/>
                    </a:lnTo>
                    <a:lnTo>
                      <a:pt x="3" y="5"/>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5" name="Freeform 2435"/>
              <p:cNvSpPr>
                <a:spLocks/>
              </p:cNvSpPr>
              <p:nvPr/>
            </p:nvSpPr>
            <p:spPr bwMode="auto">
              <a:xfrm>
                <a:off x="1442" y="3535"/>
                <a:ext cx="4" cy="3"/>
              </a:xfrm>
              <a:custGeom>
                <a:avLst/>
                <a:gdLst>
                  <a:gd name="T0" fmla="*/ 5 w 8"/>
                  <a:gd name="T1" fmla="*/ 3 h 6"/>
                  <a:gd name="T2" fmla="*/ 5 w 8"/>
                  <a:gd name="T3" fmla="*/ 2 h 6"/>
                  <a:gd name="T4" fmla="*/ 3 w 8"/>
                  <a:gd name="T5" fmla="*/ 1 h 6"/>
                  <a:gd name="T6" fmla="*/ 0 w 8"/>
                  <a:gd name="T7" fmla="*/ 0 h 6"/>
                  <a:gd name="T8" fmla="*/ 0 w 8"/>
                  <a:gd name="T9" fmla="*/ 1 h 6"/>
                  <a:gd name="T10" fmla="*/ 0 w 8"/>
                  <a:gd name="T11" fmla="*/ 2 h 6"/>
                  <a:gd name="T12" fmla="*/ 3 w 8"/>
                  <a:gd name="T13" fmla="*/ 3 h 6"/>
                  <a:gd name="T14" fmla="*/ 8 w 8"/>
                  <a:gd name="T15" fmla="*/ 6 h 6"/>
                  <a:gd name="T16" fmla="*/ 5 w 8"/>
                  <a:gd name="T17" fmla="*/ 6 h 6"/>
                  <a:gd name="T18" fmla="*/ 5 w 8"/>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5" y="3"/>
                    </a:moveTo>
                    <a:lnTo>
                      <a:pt x="5" y="2"/>
                    </a:lnTo>
                    <a:lnTo>
                      <a:pt x="3" y="1"/>
                    </a:lnTo>
                    <a:lnTo>
                      <a:pt x="0" y="0"/>
                    </a:lnTo>
                    <a:lnTo>
                      <a:pt x="0" y="1"/>
                    </a:lnTo>
                    <a:lnTo>
                      <a:pt x="0" y="2"/>
                    </a:lnTo>
                    <a:lnTo>
                      <a:pt x="3" y="3"/>
                    </a:lnTo>
                    <a:lnTo>
                      <a:pt x="8" y="6"/>
                    </a:lnTo>
                    <a:lnTo>
                      <a:pt x="5" y="6"/>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6" name="Freeform 2436"/>
              <p:cNvSpPr>
                <a:spLocks/>
              </p:cNvSpPr>
              <p:nvPr/>
            </p:nvSpPr>
            <p:spPr bwMode="auto">
              <a:xfrm>
                <a:off x="1440" y="3534"/>
                <a:ext cx="2" cy="3"/>
              </a:xfrm>
              <a:custGeom>
                <a:avLst/>
                <a:gdLst>
                  <a:gd name="T0" fmla="*/ 4 w 4"/>
                  <a:gd name="T1" fmla="*/ 1 h 4"/>
                  <a:gd name="T2" fmla="*/ 0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0" y="0"/>
                    </a:lnTo>
                    <a:lnTo>
                      <a:pt x="0" y="2"/>
                    </a:lnTo>
                    <a:lnTo>
                      <a:pt x="0" y="4"/>
                    </a:lnTo>
                    <a:lnTo>
                      <a:pt x="4" y="4"/>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7" name="Freeform 2437"/>
              <p:cNvSpPr>
                <a:spLocks/>
              </p:cNvSpPr>
              <p:nvPr/>
            </p:nvSpPr>
            <p:spPr bwMode="auto">
              <a:xfrm>
                <a:off x="1439" y="3534"/>
                <a:ext cx="2" cy="3"/>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8" name="Freeform 2438"/>
              <p:cNvSpPr>
                <a:spLocks/>
              </p:cNvSpPr>
              <p:nvPr/>
            </p:nvSpPr>
            <p:spPr bwMode="auto">
              <a:xfrm>
                <a:off x="1437" y="3534"/>
                <a:ext cx="3" cy="2"/>
              </a:xfrm>
              <a:custGeom>
                <a:avLst/>
                <a:gdLst>
                  <a:gd name="T0" fmla="*/ 7 w 7"/>
                  <a:gd name="T1" fmla="*/ 1 h 4"/>
                  <a:gd name="T2" fmla="*/ 6 w 7"/>
                  <a:gd name="T3" fmla="*/ 0 h 4"/>
                  <a:gd name="T4" fmla="*/ 1 w 7"/>
                  <a:gd name="T5" fmla="*/ 0 h 4"/>
                  <a:gd name="T6" fmla="*/ 0 w 7"/>
                  <a:gd name="T7" fmla="*/ 0 h 4"/>
                  <a:gd name="T8" fmla="*/ 0 w 7"/>
                  <a:gd name="T9" fmla="*/ 1 h 4"/>
                  <a:gd name="T10" fmla="*/ 0 w 7"/>
                  <a:gd name="T11" fmla="*/ 2 h 4"/>
                  <a:gd name="T12" fmla="*/ 5 w 7"/>
                  <a:gd name="T13" fmla="*/ 4 h 4"/>
                  <a:gd name="T14" fmla="*/ 6 w 7"/>
                  <a:gd name="T15" fmla="*/ 4 h 4"/>
                  <a:gd name="T16" fmla="*/ 6 w 7"/>
                  <a:gd name="T17" fmla="*/ 2 h 4"/>
                  <a:gd name="T18" fmla="*/ 7 w 7"/>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7" y="1"/>
                    </a:moveTo>
                    <a:lnTo>
                      <a:pt x="6" y="0"/>
                    </a:lnTo>
                    <a:lnTo>
                      <a:pt x="1" y="0"/>
                    </a:lnTo>
                    <a:lnTo>
                      <a:pt x="0" y="0"/>
                    </a:lnTo>
                    <a:lnTo>
                      <a:pt x="0" y="1"/>
                    </a:lnTo>
                    <a:lnTo>
                      <a:pt x="0" y="2"/>
                    </a:lnTo>
                    <a:lnTo>
                      <a:pt x="5" y="4"/>
                    </a:lnTo>
                    <a:lnTo>
                      <a:pt x="6" y="4"/>
                    </a:lnTo>
                    <a:lnTo>
                      <a:pt x="6"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49" name="Freeform 2439"/>
              <p:cNvSpPr>
                <a:spLocks/>
              </p:cNvSpPr>
              <p:nvPr/>
            </p:nvSpPr>
            <p:spPr bwMode="auto">
              <a:xfrm>
                <a:off x="1435" y="3533"/>
                <a:ext cx="2" cy="3"/>
              </a:xfrm>
              <a:custGeom>
                <a:avLst/>
                <a:gdLst>
                  <a:gd name="T0" fmla="*/ 3 w 3"/>
                  <a:gd name="T1" fmla="*/ 1 h 4"/>
                  <a:gd name="T2" fmla="*/ 1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1" y="0"/>
                    </a:lnTo>
                    <a:lnTo>
                      <a:pt x="0" y="0"/>
                    </a:lnTo>
                    <a:lnTo>
                      <a:pt x="0" y="2"/>
                    </a:lnTo>
                    <a:lnTo>
                      <a:pt x="0"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0" name="Freeform 2440"/>
              <p:cNvSpPr>
                <a:spLocks/>
              </p:cNvSpPr>
              <p:nvPr/>
            </p:nvSpPr>
            <p:spPr bwMode="auto">
              <a:xfrm>
                <a:off x="1433" y="3533"/>
                <a:ext cx="4" cy="3"/>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1" name="Freeform 2441"/>
              <p:cNvSpPr>
                <a:spLocks/>
              </p:cNvSpPr>
              <p:nvPr/>
            </p:nvSpPr>
            <p:spPr bwMode="auto">
              <a:xfrm>
                <a:off x="1431" y="3533"/>
                <a:ext cx="2" cy="2"/>
              </a:xfrm>
              <a:custGeom>
                <a:avLst/>
                <a:gdLst>
                  <a:gd name="T0" fmla="*/ 4 w 4"/>
                  <a:gd name="T1" fmla="*/ 2 h 5"/>
                  <a:gd name="T2" fmla="*/ 1 w 4"/>
                  <a:gd name="T3" fmla="*/ 0 h 5"/>
                  <a:gd name="T4" fmla="*/ 0 w 4"/>
                  <a:gd name="T5" fmla="*/ 0 h 5"/>
                  <a:gd name="T6" fmla="*/ 0 w 4"/>
                  <a:gd name="T7" fmla="*/ 3 h 5"/>
                  <a:gd name="T8" fmla="*/ 0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1" y="0"/>
                    </a:lnTo>
                    <a:lnTo>
                      <a:pt x="0" y="0"/>
                    </a:lnTo>
                    <a:lnTo>
                      <a:pt x="0" y="3"/>
                    </a:lnTo>
                    <a:lnTo>
                      <a:pt x="0"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2" name="Freeform 2442"/>
              <p:cNvSpPr>
                <a:spLocks/>
              </p:cNvSpPr>
              <p:nvPr/>
            </p:nvSpPr>
            <p:spPr bwMode="auto">
              <a:xfrm>
                <a:off x="1426" y="3532"/>
                <a:ext cx="7" cy="3"/>
              </a:xfrm>
              <a:custGeom>
                <a:avLst/>
                <a:gdLst>
                  <a:gd name="T0" fmla="*/ 10 w 13"/>
                  <a:gd name="T1" fmla="*/ 4 h 6"/>
                  <a:gd name="T2" fmla="*/ 10 w 13"/>
                  <a:gd name="T3" fmla="*/ 3 h 6"/>
                  <a:gd name="T4" fmla="*/ 6 w 13"/>
                  <a:gd name="T5" fmla="*/ 1 h 6"/>
                  <a:gd name="T6" fmla="*/ 0 w 13"/>
                  <a:gd name="T7" fmla="*/ 0 h 6"/>
                  <a:gd name="T8" fmla="*/ 0 w 13"/>
                  <a:gd name="T9" fmla="*/ 1 h 6"/>
                  <a:gd name="T10" fmla="*/ 0 w 13"/>
                  <a:gd name="T11" fmla="*/ 3 h 6"/>
                  <a:gd name="T12" fmla="*/ 6 w 13"/>
                  <a:gd name="T13" fmla="*/ 4 h 6"/>
                  <a:gd name="T14" fmla="*/ 13 w 13"/>
                  <a:gd name="T15" fmla="*/ 6 h 6"/>
                  <a:gd name="T16" fmla="*/ 10 w 13"/>
                  <a:gd name="T17" fmla="*/ 6 h 6"/>
                  <a:gd name="T18" fmla="*/ 10 w 13"/>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6"/>
                  <a:gd name="T32" fmla="*/ 13 w 1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6">
                    <a:moveTo>
                      <a:pt x="10" y="4"/>
                    </a:moveTo>
                    <a:lnTo>
                      <a:pt x="10" y="3"/>
                    </a:lnTo>
                    <a:lnTo>
                      <a:pt x="6" y="1"/>
                    </a:lnTo>
                    <a:lnTo>
                      <a:pt x="0" y="0"/>
                    </a:lnTo>
                    <a:lnTo>
                      <a:pt x="0" y="1"/>
                    </a:lnTo>
                    <a:lnTo>
                      <a:pt x="0" y="3"/>
                    </a:lnTo>
                    <a:lnTo>
                      <a:pt x="6" y="4"/>
                    </a:lnTo>
                    <a:lnTo>
                      <a:pt x="13" y="6"/>
                    </a:lnTo>
                    <a:lnTo>
                      <a:pt x="10" y="6"/>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3" name="Freeform 2443"/>
              <p:cNvSpPr>
                <a:spLocks/>
              </p:cNvSpPr>
              <p:nvPr/>
            </p:nvSpPr>
            <p:spPr bwMode="auto">
              <a:xfrm>
                <a:off x="1423" y="3532"/>
                <a:ext cx="3" cy="2"/>
              </a:xfrm>
              <a:custGeom>
                <a:avLst/>
                <a:gdLst>
                  <a:gd name="T0" fmla="*/ 5 w 5"/>
                  <a:gd name="T1" fmla="*/ 1 h 5"/>
                  <a:gd name="T2" fmla="*/ 0 w 5"/>
                  <a:gd name="T3" fmla="*/ 0 h 5"/>
                  <a:gd name="T4" fmla="*/ 1 w 5"/>
                  <a:gd name="T5" fmla="*/ 0 h 5"/>
                  <a:gd name="T6" fmla="*/ 1 w 5"/>
                  <a:gd name="T7" fmla="*/ 2 h 5"/>
                  <a:gd name="T8" fmla="*/ 1 w 5"/>
                  <a:gd name="T9" fmla="*/ 5 h 5"/>
                  <a:gd name="T10" fmla="*/ 5 w 5"/>
                  <a:gd name="T11" fmla="*/ 5 h 5"/>
                  <a:gd name="T12" fmla="*/ 5 w 5"/>
                  <a:gd name="T13" fmla="*/ 2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0" y="0"/>
                    </a:lnTo>
                    <a:lnTo>
                      <a:pt x="1" y="0"/>
                    </a:lnTo>
                    <a:lnTo>
                      <a:pt x="1" y="2"/>
                    </a:lnTo>
                    <a:lnTo>
                      <a:pt x="1" y="5"/>
                    </a:lnTo>
                    <a:lnTo>
                      <a:pt x="5" y="5"/>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4" name="Freeform 2444"/>
              <p:cNvSpPr>
                <a:spLocks/>
              </p:cNvSpPr>
              <p:nvPr/>
            </p:nvSpPr>
            <p:spPr bwMode="auto">
              <a:xfrm>
                <a:off x="1418" y="3531"/>
                <a:ext cx="9" cy="3"/>
              </a:xfrm>
              <a:custGeom>
                <a:avLst/>
                <a:gdLst>
                  <a:gd name="T0" fmla="*/ 12 w 18"/>
                  <a:gd name="T1" fmla="*/ 3 h 6"/>
                  <a:gd name="T2" fmla="*/ 12 w 18"/>
                  <a:gd name="T3" fmla="*/ 2 h 6"/>
                  <a:gd name="T4" fmla="*/ 0 w 18"/>
                  <a:gd name="T5" fmla="*/ 0 h 6"/>
                  <a:gd name="T6" fmla="*/ 0 w 18"/>
                  <a:gd name="T7" fmla="*/ 1 h 6"/>
                  <a:gd name="T8" fmla="*/ 0 w 18"/>
                  <a:gd name="T9" fmla="*/ 2 h 6"/>
                  <a:gd name="T10" fmla="*/ 18 w 18"/>
                  <a:gd name="T11" fmla="*/ 6 h 6"/>
                  <a:gd name="T12" fmla="*/ 12 w 18"/>
                  <a:gd name="T13" fmla="*/ 6 h 6"/>
                  <a:gd name="T14" fmla="*/ 12 w 18"/>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6"/>
                  <a:gd name="T26" fmla="*/ 18 w 1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6">
                    <a:moveTo>
                      <a:pt x="12" y="3"/>
                    </a:moveTo>
                    <a:lnTo>
                      <a:pt x="12" y="2"/>
                    </a:lnTo>
                    <a:lnTo>
                      <a:pt x="0" y="0"/>
                    </a:lnTo>
                    <a:lnTo>
                      <a:pt x="0" y="1"/>
                    </a:lnTo>
                    <a:lnTo>
                      <a:pt x="0" y="2"/>
                    </a:lnTo>
                    <a:lnTo>
                      <a:pt x="18" y="6"/>
                    </a:lnTo>
                    <a:lnTo>
                      <a:pt x="12" y="6"/>
                    </a:lnTo>
                    <a:lnTo>
                      <a:pt x="1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5" name="Freeform 2445"/>
              <p:cNvSpPr>
                <a:spLocks/>
              </p:cNvSpPr>
              <p:nvPr/>
            </p:nvSpPr>
            <p:spPr bwMode="auto">
              <a:xfrm>
                <a:off x="1403" y="3529"/>
                <a:ext cx="15" cy="4"/>
              </a:xfrm>
              <a:custGeom>
                <a:avLst/>
                <a:gdLst>
                  <a:gd name="T0" fmla="*/ 30 w 30"/>
                  <a:gd name="T1" fmla="*/ 5 h 8"/>
                  <a:gd name="T2" fmla="*/ 25 w 30"/>
                  <a:gd name="T3" fmla="*/ 4 h 8"/>
                  <a:gd name="T4" fmla="*/ 19 w 30"/>
                  <a:gd name="T5" fmla="*/ 4 h 8"/>
                  <a:gd name="T6" fmla="*/ 0 w 30"/>
                  <a:gd name="T7" fmla="*/ 0 h 8"/>
                  <a:gd name="T8" fmla="*/ 0 w 30"/>
                  <a:gd name="T9" fmla="*/ 1 h 8"/>
                  <a:gd name="T10" fmla="*/ 0 w 30"/>
                  <a:gd name="T11" fmla="*/ 3 h 8"/>
                  <a:gd name="T12" fmla="*/ 29 w 30"/>
                  <a:gd name="T13" fmla="*/ 8 h 8"/>
                  <a:gd name="T14" fmla="*/ 30 w 30"/>
                  <a:gd name="T15" fmla="*/ 8 h 8"/>
                  <a:gd name="T16" fmla="*/ 30 w 30"/>
                  <a:gd name="T17" fmla="*/ 6 h 8"/>
                  <a:gd name="T18" fmla="*/ 30 w 30"/>
                  <a:gd name="T19" fmla="*/ 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8"/>
                  <a:gd name="T32" fmla="*/ 30 w 30"/>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8">
                    <a:moveTo>
                      <a:pt x="30" y="5"/>
                    </a:moveTo>
                    <a:lnTo>
                      <a:pt x="25" y="4"/>
                    </a:lnTo>
                    <a:lnTo>
                      <a:pt x="19" y="4"/>
                    </a:lnTo>
                    <a:lnTo>
                      <a:pt x="0" y="0"/>
                    </a:lnTo>
                    <a:lnTo>
                      <a:pt x="0" y="1"/>
                    </a:lnTo>
                    <a:lnTo>
                      <a:pt x="0" y="3"/>
                    </a:lnTo>
                    <a:lnTo>
                      <a:pt x="29" y="8"/>
                    </a:lnTo>
                    <a:lnTo>
                      <a:pt x="30" y="8"/>
                    </a:lnTo>
                    <a:lnTo>
                      <a:pt x="30" y="6"/>
                    </a:lnTo>
                    <a:lnTo>
                      <a:pt x="3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6" name="Freeform 2446"/>
              <p:cNvSpPr>
                <a:spLocks/>
              </p:cNvSpPr>
              <p:nvPr/>
            </p:nvSpPr>
            <p:spPr bwMode="auto">
              <a:xfrm>
                <a:off x="1400" y="3528"/>
                <a:ext cx="3" cy="2"/>
              </a:xfrm>
              <a:custGeom>
                <a:avLst/>
                <a:gdLst>
                  <a:gd name="T0" fmla="*/ 5 w 5"/>
                  <a:gd name="T1" fmla="*/ 1 h 5"/>
                  <a:gd name="T2" fmla="*/ 0 w 5"/>
                  <a:gd name="T3" fmla="*/ 0 h 5"/>
                  <a:gd name="T4" fmla="*/ 1 w 5"/>
                  <a:gd name="T5" fmla="*/ 0 h 5"/>
                  <a:gd name="T6" fmla="*/ 1 w 5"/>
                  <a:gd name="T7" fmla="*/ 2 h 5"/>
                  <a:gd name="T8" fmla="*/ 1 w 5"/>
                  <a:gd name="T9" fmla="*/ 5 h 5"/>
                  <a:gd name="T10" fmla="*/ 5 w 5"/>
                  <a:gd name="T11" fmla="*/ 5 h 5"/>
                  <a:gd name="T12" fmla="*/ 5 w 5"/>
                  <a:gd name="T13" fmla="*/ 2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0" y="0"/>
                    </a:lnTo>
                    <a:lnTo>
                      <a:pt x="1" y="0"/>
                    </a:lnTo>
                    <a:lnTo>
                      <a:pt x="1" y="2"/>
                    </a:lnTo>
                    <a:lnTo>
                      <a:pt x="1" y="5"/>
                    </a:lnTo>
                    <a:lnTo>
                      <a:pt x="5" y="5"/>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7" name="Freeform 2447"/>
              <p:cNvSpPr>
                <a:spLocks/>
              </p:cNvSpPr>
              <p:nvPr/>
            </p:nvSpPr>
            <p:spPr bwMode="auto">
              <a:xfrm>
                <a:off x="1394" y="3527"/>
                <a:ext cx="9" cy="3"/>
              </a:xfrm>
              <a:custGeom>
                <a:avLst/>
                <a:gdLst>
                  <a:gd name="T0" fmla="*/ 14 w 18"/>
                  <a:gd name="T1" fmla="*/ 4 h 7"/>
                  <a:gd name="T2" fmla="*/ 14 w 18"/>
                  <a:gd name="T3" fmla="*/ 3 h 7"/>
                  <a:gd name="T4" fmla="*/ 0 w 18"/>
                  <a:gd name="T5" fmla="*/ 0 h 7"/>
                  <a:gd name="T6" fmla="*/ 0 w 18"/>
                  <a:gd name="T7" fmla="*/ 1 h 7"/>
                  <a:gd name="T8" fmla="*/ 0 w 18"/>
                  <a:gd name="T9" fmla="*/ 2 h 7"/>
                  <a:gd name="T10" fmla="*/ 18 w 18"/>
                  <a:gd name="T11" fmla="*/ 7 h 7"/>
                  <a:gd name="T12" fmla="*/ 14 w 18"/>
                  <a:gd name="T13" fmla="*/ 7 h 7"/>
                  <a:gd name="T14" fmla="*/ 14 w 18"/>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7"/>
                  <a:gd name="T26" fmla="*/ 18 w 18"/>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7">
                    <a:moveTo>
                      <a:pt x="14" y="4"/>
                    </a:moveTo>
                    <a:lnTo>
                      <a:pt x="14" y="3"/>
                    </a:lnTo>
                    <a:lnTo>
                      <a:pt x="0" y="0"/>
                    </a:lnTo>
                    <a:lnTo>
                      <a:pt x="0" y="1"/>
                    </a:lnTo>
                    <a:lnTo>
                      <a:pt x="0" y="2"/>
                    </a:lnTo>
                    <a:lnTo>
                      <a:pt x="18" y="7"/>
                    </a:lnTo>
                    <a:lnTo>
                      <a:pt x="14" y="7"/>
                    </a:lnTo>
                    <a:lnTo>
                      <a:pt x="1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8" name="Freeform 2448"/>
              <p:cNvSpPr>
                <a:spLocks/>
              </p:cNvSpPr>
              <p:nvPr/>
            </p:nvSpPr>
            <p:spPr bwMode="auto">
              <a:xfrm>
                <a:off x="1392" y="3526"/>
                <a:ext cx="2" cy="3"/>
              </a:xfrm>
              <a:custGeom>
                <a:avLst/>
                <a:gdLst>
                  <a:gd name="T0" fmla="*/ 5 w 5"/>
                  <a:gd name="T1" fmla="*/ 1 h 4"/>
                  <a:gd name="T2" fmla="*/ 0 w 5"/>
                  <a:gd name="T3" fmla="*/ 0 h 4"/>
                  <a:gd name="T4" fmla="*/ 1 w 5"/>
                  <a:gd name="T5" fmla="*/ 0 h 4"/>
                  <a:gd name="T6" fmla="*/ 1 w 5"/>
                  <a:gd name="T7" fmla="*/ 2 h 4"/>
                  <a:gd name="T8" fmla="*/ 1 w 5"/>
                  <a:gd name="T9" fmla="*/ 4 h 4"/>
                  <a:gd name="T10" fmla="*/ 5 w 5"/>
                  <a:gd name="T11" fmla="*/ 4 h 4"/>
                  <a:gd name="T12" fmla="*/ 5 w 5"/>
                  <a:gd name="T13" fmla="*/ 2 h 4"/>
                  <a:gd name="T14" fmla="*/ 5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1"/>
                    </a:moveTo>
                    <a:lnTo>
                      <a:pt x="0" y="0"/>
                    </a:lnTo>
                    <a:lnTo>
                      <a:pt x="1" y="0"/>
                    </a:lnTo>
                    <a:lnTo>
                      <a:pt x="1" y="2"/>
                    </a:lnTo>
                    <a:lnTo>
                      <a:pt x="1" y="4"/>
                    </a:lnTo>
                    <a:lnTo>
                      <a:pt x="5" y="4"/>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59" name="Freeform 2449"/>
              <p:cNvSpPr>
                <a:spLocks/>
              </p:cNvSpPr>
              <p:nvPr/>
            </p:nvSpPr>
            <p:spPr bwMode="auto">
              <a:xfrm>
                <a:off x="1389" y="3526"/>
                <a:ext cx="5" cy="3"/>
              </a:xfrm>
              <a:custGeom>
                <a:avLst/>
                <a:gdLst>
                  <a:gd name="T0" fmla="*/ 5 w 9"/>
                  <a:gd name="T1" fmla="*/ 3 h 5"/>
                  <a:gd name="T2" fmla="*/ 5 w 9"/>
                  <a:gd name="T3" fmla="*/ 2 h 5"/>
                  <a:gd name="T4" fmla="*/ 2 w 9"/>
                  <a:gd name="T5" fmla="*/ 1 h 5"/>
                  <a:gd name="T6" fmla="*/ 0 w 9"/>
                  <a:gd name="T7" fmla="*/ 0 h 5"/>
                  <a:gd name="T8" fmla="*/ 0 w 9"/>
                  <a:gd name="T9" fmla="*/ 1 h 5"/>
                  <a:gd name="T10" fmla="*/ 0 w 9"/>
                  <a:gd name="T11" fmla="*/ 2 h 5"/>
                  <a:gd name="T12" fmla="*/ 2 w 9"/>
                  <a:gd name="T13" fmla="*/ 3 h 5"/>
                  <a:gd name="T14" fmla="*/ 9 w 9"/>
                  <a:gd name="T15" fmla="*/ 5 h 5"/>
                  <a:gd name="T16" fmla="*/ 5 w 9"/>
                  <a:gd name="T17" fmla="*/ 5 h 5"/>
                  <a:gd name="T18" fmla="*/ 5 w 9"/>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5" y="3"/>
                    </a:moveTo>
                    <a:lnTo>
                      <a:pt x="5" y="2"/>
                    </a:lnTo>
                    <a:lnTo>
                      <a:pt x="2" y="1"/>
                    </a:lnTo>
                    <a:lnTo>
                      <a:pt x="0" y="0"/>
                    </a:lnTo>
                    <a:lnTo>
                      <a:pt x="0" y="1"/>
                    </a:lnTo>
                    <a:lnTo>
                      <a:pt x="0" y="2"/>
                    </a:lnTo>
                    <a:lnTo>
                      <a:pt x="2" y="3"/>
                    </a:lnTo>
                    <a:lnTo>
                      <a:pt x="9" y="5"/>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0" name="Freeform 2450"/>
              <p:cNvSpPr>
                <a:spLocks/>
              </p:cNvSpPr>
              <p:nvPr/>
            </p:nvSpPr>
            <p:spPr bwMode="auto">
              <a:xfrm>
                <a:off x="1377" y="3521"/>
                <a:ext cx="12" cy="7"/>
              </a:xfrm>
              <a:custGeom>
                <a:avLst/>
                <a:gdLst>
                  <a:gd name="T0" fmla="*/ 26 w 26"/>
                  <a:gd name="T1" fmla="*/ 11 h 14"/>
                  <a:gd name="T2" fmla="*/ 23 w 26"/>
                  <a:gd name="T3" fmla="*/ 9 h 14"/>
                  <a:gd name="T4" fmla="*/ 22 w 26"/>
                  <a:gd name="T5" fmla="*/ 9 h 14"/>
                  <a:gd name="T6" fmla="*/ 21 w 26"/>
                  <a:gd name="T7" fmla="*/ 8 h 14"/>
                  <a:gd name="T8" fmla="*/ 13 w 26"/>
                  <a:gd name="T9" fmla="*/ 6 h 14"/>
                  <a:gd name="T10" fmla="*/ 11 w 26"/>
                  <a:gd name="T11" fmla="*/ 5 h 14"/>
                  <a:gd name="T12" fmla="*/ 7 w 26"/>
                  <a:gd name="T13" fmla="*/ 4 h 14"/>
                  <a:gd name="T14" fmla="*/ 0 w 26"/>
                  <a:gd name="T15" fmla="*/ 0 h 14"/>
                  <a:gd name="T16" fmla="*/ 0 w 26"/>
                  <a:gd name="T17" fmla="*/ 1 h 14"/>
                  <a:gd name="T18" fmla="*/ 0 w 26"/>
                  <a:gd name="T19" fmla="*/ 3 h 14"/>
                  <a:gd name="T20" fmla="*/ 7 w 26"/>
                  <a:gd name="T21" fmla="*/ 6 h 14"/>
                  <a:gd name="T22" fmla="*/ 11 w 26"/>
                  <a:gd name="T23" fmla="*/ 7 h 14"/>
                  <a:gd name="T24" fmla="*/ 13 w 26"/>
                  <a:gd name="T25" fmla="*/ 8 h 14"/>
                  <a:gd name="T26" fmla="*/ 19 w 26"/>
                  <a:gd name="T27" fmla="*/ 11 h 14"/>
                  <a:gd name="T28" fmla="*/ 22 w 26"/>
                  <a:gd name="T29" fmla="*/ 14 h 14"/>
                  <a:gd name="T30" fmla="*/ 26 w 26"/>
                  <a:gd name="T31" fmla="*/ 14 h 14"/>
                  <a:gd name="T32" fmla="*/ 26 w 26"/>
                  <a:gd name="T33" fmla="*/ 12 h 14"/>
                  <a:gd name="T34" fmla="*/ 26 w 2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14"/>
                  <a:gd name="T56" fmla="*/ 26 w 2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14">
                    <a:moveTo>
                      <a:pt x="26" y="11"/>
                    </a:moveTo>
                    <a:lnTo>
                      <a:pt x="23" y="9"/>
                    </a:lnTo>
                    <a:lnTo>
                      <a:pt x="22" y="9"/>
                    </a:lnTo>
                    <a:lnTo>
                      <a:pt x="21" y="8"/>
                    </a:lnTo>
                    <a:lnTo>
                      <a:pt x="13" y="6"/>
                    </a:lnTo>
                    <a:lnTo>
                      <a:pt x="11" y="5"/>
                    </a:lnTo>
                    <a:lnTo>
                      <a:pt x="7" y="4"/>
                    </a:lnTo>
                    <a:lnTo>
                      <a:pt x="0" y="0"/>
                    </a:lnTo>
                    <a:lnTo>
                      <a:pt x="0" y="1"/>
                    </a:lnTo>
                    <a:lnTo>
                      <a:pt x="0" y="3"/>
                    </a:lnTo>
                    <a:lnTo>
                      <a:pt x="7" y="6"/>
                    </a:lnTo>
                    <a:lnTo>
                      <a:pt x="11" y="7"/>
                    </a:lnTo>
                    <a:lnTo>
                      <a:pt x="13" y="8"/>
                    </a:lnTo>
                    <a:lnTo>
                      <a:pt x="19" y="11"/>
                    </a:lnTo>
                    <a:lnTo>
                      <a:pt x="22" y="14"/>
                    </a:lnTo>
                    <a:lnTo>
                      <a:pt x="26" y="14"/>
                    </a:lnTo>
                    <a:lnTo>
                      <a:pt x="26" y="12"/>
                    </a:lnTo>
                    <a:lnTo>
                      <a:pt x="26"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1" name="Freeform 2451"/>
              <p:cNvSpPr>
                <a:spLocks/>
              </p:cNvSpPr>
              <p:nvPr/>
            </p:nvSpPr>
            <p:spPr bwMode="auto">
              <a:xfrm>
                <a:off x="1375" y="3519"/>
                <a:ext cx="2" cy="3"/>
              </a:xfrm>
              <a:custGeom>
                <a:avLst/>
                <a:gdLst>
                  <a:gd name="T0" fmla="*/ 3 w 4"/>
                  <a:gd name="T1" fmla="*/ 3 h 5"/>
                  <a:gd name="T2" fmla="*/ 4 w 4"/>
                  <a:gd name="T3" fmla="*/ 2 h 5"/>
                  <a:gd name="T4" fmla="*/ 2 w 4"/>
                  <a:gd name="T5" fmla="*/ 0 h 5"/>
                  <a:gd name="T6" fmla="*/ 1 w 4"/>
                  <a:gd name="T7" fmla="*/ 1 h 5"/>
                  <a:gd name="T8" fmla="*/ 0 w 4"/>
                  <a:gd name="T9" fmla="*/ 2 h 5"/>
                  <a:gd name="T10" fmla="*/ 1 w 4"/>
                  <a:gd name="T11" fmla="*/ 3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2" y="0"/>
                    </a:lnTo>
                    <a:lnTo>
                      <a:pt x="1" y="1"/>
                    </a:lnTo>
                    <a:lnTo>
                      <a:pt x="0" y="2"/>
                    </a:lnTo>
                    <a:lnTo>
                      <a:pt x="1" y="3"/>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2" name="Freeform 2452"/>
              <p:cNvSpPr>
                <a:spLocks/>
              </p:cNvSpPr>
              <p:nvPr/>
            </p:nvSpPr>
            <p:spPr bwMode="auto">
              <a:xfrm>
                <a:off x="1374" y="3519"/>
                <a:ext cx="3"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3" name="Freeform 2453"/>
              <p:cNvSpPr>
                <a:spLocks/>
              </p:cNvSpPr>
              <p:nvPr/>
            </p:nvSpPr>
            <p:spPr bwMode="auto">
              <a:xfrm>
                <a:off x="1373" y="3518"/>
                <a:ext cx="2" cy="2"/>
              </a:xfrm>
              <a:custGeom>
                <a:avLst/>
                <a:gdLst>
                  <a:gd name="T0" fmla="*/ 3 w 4"/>
                  <a:gd name="T1" fmla="*/ 2 h 3"/>
                  <a:gd name="T2" fmla="*/ 4 w 4"/>
                  <a:gd name="T3" fmla="*/ 1 h 3"/>
                  <a:gd name="T4" fmla="*/ 3 w 4"/>
                  <a:gd name="T5" fmla="*/ 0 h 3"/>
                  <a:gd name="T6" fmla="*/ 2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2" y="1"/>
                    </a:lnTo>
                    <a:lnTo>
                      <a:pt x="0" y="2"/>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4" name="Freeform 2454"/>
              <p:cNvSpPr>
                <a:spLocks/>
              </p:cNvSpPr>
              <p:nvPr/>
            </p:nvSpPr>
            <p:spPr bwMode="auto">
              <a:xfrm>
                <a:off x="1371" y="3517"/>
                <a:ext cx="4" cy="2"/>
              </a:xfrm>
              <a:custGeom>
                <a:avLst/>
                <a:gdLst>
                  <a:gd name="T0" fmla="*/ 6 w 7"/>
                  <a:gd name="T1" fmla="*/ 3 h 5"/>
                  <a:gd name="T2" fmla="*/ 7 w 7"/>
                  <a:gd name="T3" fmla="*/ 4 h 5"/>
                  <a:gd name="T4" fmla="*/ 2 w 7"/>
                  <a:gd name="T5" fmla="*/ 1 h 5"/>
                  <a:gd name="T6" fmla="*/ 2 w 7"/>
                  <a:gd name="T7" fmla="*/ 0 h 5"/>
                  <a:gd name="T8" fmla="*/ 1 w 7"/>
                  <a:gd name="T9" fmla="*/ 0 h 5"/>
                  <a:gd name="T10" fmla="*/ 0 w 7"/>
                  <a:gd name="T11" fmla="*/ 0 h 5"/>
                  <a:gd name="T12" fmla="*/ 2 w 7"/>
                  <a:gd name="T13" fmla="*/ 4 h 5"/>
                  <a:gd name="T14" fmla="*/ 5 w 7"/>
                  <a:gd name="T15" fmla="*/ 5 h 5"/>
                  <a:gd name="T16" fmla="*/ 5 w 7"/>
                  <a:gd name="T17" fmla="*/ 4 h 5"/>
                  <a:gd name="T18" fmla="*/ 6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6" y="3"/>
                    </a:moveTo>
                    <a:lnTo>
                      <a:pt x="7" y="4"/>
                    </a:lnTo>
                    <a:lnTo>
                      <a:pt x="2" y="1"/>
                    </a:lnTo>
                    <a:lnTo>
                      <a:pt x="2" y="0"/>
                    </a:lnTo>
                    <a:lnTo>
                      <a:pt x="1" y="0"/>
                    </a:lnTo>
                    <a:lnTo>
                      <a:pt x="0" y="0"/>
                    </a:lnTo>
                    <a:lnTo>
                      <a:pt x="2" y="4"/>
                    </a:lnTo>
                    <a:lnTo>
                      <a:pt x="5" y="5"/>
                    </a:lnTo>
                    <a:lnTo>
                      <a:pt x="5"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5" name="Freeform 2455"/>
              <p:cNvSpPr>
                <a:spLocks/>
              </p:cNvSpPr>
              <p:nvPr/>
            </p:nvSpPr>
            <p:spPr bwMode="auto">
              <a:xfrm>
                <a:off x="1371" y="3516"/>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6" name="Freeform 2456"/>
              <p:cNvSpPr>
                <a:spLocks/>
              </p:cNvSpPr>
              <p:nvPr/>
            </p:nvSpPr>
            <p:spPr bwMode="auto">
              <a:xfrm>
                <a:off x="1369" y="3513"/>
                <a:ext cx="3" cy="5"/>
              </a:xfrm>
              <a:custGeom>
                <a:avLst/>
                <a:gdLst>
                  <a:gd name="T0" fmla="*/ 6 w 7"/>
                  <a:gd name="T1" fmla="*/ 8 h 10"/>
                  <a:gd name="T2" fmla="*/ 7 w 7"/>
                  <a:gd name="T3" fmla="*/ 8 h 10"/>
                  <a:gd name="T4" fmla="*/ 6 w 7"/>
                  <a:gd name="T5" fmla="*/ 6 h 10"/>
                  <a:gd name="T6" fmla="*/ 4 w 7"/>
                  <a:gd name="T7" fmla="*/ 4 h 10"/>
                  <a:gd name="T8" fmla="*/ 4 w 7"/>
                  <a:gd name="T9" fmla="*/ 1 h 10"/>
                  <a:gd name="T10" fmla="*/ 2 w 7"/>
                  <a:gd name="T11" fmla="*/ 0 h 10"/>
                  <a:gd name="T12" fmla="*/ 1 w 7"/>
                  <a:gd name="T13" fmla="*/ 1 h 10"/>
                  <a:gd name="T14" fmla="*/ 0 w 7"/>
                  <a:gd name="T15" fmla="*/ 2 h 10"/>
                  <a:gd name="T16" fmla="*/ 1 w 7"/>
                  <a:gd name="T17" fmla="*/ 4 h 10"/>
                  <a:gd name="T18" fmla="*/ 1 w 7"/>
                  <a:gd name="T19" fmla="*/ 6 h 10"/>
                  <a:gd name="T20" fmla="*/ 4 w 7"/>
                  <a:gd name="T21" fmla="*/ 6 h 10"/>
                  <a:gd name="T22" fmla="*/ 6 w 7"/>
                  <a:gd name="T23" fmla="*/ 10 h 10"/>
                  <a:gd name="T24" fmla="*/ 5 w 7"/>
                  <a:gd name="T25" fmla="*/ 9 h 10"/>
                  <a:gd name="T26" fmla="*/ 6 w 7"/>
                  <a:gd name="T27" fmla="*/ 8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10"/>
                  <a:gd name="T44" fmla="*/ 7 w 7"/>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10">
                    <a:moveTo>
                      <a:pt x="6" y="8"/>
                    </a:moveTo>
                    <a:lnTo>
                      <a:pt x="7" y="8"/>
                    </a:lnTo>
                    <a:lnTo>
                      <a:pt x="6" y="6"/>
                    </a:lnTo>
                    <a:lnTo>
                      <a:pt x="4" y="4"/>
                    </a:lnTo>
                    <a:lnTo>
                      <a:pt x="4" y="1"/>
                    </a:lnTo>
                    <a:lnTo>
                      <a:pt x="2" y="0"/>
                    </a:lnTo>
                    <a:lnTo>
                      <a:pt x="1" y="1"/>
                    </a:lnTo>
                    <a:lnTo>
                      <a:pt x="0" y="2"/>
                    </a:lnTo>
                    <a:lnTo>
                      <a:pt x="1" y="4"/>
                    </a:lnTo>
                    <a:lnTo>
                      <a:pt x="1" y="6"/>
                    </a:lnTo>
                    <a:lnTo>
                      <a:pt x="4" y="6"/>
                    </a:lnTo>
                    <a:lnTo>
                      <a:pt x="6" y="10"/>
                    </a:lnTo>
                    <a:lnTo>
                      <a:pt x="5" y="9"/>
                    </a:lnTo>
                    <a:lnTo>
                      <a:pt x="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7" name="Freeform 2457"/>
              <p:cNvSpPr>
                <a:spLocks/>
              </p:cNvSpPr>
              <p:nvPr/>
            </p:nvSpPr>
            <p:spPr bwMode="auto">
              <a:xfrm>
                <a:off x="1368" y="3512"/>
                <a:ext cx="2" cy="2"/>
              </a:xfrm>
              <a:custGeom>
                <a:avLst/>
                <a:gdLst>
                  <a:gd name="T0" fmla="*/ 2 w 3"/>
                  <a:gd name="T1" fmla="*/ 2 h 5"/>
                  <a:gd name="T2" fmla="*/ 3 w 3"/>
                  <a:gd name="T3" fmla="*/ 2 h 5"/>
                  <a:gd name="T4" fmla="*/ 2 w 3"/>
                  <a:gd name="T5" fmla="*/ 0 h 5"/>
                  <a:gd name="T6" fmla="*/ 1 w 3"/>
                  <a:gd name="T7" fmla="*/ 0 h 5"/>
                  <a:gd name="T8" fmla="*/ 0 w 3"/>
                  <a:gd name="T9" fmla="*/ 0 h 5"/>
                  <a:gd name="T10" fmla="*/ 2 w 3"/>
                  <a:gd name="T11" fmla="*/ 5 h 5"/>
                  <a:gd name="T12" fmla="*/ 1 w 3"/>
                  <a:gd name="T13" fmla="*/ 3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2"/>
                    </a:lnTo>
                    <a:lnTo>
                      <a:pt x="2" y="0"/>
                    </a:lnTo>
                    <a:lnTo>
                      <a:pt x="1" y="0"/>
                    </a:lnTo>
                    <a:lnTo>
                      <a:pt x="0" y="0"/>
                    </a:lnTo>
                    <a:lnTo>
                      <a:pt x="2" y="5"/>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8" name="Freeform 2458"/>
              <p:cNvSpPr>
                <a:spLocks/>
              </p:cNvSpPr>
              <p:nvPr/>
            </p:nvSpPr>
            <p:spPr bwMode="auto">
              <a:xfrm>
                <a:off x="1367" y="3501"/>
                <a:ext cx="3" cy="12"/>
              </a:xfrm>
              <a:custGeom>
                <a:avLst/>
                <a:gdLst>
                  <a:gd name="T0" fmla="*/ 4 w 5"/>
                  <a:gd name="T1" fmla="*/ 22 h 23"/>
                  <a:gd name="T2" fmla="*/ 3 w 5"/>
                  <a:gd name="T3" fmla="*/ 20 h 23"/>
                  <a:gd name="T4" fmla="*/ 3 w 5"/>
                  <a:gd name="T5" fmla="*/ 20 h 23"/>
                  <a:gd name="T6" fmla="*/ 3 w 5"/>
                  <a:gd name="T7" fmla="*/ 14 h 23"/>
                  <a:gd name="T8" fmla="*/ 2 w 5"/>
                  <a:gd name="T9" fmla="*/ 13 h 23"/>
                  <a:gd name="T10" fmla="*/ 3 w 5"/>
                  <a:gd name="T11" fmla="*/ 12 h 23"/>
                  <a:gd name="T12" fmla="*/ 3 w 5"/>
                  <a:gd name="T13" fmla="*/ 7 h 23"/>
                  <a:gd name="T14" fmla="*/ 4 w 5"/>
                  <a:gd name="T15" fmla="*/ 5 h 23"/>
                  <a:gd name="T16" fmla="*/ 4 w 5"/>
                  <a:gd name="T17" fmla="*/ 2 h 23"/>
                  <a:gd name="T18" fmla="*/ 5 w 5"/>
                  <a:gd name="T19" fmla="*/ 0 h 23"/>
                  <a:gd name="T20" fmla="*/ 4 w 5"/>
                  <a:gd name="T21" fmla="*/ 0 h 23"/>
                  <a:gd name="T22" fmla="*/ 3 w 5"/>
                  <a:gd name="T23" fmla="*/ 0 h 23"/>
                  <a:gd name="T24" fmla="*/ 2 w 5"/>
                  <a:gd name="T25" fmla="*/ 2 h 23"/>
                  <a:gd name="T26" fmla="*/ 2 w 5"/>
                  <a:gd name="T27" fmla="*/ 5 h 23"/>
                  <a:gd name="T28" fmla="*/ 1 w 5"/>
                  <a:gd name="T29" fmla="*/ 7 h 23"/>
                  <a:gd name="T30" fmla="*/ 1 w 5"/>
                  <a:gd name="T31" fmla="*/ 12 h 23"/>
                  <a:gd name="T32" fmla="*/ 0 w 5"/>
                  <a:gd name="T33" fmla="*/ 15 h 23"/>
                  <a:gd name="T34" fmla="*/ 1 w 5"/>
                  <a:gd name="T35" fmla="*/ 16 h 23"/>
                  <a:gd name="T36" fmla="*/ 1 w 5"/>
                  <a:gd name="T37" fmla="*/ 22 h 23"/>
                  <a:gd name="T38" fmla="*/ 2 w 5"/>
                  <a:gd name="T39" fmla="*/ 23 h 23"/>
                  <a:gd name="T40" fmla="*/ 3 w 5"/>
                  <a:gd name="T41" fmla="*/ 22 h 23"/>
                  <a:gd name="T42" fmla="*/ 4 w 5"/>
                  <a:gd name="T43" fmla="*/ 22 h 2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
                  <a:gd name="T67" fmla="*/ 0 h 23"/>
                  <a:gd name="T68" fmla="*/ 5 w 5"/>
                  <a:gd name="T69" fmla="*/ 23 h 2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 h="23">
                    <a:moveTo>
                      <a:pt x="4" y="22"/>
                    </a:moveTo>
                    <a:lnTo>
                      <a:pt x="3" y="20"/>
                    </a:lnTo>
                    <a:lnTo>
                      <a:pt x="3" y="14"/>
                    </a:lnTo>
                    <a:lnTo>
                      <a:pt x="2" y="13"/>
                    </a:lnTo>
                    <a:lnTo>
                      <a:pt x="3" y="12"/>
                    </a:lnTo>
                    <a:lnTo>
                      <a:pt x="3" y="7"/>
                    </a:lnTo>
                    <a:lnTo>
                      <a:pt x="4" y="5"/>
                    </a:lnTo>
                    <a:lnTo>
                      <a:pt x="4" y="2"/>
                    </a:lnTo>
                    <a:lnTo>
                      <a:pt x="5" y="0"/>
                    </a:lnTo>
                    <a:lnTo>
                      <a:pt x="4" y="0"/>
                    </a:lnTo>
                    <a:lnTo>
                      <a:pt x="3" y="0"/>
                    </a:lnTo>
                    <a:lnTo>
                      <a:pt x="2" y="2"/>
                    </a:lnTo>
                    <a:lnTo>
                      <a:pt x="2" y="5"/>
                    </a:lnTo>
                    <a:lnTo>
                      <a:pt x="1" y="7"/>
                    </a:lnTo>
                    <a:lnTo>
                      <a:pt x="1" y="12"/>
                    </a:lnTo>
                    <a:lnTo>
                      <a:pt x="0" y="15"/>
                    </a:lnTo>
                    <a:lnTo>
                      <a:pt x="1" y="16"/>
                    </a:lnTo>
                    <a:lnTo>
                      <a:pt x="1" y="22"/>
                    </a:lnTo>
                    <a:lnTo>
                      <a:pt x="2" y="23"/>
                    </a:lnTo>
                    <a:lnTo>
                      <a:pt x="3" y="22"/>
                    </a:lnTo>
                    <a:lnTo>
                      <a:pt x="4"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69" name="Freeform 2459"/>
              <p:cNvSpPr>
                <a:spLocks/>
              </p:cNvSpPr>
              <p:nvPr/>
            </p:nvSpPr>
            <p:spPr bwMode="auto">
              <a:xfrm>
                <a:off x="1369" y="3500"/>
                <a:ext cx="1" cy="2"/>
              </a:xfrm>
              <a:custGeom>
                <a:avLst/>
                <a:gdLst>
                  <a:gd name="T0" fmla="*/ 1 w 4"/>
                  <a:gd name="T1" fmla="*/ 2 h 3"/>
                  <a:gd name="T2" fmla="*/ 2 w 4"/>
                  <a:gd name="T3" fmla="*/ 3 h 3"/>
                  <a:gd name="T4" fmla="*/ 4 w 4"/>
                  <a:gd name="T5" fmla="*/ 2 h 3"/>
                  <a:gd name="T6" fmla="*/ 2 w 4"/>
                  <a:gd name="T7" fmla="*/ 1 h 3"/>
                  <a:gd name="T8" fmla="*/ 1 w 4"/>
                  <a:gd name="T9" fmla="*/ 0 h 3"/>
                  <a:gd name="T10" fmla="*/ 1 w 4"/>
                  <a:gd name="T11" fmla="*/ 0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0" name="Freeform 2460"/>
              <p:cNvSpPr>
                <a:spLocks/>
              </p:cNvSpPr>
              <p:nvPr/>
            </p:nvSpPr>
            <p:spPr bwMode="auto">
              <a:xfrm>
                <a:off x="1369" y="3499"/>
                <a:ext cx="2" cy="3"/>
              </a:xfrm>
              <a:custGeom>
                <a:avLst/>
                <a:gdLst>
                  <a:gd name="T0" fmla="*/ 3 w 4"/>
                  <a:gd name="T1" fmla="*/ 3 h 4"/>
                  <a:gd name="T2" fmla="*/ 1 w 4"/>
                  <a:gd name="T3" fmla="*/ 4 h 4"/>
                  <a:gd name="T4" fmla="*/ 4 w 4"/>
                  <a:gd name="T5" fmla="*/ 0 h 4"/>
                  <a:gd name="T6" fmla="*/ 3 w 4"/>
                  <a:gd name="T7" fmla="*/ 0 h 4"/>
                  <a:gd name="T8" fmla="*/ 1 w 4"/>
                  <a:gd name="T9" fmla="*/ 0 h 4"/>
                  <a:gd name="T10" fmla="*/ 0 w 4"/>
                  <a:gd name="T11" fmla="*/ 2 h 4"/>
                  <a:gd name="T12" fmla="*/ 1 w 4"/>
                  <a:gd name="T13" fmla="*/ 2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1" y="4"/>
                    </a:lnTo>
                    <a:lnTo>
                      <a:pt x="4" y="0"/>
                    </a:lnTo>
                    <a:lnTo>
                      <a:pt x="3" y="0"/>
                    </a:lnTo>
                    <a:lnTo>
                      <a:pt x="1" y="0"/>
                    </a:lnTo>
                    <a:lnTo>
                      <a:pt x="0" y="2"/>
                    </a:lnTo>
                    <a:lnTo>
                      <a:pt x="1"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1" name="Freeform 2461"/>
              <p:cNvSpPr>
                <a:spLocks/>
              </p:cNvSpPr>
              <p:nvPr/>
            </p:nvSpPr>
            <p:spPr bwMode="auto">
              <a:xfrm>
                <a:off x="1370" y="3493"/>
                <a:ext cx="7" cy="7"/>
              </a:xfrm>
              <a:custGeom>
                <a:avLst/>
                <a:gdLst>
                  <a:gd name="T0" fmla="*/ 2 w 14"/>
                  <a:gd name="T1" fmla="*/ 13 h 14"/>
                  <a:gd name="T2" fmla="*/ 3 w 14"/>
                  <a:gd name="T3" fmla="*/ 14 h 14"/>
                  <a:gd name="T4" fmla="*/ 14 w 14"/>
                  <a:gd name="T5" fmla="*/ 2 h 14"/>
                  <a:gd name="T6" fmla="*/ 13 w 14"/>
                  <a:gd name="T7" fmla="*/ 1 h 14"/>
                  <a:gd name="T8" fmla="*/ 12 w 14"/>
                  <a:gd name="T9" fmla="*/ 0 h 14"/>
                  <a:gd name="T10" fmla="*/ 2 w 14"/>
                  <a:gd name="T11" fmla="*/ 10 h 14"/>
                  <a:gd name="T12" fmla="*/ 0 w 14"/>
                  <a:gd name="T13" fmla="*/ 13 h 14"/>
                  <a:gd name="T14" fmla="*/ 2 w 14"/>
                  <a:gd name="T15" fmla="*/ 13 h 14"/>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4"/>
                  <a:gd name="T26" fmla="*/ 14 w 14"/>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4">
                    <a:moveTo>
                      <a:pt x="2" y="13"/>
                    </a:moveTo>
                    <a:lnTo>
                      <a:pt x="3" y="14"/>
                    </a:lnTo>
                    <a:lnTo>
                      <a:pt x="14" y="2"/>
                    </a:lnTo>
                    <a:lnTo>
                      <a:pt x="13" y="1"/>
                    </a:lnTo>
                    <a:lnTo>
                      <a:pt x="12" y="0"/>
                    </a:lnTo>
                    <a:lnTo>
                      <a:pt x="2" y="10"/>
                    </a:lnTo>
                    <a:lnTo>
                      <a:pt x="0" y="13"/>
                    </a:lnTo>
                    <a:lnTo>
                      <a:pt x="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2" name="Freeform 2462"/>
              <p:cNvSpPr>
                <a:spLocks/>
              </p:cNvSpPr>
              <p:nvPr/>
            </p:nvSpPr>
            <p:spPr bwMode="auto">
              <a:xfrm>
                <a:off x="1375" y="3492"/>
                <a:ext cx="2" cy="2"/>
              </a:xfrm>
              <a:custGeom>
                <a:avLst/>
                <a:gdLst>
                  <a:gd name="T0" fmla="*/ 2 w 4"/>
                  <a:gd name="T1" fmla="*/ 2 h 3"/>
                  <a:gd name="T2" fmla="*/ 2 w 4"/>
                  <a:gd name="T3" fmla="*/ 3 h 3"/>
                  <a:gd name="T4" fmla="*/ 4 w 4"/>
                  <a:gd name="T5" fmla="*/ 2 h 3"/>
                  <a:gd name="T6" fmla="*/ 4 w 4"/>
                  <a:gd name="T7" fmla="*/ 1 h 3"/>
                  <a:gd name="T8" fmla="*/ 4 w 4"/>
                  <a:gd name="T9" fmla="*/ 0 h 3"/>
                  <a:gd name="T10" fmla="*/ 0 w 4"/>
                  <a:gd name="T11" fmla="*/ 2 h 3"/>
                  <a:gd name="T12" fmla="*/ 1 w 4"/>
                  <a:gd name="T13" fmla="*/ 1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2" y="3"/>
                    </a:lnTo>
                    <a:lnTo>
                      <a:pt x="4" y="2"/>
                    </a:lnTo>
                    <a:lnTo>
                      <a:pt x="4" y="1"/>
                    </a:lnTo>
                    <a:lnTo>
                      <a:pt x="4" y="0"/>
                    </a:lnTo>
                    <a:lnTo>
                      <a:pt x="0" y="2"/>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3" name="Freeform 2463"/>
              <p:cNvSpPr>
                <a:spLocks/>
              </p:cNvSpPr>
              <p:nvPr/>
            </p:nvSpPr>
            <p:spPr bwMode="auto">
              <a:xfrm>
                <a:off x="1377" y="3487"/>
                <a:ext cx="13" cy="7"/>
              </a:xfrm>
              <a:custGeom>
                <a:avLst/>
                <a:gdLst>
                  <a:gd name="T0" fmla="*/ 1 w 27"/>
                  <a:gd name="T1" fmla="*/ 14 h 14"/>
                  <a:gd name="T2" fmla="*/ 4 w 27"/>
                  <a:gd name="T3" fmla="*/ 13 h 14"/>
                  <a:gd name="T4" fmla="*/ 5 w 27"/>
                  <a:gd name="T5" fmla="*/ 12 h 14"/>
                  <a:gd name="T6" fmla="*/ 7 w 27"/>
                  <a:gd name="T7" fmla="*/ 11 h 14"/>
                  <a:gd name="T8" fmla="*/ 10 w 27"/>
                  <a:gd name="T9" fmla="*/ 9 h 14"/>
                  <a:gd name="T10" fmla="*/ 14 w 27"/>
                  <a:gd name="T11" fmla="*/ 8 h 14"/>
                  <a:gd name="T12" fmla="*/ 18 w 27"/>
                  <a:gd name="T13" fmla="*/ 6 h 14"/>
                  <a:gd name="T14" fmla="*/ 27 w 27"/>
                  <a:gd name="T15" fmla="*/ 3 h 14"/>
                  <a:gd name="T16" fmla="*/ 27 w 27"/>
                  <a:gd name="T17" fmla="*/ 0 h 14"/>
                  <a:gd name="T18" fmla="*/ 14 w 27"/>
                  <a:gd name="T19" fmla="*/ 4 h 14"/>
                  <a:gd name="T20" fmla="*/ 11 w 27"/>
                  <a:gd name="T21" fmla="*/ 6 h 14"/>
                  <a:gd name="T22" fmla="*/ 10 w 27"/>
                  <a:gd name="T23" fmla="*/ 7 h 14"/>
                  <a:gd name="T24" fmla="*/ 7 w 27"/>
                  <a:gd name="T25" fmla="*/ 8 h 14"/>
                  <a:gd name="T26" fmla="*/ 3 w 27"/>
                  <a:gd name="T27" fmla="*/ 9 h 14"/>
                  <a:gd name="T28" fmla="*/ 0 w 27"/>
                  <a:gd name="T29" fmla="*/ 12 h 14"/>
                  <a:gd name="T30" fmla="*/ 1 w 27"/>
                  <a:gd name="T31" fmla="*/ 13 h 14"/>
                  <a:gd name="T32" fmla="*/ 1 w 27"/>
                  <a:gd name="T33" fmla="*/ 14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4"/>
                  <a:gd name="T53" fmla="*/ 27 w 27"/>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4">
                    <a:moveTo>
                      <a:pt x="1" y="14"/>
                    </a:moveTo>
                    <a:lnTo>
                      <a:pt x="4" y="13"/>
                    </a:lnTo>
                    <a:lnTo>
                      <a:pt x="5" y="12"/>
                    </a:lnTo>
                    <a:lnTo>
                      <a:pt x="7" y="11"/>
                    </a:lnTo>
                    <a:lnTo>
                      <a:pt x="10" y="9"/>
                    </a:lnTo>
                    <a:lnTo>
                      <a:pt x="14" y="8"/>
                    </a:lnTo>
                    <a:lnTo>
                      <a:pt x="18" y="6"/>
                    </a:lnTo>
                    <a:lnTo>
                      <a:pt x="27" y="3"/>
                    </a:lnTo>
                    <a:lnTo>
                      <a:pt x="27" y="0"/>
                    </a:lnTo>
                    <a:lnTo>
                      <a:pt x="14" y="4"/>
                    </a:lnTo>
                    <a:lnTo>
                      <a:pt x="11" y="6"/>
                    </a:lnTo>
                    <a:lnTo>
                      <a:pt x="10" y="7"/>
                    </a:lnTo>
                    <a:lnTo>
                      <a:pt x="7" y="8"/>
                    </a:lnTo>
                    <a:lnTo>
                      <a:pt x="3" y="9"/>
                    </a:lnTo>
                    <a:lnTo>
                      <a:pt x="0" y="12"/>
                    </a:lnTo>
                    <a:lnTo>
                      <a:pt x="1" y="13"/>
                    </a:lnTo>
                    <a:lnTo>
                      <a:pt x="1"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4" name="Freeform 2464"/>
              <p:cNvSpPr>
                <a:spLocks/>
              </p:cNvSpPr>
              <p:nvPr/>
            </p:nvSpPr>
            <p:spPr bwMode="auto">
              <a:xfrm>
                <a:off x="1390" y="3485"/>
                <a:ext cx="8" cy="3"/>
              </a:xfrm>
              <a:custGeom>
                <a:avLst/>
                <a:gdLst>
                  <a:gd name="T0" fmla="*/ 0 w 16"/>
                  <a:gd name="T1" fmla="*/ 6 h 6"/>
                  <a:gd name="T2" fmla="*/ 3 w 16"/>
                  <a:gd name="T3" fmla="*/ 6 h 6"/>
                  <a:gd name="T4" fmla="*/ 8 w 16"/>
                  <a:gd name="T5" fmla="*/ 4 h 6"/>
                  <a:gd name="T6" fmla="*/ 11 w 16"/>
                  <a:gd name="T7" fmla="*/ 3 h 6"/>
                  <a:gd name="T8" fmla="*/ 16 w 16"/>
                  <a:gd name="T9" fmla="*/ 2 h 6"/>
                  <a:gd name="T10" fmla="*/ 16 w 16"/>
                  <a:gd name="T11" fmla="*/ 0 h 6"/>
                  <a:gd name="T12" fmla="*/ 11 w 16"/>
                  <a:gd name="T13" fmla="*/ 1 h 6"/>
                  <a:gd name="T14" fmla="*/ 8 w 16"/>
                  <a:gd name="T15" fmla="*/ 2 h 6"/>
                  <a:gd name="T16" fmla="*/ 3 w 16"/>
                  <a:gd name="T17" fmla="*/ 3 h 6"/>
                  <a:gd name="T18" fmla="*/ 0 w 16"/>
                  <a:gd name="T19" fmla="*/ 3 h 6"/>
                  <a:gd name="T20" fmla="*/ 0 w 16"/>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6"/>
                  <a:gd name="T35" fmla="*/ 16 w 1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6">
                    <a:moveTo>
                      <a:pt x="0" y="6"/>
                    </a:moveTo>
                    <a:lnTo>
                      <a:pt x="3" y="6"/>
                    </a:lnTo>
                    <a:lnTo>
                      <a:pt x="8" y="4"/>
                    </a:lnTo>
                    <a:lnTo>
                      <a:pt x="11" y="3"/>
                    </a:lnTo>
                    <a:lnTo>
                      <a:pt x="16" y="2"/>
                    </a:lnTo>
                    <a:lnTo>
                      <a:pt x="16" y="0"/>
                    </a:lnTo>
                    <a:lnTo>
                      <a:pt x="11" y="1"/>
                    </a:lnTo>
                    <a:lnTo>
                      <a:pt x="8" y="2"/>
                    </a:lnTo>
                    <a:lnTo>
                      <a:pt x="3" y="3"/>
                    </a:lnTo>
                    <a:lnTo>
                      <a:pt x="0" y="3"/>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5" name="Freeform 2465"/>
              <p:cNvSpPr>
                <a:spLocks/>
              </p:cNvSpPr>
              <p:nvPr/>
            </p:nvSpPr>
            <p:spPr bwMode="auto">
              <a:xfrm>
                <a:off x="1398" y="3483"/>
                <a:ext cx="62" cy="10"/>
              </a:xfrm>
              <a:custGeom>
                <a:avLst/>
                <a:gdLst>
                  <a:gd name="T0" fmla="*/ 0 w 123"/>
                  <a:gd name="T1" fmla="*/ 6 h 20"/>
                  <a:gd name="T2" fmla="*/ 3 w 123"/>
                  <a:gd name="T3" fmla="*/ 5 h 20"/>
                  <a:gd name="T4" fmla="*/ 8 w 123"/>
                  <a:gd name="T5" fmla="*/ 5 h 20"/>
                  <a:gd name="T6" fmla="*/ 13 w 123"/>
                  <a:gd name="T7" fmla="*/ 4 h 20"/>
                  <a:gd name="T8" fmla="*/ 17 w 123"/>
                  <a:gd name="T9" fmla="*/ 4 h 20"/>
                  <a:gd name="T10" fmla="*/ 21 w 123"/>
                  <a:gd name="T11" fmla="*/ 3 h 20"/>
                  <a:gd name="T12" fmla="*/ 60 w 123"/>
                  <a:gd name="T13" fmla="*/ 3 h 20"/>
                  <a:gd name="T14" fmla="*/ 64 w 123"/>
                  <a:gd name="T15" fmla="*/ 4 h 20"/>
                  <a:gd name="T16" fmla="*/ 69 w 123"/>
                  <a:gd name="T17" fmla="*/ 4 h 20"/>
                  <a:gd name="T18" fmla="*/ 74 w 123"/>
                  <a:gd name="T19" fmla="*/ 5 h 20"/>
                  <a:gd name="T20" fmla="*/ 78 w 123"/>
                  <a:gd name="T21" fmla="*/ 5 h 20"/>
                  <a:gd name="T22" fmla="*/ 83 w 123"/>
                  <a:gd name="T23" fmla="*/ 6 h 20"/>
                  <a:gd name="T24" fmla="*/ 86 w 123"/>
                  <a:gd name="T25" fmla="*/ 7 h 20"/>
                  <a:gd name="T26" fmla="*/ 91 w 123"/>
                  <a:gd name="T27" fmla="*/ 8 h 20"/>
                  <a:gd name="T28" fmla="*/ 94 w 123"/>
                  <a:gd name="T29" fmla="*/ 10 h 20"/>
                  <a:gd name="T30" fmla="*/ 99 w 123"/>
                  <a:gd name="T31" fmla="*/ 10 h 20"/>
                  <a:gd name="T32" fmla="*/ 104 w 123"/>
                  <a:gd name="T33" fmla="*/ 12 h 20"/>
                  <a:gd name="T34" fmla="*/ 107 w 123"/>
                  <a:gd name="T35" fmla="*/ 14 h 20"/>
                  <a:gd name="T36" fmla="*/ 119 w 123"/>
                  <a:gd name="T37" fmla="*/ 18 h 20"/>
                  <a:gd name="T38" fmla="*/ 121 w 123"/>
                  <a:gd name="T39" fmla="*/ 20 h 20"/>
                  <a:gd name="T40" fmla="*/ 122 w 123"/>
                  <a:gd name="T41" fmla="*/ 19 h 20"/>
                  <a:gd name="T42" fmla="*/ 123 w 123"/>
                  <a:gd name="T43" fmla="*/ 18 h 20"/>
                  <a:gd name="T44" fmla="*/ 121 w 123"/>
                  <a:gd name="T45" fmla="*/ 15 h 20"/>
                  <a:gd name="T46" fmla="*/ 111 w 123"/>
                  <a:gd name="T47" fmla="*/ 12 h 20"/>
                  <a:gd name="T48" fmla="*/ 107 w 123"/>
                  <a:gd name="T49" fmla="*/ 10 h 20"/>
                  <a:gd name="T50" fmla="*/ 99 w 123"/>
                  <a:gd name="T51" fmla="*/ 7 h 20"/>
                  <a:gd name="T52" fmla="*/ 94 w 123"/>
                  <a:gd name="T53" fmla="*/ 7 h 20"/>
                  <a:gd name="T54" fmla="*/ 91 w 123"/>
                  <a:gd name="T55" fmla="*/ 6 h 20"/>
                  <a:gd name="T56" fmla="*/ 86 w 123"/>
                  <a:gd name="T57" fmla="*/ 5 h 20"/>
                  <a:gd name="T58" fmla="*/ 83 w 123"/>
                  <a:gd name="T59" fmla="*/ 4 h 20"/>
                  <a:gd name="T60" fmla="*/ 78 w 123"/>
                  <a:gd name="T61" fmla="*/ 3 h 20"/>
                  <a:gd name="T62" fmla="*/ 74 w 123"/>
                  <a:gd name="T63" fmla="*/ 3 h 20"/>
                  <a:gd name="T64" fmla="*/ 69 w 123"/>
                  <a:gd name="T65" fmla="*/ 1 h 20"/>
                  <a:gd name="T66" fmla="*/ 64 w 123"/>
                  <a:gd name="T67" fmla="*/ 1 h 20"/>
                  <a:gd name="T68" fmla="*/ 60 w 123"/>
                  <a:gd name="T69" fmla="*/ 0 h 20"/>
                  <a:gd name="T70" fmla="*/ 21 w 123"/>
                  <a:gd name="T71" fmla="*/ 0 h 20"/>
                  <a:gd name="T72" fmla="*/ 17 w 123"/>
                  <a:gd name="T73" fmla="*/ 1 h 20"/>
                  <a:gd name="T74" fmla="*/ 13 w 123"/>
                  <a:gd name="T75" fmla="*/ 1 h 20"/>
                  <a:gd name="T76" fmla="*/ 8 w 123"/>
                  <a:gd name="T77" fmla="*/ 3 h 20"/>
                  <a:gd name="T78" fmla="*/ 3 w 123"/>
                  <a:gd name="T79" fmla="*/ 3 h 20"/>
                  <a:gd name="T80" fmla="*/ 0 w 123"/>
                  <a:gd name="T81" fmla="*/ 4 h 20"/>
                  <a:gd name="T82" fmla="*/ 0 w 123"/>
                  <a:gd name="T83" fmla="*/ 6 h 2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3"/>
                  <a:gd name="T127" fmla="*/ 0 h 20"/>
                  <a:gd name="T128" fmla="*/ 123 w 123"/>
                  <a:gd name="T129" fmla="*/ 20 h 2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3" h="20">
                    <a:moveTo>
                      <a:pt x="0" y="6"/>
                    </a:moveTo>
                    <a:lnTo>
                      <a:pt x="3" y="5"/>
                    </a:lnTo>
                    <a:lnTo>
                      <a:pt x="8" y="5"/>
                    </a:lnTo>
                    <a:lnTo>
                      <a:pt x="13" y="4"/>
                    </a:lnTo>
                    <a:lnTo>
                      <a:pt x="17" y="4"/>
                    </a:lnTo>
                    <a:lnTo>
                      <a:pt x="21" y="3"/>
                    </a:lnTo>
                    <a:lnTo>
                      <a:pt x="60" y="3"/>
                    </a:lnTo>
                    <a:lnTo>
                      <a:pt x="64" y="4"/>
                    </a:lnTo>
                    <a:lnTo>
                      <a:pt x="69" y="4"/>
                    </a:lnTo>
                    <a:lnTo>
                      <a:pt x="74" y="5"/>
                    </a:lnTo>
                    <a:lnTo>
                      <a:pt x="78" y="5"/>
                    </a:lnTo>
                    <a:lnTo>
                      <a:pt x="83" y="6"/>
                    </a:lnTo>
                    <a:lnTo>
                      <a:pt x="86" y="7"/>
                    </a:lnTo>
                    <a:lnTo>
                      <a:pt x="91" y="8"/>
                    </a:lnTo>
                    <a:lnTo>
                      <a:pt x="94" y="10"/>
                    </a:lnTo>
                    <a:lnTo>
                      <a:pt x="99" y="10"/>
                    </a:lnTo>
                    <a:lnTo>
                      <a:pt x="104" y="12"/>
                    </a:lnTo>
                    <a:lnTo>
                      <a:pt x="107" y="14"/>
                    </a:lnTo>
                    <a:lnTo>
                      <a:pt x="119" y="18"/>
                    </a:lnTo>
                    <a:lnTo>
                      <a:pt x="121" y="20"/>
                    </a:lnTo>
                    <a:lnTo>
                      <a:pt x="122" y="19"/>
                    </a:lnTo>
                    <a:lnTo>
                      <a:pt x="123" y="18"/>
                    </a:lnTo>
                    <a:lnTo>
                      <a:pt x="121" y="15"/>
                    </a:lnTo>
                    <a:lnTo>
                      <a:pt x="111" y="12"/>
                    </a:lnTo>
                    <a:lnTo>
                      <a:pt x="107" y="10"/>
                    </a:lnTo>
                    <a:lnTo>
                      <a:pt x="99" y="7"/>
                    </a:lnTo>
                    <a:lnTo>
                      <a:pt x="94" y="7"/>
                    </a:lnTo>
                    <a:lnTo>
                      <a:pt x="91" y="6"/>
                    </a:lnTo>
                    <a:lnTo>
                      <a:pt x="86" y="5"/>
                    </a:lnTo>
                    <a:lnTo>
                      <a:pt x="83" y="4"/>
                    </a:lnTo>
                    <a:lnTo>
                      <a:pt x="78" y="3"/>
                    </a:lnTo>
                    <a:lnTo>
                      <a:pt x="74" y="3"/>
                    </a:lnTo>
                    <a:lnTo>
                      <a:pt x="69" y="1"/>
                    </a:lnTo>
                    <a:lnTo>
                      <a:pt x="64" y="1"/>
                    </a:lnTo>
                    <a:lnTo>
                      <a:pt x="60" y="0"/>
                    </a:lnTo>
                    <a:lnTo>
                      <a:pt x="21" y="0"/>
                    </a:lnTo>
                    <a:lnTo>
                      <a:pt x="17" y="1"/>
                    </a:lnTo>
                    <a:lnTo>
                      <a:pt x="13" y="1"/>
                    </a:lnTo>
                    <a:lnTo>
                      <a:pt x="8" y="3"/>
                    </a:lnTo>
                    <a:lnTo>
                      <a:pt x="3" y="3"/>
                    </a:lnTo>
                    <a:lnTo>
                      <a:pt x="0" y="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6" name="Freeform 2466"/>
              <p:cNvSpPr>
                <a:spLocks/>
              </p:cNvSpPr>
              <p:nvPr/>
            </p:nvSpPr>
            <p:spPr bwMode="auto">
              <a:xfrm>
                <a:off x="1458" y="3492"/>
                <a:ext cx="2"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7" name="Freeform 2467"/>
              <p:cNvSpPr>
                <a:spLocks/>
              </p:cNvSpPr>
              <p:nvPr/>
            </p:nvSpPr>
            <p:spPr bwMode="auto">
              <a:xfrm>
                <a:off x="1460" y="3492"/>
                <a:ext cx="4" cy="4"/>
              </a:xfrm>
              <a:custGeom>
                <a:avLst/>
                <a:gdLst>
                  <a:gd name="T0" fmla="*/ 1 w 8"/>
                  <a:gd name="T1" fmla="*/ 1 h 7"/>
                  <a:gd name="T2" fmla="*/ 0 w 8"/>
                  <a:gd name="T3" fmla="*/ 2 h 7"/>
                  <a:gd name="T4" fmla="*/ 4 w 8"/>
                  <a:gd name="T5" fmla="*/ 4 h 7"/>
                  <a:gd name="T6" fmla="*/ 6 w 8"/>
                  <a:gd name="T7" fmla="*/ 7 h 7"/>
                  <a:gd name="T8" fmla="*/ 7 w 8"/>
                  <a:gd name="T9" fmla="*/ 6 h 7"/>
                  <a:gd name="T10" fmla="*/ 8 w 8"/>
                  <a:gd name="T11" fmla="*/ 4 h 7"/>
                  <a:gd name="T12" fmla="*/ 6 w 8"/>
                  <a:gd name="T13" fmla="*/ 2 h 7"/>
                  <a:gd name="T14" fmla="*/ 6 w 8"/>
                  <a:gd name="T15" fmla="*/ 2 h 7"/>
                  <a:gd name="T16" fmla="*/ 1 w 8"/>
                  <a:gd name="T17" fmla="*/ 0 h 7"/>
                  <a:gd name="T18" fmla="*/ 1 w 8"/>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1" y="1"/>
                    </a:moveTo>
                    <a:lnTo>
                      <a:pt x="0" y="2"/>
                    </a:lnTo>
                    <a:lnTo>
                      <a:pt x="4" y="4"/>
                    </a:lnTo>
                    <a:lnTo>
                      <a:pt x="6" y="7"/>
                    </a:lnTo>
                    <a:lnTo>
                      <a:pt x="7" y="6"/>
                    </a:lnTo>
                    <a:lnTo>
                      <a:pt x="8" y="4"/>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8" name="Freeform 2468"/>
              <p:cNvSpPr>
                <a:spLocks/>
              </p:cNvSpPr>
              <p:nvPr/>
            </p:nvSpPr>
            <p:spPr bwMode="auto">
              <a:xfrm>
                <a:off x="1463" y="3494"/>
                <a:ext cx="2" cy="4"/>
              </a:xfrm>
              <a:custGeom>
                <a:avLst/>
                <a:gdLst>
                  <a:gd name="T0" fmla="*/ 1 w 5"/>
                  <a:gd name="T1" fmla="*/ 3 h 7"/>
                  <a:gd name="T2" fmla="*/ 0 w 5"/>
                  <a:gd name="T3" fmla="*/ 3 h 7"/>
                  <a:gd name="T4" fmla="*/ 1 w 5"/>
                  <a:gd name="T5" fmla="*/ 5 h 7"/>
                  <a:gd name="T6" fmla="*/ 5 w 5"/>
                  <a:gd name="T7" fmla="*/ 7 h 7"/>
                  <a:gd name="T8" fmla="*/ 5 w 5"/>
                  <a:gd name="T9" fmla="*/ 6 h 7"/>
                  <a:gd name="T10" fmla="*/ 5 w 5"/>
                  <a:gd name="T11" fmla="*/ 5 h 7"/>
                  <a:gd name="T12" fmla="*/ 3 w 5"/>
                  <a:gd name="T13" fmla="*/ 5 h 7"/>
                  <a:gd name="T14" fmla="*/ 1 w 5"/>
                  <a:gd name="T15" fmla="*/ 0 h 7"/>
                  <a:gd name="T16" fmla="*/ 2 w 5"/>
                  <a:gd name="T17" fmla="*/ 1 h 7"/>
                  <a:gd name="T18" fmla="*/ 1 w 5"/>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1" y="3"/>
                    </a:moveTo>
                    <a:lnTo>
                      <a:pt x="0" y="3"/>
                    </a:lnTo>
                    <a:lnTo>
                      <a:pt x="1" y="5"/>
                    </a:lnTo>
                    <a:lnTo>
                      <a:pt x="5" y="7"/>
                    </a:lnTo>
                    <a:lnTo>
                      <a:pt x="5" y="6"/>
                    </a:lnTo>
                    <a:lnTo>
                      <a:pt x="5" y="5"/>
                    </a:lnTo>
                    <a:lnTo>
                      <a:pt x="3" y="5"/>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79" name="Freeform 2469"/>
              <p:cNvSpPr>
                <a:spLocks/>
              </p:cNvSpPr>
              <p:nvPr/>
            </p:nvSpPr>
            <p:spPr bwMode="auto">
              <a:xfrm>
                <a:off x="1464" y="3496"/>
                <a:ext cx="3" cy="3"/>
              </a:xfrm>
              <a:custGeom>
                <a:avLst/>
                <a:gdLst>
                  <a:gd name="T0" fmla="*/ 2 w 5"/>
                  <a:gd name="T1" fmla="*/ 1 h 4"/>
                  <a:gd name="T2" fmla="*/ 0 w 5"/>
                  <a:gd name="T3" fmla="*/ 2 h 4"/>
                  <a:gd name="T4" fmla="*/ 3 w 5"/>
                  <a:gd name="T5" fmla="*/ 4 h 4"/>
                  <a:gd name="T6" fmla="*/ 4 w 5"/>
                  <a:gd name="T7" fmla="*/ 3 h 4"/>
                  <a:gd name="T8" fmla="*/ 5 w 5"/>
                  <a:gd name="T9" fmla="*/ 2 h 4"/>
                  <a:gd name="T10" fmla="*/ 4 w 5"/>
                  <a:gd name="T11" fmla="*/ 1 h 4"/>
                  <a:gd name="T12" fmla="*/ 2 w 5"/>
                  <a:gd name="T13" fmla="*/ 0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0" y="2"/>
                    </a:lnTo>
                    <a:lnTo>
                      <a:pt x="3" y="4"/>
                    </a:lnTo>
                    <a:lnTo>
                      <a:pt x="4" y="3"/>
                    </a:lnTo>
                    <a:lnTo>
                      <a:pt x="5" y="2"/>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0" name="Freeform 2470"/>
              <p:cNvSpPr>
                <a:spLocks/>
              </p:cNvSpPr>
              <p:nvPr/>
            </p:nvSpPr>
            <p:spPr bwMode="auto">
              <a:xfrm>
                <a:off x="1465" y="3497"/>
                <a:ext cx="2" cy="2"/>
              </a:xfrm>
              <a:custGeom>
                <a:avLst/>
                <a:gdLst>
                  <a:gd name="T0" fmla="*/ 1 w 3"/>
                  <a:gd name="T1" fmla="*/ 2 h 5"/>
                  <a:gd name="T2" fmla="*/ 0 w 3"/>
                  <a:gd name="T3" fmla="*/ 2 h 5"/>
                  <a:gd name="T4" fmla="*/ 1 w 3"/>
                  <a:gd name="T5" fmla="*/ 5 h 5"/>
                  <a:gd name="T6" fmla="*/ 2 w 3"/>
                  <a:gd name="T7" fmla="*/ 5 h 5"/>
                  <a:gd name="T8" fmla="*/ 3 w 3"/>
                  <a:gd name="T9" fmla="*/ 5 h 5"/>
                  <a:gd name="T10" fmla="*/ 1 w 3"/>
                  <a:gd name="T11" fmla="*/ 0 h 5"/>
                  <a:gd name="T12" fmla="*/ 2 w 3"/>
                  <a:gd name="T13" fmla="*/ 1 h 5"/>
                  <a:gd name="T14" fmla="*/ 1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2"/>
                    </a:moveTo>
                    <a:lnTo>
                      <a:pt x="0" y="2"/>
                    </a:lnTo>
                    <a:lnTo>
                      <a:pt x="1" y="5"/>
                    </a:lnTo>
                    <a:lnTo>
                      <a:pt x="2" y="5"/>
                    </a:lnTo>
                    <a:lnTo>
                      <a:pt x="3" y="5"/>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1" name="Freeform 2471"/>
              <p:cNvSpPr>
                <a:spLocks/>
              </p:cNvSpPr>
              <p:nvPr/>
            </p:nvSpPr>
            <p:spPr bwMode="auto">
              <a:xfrm>
                <a:off x="1466" y="3499"/>
                <a:ext cx="3" cy="3"/>
              </a:xfrm>
              <a:custGeom>
                <a:avLst/>
                <a:gdLst>
                  <a:gd name="T0" fmla="*/ 0 w 6"/>
                  <a:gd name="T1" fmla="*/ 2 h 6"/>
                  <a:gd name="T2" fmla="*/ 1 w 6"/>
                  <a:gd name="T3" fmla="*/ 4 h 6"/>
                  <a:gd name="T4" fmla="*/ 3 w 6"/>
                  <a:gd name="T5" fmla="*/ 6 h 6"/>
                  <a:gd name="T6" fmla="*/ 5 w 6"/>
                  <a:gd name="T7" fmla="*/ 5 h 6"/>
                  <a:gd name="T8" fmla="*/ 6 w 6"/>
                  <a:gd name="T9" fmla="*/ 4 h 6"/>
                  <a:gd name="T10" fmla="*/ 2 w 6"/>
                  <a:gd name="T11" fmla="*/ 0 h 6"/>
                  <a:gd name="T12" fmla="*/ 1 w 6"/>
                  <a:gd name="T13" fmla="*/ 2 h 6"/>
                  <a:gd name="T14" fmla="*/ 0 w 6"/>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2"/>
                    </a:moveTo>
                    <a:lnTo>
                      <a:pt x="1" y="4"/>
                    </a:lnTo>
                    <a:lnTo>
                      <a:pt x="3" y="6"/>
                    </a:lnTo>
                    <a:lnTo>
                      <a:pt x="5" y="5"/>
                    </a:lnTo>
                    <a:lnTo>
                      <a:pt x="6" y="4"/>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2" name="Freeform 2472"/>
              <p:cNvSpPr>
                <a:spLocks/>
              </p:cNvSpPr>
              <p:nvPr/>
            </p:nvSpPr>
            <p:spPr bwMode="auto">
              <a:xfrm>
                <a:off x="1468" y="3500"/>
                <a:ext cx="3" cy="10"/>
              </a:xfrm>
              <a:custGeom>
                <a:avLst/>
                <a:gdLst>
                  <a:gd name="T0" fmla="*/ 2 w 7"/>
                  <a:gd name="T1" fmla="*/ 2 h 20"/>
                  <a:gd name="T2" fmla="*/ 0 w 7"/>
                  <a:gd name="T3" fmla="*/ 2 h 20"/>
                  <a:gd name="T4" fmla="*/ 4 w 7"/>
                  <a:gd name="T5" fmla="*/ 9 h 20"/>
                  <a:gd name="T6" fmla="*/ 4 w 7"/>
                  <a:gd name="T7" fmla="*/ 11 h 20"/>
                  <a:gd name="T8" fmla="*/ 5 w 7"/>
                  <a:gd name="T9" fmla="*/ 14 h 20"/>
                  <a:gd name="T10" fmla="*/ 5 w 7"/>
                  <a:gd name="T11" fmla="*/ 18 h 20"/>
                  <a:gd name="T12" fmla="*/ 7 w 7"/>
                  <a:gd name="T13" fmla="*/ 20 h 20"/>
                  <a:gd name="T14" fmla="*/ 7 w 7"/>
                  <a:gd name="T15" fmla="*/ 14 h 20"/>
                  <a:gd name="T16" fmla="*/ 6 w 7"/>
                  <a:gd name="T17" fmla="*/ 11 h 20"/>
                  <a:gd name="T18" fmla="*/ 6 w 7"/>
                  <a:gd name="T19" fmla="*/ 9 h 20"/>
                  <a:gd name="T20" fmla="*/ 2 w 7"/>
                  <a:gd name="T21" fmla="*/ 0 h 20"/>
                  <a:gd name="T22" fmla="*/ 3 w 7"/>
                  <a:gd name="T23" fmla="*/ 1 h 20"/>
                  <a:gd name="T24" fmla="*/ 2 w 7"/>
                  <a:gd name="T25" fmla="*/ 2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0"/>
                  <a:gd name="T41" fmla="*/ 7 w 7"/>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0">
                    <a:moveTo>
                      <a:pt x="2" y="2"/>
                    </a:moveTo>
                    <a:lnTo>
                      <a:pt x="0" y="2"/>
                    </a:lnTo>
                    <a:lnTo>
                      <a:pt x="4" y="9"/>
                    </a:lnTo>
                    <a:lnTo>
                      <a:pt x="4" y="11"/>
                    </a:lnTo>
                    <a:lnTo>
                      <a:pt x="5" y="14"/>
                    </a:lnTo>
                    <a:lnTo>
                      <a:pt x="5" y="18"/>
                    </a:lnTo>
                    <a:lnTo>
                      <a:pt x="7" y="20"/>
                    </a:lnTo>
                    <a:lnTo>
                      <a:pt x="7" y="14"/>
                    </a:lnTo>
                    <a:lnTo>
                      <a:pt x="6" y="11"/>
                    </a:lnTo>
                    <a:lnTo>
                      <a:pt x="6" y="9"/>
                    </a:lnTo>
                    <a:lnTo>
                      <a:pt x="2"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3" name="Freeform 2473"/>
              <p:cNvSpPr>
                <a:spLocks/>
              </p:cNvSpPr>
              <p:nvPr/>
            </p:nvSpPr>
            <p:spPr bwMode="auto">
              <a:xfrm>
                <a:off x="1448" y="3501"/>
                <a:ext cx="23" cy="10"/>
              </a:xfrm>
              <a:custGeom>
                <a:avLst/>
                <a:gdLst>
                  <a:gd name="T0" fmla="*/ 45 w 47"/>
                  <a:gd name="T1" fmla="*/ 16 h 21"/>
                  <a:gd name="T2" fmla="*/ 12 w 47"/>
                  <a:gd name="T3" fmla="*/ 16 h 21"/>
                  <a:gd name="T4" fmla="*/ 12 w 47"/>
                  <a:gd name="T5" fmla="*/ 15 h 21"/>
                  <a:gd name="T6" fmla="*/ 6 w 47"/>
                  <a:gd name="T7" fmla="*/ 3 h 21"/>
                  <a:gd name="T8" fmla="*/ 2 w 47"/>
                  <a:gd name="T9" fmla="*/ 1 h 21"/>
                  <a:gd name="T10" fmla="*/ 2 w 47"/>
                  <a:gd name="T11" fmla="*/ 0 h 21"/>
                  <a:gd name="T12" fmla="*/ 1 w 47"/>
                  <a:gd name="T13" fmla="*/ 0 h 21"/>
                  <a:gd name="T14" fmla="*/ 0 w 47"/>
                  <a:gd name="T15" fmla="*/ 0 h 21"/>
                  <a:gd name="T16" fmla="*/ 2 w 47"/>
                  <a:gd name="T17" fmla="*/ 3 h 21"/>
                  <a:gd name="T18" fmla="*/ 3 w 47"/>
                  <a:gd name="T19" fmla="*/ 3 h 21"/>
                  <a:gd name="T20" fmla="*/ 9 w 47"/>
                  <a:gd name="T21" fmla="*/ 15 h 21"/>
                  <a:gd name="T22" fmla="*/ 10 w 47"/>
                  <a:gd name="T23" fmla="*/ 21 h 21"/>
                  <a:gd name="T24" fmla="*/ 47 w 47"/>
                  <a:gd name="T25" fmla="*/ 18 h 21"/>
                  <a:gd name="T26" fmla="*/ 45 w 47"/>
                  <a:gd name="T27" fmla="*/ 16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
                  <a:gd name="T43" fmla="*/ 0 h 21"/>
                  <a:gd name="T44" fmla="*/ 47 w 4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 h="21">
                    <a:moveTo>
                      <a:pt x="45" y="16"/>
                    </a:moveTo>
                    <a:lnTo>
                      <a:pt x="12" y="16"/>
                    </a:lnTo>
                    <a:lnTo>
                      <a:pt x="12" y="15"/>
                    </a:lnTo>
                    <a:lnTo>
                      <a:pt x="6" y="3"/>
                    </a:lnTo>
                    <a:lnTo>
                      <a:pt x="2" y="1"/>
                    </a:lnTo>
                    <a:lnTo>
                      <a:pt x="2" y="0"/>
                    </a:lnTo>
                    <a:lnTo>
                      <a:pt x="1" y="0"/>
                    </a:lnTo>
                    <a:lnTo>
                      <a:pt x="0" y="0"/>
                    </a:lnTo>
                    <a:lnTo>
                      <a:pt x="2" y="3"/>
                    </a:lnTo>
                    <a:lnTo>
                      <a:pt x="3" y="3"/>
                    </a:lnTo>
                    <a:lnTo>
                      <a:pt x="9" y="15"/>
                    </a:lnTo>
                    <a:lnTo>
                      <a:pt x="10" y="21"/>
                    </a:lnTo>
                    <a:lnTo>
                      <a:pt x="47" y="18"/>
                    </a:lnTo>
                    <a:lnTo>
                      <a:pt x="4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4" name="Freeform 2474"/>
              <p:cNvSpPr>
                <a:spLocks/>
              </p:cNvSpPr>
              <p:nvPr/>
            </p:nvSpPr>
            <p:spPr bwMode="auto">
              <a:xfrm>
                <a:off x="1446" y="3499"/>
                <a:ext cx="3" cy="3"/>
              </a:xfrm>
              <a:custGeom>
                <a:avLst/>
                <a:gdLst>
                  <a:gd name="T0" fmla="*/ 4 w 4"/>
                  <a:gd name="T1" fmla="*/ 3 h 4"/>
                  <a:gd name="T2" fmla="*/ 3 w 4"/>
                  <a:gd name="T3" fmla="*/ 1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1"/>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5" name="Freeform 2475"/>
              <p:cNvSpPr>
                <a:spLocks/>
              </p:cNvSpPr>
              <p:nvPr/>
            </p:nvSpPr>
            <p:spPr bwMode="auto">
              <a:xfrm>
                <a:off x="1438" y="3495"/>
                <a:ext cx="10" cy="5"/>
              </a:xfrm>
              <a:custGeom>
                <a:avLst/>
                <a:gdLst>
                  <a:gd name="T0" fmla="*/ 18 w 19"/>
                  <a:gd name="T1" fmla="*/ 8 h 10"/>
                  <a:gd name="T2" fmla="*/ 19 w 19"/>
                  <a:gd name="T3" fmla="*/ 9 h 10"/>
                  <a:gd name="T4" fmla="*/ 12 w 19"/>
                  <a:gd name="T5" fmla="*/ 5 h 10"/>
                  <a:gd name="T6" fmla="*/ 10 w 19"/>
                  <a:gd name="T7" fmla="*/ 4 h 10"/>
                  <a:gd name="T8" fmla="*/ 8 w 19"/>
                  <a:gd name="T9" fmla="*/ 2 h 10"/>
                  <a:gd name="T10" fmla="*/ 0 w 19"/>
                  <a:gd name="T11" fmla="*/ 0 h 10"/>
                  <a:gd name="T12" fmla="*/ 0 w 19"/>
                  <a:gd name="T13" fmla="*/ 1 h 10"/>
                  <a:gd name="T14" fmla="*/ 0 w 19"/>
                  <a:gd name="T15" fmla="*/ 2 h 10"/>
                  <a:gd name="T16" fmla="*/ 5 w 19"/>
                  <a:gd name="T17" fmla="*/ 4 h 10"/>
                  <a:gd name="T18" fmla="*/ 8 w 19"/>
                  <a:gd name="T19" fmla="*/ 6 h 10"/>
                  <a:gd name="T20" fmla="*/ 12 w 19"/>
                  <a:gd name="T21" fmla="*/ 8 h 10"/>
                  <a:gd name="T22" fmla="*/ 17 w 19"/>
                  <a:gd name="T23" fmla="*/ 10 h 10"/>
                  <a:gd name="T24" fmla="*/ 17 w 19"/>
                  <a:gd name="T25" fmla="*/ 9 h 10"/>
                  <a:gd name="T26" fmla="*/ 18 w 19"/>
                  <a:gd name="T27" fmla="*/ 8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10"/>
                  <a:gd name="T44" fmla="*/ 19 w 19"/>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10">
                    <a:moveTo>
                      <a:pt x="18" y="8"/>
                    </a:moveTo>
                    <a:lnTo>
                      <a:pt x="19" y="9"/>
                    </a:lnTo>
                    <a:lnTo>
                      <a:pt x="12" y="5"/>
                    </a:lnTo>
                    <a:lnTo>
                      <a:pt x="10" y="4"/>
                    </a:lnTo>
                    <a:lnTo>
                      <a:pt x="8" y="2"/>
                    </a:lnTo>
                    <a:lnTo>
                      <a:pt x="0" y="0"/>
                    </a:lnTo>
                    <a:lnTo>
                      <a:pt x="0" y="1"/>
                    </a:lnTo>
                    <a:lnTo>
                      <a:pt x="0" y="2"/>
                    </a:lnTo>
                    <a:lnTo>
                      <a:pt x="5" y="4"/>
                    </a:lnTo>
                    <a:lnTo>
                      <a:pt x="8" y="6"/>
                    </a:lnTo>
                    <a:lnTo>
                      <a:pt x="12" y="8"/>
                    </a:lnTo>
                    <a:lnTo>
                      <a:pt x="17" y="10"/>
                    </a:lnTo>
                    <a:lnTo>
                      <a:pt x="17" y="9"/>
                    </a:lnTo>
                    <a:lnTo>
                      <a:pt x="1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6" name="Freeform 2476"/>
              <p:cNvSpPr>
                <a:spLocks/>
              </p:cNvSpPr>
              <p:nvPr/>
            </p:nvSpPr>
            <p:spPr bwMode="auto">
              <a:xfrm>
                <a:off x="1437" y="3495"/>
                <a:ext cx="1" cy="2"/>
              </a:xfrm>
              <a:custGeom>
                <a:avLst/>
                <a:gdLst>
                  <a:gd name="T0" fmla="*/ 4 w 4"/>
                  <a:gd name="T1" fmla="*/ 2 h 5"/>
                  <a:gd name="T2" fmla="*/ 0 w 4"/>
                  <a:gd name="T3" fmla="*/ 0 h 5"/>
                  <a:gd name="T4" fmla="*/ 0 w 4"/>
                  <a:gd name="T5" fmla="*/ 0 h 5"/>
                  <a:gd name="T6" fmla="*/ 0 w 4"/>
                  <a:gd name="T7" fmla="*/ 3 h 5"/>
                  <a:gd name="T8" fmla="*/ 0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0" y="0"/>
                    </a:lnTo>
                    <a:lnTo>
                      <a:pt x="0" y="3"/>
                    </a:lnTo>
                    <a:lnTo>
                      <a:pt x="0"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7" name="Freeform 2477"/>
              <p:cNvSpPr>
                <a:spLocks/>
              </p:cNvSpPr>
              <p:nvPr/>
            </p:nvSpPr>
            <p:spPr bwMode="auto">
              <a:xfrm>
                <a:off x="1433" y="3494"/>
                <a:ext cx="5" cy="3"/>
              </a:xfrm>
              <a:custGeom>
                <a:avLst/>
                <a:gdLst>
                  <a:gd name="T0" fmla="*/ 8 w 12"/>
                  <a:gd name="T1" fmla="*/ 4 h 6"/>
                  <a:gd name="T2" fmla="*/ 8 w 12"/>
                  <a:gd name="T3" fmla="*/ 3 h 6"/>
                  <a:gd name="T4" fmla="*/ 5 w 12"/>
                  <a:gd name="T5" fmla="*/ 1 h 6"/>
                  <a:gd name="T6" fmla="*/ 0 w 12"/>
                  <a:gd name="T7" fmla="*/ 0 h 6"/>
                  <a:gd name="T8" fmla="*/ 0 w 12"/>
                  <a:gd name="T9" fmla="*/ 1 h 6"/>
                  <a:gd name="T10" fmla="*/ 0 w 12"/>
                  <a:gd name="T11" fmla="*/ 3 h 6"/>
                  <a:gd name="T12" fmla="*/ 5 w 12"/>
                  <a:gd name="T13" fmla="*/ 4 h 6"/>
                  <a:gd name="T14" fmla="*/ 12 w 12"/>
                  <a:gd name="T15" fmla="*/ 6 h 6"/>
                  <a:gd name="T16" fmla="*/ 8 w 12"/>
                  <a:gd name="T17" fmla="*/ 6 h 6"/>
                  <a:gd name="T18" fmla="*/ 8 w 12"/>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6"/>
                  <a:gd name="T32" fmla="*/ 12 w 1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6">
                    <a:moveTo>
                      <a:pt x="8" y="4"/>
                    </a:moveTo>
                    <a:lnTo>
                      <a:pt x="8" y="3"/>
                    </a:lnTo>
                    <a:lnTo>
                      <a:pt x="5" y="1"/>
                    </a:lnTo>
                    <a:lnTo>
                      <a:pt x="0" y="0"/>
                    </a:lnTo>
                    <a:lnTo>
                      <a:pt x="0" y="1"/>
                    </a:lnTo>
                    <a:lnTo>
                      <a:pt x="0" y="3"/>
                    </a:lnTo>
                    <a:lnTo>
                      <a:pt x="5" y="4"/>
                    </a:lnTo>
                    <a:lnTo>
                      <a:pt x="12" y="6"/>
                    </a:lnTo>
                    <a:lnTo>
                      <a:pt x="8" y="6"/>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8" name="Freeform 2478"/>
              <p:cNvSpPr>
                <a:spLocks/>
              </p:cNvSpPr>
              <p:nvPr/>
            </p:nvSpPr>
            <p:spPr bwMode="auto">
              <a:xfrm>
                <a:off x="1429" y="3494"/>
                <a:ext cx="4" cy="2"/>
              </a:xfrm>
              <a:custGeom>
                <a:avLst/>
                <a:gdLst>
                  <a:gd name="T0" fmla="*/ 8 w 9"/>
                  <a:gd name="T1" fmla="*/ 1 h 5"/>
                  <a:gd name="T2" fmla="*/ 3 w 9"/>
                  <a:gd name="T3" fmla="*/ 0 h 5"/>
                  <a:gd name="T4" fmla="*/ 1 w 9"/>
                  <a:gd name="T5" fmla="*/ 0 h 5"/>
                  <a:gd name="T6" fmla="*/ 0 w 9"/>
                  <a:gd name="T7" fmla="*/ 0 h 5"/>
                  <a:gd name="T8" fmla="*/ 0 w 9"/>
                  <a:gd name="T9" fmla="*/ 1 h 5"/>
                  <a:gd name="T10" fmla="*/ 0 w 9"/>
                  <a:gd name="T11" fmla="*/ 2 h 5"/>
                  <a:gd name="T12" fmla="*/ 9 w 9"/>
                  <a:gd name="T13" fmla="*/ 5 h 5"/>
                  <a:gd name="T14" fmla="*/ 8 w 9"/>
                  <a:gd name="T15" fmla="*/ 5 h 5"/>
                  <a:gd name="T16" fmla="*/ 8 w 9"/>
                  <a:gd name="T17" fmla="*/ 2 h 5"/>
                  <a:gd name="T18" fmla="*/ 8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1"/>
                    </a:moveTo>
                    <a:lnTo>
                      <a:pt x="3" y="0"/>
                    </a:lnTo>
                    <a:lnTo>
                      <a:pt x="1" y="0"/>
                    </a:lnTo>
                    <a:lnTo>
                      <a:pt x="0" y="0"/>
                    </a:lnTo>
                    <a:lnTo>
                      <a:pt x="0" y="1"/>
                    </a:lnTo>
                    <a:lnTo>
                      <a:pt x="0" y="2"/>
                    </a:lnTo>
                    <a:lnTo>
                      <a:pt x="9" y="5"/>
                    </a:lnTo>
                    <a:lnTo>
                      <a:pt x="8" y="5"/>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89" name="Freeform 2479"/>
              <p:cNvSpPr>
                <a:spLocks/>
              </p:cNvSpPr>
              <p:nvPr/>
            </p:nvSpPr>
            <p:spPr bwMode="auto">
              <a:xfrm>
                <a:off x="1405" y="3493"/>
                <a:ext cx="24" cy="2"/>
              </a:xfrm>
              <a:custGeom>
                <a:avLst/>
                <a:gdLst>
                  <a:gd name="T0" fmla="*/ 46 w 46"/>
                  <a:gd name="T1" fmla="*/ 1 h 5"/>
                  <a:gd name="T2" fmla="*/ 41 w 46"/>
                  <a:gd name="T3" fmla="*/ 0 h 5"/>
                  <a:gd name="T4" fmla="*/ 9 w 46"/>
                  <a:gd name="T5" fmla="*/ 0 h 5"/>
                  <a:gd name="T6" fmla="*/ 0 w 46"/>
                  <a:gd name="T7" fmla="*/ 2 h 5"/>
                  <a:gd name="T8" fmla="*/ 0 w 46"/>
                  <a:gd name="T9" fmla="*/ 3 h 5"/>
                  <a:gd name="T10" fmla="*/ 0 w 46"/>
                  <a:gd name="T11" fmla="*/ 5 h 5"/>
                  <a:gd name="T12" fmla="*/ 1 w 46"/>
                  <a:gd name="T13" fmla="*/ 5 h 5"/>
                  <a:gd name="T14" fmla="*/ 46 w 46"/>
                  <a:gd name="T15" fmla="*/ 5 h 5"/>
                  <a:gd name="T16" fmla="*/ 46 w 46"/>
                  <a:gd name="T17" fmla="*/ 2 h 5"/>
                  <a:gd name="T18" fmla="*/ 46 w 46"/>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5"/>
                  <a:gd name="T32" fmla="*/ 46 w 4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5">
                    <a:moveTo>
                      <a:pt x="46" y="1"/>
                    </a:moveTo>
                    <a:lnTo>
                      <a:pt x="41" y="0"/>
                    </a:lnTo>
                    <a:lnTo>
                      <a:pt x="9" y="0"/>
                    </a:lnTo>
                    <a:lnTo>
                      <a:pt x="0" y="2"/>
                    </a:lnTo>
                    <a:lnTo>
                      <a:pt x="0" y="3"/>
                    </a:lnTo>
                    <a:lnTo>
                      <a:pt x="0" y="5"/>
                    </a:lnTo>
                    <a:lnTo>
                      <a:pt x="1" y="5"/>
                    </a:lnTo>
                    <a:lnTo>
                      <a:pt x="46" y="5"/>
                    </a:lnTo>
                    <a:lnTo>
                      <a:pt x="46" y="2"/>
                    </a:lnTo>
                    <a:lnTo>
                      <a:pt x="4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0" name="Freeform 2480"/>
              <p:cNvSpPr>
                <a:spLocks/>
              </p:cNvSpPr>
              <p:nvPr/>
            </p:nvSpPr>
            <p:spPr bwMode="auto">
              <a:xfrm>
                <a:off x="1400" y="3494"/>
                <a:ext cx="6" cy="2"/>
              </a:xfrm>
              <a:custGeom>
                <a:avLst/>
                <a:gdLst>
                  <a:gd name="T0" fmla="*/ 12 w 13"/>
                  <a:gd name="T1" fmla="*/ 2 h 6"/>
                  <a:gd name="T2" fmla="*/ 12 w 13"/>
                  <a:gd name="T3" fmla="*/ 0 h 6"/>
                  <a:gd name="T4" fmla="*/ 13 w 13"/>
                  <a:gd name="T5" fmla="*/ 0 h 6"/>
                  <a:gd name="T6" fmla="*/ 4 w 13"/>
                  <a:gd name="T7" fmla="*/ 2 h 6"/>
                  <a:gd name="T8" fmla="*/ 0 w 13"/>
                  <a:gd name="T9" fmla="*/ 4 h 6"/>
                  <a:gd name="T10" fmla="*/ 0 w 13"/>
                  <a:gd name="T11" fmla="*/ 5 h 6"/>
                  <a:gd name="T12" fmla="*/ 0 w 13"/>
                  <a:gd name="T13" fmla="*/ 6 h 6"/>
                  <a:gd name="T14" fmla="*/ 4 w 13"/>
                  <a:gd name="T15" fmla="*/ 5 h 6"/>
                  <a:gd name="T16" fmla="*/ 5 w 13"/>
                  <a:gd name="T17" fmla="*/ 5 h 6"/>
                  <a:gd name="T18" fmla="*/ 7 w 13"/>
                  <a:gd name="T19" fmla="*/ 5 h 6"/>
                  <a:gd name="T20" fmla="*/ 12 w 13"/>
                  <a:gd name="T21" fmla="*/ 4 h 6"/>
                  <a:gd name="T22" fmla="*/ 12 w 13"/>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6"/>
                  <a:gd name="T38" fmla="*/ 13 w 1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6">
                    <a:moveTo>
                      <a:pt x="12" y="2"/>
                    </a:moveTo>
                    <a:lnTo>
                      <a:pt x="12" y="0"/>
                    </a:lnTo>
                    <a:lnTo>
                      <a:pt x="13" y="0"/>
                    </a:lnTo>
                    <a:lnTo>
                      <a:pt x="4" y="2"/>
                    </a:lnTo>
                    <a:lnTo>
                      <a:pt x="0" y="4"/>
                    </a:lnTo>
                    <a:lnTo>
                      <a:pt x="0" y="5"/>
                    </a:lnTo>
                    <a:lnTo>
                      <a:pt x="0" y="6"/>
                    </a:lnTo>
                    <a:lnTo>
                      <a:pt x="4" y="5"/>
                    </a:lnTo>
                    <a:lnTo>
                      <a:pt x="5" y="5"/>
                    </a:lnTo>
                    <a:lnTo>
                      <a:pt x="7" y="5"/>
                    </a:lnTo>
                    <a:lnTo>
                      <a:pt x="12" y="4"/>
                    </a:lnTo>
                    <a:lnTo>
                      <a:pt x="1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1" name="Freeform 2481"/>
              <p:cNvSpPr>
                <a:spLocks/>
              </p:cNvSpPr>
              <p:nvPr/>
            </p:nvSpPr>
            <p:spPr bwMode="auto">
              <a:xfrm>
                <a:off x="1398" y="3495"/>
                <a:ext cx="2" cy="2"/>
              </a:xfrm>
              <a:custGeom>
                <a:avLst/>
                <a:gdLst>
                  <a:gd name="T0" fmla="*/ 3 w 3"/>
                  <a:gd name="T1" fmla="*/ 3 h 5"/>
                  <a:gd name="T2" fmla="*/ 3 w 3"/>
                  <a:gd name="T3" fmla="*/ 0 h 5"/>
                  <a:gd name="T4" fmla="*/ 0 w 3"/>
                  <a:gd name="T5" fmla="*/ 0 h 5"/>
                  <a:gd name="T6" fmla="*/ 0 w 3"/>
                  <a:gd name="T7" fmla="*/ 3 h 5"/>
                  <a:gd name="T8" fmla="*/ 0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2" name="Freeform 2482"/>
              <p:cNvSpPr>
                <a:spLocks/>
              </p:cNvSpPr>
              <p:nvPr/>
            </p:nvSpPr>
            <p:spPr bwMode="auto">
              <a:xfrm>
                <a:off x="1398" y="3495"/>
                <a:ext cx="2" cy="1"/>
              </a:xfrm>
              <a:custGeom>
                <a:avLst/>
                <a:gdLst>
                  <a:gd name="T0" fmla="*/ 0 w 3"/>
                  <a:gd name="T1" fmla="*/ 0 h 4"/>
                  <a:gd name="T2" fmla="*/ 3 w 3"/>
                  <a:gd name="T3" fmla="*/ 0 h 4"/>
                  <a:gd name="T4" fmla="*/ 0 w 3"/>
                  <a:gd name="T5" fmla="*/ 4 h 4"/>
                  <a:gd name="T6" fmla="*/ 0 w 3"/>
                  <a:gd name="T7" fmla="*/ 3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3" y="0"/>
                    </a:lnTo>
                    <a:lnTo>
                      <a:pt x="0" y="4"/>
                    </a:lnTo>
                    <a:lnTo>
                      <a:pt x="0"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3" name="Freeform 2483"/>
              <p:cNvSpPr>
                <a:spLocks/>
              </p:cNvSpPr>
              <p:nvPr/>
            </p:nvSpPr>
            <p:spPr bwMode="auto">
              <a:xfrm>
                <a:off x="1395" y="3495"/>
                <a:ext cx="5" cy="3"/>
              </a:xfrm>
              <a:custGeom>
                <a:avLst/>
                <a:gdLst>
                  <a:gd name="T0" fmla="*/ 9 w 9"/>
                  <a:gd name="T1" fmla="*/ 0 h 6"/>
                  <a:gd name="T2" fmla="*/ 2 w 9"/>
                  <a:gd name="T3" fmla="*/ 3 h 6"/>
                  <a:gd name="T4" fmla="*/ 0 w 9"/>
                  <a:gd name="T5" fmla="*/ 4 h 6"/>
                  <a:gd name="T6" fmla="*/ 0 w 9"/>
                  <a:gd name="T7" fmla="*/ 5 h 6"/>
                  <a:gd name="T8" fmla="*/ 0 w 9"/>
                  <a:gd name="T9" fmla="*/ 6 h 6"/>
                  <a:gd name="T10" fmla="*/ 2 w 9"/>
                  <a:gd name="T11" fmla="*/ 5 h 6"/>
                  <a:gd name="T12" fmla="*/ 6 w 9"/>
                  <a:gd name="T13" fmla="*/ 4 h 6"/>
                  <a:gd name="T14" fmla="*/ 9 w 9"/>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9" y="0"/>
                    </a:moveTo>
                    <a:lnTo>
                      <a:pt x="2" y="3"/>
                    </a:lnTo>
                    <a:lnTo>
                      <a:pt x="0" y="4"/>
                    </a:lnTo>
                    <a:lnTo>
                      <a:pt x="0" y="5"/>
                    </a:lnTo>
                    <a:lnTo>
                      <a:pt x="0" y="6"/>
                    </a:lnTo>
                    <a:lnTo>
                      <a:pt x="2" y="5"/>
                    </a:lnTo>
                    <a:lnTo>
                      <a:pt x="6"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4" name="Freeform 2484"/>
              <p:cNvSpPr>
                <a:spLocks/>
              </p:cNvSpPr>
              <p:nvPr/>
            </p:nvSpPr>
            <p:spPr bwMode="auto">
              <a:xfrm>
                <a:off x="1393" y="3496"/>
                <a:ext cx="3" cy="3"/>
              </a:xfrm>
              <a:custGeom>
                <a:avLst/>
                <a:gdLst>
                  <a:gd name="T0" fmla="*/ 4 w 5"/>
                  <a:gd name="T1" fmla="*/ 0 h 4"/>
                  <a:gd name="T2" fmla="*/ 0 w 5"/>
                  <a:gd name="T3" fmla="*/ 2 h 4"/>
                  <a:gd name="T4" fmla="*/ 0 w 5"/>
                  <a:gd name="T5" fmla="*/ 2 h 4"/>
                  <a:gd name="T6" fmla="*/ 1 w 5"/>
                  <a:gd name="T7" fmla="*/ 3 h 4"/>
                  <a:gd name="T8" fmla="*/ 2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0" y="2"/>
                    </a:lnTo>
                    <a:lnTo>
                      <a:pt x="1" y="3"/>
                    </a:lnTo>
                    <a:lnTo>
                      <a:pt x="2" y="4"/>
                    </a:lnTo>
                    <a:lnTo>
                      <a:pt x="5" y="2"/>
                    </a:lnTo>
                    <a:lnTo>
                      <a:pt x="4"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5" name="Freeform 2485"/>
              <p:cNvSpPr>
                <a:spLocks/>
              </p:cNvSpPr>
              <p:nvPr/>
            </p:nvSpPr>
            <p:spPr bwMode="auto">
              <a:xfrm>
                <a:off x="1392" y="3498"/>
                <a:ext cx="4" cy="1"/>
              </a:xfrm>
              <a:custGeom>
                <a:avLst/>
                <a:gdLst>
                  <a:gd name="T0" fmla="*/ 3 w 7"/>
                  <a:gd name="T1" fmla="*/ 1 h 4"/>
                  <a:gd name="T2" fmla="*/ 3 w 7"/>
                  <a:gd name="T3" fmla="*/ 0 h 4"/>
                  <a:gd name="T4" fmla="*/ 0 w 7"/>
                  <a:gd name="T5" fmla="*/ 1 h 4"/>
                  <a:gd name="T6" fmla="*/ 0 w 7"/>
                  <a:gd name="T7" fmla="*/ 2 h 4"/>
                  <a:gd name="T8" fmla="*/ 0 w 7"/>
                  <a:gd name="T9" fmla="*/ 4 h 4"/>
                  <a:gd name="T10" fmla="*/ 7 w 7"/>
                  <a:gd name="T11" fmla="*/ 0 h 4"/>
                  <a:gd name="T12" fmla="*/ 4 w 7"/>
                  <a:gd name="T13" fmla="*/ 2 h 4"/>
                  <a:gd name="T14" fmla="*/ 3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1"/>
                    </a:moveTo>
                    <a:lnTo>
                      <a:pt x="3" y="0"/>
                    </a:lnTo>
                    <a:lnTo>
                      <a:pt x="0" y="1"/>
                    </a:lnTo>
                    <a:lnTo>
                      <a:pt x="0" y="2"/>
                    </a:lnTo>
                    <a:lnTo>
                      <a:pt x="0" y="4"/>
                    </a:lnTo>
                    <a:lnTo>
                      <a:pt x="7" y="0"/>
                    </a:lnTo>
                    <a:lnTo>
                      <a:pt x="4"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6" name="Freeform 2486"/>
              <p:cNvSpPr>
                <a:spLocks/>
              </p:cNvSpPr>
              <p:nvPr/>
            </p:nvSpPr>
            <p:spPr bwMode="auto">
              <a:xfrm>
                <a:off x="1391" y="3498"/>
                <a:ext cx="2" cy="2"/>
              </a:xfrm>
              <a:custGeom>
                <a:avLst/>
                <a:gdLst>
                  <a:gd name="T0" fmla="*/ 2 w 4"/>
                  <a:gd name="T1" fmla="*/ 0 h 4"/>
                  <a:gd name="T2" fmla="*/ 0 w 4"/>
                  <a:gd name="T3" fmla="*/ 1 h 4"/>
                  <a:gd name="T4" fmla="*/ 0 w 4"/>
                  <a:gd name="T5" fmla="*/ 1 h 4"/>
                  <a:gd name="T6" fmla="*/ 1 w 4"/>
                  <a:gd name="T7" fmla="*/ 3 h 4"/>
                  <a:gd name="T8" fmla="*/ 2 w 4"/>
                  <a:gd name="T9" fmla="*/ 4 h 4"/>
                  <a:gd name="T10" fmla="*/ 4 w 4"/>
                  <a:gd name="T11" fmla="*/ 3 h 4"/>
                  <a:gd name="T12" fmla="*/ 2 w 4"/>
                  <a:gd name="T13" fmla="*/ 1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0" y="1"/>
                    </a:lnTo>
                    <a:lnTo>
                      <a:pt x="1" y="3"/>
                    </a:lnTo>
                    <a:lnTo>
                      <a:pt x="2" y="4"/>
                    </a:lnTo>
                    <a:lnTo>
                      <a:pt x="4" y="3"/>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7" name="Freeform 2487"/>
              <p:cNvSpPr>
                <a:spLocks/>
              </p:cNvSpPr>
              <p:nvPr/>
            </p:nvSpPr>
            <p:spPr bwMode="auto">
              <a:xfrm>
                <a:off x="1389" y="3499"/>
                <a:ext cx="4" cy="2"/>
              </a:xfrm>
              <a:custGeom>
                <a:avLst/>
                <a:gdLst>
                  <a:gd name="T0" fmla="*/ 4 w 7"/>
                  <a:gd name="T1" fmla="*/ 2 h 5"/>
                  <a:gd name="T2" fmla="*/ 4 w 7"/>
                  <a:gd name="T3" fmla="*/ 0 h 5"/>
                  <a:gd name="T4" fmla="*/ 0 w 7"/>
                  <a:gd name="T5" fmla="*/ 3 h 5"/>
                  <a:gd name="T6" fmla="*/ 0 w 7"/>
                  <a:gd name="T7" fmla="*/ 4 h 5"/>
                  <a:gd name="T8" fmla="*/ 0 w 7"/>
                  <a:gd name="T9" fmla="*/ 5 h 5"/>
                  <a:gd name="T10" fmla="*/ 7 w 7"/>
                  <a:gd name="T11" fmla="*/ 2 h 5"/>
                  <a:gd name="T12" fmla="*/ 5 w 7"/>
                  <a:gd name="T13" fmla="*/ 3 h 5"/>
                  <a:gd name="T14" fmla="*/ 4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2"/>
                    </a:moveTo>
                    <a:lnTo>
                      <a:pt x="4" y="0"/>
                    </a:lnTo>
                    <a:lnTo>
                      <a:pt x="0" y="3"/>
                    </a:lnTo>
                    <a:lnTo>
                      <a:pt x="0" y="4"/>
                    </a:lnTo>
                    <a:lnTo>
                      <a:pt x="0" y="5"/>
                    </a:lnTo>
                    <a:lnTo>
                      <a:pt x="7" y="2"/>
                    </a:lnTo>
                    <a:lnTo>
                      <a:pt x="5"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8" name="Freeform 2488"/>
              <p:cNvSpPr>
                <a:spLocks/>
              </p:cNvSpPr>
              <p:nvPr/>
            </p:nvSpPr>
            <p:spPr bwMode="auto">
              <a:xfrm>
                <a:off x="1388" y="3500"/>
                <a:ext cx="2" cy="2"/>
              </a:xfrm>
              <a:custGeom>
                <a:avLst/>
                <a:gdLst>
                  <a:gd name="T0" fmla="*/ 4 w 5"/>
                  <a:gd name="T1" fmla="*/ 0 h 4"/>
                  <a:gd name="T2" fmla="*/ 1 w 5"/>
                  <a:gd name="T3" fmla="*/ 1 h 4"/>
                  <a:gd name="T4" fmla="*/ 0 w 5"/>
                  <a:gd name="T5" fmla="*/ 2 h 4"/>
                  <a:gd name="T6" fmla="*/ 1 w 5"/>
                  <a:gd name="T7" fmla="*/ 3 h 4"/>
                  <a:gd name="T8" fmla="*/ 3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1" y="1"/>
                    </a:lnTo>
                    <a:lnTo>
                      <a:pt x="0" y="2"/>
                    </a:lnTo>
                    <a:lnTo>
                      <a:pt x="1" y="3"/>
                    </a:lnTo>
                    <a:lnTo>
                      <a:pt x="3" y="4"/>
                    </a:lnTo>
                    <a:lnTo>
                      <a:pt x="5" y="2"/>
                    </a:lnTo>
                    <a:lnTo>
                      <a:pt x="4"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599" name="Freeform 2489"/>
              <p:cNvSpPr>
                <a:spLocks/>
              </p:cNvSpPr>
              <p:nvPr/>
            </p:nvSpPr>
            <p:spPr bwMode="auto">
              <a:xfrm>
                <a:off x="1387" y="3500"/>
                <a:ext cx="2" cy="3"/>
              </a:xfrm>
              <a:custGeom>
                <a:avLst/>
                <a:gdLst>
                  <a:gd name="T0" fmla="*/ 1 w 4"/>
                  <a:gd name="T1" fmla="*/ 1 h 4"/>
                  <a:gd name="T2" fmla="*/ 2 w 4"/>
                  <a:gd name="T3" fmla="*/ 0 h 4"/>
                  <a:gd name="T4" fmla="*/ 0 w 4"/>
                  <a:gd name="T5" fmla="*/ 4 h 4"/>
                  <a:gd name="T6" fmla="*/ 1 w 4"/>
                  <a:gd name="T7" fmla="*/ 4 h 4"/>
                  <a:gd name="T8" fmla="*/ 2 w 4"/>
                  <a:gd name="T9" fmla="*/ 4 h 4"/>
                  <a:gd name="T10" fmla="*/ 4 w 4"/>
                  <a:gd name="T11" fmla="*/ 2 h 4"/>
                  <a:gd name="T12" fmla="*/ 2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2" y="0"/>
                    </a:lnTo>
                    <a:lnTo>
                      <a:pt x="0" y="4"/>
                    </a:lnTo>
                    <a:lnTo>
                      <a:pt x="1" y="4"/>
                    </a:lnTo>
                    <a:lnTo>
                      <a:pt x="2" y="4"/>
                    </a:lnTo>
                    <a:lnTo>
                      <a:pt x="4"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0" name="Freeform 2490"/>
              <p:cNvSpPr>
                <a:spLocks/>
              </p:cNvSpPr>
              <p:nvPr/>
            </p:nvSpPr>
            <p:spPr bwMode="auto">
              <a:xfrm>
                <a:off x="1385" y="3502"/>
                <a:ext cx="3" cy="6"/>
              </a:xfrm>
              <a:custGeom>
                <a:avLst/>
                <a:gdLst>
                  <a:gd name="T0" fmla="*/ 4 w 5"/>
                  <a:gd name="T1" fmla="*/ 1 h 12"/>
                  <a:gd name="T2" fmla="*/ 3 w 5"/>
                  <a:gd name="T3" fmla="*/ 0 h 12"/>
                  <a:gd name="T4" fmla="*/ 1 w 5"/>
                  <a:gd name="T5" fmla="*/ 3 h 12"/>
                  <a:gd name="T6" fmla="*/ 1 w 5"/>
                  <a:gd name="T7" fmla="*/ 7 h 12"/>
                  <a:gd name="T8" fmla="*/ 0 w 5"/>
                  <a:gd name="T9" fmla="*/ 10 h 12"/>
                  <a:gd name="T10" fmla="*/ 1 w 5"/>
                  <a:gd name="T11" fmla="*/ 12 h 12"/>
                  <a:gd name="T12" fmla="*/ 2 w 5"/>
                  <a:gd name="T13" fmla="*/ 11 h 12"/>
                  <a:gd name="T14" fmla="*/ 3 w 5"/>
                  <a:gd name="T15" fmla="*/ 10 h 12"/>
                  <a:gd name="T16" fmla="*/ 2 w 5"/>
                  <a:gd name="T17" fmla="*/ 10 h 12"/>
                  <a:gd name="T18" fmla="*/ 3 w 5"/>
                  <a:gd name="T19" fmla="*/ 7 h 12"/>
                  <a:gd name="T20" fmla="*/ 3 w 5"/>
                  <a:gd name="T21" fmla="*/ 5 h 12"/>
                  <a:gd name="T22" fmla="*/ 4 w 5"/>
                  <a:gd name="T23" fmla="*/ 4 h 12"/>
                  <a:gd name="T24" fmla="*/ 5 w 5"/>
                  <a:gd name="T25" fmla="*/ 1 h 12"/>
                  <a:gd name="T26" fmla="*/ 4 w 5"/>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2"/>
                  <a:gd name="T44" fmla="*/ 5 w 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2">
                    <a:moveTo>
                      <a:pt x="4" y="1"/>
                    </a:moveTo>
                    <a:lnTo>
                      <a:pt x="3" y="0"/>
                    </a:lnTo>
                    <a:lnTo>
                      <a:pt x="1" y="3"/>
                    </a:lnTo>
                    <a:lnTo>
                      <a:pt x="1" y="7"/>
                    </a:lnTo>
                    <a:lnTo>
                      <a:pt x="0" y="10"/>
                    </a:lnTo>
                    <a:lnTo>
                      <a:pt x="1" y="12"/>
                    </a:lnTo>
                    <a:lnTo>
                      <a:pt x="2" y="11"/>
                    </a:lnTo>
                    <a:lnTo>
                      <a:pt x="3" y="10"/>
                    </a:lnTo>
                    <a:lnTo>
                      <a:pt x="2" y="10"/>
                    </a:lnTo>
                    <a:lnTo>
                      <a:pt x="3" y="7"/>
                    </a:lnTo>
                    <a:lnTo>
                      <a:pt x="3" y="5"/>
                    </a:lnTo>
                    <a:lnTo>
                      <a:pt x="4" y="4"/>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1" name="Freeform 2491"/>
              <p:cNvSpPr>
                <a:spLocks/>
              </p:cNvSpPr>
              <p:nvPr/>
            </p:nvSpPr>
            <p:spPr bwMode="auto">
              <a:xfrm>
                <a:off x="1386" y="3507"/>
                <a:ext cx="2" cy="3"/>
              </a:xfrm>
              <a:custGeom>
                <a:avLst/>
                <a:gdLst>
                  <a:gd name="T0" fmla="*/ 1 w 3"/>
                  <a:gd name="T1" fmla="*/ 1 h 6"/>
                  <a:gd name="T2" fmla="*/ 0 w 3"/>
                  <a:gd name="T3" fmla="*/ 1 h 6"/>
                  <a:gd name="T4" fmla="*/ 0 w 3"/>
                  <a:gd name="T5" fmla="*/ 3 h 6"/>
                  <a:gd name="T6" fmla="*/ 1 w 3"/>
                  <a:gd name="T7" fmla="*/ 5 h 6"/>
                  <a:gd name="T8" fmla="*/ 1 w 3"/>
                  <a:gd name="T9" fmla="*/ 6 h 6"/>
                  <a:gd name="T10" fmla="*/ 2 w 3"/>
                  <a:gd name="T11" fmla="*/ 6 h 6"/>
                  <a:gd name="T12" fmla="*/ 3 w 3"/>
                  <a:gd name="T13" fmla="*/ 6 h 6"/>
                  <a:gd name="T14" fmla="*/ 3 w 3"/>
                  <a:gd name="T15" fmla="*/ 5 h 6"/>
                  <a:gd name="T16" fmla="*/ 2 w 3"/>
                  <a:gd name="T17" fmla="*/ 3 h 6"/>
                  <a:gd name="T18" fmla="*/ 2 w 3"/>
                  <a:gd name="T19" fmla="*/ 0 h 6"/>
                  <a:gd name="T20" fmla="*/ 2 w 3"/>
                  <a:gd name="T21" fmla="*/ 0 h 6"/>
                  <a:gd name="T22" fmla="*/ 1 w 3"/>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1" y="1"/>
                    </a:moveTo>
                    <a:lnTo>
                      <a:pt x="0" y="1"/>
                    </a:lnTo>
                    <a:lnTo>
                      <a:pt x="0" y="3"/>
                    </a:lnTo>
                    <a:lnTo>
                      <a:pt x="1" y="5"/>
                    </a:lnTo>
                    <a:lnTo>
                      <a:pt x="1" y="6"/>
                    </a:lnTo>
                    <a:lnTo>
                      <a:pt x="2" y="6"/>
                    </a:lnTo>
                    <a:lnTo>
                      <a:pt x="3" y="6"/>
                    </a:lnTo>
                    <a:lnTo>
                      <a:pt x="3" y="5"/>
                    </a:lnTo>
                    <a:lnTo>
                      <a:pt x="2" y="3"/>
                    </a:lnTo>
                    <a:lnTo>
                      <a:pt x="2"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2" name="Freeform 2492"/>
              <p:cNvSpPr>
                <a:spLocks/>
              </p:cNvSpPr>
              <p:nvPr/>
            </p:nvSpPr>
            <p:spPr bwMode="auto">
              <a:xfrm>
                <a:off x="1386" y="3510"/>
                <a:ext cx="77" cy="20"/>
              </a:xfrm>
              <a:custGeom>
                <a:avLst/>
                <a:gdLst>
                  <a:gd name="T0" fmla="*/ 0 w 152"/>
                  <a:gd name="T1" fmla="*/ 1 h 42"/>
                  <a:gd name="T2" fmla="*/ 0 w 152"/>
                  <a:gd name="T3" fmla="*/ 3 h 42"/>
                  <a:gd name="T4" fmla="*/ 8 w 152"/>
                  <a:gd name="T5" fmla="*/ 11 h 42"/>
                  <a:gd name="T6" fmla="*/ 11 w 152"/>
                  <a:gd name="T7" fmla="*/ 11 h 42"/>
                  <a:gd name="T8" fmla="*/ 14 w 152"/>
                  <a:gd name="T9" fmla="*/ 12 h 42"/>
                  <a:gd name="T10" fmla="*/ 24 w 152"/>
                  <a:gd name="T11" fmla="*/ 15 h 42"/>
                  <a:gd name="T12" fmla="*/ 29 w 152"/>
                  <a:gd name="T13" fmla="*/ 16 h 42"/>
                  <a:gd name="T14" fmla="*/ 34 w 152"/>
                  <a:gd name="T15" fmla="*/ 18 h 42"/>
                  <a:gd name="T16" fmla="*/ 39 w 152"/>
                  <a:gd name="T17" fmla="*/ 19 h 42"/>
                  <a:gd name="T18" fmla="*/ 45 w 152"/>
                  <a:gd name="T19" fmla="*/ 20 h 42"/>
                  <a:gd name="T20" fmla="*/ 66 w 152"/>
                  <a:gd name="T21" fmla="*/ 23 h 42"/>
                  <a:gd name="T22" fmla="*/ 74 w 152"/>
                  <a:gd name="T23" fmla="*/ 23 h 42"/>
                  <a:gd name="T24" fmla="*/ 87 w 152"/>
                  <a:gd name="T25" fmla="*/ 26 h 42"/>
                  <a:gd name="T26" fmla="*/ 105 w 152"/>
                  <a:gd name="T27" fmla="*/ 29 h 42"/>
                  <a:gd name="T28" fmla="*/ 111 w 152"/>
                  <a:gd name="T29" fmla="*/ 29 h 42"/>
                  <a:gd name="T30" fmla="*/ 115 w 152"/>
                  <a:gd name="T31" fmla="*/ 30 h 42"/>
                  <a:gd name="T32" fmla="*/ 119 w 152"/>
                  <a:gd name="T33" fmla="*/ 31 h 42"/>
                  <a:gd name="T34" fmla="*/ 123 w 152"/>
                  <a:gd name="T35" fmla="*/ 31 h 42"/>
                  <a:gd name="T36" fmla="*/ 127 w 152"/>
                  <a:gd name="T37" fmla="*/ 33 h 42"/>
                  <a:gd name="T38" fmla="*/ 129 w 152"/>
                  <a:gd name="T39" fmla="*/ 34 h 42"/>
                  <a:gd name="T40" fmla="*/ 134 w 152"/>
                  <a:gd name="T41" fmla="*/ 35 h 42"/>
                  <a:gd name="T42" fmla="*/ 145 w 152"/>
                  <a:gd name="T43" fmla="*/ 39 h 42"/>
                  <a:gd name="T44" fmla="*/ 150 w 152"/>
                  <a:gd name="T45" fmla="*/ 42 h 42"/>
                  <a:gd name="T46" fmla="*/ 151 w 152"/>
                  <a:gd name="T47" fmla="*/ 41 h 42"/>
                  <a:gd name="T48" fmla="*/ 152 w 152"/>
                  <a:gd name="T49" fmla="*/ 39 h 42"/>
                  <a:gd name="T50" fmla="*/ 149 w 152"/>
                  <a:gd name="T51" fmla="*/ 37 h 42"/>
                  <a:gd name="T52" fmla="*/ 134 w 152"/>
                  <a:gd name="T53" fmla="*/ 33 h 42"/>
                  <a:gd name="T54" fmla="*/ 129 w 152"/>
                  <a:gd name="T55" fmla="*/ 31 h 42"/>
                  <a:gd name="T56" fmla="*/ 127 w 152"/>
                  <a:gd name="T57" fmla="*/ 30 h 42"/>
                  <a:gd name="T58" fmla="*/ 123 w 152"/>
                  <a:gd name="T59" fmla="*/ 29 h 42"/>
                  <a:gd name="T60" fmla="*/ 119 w 152"/>
                  <a:gd name="T61" fmla="*/ 29 h 42"/>
                  <a:gd name="T62" fmla="*/ 115 w 152"/>
                  <a:gd name="T63" fmla="*/ 28 h 42"/>
                  <a:gd name="T64" fmla="*/ 111 w 152"/>
                  <a:gd name="T65" fmla="*/ 27 h 42"/>
                  <a:gd name="T66" fmla="*/ 105 w 152"/>
                  <a:gd name="T67" fmla="*/ 27 h 42"/>
                  <a:gd name="T68" fmla="*/ 87 w 152"/>
                  <a:gd name="T69" fmla="*/ 23 h 42"/>
                  <a:gd name="T70" fmla="*/ 74 w 152"/>
                  <a:gd name="T71" fmla="*/ 21 h 42"/>
                  <a:gd name="T72" fmla="*/ 66 w 152"/>
                  <a:gd name="T73" fmla="*/ 21 h 42"/>
                  <a:gd name="T74" fmla="*/ 45 w 152"/>
                  <a:gd name="T75" fmla="*/ 18 h 42"/>
                  <a:gd name="T76" fmla="*/ 39 w 152"/>
                  <a:gd name="T77" fmla="*/ 16 h 42"/>
                  <a:gd name="T78" fmla="*/ 34 w 152"/>
                  <a:gd name="T79" fmla="*/ 15 h 42"/>
                  <a:gd name="T80" fmla="*/ 29 w 152"/>
                  <a:gd name="T81" fmla="*/ 14 h 42"/>
                  <a:gd name="T82" fmla="*/ 24 w 152"/>
                  <a:gd name="T83" fmla="*/ 13 h 42"/>
                  <a:gd name="T84" fmla="*/ 14 w 152"/>
                  <a:gd name="T85" fmla="*/ 10 h 42"/>
                  <a:gd name="T86" fmla="*/ 11 w 152"/>
                  <a:gd name="T87" fmla="*/ 8 h 42"/>
                  <a:gd name="T88" fmla="*/ 10 w 152"/>
                  <a:gd name="T89" fmla="*/ 8 h 42"/>
                  <a:gd name="T90" fmla="*/ 2 w 152"/>
                  <a:gd name="T91" fmla="*/ 0 h 42"/>
                  <a:gd name="T92" fmla="*/ 1 w 152"/>
                  <a:gd name="T93" fmla="*/ 1 h 42"/>
                  <a:gd name="T94" fmla="*/ 0 w 152"/>
                  <a:gd name="T95" fmla="*/ 1 h 4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52"/>
                  <a:gd name="T145" fmla="*/ 0 h 42"/>
                  <a:gd name="T146" fmla="*/ 152 w 152"/>
                  <a:gd name="T147" fmla="*/ 42 h 4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52" h="42">
                    <a:moveTo>
                      <a:pt x="0" y="1"/>
                    </a:moveTo>
                    <a:lnTo>
                      <a:pt x="0" y="3"/>
                    </a:lnTo>
                    <a:lnTo>
                      <a:pt x="8" y="11"/>
                    </a:lnTo>
                    <a:lnTo>
                      <a:pt x="11" y="11"/>
                    </a:lnTo>
                    <a:lnTo>
                      <a:pt x="14" y="12"/>
                    </a:lnTo>
                    <a:lnTo>
                      <a:pt x="24" y="15"/>
                    </a:lnTo>
                    <a:lnTo>
                      <a:pt x="29" y="16"/>
                    </a:lnTo>
                    <a:lnTo>
                      <a:pt x="34" y="18"/>
                    </a:lnTo>
                    <a:lnTo>
                      <a:pt x="39" y="19"/>
                    </a:lnTo>
                    <a:lnTo>
                      <a:pt x="45" y="20"/>
                    </a:lnTo>
                    <a:lnTo>
                      <a:pt x="66" y="23"/>
                    </a:lnTo>
                    <a:lnTo>
                      <a:pt x="74" y="23"/>
                    </a:lnTo>
                    <a:lnTo>
                      <a:pt x="87" y="26"/>
                    </a:lnTo>
                    <a:lnTo>
                      <a:pt x="105" y="29"/>
                    </a:lnTo>
                    <a:lnTo>
                      <a:pt x="111" y="29"/>
                    </a:lnTo>
                    <a:lnTo>
                      <a:pt x="115" y="30"/>
                    </a:lnTo>
                    <a:lnTo>
                      <a:pt x="119" y="31"/>
                    </a:lnTo>
                    <a:lnTo>
                      <a:pt x="123" y="31"/>
                    </a:lnTo>
                    <a:lnTo>
                      <a:pt x="127" y="33"/>
                    </a:lnTo>
                    <a:lnTo>
                      <a:pt x="129" y="34"/>
                    </a:lnTo>
                    <a:lnTo>
                      <a:pt x="134" y="35"/>
                    </a:lnTo>
                    <a:lnTo>
                      <a:pt x="145" y="39"/>
                    </a:lnTo>
                    <a:lnTo>
                      <a:pt x="150" y="42"/>
                    </a:lnTo>
                    <a:lnTo>
                      <a:pt x="151" y="41"/>
                    </a:lnTo>
                    <a:lnTo>
                      <a:pt x="152" y="39"/>
                    </a:lnTo>
                    <a:lnTo>
                      <a:pt x="149" y="37"/>
                    </a:lnTo>
                    <a:lnTo>
                      <a:pt x="134" y="33"/>
                    </a:lnTo>
                    <a:lnTo>
                      <a:pt x="129" y="31"/>
                    </a:lnTo>
                    <a:lnTo>
                      <a:pt x="127" y="30"/>
                    </a:lnTo>
                    <a:lnTo>
                      <a:pt x="123" y="29"/>
                    </a:lnTo>
                    <a:lnTo>
                      <a:pt x="119" y="29"/>
                    </a:lnTo>
                    <a:lnTo>
                      <a:pt x="115" y="28"/>
                    </a:lnTo>
                    <a:lnTo>
                      <a:pt x="111" y="27"/>
                    </a:lnTo>
                    <a:lnTo>
                      <a:pt x="105" y="27"/>
                    </a:lnTo>
                    <a:lnTo>
                      <a:pt x="87" y="23"/>
                    </a:lnTo>
                    <a:lnTo>
                      <a:pt x="74" y="21"/>
                    </a:lnTo>
                    <a:lnTo>
                      <a:pt x="66" y="21"/>
                    </a:lnTo>
                    <a:lnTo>
                      <a:pt x="45" y="18"/>
                    </a:lnTo>
                    <a:lnTo>
                      <a:pt x="39" y="16"/>
                    </a:lnTo>
                    <a:lnTo>
                      <a:pt x="34" y="15"/>
                    </a:lnTo>
                    <a:lnTo>
                      <a:pt x="29" y="14"/>
                    </a:lnTo>
                    <a:lnTo>
                      <a:pt x="24" y="13"/>
                    </a:lnTo>
                    <a:lnTo>
                      <a:pt x="14" y="10"/>
                    </a:lnTo>
                    <a:lnTo>
                      <a:pt x="11" y="8"/>
                    </a:lnTo>
                    <a:lnTo>
                      <a:pt x="10" y="8"/>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3" name="Freeform 2493"/>
              <p:cNvSpPr>
                <a:spLocks/>
              </p:cNvSpPr>
              <p:nvPr/>
            </p:nvSpPr>
            <p:spPr bwMode="auto">
              <a:xfrm>
                <a:off x="1460" y="3529"/>
                <a:ext cx="7" cy="4"/>
              </a:xfrm>
              <a:custGeom>
                <a:avLst/>
                <a:gdLst>
                  <a:gd name="T0" fmla="*/ 4 w 14"/>
                  <a:gd name="T1" fmla="*/ 3 h 7"/>
                  <a:gd name="T2" fmla="*/ 0 w 14"/>
                  <a:gd name="T3" fmla="*/ 0 h 7"/>
                  <a:gd name="T4" fmla="*/ 7 w 14"/>
                  <a:gd name="T5" fmla="*/ 4 h 7"/>
                  <a:gd name="T6" fmla="*/ 9 w 14"/>
                  <a:gd name="T7" fmla="*/ 5 h 7"/>
                  <a:gd name="T8" fmla="*/ 12 w 14"/>
                  <a:gd name="T9" fmla="*/ 7 h 7"/>
                  <a:gd name="T10" fmla="*/ 13 w 14"/>
                  <a:gd name="T11" fmla="*/ 6 h 7"/>
                  <a:gd name="T12" fmla="*/ 14 w 14"/>
                  <a:gd name="T13" fmla="*/ 5 h 7"/>
                  <a:gd name="T14" fmla="*/ 12 w 14"/>
                  <a:gd name="T15" fmla="*/ 3 h 7"/>
                  <a:gd name="T16" fmla="*/ 7 w 14"/>
                  <a:gd name="T17" fmla="*/ 2 h 7"/>
                  <a:gd name="T18" fmla="*/ 5 w 14"/>
                  <a:gd name="T19" fmla="*/ 0 h 7"/>
                  <a:gd name="T20" fmla="*/ 5 w 14"/>
                  <a:gd name="T21" fmla="*/ 2 h 7"/>
                  <a:gd name="T22" fmla="*/ 4 w 14"/>
                  <a:gd name="T23" fmla="*/ 3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7"/>
                  <a:gd name="T38" fmla="*/ 14 w 14"/>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7">
                    <a:moveTo>
                      <a:pt x="4" y="3"/>
                    </a:moveTo>
                    <a:lnTo>
                      <a:pt x="0" y="0"/>
                    </a:lnTo>
                    <a:lnTo>
                      <a:pt x="7" y="4"/>
                    </a:lnTo>
                    <a:lnTo>
                      <a:pt x="9" y="5"/>
                    </a:lnTo>
                    <a:lnTo>
                      <a:pt x="12" y="7"/>
                    </a:lnTo>
                    <a:lnTo>
                      <a:pt x="13" y="6"/>
                    </a:lnTo>
                    <a:lnTo>
                      <a:pt x="14" y="5"/>
                    </a:lnTo>
                    <a:lnTo>
                      <a:pt x="12" y="3"/>
                    </a:lnTo>
                    <a:lnTo>
                      <a:pt x="7" y="2"/>
                    </a:lnTo>
                    <a:lnTo>
                      <a:pt x="5" y="0"/>
                    </a:lnTo>
                    <a:lnTo>
                      <a:pt x="5" y="2"/>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4" name="Freeform 2494"/>
              <p:cNvSpPr>
                <a:spLocks/>
              </p:cNvSpPr>
              <p:nvPr/>
            </p:nvSpPr>
            <p:spPr bwMode="auto">
              <a:xfrm>
                <a:off x="1465" y="3532"/>
                <a:ext cx="2" cy="1"/>
              </a:xfrm>
              <a:custGeom>
                <a:avLst/>
                <a:gdLst>
                  <a:gd name="T0" fmla="*/ 1 w 4"/>
                  <a:gd name="T1" fmla="*/ 2 h 4"/>
                  <a:gd name="T2" fmla="*/ 0 w 4"/>
                  <a:gd name="T3" fmla="*/ 1 h 4"/>
                  <a:gd name="T4" fmla="*/ 4 w 4"/>
                  <a:gd name="T5" fmla="*/ 4 h 4"/>
                  <a:gd name="T6" fmla="*/ 4 w 4"/>
                  <a:gd name="T7" fmla="*/ 2 h 4"/>
                  <a:gd name="T8" fmla="*/ 4 w 4"/>
                  <a:gd name="T9" fmla="*/ 1 h 4"/>
                  <a:gd name="T10" fmla="*/ 2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1"/>
                    </a:lnTo>
                    <a:lnTo>
                      <a:pt x="4" y="4"/>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5" name="Freeform 2495"/>
              <p:cNvSpPr>
                <a:spLocks/>
              </p:cNvSpPr>
              <p:nvPr/>
            </p:nvSpPr>
            <p:spPr bwMode="auto">
              <a:xfrm>
                <a:off x="1467" y="3532"/>
                <a:ext cx="2" cy="2"/>
              </a:xfrm>
              <a:custGeom>
                <a:avLst/>
                <a:gdLst>
                  <a:gd name="T0" fmla="*/ 1 w 5"/>
                  <a:gd name="T1" fmla="*/ 1 h 5"/>
                  <a:gd name="T2" fmla="*/ 0 w 5"/>
                  <a:gd name="T3" fmla="*/ 3 h 5"/>
                  <a:gd name="T4" fmla="*/ 2 w 5"/>
                  <a:gd name="T5" fmla="*/ 5 h 5"/>
                  <a:gd name="T6" fmla="*/ 4 w 5"/>
                  <a:gd name="T7" fmla="*/ 4 h 5"/>
                  <a:gd name="T8" fmla="*/ 5 w 5"/>
                  <a:gd name="T9" fmla="*/ 3 h 5"/>
                  <a:gd name="T10" fmla="*/ 4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3"/>
                    </a:lnTo>
                    <a:lnTo>
                      <a:pt x="2" y="5"/>
                    </a:lnTo>
                    <a:lnTo>
                      <a:pt x="4" y="4"/>
                    </a:lnTo>
                    <a:lnTo>
                      <a:pt x="5" y="3"/>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6" name="Freeform 2496"/>
              <p:cNvSpPr>
                <a:spLocks/>
              </p:cNvSpPr>
              <p:nvPr/>
            </p:nvSpPr>
            <p:spPr bwMode="auto">
              <a:xfrm>
                <a:off x="1468" y="3533"/>
                <a:ext cx="2" cy="3"/>
              </a:xfrm>
              <a:custGeom>
                <a:avLst/>
                <a:gdLst>
                  <a:gd name="T0" fmla="*/ 2 w 5"/>
                  <a:gd name="T1" fmla="*/ 3 h 7"/>
                  <a:gd name="T2" fmla="*/ 0 w 5"/>
                  <a:gd name="T3" fmla="*/ 3 h 7"/>
                  <a:gd name="T4" fmla="*/ 2 w 5"/>
                  <a:gd name="T5" fmla="*/ 5 h 7"/>
                  <a:gd name="T6" fmla="*/ 5 w 5"/>
                  <a:gd name="T7" fmla="*/ 7 h 7"/>
                  <a:gd name="T8" fmla="*/ 5 w 5"/>
                  <a:gd name="T9" fmla="*/ 6 h 7"/>
                  <a:gd name="T10" fmla="*/ 5 w 5"/>
                  <a:gd name="T11" fmla="*/ 5 h 7"/>
                  <a:gd name="T12" fmla="*/ 4 w 5"/>
                  <a:gd name="T13" fmla="*/ 5 h 7"/>
                  <a:gd name="T14" fmla="*/ 2 w 5"/>
                  <a:gd name="T15" fmla="*/ 0 h 7"/>
                  <a:gd name="T16" fmla="*/ 3 w 5"/>
                  <a:gd name="T17" fmla="*/ 2 h 7"/>
                  <a:gd name="T18" fmla="*/ 2 w 5"/>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2" y="3"/>
                    </a:moveTo>
                    <a:lnTo>
                      <a:pt x="0" y="3"/>
                    </a:lnTo>
                    <a:lnTo>
                      <a:pt x="2" y="5"/>
                    </a:lnTo>
                    <a:lnTo>
                      <a:pt x="5" y="7"/>
                    </a:lnTo>
                    <a:lnTo>
                      <a:pt x="5" y="6"/>
                    </a:lnTo>
                    <a:lnTo>
                      <a:pt x="5" y="5"/>
                    </a:lnTo>
                    <a:lnTo>
                      <a:pt x="4" y="5"/>
                    </a:lnTo>
                    <a:lnTo>
                      <a:pt x="2" y="0"/>
                    </a:lnTo>
                    <a:lnTo>
                      <a:pt x="3"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7" name="Freeform 2497"/>
              <p:cNvSpPr>
                <a:spLocks/>
              </p:cNvSpPr>
              <p:nvPr/>
            </p:nvSpPr>
            <p:spPr bwMode="auto">
              <a:xfrm>
                <a:off x="1469" y="3535"/>
                <a:ext cx="4" cy="4"/>
              </a:xfrm>
              <a:custGeom>
                <a:avLst/>
                <a:gdLst>
                  <a:gd name="T0" fmla="*/ 1 w 8"/>
                  <a:gd name="T1" fmla="*/ 1 h 8"/>
                  <a:gd name="T2" fmla="*/ 0 w 8"/>
                  <a:gd name="T3" fmla="*/ 2 h 8"/>
                  <a:gd name="T4" fmla="*/ 6 w 8"/>
                  <a:gd name="T5" fmla="*/ 8 h 8"/>
                  <a:gd name="T6" fmla="*/ 7 w 8"/>
                  <a:gd name="T7" fmla="*/ 7 h 8"/>
                  <a:gd name="T8" fmla="*/ 8 w 8"/>
                  <a:gd name="T9" fmla="*/ 6 h 8"/>
                  <a:gd name="T10" fmla="*/ 3 w 8"/>
                  <a:gd name="T11" fmla="*/ 1 h 8"/>
                  <a:gd name="T12" fmla="*/ 1 w 8"/>
                  <a:gd name="T13" fmla="*/ 0 h 8"/>
                  <a:gd name="T14" fmla="*/ 1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1" y="1"/>
                    </a:moveTo>
                    <a:lnTo>
                      <a:pt x="0" y="2"/>
                    </a:lnTo>
                    <a:lnTo>
                      <a:pt x="6" y="8"/>
                    </a:lnTo>
                    <a:lnTo>
                      <a:pt x="7" y="7"/>
                    </a:lnTo>
                    <a:lnTo>
                      <a:pt x="8" y="6"/>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8" name="Freeform 2498"/>
              <p:cNvSpPr>
                <a:spLocks/>
              </p:cNvSpPr>
              <p:nvPr/>
            </p:nvSpPr>
            <p:spPr bwMode="auto">
              <a:xfrm>
                <a:off x="1472" y="3537"/>
                <a:ext cx="2" cy="3"/>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09" name="Freeform 2499"/>
              <p:cNvSpPr>
                <a:spLocks/>
              </p:cNvSpPr>
              <p:nvPr/>
            </p:nvSpPr>
            <p:spPr bwMode="auto">
              <a:xfrm>
                <a:off x="1473" y="3539"/>
                <a:ext cx="2" cy="2"/>
              </a:xfrm>
              <a:custGeom>
                <a:avLst/>
                <a:gdLst>
                  <a:gd name="T0" fmla="*/ 0 w 3"/>
                  <a:gd name="T1" fmla="*/ 1 h 4"/>
                  <a:gd name="T2" fmla="*/ 1 w 3"/>
                  <a:gd name="T3" fmla="*/ 4 h 4"/>
                  <a:gd name="T4" fmla="*/ 1 w 3"/>
                  <a:gd name="T5" fmla="*/ 4 h 4"/>
                  <a:gd name="T6" fmla="*/ 2 w 3"/>
                  <a:gd name="T7" fmla="*/ 2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1" y="4"/>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0" name="Freeform 2500"/>
              <p:cNvSpPr>
                <a:spLocks/>
              </p:cNvSpPr>
              <p:nvPr/>
            </p:nvSpPr>
            <p:spPr bwMode="auto">
              <a:xfrm>
                <a:off x="1472" y="3539"/>
                <a:ext cx="4" cy="17"/>
              </a:xfrm>
              <a:custGeom>
                <a:avLst/>
                <a:gdLst>
                  <a:gd name="T0" fmla="*/ 5 w 9"/>
                  <a:gd name="T1" fmla="*/ 2 h 33"/>
                  <a:gd name="T2" fmla="*/ 4 w 9"/>
                  <a:gd name="T3" fmla="*/ 2 h 33"/>
                  <a:gd name="T4" fmla="*/ 5 w 9"/>
                  <a:gd name="T5" fmla="*/ 5 h 33"/>
                  <a:gd name="T6" fmla="*/ 5 w 9"/>
                  <a:gd name="T7" fmla="*/ 7 h 33"/>
                  <a:gd name="T8" fmla="*/ 6 w 9"/>
                  <a:gd name="T9" fmla="*/ 9 h 33"/>
                  <a:gd name="T10" fmla="*/ 6 w 9"/>
                  <a:gd name="T11" fmla="*/ 22 h 33"/>
                  <a:gd name="T12" fmla="*/ 0 w 9"/>
                  <a:gd name="T13" fmla="*/ 33 h 33"/>
                  <a:gd name="T14" fmla="*/ 2 w 9"/>
                  <a:gd name="T15" fmla="*/ 33 h 33"/>
                  <a:gd name="T16" fmla="*/ 3 w 9"/>
                  <a:gd name="T17" fmla="*/ 33 h 33"/>
                  <a:gd name="T18" fmla="*/ 9 w 9"/>
                  <a:gd name="T19" fmla="*/ 22 h 33"/>
                  <a:gd name="T20" fmla="*/ 9 w 9"/>
                  <a:gd name="T21" fmla="*/ 9 h 33"/>
                  <a:gd name="T22" fmla="*/ 7 w 9"/>
                  <a:gd name="T23" fmla="*/ 7 h 33"/>
                  <a:gd name="T24" fmla="*/ 7 w 9"/>
                  <a:gd name="T25" fmla="*/ 5 h 33"/>
                  <a:gd name="T26" fmla="*/ 5 w 9"/>
                  <a:gd name="T27" fmla="*/ 0 h 33"/>
                  <a:gd name="T28" fmla="*/ 6 w 9"/>
                  <a:gd name="T29" fmla="*/ 1 h 33"/>
                  <a:gd name="T30" fmla="*/ 5 w 9"/>
                  <a:gd name="T31" fmla="*/ 2 h 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33"/>
                  <a:gd name="T50" fmla="*/ 9 w 9"/>
                  <a:gd name="T51" fmla="*/ 33 h 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33">
                    <a:moveTo>
                      <a:pt x="5" y="2"/>
                    </a:moveTo>
                    <a:lnTo>
                      <a:pt x="4" y="2"/>
                    </a:lnTo>
                    <a:lnTo>
                      <a:pt x="5" y="5"/>
                    </a:lnTo>
                    <a:lnTo>
                      <a:pt x="5" y="7"/>
                    </a:lnTo>
                    <a:lnTo>
                      <a:pt x="6" y="9"/>
                    </a:lnTo>
                    <a:lnTo>
                      <a:pt x="6" y="22"/>
                    </a:lnTo>
                    <a:lnTo>
                      <a:pt x="0" y="33"/>
                    </a:lnTo>
                    <a:lnTo>
                      <a:pt x="2" y="33"/>
                    </a:lnTo>
                    <a:lnTo>
                      <a:pt x="3" y="33"/>
                    </a:lnTo>
                    <a:lnTo>
                      <a:pt x="9" y="22"/>
                    </a:lnTo>
                    <a:lnTo>
                      <a:pt x="9" y="9"/>
                    </a:lnTo>
                    <a:lnTo>
                      <a:pt x="7" y="7"/>
                    </a:lnTo>
                    <a:lnTo>
                      <a:pt x="7" y="5"/>
                    </a:lnTo>
                    <a:lnTo>
                      <a:pt x="5" y="0"/>
                    </a:lnTo>
                    <a:lnTo>
                      <a:pt x="6" y="1"/>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1" name="Freeform 2501"/>
              <p:cNvSpPr>
                <a:spLocks/>
              </p:cNvSpPr>
              <p:nvPr/>
            </p:nvSpPr>
            <p:spPr bwMode="auto">
              <a:xfrm>
                <a:off x="1463" y="3555"/>
                <a:ext cx="10" cy="9"/>
              </a:xfrm>
              <a:custGeom>
                <a:avLst/>
                <a:gdLst>
                  <a:gd name="T0" fmla="*/ 19 w 20"/>
                  <a:gd name="T1" fmla="*/ 1 h 18"/>
                  <a:gd name="T2" fmla="*/ 17 w 20"/>
                  <a:gd name="T3" fmla="*/ 0 h 18"/>
                  <a:gd name="T4" fmla="*/ 6 w 20"/>
                  <a:gd name="T5" fmla="*/ 12 h 18"/>
                  <a:gd name="T6" fmla="*/ 2 w 20"/>
                  <a:gd name="T7" fmla="*/ 13 h 18"/>
                  <a:gd name="T8" fmla="*/ 0 w 20"/>
                  <a:gd name="T9" fmla="*/ 15 h 18"/>
                  <a:gd name="T10" fmla="*/ 1 w 20"/>
                  <a:gd name="T11" fmla="*/ 16 h 18"/>
                  <a:gd name="T12" fmla="*/ 2 w 20"/>
                  <a:gd name="T13" fmla="*/ 18 h 18"/>
                  <a:gd name="T14" fmla="*/ 5 w 20"/>
                  <a:gd name="T15" fmla="*/ 15 h 18"/>
                  <a:gd name="T16" fmla="*/ 8 w 20"/>
                  <a:gd name="T17" fmla="*/ 14 h 18"/>
                  <a:gd name="T18" fmla="*/ 19 w 20"/>
                  <a:gd name="T19" fmla="*/ 4 h 18"/>
                  <a:gd name="T20" fmla="*/ 20 w 20"/>
                  <a:gd name="T21" fmla="*/ 1 h 18"/>
                  <a:gd name="T22" fmla="*/ 19 w 20"/>
                  <a:gd name="T23" fmla="*/ 1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18"/>
                  <a:gd name="T38" fmla="*/ 20 w 20"/>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18">
                    <a:moveTo>
                      <a:pt x="19" y="1"/>
                    </a:moveTo>
                    <a:lnTo>
                      <a:pt x="17" y="0"/>
                    </a:lnTo>
                    <a:lnTo>
                      <a:pt x="6" y="12"/>
                    </a:lnTo>
                    <a:lnTo>
                      <a:pt x="2" y="13"/>
                    </a:lnTo>
                    <a:lnTo>
                      <a:pt x="0" y="15"/>
                    </a:lnTo>
                    <a:lnTo>
                      <a:pt x="1" y="16"/>
                    </a:lnTo>
                    <a:lnTo>
                      <a:pt x="2" y="18"/>
                    </a:lnTo>
                    <a:lnTo>
                      <a:pt x="5" y="15"/>
                    </a:lnTo>
                    <a:lnTo>
                      <a:pt x="8" y="14"/>
                    </a:lnTo>
                    <a:lnTo>
                      <a:pt x="19" y="4"/>
                    </a:lnTo>
                    <a:lnTo>
                      <a:pt x="20" y="1"/>
                    </a:lnTo>
                    <a:lnTo>
                      <a:pt x="1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2" name="Freeform 2502"/>
              <p:cNvSpPr>
                <a:spLocks/>
              </p:cNvSpPr>
              <p:nvPr/>
            </p:nvSpPr>
            <p:spPr bwMode="auto">
              <a:xfrm>
                <a:off x="1463" y="3563"/>
                <a:ext cx="2" cy="1"/>
              </a:xfrm>
              <a:custGeom>
                <a:avLst/>
                <a:gdLst>
                  <a:gd name="T0" fmla="*/ 2 w 5"/>
                  <a:gd name="T1" fmla="*/ 1 h 4"/>
                  <a:gd name="T2" fmla="*/ 2 w 5"/>
                  <a:gd name="T3" fmla="*/ 0 h 4"/>
                  <a:gd name="T4" fmla="*/ 0 w 5"/>
                  <a:gd name="T5" fmla="*/ 1 h 4"/>
                  <a:gd name="T6" fmla="*/ 0 w 5"/>
                  <a:gd name="T7" fmla="*/ 3 h 4"/>
                  <a:gd name="T8" fmla="*/ 0 w 5"/>
                  <a:gd name="T9" fmla="*/ 4 h 4"/>
                  <a:gd name="T10" fmla="*/ 5 w 5"/>
                  <a:gd name="T11" fmla="*/ 1 h 4"/>
                  <a:gd name="T12" fmla="*/ 3 w 5"/>
                  <a:gd name="T13" fmla="*/ 3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2" y="0"/>
                    </a:lnTo>
                    <a:lnTo>
                      <a:pt x="0" y="1"/>
                    </a:lnTo>
                    <a:lnTo>
                      <a:pt x="0" y="3"/>
                    </a:lnTo>
                    <a:lnTo>
                      <a:pt x="0" y="4"/>
                    </a:lnTo>
                    <a:lnTo>
                      <a:pt x="5" y="1"/>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3" name="Freeform 2503"/>
              <p:cNvSpPr>
                <a:spLocks/>
              </p:cNvSpPr>
              <p:nvPr/>
            </p:nvSpPr>
            <p:spPr bwMode="auto">
              <a:xfrm>
                <a:off x="1449" y="3563"/>
                <a:ext cx="14" cy="7"/>
              </a:xfrm>
              <a:custGeom>
                <a:avLst/>
                <a:gdLst>
                  <a:gd name="T0" fmla="*/ 28 w 29"/>
                  <a:gd name="T1" fmla="*/ 0 h 14"/>
                  <a:gd name="T2" fmla="*/ 23 w 29"/>
                  <a:gd name="T3" fmla="*/ 3 h 14"/>
                  <a:gd name="T4" fmla="*/ 23 w 29"/>
                  <a:gd name="T5" fmla="*/ 3 h 14"/>
                  <a:gd name="T6" fmla="*/ 7 w 29"/>
                  <a:gd name="T7" fmla="*/ 9 h 14"/>
                  <a:gd name="T8" fmla="*/ 5 w 29"/>
                  <a:gd name="T9" fmla="*/ 10 h 14"/>
                  <a:gd name="T10" fmla="*/ 0 w 29"/>
                  <a:gd name="T11" fmla="*/ 14 h 14"/>
                  <a:gd name="T12" fmla="*/ 7 w 29"/>
                  <a:gd name="T13" fmla="*/ 11 h 14"/>
                  <a:gd name="T14" fmla="*/ 27 w 29"/>
                  <a:gd name="T15" fmla="*/ 5 h 14"/>
                  <a:gd name="T16" fmla="*/ 29 w 29"/>
                  <a:gd name="T17" fmla="*/ 3 h 14"/>
                  <a:gd name="T18" fmla="*/ 28 w 29"/>
                  <a:gd name="T19" fmla="*/ 2 h 14"/>
                  <a:gd name="T20" fmla="*/ 28 w 29"/>
                  <a:gd name="T21" fmla="*/ 0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14"/>
                  <a:gd name="T35" fmla="*/ 29 w 29"/>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14">
                    <a:moveTo>
                      <a:pt x="28" y="0"/>
                    </a:moveTo>
                    <a:lnTo>
                      <a:pt x="23" y="3"/>
                    </a:lnTo>
                    <a:lnTo>
                      <a:pt x="7" y="9"/>
                    </a:lnTo>
                    <a:lnTo>
                      <a:pt x="5" y="10"/>
                    </a:lnTo>
                    <a:lnTo>
                      <a:pt x="0" y="14"/>
                    </a:lnTo>
                    <a:lnTo>
                      <a:pt x="7" y="11"/>
                    </a:lnTo>
                    <a:lnTo>
                      <a:pt x="27" y="5"/>
                    </a:lnTo>
                    <a:lnTo>
                      <a:pt x="29" y="3"/>
                    </a:lnTo>
                    <a:lnTo>
                      <a:pt x="28" y="2"/>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4" name="Freeform 2504"/>
              <p:cNvSpPr>
                <a:spLocks/>
              </p:cNvSpPr>
              <p:nvPr/>
            </p:nvSpPr>
            <p:spPr bwMode="auto">
              <a:xfrm>
                <a:off x="1442" y="3568"/>
                <a:ext cx="9" cy="3"/>
              </a:xfrm>
              <a:custGeom>
                <a:avLst/>
                <a:gdLst>
                  <a:gd name="T0" fmla="*/ 18 w 18"/>
                  <a:gd name="T1" fmla="*/ 0 h 7"/>
                  <a:gd name="T2" fmla="*/ 17 w 18"/>
                  <a:gd name="T3" fmla="*/ 0 h 7"/>
                  <a:gd name="T4" fmla="*/ 8 w 18"/>
                  <a:gd name="T5" fmla="*/ 2 h 7"/>
                  <a:gd name="T6" fmla="*/ 4 w 18"/>
                  <a:gd name="T7" fmla="*/ 3 h 7"/>
                  <a:gd name="T8" fmla="*/ 0 w 18"/>
                  <a:gd name="T9" fmla="*/ 4 h 7"/>
                  <a:gd name="T10" fmla="*/ 0 w 18"/>
                  <a:gd name="T11" fmla="*/ 5 h 7"/>
                  <a:gd name="T12" fmla="*/ 0 w 18"/>
                  <a:gd name="T13" fmla="*/ 7 h 7"/>
                  <a:gd name="T14" fmla="*/ 4 w 18"/>
                  <a:gd name="T15" fmla="*/ 5 h 7"/>
                  <a:gd name="T16" fmla="*/ 8 w 18"/>
                  <a:gd name="T17" fmla="*/ 4 h 7"/>
                  <a:gd name="T18" fmla="*/ 9 w 18"/>
                  <a:gd name="T19" fmla="*/ 4 h 7"/>
                  <a:gd name="T20" fmla="*/ 13 w 18"/>
                  <a:gd name="T21" fmla="*/ 4 h 7"/>
                  <a:gd name="T22" fmla="*/ 18 w 18"/>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
                  <a:gd name="T38" fmla="*/ 18 w 18"/>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
                    <a:moveTo>
                      <a:pt x="18" y="0"/>
                    </a:moveTo>
                    <a:lnTo>
                      <a:pt x="17" y="0"/>
                    </a:lnTo>
                    <a:lnTo>
                      <a:pt x="8" y="2"/>
                    </a:lnTo>
                    <a:lnTo>
                      <a:pt x="4" y="3"/>
                    </a:lnTo>
                    <a:lnTo>
                      <a:pt x="0" y="4"/>
                    </a:lnTo>
                    <a:lnTo>
                      <a:pt x="0" y="5"/>
                    </a:lnTo>
                    <a:lnTo>
                      <a:pt x="0" y="7"/>
                    </a:lnTo>
                    <a:lnTo>
                      <a:pt x="4" y="5"/>
                    </a:lnTo>
                    <a:lnTo>
                      <a:pt x="8" y="4"/>
                    </a:lnTo>
                    <a:lnTo>
                      <a:pt x="9" y="4"/>
                    </a:lnTo>
                    <a:lnTo>
                      <a:pt x="13" y="4"/>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5" name="Freeform 2505"/>
              <p:cNvSpPr>
                <a:spLocks/>
              </p:cNvSpPr>
              <p:nvPr/>
            </p:nvSpPr>
            <p:spPr bwMode="auto">
              <a:xfrm>
                <a:off x="1439" y="3570"/>
                <a:ext cx="3" cy="2"/>
              </a:xfrm>
              <a:custGeom>
                <a:avLst/>
                <a:gdLst>
                  <a:gd name="T0" fmla="*/ 5 w 5"/>
                  <a:gd name="T1" fmla="*/ 2 h 5"/>
                  <a:gd name="T2" fmla="*/ 5 w 5"/>
                  <a:gd name="T3" fmla="*/ 0 h 5"/>
                  <a:gd name="T4" fmla="*/ 0 w 5"/>
                  <a:gd name="T5" fmla="*/ 0 h 5"/>
                  <a:gd name="T6" fmla="*/ 0 w 5"/>
                  <a:gd name="T7" fmla="*/ 2 h 5"/>
                  <a:gd name="T8" fmla="*/ 0 w 5"/>
                  <a:gd name="T9" fmla="*/ 5 h 5"/>
                  <a:gd name="T10" fmla="*/ 0 w 5"/>
                  <a:gd name="T11" fmla="*/ 5 h 5"/>
                  <a:gd name="T12" fmla="*/ 5 w 5"/>
                  <a:gd name="T13" fmla="*/ 4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5" y="0"/>
                    </a:lnTo>
                    <a:lnTo>
                      <a:pt x="0" y="0"/>
                    </a:lnTo>
                    <a:lnTo>
                      <a:pt x="0" y="2"/>
                    </a:lnTo>
                    <a:lnTo>
                      <a:pt x="0" y="5"/>
                    </a:lnTo>
                    <a:lnTo>
                      <a:pt x="5" y="4"/>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6" name="Freeform 2506"/>
              <p:cNvSpPr>
                <a:spLocks/>
              </p:cNvSpPr>
              <p:nvPr/>
            </p:nvSpPr>
            <p:spPr bwMode="auto">
              <a:xfrm>
                <a:off x="1437" y="3570"/>
                <a:ext cx="5" cy="2"/>
              </a:xfrm>
              <a:custGeom>
                <a:avLst/>
                <a:gdLst>
                  <a:gd name="T0" fmla="*/ 5 w 10"/>
                  <a:gd name="T1" fmla="*/ 0 h 5"/>
                  <a:gd name="T2" fmla="*/ 10 w 10"/>
                  <a:gd name="T3" fmla="*/ 0 h 5"/>
                  <a:gd name="T4" fmla="*/ 0 w 10"/>
                  <a:gd name="T5" fmla="*/ 2 h 5"/>
                  <a:gd name="T6" fmla="*/ 0 w 10"/>
                  <a:gd name="T7" fmla="*/ 4 h 5"/>
                  <a:gd name="T8" fmla="*/ 0 w 10"/>
                  <a:gd name="T9" fmla="*/ 5 h 5"/>
                  <a:gd name="T10" fmla="*/ 5 w 10"/>
                  <a:gd name="T11" fmla="*/ 4 h 5"/>
                  <a:gd name="T12" fmla="*/ 5 w 10"/>
                  <a:gd name="T13" fmla="*/ 2 h 5"/>
                  <a:gd name="T14" fmla="*/ 5 w 10"/>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5" y="0"/>
                    </a:moveTo>
                    <a:lnTo>
                      <a:pt x="10" y="0"/>
                    </a:lnTo>
                    <a:lnTo>
                      <a:pt x="0" y="2"/>
                    </a:lnTo>
                    <a:lnTo>
                      <a:pt x="0" y="4"/>
                    </a:lnTo>
                    <a:lnTo>
                      <a:pt x="0" y="5"/>
                    </a:lnTo>
                    <a:lnTo>
                      <a:pt x="5" y="4"/>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7" name="Freeform 2507"/>
              <p:cNvSpPr>
                <a:spLocks/>
              </p:cNvSpPr>
              <p:nvPr/>
            </p:nvSpPr>
            <p:spPr bwMode="auto">
              <a:xfrm>
                <a:off x="1435" y="3570"/>
                <a:ext cx="2" cy="2"/>
              </a:xfrm>
              <a:custGeom>
                <a:avLst/>
                <a:gdLst>
                  <a:gd name="T0" fmla="*/ 4 w 4"/>
                  <a:gd name="T1" fmla="*/ 3 h 5"/>
                  <a:gd name="T2" fmla="*/ 4 w 4"/>
                  <a:gd name="T3" fmla="*/ 0 h 5"/>
                  <a:gd name="T4" fmla="*/ 0 w 4"/>
                  <a:gd name="T5" fmla="*/ 0 h 5"/>
                  <a:gd name="T6" fmla="*/ 0 w 4"/>
                  <a:gd name="T7" fmla="*/ 3 h 5"/>
                  <a:gd name="T8" fmla="*/ 0 w 4"/>
                  <a:gd name="T9" fmla="*/ 5 h 5"/>
                  <a:gd name="T10" fmla="*/ 0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4"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8" name="Freeform 2508"/>
              <p:cNvSpPr>
                <a:spLocks/>
              </p:cNvSpPr>
              <p:nvPr/>
            </p:nvSpPr>
            <p:spPr bwMode="auto">
              <a:xfrm>
                <a:off x="1433" y="3570"/>
                <a:ext cx="4" cy="2"/>
              </a:xfrm>
              <a:custGeom>
                <a:avLst/>
                <a:gdLst>
                  <a:gd name="T0" fmla="*/ 5 w 9"/>
                  <a:gd name="T1" fmla="*/ 0 h 5"/>
                  <a:gd name="T2" fmla="*/ 9 w 9"/>
                  <a:gd name="T3" fmla="*/ 0 h 5"/>
                  <a:gd name="T4" fmla="*/ 0 w 9"/>
                  <a:gd name="T5" fmla="*/ 3 h 5"/>
                  <a:gd name="T6" fmla="*/ 0 w 9"/>
                  <a:gd name="T7" fmla="*/ 4 h 5"/>
                  <a:gd name="T8" fmla="*/ 0 w 9"/>
                  <a:gd name="T9" fmla="*/ 5 h 5"/>
                  <a:gd name="T10" fmla="*/ 5 w 9"/>
                  <a:gd name="T11" fmla="*/ 4 h 5"/>
                  <a:gd name="T12" fmla="*/ 5 w 9"/>
                  <a:gd name="T13" fmla="*/ 3 h 5"/>
                  <a:gd name="T14" fmla="*/ 5 w 9"/>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0"/>
                    </a:moveTo>
                    <a:lnTo>
                      <a:pt x="9" y="0"/>
                    </a:lnTo>
                    <a:lnTo>
                      <a:pt x="0" y="3"/>
                    </a:lnTo>
                    <a:lnTo>
                      <a:pt x="0" y="4"/>
                    </a:lnTo>
                    <a:lnTo>
                      <a:pt x="0" y="5"/>
                    </a:lnTo>
                    <a:lnTo>
                      <a:pt x="5" y="4"/>
                    </a:lnTo>
                    <a:lnTo>
                      <a:pt x="5"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19" name="Freeform 2509"/>
              <p:cNvSpPr>
                <a:spLocks/>
              </p:cNvSpPr>
              <p:nvPr/>
            </p:nvSpPr>
            <p:spPr bwMode="auto">
              <a:xfrm>
                <a:off x="1425" y="3571"/>
                <a:ext cx="8" cy="2"/>
              </a:xfrm>
              <a:custGeom>
                <a:avLst/>
                <a:gdLst>
                  <a:gd name="T0" fmla="*/ 15 w 15"/>
                  <a:gd name="T1" fmla="*/ 3 h 5"/>
                  <a:gd name="T2" fmla="*/ 15 w 15"/>
                  <a:gd name="T3" fmla="*/ 0 h 5"/>
                  <a:gd name="T4" fmla="*/ 0 w 15"/>
                  <a:gd name="T5" fmla="*/ 0 h 5"/>
                  <a:gd name="T6" fmla="*/ 0 w 15"/>
                  <a:gd name="T7" fmla="*/ 3 h 5"/>
                  <a:gd name="T8" fmla="*/ 0 w 15"/>
                  <a:gd name="T9" fmla="*/ 5 h 5"/>
                  <a:gd name="T10" fmla="*/ 10 w 15"/>
                  <a:gd name="T11" fmla="*/ 5 h 5"/>
                  <a:gd name="T12" fmla="*/ 15 w 15"/>
                  <a:gd name="T13" fmla="*/ 4 h 5"/>
                  <a:gd name="T14" fmla="*/ 15 w 1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5"/>
                  <a:gd name="T26" fmla="*/ 15 w 1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5">
                    <a:moveTo>
                      <a:pt x="15" y="3"/>
                    </a:moveTo>
                    <a:lnTo>
                      <a:pt x="15" y="0"/>
                    </a:lnTo>
                    <a:lnTo>
                      <a:pt x="0" y="0"/>
                    </a:lnTo>
                    <a:lnTo>
                      <a:pt x="0" y="3"/>
                    </a:lnTo>
                    <a:lnTo>
                      <a:pt x="0" y="5"/>
                    </a:lnTo>
                    <a:lnTo>
                      <a:pt x="10" y="5"/>
                    </a:lnTo>
                    <a:lnTo>
                      <a:pt x="15" y="4"/>
                    </a:lnTo>
                    <a:lnTo>
                      <a:pt x="1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0" name="Freeform 2510"/>
              <p:cNvSpPr>
                <a:spLocks/>
              </p:cNvSpPr>
              <p:nvPr/>
            </p:nvSpPr>
            <p:spPr bwMode="auto">
              <a:xfrm>
                <a:off x="1419" y="3571"/>
                <a:ext cx="9" cy="2"/>
              </a:xfrm>
              <a:custGeom>
                <a:avLst/>
                <a:gdLst>
                  <a:gd name="T0" fmla="*/ 11 w 17"/>
                  <a:gd name="T1" fmla="*/ 0 h 5"/>
                  <a:gd name="T2" fmla="*/ 17 w 17"/>
                  <a:gd name="T3" fmla="*/ 0 h 5"/>
                  <a:gd name="T4" fmla="*/ 5 w 17"/>
                  <a:gd name="T5" fmla="*/ 3 h 5"/>
                  <a:gd name="T6" fmla="*/ 0 w 17"/>
                  <a:gd name="T7" fmla="*/ 2 h 5"/>
                  <a:gd name="T8" fmla="*/ 0 w 17"/>
                  <a:gd name="T9" fmla="*/ 3 h 5"/>
                  <a:gd name="T10" fmla="*/ 0 w 17"/>
                  <a:gd name="T11" fmla="*/ 4 h 5"/>
                  <a:gd name="T12" fmla="*/ 5 w 17"/>
                  <a:gd name="T13" fmla="*/ 5 h 5"/>
                  <a:gd name="T14" fmla="*/ 11 w 17"/>
                  <a:gd name="T15" fmla="*/ 4 h 5"/>
                  <a:gd name="T16" fmla="*/ 11 w 17"/>
                  <a:gd name="T17" fmla="*/ 3 h 5"/>
                  <a:gd name="T18" fmla="*/ 11 w 17"/>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5"/>
                  <a:gd name="T32" fmla="*/ 17 w 1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5">
                    <a:moveTo>
                      <a:pt x="11" y="0"/>
                    </a:moveTo>
                    <a:lnTo>
                      <a:pt x="17" y="0"/>
                    </a:lnTo>
                    <a:lnTo>
                      <a:pt x="5" y="3"/>
                    </a:lnTo>
                    <a:lnTo>
                      <a:pt x="0" y="2"/>
                    </a:lnTo>
                    <a:lnTo>
                      <a:pt x="0" y="3"/>
                    </a:lnTo>
                    <a:lnTo>
                      <a:pt x="0" y="4"/>
                    </a:lnTo>
                    <a:lnTo>
                      <a:pt x="5" y="5"/>
                    </a:lnTo>
                    <a:lnTo>
                      <a:pt x="11" y="4"/>
                    </a:lnTo>
                    <a:lnTo>
                      <a:pt x="11" y="3"/>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1" name="Freeform 2511"/>
              <p:cNvSpPr>
                <a:spLocks/>
              </p:cNvSpPr>
              <p:nvPr/>
            </p:nvSpPr>
            <p:spPr bwMode="auto">
              <a:xfrm>
                <a:off x="1411" y="3571"/>
                <a:ext cx="8" cy="2"/>
              </a:xfrm>
              <a:custGeom>
                <a:avLst/>
                <a:gdLst>
                  <a:gd name="T0" fmla="*/ 18 w 18"/>
                  <a:gd name="T1" fmla="*/ 2 h 5"/>
                  <a:gd name="T2" fmla="*/ 12 w 18"/>
                  <a:gd name="T3" fmla="*/ 0 h 5"/>
                  <a:gd name="T4" fmla="*/ 0 w 18"/>
                  <a:gd name="T5" fmla="*/ 0 h 5"/>
                  <a:gd name="T6" fmla="*/ 0 w 18"/>
                  <a:gd name="T7" fmla="*/ 3 h 5"/>
                  <a:gd name="T8" fmla="*/ 0 w 18"/>
                  <a:gd name="T9" fmla="*/ 5 h 5"/>
                  <a:gd name="T10" fmla="*/ 18 w 18"/>
                  <a:gd name="T11" fmla="*/ 5 h 5"/>
                  <a:gd name="T12" fmla="*/ 18 w 18"/>
                  <a:gd name="T13" fmla="*/ 3 h 5"/>
                  <a:gd name="T14" fmla="*/ 18 w 18"/>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5"/>
                  <a:gd name="T26" fmla="*/ 18 w 1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5">
                    <a:moveTo>
                      <a:pt x="18" y="2"/>
                    </a:moveTo>
                    <a:lnTo>
                      <a:pt x="12" y="0"/>
                    </a:lnTo>
                    <a:lnTo>
                      <a:pt x="0" y="0"/>
                    </a:lnTo>
                    <a:lnTo>
                      <a:pt x="0" y="3"/>
                    </a:lnTo>
                    <a:lnTo>
                      <a:pt x="0" y="5"/>
                    </a:lnTo>
                    <a:lnTo>
                      <a:pt x="18" y="5"/>
                    </a:lnTo>
                    <a:lnTo>
                      <a:pt x="18" y="3"/>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2" name="Freeform 2512"/>
              <p:cNvSpPr>
                <a:spLocks/>
              </p:cNvSpPr>
              <p:nvPr/>
            </p:nvSpPr>
            <p:spPr bwMode="auto">
              <a:xfrm>
                <a:off x="1408" y="3571"/>
                <a:ext cx="6" cy="2"/>
              </a:xfrm>
              <a:custGeom>
                <a:avLst/>
                <a:gdLst>
                  <a:gd name="T0" fmla="*/ 5 w 11"/>
                  <a:gd name="T1" fmla="*/ 3 h 5"/>
                  <a:gd name="T2" fmla="*/ 5 w 11"/>
                  <a:gd name="T3" fmla="*/ 2 h 5"/>
                  <a:gd name="T4" fmla="*/ 0 w 11"/>
                  <a:gd name="T5" fmla="*/ 0 h 5"/>
                  <a:gd name="T6" fmla="*/ 0 w 11"/>
                  <a:gd name="T7" fmla="*/ 2 h 5"/>
                  <a:gd name="T8" fmla="*/ 0 w 11"/>
                  <a:gd name="T9" fmla="*/ 3 h 5"/>
                  <a:gd name="T10" fmla="*/ 11 w 11"/>
                  <a:gd name="T11" fmla="*/ 5 h 5"/>
                  <a:gd name="T12" fmla="*/ 5 w 11"/>
                  <a:gd name="T13" fmla="*/ 5 h 5"/>
                  <a:gd name="T14" fmla="*/ 5 w 11"/>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5" y="3"/>
                    </a:moveTo>
                    <a:lnTo>
                      <a:pt x="5" y="2"/>
                    </a:lnTo>
                    <a:lnTo>
                      <a:pt x="0" y="0"/>
                    </a:lnTo>
                    <a:lnTo>
                      <a:pt x="0" y="2"/>
                    </a:lnTo>
                    <a:lnTo>
                      <a:pt x="0" y="3"/>
                    </a:lnTo>
                    <a:lnTo>
                      <a:pt x="11" y="5"/>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3" name="Freeform 2513"/>
              <p:cNvSpPr>
                <a:spLocks/>
              </p:cNvSpPr>
              <p:nvPr/>
            </p:nvSpPr>
            <p:spPr bwMode="auto">
              <a:xfrm>
                <a:off x="1405" y="3570"/>
                <a:ext cx="3" cy="2"/>
              </a:xfrm>
              <a:custGeom>
                <a:avLst/>
                <a:gdLst>
                  <a:gd name="T0" fmla="*/ 6 w 6"/>
                  <a:gd name="T1" fmla="*/ 1 h 5"/>
                  <a:gd name="T2" fmla="*/ 0 w 6"/>
                  <a:gd name="T3" fmla="*/ 0 h 5"/>
                  <a:gd name="T4" fmla="*/ 0 w 6"/>
                  <a:gd name="T5" fmla="*/ 0 h 5"/>
                  <a:gd name="T6" fmla="*/ 0 w 6"/>
                  <a:gd name="T7" fmla="*/ 3 h 5"/>
                  <a:gd name="T8" fmla="*/ 0 w 6"/>
                  <a:gd name="T9" fmla="*/ 5 h 5"/>
                  <a:gd name="T10" fmla="*/ 6 w 6"/>
                  <a:gd name="T11" fmla="*/ 5 h 5"/>
                  <a:gd name="T12" fmla="*/ 6 w 6"/>
                  <a:gd name="T13" fmla="*/ 3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0" y="0"/>
                    </a:lnTo>
                    <a:lnTo>
                      <a:pt x="0" y="3"/>
                    </a:lnTo>
                    <a:lnTo>
                      <a:pt x="0" y="5"/>
                    </a:lnTo>
                    <a:lnTo>
                      <a:pt x="6" y="5"/>
                    </a:lnTo>
                    <a:lnTo>
                      <a:pt x="6" y="3"/>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4" name="Freeform 2514"/>
              <p:cNvSpPr>
                <a:spLocks/>
              </p:cNvSpPr>
              <p:nvPr/>
            </p:nvSpPr>
            <p:spPr bwMode="auto">
              <a:xfrm>
                <a:off x="1402" y="3570"/>
                <a:ext cx="6" cy="2"/>
              </a:xfrm>
              <a:custGeom>
                <a:avLst/>
                <a:gdLst>
                  <a:gd name="T0" fmla="*/ 6 w 12"/>
                  <a:gd name="T1" fmla="*/ 3 h 5"/>
                  <a:gd name="T2" fmla="*/ 6 w 12"/>
                  <a:gd name="T3" fmla="*/ 1 h 5"/>
                  <a:gd name="T4" fmla="*/ 0 w 12"/>
                  <a:gd name="T5" fmla="*/ 0 h 5"/>
                  <a:gd name="T6" fmla="*/ 0 w 12"/>
                  <a:gd name="T7" fmla="*/ 1 h 5"/>
                  <a:gd name="T8" fmla="*/ 0 w 12"/>
                  <a:gd name="T9" fmla="*/ 3 h 5"/>
                  <a:gd name="T10" fmla="*/ 12 w 12"/>
                  <a:gd name="T11" fmla="*/ 5 h 5"/>
                  <a:gd name="T12" fmla="*/ 6 w 12"/>
                  <a:gd name="T13" fmla="*/ 5 h 5"/>
                  <a:gd name="T14" fmla="*/ 6 w 1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5"/>
                  <a:gd name="T26" fmla="*/ 12 w 1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5">
                    <a:moveTo>
                      <a:pt x="6" y="3"/>
                    </a:moveTo>
                    <a:lnTo>
                      <a:pt x="6" y="1"/>
                    </a:lnTo>
                    <a:lnTo>
                      <a:pt x="0" y="0"/>
                    </a:lnTo>
                    <a:lnTo>
                      <a:pt x="0" y="1"/>
                    </a:lnTo>
                    <a:lnTo>
                      <a:pt x="0" y="3"/>
                    </a:lnTo>
                    <a:lnTo>
                      <a:pt x="12" y="5"/>
                    </a:lnTo>
                    <a:lnTo>
                      <a:pt x="6" y="5"/>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5" name="Freeform 2515"/>
              <p:cNvSpPr>
                <a:spLocks/>
              </p:cNvSpPr>
              <p:nvPr/>
            </p:nvSpPr>
            <p:spPr bwMode="auto">
              <a:xfrm>
                <a:off x="1399" y="3570"/>
                <a:ext cx="3" cy="2"/>
              </a:xfrm>
              <a:custGeom>
                <a:avLst/>
                <a:gdLst>
                  <a:gd name="T0" fmla="*/ 6 w 6"/>
                  <a:gd name="T1" fmla="*/ 1 h 5"/>
                  <a:gd name="T2" fmla="*/ 0 w 6"/>
                  <a:gd name="T3" fmla="*/ 0 h 5"/>
                  <a:gd name="T4" fmla="*/ 1 w 6"/>
                  <a:gd name="T5" fmla="*/ 0 h 5"/>
                  <a:gd name="T6" fmla="*/ 1 w 6"/>
                  <a:gd name="T7" fmla="*/ 2 h 5"/>
                  <a:gd name="T8" fmla="*/ 1 w 6"/>
                  <a:gd name="T9" fmla="*/ 5 h 5"/>
                  <a:gd name="T10" fmla="*/ 6 w 6"/>
                  <a:gd name="T11" fmla="*/ 5 h 5"/>
                  <a:gd name="T12" fmla="*/ 6 w 6"/>
                  <a:gd name="T13" fmla="*/ 2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0" y="0"/>
                    </a:lnTo>
                    <a:lnTo>
                      <a:pt x="1" y="0"/>
                    </a:lnTo>
                    <a:lnTo>
                      <a:pt x="1" y="2"/>
                    </a:lnTo>
                    <a:lnTo>
                      <a:pt x="1" y="5"/>
                    </a:lnTo>
                    <a:lnTo>
                      <a:pt x="6" y="5"/>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6" name="Freeform 2516"/>
              <p:cNvSpPr>
                <a:spLocks/>
              </p:cNvSpPr>
              <p:nvPr/>
            </p:nvSpPr>
            <p:spPr bwMode="auto">
              <a:xfrm>
                <a:off x="1392" y="3568"/>
                <a:ext cx="10" cy="4"/>
              </a:xfrm>
              <a:custGeom>
                <a:avLst/>
                <a:gdLst>
                  <a:gd name="T0" fmla="*/ 15 w 20"/>
                  <a:gd name="T1" fmla="*/ 4 h 7"/>
                  <a:gd name="T2" fmla="*/ 15 w 20"/>
                  <a:gd name="T3" fmla="*/ 3 h 7"/>
                  <a:gd name="T4" fmla="*/ 11 w 20"/>
                  <a:gd name="T5" fmla="*/ 2 h 7"/>
                  <a:gd name="T6" fmla="*/ 5 w 20"/>
                  <a:gd name="T7" fmla="*/ 1 h 7"/>
                  <a:gd name="T8" fmla="*/ 0 w 20"/>
                  <a:gd name="T9" fmla="*/ 0 h 7"/>
                  <a:gd name="T10" fmla="*/ 0 w 20"/>
                  <a:gd name="T11" fmla="*/ 1 h 7"/>
                  <a:gd name="T12" fmla="*/ 0 w 20"/>
                  <a:gd name="T13" fmla="*/ 2 h 7"/>
                  <a:gd name="T14" fmla="*/ 5 w 20"/>
                  <a:gd name="T15" fmla="*/ 3 h 7"/>
                  <a:gd name="T16" fmla="*/ 11 w 20"/>
                  <a:gd name="T17" fmla="*/ 4 h 7"/>
                  <a:gd name="T18" fmla="*/ 20 w 20"/>
                  <a:gd name="T19" fmla="*/ 7 h 7"/>
                  <a:gd name="T20" fmla="*/ 15 w 20"/>
                  <a:gd name="T21" fmla="*/ 7 h 7"/>
                  <a:gd name="T22" fmla="*/ 15 w 20"/>
                  <a:gd name="T23" fmla="*/ 4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7"/>
                  <a:gd name="T38" fmla="*/ 20 w 2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7">
                    <a:moveTo>
                      <a:pt x="15" y="4"/>
                    </a:moveTo>
                    <a:lnTo>
                      <a:pt x="15" y="3"/>
                    </a:lnTo>
                    <a:lnTo>
                      <a:pt x="11" y="2"/>
                    </a:lnTo>
                    <a:lnTo>
                      <a:pt x="5" y="1"/>
                    </a:lnTo>
                    <a:lnTo>
                      <a:pt x="0" y="0"/>
                    </a:lnTo>
                    <a:lnTo>
                      <a:pt x="0" y="1"/>
                    </a:lnTo>
                    <a:lnTo>
                      <a:pt x="0" y="2"/>
                    </a:lnTo>
                    <a:lnTo>
                      <a:pt x="5" y="3"/>
                    </a:lnTo>
                    <a:lnTo>
                      <a:pt x="11" y="4"/>
                    </a:lnTo>
                    <a:lnTo>
                      <a:pt x="20" y="7"/>
                    </a:lnTo>
                    <a:lnTo>
                      <a:pt x="15" y="7"/>
                    </a:lnTo>
                    <a:lnTo>
                      <a:pt x="1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7" name="Freeform 2517"/>
              <p:cNvSpPr>
                <a:spLocks/>
              </p:cNvSpPr>
              <p:nvPr/>
            </p:nvSpPr>
            <p:spPr bwMode="auto">
              <a:xfrm>
                <a:off x="1375" y="3562"/>
                <a:ext cx="17" cy="8"/>
              </a:xfrm>
              <a:custGeom>
                <a:avLst/>
                <a:gdLst>
                  <a:gd name="T0" fmla="*/ 34 w 34"/>
                  <a:gd name="T1" fmla="*/ 13 h 16"/>
                  <a:gd name="T2" fmla="*/ 30 w 34"/>
                  <a:gd name="T3" fmla="*/ 12 h 16"/>
                  <a:gd name="T4" fmla="*/ 30 w 34"/>
                  <a:gd name="T5" fmla="*/ 12 h 16"/>
                  <a:gd name="T6" fmla="*/ 28 w 34"/>
                  <a:gd name="T7" fmla="*/ 11 h 16"/>
                  <a:gd name="T8" fmla="*/ 22 w 34"/>
                  <a:gd name="T9" fmla="*/ 9 h 16"/>
                  <a:gd name="T10" fmla="*/ 14 w 34"/>
                  <a:gd name="T11" fmla="*/ 6 h 16"/>
                  <a:gd name="T12" fmla="*/ 10 w 34"/>
                  <a:gd name="T13" fmla="*/ 4 h 16"/>
                  <a:gd name="T14" fmla="*/ 7 w 34"/>
                  <a:gd name="T15" fmla="*/ 2 h 16"/>
                  <a:gd name="T16" fmla="*/ 2 w 34"/>
                  <a:gd name="T17" fmla="*/ 0 h 16"/>
                  <a:gd name="T18" fmla="*/ 1 w 34"/>
                  <a:gd name="T19" fmla="*/ 1 h 16"/>
                  <a:gd name="T20" fmla="*/ 0 w 34"/>
                  <a:gd name="T21" fmla="*/ 2 h 16"/>
                  <a:gd name="T22" fmla="*/ 3 w 34"/>
                  <a:gd name="T23" fmla="*/ 5 h 16"/>
                  <a:gd name="T24" fmla="*/ 7 w 34"/>
                  <a:gd name="T25" fmla="*/ 6 h 16"/>
                  <a:gd name="T26" fmla="*/ 10 w 34"/>
                  <a:gd name="T27" fmla="*/ 8 h 16"/>
                  <a:gd name="T28" fmla="*/ 22 w 34"/>
                  <a:gd name="T29" fmla="*/ 12 h 16"/>
                  <a:gd name="T30" fmla="*/ 25 w 34"/>
                  <a:gd name="T31" fmla="*/ 13 h 16"/>
                  <a:gd name="T32" fmla="*/ 30 w 34"/>
                  <a:gd name="T33" fmla="*/ 16 h 16"/>
                  <a:gd name="T34" fmla="*/ 34 w 34"/>
                  <a:gd name="T35" fmla="*/ 16 h 16"/>
                  <a:gd name="T36" fmla="*/ 34 w 34"/>
                  <a:gd name="T37" fmla="*/ 14 h 16"/>
                  <a:gd name="T38" fmla="*/ 34 w 34"/>
                  <a:gd name="T39" fmla="*/ 13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16"/>
                  <a:gd name="T62" fmla="*/ 34 w 34"/>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16">
                    <a:moveTo>
                      <a:pt x="34" y="13"/>
                    </a:moveTo>
                    <a:lnTo>
                      <a:pt x="30" y="12"/>
                    </a:lnTo>
                    <a:lnTo>
                      <a:pt x="28" y="11"/>
                    </a:lnTo>
                    <a:lnTo>
                      <a:pt x="22" y="9"/>
                    </a:lnTo>
                    <a:lnTo>
                      <a:pt x="14" y="6"/>
                    </a:lnTo>
                    <a:lnTo>
                      <a:pt x="10" y="4"/>
                    </a:lnTo>
                    <a:lnTo>
                      <a:pt x="7" y="2"/>
                    </a:lnTo>
                    <a:lnTo>
                      <a:pt x="2" y="0"/>
                    </a:lnTo>
                    <a:lnTo>
                      <a:pt x="1" y="1"/>
                    </a:lnTo>
                    <a:lnTo>
                      <a:pt x="0" y="2"/>
                    </a:lnTo>
                    <a:lnTo>
                      <a:pt x="3" y="5"/>
                    </a:lnTo>
                    <a:lnTo>
                      <a:pt x="7" y="6"/>
                    </a:lnTo>
                    <a:lnTo>
                      <a:pt x="10" y="8"/>
                    </a:lnTo>
                    <a:lnTo>
                      <a:pt x="22" y="12"/>
                    </a:lnTo>
                    <a:lnTo>
                      <a:pt x="25" y="13"/>
                    </a:lnTo>
                    <a:lnTo>
                      <a:pt x="30" y="16"/>
                    </a:lnTo>
                    <a:lnTo>
                      <a:pt x="34" y="16"/>
                    </a:lnTo>
                    <a:lnTo>
                      <a:pt x="34" y="14"/>
                    </a:lnTo>
                    <a:lnTo>
                      <a:pt x="34"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8" name="Freeform 2518"/>
              <p:cNvSpPr>
                <a:spLocks/>
              </p:cNvSpPr>
              <p:nvPr/>
            </p:nvSpPr>
            <p:spPr bwMode="auto">
              <a:xfrm>
                <a:off x="1374" y="3561"/>
                <a:ext cx="4" cy="2"/>
              </a:xfrm>
              <a:custGeom>
                <a:avLst/>
                <a:gdLst>
                  <a:gd name="T0" fmla="*/ 3 w 7"/>
                  <a:gd name="T1" fmla="*/ 1 h 3"/>
                  <a:gd name="T2" fmla="*/ 7 w 7"/>
                  <a:gd name="T3" fmla="*/ 3 h 3"/>
                  <a:gd name="T4" fmla="*/ 0 w 7"/>
                  <a:gd name="T5" fmla="*/ 0 h 3"/>
                  <a:gd name="T6" fmla="*/ 0 w 7"/>
                  <a:gd name="T7" fmla="*/ 1 h 3"/>
                  <a:gd name="T8" fmla="*/ 0 w 7"/>
                  <a:gd name="T9" fmla="*/ 2 h 3"/>
                  <a:gd name="T10" fmla="*/ 2 w 7"/>
                  <a:gd name="T11" fmla="*/ 3 h 3"/>
                  <a:gd name="T12" fmla="*/ 2 w 7"/>
                  <a:gd name="T13" fmla="*/ 2 h 3"/>
                  <a:gd name="T14" fmla="*/ 3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3" y="1"/>
                    </a:moveTo>
                    <a:lnTo>
                      <a:pt x="7" y="3"/>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29" name="Freeform 2519"/>
              <p:cNvSpPr>
                <a:spLocks/>
              </p:cNvSpPr>
              <p:nvPr/>
            </p:nvSpPr>
            <p:spPr bwMode="auto">
              <a:xfrm>
                <a:off x="1368" y="3557"/>
                <a:ext cx="7" cy="6"/>
              </a:xfrm>
              <a:custGeom>
                <a:avLst/>
                <a:gdLst>
                  <a:gd name="T0" fmla="*/ 13 w 14"/>
                  <a:gd name="T1" fmla="*/ 10 h 11"/>
                  <a:gd name="T2" fmla="*/ 14 w 14"/>
                  <a:gd name="T3" fmla="*/ 9 h 11"/>
                  <a:gd name="T4" fmla="*/ 10 w 14"/>
                  <a:gd name="T5" fmla="*/ 7 h 11"/>
                  <a:gd name="T6" fmla="*/ 8 w 14"/>
                  <a:gd name="T7" fmla="*/ 4 h 11"/>
                  <a:gd name="T8" fmla="*/ 5 w 14"/>
                  <a:gd name="T9" fmla="*/ 3 h 11"/>
                  <a:gd name="T10" fmla="*/ 2 w 14"/>
                  <a:gd name="T11" fmla="*/ 0 h 11"/>
                  <a:gd name="T12" fmla="*/ 1 w 14"/>
                  <a:gd name="T13" fmla="*/ 1 h 11"/>
                  <a:gd name="T14" fmla="*/ 0 w 14"/>
                  <a:gd name="T15" fmla="*/ 2 h 11"/>
                  <a:gd name="T16" fmla="*/ 2 w 14"/>
                  <a:gd name="T17" fmla="*/ 6 h 11"/>
                  <a:gd name="T18" fmla="*/ 6 w 14"/>
                  <a:gd name="T19" fmla="*/ 7 h 11"/>
                  <a:gd name="T20" fmla="*/ 8 w 14"/>
                  <a:gd name="T21" fmla="*/ 9 h 11"/>
                  <a:gd name="T22" fmla="*/ 8 w 14"/>
                  <a:gd name="T23" fmla="*/ 9 h 11"/>
                  <a:gd name="T24" fmla="*/ 13 w 14"/>
                  <a:gd name="T25" fmla="*/ 11 h 11"/>
                  <a:gd name="T26" fmla="*/ 13 w 14"/>
                  <a:gd name="T27" fmla="*/ 1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1"/>
                  <a:gd name="T44" fmla="*/ 14 w 14"/>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1">
                    <a:moveTo>
                      <a:pt x="13" y="10"/>
                    </a:moveTo>
                    <a:lnTo>
                      <a:pt x="14" y="9"/>
                    </a:lnTo>
                    <a:lnTo>
                      <a:pt x="10" y="7"/>
                    </a:lnTo>
                    <a:lnTo>
                      <a:pt x="8" y="4"/>
                    </a:lnTo>
                    <a:lnTo>
                      <a:pt x="5" y="3"/>
                    </a:lnTo>
                    <a:lnTo>
                      <a:pt x="2" y="0"/>
                    </a:lnTo>
                    <a:lnTo>
                      <a:pt x="1" y="1"/>
                    </a:lnTo>
                    <a:lnTo>
                      <a:pt x="0" y="2"/>
                    </a:lnTo>
                    <a:lnTo>
                      <a:pt x="2" y="6"/>
                    </a:lnTo>
                    <a:lnTo>
                      <a:pt x="6" y="7"/>
                    </a:lnTo>
                    <a:lnTo>
                      <a:pt x="8" y="9"/>
                    </a:lnTo>
                    <a:lnTo>
                      <a:pt x="13" y="11"/>
                    </a:lnTo>
                    <a:lnTo>
                      <a:pt x="1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0" name="Freeform 2520"/>
              <p:cNvSpPr>
                <a:spLocks/>
              </p:cNvSpPr>
              <p:nvPr/>
            </p:nvSpPr>
            <p:spPr bwMode="auto">
              <a:xfrm>
                <a:off x="1367" y="3556"/>
                <a:ext cx="2" cy="4"/>
              </a:xfrm>
              <a:custGeom>
                <a:avLst/>
                <a:gdLst>
                  <a:gd name="T0" fmla="*/ 2 w 3"/>
                  <a:gd name="T1" fmla="*/ 2 h 7"/>
                  <a:gd name="T2" fmla="*/ 3 w 3"/>
                  <a:gd name="T3" fmla="*/ 2 h 7"/>
                  <a:gd name="T4" fmla="*/ 2 w 3"/>
                  <a:gd name="T5" fmla="*/ 0 h 7"/>
                  <a:gd name="T6" fmla="*/ 1 w 3"/>
                  <a:gd name="T7" fmla="*/ 0 h 7"/>
                  <a:gd name="T8" fmla="*/ 0 w 3"/>
                  <a:gd name="T9" fmla="*/ 0 h 7"/>
                  <a:gd name="T10" fmla="*/ 3 w 3"/>
                  <a:gd name="T11" fmla="*/ 7 h 7"/>
                  <a:gd name="T12" fmla="*/ 1 w 3"/>
                  <a:gd name="T13" fmla="*/ 3 h 7"/>
                  <a:gd name="T14" fmla="*/ 2 w 3"/>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2"/>
                    </a:moveTo>
                    <a:lnTo>
                      <a:pt x="3" y="2"/>
                    </a:lnTo>
                    <a:lnTo>
                      <a:pt x="2" y="0"/>
                    </a:lnTo>
                    <a:lnTo>
                      <a:pt x="1" y="0"/>
                    </a:lnTo>
                    <a:lnTo>
                      <a:pt x="0" y="0"/>
                    </a:lnTo>
                    <a:lnTo>
                      <a:pt x="3" y="7"/>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1" name="Freeform 2521"/>
              <p:cNvSpPr>
                <a:spLocks/>
              </p:cNvSpPr>
              <p:nvPr/>
            </p:nvSpPr>
            <p:spPr bwMode="auto">
              <a:xfrm>
                <a:off x="1365" y="3553"/>
                <a:ext cx="4" cy="4"/>
              </a:xfrm>
              <a:custGeom>
                <a:avLst/>
                <a:gdLst>
                  <a:gd name="T0" fmla="*/ 7 w 7"/>
                  <a:gd name="T1" fmla="*/ 6 h 7"/>
                  <a:gd name="T2" fmla="*/ 6 w 7"/>
                  <a:gd name="T3" fmla="*/ 3 h 7"/>
                  <a:gd name="T4" fmla="*/ 3 w 7"/>
                  <a:gd name="T5" fmla="*/ 0 h 7"/>
                  <a:gd name="T6" fmla="*/ 1 w 7"/>
                  <a:gd name="T7" fmla="*/ 1 h 7"/>
                  <a:gd name="T8" fmla="*/ 0 w 7"/>
                  <a:gd name="T9" fmla="*/ 2 h 7"/>
                  <a:gd name="T10" fmla="*/ 5 w 7"/>
                  <a:gd name="T11" fmla="*/ 7 h 7"/>
                  <a:gd name="T12" fmla="*/ 6 w 7"/>
                  <a:gd name="T13" fmla="*/ 6 h 7"/>
                  <a:gd name="T14" fmla="*/ 7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7" y="6"/>
                    </a:moveTo>
                    <a:lnTo>
                      <a:pt x="6" y="3"/>
                    </a:lnTo>
                    <a:lnTo>
                      <a:pt x="3" y="0"/>
                    </a:lnTo>
                    <a:lnTo>
                      <a:pt x="1" y="1"/>
                    </a:lnTo>
                    <a:lnTo>
                      <a:pt x="0" y="2"/>
                    </a:lnTo>
                    <a:lnTo>
                      <a:pt x="5" y="7"/>
                    </a:lnTo>
                    <a:lnTo>
                      <a:pt x="6" y="6"/>
                    </a:lnTo>
                    <a:lnTo>
                      <a:pt x="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2" name="Freeform 2522"/>
              <p:cNvSpPr>
                <a:spLocks/>
              </p:cNvSpPr>
              <p:nvPr/>
            </p:nvSpPr>
            <p:spPr bwMode="auto">
              <a:xfrm>
                <a:off x="1362" y="3543"/>
                <a:ext cx="4" cy="12"/>
              </a:xfrm>
              <a:custGeom>
                <a:avLst/>
                <a:gdLst>
                  <a:gd name="T0" fmla="*/ 8 w 10"/>
                  <a:gd name="T1" fmla="*/ 22 h 24"/>
                  <a:gd name="T2" fmla="*/ 10 w 10"/>
                  <a:gd name="T3" fmla="*/ 22 h 24"/>
                  <a:gd name="T4" fmla="*/ 7 w 10"/>
                  <a:gd name="T5" fmla="*/ 17 h 24"/>
                  <a:gd name="T6" fmla="*/ 6 w 10"/>
                  <a:gd name="T7" fmla="*/ 14 h 24"/>
                  <a:gd name="T8" fmla="*/ 4 w 10"/>
                  <a:gd name="T9" fmla="*/ 9 h 24"/>
                  <a:gd name="T10" fmla="*/ 4 w 10"/>
                  <a:gd name="T11" fmla="*/ 4 h 24"/>
                  <a:gd name="T12" fmla="*/ 3 w 10"/>
                  <a:gd name="T13" fmla="*/ 1 h 24"/>
                  <a:gd name="T14" fmla="*/ 2 w 10"/>
                  <a:gd name="T15" fmla="*/ 0 h 24"/>
                  <a:gd name="T16" fmla="*/ 0 w 10"/>
                  <a:gd name="T17" fmla="*/ 1 h 24"/>
                  <a:gd name="T18" fmla="*/ 2 w 10"/>
                  <a:gd name="T19" fmla="*/ 4 h 24"/>
                  <a:gd name="T20" fmla="*/ 2 w 10"/>
                  <a:gd name="T21" fmla="*/ 9 h 24"/>
                  <a:gd name="T22" fmla="*/ 4 w 10"/>
                  <a:gd name="T23" fmla="*/ 14 h 24"/>
                  <a:gd name="T24" fmla="*/ 5 w 10"/>
                  <a:gd name="T25" fmla="*/ 17 h 24"/>
                  <a:gd name="T26" fmla="*/ 8 w 10"/>
                  <a:gd name="T27" fmla="*/ 24 h 24"/>
                  <a:gd name="T28" fmla="*/ 7 w 10"/>
                  <a:gd name="T29" fmla="*/ 23 h 24"/>
                  <a:gd name="T30" fmla="*/ 8 w 10"/>
                  <a:gd name="T31" fmla="*/ 22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24"/>
                  <a:gd name="T50" fmla="*/ 10 w 10"/>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24">
                    <a:moveTo>
                      <a:pt x="8" y="22"/>
                    </a:moveTo>
                    <a:lnTo>
                      <a:pt x="10" y="22"/>
                    </a:lnTo>
                    <a:lnTo>
                      <a:pt x="7" y="17"/>
                    </a:lnTo>
                    <a:lnTo>
                      <a:pt x="6" y="14"/>
                    </a:lnTo>
                    <a:lnTo>
                      <a:pt x="4" y="9"/>
                    </a:lnTo>
                    <a:lnTo>
                      <a:pt x="4" y="4"/>
                    </a:lnTo>
                    <a:lnTo>
                      <a:pt x="3" y="1"/>
                    </a:lnTo>
                    <a:lnTo>
                      <a:pt x="2" y="0"/>
                    </a:lnTo>
                    <a:lnTo>
                      <a:pt x="0" y="1"/>
                    </a:lnTo>
                    <a:lnTo>
                      <a:pt x="2" y="4"/>
                    </a:lnTo>
                    <a:lnTo>
                      <a:pt x="2" y="9"/>
                    </a:lnTo>
                    <a:lnTo>
                      <a:pt x="4" y="14"/>
                    </a:lnTo>
                    <a:lnTo>
                      <a:pt x="5" y="17"/>
                    </a:lnTo>
                    <a:lnTo>
                      <a:pt x="8" y="24"/>
                    </a:lnTo>
                    <a:lnTo>
                      <a:pt x="7" y="23"/>
                    </a:lnTo>
                    <a:lnTo>
                      <a:pt x="8"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3" name="Freeform 2523"/>
              <p:cNvSpPr>
                <a:spLocks noEditPoints="1"/>
              </p:cNvSpPr>
              <p:nvPr/>
            </p:nvSpPr>
            <p:spPr bwMode="auto">
              <a:xfrm>
                <a:off x="1494" y="3484"/>
                <a:ext cx="136" cy="88"/>
              </a:xfrm>
              <a:custGeom>
                <a:avLst/>
                <a:gdLst>
                  <a:gd name="T0" fmla="*/ 4 w 272"/>
                  <a:gd name="T1" fmla="*/ 71 h 178"/>
                  <a:gd name="T2" fmla="*/ 14 w 272"/>
                  <a:gd name="T3" fmla="*/ 48 h 178"/>
                  <a:gd name="T4" fmla="*/ 33 w 272"/>
                  <a:gd name="T5" fmla="*/ 28 h 178"/>
                  <a:gd name="T6" fmla="*/ 59 w 272"/>
                  <a:gd name="T7" fmla="*/ 13 h 178"/>
                  <a:gd name="T8" fmla="*/ 90 w 272"/>
                  <a:gd name="T9" fmla="*/ 4 h 178"/>
                  <a:gd name="T10" fmla="*/ 127 w 272"/>
                  <a:gd name="T11" fmla="*/ 0 h 178"/>
                  <a:gd name="T12" fmla="*/ 156 w 272"/>
                  <a:gd name="T13" fmla="*/ 0 h 178"/>
                  <a:gd name="T14" fmla="*/ 180 w 272"/>
                  <a:gd name="T15" fmla="*/ 4 h 178"/>
                  <a:gd name="T16" fmla="*/ 203 w 272"/>
                  <a:gd name="T17" fmla="*/ 10 h 178"/>
                  <a:gd name="T18" fmla="*/ 223 w 272"/>
                  <a:gd name="T19" fmla="*/ 18 h 178"/>
                  <a:gd name="T20" fmla="*/ 240 w 272"/>
                  <a:gd name="T21" fmla="*/ 28 h 178"/>
                  <a:gd name="T22" fmla="*/ 253 w 272"/>
                  <a:gd name="T23" fmla="*/ 41 h 178"/>
                  <a:gd name="T24" fmla="*/ 263 w 272"/>
                  <a:gd name="T25" fmla="*/ 53 h 178"/>
                  <a:gd name="T26" fmla="*/ 270 w 272"/>
                  <a:gd name="T27" fmla="*/ 68 h 178"/>
                  <a:gd name="T28" fmla="*/ 272 w 272"/>
                  <a:gd name="T29" fmla="*/ 86 h 178"/>
                  <a:gd name="T30" fmla="*/ 272 w 272"/>
                  <a:gd name="T31" fmla="*/ 102 h 178"/>
                  <a:gd name="T32" fmla="*/ 267 w 272"/>
                  <a:gd name="T33" fmla="*/ 118 h 178"/>
                  <a:gd name="T34" fmla="*/ 258 w 272"/>
                  <a:gd name="T35" fmla="*/ 132 h 178"/>
                  <a:gd name="T36" fmla="*/ 246 w 272"/>
                  <a:gd name="T37" fmla="*/ 146 h 178"/>
                  <a:gd name="T38" fmla="*/ 231 w 272"/>
                  <a:gd name="T39" fmla="*/ 156 h 178"/>
                  <a:gd name="T40" fmla="*/ 211 w 272"/>
                  <a:gd name="T41" fmla="*/ 165 h 178"/>
                  <a:gd name="T42" fmla="*/ 189 w 272"/>
                  <a:gd name="T43" fmla="*/ 171 h 178"/>
                  <a:gd name="T44" fmla="*/ 166 w 272"/>
                  <a:gd name="T45" fmla="*/ 176 h 178"/>
                  <a:gd name="T46" fmla="*/ 143 w 272"/>
                  <a:gd name="T47" fmla="*/ 177 h 178"/>
                  <a:gd name="T48" fmla="*/ 117 w 272"/>
                  <a:gd name="T49" fmla="*/ 177 h 178"/>
                  <a:gd name="T50" fmla="*/ 93 w 272"/>
                  <a:gd name="T51" fmla="*/ 173 h 178"/>
                  <a:gd name="T52" fmla="*/ 71 w 272"/>
                  <a:gd name="T53" fmla="*/ 168 h 178"/>
                  <a:gd name="T54" fmla="*/ 51 w 272"/>
                  <a:gd name="T55" fmla="*/ 159 h 178"/>
                  <a:gd name="T56" fmla="*/ 34 w 272"/>
                  <a:gd name="T57" fmla="*/ 149 h 178"/>
                  <a:gd name="T58" fmla="*/ 21 w 272"/>
                  <a:gd name="T59" fmla="*/ 136 h 178"/>
                  <a:gd name="T60" fmla="*/ 11 w 272"/>
                  <a:gd name="T61" fmla="*/ 124 h 178"/>
                  <a:gd name="T62" fmla="*/ 4 w 272"/>
                  <a:gd name="T63" fmla="*/ 110 h 178"/>
                  <a:gd name="T64" fmla="*/ 2 w 272"/>
                  <a:gd name="T65" fmla="*/ 95 h 178"/>
                  <a:gd name="T66" fmla="*/ 40 w 272"/>
                  <a:gd name="T67" fmla="*/ 93 h 178"/>
                  <a:gd name="T68" fmla="*/ 43 w 272"/>
                  <a:gd name="T69" fmla="*/ 111 h 178"/>
                  <a:gd name="T70" fmla="*/ 52 w 272"/>
                  <a:gd name="T71" fmla="*/ 127 h 178"/>
                  <a:gd name="T72" fmla="*/ 67 w 272"/>
                  <a:gd name="T73" fmla="*/ 141 h 178"/>
                  <a:gd name="T74" fmla="*/ 88 w 272"/>
                  <a:gd name="T75" fmla="*/ 150 h 178"/>
                  <a:gd name="T76" fmla="*/ 111 w 272"/>
                  <a:gd name="T77" fmla="*/ 156 h 178"/>
                  <a:gd name="T78" fmla="*/ 136 w 272"/>
                  <a:gd name="T79" fmla="*/ 158 h 178"/>
                  <a:gd name="T80" fmla="*/ 163 w 272"/>
                  <a:gd name="T81" fmla="*/ 156 h 178"/>
                  <a:gd name="T82" fmla="*/ 186 w 272"/>
                  <a:gd name="T83" fmla="*/ 150 h 178"/>
                  <a:gd name="T84" fmla="*/ 205 w 272"/>
                  <a:gd name="T85" fmla="*/ 141 h 178"/>
                  <a:gd name="T86" fmla="*/ 222 w 272"/>
                  <a:gd name="T87" fmla="*/ 126 h 178"/>
                  <a:gd name="T88" fmla="*/ 231 w 272"/>
                  <a:gd name="T89" fmla="*/ 109 h 178"/>
                  <a:gd name="T90" fmla="*/ 233 w 272"/>
                  <a:gd name="T91" fmla="*/ 89 h 178"/>
                  <a:gd name="T92" fmla="*/ 232 w 272"/>
                  <a:gd name="T93" fmla="*/ 75 h 178"/>
                  <a:gd name="T94" fmla="*/ 229 w 272"/>
                  <a:gd name="T95" fmla="*/ 64 h 178"/>
                  <a:gd name="T96" fmla="*/ 222 w 272"/>
                  <a:gd name="T97" fmla="*/ 53 h 178"/>
                  <a:gd name="T98" fmla="*/ 214 w 272"/>
                  <a:gd name="T99" fmla="*/ 43 h 178"/>
                  <a:gd name="T100" fmla="*/ 202 w 272"/>
                  <a:gd name="T101" fmla="*/ 35 h 178"/>
                  <a:gd name="T102" fmla="*/ 187 w 272"/>
                  <a:gd name="T103" fmla="*/ 29 h 178"/>
                  <a:gd name="T104" fmla="*/ 172 w 272"/>
                  <a:gd name="T105" fmla="*/ 24 h 178"/>
                  <a:gd name="T106" fmla="*/ 155 w 272"/>
                  <a:gd name="T107" fmla="*/ 20 h 178"/>
                  <a:gd name="T108" fmla="*/ 136 w 272"/>
                  <a:gd name="T109" fmla="*/ 20 h 178"/>
                  <a:gd name="T110" fmla="*/ 112 w 272"/>
                  <a:gd name="T111" fmla="*/ 21 h 178"/>
                  <a:gd name="T112" fmla="*/ 89 w 272"/>
                  <a:gd name="T113" fmla="*/ 27 h 178"/>
                  <a:gd name="T114" fmla="*/ 68 w 272"/>
                  <a:gd name="T115" fmla="*/ 37 h 178"/>
                  <a:gd name="T116" fmla="*/ 53 w 272"/>
                  <a:gd name="T117" fmla="*/ 50 h 178"/>
                  <a:gd name="T118" fmla="*/ 43 w 272"/>
                  <a:gd name="T119" fmla="*/ 68 h 178"/>
                  <a:gd name="T120" fmla="*/ 40 w 272"/>
                  <a:gd name="T121" fmla="*/ 93 h 1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2"/>
                  <a:gd name="T184" fmla="*/ 0 h 178"/>
                  <a:gd name="T185" fmla="*/ 272 w 272"/>
                  <a:gd name="T186" fmla="*/ 178 h 17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2" h="178">
                    <a:moveTo>
                      <a:pt x="0" y="91"/>
                    </a:moveTo>
                    <a:lnTo>
                      <a:pt x="2" y="83"/>
                    </a:lnTo>
                    <a:lnTo>
                      <a:pt x="2" y="78"/>
                    </a:lnTo>
                    <a:lnTo>
                      <a:pt x="4" y="71"/>
                    </a:lnTo>
                    <a:lnTo>
                      <a:pt x="5" y="65"/>
                    </a:lnTo>
                    <a:lnTo>
                      <a:pt x="7" y="58"/>
                    </a:lnTo>
                    <a:lnTo>
                      <a:pt x="11" y="52"/>
                    </a:lnTo>
                    <a:lnTo>
                      <a:pt x="14" y="48"/>
                    </a:lnTo>
                    <a:lnTo>
                      <a:pt x="18" y="42"/>
                    </a:lnTo>
                    <a:lnTo>
                      <a:pt x="22" y="37"/>
                    </a:lnTo>
                    <a:lnTo>
                      <a:pt x="27" y="33"/>
                    </a:lnTo>
                    <a:lnTo>
                      <a:pt x="33" y="28"/>
                    </a:lnTo>
                    <a:lnTo>
                      <a:pt x="38" y="25"/>
                    </a:lnTo>
                    <a:lnTo>
                      <a:pt x="45" y="20"/>
                    </a:lnTo>
                    <a:lnTo>
                      <a:pt x="52" y="17"/>
                    </a:lnTo>
                    <a:lnTo>
                      <a:pt x="59" y="13"/>
                    </a:lnTo>
                    <a:lnTo>
                      <a:pt x="67" y="11"/>
                    </a:lnTo>
                    <a:lnTo>
                      <a:pt x="74" y="9"/>
                    </a:lnTo>
                    <a:lnTo>
                      <a:pt x="82" y="6"/>
                    </a:lnTo>
                    <a:lnTo>
                      <a:pt x="90" y="4"/>
                    </a:lnTo>
                    <a:lnTo>
                      <a:pt x="99" y="3"/>
                    </a:lnTo>
                    <a:lnTo>
                      <a:pt x="109" y="2"/>
                    </a:lnTo>
                    <a:lnTo>
                      <a:pt x="118" y="0"/>
                    </a:lnTo>
                    <a:lnTo>
                      <a:pt x="127" y="0"/>
                    </a:lnTo>
                    <a:lnTo>
                      <a:pt x="136" y="0"/>
                    </a:lnTo>
                    <a:lnTo>
                      <a:pt x="143" y="0"/>
                    </a:lnTo>
                    <a:lnTo>
                      <a:pt x="150" y="0"/>
                    </a:lnTo>
                    <a:lnTo>
                      <a:pt x="156" y="0"/>
                    </a:lnTo>
                    <a:lnTo>
                      <a:pt x="163" y="2"/>
                    </a:lnTo>
                    <a:lnTo>
                      <a:pt x="169" y="2"/>
                    </a:lnTo>
                    <a:lnTo>
                      <a:pt x="174" y="3"/>
                    </a:lnTo>
                    <a:lnTo>
                      <a:pt x="180" y="4"/>
                    </a:lnTo>
                    <a:lnTo>
                      <a:pt x="186" y="5"/>
                    </a:lnTo>
                    <a:lnTo>
                      <a:pt x="192" y="6"/>
                    </a:lnTo>
                    <a:lnTo>
                      <a:pt x="197" y="7"/>
                    </a:lnTo>
                    <a:lnTo>
                      <a:pt x="203" y="10"/>
                    </a:lnTo>
                    <a:lnTo>
                      <a:pt x="208" y="12"/>
                    </a:lnTo>
                    <a:lnTo>
                      <a:pt x="214" y="13"/>
                    </a:lnTo>
                    <a:lnTo>
                      <a:pt x="218" y="15"/>
                    </a:lnTo>
                    <a:lnTo>
                      <a:pt x="223" y="18"/>
                    </a:lnTo>
                    <a:lnTo>
                      <a:pt x="227" y="20"/>
                    </a:lnTo>
                    <a:lnTo>
                      <a:pt x="232" y="22"/>
                    </a:lnTo>
                    <a:lnTo>
                      <a:pt x="235" y="26"/>
                    </a:lnTo>
                    <a:lnTo>
                      <a:pt x="240" y="28"/>
                    </a:lnTo>
                    <a:lnTo>
                      <a:pt x="243" y="30"/>
                    </a:lnTo>
                    <a:lnTo>
                      <a:pt x="247" y="34"/>
                    </a:lnTo>
                    <a:lnTo>
                      <a:pt x="249" y="37"/>
                    </a:lnTo>
                    <a:lnTo>
                      <a:pt x="253" y="41"/>
                    </a:lnTo>
                    <a:lnTo>
                      <a:pt x="255" y="44"/>
                    </a:lnTo>
                    <a:lnTo>
                      <a:pt x="258" y="47"/>
                    </a:lnTo>
                    <a:lnTo>
                      <a:pt x="261" y="50"/>
                    </a:lnTo>
                    <a:lnTo>
                      <a:pt x="263" y="53"/>
                    </a:lnTo>
                    <a:lnTo>
                      <a:pt x="265" y="58"/>
                    </a:lnTo>
                    <a:lnTo>
                      <a:pt x="267" y="62"/>
                    </a:lnTo>
                    <a:lnTo>
                      <a:pt x="269" y="65"/>
                    </a:lnTo>
                    <a:lnTo>
                      <a:pt x="270" y="68"/>
                    </a:lnTo>
                    <a:lnTo>
                      <a:pt x="271" y="73"/>
                    </a:lnTo>
                    <a:lnTo>
                      <a:pt x="272" y="77"/>
                    </a:lnTo>
                    <a:lnTo>
                      <a:pt x="272" y="81"/>
                    </a:lnTo>
                    <a:lnTo>
                      <a:pt x="272" y="86"/>
                    </a:lnTo>
                    <a:lnTo>
                      <a:pt x="272" y="90"/>
                    </a:lnTo>
                    <a:lnTo>
                      <a:pt x="272" y="94"/>
                    </a:lnTo>
                    <a:lnTo>
                      <a:pt x="272" y="98"/>
                    </a:lnTo>
                    <a:lnTo>
                      <a:pt x="272" y="102"/>
                    </a:lnTo>
                    <a:lnTo>
                      <a:pt x="271" y="106"/>
                    </a:lnTo>
                    <a:lnTo>
                      <a:pt x="270" y="110"/>
                    </a:lnTo>
                    <a:lnTo>
                      <a:pt x="269" y="115"/>
                    </a:lnTo>
                    <a:lnTo>
                      <a:pt x="267" y="118"/>
                    </a:lnTo>
                    <a:lnTo>
                      <a:pt x="265" y="121"/>
                    </a:lnTo>
                    <a:lnTo>
                      <a:pt x="263" y="125"/>
                    </a:lnTo>
                    <a:lnTo>
                      <a:pt x="261" y="128"/>
                    </a:lnTo>
                    <a:lnTo>
                      <a:pt x="258" y="132"/>
                    </a:lnTo>
                    <a:lnTo>
                      <a:pt x="255" y="136"/>
                    </a:lnTo>
                    <a:lnTo>
                      <a:pt x="253" y="139"/>
                    </a:lnTo>
                    <a:lnTo>
                      <a:pt x="249" y="142"/>
                    </a:lnTo>
                    <a:lnTo>
                      <a:pt x="246" y="146"/>
                    </a:lnTo>
                    <a:lnTo>
                      <a:pt x="242" y="149"/>
                    </a:lnTo>
                    <a:lnTo>
                      <a:pt x="239" y="151"/>
                    </a:lnTo>
                    <a:lnTo>
                      <a:pt x="234" y="154"/>
                    </a:lnTo>
                    <a:lnTo>
                      <a:pt x="231" y="156"/>
                    </a:lnTo>
                    <a:lnTo>
                      <a:pt x="226" y="159"/>
                    </a:lnTo>
                    <a:lnTo>
                      <a:pt x="222" y="161"/>
                    </a:lnTo>
                    <a:lnTo>
                      <a:pt x="216" y="163"/>
                    </a:lnTo>
                    <a:lnTo>
                      <a:pt x="211" y="165"/>
                    </a:lnTo>
                    <a:lnTo>
                      <a:pt x="205" y="168"/>
                    </a:lnTo>
                    <a:lnTo>
                      <a:pt x="201" y="169"/>
                    </a:lnTo>
                    <a:lnTo>
                      <a:pt x="195" y="170"/>
                    </a:lnTo>
                    <a:lnTo>
                      <a:pt x="189" y="171"/>
                    </a:lnTo>
                    <a:lnTo>
                      <a:pt x="184" y="173"/>
                    </a:lnTo>
                    <a:lnTo>
                      <a:pt x="178" y="173"/>
                    </a:lnTo>
                    <a:lnTo>
                      <a:pt x="172" y="174"/>
                    </a:lnTo>
                    <a:lnTo>
                      <a:pt x="166" y="176"/>
                    </a:lnTo>
                    <a:lnTo>
                      <a:pt x="161" y="177"/>
                    </a:lnTo>
                    <a:lnTo>
                      <a:pt x="155" y="177"/>
                    </a:lnTo>
                    <a:lnTo>
                      <a:pt x="149" y="177"/>
                    </a:lnTo>
                    <a:lnTo>
                      <a:pt x="143" y="177"/>
                    </a:lnTo>
                    <a:lnTo>
                      <a:pt x="136" y="178"/>
                    </a:lnTo>
                    <a:lnTo>
                      <a:pt x="131" y="177"/>
                    </a:lnTo>
                    <a:lnTo>
                      <a:pt x="124" y="177"/>
                    </a:lnTo>
                    <a:lnTo>
                      <a:pt x="117" y="177"/>
                    </a:lnTo>
                    <a:lnTo>
                      <a:pt x="111" y="176"/>
                    </a:lnTo>
                    <a:lnTo>
                      <a:pt x="105" y="176"/>
                    </a:lnTo>
                    <a:lnTo>
                      <a:pt x="98" y="174"/>
                    </a:lnTo>
                    <a:lnTo>
                      <a:pt x="93" y="173"/>
                    </a:lnTo>
                    <a:lnTo>
                      <a:pt x="87" y="172"/>
                    </a:lnTo>
                    <a:lnTo>
                      <a:pt x="81" y="171"/>
                    </a:lnTo>
                    <a:lnTo>
                      <a:pt x="76" y="170"/>
                    </a:lnTo>
                    <a:lnTo>
                      <a:pt x="71" y="168"/>
                    </a:lnTo>
                    <a:lnTo>
                      <a:pt x="65" y="166"/>
                    </a:lnTo>
                    <a:lnTo>
                      <a:pt x="60" y="164"/>
                    </a:lnTo>
                    <a:lnTo>
                      <a:pt x="56" y="162"/>
                    </a:lnTo>
                    <a:lnTo>
                      <a:pt x="51" y="159"/>
                    </a:lnTo>
                    <a:lnTo>
                      <a:pt x="46" y="157"/>
                    </a:lnTo>
                    <a:lnTo>
                      <a:pt x="42" y="155"/>
                    </a:lnTo>
                    <a:lnTo>
                      <a:pt x="38" y="151"/>
                    </a:lnTo>
                    <a:lnTo>
                      <a:pt x="34" y="149"/>
                    </a:lnTo>
                    <a:lnTo>
                      <a:pt x="30" y="147"/>
                    </a:lnTo>
                    <a:lnTo>
                      <a:pt x="27" y="143"/>
                    </a:lnTo>
                    <a:lnTo>
                      <a:pt x="25" y="140"/>
                    </a:lnTo>
                    <a:lnTo>
                      <a:pt x="21" y="136"/>
                    </a:lnTo>
                    <a:lnTo>
                      <a:pt x="18" y="134"/>
                    </a:lnTo>
                    <a:lnTo>
                      <a:pt x="15" y="131"/>
                    </a:lnTo>
                    <a:lnTo>
                      <a:pt x="13" y="127"/>
                    </a:lnTo>
                    <a:lnTo>
                      <a:pt x="11" y="124"/>
                    </a:lnTo>
                    <a:lnTo>
                      <a:pt x="8" y="120"/>
                    </a:lnTo>
                    <a:lnTo>
                      <a:pt x="7" y="117"/>
                    </a:lnTo>
                    <a:lnTo>
                      <a:pt x="5" y="113"/>
                    </a:lnTo>
                    <a:lnTo>
                      <a:pt x="4" y="110"/>
                    </a:lnTo>
                    <a:lnTo>
                      <a:pt x="3" y="105"/>
                    </a:lnTo>
                    <a:lnTo>
                      <a:pt x="2" y="102"/>
                    </a:lnTo>
                    <a:lnTo>
                      <a:pt x="2" y="98"/>
                    </a:lnTo>
                    <a:lnTo>
                      <a:pt x="2" y="95"/>
                    </a:lnTo>
                    <a:lnTo>
                      <a:pt x="0" y="91"/>
                    </a:lnTo>
                    <a:close/>
                    <a:moveTo>
                      <a:pt x="40" y="93"/>
                    </a:moveTo>
                    <a:lnTo>
                      <a:pt x="41" y="97"/>
                    </a:lnTo>
                    <a:lnTo>
                      <a:pt x="41" y="102"/>
                    </a:lnTo>
                    <a:lnTo>
                      <a:pt x="42" y="106"/>
                    </a:lnTo>
                    <a:lnTo>
                      <a:pt x="43" y="111"/>
                    </a:lnTo>
                    <a:lnTo>
                      <a:pt x="45" y="115"/>
                    </a:lnTo>
                    <a:lnTo>
                      <a:pt x="48" y="119"/>
                    </a:lnTo>
                    <a:lnTo>
                      <a:pt x="50" y="123"/>
                    </a:lnTo>
                    <a:lnTo>
                      <a:pt x="52" y="127"/>
                    </a:lnTo>
                    <a:lnTo>
                      <a:pt x="56" y="131"/>
                    </a:lnTo>
                    <a:lnTo>
                      <a:pt x="59" y="134"/>
                    </a:lnTo>
                    <a:lnTo>
                      <a:pt x="64" y="138"/>
                    </a:lnTo>
                    <a:lnTo>
                      <a:pt x="67" y="141"/>
                    </a:lnTo>
                    <a:lnTo>
                      <a:pt x="73" y="143"/>
                    </a:lnTo>
                    <a:lnTo>
                      <a:pt x="78" y="146"/>
                    </a:lnTo>
                    <a:lnTo>
                      <a:pt x="82" y="148"/>
                    </a:lnTo>
                    <a:lnTo>
                      <a:pt x="88" y="150"/>
                    </a:lnTo>
                    <a:lnTo>
                      <a:pt x="94" y="151"/>
                    </a:lnTo>
                    <a:lnTo>
                      <a:pt x="99" y="154"/>
                    </a:lnTo>
                    <a:lnTo>
                      <a:pt x="105" y="155"/>
                    </a:lnTo>
                    <a:lnTo>
                      <a:pt x="111" y="156"/>
                    </a:lnTo>
                    <a:lnTo>
                      <a:pt x="117" y="157"/>
                    </a:lnTo>
                    <a:lnTo>
                      <a:pt x="124" y="157"/>
                    </a:lnTo>
                    <a:lnTo>
                      <a:pt x="131" y="157"/>
                    </a:lnTo>
                    <a:lnTo>
                      <a:pt x="136" y="158"/>
                    </a:lnTo>
                    <a:lnTo>
                      <a:pt x="143" y="157"/>
                    </a:lnTo>
                    <a:lnTo>
                      <a:pt x="150" y="157"/>
                    </a:lnTo>
                    <a:lnTo>
                      <a:pt x="157" y="157"/>
                    </a:lnTo>
                    <a:lnTo>
                      <a:pt x="163" y="156"/>
                    </a:lnTo>
                    <a:lnTo>
                      <a:pt x="169" y="155"/>
                    </a:lnTo>
                    <a:lnTo>
                      <a:pt x="176" y="154"/>
                    </a:lnTo>
                    <a:lnTo>
                      <a:pt x="180" y="151"/>
                    </a:lnTo>
                    <a:lnTo>
                      <a:pt x="186" y="150"/>
                    </a:lnTo>
                    <a:lnTo>
                      <a:pt x="192" y="148"/>
                    </a:lnTo>
                    <a:lnTo>
                      <a:pt x="196" y="146"/>
                    </a:lnTo>
                    <a:lnTo>
                      <a:pt x="201" y="143"/>
                    </a:lnTo>
                    <a:lnTo>
                      <a:pt x="205" y="141"/>
                    </a:lnTo>
                    <a:lnTo>
                      <a:pt x="210" y="138"/>
                    </a:lnTo>
                    <a:lnTo>
                      <a:pt x="215" y="134"/>
                    </a:lnTo>
                    <a:lnTo>
                      <a:pt x="218" y="131"/>
                    </a:lnTo>
                    <a:lnTo>
                      <a:pt x="222" y="126"/>
                    </a:lnTo>
                    <a:lnTo>
                      <a:pt x="224" y="123"/>
                    </a:lnTo>
                    <a:lnTo>
                      <a:pt x="227" y="118"/>
                    </a:lnTo>
                    <a:lnTo>
                      <a:pt x="229" y="113"/>
                    </a:lnTo>
                    <a:lnTo>
                      <a:pt x="231" y="109"/>
                    </a:lnTo>
                    <a:lnTo>
                      <a:pt x="232" y="104"/>
                    </a:lnTo>
                    <a:lnTo>
                      <a:pt x="233" y="100"/>
                    </a:lnTo>
                    <a:lnTo>
                      <a:pt x="233" y="94"/>
                    </a:lnTo>
                    <a:lnTo>
                      <a:pt x="233" y="89"/>
                    </a:lnTo>
                    <a:lnTo>
                      <a:pt x="233" y="86"/>
                    </a:lnTo>
                    <a:lnTo>
                      <a:pt x="233" y="82"/>
                    </a:lnTo>
                    <a:lnTo>
                      <a:pt x="233" y="79"/>
                    </a:lnTo>
                    <a:lnTo>
                      <a:pt x="232" y="75"/>
                    </a:lnTo>
                    <a:lnTo>
                      <a:pt x="232" y="72"/>
                    </a:lnTo>
                    <a:lnTo>
                      <a:pt x="231" y="70"/>
                    </a:lnTo>
                    <a:lnTo>
                      <a:pt x="230" y="66"/>
                    </a:lnTo>
                    <a:lnTo>
                      <a:pt x="229" y="64"/>
                    </a:lnTo>
                    <a:lnTo>
                      <a:pt x="227" y="60"/>
                    </a:lnTo>
                    <a:lnTo>
                      <a:pt x="226" y="58"/>
                    </a:lnTo>
                    <a:lnTo>
                      <a:pt x="224" y="56"/>
                    </a:lnTo>
                    <a:lnTo>
                      <a:pt x="222" y="53"/>
                    </a:lnTo>
                    <a:lnTo>
                      <a:pt x="220" y="50"/>
                    </a:lnTo>
                    <a:lnTo>
                      <a:pt x="218" y="48"/>
                    </a:lnTo>
                    <a:lnTo>
                      <a:pt x="216" y="45"/>
                    </a:lnTo>
                    <a:lnTo>
                      <a:pt x="214" y="43"/>
                    </a:lnTo>
                    <a:lnTo>
                      <a:pt x="210" y="41"/>
                    </a:lnTo>
                    <a:lnTo>
                      <a:pt x="208" y="38"/>
                    </a:lnTo>
                    <a:lnTo>
                      <a:pt x="204" y="37"/>
                    </a:lnTo>
                    <a:lnTo>
                      <a:pt x="202" y="35"/>
                    </a:lnTo>
                    <a:lnTo>
                      <a:pt x="199" y="33"/>
                    </a:lnTo>
                    <a:lnTo>
                      <a:pt x="195" y="32"/>
                    </a:lnTo>
                    <a:lnTo>
                      <a:pt x="192" y="30"/>
                    </a:lnTo>
                    <a:lnTo>
                      <a:pt x="187" y="29"/>
                    </a:lnTo>
                    <a:lnTo>
                      <a:pt x="184" y="27"/>
                    </a:lnTo>
                    <a:lnTo>
                      <a:pt x="180" y="26"/>
                    </a:lnTo>
                    <a:lnTo>
                      <a:pt x="177" y="25"/>
                    </a:lnTo>
                    <a:lnTo>
                      <a:pt x="172" y="24"/>
                    </a:lnTo>
                    <a:lnTo>
                      <a:pt x="169" y="22"/>
                    </a:lnTo>
                    <a:lnTo>
                      <a:pt x="164" y="21"/>
                    </a:lnTo>
                    <a:lnTo>
                      <a:pt x="159" y="21"/>
                    </a:lnTo>
                    <a:lnTo>
                      <a:pt x="155" y="20"/>
                    </a:lnTo>
                    <a:lnTo>
                      <a:pt x="151" y="20"/>
                    </a:lnTo>
                    <a:lnTo>
                      <a:pt x="147" y="20"/>
                    </a:lnTo>
                    <a:lnTo>
                      <a:pt x="142" y="20"/>
                    </a:lnTo>
                    <a:lnTo>
                      <a:pt x="136" y="20"/>
                    </a:lnTo>
                    <a:lnTo>
                      <a:pt x="131" y="20"/>
                    </a:lnTo>
                    <a:lnTo>
                      <a:pt x="124" y="20"/>
                    </a:lnTo>
                    <a:lnTo>
                      <a:pt x="118" y="20"/>
                    </a:lnTo>
                    <a:lnTo>
                      <a:pt x="112" y="21"/>
                    </a:lnTo>
                    <a:lnTo>
                      <a:pt x="106" y="22"/>
                    </a:lnTo>
                    <a:lnTo>
                      <a:pt x="101" y="24"/>
                    </a:lnTo>
                    <a:lnTo>
                      <a:pt x="95" y="26"/>
                    </a:lnTo>
                    <a:lnTo>
                      <a:pt x="89" y="27"/>
                    </a:lnTo>
                    <a:lnTo>
                      <a:pt x="84" y="29"/>
                    </a:lnTo>
                    <a:lnTo>
                      <a:pt x="79" y="32"/>
                    </a:lnTo>
                    <a:lnTo>
                      <a:pt x="74" y="34"/>
                    </a:lnTo>
                    <a:lnTo>
                      <a:pt x="68" y="37"/>
                    </a:lnTo>
                    <a:lnTo>
                      <a:pt x="65" y="40"/>
                    </a:lnTo>
                    <a:lnTo>
                      <a:pt x="60" y="43"/>
                    </a:lnTo>
                    <a:lnTo>
                      <a:pt x="57" y="47"/>
                    </a:lnTo>
                    <a:lnTo>
                      <a:pt x="53" y="50"/>
                    </a:lnTo>
                    <a:lnTo>
                      <a:pt x="50" y="55"/>
                    </a:lnTo>
                    <a:lnTo>
                      <a:pt x="48" y="59"/>
                    </a:lnTo>
                    <a:lnTo>
                      <a:pt x="45" y="64"/>
                    </a:lnTo>
                    <a:lnTo>
                      <a:pt x="43" y="68"/>
                    </a:lnTo>
                    <a:lnTo>
                      <a:pt x="42" y="74"/>
                    </a:lnTo>
                    <a:lnTo>
                      <a:pt x="41" y="80"/>
                    </a:lnTo>
                    <a:lnTo>
                      <a:pt x="41" y="86"/>
                    </a:lnTo>
                    <a:lnTo>
                      <a:pt x="40" y="9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4" name="Freeform 2524"/>
              <p:cNvSpPr>
                <a:spLocks/>
              </p:cNvSpPr>
              <p:nvPr/>
            </p:nvSpPr>
            <p:spPr bwMode="auto">
              <a:xfrm>
                <a:off x="1494" y="3484"/>
                <a:ext cx="136" cy="88"/>
              </a:xfrm>
              <a:custGeom>
                <a:avLst/>
                <a:gdLst>
                  <a:gd name="T0" fmla="*/ 2 w 272"/>
                  <a:gd name="T1" fmla="*/ 78 h 178"/>
                  <a:gd name="T2" fmla="*/ 7 w 272"/>
                  <a:gd name="T3" fmla="*/ 58 h 178"/>
                  <a:gd name="T4" fmla="*/ 18 w 272"/>
                  <a:gd name="T5" fmla="*/ 42 h 178"/>
                  <a:gd name="T6" fmla="*/ 33 w 272"/>
                  <a:gd name="T7" fmla="*/ 28 h 178"/>
                  <a:gd name="T8" fmla="*/ 52 w 272"/>
                  <a:gd name="T9" fmla="*/ 17 h 178"/>
                  <a:gd name="T10" fmla="*/ 74 w 272"/>
                  <a:gd name="T11" fmla="*/ 9 h 178"/>
                  <a:gd name="T12" fmla="*/ 99 w 272"/>
                  <a:gd name="T13" fmla="*/ 3 h 178"/>
                  <a:gd name="T14" fmla="*/ 127 w 272"/>
                  <a:gd name="T15" fmla="*/ 0 h 178"/>
                  <a:gd name="T16" fmla="*/ 150 w 272"/>
                  <a:gd name="T17" fmla="*/ 0 h 178"/>
                  <a:gd name="T18" fmla="*/ 169 w 272"/>
                  <a:gd name="T19" fmla="*/ 2 h 178"/>
                  <a:gd name="T20" fmla="*/ 186 w 272"/>
                  <a:gd name="T21" fmla="*/ 5 h 178"/>
                  <a:gd name="T22" fmla="*/ 203 w 272"/>
                  <a:gd name="T23" fmla="*/ 10 h 178"/>
                  <a:gd name="T24" fmla="*/ 218 w 272"/>
                  <a:gd name="T25" fmla="*/ 15 h 178"/>
                  <a:gd name="T26" fmla="*/ 232 w 272"/>
                  <a:gd name="T27" fmla="*/ 22 h 178"/>
                  <a:gd name="T28" fmla="*/ 243 w 272"/>
                  <a:gd name="T29" fmla="*/ 30 h 178"/>
                  <a:gd name="T30" fmla="*/ 253 w 272"/>
                  <a:gd name="T31" fmla="*/ 41 h 178"/>
                  <a:gd name="T32" fmla="*/ 261 w 272"/>
                  <a:gd name="T33" fmla="*/ 50 h 178"/>
                  <a:gd name="T34" fmla="*/ 267 w 272"/>
                  <a:gd name="T35" fmla="*/ 62 h 178"/>
                  <a:gd name="T36" fmla="*/ 271 w 272"/>
                  <a:gd name="T37" fmla="*/ 73 h 178"/>
                  <a:gd name="T38" fmla="*/ 272 w 272"/>
                  <a:gd name="T39" fmla="*/ 86 h 178"/>
                  <a:gd name="T40" fmla="*/ 272 w 272"/>
                  <a:gd name="T41" fmla="*/ 98 h 178"/>
                  <a:gd name="T42" fmla="*/ 270 w 272"/>
                  <a:gd name="T43" fmla="*/ 110 h 178"/>
                  <a:gd name="T44" fmla="*/ 265 w 272"/>
                  <a:gd name="T45" fmla="*/ 121 h 178"/>
                  <a:gd name="T46" fmla="*/ 258 w 272"/>
                  <a:gd name="T47" fmla="*/ 132 h 178"/>
                  <a:gd name="T48" fmla="*/ 249 w 272"/>
                  <a:gd name="T49" fmla="*/ 142 h 178"/>
                  <a:gd name="T50" fmla="*/ 239 w 272"/>
                  <a:gd name="T51" fmla="*/ 151 h 178"/>
                  <a:gd name="T52" fmla="*/ 226 w 272"/>
                  <a:gd name="T53" fmla="*/ 159 h 178"/>
                  <a:gd name="T54" fmla="*/ 211 w 272"/>
                  <a:gd name="T55" fmla="*/ 165 h 178"/>
                  <a:gd name="T56" fmla="*/ 195 w 272"/>
                  <a:gd name="T57" fmla="*/ 170 h 178"/>
                  <a:gd name="T58" fmla="*/ 178 w 272"/>
                  <a:gd name="T59" fmla="*/ 173 h 178"/>
                  <a:gd name="T60" fmla="*/ 161 w 272"/>
                  <a:gd name="T61" fmla="*/ 177 h 178"/>
                  <a:gd name="T62" fmla="*/ 143 w 272"/>
                  <a:gd name="T63" fmla="*/ 177 h 178"/>
                  <a:gd name="T64" fmla="*/ 124 w 272"/>
                  <a:gd name="T65" fmla="*/ 177 h 178"/>
                  <a:gd name="T66" fmla="*/ 105 w 272"/>
                  <a:gd name="T67" fmla="*/ 176 h 178"/>
                  <a:gd name="T68" fmla="*/ 87 w 272"/>
                  <a:gd name="T69" fmla="*/ 172 h 178"/>
                  <a:gd name="T70" fmla="*/ 71 w 272"/>
                  <a:gd name="T71" fmla="*/ 168 h 178"/>
                  <a:gd name="T72" fmla="*/ 56 w 272"/>
                  <a:gd name="T73" fmla="*/ 162 h 178"/>
                  <a:gd name="T74" fmla="*/ 42 w 272"/>
                  <a:gd name="T75" fmla="*/ 155 h 178"/>
                  <a:gd name="T76" fmla="*/ 30 w 272"/>
                  <a:gd name="T77" fmla="*/ 147 h 178"/>
                  <a:gd name="T78" fmla="*/ 21 w 272"/>
                  <a:gd name="T79" fmla="*/ 136 h 178"/>
                  <a:gd name="T80" fmla="*/ 13 w 272"/>
                  <a:gd name="T81" fmla="*/ 127 h 178"/>
                  <a:gd name="T82" fmla="*/ 7 w 272"/>
                  <a:gd name="T83" fmla="*/ 117 h 178"/>
                  <a:gd name="T84" fmla="*/ 3 w 272"/>
                  <a:gd name="T85" fmla="*/ 105 h 178"/>
                  <a:gd name="T86" fmla="*/ 2 w 272"/>
                  <a:gd name="T87" fmla="*/ 95 h 178"/>
                  <a:gd name="T88" fmla="*/ 0 w 272"/>
                  <a:gd name="T89" fmla="*/ 91 h 1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2"/>
                  <a:gd name="T136" fmla="*/ 0 h 178"/>
                  <a:gd name="T137" fmla="*/ 272 w 272"/>
                  <a:gd name="T138" fmla="*/ 178 h 17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2" h="178">
                    <a:moveTo>
                      <a:pt x="0" y="91"/>
                    </a:moveTo>
                    <a:lnTo>
                      <a:pt x="2" y="83"/>
                    </a:lnTo>
                    <a:lnTo>
                      <a:pt x="2" y="78"/>
                    </a:lnTo>
                    <a:lnTo>
                      <a:pt x="4" y="71"/>
                    </a:lnTo>
                    <a:lnTo>
                      <a:pt x="5" y="65"/>
                    </a:lnTo>
                    <a:lnTo>
                      <a:pt x="7" y="58"/>
                    </a:lnTo>
                    <a:lnTo>
                      <a:pt x="11" y="52"/>
                    </a:lnTo>
                    <a:lnTo>
                      <a:pt x="14" y="48"/>
                    </a:lnTo>
                    <a:lnTo>
                      <a:pt x="18" y="42"/>
                    </a:lnTo>
                    <a:lnTo>
                      <a:pt x="22" y="37"/>
                    </a:lnTo>
                    <a:lnTo>
                      <a:pt x="27" y="33"/>
                    </a:lnTo>
                    <a:lnTo>
                      <a:pt x="33" y="28"/>
                    </a:lnTo>
                    <a:lnTo>
                      <a:pt x="38" y="25"/>
                    </a:lnTo>
                    <a:lnTo>
                      <a:pt x="45" y="20"/>
                    </a:lnTo>
                    <a:lnTo>
                      <a:pt x="52" y="17"/>
                    </a:lnTo>
                    <a:lnTo>
                      <a:pt x="59" y="13"/>
                    </a:lnTo>
                    <a:lnTo>
                      <a:pt x="67" y="11"/>
                    </a:lnTo>
                    <a:lnTo>
                      <a:pt x="74" y="9"/>
                    </a:lnTo>
                    <a:lnTo>
                      <a:pt x="82" y="6"/>
                    </a:lnTo>
                    <a:lnTo>
                      <a:pt x="90" y="4"/>
                    </a:lnTo>
                    <a:lnTo>
                      <a:pt x="99" y="3"/>
                    </a:lnTo>
                    <a:lnTo>
                      <a:pt x="109" y="2"/>
                    </a:lnTo>
                    <a:lnTo>
                      <a:pt x="118" y="0"/>
                    </a:lnTo>
                    <a:lnTo>
                      <a:pt x="127" y="0"/>
                    </a:lnTo>
                    <a:lnTo>
                      <a:pt x="136" y="0"/>
                    </a:lnTo>
                    <a:lnTo>
                      <a:pt x="143" y="0"/>
                    </a:lnTo>
                    <a:lnTo>
                      <a:pt x="150" y="0"/>
                    </a:lnTo>
                    <a:lnTo>
                      <a:pt x="156" y="0"/>
                    </a:lnTo>
                    <a:lnTo>
                      <a:pt x="163" y="2"/>
                    </a:lnTo>
                    <a:lnTo>
                      <a:pt x="169" y="2"/>
                    </a:lnTo>
                    <a:lnTo>
                      <a:pt x="174" y="3"/>
                    </a:lnTo>
                    <a:lnTo>
                      <a:pt x="180" y="4"/>
                    </a:lnTo>
                    <a:lnTo>
                      <a:pt x="186" y="5"/>
                    </a:lnTo>
                    <a:lnTo>
                      <a:pt x="192" y="6"/>
                    </a:lnTo>
                    <a:lnTo>
                      <a:pt x="197" y="7"/>
                    </a:lnTo>
                    <a:lnTo>
                      <a:pt x="203" y="10"/>
                    </a:lnTo>
                    <a:lnTo>
                      <a:pt x="208" y="12"/>
                    </a:lnTo>
                    <a:lnTo>
                      <a:pt x="214" y="13"/>
                    </a:lnTo>
                    <a:lnTo>
                      <a:pt x="218" y="15"/>
                    </a:lnTo>
                    <a:lnTo>
                      <a:pt x="223" y="18"/>
                    </a:lnTo>
                    <a:lnTo>
                      <a:pt x="227" y="20"/>
                    </a:lnTo>
                    <a:lnTo>
                      <a:pt x="232" y="22"/>
                    </a:lnTo>
                    <a:lnTo>
                      <a:pt x="235" y="26"/>
                    </a:lnTo>
                    <a:lnTo>
                      <a:pt x="240" y="28"/>
                    </a:lnTo>
                    <a:lnTo>
                      <a:pt x="243" y="30"/>
                    </a:lnTo>
                    <a:lnTo>
                      <a:pt x="247" y="34"/>
                    </a:lnTo>
                    <a:lnTo>
                      <a:pt x="249" y="37"/>
                    </a:lnTo>
                    <a:lnTo>
                      <a:pt x="253" y="41"/>
                    </a:lnTo>
                    <a:lnTo>
                      <a:pt x="255" y="44"/>
                    </a:lnTo>
                    <a:lnTo>
                      <a:pt x="258" y="47"/>
                    </a:lnTo>
                    <a:lnTo>
                      <a:pt x="261" y="50"/>
                    </a:lnTo>
                    <a:lnTo>
                      <a:pt x="263" y="53"/>
                    </a:lnTo>
                    <a:lnTo>
                      <a:pt x="265" y="58"/>
                    </a:lnTo>
                    <a:lnTo>
                      <a:pt x="267" y="62"/>
                    </a:lnTo>
                    <a:lnTo>
                      <a:pt x="269" y="65"/>
                    </a:lnTo>
                    <a:lnTo>
                      <a:pt x="270" y="68"/>
                    </a:lnTo>
                    <a:lnTo>
                      <a:pt x="271" y="73"/>
                    </a:lnTo>
                    <a:lnTo>
                      <a:pt x="272" y="77"/>
                    </a:lnTo>
                    <a:lnTo>
                      <a:pt x="272" y="81"/>
                    </a:lnTo>
                    <a:lnTo>
                      <a:pt x="272" y="86"/>
                    </a:lnTo>
                    <a:lnTo>
                      <a:pt x="272" y="90"/>
                    </a:lnTo>
                    <a:lnTo>
                      <a:pt x="272" y="94"/>
                    </a:lnTo>
                    <a:lnTo>
                      <a:pt x="272" y="98"/>
                    </a:lnTo>
                    <a:lnTo>
                      <a:pt x="272" y="102"/>
                    </a:lnTo>
                    <a:lnTo>
                      <a:pt x="271" y="106"/>
                    </a:lnTo>
                    <a:lnTo>
                      <a:pt x="270" y="110"/>
                    </a:lnTo>
                    <a:lnTo>
                      <a:pt x="269" y="115"/>
                    </a:lnTo>
                    <a:lnTo>
                      <a:pt x="267" y="118"/>
                    </a:lnTo>
                    <a:lnTo>
                      <a:pt x="265" y="121"/>
                    </a:lnTo>
                    <a:lnTo>
                      <a:pt x="263" y="125"/>
                    </a:lnTo>
                    <a:lnTo>
                      <a:pt x="261" y="128"/>
                    </a:lnTo>
                    <a:lnTo>
                      <a:pt x="258" y="132"/>
                    </a:lnTo>
                    <a:lnTo>
                      <a:pt x="255" y="136"/>
                    </a:lnTo>
                    <a:lnTo>
                      <a:pt x="253" y="139"/>
                    </a:lnTo>
                    <a:lnTo>
                      <a:pt x="249" y="142"/>
                    </a:lnTo>
                    <a:lnTo>
                      <a:pt x="246" y="146"/>
                    </a:lnTo>
                    <a:lnTo>
                      <a:pt x="242" y="149"/>
                    </a:lnTo>
                    <a:lnTo>
                      <a:pt x="239" y="151"/>
                    </a:lnTo>
                    <a:lnTo>
                      <a:pt x="234" y="154"/>
                    </a:lnTo>
                    <a:lnTo>
                      <a:pt x="231" y="156"/>
                    </a:lnTo>
                    <a:lnTo>
                      <a:pt x="226" y="159"/>
                    </a:lnTo>
                    <a:lnTo>
                      <a:pt x="222" y="161"/>
                    </a:lnTo>
                    <a:lnTo>
                      <a:pt x="216" y="163"/>
                    </a:lnTo>
                    <a:lnTo>
                      <a:pt x="211" y="165"/>
                    </a:lnTo>
                    <a:lnTo>
                      <a:pt x="205" y="168"/>
                    </a:lnTo>
                    <a:lnTo>
                      <a:pt x="201" y="169"/>
                    </a:lnTo>
                    <a:lnTo>
                      <a:pt x="195" y="170"/>
                    </a:lnTo>
                    <a:lnTo>
                      <a:pt x="189" y="171"/>
                    </a:lnTo>
                    <a:lnTo>
                      <a:pt x="184" y="173"/>
                    </a:lnTo>
                    <a:lnTo>
                      <a:pt x="178" y="173"/>
                    </a:lnTo>
                    <a:lnTo>
                      <a:pt x="172" y="174"/>
                    </a:lnTo>
                    <a:lnTo>
                      <a:pt x="166" y="176"/>
                    </a:lnTo>
                    <a:lnTo>
                      <a:pt x="161" y="177"/>
                    </a:lnTo>
                    <a:lnTo>
                      <a:pt x="155" y="177"/>
                    </a:lnTo>
                    <a:lnTo>
                      <a:pt x="149" y="177"/>
                    </a:lnTo>
                    <a:lnTo>
                      <a:pt x="143" y="177"/>
                    </a:lnTo>
                    <a:lnTo>
                      <a:pt x="136" y="178"/>
                    </a:lnTo>
                    <a:lnTo>
                      <a:pt x="131" y="177"/>
                    </a:lnTo>
                    <a:lnTo>
                      <a:pt x="124" y="177"/>
                    </a:lnTo>
                    <a:lnTo>
                      <a:pt x="117" y="177"/>
                    </a:lnTo>
                    <a:lnTo>
                      <a:pt x="111" y="176"/>
                    </a:lnTo>
                    <a:lnTo>
                      <a:pt x="105" y="176"/>
                    </a:lnTo>
                    <a:lnTo>
                      <a:pt x="98" y="174"/>
                    </a:lnTo>
                    <a:lnTo>
                      <a:pt x="93" y="173"/>
                    </a:lnTo>
                    <a:lnTo>
                      <a:pt x="87" y="172"/>
                    </a:lnTo>
                    <a:lnTo>
                      <a:pt x="81" y="171"/>
                    </a:lnTo>
                    <a:lnTo>
                      <a:pt x="76" y="170"/>
                    </a:lnTo>
                    <a:lnTo>
                      <a:pt x="71" y="168"/>
                    </a:lnTo>
                    <a:lnTo>
                      <a:pt x="65" y="166"/>
                    </a:lnTo>
                    <a:lnTo>
                      <a:pt x="60" y="164"/>
                    </a:lnTo>
                    <a:lnTo>
                      <a:pt x="56" y="162"/>
                    </a:lnTo>
                    <a:lnTo>
                      <a:pt x="51" y="159"/>
                    </a:lnTo>
                    <a:lnTo>
                      <a:pt x="46" y="157"/>
                    </a:lnTo>
                    <a:lnTo>
                      <a:pt x="42" y="155"/>
                    </a:lnTo>
                    <a:lnTo>
                      <a:pt x="38" y="151"/>
                    </a:lnTo>
                    <a:lnTo>
                      <a:pt x="34" y="149"/>
                    </a:lnTo>
                    <a:lnTo>
                      <a:pt x="30" y="147"/>
                    </a:lnTo>
                    <a:lnTo>
                      <a:pt x="27" y="143"/>
                    </a:lnTo>
                    <a:lnTo>
                      <a:pt x="25" y="140"/>
                    </a:lnTo>
                    <a:lnTo>
                      <a:pt x="21" y="136"/>
                    </a:lnTo>
                    <a:lnTo>
                      <a:pt x="18" y="134"/>
                    </a:lnTo>
                    <a:lnTo>
                      <a:pt x="15" y="131"/>
                    </a:lnTo>
                    <a:lnTo>
                      <a:pt x="13" y="127"/>
                    </a:lnTo>
                    <a:lnTo>
                      <a:pt x="11" y="124"/>
                    </a:lnTo>
                    <a:lnTo>
                      <a:pt x="8" y="120"/>
                    </a:lnTo>
                    <a:lnTo>
                      <a:pt x="7" y="117"/>
                    </a:lnTo>
                    <a:lnTo>
                      <a:pt x="5" y="113"/>
                    </a:lnTo>
                    <a:lnTo>
                      <a:pt x="4" y="110"/>
                    </a:lnTo>
                    <a:lnTo>
                      <a:pt x="3" y="105"/>
                    </a:lnTo>
                    <a:lnTo>
                      <a:pt x="2" y="102"/>
                    </a:lnTo>
                    <a:lnTo>
                      <a:pt x="2" y="98"/>
                    </a:lnTo>
                    <a:lnTo>
                      <a:pt x="2" y="95"/>
                    </a:lnTo>
                    <a:lnTo>
                      <a:pt x="0" y="91"/>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35" name="Freeform 2525"/>
              <p:cNvSpPr>
                <a:spLocks/>
              </p:cNvSpPr>
              <p:nvPr/>
            </p:nvSpPr>
            <p:spPr bwMode="auto">
              <a:xfrm>
                <a:off x="1494" y="3483"/>
                <a:ext cx="120" cy="46"/>
              </a:xfrm>
              <a:custGeom>
                <a:avLst/>
                <a:gdLst>
                  <a:gd name="T0" fmla="*/ 0 w 241"/>
                  <a:gd name="T1" fmla="*/ 92 h 92"/>
                  <a:gd name="T2" fmla="*/ 3 w 241"/>
                  <a:gd name="T3" fmla="*/ 92 h 92"/>
                  <a:gd name="T4" fmla="*/ 4 w 241"/>
                  <a:gd name="T5" fmla="*/ 84 h 92"/>
                  <a:gd name="T6" fmla="*/ 4 w 241"/>
                  <a:gd name="T7" fmla="*/ 79 h 92"/>
                  <a:gd name="T8" fmla="*/ 6 w 241"/>
                  <a:gd name="T9" fmla="*/ 72 h 92"/>
                  <a:gd name="T10" fmla="*/ 7 w 241"/>
                  <a:gd name="T11" fmla="*/ 66 h 92"/>
                  <a:gd name="T12" fmla="*/ 9 w 241"/>
                  <a:gd name="T13" fmla="*/ 61 h 92"/>
                  <a:gd name="T14" fmla="*/ 13 w 241"/>
                  <a:gd name="T15" fmla="*/ 54 h 92"/>
                  <a:gd name="T16" fmla="*/ 16 w 241"/>
                  <a:gd name="T17" fmla="*/ 50 h 92"/>
                  <a:gd name="T18" fmla="*/ 20 w 241"/>
                  <a:gd name="T19" fmla="*/ 44 h 92"/>
                  <a:gd name="T20" fmla="*/ 29 w 241"/>
                  <a:gd name="T21" fmla="*/ 35 h 92"/>
                  <a:gd name="T22" fmla="*/ 35 w 241"/>
                  <a:gd name="T23" fmla="*/ 30 h 92"/>
                  <a:gd name="T24" fmla="*/ 41 w 241"/>
                  <a:gd name="T25" fmla="*/ 27 h 92"/>
                  <a:gd name="T26" fmla="*/ 51 w 241"/>
                  <a:gd name="T27" fmla="*/ 20 h 92"/>
                  <a:gd name="T28" fmla="*/ 60 w 241"/>
                  <a:gd name="T29" fmla="*/ 15 h 92"/>
                  <a:gd name="T30" fmla="*/ 68 w 241"/>
                  <a:gd name="T31" fmla="*/ 13 h 92"/>
                  <a:gd name="T32" fmla="*/ 75 w 241"/>
                  <a:gd name="T33" fmla="*/ 11 h 92"/>
                  <a:gd name="T34" fmla="*/ 91 w 241"/>
                  <a:gd name="T35" fmla="*/ 6 h 92"/>
                  <a:gd name="T36" fmla="*/ 119 w 241"/>
                  <a:gd name="T37" fmla="*/ 3 h 92"/>
                  <a:gd name="T38" fmla="*/ 157 w 241"/>
                  <a:gd name="T39" fmla="*/ 3 h 92"/>
                  <a:gd name="T40" fmla="*/ 164 w 241"/>
                  <a:gd name="T41" fmla="*/ 4 h 92"/>
                  <a:gd name="T42" fmla="*/ 170 w 241"/>
                  <a:gd name="T43" fmla="*/ 4 h 92"/>
                  <a:gd name="T44" fmla="*/ 198 w 241"/>
                  <a:gd name="T45" fmla="*/ 10 h 92"/>
                  <a:gd name="T46" fmla="*/ 204 w 241"/>
                  <a:gd name="T47" fmla="*/ 12 h 92"/>
                  <a:gd name="T48" fmla="*/ 209 w 241"/>
                  <a:gd name="T49" fmla="*/ 14 h 92"/>
                  <a:gd name="T50" fmla="*/ 215 w 241"/>
                  <a:gd name="T51" fmla="*/ 15 h 92"/>
                  <a:gd name="T52" fmla="*/ 231 w 241"/>
                  <a:gd name="T53" fmla="*/ 23 h 92"/>
                  <a:gd name="T54" fmla="*/ 234 w 241"/>
                  <a:gd name="T55" fmla="*/ 27 h 92"/>
                  <a:gd name="T56" fmla="*/ 241 w 241"/>
                  <a:gd name="T57" fmla="*/ 30 h 92"/>
                  <a:gd name="T58" fmla="*/ 241 w 241"/>
                  <a:gd name="T59" fmla="*/ 29 h 92"/>
                  <a:gd name="T60" fmla="*/ 241 w 241"/>
                  <a:gd name="T61" fmla="*/ 28 h 92"/>
                  <a:gd name="T62" fmla="*/ 238 w 241"/>
                  <a:gd name="T63" fmla="*/ 26 h 92"/>
                  <a:gd name="T64" fmla="*/ 235 w 241"/>
                  <a:gd name="T65" fmla="*/ 23 h 92"/>
                  <a:gd name="T66" fmla="*/ 215 w 241"/>
                  <a:gd name="T67" fmla="*/ 13 h 92"/>
                  <a:gd name="T68" fmla="*/ 209 w 241"/>
                  <a:gd name="T69" fmla="*/ 12 h 92"/>
                  <a:gd name="T70" fmla="*/ 204 w 241"/>
                  <a:gd name="T71" fmla="*/ 10 h 92"/>
                  <a:gd name="T72" fmla="*/ 198 w 241"/>
                  <a:gd name="T73" fmla="*/ 7 h 92"/>
                  <a:gd name="T74" fmla="*/ 170 w 241"/>
                  <a:gd name="T75" fmla="*/ 1 h 92"/>
                  <a:gd name="T76" fmla="*/ 164 w 241"/>
                  <a:gd name="T77" fmla="*/ 1 h 92"/>
                  <a:gd name="T78" fmla="*/ 157 w 241"/>
                  <a:gd name="T79" fmla="*/ 0 h 92"/>
                  <a:gd name="T80" fmla="*/ 119 w 241"/>
                  <a:gd name="T81" fmla="*/ 0 h 92"/>
                  <a:gd name="T82" fmla="*/ 91 w 241"/>
                  <a:gd name="T83" fmla="*/ 4 h 92"/>
                  <a:gd name="T84" fmla="*/ 75 w 241"/>
                  <a:gd name="T85" fmla="*/ 8 h 92"/>
                  <a:gd name="T86" fmla="*/ 68 w 241"/>
                  <a:gd name="T87" fmla="*/ 11 h 92"/>
                  <a:gd name="T88" fmla="*/ 60 w 241"/>
                  <a:gd name="T89" fmla="*/ 13 h 92"/>
                  <a:gd name="T90" fmla="*/ 42 w 241"/>
                  <a:gd name="T91" fmla="*/ 22 h 92"/>
                  <a:gd name="T92" fmla="*/ 38 w 241"/>
                  <a:gd name="T93" fmla="*/ 25 h 92"/>
                  <a:gd name="T94" fmla="*/ 32 w 241"/>
                  <a:gd name="T95" fmla="*/ 28 h 92"/>
                  <a:gd name="T96" fmla="*/ 27 w 241"/>
                  <a:gd name="T97" fmla="*/ 33 h 92"/>
                  <a:gd name="T98" fmla="*/ 18 w 241"/>
                  <a:gd name="T99" fmla="*/ 42 h 92"/>
                  <a:gd name="T100" fmla="*/ 14 w 241"/>
                  <a:gd name="T101" fmla="*/ 48 h 92"/>
                  <a:gd name="T102" fmla="*/ 11 w 241"/>
                  <a:gd name="T103" fmla="*/ 52 h 92"/>
                  <a:gd name="T104" fmla="*/ 7 w 241"/>
                  <a:gd name="T105" fmla="*/ 57 h 92"/>
                  <a:gd name="T106" fmla="*/ 5 w 241"/>
                  <a:gd name="T107" fmla="*/ 66 h 92"/>
                  <a:gd name="T108" fmla="*/ 4 w 241"/>
                  <a:gd name="T109" fmla="*/ 72 h 92"/>
                  <a:gd name="T110" fmla="*/ 1 w 241"/>
                  <a:gd name="T111" fmla="*/ 79 h 92"/>
                  <a:gd name="T112" fmla="*/ 1 w 241"/>
                  <a:gd name="T113" fmla="*/ 84 h 92"/>
                  <a:gd name="T114" fmla="*/ 0 w 241"/>
                  <a:gd name="T115" fmla="*/ 92 h 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41"/>
                  <a:gd name="T175" fmla="*/ 0 h 92"/>
                  <a:gd name="T176" fmla="*/ 241 w 241"/>
                  <a:gd name="T177" fmla="*/ 92 h 9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41" h="92">
                    <a:moveTo>
                      <a:pt x="0" y="92"/>
                    </a:moveTo>
                    <a:lnTo>
                      <a:pt x="3" y="92"/>
                    </a:lnTo>
                    <a:lnTo>
                      <a:pt x="4" y="84"/>
                    </a:lnTo>
                    <a:lnTo>
                      <a:pt x="4" y="79"/>
                    </a:lnTo>
                    <a:lnTo>
                      <a:pt x="6" y="72"/>
                    </a:lnTo>
                    <a:lnTo>
                      <a:pt x="7" y="66"/>
                    </a:lnTo>
                    <a:lnTo>
                      <a:pt x="9" y="61"/>
                    </a:lnTo>
                    <a:lnTo>
                      <a:pt x="13" y="54"/>
                    </a:lnTo>
                    <a:lnTo>
                      <a:pt x="16" y="50"/>
                    </a:lnTo>
                    <a:lnTo>
                      <a:pt x="20" y="44"/>
                    </a:lnTo>
                    <a:lnTo>
                      <a:pt x="29" y="35"/>
                    </a:lnTo>
                    <a:lnTo>
                      <a:pt x="35" y="30"/>
                    </a:lnTo>
                    <a:lnTo>
                      <a:pt x="41" y="27"/>
                    </a:lnTo>
                    <a:lnTo>
                      <a:pt x="51" y="20"/>
                    </a:lnTo>
                    <a:lnTo>
                      <a:pt x="60" y="15"/>
                    </a:lnTo>
                    <a:lnTo>
                      <a:pt x="68" y="13"/>
                    </a:lnTo>
                    <a:lnTo>
                      <a:pt x="75" y="11"/>
                    </a:lnTo>
                    <a:lnTo>
                      <a:pt x="91" y="6"/>
                    </a:lnTo>
                    <a:lnTo>
                      <a:pt x="119" y="3"/>
                    </a:lnTo>
                    <a:lnTo>
                      <a:pt x="157" y="3"/>
                    </a:lnTo>
                    <a:lnTo>
                      <a:pt x="164" y="4"/>
                    </a:lnTo>
                    <a:lnTo>
                      <a:pt x="170" y="4"/>
                    </a:lnTo>
                    <a:lnTo>
                      <a:pt x="198" y="10"/>
                    </a:lnTo>
                    <a:lnTo>
                      <a:pt x="204" y="12"/>
                    </a:lnTo>
                    <a:lnTo>
                      <a:pt x="209" y="14"/>
                    </a:lnTo>
                    <a:lnTo>
                      <a:pt x="215" y="15"/>
                    </a:lnTo>
                    <a:lnTo>
                      <a:pt x="231" y="23"/>
                    </a:lnTo>
                    <a:lnTo>
                      <a:pt x="234" y="27"/>
                    </a:lnTo>
                    <a:lnTo>
                      <a:pt x="241" y="30"/>
                    </a:lnTo>
                    <a:lnTo>
                      <a:pt x="241" y="29"/>
                    </a:lnTo>
                    <a:lnTo>
                      <a:pt x="241" y="28"/>
                    </a:lnTo>
                    <a:lnTo>
                      <a:pt x="238" y="26"/>
                    </a:lnTo>
                    <a:lnTo>
                      <a:pt x="235" y="23"/>
                    </a:lnTo>
                    <a:lnTo>
                      <a:pt x="215" y="13"/>
                    </a:lnTo>
                    <a:lnTo>
                      <a:pt x="209" y="12"/>
                    </a:lnTo>
                    <a:lnTo>
                      <a:pt x="204" y="10"/>
                    </a:lnTo>
                    <a:lnTo>
                      <a:pt x="198" y="7"/>
                    </a:lnTo>
                    <a:lnTo>
                      <a:pt x="170" y="1"/>
                    </a:lnTo>
                    <a:lnTo>
                      <a:pt x="164" y="1"/>
                    </a:lnTo>
                    <a:lnTo>
                      <a:pt x="157" y="0"/>
                    </a:lnTo>
                    <a:lnTo>
                      <a:pt x="119" y="0"/>
                    </a:lnTo>
                    <a:lnTo>
                      <a:pt x="91" y="4"/>
                    </a:lnTo>
                    <a:lnTo>
                      <a:pt x="75" y="8"/>
                    </a:lnTo>
                    <a:lnTo>
                      <a:pt x="68" y="11"/>
                    </a:lnTo>
                    <a:lnTo>
                      <a:pt x="60" y="13"/>
                    </a:lnTo>
                    <a:lnTo>
                      <a:pt x="42" y="22"/>
                    </a:lnTo>
                    <a:lnTo>
                      <a:pt x="38" y="25"/>
                    </a:lnTo>
                    <a:lnTo>
                      <a:pt x="32" y="28"/>
                    </a:lnTo>
                    <a:lnTo>
                      <a:pt x="27" y="33"/>
                    </a:lnTo>
                    <a:lnTo>
                      <a:pt x="18" y="42"/>
                    </a:lnTo>
                    <a:lnTo>
                      <a:pt x="14" y="48"/>
                    </a:lnTo>
                    <a:lnTo>
                      <a:pt x="11" y="52"/>
                    </a:lnTo>
                    <a:lnTo>
                      <a:pt x="7" y="57"/>
                    </a:lnTo>
                    <a:lnTo>
                      <a:pt x="5" y="66"/>
                    </a:lnTo>
                    <a:lnTo>
                      <a:pt x="4" y="72"/>
                    </a:lnTo>
                    <a:lnTo>
                      <a:pt x="1" y="79"/>
                    </a:lnTo>
                    <a:lnTo>
                      <a:pt x="1" y="84"/>
                    </a:lnTo>
                    <a:lnTo>
                      <a:pt x="0"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6" name="Freeform 2526"/>
              <p:cNvSpPr>
                <a:spLocks/>
              </p:cNvSpPr>
              <p:nvPr/>
            </p:nvSpPr>
            <p:spPr bwMode="auto">
              <a:xfrm>
                <a:off x="1613" y="3497"/>
                <a:ext cx="13" cy="14"/>
              </a:xfrm>
              <a:custGeom>
                <a:avLst/>
                <a:gdLst>
                  <a:gd name="T0" fmla="*/ 1 w 25"/>
                  <a:gd name="T1" fmla="*/ 1 h 28"/>
                  <a:gd name="T2" fmla="*/ 0 w 25"/>
                  <a:gd name="T3" fmla="*/ 2 h 28"/>
                  <a:gd name="T4" fmla="*/ 3 w 25"/>
                  <a:gd name="T5" fmla="*/ 5 h 28"/>
                  <a:gd name="T6" fmla="*/ 7 w 25"/>
                  <a:gd name="T7" fmla="*/ 8 h 28"/>
                  <a:gd name="T8" fmla="*/ 9 w 25"/>
                  <a:gd name="T9" fmla="*/ 11 h 28"/>
                  <a:gd name="T10" fmla="*/ 13 w 25"/>
                  <a:gd name="T11" fmla="*/ 15 h 28"/>
                  <a:gd name="T12" fmla="*/ 15 w 25"/>
                  <a:gd name="T13" fmla="*/ 18 h 28"/>
                  <a:gd name="T14" fmla="*/ 18 w 25"/>
                  <a:gd name="T15" fmla="*/ 21 h 28"/>
                  <a:gd name="T16" fmla="*/ 23 w 25"/>
                  <a:gd name="T17" fmla="*/ 28 h 28"/>
                  <a:gd name="T18" fmla="*/ 24 w 25"/>
                  <a:gd name="T19" fmla="*/ 26 h 28"/>
                  <a:gd name="T20" fmla="*/ 25 w 25"/>
                  <a:gd name="T21" fmla="*/ 25 h 28"/>
                  <a:gd name="T22" fmla="*/ 21 w 25"/>
                  <a:gd name="T23" fmla="*/ 18 h 28"/>
                  <a:gd name="T24" fmla="*/ 17 w 25"/>
                  <a:gd name="T25" fmla="*/ 16 h 28"/>
                  <a:gd name="T26" fmla="*/ 15 w 25"/>
                  <a:gd name="T27" fmla="*/ 13 h 28"/>
                  <a:gd name="T28" fmla="*/ 11 w 25"/>
                  <a:gd name="T29" fmla="*/ 9 h 28"/>
                  <a:gd name="T30" fmla="*/ 9 w 25"/>
                  <a:gd name="T31" fmla="*/ 6 h 28"/>
                  <a:gd name="T32" fmla="*/ 6 w 25"/>
                  <a:gd name="T33" fmla="*/ 2 h 28"/>
                  <a:gd name="T34" fmla="*/ 6 w 25"/>
                  <a:gd name="T35" fmla="*/ 2 h 28"/>
                  <a:gd name="T36" fmla="*/ 1 w 25"/>
                  <a:gd name="T37" fmla="*/ 0 h 28"/>
                  <a:gd name="T38" fmla="*/ 1 w 25"/>
                  <a:gd name="T39" fmla="*/ 1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8"/>
                  <a:gd name="T62" fmla="*/ 25 w 25"/>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8">
                    <a:moveTo>
                      <a:pt x="1" y="1"/>
                    </a:moveTo>
                    <a:lnTo>
                      <a:pt x="0" y="2"/>
                    </a:lnTo>
                    <a:lnTo>
                      <a:pt x="3" y="5"/>
                    </a:lnTo>
                    <a:lnTo>
                      <a:pt x="7" y="8"/>
                    </a:lnTo>
                    <a:lnTo>
                      <a:pt x="9" y="11"/>
                    </a:lnTo>
                    <a:lnTo>
                      <a:pt x="13" y="15"/>
                    </a:lnTo>
                    <a:lnTo>
                      <a:pt x="15" y="18"/>
                    </a:lnTo>
                    <a:lnTo>
                      <a:pt x="18" y="21"/>
                    </a:lnTo>
                    <a:lnTo>
                      <a:pt x="23" y="28"/>
                    </a:lnTo>
                    <a:lnTo>
                      <a:pt x="24" y="26"/>
                    </a:lnTo>
                    <a:lnTo>
                      <a:pt x="25" y="25"/>
                    </a:lnTo>
                    <a:lnTo>
                      <a:pt x="21" y="18"/>
                    </a:lnTo>
                    <a:lnTo>
                      <a:pt x="17" y="16"/>
                    </a:lnTo>
                    <a:lnTo>
                      <a:pt x="15" y="13"/>
                    </a:lnTo>
                    <a:lnTo>
                      <a:pt x="11" y="9"/>
                    </a:lnTo>
                    <a:lnTo>
                      <a:pt x="9" y="6"/>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7" name="Freeform 2527"/>
              <p:cNvSpPr>
                <a:spLocks/>
              </p:cNvSpPr>
              <p:nvPr/>
            </p:nvSpPr>
            <p:spPr bwMode="auto">
              <a:xfrm>
                <a:off x="1625" y="3508"/>
                <a:ext cx="6" cy="14"/>
              </a:xfrm>
              <a:custGeom>
                <a:avLst/>
                <a:gdLst>
                  <a:gd name="T0" fmla="*/ 1 w 11"/>
                  <a:gd name="T1" fmla="*/ 4 h 28"/>
                  <a:gd name="T2" fmla="*/ 0 w 11"/>
                  <a:gd name="T3" fmla="*/ 4 h 28"/>
                  <a:gd name="T4" fmla="*/ 2 w 11"/>
                  <a:gd name="T5" fmla="*/ 9 h 28"/>
                  <a:gd name="T6" fmla="*/ 3 w 11"/>
                  <a:gd name="T7" fmla="*/ 14 h 28"/>
                  <a:gd name="T8" fmla="*/ 6 w 11"/>
                  <a:gd name="T9" fmla="*/ 17 h 28"/>
                  <a:gd name="T10" fmla="*/ 7 w 11"/>
                  <a:gd name="T11" fmla="*/ 19 h 28"/>
                  <a:gd name="T12" fmla="*/ 8 w 11"/>
                  <a:gd name="T13" fmla="*/ 24 h 28"/>
                  <a:gd name="T14" fmla="*/ 9 w 11"/>
                  <a:gd name="T15" fmla="*/ 28 h 28"/>
                  <a:gd name="T16" fmla="*/ 11 w 11"/>
                  <a:gd name="T17" fmla="*/ 28 h 28"/>
                  <a:gd name="T18" fmla="*/ 10 w 11"/>
                  <a:gd name="T19" fmla="*/ 24 h 28"/>
                  <a:gd name="T20" fmla="*/ 9 w 11"/>
                  <a:gd name="T21" fmla="*/ 19 h 28"/>
                  <a:gd name="T22" fmla="*/ 8 w 11"/>
                  <a:gd name="T23" fmla="*/ 14 h 28"/>
                  <a:gd name="T24" fmla="*/ 6 w 11"/>
                  <a:gd name="T25" fmla="*/ 10 h 28"/>
                  <a:gd name="T26" fmla="*/ 5 w 11"/>
                  <a:gd name="T27" fmla="*/ 9 h 28"/>
                  <a:gd name="T28" fmla="*/ 0 w 11"/>
                  <a:gd name="T29" fmla="*/ 0 h 28"/>
                  <a:gd name="T30" fmla="*/ 2 w 11"/>
                  <a:gd name="T31" fmla="*/ 3 h 28"/>
                  <a:gd name="T32" fmla="*/ 1 w 11"/>
                  <a:gd name="T33" fmla="*/ 4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28"/>
                  <a:gd name="T53" fmla="*/ 11 w 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28">
                    <a:moveTo>
                      <a:pt x="1" y="4"/>
                    </a:moveTo>
                    <a:lnTo>
                      <a:pt x="0" y="4"/>
                    </a:lnTo>
                    <a:lnTo>
                      <a:pt x="2" y="9"/>
                    </a:lnTo>
                    <a:lnTo>
                      <a:pt x="3" y="14"/>
                    </a:lnTo>
                    <a:lnTo>
                      <a:pt x="6" y="17"/>
                    </a:lnTo>
                    <a:lnTo>
                      <a:pt x="7" y="19"/>
                    </a:lnTo>
                    <a:lnTo>
                      <a:pt x="8" y="24"/>
                    </a:lnTo>
                    <a:lnTo>
                      <a:pt x="9" y="28"/>
                    </a:lnTo>
                    <a:lnTo>
                      <a:pt x="11" y="28"/>
                    </a:lnTo>
                    <a:lnTo>
                      <a:pt x="10" y="24"/>
                    </a:lnTo>
                    <a:lnTo>
                      <a:pt x="9" y="19"/>
                    </a:lnTo>
                    <a:lnTo>
                      <a:pt x="8" y="14"/>
                    </a:lnTo>
                    <a:lnTo>
                      <a:pt x="6" y="10"/>
                    </a:lnTo>
                    <a:lnTo>
                      <a:pt x="5" y="9"/>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8" name="Freeform 2528"/>
              <p:cNvSpPr>
                <a:spLocks/>
              </p:cNvSpPr>
              <p:nvPr/>
            </p:nvSpPr>
            <p:spPr bwMode="auto">
              <a:xfrm>
                <a:off x="1613" y="3522"/>
                <a:ext cx="18" cy="38"/>
              </a:xfrm>
              <a:custGeom>
                <a:avLst/>
                <a:gdLst>
                  <a:gd name="T0" fmla="*/ 33 w 35"/>
                  <a:gd name="T1" fmla="*/ 0 h 76"/>
                  <a:gd name="T2" fmla="*/ 33 w 35"/>
                  <a:gd name="T3" fmla="*/ 25 h 76"/>
                  <a:gd name="T4" fmla="*/ 32 w 35"/>
                  <a:gd name="T5" fmla="*/ 29 h 76"/>
                  <a:gd name="T6" fmla="*/ 31 w 35"/>
                  <a:gd name="T7" fmla="*/ 33 h 76"/>
                  <a:gd name="T8" fmla="*/ 30 w 35"/>
                  <a:gd name="T9" fmla="*/ 36 h 76"/>
                  <a:gd name="T10" fmla="*/ 27 w 35"/>
                  <a:gd name="T11" fmla="*/ 39 h 76"/>
                  <a:gd name="T12" fmla="*/ 26 w 35"/>
                  <a:gd name="T13" fmla="*/ 42 h 76"/>
                  <a:gd name="T14" fmla="*/ 19 w 35"/>
                  <a:gd name="T15" fmla="*/ 54 h 76"/>
                  <a:gd name="T16" fmla="*/ 16 w 35"/>
                  <a:gd name="T17" fmla="*/ 58 h 76"/>
                  <a:gd name="T18" fmla="*/ 3 w 35"/>
                  <a:gd name="T19" fmla="*/ 71 h 76"/>
                  <a:gd name="T20" fmla="*/ 0 w 35"/>
                  <a:gd name="T21" fmla="*/ 73 h 76"/>
                  <a:gd name="T22" fmla="*/ 1 w 35"/>
                  <a:gd name="T23" fmla="*/ 74 h 76"/>
                  <a:gd name="T24" fmla="*/ 2 w 35"/>
                  <a:gd name="T25" fmla="*/ 76 h 76"/>
                  <a:gd name="T26" fmla="*/ 5 w 35"/>
                  <a:gd name="T27" fmla="*/ 73 h 76"/>
                  <a:gd name="T28" fmla="*/ 18 w 35"/>
                  <a:gd name="T29" fmla="*/ 61 h 76"/>
                  <a:gd name="T30" fmla="*/ 22 w 35"/>
                  <a:gd name="T31" fmla="*/ 56 h 76"/>
                  <a:gd name="T32" fmla="*/ 29 w 35"/>
                  <a:gd name="T33" fmla="*/ 46 h 76"/>
                  <a:gd name="T34" fmla="*/ 30 w 35"/>
                  <a:gd name="T35" fmla="*/ 42 h 76"/>
                  <a:gd name="T36" fmla="*/ 32 w 35"/>
                  <a:gd name="T37" fmla="*/ 39 h 76"/>
                  <a:gd name="T38" fmla="*/ 33 w 35"/>
                  <a:gd name="T39" fmla="*/ 33 h 76"/>
                  <a:gd name="T40" fmla="*/ 34 w 35"/>
                  <a:gd name="T41" fmla="*/ 29 h 76"/>
                  <a:gd name="T42" fmla="*/ 35 w 35"/>
                  <a:gd name="T43" fmla="*/ 25 h 76"/>
                  <a:gd name="T44" fmla="*/ 35 w 35"/>
                  <a:gd name="T45" fmla="*/ 0 h 76"/>
                  <a:gd name="T46" fmla="*/ 33 w 35"/>
                  <a:gd name="T47" fmla="*/ 0 h 7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
                  <a:gd name="T73" fmla="*/ 0 h 76"/>
                  <a:gd name="T74" fmla="*/ 35 w 35"/>
                  <a:gd name="T75" fmla="*/ 76 h 7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 h="76">
                    <a:moveTo>
                      <a:pt x="33" y="0"/>
                    </a:moveTo>
                    <a:lnTo>
                      <a:pt x="33" y="25"/>
                    </a:lnTo>
                    <a:lnTo>
                      <a:pt x="32" y="29"/>
                    </a:lnTo>
                    <a:lnTo>
                      <a:pt x="31" y="33"/>
                    </a:lnTo>
                    <a:lnTo>
                      <a:pt x="30" y="36"/>
                    </a:lnTo>
                    <a:lnTo>
                      <a:pt x="27" y="39"/>
                    </a:lnTo>
                    <a:lnTo>
                      <a:pt x="26" y="42"/>
                    </a:lnTo>
                    <a:lnTo>
                      <a:pt x="19" y="54"/>
                    </a:lnTo>
                    <a:lnTo>
                      <a:pt x="16" y="58"/>
                    </a:lnTo>
                    <a:lnTo>
                      <a:pt x="3" y="71"/>
                    </a:lnTo>
                    <a:lnTo>
                      <a:pt x="0" y="73"/>
                    </a:lnTo>
                    <a:lnTo>
                      <a:pt x="1" y="74"/>
                    </a:lnTo>
                    <a:lnTo>
                      <a:pt x="2" y="76"/>
                    </a:lnTo>
                    <a:lnTo>
                      <a:pt x="5" y="73"/>
                    </a:lnTo>
                    <a:lnTo>
                      <a:pt x="18" y="61"/>
                    </a:lnTo>
                    <a:lnTo>
                      <a:pt x="22" y="56"/>
                    </a:lnTo>
                    <a:lnTo>
                      <a:pt x="29" y="46"/>
                    </a:lnTo>
                    <a:lnTo>
                      <a:pt x="30" y="42"/>
                    </a:lnTo>
                    <a:lnTo>
                      <a:pt x="32" y="39"/>
                    </a:lnTo>
                    <a:lnTo>
                      <a:pt x="33" y="33"/>
                    </a:lnTo>
                    <a:lnTo>
                      <a:pt x="34" y="29"/>
                    </a:lnTo>
                    <a:lnTo>
                      <a:pt x="35" y="25"/>
                    </a:lnTo>
                    <a:lnTo>
                      <a:pt x="35" y="0"/>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39" name="Freeform 2529"/>
              <p:cNvSpPr>
                <a:spLocks/>
              </p:cNvSpPr>
              <p:nvPr/>
            </p:nvSpPr>
            <p:spPr bwMode="auto">
              <a:xfrm>
                <a:off x="1611" y="3559"/>
                <a:ext cx="5" cy="2"/>
              </a:xfrm>
              <a:custGeom>
                <a:avLst/>
                <a:gdLst>
                  <a:gd name="T0" fmla="*/ 5 w 9"/>
                  <a:gd name="T1" fmla="*/ 1 h 5"/>
                  <a:gd name="T2" fmla="*/ 5 w 9"/>
                  <a:gd name="T3" fmla="*/ 0 h 5"/>
                  <a:gd name="T4" fmla="*/ 0 w 9"/>
                  <a:gd name="T5" fmla="*/ 3 h 5"/>
                  <a:gd name="T6" fmla="*/ 0 w 9"/>
                  <a:gd name="T7" fmla="*/ 4 h 5"/>
                  <a:gd name="T8" fmla="*/ 0 w 9"/>
                  <a:gd name="T9" fmla="*/ 5 h 5"/>
                  <a:gd name="T10" fmla="*/ 9 w 9"/>
                  <a:gd name="T11" fmla="*/ 0 h 5"/>
                  <a:gd name="T12" fmla="*/ 6 w 9"/>
                  <a:gd name="T13" fmla="*/ 3 h 5"/>
                  <a:gd name="T14" fmla="*/ 5 w 9"/>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1"/>
                    </a:moveTo>
                    <a:lnTo>
                      <a:pt x="5" y="0"/>
                    </a:lnTo>
                    <a:lnTo>
                      <a:pt x="0" y="3"/>
                    </a:lnTo>
                    <a:lnTo>
                      <a:pt x="0" y="4"/>
                    </a:lnTo>
                    <a:lnTo>
                      <a:pt x="0" y="5"/>
                    </a:lnTo>
                    <a:lnTo>
                      <a:pt x="9" y="0"/>
                    </a:lnTo>
                    <a:lnTo>
                      <a:pt x="6" y="3"/>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0" name="Freeform 2530"/>
              <p:cNvSpPr>
                <a:spLocks/>
              </p:cNvSpPr>
              <p:nvPr/>
            </p:nvSpPr>
            <p:spPr bwMode="auto">
              <a:xfrm>
                <a:off x="1583" y="3560"/>
                <a:ext cx="29" cy="11"/>
              </a:xfrm>
              <a:custGeom>
                <a:avLst/>
                <a:gdLst>
                  <a:gd name="T0" fmla="*/ 56 w 57"/>
                  <a:gd name="T1" fmla="*/ 0 h 23"/>
                  <a:gd name="T2" fmla="*/ 52 w 57"/>
                  <a:gd name="T3" fmla="*/ 2 h 23"/>
                  <a:gd name="T4" fmla="*/ 52 w 57"/>
                  <a:gd name="T5" fmla="*/ 2 h 23"/>
                  <a:gd name="T6" fmla="*/ 47 w 57"/>
                  <a:gd name="T7" fmla="*/ 5 h 23"/>
                  <a:gd name="T8" fmla="*/ 44 w 57"/>
                  <a:gd name="T9" fmla="*/ 6 h 23"/>
                  <a:gd name="T10" fmla="*/ 38 w 57"/>
                  <a:gd name="T11" fmla="*/ 9 h 23"/>
                  <a:gd name="T12" fmla="*/ 33 w 57"/>
                  <a:gd name="T13" fmla="*/ 11 h 23"/>
                  <a:gd name="T14" fmla="*/ 27 w 57"/>
                  <a:gd name="T15" fmla="*/ 13 h 23"/>
                  <a:gd name="T16" fmla="*/ 23 w 57"/>
                  <a:gd name="T17" fmla="*/ 15 h 23"/>
                  <a:gd name="T18" fmla="*/ 11 w 57"/>
                  <a:gd name="T19" fmla="*/ 17 h 23"/>
                  <a:gd name="T20" fmla="*/ 8 w 57"/>
                  <a:gd name="T21" fmla="*/ 18 h 23"/>
                  <a:gd name="T22" fmla="*/ 0 w 57"/>
                  <a:gd name="T23" fmla="*/ 18 h 23"/>
                  <a:gd name="T24" fmla="*/ 0 w 57"/>
                  <a:gd name="T25" fmla="*/ 20 h 23"/>
                  <a:gd name="T26" fmla="*/ 0 w 57"/>
                  <a:gd name="T27" fmla="*/ 23 h 23"/>
                  <a:gd name="T28" fmla="*/ 3 w 57"/>
                  <a:gd name="T29" fmla="*/ 23 h 23"/>
                  <a:gd name="T30" fmla="*/ 11 w 57"/>
                  <a:gd name="T31" fmla="*/ 19 h 23"/>
                  <a:gd name="T32" fmla="*/ 23 w 57"/>
                  <a:gd name="T33" fmla="*/ 17 h 23"/>
                  <a:gd name="T34" fmla="*/ 27 w 57"/>
                  <a:gd name="T35" fmla="*/ 16 h 23"/>
                  <a:gd name="T36" fmla="*/ 33 w 57"/>
                  <a:gd name="T37" fmla="*/ 13 h 23"/>
                  <a:gd name="T38" fmla="*/ 38 w 57"/>
                  <a:gd name="T39" fmla="*/ 11 h 23"/>
                  <a:gd name="T40" fmla="*/ 44 w 57"/>
                  <a:gd name="T41" fmla="*/ 9 h 23"/>
                  <a:gd name="T42" fmla="*/ 49 w 57"/>
                  <a:gd name="T43" fmla="*/ 8 h 23"/>
                  <a:gd name="T44" fmla="*/ 54 w 57"/>
                  <a:gd name="T45" fmla="*/ 4 h 23"/>
                  <a:gd name="T46" fmla="*/ 57 w 57"/>
                  <a:gd name="T47" fmla="*/ 2 h 23"/>
                  <a:gd name="T48" fmla="*/ 56 w 57"/>
                  <a:gd name="T49" fmla="*/ 1 h 23"/>
                  <a:gd name="T50" fmla="*/ 56 w 57"/>
                  <a:gd name="T51" fmla="*/ 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7"/>
                  <a:gd name="T79" fmla="*/ 0 h 23"/>
                  <a:gd name="T80" fmla="*/ 57 w 57"/>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7" h="23">
                    <a:moveTo>
                      <a:pt x="56" y="0"/>
                    </a:moveTo>
                    <a:lnTo>
                      <a:pt x="52" y="2"/>
                    </a:lnTo>
                    <a:lnTo>
                      <a:pt x="47" y="5"/>
                    </a:lnTo>
                    <a:lnTo>
                      <a:pt x="44" y="6"/>
                    </a:lnTo>
                    <a:lnTo>
                      <a:pt x="38" y="9"/>
                    </a:lnTo>
                    <a:lnTo>
                      <a:pt x="33" y="11"/>
                    </a:lnTo>
                    <a:lnTo>
                      <a:pt x="27" y="13"/>
                    </a:lnTo>
                    <a:lnTo>
                      <a:pt x="23" y="15"/>
                    </a:lnTo>
                    <a:lnTo>
                      <a:pt x="11" y="17"/>
                    </a:lnTo>
                    <a:lnTo>
                      <a:pt x="8" y="18"/>
                    </a:lnTo>
                    <a:lnTo>
                      <a:pt x="0" y="18"/>
                    </a:lnTo>
                    <a:lnTo>
                      <a:pt x="0" y="20"/>
                    </a:lnTo>
                    <a:lnTo>
                      <a:pt x="0" y="23"/>
                    </a:lnTo>
                    <a:lnTo>
                      <a:pt x="3" y="23"/>
                    </a:lnTo>
                    <a:lnTo>
                      <a:pt x="11" y="19"/>
                    </a:lnTo>
                    <a:lnTo>
                      <a:pt x="23" y="17"/>
                    </a:lnTo>
                    <a:lnTo>
                      <a:pt x="27" y="16"/>
                    </a:lnTo>
                    <a:lnTo>
                      <a:pt x="33" y="13"/>
                    </a:lnTo>
                    <a:lnTo>
                      <a:pt x="38" y="11"/>
                    </a:lnTo>
                    <a:lnTo>
                      <a:pt x="44" y="9"/>
                    </a:lnTo>
                    <a:lnTo>
                      <a:pt x="49" y="8"/>
                    </a:lnTo>
                    <a:lnTo>
                      <a:pt x="54" y="4"/>
                    </a:lnTo>
                    <a:lnTo>
                      <a:pt x="57" y="2"/>
                    </a:lnTo>
                    <a:lnTo>
                      <a:pt x="56" y="1"/>
                    </a:lnTo>
                    <a:lnTo>
                      <a:pt x="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1" name="Freeform 2531"/>
              <p:cNvSpPr>
                <a:spLocks/>
              </p:cNvSpPr>
              <p:nvPr/>
            </p:nvSpPr>
            <p:spPr bwMode="auto">
              <a:xfrm>
                <a:off x="1574" y="3569"/>
                <a:ext cx="12" cy="3"/>
              </a:xfrm>
              <a:custGeom>
                <a:avLst/>
                <a:gdLst>
                  <a:gd name="T0" fmla="*/ 17 w 23"/>
                  <a:gd name="T1" fmla="*/ 0 h 7"/>
                  <a:gd name="T2" fmla="*/ 23 w 23"/>
                  <a:gd name="T3" fmla="*/ 0 h 7"/>
                  <a:gd name="T4" fmla="*/ 0 w 23"/>
                  <a:gd name="T5" fmla="*/ 5 h 7"/>
                  <a:gd name="T6" fmla="*/ 0 w 23"/>
                  <a:gd name="T7" fmla="*/ 6 h 7"/>
                  <a:gd name="T8" fmla="*/ 0 w 23"/>
                  <a:gd name="T9" fmla="*/ 7 h 7"/>
                  <a:gd name="T10" fmla="*/ 17 w 23"/>
                  <a:gd name="T11" fmla="*/ 3 h 7"/>
                  <a:gd name="T12" fmla="*/ 17 w 23"/>
                  <a:gd name="T13" fmla="*/ 2 h 7"/>
                  <a:gd name="T14" fmla="*/ 17 w 2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17" y="0"/>
                    </a:moveTo>
                    <a:lnTo>
                      <a:pt x="23" y="0"/>
                    </a:lnTo>
                    <a:lnTo>
                      <a:pt x="0" y="5"/>
                    </a:lnTo>
                    <a:lnTo>
                      <a:pt x="0" y="6"/>
                    </a:lnTo>
                    <a:lnTo>
                      <a:pt x="0" y="7"/>
                    </a:lnTo>
                    <a:lnTo>
                      <a:pt x="17" y="3"/>
                    </a:lnTo>
                    <a:lnTo>
                      <a:pt x="17" y="2"/>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2" name="Freeform 2532"/>
              <p:cNvSpPr>
                <a:spLocks/>
              </p:cNvSpPr>
              <p:nvPr/>
            </p:nvSpPr>
            <p:spPr bwMode="auto">
              <a:xfrm>
                <a:off x="1559" y="3571"/>
                <a:ext cx="15" cy="2"/>
              </a:xfrm>
              <a:custGeom>
                <a:avLst/>
                <a:gdLst>
                  <a:gd name="T0" fmla="*/ 30 w 30"/>
                  <a:gd name="T1" fmla="*/ 3 h 5"/>
                  <a:gd name="T2" fmla="*/ 30 w 30"/>
                  <a:gd name="T3" fmla="*/ 0 h 5"/>
                  <a:gd name="T4" fmla="*/ 19 w 30"/>
                  <a:gd name="T5" fmla="*/ 0 h 5"/>
                  <a:gd name="T6" fmla="*/ 5 w 30"/>
                  <a:gd name="T7" fmla="*/ 3 h 5"/>
                  <a:gd name="T8" fmla="*/ 0 w 30"/>
                  <a:gd name="T9" fmla="*/ 2 h 5"/>
                  <a:gd name="T10" fmla="*/ 0 w 30"/>
                  <a:gd name="T11" fmla="*/ 3 h 5"/>
                  <a:gd name="T12" fmla="*/ 0 w 30"/>
                  <a:gd name="T13" fmla="*/ 4 h 5"/>
                  <a:gd name="T14" fmla="*/ 5 w 30"/>
                  <a:gd name="T15" fmla="*/ 5 h 5"/>
                  <a:gd name="T16" fmla="*/ 6 w 30"/>
                  <a:gd name="T17" fmla="*/ 5 h 5"/>
                  <a:gd name="T18" fmla="*/ 24 w 30"/>
                  <a:gd name="T19" fmla="*/ 5 h 5"/>
                  <a:gd name="T20" fmla="*/ 30 w 30"/>
                  <a:gd name="T21" fmla="*/ 4 h 5"/>
                  <a:gd name="T22" fmla="*/ 30 w 30"/>
                  <a:gd name="T23" fmla="*/ 3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
                  <a:gd name="T38" fmla="*/ 30 w 30"/>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
                    <a:moveTo>
                      <a:pt x="30" y="3"/>
                    </a:moveTo>
                    <a:lnTo>
                      <a:pt x="30" y="0"/>
                    </a:lnTo>
                    <a:lnTo>
                      <a:pt x="19" y="0"/>
                    </a:lnTo>
                    <a:lnTo>
                      <a:pt x="5" y="3"/>
                    </a:lnTo>
                    <a:lnTo>
                      <a:pt x="0" y="2"/>
                    </a:lnTo>
                    <a:lnTo>
                      <a:pt x="0" y="3"/>
                    </a:lnTo>
                    <a:lnTo>
                      <a:pt x="0" y="4"/>
                    </a:lnTo>
                    <a:lnTo>
                      <a:pt x="5" y="5"/>
                    </a:lnTo>
                    <a:lnTo>
                      <a:pt x="6" y="5"/>
                    </a:lnTo>
                    <a:lnTo>
                      <a:pt x="24" y="5"/>
                    </a:lnTo>
                    <a:lnTo>
                      <a:pt x="30" y="4"/>
                    </a:lnTo>
                    <a:lnTo>
                      <a:pt x="3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3" name="Freeform 2533"/>
              <p:cNvSpPr>
                <a:spLocks/>
              </p:cNvSpPr>
              <p:nvPr/>
            </p:nvSpPr>
            <p:spPr bwMode="auto">
              <a:xfrm>
                <a:off x="1549" y="3571"/>
                <a:ext cx="10" cy="2"/>
              </a:xfrm>
              <a:custGeom>
                <a:avLst/>
                <a:gdLst>
                  <a:gd name="T0" fmla="*/ 20 w 20"/>
                  <a:gd name="T1" fmla="*/ 2 h 5"/>
                  <a:gd name="T2" fmla="*/ 14 w 20"/>
                  <a:gd name="T3" fmla="*/ 0 h 5"/>
                  <a:gd name="T4" fmla="*/ 1 w 20"/>
                  <a:gd name="T5" fmla="*/ 0 h 5"/>
                  <a:gd name="T6" fmla="*/ 0 w 20"/>
                  <a:gd name="T7" fmla="*/ 0 h 5"/>
                  <a:gd name="T8" fmla="*/ 0 w 20"/>
                  <a:gd name="T9" fmla="*/ 2 h 5"/>
                  <a:gd name="T10" fmla="*/ 0 w 20"/>
                  <a:gd name="T11" fmla="*/ 3 h 5"/>
                  <a:gd name="T12" fmla="*/ 12 w 20"/>
                  <a:gd name="T13" fmla="*/ 5 h 5"/>
                  <a:gd name="T14" fmla="*/ 20 w 20"/>
                  <a:gd name="T15" fmla="*/ 5 h 5"/>
                  <a:gd name="T16" fmla="*/ 20 w 20"/>
                  <a:gd name="T17" fmla="*/ 3 h 5"/>
                  <a:gd name="T18" fmla="*/ 20 w 20"/>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5"/>
                  <a:gd name="T32" fmla="*/ 20 w 2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5">
                    <a:moveTo>
                      <a:pt x="20" y="2"/>
                    </a:moveTo>
                    <a:lnTo>
                      <a:pt x="14" y="0"/>
                    </a:lnTo>
                    <a:lnTo>
                      <a:pt x="1" y="0"/>
                    </a:lnTo>
                    <a:lnTo>
                      <a:pt x="0" y="0"/>
                    </a:lnTo>
                    <a:lnTo>
                      <a:pt x="0" y="2"/>
                    </a:lnTo>
                    <a:lnTo>
                      <a:pt x="0" y="3"/>
                    </a:lnTo>
                    <a:lnTo>
                      <a:pt x="12" y="5"/>
                    </a:lnTo>
                    <a:lnTo>
                      <a:pt x="20" y="5"/>
                    </a:lnTo>
                    <a:lnTo>
                      <a:pt x="20" y="3"/>
                    </a:lnTo>
                    <a:lnTo>
                      <a:pt x="2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4" name="Freeform 2534"/>
              <p:cNvSpPr>
                <a:spLocks/>
              </p:cNvSpPr>
              <p:nvPr/>
            </p:nvSpPr>
            <p:spPr bwMode="auto">
              <a:xfrm>
                <a:off x="1511" y="3557"/>
                <a:ext cx="39" cy="15"/>
              </a:xfrm>
              <a:custGeom>
                <a:avLst/>
                <a:gdLst>
                  <a:gd name="T0" fmla="*/ 77 w 78"/>
                  <a:gd name="T1" fmla="*/ 26 h 30"/>
                  <a:gd name="T2" fmla="*/ 71 w 78"/>
                  <a:gd name="T3" fmla="*/ 25 h 30"/>
                  <a:gd name="T4" fmla="*/ 65 w 78"/>
                  <a:gd name="T5" fmla="*/ 25 h 30"/>
                  <a:gd name="T6" fmla="*/ 64 w 78"/>
                  <a:gd name="T7" fmla="*/ 25 h 30"/>
                  <a:gd name="T8" fmla="*/ 47 w 78"/>
                  <a:gd name="T9" fmla="*/ 22 h 30"/>
                  <a:gd name="T10" fmla="*/ 42 w 78"/>
                  <a:gd name="T11" fmla="*/ 21 h 30"/>
                  <a:gd name="T12" fmla="*/ 37 w 78"/>
                  <a:gd name="T13" fmla="*/ 18 h 30"/>
                  <a:gd name="T14" fmla="*/ 31 w 78"/>
                  <a:gd name="T15" fmla="*/ 17 h 30"/>
                  <a:gd name="T16" fmla="*/ 10 w 78"/>
                  <a:gd name="T17" fmla="*/ 7 h 30"/>
                  <a:gd name="T18" fmla="*/ 7 w 78"/>
                  <a:gd name="T19" fmla="*/ 3 h 30"/>
                  <a:gd name="T20" fmla="*/ 0 w 78"/>
                  <a:gd name="T21" fmla="*/ 0 h 30"/>
                  <a:gd name="T22" fmla="*/ 0 w 78"/>
                  <a:gd name="T23" fmla="*/ 1 h 30"/>
                  <a:gd name="T24" fmla="*/ 0 w 78"/>
                  <a:gd name="T25" fmla="*/ 2 h 30"/>
                  <a:gd name="T26" fmla="*/ 3 w 78"/>
                  <a:gd name="T27" fmla="*/ 5 h 30"/>
                  <a:gd name="T28" fmla="*/ 6 w 78"/>
                  <a:gd name="T29" fmla="*/ 7 h 30"/>
                  <a:gd name="T30" fmla="*/ 31 w 78"/>
                  <a:gd name="T31" fmla="*/ 20 h 30"/>
                  <a:gd name="T32" fmla="*/ 37 w 78"/>
                  <a:gd name="T33" fmla="*/ 21 h 30"/>
                  <a:gd name="T34" fmla="*/ 42 w 78"/>
                  <a:gd name="T35" fmla="*/ 23 h 30"/>
                  <a:gd name="T36" fmla="*/ 47 w 78"/>
                  <a:gd name="T37" fmla="*/ 24 h 30"/>
                  <a:gd name="T38" fmla="*/ 64 w 78"/>
                  <a:gd name="T39" fmla="*/ 28 h 30"/>
                  <a:gd name="T40" fmla="*/ 78 w 78"/>
                  <a:gd name="T41" fmla="*/ 30 h 30"/>
                  <a:gd name="T42" fmla="*/ 77 w 78"/>
                  <a:gd name="T43" fmla="*/ 30 h 30"/>
                  <a:gd name="T44" fmla="*/ 77 w 78"/>
                  <a:gd name="T45" fmla="*/ 28 h 30"/>
                  <a:gd name="T46" fmla="*/ 77 w 78"/>
                  <a:gd name="T47" fmla="*/ 26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8"/>
                  <a:gd name="T73" fmla="*/ 0 h 30"/>
                  <a:gd name="T74" fmla="*/ 78 w 7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8" h="30">
                    <a:moveTo>
                      <a:pt x="77" y="26"/>
                    </a:moveTo>
                    <a:lnTo>
                      <a:pt x="71" y="25"/>
                    </a:lnTo>
                    <a:lnTo>
                      <a:pt x="65" y="25"/>
                    </a:lnTo>
                    <a:lnTo>
                      <a:pt x="64" y="25"/>
                    </a:lnTo>
                    <a:lnTo>
                      <a:pt x="47" y="22"/>
                    </a:lnTo>
                    <a:lnTo>
                      <a:pt x="42" y="21"/>
                    </a:lnTo>
                    <a:lnTo>
                      <a:pt x="37" y="18"/>
                    </a:lnTo>
                    <a:lnTo>
                      <a:pt x="31" y="17"/>
                    </a:lnTo>
                    <a:lnTo>
                      <a:pt x="10" y="7"/>
                    </a:lnTo>
                    <a:lnTo>
                      <a:pt x="7" y="3"/>
                    </a:lnTo>
                    <a:lnTo>
                      <a:pt x="0" y="0"/>
                    </a:lnTo>
                    <a:lnTo>
                      <a:pt x="0" y="1"/>
                    </a:lnTo>
                    <a:lnTo>
                      <a:pt x="0" y="2"/>
                    </a:lnTo>
                    <a:lnTo>
                      <a:pt x="3" y="5"/>
                    </a:lnTo>
                    <a:lnTo>
                      <a:pt x="6" y="7"/>
                    </a:lnTo>
                    <a:lnTo>
                      <a:pt x="31" y="20"/>
                    </a:lnTo>
                    <a:lnTo>
                      <a:pt x="37" y="21"/>
                    </a:lnTo>
                    <a:lnTo>
                      <a:pt x="42" y="23"/>
                    </a:lnTo>
                    <a:lnTo>
                      <a:pt x="47" y="24"/>
                    </a:lnTo>
                    <a:lnTo>
                      <a:pt x="64" y="28"/>
                    </a:lnTo>
                    <a:lnTo>
                      <a:pt x="78" y="30"/>
                    </a:lnTo>
                    <a:lnTo>
                      <a:pt x="77" y="30"/>
                    </a:lnTo>
                    <a:lnTo>
                      <a:pt x="77" y="28"/>
                    </a:lnTo>
                    <a:lnTo>
                      <a:pt x="7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5" name="Freeform 2535"/>
              <p:cNvSpPr>
                <a:spLocks/>
              </p:cNvSpPr>
              <p:nvPr/>
            </p:nvSpPr>
            <p:spPr bwMode="auto">
              <a:xfrm>
                <a:off x="1494" y="3534"/>
                <a:ext cx="17" cy="25"/>
              </a:xfrm>
              <a:custGeom>
                <a:avLst/>
                <a:gdLst>
                  <a:gd name="T0" fmla="*/ 34 w 35"/>
                  <a:gd name="T1" fmla="*/ 47 h 48"/>
                  <a:gd name="T2" fmla="*/ 35 w 35"/>
                  <a:gd name="T3" fmla="*/ 46 h 48"/>
                  <a:gd name="T4" fmla="*/ 31 w 35"/>
                  <a:gd name="T5" fmla="*/ 44 h 48"/>
                  <a:gd name="T6" fmla="*/ 28 w 35"/>
                  <a:gd name="T7" fmla="*/ 40 h 48"/>
                  <a:gd name="T8" fmla="*/ 26 w 35"/>
                  <a:gd name="T9" fmla="*/ 37 h 48"/>
                  <a:gd name="T10" fmla="*/ 22 w 35"/>
                  <a:gd name="T11" fmla="*/ 33 h 48"/>
                  <a:gd name="T12" fmla="*/ 19 w 35"/>
                  <a:gd name="T13" fmla="*/ 31 h 48"/>
                  <a:gd name="T14" fmla="*/ 10 w 35"/>
                  <a:gd name="T15" fmla="*/ 17 h 48"/>
                  <a:gd name="T16" fmla="*/ 8 w 35"/>
                  <a:gd name="T17" fmla="*/ 14 h 48"/>
                  <a:gd name="T18" fmla="*/ 6 w 35"/>
                  <a:gd name="T19" fmla="*/ 10 h 48"/>
                  <a:gd name="T20" fmla="*/ 5 w 35"/>
                  <a:gd name="T21" fmla="*/ 8 h 48"/>
                  <a:gd name="T22" fmla="*/ 4 w 35"/>
                  <a:gd name="T23" fmla="*/ 3 h 48"/>
                  <a:gd name="T24" fmla="*/ 3 w 35"/>
                  <a:gd name="T25" fmla="*/ 0 h 48"/>
                  <a:gd name="T26" fmla="*/ 0 w 35"/>
                  <a:gd name="T27" fmla="*/ 0 h 48"/>
                  <a:gd name="T28" fmla="*/ 2 w 35"/>
                  <a:gd name="T29" fmla="*/ 3 h 48"/>
                  <a:gd name="T30" fmla="*/ 3 w 35"/>
                  <a:gd name="T31" fmla="*/ 8 h 48"/>
                  <a:gd name="T32" fmla="*/ 4 w 35"/>
                  <a:gd name="T33" fmla="*/ 14 h 48"/>
                  <a:gd name="T34" fmla="*/ 6 w 35"/>
                  <a:gd name="T35" fmla="*/ 17 h 48"/>
                  <a:gd name="T36" fmla="*/ 7 w 35"/>
                  <a:gd name="T37" fmla="*/ 21 h 48"/>
                  <a:gd name="T38" fmla="*/ 17 w 35"/>
                  <a:gd name="T39" fmla="*/ 33 h 48"/>
                  <a:gd name="T40" fmla="*/ 20 w 35"/>
                  <a:gd name="T41" fmla="*/ 36 h 48"/>
                  <a:gd name="T42" fmla="*/ 23 w 35"/>
                  <a:gd name="T43" fmla="*/ 39 h 48"/>
                  <a:gd name="T44" fmla="*/ 26 w 35"/>
                  <a:gd name="T45" fmla="*/ 42 h 48"/>
                  <a:gd name="T46" fmla="*/ 29 w 35"/>
                  <a:gd name="T47" fmla="*/ 46 h 48"/>
                  <a:gd name="T48" fmla="*/ 29 w 35"/>
                  <a:gd name="T49" fmla="*/ 46 h 48"/>
                  <a:gd name="T50" fmla="*/ 34 w 35"/>
                  <a:gd name="T51" fmla="*/ 48 h 48"/>
                  <a:gd name="T52" fmla="*/ 34 w 35"/>
                  <a:gd name="T53" fmla="*/ 47 h 4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
                  <a:gd name="T82" fmla="*/ 0 h 48"/>
                  <a:gd name="T83" fmla="*/ 35 w 35"/>
                  <a:gd name="T84" fmla="*/ 48 h 4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 h="48">
                    <a:moveTo>
                      <a:pt x="34" y="47"/>
                    </a:moveTo>
                    <a:lnTo>
                      <a:pt x="35" y="46"/>
                    </a:lnTo>
                    <a:lnTo>
                      <a:pt x="31" y="44"/>
                    </a:lnTo>
                    <a:lnTo>
                      <a:pt x="28" y="40"/>
                    </a:lnTo>
                    <a:lnTo>
                      <a:pt x="26" y="37"/>
                    </a:lnTo>
                    <a:lnTo>
                      <a:pt x="22" y="33"/>
                    </a:lnTo>
                    <a:lnTo>
                      <a:pt x="19" y="31"/>
                    </a:lnTo>
                    <a:lnTo>
                      <a:pt x="10" y="17"/>
                    </a:lnTo>
                    <a:lnTo>
                      <a:pt x="8" y="14"/>
                    </a:lnTo>
                    <a:lnTo>
                      <a:pt x="6" y="10"/>
                    </a:lnTo>
                    <a:lnTo>
                      <a:pt x="5" y="8"/>
                    </a:lnTo>
                    <a:lnTo>
                      <a:pt x="4" y="3"/>
                    </a:lnTo>
                    <a:lnTo>
                      <a:pt x="3" y="0"/>
                    </a:lnTo>
                    <a:lnTo>
                      <a:pt x="0" y="0"/>
                    </a:lnTo>
                    <a:lnTo>
                      <a:pt x="2" y="3"/>
                    </a:lnTo>
                    <a:lnTo>
                      <a:pt x="3" y="8"/>
                    </a:lnTo>
                    <a:lnTo>
                      <a:pt x="4" y="14"/>
                    </a:lnTo>
                    <a:lnTo>
                      <a:pt x="6" y="17"/>
                    </a:lnTo>
                    <a:lnTo>
                      <a:pt x="7" y="21"/>
                    </a:lnTo>
                    <a:lnTo>
                      <a:pt x="17" y="33"/>
                    </a:lnTo>
                    <a:lnTo>
                      <a:pt x="20" y="36"/>
                    </a:lnTo>
                    <a:lnTo>
                      <a:pt x="23" y="39"/>
                    </a:lnTo>
                    <a:lnTo>
                      <a:pt x="26" y="42"/>
                    </a:lnTo>
                    <a:lnTo>
                      <a:pt x="29" y="46"/>
                    </a:lnTo>
                    <a:lnTo>
                      <a:pt x="34" y="48"/>
                    </a:lnTo>
                    <a:lnTo>
                      <a:pt x="34"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6" name="Freeform 2536"/>
              <p:cNvSpPr>
                <a:spLocks/>
              </p:cNvSpPr>
              <p:nvPr/>
            </p:nvSpPr>
            <p:spPr bwMode="auto">
              <a:xfrm>
                <a:off x="1494" y="3529"/>
                <a:ext cx="1" cy="5"/>
              </a:xfrm>
              <a:custGeom>
                <a:avLst/>
                <a:gdLst>
                  <a:gd name="T0" fmla="*/ 4 w 4"/>
                  <a:gd name="T1" fmla="*/ 11 h 11"/>
                  <a:gd name="T2" fmla="*/ 4 w 4"/>
                  <a:gd name="T3" fmla="*/ 4 h 11"/>
                  <a:gd name="T4" fmla="*/ 3 w 4"/>
                  <a:gd name="T5" fmla="*/ 0 h 11"/>
                  <a:gd name="T6" fmla="*/ 0 w 4"/>
                  <a:gd name="T7" fmla="*/ 0 h 11"/>
                  <a:gd name="T8" fmla="*/ 0 w 4"/>
                  <a:gd name="T9" fmla="*/ 0 h 11"/>
                  <a:gd name="T10" fmla="*/ 1 w 4"/>
                  <a:gd name="T11" fmla="*/ 4 h 11"/>
                  <a:gd name="T12" fmla="*/ 1 w 4"/>
                  <a:gd name="T13" fmla="*/ 11 h 11"/>
                  <a:gd name="T14" fmla="*/ 4 w 4"/>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1"/>
                  <a:gd name="T26" fmla="*/ 4 w 4"/>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1">
                    <a:moveTo>
                      <a:pt x="4" y="11"/>
                    </a:moveTo>
                    <a:lnTo>
                      <a:pt x="4" y="4"/>
                    </a:lnTo>
                    <a:lnTo>
                      <a:pt x="3" y="0"/>
                    </a:lnTo>
                    <a:lnTo>
                      <a:pt x="0" y="0"/>
                    </a:lnTo>
                    <a:lnTo>
                      <a:pt x="1" y="4"/>
                    </a:lnTo>
                    <a:lnTo>
                      <a:pt x="1" y="11"/>
                    </a:lnTo>
                    <a:lnTo>
                      <a:pt x="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647" name="Freeform 2537"/>
              <p:cNvSpPr>
                <a:spLocks/>
              </p:cNvSpPr>
              <p:nvPr/>
            </p:nvSpPr>
            <p:spPr bwMode="auto">
              <a:xfrm>
                <a:off x="1514" y="3494"/>
                <a:ext cx="97" cy="69"/>
              </a:xfrm>
              <a:custGeom>
                <a:avLst/>
                <a:gdLst>
                  <a:gd name="T0" fmla="*/ 1 w 193"/>
                  <a:gd name="T1" fmla="*/ 77 h 138"/>
                  <a:gd name="T2" fmla="*/ 2 w 193"/>
                  <a:gd name="T3" fmla="*/ 86 h 138"/>
                  <a:gd name="T4" fmla="*/ 5 w 193"/>
                  <a:gd name="T5" fmla="*/ 95 h 138"/>
                  <a:gd name="T6" fmla="*/ 10 w 193"/>
                  <a:gd name="T7" fmla="*/ 103 h 138"/>
                  <a:gd name="T8" fmla="*/ 16 w 193"/>
                  <a:gd name="T9" fmla="*/ 111 h 138"/>
                  <a:gd name="T10" fmla="*/ 24 w 193"/>
                  <a:gd name="T11" fmla="*/ 118 h 138"/>
                  <a:gd name="T12" fmla="*/ 33 w 193"/>
                  <a:gd name="T13" fmla="*/ 123 h 138"/>
                  <a:gd name="T14" fmla="*/ 42 w 193"/>
                  <a:gd name="T15" fmla="*/ 128 h 138"/>
                  <a:gd name="T16" fmla="*/ 54 w 193"/>
                  <a:gd name="T17" fmla="*/ 131 h 138"/>
                  <a:gd name="T18" fmla="*/ 65 w 193"/>
                  <a:gd name="T19" fmla="*/ 135 h 138"/>
                  <a:gd name="T20" fmla="*/ 77 w 193"/>
                  <a:gd name="T21" fmla="*/ 137 h 138"/>
                  <a:gd name="T22" fmla="*/ 91 w 193"/>
                  <a:gd name="T23" fmla="*/ 137 h 138"/>
                  <a:gd name="T24" fmla="*/ 103 w 193"/>
                  <a:gd name="T25" fmla="*/ 137 h 138"/>
                  <a:gd name="T26" fmla="*/ 117 w 193"/>
                  <a:gd name="T27" fmla="*/ 137 h 138"/>
                  <a:gd name="T28" fmla="*/ 129 w 193"/>
                  <a:gd name="T29" fmla="*/ 135 h 138"/>
                  <a:gd name="T30" fmla="*/ 140 w 193"/>
                  <a:gd name="T31" fmla="*/ 131 h 138"/>
                  <a:gd name="T32" fmla="*/ 152 w 193"/>
                  <a:gd name="T33" fmla="*/ 128 h 138"/>
                  <a:gd name="T34" fmla="*/ 161 w 193"/>
                  <a:gd name="T35" fmla="*/ 123 h 138"/>
                  <a:gd name="T36" fmla="*/ 170 w 193"/>
                  <a:gd name="T37" fmla="*/ 118 h 138"/>
                  <a:gd name="T38" fmla="*/ 178 w 193"/>
                  <a:gd name="T39" fmla="*/ 111 h 138"/>
                  <a:gd name="T40" fmla="*/ 184 w 193"/>
                  <a:gd name="T41" fmla="*/ 103 h 138"/>
                  <a:gd name="T42" fmla="*/ 189 w 193"/>
                  <a:gd name="T43" fmla="*/ 93 h 138"/>
                  <a:gd name="T44" fmla="*/ 192 w 193"/>
                  <a:gd name="T45" fmla="*/ 84 h 138"/>
                  <a:gd name="T46" fmla="*/ 193 w 193"/>
                  <a:gd name="T47" fmla="*/ 74 h 138"/>
                  <a:gd name="T48" fmla="*/ 193 w 193"/>
                  <a:gd name="T49" fmla="*/ 66 h 138"/>
                  <a:gd name="T50" fmla="*/ 193 w 193"/>
                  <a:gd name="T51" fmla="*/ 59 h 138"/>
                  <a:gd name="T52" fmla="*/ 192 w 193"/>
                  <a:gd name="T53" fmla="*/ 52 h 138"/>
                  <a:gd name="T54" fmla="*/ 190 w 193"/>
                  <a:gd name="T55" fmla="*/ 46 h 138"/>
                  <a:gd name="T56" fmla="*/ 187 w 193"/>
                  <a:gd name="T57" fmla="*/ 40 h 138"/>
                  <a:gd name="T58" fmla="*/ 184 w 193"/>
                  <a:gd name="T59" fmla="*/ 36 h 138"/>
                  <a:gd name="T60" fmla="*/ 180 w 193"/>
                  <a:gd name="T61" fmla="*/ 30 h 138"/>
                  <a:gd name="T62" fmla="*/ 176 w 193"/>
                  <a:gd name="T63" fmla="*/ 25 h 138"/>
                  <a:gd name="T64" fmla="*/ 170 w 193"/>
                  <a:gd name="T65" fmla="*/ 21 h 138"/>
                  <a:gd name="T66" fmla="*/ 164 w 193"/>
                  <a:gd name="T67" fmla="*/ 17 h 138"/>
                  <a:gd name="T68" fmla="*/ 159 w 193"/>
                  <a:gd name="T69" fmla="*/ 13 h 138"/>
                  <a:gd name="T70" fmla="*/ 152 w 193"/>
                  <a:gd name="T71" fmla="*/ 10 h 138"/>
                  <a:gd name="T72" fmla="*/ 144 w 193"/>
                  <a:gd name="T73" fmla="*/ 7 h 138"/>
                  <a:gd name="T74" fmla="*/ 137 w 193"/>
                  <a:gd name="T75" fmla="*/ 5 h 138"/>
                  <a:gd name="T76" fmla="*/ 129 w 193"/>
                  <a:gd name="T77" fmla="*/ 2 h 138"/>
                  <a:gd name="T78" fmla="*/ 119 w 193"/>
                  <a:gd name="T79" fmla="*/ 1 h 138"/>
                  <a:gd name="T80" fmla="*/ 111 w 193"/>
                  <a:gd name="T81" fmla="*/ 0 h 138"/>
                  <a:gd name="T82" fmla="*/ 102 w 193"/>
                  <a:gd name="T83" fmla="*/ 0 h 138"/>
                  <a:gd name="T84" fmla="*/ 91 w 193"/>
                  <a:gd name="T85" fmla="*/ 0 h 138"/>
                  <a:gd name="T86" fmla="*/ 78 w 193"/>
                  <a:gd name="T87" fmla="*/ 0 h 138"/>
                  <a:gd name="T88" fmla="*/ 66 w 193"/>
                  <a:gd name="T89" fmla="*/ 2 h 138"/>
                  <a:gd name="T90" fmla="*/ 55 w 193"/>
                  <a:gd name="T91" fmla="*/ 6 h 138"/>
                  <a:gd name="T92" fmla="*/ 44 w 193"/>
                  <a:gd name="T93" fmla="*/ 9 h 138"/>
                  <a:gd name="T94" fmla="*/ 34 w 193"/>
                  <a:gd name="T95" fmla="*/ 14 h 138"/>
                  <a:gd name="T96" fmla="*/ 25 w 193"/>
                  <a:gd name="T97" fmla="*/ 20 h 138"/>
                  <a:gd name="T98" fmla="*/ 17 w 193"/>
                  <a:gd name="T99" fmla="*/ 27 h 138"/>
                  <a:gd name="T100" fmla="*/ 10 w 193"/>
                  <a:gd name="T101" fmla="*/ 35 h 138"/>
                  <a:gd name="T102" fmla="*/ 5 w 193"/>
                  <a:gd name="T103" fmla="*/ 44 h 138"/>
                  <a:gd name="T104" fmla="*/ 2 w 193"/>
                  <a:gd name="T105" fmla="*/ 54 h 138"/>
                  <a:gd name="T106" fmla="*/ 1 w 193"/>
                  <a:gd name="T107" fmla="*/ 66 h 138"/>
                  <a:gd name="T108" fmla="*/ 0 w 193"/>
                  <a:gd name="T109" fmla="*/ 73 h 1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3"/>
                  <a:gd name="T166" fmla="*/ 0 h 138"/>
                  <a:gd name="T167" fmla="*/ 193 w 193"/>
                  <a:gd name="T168" fmla="*/ 138 h 13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3" h="138">
                    <a:moveTo>
                      <a:pt x="0" y="73"/>
                    </a:moveTo>
                    <a:lnTo>
                      <a:pt x="1" y="77"/>
                    </a:lnTo>
                    <a:lnTo>
                      <a:pt x="1" y="82"/>
                    </a:lnTo>
                    <a:lnTo>
                      <a:pt x="2" y="86"/>
                    </a:lnTo>
                    <a:lnTo>
                      <a:pt x="3" y="91"/>
                    </a:lnTo>
                    <a:lnTo>
                      <a:pt x="5" y="95"/>
                    </a:lnTo>
                    <a:lnTo>
                      <a:pt x="8" y="99"/>
                    </a:lnTo>
                    <a:lnTo>
                      <a:pt x="10" y="103"/>
                    </a:lnTo>
                    <a:lnTo>
                      <a:pt x="12" y="107"/>
                    </a:lnTo>
                    <a:lnTo>
                      <a:pt x="16" y="111"/>
                    </a:lnTo>
                    <a:lnTo>
                      <a:pt x="19" y="114"/>
                    </a:lnTo>
                    <a:lnTo>
                      <a:pt x="24" y="118"/>
                    </a:lnTo>
                    <a:lnTo>
                      <a:pt x="27" y="121"/>
                    </a:lnTo>
                    <a:lnTo>
                      <a:pt x="33" y="123"/>
                    </a:lnTo>
                    <a:lnTo>
                      <a:pt x="38" y="126"/>
                    </a:lnTo>
                    <a:lnTo>
                      <a:pt x="42" y="128"/>
                    </a:lnTo>
                    <a:lnTo>
                      <a:pt x="48" y="130"/>
                    </a:lnTo>
                    <a:lnTo>
                      <a:pt x="54" y="131"/>
                    </a:lnTo>
                    <a:lnTo>
                      <a:pt x="59" y="134"/>
                    </a:lnTo>
                    <a:lnTo>
                      <a:pt x="65" y="135"/>
                    </a:lnTo>
                    <a:lnTo>
                      <a:pt x="71" y="136"/>
                    </a:lnTo>
                    <a:lnTo>
                      <a:pt x="77" y="137"/>
                    </a:lnTo>
                    <a:lnTo>
                      <a:pt x="84" y="137"/>
                    </a:lnTo>
                    <a:lnTo>
                      <a:pt x="91" y="137"/>
                    </a:lnTo>
                    <a:lnTo>
                      <a:pt x="96" y="138"/>
                    </a:lnTo>
                    <a:lnTo>
                      <a:pt x="103" y="137"/>
                    </a:lnTo>
                    <a:lnTo>
                      <a:pt x="110" y="137"/>
                    </a:lnTo>
                    <a:lnTo>
                      <a:pt x="117" y="137"/>
                    </a:lnTo>
                    <a:lnTo>
                      <a:pt x="123" y="136"/>
                    </a:lnTo>
                    <a:lnTo>
                      <a:pt x="129" y="135"/>
                    </a:lnTo>
                    <a:lnTo>
                      <a:pt x="136" y="134"/>
                    </a:lnTo>
                    <a:lnTo>
                      <a:pt x="140" y="131"/>
                    </a:lnTo>
                    <a:lnTo>
                      <a:pt x="146" y="130"/>
                    </a:lnTo>
                    <a:lnTo>
                      <a:pt x="152" y="128"/>
                    </a:lnTo>
                    <a:lnTo>
                      <a:pt x="156" y="126"/>
                    </a:lnTo>
                    <a:lnTo>
                      <a:pt x="161" y="123"/>
                    </a:lnTo>
                    <a:lnTo>
                      <a:pt x="165" y="121"/>
                    </a:lnTo>
                    <a:lnTo>
                      <a:pt x="170" y="118"/>
                    </a:lnTo>
                    <a:lnTo>
                      <a:pt x="175" y="114"/>
                    </a:lnTo>
                    <a:lnTo>
                      <a:pt x="178" y="111"/>
                    </a:lnTo>
                    <a:lnTo>
                      <a:pt x="182" y="106"/>
                    </a:lnTo>
                    <a:lnTo>
                      <a:pt x="184" y="103"/>
                    </a:lnTo>
                    <a:lnTo>
                      <a:pt x="187" y="98"/>
                    </a:lnTo>
                    <a:lnTo>
                      <a:pt x="189" y="93"/>
                    </a:lnTo>
                    <a:lnTo>
                      <a:pt x="191" y="89"/>
                    </a:lnTo>
                    <a:lnTo>
                      <a:pt x="192" y="84"/>
                    </a:lnTo>
                    <a:lnTo>
                      <a:pt x="193" y="80"/>
                    </a:lnTo>
                    <a:lnTo>
                      <a:pt x="193" y="74"/>
                    </a:lnTo>
                    <a:lnTo>
                      <a:pt x="193" y="69"/>
                    </a:lnTo>
                    <a:lnTo>
                      <a:pt x="193" y="66"/>
                    </a:lnTo>
                    <a:lnTo>
                      <a:pt x="193" y="62"/>
                    </a:lnTo>
                    <a:lnTo>
                      <a:pt x="193" y="59"/>
                    </a:lnTo>
                    <a:lnTo>
                      <a:pt x="192" y="55"/>
                    </a:lnTo>
                    <a:lnTo>
                      <a:pt x="192" y="52"/>
                    </a:lnTo>
                    <a:lnTo>
                      <a:pt x="191" y="50"/>
                    </a:lnTo>
                    <a:lnTo>
                      <a:pt x="190" y="46"/>
                    </a:lnTo>
                    <a:lnTo>
                      <a:pt x="189" y="44"/>
                    </a:lnTo>
                    <a:lnTo>
                      <a:pt x="187" y="40"/>
                    </a:lnTo>
                    <a:lnTo>
                      <a:pt x="186" y="38"/>
                    </a:lnTo>
                    <a:lnTo>
                      <a:pt x="184" y="36"/>
                    </a:lnTo>
                    <a:lnTo>
                      <a:pt x="182" y="33"/>
                    </a:lnTo>
                    <a:lnTo>
                      <a:pt x="180" y="30"/>
                    </a:lnTo>
                    <a:lnTo>
                      <a:pt x="178" y="28"/>
                    </a:lnTo>
                    <a:lnTo>
                      <a:pt x="176" y="25"/>
                    </a:lnTo>
                    <a:lnTo>
                      <a:pt x="174" y="23"/>
                    </a:lnTo>
                    <a:lnTo>
                      <a:pt x="170" y="21"/>
                    </a:lnTo>
                    <a:lnTo>
                      <a:pt x="168" y="18"/>
                    </a:lnTo>
                    <a:lnTo>
                      <a:pt x="164" y="17"/>
                    </a:lnTo>
                    <a:lnTo>
                      <a:pt x="162" y="15"/>
                    </a:lnTo>
                    <a:lnTo>
                      <a:pt x="159" y="13"/>
                    </a:lnTo>
                    <a:lnTo>
                      <a:pt x="155" y="12"/>
                    </a:lnTo>
                    <a:lnTo>
                      <a:pt x="152" y="10"/>
                    </a:lnTo>
                    <a:lnTo>
                      <a:pt x="147" y="9"/>
                    </a:lnTo>
                    <a:lnTo>
                      <a:pt x="144" y="7"/>
                    </a:lnTo>
                    <a:lnTo>
                      <a:pt x="140" y="6"/>
                    </a:lnTo>
                    <a:lnTo>
                      <a:pt x="137" y="5"/>
                    </a:lnTo>
                    <a:lnTo>
                      <a:pt x="132" y="4"/>
                    </a:lnTo>
                    <a:lnTo>
                      <a:pt x="129" y="2"/>
                    </a:lnTo>
                    <a:lnTo>
                      <a:pt x="124" y="1"/>
                    </a:lnTo>
                    <a:lnTo>
                      <a:pt x="119" y="1"/>
                    </a:lnTo>
                    <a:lnTo>
                      <a:pt x="115" y="0"/>
                    </a:lnTo>
                    <a:lnTo>
                      <a:pt x="111" y="0"/>
                    </a:lnTo>
                    <a:lnTo>
                      <a:pt x="107" y="0"/>
                    </a:lnTo>
                    <a:lnTo>
                      <a:pt x="102" y="0"/>
                    </a:lnTo>
                    <a:lnTo>
                      <a:pt x="96" y="0"/>
                    </a:lnTo>
                    <a:lnTo>
                      <a:pt x="91" y="0"/>
                    </a:lnTo>
                    <a:lnTo>
                      <a:pt x="84" y="0"/>
                    </a:lnTo>
                    <a:lnTo>
                      <a:pt x="78" y="0"/>
                    </a:lnTo>
                    <a:lnTo>
                      <a:pt x="72" y="1"/>
                    </a:lnTo>
                    <a:lnTo>
                      <a:pt x="66" y="2"/>
                    </a:lnTo>
                    <a:lnTo>
                      <a:pt x="61" y="4"/>
                    </a:lnTo>
                    <a:lnTo>
                      <a:pt x="55" y="6"/>
                    </a:lnTo>
                    <a:lnTo>
                      <a:pt x="49" y="7"/>
                    </a:lnTo>
                    <a:lnTo>
                      <a:pt x="44" y="9"/>
                    </a:lnTo>
                    <a:lnTo>
                      <a:pt x="39" y="12"/>
                    </a:lnTo>
                    <a:lnTo>
                      <a:pt x="34" y="14"/>
                    </a:lnTo>
                    <a:lnTo>
                      <a:pt x="28" y="17"/>
                    </a:lnTo>
                    <a:lnTo>
                      <a:pt x="25" y="20"/>
                    </a:lnTo>
                    <a:lnTo>
                      <a:pt x="20" y="23"/>
                    </a:lnTo>
                    <a:lnTo>
                      <a:pt x="17" y="27"/>
                    </a:lnTo>
                    <a:lnTo>
                      <a:pt x="13" y="30"/>
                    </a:lnTo>
                    <a:lnTo>
                      <a:pt x="10" y="35"/>
                    </a:lnTo>
                    <a:lnTo>
                      <a:pt x="8" y="39"/>
                    </a:lnTo>
                    <a:lnTo>
                      <a:pt x="5" y="44"/>
                    </a:lnTo>
                    <a:lnTo>
                      <a:pt x="3" y="48"/>
                    </a:lnTo>
                    <a:lnTo>
                      <a:pt x="2" y="54"/>
                    </a:lnTo>
                    <a:lnTo>
                      <a:pt x="1" y="60"/>
                    </a:lnTo>
                    <a:lnTo>
                      <a:pt x="1" y="66"/>
                    </a:lnTo>
                    <a:lnTo>
                      <a:pt x="0" y="7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648" name="Freeform 2538"/>
              <p:cNvSpPr>
                <a:spLocks/>
              </p:cNvSpPr>
              <p:nvPr/>
            </p:nvSpPr>
            <p:spPr bwMode="auto">
              <a:xfrm>
                <a:off x="1513" y="3530"/>
                <a:ext cx="4" cy="11"/>
              </a:xfrm>
              <a:custGeom>
                <a:avLst/>
                <a:gdLst>
                  <a:gd name="T0" fmla="*/ 3 w 8"/>
                  <a:gd name="T1" fmla="*/ 0 h 23"/>
                  <a:gd name="T2" fmla="*/ 0 w 8"/>
                  <a:gd name="T3" fmla="*/ 0 h 23"/>
                  <a:gd name="T4" fmla="*/ 2 w 8"/>
                  <a:gd name="T5" fmla="*/ 4 h 23"/>
                  <a:gd name="T6" fmla="*/ 2 w 8"/>
                  <a:gd name="T7" fmla="*/ 9 h 23"/>
                  <a:gd name="T8" fmla="*/ 4 w 8"/>
                  <a:gd name="T9" fmla="*/ 19 h 23"/>
                  <a:gd name="T10" fmla="*/ 6 w 8"/>
                  <a:gd name="T11" fmla="*/ 23 h 23"/>
                  <a:gd name="T12" fmla="*/ 7 w 8"/>
                  <a:gd name="T13" fmla="*/ 22 h 23"/>
                  <a:gd name="T14" fmla="*/ 8 w 8"/>
                  <a:gd name="T15" fmla="*/ 20 h 23"/>
                  <a:gd name="T16" fmla="*/ 6 w 8"/>
                  <a:gd name="T17" fmla="*/ 17 h 23"/>
                  <a:gd name="T18" fmla="*/ 4 w 8"/>
                  <a:gd name="T19" fmla="*/ 9 h 23"/>
                  <a:gd name="T20" fmla="*/ 4 w 8"/>
                  <a:gd name="T21" fmla="*/ 4 h 23"/>
                  <a:gd name="T22" fmla="*/ 3 w 8"/>
                  <a:gd name="T23" fmla="*/ 0 h 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23"/>
                  <a:gd name="T38" fmla="*/ 8 w 8"/>
                  <a:gd name="T39" fmla="*/ 23 h 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23">
                    <a:moveTo>
                      <a:pt x="3" y="0"/>
                    </a:moveTo>
                    <a:lnTo>
                      <a:pt x="0" y="0"/>
                    </a:lnTo>
                    <a:lnTo>
                      <a:pt x="2" y="4"/>
                    </a:lnTo>
                    <a:lnTo>
                      <a:pt x="2" y="9"/>
                    </a:lnTo>
                    <a:lnTo>
                      <a:pt x="4" y="19"/>
                    </a:lnTo>
                    <a:lnTo>
                      <a:pt x="6" y="23"/>
                    </a:lnTo>
                    <a:lnTo>
                      <a:pt x="7" y="22"/>
                    </a:lnTo>
                    <a:lnTo>
                      <a:pt x="8" y="20"/>
                    </a:lnTo>
                    <a:lnTo>
                      <a:pt x="6" y="17"/>
                    </a:lnTo>
                    <a:lnTo>
                      <a:pt x="4" y="9"/>
                    </a:lnTo>
                    <a:lnTo>
                      <a:pt x="4" y="4"/>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6" name="Group 2539"/>
            <p:cNvGrpSpPr>
              <a:grpSpLocks/>
            </p:cNvGrpSpPr>
            <p:nvPr/>
          </p:nvGrpSpPr>
          <p:grpSpPr bwMode="auto">
            <a:xfrm>
              <a:off x="1215" y="3485"/>
              <a:ext cx="595" cy="313"/>
              <a:chOff x="1170" y="3485"/>
              <a:chExt cx="573" cy="313"/>
            </a:xfrm>
          </p:grpSpPr>
          <p:sp>
            <p:nvSpPr>
              <p:cNvPr id="33249" name="Freeform 2540"/>
              <p:cNvSpPr>
                <a:spLocks/>
              </p:cNvSpPr>
              <p:nvPr/>
            </p:nvSpPr>
            <p:spPr bwMode="auto">
              <a:xfrm>
                <a:off x="1516" y="3538"/>
                <a:ext cx="2" cy="5"/>
              </a:xfrm>
              <a:custGeom>
                <a:avLst/>
                <a:gdLst>
                  <a:gd name="T0" fmla="*/ 1 w 5"/>
                  <a:gd name="T1" fmla="*/ 5 h 9"/>
                  <a:gd name="T2" fmla="*/ 0 w 5"/>
                  <a:gd name="T3" fmla="*/ 5 h 9"/>
                  <a:gd name="T4" fmla="*/ 2 w 5"/>
                  <a:gd name="T5" fmla="*/ 9 h 9"/>
                  <a:gd name="T6" fmla="*/ 4 w 5"/>
                  <a:gd name="T7" fmla="*/ 9 h 9"/>
                  <a:gd name="T8" fmla="*/ 5 w 5"/>
                  <a:gd name="T9" fmla="*/ 9 h 9"/>
                  <a:gd name="T10" fmla="*/ 0 w 5"/>
                  <a:gd name="T11" fmla="*/ 0 h 9"/>
                  <a:gd name="T12" fmla="*/ 2 w 5"/>
                  <a:gd name="T13" fmla="*/ 3 h 9"/>
                  <a:gd name="T14" fmla="*/ 1 w 5"/>
                  <a:gd name="T15" fmla="*/ 5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1" y="5"/>
                    </a:moveTo>
                    <a:lnTo>
                      <a:pt x="0" y="5"/>
                    </a:lnTo>
                    <a:lnTo>
                      <a:pt x="2" y="9"/>
                    </a:lnTo>
                    <a:lnTo>
                      <a:pt x="4" y="9"/>
                    </a:lnTo>
                    <a:lnTo>
                      <a:pt x="5" y="9"/>
                    </a:lnTo>
                    <a:lnTo>
                      <a:pt x="0" y="0"/>
                    </a:lnTo>
                    <a:lnTo>
                      <a:pt x="2"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0" name="Freeform 2541"/>
              <p:cNvSpPr>
                <a:spLocks/>
              </p:cNvSpPr>
              <p:nvPr/>
            </p:nvSpPr>
            <p:spPr bwMode="auto">
              <a:xfrm>
                <a:off x="1517" y="3542"/>
                <a:ext cx="3" cy="3"/>
              </a:xfrm>
              <a:custGeom>
                <a:avLst/>
                <a:gdLst>
                  <a:gd name="T0" fmla="*/ 0 w 5"/>
                  <a:gd name="T1" fmla="*/ 1 h 6"/>
                  <a:gd name="T2" fmla="*/ 3 w 5"/>
                  <a:gd name="T3" fmla="*/ 6 h 6"/>
                  <a:gd name="T4" fmla="*/ 3 w 5"/>
                  <a:gd name="T5" fmla="*/ 6 h 6"/>
                  <a:gd name="T6" fmla="*/ 4 w 5"/>
                  <a:gd name="T7" fmla="*/ 5 h 6"/>
                  <a:gd name="T8" fmla="*/ 5 w 5"/>
                  <a:gd name="T9" fmla="*/ 3 h 6"/>
                  <a:gd name="T10" fmla="*/ 3 w 5"/>
                  <a:gd name="T11" fmla="*/ 0 h 6"/>
                  <a:gd name="T12" fmla="*/ 2 w 5"/>
                  <a:gd name="T13" fmla="*/ 1 h 6"/>
                  <a:gd name="T14" fmla="*/ 0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1"/>
                    </a:moveTo>
                    <a:lnTo>
                      <a:pt x="3" y="6"/>
                    </a:lnTo>
                    <a:lnTo>
                      <a:pt x="4" y="5"/>
                    </a:lnTo>
                    <a:lnTo>
                      <a:pt x="5" y="3"/>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1" name="Freeform 2542"/>
              <p:cNvSpPr>
                <a:spLocks/>
              </p:cNvSpPr>
              <p:nvPr/>
            </p:nvSpPr>
            <p:spPr bwMode="auto">
              <a:xfrm>
                <a:off x="1518" y="3542"/>
                <a:ext cx="17" cy="16"/>
              </a:xfrm>
              <a:custGeom>
                <a:avLst/>
                <a:gdLst>
                  <a:gd name="T0" fmla="*/ 1 w 33"/>
                  <a:gd name="T1" fmla="*/ 5 h 31"/>
                  <a:gd name="T2" fmla="*/ 0 w 33"/>
                  <a:gd name="T3" fmla="*/ 5 h 31"/>
                  <a:gd name="T4" fmla="*/ 3 w 33"/>
                  <a:gd name="T5" fmla="*/ 11 h 31"/>
                  <a:gd name="T6" fmla="*/ 9 w 33"/>
                  <a:gd name="T7" fmla="*/ 17 h 31"/>
                  <a:gd name="T8" fmla="*/ 14 w 33"/>
                  <a:gd name="T9" fmla="*/ 21 h 31"/>
                  <a:gd name="T10" fmla="*/ 17 w 33"/>
                  <a:gd name="T11" fmla="*/ 24 h 31"/>
                  <a:gd name="T12" fmla="*/ 24 w 33"/>
                  <a:gd name="T13" fmla="*/ 26 h 31"/>
                  <a:gd name="T14" fmla="*/ 33 w 33"/>
                  <a:gd name="T15" fmla="*/ 31 h 31"/>
                  <a:gd name="T16" fmla="*/ 33 w 33"/>
                  <a:gd name="T17" fmla="*/ 29 h 31"/>
                  <a:gd name="T18" fmla="*/ 24 w 33"/>
                  <a:gd name="T19" fmla="*/ 24 h 31"/>
                  <a:gd name="T20" fmla="*/ 19 w 33"/>
                  <a:gd name="T21" fmla="*/ 22 h 31"/>
                  <a:gd name="T22" fmla="*/ 16 w 33"/>
                  <a:gd name="T23" fmla="*/ 18 h 31"/>
                  <a:gd name="T24" fmla="*/ 11 w 33"/>
                  <a:gd name="T25" fmla="*/ 15 h 31"/>
                  <a:gd name="T26" fmla="*/ 3 w 33"/>
                  <a:gd name="T27" fmla="*/ 7 h 31"/>
                  <a:gd name="T28" fmla="*/ 0 w 33"/>
                  <a:gd name="T29" fmla="*/ 0 h 31"/>
                  <a:gd name="T30" fmla="*/ 2 w 33"/>
                  <a:gd name="T31" fmla="*/ 3 h 31"/>
                  <a:gd name="T32" fmla="*/ 1 w 33"/>
                  <a:gd name="T33" fmla="*/ 5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
                  <a:gd name="T52" fmla="*/ 0 h 31"/>
                  <a:gd name="T53" fmla="*/ 33 w 33"/>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 h="31">
                    <a:moveTo>
                      <a:pt x="1" y="5"/>
                    </a:moveTo>
                    <a:lnTo>
                      <a:pt x="0" y="5"/>
                    </a:lnTo>
                    <a:lnTo>
                      <a:pt x="3" y="11"/>
                    </a:lnTo>
                    <a:lnTo>
                      <a:pt x="9" y="17"/>
                    </a:lnTo>
                    <a:lnTo>
                      <a:pt x="14" y="21"/>
                    </a:lnTo>
                    <a:lnTo>
                      <a:pt x="17" y="24"/>
                    </a:lnTo>
                    <a:lnTo>
                      <a:pt x="24" y="26"/>
                    </a:lnTo>
                    <a:lnTo>
                      <a:pt x="33" y="31"/>
                    </a:lnTo>
                    <a:lnTo>
                      <a:pt x="33" y="29"/>
                    </a:lnTo>
                    <a:lnTo>
                      <a:pt x="24" y="24"/>
                    </a:lnTo>
                    <a:lnTo>
                      <a:pt x="19" y="22"/>
                    </a:lnTo>
                    <a:lnTo>
                      <a:pt x="16" y="18"/>
                    </a:lnTo>
                    <a:lnTo>
                      <a:pt x="11" y="15"/>
                    </a:lnTo>
                    <a:lnTo>
                      <a:pt x="3" y="7"/>
                    </a:lnTo>
                    <a:lnTo>
                      <a:pt x="0" y="0"/>
                    </a:lnTo>
                    <a:lnTo>
                      <a:pt x="2"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2" name="Freeform 2543"/>
              <p:cNvSpPr>
                <a:spLocks/>
              </p:cNvSpPr>
              <p:nvPr/>
            </p:nvSpPr>
            <p:spPr bwMode="auto">
              <a:xfrm>
                <a:off x="1535" y="3557"/>
                <a:ext cx="9" cy="4"/>
              </a:xfrm>
              <a:custGeom>
                <a:avLst/>
                <a:gdLst>
                  <a:gd name="T0" fmla="*/ 0 w 17"/>
                  <a:gd name="T1" fmla="*/ 2 h 8"/>
                  <a:gd name="T2" fmla="*/ 6 w 17"/>
                  <a:gd name="T3" fmla="*/ 4 h 8"/>
                  <a:gd name="T4" fmla="*/ 12 w 17"/>
                  <a:gd name="T5" fmla="*/ 6 h 8"/>
                  <a:gd name="T6" fmla="*/ 17 w 17"/>
                  <a:gd name="T7" fmla="*/ 8 h 8"/>
                  <a:gd name="T8" fmla="*/ 17 w 17"/>
                  <a:gd name="T9" fmla="*/ 6 h 8"/>
                  <a:gd name="T10" fmla="*/ 12 w 17"/>
                  <a:gd name="T11" fmla="*/ 3 h 8"/>
                  <a:gd name="T12" fmla="*/ 6 w 17"/>
                  <a:gd name="T13" fmla="*/ 2 h 8"/>
                  <a:gd name="T14" fmla="*/ 0 w 17"/>
                  <a:gd name="T15" fmla="*/ 0 h 8"/>
                  <a:gd name="T16" fmla="*/ 0 w 17"/>
                  <a:gd name="T17" fmla="*/ 2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6" y="4"/>
                    </a:lnTo>
                    <a:lnTo>
                      <a:pt x="12" y="6"/>
                    </a:lnTo>
                    <a:lnTo>
                      <a:pt x="17" y="8"/>
                    </a:lnTo>
                    <a:lnTo>
                      <a:pt x="17" y="6"/>
                    </a:lnTo>
                    <a:lnTo>
                      <a:pt x="12" y="3"/>
                    </a:lnTo>
                    <a:lnTo>
                      <a:pt x="6" y="2"/>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3" name="Freeform 2544"/>
              <p:cNvSpPr>
                <a:spLocks/>
              </p:cNvSpPr>
              <p:nvPr/>
            </p:nvSpPr>
            <p:spPr bwMode="auto">
              <a:xfrm>
                <a:off x="1544" y="3513"/>
                <a:ext cx="67" cy="50"/>
              </a:xfrm>
              <a:custGeom>
                <a:avLst/>
                <a:gdLst>
                  <a:gd name="T0" fmla="*/ 0 w 135"/>
                  <a:gd name="T1" fmla="*/ 97 h 101"/>
                  <a:gd name="T2" fmla="*/ 18 w 135"/>
                  <a:gd name="T3" fmla="*/ 100 h 101"/>
                  <a:gd name="T4" fmla="*/ 32 w 135"/>
                  <a:gd name="T5" fmla="*/ 100 h 101"/>
                  <a:gd name="T6" fmla="*/ 37 w 135"/>
                  <a:gd name="T7" fmla="*/ 101 h 101"/>
                  <a:gd name="T8" fmla="*/ 44 w 135"/>
                  <a:gd name="T9" fmla="*/ 100 h 101"/>
                  <a:gd name="T10" fmla="*/ 58 w 135"/>
                  <a:gd name="T11" fmla="*/ 100 h 101"/>
                  <a:gd name="T12" fmla="*/ 70 w 135"/>
                  <a:gd name="T13" fmla="*/ 98 h 101"/>
                  <a:gd name="T14" fmla="*/ 77 w 135"/>
                  <a:gd name="T15" fmla="*/ 97 h 101"/>
                  <a:gd name="T16" fmla="*/ 81 w 135"/>
                  <a:gd name="T17" fmla="*/ 95 h 101"/>
                  <a:gd name="T18" fmla="*/ 87 w 135"/>
                  <a:gd name="T19" fmla="*/ 93 h 101"/>
                  <a:gd name="T20" fmla="*/ 93 w 135"/>
                  <a:gd name="T21" fmla="*/ 91 h 101"/>
                  <a:gd name="T22" fmla="*/ 110 w 135"/>
                  <a:gd name="T23" fmla="*/ 83 h 101"/>
                  <a:gd name="T24" fmla="*/ 117 w 135"/>
                  <a:gd name="T25" fmla="*/ 77 h 101"/>
                  <a:gd name="T26" fmla="*/ 120 w 135"/>
                  <a:gd name="T27" fmla="*/ 74 h 101"/>
                  <a:gd name="T28" fmla="*/ 124 w 135"/>
                  <a:gd name="T29" fmla="*/ 69 h 101"/>
                  <a:gd name="T30" fmla="*/ 126 w 135"/>
                  <a:gd name="T31" fmla="*/ 66 h 101"/>
                  <a:gd name="T32" fmla="*/ 130 w 135"/>
                  <a:gd name="T33" fmla="*/ 61 h 101"/>
                  <a:gd name="T34" fmla="*/ 131 w 135"/>
                  <a:gd name="T35" fmla="*/ 55 h 101"/>
                  <a:gd name="T36" fmla="*/ 133 w 135"/>
                  <a:gd name="T37" fmla="*/ 51 h 101"/>
                  <a:gd name="T38" fmla="*/ 135 w 135"/>
                  <a:gd name="T39" fmla="*/ 42 h 101"/>
                  <a:gd name="T40" fmla="*/ 135 w 135"/>
                  <a:gd name="T41" fmla="*/ 21 h 101"/>
                  <a:gd name="T42" fmla="*/ 134 w 135"/>
                  <a:gd name="T43" fmla="*/ 17 h 101"/>
                  <a:gd name="T44" fmla="*/ 134 w 135"/>
                  <a:gd name="T45" fmla="*/ 14 h 101"/>
                  <a:gd name="T46" fmla="*/ 133 w 135"/>
                  <a:gd name="T47" fmla="*/ 12 h 101"/>
                  <a:gd name="T48" fmla="*/ 132 w 135"/>
                  <a:gd name="T49" fmla="*/ 8 h 101"/>
                  <a:gd name="T50" fmla="*/ 131 w 135"/>
                  <a:gd name="T51" fmla="*/ 6 h 101"/>
                  <a:gd name="T52" fmla="*/ 130 w 135"/>
                  <a:gd name="T53" fmla="*/ 2 h 101"/>
                  <a:gd name="T54" fmla="*/ 128 w 135"/>
                  <a:gd name="T55" fmla="*/ 0 h 101"/>
                  <a:gd name="T56" fmla="*/ 127 w 135"/>
                  <a:gd name="T57" fmla="*/ 0 h 101"/>
                  <a:gd name="T58" fmla="*/ 126 w 135"/>
                  <a:gd name="T59" fmla="*/ 0 h 101"/>
                  <a:gd name="T60" fmla="*/ 127 w 135"/>
                  <a:gd name="T61" fmla="*/ 2 h 101"/>
                  <a:gd name="T62" fmla="*/ 128 w 135"/>
                  <a:gd name="T63" fmla="*/ 6 h 101"/>
                  <a:gd name="T64" fmla="*/ 130 w 135"/>
                  <a:gd name="T65" fmla="*/ 8 h 101"/>
                  <a:gd name="T66" fmla="*/ 131 w 135"/>
                  <a:gd name="T67" fmla="*/ 12 h 101"/>
                  <a:gd name="T68" fmla="*/ 132 w 135"/>
                  <a:gd name="T69" fmla="*/ 14 h 101"/>
                  <a:gd name="T70" fmla="*/ 132 w 135"/>
                  <a:gd name="T71" fmla="*/ 17 h 101"/>
                  <a:gd name="T72" fmla="*/ 133 w 135"/>
                  <a:gd name="T73" fmla="*/ 21 h 101"/>
                  <a:gd name="T74" fmla="*/ 133 w 135"/>
                  <a:gd name="T75" fmla="*/ 42 h 101"/>
                  <a:gd name="T76" fmla="*/ 131 w 135"/>
                  <a:gd name="T77" fmla="*/ 51 h 101"/>
                  <a:gd name="T78" fmla="*/ 128 w 135"/>
                  <a:gd name="T79" fmla="*/ 55 h 101"/>
                  <a:gd name="T80" fmla="*/ 127 w 135"/>
                  <a:gd name="T81" fmla="*/ 59 h 101"/>
                  <a:gd name="T82" fmla="*/ 124 w 135"/>
                  <a:gd name="T83" fmla="*/ 63 h 101"/>
                  <a:gd name="T84" fmla="*/ 121 w 135"/>
                  <a:gd name="T85" fmla="*/ 67 h 101"/>
                  <a:gd name="T86" fmla="*/ 118 w 135"/>
                  <a:gd name="T87" fmla="*/ 71 h 101"/>
                  <a:gd name="T88" fmla="*/ 115 w 135"/>
                  <a:gd name="T89" fmla="*/ 75 h 101"/>
                  <a:gd name="T90" fmla="*/ 103 w 135"/>
                  <a:gd name="T91" fmla="*/ 83 h 101"/>
                  <a:gd name="T92" fmla="*/ 93 w 135"/>
                  <a:gd name="T93" fmla="*/ 89 h 101"/>
                  <a:gd name="T94" fmla="*/ 87 w 135"/>
                  <a:gd name="T95" fmla="*/ 91 h 101"/>
                  <a:gd name="T96" fmla="*/ 81 w 135"/>
                  <a:gd name="T97" fmla="*/ 92 h 101"/>
                  <a:gd name="T98" fmla="*/ 77 w 135"/>
                  <a:gd name="T99" fmla="*/ 95 h 101"/>
                  <a:gd name="T100" fmla="*/ 70 w 135"/>
                  <a:gd name="T101" fmla="*/ 96 h 101"/>
                  <a:gd name="T102" fmla="*/ 58 w 135"/>
                  <a:gd name="T103" fmla="*/ 98 h 101"/>
                  <a:gd name="T104" fmla="*/ 44 w 135"/>
                  <a:gd name="T105" fmla="*/ 98 h 101"/>
                  <a:gd name="T106" fmla="*/ 37 w 135"/>
                  <a:gd name="T107" fmla="*/ 99 h 101"/>
                  <a:gd name="T108" fmla="*/ 32 w 135"/>
                  <a:gd name="T109" fmla="*/ 98 h 101"/>
                  <a:gd name="T110" fmla="*/ 18 w 135"/>
                  <a:gd name="T111" fmla="*/ 98 h 101"/>
                  <a:gd name="T112" fmla="*/ 0 w 135"/>
                  <a:gd name="T113" fmla="*/ 95 h 101"/>
                  <a:gd name="T114" fmla="*/ 0 w 135"/>
                  <a:gd name="T115" fmla="*/ 97 h 10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5"/>
                  <a:gd name="T175" fmla="*/ 0 h 101"/>
                  <a:gd name="T176" fmla="*/ 135 w 135"/>
                  <a:gd name="T177" fmla="*/ 101 h 10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5" h="101">
                    <a:moveTo>
                      <a:pt x="0" y="97"/>
                    </a:moveTo>
                    <a:lnTo>
                      <a:pt x="18" y="100"/>
                    </a:lnTo>
                    <a:lnTo>
                      <a:pt x="32" y="100"/>
                    </a:lnTo>
                    <a:lnTo>
                      <a:pt x="37" y="101"/>
                    </a:lnTo>
                    <a:lnTo>
                      <a:pt x="44" y="100"/>
                    </a:lnTo>
                    <a:lnTo>
                      <a:pt x="58" y="100"/>
                    </a:lnTo>
                    <a:lnTo>
                      <a:pt x="70" y="98"/>
                    </a:lnTo>
                    <a:lnTo>
                      <a:pt x="77" y="97"/>
                    </a:lnTo>
                    <a:lnTo>
                      <a:pt x="81" y="95"/>
                    </a:lnTo>
                    <a:lnTo>
                      <a:pt x="87" y="93"/>
                    </a:lnTo>
                    <a:lnTo>
                      <a:pt x="93" y="91"/>
                    </a:lnTo>
                    <a:lnTo>
                      <a:pt x="110" y="83"/>
                    </a:lnTo>
                    <a:lnTo>
                      <a:pt x="117" y="77"/>
                    </a:lnTo>
                    <a:lnTo>
                      <a:pt x="120" y="74"/>
                    </a:lnTo>
                    <a:lnTo>
                      <a:pt x="124" y="69"/>
                    </a:lnTo>
                    <a:lnTo>
                      <a:pt x="126" y="66"/>
                    </a:lnTo>
                    <a:lnTo>
                      <a:pt x="130" y="61"/>
                    </a:lnTo>
                    <a:lnTo>
                      <a:pt x="131" y="55"/>
                    </a:lnTo>
                    <a:lnTo>
                      <a:pt x="133" y="51"/>
                    </a:lnTo>
                    <a:lnTo>
                      <a:pt x="135" y="42"/>
                    </a:lnTo>
                    <a:lnTo>
                      <a:pt x="135" y="21"/>
                    </a:lnTo>
                    <a:lnTo>
                      <a:pt x="134" y="17"/>
                    </a:lnTo>
                    <a:lnTo>
                      <a:pt x="134" y="14"/>
                    </a:lnTo>
                    <a:lnTo>
                      <a:pt x="133" y="12"/>
                    </a:lnTo>
                    <a:lnTo>
                      <a:pt x="132" y="8"/>
                    </a:lnTo>
                    <a:lnTo>
                      <a:pt x="131" y="6"/>
                    </a:lnTo>
                    <a:lnTo>
                      <a:pt x="130" y="2"/>
                    </a:lnTo>
                    <a:lnTo>
                      <a:pt x="128" y="0"/>
                    </a:lnTo>
                    <a:lnTo>
                      <a:pt x="127" y="0"/>
                    </a:lnTo>
                    <a:lnTo>
                      <a:pt x="126" y="0"/>
                    </a:lnTo>
                    <a:lnTo>
                      <a:pt x="127" y="2"/>
                    </a:lnTo>
                    <a:lnTo>
                      <a:pt x="128" y="6"/>
                    </a:lnTo>
                    <a:lnTo>
                      <a:pt x="130" y="8"/>
                    </a:lnTo>
                    <a:lnTo>
                      <a:pt x="131" y="12"/>
                    </a:lnTo>
                    <a:lnTo>
                      <a:pt x="132" y="14"/>
                    </a:lnTo>
                    <a:lnTo>
                      <a:pt x="132" y="17"/>
                    </a:lnTo>
                    <a:lnTo>
                      <a:pt x="133" y="21"/>
                    </a:lnTo>
                    <a:lnTo>
                      <a:pt x="133" y="42"/>
                    </a:lnTo>
                    <a:lnTo>
                      <a:pt x="131" y="51"/>
                    </a:lnTo>
                    <a:lnTo>
                      <a:pt x="128" y="55"/>
                    </a:lnTo>
                    <a:lnTo>
                      <a:pt x="127" y="59"/>
                    </a:lnTo>
                    <a:lnTo>
                      <a:pt x="124" y="63"/>
                    </a:lnTo>
                    <a:lnTo>
                      <a:pt x="121" y="67"/>
                    </a:lnTo>
                    <a:lnTo>
                      <a:pt x="118" y="71"/>
                    </a:lnTo>
                    <a:lnTo>
                      <a:pt x="115" y="75"/>
                    </a:lnTo>
                    <a:lnTo>
                      <a:pt x="103" y="83"/>
                    </a:lnTo>
                    <a:lnTo>
                      <a:pt x="93" y="89"/>
                    </a:lnTo>
                    <a:lnTo>
                      <a:pt x="87" y="91"/>
                    </a:lnTo>
                    <a:lnTo>
                      <a:pt x="81" y="92"/>
                    </a:lnTo>
                    <a:lnTo>
                      <a:pt x="77" y="95"/>
                    </a:lnTo>
                    <a:lnTo>
                      <a:pt x="70" y="96"/>
                    </a:lnTo>
                    <a:lnTo>
                      <a:pt x="58" y="98"/>
                    </a:lnTo>
                    <a:lnTo>
                      <a:pt x="44" y="98"/>
                    </a:lnTo>
                    <a:lnTo>
                      <a:pt x="37" y="99"/>
                    </a:lnTo>
                    <a:lnTo>
                      <a:pt x="32" y="98"/>
                    </a:lnTo>
                    <a:lnTo>
                      <a:pt x="18" y="98"/>
                    </a:lnTo>
                    <a:lnTo>
                      <a:pt x="0" y="95"/>
                    </a:lnTo>
                    <a:lnTo>
                      <a:pt x="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4" name="Freeform 2545"/>
              <p:cNvSpPr>
                <a:spLocks/>
              </p:cNvSpPr>
              <p:nvPr/>
            </p:nvSpPr>
            <p:spPr bwMode="auto">
              <a:xfrm>
                <a:off x="1576" y="3494"/>
                <a:ext cx="32" cy="19"/>
              </a:xfrm>
              <a:custGeom>
                <a:avLst/>
                <a:gdLst>
                  <a:gd name="T0" fmla="*/ 63 w 63"/>
                  <a:gd name="T1" fmla="*/ 38 h 39"/>
                  <a:gd name="T2" fmla="*/ 62 w 63"/>
                  <a:gd name="T3" fmla="*/ 36 h 39"/>
                  <a:gd name="T4" fmla="*/ 59 w 63"/>
                  <a:gd name="T5" fmla="*/ 32 h 39"/>
                  <a:gd name="T6" fmla="*/ 58 w 63"/>
                  <a:gd name="T7" fmla="*/ 29 h 39"/>
                  <a:gd name="T8" fmla="*/ 51 w 63"/>
                  <a:gd name="T9" fmla="*/ 22 h 39"/>
                  <a:gd name="T10" fmla="*/ 47 w 63"/>
                  <a:gd name="T11" fmla="*/ 20 h 39"/>
                  <a:gd name="T12" fmla="*/ 45 w 63"/>
                  <a:gd name="T13" fmla="*/ 17 h 39"/>
                  <a:gd name="T14" fmla="*/ 41 w 63"/>
                  <a:gd name="T15" fmla="*/ 16 h 39"/>
                  <a:gd name="T16" fmla="*/ 39 w 63"/>
                  <a:gd name="T17" fmla="*/ 14 h 39"/>
                  <a:gd name="T18" fmla="*/ 37 w 63"/>
                  <a:gd name="T19" fmla="*/ 12 h 39"/>
                  <a:gd name="T20" fmla="*/ 28 w 63"/>
                  <a:gd name="T21" fmla="*/ 9 h 39"/>
                  <a:gd name="T22" fmla="*/ 24 w 63"/>
                  <a:gd name="T23" fmla="*/ 8 h 39"/>
                  <a:gd name="T24" fmla="*/ 22 w 63"/>
                  <a:gd name="T25" fmla="*/ 6 h 39"/>
                  <a:gd name="T26" fmla="*/ 13 w 63"/>
                  <a:gd name="T27" fmla="*/ 4 h 39"/>
                  <a:gd name="T28" fmla="*/ 8 w 63"/>
                  <a:gd name="T29" fmla="*/ 2 h 39"/>
                  <a:gd name="T30" fmla="*/ 5 w 63"/>
                  <a:gd name="T31" fmla="*/ 1 h 39"/>
                  <a:gd name="T32" fmla="*/ 0 w 63"/>
                  <a:gd name="T33" fmla="*/ 0 h 39"/>
                  <a:gd name="T34" fmla="*/ 0 w 63"/>
                  <a:gd name="T35" fmla="*/ 1 h 39"/>
                  <a:gd name="T36" fmla="*/ 0 w 63"/>
                  <a:gd name="T37" fmla="*/ 2 h 39"/>
                  <a:gd name="T38" fmla="*/ 5 w 63"/>
                  <a:gd name="T39" fmla="*/ 4 h 39"/>
                  <a:gd name="T40" fmla="*/ 8 w 63"/>
                  <a:gd name="T41" fmla="*/ 5 h 39"/>
                  <a:gd name="T42" fmla="*/ 13 w 63"/>
                  <a:gd name="T43" fmla="*/ 6 h 39"/>
                  <a:gd name="T44" fmla="*/ 18 w 63"/>
                  <a:gd name="T45" fmla="*/ 8 h 39"/>
                  <a:gd name="T46" fmla="*/ 22 w 63"/>
                  <a:gd name="T47" fmla="*/ 10 h 39"/>
                  <a:gd name="T48" fmla="*/ 28 w 63"/>
                  <a:gd name="T49" fmla="*/ 12 h 39"/>
                  <a:gd name="T50" fmla="*/ 33 w 63"/>
                  <a:gd name="T51" fmla="*/ 14 h 39"/>
                  <a:gd name="T52" fmla="*/ 37 w 63"/>
                  <a:gd name="T53" fmla="*/ 16 h 39"/>
                  <a:gd name="T54" fmla="*/ 39 w 63"/>
                  <a:gd name="T55" fmla="*/ 18 h 39"/>
                  <a:gd name="T56" fmla="*/ 43 w 63"/>
                  <a:gd name="T57" fmla="*/ 20 h 39"/>
                  <a:gd name="T58" fmla="*/ 45 w 63"/>
                  <a:gd name="T59" fmla="*/ 22 h 39"/>
                  <a:gd name="T60" fmla="*/ 48 w 63"/>
                  <a:gd name="T61" fmla="*/ 24 h 39"/>
                  <a:gd name="T62" fmla="*/ 55 w 63"/>
                  <a:gd name="T63" fmla="*/ 31 h 39"/>
                  <a:gd name="T64" fmla="*/ 56 w 63"/>
                  <a:gd name="T65" fmla="*/ 35 h 39"/>
                  <a:gd name="T66" fmla="*/ 61 w 63"/>
                  <a:gd name="T67" fmla="*/ 39 h 39"/>
                  <a:gd name="T68" fmla="*/ 62 w 63"/>
                  <a:gd name="T69" fmla="*/ 38 h 39"/>
                  <a:gd name="T70" fmla="*/ 63 w 63"/>
                  <a:gd name="T71" fmla="*/ 38 h 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39"/>
                  <a:gd name="T110" fmla="*/ 63 w 63"/>
                  <a:gd name="T111" fmla="*/ 39 h 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39">
                    <a:moveTo>
                      <a:pt x="63" y="38"/>
                    </a:moveTo>
                    <a:lnTo>
                      <a:pt x="62" y="36"/>
                    </a:lnTo>
                    <a:lnTo>
                      <a:pt x="59" y="32"/>
                    </a:lnTo>
                    <a:lnTo>
                      <a:pt x="58" y="29"/>
                    </a:lnTo>
                    <a:lnTo>
                      <a:pt x="51" y="22"/>
                    </a:lnTo>
                    <a:lnTo>
                      <a:pt x="47" y="20"/>
                    </a:lnTo>
                    <a:lnTo>
                      <a:pt x="45" y="17"/>
                    </a:lnTo>
                    <a:lnTo>
                      <a:pt x="41" y="16"/>
                    </a:lnTo>
                    <a:lnTo>
                      <a:pt x="39" y="14"/>
                    </a:lnTo>
                    <a:lnTo>
                      <a:pt x="37" y="12"/>
                    </a:lnTo>
                    <a:lnTo>
                      <a:pt x="28" y="9"/>
                    </a:lnTo>
                    <a:lnTo>
                      <a:pt x="24" y="8"/>
                    </a:lnTo>
                    <a:lnTo>
                      <a:pt x="22" y="6"/>
                    </a:lnTo>
                    <a:lnTo>
                      <a:pt x="13" y="4"/>
                    </a:lnTo>
                    <a:lnTo>
                      <a:pt x="8" y="2"/>
                    </a:lnTo>
                    <a:lnTo>
                      <a:pt x="5" y="1"/>
                    </a:lnTo>
                    <a:lnTo>
                      <a:pt x="0" y="0"/>
                    </a:lnTo>
                    <a:lnTo>
                      <a:pt x="0" y="1"/>
                    </a:lnTo>
                    <a:lnTo>
                      <a:pt x="0" y="2"/>
                    </a:lnTo>
                    <a:lnTo>
                      <a:pt x="5" y="4"/>
                    </a:lnTo>
                    <a:lnTo>
                      <a:pt x="8" y="5"/>
                    </a:lnTo>
                    <a:lnTo>
                      <a:pt x="13" y="6"/>
                    </a:lnTo>
                    <a:lnTo>
                      <a:pt x="18" y="8"/>
                    </a:lnTo>
                    <a:lnTo>
                      <a:pt x="22" y="10"/>
                    </a:lnTo>
                    <a:lnTo>
                      <a:pt x="28" y="12"/>
                    </a:lnTo>
                    <a:lnTo>
                      <a:pt x="33" y="14"/>
                    </a:lnTo>
                    <a:lnTo>
                      <a:pt x="37" y="16"/>
                    </a:lnTo>
                    <a:lnTo>
                      <a:pt x="39" y="18"/>
                    </a:lnTo>
                    <a:lnTo>
                      <a:pt x="43" y="20"/>
                    </a:lnTo>
                    <a:lnTo>
                      <a:pt x="45" y="22"/>
                    </a:lnTo>
                    <a:lnTo>
                      <a:pt x="48" y="24"/>
                    </a:lnTo>
                    <a:lnTo>
                      <a:pt x="55" y="31"/>
                    </a:lnTo>
                    <a:lnTo>
                      <a:pt x="56" y="35"/>
                    </a:lnTo>
                    <a:lnTo>
                      <a:pt x="61" y="39"/>
                    </a:lnTo>
                    <a:lnTo>
                      <a:pt x="62" y="38"/>
                    </a:lnTo>
                    <a:lnTo>
                      <a:pt x="63"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5" name="Freeform 2546"/>
              <p:cNvSpPr>
                <a:spLocks/>
              </p:cNvSpPr>
              <p:nvPr/>
            </p:nvSpPr>
            <p:spPr bwMode="auto">
              <a:xfrm>
                <a:off x="1574" y="3493"/>
                <a:ext cx="2" cy="2"/>
              </a:xfrm>
              <a:custGeom>
                <a:avLst/>
                <a:gdLst>
                  <a:gd name="T0" fmla="*/ 5 w 5"/>
                  <a:gd name="T1" fmla="*/ 1 h 5"/>
                  <a:gd name="T2" fmla="*/ 0 w 5"/>
                  <a:gd name="T3" fmla="*/ 0 h 5"/>
                  <a:gd name="T4" fmla="*/ 5 w 5"/>
                  <a:gd name="T5" fmla="*/ 5 h 5"/>
                  <a:gd name="T6" fmla="*/ 5 w 5"/>
                  <a:gd name="T7" fmla="*/ 2 h 5"/>
                  <a:gd name="T8" fmla="*/ 5 w 5"/>
                  <a:gd name="T9" fmla="*/ 1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5" y="1"/>
                    </a:moveTo>
                    <a:lnTo>
                      <a:pt x="0" y="0"/>
                    </a:lnTo>
                    <a:lnTo>
                      <a:pt x="5" y="5"/>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6" name="Freeform 2547"/>
              <p:cNvSpPr>
                <a:spLocks/>
              </p:cNvSpPr>
              <p:nvPr/>
            </p:nvSpPr>
            <p:spPr bwMode="auto">
              <a:xfrm>
                <a:off x="1574" y="3493"/>
                <a:ext cx="2" cy="2"/>
              </a:xfrm>
              <a:custGeom>
                <a:avLst/>
                <a:gdLst>
                  <a:gd name="T0" fmla="*/ 0 w 5"/>
                  <a:gd name="T1" fmla="*/ 0 h 5"/>
                  <a:gd name="T2" fmla="*/ 0 w 5"/>
                  <a:gd name="T3" fmla="*/ 0 h 5"/>
                  <a:gd name="T4" fmla="*/ 0 w 5"/>
                  <a:gd name="T5" fmla="*/ 2 h 5"/>
                  <a:gd name="T6" fmla="*/ 0 w 5"/>
                  <a:gd name="T7" fmla="*/ 5 h 5"/>
                  <a:gd name="T8" fmla="*/ 5 w 5"/>
                  <a:gd name="T9" fmla="*/ 5 h 5"/>
                  <a:gd name="T10" fmla="*/ 0 w 5"/>
                  <a:gd name="T11" fmla="*/ 0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0"/>
                    </a:moveTo>
                    <a:lnTo>
                      <a:pt x="0" y="0"/>
                    </a:lnTo>
                    <a:lnTo>
                      <a:pt x="0" y="2"/>
                    </a:lnTo>
                    <a:lnTo>
                      <a:pt x="0" y="5"/>
                    </a:lnTo>
                    <a:lnTo>
                      <a:pt x="5"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7" name="Freeform 2548"/>
              <p:cNvSpPr>
                <a:spLocks/>
              </p:cNvSpPr>
              <p:nvPr/>
            </p:nvSpPr>
            <p:spPr bwMode="auto">
              <a:xfrm>
                <a:off x="1571" y="3493"/>
                <a:ext cx="5" cy="2"/>
              </a:xfrm>
              <a:custGeom>
                <a:avLst/>
                <a:gdLst>
                  <a:gd name="T0" fmla="*/ 4 w 9"/>
                  <a:gd name="T1" fmla="*/ 2 h 5"/>
                  <a:gd name="T2" fmla="*/ 4 w 9"/>
                  <a:gd name="T3" fmla="*/ 1 h 5"/>
                  <a:gd name="T4" fmla="*/ 0 w 9"/>
                  <a:gd name="T5" fmla="*/ 0 h 5"/>
                  <a:gd name="T6" fmla="*/ 0 w 9"/>
                  <a:gd name="T7" fmla="*/ 1 h 5"/>
                  <a:gd name="T8" fmla="*/ 0 w 9"/>
                  <a:gd name="T9" fmla="*/ 2 h 5"/>
                  <a:gd name="T10" fmla="*/ 9 w 9"/>
                  <a:gd name="T11" fmla="*/ 5 h 5"/>
                  <a:gd name="T12" fmla="*/ 4 w 9"/>
                  <a:gd name="T13" fmla="*/ 5 h 5"/>
                  <a:gd name="T14" fmla="*/ 4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2"/>
                    </a:moveTo>
                    <a:lnTo>
                      <a:pt x="4" y="1"/>
                    </a:lnTo>
                    <a:lnTo>
                      <a:pt x="0" y="0"/>
                    </a:lnTo>
                    <a:lnTo>
                      <a:pt x="0" y="1"/>
                    </a:lnTo>
                    <a:lnTo>
                      <a:pt x="0" y="2"/>
                    </a:lnTo>
                    <a:lnTo>
                      <a:pt x="9" y="5"/>
                    </a:lnTo>
                    <a:lnTo>
                      <a:pt x="4" y="5"/>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8" name="Freeform 2549"/>
              <p:cNvSpPr>
                <a:spLocks/>
              </p:cNvSpPr>
              <p:nvPr/>
            </p:nvSpPr>
            <p:spPr bwMode="auto">
              <a:xfrm>
                <a:off x="1553" y="3492"/>
                <a:ext cx="18" cy="3"/>
              </a:xfrm>
              <a:custGeom>
                <a:avLst/>
                <a:gdLst>
                  <a:gd name="T0" fmla="*/ 37 w 37"/>
                  <a:gd name="T1" fmla="*/ 1 h 4"/>
                  <a:gd name="T2" fmla="*/ 32 w 37"/>
                  <a:gd name="T3" fmla="*/ 0 h 4"/>
                  <a:gd name="T4" fmla="*/ 0 w 37"/>
                  <a:gd name="T5" fmla="*/ 0 h 4"/>
                  <a:gd name="T6" fmla="*/ 0 w 37"/>
                  <a:gd name="T7" fmla="*/ 2 h 4"/>
                  <a:gd name="T8" fmla="*/ 0 w 37"/>
                  <a:gd name="T9" fmla="*/ 4 h 4"/>
                  <a:gd name="T10" fmla="*/ 37 w 37"/>
                  <a:gd name="T11" fmla="*/ 4 h 4"/>
                  <a:gd name="T12" fmla="*/ 37 w 37"/>
                  <a:gd name="T13" fmla="*/ 2 h 4"/>
                  <a:gd name="T14" fmla="*/ 37 w 3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4"/>
                  <a:gd name="T26" fmla="*/ 37 w 3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4">
                    <a:moveTo>
                      <a:pt x="37" y="1"/>
                    </a:moveTo>
                    <a:lnTo>
                      <a:pt x="32" y="0"/>
                    </a:lnTo>
                    <a:lnTo>
                      <a:pt x="0" y="0"/>
                    </a:lnTo>
                    <a:lnTo>
                      <a:pt x="0" y="2"/>
                    </a:lnTo>
                    <a:lnTo>
                      <a:pt x="0" y="4"/>
                    </a:lnTo>
                    <a:lnTo>
                      <a:pt x="37" y="4"/>
                    </a:lnTo>
                    <a:lnTo>
                      <a:pt x="37" y="2"/>
                    </a:lnTo>
                    <a:lnTo>
                      <a:pt x="3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59" name="Freeform 2550"/>
              <p:cNvSpPr>
                <a:spLocks/>
              </p:cNvSpPr>
              <p:nvPr/>
            </p:nvSpPr>
            <p:spPr bwMode="auto">
              <a:xfrm>
                <a:off x="1531" y="3492"/>
                <a:ext cx="25" cy="9"/>
              </a:xfrm>
              <a:custGeom>
                <a:avLst/>
                <a:gdLst>
                  <a:gd name="T0" fmla="*/ 44 w 50"/>
                  <a:gd name="T1" fmla="*/ 0 h 17"/>
                  <a:gd name="T2" fmla="*/ 50 w 50"/>
                  <a:gd name="T3" fmla="*/ 0 h 17"/>
                  <a:gd name="T4" fmla="*/ 27 w 50"/>
                  <a:gd name="T5" fmla="*/ 4 h 17"/>
                  <a:gd name="T6" fmla="*/ 21 w 50"/>
                  <a:gd name="T7" fmla="*/ 7 h 17"/>
                  <a:gd name="T8" fmla="*/ 15 w 50"/>
                  <a:gd name="T9" fmla="*/ 8 h 17"/>
                  <a:gd name="T10" fmla="*/ 10 w 50"/>
                  <a:gd name="T11" fmla="*/ 10 h 17"/>
                  <a:gd name="T12" fmla="*/ 5 w 50"/>
                  <a:gd name="T13" fmla="*/ 12 h 17"/>
                  <a:gd name="T14" fmla="*/ 0 w 50"/>
                  <a:gd name="T15" fmla="*/ 15 h 17"/>
                  <a:gd name="T16" fmla="*/ 0 w 50"/>
                  <a:gd name="T17" fmla="*/ 16 h 17"/>
                  <a:gd name="T18" fmla="*/ 0 w 50"/>
                  <a:gd name="T19" fmla="*/ 17 h 17"/>
                  <a:gd name="T20" fmla="*/ 5 w 50"/>
                  <a:gd name="T21" fmla="*/ 15 h 17"/>
                  <a:gd name="T22" fmla="*/ 10 w 50"/>
                  <a:gd name="T23" fmla="*/ 12 h 17"/>
                  <a:gd name="T24" fmla="*/ 15 w 50"/>
                  <a:gd name="T25" fmla="*/ 10 h 17"/>
                  <a:gd name="T26" fmla="*/ 21 w 50"/>
                  <a:gd name="T27" fmla="*/ 9 h 17"/>
                  <a:gd name="T28" fmla="*/ 27 w 50"/>
                  <a:gd name="T29" fmla="*/ 7 h 17"/>
                  <a:gd name="T30" fmla="*/ 44 w 50"/>
                  <a:gd name="T31" fmla="*/ 3 h 17"/>
                  <a:gd name="T32" fmla="*/ 44 w 50"/>
                  <a:gd name="T33" fmla="*/ 2 h 17"/>
                  <a:gd name="T34" fmla="*/ 44 w 50"/>
                  <a:gd name="T35" fmla="*/ 0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0"/>
                  <a:gd name="T55" fmla="*/ 0 h 17"/>
                  <a:gd name="T56" fmla="*/ 50 w 5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0" h="17">
                    <a:moveTo>
                      <a:pt x="44" y="0"/>
                    </a:moveTo>
                    <a:lnTo>
                      <a:pt x="50" y="0"/>
                    </a:lnTo>
                    <a:lnTo>
                      <a:pt x="27" y="4"/>
                    </a:lnTo>
                    <a:lnTo>
                      <a:pt x="21" y="7"/>
                    </a:lnTo>
                    <a:lnTo>
                      <a:pt x="15" y="8"/>
                    </a:lnTo>
                    <a:lnTo>
                      <a:pt x="10" y="10"/>
                    </a:lnTo>
                    <a:lnTo>
                      <a:pt x="5" y="12"/>
                    </a:lnTo>
                    <a:lnTo>
                      <a:pt x="0" y="15"/>
                    </a:lnTo>
                    <a:lnTo>
                      <a:pt x="0" y="16"/>
                    </a:lnTo>
                    <a:lnTo>
                      <a:pt x="0" y="17"/>
                    </a:lnTo>
                    <a:lnTo>
                      <a:pt x="5" y="15"/>
                    </a:lnTo>
                    <a:lnTo>
                      <a:pt x="10" y="12"/>
                    </a:lnTo>
                    <a:lnTo>
                      <a:pt x="15" y="10"/>
                    </a:lnTo>
                    <a:lnTo>
                      <a:pt x="21" y="9"/>
                    </a:lnTo>
                    <a:lnTo>
                      <a:pt x="27" y="7"/>
                    </a:lnTo>
                    <a:lnTo>
                      <a:pt x="44" y="3"/>
                    </a:lnTo>
                    <a:lnTo>
                      <a:pt x="44" y="2"/>
                    </a:lnTo>
                    <a:lnTo>
                      <a:pt x="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0" name="Freeform 2551"/>
              <p:cNvSpPr>
                <a:spLocks/>
              </p:cNvSpPr>
              <p:nvPr/>
            </p:nvSpPr>
            <p:spPr bwMode="auto">
              <a:xfrm>
                <a:off x="1513" y="3500"/>
                <a:ext cx="19" cy="30"/>
              </a:xfrm>
              <a:custGeom>
                <a:avLst/>
                <a:gdLst>
                  <a:gd name="T0" fmla="*/ 36 w 37"/>
                  <a:gd name="T1" fmla="*/ 0 h 60"/>
                  <a:gd name="T2" fmla="*/ 29 w 37"/>
                  <a:gd name="T3" fmla="*/ 3 h 60"/>
                  <a:gd name="T4" fmla="*/ 29 w 37"/>
                  <a:gd name="T5" fmla="*/ 3 h 60"/>
                  <a:gd name="T6" fmla="*/ 26 w 37"/>
                  <a:gd name="T7" fmla="*/ 5 h 60"/>
                  <a:gd name="T8" fmla="*/ 21 w 37"/>
                  <a:gd name="T9" fmla="*/ 9 h 60"/>
                  <a:gd name="T10" fmla="*/ 14 w 37"/>
                  <a:gd name="T11" fmla="*/ 16 h 60"/>
                  <a:gd name="T12" fmla="*/ 12 w 37"/>
                  <a:gd name="T13" fmla="*/ 18 h 60"/>
                  <a:gd name="T14" fmla="*/ 4 w 37"/>
                  <a:gd name="T15" fmla="*/ 35 h 60"/>
                  <a:gd name="T16" fmla="*/ 2 w 37"/>
                  <a:gd name="T17" fmla="*/ 47 h 60"/>
                  <a:gd name="T18" fmla="*/ 2 w 37"/>
                  <a:gd name="T19" fmla="*/ 53 h 60"/>
                  <a:gd name="T20" fmla="*/ 0 w 37"/>
                  <a:gd name="T21" fmla="*/ 60 h 60"/>
                  <a:gd name="T22" fmla="*/ 0 w 37"/>
                  <a:gd name="T23" fmla="*/ 60 h 60"/>
                  <a:gd name="T24" fmla="*/ 3 w 37"/>
                  <a:gd name="T25" fmla="*/ 60 h 60"/>
                  <a:gd name="T26" fmla="*/ 4 w 37"/>
                  <a:gd name="T27" fmla="*/ 53 h 60"/>
                  <a:gd name="T28" fmla="*/ 4 w 37"/>
                  <a:gd name="T29" fmla="*/ 47 h 60"/>
                  <a:gd name="T30" fmla="*/ 6 w 37"/>
                  <a:gd name="T31" fmla="*/ 35 h 60"/>
                  <a:gd name="T32" fmla="*/ 12 w 37"/>
                  <a:gd name="T33" fmla="*/ 25 h 60"/>
                  <a:gd name="T34" fmla="*/ 17 w 37"/>
                  <a:gd name="T35" fmla="*/ 18 h 60"/>
                  <a:gd name="T36" fmla="*/ 23 w 37"/>
                  <a:gd name="T37" fmla="*/ 11 h 60"/>
                  <a:gd name="T38" fmla="*/ 28 w 37"/>
                  <a:gd name="T39" fmla="*/ 8 h 60"/>
                  <a:gd name="T40" fmla="*/ 32 w 37"/>
                  <a:gd name="T41" fmla="*/ 5 h 60"/>
                  <a:gd name="T42" fmla="*/ 37 w 37"/>
                  <a:gd name="T43" fmla="*/ 2 h 60"/>
                  <a:gd name="T44" fmla="*/ 36 w 37"/>
                  <a:gd name="T45" fmla="*/ 1 h 60"/>
                  <a:gd name="T46" fmla="*/ 36 w 37"/>
                  <a:gd name="T47" fmla="*/ 0 h 6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7"/>
                  <a:gd name="T73" fmla="*/ 0 h 60"/>
                  <a:gd name="T74" fmla="*/ 37 w 37"/>
                  <a:gd name="T75" fmla="*/ 60 h 6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7" h="60">
                    <a:moveTo>
                      <a:pt x="36" y="0"/>
                    </a:moveTo>
                    <a:lnTo>
                      <a:pt x="29" y="3"/>
                    </a:lnTo>
                    <a:lnTo>
                      <a:pt x="26" y="5"/>
                    </a:lnTo>
                    <a:lnTo>
                      <a:pt x="21" y="9"/>
                    </a:lnTo>
                    <a:lnTo>
                      <a:pt x="14" y="16"/>
                    </a:lnTo>
                    <a:lnTo>
                      <a:pt x="12" y="18"/>
                    </a:lnTo>
                    <a:lnTo>
                      <a:pt x="4" y="35"/>
                    </a:lnTo>
                    <a:lnTo>
                      <a:pt x="2" y="47"/>
                    </a:lnTo>
                    <a:lnTo>
                      <a:pt x="2" y="53"/>
                    </a:lnTo>
                    <a:lnTo>
                      <a:pt x="0" y="60"/>
                    </a:lnTo>
                    <a:lnTo>
                      <a:pt x="3" y="60"/>
                    </a:lnTo>
                    <a:lnTo>
                      <a:pt x="4" y="53"/>
                    </a:lnTo>
                    <a:lnTo>
                      <a:pt x="4" y="47"/>
                    </a:lnTo>
                    <a:lnTo>
                      <a:pt x="6" y="35"/>
                    </a:lnTo>
                    <a:lnTo>
                      <a:pt x="12" y="25"/>
                    </a:lnTo>
                    <a:lnTo>
                      <a:pt x="17" y="18"/>
                    </a:lnTo>
                    <a:lnTo>
                      <a:pt x="23" y="11"/>
                    </a:lnTo>
                    <a:lnTo>
                      <a:pt x="28" y="8"/>
                    </a:lnTo>
                    <a:lnTo>
                      <a:pt x="32" y="5"/>
                    </a:lnTo>
                    <a:lnTo>
                      <a:pt x="37" y="2"/>
                    </a:lnTo>
                    <a:lnTo>
                      <a:pt x="36" y="1"/>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1" name="Freeform 2552"/>
              <p:cNvSpPr>
                <a:spLocks/>
              </p:cNvSpPr>
              <p:nvPr/>
            </p:nvSpPr>
            <p:spPr bwMode="auto">
              <a:xfrm>
                <a:off x="1654" y="3485"/>
                <a:ext cx="88" cy="86"/>
              </a:xfrm>
              <a:custGeom>
                <a:avLst/>
                <a:gdLst>
                  <a:gd name="T0" fmla="*/ 0 w 177"/>
                  <a:gd name="T1" fmla="*/ 170 h 170"/>
                  <a:gd name="T2" fmla="*/ 0 w 177"/>
                  <a:gd name="T3" fmla="*/ 0 h 170"/>
                  <a:gd name="T4" fmla="*/ 38 w 177"/>
                  <a:gd name="T5" fmla="*/ 0 h 170"/>
                  <a:gd name="T6" fmla="*/ 38 w 177"/>
                  <a:gd name="T7" fmla="*/ 151 h 170"/>
                  <a:gd name="T8" fmla="*/ 177 w 177"/>
                  <a:gd name="T9" fmla="*/ 151 h 170"/>
                  <a:gd name="T10" fmla="*/ 177 w 177"/>
                  <a:gd name="T11" fmla="*/ 170 h 170"/>
                  <a:gd name="T12" fmla="*/ 0 w 177"/>
                  <a:gd name="T13" fmla="*/ 170 h 170"/>
                  <a:gd name="T14" fmla="*/ 0 w 177"/>
                  <a:gd name="T15" fmla="*/ 170 h 170"/>
                  <a:gd name="T16" fmla="*/ 0 60000 65536"/>
                  <a:gd name="T17" fmla="*/ 0 60000 65536"/>
                  <a:gd name="T18" fmla="*/ 0 60000 65536"/>
                  <a:gd name="T19" fmla="*/ 0 60000 65536"/>
                  <a:gd name="T20" fmla="*/ 0 60000 65536"/>
                  <a:gd name="T21" fmla="*/ 0 60000 65536"/>
                  <a:gd name="T22" fmla="*/ 0 60000 65536"/>
                  <a:gd name="T23" fmla="*/ 0 60000 65536"/>
                  <a:gd name="T24" fmla="*/ 0 w 177"/>
                  <a:gd name="T25" fmla="*/ 0 h 170"/>
                  <a:gd name="T26" fmla="*/ 177 w 177"/>
                  <a:gd name="T27" fmla="*/ 170 h 1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7" h="170">
                    <a:moveTo>
                      <a:pt x="0" y="170"/>
                    </a:moveTo>
                    <a:lnTo>
                      <a:pt x="0" y="0"/>
                    </a:lnTo>
                    <a:lnTo>
                      <a:pt x="38" y="0"/>
                    </a:lnTo>
                    <a:lnTo>
                      <a:pt x="38" y="151"/>
                    </a:lnTo>
                    <a:lnTo>
                      <a:pt x="177" y="151"/>
                    </a:lnTo>
                    <a:lnTo>
                      <a:pt x="177" y="170"/>
                    </a:lnTo>
                    <a:lnTo>
                      <a:pt x="0" y="17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2" name="Freeform 2553"/>
              <p:cNvSpPr>
                <a:spLocks/>
              </p:cNvSpPr>
              <p:nvPr/>
            </p:nvSpPr>
            <p:spPr bwMode="auto">
              <a:xfrm>
                <a:off x="1654" y="3485"/>
                <a:ext cx="88" cy="86"/>
              </a:xfrm>
              <a:custGeom>
                <a:avLst/>
                <a:gdLst>
                  <a:gd name="T0" fmla="*/ 0 w 177"/>
                  <a:gd name="T1" fmla="*/ 170 h 170"/>
                  <a:gd name="T2" fmla="*/ 0 w 177"/>
                  <a:gd name="T3" fmla="*/ 0 h 170"/>
                  <a:gd name="T4" fmla="*/ 38 w 177"/>
                  <a:gd name="T5" fmla="*/ 0 h 170"/>
                  <a:gd name="T6" fmla="*/ 38 w 177"/>
                  <a:gd name="T7" fmla="*/ 151 h 170"/>
                  <a:gd name="T8" fmla="*/ 177 w 177"/>
                  <a:gd name="T9" fmla="*/ 151 h 170"/>
                  <a:gd name="T10" fmla="*/ 177 w 177"/>
                  <a:gd name="T11" fmla="*/ 170 h 170"/>
                  <a:gd name="T12" fmla="*/ 0 w 177"/>
                  <a:gd name="T13" fmla="*/ 170 h 170"/>
                  <a:gd name="T14" fmla="*/ 0 w 177"/>
                  <a:gd name="T15" fmla="*/ 170 h 170"/>
                  <a:gd name="T16" fmla="*/ 0 60000 65536"/>
                  <a:gd name="T17" fmla="*/ 0 60000 65536"/>
                  <a:gd name="T18" fmla="*/ 0 60000 65536"/>
                  <a:gd name="T19" fmla="*/ 0 60000 65536"/>
                  <a:gd name="T20" fmla="*/ 0 60000 65536"/>
                  <a:gd name="T21" fmla="*/ 0 60000 65536"/>
                  <a:gd name="T22" fmla="*/ 0 60000 65536"/>
                  <a:gd name="T23" fmla="*/ 0 60000 65536"/>
                  <a:gd name="T24" fmla="*/ 0 w 177"/>
                  <a:gd name="T25" fmla="*/ 0 h 170"/>
                  <a:gd name="T26" fmla="*/ 177 w 177"/>
                  <a:gd name="T27" fmla="*/ 170 h 1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7" h="170">
                    <a:moveTo>
                      <a:pt x="0" y="170"/>
                    </a:moveTo>
                    <a:lnTo>
                      <a:pt x="0" y="0"/>
                    </a:lnTo>
                    <a:lnTo>
                      <a:pt x="38" y="0"/>
                    </a:lnTo>
                    <a:lnTo>
                      <a:pt x="38" y="151"/>
                    </a:lnTo>
                    <a:lnTo>
                      <a:pt x="177" y="151"/>
                    </a:lnTo>
                    <a:lnTo>
                      <a:pt x="177"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263" name="Freeform 2554"/>
              <p:cNvSpPr>
                <a:spLocks/>
              </p:cNvSpPr>
              <p:nvPr/>
            </p:nvSpPr>
            <p:spPr bwMode="auto">
              <a:xfrm>
                <a:off x="1653" y="3485"/>
                <a:ext cx="20" cy="86"/>
              </a:xfrm>
              <a:custGeom>
                <a:avLst/>
                <a:gdLst>
                  <a:gd name="T0" fmla="*/ 0 w 40"/>
                  <a:gd name="T1" fmla="*/ 171 h 171"/>
                  <a:gd name="T2" fmla="*/ 3 w 40"/>
                  <a:gd name="T3" fmla="*/ 171 h 171"/>
                  <a:gd name="T4" fmla="*/ 3 w 40"/>
                  <a:gd name="T5" fmla="*/ 2 h 171"/>
                  <a:gd name="T6" fmla="*/ 38 w 40"/>
                  <a:gd name="T7" fmla="*/ 2 h 171"/>
                  <a:gd name="T8" fmla="*/ 40 w 40"/>
                  <a:gd name="T9" fmla="*/ 0 h 171"/>
                  <a:gd name="T10" fmla="*/ 0 w 40"/>
                  <a:gd name="T11" fmla="*/ 1 h 171"/>
                  <a:gd name="T12" fmla="*/ 0 w 40"/>
                  <a:gd name="T13" fmla="*/ 171 h 171"/>
                  <a:gd name="T14" fmla="*/ 0 60000 65536"/>
                  <a:gd name="T15" fmla="*/ 0 60000 65536"/>
                  <a:gd name="T16" fmla="*/ 0 60000 65536"/>
                  <a:gd name="T17" fmla="*/ 0 60000 65536"/>
                  <a:gd name="T18" fmla="*/ 0 60000 65536"/>
                  <a:gd name="T19" fmla="*/ 0 60000 65536"/>
                  <a:gd name="T20" fmla="*/ 0 60000 65536"/>
                  <a:gd name="T21" fmla="*/ 0 w 40"/>
                  <a:gd name="T22" fmla="*/ 0 h 171"/>
                  <a:gd name="T23" fmla="*/ 40 w 40"/>
                  <a:gd name="T24" fmla="*/ 171 h 1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171">
                    <a:moveTo>
                      <a:pt x="0" y="171"/>
                    </a:moveTo>
                    <a:lnTo>
                      <a:pt x="3" y="171"/>
                    </a:lnTo>
                    <a:lnTo>
                      <a:pt x="3" y="2"/>
                    </a:lnTo>
                    <a:lnTo>
                      <a:pt x="38" y="2"/>
                    </a:lnTo>
                    <a:lnTo>
                      <a:pt x="40"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4" name="Freeform 2555"/>
              <p:cNvSpPr>
                <a:spLocks/>
              </p:cNvSpPr>
              <p:nvPr/>
            </p:nvSpPr>
            <p:spPr bwMode="auto">
              <a:xfrm>
                <a:off x="1672" y="3485"/>
                <a:ext cx="71" cy="86"/>
              </a:xfrm>
              <a:custGeom>
                <a:avLst/>
                <a:gdLst>
                  <a:gd name="T0" fmla="*/ 0 w 142"/>
                  <a:gd name="T1" fmla="*/ 2 h 173"/>
                  <a:gd name="T2" fmla="*/ 0 w 142"/>
                  <a:gd name="T3" fmla="*/ 152 h 173"/>
                  <a:gd name="T4" fmla="*/ 140 w 142"/>
                  <a:gd name="T5" fmla="*/ 153 h 173"/>
                  <a:gd name="T6" fmla="*/ 140 w 142"/>
                  <a:gd name="T7" fmla="*/ 169 h 173"/>
                  <a:gd name="T8" fmla="*/ 142 w 142"/>
                  <a:gd name="T9" fmla="*/ 173 h 173"/>
                  <a:gd name="T10" fmla="*/ 141 w 142"/>
                  <a:gd name="T11" fmla="*/ 151 h 173"/>
                  <a:gd name="T12" fmla="*/ 3 w 142"/>
                  <a:gd name="T13" fmla="*/ 151 h 173"/>
                  <a:gd name="T14" fmla="*/ 2 w 142"/>
                  <a:gd name="T15" fmla="*/ 0 h 173"/>
                  <a:gd name="T16" fmla="*/ 0 w 142"/>
                  <a:gd name="T17" fmla="*/ 2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2"/>
                  <a:gd name="T28" fmla="*/ 0 h 173"/>
                  <a:gd name="T29" fmla="*/ 142 w 142"/>
                  <a:gd name="T30" fmla="*/ 173 h 1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2" h="173">
                    <a:moveTo>
                      <a:pt x="0" y="2"/>
                    </a:moveTo>
                    <a:lnTo>
                      <a:pt x="0" y="152"/>
                    </a:lnTo>
                    <a:lnTo>
                      <a:pt x="140" y="153"/>
                    </a:lnTo>
                    <a:lnTo>
                      <a:pt x="140" y="169"/>
                    </a:lnTo>
                    <a:lnTo>
                      <a:pt x="142" y="173"/>
                    </a:lnTo>
                    <a:lnTo>
                      <a:pt x="141" y="151"/>
                    </a:lnTo>
                    <a:lnTo>
                      <a:pt x="3" y="151"/>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5" name="Freeform 2556"/>
              <p:cNvSpPr>
                <a:spLocks/>
              </p:cNvSpPr>
              <p:nvPr/>
            </p:nvSpPr>
            <p:spPr bwMode="auto">
              <a:xfrm>
                <a:off x="1653" y="3570"/>
                <a:ext cx="90" cy="2"/>
              </a:xfrm>
              <a:custGeom>
                <a:avLst/>
                <a:gdLst>
                  <a:gd name="T0" fmla="*/ 178 w 180"/>
                  <a:gd name="T1" fmla="*/ 0 h 5"/>
                  <a:gd name="T2" fmla="*/ 3 w 180"/>
                  <a:gd name="T3" fmla="*/ 0 h 5"/>
                  <a:gd name="T4" fmla="*/ 0 w 180"/>
                  <a:gd name="T5" fmla="*/ 2 h 5"/>
                  <a:gd name="T6" fmla="*/ 2 w 180"/>
                  <a:gd name="T7" fmla="*/ 5 h 5"/>
                  <a:gd name="T8" fmla="*/ 180 w 180"/>
                  <a:gd name="T9" fmla="*/ 4 h 5"/>
                  <a:gd name="T10" fmla="*/ 178 w 180"/>
                  <a:gd name="T11" fmla="*/ 0 h 5"/>
                  <a:gd name="T12" fmla="*/ 0 60000 65536"/>
                  <a:gd name="T13" fmla="*/ 0 60000 65536"/>
                  <a:gd name="T14" fmla="*/ 0 60000 65536"/>
                  <a:gd name="T15" fmla="*/ 0 60000 65536"/>
                  <a:gd name="T16" fmla="*/ 0 60000 65536"/>
                  <a:gd name="T17" fmla="*/ 0 60000 65536"/>
                  <a:gd name="T18" fmla="*/ 0 w 180"/>
                  <a:gd name="T19" fmla="*/ 0 h 5"/>
                  <a:gd name="T20" fmla="*/ 180 w 18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80" h="5">
                    <a:moveTo>
                      <a:pt x="178" y="0"/>
                    </a:moveTo>
                    <a:lnTo>
                      <a:pt x="3" y="0"/>
                    </a:lnTo>
                    <a:lnTo>
                      <a:pt x="0" y="2"/>
                    </a:lnTo>
                    <a:lnTo>
                      <a:pt x="2" y="5"/>
                    </a:lnTo>
                    <a:lnTo>
                      <a:pt x="180" y="4"/>
                    </a:lnTo>
                    <a:lnTo>
                      <a:pt x="1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6" name="Freeform 2557"/>
              <p:cNvSpPr>
                <a:spLocks/>
              </p:cNvSpPr>
              <p:nvPr/>
            </p:nvSpPr>
            <p:spPr bwMode="auto">
              <a:xfrm>
                <a:off x="1171" y="3709"/>
                <a:ext cx="113" cy="88"/>
              </a:xfrm>
              <a:custGeom>
                <a:avLst/>
                <a:gdLst>
                  <a:gd name="T0" fmla="*/ 39 w 226"/>
                  <a:gd name="T1" fmla="*/ 127 h 176"/>
                  <a:gd name="T2" fmla="*/ 47 w 226"/>
                  <a:gd name="T3" fmla="*/ 138 h 176"/>
                  <a:gd name="T4" fmla="*/ 62 w 226"/>
                  <a:gd name="T5" fmla="*/ 146 h 176"/>
                  <a:gd name="T6" fmla="*/ 83 w 226"/>
                  <a:gd name="T7" fmla="*/ 153 h 176"/>
                  <a:gd name="T8" fmla="*/ 108 w 226"/>
                  <a:gd name="T9" fmla="*/ 155 h 176"/>
                  <a:gd name="T10" fmla="*/ 134 w 226"/>
                  <a:gd name="T11" fmla="*/ 155 h 176"/>
                  <a:gd name="T12" fmla="*/ 154 w 226"/>
                  <a:gd name="T13" fmla="*/ 153 h 176"/>
                  <a:gd name="T14" fmla="*/ 173 w 226"/>
                  <a:gd name="T15" fmla="*/ 147 h 176"/>
                  <a:gd name="T16" fmla="*/ 184 w 226"/>
                  <a:gd name="T17" fmla="*/ 140 h 176"/>
                  <a:gd name="T18" fmla="*/ 190 w 226"/>
                  <a:gd name="T19" fmla="*/ 132 h 176"/>
                  <a:gd name="T20" fmla="*/ 190 w 226"/>
                  <a:gd name="T21" fmla="*/ 123 h 176"/>
                  <a:gd name="T22" fmla="*/ 185 w 226"/>
                  <a:gd name="T23" fmla="*/ 115 h 176"/>
                  <a:gd name="T24" fmla="*/ 174 w 226"/>
                  <a:gd name="T25" fmla="*/ 108 h 176"/>
                  <a:gd name="T26" fmla="*/ 157 w 226"/>
                  <a:gd name="T27" fmla="*/ 104 h 176"/>
                  <a:gd name="T28" fmla="*/ 135 w 226"/>
                  <a:gd name="T29" fmla="*/ 99 h 176"/>
                  <a:gd name="T30" fmla="*/ 94 w 226"/>
                  <a:gd name="T31" fmla="*/ 93 h 176"/>
                  <a:gd name="T32" fmla="*/ 61 w 226"/>
                  <a:gd name="T33" fmla="*/ 86 h 176"/>
                  <a:gd name="T34" fmla="*/ 39 w 226"/>
                  <a:gd name="T35" fmla="*/ 79 h 176"/>
                  <a:gd name="T36" fmla="*/ 23 w 226"/>
                  <a:gd name="T37" fmla="*/ 69 h 176"/>
                  <a:gd name="T38" fmla="*/ 14 w 226"/>
                  <a:gd name="T39" fmla="*/ 58 h 176"/>
                  <a:gd name="T40" fmla="*/ 13 w 226"/>
                  <a:gd name="T41" fmla="*/ 45 h 176"/>
                  <a:gd name="T42" fmla="*/ 17 w 226"/>
                  <a:gd name="T43" fmla="*/ 30 h 176"/>
                  <a:gd name="T44" fmla="*/ 31 w 226"/>
                  <a:gd name="T45" fmla="*/ 17 h 176"/>
                  <a:gd name="T46" fmla="*/ 52 w 226"/>
                  <a:gd name="T47" fmla="*/ 7 h 176"/>
                  <a:gd name="T48" fmla="*/ 79 w 226"/>
                  <a:gd name="T49" fmla="*/ 1 h 176"/>
                  <a:gd name="T50" fmla="*/ 111 w 226"/>
                  <a:gd name="T51" fmla="*/ 0 h 176"/>
                  <a:gd name="T52" fmla="*/ 146 w 226"/>
                  <a:gd name="T53" fmla="*/ 1 h 176"/>
                  <a:gd name="T54" fmla="*/ 175 w 226"/>
                  <a:gd name="T55" fmla="*/ 8 h 176"/>
                  <a:gd name="T56" fmla="*/ 196 w 226"/>
                  <a:gd name="T57" fmla="*/ 18 h 176"/>
                  <a:gd name="T58" fmla="*/ 211 w 226"/>
                  <a:gd name="T59" fmla="*/ 32 h 176"/>
                  <a:gd name="T60" fmla="*/ 218 w 226"/>
                  <a:gd name="T61" fmla="*/ 47 h 176"/>
                  <a:gd name="T62" fmla="*/ 177 w 226"/>
                  <a:gd name="T63" fmla="*/ 40 h 176"/>
                  <a:gd name="T64" fmla="*/ 161 w 226"/>
                  <a:gd name="T65" fmla="*/ 29 h 176"/>
                  <a:gd name="T66" fmla="*/ 137 w 226"/>
                  <a:gd name="T67" fmla="*/ 21 h 176"/>
                  <a:gd name="T68" fmla="*/ 101 w 226"/>
                  <a:gd name="T69" fmla="*/ 20 h 176"/>
                  <a:gd name="T70" fmla="*/ 71 w 226"/>
                  <a:gd name="T71" fmla="*/ 23 h 176"/>
                  <a:gd name="T72" fmla="*/ 54 w 226"/>
                  <a:gd name="T73" fmla="*/ 32 h 176"/>
                  <a:gd name="T74" fmla="*/ 48 w 226"/>
                  <a:gd name="T75" fmla="*/ 44 h 176"/>
                  <a:gd name="T76" fmla="*/ 51 w 226"/>
                  <a:gd name="T77" fmla="*/ 54 h 176"/>
                  <a:gd name="T78" fmla="*/ 60 w 226"/>
                  <a:gd name="T79" fmla="*/ 61 h 176"/>
                  <a:gd name="T80" fmla="*/ 89 w 226"/>
                  <a:gd name="T81" fmla="*/ 69 h 176"/>
                  <a:gd name="T82" fmla="*/ 136 w 226"/>
                  <a:gd name="T83" fmla="*/ 76 h 176"/>
                  <a:gd name="T84" fmla="*/ 172 w 226"/>
                  <a:gd name="T85" fmla="*/ 82 h 176"/>
                  <a:gd name="T86" fmla="*/ 196 w 226"/>
                  <a:gd name="T87" fmla="*/ 90 h 176"/>
                  <a:gd name="T88" fmla="*/ 214 w 226"/>
                  <a:gd name="T89" fmla="*/ 101 h 176"/>
                  <a:gd name="T90" fmla="*/ 225 w 226"/>
                  <a:gd name="T91" fmla="*/ 114 h 176"/>
                  <a:gd name="T92" fmla="*/ 226 w 226"/>
                  <a:gd name="T93" fmla="*/ 129 h 176"/>
                  <a:gd name="T94" fmla="*/ 219 w 226"/>
                  <a:gd name="T95" fmla="*/ 144 h 176"/>
                  <a:gd name="T96" fmla="*/ 203 w 226"/>
                  <a:gd name="T97" fmla="*/ 158 h 176"/>
                  <a:gd name="T98" fmla="*/ 180 w 226"/>
                  <a:gd name="T99" fmla="*/ 168 h 176"/>
                  <a:gd name="T100" fmla="*/ 150 w 226"/>
                  <a:gd name="T101" fmla="*/ 174 h 176"/>
                  <a:gd name="T102" fmla="*/ 115 w 226"/>
                  <a:gd name="T103" fmla="*/ 175 h 176"/>
                  <a:gd name="T104" fmla="*/ 76 w 226"/>
                  <a:gd name="T105" fmla="*/ 173 h 176"/>
                  <a:gd name="T106" fmla="*/ 45 w 226"/>
                  <a:gd name="T107" fmla="*/ 166 h 176"/>
                  <a:gd name="T108" fmla="*/ 22 w 226"/>
                  <a:gd name="T109" fmla="*/ 153 h 176"/>
                  <a:gd name="T110" fmla="*/ 7 w 226"/>
                  <a:gd name="T111" fmla="*/ 137 h 176"/>
                  <a:gd name="T112" fmla="*/ 0 w 226"/>
                  <a:gd name="T113" fmla="*/ 119 h 1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6"/>
                  <a:gd name="T172" fmla="*/ 0 h 176"/>
                  <a:gd name="T173" fmla="*/ 226 w 226"/>
                  <a:gd name="T174" fmla="*/ 176 h 1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6" h="176">
                    <a:moveTo>
                      <a:pt x="0" y="119"/>
                    </a:moveTo>
                    <a:lnTo>
                      <a:pt x="36" y="117"/>
                    </a:lnTo>
                    <a:lnTo>
                      <a:pt x="37" y="119"/>
                    </a:lnTo>
                    <a:lnTo>
                      <a:pt x="37" y="121"/>
                    </a:lnTo>
                    <a:lnTo>
                      <a:pt x="38" y="123"/>
                    </a:lnTo>
                    <a:lnTo>
                      <a:pt x="39" y="124"/>
                    </a:lnTo>
                    <a:lnTo>
                      <a:pt x="39" y="127"/>
                    </a:lnTo>
                    <a:lnTo>
                      <a:pt x="40" y="129"/>
                    </a:lnTo>
                    <a:lnTo>
                      <a:pt x="41" y="130"/>
                    </a:lnTo>
                    <a:lnTo>
                      <a:pt x="43" y="131"/>
                    </a:lnTo>
                    <a:lnTo>
                      <a:pt x="44" y="134"/>
                    </a:lnTo>
                    <a:lnTo>
                      <a:pt x="45" y="135"/>
                    </a:lnTo>
                    <a:lnTo>
                      <a:pt x="46" y="136"/>
                    </a:lnTo>
                    <a:lnTo>
                      <a:pt x="47" y="138"/>
                    </a:lnTo>
                    <a:lnTo>
                      <a:pt x="50" y="139"/>
                    </a:lnTo>
                    <a:lnTo>
                      <a:pt x="51" y="140"/>
                    </a:lnTo>
                    <a:lnTo>
                      <a:pt x="53" y="142"/>
                    </a:lnTo>
                    <a:lnTo>
                      <a:pt x="55" y="143"/>
                    </a:lnTo>
                    <a:lnTo>
                      <a:pt x="58" y="144"/>
                    </a:lnTo>
                    <a:lnTo>
                      <a:pt x="60" y="145"/>
                    </a:lnTo>
                    <a:lnTo>
                      <a:pt x="62" y="146"/>
                    </a:lnTo>
                    <a:lnTo>
                      <a:pt x="64" y="147"/>
                    </a:lnTo>
                    <a:lnTo>
                      <a:pt x="68" y="149"/>
                    </a:lnTo>
                    <a:lnTo>
                      <a:pt x="70" y="150"/>
                    </a:lnTo>
                    <a:lnTo>
                      <a:pt x="74" y="151"/>
                    </a:lnTo>
                    <a:lnTo>
                      <a:pt x="76" y="152"/>
                    </a:lnTo>
                    <a:lnTo>
                      <a:pt x="79" y="152"/>
                    </a:lnTo>
                    <a:lnTo>
                      <a:pt x="83" y="153"/>
                    </a:lnTo>
                    <a:lnTo>
                      <a:pt x="86" y="153"/>
                    </a:lnTo>
                    <a:lnTo>
                      <a:pt x="90" y="154"/>
                    </a:lnTo>
                    <a:lnTo>
                      <a:pt x="93" y="154"/>
                    </a:lnTo>
                    <a:lnTo>
                      <a:pt x="98" y="155"/>
                    </a:lnTo>
                    <a:lnTo>
                      <a:pt x="101" y="155"/>
                    </a:lnTo>
                    <a:lnTo>
                      <a:pt x="105" y="155"/>
                    </a:lnTo>
                    <a:lnTo>
                      <a:pt x="108" y="155"/>
                    </a:lnTo>
                    <a:lnTo>
                      <a:pt x="113" y="155"/>
                    </a:lnTo>
                    <a:lnTo>
                      <a:pt x="116" y="155"/>
                    </a:lnTo>
                    <a:lnTo>
                      <a:pt x="120" y="157"/>
                    </a:lnTo>
                    <a:lnTo>
                      <a:pt x="123" y="155"/>
                    </a:lnTo>
                    <a:lnTo>
                      <a:pt x="127" y="155"/>
                    </a:lnTo>
                    <a:lnTo>
                      <a:pt x="130" y="155"/>
                    </a:lnTo>
                    <a:lnTo>
                      <a:pt x="134" y="155"/>
                    </a:lnTo>
                    <a:lnTo>
                      <a:pt x="137" y="155"/>
                    </a:lnTo>
                    <a:lnTo>
                      <a:pt x="141" y="155"/>
                    </a:lnTo>
                    <a:lnTo>
                      <a:pt x="143" y="154"/>
                    </a:lnTo>
                    <a:lnTo>
                      <a:pt x="146" y="154"/>
                    </a:lnTo>
                    <a:lnTo>
                      <a:pt x="149" y="154"/>
                    </a:lnTo>
                    <a:lnTo>
                      <a:pt x="152" y="153"/>
                    </a:lnTo>
                    <a:lnTo>
                      <a:pt x="154" y="153"/>
                    </a:lnTo>
                    <a:lnTo>
                      <a:pt x="157" y="153"/>
                    </a:lnTo>
                    <a:lnTo>
                      <a:pt x="160" y="152"/>
                    </a:lnTo>
                    <a:lnTo>
                      <a:pt x="162" y="151"/>
                    </a:lnTo>
                    <a:lnTo>
                      <a:pt x="166" y="150"/>
                    </a:lnTo>
                    <a:lnTo>
                      <a:pt x="168" y="150"/>
                    </a:lnTo>
                    <a:lnTo>
                      <a:pt x="170" y="149"/>
                    </a:lnTo>
                    <a:lnTo>
                      <a:pt x="173" y="147"/>
                    </a:lnTo>
                    <a:lnTo>
                      <a:pt x="174" y="146"/>
                    </a:lnTo>
                    <a:lnTo>
                      <a:pt x="176" y="146"/>
                    </a:lnTo>
                    <a:lnTo>
                      <a:pt x="179" y="145"/>
                    </a:lnTo>
                    <a:lnTo>
                      <a:pt x="180" y="144"/>
                    </a:lnTo>
                    <a:lnTo>
                      <a:pt x="181" y="143"/>
                    </a:lnTo>
                    <a:lnTo>
                      <a:pt x="182" y="143"/>
                    </a:lnTo>
                    <a:lnTo>
                      <a:pt x="184" y="140"/>
                    </a:lnTo>
                    <a:lnTo>
                      <a:pt x="185" y="139"/>
                    </a:lnTo>
                    <a:lnTo>
                      <a:pt x="187" y="138"/>
                    </a:lnTo>
                    <a:lnTo>
                      <a:pt x="187" y="137"/>
                    </a:lnTo>
                    <a:lnTo>
                      <a:pt x="188" y="136"/>
                    </a:lnTo>
                    <a:lnTo>
                      <a:pt x="189" y="135"/>
                    </a:lnTo>
                    <a:lnTo>
                      <a:pt x="189" y="134"/>
                    </a:lnTo>
                    <a:lnTo>
                      <a:pt x="190" y="132"/>
                    </a:lnTo>
                    <a:lnTo>
                      <a:pt x="190" y="131"/>
                    </a:lnTo>
                    <a:lnTo>
                      <a:pt x="190" y="130"/>
                    </a:lnTo>
                    <a:lnTo>
                      <a:pt x="190" y="129"/>
                    </a:lnTo>
                    <a:lnTo>
                      <a:pt x="190" y="128"/>
                    </a:lnTo>
                    <a:lnTo>
                      <a:pt x="190" y="126"/>
                    </a:lnTo>
                    <a:lnTo>
                      <a:pt x="190" y="124"/>
                    </a:lnTo>
                    <a:lnTo>
                      <a:pt x="190" y="123"/>
                    </a:lnTo>
                    <a:lnTo>
                      <a:pt x="190" y="122"/>
                    </a:lnTo>
                    <a:lnTo>
                      <a:pt x="189" y="121"/>
                    </a:lnTo>
                    <a:lnTo>
                      <a:pt x="189" y="120"/>
                    </a:lnTo>
                    <a:lnTo>
                      <a:pt x="188" y="119"/>
                    </a:lnTo>
                    <a:lnTo>
                      <a:pt x="187" y="117"/>
                    </a:lnTo>
                    <a:lnTo>
                      <a:pt x="187" y="116"/>
                    </a:lnTo>
                    <a:lnTo>
                      <a:pt x="185" y="115"/>
                    </a:lnTo>
                    <a:lnTo>
                      <a:pt x="184" y="114"/>
                    </a:lnTo>
                    <a:lnTo>
                      <a:pt x="182" y="114"/>
                    </a:lnTo>
                    <a:lnTo>
                      <a:pt x="181" y="113"/>
                    </a:lnTo>
                    <a:lnTo>
                      <a:pt x="180" y="112"/>
                    </a:lnTo>
                    <a:lnTo>
                      <a:pt x="177" y="111"/>
                    </a:lnTo>
                    <a:lnTo>
                      <a:pt x="176" y="109"/>
                    </a:lnTo>
                    <a:lnTo>
                      <a:pt x="174" y="108"/>
                    </a:lnTo>
                    <a:lnTo>
                      <a:pt x="172" y="107"/>
                    </a:lnTo>
                    <a:lnTo>
                      <a:pt x="170" y="107"/>
                    </a:lnTo>
                    <a:lnTo>
                      <a:pt x="168" y="106"/>
                    </a:lnTo>
                    <a:lnTo>
                      <a:pt x="165" y="105"/>
                    </a:lnTo>
                    <a:lnTo>
                      <a:pt x="162" y="105"/>
                    </a:lnTo>
                    <a:lnTo>
                      <a:pt x="160" y="104"/>
                    </a:lnTo>
                    <a:lnTo>
                      <a:pt x="157" y="104"/>
                    </a:lnTo>
                    <a:lnTo>
                      <a:pt x="156" y="102"/>
                    </a:lnTo>
                    <a:lnTo>
                      <a:pt x="152" y="102"/>
                    </a:lnTo>
                    <a:lnTo>
                      <a:pt x="150" y="101"/>
                    </a:lnTo>
                    <a:lnTo>
                      <a:pt x="146" y="101"/>
                    </a:lnTo>
                    <a:lnTo>
                      <a:pt x="143" y="100"/>
                    </a:lnTo>
                    <a:lnTo>
                      <a:pt x="138" y="100"/>
                    </a:lnTo>
                    <a:lnTo>
                      <a:pt x="135" y="99"/>
                    </a:lnTo>
                    <a:lnTo>
                      <a:pt x="129" y="98"/>
                    </a:lnTo>
                    <a:lnTo>
                      <a:pt x="124" y="98"/>
                    </a:lnTo>
                    <a:lnTo>
                      <a:pt x="119" y="97"/>
                    </a:lnTo>
                    <a:lnTo>
                      <a:pt x="113" y="96"/>
                    </a:lnTo>
                    <a:lnTo>
                      <a:pt x="106" y="96"/>
                    </a:lnTo>
                    <a:lnTo>
                      <a:pt x="100" y="94"/>
                    </a:lnTo>
                    <a:lnTo>
                      <a:pt x="94" y="93"/>
                    </a:lnTo>
                    <a:lnTo>
                      <a:pt x="89" y="92"/>
                    </a:lnTo>
                    <a:lnTo>
                      <a:pt x="83" y="91"/>
                    </a:lnTo>
                    <a:lnTo>
                      <a:pt x="78" y="90"/>
                    </a:lnTo>
                    <a:lnTo>
                      <a:pt x="73" y="89"/>
                    </a:lnTo>
                    <a:lnTo>
                      <a:pt x="69" y="89"/>
                    </a:lnTo>
                    <a:lnTo>
                      <a:pt x="64" y="87"/>
                    </a:lnTo>
                    <a:lnTo>
                      <a:pt x="61" y="86"/>
                    </a:lnTo>
                    <a:lnTo>
                      <a:pt x="58" y="85"/>
                    </a:lnTo>
                    <a:lnTo>
                      <a:pt x="54" y="84"/>
                    </a:lnTo>
                    <a:lnTo>
                      <a:pt x="51" y="84"/>
                    </a:lnTo>
                    <a:lnTo>
                      <a:pt x="48" y="83"/>
                    </a:lnTo>
                    <a:lnTo>
                      <a:pt x="45" y="82"/>
                    </a:lnTo>
                    <a:lnTo>
                      <a:pt x="41" y="81"/>
                    </a:lnTo>
                    <a:lnTo>
                      <a:pt x="39" y="79"/>
                    </a:lnTo>
                    <a:lnTo>
                      <a:pt x="37" y="78"/>
                    </a:lnTo>
                    <a:lnTo>
                      <a:pt x="33" y="76"/>
                    </a:lnTo>
                    <a:lnTo>
                      <a:pt x="31" y="75"/>
                    </a:lnTo>
                    <a:lnTo>
                      <a:pt x="29" y="74"/>
                    </a:lnTo>
                    <a:lnTo>
                      <a:pt x="26" y="73"/>
                    </a:lnTo>
                    <a:lnTo>
                      <a:pt x="25" y="70"/>
                    </a:lnTo>
                    <a:lnTo>
                      <a:pt x="23" y="69"/>
                    </a:lnTo>
                    <a:lnTo>
                      <a:pt x="21" y="68"/>
                    </a:lnTo>
                    <a:lnTo>
                      <a:pt x="20" y="66"/>
                    </a:lnTo>
                    <a:lnTo>
                      <a:pt x="18" y="64"/>
                    </a:lnTo>
                    <a:lnTo>
                      <a:pt x="17" y="62"/>
                    </a:lnTo>
                    <a:lnTo>
                      <a:pt x="16" y="61"/>
                    </a:lnTo>
                    <a:lnTo>
                      <a:pt x="15" y="59"/>
                    </a:lnTo>
                    <a:lnTo>
                      <a:pt x="14" y="58"/>
                    </a:lnTo>
                    <a:lnTo>
                      <a:pt x="14" y="55"/>
                    </a:lnTo>
                    <a:lnTo>
                      <a:pt x="13" y="54"/>
                    </a:lnTo>
                    <a:lnTo>
                      <a:pt x="13" y="52"/>
                    </a:lnTo>
                    <a:lnTo>
                      <a:pt x="13" y="51"/>
                    </a:lnTo>
                    <a:lnTo>
                      <a:pt x="13" y="48"/>
                    </a:lnTo>
                    <a:lnTo>
                      <a:pt x="11" y="47"/>
                    </a:lnTo>
                    <a:lnTo>
                      <a:pt x="13" y="45"/>
                    </a:lnTo>
                    <a:lnTo>
                      <a:pt x="13" y="43"/>
                    </a:lnTo>
                    <a:lnTo>
                      <a:pt x="13" y="40"/>
                    </a:lnTo>
                    <a:lnTo>
                      <a:pt x="14" y="38"/>
                    </a:lnTo>
                    <a:lnTo>
                      <a:pt x="14" y="37"/>
                    </a:lnTo>
                    <a:lnTo>
                      <a:pt x="15" y="34"/>
                    </a:lnTo>
                    <a:lnTo>
                      <a:pt x="16" y="32"/>
                    </a:lnTo>
                    <a:lnTo>
                      <a:pt x="17" y="30"/>
                    </a:lnTo>
                    <a:lnTo>
                      <a:pt x="18" y="29"/>
                    </a:lnTo>
                    <a:lnTo>
                      <a:pt x="20" y="26"/>
                    </a:lnTo>
                    <a:lnTo>
                      <a:pt x="22" y="24"/>
                    </a:lnTo>
                    <a:lnTo>
                      <a:pt x="23" y="23"/>
                    </a:lnTo>
                    <a:lnTo>
                      <a:pt x="25" y="21"/>
                    </a:lnTo>
                    <a:lnTo>
                      <a:pt x="28" y="18"/>
                    </a:lnTo>
                    <a:lnTo>
                      <a:pt x="31" y="17"/>
                    </a:lnTo>
                    <a:lnTo>
                      <a:pt x="33" y="15"/>
                    </a:lnTo>
                    <a:lnTo>
                      <a:pt x="36" y="14"/>
                    </a:lnTo>
                    <a:lnTo>
                      <a:pt x="39" y="13"/>
                    </a:lnTo>
                    <a:lnTo>
                      <a:pt x="41" y="11"/>
                    </a:lnTo>
                    <a:lnTo>
                      <a:pt x="45" y="9"/>
                    </a:lnTo>
                    <a:lnTo>
                      <a:pt x="48" y="8"/>
                    </a:lnTo>
                    <a:lnTo>
                      <a:pt x="52" y="7"/>
                    </a:lnTo>
                    <a:lnTo>
                      <a:pt x="55" y="6"/>
                    </a:lnTo>
                    <a:lnTo>
                      <a:pt x="59" y="6"/>
                    </a:lnTo>
                    <a:lnTo>
                      <a:pt x="63" y="5"/>
                    </a:lnTo>
                    <a:lnTo>
                      <a:pt x="67" y="3"/>
                    </a:lnTo>
                    <a:lnTo>
                      <a:pt x="71" y="2"/>
                    </a:lnTo>
                    <a:lnTo>
                      <a:pt x="75" y="2"/>
                    </a:lnTo>
                    <a:lnTo>
                      <a:pt x="79" y="1"/>
                    </a:lnTo>
                    <a:lnTo>
                      <a:pt x="84" y="1"/>
                    </a:lnTo>
                    <a:lnTo>
                      <a:pt x="89" y="0"/>
                    </a:lnTo>
                    <a:lnTo>
                      <a:pt x="92" y="0"/>
                    </a:lnTo>
                    <a:lnTo>
                      <a:pt x="97" y="0"/>
                    </a:lnTo>
                    <a:lnTo>
                      <a:pt x="101" y="0"/>
                    </a:lnTo>
                    <a:lnTo>
                      <a:pt x="106" y="0"/>
                    </a:lnTo>
                    <a:lnTo>
                      <a:pt x="111" y="0"/>
                    </a:lnTo>
                    <a:lnTo>
                      <a:pt x="116" y="0"/>
                    </a:lnTo>
                    <a:lnTo>
                      <a:pt x="122" y="0"/>
                    </a:lnTo>
                    <a:lnTo>
                      <a:pt x="127" y="0"/>
                    </a:lnTo>
                    <a:lnTo>
                      <a:pt x="131" y="0"/>
                    </a:lnTo>
                    <a:lnTo>
                      <a:pt x="137" y="0"/>
                    </a:lnTo>
                    <a:lnTo>
                      <a:pt x="142" y="1"/>
                    </a:lnTo>
                    <a:lnTo>
                      <a:pt x="146" y="1"/>
                    </a:lnTo>
                    <a:lnTo>
                      <a:pt x="151" y="2"/>
                    </a:lnTo>
                    <a:lnTo>
                      <a:pt x="156" y="2"/>
                    </a:lnTo>
                    <a:lnTo>
                      <a:pt x="159" y="3"/>
                    </a:lnTo>
                    <a:lnTo>
                      <a:pt x="164" y="5"/>
                    </a:lnTo>
                    <a:lnTo>
                      <a:pt x="167" y="6"/>
                    </a:lnTo>
                    <a:lnTo>
                      <a:pt x="172" y="7"/>
                    </a:lnTo>
                    <a:lnTo>
                      <a:pt x="175" y="8"/>
                    </a:lnTo>
                    <a:lnTo>
                      <a:pt x="179" y="9"/>
                    </a:lnTo>
                    <a:lnTo>
                      <a:pt x="182" y="10"/>
                    </a:lnTo>
                    <a:lnTo>
                      <a:pt x="185" y="11"/>
                    </a:lnTo>
                    <a:lnTo>
                      <a:pt x="188" y="14"/>
                    </a:lnTo>
                    <a:lnTo>
                      <a:pt x="191" y="15"/>
                    </a:lnTo>
                    <a:lnTo>
                      <a:pt x="194" y="16"/>
                    </a:lnTo>
                    <a:lnTo>
                      <a:pt x="196" y="18"/>
                    </a:lnTo>
                    <a:lnTo>
                      <a:pt x="199" y="20"/>
                    </a:lnTo>
                    <a:lnTo>
                      <a:pt x="202" y="22"/>
                    </a:lnTo>
                    <a:lnTo>
                      <a:pt x="203" y="24"/>
                    </a:lnTo>
                    <a:lnTo>
                      <a:pt x="205" y="25"/>
                    </a:lnTo>
                    <a:lnTo>
                      <a:pt x="207" y="28"/>
                    </a:lnTo>
                    <a:lnTo>
                      <a:pt x="210" y="30"/>
                    </a:lnTo>
                    <a:lnTo>
                      <a:pt x="211" y="32"/>
                    </a:lnTo>
                    <a:lnTo>
                      <a:pt x="213" y="33"/>
                    </a:lnTo>
                    <a:lnTo>
                      <a:pt x="214" y="36"/>
                    </a:lnTo>
                    <a:lnTo>
                      <a:pt x="215" y="38"/>
                    </a:lnTo>
                    <a:lnTo>
                      <a:pt x="217" y="40"/>
                    </a:lnTo>
                    <a:lnTo>
                      <a:pt x="217" y="43"/>
                    </a:lnTo>
                    <a:lnTo>
                      <a:pt x="218" y="45"/>
                    </a:lnTo>
                    <a:lnTo>
                      <a:pt x="218" y="47"/>
                    </a:lnTo>
                    <a:lnTo>
                      <a:pt x="218" y="51"/>
                    </a:lnTo>
                    <a:lnTo>
                      <a:pt x="182" y="53"/>
                    </a:lnTo>
                    <a:lnTo>
                      <a:pt x="182" y="49"/>
                    </a:lnTo>
                    <a:lnTo>
                      <a:pt x="181" y="47"/>
                    </a:lnTo>
                    <a:lnTo>
                      <a:pt x="180" y="45"/>
                    </a:lnTo>
                    <a:lnTo>
                      <a:pt x="179" y="43"/>
                    </a:lnTo>
                    <a:lnTo>
                      <a:pt x="177" y="40"/>
                    </a:lnTo>
                    <a:lnTo>
                      <a:pt x="175" y="38"/>
                    </a:lnTo>
                    <a:lnTo>
                      <a:pt x="174" y="37"/>
                    </a:lnTo>
                    <a:lnTo>
                      <a:pt x="172" y="34"/>
                    </a:lnTo>
                    <a:lnTo>
                      <a:pt x="169" y="32"/>
                    </a:lnTo>
                    <a:lnTo>
                      <a:pt x="167" y="31"/>
                    </a:lnTo>
                    <a:lnTo>
                      <a:pt x="165" y="30"/>
                    </a:lnTo>
                    <a:lnTo>
                      <a:pt x="161" y="29"/>
                    </a:lnTo>
                    <a:lnTo>
                      <a:pt x="159" y="26"/>
                    </a:lnTo>
                    <a:lnTo>
                      <a:pt x="156" y="25"/>
                    </a:lnTo>
                    <a:lnTo>
                      <a:pt x="153" y="24"/>
                    </a:lnTo>
                    <a:lnTo>
                      <a:pt x="149" y="23"/>
                    </a:lnTo>
                    <a:lnTo>
                      <a:pt x="145" y="22"/>
                    </a:lnTo>
                    <a:lnTo>
                      <a:pt x="142" y="21"/>
                    </a:lnTo>
                    <a:lnTo>
                      <a:pt x="137" y="21"/>
                    </a:lnTo>
                    <a:lnTo>
                      <a:pt x="132" y="20"/>
                    </a:lnTo>
                    <a:lnTo>
                      <a:pt x="128" y="20"/>
                    </a:lnTo>
                    <a:lnTo>
                      <a:pt x="123" y="20"/>
                    </a:lnTo>
                    <a:lnTo>
                      <a:pt x="117" y="20"/>
                    </a:lnTo>
                    <a:lnTo>
                      <a:pt x="112" y="20"/>
                    </a:lnTo>
                    <a:lnTo>
                      <a:pt x="107" y="20"/>
                    </a:lnTo>
                    <a:lnTo>
                      <a:pt x="101" y="20"/>
                    </a:lnTo>
                    <a:lnTo>
                      <a:pt x="97" y="20"/>
                    </a:lnTo>
                    <a:lnTo>
                      <a:pt x="92" y="20"/>
                    </a:lnTo>
                    <a:lnTo>
                      <a:pt x="88" y="21"/>
                    </a:lnTo>
                    <a:lnTo>
                      <a:pt x="83" y="21"/>
                    </a:lnTo>
                    <a:lnTo>
                      <a:pt x="79" y="22"/>
                    </a:lnTo>
                    <a:lnTo>
                      <a:pt x="75" y="23"/>
                    </a:lnTo>
                    <a:lnTo>
                      <a:pt x="71" y="23"/>
                    </a:lnTo>
                    <a:lnTo>
                      <a:pt x="69" y="24"/>
                    </a:lnTo>
                    <a:lnTo>
                      <a:pt x="66" y="25"/>
                    </a:lnTo>
                    <a:lnTo>
                      <a:pt x="62" y="28"/>
                    </a:lnTo>
                    <a:lnTo>
                      <a:pt x="60" y="29"/>
                    </a:lnTo>
                    <a:lnTo>
                      <a:pt x="59" y="30"/>
                    </a:lnTo>
                    <a:lnTo>
                      <a:pt x="56" y="31"/>
                    </a:lnTo>
                    <a:lnTo>
                      <a:pt x="54" y="32"/>
                    </a:lnTo>
                    <a:lnTo>
                      <a:pt x="53" y="34"/>
                    </a:lnTo>
                    <a:lnTo>
                      <a:pt x="52" y="36"/>
                    </a:lnTo>
                    <a:lnTo>
                      <a:pt x="51" y="37"/>
                    </a:lnTo>
                    <a:lnTo>
                      <a:pt x="50" y="39"/>
                    </a:lnTo>
                    <a:lnTo>
                      <a:pt x="48" y="40"/>
                    </a:lnTo>
                    <a:lnTo>
                      <a:pt x="48" y="43"/>
                    </a:lnTo>
                    <a:lnTo>
                      <a:pt x="48" y="44"/>
                    </a:lnTo>
                    <a:lnTo>
                      <a:pt x="47" y="46"/>
                    </a:lnTo>
                    <a:lnTo>
                      <a:pt x="48" y="47"/>
                    </a:lnTo>
                    <a:lnTo>
                      <a:pt x="48" y="48"/>
                    </a:lnTo>
                    <a:lnTo>
                      <a:pt x="48" y="49"/>
                    </a:lnTo>
                    <a:lnTo>
                      <a:pt x="50" y="52"/>
                    </a:lnTo>
                    <a:lnTo>
                      <a:pt x="50" y="53"/>
                    </a:lnTo>
                    <a:lnTo>
                      <a:pt x="51" y="54"/>
                    </a:lnTo>
                    <a:lnTo>
                      <a:pt x="52" y="55"/>
                    </a:lnTo>
                    <a:lnTo>
                      <a:pt x="53" y="56"/>
                    </a:lnTo>
                    <a:lnTo>
                      <a:pt x="54" y="58"/>
                    </a:lnTo>
                    <a:lnTo>
                      <a:pt x="55" y="59"/>
                    </a:lnTo>
                    <a:lnTo>
                      <a:pt x="56" y="60"/>
                    </a:lnTo>
                    <a:lnTo>
                      <a:pt x="58" y="61"/>
                    </a:lnTo>
                    <a:lnTo>
                      <a:pt x="60" y="61"/>
                    </a:lnTo>
                    <a:lnTo>
                      <a:pt x="63" y="62"/>
                    </a:lnTo>
                    <a:lnTo>
                      <a:pt x="66" y="63"/>
                    </a:lnTo>
                    <a:lnTo>
                      <a:pt x="69" y="64"/>
                    </a:lnTo>
                    <a:lnTo>
                      <a:pt x="74" y="66"/>
                    </a:lnTo>
                    <a:lnTo>
                      <a:pt x="78" y="67"/>
                    </a:lnTo>
                    <a:lnTo>
                      <a:pt x="83" y="68"/>
                    </a:lnTo>
                    <a:lnTo>
                      <a:pt x="89" y="69"/>
                    </a:lnTo>
                    <a:lnTo>
                      <a:pt x="94" y="70"/>
                    </a:lnTo>
                    <a:lnTo>
                      <a:pt x="100" y="71"/>
                    </a:lnTo>
                    <a:lnTo>
                      <a:pt x="107" y="73"/>
                    </a:lnTo>
                    <a:lnTo>
                      <a:pt x="114" y="74"/>
                    </a:lnTo>
                    <a:lnTo>
                      <a:pt x="122" y="74"/>
                    </a:lnTo>
                    <a:lnTo>
                      <a:pt x="129" y="75"/>
                    </a:lnTo>
                    <a:lnTo>
                      <a:pt x="136" y="76"/>
                    </a:lnTo>
                    <a:lnTo>
                      <a:pt x="142" y="77"/>
                    </a:lnTo>
                    <a:lnTo>
                      <a:pt x="147" y="77"/>
                    </a:lnTo>
                    <a:lnTo>
                      <a:pt x="153" y="78"/>
                    </a:lnTo>
                    <a:lnTo>
                      <a:pt x="159" y="79"/>
                    </a:lnTo>
                    <a:lnTo>
                      <a:pt x="164" y="81"/>
                    </a:lnTo>
                    <a:lnTo>
                      <a:pt x="167" y="81"/>
                    </a:lnTo>
                    <a:lnTo>
                      <a:pt x="172" y="82"/>
                    </a:lnTo>
                    <a:lnTo>
                      <a:pt x="175" y="83"/>
                    </a:lnTo>
                    <a:lnTo>
                      <a:pt x="177" y="84"/>
                    </a:lnTo>
                    <a:lnTo>
                      <a:pt x="182" y="85"/>
                    </a:lnTo>
                    <a:lnTo>
                      <a:pt x="185" y="86"/>
                    </a:lnTo>
                    <a:lnTo>
                      <a:pt x="189" y="87"/>
                    </a:lnTo>
                    <a:lnTo>
                      <a:pt x="192" y="89"/>
                    </a:lnTo>
                    <a:lnTo>
                      <a:pt x="196" y="90"/>
                    </a:lnTo>
                    <a:lnTo>
                      <a:pt x="199" y="91"/>
                    </a:lnTo>
                    <a:lnTo>
                      <a:pt x="203" y="93"/>
                    </a:lnTo>
                    <a:lnTo>
                      <a:pt x="205" y="94"/>
                    </a:lnTo>
                    <a:lnTo>
                      <a:pt x="207" y="96"/>
                    </a:lnTo>
                    <a:lnTo>
                      <a:pt x="211" y="98"/>
                    </a:lnTo>
                    <a:lnTo>
                      <a:pt x="213" y="99"/>
                    </a:lnTo>
                    <a:lnTo>
                      <a:pt x="214" y="101"/>
                    </a:lnTo>
                    <a:lnTo>
                      <a:pt x="217" y="102"/>
                    </a:lnTo>
                    <a:lnTo>
                      <a:pt x="219" y="105"/>
                    </a:lnTo>
                    <a:lnTo>
                      <a:pt x="220" y="106"/>
                    </a:lnTo>
                    <a:lnTo>
                      <a:pt x="221" y="108"/>
                    </a:lnTo>
                    <a:lnTo>
                      <a:pt x="222" y="111"/>
                    </a:lnTo>
                    <a:lnTo>
                      <a:pt x="224" y="112"/>
                    </a:lnTo>
                    <a:lnTo>
                      <a:pt x="225" y="114"/>
                    </a:lnTo>
                    <a:lnTo>
                      <a:pt x="225" y="116"/>
                    </a:lnTo>
                    <a:lnTo>
                      <a:pt x="226" y="119"/>
                    </a:lnTo>
                    <a:lnTo>
                      <a:pt x="226" y="121"/>
                    </a:lnTo>
                    <a:lnTo>
                      <a:pt x="226" y="123"/>
                    </a:lnTo>
                    <a:lnTo>
                      <a:pt x="226" y="126"/>
                    </a:lnTo>
                    <a:lnTo>
                      <a:pt x="226" y="127"/>
                    </a:lnTo>
                    <a:lnTo>
                      <a:pt x="226" y="129"/>
                    </a:lnTo>
                    <a:lnTo>
                      <a:pt x="226" y="131"/>
                    </a:lnTo>
                    <a:lnTo>
                      <a:pt x="225" y="134"/>
                    </a:lnTo>
                    <a:lnTo>
                      <a:pt x="225" y="136"/>
                    </a:lnTo>
                    <a:lnTo>
                      <a:pt x="224" y="138"/>
                    </a:lnTo>
                    <a:lnTo>
                      <a:pt x="222" y="140"/>
                    </a:lnTo>
                    <a:lnTo>
                      <a:pt x="221" y="143"/>
                    </a:lnTo>
                    <a:lnTo>
                      <a:pt x="219" y="144"/>
                    </a:lnTo>
                    <a:lnTo>
                      <a:pt x="218" y="146"/>
                    </a:lnTo>
                    <a:lnTo>
                      <a:pt x="215" y="149"/>
                    </a:lnTo>
                    <a:lnTo>
                      <a:pt x="213" y="151"/>
                    </a:lnTo>
                    <a:lnTo>
                      <a:pt x="211" y="152"/>
                    </a:lnTo>
                    <a:lnTo>
                      <a:pt x="209" y="154"/>
                    </a:lnTo>
                    <a:lnTo>
                      <a:pt x="206" y="157"/>
                    </a:lnTo>
                    <a:lnTo>
                      <a:pt x="203" y="158"/>
                    </a:lnTo>
                    <a:lnTo>
                      <a:pt x="200" y="160"/>
                    </a:lnTo>
                    <a:lnTo>
                      <a:pt x="197" y="161"/>
                    </a:lnTo>
                    <a:lnTo>
                      <a:pt x="194" y="164"/>
                    </a:lnTo>
                    <a:lnTo>
                      <a:pt x="190" y="165"/>
                    </a:lnTo>
                    <a:lnTo>
                      <a:pt x="187" y="166"/>
                    </a:lnTo>
                    <a:lnTo>
                      <a:pt x="183" y="167"/>
                    </a:lnTo>
                    <a:lnTo>
                      <a:pt x="180" y="168"/>
                    </a:lnTo>
                    <a:lnTo>
                      <a:pt x="175" y="170"/>
                    </a:lnTo>
                    <a:lnTo>
                      <a:pt x="172" y="170"/>
                    </a:lnTo>
                    <a:lnTo>
                      <a:pt x="167" y="172"/>
                    </a:lnTo>
                    <a:lnTo>
                      <a:pt x="164" y="173"/>
                    </a:lnTo>
                    <a:lnTo>
                      <a:pt x="159" y="173"/>
                    </a:lnTo>
                    <a:lnTo>
                      <a:pt x="154" y="174"/>
                    </a:lnTo>
                    <a:lnTo>
                      <a:pt x="150" y="174"/>
                    </a:lnTo>
                    <a:lnTo>
                      <a:pt x="145" y="175"/>
                    </a:lnTo>
                    <a:lnTo>
                      <a:pt x="141" y="175"/>
                    </a:lnTo>
                    <a:lnTo>
                      <a:pt x="136" y="175"/>
                    </a:lnTo>
                    <a:lnTo>
                      <a:pt x="131" y="175"/>
                    </a:lnTo>
                    <a:lnTo>
                      <a:pt x="127" y="175"/>
                    </a:lnTo>
                    <a:lnTo>
                      <a:pt x="121" y="176"/>
                    </a:lnTo>
                    <a:lnTo>
                      <a:pt x="115" y="175"/>
                    </a:lnTo>
                    <a:lnTo>
                      <a:pt x="109" y="175"/>
                    </a:lnTo>
                    <a:lnTo>
                      <a:pt x="104" y="175"/>
                    </a:lnTo>
                    <a:lnTo>
                      <a:pt x="98" y="175"/>
                    </a:lnTo>
                    <a:lnTo>
                      <a:pt x="92" y="175"/>
                    </a:lnTo>
                    <a:lnTo>
                      <a:pt x="86" y="174"/>
                    </a:lnTo>
                    <a:lnTo>
                      <a:pt x="81" y="174"/>
                    </a:lnTo>
                    <a:lnTo>
                      <a:pt x="76" y="173"/>
                    </a:lnTo>
                    <a:lnTo>
                      <a:pt x="71" y="173"/>
                    </a:lnTo>
                    <a:lnTo>
                      <a:pt x="66" y="172"/>
                    </a:lnTo>
                    <a:lnTo>
                      <a:pt x="61" y="170"/>
                    </a:lnTo>
                    <a:lnTo>
                      <a:pt x="56" y="170"/>
                    </a:lnTo>
                    <a:lnTo>
                      <a:pt x="53" y="168"/>
                    </a:lnTo>
                    <a:lnTo>
                      <a:pt x="48" y="167"/>
                    </a:lnTo>
                    <a:lnTo>
                      <a:pt x="45" y="166"/>
                    </a:lnTo>
                    <a:lnTo>
                      <a:pt x="41" y="165"/>
                    </a:lnTo>
                    <a:lnTo>
                      <a:pt x="38" y="162"/>
                    </a:lnTo>
                    <a:lnTo>
                      <a:pt x="35" y="161"/>
                    </a:lnTo>
                    <a:lnTo>
                      <a:pt x="31" y="159"/>
                    </a:lnTo>
                    <a:lnTo>
                      <a:pt x="28" y="158"/>
                    </a:lnTo>
                    <a:lnTo>
                      <a:pt x="25" y="155"/>
                    </a:lnTo>
                    <a:lnTo>
                      <a:pt x="22" y="153"/>
                    </a:lnTo>
                    <a:lnTo>
                      <a:pt x="20" y="151"/>
                    </a:lnTo>
                    <a:lnTo>
                      <a:pt x="16" y="150"/>
                    </a:lnTo>
                    <a:lnTo>
                      <a:pt x="14" y="146"/>
                    </a:lnTo>
                    <a:lnTo>
                      <a:pt x="11" y="144"/>
                    </a:lnTo>
                    <a:lnTo>
                      <a:pt x="10" y="142"/>
                    </a:lnTo>
                    <a:lnTo>
                      <a:pt x="8" y="139"/>
                    </a:lnTo>
                    <a:lnTo>
                      <a:pt x="7" y="137"/>
                    </a:lnTo>
                    <a:lnTo>
                      <a:pt x="5" y="135"/>
                    </a:lnTo>
                    <a:lnTo>
                      <a:pt x="3" y="131"/>
                    </a:lnTo>
                    <a:lnTo>
                      <a:pt x="2" y="129"/>
                    </a:lnTo>
                    <a:lnTo>
                      <a:pt x="2" y="127"/>
                    </a:lnTo>
                    <a:lnTo>
                      <a:pt x="1" y="123"/>
                    </a:lnTo>
                    <a:lnTo>
                      <a:pt x="1" y="121"/>
                    </a:lnTo>
                    <a:lnTo>
                      <a:pt x="0" y="119"/>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7" name="Freeform 2558"/>
              <p:cNvSpPr>
                <a:spLocks/>
              </p:cNvSpPr>
              <p:nvPr/>
            </p:nvSpPr>
            <p:spPr bwMode="auto">
              <a:xfrm>
                <a:off x="1171" y="3709"/>
                <a:ext cx="113" cy="88"/>
              </a:xfrm>
              <a:custGeom>
                <a:avLst/>
                <a:gdLst>
                  <a:gd name="T0" fmla="*/ 39 w 226"/>
                  <a:gd name="T1" fmla="*/ 127 h 176"/>
                  <a:gd name="T2" fmla="*/ 47 w 226"/>
                  <a:gd name="T3" fmla="*/ 138 h 176"/>
                  <a:gd name="T4" fmla="*/ 62 w 226"/>
                  <a:gd name="T5" fmla="*/ 146 h 176"/>
                  <a:gd name="T6" fmla="*/ 83 w 226"/>
                  <a:gd name="T7" fmla="*/ 153 h 176"/>
                  <a:gd name="T8" fmla="*/ 108 w 226"/>
                  <a:gd name="T9" fmla="*/ 155 h 176"/>
                  <a:gd name="T10" fmla="*/ 134 w 226"/>
                  <a:gd name="T11" fmla="*/ 155 h 176"/>
                  <a:gd name="T12" fmla="*/ 154 w 226"/>
                  <a:gd name="T13" fmla="*/ 153 h 176"/>
                  <a:gd name="T14" fmla="*/ 173 w 226"/>
                  <a:gd name="T15" fmla="*/ 147 h 176"/>
                  <a:gd name="T16" fmla="*/ 184 w 226"/>
                  <a:gd name="T17" fmla="*/ 140 h 176"/>
                  <a:gd name="T18" fmla="*/ 190 w 226"/>
                  <a:gd name="T19" fmla="*/ 132 h 176"/>
                  <a:gd name="T20" fmla="*/ 190 w 226"/>
                  <a:gd name="T21" fmla="*/ 123 h 176"/>
                  <a:gd name="T22" fmla="*/ 185 w 226"/>
                  <a:gd name="T23" fmla="*/ 115 h 176"/>
                  <a:gd name="T24" fmla="*/ 174 w 226"/>
                  <a:gd name="T25" fmla="*/ 108 h 176"/>
                  <a:gd name="T26" fmla="*/ 157 w 226"/>
                  <a:gd name="T27" fmla="*/ 104 h 176"/>
                  <a:gd name="T28" fmla="*/ 135 w 226"/>
                  <a:gd name="T29" fmla="*/ 99 h 176"/>
                  <a:gd name="T30" fmla="*/ 94 w 226"/>
                  <a:gd name="T31" fmla="*/ 93 h 176"/>
                  <a:gd name="T32" fmla="*/ 61 w 226"/>
                  <a:gd name="T33" fmla="*/ 86 h 176"/>
                  <a:gd name="T34" fmla="*/ 39 w 226"/>
                  <a:gd name="T35" fmla="*/ 79 h 176"/>
                  <a:gd name="T36" fmla="*/ 23 w 226"/>
                  <a:gd name="T37" fmla="*/ 69 h 176"/>
                  <a:gd name="T38" fmla="*/ 14 w 226"/>
                  <a:gd name="T39" fmla="*/ 58 h 176"/>
                  <a:gd name="T40" fmla="*/ 13 w 226"/>
                  <a:gd name="T41" fmla="*/ 45 h 176"/>
                  <a:gd name="T42" fmla="*/ 17 w 226"/>
                  <a:gd name="T43" fmla="*/ 30 h 176"/>
                  <a:gd name="T44" fmla="*/ 31 w 226"/>
                  <a:gd name="T45" fmla="*/ 17 h 176"/>
                  <a:gd name="T46" fmla="*/ 52 w 226"/>
                  <a:gd name="T47" fmla="*/ 7 h 176"/>
                  <a:gd name="T48" fmla="*/ 79 w 226"/>
                  <a:gd name="T49" fmla="*/ 1 h 176"/>
                  <a:gd name="T50" fmla="*/ 111 w 226"/>
                  <a:gd name="T51" fmla="*/ 0 h 176"/>
                  <a:gd name="T52" fmla="*/ 146 w 226"/>
                  <a:gd name="T53" fmla="*/ 1 h 176"/>
                  <a:gd name="T54" fmla="*/ 175 w 226"/>
                  <a:gd name="T55" fmla="*/ 8 h 176"/>
                  <a:gd name="T56" fmla="*/ 196 w 226"/>
                  <a:gd name="T57" fmla="*/ 18 h 176"/>
                  <a:gd name="T58" fmla="*/ 211 w 226"/>
                  <a:gd name="T59" fmla="*/ 32 h 176"/>
                  <a:gd name="T60" fmla="*/ 218 w 226"/>
                  <a:gd name="T61" fmla="*/ 47 h 176"/>
                  <a:gd name="T62" fmla="*/ 177 w 226"/>
                  <a:gd name="T63" fmla="*/ 40 h 176"/>
                  <a:gd name="T64" fmla="*/ 161 w 226"/>
                  <a:gd name="T65" fmla="*/ 29 h 176"/>
                  <a:gd name="T66" fmla="*/ 137 w 226"/>
                  <a:gd name="T67" fmla="*/ 21 h 176"/>
                  <a:gd name="T68" fmla="*/ 101 w 226"/>
                  <a:gd name="T69" fmla="*/ 20 h 176"/>
                  <a:gd name="T70" fmla="*/ 71 w 226"/>
                  <a:gd name="T71" fmla="*/ 23 h 176"/>
                  <a:gd name="T72" fmla="*/ 54 w 226"/>
                  <a:gd name="T73" fmla="*/ 32 h 176"/>
                  <a:gd name="T74" fmla="*/ 48 w 226"/>
                  <a:gd name="T75" fmla="*/ 44 h 176"/>
                  <a:gd name="T76" fmla="*/ 51 w 226"/>
                  <a:gd name="T77" fmla="*/ 54 h 176"/>
                  <a:gd name="T78" fmla="*/ 60 w 226"/>
                  <a:gd name="T79" fmla="*/ 61 h 176"/>
                  <a:gd name="T80" fmla="*/ 89 w 226"/>
                  <a:gd name="T81" fmla="*/ 69 h 176"/>
                  <a:gd name="T82" fmla="*/ 136 w 226"/>
                  <a:gd name="T83" fmla="*/ 76 h 176"/>
                  <a:gd name="T84" fmla="*/ 172 w 226"/>
                  <a:gd name="T85" fmla="*/ 82 h 176"/>
                  <a:gd name="T86" fmla="*/ 196 w 226"/>
                  <a:gd name="T87" fmla="*/ 90 h 176"/>
                  <a:gd name="T88" fmla="*/ 214 w 226"/>
                  <a:gd name="T89" fmla="*/ 101 h 176"/>
                  <a:gd name="T90" fmla="*/ 225 w 226"/>
                  <a:gd name="T91" fmla="*/ 114 h 176"/>
                  <a:gd name="T92" fmla="*/ 226 w 226"/>
                  <a:gd name="T93" fmla="*/ 129 h 176"/>
                  <a:gd name="T94" fmla="*/ 219 w 226"/>
                  <a:gd name="T95" fmla="*/ 144 h 176"/>
                  <a:gd name="T96" fmla="*/ 203 w 226"/>
                  <a:gd name="T97" fmla="*/ 158 h 176"/>
                  <a:gd name="T98" fmla="*/ 180 w 226"/>
                  <a:gd name="T99" fmla="*/ 168 h 176"/>
                  <a:gd name="T100" fmla="*/ 150 w 226"/>
                  <a:gd name="T101" fmla="*/ 174 h 176"/>
                  <a:gd name="T102" fmla="*/ 115 w 226"/>
                  <a:gd name="T103" fmla="*/ 175 h 176"/>
                  <a:gd name="T104" fmla="*/ 76 w 226"/>
                  <a:gd name="T105" fmla="*/ 173 h 176"/>
                  <a:gd name="T106" fmla="*/ 45 w 226"/>
                  <a:gd name="T107" fmla="*/ 166 h 176"/>
                  <a:gd name="T108" fmla="*/ 22 w 226"/>
                  <a:gd name="T109" fmla="*/ 153 h 176"/>
                  <a:gd name="T110" fmla="*/ 7 w 226"/>
                  <a:gd name="T111" fmla="*/ 137 h 176"/>
                  <a:gd name="T112" fmla="*/ 0 w 226"/>
                  <a:gd name="T113" fmla="*/ 119 h 1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6"/>
                  <a:gd name="T172" fmla="*/ 0 h 176"/>
                  <a:gd name="T173" fmla="*/ 226 w 226"/>
                  <a:gd name="T174" fmla="*/ 176 h 1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6" h="176">
                    <a:moveTo>
                      <a:pt x="0" y="119"/>
                    </a:moveTo>
                    <a:lnTo>
                      <a:pt x="36" y="117"/>
                    </a:lnTo>
                    <a:lnTo>
                      <a:pt x="37" y="119"/>
                    </a:lnTo>
                    <a:lnTo>
                      <a:pt x="37" y="121"/>
                    </a:lnTo>
                    <a:lnTo>
                      <a:pt x="38" y="123"/>
                    </a:lnTo>
                    <a:lnTo>
                      <a:pt x="39" y="124"/>
                    </a:lnTo>
                    <a:lnTo>
                      <a:pt x="39" y="127"/>
                    </a:lnTo>
                    <a:lnTo>
                      <a:pt x="40" y="129"/>
                    </a:lnTo>
                    <a:lnTo>
                      <a:pt x="41" y="130"/>
                    </a:lnTo>
                    <a:lnTo>
                      <a:pt x="43" y="131"/>
                    </a:lnTo>
                    <a:lnTo>
                      <a:pt x="44" y="134"/>
                    </a:lnTo>
                    <a:lnTo>
                      <a:pt x="45" y="135"/>
                    </a:lnTo>
                    <a:lnTo>
                      <a:pt x="46" y="136"/>
                    </a:lnTo>
                    <a:lnTo>
                      <a:pt x="47" y="138"/>
                    </a:lnTo>
                    <a:lnTo>
                      <a:pt x="50" y="139"/>
                    </a:lnTo>
                    <a:lnTo>
                      <a:pt x="51" y="140"/>
                    </a:lnTo>
                    <a:lnTo>
                      <a:pt x="53" y="142"/>
                    </a:lnTo>
                    <a:lnTo>
                      <a:pt x="55" y="143"/>
                    </a:lnTo>
                    <a:lnTo>
                      <a:pt x="58" y="144"/>
                    </a:lnTo>
                    <a:lnTo>
                      <a:pt x="60" y="145"/>
                    </a:lnTo>
                    <a:lnTo>
                      <a:pt x="62" y="146"/>
                    </a:lnTo>
                    <a:lnTo>
                      <a:pt x="64" y="147"/>
                    </a:lnTo>
                    <a:lnTo>
                      <a:pt x="68" y="149"/>
                    </a:lnTo>
                    <a:lnTo>
                      <a:pt x="70" y="150"/>
                    </a:lnTo>
                    <a:lnTo>
                      <a:pt x="74" y="151"/>
                    </a:lnTo>
                    <a:lnTo>
                      <a:pt x="76" y="152"/>
                    </a:lnTo>
                    <a:lnTo>
                      <a:pt x="79" y="152"/>
                    </a:lnTo>
                    <a:lnTo>
                      <a:pt x="83" y="153"/>
                    </a:lnTo>
                    <a:lnTo>
                      <a:pt x="86" y="153"/>
                    </a:lnTo>
                    <a:lnTo>
                      <a:pt x="90" y="154"/>
                    </a:lnTo>
                    <a:lnTo>
                      <a:pt x="93" y="154"/>
                    </a:lnTo>
                    <a:lnTo>
                      <a:pt x="98" y="155"/>
                    </a:lnTo>
                    <a:lnTo>
                      <a:pt x="101" y="155"/>
                    </a:lnTo>
                    <a:lnTo>
                      <a:pt x="105" y="155"/>
                    </a:lnTo>
                    <a:lnTo>
                      <a:pt x="108" y="155"/>
                    </a:lnTo>
                    <a:lnTo>
                      <a:pt x="113" y="155"/>
                    </a:lnTo>
                    <a:lnTo>
                      <a:pt x="116" y="155"/>
                    </a:lnTo>
                    <a:lnTo>
                      <a:pt x="120" y="157"/>
                    </a:lnTo>
                    <a:lnTo>
                      <a:pt x="123" y="155"/>
                    </a:lnTo>
                    <a:lnTo>
                      <a:pt x="127" y="155"/>
                    </a:lnTo>
                    <a:lnTo>
                      <a:pt x="130" y="155"/>
                    </a:lnTo>
                    <a:lnTo>
                      <a:pt x="134" y="155"/>
                    </a:lnTo>
                    <a:lnTo>
                      <a:pt x="137" y="155"/>
                    </a:lnTo>
                    <a:lnTo>
                      <a:pt x="141" y="155"/>
                    </a:lnTo>
                    <a:lnTo>
                      <a:pt x="143" y="154"/>
                    </a:lnTo>
                    <a:lnTo>
                      <a:pt x="146" y="154"/>
                    </a:lnTo>
                    <a:lnTo>
                      <a:pt x="149" y="154"/>
                    </a:lnTo>
                    <a:lnTo>
                      <a:pt x="152" y="153"/>
                    </a:lnTo>
                    <a:lnTo>
                      <a:pt x="154" y="153"/>
                    </a:lnTo>
                    <a:lnTo>
                      <a:pt x="157" y="153"/>
                    </a:lnTo>
                    <a:lnTo>
                      <a:pt x="160" y="152"/>
                    </a:lnTo>
                    <a:lnTo>
                      <a:pt x="162" y="151"/>
                    </a:lnTo>
                    <a:lnTo>
                      <a:pt x="166" y="150"/>
                    </a:lnTo>
                    <a:lnTo>
                      <a:pt x="168" y="150"/>
                    </a:lnTo>
                    <a:lnTo>
                      <a:pt x="170" y="149"/>
                    </a:lnTo>
                    <a:lnTo>
                      <a:pt x="173" y="147"/>
                    </a:lnTo>
                    <a:lnTo>
                      <a:pt x="174" y="146"/>
                    </a:lnTo>
                    <a:lnTo>
                      <a:pt x="176" y="146"/>
                    </a:lnTo>
                    <a:lnTo>
                      <a:pt x="179" y="145"/>
                    </a:lnTo>
                    <a:lnTo>
                      <a:pt x="180" y="144"/>
                    </a:lnTo>
                    <a:lnTo>
                      <a:pt x="181" y="143"/>
                    </a:lnTo>
                    <a:lnTo>
                      <a:pt x="182" y="143"/>
                    </a:lnTo>
                    <a:lnTo>
                      <a:pt x="184" y="140"/>
                    </a:lnTo>
                    <a:lnTo>
                      <a:pt x="185" y="139"/>
                    </a:lnTo>
                    <a:lnTo>
                      <a:pt x="187" y="138"/>
                    </a:lnTo>
                    <a:lnTo>
                      <a:pt x="187" y="137"/>
                    </a:lnTo>
                    <a:lnTo>
                      <a:pt x="188" y="136"/>
                    </a:lnTo>
                    <a:lnTo>
                      <a:pt x="189" y="135"/>
                    </a:lnTo>
                    <a:lnTo>
                      <a:pt x="189" y="134"/>
                    </a:lnTo>
                    <a:lnTo>
                      <a:pt x="190" y="132"/>
                    </a:lnTo>
                    <a:lnTo>
                      <a:pt x="190" y="131"/>
                    </a:lnTo>
                    <a:lnTo>
                      <a:pt x="190" y="130"/>
                    </a:lnTo>
                    <a:lnTo>
                      <a:pt x="190" y="129"/>
                    </a:lnTo>
                    <a:lnTo>
                      <a:pt x="190" y="128"/>
                    </a:lnTo>
                    <a:lnTo>
                      <a:pt x="190" y="126"/>
                    </a:lnTo>
                    <a:lnTo>
                      <a:pt x="190" y="124"/>
                    </a:lnTo>
                    <a:lnTo>
                      <a:pt x="190" y="123"/>
                    </a:lnTo>
                    <a:lnTo>
                      <a:pt x="190" y="122"/>
                    </a:lnTo>
                    <a:lnTo>
                      <a:pt x="189" y="121"/>
                    </a:lnTo>
                    <a:lnTo>
                      <a:pt x="189" y="120"/>
                    </a:lnTo>
                    <a:lnTo>
                      <a:pt x="188" y="119"/>
                    </a:lnTo>
                    <a:lnTo>
                      <a:pt x="187" y="117"/>
                    </a:lnTo>
                    <a:lnTo>
                      <a:pt x="187" y="116"/>
                    </a:lnTo>
                    <a:lnTo>
                      <a:pt x="185" y="115"/>
                    </a:lnTo>
                    <a:lnTo>
                      <a:pt x="184" y="114"/>
                    </a:lnTo>
                    <a:lnTo>
                      <a:pt x="182" y="114"/>
                    </a:lnTo>
                    <a:lnTo>
                      <a:pt x="181" y="113"/>
                    </a:lnTo>
                    <a:lnTo>
                      <a:pt x="180" y="112"/>
                    </a:lnTo>
                    <a:lnTo>
                      <a:pt x="177" y="111"/>
                    </a:lnTo>
                    <a:lnTo>
                      <a:pt x="176" y="109"/>
                    </a:lnTo>
                    <a:lnTo>
                      <a:pt x="174" y="108"/>
                    </a:lnTo>
                    <a:lnTo>
                      <a:pt x="172" y="107"/>
                    </a:lnTo>
                    <a:lnTo>
                      <a:pt x="170" y="107"/>
                    </a:lnTo>
                    <a:lnTo>
                      <a:pt x="168" y="106"/>
                    </a:lnTo>
                    <a:lnTo>
                      <a:pt x="165" y="105"/>
                    </a:lnTo>
                    <a:lnTo>
                      <a:pt x="162" y="105"/>
                    </a:lnTo>
                    <a:lnTo>
                      <a:pt x="160" y="104"/>
                    </a:lnTo>
                    <a:lnTo>
                      <a:pt x="157" y="104"/>
                    </a:lnTo>
                    <a:lnTo>
                      <a:pt x="156" y="102"/>
                    </a:lnTo>
                    <a:lnTo>
                      <a:pt x="152" y="102"/>
                    </a:lnTo>
                    <a:lnTo>
                      <a:pt x="150" y="101"/>
                    </a:lnTo>
                    <a:lnTo>
                      <a:pt x="146" y="101"/>
                    </a:lnTo>
                    <a:lnTo>
                      <a:pt x="143" y="100"/>
                    </a:lnTo>
                    <a:lnTo>
                      <a:pt x="138" y="100"/>
                    </a:lnTo>
                    <a:lnTo>
                      <a:pt x="135" y="99"/>
                    </a:lnTo>
                    <a:lnTo>
                      <a:pt x="129" y="98"/>
                    </a:lnTo>
                    <a:lnTo>
                      <a:pt x="124" y="98"/>
                    </a:lnTo>
                    <a:lnTo>
                      <a:pt x="119" y="97"/>
                    </a:lnTo>
                    <a:lnTo>
                      <a:pt x="113" y="96"/>
                    </a:lnTo>
                    <a:lnTo>
                      <a:pt x="106" y="96"/>
                    </a:lnTo>
                    <a:lnTo>
                      <a:pt x="100" y="94"/>
                    </a:lnTo>
                    <a:lnTo>
                      <a:pt x="94" y="93"/>
                    </a:lnTo>
                    <a:lnTo>
                      <a:pt x="89" y="92"/>
                    </a:lnTo>
                    <a:lnTo>
                      <a:pt x="83" y="91"/>
                    </a:lnTo>
                    <a:lnTo>
                      <a:pt x="78" y="90"/>
                    </a:lnTo>
                    <a:lnTo>
                      <a:pt x="73" y="89"/>
                    </a:lnTo>
                    <a:lnTo>
                      <a:pt x="69" y="89"/>
                    </a:lnTo>
                    <a:lnTo>
                      <a:pt x="64" y="87"/>
                    </a:lnTo>
                    <a:lnTo>
                      <a:pt x="61" y="86"/>
                    </a:lnTo>
                    <a:lnTo>
                      <a:pt x="58" y="85"/>
                    </a:lnTo>
                    <a:lnTo>
                      <a:pt x="54" y="84"/>
                    </a:lnTo>
                    <a:lnTo>
                      <a:pt x="51" y="84"/>
                    </a:lnTo>
                    <a:lnTo>
                      <a:pt x="48" y="83"/>
                    </a:lnTo>
                    <a:lnTo>
                      <a:pt x="45" y="82"/>
                    </a:lnTo>
                    <a:lnTo>
                      <a:pt x="41" y="81"/>
                    </a:lnTo>
                    <a:lnTo>
                      <a:pt x="39" y="79"/>
                    </a:lnTo>
                    <a:lnTo>
                      <a:pt x="37" y="78"/>
                    </a:lnTo>
                    <a:lnTo>
                      <a:pt x="33" y="76"/>
                    </a:lnTo>
                    <a:lnTo>
                      <a:pt x="31" y="75"/>
                    </a:lnTo>
                    <a:lnTo>
                      <a:pt x="29" y="74"/>
                    </a:lnTo>
                    <a:lnTo>
                      <a:pt x="26" y="73"/>
                    </a:lnTo>
                    <a:lnTo>
                      <a:pt x="25" y="70"/>
                    </a:lnTo>
                    <a:lnTo>
                      <a:pt x="23" y="69"/>
                    </a:lnTo>
                    <a:lnTo>
                      <a:pt x="21" y="68"/>
                    </a:lnTo>
                    <a:lnTo>
                      <a:pt x="20" y="66"/>
                    </a:lnTo>
                    <a:lnTo>
                      <a:pt x="18" y="64"/>
                    </a:lnTo>
                    <a:lnTo>
                      <a:pt x="17" y="62"/>
                    </a:lnTo>
                    <a:lnTo>
                      <a:pt x="16" y="61"/>
                    </a:lnTo>
                    <a:lnTo>
                      <a:pt x="15" y="59"/>
                    </a:lnTo>
                    <a:lnTo>
                      <a:pt x="14" y="58"/>
                    </a:lnTo>
                    <a:lnTo>
                      <a:pt x="14" y="55"/>
                    </a:lnTo>
                    <a:lnTo>
                      <a:pt x="13" y="54"/>
                    </a:lnTo>
                    <a:lnTo>
                      <a:pt x="13" y="52"/>
                    </a:lnTo>
                    <a:lnTo>
                      <a:pt x="13" y="51"/>
                    </a:lnTo>
                    <a:lnTo>
                      <a:pt x="13" y="48"/>
                    </a:lnTo>
                    <a:lnTo>
                      <a:pt x="11" y="47"/>
                    </a:lnTo>
                    <a:lnTo>
                      <a:pt x="13" y="45"/>
                    </a:lnTo>
                    <a:lnTo>
                      <a:pt x="13" y="43"/>
                    </a:lnTo>
                    <a:lnTo>
                      <a:pt x="13" y="40"/>
                    </a:lnTo>
                    <a:lnTo>
                      <a:pt x="14" y="38"/>
                    </a:lnTo>
                    <a:lnTo>
                      <a:pt x="14" y="37"/>
                    </a:lnTo>
                    <a:lnTo>
                      <a:pt x="15" y="34"/>
                    </a:lnTo>
                    <a:lnTo>
                      <a:pt x="16" y="32"/>
                    </a:lnTo>
                    <a:lnTo>
                      <a:pt x="17" y="30"/>
                    </a:lnTo>
                    <a:lnTo>
                      <a:pt x="18" y="29"/>
                    </a:lnTo>
                    <a:lnTo>
                      <a:pt x="20" y="26"/>
                    </a:lnTo>
                    <a:lnTo>
                      <a:pt x="22" y="24"/>
                    </a:lnTo>
                    <a:lnTo>
                      <a:pt x="23" y="23"/>
                    </a:lnTo>
                    <a:lnTo>
                      <a:pt x="25" y="21"/>
                    </a:lnTo>
                    <a:lnTo>
                      <a:pt x="28" y="18"/>
                    </a:lnTo>
                    <a:lnTo>
                      <a:pt x="31" y="17"/>
                    </a:lnTo>
                    <a:lnTo>
                      <a:pt x="33" y="15"/>
                    </a:lnTo>
                    <a:lnTo>
                      <a:pt x="36" y="14"/>
                    </a:lnTo>
                    <a:lnTo>
                      <a:pt x="39" y="13"/>
                    </a:lnTo>
                    <a:lnTo>
                      <a:pt x="41" y="11"/>
                    </a:lnTo>
                    <a:lnTo>
                      <a:pt x="45" y="9"/>
                    </a:lnTo>
                    <a:lnTo>
                      <a:pt x="48" y="8"/>
                    </a:lnTo>
                    <a:lnTo>
                      <a:pt x="52" y="7"/>
                    </a:lnTo>
                    <a:lnTo>
                      <a:pt x="55" y="6"/>
                    </a:lnTo>
                    <a:lnTo>
                      <a:pt x="59" y="6"/>
                    </a:lnTo>
                    <a:lnTo>
                      <a:pt x="63" y="5"/>
                    </a:lnTo>
                    <a:lnTo>
                      <a:pt x="67" y="3"/>
                    </a:lnTo>
                    <a:lnTo>
                      <a:pt x="71" y="2"/>
                    </a:lnTo>
                    <a:lnTo>
                      <a:pt x="75" y="2"/>
                    </a:lnTo>
                    <a:lnTo>
                      <a:pt x="79" y="1"/>
                    </a:lnTo>
                    <a:lnTo>
                      <a:pt x="84" y="1"/>
                    </a:lnTo>
                    <a:lnTo>
                      <a:pt x="89" y="0"/>
                    </a:lnTo>
                    <a:lnTo>
                      <a:pt x="92" y="0"/>
                    </a:lnTo>
                    <a:lnTo>
                      <a:pt x="97" y="0"/>
                    </a:lnTo>
                    <a:lnTo>
                      <a:pt x="101" y="0"/>
                    </a:lnTo>
                    <a:lnTo>
                      <a:pt x="106" y="0"/>
                    </a:lnTo>
                    <a:lnTo>
                      <a:pt x="111" y="0"/>
                    </a:lnTo>
                    <a:lnTo>
                      <a:pt x="116" y="0"/>
                    </a:lnTo>
                    <a:lnTo>
                      <a:pt x="122" y="0"/>
                    </a:lnTo>
                    <a:lnTo>
                      <a:pt x="127" y="0"/>
                    </a:lnTo>
                    <a:lnTo>
                      <a:pt x="131" y="0"/>
                    </a:lnTo>
                    <a:lnTo>
                      <a:pt x="137" y="0"/>
                    </a:lnTo>
                    <a:lnTo>
                      <a:pt x="142" y="1"/>
                    </a:lnTo>
                    <a:lnTo>
                      <a:pt x="146" y="1"/>
                    </a:lnTo>
                    <a:lnTo>
                      <a:pt x="151" y="2"/>
                    </a:lnTo>
                    <a:lnTo>
                      <a:pt x="156" y="2"/>
                    </a:lnTo>
                    <a:lnTo>
                      <a:pt x="159" y="3"/>
                    </a:lnTo>
                    <a:lnTo>
                      <a:pt x="164" y="5"/>
                    </a:lnTo>
                    <a:lnTo>
                      <a:pt x="167" y="6"/>
                    </a:lnTo>
                    <a:lnTo>
                      <a:pt x="172" y="7"/>
                    </a:lnTo>
                    <a:lnTo>
                      <a:pt x="175" y="8"/>
                    </a:lnTo>
                    <a:lnTo>
                      <a:pt x="179" y="9"/>
                    </a:lnTo>
                    <a:lnTo>
                      <a:pt x="182" y="10"/>
                    </a:lnTo>
                    <a:lnTo>
                      <a:pt x="185" y="11"/>
                    </a:lnTo>
                    <a:lnTo>
                      <a:pt x="188" y="14"/>
                    </a:lnTo>
                    <a:lnTo>
                      <a:pt x="191" y="15"/>
                    </a:lnTo>
                    <a:lnTo>
                      <a:pt x="194" y="16"/>
                    </a:lnTo>
                    <a:lnTo>
                      <a:pt x="196" y="18"/>
                    </a:lnTo>
                    <a:lnTo>
                      <a:pt x="199" y="20"/>
                    </a:lnTo>
                    <a:lnTo>
                      <a:pt x="202" y="22"/>
                    </a:lnTo>
                    <a:lnTo>
                      <a:pt x="203" y="24"/>
                    </a:lnTo>
                    <a:lnTo>
                      <a:pt x="205" y="25"/>
                    </a:lnTo>
                    <a:lnTo>
                      <a:pt x="207" y="28"/>
                    </a:lnTo>
                    <a:lnTo>
                      <a:pt x="210" y="30"/>
                    </a:lnTo>
                    <a:lnTo>
                      <a:pt x="211" y="32"/>
                    </a:lnTo>
                    <a:lnTo>
                      <a:pt x="213" y="33"/>
                    </a:lnTo>
                    <a:lnTo>
                      <a:pt x="214" y="36"/>
                    </a:lnTo>
                    <a:lnTo>
                      <a:pt x="215" y="38"/>
                    </a:lnTo>
                    <a:lnTo>
                      <a:pt x="217" y="40"/>
                    </a:lnTo>
                    <a:lnTo>
                      <a:pt x="217" y="43"/>
                    </a:lnTo>
                    <a:lnTo>
                      <a:pt x="218" y="45"/>
                    </a:lnTo>
                    <a:lnTo>
                      <a:pt x="218" y="47"/>
                    </a:lnTo>
                    <a:lnTo>
                      <a:pt x="218" y="51"/>
                    </a:lnTo>
                    <a:lnTo>
                      <a:pt x="182" y="53"/>
                    </a:lnTo>
                    <a:lnTo>
                      <a:pt x="182" y="49"/>
                    </a:lnTo>
                    <a:lnTo>
                      <a:pt x="181" y="47"/>
                    </a:lnTo>
                    <a:lnTo>
                      <a:pt x="180" y="45"/>
                    </a:lnTo>
                    <a:lnTo>
                      <a:pt x="179" y="43"/>
                    </a:lnTo>
                    <a:lnTo>
                      <a:pt x="177" y="40"/>
                    </a:lnTo>
                    <a:lnTo>
                      <a:pt x="175" y="38"/>
                    </a:lnTo>
                    <a:lnTo>
                      <a:pt x="174" y="37"/>
                    </a:lnTo>
                    <a:lnTo>
                      <a:pt x="172" y="34"/>
                    </a:lnTo>
                    <a:lnTo>
                      <a:pt x="169" y="32"/>
                    </a:lnTo>
                    <a:lnTo>
                      <a:pt x="167" y="31"/>
                    </a:lnTo>
                    <a:lnTo>
                      <a:pt x="165" y="30"/>
                    </a:lnTo>
                    <a:lnTo>
                      <a:pt x="161" y="29"/>
                    </a:lnTo>
                    <a:lnTo>
                      <a:pt x="159" y="26"/>
                    </a:lnTo>
                    <a:lnTo>
                      <a:pt x="156" y="25"/>
                    </a:lnTo>
                    <a:lnTo>
                      <a:pt x="153" y="24"/>
                    </a:lnTo>
                    <a:lnTo>
                      <a:pt x="149" y="23"/>
                    </a:lnTo>
                    <a:lnTo>
                      <a:pt x="145" y="22"/>
                    </a:lnTo>
                    <a:lnTo>
                      <a:pt x="142" y="21"/>
                    </a:lnTo>
                    <a:lnTo>
                      <a:pt x="137" y="21"/>
                    </a:lnTo>
                    <a:lnTo>
                      <a:pt x="132" y="20"/>
                    </a:lnTo>
                    <a:lnTo>
                      <a:pt x="128" y="20"/>
                    </a:lnTo>
                    <a:lnTo>
                      <a:pt x="123" y="20"/>
                    </a:lnTo>
                    <a:lnTo>
                      <a:pt x="117" y="20"/>
                    </a:lnTo>
                    <a:lnTo>
                      <a:pt x="112" y="20"/>
                    </a:lnTo>
                    <a:lnTo>
                      <a:pt x="107" y="20"/>
                    </a:lnTo>
                    <a:lnTo>
                      <a:pt x="101" y="20"/>
                    </a:lnTo>
                    <a:lnTo>
                      <a:pt x="97" y="20"/>
                    </a:lnTo>
                    <a:lnTo>
                      <a:pt x="92" y="20"/>
                    </a:lnTo>
                    <a:lnTo>
                      <a:pt x="88" y="21"/>
                    </a:lnTo>
                    <a:lnTo>
                      <a:pt x="83" y="21"/>
                    </a:lnTo>
                    <a:lnTo>
                      <a:pt x="79" y="22"/>
                    </a:lnTo>
                    <a:lnTo>
                      <a:pt x="75" y="23"/>
                    </a:lnTo>
                    <a:lnTo>
                      <a:pt x="71" y="23"/>
                    </a:lnTo>
                    <a:lnTo>
                      <a:pt x="69" y="24"/>
                    </a:lnTo>
                    <a:lnTo>
                      <a:pt x="66" y="25"/>
                    </a:lnTo>
                    <a:lnTo>
                      <a:pt x="62" y="28"/>
                    </a:lnTo>
                    <a:lnTo>
                      <a:pt x="60" y="29"/>
                    </a:lnTo>
                    <a:lnTo>
                      <a:pt x="59" y="30"/>
                    </a:lnTo>
                    <a:lnTo>
                      <a:pt x="56" y="31"/>
                    </a:lnTo>
                    <a:lnTo>
                      <a:pt x="54" y="32"/>
                    </a:lnTo>
                    <a:lnTo>
                      <a:pt x="53" y="34"/>
                    </a:lnTo>
                    <a:lnTo>
                      <a:pt x="52" y="36"/>
                    </a:lnTo>
                    <a:lnTo>
                      <a:pt x="51" y="37"/>
                    </a:lnTo>
                    <a:lnTo>
                      <a:pt x="50" y="39"/>
                    </a:lnTo>
                    <a:lnTo>
                      <a:pt x="48" y="40"/>
                    </a:lnTo>
                    <a:lnTo>
                      <a:pt x="48" y="43"/>
                    </a:lnTo>
                    <a:lnTo>
                      <a:pt x="48" y="44"/>
                    </a:lnTo>
                    <a:lnTo>
                      <a:pt x="47" y="46"/>
                    </a:lnTo>
                    <a:lnTo>
                      <a:pt x="48" y="47"/>
                    </a:lnTo>
                    <a:lnTo>
                      <a:pt x="48" y="48"/>
                    </a:lnTo>
                    <a:lnTo>
                      <a:pt x="48" y="49"/>
                    </a:lnTo>
                    <a:lnTo>
                      <a:pt x="50" y="52"/>
                    </a:lnTo>
                    <a:lnTo>
                      <a:pt x="50" y="53"/>
                    </a:lnTo>
                    <a:lnTo>
                      <a:pt x="51" y="54"/>
                    </a:lnTo>
                    <a:lnTo>
                      <a:pt x="52" y="55"/>
                    </a:lnTo>
                    <a:lnTo>
                      <a:pt x="53" y="56"/>
                    </a:lnTo>
                    <a:lnTo>
                      <a:pt x="54" y="58"/>
                    </a:lnTo>
                    <a:lnTo>
                      <a:pt x="55" y="59"/>
                    </a:lnTo>
                    <a:lnTo>
                      <a:pt x="56" y="60"/>
                    </a:lnTo>
                    <a:lnTo>
                      <a:pt x="58" y="61"/>
                    </a:lnTo>
                    <a:lnTo>
                      <a:pt x="60" y="61"/>
                    </a:lnTo>
                    <a:lnTo>
                      <a:pt x="63" y="62"/>
                    </a:lnTo>
                    <a:lnTo>
                      <a:pt x="66" y="63"/>
                    </a:lnTo>
                    <a:lnTo>
                      <a:pt x="69" y="64"/>
                    </a:lnTo>
                    <a:lnTo>
                      <a:pt x="74" y="66"/>
                    </a:lnTo>
                    <a:lnTo>
                      <a:pt x="78" y="67"/>
                    </a:lnTo>
                    <a:lnTo>
                      <a:pt x="83" y="68"/>
                    </a:lnTo>
                    <a:lnTo>
                      <a:pt x="89" y="69"/>
                    </a:lnTo>
                    <a:lnTo>
                      <a:pt x="94" y="70"/>
                    </a:lnTo>
                    <a:lnTo>
                      <a:pt x="100" y="71"/>
                    </a:lnTo>
                    <a:lnTo>
                      <a:pt x="107" y="73"/>
                    </a:lnTo>
                    <a:lnTo>
                      <a:pt x="114" y="74"/>
                    </a:lnTo>
                    <a:lnTo>
                      <a:pt x="122" y="74"/>
                    </a:lnTo>
                    <a:lnTo>
                      <a:pt x="129" y="75"/>
                    </a:lnTo>
                    <a:lnTo>
                      <a:pt x="136" y="76"/>
                    </a:lnTo>
                    <a:lnTo>
                      <a:pt x="142" y="77"/>
                    </a:lnTo>
                    <a:lnTo>
                      <a:pt x="147" y="77"/>
                    </a:lnTo>
                    <a:lnTo>
                      <a:pt x="153" y="78"/>
                    </a:lnTo>
                    <a:lnTo>
                      <a:pt x="159" y="79"/>
                    </a:lnTo>
                    <a:lnTo>
                      <a:pt x="164" y="81"/>
                    </a:lnTo>
                    <a:lnTo>
                      <a:pt x="167" y="81"/>
                    </a:lnTo>
                    <a:lnTo>
                      <a:pt x="172" y="82"/>
                    </a:lnTo>
                    <a:lnTo>
                      <a:pt x="175" y="83"/>
                    </a:lnTo>
                    <a:lnTo>
                      <a:pt x="177" y="84"/>
                    </a:lnTo>
                    <a:lnTo>
                      <a:pt x="182" y="85"/>
                    </a:lnTo>
                    <a:lnTo>
                      <a:pt x="185" y="86"/>
                    </a:lnTo>
                    <a:lnTo>
                      <a:pt x="189" y="87"/>
                    </a:lnTo>
                    <a:lnTo>
                      <a:pt x="192" y="89"/>
                    </a:lnTo>
                    <a:lnTo>
                      <a:pt x="196" y="90"/>
                    </a:lnTo>
                    <a:lnTo>
                      <a:pt x="199" y="91"/>
                    </a:lnTo>
                    <a:lnTo>
                      <a:pt x="203" y="93"/>
                    </a:lnTo>
                    <a:lnTo>
                      <a:pt x="205" y="94"/>
                    </a:lnTo>
                    <a:lnTo>
                      <a:pt x="207" y="96"/>
                    </a:lnTo>
                    <a:lnTo>
                      <a:pt x="211" y="98"/>
                    </a:lnTo>
                    <a:lnTo>
                      <a:pt x="213" y="99"/>
                    </a:lnTo>
                    <a:lnTo>
                      <a:pt x="214" y="101"/>
                    </a:lnTo>
                    <a:lnTo>
                      <a:pt x="217" y="102"/>
                    </a:lnTo>
                    <a:lnTo>
                      <a:pt x="219" y="105"/>
                    </a:lnTo>
                    <a:lnTo>
                      <a:pt x="220" y="106"/>
                    </a:lnTo>
                    <a:lnTo>
                      <a:pt x="221" y="108"/>
                    </a:lnTo>
                    <a:lnTo>
                      <a:pt x="222" y="111"/>
                    </a:lnTo>
                    <a:lnTo>
                      <a:pt x="224" y="112"/>
                    </a:lnTo>
                    <a:lnTo>
                      <a:pt x="225" y="114"/>
                    </a:lnTo>
                    <a:lnTo>
                      <a:pt x="225" y="116"/>
                    </a:lnTo>
                    <a:lnTo>
                      <a:pt x="226" y="119"/>
                    </a:lnTo>
                    <a:lnTo>
                      <a:pt x="226" y="121"/>
                    </a:lnTo>
                    <a:lnTo>
                      <a:pt x="226" y="123"/>
                    </a:lnTo>
                    <a:lnTo>
                      <a:pt x="226" y="126"/>
                    </a:lnTo>
                    <a:lnTo>
                      <a:pt x="226" y="127"/>
                    </a:lnTo>
                    <a:lnTo>
                      <a:pt x="226" y="129"/>
                    </a:lnTo>
                    <a:lnTo>
                      <a:pt x="226" y="131"/>
                    </a:lnTo>
                    <a:lnTo>
                      <a:pt x="225" y="134"/>
                    </a:lnTo>
                    <a:lnTo>
                      <a:pt x="225" y="136"/>
                    </a:lnTo>
                    <a:lnTo>
                      <a:pt x="224" y="138"/>
                    </a:lnTo>
                    <a:lnTo>
                      <a:pt x="222" y="140"/>
                    </a:lnTo>
                    <a:lnTo>
                      <a:pt x="221" y="143"/>
                    </a:lnTo>
                    <a:lnTo>
                      <a:pt x="219" y="144"/>
                    </a:lnTo>
                    <a:lnTo>
                      <a:pt x="218" y="146"/>
                    </a:lnTo>
                    <a:lnTo>
                      <a:pt x="215" y="149"/>
                    </a:lnTo>
                    <a:lnTo>
                      <a:pt x="213" y="151"/>
                    </a:lnTo>
                    <a:lnTo>
                      <a:pt x="211" y="152"/>
                    </a:lnTo>
                    <a:lnTo>
                      <a:pt x="209" y="154"/>
                    </a:lnTo>
                    <a:lnTo>
                      <a:pt x="206" y="157"/>
                    </a:lnTo>
                    <a:lnTo>
                      <a:pt x="203" y="158"/>
                    </a:lnTo>
                    <a:lnTo>
                      <a:pt x="200" y="160"/>
                    </a:lnTo>
                    <a:lnTo>
                      <a:pt x="197" y="161"/>
                    </a:lnTo>
                    <a:lnTo>
                      <a:pt x="194" y="164"/>
                    </a:lnTo>
                    <a:lnTo>
                      <a:pt x="190" y="165"/>
                    </a:lnTo>
                    <a:lnTo>
                      <a:pt x="187" y="166"/>
                    </a:lnTo>
                    <a:lnTo>
                      <a:pt x="183" y="167"/>
                    </a:lnTo>
                    <a:lnTo>
                      <a:pt x="180" y="168"/>
                    </a:lnTo>
                    <a:lnTo>
                      <a:pt x="175" y="170"/>
                    </a:lnTo>
                    <a:lnTo>
                      <a:pt x="172" y="170"/>
                    </a:lnTo>
                    <a:lnTo>
                      <a:pt x="167" y="172"/>
                    </a:lnTo>
                    <a:lnTo>
                      <a:pt x="164" y="173"/>
                    </a:lnTo>
                    <a:lnTo>
                      <a:pt x="159" y="173"/>
                    </a:lnTo>
                    <a:lnTo>
                      <a:pt x="154" y="174"/>
                    </a:lnTo>
                    <a:lnTo>
                      <a:pt x="150" y="174"/>
                    </a:lnTo>
                    <a:lnTo>
                      <a:pt x="145" y="175"/>
                    </a:lnTo>
                    <a:lnTo>
                      <a:pt x="141" y="175"/>
                    </a:lnTo>
                    <a:lnTo>
                      <a:pt x="136" y="175"/>
                    </a:lnTo>
                    <a:lnTo>
                      <a:pt x="131" y="175"/>
                    </a:lnTo>
                    <a:lnTo>
                      <a:pt x="127" y="175"/>
                    </a:lnTo>
                    <a:lnTo>
                      <a:pt x="121" y="176"/>
                    </a:lnTo>
                    <a:lnTo>
                      <a:pt x="115" y="175"/>
                    </a:lnTo>
                    <a:lnTo>
                      <a:pt x="109" y="175"/>
                    </a:lnTo>
                    <a:lnTo>
                      <a:pt x="104" y="175"/>
                    </a:lnTo>
                    <a:lnTo>
                      <a:pt x="98" y="175"/>
                    </a:lnTo>
                    <a:lnTo>
                      <a:pt x="92" y="175"/>
                    </a:lnTo>
                    <a:lnTo>
                      <a:pt x="86" y="174"/>
                    </a:lnTo>
                    <a:lnTo>
                      <a:pt x="81" y="174"/>
                    </a:lnTo>
                    <a:lnTo>
                      <a:pt x="76" y="173"/>
                    </a:lnTo>
                    <a:lnTo>
                      <a:pt x="71" y="173"/>
                    </a:lnTo>
                    <a:lnTo>
                      <a:pt x="66" y="172"/>
                    </a:lnTo>
                    <a:lnTo>
                      <a:pt x="61" y="170"/>
                    </a:lnTo>
                    <a:lnTo>
                      <a:pt x="56" y="170"/>
                    </a:lnTo>
                    <a:lnTo>
                      <a:pt x="53" y="168"/>
                    </a:lnTo>
                    <a:lnTo>
                      <a:pt x="48" y="167"/>
                    </a:lnTo>
                    <a:lnTo>
                      <a:pt x="45" y="166"/>
                    </a:lnTo>
                    <a:lnTo>
                      <a:pt x="41" y="165"/>
                    </a:lnTo>
                    <a:lnTo>
                      <a:pt x="38" y="162"/>
                    </a:lnTo>
                    <a:lnTo>
                      <a:pt x="35" y="161"/>
                    </a:lnTo>
                    <a:lnTo>
                      <a:pt x="31" y="159"/>
                    </a:lnTo>
                    <a:lnTo>
                      <a:pt x="28" y="158"/>
                    </a:lnTo>
                    <a:lnTo>
                      <a:pt x="25" y="155"/>
                    </a:lnTo>
                    <a:lnTo>
                      <a:pt x="22" y="153"/>
                    </a:lnTo>
                    <a:lnTo>
                      <a:pt x="20" y="151"/>
                    </a:lnTo>
                    <a:lnTo>
                      <a:pt x="16" y="150"/>
                    </a:lnTo>
                    <a:lnTo>
                      <a:pt x="14" y="146"/>
                    </a:lnTo>
                    <a:lnTo>
                      <a:pt x="11" y="144"/>
                    </a:lnTo>
                    <a:lnTo>
                      <a:pt x="10" y="142"/>
                    </a:lnTo>
                    <a:lnTo>
                      <a:pt x="8" y="139"/>
                    </a:lnTo>
                    <a:lnTo>
                      <a:pt x="7" y="137"/>
                    </a:lnTo>
                    <a:lnTo>
                      <a:pt x="5" y="135"/>
                    </a:lnTo>
                    <a:lnTo>
                      <a:pt x="3" y="131"/>
                    </a:lnTo>
                    <a:lnTo>
                      <a:pt x="2" y="129"/>
                    </a:lnTo>
                    <a:lnTo>
                      <a:pt x="2" y="127"/>
                    </a:lnTo>
                    <a:lnTo>
                      <a:pt x="1" y="123"/>
                    </a:lnTo>
                    <a:lnTo>
                      <a:pt x="1" y="121"/>
                    </a:lnTo>
                    <a:lnTo>
                      <a:pt x="0" y="11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268" name="Freeform 2559"/>
              <p:cNvSpPr>
                <a:spLocks/>
              </p:cNvSpPr>
              <p:nvPr/>
            </p:nvSpPr>
            <p:spPr bwMode="auto">
              <a:xfrm>
                <a:off x="1171" y="3767"/>
                <a:ext cx="20" cy="4"/>
              </a:xfrm>
              <a:custGeom>
                <a:avLst/>
                <a:gdLst>
                  <a:gd name="T0" fmla="*/ 0 w 39"/>
                  <a:gd name="T1" fmla="*/ 0 h 7"/>
                  <a:gd name="T2" fmla="*/ 0 w 39"/>
                  <a:gd name="T3" fmla="*/ 5 h 7"/>
                  <a:gd name="T4" fmla="*/ 36 w 39"/>
                  <a:gd name="T5" fmla="*/ 3 h 7"/>
                  <a:gd name="T6" fmla="*/ 36 w 39"/>
                  <a:gd name="T7" fmla="*/ 4 h 7"/>
                  <a:gd name="T8" fmla="*/ 36 w 39"/>
                  <a:gd name="T9" fmla="*/ 5 h 7"/>
                  <a:gd name="T10" fmla="*/ 37 w 39"/>
                  <a:gd name="T11" fmla="*/ 7 h 7"/>
                  <a:gd name="T12" fmla="*/ 38 w 39"/>
                  <a:gd name="T13" fmla="*/ 7 h 7"/>
                  <a:gd name="T14" fmla="*/ 39 w 39"/>
                  <a:gd name="T15" fmla="*/ 7 h 7"/>
                  <a:gd name="T16" fmla="*/ 38 w 39"/>
                  <a:gd name="T17" fmla="*/ 5 h 7"/>
                  <a:gd name="T18" fmla="*/ 38 w 39"/>
                  <a:gd name="T19" fmla="*/ 1 h 7"/>
                  <a:gd name="T20" fmla="*/ 36 w 39"/>
                  <a:gd name="T21" fmla="*/ 0 h 7"/>
                  <a:gd name="T22" fmla="*/ 0 w 39"/>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
                  <a:gd name="T37" fmla="*/ 0 h 7"/>
                  <a:gd name="T38" fmla="*/ 39 w 39"/>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 h="7">
                    <a:moveTo>
                      <a:pt x="0" y="0"/>
                    </a:moveTo>
                    <a:lnTo>
                      <a:pt x="0" y="5"/>
                    </a:lnTo>
                    <a:lnTo>
                      <a:pt x="36" y="3"/>
                    </a:lnTo>
                    <a:lnTo>
                      <a:pt x="36" y="4"/>
                    </a:lnTo>
                    <a:lnTo>
                      <a:pt x="36" y="5"/>
                    </a:lnTo>
                    <a:lnTo>
                      <a:pt x="37" y="7"/>
                    </a:lnTo>
                    <a:lnTo>
                      <a:pt x="38" y="7"/>
                    </a:lnTo>
                    <a:lnTo>
                      <a:pt x="39" y="7"/>
                    </a:lnTo>
                    <a:lnTo>
                      <a:pt x="38" y="5"/>
                    </a:lnTo>
                    <a:lnTo>
                      <a:pt x="38" y="1"/>
                    </a:lnTo>
                    <a:lnTo>
                      <a:pt x="36"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69" name="Freeform 2560"/>
              <p:cNvSpPr>
                <a:spLocks/>
              </p:cNvSpPr>
              <p:nvPr/>
            </p:nvSpPr>
            <p:spPr bwMode="auto">
              <a:xfrm>
                <a:off x="1189" y="3770"/>
                <a:ext cx="3" cy="3"/>
              </a:xfrm>
              <a:custGeom>
                <a:avLst/>
                <a:gdLst>
                  <a:gd name="T0" fmla="*/ 0 w 4"/>
                  <a:gd name="T1" fmla="*/ 1 h 7"/>
                  <a:gd name="T2" fmla="*/ 1 w 4"/>
                  <a:gd name="T3" fmla="*/ 4 h 7"/>
                  <a:gd name="T4" fmla="*/ 1 w 4"/>
                  <a:gd name="T5" fmla="*/ 4 h 7"/>
                  <a:gd name="T6" fmla="*/ 1 w 4"/>
                  <a:gd name="T7" fmla="*/ 5 h 7"/>
                  <a:gd name="T8" fmla="*/ 2 w 4"/>
                  <a:gd name="T9" fmla="*/ 7 h 7"/>
                  <a:gd name="T10" fmla="*/ 3 w 4"/>
                  <a:gd name="T11" fmla="*/ 7 h 7"/>
                  <a:gd name="T12" fmla="*/ 4 w 4"/>
                  <a:gd name="T13" fmla="*/ 7 h 7"/>
                  <a:gd name="T14" fmla="*/ 3 w 4"/>
                  <a:gd name="T15" fmla="*/ 5 h 7"/>
                  <a:gd name="T16" fmla="*/ 3 w 4"/>
                  <a:gd name="T17" fmla="*/ 1 h 7"/>
                  <a:gd name="T18" fmla="*/ 2 w 4"/>
                  <a:gd name="T19" fmla="*/ 0 h 7"/>
                  <a:gd name="T20" fmla="*/ 1 w 4"/>
                  <a:gd name="T21" fmla="*/ 1 h 7"/>
                  <a:gd name="T22" fmla="*/ 0 w 4"/>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7"/>
                  <a:gd name="T38" fmla="*/ 4 w 4"/>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7">
                    <a:moveTo>
                      <a:pt x="0" y="1"/>
                    </a:moveTo>
                    <a:lnTo>
                      <a:pt x="1" y="4"/>
                    </a:lnTo>
                    <a:lnTo>
                      <a:pt x="1" y="5"/>
                    </a:lnTo>
                    <a:lnTo>
                      <a:pt x="2" y="7"/>
                    </a:lnTo>
                    <a:lnTo>
                      <a:pt x="3" y="7"/>
                    </a:lnTo>
                    <a:lnTo>
                      <a:pt x="4" y="7"/>
                    </a:lnTo>
                    <a:lnTo>
                      <a:pt x="3" y="5"/>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0" name="Freeform 2561"/>
              <p:cNvSpPr>
                <a:spLocks/>
              </p:cNvSpPr>
              <p:nvPr/>
            </p:nvSpPr>
            <p:spPr bwMode="auto">
              <a:xfrm>
                <a:off x="1191" y="3773"/>
                <a:ext cx="2" cy="2"/>
              </a:xfrm>
              <a:custGeom>
                <a:avLst/>
                <a:gdLst>
                  <a:gd name="T0" fmla="*/ 0 w 5"/>
                  <a:gd name="T1" fmla="*/ 1 h 4"/>
                  <a:gd name="T2" fmla="*/ 1 w 5"/>
                  <a:gd name="T3" fmla="*/ 3 h 4"/>
                  <a:gd name="T4" fmla="*/ 2 w 5"/>
                  <a:gd name="T5" fmla="*/ 4 h 4"/>
                  <a:gd name="T6" fmla="*/ 4 w 5"/>
                  <a:gd name="T7" fmla="*/ 3 h 4"/>
                  <a:gd name="T8" fmla="*/ 5 w 5"/>
                  <a:gd name="T9" fmla="*/ 2 h 4"/>
                  <a:gd name="T10" fmla="*/ 2 w 5"/>
                  <a:gd name="T11" fmla="*/ 0 h 4"/>
                  <a:gd name="T12" fmla="*/ 1 w 5"/>
                  <a:gd name="T13" fmla="*/ 1 h 4"/>
                  <a:gd name="T14" fmla="*/ 0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1"/>
                    </a:moveTo>
                    <a:lnTo>
                      <a:pt x="1" y="3"/>
                    </a:lnTo>
                    <a:lnTo>
                      <a:pt x="2" y="4"/>
                    </a:lnTo>
                    <a:lnTo>
                      <a:pt x="4" y="3"/>
                    </a:lnTo>
                    <a:lnTo>
                      <a:pt x="5"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1" name="Freeform 2562"/>
              <p:cNvSpPr>
                <a:spLocks/>
              </p:cNvSpPr>
              <p:nvPr/>
            </p:nvSpPr>
            <p:spPr bwMode="auto">
              <a:xfrm>
                <a:off x="1192" y="3773"/>
                <a:ext cx="1" cy="3"/>
              </a:xfrm>
              <a:custGeom>
                <a:avLst/>
                <a:gdLst>
                  <a:gd name="T0" fmla="*/ 2 w 4"/>
                  <a:gd name="T1" fmla="*/ 2 h 5"/>
                  <a:gd name="T2" fmla="*/ 0 w 4"/>
                  <a:gd name="T3" fmla="*/ 2 h 5"/>
                  <a:gd name="T4" fmla="*/ 2 w 4"/>
                  <a:gd name="T5" fmla="*/ 5 h 5"/>
                  <a:gd name="T6" fmla="*/ 3 w 4"/>
                  <a:gd name="T7" fmla="*/ 5 h 5"/>
                  <a:gd name="T8" fmla="*/ 4 w 4"/>
                  <a:gd name="T9" fmla="*/ 5 h 5"/>
                  <a:gd name="T10" fmla="*/ 2 w 4"/>
                  <a:gd name="T11" fmla="*/ 0 h 5"/>
                  <a:gd name="T12" fmla="*/ 3 w 4"/>
                  <a:gd name="T13" fmla="*/ 1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0" y="2"/>
                    </a:lnTo>
                    <a:lnTo>
                      <a:pt x="2" y="5"/>
                    </a:lnTo>
                    <a:lnTo>
                      <a:pt x="3" y="5"/>
                    </a:lnTo>
                    <a:lnTo>
                      <a:pt x="4" y="5"/>
                    </a:lnTo>
                    <a:lnTo>
                      <a:pt x="2"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2" name="Freeform 2563"/>
              <p:cNvSpPr>
                <a:spLocks/>
              </p:cNvSpPr>
              <p:nvPr/>
            </p:nvSpPr>
            <p:spPr bwMode="auto">
              <a:xfrm>
                <a:off x="1192" y="3775"/>
                <a:ext cx="3" cy="3"/>
              </a:xfrm>
              <a:custGeom>
                <a:avLst/>
                <a:gdLst>
                  <a:gd name="T0" fmla="*/ 0 w 4"/>
                  <a:gd name="T1" fmla="*/ 2 h 5"/>
                  <a:gd name="T2" fmla="*/ 1 w 4"/>
                  <a:gd name="T3" fmla="*/ 4 h 5"/>
                  <a:gd name="T4" fmla="*/ 2 w 4"/>
                  <a:gd name="T5" fmla="*/ 5 h 5"/>
                  <a:gd name="T6" fmla="*/ 3 w 4"/>
                  <a:gd name="T7" fmla="*/ 4 h 5"/>
                  <a:gd name="T8" fmla="*/ 4 w 4"/>
                  <a:gd name="T9" fmla="*/ 3 h 5"/>
                  <a:gd name="T10" fmla="*/ 2 w 4"/>
                  <a:gd name="T11" fmla="*/ 0 h 5"/>
                  <a:gd name="T12" fmla="*/ 1 w 4"/>
                  <a:gd name="T13" fmla="*/ 2 h 5"/>
                  <a:gd name="T14" fmla="*/ 0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0" y="2"/>
                    </a:moveTo>
                    <a:lnTo>
                      <a:pt x="1" y="4"/>
                    </a:lnTo>
                    <a:lnTo>
                      <a:pt x="2" y="5"/>
                    </a:lnTo>
                    <a:lnTo>
                      <a:pt x="3" y="4"/>
                    </a:lnTo>
                    <a:lnTo>
                      <a:pt x="4" y="3"/>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3" name="Freeform 2564"/>
              <p:cNvSpPr>
                <a:spLocks/>
              </p:cNvSpPr>
              <p:nvPr/>
            </p:nvSpPr>
            <p:spPr bwMode="auto">
              <a:xfrm>
                <a:off x="1193" y="3776"/>
                <a:ext cx="3" cy="3"/>
              </a:xfrm>
              <a:custGeom>
                <a:avLst/>
                <a:gdLst>
                  <a:gd name="T0" fmla="*/ 1 w 5"/>
                  <a:gd name="T1" fmla="*/ 2 h 6"/>
                  <a:gd name="T2" fmla="*/ 0 w 5"/>
                  <a:gd name="T3" fmla="*/ 2 h 6"/>
                  <a:gd name="T4" fmla="*/ 1 w 5"/>
                  <a:gd name="T5" fmla="*/ 4 h 6"/>
                  <a:gd name="T6" fmla="*/ 5 w 5"/>
                  <a:gd name="T7" fmla="*/ 6 h 6"/>
                  <a:gd name="T8" fmla="*/ 5 w 5"/>
                  <a:gd name="T9" fmla="*/ 5 h 6"/>
                  <a:gd name="T10" fmla="*/ 5 w 5"/>
                  <a:gd name="T11" fmla="*/ 4 h 6"/>
                  <a:gd name="T12" fmla="*/ 3 w 5"/>
                  <a:gd name="T13" fmla="*/ 4 h 6"/>
                  <a:gd name="T14" fmla="*/ 1 w 5"/>
                  <a:gd name="T15" fmla="*/ 0 h 6"/>
                  <a:gd name="T16" fmla="*/ 2 w 5"/>
                  <a:gd name="T17" fmla="*/ 1 h 6"/>
                  <a:gd name="T18" fmla="*/ 1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1" y="2"/>
                    </a:moveTo>
                    <a:lnTo>
                      <a:pt x="0" y="2"/>
                    </a:lnTo>
                    <a:lnTo>
                      <a:pt x="1" y="4"/>
                    </a:lnTo>
                    <a:lnTo>
                      <a:pt x="5" y="6"/>
                    </a:lnTo>
                    <a:lnTo>
                      <a:pt x="5" y="5"/>
                    </a:lnTo>
                    <a:lnTo>
                      <a:pt x="5"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4" name="Freeform 2565"/>
              <p:cNvSpPr>
                <a:spLocks/>
              </p:cNvSpPr>
              <p:nvPr/>
            </p:nvSpPr>
            <p:spPr bwMode="auto">
              <a:xfrm>
                <a:off x="1195" y="3778"/>
                <a:ext cx="2" cy="2"/>
              </a:xfrm>
              <a:custGeom>
                <a:avLst/>
                <a:gdLst>
                  <a:gd name="T0" fmla="*/ 2 w 4"/>
                  <a:gd name="T1" fmla="*/ 1 h 4"/>
                  <a:gd name="T2" fmla="*/ 0 w 4"/>
                  <a:gd name="T3" fmla="*/ 2 h 4"/>
                  <a:gd name="T4" fmla="*/ 2 w 4"/>
                  <a:gd name="T5" fmla="*/ 4 h 4"/>
                  <a:gd name="T6" fmla="*/ 3 w 4"/>
                  <a:gd name="T7" fmla="*/ 2 h 4"/>
                  <a:gd name="T8" fmla="*/ 4 w 4"/>
                  <a:gd name="T9" fmla="*/ 1 h 4"/>
                  <a:gd name="T10" fmla="*/ 4 w 4"/>
                  <a:gd name="T11" fmla="*/ 1 h 4"/>
                  <a:gd name="T12" fmla="*/ 2 w 4"/>
                  <a:gd name="T13" fmla="*/ 0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0" y="2"/>
                    </a:lnTo>
                    <a:lnTo>
                      <a:pt x="2" y="4"/>
                    </a:lnTo>
                    <a:lnTo>
                      <a:pt x="3" y="2"/>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5" name="Freeform 2566"/>
              <p:cNvSpPr>
                <a:spLocks/>
              </p:cNvSpPr>
              <p:nvPr/>
            </p:nvSpPr>
            <p:spPr bwMode="auto">
              <a:xfrm>
                <a:off x="1195" y="3779"/>
                <a:ext cx="62" cy="9"/>
              </a:xfrm>
              <a:custGeom>
                <a:avLst/>
                <a:gdLst>
                  <a:gd name="T0" fmla="*/ 2 w 125"/>
                  <a:gd name="T1" fmla="*/ 3 h 19"/>
                  <a:gd name="T2" fmla="*/ 0 w 125"/>
                  <a:gd name="T3" fmla="*/ 1 h 19"/>
                  <a:gd name="T4" fmla="*/ 16 w 125"/>
                  <a:gd name="T5" fmla="*/ 10 h 19"/>
                  <a:gd name="T6" fmla="*/ 20 w 125"/>
                  <a:gd name="T7" fmla="*/ 11 h 19"/>
                  <a:gd name="T8" fmla="*/ 22 w 125"/>
                  <a:gd name="T9" fmla="*/ 12 h 19"/>
                  <a:gd name="T10" fmla="*/ 26 w 125"/>
                  <a:gd name="T11" fmla="*/ 13 h 19"/>
                  <a:gd name="T12" fmla="*/ 28 w 125"/>
                  <a:gd name="T13" fmla="*/ 14 h 19"/>
                  <a:gd name="T14" fmla="*/ 31 w 125"/>
                  <a:gd name="T15" fmla="*/ 14 h 19"/>
                  <a:gd name="T16" fmla="*/ 35 w 125"/>
                  <a:gd name="T17" fmla="*/ 15 h 19"/>
                  <a:gd name="T18" fmla="*/ 38 w 125"/>
                  <a:gd name="T19" fmla="*/ 15 h 19"/>
                  <a:gd name="T20" fmla="*/ 42 w 125"/>
                  <a:gd name="T21" fmla="*/ 16 h 19"/>
                  <a:gd name="T22" fmla="*/ 45 w 125"/>
                  <a:gd name="T23" fmla="*/ 16 h 19"/>
                  <a:gd name="T24" fmla="*/ 50 w 125"/>
                  <a:gd name="T25" fmla="*/ 18 h 19"/>
                  <a:gd name="T26" fmla="*/ 68 w 125"/>
                  <a:gd name="T27" fmla="*/ 18 h 19"/>
                  <a:gd name="T28" fmla="*/ 72 w 125"/>
                  <a:gd name="T29" fmla="*/ 19 h 19"/>
                  <a:gd name="T30" fmla="*/ 75 w 125"/>
                  <a:gd name="T31" fmla="*/ 18 h 19"/>
                  <a:gd name="T32" fmla="*/ 93 w 125"/>
                  <a:gd name="T33" fmla="*/ 18 h 19"/>
                  <a:gd name="T34" fmla="*/ 95 w 125"/>
                  <a:gd name="T35" fmla="*/ 16 h 19"/>
                  <a:gd name="T36" fmla="*/ 101 w 125"/>
                  <a:gd name="T37" fmla="*/ 16 h 19"/>
                  <a:gd name="T38" fmla="*/ 104 w 125"/>
                  <a:gd name="T39" fmla="*/ 15 h 19"/>
                  <a:gd name="T40" fmla="*/ 109 w 125"/>
                  <a:gd name="T41" fmla="*/ 15 h 19"/>
                  <a:gd name="T42" fmla="*/ 112 w 125"/>
                  <a:gd name="T43" fmla="*/ 14 h 19"/>
                  <a:gd name="T44" fmla="*/ 114 w 125"/>
                  <a:gd name="T45" fmla="*/ 13 h 19"/>
                  <a:gd name="T46" fmla="*/ 118 w 125"/>
                  <a:gd name="T47" fmla="*/ 12 h 19"/>
                  <a:gd name="T48" fmla="*/ 120 w 125"/>
                  <a:gd name="T49" fmla="*/ 12 h 19"/>
                  <a:gd name="T50" fmla="*/ 125 w 125"/>
                  <a:gd name="T51" fmla="*/ 10 h 19"/>
                  <a:gd name="T52" fmla="*/ 125 w 125"/>
                  <a:gd name="T53" fmla="*/ 8 h 19"/>
                  <a:gd name="T54" fmla="*/ 125 w 125"/>
                  <a:gd name="T55" fmla="*/ 7 h 19"/>
                  <a:gd name="T56" fmla="*/ 120 w 125"/>
                  <a:gd name="T57" fmla="*/ 10 h 19"/>
                  <a:gd name="T58" fmla="*/ 118 w 125"/>
                  <a:gd name="T59" fmla="*/ 10 h 19"/>
                  <a:gd name="T60" fmla="*/ 114 w 125"/>
                  <a:gd name="T61" fmla="*/ 11 h 19"/>
                  <a:gd name="T62" fmla="*/ 112 w 125"/>
                  <a:gd name="T63" fmla="*/ 12 h 19"/>
                  <a:gd name="T64" fmla="*/ 109 w 125"/>
                  <a:gd name="T65" fmla="*/ 13 h 19"/>
                  <a:gd name="T66" fmla="*/ 104 w 125"/>
                  <a:gd name="T67" fmla="*/ 13 h 19"/>
                  <a:gd name="T68" fmla="*/ 101 w 125"/>
                  <a:gd name="T69" fmla="*/ 14 h 19"/>
                  <a:gd name="T70" fmla="*/ 95 w 125"/>
                  <a:gd name="T71" fmla="*/ 14 h 19"/>
                  <a:gd name="T72" fmla="*/ 93 w 125"/>
                  <a:gd name="T73" fmla="*/ 15 h 19"/>
                  <a:gd name="T74" fmla="*/ 75 w 125"/>
                  <a:gd name="T75" fmla="*/ 15 h 19"/>
                  <a:gd name="T76" fmla="*/ 72 w 125"/>
                  <a:gd name="T77" fmla="*/ 16 h 19"/>
                  <a:gd name="T78" fmla="*/ 68 w 125"/>
                  <a:gd name="T79" fmla="*/ 15 h 19"/>
                  <a:gd name="T80" fmla="*/ 50 w 125"/>
                  <a:gd name="T81" fmla="*/ 15 h 19"/>
                  <a:gd name="T82" fmla="*/ 45 w 125"/>
                  <a:gd name="T83" fmla="*/ 14 h 19"/>
                  <a:gd name="T84" fmla="*/ 42 w 125"/>
                  <a:gd name="T85" fmla="*/ 14 h 19"/>
                  <a:gd name="T86" fmla="*/ 38 w 125"/>
                  <a:gd name="T87" fmla="*/ 13 h 19"/>
                  <a:gd name="T88" fmla="*/ 35 w 125"/>
                  <a:gd name="T89" fmla="*/ 13 h 19"/>
                  <a:gd name="T90" fmla="*/ 31 w 125"/>
                  <a:gd name="T91" fmla="*/ 12 h 19"/>
                  <a:gd name="T92" fmla="*/ 28 w 125"/>
                  <a:gd name="T93" fmla="*/ 12 h 19"/>
                  <a:gd name="T94" fmla="*/ 26 w 125"/>
                  <a:gd name="T95" fmla="*/ 11 h 19"/>
                  <a:gd name="T96" fmla="*/ 22 w 125"/>
                  <a:gd name="T97" fmla="*/ 10 h 19"/>
                  <a:gd name="T98" fmla="*/ 20 w 125"/>
                  <a:gd name="T99" fmla="*/ 8 h 19"/>
                  <a:gd name="T100" fmla="*/ 16 w 125"/>
                  <a:gd name="T101" fmla="*/ 7 h 19"/>
                  <a:gd name="T102" fmla="*/ 3 w 125"/>
                  <a:gd name="T103" fmla="*/ 0 h 19"/>
                  <a:gd name="T104" fmla="*/ 3 w 125"/>
                  <a:gd name="T105" fmla="*/ 1 h 19"/>
                  <a:gd name="T106" fmla="*/ 2 w 125"/>
                  <a:gd name="T107" fmla="*/ 3 h 1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5"/>
                  <a:gd name="T163" fmla="*/ 0 h 19"/>
                  <a:gd name="T164" fmla="*/ 125 w 125"/>
                  <a:gd name="T165" fmla="*/ 19 h 1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5" h="19">
                    <a:moveTo>
                      <a:pt x="2" y="3"/>
                    </a:moveTo>
                    <a:lnTo>
                      <a:pt x="0" y="1"/>
                    </a:lnTo>
                    <a:lnTo>
                      <a:pt x="16" y="10"/>
                    </a:lnTo>
                    <a:lnTo>
                      <a:pt x="20" y="11"/>
                    </a:lnTo>
                    <a:lnTo>
                      <a:pt x="22" y="12"/>
                    </a:lnTo>
                    <a:lnTo>
                      <a:pt x="26" y="13"/>
                    </a:lnTo>
                    <a:lnTo>
                      <a:pt x="28" y="14"/>
                    </a:lnTo>
                    <a:lnTo>
                      <a:pt x="31" y="14"/>
                    </a:lnTo>
                    <a:lnTo>
                      <a:pt x="35" y="15"/>
                    </a:lnTo>
                    <a:lnTo>
                      <a:pt x="38" y="15"/>
                    </a:lnTo>
                    <a:lnTo>
                      <a:pt x="42" y="16"/>
                    </a:lnTo>
                    <a:lnTo>
                      <a:pt x="45" y="16"/>
                    </a:lnTo>
                    <a:lnTo>
                      <a:pt x="50" y="18"/>
                    </a:lnTo>
                    <a:lnTo>
                      <a:pt x="68" y="18"/>
                    </a:lnTo>
                    <a:lnTo>
                      <a:pt x="72" y="19"/>
                    </a:lnTo>
                    <a:lnTo>
                      <a:pt x="75" y="18"/>
                    </a:lnTo>
                    <a:lnTo>
                      <a:pt x="93" y="18"/>
                    </a:lnTo>
                    <a:lnTo>
                      <a:pt x="95" y="16"/>
                    </a:lnTo>
                    <a:lnTo>
                      <a:pt x="101" y="16"/>
                    </a:lnTo>
                    <a:lnTo>
                      <a:pt x="104" y="15"/>
                    </a:lnTo>
                    <a:lnTo>
                      <a:pt x="109" y="15"/>
                    </a:lnTo>
                    <a:lnTo>
                      <a:pt x="112" y="14"/>
                    </a:lnTo>
                    <a:lnTo>
                      <a:pt x="114" y="13"/>
                    </a:lnTo>
                    <a:lnTo>
                      <a:pt x="118" y="12"/>
                    </a:lnTo>
                    <a:lnTo>
                      <a:pt x="120" y="12"/>
                    </a:lnTo>
                    <a:lnTo>
                      <a:pt x="125" y="10"/>
                    </a:lnTo>
                    <a:lnTo>
                      <a:pt x="125" y="8"/>
                    </a:lnTo>
                    <a:lnTo>
                      <a:pt x="125" y="7"/>
                    </a:lnTo>
                    <a:lnTo>
                      <a:pt x="120" y="10"/>
                    </a:lnTo>
                    <a:lnTo>
                      <a:pt x="118" y="10"/>
                    </a:lnTo>
                    <a:lnTo>
                      <a:pt x="114" y="11"/>
                    </a:lnTo>
                    <a:lnTo>
                      <a:pt x="112" y="12"/>
                    </a:lnTo>
                    <a:lnTo>
                      <a:pt x="109" y="13"/>
                    </a:lnTo>
                    <a:lnTo>
                      <a:pt x="104" y="13"/>
                    </a:lnTo>
                    <a:lnTo>
                      <a:pt x="101" y="14"/>
                    </a:lnTo>
                    <a:lnTo>
                      <a:pt x="95" y="14"/>
                    </a:lnTo>
                    <a:lnTo>
                      <a:pt x="93" y="15"/>
                    </a:lnTo>
                    <a:lnTo>
                      <a:pt x="75" y="15"/>
                    </a:lnTo>
                    <a:lnTo>
                      <a:pt x="72" y="16"/>
                    </a:lnTo>
                    <a:lnTo>
                      <a:pt x="68" y="15"/>
                    </a:lnTo>
                    <a:lnTo>
                      <a:pt x="50" y="15"/>
                    </a:lnTo>
                    <a:lnTo>
                      <a:pt x="45" y="14"/>
                    </a:lnTo>
                    <a:lnTo>
                      <a:pt x="42" y="14"/>
                    </a:lnTo>
                    <a:lnTo>
                      <a:pt x="38" y="13"/>
                    </a:lnTo>
                    <a:lnTo>
                      <a:pt x="35" y="13"/>
                    </a:lnTo>
                    <a:lnTo>
                      <a:pt x="31" y="12"/>
                    </a:lnTo>
                    <a:lnTo>
                      <a:pt x="28" y="12"/>
                    </a:lnTo>
                    <a:lnTo>
                      <a:pt x="26" y="11"/>
                    </a:lnTo>
                    <a:lnTo>
                      <a:pt x="22" y="10"/>
                    </a:lnTo>
                    <a:lnTo>
                      <a:pt x="20" y="8"/>
                    </a:lnTo>
                    <a:lnTo>
                      <a:pt x="16" y="7"/>
                    </a:lnTo>
                    <a:lnTo>
                      <a:pt x="3" y="0"/>
                    </a:lnTo>
                    <a:lnTo>
                      <a:pt x="3"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6" name="Freeform 2567"/>
              <p:cNvSpPr>
                <a:spLocks/>
              </p:cNvSpPr>
              <p:nvPr/>
            </p:nvSpPr>
            <p:spPr bwMode="auto">
              <a:xfrm>
                <a:off x="1257" y="3781"/>
                <a:ext cx="3" cy="2"/>
              </a:xfrm>
              <a:custGeom>
                <a:avLst/>
                <a:gdLst>
                  <a:gd name="T0" fmla="*/ 1 w 7"/>
                  <a:gd name="T1" fmla="*/ 5 h 5"/>
                  <a:gd name="T2" fmla="*/ 3 w 7"/>
                  <a:gd name="T3" fmla="*/ 3 h 5"/>
                  <a:gd name="T4" fmla="*/ 3 w 7"/>
                  <a:gd name="T5" fmla="*/ 3 h 5"/>
                  <a:gd name="T6" fmla="*/ 4 w 7"/>
                  <a:gd name="T7" fmla="*/ 3 h 5"/>
                  <a:gd name="T8" fmla="*/ 7 w 7"/>
                  <a:gd name="T9" fmla="*/ 2 h 5"/>
                  <a:gd name="T10" fmla="*/ 7 w 7"/>
                  <a:gd name="T11" fmla="*/ 1 h 5"/>
                  <a:gd name="T12" fmla="*/ 7 w 7"/>
                  <a:gd name="T13" fmla="*/ 0 h 5"/>
                  <a:gd name="T14" fmla="*/ 4 w 7"/>
                  <a:gd name="T15" fmla="*/ 1 h 5"/>
                  <a:gd name="T16" fmla="*/ 1 w 7"/>
                  <a:gd name="T17" fmla="*/ 1 h 5"/>
                  <a:gd name="T18" fmla="*/ 0 w 7"/>
                  <a:gd name="T19" fmla="*/ 2 h 5"/>
                  <a:gd name="T20" fmla="*/ 1 w 7"/>
                  <a:gd name="T21" fmla="*/ 3 h 5"/>
                  <a:gd name="T22" fmla="*/ 1 w 7"/>
                  <a:gd name="T23" fmla="*/ 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5"/>
                  <a:gd name="T38" fmla="*/ 7 w 7"/>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5">
                    <a:moveTo>
                      <a:pt x="1" y="5"/>
                    </a:moveTo>
                    <a:lnTo>
                      <a:pt x="3" y="3"/>
                    </a:lnTo>
                    <a:lnTo>
                      <a:pt x="4" y="3"/>
                    </a:lnTo>
                    <a:lnTo>
                      <a:pt x="7" y="2"/>
                    </a:lnTo>
                    <a:lnTo>
                      <a:pt x="7" y="1"/>
                    </a:lnTo>
                    <a:lnTo>
                      <a:pt x="7" y="0"/>
                    </a:lnTo>
                    <a:lnTo>
                      <a:pt x="4" y="1"/>
                    </a:lnTo>
                    <a:lnTo>
                      <a:pt x="1" y="1"/>
                    </a:lnTo>
                    <a:lnTo>
                      <a:pt x="0" y="2"/>
                    </a:lnTo>
                    <a:lnTo>
                      <a:pt x="1"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7" name="Freeform 2568"/>
              <p:cNvSpPr>
                <a:spLocks/>
              </p:cNvSpPr>
              <p:nvPr/>
            </p:nvSpPr>
            <p:spPr bwMode="auto">
              <a:xfrm>
                <a:off x="1260" y="3780"/>
                <a:ext cx="2" cy="2"/>
              </a:xfrm>
              <a:custGeom>
                <a:avLst/>
                <a:gdLst>
                  <a:gd name="T0" fmla="*/ 2 w 5"/>
                  <a:gd name="T1" fmla="*/ 4 h 4"/>
                  <a:gd name="T2" fmla="*/ 4 w 5"/>
                  <a:gd name="T3" fmla="*/ 3 h 4"/>
                  <a:gd name="T4" fmla="*/ 5 w 5"/>
                  <a:gd name="T5" fmla="*/ 2 h 4"/>
                  <a:gd name="T6" fmla="*/ 4 w 5"/>
                  <a:gd name="T7" fmla="*/ 1 h 4"/>
                  <a:gd name="T8" fmla="*/ 3 w 5"/>
                  <a:gd name="T9" fmla="*/ 0 h 4"/>
                  <a:gd name="T10" fmla="*/ 0 w 5"/>
                  <a:gd name="T11" fmla="*/ 2 h 4"/>
                  <a:gd name="T12" fmla="*/ 2 w 5"/>
                  <a:gd name="T13" fmla="*/ 3 h 4"/>
                  <a:gd name="T14" fmla="*/ 2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4"/>
                    </a:moveTo>
                    <a:lnTo>
                      <a:pt x="4" y="3"/>
                    </a:lnTo>
                    <a:lnTo>
                      <a:pt x="5" y="2"/>
                    </a:lnTo>
                    <a:lnTo>
                      <a:pt x="4" y="1"/>
                    </a:lnTo>
                    <a:lnTo>
                      <a:pt x="3" y="0"/>
                    </a:lnTo>
                    <a:lnTo>
                      <a:pt x="0" y="2"/>
                    </a:lnTo>
                    <a:lnTo>
                      <a:pt x="2"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8" name="Freeform 2569"/>
              <p:cNvSpPr>
                <a:spLocks/>
              </p:cNvSpPr>
              <p:nvPr/>
            </p:nvSpPr>
            <p:spPr bwMode="auto">
              <a:xfrm>
                <a:off x="1261" y="3780"/>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79" name="Freeform 2570"/>
              <p:cNvSpPr>
                <a:spLocks/>
              </p:cNvSpPr>
              <p:nvPr/>
            </p:nvSpPr>
            <p:spPr bwMode="auto">
              <a:xfrm>
                <a:off x="1261" y="3778"/>
                <a:ext cx="4" cy="3"/>
              </a:xfrm>
              <a:custGeom>
                <a:avLst/>
                <a:gdLst>
                  <a:gd name="T0" fmla="*/ 1 w 7"/>
                  <a:gd name="T1" fmla="*/ 7 h 7"/>
                  <a:gd name="T2" fmla="*/ 2 w 7"/>
                  <a:gd name="T3" fmla="*/ 7 h 7"/>
                  <a:gd name="T4" fmla="*/ 7 w 7"/>
                  <a:gd name="T5" fmla="*/ 2 h 7"/>
                  <a:gd name="T6" fmla="*/ 6 w 7"/>
                  <a:gd name="T7" fmla="*/ 1 h 7"/>
                  <a:gd name="T8" fmla="*/ 4 w 7"/>
                  <a:gd name="T9" fmla="*/ 0 h 7"/>
                  <a:gd name="T10" fmla="*/ 0 w 7"/>
                  <a:gd name="T11" fmla="*/ 5 h 7"/>
                  <a:gd name="T12" fmla="*/ 1 w 7"/>
                  <a:gd name="T13" fmla="*/ 6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2" y="7"/>
                    </a:lnTo>
                    <a:lnTo>
                      <a:pt x="7" y="2"/>
                    </a:lnTo>
                    <a:lnTo>
                      <a:pt x="6" y="1"/>
                    </a:lnTo>
                    <a:lnTo>
                      <a:pt x="4" y="0"/>
                    </a:lnTo>
                    <a:lnTo>
                      <a:pt x="0" y="5"/>
                    </a:lnTo>
                    <a:lnTo>
                      <a:pt x="1" y="6"/>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0" name="Freeform 2571"/>
              <p:cNvSpPr>
                <a:spLocks/>
              </p:cNvSpPr>
              <p:nvPr/>
            </p:nvSpPr>
            <p:spPr bwMode="auto">
              <a:xfrm>
                <a:off x="1264" y="3778"/>
                <a:ext cx="1" cy="1"/>
              </a:xfrm>
              <a:custGeom>
                <a:avLst/>
                <a:gdLst>
                  <a:gd name="T0" fmla="*/ 3 w 3"/>
                  <a:gd name="T1" fmla="*/ 1 h 1"/>
                  <a:gd name="T2" fmla="*/ 3 w 3"/>
                  <a:gd name="T3" fmla="*/ 1 h 1"/>
                  <a:gd name="T4" fmla="*/ 0 w 3"/>
                  <a:gd name="T5" fmla="*/ 0 h 1"/>
                  <a:gd name="T6" fmla="*/ 2 w 3"/>
                  <a:gd name="T7" fmla="*/ 0 h 1"/>
                  <a:gd name="T8" fmla="*/ 3 w 3"/>
                  <a:gd name="T9" fmla="*/ 1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3" y="1"/>
                    </a:moveTo>
                    <a:lnTo>
                      <a:pt x="3" y="1"/>
                    </a:lnTo>
                    <a:lnTo>
                      <a:pt x="0" y="0"/>
                    </a:lnTo>
                    <a:lnTo>
                      <a:pt x="2" y="0"/>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1" name="Freeform 2572"/>
              <p:cNvSpPr>
                <a:spLocks/>
              </p:cNvSpPr>
              <p:nvPr/>
            </p:nvSpPr>
            <p:spPr bwMode="auto">
              <a:xfrm>
                <a:off x="1264" y="3778"/>
                <a:ext cx="1" cy="1"/>
              </a:xfrm>
              <a:custGeom>
                <a:avLst/>
                <a:gdLst>
                  <a:gd name="T0" fmla="*/ 3 w 3"/>
                  <a:gd name="T1" fmla="*/ 2 h 2"/>
                  <a:gd name="T2" fmla="*/ 3 w 3"/>
                  <a:gd name="T3" fmla="*/ 0 h 2"/>
                  <a:gd name="T4" fmla="*/ 2 w 3"/>
                  <a:gd name="T5" fmla="*/ 0 h 2"/>
                  <a:gd name="T6" fmla="*/ 0 w 3"/>
                  <a:gd name="T7" fmla="*/ 0 h 2"/>
                  <a:gd name="T8" fmla="*/ 0 w 3"/>
                  <a:gd name="T9" fmla="*/ 1 h 2"/>
                  <a:gd name="T10" fmla="*/ 3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2"/>
                    </a:moveTo>
                    <a:lnTo>
                      <a:pt x="3" y="0"/>
                    </a:lnTo>
                    <a:lnTo>
                      <a:pt x="2" y="0"/>
                    </a:lnTo>
                    <a:lnTo>
                      <a:pt x="0" y="0"/>
                    </a:lnTo>
                    <a:lnTo>
                      <a:pt x="0"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2" name="Freeform 2573"/>
              <p:cNvSpPr>
                <a:spLocks/>
              </p:cNvSpPr>
              <p:nvPr/>
            </p:nvSpPr>
            <p:spPr bwMode="auto">
              <a:xfrm>
                <a:off x="1264" y="3776"/>
                <a:ext cx="2" cy="2"/>
              </a:xfrm>
              <a:custGeom>
                <a:avLst/>
                <a:gdLst>
                  <a:gd name="T0" fmla="*/ 2 w 5"/>
                  <a:gd name="T1" fmla="*/ 3 h 4"/>
                  <a:gd name="T2" fmla="*/ 3 w 5"/>
                  <a:gd name="T3" fmla="*/ 4 h 4"/>
                  <a:gd name="T4" fmla="*/ 5 w 5"/>
                  <a:gd name="T5" fmla="*/ 2 h 4"/>
                  <a:gd name="T6" fmla="*/ 4 w 5"/>
                  <a:gd name="T7" fmla="*/ 1 h 4"/>
                  <a:gd name="T8" fmla="*/ 3 w 5"/>
                  <a:gd name="T9" fmla="*/ 0 h 4"/>
                  <a:gd name="T10" fmla="*/ 0 w 5"/>
                  <a:gd name="T11" fmla="*/ 2 h 4"/>
                  <a:gd name="T12" fmla="*/ 0 w 5"/>
                  <a:gd name="T13" fmla="*/ 3 h 4"/>
                  <a:gd name="T14" fmla="*/ 2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3"/>
                    </a:moveTo>
                    <a:lnTo>
                      <a:pt x="3" y="4"/>
                    </a:lnTo>
                    <a:lnTo>
                      <a:pt x="5" y="2"/>
                    </a:lnTo>
                    <a:lnTo>
                      <a:pt x="4" y="1"/>
                    </a:lnTo>
                    <a:lnTo>
                      <a:pt x="3" y="0"/>
                    </a:lnTo>
                    <a:lnTo>
                      <a:pt x="0" y="2"/>
                    </a:lnTo>
                    <a:lnTo>
                      <a:pt x="0" y="3"/>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3" name="Freeform 2574"/>
              <p:cNvSpPr>
                <a:spLocks/>
              </p:cNvSpPr>
              <p:nvPr/>
            </p:nvSpPr>
            <p:spPr bwMode="auto">
              <a:xfrm>
                <a:off x="1265" y="3776"/>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4" name="Freeform 2575"/>
              <p:cNvSpPr>
                <a:spLocks/>
              </p:cNvSpPr>
              <p:nvPr/>
            </p:nvSpPr>
            <p:spPr bwMode="auto">
              <a:xfrm>
                <a:off x="1265" y="3775"/>
                <a:ext cx="2" cy="1"/>
              </a:xfrm>
              <a:custGeom>
                <a:avLst/>
                <a:gdLst>
                  <a:gd name="T0" fmla="*/ 1 w 3"/>
                  <a:gd name="T1" fmla="*/ 3 h 4"/>
                  <a:gd name="T2" fmla="*/ 2 w 3"/>
                  <a:gd name="T3" fmla="*/ 4 h 4"/>
                  <a:gd name="T4" fmla="*/ 3 w 3"/>
                  <a:gd name="T5" fmla="*/ 3 h 4"/>
                  <a:gd name="T6" fmla="*/ 2 w 3"/>
                  <a:gd name="T7" fmla="*/ 1 h 4"/>
                  <a:gd name="T8" fmla="*/ 1 w 3"/>
                  <a:gd name="T9" fmla="*/ 0 h 4"/>
                  <a:gd name="T10" fmla="*/ 0 w 3"/>
                  <a:gd name="T11" fmla="*/ 1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1"/>
                    </a:lnTo>
                    <a:lnTo>
                      <a:pt x="1" y="0"/>
                    </a:lnTo>
                    <a:lnTo>
                      <a:pt x="0"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5" name="Freeform 2576"/>
              <p:cNvSpPr>
                <a:spLocks/>
              </p:cNvSpPr>
              <p:nvPr/>
            </p:nvSpPr>
            <p:spPr bwMode="auto">
              <a:xfrm>
                <a:off x="1265" y="3770"/>
                <a:ext cx="2" cy="6"/>
              </a:xfrm>
              <a:custGeom>
                <a:avLst/>
                <a:gdLst>
                  <a:gd name="T0" fmla="*/ 2 w 2"/>
                  <a:gd name="T1" fmla="*/ 12 h 12"/>
                  <a:gd name="T2" fmla="*/ 2 w 2"/>
                  <a:gd name="T3" fmla="*/ 12 h 12"/>
                  <a:gd name="T4" fmla="*/ 2 w 2"/>
                  <a:gd name="T5" fmla="*/ 0 h 12"/>
                  <a:gd name="T6" fmla="*/ 1 w 2"/>
                  <a:gd name="T7" fmla="*/ 0 h 12"/>
                  <a:gd name="T8" fmla="*/ 0 w 2"/>
                  <a:gd name="T9" fmla="*/ 0 h 12"/>
                  <a:gd name="T10" fmla="*/ 0 w 2"/>
                  <a:gd name="T11" fmla="*/ 10 h 12"/>
                  <a:gd name="T12" fmla="*/ 1 w 2"/>
                  <a:gd name="T13" fmla="*/ 10 h 12"/>
                  <a:gd name="T14" fmla="*/ 2 w 2"/>
                  <a:gd name="T15" fmla="*/ 12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2" y="12"/>
                    </a:moveTo>
                    <a:lnTo>
                      <a:pt x="2" y="12"/>
                    </a:lnTo>
                    <a:lnTo>
                      <a:pt x="2" y="0"/>
                    </a:lnTo>
                    <a:lnTo>
                      <a:pt x="1" y="0"/>
                    </a:lnTo>
                    <a:lnTo>
                      <a:pt x="0" y="0"/>
                    </a:lnTo>
                    <a:lnTo>
                      <a:pt x="0" y="10"/>
                    </a:lnTo>
                    <a:lnTo>
                      <a:pt x="1" y="10"/>
                    </a:lnTo>
                    <a:lnTo>
                      <a:pt x="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6" name="Freeform 2577"/>
              <p:cNvSpPr>
                <a:spLocks/>
              </p:cNvSpPr>
              <p:nvPr/>
            </p:nvSpPr>
            <p:spPr bwMode="auto">
              <a:xfrm>
                <a:off x="1265" y="3769"/>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7" name="Freeform 2578"/>
              <p:cNvSpPr>
                <a:spLocks/>
              </p:cNvSpPr>
              <p:nvPr/>
            </p:nvSpPr>
            <p:spPr bwMode="auto">
              <a:xfrm>
                <a:off x="1265" y="3769"/>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8" name="Freeform 2579"/>
              <p:cNvSpPr>
                <a:spLocks/>
              </p:cNvSpPr>
              <p:nvPr/>
            </p:nvSpPr>
            <p:spPr bwMode="auto">
              <a:xfrm>
                <a:off x="1264" y="3767"/>
                <a:ext cx="2" cy="2"/>
              </a:xfrm>
              <a:custGeom>
                <a:avLst/>
                <a:gdLst>
                  <a:gd name="T0" fmla="*/ 5 w 5"/>
                  <a:gd name="T1" fmla="*/ 4 h 5"/>
                  <a:gd name="T2" fmla="*/ 5 w 5"/>
                  <a:gd name="T3" fmla="*/ 3 h 5"/>
                  <a:gd name="T4" fmla="*/ 3 w 5"/>
                  <a:gd name="T5" fmla="*/ 0 h 5"/>
                  <a:gd name="T6" fmla="*/ 2 w 5"/>
                  <a:gd name="T7" fmla="*/ 1 h 5"/>
                  <a:gd name="T8" fmla="*/ 0 w 5"/>
                  <a:gd name="T9" fmla="*/ 3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5" y="3"/>
                    </a:lnTo>
                    <a:lnTo>
                      <a:pt x="3" y="0"/>
                    </a:lnTo>
                    <a:lnTo>
                      <a:pt x="2" y="1"/>
                    </a:lnTo>
                    <a:lnTo>
                      <a:pt x="0" y="3"/>
                    </a:lnTo>
                    <a:lnTo>
                      <a:pt x="3" y="5"/>
                    </a:lnTo>
                    <a:lnTo>
                      <a:pt x="4"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89" name="Freeform 2580"/>
              <p:cNvSpPr>
                <a:spLocks/>
              </p:cNvSpPr>
              <p:nvPr/>
            </p:nvSpPr>
            <p:spPr bwMode="auto">
              <a:xfrm>
                <a:off x="1264" y="3767"/>
                <a:ext cx="1" cy="1"/>
              </a:xfrm>
              <a:custGeom>
                <a:avLst/>
                <a:gdLst>
                  <a:gd name="T0" fmla="*/ 2 w 3"/>
                  <a:gd name="T1" fmla="*/ 1 h 3"/>
                  <a:gd name="T2" fmla="*/ 3 w 3"/>
                  <a:gd name="T3" fmla="*/ 1 h 3"/>
                  <a:gd name="T4" fmla="*/ 3 w 3"/>
                  <a:gd name="T5" fmla="*/ 0 h 3"/>
                  <a:gd name="T6" fmla="*/ 2 w 3"/>
                  <a:gd name="T7" fmla="*/ 0 h 3"/>
                  <a:gd name="T8" fmla="*/ 0 w 3"/>
                  <a:gd name="T9" fmla="*/ 0 h 3"/>
                  <a:gd name="T10" fmla="*/ 0 w 3"/>
                  <a:gd name="T11" fmla="*/ 3 h 3"/>
                  <a:gd name="T12" fmla="*/ 0 w 3"/>
                  <a:gd name="T13" fmla="*/ 3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3" y="1"/>
                    </a:lnTo>
                    <a:lnTo>
                      <a:pt x="3" y="0"/>
                    </a:lnTo>
                    <a:lnTo>
                      <a:pt x="2" y="0"/>
                    </a:lnTo>
                    <a:lnTo>
                      <a:pt x="0" y="0"/>
                    </a:lnTo>
                    <a:lnTo>
                      <a:pt x="0"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0" name="Freeform 2581"/>
              <p:cNvSpPr>
                <a:spLocks/>
              </p:cNvSpPr>
              <p:nvPr/>
            </p:nvSpPr>
            <p:spPr bwMode="auto">
              <a:xfrm>
                <a:off x="1263" y="3765"/>
                <a:ext cx="2" cy="3"/>
              </a:xfrm>
              <a:custGeom>
                <a:avLst/>
                <a:gdLst>
                  <a:gd name="T0" fmla="*/ 5 w 5"/>
                  <a:gd name="T1" fmla="*/ 3 h 4"/>
                  <a:gd name="T2" fmla="*/ 5 w 5"/>
                  <a:gd name="T3" fmla="*/ 2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5" y="2"/>
                    </a:lnTo>
                    <a:lnTo>
                      <a:pt x="2" y="0"/>
                    </a:lnTo>
                    <a:lnTo>
                      <a:pt x="1" y="1"/>
                    </a:lnTo>
                    <a:lnTo>
                      <a:pt x="0" y="2"/>
                    </a:lnTo>
                    <a:lnTo>
                      <a:pt x="2"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1" name="Freeform 2582"/>
              <p:cNvSpPr>
                <a:spLocks/>
              </p:cNvSpPr>
              <p:nvPr/>
            </p:nvSpPr>
            <p:spPr bwMode="auto">
              <a:xfrm>
                <a:off x="1262" y="3765"/>
                <a:ext cx="2" cy="2"/>
              </a:xfrm>
              <a:custGeom>
                <a:avLst/>
                <a:gdLst>
                  <a:gd name="T0" fmla="*/ 3 w 3"/>
                  <a:gd name="T1" fmla="*/ 1 h 4"/>
                  <a:gd name="T2" fmla="*/ 2 w 3"/>
                  <a:gd name="T3" fmla="*/ 0 h 4"/>
                  <a:gd name="T4" fmla="*/ 0 w 3"/>
                  <a:gd name="T5" fmla="*/ 0 h 4"/>
                  <a:gd name="T6" fmla="*/ 0 w 3"/>
                  <a:gd name="T7" fmla="*/ 2 h 4"/>
                  <a:gd name="T8" fmla="*/ 0 w 3"/>
                  <a:gd name="T9" fmla="*/ 4 h 4"/>
                  <a:gd name="T10" fmla="*/ 2 w 3"/>
                  <a:gd name="T11" fmla="*/ 4 h 4"/>
                  <a:gd name="T12" fmla="*/ 2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2" y="0"/>
                    </a:lnTo>
                    <a:lnTo>
                      <a:pt x="0" y="0"/>
                    </a:lnTo>
                    <a:lnTo>
                      <a:pt x="0" y="2"/>
                    </a:lnTo>
                    <a:lnTo>
                      <a:pt x="0" y="4"/>
                    </a:lnTo>
                    <a:lnTo>
                      <a:pt x="2" y="4"/>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2" name="Freeform 2583"/>
              <p:cNvSpPr>
                <a:spLocks/>
              </p:cNvSpPr>
              <p:nvPr/>
            </p:nvSpPr>
            <p:spPr bwMode="auto">
              <a:xfrm>
                <a:off x="1260" y="3764"/>
                <a:ext cx="3" cy="3"/>
              </a:xfrm>
              <a:custGeom>
                <a:avLst/>
                <a:gdLst>
                  <a:gd name="T0" fmla="*/ 3 w 4"/>
                  <a:gd name="T1" fmla="*/ 3 h 5"/>
                  <a:gd name="T2" fmla="*/ 4 w 4"/>
                  <a:gd name="T3" fmla="*/ 2 h 5"/>
                  <a:gd name="T4" fmla="*/ 2 w 4"/>
                  <a:gd name="T5" fmla="*/ 0 h 5"/>
                  <a:gd name="T6" fmla="*/ 1 w 4"/>
                  <a:gd name="T7" fmla="*/ 1 h 5"/>
                  <a:gd name="T8" fmla="*/ 0 w 4"/>
                  <a:gd name="T9" fmla="*/ 2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2"/>
                    </a:lnTo>
                    <a:lnTo>
                      <a:pt x="2" y="0"/>
                    </a:lnTo>
                    <a:lnTo>
                      <a:pt x="1" y="1"/>
                    </a:lnTo>
                    <a:lnTo>
                      <a:pt x="0" y="2"/>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3" name="Freeform 2584"/>
              <p:cNvSpPr>
                <a:spLocks/>
              </p:cNvSpPr>
              <p:nvPr/>
            </p:nvSpPr>
            <p:spPr bwMode="auto">
              <a:xfrm>
                <a:off x="1260" y="3764"/>
                <a:ext cx="2" cy="1"/>
              </a:xfrm>
              <a:custGeom>
                <a:avLst/>
                <a:gdLst>
                  <a:gd name="T0" fmla="*/ 4 w 5"/>
                  <a:gd name="T1" fmla="*/ 2 h 4"/>
                  <a:gd name="T2" fmla="*/ 5 w 5"/>
                  <a:gd name="T3" fmla="*/ 3 h 4"/>
                  <a:gd name="T4" fmla="*/ 0 w 5"/>
                  <a:gd name="T5" fmla="*/ 0 h 4"/>
                  <a:gd name="T6" fmla="*/ 0 w 5"/>
                  <a:gd name="T7" fmla="*/ 2 h 4"/>
                  <a:gd name="T8" fmla="*/ 0 w 5"/>
                  <a:gd name="T9" fmla="*/ 3 h 4"/>
                  <a:gd name="T10" fmla="*/ 3 w 5"/>
                  <a:gd name="T11" fmla="*/ 4 h 4"/>
                  <a:gd name="T12" fmla="*/ 3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3" y="4"/>
                    </a:lnTo>
                    <a:lnTo>
                      <a:pt x="3"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4" name="Freeform 2585"/>
              <p:cNvSpPr>
                <a:spLocks/>
              </p:cNvSpPr>
              <p:nvPr/>
            </p:nvSpPr>
            <p:spPr bwMode="auto">
              <a:xfrm>
                <a:off x="1259" y="3763"/>
                <a:ext cx="1" cy="2"/>
              </a:xfrm>
              <a:custGeom>
                <a:avLst/>
                <a:gdLst>
                  <a:gd name="T0" fmla="*/ 2 w 4"/>
                  <a:gd name="T1" fmla="*/ 3 h 4"/>
                  <a:gd name="T2" fmla="*/ 4 w 4"/>
                  <a:gd name="T3" fmla="*/ 1 h 4"/>
                  <a:gd name="T4" fmla="*/ 2 w 4"/>
                  <a:gd name="T5" fmla="*/ 0 h 4"/>
                  <a:gd name="T6" fmla="*/ 1 w 4"/>
                  <a:gd name="T7" fmla="*/ 1 h 4"/>
                  <a:gd name="T8" fmla="*/ 0 w 4"/>
                  <a:gd name="T9" fmla="*/ 3 h 4"/>
                  <a:gd name="T10" fmla="*/ 0 w 4"/>
                  <a:gd name="T11" fmla="*/ 3 h 4"/>
                  <a:gd name="T12" fmla="*/ 2 w 4"/>
                  <a:gd name="T13" fmla="*/ 4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4" y="1"/>
                    </a:lnTo>
                    <a:lnTo>
                      <a:pt x="2" y="0"/>
                    </a:lnTo>
                    <a:lnTo>
                      <a:pt x="1" y="1"/>
                    </a:lnTo>
                    <a:lnTo>
                      <a:pt x="0" y="3"/>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5" name="Freeform 2586"/>
              <p:cNvSpPr>
                <a:spLocks/>
              </p:cNvSpPr>
              <p:nvPr/>
            </p:nvSpPr>
            <p:spPr bwMode="auto">
              <a:xfrm>
                <a:off x="1257" y="3762"/>
                <a:ext cx="3" cy="2"/>
              </a:xfrm>
              <a:custGeom>
                <a:avLst/>
                <a:gdLst>
                  <a:gd name="T0" fmla="*/ 5 w 7"/>
                  <a:gd name="T1" fmla="*/ 2 h 5"/>
                  <a:gd name="T2" fmla="*/ 7 w 7"/>
                  <a:gd name="T3" fmla="*/ 3 h 5"/>
                  <a:gd name="T4" fmla="*/ 0 w 7"/>
                  <a:gd name="T5" fmla="*/ 0 h 5"/>
                  <a:gd name="T6" fmla="*/ 0 w 7"/>
                  <a:gd name="T7" fmla="*/ 1 h 5"/>
                  <a:gd name="T8" fmla="*/ 0 w 7"/>
                  <a:gd name="T9" fmla="*/ 2 h 5"/>
                  <a:gd name="T10" fmla="*/ 4 w 7"/>
                  <a:gd name="T11" fmla="*/ 5 h 5"/>
                  <a:gd name="T12" fmla="*/ 4 w 7"/>
                  <a:gd name="T13" fmla="*/ 3 h 5"/>
                  <a:gd name="T14" fmla="*/ 5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2"/>
                    </a:moveTo>
                    <a:lnTo>
                      <a:pt x="7" y="3"/>
                    </a:lnTo>
                    <a:lnTo>
                      <a:pt x="0" y="0"/>
                    </a:lnTo>
                    <a:lnTo>
                      <a:pt x="0" y="1"/>
                    </a:lnTo>
                    <a:lnTo>
                      <a:pt x="0" y="2"/>
                    </a:lnTo>
                    <a:lnTo>
                      <a:pt x="4" y="5"/>
                    </a:lnTo>
                    <a:lnTo>
                      <a:pt x="4"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6" name="Freeform 2587"/>
              <p:cNvSpPr>
                <a:spLocks/>
              </p:cNvSpPr>
              <p:nvPr/>
            </p:nvSpPr>
            <p:spPr bwMode="auto">
              <a:xfrm>
                <a:off x="1256" y="3761"/>
                <a:ext cx="1" cy="3"/>
              </a:xfrm>
              <a:custGeom>
                <a:avLst/>
                <a:gdLst>
                  <a:gd name="T0" fmla="*/ 3 w 3"/>
                  <a:gd name="T1" fmla="*/ 1 h 4"/>
                  <a:gd name="T2" fmla="*/ 0 w 3"/>
                  <a:gd name="T3" fmla="*/ 0 h 4"/>
                  <a:gd name="T4" fmla="*/ 1 w 3"/>
                  <a:gd name="T5" fmla="*/ 0 h 4"/>
                  <a:gd name="T6" fmla="*/ 1 w 3"/>
                  <a:gd name="T7" fmla="*/ 2 h 4"/>
                  <a:gd name="T8" fmla="*/ 1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1" y="0"/>
                    </a:lnTo>
                    <a:lnTo>
                      <a:pt x="1" y="2"/>
                    </a:lnTo>
                    <a:lnTo>
                      <a:pt x="1"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7" name="Freeform 2588"/>
              <p:cNvSpPr>
                <a:spLocks/>
              </p:cNvSpPr>
              <p:nvPr/>
            </p:nvSpPr>
            <p:spPr bwMode="auto">
              <a:xfrm>
                <a:off x="1253" y="3761"/>
                <a:ext cx="4" cy="3"/>
              </a:xfrm>
              <a:custGeom>
                <a:avLst/>
                <a:gdLst>
                  <a:gd name="T0" fmla="*/ 5 w 8"/>
                  <a:gd name="T1" fmla="*/ 3 h 5"/>
                  <a:gd name="T2" fmla="*/ 5 w 8"/>
                  <a:gd name="T3" fmla="*/ 2 h 5"/>
                  <a:gd name="T4" fmla="*/ 3 w 8"/>
                  <a:gd name="T5" fmla="*/ 1 h 5"/>
                  <a:gd name="T6" fmla="*/ 0 w 8"/>
                  <a:gd name="T7" fmla="*/ 0 h 5"/>
                  <a:gd name="T8" fmla="*/ 0 w 8"/>
                  <a:gd name="T9" fmla="*/ 1 h 5"/>
                  <a:gd name="T10" fmla="*/ 0 w 8"/>
                  <a:gd name="T11" fmla="*/ 2 h 5"/>
                  <a:gd name="T12" fmla="*/ 3 w 8"/>
                  <a:gd name="T13" fmla="*/ 3 h 5"/>
                  <a:gd name="T14" fmla="*/ 8 w 8"/>
                  <a:gd name="T15" fmla="*/ 5 h 5"/>
                  <a:gd name="T16" fmla="*/ 5 w 8"/>
                  <a:gd name="T17" fmla="*/ 5 h 5"/>
                  <a:gd name="T18" fmla="*/ 5 w 8"/>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5" y="3"/>
                    </a:moveTo>
                    <a:lnTo>
                      <a:pt x="5" y="2"/>
                    </a:lnTo>
                    <a:lnTo>
                      <a:pt x="3" y="1"/>
                    </a:lnTo>
                    <a:lnTo>
                      <a:pt x="0" y="0"/>
                    </a:lnTo>
                    <a:lnTo>
                      <a:pt x="0" y="1"/>
                    </a:lnTo>
                    <a:lnTo>
                      <a:pt x="0" y="2"/>
                    </a:lnTo>
                    <a:lnTo>
                      <a:pt x="3" y="3"/>
                    </a:lnTo>
                    <a:lnTo>
                      <a:pt x="8" y="5"/>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8" name="Freeform 2589"/>
              <p:cNvSpPr>
                <a:spLocks/>
              </p:cNvSpPr>
              <p:nvPr/>
            </p:nvSpPr>
            <p:spPr bwMode="auto">
              <a:xfrm>
                <a:off x="1252" y="3760"/>
                <a:ext cx="1" cy="3"/>
              </a:xfrm>
              <a:custGeom>
                <a:avLst/>
                <a:gdLst>
                  <a:gd name="T0" fmla="*/ 4 w 4"/>
                  <a:gd name="T1" fmla="*/ 2 h 5"/>
                  <a:gd name="T2" fmla="*/ 0 w 4"/>
                  <a:gd name="T3" fmla="*/ 0 h 5"/>
                  <a:gd name="T4" fmla="*/ 1 w 4"/>
                  <a:gd name="T5" fmla="*/ 0 h 5"/>
                  <a:gd name="T6" fmla="*/ 1 w 4"/>
                  <a:gd name="T7" fmla="*/ 3 h 5"/>
                  <a:gd name="T8" fmla="*/ 1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0" y="0"/>
                    </a:lnTo>
                    <a:lnTo>
                      <a:pt x="1" y="0"/>
                    </a:lnTo>
                    <a:lnTo>
                      <a:pt x="1" y="3"/>
                    </a:lnTo>
                    <a:lnTo>
                      <a:pt x="1"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99" name="Freeform 2590"/>
              <p:cNvSpPr>
                <a:spLocks/>
              </p:cNvSpPr>
              <p:nvPr/>
            </p:nvSpPr>
            <p:spPr bwMode="auto">
              <a:xfrm>
                <a:off x="1251" y="3760"/>
                <a:ext cx="2" cy="3"/>
              </a:xfrm>
              <a:custGeom>
                <a:avLst/>
                <a:gdLst>
                  <a:gd name="T0" fmla="*/ 2 w 5"/>
                  <a:gd name="T1" fmla="*/ 3 h 5"/>
                  <a:gd name="T2" fmla="*/ 2 w 5"/>
                  <a:gd name="T3" fmla="*/ 2 h 5"/>
                  <a:gd name="T4" fmla="*/ 0 w 5"/>
                  <a:gd name="T5" fmla="*/ 0 h 5"/>
                  <a:gd name="T6" fmla="*/ 0 w 5"/>
                  <a:gd name="T7" fmla="*/ 2 h 5"/>
                  <a:gd name="T8" fmla="*/ 0 w 5"/>
                  <a:gd name="T9" fmla="*/ 3 h 5"/>
                  <a:gd name="T10" fmla="*/ 5 w 5"/>
                  <a:gd name="T11" fmla="*/ 5 h 5"/>
                  <a:gd name="T12" fmla="*/ 2 w 5"/>
                  <a:gd name="T13" fmla="*/ 5 h 5"/>
                  <a:gd name="T14" fmla="*/ 2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3"/>
                    </a:moveTo>
                    <a:lnTo>
                      <a:pt x="2" y="2"/>
                    </a:lnTo>
                    <a:lnTo>
                      <a:pt x="0" y="0"/>
                    </a:lnTo>
                    <a:lnTo>
                      <a:pt x="0" y="2"/>
                    </a:lnTo>
                    <a:lnTo>
                      <a:pt x="0" y="3"/>
                    </a:lnTo>
                    <a:lnTo>
                      <a:pt x="5" y="5"/>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0" name="Freeform 2591"/>
              <p:cNvSpPr>
                <a:spLocks/>
              </p:cNvSpPr>
              <p:nvPr/>
            </p:nvSpPr>
            <p:spPr bwMode="auto">
              <a:xfrm>
                <a:off x="1249" y="3760"/>
                <a:ext cx="2" cy="2"/>
              </a:xfrm>
              <a:custGeom>
                <a:avLst/>
                <a:gdLst>
                  <a:gd name="T0" fmla="*/ 3 w 3"/>
                  <a:gd name="T1" fmla="*/ 1 h 5"/>
                  <a:gd name="T2" fmla="*/ 1 w 3"/>
                  <a:gd name="T3" fmla="*/ 0 h 5"/>
                  <a:gd name="T4" fmla="*/ 0 w 3"/>
                  <a:gd name="T5" fmla="*/ 0 h 5"/>
                  <a:gd name="T6" fmla="*/ 0 w 3"/>
                  <a:gd name="T7" fmla="*/ 3 h 5"/>
                  <a:gd name="T8" fmla="*/ 0 w 3"/>
                  <a:gd name="T9" fmla="*/ 5 h 5"/>
                  <a:gd name="T10" fmla="*/ 3 w 3"/>
                  <a:gd name="T11" fmla="*/ 5 h 5"/>
                  <a:gd name="T12" fmla="*/ 3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1" y="0"/>
                    </a:lnTo>
                    <a:lnTo>
                      <a:pt x="0" y="0"/>
                    </a:lnTo>
                    <a:lnTo>
                      <a:pt x="0" y="3"/>
                    </a:lnTo>
                    <a:lnTo>
                      <a:pt x="0" y="5"/>
                    </a:lnTo>
                    <a:lnTo>
                      <a:pt x="3" y="5"/>
                    </a:lnTo>
                    <a:lnTo>
                      <a:pt x="3" y="3"/>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1" name="Freeform 2592"/>
              <p:cNvSpPr>
                <a:spLocks/>
              </p:cNvSpPr>
              <p:nvPr/>
            </p:nvSpPr>
            <p:spPr bwMode="auto">
              <a:xfrm>
                <a:off x="1248" y="3760"/>
                <a:ext cx="2" cy="2"/>
              </a:xfrm>
              <a:custGeom>
                <a:avLst/>
                <a:gdLst>
                  <a:gd name="T0" fmla="*/ 3 w 4"/>
                  <a:gd name="T1" fmla="*/ 3 h 5"/>
                  <a:gd name="T2" fmla="*/ 4 w 4"/>
                  <a:gd name="T3" fmla="*/ 1 h 5"/>
                  <a:gd name="T4" fmla="*/ 3 w 4"/>
                  <a:gd name="T5" fmla="*/ 0 h 5"/>
                  <a:gd name="T6" fmla="*/ 2 w 4"/>
                  <a:gd name="T7" fmla="*/ 1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1"/>
                    </a:lnTo>
                    <a:lnTo>
                      <a:pt x="3" y="0"/>
                    </a:lnTo>
                    <a:lnTo>
                      <a:pt x="2" y="1"/>
                    </a:lnTo>
                    <a:lnTo>
                      <a:pt x="0" y="3"/>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2" name="Freeform 2593"/>
              <p:cNvSpPr>
                <a:spLocks/>
              </p:cNvSpPr>
              <p:nvPr/>
            </p:nvSpPr>
            <p:spPr bwMode="auto">
              <a:xfrm>
                <a:off x="1246" y="3759"/>
                <a:ext cx="3" cy="2"/>
              </a:xfrm>
              <a:custGeom>
                <a:avLst/>
                <a:gdLst>
                  <a:gd name="T0" fmla="*/ 7 w 7"/>
                  <a:gd name="T1" fmla="*/ 1 h 5"/>
                  <a:gd name="T2" fmla="*/ 6 w 7"/>
                  <a:gd name="T3" fmla="*/ 0 h 5"/>
                  <a:gd name="T4" fmla="*/ 1 w 7"/>
                  <a:gd name="T5" fmla="*/ 0 h 5"/>
                  <a:gd name="T6" fmla="*/ 0 w 7"/>
                  <a:gd name="T7" fmla="*/ 0 h 5"/>
                  <a:gd name="T8" fmla="*/ 0 w 7"/>
                  <a:gd name="T9" fmla="*/ 1 h 5"/>
                  <a:gd name="T10" fmla="*/ 0 w 7"/>
                  <a:gd name="T11" fmla="*/ 2 h 5"/>
                  <a:gd name="T12" fmla="*/ 4 w 7"/>
                  <a:gd name="T13" fmla="*/ 5 h 5"/>
                  <a:gd name="T14" fmla="*/ 6 w 7"/>
                  <a:gd name="T15" fmla="*/ 5 h 5"/>
                  <a:gd name="T16" fmla="*/ 6 w 7"/>
                  <a:gd name="T17" fmla="*/ 2 h 5"/>
                  <a:gd name="T18" fmla="*/ 7 w 7"/>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7" y="1"/>
                    </a:moveTo>
                    <a:lnTo>
                      <a:pt x="6" y="0"/>
                    </a:lnTo>
                    <a:lnTo>
                      <a:pt x="1" y="0"/>
                    </a:lnTo>
                    <a:lnTo>
                      <a:pt x="0" y="0"/>
                    </a:lnTo>
                    <a:lnTo>
                      <a:pt x="0" y="1"/>
                    </a:lnTo>
                    <a:lnTo>
                      <a:pt x="0" y="2"/>
                    </a:lnTo>
                    <a:lnTo>
                      <a:pt x="4" y="5"/>
                    </a:lnTo>
                    <a:lnTo>
                      <a:pt x="6" y="5"/>
                    </a:lnTo>
                    <a:lnTo>
                      <a:pt x="6"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3" name="Freeform 2594"/>
              <p:cNvSpPr>
                <a:spLocks/>
              </p:cNvSpPr>
              <p:nvPr/>
            </p:nvSpPr>
            <p:spPr bwMode="auto">
              <a:xfrm>
                <a:off x="1244" y="3759"/>
                <a:ext cx="2" cy="2"/>
              </a:xfrm>
              <a:custGeom>
                <a:avLst/>
                <a:gdLst>
                  <a:gd name="T0" fmla="*/ 4 w 4"/>
                  <a:gd name="T1" fmla="*/ 1 h 5"/>
                  <a:gd name="T2" fmla="*/ 1 w 4"/>
                  <a:gd name="T3" fmla="*/ 0 h 5"/>
                  <a:gd name="T4" fmla="*/ 0 w 4"/>
                  <a:gd name="T5" fmla="*/ 0 h 5"/>
                  <a:gd name="T6" fmla="*/ 0 w 4"/>
                  <a:gd name="T7" fmla="*/ 2 h 5"/>
                  <a:gd name="T8" fmla="*/ 0 w 4"/>
                  <a:gd name="T9" fmla="*/ 5 h 5"/>
                  <a:gd name="T10" fmla="*/ 4 w 4"/>
                  <a:gd name="T11" fmla="*/ 5 h 5"/>
                  <a:gd name="T12" fmla="*/ 4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1" y="0"/>
                    </a:lnTo>
                    <a:lnTo>
                      <a:pt x="0" y="0"/>
                    </a:lnTo>
                    <a:lnTo>
                      <a:pt x="0" y="2"/>
                    </a:lnTo>
                    <a:lnTo>
                      <a:pt x="0" y="5"/>
                    </a:lnTo>
                    <a:lnTo>
                      <a:pt x="4" y="5"/>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4" name="Freeform 2595"/>
              <p:cNvSpPr>
                <a:spLocks/>
              </p:cNvSpPr>
              <p:nvPr/>
            </p:nvSpPr>
            <p:spPr bwMode="auto">
              <a:xfrm>
                <a:off x="1242" y="3759"/>
                <a:ext cx="4" cy="2"/>
              </a:xfrm>
              <a:custGeom>
                <a:avLst/>
                <a:gdLst>
                  <a:gd name="T0" fmla="*/ 3 w 7"/>
                  <a:gd name="T1" fmla="*/ 2 h 5"/>
                  <a:gd name="T2" fmla="*/ 3 w 7"/>
                  <a:gd name="T3" fmla="*/ 1 h 5"/>
                  <a:gd name="T4" fmla="*/ 0 w 7"/>
                  <a:gd name="T5" fmla="*/ 0 h 5"/>
                  <a:gd name="T6" fmla="*/ 0 w 7"/>
                  <a:gd name="T7" fmla="*/ 1 h 5"/>
                  <a:gd name="T8" fmla="*/ 0 w 7"/>
                  <a:gd name="T9" fmla="*/ 2 h 5"/>
                  <a:gd name="T10" fmla="*/ 7 w 7"/>
                  <a:gd name="T11" fmla="*/ 5 h 5"/>
                  <a:gd name="T12" fmla="*/ 3 w 7"/>
                  <a:gd name="T13" fmla="*/ 5 h 5"/>
                  <a:gd name="T14" fmla="*/ 3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2"/>
                    </a:moveTo>
                    <a:lnTo>
                      <a:pt x="3" y="1"/>
                    </a:lnTo>
                    <a:lnTo>
                      <a:pt x="0" y="0"/>
                    </a:lnTo>
                    <a:lnTo>
                      <a:pt x="0" y="1"/>
                    </a:lnTo>
                    <a:lnTo>
                      <a:pt x="0" y="2"/>
                    </a:lnTo>
                    <a:lnTo>
                      <a:pt x="7"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5" name="Freeform 2596"/>
              <p:cNvSpPr>
                <a:spLocks/>
              </p:cNvSpPr>
              <p:nvPr/>
            </p:nvSpPr>
            <p:spPr bwMode="auto">
              <a:xfrm>
                <a:off x="1240" y="3758"/>
                <a:ext cx="2" cy="2"/>
              </a:xfrm>
              <a:custGeom>
                <a:avLst/>
                <a:gdLst>
                  <a:gd name="T0" fmla="*/ 5 w 5"/>
                  <a:gd name="T1" fmla="*/ 1 h 4"/>
                  <a:gd name="T2" fmla="*/ 1 w 5"/>
                  <a:gd name="T3" fmla="*/ 0 h 4"/>
                  <a:gd name="T4" fmla="*/ 0 w 5"/>
                  <a:gd name="T5" fmla="*/ 0 h 4"/>
                  <a:gd name="T6" fmla="*/ 0 w 5"/>
                  <a:gd name="T7" fmla="*/ 2 h 4"/>
                  <a:gd name="T8" fmla="*/ 0 w 5"/>
                  <a:gd name="T9" fmla="*/ 4 h 4"/>
                  <a:gd name="T10" fmla="*/ 5 w 5"/>
                  <a:gd name="T11" fmla="*/ 4 h 4"/>
                  <a:gd name="T12" fmla="*/ 5 w 5"/>
                  <a:gd name="T13" fmla="*/ 2 h 4"/>
                  <a:gd name="T14" fmla="*/ 5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1"/>
                    </a:moveTo>
                    <a:lnTo>
                      <a:pt x="1" y="0"/>
                    </a:lnTo>
                    <a:lnTo>
                      <a:pt x="0" y="0"/>
                    </a:lnTo>
                    <a:lnTo>
                      <a:pt x="0" y="2"/>
                    </a:lnTo>
                    <a:lnTo>
                      <a:pt x="0" y="4"/>
                    </a:lnTo>
                    <a:lnTo>
                      <a:pt x="5" y="4"/>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6" name="Freeform 2597"/>
              <p:cNvSpPr>
                <a:spLocks/>
              </p:cNvSpPr>
              <p:nvPr/>
            </p:nvSpPr>
            <p:spPr bwMode="auto">
              <a:xfrm>
                <a:off x="1236" y="3757"/>
                <a:ext cx="6" cy="3"/>
              </a:xfrm>
              <a:custGeom>
                <a:avLst/>
                <a:gdLst>
                  <a:gd name="T0" fmla="*/ 9 w 13"/>
                  <a:gd name="T1" fmla="*/ 3 h 5"/>
                  <a:gd name="T2" fmla="*/ 9 w 13"/>
                  <a:gd name="T3" fmla="*/ 2 h 5"/>
                  <a:gd name="T4" fmla="*/ 6 w 13"/>
                  <a:gd name="T5" fmla="*/ 1 h 5"/>
                  <a:gd name="T6" fmla="*/ 0 w 13"/>
                  <a:gd name="T7" fmla="*/ 0 h 5"/>
                  <a:gd name="T8" fmla="*/ 0 w 13"/>
                  <a:gd name="T9" fmla="*/ 1 h 5"/>
                  <a:gd name="T10" fmla="*/ 0 w 13"/>
                  <a:gd name="T11" fmla="*/ 2 h 5"/>
                  <a:gd name="T12" fmla="*/ 6 w 13"/>
                  <a:gd name="T13" fmla="*/ 3 h 5"/>
                  <a:gd name="T14" fmla="*/ 13 w 13"/>
                  <a:gd name="T15" fmla="*/ 5 h 5"/>
                  <a:gd name="T16" fmla="*/ 9 w 13"/>
                  <a:gd name="T17" fmla="*/ 5 h 5"/>
                  <a:gd name="T18" fmla="*/ 9 w 13"/>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5"/>
                  <a:gd name="T32" fmla="*/ 13 w 1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5">
                    <a:moveTo>
                      <a:pt x="9" y="3"/>
                    </a:moveTo>
                    <a:lnTo>
                      <a:pt x="9" y="2"/>
                    </a:lnTo>
                    <a:lnTo>
                      <a:pt x="6" y="1"/>
                    </a:lnTo>
                    <a:lnTo>
                      <a:pt x="0" y="0"/>
                    </a:lnTo>
                    <a:lnTo>
                      <a:pt x="0" y="1"/>
                    </a:lnTo>
                    <a:lnTo>
                      <a:pt x="0" y="2"/>
                    </a:lnTo>
                    <a:lnTo>
                      <a:pt x="6" y="3"/>
                    </a:lnTo>
                    <a:lnTo>
                      <a:pt x="13" y="5"/>
                    </a:lnTo>
                    <a:lnTo>
                      <a:pt x="9" y="5"/>
                    </a:lnTo>
                    <a:lnTo>
                      <a:pt x="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7" name="Freeform 2598"/>
              <p:cNvSpPr>
                <a:spLocks/>
              </p:cNvSpPr>
              <p:nvPr/>
            </p:nvSpPr>
            <p:spPr bwMode="auto">
              <a:xfrm>
                <a:off x="1233" y="3757"/>
                <a:ext cx="3" cy="2"/>
              </a:xfrm>
              <a:custGeom>
                <a:avLst/>
                <a:gdLst>
                  <a:gd name="T0" fmla="*/ 6 w 6"/>
                  <a:gd name="T1" fmla="*/ 1 h 4"/>
                  <a:gd name="T2" fmla="*/ 0 w 6"/>
                  <a:gd name="T3" fmla="*/ 0 h 4"/>
                  <a:gd name="T4" fmla="*/ 1 w 6"/>
                  <a:gd name="T5" fmla="*/ 0 h 4"/>
                  <a:gd name="T6" fmla="*/ 1 w 6"/>
                  <a:gd name="T7" fmla="*/ 2 h 4"/>
                  <a:gd name="T8" fmla="*/ 1 w 6"/>
                  <a:gd name="T9" fmla="*/ 4 h 4"/>
                  <a:gd name="T10" fmla="*/ 6 w 6"/>
                  <a:gd name="T11" fmla="*/ 4 h 4"/>
                  <a:gd name="T12" fmla="*/ 6 w 6"/>
                  <a:gd name="T13" fmla="*/ 2 h 4"/>
                  <a:gd name="T14" fmla="*/ 6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1"/>
                    </a:moveTo>
                    <a:lnTo>
                      <a:pt x="0" y="0"/>
                    </a:lnTo>
                    <a:lnTo>
                      <a:pt x="1" y="0"/>
                    </a:lnTo>
                    <a:lnTo>
                      <a:pt x="1" y="2"/>
                    </a:lnTo>
                    <a:lnTo>
                      <a:pt x="1" y="4"/>
                    </a:lnTo>
                    <a:lnTo>
                      <a:pt x="6" y="4"/>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8" name="Freeform 2599"/>
              <p:cNvSpPr>
                <a:spLocks/>
              </p:cNvSpPr>
              <p:nvPr/>
            </p:nvSpPr>
            <p:spPr bwMode="auto">
              <a:xfrm>
                <a:off x="1227" y="3756"/>
                <a:ext cx="9" cy="3"/>
              </a:xfrm>
              <a:custGeom>
                <a:avLst/>
                <a:gdLst>
                  <a:gd name="T0" fmla="*/ 11 w 17"/>
                  <a:gd name="T1" fmla="*/ 4 h 6"/>
                  <a:gd name="T2" fmla="*/ 11 w 17"/>
                  <a:gd name="T3" fmla="*/ 3 h 6"/>
                  <a:gd name="T4" fmla="*/ 0 w 17"/>
                  <a:gd name="T5" fmla="*/ 0 h 6"/>
                  <a:gd name="T6" fmla="*/ 0 w 17"/>
                  <a:gd name="T7" fmla="*/ 2 h 6"/>
                  <a:gd name="T8" fmla="*/ 0 w 17"/>
                  <a:gd name="T9" fmla="*/ 3 h 6"/>
                  <a:gd name="T10" fmla="*/ 17 w 17"/>
                  <a:gd name="T11" fmla="*/ 6 h 6"/>
                  <a:gd name="T12" fmla="*/ 11 w 17"/>
                  <a:gd name="T13" fmla="*/ 6 h 6"/>
                  <a:gd name="T14" fmla="*/ 11 w 17"/>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6"/>
                  <a:gd name="T26" fmla="*/ 17 w 1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6">
                    <a:moveTo>
                      <a:pt x="11" y="4"/>
                    </a:moveTo>
                    <a:lnTo>
                      <a:pt x="11" y="3"/>
                    </a:lnTo>
                    <a:lnTo>
                      <a:pt x="0" y="0"/>
                    </a:lnTo>
                    <a:lnTo>
                      <a:pt x="0" y="2"/>
                    </a:lnTo>
                    <a:lnTo>
                      <a:pt x="0" y="3"/>
                    </a:lnTo>
                    <a:lnTo>
                      <a:pt x="17" y="6"/>
                    </a:lnTo>
                    <a:lnTo>
                      <a:pt x="11" y="6"/>
                    </a:lnTo>
                    <a:lnTo>
                      <a:pt x="1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09" name="Freeform 2600"/>
              <p:cNvSpPr>
                <a:spLocks/>
              </p:cNvSpPr>
              <p:nvPr/>
            </p:nvSpPr>
            <p:spPr bwMode="auto">
              <a:xfrm>
                <a:off x="1207" y="3753"/>
                <a:ext cx="20" cy="5"/>
              </a:xfrm>
              <a:custGeom>
                <a:avLst/>
                <a:gdLst>
                  <a:gd name="T0" fmla="*/ 40 w 40"/>
                  <a:gd name="T1" fmla="*/ 7 h 11"/>
                  <a:gd name="T2" fmla="*/ 34 w 40"/>
                  <a:gd name="T3" fmla="*/ 6 h 11"/>
                  <a:gd name="T4" fmla="*/ 28 w 40"/>
                  <a:gd name="T5" fmla="*/ 6 h 11"/>
                  <a:gd name="T6" fmla="*/ 10 w 40"/>
                  <a:gd name="T7" fmla="*/ 3 h 11"/>
                  <a:gd name="T8" fmla="*/ 5 w 40"/>
                  <a:gd name="T9" fmla="*/ 2 h 11"/>
                  <a:gd name="T10" fmla="*/ 0 w 40"/>
                  <a:gd name="T11" fmla="*/ 0 h 11"/>
                  <a:gd name="T12" fmla="*/ 0 w 40"/>
                  <a:gd name="T13" fmla="*/ 2 h 11"/>
                  <a:gd name="T14" fmla="*/ 0 w 40"/>
                  <a:gd name="T15" fmla="*/ 3 h 11"/>
                  <a:gd name="T16" fmla="*/ 5 w 40"/>
                  <a:gd name="T17" fmla="*/ 4 h 11"/>
                  <a:gd name="T18" fmla="*/ 10 w 40"/>
                  <a:gd name="T19" fmla="*/ 5 h 11"/>
                  <a:gd name="T20" fmla="*/ 39 w 40"/>
                  <a:gd name="T21" fmla="*/ 11 h 11"/>
                  <a:gd name="T22" fmla="*/ 40 w 40"/>
                  <a:gd name="T23" fmla="*/ 11 h 11"/>
                  <a:gd name="T24" fmla="*/ 40 w 40"/>
                  <a:gd name="T25" fmla="*/ 9 h 11"/>
                  <a:gd name="T26" fmla="*/ 40 w 40"/>
                  <a:gd name="T27" fmla="*/ 7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11"/>
                  <a:gd name="T44" fmla="*/ 40 w 40"/>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11">
                    <a:moveTo>
                      <a:pt x="40" y="7"/>
                    </a:moveTo>
                    <a:lnTo>
                      <a:pt x="34" y="6"/>
                    </a:lnTo>
                    <a:lnTo>
                      <a:pt x="28" y="6"/>
                    </a:lnTo>
                    <a:lnTo>
                      <a:pt x="10" y="3"/>
                    </a:lnTo>
                    <a:lnTo>
                      <a:pt x="5" y="2"/>
                    </a:lnTo>
                    <a:lnTo>
                      <a:pt x="0" y="0"/>
                    </a:lnTo>
                    <a:lnTo>
                      <a:pt x="0" y="2"/>
                    </a:lnTo>
                    <a:lnTo>
                      <a:pt x="0" y="3"/>
                    </a:lnTo>
                    <a:lnTo>
                      <a:pt x="5" y="4"/>
                    </a:lnTo>
                    <a:lnTo>
                      <a:pt x="10" y="5"/>
                    </a:lnTo>
                    <a:lnTo>
                      <a:pt x="39" y="11"/>
                    </a:lnTo>
                    <a:lnTo>
                      <a:pt x="40" y="11"/>
                    </a:lnTo>
                    <a:lnTo>
                      <a:pt x="40" y="9"/>
                    </a:lnTo>
                    <a:lnTo>
                      <a:pt x="4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0" name="Freeform 2601"/>
              <p:cNvSpPr>
                <a:spLocks/>
              </p:cNvSpPr>
              <p:nvPr/>
            </p:nvSpPr>
            <p:spPr bwMode="auto">
              <a:xfrm>
                <a:off x="1198" y="3750"/>
                <a:ext cx="10" cy="4"/>
              </a:xfrm>
              <a:custGeom>
                <a:avLst/>
                <a:gdLst>
                  <a:gd name="T0" fmla="*/ 19 w 20"/>
                  <a:gd name="T1" fmla="*/ 4 h 8"/>
                  <a:gd name="T2" fmla="*/ 13 w 20"/>
                  <a:gd name="T3" fmla="*/ 3 h 8"/>
                  <a:gd name="T4" fmla="*/ 12 w 20"/>
                  <a:gd name="T5" fmla="*/ 3 h 8"/>
                  <a:gd name="T6" fmla="*/ 10 w 20"/>
                  <a:gd name="T7" fmla="*/ 3 h 8"/>
                  <a:gd name="T8" fmla="*/ 0 w 20"/>
                  <a:gd name="T9" fmla="*/ 0 h 8"/>
                  <a:gd name="T10" fmla="*/ 0 w 20"/>
                  <a:gd name="T11" fmla="*/ 1 h 8"/>
                  <a:gd name="T12" fmla="*/ 0 w 20"/>
                  <a:gd name="T13" fmla="*/ 2 h 8"/>
                  <a:gd name="T14" fmla="*/ 10 w 20"/>
                  <a:gd name="T15" fmla="*/ 6 h 8"/>
                  <a:gd name="T16" fmla="*/ 20 w 20"/>
                  <a:gd name="T17" fmla="*/ 8 h 8"/>
                  <a:gd name="T18" fmla="*/ 19 w 20"/>
                  <a:gd name="T19" fmla="*/ 8 h 8"/>
                  <a:gd name="T20" fmla="*/ 19 w 20"/>
                  <a:gd name="T21" fmla="*/ 6 h 8"/>
                  <a:gd name="T22" fmla="*/ 19 w 20"/>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8"/>
                  <a:gd name="T38" fmla="*/ 20 w 2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8">
                    <a:moveTo>
                      <a:pt x="19" y="4"/>
                    </a:moveTo>
                    <a:lnTo>
                      <a:pt x="13" y="3"/>
                    </a:lnTo>
                    <a:lnTo>
                      <a:pt x="12" y="3"/>
                    </a:lnTo>
                    <a:lnTo>
                      <a:pt x="10" y="3"/>
                    </a:lnTo>
                    <a:lnTo>
                      <a:pt x="0" y="0"/>
                    </a:lnTo>
                    <a:lnTo>
                      <a:pt x="0" y="1"/>
                    </a:lnTo>
                    <a:lnTo>
                      <a:pt x="0" y="2"/>
                    </a:lnTo>
                    <a:lnTo>
                      <a:pt x="10" y="6"/>
                    </a:lnTo>
                    <a:lnTo>
                      <a:pt x="20" y="8"/>
                    </a:lnTo>
                    <a:lnTo>
                      <a:pt x="19" y="8"/>
                    </a:lnTo>
                    <a:lnTo>
                      <a:pt x="19" y="6"/>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1" name="Freeform 2602"/>
              <p:cNvSpPr>
                <a:spLocks/>
              </p:cNvSpPr>
              <p:nvPr/>
            </p:nvSpPr>
            <p:spPr bwMode="auto">
              <a:xfrm>
                <a:off x="1189" y="3748"/>
                <a:ext cx="9" cy="4"/>
              </a:xfrm>
              <a:custGeom>
                <a:avLst/>
                <a:gdLst>
                  <a:gd name="T0" fmla="*/ 17 w 17"/>
                  <a:gd name="T1" fmla="*/ 6 h 9"/>
                  <a:gd name="T2" fmla="*/ 14 w 17"/>
                  <a:gd name="T3" fmla="*/ 5 h 9"/>
                  <a:gd name="T4" fmla="*/ 13 w 17"/>
                  <a:gd name="T5" fmla="*/ 5 h 9"/>
                  <a:gd name="T6" fmla="*/ 11 w 17"/>
                  <a:gd name="T7" fmla="*/ 5 h 9"/>
                  <a:gd name="T8" fmla="*/ 4 w 17"/>
                  <a:gd name="T9" fmla="*/ 2 h 9"/>
                  <a:gd name="T10" fmla="*/ 0 w 17"/>
                  <a:gd name="T11" fmla="*/ 0 h 9"/>
                  <a:gd name="T12" fmla="*/ 0 w 17"/>
                  <a:gd name="T13" fmla="*/ 1 h 9"/>
                  <a:gd name="T14" fmla="*/ 0 w 17"/>
                  <a:gd name="T15" fmla="*/ 2 h 9"/>
                  <a:gd name="T16" fmla="*/ 4 w 17"/>
                  <a:gd name="T17" fmla="*/ 5 h 9"/>
                  <a:gd name="T18" fmla="*/ 11 w 17"/>
                  <a:gd name="T19" fmla="*/ 7 h 9"/>
                  <a:gd name="T20" fmla="*/ 16 w 17"/>
                  <a:gd name="T21" fmla="*/ 9 h 9"/>
                  <a:gd name="T22" fmla="*/ 17 w 17"/>
                  <a:gd name="T23" fmla="*/ 9 h 9"/>
                  <a:gd name="T24" fmla="*/ 17 w 17"/>
                  <a:gd name="T25" fmla="*/ 7 h 9"/>
                  <a:gd name="T26" fmla="*/ 17 w 17"/>
                  <a:gd name="T27" fmla="*/ 6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9"/>
                  <a:gd name="T44" fmla="*/ 17 w 17"/>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9">
                    <a:moveTo>
                      <a:pt x="17" y="6"/>
                    </a:moveTo>
                    <a:lnTo>
                      <a:pt x="14" y="5"/>
                    </a:lnTo>
                    <a:lnTo>
                      <a:pt x="13" y="5"/>
                    </a:lnTo>
                    <a:lnTo>
                      <a:pt x="11" y="5"/>
                    </a:lnTo>
                    <a:lnTo>
                      <a:pt x="4" y="2"/>
                    </a:lnTo>
                    <a:lnTo>
                      <a:pt x="0" y="0"/>
                    </a:lnTo>
                    <a:lnTo>
                      <a:pt x="0" y="1"/>
                    </a:lnTo>
                    <a:lnTo>
                      <a:pt x="0" y="2"/>
                    </a:lnTo>
                    <a:lnTo>
                      <a:pt x="4" y="5"/>
                    </a:lnTo>
                    <a:lnTo>
                      <a:pt x="11" y="7"/>
                    </a:lnTo>
                    <a:lnTo>
                      <a:pt x="16" y="9"/>
                    </a:lnTo>
                    <a:lnTo>
                      <a:pt x="17" y="9"/>
                    </a:lnTo>
                    <a:lnTo>
                      <a:pt x="17" y="7"/>
                    </a:lnTo>
                    <a:lnTo>
                      <a:pt x="1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2" name="Freeform 2603"/>
              <p:cNvSpPr>
                <a:spLocks/>
              </p:cNvSpPr>
              <p:nvPr/>
            </p:nvSpPr>
            <p:spPr bwMode="auto">
              <a:xfrm>
                <a:off x="1187" y="3746"/>
                <a:ext cx="3" cy="3"/>
              </a:xfrm>
              <a:custGeom>
                <a:avLst/>
                <a:gdLst>
                  <a:gd name="T0" fmla="*/ 5 w 6"/>
                  <a:gd name="T1" fmla="*/ 3 h 4"/>
                  <a:gd name="T2" fmla="*/ 6 w 6"/>
                  <a:gd name="T3" fmla="*/ 2 h 4"/>
                  <a:gd name="T4" fmla="*/ 3 w 6"/>
                  <a:gd name="T5" fmla="*/ 0 h 4"/>
                  <a:gd name="T6" fmla="*/ 1 w 6"/>
                  <a:gd name="T7" fmla="*/ 1 h 4"/>
                  <a:gd name="T8" fmla="*/ 0 w 6"/>
                  <a:gd name="T9" fmla="*/ 2 h 4"/>
                  <a:gd name="T10" fmla="*/ 0 w 6"/>
                  <a:gd name="T11" fmla="*/ 2 h 4"/>
                  <a:gd name="T12" fmla="*/ 5 w 6"/>
                  <a:gd name="T13" fmla="*/ 4 h 4"/>
                  <a:gd name="T14" fmla="*/ 5 w 6"/>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5" y="3"/>
                    </a:moveTo>
                    <a:lnTo>
                      <a:pt x="6" y="2"/>
                    </a:lnTo>
                    <a:lnTo>
                      <a:pt x="3" y="0"/>
                    </a:lnTo>
                    <a:lnTo>
                      <a:pt x="1" y="1"/>
                    </a:lnTo>
                    <a:lnTo>
                      <a:pt x="0" y="2"/>
                    </a:lnTo>
                    <a:lnTo>
                      <a:pt x="5"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3" name="Freeform 2604"/>
              <p:cNvSpPr>
                <a:spLocks/>
              </p:cNvSpPr>
              <p:nvPr/>
            </p:nvSpPr>
            <p:spPr bwMode="auto">
              <a:xfrm>
                <a:off x="1180" y="3742"/>
                <a:ext cx="10" cy="6"/>
              </a:xfrm>
              <a:custGeom>
                <a:avLst/>
                <a:gdLst>
                  <a:gd name="T0" fmla="*/ 17 w 20"/>
                  <a:gd name="T1" fmla="*/ 9 h 11"/>
                  <a:gd name="T2" fmla="*/ 20 w 20"/>
                  <a:gd name="T3" fmla="*/ 11 h 11"/>
                  <a:gd name="T4" fmla="*/ 8 w 20"/>
                  <a:gd name="T5" fmla="*/ 5 h 11"/>
                  <a:gd name="T6" fmla="*/ 8 w 20"/>
                  <a:gd name="T7" fmla="*/ 4 h 11"/>
                  <a:gd name="T8" fmla="*/ 3 w 20"/>
                  <a:gd name="T9" fmla="*/ 1 h 11"/>
                  <a:gd name="T10" fmla="*/ 3 w 20"/>
                  <a:gd name="T11" fmla="*/ 0 h 11"/>
                  <a:gd name="T12" fmla="*/ 2 w 20"/>
                  <a:gd name="T13" fmla="*/ 0 h 11"/>
                  <a:gd name="T14" fmla="*/ 0 w 20"/>
                  <a:gd name="T15" fmla="*/ 0 h 11"/>
                  <a:gd name="T16" fmla="*/ 3 w 20"/>
                  <a:gd name="T17" fmla="*/ 3 h 11"/>
                  <a:gd name="T18" fmla="*/ 6 w 20"/>
                  <a:gd name="T19" fmla="*/ 4 h 11"/>
                  <a:gd name="T20" fmla="*/ 8 w 20"/>
                  <a:gd name="T21" fmla="*/ 8 h 11"/>
                  <a:gd name="T22" fmla="*/ 15 w 20"/>
                  <a:gd name="T23" fmla="*/ 11 h 11"/>
                  <a:gd name="T24" fmla="*/ 15 w 20"/>
                  <a:gd name="T25" fmla="*/ 10 h 11"/>
                  <a:gd name="T26" fmla="*/ 17 w 20"/>
                  <a:gd name="T27" fmla="*/ 9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11"/>
                  <a:gd name="T44" fmla="*/ 20 w 20"/>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11">
                    <a:moveTo>
                      <a:pt x="17" y="9"/>
                    </a:moveTo>
                    <a:lnTo>
                      <a:pt x="20" y="11"/>
                    </a:lnTo>
                    <a:lnTo>
                      <a:pt x="8" y="5"/>
                    </a:lnTo>
                    <a:lnTo>
                      <a:pt x="8" y="4"/>
                    </a:lnTo>
                    <a:lnTo>
                      <a:pt x="3" y="1"/>
                    </a:lnTo>
                    <a:lnTo>
                      <a:pt x="3" y="0"/>
                    </a:lnTo>
                    <a:lnTo>
                      <a:pt x="2" y="0"/>
                    </a:lnTo>
                    <a:lnTo>
                      <a:pt x="0" y="0"/>
                    </a:lnTo>
                    <a:lnTo>
                      <a:pt x="3" y="3"/>
                    </a:lnTo>
                    <a:lnTo>
                      <a:pt x="6" y="4"/>
                    </a:lnTo>
                    <a:lnTo>
                      <a:pt x="8" y="8"/>
                    </a:lnTo>
                    <a:lnTo>
                      <a:pt x="15" y="11"/>
                    </a:lnTo>
                    <a:lnTo>
                      <a:pt x="15" y="10"/>
                    </a:lnTo>
                    <a:lnTo>
                      <a:pt x="1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4" name="Freeform 2605"/>
              <p:cNvSpPr>
                <a:spLocks/>
              </p:cNvSpPr>
              <p:nvPr/>
            </p:nvSpPr>
            <p:spPr bwMode="auto">
              <a:xfrm>
                <a:off x="1180" y="3741"/>
                <a:ext cx="1" cy="1"/>
              </a:xfrm>
              <a:custGeom>
                <a:avLst/>
                <a:gdLst>
                  <a:gd name="T0" fmla="*/ 4 w 4"/>
                  <a:gd name="T1" fmla="*/ 3 h 4"/>
                  <a:gd name="T2" fmla="*/ 3 w 4"/>
                  <a:gd name="T3" fmla="*/ 0 h 4"/>
                  <a:gd name="T4" fmla="*/ 3 w 4"/>
                  <a:gd name="T5" fmla="*/ 0 h 4"/>
                  <a:gd name="T6" fmla="*/ 1 w 4"/>
                  <a:gd name="T7" fmla="*/ 1 h 4"/>
                  <a:gd name="T8" fmla="*/ 0 w 4"/>
                  <a:gd name="T9" fmla="*/ 3 h 4"/>
                  <a:gd name="T10" fmla="*/ 1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0"/>
                    </a:lnTo>
                    <a:lnTo>
                      <a:pt x="1" y="1"/>
                    </a:lnTo>
                    <a:lnTo>
                      <a:pt x="0" y="3"/>
                    </a:lnTo>
                    <a:lnTo>
                      <a:pt x="1"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5" name="Freeform 2606"/>
              <p:cNvSpPr>
                <a:spLocks/>
              </p:cNvSpPr>
              <p:nvPr/>
            </p:nvSpPr>
            <p:spPr bwMode="auto">
              <a:xfrm>
                <a:off x="1179" y="3740"/>
                <a:ext cx="2" cy="2"/>
              </a:xfrm>
              <a:custGeom>
                <a:avLst/>
                <a:gdLst>
                  <a:gd name="T0" fmla="*/ 2 w 4"/>
                  <a:gd name="T1" fmla="*/ 2 h 5"/>
                  <a:gd name="T2" fmla="*/ 4 w 4"/>
                  <a:gd name="T3" fmla="*/ 2 h 5"/>
                  <a:gd name="T4" fmla="*/ 2 w 4"/>
                  <a:gd name="T5" fmla="*/ 0 h 5"/>
                  <a:gd name="T6" fmla="*/ 1 w 4"/>
                  <a:gd name="T7" fmla="*/ 0 h 5"/>
                  <a:gd name="T8" fmla="*/ 0 w 4"/>
                  <a:gd name="T9" fmla="*/ 0 h 5"/>
                  <a:gd name="T10" fmla="*/ 2 w 4"/>
                  <a:gd name="T11" fmla="*/ 5 h 5"/>
                  <a:gd name="T12" fmla="*/ 1 w 4"/>
                  <a:gd name="T13" fmla="*/ 4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2"/>
                    </a:lnTo>
                    <a:lnTo>
                      <a:pt x="2" y="0"/>
                    </a:lnTo>
                    <a:lnTo>
                      <a:pt x="1" y="0"/>
                    </a:lnTo>
                    <a:lnTo>
                      <a:pt x="0" y="0"/>
                    </a:lnTo>
                    <a:lnTo>
                      <a:pt x="2" y="5"/>
                    </a:lnTo>
                    <a:lnTo>
                      <a:pt x="1"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6" name="Freeform 2607"/>
              <p:cNvSpPr>
                <a:spLocks/>
              </p:cNvSpPr>
              <p:nvPr/>
            </p:nvSpPr>
            <p:spPr bwMode="auto">
              <a:xfrm>
                <a:off x="1178" y="3739"/>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7" name="Freeform 2608"/>
              <p:cNvSpPr>
                <a:spLocks/>
              </p:cNvSpPr>
              <p:nvPr/>
            </p:nvSpPr>
            <p:spPr bwMode="auto">
              <a:xfrm>
                <a:off x="1178" y="3738"/>
                <a:ext cx="2"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8" name="Freeform 2609"/>
              <p:cNvSpPr>
                <a:spLocks/>
              </p:cNvSpPr>
              <p:nvPr/>
            </p:nvSpPr>
            <p:spPr bwMode="auto">
              <a:xfrm>
                <a:off x="1176" y="3724"/>
                <a:ext cx="4" cy="15"/>
              </a:xfrm>
              <a:custGeom>
                <a:avLst/>
                <a:gdLst>
                  <a:gd name="T0" fmla="*/ 6 w 8"/>
                  <a:gd name="T1" fmla="*/ 29 h 30"/>
                  <a:gd name="T2" fmla="*/ 5 w 8"/>
                  <a:gd name="T3" fmla="*/ 26 h 30"/>
                  <a:gd name="T4" fmla="*/ 5 w 8"/>
                  <a:gd name="T5" fmla="*/ 26 h 30"/>
                  <a:gd name="T6" fmla="*/ 5 w 8"/>
                  <a:gd name="T7" fmla="*/ 24 h 30"/>
                  <a:gd name="T8" fmla="*/ 4 w 8"/>
                  <a:gd name="T9" fmla="*/ 23 h 30"/>
                  <a:gd name="T10" fmla="*/ 4 w 8"/>
                  <a:gd name="T11" fmla="*/ 17 h 30"/>
                  <a:gd name="T12" fmla="*/ 3 w 8"/>
                  <a:gd name="T13" fmla="*/ 16 h 30"/>
                  <a:gd name="T14" fmla="*/ 4 w 8"/>
                  <a:gd name="T15" fmla="*/ 15 h 30"/>
                  <a:gd name="T16" fmla="*/ 4 w 8"/>
                  <a:gd name="T17" fmla="*/ 10 h 30"/>
                  <a:gd name="T18" fmla="*/ 5 w 8"/>
                  <a:gd name="T19" fmla="*/ 8 h 30"/>
                  <a:gd name="T20" fmla="*/ 5 w 8"/>
                  <a:gd name="T21" fmla="*/ 7 h 30"/>
                  <a:gd name="T22" fmla="*/ 8 w 8"/>
                  <a:gd name="T23" fmla="*/ 0 h 30"/>
                  <a:gd name="T24" fmla="*/ 7 w 8"/>
                  <a:gd name="T25" fmla="*/ 0 h 30"/>
                  <a:gd name="T26" fmla="*/ 6 w 8"/>
                  <a:gd name="T27" fmla="*/ 0 h 30"/>
                  <a:gd name="T28" fmla="*/ 3 w 8"/>
                  <a:gd name="T29" fmla="*/ 7 h 30"/>
                  <a:gd name="T30" fmla="*/ 3 w 8"/>
                  <a:gd name="T31" fmla="*/ 8 h 30"/>
                  <a:gd name="T32" fmla="*/ 1 w 8"/>
                  <a:gd name="T33" fmla="*/ 10 h 30"/>
                  <a:gd name="T34" fmla="*/ 1 w 8"/>
                  <a:gd name="T35" fmla="*/ 15 h 30"/>
                  <a:gd name="T36" fmla="*/ 0 w 8"/>
                  <a:gd name="T37" fmla="*/ 18 h 30"/>
                  <a:gd name="T38" fmla="*/ 1 w 8"/>
                  <a:gd name="T39" fmla="*/ 19 h 30"/>
                  <a:gd name="T40" fmla="*/ 1 w 8"/>
                  <a:gd name="T41" fmla="*/ 25 h 30"/>
                  <a:gd name="T42" fmla="*/ 3 w 8"/>
                  <a:gd name="T43" fmla="*/ 26 h 30"/>
                  <a:gd name="T44" fmla="*/ 3 w 8"/>
                  <a:gd name="T45" fmla="*/ 29 h 30"/>
                  <a:gd name="T46" fmla="*/ 4 w 8"/>
                  <a:gd name="T47" fmla="*/ 30 h 30"/>
                  <a:gd name="T48" fmla="*/ 5 w 8"/>
                  <a:gd name="T49" fmla="*/ 29 h 30"/>
                  <a:gd name="T50" fmla="*/ 6 w 8"/>
                  <a:gd name="T51" fmla="*/ 29 h 3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
                  <a:gd name="T79" fmla="*/ 0 h 30"/>
                  <a:gd name="T80" fmla="*/ 8 w 8"/>
                  <a:gd name="T81" fmla="*/ 30 h 3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 h="30">
                    <a:moveTo>
                      <a:pt x="6" y="29"/>
                    </a:moveTo>
                    <a:lnTo>
                      <a:pt x="5" y="26"/>
                    </a:lnTo>
                    <a:lnTo>
                      <a:pt x="5" y="24"/>
                    </a:lnTo>
                    <a:lnTo>
                      <a:pt x="4" y="23"/>
                    </a:lnTo>
                    <a:lnTo>
                      <a:pt x="4" y="17"/>
                    </a:lnTo>
                    <a:lnTo>
                      <a:pt x="3" y="16"/>
                    </a:lnTo>
                    <a:lnTo>
                      <a:pt x="4" y="15"/>
                    </a:lnTo>
                    <a:lnTo>
                      <a:pt x="4" y="10"/>
                    </a:lnTo>
                    <a:lnTo>
                      <a:pt x="5" y="8"/>
                    </a:lnTo>
                    <a:lnTo>
                      <a:pt x="5" y="7"/>
                    </a:lnTo>
                    <a:lnTo>
                      <a:pt x="8" y="0"/>
                    </a:lnTo>
                    <a:lnTo>
                      <a:pt x="7" y="0"/>
                    </a:lnTo>
                    <a:lnTo>
                      <a:pt x="6" y="0"/>
                    </a:lnTo>
                    <a:lnTo>
                      <a:pt x="3" y="7"/>
                    </a:lnTo>
                    <a:lnTo>
                      <a:pt x="3" y="8"/>
                    </a:lnTo>
                    <a:lnTo>
                      <a:pt x="1" y="10"/>
                    </a:lnTo>
                    <a:lnTo>
                      <a:pt x="1" y="15"/>
                    </a:lnTo>
                    <a:lnTo>
                      <a:pt x="0" y="18"/>
                    </a:lnTo>
                    <a:lnTo>
                      <a:pt x="1" y="19"/>
                    </a:lnTo>
                    <a:lnTo>
                      <a:pt x="1" y="25"/>
                    </a:lnTo>
                    <a:lnTo>
                      <a:pt x="3" y="26"/>
                    </a:lnTo>
                    <a:lnTo>
                      <a:pt x="3" y="29"/>
                    </a:lnTo>
                    <a:lnTo>
                      <a:pt x="4" y="30"/>
                    </a:lnTo>
                    <a:lnTo>
                      <a:pt x="5" y="29"/>
                    </a:lnTo>
                    <a:lnTo>
                      <a:pt x="6"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19" name="Freeform 2610"/>
              <p:cNvSpPr>
                <a:spLocks/>
              </p:cNvSpPr>
              <p:nvPr/>
            </p:nvSpPr>
            <p:spPr bwMode="auto">
              <a:xfrm>
                <a:off x="1179" y="3723"/>
                <a:ext cx="2" cy="2"/>
              </a:xfrm>
              <a:custGeom>
                <a:avLst/>
                <a:gdLst>
                  <a:gd name="T0" fmla="*/ 1 w 4"/>
                  <a:gd name="T1" fmla="*/ 2 h 3"/>
                  <a:gd name="T2" fmla="*/ 2 w 4"/>
                  <a:gd name="T3" fmla="*/ 3 h 3"/>
                  <a:gd name="T4" fmla="*/ 4 w 4"/>
                  <a:gd name="T5" fmla="*/ 2 h 3"/>
                  <a:gd name="T6" fmla="*/ 2 w 4"/>
                  <a:gd name="T7" fmla="*/ 1 h 3"/>
                  <a:gd name="T8" fmla="*/ 1 w 4"/>
                  <a:gd name="T9" fmla="*/ 0 h 3"/>
                  <a:gd name="T10" fmla="*/ 1 w 4"/>
                  <a:gd name="T11" fmla="*/ 0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0" name="Freeform 2611"/>
              <p:cNvSpPr>
                <a:spLocks/>
              </p:cNvSpPr>
              <p:nvPr/>
            </p:nvSpPr>
            <p:spPr bwMode="auto">
              <a:xfrm>
                <a:off x="1180" y="3722"/>
                <a:ext cx="1" cy="3"/>
              </a:xfrm>
              <a:custGeom>
                <a:avLst/>
                <a:gdLst>
                  <a:gd name="T0" fmla="*/ 3 w 4"/>
                  <a:gd name="T1" fmla="*/ 4 h 5"/>
                  <a:gd name="T2" fmla="*/ 1 w 4"/>
                  <a:gd name="T3" fmla="*/ 5 h 5"/>
                  <a:gd name="T4" fmla="*/ 4 w 4"/>
                  <a:gd name="T5" fmla="*/ 0 h 5"/>
                  <a:gd name="T6" fmla="*/ 3 w 4"/>
                  <a:gd name="T7" fmla="*/ 0 h 5"/>
                  <a:gd name="T8" fmla="*/ 1 w 4"/>
                  <a:gd name="T9" fmla="*/ 0 h 5"/>
                  <a:gd name="T10" fmla="*/ 0 w 4"/>
                  <a:gd name="T11" fmla="*/ 3 h 5"/>
                  <a:gd name="T12" fmla="*/ 1 w 4"/>
                  <a:gd name="T13" fmla="*/ 3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1" y="5"/>
                    </a:lnTo>
                    <a:lnTo>
                      <a:pt x="4" y="0"/>
                    </a:lnTo>
                    <a:lnTo>
                      <a:pt x="3" y="0"/>
                    </a:lnTo>
                    <a:lnTo>
                      <a:pt x="1" y="0"/>
                    </a:lnTo>
                    <a:lnTo>
                      <a:pt x="0" y="3"/>
                    </a:lnTo>
                    <a:lnTo>
                      <a:pt x="1" y="3"/>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1" name="Freeform 2612"/>
              <p:cNvSpPr>
                <a:spLocks/>
              </p:cNvSpPr>
              <p:nvPr/>
            </p:nvSpPr>
            <p:spPr bwMode="auto">
              <a:xfrm>
                <a:off x="1180" y="3716"/>
                <a:ext cx="8" cy="7"/>
              </a:xfrm>
              <a:custGeom>
                <a:avLst/>
                <a:gdLst>
                  <a:gd name="T0" fmla="*/ 2 w 17"/>
                  <a:gd name="T1" fmla="*/ 12 h 14"/>
                  <a:gd name="T2" fmla="*/ 3 w 17"/>
                  <a:gd name="T3" fmla="*/ 14 h 14"/>
                  <a:gd name="T4" fmla="*/ 11 w 17"/>
                  <a:gd name="T5" fmla="*/ 6 h 14"/>
                  <a:gd name="T6" fmla="*/ 14 w 17"/>
                  <a:gd name="T7" fmla="*/ 4 h 14"/>
                  <a:gd name="T8" fmla="*/ 17 w 17"/>
                  <a:gd name="T9" fmla="*/ 2 h 14"/>
                  <a:gd name="T10" fmla="*/ 15 w 17"/>
                  <a:gd name="T11" fmla="*/ 1 h 14"/>
                  <a:gd name="T12" fmla="*/ 14 w 17"/>
                  <a:gd name="T13" fmla="*/ 0 h 14"/>
                  <a:gd name="T14" fmla="*/ 12 w 17"/>
                  <a:gd name="T15" fmla="*/ 2 h 14"/>
                  <a:gd name="T16" fmla="*/ 8 w 17"/>
                  <a:gd name="T17" fmla="*/ 3 h 14"/>
                  <a:gd name="T18" fmla="*/ 2 w 17"/>
                  <a:gd name="T19" fmla="*/ 10 h 14"/>
                  <a:gd name="T20" fmla="*/ 0 w 17"/>
                  <a:gd name="T21" fmla="*/ 12 h 14"/>
                  <a:gd name="T22" fmla="*/ 2 w 17"/>
                  <a:gd name="T23" fmla="*/ 12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14"/>
                  <a:gd name="T38" fmla="*/ 17 w 17"/>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14">
                    <a:moveTo>
                      <a:pt x="2" y="12"/>
                    </a:moveTo>
                    <a:lnTo>
                      <a:pt x="3" y="14"/>
                    </a:lnTo>
                    <a:lnTo>
                      <a:pt x="11" y="6"/>
                    </a:lnTo>
                    <a:lnTo>
                      <a:pt x="14" y="4"/>
                    </a:lnTo>
                    <a:lnTo>
                      <a:pt x="17" y="2"/>
                    </a:lnTo>
                    <a:lnTo>
                      <a:pt x="15" y="1"/>
                    </a:lnTo>
                    <a:lnTo>
                      <a:pt x="14" y="0"/>
                    </a:lnTo>
                    <a:lnTo>
                      <a:pt x="12" y="2"/>
                    </a:lnTo>
                    <a:lnTo>
                      <a:pt x="8" y="3"/>
                    </a:lnTo>
                    <a:lnTo>
                      <a:pt x="2" y="10"/>
                    </a:lnTo>
                    <a:lnTo>
                      <a:pt x="0" y="12"/>
                    </a:lnTo>
                    <a:lnTo>
                      <a:pt x="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2" name="Freeform 2613"/>
              <p:cNvSpPr>
                <a:spLocks/>
              </p:cNvSpPr>
              <p:nvPr/>
            </p:nvSpPr>
            <p:spPr bwMode="auto">
              <a:xfrm>
                <a:off x="1187" y="3714"/>
                <a:ext cx="5" cy="3"/>
              </a:xfrm>
              <a:custGeom>
                <a:avLst/>
                <a:gdLst>
                  <a:gd name="T0" fmla="*/ 2 w 10"/>
                  <a:gd name="T1" fmla="*/ 5 h 6"/>
                  <a:gd name="T2" fmla="*/ 2 w 10"/>
                  <a:gd name="T3" fmla="*/ 6 h 6"/>
                  <a:gd name="T4" fmla="*/ 5 w 10"/>
                  <a:gd name="T5" fmla="*/ 5 h 6"/>
                  <a:gd name="T6" fmla="*/ 8 w 10"/>
                  <a:gd name="T7" fmla="*/ 4 h 6"/>
                  <a:gd name="T8" fmla="*/ 10 w 10"/>
                  <a:gd name="T9" fmla="*/ 3 h 6"/>
                  <a:gd name="T10" fmla="*/ 10 w 10"/>
                  <a:gd name="T11" fmla="*/ 1 h 6"/>
                  <a:gd name="T12" fmla="*/ 10 w 10"/>
                  <a:gd name="T13" fmla="*/ 0 h 6"/>
                  <a:gd name="T14" fmla="*/ 8 w 10"/>
                  <a:gd name="T15" fmla="*/ 1 h 6"/>
                  <a:gd name="T16" fmla="*/ 5 w 10"/>
                  <a:gd name="T17" fmla="*/ 3 h 6"/>
                  <a:gd name="T18" fmla="*/ 0 w 10"/>
                  <a:gd name="T19" fmla="*/ 5 h 6"/>
                  <a:gd name="T20" fmla="*/ 1 w 10"/>
                  <a:gd name="T21" fmla="*/ 4 h 6"/>
                  <a:gd name="T22" fmla="*/ 2 w 10"/>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2" y="5"/>
                    </a:moveTo>
                    <a:lnTo>
                      <a:pt x="2" y="6"/>
                    </a:lnTo>
                    <a:lnTo>
                      <a:pt x="5" y="5"/>
                    </a:lnTo>
                    <a:lnTo>
                      <a:pt x="8" y="4"/>
                    </a:lnTo>
                    <a:lnTo>
                      <a:pt x="10" y="3"/>
                    </a:lnTo>
                    <a:lnTo>
                      <a:pt x="10" y="1"/>
                    </a:lnTo>
                    <a:lnTo>
                      <a:pt x="10" y="0"/>
                    </a:lnTo>
                    <a:lnTo>
                      <a:pt x="8" y="1"/>
                    </a:lnTo>
                    <a:lnTo>
                      <a:pt x="5" y="3"/>
                    </a:lnTo>
                    <a:lnTo>
                      <a:pt x="0" y="5"/>
                    </a:lnTo>
                    <a:lnTo>
                      <a:pt x="1" y="4"/>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3" name="Freeform 2614"/>
              <p:cNvSpPr>
                <a:spLocks/>
              </p:cNvSpPr>
              <p:nvPr/>
            </p:nvSpPr>
            <p:spPr bwMode="auto">
              <a:xfrm>
                <a:off x="1191" y="3711"/>
                <a:ext cx="8" cy="4"/>
              </a:xfrm>
              <a:custGeom>
                <a:avLst/>
                <a:gdLst>
                  <a:gd name="T0" fmla="*/ 1 w 15"/>
                  <a:gd name="T1" fmla="*/ 8 h 8"/>
                  <a:gd name="T2" fmla="*/ 6 w 15"/>
                  <a:gd name="T3" fmla="*/ 5 h 8"/>
                  <a:gd name="T4" fmla="*/ 6 w 15"/>
                  <a:gd name="T5" fmla="*/ 5 h 8"/>
                  <a:gd name="T6" fmla="*/ 15 w 15"/>
                  <a:gd name="T7" fmla="*/ 2 h 8"/>
                  <a:gd name="T8" fmla="*/ 15 w 15"/>
                  <a:gd name="T9" fmla="*/ 0 h 8"/>
                  <a:gd name="T10" fmla="*/ 3 w 15"/>
                  <a:gd name="T11" fmla="*/ 3 h 8"/>
                  <a:gd name="T12" fmla="*/ 0 w 15"/>
                  <a:gd name="T13" fmla="*/ 5 h 8"/>
                  <a:gd name="T14" fmla="*/ 1 w 15"/>
                  <a:gd name="T15" fmla="*/ 6 h 8"/>
                  <a:gd name="T16" fmla="*/ 1 w 15"/>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8"/>
                  <a:gd name="T29" fmla="*/ 15 w 15"/>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8">
                    <a:moveTo>
                      <a:pt x="1" y="8"/>
                    </a:moveTo>
                    <a:lnTo>
                      <a:pt x="6" y="5"/>
                    </a:lnTo>
                    <a:lnTo>
                      <a:pt x="15" y="2"/>
                    </a:lnTo>
                    <a:lnTo>
                      <a:pt x="15" y="0"/>
                    </a:lnTo>
                    <a:lnTo>
                      <a:pt x="3" y="3"/>
                    </a:lnTo>
                    <a:lnTo>
                      <a:pt x="0" y="5"/>
                    </a:lnTo>
                    <a:lnTo>
                      <a:pt x="1" y="6"/>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4" name="Freeform 2615"/>
              <p:cNvSpPr>
                <a:spLocks/>
              </p:cNvSpPr>
              <p:nvPr/>
            </p:nvSpPr>
            <p:spPr bwMode="auto">
              <a:xfrm>
                <a:off x="1199" y="3708"/>
                <a:ext cx="69" cy="10"/>
              </a:xfrm>
              <a:custGeom>
                <a:avLst/>
                <a:gdLst>
                  <a:gd name="T0" fmla="*/ 0 w 139"/>
                  <a:gd name="T1" fmla="*/ 8 h 18"/>
                  <a:gd name="T2" fmla="*/ 4 w 139"/>
                  <a:gd name="T3" fmla="*/ 8 h 18"/>
                  <a:gd name="T4" fmla="*/ 8 w 139"/>
                  <a:gd name="T5" fmla="*/ 7 h 18"/>
                  <a:gd name="T6" fmla="*/ 12 w 139"/>
                  <a:gd name="T7" fmla="*/ 6 h 18"/>
                  <a:gd name="T8" fmla="*/ 16 w 139"/>
                  <a:gd name="T9" fmla="*/ 4 h 18"/>
                  <a:gd name="T10" fmla="*/ 20 w 139"/>
                  <a:gd name="T11" fmla="*/ 4 h 18"/>
                  <a:gd name="T12" fmla="*/ 24 w 139"/>
                  <a:gd name="T13" fmla="*/ 3 h 18"/>
                  <a:gd name="T14" fmla="*/ 29 w 139"/>
                  <a:gd name="T15" fmla="*/ 3 h 18"/>
                  <a:gd name="T16" fmla="*/ 34 w 139"/>
                  <a:gd name="T17" fmla="*/ 2 h 18"/>
                  <a:gd name="T18" fmla="*/ 82 w 139"/>
                  <a:gd name="T19" fmla="*/ 2 h 18"/>
                  <a:gd name="T20" fmla="*/ 87 w 139"/>
                  <a:gd name="T21" fmla="*/ 3 h 18"/>
                  <a:gd name="T22" fmla="*/ 91 w 139"/>
                  <a:gd name="T23" fmla="*/ 3 h 18"/>
                  <a:gd name="T24" fmla="*/ 96 w 139"/>
                  <a:gd name="T25" fmla="*/ 4 h 18"/>
                  <a:gd name="T26" fmla="*/ 101 w 139"/>
                  <a:gd name="T27" fmla="*/ 4 h 18"/>
                  <a:gd name="T28" fmla="*/ 104 w 139"/>
                  <a:gd name="T29" fmla="*/ 6 h 18"/>
                  <a:gd name="T30" fmla="*/ 109 w 139"/>
                  <a:gd name="T31" fmla="*/ 7 h 18"/>
                  <a:gd name="T32" fmla="*/ 112 w 139"/>
                  <a:gd name="T33" fmla="*/ 8 h 18"/>
                  <a:gd name="T34" fmla="*/ 117 w 139"/>
                  <a:gd name="T35" fmla="*/ 9 h 18"/>
                  <a:gd name="T36" fmla="*/ 129 w 139"/>
                  <a:gd name="T37" fmla="*/ 14 h 18"/>
                  <a:gd name="T38" fmla="*/ 132 w 139"/>
                  <a:gd name="T39" fmla="*/ 16 h 18"/>
                  <a:gd name="T40" fmla="*/ 136 w 139"/>
                  <a:gd name="T41" fmla="*/ 17 h 18"/>
                  <a:gd name="T42" fmla="*/ 139 w 139"/>
                  <a:gd name="T43" fmla="*/ 18 h 18"/>
                  <a:gd name="T44" fmla="*/ 139 w 139"/>
                  <a:gd name="T45" fmla="*/ 17 h 18"/>
                  <a:gd name="T46" fmla="*/ 139 w 139"/>
                  <a:gd name="T47" fmla="*/ 16 h 18"/>
                  <a:gd name="T48" fmla="*/ 136 w 139"/>
                  <a:gd name="T49" fmla="*/ 15 h 18"/>
                  <a:gd name="T50" fmla="*/ 134 w 139"/>
                  <a:gd name="T51" fmla="*/ 14 h 18"/>
                  <a:gd name="T52" fmla="*/ 132 w 139"/>
                  <a:gd name="T53" fmla="*/ 11 h 18"/>
                  <a:gd name="T54" fmla="*/ 117 w 139"/>
                  <a:gd name="T55" fmla="*/ 7 h 18"/>
                  <a:gd name="T56" fmla="*/ 112 w 139"/>
                  <a:gd name="T57" fmla="*/ 6 h 18"/>
                  <a:gd name="T58" fmla="*/ 109 w 139"/>
                  <a:gd name="T59" fmla="*/ 4 h 18"/>
                  <a:gd name="T60" fmla="*/ 104 w 139"/>
                  <a:gd name="T61" fmla="*/ 3 h 18"/>
                  <a:gd name="T62" fmla="*/ 101 w 139"/>
                  <a:gd name="T63" fmla="*/ 2 h 18"/>
                  <a:gd name="T64" fmla="*/ 96 w 139"/>
                  <a:gd name="T65" fmla="*/ 2 h 18"/>
                  <a:gd name="T66" fmla="*/ 91 w 139"/>
                  <a:gd name="T67" fmla="*/ 1 h 18"/>
                  <a:gd name="T68" fmla="*/ 87 w 139"/>
                  <a:gd name="T69" fmla="*/ 1 h 18"/>
                  <a:gd name="T70" fmla="*/ 82 w 139"/>
                  <a:gd name="T71" fmla="*/ 0 h 18"/>
                  <a:gd name="T72" fmla="*/ 34 w 139"/>
                  <a:gd name="T73" fmla="*/ 0 h 18"/>
                  <a:gd name="T74" fmla="*/ 29 w 139"/>
                  <a:gd name="T75" fmla="*/ 1 h 18"/>
                  <a:gd name="T76" fmla="*/ 24 w 139"/>
                  <a:gd name="T77" fmla="*/ 1 h 18"/>
                  <a:gd name="T78" fmla="*/ 20 w 139"/>
                  <a:gd name="T79" fmla="*/ 2 h 18"/>
                  <a:gd name="T80" fmla="*/ 16 w 139"/>
                  <a:gd name="T81" fmla="*/ 2 h 18"/>
                  <a:gd name="T82" fmla="*/ 12 w 139"/>
                  <a:gd name="T83" fmla="*/ 3 h 18"/>
                  <a:gd name="T84" fmla="*/ 8 w 139"/>
                  <a:gd name="T85" fmla="*/ 4 h 18"/>
                  <a:gd name="T86" fmla="*/ 4 w 139"/>
                  <a:gd name="T87" fmla="*/ 6 h 18"/>
                  <a:gd name="T88" fmla="*/ 0 w 139"/>
                  <a:gd name="T89" fmla="*/ 6 h 18"/>
                  <a:gd name="T90" fmla="*/ 0 w 139"/>
                  <a:gd name="T91" fmla="*/ 8 h 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9"/>
                  <a:gd name="T139" fmla="*/ 0 h 18"/>
                  <a:gd name="T140" fmla="*/ 139 w 139"/>
                  <a:gd name="T141" fmla="*/ 18 h 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9" h="18">
                    <a:moveTo>
                      <a:pt x="0" y="8"/>
                    </a:moveTo>
                    <a:lnTo>
                      <a:pt x="4" y="8"/>
                    </a:lnTo>
                    <a:lnTo>
                      <a:pt x="8" y="7"/>
                    </a:lnTo>
                    <a:lnTo>
                      <a:pt x="12" y="6"/>
                    </a:lnTo>
                    <a:lnTo>
                      <a:pt x="16" y="4"/>
                    </a:lnTo>
                    <a:lnTo>
                      <a:pt x="20" y="4"/>
                    </a:lnTo>
                    <a:lnTo>
                      <a:pt x="24" y="3"/>
                    </a:lnTo>
                    <a:lnTo>
                      <a:pt x="29" y="3"/>
                    </a:lnTo>
                    <a:lnTo>
                      <a:pt x="34" y="2"/>
                    </a:lnTo>
                    <a:lnTo>
                      <a:pt x="82" y="2"/>
                    </a:lnTo>
                    <a:lnTo>
                      <a:pt x="87" y="3"/>
                    </a:lnTo>
                    <a:lnTo>
                      <a:pt x="91" y="3"/>
                    </a:lnTo>
                    <a:lnTo>
                      <a:pt x="96" y="4"/>
                    </a:lnTo>
                    <a:lnTo>
                      <a:pt x="101" y="4"/>
                    </a:lnTo>
                    <a:lnTo>
                      <a:pt x="104" y="6"/>
                    </a:lnTo>
                    <a:lnTo>
                      <a:pt x="109" y="7"/>
                    </a:lnTo>
                    <a:lnTo>
                      <a:pt x="112" y="8"/>
                    </a:lnTo>
                    <a:lnTo>
                      <a:pt x="117" y="9"/>
                    </a:lnTo>
                    <a:lnTo>
                      <a:pt x="129" y="14"/>
                    </a:lnTo>
                    <a:lnTo>
                      <a:pt x="132" y="16"/>
                    </a:lnTo>
                    <a:lnTo>
                      <a:pt x="136" y="17"/>
                    </a:lnTo>
                    <a:lnTo>
                      <a:pt x="139" y="18"/>
                    </a:lnTo>
                    <a:lnTo>
                      <a:pt x="139" y="17"/>
                    </a:lnTo>
                    <a:lnTo>
                      <a:pt x="139" y="16"/>
                    </a:lnTo>
                    <a:lnTo>
                      <a:pt x="136" y="15"/>
                    </a:lnTo>
                    <a:lnTo>
                      <a:pt x="134" y="14"/>
                    </a:lnTo>
                    <a:lnTo>
                      <a:pt x="132" y="11"/>
                    </a:lnTo>
                    <a:lnTo>
                      <a:pt x="117" y="7"/>
                    </a:lnTo>
                    <a:lnTo>
                      <a:pt x="112" y="6"/>
                    </a:lnTo>
                    <a:lnTo>
                      <a:pt x="109" y="4"/>
                    </a:lnTo>
                    <a:lnTo>
                      <a:pt x="104" y="3"/>
                    </a:lnTo>
                    <a:lnTo>
                      <a:pt x="101" y="2"/>
                    </a:lnTo>
                    <a:lnTo>
                      <a:pt x="96" y="2"/>
                    </a:lnTo>
                    <a:lnTo>
                      <a:pt x="91" y="1"/>
                    </a:lnTo>
                    <a:lnTo>
                      <a:pt x="87" y="1"/>
                    </a:lnTo>
                    <a:lnTo>
                      <a:pt x="82" y="0"/>
                    </a:lnTo>
                    <a:lnTo>
                      <a:pt x="34" y="0"/>
                    </a:lnTo>
                    <a:lnTo>
                      <a:pt x="29" y="1"/>
                    </a:lnTo>
                    <a:lnTo>
                      <a:pt x="24" y="1"/>
                    </a:lnTo>
                    <a:lnTo>
                      <a:pt x="20" y="2"/>
                    </a:lnTo>
                    <a:lnTo>
                      <a:pt x="16" y="2"/>
                    </a:lnTo>
                    <a:lnTo>
                      <a:pt x="12" y="3"/>
                    </a:lnTo>
                    <a:lnTo>
                      <a:pt x="8" y="4"/>
                    </a:lnTo>
                    <a:lnTo>
                      <a:pt x="4" y="6"/>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5" name="Freeform 2616"/>
              <p:cNvSpPr>
                <a:spLocks/>
              </p:cNvSpPr>
              <p:nvPr/>
            </p:nvSpPr>
            <p:spPr bwMode="auto">
              <a:xfrm>
                <a:off x="1267" y="3716"/>
                <a:ext cx="5" cy="4"/>
              </a:xfrm>
              <a:custGeom>
                <a:avLst/>
                <a:gdLst>
                  <a:gd name="T0" fmla="*/ 2 w 11"/>
                  <a:gd name="T1" fmla="*/ 1 h 8"/>
                  <a:gd name="T2" fmla="*/ 0 w 11"/>
                  <a:gd name="T3" fmla="*/ 2 h 8"/>
                  <a:gd name="T4" fmla="*/ 3 w 11"/>
                  <a:gd name="T5" fmla="*/ 5 h 8"/>
                  <a:gd name="T6" fmla="*/ 6 w 11"/>
                  <a:gd name="T7" fmla="*/ 6 h 8"/>
                  <a:gd name="T8" fmla="*/ 8 w 11"/>
                  <a:gd name="T9" fmla="*/ 8 h 8"/>
                  <a:gd name="T10" fmla="*/ 10 w 11"/>
                  <a:gd name="T11" fmla="*/ 7 h 8"/>
                  <a:gd name="T12" fmla="*/ 11 w 11"/>
                  <a:gd name="T13" fmla="*/ 6 h 8"/>
                  <a:gd name="T14" fmla="*/ 8 w 11"/>
                  <a:gd name="T15" fmla="*/ 3 h 8"/>
                  <a:gd name="T16" fmla="*/ 5 w 11"/>
                  <a:gd name="T17" fmla="*/ 2 h 8"/>
                  <a:gd name="T18" fmla="*/ 4 w 11"/>
                  <a:gd name="T19" fmla="*/ 1 h 8"/>
                  <a:gd name="T20" fmla="*/ 2 w 11"/>
                  <a:gd name="T21" fmla="*/ 0 h 8"/>
                  <a:gd name="T22" fmla="*/ 2 w 11"/>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8"/>
                  <a:gd name="T38" fmla="*/ 11 w 11"/>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8">
                    <a:moveTo>
                      <a:pt x="2" y="1"/>
                    </a:moveTo>
                    <a:lnTo>
                      <a:pt x="0" y="2"/>
                    </a:lnTo>
                    <a:lnTo>
                      <a:pt x="3" y="5"/>
                    </a:lnTo>
                    <a:lnTo>
                      <a:pt x="6" y="6"/>
                    </a:lnTo>
                    <a:lnTo>
                      <a:pt x="8" y="8"/>
                    </a:lnTo>
                    <a:lnTo>
                      <a:pt x="10" y="7"/>
                    </a:lnTo>
                    <a:lnTo>
                      <a:pt x="11" y="6"/>
                    </a:lnTo>
                    <a:lnTo>
                      <a:pt x="8" y="3"/>
                    </a:lnTo>
                    <a:lnTo>
                      <a:pt x="5" y="2"/>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6" name="Freeform 2617"/>
              <p:cNvSpPr>
                <a:spLocks/>
              </p:cNvSpPr>
              <p:nvPr/>
            </p:nvSpPr>
            <p:spPr bwMode="auto">
              <a:xfrm>
                <a:off x="1271" y="3719"/>
                <a:ext cx="3" cy="3"/>
              </a:xfrm>
              <a:custGeom>
                <a:avLst/>
                <a:gdLst>
                  <a:gd name="T0" fmla="*/ 2 w 5"/>
                  <a:gd name="T1" fmla="*/ 2 h 6"/>
                  <a:gd name="T2" fmla="*/ 0 w 5"/>
                  <a:gd name="T3" fmla="*/ 2 h 6"/>
                  <a:gd name="T4" fmla="*/ 2 w 5"/>
                  <a:gd name="T5" fmla="*/ 4 h 6"/>
                  <a:gd name="T6" fmla="*/ 5 w 5"/>
                  <a:gd name="T7" fmla="*/ 6 h 6"/>
                  <a:gd name="T8" fmla="*/ 5 w 5"/>
                  <a:gd name="T9" fmla="*/ 5 h 6"/>
                  <a:gd name="T10" fmla="*/ 5 w 5"/>
                  <a:gd name="T11" fmla="*/ 4 h 6"/>
                  <a:gd name="T12" fmla="*/ 4 w 5"/>
                  <a:gd name="T13" fmla="*/ 4 h 6"/>
                  <a:gd name="T14" fmla="*/ 2 w 5"/>
                  <a:gd name="T15" fmla="*/ 0 h 6"/>
                  <a:gd name="T16" fmla="*/ 3 w 5"/>
                  <a:gd name="T17" fmla="*/ 1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2"/>
                    </a:lnTo>
                    <a:lnTo>
                      <a:pt x="2" y="4"/>
                    </a:lnTo>
                    <a:lnTo>
                      <a:pt x="5" y="6"/>
                    </a:lnTo>
                    <a:lnTo>
                      <a:pt x="5" y="5"/>
                    </a:lnTo>
                    <a:lnTo>
                      <a:pt x="5" y="4"/>
                    </a:lnTo>
                    <a:lnTo>
                      <a:pt x="4" y="4"/>
                    </a:lnTo>
                    <a:lnTo>
                      <a:pt x="2"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7" name="Freeform 2618"/>
              <p:cNvSpPr>
                <a:spLocks/>
              </p:cNvSpPr>
              <p:nvPr/>
            </p:nvSpPr>
            <p:spPr bwMode="auto">
              <a:xfrm>
                <a:off x="1273" y="3721"/>
                <a:ext cx="3" cy="4"/>
              </a:xfrm>
              <a:custGeom>
                <a:avLst/>
                <a:gdLst>
                  <a:gd name="T0" fmla="*/ 1 w 7"/>
                  <a:gd name="T1" fmla="*/ 1 h 7"/>
                  <a:gd name="T2" fmla="*/ 0 w 7"/>
                  <a:gd name="T3" fmla="*/ 2 h 7"/>
                  <a:gd name="T4" fmla="*/ 5 w 7"/>
                  <a:gd name="T5" fmla="*/ 7 h 7"/>
                  <a:gd name="T6" fmla="*/ 6 w 7"/>
                  <a:gd name="T7" fmla="*/ 6 h 7"/>
                  <a:gd name="T8" fmla="*/ 7 w 7"/>
                  <a:gd name="T9" fmla="*/ 5 h 7"/>
                  <a:gd name="T10" fmla="*/ 3 w 7"/>
                  <a:gd name="T11" fmla="*/ 1 h 7"/>
                  <a:gd name="T12" fmla="*/ 1 w 7"/>
                  <a:gd name="T13" fmla="*/ 0 h 7"/>
                  <a:gd name="T14" fmla="*/ 1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1"/>
                    </a:moveTo>
                    <a:lnTo>
                      <a:pt x="0" y="2"/>
                    </a:lnTo>
                    <a:lnTo>
                      <a:pt x="5" y="7"/>
                    </a:lnTo>
                    <a:lnTo>
                      <a:pt x="6" y="6"/>
                    </a:lnTo>
                    <a:lnTo>
                      <a:pt x="7" y="5"/>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8" name="Freeform 2619"/>
              <p:cNvSpPr>
                <a:spLocks/>
              </p:cNvSpPr>
              <p:nvPr/>
            </p:nvSpPr>
            <p:spPr bwMode="auto">
              <a:xfrm>
                <a:off x="1275" y="3723"/>
                <a:ext cx="5" cy="11"/>
              </a:xfrm>
              <a:custGeom>
                <a:avLst/>
                <a:gdLst>
                  <a:gd name="T0" fmla="*/ 1 w 10"/>
                  <a:gd name="T1" fmla="*/ 2 h 23"/>
                  <a:gd name="T2" fmla="*/ 0 w 10"/>
                  <a:gd name="T3" fmla="*/ 2 h 23"/>
                  <a:gd name="T4" fmla="*/ 1 w 10"/>
                  <a:gd name="T5" fmla="*/ 4 h 23"/>
                  <a:gd name="T6" fmla="*/ 4 w 10"/>
                  <a:gd name="T7" fmla="*/ 6 h 23"/>
                  <a:gd name="T8" fmla="*/ 6 w 10"/>
                  <a:gd name="T9" fmla="*/ 12 h 23"/>
                  <a:gd name="T10" fmla="*/ 6 w 10"/>
                  <a:gd name="T11" fmla="*/ 15 h 23"/>
                  <a:gd name="T12" fmla="*/ 8 w 10"/>
                  <a:gd name="T13" fmla="*/ 17 h 23"/>
                  <a:gd name="T14" fmla="*/ 8 w 10"/>
                  <a:gd name="T15" fmla="*/ 23 h 23"/>
                  <a:gd name="T16" fmla="*/ 10 w 10"/>
                  <a:gd name="T17" fmla="*/ 23 h 23"/>
                  <a:gd name="T18" fmla="*/ 10 w 10"/>
                  <a:gd name="T19" fmla="*/ 17 h 23"/>
                  <a:gd name="T20" fmla="*/ 9 w 10"/>
                  <a:gd name="T21" fmla="*/ 15 h 23"/>
                  <a:gd name="T22" fmla="*/ 9 w 10"/>
                  <a:gd name="T23" fmla="*/ 12 h 23"/>
                  <a:gd name="T24" fmla="*/ 4 w 10"/>
                  <a:gd name="T25" fmla="*/ 4 h 23"/>
                  <a:gd name="T26" fmla="*/ 3 w 10"/>
                  <a:gd name="T27" fmla="*/ 4 h 23"/>
                  <a:gd name="T28" fmla="*/ 1 w 10"/>
                  <a:gd name="T29" fmla="*/ 0 h 23"/>
                  <a:gd name="T30" fmla="*/ 2 w 10"/>
                  <a:gd name="T31" fmla="*/ 1 h 23"/>
                  <a:gd name="T32" fmla="*/ 1 w 10"/>
                  <a:gd name="T33" fmla="*/ 2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3"/>
                  <a:gd name="T53" fmla="*/ 10 w 10"/>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3">
                    <a:moveTo>
                      <a:pt x="1" y="2"/>
                    </a:moveTo>
                    <a:lnTo>
                      <a:pt x="0" y="2"/>
                    </a:lnTo>
                    <a:lnTo>
                      <a:pt x="1" y="4"/>
                    </a:lnTo>
                    <a:lnTo>
                      <a:pt x="4" y="6"/>
                    </a:lnTo>
                    <a:lnTo>
                      <a:pt x="6" y="12"/>
                    </a:lnTo>
                    <a:lnTo>
                      <a:pt x="6" y="15"/>
                    </a:lnTo>
                    <a:lnTo>
                      <a:pt x="8" y="17"/>
                    </a:lnTo>
                    <a:lnTo>
                      <a:pt x="8" y="23"/>
                    </a:lnTo>
                    <a:lnTo>
                      <a:pt x="10" y="23"/>
                    </a:lnTo>
                    <a:lnTo>
                      <a:pt x="10" y="17"/>
                    </a:lnTo>
                    <a:lnTo>
                      <a:pt x="9" y="15"/>
                    </a:lnTo>
                    <a:lnTo>
                      <a:pt x="9" y="12"/>
                    </a:lnTo>
                    <a:lnTo>
                      <a:pt x="4"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29" name="Freeform 2620"/>
              <p:cNvSpPr>
                <a:spLocks/>
              </p:cNvSpPr>
              <p:nvPr/>
            </p:nvSpPr>
            <p:spPr bwMode="auto">
              <a:xfrm>
                <a:off x="1259" y="3729"/>
                <a:ext cx="21" cy="7"/>
              </a:xfrm>
              <a:custGeom>
                <a:avLst/>
                <a:gdLst>
                  <a:gd name="T0" fmla="*/ 41 w 43"/>
                  <a:gd name="T1" fmla="*/ 11 h 14"/>
                  <a:gd name="T2" fmla="*/ 7 w 43"/>
                  <a:gd name="T3" fmla="*/ 12 h 14"/>
                  <a:gd name="T4" fmla="*/ 7 w 43"/>
                  <a:gd name="T5" fmla="*/ 9 h 14"/>
                  <a:gd name="T6" fmla="*/ 3 w 43"/>
                  <a:gd name="T7" fmla="*/ 0 h 14"/>
                  <a:gd name="T8" fmla="*/ 1 w 43"/>
                  <a:gd name="T9" fmla="*/ 0 h 14"/>
                  <a:gd name="T10" fmla="*/ 0 w 43"/>
                  <a:gd name="T11" fmla="*/ 0 h 14"/>
                  <a:gd name="T12" fmla="*/ 5 w 43"/>
                  <a:gd name="T13" fmla="*/ 9 h 14"/>
                  <a:gd name="T14" fmla="*/ 6 w 43"/>
                  <a:gd name="T15" fmla="*/ 14 h 14"/>
                  <a:gd name="T16" fmla="*/ 43 w 43"/>
                  <a:gd name="T17" fmla="*/ 11 h 14"/>
                  <a:gd name="T18" fmla="*/ 41 w 43"/>
                  <a:gd name="T19" fmla="*/ 11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14"/>
                  <a:gd name="T32" fmla="*/ 43 w 43"/>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14">
                    <a:moveTo>
                      <a:pt x="41" y="11"/>
                    </a:moveTo>
                    <a:lnTo>
                      <a:pt x="7" y="12"/>
                    </a:lnTo>
                    <a:lnTo>
                      <a:pt x="7" y="9"/>
                    </a:lnTo>
                    <a:lnTo>
                      <a:pt x="3" y="0"/>
                    </a:lnTo>
                    <a:lnTo>
                      <a:pt x="1" y="0"/>
                    </a:lnTo>
                    <a:lnTo>
                      <a:pt x="0" y="0"/>
                    </a:lnTo>
                    <a:lnTo>
                      <a:pt x="5" y="9"/>
                    </a:lnTo>
                    <a:lnTo>
                      <a:pt x="6" y="14"/>
                    </a:lnTo>
                    <a:lnTo>
                      <a:pt x="43" y="11"/>
                    </a:lnTo>
                    <a:lnTo>
                      <a:pt x="4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0" name="Freeform 2621"/>
              <p:cNvSpPr>
                <a:spLocks/>
              </p:cNvSpPr>
              <p:nvPr/>
            </p:nvSpPr>
            <p:spPr bwMode="auto">
              <a:xfrm>
                <a:off x="1255" y="3725"/>
                <a:ext cx="5" cy="5"/>
              </a:xfrm>
              <a:custGeom>
                <a:avLst/>
                <a:gdLst>
                  <a:gd name="T0" fmla="*/ 11 w 11"/>
                  <a:gd name="T1" fmla="*/ 9 h 10"/>
                  <a:gd name="T2" fmla="*/ 9 w 11"/>
                  <a:gd name="T3" fmla="*/ 7 h 10"/>
                  <a:gd name="T4" fmla="*/ 2 w 11"/>
                  <a:gd name="T5" fmla="*/ 0 h 10"/>
                  <a:gd name="T6" fmla="*/ 1 w 11"/>
                  <a:gd name="T7" fmla="*/ 1 h 10"/>
                  <a:gd name="T8" fmla="*/ 0 w 11"/>
                  <a:gd name="T9" fmla="*/ 2 h 10"/>
                  <a:gd name="T10" fmla="*/ 8 w 11"/>
                  <a:gd name="T11" fmla="*/ 10 h 10"/>
                  <a:gd name="T12" fmla="*/ 9 w 11"/>
                  <a:gd name="T13" fmla="*/ 9 h 10"/>
                  <a:gd name="T14" fmla="*/ 11 w 11"/>
                  <a:gd name="T15" fmla="*/ 9 h 10"/>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0"/>
                  <a:gd name="T26" fmla="*/ 11 w 11"/>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0">
                    <a:moveTo>
                      <a:pt x="11" y="9"/>
                    </a:moveTo>
                    <a:lnTo>
                      <a:pt x="9" y="7"/>
                    </a:lnTo>
                    <a:lnTo>
                      <a:pt x="2" y="0"/>
                    </a:lnTo>
                    <a:lnTo>
                      <a:pt x="1" y="1"/>
                    </a:lnTo>
                    <a:lnTo>
                      <a:pt x="0" y="2"/>
                    </a:lnTo>
                    <a:lnTo>
                      <a:pt x="8" y="10"/>
                    </a:lnTo>
                    <a:lnTo>
                      <a:pt x="9" y="9"/>
                    </a:lnTo>
                    <a:lnTo>
                      <a:pt x="1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1" name="Freeform 2622"/>
              <p:cNvSpPr>
                <a:spLocks/>
              </p:cNvSpPr>
              <p:nvPr/>
            </p:nvSpPr>
            <p:spPr bwMode="auto">
              <a:xfrm>
                <a:off x="1242" y="3719"/>
                <a:ext cx="15" cy="7"/>
              </a:xfrm>
              <a:custGeom>
                <a:avLst/>
                <a:gdLst>
                  <a:gd name="T0" fmla="*/ 28 w 30"/>
                  <a:gd name="T1" fmla="*/ 11 h 13"/>
                  <a:gd name="T2" fmla="*/ 30 w 30"/>
                  <a:gd name="T3" fmla="*/ 12 h 13"/>
                  <a:gd name="T4" fmla="*/ 23 w 30"/>
                  <a:gd name="T5" fmla="*/ 9 h 13"/>
                  <a:gd name="T6" fmla="*/ 20 w 30"/>
                  <a:gd name="T7" fmla="*/ 8 h 13"/>
                  <a:gd name="T8" fmla="*/ 18 w 30"/>
                  <a:gd name="T9" fmla="*/ 5 h 13"/>
                  <a:gd name="T10" fmla="*/ 14 w 30"/>
                  <a:gd name="T11" fmla="*/ 4 h 13"/>
                  <a:gd name="T12" fmla="*/ 11 w 30"/>
                  <a:gd name="T13" fmla="*/ 3 h 13"/>
                  <a:gd name="T14" fmla="*/ 7 w 30"/>
                  <a:gd name="T15" fmla="*/ 2 h 13"/>
                  <a:gd name="T16" fmla="*/ 0 w 30"/>
                  <a:gd name="T17" fmla="*/ 0 h 13"/>
                  <a:gd name="T18" fmla="*/ 0 w 30"/>
                  <a:gd name="T19" fmla="*/ 1 h 13"/>
                  <a:gd name="T20" fmla="*/ 0 w 30"/>
                  <a:gd name="T21" fmla="*/ 2 h 13"/>
                  <a:gd name="T22" fmla="*/ 7 w 30"/>
                  <a:gd name="T23" fmla="*/ 4 h 13"/>
                  <a:gd name="T24" fmla="*/ 11 w 30"/>
                  <a:gd name="T25" fmla="*/ 5 h 13"/>
                  <a:gd name="T26" fmla="*/ 14 w 30"/>
                  <a:gd name="T27" fmla="*/ 6 h 13"/>
                  <a:gd name="T28" fmla="*/ 16 w 30"/>
                  <a:gd name="T29" fmla="*/ 8 h 13"/>
                  <a:gd name="T30" fmla="*/ 18 w 30"/>
                  <a:gd name="T31" fmla="*/ 10 h 13"/>
                  <a:gd name="T32" fmla="*/ 23 w 30"/>
                  <a:gd name="T33" fmla="*/ 11 h 13"/>
                  <a:gd name="T34" fmla="*/ 27 w 30"/>
                  <a:gd name="T35" fmla="*/ 13 h 13"/>
                  <a:gd name="T36" fmla="*/ 27 w 30"/>
                  <a:gd name="T37" fmla="*/ 12 h 13"/>
                  <a:gd name="T38" fmla="*/ 28 w 30"/>
                  <a:gd name="T39" fmla="*/ 11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3"/>
                  <a:gd name="T62" fmla="*/ 30 w 30"/>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3">
                    <a:moveTo>
                      <a:pt x="28" y="11"/>
                    </a:moveTo>
                    <a:lnTo>
                      <a:pt x="30" y="12"/>
                    </a:lnTo>
                    <a:lnTo>
                      <a:pt x="23" y="9"/>
                    </a:lnTo>
                    <a:lnTo>
                      <a:pt x="20" y="8"/>
                    </a:lnTo>
                    <a:lnTo>
                      <a:pt x="18" y="5"/>
                    </a:lnTo>
                    <a:lnTo>
                      <a:pt x="14" y="4"/>
                    </a:lnTo>
                    <a:lnTo>
                      <a:pt x="11" y="3"/>
                    </a:lnTo>
                    <a:lnTo>
                      <a:pt x="7" y="2"/>
                    </a:lnTo>
                    <a:lnTo>
                      <a:pt x="0" y="0"/>
                    </a:lnTo>
                    <a:lnTo>
                      <a:pt x="0" y="1"/>
                    </a:lnTo>
                    <a:lnTo>
                      <a:pt x="0" y="2"/>
                    </a:lnTo>
                    <a:lnTo>
                      <a:pt x="7" y="4"/>
                    </a:lnTo>
                    <a:lnTo>
                      <a:pt x="11" y="5"/>
                    </a:lnTo>
                    <a:lnTo>
                      <a:pt x="14" y="6"/>
                    </a:lnTo>
                    <a:lnTo>
                      <a:pt x="16" y="8"/>
                    </a:lnTo>
                    <a:lnTo>
                      <a:pt x="18" y="10"/>
                    </a:lnTo>
                    <a:lnTo>
                      <a:pt x="23" y="11"/>
                    </a:lnTo>
                    <a:lnTo>
                      <a:pt x="27" y="13"/>
                    </a:lnTo>
                    <a:lnTo>
                      <a:pt x="27" y="12"/>
                    </a:lnTo>
                    <a:lnTo>
                      <a:pt x="28"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2" name="Freeform 2623"/>
              <p:cNvSpPr>
                <a:spLocks/>
              </p:cNvSpPr>
              <p:nvPr/>
            </p:nvSpPr>
            <p:spPr bwMode="auto">
              <a:xfrm>
                <a:off x="1240" y="3718"/>
                <a:ext cx="2" cy="2"/>
              </a:xfrm>
              <a:custGeom>
                <a:avLst/>
                <a:gdLst>
                  <a:gd name="T0" fmla="*/ 5 w 5"/>
                  <a:gd name="T1" fmla="*/ 2 h 5"/>
                  <a:gd name="T2" fmla="*/ 1 w 5"/>
                  <a:gd name="T3" fmla="*/ 0 h 5"/>
                  <a:gd name="T4" fmla="*/ 0 w 5"/>
                  <a:gd name="T5" fmla="*/ 0 h 5"/>
                  <a:gd name="T6" fmla="*/ 0 w 5"/>
                  <a:gd name="T7" fmla="*/ 3 h 5"/>
                  <a:gd name="T8" fmla="*/ 0 w 5"/>
                  <a:gd name="T9" fmla="*/ 5 h 5"/>
                  <a:gd name="T10" fmla="*/ 5 w 5"/>
                  <a:gd name="T11" fmla="*/ 5 h 5"/>
                  <a:gd name="T12" fmla="*/ 5 w 5"/>
                  <a:gd name="T13" fmla="*/ 3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1" y="0"/>
                    </a:lnTo>
                    <a:lnTo>
                      <a:pt x="0" y="0"/>
                    </a:lnTo>
                    <a:lnTo>
                      <a:pt x="0" y="3"/>
                    </a:lnTo>
                    <a:lnTo>
                      <a:pt x="0" y="5"/>
                    </a:lnTo>
                    <a:lnTo>
                      <a:pt x="5" y="5"/>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3" name="Freeform 2624"/>
              <p:cNvSpPr>
                <a:spLocks/>
              </p:cNvSpPr>
              <p:nvPr/>
            </p:nvSpPr>
            <p:spPr bwMode="auto">
              <a:xfrm>
                <a:off x="1237" y="3718"/>
                <a:ext cx="5" cy="2"/>
              </a:xfrm>
              <a:custGeom>
                <a:avLst/>
                <a:gdLst>
                  <a:gd name="T0" fmla="*/ 5 w 10"/>
                  <a:gd name="T1" fmla="*/ 3 h 5"/>
                  <a:gd name="T2" fmla="*/ 5 w 10"/>
                  <a:gd name="T3" fmla="*/ 2 h 5"/>
                  <a:gd name="T4" fmla="*/ 0 w 10"/>
                  <a:gd name="T5" fmla="*/ 0 h 5"/>
                  <a:gd name="T6" fmla="*/ 0 w 10"/>
                  <a:gd name="T7" fmla="*/ 2 h 5"/>
                  <a:gd name="T8" fmla="*/ 0 w 10"/>
                  <a:gd name="T9" fmla="*/ 3 h 5"/>
                  <a:gd name="T10" fmla="*/ 10 w 10"/>
                  <a:gd name="T11" fmla="*/ 5 h 5"/>
                  <a:gd name="T12" fmla="*/ 5 w 10"/>
                  <a:gd name="T13" fmla="*/ 5 h 5"/>
                  <a:gd name="T14" fmla="*/ 5 w 10"/>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5" y="3"/>
                    </a:moveTo>
                    <a:lnTo>
                      <a:pt x="5" y="2"/>
                    </a:lnTo>
                    <a:lnTo>
                      <a:pt x="0" y="0"/>
                    </a:lnTo>
                    <a:lnTo>
                      <a:pt x="0" y="2"/>
                    </a:lnTo>
                    <a:lnTo>
                      <a:pt x="0" y="3"/>
                    </a:lnTo>
                    <a:lnTo>
                      <a:pt x="10" y="5"/>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4" name="Freeform 2625"/>
              <p:cNvSpPr>
                <a:spLocks/>
              </p:cNvSpPr>
              <p:nvPr/>
            </p:nvSpPr>
            <p:spPr bwMode="auto">
              <a:xfrm>
                <a:off x="1217" y="3718"/>
                <a:ext cx="20" cy="2"/>
              </a:xfrm>
              <a:custGeom>
                <a:avLst/>
                <a:gdLst>
                  <a:gd name="T0" fmla="*/ 40 w 40"/>
                  <a:gd name="T1" fmla="*/ 1 h 5"/>
                  <a:gd name="T2" fmla="*/ 36 w 40"/>
                  <a:gd name="T3" fmla="*/ 0 h 5"/>
                  <a:gd name="T4" fmla="*/ 0 w 40"/>
                  <a:gd name="T5" fmla="*/ 0 h 5"/>
                  <a:gd name="T6" fmla="*/ 0 w 40"/>
                  <a:gd name="T7" fmla="*/ 3 h 5"/>
                  <a:gd name="T8" fmla="*/ 0 w 40"/>
                  <a:gd name="T9" fmla="*/ 5 h 5"/>
                  <a:gd name="T10" fmla="*/ 40 w 40"/>
                  <a:gd name="T11" fmla="*/ 5 h 5"/>
                  <a:gd name="T12" fmla="*/ 40 w 40"/>
                  <a:gd name="T13" fmla="*/ 3 h 5"/>
                  <a:gd name="T14" fmla="*/ 40 w 40"/>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5"/>
                  <a:gd name="T26" fmla="*/ 40 w 4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5">
                    <a:moveTo>
                      <a:pt x="40" y="1"/>
                    </a:moveTo>
                    <a:lnTo>
                      <a:pt x="36" y="0"/>
                    </a:lnTo>
                    <a:lnTo>
                      <a:pt x="0" y="0"/>
                    </a:lnTo>
                    <a:lnTo>
                      <a:pt x="0" y="3"/>
                    </a:lnTo>
                    <a:lnTo>
                      <a:pt x="0" y="5"/>
                    </a:lnTo>
                    <a:lnTo>
                      <a:pt x="40" y="5"/>
                    </a:lnTo>
                    <a:lnTo>
                      <a:pt x="40" y="3"/>
                    </a:lnTo>
                    <a:lnTo>
                      <a:pt x="4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5" name="Freeform 2626"/>
              <p:cNvSpPr>
                <a:spLocks/>
              </p:cNvSpPr>
              <p:nvPr/>
            </p:nvSpPr>
            <p:spPr bwMode="auto">
              <a:xfrm>
                <a:off x="1215" y="3718"/>
                <a:ext cx="4" cy="2"/>
              </a:xfrm>
              <a:custGeom>
                <a:avLst/>
                <a:gdLst>
                  <a:gd name="T0" fmla="*/ 4 w 9"/>
                  <a:gd name="T1" fmla="*/ 0 h 5"/>
                  <a:gd name="T2" fmla="*/ 9 w 9"/>
                  <a:gd name="T3" fmla="*/ 0 h 5"/>
                  <a:gd name="T4" fmla="*/ 0 w 9"/>
                  <a:gd name="T5" fmla="*/ 3 h 5"/>
                  <a:gd name="T6" fmla="*/ 0 w 9"/>
                  <a:gd name="T7" fmla="*/ 4 h 5"/>
                  <a:gd name="T8" fmla="*/ 0 w 9"/>
                  <a:gd name="T9" fmla="*/ 5 h 5"/>
                  <a:gd name="T10" fmla="*/ 4 w 9"/>
                  <a:gd name="T11" fmla="*/ 4 h 5"/>
                  <a:gd name="T12" fmla="*/ 4 w 9"/>
                  <a:gd name="T13" fmla="*/ 3 h 5"/>
                  <a:gd name="T14" fmla="*/ 4 w 9"/>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0"/>
                    </a:moveTo>
                    <a:lnTo>
                      <a:pt x="9"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6" name="Freeform 2627"/>
              <p:cNvSpPr>
                <a:spLocks/>
              </p:cNvSpPr>
              <p:nvPr/>
            </p:nvSpPr>
            <p:spPr bwMode="auto">
              <a:xfrm>
                <a:off x="1212" y="3718"/>
                <a:ext cx="3" cy="2"/>
              </a:xfrm>
              <a:custGeom>
                <a:avLst/>
                <a:gdLst>
                  <a:gd name="T0" fmla="*/ 5 w 5"/>
                  <a:gd name="T1" fmla="*/ 3 h 5"/>
                  <a:gd name="T2" fmla="*/ 5 w 5"/>
                  <a:gd name="T3" fmla="*/ 0 h 5"/>
                  <a:gd name="T4" fmla="*/ 0 w 5"/>
                  <a:gd name="T5" fmla="*/ 0 h 5"/>
                  <a:gd name="T6" fmla="*/ 0 w 5"/>
                  <a:gd name="T7" fmla="*/ 3 h 5"/>
                  <a:gd name="T8" fmla="*/ 0 w 5"/>
                  <a:gd name="T9" fmla="*/ 5 h 5"/>
                  <a:gd name="T10" fmla="*/ 0 w 5"/>
                  <a:gd name="T11" fmla="*/ 5 h 5"/>
                  <a:gd name="T12" fmla="*/ 5 w 5"/>
                  <a:gd name="T13" fmla="*/ 4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5" y="0"/>
                    </a:lnTo>
                    <a:lnTo>
                      <a:pt x="0" y="0"/>
                    </a:lnTo>
                    <a:lnTo>
                      <a:pt x="0" y="3"/>
                    </a:lnTo>
                    <a:lnTo>
                      <a:pt x="0" y="5"/>
                    </a:lnTo>
                    <a:lnTo>
                      <a:pt x="5"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7" name="Freeform 2628"/>
              <p:cNvSpPr>
                <a:spLocks/>
              </p:cNvSpPr>
              <p:nvPr/>
            </p:nvSpPr>
            <p:spPr bwMode="auto">
              <a:xfrm>
                <a:off x="1208" y="3718"/>
                <a:ext cx="6" cy="3"/>
              </a:xfrm>
              <a:custGeom>
                <a:avLst/>
                <a:gdLst>
                  <a:gd name="T0" fmla="*/ 8 w 11"/>
                  <a:gd name="T1" fmla="*/ 0 h 6"/>
                  <a:gd name="T2" fmla="*/ 11 w 11"/>
                  <a:gd name="T3" fmla="*/ 0 h 6"/>
                  <a:gd name="T4" fmla="*/ 4 w 11"/>
                  <a:gd name="T5" fmla="*/ 3 h 6"/>
                  <a:gd name="T6" fmla="*/ 0 w 11"/>
                  <a:gd name="T7" fmla="*/ 4 h 6"/>
                  <a:gd name="T8" fmla="*/ 0 w 11"/>
                  <a:gd name="T9" fmla="*/ 5 h 6"/>
                  <a:gd name="T10" fmla="*/ 0 w 11"/>
                  <a:gd name="T11" fmla="*/ 6 h 6"/>
                  <a:gd name="T12" fmla="*/ 4 w 11"/>
                  <a:gd name="T13" fmla="*/ 5 h 6"/>
                  <a:gd name="T14" fmla="*/ 8 w 11"/>
                  <a:gd name="T15" fmla="*/ 4 h 6"/>
                  <a:gd name="T16" fmla="*/ 8 w 11"/>
                  <a:gd name="T17" fmla="*/ 3 h 6"/>
                  <a:gd name="T18" fmla="*/ 8 w 11"/>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6"/>
                  <a:gd name="T32" fmla="*/ 11 w 1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6">
                    <a:moveTo>
                      <a:pt x="8" y="0"/>
                    </a:moveTo>
                    <a:lnTo>
                      <a:pt x="11" y="0"/>
                    </a:lnTo>
                    <a:lnTo>
                      <a:pt x="4" y="3"/>
                    </a:lnTo>
                    <a:lnTo>
                      <a:pt x="0" y="4"/>
                    </a:lnTo>
                    <a:lnTo>
                      <a:pt x="0" y="5"/>
                    </a:lnTo>
                    <a:lnTo>
                      <a:pt x="0" y="6"/>
                    </a:lnTo>
                    <a:lnTo>
                      <a:pt x="4" y="5"/>
                    </a:lnTo>
                    <a:lnTo>
                      <a:pt x="8" y="4"/>
                    </a:lnTo>
                    <a:lnTo>
                      <a:pt x="8" y="3"/>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8" name="Freeform 2629"/>
              <p:cNvSpPr>
                <a:spLocks/>
              </p:cNvSpPr>
              <p:nvPr/>
            </p:nvSpPr>
            <p:spPr bwMode="auto">
              <a:xfrm>
                <a:off x="1202" y="3719"/>
                <a:ext cx="6" cy="4"/>
              </a:xfrm>
              <a:custGeom>
                <a:avLst/>
                <a:gdLst>
                  <a:gd name="T0" fmla="*/ 14 w 14"/>
                  <a:gd name="T1" fmla="*/ 2 h 8"/>
                  <a:gd name="T2" fmla="*/ 14 w 14"/>
                  <a:gd name="T3" fmla="*/ 0 h 8"/>
                  <a:gd name="T4" fmla="*/ 13 w 14"/>
                  <a:gd name="T5" fmla="*/ 0 h 8"/>
                  <a:gd name="T6" fmla="*/ 8 w 14"/>
                  <a:gd name="T7" fmla="*/ 2 h 8"/>
                  <a:gd name="T8" fmla="*/ 3 w 14"/>
                  <a:gd name="T9" fmla="*/ 3 h 8"/>
                  <a:gd name="T10" fmla="*/ 0 w 14"/>
                  <a:gd name="T11" fmla="*/ 5 h 8"/>
                  <a:gd name="T12" fmla="*/ 1 w 14"/>
                  <a:gd name="T13" fmla="*/ 7 h 8"/>
                  <a:gd name="T14" fmla="*/ 2 w 14"/>
                  <a:gd name="T15" fmla="*/ 8 h 8"/>
                  <a:gd name="T16" fmla="*/ 7 w 14"/>
                  <a:gd name="T17" fmla="*/ 5 h 8"/>
                  <a:gd name="T18" fmla="*/ 8 w 14"/>
                  <a:gd name="T19" fmla="*/ 4 h 8"/>
                  <a:gd name="T20" fmla="*/ 9 w 14"/>
                  <a:gd name="T21" fmla="*/ 4 h 8"/>
                  <a:gd name="T22" fmla="*/ 9 w 14"/>
                  <a:gd name="T23" fmla="*/ 4 h 8"/>
                  <a:gd name="T24" fmla="*/ 14 w 14"/>
                  <a:gd name="T25" fmla="*/ 3 h 8"/>
                  <a:gd name="T26" fmla="*/ 14 w 14"/>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8"/>
                  <a:gd name="T44" fmla="*/ 14 w 14"/>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8">
                    <a:moveTo>
                      <a:pt x="14" y="2"/>
                    </a:moveTo>
                    <a:lnTo>
                      <a:pt x="14" y="0"/>
                    </a:lnTo>
                    <a:lnTo>
                      <a:pt x="13" y="0"/>
                    </a:lnTo>
                    <a:lnTo>
                      <a:pt x="8" y="2"/>
                    </a:lnTo>
                    <a:lnTo>
                      <a:pt x="3" y="3"/>
                    </a:lnTo>
                    <a:lnTo>
                      <a:pt x="0" y="5"/>
                    </a:lnTo>
                    <a:lnTo>
                      <a:pt x="1" y="7"/>
                    </a:lnTo>
                    <a:lnTo>
                      <a:pt x="2" y="8"/>
                    </a:lnTo>
                    <a:lnTo>
                      <a:pt x="7" y="5"/>
                    </a:lnTo>
                    <a:lnTo>
                      <a:pt x="8" y="4"/>
                    </a:lnTo>
                    <a:lnTo>
                      <a:pt x="9" y="4"/>
                    </a:lnTo>
                    <a:lnTo>
                      <a:pt x="14" y="3"/>
                    </a:lnTo>
                    <a:lnTo>
                      <a:pt x="1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39" name="Freeform 2630"/>
              <p:cNvSpPr>
                <a:spLocks/>
              </p:cNvSpPr>
              <p:nvPr/>
            </p:nvSpPr>
            <p:spPr bwMode="auto">
              <a:xfrm>
                <a:off x="1201" y="3722"/>
                <a:ext cx="3" cy="2"/>
              </a:xfrm>
              <a:custGeom>
                <a:avLst/>
                <a:gdLst>
                  <a:gd name="T0" fmla="*/ 2 w 7"/>
                  <a:gd name="T1" fmla="*/ 2 h 4"/>
                  <a:gd name="T2" fmla="*/ 2 w 7"/>
                  <a:gd name="T3" fmla="*/ 0 h 4"/>
                  <a:gd name="T4" fmla="*/ 0 w 7"/>
                  <a:gd name="T5" fmla="*/ 2 h 4"/>
                  <a:gd name="T6" fmla="*/ 0 w 7"/>
                  <a:gd name="T7" fmla="*/ 3 h 4"/>
                  <a:gd name="T8" fmla="*/ 0 w 7"/>
                  <a:gd name="T9" fmla="*/ 4 h 4"/>
                  <a:gd name="T10" fmla="*/ 7 w 7"/>
                  <a:gd name="T11" fmla="*/ 0 h 4"/>
                  <a:gd name="T12" fmla="*/ 3 w 7"/>
                  <a:gd name="T13" fmla="*/ 3 h 4"/>
                  <a:gd name="T14" fmla="*/ 2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2" y="2"/>
                    </a:moveTo>
                    <a:lnTo>
                      <a:pt x="2" y="0"/>
                    </a:lnTo>
                    <a:lnTo>
                      <a:pt x="0" y="2"/>
                    </a:lnTo>
                    <a:lnTo>
                      <a:pt x="0" y="3"/>
                    </a:lnTo>
                    <a:lnTo>
                      <a:pt x="0" y="4"/>
                    </a:lnTo>
                    <a:lnTo>
                      <a:pt x="7" y="0"/>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0" name="Freeform 2631"/>
              <p:cNvSpPr>
                <a:spLocks/>
              </p:cNvSpPr>
              <p:nvPr/>
            </p:nvSpPr>
            <p:spPr bwMode="auto">
              <a:xfrm>
                <a:off x="1200" y="3723"/>
                <a:ext cx="2" cy="2"/>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1" name="Freeform 2632"/>
              <p:cNvSpPr>
                <a:spLocks/>
              </p:cNvSpPr>
              <p:nvPr/>
            </p:nvSpPr>
            <p:spPr bwMode="auto">
              <a:xfrm>
                <a:off x="1197" y="3723"/>
                <a:ext cx="5" cy="3"/>
              </a:xfrm>
              <a:custGeom>
                <a:avLst/>
                <a:gdLst>
                  <a:gd name="T0" fmla="*/ 7 w 9"/>
                  <a:gd name="T1" fmla="*/ 1 h 5"/>
                  <a:gd name="T2" fmla="*/ 7 w 9"/>
                  <a:gd name="T3" fmla="*/ 0 h 5"/>
                  <a:gd name="T4" fmla="*/ 2 w 9"/>
                  <a:gd name="T5" fmla="*/ 2 h 5"/>
                  <a:gd name="T6" fmla="*/ 0 w 9"/>
                  <a:gd name="T7" fmla="*/ 5 h 5"/>
                  <a:gd name="T8" fmla="*/ 1 w 9"/>
                  <a:gd name="T9" fmla="*/ 5 h 5"/>
                  <a:gd name="T10" fmla="*/ 2 w 9"/>
                  <a:gd name="T11" fmla="*/ 5 h 5"/>
                  <a:gd name="T12" fmla="*/ 2 w 9"/>
                  <a:gd name="T13" fmla="*/ 4 h 5"/>
                  <a:gd name="T14" fmla="*/ 9 w 9"/>
                  <a:gd name="T15" fmla="*/ 1 h 5"/>
                  <a:gd name="T16" fmla="*/ 8 w 9"/>
                  <a:gd name="T17" fmla="*/ 2 h 5"/>
                  <a:gd name="T18" fmla="*/ 7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7" y="1"/>
                    </a:moveTo>
                    <a:lnTo>
                      <a:pt x="7" y="0"/>
                    </a:lnTo>
                    <a:lnTo>
                      <a:pt x="2" y="2"/>
                    </a:lnTo>
                    <a:lnTo>
                      <a:pt x="0" y="5"/>
                    </a:lnTo>
                    <a:lnTo>
                      <a:pt x="1" y="5"/>
                    </a:lnTo>
                    <a:lnTo>
                      <a:pt x="2" y="5"/>
                    </a:lnTo>
                    <a:lnTo>
                      <a:pt x="2" y="4"/>
                    </a:lnTo>
                    <a:lnTo>
                      <a:pt x="9" y="1"/>
                    </a:lnTo>
                    <a:lnTo>
                      <a:pt x="8"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2" name="Freeform 2633"/>
              <p:cNvSpPr>
                <a:spLocks/>
              </p:cNvSpPr>
              <p:nvPr/>
            </p:nvSpPr>
            <p:spPr bwMode="auto">
              <a:xfrm>
                <a:off x="1196" y="3726"/>
                <a:ext cx="2" cy="2"/>
              </a:xfrm>
              <a:custGeom>
                <a:avLst/>
                <a:gdLst>
                  <a:gd name="T0" fmla="*/ 3 w 4"/>
                  <a:gd name="T1" fmla="*/ 1 h 5"/>
                  <a:gd name="T2" fmla="*/ 2 w 4"/>
                  <a:gd name="T3" fmla="*/ 0 h 5"/>
                  <a:gd name="T4" fmla="*/ 0 w 4"/>
                  <a:gd name="T5" fmla="*/ 3 h 5"/>
                  <a:gd name="T6" fmla="*/ 1 w 4"/>
                  <a:gd name="T7" fmla="*/ 4 h 5"/>
                  <a:gd name="T8" fmla="*/ 2 w 4"/>
                  <a:gd name="T9" fmla="*/ 5 h 5"/>
                  <a:gd name="T10" fmla="*/ 3 w 4"/>
                  <a:gd name="T11" fmla="*/ 4 h 5"/>
                  <a:gd name="T12" fmla="*/ 4 w 4"/>
                  <a:gd name="T13" fmla="*/ 1 h 5"/>
                  <a:gd name="T14" fmla="*/ 3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1"/>
                    </a:moveTo>
                    <a:lnTo>
                      <a:pt x="2" y="0"/>
                    </a:lnTo>
                    <a:lnTo>
                      <a:pt x="0" y="3"/>
                    </a:lnTo>
                    <a:lnTo>
                      <a:pt x="1" y="4"/>
                    </a:lnTo>
                    <a:lnTo>
                      <a:pt x="2" y="5"/>
                    </a:lnTo>
                    <a:lnTo>
                      <a:pt x="3" y="4"/>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3" name="Freeform 2634"/>
              <p:cNvSpPr>
                <a:spLocks/>
              </p:cNvSpPr>
              <p:nvPr/>
            </p:nvSpPr>
            <p:spPr bwMode="auto">
              <a:xfrm>
                <a:off x="1195" y="3726"/>
                <a:ext cx="2" cy="3"/>
              </a:xfrm>
              <a:custGeom>
                <a:avLst/>
                <a:gdLst>
                  <a:gd name="T0" fmla="*/ 2 w 4"/>
                  <a:gd name="T1" fmla="*/ 2 h 5"/>
                  <a:gd name="T2" fmla="*/ 3 w 4"/>
                  <a:gd name="T3" fmla="*/ 0 h 5"/>
                  <a:gd name="T4" fmla="*/ 0 w 4"/>
                  <a:gd name="T5" fmla="*/ 5 h 5"/>
                  <a:gd name="T6" fmla="*/ 2 w 4"/>
                  <a:gd name="T7" fmla="*/ 5 h 5"/>
                  <a:gd name="T8" fmla="*/ 3 w 4"/>
                  <a:gd name="T9" fmla="*/ 5 h 5"/>
                  <a:gd name="T10" fmla="*/ 4 w 4"/>
                  <a:gd name="T11" fmla="*/ 3 h 5"/>
                  <a:gd name="T12" fmla="*/ 3 w 4"/>
                  <a:gd name="T13" fmla="*/ 3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3" y="0"/>
                    </a:lnTo>
                    <a:lnTo>
                      <a:pt x="0" y="5"/>
                    </a:lnTo>
                    <a:lnTo>
                      <a:pt x="2" y="5"/>
                    </a:lnTo>
                    <a:lnTo>
                      <a:pt x="3" y="5"/>
                    </a:lnTo>
                    <a:lnTo>
                      <a:pt x="4" y="3"/>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4" name="Freeform 2635"/>
              <p:cNvSpPr>
                <a:spLocks/>
              </p:cNvSpPr>
              <p:nvPr/>
            </p:nvSpPr>
            <p:spPr bwMode="auto">
              <a:xfrm>
                <a:off x="1195" y="3728"/>
                <a:ext cx="1" cy="2"/>
              </a:xfrm>
              <a:custGeom>
                <a:avLst/>
                <a:gdLst>
                  <a:gd name="T0" fmla="*/ 3 w 4"/>
                  <a:gd name="T1" fmla="*/ 1 h 3"/>
                  <a:gd name="T2" fmla="*/ 1 w 4"/>
                  <a:gd name="T3" fmla="*/ 0 h 3"/>
                  <a:gd name="T4" fmla="*/ 0 w 4"/>
                  <a:gd name="T5" fmla="*/ 1 h 3"/>
                  <a:gd name="T6" fmla="*/ 3 w 4"/>
                  <a:gd name="T7" fmla="*/ 3 h 3"/>
                  <a:gd name="T8" fmla="*/ 3 w 4"/>
                  <a:gd name="T9" fmla="*/ 3 h 3"/>
                  <a:gd name="T10" fmla="*/ 4 w 4"/>
                  <a:gd name="T11" fmla="*/ 1 h 3"/>
                  <a:gd name="T12" fmla="*/ 3 w 4"/>
                  <a:gd name="T13" fmla="*/ 1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3" y="1"/>
                    </a:moveTo>
                    <a:lnTo>
                      <a:pt x="1" y="0"/>
                    </a:lnTo>
                    <a:lnTo>
                      <a:pt x="0" y="1"/>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5" name="Freeform 2636"/>
              <p:cNvSpPr>
                <a:spLocks/>
              </p:cNvSpPr>
              <p:nvPr/>
            </p:nvSpPr>
            <p:spPr bwMode="auto">
              <a:xfrm>
                <a:off x="1194" y="3729"/>
                <a:ext cx="2" cy="4"/>
              </a:xfrm>
              <a:custGeom>
                <a:avLst/>
                <a:gdLst>
                  <a:gd name="T0" fmla="*/ 1 w 4"/>
                  <a:gd name="T1" fmla="*/ 0 h 9"/>
                  <a:gd name="T2" fmla="*/ 1 w 4"/>
                  <a:gd name="T3" fmla="*/ 5 h 9"/>
                  <a:gd name="T4" fmla="*/ 0 w 4"/>
                  <a:gd name="T5" fmla="*/ 7 h 9"/>
                  <a:gd name="T6" fmla="*/ 1 w 4"/>
                  <a:gd name="T7" fmla="*/ 9 h 9"/>
                  <a:gd name="T8" fmla="*/ 2 w 4"/>
                  <a:gd name="T9" fmla="*/ 8 h 9"/>
                  <a:gd name="T10" fmla="*/ 4 w 4"/>
                  <a:gd name="T11" fmla="*/ 7 h 9"/>
                  <a:gd name="T12" fmla="*/ 2 w 4"/>
                  <a:gd name="T13" fmla="*/ 7 h 9"/>
                  <a:gd name="T14" fmla="*/ 4 w 4"/>
                  <a:gd name="T15" fmla="*/ 5 h 9"/>
                  <a:gd name="T16" fmla="*/ 4 w 4"/>
                  <a:gd name="T17" fmla="*/ 2 h 9"/>
                  <a:gd name="T18" fmla="*/ 1 w 4"/>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9"/>
                  <a:gd name="T32" fmla="*/ 4 w 4"/>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9">
                    <a:moveTo>
                      <a:pt x="1" y="0"/>
                    </a:moveTo>
                    <a:lnTo>
                      <a:pt x="1" y="5"/>
                    </a:lnTo>
                    <a:lnTo>
                      <a:pt x="0" y="7"/>
                    </a:lnTo>
                    <a:lnTo>
                      <a:pt x="1" y="9"/>
                    </a:lnTo>
                    <a:lnTo>
                      <a:pt x="2" y="8"/>
                    </a:lnTo>
                    <a:lnTo>
                      <a:pt x="4" y="7"/>
                    </a:lnTo>
                    <a:lnTo>
                      <a:pt x="2" y="7"/>
                    </a:lnTo>
                    <a:lnTo>
                      <a:pt x="4" y="5"/>
                    </a:lnTo>
                    <a:lnTo>
                      <a:pt x="4"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6" name="Freeform 2637"/>
              <p:cNvSpPr>
                <a:spLocks/>
              </p:cNvSpPr>
              <p:nvPr/>
            </p:nvSpPr>
            <p:spPr bwMode="auto">
              <a:xfrm>
                <a:off x="1195" y="3732"/>
                <a:ext cx="1" cy="3"/>
              </a:xfrm>
              <a:custGeom>
                <a:avLst/>
                <a:gdLst>
                  <a:gd name="T0" fmla="*/ 1 w 4"/>
                  <a:gd name="T1" fmla="*/ 1 h 7"/>
                  <a:gd name="T2" fmla="*/ 0 w 4"/>
                  <a:gd name="T3" fmla="*/ 1 h 7"/>
                  <a:gd name="T4" fmla="*/ 0 w 4"/>
                  <a:gd name="T5" fmla="*/ 3 h 7"/>
                  <a:gd name="T6" fmla="*/ 1 w 4"/>
                  <a:gd name="T7" fmla="*/ 6 h 7"/>
                  <a:gd name="T8" fmla="*/ 1 w 4"/>
                  <a:gd name="T9" fmla="*/ 7 h 7"/>
                  <a:gd name="T10" fmla="*/ 3 w 4"/>
                  <a:gd name="T11" fmla="*/ 7 h 7"/>
                  <a:gd name="T12" fmla="*/ 4 w 4"/>
                  <a:gd name="T13" fmla="*/ 7 h 7"/>
                  <a:gd name="T14" fmla="*/ 4 w 4"/>
                  <a:gd name="T15" fmla="*/ 6 h 7"/>
                  <a:gd name="T16" fmla="*/ 3 w 4"/>
                  <a:gd name="T17" fmla="*/ 3 h 7"/>
                  <a:gd name="T18" fmla="*/ 3 w 4"/>
                  <a:gd name="T19" fmla="*/ 0 h 7"/>
                  <a:gd name="T20" fmla="*/ 3 w 4"/>
                  <a:gd name="T21" fmla="*/ 0 h 7"/>
                  <a:gd name="T22" fmla="*/ 1 w 4"/>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7"/>
                  <a:gd name="T38" fmla="*/ 4 w 4"/>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7">
                    <a:moveTo>
                      <a:pt x="1" y="1"/>
                    </a:moveTo>
                    <a:lnTo>
                      <a:pt x="0" y="1"/>
                    </a:lnTo>
                    <a:lnTo>
                      <a:pt x="0" y="3"/>
                    </a:lnTo>
                    <a:lnTo>
                      <a:pt x="1" y="6"/>
                    </a:lnTo>
                    <a:lnTo>
                      <a:pt x="1" y="7"/>
                    </a:lnTo>
                    <a:lnTo>
                      <a:pt x="3" y="7"/>
                    </a:lnTo>
                    <a:lnTo>
                      <a:pt x="4" y="7"/>
                    </a:lnTo>
                    <a:lnTo>
                      <a:pt x="4" y="6"/>
                    </a:lnTo>
                    <a:lnTo>
                      <a:pt x="3" y="3"/>
                    </a:lnTo>
                    <a:lnTo>
                      <a:pt x="3"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7" name="Freeform 2638"/>
              <p:cNvSpPr>
                <a:spLocks/>
              </p:cNvSpPr>
              <p:nvPr/>
            </p:nvSpPr>
            <p:spPr bwMode="auto">
              <a:xfrm>
                <a:off x="1195" y="3735"/>
                <a:ext cx="1" cy="1"/>
              </a:xfrm>
              <a:custGeom>
                <a:avLst/>
                <a:gdLst>
                  <a:gd name="T0" fmla="*/ 0 w 3"/>
                  <a:gd name="T1" fmla="*/ 1 h 2"/>
                  <a:gd name="T2" fmla="*/ 0 w 3"/>
                  <a:gd name="T3" fmla="*/ 2 h 2"/>
                  <a:gd name="T4" fmla="*/ 3 w 3"/>
                  <a:gd name="T5" fmla="*/ 0 h 2"/>
                  <a:gd name="T6" fmla="*/ 2 w 3"/>
                  <a:gd name="T7" fmla="*/ 1 h 2"/>
                  <a:gd name="T8" fmla="*/ 0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1"/>
                    </a:moveTo>
                    <a:lnTo>
                      <a:pt x="0" y="2"/>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8" name="Freeform 2639"/>
              <p:cNvSpPr>
                <a:spLocks/>
              </p:cNvSpPr>
              <p:nvPr/>
            </p:nvSpPr>
            <p:spPr bwMode="auto">
              <a:xfrm>
                <a:off x="1195" y="3735"/>
                <a:ext cx="78" cy="21"/>
              </a:xfrm>
              <a:custGeom>
                <a:avLst/>
                <a:gdLst>
                  <a:gd name="T0" fmla="*/ 0 w 156"/>
                  <a:gd name="T1" fmla="*/ 2 h 42"/>
                  <a:gd name="T2" fmla="*/ 8 w 156"/>
                  <a:gd name="T3" fmla="*/ 10 h 42"/>
                  <a:gd name="T4" fmla="*/ 12 w 156"/>
                  <a:gd name="T5" fmla="*/ 10 h 42"/>
                  <a:gd name="T6" fmla="*/ 15 w 156"/>
                  <a:gd name="T7" fmla="*/ 11 h 42"/>
                  <a:gd name="T8" fmla="*/ 18 w 156"/>
                  <a:gd name="T9" fmla="*/ 12 h 42"/>
                  <a:gd name="T10" fmla="*/ 21 w 156"/>
                  <a:gd name="T11" fmla="*/ 14 h 42"/>
                  <a:gd name="T12" fmla="*/ 35 w 156"/>
                  <a:gd name="T13" fmla="*/ 17 h 42"/>
                  <a:gd name="T14" fmla="*/ 52 w 156"/>
                  <a:gd name="T15" fmla="*/ 21 h 42"/>
                  <a:gd name="T16" fmla="*/ 66 w 156"/>
                  <a:gd name="T17" fmla="*/ 23 h 42"/>
                  <a:gd name="T18" fmla="*/ 74 w 156"/>
                  <a:gd name="T19" fmla="*/ 23 h 42"/>
                  <a:gd name="T20" fmla="*/ 88 w 156"/>
                  <a:gd name="T21" fmla="*/ 25 h 42"/>
                  <a:gd name="T22" fmla="*/ 94 w 156"/>
                  <a:gd name="T23" fmla="*/ 26 h 42"/>
                  <a:gd name="T24" fmla="*/ 99 w 156"/>
                  <a:gd name="T25" fmla="*/ 26 h 42"/>
                  <a:gd name="T26" fmla="*/ 111 w 156"/>
                  <a:gd name="T27" fmla="*/ 29 h 42"/>
                  <a:gd name="T28" fmla="*/ 116 w 156"/>
                  <a:gd name="T29" fmla="*/ 30 h 42"/>
                  <a:gd name="T30" fmla="*/ 119 w 156"/>
                  <a:gd name="T31" fmla="*/ 30 h 42"/>
                  <a:gd name="T32" fmla="*/ 124 w 156"/>
                  <a:gd name="T33" fmla="*/ 31 h 42"/>
                  <a:gd name="T34" fmla="*/ 127 w 156"/>
                  <a:gd name="T35" fmla="*/ 32 h 42"/>
                  <a:gd name="T36" fmla="*/ 129 w 156"/>
                  <a:gd name="T37" fmla="*/ 33 h 42"/>
                  <a:gd name="T38" fmla="*/ 134 w 156"/>
                  <a:gd name="T39" fmla="*/ 34 h 42"/>
                  <a:gd name="T40" fmla="*/ 149 w 156"/>
                  <a:gd name="T41" fmla="*/ 40 h 42"/>
                  <a:gd name="T42" fmla="*/ 154 w 156"/>
                  <a:gd name="T43" fmla="*/ 42 h 42"/>
                  <a:gd name="T44" fmla="*/ 155 w 156"/>
                  <a:gd name="T45" fmla="*/ 41 h 42"/>
                  <a:gd name="T46" fmla="*/ 156 w 156"/>
                  <a:gd name="T47" fmla="*/ 40 h 42"/>
                  <a:gd name="T48" fmla="*/ 152 w 156"/>
                  <a:gd name="T49" fmla="*/ 38 h 42"/>
                  <a:gd name="T50" fmla="*/ 134 w 156"/>
                  <a:gd name="T51" fmla="*/ 32 h 42"/>
                  <a:gd name="T52" fmla="*/ 129 w 156"/>
                  <a:gd name="T53" fmla="*/ 31 h 42"/>
                  <a:gd name="T54" fmla="*/ 127 w 156"/>
                  <a:gd name="T55" fmla="*/ 30 h 42"/>
                  <a:gd name="T56" fmla="*/ 124 w 156"/>
                  <a:gd name="T57" fmla="*/ 29 h 42"/>
                  <a:gd name="T58" fmla="*/ 119 w 156"/>
                  <a:gd name="T59" fmla="*/ 27 h 42"/>
                  <a:gd name="T60" fmla="*/ 116 w 156"/>
                  <a:gd name="T61" fmla="*/ 27 h 42"/>
                  <a:gd name="T62" fmla="*/ 111 w 156"/>
                  <a:gd name="T63" fmla="*/ 26 h 42"/>
                  <a:gd name="T64" fmla="*/ 99 w 156"/>
                  <a:gd name="T65" fmla="*/ 24 h 42"/>
                  <a:gd name="T66" fmla="*/ 94 w 156"/>
                  <a:gd name="T67" fmla="*/ 24 h 42"/>
                  <a:gd name="T68" fmla="*/ 88 w 156"/>
                  <a:gd name="T69" fmla="*/ 23 h 42"/>
                  <a:gd name="T70" fmla="*/ 74 w 156"/>
                  <a:gd name="T71" fmla="*/ 21 h 42"/>
                  <a:gd name="T72" fmla="*/ 66 w 156"/>
                  <a:gd name="T73" fmla="*/ 21 h 42"/>
                  <a:gd name="T74" fmla="*/ 52 w 156"/>
                  <a:gd name="T75" fmla="*/ 18 h 42"/>
                  <a:gd name="T76" fmla="*/ 35 w 156"/>
                  <a:gd name="T77" fmla="*/ 15 h 42"/>
                  <a:gd name="T78" fmla="*/ 21 w 156"/>
                  <a:gd name="T79" fmla="*/ 11 h 42"/>
                  <a:gd name="T80" fmla="*/ 18 w 156"/>
                  <a:gd name="T81" fmla="*/ 10 h 42"/>
                  <a:gd name="T82" fmla="*/ 15 w 156"/>
                  <a:gd name="T83" fmla="*/ 9 h 42"/>
                  <a:gd name="T84" fmla="*/ 12 w 156"/>
                  <a:gd name="T85" fmla="*/ 8 h 42"/>
                  <a:gd name="T86" fmla="*/ 11 w 156"/>
                  <a:gd name="T87" fmla="*/ 8 h 42"/>
                  <a:gd name="T88" fmla="*/ 3 w 156"/>
                  <a:gd name="T89" fmla="*/ 0 h 42"/>
                  <a:gd name="T90" fmla="*/ 0 w 156"/>
                  <a:gd name="T91" fmla="*/ 2 h 4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6"/>
                  <a:gd name="T139" fmla="*/ 0 h 42"/>
                  <a:gd name="T140" fmla="*/ 156 w 156"/>
                  <a:gd name="T141" fmla="*/ 42 h 4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6" h="42">
                    <a:moveTo>
                      <a:pt x="0" y="2"/>
                    </a:moveTo>
                    <a:lnTo>
                      <a:pt x="8" y="10"/>
                    </a:lnTo>
                    <a:lnTo>
                      <a:pt x="12" y="10"/>
                    </a:lnTo>
                    <a:lnTo>
                      <a:pt x="15" y="11"/>
                    </a:lnTo>
                    <a:lnTo>
                      <a:pt x="18" y="12"/>
                    </a:lnTo>
                    <a:lnTo>
                      <a:pt x="21" y="14"/>
                    </a:lnTo>
                    <a:lnTo>
                      <a:pt x="35" y="17"/>
                    </a:lnTo>
                    <a:lnTo>
                      <a:pt x="52" y="21"/>
                    </a:lnTo>
                    <a:lnTo>
                      <a:pt x="66" y="23"/>
                    </a:lnTo>
                    <a:lnTo>
                      <a:pt x="74" y="23"/>
                    </a:lnTo>
                    <a:lnTo>
                      <a:pt x="88" y="25"/>
                    </a:lnTo>
                    <a:lnTo>
                      <a:pt x="94" y="26"/>
                    </a:lnTo>
                    <a:lnTo>
                      <a:pt x="99" y="26"/>
                    </a:lnTo>
                    <a:lnTo>
                      <a:pt x="111" y="29"/>
                    </a:lnTo>
                    <a:lnTo>
                      <a:pt x="116" y="30"/>
                    </a:lnTo>
                    <a:lnTo>
                      <a:pt x="119" y="30"/>
                    </a:lnTo>
                    <a:lnTo>
                      <a:pt x="124" y="31"/>
                    </a:lnTo>
                    <a:lnTo>
                      <a:pt x="127" y="32"/>
                    </a:lnTo>
                    <a:lnTo>
                      <a:pt x="129" y="33"/>
                    </a:lnTo>
                    <a:lnTo>
                      <a:pt x="134" y="34"/>
                    </a:lnTo>
                    <a:lnTo>
                      <a:pt x="149" y="40"/>
                    </a:lnTo>
                    <a:lnTo>
                      <a:pt x="154" y="42"/>
                    </a:lnTo>
                    <a:lnTo>
                      <a:pt x="155" y="41"/>
                    </a:lnTo>
                    <a:lnTo>
                      <a:pt x="156" y="40"/>
                    </a:lnTo>
                    <a:lnTo>
                      <a:pt x="152" y="38"/>
                    </a:lnTo>
                    <a:lnTo>
                      <a:pt x="134" y="32"/>
                    </a:lnTo>
                    <a:lnTo>
                      <a:pt x="129" y="31"/>
                    </a:lnTo>
                    <a:lnTo>
                      <a:pt x="127" y="30"/>
                    </a:lnTo>
                    <a:lnTo>
                      <a:pt x="124" y="29"/>
                    </a:lnTo>
                    <a:lnTo>
                      <a:pt x="119" y="27"/>
                    </a:lnTo>
                    <a:lnTo>
                      <a:pt x="116" y="27"/>
                    </a:lnTo>
                    <a:lnTo>
                      <a:pt x="111" y="26"/>
                    </a:lnTo>
                    <a:lnTo>
                      <a:pt x="99" y="24"/>
                    </a:lnTo>
                    <a:lnTo>
                      <a:pt x="94" y="24"/>
                    </a:lnTo>
                    <a:lnTo>
                      <a:pt x="88" y="23"/>
                    </a:lnTo>
                    <a:lnTo>
                      <a:pt x="74" y="21"/>
                    </a:lnTo>
                    <a:lnTo>
                      <a:pt x="66" y="21"/>
                    </a:lnTo>
                    <a:lnTo>
                      <a:pt x="52" y="18"/>
                    </a:lnTo>
                    <a:lnTo>
                      <a:pt x="35" y="15"/>
                    </a:lnTo>
                    <a:lnTo>
                      <a:pt x="21" y="11"/>
                    </a:lnTo>
                    <a:lnTo>
                      <a:pt x="18" y="10"/>
                    </a:lnTo>
                    <a:lnTo>
                      <a:pt x="15" y="9"/>
                    </a:lnTo>
                    <a:lnTo>
                      <a:pt x="12" y="8"/>
                    </a:lnTo>
                    <a:lnTo>
                      <a:pt x="11" y="8"/>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49" name="Freeform 2640"/>
              <p:cNvSpPr>
                <a:spLocks/>
              </p:cNvSpPr>
              <p:nvPr/>
            </p:nvSpPr>
            <p:spPr bwMode="auto">
              <a:xfrm>
                <a:off x="1270" y="3755"/>
                <a:ext cx="5" cy="2"/>
              </a:xfrm>
              <a:custGeom>
                <a:avLst/>
                <a:gdLst>
                  <a:gd name="T0" fmla="*/ 4 w 9"/>
                  <a:gd name="T1" fmla="*/ 2 h 5"/>
                  <a:gd name="T2" fmla="*/ 0 w 9"/>
                  <a:gd name="T3" fmla="*/ 0 h 5"/>
                  <a:gd name="T4" fmla="*/ 9 w 9"/>
                  <a:gd name="T5" fmla="*/ 5 h 5"/>
                  <a:gd name="T6" fmla="*/ 9 w 9"/>
                  <a:gd name="T7" fmla="*/ 4 h 5"/>
                  <a:gd name="T8" fmla="*/ 9 w 9"/>
                  <a:gd name="T9" fmla="*/ 2 h 5"/>
                  <a:gd name="T10" fmla="*/ 5 w 9"/>
                  <a:gd name="T11" fmla="*/ 0 h 5"/>
                  <a:gd name="T12" fmla="*/ 5 w 9"/>
                  <a:gd name="T13" fmla="*/ 1 h 5"/>
                  <a:gd name="T14" fmla="*/ 4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2"/>
                    </a:moveTo>
                    <a:lnTo>
                      <a:pt x="0" y="0"/>
                    </a:lnTo>
                    <a:lnTo>
                      <a:pt x="9" y="5"/>
                    </a:lnTo>
                    <a:lnTo>
                      <a:pt x="9" y="4"/>
                    </a:lnTo>
                    <a:lnTo>
                      <a:pt x="9" y="2"/>
                    </a:lnTo>
                    <a:lnTo>
                      <a:pt x="5" y="0"/>
                    </a:lnTo>
                    <a:lnTo>
                      <a:pt x="5" y="1"/>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0" name="Freeform 2641"/>
              <p:cNvSpPr>
                <a:spLocks/>
              </p:cNvSpPr>
              <p:nvPr/>
            </p:nvSpPr>
            <p:spPr bwMode="auto">
              <a:xfrm>
                <a:off x="1274" y="3756"/>
                <a:ext cx="3" cy="3"/>
              </a:xfrm>
              <a:custGeom>
                <a:avLst/>
                <a:gdLst>
                  <a:gd name="T0" fmla="*/ 1 w 6"/>
                  <a:gd name="T1" fmla="*/ 2 h 5"/>
                  <a:gd name="T2" fmla="*/ 0 w 6"/>
                  <a:gd name="T3" fmla="*/ 3 h 5"/>
                  <a:gd name="T4" fmla="*/ 4 w 6"/>
                  <a:gd name="T5" fmla="*/ 5 h 5"/>
                  <a:gd name="T6" fmla="*/ 5 w 6"/>
                  <a:gd name="T7" fmla="*/ 4 h 5"/>
                  <a:gd name="T8" fmla="*/ 6 w 6"/>
                  <a:gd name="T9" fmla="*/ 3 h 5"/>
                  <a:gd name="T10" fmla="*/ 6 w 6"/>
                  <a:gd name="T11" fmla="*/ 3 h 5"/>
                  <a:gd name="T12" fmla="*/ 1 w 6"/>
                  <a:gd name="T13" fmla="*/ 0 h 5"/>
                  <a:gd name="T14" fmla="*/ 1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2"/>
                    </a:moveTo>
                    <a:lnTo>
                      <a:pt x="0" y="3"/>
                    </a:lnTo>
                    <a:lnTo>
                      <a:pt x="4" y="5"/>
                    </a:lnTo>
                    <a:lnTo>
                      <a:pt x="5" y="4"/>
                    </a:lnTo>
                    <a:lnTo>
                      <a:pt x="6" y="3"/>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1" name="Freeform 2642"/>
              <p:cNvSpPr>
                <a:spLocks/>
              </p:cNvSpPr>
              <p:nvPr/>
            </p:nvSpPr>
            <p:spPr bwMode="auto">
              <a:xfrm>
                <a:off x="1274" y="3757"/>
                <a:ext cx="5" cy="4"/>
              </a:xfrm>
              <a:custGeom>
                <a:avLst/>
                <a:gdLst>
                  <a:gd name="T0" fmla="*/ 4 w 11"/>
                  <a:gd name="T1" fmla="*/ 2 h 7"/>
                  <a:gd name="T2" fmla="*/ 0 w 11"/>
                  <a:gd name="T3" fmla="*/ 0 h 7"/>
                  <a:gd name="T4" fmla="*/ 7 w 11"/>
                  <a:gd name="T5" fmla="*/ 3 h 7"/>
                  <a:gd name="T6" fmla="*/ 7 w 11"/>
                  <a:gd name="T7" fmla="*/ 4 h 7"/>
                  <a:gd name="T8" fmla="*/ 11 w 11"/>
                  <a:gd name="T9" fmla="*/ 7 h 7"/>
                  <a:gd name="T10" fmla="*/ 11 w 11"/>
                  <a:gd name="T11" fmla="*/ 5 h 7"/>
                  <a:gd name="T12" fmla="*/ 11 w 11"/>
                  <a:gd name="T13" fmla="*/ 4 h 7"/>
                  <a:gd name="T14" fmla="*/ 9 w 11"/>
                  <a:gd name="T15" fmla="*/ 4 h 7"/>
                  <a:gd name="T16" fmla="*/ 7 w 11"/>
                  <a:gd name="T17" fmla="*/ 1 h 7"/>
                  <a:gd name="T18" fmla="*/ 5 w 11"/>
                  <a:gd name="T19" fmla="*/ 0 h 7"/>
                  <a:gd name="T20" fmla="*/ 5 w 11"/>
                  <a:gd name="T21" fmla="*/ 1 h 7"/>
                  <a:gd name="T22" fmla="*/ 4 w 11"/>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7"/>
                  <a:gd name="T38" fmla="*/ 11 w 11"/>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7">
                    <a:moveTo>
                      <a:pt x="4" y="2"/>
                    </a:moveTo>
                    <a:lnTo>
                      <a:pt x="0" y="0"/>
                    </a:lnTo>
                    <a:lnTo>
                      <a:pt x="7" y="3"/>
                    </a:lnTo>
                    <a:lnTo>
                      <a:pt x="7" y="4"/>
                    </a:lnTo>
                    <a:lnTo>
                      <a:pt x="11" y="7"/>
                    </a:lnTo>
                    <a:lnTo>
                      <a:pt x="11" y="5"/>
                    </a:lnTo>
                    <a:lnTo>
                      <a:pt x="11" y="4"/>
                    </a:lnTo>
                    <a:lnTo>
                      <a:pt x="9" y="4"/>
                    </a:lnTo>
                    <a:lnTo>
                      <a:pt x="7" y="1"/>
                    </a:lnTo>
                    <a:lnTo>
                      <a:pt x="5" y="0"/>
                    </a:lnTo>
                    <a:lnTo>
                      <a:pt x="5" y="1"/>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2" name="Freeform 2643"/>
              <p:cNvSpPr>
                <a:spLocks/>
              </p:cNvSpPr>
              <p:nvPr/>
            </p:nvSpPr>
            <p:spPr bwMode="auto">
              <a:xfrm>
                <a:off x="1279" y="3760"/>
                <a:ext cx="3" cy="3"/>
              </a:xfrm>
              <a:custGeom>
                <a:avLst/>
                <a:gdLst>
                  <a:gd name="T0" fmla="*/ 2 w 6"/>
                  <a:gd name="T1" fmla="*/ 1 h 6"/>
                  <a:gd name="T2" fmla="*/ 0 w 6"/>
                  <a:gd name="T3" fmla="*/ 3 h 6"/>
                  <a:gd name="T4" fmla="*/ 4 w 6"/>
                  <a:gd name="T5" fmla="*/ 6 h 6"/>
                  <a:gd name="T6" fmla="*/ 5 w 6"/>
                  <a:gd name="T7" fmla="*/ 5 h 6"/>
                  <a:gd name="T8" fmla="*/ 6 w 6"/>
                  <a:gd name="T9" fmla="*/ 4 h 6"/>
                  <a:gd name="T10" fmla="*/ 4 w 6"/>
                  <a:gd name="T11" fmla="*/ 1 h 6"/>
                  <a:gd name="T12" fmla="*/ 2 w 6"/>
                  <a:gd name="T13" fmla="*/ 0 h 6"/>
                  <a:gd name="T14" fmla="*/ 2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2" y="1"/>
                    </a:moveTo>
                    <a:lnTo>
                      <a:pt x="0" y="3"/>
                    </a:lnTo>
                    <a:lnTo>
                      <a:pt x="4" y="6"/>
                    </a:lnTo>
                    <a:lnTo>
                      <a:pt x="5" y="5"/>
                    </a:lnTo>
                    <a:lnTo>
                      <a:pt x="6" y="4"/>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3" name="Freeform 2644"/>
              <p:cNvSpPr>
                <a:spLocks/>
              </p:cNvSpPr>
              <p:nvPr/>
            </p:nvSpPr>
            <p:spPr bwMode="auto">
              <a:xfrm>
                <a:off x="1280" y="3761"/>
                <a:ext cx="3" cy="3"/>
              </a:xfrm>
              <a:custGeom>
                <a:avLst/>
                <a:gdLst>
                  <a:gd name="T0" fmla="*/ 1 w 5"/>
                  <a:gd name="T1" fmla="*/ 2 h 7"/>
                  <a:gd name="T2" fmla="*/ 0 w 5"/>
                  <a:gd name="T3" fmla="*/ 2 h 7"/>
                  <a:gd name="T4" fmla="*/ 2 w 5"/>
                  <a:gd name="T5" fmla="*/ 7 h 7"/>
                  <a:gd name="T6" fmla="*/ 3 w 5"/>
                  <a:gd name="T7" fmla="*/ 7 h 7"/>
                  <a:gd name="T8" fmla="*/ 5 w 5"/>
                  <a:gd name="T9" fmla="*/ 7 h 7"/>
                  <a:gd name="T10" fmla="*/ 1 w 5"/>
                  <a:gd name="T11" fmla="*/ 0 h 7"/>
                  <a:gd name="T12" fmla="*/ 2 w 5"/>
                  <a:gd name="T13" fmla="*/ 1 h 7"/>
                  <a:gd name="T14" fmla="*/ 1 w 5"/>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1" y="2"/>
                    </a:moveTo>
                    <a:lnTo>
                      <a:pt x="0" y="2"/>
                    </a:lnTo>
                    <a:lnTo>
                      <a:pt x="2" y="7"/>
                    </a:lnTo>
                    <a:lnTo>
                      <a:pt x="3" y="7"/>
                    </a:lnTo>
                    <a:lnTo>
                      <a:pt x="5"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4" name="Freeform 2645"/>
              <p:cNvSpPr>
                <a:spLocks/>
              </p:cNvSpPr>
              <p:nvPr/>
            </p:nvSpPr>
            <p:spPr bwMode="auto">
              <a:xfrm>
                <a:off x="1282" y="3764"/>
                <a:ext cx="1" cy="1"/>
              </a:xfrm>
              <a:custGeom>
                <a:avLst/>
                <a:gdLst>
                  <a:gd name="T0" fmla="*/ 0 w 4"/>
                  <a:gd name="T1" fmla="*/ 2 h 4"/>
                  <a:gd name="T2" fmla="*/ 1 w 4"/>
                  <a:gd name="T3" fmla="*/ 4 h 4"/>
                  <a:gd name="T4" fmla="*/ 1 w 4"/>
                  <a:gd name="T5" fmla="*/ 4 h 4"/>
                  <a:gd name="T6" fmla="*/ 3 w 4"/>
                  <a:gd name="T7" fmla="*/ 3 h 4"/>
                  <a:gd name="T8" fmla="*/ 4 w 4"/>
                  <a:gd name="T9" fmla="*/ 2 h 4"/>
                  <a:gd name="T10" fmla="*/ 3 w 4"/>
                  <a:gd name="T11" fmla="*/ 0 h 4"/>
                  <a:gd name="T12" fmla="*/ 1 w 4"/>
                  <a:gd name="T13" fmla="*/ 2 h 4"/>
                  <a:gd name="T14" fmla="*/ 0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1" y="4"/>
                    </a:lnTo>
                    <a:lnTo>
                      <a:pt x="3" y="3"/>
                    </a:lnTo>
                    <a:lnTo>
                      <a:pt x="4" y="2"/>
                    </a:lnTo>
                    <a:lnTo>
                      <a:pt x="3"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5" name="Freeform 2646"/>
              <p:cNvSpPr>
                <a:spLocks/>
              </p:cNvSpPr>
              <p:nvPr/>
            </p:nvSpPr>
            <p:spPr bwMode="auto">
              <a:xfrm>
                <a:off x="1279" y="3764"/>
                <a:ext cx="5" cy="18"/>
              </a:xfrm>
              <a:custGeom>
                <a:avLst/>
                <a:gdLst>
                  <a:gd name="T0" fmla="*/ 7 w 10"/>
                  <a:gd name="T1" fmla="*/ 3 h 37"/>
                  <a:gd name="T2" fmla="*/ 5 w 10"/>
                  <a:gd name="T3" fmla="*/ 3 h 37"/>
                  <a:gd name="T4" fmla="*/ 7 w 10"/>
                  <a:gd name="T5" fmla="*/ 5 h 37"/>
                  <a:gd name="T6" fmla="*/ 7 w 10"/>
                  <a:gd name="T7" fmla="*/ 7 h 37"/>
                  <a:gd name="T8" fmla="*/ 8 w 10"/>
                  <a:gd name="T9" fmla="*/ 10 h 37"/>
                  <a:gd name="T10" fmla="*/ 8 w 10"/>
                  <a:gd name="T11" fmla="*/ 22 h 37"/>
                  <a:gd name="T12" fmla="*/ 7 w 10"/>
                  <a:gd name="T13" fmla="*/ 25 h 37"/>
                  <a:gd name="T14" fmla="*/ 7 w 10"/>
                  <a:gd name="T15" fmla="*/ 27 h 37"/>
                  <a:gd name="T16" fmla="*/ 3 w 10"/>
                  <a:gd name="T17" fmla="*/ 34 h 37"/>
                  <a:gd name="T18" fmla="*/ 2 w 10"/>
                  <a:gd name="T19" fmla="*/ 34 h 37"/>
                  <a:gd name="T20" fmla="*/ 0 w 10"/>
                  <a:gd name="T21" fmla="*/ 37 h 37"/>
                  <a:gd name="T22" fmla="*/ 1 w 10"/>
                  <a:gd name="T23" fmla="*/ 37 h 37"/>
                  <a:gd name="T24" fmla="*/ 2 w 10"/>
                  <a:gd name="T25" fmla="*/ 37 h 37"/>
                  <a:gd name="T26" fmla="*/ 2 w 10"/>
                  <a:gd name="T27" fmla="*/ 36 h 37"/>
                  <a:gd name="T28" fmla="*/ 5 w 10"/>
                  <a:gd name="T29" fmla="*/ 34 h 37"/>
                  <a:gd name="T30" fmla="*/ 9 w 10"/>
                  <a:gd name="T31" fmla="*/ 27 h 37"/>
                  <a:gd name="T32" fmla="*/ 9 w 10"/>
                  <a:gd name="T33" fmla="*/ 25 h 37"/>
                  <a:gd name="T34" fmla="*/ 10 w 10"/>
                  <a:gd name="T35" fmla="*/ 22 h 37"/>
                  <a:gd name="T36" fmla="*/ 10 w 10"/>
                  <a:gd name="T37" fmla="*/ 10 h 37"/>
                  <a:gd name="T38" fmla="*/ 9 w 10"/>
                  <a:gd name="T39" fmla="*/ 7 h 37"/>
                  <a:gd name="T40" fmla="*/ 9 w 10"/>
                  <a:gd name="T41" fmla="*/ 5 h 37"/>
                  <a:gd name="T42" fmla="*/ 7 w 10"/>
                  <a:gd name="T43" fmla="*/ 0 h 37"/>
                  <a:gd name="T44" fmla="*/ 8 w 10"/>
                  <a:gd name="T45" fmla="*/ 2 h 37"/>
                  <a:gd name="T46" fmla="*/ 7 w 10"/>
                  <a:gd name="T47" fmla="*/ 3 h 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37"/>
                  <a:gd name="T74" fmla="*/ 10 w 10"/>
                  <a:gd name="T75" fmla="*/ 37 h 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37">
                    <a:moveTo>
                      <a:pt x="7" y="3"/>
                    </a:moveTo>
                    <a:lnTo>
                      <a:pt x="5" y="3"/>
                    </a:lnTo>
                    <a:lnTo>
                      <a:pt x="7" y="5"/>
                    </a:lnTo>
                    <a:lnTo>
                      <a:pt x="7" y="7"/>
                    </a:lnTo>
                    <a:lnTo>
                      <a:pt x="8" y="10"/>
                    </a:lnTo>
                    <a:lnTo>
                      <a:pt x="8" y="22"/>
                    </a:lnTo>
                    <a:lnTo>
                      <a:pt x="7" y="25"/>
                    </a:lnTo>
                    <a:lnTo>
                      <a:pt x="7" y="27"/>
                    </a:lnTo>
                    <a:lnTo>
                      <a:pt x="3" y="34"/>
                    </a:lnTo>
                    <a:lnTo>
                      <a:pt x="2" y="34"/>
                    </a:lnTo>
                    <a:lnTo>
                      <a:pt x="0" y="37"/>
                    </a:lnTo>
                    <a:lnTo>
                      <a:pt x="1" y="37"/>
                    </a:lnTo>
                    <a:lnTo>
                      <a:pt x="2" y="37"/>
                    </a:lnTo>
                    <a:lnTo>
                      <a:pt x="2" y="36"/>
                    </a:lnTo>
                    <a:lnTo>
                      <a:pt x="5" y="34"/>
                    </a:lnTo>
                    <a:lnTo>
                      <a:pt x="9" y="27"/>
                    </a:lnTo>
                    <a:lnTo>
                      <a:pt x="9" y="25"/>
                    </a:lnTo>
                    <a:lnTo>
                      <a:pt x="10" y="22"/>
                    </a:lnTo>
                    <a:lnTo>
                      <a:pt x="10" y="10"/>
                    </a:lnTo>
                    <a:lnTo>
                      <a:pt x="9" y="7"/>
                    </a:lnTo>
                    <a:lnTo>
                      <a:pt x="9" y="5"/>
                    </a:lnTo>
                    <a:lnTo>
                      <a:pt x="7" y="0"/>
                    </a:lnTo>
                    <a:lnTo>
                      <a:pt x="8" y="2"/>
                    </a:ln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6" name="Freeform 2647"/>
              <p:cNvSpPr>
                <a:spLocks/>
              </p:cNvSpPr>
              <p:nvPr/>
            </p:nvSpPr>
            <p:spPr bwMode="auto">
              <a:xfrm>
                <a:off x="1277" y="3782"/>
                <a:ext cx="3" cy="3"/>
              </a:xfrm>
              <a:custGeom>
                <a:avLst/>
                <a:gdLst>
                  <a:gd name="T0" fmla="*/ 6 w 7"/>
                  <a:gd name="T1" fmla="*/ 1 h 7"/>
                  <a:gd name="T2" fmla="*/ 5 w 7"/>
                  <a:gd name="T3" fmla="*/ 0 h 7"/>
                  <a:gd name="T4" fmla="*/ 0 w 7"/>
                  <a:gd name="T5" fmla="*/ 5 h 7"/>
                  <a:gd name="T6" fmla="*/ 1 w 7"/>
                  <a:gd name="T7" fmla="*/ 6 h 7"/>
                  <a:gd name="T8" fmla="*/ 2 w 7"/>
                  <a:gd name="T9" fmla="*/ 7 h 7"/>
                  <a:gd name="T10" fmla="*/ 6 w 7"/>
                  <a:gd name="T11" fmla="*/ 4 h 7"/>
                  <a:gd name="T12" fmla="*/ 7 w 7"/>
                  <a:gd name="T13" fmla="*/ 1 h 7"/>
                  <a:gd name="T14" fmla="*/ 6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1"/>
                    </a:moveTo>
                    <a:lnTo>
                      <a:pt x="5" y="0"/>
                    </a:lnTo>
                    <a:lnTo>
                      <a:pt x="0" y="5"/>
                    </a:lnTo>
                    <a:lnTo>
                      <a:pt x="1" y="6"/>
                    </a:lnTo>
                    <a:lnTo>
                      <a:pt x="2" y="7"/>
                    </a:lnTo>
                    <a:lnTo>
                      <a:pt x="6" y="4"/>
                    </a:lnTo>
                    <a:lnTo>
                      <a:pt x="7" y="1"/>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7" name="Freeform 2648"/>
              <p:cNvSpPr>
                <a:spLocks/>
              </p:cNvSpPr>
              <p:nvPr/>
            </p:nvSpPr>
            <p:spPr bwMode="auto">
              <a:xfrm>
                <a:off x="1276" y="3784"/>
                <a:ext cx="3"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8" name="Freeform 2649"/>
              <p:cNvSpPr>
                <a:spLocks/>
              </p:cNvSpPr>
              <p:nvPr/>
            </p:nvSpPr>
            <p:spPr bwMode="auto">
              <a:xfrm>
                <a:off x="1257" y="3784"/>
                <a:ext cx="20" cy="11"/>
              </a:xfrm>
              <a:custGeom>
                <a:avLst/>
                <a:gdLst>
                  <a:gd name="T0" fmla="*/ 38 w 39"/>
                  <a:gd name="T1" fmla="*/ 0 h 22"/>
                  <a:gd name="T2" fmla="*/ 36 w 39"/>
                  <a:gd name="T3" fmla="*/ 1 h 22"/>
                  <a:gd name="T4" fmla="*/ 32 w 39"/>
                  <a:gd name="T5" fmla="*/ 4 h 22"/>
                  <a:gd name="T6" fmla="*/ 29 w 39"/>
                  <a:gd name="T7" fmla="*/ 6 h 22"/>
                  <a:gd name="T8" fmla="*/ 26 w 39"/>
                  <a:gd name="T9" fmla="*/ 8 h 22"/>
                  <a:gd name="T10" fmla="*/ 23 w 39"/>
                  <a:gd name="T11" fmla="*/ 9 h 22"/>
                  <a:gd name="T12" fmla="*/ 19 w 39"/>
                  <a:gd name="T13" fmla="*/ 11 h 22"/>
                  <a:gd name="T14" fmla="*/ 7 w 39"/>
                  <a:gd name="T15" fmla="*/ 16 h 22"/>
                  <a:gd name="T16" fmla="*/ 4 w 39"/>
                  <a:gd name="T17" fmla="*/ 17 h 22"/>
                  <a:gd name="T18" fmla="*/ 0 w 39"/>
                  <a:gd name="T19" fmla="*/ 22 h 22"/>
                  <a:gd name="T20" fmla="*/ 7 w 39"/>
                  <a:gd name="T21" fmla="*/ 18 h 22"/>
                  <a:gd name="T22" fmla="*/ 23 w 39"/>
                  <a:gd name="T23" fmla="*/ 14 h 22"/>
                  <a:gd name="T24" fmla="*/ 26 w 39"/>
                  <a:gd name="T25" fmla="*/ 11 h 22"/>
                  <a:gd name="T26" fmla="*/ 29 w 39"/>
                  <a:gd name="T27" fmla="*/ 10 h 22"/>
                  <a:gd name="T28" fmla="*/ 31 w 39"/>
                  <a:gd name="T29" fmla="*/ 8 h 22"/>
                  <a:gd name="T30" fmla="*/ 34 w 39"/>
                  <a:gd name="T31" fmla="*/ 7 h 22"/>
                  <a:gd name="T32" fmla="*/ 39 w 39"/>
                  <a:gd name="T33" fmla="*/ 2 h 22"/>
                  <a:gd name="T34" fmla="*/ 38 w 39"/>
                  <a:gd name="T35" fmla="*/ 1 h 22"/>
                  <a:gd name="T36" fmla="*/ 38 w 39"/>
                  <a:gd name="T37" fmla="*/ 0 h 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22"/>
                  <a:gd name="T59" fmla="*/ 39 w 39"/>
                  <a:gd name="T60" fmla="*/ 22 h 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22">
                    <a:moveTo>
                      <a:pt x="38" y="0"/>
                    </a:moveTo>
                    <a:lnTo>
                      <a:pt x="36" y="1"/>
                    </a:lnTo>
                    <a:lnTo>
                      <a:pt x="32" y="4"/>
                    </a:lnTo>
                    <a:lnTo>
                      <a:pt x="29" y="6"/>
                    </a:lnTo>
                    <a:lnTo>
                      <a:pt x="26" y="8"/>
                    </a:lnTo>
                    <a:lnTo>
                      <a:pt x="23" y="9"/>
                    </a:lnTo>
                    <a:lnTo>
                      <a:pt x="19" y="11"/>
                    </a:lnTo>
                    <a:lnTo>
                      <a:pt x="7" y="16"/>
                    </a:lnTo>
                    <a:lnTo>
                      <a:pt x="4" y="17"/>
                    </a:lnTo>
                    <a:lnTo>
                      <a:pt x="0" y="22"/>
                    </a:lnTo>
                    <a:lnTo>
                      <a:pt x="7" y="18"/>
                    </a:lnTo>
                    <a:lnTo>
                      <a:pt x="23" y="14"/>
                    </a:lnTo>
                    <a:lnTo>
                      <a:pt x="26" y="11"/>
                    </a:lnTo>
                    <a:lnTo>
                      <a:pt x="29" y="10"/>
                    </a:lnTo>
                    <a:lnTo>
                      <a:pt x="31" y="8"/>
                    </a:lnTo>
                    <a:lnTo>
                      <a:pt x="34" y="7"/>
                    </a:lnTo>
                    <a:lnTo>
                      <a:pt x="39" y="2"/>
                    </a:lnTo>
                    <a:lnTo>
                      <a:pt x="38" y="1"/>
                    </a:lnTo>
                    <a:lnTo>
                      <a:pt x="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59" name="Freeform 2650"/>
              <p:cNvSpPr>
                <a:spLocks/>
              </p:cNvSpPr>
              <p:nvPr/>
            </p:nvSpPr>
            <p:spPr bwMode="auto">
              <a:xfrm>
                <a:off x="1253" y="3793"/>
                <a:ext cx="7" cy="3"/>
              </a:xfrm>
              <a:custGeom>
                <a:avLst/>
                <a:gdLst>
                  <a:gd name="T0" fmla="*/ 13 w 13"/>
                  <a:gd name="T1" fmla="*/ 0 h 6"/>
                  <a:gd name="T2" fmla="*/ 12 w 13"/>
                  <a:gd name="T3" fmla="*/ 0 h 6"/>
                  <a:gd name="T4" fmla="*/ 3 w 13"/>
                  <a:gd name="T5" fmla="*/ 2 h 6"/>
                  <a:gd name="T6" fmla="*/ 0 w 13"/>
                  <a:gd name="T7" fmla="*/ 4 h 6"/>
                  <a:gd name="T8" fmla="*/ 0 w 13"/>
                  <a:gd name="T9" fmla="*/ 5 h 6"/>
                  <a:gd name="T10" fmla="*/ 0 w 13"/>
                  <a:gd name="T11" fmla="*/ 6 h 6"/>
                  <a:gd name="T12" fmla="*/ 3 w 13"/>
                  <a:gd name="T13" fmla="*/ 5 h 6"/>
                  <a:gd name="T14" fmla="*/ 4 w 13"/>
                  <a:gd name="T15" fmla="*/ 5 h 6"/>
                  <a:gd name="T16" fmla="*/ 9 w 13"/>
                  <a:gd name="T17" fmla="*/ 5 h 6"/>
                  <a:gd name="T18" fmla="*/ 13 w 13"/>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6"/>
                  <a:gd name="T32" fmla="*/ 13 w 1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6">
                    <a:moveTo>
                      <a:pt x="13" y="0"/>
                    </a:moveTo>
                    <a:lnTo>
                      <a:pt x="12" y="0"/>
                    </a:lnTo>
                    <a:lnTo>
                      <a:pt x="3" y="2"/>
                    </a:lnTo>
                    <a:lnTo>
                      <a:pt x="0" y="4"/>
                    </a:lnTo>
                    <a:lnTo>
                      <a:pt x="0" y="5"/>
                    </a:lnTo>
                    <a:lnTo>
                      <a:pt x="0" y="6"/>
                    </a:lnTo>
                    <a:lnTo>
                      <a:pt x="3" y="5"/>
                    </a:lnTo>
                    <a:lnTo>
                      <a:pt x="4" y="5"/>
                    </a:lnTo>
                    <a:lnTo>
                      <a:pt x="9" y="5"/>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0" name="Freeform 2651"/>
              <p:cNvSpPr>
                <a:spLocks/>
              </p:cNvSpPr>
              <p:nvPr/>
            </p:nvSpPr>
            <p:spPr bwMode="auto">
              <a:xfrm>
                <a:off x="1250" y="3794"/>
                <a:ext cx="3" cy="3"/>
              </a:xfrm>
              <a:custGeom>
                <a:avLst/>
                <a:gdLst>
                  <a:gd name="T0" fmla="*/ 5 w 5"/>
                  <a:gd name="T1" fmla="*/ 3 h 5"/>
                  <a:gd name="T2" fmla="*/ 5 w 5"/>
                  <a:gd name="T3" fmla="*/ 0 h 5"/>
                  <a:gd name="T4" fmla="*/ 0 w 5"/>
                  <a:gd name="T5" fmla="*/ 0 h 5"/>
                  <a:gd name="T6" fmla="*/ 0 w 5"/>
                  <a:gd name="T7" fmla="*/ 3 h 5"/>
                  <a:gd name="T8" fmla="*/ 0 w 5"/>
                  <a:gd name="T9" fmla="*/ 5 h 5"/>
                  <a:gd name="T10" fmla="*/ 1 w 5"/>
                  <a:gd name="T11" fmla="*/ 5 h 5"/>
                  <a:gd name="T12" fmla="*/ 5 w 5"/>
                  <a:gd name="T13" fmla="*/ 4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5" y="0"/>
                    </a:lnTo>
                    <a:lnTo>
                      <a:pt x="0" y="0"/>
                    </a:lnTo>
                    <a:lnTo>
                      <a:pt x="0" y="3"/>
                    </a:lnTo>
                    <a:lnTo>
                      <a:pt x="0" y="5"/>
                    </a:lnTo>
                    <a:lnTo>
                      <a:pt x="1" y="5"/>
                    </a:lnTo>
                    <a:lnTo>
                      <a:pt x="5"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1" name="Freeform 2652"/>
              <p:cNvSpPr>
                <a:spLocks/>
              </p:cNvSpPr>
              <p:nvPr/>
            </p:nvSpPr>
            <p:spPr bwMode="auto">
              <a:xfrm>
                <a:off x="1248" y="3794"/>
                <a:ext cx="5" cy="3"/>
              </a:xfrm>
              <a:custGeom>
                <a:avLst/>
                <a:gdLst>
                  <a:gd name="T0" fmla="*/ 5 w 10"/>
                  <a:gd name="T1" fmla="*/ 0 h 5"/>
                  <a:gd name="T2" fmla="*/ 10 w 10"/>
                  <a:gd name="T3" fmla="*/ 0 h 5"/>
                  <a:gd name="T4" fmla="*/ 0 w 10"/>
                  <a:gd name="T5" fmla="*/ 3 h 5"/>
                  <a:gd name="T6" fmla="*/ 0 w 10"/>
                  <a:gd name="T7" fmla="*/ 4 h 5"/>
                  <a:gd name="T8" fmla="*/ 0 w 10"/>
                  <a:gd name="T9" fmla="*/ 5 h 5"/>
                  <a:gd name="T10" fmla="*/ 5 w 10"/>
                  <a:gd name="T11" fmla="*/ 4 h 5"/>
                  <a:gd name="T12" fmla="*/ 5 w 10"/>
                  <a:gd name="T13" fmla="*/ 3 h 5"/>
                  <a:gd name="T14" fmla="*/ 5 w 10"/>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5" y="0"/>
                    </a:moveTo>
                    <a:lnTo>
                      <a:pt x="10" y="0"/>
                    </a:lnTo>
                    <a:lnTo>
                      <a:pt x="0" y="3"/>
                    </a:lnTo>
                    <a:lnTo>
                      <a:pt x="0" y="4"/>
                    </a:lnTo>
                    <a:lnTo>
                      <a:pt x="0" y="5"/>
                    </a:lnTo>
                    <a:lnTo>
                      <a:pt x="5" y="4"/>
                    </a:lnTo>
                    <a:lnTo>
                      <a:pt x="5"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2" name="Freeform 2653"/>
              <p:cNvSpPr>
                <a:spLocks/>
              </p:cNvSpPr>
              <p:nvPr/>
            </p:nvSpPr>
            <p:spPr bwMode="auto">
              <a:xfrm>
                <a:off x="1246" y="3795"/>
                <a:ext cx="2" cy="2"/>
              </a:xfrm>
              <a:custGeom>
                <a:avLst/>
                <a:gdLst>
                  <a:gd name="T0" fmla="*/ 4 w 4"/>
                  <a:gd name="T1" fmla="*/ 2 h 4"/>
                  <a:gd name="T2" fmla="*/ 4 w 4"/>
                  <a:gd name="T3" fmla="*/ 0 h 4"/>
                  <a:gd name="T4" fmla="*/ 0 w 4"/>
                  <a:gd name="T5" fmla="*/ 0 h 4"/>
                  <a:gd name="T6" fmla="*/ 0 w 4"/>
                  <a:gd name="T7" fmla="*/ 2 h 4"/>
                  <a:gd name="T8" fmla="*/ 0 w 4"/>
                  <a:gd name="T9" fmla="*/ 4 h 4"/>
                  <a:gd name="T10" fmla="*/ 0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3" name="Freeform 2654"/>
              <p:cNvSpPr>
                <a:spLocks/>
              </p:cNvSpPr>
              <p:nvPr/>
            </p:nvSpPr>
            <p:spPr bwMode="auto">
              <a:xfrm>
                <a:off x="1244" y="3795"/>
                <a:ext cx="4" cy="2"/>
              </a:xfrm>
              <a:custGeom>
                <a:avLst/>
                <a:gdLst>
                  <a:gd name="T0" fmla="*/ 5 w 9"/>
                  <a:gd name="T1" fmla="*/ 0 h 4"/>
                  <a:gd name="T2" fmla="*/ 9 w 9"/>
                  <a:gd name="T3" fmla="*/ 0 h 4"/>
                  <a:gd name="T4" fmla="*/ 0 w 9"/>
                  <a:gd name="T5" fmla="*/ 2 h 4"/>
                  <a:gd name="T6" fmla="*/ 0 w 9"/>
                  <a:gd name="T7" fmla="*/ 3 h 4"/>
                  <a:gd name="T8" fmla="*/ 0 w 9"/>
                  <a:gd name="T9" fmla="*/ 4 h 4"/>
                  <a:gd name="T10" fmla="*/ 5 w 9"/>
                  <a:gd name="T11" fmla="*/ 3 h 4"/>
                  <a:gd name="T12" fmla="*/ 5 w 9"/>
                  <a:gd name="T13" fmla="*/ 2 h 4"/>
                  <a:gd name="T14" fmla="*/ 5 w 9"/>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5" y="0"/>
                    </a:moveTo>
                    <a:lnTo>
                      <a:pt x="9" y="0"/>
                    </a:lnTo>
                    <a:lnTo>
                      <a:pt x="0" y="2"/>
                    </a:lnTo>
                    <a:lnTo>
                      <a:pt x="0" y="3"/>
                    </a:lnTo>
                    <a:lnTo>
                      <a:pt x="0" y="4"/>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4" name="Freeform 2655"/>
              <p:cNvSpPr>
                <a:spLocks/>
              </p:cNvSpPr>
              <p:nvPr/>
            </p:nvSpPr>
            <p:spPr bwMode="auto">
              <a:xfrm>
                <a:off x="1234" y="3795"/>
                <a:ext cx="10" cy="3"/>
              </a:xfrm>
              <a:custGeom>
                <a:avLst/>
                <a:gdLst>
                  <a:gd name="T0" fmla="*/ 18 w 18"/>
                  <a:gd name="T1" fmla="*/ 2 h 4"/>
                  <a:gd name="T2" fmla="*/ 18 w 18"/>
                  <a:gd name="T3" fmla="*/ 0 h 4"/>
                  <a:gd name="T4" fmla="*/ 0 w 18"/>
                  <a:gd name="T5" fmla="*/ 0 h 4"/>
                  <a:gd name="T6" fmla="*/ 0 w 18"/>
                  <a:gd name="T7" fmla="*/ 2 h 4"/>
                  <a:gd name="T8" fmla="*/ 0 w 18"/>
                  <a:gd name="T9" fmla="*/ 4 h 4"/>
                  <a:gd name="T10" fmla="*/ 14 w 18"/>
                  <a:gd name="T11" fmla="*/ 4 h 4"/>
                  <a:gd name="T12" fmla="*/ 18 w 18"/>
                  <a:gd name="T13" fmla="*/ 3 h 4"/>
                  <a:gd name="T14" fmla="*/ 18 w 18"/>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4"/>
                  <a:gd name="T26" fmla="*/ 18 w 1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4">
                    <a:moveTo>
                      <a:pt x="18" y="2"/>
                    </a:moveTo>
                    <a:lnTo>
                      <a:pt x="18" y="0"/>
                    </a:lnTo>
                    <a:lnTo>
                      <a:pt x="0" y="0"/>
                    </a:lnTo>
                    <a:lnTo>
                      <a:pt x="0" y="2"/>
                    </a:lnTo>
                    <a:lnTo>
                      <a:pt x="0" y="4"/>
                    </a:lnTo>
                    <a:lnTo>
                      <a:pt x="14" y="4"/>
                    </a:lnTo>
                    <a:lnTo>
                      <a:pt x="18" y="3"/>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5" name="Freeform 2656"/>
              <p:cNvSpPr>
                <a:spLocks/>
              </p:cNvSpPr>
              <p:nvPr/>
            </p:nvSpPr>
            <p:spPr bwMode="auto">
              <a:xfrm>
                <a:off x="1229" y="3795"/>
                <a:ext cx="8" cy="3"/>
              </a:xfrm>
              <a:custGeom>
                <a:avLst/>
                <a:gdLst>
                  <a:gd name="T0" fmla="*/ 12 w 17"/>
                  <a:gd name="T1" fmla="*/ 0 h 4"/>
                  <a:gd name="T2" fmla="*/ 17 w 17"/>
                  <a:gd name="T3" fmla="*/ 0 h 4"/>
                  <a:gd name="T4" fmla="*/ 6 w 17"/>
                  <a:gd name="T5" fmla="*/ 2 h 4"/>
                  <a:gd name="T6" fmla="*/ 0 w 17"/>
                  <a:gd name="T7" fmla="*/ 1 h 4"/>
                  <a:gd name="T8" fmla="*/ 0 w 17"/>
                  <a:gd name="T9" fmla="*/ 2 h 4"/>
                  <a:gd name="T10" fmla="*/ 0 w 17"/>
                  <a:gd name="T11" fmla="*/ 3 h 4"/>
                  <a:gd name="T12" fmla="*/ 6 w 17"/>
                  <a:gd name="T13" fmla="*/ 4 h 4"/>
                  <a:gd name="T14" fmla="*/ 12 w 17"/>
                  <a:gd name="T15" fmla="*/ 3 h 4"/>
                  <a:gd name="T16" fmla="*/ 12 w 17"/>
                  <a:gd name="T17" fmla="*/ 2 h 4"/>
                  <a:gd name="T18" fmla="*/ 12 w 1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4"/>
                  <a:gd name="T32" fmla="*/ 17 w 1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4">
                    <a:moveTo>
                      <a:pt x="12" y="0"/>
                    </a:moveTo>
                    <a:lnTo>
                      <a:pt x="17" y="0"/>
                    </a:lnTo>
                    <a:lnTo>
                      <a:pt x="6" y="2"/>
                    </a:lnTo>
                    <a:lnTo>
                      <a:pt x="0" y="1"/>
                    </a:lnTo>
                    <a:lnTo>
                      <a:pt x="0" y="2"/>
                    </a:lnTo>
                    <a:lnTo>
                      <a:pt x="0" y="3"/>
                    </a:lnTo>
                    <a:lnTo>
                      <a:pt x="6" y="4"/>
                    </a:lnTo>
                    <a:lnTo>
                      <a:pt x="12" y="3"/>
                    </a:lnTo>
                    <a:lnTo>
                      <a:pt x="12" y="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6" name="Freeform 2657"/>
              <p:cNvSpPr>
                <a:spLocks/>
              </p:cNvSpPr>
              <p:nvPr/>
            </p:nvSpPr>
            <p:spPr bwMode="auto">
              <a:xfrm>
                <a:off x="1217" y="3795"/>
                <a:ext cx="12" cy="3"/>
              </a:xfrm>
              <a:custGeom>
                <a:avLst/>
                <a:gdLst>
                  <a:gd name="T0" fmla="*/ 23 w 23"/>
                  <a:gd name="T1" fmla="*/ 1 h 4"/>
                  <a:gd name="T2" fmla="*/ 17 w 23"/>
                  <a:gd name="T3" fmla="*/ 0 h 4"/>
                  <a:gd name="T4" fmla="*/ 0 w 23"/>
                  <a:gd name="T5" fmla="*/ 0 h 4"/>
                  <a:gd name="T6" fmla="*/ 0 w 23"/>
                  <a:gd name="T7" fmla="*/ 2 h 4"/>
                  <a:gd name="T8" fmla="*/ 0 w 23"/>
                  <a:gd name="T9" fmla="*/ 4 h 4"/>
                  <a:gd name="T10" fmla="*/ 23 w 23"/>
                  <a:gd name="T11" fmla="*/ 4 h 4"/>
                  <a:gd name="T12" fmla="*/ 23 w 23"/>
                  <a:gd name="T13" fmla="*/ 2 h 4"/>
                  <a:gd name="T14" fmla="*/ 23 w 2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4"/>
                  <a:gd name="T26" fmla="*/ 23 w 2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4">
                    <a:moveTo>
                      <a:pt x="23" y="1"/>
                    </a:moveTo>
                    <a:lnTo>
                      <a:pt x="17" y="0"/>
                    </a:lnTo>
                    <a:lnTo>
                      <a:pt x="0" y="0"/>
                    </a:lnTo>
                    <a:lnTo>
                      <a:pt x="0" y="2"/>
                    </a:lnTo>
                    <a:lnTo>
                      <a:pt x="0" y="4"/>
                    </a:lnTo>
                    <a:lnTo>
                      <a:pt x="23" y="4"/>
                    </a:lnTo>
                    <a:lnTo>
                      <a:pt x="23" y="2"/>
                    </a:lnTo>
                    <a:lnTo>
                      <a:pt x="2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7" name="Freeform 2658"/>
              <p:cNvSpPr>
                <a:spLocks/>
              </p:cNvSpPr>
              <p:nvPr/>
            </p:nvSpPr>
            <p:spPr bwMode="auto">
              <a:xfrm>
                <a:off x="1214" y="3795"/>
                <a:ext cx="6" cy="3"/>
              </a:xfrm>
              <a:custGeom>
                <a:avLst/>
                <a:gdLst>
                  <a:gd name="T0" fmla="*/ 6 w 12"/>
                  <a:gd name="T1" fmla="*/ 2 h 4"/>
                  <a:gd name="T2" fmla="*/ 6 w 12"/>
                  <a:gd name="T3" fmla="*/ 1 h 4"/>
                  <a:gd name="T4" fmla="*/ 0 w 12"/>
                  <a:gd name="T5" fmla="*/ 0 h 4"/>
                  <a:gd name="T6" fmla="*/ 0 w 12"/>
                  <a:gd name="T7" fmla="*/ 1 h 4"/>
                  <a:gd name="T8" fmla="*/ 0 w 12"/>
                  <a:gd name="T9" fmla="*/ 2 h 4"/>
                  <a:gd name="T10" fmla="*/ 12 w 12"/>
                  <a:gd name="T11" fmla="*/ 4 h 4"/>
                  <a:gd name="T12" fmla="*/ 6 w 12"/>
                  <a:gd name="T13" fmla="*/ 4 h 4"/>
                  <a:gd name="T14" fmla="*/ 6 w 1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4"/>
                  <a:gd name="T26" fmla="*/ 12 w 1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4">
                    <a:moveTo>
                      <a:pt x="6" y="2"/>
                    </a:moveTo>
                    <a:lnTo>
                      <a:pt x="6" y="1"/>
                    </a:lnTo>
                    <a:lnTo>
                      <a:pt x="0" y="0"/>
                    </a:lnTo>
                    <a:lnTo>
                      <a:pt x="0" y="1"/>
                    </a:lnTo>
                    <a:lnTo>
                      <a:pt x="0" y="2"/>
                    </a:lnTo>
                    <a:lnTo>
                      <a:pt x="12" y="4"/>
                    </a:lnTo>
                    <a:lnTo>
                      <a:pt x="6" y="4"/>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8" name="Freeform 2659"/>
              <p:cNvSpPr>
                <a:spLocks/>
              </p:cNvSpPr>
              <p:nvPr/>
            </p:nvSpPr>
            <p:spPr bwMode="auto">
              <a:xfrm>
                <a:off x="1209" y="3795"/>
                <a:ext cx="5" cy="2"/>
              </a:xfrm>
              <a:custGeom>
                <a:avLst/>
                <a:gdLst>
                  <a:gd name="T0" fmla="*/ 10 w 10"/>
                  <a:gd name="T1" fmla="*/ 1 h 4"/>
                  <a:gd name="T2" fmla="*/ 5 w 10"/>
                  <a:gd name="T3" fmla="*/ 0 h 4"/>
                  <a:gd name="T4" fmla="*/ 1 w 10"/>
                  <a:gd name="T5" fmla="*/ 0 h 4"/>
                  <a:gd name="T6" fmla="*/ 0 w 10"/>
                  <a:gd name="T7" fmla="*/ 0 h 4"/>
                  <a:gd name="T8" fmla="*/ 0 w 10"/>
                  <a:gd name="T9" fmla="*/ 1 h 4"/>
                  <a:gd name="T10" fmla="*/ 0 w 10"/>
                  <a:gd name="T11" fmla="*/ 2 h 4"/>
                  <a:gd name="T12" fmla="*/ 9 w 10"/>
                  <a:gd name="T13" fmla="*/ 4 h 4"/>
                  <a:gd name="T14" fmla="*/ 10 w 10"/>
                  <a:gd name="T15" fmla="*/ 4 h 4"/>
                  <a:gd name="T16" fmla="*/ 10 w 10"/>
                  <a:gd name="T17" fmla="*/ 2 h 4"/>
                  <a:gd name="T18" fmla="*/ 10 w 10"/>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
                  <a:gd name="T32" fmla="*/ 10 w 10"/>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
                    <a:moveTo>
                      <a:pt x="10" y="1"/>
                    </a:moveTo>
                    <a:lnTo>
                      <a:pt x="5" y="0"/>
                    </a:lnTo>
                    <a:lnTo>
                      <a:pt x="1" y="0"/>
                    </a:lnTo>
                    <a:lnTo>
                      <a:pt x="0" y="0"/>
                    </a:lnTo>
                    <a:lnTo>
                      <a:pt x="0" y="1"/>
                    </a:lnTo>
                    <a:lnTo>
                      <a:pt x="0" y="2"/>
                    </a:lnTo>
                    <a:lnTo>
                      <a:pt x="9" y="4"/>
                    </a:lnTo>
                    <a:lnTo>
                      <a:pt x="10" y="4"/>
                    </a:lnTo>
                    <a:lnTo>
                      <a:pt x="10" y="2"/>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69" name="Freeform 2660"/>
              <p:cNvSpPr>
                <a:spLocks/>
              </p:cNvSpPr>
              <p:nvPr/>
            </p:nvSpPr>
            <p:spPr bwMode="auto">
              <a:xfrm>
                <a:off x="1207" y="3794"/>
                <a:ext cx="2" cy="3"/>
              </a:xfrm>
              <a:custGeom>
                <a:avLst/>
                <a:gdLst>
                  <a:gd name="T0" fmla="*/ 5 w 5"/>
                  <a:gd name="T1" fmla="*/ 2 h 5"/>
                  <a:gd name="T2" fmla="*/ 0 w 5"/>
                  <a:gd name="T3" fmla="*/ 0 h 5"/>
                  <a:gd name="T4" fmla="*/ 0 w 5"/>
                  <a:gd name="T5" fmla="*/ 0 h 5"/>
                  <a:gd name="T6" fmla="*/ 0 w 5"/>
                  <a:gd name="T7" fmla="*/ 3 h 5"/>
                  <a:gd name="T8" fmla="*/ 0 w 5"/>
                  <a:gd name="T9" fmla="*/ 5 h 5"/>
                  <a:gd name="T10" fmla="*/ 5 w 5"/>
                  <a:gd name="T11" fmla="*/ 5 h 5"/>
                  <a:gd name="T12" fmla="*/ 5 w 5"/>
                  <a:gd name="T13" fmla="*/ 3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0" y="0"/>
                    </a:lnTo>
                    <a:lnTo>
                      <a:pt x="0" y="3"/>
                    </a:lnTo>
                    <a:lnTo>
                      <a:pt x="0" y="5"/>
                    </a:lnTo>
                    <a:lnTo>
                      <a:pt x="5" y="5"/>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0" name="Freeform 2661"/>
              <p:cNvSpPr>
                <a:spLocks/>
              </p:cNvSpPr>
              <p:nvPr/>
            </p:nvSpPr>
            <p:spPr bwMode="auto">
              <a:xfrm>
                <a:off x="1202" y="3794"/>
                <a:ext cx="8" cy="3"/>
              </a:xfrm>
              <a:custGeom>
                <a:avLst/>
                <a:gdLst>
                  <a:gd name="T0" fmla="*/ 10 w 16"/>
                  <a:gd name="T1" fmla="*/ 4 h 6"/>
                  <a:gd name="T2" fmla="*/ 10 w 16"/>
                  <a:gd name="T3" fmla="*/ 3 h 6"/>
                  <a:gd name="T4" fmla="*/ 5 w 16"/>
                  <a:gd name="T5" fmla="*/ 1 h 6"/>
                  <a:gd name="T6" fmla="*/ 0 w 16"/>
                  <a:gd name="T7" fmla="*/ 0 h 6"/>
                  <a:gd name="T8" fmla="*/ 0 w 16"/>
                  <a:gd name="T9" fmla="*/ 1 h 6"/>
                  <a:gd name="T10" fmla="*/ 0 w 16"/>
                  <a:gd name="T11" fmla="*/ 3 h 6"/>
                  <a:gd name="T12" fmla="*/ 5 w 16"/>
                  <a:gd name="T13" fmla="*/ 4 h 6"/>
                  <a:gd name="T14" fmla="*/ 16 w 16"/>
                  <a:gd name="T15" fmla="*/ 6 h 6"/>
                  <a:gd name="T16" fmla="*/ 10 w 16"/>
                  <a:gd name="T17" fmla="*/ 6 h 6"/>
                  <a:gd name="T18" fmla="*/ 10 w 16"/>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6"/>
                  <a:gd name="T32" fmla="*/ 16 w 1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6">
                    <a:moveTo>
                      <a:pt x="10" y="4"/>
                    </a:moveTo>
                    <a:lnTo>
                      <a:pt x="10" y="3"/>
                    </a:lnTo>
                    <a:lnTo>
                      <a:pt x="5" y="1"/>
                    </a:lnTo>
                    <a:lnTo>
                      <a:pt x="0" y="0"/>
                    </a:lnTo>
                    <a:lnTo>
                      <a:pt x="0" y="1"/>
                    </a:lnTo>
                    <a:lnTo>
                      <a:pt x="0" y="3"/>
                    </a:lnTo>
                    <a:lnTo>
                      <a:pt x="5" y="4"/>
                    </a:lnTo>
                    <a:lnTo>
                      <a:pt x="16" y="6"/>
                    </a:lnTo>
                    <a:lnTo>
                      <a:pt x="10" y="6"/>
                    </a:lnTo>
                    <a:lnTo>
                      <a:pt x="1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1" name="Freeform 2662"/>
              <p:cNvSpPr>
                <a:spLocks/>
              </p:cNvSpPr>
              <p:nvPr/>
            </p:nvSpPr>
            <p:spPr bwMode="auto">
              <a:xfrm>
                <a:off x="1176" y="3780"/>
                <a:ext cx="26" cy="15"/>
              </a:xfrm>
              <a:custGeom>
                <a:avLst/>
                <a:gdLst>
                  <a:gd name="T0" fmla="*/ 51 w 51"/>
                  <a:gd name="T1" fmla="*/ 26 h 30"/>
                  <a:gd name="T2" fmla="*/ 46 w 51"/>
                  <a:gd name="T3" fmla="*/ 25 h 30"/>
                  <a:gd name="T4" fmla="*/ 46 w 51"/>
                  <a:gd name="T5" fmla="*/ 25 h 30"/>
                  <a:gd name="T6" fmla="*/ 44 w 51"/>
                  <a:gd name="T7" fmla="*/ 24 h 30"/>
                  <a:gd name="T8" fmla="*/ 38 w 51"/>
                  <a:gd name="T9" fmla="*/ 23 h 30"/>
                  <a:gd name="T10" fmla="*/ 34 w 51"/>
                  <a:gd name="T11" fmla="*/ 21 h 30"/>
                  <a:gd name="T12" fmla="*/ 30 w 51"/>
                  <a:gd name="T13" fmla="*/ 18 h 30"/>
                  <a:gd name="T14" fmla="*/ 27 w 51"/>
                  <a:gd name="T15" fmla="*/ 17 h 30"/>
                  <a:gd name="T16" fmla="*/ 23 w 51"/>
                  <a:gd name="T17" fmla="*/ 15 h 30"/>
                  <a:gd name="T18" fmla="*/ 19 w 51"/>
                  <a:gd name="T19" fmla="*/ 14 h 30"/>
                  <a:gd name="T20" fmla="*/ 16 w 51"/>
                  <a:gd name="T21" fmla="*/ 11 h 30"/>
                  <a:gd name="T22" fmla="*/ 13 w 51"/>
                  <a:gd name="T23" fmla="*/ 9 h 30"/>
                  <a:gd name="T24" fmla="*/ 11 w 51"/>
                  <a:gd name="T25" fmla="*/ 7 h 30"/>
                  <a:gd name="T26" fmla="*/ 7 w 51"/>
                  <a:gd name="T27" fmla="*/ 6 h 30"/>
                  <a:gd name="T28" fmla="*/ 5 w 51"/>
                  <a:gd name="T29" fmla="*/ 2 h 30"/>
                  <a:gd name="T30" fmla="*/ 3 w 51"/>
                  <a:gd name="T31" fmla="*/ 0 h 30"/>
                  <a:gd name="T32" fmla="*/ 1 w 51"/>
                  <a:gd name="T33" fmla="*/ 1 h 30"/>
                  <a:gd name="T34" fmla="*/ 0 w 51"/>
                  <a:gd name="T35" fmla="*/ 2 h 30"/>
                  <a:gd name="T36" fmla="*/ 3 w 51"/>
                  <a:gd name="T37" fmla="*/ 4 h 30"/>
                  <a:gd name="T38" fmla="*/ 5 w 51"/>
                  <a:gd name="T39" fmla="*/ 8 h 30"/>
                  <a:gd name="T40" fmla="*/ 8 w 51"/>
                  <a:gd name="T41" fmla="*/ 9 h 30"/>
                  <a:gd name="T42" fmla="*/ 11 w 51"/>
                  <a:gd name="T43" fmla="*/ 11 h 30"/>
                  <a:gd name="T44" fmla="*/ 14 w 51"/>
                  <a:gd name="T45" fmla="*/ 14 h 30"/>
                  <a:gd name="T46" fmla="*/ 16 w 51"/>
                  <a:gd name="T47" fmla="*/ 16 h 30"/>
                  <a:gd name="T48" fmla="*/ 20 w 51"/>
                  <a:gd name="T49" fmla="*/ 17 h 30"/>
                  <a:gd name="T50" fmla="*/ 23 w 51"/>
                  <a:gd name="T51" fmla="*/ 19 h 30"/>
                  <a:gd name="T52" fmla="*/ 27 w 51"/>
                  <a:gd name="T53" fmla="*/ 21 h 30"/>
                  <a:gd name="T54" fmla="*/ 30 w 51"/>
                  <a:gd name="T55" fmla="*/ 23 h 30"/>
                  <a:gd name="T56" fmla="*/ 38 w 51"/>
                  <a:gd name="T57" fmla="*/ 25 h 30"/>
                  <a:gd name="T58" fmla="*/ 42 w 51"/>
                  <a:gd name="T59" fmla="*/ 26 h 30"/>
                  <a:gd name="T60" fmla="*/ 46 w 51"/>
                  <a:gd name="T61" fmla="*/ 30 h 30"/>
                  <a:gd name="T62" fmla="*/ 51 w 51"/>
                  <a:gd name="T63" fmla="*/ 30 h 30"/>
                  <a:gd name="T64" fmla="*/ 51 w 51"/>
                  <a:gd name="T65" fmla="*/ 27 h 30"/>
                  <a:gd name="T66" fmla="*/ 51 w 51"/>
                  <a:gd name="T67" fmla="*/ 26 h 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1"/>
                  <a:gd name="T103" fmla="*/ 0 h 30"/>
                  <a:gd name="T104" fmla="*/ 51 w 51"/>
                  <a:gd name="T105" fmla="*/ 30 h 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1" h="30">
                    <a:moveTo>
                      <a:pt x="51" y="26"/>
                    </a:moveTo>
                    <a:lnTo>
                      <a:pt x="46" y="25"/>
                    </a:lnTo>
                    <a:lnTo>
                      <a:pt x="44" y="24"/>
                    </a:lnTo>
                    <a:lnTo>
                      <a:pt x="38" y="23"/>
                    </a:lnTo>
                    <a:lnTo>
                      <a:pt x="34" y="21"/>
                    </a:lnTo>
                    <a:lnTo>
                      <a:pt x="30" y="18"/>
                    </a:lnTo>
                    <a:lnTo>
                      <a:pt x="27" y="17"/>
                    </a:lnTo>
                    <a:lnTo>
                      <a:pt x="23" y="15"/>
                    </a:lnTo>
                    <a:lnTo>
                      <a:pt x="19" y="14"/>
                    </a:lnTo>
                    <a:lnTo>
                      <a:pt x="16" y="11"/>
                    </a:lnTo>
                    <a:lnTo>
                      <a:pt x="13" y="9"/>
                    </a:lnTo>
                    <a:lnTo>
                      <a:pt x="11" y="7"/>
                    </a:lnTo>
                    <a:lnTo>
                      <a:pt x="7" y="6"/>
                    </a:lnTo>
                    <a:lnTo>
                      <a:pt x="5" y="2"/>
                    </a:lnTo>
                    <a:lnTo>
                      <a:pt x="3" y="0"/>
                    </a:lnTo>
                    <a:lnTo>
                      <a:pt x="1" y="1"/>
                    </a:lnTo>
                    <a:lnTo>
                      <a:pt x="0" y="2"/>
                    </a:lnTo>
                    <a:lnTo>
                      <a:pt x="3" y="4"/>
                    </a:lnTo>
                    <a:lnTo>
                      <a:pt x="5" y="8"/>
                    </a:lnTo>
                    <a:lnTo>
                      <a:pt x="8" y="9"/>
                    </a:lnTo>
                    <a:lnTo>
                      <a:pt x="11" y="11"/>
                    </a:lnTo>
                    <a:lnTo>
                      <a:pt x="14" y="14"/>
                    </a:lnTo>
                    <a:lnTo>
                      <a:pt x="16" y="16"/>
                    </a:lnTo>
                    <a:lnTo>
                      <a:pt x="20" y="17"/>
                    </a:lnTo>
                    <a:lnTo>
                      <a:pt x="23" y="19"/>
                    </a:lnTo>
                    <a:lnTo>
                      <a:pt x="27" y="21"/>
                    </a:lnTo>
                    <a:lnTo>
                      <a:pt x="30" y="23"/>
                    </a:lnTo>
                    <a:lnTo>
                      <a:pt x="38" y="25"/>
                    </a:lnTo>
                    <a:lnTo>
                      <a:pt x="42" y="26"/>
                    </a:lnTo>
                    <a:lnTo>
                      <a:pt x="46" y="30"/>
                    </a:lnTo>
                    <a:lnTo>
                      <a:pt x="51" y="30"/>
                    </a:lnTo>
                    <a:lnTo>
                      <a:pt x="51" y="27"/>
                    </a:lnTo>
                    <a:lnTo>
                      <a:pt x="51"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2" name="Freeform 2663"/>
              <p:cNvSpPr>
                <a:spLocks/>
              </p:cNvSpPr>
              <p:nvPr/>
            </p:nvSpPr>
            <p:spPr bwMode="auto">
              <a:xfrm>
                <a:off x="1176" y="3780"/>
                <a:ext cx="1" cy="2"/>
              </a:xfrm>
              <a:custGeom>
                <a:avLst/>
                <a:gdLst>
                  <a:gd name="T0" fmla="*/ 2 w 4"/>
                  <a:gd name="T1" fmla="*/ 2 h 4"/>
                  <a:gd name="T2" fmla="*/ 4 w 4"/>
                  <a:gd name="T3" fmla="*/ 2 h 4"/>
                  <a:gd name="T4" fmla="*/ 2 w 4"/>
                  <a:gd name="T5" fmla="*/ 0 h 4"/>
                  <a:gd name="T6" fmla="*/ 1 w 4"/>
                  <a:gd name="T7" fmla="*/ 0 h 4"/>
                  <a:gd name="T8" fmla="*/ 0 w 4"/>
                  <a:gd name="T9" fmla="*/ 0 h 4"/>
                  <a:gd name="T10" fmla="*/ 2 w 4"/>
                  <a:gd name="T11" fmla="*/ 4 h 4"/>
                  <a:gd name="T12" fmla="*/ 1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4"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3" name="Freeform 2664"/>
              <p:cNvSpPr>
                <a:spLocks/>
              </p:cNvSpPr>
              <p:nvPr/>
            </p:nvSpPr>
            <p:spPr bwMode="auto">
              <a:xfrm>
                <a:off x="1174" y="3778"/>
                <a:ext cx="3" cy="2"/>
              </a:xfrm>
              <a:custGeom>
                <a:avLst/>
                <a:gdLst>
                  <a:gd name="T0" fmla="*/ 4 w 4"/>
                  <a:gd name="T1" fmla="*/ 4 h 5"/>
                  <a:gd name="T2" fmla="*/ 3 w 4"/>
                  <a:gd name="T3" fmla="*/ 1 h 5"/>
                  <a:gd name="T4" fmla="*/ 2 w 4"/>
                  <a:gd name="T5" fmla="*/ 0 h 5"/>
                  <a:gd name="T6" fmla="*/ 1 w 4"/>
                  <a:gd name="T7" fmla="*/ 1 h 5"/>
                  <a:gd name="T8" fmla="*/ 0 w 4"/>
                  <a:gd name="T9" fmla="*/ 2 h 5"/>
                  <a:gd name="T10" fmla="*/ 2 w 4"/>
                  <a:gd name="T11" fmla="*/ 5 h 5"/>
                  <a:gd name="T12" fmla="*/ 3 w 4"/>
                  <a:gd name="T13" fmla="*/ 4 h 5"/>
                  <a:gd name="T14" fmla="*/ 4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4"/>
                    </a:moveTo>
                    <a:lnTo>
                      <a:pt x="3" y="1"/>
                    </a:lnTo>
                    <a:lnTo>
                      <a:pt x="2" y="0"/>
                    </a:lnTo>
                    <a:lnTo>
                      <a:pt x="1" y="1"/>
                    </a:lnTo>
                    <a:lnTo>
                      <a:pt x="0" y="2"/>
                    </a:lnTo>
                    <a:lnTo>
                      <a:pt x="2" y="5"/>
                    </a:lnTo>
                    <a:lnTo>
                      <a:pt x="3" y="4"/>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4" name="Freeform 2665"/>
              <p:cNvSpPr>
                <a:spLocks/>
              </p:cNvSpPr>
              <p:nvPr/>
            </p:nvSpPr>
            <p:spPr bwMode="auto">
              <a:xfrm>
                <a:off x="1174" y="3778"/>
                <a:ext cx="2" cy="2"/>
              </a:xfrm>
              <a:custGeom>
                <a:avLst/>
                <a:gdLst>
                  <a:gd name="T0" fmla="*/ 2 w 3"/>
                  <a:gd name="T1" fmla="*/ 2 h 5"/>
                  <a:gd name="T2" fmla="*/ 3 w 3"/>
                  <a:gd name="T3" fmla="*/ 2 h 5"/>
                  <a:gd name="T4" fmla="*/ 2 w 3"/>
                  <a:gd name="T5" fmla="*/ 0 h 5"/>
                  <a:gd name="T6" fmla="*/ 1 w 3"/>
                  <a:gd name="T7" fmla="*/ 0 h 5"/>
                  <a:gd name="T8" fmla="*/ 0 w 3"/>
                  <a:gd name="T9" fmla="*/ 0 h 5"/>
                  <a:gd name="T10" fmla="*/ 2 w 3"/>
                  <a:gd name="T11" fmla="*/ 5 h 5"/>
                  <a:gd name="T12" fmla="*/ 1 w 3"/>
                  <a:gd name="T13" fmla="*/ 3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2"/>
                    </a:lnTo>
                    <a:lnTo>
                      <a:pt x="2" y="0"/>
                    </a:lnTo>
                    <a:lnTo>
                      <a:pt x="1" y="0"/>
                    </a:lnTo>
                    <a:lnTo>
                      <a:pt x="0" y="0"/>
                    </a:lnTo>
                    <a:lnTo>
                      <a:pt x="2" y="5"/>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5" name="Freeform 2666"/>
              <p:cNvSpPr>
                <a:spLocks/>
              </p:cNvSpPr>
              <p:nvPr/>
            </p:nvSpPr>
            <p:spPr bwMode="auto">
              <a:xfrm>
                <a:off x="1170" y="3768"/>
                <a:ext cx="5" cy="10"/>
              </a:xfrm>
              <a:custGeom>
                <a:avLst/>
                <a:gdLst>
                  <a:gd name="T0" fmla="*/ 9 w 9"/>
                  <a:gd name="T1" fmla="*/ 20 h 21"/>
                  <a:gd name="T2" fmla="*/ 8 w 9"/>
                  <a:gd name="T3" fmla="*/ 18 h 21"/>
                  <a:gd name="T4" fmla="*/ 7 w 9"/>
                  <a:gd name="T5" fmla="*/ 17 h 21"/>
                  <a:gd name="T6" fmla="*/ 6 w 9"/>
                  <a:gd name="T7" fmla="*/ 14 h 21"/>
                  <a:gd name="T8" fmla="*/ 4 w 9"/>
                  <a:gd name="T9" fmla="*/ 12 h 21"/>
                  <a:gd name="T10" fmla="*/ 4 w 9"/>
                  <a:gd name="T11" fmla="*/ 10 h 21"/>
                  <a:gd name="T12" fmla="*/ 3 w 9"/>
                  <a:gd name="T13" fmla="*/ 6 h 21"/>
                  <a:gd name="T14" fmla="*/ 3 w 9"/>
                  <a:gd name="T15" fmla="*/ 4 h 21"/>
                  <a:gd name="T16" fmla="*/ 2 w 9"/>
                  <a:gd name="T17" fmla="*/ 2 h 21"/>
                  <a:gd name="T18" fmla="*/ 1 w 9"/>
                  <a:gd name="T19" fmla="*/ 0 h 21"/>
                  <a:gd name="T20" fmla="*/ 0 w 9"/>
                  <a:gd name="T21" fmla="*/ 2 h 21"/>
                  <a:gd name="T22" fmla="*/ 1 w 9"/>
                  <a:gd name="T23" fmla="*/ 4 h 21"/>
                  <a:gd name="T24" fmla="*/ 1 w 9"/>
                  <a:gd name="T25" fmla="*/ 6 h 21"/>
                  <a:gd name="T26" fmla="*/ 2 w 9"/>
                  <a:gd name="T27" fmla="*/ 10 h 21"/>
                  <a:gd name="T28" fmla="*/ 2 w 9"/>
                  <a:gd name="T29" fmla="*/ 12 h 21"/>
                  <a:gd name="T30" fmla="*/ 3 w 9"/>
                  <a:gd name="T31" fmla="*/ 14 h 21"/>
                  <a:gd name="T32" fmla="*/ 4 w 9"/>
                  <a:gd name="T33" fmla="*/ 19 h 21"/>
                  <a:gd name="T34" fmla="*/ 7 w 9"/>
                  <a:gd name="T35" fmla="*/ 21 h 21"/>
                  <a:gd name="T36" fmla="*/ 8 w 9"/>
                  <a:gd name="T37" fmla="*/ 20 h 21"/>
                  <a:gd name="T38" fmla="*/ 9 w 9"/>
                  <a:gd name="T39" fmla="*/ 2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21"/>
                  <a:gd name="T62" fmla="*/ 9 w 9"/>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21">
                    <a:moveTo>
                      <a:pt x="9" y="20"/>
                    </a:moveTo>
                    <a:lnTo>
                      <a:pt x="8" y="18"/>
                    </a:lnTo>
                    <a:lnTo>
                      <a:pt x="7" y="17"/>
                    </a:lnTo>
                    <a:lnTo>
                      <a:pt x="6" y="14"/>
                    </a:lnTo>
                    <a:lnTo>
                      <a:pt x="4" y="12"/>
                    </a:lnTo>
                    <a:lnTo>
                      <a:pt x="4" y="10"/>
                    </a:lnTo>
                    <a:lnTo>
                      <a:pt x="3" y="6"/>
                    </a:lnTo>
                    <a:lnTo>
                      <a:pt x="3" y="4"/>
                    </a:lnTo>
                    <a:lnTo>
                      <a:pt x="2" y="2"/>
                    </a:lnTo>
                    <a:lnTo>
                      <a:pt x="1" y="0"/>
                    </a:lnTo>
                    <a:lnTo>
                      <a:pt x="0" y="2"/>
                    </a:lnTo>
                    <a:lnTo>
                      <a:pt x="1" y="4"/>
                    </a:lnTo>
                    <a:lnTo>
                      <a:pt x="1" y="6"/>
                    </a:lnTo>
                    <a:lnTo>
                      <a:pt x="2" y="10"/>
                    </a:lnTo>
                    <a:lnTo>
                      <a:pt x="2" y="12"/>
                    </a:lnTo>
                    <a:lnTo>
                      <a:pt x="3" y="14"/>
                    </a:lnTo>
                    <a:lnTo>
                      <a:pt x="4" y="19"/>
                    </a:lnTo>
                    <a:lnTo>
                      <a:pt x="7" y="21"/>
                    </a:lnTo>
                    <a:lnTo>
                      <a:pt x="8" y="20"/>
                    </a:lnTo>
                    <a:lnTo>
                      <a:pt x="9"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6" name="Freeform 2667"/>
              <p:cNvSpPr>
                <a:spLocks noEditPoints="1"/>
              </p:cNvSpPr>
              <p:nvPr/>
            </p:nvSpPr>
            <p:spPr bwMode="auto">
              <a:xfrm>
                <a:off x="1303" y="3709"/>
                <a:ext cx="136" cy="88"/>
              </a:xfrm>
              <a:custGeom>
                <a:avLst/>
                <a:gdLst>
                  <a:gd name="T0" fmla="*/ 3 w 271"/>
                  <a:gd name="T1" fmla="*/ 70 h 176"/>
                  <a:gd name="T2" fmla="*/ 14 w 271"/>
                  <a:gd name="T3" fmla="*/ 47 h 176"/>
                  <a:gd name="T4" fmla="*/ 32 w 271"/>
                  <a:gd name="T5" fmla="*/ 28 h 176"/>
                  <a:gd name="T6" fmla="*/ 59 w 271"/>
                  <a:gd name="T7" fmla="*/ 13 h 176"/>
                  <a:gd name="T8" fmla="*/ 90 w 271"/>
                  <a:gd name="T9" fmla="*/ 3 h 176"/>
                  <a:gd name="T10" fmla="*/ 127 w 271"/>
                  <a:gd name="T11" fmla="*/ 0 h 176"/>
                  <a:gd name="T12" fmla="*/ 156 w 271"/>
                  <a:gd name="T13" fmla="*/ 0 h 176"/>
                  <a:gd name="T14" fmla="*/ 180 w 271"/>
                  <a:gd name="T15" fmla="*/ 3 h 176"/>
                  <a:gd name="T16" fmla="*/ 202 w 271"/>
                  <a:gd name="T17" fmla="*/ 9 h 176"/>
                  <a:gd name="T18" fmla="*/ 222 w 271"/>
                  <a:gd name="T19" fmla="*/ 17 h 176"/>
                  <a:gd name="T20" fmla="*/ 238 w 271"/>
                  <a:gd name="T21" fmla="*/ 28 h 176"/>
                  <a:gd name="T22" fmla="*/ 252 w 271"/>
                  <a:gd name="T23" fmla="*/ 39 h 176"/>
                  <a:gd name="T24" fmla="*/ 263 w 271"/>
                  <a:gd name="T25" fmla="*/ 53 h 176"/>
                  <a:gd name="T26" fmla="*/ 268 w 271"/>
                  <a:gd name="T27" fmla="*/ 68 h 176"/>
                  <a:gd name="T28" fmla="*/ 271 w 271"/>
                  <a:gd name="T29" fmla="*/ 84 h 176"/>
                  <a:gd name="T30" fmla="*/ 271 w 271"/>
                  <a:gd name="T31" fmla="*/ 100 h 176"/>
                  <a:gd name="T32" fmla="*/ 265 w 271"/>
                  <a:gd name="T33" fmla="*/ 116 h 176"/>
                  <a:gd name="T34" fmla="*/ 257 w 271"/>
                  <a:gd name="T35" fmla="*/ 130 h 176"/>
                  <a:gd name="T36" fmla="*/ 244 w 271"/>
                  <a:gd name="T37" fmla="*/ 144 h 176"/>
                  <a:gd name="T38" fmla="*/ 229 w 271"/>
                  <a:gd name="T39" fmla="*/ 154 h 176"/>
                  <a:gd name="T40" fmla="*/ 210 w 271"/>
                  <a:gd name="T41" fmla="*/ 164 h 176"/>
                  <a:gd name="T42" fmla="*/ 189 w 271"/>
                  <a:gd name="T43" fmla="*/ 169 h 176"/>
                  <a:gd name="T44" fmla="*/ 166 w 271"/>
                  <a:gd name="T45" fmla="*/ 174 h 176"/>
                  <a:gd name="T46" fmla="*/ 143 w 271"/>
                  <a:gd name="T47" fmla="*/ 175 h 176"/>
                  <a:gd name="T48" fmla="*/ 116 w 271"/>
                  <a:gd name="T49" fmla="*/ 175 h 176"/>
                  <a:gd name="T50" fmla="*/ 92 w 271"/>
                  <a:gd name="T51" fmla="*/ 172 h 176"/>
                  <a:gd name="T52" fmla="*/ 69 w 271"/>
                  <a:gd name="T53" fmla="*/ 166 h 176"/>
                  <a:gd name="T54" fmla="*/ 50 w 271"/>
                  <a:gd name="T55" fmla="*/ 158 h 176"/>
                  <a:gd name="T56" fmla="*/ 32 w 271"/>
                  <a:gd name="T57" fmla="*/ 147 h 176"/>
                  <a:gd name="T58" fmla="*/ 20 w 271"/>
                  <a:gd name="T59" fmla="*/ 136 h 176"/>
                  <a:gd name="T60" fmla="*/ 9 w 271"/>
                  <a:gd name="T61" fmla="*/ 122 h 176"/>
                  <a:gd name="T62" fmla="*/ 3 w 271"/>
                  <a:gd name="T63" fmla="*/ 108 h 176"/>
                  <a:gd name="T64" fmla="*/ 1 w 271"/>
                  <a:gd name="T65" fmla="*/ 94 h 176"/>
                  <a:gd name="T66" fmla="*/ 39 w 271"/>
                  <a:gd name="T67" fmla="*/ 91 h 176"/>
                  <a:gd name="T68" fmla="*/ 43 w 271"/>
                  <a:gd name="T69" fmla="*/ 109 h 176"/>
                  <a:gd name="T70" fmla="*/ 52 w 271"/>
                  <a:gd name="T71" fmla="*/ 126 h 176"/>
                  <a:gd name="T72" fmla="*/ 66 w 271"/>
                  <a:gd name="T73" fmla="*/ 139 h 176"/>
                  <a:gd name="T74" fmla="*/ 86 w 271"/>
                  <a:gd name="T75" fmla="*/ 149 h 176"/>
                  <a:gd name="T76" fmla="*/ 109 w 271"/>
                  <a:gd name="T77" fmla="*/ 155 h 176"/>
                  <a:gd name="T78" fmla="*/ 136 w 271"/>
                  <a:gd name="T79" fmla="*/ 158 h 176"/>
                  <a:gd name="T80" fmla="*/ 162 w 271"/>
                  <a:gd name="T81" fmla="*/ 155 h 176"/>
                  <a:gd name="T82" fmla="*/ 185 w 271"/>
                  <a:gd name="T83" fmla="*/ 149 h 176"/>
                  <a:gd name="T84" fmla="*/ 205 w 271"/>
                  <a:gd name="T85" fmla="*/ 139 h 176"/>
                  <a:gd name="T86" fmla="*/ 221 w 271"/>
                  <a:gd name="T87" fmla="*/ 124 h 176"/>
                  <a:gd name="T88" fmla="*/ 230 w 271"/>
                  <a:gd name="T89" fmla="*/ 108 h 176"/>
                  <a:gd name="T90" fmla="*/ 233 w 271"/>
                  <a:gd name="T91" fmla="*/ 89 h 176"/>
                  <a:gd name="T92" fmla="*/ 232 w 271"/>
                  <a:gd name="T93" fmla="*/ 75 h 176"/>
                  <a:gd name="T94" fmla="*/ 228 w 271"/>
                  <a:gd name="T95" fmla="*/ 62 h 176"/>
                  <a:gd name="T96" fmla="*/ 220 w 271"/>
                  <a:gd name="T97" fmla="*/ 52 h 176"/>
                  <a:gd name="T98" fmla="*/ 212 w 271"/>
                  <a:gd name="T99" fmla="*/ 41 h 176"/>
                  <a:gd name="T100" fmla="*/ 200 w 271"/>
                  <a:gd name="T101" fmla="*/ 33 h 176"/>
                  <a:gd name="T102" fmla="*/ 187 w 271"/>
                  <a:gd name="T103" fmla="*/ 28 h 176"/>
                  <a:gd name="T104" fmla="*/ 172 w 271"/>
                  <a:gd name="T105" fmla="*/ 23 h 176"/>
                  <a:gd name="T106" fmla="*/ 154 w 271"/>
                  <a:gd name="T107" fmla="*/ 20 h 176"/>
                  <a:gd name="T108" fmla="*/ 136 w 271"/>
                  <a:gd name="T109" fmla="*/ 20 h 176"/>
                  <a:gd name="T110" fmla="*/ 111 w 271"/>
                  <a:gd name="T111" fmla="*/ 21 h 176"/>
                  <a:gd name="T112" fmla="*/ 88 w 271"/>
                  <a:gd name="T113" fmla="*/ 26 h 176"/>
                  <a:gd name="T114" fmla="*/ 67 w 271"/>
                  <a:gd name="T115" fmla="*/ 36 h 176"/>
                  <a:gd name="T116" fmla="*/ 52 w 271"/>
                  <a:gd name="T117" fmla="*/ 49 h 176"/>
                  <a:gd name="T118" fmla="*/ 43 w 271"/>
                  <a:gd name="T119" fmla="*/ 68 h 176"/>
                  <a:gd name="T120" fmla="*/ 39 w 271"/>
                  <a:gd name="T121" fmla="*/ 91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1"/>
                  <a:gd name="T184" fmla="*/ 0 h 176"/>
                  <a:gd name="T185" fmla="*/ 271 w 271"/>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1" h="176">
                    <a:moveTo>
                      <a:pt x="0" y="91"/>
                    </a:moveTo>
                    <a:lnTo>
                      <a:pt x="1" y="83"/>
                    </a:lnTo>
                    <a:lnTo>
                      <a:pt x="1" y="77"/>
                    </a:lnTo>
                    <a:lnTo>
                      <a:pt x="3" y="70"/>
                    </a:lnTo>
                    <a:lnTo>
                      <a:pt x="5" y="64"/>
                    </a:lnTo>
                    <a:lnTo>
                      <a:pt x="7" y="58"/>
                    </a:lnTo>
                    <a:lnTo>
                      <a:pt x="10" y="52"/>
                    </a:lnTo>
                    <a:lnTo>
                      <a:pt x="14" y="47"/>
                    </a:lnTo>
                    <a:lnTo>
                      <a:pt x="17" y="41"/>
                    </a:lnTo>
                    <a:lnTo>
                      <a:pt x="22" y="37"/>
                    </a:lnTo>
                    <a:lnTo>
                      <a:pt x="26" y="32"/>
                    </a:lnTo>
                    <a:lnTo>
                      <a:pt x="32" y="28"/>
                    </a:lnTo>
                    <a:lnTo>
                      <a:pt x="38" y="24"/>
                    </a:lnTo>
                    <a:lnTo>
                      <a:pt x="45" y="20"/>
                    </a:lnTo>
                    <a:lnTo>
                      <a:pt x="52" y="16"/>
                    </a:lnTo>
                    <a:lnTo>
                      <a:pt x="59" y="13"/>
                    </a:lnTo>
                    <a:lnTo>
                      <a:pt x="67" y="10"/>
                    </a:lnTo>
                    <a:lnTo>
                      <a:pt x="74" y="8"/>
                    </a:lnTo>
                    <a:lnTo>
                      <a:pt x="82" y="6"/>
                    </a:lnTo>
                    <a:lnTo>
                      <a:pt x="90" y="3"/>
                    </a:lnTo>
                    <a:lnTo>
                      <a:pt x="99" y="2"/>
                    </a:lnTo>
                    <a:lnTo>
                      <a:pt x="108" y="1"/>
                    </a:lnTo>
                    <a:lnTo>
                      <a:pt x="118" y="0"/>
                    </a:lnTo>
                    <a:lnTo>
                      <a:pt x="127" y="0"/>
                    </a:lnTo>
                    <a:lnTo>
                      <a:pt x="136" y="0"/>
                    </a:lnTo>
                    <a:lnTo>
                      <a:pt x="143" y="0"/>
                    </a:lnTo>
                    <a:lnTo>
                      <a:pt x="150" y="0"/>
                    </a:lnTo>
                    <a:lnTo>
                      <a:pt x="156" y="0"/>
                    </a:lnTo>
                    <a:lnTo>
                      <a:pt x="161" y="1"/>
                    </a:lnTo>
                    <a:lnTo>
                      <a:pt x="168" y="1"/>
                    </a:lnTo>
                    <a:lnTo>
                      <a:pt x="174" y="2"/>
                    </a:lnTo>
                    <a:lnTo>
                      <a:pt x="180" y="3"/>
                    </a:lnTo>
                    <a:lnTo>
                      <a:pt x="185" y="5"/>
                    </a:lnTo>
                    <a:lnTo>
                      <a:pt x="191" y="6"/>
                    </a:lnTo>
                    <a:lnTo>
                      <a:pt x="196" y="7"/>
                    </a:lnTo>
                    <a:lnTo>
                      <a:pt x="202" y="9"/>
                    </a:lnTo>
                    <a:lnTo>
                      <a:pt x="206" y="11"/>
                    </a:lnTo>
                    <a:lnTo>
                      <a:pt x="212" y="13"/>
                    </a:lnTo>
                    <a:lnTo>
                      <a:pt x="217" y="15"/>
                    </a:lnTo>
                    <a:lnTo>
                      <a:pt x="222" y="17"/>
                    </a:lnTo>
                    <a:lnTo>
                      <a:pt x="227" y="20"/>
                    </a:lnTo>
                    <a:lnTo>
                      <a:pt x="230" y="22"/>
                    </a:lnTo>
                    <a:lnTo>
                      <a:pt x="235" y="24"/>
                    </a:lnTo>
                    <a:lnTo>
                      <a:pt x="238" y="28"/>
                    </a:lnTo>
                    <a:lnTo>
                      <a:pt x="243" y="30"/>
                    </a:lnTo>
                    <a:lnTo>
                      <a:pt x="247" y="32"/>
                    </a:lnTo>
                    <a:lnTo>
                      <a:pt x="249" y="36"/>
                    </a:lnTo>
                    <a:lnTo>
                      <a:pt x="252" y="39"/>
                    </a:lnTo>
                    <a:lnTo>
                      <a:pt x="255" y="43"/>
                    </a:lnTo>
                    <a:lnTo>
                      <a:pt x="258" y="46"/>
                    </a:lnTo>
                    <a:lnTo>
                      <a:pt x="260" y="49"/>
                    </a:lnTo>
                    <a:lnTo>
                      <a:pt x="263" y="53"/>
                    </a:lnTo>
                    <a:lnTo>
                      <a:pt x="264" y="56"/>
                    </a:lnTo>
                    <a:lnTo>
                      <a:pt x="266" y="60"/>
                    </a:lnTo>
                    <a:lnTo>
                      <a:pt x="267" y="64"/>
                    </a:lnTo>
                    <a:lnTo>
                      <a:pt x="268" y="68"/>
                    </a:lnTo>
                    <a:lnTo>
                      <a:pt x="270" y="71"/>
                    </a:lnTo>
                    <a:lnTo>
                      <a:pt x="271" y="76"/>
                    </a:lnTo>
                    <a:lnTo>
                      <a:pt x="271" y="79"/>
                    </a:lnTo>
                    <a:lnTo>
                      <a:pt x="271" y="84"/>
                    </a:lnTo>
                    <a:lnTo>
                      <a:pt x="271" y="89"/>
                    </a:lnTo>
                    <a:lnTo>
                      <a:pt x="271" y="92"/>
                    </a:lnTo>
                    <a:lnTo>
                      <a:pt x="271" y="97"/>
                    </a:lnTo>
                    <a:lnTo>
                      <a:pt x="271" y="100"/>
                    </a:lnTo>
                    <a:lnTo>
                      <a:pt x="270" y="105"/>
                    </a:lnTo>
                    <a:lnTo>
                      <a:pt x="268" y="108"/>
                    </a:lnTo>
                    <a:lnTo>
                      <a:pt x="267" y="113"/>
                    </a:lnTo>
                    <a:lnTo>
                      <a:pt x="265" y="116"/>
                    </a:lnTo>
                    <a:lnTo>
                      <a:pt x="264" y="120"/>
                    </a:lnTo>
                    <a:lnTo>
                      <a:pt x="262" y="123"/>
                    </a:lnTo>
                    <a:lnTo>
                      <a:pt x="259" y="127"/>
                    </a:lnTo>
                    <a:lnTo>
                      <a:pt x="257" y="130"/>
                    </a:lnTo>
                    <a:lnTo>
                      <a:pt x="253" y="135"/>
                    </a:lnTo>
                    <a:lnTo>
                      <a:pt x="251" y="137"/>
                    </a:lnTo>
                    <a:lnTo>
                      <a:pt x="248" y="140"/>
                    </a:lnTo>
                    <a:lnTo>
                      <a:pt x="244" y="144"/>
                    </a:lnTo>
                    <a:lnTo>
                      <a:pt x="241" y="147"/>
                    </a:lnTo>
                    <a:lnTo>
                      <a:pt x="237" y="150"/>
                    </a:lnTo>
                    <a:lnTo>
                      <a:pt x="233" y="152"/>
                    </a:lnTo>
                    <a:lnTo>
                      <a:pt x="229" y="154"/>
                    </a:lnTo>
                    <a:lnTo>
                      <a:pt x="225" y="158"/>
                    </a:lnTo>
                    <a:lnTo>
                      <a:pt x="220" y="159"/>
                    </a:lnTo>
                    <a:lnTo>
                      <a:pt x="214" y="161"/>
                    </a:lnTo>
                    <a:lnTo>
                      <a:pt x="210" y="164"/>
                    </a:lnTo>
                    <a:lnTo>
                      <a:pt x="204" y="166"/>
                    </a:lnTo>
                    <a:lnTo>
                      <a:pt x="199" y="167"/>
                    </a:lnTo>
                    <a:lnTo>
                      <a:pt x="194" y="168"/>
                    </a:lnTo>
                    <a:lnTo>
                      <a:pt x="189" y="169"/>
                    </a:lnTo>
                    <a:lnTo>
                      <a:pt x="183" y="172"/>
                    </a:lnTo>
                    <a:lnTo>
                      <a:pt x="177" y="172"/>
                    </a:lnTo>
                    <a:lnTo>
                      <a:pt x="172" y="173"/>
                    </a:lnTo>
                    <a:lnTo>
                      <a:pt x="166" y="174"/>
                    </a:lnTo>
                    <a:lnTo>
                      <a:pt x="160" y="175"/>
                    </a:lnTo>
                    <a:lnTo>
                      <a:pt x="154" y="175"/>
                    </a:lnTo>
                    <a:lnTo>
                      <a:pt x="149" y="175"/>
                    </a:lnTo>
                    <a:lnTo>
                      <a:pt x="143" y="175"/>
                    </a:lnTo>
                    <a:lnTo>
                      <a:pt x="136" y="176"/>
                    </a:lnTo>
                    <a:lnTo>
                      <a:pt x="130" y="175"/>
                    </a:lnTo>
                    <a:lnTo>
                      <a:pt x="123" y="175"/>
                    </a:lnTo>
                    <a:lnTo>
                      <a:pt x="116" y="175"/>
                    </a:lnTo>
                    <a:lnTo>
                      <a:pt x="111" y="174"/>
                    </a:lnTo>
                    <a:lnTo>
                      <a:pt x="105" y="174"/>
                    </a:lnTo>
                    <a:lnTo>
                      <a:pt x="98" y="173"/>
                    </a:lnTo>
                    <a:lnTo>
                      <a:pt x="92" y="172"/>
                    </a:lnTo>
                    <a:lnTo>
                      <a:pt x="86" y="170"/>
                    </a:lnTo>
                    <a:lnTo>
                      <a:pt x="81" y="169"/>
                    </a:lnTo>
                    <a:lnTo>
                      <a:pt x="75" y="168"/>
                    </a:lnTo>
                    <a:lnTo>
                      <a:pt x="69" y="166"/>
                    </a:lnTo>
                    <a:lnTo>
                      <a:pt x="63" y="165"/>
                    </a:lnTo>
                    <a:lnTo>
                      <a:pt x="59" y="162"/>
                    </a:lnTo>
                    <a:lnTo>
                      <a:pt x="54" y="160"/>
                    </a:lnTo>
                    <a:lnTo>
                      <a:pt x="50" y="158"/>
                    </a:lnTo>
                    <a:lnTo>
                      <a:pt x="45" y="155"/>
                    </a:lnTo>
                    <a:lnTo>
                      <a:pt x="40" y="153"/>
                    </a:lnTo>
                    <a:lnTo>
                      <a:pt x="37" y="151"/>
                    </a:lnTo>
                    <a:lnTo>
                      <a:pt x="32" y="147"/>
                    </a:lnTo>
                    <a:lnTo>
                      <a:pt x="29" y="145"/>
                    </a:lnTo>
                    <a:lnTo>
                      <a:pt x="25" y="143"/>
                    </a:lnTo>
                    <a:lnTo>
                      <a:pt x="23" y="139"/>
                    </a:lnTo>
                    <a:lnTo>
                      <a:pt x="20" y="136"/>
                    </a:lnTo>
                    <a:lnTo>
                      <a:pt x="16" y="134"/>
                    </a:lnTo>
                    <a:lnTo>
                      <a:pt x="14" y="129"/>
                    </a:lnTo>
                    <a:lnTo>
                      <a:pt x="12" y="126"/>
                    </a:lnTo>
                    <a:lnTo>
                      <a:pt x="9" y="122"/>
                    </a:lnTo>
                    <a:lnTo>
                      <a:pt x="8" y="119"/>
                    </a:lnTo>
                    <a:lnTo>
                      <a:pt x="6" y="115"/>
                    </a:lnTo>
                    <a:lnTo>
                      <a:pt x="5" y="112"/>
                    </a:lnTo>
                    <a:lnTo>
                      <a:pt x="3" y="108"/>
                    </a:lnTo>
                    <a:lnTo>
                      <a:pt x="2" y="105"/>
                    </a:lnTo>
                    <a:lnTo>
                      <a:pt x="1" y="101"/>
                    </a:lnTo>
                    <a:lnTo>
                      <a:pt x="1" y="98"/>
                    </a:lnTo>
                    <a:lnTo>
                      <a:pt x="1" y="94"/>
                    </a:lnTo>
                    <a:lnTo>
                      <a:pt x="0" y="91"/>
                    </a:lnTo>
                    <a:close/>
                    <a:moveTo>
                      <a:pt x="39" y="91"/>
                    </a:moveTo>
                    <a:lnTo>
                      <a:pt x="40" y="96"/>
                    </a:lnTo>
                    <a:lnTo>
                      <a:pt x="40" y="100"/>
                    </a:lnTo>
                    <a:lnTo>
                      <a:pt x="41" y="105"/>
                    </a:lnTo>
                    <a:lnTo>
                      <a:pt x="43" y="109"/>
                    </a:lnTo>
                    <a:lnTo>
                      <a:pt x="44" y="114"/>
                    </a:lnTo>
                    <a:lnTo>
                      <a:pt x="46" y="119"/>
                    </a:lnTo>
                    <a:lnTo>
                      <a:pt x="48" y="122"/>
                    </a:lnTo>
                    <a:lnTo>
                      <a:pt x="52" y="126"/>
                    </a:lnTo>
                    <a:lnTo>
                      <a:pt x="54" y="129"/>
                    </a:lnTo>
                    <a:lnTo>
                      <a:pt x="58" y="132"/>
                    </a:lnTo>
                    <a:lnTo>
                      <a:pt x="62" y="136"/>
                    </a:lnTo>
                    <a:lnTo>
                      <a:pt x="66" y="139"/>
                    </a:lnTo>
                    <a:lnTo>
                      <a:pt x="71" y="142"/>
                    </a:lnTo>
                    <a:lnTo>
                      <a:pt x="76" y="144"/>
                    </a:lnTo>
                    <a:lnTo>
                      <a:pt x="81" y="147"/>
                    </a:lnTo>
                    <a:lnTo>
                      <a:pt x="86" y="149"/>
                    </a:lnTo>
                    <a:lnTo>
                      <a:pt x="92" y="151"/>
                    </a:lnTo>
                    <a:lnTo>
                      <a:pt x="98" y="153"/>
                    </a:lnTo>
                    <a:lnTo>
                      <a:pt x="104" y="154"/>
                    </a:lnTo>
                    <a:lnTo>
                      <a:pt x="109" y="155"/>
                    </a:lnTo>
                    <a:lnTo>
                      <a:pt x="116" y="157"/>
                    </a:lnTo>
                    <a:lnTo>
                      <a:pt x="123" y="157"/>
                    </a:lnTo>
                    <a:lnTo>
                      <a:pt x="129" y="157"/>
                    </a:lnTo>
                    <a:lnTo>
                      <a:pt x="136" y="158"/>
                    </a:lnTo>
                    <a:lnTo>
                      <a:pt x="143" y="157"/>
                    </a:lnTo>
                    <a:lnTo>
                      <a:pt x="150" y="157"/>
                    </a:lnTo>
                    <a:lnTo>
                      <a:pt x="157" y="155"/>
                    </a:lnTo>
                    <a:lnTo>
                      <a:pt x="162" y="155"/>
                    </a:lnTo>
                    <a:lnTo>
                      <a:pt x="168" y="154"/>
                    </a:lnTo>
                    <a:lnTo>
                      <a:pt x="175" y="152"/>
                    </a:lnTo>
                    <a:lnTo>
                      <a:pt x="180" y="151"/>
                    </a:lnTo>
                    <a:lnTo>
                      <a:pt x="185" y="149"/>
                    </a:lnTo>
                    <a:lnTo>
                      <a:pt x="191" y="146"/>
                    </a:lnTo>
                    <a:lnTo>
                      <a:pt x="196" y="144"/>
                    </a:lnTo>
                    <a:lnTo>
                      <a:pt x="200" y="142"/>
                    </a:lnTo>
                    <a:lnTo>
                      <a:pt x="205" y="139"/>
                    </a:lnTo>
                    <a:lnTo>
                      <a:pt x="210" y="136"/>
                    </a:lnTo>
                    <a:lnTo>
                      <a:pt x="214" y="132"/>
                    </a:lnTo>
                    <a:lnTo>
                      <a:pt x="218" y="129"/>
                    </a:lnTo>
                    <a:lnTo>
                      <a:pt x="221" y="124"/>
                    </a:lnTo>
                    <a:lnTo>
                      <a:pt x="224" y="121"/>
                    </a:lnTo>
                    <a:lnTo>
                      <a:pt x="227" y="116"/>
                    </a:lnTo>
                    <a:lnTo>
                      <a:pt x="228" y="113"/>
                    </a:lnTo>
                    <a:lnTo>
                      <a:pt x="230" y="108"/>
                    </a:lnTo>
                    <a:lnTo>
                      <a:pt x="232" y="104"/>
                    </a:lnTo>
                    <a:lnTo>
                      <a:pt x="233" y="98"/>
                    </a:lnTo>
                    <a:lnTo>
                      <a:pt x="233" y="93"/>
                    </a:lnTo>
                    <a:lnTo>
                      <a:pt x="233" y="89"/>
                    </a:lnTo>
                    <a:lnTo>
                      <a:pt x="233" y="85"/>
                    </a:lnTo>
                    <a:lnTo>
                      <a:pt x="233" y="82"/>
                    </a:lnTo>
                    <a:lnTo>
                      <a:pt x="233" y="78"/>
                    </a:lnTo>
                    <a:lnTo>
                      <a:pt x="232" y="75"/>
                    </a:lnTo>
                    <a:lnTo>
                      <a:pt x="232" y="71"/>
                    </a:lnTo>
                    <a:lnTo>
                      <a:pt x="230" y="68"/>
                    </a:lnTo>
                    <a:lnTo>
                      <a:pt x="229" y="66"/>
                    </a:lnTo>
                    <a:lnTo>
                      <a:pt x="228" y="62"/>
                    </a:lnTo>
                    <a:lnTo>
                      <a:pt x="226" y="60"/>
                    </a:lnTo>
                    <a:lnTo>
                      <a:pt x="225" y="56"/>
                    </a:lnTo>
                    <a:lnTo>
                      <a:pt x="222" y="54"/>
                    </a:lnTo>
                    <a:lnTo>
                      <a:pt x="220" y="52"/>
                    </a:lnTo>
                    <a:lnTo>
                      <a:pt x="219" y="48"/>
                    </a:lnTo>
                    <a:lnTo>
                      <a:pt x="217" y="46"/>
                    </a:lnTo>
                    <a:lnTo>
                      <a:pt x="214" y="44"/>
                    </a:lnTo>
                    <a:lnTo>
                      <a:pt x="212" y="41"/>
                    </a:lnTo>
                    <a:lnTo>
                      <a:pt x="210" y="40"/>
                    </a:lnTo>
                    <a:lnTo>
                      <a:pt x="206" y="38"/>
                    </a:lnTo>
                    <a:lnTo>
                      <a:pt x="204" y="36"/>
                    </a:lnTo>
                    <a:lnTo>
                      <a:pt x="200" y="33"/>
                    </a:lnTo>
                    <a:lnTo>
                      <a:pt x="197" y="32"/>
                    </a:lnTo>
                    <a:lnTo>
                      <a:pt x="195" y="30"/>
                    </a:lnTo>
                    <a:lnTo>
                      <a:pt x="191" y="29"/>
                    </a:lnTo>
                    <a:lnTo>
                      <a:pt x="187" y="28"/>
                    </a:lnTo>
                    <a:lnTo>
                      <a:pt x="183" y="25"/>
                    </a:lnTo>
                    <a:lnTo>
                      <a:pt x="180" y="24"/>
                    </a:lnTo>
                    <a:lnTo>
                      <a:pt x="175" y="23"/>
                    </a:lnTo>
                    <a:lnTo>
                      <a:pt x="172" y="23"/>
                    </a:lnTo>
                    <a:lnTo>
                      <a:pt x="167" y="22"/>
                    </a:lnTo>
                    <a:lnTo>
                      <a:pt x="162" y="21"/>
                    </a:lnTo>
                    <a:lnTo>
                      <a:pt x="159" y="21"/>
                    </a:lnTo>
                    <a:lnTo>
                      <a:pt x="154" y="20"/>
                    </a:lnTo>
                    <a:lnTo>
                      <a:pt x="150" y="20"/>
                    </a:lnTo>
                    <a:lnTo>
                      <a:pt x="145" y="20"/>
                    </a:lnTo>
                    <a:lnTo>
                      <a:pt x="141" y="20"/>
                    </a:lnTo>
                    <a:lnTo>
                      <a:pt x="136" y="20"/>
                    </a:lnTo>
                    <a:lnTo>
                      <a:pt x="130" y="20"/>
                    </a:lnTo>
                    <a:lnTo>
                      <a:pt x="123" y="20"/>
                    </a:lnTo>
                    <a:lnTo>
                      <a:pt x="118" y="20"/>
                    </a:lnTo>
                    <a:lnTo>
                      <a:pt x="111" y="21"/>
                    </a:lnTo>
                    <a:lnTo>
                      <a:pt x="105" y="22"/>
                    </a:lnTo>
                    <a:lnTo>
                      <a:pt x="99" y="23"/>
                    </a:lnTo>
                    <a:lnTo>
                      <a:pt x="93" y="24"/>
                    </a:lnTo>
                    <a:lnTo>
                      <a:pt x="88" y="26"/>
                    </a:lnTo>
                    <a:lnTo>
                      <a:pt x="83" y="28"/>
                    </a:lnTo>
                    <a:lnTo>
                      <a:pt x="77" y="30"/>
                    </a:lnTo>
                    <a:lnTo>
                      <a:pt x="73" y="32"/>
                    </a:lnTo>
                    <a:lnTo>
                      <a:pt x="67" y="36"/>
                    </a:lnTo>
                    <a:lnTo>
                      <a:pt x="63" y="38"/>
                    </a:lnTo>
                    <a:lnTo>
                      <a:pt x="59" y="41"/>
                    </a:lnTo>
                    <a:lnTo>
                      <a:pt x="55" y="45"/>
                    </a:lnTo>
                    <a:lnTo>
                      <a:pt x="52" y="49"/>
                    </a:lnTo>
                    <a:lnTo>
                      <a:pt x="50" y="53"/>
                    </a:lnTo>
                    <a:lnTo>
                      <a:pt x="46" y="58"/>
                    </a:lnTo>
                    <a:lnTo>
                      <a:pt x="45" y="62"/>
                    </a:lnTo>
                    <a:lnTo>
                      <a:pt x="43" y="68"/>
                    </a:lnTo>
                    <a:lnTo>
                      <a:pt x="41" y="73"/>
                    </a:lnTo>
                    <a:lnTo>
                      <a:pt x="40" y="78"/>
                    </a:lnTo>
                    <a:lnTo>
                      <a:pt x="40" y="84"/>
                    </a:lnTo>
                    <a:lnTo>
                      <a:pt x="39" y="9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7" name="Freeform 2668"/>
              <p:cNvSpPr>
                <a:spLocks/>
              </p:cNvSpPr>
              <p:nvPr/>
            </p:nvSpPr>
            <p:spPr bwMode="auto">
              <a:xfrm>
                <a:off x="1303" y="3709"/>
                <a:ext cx="136" cy="88"/>
              </a:xfrm>
              <a:custGeom>
                <a:avLst/>
                <a:gdLst>
                  <a:gd name="T0" fmla="*/ 1 w 271"/>
                  <a:gd name="T1" fmla="*/ 77 h 176"/>
                  <a:gd name="T2" fmla="*/ 7 w 271"/>
                  <a:gd name="T3" fmla="*/ 58 h 176"/>
                  <a:gd name="T4" fmla="*/ 17 w 271"/>
                  <a:gd name="T5" fmla="*/ 41 h 176"/>
                  <a:gd name="T6" fmla="*/ 32 w 271"/>
                  <a:gd name="T7" fmla="*/ 28 h 176"/>
                  <a:gd name="T8" fmla="*/ 52 w 271"/>
                  <a:gd name="T9" fmla="*/ 16 h 176"/>
                  <a:gd name="T10" fmla="*/ 74 w 271"/>
                  <a:gd name="T11" fmla="*/ 8 h 176"/>
                  <a:gd name="T12" fmla="*/ 99 w 271"/>
                  <a:gd name="T13" fmla="*/ 2 h 176"/>
                  <a:gd name="T14" fmla="*/ 127 w 271"/>
                  <a:gd name="T15" fmla="*/ 0 h 176"/>
                  <a:gd name="T16" fmla="*/ 150 w 271"/>
                  <a:gd name="T17" fmla="*/ 0 h 176"/>
                  <a:gd name="T18" fmla="*/ 168 w 271"/>
                  <a:gd name="T19" fmla="*/ 1 h 176"/>
                  <a:gd name="T20" fmla="*/ 185 w 271"/>
                  <a:gd name="T21" fmla="*/ 5 h 176"/>
                  <a:gd name="T22" fmla="*/ 202 w 271"/>
                  <a:gd name="T23" fmla="*/ 9 h 176"/>
                  <a:gd name="T24" fmla="*/ 217 w 271"/>
                  <a:gd name="T25" fmla="*/ 15 h 176"/>
                  <a:gd name="T26" fmla="*/ 230 w 271"/>
                  <a:gd name="T27" fmla="*/ 22 h 176"/>
                  <a:gd name="T28" fmla="*/ 243 w 271"/>
                  <a:gd name="T29" fmla="*/ 30 h 176"/>
                  <a:gd name="T30" fmla="*/ 252 w 271"/>
                  <a:gd name="T31" fmla="*/ 39 h 176"/>
                  <a:gd name="T32" fmla="*/ 260 w 271"/>
                  <a:gd name="T33" fmla="*/ 49 h 176"/>
                  <a:gd name="T34" fmla="*/ 266 w 271"/>
                  <a:gd name="T35" fmla="*/ 60 h 176"/>
                  <a:gd name="T36" fmla="*/ 270 w 271"/>
                  <a:gd name="T37" fmla="*/ 71 h 176"/>
                  <a:gd name="T38" fmla="*/ 271 w 271"/>
                  <a:gd name="T39" fmla="*/ 84 h 176"/>
                  <a:gd name="T40" fmla="*/ 271 w 271"/>
                  <a:gd name="T41" fmla="*/ 97 h 176"/>
                  <a:gd name="T42" fmla="*/ 268 w 271"/>
                  <a:gd name="T43" fmla="*/ 108 h 176"/>
                  <a:gd name="T44" fmla="*/ 264 w 271"/>
                  <a:gd name="T45" fmla="*/ 120 h 176"/>
                  <a:gd name="T46" fmla="*/ 257 w 271"/>
                  <a:gd name="T47" fmla="*/ 130 h 176"/>
                  <a:gd name="T48" fmla="*/ 248 w 271"/>
                  <a:gd name="T49" fmla="*/ 140 h 176"/>
                  <a:gd name="T50" fmla="*/ 237 w 271"/>
                  <a:gd name="T51" fmla="*/ 150 h 176"/>
                  <a:gd name="T52" fmla="*/ 225 w 271"/>
                  <a:gd name="T53" fmla="*/ 158 h 176"/>
                  <a:gd name="T54" fmla="*/ 210 w 271"/>
                  <a:gd name="T55" fmla="*/ 164 h 176"/>
                  <a:gd name="T56" fmla="*/ 194 w 271"/>
                  <a:gd name="T57" fmla="*/ 168 h 176"/>
                  <a:gd name="T58" fmla="*/ 177 w 271"/>
                  <a:gd name="T59" fmla="*/ 172 h 176"/>
                  <a:gd name="T60" fmla="*/ 160 w 271"/>
                  <a:gd name="T61" fmla="*/ 175 h 176"/>
                  <a:gd name="T62" fmla="*/ 143 w 271"/>
                  <a:gd name="T63" fmla="*/ 175 h 176"/>
                  <a:gd name="T64" fmla="*/ 123 w 271"/>
                  <a:gd name="T65" fmla="*/ 175 h 176"/>
                  <a:gd name="T66" fmla="*/ 105 w 271"/>
                  <a:gd name="T67" fmla="*/ 174 h 176"/>
                  <a:gd name="T68" fmla="*/ 86 w 271"/>
                  <a:gd name="T69" fmla="*/ 170 h 176"/>
                  <a:gd name="T70" fmla="*/ 69 w 271"/>
                  <a:gd name="T71" fmla="*/ 166 h 176"/>
                  <a:gd name="T72" fmla="*/ 54 w 271"/>
                  <a:gd name="T73" fmla="*/ 160 h 176"/>
                  <a:gd name="T74" fmla="*/ 40 w 271"/>
                  <a:gd name="T75" fmla="*/ 153 h 176"/>
                  <a:gd name="T76" fmla="*/ 29 w 271"/>
                  <a:gd name="T77" fmla="*/ 145 h 176"/>
                  <a:gd name="T78" fmla="*/ 20 w 271"/>
                  <a:gd name="T79" fmla="*/ 136 h 176"/>
                  <a:gd name="T80" fmla="*/ 12 w 271"/>
                  <a:gd name="T81" fmla="*/ 126 h 176"/>
                  <a:gd name="T82" fmla="*/ 6 w 271"/>
                  <a:gd name="T83" fmla="*/ 115 h 176"/>
                  <a:gd name="T84" fmla="*/ 2 w 271"/>
                  <a:gd name="T85" fmla="*/ 105 h 176"/>
                  <a:gd name="T86" fmla="*/ 1 w 271"/>
                  <a:gd name="T87" fmla="*/ 94 h 176"/>
                  <a:gd name="T88" fmla="*/ 0 w 271"/>
                  <a:gd name="T89" fmla="*/ 91 h 1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176"/>
                  <a:gd name="T137" fmla="*/ 271 w 271"/>
                  <a:gd name="T138" fmla="*/ 176 h 1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176">
                    <a:moveTo>
                      <a:pt x="0" y="91"/>
                    </a:moveTo>
                    <a:lnTo>
                      <a:pt x="1" y="83"/>
                    </a:lnTo>
                    <a:lnTo>
                      <a:pt x="1" y="77"/>
                    </a:lnTo>
                    <a:lnTo>
                      <a:pt x="3" y="70"/>
                    </a:lnTo>
                    <a:lnTo>
                      <a:pt x="5" y="64"/>
                    </a:lnTo>
                    <a:lnTo>
                      <a:pt x="7" y="58"/>
                    </a:lnTo>
                    <a:lnTo>
                      <a:pt x="10" y="52"/>
                    </a:lnTo>
                    <a:lnTo>
                      <a:pt x="14" y="47"/>
                    </a:lnTo>
                    <a:lnTo>
                      <a:pt x="17" y="41"/>
                    </a:lnTo>
                    <a:lnTo>
                      <a:pt x="22" y="37"/>
                    </a:lnTo>
                    <a:lnTo>
                      <a:pt x="26" y="32"/>
                    </a:lnTo>
                    <a:lnTo>
                      <a:pt x="32" y="28"/>
                    </a:lnTo>
                    <a:lnTo>
                      <a:pt x="38" y="24"/>
                    </a:lnTo>
                    <a:lnTo>
                      <a:pt x="45" y="20"/>
                    </a:lnTo>
                    <a:lnTo>
                      <a:pt x="52" y="16"/>
                    </a:lnTo>
                    <a:lnTo>
                      <a:pt x="59" y="13"/>
                    </a:lnTo>
                    <a:lnTo>
                      <a:pt x="67" y="10"/>
                    </a:lnTo>
                    <a:lnTo>
                      <a:pt x="74" y="8"/>
                    </a:lnTo>
                    <a:lnTo>
                      <a:pt x="82" y="6"/>
                    </a:lnTo>
                    <a:lnTo>
                      <a:pt x="90" y="3"/>
                    </a:lnTo>
                    <a:lnTo>
                      <a:pt x="99" y="2"/>
                    </a:lnTo>
                    <a:lnTo>
                      <a:pt x="108" y="1"/>
                    </a:lnTo>
                    <a:lnTo>
                      <a:pt x="118" y="0"/>
                    </a:lnTo>
                    <a:lnTo>
                      <a:pt x="127" y="0"/>
                    </a:lnTo>
                    <a:lnTo>
                      <a:pt x="136" y="0"/>
                    </a:lnTo>
                    <a:lnTo>
                      <a:pt x="143" y="0"/>
                    </a:lnTo>
                    <a:lnTo>
                      <a:pt x="150" y="0"/>
                    </a:lnTo>
                    <a:lnTo>
                      <a:pt x="156" y="0"/>
                    </a:lnTo>
                    <a:lnTo>
                      <a:pt x="161" y="1"/>
                    </a:lnTo>
                    <a:lnTo>
                      <a:pt x="168" y="1"/>
                    </a:lnTo>
                    <a:lnTo>
                      <a:pt x="174" y="2"/>
                    </a:lnTo>
                    <a:lnTo>
                      <a:pt x="180" y="3"/>
                    </a:lnTo>
                    <a:lnTo>
                      <a:pt x="185" y="5"/>
                    </a:lnTo>
                    <a:lnTo>
                      <a:pt x="191" y="6"/>
                    </a:lnTo>
                    <a:lnTo>
                      <a:pt x="196" y="7"/>
                    </a:lnTo>
                    <a:lnTo>
                      <a:pt x="202" y="9"/>
                    </a:lnTo>
                    <a:lnTo>
                      <a:pt x="206" y="11"/>
                    </a:lnTo>
                    <a:lnTo>
                      <a:pt x="212" y="13"/>
                    </a:lnTo>
                    <a:lnTo>
                      <a:pt x="217" y="15"/>
                    </a:lnTo>
                    <a:lnTo>
                      <a:pt x="222" y="17"/>
                    </a:lnTo>
                    <a:lnTo>
                      <a:pt x="227" y="20"/>
                    </a:lnTo>
                    <a:lnTo>
                      <a:pt x="230" y="22"/>
                    </a:lnTo>
                    <a:lnTo>
                      <a:pt x="235" y="24"/>
                    </a:lnTo>
                    <a:lnTo>
                      <a:pt x="238" y="28"/>
                    </a:lnTo>
                    <a:lnTo>
                      <a:pt x="243" y="30"/>
                    </a:lnTo>
                    <a:lnTo>
                      <a:pt x="247" y="32"/>
                    </a:lnTo>
                    <a:lnTo>
                      <a:pt x="249" y="36"/>
                    </a:lnTo>
                    <a:lnTo>
                      <a:pt x="252" y="39"/>
                    </a:lnTo>
                    <a:lnTo>
                      <a:pt x="255" y="43"/>
                    </a:lnTo>
                    <a:lnTo>
                      <a:pt x="258" y="46"/>
                    </a:lnTo>
                    <a:lnTo>
                      <a:pt x="260" y="49"/>
                    </a:lnTo>
                    <a:lnTo>
                      <a:pt x="263" y="53"/>
                    </a:lnTo>
                    <a:lnTo>
                      <a:pt x="264" y="56"/>
                    </a:lnTo>
                    <a:lnTo>
                      <a:pt x="266" y="60"/>
                    </a:lnTo>
                    <a:lnTo>
                      <a:pt x="267" y="64"/>
                    </a:lnTo>
                    <a:lnTo>
                      <a:pt x="268" y="68"/>
                    </a:lnTo>
                    <a:lnTo>
                      <a:pt x="270" y="71"/>
                    </a:lnTo>
                    <a:lnTo>
                      <a:pt x="271" y="76"/>
                    </a:lnTo>
                    <a:lnTo>
                      <a:pt x="271" y="79"/>
                    </a:lnTo>
                    <a:lnTo>
                      <a:pt x="271" y="84"/>
                    </a:lnTo>
                    <a:lnTo>
                      <a:pt x="271" y="89"/>
                    </a:lnTo>
                    <a:lnTo>
                      <a:pt x="271" y="92"/>
                    </a:lnTo>
                    <a:lnTo>
                      <a:pt x="271" y="97"/>
                    </a:lnTo>
                    <a:lnTo>
                      <a:pt x="271" y="100"/>
                    </a:lnTo>
                    <a:lnTo>
                      <a:pt x="270" y="105"/>
                    </a:lnTo>
                    <a:lnTo>
                      <a:pt x="268" y="108"/>
                    </a:lnTo>
                    <a:lnTo>
                      <a:pt x="267" y="113"/>
                    </a:lnTo>
                    <a:lnTo>
                      <a:pt x="265" y="116"/>
                    </a:lnTo>
                    <a:lnTo>
                      <a:pt x="264" y="120"/>
                    </a:lnTo>
                    <a:lnTo>
                      <a:pt x="262" y="123"/>
                    </a:lnTo>
                    <a:lnTo>
                      <a:pt x="259" y="127"/>
                    </a:lnTo>
                    <a:lnTo>
                      <a:pt x="257" y="130"/>
                    </a:lnTo>
                    <a:lnTo>
                      <a:pt x="253" y="135"/>
                    </a:lnTo>
                    <a:lnTo>
                      <a:pt x="251" y="137"/>
                    </a:lnTo>
                    <a:lnTo>
                      <a:pt x="248" y="140"/>
                    </a:lnTo>
                    <a:lnTo>
                      <a:pt x="244" y="144"/>
                    </a:lnTo>
                    <a:lnTo>
                      <a:pt x="241" y="147"/>
                    </a:lnTo>
                    <a:lnTo>
                      <a:pt x="237" y="150"/>
                    </a:lnTo>
                    <a:lnTo>
                      <a:pt x="233" y="152"/>
                    </a:lnTo>
                    <a:lnTo>
                      <a:pt x="229" y="154"/>
                    </a:lnTo>
                    <a:lnTo>
                      <a:pt x="225" y="158"/>
                    </a:lnTo>
                    <a:lnTo>
                      <a:pt x="220" y="159"/>
                    </a:lnTo>
                    <a:lnTo>
                      <a:pt x="214" y="161"/>
                    </a:lnTo>
                    <a:lnTo>
                      <a:pt x="210" y="164"/>
                    </a:lnTo>
                    <a:lnTo>
                      <a:pt x="204" y="166"/>
                    </a:lnTo>
                    <a:lnTo>
                      <a:pt x="199" y="167"/>
                    </a:lnTo>
                    <a:lnTo>
                      <a:pt x="194" y="168"/>
                    </a:lnTo>
                    <a:lnTo>
                      <a:pt x="189" y="169"/>
                    </a:lnTo>
                    <a:lnTo>
                      <a:pt x="183" y="172"/>
                    </a:lnTo>
                    <a:lnTo>
                      <a:pt x="177" y="172"/>
                    </a:lnTo>
                    <a:lnTo>
                      <a:pt x="172" y="173"/>
                    </a:lnTo>
                    <a:lnTo>
                      <a:pt x="166" y="174"/>
                    </a:lnTo>
                    <a:lnTo>
                      <a:pt x="160" y="175"/>
                    </a:lnTo>
                    <a:lnTo>
                      <a:pt x="154" y="175"/>
                    </a:lnTo>
                    <a:lnTo>
                      <a:pt x="149" y="175"/>
                    </a:lnTo>
                    <a:lnTo>
                      <a:pt x="143" y="175"/>
                    </a:lnTo>
                    <a:lnTo>
                      <a:pt x="136" y="176"/>
                    </a:lnTo>
                    <a:lnTo>
                      <a:pt x="130" y="175"/>
                    </a:lnTo>
                    <a:lnTo>
                      <a:pt x="123" y="175"/>
                    </a:lnTo>
                    <a:lnTo>
                      <a:pt x="116" y="175"/>
                    </a:lnTo>
                    <a:lnTo>
                      <a:pt x="111" y="174"/>
                    </a:lnTo>
                    <a:lnTo>
                      <a:pt x="105" y="174"/>
                    </a:lnTo>
                    <a:lnTo>
                      <a:pt x="98" y="173"/>
                    </a:lnTo>
                    <a:lnTo>
                      <a:pt x="92" y="172"/>
                    </a:lnTo>
                    <a:lnTo>
                      <a:pt x="86" y="170"/>
                    </a:lnTo>
                    <a:lnTo>
                      <a:pt x="81" y="169"/>
                    </a:lnTo>
                    <a:lnTo>
                      <a:pt x="75" y="168"/>
                    </a:lnTo>
                    <a:lnTo>
                      <a:pt x="69" y="166"/>
                    </a:lnTo>
                    <a:lnTo>
                      <a:pt x="63" y="165"/>
                    </a:lnTo>
                    <a:lnTo>
                      <a:pt x="59" y="162"/>
                    </a:lnTo>
                    <a:lnTo>
                      <a:pt x="54" y="160"/>
                    </a:lnTo>
                    <a:lnTo>
                      <a:pt x="50" y="158"/>
                    </a:lnTo>
                    <a:lnTo>
                      <a:pt x="45" y="155"/>
                    </a:lnTo>
                    <a:lnTo>
                      <a:pt x="40" y="153"/>
                    </a:lnTo>
                    <a:lnTo>
                      <a:pt x="37" y="151"/>
                    </a:lnTo>
                    <a:lnTo>
                      <a:pt x="32" y="147"/>
                    </a:lnTo>
                    <a:lnTo>
                      <a:pt x="29" y="145"/>
                    </a:lnTo>
                    <a:lnTo>
                      <a:pt x="25" y="143"/>
                    </a:lnTo>
                    <a:lnTo>
                      <a:pt x="23" y="139"/>
                    </a:lnTo>
                    <a:lnTo>
                      <a:pt x="20" y="136"/>
                    </a:lnTo>
                    <a:lnTo>
                      <a:pt x="16" y="134"/>
                    </a:lnTo>
                    <a:lnTo>
                      <a:pt x="14" y="129"/>
                    </a:lnTo>
                    <a:lnTo>
                      <a:pt x="12" y="126"/>
                    </a:lnTo>
                    <a:lnTo>
                      <a:pt x="9" y="122"/>
                    </a:lnTo>
                    <a:lnTo>
                      <a:pt x="8" y="119"/>
                    </a:lnTo>
                    <a:lnTo>
                      <a:pt x="6" y="115"/>
                    </a:lnTo>
                    <a:lnTo>
                      <a:pt x="5" y="112"/>
                    </a:lnTo>
                    <a:lnTo>
                      <a:pt x="3" y="108"/>
                    </a:lnTo>
                    <a:lnTo>
                      <a:pt x="2" y="105"/>
                    </a:lnTo>
                    <a:lnTo>
                      <a:pt x="1" y="101"/>
                    </a:lnTo>
                    <a:lnTo>
                      <a:pt x="1" y="98"/>
                    </a:lnTo>
                    <a:lnTo>
                      <a:pt x="1" y="94"/>
                    </a:lnTo>
                    <a:lnTo>
                      <a:pt x="0" y="91"/>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378" name="Freeform 2669"/>
              <p:cNvSpPr>
                <a:spLocks/>
              </p:cNvSpPr>
              <p:nvPr/>
            </p:nvSpPr>
            <p:spPr bwMode="auto">
              <a:xfrm>
                <a:off x="1303" y="3708"/>
                <a:ext cx="114" cy="46"/>
              </a:xfrm>
              <a:custGeom>
                <a:avLst/>
                <a:gdLst>
                  <a:gd name="T0" fmla="*/ 0 w 228"/>
                  <a:gd name="T1" fmla="*/ 92 h 92"/>
                  <a:gd name="T2" fmla="*/ 2 w 228"/>
                  <a:gd name="T3" fmla="*/ 92 h 92"/>
                  <a:gd name="T4" fmla="*/ 3 w 228"/>
                  <a:gd name="T5" fmla="*/ 84 h 92"/>
                  <a:gd name="T6" fmla="*/ 3 w 228"/>
                  <a:gd name="T7" fmla="*/ 78 h 92"/>
                  <a:gd name="T8" fmla="*/ 6 w 228"/>
                  <a:gd name="T9" fmla="*/ 71 h 92"/>
                  <a:gd name="T10" fmla="*/ 7 w 228"/>
                  <a:gd name="T11" fmla="*/ 65 h 92"/>
                  <a:gd name="T12" fmla="*/ 9 w 228"/>
                  <a:gd name="T13" fmla="*/ 61 h 92"/>
                  <a:gd name="T14" fmla="*/ 13 w 228"/>
                  <a:gd name="T15" fmla="*/ 54 h 92"/>
                  <a:gd name="T16" fmla="*/ 16 w 228"/>
                  <a:gd name="T17" fmla="*/ 49 h 92"/>
                  <a:gd name="T18" fmla="*/ 19 w 228"/>
                  <a:gd name="T19" fmla="*/ 44 h 92"/>
                  <a:gd name="T20" fmla="*/ 29 w 228"/>
                  <a:gd name="T21" fmla="*/ 34 h 92"/>
                  <a:gd name="T22" fmla="*/ 34 w 228"/>
                  <a:gd name="T23" fmla="*/ 30 h 92"/>
                  <a:gd name="T24" fmla="*/ 40 w 228"/>
                  <a:gd name="T25" fmla="*/ 26 h 92"/>
                  <a:gd name="T26" fmla="*/ 51 w 228"/>
                  <a:gd name="T27" fmla="*/ 19 h 92"/>
                  <a:gd name="T28" fmla="*/ 60 w 228"/>
                  <a:gd name="T29" fmla="*/ 15 h 92"/>
                  <a:gd name="T30" fmla="*/ 68 w 228"/>
                  <a:gd name="T31" fmla="*/ 12 h 92"/>
                  <a:gd name="T32" fmla="*/ 75 w 228"/>
                  <a:gd name="T33" fmla="*/ 10 h 92"/>
                  <a:gd name="T34" fmla="*/ 91 w 228"/>
                  <a:gd name="T35" fmla="*/ 6 h 92"/>
                  <a:gd name="T36" fmla="*/ 119 w 228"/>
                  <a:gd name="T37" fmla="*/ 2 h 92"/>
                  <a:gd name="T38" fmla="*/ 157 w 228"/>
                  <a:gd name="T39" fmla="*/ 2 h 92"/>
                  <a:gd name="T40" fmla="*/ 162 w 228"/>
                  <a:gd name="T41" fmla="*/ 3 h 92"/>
                  <a:gd name="T42" fmla="*/ 169 w 228"/>
                  <a:gd name="T43" fmla="*/ 3 h 92"/>
                  <a:gd name="T44" fmla="*/ 192 w 228"/>
                  <a:gd name="T45" fmla="*/ 8 h 92"/>
                  <a:gd name="T46" fmla="*/ 197 w 228"/>
                  <a:gd name="T47" fmla="*/ 9 h 92"/>
                  <a:gd name="T48" fmla="*/ 203 w 228"/>
                  <a:gd name="T49" fmla="*/ 11 h 92"/>
                  <a:gd name="T50" fmla="*/ 207 w 228"/>
                  <a:gd name="T51" fmla="*/ 14 h 92"/>
                  <a:gd name="T52" fmla="*/ 213 w 228"/>
                  <a:gd name="T53" fmla="*/ 15 h 92"/>
                  <a:gd name="T54" fmla="*/ 218 w 228"/>
                  <a:gd name="T55" fmla="*/ 17 h 92"/>
                  <a:gd name="T56" fmla="*/ 223 w 228"/>
                  <a:gd name="T57" fmla="*/ 19 h 92"/>
                  <a:gd name="T58" fmla="*/ 228 w 228"/>
                  <a:gd name="T59" fmla="*/ 22 h 92"/>
                  <a:gd name="T60" fmla="*/ 228 w 228"/>
                  <a:gd name="T61" fmla="*/ 21 h 92"/>
                  <a:gd name="T62" fmla="*/ 228 w 228"/>
                  <a:gd name="T63" fmla="*/ 19 h 92"/>
                  <a:gd name="T64" fmla="*/ 223 w 228"/>
                  <a:gd name="T65" fmla="*/ 17 h 92"/>
                  <a:gd name="T66" fmla="*/ 218 w 228"/>
                  <a:gd name="T67" fmla="*/ 15 h 92"/>
                  <a:gd name="T68" fmla="*/ 213 w 228"/>
                  <a:gd name="T69" fmla="*/ 12 h 92"/>
                  <a:gd name="T70" fmla="*/ 207 w 228"/>
                  <a:gd name="T71" fmla="*/ 11 h 92"/>
                  <a:gd name="T72" fmla="*/ 203 w 228"/>
                  <a:gd name="T73" fmla="*/ 9 h 92"/>
                  <a:gd name="T74" fmla="*/ 197 w 228"/>
                  <a:gd name="T75" fmla="*/ 7 h 92"/>
                  <a:gd name="T76" fmla="*/ 192 w 228"/>
                  <a:gd name="T77" fmla="*/ 6 h 92"/>
                  <a:gd name="T78" fmla="*/ 169 w 228"/>
                  <a:gd name="T79" fmla="*/ 1 h 92"/>
                  <a:gd name="T80" fmla="*/ 162 w 228"/>
                  <a:gd name="T81" fmla="*/ 1 h 92"/>
                  <a:gd name="T82" fmla="*/ 157 w 228"/>
                  <a:gd name="T83" fmla="*/ 0 h 92"/>
                  <a:gd name="T84" fmla="*/ 119 w 228"/>
                  <a:gd name="T85" fmla="*/ 0 h 92"/>
                  <a:gd name="T86" fmla="*/ 91 w 228"/>
                  <a:gd name="T87" fmla="*/ 3 h 92"/>
                  <a:gd name="T88" fmla="*/ 75 w 228"/>
                  <a:gd name="T89" fmla="*/ 8 h 92"/>
                  <a:gd name="T90" fmla="*/ 68 w 228"/>
                  <a:gd name="T91" fmla="*/ 10 h 92"/>
                  <a:gd name="T92" fmla="*/ 60 w 228"/>
                  <a:gd name="T93" fmla="*/ 12 h 92"/>
                  <a:gd name="T94" fmla="*/ 41 w 228"/>
                  <a:gd name="T95" fmla="*/ 22 h 92"/>
                  <a:gd name="T96" fmla="*/ 38 w 228"/>
                  <a:gd name="T97" fmla="*/ 24 h 92"/>
                  <a:gd name="T98" fmla="*/ 32 w 228"/>
                  <a:gd name="T99" fmla="*/ 27 h 92"/>
                  <a:gd name="T100" fmla="*/ 26 w 228"/>
                  <a:gd name="T101" fmla="*/ 32 h 92"/>
                  <a:gd name="T102" fmla="*/ 17 w 228"/>
                  <a:gd name="T103" fmla="*/ 41 h 92"/>
                  <a:gd name="T104" fmla="*/ 14 w 228"/>
                  <a:gd name="T105" fmla="*/ 47 h 92"/>
                  <a:gd name="T106" fmla="*/ 10 w 228"/>
                  <a:gd name="T107" fmla="*/ 52 h 92"/>
                  <a:gd name="T108" fmla="*/ 7 w 228"/>
                  <a:gd name="T109" fmla="*/ 56 h 92"/>
                  <a:gd name="T110" fmla="*/ 4 w 228"/>
                  <a:gd name="T111" fmla="*/ 65 h 92"/>
                  <a:gd name="T112" fmla="*/ 3 w 228"/>
                  <a:gd name="T113" fmla="*/ 71 h 92"/>
                  <a:gd name="T114" fmla="*/ 1 w 228"/>
                  <a:gd name="T115" fmla="*/ 78 h 92"/>
                  <a:gd name="T116" fmla="*/ 1 w 228"/>
                  <a:gd name="T117" fmla="*/ 84 h 92"/>
                  <a:gd name="T118" fmla="*/ 0 w 228"/>
                  <a:gd name="T119" fmla="*/ 92 h 9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8"/>
                  <a:gd name="T181" fmla="*/ 0 h 92"/>
                  <a:gd name="T182" fmla="*/ 228 w 228"/>
                  <a:gd name="T183" fmla="*/ 92 h 9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8" h="92">
                    <a:moveTo>
                      <a:pt x="0" y="92"/>
                    </a:moveTo>
                    <a:lnTo>
                      <a:pt x="2" y="92"/>
                    </a:lnTo>
                    <a:lnTo>
                      <a:pt x="3" y="84"/>
                    </a:lnTo>
                    <a:lnTo>
                      <a:pt x="3" y="78"/>
                    </a:lnTo>
                    <a:lnTo>
                      <a:pt x="6" y="71"/>
                    </a:lnTo>
                    <a:lnTo>
                      <a:pt x="7" y="65"/>
                    </a:lnTo>
                    <a:lnTo>
                      <a:pt x="9" y="61"/>
                    </a:lnTo>
                    <a:lnTo>
                      <a:pt x="13" y="54"/>
                    </a:lnTo>
                    <a:lnTo>
                      <a:pt x="16" y="49"/>
                    </a:lnTo>
                    <a:lnTo>
                      <a:pt x="19" y="44"/>
                    </a:lnTo>
                    <a:lnTo>
                      <a:pt x="29" y="34"/>
                    </a:lnTo>
                    <a:lnTo>
                      <a:pt x="34" y="30"/>
                    </a:lnTo>
                    <a:lnTo>
                      <a:pt x="40" y="26"/>
                    </a:lnTo>
                    <a:lnTo>
                      <a:pt x="51" y="19"/>
                    </a:lnTo>
                    <a:lnTo>
                      <a:pt x="60" y="15"/>
                    </a:lnTo>
                    <a:lnTo>
                      <a:pt x="68" y="12"/>
                    </a:lnTo>
                    <a:lnTo>
                      <a:pt x="75" y="10"/>
                    </a:lnTo>
                    <a:lnTo>
                      <a:pt x="91" y="6"/>
                    </a:lnTo>
                    <a:lnTo>
                      <a:pt x="119" y="2"/>
                    </a:lnTo>
                    <a:lnTo>
                      <a:pt x="157" y="2"/>
                    </a:lnTo>
                    <a:lnTo>
                      <a:pt x="162" y="3"/>
                    </a:lnTo>
                    <a:lnTo>
                      <a:pt x="169" y="3"/>
                    </a:lnTo>
                    <a:lnTo>
                      <a:pt x="192" y="8"/>
                    </a:lnTo>
                    <a:lnTo>
                      <a:pt x="197" y="9"/>
                    </a:lnTo>
                    <a:lnTo>
                      <a:pt x="203" y="11"/>
                    </a:lnTo>
                    <a:lnTo>
                      <a:pt x="207" y="14"/>
                    </a:lnTo>
                    <a:lnTo>
                      <a:pt x="213" y="15"/>
                    </a:lnTo>
                    <a:lnTo>
                      <a:pt x="218" y="17"/>
                    </a:lnTo>
                    <a:lnTo>
                      <a:pt x="223" y="19"/>
                    </a:lnTo>
                    <a:lnTo>
                      <a:pt x="228" y="22"/>
                    </a:lnTo>
                    <a:lnTo>
                      <a:pt x="228" y="21"/>
                    </a:lnTo>
                    <a:lnTo>
                      <a:pt x="228" y="19"/>
                    </a:lnTo>
                    <a:lnTo>
                      <a:pt x="223" y="17"/>
                    </a:lnTo>
                    <a:lnTo>
                      <a:pt x="218" y="15"/>
                    </a:lnTo>
                    <a:lnTo>
                      <a:pt x="213" y="12"/>
                    </a:lnTo>
                    <a:lnTo>
                      <a:pt x="207" y="11"/>
                    </a:lnTo>
                    <a:lnTo>
                      <a:pt x="203" y="9"/>
                    </a:lnTo>
                    <a:lnTo>
                      <a:pt x="197" y="7"/>
                    </a:lnTo>
                    <a:lnTo>
                      <a:pt x="192" y="6"/>
                    </a:lnTo>
                    <a:lnTo>
                      <a:pt x="169" y="1"/>
                    </a:lnTo>
                    <a:lnTo>
                      <a:pt x="162" y="1"/>
                    </a:lnTo>
                    <a:lnTo>
                      <a:pt x="157" y="0"/>
                    </a:lnTo>
                    <a:lnTo>
                      <a:pt x="119" y="0"/>
                    </a:lnTo>
                    <a:lnTo>
                      <a:pt x="91" y="3"/>
                    </a:lnTo>
                    <a:lnTo>
                      <a:pt x="75" y="8"/>
                    </a:lnTo>
                    <a:lnTo>
                      <a:pt x="68" y="10"/>
                    </a:lnTo>
                    <a:lnTo>
                      <a:pt x="60" y="12"/>
                    </a:lnTo>
                    <a:lnTo>
                      <a:pt x="41" y="22"/>
                    </a:lnTo>
                    <a:lnTo>
                      <a:pt x="38" y="24"/>
                    </a:lnTo>
                    <a:lnTo>
                      <a:pt x="32" y="27"/>
                    </a:lnTo>
                    <a:lnTo>
                      <a:pt x="26" y="32"/>
                    </a:lnTo>
                    <a:lnTo>
                      <a:pt x="17" y="41"/>
                    </a:lnTo>
                    <a:lnTo>
                      <a:pt x="14" y="47"/>
                    </a:lnTo>
                    <a:lnTo>
                      <a:pt x="10" y="52"/>
                    </a:lnTo>
                    <a:lnTo>
                      <a:pt x="7" y="56"/>
                    </a:lnTo>
                    <a:lnTo>
                      <a:pt x="4" y="65"/>
                    </a:lnTo>
                    <a:lnTo>
                      <a:pt x="3" y="71"/>
                    </a:lnTo>
                    <a:lnTo>
                      <a:pt x="1" y="78"/>
                    </a:lnTo>
                    <a:lnTo>
                      <a:pt x="1" y="84"/>
                    </a:lnTo>
                    <a:lnTo>
                      <a:pt x="0"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79" name="Freeform 2670"/>
              <p:cNvSpPr>
                <a:spLocks/>
              </p:cNvSpPr>
              <p:nvPr/>
            </p:nvSpPr>
            <p:spPr bwMode="auto">
              <a:xfrm>
                <a:off x="1416" y="3718"/>
                <a:ext cx="3" cy="2"/>
              </a:xfrm>
              <a:custGeom>
                <a:avLst/>
                <a:gdLst>
                  <a:gd name="T0" fmla="*/ 1 w 6"/>
                  <a:gd name="T1" fmla="*/ 2 h 5"/>
                  <a:gd name="T2" fmla="*/ 0 w 6"/>
                  <a:gd name="T3" fmla="*/ 3 h 5"/>
                  <a:gd name="T4" fmla="*/ 3 w 6"/>
                  <a:gd name="T5" fmla="*/ 5 h 5"/>
                  <a:gd name="T6" fmla="*/ 4 w 6"/>
                  <a:gd name="T7" fmla="*/ 4 h 5"/>
                  <a:gd name="T8" fmla="*/ 6 w 6"/>
                  <a:gd name="T9" fmla="*/ 3 h 5"/>
                  <a:gd name="T10" fmla="*/ 6 w 6"/>
                  <a:gd name="T11" fmla="*/ 3 h 5"/>
                  <a:gd name="T12" fmla="*/ 1 w 6"/>
                  <a:gd name="T13" fmla="*/ 0 h 5"/>
                  <a:gd name="T14" fmla="*/ 1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2"/>
                    </a:moveTo>
                    <a:lnTo>
                      <a:pt x="0" y="3"/>
                    </a:lnTo>
                    <a:lnTo>
                      <a:pt x="3" y="5"/>
                    </a:lnTo>
                    <a:lnTo>
                      <a:pt x="4" y="4"/>
                    </a:lnTo>
                    <a:lnTo>
                      <a:pt x="6" y="3"/>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0" name="Freeform 2671"/>
              <p:cNvSpPr>
                <a:spLocks/>
              </p:cNvSpPr>
              <p:nvPr/>
            </p:nvSpPr>
            <p:spPr bwMode="auto">
              <a:xfrm>
                <a:off x="1416" y="3719"/>
                <a:ext cx="9" cy="6"/>
              </a:xfrm>
              <a:custGeom>
                <a:avLst/>
                <a:gdLst>
                  <a:gd name="T0" fmla="*/ 3 w 17"/>
                  <a:gd name="T1" fmla="*/ 2 h 10"/>
                  <a:gd name="T2" fmla="*/ 0 w 17"/>
                  <a:gd name="T3" fmla="*/ 0 h 10"/>
                  <a:gd name="T4" fmla="*/ 7 w 17"/>
                  <a:gd name="T5" fmla="*/ 3 h 10"/>
                  <a:gd name="T6" fmla="*/ 10 w 17"/>
                  <a:gd name="T7" fmla="*/ 7 h 10"/>
                  <a:gd name="T8" fmla="*/ 17 w 17"/>
                  <a:gd name="T9" fmla="*/ 10 h 10"/>
                  <a:gd name="T10" fmla="*/ 17 w 17"/>
                  <a:gd name="T11" fmla="*/ 9 h 10"/>
                  <a:gd name="T12" fmla="*/ 17 w 17"/>
                  <a:gd name="T13" fmla="*/ 8 h 10"/>
                  <a:gd name="T14" fmla="*/ 14 w 17"/>
                  <a:gd name="T15" fmla="*/ 5 h 10"/>
                  <a:gd name="T16" fmla="*/ 11 w 17"/>
                  <a:gd name="T17" fmla="*/ 3 h 10"/>
                  <a:gd name="T18" fmla="*/ 4 w 17"/>
                  <a:gd name="T19" fmla="*/ 0 h 10"/>
                  <a:gd name="T20" fmla="*/ 4 w 17"/>
                  <a:gd name="T21" fmla="*/ 1 h 10"/>
                  <a:gd name="T22" fmla="*/ 3 w 17"/>
                  <a:gd name="T23" fmla="*/ 2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10"/>
                  <a:gd name="T38" fmla="*/ 17 w 17"/>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10">
                    <a:moveTo>
                      <a:pt x="3" y="2"/>
                    </a:moveTo>
                    <a:lnTo>
                      <a:pt x="0" y="0"/>
                    </a:lnTo>
                    <a:lnTo>
                      <a:pt x="7" y="3"/>
                    </a:lnTo>
                    <a:lnTo>
                      <a:pt x="10" y="7"/>
                    </a:lnTo>
                    <a:lnTo>
                      <a:pt x="17" y="10"/>
                    </a:lnTo>
                    <a:lnTo>
                      <a:pt x="17" y="9"/>
                    </a:lnTo>
                    <a:lnTo>
                      <a:pt x="17" y="8"/>
                    </a:lnTo>
                    <a:lnTo>
                      <a:pt x="14" y="5"/>
                    </a:lnTo>
                    <a:lnTo>
                      <a:pt x="11" y="3"/>
                    </a:lnTo>
                    <a:lnTo>
                      <a:pt x="4" y="0"/>
                    </a:lnTo>
                    <a:lnTo>
                      <a:pt x="4"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1" name="Freeform 2672"/>
              <p:cNvSpPr>
                <a:spLocks/>
              </p:cNvSpPr>
              <p:nvPr/>
            </p:nvSpPr>
            <p:spPr bwMode="auto">
              <a:xfrm>
                <a:off x="1424" y="3723"/>
                <a:ext cx="15" cy="24"/>
              </a:xfrm>
              <a:custGeom>
                <a:avLst/>
                <a:gdLst>
                  <a:gd name="T0" fmla="*/ 1 w 30"/>
                  <a:gd name="T1" fmla="*/ 1 h 47"/>
                  <a:gd name="T2" fmla="*/ 0 w 30"/>
                  <a:gd name="T3" fmla="*/ 2 h 47"/>
                  <a:gd name="T4" fmla="*/ 3 w 30"/>
                  <a:gd name="T5" fmla="*/ 4 h 47"/>
                  <a:gd name="T6" fmla="*/ 6 w 30"/>
                  <a:gd name="T7" fmla="*/ 8 h 47"/>
                  <a:gd name="T8" fmla="*/ 9 w 30"/>
                  <a:gd name="T9" fmla="*/ 11 h 47"/>
                  <a:gd name="T10" fmla="*/ 11 w 30"/>
                  <a:gd name="T11" fmla="*/ 15 h 47"/>
                  <a:gd name="T12" fmla="*/ 15 w 30"/>
                  <a:gd name="T13" fmla="*/ 18 h 47"/>
                  <a:gd name="T14" fmla="*/ 20 w 30"/>
                  <a:gd name="T15" fmla="*/ 25 h 47"/>
                  <a:gd name="T16" fmla="*/ 21 w 30"/>
                  <a:gd name="T17" fmla="*/ 29 h 47"/>
                  <a:gd name="T18" fmla="*/ 23 w 30"/>
                  <a:gd name="T19" fmla="*/ 32 h 47"/>
                  <a:gd name="T20" fmla="*/ 24 w 30"/>
                  <a:gd name="T21" fmla="*/ 35 h 47"/>
                  <a:gd name="T22" fmla="*/ 26 w 30"/>
                  <a:gd name="T23" fmla="*/ 42 h 47"/>
                  <a:gd name="T24" fmla="*/ 28 w 30"/>
                  <a:gd name="T25" fmla="*/ 47 h 47"/>
                  <a:gd name="T26" fmla="*/ 30 w 30"/>
                  <a:gd name="T27" fmla="*/ 47 h 47"/>
                  <a:gd name="T28" fmla="*/ 29 w 30"/>
                  <a:gd name="T29" fmla="*/ 42 h 47"/>
                  <a:gd name="T30" fmla="*/ 26 w 30"/>
                  <a:gd name="T31" fmla="*/ 35 h 47"/>
                  <a:gd name="T32" fmla="*/ 25 w 30"/>
                  <a:gd name="T33" fmla="*/ 30 h 47"/>
                  <a:gd name="T34" fmla="*/ 23 w 30"/>
                  <a:gd name="T35" fmla="*/ 25 h 47"/>
                  <a:gd name="T36" fmla="*/ 22 w 30"/>
                  <a:gd name="T37" fmla="*/ 22 h 47"/>
                  <a:gd name="T38" fmla="*/ 17 w 30"/>
                  <a:gd name="T39" fmla="*/ 16 h 47"/>
                  <a:gd name="T40" fmla="*/ 14 w 30"/>
                  <a:gd name="T41" fmla="*/ 12 h 47"/>
                  <a:gd name="T42" fmla="*/ 11 w 30"/>
                  <a:gd name="T43" fmla="*/ 9 h 47"/>
                  <a:gd name="T44" fmla="*/ 8 w 30"/>
                  <a:gd name="T45" fmla="*/ 5 h 47"/>
                  <a:gd name="T46" fmla="*/ 6 w 30"/>
                  <a:gd name="T47" fmla="*/ 2 h 47"/>
                  <a:gd name="T48" fmla="*/ 6 w 30"/>
                  <a:gd name="T49" fmla="*/ 2 h 47"/>
                  <a:gd name="T50" fmla="*/ 1 w 30"/>
                  <a:gd name="T51" fmla="*/ 0 h 47"/>
                  <a:gd name="T52" fmla="*/ 1 w 30"/>
                  <a:gd name="T53" fmla="*/ 1 h 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0"/>
                  <a:gd name="T82" fmla="*/ 0 h 47"/>
                  <a:gd name="T83" fmla="*/ 30 w 30"/>
                  <a:gd name="T84" fmla="*/ 47 h 4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0" h="47">
                    <a:moveTo>
                      <a:pt x="1" y="1"/>
                    </a:moveTo>
                    <a:lnTo>
                      <a:pt x="0" y="2"/>
                    </a:lnTo>
                    <a:lnTo>
                      <a:pt x="3" y="4"/>
                    </a:lnTo>
                    <a:lnTo>
                      <a:pt x="6" y="8"/>
                    </a:lnTo>
                    <a:lnTo>
                      <a:pt x="9" y="11"/>
                    </a:lnTo>
                    <a:lnTo>
                      <a:pt x="11" y="15"/>
                    </a:lnTo>
                    <a:lnTo>
                      <a:pt x="15" y="18"/>
                    </a:lnTo>
                    <a:lnTo>
                      <a:pt x="20" y="25"/>
                    </a:lnTo>
                    <a:lnTo>
                      <a:pt x="21" y="29"/>
                    </a:lnTo>
                    <a:lnTo>
                      <a:pt x="23" y="32"/>
                    </a:lnTo>
                    <a:lnTo>
                      <a:pt x="24" y="35"/>
                    </a:lnTo>
                    <a:lnTo>
                      <a:pt x="26" y="42"/>
                    </a:lnTo>
                    <a:lnTo>
                      <a:pt x="28" y="47"/>
                    </a:lnTo>
                    <a:lnTo>
                      <a:pt x="30" y="47"/>
                    </a:lnTo>
                    <a:lnTo>
                      <a:pt x="29" y="42"/>
                    </a:lnTo>
                    <a:lnTo>
                      <a:pt x="26" y="35"/>
                    </a:lnTo>
                    <a:lnTo>
                      <a:pt x="25" y="30"/>
                    </a:lnTo>
                    <a:lnTo>
                      <a:pt x="23" y="25"/>
                    </a:lnTo>
                    <a:lnTo>
                      <a:pt x="22" y="22"/>
                    </a:lnTo>
                    <a:lnTo>
                      <a:pt x="17" y="16"/>
                    </a:lnTo>
                    <a:lnTo>
                      <a:pt x="14" y="12"/>
                    </a:lnTo>
                    <a:lnTo>
                      <a:pt x="11" y="9"/>
                    </a:lnTo>
                    <a:lnTo>
                      <a:pt x="8" y="5"/>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2" name="Freeform 2673"/>
              <p:cNvSpPr>
                <a:spLocks/>
              </p:cNvSpPr>
              <p:nvPr/>
            </p:nvSpPr>
            <p:spPr bwMode="auto">
              <a:xfrm>
                <a:off x="1422" y="3747"/>
                <a:ext cx="17" cy="37"/>
              </a:xfrm>
              <a:custGeom>
                <a:avLst/>
                <a:gdLst>
                  <a:gd name="T0" fmla="*/ 34 w 36"/>
                  <a:gd name="T1" fmla="*/ 0 h 75"/>
                  <a:gd name="T2" fmla="*/ 34 w 36"/>
                  <a:gd name="T3" fmla="*/ 24 h 75"/>
                  <a:gd name="T4" fmla="*/ 32 w 36"/>
                  <a:gd name="T5" fmla="*/ 29 h 75"/>
                  <a:gd name="T6" fmla="*/ 31 w 36"/>
                  <a:gd name="T7" fmla="*/ 32 h 75"/>
                  <a:gd name="T8" fmla="*/ 30 w 36"/>
                  <a:gd name="T9" fmla="*/ 36 h 75"/>
                  <a:gd name="T10" fmla="*/ 28 w 36"/>
                  <a:gd name="T11" fmla="*/ 38 h 75"/>
                  <a:gd name="T12" fmla="*/ 27 w 36"/>
                  <a:gd name="T13" fmla="*/ 41 h 75"/>
                  <a:gd name="T14" fmla="*/ 20 w 36"/>
                  <a:gd name="T15" fmla="*/ 53 h 75"/>
                  <a:gd name="T16" fmla="*/ 16 w 36"/>
                  <a:gd name="T17" fmla="*/ 58 h 75"/>
                  <a:gd name="T18" fmla="*/ 4 w 36"/>
                  <a:gd name="T19" fmla="*/ 70 h 75"/>
                  <a:gd name="T20" fmla="*/ 0 w 36"/>
                  <a:gd name="T21" fmla="*/ 73 h 75"/>
                  <a:gd name="T22" fmla="*/ 1 w 36"/>
                  <a:gd name="T23" fmla="*/ 74 h 75"/>
                  <a:gd name="T24" fmla="*/ 2 w 36"/>
                  <a:gd name="T25" fmla="*/ 75 h 75"/>
                  <a:gd name="T26" fmla="*/ 6 w 36"/>
                  <a:gd name="T27" fmla="*/ 73 h 75"/>
                  <a:gd name="T28" fmla="*/ 19 w 36"/>
                  <a:gd name="T29" fmla="*/ 60 h 75"/>
                  <a:gd name="T30" fmla="*/ 22 w 36"/>
                  <a:gd name="T31" fmla="*/ 55 h 75"/>
                  <a:gd name="T32" fmla="*/ 29 w 36"/>
                  <a:gd name="T33" fmla="*/ 45 h 75"/>
                  <a:gd name="T34" fmla="*/ 30 w 36"/>
                  <a:gd name="T35" fmla="*/ 41 h 75"/>
                  <a:gd name="T36" fmla="*/ 32 w 36"/>
                  <a:gd name="T37" fmla="*/ 38 h 75"/>
                  <a:gd name="T38" fmla="*/ 34 w 36"/>
                  <a:gd name="T39" fmla="*/ 32 h 75"/>
                  <a:gd name="T40" fmla="*/ 35 w 36"/>
                  <a:gd name="T41" fmla="*/ 29 h 75"/>
                  <a:gd name="T42" fmla="*/ 36 w 36"/>
                  <a:gd name="T43" fmla="*/ 24 h 75"/>
                  <a:gd name="T44" fmla="*/ 36 w 36"/>
                  <a:gd name="T45" fmla="*/ 0 h 75"/>
                  <a:gd name="T46" fmla="*/ 34 w 36"/>
                  <a:gd name="T47" fmla="*/ 0 h 7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75"/>
                  <a:gd name="T74" fmla="*/ 36 w 36"/>
                  <a:gd name="T75" fmla="*/ 75 h 7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75">
                    <a:moveTo>
                      <a:pt x="34" y="0"/>
                    </a:moveTo>
                    <a:lnTo>
                      <a:pt x="34" y="24"/>
                    </a:lnTo>
                    <a:lnTo>
                      <a:pt x="32" y="29"/>
                    </a:lnTo>
                    <a:lnTo>
                      <a:pt x="31" y="32"/>
                    </a:lnTo>
                    <a:lnTo>
                      <a:pt x="30" y="36"/>
                    </a:lnTo>
                    <a:lnTo>
                      <a:pt x="28" y="38"/>
                    </a:lnTo>
                    <a:lnTo>
                      <a:pt x="27" y="41"/>
                    </a:lnTo>
                    <a:lnTo>
                      <a:pt x="20" y="53"/>
                    </a:lnTo>
                    <a:lnTo>
                      <a:pt x="16" y="58"/>
                    </a:lnTo>
                    <a:lnTo>
                      <a:pt x="4" y="70"/>
                    </a:lnTo>
                    <a:lnTo>
                      <a:pt x="0" y="73"/>
                    </a:lnTo>
                    <a:lnTo>
                      <a:pt x="1" y="74"/>
                    </a:lnTo>
                    <a:lnTo>
                      <a:pt x="2" y="75"/>
                    </a:lnTo>
                    <a:lnTo>
                      <a:pt x="6" y="73"/>
                    </a:lnTo>
                    <a:lnTo>
                      <a:pt x="19" y="60"/>
                    </a:lnTo>
                    <a:lnTo>
                      <a:pt x="22" y="55"/>
                    </a:lnTo>
                    <a:lnTo>
                      <a:pt x="29" y="45"/>
                    </a:lnTo>
                    <a:lnTo>
                      <a:pt x="30" y="41"/>
                    </a:lnTo>
                    <a:lnTo>
                      <a:pt x="32" y="38"/>
                    </a:lnTo>
                    <a:lnTo>
                      <a:pt x="34" y="32"/>
                    </a:lnTo>
                    <a:lnTo>
                      <a:pt x="35" y="29"/>
                    </a:lnTo>
                    <a:lnTo>
                      <a:pt x="36" y="24"/>
                    </a:lnTo>
                    <a:lnTo>
                      <a:pt x="36" y="0"/>
                    </a:lnTo>
                    <a:lnTo>
                      <a:pt x="3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3" name="Freeform 2674"/>
              <p:cNvSpPr>
                <a:spLocks/>
              </p:cNvSpPr>
              <p:nvPr/>
            </p:nvSpPr>
            <p:spPr bwMode="auto">
              <a:xfrm>
                <a:off x="1420" y="3783"/>
                <a:ext cx="4" cy="3"/>
              </a:xfrm>
              <a:custGeom>
                <a:avLst/>
                <a:gdLst>
                  <a:gd name="T0" fmla="*/ 4 w 9"/>
                  <a:gd name="T1" fmla="*/ 1 h 4"/>
                  <a:gd name="T2" fmla="*/ 4 w 9"/>
                  <a:gd name="T3" fmla="*/ 0 h 4"/>
                  <a:gd name="T4" fmla="*/ 0 w 9"/>
                  <a:gd name="T5" fmla="*/ 2 h 4"/>
                  <a:gd name="T6" fmla="*/ 0 w 9"/>
                  <a:gd name="T7" fmla="*/ 3 h 4"/>
                  <a:gd name="T8" fmla="*/ 0 w 9"/>
                  <a:gd name="T9" fmla="*/ 4 h 4"/>
                  <a:gd name="T10" fmla="*/ 9 w 9"/>
                  <a:gd name="T11" fmla="*/ 0 h 4"/>
                  <a:gd name="T12" fmla="*/ 5 w 9"/>
                  <a:gd name="T13" fmla="*/ 2 h 4"/>
                  <a:gd name="T14" fmla="*/ 4 w 9"/>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4" y="1"/>
                    </a:moveTo>
                    <a:lnTo>
                      <a:pt x="4" y="0"/>
                    </a:lnTo>
                    <a:lnTo>
                      <a:pt x="0" y="2"/>
                    </a:lnTo>
                    <a:lnTo>
                      <a:pt x="0" y="3"/>
                    </a:lnTo>
                    <a:lnTo>
                      <a:pt x="0" y="4"/>
                    </a:lnTo>
                    <a:lnTo>
                      <a:pt x="9" y="0"/>
                    </a:lnTo>
                    <a:lnTo>
                      <a:pt x="5"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4" name="Freeform 2675"/>
              <p:cNvSpPr>
                <a:spLocks/>
              </p:cNvSpPr>
              <p:nvPr/>
            </p:nvSpPr>
            <p:spPr bwMode="auto">
              <a:xfrm>
                <a:off x="1392" y="3784"/>
                <a:ext cx="28" cy="12"/>
              </a:xfrm>
              <a:custGeom>
                <a:avLst/>
                <a:gdLst>
                  <a:gd name="T0" fmla="*/ 56 w 57"/>
                  <a:gd name="T1" fmla="*/ 0 h 23"/>
                  <a:gd name="T2" fmla="*/ 51 w 57"/>
                  <a:gd name="T3" fmla="*/ 2 h 23"/>
                  <a:gd name="T4" fmla="*/ 51 w 57"/>
                  <a:gd name="T5" fmla="*/ 2 h 23"/>
                  <a:gd name="T6" fmla="*/ 47 w 57"/>
                  <a:gd name="T7" fmla="*/ 6 h 23"/>
                  <a:gd name="T8" fmla="*/ 43 w 57"/>
                  <a:gd name="T9" fmla="*/ 7 h 23"/>
                  <a:gd name="T10" fmla="*/ 37 w 57"/>
                  <a:gd name="T11" fmla="*/ 9 h 23"/>
                  <a:gd name="T12" fmla="*/ 33 w 57"/>
                  <a:gd name="T13" fmla="*/ 11 h 23"/>
                  <a:gd name="T14" fmla="*/ 27 w 57"/>
                  <a:gd name="T15" fmla="*/ 14 h 23"/>
                  <a:gd name="T16" fmla="*/ 22 w 57"/>
                  <a:gd name="T17" fmla="*/ 15 h 23"/>
                  <a:gd name="T18" fmla="*/ 17 w 57"/>
                  <a:gd name="T19" fmla="*/ 16 h 23"/>
                  <a:gd name="T20" fmla="*/ 12 w 57"/>
                  <a:gd name="T21" fmla="*/ 17 h 23"/>
                  <a:gd name="T22" fmla="*/ 8 w 57"/>
                  <a:gd name="T23" fmla="*/ 18 h 23"/>
                  <a:gd name="T24" fmla="*/ 0 w 57"/>
                  <a:gd name="T25" fmla="*/ 18 h 23"/>
                  <a:gd name="T26" fmla="*/ 0 w 57"/>
                  <a:gd name="T27" fmla="*/ 21 h 23"/>
                  <a:gd name="T28" fmla="*/ 0 w 57"/>
                  <a:gd name="T29" fmla="*/ 23 h 23"/>
                  <a:gd name="T30" fmla="*/ 4 w 57"/>
                  <a:gd name="T31" fmla="*/ 23 h 23"/>
                  <a:gd name="T32" fmla="*/ 12 w 57"/>
                  <a:gd name="T33" fmla="*/ 19 h 23"/>
                  <a:gd name="T34" fmla="*/ 17 w 57"/>
                  <a:gd name="T35" fmla="*/ 18 h 23"/>
                  <a:gd name="T36" fmla="*/ 22 w 57"/>
                  <a:gd name="T37" fmla="*/ 17 h 23"/>
                  <a:gd name="T38" fmla="*/ 27 w 57"/>
                  <a:gd name="T39" fmla="*/ 16 h 23"/>
                  <a:gd name="T40" fmla="*/ 33 w 57"/>
                  <a:gd name="T41" fmla="*/ 14 h 23"/>
                  <a:gd name="T42" fmla="*/ 37 w 57"/>
                  <a:gd name="T43" fmla="*/ 11 h 23"/>
                  <a:gd name="T44" fmla="*/ 43 w 57"/>
                  <a:gd name="T45" fmla="*/ 9 h 23"/>
                  <a:gd name="T46" fmla="*/ 49 w 57"/>
                  <a:gd name="T47" fmla="*/ 8 h 23"/>
                  <a:gd name="T48" fmla="*/ 53 w 57"/>
                  <a:gd name="T49" fmla="*/ 4 h 23"/>
                  <a:gd name="T50" fmla="*/ 57 w 57"/>
                  <a:gd name="T51" fmla="*/ 2 h 23"/>
                  <a:gd name="T52" fmla="*/ 56 w 57"/>
                  <a:gd name="T53" fmla="*/ 1 h 23"/>
                  <a:gd name="T54" fmla="*/ 56 w 57"/>
                  <a:gd name="T55" fmla="*/ 0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7"/>
                  <a:gd name="T85" fmla="*/ 0 h 23"/>
                  <a:gd name="T86" fmla="*/ 57 w 57"/>
                  <a:gd name="T87" fmla="*/ 23 h 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7" h="23">
                    <a:moveTo>
                      <a:pt x="56" y="0"/>
                    </a:moveTo>
                    <a:lnTo>
                      <a:pt x="51" y="2"/>
                    </a:lnTo>
                    <a:lnTo>
                      <a:pt x="47" y="6"/>
                    </a:lnTo>
                    <a:lnTo>
                      <a:pt x="43" y="7"/>
                    </a:lnTo>
                    <a:lnTo>
                      <a:pt x="37" y="9"/>
                    </a:lnTo>
                    <a:lnTo>
                      <a:pt x="33" y="11"/>
                    </a:lnTo>
                    <a:lnTo>
                      <a:pt x="27" y="14"/>
                    </a:lnTo>
                    <a:lnTo>
                      <a:pt x="22" y="15"/>
                    </a:lnTo>
                    <a:lnTo>
                      <a:pt x="17" y="16"/>
                    </a:lnTo>
                    <a:lnTo>
                      <a:pt x="12" y="17"/>
                    </a:lnTo>
                    <a:lnTo>
                      <a:pt x="8" y="18"/>
                    </a:lnTo>
                    <a:lnTo>
                      <a:pt x="0" y="18"/>
                    </a:lnTo>
                    <a:lnTo>
                      <a:pt x="0" y="21"/>
                    </a:lnTo>
                    <a:lnTo>
                      <a:pt x="0" y="23"/>
                    </a:lnTo>
                    <a:lnTo>
                      <a:pt x="4" y="23"/>
                    </a:lnTo>
                    <a:lnTo>
                      <a:pt x="12" y="19"/>
                    </a:lnTo>
                    <a:lnTo>
                      <a:pt x="17" y="18"/>
                    </a:lnTo>
                    <a:lnTo>
                      <a:pt x="22" y="17"/>
                    </a:lnTo>
                    <a:lnTo>
                      <a:pt x="27" y="16"/>
                    </a:lnTo>
                    <a:lnTo>
                      <a:pt x="33" y="14"/>
                    </a:lnTo>
                    <a:lnTo>
                      <a:pt x="37" y="11"/>
                    </a:lnTo>
                    <a:lnTo>
                      <a:pt x="43" y="9"/>
                    </a:lnTo>
                    <a:lnTo>
                      <a:pt x="49" y="8"/>
                    </a:lnTo>
                    <a:lnTo>
                      <a:pt x="53" y="4"/>
                    </a:lnTo>
                    <a:lnTo>
                      <a:pt x="57" y="2"/>
                    </a:lnTo>
                    <a:lnTo>
                      <a:pt x="56" y="1"/>
                    </a:lnTo>
                    <a:lnTo>
                      <a:pt x="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5" name="Freeform 2676"/>
              <p:cNvSpPr>
                <a:spLocks/>
              </p:cNvSpPr>
              <p:nvPr/>
            </p:nvSpPr>
            <p:spPr bwMode="auto">
              <a:xfrm>
                <a:off x="1384" y="3794"/>
                <a:ext cx="11" cy="3"/>
              </a:xfrm>
              <a:custGeom>
                <a:avLst/>
                <a:gdLst>
                  <a:gd name="T0" fmla="*/ 17 w 23"/>
                  <a:gd name="T1" fmla="*/ 0 h 7"/>
                  <a:gd name="T2" fmla="*/ 23 w 23"/>
                  <a:gd name="T3" fmla="*/ 0 h 7"/>
                  <a:gd name="T4" fmla="*/ 0 w 23"/>
                  <a:gd name="T5" fmla="*/ 5 h 7"/>
                  <a:gd name="T6" fmla="*/ 0 w 23"/>
                  <a:gd name="T7" fmla="*/ 6 h 7"/>
                  <a:gd name="T8" fmla="*/ 0 w 23"/>
                  <a:gd name="T9" fmla="*/ 7 h 7"/>
                  <a:gd name="T10" fmla="*/ 17 w 23"/>
                  <a:gd name="T11" fmla="*/ 4 h 7"/>
                  <a:gd name="T12" fmla="*/ 17 w 23"/>
                  <a:gd name="T13" fmla="*/ 3 h 7"/>
                  <a:gd name="T14" fmla="*/ 17 w 2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17" y="0"/>
                    </a:moveTo>
                    <a:lnTo>
                      <a:pt x="23" y="0"/>
                    </a:lnTo>
                    <a:lnTo>
                      <a:pt x="0" y="5"/>
                    </a:lnTo>
                    <a:lnTo>
                      <a:pt x="0" y="6"/>
                    </a:lnTo>
                    <a:lnTo>
                      <a:pt x="0" y="7"/>
                    </a:lnTo>
                    <a:lnTo>
                      <a:pt x="17" y="4"/>
                    </a:lnTo>
                    <a:lnTo>
                      <a:pt x="17" y="3"/>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6" name="Freeform 2677"/>
              <p:cNvSpPr>
                <a:spLocks/>
              </p:cNvSpPr>
              <p:nvPr/>
            </p:nvSpPr>
            <p:spPr bwMode="auto">
              <a:xfrm>
                <a:off x="1369" y="3795"/>
                <a:ext cx="15" cy="3"/>
              </a:xfrm>
              <a:custGeom>
                <a:avLst/>
                <a:gdLst>
                  <a:gd name="T0" fmla="*/ 30 w 30"/>
                  <a:gd name="T1" fmla="*/ 2 h 4"/>
                  <a:gd name="T2" fmla="*/ 30 w 30"/>
                  <a:gd name="T3" fmla="*/ 0 h 4"/>
                  <a:gd name="T4" fmla="*/ 20 w 30"/>
                  <a:gd name="T5" fmla="*/ 0 h 4"/>
                  <a:gd name="T6" fmla="*/ 6 w 30"/>
                  <a:gd name="T7" fmla="*/ 2 h 4"/>
                  <a:gd name="T8" fmla="*/ 0 w 30"/>
                  <a:gd name="T9" fmla="*/ 1 h 4"/>
                  <a:gd name="T10" fmla="*/ 0 w 30"/>
                  <a:gd name="T11" fmla="*/ 2 h 4"/>
                  <a:gd name="T12" fmla="*/ 0 w 30"/>
                  <a:gd name="T13" fmla="*/ 3 h 4"/>
                  <a:gd name="T14" fmla="*/ 6 w 30"/>
                  <a:gd name="T15" fmla="*/ 4 h 4"/>
                  <a:gd name="T16" fmla="*/ 7 w 30"/>
                  <a:gd name="T17" fmla="*/ 4 h 4"/>
                  <a:gd name="T18" fmla="*/ 24 w 30"/>
                  <a:gd name="T19" fmla="*/ 4 h 4"/>
                  <a:gd name="T20" fmla="*/ 30 w 30"/>
                  <a:gd name="T21" fmla="*/ 3 h 4"/>
                  <a:gd name="T22" fmla="*/ 30 w 30"/>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4"/>
                  <a:gd name="T38" fmla="*/ 30 w 30"/>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4">
                    <a:moveTo>
                      <a:pt x="30" y="2"/>
                    </a:moveTo>
                    <a:lnTo>
                      <a:pt x="30" y="0"/>
                    </a:lnTo>
                    <a:lnTo>
                      <a:pt x="20" y="0"/>
                    </a:lnTo>
                    <a:lnTo>
                      <a:pt x="6" y="2"/>
                    </a:lnTo>
                    <a:lnTo>
                      <a:pt x="0" y="1"/>
                    </a:lnTo>
                    <a:lnTo>
                      <a:pt x="0" y="2"/>
                    </a:lnTo>
                    <a:lnTo>
                      <a:pt x="0" y="3"/>
                    </a:lnTo>
                    <a:lnTo>
                      <a:pt x="6" y="4"/>
                    </a:lnTo>
                    <a:lnTo>
                      <a:pt x="7" y="4"/>
                    </a:lnTo>
                    <a:lnTo>
                      <a:pt x="24" y="4"/>
                    </a:lnTo>
                    <a:lnTo>
                      <a:pt x="30" y="3"/>
                    </a:lnTo>
                    <a:lnTo>
                      <a:pt x="3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7" name="Freeform 2678"/>
              <p:cNvSpPr>
                <a:spLocks/>
              </p:cNvSpPr>
              <p:nvPr/>
            </p:nvSpPr>
            <p:spPr bwMode="auto">
              <a:xfrm>
                <a:off x="1359" y="3795"/>
                <a:ext cx="10" cy="3"/>
              </a:xfrm>
              <a:custGeom>
                <a:avLst/>
                <a:gdLst>
                  <a:gd name="T0" fmla="*/ 19 w 19"/>
                  <a:gd name="T1" fmla="*/ 1 h 4"/>
                  <a:gd name="T2" fmla="*/ 13 w 19"/>
                  <a:gd name="T3" fmla="*/ 0 h 4"/>
                  <a:gd name="T4" fmla="*/ 1 w 19"/>
                  <a:gd name="T5" fmla="*/ 0 h 4"/>
                  <a:gd name="T6" fmla="*/ 0 w 19"/>
                  <a:gd name="T7" fmla="*/ 0 h 4"/>
                  <a:gd name="T8" fmla="*/ 0 w 19"/>
                  <a:gd name="T9" fmla="*/ 1 h 4"/>
                  <a:gd name="T10" fmla="*/ 0 w 19"/>
                  <a:gd name="T11" fmla="*/ 2 h 4"/>
                  <a:gd name="T12" fmla="*/ 11 w 19"/>
                  <a:gd name="T13" fmla="*/ 4 h 4"/>
                  <a:gd name="T14" fmla="*/ 19 w 19"/>
                  <a:gd name="T15" fmla="*/ 4 h 4"/>
                  <a:gd name="T16" fmla="*/ 19 w 19"/>
                  <a:gd name="T17" fmla="*/ 2 h 4"/>
                  <a:gd name="T18" fmla="*/ 19 w 1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4"/>
                  <a:gd name="T32" fmla="*/ 19 w 1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4">
                    <a:moveTo>
                      <a:pt x="19" y="1"/>
                    </a:moveTo>
                    <a:lnTo>
                      <a:pt x="13" y="0"/>
                    </a:lnTo>
                    <a:lnTo>
                      <a:pt x="1" y="0"/>
                    </a:lnTo>
                    <a:lnTo>
                      <a:pt x="0" y="0"/>
                    </a:lnTo>
                    <a:lnTo>
                      <a:pt x="0" y="1"/>
                    </a:lnTo>
                    <a:lnTo>
                      <a:pt x="0" y="2"/>
                    </a:lnTo>
                    <a:lnTo>
                      <a:pt x="11" y="4"/>
                    </a:lnTo>
                    <a:lnTo>
                      <a:pt x="19" y="4"/>
                    </a:lnTo>
                    <a:lnTo>
                      <a:pt x="19" y="2"/>
                    </a:lnTo>
                    <a:lnTo>
                      <a:pt x="1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8" name="Freeform 2679"/>
              <p:cNvSpPr>
                <a:spLocks/>
              </p:cNvSpPr>
              <p:nvPr/>
            </p:nvSpPr>
            <p:spPr bwMode="auto">
              <a:xfrm>
                <a:off x="1324" y="3785"/>
                <a:ext cx="35" cy="12"/>
              </a:xfrm>
              <a:custGeom>
                <a:avLst/>
                <a:gdLst>
                  <a:gd name="T0" fmla="*/ 71 w 72"/>
                  <a:gd name="T1" fmla="*/ 21 h 24"/>
                  <a:gd name="T2" fmla="*/ 65 w 72"/>
                  <a:gd name="T3" fmla="*/ 20 h 24"/>
                  <a:gd name="T4" fmla="*/ 59 w 72"/>
                  <a:gd name="T5" fmla="*/ 20 h 24"/>
                  <a:gd name="T6" fmla="*/ 58 w 72"/>
                  <a:gd name="T7" fmla="*/ 20 h 24"/>
                  <a:gd name="T8" fmla="*/ 35 w 72"/>
                  <a:gd name="T9" fmla="*/ 15 h 24"/>
                  <a:gd name="T10" fmla="*/ 29 w 72"/>
                  <a:gd name="T11" fmla="*/ 13 h 24"/>
                  <a:gd name="T12" fmla="*/ 23 w 72"/>
                  <a:gd name="T13" fmla="*/ 12 h 24"/>
                  <a:gd name="T14" fmla="*/ 0 w 72"/>
                  <a:gd name="T15" fmla="*/ 0 h 24"/>
                  <a:gd name="T16" fmla="*/ 0 w 72"/>
                  <a:gd name="T17" fmla="*/ 1 h 24"/>
                  <a:gd name="T18" fmla="*/ 0 w 72"/>
                  <a:gd name="T19" fmla="*/ 2 h 24"/>
                  <a:gd name="T20" fmla="*/ 23 w 72"/>
                  <a:gd name="T21" fmla="*/ 14 h 24"/>
                  <a:gd name="T22" fmla="*/ 29 w 72"/>
                  <a:gd name="T23" fmla="*/ 15 h 24"/>
                  <a:gd name="T24" fmla="*/ 35 w 72"/>
                  <a:gd name="T25" fmla="*/ 17 h 24"/>
                  <a:gd name="T26" fmla="*/ 58 w 72"/>
                  <a:gd name="T27" fmla="*/ 22 h 24"/>
                  <a:gd name="T28" fmla="*/ 72 w 72"/>
                  <a:gd name="T29" fmla="*/ 24 h 24"/>
                  <a:gd name="T30" fmla="*/ 71 w 72"/>
                  <a:gd name="T31" fmla="*/ 24 h 24"/>
                  <a:gd name="T32" fmla="*/ 71 w 72"/>
                  <a:gd name="T33" fmla="*/ 22 h 24"/>
                  <a:gd name="T34" fmla="*/ 71 w 72"/>
                  <a:gd name="T35" fmla="*/ 21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24"/>
                  <a:gd name="T56" fmla="*/ 72 w 72"/>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24">
                    <a:moveTo>
                      <a:pt x="71" y="21"/>
                    </a:moveTo>
                    <a:lnTo>
                      <a:pt x="65" y="20"/>
                    </a:lnTo>
                    <a:lnTo>
                      <a:pt x="59" y="20"/>
                    </a:lnTo>
                    <a:lnTo>
                      <a:pt x="58" y="20"/>
                    </a:lnTo>
                    <a:lnTo>
                      <a:pt x="35" y="15"/>
                    </a:lnTo>
                    <a:lnTo>
                      <a:pt x="29" y="13"/>
                    </a:lnTo>
                    <a:lnTo>
                      <a:pt x="23" y="12"/>
                    </a:lnTo>
                    <a:lnTo>
                      <a:pt x="0" y="0"/>
                    </a:lnTo>
                    <a:lnTo>
                      <a:pt x="0" y="1"/>
                    </a:lnTo>
                    <a:lnTo>
                      <a:pt x="0" y="2"/>
                    </a:lnTo>
                    <a:lnTo>
                      <a:pt x="23" y="14"/>
                    </a:lnTo>
                    <a:lnTo>
                      <a:pt x="29" y="15"/>
                    </a:lnTo>
                    <a:lnTo>
                      <a:pt x="35" y="17"/>
                    </a:lnTo>
                    <a:lnTo>
                      <a:pt x="58" y="22"/>
                    </a:lnTo>
                    <a:lnTo>
                      <a:pt x="72" y="24"/>
                    </a:lnTo>
                    <a:lnTo>
                      <a:pt x="71" y="24"/>
                    </a:lnTo>
                    <a:lnTo>
                      <a:pt x="71" y="22"/>
                    </a:lnTo>
                    <a:lnTo>
                      <a:pt x="71"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89" name="Freeform 2680"/>
              <p:cNvSpPr>
                <a:spLocks/>
              </p:cNvSpPr>
              <p:nvPr/>
            </p:nvSpPr>
            <p:spPr bwMode="auto">
              <a:xfrm>
                <a:off x="1310" y="3773"/>
                <a:ext cx="14" cy="13"/>
              </a:xfrm>
              <a:custGeom>
                <a:avLst/>
                <a:gdLst>
                  <a:gd name="T0" fmla="*/ 27 w 28"/>
                  <a:gd name="T1" fmla="*/ 24 h 25"/>
                  <a:gd name="T2" fmla="*/ 28 w 28"/>
                  <a:gd name="T3" fmla="*/ 23 h 25"/>
                  <a:gd name="T4" fmla="*/ 25 w 28"/>
                  <a:gd name="T5" fmla="*/ 21 h 25"/>
                  <a:gd name="T6" fmla="*/ 20 w 28"/>
                  <a:gd name="T7" fmla="*/ 17 h 25"/>
                  <a:gd name="T8" fmla="*/ 13 w 28"/>
                  <a:gd name="T9" fmla="*/ 13 h 25"/>
                  <a:gd name="T10" fmla="*/ 11 w 28"/>
                  <a:gd name="T11" fmla="*/ 9 h 25"/>
                  <a:gd name="T12" fmla="*/ 8 w 28"/>
                  <a:gd name="T13" fmla="*/ 6 h 25"/>
                  <a:gd name="T14" fmla="*/ 4 w 28"/>
                  <a:gd name="T15" fmla="*/ 3 h 25"/>
                  <a:gd name="T16" fmla="*/ 2 w 28"/>
                  <a:gd name="T17" fmla="*/ 0 h 25"/>
                  <a:gd name="T18" fmla="*/ 1 w 28"/>
                  <a:gd name="T19" fmla="*/ 0 h 25"/>
                  <a:gd name="T20" fmla="*/ 0 w 28"/>
                  <a:gd name="T21" fmla="*/ 0 h 25"/>
                  <a:gd name="T22" fmla="*/ 2 w 28"/>
                  <a:gd name="T23" fmla="*/ 6 h 25"/>
                  <a:gd name="T24" fmla="*/ 5 w 28"/>
                  <a:gd name="T25" fmla="*/ 8 h 25"/>
                  <a:gd name="T26" fmla="*/ 9 w 28"/>
                  <a:gd name="T27" fmla="*/ 11 h 25"/>
                  <a:gd name="T28" fmla="*/ 11 w 28"/>
                  <a:gd name="T29" fmla="*/ 15 h 25"/>
                  <a:gd name="T30" fmla="*/ 18 w 28"/>
                  <a:gd name="T31" fmla="*/ 20 h 25"/>
                  <a:gd name="T32" fmla="*/ 23 w 28"/>
                  <a:gd name="T33" fmla="*/ 23 h 25"/>
                  <a:gd name="T34" fmla="*/ 23 w 28"/>
                  <a:gd name="T35" fmla="*/ 23 h 25"/>
                  <a:gd name="T36" fmla="*/ 27 w 28"/>
                  <a:gd name="T37" fmla="*/ 25 h 25"/>
                  <a:gd name="T38" fmla="*/ 27 w 28"/>
                  <a:gd name="T39" fmla="*/ 2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5"/>
                  <a:gd name="T62" fmla="*/ 28 w 28"/>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5">
                    <a:moveTo>
                      <a:pt x="27" y="24"/>
                    </a:moveTo>
                    <a:lnTo>
                      <a:pt x="28" y="23"/>
                    </a:lnTo>
                    <a:lnTo>
                      <a:pt x="25" y="21"/>
                    </a:lnTo>
                    <a:lnTo>
                      <a:pt x="20" y="17"/>
                    </a:lnTo>
                    <a:lnTo>
                      <a:pt x="13" y="13"/>
                    </a:lnTo>
                    <a:lnTo>
                      <a:pt x="11" y="9"/>
                    </a:lnTo>
                    <a:lnTo>
                      <a:pt x="8" y="6"/>
                    </a:lnTo>
                    <a:lnTo>
                      <a:pt x="4" y="3"/>
                    </a:lnTo>
                    <a:lnTo>
                      <a:pt x="2" y="0"/>
                    </a:lnTo>
                    <a:lnTo>
                      <a:pt x="1" y="0"/>
                    </a:lnTo>
                    <a:lnTo>
                      <a:pt x="0" y="0"/>
                    </a:lnTo>
                    <a:lnTo>
                      <a:pt x="2" y="6"/>
                    </a:lnTo>
                    <a:lnTo>
                      <a:pt x="5" y="8"/>
                    </a:lnTo>
                    <a:lnTo>
                      <a:pt x="9" y="11"/>
                    </a:lnTo>
                    <a:lnTo>
                      <a:pt x="11" y="15"/>
                    </a:lnTo>
                    <a:lnTo>
                      <a:pt x="18" y="20"/>
                    </a:lnTo>
                    <a:lnTo>
                      <a:pt x="23" y="23"/>
                    </a:lnTo>
                    <a:lnTo>
                      <a:pt x="27" y="25"/>
                    </a:lnTo>
                    <a:lnTo>
                      <a:pt x="2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0" name="Freeform 2681"/>
              <p:cNvSpPr>
                <a:spLocks/>
              </p:cNvSpPr>
              <p:nvPr/>
            </p:nvSpPr>
            <p:spPr bwMode="auto">
              <a:xfrm>
                <a:off x="1303" y="3760"/>
                <a:ext cx="8" cy="14"/>
              </a:xfrm>
              <a:custGeom>
                <a:avLst/>
                <a:gdLst>
                  <a:gd name="T0" fmla="*/ 15 w 15"/>
                  <a:gd name="T1" fmla="*/ 28 h 29"/>
                  <a:gd name="T2" fmla="*/ 13 w 15"/>
                  <a:gd name="T3" fmla="*/ 23 h 29"/>
                  <a:gd name="T4" fmla="*/ 10 w 15"/>
                  <a:gd name="T5" fmla="*/ 20 h 29"/>
                  <a:gd name="T6" fmla="*/ 9 w 15"/>
                  <a:gd name="T7" fmla="*/ 16 h 29"/>
                  <a:gd name="T8" fmla="*/ 7 w 15"/>
                  <a:gd name="T9" fmla="*/ 13 h 29"/>
                  <a:gd name="T10" fmla="*/ 2 w 15"/>
                  <a:gd name="T11" fmla="*/ 0 h 29"/>
                  <a:gd name="T12" fmla="*/ 0 w 15"/>
                  <a:gd name="T13" fmla="*/ 0 h 29"/>
                  <a:gd name="T14" fmla="*/ 5 w 15"/>
                  <a:gd name="T15" fmla="*/ 16 h 29"/>
                  <a:gd name="T16" fmla="*/ 7 w 15"/>
                  <a:gd name="T17" fmla="*/ 20 h 29"/>
                  <a:gd name="T18" fmla="*/ 8 w 15"/>
                  <a:gd name="T19" fmla="*/ 23 h 29"/>
                  <a:gd name="T20" fmla="*/ 13 w 15"/>
                  <a:gd name="T21" fmla="*/ 29 h 29"/>
                  <a:gd name="T22" fmla="*/ 14 w 15"/>
                  <a:gd name="T23" fmla="*/ 28 h 29"/>
                  <a:gd name="T24" fmla="*/ 15 w 15"/>
                  <a:gd name="T25" fmla="*/ 28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29"/>
                  <a:gd name="T41" fmla="*/ 15 w 15"/>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29">
                    <a:moveTo>
                      <a:pt x="15" y="28"/>
                    </a:moveTo>
                    <a:lnTo>
                      <a:pt x="13" y="23"/>
                    </a:lnTo>
                    <a:lnTo>
                      <a:pt x="10" y="20"/>
                    </a:lnTo>
                    <a:lnTo>
                      <a:pt x="9" y="16"/>
                    </a:lnTo>
                    <a:lnTo>
                      <a:pt x="7" y="13"/>
                    </a:lnTo>
                    <a:lnTo>
                      <a:pt x="2" y="0"/>
                    </a:lnTo>
                    <a:lnTo>
                      <a:pt x="0" y="0"/>
                    </a:lnTo>
                    <a:lnTo>
                      <a:pt x="5" y="16"/>
                    </a:lnTo>
                    <a:lnTo>
                      <a:pt x="7" y="20"/>
                    </a:lnTo>
                    <a:lnTo>
                      <a:pt x="8" y="23"/>
                    </a:lnTo>
                    <a:lnTo>
                      <a:pt x="13" y="29"/>
                    </a:lnTo>
                    <a:lnTo>
                      <a:pt x="14" y="28"/>
                    </a:lnTo>
                    <a:lnTo>
                      <a:pt x="1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1" name="Freeform 2682"/>
              <p:cNvSpPr>
                <a:spLocks/>
              </p:cNvSpPr>
              <p:nvPr/>
            </p:nvSpPr>
            <p:spPr bwMode="auto">
              <a:xfrm>
                <a:off x="1303" y="3754"/>
                <a:ext cx="2" cy="6"/>
              </a:xfrm>
              <a:custGeom>
                <a:avLst/>
                <a:gdLst>
                  <a:gd name="T0" fmla="*/ 3 w 3"/>
                  <a:gd name="T1" fmla="*/ 10 h 10"/>
                  <a:gd name="T2" fmla="*/ 3 w 3"/>
                  <a:gd name="T3" fmla="*/ 3 h 10"/>
                  <a:gd name="T4" fmla="*/ 2 w 3"/>
                  <a:gd name="T5" fmla="*/ 0 h 10"/>
                  <a:gd name="T6" fmla="*/ 0 w 3"/>
                  <a:gd name="T7" fmla="*/ 0 h 10"/>
                  <a:gd name="T8" fmla="*/ 0 w 3"/>
                  <a:gd name="T9" fmla="*/ 0 h 10"/>
                  <a:gd name="T10" fmla="*/ 1 w 3"/>
                  <a:gd name="T11" fmla="*/ 3 h 10"/>
                  <a:gd name="T12" fmla="*/ 1 w 3"/>
                  <a:gd name="T13" fmla="*/ 10 h 10"/>
                  <a:gd name="T14" fmla="*/ 3 w 3"/>
                  <a:gd name="T15" fmla="*/ 10 h 10"/>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0"/>
                  <a:gd name="T26" fmla="*/ 3 w 3"/>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0">
                    <a:moveTo>
                      <a:pt x="3" y="10"/>
                    </a:moveTo>
                    <a:lnTo>
                      <a:pt x="3" y="3"/>
                    </a:lnTo>
                    <a:lnTo>
                      <a:pt x="2" y="0"/>
                    </a:lnTo>
                    <a:lnTo>
                      <a:pt x="0" y="0"/>
                    </a:lnTo>
                    <a:lnTo>
                      <a:pt x="1" y="3"/>
                    </a:lnTo>
                    <a:lnTo>
                      <a:pt x="1" y="10"/>
                    </a:lnTo>
                    <a:lnTo>
                      <a:pt x="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2" name="Freeform 2683"/>
              <p:cNvSpPr>
                <a:spLocks/>
              </p:cNvSpPr>
              <p:nvPr/>
            </p:nvSpPr>
            <p:spPr bwMode="auto">
              <a:xfrm>
                <a:off x="1323" y="3719"/>
                <a:ext cx="97" cy="69"/>
              </a:xfrm>
              <a:custGeom>
                <a:avLst/>
                <a:gdLst>
                  <a:gd name="T0" fmla="*/ 1 w 194"/>
                  <a:gd name="T1" fmla="*/ 76 h 138"/>
                  <a:gd name="T2" fmla="*/ 2 w 194"/>
                  <a:gd name="T3" fmla="*/ 85 h 138"/>
                  <a:gd name="T4" fmla="*/ 5 w 194"/>
                  <a:gd name="T5" fmla="*/ 94 h 138"/>
                  <a:gd name="T6" fmla="*/ 9 w 194"/>
                  <a:gd name="T7" fmla="*/ 102 h 138"/>
                  <a:gd name="T8" fmla="*/ 15 w 194"/>
                  <a:gd name="T9" fmla="*/ 109 h 138"/>
                  <a:gd name="T10" fmla="*/ 23 w 194"/>
                  <a:gd name="T11" fmla="*/ 116 h 138"/>
                  <a:gd name="T12" fmla="*/ 32 w 194"/>
                  <a:gd name="T13" fmla="*/ 122 h 138"/>
                  <a:gd name="T14" fmla="*/ 42 w 194"/>
                  <a:gd name="T15" fmla="*/ 127 h 138"/>
                  <a:gd name="T16" fmla="*/ 53 w 194"/>
                  <a:gd name="T17" fmla="*/ 131 h 138"/>
                  <a:gd name="T18" fmla="*/ 65 w 194"/>
                  <a:gd name="T19" fmla="*/ 134 h 138"/>
                  <a:gd name="T20" fmla="*/ 77 w 194"/>
                  <a:gd name="T21" fmla="*/ 137 h 138"/>
                  <a:gd name="T22" fmla="*/ 90 w 194"/>
                  <a:gd name="T23" fmla="*/ 137 h 138"/>
                  <a:gd name="T24" fmla="*/ 104 w 194"/>
                  <a:gd name="T25" fmla="*/ 137 h 138"/>
                  <a:gd name="T26" fmla="*/ 118 w 194"/>
                  <a:gd name="T27" fmla="*/ 135 h 138"/>
                  <a:gd name="T28" fmla="*/ 129 w 194"/>
                  <a:gd name="T29" fmla="*/ 134 h 138"/>
                  <a:gd name="T30" fmla="*/ 141 w 194"/>
                  <a:gd name="T31" fmla="*/ 131 h 138"/>
                  <a:gd name="T32" fmla="*/ 152 w 194"/>
                  <a:gd name="T33" fmla="*/ 126 h 138"/>
                  <a:gd name="T34" fmla="*/ 161 w 194"/>
                  <a:gd name="T35" fmla="*/ 122 h 138"/>
                  <a:gd name="T36" fmla="*/ 171 w 194"/>
                  <a:gd name="T37" fmla="*/ 116 h 138"/>
                  <a:gd name="T38" fmla="*/ 179 w 194"/>
                  <a:gd name="T39" fmla="*/ 109 h 138"/>
                  <a:gd name="T40" fmla="*/ 185 w 194"/>
                  <a:gd name="T41" fmla="*/ 101 h 138"/>
                  <a:gd name="T42" fmla="*/ 189 w 194"/>
                  <a:gd name="T43" fmla="*/ 93 h 138"/>
                  <a:gd name="T44" fmla="*/ 193 w 194"/>
                  <a:gd name="T45" fmla="*/ 84 h 138"/>
                  <a:gd name="T46" fmla="*/ 194 w 194"/>
                  <a:gd name="T47" fmla="*/ 73 h 138"/>
                  <a:gd name="T48" fmla="*/ 194 w 194"/>
                  <a:gd name="T49" fmla="*/ 65 h 138"/>
                  <a:gd name="T50" fmla="*/ 194 w 194"/>
                  <a:gd name="T51" fmla="*/ 58 h 138"/>
                  <a:gd name="T52" fmla="*/ 193 w 194"/>
                  <a:gd name="T53" fmla="*/ 51 h 138"/>
                  <a:gd name="T54" fmla="*/ 190 w 194"/>
                  <a:gd name="T55" fmla="*/ 46 h 138"/>
                  <a:gd name="T56" fmla="*/ 187 w 194"/>
                  <a:gd name="T57" fmla="*/ 40 h 138"/>
                  <a:gd name="T58" fmla="*/ 183 w 194"/>
                  <a:gd name="T59" fmla="*/ 34 h 138"/>
                  <a:gd name="T60" fmla="*/ 180 w 194"/>
                  <a:gd name="T61" fmla="*/ 28 h 138"/>
                  <a:gd name="T62" fmla="*/ 175 w 194"/>
                  <a:gd name="T63" fmla="*/ 24 h 138"/>
                  <a:gd name="T64" fmla="*/ 171 w 194"/>
                  <a:gd name="T65" fmla="*/ 20 h 138"/>
                  <a:gd name="T66" fmla="*/ 165 w 194"/>
                  <a:gd name="T67" fmla="*/ 16 h 138"/>
                  <a:gd name="T68" fmla="*/ 158 w 194"/>
                  <a:gd name="T69" fmla="*/ 12 h 138"/>
                  <a:gd name="T70" fmla="*/ 152 w 194"/>
                  <a:gd name="T71" fmla="*/ 9 h 138"/>
                  <a:gd name="T72" fmla="*/ 144 w 194"/>
                  <a:gd name="T73" fmla="*/ 5 h 138"/>
                  <a:gd name="T74" fmla="*/ 136 w 194"/>
                  <a:gd name="T75" fmla="*/ 3 h 138"/>
                  <a:gd name="T76" fmla="*/ 128 w 194"/>
                  <a:gd name="T77" fmla="*/ 2 h 138"/>
                  <a:gd name="T78" fmla="*/ 120 w 194"/>
                  <a:gd name="T79" fmla="*/ 1 h 138"/>
                  <a:gd name="T80" fmla="*/ 111 w 194"/>
                  <a:gd name="T81" fmla="*/ 0 h 138"/>
                  <a:gd name="T82" fmla="*/ 102 w 194"/>
                  <a:gd name="T83" fmla="*/ 0 h 138"/>
                  <a:gd name="T84" fmla="*/ 91 w 194"/>
                  <a:gd name="T85" fmla="*/ 0 h 138"/>
                  <a:gd name="T86" fmla="*/ 79 w 194"/>
                  <a:gd name="T87" fmla="*/ 0 h 138"/>
                  <a:gd name="T88" fmla="*/ 66 w 194"/>
                  <a:gd name="T89" fmla="*/ 2 h 138"/>
                  <a:gd name="T90" fmla="*/ 54 w 194"/>
                  <a:gd name="T91" fmla="*/ 4 h 138"/>
                  <a:gd name="T92" fmla="*/ 44 w 194"/>
                  <a:gd name="T93" fmla="*/ 8 h 138"/>
                  <a:gd name="T94" fmla="*/ 34 w 194"/>
                  <a:gd name="T95" fmla="*/ 12 h 138"/>
                  <a:gd name="T96" fmla="*/ 24 w 194"/>
                  <a:gd name="T97" fmla="*/ 18 h 138"/>
                  <a:gd name="T98" fmla="*/ 16 w 194"/>
                  <a:gd name="T99" fmla="*/ 25 h 138"/>
                  <a:gd name="T100" fmla="*/ 11 w 194"/>
                  <a:gd name="T101" fmla="*/ 33 h 138"/>
                  <a:gd name="T102" fmla="*/ 6 w 194"/>
                  <a:gd name="T103" fmla="*/ 42 h 138"/>
                  <a:gd name="T104" fmla="*/ 2 w 194"/>
                  <a:gd name="T105" fmla="*/ 53 h 138"/>
                  <a:gd name="T106" fmla="*/ 1 w 194"/>
                  <a:gd name="T107" fmla="*/ 64 h 138"/>
                  <a:gd name="T108" fmla="*/ 0 w 194"/>
                  <a:gd name="T109" fmla="*/ 71 h 1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4"/>
                  <a:gd name="T166" fmla="*/ 0 h 138"/>
                  <a:gd name="T167" fmla="*/ 194 w 194"/>
                  <a:gd name="T168" fmla="*/ 138 h 13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4" h="138">
                    <a:moveTo>
                      <a:pt x="0" y="71"/>
                    </a:moveTo>
                    <a:lnTo>
                      <a:pt x="1" y="76"/>
                    </a:lnTo>
                    <a:lnTo>
                      <a:pt x="1" y="80"/>
                    </a:lnTo>
                    <a:lnTo>
                      <a:pt x="2" y="85"/>
                    </a:lnTo>
                    <a:lnTo>
                      <a:pt x="4" y="89"/>
                    </a:lnTo>
                    <a:lnTo>
                      <a:pt x="5" y="94"/>
                    </a:lnTo>
                    <a:lnTo>
                      <a:pt x="7" y="99"/>
                    </a:lnTo>
                    <a:lnTo>
                      <a:pt x="9" y="102"/>
                    </a:lnTo>
                    <a:lnTo>
                      <a:pt x="13" y="106"/>
                    </a:lnTo>
                    <a:lnTo>
                      <a:pt x="15" y="109"/>
                    </a:lnTo>
                    <a:lnTo>
                      <a:pt x="19" y="112"/>
                    </a:lnTo>
                    <a:lnTo>
                      <a:pt x="23" y="116"/>
                    </a:lnTo>
                    <a:lnTo>
                      <a:pt x="27" y="119"/>
                    </a:lnTo>
                    <a:lnTo>
                      <a:pt x="32" y="122"/>
                    </a:lnTo>
                    <a:lnTo>
                      <a:pt x="37" y="124"/>
                    </a:lnTo>
                    <a:lnTo>
                      <a:pt x="42" y="127"/>
                    </a:lnTo>
                    <a:lnTo>
                      <a:pt x="47" y="129"/>
                    </a:lnTo>
                    <a:lnTo>
                      <a:pt x="53" y="131"/>
                    </a:lnTo>
                    <a:lnTo>
                      <a:pt x="59" y="133"/>
                    </a:lnTo>
                    <a:lnTo>
                      <a:pt x="65" y="134"/>
                    </a:lnTo>
                    <a:lnTo>
                      <a:pt x="70" y="135"/>
                    </a:lnTo>
                    <a:lnTo>
                      <a:pt x="77" y="137"/>
                    </a:lnTo>
                    <a:lnTo>
                      <a:pt x="84" y="137"/>
                    </a:lnTo>
                    <a:lnTo>
                      <a:pt x="90" y="137"/>
                    </a:lnTo>
                    <a:lnTo>
                      <a:pt x="97" y="138"/>
                    </a:lnTo>
                    <a:lnTo>
                      <a:pt x="104" y="137"/>
                    </a:lnTo>
                    <a:lnTo>
                      <a:pt x="111" y="137"/>
                    </a:lnTo>
                    <a:lnTo>
                      <a:pt x="118" y="135"/>
                    </a:lnTo>
                    <a:lnTo>
                      <a:pt x="123" y="135"/>
                    </a:lnTo>
                    <a:lnTo>
                      <a:pt x="129" y="134"/>
                    </a:lnTo>
                    <a:lnTo>
                      <a:pt x="136" y="132"/>
                    </a:lnTo>
                    <a:lnTo>
                      <a:pt x="141" y="131"/>
                    </a:lnTo>
                    <a:lnTo>
                      <a:pt x="146" y="129"/>
                    </a:lnTo>
                    <a:lnTo>
                      <a:pt x="152" y="126"/>
                    </a:lnTo>
                    <a:lnTo>
                      <a:pt x="157" y="124"/>
                    </a:lnTo>
                    <a:lnTo>
                      <a:pt x="161" y="122"/>
                    </a:lnTo>
                    <a:lnTo>
                      <a:pt x="166" y="119"/>
                    </a:lnTo>
                    <a:lnTo>
                      <a:pt x="171" y="116"/>
                    </a:lnTo>
                    <a:lnTo>
                      <a:pt x="175" y="112"/>
                    </a:lnTo>
                    <a:lnTo>
                      <a:pt x="179" y="109"/>
                    </a:lnTo>
                    <a:lnTo>
                      <a:pt x="182" y="104"/>
                    </a:lnTo>
                    <a:lnTo>
                      <a:pt x="185" y="101"/>
                    </a:lnTo>
                    <a:lnTo>
                      <a:pt x="188" y="96"/>
                    </a:lnTo>
                    <a:lnTo>
                      <a:pt x="189" y="93"/>
                    </a:lnTo>
                    <a:lnTo>
                      <a:pt x="191" y="88"/>
                    </a:lnTo>
                    <a:lnTo>
                      <a:pt x="193" y="84"/>
                    </a:lnTo>
                    <a:lnTo>
                      <a:pt x="194" y="78"/>
                    </a:lnTo>
                    <a:lnTo>
                      <a:pt x="194" y="73"/>
                    </a:lnTo>
                    <a:lnTo>
                      <a:pt x="194" y="69"/>
                    </a:lnTo>
                    <a:lnTo>
                      <a:pt x="194" y="65"/>
                    </a:lnTo>
                    <a:lnTo>
                      <a:pt x="194" y="62"/>
                    </a:lnTo>
                    <a:lnTo>
                      <a:pt x="194" y="58"/>
                    </a:lnTo>
                    <a:lnTo>
                      <a:pt x="193" y="55"/>
                    </a:lnTo>
                    <a:lnTo>
                      <a:pt x="193" y="51"/>
                    </a:lnTo>
                    <a:lnTo>
                      <a:pt x="191" y="48"/>
                    </a:lnTo>
                    <a:lnTo>
                      <a:pt x="190" y="46"/>
                    </a:lnTo>
                    <a:lnTo>
                      <a:pt x="189" y="42"/>
                    </a:lnTo>
                    <a:lnTo>
                      <a:pt x="187" y="40"/>
                    </a:lnTo>
                    <a:lnTo>
                      <a:pt x="186" y="36"/>
                    </a:lnTo>
                    <a:lnTo>
                      <a:pt x="183" y="34"/>
                    </a:lnTo>
                    <a:lnTo>
                      <a:pt x="181" y="32"/>
                    </a:lnTo>
                    <a:lnTo>
                      <a:pt x="180" y="28"/>
                    </a:lnTo>
                    <a:lnTo>
                      <a:pt x="178" y="26"/>
                    </a:lnTo>
                    <a:lnTo>
                      <a:pt x="175" y="24"/>
                    </a:lnTo>
                    <a:lnTo>
                      <a:pt x="173" y="21"/>
                    </a:lnTo>
                    <a:lnTo>
                      <a:pt x="171" y="20"/>
                    </a:lnTo>
                    <a:lnTo>
                      <a:pt x="167" y="18"/>
                    </a:lnTo>
                    <a:lnTo>
                      <a:pt x="165" y="16"/>
                    </a:lnTo>
                    <a:lnTo>
                      <a:pt x="161" y="13"/>
                    </a:lnTo>
                    <a:lnTo>
                      <a:pt x="158" y="12"/>
                    </a:lnTo>
                    <a:lnTo>
                      <a:pt x="156" y="10"/>
                    </a:lnTo>
                    <a:lnTo>
                      <a:pt x="152" y="9"/>
                    </a:lnTo>
                    <a:lnTo>
                      <a:pt x="148" y="8"/>
                    </a:lnTo>
                    <a:lnTo>
                      <a:pt x="144" y="5"/>
                    </a:lnTo>
                    <a:lnTo>
                      <a:pt x="141" y="4"/>
                    </a:lnTo>
                    <a:lnTo>
                      <a:pt x="136" y="3"/>
                    </a:lnTo>
                    <a:lnTo>
                      <a:pt x="133" y="3"/>
                    </a:lnTo>
                    <a:lnTo>
                      <a:pt x="128" y="2"/>
                    </a:lnTo>
                    <a:lnTo>
                      <a:pt x="123" y="1"/>
                    </a:lnTo>
                    <a:lnTo>
                      <a:pt x="120" y="1"/>
                    </a:lnTo>
                    <a:lnTo>
                      <a:pt x="115" y="0"/>
                    </a:lnTo>
                    <a:lnTo>
                      <a:pt x="111" y="0"/>
                    </a:lnTo>
                    <a:lnTo>
                      <a:pt x="106" y="0"/>
                    </a:lnTo>
                    <a:lnTo>
                      <a:pt x="102" y="0"/>
                    </a:lnTo>
                    <a:lnTo>
                      <a:pt x="97" y="0"/>
                    </a:lnTo>
                    <a:lnTo>
                      <a:pt x="91" y="0"/>
                    </a:lnTo>
                    <a:lnTo>
                      <a:pt x="84" y="0"/>
                    </a:lnTo>
                    <a:lnTo>
                      <a:pt x="79" y="0"/>
                    </a:lnTo>
                    <a:lnTo>
                      <a:pt x="72" y="1"/>
                    </a:lnTo>
                    <a:lnTo>
                      <a:pt x="66" y="2"/>
                    </a:lnTo>
                    <a:lnTo>
                      <a:pt x="60" y="3"/>
                    </a:lnTo>
                    <a:lnTo>
                      <a:pt x="54" y="4"/>
                    </a:lnTo>
                    <a:lnTo>
                      <a:pt x="49" y="6"/>
                    </a:lnTo>
                    <a:lnTo>
                      <a:pt x="44" y="8"/>
                    </a:lnTo>
                    <a:lnTo>
                      <a:pt x="38" y="10"/>
                    </a:lnTo>
                    <a:lnTo>
                      <a:pt x="34" y="12"/>
                    </a:lnTo>
                    <a:lnTo>
                      <a:pt x="28" y="16"/>
                    </a:lnTo>
                    <a:lnTo>
                      <a:pt x="24" y="18"/>
                    </a:lnTo>
                    <a:lnTo>
                      <a:pt x="20" y="21"/>
                    </a:lnTo>
                    <a:lnTo>
                      <a:pt x="16" y="25"/>
                    </a:lnTo>
                    <a:lnTo>
                      <a:pt x="13" y="29"/>
                    </a:lnTo>
                    <a:lnTo>
                      <a:pt x="11" y="33"/>
                    </a:lnTo>
                    <a:lnTo>
                      <a:pt x="7" y="38"/>
                    </a:lnTo>
                    <a:lnTo>
                      <a:pt x="6" y="42"/>
                    </a:lnTo>
                    <a:lnTo>
                      <a:pt x="4" y="48"/>
                    </a:lnTo>
                    <a:lnTo>
                      <a:pt x="2" y="53"/>
                    </a:lnTo>
                    <a:lnTo>
                      <a:pt x="1" y="58"/>
                    </a:lnTo>
                    <a:lnTo>
                      <a:pt x="1" y="64"/>
                    </a:lnTo>
                    <a:lnTo>
                      <a:pt x="0" y="71"/>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393" name="Freeform 2684"/>
              <p:cNvSpPr>
                <a:spLocks/>
              </p:cNvSpPr>
              <p:nvPr/>
            </p:nvSpPr>
            <p:spPr bwMode="auto">
              <a:xfrm>
                <a:off x="1323" y="3754"/>
                <a:ext cx="4" cy="14"/>
              </a:xfrm>
              <a:custGeom>
                <a:avLst/>
                <a:gdLst>
                  <a:gd name="T0" fmla="*/ 2 w 9"/>
                  <a:gd name="T1" fmla="*/ 0 h 28"/>
                  <a:gd name="T2" fmla="*/ 0 w 9"/>
                  <a:gd name="T3" fmla="*/ 0 h 28"/>
                  <a:gd name="T4" fmla="*/ 1 w 9"/>
                  <a:gd name="T5" fmla="*/ 5 h 28"/>
                  <a:gd name="T6" fmla="*/ 1 w 9"/>
                  <a:gd name="T7" fmla="*/ 9 h 28"/>
                  <a:gd name="T8" fmla="*/ 5 w 9"/>
                  <a:gd name="T9" fmla="*/ 23 h 28"/>
                  <a:gd name="T10" fmla="*/ 7 w 9"/>
                  <a:gd name="T11" fmla="*/ 28 h 28"/>
                  <a:gd name="T12" fmla="*/ 8 w 9"/>
                  <a:gd name="T13" fmla="*/ 28 h 28"/>
                  <a:gd name="T14" fmla="*/ 9 w 9"/>
                  <a:gd name="T15" fmla="*/ 28 h 28"/>
                  <a:gd name="T16" fmla="*/ 7 w 9"/>
                  <a:gd name="T17" fmla="*/ 23 h 28"/>
                  <a:gd name="T18" fmla="*/ 3 w 9"/>
                  <a:gd name="T19" fmla="*/ 9 h 28"/>
                  <a:gd name="T20" fmla="*/ 3 w 9"/>
                  <a:gd name="T21" fmla="*/ 5 h 28"/>
                  <a:gd name="T22" fmla="*/ 2 w 9"/>
                  <a:gd name="T23" fmla="*/ 0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28"/>
                  <a:gd name="T38" fmla="*/ 9 w 9"/>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28">
                    <a:moveTo>
                      <a:pt x="2" y="0"/>
                    </a:moveTo>
                    <a:lnTo>
                      <a:pt x="0" y="0"/>
                    </a:lnTo>
                    <a:lnTo>
                      <a:pt x="1" y="5"/>
                    </a:lnTo>
                    <a:lnTo>
                      <a:pt x="1" y="9"/>
                    </a:lnTo>
                    <a:lnTo>
                      <a:pt x="5" y="23"/>
                    </a:lnTo>
                    <a:lnTo>
                      <a:pt x="7" y="28"/>
                    </a:lnTo>
                    <a:lnTo>
                      <a:pt x="8" y="28"/>
                    </a:lnTo>
                    <a:lnTo>
                      <a:pt x="9" y="28"/>
                    </a:lnTo>
                    <a:lnTo>
                      <a:pt x="7" y="23"/>
                    </a:lnTo>
                    <a:lnTo>
                      <a:pt x="3" y="9"/>
                    </a:lnTo>
                    <a:lnTo>
                      <a:pt x="3" y="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4" name="Freeform 2685"/>
              <p:cNvSpPr>
                <a:spLocks/>
              </p:cNvSpPr>
              <p:nvPr/>
            </p:nvSpPr>
            <p:spPr bwMode="auto">
              <a:xfrm>
                <a:off x="1326" y="3768"/>
                <a:ext cx="26" cy="18"/>
              </a:xfrm>
              <a:custGeom>
                <a:avLst/>
                <a:gdLst>
                  <a:gd name="T0" fmla="*/ 0 w 53"/>
                  <a:gd name="T1" fmla="*/ 2 h 37"/>
                  <a:gd name="T2" fmla="*/ 2 w 53"/>
                  <a:gd name="T3" fmla="*/ 6 h 37"/>
                  <a:gd name="T4" fmla="*/ 2 w 53"/>
                  <a:gd name="T5" fmla="*/ 6 h 37"/>
                  <a:gd name="T6" fmla="*/ 6 w 53"/>
                  <a:gd name="T7" fmla="*/ 10 h 37"/>
                  <a:gd name="T8" fmla="*/ 8 w 53"/>
                  <a:gd name="T9" fmla="*/ 13 h 37"/>
                  <a:gd name="T10" fmla="*/ 11 w 53"/>
                  <a:gd name="T11" fmla="*/ 17 h 37"/>
                  <a:gd name="T12" fmla="*/ 16 w 53"/>
                  <a:gd name="T13" fmla="*/ 20 h 37"/>
                  <a:gd name="T14" fmla="*/ 20 w 53"/>
                  <a:gd name="T15" fmla="*/ 23 h 37"/>
                  <a:gd name="T16" fmla="*/ 26 w 53"/>
                  <a:gd name="T17" fmla="*/ 26 h 37"/>
                  <a:gd name="T18" fmla="*/ 28 w 53"/>
                  <a:gd name="T19" fmla="*/ 27 h 37"/>
                  <a:gd name="T20" fmla="*/ 34 w 53"/>
                  <a:gd name="T21" fmla="*/ 32 h 37"/>
                  <a:gd name="T22" fmla="*/ 41 w 53"/>
                  <a:gd name="T23" fmla="*/ 33 h 37"/>
                  <a:gd name="T24" fmla="*/ 53 w 53"/>
                  <a:gd name="T25" fmla="*/ 37 h 37"/>
                  <a:gd name="T26" fmla="*/ 53 w 53"/>
                  <a:gd name="T27" fmla="*/ 35 h 37"/>
                  <a:gd name="T28" fmla="*/ 41 w 53"/>
                  <a:gd name="T29" fmla="*/ 30 h 37"/>
                  <a:gd name="T30" fmla="*/ 37 w 53"/>
                  <a:gd name="T31" fmla="*/ 29 h 37"/>
                  <a:gd name="T32" fmla="*/ 34 w 53"/>
                  <a:gd name="T33" fmla="*/ 27 h 37"/>
                  <a:gd name="T34" fmla="*/ 26 w 53"/>
                  <a:gd name="T35" fmla="*/ 23 h 37"/>
                  <a:gd name="T36" fmla="*/ 22 w 53"/>
                  <a:gd name="T37" fmla="*/ 21 h 37"/>
                  <a:gd name="T38" fmla="*/ 18 w 53"/>
                  <a:gd name="T39" fmla="*/ 18 h 37"/>
                  <a:gd name="T40" fmla="*/ 14 w 53"/>
                  <a:gd name="T41" fmla="*/ 14 h 37"/>
                  <a:gd name="T42" fmla="*/ 10 w 53"/>
                  <a:gd name="T43" fmla="*/ 11 h 37"/>
                  <a:gd name="T44" fmla="*/ 8 w 53"/>
                  <a:gd name="T45" fmla="*/ 7 h 37"/>
                  <a:gd name="T46" fmla="*/ 5 w 53"/>
                  <a:gd name="T47" fmla="*/ 4 h 37"/>
                  <a:gd name="T48" fmla="*/ 2 w 53"/>
                  <a:gd name="T49" fmla="*/ 0 h 37"/>
                  <a:gd name="T50" fmla="*/ 1 w 53"/>
                  <a:gd name="T51" fmla="*/ 2 h 37"/>
                  <a:gd name="T52" fmla="*/ 0 w 53"/>
                  <a:gd name="T53" fmla="*/ 2 h 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3"/>
                  <a:gd name="T82" fmla="*/ 0 h 37"/>
                  <a:gd name="T83" fmla="*/ 53 w 53"/>
                  <a:gd name="T84" fmla="*/ 37 h 3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3" h="37">
                    <a:moveTo>
                      <a:pt x="0" y="2"/>
                    </a:moveTo>
                    <a:lnTo>
                      <a:pt x="2" y="6"/>
                    </a:lnTo>
                    <a:lnTo>
                      <a:pt x="6" y="10"/>
                    </a:lnTo>
                    <a:lnTo>
                      <a:pt x="8" y="13"/>
                    </a:lnTo>
                    <a:lnTo>
                      <a:pt x="11" y="17"/>
                    </a:lnTo>
                    <a:lnTo>
                      <a:pt x="16" y="20"/>
                    </a:lnTo>
                    <a:lnTo>
                      <a:pt x="20" y="23"/>
                    </a:lnTo>
                    <a:lnTo>
                      <a:pt x="26" y="26"/>
                    </a:lnTo>
                    <a:lnTo>
                      <a:pt x="28" y="27"/>
                    </a:lnTo>
                    <a:lnTo>
                      <a:pt x="34" y="32"/>
                    </a:lnTo>
                    <a:lnTo>
                      <a:pt x="41" y="33"/>
                    </a:lnTo>
                    <a:lnTo>
                      <a:pt x="53" y="37"/>
                    </a:lnTo>
                    <a:lnTo>
                      <a:pt x="53" y="35"/>
                    </a:lnTo>
                    <a:lnTo>
                      <a:pt x="41" y="30"/>
                    </a:lnTo>
                    <a:lnTo>
                      <a:pt x="37" y="29"/>
                    </a:lnTo>
                    <a:lnTo>
                      <a:pt x="34" y="27"/>
                    </a:lnTo>
                    <a:lnTo>
                      <a:pt x="26" y="23"/>
                    </a:lnTo>
                    <a:lnTo>
                      <a:pt x="22" y="21"/>
                    </a:lnTo>
                    <a:lnTo>
                      <a:pt x="18" y="18"/>
                    </a:lnTo>
                    <a:lnTo>
                      <a:pt x="14" y="14"/>
                    </a:lnTo>
                    <a:lnTo>
                      <a:pt x="10" y="11"/>
                    </a:lnTo>
                    <a:lnTo>
                      <a:pt x="8" y="7"/>
                    </a:lnTo>
                    <a:lnTo>
                      <a:pt x="5" y="4"/>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5" name="Freeform 2686"/>
              <p:cNvSpPr>
                <a:spLocks/>
              </p:cNvSpPr>
              <p:nvPr/>
            </p:nvSpPr>
            <p:spPr bwMode="auto">
              <a:xfrm>
                <a:off x="1352" y="3729"/>
                <a:ext cx="68" cy="59"/>
              </a:xfrm>
              <a:custGeom>
                <a:avLst/>
                <a:gdLst>
                  <a:gd name="T0" fmla="*/ 11 w 136"/>
                  <a:gd name="T1" fmla="*/ 117 h 119"/>
                  <a:gd name="T2" fmla="*/ 31 w 136"/>
                  <a:gd name="T3" fmla="*/ 118 h 119"/>
                  <a:gd name="T4" fmla="*/ 45 w 136"/>
                  <a:gd name="T5" fmla="*/ 118 h 119"/>
                  <a:gd name="T6" fmla="*/ 59 w 136"/>
                  <a:gd name="T7" fmla="*/ 117 h 119"/>
                  <a:gd name="T8" fmla="*/ 70 w 136"/>
                  <a:gd name="T9" fmla="*/ 115 h 119"/>
                  <a:gd name="T10" fmla="*/ 82 w 136"/>
                  <a:gd name="T11" fmla="*/ 112 h 119"/>
                  <a:gd name="T12" fmla="*/ 111 w 136"/>
                  <a:gd name="T13" fmla="*/ 99 h 119"/>
                  <a:gd name="T14" fmla="*/ 121 w 136"/>
                  <a:gd name="T15" fmla="*/ 90 h 119"/>
                  <a:gd name="T16" fmla="*/ 127 w 136"/>
                  <a:gd name="T17" fmla="*/ 82 h 119"/>
                  <a:gd name="T18" fmla="*/ 131 w 136"/>
                  <a:gd name="T19" fmla="*/ 73 h 119"/>
                  <a:gd name="T20" fmla="*/ 135 w 136"/>
                  <a:gd name="T21" fmla="*/ 64 h 119"/>
                  <a:gd name="T22" fmla="*/ 136 w 136"/>
                  <a:gd name="T23" fmla="*/ 38 h 119"/>
                  <a:gd name="T24" fmla="*/ 135 w 136"/>
                  <a:gd name="T25" fmla="*/ 31 h 119"/>
                  <a:gd name="T26" fmla="*/ 132 w 136"/>
                  <a:gd name="T27" fmla="*/ 26 h 119"/>
                  <a:gd name="T28" fmla="*/ 129 w 136"/>
                  <a:gd name="T29" fmla="*/ 19 h 119"/>
                  <a:gd name="T30" fmla="*/ 123 w 136"/>
                  <a:gd name="T31" fmla="*/ 11 h 119"/>
                  <a:gd name="T32" fmla="*/ 115 w 136"/>
                  <a:gd name="T33" fmla="*/ 0 h 119"/>
                  <a:gd name="T34" fmla="*/ 113 w 136"/>
                  <a:gd name="T35" fmla="*/ 3 h 119"/>
                  <a:gd name="T36" fmla="*/ 121 w 136"/>
                  <a:gd name="T37" fmla="*/ 13 h 119"/>
                  <a:gd name="T38" fmla="*/ 127 w 136"/>
                  <a:gd name="T39" fmla="*/ 21 h 119"/>
                  <a:gd name="T40" fmla="*/ 130 w 136"/>
                  <a:gd name="T41" fmla="*/ 26 h 119"/>
                  <a:gd name="T42" fmla="*/ 132 w 136"/>
                  <a:gd name="T43" fmla="*/ 31 h 119"/>
                  <a:gd name="T44" fmla="*/ 134 w 136"/>
                  <a:gd name="T45" fmla="*/ 38 h 119"/>
                  <a:gd name="T46" fmla="*/ 132 w 136"/>
                  <a:gd name="T47" fmla="*/ 64 h 119"/>
                  <a:gd name="T48" fmla="*/ 129 w 136"/>
                  <a:gd name="T49" fmla="*/ 73 h 119"/>
                  <a:gd name="T50" fmla="*/ 124 w 136"/>
                  <a:gd name="T51" fmla="*/ 80 h 119"/>
                  <a:gd name="T52" fmla="*/ 119 w 136"/>
                  <a:gd name="T53" fmla="*/ 88 h 119"/>
                  <a:gd name="T54" fmla="*/ 104 w 136"/>
                  <a:gd name="T55" fmla="*/ 99 h 119"/>
                  <a:gd name="T56" fmla="*/ 82 w 136"/>
                  <a:gd name="T57" fmla="*/ 110 h 119"/>
                  <a:gd name="T58" fmla="*/ 70 w 136"/>
                  <a:gd name="T59" fmla="*/ 113 h 119"/>
                  <a:gd name="T60" fmla="*/ 59 w 136"/>
                  <a:gd name="T61" fmla="*/ 114 h 119"/>
                  <a:gd name="T62" fmla="*/ 45 w 136"/>
                  <a:gd name="T63" fmla="*/ 115 h 119"/>
                  <a:gd name="T64" fmla="*/ 31 w 136"/>
                  <a:gd name="T65" fmla="*/ 115 h 119"/>
                  <a:gd name="T66" fmla="*/ 11 w 136"/>
                  <a:gd name="T67" fmla="*/ 114 h 119"/>
                  <a:gd name="T68" fmla="*/ 0 w 136"/>
                  <a:gd name="T69" fmla="*/ 114 h 1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6"/>
                  <a:gd name="T106" fmla="*/ 0 h 119"/>
                  <a:gd name="T107" fmla="*/ 136 w 136"/>
                  <a:gd name="T108" fmla="*/ 119 h 1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6" h="119">
                    <a:moveTo>
                      <a:pt x="0" y="114"/>
                    </a:moveTo>
                    <a:lnTo>
                      <a:pt x="11" y="117"/>
                    </a:lnTo>
                    <a:lnTo>
                      <a:pt x="18" y="118"/>
                    </a:lnTo>
                    <a:lnTo>
                      <a:pt x="31" y="118"/>
                    </a:lnTo>
                    <a:lnTo>
                      <a:pt x="38" y="119"/>
                    </a:lnTo>
                    <a:lnTo>
                      <a:pt x="45" y="118"/>
                    </a:lnTo>
                    <a:lnTo>
                      <a:pt x="52" y="118"/>
                    </a:lnTo>
                    <a:lnTo>
                      <a:pt x="59" y="117"/>
                    </a:lnTo>
                    <a:lnTo>
                      <a:pt x="64" y="117"/>
                    </a:lnTo>
                    <a:lnTo>
                      <a:pt x="70" y="115"/>
                    </a:lnTo>
                    <a:lnTo>
                      <a:pt x="77" y="113"/>
                    </a:lnTo>
                    <a:lnTo>
                      <a:pt x="82" y="112"/>
                    </a:lnTo>
                    <a:lnTo>
                      <a:pt x="93" y="107"/>
                    </a:lnTo>
                    <a:lnTo>
                      <a:pt x="111" y="99"/>
                    </a:lnTo>
                    <a:lnTo>
                      <a:pt x="117" y="94"/>
                    </a:lnTo>
                    <a:lnTo>
                      <a:pt x="121" y="90"/>
                    </a:lnTo>
                    <a:lnTo>
                      <a:pt x="124" y="86"/>
                    </a:lnTo>
                    <a:lnTo>
                      <a:pt x="127" y="82"/>
                    </a:lnTo>
                    <a:lnTo>
                      <a:pt x="130" y="77"/>
                    </a:lnTo>
                    <a:lnTo>
                      <a:pt x="131" y="73"/>
                    </a:lnTo>
                    <a:lnTo>
                      <a:pt x="134" y="68"/>
                    </a:lnTo>
                    <a:lnTo>
                      <a:pt x="135" y="64"/>
                    </a:lnTo>
                    <a:lnTo>
                      <a:pt x="136" y="58"/>
                    </a:lnTo>
                    <a:lnTo>
                      <a:pt x="136" y="38"/>
                    </a:lnTo>
                    <a:lnTo>
                      <a:pt x="135" y="35"/>
                    </a:lnTo>
                    <a:lnTo>
                      <a:pt x="135" y="31"/>
                    </a:lnTo>
                    <a:lnTo>
                      <a:pt x="134" y="28"/>
                    </a:lnTo>
                    <a:lnTo>
                      <a:pt x="132" y="26"/>
                    </a:lnTo>
                    <a:lnTo>
                      <a:pt x="131" y="21"/>
                    </a:lnTo>
                    <a:lnTo>
                      <a:pt x="129" y="19"/>
                    </a:lnTo>
                    <a:lnTo>
                      <a:pt x="128" y="15"/>
                    </a:lnTo>
                    <a:lnTo>
                      <a:pt x="123" y="11"/>
                    </a:lnTo>
                    <a:lnTo>
                      <a:pt x="122" y="7"/>
                    </a:lnTo>
                    <a:lnTo>
                      <a:pt x="115" y="0"/>
                    </a:lnTo>
                    <a:lnTo>
                      <a:pt x="114" y="1"/>
                    </a:lnTo>
                    <a:lnTo>
                      <a:pt x="113" y="3"/>
                    </a:lnTo>
                    <a:lnTo>
                      <a:pt x="120" y="9"/>
                    </a:lnTo>
                    <a:lnTo>
                      <a:pt x="121" y="13"/>
                    </a:lnTo>
                    <a:lnTo>
                      <a:pt x="126" y="18"/>
                    </a:lnTo>
                    <a:lnTo>
                      <a:pt x="127" y="21"/>
                    </a:lnTo>
                    <a:lnTo>
                      <a:pt x="129" y="23"/>
                    </a:lnTo>
                    <a:lnTo>
                      <a:pt x="130" y="26"/>
                    </a:lnTo>
                    <a:lnTo>
                      <a:pt x="131" y="28"/>
                    </a:lnTo>
                    <a:lnTo>
                      <a:pt x="132" y="31"/>
                    </a:lnTo>
                    <a:lnTo>
                      <a:pt x="132" y="35"/>
                    </a:lnTo>
                    <a:lnTo>
                      <a:pt x="134" y="38"/>
                    </a:lnTo>
                    <a:lnTo>
                      <a:pt x="134" y="58"/>
                    </a:lnTo>
                    <a:lnTo>
                      <a:pt x="132" y="64"/>
                    </a:lnTo>
                    <a:lnTo>
                      <a:pt x="131" y="68"/>
                    </a:lnTo>
                    <a:lnTo>
                      <a:pt x="129" y="73"/>
                    </a:lnTo>
                    <a:lnTo>
                      <a:pt x="128" y="75"/>
                    </a:lnTo>
                    <a:lnTo>
                      <a:pt x="124" y="80"/>
                    </a:lnTo>
                    <a:lnTo>
                      <a:pt x="122" y="83"/>
                    </a:lnTo>
                    <a:lnTo>
                      <a:pt x="119" y="88"/>
                    </a:lnTo>
                    <a:lnTo>
                      <a:pt x="115" y="91"/>
                    </a:lnTo>
                    <a:lnTo>
                      <a:pt x="104" y="99"/>
                    </a:lnTo>
                    <a:lnTo>
                      <a:pt x="93" y="105"/>
                    </a:lnTo>
                    <a:lnTo>
                      <a:pt x="82" y="110"/>
                    </a:lnTo>
                    <a:lnTo>
                      <a:pt x="77" y="111"/>
                    </a:lnTo>
                    <a:lnTo>
                      <a:pt x="70" y="113"/>
                    </a:lnTo>
                    <a:lnTo>
                      <a:pt x="64" y="114"/>
                    </a:lnTo>
                    <a:lnTo>
                      <a:pt x="59" y="114"/>
                    </a:lnTo>
                    <a:lnTo>
                      <a:pt x="52" y="115"/>
                    </a:lnTo>
                    <a:lnTo>
                      <a:pt x="45" y="115"/>
                    </a:lnTo>
                    <a:lnTo>
                      <a:pt x="38" y="117"/>
                    </a:lnTo>
                    <a:lnTo>
                      <a:pt x="31" y="115"/>
                    </a:lnTo>
                    <a:lnTo>
                      <a:pt x="18" y="115"/>
                    </a:lnTo>
                    <a:lnTo>
                      <a:pt x="11" y="114"/>
                    </a:lnTo>
                    <a:lnTo>
                      <a:pt x="0" y="112"/>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6" name="Freeform 2687"/>
              <p:cNvSpPr>
                <a:spLocks/>
              </p:cNvSpPr>
              <p:nvPr/>
            </p:nvSpPr>
            <p:spPr bwMode="auto">
              <a:xfrm>
                <a:off x="1408" y="3729"/>
                <a:ext cx="3" cy="1"/>
              </a:xfrm>
              <a:custGeom>
                <a:avLst/>
                <a:gdLst>
                  <a:gd name="T0" fmla="*/ 3 w 4"/>
                  <a:gd name="T1" fmla="*/ 1 h 4"/>
                  <a:gd name="T2" fmla="*/ 4 w 4"/>
                  <a:gd name="T3" fmla="*/ 2 h 4"/>
                  <a:gd name="T4" fmla="*/ 0 w 4"/>
                  <a:gd name="T5" fmla="*/ 0 h 4"/>
                  <a:gd name="T6" fmla="*/ 0 w 4"/>
                  <a:gd name="T7" fmla="*/ 1 h 4"/>
                  <a:gd name="T8" fmla="*/ 0 w 4"/>
                  <a:gd name="T9" fmla="*/ 2 h 4"/>
                  <a:gd name="T10" fmla="*/ 2 w 4"/>
                  <a:gd name="T11" fmla="*/ 4 h 4"/>
                  <a:gd name="T12" fmla="*/ 2 w 4"/>
                  <a:gd name="T13" fmla="*/ 2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4" y="2"/>
                    </a:lnTo>
                    <a:lnTo>
                      <a:pt x="0" y="0"/>
                    </a:lnTo>
                    <a:lnTo>
                      <a:pt x="0" y="1"/>
                    </a:lnTo>
                    <a:lnTo>
                      <a:pt x="0" y="2"/>
                    </a:lnTo>
                    <a:lnTo>
                      <a:pt x="2" y="4"/>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7" name="Freeform 2688"/>
              <p:cNvSpPr>
                <a:spLocks/>
              </p:cNvSpPr>
              <p:nvPr/>
            </p:nvSpPr>
            <p:spPr bwMode="auto">
              <a:xfrm>
                <a:off x="1391" y="3720"/>
                <a:ext cx="18" cy="10"/>
              </a:xfrm>
              <a:custGeom>
                <a:avLst/>
                <a:gdLst>
                  <a:gd name="T0" fmla="*/ 35 w 36"/>
                  <a:gd name="T1" fmla="*/ 18 h 19"/>
                  <a:gd name="T2" fmla="*/ 36 w 36"/>
                  <a:gd name="T3" fmla="*/ 17 h 19"/>
                  <a:gd name="T4" fmla="*/ 32 w 36"/>
                  <a:gd name="T5" fmla="*/ 15 h 19"/>
                  <a:gd name="T6" fmla="*/ 30 w 36"/>
                  <a:gd name="T7" fmla="*/ 12 h 19"/>
                  <a:gd name="T8" fmla="*/ 28 w 36"/>
                  <a:gd name="T9" fmla="*/ 10 h 19"/>
                  <a:gd name="T10" fmla="*/ 23 w 36"/>
                  <a:gd name="T11" fmla="*/ 9 h 19"/>
                  <a:gd name="T12" fmla="*/ 21 w 36"/>
                  <a:gd name="T13" fmla="*/ 7 h 19"/>
                  <a:gd name="T14" fmla="*/ 16 w 36"/>
                  <a:gd name="T15" fmla="*/ 6 h 19"/>
                  <a:gd name="T16" fmla="*/ 13 w 36"/>
                  <a:gd name="T17" fmla="*/ 4 h 19"/>
                  <a:gd name="T18" fmla="*/ 10 w 36"/>
                  <a:gd name="T19" fmla="*/ 2 h 19"/>
                  <a:gd name="T20" fmla="*/ 5 w 36"/>
                  <a:gd name="T21" fmla="*/ 1 h 19"/>
                  <a:gd name="T22" fmla="*/ 0 w 36"/>
                  <a:gd name="T23" fmla="*/ 0 h 19"/>
                  <a:gd name="T24" fmla="*/ 0 w 36"/>
                  <a:gd name="T25" fmla="*/ 1 h 19"/>
                  <a:gd name="T26" fmla="*/ 0 w 36"/>
                  <a:gd name="T27" fmla="*/ 2 h 19"/>
                  <a:gd name="T28" fmla="*/ 5 w 36"/>
                  <a:gd name="T29" fmla="*/ 3 h 19"/>
                  <a:gd name="T30" fmla="*/ 7 w 36"/>
                  <a:gd name="T31" fmla="*/ 4 h 19"/>
                  <a:gd name="T32" fmla="*/ 10 w 36"/>
                  <a:gd name="T33" fmla="*/ 7 h 19"/>
                  <a:gd name="T34" fmla="*/ 16 w 36"/>
                  <a:gd name="T35" fmla="*/ 8 h 19"/>
                  <a:gd name="T36" fmla="*/ 19 w 36"/>
                  <a:gd name="T37" fmla="*/ 9 h 19"/>
                  <a:gd name="T38" fmla="*/ 21 w 36"/>
                  <a:gd name="T39" fmla="*/ 11 h 19"/>
                  <a:gd name="T40" fmla="*/ 24 w 36"/>
                  <a:gd name="T41" fmla="*/ 12 h 19"/>
                  <a:gd name="T42" fmla="*/ 28 w 36"/>
                  <a:gd name="T43" fmla="*/ 15 h 19"/>
                  <a:gd name="T44" fmla="*/ 30 w 36"/>
                  <a:gd name="T45" fmla="*/ 17 h 19"/>
                  <a:gd name="T46" fmla="*/ 30 w 36"/>
                  <a:gd name="T47" fmla="*/ 17 h 19"/>
                  <a:gd name="T48" fmla="*/ 35 w 36"/>
                  <a:gd name="T49" fmla="*/ 19 h 19"/>
                  <a:gd name="T50" fmla="*/ 35 w 36"/>
                  <a:gd name="T51" fmla="*/ 18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19"/>
                  <a:gd name="T80" fmla="*/ 36 w 36"/>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19">
                    <a:moveTo>
                      <a:pt x="35" y="18"/>
                    </a:moveTo>
                    <a:lnTo>
                      <a:pt x="36" y="17"/>
                    </a:lnTo>
                    <a:lnTo>
                      <a:pt x="32" y="15"/>
                    </a:lnTo>
                    <a:lnTo>
                      <a:pt x="30" y="12"/>
                    </a:lnTo>
                    <a:lnTo>
                      <a:pt x="28" y="10"/>
                    </a:lnTo>
                    <a:lnTo>
                      <a:pt x="23" y="9"/>
                    </a:lnTo>
                    <a:lnTo>
                      <a:pt x="21" y="7"/>
                    </a:lnTo>
                    <a:lnTo>
                      <a:pt x="16" y="6"/>
                    </a:lnTo>
                    <a:lnTo>
                      <a:pt x="13" y="4"/>
                    </a:lnTo>
                    <a:lnTo>
                      <a:pt x="10" y="2"/>
                    </a:lnTo>
                    <a:lnTo>
                      <a:pt x="5" y="1"/>
                    </a:lnTo>
                    <a:lnTo>
                      <a:pt x="0" y="0"/>
                    </a:lnTo>
                    <a:lnTo>
                      <a:pt x="0" y="1"/>
                    </a:lnTo>
                    <a:lnTo>
                      <a:pt x="0" y="2"/>
                    </a:lnTo>
                    <a:lnTo>
                      <a:pt x="5" y="3"/>
                    </a:lnTo>
                    <a:lnTo>
                      <a:pt x="7" y="4"/>
                    </a:lnTo>
                    <a:lnTo>
                      <a:pt x="10" y="7"/>
                    </a:lnTo>
                    <a:lnTo>
                      <a:pt x="16" y="8"/>
                    </a:lnTo>
                    <a:lnTo>
                      <a:pt x="19" y="9"/>
                    </a:lnTo>
                    <a:lnTo>
                      <a:pt x="21" y="11"/>
                    </a:lnTo>
                    <a:lnTo>
                      <a:pt x="24" y="12"/>
                    </a:lnTo>
                    <a:lnTo>
                      <a:pt x="28" y="15"/>
                    </a:lnTo>
                    <a:lnTo>
                      <a:pt x="30" y="17"/>
                    </a:lnTo>
                    <a:lnTo>
                      <a:pt x="35" y="19"/>
                    </a:lnTo>
                    <a:lnTo>
                      <a:pt x="3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8" name="Freeform 2689"/>
              <p:cNvSpPr>
                <a:spLocks/>
              </p:cNvSpPr>
              <p:nvPr/>
            </p:nvSpPr>
            <p:spPr bwMode="auto">
              <a:xfrm>
                <a:off x="1389" y="3719"/>
                <a:ext cx="2" cy="3"/>
              </a:xfrm>
              <a:custGeom>
                <a:avLst/>
                <a:gdLst>
                  <a:gd name="T0" fmla="*/ 4 w 4"/>
                  <a:gd name="T1" fmla="*/ 1 h 4"/>
                  <a:gd name="T2" fmla="*/ 0 w 4"/>
                  <a:gd name="T3" fmla="*/ 0 h 4"/>
                  <a:gd name="T4" fmla="*/ 4 w 4"/>
                  <a:gd name="T5" fmla="*/ 4 h 4"/>
                  <a:gd name="T6" fmla="*/ 4 w 4"/>
                  <a:gd name="T7" fmla="*/ 2 h 4"/>
                  <a:gd name="T8" fmla="*/ 4 w 4"/>
                  <a:gd name="T9" fmla="*/ 1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1"/>
                    </a:moveTo>
                    <a:lnTo>
                      <a:pt x="0" y="0"/>
                    </a:lnTo>
                    <a:lnTo>
                      <a:pt x="4" y="4"/>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399" name="Freeform 2690"/>
              <p:cNvSpPr>
                <a:spLocks/>
              </p:cNvSpPr>
              <p:nvPr/>
            </p:nvSpPr>
            <p:spPr bwMode="auto">
              <a:xfrm>
                <a:off x="1385" y="3719"/>
                <a:ext cx="7" cy="3"/>
              </a:xfrm>
              <a:custGeom>
                <a:avLst/>
                <a:gdLst>
                  <a:gd name="T0" fmla="*/ 9 w 14"/>
                  <a:gd name="T1" fmla="*/ 1 h 5"/>
                  <a:gd name="T2" fmla="*/ 6 w 14"/>
                  <a:gd name="T3" fmla="*/ 1 h 5"/>
                  <a:gd name="T4" fmla="*/ 0 w 14"/>
                  <a:gd name="T5" fmla="*/ 0 h 5"/>
                  <a:gd name="T6" fmla="*/ 0 w 14"/>
                  <a:gd name="T7" fmla="*/ 1 h 5"/>
                  <a:gd name="T8" fmla="*/ 0 w 14"/>
                  <a:gd name="T9" fmla="*/ 2 h 5"/>
                  <a:gd name="T10" fmla="*/ 14 w 14"/>
                  <a:gd name="T11" fmla="*/ 5 h 5"/>
                  <a:gd name="T12" fmla="*/ 13 w 14"/>
                  <a:gd name="T13" fmla="*/ 5 h 5"/>
                  <a:gd name="T14" fmla="*/ 9 w 1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9" y="1"/>
                    </a:moveTo>
                    <a:lnTo>
                      <a:pt x="6" y="1"/>
                    </a:lnTo>
                    <a:lnTo>
                      <a:pt x="0" y="0"/>
                    </a:lnTo>
                    <a:lnTo>
                      <a:pt x="0" y="1"/>
                    </a:lnTo>
                    <a:lnTo>
                      <a:pt x="0" y="2"/>
                    </a:lnTo>
                    <a:lnTo>
                      <a:pt x="14" y="5"/>
                    </a:lnTo>
                    <a:lnTo>
                      <a:pt x="13" y="5"/>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0" name="Freeform 2691"/>
              <p:cNvSpPr>
                <a:spLocks/>
              </p:cNvSpPr>
              <p:nvPr/>
            </p:nvSpPr>
            <p:spPr bwMode="auto">
              <a:xfrm>
                <a:off x="1381" y="3718"/>
                <a:ext cx="4" cy="2"/>
              </a:xfrm>
              <a:custGeom>
                <a:avLst/>
                <a:gdLst>
                  <a:gd name="T0" fmla="*/ 8 w 10"/>
                  <a:gd name="T1" fmla="*/ 2 h 5"/>
                  <a:gd name="T2" fmla="*/ 4 w 10"/>
                  <a:gd name="T3" fmla="*/ 0 h 5"/>
                  <a:gd name="T4" fmla="*/ 2 w 10"/>
                  <a:gd name="T5" fmla="*/ 0 h 5"/>
                  <a:gd name="T6" fmla="*/ 0 w 10"/>
                  <a:gd name="T7" fmla="*/ 0 h 5"/>
                  <a:gd name="T8" fmla="*/ 0 w 10"/>
                  <a:gd name="T9" fmla="*/ 2 h 5"/>
                  <a:gd name="T10" fmla="*/ 0 w 10"/>
                  <a:gd name="T11" fmla="*/ 3 h 5"/>
                  <a:gd name="T12" fmla="*/ 10 w 10"/>
                  <a:gd name="T13" fmla="*/ 5 h 5"/>
                  <a:gd name="T14" fmla="*/ 8 w 10"/>
                  <a:gd name="T15" fmla="*/ 5 h 5"/>
                  <a:gd name="T16" fmla="*/ 8 w 10"/>
                  <a:gd name="T17" fmla="*/ 3 h 5"/>
                  <a:gd name="T18" fmla="*/ 8 w 10"/>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5"/>
                  <a:gd name="T32" fmla="*/ 10 w 1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5">
                    <a:moveTo>
                      <a:pt x="8" y="2"/>
                    </a:moveTo>
                    <a:lnTo>
                      <a:pt x="4" y="0"/>
                    </a:lnTo>
                    <a:lnTo>
                      <a:pt x="2" y="0"/>
                    </a:lnTo>
                    <a:lnTo>
                      <a:pt x="0" y="0"/>
                    </a:lnTo>
                    <a:lnTo>
                      <a:pt x="0" y="2"/>
                    </a:lnTo>
                    <a:lnTo>
                      <a:pt x="0" y="3"/>
                    </a:lnTo>
                    <a:lnTo>
                      <a:pt x="10" y="5"/>
                    </a:lnTo>
                    <a:lnTo>
                      <a:pt x="8" y="5"/>
                    </a:lnTo>
                    <a:lnTo>
                      <a:pt x="8" y="3"/>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1" name="Freeform 2692"/>
              <p:cNvSpPr>
                <a:spLocks/>
              </p:cNvSpPr>
              <p:nvPr/>
            </p:nvSpPr>
            <p:spPr bwMode="auto">
              <a:xfrm>
                <a:off x="1340" y="3718"/>
                <a:ext cx="41" cy="8"/>
              </a:xfrm>
              <a:custGeom>
                <a:avLst/>
                <a:gdLst>
                  <a:gd name="T0" fmla="*/ 81 w 81"/>
                  <a:gd name="T1" fmla="*/ 1 h 16"/>
                  <a:gd name="T2" fmla="*/ 77 w 81"/>
                  <a:gd name="T3" fmla="*/ 0 h 16"/>
                  <a:gd name="T4" fmla="*/ 51 w 81"/>
                  <a:gd name="T5" fmla="*/ 0 h 16"/>
                  <a:gd name="T6" fmla="*/ 38 w 81"/>
                  <a:gd name="T7" fmla="*/ 3 h 16"/>
                  <a:gd name="T8" fmla="*/ 20 w 81"/>
                  <a:gd name="T9" fmla="*/ 6 h 16"/>
                  <a:gd name="T10" fmla="*/ 15 w 81"/>
                  <a:gd name="T11" fmla="*/ 8 h 16"/>
                  <a:gd name="T12" fmla="*/ 10 w 81"/>
                  <a:gd name="T13" fmla="*/ 9 h 16"/>
                  <a:gd name="T14" fmla="*/ 4 w 81"/>
                  <a:gd name="T15" fmla="*/ 12 h 16"/>
                  <a:gd name="T16" fmla="*/ 0 w 81"/>
                  <a:gd name="T17" fmla="*/ 14 h 16"/>
                  <a:gd name="T18" fmla="*/ 0 w 81"/>
                  <a:gd name="T19" fmla="*/ 15 h 16"/>
                  <a:gd name="T20" fmla="*/ 0 w 81"/>
                  <a:gd name="T21" fmla="*/ 16 h 16"/>
                  <a:gd name="T22" fmla="*/ 4 w 81"/>
                  <a:gd name="T23" fmla="*/ 14 h 16"/>
                  <a:gd name="T24" fmla="*/ 10 w 81"/>
                  <a:gd name="T25" fmla="*/ 12 h 16"/>
                  <a:gd name="T26" fmla="*/ 15 w 81"/>
                  <a:gd name="T27" fmla="*/ 11 h 16"/>
                  <a:gd name="T28" fmla="*/ 20 w 81"/>
                  <a:gd name="T29" fmla="*/ 8 h 16"/>
                  <a:gd name="T30" fmla="*/ 38 w 81"/>
                  <a:gd name="T31" fmla="*/ 5 h 16"/>
                  <a:gd name="T32" fmla="*/ 39 w 81"/>
                  <a:gd name="T33" fmla="*/ 5 h 16"/>
                  <a:gd name="T34" fmla="*/ 81 w 81"/>
                  <a:gd name="T35" fmla="*/ 5 h 16"/>
                  <a:gd name="T36" fmla="*/ 81 w 81"/>
                  <a:gd name="T37" fmla="*/ 3 h 16"/>
                  <a:gd name="T38" fmla="*/ 81 w 81"/>
                  <a:gd name="T39" fmla="*/ 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1"/>
                  <a:gd name="T61" fmla="*/ 0 h 16"/>
                  <a:gd name="T62" fmla="*/ 81 w 81"/>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1" h="16">
                    <a:moveTo>
                      <a:pt x="81" y="1"/>
                    </a:moveTo>
                    <a:lnTo>
                      <a:pt x="77" y="0"/>
                    </a:lnTo>
                    <a:lnTo>
                      <a:pt x="51" y="0"/>
                    </a:lnTo>
                    <a:lnTo>
                      <a:pt x="38" y="3"/>
                    </a:lnTo>
                    <a:lnTo>
                      <a:pt x="20" y="6"/>
                    </a:lnTo>
                    <a:lnTo>
                      <a:pt x="15" y="8"/>
                    </a:lnTo>
                    <a:lnTo>
                      <a:pt x="10" y="9"/>
                    </a:lnTo>
                    <a:lnTo>
                      <a:pt x="4" y="12"/>
                    </a:lnTo>
                    <a:lnTo>
                      <a:pt x="0" y="14"/>
                    </a:lnTo>
                    <a:lnTo>
                      <a:pt x="0" y="15"/>
                    </a:lnTo>
                    <a:lnTo>
                      <a:pt x="0" y="16"/>
                    </a:lnTo>
                    <a:lnTo>
                      <a:pt x="4" y="14"/>
                    </a:lnTo>
                    <a:lnTo>
                      <a:pt x="10" y="12"/>
                    </a:lnTo>
                    <a:lnTo>
                      <a:pt x="15" y="11"/>
                    </a:lnTo>
                    <a:lnTo>
                      <a:pt x="20" y="8"/>
                    </a:lnTo>
                    <a:lnTo>
                      <a:pt x="38" y="5"/>
                    </a:lnTo>
                    <a:lnTo>
                      <a:pt x="39" y="5"/>
                    </a:lnTo>
                    <a:lnTo>
                      <a:pt x="81" y="5"/>
                    </a:lnTo>
                    <a:lnTo>
                      <a:pt x="81" y="3"/>
                    </a:lnTo>
                    <a:lnTo>
                      <a:pt x="8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2" name="Freeform 2693"/>
              <p:cNvSpPr>
                <a:spLocks/>
              </p:cNvSpPr>
              <p:nvPr/>
            </p:nvSpPr>
            <p:spPr bwMode="auto">
              <a:xfrm>
                <a:off x="1323" y="3725"/>
                <a:ext cx="17" cy="29"/>
              </a:xfrm>
              <a:custGeom>
                <a:avLst/>
                <a:gdLst>
                  <a:gd name="T0" fmla="*/ 35 w 36"/>
                  <a:gd name="T1" fmla="*/ 0 h 60"/>
                  <a:gd name="T2" fmla="*/ 28 w 36"/>
                  <a:gd name="T3" fmla="*/ 3 h 60"/>
                  <a:gd name="T4" fmla="*/ 28 w 36"/>
                  <a:gd name="T5" fmla="*/ 3 h 60"/>
                  <a:gd name="T6" fmla="*/ 24 w 36"/>
                  <a:gd name="T7" fmla="*/ 6 h 60"/>
                  <a:gd name="T8" fmla="*/ 20 w 36"/>
                  <a:gd name="T9" fmla="*/ 9 h 60"/>
                  <a:gd name="T10" fmla="*/ 16 w 36"/>
                  <a:gd name="T11" fmla="*/ 13 h 60"/>
                  <a:gd name="T12" fmla="*/ 13 w 36"/>
                  <a:gd name="T13" fmla="*/ 17 h 60"/>
                  <a:gd name="T14" fmla="*/ 10 w 36"/>
                  <a:gd name="T15" fmla="*/ 21 h 60"/>
                  <a:gd name="T16" fmla="*/ 7 w 36"/>
                  <a:gd name="T17" fmla="*/ 25 h 60"/>
                  <a:gd name="T18" fmla="*/ 6 w 36"/>
                  <a:gd name="T19" fmla="*/ 31 h 60"/>
                  <a:gd name="T20" fmla="*/ 3 w 36"/>
                  <a:gd name="T21" fmla="*/ 37 h 60"/>
                  <a:gd name="T22" fmla="*/ 2 w 36"/>
                  <a:gd name="T23" fmla="*/ 42 h 60"/>
                  <a:gd name="T24" fmla="*/ 1 w 36"/>
                  <a:gd name="T25" fmla="*/ 47 h 60"/>
                  <a:gd name="T26" fmla="*/ 1 w 36"/>
                  <a:gd name="T27" fmla="*/ 53 h 60"/>
                  <a:gd name="T28" fmla="*/ 0 w 36"/>
                  <a:gd name="T29" fmla="*/ 60 h 60"/>
                  <a:gd name="T30" fmla="*/ 0 w 36"/>
                  <a:gd name="T31" fmla="*/ 60 h 60"/>
                  <a:gd name="T32" fmla="*/ 2 w 36"/>
                  <a:gd name="T33" fmla="*/ 60 h 60"/>
                  <a:gd name="T34" fmla="*/ 3 w 36"/>
                  <a:gd name="T35" fmla="*/ 53 h 60"/>
                  <a:gd name="T36" fmla="*/ 3 w 36"/>
                  <a:gd name="T37" fmla="*/ 47 h 60"/>
                  <a:gd name="T38" fmla="*/ 5 w 36"/>
                  <a:gd name="T39" fmla="*/ 42 h 60"/>
                  <a:gd name="T40" fmla="*/ 6 w 36"/>
                  <a:gd name="T41" fmla="*/ 37 h 60"/>
                  <a:gd name="T42" fmla="*/ 8 w 36"/>
                  <a:gd name="T43" fmla="*/ 31 h 60"/>
                  <a:gd name="T44" fmla="*/ 9 w 36"/>
                  <a:gd name="T45" fmla="*/ 28 h 60"/>
                  <a:gd name="T46" fmla="*/ 13 w 36"/>
                  <a:gd name="T47" fmla="*/ 23 h 60"/>
                  <a:gd name="T48" fmla="*/ 15 w 36"/>
                  <a:gd name="T49" fmla="*/ 20 h 60"/>
                  <a:gd name="T50" fmla="*/ 18 w 36"/>
                  <a:gd name="T51" fmla="*/ 15 h 60"/>
                  <a:gd name="T52" fmla="*/ 22 w 36"/>
                  <a:gd name="T53" fmla="*/ 12 h 60"/>
                  <a:gd name="T54" fmla="*/ 27 w 36"/>
                  <a:gd name="T55" fmla="*/ 8 h 60"/>
                  <a:gd name="T56" fmla="*/ 30 w 36"/>
                  <a:gd name="T57" fmla="*/ 6 h 60"/>
                  <a:gd name="T58" fmla="*/ 36 w 36"/>
                  <a:gd name="T59" fmla="*/ 2 h 60"/>
                  <a:gd name="T60" fmla="*/ 35 w 36"/>
                  <a:gd name="T61" fmla="*/ 1 h 60"/>
                  <a:gd name="T62" fmla="*/ 35 w 36"/>
                  <a:gd name="T63" fmla="*/ 0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
                  <a:gd name="T97" fmla="*/ 0 h 60"/>
                  <a:gd name="T98" fmla="*/ 36 w 36"/>
                  <a:gd name="T99" fmla="*/ 60 h 6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 h="60">
                    <a:moveTo>
                      <a:pt x="35" y="0"/>
                    </a:moveTo>
                    <a:lnTo>
                      <a:pt x="28" y="3"/>
                    </a:lnTo>
                    <a:lnTo>
                      <a:pt x="24" y="6"/>
                    </a:lnTo>
                    <a:lnTo>
                      <a:pt x="20" y="9"/>
                    </a:lnTo>
                    <a:lnTo>
                      <a:pt x="16" y="13"/>
                    </a:lnTo>
                    <a:lnTo>
                      <a:pt x="13" y="17"/>
                    </a:lnTo>
                    <a:lnTo>
                      <a:pt x="10" y="21"/>
                    </a:lnTo>
                    <a:lnTo>
                      <a:pt x="7" y="25"/>
                    </a:lnTo>
                    <a:lnTo>
                      <a:pt x="6" y="31"/>
                    </a:lnTo>
                    <a:lnTo>
                      <a:pt x="3" y="37"/>
                    </a:lnTo>
                    <a:lnTo>
                      <a:pt x="2" y="42"/>
                    </a:lnTo>
                    <a:lnTo>
                      <a:pt x="1" y="47"/>
                    </a:lnTo>
                    <a:lnTo>
                      <a:pt x="1" y="53"/>
                    </a:lnTo>
                    <a:lnTo>
                      <a:pt x="0" y="60"/>
                    </a:lnTo>
                    <a:lnTo>
                      <a:pt x="2" y="60"/>
                    </a:lnTo>
                    <a:lnTo>
                      <a:pt x="3" y="53"/>
                    </a:lnTo>
                    <a:lnTo>
                      <a:pt x="3" y="47"/>
                    </a:lnTo>
                    <a:lnTo>
                      <a:pt x="5" y="42"/>
                    </a:lnTo>
                    <a:lnTo>
                      <a:pt x="6" y="37"/>
                    </a:lnTo>
                    <a:lnTo>
                      <a:pt x="8" y="31"/>
                    </a:lnTo>
                    <a:lnTo>
                      <a:pt x="9" y="28"/>
                    </a:lnTo>
                    <a:lnTo>
                      <a:pt x="13" y="23"/>
                    </a:lnTo>
                    <a:lnTo>
                      <a:pt x="15" y="20"/>
                    </a:lnTo>
                    <a:lnTo>
                      <a:pt x="18" y="15"/>
                    </a:lnTo>
                    <a:lnTo>
                      <a:pt x="22" y="12"/>
                    </a:lnTo>
                    <a:lnTo>
                      <a:pt x="27" y="8"/>
                    </a:lnTo>
                    <a:lnTo>
                      <a:pt x="30" y="6"/>
                    </a:lnTo>
                    <a:lnTo>
                      <a:pt x="36" y="2"/>
                    </a:lnTo>
                    <a:lnTo>
                      <a:pt x="35" y="1"/>
                    </a:lnTo>
                    <a:lnTo>
                      <a:pt x="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3" name="Freeform 2694"/>
              <p:cNvSpPr>
                <a:spLocks/>
              </p:cNvSpPr>
              <p:nvPr/>
            </p:nvSpPr>
            <p:spPr bwMode="auto">
              <a:xfrm>
                <a:off x="1463" y="3710"/>
                <a:ext cx="135" cy="86"/>
              </a:xfrm>
              <a:custGeom>
                <a:avLst/>
                <a:gdLst>
                  <a:gd name="T0" fmla="*/ 0 w 271"/>
                  <a:gd name="T1" fmla="*/ 172 h 172"/>
                  <a:gd name="T2" fmla="*/ 0 w 271"/>
                  <a:gd name="T3" fmla="*/ 0 h 172"/>
                  <a:gd name="T4" fmla="*/ 57 w 271"/>
                  <a:gd name="T5" fmla="*/ 0 h 172"/>
                  <a:gd name="T6" fmla="*/ 123 w 271"/>
                  <a:gd name="T7" fmla="*/ 122 h 172"/>
                  <a:gd name="T8" fmla="*/ 126 w 271"/>
                  <a:gd name="T9" fmla="*/ 125 h 172"/>
                  <a:gd name="T10" fmla="*/ 127 w 271"/>
                  <a:gd name="T11" fmla="*/ 127 h 172"/>
                  <a:gd name="T12" fmla="*/ 128 w 271"/>
                  <a:gd name="T13" fmla="*/ 129 h 172"/>
                  <a:gd name="T14" fmla="*/ 129 w 271"/>
                  <a:gd name="T15" fmla="*/ 132 h 172"/>
                  <a:gd name="T16" fmla="*/ 130 w 271"/>
                  <a:gd name="T17" fmla="*/ 134 h 172"/>
                  <a:gd name="T18" fmla="*/ 133 w 271"/>
                  <a:gd name="T19" fmla="*/ 136 h 172"/>
                  <a:gd name="T20" fmla="*/ 133 w 271"/>
                  <a:gd name="T21" fmla="*/ 138 h 172"/>
                  <a:gd name="T22" fmla="*/ 134 w 271"/>
                  <a:gd name="T23" fmla="*/ 141 h 172"/>
                  <a:gd name="T24" fmla="*/ 135 w 271"/>
                  <a:gd name="T25" fmla="*/ 142 h 172"/>
                  <a:gd name="T26" fmla="*/ 136 w 271"/>
                  <a:gd name="T27" fmla="*/ 144 h 172"/>
                  <a:gd name="T28" fmla="*/ 137 w 271"/>
                  <a:gd name="T29" fmla="*/ 145 h 172"/>
                  <a:gd name="T30" fmla="*/ 137 w 271"/>
                  <a:gd name="T31" fmla="*/ 148 h 172"/>
                  <a:gd name="T32" fmla="*/ 138 w 271"/>
                  <a:gd name="T33" fmla="*/ 145 h 172"/>
                  <a:gd name="T34" fmla="*/ 140 w 271"/>
                  <a:gd name="T35" fmla="*/ 143 h 172"/>
                  <a:gd name="T36" fmla="*/ 141 w 271"/>
                  <a:gd name="T37" fmla="*/ 142 h 172"/>
                  <a:gd name="T38" fmla="*/ 142 w 271"/>
                  <a:gd name="T39" fmla="*/ 140 h 172"/>
                  <a:gd name="T40" fmla="*/ 143 w 271"/>
                  <a:gd name="T41" fmla="*/ 137 h 172"/>
                  <a:gd name="T42" fmla="*/ 144 w 271"/>
                  <a:gd name="T43" fmla="*/ 135 h 172"/>
                  <a:gd name="T44" fmla="*/ 145 w 271"/>
                  <a:gd name="T45" fmla="*/ 133 h 172"/>
                  <a:gd name="T46" fmla="*/ 146 w 271"/>
                  <a:gd name="T47" fmla="*/ 130 h 172"/>
                  <a:gd name="T48" fmla="*/ 148 w 271"/>
                  <a:gd name="T49" fmla="*/ 128 h 172"/>
                  <a:gd name="T50" fmla="*/ 150 w 271"/>
                  <a:gd name="T51" fmla="*/ 125 h 172"/>
                  <a:gd name="T52" fmla="*/ 151 w 271"/>
                  <a:gd name="T53" fmla="*/ 122 h 172"/>
                  <a:gd name="T54" fmla="*/ 152 w 271"/>
                  <a:gd name="T55" fmla="*/ 120 h 172"/>
                  <a:gd name="T56" fmla="*/ 220 w 271"/>
                  <a:gd name="T57" fmla="*/ 0 h 172"/>
                  <a:gd name="T58" fmla="*/ 271 w 271"/>
                  <a:gd name="T59" fmla="*/ 0 h 172"/>
                  <a:gd name="T60" fmla="*/ 271 w 271"/>
                  <a:gd name="T61" fmla="*/ 172 h 172"/>
                  <a:gd name="T62" fmla="*/ 235 w 271"/>
                  <a:gd name="T63" fmla="*/ 172 h 172"/>
                  <a:gd name="T64" fmla="*/ 235 w 271"/>
                  <a:gd name="T65" fmla="*/ 29 h 172"/>
                  <a:gd name="T66" fmla="*/ 151 w 271"/>
                  <a:gd name="T67" fmla="*/ 172 h 172"/>
                  <a:gd name="T68" fmla="*/ 118 w 271"/>
                  <a:gd name="T69" fmla="*/ 172 h 172"/>
                  <a:gd name="T70" fmla="*/ 36 w 271"/>
                  <a:gd name="T71" fmla="*/ 26 h 172"/>
                  <a:gd name="T72" fmla="*/ 36 w 271"/>
                  <a:gd name="T73" fmla="*/ 172 h 172"/>
                  <a:gd name="T74" fmla="*/ 0 w 271"/>
                  <a:gd name="T75" fmla="*/ 172 h 172"/>
                  <a:gd name="T76" fmla="*/ 0 w 271"/>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1"/>
                  <a:gd name="T118" fmla="*/ 0 h 172"/>
                  <a:gd name="T119" fmla="*/ 271 w 271"/>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1" h="172">
                    <a:moveTo>
                      <a:pt x="0" y="172"/>
                    </a:moveTo>
                    <a:lnTo>
                      <a:pt x="0" y="0"/>
                    </a:lnTo>
                    <a:lnTo>
                      <a:pt x="57" y="0"/>
                    </a:lnTo>
                    <a:lnTo>
                      <a:pt x="123" y="122"/>
                    </a:lnTo>
                    <a:lnTo>
                      <a:pt x="126" y="125"/>
                    </a:lnTo>
                    <a:lnTo>
                      <a:pt x="127" y="127"/>
                    </a:lnTo>
                    <a:lnTo>
                      <a:pt x="128" y="129"/>
                    </a:lnTo>
                    <a:lnTo>
                      <a:pt x="129" y="132"/>
                    </a:lnTo>
                    <a:lnTo>
                      <a:pt x="130" y="134"/>
                    </a:lnTo>
                    <a:lnTo>
                      <a:pt x="133" y="136"/>
                    </a:lnTo>
                    <a:lnTo>
                      <a:pt x="133" y="138"/>
                    </a:lnTo>
                    <a:lnTo>
                      <a:pt x="134" y="141"/>
                    </a:lnTo>
                    <a:lnTo>
                      <a:pt x="135" y="142"/>
                    </a:lnTo>
                    <a:lnTo>
                      <a:pt x="136" y="144"/>
                    </a:lnTo>
                    <a:lnTo>
                      <a:pt x="137" y="145"/>
                    </a:lnTo>
                    <a:lnTo>
                      <a:pt x="137" y="148"/>
                    </a:lnTo>
                    <a:lnTo>
                      <a:pt x="138" y="145"/>
                    </a:lnTo>
                    <a:lnTo>
                      <a:pt x="140" y="143"/>
                    </a:lnTo>
                    <a:lnTo>
                      <a:pt x="141" y="142"/>
                    </a:lnTo>
                    <a:lnTo>
                      <a:pt x="142" y="140"/>
                    </a:lnTo>
                    <a:lnTo>
                      <a:pt x="143" y="137"/>
                    </a:lnTo>
                    <a:lnTo>
                      <a:pt x="144" y="135"/>
                    </a:lnTo>
                    <a:lnTo>
                      <a:pt x="145" y="133"/>
                    </a:lnTo>
                    <a:lnTo>
                      <a:pt x="146" y="130"/>
                    </a:lnTo>
                    <a:lnTo>
                      <a:pt x="148" y="128"/>
                    </a:lnTo>
                    <a:lnTo>
                      <a:pt x="150" y="125"/>
                    </a:lnTo>
                    <a:lnTo>
                      <a:pt x="151" y="122"/>
                    </a:lnTo>
                    <a:lnTo>
                      <a:pt x="152" y="120"/>
                    </a:lnTo>
                    <a:lnTo>
                      <a:pt x="220" y="0"/>
                    </a:lnTo>
                    <a:lnTo>
                      <a:pt x="271" y="0"/>
                    </a:lnTo>
                    <a:lnTo>
                      <a:pt x="271" y="172"/>
                    </a:lnTo>
                    <a:lnTo>
                      <a:pt x="235" y="172"/>
                    </a:lnTo>
                    <a:lnTo>
                      <a:pt x="235" y="29"/>
                    </a:lnTo>
                    <a:lnTo>
                      <a:pt x="151" y="172"/>
                    </a:lnTo>
                    <a:lnTo>
                      <a:pt x="118" y="172"/>
                    </a:lnTo>
                    <a:lnTo>
                      <a:pt x="36" y="26"/>
                    </a:lnTo>
                    <a:lnTo>
                      <a:pt x="36"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4" name="Freeform 2695"/>
              <p:cNvSpPr>
                <a:spLocks/>
              </p:cNvSpPr>
              <p:nvPr/>
            </p:nvSpPr>
            <p:spPr bwMode="auto">
              <a:xfrm>
                <a:off x="1463" y="3710"/>
                <a:ext cx="135" cy="86"/>
              </a:xfrm>
              <a:custGeom>
                <a:avLst/>
                <a:gdLst>
                  <a:gd name="T0" fmla="*/ 0 w 271"/>
                  <a:gd name="T1" fmla="*/ 172 h 172"/>
                  <a:gd name="T2" fmla="*/ 0 w 271"/>
                  <a:gd name="T3" fmla="*/ 0 h 172"/>
                  <a:gd name="T4" fmla="*/ 57 w 271"/>
                  <a:gd name="T5" fmla="*/ 0 h 172"/>
                  <a:gd name="T6" fmla="*/ 123 w 271"/>
                  <a:gd name="T7" fmla="*/ 122 h 172"/>
                  <a:gd name="T8" fmla="*/ 126 w 271"/>
                  <a:gd name="T9" fmla="*/ 125 h 172"/>
                  <a:gd name="T10" fmla="*/ 127 w 271"/>
                  <a:gd name="T11" fmla="*/ 127 h 172"/>
                  <a:gd name="T12" fmla="*/ 128 w 271"/>
                  <a:gd name="T13" fmla="*/ 129 h 172"/>
                  <a:gd name="T14" fmla="*/ 129 w 271"/>
                  <a:gd name="T15" fmla="*/ 132 h 172"/>
                  <a:gd name="T16" fmla="*/ 130 w 271"/>
                  <a:gd name="T17" fmla="*/ 134 h 172"/>
                  <a:gd name="T18" fmla="*/ 133 w 271"/>
                  <a:gd name="T19" fmla="*/ 136 h 172"/>
                  <a:gd name="T20" fmla="*/ 133 w 271"/>
                  <a:gd name="T21" fmla="*/ 138 h 172"/>
                  <a:gd name="T22" fmla="*/ 134 w 271"/>
                  <a:gd name="T23" fmla="*/ 141 h 172"/>
                  <a:gd name="T24" fmla="*/ 135 w 271"/>
                  <a:gd name="T25" fmla="*/ 142 h 172"/>
                  <a:gd name="T26" fmla="*/ 136 w 271"/>
                  <a:gd name="T27" fmla="*/ 144 h 172"/>
                  <a:gd name="T28" fmla="*/ 137 w 271"/>
                  <a:gd name="T29" fmla="*/ 145 h 172"/>
                  <a:gd name="T30" fmla="*/ 137 w 271"/>
                  <a:gd name="T31" fmla="*/ 148 h 172"/>
                  <a:gd name="T32" fmla="*/ 138 w 271"/>
                  <a:gd name="T33" fmla="*/ 145 h 172"/>
                  <a:gd name="T34" fmla="*/ 140 w 271"/>
                  <a:gd name="T35" fmla="*/ 143 h 172"/>
                  <a:gd name="T36" fmla="*/ 141 w 271"/>
                  <a:gd name="T37" fmla="*/ 142 h 172"/>
                  <a:gd name="T38" fmla="*/ 142 w 271"/>
                  <a:gd name="T39" fmla="*/ 140 h 172"/>
                  <a:gd name="T40" fmla="*/ 143 w 271"/>
                  <a:gd name="T41" fmla="*/ 137 h 172"/>
                  <a:gd name="T42" fmla="*/ 144 w 271"/>
                  <a:gd name="T43" fmla="*/ 135 h 172"/>
                  <a:gd name="T44" fmla="*/ 145 w 271"/>
                  <a:gd name="T45" fmla="*/ 133 h 172"/>
                  <a:gd name="T46" fmla="*/ 146 w 271"/>
                  <a:gd name="T47" fmla="*/ 130 h 172"/>
                  <a:gd name="T48" fmla="*/ 148 w 271"/>
                  <a:gd name="T49" fmla="*/ 128 h 172"/>
                  <a:gd name="T50" fmla="*/ 150 w 271"/>
                  <a:gd name="T51" fmla="*/ 125 h 172"/>
                  <a:gd name="T52" fmla="*/ 151 w 271"/>
                  <a:gd name="T53" fmla="*/ 122 h 172"/>
                  <a:gd name="T54" fmla="*/ 152 w 271"/>
                  <a:gd name="T55" fmla="*/ 120 h 172"/>
                  <a:gd name="T56" fmla="*/ 220 w 271"/>
                  <a:gd name="T57" fmla="*/ 0 h 172"/>
                  <a:gd name="T58" fmla="*/ 271 w 271"/>
                  <a:gd name="T59" fmla="*/ 0 h 172"/>
                  <a:gd name="T60" fmla="*/ 271 w 271"/>
                  <a:gd name="T61" fmla="*/ 172 h 172"/>
                  <a:gd name="T62" fmla="*/ 235 w 271"/>
                  <a:gd name="T63" fmla="*/ 172 h 172"/>
                  <a:gd name="T64" fmla="*/ 235 w 271"/>
                  <a:gd name="T65" fmla="*/ 29 h 172"/>
                  <a:gd name="T66" fmla="*/ 151 w 271"/>
                  <a:gd name="T67" fmla="*/ 172 h 172"/>
                  <a:gd name="T68" fmla="*/ 118 w 271"/>
                  <a:gd name="T69" fmla="*/ 172 h 172"/>
                  <a:gd name="T70" fmla="*/ 36 w 271"/>
                  <a:gd name="T71" fmla="*/ 26 h 172"/>
                  <a:gd name="T72" fmla="*/ 36 w 271"/>
                  <a:gd name="T73" fmla="*/ 172 h 172"/>
                  <a:gd name="T74" fmla="*/ 0 w 271"/>
                  <a:gd name="T75" fmla="*/ 172 h 172"/>
                  <a:gd name="T76" fmla="*/ 0 w 271"/>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1"/>
                  <a:gd name="T118" fmla="*/ 0 h 172"/>
                  <a:gd name="T119" fmla="*/ 271 w 271"/>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1" h="172">
                    <a:moveTo>
                      <a:pt x="0" y="172"/>
                    </a:moveTo>
                    <a:lnTo>
                      <a:pt x="0" y="0"/>
                    </a:lnTo>
                    <a:lnTo>
                      <a:pt x="57" y="0"/>
                    </a:lnTo>
                    <a:lnTo>
                      <a:pt x="123" y="122"/>
                    </a:lnTo>
                    <a:lnTo>
                      <a:pt x="126" y="125"/>
                    </a:lnTo>
                    <a:lnTo>
                      <a:pt x="127" y="127"/>
                    </a:lnTo>
                    <a:lnTo>
                      <a:pt x="128" y="129"/>
                    </a:lnTo>
                    <a:lnTo>
                      <a:pt x="129" y="132"/>
                    </a:lnTo>
                    <a:lnTo>
                      <a:pt x="130" y="134"/>
                    </a:lnTo>
                    <a:lnTo>
                      <a:pt x="133" y="136"/>
                    </a:lnTo>
                    <a:lnTo>
                      <a:pt x="133" y="138"/>
                    </a:lnTo>
                    <a:lnTo>
                      <a:pt x="134" y="141"/>
                    </a:lnTo>
                    <a:lnTo>
                      <a:pt x="135" y="142"/>
                    </a:lnTo>
                    <a:lnTo>
                      <a:pt x="136" y="144"/>
                    </a:lnTo>
                    <a:lnTo>
                      <a:pt x="137" y="145"/>
                    </a:lnTo>
                    <a:lnTo>
                      <a:pt x="137" y="148"/>
                    </a:lnTo>
                    <a:lnTo>
                      <a:pt x="138" y="145"/>
                    </a:lnTo>
                    <a:lnTo>
                      <a:pt x="140" y="143"/>
                    </a:lnTo>
                    <a:lnTo>
                      <a:pt x="141" y="142"/>
                    </a:lnTo>
                    <a:lnTo>
                      <a:pt x="142" y="140"/>
                    </a:lnTo>
                    <a:lnTo>
                      <a:pt x="143" y="137"/>
                    </a:lnTo>
                    <a:lnTo>
                      <a:pt x="144" y="135"/>
                    </a:lnTo>
                    <a:lnTo>
                      <a:pt x="145" y="133"/>
                    </a:lnTo>
                    <a:lnTo>
                      <a:pt x="146" y="130"/>
                    </a:lnTo>
                    <a:lnTo>
                      <a:pt x="148" y="128"/>
                    </a:lnTo>
                    <a:lnTo>
                      <a:pt x="150" y="125"/>
                    </a:lnTo>
                    <a:lnTo>
                      <a:pt x="151" y="122"/>
                    </a:lnTo>
                    <a:lnTo>
                      <a:pt x="152" y="120"/>
                    </a:lnTo>
                    <a:lnTo>
                      <a:pt x="220" y="0"/>
                    </a:lnTo>
                    <a:lnTo>
                      <a:pt x="271" y="0"/>
                    </a:lnTo>
                    <a:lnTo>
                      <a:pt x="271" y="172"/>
                    </a:lnTo>
                    <a:lnTo>
                      <a:pt x="235" y="172"/>
                    </a:lnTo>
                    <a:lnTo>
                      <a:pt x="235" y="29"/>
                    </a:lnTo>
                    <a:lnTo>
                      <a:pt x="151" y="172"/>
                    </a:lnTo>
                    <a:lnTo>
                      <a:pt x="118" y="172"/>
                    </a:lnTo>
                    <a:lnTo>
                      <a:pt x="36" y="26"/>
                    </a:lnTo>
                    <a:lnTo>
                      <a:pt x="36"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05" name="Freeform 2696"/>
              <p:cNvSpPr>
                <a:spLocks/>
              </p:cNvSpPr>
              <p:nvPr/>
            </p:nvSpPr>
            <p:spPr bwMode="auto">
              <a:xfrm>
                <a:off x="1463" y="3710"/>
                <a:ext cx="63" cy="86"/>
              </a:xfrm>
              <a:custGeom>
                <a:avLst/>
                <a:gdLst>
                  <a:gd name="T0" fmla="*/ 0 w 128"/>
                  <a:gd name="T1" fmla="*/ 173 h 173"/>
                  <a:gd name="T2" fmla="*/ 2 w 128"/>
                  <a:gd name="T3" fmla="*/ 173 h 173"/>
                  <a:gd name="T4" fmla="*/ 2 w 128"/>
                  <a:gd name="T5" fmla="*/ 2 h 173"/>
                  <a:gd name="T6" fmla="*/ 58 w 128"/>
                  <a:gd name="T7" fmla="*/ 2 h 173"/>
                  <a:gd name="T8" fmla="*/ 124 w 128"/>
                  <a:gd name="T9" fmla="*/ 126 h 173"/>
                  <a:gd name="T10" fmla="*/ 126 w 128"/>
                  <a:gd name="T11" fmla="*/ 127 h 173"/>
                  <a:gd name="T12" fmla="*/ 127 w 128"/>
                  <a:gd name="T13" fmla="*/ 126 h 173"/>
                  <a:gd name="T14" fmla="*/ 128 w 128"/>
                  <a:gd name="T15" fmla="*/ 125 h 173"/>
                  <a:gd name="T16" fmla="*/ 124 w 128"/>
                  <a:gd name="T17" fmla="*/ 121 h 173"/>
                  <a:gd name="T18" fmla="*/ 58 w 128"/>
                  <a:gd name="T19" fmla="*/ 0 h 173"/>
                  <a:gd name="T20" fmla="*/ 0 w 128"/>
                  <a:gd name="T21" fmla="*/ 1 h 173"/>
                  <a:gd name="T22" fmla="*/ 0 w 128"/>
                  <a:gd name="T23" fmla="*/ 173 h 1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
                  <a:gd name="T37" fmla="*/ 0 h 173"/>
                  <a:gd name="T38" fmla="*/ 128 w 128"/>
                  <a:gd name="T39" fmla="*/ 173 h 1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 h="173">
                    <a:moveTo>
                      <a:pt x="0" y="173"/>
                    </a:moveTo>
                    <a:lnTo>
                      <a:pt x="2" y="173"/>
                    </a:lnTo>
                    <a:lnTo>
                      <a:pt x="2" y="2"/>
                    </a:lnTo>
                    <a:lnTo>
                      <a:pt x="58" y="2"/>
                    </a:lnTo>
                    <a:lnTo>
                      <a:pt x="124" y="126"/>
                    </a:lnTo>
                    <a:lnTo>
                      <a:pt x="126" y="127"/>
                    </a:lnTo>
                    <a:lnTo>
                      <a:pt x="127" y="126"/>
                    </a:lnTo>
                    <a:lnTo>
                      <a:pt x="128" y="125"/>
                    </a:lnTo>
                    <a:lnTo>
                      <a:pt x="124" y="121"/>
                    </a:lnTo>
                    <a:lnTo>
                      <a:pt x="58"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6" name="Freeform 2697"/>
              <p:cNvSpPr>
                <a:spLocks/>
              </p:cNvSpPr>
              <p:nvPr/>
            </p:nvSpPr>
            <p:spPr bwMode="auto">
              <a:xfrm>
                <a:off x="1525" y="3771"/>
                <a:ext cx="4" cy="6"/>
              </a:xfrm>
              <a:custGeom>
                <a:avLst/>
                <a:gdLst>
                  <a:gd name="T0" fmla="*/ 1 w 7"/>
                  <a:gd name="T1" fmla="*/ 3 h 12"/>
                  <a:gd name="T2" fmla="*/ 0 w 7"/>
                  <a:gd name="T3" fmla="*/ 3 h 12"/>
                  <a:gd name="T4" fmla="*/ 4 w 7"/>
                  <a:gd name="T5" fmla="*/ 12 h 12"/>
                  <a:gd name="T6" fmla="*/ 5 w 7"/>
                  <a:gd name="T7" fmla="*/ 12 h 12"/>
                  <a:gd name="T8" fmla="*/ 7 w 7"/>
                  <a:gd name="T9" fmla="*/ 12 h 12"/>
                  <a:gd name="T10" fmla="*/ 1 w 7"/>
                  <a:gd name="T11" fmla="*/ 0 h 12"/>
                  <a:gd name="T12" fmla="*/ 2 w 7"/>
                  <a:gd name="T13" fmla="*/ 2 h 12"/>
                  <a:gd name="T14" fmla="*/ 1 w 7"/>
                  <a:gd name="T15" fmla="*/ 3 h 12"/>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2"/>
                  <a:gd name="T26" fmla="*/ 7 w 7"/>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2">
                    <a:moveTo>
                      <a:pt x="1" y="3"/>
                    </a:moveTo>
                    <a:lnTo>
                      <a:pt x="0" y="3"/>
                    </a:lnTo>
                    <a:lnTo>
                      <a:pt x="4" y="12"/>
                    </a:lnTo>
                    <a:lnTo>
                      <a:pt x="5" y="12"/>
                    </a:lnTo>
                    <a:lnTo>
                      <a:pt x="7" y="12"/>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7" name="Freeform 2698"/>
              <p:cNvSpPr>
                <a:spLocks/>
              </p:cNvSpPr>
              <p:nvPr/>
            </p:nvSpPr>
            <p:spPr bwMode="auto">
              <a:xfrm>
                <a:off x="1528" y="3776"/>
                <a:ext cx="2" cy="3"/>
              </a:xfrm>
              <a:custGeom>
                <a:avLst/>
                <a:gdLst>
                  <a:gd name="T0" fmla="*/ 0 w 5"/>
                  <a:gd name="T1" fmla="*/ 1 h 4"/>
                  <a:gd name="T2" fmla="*/ 1 w 5"/>
                  <a:gd name="T3" fmla="*/ 3 h 4"/>
                  <a:gd name="T4" fmla="*/ 3 w 5"/>
                  <a:gd name="T5" fmla="*/ 4 h 4"/>
                  <a:gd name="T6" fmla="*/ 5 w 5"/>
                  <a:gd name="T7" fmla="*/ 2 h 4"/>
                  <a:gd name="T8" fmla="*/ 3 w 5"/>
                  <a:gd name="T9" fmla="*/ 0 h 4"/>
                  <a:gd name="T10" fmla="*/ 1 w 5"/>
                  <a:gd name="T11" fmla="*/ 1 h 4"/>
                  <a:gd name="T12" fmla="*/ 0 w 5"/>
                  <a:gd name="T13" fmla="*/ 1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0" y="1"/>
                    </a:moveTo>
                    <a:lnTo>
                      <a:pt x="1" y="3"/>
                    </a:lnTo>
                    <a:lnTo>
                      <a:pt x="3" y="4"/>
                    </a:lnTo>
                    <a:lnTo>
                      <a:pt x="5" y="2"/>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8" name="Freeform 2699"/>
              <p:cNvSpPr>
                <a:spLocks/>
              </p:cNvSpPr>
              <p:nvPr/>
            </p:nvSpPr>
            <p:spPr bwMode="auto">
              <a:xfrm>
                <a:off x="1529" y="3778"/>
                <a:ext cx="1" cy="2"/>
              </a:xfrm>
              <a:custGeom>
                <a:avLst/>
                <a:gdLst>
                  <a:gd name="T0" fmla="*/ 0 w 3"/>
                  <a:gd name="T1" fmla="*/ 2 h 6"/>
                  <a:gd name="T2" fmla="*/ 0 w 3"/>
                  <a:gd name="T3" fmla="*/ 3 h 6"/>
                  <a:gd name="T4" fmla="*/ 1 w 3"/>
                  <a:gd name="T5" fmla="*/ 6 h 6"/>
                  <a:gd name="T6" fmla="*/ 2 w 3"/>
                  <a:gd name="T7" fmla="*/ 6 h 6"/>
                  <a:gd name="T8" fmla="*/ 3 w 3"/>
                  <a:gd name="T9" fmla="*/ 6 h 6"/>
                  <a:gd name="T10" fmla="*/ 2 w 3"/>
                  <a:gd name="T11" fmla="*/ 3 h 6"/>
                  <a:gd name="T12" fmla="*/ 2 w 3"/>
                  <a:gd name="T13" fmla="*/ 0 h 6"/>
                  <a:gd name="T14" fmla="*/ 0 w 3"/>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0" y="2"/>
                    </a:moveTo>
                    <a:lnTo>
                      <a:pt x="0" y="3"/>
                    </a:lnTo>
                    <a:lnTo>
                      <a:pt x="1" y="6"/>
                    </a:lnTo>
                    <a:lnTo>
                      <a:pt x="2" y="6"/>
                    </a:lnTo>
                    <a:lnTo>
                      <a:pt x="3" y="6"/>
                    </a:lnTo>
                    <a:lnTo>
                      <a:pt x="2" y="3"/>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09" name="Freeform 2700"/>
              <p:cNvSpPr>
                <a:spLocks/>
              </p:cNvSpPr>
              <p:nvPr/>
            </p:nvSpPr>
            <p:spPr bwMode="auto">
              <a:xfrm>
                <a:off x="1529" y="3780"/>
                <a:ext cx="2" cy="2"/>
              </a:xfrm>
              <a:custGeom>
                <a:avLst/>
                <a:gdLst>
                  <a:gd name="T0" fmla="*/ 0 w 3"/>
                  <a:gd name="T1" fmla="*/ 1 h 3"/>
                  <a:gd name="T2" fmla="*/ 1 w 3"/>
                  <a:gd name="T3" fmla="*/ 3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1" y="3"/>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0" name="Freeform 2701"/>
              <p:cNvSpPr>
                <a:spLocks/>
              </p:cNvSpPr>
              <p:nvPr/>
            </p:nvSpPr>
            <p:spPr bwMode="auto">
              <a:xfrm>
                <a:off x="1530" y="3780"/>
                <a:ext cx="2" cy="2"/>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1" name="Freeform 2702"/>
              <p:cNvSpPr>
                <a:spLocks/>
              </p:cNvSpPr>
              <p:nvPr/>
            </p:nvSpPr>
            <p:spPr bwMode="auto">
              <a:xfrm>
                <a:off x="1530" y="3782"/>
                <a:ext cx="2" cy="2"/>
              </a:xfrm>
              <a:custGeom>
                <a:avLst/>
                <a:gdLst>
                  <a:gd name="T0" fmla="*/ 0 w 3"/>
                  <a:gd name="T1" fmla="*/ 1 h 5"/>
                  <a:gd name="T2" fmla="*/ 1 w 3"/>
                  <a:gd name="T3" fmla="*/ 4 h 5"/>
                  <a:gd name="T4" fmla="*/ 1 w 3"/>
                  <a:gd name="T5" fmla="*/ 4 h 5"/>
                  <a:gd name="T6" fmla="*/ 1 w 3"/>
                  <a:gd name="T7" fmla="*/ 5 h 5"/>
                  <a:gd name="T8" fmla="*/ 2 w 3"/>
                  <a:gd name="T9" fmla="*/ 5 h 5"/>
                  <a:gd name="T10" fmla="*/ 3 w 3"/>
                  <a:gd name="T11" fmla="*/ 5 h 5"/>
                  <a:gd name="T12" fmla="*/ 3 w 3"/>
                  <a:gd name="T13" fmla="*/ 1 h 5"/>
                  <a:gd name="T14" fmla="*/ 2 w 3"/>
                  <a:gd name="T15" fmla="*/ 0 h 5"/>
                  <a:gd name="T16" fmla="*/ 1 w 3"/>
                  <a:gd name="T17" fmla="*/ 1 h 5"/>
                  <a:gd name="T18" fmla="*/ 0 w 3"/>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5"/>
                  <a:gd name="T32" fmla="*/ 3 w 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5">
                    <a:moveTo>
                      <a:pt x="0" y="1"/>
                    </a:moveTo>
                    <a:lnTo>
                      <a:pt x="1" y="4"/>
                    </a:lnTo>
                    <a:lnTo>
                      <a:pt x="1" y="5"/>
                    </a:lnTo>
                    <a:lnTo>
                      <a:pt x="2" y="5"/>
                    </a:lnTo>
                    <a:lnTo>
                      <a:pt x="3" y="5"/>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2" name="Freeform 2703"/>
              <p:cNvSpPr>
                <a:spLocks/>
              </p:cNvSpPr>
              <p:nvPr/>
            </p:nvSpPr>
            <p:spPr bwMode="auto">
              <a:xfrm>
                <a:off x="1531" y="3782"/>
                <a:ext cx="2" cy="2"/>
              </a:xfrm>
              <a:custGeom>
                <a:avLst/>
                <a:gdLst>
                  <a:gd name="T0" fmla="*/ 0 w 5"/>
                  <a:gd name="T1" fmla="*/ 5 h 5"/>
                  <a:gd name="T2" fmla="*/ 0 w 5"/>
                  <a:gd name="T3" fmla="*/ 5 h 5"/>
                  <a:gd name="T4" fmla="*/ 2 w 5"/>
                  <a:gd name="T5" fmla="*/ 5 h 5"/>
                  <a:gd name="T6" fmla="*/ 5 w 5"/>
                  <a:gd name="T7" fmla="*/ 0 h 5"/>
                  <a:gd name="T8" fmla="*/ 4 w 5"/>
                  <a:gd name="T9" fmla="*/ 0 h 5"/>
                  <a:gd name="T10" fmla="*/ 2 w 5"/>
                  <a:gd name="T11" fmla="*/ 0 h 5"/>
                  <a:gd name="T12" fmla="*/ 0 w 5"/>
                  <a:gd name="T13" fmla="*/ 5 h 5"/>
                  <a:gd name="T14" fmla="*/ 1 w 5"/>
                  <a:gd name="T15" fmla="*/ 5 h 5"/>
                  <a:gd name="T16" fmla="*/ 0 w 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5"/>
                    </a:moveTo>
                    <a:lnTo>
                      <a:pt x="0" y="5"/>
                    </a:lnTo>
                    <a:lnTo>
                      <a:pt x="2" y="5"/>
                    </a:lnTo>
                    <a:lnTo>
                      <a:pt x="5" y="0"/>
                    </a:lnTo>
                    <a:lnTo>
                      <a:pt x="4" y="0"/>
                    </a:lnTo>
                    <a:lnTo>
                      <a:pt x="2" y="0"/>
                    </a:lnTo>
                    <a:lnTo>
                      <a:pt x="0" y="5"/>
                    </a:lnTo>
                    <a:lnTo>
                      <a:pt x="1" y="5"/>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3" name="Freeform 2704"/>
              <p:cNvSpPr>
                <a:spLocks/>
              </p:cNvSpPr>
              <p:nvPr/>
            </p:nvSpPr>
            <p:spPr bwMode="auto">
              <a:xfrm>
                <a:off x="1532" y="3780"/>
                <a:ext cx="2" cy="2"/>
              </a:xfrm>
              <a:custGeom>
                <a:avLst/>
                <a:gdLst>
                  <a:gd name="T0" fmla="*/ 2 w 4"/>
                  <a:gd name="T1" fmla="*/ 2 h 3"/>
                  <a:gd name="T2" fmla="*/ 3 w 4"/>
                  <a:gd name="T3" fmla="*/ 3 h 3"/>
                  <a:gd name="T4" fmla="*/ 4 w 4"/>
                  <a:gd name="T5" fmla="*/ 2 h 3"/>
                  <a:gd name="T6" fmla="*/ 3 w 4"/>
                  <a:gd name="T7" fmla="*/ 1 h 3"/>
                  <a:gd name="T8" fmla="*/ 2 w 4"/>
                  <a:gd name="T9" fmla="*/ 0 h 3"/>
                  <a:gd name="T10" fmla="*/ 2 w 4"/>
                  <a:gd name="T11" fmla="*/ 0 h 3"/>
                  <a:gd name="T12" fmla="*/ 0 w 4"/>
                  <a:gd name="T13" fmla="*/ 2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3" y="3"/>
                    </a:lnTo>
                    <a:lnTo>
                      <a:pt x="4" y="2"/>
                    </a:lnTo>
                    <a:lnTo>
                      <a:pt x="3" y="1"/>
                    </a:lnTo>
                    <a:lnTo>
                      <a:pt x="2" y="0"/>
                    </a:lnTo>
                    <a:lnTo>
                      <a:pt x="0"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4" name="Freeform 2705"/>
              <p:cNvSpPr>
                <a:spLocks/>
              </p:cNvSpPr>
              <p:nvPr/>
            </p:nvSpPr>
            <p:spPr bwMode="auto">
              <a:xfrm>
                <a:off x="1533" y="3774"/>
                <a:ext cx="4" cy="8"/>
              </a:xfrm>
              <a:custGeom>
                <a:avLst/>
                <a:gdLst>
                  <a:gd name="T0" fmla="*/ 2 w 9"/>
                  <a:gd name="T1" fmla="*/ 15 h 16"/>
                  <a:gd name="T2" fmla="*/ 1 w 9"/>
                  <a:gd name="T3" fmla="*/ 16 h 16"/>
                  <a:gd name="T4" fmla="*/ 9 w 9"/>
                  <a:gd name="T5" fmla="*/ 0 h 16"/>
                  <a:gd name="T6" fmla="*/ 8 w 9"/>
                  <a:gd name="T7" fmla="*/ 0 h 16"/>
                  <a:gd name="T8" fmla="*/ 6 w 9"/>
                  <a:gd name="T9" fmla="*/ 0 h 16"/>
                  <a:gd name="T10" fmla="*/ 0 w 9"/>
                  <a:gd name="T11" fmla="*/ 14 h 16"/>
                  <a:gd name="T12" fmla="*/ 1 w 9"/>
                  <a:gd name="T13" fmla="*/ 14 h 16"/>
                  <a:gd name="T14" fmla="*/ 2 w 9"/>
                  <a:gd name="T15" fmla="*/ 15 h 1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6"/>
                  <a:gd name="T26" fmla="*/ 9 w 9"/>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6">
                    <a:moveTo>
                      <a:pt x="2" y="15"/>
                    </a:moveTo>
                    <a:lnTo>
                      <a:pt x="1" y="16"/>
                    </a:lnTo>
                    <a:lnTo>
                      <a:pt x="9" y="0"/>
                    </a:lnTo>
                    <a:lnTo>
                      <a:pt x="8" y="0"/>
                    </a:lnTo>
                    <a:lnTo>
                      <a:pt x="6" y="0"/>
                    </a:lnTo>
                    <a:lnTo>
                      <a:pt x="0" y="14"/>
                    </a:lnTo>
                    <a:lnTo>
                      <a:pt x="1" y="14"/>
                    </a:lnTo>
                    <a:lnTo>
                      <a:pt x="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5" name="Freeform 2706"/>
              <p:cNvSpPr>
                <a:spLocks/>
              </p:cNvSpPr>
              <p:nvPr/>
            </p:nvSpPr>
            <p:spPr bwMode="auto">
              <a:xfrm>
                <a:off x="1536" y="3772"/>
                <a:ext cx="3" cy="3"/>
              </a:xfrm>
              <a:custGeom>
                <a:avLst/>
                <a:gdLst>
                  <a:gd name="T0" fmla="*/ 2 w 5"/>
                  <a:gd name="T1" fmla="*/ 4 h 5"/>
                  <a:gd name="T2" fmla="*/ 3 w 5"/>
                  <a:gd name="T3" fmla="*/ 5 h 5"/>
                  <a:gd name="T4" fmla="*/ 5 w 5"/>
                  <a:gd name="T5" fmla="*/ 2 h 5"/>
                  <a:gd name="T6" fmla="*/ 4 w 5"/>
                  <a:gd name="T7" fmla="*/ 1 h 5"/>
                  <a:gd name="T8" fmla="*/ 3 w 5"/>
                  <a:gd name="T9" fmla="*/ 0 h 5"/>
                  <a:gd name="T10" fmla="*/ 3 w 5"/>
                  <a:gd name="T11" fmla="*/ 0 h 5"/>
                  <a:gd name="T12" fmla="*/ 0 w 5"/>
                  <a:gd name="T13" fmla="*/ 4 h 5"/>
                  <a:gd name="T14" fmla="*/ 2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4"/>
                    </a:moveTo>
                    <a:lnTo>
                      <a:pt x="3" y="5"/>
                    </a:lnTo>
                    <a:lnTo>
                      <a:pt x="5" y="2"/>
                    </a:lnTo>
                    <a:lnTo>
                      <a:pt x="4" y="1"/>
                    </a:lnTo>
                    <a:lnTo>
                      <a:pt x="3" y="0"/>
                    </a:lnTo>
                    <a:lnTo>
                      <a:pt x="0" y="4"/>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6" name="Freeform 2707"/>
              <p:cNvSpPr>
                <a:spLocks/>
              </p:cNvSpPr>
              <p:nvPr/>
            </p:nvSpPr>
            <p:spPr bwMode="auto">
              <a:xfrm>
                <a:off x="1537" y="3710"/>
                <a:ext cx="62" cy="87"/>
              </a:xfrm>
              <a:custGeom>
                <a:avLst/>
                <a:gdLst>
                  <a:gd name="T0" fmla="*/ 2 w 123"/>
                  <a:gd name="T1" fmla="*/ 127 h 174"/>
                  <a:gd name="T2" fmla="*/ 0 w 123"/>
                  <a:gd name="T3" fmla="*/ 130 h 174"/>
                  <a:gd name="T4" fmla="*/ 4 w 123"/>
                  <a:gd name="T5" fmla="*/ 121 h 174"/>
                  <a:gd name="T6" fmla="*/ 72 w 123"/>
                  <a:gd name="T7" fmla="*/ 2 h 174"/>
                  <a:gd name="T8" fmla="*/ 121 w 123"/>
                  <a:gd name="T9" fmla="*/ 2 h 174"/>
                  <a:gd name="T10" fmla="*/ 121 w 123"/>
                  <a:gd name="T11" fmla="*/ 171 h 174"/>
                  <a:gd name="T12" fmla="*/ 123 w 123"/>
                  <a:gd name="T13" fmla="*/ 174 h 174"/>
                  <a:gd name="T14" fmla="*/ 122 w 123"/>
                  <a:gd name="T15" fmla="*/ 0 h 174"/>
                  <a:gd name="T16" fmla="*/ 70 w 123"/>
                  <a:gd name="T17" fmla="*/ 1 h 174"/>
                  <a:gd name="T18" fmla="*/ 2 w 123"/>
                  <a:gd name="T19" fmla="*/ 121 h 174"/>
                  <a:gd name="T20" fmla="*/ 0 w 123"/>
                  <a:gd name="T21" fmla="*/ 126 h 174"/>
                  <a:gd name="T22" fmla="*/ 1 w 123"/>
                  <a:gd name="T23" fmla="*/ 126 h 174"/>
                  <a:gd name="T24" fmla="*/ 2 w 123"/>
                  <a:gd name="T25" fmla="*/ 127 h 1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3"/>
                  <a:gd name="T40" fmla="*/ 0 h 174"/>
                  <a:gd name="T41" fmla="*/ 123 w 123"/>
                  <a:gd name="T42" fmla="*/ 174 h 1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3" h="174">
                    <a:moveTo>
                      <a:pt x="2" y="127"/>
                    </a:moveTo>
                    <a:lnTo>
                      <a:pt x="0" y="130"/>
                    </a:lnTo>
                    <a:lnTo>
                      <a:pt x="4" y="121"/>
                    </a:lnTo>
                    <a:lnTo>
                      <a:pt x="72" y="2"/>
                    </a:lnTo>
                    <a:lnTo>
                      <a:pt x="121" y="2"/>
                    </a:lnTo>
                    <a:lnTo>
                      <a:pt x="121" y="171"/>
                    </a:lnTo>
                    <a:lnTo>
                      <a:pt x="123" y="174"/>
                    </a:lnTo>
                    <a:lnTo>
                      <a:pt x="122" y="0"/>
                    </a:lnTo>
                    <a:lnTo>
                      <a:pt x="70" y="1"/>
                    </a:lnTo>
                    <a:lnTo>
                      <a:pt x="2" y="121"/>
                    </a:lnTo>
                    <a:lnTo>
                      <a:pt x="0" y="126"/>
                    </a:lnTo>
                    <a:lnTo>
                      <a:pt x="1" y="126"/>
                    </a:lnTo>
                    <a:lnTo>
                      <a:pt x="2"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7" name="Freeform 2708"/>
              <p:cNvSpPr>
                <a:spLocks/>
              </p:cNvSpPr>
              <p:nvPr/>
            </p:nvSpPr>
            <p:spPr bwMode="auto">
              <a:xfrm>
                <a:off x="1480" y="3723"/>
                <a:ext cx="119" cy="74"/>
              </a:xfrm>
              <a:custGeom>
                <a:avLst/>
                <a:gdLst>
                  <a:gd name="T0" fmla="*/ 235 w 237"/>
                  <a:gd name="T1" fmla="*/ 144 h 148"/>
                  <a:gd name="T2" fmla="*/ 201 w 237"/>
                  <a:gd name="T3" fmla="*/ 144 h 148"/>
                  <a:gd name="T4" fmla="*/ 201 w 237"/>
                  <a:gd name="T5" fmla="*/ 3 h 148"/>
                  <a:gd name="T6" fmla="*/ 199 w 237"/>
                  <a:gd name="T7" fmla="*/ 2 h 148"/>
                  <a:gd name="T8" fmla="*/ 115 w 237"/>
                  <a:gd name="T9" fmla="*/ 144 h 148"/>
                  <a:gd name="T10" fmla="*/ 83 w 237"/>
                  <a:gd name="T11" fmla="*/ 144 h 148"/>
                  <a:gd name="T12" fmla="*/ 2 w 237"/>
                  <a:gd name="T13" fmla="*/ 0 h 148"/>
                  <a:gd name="T14" fmla="*/ 0 w 237"/>
                  <a:gd name="T15" fmla="*/ 0 h 148"/>
                  <a:gd name="T16" fmla="*/ 2 w 237"/>
                  <a:gd name="T17" fmla="*/ 3 h 148"/>
                  <a:gd name="T18" fmla="*/ 83 w 237"/>
                  <a:gd name="T19" fmla="*/ 148 h 148"/>
                  <a:gd name="T20" fmla="*/ 117 w 237"/>
                  <a:gd name="T21" fmla="*/ 147 h 148"/>
                  <a:gd name="T22" fmla="*/ 199 w 237"/>
                  <a:gd name="T23" fmla="*/ 8 h 148"/>
                  <a:gd name="T24" fmla="*/ 200 w 237"/>
                  <a:gd name="T25" fmla="*/ 148 h 148"/>
                  <a:gd name="T26" fmla="*/ 237 w 237"/>
                  <a:gd name="T27" fmla="*/ 147 h 148"/>
                  <a:gd name="T28" fmla="*/ 235 w 237"/>
                  <a:gd name="T29" fmla="*/ 144 h 1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7"/>
                  <a:gd name="T46" fmla="*/ 0 h 148"/>
                  <a:gd name="T47" fmla="*/ 237 w 237"/>
                  <a:gd name="T48" fmla="*/ 148 h 1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7" h="148">
                    <a:moveTo>
                      <a:pt x="235" y="144"/>
                    </a:moveTo>
                    <a:lnTo>
                      <a:pt x="201" y="144"/>
                    </a:lnTo>
                    <a:lnTo>
                      <a:pt x="201" y="3"/>
                    </a:lnTo>
                    <a:lnTo>
                      <a:pt x="199" y="2"/>
                    </a:lnTo>
                    <a:lnTo>
                      <a:pt x="115" y="144"/>
                    </a:lnTo>
                    <a:lnTo>
                      <a:pt x="83" y="144"/>
                    </a:lnTo>
                    <a:lnTo>
                      <a:pt x="2" y="0"/>
                    </a:lnTo>
                    <a:lnTo>
                      <a:pt x="0" y="0"/>
                    </a:lnTo>
                    <a:lnTo>
                      <a:pt x="2" y="3"/>
                    </a:lnTo>
                    <a:lnTo>
                      <a:pt x="83" y="148"/>
                    </a:lnTo>
                    <a:lnTo>
                      <a:pt x="117" y="147"/>
                    </a:lnTo>
                    <a:lnTo>
                      <a:pt x="199" y="8"/>
                    </a:lnTo>
                    <a:lnTo>
                      <a:pt x="200" y="148"/>
                    </a:lnTo>
                    <a:lnTo>
                      <a:pt x="237" y="147"/>
                    </a:lnTo>
                    <a:lnTo>
                      <a:pt x="235"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8" name="Freeform 2709"/>
              <p:cNvSpPr>
                <a:spLocks/>
              </p:cNvSpPr>
              <p:nvPr/>
            </p:nvSpPr>
            <p:spPr bwMode="auto">
              <a:xfrm>
                <a:off x="1463" y="3723"/>
                <a:ext cx="19" cy="74"/>
              </a:xfrm>
              <a:custGeom>
                <a:avLst/>
                <a:gdLst>
                  <a:gd name="T0" fmla="*/ 36 w 38"/>
                  <a:gd name="T1" fmla="*/ 0 h 148"/>
                  <a:gd name="T2" fmla="*/ 36 w 38"/>
                  <a:gd name="T3" fmla="*/ 144 h 148"/>
                  <a:gd name="T4" fmla="*/ 2 w 38"/>
                  <a:gd name="T5" fmla="*/ 144 h 148"/>
                  <a:gd name="T6" fmla="*/ 0 w 38"/>
                  <a:gd name="T7" fmla="*/ 146 h 148"/>
                  <a:gd name="T8" fmla="*/ 1 w 38"/>
                  <a:gd name="T9" fmla="*/ 148 h 148"/>
                  <a:gd name="T10" fmla="*/ 38 w 38"/>
                  <a:gd name="T11" fmla="*/ 147 h 148"/>
                  <a:gd name="T12" fmla="*/ 38 w 38"/>
                  <a:gd name="T13" fmla="*/ 3 h 148"/>
                  <a:gd name="T14" fmla="*/ 36 w 38"/>
                  <a:gd name="T15" fmla="*/ 0 h 148"/>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148"/>
                  <a:gd name="T26" fmla="*/ 38 w 38"/>
                  <a:gd name="T27" fmla="*/ 148 h 1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148">
                    <a:moveTo>
                      <a:pt x="36" y="0"/>
                    </a:moveTo>
                    <a:lnTo>
                      <a:pt x="36" y="144"/>
                    </a:lnTo>
                    <a:lnTo>
                      <a:pt x="2" y="144"/>
                    </a:lnTo>
                    <a:lnTo>
                      <a:pt x="0" y="146"/>
                    </a:lnTo>
                    <a:lnTo>
                      <a:pt x="1" y="148"/>
                    </a:lnTo>
                    <a:lnTo>
                      <a:pt x="38" y="147"/>
                    </a:lnTo>
                    <a:lnTo>
                      <a:pt x="38" y="3"/>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19" name="Freeform 2710"/>
              <p:cNvSpPr>
                <a:spLocks noEditPoints="1"/>
              </p:cNvSpPr>
              <p:nvPr/>
            </p:nvSpPr>
            <p:spPr bwMode="auto">
              <a:xfrm>
                <a:off x="1628" y="3710"/>
                <a:ext cx="107" cy="86"/>
              </a:xfrm>
              <a:custGeom>
                <a:avLst/>
                <a:gdLst>
                  <a:gd name="T0" fmla="*/ 117 w 214"/>
                  <a:gd name="T1" fmla="*/ 0 h 172"/>
                  <a:gd name="T2" fmla="*/ 139 w 214"/>
                  <a:gd name="T3" fmla="*/ 1 h 172"/>
                  <a:gd name="T4" fmla="*/ 158 w 214"/>
                  <a:gd name="T5" fmla="*/ 6 h 172"/>
                  <a:gd name="T6" fmla="*/ 173 w 214"/>
                  <a:gd name="T7" fmla="*/ 11 h 172"/>
                  <a:gd name="T8" fmla="*/ 185 w 214"/>
                  <a:gd name="T9" fmla="*/ 18 h 172"/>
                  <a:gd name="T10" fmla="*/ 194 w 214"/>
                  <a:gd name="T11" fmla="*/ 27 h 172"/>
                  <a:gd name="T12" fmla="*/ 199 w 214"/>
                  <a:gd name="T13" fmla="*/ 36 h 172"/>
                  <a:gd name="T14" fmla="*/ 200 w 214"/>
                  <a:gd name="T15" fmla="*/ 46 h 172"/>
                  <a:gd name="T16" fmla="*/ 198 w 214"/>
                  <a:gd name="T17" fmla="*/ 56 h 172"/>
                  <a:gd name="T18" fmla="*/ 192 w 214"/>
                  <a:gd name="T19" fmla="*/ 64 h 172"/>
                  <a:gd name="T20" fmla="*/ 183 w 214"/>
                  <a:gd name="T21" fmla="*/ 72 h 172"/>
                  <a:gd name="T22" fmla="*/ 169 w 214"/>
                  <a:gd name="T23" fmla="*/ 77 h 172"/>
                  <a:gd name="T24" fmla="*/ 169 w 214"/>
                  <a:gd name="T25" fmla="*/ 82 h 172"/>
                  <a:gd name="T26" fmla="*/ 188 w 214"/>
                  <a:gd name="T27" fmla="*/ 88 h 172"/>
                  <a:gd name="T28" fmla="*/ 200 w 214"/>
                  <a:gd name="T29" fmla="*/ 97 h 172"/>
                  <a:gd name="T30" fmla="*/ 209 w 214"/>
                  <a:gd name="T31" fmla="*/ 106 h 172"/>
                  <a:gd name="T32" fmla="*/ 214 w 214"/>
                  <a:gd name="T33" fmla="*/ 117 h 172"/>
                  <a:gd name="T34" fmla="*/ 214 w 214"/>
                  <a:gd name="T35" fmla="*/ 127 h 172"/>
                  <a:gd name="T36" fmla="*/ 211 w 214"/>
                  <a:gd name="T37" fmla="*/ 136 h 172"/>
                  <a:gd name="T38" fmla="*/ 204 w 214"/>
                  <a:gd name="T39" fmla="*/ 145 h 172"/>
                  <a:gd name="T40" fmla="*/ 196 w 214"/>
                  <a:gd name="T41" fmla="*/ 153 h 172"/>
                  <a:gd name="T42" fmla="*/ 186 w 214"/>
                  <a:gd name="T43" fmla="*/ 159 h 172"/>
                  <a:gd name="T44" fmla="*/ 176 w 214"/>
                  <a:gd name="T45" fmla="*/ 164 h 172"/>
                  <a:gd name="T46" fmla="*/ 162 w 214"/>
                  <a:gd name="T47" fmla="*/ 167 h 172"/>
                  <a:gd name="T48" fmla="*/ 147 w 214"/>
                  <a:gd name="T49" fmla="*/ 170 h 172"/>
                  <a:gd name="T50" fmla="*/ 129 w 214"/>
                  <a:gd name="T51" fmla="*/ 171 h 172"/>
                  <a:gd name="T52" fmla="*/ 107 w 214"/>
                  <a:gd name="T53" fmla="*/ 172 h 172"/>
                  <a:gd name="T54" fmla="*/ 102 w 214"/>
                  <a:gd name="T55" fmla="*/ 72 h 172"/>
                  <a:gd name="T56" fmla="*/ 120 w 214"/>
                  <a:gd name="T57" fmla="*/ 72 h 172"/>
                  <a:gd name="T58" fmla="*/ 132 w 214"/>
                  <a:gd name="T59" fmla="*/ 71 h 172"/>
                  <a:gd name="T60" fmla="*/ 143 w 214"/>
                  <a:gd name="T61" fmla="*/ 68 h 172"/>
                  <a:gd name="T62" fmla="*/ 152 w 214"/>
                  <a:gd name="T63" fmla="*/ 65 h 172"/>
                  <a:gd name="T64" fmla="*/ 159 w 214"/>
                  <a:gd name="T65" fmla="*/ 59 h 172"/>
                  <a:gd name="T66" fmla="*/ 162 w 214"/>
                  <a:gd name="T67" fmla="*/ 53 h 172"/>
                  <a:gd name="T68" fmla="*/ 163 w 214"/>
                  <a:gd name="T69" fmla="*/ 47 h 172"/>
                  <a:gd name="T70" fmla="*/ 162 w 214"/>
                  <a:gd name="T71" fmla="*/ 39 h 172"/>
                  <a:gd name="T72" fmla="*/ 159 w 214"/>
                  <a:gd name="T73" fmla="*/ 34 h 172"/>
                  <a:gd name="T74" fmla="*/ 153 w 214"/>
                  <a:gd name="T75" fmla="*/ 29 h 172"/>
                  <a:gd name="T76" fmla="*/ 145 w 214"/>
                  <a:gd name="T77" fmla="*/ 24 h 172"/>
                  <a:gd name="T78" fmla="*/ 136 w 214"/>
                  <a:gd name="T79" fmla="*/ 22 h 172"/>
                  <a:gd name="T80" fmla="*/ 120 w 214"/>
                  <a:gd name="T81" fmla="*/ 21 h 172"/>
                  <a:gd name="T82" fmla="*/ 99 w 214"/>
                  <a:gd name="T83" fmla="*/ 21 h 172"/>
                  <a:gd name="T84" fmla="*/ 37 w 214"/>
                  <a:gd name="T85" fmla="*/ 151 h 172"/>
                  <a:gd name="T86" fmla="*/ 118 w 214"/>
                  <a:gd name="T87" fmla="*/ 150 h 172"/>
                  <a:gd name="T88" fmla="*/ 129 w 214"/>
                  <a:gd name="T89" fmla="*/ 150 h 172"/>
                  <a:gd name="T90" fmla="*/ 137 w 214"/>
                  <a:gd name="T91" fmla="*/ 150 h 172"/>
                  <a:gd name="T92" fmla="*/ 147 w 214"/>
                  <a:gd name="T93" fmla="*/ 149 h 172"/>
                  <a:gd name="T94" fmla="*/ 154 w 214"/>
                  <a:gd name="T95" fmla="*/ 147 h 172"/>
                  <a:gd name="T96" fmla="*/ 162 w 214"/>
                  <a:gd name="T97" fmla="*/ 143 h 172"/>
                  <a:gd name="T98" fmla="*/ 168 w 214"/>
                  <a:gd name="T99" fmla="*/ 138 h 172"/>
                  <a:gd name="T100" fmla="*/ 173 w 214"/>
                  <a:gd name="T101" fmla="*/ 133 h 172"/>
                  <a:gd name="T102" fmla="*/ 175 w 214"/>
                  <a:gd name="T103" fmla="*/ 127 h 172"/>
                  <a:gd name="T104" fmla="*/ 175 w 214"/>
                  <a:gd name="T105" fmla="*/ 120 h 172"/>
                  <a:gd name="T106" fmla="*/ 174 w 214"/>
                  <a:gd name="T107" fmla="*/ 113 h 172"/>
                  <a:gd name="T108" fmla="*/ 169 w 214"/>
                  <a:gd name="T109" fmla="*/ 107 h 172"/>
                  <a:gd name="T110" fmla="*/ 161 w 214"/>
                  <a:gd name="T111" fmla="*/ 100 h 172"/>
                  <a:gd name="T112" fmla="*/ 151 w 214"/>
                  <a:gd name="T113" fmla="*/ 97 h 172"/>
                  <a:gd name="T114" fmla="*/ 139 w 214"/>
                  <a:gd name="T115" fmla="*/ 95 h 172"/>
                  <a:gd name="T116" fmla="*/ 123 w 214"/>
                  <a:gd name="T117" fmla="*/ 92 h 172"/>
                  <a:gd name="T118" fmla="*/ 102 w 214"/>
                  <a:gd name="T119" fmla="*/ 92 h 1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4"/>
                  <a:gd name="T181" fmla="*/ 0 h 172"/>
                  <a:gd name="T182" fmla="*/ 214 w 214"/>
                  <a:gd name="T183" fmla="*/ 172 h 1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4" h="172">
                    <a:moveTo>
                      <a:pt x="0" y="172"/>
                    </a:moveTo>
                    <a:lnTo>
                      <a:pt x="0" y="0"/>
                    </a:lnTo>
                    <a:lnTo>
                      <a:pt x="106" y="0"/>
                    </a:lnTo>
                    <a:lnTo>
                      <a:pt x="111" y="0"/>
                    </a:lnTo>
                    <a:lnTo>
                      <a:pt x="117" y="0"/>
                    </a:lnTo>
                    <a:lnTo>
                      <a:pt x="122" y="0"/>
                    </a:lnTo>
                    <a:lnTo>
                      <a:pt x="126" y="0"/>
                    </a:lnTo>
                    <a:lnTo>
                      <a:pt x="131" y="0"/>
                    </a:lnTo>
                    <a:lnTo>
                      <a:pt x="136" y="1"/>
                    </a:lnTo>
                    <a:lnTo>
                      <a:pt x="139" y="1"/>
                    </a:lnTo>
                    <a:lnTo>
                      <a:pt x="144" y="3"/>
                    </a:lnTo>
                    <a:lnTo>
                      <a:pt x="147" y="3"/>
                    </a:lnTo>
                    <a:lnTo>
                      <a:pt x="152" y="4"/>
                    </a:lnTo>
                    <a:lnTo>
                      <a:pt x="155" y="5"/>
                    </a:lnTo>
                    <a:lnTo>
                      <a:pt x="158" y="6"/>
                    </a:lnTo>
                    <a:lnTo>
                      <a:pt x="161" y="6"/>
                    </a:lnTo>
                    <a:lnTo>
                      <a:pt x="164" y="7"/>
                    </a:lnTo>
                    <a:lnTo>
                      <a:pt x="168" y="8"/>
                    </a:lnTo>
                    <a:lnTo>
                      <a:pt x="170" y="9"/>
                    </a:lnTo>
                    <a:lnTo>
                      <a:pt x="173" y="11"/>
                    </a:lnTo>
                    <a:lnTo>
                      <a:pt x="176" y="12"/>
                    </a:lnTo>
                    <a:lnTo>
                      <a:pt x="178" y="13"/>
                    </a:lnTo>
                    <a:lnTo>
                      <a:pt x="181" y="15"/>
                    </a:lnTo>
                    <a:lnTo>
                      <a:pt x="183" y="16"/>
                    </a:lnTo>
                    <a:lnTo>
                      <a:pt x="185" y="18"/>
                    </a:lnTo>
                    <a:lnTo>
                      <a:pt x="188" y="20"/>
                    </a:lnTo>
                    <a:lnTo>
                      <a:pt x="189" y="22"/>
                    </a:lnTo>
                    <a:lnTo>
                      <a:pt x="191" y="23"/>
                    </a:lnTo>
                    <a:lnTo>
                      <a:pt x="193" y="26"/>
                    </a:lnTo>
                    <a:lnTo>
                      <a:pt x="194" y="27"/>
                    </a:lnTo>
                    <a:lnTo>
                      <a:pt x="196" y="29"/>
                    </a:lnTo>
                    <a:lnTo>
                      <a:pt x="197" y="30"/>
                    </a:lnTo>
                    <a:lnTo>
                      <a:pt x="198" y="32"/>
                    </a:lnTo>
                    <a:lnTo>
                      <a:pt x="199" y="35"/>
                    </a:lnTo>
                    <a:lnTo>
                      <a:pt x="199" y="36"/>
                    </a:lnTo>
                    <a:lnTo>
                      <a:pt x="200" y="38"/>
                    </a:lnTo>
                    <a:lnTo>
                      <a:pt x="200" y="41"/>
                    </a:lnTo>
                    <a:lnTo>
                      <a:pt x="200" y="43"/>
                    </a:lnTo>
                    <a:lnTo>
                      <a:pt x="200" y="45"/>
                    </a:lnTo>
                    <a:lnTo>
                      <a:pt x="200" y="46"/>
                    </a:lnTo>
                    <a:lnTo>
                      <a:pt x="200" y="49"/>
                    </a:lnTo>
                    <a:lnTo>
                      <a:pt x="200" y="50"/>
                    </a:lnTo>
                    <a:lnTo>
                      <a:pt x="199" y="52"/>
                    </a:lnTo>
                    <a:lnTo>
                      <a:pt x="199" y="53"/>
                    </a:lnTo>
                    <a:lnTo>
                      <a:pt x="198" y="56"/>
                    </a:lnTo>
                    <a:lnTo>
                      <a:pt x="197" y="57"/>
                    </a:lnTo>
                    <a:lnTo>
                      <a:pt x="196" y="59"/>
                    </a:lnTo>
                    <a:lnTo>
                      <a:pt x="194" y="60"/>
                    </a:lnTo>
                    <a:lnTo>
                      <a:pt x="193" y="62"/>
                    </a:lnTo>
                    <a:lnTo>
                      <a:pt x="192" y="64"/>
                    </a:lnTo>
                    <a:lnTo>
                      <a:pt x="190" y="66"/>
                    </a:lnTo>
                    <a:lnTo>
                      <a:pt x="189" y="67"/>
                    </a:lnTo>
                    <a:lnTo>
                      <a:pt x="186" y="68"/>
                    </a:lnTo>
                    <a:lnTo>
                      <a:pt x="184" y="69"/>
                    </a:lnTo>
                    <a:lnTo>
                      <a:pt x="183" y="72"/>
                    </a:lnTo>
                    <a:lnTo>
                      <a:pt x="181" y="73"/>
                    </a:lnTo>
                    <a:lnTo>
                      <a:pt x="177" y="74"/>
                    </a:lnTo>
                    <a:lnTo>
                      <a:pt x="175" y="75"/>
                    </a:lnTo>
                    <a:lnTo>
                      <a:pt x="173" y="76"/>
                    </a:lnTo>
                    <a:lnTo>
                      <a:pt x="169" y="77"/>
                    </a:lnTo>
                    <a:lnTo>
                      <a:pt x="167" y="79"/>
                    </a:lnTo>
                    <a:lnTo>
                      <a:pt x="163" y="80"/>
                    </a:lnTo>
                    <a:lnTo>
                      <a:pt x="160" y="81"/>
                    </a:lnTo>
                    <a:lnTo>
                      <a:pt x="164" y="81"/>
                    </a:lnTo>
                    <a:lnTo>
                      <a:pt x="169" y="82"/>
                    </a:lnTo>
                    <a:lnTo>
                      <a:pt x="173" y="83"/>
                    </a:lnTo>
                    <a:lnTo>
                      <a:pt x="177" y="84"/>
                    </a:lnTo>
                    <a:lnTo>
                      <a:pt x="181" y="85"/>
                    </a:lnTo>
                    <a:lnTo>
                      <a:pt x="184" y="87"/>
                    </a:lnTo>
                    <a:lnTo>
                      <a:pt x="188" y="88"/>
                    </a:lnTo>
                    <a:lnTo>
                      <a:pt x="190" y="90"/>
                    </a:lnTo>
                    <a:lnTo>
                      <a:pt x="193" y="91"/>
                    </a:lnTo>
                    <a:lnTo>
                      <a:pt x="196" y="92"/>
                    </a:lnTo>
                    <a:lnTo>
                      <a:pt x="198" y="95"/>
                    </a:lnTo>
                    <a:lnTo>
                      <a:pt x="200" y="97"/>
                    </a:lnTo>
                    <a:lnTo>
                      <a:pt x="202" y="98"/>
                    </a:lnTo>
                    <a:lnTo>
                      <a:pt x="205" y="100"/>
                    </a:lnTo>
                    <a:lnTo>
                      <a:pt x="207" y="102"/>
                    </a:lnTo>
                    <a:lnTo>
                      <a:pt x="208" y="104"/>
                    </a:lnTo>
                    <a:lnTo>
                      <a:pt x="209" y="106"/>
                    </a:lnTo>
                    <a:lnTo>
                      <a:pt x="212" y="109"/>
                    </a:lnTo>
                    <a:lnTo>
                      <a:pt x="212" y="110"/>
                    </a:lnTo>
                    <a:lnTo>
                      <a:pt x="213" y="112"/>
                    </a:lnTo>
                    <a:lnTo>
                      <a:pt x="214" y="114"/>
                    </a:lnTo>
                    <a:lnTo>
                      <a:pt x="214" y="117"/>
                    </a:lnTo>
                    <a:lnTo>
                      <a:pt x="214" y="119"/>
                    </a:lnTo>
                    <a:lnTo>
                      <a:pt x="214" y="122"/>
                    </a:lnTo>
                    <a:lnTo>
                      <a:pt x="214" y="124"/>
                    </a:lnTo>
                    <a:lnTo>
                      <a:pt x="214" y="126"/>
                    </a:lnTo>
                    <a:lnTo>
                      <a:pt x="214" y="127"/>
                    </a:lnTo>
                    <a:lnTo>
                      <a:pt x="214" y="129"/>
                    </a:lnTo>
                    <a:lnTo>
                      <a:pt x="213" y="132"/>
                    </a:lnTo>
                    <a:lnTo>
                      <a:pt x="212" y="133"/>
                    </a:lnTo>
                    <a:lnTo>
                      <a:pt x="212" y="135"/>
                    </a:lnTo>
                    <a:lnTo>
                      <a:pt x="211" y="136"/>
                    </a:lnTo>
                    <a:lnTo>
                      <a:pt x="209" y="138"/>
                    </a:lnTo>
                    <a:lnTo>
                      <a:pt x="208" y="140"/>
                    </a:lnTo>
                    <a:lnTo>
                      <a:pt x="207" y="142"/>
                    </a:lnTo>
                    <a:lnTo>
                      <a:pt x="205" y="144"/>
                    </a:lnTo>
                    <a:lnTo>
                      <a:pt x="204" y="145"/>
                    </a:lnTo>
                    <a:lnTo>
                      <a:pt x="202" y="147"/>
                    </a:lnTo>
                    <a:lnTo>
                      <a:pt x="201" y="149"/>
                    </a:lnTo>
                    <a:lnTo>
                      <a:pt x="199" y="150"/>
                    </a:lnTo>
                    <a:lnTo>
                      <a:pt x="198" y="151"/>
                    </a:lnTo>
                    <a:lnTo>
                      <a:pt x="196" y="153"/>
                    </a:lnTo>
                    <a:lnTo>
                      <a:pt x="194" y="155"/>
                    </a:lnTo>
                    <a:lnTo>
                      <a:pt x="192" y="156"/>
                    </a:lnTo>
                    <a:lnTo>
                      <a:pt x="191" y="157"/>
                    </a:lnTo>
                    <a:lnTo>
                      <a:pt x="189" y="158"/>
                    </a:lnTo>
                    <a:lnTo>
                      <a:pt x="186" y="159"/>
                    </a:lnTo>
                    <a:lnTo>
                      <a:pt x="184" y="160"/>
                    </a:lnTo>
                    <a:lnTo>
                      <a:pt x="183" y="160"/>
                    </a:lnTo>
                    <a:lnTo>
                      <a:pt x="181" y="162"/>
                    </a:lnTo>
                    <a:lnTo>
                      <a:pt x="178" y="163"/>
                    </a:lnTo>
                    <a:lnTo>
                      <a:pt x="176" y="164"/>
                    </a:lnTo>
                    <a:lnTo>
                      <a:pt x="173" y="164"/>
                    </a:lnTo>
                    <a:lnTo>
                      <a:pt x="170" y="165"/>
                    </a:lnTo>
                    <a:lnTo>
                      <a:pt x="168" y="166"/>
                    </a:lnTo>
                    <a:lnTo>
                      <a:pt x="166" y="166"/>
                    </a:lnTo>
                    <a:lnTo>
                      <a:pt x="162" y="167"/>
                    </a:lnTo>
                    <a:lnTo>
                      <a:pt x="160" y="167"/>
                    </a:lnTo>
                    <a:lnTo>
                      <a:pt x="156" y="168"/>
                    </a:lnTo>
                    <a:lnTo>
                      <a:pt x="153" y="170"/>
                    </a:lnTo>
                    <a:lnTo>
                      <a:pt x="151" y="170"/>
                    </a:lnTo>
                    <a:lnTo>
                      <a:pt x="147" y="170"/>
                    </a:lnTo>
                    <a:lnTo>
                      <a:pt x="144" y="170"/>
                    </a:lnTo>
                    <a:lnTo>
                      <a:pt x="140" y="171"/>
                    </a:lnTo>
                    <a:lnTo>
                      <a:pt x="137" y="171"/>
                    </a:lnTo>
                    <a:lnTo>
                      <a:pt x="132" y="171"/>
                    </a:lnTo>
                    <a:lnTo>
                      <a:pt x="129" y="171"/>
                    </a:lnTo>
                    <a:lnTo>
                      <a:pt x="125" y="171"/>
                    </a:lnTo>
                    <a:lnTo>
                      <a:pt x="121" y="171"/>
                    </a:lnTo>
                    <a:lnTo>
                      <a:pt x="116" y="171"/>
                    </a:lnTo>
                    <a:lnTo>
                      <a:pt x="111" y="171"/>
                    </a:lnTo>
                    <a:lnTo>
                      <a:pt x="107" y="172"/>
                    </a:lnTo>
                    <a:lnTo>
                      <a:pt x="0" y="172"/>
                    </a:lnTo>
                    <a:close/>
                    <a:moveTo>
                      <a:pt x="37" y="73"/>
                    </a:moveTo>
                    <a:lnTo>
                      <a:pt x="98" y="73"/>
                    </a:lnTo>
                    <a:lnTo>
                      <a:pt x="102" y="72"/>
                    </a:lnTo>
                    <a:lnTo>
                      <a:pt x="106" y="72"/>
                    </a:lnTo>
                    <a:lnTo>
                      <a:pt x="110" y="72"/>
                    </a:lnTo>
                    <a:lnTo>
                      <a:pt x="114" y="72"/>
                    </a:lnTo>
                    <a:lnTo>
                      <a:pt x="117" y="72"/>
                    </a:lnTo>
                    <a:lnTo>
                      <a:pt x="120" y="72"/>
                    </a:lnTo>
                    <a:lnTo>
                      <a:pt x="123" y="72"/>
                    </a:lnTo>
                    <a:lnTo>
                      <a:pt x="125" y="72"/>
                    </a:lnTo>
                    <a:lnTo>
                      <a:pt x="128" y="71"/>
                    </a:lnTo>
                    <a:lnTo>
                      <a:pt x="130" y="71"/>
                    </a:lnTo>
                    <a:lnTo>
                      <a:pt x="132" y="71"/>
                    </a:lnTo>
                    <a:lnTo>
                      <a:pt x="133" y="71"/>
                    </a:lnTo>
                    <a:lnTo>
                      <a:pt x="137" y="69"/>
                    </a:lnTo>
                    <a:lnTo>
                      <a:pt x="139" y="69"/>
                    </a:lnTo>
                    <a:lnTo>
                      <a:pt x="141" y="68"/>
                    </a:lnTo>
                    <a:lnTo>
                      <a:pt x="143" y="68"/>
                    </a:lnTo>
                    <a:lnTo>
                      <a:pt x="145" y="67"/>
                    </a:lnTo>
                    <a:lnTo>
                      <a:pt x="147" y="67"/>
                    </a:lnTo>
                    <a:lnTo>
                      <a:pt x="148" y="66"/>
                    </a:lnTo>
                    <a:lnTo>
                      <a:pt x="151" y="65"/>
                    </a:lnTo>
                    <a:lnTo>
                      <a:pt x="152" y="65"/>
                    </a:lnTo>
                    <a:lnTo>
                      <a:pt x="153" y="64"/>
                    </a:lnTo>
                    <a:lnTo>
                      <a:pt x="154" y="62"/>
                    </a:lnTo>
                    <a:lnTo>
                      <a:pt x="155" y="62"/>
                    </a:lnTo>
                    <a:lnTo>
                      <a:pt x="158" y="60"/>
                    </a:lnTo>
                    <a:lnTo>
                      <a:pt x="159" y="59"/>
                    </a:lnTo>
                    <a:lnTo>
                      <a:pt x="160" y="58"/>
                    </a:lnTo>
                    <a:lnTo>
                      <a:pt x="160" y="57"/>
                    </a:lnTo>
                    <a:lnTo>
                      <a:pt x="161" y="56"/>
                    </a:lnTo>
                    <a:lnTo>
                      <a:pt x="162" y="54"/>
                    </a:lnTo>
                    <a:lnTo>
                      <a:pt x="162" y="53"/>
                    </a:lnTo>
                    <a:lnTo>
                      <a:pt x="163" y="52"/>
                    </a:lnTo>
                    <a:lnTo>
                      <a:pt x="163" y="51"/>
                    </a:lnTo>
                    <a:lnTo>
                      <a:pt x="163" y="50"/>
                    </a:lnTo>
                    <a:lnTo>
                      <a:pt x="163" y="49"/>
                    </a:lnTo>
                    <a:lnTo>
                      <a:pt x="163" y="47"/>
                    </a:lnTo>
                    <a:lnTo>
                      <a:pt x="163" y="45"/>
                    </a:lnTo>
                    <a:lnTo>
                      <a:pt x="163" y="44"/>
                    </a:lnTo>
                    <a:lnTo>
                      <a:pt x="163" y="43"/>
                    </a:lnTo>
                    <a:lnTo>
                      <a:pt x="163" y="41"/>
                    </a:lnTo>
                    <a:lnTo>
                      <a:pt x="162" y="39"/>
                    </a:lnTo>
                    <a:lnTo>
                      <a:pt x="162" y="38"/>
                    </a:lnTo>
                    <a:lnTo>
                      <a:pt x="161" y="37"/>
                    </a:lnTo>
                    <a:lnTo>
                      <a:pt x="160" y="36"/>
                    </a:lnTo>
                    <a:lnTo>
                      <a:pt x="160" y="35"/>
                    </a:lnTo>
                    <a:lnTo>
                      <a:pt x="159" y="34"/>
                    </a:lnTo>
                    <a:lnTo>
                      <a:pt x="158" y="32"/>
                    </a:lnTo>
                    <a:lnTo>
                      <a:pt x="155" y="32"/>
                    </a:lnTo>
                    <a:lnTo>
                      <a:pt x="155" y="31"/>
                    </a:lnTo>
                    <a:lnTo>
                      <a:pt x="154" y="30"/>
                    </a:lnTo>
                    <a:lnTo>
                      <a:pt x="153" y="29"/>
                    </a:lnTo>
                    <a:lnTo>
                      <a:pt x="151" y="28"/>
                    </a:lnTo>
                    <a:lnTo>
                      <a:pt x="149" y="27"/>
                    </a:lnTo>
                    <a:lnTo>
                      <a:pt x="148" y="26"/>
                    </a:lnTo>
                    <a:lnTo>
                      <a:pt x="147" y="26"/>
                    </a:lnTo>
                    <a:lnTo>
                      <a:pt x="145" y="24"/>
                    </a:lnTo>
                    <a:lnTo>
                      <a:pt x="144" y="24"/>
                    </a:lnTo>
                    <a:lnTo>
                      <a:pt x="141" y="23"/>
                    </a:lnTo>
                    <a:lnTo>
                      <a:pt x="139" y="23"/>
                    </a:lnTo>
                    <a:lnTo>
                      <a:pt x="137" y="23"/>
                    </a:lnTo>
                    <a:lnTo>
                      <a:pt x="136" y="22"/>
                    </a:lnTo>
                    <a:lnTo>
                      <a:pt x="132" y="22"/>
                    </a:lnTo>
                    <a:lnTo>
                      <a:pt x="130" y="22"/>
                    </a:lnTo>
                    <a:lnTo>
                      <a:pt x="126" y="21"/>
                    </a:lnTo>
                    <a:lnTo>
                      <a:pt x="124" y="21"/>
                    </a:lnTo>
                    <a:lnTo>
                      <a:pt x="120" y="21"/>
                    </a:lnTo>
                    <a:lnTo>
                      <a:pt x="116" y="21"/>
                    </a:lnTo>
                    <a:lnTo>
                      <a:pt x="113" y="21"/>
                    </a:lnTo>
                    <a:lnTo>
                      <a:pt x="108" y="21"/>
                    </a:lnTo>
                    <a:lnTo>
                      <a:pt x="103" y="21"/>
                    </a:lnTo>
                    <a:lnTo>
                      <a:pt x="99" y="21"/>
                    </a:lnTo>
                    <a:lnTo>
                      <a:pt x="93" y="21"/>
                    </a:lnTo>
                    <a:lnTo>
                      <a:pt x="37" y="21"/>
                    </a:lnTo>
                    <a:lnTo>
                      <a:pt x="37" y="73"/>
                    </a:lnTo>
                    <a:close/>
                    <a:moveTo>
                      <a:pt x="37" y="151"/>
                    </a:moveTo>
                    <a:lnTo>
                      <a:pt x="107" y="151"/>
                    </a:lnTo>
                    <a:lnTo>
                      <a:pt x="110" y="150"/>
                    </a:lnTo>
                    <a:lnTo>
                      <a:pt x="114" y="150"/>
                    </a:lnTo>
                    <a:lnTo>
                      <a:pt x="116" y="150"/>
                    </a:lnTo>
                    <a:lnTo>
                      <a:pt x="118" y="150"/>
                    </a:lnTo>
                    <a:lnTo>
                      <a:pt x="121" y="150"/>
                    </a:lnTo>
                    <a:lnTo>
                      <a:pt x="123" y="150"/>
                    </a:lnTo>
                    <a:lnTo>
                      <a:pt x="125" y="150"/>
                    </a:lnTo>
                    <a:lnTo>
                      <a:pt x="126" y="150"/>
                    </a:lnTo>
                    <a:lnTo>
                      <a:pt x="129" y="150"/>
                    </a:lnTo>
                    <a:lnTo>
                      <a:pt x="130" y="150"/>
                    </a:lnTo>
                    <a:lnTo>
                      <a:pt x="131" y="150"/>
                    </a:lnTo>
                    <a:lnTo>
                      <a:pt x="132" y="151"/>
                    </a:lnTo>
                    <a:lnTo>
                      <a:pt x="135" y="150"/>
                    </a:lnTo>
                    <a:lnTo>
                      <a:pt x="137" y="150"/>
                    </a:lnTo>
                    <a:lnTo>
                      <a:pt x="139" y="150"/>
                    </a:lnTo>
                    <a:lnTo>
                      <a:pt x="141" y="150"/>
                    </a:lnTo>
                    <a:lnTo>
                      <a:pt x="144" y="149"/>
                    </a:lnTo>
                    <a:lnTo>
                      <a:pt x="145" y="149"/>
                    </a:lnTo>
                    <a:lnTo>
                      <a:pt x="147" y="149"/>
                    </a:lnTo>
                    <a:lnTo>
                      <a:pt x="148" y="148"/>
                    </a:lnTo>
                    <a:lnTo>
                      <a:pt x="151" y="148"/>
                    </a:lnTo>
                    <a:lnTo>
                      <a:pt x="152" y="147"/>
                    </a:lnTo>
                    <a:lnTo>
                      <a:pt x="153" y="147"/>
                    </a:lnTo>
                    <a:lnTo>
                      <a:pt x="154" y="147"/>
                    </a:lnTo>
                    <a:lnTo>
                      <a:pt x="156" y="145"/>
                    </a:lnTo>
                    <a:lnTo>
                      <a:pt x="158" y="144"/>
                    </a:lnTo>
                    <a:lnTo>
                      <a:pt x="159" y="144"/>
                    </a:lnTo>
                    <a:lnTo>
                      <a:pt x="161" y="143"/>
                    </a:lnTo>
                    <a:lnTo>
                      <a:pt x="162" y="143"/>
                    </a:lnTo>
                    <a:lnTo>
                      <a:pt x="163" y="142"/>
                    </a:lnTo>
                    <a:lnTo>
                      <a:pt x="164" y="141"/>
                    </a:lnTo>
                    <a:lnTo>
                      <a:pt x="166" y="141"/>
                    </a:lnTo>
                    <a:lnTo>
                      <a:pt x="167" y="140"/>
                    </a:lnTo>
                    <a:lnTo>
                      <a:pt x="168" y="138"/>
                    </a:lnTo>
                    <a:lnTo>
                      <a:pt x="169" y="137"/>
                    </a:lnTo>
                    <a:lnTo>
                      <a:pt x="170" y="135"/>
                    </a:lnTo>
                    <a:lnTo>
                      <a:pt x="171" y="134"/>
                    </a:lnTo>
                    <a:lnTo>
                      <a:pt x="173" y="133"/>
                    </a:lnTo>
                    <a:lnTo>
                      <a:pt x="173" y="132"/>
                    </a:lnTo>
                    <a:lnTo>
                      <a:pt x="174" y="130"/>
                    </a:lnTo>
                    <a:lnTo>
                      <a:pt x="174" y="129"/>
                    </a:lnTo>
                    <a:lnTo>
                      <a:pt x="175" y="128"/>
                    </a:lnTo>
                    <a:lnTo>
                      <a:pt x="175" y="127"/>
                    </a:lnTo>
                    <a:lnTo>
                      <a:pt x="175" y="126"/>
                    </a:lnTo>
                    <a:lnTo>
                      <a:pt x="175" y="125"/>
                    </a:lnTo>
                    <a:lnTo>
                      <a:pt x="175" y="124"/>
                    </a:lnTo>
                    <a:lnTo>
                      <a:pt x="175" y="122"/>
                    </a:lnTo>
                    <a:lnTo>
                      <a:pt x="175" y="120"/>
                    </a:lnTo>
                    <a:lnTo>
                      <a:pt x="175" y="119"/>
                    </a:lnTo>
                    <a:lnTo>
                      <a:pt x="175" y="118"/>
                    </a:lnTo>
                    <a:lnTo>
                      <a:pt x="175" y="115"/>
                    </a:lnTo>
                    <a:lnTo>
                      <a:pt x="174" y="114"/>
                    </a:lnTo>
                    <a:lnTo>
                      <a:pt x="174" y="113"/>
                    </a:lnTo>
                    <a:lnTo>
                      <a:pt x="173" y="112"/>
                    </a:lnTo>
                    <a:lnTo>
                      <a:pt x="171" y="111"/>
                    </a:lnTo>
                    <a:lnTo>
                      <a:pt x="171" y="110"/>
                    </a:lnTo>
                    <a:lnTo>
                      <a:pt x="170" y="109"/>
                    </a:lnTo>
                    <a:lnTo>
                      <a:pt x="169" y="107"/>
                    </a:lnTo>
                    <a:lnTo>
                      <a:pt x="167" y="106"/>
                    </a:lnTo>
                    <a:lnTo>
                      <a:pt x="166" y="104"/>
                    </a:lnTo>
                    <a:lnTo>
                      <a:pt x="164" y="103"/>
                    </a:lnTo>
                    <a:lnTo>
                      <a:pt x="162" y="102"/>
                    </a:lnTo>
                    <a:lnTo>
                      <a:pt x="161" y="100"/>
                    </a:lnTo>
                    <a:lnTo>
                      <a:pt x="159" y="100"/>
                    </a:lnTo>
                    <a:lnTo>
                      <a:pt x="156" y="99"/>
                    </a:lnTo>
                    <a:lnTo>
                      <a:pt x="155" y="98"/>
                    </a:lnTo>
                    <a:lnTo>
                      <a:pt x="153" y="97"/>
                    </a:lnTo>
                    <a:lnTo>
                      <a:pt x="151" y="97"/>
                    </a:lnTo>
                    <a:lnTo>
                      <a:pt x="148" y="96"/>
                    </a:lnTo>
                    <a:lnTo>
                      <a:pt x="146" y="96"/>
                    </a:lnTo>
                    <a:lnTo>
                      <a:pt x="144" y="96"/>
                    </a:lnTo>
                    <a:lnTo>
                      <a:pt x="141" y="95"/>
                    </a:lnTo>
                    <a:lnTo>
                      <a:pt x="139" y="95"/>
                    </a:lnTo>
                    <a:lnTo>
                      <a:pt x="136" y="94"/>
                    </a:lnTo>
                    <a:lnTo>
                      <a:pt x="133" y="94"/>
                    </a:lnTo>
                    <a:lnTo>
                      <a:pt x="130" y="94"/>
                    </a:lnTo>
                    <a:lnTo>
                      <a:pt x="126" y="92"/>
                    </a:lnTo>
                    <a:lnTo>
                      <a:pt x="123" y="92"/>
                    </a:lnTo>
                    <a:lnTo>
                      <a:pt x="120" y="92"/>
                    </a:lnTo>
                    <a:lnTo>
                      <a:pt x="115" y="92"/>
                    </a:lnTo>
                    <a:lnTo>
                      <a:pt x="111" y="92"/>
                    </a:lnTo>
                    <a:lnTo>
                      <a:pt x="107" y="92"/>
                    </a:lnTo>
                    <a:lnTo>
                      <a:pt x="102" y="92"/>
                    </a:lnTo>
                    <a:lnTo>
                      <a:pt x="37" y="92"/>
                    </a:lnTo>
                    <a:lnTo>
                      <a:pt x="37" y="15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0" name="Freeform 2711"/>
              <p:cNvSpPr>
                <a:spLocks/>
              </p:cNvSpPr>
              <p:nvPr/>
            </p:nvSpPr>
            <p:spPr bwMode="auto">
              <a:xfrm>
                <a:off x="1628" y="3710"/>
                <a:ext cx="107" cy="86"/>
              </a:xfrm>
              <a:custGeom>
                <a:avLst/>
                <a:gdLst>
                  <a:gd name="T0" fmla="*/ 106 w 214"/>
                  <a:gd name="T1" fmla="*/ 0 h 172"/>
                  <a:gd name="T2" fmla="*/ 122 w 214"/>
                  <a:gd name="T3" fmla="*/ 0 h 172"/>
                  <a:gd name="T4" fmla="*/ 136 w 214"/>
                  <a:gd name="T5" fmla="*/ 1 h 172"/>
                  <a:gd name="T6" fmla="*/ 147 w 214"/>
                  <a:gd name="T7" fmla="*/ 3 h 172"/>
                  <a:gd name="T8" fmla="*/ 158 w 214"/>
                  <a:gd name="T9" fmla="*/ 6 h 172"/>
                  <a:gd name="T10" fmla="*/ 168 w 214"/>
                  <a:gd name="T11" fmla="*/ 8 h 172"/>
                  <a:gd name="T12" fmla="*/ 176 w 214"/>
                  <a:gd name="T13" fmla="*/ 12 h 172"/>
                  <a:gd name="T14" fmla="*/ 183 w 214"/>
                  <a:gd name="T15" fmla="*/ 16 h 172"/>
                  <a:gd name="T16" fmla="*/ 189 w 214"/>
                  <a:gd name="T17" fmla="*/ 22 h 172"/>
                  <a:gd name="T18" fmla="*/ 194 w 214"/>
                  <a:gd name="T19" fmla="*/ 27 h 172"/>
                  <a:gd name="T20" fmla="*/ 198 w 214"/>
                  <a:gd name="T21" fmla="*/ 32 h 172"/>
                  <a:gd name="T22" fmla="*/ 200 w 214"/>
                  <a:gd name="T23" fmla="*/ 38 h 172"/>
                  <a:gd name="T24" fmla="*/ 200 w 214"/>
                  <a:gd name="T25" fmla="*/ 45 h 172"/>
                  <a:gd name="T26" fmla="*/ 200 w 214"/>
                  <a:gd name="T27" fmla="*/ 50 h 172"/>
                  <a:gd name="T28" fmla="*/ 198 w 214"/>
                  <a:gd name="T29" fmla="*/ 56 h 172"/>
                  <a:gd name="T30" fmla="*/ 194 w 214"/>
                  <a:gd name="T31" fmla="*/ 60 h 172"/>
                  <a:gd name="T32" fmla="*/ 190 w 214"/>
                  <a:gd name="T33" fmla="*/ 66 h 172"/>
                  <a:gd name="T34" fmla="*/ 184 w 214"/>
                  <a:gd name="T35" fmla="*/ 69 h 172"/>
                  <a:gd name="T36" fmla="*/ 177 w 214"/>
                  <a:gd name="T37" fmla="*/ 74 h 172"/>
                  <a:gd name="T38" fmla="*/ 169 w 214"/>
                  <a:gd name="T39" fmla="*/ 77 h 172"/>
                  <a:gd name="T40" fmla="*/ 160 w 214"/>
                  <a:gd name="T41" fmla="*/ 81 h 172"/>
                  <a:gd name="T42" fmla="*/ 173 w 214"/>
                  <a:gd name="T43" fmla="*/ 83 h 172"/>
                  <a:gd name="T44" fmla="*/ 184 w 214"/>
                  <a:gd name="T45" fmla="*/ 87 h 172"/>
                  <a:gd name="T46" fmla="*/ 193 w 214"/>
                  <a:gd name="T47" fmla="*/ 91 h 172"/>
                  <a:gd name="T48" fmla="*/ 200 w 214"/>
                  <a:gd name="T49" fmla="*/ 97 h 172"/>
                  <a:gd name="T50" fmla="*/ 207 w 214"/>
                  <a:gd name="T51" fmla="*/ 102 h 172"/>
                  <a:gd name="T52" fmla="*/ 212 w 214"/>
                  <a:gd name="T53" fmla="*/ 109 h 172"/>
                  <a:gd name="T54" fmla="*/ 214 w 214"/>
                  <a:gd name="T55" fmla="*/ 114 h 172"/>
                  <a:gd name="T56" fmla="*/ 214 w 214"/>
                  <a:gd name="T57" fmla="*/ 122 h 172"/>
                  <a:gd name="T58" fmla="*/ 214 w 214"/>
                  <a:gd name="T59" fmla="*/ 127 h 172"/>
                  <a:gd name="T60" fmla="*/ 212 w 214"/>
                  <a:gd name="T61" fmla="*/ 133 h 172"/>
                  <a:gd name="T62" fmla="*/ 209 w 214"/>
                  <a:gd name="T63" fmla="*/ 138 h 172"/>
                  <a:gd name="T64" fmla="*/ 205 w 214"/>
                  <a:gd name="T65" fmla="*/ 144 h 172"/>
                  <a:gd name="T66" fmla="*/ 201 w 214"/>
                  <a:gd name="T67" fmla="*/ 149 h 172"/>
                  <a:gd name="T68" fmla="*/ 196 w 214"/>
                  <a:gd name="T69" fmla="*/ 153 h 172"/>
                  <a:gd name="T70" fmla="*/ 191 w 214"/>
                  <a:gd name="T71" fmla="*/ 157 h 172"/>
                  <a:gd name="T72" fmla="*/ 184 w 214"/>
                  <a:gd name="T73" fmla="*/ 160 h 172"/>
                  <a:gd name="T74" fmla="*/ 178 w 214"/>
                  <a:gd name="T75" fmla="*/ 163 h 172"/>
                  <a:gd name="T76" fmla="*/ 170 w 214"/>
                  <a:gd name="T77" fmla="*/ 165 h 172"/>
                  <a:gd name="T78" fmla="*/ 162 w 214"/>
                  <a:gd name="T79" fmla="*/ 167 h 172"/>
                  <a:gd name="T80" fmla="*/ 153 w 214"/>
                  <a:gd name="T81" fmla="*/ 170 h 172"/>
                  <a:gd name="T82" fmla="*/ 144 w 214"/>
                  <a:gd name="T83" fmla="*/ 170 h 172"/>
                  <a:gd name="T84" fmla="*/ 132 w 214"/>
                  <a:gd name="T85" fmla="*/ 171 h 172"/>
                  <a:gd name="T86" fmla="*/ 121 w 214"/>
                  <a:gd name="T87" fmla="*/ 171 h 172"/>
                  <a:gd name="T88" fmla="*/ 107 w 214"/>
                  <a:gd name="T89" fmla="*/ 172 h 1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4"/>
                  <a:gd name="T136" fmla="*/ 0 h 172"/>
                  <a:gd name="T137" fmla="*/ 214 w 214"/>
                  <a:gd name="T138" fmla="*/ 172 h 1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4" h="172">
                    <a:moveTo>
                      <a:pt x="0" y="172"/>
                    </a:moveTo>
                    <a:lnTo>
                      <a:pt x="0" y="0"/>
                    </a:lnTo>
                    <a:lnTo>
                      <a:pt x="106" y="0"/>
                    </a:lnTo>
                    <a:lnTo>
                      <a:pt x="111" y="0"/>
                    </a:lnTo>
                    <a:lnTo>
                      <a:pt x="117" y="0"/>
                    </a:lnTo>
                    <a:lnTo>
                      <a:pt x="122" y="0"/>
                    </a:lnTo>
                    <a:lnTo>
                      <a:pt x="126" y="0"/>
                    </a:lnTo>
                    <a:lnTo>
                      <a:pt x="131" y="0"/>
                    </a:lnTo>
                    <a:lnTo>
                      <a:pt x="136" y="1"/>
                    </a:lnTo>
                    <a:lnTo>
                      <a:pt x="139" y="1"/>
                    </a:lnTo>
                    <a:lnTo>
                      <a:pt x="144" y="3"/>
                    </a:lnTo>
                    <a:lnTo>
                      <a:pt x="147" y="3"/>
                    </a:lnTo>
                    <a:lnTo>
                      <a:pt x="152" y="4"/>
                    </a:lnTo>
                    <a:lnTo>
                      <a:pt x="155" y="5"/>
                    </a:lnTo>
                    <a:lnTo>
                      <a:pt x="158" y="6"/>
                    </a:lnTo>
                    <a:lnTo>
                      <a:pt x="161" y="6"/>
                    </a:lnTo>
                    <a:lnTo>
                      <a:pt x="164" y="7"/>
                    </a:lnTo>
                    <a:lnTo>
                      <a:pt x="168" y="8"/>
                    </a:lnTo>
                    <a:lnTo>
                      <a:pt x="170" y="9"/>
                    </a:lnTo>
                    <a:lnTo>
                      <a:pt x="173" y="11"/>
                    </a:lnTo>
                    <a:lnTo>
                      <a:pt x="176" y="12"/>
                    </a:lnTo>
                    <a:lnTo>
                      <a:pt x="178" y="13"/>
                    </a:lnTo>
                    <a:lnTo>
                      <a:pt x="181" y="15"/>
                    </a:lnTo>
                    <a:lnTo>
                      <a:pt x="183" y="16"/>
                    </a:lnTo>
                    <a:lnTo>
                      <a:pt x="185" y="18"/>
                    </a:lnTo>
                    <a:lnTo>
                      <a:pt x="188" y="20"/>
                    </a:lnTo>
                    <a:lnTo>
                      <a:pt x="189" y="22"/>
                    </a:lnTo>
                    <a:lnTo>
                      <a:pt x="191" y="23"/>
                    </a:lnTo>
                    <a:lnTo>
                      <a:pt x="193" y="26"/>
                    </a:lnTo>
                    <a:lnTo>
                      <a:pt x="194" y="27"/>
                    </a:lnTo>
                    <a:lnTo>
                      <a:pt x="196" y="29"/>
                    </a:lnTo>
                    <a:lnTo>
                      <a:pt x="197" y="30"/>
                    </a:lnTo>
                    <a:lnTo>
                      <a:pt x="198" y="32"/>
                    </a:lnTo>
                    <a:lnTo>
                      <a:pt x="199" y="35"/>
                    </a:lnTo>
                    <a:lnTo>
                      <a:pt x="199" y="36"/>
                    </a:lnTo>
                    <a:lnTo>
                      <a:pt x="200" y="38"/>
                    </a:lnTo>
                    <a:lnTo>
                      <a:pt x="200" y="41"/>
                    </a:lnTo>
                    <a:lnTo>
                      <a:pt x="200" y="43"/>
                    </a:lnTo>
                    <a:lnTo>
                      <a:pt x="200" y="45"/>
                    </a:lnTo>
                    <a:lnTo>
                      <a:pt x="200" y="46"/>
                    </a:lnTo>
                    <a:lnTo>
                      <a:pt x="200" y="49"/>
                    </a:lnTo>
                    <a:lnTo>
                      <a:pt x="200" y="50"/>
                    </a:lnTo>
                    <a:lnTo>
                      <a:pt x="199" y="52"/>
                    </a:lnTo>
                    <a:lnTo>
                      <a:pt x="199" y="53"/>
                    </a:lnTo>
                    <a:lnTo>
                      <a:pt x="198" y="56"/>
                    </a:lnTo>
                    <a:lnTo>
                      <a:pt x="197" y="57"/>
                    </a:lnTo>
                    <a:lnTo>
                      <a:pt x="196" y="59"/>
                    </a:lnTo>
                    <a:lnTo>
                      <a:pt x="194" y="60"/>
                    </a:lnTo>
                    <a:lnTo>
                      <a:pt x="193" y="62"/>
                    </a:lnTo>
                    <a:lnTo>
                      <a:pt x="192" y="64"/>
                    </a:lnTo>
                    <a:lnTo>
                      <a:pt x="190" y="66"/>
                    </a:lnTo>
                    <a:lnTo>
                      <a:pt x="189" y="67"/>
                    </a:lnTo>
                    <a:lnTo>
                      <a:pt x="186" y="68"/>
                    </a:lnTo>
                    <a:lnTo>
                      <a:pt x="184" y="69"/>
                    </a:lnTo>
                    <a:lnTo>
                      <a:pt x="183" y="72"/>
                    </a:lnTo>
                    <a:lnTo>
                      <a:pt x="181" y="73"/>
                    </a:lnTo>
                    <a:lnTo>
                      <a:pt x="177" y="74"/>
                    </a:lnTo>
                    <a:lnTo>
                      <a:pt x="175" y="75"/>
                    </a:lnTo>
                    <a:lnTo>
                      <a:pt x="173" y="76"/>
                    </a:lnTo>
                    <a:lnTo>
                      <a:pt x="169" y="77"/>
                    </a:lnTo>
                    <a:lnTo>
                      <a:pt x="167" y="79"/>
                    </a:lnTo>
                    <a:lnTo>
                      <a:pt x="163" y="80"/>
                    </a:lnTo>
                    <a:lnTo>
                      <a:pt x="160" y="81"/>
                    </a:lnTo>
                    <a:lnTo>
                      <a:pt x="164" y="81"/>
                    </a:lnTo>
                    <a:lnTo>
                      <a:pt x="169" y="82"/>
                    </a:lnTo>
                    <a:lnTo>
                      <a:pt x="173" y="83"/>
                    </a:lnTo>
                    <a:lnTo>
                      <a:pt x="177" y="84"/>
                    </a:lnTo>
                    <a:lnTo>
                      <a:pt x="181" y="85"/>
                    </a:lnTo>
                    <a:lnTo>
                      <a:pt x="184" y="87"/>
                    </a:lnTo>
                    <a:lnTo>
                      <a:pt x="188" y="88"/>
                    </a:lnTo>
                    <a:lnTo>
                      <a:pt x="190" y="90"/>
                    </a:lnTo>
                    <a:lnTo>
                      <a:pt x="193" y="91"/>
                    </a:lnTo>
                    <a:lnTo>
                      <a:pt x="196" y="92"/>
                    </a:lnTo>
                    <a:lnTo>
                      <a:pt x="198" y="95"/>
                    </a:lnTo>
                    <a:lnTo>
                      <a:pt x="200" y="97"/>
                    </a:lnTo>
                    <a:lnTo>
                      <a:pt x="202" y="98"/>
                    </a:lnTo>
                    <a:lnTo>
                      <a:pt x="205" y="100"/>
                    </a:lnTo>
                    <a:lnTo>
                      <a:pt x="207" y="102"/>
                    </a:lnTo>
                    <a:lnTo>
                      <a:pt x="208" y="104"/>
                    </a:lnTo>
                    <a:lnTo>
                      <a:pt x="209" y="106"/>
                    </a:lnTo>
                    <a:lnTo>
                      <a:pt x="212" y="109"/>
                    </a:lnTo>
                    <a:lnTo>
                      <a:pt x="212" y="110"/>
                    </a:lnTo>
                    <a:lnTo>
                      <a:pt x="213" y="112"/>
                    </a:lnTo>
                    <a:lnTo>
                      <a:pt x="214" y="114"/>
                    </a:lnTo>
                    <a:lnTo>
                      <a:pt x="214" y="117"/>
                    </a:lnTo>
                    <a:lnTo>
                      <a:pt x="214" y="119"/>
                    </a:lnTo>
                    <a:lnTo>
                      <a:pt x="214" y="122"/>
                    </a:lnTo>
                    <a:lnTo>
                      <a:pt x="214" y="124"/>
                    </a:lnTo>
                    <a:lnTo>
                      <a:pt x="214" y="126"/>
                    </a:lnTo>
                    <a:lnTo>
                      <a:pt x="214" y="127"/>
                    </a:lnTo>
                    <a:lnTo>
                      <a:pt x="214" y="129"/>
                    </a:lnTo>
                    <a:lnTo>
                      <a:pt x="213" y="132"/>
                    </a:lnTo>
                    <a:lnTo>
                      <a:pt x="212" y="133"/>
                    </a:lnTo>
                    <a:lnTo>
                      <a:pt x="212" y="135"/>
                    </a:lnTo>
                    <a:lnTo>
                      <a:pt x="211" y="136"/>
                    </a:lnTo>
                    <a:lnTo>
                      <a:pt x="209" y="138"/>
                    </a:lnTo>
                    <a:lnTo>
                      <a:pt x="208" y="140"/>
                    </a:lnTo>
                    <a:lnTo>
                      <a:pt x="207" y="142"/>
                    </a:lnTo>
                    <a:lnTo>
                      <a:pt x="205" y="144"/>
                    </a:lnTo>
                    <a:lnTo>
                      <a:pt x="204" y="145"/>
                    </a:lnTo>
                    <a:lnTo>
                      <a:pt x="202" y="147"/>
                    </a:lnTo>
                    <a:lnTo>
                      <a:pt x="201" y="149"/>
                    </a:lnTo>
                    <a:lnTo>
                      <a:pt x="199" y="150"/>
                    </a:lnTo>
                    <a:lnTo>
                      <a:pt x="198" y="151"/>
                    </a:lnTo>
                    <a:lnTo>
                      <a:pt x="196" y="153"/>
                    </a:lnTo>
                    <a:lnTo>
                      <a:pt x="194" y="155"/>
                    </a:lnTo>
                    <a:lnTo>
                      <a:pt x="192" y="156"/>
                    </a:lnTo>
                    <a:lnTo>
                      <a:pt x="191" y="157"/>
                    </a:lnTo>
                    <a:lnTo>
                      <a:pt x="189" y="158"/>
                    </a:lnTo>
                    <a:lnTo>
                      <a:pt x="186" y="159"/>
                    </a:lnTo>
                    <a:lnTo>
                      <a:pt x="184" y="160"/>
                    </a:lnTo>
                    <a:lnTo>
                      <a:pt x="183" y="160"/>
                    </a:lnTo>
                    <a:lnTo>
                      <a:pt x="181" y="162"/>
                    </a:lnTo>
                    <a:lnTo>
                      <a:pt x="178" y="163"/>
                    </a:lnTo>
                    <a:lnTo>
                      <a:pt x="176" y="164"/>
                    </a:lnTo>
                    <a:lnTo>
                      <a:pt x="173" y="164"/>
                    </a:lnTo>
                    <a:lnTo>
                      <a:pt x="170" y="165"/>
                    </a:lnTo>
                    <a:lnTo>
                      <a:pt x="168" y="166"/>
                    </a:lnTo>
                    <a:lnTo>
                      <a:pt x="166" y="166"/>
                    </a:lnTo>
                    <a:lnTo>
                      <a:pt x="162" y="167"/>
                    </a:lnTo>
                    <a:lnTo>
                      <a:pt x="160" y="167"/>
                    </a:lnTo>
                    <a:lnTo>
                      <a:pt x="156" y="168"/>
                    </a:lnTo>
                    <a:lnTo>
                      <a:pt x="153" y="170"/>
                    </a:lnTo>
                    <a:lnTo>
                      <a:pt x="151" y="170"/>
                    </a:lnTo>
                    <a:lnTo>
                      <a:pt x="147" y="170"/>
                    </a:lnTo>
                    <a:lnTo>
                      <a:pt x="144" y="170"/>
                    </a:lnTo>
                    <a:lnTo>
                      <a:pt x="140" y="171"/>
                    </a:lnTo>
                    <a:lnTo>
                      <a:pt x="137" y="171"/>
                    </a:lnTo>
                    <a:lnTo>
                      <a:pt x="132" y="171"/>
                    </a:lnTo>
                    <a:lnTo>
                      <a:pt x="129" y="171"/>
                    </a:lnTo>
                    <a:lnTo>
                      <a:pt x="125" y="171"/>
                    </a:lnTo>
                    <a:lnTo>
                      <a:pt x="121" y="171"/>
                    </a:lnTo>
                    <a:lnTo>
                      <a:pt x="116" y="171"/>
                    </a:lnTo>
                    <a:lnTo>
                      <a:pt x="111" y="171"/>
                    </a:lnTo>
                    <a:lnTo>
                      <a:pt x="107"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421" name="Freeform 2712"/>
              <p:cNvSpPr>
                <a:spLocks/>
              </p:cNvSpPr>
              <p:nvPr/>
            </p:nvSpPr>
            <p:spPr bwMode="auto">
              <a:xfrm>
                <a:off x="1627" y="3710"/>
                <a:ext cx="90" cy="86"/>
              </a:xfrm>
              <a:custGeom>
                <a:avLst/>
                <a:gdLst>
                  <a:gd name="T0" fmla="*/ 0 w 179"/>
                  <a:gd name="T1" fmla="*/ 173 h 173"/>
                  <a:gd name="T2" fmla="*/ 2 w 179"/>
                  <a:gd name="T3" fmla="*/ 173 h 173"/>
                  <a:gd name="T4" fmla="*/ 2 w 179"/>
                  <a:gd name="T5" fmla="*/ 2 h 173"/>
                  <a:gd name="T6" fmla="*/ 132 w 179"/>
                  <a:gd name="T7" fmla="*/ 2 h 173"/>
                  <a:gd name="T8" fmla="*/ 137 w 179"/>
                  <a:gd name="T9" fmla="*/ 4 h 173"/>
                  <a:gd name="T10" fmla="*/ 140 w 179"/>
                  <a:gd name="T11" fmla="*/ 4 h 173"/>
                  <a:gd name="T12" fmla="*/ 145 w 179"/>
                  <a:gd name="T13" fmla="*/ 5 h 173"/>
                  <a:gd name="T14" fmla="*/ 148 w 179"/>
                  <a:gd name="T15" fmla="*/ 5 h 173"/>
                  <a:gd name="T16" fmla="*/ 153 w 179"/>
                  <a:gd name="T17" fmla="*/ 6 h 173"/>
                  <a:gd name="T18" fmla="*/ 156 w 179"/>
                  <a:gd name="T19" fmla="*/ 7 h 173"/>
                  <a:gd name="T20" fmla="*/ 159 w 179"/>
                  <a:gd name="T21" fmla="*/ 8 h 173"/>
                  <a:gd name="T22" fmla="*/ 162 w 179"/>
                  <a:gd name="T23" fmla="*/ 8 h 173"/>
                  <a:gd name="T24" fmla="*/ 169 w 179"/>
                  <a:gd name="T25" fmla="*/ 10 h 173"/>
                  <a:gd name="T26" fmla="*/ 174 w 179"/>
                  <a:gd name="T27" fmla="*/ 13 h 173"/>
                  <a:gd name="T28" fmla="*/ 177 w 179"/>
                  <a:gd name="T29" fmla="*/ 14 h 173"/>
                  <a:gd name="T30" fmla="*/ 179 w 179"/>
                  <a:gd name="T31" fmla="*/ 15 h 173"/>
                  <a:gd name="T32" fmla="*/ 179 w 179"/>
                  <a:gd name="T33" fmla="*/ 14 h 173"/>
                  <a:gd name="T34" fmla="*/ 179 w 179"/>
                  <a:gd name="T35" fmla="*/ 13 h 173"/>
                  <a:gd name="T36" fmla="*/ 177 w 179"/>
                  <a:gd name="T37" fmla="*/ 12 h 173"/>
                  <a:gd name="T38" fmla="*/ 174 w 179"/>
                  <a:gd name="T39" fmla="*/ 10 h 173"/>
                  <a:gd name="T40" fmla="*/ 169 w 179"/>
                  <a:gd name="T41" fmla="*/ 8 h 173"/>
                  <a:gd name="T42" fmla="*/ 162 w 179"/>
                  <a:gd name="T43" fmla="*/ 6 h 173"/>
                  <a:gd name="T44" fmla="*/ 159 w 179"/>
                  <a:gd name="T45" fmla="*/ 6 h 173"/>
                  <a:gd name="T46" fmla="*/ 156 w 179"/>
                  <a:gd name="T47" fmla="*/ 5 h 173"/>
                  <a:gd name="T48" fmla="*/ 153 w 179"/>
                  <a:gd name="T49" fmla="*/ 4 h 173"/>
                  <a:gd name="T50" fmla="*/ 148 w 179"/>
                  <a:gd name="T51" fmla="*/ 2 h 173"/>
                  <a:gd name="T52" fmla="*/ 145 w 179"/>
                  <a:gd name="T53" fmla="*/ 2 h 173"/>
                  <a:gd name="T54" fmla="*/ 140 w 179"/>
                  <a:gd name="T55" fmla="*/ 1 h 173"/>
                  <a:gd name="T56" fmla="*/ 137 w 179"/>
                  <a:gd name="T57" fmla="*/ 1 h 173"/>
                  <a:gd name="T58" fmla="*/ 132 w 179"/>
                  <a:gd name="T59" fmla="*/ 0 h 173"/>
                  <a:gd name="T60" fmla="*/ 0 w 179"/>
                  <a:gd name="T61" fmla="*/ 1 h 173"/>
                  <a:gd name="T62" fmla="*/ 0 w 179"/>
                  <a:gd name="T63" fmla="*/ 173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9"/>
                  <a:gd name="T97" fmla="*/ 0 h 173"/>
                  <a:gd name="T98" fmla="*/ 179 w 179"/>
                  <a:gd name="T99" fmla="*/ 173 h 17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9" h="173">
                    <a:moveTo>
                      <a:pt x="0" y="173"/>
                    </a:moveTo>
                    <a:lnTo>
                      <a:pt x="2" y="173"/>
                    </a:lnTo>
                    <a:lnTo>
                      <a:pt x="2" y="2"/>
                    </a:lnTo>
                    <a:lnTo>
                      <a:pt x="132" y="2"/>
                    </a:lnTo>
                    <a:lnTo>
                      <a:pt x="137" y="4"/>
                    </a:lnTo>
                    <a:lnTo>
                      <a:pt x="140" y="4"/>
                    </a:lnTo>
                    <a:lnTo>
                      <a:pt x="145" y="5"/>
                    </a:lnTo>
                    <a:lnTo>
                      <a:pt x="148" y="5"/>
                    </a:lnTo>
                    <a:lnTo>
                      <a:pt x="153" y="6"/>
                    </a:lnTo>
                    <a:lnTo>
                      <a:pt x="156" y="7"/>
                    </a:lnTo>
                    <a:lnTo>
                      <a:pt x="159" y="8"/>
                    </a:lnTo>
                    <a:lnTo>
                      <a:pt x="162" y="8"/>
                    </a:lnTo>
                    <a:lnTo>
                      <a:pt x="169" y="10"/>
                    </a:lnTo>
                    <a:lnTo>
                      <a:pt x="174" y="13"/>
                    </a:lnTo>
                    <a:lnTo>
                      <a:pt x="177" y="14"/>
                    </a:lnTo>
                    <a:lnTo>
                      <a:pt x="179" y="15"/>
                    </a:lnTo>
                    <a:lnTo>
                      <a:pt x="179" y="14"/>
                    </a:lnTo>
                    <a:lnTo>
                      <a:pt x="179" y="13"/>
                    </a:lnTo>
                    <a:lnTo>
                      <a:pt x="177" y="12"/>
                    </a:lnTo>
                    <a:lnTo>
                      <a:pt x="174" y="10"/>
                    </a:lnTo>
                    <a:lnTo>
                      <a:pt x="169" y="8"/>
                    </a:lnTo>
                    <a:lnTo>
                      <a:pt x="162" y="6"/>
                    </a:lnTo>
                    <a:lnTo>
                      <a:pt x="159" y="6"/>
                    </a:lnTo>
                    <a:lnTo>
                      <a:pt x="156" y="5"/>
                    </a:lnTo>
                    <a:lnTo>
                      <a:pt x="153" y="4"/>
                    </a:lnTo>
                    <a:lnTo>
                      <a:pt x="148" y="2"/>
                    </a:lnTo>
                    <a:lnTo>
                      <a:pt x="145" y="2"/>
                    </a:lnTo>
                    <a:lnTo>
                      <a:pt x="140" y="1"/>
                    </a:lnTo>
                    <a:lnTo>
                      <a:pt x="137" y="1"/>
                    </a:lnTo>
                    <a:lnTo>
                      <a:pt x="132"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2" name="Freeform 2713"/>
              <p:cNvSpPr>
                <a:spLocks/>
              </p:cNvSpPr>
              <p:nvPr/>
            </p:nvSpPr>
            <p:spPr bwMode="auto">
              <a:xfrm>
                <a:off x="1717" y="3716"/>
                <a:ext cx="2" cy="2"/>
              </a:xfrm>
              <a:custGeom>
                <a:avLst/>
                <a:gdLst>
                  <a:gd name="T0" fmla="*/ 1 w 5"/>
                  <a:gd name="T1" fmla="*/ 1 h 4"/>
                  <a:gd name="T2" fmla="*/ 0 w 5"/>
                  <a:gd name="T3" fmla="*/ 2 h 4"/>
                  <a:gd name="T4" fmla="*/ 2 w 5"/>
                  <a:gd name="T5" fmla="*/ 4 h 4"/>
                  <a:gd name="T6" fmla="*/ 4 w 5"/>
                  <a:gd name="T7" fmla="*/ 3 h 4"/>
                  <a:gd name="T8" fmla="*/ 5 w 5"/>
                  <a:gd name="T9" fmla="*/ 2 h 4"/>
                  <a:gd name="T10" fmla="*/ 4 w 5"/>
                  <a:gd name="T11" fmla="*/ 1 h 4"/>
                  <a:gd name="T12" fmla="*/ 1 w 5"/>
                  <a:gd name="T13" fmla="*/ 0 h 4"/>
                  <a:gd name="T14" fmla="*/ 1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1"/>
                    </a:moveTo>
                    <a:lnTo>
                      <a:pt x="0" y="2"/>
                    </a:lnTo>
                    <a:lnTo>
                      <a:pt x="2" y="4"/>
                    </a:lnTo>
                    <a:lnTo>
                      <a:pt x="4" y="3"/>
                    </a:lnTo>
                    <a:lnTo>
                      <a:pt x="5" y="2"/>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3" name="Freeform 2714"/>
              <p:cNvSpPr>
                <a:spLocks/>
              </p:cNvSpPr>
              <p:nvPr/>
            </p:nvSpPr>
            <p:spPr bwMode="auto">
              <a:xfrm>
                <a:off x="1717" y="3717"/>
                <a:ext cx="4" cy="2"/>
              </a:xfrm>
              <a:custGeom>
                <a:avLst/>
                <a:gdLst>
                  <a:gd name="T0" fmla="*/ 1 w 7"/>
                  <a:gd name="T1" fmla="*/ 2 h 5"/>
                  <a:gd name="T2" fmla="*/ 0 w 7"/>
                  <a:gd name="T3" fmla="*/ 1 h 5"/>
                  <a:gd name="T4" fmla="*/ 7 w 7"/>
                  <a:gd name="T5" fmla="*/ 5 h 5"/>
                  <a:gd name="T6" fmla="*/ 7 w 7"/>
                  <a:gd name="T7" fmla="*/ 4 h 5"/>
                  <a:gd name="T8" fmla="*/ 7 w 7"/>
                  <a:gd name="T9" fmla="*/ 2 h 5"/>
                  <a:gd name="T10" fmla="*/ 3 w 7"/>
                  <a:gd name="T11" fmla="*/ 0 h 5"/>
                  <a:gd name="T12" fmla="*/ 3 w 7"/>
                  <a:gd name="T13" fmla="*/ 1 h 5"/>
                  <a:gd name="T14" fmla="*/ 1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1" y="2"/>
                    </a:moveTo>
                    <a:lnTo>
                      <a:pt x="0" y="1"/>
                    </a:lnTo>
                    <a:lnTo>
                      <a:pt x="7" y="5"/>
                    </a:lnTo>
                    <a:lnTo>
                      <a:pt x="7" y="4"/>
                    </a:lnTo>
                    <a:lnTo>
                      <a:pt x="7" y="2"/>
                    </a:lnTo>
                    <a:lnTo>
                      <a:pt x="3" y="0"/>
                    </a:lnTo>
                    <a:lnTo>
                      <a:pt x="3"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4" name="Freeform 2715"/>
              <p:cNvSpPr>
                <a:spLocks/>
              </p:cNvSpPr>
              <p:nvPr/>
            </p:nvSpPr>
            <p:spPr bwMode="auto">
              <a:xfrm>
                <a:off x="1720" y="3718"/>
                <a:ext cx="2" cy="2"/>
              </a:xfrm>
              <a:custGeom>
                <a:avLst/>
                <a:gdLst>
                  <a:gd name="T0" fmla="*/ 1 w 5"/>
                  <a:gd name="T1" fmla="*/ 2 h 5"/>
                  <a:gd name="T2" fmla="*/ 0 w 5"/>
                  <a:gd name="T3" fmla="*/ 3 h 5"/>
                  <a:gd name="T4" fmla="*/ 2 w 5"/>
                  <a:gd name="T5" fmla="*/ 5 h 5"/>
                  <a:gd name="T6" fmla="*/ 4 w 5"/>
                  <a:gd name="T7" fmla="*/ 4 h 5"/>
                  <a:gd name="T8" fmla="*/ 5 w 5"/>
                  <a:gd name="T9" fmla="*/ 3 h 5"/>
                  <a:gd name="T10" fmla="*/ 4 w 5"/>
                  <a:gd name="T11" fmla="*/ 2 h 5"/>
                  <a:gd name="T12" fmla="*/ 1 w 5"/>
                  <a:gd name="T13" fmla="*/ 0 h 5"/>
                  <a:gd name="T14" fmla="*/ 1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2"/>
                    </a:moveTo>
                    <a:lnTo>
                      <a:pt x="0" y="3"/>
                    </a:lnTo>
                    <a:lnTo>
                      <a:pt x="2" y="5"/>
                    </a:lnTo>
                    <a:lnTo>
                      <a:pt x="4" y="4"/>
                    </a:lnTo>
                    <a:lnTo>
                      <a:pt x="5" y="3"/>
                    </a:lnTo>
                    <a:lnTo>
                      <a:pt x="4" y="2"/>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5" name="Freeform 2716"/>
              <p:cNvSpPr>
                <a:spLocks/>
              </p:cNvSpPr>
              <p:nvPr/>
            </p:nvSpPr>
            <p:spPr bwMode="auto">
              <a:xfrm>
                <a:off x="1721" y="3719"/>
                <a:ext cx="2" cy="3"/>
              </a:xfrm>
              <a:custGeom>
                <a:avLst/>
                <a:gdLst>
                  <a:gd name="T0" fmla="*/ 2 w 5"/>
                  <a:gd name="T1" fmla="*/ 2 h 6"/>
                  <a:gd name="T2" fmla="*/ 0 w 5"/>
                  <a:gd name="T3" fmla="*/ 2 h 6"/>
                  <a:gd name="T4" fmla="*/ 2 w 5"/>
                  <a:gd name="T5" fmla="*/ 4 h 6"/>
                  <a:gd name="T6" fmla="*/ 5 w 5"/>
                  <a:gd name="T7" fmla="*/ 6 h 6"/>
                  <a:gd name="T8" fmla="*/ 5 w 5"/>
                  <a:gd name="T9" fmla="*/ 5 h 6"/>
                  <a:gd name="T10" fmla="*/ 5 w 5"/>
                  <a:gd name="T11" fmla="*/ 4 h 6"/>
                  <a:gd name="T12" fmla="*/ 4 w 5"/>
                  <a:gd name="T13" fmla="*/ 4 h 6"/>
                  <a:gd name="T14" fmla="*/ 2 w 5"/>
                  <a:gd name="T15" fmla="*/ 0 h 6"/>
                  <a:gd name="T16" fmla="*/ 3 w 5"/>
                  <a:gd name="T17" fmla="*/ 1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2"/>
                    </a:lnTo>
                    <a:lnTo>
                      <a:pt x="2" y="4"/>
                    </a:lnTo>
                    <a:lnTo>
                      <a:pt x="5" y="6"/>
                    </a:lnTo>
                    <a:lnTo>
                      <a:pt x="5" y="5"/>
                    </a:lnTo>
                    <a:lnTo>
                      <a:pt x="5" y="4"/>
                    </a:lnTo>
                    <a:lnTo>
                      <a:pt x="4" y="4"/>
                    </a:lnTo>
                    <a:lnTo>
                      <a:pt x="2"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6" name="Freeform 2717"/>
              <p:cNvSpPr>
                <a:spLocks/>
              </p:cNvSpPr>
              <p:nvPr/>
            </p:nvSpPr>
            <p:spPr bwMode="auto">
              <a:xfrm>
                <a:off x="1723" y="3721"/>
                <a:ext cx="3" cy="3"/>
              </a:xfrm>
              <a:custGeom>
                <a:avLst/>
                <a:gdLst>
                  <a:gd name="T0" fmla="*/ 1 w 6"/>
                  <a:gd name="T1" fmla="*/ 1 h 6"/>
                  <a:gd name="T2" fmla="*/ 0 w 6"/>
                  <a:gd name="T3" fmla="*/ 2 h 6"/>
                  <a:gd name="T4" fmla="*/ 3 w 6"/>
                  <a:gd name="T5" fmla="*/ 6 h 6"/>
                  <a:gd name="T6" fmla="*/ 4 w 6"/>
                  <a:gd name="T7" fmla="*/ 5 h 6"/>
                  <a:gd name="T8" fmla="*/ 6 w 6"/>
                  <a:gd name="T9" fmla="*/ 4 h 6"/>
                  <a:gd name="T10" fmla="*/ 3 w 6"/>
                  <a:gd name="T11" fmla="*/ 1 h 6"/>
                  <a:gd name="T12" fmla="*/ 1 w 6"/>
                  <a:gd name="T13" fmla="*/ 0 h 6"/>
                  <a:gd name="T14" fmla="*/ 1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1"/>
                    </a:moveTo>
                    <a:lnTo>
                      <a:pt x="0" y="2"/>
                    </a:lnTo>
                    <a:lnTo>
                      <a:pt x="3" y="6"/>
                    </a:lnTo>
                    <a:lnTo>
                      <a:pt x="4" y="5"/>
                    </a:lnTo>
                    <a:lnTo>
                      <a:pt x="6" y="4"/>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7" name="Freeform 2718"/>
              <p:cNvSpPr>
                <a:spLocks/>
              </p:cNvSpPr>
              <p:nvPr/>
            </p:nvSpPr>
            <p:spPr bwMode="auto">
              <a:xfrm>
                <a:off x="1725" y="3722"/>
                <a:ext cx="1" cy="3"/>
              </a:xfrm>
              <a:custGeom>
                <a:avLst/>
                <a:gdLst>
                  <a:gd name="T0" fmla="*/ 1 w 4"/>
                  <a:gd name="T1" fmla="*/ 3 h 5"/>
                  <a:gd name="T2" fmla="*/ 0 w 4"/>
                  <a:gd name="T3" fmla="*/ 3 h 5"/>
                  <a:gd name="T4" fmla="*/ 1 w 4"/>
                  <a:gd name="T5" fmla="*/ 5 h 5"/>
                  <a:gd name="T6" fmla="*/ 3 w 4"/>
                  <a:gd name="T7" fmla="*/ 5 h 5"/>
                  <a:gd name="T8" fmla="*/ 4 w 4"/>
                  <a:gd name="T9" fmla="*/ 5 h 5"/>
                  <a:gd name="T10" fmla="*/ 1 w 4"/>
                  <a:gd name="T11" fmla="*/ 0 h 5"/>
                  <a:gd name="T12" fmla="*/ 3 w 4"/>
                  <a:gd name="T13" fmla="*/ 2 h 5"/>
                  <a:gd name="T14" fmla="*/ 1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3"/>
                    </a:moveTo>
                    <a:lnTo>
                      <a:pt x="0" y="3"/>
                    </a:lnTo>
                    <a:lnTo>
                      <a:pt x="1" y="5"/>
                    </a:lnTo>
                    <a:lnTo>
                      <a:pt x="3" y="5"/>
                    </a:lnTo>
                    <a:lnTo>
                      <a:pt x="4" y="5"/>
                    </a:lnTo>
                    <a:lnTo>
                      <a:pt x="1"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8" name="Freeform 2719"/>
              <p:cNvSpPr>
                <a:spLocks/>
              </p:cNvSpPr>
              <p:nvPr/>
            </p:nvSpPr>
            <p:spPr bwMode="auto">
              <a:xfrm>
                <a:off x="1725" y="3724"/>
                <a:ext cx="2" cy="2"/>
              </a:xfrm>
              <a:custGeom>
                <a:avLst/>
                <a:gdLst>
                  <a:gd name="T0" fmla="*/ 0 w 4"/>
                  <a:gd name="T1" fmla="*/ 1 h 3"/>
                  <a:gd name="T2" fmla="*/ 2 w 4"/>
                  <a:gd name="T3" fmla="*/ 3 h 3"/>
                  <a:gd name="T4" fmla="*/ 2 w 4"/>
                  <a:gd name="T5" fmla="*/ 3 h 3"/>
                  <a:gd name="T6" fmla="*/ 3 w 4"/>
                  <a:gd name="T7" fmla="*/ 2 h 3"/>
                  <a:gd name="T8" fmla="*/ 4 w 4"/>
                  <a:gd name="T9" fmla="*/ 1 h 3"/>
                  <a:gd name="T10" fmla="*/ 3 w 4"/>
                  <a:gd name="T11" fmla="*/ 0 h 3"/>
                  <a:gd name="T12" fmla="*/ 2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2" y="3"/>
                    </a:lnTo>
                    <a:lnTo>
                      <a:pt x="3" y="2"/>
                    </a:lnTo>
                    <a:lnTo>
                      <a:pt x="4" y="1"/>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29" name="Freeform 2720"/>
              <p:cNvSpPr>
                <a:spLocks/>
              </p:cNvSpPr>
              <p:nvPr/>
            </p:nvSpPr>
            <p:spPr bwMode="auto">
              <a:xfrm>
                <a:off x="1726" y="3724"/>
                <a:ext cx="2" cy="3"/>
              </a:xfrm>
              <a:custGeom>
                <a:avLst/>
                <a:gdLst>
                  <a:gd name="T0" fmla="*/ 1 w 4"/>
                  <a:gd name="T1" fmla="*/ 2 h 7"/>
                  <a:gd name="T2" fmla="*/ 0 w 4"/>
                  <a:gd name="T3" fmla="*/ 2 h 7"/>
                  <a:gd name="T4" fmla="*/ 2 w 4"/>
                  <a:gd name="T5" fmla="*/ 7 h 7"/>
                  <a:gd name="T6" fmla="*/ 4 w 4"/>
                  <a:gd name="T7" fmla="*/ 7 h 7"/>
                  <a:gd name="T8" fmla="*/ 1 w 4"/>
                  <a:gd name="T9" fmla="*/ 0 h 7"/>
                  <a:gd name="T10" fmla="*/ 2 w 4"/>
                  <a:gd name="T11" fmla="*/ 1 h 7"/>
                  <a:gd name="T12" fmla="*/ 1 w 4"/>
                  <a:gd name="T13" fmla="*/ 2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1" y="2"/>
                    </a:moveTo>
                    <a:lnTo>
                      <a:pt x="0" y="2"/>
                    </a:lnTo>
                    <a:lnTo>
                      <a:pt x="2" y="7"/>
                    </a:lnTo>
                    <a:lnTo>
                      <a:pt x="4"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0" name="Freeform 2721"/>
              <p:cNvSpPr>
                <a:spLocks/>
              </p:cNvSpPr>
              <p:nvPr/>
            </p:nvSpPr>
            <p:spPr bwMode="auto">
              <a:xfrm>
                <a:off x="1726" y="3727"/>
                <a:ext cx="3" cy="11"/>
              </a:xfrm>
              <a:custGeom>
                <a:avLst/>
                <a:gdLst>
                  <a:gd name="T0" fmla="*/ 1 w 4"/>
                  <a:gd name="T1" fmla="*/ 0 h 21"/>
                  <a:gd name="T2" fmla="*/ 1 w 4"/>
                  <a:gd name="T3" fmla="*/ 1 h 21"/>
                  <a:gd name="T4" fmla="*/ 2 w 4"/>
                  <a:gd name="T5" fmla="*/ 3 h 21"/>
                  <a:gd name="T6" fmla="*/ 2 w 4"/>
                  <a:gd name="T7" fmla="*/ 15 h 21"/>
                  <a:gd name="T8" fmla="*/ 1 w 4"/>
                  <a:gd name="T9" fmla="*/ 17 h 21"/>
                  <a:gd name="T10" fmla="*/ 1 w 4"/>
                  <a:gd name="T11" fmla="*/ 18 h 21"/>
                  <a:gd name="T12" fmla="*/ 0 w 4"/>
                  <a:gd name="T13" fmla="*/ 21 h 21"/>
                  <a:gd name="T14" fmla="*/ 1 w 4"/>
                  <a:gd name="T15" fmla="*/ 21 h 21"/>
                  <a:gd name="T16" fmla="*/ 2 w 4"/>
                  <a:gd name="T17" fmla="*/ 21 h 21"/>
                  <a:gd name="T18" fmla="*/ 3 w 4"/>
                  <a:gd name="T19" fmla="*/ 18 h 21"/>
                  <a:gd name="T20" fmla="*/ 3 w 4"/>
                  <a:gd name="T21" fmla="*/ 17 h 21"/>
                  <a:gd name="T22" fmla="*/ 4 w 4"/>
                  <a:gd name="T23" fmla="*/ 15 h 21"/>
                  <a:gd name="T24" fmla="*/ 4 w 4"/>
                  <a:gd name="T25" fmla="*/ 3 h 21"/>
                  <a:gd name="T26" fmla="*/ 3 w 4"/>
                  <a:gd name="T27" fmla="*/ 1 h 21"/>
                  <a:gd name="T28" fmla="*/ 3 w 4"/>
                  <a:gd name="T29" fmla="*/ 0 h 21"/>
                  <a:gd name="T30" fmla="*/ 1 w 4"/>
                  <a:gd name="T31" fmla="*/ 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21"/>
                  <a:gd name="T50" fmla="*/ 4 w 4"/>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21">
                    <a:moveTo>
                      <a:pt x="1" y="0"/>
                    </a:moveTo>
                    <a:lnTo>
                      <a:pt x="1" y="1"/>
                    </a:lnTo>
                    <a:lnTo>
                      <a:pt x="2" y="3"/>
                    </a:lnTo>
                    <a:lnTo>
                      <a:pt x="2" y="15"/>
                    </a:lnTo>
                    <a:lnTo>
                      <a:pt x="1" y="17"/>
                    </a:lnTo>
                    <a:lnTo>
                      <a:pt x="1" y="18"/>
                    </a:lnTo>
                    <a:lnTo>
                      <a:pt x="0" y="21"/>
                    </a:lnTo>
                    <a:lnTo>
                      <a:pt x="1" y="21"/>
                    </a:lnTo>
                    <a:lnTo>
                      <a:pt x="2" y="21"/>
                    </a:lnTo>
                    <a:lnTo>
                      <a:pt x="3" y="18"/>
                    </a:lnTo>
                    <a:lnTo>
                      <a:pt x="3" y="17"/>
                    </a:lnTo>
                    <a:lnTo>
                      <a:pt x="4" y="15"/>
                    </a:lnTo>
                    <a:lnTo>
                      <a:pt x="4" y="3"/>
                    </a:lnTo>
                    <a:lnTo>
                      <a:pt x="3" y="1"/>
                    </a:lnTo>
                    <a:lnTo>
                      <a:pt x="3"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1" name="Freeform 2722"/>
              <p:cNvSpPr>
                <a:spLocks/>
              </p:cNvSpPr>
              <p:nvPr/>
            </p:nvSpPr>
            <p:spPr bwMode="auto">
              <a:xfrm>
                <a:off x="1726" y="3737"/>
                <a:ext cx="2" cy="2"/>
              </a:xfrm>
              <a:custGeom>
                <a:avLst/>
                <a:gdLst>
                  <a:gd name="T0" fmla="*/ 2 w 3"/>
                  <a:gd name="T1" fmla="*/ 2 h 4"/>
                  <a:gd name="T2" fmla="*/ 1 w 3"/>
                  <a:gd name="T3" fmla="*/ 0 h 4"/>
                  <a:gd name="T4" fmla="*/ 0 w 3"/>
                  <a:gd name="T5" fmla="*/ 2 h 4"/>
                  <a:gd name="T6" fmla="*/ 1 w 3"/>
                  <a:gd name="T7" fmla="*/ 3 h 4"/>
                  <a:gd name="T8" fmla="*/ 2 w 3"/>
                  <a:gd name="T9" fmla="*/ 4 h 4"/>
                  <a:gd name="T10" fmla="*/ 2 w 3"/>
                  <a:gd name="T11" fmla="*/ 4 h 4"/>
                  <a:gd name="T12" fmla="*/ 3 w 3"/>
                  <a:gd name="T13" fmla="*/ 2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1" y="0"/>
                    </a:lnTo>
                    <a:lnTo>
                      <a:pt x="0" y="2"/>
                    </a:lnTo>
                    <a:lnTo>
                      <a:pt x="1" y="3"/>
                    </a:lnTo>
                    <a:lnTo>
                      <a:pt x="2" y="4"/>
                    </a:lnTo>
                    <a:lnTo>
                      <a:pt x="3"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2" name="Freeform 2723"/>
              <p:cNvSpPr>
                <a:spLocks/>
              </p:cNvSpPr>
              <p:nvPr/>
            </p:nvSpPr>
            <p:spPr bwMode="auto">
              <a:xfrm>
                <a:off x="1725" y="3737"/>
                <a:ext cx="2" cy="2"/>
              </a:xfrm>
              <a:custGeom>
                <a:avLst/>
                <a:gdLst>
                  <a:gd name="T0" fmla="*/ 2 w 4"/>
                  <a:gd name="T1" fmla="*/ 2 h 5"/>
                  <a:gd name="T2" fmla="*/ 3 w 4"/>
                  <a:gd name="T3" fmla="*/ 0 h 5"/>
                  <a:gd name="T4" fmla="*/ 0 w 4"/>
                  <a:gd name="T5" fmla="*/ 5 h 5"/>
                  <a:gd name="T6" fmla="*/ 2 w 4"/>
                  <a:gd name="T7" fmla="*/ 5 h 5"/>
                  <a:gd name="T8" fmla="*/ 3 w 4"/>
                  <a:gd name="T9" fmla="*/ 5 h 5"/>
                  <a:gd name="T10" fmla="*/ 4 w 4"/>
                  <a:gd name="T11" fmla="*/ 3 h 5"/>
                  <a:gd name="T12" fmla="*/ 3 w 4"/>
                  <a:gd name="T13" fmla="*/ 3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3" y="0"/>
                    </a:lnTo>
                    <a:lnTo>
                      <a:pt x="0" y="5"/>
                    </a:lnTo>
                    <a:lnTo>
                      <a:pt x="2" y="5"/>
                    </a:lnTo>
                    <a:lnTo>
                      <a:pt x="3" y="5"/>
                    </a:lnTo>
                    <a:lnTo>
                      <a:pt x="4" y="3"/>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3" name="Freeform 2724"/>
              <p:cNvSpPr>
                <a:spLocks/>
              </p:cNvSpPr>
              <p:nvPr/>
            </p:nvSpPr>
            <p:spPr bwMode="auto">
              <a:xfrm>
                <a:off x="1725" y="3739"/>
                <a:ext cx="1" cy="2"/>
              </a:xfrm>
              <a:custGeom>
                <a:avLst/>
                <a:gdLst>
                  <a:gd name="T0" fmla="*/ 3 w 4"/>
                  <a:gd name="T1" fmla="*/ 1 h 3"/>
                  <a:gd name="T2" fmla="*/ 1 w 4"/>
                  <a:gd name="T3" fmla="*/ 0 h 3"/>
                  <a:gd name="T4" fmla="*/ 0 w 4"/>
                  <a:gd name="T5" fmla="*/ 1 h 3"/>
                  <a:gd name="T6" fmla="*/ 1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1" y="0"/>
                    </a:lnTo>
                    <a:lnTo>
                      <a:pt x="0" y="1"/>
                    </a:lnTo>
                    <a:lnTo>
                      <a:pt x="1" y="2"/>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4" name="Freeform 2725"/>
              <p:cNvSpPr>
                <a:spLocks/>
              </p:cNvSpPr>
              <p:nvPr/>
            </p:nvSpPr>
            <p:spPr bwMode="auto">
              <a:xfrm>
                <a:off x="1724" y="3739"/>
                <a:ext cx="2" cy="2"/>
              </a:xfrm>
              <a:custGeom>
                <a:avLst/>
                <a:gdLst>
                  <a:gd name="T0" fmla="*/ 1 w 4"/>
                  <a:gd name="T1" fmla="*/ 1 h 4"/>
                  <a:gd name="T2" fmla="*/ 2 w 4"/>
                  <a:gd name="T3" fmla="*/ 0 h 4"/>
                  <a:gd name="T4" fmla="*/ 0 w 4"/>
                  <a:gd name="T5" fmla="*/ 4 h 4"/>
                  <a:gd name="T6" fmla="*/ 1 w 4"/>
                  <a:gd name="T7" fmla="*/ 4 h 4"/>
                  <a:gd name="T8" fmla="*/ 2 w 4"/>
                  <a:gd name="T9" fmla="*/ 4 h 4"/>
                  <a:gd name="T10" fmla="*/ 4 w 4"/>
                  <a:gd name="T11" fmla="*/ 2 h 4"/>
                  <a:gd name="T12" fmla="*/ 2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2" y="0"/>
                    </a:lnTo>
                    <a:lnTo>
                      <a:pt x="0" y="4"/>
                    </a:lnTo>
                    <a:lnTo>
                      <a:pt x="1" y="4"/>
                    </a:lnTo>
                    <a:lnTo>
                      <a:pt x="2" y="4"/>
                    </a:lnTo>
                    <a:lnTo>
                      <a:pt x="4"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5" name="Freeform 2726"/>
              <p:cNvSpPr>
                <a:spLocks/>
              </p:cNvSpPr>
              <p:nvPr/>
            </p:nvSpPr>
            <p:spPr bwMode="auto">
              <a:xfrm>
                <a:off x="1722" y="3741"/>
                <a:ext cx="3" cy="3"/>
              </a:xfrm>
              <a:custGeom>
                <a:avLst/>
                <a:gdLst>
                  <a:gd name="T0" fmla="*/ 5 w 6"/>
                  <a:gd name="T1" fmla="*/ 1 h 7"/>
                  <a:gd name="T2" fmla="*/ 4 w 6"/>
                  <a:gd name="T3" fmla="*/ 0 h 7"/>
                  <a:gd name="T4" fmla="*/ 0 w 6"/>
                  <a:gd name="T5" fmla="*/ 5 h 7"/>
                  <a:gd name="T6" fmla="*/ 1 w 6"/>
                  <a:gd name="T7" fmla="*/ 6 h 7"/>
                  <a:gd name="T8" fmla="*/ 2 w 6"/>
                  <a:gd name="T9" fmla="*/ 7 h 7"/>
                  <a:gd name="T10" fmla="*/ 5 w 6"/>
                  <a:gd name="T11" fmla="*/ 4 h 7"/>
                  <a:gd name="T12" fmla="*/ 6 w 6"/>
                  <a:gd name="T13" fmla="*/ 1 h 7"/>
                  <a:gd name="T14" fmla="*/ 5 w 6"/>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1"/>
                    </a:moveTo>
                    <a:lnTo>
                      <a:pt x="4" y="0"/>
                    </a:lnTo>
                    <a:lnTo>
                      <a:pt x="0" y="5"/>
                    </a:lnTo>
                    <a:lnTo>
                      <a:pt x="1" y="6"/>
                    </a:lnTo>
                    <a:lnTo>
                      <a:pt x="2" y="7"/>
                    </a:lnTo>
                    <a:lnTo>
                      <a:pt x="5" y="4"/>
                    </a:lnTo>
                    <a:lnTo>
                      <a:pt x="6" y="1"/>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6" name="Freeform 2727"/>
              <p:cNvSpPr>
                <a:spLocks/>
              </p:cNvSpPr>
              <p:nvPr/>
            </p:nvSpPr>
            <p:spPr bwMode="auto">
              <a:xfrm>
                <a:off x="1708" y="3743"/>
                <a:ext cx="15" cy="8"/>
              </a:xfrm>
              <a:custGeom>
                <a:avLst/>
                <a:gdLst>
                  <a:gd name="T0" fmla="*/ 29 w 31"/>
                  <a:gd name="T1" fmla="*/ 1 h 16"/>
                  <a:gd name="T2" fmla="*/ 29 w 31"/>
                  <a:gd name="T3" fmla="*/ 0 h 16"/>
                  <a:gd name="T4" fmla="*/ 24 w 31"/>
                  <a:gd name="T5" fmla="*/ 2 h 16"/>
                  <a:gd name="T6" fmla="*/ 22 w 31"/>
                  <a:gd name="T7" fmla="*/ 6 h 16"/>
                  <a:gd name="T8" fmla="*/ 21 w 31"/>
                  <a:gd name="T9" fmla="*/ 6 h 16"/>
                  <a:gd name="T10" fmla="*/ 17 w 31"/>
                  <a:gd name="T11" fmla="*/ 7 h 16"/>
                  <a:gd name="T12" fmla="*/ 13 w 31"/>
                  <a:gd name="T13" fmla="*/ 9 h 16"/>
                  <a:gd name="T14" fmla="*/ 9 w 31"/>
                  <a:gd name="T15" fmla="*/ 10 h 16"/>
                  <a:gd name="T16" fmla="*/ 7 w 31"/>
                  <a:gd name="T17" fmla="*/ 11 h 16"/>
                  <a:gd name="T18" fmla="*/ 0 w 31"/>
                  <a:gd name="T19" fmla="*/ 14 h 16"/>
                  <a:gd name="T20" fmla="*/ 0 w 31"/>
                  <a:gd name="T21" fmla="*/ 15 h 16"/>
                  <a:gd name="T22" fmla="*/ 0 w 31"/>
                  <a:gd name="T23" fmla="*/ 16 h 16"/>
                  <a:gd name="T24" fmla="*/ 7 w 31"/>
                  <a:gd name="T25" fmla="*/ 14 h 16"/>
                  <a:gd name="T26" fmla="*/ 9 w 31"/>
                  <a:gd name="T27" fmla="*/ 13 h 16"/>
                  <a:gd name="T28" fmla="*/ 13 w 31"/>
                  <a:gd name="T29" fmla="*/ 11 h 16"/>
                  <a:gd name="T30" fmla="*/ 17 w 31"/>
                  <a:gd name="T31" fmla="*/ 9 h 16"/>
                  <a:gd name="T32" fmla="*/ 21 w 31"/>
                  <a:gd name="T33" fmla="*/ 8 h 16"/>
                  <a:gd name="T34" fmla="*/ 24 w 31"/>
                  <a:gd name="T35" fmla="*/ 6 h 16"/>
                  <a:gd name="T36" fmla="*/ 24 w 31"/>
                  <a:gd name="T37" fmla="*/ 5 h 16"/>
                  <a:gd name="T38" fmla="*/ 31 w 31"/>
                  <a:gd name="T39" fmla="*/ 1 h 16"/>
                  <a:gd name="T40" fmla="*/ 30 w 31"/>
                  <a:gd name="T41" fmla="*/ 2 h 16"/>
                  <a:gd name="T42" fmla="*/ 29 w 31"/>
                  <a:gd name="T43" fmla="*/ 1 h 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1"/>
                  <a:gd name="T67" fmla="*/ 0 h 16"/>
                  <a:gd name="T68" fmla="*/ 31 w 31"/>
                  <a:gd name="T69" fmla="*/ 16 h 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1" h="16">
                    <a:moveTo>
                      <a:pt x="29" y="1"/>
                    </a:moveTo>
                    <a:lnTo>
                      <a:pt x="29" y="0"/>
                    </a:lnTo>
                    <a:lnTo>
                      <a:pt x="24" y="2"/>
                    </a:lnTo>
                    <a:lnTo>
                      <a:pt x="22" y="6"/>
                    </a:lnTo>
                    <a:lnTo>
                      <a:pt x="21" y="6"/>
                    </a:lnTo>
                    <a:lnTo>
                      <a:pt x="17" y="7"/>
                    </a:lnTo>
                    <a:lnTo>
                      <a:pt x="13" y="9"/>
                    </a:lnTo>
                    <a:lnTo>
                      <a:pt x="9" y="10"/>
                    </a:lnTo>
                    <a:lnTo>
                      <a:pt x="7" y="11"/>
                    </a:lnTo>
                    <a:lnTo>
                      <a:pt x="0" y="14"/>
                    </a:lnTo>
                    <a:lnTo>
                      <a:pt x="0" y="15"/>
                    </a:lnTo>
                    <a:lnTo>
                      <a:pt x="0" y="16"/>
                    </a:lnTo>
                    <a:lnTo>
                      <a:pt x="7" y="14"/>
                    </a:lnTo>
                    <a:lnTo>
                      <a:pt x="9" y="13"/>
                    </a:lnTo>
                    <a:lnTo>
                      <a:pt x="13" y="11"/>
                    </a:lnTo>
                    <a:lnTo>
                      <a:pt x="17" y="9"/>
                    </a:lnTo>
                    <a:lnTo>
                      <a:pt x="21" y="8"/>
                    </a:lnTo>
                    <a:lnTo>
                      <a:pt x="24" y="6"/>
                    </a:lnTo>
                    <a:lnTo>
                      <a:pt x="24" y="5"/>
                    </a:lnTo>
                    <a:lnTo>
                      <a:pt x="31" y="1"/>
                    </a:lnTo>
                    <a:lnTo>
                      <a:pt x="30" y="2"/>
                    </a:lnTo>
                    <a:lnTo>
                      <a:pt x="2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7" name="Freeform 2728"/>
              <p:cNvSpPr>
                <a:spLocks/>
              </p:cNvSpPr>
              <p:nvPr/>
            </p:nvSpPr>
            <p:spPr bwMode="auto">
              <a:xfrm>
                <a:off x="1708" y="3750"/>
                <a:ext cx="18" cy="7"/>
              </a:xfrm>
              <a:custGeom>
                <a:avLst/>
                <a:gdLst>
                  <a:gd name="T0" fmla="*/ 0 w 36"/>
                  <a:gd name="T1" fmla="*/ 0 h 14"/>
                  <a:gd name="T2" fmla="*/ 0 w 36"/>
                  <a:gd name="T3" fmla="*/ 0 h 14"/>
                  <a:gd name="T4" fmla="*/ 0 w 36"/>
                  <a:gd name="T5" fmla="*/ 2 h 14"/>
                  <a:gd name="T6" fmla="*/ 4 w 36"/>
                  <a:gd name="T7" fmla="*/ 2 h 14"/>
                  <a:gd name="T8" fmla="*/ 9 w 36"/>
                  <a:gd name="T9" fmla="*/ 3 h 14"/>
                  <a:gd name="T10" fmla="*/ 13 w 36"/>
                  <a:gd name="T11" fmla="*/ 4 h 14"/>
                  <a:gd name="T12" fmla="*/ 17 w 36"/>
                  <a:gd name="T13" fmla="*/ 5 h 14"/>
                  <a:gd name="T14" fmla="*/ 26 w 36"/>
                  <a:gd name="T15" fmla="*/ 9 h 14"/>
                  <a:gd name="T16" fmla="*/ 29 w 36"/>
                  <a:gd name="T17" fmla="*/ 11 h 14"/>
                  <a:gd name="T18" fmla="*/ 33 w 36"/>
                  <a:gd name="T19" fmla="*/ 12 h 14"/>
                  <a:gd name="T20" fmla="*/ 36 w 36"/>
                  <a:gd name="T21" fmla="*/ 14 h 14"/>
                  <a:gd name="T22" fmla="*/ 36 w 36"/>
                  <a:gd name="T23" fmla="*/ 12 h 14"/>
                  <a:gd name="T24" fmla="*/ 36 w 36"/>
                  <a:gd name="T25" fmla="*/ 11 h 14"/>
                  <a:gd name="T26" fmla="*/ 33 w 36"/>
                  <a:gd name="T27" fmla="*/ 10 h 14"/>
                  <a:gd name="T28" fmla="*/ 31 w 36"/>
                  <a:gd name="T29" fmla="*/ 9 h 14"/>
                  <a:gd name="T30" fmla="*/ 29 w 36"/>
                  <a:gd name="T31" fmla="*/ 7 h 14"/>
                  <a:gd name="T32" fmla="*/ 17 w 36"/>
                  <a:gd name="T33" fmla="*/ 3 h 14"/>
                  <a:gd name="T34" fmla="*/ 13 w 36"/>
                  <a:gd name="T35" fmla="*/ 2 h 14"/>
                  <a:gd name="T36" fmla="*/ 9 w 36"/>
                  <a:gd name="T37" fmla="*/ 1 h 14"/>
                  <a:gd name="T38" fmla="*/ 4 w 36"/>
                  <a:gd name="T39" fmla="*/ 0 h 14"/>
                  <a:gd name="T40" fmla="*/ 0 w 36"/>
                  <a:gd name="T41" fmla="*/ 0 h 14"/>
                  <a:gd name="T42" fmla="*/ 0 w 36"/>
                  <a:gd name="T43" fmla="*/ 1 h 14"/>
                  <a:gd name="T44" fmla="*/ 0 w 36"/>
                  <a:gd name="T45" fmla="*/ 0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
                  <a:gd name="T70" fmla="*/ 0 h 14"/>
                  <a:gd name="T71" fmla="*/ 36 w 36"/>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 h="14">
                    <a:moveTo>
                      <a:pt x="0" y="0"/>
                    </a:moveTo>
                    <a:lnTo>
                      <a:pt x="0" y="0"/>
                    </a:lnTo>
                    <a:lnTo>
                      <a:pt x="0" y="2"/>
                    </a:lnTo>
                    <a:lnTo>
                      <a:pt x="4" y="2"/>
                    </a:lnTo>
                    <a:lnTo>
                      <a:pt x="9" y="3"/>
                    </a:lnTo>
                    <a:lnTo>
                      <a:pt x="13" y="4"/>
                    </a:lnTo>
                    <a:lnTo>
                      <a:pt x="17" y="5"/>
                    </a:lnTo>
                    <a:lnTo>
                      <a:pt x="26" y="9"/>
                    </a:lnTo>
                    <a:lnTo>
                      <a:pt x="29" y="11"/>
                    </a:lnTo>
                    <a:lnTo>
                      <a:pt x="33" y="12"/>
                    </a:lnTo>
                    <a:lnTo>
                      <a:pt x="36" y="14"/>
                    </a:lnTo>
                    <a:lnTo>
                      <a:pt x="36" y="12"/>
                    </a:lnTo>
                    <a:lnTo>
                      <a:pt x="36" y="11"/>
                    </a:lnTo>
                    <a:lnTo>
                      <a:pt x="33" y="10"/>
                    </a:lnTo>
                    <a:lnTo>
                      <a:pt x="31" y="9"/>
                    </a:lnTo>
                    <a:lnTo>
                      <a:pt x="29" y="7"/>
                    </a:lnTo>
                    <a:lnTo>
                      <a:pt x="17" y="3"/>
                    </a:lnTo>
                    <a:lnTo>
                      <a:pt x="13" y="2"/>
                    </a:lnTo>
                    <a:lnTo>
                      <a:pt x="9" y="1"/>
                    </a:lnTo>
                    <a:lnTo>
                      <a:pt x="4" y="0"/>
                    </a:lnTo>
                    <a:lnTo>
                      <a:pt x="0" y="0"/>
                    </a:lnTo>
                    <a:lnTo>
                      <a:pt x="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8" name="Freeform 2729"/>
              <p:cNvSpPr>
                <a:spLocks/>
              </p:cNvSpPr>
              <p:nvPr/>
            </p:nvSpPr>
            <p:spPr bwMode="auto">
              <a:xfrm>
                <a:off x="1725" y="3756"/>
                <a:ext cx="4" cy="3"/>
              </a:xfrm>
              <a:custGeom>
                <a:avLst/>
                <a:gdLst>
                  <a:gd name="T0" fmla="*/ 2 w 7"/>
                  <a:gd name="T1" fmla="*/ 1 h 7"/>
                  <a:gd name="T2" fmla="*/ 0 w 7"/>
                  <a:gd name="T3" fmla="*/ 3 h 7"/>
                  <a:gd name="T4" fmla="*/ 5 w 7"/>
                  <a:gd name="T5" fmla="*/ 7 h 7"/>
                  <a:gd name="T6" fmla="*/ 6 w 7"/>
                  <a:gd name="T7" fmla="*/ 6 h 7"/>
                  <a:gd name="T8" fmla="*/ 7 w 7"/>
                  <a:gd name="T9" fmla="*/ 5 h 7"/>
                  <a:gd name="T10" fmla="*/ 4 w 7"/>
                  <a:gd name="T11" fmla="*/ 1 h 7"/>
                  <a:gd name="T12" fmla="*/ 2 w 7"/>
                  <a:gd name="T13" fmla="*/ 0 h 7"/>
                  <a:gd name="T14" fmla="*/ 2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2" y="1"/>
                    </a:moveTo>
                    <a:lnTo>
                      <a:pt x="0" y="3"/>
                    </a:lnTo>
                    <a:lnTo>
                      <a:pt x="5" y="7"/>
                    </a:lnTo>
                    <a:lnTo>
                      <a:pt x="6" y="6"/>
                    </a:lnTo>
                    <a:lnTo>
                      <a:pt x="7" y="5"/>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39" name="Freeform 2730"/>
              <p:cNvSpPr>
                <a:spLocks/>
              </p:cNvSpPr>
              <p:nvPr/>
            </p:nvSpPr>
            <p:spPr bwMode="auto">
              <a:xfrm>
                <a:off x="1727" y="3758"/>
                <a:ext cx="2"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0" name="Freeform 2731"/>
              <p:cNvSpPr>
                <a:spLocks/>
              </p:cNvSpPr>
              <p:nvPr/>
            </p:nvSpPr>
            <p:spPr bwMode="auto">
              <a:xfrm>
                <a:off x="1729" y="3759"/>
                <a:ext cx="2" cy="2"/>
              </a:xfrm>
              <a:custGeom>
                <a:avLst/>
                <a:gdLst>
                  <a:gd name="T0" fmla="*/ 1 w 5"/>
                  <a:gd name="T1" fmla="*/ 1 h 5"/>
                  <a:gd name="T2" fmla="*/ 0 w 5"/>
                  <a:gd name="T3" fmla="*/ 2 h 5"/>
                  <a:gd name="T4" fmla="*/ 3 w 5"/>
                  <a:gd name="T5" fmla="*/ 5 h 5"/>
                  <a:gd name="T6" fmla="*/ 4 w 5"/>
                  <a:gd name="T7" fmla="*/ 3 h 5"/>
                  <a:gd name="T8" fmla="*/ 5 w 5"/>
                  <a:gd name="T9" fmla="*/ 2 h 5"/>
                  <a:gd name="T10" fmla="*/ 4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2"/>
                    </a:lnTo>
                    <a:lnTo>
                      <a:pt x="3" y="5"/>
                    </a:lnTo>
                    <a:lnTo>
                      <a:pt x="4" y="3"/>
                    </a:lnTo>
                    <a:lnTo>
                      <a:pt x="5" y="2"/>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1" name="Freeform 2732"/>
              <p:cNvSpPr>
                <a:spLocks/>
              </p:cNvSpPr>
              <p:nvPr/>
            </p:nvSpPr>
            <p:spPr bwMode="auto">
              <a:xfrm>
                <a:off x="1729" y="3760"/>
                <a:ext cx="4" cy="3"/>
              </a:xfrm>
              <a:custGeom>
                <a:avLst/>
                <a:gdLst>
                  <a:gd name="T0" fmla="*/ 2 w 9"/>
                  <a:gd name="T1" fmla="*/ 3 h 7"/>
                  <a:gd name="T2" fmla="*/ 0 w 9"/>
                  <a:gd name="T3" fmla="*/ 1 h 7"/>
                  <a:gd name="T4" fmla="*/ 5 w 9"/>
                  <a:gd name="T5" fmla="*/ 4 h 7"/>
                  <a:gd name="T6" fmla="*/ 6 w 9"/>
                  <a:gd name="T7" fmla="*/ 7 h 7"/>
                  <a:gd name="T8" fmla="*/ 7 w 9"/>
                  <a:gd name="T9" fmla="*/ 7 h 7"/>
                  <a:gd name="T10" fmla="*/ 9 w 9"/>
                  <a:gd name="T11" fmla="*/ 7 h 7"/>
                  <a:gd name="T12" fmla="*/ 5 w 9"/>
                  <a:gd name="T13" fmla="*/ 1 h 7"/>
                  <a:gd name="T14" fmla="*/ 3 w 9"/>
                  <a:gd name="T15" fmla="*/ 0 h 7"/>
                  <a:gd name="T16" fmla="*/ 3 w 9"/>
                  <a:gd name="T17" fmla="*/ 1 h 7"/>
                  <a:gd name="T18" fmla="*/ 2 w 9"/>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7"/>
                  <a:gd name="T32" fmla="*/ 9 w 9"/>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7">
                    <a:moveTo>
                      <a:pt x="2" y="3"/>
                    </a:moveTo>
                    <a:lnTo>
                      <a:pt x="0" y="1"/>
                    </a:lnTo>
                    <a:lnTo>
                      <a:pt x="5" y="4"/>
                    </a:lnTo>
                    <a:lnTo>
                      <a:pt x="6" y="7"/>
                    </a:lnTo>
                    <a:lnTo>
                      <a:pt x="7" y="7"/>
                    </a:lnTo>
                    <a:lnTo>
                      <a:pt x="9" y="7"/>
                    </a:lnTo>
                    <a:lnTo>
                      <a:pt x="5" y="1"/>
                    </a:lnTo>
                    <a:lnTo>
                      <a:pt x="3" y="0"/>
                    </a:lnTo>
                    <a:lnTo>
                      <a:pt x="3"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2" name="Freeform 2733"/>
              <p:cNvSpPr>
                <a:spLocks/>
              </p:cNvSpPr>
              <p:nvPr/>
            </p:nvSpPr>
            <p:spPr bwMode="auto">
              <a:xfrm>
                <a:off x="1732" y="3763"/>
                <a:ext cx="2" cy="2"/>
              </a:xfrm>
              <a:custGeom>
                <a:avLst/>
                <a:gdLst>
                  <a:gd name="T0" fmla="*/ 0 w 5"/>
                  <a:gd name="T1" fmla="*/ 1 h 5"/>
                  <a:gd name="T2" fmla="*/ 1 w 5"/>
                  <a:gd name="T3" fmla="*/ 4 h 5"/>
                  <a:gd name="T4" fmla="*/ 3 w 5"/>
                  <a:gd name="T5" fmla="*/ 5 h 5"/>
                  <a:gd name="T6" fmla="*/ 4 w 5"/>
                  <a:gd name="T7" fmla="*/ 4 h 5"/>
                  <a:gd name="T8" fmla="*/ 5 w 5"/>
                  <a:gd name="T9" fmla="*/ 2 h 5"/>
                  <a:gd name="T10" fmla="*/ 3 w 5"/>
                  <a:gd name="T11" fmla="*/ 0 h 5"/>
                  <a:gd name="T12" fmla="*/ 1 w 5"/>
                  <a:gd name="T13" fmla="*/ 1 h 5"/>
                  <a:gd name="T14" fmla="*/ 0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0" y="1"/>
                    </a:moveTo>
                    <a:lnTo>
                      <a:pt x="1" y="4"/>
                    </a:lnTo>
                    <a:lnTo>
                      <a:pt x="3" y="5"/>
                    </a:lnTo>
                    <a:lnTo>
                      <a:pt x="4" y="4"/>
                    </a:lnTo>
                    <a:lnTo>
                      <a:pt x="5" y="2"/>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3" name="Freeform 2734"/>
              <p:cNvSpPr>
                <a:spLocks/>
              </p:cNvSpPr>
              <p:nvPr/>
            </p:nvSpPr>
            <p:spPr bwMode="auto">
              <a:xfrm>
                <a:off x="1733" y="3764"/>
                <a:ext cx="3" cy="12"/>
              </a:xfrm>
              <a:custGeom>
                <a:avLst/>
                <a:gdLst>
                  <a:gd name="T0" fmla="*/ 1 w 4"/>
                  <a:gd name="T1" fmla="*/ 2 h 25"/>
                  <a:gd name="T2" fmla="*/ 0 w 4"/>
                  <a:gd name="T3" fmla="*/ 2 h 25"/>
                  <a:gd name="T4" fmla="*/ 0 w 4"/>
                  <a:gd name="T5" fmla="*/ 3 h 25"/>
                  <a:gd name="T6" fmla="*/ 2 w 4"/>
                  <a:gd name="T7" fmla="*/ 7 h 25"/>
                  <a:gd name="T8" fmla="*/ 2 w 4"/>
                  <a:gd name="T9" fmla="*/ 22 h 25"/>
                  <a:gd name="T10" fmla="*/ 1 w 4"/>
                  <a:gd name="T11" fmla="*/ 25 h 25"/>
                  <a:gd name="T12" fmla="*/ 2 w 4"/>
                  <a:gd name="T13" fmla="*/ 25 h 25"/>
                  <a:gd name="T14" fmla="*/ 3 w 4"/>
                  <a:gd name="T15" fmla="*/ 25 h 25"/>
                  <a:gd name="T16" fmla="*/ 4 w 4"/>
                  <a:gd name="T17" fmla="*/ 22 h 25"/>
                  <a:gd name="T18" fmla="*/ 4 w 4"/>
                  <a:gd name="T19" fmla="*/ 7 h 25"/>
                  <a:gd name="T20" fmla="*/ 2 w 4"/>
                  <a:gd name="T21" fmla="*/ 3 h 25"/>
                  <a:gd name="T22" fmla="*/ 2 w 4"/>
                  <a:gd name="T23" fmla="*/ 0 h 25"/>
                  <a:gd name="T24" fmla="*/ 2 w 4"/>
                  <a:gd name="T25" fmla="*/ 0 h 25"/>
                  <a:gd name="T26" fmla="*/ 1 w 4"/>
                  <a:gd name="T27" fmla="*/ 2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5"/>
                  <a:gd name="T44" fmla="*/ 4 w 4"/>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5">
                    <a:moveTo>
                      <a:pt x="1" y="2"/>
                    </a:moveTo>
                    <a:lnTo>
                      <a:pt x="0" y="2"/>
                    </a:lnTo>
                    <a:lnTo>
                      <a:pt x="0" y="3"/>
                    </a:lnTo>
                    <a:lnTo>
                      <a:pt x="2" y="7"/>
                    </a:lnTo>
                    <a:lnTo>
                      <a:pt x="2" y="22"/>
                    </a:lnTo>
                    <a:lnTo>
                      <a:pt x="1" y="25"/>
                    </a:lnTo>
                    <a:lnTo>
                      <a:pt x="2" y="25"/>
                    </a:lnTo>
                    <a:lnTo>
                      <a:pt x="3" y="25"/>
                    </a:lnTo>
                    <a:lnTo>
                      <a:pt x="4" y="22"/>
                    </a:lnTo>
                    <a:lnTo>
                      <a:pt x="4" y="7"/>
                    </a:lnTo>
                    <a:lnTo>
                      <a:pt x="2" y="3"/>
                    </a:lnTo>
                    <a:lnTo>
                      <a:pt x="2"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4" name="Freeform 2735"/>
              <p:cNvSpPr>
                <a:spLocks/>
              </p:cNvSpPr>
              <p:nvPr/>
            </p:nvSpPr>
            <p:spPr bwMode="auto">
              <a:xfrm>
                <a:off x="1733" y="3775"/>
                <a:ext cx="2" cy="4"/>
              </a:xfrm>
              <a:custGeom>
                <a:avLst/>
                <a:gdLst>
                  <a:gd name="T0" fmla="*/ 4 w 5"/>
                  <a:gd name="T1" fmla="*/ 2 h 7"/>
                  <a:gd name="T2" fmla="*/ 3 w 5"/>
                  <a:gd name="T3" fmla="*/ 0 h 7"/>
                  <a:gd name="T4" fmla="*/ 2 w 5"/>
                  <a:gd name="T5" fmla="*/ 2 h 7"/>
                  <a:gd name="T6" fmla="*/ 2 w 5"/>
                  <a:gd name="T7" fmla="*/ 4 h 7"/>
                  <a:gd name="T8" fmla="*/ 0 w 5"/>
                  <a:gd name="T9" fmla="*/ 5 h 7"/>
                  <a:gd name="T10" fmla="*/ 2 w 5"/>
                  <a:gd name="T11" fmla="*/ 6 h 7"/>
                  <a:gd name="T12" fmla="*/ 3 w 5"/>
                  <a:gd name="T13" fmla="*/ 7 h 7"/>
                  <a:gd name="T14" fmla="*/ 4 w 5"/>
                  <a:gd name="T15" fmla="*/ 6 h 7"/>
                  <a:gd name="T16" fmla="*/ 4 w 5"/>
                  <a:gd name="T17" fmla="*/ 4 h 7"/>
                  <a:gd name="T18" fmla="*/ 4 w 5"/>
                  <a:gd name="T19" fmla="*/ 4 h 7"/>
                  <a:gd name="T20" fmla="*/ 5 w 5"/>
                  <a:gd name="T21" fmla="*/ 2 h 7"/>
                  <a:gd name="T22" fmla="*/ 4 w 5"/>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7"/>
                  <a:gd name="T38" fmla="*/ 5 w 5"/>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7">
                    <a:moveTo>
                      <a:pt x="4" y="2"/>
                    </a:moveTo>
                    <a:lnTo>
                      <a:pt x="3" y="0"/>
                    </a:lnTo>
                    <a:lnTo>
                      <a:pt x="2" y="2"/>
                    </a:lnTo>
                    <a:lnTo>
                      <a:pt x="2" y="4"/>
                    </a:lnTo>
                    <a:lnTo>
                      <a:pt x="0" y="5"/>
                    </a:lnTo>
                    <a:lnTo>
                      <a:pt x="2" y="6"/>
                    </a:lnTo>
                    <a:lnTo>
                      <a:pt x="3" y="7"/>
                    </a:lnTo>
                    <a:lnTo>
                      <a:pt x="4" y="6"/>
                    </a:lnTo>
                    <a:lnTo>
                      <a:pt x="4" y="4"/>
                    </a:lnTo>
                    <a:lnTo>
                      <a:pt x="5"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5" name="Freeform 2736"/>
              <p:cNvSpPr>
                <a:spLocks/>
              </p:cNvSpPr>
              <p:nvPr/>
            </p:nvSpPr>
            <p:spPr bwMode="auto">
              <a:xfrm>
                <a:off x="1732" y="3777"/>
                <a:ext cx="2" cy="2"/>
              </a:xfrm>
              <a:custGeom>
                <a:avLst/>
                <a:gdLst>
                  <a:gd name="T0" fmla="*/ 1 w 4"/>
                  <a:gd name="T1" fmla="*/ 1 h 4"/>
                  <a:gd name="T2" fmla="*/ 3 w 4"/>
                  <a:gd name="T3" fmla="*/ 0 h 4"/>
                  <a:gd name="T4" fmla="*/ 0 w 4"/>
                  <a:gd name="T5" fmla="*/ 4 h 4"/>
                  <a:gd name="T6" fmla="*/ 1 w 4"/>
                  <a:gd name="T7" fmla="*/ 4 h 4"/>
                  <a:gd name="T8" fmla="*/ 3 w 4"/>
                  <a:gd name="T9" fmla="*/ 4 h 4"/>
                  <a:gd name="T10" fmla="*/ 4 w 4"/>
                  <a:gd name="T11" fmla="*/ 2 h 4"/>
                  <a:gd name="T12" fmla="*/ 3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3" y="0"/>
                    </a:lnTo>
                    <a:lnTo>
                      <a:pt x="0" y="4"/>
                    </a:lnTo>
                    <a:lnTo>
                      <a:pt x="1" y="4"/>
                    </a:lnTo>
                    <a:lnTo>
                      <a:pt x="3" y="4"/>
                    </a:lnTo>
                    <a:lnTo>
                      <a:pt x="4" y="2"/>
                    </a:lnTo>
                    <a:lnTo>
                      <a:pt x="3"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6" name="Freeform 2737"/>
              <p:cNvSpPr>
                <a:spLocks/>
              </p:cNvSpPr>
              <p:nvPr/>
            </p:nvSpPr>
            <p:spPr bwMode="auto">
              <a:xfrm>
                <a:off x="1732" y="3779"/>
                <a:ext cx="1" cy="1"/>
              </a:xfrm>
              <a:custGeom>
                <a:avLst/>
                <a:gdLst>
                  <a:gd name="T0" fmla="*/ 2 w 4"/>
                  <a:gd name="T1" fmla="*/ 1 h 4"/>
                  <a:gd name="T2" fmla="*/ 1 w 4"/>
                  <a:gd name="T3" fmla="*/ 0 h 4"/>
                  <a:gd name="T4" fmla="*/ 0 w 4"/>
                  <a:gd name="T5" fmla="*/ 1 h 4"/>
                  <a:gd name="T6" fmla="*/ 1 w 4"/>
                  <a:gd name="T7" fmla="*/ 3 h 4"/>
                  <a:gd name="T8" fmla="*/ 2 w 4"/>
                  <a:gd name="T9" fmla="*/ 4 h 4"/>
                  <a:gd name="T10" fmla="*/ 2 w 4"/>
                  <a:gd name="T11" fmla="*/ 4 h 4"/>
                  <a:gd name="T12" fmla="*/ 4 w 4"/>
                  <a:gd name="T13" fmla="*/ 1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1" y="0"/>
                    </a:lnTo>
                    <a:lnTo>
                      <a:pt x="0" y="1"/>
                    </a:lnTo>
                    <a:lnTo>
                      <a:pt x="1" y="3"/>
                    </a:lnTo>
                    <a:lnTo>
                      <a:pt x="2" y="4"/>
                    </a:lnTo>
                    <a:lnTo>
                      <a:pt x="4"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7" name="Freeform 2738"/>
              <p:cNvSpPr>
                <a:spLocks/>
              </p:cNvSpPr>
              <p:nvPr/>
            </p:nvSpPr>
            <p:spPr bwMode="auto">
              <a:xfrm>
                <a:off x="1731" y="3779"/>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448" name="Freeform 2739"/>
              <p:cNvSpPr>
                <a:spLocks/>
              </p:cNvSpPr>
              <p:nvPr/>
            </p:nvSpPr>
            <p:spPr bwMode="auto">
              <a:xfrm>
                <a:off x="1729" y="3780"/>
                <a:ext cx="3" cy="4"/>
              </a:xfrm>
              <a:custGeom>
                <a:avLst/>
                <a:gdLst>
                  <a:gd name="T0" fmla="*/ 6 w 7"/>
                  <a:gd name="T1" fmla="*/ 1 h 7"/>
                  <a:gd name="T2" fmla="*/ 5 w 7"/>
                  <a:gd name="T3" fmla="*/ 0 h 7"/>
                  <a:gd name="T4" fmla="*/ 0 w 7"/>
                  <a:gd name="T5" fmla="*/ 4 h 7"/>
                  <a:gd name="T6" fmla="*/ 1 w 7"/>
                  <a:gd name="T7" fmla="*/ 6 h 7"/>
                  <a:gd name="T8" fmla="*/ 3 w 7"/>
                  <a:gd name="T9" fmla="*/ 7 h 7"/>
                  <a:gd name="T10" fmla="*/ 6 w 7"/>
                  <a:gd name="T11" fmla="*/ 3 h 7"/>
                  <a:gd name="T12" fmla="*/ 7 w 7"/>
                  <a:gd name="T13" fmla="*/ 1 h 7"/>
                  <a:gd name="T14" fmla="*/ 6 w 7"/>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1"/>
                    </a:moveTo>
                    <a:lnTo>
                      <a:pt x="5" y="0"/>
                    </a:lnTo>
                    <a:lnTo>
                      <a:pt x="0" y="4"/>
                    </a:lnTo>
                    <a:lnTo>
                      <a:pt x="1" y="6"/>
                    </a:lnTo>
                    <a:lnTo>
                      <a:pt x="3" y="7"/>
                    </a:lnTo>
                    <a:lnTo>
                      <a:pt x="6" y="3"/>
                    </a:lnTo>
                    <a:lnTo>
                      <a:pt x="7" y="1"/>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7" name="Group 2740"/>
            <p:cNvGrpSpPr>
              <a:grpSpLocks/>
            </p:cNvGrpSpPr>
            <p:nvPr/>
          </p:nvGrpSpPr>
          <p:grpSpPr bwMode="auto">
            <a:xfrm>
              <a:off x="1690" y="3019"/>
              <a:ext cx="1098" cy="778"/>
              <a:chOff x="1627" y="3019"/>
              <a:chExt cx="1058" cy="778"/>
            </a:xfrm>
          </p:grpSpPr>
          <p:sp>
            <p:nvSpPr>
              <p:cNvPr id="33049" name="Freeform 2741"/>
              <p:cNvSpPr>
                <a:spLocks/>
              </p:cNvSpPr>
              <p:nvPr/>
            </p:nvSpPr>
            <p:spPr bwMode="auto">
              <a:xfrm>
                <a:off x="1728" y="3782"/>
                <a:ext cx="2" cy="4"/>
              </a:xfrm>
              <a:custGeom>
                <a:avLst/>
                <a:gdLst>
                  <a:gd name="T0" fmla="*/ 2 w 5"/>
                  <a:gd name="T1" fmla="*/ 1 h 7"/>
                  <a:gd name="T2" fmla="*/ 3 w 5"/>
                  <a:gd name="T3" fmla="*/ 0 h 7"/>
                  <a:gd name="T4" fmla="*/ 1 w 5"/>
                  <a:gd name="T5" fmla="*/ 5 h 7"/>
                  <a:gd name="T6" fmla="*/ 0 w 5"/>
                  <a:gd name="T7" fmla="*/ 5 h 7"/>
                  <a:gd name="T8" fmla="*/ 0 w 5"/>
                  <a:gd name="T9" fmla="*/ 6 h 7"/>
                  <a:gd name="T10" fmla="*/ 0 w 5"/>
                  <a:gd name="T11" fmla="*/ 7 h 7"/>
                  <a:gd name="T12" fmla="*/ 3 w 5"/>
                  <a:gd name="T13" fmla="*/ 5 h 7"/>
                  <a:gd name="T14" fmla="*/ 5 w 5"/>
                  <a:gd name="T15" fmla="*/ 3 h 7"/>
                  <a:gd name="T16" fmla="*/ 3 w 5"/>
                  <a:gd name="T17" fmla="*/ 3 h 7"/>
                  <a:gd name="T18" fmla="*/ 2 w 5"/>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2" y="1"/>
                    </a:moveTo>
                    <a:lnTo>
                      <a:pt x="3" y="0"/>
                    </a:lnTo>
                    <a:lnTo>
                      <a:pt x="1" y="5"/>
                    </a:lnTo>
                    <a:lnTo>
                      <a:pt x="0" y="5"/>
                    </a:lnTo>
                    <a:lnTo>
                      <a:pt x="0" y="6"/>
                    </a:lnTo>
                    <a:lnTo>
                      <a:pt x="0" y="7"/>
                    </a:lnTo>
                    <a:lnTo>
                      <a:pt x="3" y="5"/>
                    </a:lnTo>
                    <a:lnTo>
                      <a:pt x="5" y="3"/>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0" name="Freeform 2742"/>
              <p:cNvSpPr>
                <a:spLocks/>
              </p:cNvSpPr>
              <p:nvPr/>
            </p:nvSpPr>
            <p:spPr bwMode="auto">
              <a:xfrm>
                <a:off x="1725" y="3784"/>
                <a:ext cx="3" cy="4"/>
              </a:xfrm>
              <a:custGeom>
                <a:avLst/>
                <a:gdLst>
                  <a:gd name="T0" fmla="*/ 6 w 7"/>
                  <a:gd name="T1" fmla="*/ 0 h 7"/>
                  <a:gd name="T2" fmla="*/ 4 w 7"/>
                  <a:gd name="T3" fmla="*/ 1 h 7"/>
                  <a:gd name="T4" fmla="*/ 0 w 7"/>
                  <a:gd name="T5" fmla="*/ 4 h 7"/>
                  <a:gd name="T6" fmla="*/ 1 w 7"/>
                  <a:gd name="T7" fmla="*/ 6 h 7"/>
                  <a:gd name="T8" fmla="*/ 3 w 7"/>
                  <a:gd name="T9" fmla="*/ 7 h 7"/>
                  <a:gd name="T10" fmla="*/ 7 w 7"/>
                  <a:gd name="T11" fmla="*/ 2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1"/>
                    </a:lnTo>
                    <a:lnTo>
                      <a:pt x="0" y="4"/>
                    </a:lnTo>
                    <a:lnTo>
                      <a:pt x="1" y="6"/>
                    </a:lnTo>
                    <a:lnTo>
                      <a:pt x="3" y="7"/>
                    </a:lnTo>
                    <a:lnTo>
                      <a:pt x="7" y="2"/>
                    </a:lnTo>
                    <a:lnTo>
                      <a:pt x="6"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1" name="Freeform 2743"/>
              <p:cNvSpPr>
                <a:spLocks/>
              </p:cNvSpPr>
              <p:nvPr/>
            </p:nvSpPr>
            <p:spPr bwMode="auto">
              <a:xfrm>
                <a:off x="1724" y="3787"/>
                <a:ext cx="2" cy="1"/>
              </a:xfrm>
              <a:custGeom>
                <a:avLst/>
                <a:gdLst>
                  <a:gd name="T0" fmla="*/ 2 w 5"/>
                  <a:gd name="T1" fmla="*/ 2 h 4"/>
                  <a:gd name="T2" fmla="*/ 2 w 5"/>
                  <a:gd name="T3" fmla="*/ 0 h 4"/>
                  <a:gd name="T4" fmla="*/ 0 w 5"/>
                  <a:gd name="T5" fmla="*/ 2 h 4"/>
                  <a:gd name="T6" fmla="*/ 0 w 5"/>
                  <a:gd name="T7" fmla="*/ 3 h 4"/>
                  <a:gd name="T8" fmla="*/ 0 w 5"/>
                  <a:gd name="T9" fmla="*/ 4 h 4"/>
                  <a:gd name="T10" fmla="*/ 5 w 5"/>
                  <a:gd name="T11" fmla="*/ 2 h 4"/>
                  <a:gd name="T12" fmla="*/ 4 w 5"/>
                  <a:gd name="T13" fmla="*/ 3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0"/>
                    </a:lnTo>
                    <a:lnTo>
                      <a:pt x="0" y="2"/>
                    </a:lnTo>
                    <a:lnTo>
                      <a:pt x="0" y="3"/>
                    </a:lnTo>
                    <a:lnTo>
                      <a:pt x="0" y="4"/>
                    </a:lnTo>
                    <a:lnTo>
                      <a:pt x="5" y="2"/>
                    </a:lnTo>
                    <a:lnTo>
                      <a:pt x="4"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2" name="Freeform 2744"/>
              <p:cNvSpPr>
                <a:spLocks/>
              </p:cNvSpPr>
              <p:nvPr/>
            </p:nvSpPr>
            <p:spPr bwMode="auto">
              <a:xfrm>
                <a:off x="1723" y="3787"/>
                <a:ext cx="2" cy="2"/>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3" name="Freeform 2745"/>
              <p:cNvSpPr>
                <a:spLocks/>
              </p:cNvSpPr>
              <p:nvPr/>
            </p:nvSpPr>
            <p:spPr bwMode="auto">
              <a:xfrm>
                <a:off x="1720" y="3788"/>
                <a:ext cx="5" cy="3"/>
              </a:xfrm>
              <a:custGeom>
                <a:avLst/>
                <a:gdLst>
                  <a:gd name="T0" fmla="*/ 7 w 9"/>
                  <a:gd name="T1" fmla="*/ 1 h 6"/>
                  <a:gd name="T2" fmla="*/ 7 w 9"/>
                  <a:gd name="T3" fmla="*/ 0 h 6"/>
                  <a:gd name="T4" fmla="*/ 0 w 9"/>
                  <a:gd name="T5" fmla="*/ 3 h 6"/>
                  <a:gd name="T6" fmla="*/ 0 w 9"/>
                  <a:gd name="T7" fmla="*/ 4 h 6"/>
                  <a:gd name="T8" fmla="*/ 0 w 9"/>
                  <a:gd name="T9" fmla="*/ 6 h 6"/>
                  <a:gd name="T10" fmla="*/ 9 w 9"/>
                  <a:gd name="T11" fmla="*/ 1 h 6"/>
                  <a:gd name="T12" fmla="*/ 8 w 9"/>
                  <a:gd name="T13" fmla="*/ 2 h 6"/>
                  <a:gd name="T14" fmla="*/ 7 w 9"/>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7" y="1"/>
                    </a:moveTo>
                    <a:lnTo>
                      <a:pt x="7" y="0"/>
                    </a:lnTo>
                    <a:lnTo>
                      <a:pt x="0" y="3"/>
                    </a:lnTo>
                    <a:lnTo>
                      <a:pt x="0" y="4"/>
                    </a:lnTo>
                    <a:lnTo>
                      <a:pt x="0" y="6"/>
                    </a:lnTo>
                    <a:lnTo>
                      <a:pt x="9" y="1"/>
                    </a:lnTo>
                    <a:lnTo>
                      <a:pt x="8"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4" name="Freeform 2746"/>
              <p:cNvSpPr>
                <a:spLocks/>
              </p:cNvSpPr>
              <p:nvPr/>
            </p:nvSpPr>
            <p:spPr bwMode="auto">
              <a:xfrm>
                <a:off x="1719" y="3789"/>
                <a:ext cx="1" cy="2"/>
              </a:xfrm>
              <a:custGeom>
                <a:avLst/>
                <a:gdLst>
                  <a:gd name="T0" fmla="*/ 2 w 2"/>
                  <a:gd name="T1" fmla="*/ 2 h 5"/>
                  <a:gd name="T2" fmla="*/ 2 w 2"/>
                  <a:gd name="T3" fmla="*/ 0 h 5"/>
                  <a:gd name="T4" fmla="*/ 0 w 2"/>
                  <a:gd name="T5" fmla="*/ 5 h 5"/>
                  <a:gd name="T6" fmla="*/ 2 w 2"/>
                  <a:gd name="T7" fmla="*/ 4 h 5"/>
                  <a:gd name="T8" fmla="*/ 2 w 2"/>
                  <a:gd name="T9" fmla="*/ 2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2" y="2"/>
                    </a:moveTo>
                    <a:lnTo>
                      <a:pt x="2" y="0"/>
                    </a:lnTo>
                    <a:lnTo>
                      <a:pt x="0" y="5"/>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5" name="Freeform 2747"/>
              <p:cNvSpPr>
                <a:spLocks/>
              </p:cNvSpPr>
              <p:nvPr/>
            </p:nvSpPr>
            <p:spPr bwMode="auto">
              <a:xfrm>
                <a:off x="1719" y="3789"/>
                <a:ext cx="1" cy="2"/>
              </a:xfrm>
              <a:custGeom>
                <a:avLst/>
                <a:gdLst>
                  <a:gd name="T0" fmla="*/ 2 w 2"/>
                  <a:gd name="T1" fmla="*/ 0 h 5"/>
                  <a:gd name="T2" fmla="*/ 1 w 2"/>
                  <a:gd name="T3" fmla="*/ 0 h 5"/>
                  <a:gd name="T4" fmla="*/ 1 w 2"/>
                  <a:gd name="T5" fmla="*/ 2 h 5"/>
                  <a:gd name="T6" fmla="*/ 1 w 2"/>
                  <a:gd name="T7" fmla="*/ 5 h 5"/>
                  <a:gd name="T8" fmla="*/ 0 w 2"/>
                  <a:gd name="T9" fmla="*/ 5 h 5"/>
                  <a:gd name="T10" fmla="*/ 2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2" y="0"/>
                    </a:moveTo>
                    <a:lnTo>
                      <a:pt x="1" y="0"/>
                    </a:lnTo>
                    <a:lnTo>
                      <a:pt x="1" y="2"/>
                    </a:lnTo>
                    <a:lnTo>
                      <a:pt x="1" y="5"/>
                    </a:lnTo>
                    <a:lnTo>
                      <a:pt x="0" y="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6" name="Freeform 2748"/>
              <p:cNvSpPr>
                <a:spLocks/>
              </p:cNvSpPr>
              <p:nvPr/>
            </p:nvSpPr>
            <p:spPr bwMode="auto">
              <a:xfrm>
                <a:off x="1716" y="3789"/>
                <a:ext cx="5" cy="3"/>
              </a:xfrm>
              <a:custGeom>
                <a:avLst/>
                <a:gdLst>
                  <a:gd name="T0" fmla="*/ 7 w 9"/>
                  <a:gd name="T1" fmla="*/ 0 h 7"/>
                  <a:gd name="T2" fmla="*/ 9 w 9"/>
                  <a:gd name="T3" fmla="*/ 0 h 7"/>
                  <a:gd name="T4" fmla="*/ 0 w 9"/>
                  <a:gd name="T5" fmla="*/ 5 h 7"/>
                  <a:gd name="T6" fmla="*/ 0 w 9"/>
                  <a:gd name="T7" fmla="*/ 6 h 7"/>
                  <a:gd name="T8" fmla="*/ 0 w 9"/>
                  <a:gd name="T9" fmla="*/ 7 h 7"/>
                  <a:gd name="T10" fmla="*/ 7 w 9"/>
                  <a:gd name="T11" fmla="*/ 4 h 7"/>
                  <a:gd name="T12" fmla="*/ 7 w 9"/>
                  <a:gd name="T13" fmla="*/ 2 h 7"/>
                  <a:gd name="T14" fmla="*/ 7 w 9"/>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7" y="0"/>
                    </a:moveTo>
                    <a:lnTo>
                      <a:pt x="9" y="0"/>
                    </a:lnTo>
                    <a:lnTo>
                      <a:pt x="0" y="5"/>
                    </a:lnTo>
                    <a:lnTo>
                      <a:pt x="0" y="6"/>
                    </a:lnTo>
                    <a:lnTo>
                      <a:pt x="0" y="7"/>
                    </a:lnTo>
                    <a:lnTo>
                      <a:pt x="7" y="4"/>
                    </a:lnTo>
                    <a:lnTo>
                      <a:pt x="7" y="2"/>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7" name="Freeform 2749"/>
              <p:cNvSpPr>
                <a:spLocks/>
              </p:cNvSpPr>
              <p:nvPr/>
            </p:nvSpPr>
            <p:spPr bwMode="auto">
              <a:xfrm>
                <a:off x="1712" y="3791"/>
                <a:ext cx="4" cy="3"/>
              </a:xfrm>
              <a:custGeom>
                <a:avLst/>
                <a:gdLst>
                  <a:gd name="T0" fmla="*/ 8 w 8"/>
                  <a:gd name="T1" fmla="*/ 2 h 5"/>
                  <a:gd name="T2" fmla="*/ 8 w 8"/>
                  <a:gd name="T3" fmla="*/ 0 h 5"/>
                  <a:gd name="T4" fmla="*/ 7 w 8"/>
                  <a:gd name="T5" fmla="*/ 0 h 5"/>
                  <a:gd name="T6" fmla="*/ 0 w 8"/>
                  <a:gd name="T7" fmla="*/ 3 h 5"/>
                  <a:gd name="T8" fmla="*/ 0 w 8"/>
                  <a:gd name="T9" fmla="*/ 4 h 5"/>
                  <a:gd name="T10" fmla="*/ 0 w 8"/>
                  <a:gd name="T11" fmla="*/ 5 h 5"/>
                  <a:gd name="T12" fmla="*/ 3 w 8"/>
                  <a:gd name="T13" fmla="*/ 4 h 5"/>
                  <a:gd name="T14" fmla="*/ 6 w 8"/>
                  <a:gd name="T15" fmla="*/ 4 h 5"/>
                  <a:gd name="T16" fmla="*/ 8 w 8"/>
                  <a:gd name="T17" fmla="*/ 3 h 5"/>
                  <a:gd name="T18" fmla="*/ 8 w 8"/>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8" y="2"/>
                    </a:moveTo>
                    <a:lnTo>
                      <a:pt x="8" y="0"/>
                    </a:lnTo>
                    <a:lnTo>
                      <a:pt x="7" y="0"/>
                    </a:lnTo>
                    <a:lnTo>
                      <a:pt x="0" y="3"/>
                    </a:lnTo>
                    <a:lnTo>
                      <a:pt x="0" y="4"/>
                    </a:lnTo>
                    <a:lnTo>
                      <a:pt x="0" y="5"/>
                    </a:lnTo>
                    <a:lnTo>
                      <a:pt x="3" y="4"/>
                    </a:lnTo>
                    <a:lnTo>
                      <a:pt x="6" y="4"/>
                    </a:lnTo>
                    <a:lnTo>
                      <a:pt x="8" y="3"/>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8" name="Freeform 2750"/>
              <p:cNvSpPr>
                <a:spLocks/>
              </p:cNvSpPr>
              <p:nvPr/>
            </p:nvSpPr>
            <p:spPr bwMode="auto">
              <a:xfrm>
                <a:off x="1711" y="3792"/>
                <a:ext cx="1" cy="2"/>
              </a:xfrm>
              <a:custGeom>
                <a:avLst/>
                <a:gdLst>
                  <a:gd name="T0" fmla="*/ 2 w 2"/>
                  <a:gd name="T1" fmla="*/ 2 h 4"/>
                  <a:gd name="T2" fmla="*/ 2 w 2"/>
                  <a:gd name="T3" fmla="*/ 0 h 4"/>
                  <a:gd name="T4" fmla="*/ 0 w 2"/>
                  <a:gd name="T5" fmla="*/ 0 h 4"/>
                  <a:gd name="T6" fmla="*/ 0 w 2"/>
                  <a:gd name="T7" fmla="*/ 2 h 4"/>
                  <a:gd name="T8" fmla="*/ 0 w 2"/>
                  <a:gd name="T9" fmla="*/ 4 h 4"/>
                  <a:gd name="T10" fmla="*/ 0 w 2"/>
                  <a:gd name="T11" fmla="*/ 4 h 4"/>
                  <a:gd name="T12" fmla="*/ 2 w 2"/>
                  <a:gd name="T13" fmla="*/ 3 h 4"/>
                  <a:gd name="T14" fmla="*/ 2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2" y="0"/>
                    </a:lnTo>
                    <a:lnTo>
                      <a:pt x="0" y="0"/>
                    </a:lnTo>
                    <a:lnTo>
                      <a:pt x="0" y="2"/>
                    </a:lnTo>
                    <a:lnTo>
                      <a:pt x="0" y="4"/>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59" name="Freeform 2751"/>
              <p:cNvSpPr>
                <a:spLocks/>
              </p:cNvSpPr>
              <p:nvPr/>
            </p:nvSpPr>
            <p:spPr bwMode="auto">
              <a:xfrm>
                <a:off x="1709" y="3792"/>
                <a:ext cx="4" cy="2"/>
              </a:xfrm>
              <a:custGeom>
                <a:avLst/>
                <a:gdLst>
                  <a:gd name="T0" fmla="*/ 4 w 7"/>
                  <a:gd name="T1" fmla="*/ 0 h 4"/>
                  <a:gd name="T2" fmla="*/ 7 w 7"/>
                  <a:gd name="T3" fmla="*/ 0 h 4"/>
                  <a:gd name="T4" fmla="*/ 0 w 7"/>
                  <a:gd name="T5" fmla="*/ 2 h 4"/>
                  <a:gd name="T6" fmla="*/ 0 w 7"/>
                  <a:gd name="T7" fmla="*/ 3 h 4"/>
                  <a:gd name="T8" fmla="*/ 0 w 7"/>
                  <a:gd name="T9" fmla="*/ 4 h 4"/>
                  <a:gd name="T10" fmla="*/ 4 w 7"/>
                  <a:gd name="T11" fmla="*/ 3 h 4"/>
                  <a:gd name="T12" fmla="*/ 4 w 7"/>
                  <a:gd name="T13" fmla="*/ 2 h 4"/>
                  <a:gd name="T14" fmla="*/ 4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0"/>
                    </a:moveTo>
                    <a:lnTo>
                      <a:pt x="7" y="0"/>
                    </a:lnTo>
                    <a:lnTo>
                      <a:pt x="0" y="2"/>
                    </a:lnTo>
                    <a:lnTo>
                      <a:pt x="0" y="3"/>
                    </a:lnTo>
                    <a:lnTo>
                      <a:pt x="0" y="4"/>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0" name="Freeform 2752"/>
              <p:cNvSpPr>
                <a:spLocks/>
              </p:cNvSpPr>
              <p:nvPr/>
            </p:nvSpPr>
            <p:spPr bwMode="auto">
              <a:xfrm>
                <a:off x="1707" y="3792"/>
                <a:ext cx="2" cy="3"/>
              </a:xfrm>
              <a:custGeom>
                <a:avLst/>
                <a:gdLst>
                  <a:gd name="T0" fmla="*/ 3 w 3"/>
                  <a:gd name="T1" fmla="*/ 2 h 5"/>
                  <a:gd name="T2" fmla="*/ 3 w 3"/>
                  <a:gd name="T3" fmla="*/ 0 h 5"/>
                  <a:gd name="T4" fmla="*/ 1 w 3"/>
                  <a:gd name="T5" fmla="*/ 0 h 5"/>
                  <a:gd name="T6" fmla="*/ 1 w 3"/>
                  <a:gd name="T7" fmla="*/ 2 h 5"/>
                  <a:gd name="T8" fmla="*/ 1 w 3"/>
                  <a:gd name="T9" fmla="*/ 5 h 5"/>
                  <a:gd name="T10" fmla="*/ 0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1" y="0"/>
                    </a:lnTo>
                    <a:lnTo>
                      <a:pt x="1" y="2"/>
                    </a:lnTo>
                    <a:lnTo>
                      <a:pt x="1" y="5"/>
                    </a:lnTo>
                    <a:lnTo>
                      <a:pt x="0" y="5"/>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1" name="Freeform 2753"/>
              <p:cNvSpPr>
                <a:spLocks/>
              </p:cNvSpPr>
              <p:nvPr/>
            </p:nvSpPr>
            <p:spPr bwMode="auto">
              <a:xfrm>
                <a:off x="1704" y="3792"/>
                <a:ext cx="6" cy="3"/>
              </a:xfrm>
              <a:custGeom>
                <a:avLst/>
                <a:gdLst>
                  <a:gd name="T0" fmla="*/ 7 w 10"/>
                  <a:gd name="T1" fmla="*/ 0 h 6"/>
                  <a:gd name="T2" fmla="*/ 10 w 10"/>
                  <a:gd name="T3" fmla="*/ 0 h 6"/>
                  <a:gd name="T4" fmla="*/ 0 w 10"/>
                  <a:gd name="T5" fmla="*/ 3 h 6"/>
                  <a:gd name="T6" fmla="*/ 0 w 10"/>
                  <a:gd name="T7" fmla="*/ 5 h 6"/>
                  <a:gd name="T8" fmla="*/ 0 w 10"/>
                  <a:gd name="T9" fmla="*/ 6 h 6"/>
                  <a:gd name="T10" fmla="*/ 7 w 10"/>
                  <a:gd name="T11" fmla="*/ 3 h 6"/>
                  <a:gd name="T12" fmla="*/ 7 w 10"/>
                  <a:gd name="T13" fmla="*/ 2 h 6"/>
                  <a:gd name="T14" fmla="*/ 7 w 10"/>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6"/>
                  <a:gd name="T26" fmla="*/ 10 w 10"/>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6">
                    <a:moveTo>
                      <a:pt x="7" y="0"/>
                    </a:moveTo>
                    <a:lnTo>
                      <a:pt x="10" y="0"/>
                    </a:lnTo>
                    <a:lnTo>
                      <a:pt x="0" y="3"/>
                    </a:lnTo>
                    <a:lnTo>
                      <a:pt x="0" y="5"/>
                    </a:lnTo>
                    <a:lnTo>
                      <a:pt x="0" y="6"/>
                    </a:lnTo>
                    <a:lnTo>
                      <a:pt x="7" y="3"/>
                    </a:lnTo>
                    <a:lnTo>
                      <a:pt x="7" y="2"/>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2" name="Freeform 2754"/>
              <p:cNvSpPr>
                <a:spLocks/>
              </p:cNvSpPr>
              <p:nvPr/>
            </p:nvSpPr>
            <p:spPr bwMode="auto">
              <a:xfrm>
                <a:off x="1700" y="3794"/>
                <a:ext cx="4" cy="2"/>
              </a:xfrm>
              <a:custGeom>
                <a:avLst/>
                <a:gdLst>
                  <a:gd name="T0" fmla="*/ 9 w 9"/>
                  <a:gd name="T1" fmla="*/ 3 h 5"/>
                  <a:gd name="T2" fmla="*/ 9 w 9"/>
                  <a:gd name="T3" fmla="*/ 0 h 5"/>
                  <a:gd name="T4" fmla="*/ 0 w 9"/>
                  <a:gd name="T5" fmla="*/ 0 h 5"/>
                  <a:gd name="T6" fmla="*/ 0 w 9"/>
                  <a:gd name="T7" fmla="*/ 3 h 5"/>
                  <a:gd name="T8" fmla="*/ 0 w 9"/>
                  <a:gd name="T9" fmla="*/ 5 h 5"/>
                  <a:gd name="T10" fmla="*/ 5 w 9"/>
                  <a:gd name="T11" fmla="*/ 5 h 5"/>
                  <a:gd name="T12" fmla="*/ 9 w 9"/>
                  <a:gd name="T13" fmla="*/ 4 h 5"/>
                  <a:gd name="T14" fmla="*/ 9 w 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9" y="3"/>
                    </a:moveTo>
                    <a:lnTo>
                      <a:pt x="9" y="0"/>
                    </a:lnTo>
                    <a:lnTo>
                      <a:pt x="0" y="0"/>
                    </a:lnTo>
                    <a:lnTo>
                      <a:pt x="0" y="3"/>
                    </a:lnTo>
                    <a:lnTo>
                      <a:pt x="0" y="5"/>
                    </a:lnTo>
                    <a:lnTo>
                      <a:pt x="5" y="5"/>
                    </a:lnTo>
                    <a:lnTo>
                      <a:pt x="9" y="4"/>
                    </a:lnTo>
                    <a:lnTo>
                      <a:pt x="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3" name="Freeform 2755"/>
              <p:cNvSpPr>
                <a:spLocks/>
              </p:cNvSpPr>
              <p:nvPr/>
            </p:nvSpPr>
            <p:spPr bwMode="auto">
              <a:xfrm>
                <a:off x="1698" y="3794"/>
                <a:ext cx="4" cy="2"/>
              </a:xfrm>
              <a:custGeom>
                <a:avLst/>
                <a:gdLst>
                  <a:gd name="T0" fmla="*/ 4 w 7"/>
                  <a:gd name="T1" fmla="*/ 0 h 5"/>
                  <a:gd name="T2" fmla="*/ 7 w 7"/>
                  <a:gd name="T3" fmla="*/ 0 h 5"/>
                  <a:gd name="T4" fmla="*/ 0 w 7"/>
                  <a:gd name="T5" fmla="*/ 3 h 5"/>
                  <a:gd name="T6" fmla="*/ 0 w 7"/>
                  <a:gd name="T7" fmla="*/ 4 h 5"/>
                  <a:gd name="T8" fmla="*/ 0 w 7"/>
                  <a:gd name="T9" fmla="*/ 5 h 5"/>
                  <a:gd name="T10" fmla="*/ 4 w 7"/>
                  <a:gd name="T11" fmla="*/ 4 h 5"/>
                  <a:gd name="T12" fmla="*/ 4 w 7"/>
                  <a:gd name="T13" fmla="*/ 3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4" name="Freeform 2756"/>
              <p:cNvSpPr>
                <a:spLocks/>
              </p:cNvSpPr>
              <p:nvPr/>
            </p:nvSpPr>
            <p:spPr bwMode="auto">
              <a:xfrm>
                <a:off x="1684" y="3794"/>
                <a:ext cx="14" cy="3"/>
              </a:xfrm>
              <a:custGeom>
                <a:avLst/>
                <a:gdLst>
                  <a:gd name="T0" fmla="*/ 29 w 29"/>
                  <a:gd name="T1" fmla="*/ 3 h 5"/>
                  <a:gd name="T2" fmla="*/ 29 w 29"/>
                  <a:gd name="T3" fmla="*/ 0 h 5"/>
                  <a:gd name="T4" fmla="*/ 0 w 29"/>
                  <a:gd name="T5" fmla="*/ 0 h 5"/>
                  <a:gd name="T6" fmla="*/ 0 w 29"/>
                  <a:gd name="T7" fmla="*/ 3 h 5"/>
                  <a:gd name="T8" fmla="*/ 0 w 29"/>
                  <a:gd name="T9" fmla="*/ 5 h 5"/>
                  <a:gd name="T10" fmla="*/ 26 w 29"/>
                  <a:gd name="T11" fmla="*/ 5 h 5"/>
                  <a:gd name="T12" fmla="*/ 29 w 29"/>
                  <a:gd name="T13" fmla="*/ 4 h 5"/>
                  <a:gd name="T14" fmla="*/ 29 w 2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5"/>
                  <a:gd name="T26" fmla="*/ 29 w 2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5">
                    <a:moveTo>
                      <a:pt x="29" y="3"/>
                    </a:moveTo>
                    <a:lnTo>
                      <a:pt x="29" y="0"/>
                    </a:lnTo>
                    <a:lnTo>
                      <a:pt x="0" y="0"/>
                    </a:lnTo>
                    <a:lnTo>
                      <a:pt x="0" y="3"/>
                    </a:lnTo>
                    <a:lnTo>
                      <a:pt x="0" y="5"/>
                    </a:lnTo>
                    <a:lnTo>
                      <a:pt x="26" y="5"/>
                    </a:lnTo>
                    <a:lnTo>
                      <a:pt x="29" y="4"/>
                    </a:lnTo>
                    <a:lnTo>
                      <a:pt x="2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5" name="Freeform 2757"/>
              <p:cNvSpPr>
                <a:spLocks/>
              </p:cNvSpPr>
              <p:nvPr/>
            </p:nvSpPr>
            <p:spPr bwMode="auto">
              <a:xfrm>
                <a:off x="1681" y="3794"/>
                <a:ext cx="5" cy="3"/>
              </a:xfrm>
              <a:custGeom>
                <a:avLst/>
                <a:gdLst>
                  <a:gd name="T0" fmla="*/ 4 w 9"/>
                  <a:gd name="T1" fmla="*/ 0 h 5"/>
                  <a:gd name="T2" fmla="*/ 9 w 9"/>
                  <a:gd name="T3" fmla="*/ 0 h 5"/>
                  <a:gd name="T4" fmla="*/ 0 w 9"/>
                  <a:gd name="T5" fmla="*/ 3 h 5"/>
                  <a:gd name="T6" fmla="*/ 0 w 9"/>
                  <a:gd name="T7" fmla="*/ 4 h 5"/>
                  <a:gd name="T8" fmla="*/ 0 w 9"/>
                  <a:gd name="T9" fmla="*/ 5 h 5"/>
                  <a:gd name="T10" fmla="*/ 4 w 9"/>
                  <a:gd name="T11" fmla="*/ 4 h 5"/>
                  <a:gd name="T12" fmla="*/ 4 w 9"/>
                  <a:gd name="T13" fmla="*/ 3 h 5"/>
                  <a:gd name="T14" fmla="*/ 4 w 9"/>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0"/>
                    </a:moveTo>
                    <a:lnTo>
                      <a:pt x="9"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6" name="Freeform 2758"/>
              <p:cNvSpPr>
                <a:spLocks/>
              </p:cNvSpPr>
              <p:nvPr/>
            </p:nvSpPr>
            <p:spPr bwMode="auto">
              <a:xfrm>
                <a:off x="1627" y="3795"/>
                <a:ext cx="54" cy="2"/>
              </a:xfrm>
              <a:custGeom>
                <a:avLst/>
                <a:gdLst>
                  <a:gd name="T0" fmla="*/ 108 w 108"/>
                  <a:gd name="T1" fmla="*/ 2 h 4"/>
                  <a:gd name="T2" fmla="*/ 108 w 108"/>
                  <a:gd name="T3" fmla="*/ 0 h 4"/>
                  <a:gd name="T4" fmla="*/ 2 w 108"/>
                  <a:gd name="T5" fmla="*/ 0 h 4"/>
                  <a:gd name="T6" fmla="*/ 0 w 108"/>
                  <a:gd name="T7" fmla="*/ 2 h 4"/>
                  <a:gd name="T8" fmla="*/ 1 w 108"/>
                  <a:gd name="T9" fmla="*/ 4 h 4"/>
                  <a:gd name="T10" fmla="*/ 103 w 108"/>
                  <a:gd name="T11" fmla="*/ 4 h 4"/>
                  <a:gd name="T12" fmla="*/ 108 w 108"/>
                  <a:gd name="T13" fmla="*/ 3 h 4"/>
                  <a:gd name="T14" fmla="*/ 108 w 108"/>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08"/>
                  <a:gd name="T25" fmla="*/ 0 h 4"/>
                  <a:gd name="T26" fmla="*/ 108 w 10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8" h="4">
                    <a:moveTo>
                      <a:pt x="108" y="2"/>
                    </a:moveTo>
                    <a:lnTo>
                      <a:pt x="108" y="0"/>
                    </a:lnTo>
                    <a:lnTo>
                      <a:pt x="2" y="0"/>
                    </a:lnTo>
                    <a:lnTo>
                      <a:pt x="0" y="2"/>
                    </a:lnTo>
                    <a:lnTo>
                      <a:pt x="1" y="4"/>
                    </a:lnTo>
                    <a:lnTo>
                      <a:pt x="103" y="4"/>
                    </a:lnTo>
                    <a:lnTo>
                      <a:pt x="108" y="3"/>
                    </a:lnTo>
                    <a:lnTo>
                      <a:pt x="10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7" name="Freeform 2759"/>
              <p:cNvSpPr>
                <a:spLocks/>
              </p:cNvSpPr>
              <p:nvPr/>
            </p:nvSpPr>
            <p:spPr bwMode="auto">
              <a:xfrm>
                <a:off x="1646" y="3720"/>
                <a:ext cx="64" cy="26"/>
              </a:xfrm>
              <a:custGeom>
                <a:avLst/>
                <a:gdLst>
                  <a:gd name="T0" fmla="*/ 61 w 126"/>
                  <a:gd name="T1" fmla="*/ 52 h 52"/>
                  <a:gd name="T2" fmla="*/ 69 w 126"/>
                  <a:gd name="T3" fmla="*/ 51 h 52"/>
                  <a:gd name="T4" fmla="*/ 77 w 126"/>
                  <a:gd name="T5" fmla="*/ 51 h 52"/>
                  <a:gd name="T6" fmla="*/ 83 w 126"/>
                  <a:gd name="T7" fmla="*/ 51 h 52"/>
                  <a:gd name="T8" fmla="*/ 88 w 126"/>
                  <a:gd name="T9" fmla="*/ 51 h 52"/>
                  <a:gd name="T10" fmla="*/ 93 w 126"/>
                  <a:gd name="T11" fmla="*/ 50 h 52"/>
                  <a:gd name="T12" fmla="*/ 96 w 126"/>
                  <a:gd name="T13" fmla="*/ 50 h 52"/>
                  <a:gd name="T14" fmla="*/ 102 w 126"/>
                  <a:gd name="T15" fmla="*/ 48 h 52"/>
                  <a:gd name="T16" fmla="*/ 106 w 126"/>
                  <a:gd name="T17" fmla="*/ 47 h 52"/>
                  <a:gd name="T18" fmla="*/ 110 w 126"/>
                  <a:gd name="T19" fmla="*/ 46 h 52"/>
                  <a:gd name="T20" fmla="*/ 114 w 126"/>
                  <a:gd name="T21" fmla="*/ 44 h 52"/>
                  <a:gd name="T22" fmla="*/ 116 w 126"/>
                  <a:gd name="T23" fmla="*/ 43 h 52"/>
                  <a:gd name="T24" fmla="*/ 118 w 126"/>
                  <a:gd name="T25" fmla="*/ 41 h 52"/>
                  <a:gd name="T26" fmla="*/ 122 w 126"/>
                  <a:gd name="T27" fmla="*/ 38 h 52"/>
                  <a:gd name="T28" fmla="*/ 123 w 126"/>
                  <a:gd name="T29" fmla="*/ 36 h 52"/>
                  <a:gd name="T30" fmla="*/ 125 w 126"/>
                  <a:gd name="T31" fmla="*/ 33 h 52"/>
                  <a:gd name="T32" fmla="*/ 126 w 126"/>
                  <a:gd name="T33" fmla="*/ 31 h 52"/>
                  <a:gd name="T34" fmla="*/ 126 w 126"/>
                  <a:gd name="T35" fmla="*/ 29 h 52"/>
                  <a:gd name="T36" fmla="*/ 126 w 126"/>
                  <a:gd name="T37" fmla="*/ 26 h 52"/>
                  <a:gd name="T38" fmla="*/ 126 w 126"/>
                  <a:gd name="T39" fmla="*/ 23 h 52"/>
                  <a:gd name="T40" fmla="*/ 126 w 126"/>
                  <a:gd name="T41" fmla="*/ 20 h 52"/>
                  <a:gd name="T42" fmla="*/ 125 w 126"/>
                  <a:gd name="T43" fmla="*/ 17 h 52"/>
                  <a:gd name="T44" fmla="*/ 123 w 126"/>
                  <a:gd name="T45" fmla="*/ 15 h 52"/>
                  <a:gd name="T46" fmla="*/ 122 w 126"/>
                  <a:gd name="T47" fmla="*/ 13 h 52"/>
                  <a:gd name="T48" fmla="*/ 118 w 126"/>
                  <a:gd name="T49" fmla="*/ 11 h 52"/>
                  <a:gd name="T50" fmla="*/ 117 w 126"/>
                  <a:gd name="T51" fmla="*/ 9 h 52"/>
                  <a:gd name="T52" fmla="*/ 114 w 126"/>
                  <a:gd name="T53" fmla="*/ 7 h 52"/>
                  <a:gd name="T54" fmla="*/ 111 w 126"/>
                  <a:gd name="T55" fmla="*/ 5 h 52"/>
                  <a:gd name="T56" fmla="*/ 108 w 126"/>
                  <a:gd name="T57" fmla="*/ 3 h 52"/>
                  <a:gd name="T58" fmla="*/ 104 w 126"/>
                  <a:gd name="T59" fmla="*/ 2 h 52"/>
                  <a:gd name="T60" fmla="*/ 100 w 126"/>
                  <a:gd name="T61" fmla="*/ 2 h 52"/>
                  <a:gd name="T62" fmla="*/ 95 w 126"/>
                  <a:gd name="T63" fmla="*/ 1 h 52"/>
                  <a:gd name="T64" fmla="*/ 89 w 126"/>
                  <a:gd name="T65" fmla="*/ 0 h 52"/>
                  <a:gd name="T66" fmla="*/ 83 w 126"/>
                  <a:gd name="T67" fmla="*/ 0 h 52"/>
                  <a:gd name="T68" fmla="*/ 76 w 126"/>
                  <a:gd name="T69" fmla="*/ 0 h 52"/>
                  <a:gd name="T70" fmla="*/ 66 w 126"/>
                  <a:gd name="T71" fmla="*/ 0 h 52"/>
                  <a:gd name="T72" fmla="*/ 56 w 126"/>
                  <a:gd name="T73" fmla="*/ 0 h 52"/>
                  <a:gd name="T74" fmla="*/ 0 w 126"/>
                  <a:gd name="T75" fmla="*/ 52 h 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6"/>
                  <a:gd name="T115" fmla="*/ 0 h 52"/>
                  <a:gd name="T116" fmla="*/ 126 w 126"/>
                  <a:gd name="T117" fmla="*/ 52 h 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6" h="52">
                    <a:moveTo>
                      <a:pt x="0" y="52"/>
                    </a:moveTo>
                    <a:lnTo>
                      <a:pt x="61" y="52"/>
                    </a:lnTo>
                    <a:lnTo>
                      <a:pt x="65" y="51"/>
                    </a:lnTo>
                    <a:lnTo>
                      <a:pt x="69" y="51"/>
                    </a:lnTo>
                    <a:lnTo>
                      <a:pt x="73" y="51"/>
                    </a:lnTo>
                    <a:lnTo>
                      <a:pt x="77" y="51"/>
                    </a:lnTo>
                    <a:lnTo>
                      <a:pt x="80" y="51"/>
                    </a:lnTo>
                    <a:lnTo>
                      <a:pt x="83" y="51"/>
                    </a:lnTo>
                    <a:lnTo>
                      <a:pt x="86" y="51"/>
                    </a:lnTo>
                    <a:lnTo>
                      <a:pt x="88" y="51"/>
                    </a:lnTo>
                    <a:lnTo>
                      <a:pt x="91" y="50"/>
                    </a:lnTo>
                    <a:lnTo>
                      <a:pt x="93" y="50"/>
                    </a:lnTo>
                    <a:lnTo>
                      <a:pt x="95" y="50"/>
                    </a:lnTo>
                    <a:lnTo>
                      <a:pt x="96" y="50"/>
                    </a:lnTo>
                    <a:lnTo>
                      <a:pt x="100" y="48"/>
                    </a:lnTo>
                    <a:lnTo>
                      <a:pt x="102" y="48"/>
                    </a:lnTo>
                    <a:lnTo>
                      <a:pt x="104" y="47"/>
                    </a:lnTo>
                    <a:lnTo>
                      <a:pt x="106" y="47"/>
                    </a:lnTo>
                    <a:lnTo>
                      <a:pt x="108" y="46"/>
                    </a:lnTo>
                    <a:lnTo>
                      <a:pt x="110" y="46"/>
                    </a:lnTo>
                    <a:lnTo>
                      <a:pt x="111" y="45"/>
                    </a:lnTo>
                    <a:lnTo>
                      <a:pt x="114" y="44"/>
                    </a:lnTo>
                    <a:lnTo>
                      <a:pt x="115" y="44"/>
                    </a:lnTo>
                    <a:lnTo>
                      <a:pt x="116" y="43"/>
                    </a:lnTo>
                    <a:lnTo>
                      <a:pt x="117" y="41"/>
                    </a:lnTo>
                    <a:lnTo>
                      <a:pt x="118" y="41"/>
                    </a:lnTo>
                    <a:lnTo>
                      <a:pt x="121" y="39"/>
                    </a:lnTo>
                    <a:lnTo>
                      <a:pt x="122" y="38"/>
                    </a:lnTo>
                    <a:lnTo>
                      <a:pt x="123" y="37"/>
                    </a:lnTo>
                    <a:lnTo>
                      <a:pt x="123" y="36"/>
                    </a:lnTo>
                    <a:lnTo>
                      <a:pt x="124" y="35"/>
                    </a:lnTo>
                    <a:lnTo>
                      <a:pt x="125" y="33"/>
                    </a:lnTo>
                    <a:lnTo>
                      <a:pt x="125" y="32"/>
                    </a:lnTo>
                    <a:lnTo>
                      <a:pt x="126" y="31"/>
                    </a:lnTo>
                    <a:lnTo>
                      <a:pt x="126" y="30"/>
                    </a:lnTo>
                    <a:lnTo>
                      <a:pt x="126" y="29"/>
                    </a:lnTo>
                    <a:lnTo>
                      <a:pt x="126" y="28"/>
                    </a:lnTo>
                    <a:lnTo>
                      <a:pt x="126" y="26"/>
                    </a:lnTo>
                    <a:lnTo>
                      <a:pt x="126" y="24"/>
                    </a:lnTo>
                    <a:lnTo>
                      <a:pt x="126" y="23"/>
                    </a:lnTo>
                    <a:lnTo>
                      <a:pt x="126" y="22"/>
                    </a:lnTo>
                    <a:lnTo>
                      <a:pt x="126" y="20"/>
                    </a:lnTo>
                    <a:lnTo>
                      <a:pt x="125" y="18"/>
                    </a:lnTo>
                    <a:lnTo>
                      <a:pt x="125" y="17"/>
                    </a:lnTo>
                    <a:lnTo>
                      <a:pt x="124" y="16"/>
                    </a:lnTo>
                    <a:lnTo>
                      <a:pt x="123" y="15"/>
                    </a:lnTo>
                    <a:lnTo>
                      <a:pt x="123" y="14"/>
                    </a:lnTo>
                    <a:lnTo>
                      <a:pt x="122" y="13"/>
                    </a:lnTo>
                    <a:lnTo>
                      <a:pt x="121" y="11"/>
                    </a:lnTo>
                    <a:lnTo>
                      <a:pt x="118" y="11"/>
                    </a:lnTo>
                    <a:lnTo>
                      <a:pt x="118" y="10"/>
                    </a:lnTo>
                    <a:lnTo>
                      <a:pt x="117" y="9"/>
                    </a:lnTo>
                    <a:lnTo>
                      <a:pt x="116" y="8"/>
                    </a:lnTo>
                    <a:lnTo>
                      <a:pt x="114" y="7"/>
                    </a:lnTo>
                    <a:lnTo>
                      <a:pt x="112" y="6"/>
                    </a:lnTo>
                    <a:lnTo>
                      <a:pt x="111" y="5"/>
                    </a:lnTo>
                    <a:lnTo>
                      <a:pt x="110" y="5"/>
                    </a:lnTo>
                    <a:lnTo>
                      <a:pt x="108" y="3"/>
                    </a:lnTo>
                    <a:lnTo>
                      <a:pt x="107" y="3"/>
                    </a:lnTo>
                    <a:lnTo>
                      <a:pt x="104" y="2"/>
                    </a:lnTo>
                    <a:lnTo>
                      <a:pt x="102" y="2"/>
                    </a:lnTo>
                    <a:lnTo>
                      <a:pt x="100" y="2"/>
                    </a:lnTo>
                    <a:lnTo>
                      <a:pt x="99" y="1"/>
                    </a:lnTo>
                    <a:lnTo>
                      <a:pt x="95" y="1"/>
                    </a:lnTo>
                    <a:lnTo>
                      <a:pt x="93" y="1"/>
                    </a:lnTo>
                    <a:lnTo>
                      <a:pt x="89" y="0"/>
                    </a:lnTo>
                    <a:lnTo>
                      <a:pt x="87" y="0"/>
                    </a:lnTo>
                    <a:lnTo>
                      <a:pt x="83" y="0"/>
                    </a:lnTo>
                    <a:lnTo>
                      <a:pt x="79" y="0"/>
                    </a:lnTo>
                    <a:lnTo>
                      <a:pt x="76" y="0"/>
                    </a:lnTo>
                    <a:lnTo>
                      <a:pt x="71" y="0"/>
                    </a:lnTo>
                    <a:lnTo>
                      <a:pt x="66" y="0"/>
                    </a:lnTo>
                    <a:lnTo>
                      <a:pt x="62" y="0"/>
                    </a:lnTo>
                    <a:lnTo>
                      <a:pt x="56" y="0"/>
                    </a:lnTo>
                    <a:lnTo>
                      <a:pt x="0" y="0"/>
                    </a:lnTo>
                    <a:lnTo>
                      <a:pt x="0" y="5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068" name="Freeform 2760"/>
              <p:cNvSpPr>
                <a:spLocks/>
              </p:cNvSpPr>
              <p:nvPr/>
            </p:nvSpPr>
            <p:spPr bwMode="auto">
              <a:xfrm>
                <a:off x="1646" y="3742"/>
                <a:ext cx="57" cy="6"/>
              </a:xfrm>
              <a:custGeom>
                <a:avLst/>
                <a:gdLst>
                  <a:gd name="T0" fmla="*/ 0 w 112"/>
                  <a:gd name="T1" fmla="*/ 6 h 10"/>
                  <a:gd name="T2" fmla="*/ 0 w 112"/>
                  <a:gd name="T3" fmla="*/ 10 h 10"/>
                  <a:gd name="T4" fmla="*/ 61 w 112"/>
                  <a:gd name="T5" fmla="*/ 9 h 10"/>
                  <a:gd name="T6" fmla="*/ 65 w 112"/>
                  <a:gd name="T7" fmla="*/ 8 h 10"/>
                  <a:gd name="T8" fmla="*/ 88 w 112"/>
                  <a:gd name="T9" fmla="*/ 8 h 10"/>
                  <a:gd name="T10" fmla="*/ 91 w 112"/>
                  <a:gd name="T11" fmla="*/ 7 h 10"/>
                  <a:gd name="T12" fmla="*/ 96 w 112"/>
                  <a:gd name="T13" fmla="*/ 7 h 10"/>
                  <a:gd name="T14" fmla="*/ 100 w 112"/>
                  <a:gd name="T15" fmla="*/ 6 h 10"/>
                  <a:gd name="T16" fmla="*/ 102 w 112"/>
                  <a:gd name="T17" fmla="*/ 6 h 10"/>
                  <a:gd name="T18" fmla="*/ 104 w 112"/>
                  <a:gd name="T19" fmla="*/ 4 h 10"/>
                  <a:gd name="T20" fmla="*/ 106 w 112"/>
                  <a:gd name="T21" fmla="*/ 4 h 10"/>
                  <a:gd name="T22" fmla="*/ 108 w 112"/>
                  <a:gd name="T23" fmla="*/ 3 h 10"/>
                  <a:gd name="T24" fmla="*/ 111 w 112"/>
                  <a:gd name="T25" fmla="*/ 3 h 10"/>
                  <a:gd name="T26" fmla="*/ 112 w 112"/>
                  <a:gd name="T27" fmla="*/ 2 h 10"/>
                  <a:gd name="T28" fmla="*/ 111 w 112"/>
                  <a:gd name="T29" fmla="*/ 1 h 10"/>
                  <a:gd name="T30" fmla="*/ 110 w 112"/>
                  <a:gd name="T31" fmla="*/ 0 h 10"/>
                  <a:gd name="T32" fmla="*/ 109 w 112"/>
                  <a:gd name="T33" fmla="*/ 1 h 10"/>
                  <a:gd name="T34" fmla="*/ 108 w 112"/>
                  <a:gd name="T35" fmla="*/ 1 h 10"/>
                  <a:gd name="T36" fmla="*/ 106 w 112"/>
                  <a:gd name="T37" fmla="*/ 2 h 10"/>
                  <a:gd name="T38" fmla="*/ 104 w 112"/>
                  <a:gd name="T39" fmla="*/ 2 h 10"/>
                  <a:gd name="T40" fmla="*/ 102 w 112"/>
                  <a:gd name="T41" fmla="*/ 3 h 10"/>
                  <a:gd name="T42" fmla="*/ 100 w 112"/>
                  <a:gd name="T43" fmla="*/ 3 h 10"/>
                  <a:gd name="T44" fmla="*/ 96 w 112"/>
                  <a:gd name="T45" fmla="*/ 4 h 10"/>
                  <a:gd name="T46" fmla="*/ 91 w 112"/>
                  <a:gd name="T47" fmla="*/ 4 h 10"/>
                  <a:gd name="T48" fmla="*/ 88 w 112"/>
                  <a:gd name="T49" fmla="*/ 6 h 10"/>
                  <a:gd name="T50" fmla="*/ 65 w 112"/>
                  <a:gd name="T51" fmla="*/ 6 h 10"/>
                  <a:gd name="T52" fmla="*/ 61 w 112"/>
                  <a:gd name="T53" fmla="*/ 7 h 10"/>
                  <a:gd name="T54" fmla="*/ 0 w 112"/>
                  <a:gd name="T55" fmla="*/ 6 h 1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2"/>
                  <a:gd name="T85" fmla="*/ 0 h 10"/>
                  <a:gd name="T86" fmla="*/ 112 w 112"/>
                  <a:gd name="T87" fmla="*/ 10 h 1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2" h="10">
                    <a:moveTo>
                      <a:pt x="0" y="6"/>
                    </a:moveTo>
                    <a:lnTo>
                      <a:pt x="0" y="10"/>
                    </a:lnTo>
                    <a:lnTo>
                      <a:pt x="61" y="9"/>
                    </a:lnTo>
                    <a:lnTo>
                      <a:pt x="65" y="8"/>
                    </a:lnTo>
                    <a:lnTo>
                      <a:pt x="88" y="8"/>
                    </a:lnTo>
                    <a:lnTo>
                      <a:pt x="91" y="7"/>
                    </a:lnTo>
                    <a:lnTo>
                      <a:pt x="96" y="7"/>
                    </a:lnTo>
                    <a:lnTo>
                      <a:pt x="100" y="6"/>
                    </a:lnTo>
                    <a:lnTo>
                      <a:pt x="102" y="6"/>
                    </a:lnTo>
                    <a:lnTo>
                      <a:pt x="104" y="4"/>
                    </a:lnTo>
                    <a:lnTo>
                      <a:pt x="106" y="4"/>
                    </a:lnTo>
                    <a:lnTo>
                      <a:pt x="108" y="3"/>
                    </a:lnTo>
                    <a:lnTo>
                      <a:pt x="111" y="3"/>
                    </a:lnTo>
                    <a:lnTo>
                      <a:pt x="112" y="2"/>
                    </a:lnTo>
                    <a:lnTo>
                      <a:pt x="111" y="1"/>
                    </a:lnTo>
                    <a:lnTo>
                      <a:pt x="110" y="0"/>
                    </a:lnTo>
                    <a:lnTo>
                      <a:pt x="109" y="1"/>
                    </a:lnTo>
                    <a:lnTo>
                      <a:pt x="108" y="1"/>
                    </a:lnTo>
                    <a:lnTo>
                      <a:pt x="106" y="2"/>
                    </a:lnTo>
                    <a:lnTo>
                      <a:pt x="104" y="2"/>
                    </a:lnTo>
                    <a:lnTo>
                      <a:pt x="102" y="3"/>
                    </a:lnTo>
                    <a:lnTo>
                      <a:pt x="100" y="3"/>
                    </a:lnTo>
                    <a:lnTo>
                      <a:pt x="96" y="4"/>
                    </a:lnTo>
                    <a:lnTo>
                      <a:pt x="91" y="4"/>
                    </a:lnTo>
                    <a:lnTo>
                      <a:pt x="88" y="6"/>
                    </a:lnTo>
                    <a:lnTo>
                      <a:pt x="65" y="6"/>
                    </a:lnTo>
                    <a:lnTo>
                      <a:pt x="61" y="7"/>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69" name="Freeform 2761"/>
              <p:cNvSpPr>
                <a:spLocks/>
              </p:cNvSpPr>
              <p:nvPr/>
            </p:nvSpPr>
            <p:spPr bwMode="auto">
              <a:xfrm>
                <a:off x="1701" y="3742"/>
                <a:ext cx="3" cy="2"/>
              </a:xfrm>
              <a:custGeom>
                <a:avLst/>
                <a:gdLst>
                  <a:gd name="T0" fmla="*/ 2 w 6"/>
                  <a:gd name="T1" fmla="*/ 2 h 3"/>
                  <a:gd name="T2" fmla="*/ 2 w 6"/>
                  <a:gd name="T3" fmla="*/ 3 h 3"/>
                  <a:gd name="T4" fmla="*/ 5 w 6"/>
                  <a:gd name="T5" fmla="*/ 2 h 3"/>
                  <a:gd name="T6" fmla="*/ 6 w 6"/>
                  <a:gd name="T7" fmla="*/ 2 h 3"/>
                  <a:gd name="T8" fmla="*/ 6 w 6"/>
                  <a:gd name="T9" fmla="*/ 1 h 3"/>
                  <a:gd name="T10" fmla="*/ 6 w 6"/>
                  <a:gd name="T11" fmla="*/ 0 h 3"/>
                  <a:gd name="T12" fmla="*/ 5 w 6"/>
                  <a:gd name="T13" fmla="*/ 0 h 3"/>
                  <a:gd name="T14" fmla="*/ 0 w 6"/>
                  <a:gd name="T15" fmla="*/ 2 h 3"/>
                  <a:gd name="T16" fmla="*/ 1 w 6"/>
                  <a:gd name="T17" fmla="*/ 1 h 3"/>
                  <a:gd name="T18" fmla="*/ 2 w 6"/>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2" y="2"/>
                    </a:moveTo>
                    <a:lnTo>
                      <a:pt x="2" y="3"/>
                    </a:lnTo>
                    <a:lnTo>
                      <a:pt x="5" y="2"/>
                    </a:lnTo>
                    <a:lnTo>
                      <a:pt x="6" y="2"/>
                    </a:lnTo>
                    <a:lnTo>
                      <a:pt x="6" y="1"/>
                    </a:lnTo>
                    <a:lnTo>
                      <a:pt x="6" y="0"/>
                    </a:lnTo>
                    <a:lnTo>
                      <a:pt x="5" y="0"/>
                    </a:lnTo>
                    <a:lnTo>
                      <a:pt x="0" y="2"/>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0" name="Freeform 2762"/>
              <p:cNvSpPr>
                <a:spLocks/>
              </p:cNvSpPr>
              <p:nvPr/>
            </p:nvSpPr>
            <p:spPr bwMode="auto">
              <a:xfrm>
                <a:off x="1703" y="3741"/>
                <a:ext cx="3" cy="2"/>
              </a:xfrm>
              <a:custGeom>
                <a:avLst/>
                <a:gdLst>
                  <a:gd name="T0" fmla="*/ 1 w 4"/>
                  <a:gd name="T1" fmla="*/ 5 h 5"/>
                  <a:gd name="T2" fmla="*/ 2 w 4"/>
                  <a:gd name="T3" fmla="*/ 5 h 5"/>
                  <a:gd name="T4" fmla="*/ 4 w 4"/>
                  <a:gd name="T5" fmla="*/ 3 h 5"/>
                  <a:gd name="T6" fmla="*/ 3 w 4"/>
                  <a:gd name="T7" fmla="*/ 1 h 5"/>
                  <a:gd name="T8" fmla="*/ 2 w 4"/>
                  <a:gd name="T9" fmla="*/ 0 h 5"/>
                  <a:gd name="T10" fmla="*/ 0 w 4"/>
                  <a:gd name="T11" fmla="*/ 3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2" y="5"/>
                    </a:lnTo>
                    <a:lnTo>
                      <a:pt x="4" y="3"/>
                    </a:lnTo>
                    <a:lnTo>
                      <a:pt x="3" y="1"/>
                    </a:lnTo>
                    <a:lnTo>
                      <a:pt x="2"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1" name="Freeform 2763"/>
              <p:cNvSpPr>
                <a:spLocks/>
              </p:cNvSpPr>
              <p:nvPr/>
            </p:nvSpPr>
            <p:spPr bwMode="auto">
              <a:xfrm>
                <a:off x="1704" y="3741"/>
                <a:ext cx="2" cy="1"/>
              </a:xfrm>
              <a:custGeom>
                <a:avLst/>
                <a:gdLst>
                  <a:gd name="T0" fmla="*/ 1 w 2"/>
                  <a:gd name="T1" fmla="*/ 1 h 3"/>
                  <a:gd name="T2" fmla="*/ 1 w 2"/>
                  <a:gd name="T3" fmla="*/ 3 h 3"/>
                  <a:gd name="T4" fmla="*/ 2 w 2"/>
                  <a:gd name="T5" fmla="*/ 3 h 3"/>
                  <a:gd name="T6" fmla="*/ 2 w 2"/>
                  <a:gd name="T7" fmla="*/ 1 h 3"/>
                  <a:gd name="T8" fmla="*/ 2 w 2"/>
                  <a:gd name="T9" fmla="*/ 0 h 3"/>
                  <a:gd name="T10" fmla="*/ 0 w 2"/>
                  <a:gd name="T11" fmla="*/ 0 h 3"/>
                  <a:gd name="T12" fmla="*/ 0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1" y="3"/>
                    </a:lnTo>
                    <a:lnTo>
                      <a:pt x="2" y="3"/>
                    </a:lnTo>
                    <a:lnTo>
                      <a:pt x="2" y="1"/>
                    </a:lnTo>
                    <a:lnTo>
                      <a:pt x="2"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2" name="Freeform 2764"/>
              <p:cNvSpPr>
                <a:spLocks/>
              </p:cNvSpPr>
              <p:nvPr/>
            </p:nvSpPr>
            <p:spPr bwMode="auto">
              <a:xfrm>
                <a:off x="1705" y="3738"/>
                <a:ext cx="4" cy="4"/>
              </a:xfrm>
              <a:custGeom>
                <a:avLst/>
                <a:gdLst>
                  <a:gd name="T0" fmla="*/ 1 w 7"/>
                  <a:gd name="T1" fmla="*/ 7 h 7"/>
                  <a:gd name="T2" fmla="*/ 2 w 7"/>
                  <a:gd name="T3" fmla="*/ 7 h 7"/>
                  <a:gd name="T4" fmla="*/ 7 w 7"/>
                  <a:gd name="T5" fmla="*/ 2 h 7"/>
                  <a:gd name="T6" fmla="*/ 6 w 7"/>
                  <a:gd name="T7" fmla="*/ 1 h 7"/>
                  <a:gd name="T8" fmla="*/ 5 w 7"/>
                  <a:gd name="T9" fmla="*/ 0 h 7"/>
                  <a:gd name="T10" fmla="*/ 0 w 7"/>
                  <a:gd name="T11" fmla="*/ 4 h 7"/>
                  <a:gd name="T12" fmla="*/ 1 w 7"/>
                  <a:gd name="T13" fmla="*/ 5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2" y="7"/>
                    </a:lnTo>
                    <a:lnTo>
                      <a:pt x="7" y="2"/>
                    </a:lnTo>
                    <a:lnTo>
                      <a:pt x="6" y="1"/>
                    </a:lnTo>
                    <a:lnTo>
                      <a:pt x="5" y="0"/>
                    </a:lnTo>
                    <a:lnTo>
                      <a:pt x="0" y="4"/>
                    </a:lnTo>
                    <a:lnTo>
                      <a:pt x="1" y="5"/>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3" name="Freeform 2765"/>
              <p:cNvSpPr>
                <a:spLocks/>
              </p:cNvSpPr>
              <p:nvPr/>
            </p:nvSpPr>
            <p:spPr bwMode="auto">
              <a:xfrm>
                <a:off x="1707" y="3738"/>
                <a:ext cx="2"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4" name="Freeform 2766"/>
              <p:cNvSpPr>
                <a:spLocks/>
              </p:cNvSpPr>
              <p:nvPr/>
            </p:nvSpPr>
            <p:spPr bwMode="auto">
              <a:xfrm>
                <a:off x="1707" y="3737"/>
                <a:ext cx="3" cy="2"/>
              </a:xfrm>
              <a:custGeom>
                <a:avLst/>
                <a:gdLst>
                  <a:gd name="T0" fmla="*/ 1 w 4"/>
                  <a:gd name="T1" fmla="*/ 4 h 5"/>
                  <a:gd name="T2" fmla="*/ 2 w 4"/>
                  <a:gd name="T3" fmla="*/ 5 h 5"/>
                  <a:gd name="T4" fmla="*/ 4 w 4"/>
                  <a:gd name="T5" fmla="*/ 3 h 5"/>
                  <a:gd name="T6" fmla="*/ 3 w 4"/>
                  <a:gd name="T7" fmla="*/ 1 h 5"/>
                  <a:gd name="T8" fmla="*/ 2 w 4"/>
                  <a:gd name="T9" fmla="*/ 0 h 5"/>
                  <a:gd name="T10" fmla="*/ 0 w 4"/>
                  <a:gd name="T11" fmla="*/ 3 h 5"/>
                  <a:gd name="T12" fmla="*/ 0 w 4"/>
                  <a:gd name="T13" fmla="*/ 4 h 5"/>
                  <a:gd name="T14" fmla="*/ 1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4"/>
                    </a:moveTo>
                    <a:lnTo>
                      <a:pt x="2" y="5"/>
                    </a:lnTo>
                    <a:lnTo>
                      <a:pt x="4" y="3"/>
                    </a:lnTo>
                    <a:lnTo>
                      <a:pt x="3" y="1"/>
                    </a:lnTo>
                    <a:lnTo>
                      <a:pt x="2" y="0"/>
                    </a:lnTo>
                    <a:lnTo>
                      <a:pt x="0" y="3"/>
                    </a:lnTo>
                    <a:lnTo>
                      <a:pt x="0" y="4"/>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5" name="Freeform 2767"/>
              <p:cNvSpPr>
                <a:spLocks/>
              </p:cNvSpPr>
              <p:nvPr/>
            </p:nvSpPr>
            <p:spPr bwMode="auto">
              <a:xfrm>
                <a:off x="1709" y="3737"/>
                <a:ext cx="1"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1 h 3"/>
                  <a:gd name="T12" fmla="*/ 1 w 2"/>
                  <a:gd name="T13" fmla="*/ 1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1"/>
                    </a:lnTo>
                    <a:lnTo>
                      <a:pt x="1"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6" name="Freeform 2768"/>
              <p:cNvSpPr>
                <a:spLocks/>
              </p:cNvSpPr>
              <p:nvPr/>
            </p:nvSpPr>
            <p:spPr bwMode="auto">
              <a:xfrm>
                <a:off x="1709" y="3735"/>
                <a:ext cx="1"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7" name="Freeform 2769"/>
              <p:cNvSpPr>
                <a:spLocks/>
              </p:cNvSpPr>
              <p:nvPr/>
            </p:nvSpPr>
            <p:spPr bwMode="auto">
              <a:xfrm>
                <a:off x="1709" y="3729"/>
                <a:ext cx="1" cy="8"/>
              </a:xfrm>
              <a:custGeom>
                <a:avLst/>
                <a:gdLst>
                  <a:gd name="T0" fmla="*/ 3 w 3"/>
                  <a:gd name="T1" fmla="*/ 15 h 15"/>
                  <a:gd name="T2" fmla="*/ 3 w 3"/>
                  <a:gd name="T3" fmla="*/ 15 h 15"/>
                  <a:gd name="T4" fmla="*/ 3 w 3"/>
                  <a:gd name="T5" fmla="*/ 1 h 15"/>
                  <a:gd name="T6" fmla="*/ 2 w 3"/>
                  <a:gd name="T7" fmla="*/ 0 h 15"/>
                  <a:gd name="T8" fmla="*/ 1 w 3"/>
                  <a:gd name="T9" fmla="*/ 1 h 15"/>
                  <a:gd name="T10" fmla="*/ 0 w 3"/>
                  <a:gd name="T11" fmla="*/ 3 h 15"/>
                  <a:gd name="T12" fmla="*/ 1 w 3"/>
                  <a:gd name="T13" fmla="*/ 4 h 15"/>
                  <a:gd name="T14" fmla="*/ 1 w 3"/>
                  <a:gd name="T15" fmla="*/ 14 h 15"/>
                  <a:gd name="T16" fmla="*/ 2 w 3"/>
                  <a:gd name="T17" fmla="*/ 14 h 15"/>
                  <a:gd name="T18" fmla="*/ 3 w 3"/>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15"/>
                  <a:gd name="T32" fmla="*/ 3 w 3"/>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15">
                    <a:moveTo>
                      <a:pt x="3" y="15"/>
                    </a:moveTo>
                    <a:lnTo>
                      <a:pt x="3" y="15"/>
                    </a:lnTo>
                    <a:lnTo>
                      <a:pt x="3" y="1"/>
                    </a:lnTo>
                    <a:lnTo>
                      <a:pt x="2" y="0"/>
                    </a:lnTo>
                    <a:lnTo>
                      <a:pt x="1" y="1"/>
                    </a:lnTo>
                    <a:lnTo>
                      <a:pt x="0" y="3"/>
                    </a:lnTo>
                    <a:lnTo>
                      <a:pt x="1" y="4"/>
                    </a:lnTo>
                    <a:lnTo>
                      <a:pt x="1" y="14"/>
                    </a:lnTo>
                    <a:lnTo>
                      <a:pt x="2" y="14"/>
                    </a:lnTo>
                    <a:lnTo>
                      <a:pt x="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8" name="Freeform 2770"/>
              <p:cNvSpPr>
                <a:spLocks/>
              </p:cNvSpPr>
              <p:nvPr/>
            </p:nvSpPr>
            <p:spPr bwMode="auto">
              <a:xfrm>
                <a:off x="1709" y="3729"/>
                <a:ext cx="1"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0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79" name="Freeform 2771"/>
              <p:cNvSpPr>
                <a:spLocks/>
              </p:cNvSpPr>
              <p:nvPr/>
            </p:nvSpPr>
            <p:spPr bwMode="auto">
              <a:xfrm>
                <a:off x="1707" y="3727"/>
                <a:ext cx="3" cy="3"/>
              </a:xfrm>
              <a:custGeom>
                <a:avLst/>
                <a:gdLst>
                  <a:gd name="T0" fmla="*/ 4 w 4"/>
                  <a:gd name="T1" fmla="*/ 3 h 4"/>
                  <a:gd name="T2" fmla="*/ 4 w 4"/>
                  <a:gd name="T3" fmla="*/ 2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2"/>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0" name="Freeform 2772"/>
              <p:cNvSpPr>
                <a:spLocks/>
              </p:cNvSpPr>
              <p:nvPr/>
            </p:nvSpPr>
            <p:spPr bwMode="auto">
              <a:xfrm>
                <a:off x="1707" y="3727"/>
                <a:ext cx="2" cy="2"/>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1" name="Freeform 2773"/>
              <p:cNvSpPr>
                <a:spLocks/>
              </p:cNvSpPr>
              <p:nvPr/>
            </p:nvSpPr>
            <p:spPr bwMode="auto">
              <a:xfrm>
                <a:off x="1706" y="3726"/>
                <a:ext cx="3" cy="2"/>
              </a:xfrm>
              <a:custGeom>
                <a:avLst/>
                <a:gdLst>
                  <a:gd name="T0" fmla="*/ 5 w 5"/>
                  <a:gd name="T1" fmla="*/ 4 h 5"/>
                  <a:gd name="T2" fmla="*/ 5 w 5"/>
                  <a:gd name="T3" fmla="*/ 3 h 5"/>
                  <a:gd name="T4" fmla="*/ 3 w 5"/>
                  <a:gd name="T5" fmla="*/ 0 h 5"/>
                  <a:gd name="T6" fmla="*/ 2 w 5"/>
                  <a:gd name="T7" fmla="*/ 1 h 5"/>
                  <a:gd name="T8" fmla="*/ 0 w 5"/>
                  <a:gd name="T9" fmla="*/ 3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5" y="3"/>
                    </a:lnTo>
                    <a:lnTo>
                      <a:pt x="3" y="0"/>
                    </a:lnTo>
                    <a:lnTo>
                      <a:pt x="2" y="1"/>
                    </a:lnTo>
                    <a:lnTo>
                      <a:pt x="0" y="3"/>
                    </a:lnTo>
                    <a:lnTo>
                      <a:pt x="3" y="5"/>
                    </a:lnTo>
                    <a:lnTo>
                      <a:pt x="4"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2" name="Freeform 2774"/>
              <p:cNvSpPr>
                <a:spLocks/>
              </p:cNvSpPr>
              <p:nvPr/>
            </p:nvSpPr>
            <p:spPr bwMode="auto">
              <a:xfrm>
                <a:off x="1707" y="3725"/>
                <a:ext cx="1" cy="2"/>
              </a:xfrm>
              <a:custGeom>
                <a:avLst/>
                <a:gdLst>
                  <a:gd name="T0" fmla="*/ 1 w 1"/>
                  <a:gd name="T1" fmla="*/ 1 h 5"/>
                  <a:gd name="T2" fmla="*/ 0 w 1"/>
                  <a:gd name="T3" fmla="*/ 0 h 5"/>
                  <a:gd name="T4" fmla="*/ 0 w 1"/>
                  <a:gd name="T5" fmla="*/ 5 h 5"/>
                  <a:gd name="T6" fmla="*/ 0 w 1"/>
                  <a:gd name="T7" fmla="*/ 2 h 5"/>
                  <a:gd name="T8" fmla="*/ 1 w 1"/>
                  <a:gd name="T9" fmla="*/ 1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1" y="1"/>
                    </a:moveTo>
                    <a:lnTo>
                      <a:pt x="0" y="0"/>
                    </a:lnTo>
                    <a:lnTo>
                      <a:pt x="0" y="5"/>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3" name="Freeform 2775"/>
              <p:cNvSpPr>
                <a:spLocks/>
              </p:cNvSpPr>
              <p:nvPr/>
            </p:nvSpPr>
            <p:spPr bwMode="auto">
              <a:xfrm>
                <a:off x="1706" y="3725"/>
                <a:ext cx="1" cy="2"/>
              </a:xfrm>
              <a:custGeom>
                <a:avLst/>
                <a:gdLst>
                  <a:gd name="T0" fmla="*/ 3 w 3"/>
                  <a:gd name="T1" fmla="*/ 0 h 5"/>
                  <a:gd name="T2" fmla="*/ 0 w 3"/>
                  <a:gd name="T3" fmla="*/ 0 h 5"/>
                  <a:gd name="T4" fmla="*/ 0 w 3"/>
                  <a:gd name="T5" fmla="*/ 2 h 5"/>
                  <a:gd name="T6" fmla="*/ 0 w 3"/>
                  <a:gd name="T7" fmla="*/ 5 h 5"/>
                  <a:gd name="T8" fmla="*/ 3 w 3"/>
                  <a:gd name="T9" fmla="*/ 5 h 5"/>
                  <a:gd name="T10" fmla="*/ 3 w 3"/>
                  <a:gd name="T11" fmla="*/ 0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3" y="0"/>
                    </a:moveTo>
                    <a:lnTo>
                      <a:pt x="0" y="0"/>
                    </a:lnTo>
                    <a:lnTo>
                      <a:pt x="0" y="2"/>
                    </a:lnTo>
                    <a:lnTo>
                      <a:pt x="0" y="5"/>
                    </a:lnTo>
                    <a:lnTo>
                      <a:pt x="3"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4" name="Freeform 2776"/>
              <p:cNvSpPr>
                <a:spLocks/>
              </p:cNvSpPr>
              <p:nvPr/>
            </p:nvSpPr>
            <p:spPr bwMode="auto">
              <a:xfrm>
                <a:off x="1705" y="3726"/>
                <a:ext cx="1" cy="1"/>
              </a:xfrm>
              <a:custGeom>
                <a:avLst/>
                <a:gdLst>
                  <a:gd name="T0" fmla="*/ 1 w 2"/>
                  <a:gd name="T1" fmla="*/ 1 h 4"/>
                  <a:gd name="T2" fmla="*/ 2 w 2"/>
                  <a:gd name="T3" fmla="*/ 1 h 4"/>
                  <a:gd name="T4" fmla="*/ 2 w 2"/>
                  <a:gd name="T5" fmla="*/ 0 h 4"/>
                  <a:gd name="T6" fmla="*/ 1 w 2"/>
                  <a:gd name="T7" fmla="*/ 0 h 4"/>
                  <a:gd name="T8" fmla="*/ 0 w 2"/>
                  <a:gd name="T9" fmla="*/ 0 h 4"/>
                  <a:gd name="T10" fmla="*/ 0 w 2"/>
                  <a:gd name="T11" fmla="*/ 4 h 4"/>
                  <a:gd name="T12" fmla="*/ 1 w 2"/>
                  <a:gd name="T13" fmla="*/ 4 h 4"/>
                  <a:gd name="T14" fmla="*/ 1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1" y="1"/>
                    </a:moveTo>
                    <a:lnTo>
                      <a:pt x="2" y="1"/>
                    </a:lnTo>
                    <a:lnTo>
                      <a:pt x="2" y="0"/>
                    </a:lnTo>
                    <a:lnTo>
                      <a:pt x="1" y="0"/>
                    </a:lnTo>
                    <a:lnTo>
                      <a:pt x="0" y="0"/>
                    </a:lnTo>
                    <a:lnTo>
                      <a:pt x="0" y="4"/>
                    </a:lnTo>
                    <a:lnTo>
                      <a:pt x="1" y="4"/>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5" name="Freeform 2777"/>
              <p:cNvSpPr>
                <a:spLocks/>
              </p:cNvSpPr>
              <p:nvPr/>
            </p:nvSpPr>
            <p:spPr bwMode="auto">
              <a:xfrm>
                <a:off x="1704" y="3724"/>
                <a:ext cx="2" cy="2"/>
              </a:xfrm>
              <a:custGeom>
                <a:avLst/>
                <a:gdLst>
                  <a:gd name="T0" fmla="*/ 4 w 4"/>
                  <a:gd name="T1" fmla="*/ 3 h 4"/>
                  <a:gd name="T2" fmla="*/ 4 w 4"/>
                  <a:gd name="T3" fmla="*/ 2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2"/>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6" name="Freeform 2778"/>
              <p:cNvSpPr>
                <a:spLocks/>
              </p:cNvSpPr>
              <p:nvPr/>
            </p:nvSpPr>
            <p:spPr bwMode="auto">
              <a:xfrm>
                <a:off x="1703" y="3723"/>
                <a:ext cx="3"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7" name="Freeform 2779"/>
              <p:cNvSpPr>
                <a:spLocks/>
              </p:cNvSpPr>
              <p:nvPr/>
            </p:nvSpPr>
            <p:spPr bwMode="auto">
              <a:xfrm>
                <a:off x="1702" y="3722"/>
                <a:ext cx="2" cy="3"/>
              </a:xfrm>
              <a:custGeom>
                <a:avLst/>
                <a:gdLst>
                  <a:gd name="T0" fmla="*/ 4 w 5"/>
                  <a:gd name="T1" fmla="*/ 4 h 5"/>
                  <a:gd name="T2" fmla="*/ 5 w 5"/>
                  <a:gd name="T3" fmla="*/ 3 h 5"/>
                  <a:gd name="T4" fmla="*/ 2 w 5"/>
                  <a:gd name="T5" fmla="*/ 0 h 5"/>
                  <a:gd name="T6" fmla="*/ 1 w 5"/>
                  <a:gd name="T7" fmla="*/ 2 h 5"/>
                  <a:gd name="T8" fmla="*/ 0 w 5"/>
                  <a:gd name="T9" fmla="*/ 3 h 5"/>
                  <a:gd name="T10" fmla="*/ 1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2" y="0"/>
                    </a:lnTo>
                    <a:lnTo>
                      <a:pt x="1" y="2"/>
                    </a:lnTo>
                    <a:lnTo>
                      <a:pt x="0" y="3"/>
                    </a:lnTo>
                    <a:lnTo>
                      <a:pt x="1" y="4"/>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8" name="Freeform 2780"/>
              <p:cNvSpPr>
                <a:spLocks/>
              </p:cNvSpPr>
              <p:nvPr/>
            </p:nvSpPr>
            <p:spPr bwMode="auto">
              <a:xfrm>
                <a:off x="1702" y="3722"/>
                <a:ext cx="1" cy="2"/>
              </a:xfrm>
              <a:custGeom>
                <a:avLst/>
                <a:gdLst>
                  <a:gd name="T0" fmla="*/ 2 w 2"/>
                  <a:gd name="T1" fmla="*/ 1 h 5"/>
                  <a:gd name="T2" fmla="*/ 1 w 2"/>
                  <a:gd name="T3" fmla="*/ 0 h 5"/>
                  <a:gd name="T4" fmla="*/ 0 w 2"/>
                  <a:gd name="T5" fmla="*/ 0 h 5"/>
                  <a:gd name="T6" fmla="*/ 0 w 2"/>
                  <a:gd name="T7" fmla="*/ 3 h 5"/>
                  <a:gd name="T8" fmla="*/ 0 w 2"/>
                  <a:gd name="T9" fmla="*/ 5 h 5"/>
                  <a:gd name="T10" fmla="*/ 1 w 2"/>
                  <a:gd name="T11" fmla="*/ 5 h 5"/>
                  <a:gd name="T12" fmla="*/ 1 w 2"/>
                  <a:gd name="T13" fmla="*/ 3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1" y="0"/>
                    </a:lnTo>
                    <a:lnTo>
                      <a:pt x="0" y="0"/>
                    </a:lnTo>
                    <a:lnTo>
                      <a:pt x="0" y="3"/>
                    </a:lnTo>
                    <a:lnTo>
                      <a:pt x="0" y="5"/>
                    </a:lnTo>
                    <a:lnTo>
                      <a:pt x="1" y="5"/>
                    </a:lnTo>
                    <a:lnTo>
                      <a:pt x="1"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89" name="Freeform 2781"/>
              <p:cNvSpPr>
                <a:spLocks/>
              </p:cNvSpPr>
              <p:nvPr/>
            </p:nvSpPr>
            <p:spPr bwMode="auto">
              <a:xfrm>
                <a:off x="1700" y="3722"/>
                <a:ext cx="3" cy="2"/>
              </a:xfrm>
              <a:custGeom>
                <a:avLst/>
                <a:gdLst>
                  <a:gd name="T0" fmla="*/ 2 w 4"/>
                  <a:gd name="T1" fmla="*/ 3 h 5"/>
                  <a:gd name="T2" fmla="*/ 2 w 4"/>
                  <a:gd name="T3" fmla="*/ 1 h 5"/>
                  <a:gd name="T4" fmla="*/ 0 w 4"/>
                  <a:gd name="T5" fmla="*/ 0 h 5"/>
                  <a:gd name="T6" fmla="*/ 0 w 4"/>
                  <a:gd name="T7" fmla="*/ 1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1"/>
                    </a:lnTo>
                    <a:lnTo>
                      <a:pt x="0" y="0"/>
                    </a:lnTo>
                    <a:lnTo>
                      <a:pt x="0" y="1"/>
                    </a:lnTo>
                    <a:lnTo>
                      <a:pt x="0" y="3"/>
                    </a:lnTo>
                    <a:lnTo>
                      <a:pt x="4" y="5"/>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0" name="Freeform 2782"/>
              <p:cNvSpPr>
                <a:spLocks/>
              </p:cNvSpPr>
              <p:nvPr/>
            </p:nvSpPr>
            <p:spPr bwMode="auto">
              <a:xfrm>
                <a:off x="1699" y="3721"/>
                <a:ext cx="1" cy="2"/>
              </a:xfrm>
              <a:custGeom>
                <a:avLst/>
                <a:gdLst>
                  <a:gd name="T0" fmla="*/ 2 w 2"/>
                  <a:gd name="T1" fmla="*/ 1 h 5"/>
                  <a:gd name="T2" fmla="*/ 0 w 2"/>
                  <a:gd name="T3" fmla="*/ 0 h 5"/>
                  <a:gd name="T4" fmla="*/ 1 w 2"/>
                  <a:gd name="T5" fmla="*/ 0 h 5"/>
                  <a:gd name="T6" fmla="*/ 1 w 2"/>
                  <a:gd name="T7" fmla="*/ 2 h 5"/>
                  <a:gd name="T8" fmla="*/ 1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1" y="0"/>
                    </a:lnTo>
                    <a:lnTo>
                      <a:pt x="1" y="2"/>
                    </a:lnTo>
                    <a:lnTo>
                      <a:pt x="1" y="5"/>
                    </a:lnTo>
                    <a:lnTo>
                      <a:pt x="2" y="5"/>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1" name="Freeform 2783"/>
              <p:cNvSpPr>
                <a:spLocks/>
              </p:cNvSpPr>
              <p:nvPr/>
            </p:nvSpPr>
            <p:spPr bwMode="auto">
              <a:xfrm>
                <a:off x="1699" y="3721"/>
                <a:ext cx="2" cy="2"/>
              </a:xfrm>
              <a:custGeom>
                <a:avLst/>
                <a:gdLst>
                  <a:gd name="T0" fmla="*/ 3 w 5"/>
                  <a:gd name="T1" fmla="*/ 2 h 5"/>
                  <a:gd name="T2" fmla="*/ 3 w 5"/>
                  <a:gd name="T3" fmla="*/ 1 h 5"/>
                  <a:gd name="T4" fmla="*/ 0 w 5"/>
                  <a:gd name="T5" fmla="*/ 0 h 5"/>
                  <a:gd name="T6" fmla="*/ 0 w 5"/>
                  <a:gd name="T7" fmla="*/ 1 h 5"/>
                  <a:gd name="T8" fmla="*/ 0 w 5"/>
                  <a:gd name="T9" fmla="*/ 2 h 5"/>
                  <a:gd name="T10" fmla="*/ 5 w 5"/>
                  <a:gd name="T11" fmla="*/ 5 h 5"/>
                  <a:gd name="T12" fmla="*/ 3 w 5"/>
                  <a:gd name="T13" fmla="*/ 5 h 5"/>
                  <a:gd name="T14" fmla="*/ 3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2"/>
                    </a:moveTo>
                    <a:lnTo>
                      <a:pt x="3" y="1"/>
                    </a:lnTo>
                    <a:lnTo>
                      <a:pt x="0" y="0"/>
                    </a:lnTo>
                    <a:lnTo>
                      <a:pt x="0" y="1"/>
                    </a:lnTo>
                    <a:lnTo>
                      <a:pt x="0" y="2"/>
                    </a:lnTo>
                    <a:lnTo>
                      <a:pt x="5"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2" name="Freeform 2784"/>
              <p:cNvSpPr>
                <a:spLocks/>
              </p:cNvSpPr>
              <p:nvPr/>
            </p:nvSpPr>
            <p:spPr bwMode="auto">
              <a:xfrm>
                <a:off x="1696" y="3720"/>
                <a:ext cx="3" cy="3"/>
              </a:xfrm>
              <a:custGeom>
                <a:avLst/>
                <a:gdLst>
                  <a:gd name="T0" fmla="*/ 4 w 4"/>
                  <a:gd name="T1" fmla="*/ 1 h 5"/>
                  <a:gd name="T2" fmla="*/ 2 w 4"/>
                  <a:gd name="T3" fmla="*/ 0 h 5"/>
                  <a:gd name="T4" fmla="*/ 0 w 4"/>
                  <a:gd name="T5" fmla="*/ 0 h 5"/>
                  <a:gd name="T6" fmla="*/ 0 w 4"/>
                  <a:gd name="T7" fmla="*/ 2 h 5"/>
                  <a:gd name="T8" fmla="*/ 0 w 4"/>
                  <a:gd name="T9" fmla="*/ 5 h 5"/>
                  <a:gd name="T10" fmla="*/ 4 w 4"/>
                  <a:gd name="T11" fmla="*/ 5 h 5"/>
                  <a:gd name="T12" fmla="*/ 4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2" y="0"/>
                    </a:lnTo>
                    <a:lnTo>
                      <a:pt x="0" y="0"/>
                    </a:lnTo>
                    <a:lnTo>
                      <a:pt x="0" y="2"/>
                    </a:lnTo>
                    <a:lnTo>
                      <a:pt x="0" y="5"/>
                    </a:lnTo>
                    <a:lnTo>
                      <a:pt x="4" y="5"/>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3" name="Freeform 2785"/>
              <p:cNvSpPr>
                <a:spLocks/>
              </p:cNvSpPr>
              <p:nvPr/>
            </p:nvSpPr>
            <p:spPr bwMode="auto">
              <a:xfrm>
                <a:off x="1695" y="3720"/>
                <a:ext cx="2" cy="3"/>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4" name="Freeform 2786"/>
              <p:cNvSpPr>
                <a:spLocks/>
              </p:cNvSpPr>
              <p:nvPr/>
            </p:nvSpPr>
            <p:spPr bwMode="auto">
              <a:xfrm>
                <a:off x="1693" y="3720"/>
                <a:ext cx="3" cy="2"/>
              </a:xfrm>
              <a:custGeom>
                <a:avLst/>
                <a:gdLst>
                  <a:gd name="T0" fmla="*/ 7 w 7"/>
                  <a:gd name="T1" fmla="*/ 1 h 4"/>
                  <a:gd name="T2" fmla="*/ 6 w 7"/>
                  <a:gd name="T3" fmla="*/ 0 h 4"/>
                  <a:gd name="T4" fmla="*/ 0 w 7"/>
                  <a:gd name="T5" fmla="*/ 0 h 4"/>
                  <a:gd name="T6" fmla="*/ 0 w 7"/>
                  <a:gd name="T7" fmla="*/ 2 h 4"/>
                  <a:gd name="T8" fmla="*/ 0 w 7"/>
                  <a:gd name="T9" fmla="*/ 4 h 4"/>
                  <a:gd name="T10" fmla="*/ 6 w 7"/>
                  <a:gd name="T11" fmla="*/ 4 h 4"/>
                  <a:gd name="T12" fmla="*/ 6 w 7"/>
                  <a:gd name="T13" fmla="*/ 2 h 4"/>
                  <a:gd name="T14" fmla="*/ 7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7" y="1"/>
                    </a:moveTo>
                    <a:lnTo>
                      <a:pt x="6" y="0"/>
                    </a:lnTo>
                    <a:lnTo>
                      <a:pt x="0" y="0"/>
                    </a:lnTo>
                    <a:lnTo>
                      <a:pt x="0" y="2"/>
                    </a:lnTo>
                    <a:lnTo>
                      <a:pt x="0" y="4"/>
                    </a:lnTo>
                    <a:lnTo>
                      <a:pt x="6" y="4"/>
                    </a:lnTo>
                    <a:lnTo>
                      <a:pt x="6"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5" name="Freeform 2787"/>
              <p:cNvSpPr>
                <a:spLocks/>
              </p:cNvSpPr>
              <p:nvPr/>
            </p:nvSpPr>
            <p:spPr bwMode="auto">
              <a:xfrm>
                <a:off x="1691" y="3720"/>
                <a:ext cx="4" cy="2"/>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6" name="Freeform 2788"/>
              <p:cNvSpPr>
                <a:spLocks/>
              </p:cNvSpPr>
              <p:nvPr/>
            </p:nvSpPr>
            <p:spPr bwMode="auto">
              <a:xfrm>
                <a:off x="1646" y="3719"/>
                <a:ext cx="45" cy="3"/>
              </a:xfrm>
              <a:custGeom>
                <a:avLst/>
                <a:gdLst>
                  <a:gd name="T0" fmla="*/ 89 w 89"/>
                  <a:gd name="T1" fmla="*/ 1 h 4"/>
                  <a:gd name="T2" fmla="*/ 86 w 89"/>
                  <a:gd name="T3" fmla="*/ 0 h 4"/>
                  <a:gd name="T4" fmla="*/ 0 w 89"/>
                  <a:gd name="T5" fmla="*/ 0 h 4"/>
                  <a:gd name="T6" fmla="*/ 1 w 89"/>
                  <a:gd name="T7" fmla="*/ 4 h 4"/>
                  <a:gd name="T8" fmla="*/ 89 w 89"/>
                  <a:gd name="T9" fmla="*/ 4 h 4"/>
                  <a:gd name="T10" fmla="*/ 89 w 89"/>
                  <a:gd name="T11" fmla="*/ 2 h 4"/>
                  <a:gd name="T12" fmla="*/ 89 w 89"/>
                  <a:gd name="T13" fmla="*/ 1 h 4"/>
                  <a:gd name="T14" fmla="*/ 0 60000 65536"/>
                  <a:gd name="T15" fmla="*/ 0 60000 65536"/>
                  <a:gd name="T16" fmla="*/ 0 60000 65536"/>
                  <a:gd name="T17" fmla="*/ 0 60000 65536"/>
                  <a:gd name="T18" fmla="*/ 0 60000 65536"/>
                  <a:gd name="T19" fmla="*/ 0 60000 65536"/>
                  <a:gd name="T20" fmla="*/ 0 60000 65536"/>
                  <a:gd name="T21" fmla="*/ 0 w 89"/>
                  <a:gd name="T22" fmla="*/ 0 h 4"/>
                  <a:gd name="T23" fmla="*/ 89 w 8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4">
                    <a:moveTo>
                      <a:pt x="89" y="1"/>
                    </a:moveTo>
                    <a:lnTo>
                      <a:pt x="86" y="0"/>
                    </a:lnTo>
                    <a:lnTo>
                      <a:pt x="0" y="0"/>
                    </a:lnTo>
                    <a:lnTo>
                      <a:pt x="1" y="4"/>
                    </a:lnTo>
                    <a:lnTo>
                      <a:pt x="89" y="4"/>
                    </a:lnTo>
                    <a:lnTo>
                      <a:pt x="89" y="2"/>
                    </a:lnTo>
                    <a:lnTo>
                      <a:pt x="8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7" name="Freeform 2789"/>
              <p:cNvSpPr>
                <a:spLocks/>
              </p:cNvSpPr>
              <p:nvPr/>
            </p:nvSpPr>
            <p:spPr bwMode="auto">
              <a:xfrm>
                <a:off x="1646" y="3719"/>
                <a:ext cx="1" cy="28"/>
              </a:xfrm>
              <a:custGeom>
                <a:avLst/>
                <a:gdLst>
                  <a:gd name="T0" fmla="*/ 2 w 3"/>
                  <a:gd name="T1" fmla="*/ 0 h 55"/>
                  <a:gd name="T2" fmla="*/ 0 w 3"/>
                  <a:gd name="T3" fmla="*/ 54 h 55"/>
                  <a:gd name="T4" fmla="*/ 2 w 3"/>
                  <a:gd name="T5" fmla="*/ 55 h 55"/>
                  <a:gd name="T6" fmla="*/ 3 w 3"/>
                  <a:gd name="T7" fmla="*/ 53 h 55"/>
                  <a:gd name="T8" fmla="*/ 3 w 3"/>
                  <a:gd name="T9" fmla="*/ 4 h 55"/>
                  <a:gd name="T10" fmla="*/ 2 w 3"/>
                  <a:gd name="T11" fmla="*/ 0 h 55"/>
                  <a:gd name="T12" fmla="*/ 0 60000 65536"/>
                  <a:gd name="T13" fmla="*/ 0 60000 65536"/>
                  <a:gd name="T14" fmla="*/ 0 60000 65536"/>
                  <a:gd name="T15" fmla="*/ 0 60000 65536"/>
                  <a:gd name="T16" fmla="*/ 0 60000 65536"/>
                  <a:gd name="T17" fmla="*/ 0 60000 65536"/>
                  <a:gd name="T18" fmla="*/ 0 w 3"/>
                  <a:gd name="T19" fmla="*/ 0 h 55"/>
                  <a:gd name="T20" fmla="*/ 3 w 3"/>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3" h="55">
                    <a:moveTo>
                      <a:pt x="2" y="0"/>
                    </a:moveTo>
                    <a:lnTo>
                      <a:pt x="0" y="54"/>
                    </a:lnTo>
                    <a:lnTo>
                      <a:pt x="2" y="55"/>
                    </a:lnTo>
                    <a:lnTo>
                      <a:pt x="3" y="53"/>
                    </a:lnTo>
                    <a:lnTo>
                      <a:pt x="3" y="4"/>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98" name="Freeform 2790"/>
              <p:cNvSpPr>
                <a:spLocks/>
              </p:cNvSpPr>
              <p:nvPr/>
            </p:nvSpPr>
            <p:spPr bwMode="auto">
              <a:xfrm>
                <a:off x="1646" y="3756"/>
                <a:ext cx="69" cy="30"/>
              </a:xfrm>
              <a:custGeom>
                <a:avLst/>
                <a:gdLst>
                  <a:gd name="T0" fmla="*/ 70 w 138"/>
                  <a:gd name="T1" fmla="*/ 59 h 59"/>
                  <a:gd name="T2" fmla="*/ 77 w 138"/>
                  <a:gd name="T3" fmla="*/ 58 h 59"/>
                  <a:gd name="T4" fmla="*/ 81 w 138"/>
                  <a:gd name="T5" fmla="*/ 58 h 59"/>
                  <a:gd name="T6" fmla="*/ 86 w 138"/>
                  <a:gd name="T7" fmla="*/ 58 h 59"/>
                  <a:gd name="T8" fmla="*/ 89 w 138"/>
                  <a:gd name="T9" fmla="*/ 58 h 59"/>
                  <a:gd name="T10" fmla="*/ 93 w 138"/>
                  <a:gd name="T11" fmla="*/ 58 h 59"/>
                  <a:gd name="T12" fmla="*/ 95 w 138"/>
                  <a:gd name="T13" fmla="*/ 59 h 59"/>
                  <a:gd name="T14" fmla="*/ 100 w 138"/>
                  <a:gd name="T15" fmla="*/ 58 h 59"/>
                  <a:gd name="T16" fmla="*/ 104 w 138"/>
                  <a:gd name="T17" fmla="*/ 58 h 59"/>
                  <a:gd name="T18" fmla="*/ 108 w 138"/>
                  <a:gd name="T19" fmla="*/ 57 h 59"/>
                  <a:gd name="T20" fmla="*/ 111 w 138"/>
                  <a:gd name="T21" fmla="*/ 56 h 59"/>
                  <a:gd name="T22" fmla="*/ 115 w 138"/>
                  <a:gd name="T23" fmla="*/ 55 h 59"/>
                  <a:gd name="T24" fmla="*/ 117 w 138"/>
                  <a:gd name="T25" fmla="*/ 55 h 59"/>
                  <a:gd name="T26" fmla="*/ 121 w 138"/>
                  <a:gd name="T27" fmla="*/ 52 h 59"/>
                  <a:gd name="T28" fmla="*/ 124 w 138"/>
                  <a:gd name="T29" fmla="*/ 51 h 59"/>
                  <a:gd name="T30" fmla="*/ 126 w 138"/>
                  <a:gd name="T31" fmla="*/ 50 h 59"/>
                  <a:gd name="T32" fmla="*/ 129 w 138"/>
                  <a:gd name="T33" fmla="*/ 49 h 59"/>
                  <a:gd name="T34" fmla="*/ 131 w 138"/>
                  <a:gd name="T35" fmla="*/ 46 h 59"/>
                  <a:gd name="T36" fmla="*/ 132 w 138"/>
                  <a:gd name="T37" fmla="*/ 45 h 59"/>
                  <a:gd name="T38" fmla="*/ 134 w 138"/>
                  <a:gd name="T39" fmla="*/ 42 h 59"/>
                  <a:gd name="T40" fmla="*/ 136 w 138"/>
                  <a:gd name="T41" fmla="*/ 40 h 59"/>
                  <a:gd name="T42" fmla="*/ 137 w 138"/>
                  <a:gd name="T43" fmla="*/ 37 h 59"/>
                  <a:gd name="T44" fmla="*/ 138 w 138"/>
                  <a:gd name="T45" fmla="*/ 35 h 59"/>
                  <a:gd name="T46" fmla="*/ 138 w 138"/>
                  <a:gd name="T47" fmla="*/ 33 h 59"/>
                  <a:gd name="T48" fmla="*/ 138 w 138"/>
                  <a:gd name="T49" fmla="*/ 30 h 59"/>
                  <a:gd name="T50" fmla="*/ 138 w 138"/>
                  <a:gd name="T51" fmla="*/ 27 h 59"/>
                  <a:gd name="T52" fmla="*/ 138 w 138"/>
                  <a:gd name="T53" fmla="*/ 23 h 59"/>
                  <a:gd name="T54" fmla="*/ 137 w 138"/>
                  <a:gd name="T55" fmla="*/ 21 h 59"/>
                  <a:gd name="T56" fmla="*/ 134 w 138"/>
                  <a:gd name="T57" fmla="*/ 19 h 59"/>
                  <a:gd name="T58" fmla="*/ 133 w 138"/>
                  <a:gd name="T59" fmla="*/ 17 h 59"/>
                  <a:gd name="T60" fmla="*/ 130 w 138"/>
                  <a:gd name="T61" fmla="*/ 14 h 59"/>
                  <a:gd name="T62" fmla="*/ 127 w 138"/>
                  <a:gd name="T63" fmla="*/ 11 h 59"/>
                  <a:gd name="T64" fmla="*/ 124 w 138"/>
                  <a:gd name="T65" fmla="*/ 8 h 59"/>
                  <a:gd name="T66" fmla="*/ 119 w 138"/>
                  <a:gd name="T67" fmla="*/ 7 h 59"/>
                  <a:gd name="T68" fmla="*/ 116 w 138"/>
                  <a:gd name="T69" fmla="*/ 5 h 59"/>
                  <a:gd name="T70" fmla="*/ 111 w 138"/>
                  <a:gd name="T71" fmla="*/ 4 h 59"/>
                  <a:gd name="T72" fmla="*/ 107 w 138"/>
                  <a:gd name="T73" fmla="*/ 4 h 59"/>
                  <a:gd name="T74" fmla="*/ 102 w 138"/>
                  <a:gd name="T75" fmla="*/ 3 h 59"/>
                  <a:gd name="T76" fmla="*/ 96 w 138"/>
                  <a:gd name="T77" fmla="*/ 2 h 59"/>
                  <a:gd name="T78" fmla="*/ 89 w 138"/>
                  <a:gd name="T79" fmla="*/ 0 h 59"/>
                  <a:gd name="T80" fmla="*/ 83 w 138"/>
                  <a:gd name="T81" fmla="*/ 0 h 59"/>
                  <a:gd name="T82" fmla="*/ 74 w 138"/>
                  <a:gd name="T83" fmla="*/ 0 h 59"/>
                  <a:gd name="T84" fmla="*/ 65 w 138"/>
                  <a:gd name="T85" fmla="*/ 0 h 59"/>
                  <a:gd name="T86" fmla="*/ 0 w 138"/>
                  <a:gd name="T87" fmla="*/ 59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8"/>
                  <a:gd name="T133" fmla="*/ 0 h 59"/>
                  <a:gd name="T134" fmla="*/ 138 w 138"/>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8" h="59">
                    <a:moveTo>
                      <a:pt x="0" y="59"/>
                    </a:moveTo>
                    <a:lnTo>
                      <a:pt x="70" y="59"/>
                    </a:lnTo>
                    <a:lnTo>
                      <a:pt x="73" y="58"/>
                    </a:lnTo>
                    <a:lnTo>
                      <a:pt x="77" y="58"/>
                    </a:lnTo>
                    <a:lnTo>
                      <a:pt x="79" y="58"/>
                    </a:lnTo>
                    <a:lnTo>
                      <a:pt x="81" y="58"/>
                    </a:lnTo>
                    <a:lnTo>
                      <a:pt x="84" y="58"/>
                    </a:lnTo>
                    <a:lnTo>
                      <a:pt x="86" y="58"/>
                    </a:lnTo>
                    <a:lnTo>
                      <a:pt x="88" y="58"/>
                    </a:lnTo>
                    <a:lnTo>
                      <a:pt x="89" y="58"/>
                    </a:lnTo>
                    <a:lnTo>
                      <a:pt x="92" y="58"/>
                    </a:lnTo>
                    <a:lnTo>
                      <a:pt x="93" y="58"/>
                    </a:lnTo>
                    <a:lnTo>
                      <a:pt x="94" y="58"/>
                    </a:lnTo>
                    <a:lnTo>
                      <a:pt x="95" y="59"/>
                    </a:lnTo>
                    <a:lnTo>
                      <a:pt x="98" y="58"/>
                    </a:lnTo>
                    <a:lnTo>
                      <a:pt x="100" y="58"/>
                    </a:lnTo>
                    <a:lnTo>
                      <a:pt x="102" y="58"/>
                    </a:lnTo>
                    <a:lnTo>
                      <a:pt x="104" y="58"/>
                    </a:lnTo>
                    <a:lnTo>
                      <a:pt x="107" y="57"/>
                    </a:lnTo>
                    <a:lnTo>
                      <a:pt x="108" y="57"/>
                    </a:lnTo>
                    <a:lnTo>
                      <a:pt x="110" y="57"/>
                    </a:lnTo>
                    <a:lnTo>
                      <a:pt x="111" y="56"/>
                    </a:lnTo>
                    <a:lnTo>
                      <a:pt x="114" y="56"/>
                    </a:lnTo>
                    <a:lnTo>
                      <a:pt x="115" y="55"/>
                    </a:lnTo>
                    <a:lnTo>
                      <a:pt x="116" y="55"/>
                    </a:lnTo>
                    <a:lnTo>
                      <a:pt x="117" y="55"/>
                    </a:lnTo>
                    <a:lnTo>
                      <a:pt x="119" y="53"/>
                    </a:lnTo>
                    <a:lnTo>
                      <a:pt x="121" y="52"/>
                    </a:lnTo>
                    <a:lnTo>
                      <a:pt x="122" y="52"/>
                    </a:lnTo>
                    <a:lnTo>
                      <a:pt x="124" y="51"/>
                    </a:lnTo>
                    <a:lnTo>
                      <a:pt x="125" y="51"/>
                    </a:lnTo>
                    <a:lnTo>
                      <a:pt x="126" y="50"/>
                    </a:lnTo>
                    <a:lnTo>
                      <a:pt x="127" y="49"/>
                    </a:lnTo>
                    <a:lnTo>
                      <a:pt x="129" y="49"/>
                    </a:lnTo>
                    <a:lnTo>
                      <a:pt x="130" y="48"/>
                    </a:lnTo>
                    <a:lnTo>
                      <a:pt x="131" y="46"/>
                    </a:lnTo>
                    <a:lnTo>
                      <a:pt x="132" y="45"/>
                    </a:lnTo>
                    <a:lnTo>
                      <a:pt x="133" y="43"/>
                    </a:lnTo>
                    <a:lnTo>
                      <a:pt x="134" y="42"/>
                    </a:lnTo>
                    <a:lnTo>
                      <a:pt x="136" y="41"/>
                    </a:lnTo>
                    <a:lnTo>
                      <a:pt x="136" y="40"/>
                    </a:lnTo>
                    <a:lnTo>
                      <a:pt x="137" y="38"/>
                    </a:lnTo>
                    <a:lnTo>
                      <a:pt x="137" y="37"/>
                    </a:lnTo>
                    <a:lnTo>
                      <a:pt x="138" y="36"/>
                    </a:lnTo>
                    <a:lnTo>
                      <a:pt x="138" y="35"/>
                    </a:lnTo>
                    <a:lnTo>
                      <a:pt x="138" y="34"/>
                    </a:lnTo>
                    <a:lnTo>
                      <a:pt x="138" y="33"/>
                    </a:lnTo>
                    <a:lnTo>
                      <a:pt x="138" y="32"/>
                    </a:lnTo>
                    <a:lnTo>
                      <a:pt x="138" y="30"/>
                    </a:lnTo>
                    <a:lnTo>
                      <a:pt x="138" y="28"/>
                    </a:lnTo>
                    <a:lnTo>
                      <a:pt x="138" y="27"/>
                    </a:lnTo>
                    <a:lnTo>
                      <a:pt x="138" y="26"/>
                    </a:lnTo>
                    <a:lnTo>
                      <a:pt x="138" y="23"/>
                    </a:lnTo>
                    <a:lnTo>
                      <a:pt x="137" y="22"/>
                    </a:lnTo>
                    <a:lnTo>
                      <a:pt x="137" y="21"/>
                    </a:lnTo>
                    <a:lnTo>
                      <a:pt x="136" y="20"/>
                    </a:lnTo>
                    <a:lnTo>
                      <a:pt x="134" y="19"/>
                    </a:lnTo>
                    <a:lnTo>
                      <a:pt x="134" y="18"/>
                    </a:lnTo>
                    <a:lnTo>
                      <a:pt x="133" y="17"/>
                    </a:lnTo>
                    <a:lnTo>
                      <a:pt x="132" y="15"/>
                    </a:lnTo>
                    <a:lnTo>
                      <a:pt x="130" y="14"/>
                    </a:lnTo>
                    <a:lnTo>
                      <a:pt x="129" y="12"/>
                    </a:lnTo>
                    <a:lnTo>
                      <a:pt x="127" y="11"/>
                    </a:lnTo>
                    <a:lnTo>
                      <a:pt x="125" y="10"/>
                    </a:lnTo>
                    <a:lnTo>
                      <a:pt x="124" y="8"/>
                    </a:lnTo>
                    <a:lnTo>
                      <a:pt x="122" y="8"/>
                    </a:lnTo>
                    <a:lnTo>
                      <a:pt x="119" y="7"/>
                    </a:lnTo>
                    <a:lnTo>
                      <a:pt x="118" y="6"/>
                    </a:lnTo>
                    <a:lnTo>
                      <a:pt x="116" y="5"/>
                    </a:lnTo>
                    <a:lnTo>
                      <a:pt x="114" y="5"/>
                    </a:lnTo>
                    <a:lnTo>
                      <a:pt x="111" y="4"/>
                    </a:lnTo>
                    <a:lnTo>
                      <a:pt x="109" y="4"/>
                    </a:lnTo>
                    <a:lnTo>
                      <a:pt x="107" y="4"/>
                    </a:lnTo>
                    <a:lnTo>
                      <a:pt x="104" y="3"/>
                    </a:lnTo>
                    <a:lnTo>
                      <a:pt x="102" y="3"/>
                    </a:lnTo>
                    <a:lnTo>
                      <a:pt x="99" y="2"/>
                    </a:lnTo>
                    <a:lnTo>
                      <a:pt x="96" y="2"/>
                    </a:lnTo>
                    <a:lnTo>
                      <a:pt x="93" y="2"/>
                    </a:lnTo>
                    <a:lnTo>
                      <a:pt x="89" y="0"/>
                    </a:lnTo>
                    <a:lnTo>
                      <a:pt x="86" y="0"/>
                    </a:lnTo>
                    <a:lnTo>
                      <a:pt x="83" y="0"/>
                    </a:lnTo>
                    <a:lnTo>
                      <a:pt x="78" y="0"/>
                    </a:lnTo>
                    <a:lnTo>
                      <a:pt x="74" y="0"/>
                    </a:lnTo>
                    <a:lnTo>
                      <a:pt x="70" y="0"/>
                    </a:lnTo>
                    <a:lnTo>
                      <a:pt x="65" y="0"/>
                    </a:lnTo>
                    <a:lnTo>
                      <a:pt x="0" y="0"/>
                    </a:lnTo>
                    <a:lnTo>
                      <a:pt x="0"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099" name="Freeform 2791"/>
              <p:cNvSpPr>
                <a:spLocks/>
              </p:cNvSpPr>
              <p:nvPr/>
            </p:nvSpPr>
            <p:spPr bwMode="auto">
              <a:xfrm>
                <a:off x="1646" y="3784"/>
                <a:ext cx="48" cy="3"/>
              </a:xfrm>
              <a:custGeom>
                <a:avLst/>
                <a:gdLst>
                  <a:gd name="T0" fmla="*/ 0 w 94"/>
                  <a:gd name="T1" fmla="*/ 0 h 4"/>
                  <a:gd name="T2" fmla="*/ 0 w 94"/>
                  <a:gd name="T3" fmla="*/ 4 h 4"/>
                  <a:gd name="T4" fmla="*/ 70 w 94"/>
                  <a:gd name="T5" fmla="*/ 3 h 4"/>
                  <a:gd name="T6" fmla="*/ 73 w 94"/>
                  <a:gd name="T7" fmla="*/ 2 h 4"/>
                  <a:gd name="T8" fmla="*/ 94 w 94"/>
                  <a:gd name="T9" fmla="*/ 2 h 4"/>
                  <a:gd name="T10" fmla="*/ 94 w 94"/>
                  <a:gd name="T11" fmla="*/ 1 h 4"/>
                  <a:gd name="T12" fmla="*/ 94 w 94"/>
                  <a:gd name="T13" fmla="*/ 0 h 4"/>
                  <a:gd name="T14" fmla="*/ 73 w 94"/>
                  <a:gd name="T15" fmla="*/ 0 h 4"/>
                  <a:gd name="T16" fmla="*/ 70 w 94"/>
                  <a:gd name="T17" fmla="*/ 1 h 4"/>
                  <a:gd name="T18" fmla="*/ 0 w 9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
                  <a:gd name="T32" fmla="*/ 94 w 9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
                    <a:moveTo>
                      <a:pt x="0" y="0"/>
                    </a:moveTo>
                    <a:lnTo>
                      <a:pt x="0" y="4"/>
                    </a:lnTo>
                    <a:lnTo>
                      <a:pt x="70" y="3"/>
                    </a:lnTo>
                    <a:lnTo>
                      <a:pt x="73" y="2"/>
                    </a:lnTo>
                    <a:lnTo>
                      <a:pt x="94" y="2"/>
                    </a:lnTo>
                    <a:lnTo>
                      <a:pt x="94" y="1"/>
                    </a:lnTo>
                    <a:lnTo>
                      <a:pt x="94" y="0"/>
                    </a:lnTo>
                    <a:lnTo>
                      <a:pt x="73" y="0"/>
                    </a:lnTo>
                    <a:lnTo>
                      <a:pt x="7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0" name="Freeform 2792"/>
              <p:cNvSpPr>
                <a:spLocks/>
              </p:cNvSpPr>
              <p:nvPr/>
            </p:nvSpPr>
            <p:spPr bwMode="auto">
              <a:xfrm>
                <a:off x="1693" y="3783"/>
                <a:ext cx="11" cy="3"/>
              </a:xfrm>
              <a:custGeom>
                <a:avLst/>
                <a:gdLst>
                  <a:gd name="T0" fmla="*/ 1 w 23"/>
                  <a:gd name="T1" fmla="*/ 5 h 7"/>
                  <a:gd name="T2" fmla="*/ 0 w 23"/>
                  <a:gd name="T3" fmla="*/ 6 h 7"/>
                  <a:gd name="T4" fmla="*/ 1 w 23"/>
                  <a:gd name="T5" fmla="*/ 7 h 7"/>
                  <a:gd name="T6" fmla="*/ 5 w 23"/>
                  <a:gd name="T7" fmla="*/ 6 h 7"/>
                  <a:gd name="T8" fmla="*/ 11 w 23"/>
                  <a:gd name="T9" fmla="*/ 6 h 7"/>
                  <a:gd name="T10" fmla="*/ 14 w 23"/>
                  <a:gd name="T11" fmla="*/ 5 h 7"/>
                  <a:gd name="T12" fmla="*/ 18 w 23"/>
                  <a:gd name="T13" fmla="*/ 5 h 7"/>
                  <a:gd name="T14" fmla="*/ 19 w 23"/>
                  <a:gd name="T15" fmla="*/ 4 h 7"/>
                  <a:gd name="T16" fmla="*/ 22 w 23"/>
                  <a:gd name="T17" fmla="*/ 4 h 7"/>
                  <a:gd name="T18" fmla="*/ 23 w 23"/>
                  <a:gd name="T19" fmla="*/ 3 h 7"/>
                  <a:gd name="T20" fmla="*/ 22 w 23"/>
                  <a:gd name="T21" fmla="*/ 2 h 7"/>
                  <a:gd name="T22" fmla="*/ 21 w 23"/>
                  <a:gd name="T23" fmla="*/ 0 h 7"/>
                  <a:gd name="T24" fmla="*/ 19 w 23"/>
                  <a:gd name="T25" fmla="*/ 2 h 7"/>
                  <a:gd name="T26" fmla="*/ 17 w 23"/>
                  <a:gd name="T27" fmla="*/ 2 h 7"/>
                  <a:gd name="T28" fmla="*/ 16 w 23"/>
                  <a:gd name="T29" fmla="*/ 3 h 7"/>
                  <a:gd name="T30" fmla="*/ 14 w 23"/>
                  <a:gd name="T31" fmla="*/ 3 h 7"/>
                  <a:gd name="T32" fmla="*/ 11 w 23"/>
                  <a:gd name="T33" fmla="*/ 4 h 7"/>
                  <a:gd name="T34" fmla="*/ 5 w 23"/>
                  <a:gd name="T35" fmla="*/ 4 h 7"/>
                  <a:gd name="T36" fmla="*/ 3 w 23"/>
                  <a:gd name="T37" fmla="*/ 5 h 7"/>
                  <a:gd name="T38" fmla="*/ 2 w 23"/>
                  <a:gd name="T39" fmla="*/ 4 h 7"/>
                  <a:gd name="T40" fmla="*/ 1 w 23"/>
                  <a:gd name="T41" fmla="*/ 4 h 7"/>
                  <a:gd name="T42" fmla="*/ 1 w 23"/>
                  <a:gd name="T43" fmla="*/ 5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7"/>
                  <a:gd name="T68" fmla="*/ 23 w 23"/>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7">
                    <a:moveTo>
                      <a:pt x="1" y="5"/>
                    </a:moveTo>
                    <a:lnTo>
                      <a:pt x="0" y="6"/>
                    </a:lnTo>
                    <a:lnTo>
                      <a:pt x="1" y="7"/>
                    </a:lnTo>
                    <a:lnTo>
                      <a:pt x="5" y="6"/>
                    </a:lnTo>
                    <a:lnTo>
                      <a:pt x="11" y="6"/>
                    </a:lnTo>
                    <a:lnTo>
                      <a:pt x="14" y="5"/>
                    </a:lnTo>
                    <a:lnTo>
                      <a:pt x="18" y="5"/>
                    </a:lnTo>
                    <a:lnTo>
                      <a:pt x="19" y="4"/>
                    </a:lnTo>
                    <a:lnTo>
                      <a:pt x="22" y="4"/>
                    </a:lnTo>
                    <a:lnTo>
                      <a:pt x="23" y="3"/>
                    </a:lnTo>
                    <a:lnTo>
                      <a:pt x="22" y="2"/>
                    </a:lnTo>
                    <a:lnTo>
                      <a:pt x="21" y="0"/>
                    </a:lnTo>
                    <a:lnTo>
                      <a:pt x="19" y="2"/>
                    </a:lnTo>
                    <a:lnTo>
                      <a:pt x="17" y="2"/>
                    </a:lnTo>
                    <a:lnTo>
                      <a:pt x="16" y="3"/>
                    </a:lnTo>
                    <a:lnTo>
                      <a:pt x="14" y="3"/>
                    </a:lnTo>
                    <a:lnTo>
                      <a:pt x="11" y="4"/>
                    </a:lnTo>
                    <a:lnTo>
                      <a:pt x="5" y="4"/>
                    </a:lnTo>
                    <a:lnTo>
                      <a:pt x="3" y="5"/>
                    </a:lnTo>
                    <a:lnTo>
                      <a:pt x="2" y="4"/>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1" name="Freeform 2793"/>
              <p:cNvSpPr>
                <a:spLocks/>
              </p:cNvSpPr>
              <p:nvPr/>
            </p:nvSpPr>
            <p:spPr bwMode="auto">
              <a:xfrm>
                <a:off x="1703" y="3782"/>
                <a:ext cx="3" cy="2"/>
              </a:xfrm>
              <a:custGeom>
                <a:avLst/>
                <a:gdLst>
                  <a:gd name="T0" fmla="*/ 1 w 5"/>
                  <a:gd name="T1" fmla="*/ 3 h 4"/>
                  <a:gd name="T2" fmla="*/ 1 w 5"/>
                  <a:gd name="T3" fmla="*/ 4 h 4"/>
                  <a:gd name="T4" fmla="*/ 3 w 5"/>
                  <a:gd name="T5" fmla="*/ 4 h 4"/>
                  <a:gd name="T6" fmla="*/ 5 w 5"/>
                  <a:gd name="T7" fmla="*/ 3 h 4"/>
                  <a:gd name="T8" fmla="*/ 5 w 5"/>
                  <a:gd name="T9" fmla="*/ 1 h 4"/>
                  <a:gd name="T10" fmla="*/ 5 w 5"/>
                  <a:gd name="T11" fmla="*/ 0 h 4"/>
                  <a:gd name="T12" fmla="*/ 3 w 5"/>
                  <a:gd name="T13" fmla="*/ 1 h 4"/>
                  <a:gd name="T14" fmla="*/ 0 w 5"/>
                  <a:gd name="T15" fmla="*/ 1 h 4"/>
                  <a:gd name="T16" fmla="*/ 0 w 5"/>
                  <a:gd name="T17" fmla="*/ 1 h 4"/>
                  <a:gd name="T18" fmla="*/ 1 w 5"/>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1" y="3"/>
                    </a:moveTo>
                    <a:lnTo>
                      <a:pt x="1" y="4"/>
                    </a:lnTo>
                    <a:lnTo>
                      <a:pt x="3" y="4"/>
                    </a:lnTo>
                    <a:lnTo>
                      <a:pt x="5" y="3"/>
                    </a:lnTo>
                    <a:lnTo>
                      <a:pt x="5" y="1"/>
                    </a:lnTo>
                    <a:lnTo>
                      <a:pt x="5" y="0"/>
                    </a:lnTo>
                    <a:lnTo>
                      <a:pt x="3" y="1"/>
                    </a:lnTo>
                    <a:lnTo>
                      <a:pt x="0"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2" name="Freeform 2794"/>
              <p:cNvSpPr>
                <a:spLocks/>
              </p:cNvSpPr>
              <p:nvPr/>
            </p:nvSpPr>
            <p:spPr bwMode="auto">
              <a:xfrm>
                <a:off x="1706" y="3782"/>
                <a:ext cx="1" cy="1"/>
              </a:xfrm>
              <a:custGeom>
                <a:avLst/>
                <a:gdLst>
                  <a:gd name="T0" fmla="*/ 1 w 4"/>
                  <a:gd name="T1" fmla="*/ 4 h 4"/>
                  <a:gd name="T2" fmla="*/ 4 w 4"/>
                  <a:gd name="T3" fmla="*/ 2 h 4"/>
                  <a:gd name="T4" fmla="*/ 4 w 4"/>
                  <a:gd name="T5" fmla="*/ 2 h 4"/>
                  <a:gd name="T6" fmla="*/ 3 w 4"/>
                  <a:gd name="T7" fmla="*/ 1 h 4"/>
                  <a:gd name="T8" fmla="*/ 1 w 4"/>
                  <a:gd name="T9" fmla="*/ 0 h 4"/>
                  <a:gd name="T10" fmla="*/ 0 w 4"/>
                  <a:gd name="T11" fmla="*/ 1 h 4"/>
                  <a:gd name="T12" fmla="*/ 1 w 4"/>
                  <a:gd name="T13" fmla="*/ 2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4" y="2"/>
                    </a:lnTo>
                    <a:lnTo>
                      <a:pt x="3" y="1"/>
                    </a:lnTo>
                    <a:lnTo>
                      <a:pt x="1" y="0"/>
                    </a:lnTo>
                    <a:lnTo>
                      <a:pt x="0" y="1"/>
                    </a:lnTo>
                    <a:lnTo>
                      <a:pt x="1" y="2"/>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3" name="Freeform 2795"/>
              <p:cNvSpPr>
                <a:spLocks/>
              </p:cNvSpPr>
              <p:nvPr/>
            </p:nvSpPr>
            <p:spPr bwMode="auto">
              <a:xfrm>
                <a:off x="1706" y="3781"/>
                <a:ext cx="3" cy="2"/>
              </a:xfrm>
              <a:custGeom>
                <a:avLst/>
                <a:gdLst>
                  <a:gd name="T0" fmla="*/ 2 w 6"/>
                  <a:gd name="T1" fmla="*/ 2 h 3"/>
                  <a:gd name="T2" fmla="*/ 2 w 6"/>
                  <a:gd name="T3" fmla="*/ 3 h 3"/>
                  <a:gd name="T4" fmla="*/ 3 w 6"/>
                  <a:gd name="T5" fmla="*/ 3 h 3"/>
                  <a:gd name="T6" fmla="*/ 5 w 6"/>
                  <a:gd name="T7" fmla="*/ 2 h 3"/>
                  <a:gd name="T8" fmla="*/ 6 w 6"/>
                  <a:gd name="T9" fmla="*/ 2 h 3"/>
                  <a:gd name="T10" fmla="*/ 6 w 6"/>
                  <a:gd name="T11" fmla="*/ 1 h 3"/>
                  <a:gd name="T12" fmla="*/ 6 w 6"/>
                  <a:gd name="T13" fmla="*/ 0 h 3"/>
                  <a:gd name="T14" fmla="*/ 5 w 6"/>
                  <a:gd name="T15" fmla="*/ 0 h 3"/>
                  <a:gd name="T16" fmla="*/ 3 w 6"/>
                  <a:gd name="T17" fmla="*/ 1 h 3"/>
                  <a:gd name="T18" fmla="*/ 0 w 6"/>
                  <a:gd name="T19" fmla="*/ 1 h 3"/>
                  <a:gd name="T20" fmla="*/ 0 w 6"/>
                  <a:gd name="T21" fmla="*/ 1 h 3"/>
                  <a:gd name="T22" fmla="*/ 2 w 6"/>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2" y="2"/>
                    </a:moveTo>
                    <a:lnTo>
                      <a:pt x="2" y="3"/>
                    </a:lnTo>
                    <a:lnTo>
                      <a:pt x="3" y="3"/>
                    </a:lnTo>
                    <a:lnTo>
                      <a:pt x="5" y="2"/>
                    </a:lnTo>
                    <a:lnTo>
                      <a:pt x="6" y="2"/>
                    </a:lnTo>
                    <a:lnTo>
                      <a:pt x="6" y="1"/>
                    </a:lnTo>
                    <a:lnTo>
                      <a:pt x="6" y="0"/>
                    </a:lnTo>
                    <a:lnTo>
                      <a:pt x="5" y="0"/>
                    </a:lnTo>
                    <a:lnTo>
                      <a:pt x="3" y="1"/>
                    </a:lnTo>
                    <a:lnTo>
                      <a:pt x="0"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4" name="Freeform 2796"/>
              <p:cNvSpPr>
                <a:spLocks/>
              </p:cNvSpPr>
              <p:nvPr/>
            </p:nvSpPr>
            <p:spPr bwMode="auto">
              <a:xfrm>
                <a:off x="1709" y="3780"/>
                <a:ext cx="2" cy="2"/>
              </a:xfrm>
              <a:custGeom>
                <a:avLst/>
                <a:gdLst>
                  <a:gd name="T0" fmla="*/ 1 w 5"/>
                  <a:gd name="T1" fmla="*/ 4 h 4"/>
                  <a:gd name="T2" fmla="*/ 2 w 5"/>
                  <a:gd name="T3" fmla="*/ 4 h 4"/>
                  <a:gd name="T4" fmla="*/ 5 w 5"/>
                  <a:gd name="T5" fmla="*/ 2 h 4"/>
                  <a:gd name="T6" fmla="*/ 3 w 5"/>
                  <a:gd name="T7" fmla="*/ 1 h 4"/>
                  <a:gd name="T8" fmla="*/ 2 w 5"/>
                  <a:gd name="T9" fmla="*/ 0 h 4"/>
                  <a:gd name="T10" fmla="*/ 0 w 5"/>
                  <a:gd name="T11" fmla="*/ 2 h 4"/>
                  <a:gd name="T12" fmla="*/ 1 w 5"/>
                  <a:gd name="T13" fmla="*/ 3 h 4"/>
                  <a:gd name="T14" fmla="*/ 1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4"/>
                    </a:moveTo>
                    <a:lnTo>
                      <a:pt x="2" y="4"/>
                    </a:lnTo>
                    <a:lnTo>
                      <a:pt x="5" y="2"/>
                    </a:lnTo>
                    <a:lnTo>
                      <a:pt x="3" y="1"/>
                    </a:lnTo>
                    <a:lnTo>
                      <a:pt x="2"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5" name="Freeform 2797"/>
              <p:cNvSpPr>
                <a:spLocks/>
              </p:cNvSpPr>
              <p:nvPr/>
            </p:nvSpPr>
            <p:spPr bwMode="auto">
              <a:xfrm>
                <a:off x="1710" y="3780"/>
                <a:ext cx="1" cy="1"/>
              </a:xfrm>
              <a:custGeom>
                <a:avLst/>
                <a:gdLst>
                  <a:gd name="T0" fmla="*/ 1 w 3"/>
                  <a:gd name="T1" fmla="*/ 1 h 2"/>
                  <a:gd name="T2" fmla="*/ 1 w 3"/>
                  <a:gd name="T3" fmla="*/ 2 h 2"/>
                  <a:gd name="T4" fmla="*/ 3 w 3"/>
                  <a:gd name="T5" fmla="*/ 2 h 2"/>
                  <a:gd name="T6" fmla="*/ 3 w 3"/>
                  <a:gd name="T7" fmla="*/ 1 h 2"/>
                  <a:gd name="T8" fmla="*/ 3 w 3"/>
                  <a:gd name="T9" fmla="*/ 0 h 2"/>
                  <a:gd name="T10" fmla="*/ 0 w 3"/>
                  <a:gd name="T11" fmla="*/ 0 h 2"/>
                  <a:gd name="T12" fmla="*/ 0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1" y="2"/>
                    </a:lnTo>
                    <a:lnTo>
                      <a:pt x="3" y="2"/>
                    </a:lnTo>
                    <a:lnTo>
                      <a:pt x="3" y="1"/>
                    </a:lnTo>
                    <a:lnTo>
                      <a:pt x="3"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6" name="Freeform 2798"/>
              <p:cNvSpPr>
                <a:spLocks/>
              </p:cNvSpPr>
              <p:nvPr/>
            </p:nvSpPr>
            <p:spPr bwMode="auto">
              <a:xfrm>
                <a:off x="1710" y="3778"/>
                <a:ext cx="3" cy="3"/>
              </a:xfrm>
              <a:custGeom>
                <a:avLst/>
                <a:gdLst>
                  <a:gd name="T0" fmla="*/ 2 w 6"/>
                  <a:gd name="T1" fmla="*/ 6 h 6"/>
                  <a:gd name="T2" fmla="*/ 3 w 6"/>
                  <a:gd name="T3" fmla="*/ 6 h 6"/>
                  <a:gd name="T4" fmla="*/ 6 w 6"/>
                  <a:gd name="T5" fmla="*/ 2 h 6"/>
                  <a:gd name="T6" fmla="*/ 5 w 6"/>
                  <a:gd name="T7" fmla="*/ 1 h 6"/>
                  <a:gd name="T8" fmla="*/ 4 w 6"/>
                  <a:gd name="T9" fmla="*/ 0 h 6"/>
                  <a:gd name="T10" fmla="*/ 0 w 6"/>
                  <a:gd name="T11" fmla="*/ 4 h 6"/>
                  <a:gd name="T12" fmla="*/ 2 w 6"/>
                  <a:gd name="T13" fmla="*/ 5 h 6"/>
                  <a:gd name="T14" fmla="*/ 2 w 6"/>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2" y="6"/>
                    </a:moveTo>
                    <a:lnTo>
                      <a:pt x="3" y="6"/>
                    </a:lnTo>
                    <a:lnTo>
                      <a:pt x="6" y="2"/>
                    </a:lnTo>
                    <a:lnTo>
                      <a:pt x="5" y="1"/>
                    </a:lnTo>
                    <a:lnTo>
                      <a:pt x="4" y="0"/>
                    </a:lnTo>
                    <a:lnTo>
                      <a:pt x="0" y="4"/>
                    </a:lnTo>
                    <a:lnTo>
                      <a:pt x="2"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7" name="Freeform 2799"/>
              <p:cNvSpPr>
                <a:spLocks/>
              </p:cNvSpPr>
              <p:nvPr/>
            </p:nvSpPr>
            <p:spPr bwMode="auto">
              <a:xfrm>
                <a:off x="1712" y="3778"/>
                <a:ext cx="2" cy="2"/>
              </a:xfrm>
              <a:custGeom>
                <a:avLst/>
                <a:gdLst>
                  <a:gd name="T0" fmla="*/ 2 w 3"/>
                  <a:gd name="T1" fmla="*/ 3 h 5"/>
                  <a:gd name="T2" fmla="*/ 1 w 3"/>
                  <a:gd name="T3" fmla="*/ 5 h 5"/>
                  <a:gd name="T4" fmla="*/ 3 w 3"/>
                  <a:gd name="T5" fmla="*/ 0 h 5"/>
                  <a:gd name="T6" fmla="*/ 2 w 3"/>
                  <a:gd name="T7" fmla="*/ 0 h 5"/>
                  <a:gd name="T8" fmla="*/ 1 w 3"/>
                  <a:gd name="T9" fmla="*/ 0 h 5"/>
                  <a:gd name="T10" fmla="*/ 0 w 3"/>
                  <a:gd name="T11" fmla="*/ 2 h 5"/>
                  <a:gd name="T12" fmla="*/ 1 w 3"/>
                  <a:gd name="T13" fmla="*/ 2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1" y="5"/>
                    </a:lnTo>
                    <a:lnTo>
                      <a:pt x="3" y="0"/>
                    </a:lnTo>
                    <a:lnTo>
                      <a:pt x="2" y="0"/>
                    </a:lnTo>
                    <a:lnTo>
                      <a:pt x="1"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8" name="Freeform 2800"/>
              <p:cNvSpPr>
                <a:spLocks/>
              </p:cNvSpPr>
              <p:nvPr/>
            </p:nvSpPr>
            <p:spPr bwMode="auto">
              <a:xfrm>
                <a:off x="1713" y="3776"/>
                <a:ext cx="2" cy="2"/>
              </a:xfrm>
              <a:custGeom>
                <a:avLst/>
                <a:gdLst>
                  <a:gd name="T0" fmla="*/ 1 w 5"/>
                  <a:gd name="T1" fmla="*/ 3 h 4"/>
                  <a:gd name="T2" fmla="*/ 2 w 5"/>
                  <a:gd name="T3" fmla="*/ 4 h 4"/>
                  <a:gd name="T4" fmla="*/ 5 w 5"/>
                  <a:gd name="T5" fmla="*/ 2 h 4"/>
                  <a:gd name="T6" fmla="*/ 4 w 5"/>
                  <a:gd name="T7" fmla="*/ 1 h 4"/>
                  <a:gd name="T8" fmla="*/ 2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2" y="4"/>
                    </a:lnTo>
                    <a:lnTo>
                      <a:pt x="5" y="2"/>
                    </a:lnTo>
                    <a:lnTo>
                      <a:pt x="4"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09" name="Freeform 2801"/>
              <p:cNvSpPr>
                <a:spLocks/>
              </p:cNvSpPr>
              <p:nvPr/>
            </p:nvSpPr>
            <p:spPr bwMode="auto">
              <a:xfrm>
                <a:off x="1714" y="3776"/>
                <a:ext cx="1" cy="1"/>
              </a:xfrm>
              <a:custGeom>
                <a:avLst/>
                <a:gdLst>
                  <a:gd name="T0" fmla="*/ 3 w 3"/>
                  <a:gd name="T1" fmla="*/ 2 h 2"/>
                  <a:gd name="T2" fmla="*/ 3 w 3"/>
                  <a:gd name="T3" fmla="*/ 2 h 2"/>
                  <a:gd name="T4" fmla="*/ 3 w 3"/>
                  <a:gd name="T5" fmla="*/ 0 h 2"/>
                  <a:gd name="T6" fmla="*/ 2 w 3"/>
                  <a:gd name="T7" fmla="*/ 0 h 2"/>
                  <a:gd name="T8" fmla="*/ 0 w 3"/>
                  <a:gd name="T9" fmla="*/ 0 h 2"/>
                  <a:gd name="T10" fmla="*/ 0 w 3"/>
                  <a:gd name="T11" fmla="*/ 1 h 2"/>
                  <a:gd name="T12" fmla="*/ 2 w 3"/>
                  <a:gd name="T13" fmla="*/ 1 h 2"/>
                  <a:gd name="T14" fmla="*/ 3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0"/>
                    </a:lnTo>
                    <a:lnTo>
                      <a:pt x="2" y="0"/>
                    </a:lnTo>
                    <a:lnTo>
                      <a:pt x="0" y="0"/>
                    </a:lnTo>
                    <a:lnTo>
                      <a:pt x="0" y="1"/>
                    </a:lnTo>
                    <a:lnTo>
                      <a:pt x="2"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0" name="Freeform 2802"/>
              <p:cNvSpPr>
                <a:spLocks/>
              </p:cNvSpPr>
              <p:nvPr/>
            </p:nvSpPr>
            <p:spPr bwMode="auto">
              <a:xfrm>
                <a:off x="1714" y="3775"/>
                <a:ext cx="1" cy="1"/>
              </a:xfrm>
              <a:custGeom>
                <a:avLst/>
                <a:gdLst>
                  <a:gd name="T0" fmla="*/ 2 w 4"/>
                  <a:gd name="T1" fmla="*/ 3 h 4"/>
                  <a:gd name="T2" fmla="*/ 3 w 4"/>
                  <a:gd name="T3" fmla="*/ 4 h 4"/>
                  <a:gd name="T4" fmla="*/ 4 w 4"/>
                  <a:gd name="T5" fmla="*/ 3 h 4"/>
                  <a:gd name="T6" fmla="*/ 3 w 4"/>
                  <a:gd name="T7" fmla="*/ 1 h 4"/>
                  <a:gd name="T8" fmla="*/ 2 w 4"/>
                  <a:gd name="T9" fmla="*/ 0 h 4"/>
                  <a:gd name="T10" fmla="*/ 0 w 4"/>
                  <a:gd name="T11" fmla="*/ 1 h 4"/>
                  <a:gd name="T12" fmla="*/ 0 w 4"/>
                  <a:gd name="T13" fmla="*/ 3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3" y="4"/>
                    </a:lnTo>
                    <a:lnTo>
                      <a:pt x="4" y="3"/>
                    </a:lnTo>
                    <a:lnTo>
                      <a:pt x="3" y="1"/>
                    </a:lnTo>
                    <a:lnTo>
                      <a:pt x="2" y="0"/>
                    </a:lnTo>
                    <a:lnTo>
                      <a:pt x="0" y="1"/>
                    </a:lnTo>
                    <a:lnTo>
                      <a:pt x="0" y="3"/>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1" name="Freeform 2803"/>
              <p:cNvSpPr>
                <a:spLocks/>
              </p:cNvSpPr>
              <p:nvPr/>
            </p:nvSpPr>
            <p:spPr bwMode="auto">
              <a:xfrm>
                <a:off x="1714" y="3775"/>
                <a:ext cx="1"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1 h 3"/>
                  <a:gd name="T12" fmla="*/ 1 w 2"/>
                  <a:gd name="T13" fmla="*/ 1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1"/>
                    </a:lnTo>
                    <a:lnTo>
                      <a:pt x="1" y="1"/>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2" name="Freeform 2804"/>
              <p:cNvSpPr>
                <a:spLocks/>
              </p:cNvSpPr>
              <p:nvPr/>
            </p:nvSpPr>
            <p:spPr bwMode="auto">
              <a:xfrm>
                <a:off x="1714" y="3773"/>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3" name="Freeform 2805"/>
              <p:cNvSpPr>
                <a:spLocks/>
              </p:cNvSpPr>
              <p:nvPr/>
            </p:nvSpPr>
            <p:spPr bwMode="auto">
              <a:xfrm>
                <a:off x="1715" y="3767"/>
                <a:ext cx="1" cy="8"/>
              </a:xfrm>
              <a:custGeom>
                <a:avLst/>
                <a:gdLst>
                  <a:gd name="T0" fmla="*/ 2 w 2"/>
                  <a:gd name="T1" fmla="*/ 15 h 15"/>
                  <a:gd name="T2" fmla="*/ 2 w 2"/>
                  <a:gd name="T3" fmla="*/ 15 h 15"/>
                  <a:gd name="T4" fmla="*/ 2 w 2"/>
                  <a:gd name="T5" fmla="*/ 0 h 15"/>
                  <a:gd name="T6" fmla="*/ 0 w 2"/>
                  <a:gd name="T7" fmla="*/ 3 h 15"/>
                  <a:gd name="T8" fmla="*/ 0 w 2"/>
                  <a:gd name="T9" fmla="*/ 14 h 15"/>
                  <a:gd name="T10" fmla="*/ 1 w 2"/>
                  <a:gd name="T11" fmla="*/ 14 h 15"/>
                  <a:gd name="T12" fmla="*/ 2 w 2"/>
                  <a:gd name="T13" fmla="*/ 15 h 15"/>
                  <a:gd name="T14" fmla="*/ 0 60000 65536"/>
                  <a:gd name="T15" fmla="*/ 0 60000 65536"/>
                  <a:gd name="T16" fmla="*/ 0 60000 65536"/>
                  <a:gd name="T17" fmla="*/ 0 60000 65536"/>
                  <a:gd name="T18" fmla="*/ 0 60000 65536"/>
                  <a:gd name="T19" fmla="*/ 0 60000 65536"/>
                  <a:gd name="T20" fmla="*/ 0 60000 65536"/>
                  <a:gd name="T21" fmla="*/ 0 w 2"/>
                  <a:gd name="T22" fmla="*/ 0 h 15"/>
                  <a:gd name="T23" fmla="*/ 2 w 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5">
                    <a:moveTo>
                      <a:pt x="2" y="15"/>
                    </a:moveTo>
                    <a:lnTo>
                      <a:pt x="2" y="15"/>
                    </a:lnTo>
                    <a:lnTo>
                      <a:pt x="2" y="0"/>
                    </a:lnTo>
                    <a:lnTo>
                      <a:pt x="0" y="3"/>
                    </a:lnTo>
                    <a:lnTo>
                      <a:pt x="0" y="14"/>
                    </a:lnTo>
                    <a:lnTo>
                      <a:pt x="1" y="14"/>
                    </a:lnTo>
                    <a:lnTo>
                      <a:pt x="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4" name="Freeform 2806"/>
              <p:cNvSpPr>
                <a:spLocks/>
              </p:cNvSpPr>
              <p:nvPr/>
            </p:nvSpPr>
            <p:spPr bwMode="auto">
              <a:xfrm>
                <a:off x="1714" y="3767"/>
                <a:ext cx="2" cy="1"/>
              </a:xfrm>
              <a:custGeom>
                <a:avLst/>
                <a:gdLst>
                  <a:gd name="T0" fmla="*/ 3 w 3"/>
                  <a:gd name="T1" fmla="*/ 1 h 4"/>
                  <a:gd name="T2" fmla="*/ 2 w 3"/>
                  <a:gd name="T3" fmla="*/ 0 h 4"/>
                  <a:gd name="T4" fmla="*/ 1 w 3"/>
                  <a:gd name="T5" fmla="*/ 1 h 4"/>
                  <a:gd name="T6" fmla="*/ 0 w 3"/>
                  <a:gd name="T7" fmla="*/ 2 h 4"/>
                  <a:gd name="T8" fmla="*/ 1 w 3"/>
                  <a:gd name="T9" fmla="*/ 4 h 4"/>
                  <a:gd name="T10" fmla="*/ 3 w 3"/>
                  <a:gd name="T11" fmla="*/ 1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3" y="1"/>
                    </a:moveTo>
                    <a:lnTo>
                      <a:pt x="2" y="0"/>
                    </a:lnTo>
                    <a:lnTo>
                      <a:pt x="1" y="1"/>
                    </a:lnTo>
                    <a:lnTo>
                      <a:pt x="0" y="2"/>
                    </a:lnTo>
                    <a:lnTo>
                      <a:pt x="1" y="4"/>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5" name="Freeform 2807"/>
              <p:cNvSpPr>
                <a:spLocks/>
              </p:cNvSpPr>
              <p:nvPr/>
            </p:nvSpPr>
            <p:spPr bwMode="auto">
              <a:xfrm>
                <a:off x="1714" y="3767"/>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6" name="Freeform 2808"/>
              <p:cNvSpPr>
                <a:spLocks/>
              </p:cNvSpPr>
              <p:nvPr/>
            </p:nvSpPr>
            <p:spPr bwMode="auto">
              <a:xfrm>
                <a:off x="1713" y="3765"/>
                <a:ext cx="2" cy="2"/>
              </a:xfrm>
              <a:custGeom>
                <a:avLst/>
                <a:gdLst>
                  <a:gd name="T0" fmla="*/ 5 w 5"/>
                  <a:gd name="T1" fmla="*/ 3 h 4"/>
                  <a:gd name="T2" fmla="*/ 5 w 5"/>
                  <a:gd name="T3" fmla="*/ 2 h 4"/>
                  <a:gd name="T4" fmla="*/ 3 w 5"/>
                  <a:gd name="T5" fmla="*/ 0 h 4"/>
                  <a:gd name="T6" fmla="*/ 1 w 5"/>
                  <a:gd name="T7" fmla="*/ 1 h 4"/>
                  <a:gd name="T8" fmla="*/ 0 w 5"/>
                  <a:gd name="T9" fmla="*/ 2 h 4"/>
                  <a:gd name="T10" fmla="*/ 3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5" y="2"/>
                    </a:lnTo>
                    <a:lnTo>
                      <a:pt x="3" y="0"/>
                    </a:lnTo>
                    <a:lnTo>
                      <a:pt x="1" y="1"/>
                    </a:lnTo>
                    <a:lnTo>
                      <a:pt x="0" y="2"/>
                    </a:lnTo>
                    <a:lnTo>
                      <a:pt x="3"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7" name="Freeform 2809"/>
              <p:cNvSpPr>
                <a:spLocks/>
              </p:cNvSpPr>
              <p:nvPr/>
            </p:nvSpPr>
            <p:spPr bwMode="auto">
              <a:xfrm>
                <a:off x="1713" y="3765"/>
                <a:ext cx="1" cy="1"/>
              </a:xfrm>
              <a:custGeom>
                <a:avLst/>
                <a:gdLst>
                  <a:gd name="T0" fmla="*/ 1 w 3"/>
                  <a:gd name="T1" fmla="*/ 1 h 2"/>
                  <a:gd name="T2" fmla="*/ 3 w 3"/>
                  <a:gd name="T3" fmla="*/ 1 h 2"/>
                  <a:gd name="T4" fmla="*/ 3 w 3"/>
                  <a:gd name="T5" fmla="*/ 0 h 2"/>
                  <a:gd name="T6" fmla="*/ 1 w 3"/>
                  <a:gd name="T7" fmla="*/ 0 h 2"/>
                  <a:gd name="T8" fmla="*/ 0 w 3"/>
                  <a:gd name="T9" fmla="*/ 0 h 2"/>
                  <a:gd name="T10" fmla="*/ 0 w 3"/>
                  <a:gd name="T11" fmla="*/ 2 h 2"/>
                  <a:gd name="T12" fmla="*/ 0 w 3"/>
                  <a:gd name="T13" fmla="*/ 2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3" y="1"/>
                    </a:lnTo>
                    <a:lnTo>
                      <a:pt x="3"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8" name="Freeform 2810"/>
              <p:cNvSpPr>
                <a:spLocks/>
              </p:cNvSpPr>
              <p:nvPr/>
            </p:nvSpPr>
            <p:spPr bwMode="auto">
              <a:xfrm>
                <a:off x="1712" y="3763"/>
                <a:ext cx="2" cy="2"/>
              </a:xfrm>
              <a:custGeom>
                <a:avLst/>
                <a:gdLst>
                  <a:gd name="T0" fmla="*/ 5 w 5"/>
                  <a:gd name="T1" fmla="*/ 4 h 5"/>
                  <a:gd name="T2" fmla="*/ 5 w 5"/>
                  <a:gd name="T3" fmla="*/ 3 h 5"/>
                  <a:gd name="T4" fmla="*/ 2 w 5"/>
                  <a:gd name="T5" fmla="*/ 0 h 5"/>
                  <a:gd name="T6" fmla="*/ 1 w 5"/>
                  <a:gd name="T7" fmla="*/ 1 h 5"/>
                  <a:gd name="T8" fmla="*/ 0 w 5"/>
                  <a:gd name="T9" fmla="*/ 3 h 5"/>
                  <a:gd name="T10" fmla="*/ 2 w 5"/>
                  <a:gd name="T11" fmla="*/ 5 h 5"/>
                  <a:gd name="T12" fmla="*/ 3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5" y="3"/>
                    </a:lnTo>
                    <a:lnTo>
                      <a:pt x="2" y="0"/>
                    </a:lnTo>
                    <a:lnTo>
                      <a:pt x="1" y="1"/>
                    </a:lnTo>
                    <a:lnTo>
                      <a:pt x="0" y="3"/>
                    </a:lnTo>
                    <a:lnTo>
                      <a:pt x="2" y="5"/>
                    </a:lnTo>
                    <a:lnTo>
                      <a:pt x="3"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19" name="Freeform 2811"/>
              <p:cNvSpPr>
                <a:spLocks/>
              </p:cNvSpPr>
              <p:nvPr/>
            </p:nvSpPr>
            <p:spPr bwMode="auto">
              <a:xfrm>
                <a:off x="1710" y="3762"/>
                <a:ext cx="4" cy="2"/>
              </a:xfrm>
              <a:custGeom>
                <a:avLst/>
                <a:gdLst>
                  <a:gd name="T0" fmla="*/ 6 w 7"/>
                  <a:gd name="T1" fmla="*/ 2 h 5"/>
                  <a:gd name="T2" fmla="*/ 7 w 7"/>
                  <a:gd name="T3" fmla="*/ 3 h 5"/>
                  <a:gd name="T4" fmla="*/ 3 w 7"/>
                  <a:gd name="T5" fmla="*/ 1 h 5"/>
                  <a:gd name="T6" fmla="*/ 3 w 7"/>
                  <a:gd name="T7" fmla="*/ 0 h 5"/>
                  <a:gd name="T8" fmla="*/ 2 w 7"/>
                  <a:gd name="T9" fmla="*/ 0 h 5"/>
                  <a:gd name="T10" fmla="*/ 0 w 7"/>
                  <a:gd name="T11" fmla="*/ 0 h 5"/>
                  <a:gd name="T12" fmla="*/ 3 w 7"/>
                  <a:gd name="T13" fmla="*/ 3 h 5"/>
                  <a:gd name="T14" fmla="*/ 5 w 7"/>
                  <a:gd name="T15" fmla="*/ 5 h 5"/>
                  <a:gd name="T16" fmla="*/ 5 w 7"/>
                  <a:gd name="T17" fmla="*/ 3 h 5"/>
                  <a:gd name="T18" fmla="*/ 6 w 7"/>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6" y="2"/>
                    </a:moveTo>
                    <a:lnTo>
                      <a:pt x="7" y="3"/>
                    </a:lnTo>
                    <a:lnTo>
                      <a:pt x="3" y="1"/>
                    </a:lnTo>
                    <a:lnTo>
                      <a:pt x="3" y="0"/>
                    </a:lnTo>
                    <a:lnTo>
                      <a:pt x="2" y="0"/>
                    </a:lnTo>
                    <a:lnTo>
                      <a:pt x="0" y="0"/>
                    </a:lnTo>
                    <a:lnTo>
                      <a:pt x="3" y="3"/>
                    </a:lnTo>
                    <a:lnTo>
                      <a:pt x="5" y="5"/>
                    </a:lnTo>
                    <a:lnTo>
                      <a:pt x="5"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0" name="Freeform 2812"/>
              <p:cNvSpPr>
                <a:spLocks/>
              </p:cNvSpPr>
              <p:nvPr/>
            </p:nvSpPr>
            <p:spPr bwMode="auto">
              <a:xfrm>
                <a:off x="1710" y="3761"/>
                <a:ext cx="1" cy="2"/>
              </a:xfrm>
              <a:custGeom>
                <a:avLst/>
                <a:gdLst>
                  <a:gd name="T0" fmla="*/ 4 w 4"/>
                  <a:gd name="T1" fmla="*/ 2 h 3"/>
                  <a:gd name="T2" fmla="*/ 3 w 4"/>
                  <a:gd name="T3" fmla="*/ 0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3" y="0"/>
                    </a:lnTo>
                    <a:lnTo>
                      <a:pt x="1" y="1"/>
                    </a:lnTo>
                    <a:lnTo>
                      <a:pt x="0" y="2"/>
                    </a:lnTo>
                    <a:lnTo>
                      <a:pt x="1"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1" name="Freeform 2813"/>
              <p:cNvSpPr>
                <a:spLocks/>
              </p:cNvSpPr>
              <p:nvPr/>
            </p:nvSpPr>
            <p:spPr bwMode="auto">
              <a:xfrm>
                <a:off x="1709" y="3760"/>
                <a:ext cx="2" cy="2"/>
              </a:xfrm>
              <a:custGeom>
                <a:avLst/>
                <a:gdLst>
                  <a:gd name="T0" fmla="*/ 4 w 5"/>
                  <a:gd name="T1" fmla="*/ 2 h 4"/>
                  <a:gd name="T2" fmla="*/ 5 w 5"/>
                  <a:gd name="T3" fmla="*/ 3 h 4"/>
                  <a:gd name="T4" fmla="*/ 0 w 5"/>
                  <a:gd name="T5" fmla="*/ 0 h 4"/>
                  <a:gd name="T6" fmla="*/ 0 w 5"/>
                  <a:gd name="T7" fmla="*/ 2 h 4"/>
                  <a:gd name="T8" fmla="*/ 0 w 5"/>
                  <a:gd name="T9" fmla="*/ 3 h 4"/>
                  <a:gd name="T10" fmla="*/ 2 w 5"/>
                  <a:gd name="T11" fmla="*/ 4 h 4"/>
                  <a:gd name="T12" fmla="*/ 2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2" y="4"/>
                    </a:lnTo>
                    <a:lnTo>
                      <a:pt x="2"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2" name="Freeform 2814"/>
              <p:cNvSpPr>
                <a:spLocks/>
              </p:cNvSpPr>
              <p:nvPr/>
            </p:nvSpPr>
            <p:spPr bwMode="auto">
              <a:xfrm>
                <a:off x="1708" y="3760"/>
                <a:ext cx="2" cy="1"/>
              </a:xfrm>
              <a:custGeom>
                <a:avLst/>
                <a:gdLst>
                  <a:gd name="T0" fmla="*/ 2 w 3"/>
                  <a:gd name="T1" fmla="*/ 3 h 4"/>
                  <a:gd name="T2" fmla="*/ 3 w 3"/>
                  <a:gd name="T3" fmla="*/ 1 h 4"/>
                  <a:gd name="T4" fmla="*/ 2 w 3"/>
                  <a:gd name="T5" fmla="*/ 0 h 4"/>
                  <a:gd name="T6" fmla="*/ 1 w 3"/>
                  <a:gd name="T7" fmla="*/ 1 h 4"/>
                  <a:gd name="T8" fmla="*/ 0 w 3"/>
                  <a:gd name="T9" fmla="*/ 3 h 4"/>
                  <a:gd name="T10" fmla="*/ 0 w 3"/>
                  <a:gd name="T11" fmla="*/ 3 h 4"/>
                  <a:gd name="T12" fmla="*/ 2 w 3"/>
                  <a:gd name="T13" fmla="*/ 4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3" y="1"/>
                    </a:lnTo>
                    <a:lnTo>
                      <a:pt x="2" y="0"/>
                    </a:lnTo>
                    <a:lnTo>
                      <a:pt x="1" y="1"/>
                    </a:lnTo>
                    <a:lnTo>
                      <a:pt x="0" y="3"/>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3" name="Freeform 2815"/>
              <p:cNvSpPr>
                <a:spLocks/>
              </p:cNvSpPr>
              <p:nvPr/>
            </p:nvSpPr>
            <p:spPr bwMode="auto">
              <a:xfrm>
                <a:off x="1707" y="3759"/>
                <a:ext cx="2" cy="2"/>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4" name="Freeform 2816"/>
              <p:cNvSpPr>
                <a:spLocks/>
              </p:cNvSpPr>
              <p:nvPr/>
            </p:nvSpPr>
            <p:spPr bwMode="auto">
              <a:xfrm>
                <a:off x="1706" y="3759"/>
                <a:ext cx="3" cy="2"/>
              </a:xfrm>
              <a:custGeom>
                <a:avLst/>
                <a:gdLst>
                  <a:gd name="T0" fmla="*/ 3 w 5"/>
                  <a:gd name="T1" fmla="*/ 2 h 5"/>
                  <a:gd name="T2" fmla="*/ 3 w 5"/>
                  <a:gd name="T3" fmla="*/ 1 h 5"/>
                  <a:gd name="T4" fmla="*/ 0 w 5"/>
                  <a:gd name="T5" fmla="*/ 0 h 5"/>
                  <a:gd name="T6" fmla="*/ 0 w 5"/>
                  <a:gd name="T7" fmla="*/ 1 h 5"/>
                  <a:gd name="T8" fmla="*/ 0 w 5"/>
                  <a:gd name="T9" fmla="*/ 2 h 5"/>
                  <a:gd name="T10" fmla="*/ 5 w 5"/>
                  <a:gd name="T11" fmla="*/ 5 h 5"/>
                  <a:gd name="T12" fmla="*/ 3 w 5"/>
                  <a:gd name="T13" fmla="*/ 5 h 5"/>
                  <a:gd name="T14" fmla="*/ 3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2"/>
                    </a:moveTo>
                    <a:lnTo>
                      <a:pt x="3" y="1"/>
                    </a:lnTo>
                    <a:lnTo>
                      <a:pt x="0" y="0"/>
                    </a:lnTo>
                    <a:lnTo>
                      <a:pt x="0" y="1"/>
                    </a:lnTo>
                    <a:lnTo>
                      <a:pt x="0" y="2"/>
                    </a:lnTo>
                    <a:lnTo>
                      <a:pt x="5"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5" name="Freeform 2817"/>
              <p:cNvSpPr>
                <a:spLocks/>
              </p:cNvSpPr>
              <p:nvPr/>
            </p:nvSpPr>
            <p:spPr bwMode="auto">
              <a:xfrm>
                <a:off x="1705" y="3759"/>
                <a:ext cx="2" cy="1"/>
              </a:xfrm>
              <a:custGeom>
                <a:avLst/>
                <a:gdLst>
                  <a:gd name="T0" fmla="*/ 2 w 4"/>
                  <a:gd name="T1" fmla="*/ 2 h 3"/>
                  <a:gd name="T2" fmla="*/ 4 w 4"/>
                  <a:gd name="T3" fmla="*/ 1 h 3"/>
                  <a:gd name="T4" fmla="*/ 2 w 4"/>
                  <a:gd name="T5" fmla="*/ 0 h 3"/>
                  <a:gd name="T6" fmla="*/ 1 w 4"/>
                  <a:gd name="T7" fmla="*/ 1 h 3"/>
                  <a:gd name="T8" fmla="*/ 0 w 4"/>
                  <a:gd name="T9" fmla="*/ 2 h 3"/>
                  <a:gd name="T10" fmla="*/ 0 w 4"/>
                  <a:gd name="T11" fmla="*/ 2 h 3"/>
                  <a:gd name="T12" fmla="*/ 2 w 4"/>
                  <a:gd name="T13" fmla="*/ 3 h 3"/>
                  <a:gd name="T14" fmla="*/ 2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2"/>
                    </a:moveTo>
                    <a:lnTo>
                      <a:pt x="4" y="1"/>
                    </a:lnTo>
                    <a:lnTo>
                      <a:pt x="2" y="0"/>
                    </a:lnTo>
                    <a:lnTo>
                      <a:pt x="1" y="1"/>
                    </a:lnTo>
                    <a:lnTo>
                      <a:pt x="0" y="2"/>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6" name="Freeform 2818"/>
              <p:cNvSpPr>
                <a:spLocks/>
              </p:cNvSpPr>
              <p:nvPr/>
            </p:nvSpPr>
            <p:spPr bwMode="auto">
              <a:xfrm>
                <a:off x="1704" y="3758"/>
                <a:ext cx="3" cy="2"/>
              </a:xfrm>
              <a:custGeom>
                <a:avLst/>
                <a:gdLst>
                  <a:gd name="T0" fmla="*/ 3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3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1"/>
                    </a:moveTo>
                    <a:lnTo>
                      <a:pt x="5"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7" name="Freeform 2819"/>
              <p:cNvSpPr>
                <a:spLocks/>
              </p:cNvSpPr>
              <p:nvPr/>
            </p:nvSpPr>
            <p:spPr bwMode="auto">
              <a:xfrm>
                <a:off x="1703" y="3757"/>
                <a:ext cx="1" cy="3"/>
              </a:xfrm>
              <a:custGeom>
                <a:avLst/>
                <a:gdLst>
                  <a:gd name="T0" fmla="*/ 2 w 2"/>
                  <a:gd name="T1" fmla="*/ 1 h 4"/>
                  <a:gd name="T2" fmla="*/ 0 w 2"/>
                  <a:gd name="T3" fmla="*/ 0 h 4"/>
                  <a:gd name="T4" fmla="*/ 0 w 2"/>
                  <a:gd name="T5" fmla="*/ 0 h 4"/>
                  <a:gd name="T6" fmla="*/ 0 w 2"/>
                  <a:gd name="T7" fmla="*/ 2 h 4"/>
                  <a:gd name="T8" fmla="*/ 0 w 2"/>
                  <a:gd name="T9" fmla="*/ 4 h 4"/>
                  <a:gd name="T10" fmla="*/ 2 w 2"/>
                  <a:gd name="T11" fmla="*/ 4 h 4"/>
                  <a:gd name="T12" fmla="*/ 2 w 2"/>
                  <a:gd name="T13" fmla="*/ 2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0" y="0"/>
                    </a:lnTo>
                    <a:lnTo>
                      <a:pt x="0" y="2"/>
                    </a:lnTo>
                    <a:lnTo>
                      <a:pt x="0" y="4"/>
                    </a:lnTo>
                    <a:lnTo>
                      <a:pt x="2" y="4"/>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8" name="Freeform 2820"/>
              <p:cNvSpPr>
                <a:spLocks/>
              </p:cNvSpPr>
              <p:nvPr/>
            </p:nvSpPr>
            <p:spPr bwMode="auto">
              <a:xfrm>
                <a:off x="1702" y="3757"/>
                <a:ext cx="2" cy="3"/>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29" name="Freeform 2821"/>
              <p:cNvSpPr>
                <a:spLocks/>
              </p:cNvSpPr>
              <p:nvPr/>
            </p:nvSpPr>
            <p:spPr bwMode="auto">
              <a:xfrm>
                <a:off x="1700" y="3757"/>
                <a:ext cx="2" cy="2"/>
              </a:xfrm>
              <a:custGeom>
                <a:avLst/>
                <a:gdLst>
                  <a:gd name="T0" fmla="*/ 4 w 4"/>
                  <a:gd name="T1" fmla="*/ 1 h 4"/>
                  <a:gd name="T2" fmla="*/ 2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2" y="0"/>
                    </a:lnTo>
                    <a:lnTo>
                      <a:pt x="0" y="0"/>
                    </a:lnTo>
                    <a:lnTo>
                      <a:pt x="0" y="2"/>
                    </a:lnTo>
                    <a:lnTo>
                      <a:pt x="0" y="4"/>
                    </a:lnTo>
                    <a:lnTo>
                      <a:pt x="4" y="4"/>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0" name="Freeform 2822"/>
              <p:cNvSpPr>
                <a:spLocks/>
              </p:cNvSpPr>
              <p:nvPr/>
            </p:nvSpPr>
            <p:spPr bwMode="auto">
              <a:xfrm>
                <a:off x="1699" y="3757"/>
                <a:ext cx="2" cy="2"/>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1" name="Freeform 2823"/>
              <p:cNvSpPr>
                <a:spLocks/>
              </p:cNvSpPr>
              <p:nvPr/>
            </p:nvSpPr>
            <p:spPr bwMode="auto">
              <a:xfrm>
                <a:off x="1698" y="3756"/>
                <a:ext cx="1" cy="3"/>
              </a:xfrm>
              <a:custGeom>
                <a:avLst/>
                <a:gdLst>
                  <a:gd name="T0" fmla="*/ 2 w 2"/>
                  <a:gd name="T1" fmla="*/ 2 h 5"/>
                  <a:gd name="T2" fmla="*/ 0 w 2"/>
                  <a:gd name="T3" fmla="*/ 0 h 5"/>
                  <a:gd name="T4" fmla="*/ 0 w 2"/>
                  <a:gd name="T5" fmla="*/ 0 h 5"/>
                  <a:gd name="T6" fmla="*/ 0 w 2"/>
                  <a:gd name="T7" fmla="*/ 3 h 5"/>
                  <a:gd name="T8" fmla="*/ 0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0" y="3"/>
                    </a:lnTo>
                    <a:lnTo>
                      <a:pt x="0" y="5"/>
                    </a:lnTo>
                    <a:lnTo>
                      <a:pt x="2"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2" name="Freeform 2824"/>
              <p:cNvSpPr>
                <a:spLocks/>
              </p:cNvSpPr>
              <p:nvPr/>
            </p:nvSpPr>
            <p:spPr bwMode="auto">
              <a:xfrm>
                <a:off x="1696" y="3756"/>
                <a:ext cx="3" cy="3"/>
              </a:xfrm>
              <a:custGeom>
                <a:avLst/>
                <a:gdLst>
                  <a:gd name="T0" fmla="*/ 3 w 7"/>
                  <a:gd name="T1" fmla="*/ 3 h 5"/>
                  <a:gd name="T2" fmla="*/ 3 w 7"/>
                  <a:gd name="T3" fmla="*/ 2 h 5"/>
                  <a:gd name="T4" fmla="*/ 0 w 7"/>
                  <a:gd name="T5" fmla="*/ 0 h 5"/>
                  <a:gd name="T6" fmla="*/ 0 w 7"/>
                  <a:gd name="T7" fmla="*/ 2 h 5"/>
                  <a:gd name="T8" fmla="*/ 0 w 7"/>
                  <a:gd name="T9" fmla="*/ 3 h 5"/>
                  <a:gd name="T10" fmla="*/ 7 w 7"/>
                  <a:gd name="T11" fmla="*/ 5 h 5"/>
                  <a:gd name="T12" fmla="*/ 3 w 7"/>
                  <a:gd name="T13" fmla="*/ 5 h 5"/>
                  <a:gd name="T14" fmla="*/ 3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3"/>
                    </a:moveTo>
                    <a:lnTo>
                      <a:pt x="3" y="2"/>
                    </a:lnTo>
                    <a:lnTo>
                      <a:pt x="0" y="0"/>
                    </a:lnTo>
                    <a:lnTo>
                      <a:pt x="0" y="2"/>
                    </a:lnTo>
                    <a:lnTo>
                      <a:pt x="0" y="3"/>
                    </a:lnTo>
                    <a:lnTo>
                      <a:pt x="7" y="5"/>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3" name="Freeform 2825"/>
              <p:cNvSpPr>
                <a:spLocks/>
              </p:cNvSpPr>
              <p:nvPr/>
            </p:nvSpPr>
            <p:spPr bwMode="auto">
              <a:xfrm>
                <a:off x="1693" y="3756"/>
                <a:ext cx="3" cy="2"/>
              </a:xfrm>
              <a:custGeom>
                <a:avLst/>
                <a:gdLst>
                  <a:gd name="T0" fmla="*/ 6 w 6"/>
                  <a:gd name="T1" fmla="*/ 1 h 5"/>
                  <a:gd name="T2" fmla="*/ 2 w 6"/>
                  <a:gd name="T3" fmla="*/ 0 h 5"/>
                  <a:gd name="T4" fmla="*/ 0 w 6"/>
                  <a:gd name="T5" fmla="*/ 0 h 5"/>
                  <a:gd name="T6" fmla="*/ 0 w 6"/>
                  <a:gd name="T7" fmla="*/ 3 h 5"/>
                  <a:gd name="T8" fmla="*/ 0 w 6"/>
                  <a:gd name="T9" fmla="*/ 5 h 5"/>
                  <a:gd name="T10" fmla="*/ 6 w 6"/>
                  <a:gd name="T11" fmla="*/ 5 h 5"/>
                  <a:gd name="T12" fmla="*/ 6 w 6"/>
                  <a:gd name="T13" fmla="*/ 3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2" y="0"/>
                    </a:lnTo>
                    <a:lnTo>
                      <a:pt x="0" y="0"/>
                    </a:lnTo>
                    <a:lnTo>
                      <a:pt x="0" y="3"/>
                    </a:lnTo>
                    <a:lnTo>
                      <a:pt x="0" y="5"/>
                    </a:lnTo>
                    <a:lnTo>
                      <a:pt x="6" y="5"/>
                    </a:lnTo>
                    <a:lnTo>
                      <a:pt x="6" y="3"/>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4" name="Freeform 2826"/>
              <p:cNvSpPr>
                <a:spLocks/>
              </p:cNvSpPr>
              <p:nvPr/>
            </p:nvSpPr>
            <p:spPr bwMode="auto">
              <a:xfrm>
                <a:off x="1691" y="3756"/>
                <a:ext cx="4" cy="2"/>
              </a:xfrm>
              <a:custGeom>
                <a:avLst/>
                <a:gdLst>
                  <a:gd name="T0" fmla="*/ 4 w 7"/>
                  <a:gd name="T1" fmla="*/ 3 h 5"/>
                  <a:gd name="T2" fmla="*/ 4 w 7"/>
                  <a:gd name="T3" fmla="*/ 1 h 5"/>
                  <a:gd name="T4" fmla="*/ 0 w 7"/>
                  <a:gd name="T5" fmla="*/ 0 h 5"/>
                  <a:gd name="T6" fmla="*/ 0 w 7"/>
                  <a:gd name="T7" fmla="*/ 1 h 5"/>
                  <a:gd name="T8" fmla="*/ 0 w 7"/>
                  <a:gd name="T9" fmla="*/ 3 h 5"/>
                  <a:gd name="T10" fmla="*/ 7 w 7"/>
                  <a:gd name="T11" fmla="*/ 5 h 5"/>
                  <a:gd name="T12" fmla="*/ 4 w 7"/>
                  <a:gd name="T13" fmla="*/ 5 h 5"/>
                  <a:gd name="T14" fmla="*/ 4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3"/>
                    </a:moveTo>
                    <a:lnTo>
                      <a:pt x="4" y="1"/>
                    </a:lnTo>
                    <a:lnTo>
                      <a:pt x="0" y="0"/>
                    </a:lnTo>
                    <a:lnTo>
                      <a:pt x="0" y="1"/>
                    </a:lnTo>
                    <a:lnTo>
                      <a:pt x="0" y="3"/>
                    </a:lnTo>
                    <a:lnTo>
                      <a:pt x="7" y="5"/>
                    </a:lnTo>
                    <a:lnTo>
                      <a:pt x="4" y="5"/>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5" name="Freeform 2827"/>
              <p:cNvSpPr>
                <a:spLocks/>
              </p:cNvSpPr>
              <p:nvPr/>
            </p:nvSpPr>
            <p:spPr bwMode="auto">
              <a:xfrm>
                <a:off x="1646" y="3755"/>
                <a:ext cx="45" cy="2"/>
              </a:xfrm>
              <a:custGeom>
                <a:avLst/>
                <a:gdLst>
                  <a:gd name="T0" fmla="*/ 89 w 89"/>
                  <a:gd name="T1" fmla="*/ 1 h 5"/>
                  <a:gd name="T2" fmla="*/ 86 w 89"/>
                  <a:gd name="T3" fmla="*/ 0 h 5"/>
                  <a:gd name="T4" fmla="*/ 0 w 89"/>
                  <a:gd name="T5" fmla="*/ 0 h 5"/>
                  <a:gd name="T6" fmla="*/ 1 w 89"/>
                  <a:gd name="T7" fmla="*/ 5 h 5"/>
                  <a:gd name="T8" fmla="*/ 89 w 89"/>
                  <a:gd name="T9" fmla="*/ 5 h 5"/>
                  <a:gd name="T10" fmla="*/ 89 w 89"/>
                  <a:gd name="T11" fmla="*/ 2 h 5"/>
                  <a:gd name="T12" fmla="*/ 89 w 89"/>
                  <a:gd name="T13" fmla="*/ 1 h 5"/>
                  <a:gd name="T14" fmla="*/ 0 60000 65536"/>
                  <a:gd name="T15" fmla="*/ 0 60000 65536"/>
                  <a:gd name="T16" fmla="*/ 0 60000 65536"/>
                  <a:gd name="T17" fmla="*/ 0 60000 65536"/>
                  <a:gd name="T18" fmla="*/ 0 60000 65536"/>
                  <a:gd name="T19" fmla="*/ 0 60000 65536"/>
                  <a:gd name="T20" fmla="*/ 0 60000 65536"/>
                  <a:gd name="T21" fmla="*/ 0 w 89"/>
                  <a:gd name="T22" fmla="*/ 0 h 5"/>
                  <a:gd name="T23" fmla="*/ 89 w 89"/>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5">
                    <a:moveTo>
                      <a:pt x="89" y="1"/>
                    </a:moveTo>
                    <a:lnTo>
                      <a:pt x="86" y="0"/>
                    </a:lnTo>
                    <a:lnTo>
                      <a:pt x="0" y="0"/>
                    </a:lnTo>
                    <a:lnTo>
                      <a:pt x="1" y="5"/>
                    </a:lnTo>
                    <a:lnTo>
                      <a:pt x="89" y="5"/>
                    </a:lnTo>
                    <a:lnTo>
                      <a:pt x="89" y="2"/>
                    </a:lnTo>
                    <a:lnTo>
                      <a:pt x="8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6" name="Freeform 2828"/>
              <p:cNvSpPr>
                <a:spLocks/>
              </p:cNvSpPr>
              <p:nvPr/>
            </p:nvSpPr>
            <p:spPr bwMode="auto">
              <a:xfrm>
                <a:off x="1646" y="3755"/>
                <a:ext cx="1" cy="31"/>
              </a:xfrm>
              <a:custGeom>
                <a:avLst/>
                <a:gdLst>
                  <a:gd name="T0" fmla="*/ 2 w 3"/>
                  <a:gd name="T1" fmla="*/ 0 h 62"/>
                  <a:gd name="T2" fmla="*/ 0 w 3"/>
                  <a:gd name="T3" fmla="*/ 61 h 62"/>
                  <a:gd name="T4" fmla="*/ 2 w 3"/>
                  <a:gd name="T5" fmla="*/ 62 h 62"/>
                  <a:gd name="T6" fmla="*/ 3 w 3"/>
                  <a:gd name="T7" fmla="*/ 60 h 62"/>
                  <a:gd name="T8" fmla="*/ 3 w 3"/>
                  <a:gd name="T9" fmla="*/ 5 h 62"/>
                  <a:gd name="T10" fmla="*/ 2 w 3"/>
                  <a:gd name="T11" fmla="*/ 0 h 62"/>
                  <a:gd name="T12" fmla="*/ 0 60000 65536"/>
                  <a:gd name="T13" fmla="*/ 0 60000 65536"/>
                  <a:gd name="T14" fmla="*/ 0 60000 65536"/>
                  <a:gd name="T15" fmla="*/ 0 60000 65536"/>
                  <a:gd name="T16" fmla="*/ 0 60000 65536"/>
                  <a:gd name="T17" fmla="*/ 0 60000 65536"/>
                  <a:gd name="T18" fmla="*/ 0 w 3"/>
                  <a:gd name="T19" fmla="*/ 0 h 62"/>
                  <a:gd name="T20" fmla="*/ 3 w 3"/>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3" h="62">
                    <a:moveTo>
                      <a:pt x="2" y="0"/>
                    </a:moveTo>
                    <a:lnTo>
                      <a:pt x="0" y="61"/>
                    </a:lnTo>
                    <a:lnTo>
                      <a:pt x="2" y="62"/>
                    </a:lnTo>
                    <a:lnTo>
                      <a:pt x="3" y="60"/>
                    </a:lnTo>
                    <a:lnTo>
                      <a:pt x="3" y="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7" name="Freeform 2829"/>
              <p:cNvSpPr>
                <a:spLocks noEditPoints="1"/>
              </p:cNvSpPr>
              <p:nvPr/>
            </p:nvSpPr>
            <p:spPr bwMode="auto">
              <a:xfrm>
                <a:off x="1760" y="3710"/>
                <a:ext cx="125" cy="86"/>
              </a:xfrm>
              <a:custGeom>
                <a:avLst/>
                <a:gdLst>
                  <a:gd name="T0" fmla="*/ 132 w 250"/>
                  <a:gd name="T1" fmla="*/ 0 h 172"/>
                  <a:gd name="T2" fmla="*/ 154 w 250"/>
                  <a:gd name="T3" fmla="*/ 0 h 172"/>
                  <a:gd name="T4" fmla="*/ 173 w 250"/>
                  <a:gd name="T5" fmla="*/ 3 h 172"/>
                  <a:gd name="T6" fmla="*/ 186 w 250"/>
                  <a:gd name="T7" fmla="*/ 6 h 172"/>
                  <a:gd name="T8" fmla="*/ 199 w 250"/>
                  <a:gd name="T9" fmla="*/ 9 h 172"/>
                  <a:gd name="T10" fmla="*/ 209 w 250"/>
                  <a:gd name="T11" fmla="*/ 16 h 172"/>
                  <a:gd name="T12" fmla="*/ 217 w 250"/>
                  <a:gd name="T13" fmla="*/ 23 h 172"/>
                  <a:gd name="T14" fmla="*/ 223 w 250"/>
                  <a:gd name="T15" fmla="*/ 31 h 172"/>
                  <a:gd name="T16" fmla="*/ 227 w 250"/>
                  <a:gd name="T17" fmla="*/ 41 h 172"/>
                  <a:gd name="T18" fmla="*/ 227 w 250"/>
                  <a:gd name="T19" fmla="*/ 50 h 172"/>
                  <a:gd name="T20" fmla="*/ 224 w 250"/>
                  <a:gd name="T21" fmla="*/ 61 h 172"/>
                  <a:gd name="T22" fmla="*/ 216 w 250"/>
                  <a:gd name="T23" fmla="*/ 72 h 172"/>
                  <a:gd name="T24" fmla="*/ 205 w 250"/>
                  <a:gd name="T25" fmla="*/ 80 h 172"/>
                  <a:gd name="T26" fmla="*/ 188 w 250"/>
                  <a:gd name="T27" fmla="*/ 87 h 172"/>
                  <a:gd name="T28" fmla="*/ 167 w 250"/>
                  <a:gd name="T29" fmla="*/ 91 h 172"/>
                  <a:gd name="T30" fmla="*/ 151 w 250"/>
                  <a:gd name="T31" fmla="*/ 94 h 172"/>
                  <a:gd name="T32" fmla="*/ 159 w 250"/>
                  <a:gd name="T33" fmla="*/ 97 h 172"/>
                  <a:gd name="T34" fmla="*/ 166 w 250"/>
                  <a:gd name="T35" fmla="*/ 100 h 172"/>
                  <a:gd name="T36" fmla="*/ 173 w 250"/>
                  <a:gd name="T37" fmla="*/ 104 h 172"/>
                  <a:gd name="T38" fmla="*/ 183 w 250"/>
                  <a:gd name="T39" fmla="*/ 111 h 172"/>
                  <a:gd name="T40" fmla="*/ 193 w 250"/>
                  <a:gd name="T41" fmla="*/ 118 h 172"/>
                  <a:gd name="T42" fmla="*/ 250 w 250"/>
                  <a:gd name="T43" fmla="*/ 172 h 172"/>
                  <a:gd name="T44" fmla="*/ 160 w 250"/>
                  <a:gd name="T45" fmla="*/ 130 h 172"/>
                  <a:gd name="T46" fmla="*/ 151 w 250"/>
                  <a:gd name="T47" fmla="*/ 122 h 172"/>
                  <a:gd name="T48" fmla="*/ 143 w 250"/>
                  <a:gd name="T49" fmla="*/ 115 h 172"/>
                  <a:gd name="T50" fmla="*/ 136 w 250"/>
                  <a:gd name="T51" fmla="*/ 110 h 172"/>
                  <a:gd name="T52" fmla="*/ 129 w 250"/>
                  <a:gd name="T53" fmla="*/ 105 h 172"/>
                  <a:gd name="T54" fmla="*/ 123 w 250"/>
                  <a:gd name="T55" fmla="*/ 102 h 172"/>
                  <a:gd name="T56" fmla="*/ 117 w 250"/>
                  <a:gd name="T57" fmla="*/ 100 h 172"/>
                  <a:gd name="T58" fmla="*/ 111 w 250"/>
                  <a:gd name="T59" fmla="*/ 98 h 172"/>
                  <a:gd name="T60" fmla="*/ 106 w 250"/>
                  <a:gd name="T61" fmla="*/ 97 h 172"/>
                  <a:gd name="T62" fmla="*/ 100 w 250"/>
                  <a:gd name="T63" fmla="*/ 96 h 172"/>
                  <a:gd name="T64" fmla="*/ 94 w 250"/>
                  <a:gd name="T65" fmla="*/ 96 h 172"/>
                  <a:gd name="T66" fmla="*/ 86 w 250"/>
                  <a:gd name="T67" fmla="*/ 96 h 172"/>
                  <a:gd name="T68" fmla="*/ 38 w 250"/>
                  <a:gd name="T69" fmla="*/ 172 h 172"/>
                  <a:gd name="T70" fmla="*/ 118 w 250"/>
                  <a:gd name="T71" fmla="*/ 76 h 172"/>
                  <a:gd name="T72" fmla="*/ 135 w 250"/>
                  <a:gd name="T73" fmla="*/ 75 h 172"/>
                  <a:gd name="T74" fmla="*/ 148 w 250"/>
                  <a:gd name="T75" fmla="*/ 74 h 172"/>
                  <a:gd name="T76" fmla="*/ 159 w 250"/>
                  <a:gd name="T77" fmla="*/ 73 h 172"/>
                  <a:gd name="T78" fmla="*/ 168 w 250"/>
                  <a:gd name="T79" fmla="*/ 71 h 172"/>
                  <a:gd name="T80" fmla="*/ 175 w 250"/>
                  <a:gd name="T81" fmla="*/ 67 h 172"/>
                  <a:gd name="T82" fmla="*/ 181 w 250"/>
                  <a:gd name="T83" fmla="*/ 62 h 172"/>
                  <a:gd name="T84" fmla="*/ 185 w 250"/>
                  <a:gd name="T85" fmla="*/ 57 h 172"/>
                  <a:gd name="T86" fmla="*/ 188 w 250"/>
                  <a:gd name="T87" fmla="*/ 52 h 172"/>
                  <a:gd name="T88" fmla="*/ 188 w 250"/>
                  <a:gd name="T89" fmla="*/ 47 h 172"/>
                  <a:gd name="T90" fmla="*/ 186 w 250"/>
                  <a:gd name="T91" fmla="*/ 39 h 172"/>
                  <a:gd name="T92" fmla="*/ 182 w 250"/>
                  <a:gd name="T93" fmla="*/ 32 h 172"/>
                  <a:gd name="T94" fmla="*/ 174 w 250"/>
                  <a:gd name="T95" fmla="*/ 28 h 172"/>
                  <a:gd name="T96" fmla="*/ 162 w 250"/>
                  <a:gd name="T97" fmla="*/ 23 h 172"/>
                  <a:gd name="T98" fmla="*/ 147 w 250"/>
                  <a:gd name="T99" fmla="*/ 20 h 172"/>
                  <a:gd name="T100" fmla="*/ 128 w 250"/>
                  <a:gd name="T101" fmla="*/ 20 h 1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0"/>
                  <a:gd name="T154" fmla="*/ 0 h 172"/>
                  <a:gd name="T155" fmla="*/ 250 w 250"/>
                  <a:gd name="T156" fmla="*/ 172 h 17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0" h="172">
                    <a:moveTo>
                      <a:pt x="0" y="172"/>
                    </a:moveTo>
                    <a:lnTo>
                      <a:pt x="0" y="0"/>
                    </a:lnTo>
                    <a:lnTo>
                      <a:pt x="125" y="0"/>
                    </a:lnTo>
                    <a:lnTo>
                      <a:pt x="132" y="0"/>
                    </a:lnTo>
                    <a:lnTo>
                      <a:pt x="138" y="0"/>
                    </a:lnTo>
                    <a:lnTo>
                      <a:pt x="144" y="0"/>
                    </a:lnTo>
                    <a:lnTo>
                      <a:pt x="150" y="0"/>
                    </a:lnTo>
                    <a:lnTo>
                      <a:pt x="154" y="0"/>
                    </a:lnTo>
                    <a:lnTo>
                      <a:pt x="160" y="1"/>
                    </a:lnTo>
                    <a:lnTo>
                      <a:pt x="164" y="1"/>
                    </a:lnTo>
                    <a:lnTo>
                      <a:pt x="168" y="3"/>
                    </a:lnTo>
                    <a:lnTo>
                      <a:pt x="173" y="3"/>
                    </a:lnTo>
                    <a:lnTo>
                      <a:pt x="176" y="4"/>
                    </a:lnTo>
                    <a:lnTo>
                      <a:pt x="181" y="5"/>
                    </a:lnTo>
                    <a:lnTo>
                      <a:pt x="183" y="6"/>
                    </a:lnTo>
                    <a:lnTo>
                      <a:pt x="186" y="6"/>
                    </a:lnTo>
                    <a:lnTo>
                      <a:pt x="190" y="7"/>
                    </a:lnTo>
                    <a:lnTo>
                      <a:pt x="193" y="8"/>
                    </a:lnTo>
                    <a:lnTo>
                      <a:pt x="196" y="8"/>
                    </a:lnTo>
                    <a:lnTo>
                      <a:pt x="199" y="9"/>
                    </a:lnTo>
                    <a:lnTo>
                      <a:pt x="201" y="12"/>
                    </a:lnTo>
                    <a:lnTo>
                      <a:pt x="204" y="13"/>
                    </a:lnTo>
                    <a:lnTo>
                      <a:pt x="207" y="14"/>
                    </a:lnTo>
                    <a:lnTo>
                      <a:pt x="209" y="16"/>
                    </a:lnTo>
                    <a:lnTo>
                      <a:pt x="212" y="18"/>
                    </a:lnTo>
                    <a:lnTo>
                      <a:pt x="214" y="20"/>
                    </a:lnTo>
                    <a:lnTo>
                      <a:pt x="215" y="22"/>
                    </a:lnTo>
                    <a:lnTo>
                      <a:pt x="217" y="23"/>
                    </a:lnTo>
                    <a:lnTo>
                      <a:pt x="220" y="26"/>
                    </a:lnTo>
                    <a:lnTo>
                      <a:pt x="221" y="28"/>
                    </a:lnTo>
                    <a:lnTo>
                      <a:pt x="222" y="29"/>
                    </a:lnTo>
                    <a:lnTo>
                      <a:pt x="223" y="31"/>
                    </a:lnTo>
                    <a:lnTo>
                      <a:pt x="224" y="34"/>
                    </a:lnTo>
                    <a:lnTo>
                      <a:pt x="226" y="36"/>
                    </a:lnTo>
                    <a:lnTo>
                      <a:pt x="226" y="38"/>
                    </a:lnTo>
                    <a:lnTo>
                      <a:pt x="227" y="41"/>
                    </a:lnTo>
                    <a:lnTo>
                      <a:pt x="227" y="43"/>
                    </a:lnTo>
                    <a:lnTo>
                      <a:pt x="227" y="45"/>
                    </a:lnTo>
                    <a:lnTo>
                      <a:pt x="227" y="47"/>
                    </a:lnTo>
                    <a:lnTo>
                      <a:pt x="227" y="50"/>
                    </a:lnTo>
                    <a:lnTo>
                      <a:pt x="227" y="53"/>
                    </a:lnTo>
                    <a:lnTo>
                      <a:pt x="226" y="56"/>
                    </a:lnTo>
                    <a:lnTo>
                      <a:pt x="226" y="59"/>
                    </a:lnTo>
                    <a:lnTo>
                      <a:pt x="224" y="61"/>
                    </a:lnTo>
                    <a:lnTo>
                      <a:pt x="222" y="64"/>
                    </a:lnTo>
                    <a:lnTo>
                      <a:pt x="221" y="66"/>
                    </a:lnTo>
                    <a:lnTo>
                      <a:pt x="219" y="69"/>
                    </a:lnTo>
                    <a:lnTo>
                      <a:pt x="216" y="72"/>
                    </a:lnTo>
                    <a:lnTo>
                      <a:pt x="214" y="74"/>
                    </a:lnTo>
                    <a:lnTo>
                      <a:pt x="211" y="76"/>
                    </a:lnTo>
                    <a:lnTo>
                      <a:pt x="207" y="79"/>
                    </a:lnTo>
                    <a:lnTo>
                      <a:pt x="205" y="80"/>
                    </a:lnTo>
                    <a:lnTo>
                      <a:pt x="200" y="82"/>
                    </a:lnTo>
                    <a:lnTo>
                      <a:pt x="197" y="83"/>
                    </a:lnTo>
                    <a:lnTo>
                      <a:pt x="192" y="84"/>
                    </a:lnTo>
                    <a:lnTo>
                      <a:pt x="188" y="87"/>
                    </a:lnTo>
                    <a:lnTo>
                      <a:pt x="183" y="88"/>
                    </a:lnTo>
                    <a:lnTo>
                      <a:pt x="178" y="89"/>
                    </a:lnTo>
                    <a:lnTo>
                      <a:pt x="173" y="90"/>
                    </a:lnTo>
                    <a:lnTo>
                      <a:pt x="167" y="91"/>
                    </a:lnTo>
                    <a:lnTo>
                      <a:pt x="161" y="91"/>
                    </a:lnTo>
                    <a:lnTo>
                      <a:pt x="154" y="92"/>
                    </a:lnTo>
                    <a:lnTo>
                      <a:pt x="147" y="94"/>
                    </a:lnTo>
                    <a:lnTo>
                      <a:pt x="151" y="94"/>
                    </a:lnTo>
                    <a:lnTo>
                      <a:pt x="153" y="95"/>
                    </a:lnTo>
                    <a:lnTo>
                      <a:pt x="155" y="96"/>
                    </a:lnTo>
                    <a:lnTo>
                      <a:pt x="156" y="96"/>
                    </a:lnTo>
                    <a:lnTo>
                      <a:pt x="159" y="97"/>
                    </a:lnTo>
                    <a:lnTo>
                      <a:pt x="161" y="98"/>
                    </a:lnTo>
                    <a:lnTo>
                      <a:pt x="162" y="98"/>
                    </a:lnTo>
                    <a:lnTo>
                      <a:pt x="164" y="99"/>
                    </a:lnTo>
                    <a:lnTo>
                      <a:pt x="166" y="100"/>
                    </a:lnTo>
                    <a:lnTo>
                      <a:pt x="167" y="100"/>
                    </a:lnTo>
                    <a:lnTo>
                      <a:pt x="168" y="102"/>
                    </a:lnTo>
                    <a:lnTo>
                      <a:pt x="169" y="103"/>
                    </a:lnTo>
                    <a:lnTo>
                      <a:pt x="173" y="104"/>
                    </a:lnTo>
                    <a:lnTo>
                      <a:pt x="175" y="105"/>
                    </a:lnTo>
                    <a:lnTo>
                      <a:pt x="178" y="107"/>
                    </a:lnTo>
                    <a:lnTo>
                      <a:pt x="181" y="109"/>
                    </a:lnTo>
                    <a:lnTo>
                      <a:pt x="183" y="111"/>
                    </a:lnTo>
                    <a:lnTo>
                      <a:pt x="186" y="112"/>
                    </a:lnTo>
                    <a:lnTo>
                      <a:pt x="189" y="114"/>
                    </a:lnTo>
                    <a:lnTo>
                      <a:pt x="191" y="117"/>
                    </a:lnTo>
                    <a:lnTo>
                      <a:pt x="193" y="118"/>
                    </a:lnTo>
                    <a:lnTo>
                      <a:pt x="196" y="120"/>
                    </a:lnTo>
                    <a:lnTo>
                      <a:pt x="198" y="122"/>
                    </a:lnTo>
                    <a:lnTo>
                      <a:pt x="200" y="125"/>
                    </a:lnTo>
                    <a:lnTo>
                      <a:pt x="250" y="172"/>
                    </a:lnTo>
                    <a:lnTo>
                      <a:pt x="203" y="172"/>
                    </a:lnTo>
                    <a:lnTo>
                      <a:pt x="164" y="136"/>
                    </a:lnTo>
                    <a:lnTo>
                      <a:pt x="162" y="133"/>
                    </a:lnTo>
                    <a:lnTo>
                      <a:pt x="160" y="130"/>
                    </a:lnTo>
                    <a:lnTo>
                      <a:pt x="158" y="128"/>
                    </a:lnTo>
                    <a:lnTo>
                      <a:pt x="155" y="126"/>
                    </a:lnTo>
                    <a:lnTo>
                      <a:pt x="153" y="125"/>
                    </a:lnTo>
                    <a:lnTo>
                      <a:pt x="151" y="122"/>
                    </a:lnTo>
                    <a:lnTo>
                      <a:pt x="148" y="120"/>
                    </a:lnTo>
                    <a:lnTo>
                      <a:pt x="146" y="119"/>
                    </a:lnTo>
                    <a:lnTo>
                      <a:pt x="144" y="117"/>
                    </a:lnTo>
                    <a:lnTo>
                      <a:pt x="143" y="115"/>
                    </a:lnTo>
                    <a:lnTo>
                      <a:pt x="140" y="114"/>
                    </a:lnTo>
                    <a:lnTo>
                      <a:pt x="138" y="113"/>
                    </a:lnTo>
                    <a:lnTo>
                      <a:pt x="137" y="111"/>
                    </a:lnTo>
                    <a:lnTo>
                      <a:pt x="136" y="110"/>
                    </a:lnTo>
                    <a:lnTo>
                      <a:pt x="133" y="109"/>
                    </a:lnTo>
                    <a:lnTo>
                      <a:pt x="132" y="107"/>
                    </a:lnTo>
                    <a:lnTo>
                      <a:pt x="130" y="106"/>
                    </a:lnTo>
                    <a:lnTo>
                      <a:pt x="129" y="105"/>
                    </a:lnTo>
                    <a:lnTo>
                      <a:pt x="128" y="104"/>
                    </a:lnTo>
                    <a:lnTo>
                      <a:pt x="125" y="103"/>
                    </a:lnTo>
                    <a:lnTo>
                      <a:pt x="124" y="103"/>
                    </a:lnTo>
                    <a:lnTo>
                      <a:pt x="123" y="102"/>
                    </a:lnTo>
                    <a:lnTo>
                      <a:pt x="122" y="102"/>
                    </a:lnTo>
                    <a:lnTo>
                      <a:pt x="120" y="102"/>
                    </a:lnTo>
                    <a:lnTo>
                      <a:pt x="118" y="100"/>
                    </a:lnTo>
                    <a:lnTo>
                      <a:pt x="117" y="100"/>
                    </a:lnTo>
                    <a:lnTo>
                      <a:pt x="116" y="99"/>
                    </a:lnTo>
                    <a:lnTo>
                      <a:pt x="114" y="99"/>
                    </a:lnTo>
                    <a:lnTo>
                      <a:pt x="113" y="98"/>
                    </a:lnTo>
                    <a:lnTo>
                      <a:pt x="111" y="98"/>
                    </a:lnTo>
                    <a:lnTo>
                      <a:pt x="110" y="98"/>
                    </a:lnTo>
                    <a:lnTo>
                      <a:pt x="108" y="97"/>
                    </a:lnTo>
                    <a:lnTo>
                      <a:pt x="107" y="97"/>
                    </a:lnTo>
                    <a:lnTo>
                      <a:pt x="106" y="97"/>
                    </a:lnTo>
                    <a:lnTo>
                      <a:pt x="105" y="97"/>
                    </a:lnTo>
                    <a:lnTo>
                      <a:pt x="102" y="97"/>
                    </a:lnTo>
                    <a:lnTo>
                      <a:pt x="101" y="96"/>
                    </a:lnTo>
                    <a:lnTo>
                      <a:pt x="100" y="96"/>
                    </a:lnTo>
                    <a:lnTo>
                      <a:pt x="99" y="96"/>
                    </a:lnTo>
                    <a:lnTo>
                      <a:pt x="98" y="96"/>
                    </a:lnTo>
                    <a:lnTo>
                      <a:pt x="95" y="96"/>
                    </a:lnTo>
                    <a:lnTo>
                      <a:pt x="94" y="96"/>
                    </a:lnTo>
                    <a:lnTo>
                      <a:pt x="92" y="96"/>
                    </a:lnTo>
                    <a:lnTo>
                      <a:pt x="91" y="96"/>
                    </a:lnTo>
                    <a:lnTo>
                      <a:pt x="88" y="96"/>
                    </a:lnTo>
                    <a:lnTo>
                      <a:pt x="86" y="96"/>
                    </a:lnTo>
                    <a:lnTo>
                      <a:pt x="84" y="96"/>
                    </a:lnTo>
                    <a:lnTo>
                      <a:pt x="82" y="96"/>
                    </a:lnTo>
                    <a:lnTo>
                      <a:pt x="38" y="96"/>
                    </a:lnTo>
                    <a:lnTo>
                      <a:pt x="38" y="172"/>
                    </a:lnTo>
                    <a:lnTo>
                      <a:pt x="0" y="172"/>
                    </a:lnTo>
                    <a:close/>
                    <a:moveTo>
                      <a:pt x="38" y="76"/>
                    </a:moveTo>
                    <a:lnTo>
                      <a:pt x="118" y="76"/>
                    </a:lnTo>
                    <a:lnTo>
                      <a:pt x="123" y="75"/>
                    </a:lnTo>
                    <a:lnTo>
                      <a:pt x="128" y="75"/>
                    </a:lnTo>
                    <a:lnTo>
                      <a:pt x="131" y="75"/>
                    </a:lnTo>
                    <a:lnTo>
                      <a:pt x="135" y="75"/>
                    </a:lnTo>
                    <a:lnTo>
                      <a:pt x="138" y="75"/>
                    </a:lnTo>
                    <a:lnTo>
                      <a:pt x="141" y="75"/>
                    </a:lnTo>
                    <a:lnTo>
                      <a:pt x="145" y="74"/>
                    </a:lnTo>
                    <a:lnTo>
                      <a:pt x="148" y="74"/>
                    </a:lnTo>
                    <a:lnTo>
                      <a:pt x="151" y="74"/>
                    </a:lnTo>
                    <a:lnTo>
                      <a:pt x="154" y="73"/>
                    </a:lnTo>
                    <a:lnTo>
                      <a:pt x="156" y="73"/>
                    </a:lnTo>
                    <a:lnTo>
                      <a:pt x="159" y="73"/>
                    </a:lnTo>
                    <a:lnTo>
                      <a:pt x="161" y="72"/>
                    </a:lnTo>
                    <a:lnTo>
                      <a:pt x="163" y="72"/>
                    </a:lnTo>
                    <a:lnTo>
                      <a:pt x="166" y="71"/>
                    </a:lnTo>
                    <a:lnTo>
                      <a:pt x="168" y="71"/>
                    </a:lnTo>
                    <a:lnTo>
                      <a:pt x="170" y="69"/>
                    </a:lnTo>
                    <a:lnTo>
                      <a:pt x="171" y="68"/>
                    </a:lnTo>
                    <a:lnTo>
                      <a:pt x="174" y="67"/>
                    </a:lnTo>
                    <a:lnTo>
                      <a:pt x="175" y="67"/>
                    </a:lnTo>
                    <a:lnTo>
                      <a:pt x="177" y="66"/>
                    </a:lnTo>
                    <a:lnTo>
                      <a:pt x="178" y="65"/>
                    </a:lnTo>
                    <a:lnTo>
                      <a:pt x="179" y="64"/>
                    </a:lnTo>
                    <a:lnTo>
                      <a:pt x="181" y="62"/>
                    </a:lnTo>
                    <a:lnTo>
                      <a:pt x="182" y="60"/>
                    </a:lnTo>
                    <a:lnTo>
                      <a:pt x="183" y="59"/>
                    </a:lnTo>
                    <a:lnTo>
                      <a:pt x="184" y="58"/>
                    </a:lnTo>
                    <a:lnTo>
                      <a:pt x="185" y="57"/>
                    </a:lnTo>
                    <a:lnTo>
                      <a:pt x="185" y="56"/>
                    </a:lnTo>
                    <a:lnTo>
                      <a:pt x="186" y="54"/>
                    </a:lnTo>
                    <a:lnTo>
                      <a:pt x="186" y="53"/>
                    </a:lnTo>
                    <a:lnTo>
                      <a:pt x="188" y="52"/>
                    </a:lnTo>
                    <a:lnTo>
                      <a:pt x="188" y="51"/>
                    </a:lnTo>
                    <a:lnTo>
                      <a:pt x="188" y="50"/>
                    </a:lnTo>
                    <a:lnTo>
                      <a:pt x="188" y="49"/>
                    </a:lnTo>
                    <a:lnTo>
                      <a:pt x="188" y="47"/>
                    </a:lnTo>
                    <a:lnTo>
                      <a:pt x="188" y="45"/>
                    </a:lnTo>
                    <a:lnTo>
                      <a:pt x="188" y="43"/>
                    </a:lnTo>
                    <a:lnTo>
                      <a:pt x="188" y="41"/>
                    </a:lnTo>
                    <a:lnTo>
                      <a:pt x="186" y="39"/>
                    </a:lnTo>
                    <a:lnTo>
                      <a:pt x="185" y="37"/>
                    </a:lnTo>
                    <a:lnTo>
                      <a:pt x="184" y="36"/>
                    </a:lnTo>
                    <a:lnTo>
                      <a:pt x="183" y="34"/>
                    </a:lnTo>
                    <a:lnTo>
                      <a:pt x="182" y="32"/>
                    </a:lnTo>
                    <a:lnTo>
                      <a:pt x="181" y="31"/>
                    </a:lnTo>
                    <a:lnTo>
                      <a:pt x="178" y="30"/>
                    </a:lnTo>
                    <a:lnTo>
                      <a:pt x="176" y="29"/>
                    </a:lnTo>
                    <a:lnTo>
                      <a:pt x="174" y="28"/>
                    </a:lnTo>
                    <a:lnTo>
                      <a:pt x="171" y="26"/>
                    </a:lnTo>
                    <a:lnTo>
                      <a:pt x="169" y="24"/>
                    </a:lnTo>
                    <a:lnTo>
                      <a:pt x="166" y="23"/>
                    </a:lnTo>
                    <a:lnTo>
                      <a:pt x="162" y="23"/>
                    </a:lnTo>
                    <a:lnTo>
                      <a:pt x="159" y="22"/>
                    </a:lnTo>
                    <a:lnTo>
                      <a:pt x="155" y="21"/>
                    </a:lnTo>
                    <a:lnTo>
                      <a:pt x="152" y="21"/>
                    </a:lnTo>
                    <a:lnTo>
                      <a:pt x="147" y="20"/>
                    </a:lnTo>
                    <a:lnTo>
                      <a:pt x="143" y="20"/>
                    </a:lnTo>
                    <a:lnTo>
                      <a:pt x="138" y="20"/>
                    </a:lnTo>
                    <a:lnTo>
                      <a:pt x="133" y="20"/>
                    </a:lnTo>
                    <a:lnTo>
                      <a:pt x="128" y="20"/>
                    </a:lnTo>
                    <a:lnTo>
                      <a:pt x="38" y="20"/>
                    </a:lnTo>
                    <a:lnTo>
                      <a:pt x="38" y="7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38" name="Freeform 2830"/>
              <p:cNvSpPr>
                <a:spLocks/>
              </p:cNvSpPr>
              <p:nvPr/>
            </p:nvSpPr>
            <p:spPr bwMode="auto">
              <a:xfrm>
                <a:off x="1760" y="3710"/>
                <a:ext cx="125" cy="86"/>
              </a:xfrm>
              <a:custGeom>
                <a:avLst/>
                <a:gdLst>
                  <a:gd name="T0" fmla="*/ 125 w 250"/>
                  <a:gd name="T1" fmla="*/ 0 h 172"/>
                  <a:gd name="T2" fmla="*/ 144 w 250"/>
                  <a:gd name="T3" fmla="*/ 0 h 172"/>
                  <a:gd name="T4" fmla="*/ 160 w 250"/>
                  <a:gd name="T5" fmla="*/ 1 h 172"/>
                  <a:gd name="T6" fmla="*/ 173 w 250"/>
                  <a:gd name="T7" fmla="*/ 3 h 172"/>
                  <a:gd name="T8" fmla="*/ 183 w 250"/>
                  <a:gd name="T9" fmla="*/ 6 h 172"/>
                  <a:gd name="T10" fmla="*/ 193 w 250"/>
                  <a:gd name="T11" fmla="*/ 8 h 172"/>
                  <a:gd name="T12" fmla="*/ 201 w 250"/>
                  <a:gd name="T13" fmla="*/ 12 h 172"/>
                  <a:gd name="T14" fmla="*/ 209 w 250"/>
                  <a:gd name="T15" fmla="*/ 16 h 172"/>
                  <a:gd name="T16" fmla="*/ 215 w 250"/>
                  <a:gd name="T17" fmla="*/ 22 h 172"/>
                  <a:gd name="T18" fmla="*/ 221 w 250"/>
                  <a:gd name="T19" fmla="*/ 28 h 172"/>
                  <a:gd name="T20" fmla="*/ 224 w 250"/>
                  <a:gd name="T21" fmla="*/ 34 h 172"/>
                  <a:gd name="T22" fmla="*/ 227 w 250"/>
                  <a:gd name="T23" fmla="*/ 41 h 172"/>
                  <a:gd name="T24" fmla="*/ 227 w 250"/>
                  <a:gd name="T25" fmla="*/ 47 h 172"/>
                  <a:gd name="T26" fmla="*/ 226 w 250"/>
                  <a:gd name="T27" fmla="*/ 56 h 172"/>
                  <a:gd name="T28" fmla="*/ 222 w 250"/>
                  <a:gd name="T29" fmla="*/ 64 h 172"/>
                  <a:gd name="T30" fmla="*/ 216 w 250"/>
                  <a:gd name="T31" fmla="*/ 72 h 172"/>
                  <a:gd name="T32" fmla="*/ 207 w 250"/>
                  <a:gd name="T33" fmla="*/ 79 h 172"/>
                  <a:gd name="T34" fmla="*/ 197 w 250"/>
                  <a:gd name="T35" fmla="*/ 83 h 172"/>
                  <a:gd name="T36" fmla="*/ 183 w 250"/>
                  <a:gd name="T37" fmla="*/ 88 h 172"/>
                  <a:gd name="T38" fmla="*/ 167 w 250"/>
                  <a:gd name="T39" fmla="*/ 91 h 172"/>
                  <a:gd name="T40" fmla="*/ 147 w 250"/>
                  <a:gd name="T41" fmla="*/ 94 h 172"/>
                  <a:gd name="T42" fmla="*/ 155 w 250"/>
                  <a:gd name="T43" fmla="*/ 96 h 172"/>
                  <a:gd name="T44" fmla="*/ 161 w 250"/>
                  <a:gd name="T45" fmla="*/ 98 h 172"/>
                  <a:gd name="T46" fmla="*/ 166 w 250"/>
                  <a:gd name="T47" fmla="*/ 100 h 172"/>
                  <a:gd name="T48" fmla="*/ 169 w 250"/>
                  <a:gd name="T49" fmla="*/ 103 h 172"/>
                  <a:gd name="T50" fmla="*/ 178 w 250"/>
                  <a:gd name="T51" fmla="*/ 107 h 172"/>
                  <a:gd name="T52" fmla="*/ 186 w 250"/>
                  <a:gd name="T53" fmla="*/ 112 h 172"/>
                  <a:gd name="T54" fmla="*/ 193 w 250"/>
                  <a:gd name="T55" fmla="*/ 118 h 172"/>
                  <a:gd name="T56" fmla="*/ 200 w 250"/>
                  <a:gd name="T57" fmla="*/ 125 h 172"/>
                  <a:gd name="T58" fmla="*/ 164 w 250"/>
                  <a:gd name="T59" fmla="*/ 136 h 172"/>
                  <a:gd name="T60" fmla="*/ 158 w 250"/>
                  <a:gd name="T61" fmla="*/ 128 h 172"/>
                  <a:gd name="T62" fmla="*/ 151 w 250"/>
                  <a:gd name="T63" fmla="*/ 122 h 172"/>
                  <a:gd name="T64" fmla="*/ 144 w 250"/>
                  <a:gd name="T65" fmla="*/ 117 h 172"/>
                  <a:gd name="T66" fmla="*/ 138 w 250"/>
                  <a:gd name="T67" fmla="*/ 113 h 172"/>
                  <a:gd name="T68" fmla="*/ 133 w 250"/>
                  <a:gd name="T69" fmla="*/ 109 h 172"/>
                  <a:gd name="T70" fmla="*/ 129 w 250"/>
                  <a:gd name="T71" fmla="*/ 105 h 172"/>
                  <a:gd name="T72" fmla="*/ 124 w 250"/>
                  <a:gd name="T73" fmla="*/ 103 h 172"/>
                  <a:gd name="T74" fmla="*/ 120 w 250"/>
                  <a:gd name="T75" fmla="*/ 102 h 172"/>
                  <a:gd name="T76" fmla="*/ 116 w 250"/>
                  <a:gd name="T77" fmla="*/ 99 h 172"/>
                  <a:gd name="T78" fmla="*/ 111 w 250"/>
                  <a:gd name="T79" fmla="*/ 98 h 172"/>
                  <a:gd name="T80" fmla="*/ 107 w 250"/>
                  <a:gd name="T81" fmla="*/ 97 h 172"/>
                  <a:gd name="T82" fmla="*/ 102 w 250"/>
                  <a:gd name="T83" fmla="*/ 97 h 172"/>
                  <a:gd name="T84" fmla="*/ 99 w 250"/>
                  <a:gd name="T85" fmla="*/ 96 h 172"/>
                  <a:gd name="T86" fmla="*/ 94 w 250"/>
                  <a:gd name="T87" fmla="*/ 96 h 172"/>
                  <a:gd name="T88" fmla="*/ 88 w 250"/>
                  <a:gd name="T89" fmla="*/ 96 h 172"/>
                  <a:gd name="T90" fmla="*/ 82 w 250"/>
                  <a:gd name="T91" fmla="*/ 96 h 172"/>
                  <a:gd name="T92" fmla="*/ 0 w 250"/>
                  <a:gd name="T93" fmla="*/ 172 h 17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0"/>
                  <a:gd name="T142" fmla="*/ 0 h 172"/>
                  <a:gd name="T143" fmla="*/ 250 w 250"/>
                  <a:gd name="T144" fmla="*/ 172 h 17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0" h="172">
                    <a:moveTo>
                      <a:pt x="0" y="172"/>
                    </a:moveTo>
                    <a:lnTo>
                      <a:pt x="0" y="0"/>
                    </a:lnTo>
                    <a:lnTo>
                      <a:pt x="125" y="0"/>
                    </a:lnTo>
                    <a:lnTo>
                      <a:pt x="132" y="0"/>
                    </a:lnTo>
                    <a:lnTo>
                      <a:pt x="138" y="0"/>
                    </a:lnTo>
                    <a:lnTo>
                      <a:pt x="144" y="0"/>
                    </a:lnTo>
                    <a:lnTo>
                      <a:pt x="150" y="0"/>
                    </a:lnTo>
                    <a:lnTo>
                      <a:pt x="154" y="0"/>
                    </a:lnTo>
                    <a:lnTo>
                      <a:pt x="160" y="1"/>
                    </a:lnTo>
                    <a:lnTo>
                      <a:pt x="164" y="1"/>
                    </a:lnTo>
                    <a:lnTo>
                      <a:pt x="168" y="3"/>
                    </a:lnTo>
                    <a:lnTo>
                      <a:pt x="173" y="3"/>
                    </a:lnTo>
                    <a:lnTo>
                      <a:pt x="176" y="4"/>
                    </a:lnTo>
                    <a:lnTo>
                      <a:pt x="181" y="5"/>
                    </a:lnTo>
                    <a:lnTo>
                      <a:pt x="183" y="6"/>
                    </a:lnTo>
                    <a:lnTo>
                      <a:pt x="186" y="6"/>
                    </a:lnTo>
                    <a:lnTo>
                      <a:pt x="190" y="7"/>
                    </a:lnTo>
                    <a:lnTo>
                      <a:pt x="193" y="8"/>
                    </a:lnTo>
                    <a:lnTo>
                      <a:pt x="196" y="8"/>
                    </a:lnTo>
                    <a:lnTo>
                      <a:pt x="199" y="9"/>
                    </a:lnTo>
                    <a:lnTo>
                      <a:pt x="201" y="12"/>
                    </a:lnTo>
                    <a:lnTo>
                      <a:pt x="204" y="13"/>
                    </a:lnTo>
                    <a:lnTo>
                      <a:pt x="207" y="14"/>
                    </a:lnTo>
                    <a:lnTo>
                      <a:pt x="209" y="16"/>
                    </a:lnTo>
                    <a:lnTo>
                      <a:pt x="212" y="18"/>
                    </a:lnTo>
                    <a:lnTo>
                      <a:pt x="214" y="20"/>
                    </a:lnTo>
                    <a:lnTo>
                      <a:pt x="215" y="22"/>
                    </a:lnTo>
                    <a:lnTo>
                      <a:pt x="217" y="23"/>
                    </a:lnTo>
                    <a:lnTo>
                      <a:pt x="220" y="26"/>
                    </a:lnTo>
                    <a:lnTo>
                      <a:pt x="221" y="28"/>
                    </a:lnTo>
                    <a:lnTo>
                      <a:pt x="222" y="29"/>
                    </a:lnTo>
                    <a:lnTo>
                      <a:pt x="223" y="31"/>
                    </a:lnTo>
                    <a:lnTo>
                      <a:pt x="224" y="34"/>
                    </a:lnTo>
                    <a:lnTo>
                      <a:pt x="226" y="36"/>
                    </a:lnTo>
                    <a:lnTo>
                      <a:pt x="226" y="38"/>
                    </a:lnTo>
                    <a:lnTo>
                      <a:pt x="227" y="41"/>
                    </a:lnTo>
                    <a:lnTo>
                      <a:pt x="227" y="43"/>
                    </a:lnTo>
                    <a:lnTo>
                      <a:pt x="227" y="45"/>
                    </a:lnTo>
                    <a:lnTo>
                      <a:pt x="227" y="47"/>
                    </a:lnTo>
                    <a:lnTo>
                      <a:pt x="227" y="50"/>
                    </a:lnTo>
                    <a:lnTo>
                      <a:pt x="227" y="53"/>
                    </a:lnTo>
                    <a:lnTo>
                      <a:pt x="226" y="56"/>
                    </a:lnTo>
                    <a:lnTo>
                      <a:pt x="226" y="59"/>
                    </a:lnTo>
                    <a:lnTo>
                      <a:pt x="224" y="61"/>
                    </a:lnTo>
                    <a:lnTo>
                      <a:pt x="222" y="64"/>
                    </a:lnTo>
                    <a:lnTo>
                      <a:pt x="221" y="66"/>
                    </a:lnTo>
                    <a:lnTo>
                      <a:pt x="219" y="69"/>
                    </a:lnTo>
                    <a:lnTo>
                      <a:pt x="216" y="72"/>
                    </a:lnTo>
                    <a:lnTo>
                      <a:pt x="214" y="74"/>
                    </a:lnTo>
                    <a:lnTo>
                      <a:pt x="211" y="76"/>
                    </a:lnTo>
                    <a:lnTo>
                      <a:pt x="207" y="79"/>
                    </a:lnTo>
                    <a:lnTo>
                      <a:pt x="205" y="80"/>
                    </a:lnTo>
                    <a:lnTo>
                      <a:pt x="200" y="82"/>
                    </a:lnTo>
                    <a:lnTo>
                      <a:pt x="197" y="83"/>
                    </a:lnTo>
                    <a:lnTo>
                      <a:pt x="192" y="84"/>
                    </a:lnTo>
                    <a:lnTo>
                      <a:pt x="188" y="87"/>
                    </a:lnTo>
                    <a:lnTo>
                      <a:pt x="183" y="88"/>
                    </a:lnTo>
                    <a:lnTo>
                      <a:pt x="178" y="89"/>
                    </a:lnTo>
                    <a:lnTo>
                      <a:pt x="173" y="90"/>
                    </a:lnTo>
                    <a:lnTo>
                      <a:pt x="167" y="91"/>
                    </a:lnTo>
                    <a:lnTo>
                      <a:pt x="161" y="91"/>
                    </a:lnTo>
                    <a:lnTo>
                      <a:pt x="154" y="92"/>
                    </a:lnTo>
                    <a:lnTo>
                      <a:pt x="147" y="94"/>
                    </a:lnTo>
                    <a:lnTo>
                      <a:pt x="151" y="94"/>
                    </a:lnTo>
                    <a:lnTo>
                      <a:pt x="153" y="95"/>
                    </a:lnTo>
                    <a:lnTo>
                      <a:pt x="155" y="96"/>
                    </a:lnTo>
                    <a:lnTo>
                      <a:pt x="156" y="96"/>
                    </a:lnTo>
                    <a:lnTo>
                      <a:pt x="159" y="97"/>
                    </a:lnTo>
                    <a:lnTo>
                      <a:pt x="161" y="98"/>
                    </a:lnTo>
                    <a:lnTo>
                      <a:pt x="162" y="98"/>
                    </a:lnTo>
                    <a:lnTo>
                      <a:pt x="164" y="99"/>
                    </a:lnTo>
                    <a:lnTo>
                      <a:pt x="166" y="100"/>
                    </a:lnTo>
                    <a:lnTo>
                      <a:pt x="167" y="100"/>
                    </a:lnTo>
                    <a:lnTo>
                      <a:pt x="168" y="102"/>
                    </a:lnTo>
                    <a:lnTo>
                      <a:pt x="169" y="103"/>
                    </a:lnTo>
                    <a:lnTo>
                      <a:pt x="173" y="104"/>
                    </a:lnTo>
                    <a:lnTo>
                      <a:pt x="175" y="105"/>
                    </a:lnTo>
                    <a:lnTo>
                      <a:pt x="178" y="107"/>
                    </a:lnTo>
                    <a:lnTo>
                      <a:pt x="181" y="109"/>
                    </a:lnTo>
                    <a:lnTo>
                      <a:pt x="183" y="111"/>
                    </a:lnTo>
                    <a:lnTo>
                      <a:pt x="186" y="112"/>
                    </a:lnTo>
                    <a:lnTo>
                      <a:pt x="189" y="114"/>
                    </a:lnTo>
                    <a:lnTo>
                      <a:pt x="191" y="117"/>
                    </a:lnTo>
                    <a:lnTo>
                      <a:pt x="193" y="118"/>
                    </a:lnTo>
                    <a:lnTo>
                      <a:pt x="196" y="120"/>
                    </a:lnTo>
                    <a:lnTo>
                      <a:pt x="198" y="122"/>
                    </a:lnTo>
                    <a:lnTo>
                      <a:pt x="200" y="125"/>
                    </a:lnTo>
                    <a:lnTo>
                      <a:pt x="250" y="172"/>
                    </a:lnTo>
                    <a:lnTo>
                      <a:pt x="203" y="172"/>
                    </a:lnTo>
                    <a:lnTo>
                      <a:pt x="164" y="136"/>
                    </a:lnTo>
                    <a:lnTo>
                      <a:pt x="162" y="133"/>
                    </a:lnTo>
                    <a:lnTo>
                      <a:pt x="160" y="130"/>
                    </a:lnTo>
                    <a:lnTo>
                      <a:pt x="158" y="128"/>
                    </a:lnTo>
                    <a:lnTo>
                      <a:pt x="155" y="126"/>
                    </a:lnTo>
                    <a:lnTo>
                      <a:pt x="153" y="125"/>
                    </a:lnTo>
                    <a:lnTo>
                      <a:pt x="151" y="122"/>
                    </a:lnTo>
                    <a:lnTo>
                      <a:pt x="148" y="120"/>
                    </a:lnTo>
                    <a:lnTo>
                      <a:pt x="146" y="119"/>
                    </a:lnTo>
                    <a:lnTo>
                      <a:pt x="144" y="117"/>
                    </a:lnTo>
                    <a:lnTo>
                      <a:pt x="143" y="115"/>
                    </a:lnTo>
                    <a:lnTo>
                      <a:pt x="140" y="114"/>
                    </a:lnTo>
                    <a:lnTo>
                      <a:pt x="138" y="113"/>
                    </a:lnTo>
                    <a:lnTo>
                      <a:pt x="137" y="111"/>
                    </a:lnTo>
                    <a:lnTo>
                      <a:pt x="136" y="110"/>
                    </a:lnTo>
                    <a:lnTo>
                      <a:pt x="133" y="109"/>
                    </a:lnTo>
                    <a:lnTo>
                      <a:pt x="132" y="107"/>
                    </a:lnTo>
                    <a:lnTo>
                      <a:pt x="130" y="106"/>
                    </a:lnTo>
                    <a:lnTo>
                      <a:pt x="129" y="105"/>
                    </a:lnTo>
                    <a:lnTo>
                      <a:pt x="128" y="104"/>
                    </a:lnTo>
                    <a:lnTo>
                      <a:pt x="125" y="103"/>
                    </a:lnTo>
                    <a:lnTo>
                      <a:pt x="124" y="103"/>
                    </a:lnTo>
                    <a:lnTo>
                      <a:pt x="123" y="102"/>
                    </a:lnTo>
                    <a:lnTo>
                      <a:pt x="122" y="102"/>
                    </a:lnTo>
                    <a:lnTo>
                      <a:pt x="120" y="102"/>
                    </a:lnTo>
                    <a:lnTo>
                      <a:pt x="118" y="100"/>
                    </a:lnTo>
                    <a:lnTo>
                      <a:pt x="117" y="100"/>
                    </a:lnTo>
                    <a:lnTo>
                      <a:pt x="116" y="99"/>
                    </a:lnTo>
                    <a:lnTo>
                      <a:pt x="114" y="99"/>
                    </a:lnTo>
                    <a:lnTo>
                      <a:pt x="113" y="98"/>
                    </a:lnTo>
                    <a:lnTo>
                      <a:pt x="111" y="98"/>
                    </a:lnTo>
                    <a:lnTo>
                      <a:pt x="110" y="98"/>
                    </a:lnTo>
                    <a:lnTo>
                      <a:pt x="108" y="97"/>
                    </a:lnTo>
                    <a:lnTo>
                      <a:pt x="107" y="97"/>
                    </a:lnTo>
                    <a:lnTo>
                      <a:pt x="106" y="97"/>
                    </a:lnTo>
                    <a:lnTo>
                      <a:pt x="105" y="97"/>
                    </a:lnTo>
                    <a:lnTo>
                      <a:pt x="102" y="97"/>
                    </a:lnTo>
                    <a:lnTo>
                      <a:pt x="101" y="96"/>
                    </a:lnTo>
                    <a:lnTo>
                      <a:pt x="100" y="96"/>
                    </a:lnTo>
                    <a:lnTo>
                      <a:pt x="99" y="96"/>
                    </a:lnTo>
                    <a:lnTo>
                      <a:pt x="98" y="96"/>
                    </a:lnTo>
                    <a:lnTo>
                      <a:pt x="95" y="96"/>
                    </a:lnTo>
                    <a:lnTo>
                      <a:pt x="94" y="96"/>
                    </a:lnTo>
                    <a:lnTo>
                      <a:pt x="92" y="96"/>
                    </a:lnTo>
                    <a:lnTo>
                      <a:pt x="91" y="96"/>
                    </a:lnTo>
                    <a:lnTo>
                      <a:pt x="88" y="96"/>
                    </a:lnTo>
                    <a:lnTo>
                      <a:pt x="86" y="96"/>
                    </a:lnTo>
                    <a:lnTo>
                      <a:pt x="84" y="96"/>
                    </a:lnTo>
                    <a:lnTo>
                      <a:pt x="82" y="96"/>
                    </a:lnTo>
                    <a:lnTo>
                      <a:pt x="38" y="96"/>
                    </a:lnTo>
                    <a:lnTo>
                      <a:pt x="38"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139" name="Freeform 2831"/>
              <p:cNvSpPr>
                <a:spLocks/>
              </p:cNvSpPr>
              <p:nvPr/>
            </p:nvSpPr>
            <p:spPr bwMode="auto">
              <a:xfrm>
                <a:off x="1760" y="3710"/>
                <a:ext cx="102" cy="86"/>
              </a:xfrm>
              <a:custGeom>
                <a:avLst/>
                <a:gdLst>
                  <a:gd name="T0" fmla="*/ 0 w 204"/>
                  <a:gd name="T1" fmla="*/ 173 h 173"/>
                  <a:gd name="T2" fmla="*/ 2 w 204"/>
                  <a:gd name="T3" fmla="*/ 173 h 173"/>
                  <a:gd name="T4" fmla="*/ 2 w 204"/>
                  <a:gd name="T5" fmla="*/ 2 h 173"/>
                  <a:gd name="T6" fmla="*/ 155 w 204"/>
                  <a:gd name="T7" fmla="*/ 2 h 173"/>
                  <a:gd name="T8" fmla="*/ 161 w 204"/>
                  <a:gd name="T9" fmla="*/ 4 h 173"/>
                  <a:gd name="T10" fmla="*/ 165 w 204"/>
                  <a:gd name="T11" fmla="*/ 4 h 173"/>
                  <a:gd name="T12" fmla="*/ 169 w 204"/>
                  <a:gd name="T13" fmla="*/ 5 h 173"/>
                  <a:gd name="T14" fmla="*/ 174 w 204"/>
                  <a:gd name="T15" fmla="*/ 5 h 173"/>
                  <a:gd name="T16" fmla="*/ 177 w 204"/>
                  <a:gd name="T17" fmla="*/ 6 h 173"/>
                  <a:gd name="T18" fmla="*/ 182 w 204"/>
                  <a:gd name="T19" fmla="*/ 7 h 173"/>
                  <a:gd name="T20" fmla="*/ 184 w 204"/>
                  <a:gd name="T21" fmla="*/ 8 h 173"/>
                  <a:gd name="T22" fmla="*/ 187 w 204"/>
                  <a:gd name="T23" fmla="*/ 8 h 173"/>
                  <a:gd name="T24" fmla="*/ 194 w 204"/>
                  <a:gd name="T25" fmla="*/ 10 h 173"/>
                  <a:gd name="T26" fmla="*/ 197 w 204"/>
                  <a:gd name="T27" fmla="*/ 10 h 173"/>
                  <a:gd name="T28" fmla="*/ 199 w 204"/>
                  <a:gd name="T29" fmla="*/ 12 h 173"/>
                  <a:gd name="T30" fmla="*/ 201 w 204"/>
                  <a:gd name="T31" fmla="*/ 14 h 173"/>
                  <a:gd name="T32" fmla="*/ 202 w 204"/>
                  <a:gd name="T33" fmla="*/ 13 h 173"/>
                  <a:gd name="T34" fmla="*/ 204 w 204"/>
                  <a:gd name="T35" fmla="*/ 12 h 173"/>
                  <a:gd name="T36" fmla="*/ 201 w 204"/>
                  <a:gd name="T37" fmla="*/ 9 h 173"/>
                  <a:gd name="T38" fmla="*/ 197 w 204"/>
                  <a:gd name="T39" fmla="*/ 8 h 173"/>
                  <a:gd name="T40" fmla="*/ 194 w 204"/>
                  <a:gd name="T41" fmla="*/ 8 h 173"/>
                  <a:gd name="T42" fmla="*/ 187 w 204"/>
                  <a:gd name="T43" fmla="*/ 6 h 173"/>
                  <a:gd name="T44" fmla="*/ 184 w 204"/>
                  <a:gd name="T45" fmla="*/ 6 h 173"/>
                  <a:gd name="T46" fmla="*/ 182 w 204"/>
                  <a:gd name="T47" fmla="*/ 5 h 173"/>
                  <a:gd name="T48" fmla="*/ 177 w 204"/>
                  <a:gd name="T49" fmla="*/ 4 h 173"/>
                  <a:gd name="T50" fmla="*/ 174 w 204"/>
                  <a:gd name="T51" fmla="*/ 2 h 173"/>
                  <a:gd name="T52" fmla="*/ 169 w 204"/>
                  <a:gd name="T53" fmla="*/ 2 h 173"/>
                  <a:gd name="T54" fmla="*/ 165 w 204"/>
                  <a:gd name="T55" fmla="*/ 1 h 173"/>
                  <a:gd name="T56" fmla="*/ 161 w 204"/>
                  <a:gd name="T57" fmla="*/ 1 h 173"/>
                  <a:gd name="T58" fmla="*/ 155 w 204"/>
                  <a:gd name="T59" fmla="*/ 0 h 173"/>
                  <a:gd name="T60" fmla="*/ 0 w 204"/>
                  <a:gd name="T61" fmla="*/ 1 h 173"/>
                  <a:gd name="T62" fmla="*/ 0 w 204"/>
                  <a:gd name="T63" fmla="*/ 173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4"/>
                  <a:gd name="T97" fmla="*/ 0 h 173"/>
                  <a:gd name="T98" fmla="*/ 204 w 204"/>
                  <a:gd name="T99" fmla="*/ 173 h 17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4" h="173">
                    <a:moveTo>
                      <a:pt x="0" y="173"/>
                    </a:moveTo>
                    <a:lnTo>
                      <a:pt x="2" y="173"/>
                    </a:lnTo>
                    <a:lnTo>
                      <a:pt x="2" y="2"/>
                    </a:lnTo>
                    <a:lnTo>
                      <a:pt x="155" y="2"/>
                    </a:lnTo>
                    <a:lnTo>
                      <a:pt x="161" y="4"/>
                    </a:lnTo>
                    <a:lnTo>
                      <a:pt x="165" y="4"/>
                    </a:lnTo>
                    <a:lnTo>
                      <a:pt x="169" y="5"/>
                    </a:lnTo>
                    <a:lnTo>
                      <a:pt x="174" y="5"/>
                    </a:lnTo>
                    <a:lnTo>
                      <a:pt x="177" y="6"/>
                    </a:lnTo>
                    <a:lnTo>
                      <a:pt x="182" y="7"/>
                    </a:lnTo>
                    <a:lnTo>
                      <a:pt x="184" y="8"/>
                    </a:lnTo>
                    <a:lnTo>
                      <a:pt x="187" y="8"/>
                    </a:lnTo>
                    <a:lnTo>
                      <a:pt x="194" y="10"/>
                    </a:lnTo>
                    <a:lnTo>
                      <a:pt x="197" y="10"/>
                    </a:lnTo>
                    <a:lnTo>
                      <a:pt x="199" y="12"/>
                    </a:lnTo>
                    <a:lnTo>
                      <a:pt x="201" y="14"/>
                    </a:lnTo>
                    <a:lnTo>
                      <a:pt x="202" y="13"/>
                    </a:lnTo>
                    <a:lnTo>
                      <a:pt x="204" y="12"/>
                    </a:lnTo>
                    <a:lnTo>
                      <a:pt x="201" y="9"/>
                    </a:lnTo>
                    <a:lnTo>
                      <a:pt x="197" y="8"/>
                    </a:lnTo>
                    <a:lnTo>
                      <a:pt x="194" y="8"/>
                    </a:lnTo>
                    <a:lnTo>
                      <a:pt x="187" y="6"/>
                    </a:lnTo>
                    <a:lnTo>
                      <a:pt x="184" y="6"/>
                    </a:lnTo>
                    <a:lnTo>
                      <a:pt x="182" y="5"/>
                    </a:lnTo>
                    <a:lnTo>
                      <a:pt x="177" y="4"/>
                    </a:lnTo>
                    <a:lnTo>
                      <a:pt x="174" y="2"/>
                    </a:lnTo>
                    <a:lnTo>
                      <a:pt x="169" y="2"/>
                    </a:lnTo>
                    <a:lnTo>
                      <a:pt x="165" y="1"/>
                    </a:lnTo>
                    <a:lnTo>
                      <a:pt x="161" y="1"/>
                    </a:lnTo>
                    <a:lnTo>
                      <a:pt x="155"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0" name="Freeform 2832"/>
              <p:cNvSpPr>
                <a:spLocks/>
              </p:cNvSpPr>
              <p:nvPr/>
            </p:nvSpPr>
            <p:spPr bwMode="auto">
              <a:xfrm>
                <a:off x="1860" y="3715"/>
                <a:ext cx="6" cy="4"/>
              </a:xfrm>
              <a:custGeom>
                <a:avLst/>
                <a:gdLst>
                  <a:gd name="T0" fmla="*/ 1 w 12"/>
                  <a:gd name="T1" fmla="*/ 2 h 7"/>
                  <a:gd name="T2" fmla="*/ 0 w 12"/>
                  <a:gd name="T3" fmla="*/ 1 h 7"/>
                  <a:gd name="T4" fmla="*/ 5 w 12"/>
                  <a:gd name="T5" fmla="*/ 3 h 7"/>
                  <a:gd name="T6" fmla="*/ 7 w 12"/>
                  <a:gd name="T7" fmla="*/ 4 h 7"/>
                  <a:gd name="T8" fmla="*/ 9 w 12"/>
                  <a:gd name="T9" fmla="*/ 7 h 7"/>
                  <a:gd name="T10" fmla="*/ 10 w 12"/>
                  <a:gd name="T11" fmla="*/ 5 h 7"/>
                  <a:gd name="T12" fmla="*/ 12 w 12"/>
                  <a:gd name="T13" fmla="*/ 4 h 7"/>
                  <a:gd name="T14" fmla="*/ 9 w 12"/>
                  <a:gd name="T15" fmla="*/ 2 h 7"/>
                  <a:gd name="T16" fmla="*/ 5 w 12"/>
                  <a:gd name="T17" fmla="*/ 1 h 7"/>
                  <a:gd name="T18" fmla="*/ 2 w 12"/>
                  <a:gd name="T19" fmla="*/ 0 h 7"/>
                  <a:gd name="T20" fmla="*/ 2 w 12"/>
                  <a:gd name="T21" fmla="*/ 1 h 7"/>
                  <a:gd name="T22" fmla="*/ 1 w 12"/>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
                  <a:gd name="T37" fmla="*/ 0 h 7"/>
                  <a:gd name="T38" fmla="*/ 12 w 12"/>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 h="7">
                    <a:moveTo>
                      <a:pt x="1" y="2"/>
                    </a:moveTo>
                    <a:lnTo>
                      <a:pt x="0" y="1"/>
                    </a:lnTo>
                    <a:lnTo>
                      <a:pt x="5" y="3"/>
                    </a:lnTo>
                    <a:lnTo>
                      <a:pt x="7" y="4"/>
                    </a:lnTo>
                    <a:lnTo>
                      <a:pt x="9" y="7"/>
                    </a:lnTo>
                    <a:lnTo>
                      <a:pt x="10" y="5"/>
                    </a:lnTo>
                    <a:lnTo>
                      <a:pt x="12" y="4"/>
                    </a:lnTo>
                    <a:lnTo>
                      <a:pt x="9" y="2"/>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1" name="Freeform 2833"/>
              <p:cNvSpPr>
                <a:spLocks/>
              </p:cNvSpPr>
              <p:nvPr/>
            </p:nvSpPr>
            <p:spPr bwMode="auto">
              <a:xfrm>
                <a:off x="1864" y="3718"/>
                <a:ext cx="2" cy="1"/>
              </a:xfrm>
              <a:custGeom>
                <a:avLst/>
                <a:gdLst>
                  <a:gd name="T0" fmla="*/ 1 w 5"/>
                  <a:gd name="T1" fmla="*/ 3 h 4"/>
                  <a:gd name="T2" fmla="*/ 0 w 5"/>
                  <a:gd name="T3" fmla="*/ 1 h 4"/>
                  <a:gd name="T4" fmla="*/ 5 w 5"/>
                  <a:gd name="T5" fmla="*/ 4 h 4"/>
                  <a:gd name="T6" fmla="*/ 5 w 5"/>
                  <a:gd name="T7" fmla="*/ 3 h 4"/>
                  <a:gd name="T8" fmla="*/ 5 w 5"/>
                  <a:gd name="T9" fmla="*/ 1 h 4"/>
                  <a:gd name="T10" fmla="*/ 2 w 5"/>
                  <a:gd name="T11" fmla="*/ 0 h 4"/>
                  <a:gd name="T12" fmla="*/ 2 w 5"/>
                  <a:gd name="T13" fmla="*/ 1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0" y="1"/>
                    </a:lnTo>
                    <a:lnTo>
                      <a:pt x="5" y="4"/>
                    </a:lnTo>
                    <a:lnTo>
                      <a:pt x="5" y="3"/>
                    </a:lnTo>
                    <a:lnTo>
                      <a:pt x="5" y="1"/>
                    </a:lnTo>
                    <a:lnTo>
                      <a:pt x="2"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2" name="Freeform 2834"/>
              <p:cNvSpPr>
                <a:spLocks/>
              </p:cNvSpPr>
              <p:nvPr/>
            </p:nvSpPr>
            <p:spPr bwMode="auto">
              <a:xfrm>
                <a:off x="1866" y="3718"/>
                <a:ext cx="2" cy="2"/>
              </a:xfrm>
              <a:custGeom>
                <a:avLst/>
                <a:gdLst>
                  <a:gd name="T0" fmla="*/ 1 w 4"/>
                  <a:gd name="T1" fmla="*/ 2 h 5"/>
                  <a:gd name="T2" fmla="*/ 0 w 4"/>
                  <a:gd name="T3" fmla="*/ 3 h 5"/>
                  <a:gd name="T4" fmla="*/ 2 w 4"/>
                  <a:gd name="T5" fmla="*/ 5 h 5"/>
                  <a:gd name="T6" fmla="*/ 3 w 4"/>
                  <a:gd name="T7" fmla="*/ 4 h 5"/>
                  <a:gd name="T8" fmla="*/ 4 w 4"/>
                  <a:gd name="T9" fmla="*/ 3 h 5"/>
                  <a:gd name="T10" fmla="*/ 3 w 4"/>
                  <a:gd name="T11" fmla="*/ 2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3" y="2"/>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3" name="Freeform 2835"/>
              <p:cNvSpPr>
                <a:spLocks/>
              </p:cNvSpPr>
              <p:nvPr/>
            </p:nvSpPr>
            <p:spPr bwMode="auto">
              <a:xfrm>
                <a:off x="1867" y="3719"/>
                <a:ext cx="2" cy="3"/>
              </a:xfrm>
              <a:custGeom>
                <a:avLst/>
                <a:gdLst>
                  <a:gd name="T0" fmla="*/ 1 w 4"/>
                  <a:gd name="T1" fmla="*/ 2 h 6"/>
                  <a:gd name="T2" fmla="*/ 0 w 4"/>
                  <a:gd name="T3" fmla="*/ 2 h 6"/>
                  <a:gd name="T4" fmla="*/ 1 w 4"/>
                  <a:gd name="T5" fmla="*/ 4 h 6"/>
                  <a:gd name="T6" fmla="*/ 4 w 4"/>
                  <a:gd name="T7" fmla="*/ 6 h 6"/>
                  <a:gd name="T8" fmla="*/ 4 w 4"/>
                  <a:gd name="T9" fmla="*/ 5 h 6"/>
                  <a:gd name="T10" fmla="*/ 4 w 4"/>
                  <a:gd name="T11" fmla="*/ 4 h 6"/>
                  <a:gd name="T12" fmla="*/ 3 w 4"/>
                  <a:gd name="T13" fmla="*/ 4 h 6"/>
                  <a:gd name="T14" fmla="*/ 1 w 4"/>
                  <a:gd name="T15" fmla="*/ 0 h 6"/>
                  <a:gd name="T16" fmla="*/ 2 w 4"/>
                  <a:gd name="T17" fmla="*/ 1 h 6"/>
                  <a:gd name="T18" fmla="*/ 1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1" y="2"/>
                    </a:moveTo>
                    <a:lnTo>
                      <a:pt x="0" y="2"/>
                    </a:lnTo>
                    <a:lnTo>
                      <a:pt x="1" y="4"/>
                    </a:lnTo>
                    <a:lnTo>
                      <a:pt x="4" y="6"/>
                    </a:lnTo>
                    <a:lnTo>
                      <a:pt x="4" y="5"/>
                    </a:lnTo>
                    <a:lnTo>
                      <a:pt x="4"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4" name="Freeform 2836"/>
              <p:cNvSpPr>
                <a:spLocks/>
              </p:cNvSpPr>
              <p:nvPr/>
            </p:nvSpPr>
            <p:spPr bwMode="auto">
              <a:xfrm>
                <a:off x="1869" y="3721"/>
                <a:ext cx="2" cy="2"/>
              </a:xfrm>
              <a:custGeom>
                <a:avLst/>
                <a:gdLst>
                  <a:gd name="T0" fmla="*/ 1 w 5"/>
                  <a:gd name="T1" fmla="*/ 1 h 5"/>
                  <a:gd name="T2" fmla="*/ 0 w 5"/>
                  <a:gd name="T3" fmla="*/ 2 h 5"/>
                  <a:gd name="T4" fmla="*/ 3 w 5"/>
                  <a:gd name="T5" fmla="*/ 5 h 5"/>
                  <a:gd name="T6" fmla="*/ 4 w 5"/>
                  <a:gd name="T7" fmla="*/ 4 h 5"/>
                  <a:gd name="T8" fmla="*/ 5 w 5"/>
                  <a:gd name="T9" fmla="*/ 2 h 5"/>
                  <a:gd name="T10" fmla="*/ 4 w 5"/>
                  <a:gd name="T11" fmla="*/ 1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2"/>
                    </a:lnTo>
                    <a:lnTo>
                      <a:pt x="3" y="5"/>
                    </a:lnTo>
                    <a:lnTo>
                      <a:pt x="4" y="4"/>
                    </a:lnTo>
                    <a:lnTo>
                      <a:pt x="5" y="2"/>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5" name="Freeform 2837"/>
              <p:cNvSpPr>
                <a:spLocks/>
              </p:cNvSpPr>
              <p:nvPr/>
            </p:nvSpPr>
            <p:spPr bwMode="auto">
              <a:xfrm>
                <a:off x="1870" y="3722"/>
                <a:ext cx="2" cy="2"/>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1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6" name="Freeform 2838"/>
              <p:cNvSpPr>
                <a:spLocks/>
              </p:cNvSpPr>
              <p:nvPr/>
            </p:nvSpPr>
            <p:spPr bwMode="auto">
              <a:xfrm>
                <a:off x="1870" y="3723"/>
                <a:ext cx="2" cy="2"/>
              </a:xfrm>
              <a:custGeom>
                <a:avLst/>
                <a:gdLst>
                  <a:gd name="T0" fmla="*/ 0 w 3"/>
                  <a:gd name="T1" fmla="*/ 1 h 3"/>
                  <a:gd name="T2" fmla="*/ 1 w 3"/>
                  <a:gd name="T3" fmla="*/ 3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1" y="3"/>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7" name="Freeform 2839"/>
              <p:cNvSpPr>
                <a:spLocks/>
              </p:cNvSpPr>
              <p:nvPr/>
            </p:nvSpPr>
            <p:spPr bwMode="auto">
              <a:xfrm>
                <a:off x="1871" y="3723"/>
                <a:ext cx="3" cy="5"/>
              </a:xfrm>
              <a:custGeom>
                <a:avLst/>
                <a:gdLst>
                  <a:gd name="T0" fmla="*/ 1 w 6"/>
                  <a:gd name="T1" fmla="*/ 2 h 9"/>
                  <a:gd name="T2" fmla="*/ 0 w 6"/>
                  <a:gd name="T3" fmla="*/ 2 h 9"/>
                  <a:gd name="T4" fmla="*/ 3 w 6"/>
                  <a:gd name="T5" fmla="*/ 9 h 9"/>
                  <a:gd name="T6" fmla="*/ 6 w 6"/>
                  <a:gd name="T7" fmla="*/ 9 h 9"/>
                  <a:gd name="T8" fmla="*/ 1 w 6"/>
                  <a:gd name="T9" fmla="*/ 0 h 9"/>
                  <a:gd name="T10" fmla="*/ 2 w 6"/>
                  <a:gd name="T11" fmla="*/ 1 h 9"/>
                  <a:gd name="T12" fmla="*/ 1 w 6"/>
                  <a:gd name="T13" fmla="*/ 2 h 9"/>
                  <a:gd name="T14" fmla="*/ 0 60000 65536"/>
                  <a:gd name="T15" fmla="*/ 0 60000 65536"/>
                  <a:gd name="T16" fmla="*/ 0 60000 65536"/>
                  <a:gd name="T17" fmla="*/ 0 60000 65536"/>
                  <a:gd name="T18" fmla="*/ 0 60000 65536"/>
                  <a:gd name="T19" fmla="*/ 0 60000 65536"/>
                  <a:gd name="T20" fmla="*/ 0 60000 65536"/>
                  <a:gd name="T21" fmla="*/ 0 w 6"/>
                  <a:gd name="T22" fmla="*/ 0 h 9"/>
                  <a:gd name="T23" fmla="*/ 6 w 6"/>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9">
                    <a:moveTo>
                      <a:pt x="1" y="2"/>
                    </a:moveTo>
                    <a:lnTo>
                      <a:pt x="0" y="2"/>
                    </a:lnTo>
                    <a:lnTo>
                      <a:pt x="3" y="9"/>
                    </a:lnTo>
                    <a:lnTo>
                      <a:pt x="6" y="9"/>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8" name="Freeform 2840"/>
              <p:cNvSpPr>
                <a:spLocks/>
              </p:cNvSpPr>
              <p:nvPr/>
            </p:nvSpPr>
            <p:spPr bwMode="auto">
              <a:xfrm>
                <a:off x="1872" y="3728"/>
                <a:ext cx="2" cy="13"/>
              </a:xfrm>
              <a:custGeom>
                <a:avLst/>
                <a:gdLst>
                  <a:gd name="T0" fmla="*/ 1 w 5"/>
                  <a:gd name="T1" fmla="*/ 0 h 25"/>
                  <a:gd name="T2" fmla="*/ 1 w 5"/>
                  <a:gd name="T3" fmla="*/ 2 h 25"/>
                  <a:gd name="T4" fmla="*/ 3 w 5"/>
                  <a:gd name="T5" fmla="*/ 5 h 25"/>
                  <a:gd name="T6" fmla="*/ 3 w 5"/>
                  <a:gd name="T7" fmla="*/ 17 h 25"/>
                  <a:gd name="T8" fmla="*/ 1 w 5"/>
                  <a:gd name="T9" fmla="*/ 20 h 25"/>
                  <a:gd name="T10" fmla="*/ 1 w 5"/>
                  <a:gd name="T11" fmla="*/ 23 h 25"/>
                  <a:gd name="T12" fmla="*/ 0 w 5"/>
                  <a:gd name="T13" fmla="*/ 25 h 25"/>
                  <a:gd name="T14" fmla="*/ 1 w 5"/>
                  <a:gd name="T15" fmla="*/ 25 h 25"/>
                  <a:gd name="T16" fmla="*/ 3 w 5"/>
                  <a:gd name="T17" fmla="*/ 25 h 25"/>
                  <a:gd name="T18" fmla="*/ 4 w 5"/>
                  <a:gd name="T19" fmla="*/ 23 h 25"/>
                  <a:gd name="T20" fmla="*/ 4 w 5"/>
                  <a:gd name="T21" fmla="*/ 20 h 25"/>
                  <a:gd name="T22" fmla="*/ 5 w 5"/>
                  <a:gd name="T23" fmla="*/ 17 h 25"/>
                  <a:gd name="T24" fmla="*/ 5 w 5"/>
                  <a:gd name="T25" fmla="*/ 5 h 25"/>
                  <a:gd name="T26" fmla="*/ 4 w 5"/>
                  <a:gd name="T27" fmla="*/ 2 h 25"/>
                  <a:gd name="T28" fmla="*/ 4 w 5"/>
                  <a:gd name="T29" fmla="*/ 0 h 25"/>
                  <a:gd name="T30" fmla="*/ 1 w 5"/>
                  <a:gd name="T31" fmla="*/ 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25"/>
                  <a:gd name="T50" fmla="*/ 5 w 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25">
                    <a:moveTo>
                      <a:pt x="1" y="0"/>
                    </a:moveTo>
                    <a:lnTo>
                      <a:pt x="1" y="2"/>
                    </a:lnTo>
                    <a:lnTo>
                      <a:pt x="3" y="5"/>
                    </a:lnTo>
                    <a:lnTo>
                      <a:pt x="3" y="17"/>
                    </a:lnTo>
                    <a:lnTo>
                      <a:pt x="1" y="20"/>
                    </a:lnTo>
                    <a:lnTo>
                      <a:pt x="1" y="23"/>
                    </a:lnTo>
                    <a:lnTo>
                      <a:pt x="0" y="25"/>
                    </a:lnTo>
                    <a:lnTo>
                      <a:pt x="1" y="25"/>
                    </a:lnTo>
                    <a:lnTo>
                      <a:pt x="3" y="25"/>
                    </a:lnTo>
                    <a:lnTo>
                      <a:pt x="4" y="23"/>
                    </a:lnTo>
                    <a:lnTo>
                      <a:pt x="4" y="20"/>
                    </a:lnTo>
                    <a:lnTo>
                      <a:pt x="5" y="17"/>
                    </a:lnTo>
                    <a:lnTo>
                      <a:pt x="5" y="5"/>
                    </a:lnTo>
                    <a:lnTo>
                      <a:pt x="4" y="2"/>
                    </a:lnTo>
                    <a:lnTo>
                      <a:pt x="4"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49" name="Freeform 2841"/>
              <p:cNvSpPr>
                <a:spLocks/>
              </p:cNvSpPr>
              <p:nvPr/>
            </p:nvSpPr>
            <p:spPr bwMode="auto">
              <a:xfrm>
                <a:off x="1871" y="3740"/>
                <a:ext cx="2" cy="2"/>
              </a:xfrm>
              <a:custGeom>
                <a:avLst/>
                <a:gdLst>
                  <a:gd name="T0" fmla="*/ 3 w 5"/>
                  <a:gd name="T1" fmla="*/ 1 h 5"/>
                  <a:gd name="T2" fmla="*/ 2 w 5"/>
                  <a:gd name="T3" fmla="*/ 0 h 5"/>
                  <a:gd name="T4" fmla="*/ 0 w 5"/>
                  <a:gd name="T5" fmla="*/ 2 h 5"/>
                  <a:gd name="T6" fmla="*/ 1 w 5"/>
                  <a:gd name="T7" fmla="*/ 4 h 5"/>
                  <a:gd name="T8" fmla="*/ 2 w 5"/>
                  <a:gd name="T9" fmla="*/ 5 h 5"/>
                  <a:gd name="T10" fmla="*/ 3 w 5"/>
                  <a:gd name="T11" fmla="*/ 4 h 5"/>
                  <a:gd name="T12" fmla="*/ 5 w 5"/>
                  <a:gd name="T13" fmla="*/ 1 h 5"/>
                  <a:gd name="T14" fmla="*/ 3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1"/>
                    </a:moveTo>
                    <a:lnTo>
                      <a:pt x="2" y="0"/>
                    </a:lnTo>
                    <a:lnTo>
                      <a:pt x="0" y="2"/>
                    </a:lnTo>
                    <a:lnTo>
                      <a:pt x="1" y="4"/>
                    </a:lnTo>
                    <a:lnTo>
                      <a:pt x="2" y="5"/>
                    </a:lnTo>
                    <a:lnTo>
                      <a:pt x="3" y="4"/>
                    </a:lnTo>
                    <a:lnTo>
                      <a:pt x="5"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0" name="Freeform 2842"/>
              <p:cNvSpPr>
                <a:spLocks/>
              </p:cNvSpPr>
              <p:nvPr/>
            </p:nvSpPr>
            <p:spPr bwMode="auto">
              <a:xfrm>
                <a:off x="1870" y="3741"/>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1" name="Freeform 2843"/>
              <p:cNvSpPr>
                <a:spLocks/>
              </p:cNvSpPr>
              <p:nvPr/>
            </p:nvSpPr>
            <p:spPr bwMode="auto">
              <a:xfrm>
                <a:off x="1863" y="3742"/>
                <a:ext cx="9" cy="8"/>
              </a:xfrm>
              <a:custGeom>
                <a:avLst/>
                <a:gdLst>
                  <a:gd name="T0" fmla="*/ 15 w 16"/>
                  <a:gd name="T1" fmla="*/ 1 h 15"/>
                  <a:gd name="T2" fmla="*/ 14 w 16"/>
                  <a:gd name="T3" fmla="*/ 0 h 15"/>
                  <a:gd name="T4" fmla="*/ 11 w 16"/>
                  <a:gd name="T5" fmla="*/ 3 h 15"/>
                  <a:gd name="T6" fmla="*/ 7 w 16"/>
                  <a:gd name="T7" fmla="*/ 8 h 15"/>
                  <a:gd name="T8" fmla="*/ 0 w 16"/>
                  <a:gd name="T9" fmla="*/ 12 h 15"/>
                  <a:gd name="T10" fmla="*/ 1 w 16"/>
                  <a:gd name="T11" fmla="*/ 14 h 15"/>
                  <a:gd name="T12" fmla="*/ 2 w 16"/>
                  <a:gd name="T13" fmla="*/ 15 h 15"/>
                  <a:gd name="T14" fmla="*/ 9 w 16"/>
                  <a:gd name="T15" fmla="*/ 10 h 15"/>
                  <a:gd name="T16" fmla="*/ 14 w 16"/>
                  <a:gd name="T17" fmla="*/ 6 h 15"/>
                  <a:gd name="T18" fmla="*/ 14 w 16"/>
                  <a:gd name="T19" fmla="*/ 6 h 15"/>
                  <a:gd name="T20" fmla="*/ 16 w 16"/>
                  <a:gd name="T21" fmla="*/ 1 h 15"/>
                  <a:gd name="T22" fmla="*/ 15 w 16"/>
                  <a:gd name="T23" fmla="*/ 1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15"/>
                  <a:gd name="T38" fmla="*/ 16 w 16"/>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15">
                    <a:moveTo>
                      <a:pt x="15" y="1"/>
                    </a:moveTo>
                    <a:lnTo>
                      <a:pt x="14" y="0"/>
                    </a:lnTo>
                    <a:lnTo>
                      <a:pt x="11" y="3"/>
                    </a:lnTo>
                    <a:lnTo>
                      <a:pt x="7" y="8"/>
                    </a:lnTo>
                    <a:lnTo>
                      <a:pt x="0" y="12"/>
                    </a:lnTo>
                    <a:lnTo>
                      <a:pt x="1" y="14"/>
                    </a:lnTo>
                    <a:lnTo>
                      <a:pt x="2" y="15"/>
                    </a:lnTo>
                    <a:lnTo>
                      <a:pt x="9" y="10"/>
                    </a:lnTo>
                    <a:lnTo>
                      <a:pt x="14" y="6"/>
                    </a:lnTo>
                    <a:lnTo>
                      <a:pt x="16" y="1"/>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2" name="Freeform 2844"/>
              <p:cNvSpPr>
                <a:spLocks/>
              </p:cNvSpPr>
              <p:nvPr/>
            </p:nvSpPr>
            <p:spPr bwMode="auto">
              <a:xfrm>
                <a:off x="1844" y="3749"/>
                <a:ext cx="22" cy="7"/>
              </a:xfrm>
              <a:custGeom>
                <a:avLst/>
                <a:gdLst>
                  <a:gd name="T0" fmla="*/ 40 w 45"/>
                  <a:gd name="T1" fmla="*/ 2 h 15"/>
                  <a:gd name="T2" fmla="*/ 40 w 45"/>
                  <a:gd name="T3" fmla="*/ 0 h 15"/>
                  <a:gd name="T4" fmla="*/ 33 w 45"/>
                  <a:gd name="T5" fmla="*/ 4 h 15"/>
                  <a:gd name="T6" fmla="*/ 30 w 45"/>
                  <a:gd name="T7" fmla="*/ 5 h 15"/>
                  <a:gd name="T8" fmla="*/ 25 w 45"/>
                  <a:gd name="T9" fmla="*/ 6 h 15"/>
                  <a:gd name="T10" fmla="*/ 21 w 45"/>
                  <a:gd name="T11" fmla="*/ 8 h 15"/>
                  <a:gd name="T12" fmla="*/ 11 w 45"/>
                  <a:gd name="T13" fmla="*/ 11 h 15"/>
                  <a:gd name="T14" fmla="*/ 0 w 45"/>
                  <a:gd name="T15" fmla="*/ 13 h 15"/>
                  <a:gd name="T16" fmla="*/ 0 w 45"/>
                  <a:gd name="T17" fmla="*/ 14 h 15"/>
                  <a:gd name="T18" fmla="*/ 0 w 45"/>
                  <a:gd name="T19" fmla="*/ 15 h 15"/>
                  <a:gd name="T20" fmla="*/ 11 w 45"/>
                  <a:gd name="T21" fmla="*/ 13 h 15"/>
                  <a:gd name="T22" fmla="*/ 21 w 45"/>
                  <a:gd name="T23" fmla="*/ 11 h 15"/>
                  <a:gd name="T24" fmla="*/ 25 w 45"/>
                  <a:gd name="T25" fmla="*/ 8 h 15"/>
                  <a:gd name="T26" fmla="*/ 30 w 45"/>
                  <a:gd name="T27" fmla="*/ 7 h 15"/>
                  <a:gd name="T28" fmla="*/ 33 w 45"/>
                  <a:gd name="T29" fmla="*/ 6 h 15"/>
                  <a:gd name="T30" fmla="*/ 45 w 45"/>
                  <a:gd name="T31" fmla="*/ 0 h 15"/>
                  <a:gd name="T32" fmla="*/ 41 w 45"/>
                  <a:gd name="T33" fmla="*/ 3 h 15"/>
                  <a:gd name="T34" fmla="*/ 40 w 45"/>
                  <a:gd name="T35" fmla="*/ 2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5"/>
                  <a:gd name="T55" fmla="*/ 0 h 15"/>
                  <a:gd name="T56" fmla="*/ 45 w 45"/>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5" h="15">
                    <a:moveTo>
                      <a:pt x="40" y="2"/>
                    </a:moveTo>
                    <a:lnTo>
                      <a:pt x="40" y="0"/>
                    </a:lnTo>
                    <a:lnTo>
                      <a:pt x="33" y="4"/>
                    </a:lnTo>
                    <a:lnTo>
                      <a:pt x="30" y="5"/>
                    </a:lnTo>
                    <a:lnTo>
                      <a:pt x="25" y="6"/>
                    </a:lnTo>
                    <a:lnTo>
                      <a:pt x="21" y="8"/>
                    </a:lnTo>
                    <a:lnTo>
                      <a:pt x="11" y="11"/>
                    </a:lnTo>
                    <a:lnTo>
                      <a:pt x="0" y="13"/>
                    </a:lnTo>
                    <a:lnTo>
                      <a:pt x="0" y="14"/>
                    </a:lnTo>
                    <a:lnTo>
                      <a:pt x="0" y="15"/>
                    </a:lnTo>
                    <a:lnTo>
                      <a:pt x="11" y="13"/>
                    </a:lnTo>
                    <a:lnTo>
                      <a:pt x="21" y="11"/>
                    </a:lnTo>
                    <a:lnTo>
                      <a:pt x="25" y="8"/>
                    </a:lnTo>
                    <a:lnTo>
                      <a:pt x="30" y="7"/>
                    </a:lnTo>
                    <a:lnTo>
                      <a:pt x="33" y="6"/>
                    </a:lnTo>
                    <a:lnTo>
                      <a:pt x="45" y="0"/>
                    </a:lnTo>
                    <a:lnTo>
                      <a:pt x="41" y="3"/>
                    </a:lnTo>
                    <a:lnTo>
                      <a:pt x="4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3" name="Freeform 2845"/>
              <p:cNvSpPr>
                <a:spLocks/>
              </p:cNvSpPr>
              <p:nvPr/>
            </p:nvSpPr>
            <p:spPr bwMode="auto">
              <a:xfrm>
                <a:off x="1834" y="3754"/>
                <a:ext cx="10" cy="3"/>
              </a:xfrm>
              <a:custGeom>
                <a:avLst/>
                <a:gdLst>
                  <a:gd name="T0" fmla="*/ 20 w 21"/>
                  <a:gd name="T1" fmla="*/ 2 h 6"/>
                  <a:gd name="T2" fmla="*/ 20 w 21"/>
                  <a:gd name="T3" fmla="*/ 0 h 6"/>
                  <a:gd name="T4" fmla="*/ 21 w 21"/>
                  <a:gd name="T5" fmla="*/ 0 h 6"/>
                  <a:gd name="T6" fmla="*/ 0 w 21"/>
                  <a:gd name="T7" fmla="*/ 3 h 6"/>
                  <a:gd name="T8" fmla="*/ 0 w 21"/>
                  <a:gd name="T9" fmla="*/ 5 h 6"/>
                  <a:gd name="T10" fmla="*/ 0 w 21"/>
                  <a:gd name="T11" fmla="*/ 6 h 6"/>
                  <a:gd name="T12" fmla="*/ 8 w 21"/>
                  <a:gd name="T13" fmla="*/ 5 h 6"/>
                  <a:gd name="T14" fmla="*/ 14 w 21"/>
                  <a:gd name="T15" fmla="*/ 5 h 6"/>
                  <a:gd name="T16" fmla="*/ 20 w 21"/>
                  <a:gd name="T17" fmla="*/ 3 h 6"/>
                  <a:gd name="T18" fmla="*/ 20 w 21"/>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6"/>
                  <a:gd name="T32" fmla="*/ 21 w 2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6">
                    <a:moveTo>
                      <a:pt x="20" y="2"/>
                    </a:moveTo>
                    <a:lnTo>
                      <a:pt x="20" y="0"/>
                    </a:lnTo>
                    <a:lnTo>
                      <a:pt x="21" y="0"/>
                    </a:lnTo>
                    <a:lnTo>
                      <a:pt x="0" y="3"/>
                    </a:lnTo>
                    <a:lnTo>
                      <a:pt x="0" y="5"/>
                    </a:lnTo>
                    <a:lnTo>
                      <a:pt x="0" y="6"/>
                    </a:lnTo>
                    <a:lnTo>
                      <a:pt x="8" y="5"/>
                    </a:lnTo>
                    <a:lnTo>
                      <a:pt x="14" y="5"/>
                    </a:lnTo>
                    <a:lnTo>
                      <a:pt x="20" y="3"/>
                    </a:lnTo>
                    <a:lnTo>
                      <a:pt x="2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4" name="Freeform 2846"/>
              <p:cNvSpPr>
                <a:spLocks/>
              </p:cNvSpPr>
              <p:nvPr/>
            </p:nvSpPr>
            <p:spPr bwMode="auto">
              <a:xfrm>
                <a:off x="1834" y="3756"/>
                <a:ext cx="1" cy="1"/>
              </a:xfrm>
              <a:custGeom>
                <a:avLst/>
                <a:gdLst>
                  <a:gd name="T0" fmla="*/ 0 w 1"/>
                  <a:gd name="T1" fmla="*/ 0 h 3"/>
                  <a:gd name="T2" fmla="*/ 0 w 1"/>
                  <a:gd name="T3" fmla="*/ 0 h 3"/>
                  <a:gd name="T4" fmla="*/ 0 w 1"/>
                  <a:gd name="T5" fmla="*/ 3 h 3"/>
                  <a:gd name="T6" fmla="*/ 0 w 1"/>
                  <a:gd name="T7" fmla="*/ 0 h 3"/>
                  <a:gd name="T8" fmla="*/ 0 w 1"/>
                  <a:gd name="T9" fmla="*/ 2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0" y="0"/>
                    </a:lnTo>
                    <a:lnTo>
                      <a:pt x="0" y="3"/>
                    </a:lnTo>
                    <a:lnTo>
                      <a:pt x="0" y="0"/>
                    </a:lnTo>
                    <a:lnTo>
                      <a:pt x="0"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5" name="Freeform 2847"/>
              <p:cNvSpPr>
                <a:spLocks/>
              </p:cNvSpPr>
              <p:nvPr/>
            </p:nvSpPr>
            <p:spPr bwMode="auto">
              <a:xfrm>
                <a:off x="1834" y="3756"/>
                <a:ext cx="9" cy="4"/>
              </a:xfrm>
              <a:custGeom>
                <a:avLst/>
                <a:gdLst>
                  <a:gd name="T0" fmla="*/ 0 w 17"/>
                  <a:gd name="T1" fmla="*/ 3 h 8"/>
                  <a:gd name="T2" fmla="*/ 4 w 17"/>
                  <a:gd name="T3" fmla="*/ 3 h 8"/>
                  <a:gd name="T4" fmla="*/ 8 w 17"/>
                  <a:gd name="T5" fmla="*/ 5 h 8"/>
                  <a:gd name="T6" fmla="*/ 9 w 17"/>
                  <a:gd name="T7" fmla="*/ 5 h 8"/>
                  <a:gd name="T8" fmla="*/ 14 w 17"/>
                  <a:gd name="T9" fmla="*/ 7 h 8"/>
                  <a:gd name="T10" fmla="*/ 15 w 17"/>
                  <a:gd name="T11" fmla="*/ 7 h 8"/>
                  <a:gd name="T12" fmla="*/ 17 w 17"/>
                  <a:gd name="T13" fmla="*/ 8 h 8"/>
                  <a:gd name="T14" fmla="*/ 17 w 17"/>
                  <a:gd name="T15" fmla="*/ 7 h 8"/>
                  <a:gd name="T16" fmla="*/ 17 w 17"/>
                  <a:gd name="T17" fmla="*/ 6 h 8"/>
                  <a:gd name="T18" fmla="*/ 15 w 17"/>
                  <a:gd name="T19" fmla="*/ 5 h 8"/>
                  <a:gd name="T20" fmla="*/ 14 w 17"/>
                  <a:gd name="T21" fmla="*/ 5 h 8"/>
                  <a:gd name="T22" fmla="*/ 9 w 17"/>
                  <a:gd name="T23" fmla="*/ 3 h 8"/>
                  <a:gd name="T24" fmla="*/ 8 w 17"/>
                  <a:gd name="T25" fmla="*/ 3 h 8"/>
                  <a:gd name="T26" fmla="*/ 4 w 17"/>
                  <a:gd name="T27" fmla="*/ 0 h 8"/>
                  <a:gd name="T28" fmla="*/ 0 w 17"/>
                  <a:gd name="T29" fmla="*/ 0 h 8"/>
                  <a:gd name="T30" fmla="*/ 0 w 17"/>
                  <a:gd name="T31" fmla="*/ 3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
                  <a:gd name="T49" fmla="*/ 0 h 8"/>
                  <a:gd name="T50" fmla="*/ 17 w 1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 h="8">
                    <a:moveTo>
                      <a:pt x="0" y="3"/>
                    </a:moveTo>
                    <a:lnTo>
                      <a:pt x="4" y="3"/>
                    </a:lnTo>
                    <a:lnTo>
                      <a:pt x="8" y="5"/>
                    </a:lnTo>
                    <a:lnTo>
                      <a:pt x="9" y="5"/>
                    </a:lnTo>
                    <a:lnTo>
                      <a:pt x="14" y="7"/>
                    </a:lnTo>
                    <a:lnTo>
                      <a:pt x="15" y="7"/>
                    </a:lnTo>
                    <a:lnTo>
                      <a:pt x="17" y="8"/>
                    </a:lnTo>
                    <a:lnTo>
                      <a:pt x="17" y="7"/>
                    </a:lnTo>
                    <a:lnTo>
                      <a:pt x="17" y="6"/>
                    </a:lnTo>
                    <a:lnTo>
                      <a:pt x="15" y="5"/>
                    </a:lnTo>
                    <a:lnTo>
                      <a:pt x="14" y="5"/>
                    </a:lnTo>
                    <a:lnTo>
                      <a:pt x="9" y="3"/>
                    </a:lnTo>
                    <a:lnTo>
                      <a:pt x="8" y="3"/>
                    </a:lnTo>
                    <a:lnTo>
                      <a:pt x="4" y="0"/>
                    </a:lnTo>
                    <a:lnTo>
                      <a:pt x="0"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6" name="Freeform 2848"/>
              <p:cNvSpPr>
                <a:spLocks/>
              </p:cNvSpPr>
              <p:nvPr/>
            </p:nvSpPr>
            <p:spPr bwMode="auto">
              <a:xfrm>
                <a:off x="1842" y="3759"/>
                <a:ext cx="2" cy="2"/>
              </a:xfrm>
              <a:custGeom>
                <a:avLst/>
                <a:gdLst>
                  <a:gd name="T0" fmla="*/ 1 w 4"/>
                  <a:gd name="T1" fmla="*/ 1 h 4"/>
                  <a:gd name="T2" fmla="*/ 0 w 4"/>
                  <a:gd name="T3" fmla="*/ 2 h 4"/>
                  <a:gd name="T4" fmla="*/ 1 w 4"/>
                  <a:gd name="T5" fmla="*/ 4 h 4"/>
                  <a:gd name="T6" fmla="*/ 3 w 4"/>
                  <a:gd name="T7" fmla="*/ 2 h 4"/>
                  <a:gd name="T8" fmla="*/ 4 w 4"/>
                  <a:gd name="T9" fmla="*/ 1 h 4"/>
                  <a:gd name="T10" fmla="*/ 4 w 4"/>
                  <a:gd name="T11" fmla="*/ 1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1" y="4"/>
                    </a:lnTo>
                    <a:lnTo>
                      <a:pt x="3" y="2"/>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7" name="Freeform 2849"/>
              <p:cNvSpPr>
                <a:spLocks/>
              </p:cNvSpPr>
              <p:nvPr/>
            </p:nvSpPr>
            <p:spPr bwMode="auto">
              <a:xfrm>
                <a:off x="1843" y="3760"/>
                <a:ext cx="1" cy="1"/>
              </a:xfrm>
              <a:custGeom>
                <a:avLst/>
                <a:gdLst>
                  <a:gd name="T0" fmla="*/ 0 w 3"/>
                  <a:gd name="T1" fmla="*/ 3 h 3"/>
                  <a:gd name="T2" fmla="*/ 0 w 3"/>
                  <a:gd name="T3" fmla="*/ 3 h 3"/>
                  <a:gd name="T4" fmla="*/ 3 w 3"/>
                  <a:gd name="T5" fmla="*/ 3 h 3"/>
                  <a:gd name="T6" fmla="*/ 3 w 3"/>
                  <a:gd name="T7" fmla="*/ 1 h 3"/>
                  <a:gd name="T8" fmla="*/ 3 w 3"/>
                  <a:gd name="T9" fmla="*/ 0 h 3"/>
                  <a:gd name="T10" fmla="*/ 2 w 3"/>
                  <a:gd name="T11" fmla="*/ 0 h 3"/>
                  <a:gd name="T12" fmla="*/ 2 w 3"/>
                  <a:gd name="T13" fmla="*/ 1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3" y="3"/>
                    </a:lnTo>
                    <a:lnTo>
                      <a:pt x="3" y="1"/>
                    </a:lnTo>
                    <a:lnTo>
                      <a:pt x="3" y="0"/>
                    </a:lnTo>
                    <a:lnTo>
                      <a:pt x="2" y="0"/>
                    </a:lnTo>
                    <a:lnTo>
                      <a:pt x="2"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8" name="Freeform 2850"/>
              <p:cNvSpPr>
                <a:spLocks/>
              </p:cNvSpPr>
              <p:nvPr/>
            </p:nvSpPr>
            <p:spPr bwMode="auto">
              <a:xfrm>
                <a:off x="1843" y="3760"/>
                <a:ext cx="5" cy="3"/>
              </a:xfrm>
              <a:custGeom>
                <a:avLst/>
                <a:gdLst>
                  <a:gd name="T0" fmla="*/ 1 w 9"/>
                  <a:gd name="T1" fmla="*/ 1 h 7"/>
                  <a:gd name="T2" fmla="*/ 0 w 9"/>
                  <a:gd name="T3" fmla="*/ 3 h 7"/>
                  <a:gd name="T4" fmla="*/ 2 w 9"/>
                  <a:gd name="T5" fmla="*/ 5 h 7"/>
                  <a:gd name="T6" fmla="*/ 7 w 9"/>
                  <a:gd name="T7" fmla="*/ 6 h 7"/>
                  <a:gd name="T8" fmla="*/ 9 w 9"/>
                  <a:gd name="T9" fmla="*/ 7 h 7"/>
                  <a:gd name="T10" fmla="*/ 9 w 9"/>
                  <a:gd name="T11" fmla="*/ 6 h 7"/>
                  <a:gd name="T12" fmla="*/ 9 w 9"/>
                  <a:gd name="T13" fmla="*/ 5 h 7"/>
                  <a:gd name="T14" fmla="*/ 7 w 9"/>
                  <a:gd name="T15" fmla="*/ 4 h 7"/>
                  <a:gd name="T16" fmla="*/ 4 w 9"/>
                  <a:gd name="T17" fmla="*/ 3 h 7"/>
                  <a:gd name="T18" fmla="*/ 2 w 9"/>
                  <a:gd name="T19" fmla="*/ 0 h 7"/>
                  <a:gd name="T20" fmla="*/ 1 w 9"/>
                  <a:gd name="T21" fmla="*/ 0 h 7"/>
                  <a:gd name="T22" fmla="*/ 1 w 9"/>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7"/>
                  <a:gd name="T38" fmla="*/ 9 w 9"/>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7">
                    <a:moveTo>
                      <a:pt x="1" y="1"/>
                    </a:moveTo>
                    <a:lnTo>
                      <a:pt x="0" y="3"/>
                    </a:lnTo>
                    <a:lnTo>
                      <a:pt x="2" y="5"/>
                    </a:lnTo>
                    <a:lnTo>
                      <a:pt x="7" y="6"/>
                    </a:lnTo>
                    <a:lnTo>
                      <a:pt x="9" y="7"/>
                    </a:lnTo>
                    <a:lnTo>
                      <a:pt x="9" y="6"/>
                    </a:lnTo>
                    <a:lnTo>
                      <a:pt x="9" y="5"/>
                    </a:lnTo>
                    <a:lnTo>
                      <a:pt x="7" y="4"/>
                    </a:lnTo>
                    <a:lnTo>
                      <a:pt x="4" y="3"/>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59" name="Freeform 2851"/>
              <p:cNvSpPr>
                <a:spLocks/>
              </p:cNvSpPr>
              <p:nvPr/>
            </p:nvSpPr>
            <p:spPr bwMode="auto">
              <a:xfrm>
                <a:off x="1847" y="3762"/>
                <a:ext cx="3" cy="2"/>
              </a:xfrm>
              <a:custGeom>
                <a:avLst/>
                <a:gdLst>
                  <a:gd name="T0" fmla="*/ 1 w 5"/>
                  <a:gd name="T1" fmla="*/ 1 h 5"/>
                  <a:gd name="T2" fmla="*/ 0 w 5"/>
                  <a:gd name="T3" fmla="*/ 2 h 5"/>
                  <a:gd name="T4" fmla="*/ 3 w 5"/>
                  <a:gd name="T5" fmla="*/ 5 h 5"/>
                  <a:gd name="T6" fmla="*/ 4 w 5"/>
                  <a:gd name="T7" fmla="*/ 3 h 5"/>
                  <a:gd name="T8" fmla="*/ 5 w 5"/>
                  <a:gd name="T9" fmla="*/ 2 h 5"/>
                  <a:gd name="T10" fmla="*/ 5 w 5"/>
                  <a:gd name="T11" fmla="*/ 2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2"/>
                    </a:lnTo>
                    <a:lnTo>
                      <a:pt x="3" y="5"/>
                    </a:lnTo>
                    <a:lnTo>
                      <a:pt x="4" y="3"/>
                    </a:lnTo>
                    <a:lnTo>
                      <a:pt x="5"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0" name="Freeform 2852"/>
              <p:cNvSpPr>
                <a:spLocks/>
              </p:cNvSpPr>
              <p:nvPr/>
            </p:nvSpPr>
            <p:spPr bwMode="auto">
              <a:xfrm>
                <a:off x="1847" y="3763"/>
                <a:ext cx="4" cy="2"/>
              </a:xfrm>
              <a:custGeom>
                <a:avLst/>
                <a:gdLst>
                  <a:gd name="T0" fmla="*/ 3 w 7"/>
                  <a:gd name="T1" fmla="*/ 3 h 4"/>
                  <a:gd name="T2" fmla="*/ 0 w 7"/>
                  <a:gd name="T3" fmla="*/ 0 h 4"/>
                  <a:gd name="T4" fmla="*/ 7 w 7"/>
                  <a:gd name="T5" fmla="*/ 4 h 4"/>
                  <a:gd name="T6" fmla="*/ 7 w 7"/>
                  <a:gd name="T7" fmla="*/ 3 h 4"/>
                  <a:gd name="T8" fmla="*/ 7 w 7"/>
                  <a:gd name="T9" fmla="*/ 1 h 4"/>
                  <a:gd name="T10" fmla="*/ 4 w 7"/>
                  <a:gd name="T11" fmla="*/ 0 h 4"/>
                  <a:gd name="T12" fmla="*/ 4 w 7"/>
                  <a:gd name="T13" fmla="*/ 1 h 4"/>
                  <a:gd name="T14" fmla="*/ 3 w 7"/>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3"/>
                    </a:moveTo>
                    <a:lnTo>
                      <a:pt x="0" y="0"/>
                    </a:lnTo>
                    <a:lnTo>
                      <a:pt x="7" y="4"/>
                    </a:lnTo>
                    <a:lnTo>
                      <a:pt x="7" y="3"/>
                    </a:lnTo>
                    <a:lnTo>
                      <a:pt x="7" y="1"/>
                    </a:lnTo>
                    <a:lnTo>
                      <a:pt x="4" y="0"/>
                    </a:lnTo>
                    <a:lnTo>
                      <a:pt x="4" y="1"/>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1" name="Freeform 2853"/>
              <p:cNvSpPr>
                <a:spLocks/>
              </p:cNvSpPr>
              <p:nvPr/>
            </p:nvSpPr>
            <p:spPr bwMode="auto">
              <a:xfrm>
                <a:off x="1850" y="3764"/>
                <a:ext cx="7" cy="5"/>
              </a:xfrm>
              <a:custGeom>
                <a:avLst/>
                <a:gdLst>
                  <a:gd name="T0" fmla="*/ 2 w 13"/>
                  <a:gd name="T1" fmla="*/ 2 h 11"/>
                  <a:gd name="T2" fmla="*/ 0 w 13"/>
                  <a:gd name="T3" fmla="*/ 3 h 11"/>
                  <a:gd name="T4" fmla="*/ 3 w 13"/>
                  <a:gd name="T5" fmla="*/ 5 h 11"/>
                  <a:gd name="T6" fmla="*/ 6 w 13"/>
                  <a:gd name="T7" fmla="*/ 6 h 11"/>
                  <a:gd name="T8" fmla="*/ 11 w 13"/>
                  <a:gd name="T9" fmla="*/ 11 h 11"/>
                  <a:gd name="T10" fmla="*/ 12 w 13"/>
                  <a:gd name="T11" fmla="*/ 10 h 11"/>
                  <a:gd name="T12" fmla="*/ 13 w 13"/>
                  <a:gd name="T13" fmla="*/ 8 h 11"/>
                  <a:gd name="T14" fmla="*/ 9 w 13"/>
                  <a:gd name="T15" fmla="*/ 4 h 11"/>
                  <a:gd name="T16" fmla="*/ 5 w 13"/>
                  <a:gd name="T17" fmla="*/ 3 h 11"/>
                  <a:gd name="T18" fmla="*/ 4 w 13"/>
                  <a:gd name="T19" fmla="*/ 2 h 11"/>
                  <a:gd name="T20" fmla="*/ 2 w 13"/>
                  <a:gd name="T21" fmla="*/ 0 h 11"/>
                  <a:gd name="T22" fmla="*/ 2 w 13"/>
                  <a:gd name="T23" fmla="*/ 2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11"/>
                  <a:gd name="T38" fmla="*/ 13 w 13"/>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11">
                    <a:moveTo>
                      <a:pt x="2" y="2"/>
                    </a:moveTo>
                    <a:lnTo>
                      <a:pt x="0" y="3"/>
                    </a:lnTo>
                    <a:lnTo>
                      <a:pt x="3" y="5"/>
                    </a:lnTo>
                    <a:lnTo>
                      <a:pt x="6" y="6"/>
                    </a:lnTo>
                    <a:lnTo>
                      <a:pt x="11" y="11"/>
                    </a:lnTo>
                    <a:lnTo>
                      <a:pt x="12" y="10"/>
                    </a:lnTo>
                    <a:lnTo>
                      <a:pt x="13" y="8"/>
                    </a:lnTo>
                    <a:lnTo>
                      <a:pt x="9" y="4"/>
                    </a:lnTo>
                    <a:lnTo>
                      <a:pt x="5" y="3"/>
                    </a:lnTo>
                    <a:lnTo>
                      <a:pt x="4" y="2"/>
                    </a:lnTo>
                    <a:lnTo>
                      <a:pt x="2"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2" name="Freeform 2854"/>
              <p:cNvSpPr>
                <a:spLocks/>
              </p:cNvSpPr>
              <p:nvPr/>
            </p:nvSpPr>
            <p:spPr bwMode="auto">
              <a:xfrm>
                <a:off x="1855" y="3768"/>
                <a:ext cx="2" cy="1"/>
              </a:xfrm>
              <a:custGeom>
                <a:avLst/>
                <a:gdLst>
                  <a:gd name="T0" fmla="*/ 1 w 4"/>
                  <a:gd name="T1" fmla="*/ 3 h 4"/>
                  <a:gd name="T2" fmla="*/ 0 w 4"/>
                  <a:gd name="T3" fmla="*/ 2 h 4"/>
                  <a:gd name="T4" fmla="*/ 4 w 4"/>
                  <a:gd name="T5" fmla="*/ 4 h 4"/>
                  <a:gd name="T6" fmla="*/ 4 w 4"/>
                  <a:gd name="T7" fmla="*/ 3 h 4"/>
                  <a:gd name="T8" fmla="*/ 4 w 4"/>
                  <a:gd name="T9" fmla="*/ 2 h 4"/>
                  <a:gd name="T10" fmla="*/ 2 w 4"/>
                  <a:gd name="T11" fmla="*/ 0 h 4"/>
                  <a:gd name="T12" fmla="*/ 2 w 4"/>
                  <a:gd name="T13" fmla="*/ 2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0" y="2"/>
                    </a:lnTo>
                    <a:lnTo>
                      <a:pt x="4" y="4"/>
                    </a:lnTo>
                    <a:lnTo>
                      <a:pt x="4" y="3"/>
                    </a:lnTo>
                    <a:lnTo>
                      <a:pt x="4" y="2"/>
                    </a:lnTo>
                    <a:lnTo>
                      <a:pt x="2"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3" name="Freeform 2855"/>
              <p:cNvSpPr>
                <a:spLocks/>
              </p:cNvSpPr>
              <p:nvPr/>
            </p:nvSpPr>
            <p:spPr bwMode="auto">
              <a:xfrm>
                <a:off x="1857" y="3768"/>
                <a:ext cx="29" cy="29"/>
              </a:xfrm>
              <a:custGeom>
                <a:avLst/>
                <a:gdLst>
                  <a:gd name="T0" fmla="*/ 1 w 59"/>
                  <a:gd name="T1" fmla="*/ 1 h 57"/>
                  <a:gd name="T2" fmla="*/ 0 w 59"/>
                  <a:gd name="T3" fmla="*/ 2 h 57"/>
                  <a:gd name="T4" fmla="*/ 7 w 59"/>
                  <a:gd name="T5" fmla="*/ 9 h 57"/>
                  <a:gd name="T6" fmla="*/ 53 w 59"/>
                  <a:gd name="T7" fmla="*/ 53 h 57"/>
                  <a:gd name="T8" fmla="*/ 58 w 59"/>
                  <a:gd name="T9" fmla="*/ 57 h 57"/>
                  <a:gd name="T10" fmla="*/ 59 w 59"/>
                  <a:gd name="T11" fmla="*/ 54 h 57"/>
                  <a:gd name="T12" fmla="*/ 9 w 59"/>
                  <a:gd name="T13" fmla="*/ 7 h 57"/>
                  <a:gd name="T14" fmla="*/ 4 w 59"/>
                  <a:gd name="T15" fmla="*/ 1 h 57"/>
                  <a:gd name="T16" fmla="*/ 1 w 59"/>
                  <a:gd name="T17" fmla="*/ 0 h 57"/>
                  <a:gd name="T18" fmla="*/ 1 w 59"/>
                  <a:gd name="T19" fmla="*/ 1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57"/>
                  <a:gd name="T32" fmla="*/ 59 w 5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57">
                    <a:moveTo>
                      <a:pt x="1" y="1"/>
                    </a:moveTo>
                    <a:lnTo>
                      <a:pt x="0" y="2"/>
                    </a:lnTo>
                    <a:lnTo>
                      <a:pt x="7" y="9"/>
                    </a:lnTo>
                    <a:lnTo>
                      <a:pt x="53" y="53"/>
                    </a:lnTo>
                    <a:lnTo>
                      <a:pt x="58" y="57"/>
                    </a:lnTo>
                    <a:lnTo>
                      <a:pt x="59" y="54"/>
                    </a:lnTo>
                    <a:lnTo>
                      <a:pt x="9" y="7"/>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4" name="Freeform 2856"/>
              <p:cNvSpPr>
                <a:spLocks/>
              </p:cNvSpPr>
              <p:nvPr/>
            </p:nvSpPr>
            <p:spPr bwMode="auto">
              <a:xfrm>
                <a:off x="1838" y="3772"/>
                <a:ext cx="47" cy="25"/>
              </a:xfrm>
              <a:custGeom>
                <a:avLst/>
                <a:gdLst>
                  <a:gd name="T0" fmla="*/ 91 w 96"/>
                  <a:gd name="T1" fmla="*/ 45 h 49"/>
                  <a:gd name="T2" fmla="*/ 49 w 96"/>
                  <a:gd name="T3" fmla="*/ 45 h 49"/>
                  <a:gd name="T4" fmla="*/ 12 w 96"/>
                  <a:gd name="T5" fmla="*/ 10 h 49"/>
                  <a:gd name="T6" fmla="*/ 9 w 96"/>
                  <a:gd name="T7" fmla="*/ 7 h 49"/>
                  <a:gd name="T8" fmla="*/ 2 w 96"/>
                  <a:gd name="T9" fmla="*/ 0 h 49"/>
                  <a:gd name="T10" fmla="*/ 1 w 96"/>
                  <a:gd name="T11" fmla="*/ 1 h 49"/>
                  <a:gd name="T12" fmla="*/ 0 w 96"/>
                  <a:gd name="T13" fmla="*/ 2 h 49"/>
                  <a:gd name="T14" fmla="*/ 7 w 96"/>
                  <a:gd name="T15" fmla="*/ 9 h 49"/>
                  <a:gd name="T16" fmla="*/ 9 w 96"/>
                  <a:gd name="T17" fmla="*/ 12 h 49"/>
                  <a:gd name="T18" fmla="*/ 49 w 96"/>
                  <a:gd name="T19" fmla="*/ 49 h 49"/>
                  <a:gd name="T20" fmla="*/ 96 w 96"/>
                  <a:gd name="T21" fmla="*/ 49 h 49"/>
                  <a:gd name="T22" fmla="*/ 91 w 96"/>
                  <a:gd name="T23" fmla="*/ 45 h 4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6"/>
                  <a:gd name="T37" fmla="*/ 0 h 49"/>
                  <a:gd name="T38" fmla="*/ 96 w 96"/>
                  <a:gd name="T39" fmla="*/ 49 h 4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6" h="49">
                    <a:moveTo>
                      <a:pt x="91" y="45"/>
                    </a:moveTo>
                    <a:lnTo>
                      <a:pt x="49" y="45"/>
                    </a:lnTo>
                    <a:lnTo>
                      <a:pt x="12" y="10"/>
                    </a:lnTo>
                    <a:lnTo>
                      <a:pt x="9" y="7"/>
                    </a:lnTo>
                    <a:lnTo>
                      <a:pt x="2" y="0"/>
                    </a:lnTo>
                    <a:lnTo>
                      <a:pt x="1" y="1"/>
                    </a:lnTo>
                    <a:lnTo>
                      <a:pt x="0" y="2"/>
                    </a:lnTo>
                    <a:lnTo>
                      <a:pt x="7" y="9"/>
                    </a:lnTo>
                    <a:lnTo>
                      <a:pt x="9" y="12"/>
                    </a:lnTo>
                    <a:lnTo>
                      <a:pt x="49" y="49"/>
                    </a:lnTo>
                    <a:lnTo>
                      <a:pt x="96" y="49"/>
                    </a:lnTo>
                    <a:lnTo>
                      <a:pt x="91"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5" name="Freeform 2857"/>
              <p:cNvSpPr>
                <a:spLocks/>
              </p:cNvSpPr>
              <p:nvPr/>
            </p:nvSpPr>
            <p:spPr bwMode="auto">
              <a:xfrm>
                <a:off x="1837" y="3772"/>
                <a:ext cx="2" cy="1"/>
              </a:xfrm>
              <a:custGeom>
                <a:avLst/>
                <a:gdLst>
                  <a:gd name="T0" fmla="*/ 3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3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1"/>
                    </a:moveTo>
                    <a:lnTo>
                      <a:pt x="5"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6" name="Freeform 2858"/>
              <p:cNvSpPr>
                <a:spLocks/>
              </p:cNvSpPr>
              <p:nvPr/>
            </p:nvSpPr>
            <p:spPr bwMode="auto">
              <a:xfrm>
                <a:off x="1834" y="3769"/>
                <a:ext cx="4" cy="4"/>
              </a:xfrm>
              <a:custGeom>
                <a:avLst/>
                <a:gdLst>
                  <a:gd name="T0" fmla="*/ 6 w 7"/>
                  <a:gd name="T1" fmla="*/ 6 h 7"/>
                  <a:gd name="T2" fmla="*/ 7 w 7"/>
                  <a:gd name="T3" fmla="*/ 5 h 7"/>
                  <a:gd name="T4" fmla="*/ 3 w 7"/>
                  <a:gd name="T5" fmla="*/ 0 h 7"/>
                  <a:gd name="T6" fmla="*/ 1 w 7"/>
                  <a:gd name="T7" fmla="*/ 1 h 7"/>
                  <a:gd name="T8" fmla="*/ 0 w 7"/>
                  <a:gd name="T9" fmla="*/ 2 h 7"/>
                  <a:gd name="T10" fmla="*/ 4 w 7"/>
                  <a:gd name="T11" fmla="*/ 6 h 7"/>
                  <a:gd name="T12" fmla="*/ 6 w 7"/>
                  <a:gd name="T13" fmla="*/ 7 h 7"/>
                  <a:gd name="T14" fmla="*/ 6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6"/>
                    </a:moveTo>
                    <a:lnTo>
                      <a:pt x="7" y="5"/>
                    </a:lnTo>
                    <a:lnTo>
                      <a:pt x="3" y="0"/>
                    </a:lnTo>
                    <a:lnTo>
                      <a:pt x="1" y="1"/>
                    </a:lnTo>
                    <a:lnTo>
                      <a:pt x="0" y="2"/>
                    </a:lnTo>
                    <a:lnTo>
                      <a:pt x="4" y="6"/>
                    </a:lnTo>
                    <a:lnTo>
                      <a:pt x="6" y="7"/>
                    </a:lnTo>
                    <a:lnTo>
                      <a:pt x="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7" name="Freeform 2859"/>
              <p:cNvSpPr>
                <a:spLocks/>
              </p:cNvSpPr>
              <p:nvPr/>
            </p:nvSpPr>
            <p:spPr bwMode="auto">
              <a:xfrm>
                <a:off x="1834" y="3769"/>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2" y="3"/>
                    </a:lnTo>
                    <a:lnTo>
                      <a:pt x="2"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8" name="Freeform 2860"/>
              <p:cNvSpPr>
                <a:spLocks/>
              </p:cNvSpPr>
              <p:nvPr/>
            </p:nvSpPr>
            <p:spPr bwMode="auto">
              <a:xfrm>
                <a:off x="1831" y="3767"/>
                <a:ext cx="3" cy="3"/>
              </a:xfrm>
              <a:custGeom>
                <a:avLst/>
                <a:gdLst>
                  <a:gd name="T0" fmla="*/ 5 w 6"/>
                  <a:gd name="T1" fmla="*/ 5 h 6"/>
                  <a:gd name="T2" fmla="*/ 6 w 6"/>
                  <a:gd name="T3" fmla="*/ 4 h 6"/>
                  <a:gd name="T4" fmla="*/ 3 w 6"/>
                  <a:gd name="T5" fmla="*/ 0 h 6"/>
                  <a:gd name="T6" fmla="*/ 2 w 6"/>
                  <a:gd name="T7" fmla="*/ 1 h 6"/>
                  <a:gd name="T8" fmla="*/ 0 w 6"/>
                  <a:gd name="T9" fmla="*/ 3 h 6"/>
                  <a:gd name="T10" fmla="*/ 3 w 6"/>
                  <a:gd name="T11" fmla="*/ 5 h 6"/>
                  <a:gd name="T12" fmla="*/ 5 w 6"/>
                  <a:gd name="T13" fmla="*/ 6 h 6"/>
                  <a:gd name="T14" fmla="*/ 5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5"/>
                    </a:moveTo>
                    <a:lnTo>
                      <a:pt x="6" y="4"/>
                    </a:lnTo>
                    <a:lnTo>
                      <a:pt x="3" y="0"/>
                    </a:lnTo>
                    <a:lnTo>
                      <a:pt x="2" y="1"/>
                    </a:lnTo>
                    <a:lnTo>
                      <a:pt x="0" y="3"/>
                    </a:lnTo>
                    <a:lnTo>
                      <a:pt x="3" y="5"/>
                    </a:lnTo>
                    <a:lnTo>
                      <a:pt x="5" y="6"/>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69" name="Freeform 2861"/>
              <p:cNvSpPr>
                <a:spLocks/>
              </p:cNvSpPr>
              <p:nvPr/>
            </p:nvSpPr>
            <p:spPr bwMode="auto">
              <a:xfrm>
                <a:off x="1828" y="3765"/>
                <a:ext cx="5" cy="3"/>
              </a:xfrm>
              <a:custGeom>
                <a:avLst/>
                <a:gdLst>
                  <a:gd name="T0" fmla="*/ 8 w 9"/>
                  <a:gd name="T1" fmla="*/ 3 h 6"/>
                  <a:gd name="T2" fmla="*/ 9 w 9"/>
                  <a:gd name="T3" fmla="*/ 4 h 6"/>
                  <a:gd name="T4" fmla="*/ 2 w 9"/>
                  <a:gd name="T5" fmla="*/ 1 h 6"/>
                  <a:gd name="T6" fmla="*/ 2 w 9"/>
                  <a:gd name="T7" fmla="*/ 0 h 6"/>
                  <a:gd name="T8" fmla="*/ 1 w 9"/>
                  <a:gd name="T9" fmla="*/ 0 h 6"/>
                  <a:gd name="T10" fmla="*/ 0 w 9"/>
                  <a:gd name="T11" fmla="*/ 0 h 6"/>
                  <a:gd name="T12" fmla="*/ 2 w 9"/>
                  <a:gd name="T13" fmla="*/ 3 h 6"/>
                  <a:gd name="T14" fmla="*/ 7 w 9"/>
                  <a:gd name="T15" fmla="*/ 6 h 6"/>
                  <a:gd name="T16" fmla="*/ 7 w 9"/>
                  <a:gd name="T17" fmla="*/ 4 h 6"/>
                  <a:gd name="T18" fmla="*/ 8 w 9"/>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6"/>
                  <a:gd name="T32" fmla="*/ 9 w 9"/>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6">
                    <a:moveTo>
                      <a:pt x="8" y="3"/>
                    </a:moveTo>
                    <a:lnTo>
                      <a:pt x="9" y="4"/>
                    </a:lnTo>
                    <a:lnTo>
                      <a:pt x="2" y="1"/>
                    </a:lnTo>
                    <a:lnTo>
                      <a:pt x="2" y="0"/>
                    </a:lnTo>
                    <a:lnTo>
                      <a:pt x="1" y="0"/>
                    </a:lnTo>
                    <a:lnTo>
                      <a:pt x="0" y="0"/>
                    </a:lnTo>
                    <a:lnTo>
                      <a:pt x="2" y="3"/>
                    </a:lnTo>
                    <a:lnTo>
                      <a:pt x="7" y="6"/>
                    </a:lnTo>
                    <a:lnTo>
                      <a:pt x="7" y="4"/>
                    </a:lnTo>
                    <a:lnTo>
                      <a:pt x="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0" name="Freeform 2862"/>
              <p:cNvSpPr>
                <a:spLocks/>
              </p:cNvSpPr>
              <p:nvPr/>
            </p:nvSpPr>
            <p:spPr bwMode="auto">
              <a:xfrm>
                <a:off x="1828" y="3764"/>
                <a:ext cx="1"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1" name="Freeform 2863"/>
              <p:cNvSpPr>
                <a:spLocks/>
              </p:cNvSpPr>
              <p:nvPr/>
            </p:nvSpPr>
            <p:spPr bwMode="auto">
              <a:xfrm>
                <a:off x="1827" y="3764"/>
                <a:ext cx="2" cy="1"/>
              </a:xfrm>
              <a:custGeom>
                <a:avLst/>
                <a:gdLst>
                  <a:gd name="T0" fmla="*/ 4 w 5"/>
                  <a:gd name="T1" fmla="*/ 2 h 4"/>
                  <a:gd name="T2" fmla="*/ 5 w 5"/>
                  <a:gd name="T3" fmla="*/ 3 h 4"/>
                  <a:gd name="T4" fmla="*/ 0 w 5"/>
                  <a:gd name="T5" fmla="*/ 0 h 4"/>
                  <a:gd name="T6" fmla="*/ 0 w 5"/>
                  <a:gd name="T7" fmla="*/ 2 h 4"/>
                  <a:gd name="T8" fmla="*/ 0 w 5"/>
                  <a:gd name="T9" fmla="*/ 3 h 4"/>
                  <a:gd name="T10" fmla="*/ 3 w 5"/>
                  <a:gd name="T11" fmla="*/ 4 h 4"/>
                  <a:gd name="T12" fmla="*/ 3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3" y="4"/>
                    </a:lnTo>
                    <a:lnTo>
                      <a:pt x="3"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2" name="Freeform 2864"/>
              <p:cNvSpPr>
                <a:spLocks/>
              </p:cNvSpPr>
              <p:nvPr/>
            </p:nvSpPr>
            <p:spPr bwMode="auto">
              <a:xfrm>
                <a:off x="1826" y="3763"/>
                <a:ext cx="2" cy="2"/>
              </a:xfrm>
              <a:custGeom>
                <a:avLst/>
                <a:gdLst>
                  <a:gd name="T0" fmla="*/ 2 w 4"/>
                  <a:gd name="T1" fmla="*/ 3 h 4"/>
                  <a:gd name="T2" fmla="*/ 4 w 4"/>
                  <a:gd name="T3" fmla="*/ 1 h 4"/>
                  <a:gd name="T4" fmla="*/ 2 w 4"/>
                  <a:gd name="T5" fmla="*/ 0 h 4"/>
                  <a:gd name="T6" fmla="*/ 1 w 4"/>
                  <a:gd name="T7" fmla="*/ 1 h 4"/>
                  <a:gd name="T8" fmla="*/ 0 w 4"/>
                  <a:gd name="T9" fmla="*/ 3 h 4"/>
                  <a:gd name="T10" fmla="*/ 0 w 4"/>
                  <a:gd name="T11" fmla="*/ 3 h 4"/>
                  <a:gd name="T12" fmla="*/ 2 w 4"/>
                  <a:gd name="T13" fmla="*/ 4 h 4"/>
                  <a:gd name="T14" fmla="*/ 2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3"/>
                    </a:moveTo>
                    <a:lnTo>
                      <a:pt x="4" y="1"/>
                    </a:lnTo>
                    <a:lnTo>
                      <a:pt x="2" y="0"/>
                    </a:lnTo>
                    <a:lnTo>
                      <a:pt x="1" y="1"/>
                    </a:lnTo>
                    <a:lnTo>
                      <a:pt x="0" y="3"/>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3" name="Freeform 2865"/>
              <p:cNvSpPr>
                <a:spLocks/>
              </p:cNvSpPr>
              <p:nvPr/>
            </p:nvSpPr>
            <p:spPr bwMode="auto">
              <a:xfrm>
                <a:off x="1825" y="3763"/>
                <a:ext cx="3" cy="1"/>
              </a:xfrm>
              <a:custGeom>
                <a:avLst/>
                <a:gdLst>
                  <a:gd name="T0" fmla="*/ 3 w 5"/>
                  <a:gd name="T1" fmla="*/ 1 h 4"/>
                  <a:gd name="T2" fmla="*/ 5 w 5"/>
                  <a:gd name="T3" fmla="*/ 2 h 4"/>
                  <a:gd name="T4" fmla="*/ 0 w 5"/>
                  <a:gd name="T5" fmla="*/ 0 h 4"/>
                  <a:gd name="T6" fmla="*/ 0 w 5"/>
                  <a:gd name="T7" fmla="*/ 1 h 4"/>
                  <a:gd name="T8" fmla="*/ 0 w 5"/>
                  <a:gd name="T9" fmla="*/ 2 h 4"/>
                  <a:gd name="T10" fmla="*/ 2 w 5"/>
                  <a:gd name="T11" fmla="*/ 4 h 4"/>
                  <a:gd name="T12" fmla="*/ 2 w 5"/>
                  <a:gd name="T13" fmla="*/ 2 h 4"/>
                  <a:gd name="T14" fmla="*/ 3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1"/>
                    </a:moveTo>
                    <a:lnTo>
                      <a:pt x="5" y="2"/>
                    </a:lnTo>
                    <a:lnTo>
                      <a:pt x="0" y="0"/>
                    </a:lnTo>
                    <a:lnTo>
                      <a:pt x="0" y="1"/>
                    </a:lnTo>
                    <a:lnTo>
                      <a:pt x="0" y="2"/>
                    </a:lnTo>
                    <a:lnTo>
                      <a:pt x="2" y="4"/>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4" name="Freeform 2866"/>
              <p:cNvSpPr>
                <a:spLocks/>
              </p:cNvSpPr>
              <p:nvPr/>
            </p:nvSpPr>
            <p:spPr bwMode="auto">
              <a:xfrm>
                <a:off x="1824" y="3761"/>
                <a:ext cx="2" cy="3"/>
              </a:xfrm>
              <a:custGeom>
                <a:avLst/>
                <a:gdLst>
                  <a:gd name="T0" fmla="*/ 4 w 5"/>
                  <a:gd name="T1" fmla="*/ 3 h 4"/>
                  <a:gd name="T2" fmla="*/ 5 w 5"/>
                  <a:gd name="T3" fmla="*/ 2 h 4"/>
                  <a:gd name="T4" fmla="*/ 3 w 5"/>
                  <a:gd name="T5" fmla="*/ 0 h 4"/>
                  <a:gd name="T6" fmla="*/ 2 w 5"/>
                  <a:gd name="T7" fmla="*/ 1 h 4"/>
                  <a:gd name="T8" fmla="*/ 0 w 5"/>
                  <a:gd name="T9" fmla="*/ 2 h 4"/>
                  <a:gd name="T10" fmla="*/ 2 w 5"/>
                  <a:gd name="T11" fmla="*/ 3 h 4"/>
                  <a:gd name="T12" fmla="*/ 4 w 5"/>
                  <a:gd name="T13" fmla="*/ 4 h 4"/>
                  <a:gd name="T14" fmla="*/ 4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3"/>
                    </a:moveTo>
                    <a:lnTo>
                      <a:pt x="5" y="2"/>
                    </a:lnTo>
                    <a:lnTo>
                      <a:pt x="3" y="0"/>
                    </a:lnTo>
                    <a:lnTo>
                      <a:pt x="2" y="1"/>
                    </a:lnTo>
                    <a:lnTo>
                      <a:pt x="0" y="2"/>
                    </a:lnTo>
                    <a:lnTo>
                      <a:pt x="2" y="3"/>
                    </a:lnTo>
                    <a:lnTo>
                      <a:pt x="4"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5" name="Freeform 2867"/>
              <p:cNvSpPr>
                <a:spLocks/>
              </p:cNvSpPr>
              <p:nvPr/>
            </p:nvSpPr>
            <p:spPr bwMode="auto">
              <a:xfrm>
                <a:off x="1823" y="3761"/>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3 w 5"/>
                  <a:gd name="T11" fmla="*/ 3 h 3"/>
                  <a:gd name="T12" fmla="*/ 3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3" y="3"/>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6" name="Freeform 2868"/>
              <p:cNvSpPr>
                <a:spLocks/>
              </p:cNvSpPr>
              <p:nvPr/>
            </p:nvSpPr>
            <p:spPr bwMode="auto">
              <a:xfrm>
                <a:off x="1822" y="3760"/>
                <a:ext cx="1" cy="3"/>
              </a:xfrm>
              <a:custGeom>
                <a:avLst/>
                <a:gdLst>
                  <a:gd name="T0" fmla="*/ 2 w 2"/>
                  <a:gd name="T1" fmla="*/ 2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1" y="0"/>
                    </a:lnTo>
                    <a:lnTo>
                      <a:pt x="1" y="3"/>
                    </a:lnTo>
                    <a:lnTo>
                      <a:pt x="1" y="5"/>
                    </a:lnTo>
                    <a:lnTo>
                      <a:pt x="2"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7" name="Freeform 2869"/>
              <p:cNvSpPr>
                <a:spLocks/>
              </p:cNvSpPr>
              <p:nvPr/>
            </p:nvSpPr>
            <p:spPr bwMode="auto">
              <a:xfrm>
                <a:off x="1821" y="3760"/>
                <a:ext cx="2" cy="3"/>
              </a:xfrm>
              <a:custGeom>
                <a:avLst/>
                <a:gdLst>
                  <a:gd name="T0" fmla="*/ 2 w 3"/>
                  <a:gd name="T1" fmla="*/ 3 h 5"/>
                  <a:gd name="T2" fmla="*/ 3 w 3"/>
                  <a:gd name="T3" fmla="*/ 2 h 5"/>
                  <a:gd name="T4" fmla="*/ 2 w 3"/>
                  <a:gd name="T5" fmla="*/ 0 h 5"/>
                  <a:gd name="T6" fmla="*/ 1 w 3"/>
                  <a:gd name="T7" fmla="*/ 2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2"/>
                    </a:lnTo>
                    <a:lnTo>
                      <a:pt x="2" y="0"/>
                    </a:lnTo>
                    <a:lnTo>
                      <a:pt x="1" y="2"/>
                    </a:lnTo>
                    <a:lnTo>
                      <a:pt x="0" y="3"/>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8" name="Freeform 2870"/>
              <p:cNvSpPr>
                <a:spLocks/>
              </p:cNvSpPr>
              <p:nvPr/>
            </p:nvSpPr>
            <p:spPr bwMode="auto">
              <a:xfrm>
                <a:off x="1820" y="3760"/>
                <a:ext cx="3" cy="2"/>
              </a:xfrm>
              <a:custGeom>
                <a:avLst/>
                <a:gdLst>
                  <a:gd name="T0" fmla="*/ 4 w 4"/>
                  <a:gd name="T1" fmla="*/ 1 h 5"/>
                  <a:gd name="T2" fmla="*/ 3 w 4"/>
                  <a:gd name="T3" fmla="*/ 0 h 5"/>
                  <a:gd name="T4" fmla="*/ 0 w 4"/>
                  <a:gd name="T5" fmla="*/ 0 h 5"/>
                  <a:gd name="T6" fmla="*/ 0 w 4"/>
                  <a:gd name="T7" fmla="*/ 3 h 5"/>
                  <a:gd name="T8" fmla="*/ 0 w 4"/>
                  <a:gd name="T9" fmla="*/ 5 h 5"/>
                  <a:gd name="T10" fmla="*/ 3 w 4"/>
                  <a:gd name="T11" fmla="*/ 5 h 5"/>
                  <a:gd name="T12" fmla="*/ 3 w 4"/>
                  <a:gd name="T13" fmla="*/ 3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3" y="0"/>
                    </a:lnTo>
                    <a:lnTo>
                      <a:pt x="0" y="0"/>
                    </a:lnTo>
                    <a:lnTo>
                      <a:pt x="0" y="3"/>
                    </a:lnTo>
                    <a:lnTo>
                      <a:pt x="0" y="5"/>
                    </a:lnTo>
                    <a:lnTo>
                      <a:pt x="3" y="5"/>
                    </a:lnTo>
                    <a:lnTo>
                      <a:pt x="3"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79" name="Freeform 2871"/>
              <p:cNvSpPr>
                <a:spLocks/>
              </p:cNvSpPr>
              <p:nvPr/>
            </p:nvSpPr>
            <p:spPr bwMode="auto">
              <a:xfrm>
                <a:off x="1819" y="3760"/>
                <a:ext cx="2" cy="2"/>
              </a:xfrm>
              <a:custGeom>
                <a:avLst/>
                <a:gdLst>
                  <a:gd name="T0" fmla="*/ 3 w 4"/>
                  <a:gd name="T1" fmla="*/ 3 h 5"/>
                  <a:gd name="T2" fmla="*/ 4 w 4"/>
                  <a:gd name="T3" fmla="*/ 1 h 5"/>
                  <a:gd name="T4" fmla="*/ 3 w 4"/>
                  <a:gd name="T5" fmla="*/ 0 h 5"/>
                  <a:gd name="T6" fmla="*/ 1 w 4"/>
                  <a:gd name="T7" fmla="*/ 1 h 5"/>
                  <a:gd name="T8" fmla="*/ 0 w 4"/>
                  <a:gd name="T9" fmla="*/ 3 h 5"/>
                  <a:gd name="T10" fmla="*/ 3 w 4"/>
                  <a:gd name="T11" fmla="*/ 5 h 5"/>
                  <a:gd name="T12" fmla="*/ 3 w 4"/>
                  <a:gd name="T13" fmla="*/ 5 h 5"/>
                  <a:gd name="T14" fmla="*/ 3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3"/>
                    </a:moveTo>
                    <a:lnTo>
                      <a:pt x="4" y="1"/>
                    </a:lnTo>
                    <a:lnTo>
                      <a:pt x="3" y="0"/>
                    </a:lnTo>
                    <a:lnTo>
                      <a:pt x="1" y="1"/>
                    </a:lnTo>
                    <a:lnTo>
                      <a:pt x="0" y="3"/>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0" name="Freeform 2872"/>
              <p:cNvSpPr>
                <a:spLocks/>
              </p:cNvSpPr>
              <p:nvPr/>
            </p:nvSpPr>
            <p:spPr bwMode="auto">
              <a:xfrm>
                <a:off x="1819" y="3759"/>
                <a:ext cx="1" cy="2"/>
              </a:xfrm>
              <a:custGeom>
                <a:avLst/>
                <a:gdLst>
                  <a:gd name="T0" fmla="*/ 3 w 3"/>
                  <a:gd name="T1" fmla="*/ 1 h 5"/>
                  <a:gd name="T2" fmla="*/ 1 w 3"/>
                  <a:gd name="T3" fmla="*/ 0 h 5"/>
                  <a:gd name="T4" fmla="*/ 0 w 3"/>
                  <a:gd name="T5" fmla="*/ 0 h 5"/>
                  <a:gd name="T6" fmla="*/ 0 w 3"/>
                  <a:gd name="T7" fmla="*/ 2 h 5"/>
                  <a:gd name="T8" fmla="*/ 0 w 3"/>
                  <a:gd name="T9" fmla="*/ 5 h 5"/>
                  <a:gd name="T10" fmla="*/ 1 w 3"/>
                  <a:gd name="T11" fmla="*/ 5 h 5"/>
                  <a:gd name="T12" fmla="*/ 1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1" y="0"/>
                    </a:lnTo>
                    <a:lnTo>
                      <a:pt x="0" y="0"/>
                    </a:lnTo>
                    <a:lnTo>
                      <a:pt x="0" y="2"/>
                    </a:lnTo>
                    <a:lnTo>
                      <a:pt x="0" y="5"/>
                    </a:lnTo>
                    <a:lnTo>
                      <a:pt x="1" y="5"/>
                    </a:lnTo>
                    <a:lnTo>
                      <a:pt x="1"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1" name="Freeform 2873"/>
              <p:cNvSpPr>
                <a:spLocks/>
              </p:cNvSpPr>
              <p:nvPr/>
            </p:nvSpPr>
            <p:spPr bwMode="auto">
              <a:xfrm>
                <a:off x="1818" y="3759"/>
                <a:ext cx="2" cy="2"/>
              </a:xfrm>
              <a:custGeom>
                <a:avLst/>
                <a:gdLst>
                  <a:gd name="T0" fmla="*/ 2 w 3"/>
                  <a:gd name="T1" fmla="*/ 2 h 5"/>
                  <a:gd name="T2" fmla="*/ 3 w 3"/>
                  <a:gd name="T3" fmla="*/ 1 h 5"/>
                  <a:gd name="T4" fmla="*/ 2 w 3"/>
                  <a:gd name="T5" fmla="*/ 0 h 5"/>
                  <a:gd name="T6" fmla="*/ 1 w 3"/>
                  <a:gd name="T7" fmla="*/ 1 h 5"/>
                  <a:gd name="T8" fmla="*/ 0 w 3"/>
                  <a:gd name="T9" fmla="*/ 2 h 5"/>
                  <a:gd name="T10" fmla="*/ 2 w 3"/>
                  <a:gd name="T11" fmla="*/ 5 h 5"/>
                  <a:gd name="T12" fmla="*/ 2 w 3"/>
                  <a:gd name="T13" fmla="*/ 5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1"/>
                    </a:lnTo>
                    <a:lnTo>
                      <a:pt x="2" y="0"/>
                    </a:lnTo>
                    <a:lnTo>
                      <a:pt x="1" y="1"/>
                    </a:lnTo>
                    <a:lnTo>
                      <a:pt x="0" y="2"/>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2" name="Freeform 2874"/>
              <p:cNvSpPr>
                <a:spLocks/>
              </p:cNvSpPr>
              <p:nvPr/>
            </p:nvSpPr>
            <p:spPr bwMode="auto">
              <a:xfrm>
                <a:off x="1817" y="3759"/>
                <a:ext cx="2" cy="2"/>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3" name="Freeform 2875"/>
              <p:cNvSpPr>
                <a:spLocks/>
              </p:cNvSpPr>
              <p:nvPr/>
            </p:nvSpPr>
            <p:spPr bwMode="auto">
              <a:xfrm>
                <a:off x="1816" y="3759"/>
                <a:ext cx="2" cy="2"/>
              </a:xfrm>
              <a:custGeom>
                <a:avLst/>
                <a:gdLst>
                  <a:gd name="T0" fmla="*/ 3 w 4"/>
                  <a:gd name="T1" fmla="*/ 2 h 5"/>
                  <a:gd name="T2" fmla="*/ 4 w 4"/>
                  <a:gd name="T3" fmla="*/ 1 h 5"/>
                  <a:gd name="T4" fmla="*/ 3 w 4"/>
                  <a:gd name="T5" fmla="*/ 0 h 5"/>
                  <a:gd name="T6" fmla="*/ 2 w 4"/>
                  <a:gd name="T7" fmla="*/ 1 h 5"/>
                  <a:gd name="T8" fmla="*/ 0 w 4"/>
                  <a:gd name="T9" fmla="*/ 2 h 5"/>
                  <a:gd name="T10" fmla="*/ 3 w 4"/>
                  <a:gd name="T11" fmla="*/ 5 h 5"/>
                  <a:gd name="T12" fmla="*/ 3 w 4"/>
                  <a:gd name="T13" fmla="*/ 5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4" y="1"/>
                    </a:lnTo>
                    <a:lnTo>
                      <a:pt x="3" y="0"/>
                    </a:lnTo>
                    <a:lnTo>
                      <a:pt x="2" y="1"/>
                    </a:lnTo>
                    <a:lnTo>
                      <a:pt x="0" y="2"/>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4" name="Freeform 2876"/>
              <p:cNvSpPr>
                <a:spLocks/>
              </p:cNvSpPr>
              <p:nvPr/>
            </p:nvSpPr>
            <p:spPr bwMode="auto">
              <a:xfrm>
                <a:off x="1816" y="3758"/>
                <a:ext cx="1" cy="2"/>
              </a:xfrm>
              <a:custGeom>
                <a:avLst/>
                <a:gdLst>
                  <a:gd name="T0" fmla="*/ 4 w 4"/>
                  <a:gd name="T1" fmla="*/ 1 h 4"/>
                  <a:gd name="T2" fmla="*/ 3 w 4"/>
                  <a:gd name="T3" fmla="*/ 0 h 4"/>
                  <a:gd name="T4" fmla="*/ 0 w 4"/>
                  <a:gd name="T5" fmla="*/ 0 h 4"/>
                  <a:gd name="T6" fmla="*/ 0 w 4"/>
                  <a:gd name="T7" fmla="*/ 2 h 4"/>
                  <a:gd name="T8" fmla="*/ 0 w 4"/>
                  <a:gd name="T9" fmla="*/ 4 h 4"/>
                  <a:gd name="T10" fmla="*/ 3 w 4"/>
                  <a:gd name="T11" fmla="*/ 4 h 4"/>
                  <a:gd name="T12" fmla="*/ 3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3" y="0"/>
                    </a:lnTo>
                    <a:lnTo>
                      <a:pt x="0" y="0"/>
                    </a:lnTo>
                    <a:lnTo>
                      <a:pt x="0" y="2"/>
                    </a:lnTo>
                    <a:lnTo>
                      <a:pt x="0" y="4"/>
                    </a:lnTo>
                    <a:lnTo>
                      <a:pt x="3" y="4"/>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5" name="Freeform 2877"/>
              <p:cNvSpPr>
                <a:spLocks/>
              </p:cNvSpPr>
              <p:nvPr/>
            </p:nvSpPr>
            <p:spPr bwMode="auto">
              <a:xfrm>
                <a:off x="1815" y="3758"/>
                <a:ext cx="2" cy="2"/>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6" name="Freeform 2878"/>
              <p:cNvSpPr>
                <a:spLocks/>
              </p:cNvSpPr>
              <p:nvPr/>
            </p:nvSpPr>
            <p:spPr bwMode="auto">
              <a:xfrm>
                <a:off x="1812" y="3757"/>
                <a:ext cx="3" cy="3"/>
              </a:xfrm>
              <a:custGeom>
                <a:avLst/>
                <a:gdLst>
                  <a:gd name="T0" fmla="*/ 6 w 6"/>
                  <a:gd name="T1" fmla="*/ 1 h 4"/>
                  <a:gd name="T2" fmla="*/ 4 w 6"/>
                  <a:gd name="T3" fmla="*/ 0 h 4"/>
                  <a:gd name="T4" fmla="*/ 0 w 6"/>
                  <a:gd name="T5" fmla="*/ 0 h 4"/>
                  <a:gd name="T6" fmla="*/ 0 w 6"/>
                  <a:gd name="T7" fmla="*/ 2 h 4"/>
                  <a:gd name="T8" fmla="*/ 0 w 6"/>
                  <a:gd name="T9" fmla="*/ 4 h 4"/>
                  <a:gd name="T10" fmla="*/ 6 w 6"/>
                  <a:gd name="T11" fmla="*/ 4 h 4"/>
                  <a:gd name="T12" fmla="*/ 6 w 6"/>
                  <a:gd name="T13" fmla="*/ 2 h 4"/>
                  <a:gd name="T14" fmla="*/ 6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1"/>
                    </a:moveTo>
                    <a:lnTo>
                      <a:pt x="4" y="0"/>
                    </a:lnTo>
                    <a:lnTo>
                      <a:pt x="0" y="0"/>
                    </a:lnTo>
                    <a:lnTo>
                      <a:pt x="0" y="2"/>
                    </a:lnTo>
                    <a:lnTo>
                      <a:pt x="0" y="4"/>
                    </a:lnTo>
                    <a:lnTo>
                      <a:pt x="6" y="4"/>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7" name="Freeform 2879"/>
              <p:cNvSpPr>
                <a:spLocks/>
              </p:cNvSpPr>
              <p:nvPr/>
            </p:nvSpPr>
            <p:spPr bwMode="auto">
              <a:xfrm>
                <a:off x="1810" y="3757"/>
                <a:ext cx="2" cy="3"/>
              </a:xfrm>
              <a:custGeom>
                <a:avLst/>
                <a:gdLst>
                  <a:gd name="T0" fmla="*/ 2 w 3"/>
                  <a:gd name="T1" fmla="*/ 2 h 4"/>
                  <a:gd name="T2" fmla="*/ 3 w 3"/>
                  <a:gd name="T3" fmla="*/ 1 h 4"/>
                  <a:gd name="T4" fmla="*/ 2 w 3"/>
                  <a:gd name="T5" fmla="*/ 0 h 4"/>
                  <a:gd name="T6" fmla="*/ 1 w 3"/>
                  <a:gd name="T7" fmla="*/ 1 h 4"/>
                  <a:gd name="T8" fmla="*/ 0 w 3"/>
                  <a:gd name="T9" fmla="*/ 2 h 4"/>
                  <a:gd name="T10" fmla="*/ 2 w 3"/>
                  <a:gd name="T11" fmla="*/ 4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8" name="Freeform 2880"/>
              <p:cNvSpPr>
                <a:spLocks/>
              </p:cNvSpPr>
              <p:nvPr/>
            </p:nvSpPr>
            <p:spPr bwMode="auto">
              <a:xfrm>
                <a:off x="1760" y="3757"/>
                <a:ext cx="52" cy="40"/>
              </a:xfrm>
              <a:custGeom>
                <a:avLst/>
                <a:gdLst>
                  <a:gd name="T0" fmla="*/ 103 w 103"/>
                  <a:gd name="T1" fmla="*/ 1 h 80"/>
                  <a:gd name="T2" fmla="*/ 102 w 103"/>
                  <a:gd name="T3" fmla="*/ 0 h 80"/>
                  <a:gd name="T4" fmla="*/ 39 w 103"/>
                  <a:gd name="T5" fmla="*/ 0 h 80"/>
                  <a:gd name="T6" fmla="*/ 38 w 103"/>
                  <a:gd name="T7" fmla="*/ 76 h 80"/>
                  <a:gd name="T8" fmla="*/ 2 w 103"/>
                  <a:gd name="T9" fmla="*/ 76 h 80"/>
                  <a:gd name="T10" fmla="*/ 0 w 103"/>
                  <a:gd name="T11" fmla="*/ 78 h 80"/>
                  <a:gd name="T12" fmla="*/ 1 w 103"/>
                  <a:gd name="T13" fmla="*/ 80 h 80"/>
                  <a:gd name="T14" fmla="*/ 40 w 103"/>
                  <a:gd name="T15" fmla="*/ 79 h 80"/>
                  <a:gd name="T16" fmla="*/ 40 w 103"/>
                  <a:gd name="T17" fmla="*/ 4 h 80"/>
                  <a:gd name="T18" fmla="*/ 102 w 103"/>
                  <a:gd name="T19" fmla="*/ 4 h 80"/>
                  <a:gd name="T20" fmla="*/ 102 w 103"/>
                  <a:gd name="T21" fmla="*/ 2 h 80"/>
                  <a:gd name="T22" fmla="*/ 103 w 103"/>
                  <a:gd name="T23" fmla="*/ 1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3"/>
                  <a:gd name="T37" fmla="*/ 0 h 80"/>
                  <a:gd name="T38" fmla="*/ 103 w 103"/>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3" h="80">
                    <a:moveTo>
                      <a:pt x="103" y="1"/>
                    </a:moveTo>
                    <a:lnTo>
                      <a:pt x="102" y="0"/>
                    </a:lnTo>
                    <a:lnTo>
                      <a:pt x="39" y="0"/>
                    </a:lnTo>
                    <a:lnTo>
                      <a:pt x="38" y="76"/>
                    </a:lnTo>
                    <a:lnTo>
                      <a:pt x="2" y="76"/>
                    </a:lnTo>
                    <a:lnTo>
                      <a:pt x="0" y="78"/>
                    </a:lnTo>
                    <a:lnTo>
                      <a:pt x="1" y="80"/>
                    </a:lnTo>
                    <a:lnTo>
                      <a:pt x="40" y="79"/>
                    </a:lnTo>
                    <a:lnTo>
                      <a:pt x="40" y="4"/>
                    </a:lnTo>
                    <a:lnTo>
                      <a:pt x="102" y="4"/>
                    </a:lnTo>
                    <a:lnTo>
                      <a:pt x="102" y="2"/>
                    </a:lnTo>
                    <a:lnTo>
                      <a:pt x="10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89" name="Freeform 2881"/>
              <p:cNvSpPr>
                <a:spLocks/>
              </p:cNvSpPr>
              <p:nvPr/>
            </p:nvSpPr>
            <p:spPr bwMode="auto">
              <a:xfrm>
                <a:off x="1779" y="3720"/>
                <a:ext cx="75" cy="28"/>
              </a:xfrm>
              <a:custGeom>
                <a:avLst/>
                <a:gdLst>
                  <a:gd name="T0" fmla="*/ 80 w 150"/>
                  <a:gd name="T1" fmla="*/ 56 h 56"/>
                  <a:gd name="T2" fmla="*/ 90 w 150"/>
                  <a:gd name="T3" fmla="*/ 55 h 56"/>
                  <a:gd name="T4" fmla="*/ 97 w 150"/>
                  <a:gd name="T5" fmla="*/ 55 h 56"/>
                  <a:gd name="T6" fmla="*/ 103 w 150"/>
                  <a:gd name="T7" fmla="*/ 55 h 56"/>
                  <a:gd name="T8" fmla="*/ 110 w 150"/>
                  <a:gd name="T9" fmla="*/ 54 h 56"/>
                  <a:gd name="T10" fmla="*/ 116 w 150"/>
                  <a:gd name="T11" fmla="*/ 53 h 56"/>
                  <a:gd name="T12" fmla="*/ 121 w 150"/>
                  <a:gd name="T13" fmla="*/ 53 h 56"/>
                  <a:gd name="T14" fmla="*/ 125 w 150"/>
                  <a:gd name="T15" fmla="*/ 52 h 56"/>
                  <a:gd name="T16" fmla="*/ 130 w 150"/>
                  <a:gd name="T17" fmla="*/ 51 h 56"/>
                  <a:gd name="T18" fmla="*/ 133 w 150"/>
                  <a:gd name="T19" fmla="*/ 48 h 56"/>
                  <a:gd name="T20" fmla="*/ 137 w 150"/>
                  <a:gd name="T21" fmla="*/ 47 h 56"/>
                  <a:gd name="T22" fmla="*/ 140 w 150"/>
                  <a:gd name="T23" fmla="*/ 45 h 56"/>
                  <a:gd name="T24" fmla="*/ 143 w 150"/>
                  <a:gd name="T25" fmla="*/ 42 h 56"/>
                  <a:gd name="T26" fmla="*/ 145 w 150"/>
                  <a:gd name="T27" fmla="*/ 39 h 56"/>
                  <a:gd name="T28" fmla="*/ 147 w 150"/>
                  <a:gd name="T29" fmla="*/ 37 h 56"/>
                  <a:gd name="T30" fmla="*/ 148 w 150"/>
                  <a:gd name="T31" fmla="*/ 34 h 56"/>
                  <a:gd name="T32" fmla="*/ 150 w 150"/>
                  <a:gd name="T33" fmla="*/ 32 h 56"/>
                  <a:gd name="T34" fmla="*/ 150 w 150"/>
                  <a:gd name="T35" fmla="*/ 30 h 56"/>
                  <a:gd name="T36" fmla="*/ 150 w 150"/>
                  <a:gd name="T37" fmla="*/ 27 h 56"/>
                  <a:gd name="T38" fmla="*/ 150 w 150"/>
                  <a:gd name="T39" fmla="*/ 23 h 56"/>
                  <a:gd name="T40" fmla="*/ 148 w 150"/>
                  <a:gd name="T41" fmla="*/ 19 h 56"/>
                  <a:gd name="T42" fmla="*/ 146 w 150"/>
                  <a:gd name="T43" fmla="*/ 16 h 56"/>
                  <a:gd name="T44" fmla="*/ 144 w 150"/>
                  <a:gd name="T45" fmla="*/ 12 h 56"/>
                  <a:gd name="T46" fmla="*/ 140 w 150"/>
                  <a:gd name="T47" fmla="*/ 10 h 56"/>
                  <a:gd name="T48" fmla="*/ 136 w 150"/>
                  <a:gd name="T49" fmla="*/ 8 h 56"/>
                  <a:gd name="T50" fmla="*/ 131 w 150"/>
                  <a:gd name="T51" fmla="*/ 4 h 56"/>
                  <a:gd name="T52" fmla="*/ 124 w 150"/>
                  <a:gd name="T53" fmla="*/ 3 h 56"/>
                  <a:gd name="T54" fmla="*/ 117 w 150"/>
                  <a:gd name="T55" fmla="*/ 1 h 56"/>
                  <a:gd name="T56" fmla="*/ 109 w 150"/>
                  <a:gd name="T57" fmla="*/ 0 h 56"/>
                  <a:gd name="T58" fmla="*/ 100 w 150"/>
                  <a:gd name="T59" fmla="*/ 0 h 56"/>
                  <a:gd name="T60" fmla="*/ 90 w 150"/>
                  <a:gd name="T61" fmla="*/ 0 h 56"/>
                  <a:gd name="T62" fmla="*/ 0 w 150"/>
                  <a:gd name="T63" fmla="*/ 56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56"/>
                  <a:gd name="T98" fmla="*/ 150 w 150"/>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56">
                    <a:moveTo>
                      <a:pt x="0" y="56"/>
                    </a:moveTo>
                    <a:lnTo>
                      <a:pt x="80" y="56"/>
                    </a:lnTo>
                    <a:lnTo>
                      <a:pt x="85" y="55"/>
                    </a:lnTo>
                    <a:lnTo>
                      <a:pt x="90" y="55"/>
                    </a:lnTo>
                    <a:lnTo>
                      <a:pt x="93" y="55"/>
                    </a:lnTo>
                    <a:lnTo>
                      <a:pt x="97" y="55"/>
                    </a:lnTo>
                    <a:lnTo>
                      <a:pt x="100" y="55"/>
                    </a:lnTo>
                    <a:lnTo>
                      <a:pt x="103" y="55"/>
                    </a:lnTo>
                    <a:lnTo>
                      <a:pt x="107" y="54"/>
                    </a:lnTo>
                    <a:lnTo>
                      <a:pt x="110" y="54"/>
                    </a:lnTo>
                    <a:lnTo>
                      <a:pt x="113" y="54"/>
                    </a:lnTo>
                    <a:lnTo>
                      <a:pt x="116" y="53"/>
                    </a:lnTo>
                    <a:lnTo>
                      <a:pt x="118" y="53"/>
                    </a:lnTo>
                    <a:lnTo>
                      <a:pt x="121" y="53"/>
                    </a:lnTo>
                    <a:lnTo>
                      <a:pt x="123" y="52"/>
                    </a:lnTo>
                    <a:lnTo>
                      <a:pt x="125" y="52"/>
                    </a:lnTo>
                    <a:lnTo>
                      <a:pt x="128" y="51"/>
                    </a:lnTo>
                    <a:lnTo>
                      <a:pt x="130" y="51"/>
                    </a:lnTo>
                    <a:lnTo>
                      <a:pt x="132" y="49"/>
                    </a:lnTo>
                    <a:lnTo>
                      <a:pt x="133" y="48"/>
                    </a:lnTo>
                    <a:lnTo>
                      <a:pt x="136" y="47"/>
                    </a:lnTo>
                    <a:lnTo>
                      <a:pt x="137" y="47"/>
                    </a:lnTo>
                    <a:lnTo>
                      <a:pt x="139" y="46"/>
                    </a:lnTo>
                    <a:lnTo>
                      <a:pt x="140" y="45"/>
                    </a:lnTo>
                    <a:lnTo>
                      <a:pt x="141" y="44"/>
                    </a:lnTo>
                    <a:lnTo>
                      <a:pt x="143" y="42"/>
                    </a:lnTo>
                    <a:lnTo>
                      <a:pt x="144" y="40"/>
                    </a:lnTo>
                    <a:lnTo>
                      <a:pt x="145" y="39"/>
                    </a:lnTo>
                    <a:lnTo>
                      <a:pt x="146" y="38"/>
                    </a:lnTo>
                    <a:lnTo>
                      <a:pt x="147" y="37"/>
                    </a:lnTo>
                    <a:lnTo>
                      <a:pt x="147" y="36"/>
                    </a:lnTo>
                    <a:lnTo>
                      <a:pt x="148" y="34"/>
                    </a:lnTo>
                    <a:lnTo>
                      <a:pt x="148" y="33"/>
                    </a:lnTo>
                    <a:lnTo>
                      <a:pt x="150" y="32"/>
                    </a:lnTo>
                    <a:lnTo>
                      <a:pt x="150" y="31"/>
                    </a:lnTo>
                    <a:lnTo>
                      <a:pt x="150" y="30"/>
                    </a:lnTo>
                    <a:lnTo>
                      <a:pt x="150" y="29"/>
                    </a:lnTo>
                    <a:lnTo>
                      <a:pt x="150" y="27"/>
                    </a:lnTo>
                    <a:lnTo>
                      <a:pt x="150" y="25"/>
                    </a:lnTo>
                    <a:lnTo>
                      <a:pt x="150" y="23"/>
                    </a:lnTo>
                    <a:lnTo>
                      <a:pt x="150" y="21"/>
                    </a:lnTo>
                    <a:lnTo>
                      <a:pt x="148" y="19"/>
                    </a:lnTo>
                    <a:lnTo>
                      <a:pt x="147" y="17"/>
                    </a:lnTo>
                    <a:lnTo>
                      <a:pt x="146" y="16"/>
                    </a:lnTo>
                    <a:lnTo>
                      <a:pt x="145" y="14"/>
                    </a:lnTo>
                    <a:lnTo>
                      <a:pt x="144" y="12"/>
                    </a:lnTo>
                    <a:lnTo>
                      <a:pt x="143" y="11"/>
                    </a:lnTo>
                    <a:lnTo>
                      <a:pt x="140" y="10"/>
                    </a:lnTo>
                    <a:lnTo>
                      <a:pt x="138" y="9"/>
                    </a:lnTo>
                    <a:lnTo>
                      <a:pt x="136" y="8"/>
                    </a:lnTo>
                    <a:lnTo>
                      <a:pt x="133" y="6"/>
                    </a:lnTo>
                    <a:lnTo>
                      <a:pt x="131" y="4"/>
                    </a:lnTo>
                    <a:lnTo>
                      <a:pt x="128" y="3"/>
                    </a:lnTo>
                    <a:lnTo>
                      <a:pt x="124" y="3"/>
                    </a:lnTo>
                    <a:lnTo>
                      <a:pt x="121" y="2"/>
                    </a:lnTo>
                    <a:lnTo>
                      <a:pt x="117" y="1"/>
                    </a:lnTo>
                    <a:lnTo>
                      <a:pt x="114" y="1"/>
                    </a:lnTo>
                    <a:lnTo>
                      <a:pt x="109" y="0"/>
                    </a:lnTo>
                    <a:lnTo>
                      <a:pt x="105" y="0"/>
                    </a:lnTo>
                    <a:lnTo>
                      <a:pt x="100" y="0"/>
                    </a:lnTo>
                    <a:lnTo>
                      <a:pt x="95" y="0"/>
                    </a:lnTo>
                    <a:lnTo>
                      <a:pt x="90" y="0"/>
                    </a:lnTo>
                    <a:lnTo>
                      <a:pt x="0" y="0"/>
                    </a:lnTo>
                    <a:lnTo>
                      <a:pt x="0" y="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190" name="Freeform 2882"/>
              <p:cNvSpPr>
                <a:spLocks/>
              </p:cNvSpPr>
              <p:nvPr/>
            </p:nvSpPr>
            <p:spPr bwMode="auto">
              <a:xfrm>
                <a:off x="1779" y="3744"/>
                <a:ext cx="67" cy="5"/>
              </a:xfrm>
              <a:custGeom>
                <a:avLst/>
                <a:gdLst>
                  <a:gd name="T0" fmla="*/ 0 w 132"/>
                  <a:gd name="T1" fmla="*/ 6 h 11"/>
                  <a:gd name="T2" fmla="*/ 0 w 132"/>
                  <a:gd name="T3" fmla="*/ 11 h 11"/>
                  <a:gd name="T4" fmla="*/ 80 w 132"/>
                  <a:gd name="T5" fmla="*/ 9 h 11"/>
                  <a:gd name="T6" fmla="*/ 85 w 132"/>
                  <a:gd name="T7" fmla="*/ 8 h 11"/>
                  <a:gd name="T8" fmla="*/ 103 w 132"/>
                  <a:gd name="T9" fmla="*/ 8 h 11"/>
                  <a:gd name="T10" fmla="*/ 107 w 132"/>
                  <a:gd name="T11" fmla="*/ 7 h 11"/>
                  <a:gd name="T12" fmla="*/ 113 w 132"/>
                  <a:gd name="T13" fmla="*/ 7 h 11"/>
                  <a:gd name="T14" fmla="*/ 116 w 132"/>
                  <a:gd name="T15" fmla="*/ 6 h 11"/>
                  <a:gd name="T16" fmla="*/ 121 w 132"/>
                  <a:gd name="T17" fmla="*/ 6 h 11"/>
                  <a:gd name="T18" fmla="*/ 123 w 132"/>
                  <a:gd name="T19" fmla="*/ 5 h 11"/>
                  <a:gd name="T20" fmla="*/ 125 w 132"/>
                  <a:gd name="T21" fmla="*/ 5 h 11"/>
                  <a:gd name="T22" fmla="*/ 128 w 132"/>
                  <a:gd name="T23" fmla="*/ 4 h 11"/>
                  <a:gd name="T24" fmla="*/ 130 w 132"/>
                  <a:gd name="T25" fmla="*/ 4 h 11"/>
                  <a:gd name="T26" fmla="*/ 132 w 132"/>
                  <a:gd name="T27" fmla="*/ 3 h 11"/>
                  <a:gd name="T28" fmla="*/ 132 w 132"/>
                  <a:gd name="T29" fmla="*/ 1 h 11"/>
                  <a:gd name="T30" fmla="*/ 132 w 132"/>
                  <a:gd name="T31" fmla="*/ 0 h 11"/>
                  <a:gd name="T32" fmla="*/ 130 w 132"/>
                  <a:gd name="T33" fmla="*/ 1 h 11"/>
                  <a:gd name="T34" fmla="*/ 128 w 132"/>
                  <a:gd name="T35" fmla="*/ 1 h 11"/>
                  <a:gd name="T36" fmla="*/ 125 w 132"/>
                  <a:gd name="T37" fmla="*/ 3 h 11"/>
                  <a:gd name="T38" fmla="*/ 123 w 132"/>
                  <a:gd name="T39" fmla="*/ 3 h 11"/>
                  <a:gd name="T40" fmla="*/ 121 w 132"/>
                  <a:gd name="T41" fmla="*/ 4 h 11"/>
                  <a:gd name="T42" fmla="*/ 116 w 132"/>
                  <a:gd name="T43" fmla="*/ 4 h 11"/>
                  <a:gd name="T44" fmla="*/ 113 w 132"/>
                  <a:gd name="T45" fmla="*/ 5 h 11"/>
                  <a:gd name="T46" fmla="*/ 107 w 132"/>
                  <a:gd name="T47" fmla="*/ 5 h 11"/>
                  <a:gd name="T48" fmla="*/ 103 w 132"/>
                  <a:gd name="T49" fmla="*/ 6 h 11"/>
                  <a:gd name="T50" fmla="*/ 85 w 132"/>
                  <a:gd name="T51" fmla="*/ 6 h 11"/>
                  <a:gd name="T52" fmla="*/ 80 w 132"/>
                  <a:gd name="T53" fmla="*/ 7 h 11"/>
                  <a:gd name="T54" fmla="*/ 0 w 132"/>
                  <a:gd name="T55" fmla="*/ 6 h 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11"/>
                  <a:gd name="T86" fmla="*/ 132 w 132"/>
                  <a:gd name="T87" fmla="*/ 11 h 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11">
                    <a:moveTo>
                      <a:pt x="0" y="6"/>
                    </a:moveTo>
                    <a:lnTo>
                      <a:pt x="0" y="11"/>
                    </a:lnTo>
                    <a:lnTo>
                      <a:pt x="80" y="9"/>
                    </a:lnTo>
                    <a:lnTo>
                      <a:pt x="85" y="8"/>
                    </a:lnTo>
                    <a:lnTo>
                      <a:pt x="103" y="8"/>
                    </a:lnTo>
                    <a:lnTo>
                      <a:pt x="107" y="7"/>
                    </a:lnTo>
                    <a:lnTo>
                      <a:pt x="113" y="7"/>
                    </a:lnTo>
                    <a:lnTo>
                      <a:pt x="116" y="6"/>
                    </a:lnTo>
                    <a:lnTo>
                      <a:pt x="121" y="6"/>
                    </a:lnTo>
                    <a:lnTo>
                      <a:pt x="123" y="5"/>
                    </a:lnTo>
                    <a:lnTo>
                      <a:pt x="125" y="5"/>
                    </a:lnTo>
                    <a:lnTo>
                      <a:pt x="128" y="4"/>
                    </a:lnTo>
                    <a:lnTo>
                      <a:pt x="130" y="4"/>
                    </a:lnTo>
                    <a:lnTo>
                      <a:pt x="132" y="3"/>
                    </a:lnTo>
                    <a:lnTo>
                      <a:pt x="132" y="1"/>
                    </a:lnTo>
                    <a:lnTo>
                      <a:pt x="132" y="0"/>
                    </a:lnTo>
                    <a:lnTo>
                      <a:pt x="130" y="1"/>
                    </a:lnTo>
                    <a:lnTo>
                      <a:pt x="128" y="1"/>
                    </a:lnTo>
                    <a:lnTo>
                      <a:pt x="125" y="3"/>
                    </a:lnTo>
                    <a:lnTo>
                      <a:pt x="123" y="3"/>
                    </a:lnTo>
                    <a:lnTo>
                      <a:pt x="121" y="4"/>
                    </a:lnTo>
                    <a:lnTo>
                      <a:pt x="116" y="4"/>
                    </a:lnTo>
                    <a:lnTo>
                      <a:pt x="113" y="5"/>
                    </a:lnTo>
                    <a:lnTo>
                      <a:pt x="107" y="5"/>
                    </a:lnTo>
                    <a:lnTo>
                      <a:pt x="103" y="6"/>
                    </a:lnTo>
                    <a:lnTo>
                      <a:pt x="85" y="6"/>
                    </a:lnTo>
                    <a:lnTo>
                      <a:pt x="80" y="7"/>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1" name="Freeform 2883"/>
              <p:cNvSpPr>
                <a:spLocks/>
              </p:cNvSpPr>
              <p:nvPr/>
            </p:nvSpPr>
            <p:spPr bwMode="auto">
              <a:xfrm>
                <a:off x="1845" y="3744"/>
                <a:ext cx="2" cy="1"/>
              </a:xfrm>
              <a:custGeom>
                <a:avLst/>
                <a:gdLst>
                  <a:gd name="T0" fmla="*/ 1 w 4"/>
                  <a:gd name="T1" fmla="*/ 4 h 4"/>
                  <a:gd name="T2" fmla="*/ 4 w 4"/>
                  <a:gd name="T3" fmla="*/ 2 h 4"/>
                  <a:gd name="T4" fmla="*/ 4 w 4"/>
                  <a:gd name="T5" fmla="*/ 2 h 4"/>
                  <a:gd name="T6" fmla="*/ 2 w 4"/>
                  <a:gd name="T7" fmla="*/ 1 h 4"/>
                  <a:gd name="T8" fmla="*/ 1 w 4"/>
                  <a:gd name="T9" fmla="*/ 0 h 4"/>
                  <a:gd name="T10" fmla="*/ 0 w 4"/>
                  <a:gd name="T11" fmla="*/ 1 h 4"/>
                  <a:gd name="T12" fmla="*/ 1 w 4"/>
                  <a:gd name="T13" fmla="*/ 2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4" y="2"/>
                    </a:lnTo>
                    <a:lnTo>
                      <a:pt x="2" y="1"/>
                    </a:lnTo>
                    <a:lnTo>
                      <a:pt x="1" y="0"/>
                    </a:lnTo>
                    <a:lnTo>
                      <a:pt x="0" y="1"/>
                    </a:lnTo>
                    <a:lnTo>
                      <a:pt x="1" y="2"/>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2" name="Freeform 2884"/>
              <p:cNvSpPr>
                <a:spLocks/>
              </p:cNvSpPr>
              <p:nvPr/>
            </p:nvSpPr>
            <p:spPr bwMode="auto">
              <a:xfrm>
                <a:off x="1845" y="3742"/>
                <a:ext cx="4" cy="3"/>
              </a:xfrm>
              <a:custGeom>
                <a:avLst/>
                <a:gdLst>
                  <a:gd name="T0" fmla="*/ 2 w 8"/>
                  <a:gd name="T1" fmla="*/ 3 h 4"/>
                  <a:gd name="T2" fmla="*/ 2 w 8"/>
                  <a:gd name="T3" fmla="*/ 4 h 4"/>
                  <a:gd name="T4" fmla="*/ 5 w 8"/>
                  <a:gd name="T5" fmla="*/ 3 h 4"/>
                  <a:gd name="T6" fmla="*/ 6 w 8"/>
                  <a:gd name="T7" fmla="*/ 3 h 4"/>
                  <a:gd name="T8" fmla="*/ 8 w 8"/>
                  <a:gd name="T9" fmla="*/ 2 h 4"/>
                  <a:gd name="T10" fmla="*/ 8 w 8"/>
                  <a:gd name="T11" fmla="*/ 1 h 4"/>
                  <a:gd name="T12" fmla="*/ 8 w 8"/>
                  <a:gd name="T13" fmla="*/ 0 h 4"/>
                  <a:gd name="T14" fmla="*/ 6 w 8"/>
                  <a:gd name="T15" fmla="*/ 1 h 4"/>
                  <a:gd name="T16" fmla="*/ 5 w 8"/>
                  <a:gd name="T17" fmla="*/ 1 h 4"/>
                  <a:gd name="T18" fmla="*/ 0 w 8"/>
                  <a:gd name="T19" fmla="*/ 3 h 4"/>
                  <a:gd name="T20" fmla="*/ 1 w 8"/>
                  <a:gd name="T21" fmla="*/ 2 h 4"/>
                  <a:gd name="T22" fmla="*/ 2 w 8"/>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4"/>
                  <a:gd name="T38" fmla="*/ 8 w 8"/>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4">
                    <a:moveTo>
                      <a:pt x="2" y="3"/>
                    </a:moveTo>
                    <a:lnTo>
                      <a:pt x="2" y="4"/>
                    </a:lnTo>
                    <a:lnTo>
                      <a:pt x="5" y="3"/>
                    </a:lnTo>
                    <a:lnTo>
                      <a:pt x="6" y="3"/>
                    </a:lnTo>
                    <a:lnTo>
                      <a:pt x="8" y="2"/>
                    </a:lnTo>
                    <a:lnTo>
                      <a:pt x="8" y="1"/>
                    </a:lnTo>
                    <a:lnTo>
                      <a:pt x="8" y="0"/>
                    </a:lnTo>
                    <a:lnTo>
                      <a:pt x="6" y="1"/>
                    </a:lnTo>
                    <a:lnTo>
                      <a:pt x="5" y="1"/>
                    </a:lnTo>
                    <a:lnTo>
                      <a:pt x="0" y="3"/>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3" name="Freeform 2885"/>
              <p:cNvSpPr>
                <a:spLocks/>
              </p:cNvSpPr>
              <p:nvPr/>
            </p:nvSpPr>
            <p:spPr bwMode="auto">
              <a:xfrm>
                <a:off x="1849" y="3741"/>
                <a:ext cx="2" cy="3"/>
              </a:xfrm>
              <a:custGeom>
                <a:avLst/>
                <a:gdLst>
                  <a:gd name="T0" fmla="*/ 1 w 6"/>
                  <a:gd name="T1" fmla="*/ 6 h 6"/>
                  <a:gd name="T2" fmla="*/ 3 w 6"/>
                  <a:gd name="T3" fmla="*/ 5 h 6"/>
                  <a:gd name="T4" fmla="*/ 6 w 6"/>
                  <a:gd name="T5" fmla="*/ 3 h 6"/>
                  <a:gd name="T6" fmla="*/ 5 w 6"/>
                  <a:gd name="T7" fmla="*/ 1 h 6"/>
                  <a:gd name="T8" fmla="*/ 3 w 6"/>
                  <a:gd name="T9" fmla="*/ 0 h 6"/>
                  <a:gd name="T10" fmla="*/ 0 w 6"/>
                  <a:gd name="T11" fmla="*/ 4 h 6"/>
                  <a:gd name="T12" fmla="*/ 1 w 6"/>
                  <a:gd name="T13" fmla="*/ 5 h 6"/>
                  <a:gd name="T14" fmla="*/ 1 w 6"/>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6"/>
                    </a:moveTo>
                    <a:lnTo>
                      <a:pt x="3" y="5"/>
                    </a:lnTo>
                    <a:lnTo>
                      <a:pt x="6" y="3"/>
                    </a:lnTo>
                    <a:lnTo>
                      <a:pt x="5" y="1"/>
                    </a:lnTo>
                    <a:lnTo>
                      <a:pt x="3" y="0"/>
                    </a:lnTo>
                    <a:lnTo>
                      <a:pt x="0" y="4"/>
                    </a:lnTo>
                    <a:lnTo>
                      <a:pt x="1" y="5"/>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4" name="Freeform 2886"/>
              <p:cNvSpPr>
                <a:spLocks/>
              </p:cNvSpPr>
              <p:nvPr/>
            </p:nvSpPr>
            <p:spPr bwMode="auto">
              <a:xfrm>
                <a:off x="1850" y="3740"/>
                <a:ext cx="2" cy="2"/>
              </a:xfrm>
              <a:custGeom>
                <a:avLst/>
                <a:gdLst>
                  <a:gd name="T0" fmla="*/ 3 w 4"/>
                  <a:gd name="T1" fmla="*/ 4 h 5"/>
                  <a:gd name="T2" fmla="*/ 2 w 4"/>
                  <a:gd name="T3" fmla="*/ 5 h 5"/>
                  <a:gd name="T4" fmla="*/ 4 w 4"/>
                  <a:gd name="T5" fmla="*/ 0 h 5"/>
                  <a:gd name="T6" fmla="*/ 3 w 4"/>
                  <a:gd name="T7" fmla="*/ 0 h 5"/>
                  <a:gd name="T8" fmla="*/ 2 w 4"/>
                  <a:gd name="T9" fmla="*/ 0 h 5"/>
                  <a:gd name="T10" fmla="*/ 0 w 4"/>
                  <a:gd name="T11" fmla="*/ 2 h 5"/>
                  <a:gd name="T12" fmla="*/ 2 w 4"/>
                  <a:gd name="T13" fmla="*/ 2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2" y="5"/>
                    </a:lnTo>
                    <a:lnTo>
                      <a:pt x="4" y="0"/>
                    </a:lnTo>
                    <a:lnTo>
                      <a:pt x="3" y="0"/>
                    </a:lnTo>
                    <a:lnTo>
                      <a:pt x="2" y="0"/>
                    </a:lnTo>
                    <a:lnTo>
                      <a:pt x="0" y="2"/>
                    </a:lnTo>
                    <a:lnTo>
                      <a:pt x="2" y="2"/>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5" name="Freeform 2887"/>
              <p:cNvSpPr>
                <a:spLocks/>
              </p:cNvSpPr>
              <p:nvPr/>
            </p:nvSpPr>
            <p:spPr bwMode="auto">
              <a:xfrm>
                <a:off x="1851" y="3738"/>
                <a:ext cx="3" cy="3"/>
              </a:xfrm>
              <a:custGeom>
                <a:avLst/>
                <a:gdLst>
                  <a:gd name="T0" fmla="*/ 1 w 5"/>
                  <a:gd name="T1" fmla="*/ 4 h 5"/>
                  <a:gd name="T2" fmla="*/ 2 w 5"/>
                  <a:gd name="T3" fmla="*/ 5 h 5"/>
                  <a:gd name="T4" fmla="*/ 5 w 5"/>
                  <a:gd name="T5" fmla="*/ 2 h 5"/>
                  <a:gd name="T6" fmla="*/ 4 w 5"/>
                  <a:gd name="T7" fmla="*/ 1 h 5"/>
                  <a:gd name="T8" fmla="*/ 3 w 5"/>
                  <a:gd name="T9" fmla="*/ 0 h 5"/>
                  <a:gd name="T10" fmla="*/ 1 w 5"/>
                  <a:gd name="T11" fmla="*/ 2 h 5"/>
                  <a:gd name="T12" fmla="*/ 0 w 5"/>
                  <a:gd name="T13" fmla="*/ 4 h 5"/>
                  <a:gd name="T14" fmla="*/ 1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4"/>
                    </a:moveTo>
                    <a:lnTo>
                      <a:pt x="2" y="5"/>
                    </a:lnTo>
                    <a:lnTo>
                      <a:pt x="5" y="2"/>
                    </a:lnTo>
                    <a:lnTo>
                      <a:pt x="4" y="1"/>
                    </a:lnTo>
                    <a:lnTo>
                      <a:pt x="3" y="0"/>
                    </a:lnTo>
                    <a:lnTo>
                      <a:pt x="1" y="2"/>
                    </a:lnTo>
                    <a:lnTo>
                      <a:pt x="0" y="4"/>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6" name="Freeform 2888"/>
              <p:cNvSpPr>
                <a:spLocks/>
              </p:cNvSpPr>
              <p:nvPr/>
            </p:nvSpPr>
            <p:spPr bwMode="auto">
              <a:xfrm>
                <a:off x="1853" y="3738"/>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7" name="Freeform 2889"/>
              <p:cNvSpPr>
                <a:spLocks/>
              </p:cNvSpPr>
              <p:nvPr/>
            </p:nvSpPr>
            <p:spPr bwMode="auto">
              <a:xfrm>
                <a:off x="1853" y="3737"/>
                <a:ext cx="1" cy="1"/>
              </a:xfrm>
              <a:custGeom>
                <a:avLst/>
                <a:gdLst>
                  <a:gd name="T0" fmla="*/ 1 w 4"/>
                  <a:gd name="T1" fmla="*/ 3 h 4"/>
                  <a:gd name="T2" fmla="*/ 2 w 4"/>
                  <a:gd name="T3" fmla="*/ 4 h 4"/>
                  <a:gd name="T4" fmla="*/ 4 w 4"/>
                  <a:gd name="T5" fmla="*/ 3 h 4"/>
                  <a:gd name="T6" fmla="*/ 2 w 4"/>
                  <a:gd name="T7" fmla="*/ 1 h 4"/>
                  <a:gd name="T8" fmla="*/ 1 w 4"/>
                  <a:gd name="T9" fmla="*/ 0 h 4"/>
                  <a:gd name="T10" fmla="*/ 0 w 4"/>
                  <a:gd name="T11" fmla="*/ 1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2" y="4"/>
                    </a:lnTo>
                    <a:lnTo>
                      <a:pt x="4" y="3"/>
                    </a:lnTo>
                    <a:lnTo>
                      <a:pt x="2" y="1"/>
                    </a:lnTo>
                    <a:lnTo>
                      <a:pt x="1" y="0"/>
                    </a:lnTo>
                    <a:lnTo>
                      <a:pt x="0"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8" name="Freeform 2890"/>
              <p:cNvSpPr>
                <a:spLocks/>
              </p:cNvSpPr>
              <p:nvPr/>
            </p:nvSpPr>
            <p:spPr bwMode="auto">
              <a:xfrm>
                <a:off x="1853" y="3737"/>
                <a:ext cx="1" cy="1"/>
              </a:xfrm>
              <a:custGeom>
                <a:avLst/>
                <a:gdLst>
                  <a:gd name="T0" fmla="*/ 3 w 3"/>
                  <a:gd name="T1" fmla="*/ 3 h 3"/>
                  <a:gd name="T2" fmla="*/ 3 w 3"/>
                  <a:gd name="T3" fmla="*/ 3 h 3"/>
                  <a:gd name="T4" fmla="*/ 3 w 3"/>
                  <a:gd name="T5" fmla="*/ 0 h 3"/>
                  <a:gd name="T6" fmla="*/ 1 w 3"/>
                  <a:gd name="T7" fmla="*/ 0 h 3"/>
                  <a:gd name="T8" fmla="*/ 0 w 3"/>
                  <a:gd name="T9" fmla="*/ 0 h 3"/>
                  <a:gd name="T10" fmla="*/ 0 w 3"/>
                  <a:gd name="T11" fmla="*/ 1 h 3"/>
                  <a:gd name="T12" fmla="*/ 1 w 3"/>
                  <a:gd name="T13" fmla="*/ 1 h 3"/>
                  <a:gd name="T14" fmla="*/ 3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3"/>
                    </a:moveTo>
                    <a:lnTo>
                      <a:pt x="3" y="3"/>
                    </a:lnTo>
                    <a:lnTo>
                      <a:pt x="3" y="0"/>
                    </a:lnTo>
                    <a:lnTo>
                      <a:pt x="1" y="0"/>
                    </a:lnTo>
                    <a:lnTo>
                      <a:pt x="0" y="0"/>
                    </a:lnTo>
                    <a:lnTo>
                      <a:pt x="0" y="1"/>
                    </a:lnTo>
                    <a:lnTo>
                      <a:pt x="1" y="1"/>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199" name="Freeform 2891"/>
              <p:cNvSpPr>
                <a:spLocks/>
              </p:cNvSpPr>
              <p:nvPr/>
            </p:nvSpPr>
            <p:spPr bwMode="auto">
              <a:xfrm>
                <a:off x="1853" y="3735"/>
                <a:ext cx="2" cy="2"/>
              </a:xfrm>
              <a:custGeom>
                <a:avLst/>
                <a:gdLst>
                  <a:gd name="T0" fmla="*/ 1 w 4"/>
                  <a:gd name="T1" fmla="*/ 2 h 3"/>
                  <a:gd name="T2" fmla="*/ 3 w 4"/>
                  <a:gd name="T3" fmla="*/ 3 h 3"/>
                  <a:gd name="T4" fmla="*/ 4 w 4"/>
                  <a:gd name="T5" fmla="*/ 2 h 3"/>
                  <a:gd name="T6" fmla="*/ 3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3" y="3"/>
                    </a:lnTo>
                    <a:lnTo>
                      <a:pt x="4" y="2"/>
                    </a:lnTo>
                    <a:lnTo>
                      <a:pt x="3"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0" name="Freeform 2892"/>
              <p:cNvSpPr>
                <a:spLocks/>
              </p:cNvSpPr>
              <p:nvPr/>
            </p:nvSpPr>
            <p:spPr bwMode="auto">
              <a:xfrm>
                <a:off x="1853" y="3729"/>
                <a:ext cx="2" cy="8"/>
              </a:xfrm>
              <a:custGeom>
                <a:avLst/>
                <a:gdLst>
                  <a:gd name="T0" fmla="*/ 4 w 4"/>
                  <a:gd name="T1" fmla="*/ 15 h 15"/>
                  <a:gd name="T2" fmla="*/ 4 w 4"/>
                  <a:gd name="T3" fmla="*/ 15 h 15"/>
                  <a:gd name="T4" fmla="*/ 4 w 4"/>
                  <a:gd name="T5" fmla="*/ 1 h 15"/>
                  <a:gd name="T6" fmla="*/ 3 w 4"/>
                  <a:gd name="T7" fmla="*/ 0 h 15"/>
                  <a:gd name="T8" fmla="*/ 1 w 4"/>
                  <a:gd name="T9" fmla="*/ 1 h 15"/>
                  <a:gd name="T10" fmla="*/ 0 w 4"/>
                  <a:gd name="T11" fmla="*/ 3 h 15"/>
                  <a:gd name="T12" fmla="*/ 1 w 4"/>
                  <a:gd name="T13" fmla="*/ 4 h 15"/>
                  <a:gd name="T14" fmla="*/ 1 w 4"/>
                  <a:gd name="T15" fmla="*/ 14 h 15"/>
                  <a:gd name="T16" fmla="*/ 3 w 4"/>
                  <a:gd name="T17" fmla="*/ 14 h 15"/>
                  <a:gd name="T18" fmla="*/ 4 w 4"/>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15"/>
                  <a:gd name="T32" fmla="*/ 4 w 4"/>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15">
                    <a:moveTo>
                      <a:pt x="4" y="15"/>
                    </a:moveTo>
                    <a:lnTo>
                      <a:pt x="4" y="15"/>
                    </a:lnTo>
                    <a:lnTo>
                      <a:pt x="4" y="1"/>
                    </a:lnTo>
                    <a:lnTo>
                      <a:pt x="3" y="0"/>
                    </a:lnTo>
                    <a:lnTo>
                      <a:pt x="1" y="1"/>
                    </a:lnTo>
                    <a:lnTo>
                      <a:pt x="0" y="3"/>
                    </a:lnTo>
                    <a:lnTo>
                      <a:pt x="1" y="4"/>
                    </a:lnTo>
                    <a:lnTo>
                      <a:pt x="1" y="14"/>
                    </a:lnTo>
                    <a:lnTo>
                      <a:pt x="3" y="14"/>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1" name="Freeform 2893"/>
              <p:cNvSpPr>
                <a:spLocks/>
              </p:cNvSpPr>
              <p:nvPr/>
            </p:nvSpPr>
            <p:spPr bwMode="auto">
              <a:xfrm>
                <a:off x="1853" y="3729"/>
                <a:ext cx="1" cy="2"/>
              </a:xfrm>
              <a:custGeom>
                <a:avLst/>
                <a:gdLst>
                  <a:gd name="T0" fmla="*/ 2 w 4"/>
                  <a:gd name="T1" fmla="*/ 2 h 5"/>
                  <a:gd name="T2" fmla="*/ 4 w 4"/>
                  <a:gd name="T3" fmla="*/ 2 h 5"/>
                  <a:gd name="T4" fmla="*/ 2 w 4"/>
                  <a:gd name="T5" fmla="*/ 0 h 5"/>
                  <a:gd name="T6" fmla="*/ 1 w 4"/>
                  <a:gd name="T7" fmla="*/ 0 h 5"/>
                  <a:gd name="T8" fmla="*/ 0 w 4"/>
                  <a:gd name="T9" fmla="*/ 0 h 5"/>
                  <a:gd name="T10" fmla="*/ 2 w 4"/>
                  <a:gd name="T11" fmla="*/ 5 h 5"/>
                  <a:gd name="T12" fmla="*/ 1 w 4"/>
                  <a:gd name="T13" fmla="*/ 4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4" y="2"/>
                    </a:lnTo>
                    <a:lnTo>
                      <a:pt x="2" y="0"/>
                    </a:lnTo>
                    <a:lnTo>
                      <a:pt x="1" y="0"/>
                    </a:lnTo>
                    <a:lnTo>
                      <a:pt x="0" y="0"/>
                    </a:lnTo>
                    <a:lnTo>
                      <a:pt x="2" y="5"/>
                    </a:lnTo>
                    <a:lnTo>
                      <a:pt x="1"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2" name="Freeform 2894"/>
              <p:cNvSpPr>
                <a:spLocks/>
              </p:cNvSpPr>
              <p:nvPr/>
            </p:nvSpPr>
            <p:spPr bwMode="auto">
              <a:xfrm>
                <a:off x="1852" y="3727"/>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3" name="Freeform 2895"/>
              <p:cNvSpPr>
                <a:spLocks/>
              </p:cNvSpPr>
              <p:nvPr/>
            </p:nvSpPr>
            <p:spPr bwMode="auto">
              <a:xfrm>
                <a:off x="1851" y="3727"/>
                <a:ext cx="2" cy="2"/>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4" name="Freeform 2896"/>
              <p:cNvSpPr>
                <a:spLocks/>
              </p:cNvSpPr>
              <p:nvPr/>
            </p:nvSpPr>
            <p:spPr bwMode="auto">
              <a:xfrm>
                <a:off x="1850" y="3725"/>
                <a:ext cx="3" cy="2"/>
              </a:xfrm>
              <a:custGeom>
                <a:avLst/>
                <a:gdLst>
                  <a:gd name="T0" fmla="*/ 5 w 5"/>
                  <a:gd name="T1" fmla="*/ 4 h 5"/>
                  <a:gd name="T2" fmla="*/ 4 w 5"/>
                  <a:gd name="T3" fmla="*/ 1 h 5"/>
                  <a:gd name="T4" fmla="*/ 3 w 5"/>
                  <a:gd name="T5" fmla="*/ 0 h 5"/>
                  <a:gd name="T6" fmla="*/ 2 w 5"/>
                  <a:gd name="T7" fmla="*/ 1 h 5"/>
                  <a:gd name="T8" fmla="*/ 0 w 5"/>
                  <a:gd name="T9" fmla="*/ 2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4" y="1"/>
                    </a:lnTo>
                    <a:lnTo>
                      <a:pt x="3" y="0"/>
                    </a:lnTo>
                    <a:lnTo>
                      <a:pt x="2" y="1"/>
                    </a:lnTo>
                    <a:lnTo>
                      <a:pt x="0" y="2"/>
                    </a:lnTo>
                    <a:lnTo>
                      <a:pt x="3" y="5"/>
                    </a:lnTo>
                    <a:lnTo>
                      <a:pt x="4"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5" name="Freeform 2897"/>
              <p:cNvSpPr>
                <a:spLocks/>
              </p:cNvSpPr>
              <p:nvPr/>
            </p:nvSpPr>
            <p:spPr bwMode="auto">
              <a:xfrm>
                <a:off x="1847" y="3723"/>
                <a:ext cx="5" cy="3"/>
              </a:xfrm>
              <a:custGeom>
                <a:avLst/>
                <a:gdLst>
                  <a:gd name="T0" fmla="*/ 8 w 9"/>
                  <a:gd name="T1" fmla="*/ 3 h 5"/>
                  <a:gd name="T2" fmla="*/ 9 w 9"/>
                  <a:gd name="T3" fmla="*/ 4 h 5"/>
                  <a:gd name="T4" fmla="*/ 0 w 9"/>
                  <a:gd name="T5" fmla="*/ 0 h 5"/>
                  <a:gd name="T6" fmla="*/ 0 w 9"/>
                  <a:gd name="T7" fmla="*/ 1 h 5"/>
                  <a:gd name="T8" fmla="*/ 0 w 9"/>
                  <a:gd name="T9" fmla="*/ 2 h 5"/>
                  <a:gd name="T10" fmla="*/ 7 w 9"/>
                  <a:gd name="T11" fmla="*/ 5 h 5"/>
                  <a:gd name="T12" fmla="*/ 7 w 9"/>
                  <a:gd name="T13" fmla="*/ 4 h 5"/>
                  <a:gd name="T14" fmla="*/ 8 w 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8" y="3"/>
                    </a:moveTo>
                    <a:lnTo>
                      <a:pt x="9" y="4"/>
                    </a:lnTo>
                    <a:lnTo>
                      <a:pt x="0" y="0"/>
                    </a:lnTo>
                    <a:lnTo>
                      <a:pt x="0" y="1"/>
                    </a:lnTo>
                    <a:lnTo>
                      <a:pt x="0" y="2"/>
                    </a:lnTo>
                    <a:lnTo>
                      <a:pt x="7" y="5"/>
                    </a:lnTo>
                    <a:lnTo>
                      <a:pt x="7" y="4"/>
                    </a:lnTo>
                    <a:lnTo>
                      <a:pt x="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6" name="Freeform 2898"/>
              <p:cNvSpPr>
                <a:spLocks/>
              </p:cNvSpPr>
              <p:nvPr/>
            </p:nvSpPr>
            <p:spPr bwMode="auto">
              <a:xfrm>
                <a:off x="1846" y="3722"/>
                <a:ext cx="2" cy="3"/>
              </a:xfrm>
              <a:custGeom>
                <a:avLst/>
                <a:gdLst>
                  <a:gd name="T0" fmla="*/ 4 w 5"/>
                  <a:gd name="T1" fmla="*/ 4 h 5"/>
                  <a:gd name="T2" fmla="*/ 5 w 5"/>
                  <a:gd name="T3" fmla="*/ 3 h 5"/>
                  <a:gd name="T4" fmla="*/ 3 w 5"/>
                  <a:gd name="T5" fmla="*/ 0 h 5"/>
                  <a:gd name="T6" fmla="*/ 1 w 5"/>
                  <a:gd name="T7" fmla="*/ 2 h 5"/>
                  <a:gd name="T8" fmla="*/ 0 w 5"/>
                  <a:gd name="T9" fmla="*/ 3 h 5"/>
                  <a:gd name="T10" fmla="*/ 1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3" y="0"/>
                    </a:lnTo>
                    <a:lnTo>
                      <a:pt x="1" y="2"/>
                    </a:lnTo>
                    <a:lnTo>
                      <a:pt x="0" y="3"/>
                    </a:lnTo>
                    <a:lnTo>
                      <a:pt x="1" y="4"/>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7" name="Freeform 2899"/>
              <p:cNvSpPr>
                <a:spLocks/>
              </p:cNvSpPr>
              <p:nvPr/>
            </p:nvSpPr>
            <p:spPr bwMode="auto">
              <a:xfrm>
                <a:off x="1843" y="3721"/>
                <a:ext cx="4" cy="2"/>
              </a:xfrm>
              <a:custGeom>
                <a:avLst/>
                <a:gdLst>
                  <a:gd name="T0" fmla="*/ 7 w 8"/>
                  <a:gd name="T1" fmla="*/ 2 h 5"/>
                  <a:gd name="T2" fmla="*/ 8 w 8"/>
                  <a:gd name="T3" fmla="*/ 4 h 5"/>
                  <a:gd name="T4" fmla="*/ 3 w 8"/>
                  <a:gd name="T5" fmla="*/ 1 h 5"/>
                  <a:gd name="T6" fmla="*/ 0 w 8"/>
                  <a:gd name="T7" fmla="*/ 0 h 5"/>
                  <a:gd name="T8" fmla="*/ 0 w 8"/>
                  <a:gd name="T9" fmla="*/ 1 h 5"/>
                  <a:gd name="T10" fmla="*/ 0 w 8"/>
                  <a:gd name="T11" fmla="*/ 2 h 5"/>
                  <a:gd name="T12" fmla="*/ 3 w 8"/>
                  <a:gd name="T13" fmla="*/ 4 h 5"/>
                  <a:gd name="T14" fmla="*/ 5 w 8"/>
                  <a:gd name="T15" fmla="*/ 5 h 5"/>
                  <a:gd name="T16" fmla="*/ 5 w 8"/>
                  <a:gd name="T17" fmla="*/ 4 h 5"/>
                  <a:gd name="T18" fmla="*/ 7 w 8"/>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7" y="2"/>
                    </a:moveTo>
                    <a:lnTo>
                      <a:pt x="8" y="4"/>
                    </a:lnTo>
                    <a:lnTo>
                      <a:pt x="3" y="1"/>
                    </a:lnTo>
                    <a:lnTo>
                      <a:pt x="0" y="0"/>
                    </a:lnTo>
                    <a:lnTo>
                      <a:pt x="0" y="1"/>
                    </a:lnTo>
                    <a:lnTo>
                      <a:pt x="0" y="2"/>
                    </a:lnTo>
                    <a:lnTo>
                      <a:pt x="3" y="4"/>
                    </a:lnTo>
                    <a:lnTo>
                      <a:pt x="5" y="5"/>
                    </a:lnTo>
                    <a:lnTo>
                      <a:pt x="5" y="4"/>
                    </a:lnTo>
                    <a:lnTo>
                      <a:pt x="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8" name="Freeform 2900"/>
              <p:cNvSpPr>
                <a:spLocks/>
              </p:cNvSpPr>
              <p:nvPr/>
            </p:nvSpPr>
            <p:spPr bwMode="auto">
              <a:xfrm>
                <a:off x="1842" y="3720"/>
                <a:ext cx="1" cy="3"/>
              </a:xfrm>
              <a:custGeom>
                <a:avLst/>
                <a:gdLst>
                  <a:gd name="T0" fmla="*/ 4 w 4"/>
                  <a:gd name="T1" fmla="*/ 1 h 5"/>
                  <a:gd name="T2" fmla="*/ 0 w 4"/>
                  <a:gd name="T3" fmla="*/ 0 h 5"/>
                  <a:gd name="T4" fmla="*/ 4 w 4"/>
                  <a:gd name="T5" fmla="*/ 5 h 5"/>
                  <a:gd name="T6" fmla="*/ 4 w 4"/>
                  <a:gd name="T7" fmla="*/ 2 h 5"/>
                  <a:gd name="T8" fmla="*/ 4 w 4"/>
                  <a:gd name="T9" fmla="*/ 1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4" y="1"/>
                    </a:moveTo>
                    <a:lnTo>
                      <a:pt x="0" y="0"/>
                    </a:lnTo>
                    <a:lnTo>
                      <a:pt x="4" y="5"/>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09" name="Freeform 2901"/>
              <p:cNvSpPr>
                <a:spLocks/>
              </p:cNvSpPr>
              <p:nvPr/>
            </p:nvSpPr>
            <p:spPr bwMode="auto">
              <a:xfrm>
                <a:off x="1842" y="3720"/>
                <a:ext cx="1" cy="3"/>
              </a:xfrm>
              <a:custGeom>
                <a:avLst/>
                <a:gdLst>
                  <a:gd name="T0" fmla="*/ 0 w 4"/>
                  <a:gd name="T1" fmla="*/ 0 h 5"/>
                  <a:gd name="T2" fmla="*/ 0 w 4"/>
                  <a:gd name="T3" fmla="*/ 0 h 5"/>
                  <a:gd name="T4" fmla="*/ 0 w 4"/>
                  <a:gd name="T5" fmla="*/ 2 h 5"/>
                  <a:gd name="T6" fmla="*/ 0 w 4"/>
                  <a:gd name="T7" fmla="*/ 5 h 5"/>
                  <a:gd name="T8" fmla="*/ 4 w 4"/>
                  <a:gd name="T9" fmla="*/ 5 h 5"/>
                  <a:gd name="T10" fmla="*/ 0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0"/>
                    </a:moveTo>
                    <a:lnTo>
                      <a:pt x="0" y="0"/>
                    </a:lnTo>
                    <a:lnTo>
                      <a:pt x="0" y="2"/>
                    </a:lnTo>
                    <a:lnTo>
                      <a:pt x="0" y="5"/>
                    </a:lnTo>
                    <a:lnTo>
                      <a:pt x="4"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0" name="Freeform 2902"/>
              <p:cNvSpPr>
                <a:spLocks/>
              </p:cNvSpPr>
              <p:nvPr/>
            </p:nvSpPr>
            <p:spPr bwMode="auto">
              <a:xfrm>
                <a:off x="1838" y="3720"/>
                <a:ext cx="5" cy="3"/>
              </a:xfrm>
              <a:custGeom>
                <a:avLst/>
                <a:gdLst>
                  <a:gd name="T0" fmla="*/ 7 w 11"/>
                  <a:gd name="T1" fmla="*/ 3 h 6"/>
                  <a:gd name="T2" fmla="*/ 7 w 11"/>
                  <a:gd name="T3" fmla="*/ 2 h 6"/>
                  <a:gd name="T4" fmla="*/ 0 w 11"/>
                  <a:gd name="T5" fmla="*/ 0 h 6"/>
                  <a:gd name="T6" fmla="*/ 0 w 11"/>
                  <a:gd name="T7" fmla="*/ 1 h 6"/>
                  <a:gd name="T8" fmla="*/ 0 w 11"/>
                  <a:gd name="T9" fmla="*/ 2 h 6"/>
                  <a:gd name="T10" fmla="*/ 11 w 11"/>
                  <a:gd name="T11" fmla="*/ 6 h 6"/>
                  <a:gd name="T12" fmla="*/ 7 w 11"/>
                  <a:gd name="T13" fmla="*/ 6 h 6"/>
                  <a:gd name="T14" fmla="*/ 7 w 11"/>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6"/>
                  <a:gd name="T26" fmla="*/ 11 w 1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6">
                    <a:moveTo>
                      <a:pt x="7" y="3"/>
                    </a:moveTo>
                    <a:lnTo>
                      <a:pt x="7" y="2"/>
                    </a:lnTo>
                    <a:lnTo>
                      <a:pt x="0" y="0"/>
                    </a:lnTo>
                    <a:lnTo>
                      <a:pt x="0" y="1"/>
                    </a:lnTo>
                    <a:lnTo>
                      <a:pt x="0" y="2"/>
                    </a:lnTo>
                    <a:lnTo>
                      <a:pt x="11" y="6"/>
                    </a:lnTo>
                    <a:lnTo>
                      <a:pt x="7" y="6"/>
                    </a:ln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1" name="Freeform 2903"/>
              <p:cNvSpPr>
                <a:spLocks/>
              </p:cNvSpPr>
              <p:nvPr/>
            </p:nvSpPr>
            <p:spPr bwMode="auto">
              <a:xfrm>
                <a:off x="1834" y="3719"/>
                <a:ext cx="5" cy="3"/>
              </a:xfrm>
              <a:custGeom>
                <a:avLst/>
                <a:gdLst>
                  <a:gd name="T0" fmla="*/ 8 w 9"/>
                  <a:gd name="T1" fmla="*/ 1 h 4"/>
                  <a:gd name="T2" fmla="*/ 5 w 9"/>
                  <a:gd name="T3" fmla="*/ 0 h 4"/>
                  <a:gd name="T4" fmla="*/ 1 w 9"/>
                  <a:gd name="T5" fmla="*/ 0 h 4"/>
                  <a:gd name="T6" fmla="*/ 0 w 9"/>
                  <a:gd name="T7" fmla="*/ 0 h 4"/>
                  <a:gd name="T8" fmla="*/ 0 w 9"/>
                  <a:gd name="T9" fmla="*/ 1 h 4"/>
                  <a:gd name="T10" fmla="*/ 0 w 9"/>
                  <a:gd name="T11" fmla="*/ 2 h 4"/>
                  <a:gd name="T12" fmla="*/ 9 w 9"/>
                  <a:gd name="T13" fmla="*/ 4 h 4"/>
                  <a:gd name="T14" fmla="*/ 8 w 9"/>
                  <a:gd name="T15" fmla="*/ 4 h 4"/>
                  <a:gd name="T16" fmla="*/ 8 w 9"/>
                  <a:gd name="T17" fmla="*/ 2 h 4"/>
                  <a:gd name="T18" fmla="*/ 8 w 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8" y="1"/>
                    </a:moveTo>
                    <a:lnTo>
                      <a:pt x="5" y="0"/>
                    </a:lnTo>
                    <a:lnTo>
                      <a:pt x="1" y="0"/>
                    </a:lnTo>
                    <a:lnTo>
                      <a:pt x="0" y="0"/>
                    </a:lnTo>
                    <a:lnTo>
                      <a:pt x="0" y="1"/>
                    </a:lnTo>
                    <a:lnTo>
                      <a:pt x="0" y="2"/>
                    </a:lnTo>
                    <a:lnTo>
                      <a:pt x="9"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2" name="Freeform 2904"/>
              <p:cNvSpPr>
                <a:spLocks/>
              </p:cNvSpPr>
              <p:nvPr/>
            </p:nvSpPr>
            <p:spPr bwMode="auto">
              <a:xfrm>
                <a:off x="1779" y="3719"/>
                <a:ext cx="55" cy="30"/>
              </a:xfrm>
              <a:custGeom>
                <a:avLst/>
                <a:gdLst>
                  <a:gd name="T0" fmla="*/ 110 w 110"/>
                  <a:gd name="T1" fmla="*/ 1 h 59"/>
                  <a:gd name="T2" fmla="*/ 106 w 110"/>
                  <a:gd name="T3" fmla="*/ 0 h 59"/>
                  <a:gd name="T4" fmla="*/ 1 w 110"/>
                  <a:gd name="T5" fmla="*/ 0 h 59"/>
                  <a:gd name="T6" fmla="*/ 0 w 110"/>
                  <a:gd name="T7" fmla="*/ 58 h 59"/>
                  <a:gd name="T8" fmla="*/ 1 w 110"/>
                  <a:gd name="T9" fmla="*/ 59 h 59"/>
                  <a:gd name="T10" fmla="*/ 2 w 110"/>
                  <a:gd name="T11" fmla="*/ 57 h 59"/>
                  <a:gd name="T12" fmla="*/ 2 w 110"/>
                  <a:gd name="T13" fmla="*/ 4 h 59"/>
                  <a:gd name="T14" fmla="*/ 110 w 110"/>
                  <a:gd name="T15" fmla="*/ 4 h 59"/>
                  <a:gd name="T16" fmla="*/ 110 w 110"/>
                  <a:gd name="T17" fmla="*/ 2 h 59"/>
                  <a:gd name="T18" fmla="*/ 110 w 110"/>
                  <a:gd name="T19" fmla="*/ 1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59"/>
                  <a:gd name="T32" fmla="*/ 110 w 110"/>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59">
                    <a:moveTo>
                      <a:pt x="110" y="1"/>
                    </a:moveTo>
                    <a:lnTo>
                      <a:pt x="106" y="0"/>
                    </a:lnTo>
                    <a:lnTo>
                      <a:pt x="1" y="0"/>
                    </a:lnTo>
                    <a:lnTo>
                      <a:pt x="0" y="58"/>
                    </a:lnTo>
                    <a:lnTo>
                      <a:pt x="1" y="59"/>
                    </a:lnTo>
                    <a:lnTo>
                      <a:pt x="2" y="57"/>
                    </a:lnTo>
                    <a:lnTo>
                      <a:pt x="2" y="4"/>
                    </a:lnTo>
                    <a:lnTo>
                      <a:pt x="110" y="4"/>
                    </a:lnTo>
                    <a:lnTo>
                      <a:pt x="110" y="2"/>
                    </a:lnTo>
                    <a:lnTo>
                      <a:pt x="1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3" name="Freeform 2905"/>
              <p:cNvSpPr>
                <a:spLocks noEditPoints="1"/>
              </p:cNvSpPr>
              <p:nvPr/>
            </p:nvSpPr>
            <p:spPr bwMode="auto">
              <a:xfrm>
                <a:off x="1888" y="3710"/>
                <a:ext cx="132" cy="86"/>
              </a:xfrm>
              <a:custGeom>
                <a:avLst/>
                <a:gdLst>
                  <a:gd name="T0" fmla="*/ 0 w 265"/>
                  <a:gd name="T1" fmla="*/ 172 h 172"/>
                  <a:gd name="T2" fmla="*/ 109 w 265"/>
                  <a:gd name="T3" fmla="*/ 0 h 172"/>
                  <a:gd name="T4" fmla="*/ 150 w 265"/>
                  <a:gd name="T5" fmla="*/ 0 h 172"/>
                  <a:gd name="T6" fmla="*/ 265 w 265"/>
                  <a:gd name="T7" fmla="*/ 172 h 172"/>
                  <a:gd name="T8" fmla="*/ 223 w 265"/>
                  <a:gd name="T9" fmla="*/ 172 h 172"/>
                  <a:gd name="T10" fmla="*/ 190 w 265"/>
                  <a:gd name="T11" fmla="*/ 120 h 172"/>
                  <a:gd name="T12" fmla="*/ 71 w 265"/>
                  <a:gd name="T13" fmla="*/ 120 h 172"/>
                  <a:gd name="T14" fmla="*/ 41 w 265"/>
                  <a:gd name="T15" fmla="*/ 172 h 172"/>
                  <a:gd name="T16" fmla="*/ 0 w 265"/>
                  <a:gd name="T17" fmla="*/ 172 h 172"/>
                  <a:gd name="T18" fmla="*/ 0 w 265"/>
                  <a:gd name="T19" fmla="*/ 172 h 172"/>
                  <a:gd name="T20" fmla="*/ 82 w 265"/>
                  <a:gd name="T21" fmla="*/ 102 h 172"/>
                  <a:gd name="T22" fmla="*/ 179 w 265"/>
                  <a:gd name="T23" fmla="*/ 102 h 172"/>
                  <a:gd name="T24" fmla="*/ 149 w 265"/>
                  <a:gd name="T25" fmla="*/ 54 h 172"/>
                  <a:gd name="T26" fmla="*/ 148 w 265"/>
                  <a:gd name="T27" fmla="*/ 50 h 172"/>
                  <a:gd name="T28" fmla="*/ 146 w 265"/>
                  <a:gd name="T29" fmla="*/ 46 h 172"/>
                  <a:gd name="T30" fmla="*/ 143 w 265"/>
                  <a:gd name="T31" fmla="*/ 43 h 172"/>
                  <a:gd name="T32" fmla="*/ 142 w 265"/>
                  <a:gd name="T33" fmla="*/ 41 h 172"/>
                  <a:gd name="T34" fmla="*/ 140 w 265"/>
                  <a:gd name="T35" fmla="*/ 37 h 172"/>
                  <a:gd name="T36" fmla="*/ 137 w 265"/>
                  <a:gd name="T37" fmla="*/ 34 h 172"/>
                  <a:gd name="T38" fmla="*/ 136 w 265"/>
                  <a:gd name="T39" fmla="*/ 31 h 172"/>
                  <a:gd name="T40" fmla="*/ 135 w 265"/>
                  <a:gd name="T41" fmla="*/ 28 h 172"/>
                  <a:gd name="T42" fmla="*/ 133 w 265"/>
                  <a:gd name="T43" fmla="*/ 26 h 172"/>
                  <a:gd name="T44" fmla="*/ 132 w 265"/>
                  <a:gd name="T45" fmla="*/ 23 h 172"/>
                  <a:gd name="T46" fmla="*/ 131 w 265"/>
                  <a:gd name="T47" fmla="*/ 21 h 172"/>
                  <a:gd name="T48" fmla="*/ 128 w 265"/>
                  <a:gd name="T49" fmla="*/ 19 h 172"/>
                  <a:gd name="T50" fmla="*/ 128 w 265"/>
                  <a:gd name="T51" fmla="*/ 21 h 172"/>
                  <a:gd name="T52" fmla="*/ 127 w 265"/>
                  <a:gd name="T53" fmla="*/ 23 h 172"/>
                  <a:gd name="T54" fmla="*/ 126 w 265"/>
                  <a:gd name="T55" fmla="*/ 27 h 172"/>
                  <a:gd name="T56" fmla="*/ 125 w 265"/>
                  <a:gd name="T57" fmla="*/ 29 h 172"/>
                  <a:gd name="T58" fmla="*/ 124 w 265"/>
                  <a:gd name="T59" fmla="*/ 31 h 172"/>
                  <a:gd name="T60" fmla="*/ 122 w 265"/>
                  <a:gd name="T61" fmla="*/ 35 h 172"/>
                  <a:gd name="T62" fmla="*/ 121 w 265"/>
                  <a:gd name="T63" fmla="*/ 37 h 172"/>
                  <a:gd name="T64" fmla="*/ 119 w 265"/>
                  <a:gd name="T65" fmla="*/ 39 h 172"/>
                  <a:gd name="T66" fmla="*/ 118 w 265"/>
                  <a:gd name="T67" fmla="*/ 43 h 172"/>
                  <a:gd name="T68" fmla="*/ 117 w 265"/>
                  <a:gd name="T69" fmla="*/ 45 h 172"/>
                  <a:gd name="T70" fmla="*/ 116 w 265"/>
                  <a:gd name="T71" fmla="*/ 47 h 172"/>
                  <a:gd name="T72" fmla="*/ 113 w 265"/>
                  <a:gd name="T73" fmla="*/ 51 h 172"/>
                  <a:gd name="T74" fmla="*/ 82 w 265"/>
                  <a:gd name="T75" fmla="*/ 102 h 172"/>
                  <a:gd name="T76" fmla="*/ 82 w 265"/>
                  <a:gd name="T77" fmla="*/ 10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5"/>
                  <a:gd name="T118" fmla="*/ 0 h 172"/>
                  <a:gd name="T119" fmla="*/ 265 w 265"/>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5" h="172">
                    <a:moveTo>
                      <a:pt x="0" y="172"/>
                    </a:moveTo>
                    <a:lnTo>
                      <a:pt x="109" y="0"/>
                    </a:lnTo>
                    <a:lnTo>
                      <a:pt x="150" y="0"/>
                    </a:lnTo>
                    <a:lnTo>
                      <a:pt x="265" y="172"/>
                    </a:lnTo>
                    <a:lnTo>
                      <a:pt x="223" y="172"/>
                    </a:lnTo>
                    <a:lnTo>
                      <a:pt x="190" y="120"/>
                    </a:lnTo>
                    <a:lnTo>
                      <a:pt x="71" y="120"/>
                    </a:lnTo>
                    <a:lnTo>
                      <a:pt x="41" y="172"/>
                    </a:lnTo>
                    <a:lnTo>
                      <a:pt x="0" y="172"/>
                    </a:lnTo>
                    <a:close/>
                    <a:moveTo>
                      <a:pt x="82" y="102"/>
                    </a:moveTo>
                    <a:lnTo>
                      <a:pt x="179" y="102"/>
                    </a:lnTo>
                    <a:lnTo>
                      <a:pt x="149" y="54"/>
                    </a:lnTo>
                    <a:lnTo>
                      <a:pt x="148" y="50"/>
                    </a:lnTo>
                    <a:lnTo>
                      <a:pt x="146" y="46"/>
                    </a:lnTo>
                    <a:lnTo>
                      <a:pt x="143" y="43"/>
                    </a:lnTo>
                    <a:lnTo>
                      <a:pt x="142" y="41"/>
                    </a:lnTo>
                    <a:lnTo>
                      <a:pt x="140" y="37"/>
                    </a:lnTo>
                    <a:lnTo>
                      <a:pt x="137" y="34"/>
                    </a:lnTo>
                    <a:lnTo>
                      <a:pt x="136" y="31"/>
                    </a:lnTo>
                    <a:lnTo>
                      <a:pt x="135" y="28"/>
                    </a:lnTo>
                    <a:lnTo>
                      <a:pt x="133" y="26"/>
                    </a:lnTo>
                    <a:lnTo>
                      <a:pt x="132" y="23"/>
                    </a:lnTo>
                    <a:lnTo>
                      <a:pt x="131" y="21"/>
                    </a:lnTo>
                    <a:lnTo>
                      <a:pt x="128" y="19"/>
                    </a:lnTo>
                    <a:lnTo>
                      <a:pt x="128" y="21"/>
                    </a:lnTo>
                    <a:lnTo>
                      <a:pt x="127" y="23"/>
                    </a:lnTo>
                    <a:lnTo>
                      <a:pt x="126" y="27"/>
                    </a:lnTo>
                    <a:lnTo>
                      <a:pt x="125" y="29"/>
                    </a:lnTo>
                    <a:lnTo>
                      <a:pt x="124" y="31"/>
                    </a:lnTo>
                    <a:lnTo>
                      <a:pt x="122" y="35"/>
                    </a:lnTo>
                    <a:lnTo>
                      <a:pt x="121" y="37"/>
                    </a:lnTo>
                    <a:lnTo>
                      <a:pt x="119" y="39"/>
                    </a:lnTo>
                    <a:lnTo>
                      <a:pt x="118" y="43"/>
                    </a:lnTo>
                    <a:lnTo>
                      <a:pt x="117" y="45"/>
                    </a:lnTo>
                    <a:lnTo>
                      <a:pt x="116" y="47"/>
                    </a:lnTo>
                    <a:lnTo>
                      <a:pt x="113" y="51"/>
                    </a:lnTo>
                    <a:lnTo>
                      <a:pt x="82" y="10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4" name="Freeform 2906"/>
              <p:cNvSpPr>
                <a:spLocks/>
              </p:cNvSpPr>
              <p:nvPr/>
            </p:nvSpPr>
            <p:spPr bwMode="auto">
              <a:xfrm>
                <a:off x="1888" y="3710"/>
                <a:ext cx="132" cy="86"/>
              </a:xfrm>
              <a:custGeom>
                <a:avLst/>
                <a:gdLst>
                  <a:gd name="T0" fmla="*/ 0 w 265"/>
                  <a:gd name="T1" fmla="*/ 172 h 172"/>
                  <a:gd name="T2" fmla="*/ 109 w 265"/>
                  <a:gd name="T3" fmla="*/ 0 h 172"/>
                  <a:gd name="T4" fmla="*/ 150 w 265"/>
                  <a:gd name="T5" fmla="*/ 0 h 172"/>
                  <a:gd name="T6" fmla="*/ 265 w 265"/>
                  <a:gd name="T7" fmla="*/ 172 h 172"/>
                  <a:gd name="T8" fmla="*/ 223 w 265"/>
                  <a:gd name="T9" fmla="*/ 172 h 172"/>
                  <a:gd name="T10" fmla="*/ 190 w 265"/>
                  <a:gd name="T11" fmla="*/ 120 h 172"/>
                  <a:gd name="T12" fmla="*/ 71 w 265"/>
                  <a:gd name="T13" fmla="*/ 120 h 172"/>
                  <a:gd name="T14" fmla="*/ 41 w 265"/>
                  <a:gd name="T15" fmla="*/ 172 h 172"/>
                  <a:gd name="T16" fmla="*/ 0 w 265"/>
                  <a:gd name="T17" fmla="*/ 172 h 172"/>
                  <a:gd name="T18" fmla="*/ 0 w 265"/>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5"/>
                  <a:gd name="T31" fmla="*/ 0 h 172"/>
                  <a:gd name="T32" fmla="*/ 265 w 265"/>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5" h="172">
                    <a:moveTo>
                      <a:pt x="0" y="172"/>
                    </a:moveTo>
                    <a:lnTo>
                      <a:pt x="109" y="0"/>
                    </a:lnTo>
                    <a:lnTo>
                      <a:pt x="150" y="0"/>
                    </a:lnTo>
                    <a:lnTo>
                      <a:pt x="265" y="172"/>
                    </a:lnTo>
                    <a:lnTo>
                      <a:pt x="223" y="172"/>
                    </a:lnTo>
                    <a:lnTo>
                      <a:pt x="190" y="120"/>
                    </a:lnTo>
                    <a:lnTo>
                      <a:pt x="71" y="120"/>
                    </a:lnTo>
                    <a:lnTo>
                      <a:pt x="41"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215" name="Freeform 2907"/>
              <p:cNvSpPr>
                <a:spLocks/>
              </p:cNvSpPr>
              <p:nvPr/>
            </p:nvSpPr>
            <p:spPr bwMode="auto">
              <a:xfrm>
                <a:off x="1887" y="3710"/>
                <a:ext cx="134" cy="87"/>
              </a:xfrm>
              <a:custGeom>
                <a:avLst/>
                <a:gdLst>
                  <a:gd name="T0" fmla="*/ 0 w 268"/>
                  <a:gd name="T1" fmla="*/ 172 h 175"/>
                  <a:gd name="T2" fmla="*/ 3 w 268"/>
                  <a:gd name="T3" fmla="*/ 174 h 175"/>
                  <a:gd name="T4" fmla="*/ 111 w 268"/>
                  <a:gd name="T5" fmla="*/ 2 h 175"/>
                  <a:gd name="T6" fmla="*/ 150 w 268"/>
                  <a:gd name="T7" fmla="*/ 2 h 175"/>
                  <a:gd name="T8" fmla="*/ 263 w 268"/>
                  <a:gd name="T9" fmla="*/ 171 h 175"/>
                  <a:gd name="T10" fmla="*/ 266 w 268"/>
                  <a:gd name="T11" fmla="*/ 175 h 175"/>
                  <a:gd name="T12" fmla="*/ 268 w 268"/>
                  <a:gd name="T13" fmla="*/ 172 h 175"/>
                  <a:gd name="T14" fmla="*/ 151 w 268"/>
                  <a:gd name="T15" fmla="*/ 0 h 175"/>
                  <a:gd name="T16" fmla="*/ 109 w 268"/>
                  <a:gd name="T17" fmla="*/ 0 h 175"/>
                  <a:gd name="T18" fmla="*/ 0 w 268"/>
                  <a:gd name="T19" fmla="*/ 172 h 1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8"/>
                  <a:gd name="T31" fmla="*/ 0 h 175"/>
                  <a:gd name="T32" fmla="*/ 268 w 268"/>
                  <a:gd name="T33" fmla="*/ 175 h 1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8" h="175">
                    <a:moveTo>
                      <a:pt x="0" y="172"/>
                    </a:moveTo>
                    <a:lnTo>
                      <a:pt x="3" y="174"/>
                    </a:lnTo>
                    <a:lnTo>
                      <a:pt x="111" y="2"/>
                    </a:lnTo>
                    <a:lnTo>
                      <a:pt x="150" y="2"/>
                    </a:lnTo>
                    <a:lnTo>
                      <a:pt x="263" y="171"/>
                    </a:lnTo>
                    <a:lnTo>
                      <a:pt x="266" y="175"/>
                    </a:lnTo>
                    <a:lnTo>
                      <a:pt x="268" y="172"/>
                    </a:lnTo>
                    <a:lnTo>
                      <a:pt x="151" y="0"/>
                    </a:lnTo>
                    <a:lnTo>
                      <a:pt x="109" y="0"/>
                    </a:lnTo>
                    <a:lnTo>
                      <a:pt x="0" y="1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6" name="Freeform 2908"/>
              <p:cNvSpPr>
                <a:spLocks/>
              </p:cNvSpPr>
              <p:nvPr/>
            </p:nvSpPr>
            <p:spPr bwMode="auto">
              <a:xfrm>
                <a:off x="1887" y="3769"/>
                <a:ext cx="133" cy="28"/>
              </a:xfrm>
              <a:custGeom>
                <a:avLst/>
                <a:gdLst>
                  <a:gd name="T0" fmla="*/ 263 w 266"/>
                  <a:gd name="T1" fmla="*/ 52 h 56"/>
                  <a:gd name="T2" fmla="*/ 224 w 266"/>
                  <a:gd name="T3" fmla="*/ 52 h 56"/>
                  <a:gd name="T4" fmla="*/ 193 w 266"/>
                  <a:gd name="T5" fmla="*/ 1 h 56"/>
                  <a:gd name="T6" fmla="*/ 72 w 266"/>
                  <a:gd name="T7" fmla="*/ 0 h 56"/>
                  <a:gd name="T8" fmla="*/ 41 w 266"/>
                  <a:gd name="T9" fmla="*/ 52 h 56"/>
                  <a:gd name="T10" fmla="*/ 4 w 266"/>
                  <a:gd name="T11" fmla="*/ 52 h 56"/>
                  <a:gd name="T12" fmla="*/ 0 w 266"/>
                  <a:gd name="T13" fmla="*/ 53 h 56"/>
                  <a:gd name="T14" fmla="*/ 1 w 266"/>
                  <a:gd name="T15" fmla="*/ 56 h 56"/>
                  <a:gd name="T16" fmla="*/ 43 w 266"/>
                  <a:gd name="T17" fmla="*/ 55 h 56"/>
                  <a:gd name="T18" fmla="*/ 72 w 266"/>
                  <a:gd name="T19" fmla="*/ 4 h 56"/>
                  <a:gd name="T20" fmla="*/ 190 w 266"/>
                  <a:gd name="T21" fmla="*/ 4 h 56"/>
                  <a:gd name="T22" fmla="*/ 224 w 266"/>
                  <a:gd name="T23" fmla="*/ 56 h 56"/>
                  <a:gd name="T24" fmla="*/ 266 w 266"/>
                  <a:gd name="T25" fmla="*/ 56 h 56"/>
                  <a:gd name="T26" fmla="*/ 263 w 266"/>
                  <a:gd name="T27" fmla="*/ 52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6"/>
                  <a:gd name="T43" fmla="*/ 0 h 56"/>
                  <a:gd name="T44" fmla="*/ 266 w 266"/>
                  <a:gd name="T45" fmla="*/ 56 h 5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6" h="56">
                    <a:moveTo>
                      <a:pt x="263" y="52"/>
                    </a:moveTo>
                    <a:lnTo>
                      <a:pt x="224" y="52"/>
                    </a:lnTo>
                    <a:lnTo>
                      <a:pt x="193" y="1"/>
                    </a:lnTo>
                    <a:lnTo>
                      <a:pt x="72" y="0"/>
                    </a:lnTo>
                    <a:lnTo>
                      <a:pt x="41" y="52"/>
                    </a:lnTo>
                    <a:lnTo>
                      <a:pt x="4" y="52"/>
                    </a:lnTo>
                    <a:lnTo>
                      <a:pt x="0" y="53"/>
                    </a:lnTo>
                    <a:lnTo>
                      <a:pt x="1" y="56"/>
                    </a:lnTo>
                    <a:lnTo>
                      <a:pt x="43" y="55"/>
                    </a:lnTo>
                    <a:lnTo>
                      <a:pt x="72" y="4"/>
                    </a:lnTo>
                    <a:lnTo>
                      <a:pt x="190" y="4"/>
                    </a:lnTo>
                    <a:lnTo>
                      <a:pt x="224" y="56"/>
                    </a:lnTo>
                    <a:lnTo>
                      <a:pt x="266" y="56"/>
                    </a:lnTo>
                    <a:lnTo>
                      <a:pt x="26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7" name="Freeform 2909"/>
              <p:cNvSpPr>
                <a:spLocks/>
              </p:cNvSpPr>
              <p:nvPr/>
            </p:nvSpPr>
            <p:spPr bwMode="auto">
              <a:xfrm>
                <a:off x="1929" y="3719"/>
                <a:ext cx="48" cy="42"/>
              </a:xfrm>
              <a:custGeom>
                <a:avLst/>
                <a:gdLst>
                  <a:gd name="T0" fmla="*/ 0 w 97"/>
                  <a:gd name="T1" fmla="*/ 83 h 83"/>
                  <a:gd name="T2" fmla="*/ 97 w 97"/>
                  <a:gd name="T3" fmla="*/ 83 h 83"/>
                  <a:gd name="T4" fmla="*/ 67 w 97"/>
                  <a:gd name="T5" fmla="*/ 35 h 83"/>
                  <a:gd name="T6" fmla="*/ 66 w 97"/>
                  <a:gd name="T7" fmla="*/ 31 h 83"/>
                  <a:gd name="T8" fmla="*/ 64 w 97"/>
                  <a:gd name="T9" fmla="*/ 27 h 83"/>
                  <a:gd name="T10" fmla="*/ 61 w 97"/>
                  <a:gd name="T11" fmla="*/ 24 h 83"/>
                  <a:gd name="T12" fmla="*/ 60 w 97"/>
                  <a:gd name="T13" fmla="*/ 22 h 83"/>
                  <a:gd name="T14" fmla="*/ 58 w 97"/>
                  <a:gd name="T15" fmla="*/ 18 h 83"/>
                  <a:gd name="T16" fmla="*/ 55 w 97"/>
                  <a:gd name="T17" fmla="*/ 15 h 83"/>
                  <a:gd name="T18" fmla="*/ 54 w 97"/>
                  <a:gd name="T19" fmla="*/ 12 h 83"/>
                  <a:gd name="T20" fmla="*/ 53 w 97"/>
                  <a:gd name="T21" fmla="*/ 9 h 83"/>
                  <a:gd name="T22" fmla="*/ 51 w 97"/>
                  <a:gd name="T23" fmla="*/ 7 h 83"/>
                  <a:gd name="T24" fmla="*/ 50 w 97"/>
                  <a:gd name="T25" fmla="*/ 4 h 83"/>
                  <a:gd name="T26" fmla="*/ 49 w 97"/>
                  <a:gd name="T27" fmla="*/ 2 h 83"/>
                  <a:gd name="T28" fmla="*/ 46 w 97"/>
                  <a:gd name="T29" fmla="*/ 0 h 83"/>
                  <a:gd name="T30" fmla="*/ 46 w 97"/>
                  <a:gd name="T31" fmla="*/ 2 h 83"/>
                  <a:gd name="T32" fmla="*/ 45 w 97"/>
                  <a:gd name="T33" fmla="*/ 4 h 83"/>
                  <a:gd name="T34" fmla="*/ 44 w 97"/>
                  <a:gd name="T35" fmla="*/ 8 h 83"/>
                  <a:gd name="T36" fmla="*/ 43 w 97"/>
                  <a:gd name="T37" fmla="*/ 10 h 83"/>
                  <a:gd name="T38" fmla="*/ 42 w 97"/>
                  <a:gd name="T39" fmla="*/ 12 h 83"/>
                  <a:gd name="T40" fmla="*/ 40 w 97"/>
                  <a:gd name="T41" fmla="*/ 16 h 83"/>
                  <a:gd name="T42" fmla="*/ 39 w 97"/>
                  <a:gd name="T43" fmla="*/ 18 h 83"/>
                  <a:gd name="T44" fmla="*/ 37 w 97"/>
                  <a:gd name="T45" fmla="*/ 20 h 83"/>
                  <a:gd name="T46" fmla="*/ 36 w 97"/>
                  <a:gd name="T47" fmla="*/ 24 h 83"/>
                  <a:gd name="T48" fmla="*/ 35 w 97"/>
                  <a:gd name="T49" fmla="*/ 26 h 83"/>
                  <a:gd name="T50" fmla="*/ 34 w 97"/>
                  <a:gd name="T51" fmla="*/ 28 h 83"/>
                  <a:gd name="T52" fmla="*/ 31 w 97"/>
                  <a:gd name="T53" fmla="*/ 32 h 83"/>
                  <a:gd name="T54" fmla="*/ 0 w 97"/>
                  <a:gd name="T55" fmla="*/ 83 h 83"/>
                  <a:gd name="T56" fmla="*/ 0 w 97"/>
                  <a:gd name="T57" fmla="*/ 83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83"/>
                  <a:gd name="T89" fmla="*/ 97 w 97"/>
                  <a:gd name="T90" fmla="*/ 83 h 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83">
                    <a:moveTo>
                      <a:pt x="0" y="83"/>
                    </a:moveTo>
                    <a:lnTo>
                      <a:pt x="97" y="83"/>
                    </a:lnTo>
                    <a:lnTo>
                      <a:pt x="67" y="35"/>
                    </a:lnTo>
                    <a:lnTo>
                      <a:pt x="66" y="31"/>
                    </a:lnTo>
                    <a:lnTo>
                      <a:pt x="64" y="27"/>
                    </a:lnTo>
                    <a:lnTo>
                      <a:pt x="61" y="24"/>
                    </a:lnTo>
                    <a:lnTo>
                      <a:pt x="60" y="22"/>
                    </a:lnTo>
                    <a:lnTo>
                      <a:pt x="58" y="18"/>
                    </a:lnTo>
                    <a:lnTo>
                      <a:pt x="55" y="15"/>
                    </a:lnTo>
                    <a:lnTo>
                      <a:pt x="54" y="12"/>
                    </a:lnTo>
                    <a:lnTo>
                      <a:pt x="53" y="9"/>
                    </a:lnTo>
                    <a:lnTo>
                      <a:pt x="51" y="7"/>
                    </a:lnTo>
                    <a:lnTo>
                      <a:pt x="50" y="4"/>
                    </a:lnTo>
                    <a:lnTo>
                      <a:pt x="49" y="2"/>
                    </a:lnTo>
                    <a:lnTo>
                      <a:pt x="46" y="0"/>
                    </a:lnTo>
                    <a:lnTo>
                      <a:pt x="46" y="2"/>
                    </a:lnTo>
                    <a:lnTo>
                      <a:pt x="45" y="4"/>
                    </a:lnTo>
                    <a:lnTo>
                      <a:pt x="44" y="8"/>
                    </a:lnTo>
                    <a:lnTo>
                      <a:pt x="43" y="10"/>
                    </a:lnTo>
                    <a:lnTo>
                      <a:pt x="42" y="12"/>
                    </a:lnTo>
                    <a:lnTo>
                      <a:pt x="40" y="16"/>
                    </a:lnTo>
                    <a:lnTo>
                      <a:pt x="39" y="18"/>
                    </a:lnTo>
                    <a:lnTo>
                      <a:pt x="37" y="20"/>
                    </a:lnTo>
                    <a:lnTo>
                      <a:pt x="36" y="24"/>
                    </a:lnTo>
                    <a:lnTo>
                      <a:pt x="35" y="26"/>
                    </a:lnTo>
                    <a:lnTo>
                      <a:pt x="34" y="28"/>
                    </a:lnTo>
                    <a:lnTo>
                      <a:pt x="31" y="32"/>
                    </a:lnTo>
                    <a:lnTo>
                      <a:pt x="0" y="8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218" name="Freeform 2910"/>
              <p:cNvSpPr>
                <a:spLocks/>
              </p:cNvSpPr>
              <p:nvPr/>
            </p:nvSpPr>
            <p:spPr bwMode="auto">
              <a:xfrm>
                <a:off x="1929" y="3731"/>
                <a:ext cx="49" cy="31"/>
              </a:xfrm>
              <a:custGeom>
                <a:avLst/>
                <a:gdLst>
                  <a:gd name="T0" fmla="*/ 0 w 98"/>
                  <a:gd name="T1" fmla="*/ 57 h 62"/>
                  <a:gd name="T2" fmla="*/ 0 w 98"/>
                  <a:gd name="T3" fmla="*/ 62 h 62"/>
                  <a:gd name="T4" fmla="*/ 97 w 98"/>
                  <a:gd name="T5" fmla="*/ 61 h 62"/>
                  <a:gd name="T6" fmla="*/ 98 w 98"/>
                  <a:gd name="T7" fmla="*/ 58 h 62"/>
                  <a:gd name="T8" fmla="*/ 68 w 98"/>
                  <a:gd name="T9" fmla="*/ 11 h 62"/>
                  <a:gd name="T10" fmla="*/ 67 w 98"/>
                  <a:gd name="T11" fmla="*/ 7 h 62"/>
                  <a:gd name="T12" fmla="*/ 62 w 98"/>
                  <a:gd name="T13" fmla="*/ 0 h 62"/>
                  <a:gd name="T14" fmla="*/ 61 w 98"/>
                  <a:gd name="T15" fmla="*/ 1 h 62"/>
                  <a:gd name="T16" fmla="*/ 60 w 98"/>
                  <a:gd name="T17" fmla="*/ 2 h 62"/>
                  <a:gd name="T18" fmla="*/ 65 w 98"/>
                  <a:gd name="T19" fmla="*/ 9 h 62"/>
                  <a:gd name="T20" fmla="*/ 66 w 98"/>
                  <a:gd name="T21" fmla="*/ 14 h 62"/>
                  <a:gd name="T22" fmla="*/ 95 w 98"/>
                  <a:gd name="T23" fmla="*/ 58 h 62"/>
                  <a:gd name="T24" fmla="*/ 0 w 98"/>
                  <a:gd name="T25" fmla="*/ 5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62"/>
                  <a:gd name="T41" fmla="*/ 98 w 98"/>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62">
                    <a:moveTo>
                      <a:pt x="0" y="57"/>
                    </a:moveTo>
                    <a:lnTo>
                      <a:pt x="0" y="62"/>
                    </a:lnTo>
                    <a:lnTo>
                      <a:pt x="97" y="61"/>
                    </a:lnTo>
                    <a:lnTo>
                      <a:pt x="98" y="58"/>
                    </a:lnTo>
                    <a:lnTo>
                      <a:pt x="68" y="11"/>
                    </a:lnTo>
                    <a:lnTo>
                      <a:pt x="67" y="7"/>
                    </a:lnTo>
                    <a:lnTo>
                      <a:pt x="62" y="0"/>
                    </a:lnTo>
                    <a:lnTo>
                      <a:pt x="61" y="1"/>
                    </a:lnTo>
                    <a:lnTo>
                      <a:pt x="60" y="2"/>
                    </a:lnTo>
                    <a:lnTo>
                      <a:pt x="65" y="9"/>
                    </a:lnTo>
                    <a:lnTo>
                      <a:pt x="66" y="14"/>
                    </a:lnTo>
                    <a:lnTo>
                      <a:pt x="95" y="58"/>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19" name="Freeform 2911"/>
              <p:cNvSpPr>
                <a:spLocks/>
              </p:cNvSpPr>
              <p:nvPr/>
            </p:nvSpPr>
            <p:spPr bwMode="auto">
              <a:xfrm>
                <a:off x="1958" y="3730"/>
                <a:ext cx="2" cy="4"/>
              </a:xfrm>
              <a:custGeom>
                <a:avLst/>
                <a:gdLst>
                  <a:gd name="T0" fmla="*/ 2 w 3"/>
                  <a:gd name="T1" fmla="*/ 2 h 6"/>
                  <a:gd name="T2" fmla="*/ 3 w 3"/>
                  <a:gd name="T3" fmla="*/ 2 h 6"/>
                  <a:gd name="T4" fmla="*/ 2 w 3"/>
                  <a:gd name="T5" fmla="*/ 0 h 6"/>
                  <a:gd name="T6" fmla="*/ 1 w 3"/>
                  <a:gd name="T7" fmla="*/ 0 h 6"/>
                  <a:gd name="T8" fmla="*/ 0 w 3"/>
                  <a:gd name="T9" fmla="*/ 0 h 6"/>
                  <a:gd name="T10" fmla="*/ 3 w 3"/>
                  <a:gd name="T11" fmla="*/ 6 h 6"/>
                  <a:gd name="T12" fmla="*/ 1 w 3"/>
                  <a:gd name="T13" fmla="*/ 3 h 6"/>
                  <a:gd name="T14" fmla="*/ 2 w 3"/>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2"/>
                    </a:moveTo>
                    <a:lnTo>
                      <a:pt x="3" y="2"/>
                    </a:lnTo>
                    <a:lnTo>
                      <a:pt x="2" y="0"/>
                    </a:lnTo>
                    <a:lnTo>
                      <a:pt x="1" y="0"/>
                    </a:lnTo>
                    <a:lnTo>
                      <a:pt x="0" y="0"/>
                    </a:lnTo>
                    <a:lnTo>
                      <a:pt x="3" y="6"/>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0" name="Freeform 2912"/>
              <p:cNvSpPr>
                <a:spLocks/>
              </p:cNvSpPr>
              <p:nvPr/>
            </p:nvSpPr>
            <p:spPr bwMode="auto">
              <a:xfrm>
                <a:off x="1956" y="3726"/>
                <a:ext cx="3" cy="5"/>
              </a:xfrm>
              <a:custGeom>
                <a:avLst/>
                <a:gdLst>
                  <a:gd name="T0" fmla="*/ 7 w 7"/>
                  <a:gd name="T1" fmla="*/ 9 h 10"/>
                  <a:gd name="T2" fmla="*/ 5 w 7"/>
                  <a:gd name="T3" fmla="*/ 4 h 10"/>
                  <a:gd name="T4" fmla="*/ 3 w 7"/>
                  <a:gd name="T5" fmla="*/ 0 h 10"/>
                  <a:gd name="T6" fmla="*/ 1 w 7"/>
                  <a:gd name="T7" fmla="*/ 2 h 10"/>
                  <a:gd name="T8" fmla="*/ 0 w 7"/>
                  <a:gd name="T9" fmla="*/ 3 h 10"/>
                  <a:gd name="T10" fmla="*/ 5 w 7"/>
                  <a:gd name="T11" fmla="*/ 10 h 10"/>
                  <a:gd name="T12" fmla="*/ 6 w 7"/>
                  <a:gd name="T13" fmla="*/ 9 h 10"/>
                  <a:gd name="T14" fmla="*/ 7 w 7"/>
                  <a:gd name="T15" fmla="*/ 9 h 10"/>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0"/>
                  <a:gd name="T26" fmla="*/ 7 w 7"/>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0">
                    <a:moveTo>
                      <a:pt x="7" y="9"/>
                    </a:moveTo>
                    <a:lnTo>
                      <a:pt x="5" y="4"/>
                    </a:lnTo>
                    <a:lnTo>
                      <a:pt x="3" y="0"/>
                    </a:lnTo>
                    <a:lnTo>
                      <a:pt x="1" y="2"/>
                    </a:lnTo>
                    <a:lnTo>
                      <a:pt x="0" y="3"/>
                    </a:lnTo>
                    <a:lnTo>
                      <a:pt x="5" y="10"/>
                    </a:lnTo>
                    <a:lnTo>
                      <a:pt x="6" y="9"/>
                    </a:lnTo>
                    <a:lnTo>
                      <a:pt x="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1" name="Freeform 2913"/>
              <p:cNvSpPr>
                <a:spLocks/>
              </p:cNvSpPr>
              <p:nvPr/>
            </p:nvSpPr>
            <p:spPr bwMode="auto">
              <a:xfrm>
                <a:off x="1953" y="3722"/>
                <a:ext cx="4" cy="7"/>
              </a:xfrm>
              <a:custGeom>
                <a:avLst/>
                <a:gdLst>
                  <a:gd name="T0" fmla="*/ 5 w 7"/>
                  <a:gd name="T1" fmla="*/ 10 h 14"/>
                  <a:gd name="T2" fmla="*/ 7 w 7"/>
                  <a:gd name="T3" fmla="*/ 10 h 14"/>
                  <a:gd name="T4" fmla="*/ 5 w 7"/>
                  <a:gd name="T5" fmla="*/ 7 h 14"/>
                  <a:gd name="T6" fmla="*/ 4 w 7"/>
                  <a:gd name="T7" fmla="*/ 3 h 14"/>
                  <a:gd name="T8" fmla="*/ 2 w 7"/>
                  <a:gd name="T9" fmla="*/ 0 h 14"/>
                  <a:gd name="T10" fmla="*/ 1 w 7"/>
                  <a:gd name="T11" fmla="*/ 2 h 14"/>
                  <a:gd name="T12" fmla="*/ 0 w 7"/>
                  <a:gd name="T13" fmla="*/ 3 h 14"/>
                  <a:gd name="T14" fmla="*/ 2 w 7"/>
                  <a:gd name="T15" fmla="*/ 5 h 14"/>
                  <a:gd name="T16" fmla="*/ 3 w 7"/>
                  <a:gd name="T17" fmla="*/ 7 h 14"/>
                  <a:gd name="T18" fmla="*/ 7 w 7"/>
                  <a:gd name="T19" fmla="*/ 14 h 14"/>
                  <a:gd name="T20" fmla="*/ 4 w 7"/>
                  <a:gd name="T21" fmla="*/ 11 h 14"/>
                  <a:gd name="T22" fmla="*/ 5 w 7"/>
                  <a:gd name="T23" fmla="*/ 1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14"/>
                  <a:gd name="T38" fmla="*/ 7 w 7"/>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14">
                    <a:moveTo>
                      <a:pt x="5" y="10"/>
                    </a:moveTo>
                    <a:lnTo>
                      <a:pt x="7" y="10"/>
                    </a:lnTo>
                    <a:lnTo>
                      <a:pt x="5" y="7"/>
                    </a:lnTo>
                    <a:lnTo>
                      <a:pt x="4" y="3"/>
                    </a:lnTo>
                    <a:lnTo>
                      <a:pt x="2" y="0"/>
                    </a:lnTo>
                    <a:lnTo>
                      <a:pt x="1" y="2"/>
                    </a:lnTo>
                    <a:lnTo>
                      <a:pt x="0" y="3"/>
                    </a:lnTo>
                    <a:lnTo>
                      <a:pt x="2" y="5"/>
                    </a:lnTo>
                    <a:lnTo>
                      <a:pt x="3" y="7"/>
                    </a:lnTo>
                    <a:lnTo>
                      <a:pt x="7" y="14"/>
                    </a:lnTo>
                    <a:lnTo>
                      <a:pt x="4" y="11"/>
                    </a:lnTo>
                    <a:lnTo>
                      <a:pt x="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2" name="Freeform 2914"/>
              <p:cNvSpPr>
                <a:spLocks/>
              </p:cNvSpPr>
              <p:nvPr/>
            </p:nvSpPr>
            <p:spPr bwMode="auto">
              <a:xfrm>
                <a:off x="1952" y="3720"/>
                <a:ext cx="3" cy="4"/>
              </a:xfrm>
              <a:custGeom>
                <a:avLst/>
                <a:gdLst>
                  <a:gd name="T0" fmla="*/ 4 w 5"/>
                  <a:gd name="T1" fmla="*/ 5 h 7"/>
                  <a:gd name="T2" fmla="*/ 5 w 5"/>
                  <a:gd name="T3" fmla="*/ 5 h 7"/>
                  <a:gd name="T4" fmla="*/ 3 w 5"/>
                  <a:gd name="T5" fmla="*/ 0 h 7"/>
                  <a:gd name="T6" fmla="*/ 2 w 5"/>
                  <a:gd name="T7" fmla="*/ 0 h 7"/>
                  <a:gd name="T8" fmla="*/ 0 w 5"/>
                  <a:gd name="T9" fmla="*/ 0 h 7"/>
                  <a:gd name="T10" fmla="*/ 4 w 5"/>
                  <a:gd name="T11" fmla="*/ 7 h 7"/>
                  <a:gd name="T12" fmla="*/ 3 w 5"/>
                  <a:gd name="T13" fmla="*/ 6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5"/>
                    </a:lnTo>
                    <a:lnTo>
                      <a:pt x="3" y="0"/>
                    </a:lnTo>
                    <a:lnTo>
                      <a:pt x="2" y="0"/>
                    </a:lnTo>
                    <a:lnTo>
                      <a:pt x="0" y="0"/>
                    </a:lnTo>
                    <a:lnTo>
                      <a:pt x="4" y="7"/>
                    </a:lnTo>
                    <a:lnTo>
                      <a:pt x="3" y="6"/>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3" name="Freeform 2915"/>
              <p:cNvSpPr>
                <a:spLocks/>
              </p:cNvSpPr>
              <p:nvPr/>
            </p:nvSpPr>
            <p:spPr bwMode="auto">
              <a:xfrm>
                <a:off x="1951" y="3719"/>
                <a:ext cx="2" cy="2"/>
              </a:xfrm>
              <a:custGeom>
                <a:avLst/>
                <a:gdLst>
                  <a:gd name="T0" fmla="*/ 5 w 5"/>
                  <a:gd name="T1" fmla="*/ 3 h 4"/>
                  <a:gd name="T2" fmla="*/ 4 w 5"/>
                  <a:gd name="T3" fmla="*/ 1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2" y="0"/>
                    </a:lnTo>
                    <a:lnTo>
                      <a:pt x="1" y="1"/>
                    </a:lnTo>
                    <a:lnTo>
                      <a:pt x="0" y="2"/>
                    </a:lnTo>
                    <a:lnTo>
                      <a:pt x="2"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4" name="Freeform 2916"/>
              <p:cNvSpPr>
                <a:spLocks/>
              </p:cNvSpPr>
              <p:nvPr/>
            </p:nvSpPr>
            <p:spPr bwMode="auto">
              <a:xfrm>
                <a:off x="1951" y="3719"/>
                <a:ext cx="1" cy="1"/>
              </a:xfrm>
              <a:custGeom>
                <a:avLst/>
                <a:gdLst>
                  <a:gd name="T0" fmla="*/ 2 w 2"/>
                  <a:gd name="T1" fmla="*/ 0 h 1"/>
                  <a:gd name="T2" fmla="*/ 2 w 2"/>
                  <a:gd name="T3" fmla="*/ 0 h 1"/>
                  <a:gd name="T4" fmla="*/ 0 w 2"/>
                  <a:gd name="T5" fmla="*/ 1 h 1"/>
                  <a:gd name="T6" fmla="*/ 2 w 2"/>
                  <a:gd name="T7" fmla="*/ 1 h 1"/>
                  <a:gd name="T8" fmla="*/ 1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1"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5" name="Freeform 2917"/>
              <p:cNvSpPr>
                <a:spLocks/>
              </p:cNvSpPr>
              <p:nvPr/>
            </p:nvSpPr>
            <p:spPr bwMode="auto">
              <a:xfrm>
                <a:off x="1948" y="3719"/>
                <a:ext cx="4" cy="10"/>
              </a:xfrm>
              <a:custGeom>
                <a:avLst/>
                <a:gdLst>
                  <a:gd name="T0" fmla="*/ 7 w 9"/>
                  <a:gd name="T1" fmla="*/ 0 h 18"/>
                  <a:gd name="T2" fmla="*/ 7 w 9"/>
                  <a:gd name="T3" fmla="*/ 2 h 18"/>
                  <a:gd name="T4" fmla="*/ 6 w 9"/>
                  <a:gd name="T5" fmla="*/ 4 h 18"/>
                  <a:gd name="T6" fmla="*/ 5 w 9"/>
                  <a:gd name="T7" fmla="*/ 8 h 18"/>
                  <a:gd name="T8" fmla="*/ 2 w 9"/>
                  <a:gd name="T9" fmla="*/ 12 h 18"/>
                  <a:gd name="T10" fmla="*/ 1 w 9"/>
                  <a:gd name="T11" fmla="*/ 16 h 18"/>
                  <a:gd name="T12" fmla="*/ 0 w 9"/>
                  <a:gd name="T13" fmla="*/ 18 h 18"/>
                  <a:gd name="T14" fmla="*/ 1 w 9"/>
                  <a:gd name="T15" fmla="*/ 18 h 18"/>
                  <a:gd name="T16" fmla="*/ 2 w 9"/>
                  <a:gd name="T17" fmla="*/ 18 h 18"/>
                  <a:gd name="T18" fmla="*/ 4 w 9"/>
                  <a:gd name="T19" fmla="*/ 16 h 18"/>
                  <a:gd name="T20" fmla="*/ 5 w 9"/>
                  <a:gd name="T21" fmla="*/ 12 h 18"/>
                  <a:gd name="T22" fmla="*/ 7 w 9"/>
                  <a:gd name="T23" fmla="*/ 8 h 18"/>
                  <a:gd name="T24" fmla="*/ 8 w 9"/>
                  <a:gd name="T25" fmla="*/ 4 h 18"/>
                  <a:gd name="T26" fmla="*/ 9 w 9"/>
                  <a:gd name="T27" fmla="*/ 2 h 18"/>
                  <a:gd name="T28" fmla="*/ 9 w 9"/>
                  <a:gd name="T29" fmla="*/ 0 h 18"/>
                  <a:gd name="T30" fmla="*/ 7 w 9"/>
                  <a:gd name="T31" fmla="*/ 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8"/>
                  <a:gd name="T50" fmla="*/ 9 w 9"/>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8">
                    <a:moveTo>
                      <a:pt x="7" y="0"/>
                    </a:moveTo>
                    <a:lnTo>
                      <a:pt x="7" y="2"/>
                    </a:lnTo>
                    <a:lnTo>
                      <a:pt x="6" y="4"/>
                    </a:lnTo>
                    <a:lnTo>
                      <a:pt x="5" y="8"/>
                    </a:lnTo>
                    <a:lnTo>
                      <a:pt x="2" y="12"/>
                    </a:lnTo>
                    <a:lnTo>
                      <a:pt x="1" y="16"/>
                    </a:lnTo>
                    <a:lnTo>
                      <a:pt x="0" y="18"/>
                    </a:lnTo>
                    <a:lnTo>
                      <a:pt x="1" y="18"/>
                    </a:lnTo>
                    <a:lnTo>
                      <a:pt x="2" y="18"/>
                    </a:lnTo>
                    <a:lnTo>
                      <a:pt x="4" y="16"/>
                    </a:lnTo>
                    <a:lnTo>
                      <a:pt x="5" y="12"/>
                    </a:lnTo>
                    <a:lnTo>
                      <a:pt x="7" y="8"/>
                    </a:lnTo>
                    <a:lnTo>
                      <a:pt x="8" y="4"/>
                    </a:lnTo>
                    <a:lnTo>
                      <a:pt x="9" y="2"/>
                    </a:lnTo>
                    <a:lnTo>
                      <a:pt x="9"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6" name="Freeform 2918"/>
              <p:cNvSpPr>
                <a:spLocks/>
              </p:cNvSpPr>
              <p:nvPr/>
            </p:nvSpPr>
            <p:spPr bwMode="auto">
              <a:xfrm>
                <a:off x="1945" y="3728"/>
                <a:ext cx="4" cy="6"/>
              </a:xfrm>
              <a:custGeom>
                <a:avLst/>
                <a:gdLst>
                  <a:gd name="T0" fmla="*/ 7 w 8"/>
                  <a:gd name="T1" fmla="*/ 1 h 11"/>
                  <a:gd name="T2" fmla="*/ 6 w 8"/>
                  <a:gd name="T3" fmla="*/ 0 h 11"/>
                  <a:gd name="T4" fmla="*/ 4 w 8"/>
                  <a:gd name="T5" fmla="*/ 2 h 11"/>
                  <a:gd name="T6" fmla="*/ 3 w 8"/>
                  <a:gd name="T7" fmla="*/ 7 h 11"/>
                  <a:gd name="T8" fmla="*/ 0 w 8"/>
                  <a:gd name="T9" fmla="*/ 11 h 11"/>
                  <a:gd name="T10" fmla="*/ 2 w 8"/>
                  <a:gd name="T11" fmla="*/ 11 h 11"/>
                  <a:gd name="T12" fmla="*/ 3 w 8"/>
                  <a:gd name="T13" fmla="*/ 11 h 11"/>
                  <a:gd name="T14" fmla="*/ 5 w 8"/>
                  <a:gd name="T15" fmla="*/ 7 h 11"/>
                  <a:gd name="T16" fmla="*/ 6 w 8"/>
                  <a:gd name="T17" fmla="*/ 5 h 11"/>
                  <a:gd name="T18" fmla="*/ 7 w 8"/>
                  <a:gd name="T19" fmla="*/ 3 h 11"/>
                  <a:gd name="T20" fmla="*/ 8 w 8"/>
                  <a:gd name="T21" fmla="*/ 1 h 11"/>
                  <a:gd name="T22" fmla="*/ 7 w 8"/>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1"/>
                  <a:gd name="T38" fmla="*/ 8 w 8"/>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1">
                    <a:moveTo>
                      <a:pt x="7" y="1"/>
                    </a:moveTo>
                    <a:lnTo>
                      <a:pt x="6" y="0"/>
                    </a:lnTo>
                    <a:lnTo>
                      <a:pt x="4" y="2"/>
                    </a:lnTo>
                    <a:lnTo>
                      <a:pt x="3" y="7"/>
                    </a:lnTo>
                    <a:lnTo>
                      <a:pt x="0" y="11"/>
                    </a:lnTo>
                    <a:lnTo>
                      <a:pt x="2" y="11"/>
                    </a:lnTo>
                    <a:lnTo>
                      <a:pt x="3" y="11"/>
                    </a:lnTo>
                    <a:lnTo>
                      <a:pt x="5" y="7"/>
                    </a:lnTo>
                    <a:lnTo>
                      <a:pt x="6" y="5"/>
                    </a:lnTo>
                    <a:lnTo>
                      <a:pt x="7" y="3"/>
                    </a:lnTo>
                    <a:lnTo>
                      <a:pt x="8" y="1"/>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7" name="Freeform 2919"/>
              <p:cNvSpPr>
                <a:spLocks/>
              </p:cNvSpPr>
              <p:nvPr/>
            </p:nvSpPr>
            <p:spPr bwMode="auto">
              <a:xfrm>
                <a:off x="1927" y="3733"/>
                <a:ext cx="19" cy="28"/>
              </a:xfrm>
              <a:custGeom>
                <a:avLst/>
                <a:gdLst>
                  <a:gd name="T0" fmla="*/ 36 w 37"/>
                  <a:gd name="T1" fmla="*/ 1 h 57"/>
                  <a:gd name="T2" fmla="*/ 34 w 37"/>
                  <a:gd name="T3" fmla="*/ 0 h 57"/>
                  <a:gd name="T4" fmla="*/ 32 w 37"/>
                  <a:gd name="T5" fmla="*/ 4 h 57"/>
                  <a:gd name="T6" fmla="*/ 0 w 37"/>
                  <a:gd name="T7" fmla="*/ 56 h 57"/>
                  <a:gd name="T8" fmla="*/ 2 w 37"/>
                  <a:gd name="T9" fmla="*/ 57 h 57"/>
                  <a:gd name="T10" fmla="*/ 4 w 37"/>
                  <a:gd name="T11" fmla="*/ 54 h 57"/>
                  <a:gd name="T12" fmla="*/ 34 w 37"/>
                  <a:gd name="T13" fmla="*/ 6 h 57"/>
                  <a:gd name="T14" fmla="*/ 34 w 37"/>
                  <a:gd name="T15" fmla="*/ 6 h 57"/>
                  <a:gd name="T16" fmla="*/ 37 w 37"/>
                  <a:gd name="T17" fmla="*/ 1 h 57"/>
                  <a:gd name="T18" fmla="*/ 36 w 37"/>
                  <a:gd name="T19" fmla="*/ 1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57"/>
                  <a:gd name="T32" fmla="*/ 37 w 37"/>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57">
                    <a:moveTo>
                      <a:pt x="36" y="1"/>
                    </a:moveTo>
                    <a:lnTo>
                      <a:pt x="34" y="0"/>
                    </a:lnTo>
                    <a:lnTo>
                      <a:pt x="32" y="4"/>
                    </a:lnTo>
                    <a:lnTo>
                      <a:pt x="0" y="56"/>
                    </a:lnTo>
                    <a:lnTo>
                      <a:pt x="2" y="57"/>
                    </a:lnTo>
                    <a:lnTo>
                      <a:pt x="4" y="54"/>
                    </a:lnTo>
                    <a:lnTo>
                      <a:pt x="34" y="6"/>
                    </a:lnTo>
                    <a:lnTo>
                      <a:pt x="37" y="1"/>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8" name="Freeform 2920"/>
              <p:cNvSpPr>
                <a:spLocks/>
              </p:cNvSpPr>
              <p:nvPr/>
            </p:nvSpPr>
            <p:spPr bwMode="auto">
              <a:xfrm>
                <a:off x="2418" y="3020"/>
                <a:ext cx="112" cy="86"/>
              </a:xfrm>
              <a:custGeom>
                <a:avLst/>
                <a:gdLst>
                  <a:gd name="T0" fmla="*/ 94 w 225"/>
                  <a:gd name="T1" fmla="*/ 172 h 172"/>
                  <a:gd name="T2" fmla="*/ 94 w 225"/>
                  <a:gd name="T3" fmla="*/ 21 h 172"/>
                  <a:gd name="T4" fmla="*/ 0 w 225"/>
                  <a:gd name="T5" fmla="*/ 21 h 172"/>
                  <a:gd name="T6" fmla="*/ 0 w 225"/>
                  <a:gd name="T7" fmla="*/ 0 h 172"/>
                  <a:gd name="T8" fmla="*/ 225 w 225"/>
                  <a:gd name="T9" fmla="*/ 0 h 172"/>
                  <a:gd name="T10" fmla="*/ 225 w 225"/>
                  <a:gd name="T11" fmla="*/ 21 h 172"/>
                  <a:gd name="T12" fmla="*/ 132 w 225"/>
                  <a:gd name="T13" fmla="*/ 21 h 172"/>
                  <a:gd name="T14" fmla="*/ 132 w 225"/>
                  <a:gd name="T15" fmla="*/ 172 h 172"/>
                  <a:gd name="T16" fmla="*/ 94 w 225"/>
                  <a:gd name="T17" fmla="*/ 172 h 172"/>
                  <a:gd name="T18" fmla="*/ 94 w 225"/>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172"/>
                  <a:gd name="T32" fmla="*/ 225 w 225"/>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172">
                    <a:moveTo>
                      <a:pt x="94" y="172"/>
                    </a:moveTo>
                    <a:lnTo>
                      <a:pt x="94" y="21"/>
                    </a:lnTo>
                    <a:lnTo>
                      <a:pt x="0" y="21"/>
                    </a:lnTo>
                    <a:lnTo>
                      <a:pt x="0" y="0"/>
                    </a:lnTo>
                    <a:lnTo>
                      <a:pt x="225" y="0"/>
                    </a:lnTo>
                    <a:lnTo>
                      <a:pt x="225" y="21"/>
                    </a:lnTo>
                    <a:lnTo>
                      <a:pt x="132" y="21"/>
                    </a:lnTo>
                    <a:lnTo>
                      <a:pt x="132" y="172"/>
                    </a:lnTo>
                    <a:lnTo>
                      <a:pt x="94"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29" name="Freeform 2921"/>
              <p:cNvSpPr>
                <a:spLocks/>
              </p:cNvSpPr>
              <p:nvPr/>
            </p:nvSpPr>
            <p:spPr bwMode="auto">
              <a:xfrm>
                <a:off x="2418" y="3020"/>
                <a:ext cx="112" cy="86"/>
              </a:xfrm>
              <a:custGeom>
                <a:avLst/>
                <a:gdLst>
                  <a:gd name="T0" fmla="*/ 94 w 225"/>
                  <a:gd name="T1" fmla="*/ 172 h 172"/>
                  <a:gd name="T2" fmla="*/ 94 w 225"/>
                  <a:gd name="T3" fmla="*/ 21 h 172"/>
                  <a:gd name="T4" fmla="*/ 0 w 225"/>
                  <a:gd name="T5" fmla="*/ 21 h 172"/>
                  <a:gd name="T6" fmla="*/ 0 w 225"/>
                  <a:gd name="T7" fmla="*/ 0 h 172"/>
                  <a:gd name="T8" fmla="*/ 225 w 225"/>
                  <a:gd name="T9" fmla="*/ 0 h 172"/>
                  <a:gd name="T10" fmla="*/ 225 w 225"/>
                  <a:gd name="T11" fmla="*/ 21 h 172"/>
                  <a:gd name="T12" fmla="*/ 132 w 225"/>
                  <a:gd name="T13" fmla="*/ 21 h 172"/>
                  <a:gd name="T14" fmla="*/ 132 w 225"/>
                  <a:gd name="T15" fmla="*/ 172 h 172"/>
                  <a:gd name="T16" fmla="*/ 94 w 225"/>
                  <a:gd name="T17" fmla="*/ 172 h 172"/>
                  <a:gd name="T18" fmla="*/ 94 w 225"/>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172"/>
                  <a:gd name="T32" fmla="*/ 225 w 225"/>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172">
                    <a:moveTo>
                      <a:pt x="94" y="172"/>
                    </a:moveTo>
                    <a:lnTo>
                      <a:pt x="94" y="21"/>
                    </a:lnTo>
                    <a:lnTo>
                      <a:pt x="0" y="21"/>
                    </a:lnTo>
                    <a:lnTo>
                      <a:pt x="0" y="0"/>
                    </a:lnTo>
                    <a:lnTo>
                      <a:pt x="225" y="0"/>
                    </a:lnTo>
                    <a:lnTo>
                      <a:pt x="225" y="21"/>
                    </a:lnTo>
                    <a:lnTo>
                      <a:pt x="132" y="21"/>
                    </a:lnTo>
                    <a:lnTo>
                      <a:pt x="132" y="172"/>
                    </a:lnTo>
                    <a:lnTo>
                      <a:pt x="94"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230" name="Freeform 2922"/>
              <p:cNvSpPr>
                <a:spLocks/>
              </p:cNvSpPr>
              <p:nvPr/>
            </p:nvSpPr>
            <p:spPr bwMode="auto">
              <a:xfrm>
                <a:off x="2417" y="3020"/>
                <a:ext cx="48" cy="86"/>
              </a:xfrm>
              <a:custGeom>
                <a:avLst/>
                <a:gdLst>
                  <a:gd name="T0" fmla="*/ 94 w 96"/>
                  <a:gd name="T1" fmla="*/ 172 h 172"/>
                  <a:gd name="T2" fmla="*/ 96 w 96"/>
                  <a:gd name="T3" fmla="*/ 172 h 172"/>
                  <a:gd name="T4" fmla="*/ 96 w 96"/>
                  <a:gd name="T5" fmla="*/ 20 h 172"/>
                  <a:gd name="T6" fmla="*/ 3 w 96"/>
                  <a:gd name="T7" fmla="*/ 18 h 172"/>
                  <a:gd name="T8" fmla="*/ 3 w 96"/>
                  <a:gd name="T9" fmla="*/ 1 h 172"/>
                  <a:gd name="T10" fmla="*/ 0 w 96"/>
                  <a:gd name="T11" fmla="*/ 0 h 172"/>
                  <a:gd name="T12" fmla="*/ 1 w 96"/>
                  <a:gd name="T13" fmla="*/ 23 h 172"/>
                  <a:gd name="T14" fmla="*/ 94 w 96"/>
                  <a:gd name="T15" fmla="*/ 23 h 172"/>
                  <a:gd name="T16" fmla="*/ 94 w 96"/>
                  <a:gd name="T17" fmla="*/ 17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172"/>
                  <a:gd name="T29" fmla="*/ 96 w 96"/>
                  <a:gd name="T30" fmla="*/ 172 h 1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172">
                    <a:moveTo>
                      <a:pt x="94" y="172"/>
                    </a:moveTo>
                    <a:lnTo>
                      <a:pt x="96" y="172"/>
                    </a:lnTo>
                    <a:lnTo>
                      <a:pt x="96" y="20"/>
                    </a:lnTo>
                    <a:lnTo>
                      <a:pt x="3" y="18"/>
                    </a:lnTo>
                    <a:lnTo>
                      <a:pt x="3" y="1"/>
                    </a:lnTo>
                    <a:lnTo>
                      <a:pt x="0" y="0"/>
                    </a:lnTo>
                    <a:lnTo>
                      <a:pt x="1" y="23"/>
                    </a:lnTo>
                    <a:lnTo>
                      <a:pt x="94" y="23"/>
                    </a:lnTo>
                    <a:lnTo>
                      <a:pt x="94" y="1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1" name="Freeform 2923"/>
              <p:cNvSpPr>
                <a:spLocks/>
              </p:cNvSpPr>
              <p:nvPr/>
            </p:nvSpPr>
            <p:spPr bwMode="auto">
              <a:xfrm>
                <a:off x="2417" y="3019"/>
                <a:ext cx="114" cy="12"/>
              </a:xfrm>
              <a:custGeom>
                <a:avLst/>
                <a:gdLst>
                  <a:gd name="T0" fmla="*/ 3 w 227"/>
                  <a:gd name="T1" fmla="*/ 2 h 23"/>
                  <a:gd name="T2" fmla="*/ 225 w 227"/>
                  <a:gd name="T3" fmla="*/ 2 h 23"/>
                  <a:gd name="T4" fmla="*/ 225 w 227"/>
                  <a:gd name="T5" fmla="*/ 19 h 23"/>
                  <a:gd name="T6" fmla="*/ 227 w 227"/>
                  <a:gd name="T7" fmla="*/ 23 h 23"/>
                  <a:gd name="T8" fmla="*/ 226 w 227"/>
                  <a:gd name="T9" fmla="*/ 0 h 23"/>
                  <a:gd name="T10" fmla="*/ 0 w 227"/>
                  <a:gd name="T11" fmla="*/ 1 h 23"/>
                  <a:gd name="T12" fmla="*/ 3 w 227"/>
                  <a:gd name="T13" fmla="*/ 2 h 23"/>
                  <a:gd name="T14" fmla="*/ 0 60000 65536"/>
                  <a:gd name="T15" fmla="*/ 0 60000 65536"/>
                  <a:gd name="T16" fmla="*/ 0 60000 65536"/>
                  <a:gd name="T17" fmla="*/ 0 60000 65536"/>
                  <a:gd name="T18" fmla="*/ 0 60000 65536"/>
                  <a:gd name="T19" fmla="*/ 0 60000 65536"/>
                  <a:gd name="T20" fmla="*/ 0 60000 65536"/>
                  <a:gd name="T21" fmla="*/ 0 w 227"/>
                  <a:gd name="T22" fmla="*/ 0 h 23"/>
                  <a:gd name="T23" fmla="*/ 227 w 227"/>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7" h="23">
                    <a:moveTo>
                      <a:pt x="3" y="2"/>
                    </a:moveTo>
                    <a:lnTo>
                      <a:pt x="225" y="2"/>
                    </a:lnTo>
                    <a:lnTo>
                      <a:pt x="225" y="19"/>
                    </a:lnTo>
                    <a:lnTo>
                      <a:pt x="227" y="23"/>
                    </a:lnTo>
                    <a:lnTo>
                      <a:pt x="226" y="0"/>
                    </a:lnTo>
                    <a:lnTo>
                      <a:pt x="0"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2" name="Freeform 2924"/>
              <p:cNvSpPr>
                <a:spLocks/>
              </p:cNvSpPr>
              <p:nvPr/>
            </p:nvSpPr>
            <p:spPr bwMode="auto">
              <a:xfrm>
                <a:off x="2464" y="3029"/>
                <a:ext cx="67" cy="78"/>
              </a:xfrm>
              <a:custGeom>
                <a:avLst/>
                <a:gdLst>
                  <a:gd name="T0" fmla="*/ 131 w 133"/>
                  <a:gd name="T1" fmla="*/ 0 h 156"/>
                  <a:gd name="T2" fmla="*/ 39 w 133"/>
                  <a:gd name="T3" fmla="*/ 0 h 156"/>
                  <a:gd name="T4" fmla="*/ 38 w 133"/>
                  <a:gd name="T5" fmla="*/ 151 h 156"/>
                  <a:gd name="T6" fmla="*/ 2 w 133"/>
                  <a:gd name="T7" fmla="*/ 151 h 156"/>
                  <a:gd name="T8" fmla="*/ 0 w 133"/>
                  <a:gd name="T9" fmla="*/ 154 h 156"/>
                  <a:gd name="T10" fmla="*/ 1 w 133"/>
                  <a:gd name="T11" fmla="*/ 156 h 156"/>
                  <a:gd name="T12" fmla="*/ 40 w 133"/>
                  <a:gd name="T13" fmla="*/ 155 h 156"/>
                  <a:gd name="T14" fmla="*/ 40 w 133"/>
                  <a:gd name="T15" fmla="*/ 5 h 156"/>
                  <a:gd name="T16" fmla="*/ 133 w 133"/>
                  <a:gd name="T17" fmla="*/ 4 h 156"/>
                  <a:gd name="T18" fmla="*/ 131 w 133"/>
                  <a:gd name="T19" fmla="*/ 0 h 1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3"/>
                  <a:gd name="T31" fmla="*/ 0 h 156"/>
                  <a:gd name="T32" fmla="*/ 133 w 133"/>
                  <a:gd name="T33" fmla="*/ 156 h 1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3" h="156">
                    <a:moveTo>
                      <a:pt x="131" y="0"/>
                    </a:moveTo>
                    <a:lnTo>
                      <a:pt x="39" y="0"/>
                    </a:lnTo>
                    <a:lnTo>
                      <a:pt x="38" y="151"/>
                    </a:lnTo>
                    <a:lnTo>
                      <a:pt x="2" y="151"/>
                    </a:lnTo>
                    <a:lnTo>
                      <a:pt x="0" y="154"/>
                    </a:lnTo>
                    <a:lnTo>
                      <a:pt x="1" y="156"/>
                    </a:lnTo>
                    <a:lnTo>
                      <a:pt x="40" y="155"/>
                    </a:lnTo>
                    <a:lnTo>
                      <a:pt x="40" y="5"/>
                    </a:lnTo>
                    <a:lnTo>
                      <a:pt x="133" y="4"/>
                    </a:lnTo>
                    <a:lnTo>
                      <a:pt x="1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3" name="Freeform 2925"/>
              <p:cNvSpPr>
                <a:spLocks/>
              </p:cNvSpPr>
              <p:nvPr/>
            </p:nvSpPr>
            <p:spPr bwMode="auto">
              <a:xfrm>
                <a:off x="2549" y="3020"/>
                <a:ext cx="135" cy="86"/>
              </a:xfrm>
              <a:custGeom>
                <a:avLst/>
                <a:gdLst>
                  <a:gd name="T0" fmla="*/ 0 w 271"/>
                  <a:gd name="T1" fmla="*/ 172 h 172"/>
                  <a:gd name="T2" fmla="*/ 0 w 271"/>
                  <a:gd name="T3" fmla="*/ 0 h 172"/>
                  <a:gd name="T4" fmla="*/ 57 w 271"/>
                  <a:gd name="T5" fmla="*/ 0 h 172"/>
                  <a:gd name="T6" fmla="*/ 123 w 271"/>
                  <a:gd name="T7" fmla="*/ 121 h 172"/>
                  <a:gd name="T8" fmla="*/ 126 w 271"/>
                  <a:gd name="T9" fmla="*/ 123 h 172"/>
                  <a:gd name="T10" fmla="*/ 127 w 271"/>
                  <a:gd name="T11" fmla="*/ 126 h 172"/>
                  <a:gd name="T12" fmla="*/ 128 w 271"/>
                  <a:gd name="T13" fmla="*/ 129 h 172"/>
                  <a:gd name="T14" fmla="*/ 129 w 271"/>
                  <a:gd name="T15" fmla="*/ 131 h 172"/>
                  <a:gd name="T16" fmla="*/ 130 w 271"/>
                  <a:gd name="T17" fmla="*/ 134 h 172"/>
                  <a:gd name="T18" fmla="*/ 133 w 271"/>
                  <a:gd name="T19" fmla="*/ 136 h 172"/>
                  <a:gd name="T20" fmla="*/ 133 w 271"/>
                  <a:gd name="T21" fmla="*/ 137 h 172"/>
                  <a:gd name="T22" fmla="*/ 134 w 271"/>
                  <a:gd name="T23" fmla="*/ 139 h 172"/>
                  <a:gd name="T24" fmla="*/ 135 w 271"/>
                  <a:gd name="T25" fmla="*/ 142 h 172"/>
                  <a:gd name="T26" fmla="*/ 136 w 271"/>
                  <a:gd name="T27" fmla="*/ 143 h 172"/>
                  <a:gd name="T28" fmla="*/ 137 w 271"/>
                  <a:gd name="T29" fmla="*/ 144 h 172"/>
                  <a:gd name="T30" fmla="*/ 137 w 271"/>
                  <a:gd name="T31" fmla="*/ 146 h 172"/>
                  <a:gd name="T32" fmla="*/ 138 w 271"/>
                  <a:gd name="T33" fmla="*/ 144 h 172"/>
                  <a:gd name="T34" fmla="*/ 140 w 271"/>
                  <a:gd name="T35" fmla="*/ 143 h 172"/>
                  <a:gd name="T36" fmla="*/ 141 w 271"/>
                  <a:gd name="T37" fmla="*/ 141 h 172"/>
                  <a:gd name="T38" fmla="*/ 142 w 271"/>
                  <a:gd name="T39" fmla="*/ 138 h 172"/>
                  <a:gd name="T40" fmla="*/ 143 w 271"/>
                  <a:gd name="T41" fmla="*/ 137 h 172"/>
                  <a:gd name="T42" fmla="*/ 144 w 271"/>
                  <a:gd name="T43" fmla="*/ 135 h 172"/>
                  <a:gd name="T44" fmla="*/ 145 w 271"/>
                  <a:gd name="T45" fmla="*/ 133 h 172"/>
                  <a:gd name="T46" fmla="*/ 146 w 271"/>
                  <a:gd name="T47" fmla="*/ 130 h 172"/>
                  <a:gd name="T48" fmla="*/ 148 w 271"/>
                  <a:gd name="T49" fmla="*/ 128 h 172"/>
                  <a:gd name="T50" fmla="*/ 150 w 271"/>
                  <a:gd name="T51" fmla="*/ 124 h 172"/>
                  <a:gd name="T52" fmla="*/ 151 w 271"/>
                  <a:gd name="T53" fmla="*/ 122 h 172"/>
                  <a:gd name="T54" fmla="*/ 152 w 271"/>
                  <a:gd name="T55" fmla="*/ 120 h 172"/>
                  <a:gd name="T56" fmla="*/ 220 w 271"/>
                  <a:gd name="T57" fmla="*/ 0 h 172"/>
                  <a:gd name="T58" fmla="*/ 271 w 271"/>
                  <a:gd name="T59" fmla="*/ 0 h 172"/>
                  <a:gd name="T60" fmla="*/ 271 w 271"/>
                  <a:gd name="T61" fmla="*/ 172 h 172"/>
                  <a:gd name="T62" fmla="*/ 235 w 271"/>
                  <a:gd name="T63" fmla="*/ 172 h 172"/>
                  <a:gd name="T64" fmla="*/ 235 w 271"/>
                  <a:gd name="T65" fmla="*/ 28 h 172"/>
                  <a:gd name="T66" fmla="*/ 152 w 271"/>
                  <a:gd name="T67" fmla="*/ 172 h 172"/>
                  <a:gd name="T68" fmla="*/ 118 w 271"/>
                  <a:gd name="T69" fmla="*/ 172 h 172"/>
                  <a:gd name="T70" fmla="*/ 37 w 271"/>
                  <a:gd name="T71" fmla="*/ 25 h 172"/>
                  <a:gd name="T72" fmla="*/ 37 w 271"/>
                  <a:gd name="T73" fmla="*/ 172 h 172"/>
                  <a:gd name="T74" fmla="*/ 0 w 271"/>
                  <a:gd name="T75" fmla="*/ 172 h 172"/>
                  <a:gd name="T76" fmla="*/ 0 w 271"/>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1"/>
                  <a:gd name="T118" fmla="*/ 0 h 172"/>
                  <a:gd name="T119" fmla="*/ 271 w 271"/>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1" h="172">
                    <a:moveTo>
                      <a:pt x="0" y="172"/>
                    </a:moveTo>
                    <a:lnTo>
                      <a:pt x="0" y="0"/>
                    </a:lnTo>
                    <a:lnTo>
                      <a:pt x="57" y="0"/>
                    </a:lnTo>
                    <a:lnTo>
                      <a:pt x="123" y="121"/>
                    </a:lnTo>
                    <a:lnTo>
                      <a:pt x="126" y="123"/>
                    </a:lnTo>
                    <a:lnTo>
                      <a:pt x="127" y="126"/>
                    </a:lnTo>
                    <a:lnTo>
                      <a:pt x="128" y="129"/>
                    </a:lnTo>
                    <a:lnTo>
                      <a:pt x="129" y="131"/>
                    </a:lnTo>
                    <a:lnTo>
                      <a:pt x="130" y="134"/>
                    </a:lnTo>
                    <a:lnTo>
                      <a:pt x="133" y="136"/>
                    </a:lnTo>
                    <a:lnTo>
                      <a:pt x="133" y="137"/>
                    </a:lnTo>
                    <a:lnTo>
                      <a:pt x="134" y="139"/>
                    </a:lnTo>
                    <a:lnTo>
                      <a:pt x="135" y="142"/>
                    </a:lnTo>
                    <a:lnTo>
                      <a:pt x="136" y="143"/>
                    </a:lnTo>
                    <a:lnTo>
                      <a:pt x="137" y="144"/>
                    </a:lnTo>
                    <a:lnTo>
                      <a:pt x="137" y="146"/>
                    </a:lnTo>
                    <a:lnTo>
                      <a:pt x="138" y="144"/>
                    </a:lnTo>
                    <a:lnTo>
                      <a:pt x="140" y="143"/>
                    </a:lnTo>
                    <a:lnTo>
                      <a:pt x="141" y="141"/>
                    </a:lnTo>
                    <a:lnTo>
                      <a:pt x="142" y="138"/>
                    </a:lnTo>
                    <a:lnTo>
                      <a:pt x="143" y="137"/>
                    </a:lnTo>
                    <a:lnTo>
                      <a:pt x="144" y="135"/>
                    </a:lnTo>
                    <a:lnTo>
                      <a:pt x="145" y="133"/>
                    </a:lnTo>
                    <a:lnTo>
                      <a:pt x="146" y="130"/>
                    </a:lnTo>
                    <a:lnTo>
                      <a:pt x="148" y="128"/>
                    </a:lnTo>
                    <a:lnTo>
                      <a:pt x="150" y="124"/>
                    </a:lnTo>
                    <a:lnTo>
                      <a:pt x="151" y="122"/>
                    </a:lnTo>
                    <a:lnTo>
                      <a:pt x="152" y="120"/>
                    </a:lnTo>
                    <a:lnTo>
                      <a:pt x="220" y="0"/>
                    </a:lnTo>
                    <a:lnTo>
                      <a:pt x="271" y="0"/>
                    </a:lnTo>
                    <a:lnTo>
                      <a:pt x="271" y="172"/>
                    </a:lnTo>
                    <a:lnTo>
                      <a:pt x="235" y="172"/>
                    </a:lnTo>
                    <a:lnTo>
                      <a:pt x="235" y="28"/>
                    </a:lnTo>
                    <a:lnTo>
                      <a:pt x="152" y="172"/>
                    </a:lnTo>
                    <a:lnTo>
                      <a:pt x="118" y="172"/>
                    </a:lnTo>
                    <a:lnTo>
                      <a:pt x="37" y="25"/>
                    </a:lnTo>
                    <a:lnTo>
                      <a:pt x="37"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4" name="Freeform 2926"/>
              <p:cNvSpPr>
                <a:spLocks/>
              </p:cNvSpPr>
              <p:nvPr/>
            </p:nvSpPr>
            <p:spPr bwMode="auto">
              <a:xfrm>
                <a:off x="2549" y="3020"/>
                <a:ext cx="135" cy="86"/>
              </a:xfrm>
              <a:custGeom>
                <a:avLst/>
                <a:gdLst>
                  <a:gd name="T0" fmla="*/ 0 w 271"/>
                  <a:gd name="T1" fmla="*/ 172 h 172"/>
                  <a:gd name="T2" fmla="*/ 0 w 271"/>
                  <a:gd name="T3" fmla="*/ 0 h 172"/>
                  <a:gd name="T4" fmla="*/ 57 w 271"/>
                  <a:gd name="T5" fmla="*/ 0 h 172"/>
                  <a:gd name="T6" fmla="*/ 123 w 271"/>
                  <a:gd name="T7" fmla="*/ 121 h 172"/>
                  <a:gd name="T8" fmla="*/ 126 w 271"/>
                  <a:gd name="T9" fmla="*/ 123 h 172"/>
                  <a:gd name="T10" fmla="*/ 127 w 271"/>
                  <a:gd name="T11" fmla="*/ 126 h 172"/>
                  <a:gd name="T12" fmla="*/ 128 w 271"/>
                  <a:gd name="T13" fmla="*/ 129 h 172"/>
                  <a:gd name="T14" fmla="*/ 129 w 271"/>
                  <a:gd name="T15" fmla="*/ 131 h 172"/>
                  <a:gd name="T16" fmla="*/ 130 w 271"/>
                  <a:gd name="T17" fmla="*/ 134 h 172"/>
                  <a:gd name="T18" fmla="*/ 133 w 271"/>
                  <a:gd name="T19" fmla="*/ 136 h 172"/>
                  <a:gd name="T20" fmla="*/ 133 w 271"/>
                  <a:gd name="T21" fmla="*/ 137 h 172"/>
                  <a:gd name="T22" fmla="*/ 134 w 271"/>
                  <a:gd name="T23" fmla="*/ 139 h 172"/>
                  <a:gd name="T24" fmla="*/ 135 w 271"/>
                  <a:gd name="T25" fmla="*/ 142 h 172"/>
                  <a:gd name="T26" fmla="*/ 136 w 271"/>
                  <a:gd name="T27" fmla="*/ 143 h 172"/>
                  <a:gd name="T28" fmla="*/ 137 w 271"/>
                  <a:gd name="T29" fmla="*/ 144 h 172"/>
                  <a:gd name="T30" fmla="*/ 137 w 271"/>
                  <a:gd name="T31" fmla="*/ 146 h 172"/>
                  <a:gd name="T32" fmla="*/ 138 w 271"/>
                  <a:gd name="T33" fmla="*/ 144 h 172"/>
                  <a:gd name="T34" fmla="*/ 140 w 271"/>
                  <a:gd name="T35" fmla="*/ 143 h 172"/>
                  <a:gd name="T36" fmla="*/ 141 w 271"/>
                  <a:gd name="T37" fmla="*/ 141 h 172"/>
                  <a:gd name="T38" fmla="*/ 142 w 271"/>
                  <a:gd name="T39" fmla="*/ 138 h 172"/>
                  <a:gd name="T40" fmla="*/ 143 w 271"/>
                  <a:gd name="T41" fmla="*/ 137 h 172"/>
                  <a:gd name="T42" fmla="*/ 144 w 271"/>
                  <a:gd name="T43" fmla="*/ 135 h 172"/>
                  <a:gd name="T44" fmla="*/ 145 w 271"/>
                  <a:gd name="T45" fmla="*/ 133 h 172"/>
                  <a:gd name="T46" fmla="*/ 146 w 271"/>
                  <a:gd name="T47" fmla="*/ 130 h 172"/>
                  <a:gd name="T48" fmla="*/ 148 w 271"/>
                  <a:gd name="T49" fmla="*/ 128 h 172"/>
                  <a:gd name="T50" fmla="*/ 150 w 271"/>
                  <a:gd name="T51" fmla="*/ 124 h 172"/>
                  <a:gd name="T52" fmla="*/ 151 w 271"/>
                  <a:gd name="T53" fmla="*/ 122 h 172"/>
                  <a:gd name="T54" fmla="*/ 152 w 271"/>
                  <a:gd name="T55" fmla="*/ 120 h 172"/>
                  <a:gd name="T56" fmla="*/ 220 w 271"/>
                  <a:gd name="T57" fmla="*/ 0 h 172"/>
                  <a:gd name="T58" fmla="*/ 271 w 271"/>
                  <a:gd name="T59" fmla="*/ 0 h 172"/>
                  <a:gd name="T60" fmla="*/ 271 w 271"/>
                  <a:gd name="T61" fmla="*/ 172 h 172"/>
                  <a:gd name="T62" fmla="*/ 235 w 271"/>
                  <a:gd name="T63" fmla="*/ 172 h 172"/>
                  <a:gd name="T64" fmla="*/ 235 w 271"/>
                  <a:gd name="T65" fmla="*/ 28 h 172"/>
                  <a:gd name="T66" fmla="*/ 152 w 271"/>
                  <a:gd name="T67" fmla="*/ 172 h 172"/>
                  <a:gd name="T68" fmla="*/ 118 w 271"/>
                  <a:gd name="T69" fmla="*/ 172 h 172"/>
                  <a:gd name="T70" fmla="*/ 37 w 271"/>
                  <a:gd name="T71" fmla="*/ 25 h 172"/>
                  <a:gd name="T72" fmla="*/ 37 w 271"/>
                  <a:gd name="T73" fmla="*/ 172 h 172"/>
                  <a:gd name="T74" fmla="*/ 0 w 271"/>
                  <a:gd name="T75" fmla="*/ 172 h 172"/>
                  <a:gd name="T76" fmla="*/ 0 w 271"/>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1"/>
                  <a:gd name="T118" fmla="*/ 0 h 172"/>
                  <a:gd name="T119" fmla="*/ 271 w 271"/>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1" h="172">
                    <a:moveTo>
                      <a:pt x="0" y="172"/>
                    </a:moveTo>
                    <a:lnTo>
                      <a:pt x="0" y="0"/>
                    </a:lnTo>
                    <a:lnTo>
                      <a:pt x="57" y="0"/>
                    </a:lnTo>
                    <a:lnTo>
                      <a:pt x="123" y="121"/>
                    </a:lnTo>
                    <a:lnTo>
                      <a:pt x="126" y="123"/>
                    </a:lnTo>
                    <a:lnTo>
                      <a:pt x="127" y="126"/>
                    </a:lnTo>
                    <a:lnTo>
                      <a:pt x="128" y="129"/>
                    </a:lnTo>
                    <a:lnTo>
                      <a:pt x="129" y="131"/>
                    </a:lnTo>
                    <a:lnTo>
                      <a:pt x="130" y="134"/>
                    </a:lnTo>
                    <a:lnTo>
                      <a:pt x="133" y="136"/>
                    </a:lnTo>
                    <a:lnTo>
                      <a:pt x="133" y="137"/>
                    </a:lnTo>
                    <a:lnTo>
                      <a:pt x="134" y="139"/>
                    </a:lnTo>
                    <a:lnTo>
                      <a:pt x="135" y="142"/>
                    </a:lnTo>
                    <a:lnTo>
                      <a:pt x="136" y="143"/>
                    </a:lnTo>
                    <a:lnTo>
                      <a:pt x="137" y="144"/>
                    </a:lnTo>
                    <a:lnTo>
                      <a:pt x="137" y="146"/>
                    </a:lnTo>
                    <a:lnTo>
                      <a:pt x="138" y="144"/>
                    </a:lnTo>
                    <a:lnTo>
                      <a:pt x="140" y="143"/>
                    </a:lnTo>
                    <a:lnTo>
                      <a:pt x="141" y="141"/>
                    </a:lnTo>
                    <a:lnTo>
                      <a:pt x="142" y="138"/>
                    </a:lnTo>
                    <a:lnTo>
                      <a:pt x="143" y="137"/>
                    </a:lnTo>
                    <a:lnTo>
                      <a:pt x="144" y="135"/>
                    </a:lnTo>
                    <a:lnTo>
                      <a:pt x="145" y="133"/>
                    </a:lnTo>
                    <a:lnTo>
                      <a:pt x="146" y="130"/>
                    </a:lnTo>
                    <a:lnTo>
                      <a:pt x="148" y="128"/>
                    </a:lnTo>
                    <a:lnTo>
                      <a:pt x="150" y="124"/>
                    </a:lnTo>
                    <a:lnTo>
                      <a:pt x="151" y="122"/>
                    </a:lnTo>
                    <a:lnTo>
                      <a:pt x="152" y="120"/>
                    </a:lnTo>
                    <a:lnTo>
                      <a:pt x="220" y="0"/>
                    </a:lnTo>
                    <a:lnTo>
                      <a:pt x="271" y="0"/>
                    </a:lnTo>
                    <a:lnTo>
                      <a:pt x="271" y="172"/>
                    </a:lnTo>
                    <a:lnTo>
                      <a:pt x="235" y="172"/>
                    </a:lnTo>
                    <a:lnTo>
                      <a:pt x="235" y="28"/>
                    </a:lnTo>
                    <a:lnTo>
                      <a:pt x="152" y="172"/>
                    </a:lnTo>
                    <a:lnTo>
                      <a:pt x="118" y="172"/>
                    </a:lnTo>
                    <a:lnTo>
                      <a:pt x="37" y="25"/>
                    </a:lnTo>
                    <a:lnTo>
                      <a:pt x="37"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235" name="Freeform 2927"/>
              <p:cNvSpPr>
                <a:spLocks/>
              </p:cNvSpPr>
              <p:nvPr/>
            </p:nvSpPr>
            <p:spPr bwMode="auto">
              <a:xfrm>
                <a:off x="2548" y="3019"/>
                <a:ext cx="64" cy="87"/>
              </a:xfrm>
              <a:custGeom>
                <a:avLst/>
                <a:gdLst>
                  <a:gd name="T0" fmla="*/ 0 w 128"/>
                  <a:gd name="T1" fmla="*/ 173 h 173"/>
                  <a:gd name="T2" fmla="*/ 2 w 128"/>
                  <a:gd name="T3" fmla="*/ 173 h 173"/>
                  <a:gd name="T4" fmla="*/ 2 w 128"/>
                  <a:gd name="T5" fmla="*/ 2 h 173"/>
                  <a:gd name="T6" fmla="*/ 58 w 128"/>
                  <a:gd name="T7" fmla="*/ 2 h 173"/>
                  <a:gd name="T8" fmla="*/ 124 w 128"/>
                  <a:gd name="T9" fmla="*/ 124 h 173"/>
                  <a:gd name="T10" fmla="*/ 126 w 128"/>
                  <a:gd name="T11" fmla="*/ 125 h 173"/>
                  <a:gd name="T12" fmla="*/ 127 w 128"/>
                  <a:gd name="T13" fmla="*/ 124 h 173"/>
                  <a:gd name="T14" fmla="*/ 128 w 128"/>
                  <a:gd name="T15" fmla="*/ 123 h 173"/>
                  <a:gd name="T16" fmla="*/ 124 w 128"/>
                  <a:gd name="T17" fmla="*/ 120 h 173"/>
                  <a:gd name="T18" fmla="*/ 58 w 128"/>
                  <a:gd name="T19" fmla="*/ 0 h 173"/>
                  <a:gd name="T20" fmla="*/ 0 w 128"/>
                  <a:gd name="T21" fmla="*/ 1 h 173"/>
                  <a:gd name="T22" fmla="*/ 0 w 128"/>
                  <a:gd name="T23" fmla="*/ 173 h 1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
                  <a:gd name="T37" fmla="*/ 0 h 173"/>
                  <a:gd name="T38" fmla="*/ 128 w 128"/>
                  <a:gd name="T39" fmla="*/ 173 h 1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 h="173">
                    <a:moveTo>
                      <a:pt x="0" y="173"/>
                    </a:moveTo>
                    <a:lnTo>
                      <a:pt x="2" y="173"/>
                    </a:lnTo>
                    <a:lnTo>
                      <a:pt x="2" y="2"/>
                    </a:lnTo>
                    <a:lnTo>
                      <a:pt x="58" y="2"/>
                    </a:lnTo>
                    <a:lnTo>
                      <a:pt x="124" y="124"/>
                    </a:lnTo>
                    <a:lnTo>
                      <a:pt x="126" y="125"/>
                    </a:lnTo>
                    <a:lnTo>
                      <a:pt x="127" y="124"/>
                    </a:lnTo>
                    <a:lnTo>
                      <a:pt x="128" y="123"/>
                    </a:lnTo>
                    <a:lnTo>
                      <a:pt x="124" y="120"/>
                    </a:lnTo>
                    <a:lnTo>
                      <a:pt x="58"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6" name="Freeform 2928"/>
              <p:cNvSpPr>
                <a:spLocks/>
              </p:cNvSpPr>
              <p:nvPr/>
            </p:nvSpPr>
            <p:spPr bwMode="auto">
              <a:xfrm>
                <a:off x="2611" y="3081"/>
                <a:ext cx="4" cy="6"/>
              </a:xfrm>
              <a:custGeom>
                <a:avLst/>
                <a:gdLst>
                  <a:gd name="T0" fmla="*/ 1 w 6"/>
                  <a:gd name="T1" fmla="*/ 2 h 13"/>
                  <a:gd name="T2" fmla="*/ 0 w 6"/>
                  <a:gd name="T3" fmla="*/ 2 h 13"/>
                  <a:gd name="T4" fmla="*/ 1 w 6"/>
                  <a:gd name="T5" fmla="*/ 5 h 13"/>
                  <a:gd name="T6" fmla="*/ 2 w 6"/>
                  <a:gd name="T7" fmla="*/ 8 h 13"/>
                  <a:gd name="T8" fmla="*/ 4 w 6"/>
                  <a:gd name="T9" fmla="*/ 13 h 13"/>
                  <a:gd name="T10" fmla="*/ 5 w 6"/>
                  <a:gd name="T11" fmla="*/ 13 h 13"/>
                  <a:gd name="T12" fmla="*/ 6 w 6"/>
                  <a:gd name="T13" fmla="*/ 13 h 13"/>
                  <a:gd name="T14" fmla="*/ 4 w 6"/>
                  <a:gd name="T15" fmla="*/ 8 h 13"/>
                  <a:gd name="T16" fmla="*/ 3 w 6"/>
                  <a:gd name="T17" fmla="*/ 5 h 13"/>
                  <a:gd name="T18" fmla="*/ 1 w 6"/>
                  <a:gd name="T19" fmla="*/ 0 h 13"/>
                  <a:gd name="T20" fmla="*/ 2 w 6"/>
                  <a:gd name="T21" fmla="*/ 1 h 13"/>
                  <a:gd name="T22" fmla="*/ 1 w 6"/>
                  <a:gd name="T23" fmla="*/ 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13"/>
                  <a:gd name="T38" fmla="*/ 6 w 6"/>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13">
                    <a:moveTo>
                      <a:pt x="1" y="2"/>
                    </a:moveTo>
                    <a:lnTo>
                      <a:pt x="0" y="2"/>
                    </a:lnTo>
                    <a:lnTo>
                      <a:pt x="1" y="5"/>
                    </a:lnTo>
                    <a:lnTo>
                      <a:pt x="2" y="8"/>
                    </a:lnTo>
                    <a:lnTo>
                      <a:pt x="4" y="13"/>
                    </a:lnTo>
                    <a:lnTo>
                      <a:pt x="5" y="13"/>
                    </a:lnTo>
                    <a:lnTo>
                      <a:pt x="6" y="13"/>
                    </a:lnTo>
                    <a:lnTo>
                      <a:pt x="4" y="8"/>
                    </a:lnTo>
                    <a:lnTo>
                      <a:pt x="3" y="5"/>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7" name="Freeform 2929"/>
              <p:cNvSpPr>
                <a:spLocks/>
              </p:cNvSpPr>
              <p:nvPr/>
            </p:nvSpPr>
            <p:spPr bwMode="auto">
              <a:xfrm>
                <a:off x="2614" y="3086"/>
                <a:ext cx="2" cy="3"/>
              </a:xfrm>
              <a:custGeom>
                <a:avLst/>
                <a:gdLst>
                  <a:gd name="T0" fmla="*/ 0 w 5"/>
                  <a:gd name="T1" fmla="*/ 1 h 4"/>
                  <a:gd name="T2" fmla="*/ 1 w 5"/>
                  <a:gd name="T3" fmla="*/ 3 h 4"/>
                  <a:gd name="T4" fmla="*/ 2 w 5"/>
                  <a:gd name="T5" fmla="*/ 4 h 4"/>
                  <a:gd name="T6" fmla="*/ 4 w 5"/>
                  <a:gd name="T7" fmla="*/ 3 h 4"/>
                  <a:gd name="T8" fmla="*/ 5 w 5"/>
                  <a:gd name="T9" fmla="*/ 2 h 4"/>
                  <a:gd name="T10" fmla="*/ 2 w 5"/>
                  <a:gd name="T11" fmla="*/ 0 h 4"/>
                  <a:gd name="T12" fmla="*/ 1 w 5"/>
                  <a:gd name="T13" fmla="*/ 1 h 4"/>
                  <a:gd name="T14" fmla="*/ 0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1"/>
                    </a:moveTo>
                    <a:lnTo>
                      <a:pt x="1" y="3"/>
                    </a:lnTo>
                    <a:lnTo>
                      <a:pt x="2" y="4"/>
                    </a:lnTo>
                    <a:lnTo>
                      <a:pt x="4" y="3"/>
                    </a:lnTo>
                    <a:lnTo>
                      <a:pt x="5"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8" name="Freeform 2930"/>
              <p:cNvSpPr>
                <a:spLocks/>
              </p:cNvSpPr>
              <p:nvPr/>
            </p:nvSpPr>
            <p:spPr bwMode="auto">
              <a:xfrm>
                <a:off x="2615" y="3087"/>
                <a:ext cx="1" cy="1"/>
              </a:xfrm>
              <a:custGeom>
                <a:avLst/>
                <a:gdLst>
                  <a:gd name="T0" fmla="*/ 2 w 3"/>
                  <a:gd name="T1" fmla="*/ 1 h 1"/>
                  <a:gd name="T2" fmla="*/ 0 w 3"/>
                  <a:gd name="T3" fmla="*/ 1 h 1"/>
                  <a:gd name="T4" fmla="*/ 3 w 3"/>
                  <a:gd name="T5" fmla="*/ 0 h 1"/>
                  <a:gd name="T6" fmla="*/ 3 w 3"/>
                  <a:gd name="T7" fmla="*/ 0 h 1"/>
                  <a:gd name="T8" fmla="*/ 2 w 3"/>
                  <a:gd name="T9" fmla="*/ 1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2" y="1"/>
                    </a:moveTo>
                    <a:lnTo>
                      <a:pt x="0" y="1"/>
                    </a:lnTo>
                    <a:lnTo>
                      <a:pt x="3"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39" name="Freeform 2931"/>
              <p:cNvSpPr>
                <a:spLocks/>
              </p:cNvSpPr>
              <p:nvPr/>
            </p:nvSpPr>
            <p:spPr bwMode="auto">
              <a:xfrm>
                <a:off x="2615" y="3087"/>
                <a:ext cx="2" cy="4"/>
              </a:xfrm>
              <a:custGeom>
                <a:avLst/>
                <a:gdLst>
                  <a:gd name="T0" fmla="*/ 0 w 5"/>
                  <a:gd name="T1" fmla="*/ 1 h 7"/>
                  <a:gd name="T2" fmla="*/ 0 w 5"/>
                  <a:gd name="T3" fmla="*/ 2 h 7"/>
                  <a:gd name="T4" fmla="*/ 3 w 5"/>
                  <a:gd name="T5" fmla="*/ 7 h 7"/>
                  <a:gd name="T6" fmla="*/ 4 w 5"/>
                  <a:gd name="T7" fmla="*/ 7 h 7"/>
                  <a:gd name="T8" fmla="*/ 5 w 5"/>
                  <a:gd name="T9" fmla="*/ 7 h 7"/>
                  <a:gd name="T10" fmla="*/ 3 w 5"/>
                  <a:gd name="T11" fmla="*/ 2 h 7"/>
                  <a:gd name="T12" fmla="*/ 3 w 5"/>
                  <a:gd name="T13" fmla="*/ 0 h 7"/>
                  <a:gd name="T14" fmla="*/ 0 w 5"/>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1"/>
                    </a:moveTo>
                    <a:lnTo>
                      <a:pt x="0" y="2"/>
                    </a:lnTo>
                    <a:lnTo>
                      <a:pt x="3" y="7"/>
                    </a:lnTo>
                    <a:lnTo>
                      <a:pt x="4" y="7"/>
                    </a:lnTo>
                    <a:lnTo>
                      <a:pt x="5" y="7"/>
                    </a:lnTo>
                    <a:lnTo>
                      <a:pt x="3" y="2"/>
                    </a:lnTo>
                    <a:lnTo>
                      <a:pt x="3"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0" name="Freeform 2932"/>
              <p:cNvSpPr>
                <a:spLocks/>
              </p:cNvSpPr>
              <p:nvPr/>
            </p:nvSpPr>
            <p:spPr bwMode="auto">
              <a:xfrm>
                <a:off x="2616" y="3090"/>
                <a:ext cx="2" cy="3"/>
              </a:xfrm>
              <a:custGeom>
                <a:avLst/>
                <a:gdLst>
                  <a:gd name="T0" fmla="*/ 0 w 4"/>
                  <a:gd name="T1" fmla="*/ 1 h 5"/>
                  <a:gd name="T2" fmla="*/ 1 w 4"/>
                  <a:gd name="T3" fmla="*/ 3 h 5"/>
                  <a:gd name="T4" fmla="*/ 2 w 4"/>
                  <a:gd name="T5" fmla="*/ 4 h 5"/>
                  <a:gd name="T6" fmla="*/ 2 w 4"/>
                  <a:gd name="T7" fmla="*/ 5 h 5"/>
                  <a:gd name="T8" fmla="*/ 3 w 4"/>
                  <a:gd name="T9" fmla="*/ 5 h 5"/>
                  <a:gd name="T10" fmla="*/ 4 w 4"/>
                  <a:gd name="T11" fmla="*/ 5 h 5"/>
                  <a:gd name="T12" fmla="*/ 4 w 4"/>
                  <a:gd name="T13" fmla="*/ 2 h 5"/>
                  <a:gd name="T14" fmla="*/ 2 w 4"/>
                  <a:gd name="T15" fmla="*/ 0 h 5"/>
                  <a:gd name="T16" fmla="*/ 1 w 4"/>
                  <a:gd name="T17" fmla="*/ 1 h 5"/>
                  <a:gd name="T18" fmla="*/ 0 w 4"/>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0" y="1"/>
                    </a:moveTo>
                    <a:lnTo>
                      <a:pt x="1" y="3"/>
                    </a:lnTo>
                    <a:lnTo>
                      <a:pt x="2" y="4"/>
                    </a:lnTo>
                    <a:lnTo>
                      <a:pt x="2" y="5"/>
                    </a:lnTo>
                    <a:lnTo>
                      <a:pt x="3" y="5"/>
                    </a:lnTo>
                    <a:lnTo>
                      <a:pt x="4" y="5"/>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1" name="Freeform 2933"/>
              <p:cNvSpPr>
                <a:spLocks/>
              </p:cNvSpPr>
              <p:nvPr/>
            </p:nvSpPr>
            <p:spPr bwMode="auto">
              <a:xfrm>
                <a:off x="2617" y="3092"/>
                <a:ext cx="2" cy="1"/>
              </a:xfrm>
              <a:custGeom>
                <a:avLst/>
                <a:gdLst>
                  <a:gd name="T0" fmla="*/ 0 w 4"/>
                  <a:gd name="T1" fmla="*/ 2 h 2"/>
                  <a:gd name="T2" fmla="*/ 0 w 4"/>
                  <a:gd name="T3" fmla="*/ 2 h 2"/>
                  <a:gd name="T4" fmla="*/ 2 w 4"/>
                  <a:gd name="T5" fmla="*/ 2 h 2"/>
                  <a:gd name="T6" fmla="*/ 4 w 4"/>
                  <a:gd name="T7" fmla="*/ 0 h 2"/>
                  <a:gd name="T8" fmla="*/ 2 w 4"/>
                  <a:gd name="T9" fmla="*/ 0 h 2"/>
                  <a:gd name="T10" fmla="*/ 1 w 4"/>
                  <a:gd name="T11" fmla="*/ 0 h 2"/>
                  <a:gd name="T12" fmla="*/ 0 w 4"/>
                  <a:gd name="T13" fmla="*/ 2 h 2"/>
                  <a:gd name="T14" fmla="*/ 1 w 4"/>
                  <a:gd name="T15" fmla="*/ 2 h 2"/>
                  <a:gd name="T16" fmla="*/ 0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2"/>
                    </a:moveTo>
                    <a:lnTo>
                      <a:pt x="0" y="2"/>
                    </a:lnTo>
                    <a:lnTo>
                      <a:pt x="2" y="2"/>
                    </a:lnTo>
                    <a:lnTo>
                      <a:pt x="4" y="0"/>
                    </a:lnTo>
                    <a:lnTo>
                      <a:pt x="2" y="0"/>
                    </a:lnTo>
                    <a:lnTo>
                      <a:pt x="1" y="0"/>
                    </a:lnTo>
                    <a:lnTo>
                      <a:pt x="0" y="2"/>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2" name="Freeform 2934"/>
              <p:cNvSpPr>
                <a:spLocks/>
              </p:cNvSpPr>
              <p:nvPr/>
            </p:nvSpPr>
            <p:spPr bwMode="auto">
              <a:xfrm>
                <a:off x="2618" y="3091"/>
                <a:ext cx="1" cy="2"/>
              </a:xfrm>
              <a:custGeom>
                <a:avLst/>
                <a:gdLst>
                  <a:gd name="T0" fmla="*/ 1 w 4"/>
                  <a:gd name="T1" fmla="*/ 2 h 3"/>
                  <a:gd name="T2" fmla="*/ 3 w 4"/>
                  <a:gd name="T3" fmla="*/ 3 h 3"/>
                  <a:gd name="T4" fmla="*/ 4 w 4"/>
                  <a:gd name="T5" fmla="*/ 2 h 3"/>
                  <a:gd name="T6" fmla="*/ 3 w 4"/>
                  <a:gd name="T7" fmla="*/ 1 h 3"/>
                  <a:gd name="T8" fmla="*/ 1 w 4"/>
                  <a:gd name="T9" fmla="*/ 0 h 3"/>
                  <a:gd name="T10" fmla="*/ 1 w 4"/>
                  <a:gd name="T11" fmla="*/ 0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3" y="3"/>
                    </a:lnTo>
                    <a:lnTo>
                      <a:pt x="4" y="2"/>
                    </a:lnTo>
                    <a:lnTo>
                      <a:pt x="3"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3" name="Freeform 2935"/>
              <p:cNvSpPr>
                <a:spLocks/>
              </p:cNvSpPr>
              <p:nvPr/>
            </p:nvSpPr>
            <p:spPr bwMode="auto">
              <a:xfrm>
                <a:off x="2618" y="3089"/>
                <a:ext cx="3" cy="4"/>
              </a:xfrm>
              <a:custGeom>
                <a:avLst/>
                <a:gdLst>
                  <a:gd name="T0" fmla="*/ 3 w 5"/>
                  <a:gd name="T1" fmla="*/ 6 h 7"/>
                  <a:gd name="T2" fmla="*/ 2 w 5"/>
                  <a:gd name="T3" fmla="*/ 7 h 7"/>
                  <a:gd name="T4" fmla="*/ 5 w 5"/>
                  <a:gd name="T5" fmla="*/ 0 h 7"/>
                  <a:gd name="T6" fmla="*/ 4 w 5"/>
                  <a:gd name="T7" fmla="*/ 0 h 7"/>
                  <a:gd name="T8" fmla="*/ 3 w 5"/>
                  <a:gd name="T9" fmla="*/ 0 h 7"/>
                  <a:gd name="T10" fmla="*/ 0 w 5"/>
                  <a:gd name="T11" fmla="*/ 5 h 7"/>
                  <a:gd name="T12" fmla="*/ 2 w 5"/>
                  <a:gd name="T13" fmla="*/ 5 h 7"/>
                  <a:gd name="T14" fmla="*/ 3 w 5"/>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3" y="6"/>
                    </a:moveTo>
                    <a:lnTo>
                      <a:pt x="2" y="7"/>
                    </a:lnTo>
                    <a:lnTo>
                      <a:pt x="5" y="0"/>
                    </a:lnTo>
                    <a:lnTo>
                      <a:pt x="4" y="0"/>
                    </a:lnTo>
                    <a:lnTo>
                      <a:pt x="3" y="0"/>
                    </a:lnTo>
                    <a:lnTo>
                      <a:pt x="0" y="5"/>
                    </a:lnTo>
                    <a:lnTo>
                      <a:pt x="2" y="5"/>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4" name="Freeform 2936"/>
              <p:cNvSpPr>
                <a:spLocks/>
              </p:cNvSpPr>
              <p:nvPr/>
            </p:nvSpPr>
            <p:spPr bwMode="auto">
              <a:xfrm>
                <a:off x="2619" y="3088"/>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5" name="Freeform 2937"/>
              <p:cNvSpPr>
                <a:spLocks/>
              </p:cNvSpPr>
              <p:nvPr/>
            </p:nvSpPr>
            <p:spPr bwMode="auto">
              <a:xfrm>
                <a:off x="2620" y="3084"/>
                <a:ext cx="3" cy="6"/>
              </a:xfrm>
              <a:custGeom>
                <a:avLst/>
                <a:gdLst>
                  <a:gd name="T0" fmla="*/ 2 w 7"/>
                  <a:gd name="T1" fmla="*/ 10 h 11"/>
                  <a:gd name="T2" fmla="*/ 1 w 7"/>
                  <a:gd name="T3" fmla="*/ 11 h 11"/>
                  <a:gd name="T4" fmla="*/ 7 w 7"/>
                  <a:gd name="T5" fmla="*/ 0 h 11"/>
                  <a:gd name="T6" fmla="*/ 6 w 7"/>
                  <a:gd name="T7" fmla="*/ 0 h 11"/>
                  <a:gd name="T8" fmla="*/ 4 w 7"/>
                  <a:gd name="T9" fmla="*/ 0 h 11"/>
                  <a:gd name="T10" fmla="*/ 0 w 7"/>
                  <a:gd name="T11" fmla="*/ 9 h 11"/>
                  <a:gd name="T12" fmla="*/ 1 w 7"/>
                  <a:gd name="T13" fmla="*/ 9 h 11"/>
                  <a:gd name="T14" fmla="*/ 2 w 7"/>
                  <a:gd name="T15" fmla="*/ 10 h 1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1"/>
                  <a:gd name="T26" fmla="*/ 7 w 7"/>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1">
                    <a:moveTo>
                      <a:pt x="2" y="10"/>
                    </a:moveTo>
                    <a:lnTo>
                      <a:pt x="1" y="11"/>
                    </a:lnTo>
                    <a:lnTo>
                      <a:pt x="7" y="0"/>
                    </a:lnTo>
                    <a:lnTo>
                      <a:pt x="6" y="0"/>
                    </a:lnTo>
                    <a:lnTo>
                      <a:pt x="4" y="0"/>
                    </a:lnTo>
                    <a:lnTo>
                      <a:pt x="0" y="9"/>
                    </a:lnTo>
                    <a:lnTo>
                      <a:pt x="1" y="9"/>
                    </a:lnTo>
                    <a:lnTo>
                      <a:pt x="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6" name="Freeform 2938"/>
              <p:cNvSpPr>
                <a:spLocks/>
              </p:cNvSpPr>
              <p:nvPr/>
            </p:nvSpPr>
            <p:spPr bwMode="auto">
              <a:xfrm>
                <a:off x="2622" y="3082"/>
                <a:ext cx="3" cy="3"/>
              </a:xfrm>
              <a:custGeom>
                <a:avLst/>
                <a:gdLst>
                  <a:gd name="T0" fmla="*/ 2 w 5"/>
                  <a:gd name="T1" fmla="*/ 5 h 6"/>
                  <a:gd name="T2" fmla="*/ 3 w 5"/>
                  <a:gd name="T3" fmla="*/ 6 h 6"/>
                  <a:gd name="T4" fmla="*/ 5 w 5"/>
                  <a:gd name="T5" fmla="*/ 3 h 6"/>
                  <a:gd name="T6" fmla="*/ 4 w 5"/>
                  <a:gd name="T7" fmla="*/ 1 h 6"/>
                  <a:gd name="T8" fmla="*/ 3 w 5"/>
                  <a:gd name="T9" fmla="*/ 0 h 6"/>
                  <a:gd name="T10" fmla="*/ 3 w 5"/>
                  <a:gd name="T11" fmla="*/ 0 h 6"/>
                  <a:gd name="T12" fmla="*/ 0 w 5"/>
                  <a:gd name="T13" fmla="*/ 5 h 6"/>
                  <a:gd name="T14" fmla="*/ 2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2" y="5"/>
                    </a:moveTo>
                    <a:lnTo>
                      <a:pt x="3" y="6"/>
                    </a:lnTo>
                    <a:lnTo>
                      <a:pt x="5" y="3"/>
                    </a:lnTo>
                    <a:lnTo>
                      <a:pt x="4" y="1"/>
                    </a:lnTo>
                    <a:lnTo>
                      <a:pt x="3" y="0"/>
                    </a:lnTo>
                    <a:lnTo>
                      <a:pt x="0" y="5"/>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7" name="Freeform 2939"/>
              <p:cNvSpPr>
                <a:spLocks/>
              </p:cNvSpPr>
              <p:nvPr/>
            </p:nvSpPr>
            <p:spPr bwMode="auto">
              <a:xfrm>
                <a:off x="2623" y="3019"/>
                <a:ext cx="62" cy="87"/>
              </a:xfrm>
              <a:custGeom>
                <a:avLst/>
                <a:gdLst>
                  <a:gd name="T0" fmla="*/ 2 w 123"/>
                  <a:gd name="T1" fmla="*/ 127 h 174"/>
                  <a:gd name="T2" fmla="*/ 0 w 123"/>
                  <a:gd name="T3" fmla="*/ 130 h 174"/>
                  <a:gd name="T4" fmla="*/ 4 w 123"/>
                  <a:gd name="T5" fmla="*/ 121 h 174"/>
                  <a:gd name="T6" fmla="*/ 72 w 123"/>
                  <a:gd name="T7" fmla="*/ 2 h 174"/>
                  <a:gd name="T8" fmla="*/ 121 w 123"/>
                  <a:gd name="T9" fmla="*/ 2 h 174"/>
                  <a:gd name="T10" fmla="*/ 121 w 123"/>
                  <a:gd name="T11" fmla="*/ 170 h 174"/>
                  <a:gd name="T12" fmla="*/ 123 w 123"/>
                  <a:gd name="T13" fmla="*/ 174 h 174"/>
                  <a:gd name="T14" fmla="*/ 122 w 123"/>
                  <a:gd name="T15" fmla="*/ 0 h 174"/>
                  <a:gd name="T16" fmla="*/ 70 w 123"/>
                  <a:gd name="T17" fmla="*/ 1 h 174"/>
                  <a:gd name="T18" fmla="*/ 2 w 123"/>
                  <a:gd name="T19" fmla="*/ 121 h 174"/>
                  <a:gd name="T20" fmla="*/ 0 w 123"/>
                  <a:gd name="T21" fmla="*/ 125 h 174"/>
                  <a:gd name="T22" fmla="*/ 1 w 123"/>
                  <a:gd name="T23" fmla="*/ 125 h 174"/>
                  <a:gd name="T24" fmla="*/ 2 w 123"/>
                  <a:gd name="T25" fmla="*/ 127 h 1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3"/>
                  <a:gd name="T40" fmla="*/ 0 h 174"/>
                  <a:gd name="T41" fmla="*/ 123 w 123"/>
                  <a:gd name="T42" fmla="*/ 174 h 1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3" h="174">
                    <a:moveTo>
                      <a:pt x="2" y="127"/>
                    </a:moveTo>
                    <a:lnTo>
                      <a:pt x="0" y="130"/>
                    </a:lnTo>
                    <a:lnTo>
                      <a:pt x="4" y="121"/>
                    </a:lnTo>
                    <a:lnTo>
                      <a:pt x="72" y="2"/>
                    </a:lnTo>
                    <a:lnTo>
                      <a:pt x="121" y="2"/>
                    </a:lnTo>
                    <a:lnTo>
                      <a:pt x="121" y="170"/>
                    </a:lnTo>
                    <a:lnTo>
                      <a:pt x="123" y="174"/>
                    </a:lnTo>
                    <a:lnTo>
                      <a:pt x="122" y="0"/>
                    </a:lnTo>
                    <a:lnTo>
                      <a:pt x="70" y="1"/>
                    </a:lnTo>
                    <a:lnTo>
                      <a:pt x="2" y="121"/>
                    </a:lnTo>
                    <a:lnTo>
                      <a:pt x="0" y="125"/>
                    </a:lnTo>
                    <a:lnTo>
                      <a:pt x="1" y="125"/>
                    </a:lnTo>
                    <a:lnTo>
                      <a:pt x="2"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248" name="Freeform 2940"/>
              <p:cNvSpPr>
                <a:spLocks/>
              </p:cNvSpPr>
              <p:nvPr/>
            </p:nvSpPr>
            <p:spPr bwMode="auto">
              <a:xfrm>
                <a:off x="2567" y="3033"/>
                <a:ext cx="118" cy="74"/>
              </a:xfrm>
              <a:custGeom>
                <a:avLst/>
                <a:gdLst>
                  <a:gd name="T0" fmla="*/ 234 w 236"/>
                  <a:gd name="T1" fmla="*/ 144 h 149"/>
                  <a:gd name="T2" fmla="*/ 200 w 236"/>
                  <a:gd name="T3" fmla="*/ 144 h 149"/>
                  <a:gd name="T4" fmla="*/ 200 w 236"/>
                  <a:gd name="T5" fmla="*/ 3 h 149"/>
                  <a:gd name="T6" fmla="*/ 198 w 236"/>
                  <a:gd name="T7" fmla="*/ 3 h 149"/>
                  <a:gd name="T8" fmla="*/ 116 w 236"/>
                  <a:gd name="T9" fmla="*/ 144 h 149"/>
                  <a:gd name="T10" fmla="*/ 82 w 236"/>
                  <a:gd name="T11" fmla="*/ 144 h 149"/>
                  <a:gd name="T12" fmla="*/ 2 w 236"/>
                  <a:gd name="T13" fmla="*/ 0 h 149"/>
                  <a:gd name="T14" fmla="*/ 0 w 236"/>
                  <a:gd name="T15" fmla="*/ 0 h 149"/>
                  <a:gd name="T16" fmla="*/ 2 w 236"/>
                  <a:gd name="T17" fmla="*/ 4 h 149"/>
                  <a:gd name="T18" fmla="*/ 82 w 236"/>
                  <a:gd name="T19" fmla="*/ 149 h 149"/>
                  <a:gd name="T20" fmla="*/ 116 w 236"/>
                  <a:gd name="T21" fmla="*/ 148 h 149"/>
                  <a:gd name="T22" fmla="*/ 198 w 236"/>
                  <a:gd name="T23" fmla="*/ 6 h 149"/>
                  <a:gd name="T24" fmla="*/ 199 w 236"/>
                  <a:gd name="T25" fmla="*/ 149 h 149"/>
                  <a:gd name="T26" fmla="*/ 236 w 236"/>
                  <a:gd name="T27" fmla="*/ 148 h 149"/>
                  <a:gd name="T28" fmla="*/ 234 w 236"/>
                  <a:gd name="T29" fmla="*/ 144 h 1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6"/>
                  <a:gd name="T46" fmla="*/ 0 h 149"/>
                  <a:gd name="T47" fmla="*/ 236 w 236"/>
                  <a:gd name="T48" fmla="*/ 149 h 1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6" h="149">
                    <a:moveTo>
                      <a:pt x="234" y="144"/>
                    </a:moveTo>
                    <a:lnTo>
                      <a:pt x="200" y="144"/>
                    </a:lnTo>
                    <a:lnTo>
                      <a:pt x="200" y="3"/>
                    </a:lnTo>
                    <a:lnTo>
                      <a:pt x="198" y="3"/>
                    </a:lnTo>
                    <a:lnTo>
                      <a:pt x="116" y="144"/>
                    </a:lnTo>
                    <a:lnTo>
                      <a:pt x="82" y="144"/>
                    </a:lnTo>
                    <a:lnTo>
                      <a:pt x="2" y="0"/>
                    </a:lnTo>
                    <a:lnTo>
                      <a:pt x="0" y="0"/>
                    </a:lnTo>
                    <a:lnTo>
                      <a:pt x="2" y="4"/>
                    </a:lnTo>
                    <a:lnTo>
                      <a:pt x="82" y="149"/>
                    </a:lnTo>
                    <a:lnTo>
                      <a:pt x="116" y="148"/>
                    </a:lnTo>
                    <a:lnTo>
                      <a:pt x="198" y="6"/>
                    </a:lnTo>
                    <a:lnTo>
                      <a:pt x="199" y="149"/>
                    </a:lnTo>
                    <a:lnTo>
                      <a:pt x="236" y="148"/>
                    </a:lnTo>
                    <a:lnTo>
                      <a:pt x="234"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8" name="Group 2941"/>
            <p:cNvGrpSpPr>
              <a:grpSpLocks/>
            </p:cNvGrpSpPr>
            <p:nvPr/>
          </p:nvGrpSpPr>
          <p:grpSpPr bwMode="auto">
            <a:xfrm>
              <a:off x="2515" y="3033"/>
              <a:ext cx="700" cy="313"/>
              <a:chOff x="2422" y="3033"/>
              <a:chExt cx="674" cy="313"/>
            </a:xfrm>
          </p:grpSpPr>
          <p:sp>
            <p:nvSpPr>
              <p:cNvPr id="32849" name="Freeform 2942"/>
              <p:cNvSpPr>
                <a:spLocks/>
              </p:cNvSpPr>
              <p:nvPr/>
            </p:nvSpPr>
            <p:spPr bwMode="auto">
              <a:xfrm>
                <a:off x="2548" y="3033"/>
                <a:ext cx="20" cy="74"/>
              </a:xfrm>
              <a:custGeom>
                <a:avLst/>
                <a:gdLst>
                  <a:gd name="T0" fmla="*/ 37 w 39"/>
                  <a:gd name="T1" fmla="*/ 0 h 149"/>
                  <a:gd name="T2" fmla="*/ 37 w 39"/>
                  <a:gd name="T3" fmla="*/ 144 h 149"/>
                  <a:gd name="T4" fmla="*/ 2 w 39"/>
                  <a:gd name="T5" fmla="*/ 144 h 149"/>
                  <a:gd name="T6" fmla="*/ 0 w 39"/>
                  <a:gd name="T7" fmla="*/ 147 h 149"/>
                  <a:gd name="T8" fmla="*/ 0 w 39"/>
                  <a:gd name="T9" fmla="*/ 149 h 149"/>
                  <a:gd name="T10" fmla="*/ 39 w 39"/>
                  <a:gd name="T11" fmla="*/ 148 h 149"/>
                  <a:gd name="T12" fmla="*/ 39 w 39"/>
                  <a:gd name="T13" fmla="*/ 4 h 149"/>
                  <a:gd name="T14" fmla="*/ 37 w 39"/>
                  <a:gd name="T15" fmla="*/ 0 h 149"/>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149"/>
                  <a:gd name="T26" fmla="*/ 39 w 39"/>
                  <a:gd name="T27" fmla="*/ 149 h 1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149">
                    <a:moveTo>
                      <a:pt x="37" y="0"/>
                    </a:moveTo>
                    <a:lnTo>
                      <a:pt x="37" y="144"/>
                    </a:lnTo>
                    <a:lnTo>
                      <a:pt x="2" y="144"/>
                    </a:lnTo>
                    <a:lnTo>
                      <a:pt x="0" y="147"/>
                    </a:lnTo>
                    <a:lnTo>
                      <a:pt x="0" y="149"/>
                    </a:lnTo>
                    <a:lnTo>
                      <a:pt x="39" y="148"/>
                    </a:lnTo>
                    <a:lnTo>
                      <a:pt x="39" y="4"/>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0" name="Freeform 2943"/>
              <p:cNvSpPr>
                <a:spLocks noEditPoints="1"/>
              </p:cNvSpPr>
              <p:nvPr/>
            </p:nvSpPr>
            <p:spPr bwMode="auto">
              <a:xfrm>
                <a:off x="2428" y="3140"/>
                <a:ext cx="107" cy="85"/>
              </a:xfrm>
              <a:custGeom>
                <a:avLst/>
                <a:gdLst>
                  <a:gd name="T0" fmla="*/ 118 w 214"/>
                  <a:gd name="T1" fmla="*/ 0 h 170"/>
                  <a:gd name="T2" fmla="*/ 141 w 214"/>
                  <a:gd name="T3" fmla="*/ 1 h 170"/>
                  <a:gd name="T4" fmla="*/ 158 w 214"/>
                  <a:gd name="T5" fmla="*/ 4 h 170"/>
                  <a:gd name="T6" fmla="*/ 174 w 214"/>
                  <a:gd name="T7" fmla="*/ 9 h 170"/>
                  <a:gd name="T8" fmla="*/ 186 w 214"/>
                  <a:gd name="T9" fmla="*/ 17 h 170"/>
                  <a:gd name="T10" fmla="*/ 195 w 214"/>
                  <a:gd name="T11" fmla="*/ 25 h 170"/>
                  <a:gd name="T12" fmla="*/ 199 w 214"/>
                  <a:gd name="T13" fmla="*/ 34 h 170"/>
                  <a:gd name="T14" fmla="*/ 200 w 214"/>
                  <a:gd name="T15" fmla="*/ 45 h 170"/>
                  <a:gd name="T16" fmla="*/ 198 w 214"/>
                  <a:gd name="T17" fmla="*/ 54 h 170"/>
                  <a:gd name="T18" fmla="*/ 194 w 214"/>
                  <a:gd name="T19" fmla="*/ 62 h 170"/>
                  <a:gd name="T20" fmla="*/ 184 w 214"/>
                  <a:gd name="T21" fmla="*/ 70 h 170"/>
                  <a:gd name="T22" fmla="*/ 171 w 214"/>
                  <a:gd name="T23" fmla="*/ 76 h 170"/>
                  <a:gd name="T24" fmla="*/ 171 w 214"/>
                  <a:gd name="T25" fmla="*/ 80 h 170"/>
                  <a:gd name="T26" fmla="*/ 188 w 214"/>
                  <a:gd name="T27" fmla="*/ 86 h 170"/>
                  <a:gd name="T28" fmla="*/ 200 w 214"/>
                  <a:gd name="T29" fmla="*/ 95 h 170"/>
                  <a:gd name="T30" fmla="*/ 210 w 214"/>
                  <a:gd name="T31" fmla="*/ 105 h 170"/>
                  <a:gd name="T32" fmla="*/ 214 w 214"/>
                  <a:gd name="T33" fmla="*/ 115 h 170"/>
                  <a:gd name="T34" fmla="*/ 214 w 214"/>
                  <a:gd name="T35" fmla="*/ 126 h 170"/>
                  <a:gd name="T36" fmla="*/ 211 w 214"/>
                  <a:gd name="T37" fmla="*/ 136 h 170"/>
                  <a:gd name="T38" fmla="*/ 205 w 214"/>
                  <a:gd name="T39" fmla="*/ 145 h 170"/>
                  <a:gd name="T40" fmla="*/ 197 w 214"/>
                  <a:gd name="T41" fmla="*/ 153 h 170"/>
                  <a:gd name="T42" fmla="*/ 187 w 214"/>
                  <a:gd name="T43" fmla="*/ 159 h 170"/>
                  <a:gd name="T44" fmla="*/ 176 w 214"/>
                  <a:gd name="T45" fmla="*/ 162 h 170"/>
                  <a:gd name="T46" fmla="*/ 164 w 214"/>
                  <a:gd name="T47" fmla="*/ 166 h 170"/>
                  <a:gd name="T48" fmla="*/ 149 w 214"/>
                  <a:gd name="T49" fmla="*/ 168 h 170"/>
                  <a:gd name="T50" fmla="*/ 130 w 214"/>
                  <a:gd name="T51" fmla="*/ 169 h 170"/>
                  <a:gd name="T52" fmla="*/ 108 w 214"/>
                  <a:gd name="T53" fmla="*/ 170 h 170"/>
                  <a:gd name="T54" fmla="*/ 104 w 214"/>
                  <a:gd name="T55" fmla="*/ 70 h 170"/>
                  <a:gd name="T56" fmla="*/ 121 w 214"/>
                  <a:gd name="T57" fmla="*/ 70 h 170"/>
                  <a:gd name="T58" fmla="*/ 134 w 214"/>
                  <a:gd name="T59" fmla="*/ 69 h 170"/>
                  <a:gd name="T60" fmla="*/ 144 w 214"/>
                  <a:gd name="T61" fmla="*/ 66 h 170"/>
                  <a:gd name="T62" fmla="*/ 153 w 214"/>
                  <a:gd name="T63" fmla="*/ 63 h 170"/>
                  <a:gd name="T64" fmla="*/ 159 w 214"/>
                  <a:gd name="T65" fmla="*/ 58 h 170"/>
                  <a:gd name="T66" fmla="*/ 162 w 214"/>
                  <a:gd name="T67" fmla="*/ 53 h 170"/>
                  <a:gd name="T68" fmla="*/ 164 w 214"/>
                  <a:gd name="T69" fmla="*/ 46 h 170"/>
                  <a:gd name="T70" fmla="*/ 162 w 214"/>
                  <a:gd name="T71" fmla="*/ 39 h 170"/>
                  <a:gd name="T72" fmla="*/ 159 w 214"/>
                  <a:gd name="T73" fmla="*/ 33 h 170"/>
                  <a:gd name="T74" fmla="*/ 153 w 214"/>
                  <a:gd name="T75" fmla="*/ 27 h 170"/>
                  <a:gd name="T76" fmla="*/ 145 w 214"/>
                  <a:gd name="T77" fmla="*/ 23 h 170"/>
                  <a:gd name="T78" fmla="*/ 136 w 214"/>
                  <a:gd name="T79" fmla="*/ 20 h 170"/>
                  <a:gd name="T80" fmla="*/ 121 w 214"/>
                  <a:gd name="T81" fmla="*/ 19 h 170"/>
                  <a:gd name="T82" fmla="*/ 100 w 214"/>
                  <a:gd name="T83" fmla="*/ 19 h 170"/>
                  <a:gd name="T84" fmla="*/ 38 w 214"/>
                  <a:gd name="T85" fmla="*/ 151 h 170"/>
                  <a:gd name="T86" fmla="*/ 120 w 214"/>
                  <a:gd name="T87" fmla="*/ 149 h 170"/>
                  <a:gd name="T88" fmla="*/ 130 w 214"/>
                  <a:gd name="T89" fmla="*/ 149 h 170"/>
                  <a:gd name="T90" fmla="*/ 138 w 214"/>
                  <a:gd name="T91" fmla="*/ 148 h 170"/>
                  <a:gd name="T92" fmla="*/ 147 w 214"/>
                  <a:gd name="T93" fmla="*/ 147 h 170"/>
                  <a:gd name="T94" fmla="*/ 156 w 214"/>
                  <a:gd name="T95" fmla="*/ 145 h 170"/>
                  <a:gd name="T96" fmla="*/ 162 w 214"/>
                  <a:gd name="T97" fmla="*/ 141 h 170"/>
                  <a:gd name="T98" fmla="*/ 168 w 214"/>
                  <a:gd name="T99" fmla="*/ 137 h 170"/>
                  <a:gd name="T100" fmla="*/ 173 w 214"/>
                  <a:gd name="T101" fmla="*/ 131 h 170"/>
                  <a:gd name="T102" fmla="*/ 176 w 214"/>
                  <a:gd name="T103" fmla="*/ 125 h 170"/>
                  <a:gd name="T104" fmla="*/ 176 w 214"/>
                  <a:gd name="T105" fmla="*/ 118 h 170"/>
                  <a:gd name="T106" fmla="*/ 174 w 214"/>
                  <a:gd name="T107" fmla="*/ 111 h 170"/>
                  <a:gd name="T108" fmla="*/ 169 w 214"/>
                  <a:gd name="T109" fmla="*/ 106 h 170"/>
                  <a:gd name="T110" fmla="*/ 161 w 214"/>
                  <a:gd name="T111" fmla="*/ 100 h 170"/>
                  <a:gd name="T112" fmla="*/ 152 w 214"/>
                  <a:gd name="T113" fmla="*/ 95 h 170"/>
                  <a:gd name="T114" fmla="*/ 139 w 214"/>
                  <a:gd name="T115" fmla="*/ 93 h 170"/>
                  <a:gd name="T116" fmla="*/ 124 w 214"/>
                  <a:gd name="T117" fmla="*/ 91 h 170"/>
                  <a:gd name="T118" fmla="*/ 104 w 214"/>
                  <a:gd name="T119" fmla="*/ 91 h 1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4"/>
                  <a:gd name="T181" fmla="*/ 0 h 170"/>
                  <a:gd name="T182" fmla="*/ 214 w 214"/>
                  <a:gd name="T183" fmla="*/ 170 h 1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4" h="170">
                    <a:moveTo>
                      <a:pt x="0" y="170"/>
                    </a:moveTo>
                    <a:lnTo>
                      <a:pt x="0" y="0"/>
                    </a:lnTo>
                    <a:lnTo>
                      <a:pt x="106" y="0"/>
                    </a:lnTo>
                    <a:lnTo>
                      <a:pt x="112" y="0"/>
                    </a:lnTo>
                    <a:lnTo>
                      <a:pt x="118" y="0"/>
                    </a:lnTo>
                    <a:lnTo>
                      <a:pt x="122" y="0"/>
                    </a:lnTo>
                    <a:lnTo>
                      <a:pt x="127" y="0"/>
                    </a:lnTo>
                    <a:lnTo>
                      <a:pt x="131" y="0"/>
                    </a:lnTo>
                    <a:lnTo>
                      <a:pt x="136" y="1"/>
                    </a:lnTo>
                    <a:lnTo>
                      <a:pt x="141" y="1"/>
                    </a:lnTo>
                    <a:lnTo>
                      <a:pt x="144" y="1"/>
                    </a:lnTo>
                    <a:lnTo>
                      <a:pt x="149" y="2"/>
                    </a:lnTo>
                    <a:lnTo>
                      <a:pt x="152" y="2"/>
                    </a:lnTo>
                    <a:lnTo>
                      <a:pt x="156" y="3"/>
                    </a:lnTo>
                    <a:lnTo>
                      <a:pt x="158" y="4"/>
                    </a:lnTo>
                    <a:lnTo>
                      <a:pt x="161" y="4"/>
                    </a:lnTo>
                    <a:lnTo>
                      <a:pt x="165" y="5"/>
                    </a:lnTo>
                    <a:lnTo>
                      <a:pt x="168" y="7"/>
                    </a:lnTo>
                    <a:lnTo>
                      <a:pt x="172" y="8"/>
                    </a:lnTo>
                    <a:lnTo>
                      <a:pt x="174" y="9"/>
                    </a:lnTo>
                    <a:lnTo>
                      <a:pt x="176" y="11"/>
                    </a:lnTo>
                    <a:lnTo>
                      <a:pt x="179" y="12"/>
                    </a:lnTo>
                    <a:lnTo>
                      <a:pt x="182" y="14"/>
                    </a:lnTo>
                    <a:lnTo>
                      <a:pt x="183" y="15"/>
                    </a:lnTo>
                    <a:lnTo>
                      <a:pt x="186" y="17"/>
                    </a:lnTo>
                    <a:lnTo>
                      <a:pt x="188" y="18"/>
                    </a:lnTo>
                    <a:lnTo>
                      <a:pt x="189" y="20"/>
                    </a:lnTo>
                    <a:lnTo>
                      <a:pt x="191" y="22"/>
                    </a:lnTo>
                    <a:lnTo>
                      <a:pt x="194" y="24"/>
                    </a:lnTo>
                    <a:lnTo>
                      <a:pt x="195" y="25"/>
                    </a:lnTo>
                    <a:lnTo>
                      <a:pt x="196" y="27"/>
                    </a:lnTo>
                    <a:lnTo>
                      <a:pt x="197" y="28"/>
                    </a:lnTo>
                    <a:lnTo>
                      <a:pt x="198" y="31"/>
                    </a:lnTo>
                    <a:lnTo>
                      <a:pt x="199" y="33"/>
                    </a:lnTo>
                    <a:lnTo>
                      <a:pt x="199" y="34"/>
                    </a:lnTo>
                    <a:lnTo>
                      <a:pt x="200" y="37"/>
                    </a:lnTo>
                    <a:lnTo>
                      <a:pt x="200" y="39"/>
                    </a:lnTo>
                    <a:lnTo>
                      <a:pt x="200" y="41"/>
                    </a:lnTo>
                    <a:lnTo>
                      <a:pt x="200" y="43"/>
                    </a:lnTo>
                    <a:lnTo>
                      <a:pt x="200" y="45"/>
                    </a:lnTo>
                    <a:lnTo>
                      <a:pt x="200" y="47"/>
                    </a:lnTo>
                    <a:lnTo>
                      <a:pt x="200" y="48"/>
                    </a:lnTo>
                    <a:lnTo>
                      <a:pt x="200" y="50"/>
                    </a:lnTo>
                    <a:lnTo>
                      <a:pt x="199" y="52"/>
                    </a:lnTo>
                    <a:lnTo>
                      <a:pt x="198" y="54"/>
                    </a:lnTo>
                    <a:lnTo>
                      <a:pt x="198" y="55"/>
                    </a:lnTo>
                    <a:lnTo>
                      <a:pt x="197" y="57"/>
                    </a:lnTo>
                    <a:lnTo>
                      <a:pt x="196" y="58"/>
                    </a:lnTo>
                    <a:lnTo>
                      <a:pt x="195" y="61"/>
                    </a:lnTo>
                    <a:lnTo>
                      <a:pt x="194" y="62"/>
                    </a:lnTo>
                    <a:lnTo>
                      <a:pt x="191" y="64"/>
                    </a:lnTo>
                    <a:lnTo>
                      <a:pt x="190" y="65"/>
                    </a:lnTo>
                    <a:lnTo>
                      <a:pt x="188" y="66"/>
                    </a:lnTo>
                    <a:lnTo>
                      <a:pt x="186" y="68"/>
                    </a:lnTo>
                    <a:lnTo>
                      <a:pt x="184" y="70"/>
                    </a:lnTo>
                    <a:lnTo>
                      <a:pt x="182" y="71"/>
                    </a:lnTo>
                    <a:lnTo>
                      <a:pt x="179" y="72"/>
                    </a:lnTo>
                    <a:lnTo>
                      <a:pt x="176" y="73"/>
                    </a:lnTo>
                    <a:lnTo>
                      <a:pt x="174" y="75"/>
                    </a:lnTo>
                    <a:lnTo>
                      <a:pt x="171" y="76"/>
                    </a:lnTo>
                    <a:lnTo>
                      <a:pt x="168" y="77"/>
                    </a:lnTo>
                    <a:lnTo>
                      <a:pt x="165" y="78"/>
                    </a:lnTo>
                    <a:lnTo>
                      <a:pt x="161" y="79"/>
                    </a:lnTo>
                    <a:lnTo>
                      <a:pt x="166" y="79"/>
                    </a:lnTo>
                    <a:lnTo>
                      <a:pt x="171" y="80"/>
                    </a:lnTo>
                    <a:lnTo>
                      <a:pt x="174" y="81"/>
                    </a:lnTo>
                    <a:lnTo>
                      <a:pt x="177" y="83"/>
                    </a:lnTo>
                    <a:lnTo>
                      <a:pt x="181" y="84"/>
                    </a:lnTo>
                    <a:lnTo>
                      <a:pt x="184" y="85"/>
                    </a:lnTo>
                    <a:lnTo>
                      <a:pt x="188" y="86"/>
                    </a:lnTo>
                    <a:lnTo>
                      <a:pt x="190" y="88"/>
                    </a:lnTo>
                    <a:lnTo>
                      <a:pt x="194" y="90"/>
                    </a:lnTo>
                    <a:lnTo>
                      <a:pt x="196" y="91"/>
                    </a:lnTo>
                    <a:lnTo>
                      <a:pt x="198" y="93"/>
                    </a:lnTo>
                    <a:lnTo>
                      <a:pt x="200" y="95"/>
                    </a:lnTo>
                    <a:lnTo>
                      <a:pt x="203" y="96"/>
                    </a:lnTo>
                    <a:lnTo>
                      <a:pt x="205" y="99"/>
                    </a:lnTo>
                    <a:lnTo>
                      <a:pt x="207" y="100"/>
                    </a:lnTo>
                    <a:lnTo>
                      <a:pt x="209" y="102"/>
                    </a:lnTo>
                    <a:lnTo>
                      <a:pt x="210" y="105"/>
                    </a:lnTo>
                    <a:lnTo>
                      <a:pt x="212" y="107"/>
                    </a:lnTo>
                    <a:lnTo>
                      <a:pt x="212" y="108"/>
                    </a:lnTo>
                    <a:lnTo>
                      <a:pt x="213" y="110"/>
                    </a:lnTo>
                    <a:lnTo>
                      <a:pt x="214" y="113"/>
                    </a:lnTo>
                    <a:lnTo>
                      <a:pt x="214" y="115"/>
                    </a:lnTo>
                    <a:lnTo>
                      <a:pt x="214" y="117"/>
                    </a:lnTo>
                    <a:lnTo>
                      <a:pt x="214" y="121"/>
                    </a:lnTo>
                    <a:lnTo>
                      <a:pt x="214" y="122"/>
                    </a:lnTo>
                    <a:lnTo>
                      <a:pt x="214" y="124"/>
                    </a:lnTo>
                    <a:lnTo>
                      <a:pt x="214" y="126"/>
                    </a:lnTo>
                    <a:lnTo>
                      <a:pt x="214" y="129"/>
                    </a:lnTo>
                    <a:lnTo>
                      <a:pt x="213" y="130"/>
                    </a:lnTo>
                    <a:lnTo>
                      <a:pt x="213" y="132"/>
                    </a:lnTo>
                    <a:lnTo>
                      <a:pt x="212" y="134"/>
                    </a:lnTo>
                    <a:lnTo>
                      <a:pt x="211" y="136"/>
                    </a:lnTo>
                    <a:lnTo>
                      <a:pt x="211" y="138"/>
                    </a:lnTo>
                    <a:lnTo>
                      <a:pt x="210" y="139"/>
                    </a:lnTo>
                    <a:lnTo>
                      <a:pt x="209" y="141"/>
                    </a:lnTo>
                    <a:lnTo>
                      <a:pt x="206" y="144"/>
                    </a:lnTo>
                    <a:lnTo>
                      <a:pt x="205" y="145"/>
                    </a:lnTo>
                    <a:lnTo>
                      <a:pt x="204" y="146"/>
                    </a:lnTo>
                    <a:lnTo>
                      <a:pt x="202" y="148"/>
                    </a:lnTo>
                    <a:lnTo>
                      <a:pt x="200" y="149"/>
                    </a:lnTo>
                    <a:lnTo>
                      <a:pt x="198" y="151"/>
                    </a:lnTo>
                    <a:lnTo>
                      <a:pt x="197" y="153"/>
                    </a:lnTo>
                    <a:lnTo>
                      <a:pt x="195" y="154"/>
                    </a:lnTo>
                    <a:lnTo>
                      <a:pt x="192" y="155"/>
                    </a:lnTo>
                    <a:lnTo>
                      <a:pt x="191" y="156"/>
                    </a:lnTo>
                    <a:lnTo>
                      <a:pt x="189" y="158"/>
                    </a:lnTo>
                    <a:lnTo>
                      <a:pt x="187" y="159"/>
                    </a:lnTo>
                    <a:lnTo>
                      <a:pt x="184" y="160"/>
                    </a:lnTo>
                    <a:lnTo>
                      <a:pt x="183" y="160"/>
                    </a:lnTo>
                    <a:lnTo>
                      <a:pt x="181" y="161"/>
                    </a:lnTo>
                    <a:lnTo>
                      <a:pt x="179" y="161"/>
                    </a:lnTo>
                    <a:lnTo>
                      <a:pt x="176" y="162"/>
                    </a:lnTo>
                    <a:lnTo>
                      <a:pt x="174" y="163"/>
                    </a:lnTo>
                    <a:lnTo>
                      <a:pt x="172" y="163"/>
                    </a:lnTo>
                    <a:lnTo>
                      <a:pt x="169" y="164"/>
                    </a:lnTo>
                    <a:lnTo>
                      <a:pt x="166" y="164"/>
                    </a:lnTo>
                    <a:lnTo>
                      <a:pt x="164" y="166"/>
                    </a:lnTo>
                    <a:lnTo>
                      <a:pt x="161" y="166"/>
                    </a:lnTo>
                    <a:lnTo>
                      <a:pt x="158" y="167"/>
                    </a:lnTo>
                    <a:lnTo>
                      <a:pt x="154" y="168"/>
                    </a:lnTo>
                    <a:lnTo>
                      <a:pt x="152" y="168"/>
                    </a:lnTo>
                    <a:lnTo>
                      <a:pt x="149" y="168"/>
                    </a:lnTo>
                    <a:lnTo>
                      <a:pt x="145" y="168"/>
                    </a:lnTo>
                    <a:lnTo>
                      <a:pt x="141" y="169"/>
                    </a:lnTo>
                    <a:lnTo>
                      <a:pt x="137" y="169"/>
                    </a:lnTo>
                    <a:lnTo>
                      <a:pt x="134" y="169"/>
                    </a:lnTo>
                    <a:lnTo>
                      <a:pt x="130" y="169"/>
                    </a:lnTo>
                    <a:lnTo>
                      <a:pt x="126" y="169"/>
                    </a:lnTo>
                    <a:lnTo>
                      <a:pt x="122" y="169"/>
                    </a:lnTo>
                    <a:lnTo>
                      <a:pt x="118" y="169"/>
                    </a:lnTo>
                    <a:lnTo>
                      <a:pt x="113" y="169"/>
                    </a:lnTo>
                    <a:lnTo>
                      <a:pt x="108" y="170"/>
                    </a:lnTo>
                    <a:lnTo>
                      <a:pt x="0" y="170"/>
                    </a:lnTo>
                    <a:close/>
                    <a:moveTo>
                      <a:pt x="38" y="71"/>
                    </a:moveTo>
                    <a:lnTo>
                      <a:pt x="99" y="71"/>
                    </a:lnTo>
                    <a:lnTo>
                      <a:pt x="104" y="70"/>
                    </a:lnTo>
                    <a:lnTo>
                      <a:pt x="107" y="70"/>
                    </a:lnTo>
                    <a:lnTo>
                      <a:pt x="111" y="70"/>
                    </a:lnTo>
                    <a:lnTo>
                      <a:pt x="114" y="70"/>
                    </a:lnTo>
                    <a:lnTo>
                      <a:pt x="118" y="70"/>
                    </a:lnTo>
                    <a:lnTo>
                      <a:pt x="121" y="70"/>
                    </a:lnTo>
                    <a:lnTo>
                      <a:pt x="123" y="70"/>
                    </a:lnTo>
                    <a:lnTo>
                      <a:pt x="127" y="70"/>
                    </a:lnTo>
                    <a:lnTo>
                      <a:pt x="129" y="69"/>
                    </a:lnTo>
                    <a:lnTo>
                      <a:pt x="131" y="69"/>
                    </a:lnTo>
                    <a:lnTo>
                      <a:pt x="134" y="69"/>
                    </a:lnTo>
                    <a:lnTo>
                      <a:pt x="135" y="69"/>
                    </a:lnTo>
                    <a:lnTo>
                      <a:pt x="137" y="68"/>
                    </a:lnTo>
                    <a:lnTo>
                      <a:pt x="139" y="68"/>
                    </a:lnTo>
                    <a:lnTo>
                      <a:pt x="142" y="66"/>
                    </a:lnTo>
                    <a:lnTo>
                      <a:pt x="144" y="66"/>
                    </a:lnTo>
                    <a:lnTo>
                      <a:pt x="146" y="65"/>
                    </a:lnTo>
                    <a:lnTo>
                      <a:pt x="147" y="65"/>
                    </a:lnTo>
                    <a:lnTo>
                      <a:pt x="150" y="64"/>
                    </a:lnTo>
                    <a:lnTo>
                      <a:pt x="151" y="63"/>
                    </a:lnTo>
                    <a:lnTo>
                      <a:pt x="153" y="63"/>
                    </a:lnTo>
                    <a:lnTo>
                      <a:pt x="154" y="62"/>
                    </a:lnTo>
                    <a:lnTo>
                      <a:pt x="156" y="61"/>
                    </a:lnTo>
                    <a:lnTo>
                      <a:pt x="157" y="61"/>
                    </a:lnTo>
                    <a:lnTo>
                      <a:pt x="158" y="60"/>
                    </a:lnTo>
                    <a:lnTo>
                      <a:pt x="159" y="58"/>
                    </a:lnTo>
                    <a:lnTo>
                      <a:pt x="160" y="57"/>
                    </a:lnTo>
                    <a:lnTo>
                      <a:pt x="161" y="56"/>
                    </a:lnTo>
                    <a:lnTo>
                      <a:pt x="161" y="55"/>
                    </a:lnTo>
                    <a:lnTo>
                      <a:pt x="162" y="54"/>
                    </a:lnTo>
                    <a:lnTo>
                      <a:pt x="162" y="53"/>
                    </a:lnTo>
                    <a:lnTo>
                      <a:pt x="164" y="50"/>
                    </a:lnTo>
                    <a:lnTo>
                      <a:pt x="164" y="49"/>
                    </a:lnTo>
                    <a:lnTo>
                      <a:pt x="164" y="48"/>
                    </a:lnTo>
                    <a:lnTo>
                      <a:pt x="164" y="47"/>
                    </a:lnTo>
                    <a:lnTo>
                      <a:pt x="164" y="46"/>
                    </a:lnTo>
                    <a:lnTo>
                      <a:pt x="164" y="43"/>
                    </a:lnTo>
                    <a:lnTo>
                      <a:pt x="164" y="42"/>
                    </a:lnTo>
                    <a:lnTo>
                      <a:pt x="164" y="41"/>
                    </a:lnTo>
                    <a:lnTo>
                      <a:pt x="164" y="40"/>
                    </a:lnTo>
                    <a:lnTo>
                      <a:pt x="162" y="39"/>
                    </a:lnTo>
                    <a:lnTo>
                      <a:pt x="162" y="38"/>
                    </a:lnTo>
                    <a:lnTo>
                      <a:pt x="161" y="37"/>
                    </a:lnTo>
                    <a:lnTo>
                      <a:pt x="161" y="35"/>
                    </a:lnTo>
                    <a:lnTo>
                      <a:pt x="160" y="34"/>
                    </a:lnTo>
                    <a:lnTo>
                      <a:pt x="159" y="33"/>
                    </a:lnTo>
                    <a:lnTo>
                      <a:pt x="158" y="32"/>
                    </a:lnTo>
                    <a:lnTo>
                      <a:pt x="157" y="31"/>
                    </a:lnTo>
                    <a:lnTo>
                      <a:pt x="156" y="30"/>
                    </a:lnTo>
                    <a:lnTo>
                      <a:pt x="154" y="28"/>
                    </a:lnTo>
                    <a:lnTo>
                      <a:pt x="153" y="27"/>
                    </a:lnTo>
                    <a:lnTo>
                      <a:pt x="152" y="26"/>
                    </a:lnTo>
                    <a:lnTo>
                      <a:pt x="151" y="25"/>
                    </a:lnTo>
                    <a:lnTo>
                      <a:pt x="149" y="24"/>
                    </a:lnTo>
                    <a:lnTo>
                      <a:pt x="147" y="24"/>
                    </a:lnTo>
                    <a:lnTo>
                      <a:pt x="145" y="23"/>
                    </a:lnTo>
                    <a:lnTo>
                      <a:pt x="144" y="23"/>
                    </a:lnTo>
                    <a:lnTo>
                      <a:pt x="142" y="22"/>
                    </a:lnTo>
                    <a:lnTo>
                      <a:pt x="139" y="22"/>
                    </a:lnTo>
                    <a:lnTo>
                      <a:pt x="137" y="22"/>
                    </a:lnTo>
                    <a:lnTo>
                      <a:pt x="136" y="20"/>
                    </a:lnTo>
                    <a:lnTo>
                      <a:pt x="134" y="20"/>
                    </a:lnTo>
                    <a:lnTo>
                      <a:pt x="130" y="20"/>
                    </a:lnTo>
                    <a:lnTo>
                      <a:pt x="128" y="19"/>
                    </a:lnTo>
                    <a:lnTo>
                      <a:pt x="124" y="19"/>
                    </a:lnTo>
                    <a:lnTo>
                      <a:pt x="121" y="19"/>
                    </a:lnTo>
                    <a:lnTo>
                      <a:pt x="118" y="19"/>
                    </a:lnTo>
                    <a:lnTo>
                      <a:pt x="114" y="19"/>
                    </a:lnTo>
                    <a:lnTo>
                      <a:pt x="109" y="19"/>
                    </a:lnTo>
                    <a:lnTo>
                      <a:pt x="105" y="19"/>
                    </a:lnTo>
                    <a:lnTo>
                      <a:pt x="100" y="19"/>
                    </a:lnTo>
                    <a:lnTo>
                      <a:pt x="94" y="19"/>
                    </a:lnTo>
                    <a:lnTo>
                      <a:pt x="38" y="19"/>
                    </a:lnTo>
                    <a:lnTo>
                      <a:pt x="38" y="71"/>
                    </a:lnTo>
                    <a:close/>
                    <a:moveTo>
                      <a:pt x="38" y="151"/>
                    </a:moveTo>
                    <a:lnTo>
                      <a:pt x="108" y="151"/>
                    </a:lnTo>
                    <a:lnTo>
                      <a:pt x="112" y="149"/>
                    </a:lnTo>
                    <a:lnTo>
                      <a:pt x="115" y="149"/>
                    </a:lnTo>
                    <a:lnTo>
                      <a:pt x="118" y="149"/>
                    </a:lnTo>
                    <a:lnTo>
                      <a:pt x="120" y="149"/>
                    </a:lnTo>
                    <a:lnTo>
                      <a:pt x="122" y="149"/>
                    </a:lnTo>
                    <a:lnTo>
                      <a:pt x="124" y="149"/>
                    </a:lnTo>
                    <a:lnTo>
                      <a:pt x="127" y="149"/>
                    </a:lnTo>
                    <a:lnTo>
                      <a:pt x="128" y="149"/>
                    </a:lnTo>
                    <a:lnTo>
                      <a:pt x="130" y="149"/>
                    </a:lnTo>
                    <a:lnTo>
                      <a:pt x="131" y="149"/>
                    </a:lnTo>
                    <a:lnTo>
                      <a:pt x="133" y="149"/>
                    </a:lnTo>
                    <a:lnTo>
                      <a:pt x="134" y="149"/>
                    </a:lnTo>
                    <a:lnTo>
                      <a:pt x="136" y="148"/>
                    </a:lnTo>
                    <a:lnTo>
                      <a:pt x="138" y="148"/>
                    </a:lnTo>
                    <a:lnTo>
                      <a:pt x="141" y="148"/>
                    </a:lnTo>
                    <a:lnTo>
                      <a:pt x="143" y="148"/>
                    </a:lnTo>
                    <a:lnTo>
                      <a:pt x="144" y="147"/>
                    </a:lnTo>
                    <a:lnTo>
                      <a:pt x="146" y="147"/>
                    </a:lnTo>
                    <a:lnTo>
                      <a:pt x="147" y="147"/>
                    </a:lnTo>
                    <a:lnTo>
                      <a:pt x="150" y="146"/>
                    </a:lnTo>
                    <a:lnTo>
                      <a:pt x="151" y="146"/>
                    </a:lnTo>
                    <a:lnTo>
                      <a:pt x="153" y="145"/>
                    </a:lnTo>
                    <a:lnTo>
                      <a:pt x="154" y="145"/>
                    </a:lnTo>
                    <a:lnTo>
                      <a:pt x="156" y="145"/>
                    </a:lnTo>
                    <a:lnTo>
                      <a:pt x="158" y="144"/>
                    </a:lnTo>
                    <a:lnTo>
                      <a:pt x="159" y="143"/>
                    </a:lnTo>
                    <a:lnTo>
                      <a:pt x="160" y="143"/>
                    </a:lnTo>
                    <a:lnTo>
                      <a:pt x="161" y="141"/>
                    </a:lnTo>
                    <a:lnTo>
                      <a:pt x="162" y="141"/>
                    </a:lnTo>
                    <a:lnTo>
                      <a:pt x="165" y="140"/>
                    </a:lnTo>
                    <a:lnTo>
                      <a:pt x="165" y="139"/>
                    </a:lnTo>
                    <a:lnTo>
                      <a:pt x="166" y="139"/>
                    </a:lnTo>
                    <a:lnTo>
                      <a:pt x="167" y="138"/>
                    </a:lnTo>
                    <a:lnTo>
                      <a:pt x="168" y="137"/>
                    </a:lnTo>
                    <a:lnTo>
                      <a:pt x="169" y="136"/>
                    </a:lnTo>
                    <a:lnTo>
                      <a:pt x="171" y="133"/>
                    </a:lnTo>
                    <a:lnTo>
                      <a:pt x="172" y="132"/>
                    </a:lnTo>
                    <a:lnTo>
                      <a:pt x="173" y="131"/>
                    </a:lnTo>
                    <a:lnTo>
                      <a:pt x="174" y="130"/>
                    </a:lnTo>
                    <a:lnTo>
                      <a:pt x="174" y="129"/>
                    </a:lnTo>
                    <a:lnTo>
                      <a:pt x="175" y="128"/>
                    </a:lnTo>
                    <a:lnTo>
                      <a:pt x="175" y="126"/>
                    </a:lnTo>
                    <a:lnTo>
                      <a:pt x="176" y="125"/>
                    </a:lnTo>
                    <a:lnTo>
                      <a:pt x="176" y="124"/>
                    </a:lnTo>
                    <a:lnTo>
                      <a:pt x="176" y="123"/>
                    </a:lnTo>
                    <a:lnTo>
                      <a:pt x="176" y="122"/>
                    </a:lnTo>
                    <a:lnTo>
                      <a:pt x="176" y="121"/>
                    </a:lnTo>
                    <a:lnTo>
                      <a:pt x="176" y="118"/>
                    </a:lnTo>
                    <a:lnTo>
                      <a:pt x="176" y="117"/>
                    </a:lnTo>
                    <a:lnTo>
                      <a:pt x="176" y="116"/>
                    </a:lnTo>
                    <a:lnTo>
                      <a:pt x="176" y="114"/>
                    </a:lnTo>
                    <a:lnTo>
                      <a:pt x="175" y="113"/>
                    </a:lnTo>
                    <a:lnTo>
                      <a:pt x="174" y="111"/>
                    </a:lnTo>
                    <a:lnTo>
                      <a:pt x="174" y="110"/>
                    </a:lnTo>
                    <a:lnTo>
                      <a:pt x="173" y="109"/>
                    </a:lnTo>
                    <a:lnTo>
                      <a:pt x="172" y="108"/>
                    </a:lnTo>
                    <a:lnTo>
                      <a:pt x="171" y="107"/>
                    </a:lnTo>
                    <a:lnTo>
                      <a:pt x="169" y="106"/>
                    </a:lnTo>
                    <a:lnTo>
                      <a:pt x="167" y="105"/>
                    </a:lnTo>
                    <a:lnTo>
                      <a:pt x="166" y="103"/>
                    </a:lnTo>
                    <a:lnTo>
                      <a:pt x="165" y="102"/>
                    </a:lnTo>
                    <a:lnTo>
                      <a:pt x="164" y="101"/>
                    </a:lnTo>
                    <a:lnTo>
                      <a:pt x="161" y="100"/>
                    </a:lnTo>
                    <a:lnTo>
                      <a:pt x="160" y="99"/>
                    </a:lnTo>
                    <a:lnTo>
                      <a:pt x="158" y="98"/>
                    </a:lnTo>
                    <a:lnTo>
                      <a:pt x="156" y="98"/>
                    </a:lnTo>
                    <a:lnTo>
                      <a:pt x="153" y="96"/>
                    </a:lnTo>
                    <a:lnTo>
                      <a:pt x="152" y="95"/>
                    </a:lnTo>
                    <a:lnTo>
                      <a:pt x="150" y="95"/>
                    </a:lnTo>
                    <a:lnTo>
                      <a:pt x="147" y="94"/>
                    </a:lnTo>
                    <a:lnTo>
                      <a:pt x="144" y="94"/>
                    </a:lnTo>
                    <a:lnTo>
                      <a:pt x="142" y="93"/>
                    </a:lnTo>
                    <a:lnTo>
                      <a:pt x="139" y="93"/>
                    </a:lnTo>
                    <a:lnTo>
                      <a:pt x="137" y="92"/>
                    </a:lnTo>
                    <a:lnTo>
                      <a:pt x="134" y="92"/>
                    </a:lnTo>
                    <a:lnTo>
                      <a:pt x="131" y="92"/>
                    </a:lnTo>
                    <a:lnTo>
                      <a:pt x="128" y="91"/>
                    </a:lnTo>
                    <a:lnTo>
                      <a:pt x="124" y="91"/>
                    </a:lnTo>
                    <a:lnTo>
                      <a:pt x="121" y="91"/>
                    </a:lnTo>
                    <a:lnTo>
                      <a:pt x="116" y="91"/>
                    </a:lnTo>
                    <a:lnTo>
                      <a:pt x="113" y="91"/>
                    </a:lnTo>
                    <a:lnTo>
                      <a:pt x="108" y="91"/>
                    </a:lnTo>
                    <a:lnTo>
                      <a:pt x="104" y="91"/>
                    </a:lnTo>
                    <a:lnTo>
                      <a:pt x="38" y="91"/>
                    </a:lnTo>
                    <a:lnTo>
                      <a:pt x="38" y="15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1" name="Freeform 2944"/>
              <p:cNvSpPr>
                <a:spLocks/>
              </p:cNvSpPr>
              <p:nvPr/>
            </p:nvSpPr>
            <p:spPr bwMode="auto">
              <a:xfrm>
                <a:off x="2428" y="3140"/>
                <a:ext cx="107" cy="85"/>
              </a:xfrm>
              <a:custGeom>
                <a:avLst/>
                <a:gdLst>
                  <a:gd name="T0" fmla="*/ 106 w 214"/>
                  <a:gd name="T1" fmla="*/ 0 h 170"/>
                  <a:gd name="T2" fmla="*/ 122 w 214"/>
                  <a:gd name="T3" fmla="*/ 0 h 170"/>
                  <a:gd name="T4" fmla="*/ 136 w 214"/>
                  <a:gd name="T5" fmla="*/ 1 h 170"/>
                  <a:gd name="T6" fmla="*/ 149 w 214"/>
                  <a:gd name="T7" fmla="*/ 2 h 170"/>
                  <a:gd name="T8" fmla="*/ 158 w 214"/>
                  <a:gd name="T9" fmla="*/ 4 h 170"/>
                  <a:gd name="T10" fmla="*/ 168 w 214"/>
                  <a:gd name="T11" fmla="*/ 7 h 170"/>
                  <a:gd name="T12" fmla="*/ 176 w 214"/>
                  <a:gd name="T13" fmla="*/ 11 h 170"/>
                  <a:gd name="T14" fmla="*/ 183 w 214"/>
                  <a:gd name="T15" fmla="*/ 15 h 170"/>
                  <a:gd name="T16" fmla="*/ 189 w 214"/>
                  <a:gd name="T17" fmla="*/ 20 h 170"/>
                  <a:gd name="T18" fmla="*/ 195 w 214"/>
                  <a:gd name="T19" fmla="*/ 25 h 170"/>
                  <a:gd name="T20" fmla="*/ 198 w 214"/>
                  <a:gd name="T21" fmla="*/ 31 h 170"/>
                  <a:gd name="T22" fmla="*/ 200 w 214"/>
                  <a:gd name="T23" fmla="*/ 37 h 170"/>
                  <a:gd name="T24" fmla="*/ 200 w 214"/>
                  <a:gd name="T25" fmla="*/ 43 h 170"/>
                  <a:gd name="T26" fmla="*/ 200 w 214"/>
                  <a:gd name="T27" fmla="*/ 48 h 170"/>
                  <a:gd name="T28" fmla="*/ 198 w 214"/>
                  <a:gd name="T29" fmla="*/ 54 h 170"/>
                  <a:gd name="T30" fmla="*/ 196 w 214"/>
                  <a:gd name="T31" fmla="*/ 58 h 170"/>
                  <a:gd name="T32" fmla="*/ 191 w 214"/>
                  <a:gd name="T33" fmla="*/ 64 h 170"/>
                  <a:gd name="T34" fmla="*/ 186 w 214"/>
                  <a:gd name="T35" fmla="*/ 68 h 170"/>
                  <a:gd name="T36" fmla="*/ 179 w 214"/>
                  <a:gd name="T37" fmla="*/ 72 h 170"/>
                  <a:gd name="T38" fmla="*/ 171 w 214"/>
                  <a:gd name="T39" fmla="*/ 76 h 170"/>
                  <a:gd name="T40" fmla="*/ 161 w 214"/>
                  <a:gd name="T41" fmla="*/ 79 h 170"/>
                  <a:gd name="T42" fmla="*/ 174 w 214"/>
                  <a:gd name="T43" fmla="*/ 81 h 170"/>
                  <a:gd name="T44" fmla="*/ 184 w 214"/>
                  <a:gd name="T45" fmla="*/ 85 h 170"/>
                  <a:gd name="T46" fmla="*/ 194 w 214"/>
                  <a:gd name="T47" fmla="*/ 90 h 170"/>
                  <a:gd name="T48" fmla="*/ 200 w 214"/>
                  <a:gd name="T49" fmla="*/ 95 h 170"/>
                  <a:gd name="T50" fmla="*/ 207 w 214"/>
                  <a:gd name="T51" fmla="*/ 100 h 170"/>
                  <a:gd name="T52" fmla="*/ 212 w 214"/>
                  <a:gd name="T53" fmla="*/ 107 h 170"/>
                  <a:gd name="T54" fmla="*/ 214 w 214"/>
                  <a:gd name="T55" fmla="*/ 113 h 170"/>
                  <a:gd name="T56" fmla="*/ 214 w 214"/>
                  <a:gd name="T57" fmla="*/ 121 h 170"/>
                  <a:gd name="T58" fmla="*/ 214 w 214"/>
                  <a:gd name="T59" fmla="*/ 126 h 170"/>
                  <a:gd name="T60" fmla="*/ 213 w 214"/>
                  <a:gd name="T61" fmla="*/ 132 h 170"/>
                  <a:gd name="T62" fmla="*/ 211 w 214"/>
                  <a:gd name="T63" fmla="*/ 138 h 170"/>
                  <a:gd name="T64" fmla="*/ 206 w 214"/>
                  <a:gd name="T65" fmla="*/ 144 h 170"/>
                  <a:gd name="T66" fmla="*/ 202 w 214"/>
                  <a:gd name="T67" fmla="*/ 148 h 170"/>
                  <a:gd name="T68" fmla="*/ 197 w 214"/>
                  <a:gd name="T69" fmla="*/ 153 h 170"/>
                  <a:gd name="T70" fmla="*/ 191 w 214"/>
                  <a:gd name="T71" fmla="*/ 156 h 170"/>
                  <a:gd name="T72" fmla="*/ 184 w 214"/>
                  <a:gd name="T73" fmla="*/ 160 h 170"/>
                  <a:gd name="T74" fmla="*/ 179 w 214"/>
                  <a:gd name="T75" fmla="*/ 161 h 170"/>
                  <a:gd name="T76" fmla="*/ 172 w 214"/>
                  <a:gd name="T77" fmla="*/ 163 h 170"/>
                  <a:gd name="T78" fmla="*/ 164 w 214"/>
                  <a:gd name="T79" fmla="*/ 166 h 170"/>
                  <a:gd name="T80" fmla="*/ 154 w 214"/>
                  <a:gd name="T81" fmla="*/ 168 h 170"/>
                  <a:gd name="T82" fmla="*/ 145 w 214"/>
                  <a:gd name="T83" fmla="*/ 168 h 170"/>
                  <a:gd name="T84" fmla="*/ 134 w 214"/>
                  <a:gd name="T85" fmla="*/ 169 h 170"/>
                  <a:gd name="T86" fmla="*/ 122 w 214"/>
                  <a:gd name="T87" fmla="*/ 169 h 170"/>
                  <a:gd name="T88" fmla="*/ 108 w 214"/>
                  <a:gd name="T89" fmla="*/ 170 h 1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4"/>
                  <a:gd name="T136" fmla="*/ 0 h 170"/>
                  <a:gd name="T137" fmla="*/ 214 w 214"/>
                  <a:gd name="T138" fmla="*/ 170 h 1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4" h="170">
                    <a:moveTo>
                      <a:pt x="0" y="170"/>
                    </a:moveTo>
                    <a:lnTo>
                      <a:pt x="0" y="0"/>
                    </a:lnTo>
                    <a:lnTo>
                      <a:pt x="106" y="0"/>
                    </a:lnTo>
                    <a:lnTo>
                      <a:pt x="112" y="0"/>
                    </a:lnTo>
                    <a:lnTo>
                      <a:pt x="118" y="0"/>
                    </a:lnTo>
                    <a:lnTo>
                      <a:pt x="122" y="0"/>
                    </a:lnTo>
                    <a:lnTo>
                      <a:pt x="127" y="0"/>
                    </a:lnTo>
                    <a:lnTo>
                      <a:pt x="131" y="0"/>
                    </a:lnTo>
                    <a:lnTo>
                      <a:pt x="136" y="1"/>
                    </a:lnTo>
                    <a:lnTo>
                      <a:pt x="141" y="1"/>
                    </a:lnTo>
                    <a:lnTo>
                      <a:pt x="144" y="1"/>
                    </a:lnTo>
                    <a:lnTo>
                      <a:pt x="149" y="2"/>
                    </a:lnTo>
                    <a:lnTo>
                      <a:pt x="152" y="2"/>
                    </a:lnTo>
                    <a:lnTo>
                      <a:pt x="156" y="3"/>
                    </a:lnTo>
                    <a:lnTo>
                      <a:pt x="158" y="4"/>
                    </a:lnTo>
                    <a:lnTo>
                      <a:pt x="161" y="4"/>
                    </a:lnTo>
                    <a:lnTo>
                      <a:pt x="165" y="5"/>
                    </a:lnTo>
                    <a:lnTo>
                      <a:pt x="168" y="7"/>
                    </a:lnTo>
                    <a:lnTo>
                      <a:pt x="172" y="8"/>
                    </a:lnTo>
                    <a:lnTo>
                      <a:pt x="174" y="9"/>
                    </a:lnTo>
                    <a:lnTo>
                      <a:pt x="176" y="11"/>
                    </a:lnTo>
                    <a:lnTo>
                      <a:pt x="179" y="12"/>
                    </a:lnTo>
                    <a:lnTo>
                      <a:pt x="182" y="14"/>
                    </a:lnTo>
                    <a:lnTo>
                      <a:pt x="183" y="15"/>
                    </a:lnTo>
                    <a:lnTo>
                      <a:pt x="186" y="17"/>
                    </a:lnTo>
                    <a:lnTo>
                      <a:pt x="188" y="18"/>
                    </a:lnTo>
                    <a:lnTo>
                      <a:pt x="189" y="20"/>
                    </a:lnTo>
                    <a:lnTo>
                      <a:pt x="191" y="22"/>
                    </a:lnTo>
                    <a:lnTo>
                      <a:pt x="194" y="24"/>
                    </a:lnTo>
                    <a:lnTo>
                      <a:pt x="195" y="25"/>
                    </a:lnTo>
                    <a:lnTo>
                      <a:pt x="196" y="27"/>
                    </a:lnTo>
                    <a:lnTo>
                      <a:pt x="197" y="28"/>
                    </a:lnTo>
                    <a:lnTo>
                      <a:pt x="198" y="31"/>
                    </a:lnTo>
                    <a:lnTo>
                      <a:pt x="199" y="33"/>
                    </a:lnTo>
                    <a:lnTo>
                      <a:pt x="199" y="34"/>
                    </a:lnTo>
                    <a:lnTo>
                      <a:pt x="200" y="37"/>
                    </a:lnTo>
                    <a:lnTo>
                      <a:pt x="200" y="39"/>
                    </a:lnTo>
                    <a:lnTo>
                      <a:pt x="200" y="41"/>
                    </a:lnTo>
                    <a:lnTo>
                      <a:pt x="200" y="43"/>
                    </a:lnTo>
                    <a:lnTo>
                      <a:pt x="200" y="45"/>
                    </a:lnTo>
                    <a:lnTo>
                      <a:pt x="200" y="47"/>
                    </a:lnTo>
                    <a:lnTo>
                      <a:pt x="200" y="48"/>
                    </a:lnTo>
                    <a:lnTo>
                      <a:pt x="200" y="50"/>
                    </a:lnTo>
                    <a:lnTo>
                      <a:pt x="199" y="52"/>
                    </a:lnTo>
                    <a:lnTo>
                      <a:pt x="198" y="54"/>
                    </a:lnTo>
                    <a:lnTo>
                      <a:pt x="198" y="55"/>
                    </a:lnTo>
                    <a:lnTo>
                      <a:pt x="197" y="57"/>
                    </a:lnTo>
                    <a:lnTo>
                      <a:pt x="196" y="58"/>
                    </a:lnTo>
                    <a:lnTo>
                      <a:pt x="195" y="61"/>
                    </a:lnTo>
                    <a:lnTo>
                      <a:pt x="194" y="62"/>
                    </a:lnTo>
                    <a:lnTo>
                      <a:pt x="191" y="64"/>
                    </a:lnTo>
                    <a:lnTo>
                      <a:pt x="190" y="65"/>
                    </a:lnTo>
                    <a:lnTo>
                      <a:pt x="188" y="66"/>
                    </a:lnTo>
                    <a:lnTo>
                      <a:pt x="186" y="68"/>
                    </a:lnTo>
                    <a:lnTo>
                      <a:pt x="184" y="70"/>
                    </a:lnTo>
                    <a:lnTo>
                      <a:pt x="182" y="71"/>
                    </a:lnTo>
                    <a:lnTo>
                      <a:pt x="179" y="72"/>
                    </a:lnTo>
                    <a:lnTo>
                      <a:pt x="176" y="73"/>
                    </a:lnTo>
                    <a:lnTo>
                      <a:pt x="174" y="75"/>
                    </a:lnTo>
                    <a:lnTo>
                      <a:pt x="171" y="76"/>
                    </a:lnTo>
                    <a:lnTo>
                      <a:pt x="168" y="77"/>
                    </a:lnTo>
                    <a:lnTo>
                      <a:pt x="165" y="78"/>
                    </a:lnTo>
                    <a:lnTo>
                      <a:pt x="161" y="79"/>
                    </a:lnTo>
                    <a:lnTo>
                      <a:pt x="166" y="79"/>
                    </a:lnTo>
                    <a:lnTo>
                      <a:pt x="171" y="80"/>
                    </a:lnTo>
                    <a:lnTo>
                      <a:pt x="174" y="81"/>
                    </a:lnTo>
                    <a:lnTo>
                      <a:pt x="177" y="83"/>
                    </a:lnTo>
                    <a:lnTo>
                      <a:pt x="181" y="84"/>
                    </a:lnTo>
                    <a:lnTo>
                      <a:pt x="184" y="85"/>
                    </a:lnTo>
                    <a:lnTo>
                      <a:pt x="188" y="86"/>
                    </a:lnTo>
                    <a:lnTo>
                      <a:pt x="190" y="88"/>
                    </a:lnTo>
                    <a:lnTo>
                      <a:pt x="194" y="90"/>
                    </a:lnTo>
                    <a:lnTo>
                      <a:pt x="196" y="91"/>
                    </a:lnTo>
                    <a:lnTo>
                      <a:pt x="198" y="93"/>
                    </a:lnTo>
                    <a:lnTo>
                      <a:pt x="200" y="95"/>
                    </a:lnTo>
                    <a:lnTo>
                      <a:pt x="203" y="96"/>
                    </a:lnTo>
                    <a:lnTo>
                      <a:pt x="205" y="99"/>
                    </a:lnTo>
                    <a:lnTo>
                      <a:pt x="207" y="100"/>
                    </a:lnTo>
                    <a:lnTo>
                      <a:pt x="209" y="102"/>
                    </a:lnTo>
                    <a:lnTo>
                      <a:pt x="210" y="105"/>
                    </a:lnTo>
                    <a:lnTo>
                      <a:pt x="212" y="107"/>
                    </a:lnTo>
                    <a:lnTo>
                      <a:pt x="212" y="108"/>
                    </a:lnTo>
                    <a:lnTo>
                      <a:pt x="213" y="110"/>
                    </a:lnTo>
                    <a:lnTo>
                      <a:pt x="214" y="113"/>
                    </a:lnTo>
                    <a:lnTo>
                      <a:pt x="214" y="115"/>
                    </a:lnTo>
                    <a:lnTo>
                      <a:pt x="214" y="117"/>
                    </a:lnTo>
                    <a:lnTo>
                      <a:pt x="214" y="121"/>
                    </a:lnTo>
                    <a:lnTo>
                      <a:pt x="214" y="122"/>
                    </a:lnTo>
                    <a:lnTo>
                      <a:pt x="214" y="124"/>
                    </a:lnTo>
                    <a:lnTo>
                      <a:pt x="214" y="126"/>
                    </a:lnTo>
                    <a:lnTo>
                      <a:pt x="214" y="129"/>
                    </a:lnTo>
                    <a:lnTo>
                      <a:pt x="213" y="130"/>
                    </a:lnTo>
                    <a:lnTo>
                      <a:pt x="213" y="132"/>
                    </a:lnTo>
                    <a:lnTo>
                      <a:pt x="212" y="134"/>
                    </a:lnTo>
                    <a:lnTo>
                      <a:pt x="211" y="136"/>
                    </a:lnTo>
                    <a:lnTo>
                      <a:pt x="211" y="138"/>
                    </a:lnTo>
                    <a:lnTo>
                      <a:pt x="210" y="139"/>
                    </a:lnTo>
                    <a:lnTo>
                      <a:pt x="209" y="141"/>
                    </a:lnTo>
                    <a:lnTo>
                      <a:pt x="206" y="144"/>
                    </a:lnTo>
                    <a:lnTo>
                      <a:pt x="205" y="145"/>
                    </a:lnTo>
                    <a:lnTo>
                      <a:pt x="204" y="146"/>
                    </a:lnTo>
                    <a:lnTo>
                      <a:pt x="202" y="148"/>
                    </a:lnTo>
                    <a:lnTo>
                      <a:pt x="200" y="149"/>
                    </a:lnTo>
                    <a:lnTo>
                      <a:pt x="198" y="151"/>
                    </a:lnTo>
                    <a:lnTo>
                      <a:pt x="197" y="153"/>
                    </a:lnTo>
                    <a:lnTo>
                      <a:pt x="195" y="154"/>
                    </a:lnTo>
                    <a:lnTo>
                      <a:pt x="192" y="155"/>
                    </a:lnTo>
                    <a:lnTo>
                      <a:pt x="191" y="156"/>
                    </a:lnTo>
                    <a:lnTo>
                      <a:pt x="189" y="158"/>
                    </a:lnTo>
                    <a:lnTo>
                      <a:pt x="187" y="159"/>
                    </a:lnTo>
                    <a:lnTo>
                      <a:pt x="184" y="160"/>
                    </a:lnTo>
                    <a:lnTo>
                      <a:pt x="183" y="160"/>
                    </a:lnTo>
                    <a:lnTo>
                      <a:pt x="181" y="161"/>
                    </a:lnTo>
                    <a:lnTo>
                      <a:pt x="179" y="161"/>
                    </a:lnTo>
                    <a:lnTo>
                      <a:pt x="176" y="162"/>
                    </a:lnTo>
                    <a:lnTo>
                      <a:pt x="174" y="163"/>
                    </a:lnTo>
                    <a:lnTo>
                      <a:pt x="172" y="163"/>
                    </a:lnTo>
                    <a:lnTo>
                      <a:pt x="169" y="164"/>
                    </a:lnTo>
                    <a:lnTo>
                      <a:pt x="166" y="164"/>
                    </a:lnTo>
                    <a:lnTo>
                      <a:pt x="164" y="166"/>
                    </a:lnTo>
                    <a:lnTo>
                      <a:pt x="161" y="166"/>
                    </a:lnTo>
                    <a:lnTo>
                      <a:pt x="158" y="167"/>
                    </a:lnTo>
                    <a:lnTo>
                      <a:pt x="154" y="168"/>
                    </a:lnTo>
                    <a:lnTo>
                      <a:pt x="152" y="168"/>
                    </a:lnTo>
                    <a:lnTo>
                      <a:pt x="149" y="168"/>
                    </a:lnTo>
                    <a:lnTo>
                      <a:pt x="145" y="168"/>
                    </a:lnTo>
                    <a:lnTo>
                      <a:pt x="141" y="169"/>
                    </a:lnTo>
                    <a:lnTo>
                      <a:pt x="137" y="169"/>
                    </a:lnTo>
                    <a:lnTo>
                      <a:pt x="134" y="169"/>
                    </a:lnTo>
                    <a:lnTo>
                      <a:pt x="130" y="169"/>
                    </a:lnTo>
                    <a:lnTo>
                      <a:pt x="126" y="169"/>
                    </a:lnTo>
                    <a:lnTo>
                      <a:pt x="122" y="169"/>
                    </a:lnTo>
                    <a:lnTo>
                      <a:pt x="118" y="169"/>
                    </a:lnTo>
                    <a:lnTo>
                      <a:pt x="113" y="169"/>
                    </a:lnTo>
                    <a:lnTo>
                      <a:pt x="108"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852" name="Freeform 2945"/>
              <p:cNvSpPr>
                <a:spLocks/>
              </p:cNvSpPr>
              <p:nvPr/>
            </p:nvSpPr>
            <p:spPr bwMode="auto">
              <a:xfrm>
                <a:off x="2427" y="3139"/>
                <a:ext cx="87" cy="86"/>
              </a:xfrm>
              <a:custGeom>
                <a:avLst/>
                <a:gdLst>
                  <a:gd name="T0" fmla="*/ 0 w 175"/>
                  <a:gd name="T1" fmla="*/ 171 h 171"/>
                  <a:gd name="T2" fmla="*/ 2 w 175"/>
                  <a:gd name="T3" fmla="*/ 171 h 171"/>
                  <a:gd name="T4" fmla="*/ 2 w 175"/>
                  <a:gd name="T5" fmla="*/ 2 h 171"/>
                  <a:gd name="T6" fmla="*/ 132 w 175"/>
                  <a:gd name="T7" fmla="*/ 2 h 171"/>
                  <a:gd name="T8" fmla="*/ 137 w 175"/>
                  <a:gd name="T9" fmla="*/ 3 h 171"/>
                  <a:gd name="T10" fmla="*/ 145 w 175"/>
                  <a:gd name="T11" fmla="*/ 3 h 171"/>
                  <a:gd name="T12" fmla="*/ 150 w 175"/>
                  <a:gd name="T13" fmla="*/ 4 h 171"/>
                  <a:gd name="T14" fmla="*/ 153 w 175"/>
                  <a:gd name="T15" fmla="*/ 4 h 171"/>
                  <a:gd name="T16" fmla="*/ 157 w 175"/>
                  <a:gd name="T17" fmla="*/ 5 h 171"/>
                  <a:gd name="T18" fmla="*/ 159 w 175"/>
                  <a:gd name="T19" fmla="*/ 6 h 171"/>
                  <a:gd name="T20" fmla="*/ 162 w 175"/>
                  <a:gd name="T21" fmla="*/ 6 h 171"/>
                  <a:gd name="T22" fmla="*/ 173 w 175"/>
                  <a:gd name="T23" fmla="*/ 10 h 171"/>
                  <a:gd name="T24" fmla="*/ 175 w 175"/>
                  <a:gd name="T25" fmla="*/ 11 h 171"/>
                  <a:gd name="T26" fmla="*/ 175 w 175"/>
                  <a:gd name="T27" fmla="*/ 10 h 171"/>
                  <a:gd name="T28" fmla="*/ 175 w 175"/>
                  <a:gd name="T29" fmla="*/ 9 h 171"/>
                  <a:gd name="T30" fmla="*/ 173 w 175"/>
                  <a:gd name="T31" fmla="*/ 8 h 171"/>
                  <a:gd name="T32" fmla="*/ 162 w 175"/>
                  <a:gd name="T33" fmla="*/ 4 h 171"/>
                  <a:gd name="T34" fmla="*/ 159 w 175"/>
                  <a:gd name="T35" fmla="*/ 4 h 171"/>
                  <a:gd name="T36" fmla="*/ 157 w 175"/>
                  <a:gd name="T37" fmla="*/ 3 h 171"/>
                  <a:gd name="T38" fmla="*/ 153 w 175"/>
                  <a:gd name="T39" fmla="*/ 2 h 171"/>
                  <a:gd name="T40" fmla="*/ 150 w 175"/>
                  <a:gd name="T41" fmla="*/ 2 h 171"/>
                  <a:gd name="T42" fmla="*/ 145 w 175"/>
                  <a:gd name="T43" fmla="*/ 1 h 171"/>
                  <a:gd name="T44" fmla="*/ 137 w 175"/>
                  <a:gd name="T45" fmla="*/ 1 h 171"/>
                  <a:gd name="T46" fmla="*/ 132 w 175"/>
                  <a:gd name="T47" fmla="*/ 0 h 171"/>
                  <a:gd name="T48" fmla="*/ 0 w 175"/>
                  <a:gd name="T49" fmla="*/ 1 h 171"/>
                  <a:gd name="T50" fmla="*/ 0 w 175"/>
                  <a:gd name="T51" fmla="*/ 171 h 1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5"/>
                  <a:gd name="T79" fmla="*/ 0 h 171"/>
                  <a:gd name="T80" fmla="*/ 175 w 175"/>
                  <a:gd name="T81" fmla="*/ 171 h 1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5" h="171">
                    <a:moveTo>
                      <a:pt x="0" y="171"/>
                    </a:moveTo>
                    <a:lnTo>
                      <a:pt x="2" y="171"/>
                    </a:lnTo>
                    <a:lnTo>
                      <a:pt x="2" y="2"/>
                    </a:lnTo>
                    <a:lnTo>
                      <a:pt x="132" y="2"/>
                    </a:lnTo>
                    <a:lnTo>
                      <a:pt x="137" y="3"/>
                    </a:lnTo>
                    <a:lnTo>
                      <a:pt x="145" y="3"/>
                    </a:lnTo>
                    <a:lnTo>
                      <a:pt x="150" y="4"/>
                    </a:lnTo>
                    <a:lnTo>
                      <a:pt x="153" y="4"/>
                    </a:lnTo>
                    <a:lnTo>
                      <a:pt x="157" y="5"/>
                    </a:lnTo>
                    <a:lnTo>
                      <a:pt x="159" y="6"/>
                    </a:lnTo>
                    <a:lnTo>
                      <a:pt x="162" y="6"/>
                    </a:lnTo>
                    <a:lnTo>
                      <a:pt x="173" y="10"/>
                    </a:lnTo>
                    <a:lnTo>
                      <a:pt x="175" y="11"/>
                    </a:lnTo>
                    <a:lnTo>
                      <a:pt x="175" y="10"/>
                    </a:lnTo>
                    <a:lnTo>
                      <a:pt x="175" y="9"/>
                    </a:lnTo>
                    <a:lnTo>
                      <a:pt x="173" y="8"/>
                    </a:lnTo>
                    <a:lnTo>
                      <a:pt x="162" y="4"/>
                    </a:lnTo>
                    <a:lnTo>
                      <a:pt x="159" y="4"/>
                    </a:lnTo>
                    <a:lnTo>
                      <a:pt x="157" y="3"/>
                    </a:lnTo>
                    <a:lnTo>
                      <a:pt x="153" y="2"/>
                    </a:lnTo>
                    <a:lnTo>
                      <a:pt x="150" y="2"/>
                    </a:lnTo>
                    <a:lnTo>
                      <a:pt x="145" y="1"/>
                    </a:lnTo>
                    <a:lnTo>
                      <a:pt x="137" y="1"/>
                    </a:lnTo>
                    <a:lnTo>
                      <a:pt x="132"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3" name="Freeform 2946"/>
              <p:cNvSpPr>
                <a:spLocks/>
              </p:cNvSpPr>
              <p:nvPr/>
            </p:nvSpPr>
            <p:spPr bwMode="auto">
              <a:xfrm>
                <a:off x="2514" y="3144"/>
                <a:ext cx="2" cy="2"/>
              </a:xfrm>
              <a:custGeom>
                <a:avLst/>
                <a:gdLst>
                  <a:gd name="T0" fmla="*/ 1 w 4"/>
                  <a:gd name="T1" fmla="*/ 1 h 4"/>
                  <a:gd name="T2" fmla="*/ 0 w 4"/>
                  <a:gd name="T3" fmla="*/ 2 h 4"/>
                  <a:gd name="T4" fmla="*/ 2 w 4"/>
                  <a:gd name="T5" fmla="*/ 4 h 4"/>
                  <a:gd name="T6" fmla="*/ 3 w 4"/>
                  <a:gd name="T7" fmla="*/ 3 h 4"/>
                  <a:gd name="T8" fmla="*/ 4 w 4"/>
                  <a:gd name="T9" fmla="*/ 2 h 4"/>
                  <a:gd name="T10" fmla="*/ 3 w 4"/>
                  <a:gd name="T11" fmla="*/ 1 h 4"/>
                  <a:gd name="T12" fmla="*/ 1 w 4"/>
                  <a:gd name="T13" fmla="*/ 0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0" y="2"/>
                    </a:lnTo>
                    <a:lnTo>
                      <a:pt x="2" y="4"/>
                    </a:lnTo>
                    <a:lnTo>
                      <a:pt x="3" y="3"/>
                    </a:lnTo>
                    <a:lnTo>
                      <a:pt x="4"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4" name="Freeform 2947"/>
              <p:cNvSpPr>
                <a:spLocks/>
              </p:cNvSpPr>
              <p:nvPr/>
            </p:nvSpPr>
            <p:spPr bwMode="auto">
              <a:xfrm>
                <a:off x="2514" y="3145"/>
                <a:ext cx="7" cy="4"/>
              </a:xfrm>
              <a:custGeom>
                <a:avLst/>
                <a:gdLst>
                  <a:gd name="T0" fmla="*/ 1 w 13"/>
                  <a:gd name="T1" fmla="*/ 2 h 8"/>
                  <a:gd name="T2" fmla="*/ 0 w 13"/>
                  <a:gd name="T3" fmla="*/ 1 h 8"/>
                  <a:gd name="T4" fmla="*/ 5 w 13"/>
                  <a:gd name="T5" fmla="*/ 4 h 8"/>
                  <a:gd name="T6" fmla="*/ 7 w 13"/>
                  <a:gd name="T7" fmla="*/ 5 h 8"/>
                  <a:gd name="T8" fmla="*/ 10 w 13"/>
                  <a:gd name="T9" fmla="*/ 8 h 8"/>
                  <a:gd name="T10" fmla="*/ 12 w 13"/>
                  <a:gd name="T11" fmla="*/ 7 h 8"/>
                  <a:gd name="T12" fmla="*/ 13 w 13"/>
                  <a:gd name="T13" fmla="*/ 6 h 8"/>
                  <a:gd name="T14" fmla="*/ 9 w 13"/>
                  <a:gd name="T15" fmla="*/ 2 h 8"/>
                  <a:gd name="T16" fmla="*/ 5 w 13"/>
                  <a:gd name="T17" fmla="*/ 1 h 8"/>
                  <a:gd name="T18" fmla="*/ 2 w 13"/>
                  <a:gd name="T19" fmla="*/ 0 h 8"/>
                  <a:gd name="T20" fmla="*/ 2 w 13"/>
                  <a:gd name="T21" fmla="*/ 1 h 8"/>
                  <a:gd name="T22" fmla="*/ 1 w 13"/>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8"/>
                  <a:gd name="T38" fmla="*/ 13 w 13"/>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8">
                    <a:moveTo>
                      <a:pt x="1" y="2"/>
                    </a:moveTo>
                    <a:lnTo>
                      <a:pt x="0" y="1"/>
                    </a:lnTo>
                    <a:lnTo>
                      <a:pt x="5" y="4"/>
                    </a:lnTo>
                    <a:lnTo>
                      <a:pt x="7" y="5"/>
                    </a:lnTo>
                    <a:lnTo>
                      <a:pt x="10" y="8"/>
                    </a:lnTo>
                    <a:lnTo>
                      <a:pt x="12" y="7"/>
                    </a:lnTo>
                    <a:lnTo>
                      <a:pt x="13" y="6"/>
                    </a:lnTo>
                    <a:lnTo>
                      <a:pt x="9" y="2"/>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5" name="Freeform 2948"/>
              <p:cNvSpPr>
                <a:spLocks/>
              </p:cNvSpPr>
              <p:nvPr/>
            </p:nvSpPr>
            <p:spPr bwMode="auto">
              <a:xfrm>
                <a:off x="2519" y="3148"/>
                <a:ext cx="4" cy="3"/>
              </a:xfrm>
              <a:custGeom>
                <a:avLst/>
                <a:gdLst>
                  <a:gd name="T0" fmla="*/ 1 w 8"/>
                  <a:gd name="T1" fmla="*/ 2 h 7"/>
                  <a:gd name="T2" fmla="*/ 0 w 8"/>
                  <a:gd name="T3" fmla="*/ 1 h 7"/>
                  <a:gd name="T4" fmla="*/ 5 w 8"/>
                  <a:gd name="T5" fmla="*/ 3 h 7"/>
                  <a:gd name="T6" fmla="*/ 5 w 8"/>
                  <a:gd name="T7" fmla="*/ 4 h 7"/>
                  <a:gd name="T8" fmla="*/ 8 w 8"/>
                  <a:gd name="T9" fmla="*/ 7 h 7"/>
                  <a:gd name="T10" fmla="*/ 8 w 8"/>
                  <a:gd name="T11" fmla="*/ 6 h 7"/>
                  <a:gd name="T12" fmla="*/ 8 w 8"/>
                  <a:gd name="T13" fmla="*/ 4 h 7"/>
                  <a:gd name="T14" fmla="*/ 7 w 8"/>
                  <a:gd name="T15" fmla="*/ 4 h 7"/>
                  <a:gd name="T16" fmla="*/ 5 w 8"/>
                  <a:gd name="T17" fmla="*/ 1 h 7"/>
                  <a:gd name="T18" fmla="*/ 3 w 8"/>
                  <a:gd name="T19" fmla="*/ 0 h 7"/>
                  <a:gd name="T20" fmla="*/ 3 w 8"/>
                  <a:gd name="T21" fmla="*/ 1 h 7"/>
                  <a:gd name="T22" fmla="*/ 1 w 8"/>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7"/>
                  <a:gd name="T38" fmla="*/ 8 w 8"/>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7">
                    <a:moveTo>
                      <a:pt x="1" y="2"/>
                    </a:moveTo>
                    <a:lnTo>
                      <a:pt x="0" y="1"/>
                    </a:lnTo>
                    <a:lnTo>
                      <a:pt x="5" y="3"/>
                    </a:lnTo>
                    <a:lnTo>
                      <a:pt x="5" y="4"/>
                    </a:lnTo>
                    <a:lnTo>
                      <a:pt x="8" y="7"/>
                    </a:lnTo>
                    <a:lnTo>
                      <a:pt x="8" y="6"/>
                    </a:lnTo>
                    <a:lnTo>
                      <a:pt x="8" y="4"/>
                    </a:lnTo>
                    <a:lnTo>
                      <a:pt x="7" y="4"/>
                    </a:lnTo>
                    <a:lnTo>
                      <a:pt x="5" y="1"/>
                    </a:lnTo>
                    <a:lnTo>
                      <a:pt x="3" y="0"/>
                    </a:lnTo>
                    <a:lnTo>
                      <a:pt x="3"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6" name="Freeform 2949"/>
              <p:cNvSpPr>
                <a:spLocks/>
              </p:cNvSpPr>
              <p:nvPr/>
            </p:nvSpPr>
            <p:spPr bwMode="auto">
              <a:xfrm>
                <a:off x="2523" y="3150"/>
                <a:ext cx="2" cy="3"/>
              </a:xfrm>
              <a:custGeom>
                <a:avLst/>
                <a:gdLst>
                  <a:gd name="T0" fmla="*/ 1 w 6"/>
                  <a:gd name="T1" fmla="*/ 2 h 6"/>
                  <a:gd name="T2" fmla="*/ 0 w 6"/>
                  <a:gd name="T3" fmla="*/ 3 h 6"/>
                  <a:gd name="T4" fmla="*/ 4 w 6"/>
                  <a:gd name="T5" fmla="*/ 6 h 6"/>
                  <a:gd name="T6" fmla="*/ 5 w 6"/>
                  <a:gd name="T7" fmla="*/ 5 h 6"/>
                  <a:gd name="T8" fmla="*/ 6 w 6"/>
                  <a:gd name="T9" fmla="*/ 4 h 6"/>
                  <a:gd name="T10" fmla="*/ 4 w 6"/>
                  <a:gd name="T11" fmla="*/ 2 h 6"/>
                  <a:gd name="T12" fmla="*/ 1 w 6"/>
                  <a:gd name="T13" fmla="*/ 0 h 6"/>
                  <a:gd name="T14" fmla="*/ 1 w 6"/>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2"/>
                    </a:moveTo>
                    <a:lnTo>
                      <a:pt x="0" y="3"/>
                    </a:lnTo>
                    <a:lnTo>
                      <a:pt x="4" y="6"/>
                    </a:lnTo>
                    <a:lnTo>
                      <a:pt x="5" y="5"/>
                    </a:lnTo>
                    <a:lnTo>
                      <a:pt x="6" y="4"/>
                    </a:lnTo>
                    <a:lnTo>
                      <a:pt x="4" y="2"/>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7" name="Freeform 2950"/>
              <p:cNvSpPr>
                <a:spLocks/>
              </p:cNvSpPr>
              <p:nvPr/>
            </p:nvSpPr>
            <p:spPr bwMode="auto">
              <a:xfrm>
                <a:off x="2524" y="3151"/>
                <a:ext cx="2" cy="3"/>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8" name="Freeform 2951"/>
              <p:cNvSpPr>
                <a:spLocks/>
              </p:cNvSpPr>
              <p:nvPr/>
            </p:nvSpPr>
            <p:spPr bwMode="auto">
              <a:xfrm>
                <a:off x="2525" y="3153"/>
                <a:ext cx="2" cy="2"/>
              </a:xfrm>
              <a:custGeom>
                <a:avLst/>
                <a:gdLst>
                  <a:gd name="T0" fmla="*/ 0 w 3"/>
                  <a:gd name="T1" fmla="*/ 1 h 4"/>
                  <a:gd name="T2" fmla="*/ 1 w 3"/>
                  <a:gd name="T3" fmla="*/ 4 h 4"/>
                  <a:gd name="T4" fmla="*/ 1 w 3"/>
                  <a:gd name="T5" fmla="*/ 4 h 4"/>
                  <a:gd name="T6" fmla="*/ 2 w 3"/>
                  <a:gd name="T7" fmla="*/ 2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1" y="4"/>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59" name="Freeform 2952"/>
              <p:cNvSpPr>
                <a:spLocks/>
              </p:cNvSpPr>
              <p:nvPr/>
            </p:nvSpPr>
            <p:spPr bwMode="auto">
              <a:xfrm>
                <a:off x="2525" y="3153"/>
                <a:ext cx="3" cy="4"/>
              </a:xfrm>
              <a:custGeom>
                <a:avLst/>
                <a:gdLst>
                  <a:gd name="T0" fmla="*/ 1 w 4"/>
                  <a:gd name="T1" fmla="*/ 2 h 7"/>
                  <a:gd name="T2" fmla="*/ 0 w 4"/>
                  <a:gd name="T3" fmla="*/ 2 h 7"/>
                  <a:gd name="T4" fmla="*/ 2 w 4"/>
                  <a:gd name="T5" fmla="*/ 7 h 7"/>
                  <a:gd name="T6" fmla="*/ 4 w 4"/>
                  <a:gd name="T7" fmla="*/ 7 h 7"/>
                  <a:gd name="T8" fmla="*/ 1 w 4"/>
                  <a:gd name="T9" fmla="*/ 0 h 7"/>
                  <a:gd name="T10" fmla="*/ 2 w 4"/>
                  <a:gd name="T11" fmla="*/ 1 h 7"/>
                  <a:gd name="T12" fmla="*/ 1 w 4"/>
                  <a:gd name="T13" fmla="*/ 2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1" y="2"/>
                    </a:moveTo>
                    <a:lnTo>
                      <a:pt x="0" y="2"/>
                    </a:lnTo>
                    <a:lnTo>
                      <a:pt x="2" y="7"/>
                    </a:lnTo>
                    <a:lnTo>
                      <a:pt x="4"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0" name="Freeform 2953"/>
              <p:cNvSpPr>
                <a:spLocks/>
              </p:cNvSpPr>
              <p:nvPr/>
            </p:nvSpPr>
            <p:spPr bwMode="auto">
              <a:xfrm>
                <a:off x="2527" y="3157"/>
                <a:ext cx="1" cy="9"/>
              </a:xfrm>
              <a:custGeom>
                <a:avLst/>
                <a:gdLst>
                  <a:gd name="T0" fmla="*/ 0 w 4"/>
                  <a:gd name="T1" fmla="*/ 0 h 20"/>
                  <a:gd name="T2" fmla="*/ 0 w 4"/>
                  <a:gd name="T3" fmla="*/ 1 h 20"/>
                  <a:gd name="T4" fmla="*/ 1 w 4"/>
                  <a:gd name="T5" fmla="*/ 4 h 20"/>
                  <a:gd name="T6" fmla="*/ 1 w 4"/>
                  <a:gd name="T7" fmla="*/ 16 h 20"/>
                  <a:gd name="T8" fmla="*/ 0 w 4"/>
                  <a:gd name="T9" fmla="*/ 17 h 20"/>
                  <a:gd name="T10" fmla="*/ 1 w 4"/>
                  <a:gd name="T11" fmla="*/ 19 h 20"/>
                  <a:gd name="T12" fmla="*/ 2 w 4"/>
                  <a:gd name="T13" fmla="*/ 20 h 20"/>
                  <a:gd name="T14" fmla="*/ 4 w 4"/>
                  <a:gd name="T15" fmla="*/ 19 h 20"/>
                  <a:gd name="T16" fmla="*/ 4 w 4"/>
                  <a:gd name="T17" fmla="*/ 4 h 20"/>
                  <a:gd name="T18" fmla="*/ 2 w 4"/>
                  <a:gd name="T19" fmla="*/ 1 h 20"/>
                  <a:gd name="T20" fmla="*/ 2 w 4"/>
                  <a:gd name="T21" fmla="*/ 0 h 20"/>
                  <a:gd name="T22" fmla="*/ 0 w 4"/>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0"/>
                  <a:gd name="T38" fmla="*/ 4 w 4"/>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0">
                    <a:moveTo>
                      <a:pt x="0" y="0"/>
                    </a:moveTo>
                    <a:lnTo>
                      <a:pt x="0" y="1"/>
                    </a:lnTo>
                    <a:lnTo>
                      <a:pt x="1" y="4"/>
                    </a:lnTo>
                    <a:lnTo>
                      <a:pt x="1" y="16"/>
                    </a:lnTo>
                    <a:lnTo>
                      <a:pt x="0" y="17"/>
                    </a:lnTo>
                    <a:lnTo>
                      <a:pt x="1" y="19"/>
                    </a:lnTo>
                    <a:lnTo>
                      <a:pt x="2" y="20"/>
                    </a:lnTo>
                    <a:lnTo>
                      <a:pt x="4" y="19"/>
                    </a:lnTo>
                    <a:lnTo>
                      <a:pt x="4" y="4"/>
                    </a:lnTo>
                    <a:lnTo>
                      <a:pt x="2" y="1"/>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1" name="Freeform 2954"/>
              <p:cNvSpPr>
                <a:spLocks/>
              </p:cNvSpPr>
              <p:nvPr/>
            </p:nvSpPr>
            <p:spPr bwMode="auto">
              <a:xfrm>
                <a:off x="2525" y="3165"/>
                <a:ext cx="3" cy="4"/>
              </a:xfrm>
              <a:custGeom>
                <a:avLst/>
                <a:gdLst>
                  <a:gd name="T0" fmla="*/ 2 w 4"/>
                  <a:gd name="T1" fmla="*/ 1 h 8"/>
                  <a:gd name="T2" fmla="*/ 3 w 4"/>
                  <a:gd name="T3" fmla="*/ 0 h 8"/>
                  <a:gd name="T4" fmla="*/ 1 w 4"/>
                  <a:gd name="T5" fmla="*/ 5 h 8"/>
                  <a:gd name="T6" fmla="*/ 1 w 4"/>
                  <a:gd name="T7" fmla="*/ 6 h 8"/>
                  <a:gd name="T8" fmla="*/ 0 w 4"/>
                  <a:gd name="T9" fmla="*/ 8 h 8"/>
                  <a:gd name="T10" fmla="*/ 1 w 4"/>
                  <a:gd name="T11" fmla="*/ 8 h 8"/>
                  <a:gd name="T12" fmla="*/ 2 w 4"/>
                  <a:gd name="T13" fmla="*/ 8 h 8"/>
                  <a:gd name="T14" fmla="*/ 3 w 4"/>
                  <a:gd name="T15" fmla="*/ 6 h 8"/>
                  <a:gd name="T16" fmla="*/ 3 w 4"/>
                  <a:gd name="T17" fmla="*/ 5 h 8"/>
                  <a:gd name="T18" fmla="*/ 4 w 4"/>
                  <a:gd name="T19" fmla="*/ 3 h 8"/>
                  <a:gd name="T20" fmla="*/ 3 w 4"/>
                  <a:gd name="T21" fmla="*/ 3 h 8"/>
                  <a:gd name="T22" fmla="*/ 2 w 4"/>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8"/>
                  <a:gd name="T38" fmla="*/ 4 w 4"/>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8">
                    <a:moveTo>
                      <a:pt x="2" y="1"/>
                    </a:moveTo>
                    <a:lnTo>
                      <a:pt x="3" y="0"/>
                    </a:lnTo>
                    <a:lnTo>
                      <a:pt x="1" y="5"/>
                    </a:lnTo>
                    <a:lnTo>
                      <a:pt x="1" y="6"/>
                    </a:lnTo>
                    <a:lnTo>
                      <a:pt x="0" y="8"/>
                    </a:lnTo>
                    <a:lnTo>
                      <a:pt x="1" y="8"/>
                    </a:lnTo>
                    <a:lnTo>
                      <a:pt x="2" y="8"/>
                    </a:lnTo>
                    <a:lnTo>
                      <a:pt x="3" y="6"/>
                    </a:lnTo>
                    <a:lnTo>
                      <a:pt x="3" y="5"/>
                    </a:lnTo>
                    <a:lnTo>
                      <a:pt x="4" y="3"/>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2" name="Freeform 2955"/>
              <p:cNvSpPr>
                <a:spLocks/>
              </p:cNvSpPr>
              <p:nvPr/>
            </p:nvSpPr>
            <p:spPr bwMode="auto">
              <a:xfrm>
                <a:off x="2525" y="3168"/>
                <a:ext cx="2" cy="2"/>
              </a:xfrm>
              <a:custGeom>
                <a:avLst/>
                <a:gdLst>
                  <a:gd name="T0" fmla="*/ 2 w 3"/>
                  <a:gd name="T1" fmla="*/ 1 h 4"/>
                  <a:gd name="T2" fmla="*/ 1 w 3"/>
                  <a:gd name="T3" fmla="*/ 0 h 4"/>
                  <a:gd name="T4" fmla="*/ 0 w 3"/>
                  <a:gd name="T5" fmla="*/ 1 h 4"/>
                  <a:gd name="T6" fmla="*/ 1 w 3"/>
                  <a:gd name="T7" fmla="*/ 2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2"/>
                    </a:lnTo>
                    <a:lnTo>
                      <a:pt x="2" y="4"/>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3" name="Freeform 2956"/>
              <p:cNvSpPr>
                <a:spLocks/>
              </p:cNvSpPr>
              <p:nvPr/>
            </p:nvSpPr>
            <p:spPr bwMode="auto">
              <a:xfrm>
                <a:off x="2524" y="3168"/>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2 h 5"/>
                  <a:gd name="T12" fmla="*/ 2 w 3"/>
                  <a:gd name="T13" fmla="*/ 2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4" name="Freeform 2957"/>
              <p:cNvSpPr>
                <a:spLocks/>
              </p:cNvSpPr>
              <p:nvPr/>
            </p:nvSpPr>
            <p:spPr bwMode="auto">
              <a:xfrm>
                <a:off x="2522" y="3170"/>
                <a:ext cx="3" cy="3"/>
              </a:xfrm>
              <a:custGeom>
                <a:avLst/>
                <a:gdLst>
                  <a:gd name="T0" fmla="*/ 6 w 7"/>
                  <a:gd name="T1" fmla="*/ 1 h 6"/>
                  <a:gd name="T2" fmla="*/ 5 w 7"/>
                  <a:gd name="T3" fmla="*/ 0 h 6"/>
                  <a:gd name="T4" fmla="*/ 0 w 7"/>
                  <a:gd name="T5" fmla="*/ 4 h 6"/>
                  <a:gd name="T6" fmla="*/ 1 w 7"/>
                  <a:gd name="T7" fmla="*/ 5 h 6"/>
                  <a:gd name="T8" fmla="*/ 2 w 7"/>
                  <a:gd name="T9" fmla="*/ 6 h 6"/>
                  <a:gd name="T10" fmla="*/ 6 w 7"/>
                  <a:gd name="T11" fmla="*/ 3 h 6"/>
                  <a:gd name="T12" fmla="*/ 7 w 7"/>
                  <a:gd name="T13" fmla="*/ 1 h 6"/>
                  <a:gd name="T14" fmla="*/ 6 w 7"/>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6" y="1"/>
                    </a:moveTo>
                    <a:lnTo>
                      <a:pt x="5" y="0"/>
                    </a:lnTo>
                    <a:lnTo>
                      <a:pt x="0" y="4"/>
                    </a:lnTo>
                    <a:lnTo>
                      <a:pt x="1" y="5"/>
                    </a:lnTo>
                    <a:lnTo>
                      <a:pt x="2" y="6"/>
                    </a:lnTo>
                    <a:lnTo>
                      <a:pt x="6" y="3"/>
                    </a:lnTo>
                    <a:lnTo>
                      <a:pt x="7" y="1"/>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5" name="Freeform 2958"/>
              <p:cNvSpPr>
                <a:spLocks/>
              </p:cNvSpPr>
              <p:nvPr/>
            </p:nvSpPr>
            <p:spPr bwMode="auto">
              <a:xfrm>
                <a:off x="2508" y="3172"/>
                <a:ext cx="16" cy="8"/>
              </a:xfrm>
              <a:custGeom>
                <a:avLst/>
                <a:gdLst>
                  <a:gd name="T0" fmla="*/ 29 w 31"/>
                  <a:gd name="T1" fmla="*/ 1 h 16"/>
                  <a:gd name="T2" fmla="*/ 29 w 31"/>
                  <a:gd name="T3" fmla="*/ 0 h 16"/>
                  <a:gd name="T4" fmla="*/ 25 w 31"/>
                  <a:gd name="T5" fmla="*/ 2 h 16"/>
                  <a:gd name="T6" fmla="*/ 22 w 31"/>
                  <a:gd name="T7" fmla="*/ 6 h 16"/>
                  <a:gd name="T8" fmla="*/ 21 w 31"/>
                  <a:gd name="T9" fmla="*/ 6 h 16"/>
                  <a:gd name="T10" fmla="*/ 18 w 31"/>
                  <a:gd name="T11" fmla="*/ 7 h 16"/>
                  <a:gd name="T12" fmla="*/ 13 w 31"/>
                  <a:gd name="T13" fmla="*/ 9 h 16"/>
                  <a:gd name="T14" fmla="*/ 10 w 31"/>
                  <a:gd name="T15" fmla="*/ 11 h 16"/>
                  <a:gd name="T16" fmla="*/ 7 w 31"/>
                  <a:gd name="T17" fmla="*/ 12 h 16"/>
                  <a:gd name="T18" fmla="*/ 0 w 31"/>
                  <a:gd name="T19" fmla="*/ 14 h 16"/>
                  <a:gd name="T20" fmla="*/ 0 w 31"/>
                  <a:gd name="T21" fmla="*/ 15 h 16"/>
                  <a:gd name="T22" fmla="*/ 0 w 31"/>
                  <a:gd name="T23" fmla="*/ 16 h 16"/>
                  <a:gd name="T24" fmla="*/ 7 w 31"/>
                  <a:gd name="T25" fmla="*/ 14 h 16"/>
                  <a:gd name="T26" fmla="*/ 10 w 31"/>
                  <a:gd name="T27" fmla="*/ 13 h 16"/>
                  <a:gd name="T28" fmla="*/ 13 w 31"/>
                  <a:gd name="T29" fmla="*/ 12 h 16"/>
                  <a:gd name="T30" fmla="*/ 18 w 31"/>
                  <a:gd name="T31" fmla="*/ 9 h 16"/>
                  <a:gd name="T32" fmla="*/ 21 w 31"/>
                  <a:gd name="T33" fmla="*/ 8 h 16"/>
                  <a:gd name="T34" fmla="*/ 25 w 31"/>
                  <a:gd name="T35" fmla="*/ 6 h 16"/>
                  <a:gd name="T36" fmla="*/ 25 w 31"/>
                  <a:gd name="T37" fmla="*/ 5 h 16"/>
                  <a:gd name="T38" fmla="*/ 31 w 31"/>
                  <a:gd name="T39" fmla="*/ 1 h 16"/>
                  <a:gd name="T40" fmla="*/ 30 w 31"/>
                  <a:gd name="T41" fmla="*/ 2 h 16"/>
                  <a:gd name="T42" fmla="*/ 29 w 31"/>
                  <a:gd name="T43" fmla="*/ 1 h 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1"/>
                  <a:gd name="T67" fmla="*/ 0 h 16"/>
                  <a:gd name="T68" fmla="*/ 31 w 31"/>
                  <a:gd name="T69" fmla="*/ 16 h 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1" h="16">
                    <a:moveTo>
                      <a:pt x="29" y="1"/>
                    </a:moveTo>
                    <a:lnTo>
                      <a:pt x="29" y="0"/>
                    </a:lnTo>
                    <a:lnTo>
                      <a:pt x="25" y="2"/>
                    </a:lnTo>
                    <a:lnTo>
                      <a:pt x="22" y="6"/>
                    </a:lnTo>
                    <a:lnTo>
                      <a:pt x="21" y="6"/>
                    </a:lnTo>
                    <a:lnTo>
                      <a:pt x="18" y="7"/>
                    </a:lnTo>
                    <a:lnTo>
                      <a:pt x="13" y="9"/>
                    </a:lnTo>
                    <a:lnTo>
                      <a:pt x="10" y="11"/>
                    </a:lnTo>
                    <a:lnTo>
                      <a:pt x="7" y="12"/>
                    </a:lnTo>
                    <a:lnTo>
                      <a:pt x="0" y="14"/>
                    </a:lnTo>
                    <a:lnTo>
                      <a:pt x="0" y="15"/>
                    </a:lnTo>
                    <a:lnTo>
                      <a:pt x="0" y="16"/>
                    </a:lnTo>
                    <a:lnTo>
                      <a:pt x="7" y="14"/>
                    </a:lnTo>
                    <a:lnTo>
                      <a:pt x="10" y="13"/>
                    </a:lnTo>
                    <a:lnTo>
                      <a:pt x="13" y="12"/>
                    </a:lnTo>
                    <a:lnTo>
                      <a:pt x="18" y="9"/>
                    </a:lnTo>
                    <a:lnTo>
                      <a:pt x="21" y="8"/>
                    </a:lnTo>
                    <a:lnTo>
                      <a:pt x="25" y="6"/>
                    </a:lnTo>
                    <a:lnTo>
                      <a:pt x="25" y="5"/>
                    </a:lnTo>
                    <a:lnTo>
                      <a:pt x="31" y="1"/>
                    </a:lnTo>
                    <a:lnTo>
                      <a:pt x="30" y="2"/>
                    </a:lnTo>
                    <a:lnTo>
                      <a:pt x="2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6" name="Freeform 2959"/>
              <p:cNvSpPr>
                <a:spLocks/>
              </p:cNvSpPr>
              <p:nvPr/>
            </p:nvSpPr>
            <p:spPr bwMode="auto">
              <a:xfrm>
                <a:off x="2508" y="3179"/>
                <a:ext cx="17" cy="7"/>
              </a:xfrm>
              <a:custGeom>
                <a:avLst/>
                <a:gdLst>
                  <a:gd name="T0" fmla="*/ 0 w 35"/>
                  <a:gd name="T1" fmla="*/ 0 h 14"/>
                  <a:gd name="T2" fmla="*/ 0 w 35"/>
                  <a:gd name="T3" fmla="*/ 0 h 14"/>
                  <a:gd name="T4" fmla="*/ 0 w 35"/>
                  <a:gd name="T5" fmla="*/ 2 h 14"/>
                  <a:gd name="T6" fmla="*/ 5 w 35"/>
                  <a:gd name="T7" fmla="*/ 2 h 14"/>
                  <a:gd name="T8" fmla="*/ 10 w 35"/>
                  <a:gd name="T9" fmla="*/ 3 h 14"/>
                  <a:gd name="T10" fmla="*/ 26 w 35"/>
                  <a:gd name="T11" fmla="*/ 9 h 14"/>
                  <a:gd name="T12" fmla="*/ 28 w 35"/>
                  <a:gd name="T13" fmla="*/ 12 h 14"/>
                  <a:gd name="T14" fmla="*/ 33 w 35"/>
                  <a:gd name="T15" fmla="*/ 13 h 14"/>
                  <a:gd name="T16" fmla="*/ 35 w 35"/>
                  <a:gd name="T17" fmla="*/ 14 h 14"/>
                  <a:gd name="T18" fmla="*/ 35 w 35"/>
                  <a:gd name="T19" fmla="*/ 13 h 14"/>
                  <a:gd name="T20" fmla="*/ 35 w 35"/>
                  <a:gd name="T21" fmla="*/ 12 h 14"/>
                  <a:gd name="T22" fmla="*/ 33 w 35"/>
                  <a:gd name="T23" fmla="*/ 10 h 14"/>
                  <a:gd name="T24" fmla="*/ 30 w 35"/>
                  <a:gd name="T25" fmla="*/ 9 h 14"/>
                  <a:gd name="T26" fmla="*/ 28 w 35"/>
                  <a:gd name="T27" fmla="*/ 7 h 14"/>
                  <a:gd name="T28" fmla="*/ 10 w 35"/>
                  <a:gd name="T29" fmla="*/ 1 h 14"/>
                  <a:gd name="T30" fmla="*/ 5 w 35"/>
                  <a:gd name="T31" fmla="*/ 0 h 14"/>
                  <a:gd name="T32" fmla="*/ 0 w 35"/>
                  <a:gd name="T33" fmla="*/ 0 h 14"/>
                  <a:gd name="T34" fmla="*/ 0 w 35"/>
                  <a:gd name="T35" fmla="*/ 1 h 14"/>
                  <a:gd name="T36" fmla="*/ 0 w 35"/>
                  <a:gd name="T37" fmla="*/ 0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5"/>
                  <a:gd name="T58" fmla="*/ 0 h 14"/>
                  <a:gd name="T59" fmla="*/ 35 w 35"/>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5" h="14">
                    <a:moveTo>
                      <a:pt x="0" y="0"/>
                    </a:moveTo>
                    <a:lnTo>
                      <a:pt x="0" y="0"/>
                    </a:lnTo>
                    <a:lnTo>
                      <a:pt x="0" y="2"/>
                    </a:lnTo>
                    <a:lnTo>
                      <a:pt x="5" y="2"/>
                    </a:lnTo>
                    <a:lnTo>
                      <a:pt x="10" y="3"/>
                    </a:lnTo>
                    <a:lnTo>
                      <a:pt x="26" y="9"/>
                    </a:lnTo>
                    <a:lnTo>
                      <a:pt x="28" y="12"/>
                    </a:lnTo>
                    <a:lnTo>
                      <a:pt x="33" y="13"/>
                    </a:lnTo>
                    <a:lnTo>
                      <a:pt x="35" y="14"/>
                    </a:lnTo>
                    <a:lnTo>
                      <a:pt x="35" y="13"/>
                    </a:lnTo>
                    <a:lnTo>
                      <a:pt x="35" y="12"/>
                    </a:lnTo>
                    <a:lnTo>
                      <a:pt x="33" y="10"/>
                    </a:lnTo>
                    <a:lnTo>
                      <a:pt x="30" y="9"/>
                    </a:lnTo>
                    <a:lnTo>
                      <a:pt x="28" y="7"/>
                    </a:lnTo>
                    <a:lnTo>
                      <a:pt x="10" y="1"/>
                    </a:lnTo>
                    <a:lnTo>
                      <a:pt x="5" y="0"/>
                    </a:lnTo>
                    <a:lnTo>
                      <a:pt x="0" y="0"/>
                    </a:lnTo>
                    <a:lnTo>
                      <a:pt x="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7" name="Freeform 2960"/>
              <p:cNvSpPr>
                <a:spLocks/>
              </p:cNvSpPr>
              <p:nvPr/>
            </p:nvSpPr>
            <p:spPr bwMode="auto">
              <a:xfrm>
                <a:off x="2525" y="3185"/>
                <a:ext cx="3" cy="3"/>
              </a:xfrm>
              <a:custGeom>
                <a:avLst/>
                <a:gdLst>
                  <a:gd name="T0" fmla="*/ 1 w 7"/>
                  <a:gd name="T1" fmla="*/ 1 h 6"/>
                  <a:gd name="T2" fmla="*/ 0 w 7"/>
                  <a:gd name="T3" fmla="*/ 2 h 6"/>
                  <a:gd name="T4" fmla="*/ 4 w 7"/>
                  <a:gd name="T5" fmla="*/ 6 h 6"/>
                  <a:gd name="T6" fmla="*/ 5 w 7"/>
                  <a:gd name="T7" fmla="*/ 5 h 6"/>
                  <a:gd name="T8" fmla="*/ 7 w 7"/>
                  <a:gd name="T9" fmla="*/ 4 h 6"/>
                  <a:gd name="T10" fmla="*/ 3 w 7"/>
                  <a:gd name="T11" fmla="*/ 1 h 6"/>
                  <a:gd name="T12" fmla="*/ 1 w 7"/>
                  <a:gd name="T13" fmla="*/ 0 h 6"/>
                  <a:gd name="T14" fmla="*/ 1 w 7"/>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1" y="1"/>
                    </a:moveTo>
                    <a:lnTo>
                      <a:pt x="0" y="2"/>
                    </a:lnTo>
                    <a:lnTo>
                      <a:pt x="4" y="6"/>
                    </a:lnTo>
                    <a:lnTo>
                      <a:pt x="5" y="5"/>
                    </a:lnTo>
                    <a:lnTo>
                      <a:pt x="7" y="4"/>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8" name="Freeform 2961"/>
              <p:cNvSpPr>
                <a:spLocks/>
              </p:cNvSpPr>
              <p:nvPr/>
            </p:nvSpPr>
            <p:spPr bwMode="auto">
              <a:xfrm>
                <a:off x="2527" y="3187"/>
                <a:ext cx="2" cy="2"/>
              </a:xfrm>
              <a:custGeom>
                <a:avLst/>
                <a:gdLst>
                  <a:gd name="T0" fmla="*/ 1 w 5"/>
                  <a:gd name="T1" fmla="*/ 2 h 4"/>
                  <a:gd name="T2" fmla="*/ 0 w 5"/>
                  <a:gd name="T3" fmla="*/ 1 h 4"/>
                  <a:gd name="T4" fmla="*/ 5 w 5"/>
                  <a:gd name="T5" fmla="*/ 4 h 4"/>
                  <a:gd name="T6" fmla="*/ 5 w 5"/>
                  <a:gd name="T7" fmla="*/ 2 h 4"/>
                  <a:gd name="T8" fmla="*/ 5 w 5"/>
                  <a:gd name="T9" fmla="*/ 1 h 4"/>
                  <a:gd name="T10" fmla="*/ 2 w 5"/>
                  <a:gd name="T11" fmla="*/ 0 h 4"/>
                  <a:gd name="T12" fmla="*/ 2 w 5"/>
                  <a:gd name="T13" fmla="*/ 1 h 4"/>
                  <a:gd name="T14" fmla="*/ 1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2"/>
                    </a:moveTo>
                    <a:lnTo>
                      <a:pt x="0" y="1"/>
                    </a:lnTo>
                    <a:lnTo>
                      <a:pt x="5" y="4"/>
                    </a:lnTo>
                    <a:lnTo>
                      <a:pt x="5" y="2"/>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69" name="Freeform 2962"/>
              <p:cNvSpPr>
                <a:spLocks/>
              </p:cNvSpPr>
              <p:nvPr/>
            </p:nvSpPr>
            <p:spPr bwMode="auto">
              <a:xfrm>
                <a:off x="2528" y="3188"/>
                <a:ext cx="3" cy="2"/>
              </a:xfrm>
              <a:custGeom>
                <a:avLst/>
                <a:gdLst>
                  <a:gd name="T0" fmla="*/ 1 w 4"/>
                  <a:gd name="T1" fmla="*/ 1 h 5"/>
                  <a:gd name="T2" fmla="*/ 0 w 4"/>
                  <a:gd name="T3" fmla="*/ 3 h 5"/>
                  <a:gd name="T4" fmla="*/ 2 w 4"/>
                  <a:gd name="T5" fmla="*/ 5 h 5"/>
                  <a:gd name="T6" fmla="*/ 3 w 4"/>
                  <a:gd name="T7" fmla="*/ 4 h 5"/>
                  <a:gd name="T8" fmla="*/ 4 w 4"/>
                  <a:gd name="T9" fmla="*/ 3 h 5"/>
                  <a:gd name="T10" fmla="*/ 3 w 4"/>
                  <a:gd name="T11" fmla="*/ 1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3"/>
                    </a:lnTo>
                    <a:lnTo>
                      <a:pt x="2" y="5"/>
                    </a:lnTo>
                    <a:lnTo>
                      <a:pt x="3" y="4"/>
                    </a:lnTo>
                    <a:lnTo>
                      <a:pt x="4" y="3"/>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0" name="Freeform 2963"/>
              <p:cNvSpPr>
                <a:spLocks/>
              </p:cNvSpPr>
              <p:nvPr/>
            </p:nvSpPr>
            <p:spPr bwMode="auto">
              <a:xfrm>
                <a:off x="2529" y="3189"/>
                <a:ext cx="4" cy="3"/>
              </a:xfrm>
              <a:custGeom>
                <a:avLst/>
                <a:gdLst>
                  <a:gd name="T0" fmla="*/ 1 w 8"/>
                  <a:gd name="T1" fmla="*/ 2 h 7"/>
                  <a:gd name="T2" fmla="*/ 0 w 8"/>
                  <a:gd name="T3" fmla="*/ 1 h 7"/>
                  <a:gd name="T4" fmla="*/ 4 w 8"/>
                  <a:gd name="T5" fmla="*/ 3 h 7"/>
                  <a:gd name="T6" fmla="*/ 6 w 8"/>
                  <a:gd name="T7" fmla="*/ 7 h 7"/>
                  <a:gd name="T8" fmla="*/ 7 w 8"/>
                  <a:gd name="T9" fmla="*/ 7 h 7"/>
                  <a:gd name="T10" fmla="*/ 8 w 8"/>
                  <a:gd name="T11" fmla="*/ 7 h 7"/>
                  <a:gd name="T12" fmla="*/ 4 w 8"/>
                  <a:gd name="T13" fmla="*/ 1 h 7"/>
                  <a:gd name="T14" fmla="*/ 2 w 8"/>
                  <a:gd name="T15" fmla="*/ 0 h 7"/>
                  <a:gd name="T16" fmla="*/ 2 w 8"/>
                  <a:gd name="T17" fmla="*/ 1 h 7"/>
                  <a:gd name="T18" fmla="*/ 1 w 8"/>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1" y="2"/>
                    </a:moveTo>
                    <a:lnTo>
                      <a:pt x="0" y="1"/>
                    </a:lnTo>
                    <a:lnTo>
                      <a:pt x="4" y="3"/>
                    </a:lnTo>
                    <a:lnTo>
                      <a:pt x="6" y="7"/>
                    </a:lnTo>
                    <a:lnTo>
                      <a:pt x="7" y="7"/>
                    </a:lnTo>
                    <a:lnTo>
                      <a:pt x="8" y="7"/>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1" name="Freeform 2964"/>
              <p:cNvSpPr>
                <a:spLocks/>
              </p:cNvSpPr>
              <p:nvPr/>
            </p:nvSpPr>
            <p:spPr bwMode="auto">
              <a:xfrm>
                <a:off x="2532" y="3192"/>
                <a:ext cx="2" cy="2"/>
              </a:xfrm>
              <a:custGeom>
                <a:avLst/>
                <a:gdLst>
                  <a:gd name="T0" fmla="*/ 0 w 4"/>
                  <a:gd name="T1" fmla="*/ 2 h 5"/>
                  <a:gd name="T2" fmla="*/ 1 w 4"/>
                  <a:gd name="T3" fmla="*/ 4 h 5"/>
                  <a:gd name="T4" fmla="*/ 2 w 4"/>
                  <a:gd name="T5" fmla="*/ 5 h 5"/>
                  <a:gd name="T6" fmla="*/ 3 w 4"/>
                  <a:gd name="T7" fmla="*/ 4 h 5"/>
                  <a:gd name="T8" fmla="*/ 4 w 4"/>
                  <a:gd name="T9" fmla="*/ 3 h 5"/>
                  <a:gd name="T10" fmla="*/ 2 w 4"/>
                  <a:gd name="T11" fmla="*/ 0 h 5"/>
                  <a:gd name="T12" fmla="*/ 1 w 4"/>
                  <a:gd name="T13" fmla="*/ 2 h 5"/>
                  <a:gd name="T14" fmla="*/ 0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0" y="2"/>
                    </a:moveTo>
                    <a:lnTo>
                      <a:pt x="1" y="4"/>
                    </a:lnTo>
                    <a:lnTo>
                      <a:pt x="2" y="5"/>
                    </a:lnTo>
                    <a:lnTo>
                      <a:pt x="3" y="4"/>
                    </a:lnTo>
                    <a:lnTo>
                      <a:pt x="4" y="3"/>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2" name="Freeform 2965"/>
              <p:cNvSpPr>
                <a:spLocks/>
              </p:cNvSpPr>
              <p:nvPr/>
            </p:nvSpPr>
            <p:spPr bwMode="auto">
              <a:xfrm>
                <a:off x="2533" y="3193"/>
                <a:ext cx="2" cy="14"/>
              </a:xfrm>
              <a:custGeom>
                <a:avLst/>
                <a:gdLst>
                  <a:gd name="T0" fmla="*/ 1 w 4"/>
                  <a:gd name="T1" fmla="*/ 1 h 28"/>
                  <a:gd name="T2" fmla="*/ 0 w 4"/>
                  <a:gd name="T3" fmla="*/ 1 h 28"/>
                  <a:gd name="T4" fmla="*/ 0 w 4"/>
                  <a:gd name="T5" fmla="*/ 2 h 28"/>
                  <a:gd name="T6" fmla="*/ 2 w 4"/>
                  <a:gd name="T7" fmla="*/ 7 h 28"/>
                  <a:gd name="T8" fmla="*/ 2 w 4"/>
                  <a:gd name="T9" fmla="*/ 22 h 28"/>
                  <a:gd name="T10" fmla="*/ 1 w 4"/>
                  <a:gd name="T11" fmla="*/ 23 h 28"/>
                  <a:gd name="T12" fmla="*/ 1 w 4"/>
                  <a:gd name="T13" fmla="*/ 26 h 28"/>
                  <a:gd name="T14" fmla="*/ 0 w 4"/>
                  <a:gd name="T15" fmla="*/ 28 h 28"/>
                  <a:gd name="T16" fmla="*/ 1 w 4"/>
                  <a:gd name="T17" fmla="*/ 28 h 28"/>
                  <a:gd name="T18" fmla="*/ 2 w 4"/>
                  <a:gd name="T19" fmla="*/ 28 h 28"/>
                  <a:gd name="T20" fmla="*/ 3 w 4"/>
                  <a:gd name="T21" fmla="*/ 26 h 28"/>
                  <a:gd name="T22" fmla="*/ 3 w 4"/>
                  <a:gd name="T23" fmla="*/ 25 h 28"/>
                  <a:gd name="T24" fmla="*/ 4 w 4"/>
                  <a:gd name="T25" fmla="*/ 24 h 28"/>
                  <a:gd name="T26" fmla="*/ 4 w 4"/>
                  <a:gd name="T27" fmla="*/ 7 h 28"/>
                  <a:gd name="T28" fmla="*/ 2 w 4"/>
                  <a:gd name="T29" fmla="*/ 2 h 28"/>
                  <a:gd name="T30" fmla="*/ 2 w 4"/>
                  <a:gd name="T31" fmla="*/ 0 h 28"/>
                  <a:gd name="T32" fmla="*/ 2 w 4"/>
                  <a:gd name="T33" fmla="*/ 0 h 28"/>
                  <a:gd name="T34" fmla="*/ 1 w 4"/>
                  <a:gd name="T35" fmla="*/ 1 h 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28"/>
                  <a:gd name="T56" fmla="*/ 4 w 4"/>
                  <a:gd name="T57" fmla="*/ 28 h 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28">
                    <a:moveTo>
                      <a:pt x="1" y="1"/>
                    </a:moveTo>
                    <a:lnTo>
                      <a:pt x="0" y="1"/>
                    </a:lnTo>
                    <a:lnTo>
                      <a:pt x="0" y="2"/>
                    </a:lnTo>
                    <a:lnTo>
                      <a:pt x="2" y="7"/>
                    </a:lnTo>
                    <a:lnTo>
                      <a:pt x="2" y="22"/>
                    </a:lnTo>
                    <a:lnTo>
                      <a:pt x="1" y="23"/>
                    </a:lnTo>
                    <a:lnTo>
                      <a:pt x="1" y="26"/>
                    </a:lnTo>
                    <a:lnTo>
                      <a:pt x="0" y="28"/>
                    </a:lnTo>
                    <a:lnTo>
                      <a:pt x="1" y="28"/>
                    </a:lnTo>
                    <a:lnTo>
                      <a:pt x="2" y="28"/>
                    </a:lnTo>
                    <a:lnTo>
                      <a:pt x="3" y="26"/>
                    </a:lnTo>
                    <a:lnTo>
                      <a:pt x="3" y="25"/>
                    </a:lnTo>
                    <a:lnTo>
                      <a:pt x="4" y="24"/>
                    </a:lnTo>
                    <a:lnTo>
                      <a:pt x="4" y="7"/>
                    </a:lnTo>
                    <a:lnTo>
                      <a:pt x="2" y="2"/>
                    </a:lnTo>
                    <a:lnTo>
                      <a:pt x="2"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3" name="Freeform 2966"/>
              <p:cNvSpPr>
                <a:spLocks/>
              </p:cNvSpPr>
              <p:nvPr/>
            </p:nvSpPr>
            <p:spPr bwMode="auto">
              <a:xfrm>
                <a:off x="2532" y="3207"/>
                <a:ext cx="2" cy="3"/>
              </a:xfrm>
              <a:custGeom>
                <a:avLst/>
                <a:gdLst>
                  <a:gd name="T0" fmla="*/ 3 w 4"/>
                  <a:gd name="T1" fmla="*/ 1 h 7"/>
                  <a:gd name="T2" fmla="*/ 2 w 4"/>
                  <a:gd name="T3" fmla="*/ 0 h 7"/>
                  <a:gd name="T4" fmla="*/ 1 w 4"/>
                  <a:gd name="T5" fmla="*/ 1 h 7"/>
                  <a:gd name="T6" fmla="*/ 1 w 4"/>
                  <a:gd name="T7" fmla="*/ 4 h 7"/>
                  <a:gd name="T8" fmla="*/ 0 w 4"/>
                  <a:gd name="T9" fmla="*/ 5 h 7"/>
                  <a:gd name="T10" fmla="*/ 1 w 4"/>
                  <a:gd name="T11" fmla="*/ 6 h 7"/>
                  <a:gd name="T12" fmla="*/ 2 w 4"/>
                  <a:gd name="T13" fmla="*/ 7 h 7"/>
                  <a:gd name="T14" fmla="*/ 3 w 4"/>
                  <a:gd name="T15" fmla="*/ 6 h 7"/>
                  <a:gd name="T16" fmla="*/ 3 w 4"/>
                  <a:gd name="T17" fmla="*/ 4 h 7"/>
                  <a:gd name="T18" fmla="*/ 3 w 4"/>
                  <a:gd name="T19" fmla="*/ 4 h 7"/>
                  <a:gd name="T20" fmla="*/ 4 w 4"/>
                  <a:gd name="T21" fmla="*/ 1 h 7"/>
                  <a:gd name="T22" fmla="*/ 3 w 4"/>
                  <a:gd name="T23" fmla="*/ 1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7"/>
                  <a:gd name="T38" fmla="*/ 4 w 4"/>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7">
                    <a:moveTo>
                      <a:pt x="3" y="1"/>
                    </a:moveTo>
                    <a:lnTo>
                      <a:pt x="2" y="0"/>
                    </a:lnTo>
                    <a:lnTo>
                      <a:pt x="1" y="1"/>
                    </a:lnTo>
                    <a:lnTo>
                      <a:pt x="1" y="4"/>
                    </a:lnTo>
                    <a:lnTo>
                      <a:pt x="0" y="5"/>
                    </a:lnTo>
                    <a:lnTo>
                      <a:pt x="1" y="6"/>
                    </a:lnTo>
                    <a:lnTo>
                      <a:pt x="2" y="7"/>
                    </a:lnTo>
                    <a:lnTo>
                      <a:pt x="3" y="6"/>
                    </a:lnTo>
                    <a:lnTo>
                      <a:pt x="3" y="4"/>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4" name="Freeform 2967"/>
              <p:cNvSpPr>
                <a:spLocks/>
              </p:cNvSpPr>
              <p:nvPr/>
            </p:nvSpPr>
            <p:spPr bwMode="auto">
              <a:xfrm>
                <a:off x="2531" y="3208"/>
                <a:ext cx="2" cy="3"/>
              </a:xfrm>
              <a:custGeom>
                <a:avLst/>
                <a:gdLst>
                  <a:gd name="T0" fmla="*/ 2 w 4"/>
                  <a:gd name="T1" fmla="*/ 1 h 4"/>
                  <a:gd name="T2" fmla="*/ 3 w 4"/>
                  <a:gd name="T3" fmla="*/ 0 h 4"/>
                  <a:gd name="T4" fmla="*/ 0 w 4"/>
                  <a:gd name="T5" fmla="*/ 4 h 4"/>
                  <a:gd name="T6" fmla="*/ 2 w 4"/>
                  <a:gd name="T7" fmla="*/ 4 h 4"/>
                  <a:gd name="T8" fmla="*/ 3 w 4"/>
                  <a:gd name="T9" fmla="*/ 4 h 4"/>
                  <a:gd name="T10" fmla="*/ 4 w 4"/>
                  <a:gd name="T11" fmla="*/ 2 h 4"/>
                  <a:gd name="T12" fmla="*/ 3 w 4"/>
                  <a:gd name="T13" fmla="*/ 2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3" y="0"/>
                    </a:lnTo>
                    <a:lnTo>
                      <a:pt x="0" y="4"/>
                    </a:lnTo>
                    <a:lnTo>
                      <a:pt x="2" y="4"/>
                    </a:lnTo>
                    <a:lnTo>
                      <a:pt x="3" y="4"/>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5" name="Freeform 2968"/>
              <p:cNvSpPr>
                <a:spLocks/>
              </p:cNvSpPr>
              <p:nvPr/>
            </p:nvSpPr>
            <p:spPr bwMode="auto">
              <a:xfrm>
                <a:off x="2527" y="3210"/>
                <a:ext cx="5" cy="5"/>
              </a:xfrm>
              <a:custGeom>
                <a:avLst/>
                <a:gdLst>
                  <a:gd name="T0" fmla="*/ 10 w 11"/>
                  <a:gd name="T1" fmla="*/ 1 h 11"/>
                  <a:gd name="T2" fmla="*/ 8 w 11"/>
                  <a:gd name="T3" fmla="*/ 0 h 11"/>
                  <a:gd name="T4" fmla="*/ 0 w 11"/>
                  <a:gd name="T5" fmla="*/ 8 h 11"/>
                  <a:gd name="T6" fmla="*/ 1 w 11"/>
                  <a:gd name="T7" fmla="*/ 9 h 11"/>
                  <a:gd name="T8" fmla="*/ 3 w 11"/>
                  <a:gd name="T9" fmla="*/ 11 h 11"/>
                  <a:gd name="T10" fmla="*/ 10 w 11"/>
                  <a:gd name="T11" fmla="*/ 4 h 11"/>
                  <a:gd name="T12" fmla="*/ 11 w 11"/>
                  <a:gd name="T13" fmla="*/ 1 h 11"/>
                  <a:gd name="T14" fmla="*/ 10 w 11"/>
                  <a:gd name="T15" fmla="*/ 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0" y="1"/>
                    </a:moveTo>
                    <a:lnTo>
                      <a:pt x="8" y="0"/>
                    </a:lnTo>
                    <a:lnTo>
                      <a:pt x="0" y="8"/>
                    </a:lnTo>
                    <a:lnTo>
                      <a:pt x="1" y="9"/>
                    </a:lnTo>
                    <a:lnTo>
                      <a:pt x="3" y="11"/>
                    </a:lnTo>
                    <a:lnTo>
                      <a:pt x="10" y="4"/>
                    </a:lnTo>
                    <a:lnTo>
                      <a:pt x="11" y="1"/>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6" name="Freeform 2969"/>
              <p:cNvSpPr>
                <a:spLocks/>
              </p:cNvSpPr>
              <p:nvPr/>
            </p:nvSpPr>
            <p:spPr bwMode="auto">
              <a:xfrm>
                <a:off x="2524" y="3214"/>
                <a:ext cx="5" cy="4"/>
              </a:xfrm>
              <a:custGeom>
                <a:avLst/>
                <a:gdLst>
                  <a:gd name="T0" fmla="*/ 8 w 11"/>
                  <a:gd name="T1" fmla="*/ 1 h 8"/>
                  <a:gd name="T2" fmla="*/ 8 w 11"/>
                  <a:gd name="T3" fmla="*/ 0 h 8"/>
                  <a:gd name="T4" fmla="*/ 6 w 11"/>
                  <a:gd name="T5" fmla="*/ 1 h 8"/>
                  <a:gd name="T6" fmla="*/ 4 w 11"/>
                  <a:gd name="T7" fmla="*/ 5 h 8"/>
                  <a:gd name="T8" fmla="*/ 0 w 11"/>
                  <a:gd name="T9" fmla="*/ 6 h 8"/>
                  <a:gd name="T10" fmla="*/ 0 w 11"/>
                  <a:gd name="T11" fmla="*/ 7 h 8"/>
                  <a:gd name="T12" fmla="*/ 0 w 11"/>
                  <a:gd name="T13" fmla="*/ 8 h 8"/>
                  <a:gd name="T14" fmla="*/ 6 w 11"/>
                  <a:gd name="T15" fmla="*/ 5 h 8"/>
                  <a:gd name="T16" fmla="*/ 6 w 11"/>
                  <a:gd name="T17" fmla="*/ 4 h 8"/>
                  <a:gd name="T18" fmla="*/ 11 w 11"/>
                  <a:gd name="T19" fmla="*/ 1 h 8"/>
                  <a:gd name="T20" fmla="*/ 10 w 11"/>
                  <a:gd name="T21" fmla="*/ 3 h 8"/>
                  <a:gd name="T22" fmla="*/ 8 w 11"/>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8"/>
                  <a:gd name="T38" fmla="*/ 11 w 11"/>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8">
                    <a:moveTo>
                      <a:pt x="8" y="1"/>
                    </a:moveTo>
                    <a:lnTo>
                      <a:pt x="8" y="0"/>
                    </a:lnTo>
                    <a:lnTo>
                      <a:pt x="6" y="1"/>
                    </a:lnTo>
                    <a:lnTo>
                      <a:pt x="4" y="5"/>
                    </a:lnTo>
                    <a:lnTo>
                      <a:pt x="0" y="6"/>
                    </a:lnTo>
                    <a:lnTo>
                      <a:pt x="0" y="7"/>
                    </a:lnTo>
                    <a:lnTo>
                      <a:pt x="0" y="8"/>
                    </a:lnTo>
                    <a:lnTo>
                      <a:pt x="6" y="5"/>
                    </a:lnTo>
                    <a:lnTo>
                      <a:pt x="6" y="4"/>
                    </a:lnTo>
                    <a:lnTo>
                      <a:pt x="11" y="1"/>
                    </a:lnTo>
                    <a:lnTo>
                      <a:pt x="10" y="3"/>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7" name="Freeform 2970"/>
              <p:cNvSpPr>
                <a:spLocks/>
              </p:cNvSpPr>
              <p:nvPr/>
            </p:nvSpPr>
            <p:spPr bwMode="auto">
              <a:xfrm>
                <a:off x="2523" y="3217"/>
                <a:ext cx="1" cy="2"/>
              </a:xfrm>
              <a:custGeom>
                <a:avLst/>
                <a:gdLst>
                  <a:gd name="T0" fmla="*/ 2 w 4"/>
                  <a:gd name="T1" fmla="*/ 0 h 4"/>
                  <a:gd name="T2" fmla="*/ 0 w 4"/>
                  <a:gd name="T3" fmla="*/ 1 h 4"/>
                  <a:gd name="T4" fmla="*/ 0 w 4"/>
                  <a:gd name="T5" fmla="*/ 1 h 4"/>
                  <a:gd name="T6" fmla="*/ 1 w 4"/>
                  <a:gd name="T7" fmla="*/ 2 h 4"/>
                  <a:gd name="T8" fmla="*/ 2 w 4"/>
                  <a:gd name="T9" fmla="*/ 4 h 4"/>
                  <a:gd name="T10" fmla="*/ 4 w 4"/>
                  <a:gd name="T11" fmla="*/ 2 h 4"/>
                  <a:gd name="T12" fmla="*/ 2 w 4"/>
                  <a:gd name="T13" fmla="*/ 1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0" y="1"/>
                    </a:lnTo>
                    <a:lnTo>
                      <a:pt x="1" y="2"/>
                    </a:lnTo>
                    <a:lnTo>
                      <a:pt x="2" y="4"/>
                    </a:lnTo>
                    <a:lnTo>
                      <a:pt x="4"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8" name="Freeform 2971"/>
              <p:cNvSpPr>
                <a:spLocks/>
              </p:cNvSpPr>
              <p:nvPr/>
            </p:nvSpPr>
            <p:spPr bwMode="auto">
              <a:xfrm>
                <a:off x="2520" y="3218"/>
                <a:ext cx="4" cy="2"/>
              </a:xfrm>
              <a:custGeom>
                <a:avLst/>
                <a:gdLst>
                  <a:gd name="T0" fmla="*/ 7 w 10"/>
                  <a:gd name="T1" fmla="*/ 1 h 6"/>
                  <a:gd name="T2" fmla="*/ 7 w 10"/>
                  <a:gd name="T3" fmla="*/ 0 h 6"/>
                  <a:gd name="T4" fmla="*/ 0 w 10"/>
                  <a:gd name="T5" fmla="*/ 4 h 6"/>
                  <a:gd name="T6" fmla="*/ 0 w 10"/>
                  <a:gd name="T7" fmla="*/ 5 h 6"/>
                  <a:gd name="T8" fmla="*/ 0 w 10"/>
                  <a:gd name="T9" fmla="*/ 6 h 6"/>
                  <a:gd name="T10" fmla="*/ 10 w 10"/>
                  <a:gd name="T11" fmla="*/ 1 h 6"/>
                  <a:gd name="T12" fmla="*/ 8 w 10"/>
                  <a:gd name="T13" fmla="*/ 3 h 6"/>
                  <a:gd name="T14" fmla="*/ 7 w 10"/>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6"/>
                  <a:gd name="T26" fmla="*/ 10 w 10"/>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6">
                    <a:moveTo>
                      <a:pt x="7" y="1"/>
                    </a:moveTo>
                    <a:lnTo>
                      <a:pt x="7" y="0"/>
                    </a:lnTo>
                    <a:lnTo>
                      <a:pt x="0" y="4"/>
                    </a:lnTo>
                    <a:lnTo>
                      <a:pt x="0" y="5"/>
                    </a:lnTo>
                    <a:lnTo>
                      <a:pt x="0" y="6"/>
                    </a:lnTo>
                    <a:lnTo>
                      <a:pt x="10" y="1"/>
                    </a:lnTo>
                    <a:lnTo>
                      <a:pt x="8" y="3"/>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79" name="Freeform 2972"/>
              <p:cNvSpPr>
                <a:spLocks/>
              </p:cNvSpPr>
              <p:nvPr/>
            </p:nvSpPr>
            <p:spPr bwMode="auto">
              <a:xfrm>
                <a:off x="2519" y="3219"/>
                <a:ext cx="1" cy="2"/>
              </a:xfrm>
              <a:custGeom>
                <a:avLst/>
                <a:gdLst>
                  <a:gd name="T0" fmla="*/ 2 w 2"/>
                  <a:gd name="T1" fmla="*/ 2 h 4"/>
                  <a:gd name="T2" fmla="*/ 2 w 2"/>
                  <a:gd name="T3" fmla="*/ 0 h 4"/>
                  <a:gd name="T4" fmla="*/ 0 w 2"/>
                  <a:gd name="T5" fmla="*/ 4 h 4"/>
                  <a:gd name="T6" fmla="*/ 2 w 2"/>
                  <a:gd name="T7" fmla="*/ 3 h 4"/>
                  <a:gd name="T8" fmla="*/ 2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2" y="0"/>
                    </a:lnTo>
                    <a:lnTo>
                      <a:pt x="0" y="4"/>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0" name="Freeform 2973"/>
              <p:cNvSpPr>
                <a:spLocks/>
              </p:cNvSpPr>
              <p:nvPr/>
            </p:nvSpPr>
            <p:spPr bwMode="auto">
              <a:xfrm>
                <a:off x="2519" y="3219"/>
                <a:ext cx="1" cy="2"/>
              </a:xfrm>
              <a:custGeom>
                <a:avLst/>
                <a:gdLst>
                  <a:gd name="T0" fmla="*/ 2 w 2"/>
                  <a:gd name="T1" fmla="*/ 0 h 4"/>
                  <a:gd name="T2" fmla="*/ 1 w 2"/>
                  <a:gd name="T3" fmla="*/ 0 h 4"/>
                  <a:gd name="T4" fmla="*/ 1 w 2"/>
                  <a:gd name="T5" fmla="*/ 2 h 4"/>
                  <a:gd name="T6" fmla="*/ 1 w 2"/>
                  <a:gd name="T7" fmla="*/ 4 h 4"/>
                  <a:gd name="T8" fmla="*/ 0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1" y="0"/>
                    </a:lnTo>
                    <a:lnTo>
                      <a:pt x="1" y="2"/>
                    </a:lnTo>
                    <a:lnTo>
                      <a:pt x="1" y="4"/>
                    </a:lnTo>
                    <a:lnTo>
                      <a:pt x="0" y="4"/>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1" name="Freeform 2974"/>
              <p:cNvSpPr>
                <a:spLocks/>
              </p:cNvSpPr>
              <p:nvPr/>
            </p:nvSpPr>
            <p:spPr bwMode="auto">
              <a:xfrm>
                <a:off x="2518" y="3219"/>
                <a:ext cx="2" cy="2"/>
              </a:xfrm>
              <a:custGeom>
                <a:avLst/>
                <a:gdLst>
                  <a:gd name="T0" fmla="*/ 2 w 5"/>
                  <a:gd name="T1" fmla="*/ 0 h 4"/>
                  <a:gd name="T2" fmla="*/ 5 w 5"/>
                  <a:gd name="T3" fmla="*/ 0 h 4"/>
                  <a:gd name="T4" fmla="*/ 0 w 5"/>
                  <a:gd name="T5" fmla="*/ 2 h 4"/>
                  <a:gd name="T6" fmla="*/ 0 w 5"/>
                  <a:gd name="T7" fmla="*/ 3 h 4"/>
                  <a:gd name="T8" fmla="*/ 0 w 5"/>
                  <a:gd name="T9" fmla="*/ 4 h 4"/>
                  <a:gd name="T10" fmla="*/ 2 w 5"/>
                  <a:gd name="T11" fmla="*/ 3 h 4"/>
                  <a:gd name="T12" fmla="*/ 2 w 5"/>
                  <a:gd name="T13" fmla="*/ 2 h 4"/>
                  <a:gd name="T14" fmla="*/ 2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0"/>
                    </a:moveTo>
                    <a:lnTo>
                      <a:pt x="5" y="0"/>
                    </a:lnTo>
                    <a:lnTo>
                      <a:pt x="0" y="2"/>
                    </a:lnTo>
                    <a:lnTo>
                      <a:pt x="0" y="3"/>
                    </a:lnTo>
                    <a:lnTo>
                      <a:pt x="0" y="4"/>
                    </a:lnTo>
                    <a:lnTo>
                      <a:pt x="2" y="3"/>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2" name="Freeform 2975"/>
              <p:cNvSpPr>
                <a:spLocks/>
              </p:cNvSpPr>
              <p:nvPr/>
            </p:nvSpPr>
            <p:spPr bwMode="auto">
              <a:xfrm>
                <a:off x="2517" y="3219"/>
                <a:ext cx="1" cy="3"/>
              </a:xfrm>
              <a:custGeom>
                <a:avLst/>
                <a:gdLst>
                  <a:gd name="T0" fmla="*/ 2 w 2"/>
                  <a:gd name="T1" fmla="*/ 2 h 4"/>
                  <a:gd name="T2" fmla="*/ 2 w 2"/>
                  <a:gd name="T3" fmla="*/ 0 h 4"/>
                  <a:gd name="T4" fmla="*/ 0 w 2"/>
                  <a:gd name="T5" fmla="*/ 0 h 4"/>
                  <a:gd name="T6" fmla="*/ 0 w 2"/>
                  <a:gd name="T7" fmla="*/ 2 h 4"/>
                  <a:gd name="T8" fmla="*/ 0 w 2"/>
                  <a:gd name="T9" fmla="*/ 4 h 4"/>
                  <a:gd name="T10" fmla="*/ 0 w 2"/>
                  <a:gd name="T11" fmla="*/ 4 h 4"/>
                  <a:gd name="T12" fmla="*/ 2 w 2"/>
                  <a:gd name="T13" fmla="*/ 3 h 4"/>
                  <a:gd name="T14" fmla="*/ 2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2" y="0"/>
                    </a:lnTo>
                    <a:lnTo>
                      <a:pt x="0" y="0"/>
                    </a:lnTo>
                    <a:lnTo>
                      <a:pt x="0" y="2"/>
                    </a:lnTo>
                    <a:lnTo>
                      <a:pt x="0" y="4"/>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3" name="Freeform 2976"/>
              <p:cNvSpPr>
                <a:spLocks/>
              </p:cNvSpPr>
              <p:nvPr/>
            </p:nvSpPr>
            <p:spPr bwMode="auto">
              <a:xfrm>
                <a:off x="2514" y="3219"/>
                <a:ext cx="4" cy="3"/>
              </a:xfrm>
              <a:custGeom>
                <a:avLst/>
                <a:gdLst>
                  <a:gd name="T0" fmla="*/ 5 w 7"/>
                  <a:gd name="T1" fmla="*/ 0 h 5"/>
                  <a:gd name="T2" fmla="*/ 7 w 7"/>
                  <a:gd name="T3" fmla="*/ 0 h 5"/>
                  <a:gd name="T4" fmla="*/ 0 w 7"/>
                  <a:gd name="T5" fmla="*/ 3 h 5"/>
                  <a:gd name="T6" fmla="*/ 0 w 7"/>
                  <a:gd name="T7" fmla="*/ 4 h 5"/>
                  <a:gd name="T8" fmla="*/ 0 w 7"/>
                  <a:gd name="T9" fmla="*/ 5 h 5"/>
                  <a:gd name="T10" fmla="*/ 5 w 7"/>
                  <a:gd name="T11" fmla="*/ 3 h 5"/>
                  <a:gd name="T12" fmla="*/ 5 w 7"/>
                  <a:gd name="T13" fmla="*/ 2 h 5"/>
                  <a:gd name="T14" fmla="*/ 5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0"/>
                    </a:moveTo>
                    <a:lnTo>
                      <a:pt x="7" y="0"/>
                    </a:lnTo>
                    <a:lnTo>
                      <a:pt x="0" y="3"/>
                    </a:lnTo>
                    <a:lnTo>
                      <a:pt x="0" y="4"/>
                    </a:lnTo>
                    <a:lnTo>
                      <a:pt x="0" y="5"/>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4" name="Freeform 2977"/>
              <p:cNvSpPr>
                <a:spLocks/>
              </p:cNvSpPr>
              <p:nvPr/>
            </p:nvSpPr>
            <p:spPr bwMode="auto">
              <a:xfrm>
                <a:off x="2513" y="3220"/>
                <a:ext cx="1" cy="3"/>
              </a:xfrm>
              <a:custGeom>
                <a:avLst/>
                <a:gdLst>
                  <a:gd name="T0" fmla="*/ 2 w 2"/>
                  <a:gd name="T1" fmla="*/ 2 h 5"/>
                  <a:gd name="T2" fmla="*/ 2 w 2"/>
                  <a:gd name="T3" fmla="*/ 0 h 5"/>
                  <a:gd name="T4" fmla="*/ 0 w 2"/>
                  <a:gd name="T5" fmla="*/ 0 h 5"/>
                  <a:gd name="T6" fmla="*/ 0 w 2"/>
                  <a:gd name="T7" fmla="*/ 2 h 5"/>
                  <a:gd name="T8" fmla="*/ 0 w 2"/>
                  <a:gd name="T9" fmla="*/ 5 h 5"/>
                  <a:gd name="T10" fmla="*/ 0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2" y="0"/>
                    </a:lnTo>
                    <a:lnTo>
                      <a:pt x="0" y="0"/>
                    </a:lnTo>
                    <a:lnTo>
                      <a:pt x="0" y="2"/>
                    </a:lnTo>
                    <a:lnTo>
                      <a:pt x="0"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5" name="Freeform 2978"/>
              <p:cNvSpPr>
                <a:spLocks/>
              </p:cNvSpPr>
              <p:nvPr/>
            </p:nvSpPr>
            <p:spPr bwMode="auto">
              <a:xfrm>
                <a:off x="2512" y="3220"/>
                <a:ext cx="2" cy="3"/>
              </a:xfrm>
              <a:custGeom>
                <a:avLst/>
                <a:gdLst>
                  <a:gd name="T0" fmla="*/ 3 w 5"/>
                  <a:gd name="T1" fmla="*/ 0 h 5"/>
                  <a:gd name="T2" fmla="*/ 5 w 5"/>
                  <a:gd name="T3" fmla="*/ 0 h 5"/>
                  <a:gd name="T4" fmla="*/ 0 w 5"/>
                  <a:gd name="T5" fmla="*/ 2 h 5"/>
                  <a:gd name="T6" fmla="*/ 0 w 5"/>
                  <a:gd name="T7" fmla="*/ 3 h 5"/>
                  <a:gd name="T8" fmla="*/ 0 w 5"/>
                  <a:gd name="T9" fmla="*/ 5 h 5"/>
                  <a:gd name="T10" fmla="*/ 3 w 5"/>
                  <a:gd name="T11" fmla="*/ 3 h 5"/>
                  <a:gd name="T12" fmla="*/ 3 w 5"/>
                  <a:gd name="T13" fmla="*/ 2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5" y="0"/>
                    </a:lnTo>
                    <a:lnTo>
                      <a:pt x="0" y="2"/>
                    </a:lnTo>
                    <a:lnTo>
                      <a:pt x="0" y="3"/>
                    </a:lnTo>
                    <a:lnTo>
                      <a:pt x="0" y="5"/>
                    </a:lnTo>
                    <a:lnTo>
                      <a:pt x="3"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6" name="Freeform 2979"/>
              <p:cNvSpPr>
                <a:spLocks/>
              </p:cNvSpPr>
              <p:nvPr/>
            </p:nvSpPr>
            <p:spPr bwMode="auto">
              <a:xfrm>
                <a:off x="2509" y="3221"/>
                <a:ext cx="3" cy="2"/>
              </a:xfrm>
              <a:custGeom>
                <a:avLst/>
                <a:gdLst>
                  <a:gd name="T0" fmla="*/ 5 w 5"/>
                  <a:gd name="T1" fmla="*/ 2 h 5"/>
                  <a:gd name="T2" fmla="*/ 5 w 5"/>
                  <a:gd name="T3" fmla="*/ 0 h 5"/>
                  <a:gd name="T4" fmla="*/ 4 w 5"/>
                  <a:gd name="T5" fmla="*/ 0 h 5"/>
                  <a:gd name="T6" fmla="*/ 0 w 5"/>
                  <a:gd name="T7" fmla="*/ 2 h 5"/>
                  <a:gd name="T8" fmla="*/ 0 w 5"/>
                  <a:gd name="T9" fmla="*/ 4 h 5"/>
                  <a:gd name="T10" fmla="*/ 0 w 5"/>
                  <a:gd name="T11" fmla="*/ 5 h 5"/>
                  <a:gd name="T12" fmla="*/ 1 w 5"/>
                  <a:gd name="T13" fmla="*/ 5 h 5"/>
                  <a:gd name="T14" fmla="*/ 3 w 5"/>
                  <a:gd name="T15" fmla="*/ 5 h 5"/>
                  <a:gd name="T16" fmla="*/ 5 w 5"/>
                  <a:gd name="T17" fmla="*/ 4 h 5"/>
                  <a:gd name="T18" fmla="*/ 5 w 5"/>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2"/>
                    </a:moveTo>
                    <a:lnTo>
                      <a:pt x="5" y="0"/>
                    </a:lnTo>
                    <a:lnTo>
                      <a:pt x="4" y="0"/>
                    </a:lnTo>
                    <a:lnTo>
                      <a:pt x="0" y="2"/>
                    </a:lnTo>
                    <a:lnTo>
                      <a:pt x="0" y="4"/>
                    </a:lnTo>
                    <a:lnTo>
                      <a:pt x="0" y="5"/>
                    </a:lnTo>
                    <a:lnTo>
                      <a:pt x="1" y="5"/>
                    </a:lnTo>
                    <a:lnTo>
                      <a:pt x="3" y="5"/>
                    </a:lnTo>
                    <a:lnTo>
                      <a:pt x="5" y="4"/>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7" name="Freeform 2980"/>
              <p:cNvSpPr>
                <a:spLocks/>
              </p:cNvSpPr>
              <p:nvPr/>
            </p:nvSpPr>
            <p:spPr bwMode="auto">
              <a:xfrm>
                <a:off x="2508" y="3222"/>
                <a:ext cx="1" cy="2"/>
              </a:xfrm>
              <a:custGeom>
                <a:avLst/>
                <a:gdLst>
                  <a:gd name="T0" fmla="*/ 3 w 3"/>
                  <a:gd name="T1" fmla="*/ 3 h 5"/>
                  <a:gd name="T2" fmla="*/ 3 w 3"/>
                  <a:gd name="T3" fmla="*/ 0 h 5"/>
                  <a:gd name="T4" fmla="*/ 0 w 3"/>
                  <a:gd name="T5" fmla="*/ 0 h 5"/>
                  <a:gd name="T6" fmla="*/ 0 w 3"/>
                  <a:gd name="T7" fmla="*/ 3 h 5"/>
                  <a:gd name="T8" fmla="*/ 0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8" name="Freeform 2981"/>
              <p:cNvSpPr>
                <a:spLocks/>
              </p:cNvSpPr>
              <p:nvPr/>
            </p:nvSpPr>
            <p:spPr bwMode="auto">
              <a:xfrm>
                <a:off x="2505" y="3222"/>
                <a:ext cx="5" cy="3"/>
              </a:xfrm>
              <a:custGeom>
                <a:avLst/>
                <a:gdLst>
                  <a:gd name="T0" fmla="*/ 7 w 11"/>
                  <a:gd name="T1" fmla="*/ 0 h 6"/>
                  <a:gd name="T2" fmla="*/ 11 w 11"/>
                  <a:gd name="T3" fmla="*/ 0 h 6"/>
                  <a:gd name="T4" fmla="*/ 0 w 11"/>
                  <a:gd name="T5" fmla="*/ 4 h 6"/>
                  <a:gd name="T6" fmla="*/ 0 w 11"/>
                  <a:gd name="T7" fmla="*/ 5 h 6"/>
                  <a:gd name="T8" fmla="*/ 0 w 11"/>
                  <a:gd name="T9" fmla="*/ 6 h 6"/>
                  <a:gd name="T10" fmla="*/ 7 w 11"/>
                  <a:gd name="T11" fmla="*/ 4 h 6"/>
                  <a:gd name="T12" fmla="*/ 7 w 11"/>
                  <a:gd name="T13" fmla="*/ 3 h 6"/>
                  <a:gd name="T14" fmla="*/ 7 w 11"/>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6"/>
                  <a:gd name="T26" fmla="*/ 11 w 1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6">
                    <a:moveTo>
                      <a:pt x="7" y="0"/>
                    </a:moveTo>
                    <a:lnTo>
                      <a:pt x="11" y="0"/>
                    </a:lnTo>
                    <a:lnTo>
                      <a:pt x="0" y="4"/>
                    </a:lnTo>
                    <a:lnTo>
                      <a:pt x="0" y="5"/>
                    </a:lnTo>
                    <a:lnTo>
                      <a:pt x="0" y="6"/>
                    </a:lnTo>
                    <a:lnTo>
                      <a:pt x="7" y="4"/>
                    </a:lnTo>
                    <a:lnTo>
                      <a:pt x="7" y="3"/>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89" name="Freeform 2982"/>
              <p:cNvSpPr>
                <a:spLocks/>
              </p:cNvSpPr>
              <p:nvPr/>
            </p:nvSpPr>
            <p:spPr bwMode="auto">
              <a:xfrm>
                <a:off x="2498" y="3223"/>
                <a:ext cx="7" cy="2"/>
              </a:xfrm>
              <a:custGeom>
                <a:avLst/>
                <a:gdLst>
                  <a:gd name="T0" fmla="*/ 13 w 13"/>
                  <a:gd name="T1" fmla="*/ 2 h 4"/>
                  <a:gd name="T2" fmla="*/ 13 w 13"/>
                  <a:gd name="T3" fmla="*/ 0 h 4"/>
                  <a:gd name="T4" fmla="*/ 9 w 13"/>
                  <a:gd name="T5" fmla="*/ 0 h 4"/>
                  <a:gd name="T6" fmla="*/ 0 w 13"/>
                  <a:gd name="T7" fmla="*/ 2 h 4"/>
                  <a:gd name="T8" fmla="*/ 0 w 13"/>
                  <a:gd name="T9" fmla="*/ 3 h 4"/>
                  <a:gd name="T10" fmla="*/ 0 w 13"/>
                  <a:gd name="T11" fmla="*/ 4 h 4"/>
                  <a:gd name="T12" fmla="*/ 1 w 13"/>
                  <a:gd name="T13" fmla="*/ 4 h 4"/>
                  <a:gd name="T14" fmla="*/ 10 w 13"/>
                  <a:gd name="T15" fmla="*/ 4 h 4"/>
                  <a:gd name="T16" fmla="*/ 13 w 13"/>
                  <a:gd name="T17" fmla="*/ 3 h 4"/>
                  <a:gd name="T18" fmla="*/ 13 w 13"/>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4"/>
                  <a:gd name="T32" fmla="*/ 13 w 1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4">
                    <a:moveTo>
                      <a:pt x="13" y="2"/>
                    </a:moveTo>
                    <a:lnTo>
                      <a:pt x="13" y="0"/>
                    </a:lnTo>
                    <a:lnTo>
                      <a:pt x="9" y="0"/>
                    </a:lnTo>
                    <a:lnTo>
                      <a:pt x="0" y="2"/>
                    </a:lnTo>
                    <a:lnTo>
                      <a:pt x="0" y="3"/>
                    </a:lnTo>
                    <a:lnTo>
                      <a:pt x="0" y="4"/>
                    </a:lnTo>
                    <a:lnTo>
                      <a:pt x="1" y="4"/>
                    </a:lnTo>
                    <a:lnTo>
                      <a:pt x="10" y="4"/>
                    </a:lnTo>
                    <a:lnTo>
                      <a:pt x="13" y="3"/>
                    </a:lnTo>
                    <a:lnTo>
                      <a:pt x="1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0" name="Freeform 2983"/>
              <p:cNvSpPr>
                <a:spLocks/>
              </p:cNvSpPr>
              <p:nvPr/>
            </p:nvSpPr>
            <p:spPr bwMode="auto">
              <a:xfrm>
                <a:off x="2484" y="3223"/>
                <a:ext cx="14" cy="3"/>
              </a:xfrm>
              <a:custGeom>
                <a:avLst/>
                <a:gdLst>
                  <a:gd name="T0" fmla="*/ 28 w 28"/>
                  <a:gd name="T1" fmla="*/ 2 h 4"/>
                  <a:gd name="T2" fmla="*/ 28 w 28"/>
                  <a:gd name="T3" fmla="*/ 0 h 4"/>
                  <a:gd name="T4" fmla="*/ 0 w 28"/>
                  <a:gd name="T5" fmla="*/ 0 h 4"/>
                  <a:gd name="T6" fmla="*/ 0 w 28"/>
                  <a:gd name="T7" fmla="*/ 2 h 4"/>
                  <a:gd name="T8" fmla="*/ 0 w 28"/>
                  <a:gd name="T9" fmla="*/ 4 h 4"/>
                  <a:gd name="T10" fmla="*/ 23 w 28"/>
                  <a:gd name="T11" fmla="*/ 4 h 4"/>
                  <a:gd name="T12" fmla="*/ 28 w 28"/>
                  <a:gd name="T13" fmla="*/ 3 h 4"/>
                  <a:gd name="T14" fmla="*/ 28 w 28"/>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8"/>
                  <a:gd name="T25" fmla="*/ 0 h 4"/>
                  <a:gd name="T26" fmla="*/ 28 w 2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 h="4">
                    <a:moveTo>
                      <a:pt x="28" y="2"/>
                    </a:moveTo>
                    <a:lnTo>
                      <a:pt x="28" y="0"/>
                    </a:lnTo>
                    <a:lnTo>
                      <a:pt x="0" y="0"/>
                    </a:lnTo>
                    <a:lnTo>
                      <a:pt x="0" y="2"/>
                    </a:lnTo>
                    <a:lnTo>
                      <a:pt x="0" y="4"/>
                    </a:lnTo>
                    <a:lnTo>
                      <a:pt x="23" y="4"/>
                    </a:lnTo>
                    <a:lnTo>
                      <a:pt x="28" y="3"/>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1" name="Freeform 2984"/>
              <p:cNvSpPr>
                <a:spLocks/>
              </p:cNvSpPr>
              <p:nvPr/>
            </p:nvSpPr>
            <p:spPr bwMode="auto">
              <a:xfrm>
                <a:off x="2482" y="3223"/>
                <a:ext cx="4" cy="3"/>
              </a:xfrm>
              <a:custGeom>
                <a:avLst/>
                <a:gdLst>
                  <a:gd name="T0" fmla="*/ 5 w 10"/>
                  <a:gd name="T1" fmla="*/ 0 h 4"/>
                  <a:gd name="T2" fmla="*/ 10 w 10"/>
                  <a:gd name="T3" fmla="*/ 0 h 4"/>
                  <a:gd name="T4" fmla="*/ 0 w 10"/>
                  <a:gd name="T5" fmla="*/ 2 h 4"/>
                  <a:gd name="T6" fmla="*/ 0 w 10"/>
                  <a:gd name="T7" fmla="*/ 3 h 4"/>
                  <a:gd name="T8" fmla="*/ 0 w 10"/>
                  <a:gd name="T9" fmla="*/ 4 h 4"/>
                  <a:gd name="T10" fmla="*/ 5 w 10"/>
                  <a:gd name="T11" fmla="*/ 3 h 4"/>
                  <a:gd name="T12" fmla="*/ 5 w 10"/>
                  <a:gd name="T13" fmla="*/ 2 h 4"/>
                  <a:gd name="T14" fmla="*/ 5 w 10"/>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4"/>
                  <a:gd name="T26" fmla="*/ 10 w 1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4">
                    <a:moveTo>
                      <a:pt x="5" y="0"/>
                    </a:moveTo>
                    <a:lnTo>
                      <a:pt x="10" y="0"/>
                    </a:lnTo>
                    <a:lnTo>
                      <a:pt x="0" y="2"/>
                    </a:lnTo>
                    <a:lnTo>
                      <a:pt x="0" y="3"/>
                    </a:lnTo>
                    <a:lnTo>
                      <a:pt x="0" y="4"/>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2" name="Freeform 2985"/>
              <p:cNvSpPr>
                <a:spLocks/>
              </p:cNvSpPr>
              <p:nvPr/>
            </p:nvSpPr>
            <p:spPr bwMode="auto">
              <a:xfrm>
                <a:off x="2427" y="3224"/>
                <a:ext cx="55" cy="2"/>
              </a:xfrm>
              <a:custGeom>
                <a:avLst/>
                <a:gdLst>
                  <a:gd name="T0" fmla="*/ 109 w 109"/>
                  <a:gd name="T1" fmla="*/ 2 h 4"/>
                  <a:gd name="T2" fmla="*/ 109 w 109"/>
                  <a:gd name="T3" fmla="*/ 0 h 4"/>
                  <a:gd name="T4" fmla="*/ 2 w 109"/>
                  <a:gd name="T5" fmla="*/ 0 h 4"/>
                  <a:gd name="T6" fmla="*/ 0 w 109"/>
                  <a:gd name="T7" fmla="*/ 2 h 4"/>
                  <a:gd name="T8" fmla="*/ 1 w 109"/>
                  <a:gd name="T9" fmla="*/ 4 h 4"/>
                  <a:gd name="T10" fmla="*/ 105 w 109"/>
                  <a:gd name="T11" fmla="*/ 4 h 4"/>
                  <a:gd name="T12" fmla="*/ 109 w 109"/>
                  <a:gd name="T13" fmla="*/ 3 h 4"/>
                  <a:gd name="T14" fmla="*/ 109 w 109"/>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09"/>
                  <a:gd name="T25" fmla="*/ 0 h 4"/>
                  <a:gd name="T26" fmla="*/ 109 w 10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9" h="4">
                    <a:moveTo>
                      <a:pt x="109" y="2"/>
                    </a:moveTo>
                    <a:lnTo>
                      <a:pt x="109" y="0"/>
                    </a:lnTo>
                    <a:lnTo>
                      <a:pt x="2" y="0"/>
                    </a:lnTo>
                    <a:lnTo>
                      <a:pt x="0" y="2"/>
                    </a:lnTo>
                    <a:lnTo>
                      <a:pt x="1" y="4"/>
                    </a:lnTo>
                    <a:lnTo>
                      <a:pt x="105" y="4"/>
                    </a:lnTo>
                    <a:lnTo>
                      <a:pt x="109" y="3"/>
                    </a:lnTo>
                    <a:lnTo>
                      <a:pt x="10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3" name="Freeform 2986"/>
              <p:cNvSpPr>
                <a:spLocks/>
              </p:cNvSpPr>
              <p:nvPr/>
            </p:nvSpPr>
            <p:spPr bwMode="auto">
              <a:xfrm>
                <a:off x="2447" y="3150"/>
                <a:ext cx="62" cy="26"/>
              </a:xfrm>
              <a:custGeom>
                <a:avLst/>
                <a:gdLst>
                  <a:gd name="T0" fmla="*/ 61 w 126"/>
                  <a:gd name="T1" fmla="*/ 52 h 52"/>
                  <a:gd name="T2" fmla="*/ 69 w 126"/>
                  <a:gd name="T3" fmla="*/ 51 h 52"/>
                  <a:gd name="T4" fmla="*/ 76 w 126"/>
                  <a:gd name="T5" fmla="*/ 51 h 52"/>
                  <a:gd name="T6" fmla="*/ 83 w 126"/>
                  <a:gd name="T7" fmla="*/ 51 h 52"/>
                  <a:gd name="T8" fmla="*/ 89 w 126"/>
                  <a:gd name="T9" fmla="*/ 51 h 52"/>
                  <a:gd name="T10" fmla="*/ 93 w 126"/>
                  <a:gd name="T11" fmla="*/ 50 h 52"/>
                  <a:gd name="T12" fmla="*/ 97 w 126"/>
                  <a:gd name="T13" fmla="*/ 50 h 52"/>
                  <a:gd name="T14" fmla="*/ 101 w 126"/>
                  <a:gd name="T15" fmla="*/ 49 h 52"/>
                  <a:gd name="T16" fmla="*/ 106 w 126"/>
                  <a:gd name="T17" fmla="*/ 47 h 52"/>
                  <a:gd name="T18" fmla="*/ 109 w 126"/>
                  <a:gd name="T19" fmla="*/ 46 h 52"/>
                  <a:gd name="T20" fmla="*/ 113 w 126"/>
                  <a:gd name="T21" fmla="*/ 44 h 52"/>
                  <a:gd name="T22" fmla="*/ 116 w 126"/>
                  <a:gd name="T23" fmla="*/ 43 h 52"/>
                  <a:gd name="T24" fmla="*/ 119 w 126"/>
                  <a:gd name="T25" fmla="*/ 42 h 52"/>
                  <a:gd name="T26" fmla="*/ 121 w 126"/>
                  <a:gd name="T27" fmla="*/ 39 h 52"/>
                  <a:gd name="T28" fmla="*/ 123 w 126"/>
                  <a:gd name="T29" fmla="*/ 37 h 52"/>
                  <a:gd name="T30" fmla="*/ 124 w 126"/>
                  <a:gd name="T31" fmla="*/ 35 h 52"/>
                  <a:gd name="T32" fmla="*/ 126 w 126"/>
                  <a:gd name="T33" fmla="*/ 31 h 52"/>
                  <a:gd name="T34" fmla="*/ 126 w 126"/>
                  <a:gd name="T35" fmla="*/ 29 h 52"/>
                  <a:gd name="T36" fmla="*/ 126 w 126"/>
                  <a:gd name="T37" fmla="*/ 27 h 52"/>
                  <a:gd name="T38" fmla="*/ 126 w 126"/>
                  <a:gd name="T39" fmla="*/ 23 h 52"/>
                  <a:gd name="T40" fmla="*/ 126 w 126"/>
                  <a:gd name="T41" fmla="*/ 21 h 52"/>
                  <a:gd name="T42" fmla="*/ 124 w 126"/>
                  <a:gd name="T43" fmla="*/ 19 h 52"/>
                  <a:gd name="T44" fmla="*/ 123 w 126"/>
                  <a:gd name="T45" fmla="*/ 16 h 52"/>
                  <a:gd name="T46" fmla="*/ 121 w 126"/>
                  <a:gd name="T47" fmla="*/ 14 h 52"/>
                  <a:gd name="T48" fmla="*/ 119 w 126"/>
                  <a:gd name="T49" fmla="*/ 12 h 52"/>
                  <a:gd name="T50" fmla="*/ 116 w 126"/>
                  <a:gd name="T51" fmla="*/ 9 h 52"/>
                  <a:gd name="T52" fmla="*/ 114 w 126"/>
                  <a:gd name="T53" fmla="*/ 7 h 52"/>
                  <a:gd name="T54" fmla="*/ 111 w 126"/>
                  <a:gd name="T55" fmla="*/ 5 h 52"/>
                  <a:gd name="T56" fmla="*/ 107 w 126"/>
                  <a:gd name="T57" fmla="*/ 4 h 52"/>
                  <a:gd name="T58" fmla="*/ 104 w 126"/>
                  <a:gd name="T59" fmla="*/ 3 h 52"/>
                  <a:gd name="T60" fmla="*/ 99 w 126"/>
                  <a:gd name="T61" fmla="*/ 3 h 52"/>
                  <a:gd name="T62" fmla="*/ 96 w 126"/>
                  <a:gd name="T63" fmla="*/ 1 h 52"/>
                  <a:gd name="T64" fmla="*/ 90 w 126"/>
                  <a:gd name="T65" fmla="*/ 0 h 52"/>
                  <a:gd name="T66" fmla="*/ 83 w 126"/>
                  <a:gd name="T67" fmla="*/ 0 h 52"/>
                  <a:gd name="T68" fmla="*/ 76 w 126"/>
                  <a:gd name="T69" fmla="*/ 0 h 52"/>
                  <a:gd name="T70" fmla="*/ 67 w 126"/>
                  <a:gd name="T71" fmla="*/ 0 h 52"/>
                  <a:gd name="T72" fmla="*/ 56 w 126"/>
                  <a:gd name="T73" fmla="*/ 0 h 52"/>
                  <a:gd name="T74" fmla="*/ 0 w 126"/>
                  <a:gd name="T75" fmla="*/ 52 h 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6"/>
                  <a:gd name="T115" fmla="*/ 0 h 52"/>
                  <a:gd name="T116" fmla="*/ 126 w 126"/>
                  <a:gd name="T117" fmla="*/ 52 h 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6" h="52">
                    <a:moveTo>
                      <a:pt x="0" y="52"/>
                    </a:moveTo>
                    <a:lnTo>
                      <a:pt x="61" y="52"/>
                    </a:lnTo>
                    <a:lnTo>
                      <a:pt x="66" y="51"/>
                    </a:lnTo>
                    <a:lnTo>
                      <a:pt x="69" y="51"/>
                    </a:lnTo>
                    <a:lnTo>
                      <a:pt x="73" y="51"/>
                    </a:lnTo>
                    <a:lnTo>
                      <a:pt x="76" y="51"/>
                    </a:lnTo>
                    <a:lnTo>
                      <a:pt x="80" y="51"/>
                    </a:lnTo>
                    <a:lnTo>
                      <a:pt x="83" y="51"/>
                    </a:lnTo>
                    <a:lnTo>
                      <a:pt x="85" y="51"/>
                    </a:lnTo>
                    <a:lnTo>
                      <a:pt x="89" y="51"/>
                    </a:lnTo>
                    <a:lnTo>
                      <a:pt x="91" y="50"/>
                    </a:lnTo>
                    <a:lnTo>
                      <a:pt x="93" y="50"/>
                    </a:lnTo>
                    <a:lnTo>
                      <a:pt x="96" y="50"/>
                    </a:lnTo>
                    <a:lnTo>
                      <a:pt x="97" y="50"/>
                    </a:lnTo>
                    <a:lnTo>
                      <a:pt x="99" y="49"/>
                    </a:lnTo>
                    <a:lnTo>
                      <a:pt x="101" y="49"/>
                    </a:lnTo>
                    <a:lnTo>
                      <a:pt x="104" y="47"/>
                    </a:lnTo>
                    <a:lnTo>
                      <a:pt x="106" y="47"/>
                    </a:lnTo>
                    <a:lnTo>
                      <a:pt x="108" y="46"/>
                    </a:lnTo>
                    <a:lnTo>
                      <a:pt x="109" y="46"/>
                    </a:lnTo>
                    <a:lnTo>
                      <a:pt x="112" y="45"/>
                    </a:lnTo>
                    <a:lnTo>
                      <a:pt x="113" y="44"/>
                    </a:lnTo>
                    <a:lnTo>
                      <a:pt x="115" y="44"/>
                    </a:lnTo>
                    <a:lnTo>
                      <a:pt x="116" y="43"/>
                    </a:lnTo>
                    <a:lnTo>
                      <a:pt x="118" y="42"/>
                    </a:lnTo>
                    <a:lnTo>
                      <a:pt x="119" y="42"/>
                    </a:lnTo>
                    <a:lnTo>
                      <a:pt x="120" y="41"/>
                    </a:lnTo>
                    <a:lnTo>
                      <a:pt x="121" y="39"/>
                    </a:lnTo>
                    <a:lnTo>
                      <a:pt x="122" y="38"/>
                    </a:lnTo>
                    <a:lnTo>
                      <a:pt x="123" y="37"/>
                    </a:lnTo>
                    <a:lnTo>
                      <a:pt x="123" y="36"/>
                    </a:lnTo>
                    <a:lnTo>
                      <a:pt x="124" y="35"/>
                    </a:lnTo>
                    <a:lnTo>
                      <a:pt x="124" y="34"/>
                    </a:lnTo>
                    <a:lnTo>
                      <a:pt x="126" y="31"/>
                    </a:lnTo>
                    <a:lnTo>
                      <a:pt x="126" y="30"/>
                    </a:lnTo>
                    <a:lnTo>
                      <a:pt x="126" y="29"/>
                    </a:lnTo>
                    <a:lnTo>
                      <a:pt x="126" y="28"/>
                    </a:lnTo>
                    <a:lnTo>
                      <a:pt x="126" y="27"/>
                    </a:lnTo>
                    <a:lnTo>
                      <a:pt x="126" y="24"/>
                    </a:lnTo>
                    <a:lnTo>
                      <a:pt x="126" y="23"/>
                    </a:lnTo>
                    <a:lnTo>
                      <a:pt x="126" y="22"/>
                    </a:lnTo>
                    <a:lnTo>
                      <a:pt x="126" y="21"/>
                    </a:lnTo>
                    <a:lnTo>
                      <a:pt x="124" y="20"/>
                    </a:lnTo>
                    <a:lnTo>
                      <a:pt x="124" y="19"/>
                    </a:lnTo>
                    <a:lnTo>
                      <a:pt x="123" y="18"/>
                    </a:lnTo>
                    <a:lnTo>
                      <a:pt x="123" y="16"/>
                    </a:lnTo>
                    <a:lnTo>
                      <a:pt x="122" y="15"/>
                    </a:lnTo>
                    <a:lnTo>
                      <a:pt x="121" y="14"/>
                    </a:lnTo>
                    <a:lnTo>
                      <a:pt x="120" y="13"/>
                    </a:lnTo>
                    <a:lnTo>
                      <a:pt x="119" y="12"/>
                    </a:lnTo>
                    <a:lnTo>
                      <a:pt x="118" y="11"/>
                    </a:lnTo>
                    <a:lnTo>
                      <a:pt x="116" y="9"/>
                    </a:lnTo>
                    <a:lnTo>
                      <a:pt x="115" y="8"/>
                    </a:lnTo>
                    <a:lnTo>
                      <a:pt x="114" y="7"/>
                    </a:lnTo>
                    <a:lnTo>
                      <a:pt x="113" y="6"/>
                    </a:lnTo>
                    <a:lnTo>
                      <a:pt x="111" y="5"/>
                    </a:lnTo>
                    <a:lnTo>
                      <a:pt x="109" y="5"/>
                    </a:lnTo>
                    <a:lnTo>
                      <a:pt x="107" y="4"/>
                    </a:lnTo>
                    <a:lnTo>
                      <a:pt x="106" y="4"/>
                    </a:lnTo>
                    <a:lnTo>
                      <a:pt x="104" y="3"/>
                    </a:lnTo>
                    <a:lnTo>
                      <a:pt x="101" y="3"/>
                    </a:lnTo>
                    <a:lnTo>
                      <a:pt x="99" y="3"/>
                    </a:lnTo>
                    <a:lnTo>
                      <a:pt x="98" y="1"/>
                    </a:lnTo>
                    <a:lnTo>
                      <a:pt x="96" y="1"/>
                    </a:lnTo>
                    <a:lnTo>
                      <a:pt x="92" y="1"/>
                    </a:lnTo>
                    <a:lnTo>
                      <a:pt x="90" y="0"/>
                    </a:lnTo>
                    <a:lnTo>
                      <a:pt x="86" y="0"/>
                    </a:lnTo>
                    <a:lnTo>
                      <a:pt x="83" y="0"/>
                    </a:lnTo>
                    <a:lnTo>
                      <a:pt x="80" y="0"/>
                    </a:lnTo>
                    <a:lnTo>
                      <a:pt x="76" y="0"/>
                    </a:lnTo>
                    <a:lnTo>
                      <a:pt x="71" y="0"/>
                    </a:lnTo>
                    <a:lnTo>
                      <a:pt x="67" y="0"/>
                    </a:lnTo>
                    <a:lnTo>
                      <a:pt x="62" y="0"/>
                    </a:lnTo>
                    <a:lnTo>
                      <a:pt x="56" y="0"/>
                    </a:lnTo>
                    <a:lnTo>
                      <a:pt x="0" y="0"/>
                    </a:lnTo>
                    <a:lnTo>
                      <a:pt x="0" y="5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894" name="Freeform 2987"/>
              <p:cNvSpPr>
                <a:spLocks/>
              </p:cNvSpPr>
              <p:nvPr/>
            </p:nvSpPr>
            <p:spPr bwMode="auto">
              <a:xfrm>
                <a:off x="2447" y="3172"/>
                <a:ext cx="55" cy="5"/>
              </a:xfrm>
              <a:custGeom>
                <a:avLst/>
                <a:gdLst>
                  <a:gd name="T0" fmla="*/ 0 w 112"/>
                  <a:gd name="T1" fmla="*/ 6 h 10"/>
                  <a:gd name="T2" fmla="*/ 0 w 112"/>
                  <a:gd name="T3" fmla="*/ 10 h 10"/>
                  <a:gd name="T4" fmla="*/ 61 w 112"/>
                  <a:gd name="T5" fmla="*/ 9 h 10"/>
                  <a:gd name="T6" fmla="*/ 66 w 112"/>
                  <a:gd name="T7" fmla="*/ 8 h 10"/>
                  <a:gd name="T8" fmla="*/ 89 w 112"/>
                  <a:gd name="T9" fmla="*/ 8 h 10"/>
                  <a:gd name="T10" fmla="*/ 91 w 112"/>
                  <a:gd name="T11" fmla="*/ 7 h 10"/>
                  <a:gd name="T12" fmla="*/ 97 w 112"/>
                  <a:gd name="T13" fmla="*/ 7 h 10"/>
                  <a:gd name="T14" fmla="*/ 99 w 112"/>
                  <a:gd name="T15" fmla="*/ 6 h 10"/>
                  <a:gd name="T16" fmla="*/ 101 w 112"/>
                  <a:gd name="T17" fmla="*/ 6 h 10"/>
                  <a:gd name="T18" fmla="*/ 104 w 112"/>
                  <a:gd name="T19" fmla="*/ 5 h 10"/>
                  <a:gd name="T20" fmla="*/ 106 w 112"/>
                  <a:gd name="T21" fmla="*/ 5 h 10"/>
                  <a:gd name="T22" fmla="*/ 108 w 112"/>
                  <a:gd name="T23" fmla="*/ 3 h 10"/>
                  <a:gd name="T24" fmla="*/ 109 w 112"/>
                  <a:gd name="T25" fmla="*/ 3 h 10"/>
                  <a:gd name="T26" fmla="*/ 112 w 112"/>
                  <a:gd name="T27" fmla="*/ 2 h 10"/>
                  <a:gd name="T28" fmla="*/ 112 w 112"/>
                  <a:gd name="T29" fmla="*/ 1 h 10"/>
                  <a:gd name="T30" fmla="*/ 112 w 112"/>
                  <a:gd name="T31" fmla="*/ 0 h 10"/>
                  <a:gd name="T32" fmla="*/ 109 w 112"/>
                  <a:gd name="T33" fmla="*/ 1 h 10"/>
                  <a:gd name="T34" fmla="*/ 108 w 112"/>
                  <a:gd name="T35" fmla="*/ 1 h 10"/>
                  <a:gd name="T36" fmla="*/ 106 w 112"/>
                  <a:gd name="T37" fmla="*/ 2 h 10"/>
                  <a:gd name="T38" fmla="*/ 104 w 112"/>
                  <a:gd name="T39" fmla="*/ 2 h 10"/>
                  <a:gd name="T40" fmla="*/ 101 w 112"/>
                  <a:gd name="T41" fmla="*/ 3 h 10"/>
                  <a:gd name="T42" fmla="*/ 99 w 112"/>
                  <a:gd name="T43" fmla="*/ 3 h 10"/>
                  <a:gd name="T44" fmla="*/ 97 w 112"/>
                  <a:gd name="T45" fmla="*/ 5 h 10"/>
                  <a:gd name="T46" fmla="*/ 91 w 112"/>
                  <a:gd name="T47" fmla="*/ 5 h 10"/>
                  <a:gd name="T48" fmla="*/ 89 w 112"/>
                  <a:gd name="T49" fmla="*/ 6 h 10"/>
                  <a:gd name="T50" fmla="*/ 66 w 112"/>
                  <a:gd name="T51" fmla="*/ 6 h 10"/>
                  <a:gd name="T52" fmla="*/ 61 w 112"/>
                  <a:gd name="T53" fmla="*/ 7 h 10"/>
                  <a:gd name="T54" fmla="*/ 0 w 112"/>
                  <a:gd name="T55" fmla="*/ 6 h 1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2"/>
                  <a:gd name="T85" fmla="*/ 0 h 10"/>
                  <a:gd name="T86" fmla="*/ 112 w 112"/>
                  <a:gd name="T87" fmla="*/ 10 h 1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2" h="10">
                    <a:moveTo>
                      <a:pt x="0" y="6"/>
                    </a:moveTo>
                    <a:lnTo>
                      <a:pt x="0" y="10"/>
                    </a:lnTo>
                    <a:lnTo>
                      <a:pt x="61" y="9"/>
                    </a:lnTo>
                    <a:lnTo>
                      <a:pt x="66" y="8"/>
                    </a:lnTo>
                    <a:lnTo>
                      <a:pt x="89" y="8"/>
                    </a:lnTo>
                    <a:lnTo>
                      <a:pt x="91" y="7"/>
                    </a:lnTo>
                    <a:lnTo>
                      <a:pt x="97" y="7"/>
                    </a:lnTo>
                    <a:lnTo>
                      <a:pt x="99" y="6"/>
                    </a:lnTo>
                    <a:lnTo>
                      <a:pt x="101" y="6"/>
                    </a:lnTo>
                    <a:lnTo>
                      <a:pt x="104" y="5"/>
                    </a:lnTo>
                    <a:lnTo>
                      <a:pt x="106" y="5"/>
                    </a:lnTo>
                    <a:lnTo>
                      <a:pt x="108" y="3"/>
                    </a:lnTo>
                    <a:lnTo>
                      <a:pt x="109" y="3"/>
                    </a:lnTo>
                    <a:lnTo>
                      <a:pt x="112" y="2"/>
                    </a:lnTo>
                    <a:lnTo>
                      <a:pt x="112" y="1"/>
                    </a:lnTo>
                    <a:lnTo>
                      <a:pt x="112" y="0"/>
                    </a:lnTo>
                    <a:lnTo>
                      <a:pt x="109" y="1"/>
                    </a:lnTo>
                    <a:lnTo>
                      <a:pt x="108" y="1"/>
                    </a:lnTo>
                    <a:lnTo>
                      <a:pt x="106" y="2"/>
                    </a:lnTo>
                    <a:lnTo>
                      <a:pt x="104" y="2"/>
                    </a:lnTo>
                    <a:lnTo>
                      <a:pt x="101" y="3"/>
                    </a:lnTo>
                    <a:lnTo>
                      <a:pt x="99" y="3"/>
                    </a:lnTo>
                    <a:lnTo>
                      <a:pt x="97" y="5"/>
                    </a:lnTo>
                    <a:lnTo>
                      <a:pt x="91" y="5"/>
                    </a:lnTo>
                    <a:lnTo>
                      <a:pt x="89" y="6"/>
                    </a:lnTo>
                    <a:lnTo>
                      <a:pt x="66" y="6"/>
                    </a:lnTo>
                    <a:lnTo>
                      <a:pt x="61" y="7"/>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5" name="Freeform 2988"/>
              <p:cNvSpPr>
                <a:spLocks/>
              </p:cNvSpPr>
              <p:nvPr/>
            </p:nvSpPr>
            <p:spPr bwMode="auto">
              <a:xfrm>
                <a:off x="2502" y="3170"/>
                <a:ext cx="4" cy="3"/>
              </a:xfrm>
              <a:custGeom>
                <a:avLst/>
                <a:gdLst>
                  <a:gd name="T0" fmla="*/ 1 w 8"/>
                  <a:gd name="T1" fmla="*/ 5 h 5"/>
                  <a:gd name="T2" fmla="*/ 3 w 8"/>
                  <a:gd name="T3" fmla="*/ 4 h 5"/>
                  <a:gd name="T4" fmla="*/ 3 w 8"/>
                  <a:gd name="T5" fmla="*/ 4 h 5"/>
                  <a:gd name="T6" fmla="*/ 5 w 8"/>
                  <a:gd name="T7" fmla="*/ 4 h 5"/>
                  <a:gd name="T8" fmla="*/ 8 w 8"/>
                  <a:gd name="T9" fmla="*/ 2 h 5"/>
                  <a:gd name="T10" fmla="*/ 7 w 8"/>
                  <a:gd name="T11" fmla="*/ 1 h 5"/>
                  <a:gd name="T12" fmla="*/ 5 w 8"/>
                  <a:gd name="T13" fmla="*/ 0 h 5"/>
                  <a:gd name="T14" fmla="*/ 3 w 8"/>
                  <a:gd name="T15" fmla="*/ 2 h 5"/>
                  <a:gd name="T16" fmla="*/ 1 w 8"/>
                  <a:gd name="T17" fmla="*/ 2 h 5"/>
                  <a:gd name="T18" fmla="*/ 0 w 8"/>
                  <a:gd name="T19" fmla="*/ 3 h 5"/>
                  <a:gd name="T20" fmla="*/ 1 w 8"/>
                  <a:gd name="T21" fmla="*/ 4 h 5"/>
                  <a:gd name="T22" fmla="*/ 1 w 8"/>
                  <a:gd name="T23" fmla="*/ 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5"/>
                  <a:gd name="T38" fmla="*/ 8 w 8"/>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5">
                    <a:moveTo>
                      <a:pt x="1" y="5"/>
                    </a:moveTo>
                    <a:lnTo>
                      <a:pt x="3" y="4"/>
                    </a:lnTo>
                    <a:lnTo>
                      <a:pt x="5" y="4"/>
                    </a:lnTo>
                    <a:lnTo>
                      <a:pt x="8" y="2"/>
                    </a:lnTo>
                    <a:lnTo>
                      <a:pt x="7" y="1"/>
                    </a:lnTo>
                    <a:lnTo>
                      <a:pt x="5" y="0"/>
                    </a:lnTo>
                    <a:lnTo>
                      <a:pt x="3" y="2"/>
                    </a:lnTo>
                    <a:lnTo>
                      <a:pt x="1" y="2"/>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6" name="Freeform 2989"/>
              <p:cNvSpPr>
                <a:spLocks/>
              </p:cNvSpPr>
              <p:nvPr/>
            </p:nvSpPr>
            <p:spPr bwMode="auto">
              <a:xfrm>
                <a:off x="2505" y="3170"/>
                <a:ext cx="1" cy="1"/>
              </a:xfrm>
              <a:custGeom>
                <a:avLst/>
                <a:gdLst>
                  <a:gd name="T0" fmla="*/ 2 w 3"/>
                  <a:gd name="T1" fmla="*/ 1 h 2"/>
                  <a:gd name="T2" fmla="*/ 2 w 3"/>
                  <a:gd name="T3" fmla="*/ 2 h 2"/>
                  <a:gd name="T4" fmla="*/ 3 w 3"/>
                  <a:gd name="T5" fmla="*/ 2 h 2"/>
                  <a:gd name="T6" fmla="*/ 3 w 3"/>
                  <a:gd name="T7" fmla="*/ 1 h 2"/>
                  <a:gd name="T8" fmla="*/ 3 w 3"/>
                  <a:gd name="T9" fmla="*/ 0 h 2"/>
                  <a:gd name="T10" fmla="*/ 0 w 3"/>
                  <a:gd name="T11" fmla="*/ 0 h 2"/>
                  <a:gd name="T12" fmla="*/ 0 w 3"/>
                  <a:gd name="T13" fmla="*/ 0 h 2"/>
                  <a:gd name="T14" fmla="*/ 2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3" y="1"/>
                    </a:lnTo>
                    <a:lnTo>
                      <a:pt x="3" y="0"/>
                    </a:lnTo>
                    <a:lnTo>
                      <a:pt x="0"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7" name="Freeform 2990"/>
              <p:cNvSpPr>
                <a:spLocks/>
              </p:cNvSpPr>
              <p:nvPr/>
            </p:nvSpPr>
            <p:spPr bwMode="auto">
              <a:xfrm>
                <a:off x="2505" y="3167"/>
                <a:ext cx="4" cy="4"/>
              </a:xfrm>
              <a:custGeom>
                <a:avLst/>
                <a:gdLst>
                  <a:gd name="T0" fmla="*/ 1 w 6"/>
                  <a:gd name="T1" fmla="*/ 7 h 7"/>
                  <a:gd name="T2" fmla="*/ 2 w 6"/>
                  <a:gd name="T3" fmla="*/ 7 h 7"/>
                  <a:gd name="T4" fmla="*/ 6 w 6"/>
                  <a:gd name="T5" fmla="*/ 2 h 7"/>
                  <a:gd name="T6" fmla="*/ 5 w 6"/>
                  <a:gd name="T7" fmla="*/ 1 h 7"/>
                  <a:gd name="T8" fmla="*/ 4 w 6"/>
                  <a:gd name="T9" fmla="*/ 0 h 7"/>
                  <a:gd name="T10" fmla="*/ 0 w 6"/>
                  <a:gd name="T11" fmla="*/ 5 h 7"/>
                  <a:gd name="T12" fmla="*/ 1 w 6"/>
                  <a:gd name="T13" fmla="*/ 6 h 7"/>
                  <a:gd name="T14" fmla="*/ 1 w 6"/>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1" y="7"/>
                    </a:moveTo>
                    <a:lnTo>
                      <a:pt x="2" y="7"/>
                    </a:lnTo>
                    <a:lnTo>
                      <a:pt x="6" y="2"/>
                    </a:lnTo>
                    <a:lnTo>
                      <a:pt x="5" y="1"/>
                    </a:lnTo>
                    <a:lnTo>
                      <a:pt x="4" y="0"/>
                    </a:lnTo>
                    <a:lnTo>
                      <a:pt x="0" y="5"/>
                    </a:lnTo>
                    <a:lnTo>
                      <a:pt x="1" y="6"/>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8" name="Freeform 2991"/>
              <p:cNvSpPr>
                <a:spLocks/>
              </p:cNvSpPr>
              <p:nvPr/>
            </p:nvSpPr>
            <p:spPr bwMode="auto">
              <a:xfrm>
                <a:off x="2508" y="3167"/>
                <a:ext cx="1" cy="2"/>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99" name="Freeform 2992"/>
              <p:cNvSpPr>
                <a:spLocks/>
              </p:cNvSpPr>
              <p:nvPr/>
            </p:nvSpPr>
            <p:spPr bwMode="auto">
              <a:xfrm>
                <a:off x="2508" y="3166"/>
                <a:ext cx="1"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0" name="Freeform 2993"/>
              <p:cNvSpPr>
                <a:spLocks/>
              </p:cNvSpPr>
              <p:nvPr/>
            </p:nvSpPr>
            <p:spPr bwMode="auto">
              <a:xfrm>
                <a:off x="2508" y="3160"/>
                <a:ext cx="2" cy="7"/>
              </a:xfrm>
              <a:custGeom>
                <a:avLst/>
                <a:gdLst>
                  <a:gd name="T0" fmla="*/ 3 w 4"/>
                  <a:gd name="T1" fmla="*/ 15 h 15"/>
                  <a:gd name="T2" fmla="*/ 3 w 4"/>
                  <a:gd name="T3" fmla="*/ 15 h 15"/>
                  <a:gd name="T4" fmla="*/ 3 w 4"/>
                  <a:gd name="T5" fmla="*/ 13 h 15"/>
                  <a:gd name="T6" fmla="*/ 4 w 4"/>
                  <a:gd name="T7" fmla="*/ 10 h 15"/>
                  <a:gd name="T8" fmla="*/ 4 w 4"/>
                  <a:gd name="T9" fmla="*/ 0 h 15"/>
                  <a:gd name="T10" fmla="*/ 3 w 4"/>
                  <a:gd name="T11" fmla="*/ 0 h 15"/>
                  <a:gd name="T12" fmla="*/ 1 w 4"/>
                  <a:gd name="T13" fmla="*/ 0 h 15"/>
                  <a:gd name="T14" fmla="*/ 1 w 4"/>
                  <a:gd name="T15" fmla="*/ 10 h 15"/>
                  <a:gd name="T16" fmla="*/ 0 w 4"/>
                  <a:gd name="T17" fmla="*/ 13 h 15"/>
                  <a:gd name="T18" fmla="*/ 0 w 4"/>
                  <a:gd name="T19" fmla="*/ 14 h 15"/>
                  <a:gd name="T20" fmla="*/ 1 w 4"/>
                  <a:gd name="T21" fmla="*/ 14 h 15"/>
                  <a:gd name="T22" fmla="*/ 3 w 4"/>
                  <a:gd name="T23" fmla="*/ 15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5"/>
                  <a:gd name="T38" fmla="*/ 4 w 4"/>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5">
                    <a:moveTo>
                      <a:pt x="3" y="15"/>
                    </a:moveTo>
                    <a:lnTo>
                      <a:pt x="3" y="15"/>
                    </a:lnTo>
                    <a:lnTo>
                      <a:pt x="3" y="13"/>
                    </a:lnTo>
                    <a:lnTo>
                      <a:pt x="4" y="10"/>
                    </a:lnTo>
                    <a:lnTo>
                      <a:pt x="4" y="0"/>
                    </a:lnTo>
                    <a:lnTo>
                      <a:pt x="3" y="0"/>
                    </a:lnTo>
                    <a:lnTo>
                      <a:pt x="1" y="0"/>
                    </a:lnTo>
                    <a:lnTo>
                      <a:pt x="1" y="10"/>
                    </a:lnTo>
                    <a:lnTo>
                      <a:pt x="0" y="13"/>
                    </a:lnTo>
                    <a:lnTo>
                      <a:pt x="0" y="14"/>
                    </a:lnTo>
                    <a:lnTo>
                      <a:pt x="1" y="14"/>
                    </a:lnTo>
                    <a:lnTo>
                      <a:pt x="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1" name="Freeform 2994"/>
              <p:cNvSpPr>
                <a:spLocks/>
              </p:cNvSpPr>
              <p:nvPr/>
            </p:nvSpPr>
            <p:spPr bwMode="auto">
              <a:xfrm>
                <a:off x="2508" y="3159"/>
                <a:ext cx="2" cy="2"/>
              </a:xfrm>
              <a:custGeom>
                <a:avLst/>
                <a:gdLst>
                  <a:gd name="T0" fmla="*/ 4 w 4"/>
                  <a:gd name="T1" fmla="*/ 2 h 3"/>
                  <a:gd name="T2" fmla="*/ 4 w 4"/>
                  <a:gd name="T3" fmla="*/ 1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4" y="1"/>
                    </a:lnTo>
                    <a:lnTo>
                      <a:pt x="3" y="0"/>
                    </a:lnTo>
                    <a:lnTo>
                      <a:pt x="1" y="1"/>
                    </a:lnTo>
                    <a:lnTo>
                      <a:pt x="0" y="2"/>
                    </a:lnTo>
                    <a:lnTo>
                      <a:pt x="1"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2" name="Freeform 2995"/>
              <p:cNvSpPr>
                <a:spLocks/>
              </p:cNvSpPr>
              <p:nvPr/>
            </p:nvSpPr>
            <p:spPr bwMode="auto">
              <a:xfrm>
                <a:off x="2508" y="3159"/>
                <a:ext cx="1" cy="1"/>
              </a:xfrm>
              <a:custGeom>
                <a:avLst/>
                <a:gdLst>
                  <a:gd name="T0" fmla="*/ 1 w 3"/>
                  <a:gd name="T1" fmla="*/ 1 h 2"/>
                  <a:gd name="T2" fmla="*/ 3 w 3"/>
                  <a:gd name="T3" fmla="*/ 1 h 2"/>
                  <a:gd name="T4" fmla="*/ 3 w 3"/>
                  <a:gd name="T5" fmla="*/ 0 h 2"/>
                  <a:gd name="T6" fmla="*/ 1 w 3"/>
                  <a:gd name="T7" fmla="*/ 0 h 2"/>
                  <a:gd name="T8" fmla="*/ 0 w 3"/>
                  <a:gd name="T9" fmla="*/ 0 h 2"/>
                  <a:gd name="T10" fmla="*/ 0 w 3"/>
                  <a:gd name="T11" fmla="*/ 2 h 2"/>
                  <a:gd name="T12" fmla="*/ 0 w 3"/>
                  <a:gd name="T13" fmla="*/ 2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3" y="1"/>
                    </a:lnTo>
                    <a:lnTo>
                      <a:pt x="3"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3" name="Freeform 2996"/>
              <p:cNvSpPr>
                <a:spLocks/>
              </p:cNvSpPr>
              <p:nvPr/>
            </p:nvSpPr>
            <p:spPr bwMode="auto">
              <a:xfrm>
                <a:off x="2508" y="3158"/>
                <a:ext cx="1" cy="1"/>
              </a:xfrm>
              <a:custGeom>
                <a:avLst/>
                <a:gdLst>
                  <a:gd name="T0" fmla="*/ 4 w 4"/>
                  <a:gd name="T1" fmla="*/ 3 h 4"/>
                  <a:gd name="T2" fmla="*/ 4 w 4"/>
                  <a:gd name="T3" fmla="*/ 2 h 4"/>
                  <a:gd name="T4" fmla="*/ 2 w 4"/>
                  <a:gd name="T5" fmla="*/ 0 h 4"/>
                  <a:gd name="T6" fmla="*/ 1 w 4"/>
                  <a:gd name="T7" fmla="*/ 2 h 4"/>
                  <a:gd name="T8" fmla="*/ 0 w 4"/>
                  <a:gd name="T9" fmla="*/ 3 h 4"/>
                  <a:gd name="T10" fmla="*/ 1 w 4"/>
                  <a:gd name="T11" fmla="*/ 4 h 4"/>
                  <a:gd name="T12" fmla="*/ 2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4" y="2"/>
                    </a:lnTo>
                    <a:lnTo>
                      <a:pt x="2" y="0"/>
                    </a:lnTo>
                    <a:lnTo>
                      <a:pt x="1" y="2"/>
                    </a:lnTo>
                    <a:lnTo>
                      <a:pt x="0" y="3"/>
                    </a:lnTo>
                    <a:lnTo>
                      <a:pt x="1" y="4"/>
                    </a:lnTo>
                    <a:lnTo>
                      <a:pt x="2"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4" name="Freeform 2997"/>
              <p:cNvSpPr>
                <a:spLocks/>
              </p:cNvSpPr>
              <p:nvPr/>
            </p:nvSpPr>
            <p:spPr bwMode="auto">
              <a:xfrm>
                <a:off x="2508" y="3158"/>
                <a:ext cx="1" cy="1"/>
              </a:xfrm>
              <a:custGeom>
                <a:avLst/>
                <a:gdLst>
                  <a:gd name="T0" fmla="*/ 1 w 2"/>
                  <a:gd name="T1" fmla="*/ 2 h 3"/>
                  <a:gd name="T2" fmla="*/ 2 w 2"/>
                  <a:gd name="T3" fmla="*/ 2 h 3"/>
                  <a:gd name="T4" fmla="*/ 2 w 2"/>
                  <a:gd name="T5" fmla="*/ 0 h 3"/>
                  <a:gd name="T6" fmla="*/ 1 w 2"/>
                  <a:gd name="T7" fmla="*/ 0 h 3"/>
                  <a:gd name="T8" fmla="*/ 0 w 2"/>
                  <a:gd name="T9" fmla="*/ 0 h 3"/>
                  <a:gd name="T10" fmla="*/ 0 w 2"/>
                  <a:gd name="T11" fmla="*/ 3 h 3"/>
                  <a:gd name="T12" fmla="*/ 0 w 2"/>
                  <a:gd name="T13" fmla="*/ 3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2" y="2"/>
                    </a:lnTo>
                    <a:lnTo>
                      <a:pt x="2" y="0"/>
                    </a:lnTo>
                    <a:lnTo>
                      <a:pt x="1" y="0"/>
                    </a:lnTo>
                    <a:lnTo>
                      <a:pt x="0" y="0"/>
                    </a:lnTo>
                    <a:lnTo>
                      <a:pt x="0"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5" name="Freeform 2998"/>
              <p:cNvSpPr>
                <a:spLocks/>
              </p:cNvSpPr>
              <p:nvPr/>
            </p:nvSpPr>
            <p:spPr bwMode="auto">
              <a:xfrm>
                <a:off x="2502" y="3152"/>
                <a:ext cx="7" cy="6"/>
              </a:xfrm>
              <a:custGeom>
                <a:avLst/>
                <a:gdLst>
                  <a:gd name="T0" fmla="*/ 12 w 12"/>
                  <a:gd name="T1" fmla="*/ 11 h 13"/>
                  <a:gd name="T2" fmla="*/ 12 w 12"/>
                  <a:gd name="T3" fmla="*/ 10 h 13"/>
                  <a:gd name="T4" fmla="*/ 2 w 12"/>
                  <a:gd name="T5" fmla="*/ 0 h 13"/>
                  <a:gd name="T6" fmla="*/ 1 w 12"/>
                  <a:gd name="T7" fmla="*/ 1 h 13"/>
                  <a:gd name="T8" fmla="*/ 0 w 12"/>
                  <a:gd name="T9" fmla="*/ 2 h 13"/>
                  <a:gd name="T10" fmla="*/ 10 w 12"/>
                  <a:gd name="T11" fmla="*/ 13 h 13"/>
                  <a:gd name="T12" fmla="*/ 11 w 12"/>
                  <a:gd name="T13" fmla="*/ 11 h 13"/>
                  <a:gd name="T14" fmla="*/ 12 w 12"/>
                  <a:gd name="T15" fmla="*/ 11 h 13"/>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13"/>
                  <a:gd name="T26" fmla="*/ 12 w 12"/>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13">
                    <a:moveTo>
                      <a:pt x="12" y="11"/>
                    </a:moveTo>
                    <a:lnTo>
                      <a:pt x="12" y="10"/>
                    </a:lnTo>
                    <a:lnTo>
                      <a:pt x="2" y="0"/>
                    </a:lnTo>
                    <a:lnTo>
                      <a:pt x="1" y="1"/>
                    </a:lnTo>
                    <a:lnTo>
                      <a:pt x="0" y="2"/>
                    </a:lnTo>
                    <a:lnTo>
                      <a:pt x="10" y="13"/>
                    </a:lnTo>
                    <a:lnTo>
                      <a:pt x="11" y="11"/>
                    </a:lnTo>
                    <a:lnTo>
                      <a:pt x="1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6" name="Freeform 2999"/>
              <p:cNvSpPr>
                <a:spLocks/>
              </p:cNvSpPr>
              <p:nvPr/>
            </p:nvSpPr>
            <p:spPr bwMode="auto">
              <a:xfrm>
                <a:off x="2502" y="3151"/>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7" name="Freeform 3000"/>
              <p:cNvSpPr>
                <a:spLocks/>
              </p:cNvSpPr>
              <p:nvPr/>
            </p:nvSpPr>
            <p:spPr bwMode="auto">
              <a:xfrm>
                <a:off x="2501" y="3151"/>
                <a:ext cx="1" cy="2"/>
              </a:xfrm>
              <a:custGeom>
                <a:avLst/>
                <a:gdLst>
                  <a:gd name="T0" fmla="*/ 3 w 3"/>
                  <a:gd name="T1" fmla="*/ 1 h 4"/>
                  <a:gd name="T2" fmla="*/ 0 w 3"/>
                  <a:gd name="T3" fmla="*/ 0 h 4"/>
                  <a:gd name="T4" fmla="*/ 3 w 3"/>
                  <a:gd name="T5" fmla="*/ 4 h 4"/>
                  <a:gd name="T6" fmla="*/ 3 w 3"/>
                  <a:gd name="T7" fmla="*/ 2 h 4"/>
                  <a:gd name="T8" fmla="*/ 3 w 3"/>
                  <a:gd name="T9" fmla="*/ 1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1"/>
                    </a:moveTo>
                    <a:lnTo>
                      <a:pt x="0" y="0"/>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8" name="Freeform 3001"/>
              <p:cNvSpPr>
                <a:spLocks/>
              </p:cNvSpPr>
              <p:nvPr/>
            </p:nvSpPr>
            <p:spPr bwMode="auto">
              <a:xfrm>
                <a:off x="2501" y="3151"/>
                <a:ext cx="1" cy="2"/>
              </a:xfrm>
              <a:custGeom>
                <a:avLst/>
                <a:gdLst>
                  <a:gd name="T0" fmla="*/ 0 w 3"/>
                  <a:gd name="T1" fmla="*/ 0 h 4"/>
                  <a:gd name="T2" fmla="*/ 1 w 3"/>
                  <a:gd name="T3" fmla="*/ 0 h 4"/>
                  <a:gd name="T4" fmla="*/ 1 w 3"/>
                  <a:gd name="T5" fmla="*/ 2 h 4"/>
                  <a:gd name="T6" fmla="*/ 1 w 3"/>
                  <a:gd name="T7" fmla="*/ 4 h 4"/>
                  <a:gd name="T8" fmla="*/ 3 w 3"/>
                  <a:gd name="T9" fmla="*/ 4 h 4"/>
                  <a:gd name="T10" fmla="*/ 0 w 3"/>
                  <a:gd name="T11" fmla="*/ 0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0"/>
                    </a:moveTo>
                    <a:lnTo>
                      <a:pt x="1" y="0"/>
                    </a:lnTo>
                    <a:lnTo>
                      <a:pt x="1" y="2"/>
                    </a:lnTo>
                    <a:lnTo>
                      <a:pt x="1" y="4"/>
                    </a:lnTo>
                    <a:lnTo>
                      <a:pt x="3"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09" name="Freeform 3002"/>
              <p:cNvSpPr>
                <a:spLocks/>
              </p:cNvSpPr>
              <p:nvPr/>
            </p:nvSpPr>
            <p:spPr bwMode="auto">
              <a:xfrm>
                <a:off x="2500" y="3151"/>
                <a:ext cx="2" cy="2"/>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0" name="Freeform 3003"/>
              <p:cNvSpPr>
                <a:spLocks/>
              </p:cNvSpPr>
              <p:nvPr/>
            </p:nvSpPr>
            <p:spPr bwMode="auto">
              <a:xfrm>
                <a:off x="2499" y="3150"/>
                <a:ext cx="1" cy="3"/>
              </a:xfrm>
              <a:custGeom>
                <a:avLst/>
                <a:gdLst>
                  <a:gd name="T0" fmla="*/ 2 w 2"/>
                  <a:gd name="T1" fmla="*/ 2 h 5"/>
                  <a:gd name="T2" fmla="*/ 0 w 2"/>
                  <a:gd name="T3" fmla="*/ 0 h 5"/>
                  <a:gd name="T4" fmla="*/ 1 w 2"/>
                  <a:gd name="T5" fmla="*/ 0 h 5"/>
                  <a:gd name="T6" fmla="*/ 1 w 2"/>
                  <a:gd name="T7" fmla="*/ 3 h 5"/>
                  <a:gd name="T8" fmla="*/ 1 w 2"/>
                  <a:gd name="T9" fmla="*/ 5 h 5"/>
                  <a:gd name="T10" fmla="*/ 2 w 2"/>
                  <a:gd name="T11" fmla="*/ 5 h 5"/>
                  <a:gd name="T12" fmla="*/ 2 w 2"/>
                  <a:gd name="T13" fmla="*/ 3 h 5"/>
                  <a:gd name="T14" fmla="*/ 2 w 2"/>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2"/>
                    </a:moveTo>
                    <a:lnTo>
                      <a:pt x="0" y="0"/>
                    </a:lnTo>
                    <a:lnTo>
                      <a:pt x="1" y="0"/>
                    </a:lnTo>
                    <a:lnTo>
                      <a:pt x="1" y="3"/>
                    </a:lnTo>
                    <a:lnTo>
                      <a:pt x="1" y="5"/>
                    </a:lnTo>
                    <a:lnTo>
                      <a:pt x="2"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1" name="Freeform 3004"/>
              <p:cNvSpPr>
                <a:spLocks/>
              </p:cNvSpPr>
              <p:nvPr/>
            </p:nvSpPr>
            <p:spPr bwMode="auto">
              <a:xfrm>
                <a:off x="2498" y="3150"/>
                <a:ext cx="3" cy="3"/>
              </a:xfrm>
              <a:custGeom>
                <a:avLst/>
                <a:gdLst>
                  <a:gd name="T0" fmla="*/ 2 w 4"/>
                  <a:gd name="T1" fmla="*/ 3 h 5"/>
                  <a:gd name="T2" fmla="*/ 2 w 4"/>
                  <a:gd name="T3" fmla="*/ 2 h 5"/>
                  <a:gd name="T4" fmla="*/ 0 w 4"/>
                  <a:gd name="T5" fmla="*/ 0 h 5"/>
                  <a:gd name="T6" fmla="*/ 0 w 4"/>
                  <a:gd name="T7" fmla="*/ 2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2"/>
                    </a:lnTo>
                    <a:lnTo>
                      <a:pt x="0" y="0"/>
                    </a:lnTo>
                    <a:lnTo>
                      <a:pt x="0" y="2"/>
                    </a:lnTo>
                    <a:lnTo>
                      <a:pt x="0" y="3"/>
                    </a:lnTo>
                    <a:lnTo>
                      <a:pt x="4" y="5"/>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2" name="Freeform 3005"/>
              <p:cNvSpPr>
                <a:spLocks/>
              </p:cNvSpPr>
              <p:nvPr/>
            </p:nvSpPr>
            <p:spPr bwMode="auto">
              <a:xfrm>
                <a:off x="2496" y="3150"/>
                <a:ext cx="2" cy="2"/>
              </a:xfrm>
              <a:custGeom>
                <a:avLst/>
                <a:gdLst>
                  <a:gd name="T0" fmla="*/ 5 w 5"/>
                  <a:gd name="T1" fmla="*/ 1 h 5"/>
                  <a:gd name="T2" fmla="*/ 2 w 5"/>
                  <a:gd name="T3" fmla="*/ 0 h 5"/>
                  <a:gd name="T4" fmla="*/ 0 w 5"/>
                  <a:gd name="T5" fmla="*/ 0 h 5"/>
                  <a:gd name="T6" fmla="*/ 0 w 5"/>
                  <a:gd name="T7" fmla="*/ 3 h 5"/>
                  <a:gd name="T8" fmla="*/ 0 w 5"/>
                  <a:gd name="T9" fmla="*/ 5 h 5"/>
                  <a:gd name="T10" fmla="*/ 5 w 5"/>
                  <a:gd name="T11" fmla="*/ 5 h 5"/>
                  <a:gd name="T12" fmla="*/ 5 w 5"/>
                  <a:gd name="T13" fmla="*/ 3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2" y="0"/>
                    </a:lnTo>
                    <a:lnTo>
                      <a:pt x="0" y="0"/>
                    </a:lnTo>
                    <a:lnTo>
                      <a:pt x="0" y="3"/>
                    </a:lnTo>
                    <a:lnTo>
                      <a:pt x="0" y="5"/>
                    </a:lnTo>
                    <a:lnTo>
                      <a:pt x="5" y="5"/>
                    </a:lnTo>
                    <a:lnTo>
                      <a:pt x="5" y="3"/>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3" name="Freeform 3006"/>
              <p:cNvSpPr>
                <a:spLocks/>
              </p:cNvSpPr>
              <p:nvPr/>
            </p:nvSpPr>
            <p:spPr bwMode="auto">
              <a:xfrm>
                <a:off x="2495" y="3150"/>
                <a:ext cx="2" cy="2"/>
              </a:xfrm>
              <a:custGeom>
                <a:avLst/>
                <a:gdLst>
                  <a:gd name="T0" fmla="*/ 2 w 3"/>
                  <a:gd name="T1" fmla="*/ 3 h 5"/>
                  <a:gd name="T2" fmla="*/ 3 w 3"/>
                  <a:gd name="T3" fmla="*/ 1 h 5"/>
                  <a:gd name="T4" fmla="*/ 2 w 3"/>
                  <a:gd name="T5" fmla="*/ 0 h 5"/>
                  <a:gd name="T6" fmla="*/ 1 w 3"/>
                  <a:gd name="T7" fmla="*/ 1 h 5"/>
                  <a:gd name="T8" fmla="*/ 0 w 3"/>
                  <a:gd name="T9" fmla="*/ 3 h 5"/>
                  <a:gd name="T10" fmla="*/ 2 w 3"/>
                  <a:gd name="T11" fmla="*/ 5 h 5"/>
                  <a:gd name="T12" fmla="*/ 2 w 3"/>
                  <a:gd name="T13" fmla="*/ 5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1"/>
                    </a:lnTo>
                    <a:lnTo>
                      <a:pt x="2" y="0"/>
                    </a:lnTo>
                    <a:lnTo>
                      <a:pt x="1" y="1"/>
                    </a:lnTo>
                    <a:lnTo>
                      <a:pt x="0" y="3"/>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4" name="Freeform 3007"/>
              <p:cNvSpPr>
                <a:spLocks/>
              </p:cNvSpPr>
              <p:nvPr/>
            </p:nvSpPr>
            <p:spPr bwMode="auto">
              <a:xfrm>
                <a:off x="2491" y="3149"/>
                <a:ext cx="5" cy="2"/>
              </a:xfrm>
              <a:custGeom>
                <a:avLst/>
                <a:gdLst>
                  <a:gd name="T0" fmla="*/ 9 w 9"/>
                  <a:gd name="T1" fmla="*/ 1 h 5"/>
                  <a:gd name="T2" fmla="*/ 8 w 9"/>
                  <a:gd name="T3" fmla="*/ 0 h 5"/>
                  <a:gd name="T4" fmla="*/ 1 w 9"/>
                  <a:gd name="T5" fmla="*/ 0 h 5"/>
                  <a:gd name="T6" fmla="*/ 0 w 9"/>
                  <a:gd name="T7" fmla="*/ 0 h 5"/>
                  <a:gd name="T8" fmla="*/ 0 w 9"/>
                  <a:gd name="T9" fmla="*/ 1 h 5"/>
                  <a:gd name="T10" fmla="*/ 0 w 9"/>
                  <a:gd name="T11" fmla="*/ 2 h 5"/>
                  <a:gd name="T12" fmla="*/ 5 w 9"/>
                  <a:gd name="T13" fmla="*/ 5 h 5"/>
                  <a:gd name="T14" fmla="*/ 8 w 9"/>
                  <a:gd name="T15" fmla="*/ 5 h 5"/>
                  <a:gd name="T16" fmla="*/ 8 w 9"/>
                  <a:gd name="T17" fmla="*/ 2 h 5"/>
                  <a:gd name="T18" fmla="*/ 9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9" y="1"/>
                    </a:moveTo>
                    <a:lnTo>
                      <a:pt x="8" y="0"/>
                    </a:lnTo>
                    <a:lnTo>
                      <a:pt x="1" y="0"/>
                    </a:lnTo>
                    <a:lnTo>
                      <a:pt x="0" y="0"/>
                    </a:lnTo>
                    <a:lnTo>
                      <a:pt x="0" y="1"/>
                    </a:lnTo>
                    <a:lnTo>
                      <a:pt x="0" y="2"/>
                    </a:lnTo>
                    <a:lnTo>
                      <a:pt x="5" y="5"/>
                    </a:lnTo>
                    <a:lnTo>
                      <a:pt x="8" y="5"/>
                    </a:lnTo>
                    <a:lnTo>
                      <a:pt x="8" y="2"/>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5" name="Freeform 3008"/>
              <p:cNvSpPr>
                <a:spLocks/>
              </p:cNvSpPr>
              <p:nvPr/>
            </p:nvSpPr>
            <p:spPr bwMode="auto">
              <a:xfrm>
                <a:off x="2446" y="3148"/>
                <a:ext cx="45" cy="28"/>
              </a:xfrm>
              <a:custGeom>
                <a:avLst/>
                <a:gdLst>
                  <a:gd name="T0" fmla="*/ 91 w 91"/>
                  <a:gd name="T1" fmla="*/ 1 h 55"/>
                  <a:gd name="T2" fmla="*/ 89 w 91"/>
                  <a:gd name="T3" fmla="*/ 0 h 55"/>
                  <a:gd name="T4" fmla="*/ 1 w 91"/>
                  <a:gd name="T5" fmla="*/ 0 h 55"/>
                  <a:gd name="T6" fmla="*/ 0 w 91"/>
                  <a:gd name="T7" fmla="*/ 54 h 55"/>
                  <a:gd name="T8" fmla="*/ 1 w 91"/>
                  <a:gd name="T9" fmla="*/ 55 h 55"/>
                  <a:gd name="T10" fmla="*/ 2 w 91"/>
                  <a:gd name="T11" fmla="*/ 53 h 55"/>
                  <a:gd name="T12" fmla="*/ 2 w 91"/>
                  <a:gd name="T13" fmla="*/ 5 h 55"/>
                  <a:gd name="T14" fmla="*/ 91 w 91"/>
                  <a:gd name="T15" fmla="*/ 5 h 55"/>
                  <a:gd name="T16" fmla="*/ 91 w 91"/>
                  <a:gd name="T17" fmla="*/ 2 h 55"/>
                  <a:gd name="T18" fmla="*/ 91 w 91"/>
                  <a:gd name="T19" fmla="*/ 1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1"/>
                  <a:gd name="T31" fmla="*/ 0 h 55"/>
                  <a:gd name="T32" fmla="*/ 91 w 91"/>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1" h="55">
                    <a:moveTo>
                      <a:pt x="91" y="1"/>
                    </a:moveTo>
                    <a:lnTo>
                      <a:pt x="89" y="0"/>
                    </a:lnTo>
                    <a:lnTo>
                      <a:pt x="1" y="0"/>
                    </a:lnTo>
                    <a:lnTo>
                      <a:pt x="0" y="54"/>
                    </a:lnTo>
                    <a:lnTo>
                      <a:pt x="1" y="55"/>
                    </a:lnTo>
                    <a:lnTo>
                      <a:pt x="2" y="53"/>
                    </a:lnTo>
                    <a:lnTo>
                      <a:pt x="2" y="5"/>
                    </a:lnTo>
                    <a:lnTo>
                      <a:pt x="91" y="5"/>
                    </a:lnTo>
                    <a:lnTo>
                      <a:pt x="91" y="2"/>
                    </a:lnTo>
                    <a:lnTo>
                      <a:pt x="9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6" name="Freeform 3009"/>
              <p:cNvSpPr>
                <a:spLocks/>
              </p:cNvSpPr>
              <p:nvPr/>
            </p:nvSpPr>
            <p:spPr bwMode="auto">
              <a:xfrm>
                <a:off x="2447" y="3185"/>
                <a:ext cx="69" cy="30"/>
              </a:xfrm>
              <a:custGeom>
                <a:avLst/>
                <a:gdLst>
                  <a:gd name="T0" fmla="*/ 70 w 138"/>
                  <a:gd name="T1" fmla="*/ 60 h 60"/>
                  <a:gd name="T2" fmla="*/ 77 w 138"/>
                  <a:gd name="T3" fmla="*/ 58 h 60"/>
                  <a:gd name="T4" fmla="*/ 82 w 138"/>
                  <a:gd name="T5" fmla="*/ 58 h 60"/>
                  <a:gd name="T6" fmla="*/ 86 w 138"/>
                  <a:gd name="T7" fmla="*/ 58 h 60"/>
                  <a:gd name="T8" fmla="*/ 90 w 138"/>
                  <a:gd name="T9" fmla="*/ 58 h 60"/>
                  <a:gd name="T10" fmla="*/ 93 w 138"/>
                  <a:gd name="T11" fmla="*/ 58 h 60"/>
                  <a:gd name="T12" fmla="*/ 96 w 138"/>
                  <a:gd name="T13" fmla="*/ 58 h 60"/>
                  <a:gd name="T14" fmla="*/ 100 w 138"/>
                  <a:gd name="T15" fmla="*/ 57 h 60"/>
                  <a:gd name="T16" fmla="*/ 105 w 138"/>
                  <a:gd name="T17" fmla="*/ 57 h 60"/>
                  <a:gd name="T18" fmla="*/ 108 w 138"/>
                  <a:gd name="T19" fmla="*/ 56 h 60"/>
                  <a:gd name="T20" fmla="*/ 112 w 138"/>
                  <a:gd name="T21" fmla="*/ 55 h 60"/>
                  <a:gd name="T22" fmla="*/ 115 w 138"/>
                  <a:gd name="T23" fmla="*/ 54 h 60"/>
                  <a:gd name="T24" fmla="*/ 118 w 138"/>
                  <a:gd name="T25" fmla="*/ 54 h 60"/>
                  <a:gd name="T26" fmla="*/ 121 w 138"/>
                  <a:gd name="T27" fmla="*/ 52 h 60"/>
                  <a:gd name="T28" fmla="*/ 123 w 138"/>
                  <a:gd name="T29" fmla="*/ 50 h 60"/>
                  <a:gd name="T30" fmla="*/ 127 w 138"/>
                  <a:gd name="T31" fmla="*/ 49 h 60"/>
                  <a:gd name="T32" fmla="*/ 128 w 138"/>
                  <a:gd name="T33" fmla="*/ 48 h 60"/>
                  <a:gd name="T34" fmla="*/ 130 w 138"/>
                  <a:gd name="T35" fmla="*/ 46 h 60"/>
                  <a:gd name="T36" fmla="*/ 131 w 138"/>
                  <a:gd name="T37" fmla="*/ 45 h 60"/>
                  <a:gd name="T38" fmla="*/ 134 w 138"/>
                  <a:gd name="T39" fmla="*/ 41 h 60"/>
                  <a:gd name="T40" fmla="*/ 136 w 138"/>
                  <a:gd name="T41" fmla="*/ 39 h 60"/>
                  <a:gd name="T42" fmla="*/ 137 w 138"/>
                  <a:gd name="T43" fmla="*/ 37 h 60"/>
                  <a:gd name="T44" fmla="*/ 138 w 138"/>
                  <a:gd name="T45" fmla="*/ 34 h 60"/>
                  <a:gd name="T46" fmla="*/ 138 w 138"/>
                  <a:gd name="T47" fmla="*/ 32 h 60"/>
                  <a:gd name="T48" fmla="*/ 138 w 138"/>
                  <a:gd name="T49" fmla="*/ 30 h 60"/>
                  <a:gd name="T50" fmla="*/ 138 w 138"/>
                  <a:gd name="T51" fmla="*/ 26 h 60"/>
                  <a:gd name="T52" fmla="*/ 138 w 138"/>
                  <a:gd name="T53" fmla="*/ 23 h 60"/>
                  <a:gd name="T54" fmla="*/ 136 w 138"/>
                  <a:gd name="T55" fmla="*/ 20 h 60"/>
                  <a:gd name="T56" fmla="*/ 135 w 138"/>
                  <a:gd name="T57" fmla="*/ 18 h 60"/>
                  <a:gd name="T58" fmla="*/ 133 w 138"/>
                  <a:gd name="T59" fmla="*/ 16 h 60"/>
                  <a:gd name="T60" fmla="*/ 129 w 138"/>
                  <a:gd name="T61" fmla="*/ 14 h 60"/>
                  <a:gd name="T62" fmla="*/ 127 w 138"/>
                  <a:gd name="T63" fmla="*/ 11 h 60"/>
                  <a:gd name="T64" fmla="*/ 123 w 138"/>
                  <a:gd name="T65" fmla="*/ 9 h 60"/>
                  <a:gd name="T66" fmla="*/ 120 w 138"/>
                  <a:gd name="T67" fmla="*/ 7 h 60"/>
                  <a:gd name="T68" fmla="*/ 115 w 138"/>
                  <a:gd name="T69" fmla="*/ 5 h 60"/>
                  <a:gd name="T70" fmla="*/ 112 w 138"/>
                  <a:gd name="T71" fmla="*/ 4 h 60"/>
                  <a:gd name="T72" fmla="*/ 106 w 138"/>
                  <a:gd name="T73" fmla="*/ 3 h 60"/>
                  <a:gd name="T74" fmla="*/ 101 w 138"/>
                  <a:gd name="T75" fmla="*/ 2 h 60"/>
                  <a:gd name="T76" fmla="*/ 96 w 138"/>
                  <a:gd name="T77" fmla="*/ 1 h 60"/>
                  <a:gd name="T78" fmla="*/ 90 w 138"/>
                  <a:gd name="T79" fmla="*/ 0 h 60"/>
                  <a:gd name="T80" fmla="*/ 83 w 138"/>
                  <a:gd name="T81" fmla="*/ 0 h 60"/>
                  <a:gd name="T82" fmla="*/ 75 w 138"/>
                  <a:gd name="T83" fmla="*/ 0 h 60"/>
                  <a:gd name="T84" fmla="*/ 66 w 138"/>
                  <a:gd name="T85" fmla="*/ 0 h 60"/>
                  <a:gd name="T86" fmla="*/ 0 w 138"/>
                  <a:gd name="T87" fmla="*/ 60 h 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8"/>
                  <a:gd name="T133" fmla="*/ 0 h 60"/>
                  <a:gd name="T134" fmla="*/ 138 w 138"/>
                  <a:gd name="T135" fmla="*/ 60 h 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8" h="60">
                    <a:moveTo>
                      <a:pt x="0" y="60"/>
                    </a:moveTo>
                    <a:lnTo>
                      <a:pt x="70" y="60"/>
                    </a:lnTo>
                    <a:lnTo>
                      <a:pt x="74" y="58"/>
                    </a:lnTo>
                    <a:lnTo>
                      <a:pt x="77" y="58"/>
                    </a:lnTo>
                    <a:lnTo>
                      <a:pt x="80" y="58"/>
                    </a:lnTo>
                    <a:lnTo>
                      <a:pt x="82" y="58"/>
                    </a:lnTo>
                    <a:lnTo>
                      <a:pt x="84" y="58"/>
                    </a:lnTo>
                    <a:lnTo>
                      <a:pt x="86" y="58"/>
                    </a:lnTo>
                    <a:lnTo>
                      <a:pt x="89" y="58"/>
                    </a:lnTo>
                    <a:lnTo>
                      <a:pt x="90" y="58"/>
                    </a:lnTo>
                    <a:lnTo>
                      <a:pt x="92" y="58"/>
                    </a:lnTo>
                    <a:lnTo>
                      <a:pt x="93" y="58"/>
                    </a:lnTo>
                    <a:lnTo>
                      <a:pt x="95" y="58"/>
                    </a:lnTo>
                    <a:lnTo>
                      <a:pt x="96" y="58"/>
                    </a:lnTo>
                    <a:lnTo>
                      <a:pt x="98" y="57"/>
                    </a:lnTo>
                    <a:lnTo>
                      <a:pt x="100" y="57"/>
                    </a:lnTo>
                    <a:lnTo>
                      <a:pt x="103" y="57"/>
                    </a:lnTo>
                    <a:lnTo>
                      <a:pt x="105" y="57"/>
                    </a:lnTo>
                    <a:lnTo>
                      <a:pt x="106" y="56"/>
                    </a:lnTo>
                    <a:lnTo>
                      <a:pt x="108" y="56"/>
                    </a:lnTo>
                    <a:lnTo>
                      <a:pt x="109" y="56"/>
                    </a:lnTo>
                    <a:lnTo>
                      <a:pt x="112" y="55"/>
                    </a:lnTo>
                    <a:lnTo>
                      <a:pt x="113" y="55"/>
                    </a:lnTo>
                    <a:lnTo>
                      <a:pt x="115" y="54"/>
                    </a:lnTo>
                    <a:lnTo>
                      <a:pt x="116" y="54"/>
                    </a:lnTo>
                    <a:lnTo>
                      <a:pt x="118" y="54"/>
                    </a:lnTo>
                    <a:lnTo>
                      <a:pt x="120" y="53"/>
                    </a:lnTo>
                    <a:lnTo>
                      <a:pt x="121" y="52"/>
                    </a:lnTo>
                    <a:lnTo>
                      <a:pt x="122" y="52"/>
                    </a:lnTo>
                    <a:lnTo>
                      <a:pt x="123" y="50"/>
                    </a:lnTo>
                    <a:lnTo>
                      <a:pt x="124" y="50"/>
                    </a:lnTo>
                    <a:lnTo>
                      <a:pt x="127" y="49"/>
                    </a:lnTo>
                    <a:lnTo>
                      <a:pt x="127" y="48"/>
                    </a:lnTo>
                    <a:lnTo>
                      <a:pt x="128" y="48"/>
                    </a:lnTo>
                    <a:lnTo>
                      <a:pt x="129" y="47"/>
                    </a:lnTo>
                    <a:lnTo>
                      <a:pt x="130" y="46"/>
                    </a:lnTo>
                    <a:lnTo>
                      <a:pt x="131" y="45"/>
                    </a:lnTo>
                    <a:lnTo>
                      <a:pt x="133" y="42"/>
                    </a:lnTo>
                    <a:lnTo>
                      <a:pt x="134" y="41"/>
                    </a:lnTo>
                    <a:lnTo>
                      <a:pt x="135" y="40"/>
                    </a:lnTo>
                    <a:lnTo>
                      <a:pt x="136" y="39"/>
                    </a:lnTo>
                    <a:lnTo>
                      <a:pt x="136" y="38"/>
                    </a:lnTo>
                    <a:lnTo>
                      <a:pt x="137" y="37"/>
                    </a:lnTo>
                    <a:lnTo>
                      <a:pt x="137" y="35"/>
                    </a:lnTo>
                    <a:lnTo>
                      <a:pt x="138" y="34"/>
                    </a:lnTo>
                    <a:lnTo>
                      <a:pt x="138" y="33"/>
                    </a:lnTo>
                    <a:lnTo>
                      <a:pt x="138" y="32"/>
                    </a:lnTo>
                    <a:lnTo>
                      <a:pt x="138" y="31"/>
                    </a:lnTo>
                    <a:lnTo>
                      <a:pt x="138" y="30"/>
                    </a:lnTo>
                    <a:lnTo>
                      <a:pt x="138" y="27"/>
                    </a:lnTo>
                    <a:lnTo>
                      <a:pt x="138" y="26"/>
                    </a:lnTo>
                    <a:lnTo>
                      <a:pt x="138" y="25"/>
                    </a:lnTo>
                    <a:lnTo>
                      <a:pt x="138" y="23"/>
                    </a:lnTo>
                    <a:lnTo>
                      <a:pt x="137" y="22"/>
                    </a:lnTo>
                    <a:lnTo>
                      <a:pt x="136" y="20"/>
                    </a:lnTo>
                    <a:lnTo>
                      <a:pt x="136" y="19"/>
                    </a:lnTo>
                    <a:lnTo>
                      <a:pt x="135" y="18"/>
                    </a:lnTo>
                    <a:lnTo>
                      <a:pt x="134" y="17"/>
                    </a:lnTo>
                    <a:lnTo>
                      <a:pt x="133" y="16"/>
                    </a:lnTo>
                    <a:lnTo>
                      <a:pt x="131" y="15"/>
                    </a:lnTo>
                    <a:lnTo>
                      <a:pt x="129" y="14"/>
                    </a:lnTo>
                    <a:lnTo>
                      <a:pt x="128" y="12"/>
                    </a:lnTo>
                    <a:lnTo>
                      <a:pt x="127" y="11"/>
                    </a:lnTo>
                    <a:lnTo>
                      <a:pt x="126" y="10"/>
                    </a:lnTo>
                    <a:lnTo>
                      <a:pt x="123" y="9"/>
                    </a:lnTo>
                    <a:lnTo>
                      <a:pt x="122" y="8"/>
                    </a:lnTo>
                    <a:lnTo>
                      <a:pt x="120" y="7"/>
                    </a:lnTo>
                    <a:lnTo>
                      <a:pt x="118" y="7"/>
                    </a:lnTo>
                    <a:lnTo>
                      <a:pt x="115" y="5"/>
                    </a:lnTo>
                    <a:lnTo>
                      <a:pt x="114" y="4"/>
                    </a:lnTo>
                    <a:lnTo>
                      <a:pt x="112" y="4"/>
                    </a:lnTo>
                    <a:lnTo>
                      <a:pt x="109" y="3"/>
                    </a:lnTo>
                    <a:lnTo>
                      <a:pt x="106" y="3"/>
                    </a:lnTo>
                    <a:lnTo>
                      <a:pt x="104" y="2"/>
                    </a:lnTo>
                    <a:lnTo>
                      <a:pt x="101" y="2"/>
                    </a:lnTo>
                    <a:lnTo>
                      <a:pt x="99" y="1"/>
                    </a:lnTo>
                    <a:lnTo>
                      <a:pt x="96" y="1"/>
                    </a:lnTo>
                    <a:lnTo>
                      <a:pt x="93" y="1"/>
                    </a:lnTo>
                    <a:lnTo>
                      <a:pt x="90" y="0"/>
                    </a:lnTo>
                    <a:lnTo>
                      <a:pt x="86" y="0"/>
                    </a:lnTo>
                    <a:lnTo>
                      <a:pt x="83" y="0"/>
                    </a:lnTo>
                    <a:lnTo>
                      <a:pt x="78" y="0"/>
                    </a:lnTo>
                    <a:lnTo>
                      <a:pt x="75" y="0"/>
                    </a:lnTo>
                    <a:lnTo>
                      <a:pt x="70" y="0"/>
                    </a:lnTo>
                    <a:lnTo>
                      <a:pt x="66" y="0"/>
                    </a:lnTo>
                    <a:lnTo>
                      <a:pt x="0" y="0"/>
                    </a:lnTo>
                    <a:lnTo>
                      <a:pt x="0" y="6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917" name="Freeform 3010"/>
              <p:cNvSpPr>
                <a:spLocks/>
              </p:cNvSpPr>
              <p:nvPr/>
            </p:nvSpPr>
            <p:spPr bwMode="auto">
              <a:xfrm>
                <a:off x="2447" y="3211"/>
                <a:ext cx="59" cy="5"/>
              </a:xfrm>
              <a:custGeom>
                <a:avLst/>
                <a:gdLst>
                  <a:gd name="T0" fmla="*/ 0 w 120"/>
                  <a:gd name="T1" fmla="*/ 5 h 10"/>
                  <a:gd name="T2" fmla="*/ 0 w 120"/>
                  <a:gd name="T3" fmla="*/ 10 h 10"/>
                  <a:gd name="T4" fmla="*/ 70 w 120"/>
                  <a:gd name="T5" fmla="*/ 9 h 10"/>
                  <a:gd name="T6" fmla="*/ 74 w 120"/>
                  <a:gd name="T7" fmla="*/ 8 h 10"/>
                  <a:gd name="T8" fmla="*/ 96 w 120"/>
                  <a:gd name="T9" fmla="*/ 8 h 10"/>
                  <a:gd name="T10" fmla="*/ 98 w 120"/>
                  <a:gd name="T11" fmla="*/ 6 h 10"/>
                  <a:gd name="T12" fmla="*/ 106 w 120"/>
                  <a:gd name="T13" fmla="*/ 6 h 10"/>
                  <a:gd name="T14" fmla="*/ 107 w 120"/>
                  <a:gd name="T15" fmla="*/ 5 h 10"/>
                  <a:gd name="T16" fmla="*/ 109 w 120"/>
                  <a:gd name="T17" fmla="*/ 5 h 10"/>
                  <a:gd name="T18" fmla="*/ 112 w 120"/>
                  <a:gd name="T19" fmla="*/ 4 h 10"/>
                  <a:gd name="T20" fmla="*/ 113 w 120"/>
                  <a:gd name="T21" fmla="*/ 4 h 10"/>
                  <a:gd name="T22" fmla="*/ 115 w 120"/>
                  <a:gd name="T23" fmla="*/ 3 h 10"/>
                  <a:gd name="T24" fmla="*/ 118 w 120"/>
                  <a:gd name="T25" fmla="*/ 3 h 10"/>
                  <a:gd name="T26" fmla="*/ 120 w 120"/>
                  <a:gd name="T27" fmla="*/ 2 h 10"/>
                  <a:gd name="T28" fmla="*/ 120 w 120"/>
                  <a:gd name="T29" fmla="*/ 1 h 10"/>
                  <a:gd name="T30" fmla="*/ 120 w 120"/>
                  <a:gd name="T31" fmla="*/ 0 h 10"/>
                  <a:gd name="T32" fmla="*/ 118 w 120"/>
                  <a:gd name="T33" fmla="*/ 1 h 10"/>
                  <a:gd name="T34" fmla="*/ 115 w 120"/>
                  <a:gd name="T35" fmla="*/ 1 h 10"/>
                  <a:gd name="T36" fmla="*/ 113 w 120"/>
                  <a:gd name="T37" fmla="*/ 2 h 10"/>
                  <a:gd name="T38" fmla="*/ 112 w 120"/>
                  <a:gd name="T39" fmla="*/ 2 h 10"/>
                  <a:gd name="T40" fmla="*/ 109 w 120"/>
                  <a:gd name="T41" fmla="*/ 3 h 10"/>
                  <a:gd name="T42" fmla="*/ 105 w 120"/>
                  <a:gd name="T43" fmla="*/ 3 h 10"/>
                  <a:gd name="T44" fmla="*/ 104 w 120"/>
                  <a:gd name="T45" fmla="*/ 4 h 10"/>
                  <a:gd name="T46" fmla="*/ 98 w 120"/>
                  <a:gd name="T47" fmla="*/ 4 h 10"/>
                  <a:gd name="T48" fmla="*/ 96 w 120"/>
                  <a:gd name="T49" fmla="*/ 5 h 10"/>
                  <a:gd name="T50" fmla="*/ 74 w 120"/>
                  <a:gd name="T51" fmla="*/ 5 h 10"/>
                  <a:gd name="T52" fmla="*/ 70 w 120"/>
                  <a:gd name="T53" fmla="*/ 6 h 10"/>
                  <a:gd name="T54" fmla="*/ 0 w 120"/>
                  <a:gd name="T55" fmla="*/ 5 h 1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0"/>
                  <a:gd name="T86" fmla="*/ 120 w 120"/>
                  <a:gd name="T87" fmla="*/ 10 h 1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0">
                    <a:moveTo>
                      <a:pt x="0" y="5"/>
                    </a:moveTo>
                    <a:lnTo>
                      <a:pt x="0" y="10"/>
                    </a:lnTo>
                    <a:lnTo>
                      <a:pt x="70" y="9"/>
                    </a:lnTo>
                    <a:lnTo>
                      <a:pt x="74" y="8"/>
                    </a:lnTo>
                    <a:lnTo>
                      <a:pt x="96" y="8"/>
                    </a:lnTo>
                    <a:lnTo>
                      <a:pt x="98" y="6"/>
                    </a:lnTo>
                    <a:lnTo>
                      <a:pt x="106" y="6"/>
                    </a:lnTo>
                    <a:lnTo>
                      <a:pt x="107" y="5"/>
                    </a:lnTo>
                    <a:lnTo>
                      <a:pt x="109" y="5"/>
                    </a:lnTo>
                    <a:lnTo>
                      <a:pt x="112" y="4"/>
                    </a:lnTo>
                    <a:lnTo>
                      <a:pt x="113" y="4"/>
                    </a:lnTo>
                    <a:lnTo>
                      <a:pt x="115" y="3"/>
                    </a:lnTo>
                    <a:lnTo>
                      <a:pt x="118" y="3"/>
                    </a:lnTo>
                    <a:lnTo>
                      <a:pt x="120" y="2"/>
                    </a:lnTo>
                    <a:lnTo>
                      <a:pt x="120" y="1"/>
                    </a:lnTo>
                    <a:lnTo>
                      <a:pt x="120" y="0"/>
                    </a:lnTo>
                    <a:lnTo>
                      <a:pt x="118" y="1"/>
                    </a:lnTo>
                    <a:lnTo>
                      <a:pt x="115" y="1"/>
                    </a:lnTo>
                    <a:lnTo>
                      <a:pt x="113" y="2"/>
                    </a:lnTo>
                    <a:lnTo>
                      <a:pt x="112" y="2"/>
                    </a:lnTo>
                    <a:lnTo>
                      <a:pt x="109" y="3"/>
                    </a:lnTo>
                    <a:lnTo>
                      <a:pt x="105" y="3"/>
                    </a:lnTo>
                    <a:lnTo>
                      <a:pt x="104" y="4"/>
                    </a:lnTo>
                    <a:lnTo>
                      <a:pt x="98" y="4"/>
                    </a:lnTo>
                    <a:lnTo>
                      <a:pt x="96" y="5"/>
                    </a:lnTo>
                    <a:lnTo>
                      <a:pt x="74" y="5"/>
                    </a:lnTo>
                    <a:lnTo>
                      <a:pt x="70" y="6"/>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8" name="Freeform 3011"/>
              <p:cNvSpPr>
                <a:spLocks/>
              </p:cNvSpPr>
              <p:nvPr/>
            </p:nvSpPr>
            <p:spPr bwMode="auto">
              <a:xfrm>
                <a:off x="2506" y="3211"/>
                <a:ext cx="2" cy="1"/>
              </a:xfrm>
              <a:custGeom>
                <a:avLst/>
                <a:gdLst>
                  <a:gd name="T0" fmla="*/ 1 w 3"/>
                  <a:gd name="T1" fmla="*/ 4 h 4"/>
                  <a:gd name="T2" fmla="*/ 3 w 3"/>
                  <a:gd name="T3" fmla="*/ 3 h 4"/>
                  <a:gd name="T4" fmla="*/ 3 w 3"/>
                  <a:gd name="T5" fmla="*/ 3 h 4"/>
                  <a:gd name="T6" fmla="*/ 2 w 3"/>
                  <a:gd name="T7" fmla="*/ 2 h 4"/>
                  <a:gd name="T8" fmla="*/ 1 w 3"/>
                  <a:gd name="T9" fmla="*/ 0 h 4"/>
                  <a:gd name="T10" fmla="*/ 0 w 3"/>
                  <a:gd name="T11" fmla="*/ 2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3" y="3"/>
                    </a:lnTo>
                    <a:lnTo>
                      <a:pt x="2" y="2"/>
                    </a:lnTo>
                    <a:lnTo>
                      <a:pt x="1"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19" name="Freeform 3012"/>
              <p:cNvSpPr>
                <a:spLocks/>
              </p:cNvSpPr>
              <p:nvPr/>
            </p:nvSpPr>
            <p:spPr bwMode="auto">
              <a:xfrm>
                <a:off x="2506" y="3211"/>
                <a:ext cx="2" cy="1"/>
              </a:xfrm>
              <a:custGeom>
                <a:avLst/>
                <a:gdLst>
                  <a:gd name="T0" fmla="*/ 1 w 2"/>
                  <a:gd name="T1" fmla="*/ 2 h 3"/>
                  <a:gd name="T2" fmla="*/ 1 w 2"/>
                  <a:gd name="T3" fmla="*/ 3 h 3"/>
                  <a:gd name="T4" fmla="*/ 2 w 2"/>
                  <a:gd name="T5" fmla="*/ 3 h 3"/>
                  <a:gd name="T6" fmla="*/ 2 w 2"/>
                  <a:gd name="T7" fmla="*/ 2 h 3"/>
                  <a:gd name="T8" fmla="*/ 2 w 2"/>
                  <a:gd name="T9" fmla="*/ 0 h 3"/>
                  <a:gd name="T10" fmla="*/ 0 w 2"/>
                  <a:gd name="T11" fmla="*/ 0 h 3"/>
                  <a:gd name="T12" fmla="*/ 0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1" y="3"/>
                    </a:lnTo>
                    <a:lnTo>
                      <a:pt x="2" y="3"/>
                    </a:lnTo>
                    <a:lnTo>
                      <a:pt x="2" y="2"/>
                    </a:lnTo>
                    <a:lnTo>
                      <a:pt x="2" y="0"/>
                    </a:lnTo>
                    <a:lnTo>
                      <a:pt x="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0" name="Freeform 3013"/>
              <p:cNvSpPr>
                <a:spLocks/>
              </p:cNvSpPr>
              <p:nvPr/>
            </p:nvSpPr>
            <p:spPr bwMode="auto">
              <a:xfrm>
                <a:off x="2507" y="3210"/>
                <a:ext cx="2" cy="2"/>
              </a:xfrm>
              <a:custGeom>
                <a:avLst/>
                <a:gdLst>
                  <a:gd name="T0" fmla="*/ 1 w 3"/>
                  <a:gd name="T1" fmla="*/ 4 h 4"/>
                  <a:gd name="T2" fmla="*/ 2 w 3"/>
                  <a:gd name="T3" fmla="*/ 4 h 4"/>
                  <a:gd name="T4" fmla="*/ 3 w 3"/>
                  <a:gd name="T5" fmla="*/ 3 h 4"/>
                  <a:gd name="T6" fmla="*/ 2 w 3"/>
                  <a:gd name="T7" fmla="*/ 1 h 4"/>
                  <a:gd name="T8" fmla="*/ 1 w 3"/>
                  <a:gd name="T9" fmla="*/ 0 h 4"/>
                  <a:gd name="T10" fmla="*/ 0 w 3"/>
                  <a:gd name="T11" fmla="*/ 1 h 4"/>
                  <a:gd name="T12" fmla="*/ 1 w 3"/>
                  <a:gd name="T13" fmla="*/ 3 h 4"/>
                  <a:gd name="T14" fmla="*/ 1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4"/>
                    </a:moveTo>
                    <a:lnTo>
                      <a:pt x="2" y="4"/>
                    </a:lnTo>
                    <a:lnTo>
                      <a:pt x="3" y="3"/>
                    </a:lnTo>
                    <a:lnTo>
                      <a:pt x="2" y="1"/>
                    </a:lnTo>
                    <a:lnTo>
                      <a:pt x="1" y="0"/>
                    </a:lnTo>
                    <a:lnTo>
                      <a:pt x="0" y="1"/>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1" name="Freeform 3014"/>
              <p:cNvSpPr>
                <a:spLocks/>
              </p:cNvSpPr>
              <p:nvPr/>
            </p:nvSpPr>
            <p:spPr bwMode="auto">
              <a:xfrm>
                <a:off x="2508" y="3210"/>
                <a:ext cx="2" cy="1"/>
              </a:xfrm>
              <a:custGeom>
                <a:avLst/>
                <a:gdLst>
                  <a:gd name="T0" fmla="*/ 1 w 5"/>
                  <a:gd name="T1" fmla="*/ 2 h 4"/>
                  <a:gd name="T2" fmla="*/ 1 w 5"/>
                  <a:gd name="T3" fmla="*/ 4 h 4"/>
                  <a:gd name="T4" fmla="*/ 2 w 5"/>
                  <a:gd name="T5" fmla="*/ 4 h 4"/>
                  <a:gd name="T6" fmla="*/ 5 w 5"/>
                  <a:gd name="T7" fmla="*/ 2 h 4"/>
                  <a:gd name="T8" fmla="*/ 5 w 5"/>
                  <a:gd name="T9" fmla="*/ 1 h 4"/>
                  <a:gd name="T10" fmla="*/ 5 w 5"/>
                  <a:gd name="T11" fmla="*/ 0 h 4"/>
                  <a:gd name="T12" fmla="*/ 2 w 5"/>
                  <a:gd name="T13" fmla="*/ 1 h 4"/>
                  <a:gd name="T14" fmla="*/ 0 w 5"/>
                  <a:gd name="T15" fmla="*/ 1 h 4"/>
                  <a:gd name="T16" fmla="*/ 0 w 5"/>
                  <a:gd name="T17" fmla="*/ 1 h 4"/>
                  <a:gd name="T18" fmla="*/ 1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1" y="2"/>
                    </a:moveTo>
                    <a:lnTo>
                      <a:pt x="1" y="4"/>
                    </a:lnTo>
                    <a:lnTo>
                      <a:pt x="2" y="4"/>
                    </a:lnTo>
                    <a:lnTo>
                      <a:pt x="5" y="2"/>
                    </a:lnTo>
                    <a:lnTo>
                      <a:pt x="5" y="1"/>
                    </a:lnTo>
                    <a:lnTo>
                      <a:pt x="5" y="0"/>
                    </a:lnTo>
                    <a:lnTo>
                      <a:pt x="2" y="1"/>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2" name="Freeform 3015"/>
              <p:cNvSpPr>
                <a:spLocks/>
              </p:cNvSpPr>
              <p:nvPr/>
            </p:nvSpPr>
            <p:spPr bwMode="auto">
              <a:xfrm>
                <a:off x="2509" y="3210"/>
                <a:ext cx="1" cy="1"/>
              </a:xfrm>
              <a:custGeom>
                <a:avLst/>
                <a:gdLst>
                  <a:gd name="T0" fmla="*/ 1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1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2"/>
                    </a:moveTo>
                    <a:lnTo>
                      <a:pt x="2" y="2"/>
                    </a:lnTo>
                    <a:lnTo>
                      <a:pt x="2" y="0"/>
                    </a:lnTo>
                    <a:lnTo>
                      <a:pt x="1" y="0"/>
                    </a:lnTo>
                    <a:lnTo>
                      <a:pt x="0" y="0"/>
                    </a:lnTo>
                    <a:lnTo>
                      <a:pt x="0" y="1"/>
                    </a:lnTo>
                    <a:lnTo>
                      <a:pt x="1"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3" name="Freeform 3016"/>
              <p:cNvSpPr>
                <a:spLocks/>
              </p:cNvSpPr>
              <p:nvPr/>
            </p:nvSpPr>
            <p:spPr bwMode="auto">
              <a:xfrm>
                <a:off x="2509" y="3209"/>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4" name="Freeform 3017"/>
              <p:cNvSpPr>
                <a:spLocks/>
              </p:cNvSpPr>
              <p:nvPr/>
            </p:nvSpPr>
            <p:spPr bwMode="auto">
              <a:xfrm>
                <a:off x="2510" y="3207"/>
                <a:ext cx="3" cy="3"/>
              </a:xfrm>
              <a:custGeom>
                <a:avLst/>
                <a:gdLst>
                  <a:gd name="T0" fmla="*/ 1 w 6"/>
                  <a:gd name="T1" fmla="*/ 6 h 6"/>
                  <a:gd name="T2" fmla="*/ 2 w 6"/>
                  <a:gd name="T3" fmla="*/ 6 h 6"/>
                  <a:gd name="T4" fmla="*/ 6 w 6"/>
                  <a:gd name="T5" fmla="*/ 3 h 6"/>
                  <a:gd name="T6" fmla="*/ 4 w 6"/>
                  <a:gd name="T7" fmla="*/ 2 h 6"/>
                  <a:gd name="T8" fmla="*/ 3 w 6"/>
                  <a:gd name="T9" fmla="*/ 0 h 6"/>
                  <a:gd name="T10" fmla="*/ 0 w 6"/>
                  <a:gd name="T11" fmla="*/ 4 h 6"/>
                  <a:gd name="T12" fmla="*/ 1 w 6"/>
                  <a:gd name="T13" fmla="*/ 5 h 6"/>
                  <a:gd name="T14" fmla="*/ 1 w 6"/>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6"/>
                    </a:moveTo>
                    <a:lnTo>
                      <a:pt x="2" y="6"/>
                    </a:lnTo>
                    <a:lnTo>
                      <a:pt x="6" y="3"/>
                    </a:lnTo>
                    <a:lnTo>
                      <a:pt x="4" y="2"/>
                    </a:lnTo>
                    <a:lnTo>
                      <a:pt x="3" y="0"/>
                    </a:lnTo>
                    <a:lnTo>
                      <a:pt x="0" y="4"/>
                    </a:lnTo>
                    <a:lnTo>
                      <a:pt x="1" y="5"/>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5" name="Freeform 3018"/>
              <p:cNvSpPr>
                <a:spLocks/>
              </p:cNvSpPr>
              <p:nvPr/>
            </p:nvSpPr>
            <p:spPr bwMode="auto">
              <a:xfrm>
                <a:off x="2512" y="3207"/>
                <a:ext cx="1" cy="2"/>
              </a:xfrm>
              <a:custGeom>
                <a:avLst/>
                <a:gdLst>
                  <a:gd name="T0" fmla="*/ 3 w 4"/>
                  <a:gd name="T1" fmla="*/ 4 h 5"/>
                  <a:gd name="T2" fmla="*/ 1 w 4"/>
                  <a:gd name="T3" fmla="*/ 5 h 5"/>
                  <a:gd name="T4" fmla="*/ 4 w 4"/>
                  <a:gd name="T5" fmla="*/ 0 h 5"/>
                  <a:gd name="T6" fmla="*/ 3 w 4"/>
                  <a:gd name="T7" fmla="*/ 0 h 5"/>
                  <a:gd name="T8" fmla="*/ 1 w 4"/>
                  <a:gd name="T9" fmla="*/ 0 h 5"/>
                  <a:gd name="T10" fmla="*/ 0 w 4"/>
                  <a:gd name="T11" fmla="*/ 3 h 5"/>
                  <a:gd name="T12" fmla="*/ 1 w 4"/>
                  <a:gd name="T13" fmla="*/ 3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1" y="5"/>
                    </a:lnTo>
                    <a:lnTo>
                      <a:pt x="4" y="0"/>
                    </a:lnTo>
                    <a:lnTo>
                      <a:pt x="3" y="0"/>
                    </a:lnTo>
                    <a:lnTo>
                      <a:pt x="1" y="0"/>
                    </a:lnTo>
                    <a:lnTo>
                      <a:pt x="0" y="3"/>
                    </a:lnTo>
                    <a:lnTo>
                      <a:pt x="1" y="3"/>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6" name="Freeform 3019"/>
              <p:cNvSpPr>
                <a:spLocks/>
              </p:cNvSpPr>
              <p:nvPr/>
            </p:nvSpPr>
            <p:spPr bwMode="auto">
              <a:xfrm>
                <a:off x="2512" y="3204"/>
                <a:ext cx="3" cy="3"/>
              </a:xfrm>
              <a:custGeom>
                <a:avLst/>
                <a:gdLst>
                  <a:gd name="T0" fmla="*/ 2 w 6"/>
                  <a:gd name="T1" fmla="*/ 4 h 5"/>
                  <a:gd name="T2" fmla="*/ 3 w 6"/>
                  <a:gd name="T3" fmla="*/ 5 h 5"/>
                  <a:gd name="T4" fmla="*/ 6 w 6"/>
                  <a:gd name="T5" fmla="*/ 2 h 5"/>
                  <a:gd name="T6" fmla="*/ 5 w 6"/>
                  <a:gd name="T7" fmla="*/ 1 h 5"/>
                  <a:gd name="T8" fmla="*/ 4 w 6"/>
                  <a:gd name="T9" fmla="*/ 0 h 5"/>
                  <a:gd name="T10" fmla="*/ 2 w 6"/>
                  <a:gd name="T11" fmla="*/ 2 h 5"/>
                  <a:gd name="T12" fmla="*/ 0 w 6"/>
                  <a:gd name="T13" fmla="*/ 4 h 5"/>
                  <a:gd name="T14" fmla="*/ 2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2" y="4"/>
                    </a:moveTo>
                    <a:lnTo>
                      <a:pt x="3" y="5"/>
                    </a:lnTo>
                    <a:lnTo>
                      <a:pt x="6" y="2"/>
                    </a:lnTo>
                    <a:lnTo>
                      <a:pt x="5" y="1"/>
                    </a:lnTo>
                    <a:lnTo>
                      <a:pt x="4" y="0"/>
                    </a:lnTo>
                    <a:lnTo>
                      <a:pt x="2" y="2"/>
                    </a:lnTo>
                    <a:lnTo>
                      <a:pt x="0" y="4"/>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7" name="Freeform 3020"/>
              <p:cNvSpPr>
                <a:spLocks/>
              </p:cNvSpPr>
              <p:nvPr/>
            </p:nvSpPr>
            <p:spPr bwMode="auto">
              <a:xfrm>
                <a:off x="2514" y="3204"/>
                <a:ext cx="1" cy="2"/>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8" name="Freeform 3021"/>
              <p:cNvSpPr>
                <a:spLocks/>
              </p:cNvSpPr>
              <p:nvPr/>
            </p:nvSpPr>
            <p:spPr bwMode="auto">
              <a:xfrm>
                <a:off x="2514" y="3203"/>
                <a:ext cx="2" cy="2"/>
              </a:xfrm>
              <a:custGeom>
                <a:avLst/>
                <a:gdLst>
                  <a:gd name="T0" fmla="*/ 1 w 3"/>
                  <a:gd name="T1" fmla="*/ 3 h 4"/>
                  <a:gd name="T2" fmla="*/ 2 w 3"/>
                  <a:gd name="T3" fmla="*/ 4 h 4"/>
                  <a:gd name="T4" fmla="*/ 3 w 3"/>
                  <a:gd name="T5" fmla="*/ 3 h 4"/>
                  <a:gd name="T6" fmla="*/ 2 w 3"/>
                  <a:gd name="T7" fmla="*/ 2 h 4"/>
                  <a:gd name="T8" fmla="*/ 1 w 3"/>
                  <a:gd name="T9" fmla="*/ 0 h 4"/>
                  <a:gd name="T10" fmla="*/ 0 w 3"/>
                  <a:gd name="T11" fmla="*/ 2 h 4"/>
                  <a:gd name="T12" fmla="*/ 0 w 3"/>
                  <a:gd name="T13" fmla="*/ 3 h 4"/>
                  <a:gd name="T14" fmla="*/ 1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3"/>
                    </a:moveTo>
                    <a:lnTo>
                      <a:pt x="2" y="4"/>
                    </a:lnTo>
                    <a:lnTo>
                      <a:pt x="3" y="3"/>
                    </a:lnTo>
                    <a:lnTo>
                      <a:pt x="2" y="2"/>
                    </a:lnTo>
                    <a:lnTo>
                      <a:pt x="1" y="0"/>
                    </a:lnTo>
                    <a:lnTo>
                      <a:pt x="0" y="2"/>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29" name="Freeform 3022"/>
              <p:cNvSpPr>
                <a:spLocks/>
              </p:cNvSpPr>
              <p:nvPr/>
            </p:nvSpPr>
            <p:spPr bwMode="auto">
              <a:xfrm>
                <a:off x="2514" y="3203"/>
                <a:ext cx="2" cy="1"/>
              </a:xfrm>
              <a:custGeom>
                <a:avLst/>
                <a:gdLst>
                  <a:gd name="T0" fmla="*/ 2 w 2"/>
                  <a:gd name="T1" fmla="*/ 3 h 3"/>
                  <a:gd name="T2" fmla="*/ 2 w 2"/>
                  <a:gd name="T3" fmla="*/ 3 h 3"/>
                  <a:gd name="T4" fmla="*/ 2 w 2"/>
                  <a:gd name="T5" fmla="*/ 0 h 3"/>
                  <a:gd name="T6" fmla="*/ 1 w 2"/>
                  <a:gd name="T7" fmla="*/ 0 h 3"/>
                  <a:gd name="T8" fmla="*/ 0 w 2"/>
                  <a:gd name="T9" fmla="*/ 0 h 3"/>
                  <a:gd name="T10" fmla="*/ 0 w 2"/>
                  <a:gd name="T11" fmla="*/ 2 h 3"/>
                  <a:gd name="T12" fmla="*/ 1 w 2"/>
                  <a:gd name="T13" fmla="*/ 2 h 3"/>
                  <a:gd name="T14" fmla="*/ 2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3"/>
                    </a:moveTo>
                    <a:lnTo>
                      <a:pt x="2" y="3"/>
                    </a:lnTo>
                    <a:lnTo>
                      <a:pt x="2" y="0"/>
                    </a:lnTo>
                    <a:lnTo>
                      <a:pt x="1" y="0"/>
                    </a:lnTo>
                    <a:lnTo>
                      <a:pt x="0"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0" name="Freeform 3023"/>
              <p:cNvSpPr>
                <a:spLocks/>
              </p:cNvSpPr>
              <p:nvPr/>
            </p:nvSpPr>
            <p:spPr bwMode="auto">
              <a:xfrm>
                <a:off x="2514" y="3202"/>
                <a:ext cx="2" cy="2"/>
              </a:xfrm>
              <a:custGeom>
                <a:avLst/>
                <a:gdLst>
                  <a:gd name="T0" fmla="*/ 1 w 3"/>
                  <a:gd name="T1" fmla="*/ 2 h 4"/>
                  <a:gd name="T2" fmla="*/ 2 w 3"/>
                  <a:gd name="T3" fmla="*/ 4 h 4"/>
                  <a:gd name="T4" fmla="*/ 3 w 3"/>
                  <a:gd name="T5" fmla="*/ 2 h 4"/>
                  <a:gd name="T6" fmla="*/ 2 w 3"/>
                  <a:gd name="T7" fmla="*/ 1 h 4"/>
                  <a:gd name="T8" fmla="*/ 1 w 3"/>
                  <a:gd name="T9" fmla="*/ 0 h 4"/>
                  <a:gd name="T10" fmla="*/ 0 w 3"/>
                  <a:gd name="T11" fmla="*/ 1 h 4"/>
                  <a:gd name="T12" fmla="*/ 0 w 3"/>
                  <a:gd name="T13" fmla="*/ 2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2" y="4"/>
                    </a:lnTo>
                    <a:lnTo>
                      <a:pt x="3"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1" name="Freeform 3024"/>
              <p:cNvSpPr>
                <a:spLocks/>
              </p:cNvSpPr>
              <p:nvPr/>
            </p:nvSpPr>
            <p:spPr bwMode="auto">
              <a:xfrm>
                <a:off x="2514" y="3195"/>
                <a:ext cx="2" cy="8"/>
              </a:xfrm>
              <a:custGeom>
                <a:avLst/>
                <a:gdLst>
                  <a:gd name="T0" fmla="*/ 4 w 4"/>
                  <a:gd name="T1" fmla="*/ 16 h 16"/>
                  <a:gd name="T2" fmla="*/ 4 w 4"/>
                  <a:gd name="T3" fmla="*/ 16 h 16"/>
                  <a:gd name="T4" fmla="*/ 4 w 4"/>
                  <a:gd name="T5" fmla="*/ 3 h 16"/>
                  <a:gd name="T6" fmla="*/ 2 w 4"/>
                  <a:gd name="T7" fmla="*/ 0 h 16"/>
                  <a:gd name="T8" fmla="*/ 1 w 4"/>
                  <a:gd name="T9" fmla="*/ 1 h 16"/>
                  <a:gd name="T10" fmla="*/ 0 w 4"/>
                  <a:gd name="T11" fmla="*/ 3 h 16"/>
                  <a:gd name="T12" fmla="*/ 2 w 4"/>
                  <a:gd name="T13" fmla="*/ 5 h 16"/>
                  <a:gd name="T14" fmla="*/ 2 w 4"/>
                  <a:gd name="T15" fmla="*/ 15 h 16"/>
                  <a:gd name="T16" fmla="*/ 3 w 4"/>
                  <a:gd name="T17" fmla="*/ 15 h 16"/>
                  <a:gd name="T18" fmla="*/ 4 w 4"/>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16"/>
                  <a:gd name="T32" fmla="*/ 4 w 4"/>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16">
                    <a:moveTo>
                      <a:pt x="4" y="16"/>
                    </a:moveTo>
                    <a:lnTo>
                      <a:pt x="4" y="16"/>
                    </a:lnTo>
                    <a:lnTo>
                      <a:pt x="4" y="3"/>
                    </a:lnTo>
                    <a:lnTo>
                      <a:pt x="2" y="0"/>
                    </a:lnTo>
                    <a:lnTo>
                      <a:pt x="1" y="1"/>
                    </a:lnTo>
                    <a:lnTo>
                      <a:pt x="0" y="3"/>
                    </a:lnTo>
                    <a:lnTo>
                      <a:pt x="2" y="5"/>
                    </a:lnTo>
                    <a:lnTo>
                      <a:pt x="2" y="15"/>
                    </a:lnTo>
                    <a:lnTo>
                      <a:pt x="3" y="15"/>
                    </a:lnTo>
                    <a:lnTo>
                      <a:pt x="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2" name="Freeform 3025"/>
              <p:cNvSpPr>
                <a:spLocks/>
              </p:cNvSpPr>
              <p:nvPr/>
            </p:nvSpPr>
            <p:spPr bwMode="auto">
              <a:xfrm>
                <a:off x="2514" y="3195"/>
                <a:ext cx="1" cy="1"/>
              </a:xfrm>
              <a:custGeom>
                <a:avLst/>
                <a:gdLst>
                  <a:gd name="T0" fmla="*/ 1 w 2"/>
                  <a:gd name="T1" fmla="*/ 1 h 3"/>
                  <a:gd name="T2" fmla="*/ 2 w 2"/>
                  <a:gd name="T3" fmla="*/ 1 h 3"/>
                  <a:gd name="T4" fmla="*/ 2 w 2"/>
                  <a:gd name="T5" fmla="*/ 0 h 3"/>
                  <a:gd name="T6" fmla="*/ 1 w 2"/>
                  <a:gd name="T7" fmla="*/ 0 h 3"/>
                  <a:gd name="T8" fmla="*/ 0 w 2"/>
                  <a:gd name="T9" fmla="*/ 0 h 3"/>
                  <a:gd name="T10" fmla="*/ 0 w 2"/>
                  <a:gd name="T11" fmla="*/ 3 h 3"/>
                  <a:gd name="T12" fmla="*/ 0 w 2"/>
                  <a:gd name="T13" fmla="*/ 3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1"/>
                    </a:lnTo>
                    <a:lnTo>
                      <a:pt x="2" y="0"/>
                    </a:lnTo>
                    <a:lnTo>
                      <a:pt x="1" y="0"/>
                    </a:lnTo>
                    <a:lnTo>
                      <a:pt x="0" y="0"/>
                    </a:lnTo>
                    <a:lnTo>
                      <a:pt x="0"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3" name="Freeform 3026"/>
              <p:cNvSpPr>
                <a:spLocks/>
              </p:cNvSpPr>
              <p:nvPr/>
            </p:nvSpPr>
            <p:spPr bwMode="auto">
              <a:xfrm>
                <a:off x="2512" y="3192"/>
                <a:ext cx="3" cy="4"/>
              </a:xfrm>
              <a:custGeom>
                <a:avLst/>
                <a:gdLst>
                  <a:gd name="T0" fmla="*/ 7 w 7"/>
                  <a:gd name="T1" fmla="*/ 5 h 6"/>
                  <a:gd name="T2" fmla="*/ 7 w 7"/>
                  <a:gd name="T3" fmla="*/ 4 h 6"/>
                  <a:gd name="T4" fmla="*/ 3 w 7"/>
                  <a:gd name="T5" fmla="*/ 0 h 6"/>
                  <a:gd name="T6" fmla="*/ 1 w 7"/>
                  <a:gd name="T7" fmla="*/ 1 h 6"/>
                  <a:gd name="T8" fmla="*/ 0 w 7"/>
                  <a:gd name="T9" fmla="*/ 2 h 6"/>
                  <a:gd name="T10" fmla="*/ 5 w 7"/>
                  <a:gd name="T11" fmla="*/ 6 h 6"/>
                  <a:gd name="T12" fmla="*/ 6 w 7"/>
                  <a:gd name="T13" fmla="*/ 5 h 6"/>
                  <a:gd name="T14" fmla="*/ 7 w 7"/>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7" y="5"/>
                    </a:moveTo>
                    <a:lnTo>
                      <a:pt x="7" y="4"/>
                    </a:lnTo>
                    <a:lnTo>
                      <a:pt x="3" y="0"/>
                    </a:lnTo>
                    <a:lnTo>
                      <a:pt x="1" y="1"/>
                    </a:lnTo>
                    <a:lnTo>
                      <a:pt x="0" y="2"/>
                    </a:lnTo>
                    <a:lnTo>
                      <a:pt x="5" y="6"/>
                    </a:lnTo>
                    <a:lnTo>
                      <a:pt x="6" y="5"/>
                    </a:lnTo>
                    <a:lnTo>
                      <a:pt x="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4" name="Freeform 3027"/>
              <p:cNvSpPr>
                <a:spLocks/>
              </p:cNvSpPr>
              <p:nvPr/>
            </p:nvSpPr>
            <p:spPr bwMode="auto">
              <a:xfrm>
                <a:off x="2511" y="3192"/>
                <a:ext cx="2" cy="1"/>
              </a:xfrm>
              <a:custGeom>
                <a:avLst/>
                <a:gdLst>
                  <a:gd name="T0" fmla="*/ 4 w 5"/>
                  <a:gd name="T1" fmla="*/ 2 h 4"/>
                  <a:gd name="T2" fmla="*/ 5 w 5"/>
                  <a:gd name="T3" fmla="*/ 3 h 4"/>
                  <a:gd name="T4" fmla="*/ 0 w 5"/>
                  <a:gd name="T5" fmla="*/ 0 h 4"/>
                  <a:gd name="T6" fmla="*/ 0 w 5"/>
                  <a:gd name="T7" fmla="*/ 2 h 4"/>
                  <a:gd name="T8" fmla="*/ 0 w 5"/>
                  <a:gd name="T9" fmla="*/ 3 h 4"/>
                  <a:gd name="T10" fmla="*/ 2 w 5"/>
                  <a:gd name="T11" fmla="*/ 4 h 4"/>
                  <a:gd name="T12" fmla="*/ 2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2" y="4"/>
                    </a:lnTo>
                    <a:lnTo>
                      <a:pt x="2"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5" name="Freeform 3028"/>
              <p:cNvSpPr>
                <a:spLocks/>
              </p:cNvSpPr>
              <p:nvPr/>
            </p:nvSpPr>
            <p:spPr bwMode="auto">
              <a:xfrm>
                <a:off x="2509" y="3190"/>
                <a:ext cx="3" cy="3"/>
              </a:xfrm>
              <a:custGeom>
                <a:avLst/>
                <a:gdLst>
                  <a:gd name="T0" fmla="*/ 5 w 6"/>
                  <a:gd name="T1" fmla="*/ 5 h 6"/>
                  <a:gd name="T2" fmla="*/ 6 w 6"/>
                  <a:gd name="T3" fmla="*/ 3 h 6"/>
                  <a:gd name="T4" fmla="*/ 3 w 6"/>
                  <a:gd name="T5" fmla="*/ 0 h 6"/>
                  <a:gd name="T6" fmla="*/ 2 w 6"/>
                  <a:gd name="T7" fmla="*/ 1 h 6"/>
                  <a:gd name="T8" fmla="*/ 0 w 6"/>
                  <a:gd name="T9" fmla="*/ 2 h 6"/>
                  <a:gd name="T10" fmla="*/ 3 w 6"/>
                  <a:gd name="T11" fmla="*/ 5 h 6"/>
                  <a:gd name="T12" fmla="*/ 5 w 6"/>
                  <a:gd name="T13" fmla="*/ 6 h 6"/>
                  <a:gd name="T14" fmla="*/ 5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5"/>
                    </a:moveTo>
                    <a:lnTo>
                      <a:pt x="6" y="3"/>
                    </a:lnTo>
                    <a:lnTo>
                      <a:pt x="3" y="0"/>
                    </a:lnTo>
                    <a:lnTo>
                      <a:pt x="2" y="1"/>
                    </a:lnTo>
                    <a:lnTo>
                      <a:pt x="0" y="2"/>
                    </a:lnTo>
                    <a:lnTo>
                      <a:pt x="3" y="5"/>
                    </a:lnTo>
                    <a:lnTo>
                      <a:pt x="5" y="6"/>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6" name="Freeform 3029"/>
              <p:cNvSpPr>
                <a:spLocks/>
              </p:cNvSpPr>
              <p:nvPr/>
            </p:nvSpPr>
            <p:spPr bwMode="auto">
              <a:xfrm>
                <a:off x="2508" y="3189"/>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3 w 5"/>
                  <a:gd name="T11" fmla="*/ 3 h 3"/>
                  <a:gd name="T12" fmla="*/ 3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3" y="3"/>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7" name="Freeform 3030"/>
              <p:cNvSpPr>
                <a:spLocks/>
              </p:cNvSpPr>
              <p:nvPr/>
            </p:nvSpPr>
            <p:spPr bwMode="auto">
              <a:xfrm>
                <a:off x="2507" y="3189"/>
                <a:ext cx="2" cy="2"/>
              </a:xfrm>
              <a:custGeom>
                <a:avLst/>
                <a:gdLst>
                  <a:gd name="T0" fmla="*/ 2 w 3"/>
                  <a:gd name="T1" fmla="*/ 2 h 3"/>
                  <a:gd name="T2" fmla="*/ 3 w 3"/>
                  <a:gd name="T3" fmla="*/ 1 h 3"/>
                  <a:gd name="T4" fmla="*/ 2 w 3"/>
                  <a:gd name="T5" fmla="*/ 0 h 3"/>
                  <a:gd name="T6" fmla="*/ 1 w 3"/>
                  <a:gd name="T7" fmla="*/ 1 h 3"/>
                  <a:gd name="T8" fmla="*/ 0 w 3"/>
                  <a:gd name="T9" fmla="*/ 2 h 3"/>
                  <a:gd name="T10" fmla="*/ 0 w 3"/>
                  <a:gd name="T11" fmla="*/ 2 h 3"/>
                  <a:gd name="T12" fmla="*/ 2 w 3"/>
                  <a:gd name="T13" fmla="*/ 3 h 3"/>
                  <a:gd name="T14" fmla="*/ 2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2"/>
                    </a:moveTo>
                    <a:lnTo>
                      <a:pt x="3" y="1"/>
                    </a:lnTo>
                    <a:lnTo>
                      <a:pt x="2" y="0"/>
                    </a:lnTo>
                    <a:lnTo>
                      <a:pt x="1" y="1"/>
                    </a:lnTo>
                    <a:lnTo>
                      <a:pt x="0" y="2"/>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8" name="Freeform 3031"/>
              <p:cNvSpPr>
                <a:spLocks/>
              </p:cNvSpPr>
              <p:nvPr/>
            </p:nvSpPr>
            <p:spPr bwMode="auto">
              <a:xfrm>
                <a:off x="2506" y="3188"/>
                <a:ext cx="3" cy="2"/>
              </a:xfrm>
              <a:custGeom>
                <a:avLst/>
                <a:gdLst>
                  <a:gd name="T0" fmla="*/ 3 w 4"/>
                  <a:gd name="T1" fmla="*/ 2 h 4"/>
                  <a:gd name="T2" fmla="*/ 4 w 4"/>
                  <a:gd name="T3" fmla="*/ 3 h 4"/>
                  <a:gd name="T4" fmla="*/ 0 w 4"/>
                  <a:gd name="T5" fmla="*/ 0 h 4"/>
                  <a:gd name="T6" fmla="*/ 0 w 4"/>
                  <a:gd name="T7" fmla="*/ 2 h 4"/>
                  <a:gd name="T8" fmla="*/ 0 w 4"/>
                  <a:gd name="T9" fmla="*/ 3 h 4"/>
                  <a:gd name="T10" fmla="*/ 2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3"/>
                    </a:lnTo>
                    <a:lnTo>
                      <a:pt x="0" y="0"/>
                    </a:lnTo>
                    <a:lnTo>
                      <a:pt x="0" y="2"/>
                    </a:lnTo>
                    <a:lnTo>
                      <a:pt x="0" y="3"/>
                    </a:lnTo>
                    <a:lnTo>
                      <a:pt x="2" y="4"/>
                    </a:lnTo>
                    <a:lnTo>
                      <a:pt x="2"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39" name="Freeform 3032"/>
              <p:cNvSpPr>
                <a:spLocks/>
              </p:cNvSpPr>
              <p:nvPr/>
            </p:nvSpPr>
            <p:spPr bwMode="auto">
              <a:xfrm>
                <a:off x="2505" y="3188"/>
                <a:ext cx="1" cy="2"/>
              </a:xfrm>
              <a:custGeom>
                <a:avLst/>
                <a:gdLst>
                  <a:gd name="T0" fmla="*/ 2 w 2"/>
                  <a:gd name="T1" fmla="*/ 1 h 5"/>
                  <a:gd name="T2" fmla="*/ 0 w 2"/>
                  <a:gd name="T3" fmla="*/ 0 h 5"/>
                  <a:gd name="T4" fmla="*/ 2 w 2"/>
                  <a:gd name="T5" fmla="*/ 5 h 5"/>
                  <a:gd name="T6" fmla="*/ 2 w 2"/>
                  <a:gd name="T7" fmla="*/ 3 h 5"/>
                  <a:gd name="T8" fmla="*/ 2 w 2"/>
                  <a:gd name="T9" fmla="*/ 1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2" y="1"/>
                    </a:moveTo>
                    <a:lnTo>
                      <a:pt x="0" y="0"/>
                    </a:lnTo>
                    <a:lnTo>
                      <a:pt x="2" y="5"/>
                    </a:lnTo>
                    <a:lnTo>
                      <a:pt x="2"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0" name="Freeform 3033"/>
              <p:cNvSpPr>
                <a:spLocks/>
              </p:cNvSpPr>
              <p:nvPr/>
            </p:nvSpPr>
            <p:spPr bwMode="auto">
              <a:xfrm>
                <a:off x="2505" y="3188"/>
                <a:ext cx="1" cy="2"/>
              </a:xfrm>
              <a:custGeom>
                <a:avLst/>
                <a:gdLst>
                  <a:gd name="T0" fmla="*/ 0 w 2"/>
                  <a:gd name="T1" fmla="*/ 0 h 5"/>
                  <a:gd name="T2" fmla="*/ 0 w 2"/>
                  <a:gd name="T3" fmla="*/ 0 h 5"/>
                  <a:gd name="T4" fmla="*/ 0 w 2"/>
                  <a:gd name="T5" fmla="*/ 3 h 5"/>
                  <a:gd name="T6" fmla="*/ 0 w 2"/>
                  <a:gd name="T7" fmla="*/ 5 h 5"/>
                  <a:gd name="T8" fmla="*/ 2 w 2"/>
                  <a:gd name="T9" fmla="*/ 5 h 5"/>
                  <a:gd name="T10" fmla="*/ 0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0"/>
                    </a:moveTo>
                    <a:lnTo>
                      <a:pt x="0" y="0"/>
                    </a:lnTo>
                    <a:lnTo>
                      <a:pt x="0" y="3"/>
                    </a:lnTo>
                    <a:lnTo>
                      <a:pt x="0" y="5"/>
                    </a:lnTo>
                    <a:lnTo>
                      <a:pt x="2"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1" name="Freeform 3034"/>
              <p:cNvSpPr>
                <a:spLocks/>
              </p:cNvSpPr>
              <p:nvPr/>
            </p:nvSpPr>
            <p:spPr bwMode="auto">
              <a:xfrm>
                <a:off x="2504" y="3188"/>
                <a:ext cx="2" cy="2"/>
              </a:xfrm>
              <a:custGeom>
                <a:avLst/>
                <a:gdLst>
                  <a:gd name="T0" fmla="*/ 3 w 5"/>
                  <a:gd name="T1" fmla="*/ 3 h 5"/>
                  <a:gd name="T2" fmla="*/ 3 w 5"/>
                  <a:gd name="T3" fmla="*/ 1 h 5"/>
                  <a:gd name="T4" fmla="*/ 0 w 5"/>
                  <a:gd name="T5" fmla="*/ 0 h 5"/>
                  <a:gd name="T6" fmla="*/ 0 w 5"/>
                  <a:gd name="T7" fmla="*/ 1 h 5"/>
                  <a:gd name="T8" fmla="*/ 0 w 5"/>
                  <a:gd name="T9" fmla="*/ 3 h 5"/>
                  <a:gd name="T10" fmla="*/ 5 w 5"/>
                  <a:gd name="T11" fmla="*/ 5 h 5"/>
                  <a:gd name="T12" fmla="*/ 3 w 5"/>
                  <a:gd name="T13" fmla="*/ 5 h 5"/>
                  <a:gd name="T14" fmla="*/ 3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3"/>
                    </a:moveTo>
                    <a:lnTo>
                      <a:pt x="3" y="1"/>
                    </a:lnTo>
                    <a:lnTo>
                      <a:pt x="0" y="0"/>
                    </a:lnTo>
                    <a:lnTo>
                      <a:pt x="0" y="1"/>
                    </a:lnTo>
                    <a:lnTo>
                      <a:pt x="0" y="3"/>
                    </a:lnTo>
                    <a:lnTo>
                      <a:pt x="5" y="5"/>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2" name="Freeform 3035"/>
              <p:cNvSpPr>
                <a:spLocks/>
              </p:cNvSpPr>
              <p:nvPr/>
            </p:nvSpPr>
            <p:spPr bwMode="auto">
              <a:xfrm>
                <a:off x="2503" y="3187"/>
                <a:ext cx="2" cy="2"/>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2 h 4"/>
                  <a:gd name="T12" fmla="*/ 2 w 3"/>
                  <a:gd name="T13" fmla="*/ 4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1"/>
                    </a:lnTo>
                    <a:lnTo>
                      <a:pt x="2" y="0"/>
                    </a:lnTo>
                    <a:lnTo>
                      <a:pt x="1" y="1"/>
                    </a:lnTo>
                    <a:lnTo>
                      <a:pt x="0" y="2"/>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3" name="Freeform 3036"/>
              <p:cNvSpPr>
                <a:spLocks/>
              </p:cNvSpPr>
              <p:nvPr/>
            </p:nvSpPr>
            <p:spPr bwMode="auto">
              <a:xfrm>
                <a:off x="2502" y="3186"/>
                <a:ext cx="2" cy="3"/>
              </a:xfrm>
              <a:custGeom>
                <a:avLst/>
                <a:gdLst>
                  <a:gd name="T0" fmla="*/ 3 w 3"/>
                  <a:gd name="T1" fmla="*/ 1 h 5"/>
                  <a:gd name="T2" fmla="*/ 2 w 3"/>
                  <a:gd name="T3" fmla="*/ 0 h 5"/>
                  <a:gd name="T4" fmla="*/ 0 w 3"/>
                  <a:gd name="T5" fmla="*/ 0 h 5"/>
                  <a:gd name="T6" fmla="*/ 0 w 3"/>
                  <a:gd name="T7" fmla="*/ 2 h 5"/>
                  <a:gd name="T8" fmla="*/ 0 w 3"/>
                  <a:gd name="T9" fmla="*/ 5 h 5"/>
                  <a:gd name="T10" fmla="*/ 2 w 3"/>
                  <a:gd name="T11" fmla="*/ 5 h 5"/>
                  <a:gd name="T12" fmla="*/ 2 w 3"/>
                  <a:gd name="T13" fmla="*/ 2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2" y="0"/>
                    </a:lnTo>
                    <a:lnTo>
                      <a:pt x="0" y="0"/>
                    </a:lnTo>
                    <a:lnTo>
                      <a:pt x="0" y="2"/>
                    </a:lnTo>
                    <a:lnTo>
                      <a:pt x="0" y="5"/>
                    </a:lnTo>
                    <a:lnTo>
                      <a:pt x="2" y="5"/>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4" name="Freeform 3037"/>
              <p:cNvSpPr>
                <a:spLocks/>
              </p:cNvSpPr>
              <p:nvPr/>
            </p:nvSpPr>
            <p:spPr bwMode="auto">
              <a:xfrm>
                <a:off x="2501" y="3186"/>
                <a:ext cx="3" cy="3"/>
              </a:xfrm>
              <a:custGeom>
                <a:avLst/>
                <a:gdLst>
                  <a:gd name="T0" fmla="*/ 3 w 5"/>
                  <a:gd name="T1" fmla="*/ 2 h 5"/>
                  <a:gd name="T2" fmla="*/ 3 w 5"/>
                  <a:gd name="T3" fmla="*/ 1 h 5"/>
                  <a:gd name="T4" fmla="*/ 0 w 5"/>
                  <a:gd name="T5" fmla="*/ 0 h 5"/>
                  <a:gd name="T6" fmla="*/ 0 w 5"/>
                  <a:gd name="T7" fmla="*/ 1 h 5"/>
                  <a:gd name="T8" fmla="*/ 0 w 5"/>
                  <a:gd name="T9" fmla="*/ 2 h 5"/>
                  <a:gd name="T10" fmla="*/ 5 w 5"/>
                  <a:gd name="T11" fmla="*/ 5 h 5"/>
                  <a:gd name="T12" fmla="*/ 3 w 5"/>
                  <a:gd name="T13" fmla="*/ 5 h 5"/>
                  <a:gd name="T14" fmla="*/ 3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2"/>
                    </a:moveTo>
                    <a:lnTo>
                      <a:pt x="3" y="1"/>
                    </a:lnTo>
                    <a:lnTo>
                      <a:pt x="0" y="0"/>
                    </a:lnTo>
                    <a:lnTo>
                      <a:pt x="0" y="1"/>
                    </a:lnTo>
                    <a:lnTo>
                      <a:pt x="0" y="2"/>
                    </a:lnTo>
                    <a:lnTo>
                      <a:pt x="5"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5" name="Freeform 3038"/>
              <p:cNvSpPr>
                <a:spLocks/>
              </p:cNvSpPr>
              <p:nvPr/>
            </p:nvSpPr>
            <p:spPr bwMode="auto">
              <a:xfrm>
                <a:off x="2498" y="3186"/>
                <a:ext cx="3" cy="2"/>
              </a:xfrm>
              <a:custGeom>
                <a:avLst/>
                <a:gdLst>
                  <a:gd name="T0" fmla="*/ 5 w 5"/>
                  <a:gd name="T1" fmla="*/ 1 h 4"/>
                  <a:gd name="T2" fmla="*/ 3 w 5"/>
                  <a:gd name="T3" fmla="*/ 0 h 4"/>
                  <a:gd name="T4" fmla="*/ 1 w 5"/>
                  <a:gd name="T5" fmla="*/ 0 h 4"/>
                  <a:gd name="T6" fmla="*/ 0 w 5"/>
                  <a:gd name="T7" fmla="*/ 0 h 4"/>
                  <a:gd name="T8" fmla="*/ 0 w 5"/>
                  <a:gd name="T9" fmla="*/ 1 h 4"/>
                  <a:gd name="T10" fmla="*/ 0 w 5"/>
                  <a:gd name="T11" fmla="*/ 2 h 4"/>
                  <a:gd name="T12" fmla="*/ 4 w 5"/>
                  <a:gd name="T13" fmla="*/ 4 h 4"/>
                  <a:gd name="T14" fmla="*/ 5 w 5"/>
                  <a:gd name="T15" fmla="*/ 4 h 4"/>
                  <a:gd name="T16" fmla="*/ 5 w 5"/>
                  <a:gd name="T17" fmla="*/ 2 h 4"/>
                  <a:gd name="T18" fmla="*/ 5 w 5"/>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5" y="1"/>
                    </a:moveTo>
                    <a:lnTo>
                      <a:pt x="3" y="0"/>
                    </a:lnTo>
                    <a:lnTo>
                      <a:pt x="1" y="0"/>
                    </a:lnTo>
                    <a:lnTo>
                      <a:pt x="0" y="0"/>
                    </a:lnTo>
                    <a:lnTo>
                      <a:pt x="0" y="1"/>
                    </a:lnTo>
                    <a:lnTo>
                      <a:pt x="0" y="2"/>
                    </a:lnTo>
                    <a:lnTo>
                      <a:pt x="4" y="4"/>
                    </a:lnTo>
                    <a:lnTo>
                      <a:pt x="5" y="4"/>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6" name="Freeform 3039"/>
              <p:cNvSpPr>
                <a:spLocks/>
              </p:cNvSpPr>
              <p:nvPr/>
            </p:nvSpPr>
            <p:spPr bwMode="auto">
              <a:xfrm>
                <a:off x="2497" y="3185"/>
                <a:ext cx="1" cy="3"/>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7" name="Freeform 3040"/>
              <p:cNvSpPr>
                <a:spLocks/>
              </p:cNvSpPr>
              <p:nvPr/>
            </p:nvSpPr>
            <p:spPr bwMode="auto">
              <a:xfrm>
                <a:off x="2496" y="3185"/>
                <a:ext cx="2" cy="3"/>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8" name="Freeform 3041"/>
              <p:cNvSpPr>
                <a:spLocks/>
              </p:cNvSpPr>
              <p:nvPr/>
            </p:nvSpPr>
            <p:spPr bwMode="auto">
              <a:xfrm>
                <a:off x="2493" y="3185"/>
                <a:ext cx="3" cy="2"/>
              </a:xfrm>
              <a:custGeom>
                <a:avLst/>
                <a:gdLst>
                  <a:gd name="T0" fmla="*/ 6 w 6"/>
                  <a:gd name="T1" fmla="*/ 1 h 4"/>
                  <a:gd name="T2" fmla="*/ 4 w 6"/>
                  <a:gd name="T3" fmla="*/ 0 h 4"/>
                  <a:gd name="T4" fmla="*/ 0 w 6"/>
                  <a:gd name="T5" fmla="*/ 0 h 4"/>
                  <a:gd name="T6" fmla="*/ 0 w 6"/>
                  <a:gd name="T7" fmla="*/ 2 h 4"/>
                  <a:gd name="T8" fmla="*/ 0 w 6"/>
                  <a:gd name="T9" fmla="*/ 4 h 4"/>
                  <a:gd name="T10" fmla="*/ 6 w 6"/>
                  <a:gd name="T11" fmla="*/ 4 h 4"/>
                  <a:gd name="T12" fmla="*/ 6 w 6"/>
                  <a:gd name="T13" fmla="*/ 2 h 4"/>
                  <a:gd name="T14" fmla="*/ 6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1"/>
                    </a:moveTo>
                    <a:lnTo>
                      <a:pt x="4" y="0"/>
                    </a:lnTo>
                    <a:lnTo>
                      <a:pt x="0" y="0"/>
                    </a:lnTo>
                    <a:lnTo>
                      <a:pt x="0" y="2"/>
                    </a:lnTo>
                    <a:lnTo>
                      <a:pt x="0" y="4"/>
                    </a:lnTo>
                    <a:lnTo>
                      <a:pt x="6" y="4"/>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49" name="Freeform 3042"/>
              <p:cNvSpPr>
                <a:spLocks/>
              </p:cNvSpPr>
              <p:nvPr/>
            </p:nvSpPr>
            <p:spPr bwMode="auto">
              <a:xfrm>
                <a:off x="2491" y="3185"/>
                <a:ext cx="4" cy="2"/>
              </a:xfrm>
              <a:custGeom>
                <a:avLst/>
                <a:gdLst>
                  <a:gd name="T0" fmla="*/ 3 w 7"/>
                  <a:gd name="T1" fmla="*/ 2 h 4"/>
                  <a:gd name="T2" fmla="*/ 3 w 7"/>
                  <a:gd name="T3" fmla="*/ 1 h 4"/>
                  <a:gd name="T4" fmla="*/ 0 w 7"/>
                  <a:gd name="T5" fmla="*/ 0 h 4"/>
                  <a:gd name="T6" fmla="*/ 0 w 7"/>
                  <a:gd name="T7" fmla="*/ 1 h 4"/>
                  <a:gd name="T8" fmla="*/ 0 w 7"/>
                  <a:gd name="T9" fmla="*/ 2 h 4"/>
                  <a:gd name="T10" fmla="*/ 7 w 7"/>
                  <a:gd name="T11" fmla="*/ 4 h 4"/>
                  <a:gd name="T12" fmla="*/ 3 w 7"/>
                  <a:gd name="T13" fmla="*/ 4 h 4"/>
                  <a:gd name="T14" fmla="*/ 3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2"/>
                    </a:moveTo>
                    <a:lnTo>
                      <a:pt x="3" y="1"/>
                    </a:lnTo>
                    <a:lnTo>
                      <a:pt x="0" y="0"/>
                    </a:lnTo>
                    <a:lnTo>
                      <a:pt x="0" y="1"/>
                    </a:lnTo>
                    <a:lnTo>
                      <a:pt x="0" y="2"/>
                    </a:lnTo>
                    <a:lnTo>
                      <a:pt x="7"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0" name="Freeform 3043"/>
              <p:cNvSpPr>
                <a:spLocks/>
              </p:cNvSpPr>
              <p:nvPr/>
            </p:nvSpPr>
            <p:spPr bwMode="auto">
              <a:xfrm>
                <a:off x="2446" y="3184"/>
                <a:ext cx="45" cy="32"/>
              </a:xfrm>
              <a:custGeom>
                <a:avLst/>
                <a:gdLst>
                  <a:gd name="T0" fmla="*/ 91 w 91"/>
                  <a:gd name="T1" fmla="*/ 2 h 64"/>
                  <a:gd name="T2" fmla="*/ 87 w 91"/>
                  <a:gd name="T3" fmla="*/ 0 h 64"/>
                  <a:gd name="T4" fmla="*/ 1 w 91"/>
                  <a:gd name="T5" fmla="*/ 0 h 64"/>
                  <a:gd name="T6" fmla="*/ 0 w 91"/>
                  <a:gd name="T7" fmla="*/ 63 h 64"/>
                  <a:gd name="T8" fmla="*/ 1 w 91"/>
                  <a:gd name="T9" fmla="*/ 64 h 64"/>
                  <a:gd name="T10" fmla="*/ 2 w 91"/>
                  <a:gd name="T11" fmla="*/ 61 h 64"/>
                  <a:gd name="T12" fmla="*/ 2 w 91"/>
                  <a:gd name="T13" fmla="*/ 5 h 64"/>
                  <a:gd name="T14" fmla="*/ 91 w 91"/>
                  <a:gd name="T15" fmla="*/ 5 h 64"/>
                  <a:gd name="T16" fmla="*/ 91 w 91"/>
                  <a:gd name="T17" fmla="*/ 3 h 64"/>
                  <a:gd name="T18" fmla="*/ 91 w 91"/>
                  <a:gd name="T19" fmla="*/ 2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1"/>
                  <a:gd name="T31" fmla="*/ 0 h 64"/>
                  <a:gd name="T32" fmla="*/ 91 w 91"/>
                  <a:gd name="T33" fmla="*/ 64 h 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1" h="64">
                    <a:moveTo>
                      <a:pt x="91" y="2"/>
                    </a:moveTo>
                    <a:lnTo>
                      <a:pt x="87" y="0"/>
                    </a:lnTo>
                    <a:lnTo>
                      <a:pt x="1" y="0"/>
                    </a:lnTo>
                    <a:lnTo>
                      <a:pt x="0" y="63"/>
                    </a:lnTo>
                    <a:lnTo>
                      <a:pt x="1" y="64"/>
                    </a:lnTo>
                    <a:lnTo>
                      <a:pt x="2" y="61"/>
                    </a:lnTo>
                    <a:lnTo>
                      <a:pt x="2" y="5"/>
                    </a:lnTo>
                    <a:lnTo>
                      <a:pt x="91" y="5"/>
                    </a:lnTo>
                    <a:lnTo>
                      <a:pt x="91" y="3"/>
                    </a:lnTo>
                    <a:lnTo>
                      <a:pt x="9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1" name="Freeform 3044"/>
              <p:cNvSpPr>
                <a:spLocks noEditPoints="1"/>
              </p:cNvSpPr>
              <p:nvPr/>
            </p:nvSpPr>
            <p:spPr bwMode="auto">
              <a:xfrm>
                <a:off x="2544" y="3140"/>
                <a:ext cx="134" cy="85"/>
              </a:xfrm>
              <a:custGeom>
                <a:avLst/>
                <a:gdLst>
                  <a:gd name="T0" fmla="*/ 0 w 266"/>
                  <a:gd name="T1" fmla="*/ 170 h 170"/>
                  <a:gd name="T2" fmla="*/ 109 w 266"/>
                  <a:gd name="T3" fmla="*/ 0 h 170"/>
                  <a:gd name="T4" fmla="*/ 151 w 266"/>
                  <a:gd name="T5" fmla="*/ 0 h 170"/>
                  <a:gd name="T6" fmla="*/ 266 w 266"/>
                  <a:gd name="T7" fmla="*/ 170 h 170"/>
                  <a:gd name="T8" fmla="*/ 223 w 266"/>
                  <a:gd name="T9" fmla="*/ 170 h 170"/>
                  <a:gd name="T10" fmla="*/ 190 w 266"/>
                  <a:gd name="T11" fmla="*/ 118 h 170"/>
                  <a:gd name="T12" fmla="*/ 70 w 266"/>
                  <a:gd name="T13" fmla="*/ 118 h 170"/>
                  <a:gd name="T14" fmla="*/ 40 w 266"/>
                  <a:gd name="T15" fmla="*/ 170 h 170"/>
                  <a:gd name="T16" fmla="*/ 0 w 266"/>
                  <a:gd name="T17" fmla="*/ 170 h 170"/>
                  <a:gd name="T18" fmla="*/ 0 w 266"/>
                  <a:gd name="T19" fmla="*/ 170 h 170"/>
                  <a:gd name="T20" fmla="*/ 82 w 266"/>
                  <a:gd name="T21" fmla="*/ 100 h 170"/>
                  <a:gd name="T22" fmla="*/ 179 w 266"/>
                  <a:gd name="T23" fmla="*/ 100 h 170"/>
                  <a:gd name="T24" fmla="*/ 149 w 266"/>
                  <a:gd name="T25" fmla="*/ 53 h 170"/>
                  <a:gd name="T26" fmla="*/ 147 w 266"/>
                  <a:gd name="T27" fmla="*/ 48 h 170"/>
                  <a:gd name="T28" fmla="*/ 145 w 266"/>
                  <a:gd name="T29" fmla="*/ 45 h 170"/>
                  <a:gd name="T30" fmla="*/ 143 w 266"/>
                  <a:gd name="T31" fmla="*/ 41 h 170"/>
                  <a:gd name="T32" fmla="*/ 142 w 266"/>
                  <a:gd name="T33" fmla="*/ 39 h 170"/>
                  <a:gd name="T34" fmla="*/ 139 w 266"/>
                  <a:gd name="T35" fmla="*/ 35 h 170"/>
                  <a:gd name="T36" fmla="*/ 138 w 266"/>
                  <a:gd name="T37" fmla="*/ 32 h 170"/>
                  <a:gd name="T38" fmla="*/ 136 w 266"/>
                  <a:gd name="T39" fmla="*/ 30 h 170"/>
                  <a:gd name="T40" fmla="*/ 135 w 266"/>
                  <a:gd name="T41" fmla="*/ 26 h 170"/>
                  <a:gd name="T42" fmla="*/ 134 w 266"/>
                  <a:gd name="T43" fmla="*/ 24 h 170"/>
                  <a:gd name="T44" fmla="*/ 132 w 266"/>
                  <a:gd name="T45" fmla="*/ 22 h 170"/>
                  <a:gd name="T46" fmla="*/ 131 w 266"/>
                  <a:gd name="T47" fmla="*/ 19 h 170"/>
                  <a:gd name="T48" fmla="*/ 129 w 266"/>
                  <a:gd name="T49" fmla="*/ 17 h 170"/>
                  <a:gd name="T50" fmla="*/ 128 w 266"/>
                  <a:gd name="T51" fmla="*/ 19 h 170"/>
                  <a:gd name="T52" fmla="*/ 127 w 266"/>
                  <a:gd name="T53" fmla="*/ 22 h 170"/>
                  <a:gd name="T54" fmla="*/ 126 w 266"/>
                  <a:gd name="T55" fmla="*/ 25 h 170"/>
                  <a:gd name="T56" fmla="*/ 124 w 266"/>
                  <a:gd name="T57" fmla="*/ 27 h 170"/>
                  <a:gd name="T58" fmla="*/ 123 w 266"/>
                  <a:gd name="T59" fmla="*/ 30 h 170"/>
                  <a:gd name="T60" fmla="*/ 122 w 266"/>
                  <a:gd name="T61" fmla="*/ 33 h 170"/>
                  <a:gd name="T62" fmla="*/ 121 w 266"/>
                  <a:gd name="T63" fmla="*/ 35 h 170"/>
                  <a:gd name="T64" fmla="*/ 120 w 266"/>
                  <a:gd name="T65" fmla="*/ 39 h 170"/>
                  <a:gd name="T66" fmla="*/ 117 w 266"/>
                  <a:gd name="T67" fmla="*/ 41 h 170"/>
                  <a:gd name="T68" fmla="*/ 116 w 266"/>
                  <a:gd name="T69" fmla="*/ 45 h 170"/>
                  <a:gd name="T70" fmla="*/ 115 w 266"/>
                  <a:gd name="T71" fmla="*/ 47 h 170"/>
                  <a:gd name="T72" fmla="*/ 113 w 266"/>
                  <a:gd name="T73" fmla="*/ 50 h 170"/>
                  <a:gd name="T74" fmla="*/ 82 w 266"/>
                  <a:gd name="T75" fmla="*/ 100 h 170"/>
                  <a:gd name="T76" fmla="*/ 82 w 266"/>
                  <a:gd name="T77" fmla="*/ 100 h 1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6"/>
                  <a:gd name="T118" fmla="*/ 0 h 170"/>
                  <a:gd name="T119" fmla="*/ 266 w 266"/>
                  <a:gd name="T120" fmla="*/ 170 h 1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6" h="170">
                    <a:moveTo>
                      <a:pt x="0" y="170"/>
                    </a:moveTo>
                    <a:lnTo>
                      <a:pt x="109" y="0"/>
                    </a:lnTo>
                    <a:lnTo>
                      <a:pt x="151" y="0"/>
                    </a:lnTo>
                    <a:lnTo>
                      <a:pt x="266" y="170"/>
                    </a:lnTo>
                    <a:lnTo>
                      <a:pt x="223" y="170"/>
                    </a:lnTo>
                    <a:lnTo>
                      <a:pt x="190" y="118"/>
                    </a:lnTo>
                    <a:lnTo>
                      <a:pt x="70" y="118"/>
                    </a:lnTo>
                    <a:lnTo>
                      <a:pt x="40" y="170"/>
                    </a:lnTo>
                    <a:lnTo>
                      <a:pt x="0" y="170"/>
                    </a:lnTo>
                    <a:close/>
                    <a:moveTo>
                      <a:pt x="82" y="100"/>
                    </a:moveTo>
                    <a:lnTo>
                      <a:pt x="179" y="100"/>
                    </a:lnTo>
                    <a:lnTo>
                      <a:pt x="149" y="53"/>
                    </a:lnTo>
                    <a:lnTo>
                      <a:pt x="147" y="48"/>
                    </a:lnTo>
                    <a:lnTo>
                      <a:pt x="145" y="45"/>
                    </a:lnTo>
                    <a:lnTo>
                      <a:pt x="143" y="41"/>
                    </a:lnTo>
                    <a:lnTo>
                      <a:pt x="142" y="39"/>
                    </a:lnTo>
                    <a:lnTo>
                      <a:pt x="139" y="35"/>
                    </a:lnTo>
                    <a:lnTo>
                      <a:pt x="138" y="32"/>
                    </a:lnTo>
                    <a:lnTo>
                      <a:pt x="136" y="30"/>
                    </a:lnTo>
                    <a:lnTo>
                      <a:pt x="135" y="26"/>
                    </a:lnTo>
                    <a:lnTo>
                      <a:pt x="134" y="24"/>
                    </a:lnTo>
                    <a:lnTo>
                      <a:pt x="132" y="22"/>
                    </a:lnTo>
                    <a:lnTo>
                      <a:pt x="131" y="19"/>
                    </a:lnTo>
                    <a:lnTo>
                      <a:pt x="129" y="17"/>
                    </a:lnTo>
                    <a:lnTo>
                      <a:pt x="128" y="19"/>
                    </a:lnTo>
                    <a:lnTo>
                      <a:pt x="127" y="22"/>
                    </a:lnTo>
                    <a:lnTo>
                      <a:pt x="126" y="25"/>
                    </a:lnTo>
                    <a:lnTo>
                      <a:pt x="124" y="27"/>
                    </a:lnTo>
                    <a:lnTo>
                      <a:pt x="123" y="30"/>
                    </a:lnTo>
                    <a:lnTo>
                      <a:pt x="122" y="33"/>
                    </a:lnTo>
                    <a:lnTo>
                      <a:pt x="121" y="35"/>
                    </a:lnTo>
                    <a:lnTo>
                      <a:pt x="120" y="39"/>
                    </a:lnTo>
                    <a:lnTo>
                      <a:pt x="117" y="41"/>
                    </a:lnTo>
                    <a:lnTo>
                      <a:pt x="116" y="45"/>
                    </a:lnTo>
                    <a:lnTo>
                      <a:pt x="115" y="47"/>
                    </a:lnTo>
                    <a:lnTo>
                      <a:pt x="113" y="50"/>
                    </a:lnTo>
                    <a:lnTo>
                      <a:pt x="82" y="10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2" name="Freeform 3045"/>
              <p:cNvSpPr>
                <a:spLocks/>
              </p:cNvSpPr>
              <p:nvPr/>
            </p:nvSpPr>
            <p:spPr bwMode="auto">
              <a:xfrm>
                <a:off x="2544" y="3140"/>
                <a:ext cx="134" cy="85"/>
              </a:xfrm>
              <a:custGeom>
                <a:avLst/>
                <a:gdLst>
                  <a:gd name="T0" fmla="*/ 0 w 266"/>
                  <a:gd name="T1" fmla="*/ 170 h 170"/>
                  <a:gd name="T2" fmla="*/ 109 w 266"/>
                  <a:gd name="T3" fmla="*/ 0 h 170"/>
                  <a:gd name="T4" fmla="*/ 151 w 266"/>
                  <a:gd name="T5" fmla="*/ 0 h 170"/>
                  <a:gd name="T6" fmla="*/ 266 w 266"/>
                  <a:gd name="T7" fmla="*/ 170 h 170"/>
                  <a:gd name="T8" fmla="*/ 223 w 266"/>
                  <a:gd name="T9" fmla="*/ 170 h 170"/>
                  <a:gd name="T10" fmla="*/ 190 w 266"/>
                  <a:gd name="T11" fmla="*/ 118 h 170"/>
                  <a:gd name="T12" fmla="*/ 70 w 266"/>
                  <a:gd name="T13" fmla="*/ 118 h 170"/>
                  <a:gd name="T14" fmla="*/ 40 w 266"/>
                  <a:gd name="T15" fmla="*/ 170 h 170"/>
                  <a:gd name="T16" fmla="*/ 0 w 266"/>
                  <a:gd name="T17" fmla="*/ 170 h 170"/>
                  <a:gd name="T18" fmla="*/ 0 w 266"/>
                  <a:gd name="T19" fmla="*/ 17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6"/>
                  <a:gd name="T31" fmla="*/ 0 h 170"/>
                  <a:gd name="T32" fmla="*/ 266 w 266"/>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6" h="170">
                    <a:moveTo>
                      <a:pt x="0" y="170"/>
                    </a:moveTo>
                    <a:lnTo>
                      <a:pt x="109" y="0"/>
                    </a:lnTo>
                    <a:lnTo>
                      <a:pt x="151" y="0"/>
                    </a:lnTo>
                    <a:lnTo>
                      <a:pt x="266" y="170"/>
                    </a:lnTo>
                    <a:lnTo>
                      <a:pt x="223" y="170"/>
                    </a:lnTo>
                    <a:lnTo>
                      <a:pt x="190" y="118"/>
                    </a:lnTo>
                    <a:lnTo>
                      <a:pt x="70" y="118"/>
                    </a:lnTo>
                    <a:lnTo>
                      <a:pt x="40"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953" name="Freeform 3046"/>
              <p:cNvSpPr>
                <a:spLocks/>
              </p:cNvSpPr>
              <p:nvPr/>
            </p:nvSpPr>
            <p:spPr bwMode="auto">
              <a:xfrm>
                <a:off x="2544" y="3139"/>
                <a:ext cx="134" cy="87"/>
              </a:xfrm>
              <a:custGeom>
                <a:avLst/>
                <a:gdLst>
                  <a:gd name="T0" fmla="*/ 0 w 268"/>
                  <a:gd name="T1" fmla="*/ 170 h 173"/>
                  <a:gd name="T2" fmla="*/ 2 w 268"/>
                  <a:gd name="T3" fmla="*/ 172 h 173"/>
                  <a:gd name="T4" fmla="*/ 112 w 268"/>
                  <a:gd name="T5" fmla="*/ 2 h 173"/>
                  <a:gd name="T6" fmla="*/ 151 w 268"/>
                  <a:gd name="T7" fmla="*/ 2 h 173"/>
                  <a:gd name="T8" fmla="*/ 264 w 268"/>
                  <a:gd name="T9" fmla="*/ 169 h 173"/>
                  <a:gd name="T10" fmla="*/ 267 w 268"/>
                  <a:gd name="T11" fmla="*/ 173 h 173"/>
                  <a:gd name="T12" fmla="*/ 268 w 268"/>
                  <a:gd name="T13" fmla="*/ 170 h 173"/>
                  <a:gd name="T14" fmla="*/ 152 w 268"/>
                  <a:gd name="T15" fmla="*/ 0 h 173"/>
                  <a:gd name="T16" fmla="*/ 109 w 268"/>
                  <a:gd name="T17" fmla="*/ 0 h 173"/>
                  <a:gd name="T18" fmla="*/ 0 w 268"/>
                  <a:gd name="T19" fmla="*/ 17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8"/>
                  <a:gd name="T31" fmla="*/ 0 h 173"/>
                  <a:gd name="T32" fmla="*/ 268 w 268"/>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8" h="173">
                    <a:moveTo>
                      <a:pt x="0" y="170"/>
                    </a:moveTo>
                    <a:lnTo>
                      <a:pt x="2" y="172"/>
                    </a:lnTo>
                    <a:lnTo>
                      <a:pt x="112" y="2"/>
                    </a:lnTo>
                    <a:lnTo>
                      <a:pt x="151" y="2"/>
                    </a:lnTo>
                    <a:lnTo>
                      <a:pt x="264" y="169"/>
                    </a:lnTo>
                    <a:lnTo>
                      <a:pt x="267" y="173"/>
                    </a:lnTo>
                    <a:lnTo>
                      <a:pt x="268" y="170"/>
                    </a:lnTo>
                    <a:lnTo>
                      <a:pt x="152" y="0"/>
                    </a:lnTo>
                    <a:lnTo>
                      <a:pt x="109" y="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4" name="Freeform 3047"/>
              <p:cNvSpPr>
                <a:spLocks/>
              </p:cNvSpPr>
              <p:nvPr/>
            </p:nvSpPr>
            <p:spPr bwMode="auto">
              <a:xfrm>
                <a:off x="2544" y="3198"/>
                <a:ext cx="134" cy="28"/>
              </a:xfrm>
              <a:custGeom>
                <a:avLst/>
                <a:gdLst>
                  <a:gd name="T0" fmla="*/ 264 w 267"/>
                  <a:gd name="T1" fmla="*/ 52 h 56"/>
                  <a:gd name="T2" fmla="*/ 224 w 267"/>
                  <a:gd name="T3" fmla="*/ 52 h 56"/>
                  <a:gd name="T4" fmla="*/ 192 w 267"/>
                  <a:gd name="T5" fmla="*/ 1 h 56"/>
                  <a:gd name="T6" fmla="*/ 71 w 267"/>
                  <a:gd name="T7" fmla="*/ 0 h 56"/>
                  <a:gd name="T8" fmla="*/ 40 w 267"/>
                  <a:gd name="T9" fmla="*/ 52 h 56"/>
                  <a:gd name="T10" fmla="*/ 3 w 267"/>
                  <a:gd name="T11" fmla="*/ 52 h 56"/>
                  <a:gd name="T12" fmla="*/ 0 w 267"/>
                  <a:gd name="T13" fmla="*/ 53 h 56"/>
                  <a:gd name="T14" fmla="*/ 1 w 267"/>
                  <a:gd name="T15" fmla="*/ 56 h 56"/>
                  <a:gd name="T16" fmla="*/ 42 w 267"/>
                  <a:gd name="T17" fmla="*/ 55 h 56"/>
                  <a:gd name="T18" fmla="*/ 71 w 267"/>
                  <a:gd name="T19" fmla="*/ 5 h 56"/>
                  <a:gd name="T20" fmla="*/ 190 w 267"/>
                  <a:gd name="T21" fmla="*/ 5 h 56"/>
                  <a:gd name="T22" fmla="*/ 224 w 267"/>
                  <a:gd name="T23" fmla="*/ 56 h 56"/>
                  <a:gd name="T24" fmla="*/ 267 w 267"/>
                  <a:gd name="T25" fmla="*/ 56 h 56"/>
                  <a:gd name="T26" fmla="*/ 264 w 267"/>
                  <a:gd name="T27" fmla="*/ 52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56"/>
                  <a:gd name="T44" fmla="*/ 267 w 267"/>
                  <a:gd name="T45" fmla="*/ 56 h 5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56">
                    <a:moveTo>
                      <a:pt x="264" y="52"/>
                    </a:moveTo>
                    <a:lnTo>
                      <a:pt x="224" y="52"/>
                    </a:lnTo>
                    <a:lnTo>
                      <a:pt x="192" y="1"/>
                    </a:lnTo>
                    <a:lnTo>
                      <a:pt x="71" y="0"/>
                    </a:lnTo>
                    <a:lnTo>
                      <a:pt x="40" y="52"/>
                    </a:lnTo>
                    <a:lnTo>
                      <a:pt x="3" y="52"/>
                    </a:lnTo>
                    <a:lnTo>
                      <a:pt x="0" y="53"/>
                    </a:lnTo>
                    <a:lnTo>
                      <a:pt x="1" y="56"/>
                    </a:lnTo>
                    <a:lnTo>
                      <a:pt x="42" y="55"/>
                    </a:lnTo>
                    <a:lnTo>
                      <a:pt x="71" y="5"/>
                    </a:lnTo>
                    <a:lnTo>
                      <a:pt x="190" y="5"/>
                    </a:lnTo>
                    <a:lnTo>
                      <a:pt x="224" y="56"/>
                    </a:lnTo>
                    <a:lnTo>
                      <a:pt x="267" y="56"/>
                    </a:lnTo>
                    <a:lnTo>
                      <a:pt x="26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5" name="Freeform 3048"/>
              <p:cNvSpPr>
                <a:spLocks/>
              </p:cNvSpPr>
              <p:nvPr/>
            </p:nvSpPr>
            <p:spPr bwMode="auto">
              <a:xfrm>
                <a:off x="2585" y="3148"/>
                <a:ext cx="49" cy="42"/>
              </a:xfrm>
              <a:custGeom>
                <a:avLst/>
                <a:gdLst>
                  <a:gd name="T0" fmla="*/ 0 w 97"/>
                  <a:gd name="T1" fmla="*/ 83 h 83"/>
                  <a:gd name="T2" fmla="*/ 97 w 97"/>
                  <a:gd name="T3" fmla="*/ 83 h 83"/>
                  <a:gd name="T4" fmla="*/ 67 w 97"/>
                  <a:gd name="T5" fmla="*/ 36 h 83"/>
                  <a:gd name="T6" fmla="*/ 65 w 97"/>
                  <a:gd name="T7" fmla="*/ 31 h 83"/>
                  <a:gd name="T8" fmla="*/ 63 w 97"/>
                  <a:gd name="T9" fmla="*/ 28 h 83"/>
                  <a:gd name="T10" fmla="*/ 61 w 97"/>
                  <a:gd name="T11" fmla="*/ 24 h 83"/>
                  <a:gd name="T12" fmla="*/ 60 w 97"/>
                  <a:gd name="T13" fmla="*/ 22 h 83"/>
                  <a:gd name="T14" fmla="*/ 57 w 97"/>
                  <a:gd name="T15" fmla="*/ 18 h 83"/>
                  <a:gd name="T16" fmla="*/ 56 w 97"/>
                  <a:gd name="T17" fmla="*/ 15 h 83"/>
                  <a:gd name="T18" fmla="*/ 54 w 97"/>
                  <a:gd name="T19" fmla="*/ 13 h 83"/>
                  <a:gd name="T20" fmla="*/ 53 w 97"/>
                  <a:gd name="T21" fmla="*/ 9 h 83"/>
                  <a:gd name="T22" fmla="*/ 52 w 97"/>
                  <a:gd name="T23" fmla="*/ 7 h 83"/>
                  <a:gd name="T24" fmla="*/ 50 w 97"/>
                  <a:gd name="T25" fmla="*/ 5 h 83"/>
                  <a:gd name="T26" fmla="*/ 49 w 97"/>
                  <a:gd name="T27" fmla="*/ 2 h 83"/>
                  <a:gd name="T28" fmla="*/ 47 w 97"/>
                  <a:gd name="T29" fmla="*/ 0 h 83"/>
                  <a:gd name="T30" fmla="*/ 46 w 97"/>
                  <a:gd name="T31" fmla="*/ 2 h 83"/>
                  <a:gd name="T32" fmla="*/ 45 w 97"/>
                  <a:gd name="T33" fmla="*/ 5 h 83"/>
                  <a:gd name="T34" fmla="*/ 44 w 97"/>
                  <a:gd name="T35" fmla="*/ 8 h 83"/>
                  <a:gd name="T36" fmla="*/ 42 w 97"/>
                  <a:gd name="T37" fmla="*/ 10 h 83"/>
                  <a:gd name="T38" fmla="*/ 41 w 97"/>
                  <a:gd name="T39" fmla="*/ 13 h 83"/>
                  <a:gd name="T40" fmla="*/ 40 w 97"/>
                  <a:gd name="T41" fmla="*/ 16 h 83"/>
                  <a:gd name="T42" fmla="*/ 39 w 97"/>
                  <a:gd name="T43" fmla="*/ 18 h 83"/>
                  <a:gd name="T44" fmla="*/ 38 w 97"/>
                  <a:gd name="T45" fmla="*/ 22 h 83"/>
                  <a:gd name="T46" fmla="*/ 35 w 97"/>
                  <a:gd name="T47" fmla="*/ 24 h 83"/>
                  <a:gd name="T48" fmla="*/ 34 w 97"/>
                  <a:gd name="T49" fmla="*/ 28 h 83"/>
                  <a:gd name="T50" fmla="*/ 33 w 97"/>
                  <a:gd name="T51" fmla="*/ 30 h 83"/>
                  <a:gd name="T52" fmla="*/ 31 w 97"/>
                  <a:gd name="T53" fmla="*/ 33 h 83"/>
                  <a:gd name="T54" fmla="*/ 0 w 97"/>
                  <a:gd name="T55" fmla="*/ 83 h 83"/>
                  <a:gd name="T56" fmla="*/ 0 w 97"/>
                  <a:gd name="T57" fmla="*/ 83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83"/>
                  <a:gd name="T89" fmla="*/ 97 w 97"/>
                  <a:gd name="T90" fmla="*/ 83 h 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83">
                    <a:moveTo>
                      <a:pt x="0" y="83"/>
                    </a:moveTo>
                    <a:lnTo>
                      <a:pt x="97" y="83"/>
                    </a:lnTo>
                    <a:lnTo>
                      <a:pt x="67" y="36"/>
                    </a:lnTo>
                    <a:lnTo>
                      <a:pt x="65" y="31"/>
                    </a:lnTo>
                    <a:lnTo>
                      <a:pt x="63" y="28"/>
                    </a:lnTo>
                    <a:lnTo>
                      <a:pt x="61" y="24"/>
                    </a:lnTo>
                    <a:lnTo>
                      <a:pt x="60" y="22"/>
                    </a:lnTo>
                    <a:lnTo>
                      <a:pt x="57" y="18"/>
                    </a:lnTo>
                    <a:lnTo>
                      <a:pt x="56" y="15"/>
                    </a:lnTo>
                    <a:lnTo>
                      <a:pt x="54" y="13"/>
                    </a:lnTo>
                    <a:lnTo>
                      <a:pt x="53" y="9"/>
                    </a:lnTo>
                    <a:lnTo>
                      <a:pt x="52" y="7"/>
                    </a:lnTo>
                    <a:lnTo>
                      <a:pt x="50" y="5"/>
                    </a:lnTo>
                    <a:lnTo>
                      <a:pt x="49" y="2"/>
                    </a:lnTo>
                    <a:lnTo>
                      <a:pt x="47" y="0"/>
                    </a:lnTo>
                    <a:lnTo>
                      <a:pt x="46" y="2"/>
                    </a:lnTo>
                    <a:lnTo>
                      <a:pt x="45" y="5"/>
                    </a:lnTo>
                    <a:lnTo>
                      <a:pt x="44" y="8"/>
                    </a:lnTo>
                    <a:lnTo>
                      <a:pt x="42" y="10"/>
                    </a:lnTo>
                    <a:lnTo>
                      <a:pt x="41" y="13"/>
                    </a:lnTo>
                    <a:lnTo>
                      <a:pt x="40" y="16"/>
                    </a:lnTo>
                    <a:lnTo>
                      <a:pt x="39" y="18"/>
                    </a:lnTo>
                    <a:lnTo>
                      <a:pt x="38" y="22"/>
                    </a:lnTo>
                    <a:lnTo>
                      <a:pt x="35" y="24"/>
                    </a:lnTo>
                    <a:lnTo>
                      <a:pt x="34" y="28"/>
                    </a:lnTo>
                    <a:lnTo>
                      <a:pt x="33" y="30"/>
                    </a:lnTo>
                    <a:lnTo>
                      <a:pt x="31" y="33"/>
                    </a:lnTo>
                    <a:lnTo>
                      <a:pt x="0" y="8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956" name="Freeform 3049"/>
              <p:cNvSpPr>
                <a:spLocks/>
              </p:cNvSpPr>
              <p:nvPr/>
            </p:nvSpPr>
            <p:spPr bwMode="auto">
              <a:xfrm>
                <a:off x="2585" y="3160"/>
                <a:ext cx="49" cy="31"/>
              </a:xfrm>
              <a:custGeom>
                <a:avLst/>
                <a:gdLst>
                  <a:gd name="T0" fmla="*/ 0 w 98"/>
                  <a:gd name="T1" fmla="*/ 58 h 62"/>
                  <a:gd name="T2" fmla="*/ 0 w 98"/>
                  <a:gd name="T3" fmla="*/ 62 h 62"/>
                  <a:gd name="T4" fmla="*/ 97 w 98"/>
                  <a:gd name="T5" fmla="*/ 61 h 62"/>
                  <a:gd name="T6" fmla="*/ 98 w 98"/>
                  <a:gd name="T7" fmla="*/ 59 h 62"/>
                  <a:gd name="T8" fmla="*/ 68 w 98"/>
                  <a:gd name="T9" fmla="*/ 12 h 62"/>
                  <a:gd name="T10" fmla="*/ 67 w 98"/>
                  <a:gd name="T11" fmla="*/ 7 h 62"/>
                  <a:gd name="T12" fmla="*/ 62 w 98"/>
                  <a:gd name="T13" fmla="*/ 0 h 62"/>
                  <a:gd name="T14" fmla="*/ 61 w 98"/>
                  <a:gd name="T15" fmla="*/ 1 h 62"/>
                  <a:gd name="T16" fmla="*/ 60 w 98"/>
                  <a:gd name="T17" fmla="*/ 2 h 62"/>
                  <a:gd name="T18" fmla="*/ 64 w 98"/>
                  <a:gd name="T19" fmla="*/ 9 h 62"/>
                  <a:gd name="T20" fmla="*/ 65 w 98"/>
                  <a:gd name="T21" fmla="*/ 14 h 62"/>
                  <a:gd name="T22" fmla="*/ 94 w 98"/>
                  <a:gd name="T23" fmla="*/ 59 h 62"/>
                  <a:gd name="T24" fmla="*/ 0 w 98"/>
                  <a:gd name="T25" fmla="*/ 58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62"/>
                  <a:gd name="T41" fmla="*/ 98 w 98"/>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62">
                    <a:moveTo>
                      <a:pt x="0" y="58"/>
                    </a:moveTo>
                    <a:lnTo>
                      <a:pt x="0" y="62"/>
                    </a:lnTo>
                    <a:lnTo>
                      <a:pt x="97" y="61"/>
                    </a:lnTo>
                    <a:lnTo>
                      <a:pt x="98" y="59"/>
                    </a:lnTo>
                    <a:lnTo>
                      <a:pt x="68" y="12"/>
                    </a:lnTo>
                    <a:lnTo>
                      <a:pt x="67" y="7"/>
                    </a:lnTo>
                    <a:lnTo>
                      <a:pt x="62" y="0"/>
                    </a:lnTo>
                    <a:lnTo>
                      <a:pt x="61" y="1"/>
                    </a:lnTo>
                    <a:lnTo>
                      <a:pt x="60" y="2"/>
                    </a:lnTo>
                    <a:lnTo>
                      <a:pt x="64" y="9"/>
                    </a:lnTo>
                    <a:lnTo>
                      <a:pt x="65" y="14"/>
                    </a:lnTo>
                    <a:lnTo>
                      <a:pt x="94" y="59"/>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7" name="Freeform 3050"/>
              <p:cNvSpPr>
                <a:spLocks/>
              </p:cNvSpPr>
              <p:nvPr/>
            </p:nvSpPr>
            <p:spPr bwMode="auto">
              <a:xfrm>
                <a:off x="2615" y="3159"/>
                <a:ext cx="1" cy="4"/>
              </a:xfrm>
              <a:custGeom>
                <a:avLst/>
                <a:gdLst>
                  <a:gd name="T0" fmla="*/ 3 w 4"/>
                  <a:gd name="T1" fmla="*/ 2 h 7"/>
                  <a:gd name="T2" fmla="*/ 4 w 4"/>
                  <a:gd name="T3" fmla="*/ 2 h 7"/>
                  <a:gd name="T4" fmla="*/ 3 w 4"/>
                  <a:gd name="T5" fmla="*/ 0 h 7"/>
                  <a:gd name="T6" fmla="*/ 2 w 4"/>
                  <a:gd name="T7" fmla="*/ 0 h 7"/>
                  <a:gd name="T8" fmla="*/ 0 w 4"/>
                  <a:gd name="T9" fmla="*/ 0 h 7"/>
                  <a:gd name="T10" fmla="*/ 4 w 4"/>
                  <a:gd name="T11" fmla="*/ 7 h 7"/>
                  <a:gd name="T12" fmla="*/ 2 w 4"/>
                  <a:gd name="T13" fmla="*/ 3 h 7"/>
                  <a:gd name="T14" fmla="*/ 3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3" y="2"/>
                    </a:moveTo>
                    <a:lnTo>
                      <a:pt x="4" y="2"/>
                    </a:lnTo>
                    <a:lnTo>
                      <a:pt x="3" y="0"/>
                    </a:lnTo>
                    <a:lnTo>
                      <a:pt x="2" y="0"/>
                    </a:lnTo>
                    <a:lnTo>
                      <a:pt x="0" y="0"/>
                    </a:lnTo>
                    <a:lnTo>
                      <a:pt x="4" y="7"/>
                    </a:lnTo>
                    <a:lnTo>
                      <a:pt x="2"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8" name="Freeform 3051"/>
              <p:cNvSpPr>
                <a:spLocks/>
              </p:cNvSpPr>
              <p:nvPr/>
            </p:nvSpPr>
            <p:spPr bwMode="auto">
              <a:xfrm>
                <a:off x="2610" y="3150"/>
                <a:ext cx="6" cy="10"/>
              </a:xfrm>
              <a:custGeom>
                <a:avLst/>
                <a:gdLst>
                  <a:gd name="T0" fmla="*/ 13 w 13"/>
                  <a:gd name="T1" fmla="*/ 20 h 21"/>
                  <a:gd name="T2" fmla="*/ 10 w 13"/>
                  <a:gd name="T3" fmla="*/ 15 h 21"/>
                  <a:gd name="T4" fmla="*/ 10 w 13"/>
                  <a:gd name="T5" fmla="*/ 15 h 21"/>
                  <a:gd name="T6" fmla="*/ 9 w 13"/>
                  <a:gd name="T7" fmla="*/ 12 h 21"/>
                  <a:gd name="T8" fmla="*/ 7 w 13"/>
                  <a:gd name="T9" fmla="*/ 9 h 21"/>
                  <a:gd name="T10" fmla="*/ 6 w 13"/>
                  <a:gd name="T11" fmla="*/ 7 h 21"/>
                  <a:gd name="T12" fmla="*/ 2 w 13"/>
                  <a:gd name="T13" fmla="*/ 0 h 21"/>
                  <a:gd name="T14" fmla="*/ 1 w 13"/>
                  <a:gd name="T15" fmla="*/ 0 h 21"/>
                  <a:gd name="T16" fmla="*/ 0 w 13"/>
                  <a:gd name="T17" fmla="*/ 0 h 21"/>
                  <a:gd name="T18" fmla="*/ 4 w 13"/>
                  <a:gd name="T19" fmla="*/ 7 h 21"/>
                  <a:gd name="T20" fmla="*/ 5 w 13"/>
                  <a:gd name="T21" fmla="*/ 12 h 21"/>
                  <a:gd name="T22" fmla="*/ 7 w 13"/>
                  <a:gd name="T23" fmla="*/ 14 h 21"/>
                  <a:gd name="T24" fmla="*/ 8 w 13"/>
                  <a:gd name="T25" fmla="*/ 19 h 21"/>
                  <a:gd name="T26" fmla="*/ 10 w 13"/>
                  <a:gd name="T27" fmla="*/ 21 h 21"/>
                  <a:gd name="T28" fmla="*/ 12 w 13"/>
                  <a:gd name="T29" fmla="*/ 20 h 21"/>
                  <a:gd name="T30" fmla="*/ 13 w 13"/>
                  <a:gd name="T31" fmla="*/ 2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21"/>
                  <a:gd name="T50" fmla="*/ 13 w 13"/>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21">
                    <a:moveTo>
                      <a:pt x="13" y="20"/>
                    </a:moveTo>
                    <a:lnTo>
                      <a:pt x="10" y="15"/>
                    </a:lnTo>
                    <a:lnTo>
                      <a:pt x="9" y="12"/>
                    </a:lnTo>
                    <a:lnTo>
                      <a:pt x="7" y="9"/>
                    </a:lnTo>
                    <a:lnTo>
                      <a:pt x="6" y="7"/>
                    </a:lnTo>
                    <a:lnTo>
                      <a:pt x="2" y="0"/>
                    </a:lnTo>
                    <a:lnTo>
                      <a:pt x="1" y="0"/>
                    </a:lnTo>
                    <a:lnTo>
                      <a:pt x="0" y="0"/>
                    </a:lnTo>
                    <a:lnTo>
                      <a:pt x="4" y="7"/>
                    </a:lnTo>
                    <a:lnTo>
                      <a:pt x="5" y="12"/>
                    </a:lnTo>
                    <a:lnTo>
                      <a:pt x="7" y="14"/>
                    </a:lnTo>
                    <a:lnTo>
                      <a:pt x="8" y="19"/>
                    </a:lnTo>
                    <a:lnTo>
                      <a:pt x="10" y="21"/>
                    </a:lnTo>
                    <a:lnTo>
                      <a:pt x="12" y="20"/>
                    </a:lnTo>
                    <a:lnTo>
                      <a:pt x="1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59" name="Freeform 3052"/>
              <p:cNvSpPr>
                <a:spLocks/>
              </p:cNvSpPr>
              <p:nvPr/>
            </p:nvSpPr>
            <p:spPr bwMode="auto">
              <a:xfrm>
                <a:off x="2608" y="3148"/>
                <a:ext cx="3" cy="2"/>
              </a:xfrm>
              <a:custGeom>
                <a:avLst/>
                <a:gdLst>
                  <a:gd name="T0" fmla="*/ 4 w 4"/>
                  <a:gd name="T1" fmla="*/ 3 h 4"/>
                  <a:gd name="T2" fmla="*/ 3 w 4"/>
                  <a:gd name="T3" fmla="*/ 1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1"/>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0" name="Freeform 3053"/>
              <p:cNvSpPr>
                <a:spLocks/>
              </p:cNvSpPr>
              <p:nvPr/>
            </p:nvSpPr>
            <p:spPr bwMode="auto">
              <a:xfrm>
                <a:off x="2609" y="3147"/>
                <a:ext cx="1" cy="1"/>
              </a:xfrm>
              <a:custGeom>
                <a:avLst/>
                <a:gdLst>
                  <a:gd name="T0" fmla="*/ 1 w 1"/>
                  <a:gd name="T1" fmla="*/ 1 h 2"/>
                  <a:gd name="T2" fmla="*/ 0 w 1"/>
                  <a:gd name="T3" fmla="*/ 0 h 2"/>
                  <a:gd name="T4" fmla="*/ 1 w 1"/>
                  <a:gd name="T5" fmla="*/ 2 h 2"/>
                  <a:gd name="T6" fmla="*/ 0 w 1"/>
                  <a:gd name="T7" fmla="*/ 2 h 2"/>
                  <a:gd name="T8" fmla="*/ 1 w 1"/>
                  <a:gd name="T9" fmla="*/ 1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1"/>
                    </a:moveTo>
                    <a:lnTo>
                      <a:pt x="0" y="0"/>
                    </a:lnTo>
                    <a:lnTo>
                      <a:pt x="1" y="2"/>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1" name="Freeform 3054"/>
              <p:cNvSpPr>
                <a:spLocks/>
              </p:cNvSpPr>
              <p:nvPr/>
            </p:nvSpPr>
            <p:spPr bwMode="auto">
              <a:xfrm>
                <a:off x="2601" y="3147"/>
                <a:ext cx="9" cy="16"/>
              </a:xfrm>
              <a:custGeom>
                <a:avLst/>
                <a:gdLst>
                  <a:gd name="T0" fmla="*/ 15 w 16"/>
                  <a:gd name="T1" fmla="*/ 0 h 32"/>
                  <a:gd name="T2" fmla="*/ 12 w 16"/>
                  <a:gd name="T3" fmla="*/ 7 h 32"/>
                  <a:gd name="T4" fmla="*/ 10 w 16"/>
                  <a:gd name="T5" fmla="*/ 10 h 32"/>
                  <a:gd name="T6" fmla="*/ 8 w 16"/>
                  <a:gd name="T7" fmla="*/ 15 h 32"/>
                  <a:gd name="T8" fmla="*/ 7 w 16"/>
                  <a:gd name="T9" fmla="*/ 18 h 32"/>
                  <a:gd name="T10" fmla="*/ 6 w 16"/>
                  <a:gd name="T11" fmla="*/ 20 h 32"/>
                  <a:gd name="T12" fmla="*/ 5 w 16"/>
                  <a:gd name="T13" fmla="*/ 23 h 32"/>
                  <a:gd name="T14" fmla="*/ 2 w 16"/>
                  <a:gd name="T15" fmla="*/ 25 h 32"/>
                  <a:gd name="T16" fmla="*/ 1 w 16"/>
                  <a:gd name="T17" fmla="*/ 30 h 32"/>
                  <a:gd name="T18" fmla="*/ 0 w 16"/>
                  <a:gd name="T19" fmla="*/ 32 h 32"/>
                  <a:gd name="T20" fmla="*/ 1 w 16"/>
                  <a:gd name="T21" fmla="*/ 32 h 32"/>
                  <a:gd name="T22" fmla="*/ 2 w 16"/>
                  <a:gd name="T23" fmla="*/ 32 h 32"/>
                  <a:gd name="T24" fmla="*/ 3 w 16"/>
                  <a:gd name="T25" fmla="*/ 30 h 32"/>
                  <a:gd name="T26" fmla="*/ 5 w 16"/>
                  <a:gd name="T27" fmla="*/ 27 h 32"/>
                  <a:gd name="T28" fmla="*/ 7 w 16"/>
                  <a:gd name="T29" fmla="*/ 25 h 32"/>
                  <a:gd name="T30" fmla="*/ 8 w 16"/>
                  <a:gd name="T31" fmla="*/ 20 h 32"/>
                  <a:gd name="T32" fmla="*/ 9 w 16"/>
                  <a:gd name="T33" fmla="*/ 18 h 32"/>
                  <a:gd name="T34" fmla="*/ 10 w 16"/>
                  <a:gd name="T35" fmla="*/ 15 h 32"/>
                  <a:gd name="T36" fmla="*/ 13 w 16"/>
                  <a:gd name="T37" fmla="*/ 10 h 32"/>
                  <a:gd name="T38" fmla="*/ 14 w 16"/>
                  <a:gd name="T39" fmla="*/ 7 h 32"/>
                  <a:gd name="T40" fmla="*/ 16 w 16"/>
                  <a:gd name="T41" fmla="*/ 2 h 32"/>
                  <a:gd name="T42" fmla="*/ 15 w 16"/>
                  <a:gd name="T43" fmla="*/ 0 h 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
                  <a:gd name="T67" fmla="*/ 0 h 32"/>
                  <a:gd name="T68" fmla="*/ 16 w 16"/>
                  <a:gd name="T69" fmla="*/ 32 h 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 h="32">
                    <a:moveTo>
                      <a:pt x="15" y="0"/>
                    </a:moveTo>
                    <a:lnTo>
                      <a:pt x="12" y="7"/>
                    </a:lnTo>
                    <a:lnTo>
                      <a:pt x="10" y="10"/>
                    </a:lnTo>
                    <a:lnTo>
                      <a:pt x="8" y="15"/>
                    </a:lnTo>
                    <a:lnTo>
                      <a:pt x="7" y="18"/>
                    </a:lnTo>
                    <a:lnTo>
                      <a:pt x="6" y="20"/>
                    </a:lnTo>
                    <a:lnTo>
                      <a:pt x="5" y="23"/>
                    </a:lnTo>
                    <a:lnTo>
                      <a:pt x="2" y="25"/>
                    </a:lnTo>
                    <a:lnTo>
                      <a:pt x="1" y="30"/>
                    </a:lnTo>
                    <a:lnTo>
                      <a:pt x="0" y="32"/>
                    </a:lnTo>
                    <a:lnTo>
                      <a:pt x="1" y="32"/>
                    </a:lnTo>
                    <a:lnTo>
                      <a:pt x="2" y="32"/>
                    </a:lnTo>
                    <a:lnTo>
                      <a:pt x="3" y="30"/>
                    </a:lnTo>
                    <a:lnTo>
                      <a:pt x="5" y="27"/>
                    </a:lnTo>
                    <a:lnTo>
                      <a:pt x="7" y="25"/>
                    </a:lnTo>
                    <a:lnTo>
                      <a:pt x="8" y="20"/>
                    </a:lnTo>
                    <a:lnTo>
                      <a:pt x="9" y="18"/>
                    </a:lnTo>
                    <a:lnTo>
                      <a:pt x="10" y="15"/>
                    </a:lnTo>
                    <a:lnTo>
                      <a:pt x="13" y="10"/>
                    </a:lnTo>
                    <a:lnTo>
                      <a:pt x="14" y="7"/>
                    </a:lnTo>
                    <a:lnTo>
                      <a:pt x="16" y="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2" name="Freeform 3055"/>
              <p:cNvSpPr>
                <a:spLocks/>
              </p:cNvSpPr>
              <p:nvPr/>
            </p:nvSpPr>
            <p:spPr bwMode="auto">
              <a:xfrm>
                <a:off x="2585" y="3163"/>
                <a:ext cx="18" cy="28"/>
              </a:xfrm>
              <a:custGeom>
                <a:avLst/>
                <a:gdLst>
                  <a:gd name="T0" fmla="*/ 34 w 35"/>
                  <a:gd name="T1" fmla="*/ 1 h 55"/>
                  <a:gd name="T2" fmla="*/ 33 w 35"/>
                  <a:gd name="T3" fmla="*/ 0 h 55"/>
                  <a:gd name="T4" fmla="*/ 31 w 35"/>
                  <a:gd name="T5" fmla="*/ 3 h 55"/>
                  <a:gd name="T6" fmla="*/ 0 w 35"/>
                  <a:gd name="T7" fmla="*/ 53 h 55"/>
                  <a:gd name="T8" fmla="*/ 1 w 35"/>
                  <a:gd name="T9" fmla="*/ 55 h 55"/>
                  <a:gd name="T10" fmla="*/ 3 w 35"/>
                  <a:gd name="T11" fmla="*/ 53 h 55"/>
                  <a:gd name="T12" fmla="*/ 33 w 35"/>
                  <a:gd name="T13" fmla="*/ 6 h 55"/>
                  <a:gd name="T14" fmla="*/ 33 w 35"/>
                  <a:gd name="T15" fmla="*/ 6 h 55"/>
                  <a:gd name="T16" fmla="*/ 35 w 35"/>
                  <a:gd name="T17" fmla="*/ 1 h 55"/>
                  <a:gd name="T18" fmla="*/ 34 w 35"/>
                  <a:gd name="T19" fmla="*/ 1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55"/>
                  <a:gd name="T32" fmla="*/ 35 w 35"/>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55">
                    <a:moveTo>
                      <a:pt x="34" y="1"/>
                    </a:moveTo>
                    <a:lnTo>
                      <a:pt x="33" y="0"/>
                    </a:lnTo>
                    <a:lnTo>
                      <a:pt x="31" y="3"/>
                    </a:lnTo>
                    <a:lnTo>
                      <a:pt x="0" y="53"/>
                    </a:lnTo>
                    <a:lnTo>
                      <a:pt x="1" y="55"/>
                    </a:lnTo>
                    <a:lnTo>
                      <a:pt x="3" y="53"/>
                    </a:lnTo>
                    <a:lnTo>
                      <a:pt x="33" y="6"/>
                    </a:lnTo>
                    <a:lnTo>
                      <a:pt x="35" y="1"/>
                    </a:lnTo>
                    <a:lnTo>
                      <a:pt x="3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3" name="Freeform 3056"/>
              <p:cNvSpPr>
                <a:spLocks/>
              </p:cNvSpPr>
              <p:nvPr/>
            </p:nvSpPr>
            <p:spPr bwMode="auto">
              <a:xfrm>
                <a:off x="2692" y="3140"/>
                <a:ext cx="112" cy="85"/>
              </a:xfrm>
              <a:custGeom>
                <a:avLst/>
                <a:gdLst>
                  <a:gd name="T0" fmla="*/ 0 w 223"/>
                  <a:gd name="T1" fmla="*/ 170 h 170"/>
                  <a:gd name="T2" fmla="*/ 0 w 223"/>
                  <a:gd name="T3" fmla="*/ 0 h 170"/>
                  <a:gd name="T4" fmla="*/ 38 w 223"/>
                  <a:gd name="T5" fmla="*/ 0 h 170"/>
                  <a:gd name="T6" fmla="*/ 187 w 223"/>
                  <a:gd name="T7" fmla="*/ 133 h 170"/>
                  <a:gd name="T8" fmla="*/ 187 w 223"/>
                  <a:gd name="T9" fmla="*/ 0 h 170"/>
                  <a:gd name="T10" fmla="*/ 223 w 223"/>
                  <a:gd name="T11" fmla="*/ 0 h 170"/>
                  <a:gd name="T12" fmla="*/ 223 w 223"/>
                  <a:gd name="T13" fmla="*/ 170 h 170"/>
                  <a:gd name="T14" fmla="*/ 184 w 223"/>
                  <a:gd name="T15" fmla="*/ 170 h 170"/>
                  <a:gd name="T16" fmla="*/ 36 w 223"/>
                  <a:gd name="T17" fmla="*/ 35 h 170"/>
                  <a:gd name="T18" fmla="*/ 36 w 223"/>
                  <a:gd name="T19" fmla="*/ 170 h 170"/>
                  <a:gd name="T20" fmla="*/ 0 w 223"/>
                  <a:gd name="T21" fmla="*/ 170 h 170"/>
                  <a:gd name="T22" fmla="*/ 0 w 223"/>
                  <a:gd name="T23" fmla="*/ 17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3"/>
                  <a:gd name="T37" fmla="*/ 0 h 170"/>
                  <a:gd name="T38" fmla="*/ 223 w 223"/>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3" h="170">
                    <a:moveTo>
                      <a:pt x="0" y="170"/>
                    </a:moveTo>
                    <a:lnTo>
                      <a:pt x="0" y="0"/>
                    </a:lnTo>
                    <a:lnTo>
                      <a:pt x="38" y="0"/>
                    </a:lnTo>
                    <a:lnTo>
                      <a:pt x="187" y="133"/>
                    </a:lnTo>
                    <a:lnTo>
                      <a:pt x="187" y="0"/>
                    </a:lnTo>
                    <a:lnTo>
                      <a:pt x="223" y="0"/>
                    </a:lnTo>
                    <a:lnTo>
                      <a:pt x="223" y="170"/>
                    </a:lnTo>
                    <a:lnTo>
                      <a:pt x="184" y="170"/>
                    </a:lnTo>
                    <a:lnTo>
                      <a:pt x="36" y="35"/>
                    </a:lnTo>
                    <a:lnTo>
                      <a:pt x="36" y="170"/>
                    </a:lnTo>
                    <a:lnTo>
                      <a:pt x="0" y="17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4" name="Freeform 3057"/>
              <p:cNvSpPr>
                <a:spLocks/>
              </p:cNvSpPr>
              <p:nvPr/>
            </p:nvSpPr>
            <p:spPr bwMode="auto">
              <a:xfrm>
                <a:off x="2692" y="3140"/>
                <a:ext cx="112" cy="85"/>
              </a:xfrm>
              <a:custGeom>
                <a:avLst/>
                <a:gdLst>
                  <a:gd name="T0" fmla="*/ 0 w 223"/>
                  <a:gd name="T1" fmla="*/ 170 h 170"/>
                  <a:gd name="T2" fmla="*/ 0 w 223"/>
                  <a:gd name="T3" fmla="*/ 0 h 170"/>
                  <a:gd name="T4" fmla="*/ 38 w 223"/>
                  <a:gd name="T5" fmla="*/ 0 h 170"/>
                  <a:gd name="T6" fmla="*/ 187 w 223"/>
                  <a:gd name="T7" fmla="*/ 133 h 170"/>
                  <a:gd name="T8" fmla="*/ 187 w 223"/>
                  <a:gd name="T9" fmla="*/ 0 h 170"/>
                  <a:gd name="T10" fmla="*/ 223 w 223"/>
                  <a:gd name="T11" fmla="*/ 0 h 170"/>
                  <a:gd name="T12" fmla="*/ 223 w 223"/>
                  <a:gd name="T13" fmla="*/ 170 h 170"/>
                  <a:gd name="T14" fmla="*/ 184 w 223"/>
                  <a:gd name="T15" fmla="*/ 170 h 170"/>
                  <a:gd name="T16" fmla="*/ 36 w 223"/>
                  <a:gd name="T17" fmla="*/ 35 h 170"/>
                  <a:gd name="T18" fmla="*/ 36 w 223"/>
                  <a:gd name="T19" fmla="*/ 170 h 170"/>
                  <a:gd name="T20" fmla="*/ 0 w 223"/>
                  <a:gd name="T21" fmla="*/ 170 h 170"/>
                  <a:gd name="T22" fmla="*/ 0 w 223"/>
                  <a:gd name="T23" fmla="*/ 17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3"/>
                  <a:gd name="T37" fmla="*/ 0 h 170"/>
                  <a:gd name="T38" fmla="*/ 223 w 223"/>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3" h="170">
                    <a:moveTo>
                      <a:pt x="0" y="170"/>
                    </a:moveTo>
                    <a:lnTo>
                      <a:pt x="0" y="0"/>
                    </a:lnTo>
                    <a:lnTo>
                      <a:pt x="38" y="0"/>
                    </a:lnTo>
                    <a:lnTo>
                      <a:pt x="187" y="133"/>
                    </a:lnTo>
                    <a:lnTo>
                      <a:pt x="187" y="0"/>
                    </a:lnTo>
                    <a:lnTo>
                      <a:pt x="223" y="0"/>
                    </a:lnTo>
                    <a:lnTo>
                      <a:pt x="223" y="170"/>
                    </a:lnTo>
                    <a:lnTo>
                      <a:pt x="184" y="170"/>
                    </a:lnTo>
                    <a:lnTo>
                      <a:pt x="36" y="35"/>
                    </a:lnTo>
                    <a:lnTo>
                      <a:pt x="36"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965" name="Freeform 3058"/>
              <p:cNvSpPr>
                <a:spLocks/>
              </p:cNvSpPr>
              <p:nvPr/>
            </p:nvSpPr>
            <p:spPr bwMode="auto">
              <a:xfrm>
                <a:off x="2691" y="3139"/>
                <a:ext cx="113" cy="86"/>
              </a:xfrm>
              <a:custGeom>
                <a:avLst/>
                <a:gdLst>
                  <a:gd name="T0" fmla="*/ 0 w 226"/>
                  <a:gd name="T1" fmla="*/ 171 h 171"/>
                  <a:gd name="T2" fmla="*/ 2 w 226"/>
                  <a:gd name="T3" fmla="*/ 171 h 171"/>
                  <a:gd name="T4" fmla="*/ 2 w 226"/>
                  <a:gd name="T5" fmla="*/ 2 h 171"/>
                  <a:gd name="T6" fmla="*/ 38 w 226"/>
                  <a:gd name="T7" fmla="*/ 2 h 171"/>
                  <a:gd name="T8" fmla="*/ 186 w 226"/>
                  <a:gd name="T9" fmla="*/ 135 h 171"/>
                  <a:gd name="T10" fmla="*/ 189 w 226"/>
                  <a:gd name="T11" fmla="*/ 134 h 171"/>
                  <a:gd name="T12" fmla="*/ 189 w 226"/>
                  <a:gd name="T13" fmla="*/ 2 h 171"/>
                  <a:gd name="T14" fmla="*/ 223 w 226"/>
                  <a:gd name="T15" fmla="*/ 2 h 171"/>
                  <a:gd name="T16" fmla="*/ 226 w 226"/>
                  <a:gd name="T17" fmla="*/ 0 h 171"/>
                  <a:gd name="T18" fmla="*/ 186 w 226"/>
                  <a:gd name="T19" fmla="*/ 1 h 171"/>
                  <a:gd name="T20" fmla="*/ 186 w 226"/>
                  <a:gd name="T21" fmla="*/ 132 h 171"/>
                  <a:gd name="T22" fmla="*/ 39 w 226"/>
                  <a:gd name="T23" fmla="*/ 0 h 171"/>
                  <a:gd name="T24" fmla="*/ 0 w 226"/>
                  <a:gd name="T25" fmla="*/ 1 h 171"/>
                  <a:gd name="T26" fmla="*/ 0 w 226"/>
                  <a:gd name="T27" fmla="*/ 171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6"/>
                  <a:gd name="T43" fmla="*/ 0 h 171"/>
                  <a:gd name="T44" fmla="*/ 226 w 226"/>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6" h="171">
                    <a:moveTo>
                      <a:pt x="0" y="171"/>
                    </a:moveTo>
                    <a:lnTo>
                      <a:pt x="2" y="171"/>
                    </a:lnTo>
                    <a:lnTo>
                      <a:pt x="2" y="2"/>
                    </a:lnTo>
                    <a:lnTo>
                      <a:pt x="38" y="2"/>
                    </a:lnTo>
                    <a:lnTo>
                      <a:pt x="186" y="135"/>
                    </a:lnTo>
                    <a:lnTo>
                      <a:pt x="189" y="134"/>
                    </a:lnTo>
                    <a:lnTo>
                      <a:pt x="189" y="2"/>
                    </a:lnTo>
                    <a:lnTo>
                      <a:pt x="223" y="2"/>
                    </a:lnTo>
                    <a:lnTo>
                      <a:pt x="226" y="0"/>
                    </a:lnTo>
                    <a:lnTo>
                      <a:pt x="186" y="1"/>
                    </a:lnTo>
                    <a:lnTo>
                      <a:pt x="186" y="132"/>
                    </a:lnTo>
                    <a:lnTo>
                      <a:pt x="39"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6" name="Freeform 3059"/>
              <p:cNvSpPr>
                <a:spLocks/>
              </p:cNvSpPr>
              <p:nvPr/>
            </p:nvSpPr>
            <p:spPr bwMode="auto">
              <a:xfrm>
                <a:off x="2691" y="3139"/>
                <a:ext cx="113" cy="87"/>
              </a:xfrm>
              <a:custGeom>
                <a:avLst/>
                <a:gdLst>
                  <a:gd name="T0" fmla="*/ 223 w 226"/>
                  <a:gd name="T1" fmla="*/ 2 h 173"/>
                  <a:gd name="T2" fmla="*/ 223 w 226"/>
                  <a:gd name="T3" fmla="*/ 169 h 173"/>
                  <a:gd name="T4" fmla="*/ 185 w 226"/>
                  <a:gd name="T5" fmla="*/ 169 h 173"/>
                  <a:gd name="T6" fmla="*/ 38 w 226"/>
                  <a:gd name="T7" fmla="*/ 35 h 173"/>
                  <a:gd name="T8" fmla="*/ 35 w 226"/>
                  <a:gd name="T9" fmla="*/ 36 h 173"/>
                  <a:gd name="T10" fmla="*/ 35 w 226"/>
                  <a:gd name="T11" fmla="*/ 169 h 173"/>
                  <a:gd name="T12" fmla="*/ 2 w 226"/>
                  <a:gd name="T13" fmla="*/ 169 h 173"/>
                  <a:gd name="T14" fmla="*/ 0 w 226"/>
                  <a:gd name="T15" fmla="*/ 171 h 173"/>
                  <a:gd name="T16" fmla="*/ 1 w 226"/>
                  <a:gd name="T17" fmla="*/ 173 h 173"/>
                  <a:gd name="T18" fmla="*/ 38 w 226"/>
                  <a:gd name="T19" fmla="*/ 172 h 173"/>
                  <a:gd name="T20" fmla="*/ 38 w 226"/>
                  <a:gd name="T21" fmla="*/ 39 h 173"/>
                  <a:gd name="T22" fmla="*/ 185 w 226"/>
                  <a:gd name="T23" fmla="*/ 173 h 173"/>
                  <a:gd name="T24" fmla="*/ 226 w 226"/>
                  <a:gd name="T25" fmla="*/ 172 h 173"/>
                  <a:gd name="T26" fmla="*/ 226 w 226"/>
                  <a:gd name="T27" fmla="*/ 0 h 173"/>
                  <a:gd name="T28" fmla="*/ 223 w 226"/>
                  <a:gd name="T29" fmla="*/ 2 h 1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6"/>
                  <a:gd name="T46" fmla="*/ 0 h 173"/>
                  <a:gd name="T47" fmla="*/ 226 w 226"/>
                  <a:gd name="T48" fmla="*/ 173 h 1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6" h="173">
                    <a:moveTo>
                      <a:pt x="223" y="2"/>
                    </a:moveTo>
                    <a:lnTo>
                      <a:pt x="223" y="169"/>
                    </a:lnTo>
                    <a:lnTo>
                      <a:pt x="185" y="169"/>
                    </a:lnTo>
                    <a:lnTo>
                      <a:pt x="38" y="35"/>
                    </a:lnTo>
                    <a:lnTo>
                      <a:pt x="35" y="36"/>
                    </a:lnTo>
                    <a:lnTo>
                      <a:pt x="35" y="169"/>
                    </a:lnTo>
                    <a:lnTo>
                      <a:pt x="2" y="169"/>
                    </a:lnTo>
                    <a:lnTo>
                      <a:pt x="0" y="171"/>
                    </a:lnTo>
                    <a:lnTo>
                      <a:pt x="1" y="173"/>
                    </a:lnTo>
                    <a:lnTo>
                      <a:pt x="38" y="172"/>
                    </a:lnTo>
                    <a:lnTo>
                      <a:pt x="38" y="39"/>
                    </a:lnTo>
                    <a:lnTo>
                      <a:pt x="185" y="173"/>
                    </a:lnTo>
                    <a:lnTo>
                      <a:pt x="226" y="172"/>
                    </a:lnTo>
                    <a:lnTo>
                      <a:pt x="226" y="0"/>
                    </a:lnTo>
                    <a:lnTo>
                      <a:pt x="22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7" name="Freeform 3060"/>
              <p:cNvSpPr>
                <a:spLocks noEditPoints="1"/>
              </p:cNvSpPr>
              <p:nvPr/>
            </p:nvSpPr>
            <p:spPr bwMode="auto">
              <a:xfrm>
                <a:off x="2835" y="3140"/>
                <a:ext cx="117" cy="85"/>
              </a:xfrm>
              <a:custGeom>
                <a:avLst/>
                <a:gdLst>
                  <a:gd name="T0" fmla="*/ 102 w 234"/>
                  <a:gd name="T1" fmla="*/ 0 h 170"/>
                  <a:gd name="T2" fmla="*/ 122 w 234"/>
                  <a:gd name="T3" fmla="*/ 0 h 170"/>
                  <a:gd name="T4" fmla="*/ 138 w 234"/>
                  <a:gd name="T5" fmla="*/ 1 h 170"/>
                  <a:gd name="T6" fmla="*/ 152 w 234"/>
                  <a:gd name="T7" fmla="*/ 2 h 170"/>
                  <a:gd name="T8" fmla="*/ 167 w 234"/>
                  <a:gd name="T9" fmla="*/ 5 h 170"/>
                  <a:gd name="T10" fmla="*/ 181 w 234"/>
                  <a:gd name="T11" fmla="*/ 9 h 170"/>
                  <a:gd name="T12" fmla="*/ 193 w 234"/>
                  <a:gd name="T13" fmla="*/ 15 h 170"/>
                  <a:gd name="T14" fmla="*/ 206 w 234"/>
                  <a:gd name="T15" fmla="*/ 24 h 170"/>
                  <a:gd name="T16" fmla="*/ 216 w 234"/>
                  <a:gd name="T17" fmla="*/ 34 h 170"/>
                  <a:gd name="T18" fmla="*/ 224 w 234"/>
                  <a:gd name="T19" fmla="*/ 46 h 170"/>
                  <a:gd name="T20" fmla="*/ 230 w 234"/>
                  <a:gd name="T21" fmla="*/ 58 h 170"/>
                  <a:gd name="T22" fmla="*/ 234 w 234"/>
                  <a:gd name="T23" fmla="*/ 72 h 170"/>
                  <a:gd name="T24" fmla="*/ 234 w 234"/>
                  <a:gd name="T25" fmla="*/ 86 h 170"/>
                  <a:gd name="T26" fmla="*/ 233 w 234"/>
                  <a:gd name="T27" fmla="*/ 99 h 170"/>
                  <a:gd name="T28" fmla="*/ 230 w 234"/>
                  <a:gd name="T29" fmla="*/ 110 h 170"/>
                  <a:gd name="T30" fmla="*/ 224 w 234"/>
                  <a:gd name="T31" fmla="*/ 121 h 170"/>
                  <a:gd name="T32" fmla="*/ 220 w 234"/>
                  <a:gd name="T33" fmla="*/ 130 h 170"/>
                  <a:gd name="T34" fmla="*/ 213 w 234"/>
                  <a:gd name="T35" fmla="*/ 138 h 170"/>
                  <a:gd name="T36" fmla="*/ 205 w 234"/>
                  <a:gd name="T37" fmla="*/ 145 h 170"/>
                  <a:gd name="T38" fmla="*/ 197 w 234"/>
                  <a:gd name="T39" fmla="*/ 151 h 170"/>
                  <a:gd name="T40" fmla="*/ 188 w 234"/>
                  <a:gd name="T41" fmla="*/ 155 h 170"/>
                  <a:gd name="T42" fmla="*/ 178 w 234"/>
                  <a:gd name="T43" fmla="*/ 159 h 170"/>
                  <a:gd name="T44" fmla="*/ 169 w 234"/>
                  <a:gd name="T45" fmla="*/ 162 h 170"/>
                  <a:gd name="T46" fmla="*/ 158 w 234"/>
                  <a:gd name="T47" fmla="*/ 166 h 170"/>
                  <a:gd name="T48" fmla="*/ 145 w 234"/>
                  <a:gd name="T49" fmla="*/ 168 h 170"/>
                  <a:gd name="T50" fmla="*/ 130 w 234"/>
                  <a:gd name="T51" fmla="*/ 169 h 170"/>
                  <a:gd name="T52" fmla="*/ 115 w 234"/>
                  <a:gd name="T53" fmla="*/ 169 h 170"/>
                  <a:gd name="T54" fmla="*/ 0 w 234"/>
                  <a:gd name="T55" fmla="*/ 170 h 170"/>
                  <a:gd name="T56" fmla="*/ 102 w 234"/>
                  <a:gd name="T57" fmla="*/ 149 h 170"/>
                  <a:gd name="T58" fmla="*/ 118 w 234"/>
                  <a:gd name="T59" fmla="*/ 149 h 170"/>
                  <a:gd name="T60" fmla="*/ 133 w 234"/>
                  <a:gd name="T61" fmla="*/ 148 h 170"/>
                  <a:gd name="T62" fmla="*/ 145 w 234"/>
                  <a:gd name="T63" fmla="*/ 146 h 170"/>
                  <a:gd name="T64" fmla="*/ 154 w 234"/>
                  <a:gd name="T65" fmla="*/ 144 h 170"/>
                  <a:gd name="T66" fmla="*/ 162 w 234"/>
                  <a:gd name="T67" fmla="*/ 140 h 170"/>
                  <a:gd name="T68" fmla="*/ 169 w 234"/>
                  <a:gd name="T69" fmla="*/ 136 h 170"/>
                  <a:gd name="T70" fmla="*/ 177 w 234"/>
                  <a:gd name="T71" fmla="*/ 130 h 170"/>
                  <a:gd name="T72" fmla="*/ 184 w 234"/>
                  <a:gd name="T73" fmla="*/ 122 h 170"/>
                  <a:gd name="T74" fmla="*/ 189 w 234"/>
                  <a:gd name="T75" fmla="*/ 114 h 170"/>
                  <a:gd name="T76" fmla="*/ 192 w 234"/>
                  <a:gd name="T77" fmla="*/ 103 h 170"/>
                  <a:gd name="T78" fmla="*/ 195 w 234"/>
                  <a:gd name="T79" fmla="*/ 93 h 170"/>
                  <a:gd name="T80" fmla="*/ 195 w 234"/>
                  <a:gd name="T81" fmla="*/ 79 h 170"/>
                  <a:gd name="T82" fmla="*/ 192 w 234"/>
                  <a:gd name="T83" fmla="*/ 63 h 170"/>
                  <a:gd name="T84" fmla="*/ 188 w 234"/>
                  <a:gd name="T85" fmla="*/ 50 h 170"/>
                  <a:gd name="T86" fmla="*/ 178 w 234"/>
                  <a:gd name="T87" fmla="*/ 39 h 170"/>
                  <a:gd name="T88" fmla="*/ 168 w 234"/>
                  <a:gd name="T89" fmla="*/ 31 h 170"/>
                  <a:gd name="T90" fmla="*/ 155 w 234"/>
                  <a:gd name="T91" fmla="*/ 25 h 170"/>
                  <a:gd name="T92" fmla="*/ 143 w 234"/>
                  <a:gd name="T93" fmla="*/ 22 h 170"/>
                  <a:gd name="T94" fmla="*/ 130 w 234"/>
                  <a:gd name="T95" fmla="*/ 20 h 170"/>
                  <a:gd name="T96" fmla="*/ 113 w 234"/>
                  <a:gd name="T97" fmla="*/ 19 h 170"/>
                  <a:gd name="T98" fmla="*/ 37 w 234"/>
                  <a:gd name="T99" fmla="*/ 19 h 1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4"/>
                  <a:gd name="T151" fmla="*/ 0 h 170"/>
                  <a:gd name="T152" fmla="*/ 234 w 234"/>
                  <a:gd name="T153" fmla="*/ 170 h 1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4" h="170">
                    <a:moveTo>
                      <a:pt x="0" y="170"/>
                    </a:moveTo>
                    <a:lnTo>
                      <a:pt x="0" y="0"/>
                    </a:lnTo>
                    <a:lnTo>
                      <a:pt x="97" y="0"/>
                    </a:lnTo>
                    <a:lnTo>
                      <a:pt x="102" y="0"/>
                    </a:lnTo>
                    <a:lnTo>
                      <a:pt x="108" y="0"/>
                    </a:lnTo>
                    <a:lnTo>
                      <a:pt x="113" y="0"/>
                    </a:lnTo>
                    <a:lnTo>
                      <a:pt x="117" y="0"/>
                    </a:lnTo>
                    <a:lnTo>
                      <a:pt x="122" y="0"/>
                    </a:lnTo>
                    <a:lnTo>
                      <a:pt x="127" y="0"/>
                    </a:lnTo>
                    <a:lnTo>
                      <a:pt x="131" y="0"/>
                    </a:lnTo>
                    <a:lnTo>
                      <a:pt x="135" y="0"/>
                    </a:lnTo>
                    <a:lnTo>
                      <a:pt x="138" y="1"/>
                    </a:lnTo>
                    <a:lnTo>
                      <a:pt x="142" y="1"/>
                    </a:lnTo>
                    <a:lnTo>
                      <a:pt x="145" y="1"/>
                    </a:lnTo>
                    <a:lnTo>
                      <a:pt x="147" y="2"/>
                    </a:lnTo>
                    <a:lnTo>
                      <a:pt x="152" y="2"/>
                    </a:lnTo>
                    <a:lnTo>
                      <a:pt x="155" y="3"/>
                    </a:lnTo>
                    <a:lnTo>
                      <a:pt x="160" y="3"/>
                    </a:lnTo>
                    <a:lnTo>
                      <a:pt x="163" y="4"/>
                    </a:lnTo>
                    <a:lnTo>
                      <a:pt x="167" y="5"/>
                    </a:lnTo>
                    <a:lnTo>
                      <a:pt x="170" y="7"/>
                    </a:lnTo>
                    <a:lnTo>
                      <a:pt x="174" y="7"/>
                    </a:lnTo>
                    <a:lnTo>
                      <a:pt x="177" y="8"/>
                    </a:lnTo>
                    <a:lnTo>
                      <a:pt x="181" y="9"/>
                    </a:lnTo>
                    <a:lnTo>
                      <a:pt x="183" y="10"/>
                    </a:lnTo>
                    <a:lnTo>
                      <a:pt x="186" y="11"/>
                    </a:lnTo>
                    <a:lnTo>
                      <a:pt x="189" y="14"/>
                    </a:lnTo>
                    <a:lnTo>
                      <a:pt x="193" y="15"/>
                    </a:lnTo>
                    <a:lnTo>
                      <a:pt x="197" y="17"/>
                    </a:lnTo>
                    <a:lnTo>
                      <a:pt x="199" y="19"/>
                    </a:lnTo>
                    <a:lnTo>
                      <a:pt x="203" y="22"/>
                    </a:lnTo>
                    <a:lnTo>
                      <a:pt x="206" y="24"/>
                    </a:lnTo>
                    <a:lnTo>
                      <a:pt x="208" y="26"/>
                    </a:lnTo>
                    <a:lnTo>
                      <a:pt x="212" y="28"/>
                    </a:lnTo>
                    <a:lnTo>
                      <a:pt x="214" y="32"/>
                    </a:lnTo>
                    <a:lnTo>
                      <a:pt x="216" y="34"/>
                    </a:lnTo>
                    <a:lnTo>
                      <a:pt x="219" y="37"/>
                    </a:lnTo>
                    <a:lnTo>
                      <a:pt x="221" y="40"/>
                    </a:lnTo>
                    <a:lnTo>
                      <a:pt x="222" y="43"/>
                    </a:lnTo>
                    <a:lnTo>
                      <a:pt x="224" y="46"/>
                    </a:lnTo>
                    <a:lnTo>
                      <a:pt x="227" y="49"/>
                    </a:lnTo>
                    <a:lnTo>
                      <a:pt x="228" y="52"/>
                    </a:lnTo>
                    <a:lnTo>
                      <a:pt x="229" y="55"/>
                    </a:lnTo>
                    <a:lnTo>
                      <a:pt x="230" y="58"/>
                    </a:lnTo>
                    <a:lnTo>
                      <a:pt x="231" y="62"/>
                    </a:lnTo>
                    <a:lnTo>
                      <a:pt x="233" y="65"/>
                    </a:lnTo>
                    <a:lnTo>
                      <a:pt x="233" y="69"/>
                    </a:lnTo>
                    <a:lnTo>
                      <a:pt x="234" y="72"/>
                    </a:lnTo>
                    <a:lnTo>
                      <a:pt x="234" y="76"/>
                    </a:lnTo>
                    <a:lnTo>
                      <a:pt x="234" y="79"/>
                    </a:lnTo>
                    <a:lnTo>
                      <a:pt x="234" y="84"/>
                    </a:lnTo>
                    <a:lnTo>
                      <a:pt x="234" y="86"/>
                    </a:lnTo>
                    <a:lnTo>
                      <a:pt x="234" y="90"/>
                    </a:lnTo>
                    <a:lnTo>
                      <a:pt x="234" y="93"/>
                    </a:lnTo>
                    <a:lnTo>
                      <a:pt x="234" y="95"/>
                    </a:lnTo>
                    <a:lnTo>
                      <a:pt x="233" y="99"/>
                    </a:lnTo>
                    <a:lnTo>
                      <a:pt x="233" y="102"/>
                    </a:lnTo>
                    <a:lnTo>
                      <a:pt x="231" y="105"/>
                    </a:lnTo>
                    <a:lnTo>
                      <a:pt x="230" y="107"/>
                    </a:lnTo>
                    <a:lnTo>
                      <a:pt x="230" y="110"/>
                    </a:lnTo>
                    <a:lnTo>
                      <a:pt x="229" y="113"/>
                    </a:lnTo>
                    <a:lnTo>
                      <a:pt x="228" y="115"/>
                    </a:lnTo>
                    <a:lnTo>
                      <a:pt x="226" y="118"/>
                    </a:lnTo>
                    <a:lnTo>
                      <a:pt x="224" y="121"/>
                    </a:lnTo>
                    <a:lnTo>
                      <a:pt x="223" y="123"/>
                    </a:lnTo>
                    <a:lnTo>
                      <a:pt x="222" y="125"/>
                    </a:lnTo>
                    <a:lnTo>
                      <a:pt x="221" y="128"/>
                    </a:lnTo>
                    <a:lnTo>
                      <a:pt x="220" y="130"/>
                    </a:lnTo>
                    <a:lnTo>
                      <a:pt x="218" y="132"/>
                    </a:lnTo>
                    <a:lnTo>
                      <a:pt x="216" y="133"/>
                    </a:lnTo>
                    <a:lnTo>
                      <a:pt x="214" y="136"/>
                    </a:lnTo>
                    <a:lnTo>
                      <a:pt x="213" y="138"/>
                    </a:lnTo>
                    <a:lnTo>
                      <a:pt x="211" y="139"/>
                    </a:lnTo>
                    <a:lnTo>
                      <a:pt x="208" y="141"/>
                    </a:lnTo>
                    <a:lnTo>
                      <a:pt x="206" y="144"/>
                    </a:lnTo>
                    <a:lnTo>
                      <a:pt x="205" y="145"/>
                    </a:lnTo>
                    <a:lnTo>
                      <a:pt x="203" y="146"/>
                    </a:lnTo>
                    <a:lnTo>
                      <a:pt x="200" y="147"/>
                    </a:lnTo>
                    <a:lnTo>
                      <a:pt x="199" y="149"/>
                    </a:lnTo>
                    <a:lnTo>
                      <a:pt x="197" y="151"/>
                    </a:lnTo>
                    <a:lnTo>
                      <a:pt x="195" y="152"/>
                    </a:lnTo>
                    <a:lnTo>
                      <a:pt x="192" y="153"/>
                    </a:lnTo>
                    <a:lnTo>
                      <a:pt x="190" y="154"/>
                    </a:lnTo>
                    <a:lnTo>
                      <a:pt x="188" y="155"/>
                    </a:lnTo>
                    <a:lnTo>
                      <a:pt x="185" y="156"/>
                    </a:lnTo>
                    <a:lnTo>
                      <a:pt x="183" y="158"/>
                    </a:lnTo>
                    <a:lnTo>
                      <a:pt x="181" y="159"/>
                    </a:lnTo>
                    <a:lnTo>
                      <a:pt x="178" y="159"/>
                    </a:lnTo>
                    <a:lnTo>
                      <a:pt x="176" y="160"/>
                    </a:lnTo>
                    <a:lnTo>
                      <a:pt x="174" y="161"/>
                    </a:lnTo>
                    <a:lnTo>
                      <a:pt x="171" y="162"/>
                    </a:lnTo>
                    <a:lnTo>
                      <a:pt x="169" y="162"/>
                    </a:lnTo>
                    <a:lnTo>
                      <a:pt x="166" y="163"/>
                    </a:lnTo>
                    <a:lnTo>
                      <a:pt x="163" y="164"/>
                    </a:lnTo>
                    <a:lnTo>
                      <a:pt x="160" y="164"/>
                    </a:lnTo>
                    <a:lnTo>
                      <a:pt x="158" y="166"/>
                    </a:lnTo>
                    <a:lnTo>
                      <a:pt x="154" y="166"/>
                    </a:lnTo>
                    <a:lnTo>
                      <a:pt x="151" y="167"/>
                    </a:lnTo>
                    <a:lnTo>
                      <a:pt x="147" y="168"/>
                    </a:lnTo>
                    <a:lnTo>
                      <a:pt x="145" y="168"/>
                    </a:lnTo>
                    <a:lnTo>
                      <a:pt x="142" y="168"/>
                    </a:lnTo>
                    <a:lnTo>
                      <a:pt x="138" y="168"/>
                    </a:lnTo>
                    <a:lnTo>
                      <a:pt x="133" y="169"/>
                    </a:lnTo>
                    <a:lnTo>
                      <a:pt x="130" y="169"/>
                    </a:lnTo>
                    <a:lnTo>
                      <a:pt x="127" y="169"/>
                    </a:lnTo>
                    <a:lnTo>
                      <a:pt x="123" y="169"/>
                    </a:lnTo>
                    <a:lnTo>
                      <a:pt x="118" y="169"/>
                    </a:lnTo>
                    <a:lnTo>
                      <a:pt x="115" y="169"/>
                    </a:lnTo>
                    <a:lnTo>
                      <a:pt x="110" y="169"/>
                    </a:lnTo>
                    <a:lnTo>
                      <a:pt x="106" y="169"/>
                    </a:lnTo>
                    <a:lnTo>
                      <a:pt x="101" y="170"/>
                    </a:lnTo>
                    <a:lnTo>
                      <a:pt x="0" y="170"/>
                    </a:lnTo>
                    <a:close/>
                    <a:moveTo>
                      <a:pt x="37" y="151"/>
                    </a:moveTo>
                    <a:lnTo>
                      <a:pt x="97" y="151"/>
                    </a:lnTo>
                    <a:lnTo>
                      <a:pt x="102" y="149"/>
                    </a:lnTo>
                    <a:lnTo>
                      <a:pt x="107" y="149"/>
                    </a:lnTo>
                    <a:lnTo>
                      <a:pt x="110" y="149"/>
                    </a:lnTo>
                    <a:lnTo>
                      <a:pt x="115" y="149"/>
                    </a:lnTo>
                    <a:lnTo>
                      <a:pt x="118" y="149"/>
                    </a:lnTo>
                    <a:lnTo>
                      <a:pt x="123" y="149"/>
                    </a:lnTo>
                    <a:lnTo>
                      <a:pt x="127" y="148"/>
                    </a:lnTo>
                    <a:lnTo>
                      <a:pt x="130" y="148"/>
                    </a:lnTo>
                    <a:lnTo>
                      <a:pt x="133" y="148"/>
                    </a:lnTo>
                    <a:lnTo>
                      <a:pt x="137" y="147"/>
                    </a:lnTo>
                    <a:lnTo>
                      <a:pt x="139" y="147"/>
                    </a:lnTo>
                    <a:lnTo>
                      <a:pt x="142" y="147"/>
                    </a:lnTo>
                    <a:lnTo>
                      <a:pt x="145" y="146"/>
                    </a:lnTo>
                    <a:lnTo>
                      <a:pt x="147" y="145"/>
                    </a:lnTo>
                    <a:lnTo>
                      <a:pt x="150" y="145"/>
                    </a:lnTo>
                    <a:lnTo>
                      <a:pt x="152" y="144"/>
                    </a:lnTo>
                    <a:lnTo>
                      <a:pt x="154" y="144"/>
                    </a:lnTo>
                    <a:lnTo>
                      <a:pt x="156" y="143"/>
                    </a:lnTo>
                    <a:lnTo>
                      <a:pt x="158" y="141"/>
                    </a:lnTo>
                    <a:lnTo>
                      <a:pt x="160" y="141"/>
                    </a:lnTo>
                    <a:lnTo>
                      <a:pt x="162" y="140"/>
                    </a:lnTo>
                    <a:lnTo>
                      <a:pt x="163" y="139"/>
                    </a:lnTo>
                    <a:lnTo>
                      <a:pt x="166" y="138"/>
                    </a:lnTo>
                    <a:lnTo>
                      <a:pt x="167" y="138"/>
                    </a:lnTo>
                    <a:lnTo>
                      <a:pt x="169" y="136"/>
                    </a:lnTo>
                    <a:lnTo>
                      <a:pt x="171" y="134"/>
                    </a:lnTo>
                    <a:lnTo>
                      <a:pt x="174" y="133"/>
                    </a:lnTo>
                    <a:lnTo>
                      <a:pt x="175" y="131"/>
                    </a:lnTo>
                    <a:lnTo>
                      <a:pt x="177" y="130"/>
                    </a:lnTo>
                    <a:lnTo>
                      <a:pt x="180" y="128"/>
                    </a:lnTo>
                    <a:lnTo>
                      <a:pt x="181" y="126"/>
                    </a:lnTo>
                    <a:lnTo>
                      <a:pt x="182" y="124"/>
                    </a:lnTo>
                    <a:lnTo>
                      <a:pt x="184" y="122"/>
                    </a:lnTo>
                    <a:lnTo>
                      <a:pt x="185" y="119"/>
                    </a:lnTo>
                    <a:lnTo>
                      <a:pt x="186" y="117"/>
                    </a:lnTo>
                    <a:lnTo>
                      <a:pt x="188" y="116"/>
                    </a:lnTo>
                    <a:lnTo>
                      <a:pt x="189" y="114"/>
                    </a:lnTo>
                    <a:lnTo>
                      <a:pt x="190" y="111"/>
                    </a:lnTo>
                    <a:lnTo>
                      <a:pt x="191" y="109"/>
                    </a:lnTo>
                    <a:lnTo>
                      <a:pt x="192" y="106"/>
                    </a:lnTo>
                    <a:lnTo>
                      <a:pt x="192" y="103"/>
                    </a:lnTo>
                    <a:lnTo>
                      <a:pt x="193" y="101"/>
                    </a:lnTo>
                    <a:lnTo>
                      <a:pt x="193" y="99"/>
                    </a:lnTo>
                    <a:lnTo>
                      <a:pt x="195" y="95"/>
                    </a:lnTo>
                    <a:lnTo>
                      <a:pt x="195" y="93"/>
                    </a:lnTo>
                    <a:lnTo>
                      <a:pt x="195" y="90"/>
                    </a:lnTo>
                    <a:lnTo>
                      <a:pt x="195" y="86"/>
                    </a:lnTo>
                    <a:lnTo>
                      <a:pt x="195" y="84"/>
                    </a:lnTo>
                    <a:lnTo>
                      <a:pt x="195" y="79"/>
                    </a:lnTo>
                    <a:lnTo>
                      <a:pt x="195" y="75"/>
                    </a:lnTo>
                    <a:lnTo>
                      <a:pt x="195" y="71"/>
                    </a:lnTo>
                    <a:lnTo>
                      <a:pt x="193" y="66"/>
                    </a:lnTo>
                    <a:lnTo>
                      <a:pt x="192" y="63"/>
                    </a:lnTo>
                    <a:lnTo>
                      <a:pt x="191" y="60"/>
                    </a:lnTo>
                    <a:lnTo>
                      <a:pt x="190" y="56"/>
                    </a:lnTo>
                    <a:lnTo>
                      <a:pt x="189" y="53"/>
                    </a:lnTo>
                    <a:lnTo>
                      <a:pt x="188" y="50"/>
                    </a:lnTo>
                    <a:lnTo>
                      <a:pt x="185" y="47"/>
                    </a:lnTo>
                    <a:lnTo>
                      <a:pt x="183" y="45"/>
                    </a:lnTo>
                    <a:lnTo>
                      <a:pt x="181" y="42"/>
                    </a:lnTo>
                    <a:lnTo>
                      <a:pt x="178" y="39"/>
                    </a:lnTo>
                    <a:lnTo>
                      <a:pt x="176" y="37"/>
                    </a:lnTo>
                    <a:lnTo>
                      <a:pt x="174" y="35"/>
                    </a:lnTo>
                    <a:lnTo>
                      <a:pt x="170" y="33"/>
                    </a:lnTo>
                    <a:lnTo>
                      <a:pt x="168" y="31"/>
                    </a:lnTo>
                    <a:lnTo>
                      <a:pt x="165" y="30"/>
                    </a:lnTo>
                    <a:lnTo>
                      <a:pt x="162" y="27"/>
                    </a:lnTo>
                    <a:lnTo>
                      <a:pt x="159" y="26"/>
                    </a:lnTo>
                    <a:lnTo>
                      <a:pt x="155" y="25"/>
                    </a:lnTo>
                    <a:lnTo>
                      <a:pt x="152" y="24"/>
                    </a:lnTo>
                    <a:lnTo>
                      <a:pt x="148" y="23"/>
                    </a:lnTo>
                    <a:lnTo>
                      <a:pt x="145" y="23"/>
                    </a:lnTo>
                    <a:lnTo>
                      <a:pt x="143" y="22"/>
                    </a:lnTo>
                    <a:lnTo>
                      <a:pt x="140" y="22"/>
                    </a:lnTo>
                    <a:lnTo>
                      <a:pt x="137" y="20"/>
                    </a:lnTo>
                    <a:lnTo>
                      <a:pt x="133" y="20"/>
                    </a:lnTo>
                    <a:lnTo>
                      <a:pt x="130" y="20"/>
                    </a:lnTo>
                    <a:lnTo>
                      <a:pt x="125" y="19"/>
                    </a:lnTo>
                    <a:lnTo>
                      <a:pt x="122" y="19"/>
                    </a:lnTo>
                    <a:lnTo>
                      <a:pt x="117" y="19"/>
                    </a:lnTo>
                    <a:lnTo>
                      <a:pt x="113" y="19"/>
                    </a:lnTo>
                    <a:lnTo>
                      <a:pt x="108" y="19"/>
                    </a:lnTo>
                    <a:lnTo>
                      <a:pt x="102" y="19"/>
                    </a:lnTo>
                    <a:lnTo>
                      <a:pt x="97" y="19"/>
                    </a:lnTo>
                    <a:lnTo>
                      <a:pt x="37" y="19"/>
                    </a:lnTo>
                    <a:lnTo>
                      <a:pt x="37" y="15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68" name="Freeform 3061"/>
              <p:cNvSpPr>
                <a:spLocks/>
              </p:cNvSpPr>
              <p:nvPr/>
            </p:nvSpPr>
            <p:spPr bwMode="auto">
              <a:xfrm>
                <a:off x="2835" y="3140"/>
                <a:ext cx="117" cy="85"/>
              </a:xfrm>
              <a:custGeom>
                <a:avLst/>
                <a:gdLst>
                  <a:gd name="T0" fmla="*/ 0 w 234"/>
                  <a:gd name="T1" fmla="*/ 0 h 170"/>
                  <a:gd name="T2" fmla="*/ 102 w 234"/>
                  <a:gd name="T3" fmla="*/ 0 h 170"/>
                  <a:gd name="T4" fmla="*/ 113 w 234"/>
                  <a:gd name="T5" fmla="*/ 0 h 170"/>
                  <a:gd name="T6" fmla="*/ 122 w 234"/>
                  <a:gd name="T7" fmla="*/ 0 h 170"/>
                  <a:gd name="T8" fmla="*/ 131 w 234"/>
                  <a:gd name="T9" fmla="*/ 0 h 170"/>
                  <a:gd name="T10" fmla="*/ 138 w 234"/>
                  <a:gd name="T11" fmla="*/ 1 h 170"/>
                  <a:gd name="T12" fmla="*/ 145 w 234"/>
                  <a:gd name="T13" fmla="*/ 1 h 170"/>
                  <a:gd name="T14" fmla="*/ 152 w 234"/>
                  <a:gd name="T15" fmla="*/ 2 h 170"/>
                  <a:gd name="T16" fmla="*/ 160 w 234"/>
                  <a:gd name="T17" fmla="*/ 3 h 170"/>
                  <a:gd name="T18" fmla="*/ 167 w 234"/>
                  <a:gd name="T19" fmla="*/ 5 h 170"/>
                  <a:gd name="T20" fmla="*/ 174 w 234"/>
                  <a:gd name="T21" fmla="*/ 7 h 170"/>
                  <a:gd name="T22" fmla="*/ 181 w 234"/>
                  <a:gd name="T23" fmla="*/ 9 h 170"/>
                  <a:gd name="T24" fmla="*/ 186 w 234"/>
                  <a:gd name="T25" fmla="*/ 11 h 170"/>
                  <a:gd name="T26" fmla="*/ 193 w 234"/>
                  <a:gd name="T27" fmla="*/ 15 h 170"/>
                  <a:gd name="T28" fmla="*/ 199 w 234"/>
                  <a:gd name="T29" fmla="*/ 19 h 170"/>
                  <a:gd name="T30" fmla="*/ 206 w 234"/>
                  <a:gd name="T31" fmla="*/ 24 h 170"/>
                  <a:gd name="T32" fmla="*/ 212 w 234"/>
                  <a:gd name="T33" fmla="*/ 28 h 170"/>
                  <a:gd name="T34" fmla="*/ 216 w 234"/>
                  <a:gd name="T35" fmla="*/ 34 h 170"/>
                  <a:gd name="T36" fmla="*/ 221 w 234"/>
                  <a:gd name="T37" fmla="*/ 40 h 170"/>
                  <a:gd name="T38" fmla="*/ 224 w 234"/>
                  <a:gd name="T39" fmla="*/ 46 h 170"/>
                  <a:gd name="T40" fmla="*/ 228 w 234"/>
                  <a:gd name="T41" fmla="*/ 52 h 170"/>
                  <a:gd name="T42" fmla="*/ 230 w 234"/>
                  <a:gd name="T43" fmla="*/ 58 h 170"/>
                  <a:gd name="T44" fmla="*/ 233 w 234"/>
                  <a:gd name="T45" fmla="*/ 65 h 170"/>
                  <a:gd name="T46" fmla="*/ 234 w 234"/>
                  <a:gd name="T47" fmla="*/ 72 h 170"/>
                  <a:gd name="T48" fmla="*/ 234 w 234"/>
                  <a:gd name="T49" fmla="*/ 79 h 170"/>
                  <a:gd name="T50" fmla="*/ 234 w 234"/>
                  <a:gd name="T51" fmla="*/ 86 h 170"/>
                  <a:gd name="T52" fmla="*/ 234 w 234"/>
                  <a:gd name="T53" fmla="*/ 93 h 170"/>
                  <a:gd name="T54" fmla="*/ 233 w 234"/>
                  <a:gd name="T55" fmla="*/ 99 h 170"/>
                  <a:gd name="T56" fmla="*/ 231 w 234"/>
                  <a:gd name="T57" fmla="*/ 105 h 170"/>
                  <a:gd name="T58" fmla="*/ 230 w 234"/>
                  <a:gd name="T59" fmla="*/ 110 h 170"/>
                  <a:gd name="T60" fmla="*/ 228 w 234"/>
                  <a:gd name="T61" fmla="*/ 115 h 170"/>
                  <a:gd name="T62" fmla="*/ 224 w 234"/>
                  <a:gd name="T63" fmla="*/ 121 h 170"/>
                  <a:gd name="T64" fmla="*/ 222 w 234"/>
                  <a:gd name="T65" fmla="*/ 125 h 170"/>
                  <a:gd name="T66" fmla="*/ 220 w 234"/>
                  <a:gd name="T67" fmla="*/ 130 h 170"/>
                  <a:gd name="T68" fmla="*/ 216 w 234"/>
                  <a:gd name="T69" fmla="*/ 133 h 170"/>
                  <a:gd name="T70" fmla="*/ 213 w 234"/>
                  <a:gd name="T71" fmla="*/ 138 h 170"/>
                  <a:gd name="T72" fmla="*/ 208 w 234"/>
                  <a:gd name="T73" fmla="*/ 141 h 170"/>
                  <a:gd name="T74" fmla="*/ 205 w 234"/>
                  <a:gd name="T75" fmla="*/ 145 h 170"/>
                  <a:gd name="T76" fmla="*/ 200 w 234"/>
                  <a:gd name="T77" fmla="*/ 147 h 170"/>
                  <a:gd name="T78" fmla="*/ 197 w 234"/>
                  <a:gd name="T79" fmla="*/ 151 h 170"/>
                  <a:gd name="T80" fmla="*/ 192 w 234"/>
                  <a:gd name="T81" fmla="*/ 153 h 170"/>
                  <a:gd name="T82" fmla="*/ 188 w 234"/>
                  <a:gd name="T83" fmla="*/ 155 h 170"/>
                  <a:gd name="T84" fmla="*/ 183 w 234"/>
                  <a:gd name="T85" fmla="*/ 158 h 170"/>
                  <a:gd name="T86" fmla="*/ 178 w 234"/>
                  <a:gd name="T87" fmla="*/ 159 h 170"/>
                  <a:gd name="T88" fmla="*/ 174 w 234"/>
                  <a:gd name="T89" fmla="*/ 161 h 170"/>
                  <a:gd name="T90" fmla="*/ 169 w 234"/>
                  <a:gd name="T91" fmla="*/ 162 h 170"/>
                  <a:gd name="T92" fmla="*/ 163 w 234"/>
                  <a:gd name="T93" fmla="*/ 164 h 170"/>
                  <a:gd name="T94" fmla="*/ 158 w 234"/>
                  <a:gd name="T95" fmla="*/ 166 h 170"/>
                  <a:gd name="T96" fmla="*/ 151 w 234"/>
                  <a:gd name="T97" fmla="*/ 167 h 170"/>
                  <a:gd name="T98" fmla="*/ 145 w 234"/>
                  <a:gd name="T99" fmla="*/ 168 h 170"/>
                  <a:gd name="T100" fmla="*/ 138 w 234"/>
                  <a:gd name="T101" fmla="*/ 168 h 170"/>
                  <a:gd name="T102" fmla="*/ 130 w 234"/>
                  <a:gd name="T103" fmla="*/ 169 h 170"/>
                  <a:gd name="T104" fmla="*/ 123 w 234"/>
                  <a:gd name="T105" fmla="*/ 169 h 170"/>
                  <a:gd name="T106" fmla="*/ 115 w 234"/>
                  <a:gd name="T107" fmla="*/ 169 h 170"/>
                  <a:gd name="T108" fmla="*/ 106 w 234"/>
                  <a:gd name="T109" fmla="*/ 169 h 170"/>
                  <a:gd name="T110" fmla="*/ 0 w 234"/>
                  <a:gd name="T111" fmla="*/ 170 h 17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4"/>
                  <a:gd name="T169" fmla="*/ 0 h 170"/>
                  <a:gd name="T170" fmla="*/ 234 w 234"/>
                  <a:gd name="T171" fmla="*/ 170 h 17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4" h="170">
                    <a:moveTo>
                      <a:pt x="0" y="170"/>
                    </a:moveTo>
                    <a:lnTo>
                      <a:pt x="0" y="0"/>
                    </a:lnTo>
                    <a:lnTo>
                      <a:pt x="97" y="0"/>
                    </a:lnTo>
                    <a:lnTo>
                      <a:pt x="102" y="0"/>
                    </a:lnTo>
                    <a:lnTo>
                      <a:pt x="108" y="0"/>
                    </a:lnTo>
                    <a:lnTo>
                      <a:pt x="113" y="0"/>
                    </a:lnTo>
                    <a:lnTo>
                      <a:pt x="117" y="0"/>
                    </a:lnTo>
                    <a:lnTo>
                      <a:pt x="122" y="0"/>
                    </a:lnTo>
                    <a:lnTo>
                      <a:pt x="127" y="0"/>
                    </a:lnTo>
                    <a:lnTo>
                      <a:pt x="131" y="0"/>
                    </a:lnTo>
                    <a:lnTo>
                      <a:pt x="135" y="0"/>
                    </a:lnTo>
                    <a:lnTo>
                      <a:pt x="138" y="1"/>
                    </a:lnTo>
                    <a:lnTo>
                      <a:pt x="142" y="1"/>
                    </a:lnTo>
                    <a:lnTo>
                      <a:pt x="145" y="1"/>
                    </a:lnTo>
                    <a:lnTo>
                      <a:pt x="147" y="2"/>
                    </a:lnTo>
                    <a:lnTo>
                      <a:pt x="152" y="2"/>
                    </a:lnTo>
                    <a:lnTo>
                      <a:pt x="155" y="3"/>
                    </a:lnTo>
                    <a:lnTo>
                      <a:pt x="160" y="3"/>
                    </a:lnTo>
                    <a:lnTo>
                      <a:pt x="163" y="4"/>
                    </a:lnTo>
                    <a:lnTo>
                      <a:pt x="167" y="5"/>
                    </a:lnTo>
                    <a:lnTo>
                      <a:pt x="170" y="7"/>
                    </a:lnTo>
                    <a:lnTo>
                      <a:pt x="174" y="7"/>
                    </a:lnTo>
                    <a:lnTo>
                      <a:pt x="177" y="8"/>
                    </a:lnTo>
                    <a:lnTo>
                      <a:pt x="181" y="9"/>
                    </a:lnTo>
                    <a:lnTo>
                      <a:pt x="183" y="10"/>
                    </a:lnTo>
                    <a:lnTo>
                      <a:pt x="186" y="11"/>
                    </a:lnTo>
                    <a:lnTo>
                      <a:pt x="189" y="14"/>
                    </a:lnTo>
                    <a:lnTo>
                      <a:pt x="193" y="15"/>
                    </a:lnTo>
                    <a:lnTo>
                      <a:pt x="197" y="17"/>
                    </a:lnTo>
                    <a:lnTo>
                      <a:pt x="199" y="19"/>
                    </a:lnTo>
                    <a:lnTo>
                      <a:pt x="203" y="22"/>
                    </a:lnTo>
                    <a:lnTo>
                      <a:pt x="206" y="24"/>
                    </a:lnTo>
                    <a:lnTo>
                      <a:pt x="208" y="26"/>
                    </a:lnTo>
                    <a:lnTo>
                      <a:pt x="212" y="28"/>
                    </a:lnTo>
                    <a:lnTo>
                      <a:pt x="214" y="32"/>
                    </a:lnTo>
                    <a:lnTo>
                      <a:pt x="216" y="34"/>
                    </a:lnTo>
                    <a:lnTo>
                      <a:pt x="219" y="37"/>
                    </a:lnTo>
                    <a:lnTo>
                      <a:pt x="221" y="40"/>
                    </a:lnTo>
                    <a:lnTo>
                      <a:pt x="222" y="43"/>
                    </a:lnTo>
                    <a:lnTo>
                      <a:pt x="224" y="46"/>
                    </a:lnTo>
                    <a:lnTo>
                      <a:pt x="227" y="49"/>
                    </a:lnTo>
                    <a:lnTo>
                      <a:pt x="228" y="52"/>
                    </a:lnTo>
                    <a:lnTo>
                      <a:pt x="229" y="55"/>
                    </a:lnTo>
                    <a:lnTo>
                      <a:pt x="230" y="58"/>
                    </a:lnTo>
                    <a:lnTo>
                      <a:pt x="231" y="62"/>
                    </a:lnTo>
                    <a:lnTo>
                      <a:pt x="233" y="65"/>
                    </a:lnTo>
                    <a:lnTo>
                      <a:pt x="233" y="69"/>
                    </a:lnTo>
                    <a:lnTo>
                      <a:pt x="234" y="72"/>
                    </a:lnTo>
                    <a:lnTo>
                      <a:pt x="234" y="76"/>
                    </a:lnTo>
                    <a:lnTo>
                      <a:pt x="234" y="79"/>
                    </a:lnTo>
                    <a:lnTo>
                      <a:pt x="234" y="84"/>
                    </a:lnTo>
                    <a:lnTo>
                      <a:pt x="234" y="86"/>
                    </a:lnTo>
                    <a:lnTo>
                      <a:pt x="234" y="90"/>
                    </a:lnTo>
                    <a:lnTo>
                      <a:pt x="234" y="93"/>
                    </a:lnTo>
                    <a:lnTo>
                      <a:pt x="234" y="95"/>
                    </a:lnTo>
                    <a:lnTo>
                      <a:pt x="233" y="99"/>
                    </a:lnTo>
                    <a:lnTo>
                      <a:pt x="233" y="102"/>
                    </a:lnTo>
                    <a:lnTo>
                      <a:pt x="231" y="105"/>
                    </a:lnTo>
                    <a:lnTo>
                      <a:pt x="230" y="107"/>
                    </a:lnTo>
                    <a:lnTo>
                      <a:pt x="230" y="110"/>
                    </a:lnTo>
                    <a:lnTo>
                      <a:pt x="229" y="113"/>
                    </a:lnTo>
                    <a:lnTo>
                      <a:pt x="228" y="115"/>
                    </a:lnTo>
                    <a:lnTo>
                      <a:pt x="226" y="118"/>
                    </a:lnTo>
                    <a:lnTo>
                      <a:pt x="224" y="121"/>
                    </a:lnTo>
                    <a:lnTo>
                      <a:pt x="223" y="123"/>
                    </a:lnTo>
                    <a:lnTo>
                      <a:pt x="222" y="125"/>
                    </a:lnTo>
                    <a:lnTo>
                      <a:pt x="221" y="128"/>
                    </a:lnTo>
                    <a:lnTo>
                      <a:pt x="220" y="130"/>
                    </a:lnTo>
                    <a:lnTo>
                      <a:pt x="218" y="132"/>
                    </a:lnTo>
                    <a:lnTo>
                      <a:pt x="216" y="133"/>
                    </a:lnTo>
                    <a:lnTo>
                      <a:pt x="214" y="136"/>
                    </a:lnTo>
                    <a:lnTo>
                      <a:pt x="213" y="138"/>
                    </a:lnTo>
                    <a:lnTo>
                      <a:pt x="211" y="139"/>
                    </a:lnTo>
                    <a:lnTo>
                      <a:pt x="208" y="141"/>
                    </a:lnTo>
                    <a:lnTo>
                      <a:pt x="206" y="144"/>
                    </a:lnTo>
                    <a:lnTo>
                      <a:pt x="205" y="145"/>
                    </a:lnTo>
                    <a:lnTo>
                      <a:pt x="203" y="146"/>
                    </a:lnTo>
                    <a:lnTo>
                      <a:pt x="200" y="147"/>
                    </a:lnTo>
                    <a:lnTo>
                      <a:pt x="199" y="149"/>
                    </a:lnTo>
                    <a:lnTo>
                      <a:pt x="197" y="151"/>
                    </a:lnTo>
                    <a:lnTo>
                      <a:pt x="195" y="152"/>
                    </a:lnTo>
                    <a:lnTo>
                      <a:pt x="192" y="153"/>
                    </a:lnTo>
                    <a:lnTo>
                      <a:pt x="190" y="154"/>
                    </a:lnTo>
                    <a:lnTo>
                      <a:pt x="188" y="155"/>
                    </a:lnTo>
                    <a:lnTo>
                      <a:pt x="185" y="156"/>
                    </a:lnTo>
                    <a:lnTo>
                      <a:pt x="183" y="158"/>
                    </a:lnTo>
                    <a:lnTo>
                      <a:pt x="181" y="159"/>
                    </a:lnTo>
                    <a:lnTo>
                      <a:pt x="178" y="159"/>
                    </a:lnTo>
                    <a:lnTo>
                      <a:pt x="176" y="160"/>
                    </a:lnTo>
                    <a:lnTo>
                      <a:pt x="174" y="161"/>
                    </a:lnTo>
                    <a:lnTo>
                      <a:pt x="171" y="162"/>
                    </a:lnTo>
                    <a:lnTo>
                      <a:pt x="169" y="162"/>
                    </a:lnTo>
                    <a:lnTo>
                      <a:pt x="166" y="163"/>
                    </a:lnTo>
                    <a:lnTo>
                      <a:pt x="163" y="164"/>
                    </a:lnTo>
                    <a:lnTo>
                      <a:pt x="160" y="164"/>
                    </a:lnTo>
                    <a:lnTo>
                      <a:pt x="158" y="166"/>
                    </a:lnTo>
                    <a:lnTo>
                      <a:pt x="154" y="166"/>
                    </a:lnTo>
                    <a:lnTo>
                      <a:pt x="151" y="167"/>
                    </a:lnTo>
                    <a:lnTo>
                      <a:pt x="147" y="168"/>
                    </a:lnTo>
                    <a:lnTo>
                      <a:pt x="145" y="168"/>
                    </a:lnTo>
                    <a:lnTo>
                      <a:pt x="142" y="168"/>
                    </a:lnTo>
                    <a:lnTo>
                      <a:pt x="138" y="168"/>
                    </a:lnTo>
                    <a:lnTo>
                      <a:pt x="133" y="169"/>
                    </a:lnTo>
                    <a:lnTo>
                      <a:pt x="130" y="169"/>
                    </a:lnTo>
                    <a:lnTo>
                      <a:pt x="127" y="169"/>
                    </a:lnTo>
                    <a:lnTo>
                      <a:pt x="123" y="169"/>
                    </a:lnTo>
                    <a:lnTo>
                      <a:pt x="118" y="169"/>
                    </a:lnTo>
                    <a:lnTo>
                      <a:pt x="115" y="169"/>
                    </a:lnTo>
                    <a:lnTo>
                      <a:pt x="110" y="169"/>
                    </a:lnTo>
                    <a:lnTo>
                      <a:pt x="106" y="169"/>
                    </a:lnTo>
                    <a:lnTo>
                      <a:pt x="101"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969" name="Freeform 3062"/>
              <p:cNvSpPr>
                <a:spLocks/>
              </p:cNvSpPr>
              <p:nvPr/>
            </p:nvSpPr>
            <p:spPr bwMode="auto">
              <a:xfrm>
                <a:off x="2835" y="3139"/>
                <a:ext cx="114" cy="86"/>
              </a:xfrm>
              <a:custGeom>
                <a:avLst/>
                <a:gdLst>
                  <a:gd name="T0" fmla="*/ 0 w 229"/>
                  <a:gd name="T1" fmla="*/ 171 h 171"/>
                  <a:gd name="T2" fmla="*/ 2 w 229"/>
                  <a:gd name="T3" fmla="*/ 171 h 171"/>
                  <a:gd name="T4" fmla="*/ 2 w 229"/>
                  <a:gd name="T5" fmla="*/ 2 h 171"/>
                  <a:gd name="T6" fmla="*/ 136 w 229"/>
                  <a:gd name="T7" fmla="*/ 2 h 171"/>
                  <a:gd name="T8" fmla="*/ 139 w 229"/>
                  <a:gd name="T9" fmla="*/ 3 h 171"/>
                  <a:gd name="T10" fmla="*/ 146 w 229"/>
                  <a:gd name="T11" fmla="*/ 3 h 171"/>
                  <a:gd name="T12" fmla="*/ 148 w 229"/>
                  <a:gd name="T13" fmla="*/ 4 h 171"/>
                  <a:gd name="T14" fmla="*/ 153 w 229"/>
                  <a:gd name="T15" fmla="*/ 4 h 171"/>
                  <a:gd name="T16" fmla="*/ 156 w 229"/>
                  <a:gd name="T17" fmla="*/ 5 h 171"/>
                  <a:gd name="T18" fmla="*/ 161 w 229"/>
                  <a:gd name="T19" fmla="*/ 5 h 171"/>
                  <a:gd name="T20" fmla="*/ 171 w 229"/>
                  <a:gd name="T21" fmla="*/ 9 h 171"/>
                  <a:gd name="T22" fmla="*/ 175 w 229"/>
                  <a:gd name="T23" fmla="*/ 9 h 171"/>
                  <a:gd name="T24" fmla="*/ 182 w 229"/>
                  <a:gd name="T25" fmla="*/ 11 h 171"/>
                  <a:gd name="T26" fmla="*/ 184 w 229"/>
                  <a:gd name="T27" fmla="*/ 12 h 171"/>
                  <a:gd name="T28" fmla="*/ 186 w 229"/>
                  <a:gd name="T29" fmla="*/ 13 h 171"/>
                  <a:gd name="T30" fmla="*/ 189 w 229"/>
                  <a:gd name="T31" fmla="*/ 16 h 171"/>
                  <a:gd name="T32" fmla="*/ 193 w 229"/>
                  <a:gd name="T33" fmla="*/ 17 h 171"/>
                  <a:gd name="T34" fmla="*/ 197 w 229"/>
                  <a:gd name="T35" fmla="*/ 19 h 171"/>
                  <a:gd name="T36" fmla="*/ 199 w 229"/>
                  <a:gd name="T37" fmla="*/ 21 h 171"/>
                  <a:gd name="T38" fmla="*/ 206 w 229"/>
                  <a:gd name="T39" fmla="*/ 26 h 171"/>
                  <a:gd name="T40" fmla="*/ 208 w 229"/>
                  <a:gd name="T41" fmla="*/ 28 h 171"/>
                  <a:gd name="T42" fmla="*/ 212 w 229"/>
                  <a:gd name="T43" fmla="*/ 31 h 171"/>
                  <a:gd name="T44" fmla="*/ 214 w 229"/>
                  <a:gd name="T45" fmla="*/ 34 h 171"/>
                  <a:gd name="T46" fmla="*/ 219 w 229"/>
                  <a:gd name="T47" fmla="*/ 39 h 171"/>
                  <a:gd name="T48" fmla="*/ 221 w 229"/>
                  <a:gd name="T49" fmla="*/ 42 h 171"/>
                  <a:gd name="T50" fmla="*/ 222 w 229"/>
                  <a:gd name="T51" fmla="*/ 46 h 171"/>
                  <a:gd name="T52" fmla="*/ 224 w 229"/>
                  <a:gd name="T53" fmla="*/ 48 h 171"/>
                  <a:gd name="T54" fmla="*/ 227 w 229"/>
                  <a:gd name="T55" fmla="*/ 51 h 171"/>
                  <a:gd name="T56" fmla="*/ 228 w 229"/>
                  <a:gd name="T57" fmla="*/ 50 h 171"/>
                  <a:gd name="T58" fmla="*/ 229 w 229"/>
                  <a:gd name="T59" fmla="*/ 49 h 171"/>
                  <a:gd name="T60" fmla="*/ 227 w 229"/>
                  <a:gd name="T61" fmla="*/ 46 h 171"/>
                  <a:gd name="T62" fmla="*/ 224 w 229"/>
                  <a:gd name="T63" fmla="*/ 43 h 171"/>
                  <a:gd name="T64" fmla="*/ 223 w 229"/>
                  <a:gd name="T65" fmla="*/ 39 h 171"/>
                  <a:gd name="T66" fmla="*/ 221 w 229"/>
                  <a:gd name="T67" fmla="*/ 36 h 171"/>
                  <a:gd name="T68" fmla="*/ 216 w 229"/>
                  <a:gd name="T69" fmla="*/ 32 h 171"/>
                  <a:gd name="T70" fmla="*/ 214 w 229"/>
                  <a:gd name="T71" fmla="*/ 28 h 171"/>
                  <a:gd name="T72" fmla="*/ 211 w 229"/>
                  <a:gd name="T73" fmla="*/ 26 h 171"/>
                  <a:gd name="T74" fmla="*/ 208 w 229"/>
                  <a:gd name="T75" fmla="*/ 24 h 171"/>
                  <a:gd name="T76" fmla="*/ 201 w 229"/>
                  <a:gd name="T77" fmla="*/ 19 h 171"/>
                  <a:gd name="T78" fmla="*/ 199 w 229"/>
                  <a:gd name="T79" fmla="*/ 17 h 171"/>
                  <a:gd name="T80" fmla="*/ 196 w 229"/>
                  <a:gd name="T81" fmla="*/ 15 h 171"/>
                  <a:gd name="T82" fmla="*/ 191 w 229"/>
                  <a:gd name="T83" fmla="*/ 13 h 171"/>
                  <a:gd name="T84" fmla="*/ 189 w 229"/>
                  <a:gd name="T85" fmla="*/ 11 h 171"/>
                  <a:gd name="T86" fmla="*/ 184 w 229"/>
                  <a:gd name="T87" fmla="*/ 10 h 171"/>
                  <a:gd name="T88" fmla="*/ 182 w 229"/>
                  <a:gd name="T89" fmla="*/ 9 h 171"/>
                  <a:gd name="T90" fmla="*/ 175 w 229"/>
                  <a:gd name="T91" fmla="*/ 6 h 171"/>
                  <a:gd name="T92" fmla="*/ 171 w 229"/>
                  <a:gd name="T93" fmla="*/ 6 h 171"/>
                  <a:gd name="T94" fmla="*/ 161 w 229"/>
                  <a:gd name="T95" fmla="*/ 3 h 171"/>
                  <a:gd name="T96" fmla="*/ 156 w 229"/>
                  <a:gd name="T97" fmla="*/ 3 h 171"/>
                  <a:gd name="T98" fmla="*/ 153 w 229"/>
                  <a:gd name="T99" fmla="*/ 2 h 171"/>
                  <a:gd name="T100" fmla="*/ 148 w 229"/>
                  <a:gd name="T101" fmla="*/ 2 h 171"/>
                  <a:gd name="T102" fmla="*/ 146 w 229"/>
                  <a:gd name="T103" fmla="*/ 1 h 171"/>
                  <a:gd name="T104" fmla="*/ 139 w 229"/>
                  <a:gd name="T105" fmla="*/ 1 h 171"/>
                  <a:gd name="T106" fmla="*/ 136 w 229"/>
                  <a:gd name="T107" fmla="*/ 0 h 171"/>
                  <a:gd name="T108" fmla="*/ 0 w 229"/>
                  <a:gd name="T109" fmla="*/ 1 h 171"/>
                  <a:gd name="T110" fmla="*/ 0 w 229"/>
                  <a:gd name="T111" fmla="*/ 171 h 1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9"/>
                  <a:gd name="T169" fmla="*/ 0 h 171"/>
                  <a:gd name="T170" fmla="*/ 229 w 229"/>
                  <a:gd name="T171" fmla="*/ 171 h 1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9" h="171">
                    <a:moveTo>
                      <a:pt x="0" y="171"/>
                    </a:moveTo>
                    <a:lnTo>
                      <a:pt x="2" y="171"/>
                    </a:lnTo>
                    <a:lnTo>
                      <a:pt x="2" y="2"/>
                    </a:lnTo>
                    <a:lnTo>
                      <a:pt x="136" y="2"/>
                    </a:lnTo>
                    <a:lnTo>
                      <a:pt x="139" y="3"/>
                    </a:lnTo>
                    <a:lnTo>
                      <a:pt x="146" y="3"/>
                    </a:lnTo>
                    <a:lnTo>
                      <a:pt x="148" y="4"/>
                    </a:lnTo>
                    <a:lnTo>
                      <a:pt x="153" y="4"/>
                    </a:lnTo>
                    <a:lnTo>
                      <a:pt x="156" y="5"/>
                    </a:lnTo>
                    <a:lnTo>
                      <a:pt x="161" y="5"/>
                    </a:lnTo>
                    <a:lnTo>
                      <a:pt x="171" y="9"/>
                    </a:lnTo>
                    <a:lnTo>
                      <a:pt x="175" y="9"/>
                    </a:lnTo>
                    <a:lnTo>
                      <a:pt x="182" y="11"/>
                    </a:lnTo>
                    <a:lnTo>
                      <a:pt x="184" y="12"/>
                    </a:lnTo>
                    <a:lnTo>
                      <a:pt x="186" y="13"/>
                    </a:lnTo>
                    <a:lnTo>
                      <a:pt x="189" y="16"/>
                    </a:lnTo>
                    <a:lnTo>
                      <a:pt x="193" y="17"/>
                    </a:lnTo>
                    <a:lnTo>
                      <a:pt x="197" y="19"/>
                    </a:lnTo>
                    <a:lnTo>
                      <a:pt x="199" y="21"/>
                    </a:lnTo>
                    <a:lnTo>
                      <a:pt x="206" y="26"/>
                    </a:lnTo>
                    <a:lnTo>
                      <a:pt x="208" y="28"/>
                    </a:lnTo>
                    <a:lnTo>
                      <a:pt x="212" y="31"/>
                    </a:lnTo>
                    <a:lnTo>
                      <a:pt x="214" y="34"/>
                    </a:lnTo>
                    <a:lnTo>
                      <a:pt x="219" y="39"/>
                    </a:lnTo>
                    <a:lnTo>
                      <a:pt x="221" y="42"/>
                    </a:lnTo>
                    <a:lnTo>
                      <a:pt x="222" y="46"/>
                    </a:lnTo>
                    <a:lnTo>
                      <a:pt x="224" y="48"/>
                    </a:lnTo>
                    <a:lnTo>
                      <a:pt x="227" y="51"/>
                    </a:lnTo>
                    <a:lnTo>
                      <a:pt x="228" y="50"/>
                    </a:lnTo>
                    <a:lnTo>
                      <a:pt x="229" y="49"/>
                    </a:lnTo>
                    <a:lnTo>
                      <a:pt x="227" y="46"/>
                    </a:lnTo>
                    <a:lnTo>
                      <a:pt x="224" y="43"/>
                    </a:lnTo>
                    <a:lnTo>
                      <a:pt x="223" y="39"/>
                    </a:lnTo>
                    <a:lnTo>
                      <a:pt x="221" y="36"/>
                    </a:lnTo>
                    <a:lnTo>
                      <a:pt x="216" y="32"/>
                    </a:lnTo>
                    <a:lnTo>
                      <a:pt x="214" y="28"/>
                    </a:lnTo>
                    <a:lnTo>
                      <a:pt x="211" y="26"/>
                    </a:lnTo>
                    <a:lnTo>
                      <a:pt x="208" y="24"/>
                    </a:lnTo>
                    <a:lnTo>
                      <a:pt x="201" y="19"/>
                    </a:lnTo>
                    <a:lnTo>
                      <a:pt x="199" y="17"/>
                    </a:lnTo>
                    <a:lnTo>
                      <a:pt x="196" y="15"/>
                    </a:lnTo>
                    <a:lnTo>
                      <a:pt x="191" y="13"/>
                    </a:lnTo>
                    <a:lnTo>
                      <a:pt x="189" y="11"/>
                    </a:lnTo>
                    <a:lnTo>
                      <a:pt x="184" y="10"/>
                    </a:lnTo>
                    <a:lnTo>
                      <a:pt x="182" y="9"/>
                    </a:lnTo>
                    <a:lnTo>
                      <a:pt x="175" y="6"/>
                    </a:lnTo>
                    <a:lnTo>
                      <a:pt x="171" y="6"/>
                    </a:lnTo>
                    <a:lnTo>
                      <a:pt x="161" y="3"/>
                    </a:lnTo>
                    <a:lnTo>
                      <a:pt x="156" y="3"/>
                    </a:lnTo>
                    <a:lnTo>
                      <a:pt x="153" y="2"/>
                    </a:lnTo>
                    <a:lnTo>
                      <a:pt x="148" y="2"/>
                    </a:lnTo>
                    <a:lnTo>
                      <a:pt x="146" y="1"/>
                    </a:lnTo>
                    <a:lnTo>
                      <a:pt x="139" y="1"/>
                    </a:lnTo>
                    <a:lnTo>
                      <a:pt x="136"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0" name="Freeform 3063"/>
              <p:cNvSpPr>
                <a:spLocks/>
              </p:cNvSpPr>
              <p:nvPr/>
            </p:nvSpPr>
            <p:spPr bwMode="auto">
              <a:xfrm>
                <a:off x="2948" y="3162"/>
                <a:ext cx="4" cy="11"/>
              </a:xfrm>
              <a:custGeom>
                <a:avLst/>
                <a:gdLst>
                  <a:gd name="T0" fmla="*/ 1 w 8"/>
                  <a:gd name="T1" fmla="*/ 4 h 20"/>
                  <a:gd name="T2" fmla="*/ 0 w 8"/>
                  <a:gd name="T3" fmla="*/ 4 h 20"/>
                  <a:gd name="T4" fmla="*/ 1 w 8"/>
                  <a:gd name="T5" fmla="*/ 7 h 20"/>
                  <a:gd name="T6" fmla="*/ 5 w 8"/>
                  <a:gd name="T7" fmla="*/ 20 h 20"/>
                  <a:gd name="T8" fmla="*/ 8 w 8"/>
                  <a:gd name="T9" fmla="*/ 20 h 20"/>
                  <a:gd name="T10" fmla="*/ 3 w 8"/>
                  <a:gd name="T11" fmla="*/ 7 h 20"/>
                  <a:gd name="T12" fmla="*/ 0 w 8"/>
                  <a:gd name="T13" fmla="*/ 0 h 20"/>
                  <a:gd name="T14" fmla="*/ 2 w 8"/>
                  <a:gd name="T15" fmla="*/ 3 h 20"/>
                  <a:gd name="T16" fmla="*/ 1 w 8"/>
                  <a:gd name="T17" fmla="*/ 4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0"/>
                  <a:gd name="T29" fmla="*/ 8 w 8"/>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0">
                    <a:moveTo>
                      <a:pt x="1" y="4"/>
                    </a:moveTo>
                    <a:lnTo>
                      <a:pt x="0" y="4"/>
                    </a:lnTo>
                    <a:lnTo>
                      <a:pt x="1" y="7"/>
                    </a:lnTo>
                    <a:lnTo>
                      <a:pt x="5" y="20"/>
                    </a:lnTo>
                    <a:lnTo>
                      <a:pt x="8" y="20"/>
                    </a:lnTo>
                    <a:lnTo>
                      <a:pt x="3" y="7"/>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1" name="Freeform 3064"/>
              <p:cNvSpPr>
                <a:spLocks/>
              </p:cNvSpPr>
              <p:nvPr/>
            </p:nvSpPr>
            <p:spPr bwMode="auto">
              <a:xfrm>
                <a:off x="2949" y="3173"/>
                <a:ext cx="4" cy="24"/>
              </a:xfrm>
              <a:custGeom>
                <a:avLst/>
                <a:gdLst>
                  <a:gd name="T0" fmla="*/ 4 w 8"/>
                  <a:gd name="T1" fmla="*/ 0 h 50"/>
                  <a:gd name="T2" fmla="*/ 4 w 8"/>
                  <a:gd name="T3" fmla="*/ 4 h 50"/>
                  <a:gd name="T4" fmla="*/ 6 w 8"/>
                  <a:gd name="T5" fmla="*/ 7 h 50"/>
                  <a:gd name="T6" fmla="*/ 6 w 8"/>
                  <a:gd name="T7" fmla="*/ 30 h 50"/>
                  <a:gd name="T8" fmla="*/ 4 w 8"/>
                  <a:gd name="T9" fmla="*/ 34 h 50"/>
                  <a:gd name="T10" fmla="*/ 4 w 8"/>
                  <a:gd name="T11" fmla="*/ 37 h 50"/>
                  <a:gd name="T12" fmla="*/ 2 w 8"/>
                  <a:gd name="T13" fmla="*/ 42 h 50"/>
                  <a:gd name="T14" fmla="*/ 2 w 8"/>
                  <a:gd name="T15" fmla="*/ 45 h 50"/>
                  <a:gd name="T16" fmla="*/ 0 w 8"/>
                  <a:gd name="T17" fmla="*/ 50 h 50"/>
                  <a:gd name="T18" fmla="*/ 1 w 8"/>
                  <a:gd name="T19" fmla="*/ 50 h 50"/>
                  <a:gd name="T20" fmla="*/ 2 w 8"/>
                  <a:gd name="T21" fmla="*/ 50 h 50"/>
                  <a:gd name="T22" fmla="*/ 4 w 8"/>
                  <a:gd name="T23" fmla="*/ 45 h 50"/>
                  <a:gd name="T24" fmla="*/ 4 w 8"/>
                  <a:gd name="T25" fmla="*/ 42 h 50"/>
                  <a:gd name="T26" fmla="*/ 7 w 8"/>
                  <a:gd name="T27" fmla="*/ 37 h 50"/>
                  <a:gd name="T28" fmla="*/ 7 w 8"/>
                  <a:gd name="T29" fmla="*/ 34 h 50"/>
                  <a:gd name="T30" fmla="*/ 8 w 8"/>
                  <a:gd name="T31" fmla="*/ 30 h 50"/>
                  <a:gd name="T32" fmla="*/ 8 w 8"/>
                  <a:gd name="T33" fmla="*/ 7 h 50"/>
                  <a:gd name="T34" fmla="*/ 7 w 8"/>
                  <a:gd name="T35" fmla="*/ 4 h 50"/>
                  <a:gd name="T36" fmla="*/ 7 w 8"/>
                  <a:gd name="T37" fmla="*/ 0 h 50"/>
                  <a:gd name="T38" fmla="*/ 4 w 8"/>
                  <a:gd name="T39" fmla="*/ 0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50"/>
                  <a:gd name="T62" fmla="*/ 8 w 8"/>
                  <a:gd name="T63" fmla="*/ 50 h 5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50">
                    <a:moveTo>
                      <a:pt x="4" y="0"/>
                    </a:moveTo>
                    <a:lnTo>
                      <a:pt x="4" y="4"/>
                    </a:lnTo>
                    <a:lnTo>
                      <a:pt x="6" y="7"/>
                    </a:lnTo>
                    <a:lnTo>
                      <a:pt x="6" y="30"/>
                    </a:lnTo>
                    <a:lnTo>
                      <a:pt x="4" y="34"/>
                    </a:lnTo>
                    <a:lnTo>
                      <a:pt x="4" y="37"/>
                    </a:lnTo>
                    <a:lnTo>
                      <a:pt x="2" y="42"/>
                    </a:lnTo>
                    <a:lnTo>
                      <a:pt x="2" y="45"/>
                    </a:lnTo>
                    <a:lnTo>
                      <a:pt x="0" y="50"/>
                    </a:lnTo>
                    <a:lnTo>
                      <a:pt x="1" y="50"/>
                    </a:lnTo>
                    <a:lnTo>
                      <a:pt x="2" y="50"/>
                    </a:lnTo>
                    <a:lnTo>
                      <a:pt x="4" y="45"/>
                    </a:lnTo>
                    <a:lnTo>
                      <a:pt x="4" y="42"/>
                    </a:lnTo>
                    <a:lnTo>
                      <a:pt x="7" y="37"/>
                    </a:lnTo>
                    <a:lnTo>
                      <a:pt x="7" y="34"/>
                    </a:lnTo>
                    <a:lnTo>
                      <a:pt x="8" y="30"/>
                    </a:lnTo>
                    <a:lnTo>
                      <a:pt x="8" y="7"/>
                    </a:lnTo>
                    <a:lnTo>
                      <a:pt x="7" y="4"/>
                    </a:lnTo>
                    <a:lnTo>
                      <a:pt x="7" y="0"/>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2" name="Freeform 3065"/>
              <p:cNvSpPr>
                <a:spLocks/>
              </p:cNvSpPr>
              <p:nvPr/>
            </p:nvSpPr>
            <p:spPr bwMode="auto">
              <a:xfrm>
                <a:off x="2948" y="3197"/>
                <a:ext cx="2" cy="3"/>
              </a:xfrm>
              <a:custGeom>
                <a:avLst/>
                <a:gdLst>
                  <a:gd name="T0" fmla="*/ 4 w 5"/>
                  <a:gd name="T1" fmla="*/ 1 h 5"/>
                  <a:gd name="T2" fmla="*/ 3 w 5"/>
                  <a:gd name="T3" fmla="*/ 0 h 5"/>
                  <a:gd name="T4" fmla="*/ 0 w 5"/>
                  <a:gd name="T5" fmla="*/ 3 h 5"/>
                  <a:gd name="T6" fmla="*/ 2 w 5"/>
                  <a:gd name="T7" fmla="*/ 4 h 5"/>
                  <a:gd name="T8" fmla="*/ 3 w 5"/>
                  <a:gd name="T9" fmla="*/ 5 h 5"/>
                  <a:gd name="T10" fmla="*/ 3 w 5"/>
                  <a:gd name="T11" fmla="*/ 5 h 5"/>
                  <a:gd name="T12" fmla="*/ 5 w 5"/>
                  <a:gd name="T13" fmla="*/ 1 h 5"/>
                  <a:gd name="T14" fmla="*/ 4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1"/>
                    </a:moveTo>
                    <a:lnTo>
                      <a:pt x="3" y="0"/>
                    </a:lnTo>
                    <a:lnTo>
                      <a:pt x="0" y="3"/>
                    </a:lnTo>
                    <a:lnTo>
                      <a:pt x="2" y="4"/>
                    </a:lnTo>
                    <a:lnTo>
                      <a:pt x="3" y="5"/>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3" name="Freeform 3066"/>
              <p:cNvSpPr>
                <a:spLocks/>
              </p:cNvSpPr>
              <p:nvPr/>
            </p:nvSpPr>
            <p:spPr bwMode="auto">
              <a:xfrm>
                <a:off x="2945" y="3197"/>
                <a:ext cx="4" cy="8"/>
              </a:xfrm>
              <a:custGeom>
                <a:avLst/>
                <a:gdLst>
                  <a:gd name="T0" fmla="*/ 5 w 8"/>
                  <a:gd name="T1" fmla="*/ 3 h 16"/>
                  <a:gd name="T2" fmla="*/ 8 w 8"/>
                  <a:gd name="T3" fmla="*/ 0 h 16"/>
                  <a:gd name="T4" fmla="*/ 0 w 8"/>
                  <a:gd name="T5" fmla="*/ 16 h 16"/>
                  <a:gd name="T6" fmla="*/ 1 w 8"/>
                  <a:gd name="T7" fmla="*/ 16 h 16"/>
                  <a:gd name="T8" fmla="*/ 2 w 8"/>
                  <a:gd name="T9" fmla="*/ 16 h 16"/>
                  <a:gd name="T10" fmla="*/ 8 w 8"/>
                  <a:gd name="T11" fmla="*/ 4 h 16"/>
                  <a:gd name="T12" fmla="*/ 7 w 8"/>
                  <a:gd name="T13" fmla="*/ 4 h 16"/>
                  <a:gd name="T14" fmla="*/ 5 w 8"/>
                  <a:gd name="T15" fmla="*/ 3 h 1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16"/>
                  <a:gd name="T26" fmla="*/ 8 w 8"/>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16">
                    <a:moveTo>
                      <a:pt x="5" y="3"/>
                    </a:moveTo>
                    <a:lnTo>
                      <a:pt x="8" y="0"/>
                    </a:lnTo>
                    <a:lnTo>
                      <a:pt x="0" y="16"/>
                    </a:lnTo>
                    <a:lnTo>
                      <a:pt x="1" y="16"/>
                    </a:lnTo>
                    <a:lnTo>
                      <a:pt x="2" y="16"/>
                    </a:lnTo>
                    <a:lnTo>
                      <a:pt x="8" y="4"/>
                    </a:lnTo>
                    <a:lnTo>
                      <a:pt x="7"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4" name="Freeform 3067"/>
              <p:cNvSpPr>
                <a:spLocks/>
              </p:cNvSpPr>
              <p:nvPr/>
            </p:nvSpPr>
            <p:spPr bwMode="auto">
              <a:xfrm>
                <a:off x="2942" y="3204"/>
                <a:ext cx="4" cy="4"/>
              </a:xfrm>
              <a:custGeom>
                <a:avLst/>
                <a:gdLst>
                  <a:gd name="T0" fmla="*/ 7 w 8"/>
                  <a:gd name="T1" fmla="*/ 1 h 8"/>
                  <a:gd name="T2" fmla="*/ 6 w 8"/>
                  <a:gd name="T3" fmla="*/ 0 h 8"/>
                  <a:gd name="T4" fmla="*/ 0 w 8"/>
                  <a:gd name="T5" fmla="*/ 5 h 8"/>
                  <a:gd name="T6" fmla="*/ 1 w 8"/>
                  <a:gd name="T7" fmla="*/ 7 h 8"/>
                  <a:gd name="T8" fmla="*/ 2 w 8"/>
                  <a:gd name="T9" fmla="*/ 8 h 8"/>
                  <a:gd name="T10" fmla="*/ 7 w 8"/>
                  <a:gd name="T11" fmla="*/ 3 h 8"/>
                  <a:gd name="T12" fmla="*/ 8 w 8"/>
                  <a:gd name="T13" fmla="*/ 1 h 8"/>
                  <a:gd name="T14" fmla="*/ 7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1"/>
                    </a:moveTo>
                    <a:lnTo>
                      <a:pt x="6" y="0"/>
                    </a:lnTo>
                    <a:lnTo>
                      <a:pt x="0" y="5"/>
                    </a:lnTo>
                    <a:lnTo>
                      <a:pt x="1" y="7"/>
                    </a:lnTo>
                    <a:lnTo>
                      <a:pt x="2" y="8"/>
                    </a:lnTo>
                    <a:lnTo>
                      <a:pt x="7" y="3"/>
                    </a:lnTo>
                    <a:lnTo>
                      <a:pt x="8" y="1"/>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5" name="Freeform 3068"/>
              <p:cNvSpPr>
                <a:spLocks/>
              </p:cNvSpPr>
              <p:nvPr/>
            </p:nvSpPr>
            <p:spPr bwMode="auto">
              <a:xfrm>
                <a:off x="2941" y="3207"/>
                <a:ext cx="2" cy="3"/>
              </a:xfrm>
              <a:custGeom>
                <a:avLst/>
                <a:gdLst>
                  <a:gd name="T0" fmla="*/ 2 w 4"/>
                  <a:gd name="T1" fmla="*/ 1 h 7"/>
                  <a:gd name="T2" fmla="*/ 3 w 4"/>
                  <a:gd name="T3" fmla="*/ 0 h 7"/>
                  <a:gd name="T4" fmla="*/ 1 w 4"/>
                  <a:gd name="T5" fmla="*/ 5 h 7"/>
                  <a:gd name="T6" fmla="*/ 0 w 4"/>
                  <a:gd name="T7" fmla="*/ 5 h 7"/>
                  <a:gd name="T8" fmla="*/ 0 w 4"/>
                  <a:gd name="T9" fmla="*/ 6 h 7"/>
                  <a:gd name="T10" fmla="*/ 0 w 4"/>
                  <a:gd name="T11" fmla="*/ 7 h 7"/>
                  <a:gd name="T12" fmla="*/ 3 w 4"/>
                  <a:gd name="T13" fmla="*/ 5 h 7"/>
                  <a:gd name="T14" fmla="*/ 4 w 4"/>
                  <a:gd name="T15" fmla="*/ 3 h 7"/>
                  <a:gd name="T16" fmla="*/ 3 w 4"/>
                  <a:gd name="T17" fmla="*/ 3 h 7"/>
                  <a:gd name="T18" fmla="*/ 2 w 4"/>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1"/>
                    </a:moveTo>
                    <a:lnTo>
                      <a:pt x="3" y="0"/>
                    </a:lnTo>
                    <a:lnTo>
                      <a:pt x="1" y="5"/>
                    </a:lnTo>
                    <a:lnTo>
                      <a:pt x="0" y="5"/>
                    </a:lnTo>
                    <a:lnTo>
                      <a:pt x="0" y="6"/>
                    </a:lnTo>
                    <a:lnTo>
                      <a:pt x="0" y="7"/>
                    </a:lnTo>
                    <a:lnTo>
                      <a:pt x="3" y="5"/>
                    </a:lnTo>
                    <a:lnTo>
                      <a:pt x="4" y="3"/>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6" name="Freeform 3069"/>
              <p:cNvSpPr>
                <a:spLocks/>
              </p:cNvSpPr>
              <p:nvPr/>
            </p:nvSpPr>
            <p:spPr bwMode="auto">
              <a:xfrm>
                <a:off x="2937" y="3209"/>
                <a:ext cx="4" cy="4"/>
              </a:xfrm>
              <a:custGeom>
                <a:avLst/>
                <a:gdLst>
                  <a:gd name="T0" fmla="*/ 7 w 8"/>
                  <a:gd name="T1" fmla="*/ 0 h 8"/>
                  <a:gd name="T2" fmla="*/ 4 w 8"/>
                  <a:gd name="T3" fmla="*/ 1 h 8"/>
                  <a:gd name="T4" fmla="*/ 0 w 8"/>
                  <a:gd name="T5" fmla="*/ 6 h 8"/>
                  <a:gd name="T6" fmla="*/ 1 w 8"/>
                  <a:gd name="T7" fmla="*/ 7 h 8"/>
                  <a:gd name="T8" fmla="*/ 2 w 8"/>
                  <a:gd name="T9" fmla="*/ 8 h 8"/>
                  <a:gd name="T10" fmla="*/ 8 w 8"/>
                  <a:gd name="T11" fmla="*/ 2 h 8"/>
                  <a:gd name="T12" fmla="*/ 7 w 8"/>
                  <a:gd name="T13" fmla="*/ 1 h 8"/>
                  <a:gd name="T14" fmla="*/ 7 w 8"/>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0"/>
                    </a:moveTo>
                    <a:lnTo>
                      <a:pt x="4" y="1"/>
                    </a:lnTo>
                    <a:lnTo>
                      <a:pt x="0" y="6"/>
                    </a:lnTo>
                    <a:lnTo>
                      <a:pt x="1" y="7"/>
                    </a:lnTo>
                    <a:lnTo>
                      <a:pt x="2" y="8"/>
                    </a:lnTo>
                    <a:lnTo>
                      <a:pt x="8" y="2"/>
                    </a:lnTo>
                    <a:lnTo>
                      <a:pt x="7" y="1"/>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7" name="Freeform 3070"/>
              <p:cNvSpPr>
                <a:spLocks/>
              </p:cNvSpPr>
              <p:nvPr/>
            </p:nvSpPr>
            <p:spPr bwMode="auto">
              <a:xfrm>
                <a:off x="2926" y="3212"/>
                <a:ext cx="13" cy="8"/>
              </a:xfrm>
              <a:custGeom>
                <a:avLst/>
                <a:gdLst>
                  <a:gd name="T0" fmla="*/ 24 w 26"/>
                  <a:gd name="T1" fmla="*/ 1 h 16"/>
                  <a:gd name="T2" fmla="*/ 24 w 26"/>
                  <a:gd name="T3" fmla="*/ 0 h 16"/>
                  <a:gd name="T4" fmla="*/ 19 w 26"/>
                  <a:gd name="T5" fmla="*/ 2 h 16"/>
                  <a:gd name="T6" fmla="*/ 17 w 26"/>
                  <a:gd name="T7" fmla="*/ 5 h 16"/>
                  <a:gd name="T8" fmla="*/ 0 w 26"/>
                  <a:gd name="T9" fmla="*/ 14 h 16"/>
                  <a:gd name="T10" fmla="*/ 0 w 26"/>
                  <a:gd name="T11" fmla="*/ 15 h 16"/>
                  <a:gd name="T12" fmla="*/ 0 w 26"/>
                  <a:gd name="T13" fmla="*/ 16 h 16"/>
                  <a:gd name="T14" fmla="*/ 19 w 26"/>
                  <a:gd name="T15" fmla="*/ 5 h 16"/>
                  <a:gd name="T16" fmla="*/ 19 w 26"/>
                  <a:gd name="T17" fmla="*/ 4 h 16"/>
                  <a:gd name="T18" fmla="*/ 26 w 26"/>
                  <a:gd name="T19" fmla="*/ 1 h 16"/>
                  <a:gd name="T20" fmla="*/ 25 w 26"/>
                  <a:gd name="T21" fmla="*/ 2 h 16"/>
                  <a:gd name="T22" fmla="*/ 24 w 26"/>
                  <a:gd name="T23" fmla="*/ 1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24" y="1"/>
                    </a:moveTo>
                    <a:lnTo>
                      <a:pt x="24" y="0"/>
                    </a:lnTo>
                    <a:lnTo>
                      <a:pt x="19" y="2"/>
                    </a:lnTo>
                    <a:lnTo>
                      <a:pt x="17" y="5"/>
                    </a:lnTo>
                    <a:lnTo>
                      <a:pt x="0" y="14"/>
                    </a:lnTo>
                    <a:lnTo>
                      <a:pt x="0" y="15"/>
                    </a:lnTo>
                    <a:lnTo>
                      <a:pt x="0" y="16"/>
                    </a:lnTo>
                    <a:lnTo>
                      <a:pt x="19" y="5"/>
                    </a:lnTo>
                    <a:lnTo>
                      <a:pt x="19" y="4"/>
                    </a:lnTo>
                    <a:lnTo>
                      <a:pt x="26" y="1"/>
                    </a:lnTo>
                    <a:lnTo>
                      <a:pt x="25" y="2"/>
                    </a:lnTo>
                    <a:lnTo>
                      <a:pt x="2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8" name="Freeform 3071"/>
              <p:cNvSpPr>
                <a:spLocks/>
              </p:cNvSpPr>
              <p:nvPr/>
            </p:nvSpPr>
            <p:spPr bwMode="auto">
              <a:xfrm>
                <a:off x="2925" y="3218"/>
                <a:ext cx="1" cy="2"/>
              </a:xfrm>
              <a:custGeom>
                <a:avLst/>
                <a:gdLst>
                  <a:gd name="T0" fmla="*/ 3 w 3"/>
                  <a:gd name="T1" fmla="*/ 3 h 5"/>
                  <a:gd name="T2" fmla="*/ 3 w 3"/>
                  <a:gd name="T3" fmla="*/ 0 h 5"/>
                  <a:gd name="T4" fmla="*/ 0 w 3"/>
                  <a:gd name="T5" fmla="*/ 0 h 5"/>
                  <a:gd name="T6" fmla="*/ 0 w 3"/>
                  <a:gd name="T7" fmla="*/ 3 h 5"/>
                  <a:gd name="T8" fmla="*/ 0 w 3"/>
                  <a:gd name="T9" fmla="*/ 5 h 5"/>
                  <a:gd name="T10" fmla="*/ 0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79" name="Freeform 3072"/>
              <p:cNvSpPr>
                <a:spLocks/>
              </p:cNvSpPr>
              <p:nvPr/>
            </p:nvSpPr>
            <p:spPr bwMode="auto">
              <a:xfrm>
                <a:off x="2921" y="3218"/>
                <a:ext cx="5" cy="4"/>
              </a:xfrm>
              <a:custGeom>
                <a:avLst/>
                <a:gdLst>
                  <a:gd name="T0" fmla="*/ 7 w 10"/>
                  <a:gd name="T1" fmla="*/ 0 h 7"/>
                  <a:gd name="T2" fmla="*/ 10 w 10"/>
                  <a:gd name="T3" fmla="*/ 0 h 7"/>
                  <a:gd name="T4" fmla="*/ 0 w 10"/>
                  <a:gd name="T5" fmla="*/ 5 h 7"/>
                  <a:gd name="T6" fmla="*/ 0 w 10"/>
                  <a:gd name="T7" fmla="*/ 6 h 7"/>
                  <a:gd name="T8" fmla="*/ 0 w 10"/>
                  <a:gd name="T9" fmla="*/ 7 h 7"/>
                  <a:gd name="T10" fmla="*/ 7 w 10"/>
                  <a:gd name="T11" fmla="*/ 4 h 7"/>
                  <a:gd name="T12" fmla="*/ 7 w 10"/>
                  <a:gd name="T13" fmla="*/ 3 h 7"/>
                  <a:gd name="T14" fmla="*/ 7 w 10"/>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7"/>
                  <a:gd name="T26" fmla="*/ 10 w 10"/>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7">
                    <a:moveTo>
                      <a:pt x="7" y="0"/>
                    </a:moveTo>
                    <a:lnTo>
                      <a:pt x="10" y="0"/>
                    </a:lnTo>
                    <a:lnTo>
                      <a:pt x="0" y="5"/>
                    </a:lnTo>
                    <a:lnTo>
                      <a:pt x="0" y="6"/>
                    </a:lnTo>
                    <a:lnTo>
                      <a:pt x="0" y="7"/>
                    </a:lnTo>
                    <a:lnTo>
                      <a:pt x="7" y="4"/>
                    </a:lnTo>
                    <a:lnTo>
                      <a:pt x="7" y="3"/>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0" name="Freeform 3073"/>
              <p:cNvSpPr>
                <a:spLocks/>
              </p:cNvSpPr>
              <p:nvPr/>
            </p:nvSpPr>
            <p:spPr bwMode="auto">
              <a:xfrm>
                <a:off x="2920" y="3220"/>
                <a:ext cx="1" cy="2"/>
              </a:xfrm>
              <a:custGeom>
                <a:avLst/>
                <a:gdLst>
                  <a:gd name="T0" fmla="*/ 2 w 2"/>
                  <a:gd name="T1" fmla="*/ 2 h 4"/>
                  <a:gd name="T2" fmla="*/ 2 w 2"/>
                  <a:gd name="T3" fmla="*/ 0 h 4"/>
                  <a:gd name="T4" fmla="*/ 0 w 2"/>
                  <a:gd name="T5" fmla="*/ 0 h 4"/>
                  <a:gd name="T6" fmla="*/ 0 w 2"/>
                  <a:gd name="T7" fmla="*/ 2 h 4"/>
                  <a:gd name="T8" fmla="*/ 0 w 2"/>
                  <a:gd name="T9" fmla="*/ 4 h 4"/>
                  <a:gd name="T10" fmla="*/ 0 w 2"/>
                  <a:gd name="T11" fmla="*/ 4 h 4"/>
                  <a:gd name="T12" fmla="*/ 2 w 2"/>
                  <a:gd name="T13" fmla="*/ 3 h 4"/>
                  <a:gd name="T14" fmla="*/ 2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2" y="0"/>
                    </a:lnTo>
                    <a:lnTo>
                      <a:pt x="0" y="0"/>
                    </a:lnTo>
                    <a:lnTo>
                      <a:pt x="0" y="2"/>
                    </a:lnTo>
                    <a:lnTo>
                      <a:pt x="0" y="4"/>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1" name="Freeform 3074"/>
              <p:cNvSpPr>
                <a:spLocks/>
              </p:cNvSpPr>
              <p:nvPr/>
            </p:nvSpPr>
            <p:spPr bwMode="auto">
              <a:xfrm>
                <a:off x="2917" y="3220"/>
                <a:ext cx="5" cy="3"/>
              </a:xfrm>
              <a:custGeom>
                <a:avLst/>
                <a:gdLst>
                  <a:gd name="T0" fmla="*/ 6 w 10"/>
                  <a:gd name="T1" fmla="*/ 0 h 6"/>
                  <a:gd name="T2" fmla="*/ 10 w 10"/>
                  <a:gd name="T3" fmla="*/ 0 h 6"/>
                  <a:gd name="T4" fmla="*/ 3 w 10"/>
                  <a:gd name="T5" fmla="*/ 2 h 6"/>
                  <a:gd name="T6" fmla="*/ 0 w 10"/>
                  <a:gd name="T7" fmla="*/ 3 h 6"/>
                  <a:gd name="T8" fmla="*/ 0 w 10"/>
                  <a:gd name="T9" fmla="*/ 4 h 6"/>
                  <a:gd name="T10" fmla="*/ 0 w 10"/>
                  <a:gd name="T11" fmla="*/ 6 h 6"/>
                  <a:gd name="T12" fmla="*/ 3 w 10"/>
                  <a:gd name="T13" fmla="*/ 4 h 6"/>
                  <a:gd name="T14" fmla="*/ 6 w 10"/>
                  <a:gd name="T15" fmla="*/ 3 h 6"/>
                  <a:gd name="T16" fmla="*/ 6 w 10"/>
                  <a:gd name="T17" fmla="*/ 2 h 6"/>
                  <a:gd name="T18" fmla="*/ 6 w 10"/>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6"/>
                  <a:gd name="T32" fmla="*/ 10 w 10"/>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6">
                    <a:moveTo>
                      <a:pt x="6" y="0"/>
                    </a:moveTo>
                    <a:lnTo>
                      <a:pt x="10" y="0"/>
                    </a:lnTo>
                    <a:lnTo>
                      <a:pt x="3" y="2"/>
                    </a:lnTo>
                    <a:lnTo>
                      <a:pt x="0" y="3"/>
                    </a:lnTo>
                    <a:lnTo>
                      <a:pt x="0" y="4"/>
                    </a:lnTo>
                    <a:lnTo>
                      <a:pt x="0" y="6"/>
                    </a:lnTo>
                    <a:lnTo>
                      <a:pt x="3" y="4"/>
                    </a:lnTo>
                    <a:lnTo>
                      <a:pt x="6" y="3"/>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2" name="Freeform 3075"/>
              <p:cNvSpPr>
                <a:spLocks/>
              </p:cNvSpPr>
              <p:nvPr/>
            </p:nvSpPr>
            <p:spPr bwMode="auto">
              <a:xfrm>
                <a:off x="2914" y="3221"/>
                <a:ext cx="3" cy="2"/>
              </a:xfrm>
              <a:custGeom>
                <a:avLst/>
                <a:gdLst>
                  <a:gd name="T0" fmla="*/ 5 w 5"/>
                  <a:gd name="T1" fmla="*/ 2 h 5"/>
                  <a:gd name="T2" fmla="*/ 5 w 5"/>
                  <a:gd name="T3" fmla="*/ 0 h 5"/>
                  <a:gd name="T4" fmla="*/ 4 w 5"/>
                  <a:gd name="T5" fmla="*/ 0 h 5"/>
                  <a:gd name="T6" fmla="*/ 0 w 5"/>
                  <a:gd name="T7" fmla="*/ 2 h 5"/>
                  <a:gd name="T8" fmla="*/ 0 w 5"/>
                  <a:gd name="T9" fmla="*/ 4 h 5"/>
                  <a:gd name="T10" fmla="*/ 0 w 5"/>
                  <a:gd name="T11" fmla="*/ 5 h 5"/>
                  <a:gd name="T12" fmla="*/ 1 w 5"/>
                  <a:gd name="T13" fmla="*/ 5 h 5"/>
                  <a:gd name="T14" fmla="*/ 3 w 5"/>
                  <a:gd name="T15" fmla="*/ 5 h 5"/>
                  <a:gd name="T16" fmla="*/ 5 w 5"/>
                  <a:gd name="T17" fmla="*/ 4 h 5"/>
                  <a:gd name="T18" fmla="*/ 5 w 5"/>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2"/>
                    </a:moveTo>
                    <a:lnTo>
                      <a:pt x="5" y="0"/>
                    </a:lnTo>
                    <a:lnTo>
                      <a:pt x="4" y="0"/>
                    </a:lnTo>
                    <a:lnTo>
                      <a:pt x="0" y="2"/>
                    </a:lnTo>
                    <a:lnTo>
                      <a:pt x="0" y="4"/>
                    </a:lnTo>
                    <a:lnTo>
                      <a:pt x="0" y="5"/>
                    </a:lnTo>
                    <a:lnTo>
                      <a:pt x="1" y="5"/>
                    </a:lnTo>
                    <a:lnTo>
                      <a:pt x="3" y="5"/>
                    </a:lnTo>
                    <a:lnTo>
                      <a:pt x="5" y="4"/>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3" name="Freeform 3076"/>
              <p:cNvSpPr>
                <a:spLocks/>
              </p:cNvSpPr>
              <p:nvPr/>
            </p:nvSpPr>
            <p:spPr bwMode="auto">
              <a:xfrm>
                <a:off x="2913" y="3222"/>
                <a:ext cx="1" cy="2"/>
              </a:xfrm>
              <a:custGeom>
                <a:avLst/>
                <a:gdLst>
                  <a:gd name="T0" fmla="*/ 4 w 4"/>
                  <a:gd name="T1" fmla="*/ 3 h 5"/>
                  <a:gd name="T2" fmla="*/ 4 w 4"/>
                  <a:gd name="T3" fmla="*/ 0 h 5"/>
                  <a:gd name="T4" fmla="*/ 0 w 4"/>
                  <a:gd name="T5" fmla="*/ 0 h 5"/>
                  <a:gd name="T6" fmla="*/ 0 w 4"/>
                  <a:gd name="T7" fmla="*/ 3 h 5"/>
                  <a:gd name="T8" fmla="*/ 0 w 4"/>
                  <a:gd name="T9" fmla="*/ 5 h 5"/>
                  <a:gd name="T10" fmla="*/ 1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1" y="5"/>
                    </a:lnTo>
                    <a:lnTo>
                      <a:pt x="4"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4" name="Freeform 3077"/>
              <p:cNvSpPr>
                <a:spLocks/>
              </p:cNvSpPr>
              <p:nvPr/>
            </p:nvSpPr>
            <p:spPr bwMode="auto">
              <a:xfrm>
                <a:off x="2909" y="3222"/>
                <a:ext cx="5" cy="3"/>
              </a:xfrm>
              <a:custGeom>
                <a:avLst/>
                <a:gdLst>
                  <a:gd name="T0" fmla="*/ 7 w 11"/>
                  <a:gd name="T1" fmla="*/ 0 h 6"/>
                  <a:gd name="T2" fmla="*/ 11 w 11"/>
                  <a:gd name="T3" fmla="*/ 0 h 6"/>
                  <a:gd name="T4" fmla="*/ 0 w 11"/>
                  <a:gd name="T5" fmla="*/ 4 h 6"/>
                  <a:gd name="T6" fmla="*/ 0 w 11"/>
                  <a:gd name="T7" fmla="*/ 5 h 6"/>
                  <a:gd name="T8" fmla="*/ 0 w 11"/>
                  <a:gd name="T9" fmla="*/ 6 h 6"/>
                  <a:gd name="T10" fmla="*/ 7 w 11"/>
                  <a:gd name="T11" fmla="*/ 4 h 6"/>
                  <a:gd name="T12" fmla="*/ 7 w 11"/>
                  <a:gd name="T13" fmla="*/ 3 h 6"/>
                  <a:gd name="T14" fmla="*/ 7 w 11"/>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6"/>
                  <a:gd name="T26" fmla="*/ 11 w 1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6">
                    <a:moveTo>
                      <a:pt x="7" y="0"/>
                    </a:moveTo>
                    <a:lnTo>
                      <a:pt x="11" y="0"/>
                    </a:lnTo>
                    <a:lnTo>
                      <a:pt x="0" y="4"/>
                    </a:lnTo>
                    <a:lnTo>
                      <a:pt x="0" y="5"/>
                    </a:lnTo>
                    <a:lnTo>
                      <a:pt x="0" y="6"/>
                    </a:lnTo>
                    <a:lnTo>
                      <a:pt x="7" y="4"/>
                    </a:lnTo>
                    <a:lnTo>
                      <a:pt x="7" y="3"/>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5" name="Freeform 3078"/>
              <p:cNvSpPr>
                <a:spLocks/>
              </p:cNvSpPr>
              <p:nvPr/>
            </p:nvSpPr>
            <p:spPr bwMode="auto">
              <a:xfrm>
                <a:off x="2902" y="3223"/>
                <a:ext cx="7" cy="2"/>
              </a:xfrm>
              <a:custGeom>
                <a:avLst/>
                <a:gdLst>
                  <a:gd name="T0" fmla="*/ 14 w 14"/>
                  <a:gd name="T1" fmla="*/ 2 h 4"/>
                  <a:gd name="T2" fmla="*/ 14 w 14"/>
                  <a:gd name="T3" fmla="*/ 0 h 4"/>
                  <a:gd name="T4" fmla="*/ 10 w 14"/>
                  <a:gd name="T5" fmla="*/ 0 h 4"/>
                  <a:gd name="T6" fmla="*/ 0 w 14"/>
                  <a:gd name="T7" fmla="*/ 2 h 4"/>
                  <a:gd name="T8" fmla="*/ 0 w 14"/>
                  <a:gd name="T9" fmla="*/ 3 h 4"/>
                  <a:gd name="T10" fmla="*/ 0 w 14"/>
                  <a:gd name="T11" fmla="*/ 4 h 4"/>
                  <a:gd name="T12" fmla="*/ 2 w 14"/>
                  <a:gd name="T13" fmla="*/ 4 h 4"/>
                  <a:gd name="T14" fmla="*/ 11 w 14"/>
                  <a:gd name="T15" fmla="*/ 4 h 4"/>
                  <a:gd name="T16" fmla="*/ 14 w 14"/>
                  <a:gd name="T17" fmla="*/ 3 h 4"/>
                  <a:gd name="T18" fmla="*/ 14 w 1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4"/>
                  <a:gd name="T32" fmla="*/ 14 w 1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4">
                    <a:moveTo>
                      <a:pt x="14" y="2"/>
                    </a:moveTo>
                    <a:lnTo>
                      <a:pt x="14" y="0"/>
                    </a:lnTo>
                    <a:lnTo>
                      <a:pt x="10" y="0"/>
                    </a:lnTo>
                    <a:lnTo>
                      <a:pt x="0" y="2"/>
                    </a:lnTo>
                    <a:lnTo>
                      <a:pt x="0" y="3"/>
                    </a:lnTo>
                    <a:lnTo>
                      <a:pt x="0" y="4"/>
                    </a:lnTo>
                    <a:lnTo>
                      <a:pt x="2" y="4"/>
                    </a:lnTo>
                    <a:lnTo>
                      <a:pt x="11" y="4"/>
                    </a:lnTo>
                    <a:lnTo>
                      <a:pt x="14" y="3"/>
                    </a:lnTo>
                    <a:lnTo>
                      <a:pt x="1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6" name="Freeform 3079"/>
              <p:cNvSpPr>
                <a:spLocks/>
              </p:cNvSpPr>
              <p:nvPr/>
            </p:nvSpPr>
            <p:spPr bwMode="auto">
              <a:xfrm>
                <a:off x="2888" y="3223"/>
                <a:ext cx="14" cy="3"/>
              </a:xfrm>
              <a:custGeom>
                <a:avLst/>
                <a:gdLst>
                  <a:gd name="T0" fmla="*/ 27 w 27"/>
                  <a:gd name="T1" fmla="*/ 2 h 4"/>
                  <a:gd name="T2" fmla="*/ 27 w 27"/>
                  <a:gd name="T3" fmla="*/ 0 h 4"/>
                  <a:gd name="T4" fmla="*/ 0 w 27"/>
                  <a:gd name="T5" fmla="*/ 0 h 4"/>
                  <a:gd name="T6" fmla="*/ 0 w 27"/>
                  <a:gd name="T7" fmla="*/ 2 h 4"/>
                  <a:gd name="T8" fmla="*/ 0 w 27"/>
                  <a:gd name="T9" fmla="*/ 4 h 4"/>
                  <a:gd name="T10" fmla="*/ 23 w 27"/>
                  <a:gd name="T11" fmla="*/ 4 h 4"/>
                  <a:gd name="T12" fmla="*/ 27 w 27"/>
                  <a:gd name="T13" fmla="*/ 3 h 4"/>
                  <a:gd name="T14" fmla="*/ 27 w 2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4"/>
                  <a:gd name="T26" fmla="*/ 27 w 2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4">
                    <a:moveTo>
                      <a:pt x="27" y="2"/>
                    </a:moveTo>
                    <a:lnTo>
                      <a:pt x="27" y="0"/>
                    </a:lnTo>
                    <a:lnTo>
                      <a:pt x="0" y="0"/>
                    </a:lnTo>
                    <a:lnTo>
                      <a:pt x="0" y="2"/>
                    </a:lnTo>
                    <a:lnTo>
                      <a:pt x="0" y="4"/>
                    </a:lnTo>
                    <a:lnTo>
                      <a:pt x="23" y="4"/>
                    </a:lnTo>
                    <a:lnTo>
                      <a:pt x="27" y="3"/>
                    </a:lnTo>
                    <a:lnTo>
                      <a:pt x="2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7" name="Freeform 3080"/>
              <p:cNvSpPr>
                <a:spLocks/>
              </p:cNvSpPr>
              <p:nvPr/>
            </p:nvSpPr>
            <p:spPr bwMode="auto">
              <a:xfrm>
                <a:off x="2886" y="3223"/>
                <a:ext cx="5" cy="3"/>
              </a:xfrm>
              <a:custGeom>
                <a:avLst/>
                <a:gdLst>
                  <a:gd name="T0" fmla="*/ 5 w 9"/>
                  <a:gd name="T1" fmla="*/ 0 h 4"/>
                  <a:gd name="T2" fmla="*/ 9 w 9"/>
                  <a:gd name="T3" fmla="*/ 0 h 4"/>
                  <a:gd name="T4" fmla="*/ 0 w 9"/>
                  <a:gd name="T5" fmla="*/ 2 h 4"/>
                  <a:gd name="T6" fmla="*/ 0 w 9"/>
                  <a:gd name="T7" fmla="*/ 3 h 4"/>
                  <a:gd name="T8" fmla="*/ 0 w 9"/>
                  <a:gd name="T9" fmla="*/ 4 h 4"/>
                  <a:gd name="T10" fmla="*/ 5 w 9"/>
                  <a:gd name="T11" fmla="*/ 3 h 4"/>
                  <a:gd name="T12" fmla="*/ 5 w 9"/>
                  <a:gd name="T13" fmla="*/ 2 h 4"/>
                  <a:gd name="T14" fmla="*/ 5 w 9"/>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5" y="0"/>
                    </a:moveTo>
                    <a:lnTo>
                      <a:pt x="9" y="0"/>
                    </a:lnTo>
                    <a:lnTo>
                      <a:pt x="0" y="2"/>
                    </a:lnTo>
                    <a:lnTo>
                      <a:pt x="0" y="3"/>
                    </a:lnTo>
                    <a:lnTo>
                      <a:pt x="0" y="4"/>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8" name="Freeform 3081"/>
              <p:cNvSpPr>
                <a:spLocks/>
              </p:cNvSpPr>
              <p:nvPr/>
            </p:nvSpPr>
            <p:spPr bwMode="auto">
              <a:xfrm>
                <a:off x="2835" y="3224"/>
                <a:ext cx="51" cy="2"/>
              </a:xfrm>
              <a:custGeom>
                <a:avLst/>
                <a:gdLst>
                  <a:gd name="T0" fmla="*/ 102 w 102"/>
                  <a:gd name="T1" fmla="*/ 2 h 4"/>
                  <a:gd name="T2" fmla="*/ 102 w 102"/>
                  <a:gd name="T3" fmla="*/ 0 h 4"/>
                  <a:gd name="T4" fmla="*/ 2 w 102"/>
                  <a:gd name="T5" fmla="*/ 0 h 4"/>
                  <a:gd name="T6" fmla="*/ 0 w 102"/>
                  <a:gd name="T7" fmla="*/ 2 h 4"/>
                  <a:gd name="T8" fmla="*/ 1 w 102"/>
                  <a:gd name="T9" fmla="*/ 4 h 4"/>
                  <a:gd name="T10" fmla="*/ 98 w 102"/>
                  <a:gd name="T11" fmla="*/ 4 h 4"/>
                  <a:gd name="T12" fmla="*/ 102 w 102"/>
                  <a:gd name="T13" fmla="*/ 3 h 4"/>
                  <a:gd name="T14" fmla="*/ 102 w 10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02"/>
                  <a:gd name="T25" fmla="*/ 0 h 4"/>
                  <a:gd name="T26" fmla="*/ 102 w 10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 h="4">
                    <a:moveTo>
                      <a:pt x="102" y="2"/>
                    </a:moveTo>
                    <a:lnTo>
                      <a:pt x="102" y="0"/>
                    </a:lnTo>
                    <a:lnTo>
                      <a:pt x="2" y="0"/>
                    </a:lnTo>
                    <a:lnTo>
                      <a:pt x="0" y="2"/>
                    </a:lnTo>
                    <a:lnTo>
                      <a:pt x="1" y="4"/>
                    </a:lnTo>
                    <a:lnTo>
                      <a:pt x="98" y="4"/>
                    </a:lnTo>
                    <a:lnTo>
                      <a:pt x="102" y="3"/>
                    </a:lnTo>
                    <a:lnTo>
                      <a:pt x="10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89" name="Freeform 3082"/>
              <p:cNvSpPr>
                <a:spLocks/>
              </p:cNvSpPr>
              <p:nvPr/>
            </p:nvSpPr>
            <p:spPr bwMode="auto">
              <a:xfrm>
                <a:off x="2854" y="3150"/>
                <a:ext cx="79" cy="65"/>
              </a:xfrm>
              <a:custGeom>
                <a:avLst/>
                <a:gdLst>
                  <a:gd name="T0" fmla="*/ 60 w 158"/>
                  <a:gd name="T1" fmla="*/ 132 h 132"/>
                  <a:gd name="T2" fmla="*/ 70 w 158"/>
                  <a:gd name="T3" fmla="*/ 130 h 132"/>
                  <a:gd name="T4" fmla="*/ 78 w 158"/>
                  <a:gd name="T5" fmla="*/ 130 h 132"/>
                  <a:gd name="T6" fmla="*/ 86 w 158"/>
                  <a:gd name="T7" fmla="*/ 130 h 132"/>
                  <a:gd name="T8" fmla="*/ 93 w 158"/>
                  <a:gd name="T9" fmla="*/ 129 h 132"/>
                  <a:gd name="T10" fmla="*/ 100 w 158"/>
                  <a:gd name="T11" fmla="*/ 128 h 132"/>
                  <a:gd name="T12" fmla="*/ 105 w 158"/>
                  <a:gd name="T13" fmla="*/ 128 h 132"/>
                  <a:gd name="T14" fmla="*/ 110 w 158"/>
                  <a:gd name="T15" fmla="*/ 126 h 132"/>
                  <a:gd name="T16" fmla="*/ 115 w 158"/>
                  <a:gd name="T17" fmla="*/ 125 h 132"/>
                  <a:gd name="T18" fmla="*/ 119 w 158"/>
                  <a:gd name="T19" fmla="*/ 124 h 132"/>
                  <a:gd name="T20" fmla="*/ 123 w 158"/>
                  <a:gd name="T21" fmla="*/ 122 h 132"/>
                  <a:gd name="T22" fmla="*/ 126 w 158"/>
                  <a:gd name="T23" fmla="*/ 120 h 132"/>
                  <a:gd name="T24" fmla="*/ 130 w 158"/>
                  <a:gd name="T25" fmla="*/ 119 h 132"/>
                  <a:gd name="T26" fmla="*/ 134 w 158"/>
                  <a:gd name="T27" fmla="*/ 115 h 132"/>
                  <a:gd name="T28" fmla="*/ 138 w 158"/>
                  <a:gd name="T29" fmla="*/ 112 h 132"/>
                  <a:gd name="T30" fmla="*/ 143 w 158"/>
                  <a:gd name="T31" fmla="*/ 109 h 132"/>
                  <a:gd name="T32" fmla="*/ 145 w 158"/>
                  <a:gd name="T33" fmla="*/ 105 h 132"/>
                  <a:gd name="T34" fmla="*/ 148 w 158"/>
                  <a:gd name="T35" fmla="*/ 100 h 132"/>
                  <a:gd name="T36" fmla="*/ 151 w 158"/>
                  <a:gd name="T37" fmla="*/ 97 h 132"/>
                  <a:gd name="T38" fmla="*/ 153 w 158"/>
                  <a:gd name="T39" fmla="*/ 92 h 132"/>
                  <a:gd name="T40" fmla="*/ 155 w 158"/>
                  <a:gd name="T41" fmla="*/ 87 h 132"/>
                  <a:gd name="T42" fmla="*/ 156 w 158"/>
                  <a:gd name="T43" fmla="*/ 82 h 132"/>
                  <a:gd name="T44" fmla="*/ 158 w 158"/>
                  <a:gd name="T45" fmla="*/ 76 h 132"/>
                  <a:gd name="T46" fmla="*/ 158 w 158"/>
                  <a:gd name="T47" fmla="*/ 71 h 132"/>
                  <a:gd name="T48" fmla="*/ 158 w 158"/>
                  <a:gd name="T49" fmla="*/ 65 h 132"/>
                  <a:gd name="T50" fmla="*/ 158 w 158"/>
                  <a:gd name="T51" fmla="*/ 56 h 132"/>
                  <a:gd name="T52" fmla="*/ 156 w 158"/>
                  <a:gd name="T53" fmla="*/ 47 h 132"/>
                  <a:gd name="T54" fmla="*/ 154 w 158"/>
                  <a:gd name="T55" fmla="*/ 41 h 132"/>
                  <a:gd name="T56" fmla="*/ 152 w 158"/>
                  <a:gd name="T57" fmla="*/ 34 h 132"/>
                  <a:gd name="T58" fmla="*/ 148 w 158"/>
                  <a:gd name="T59" fmla="*/ 28 h 132"/>
                  <a:gd name="T60" fmla="*/ 144 w 158"/>
                  <a:gd name="T61" fmla="*/ 23 h 132"/>
                  <a:gd name="T62" fmla="*/ 139 w 158"/>
                  <a:gd name="T63" fmla="*/ 18 h 132"/>
                  <a:gd name="T64" fmla="*/ 133 w 158"/>
                  <a:gd name="T65" fmla="*/ 14 h 132"/>
                  <a:gd name="T66" fmla="*/ 128 w 158"/>
                  <a:gd name="T67" fmla="*/ 11 h 132"/>
                  <a:gd name="T68" fmla="*/ 122 w 158"/>
                  <a:gd name="T69" fmla="*/ 7 h 132"/>
                  <a:gd name="T70" fmla="*/ 115 w 158"/>
                  <a:gd name="T71" fmla="*/ 5 h 132"/>
                  <a:gd name="T72" fmla="*/ 108 w 158"/>
                  <a:gd name="T73" fmla="*/ 4 h 132"/>
                  <a:gd name="T74" fmla="*/ 103 w 158"/>
                  <a:gd name="T75" fmla="*/ 3 h 132"/>
                  <a:gd name="T76" fmla="*/ 96 w 158"/>
                  <a:gd name="T77" fmla="*/ 1 h 132"/>
                  <a:gd name="T78" fmla="*/ 88 w 158"/>
                  <a:gd name="T79" fmla="*/ 0 h 132"/>
                  <a:gd name="T80" fmla="*/ 80 w 158"/>
                  <a:gd name="T81" fmla="*/ 0 h 132"/>
                  <a:gd name="T82" fmla="*/ 71 w 158"/>
                  <a:gd name="T83" fmla="*/ 0 h 132"/>
                  <a:gd name="T84" fmla="*/ 60 w 158"/>
                  <a:gd name="T85" fmla="*/ 0 h 132"/>
                  <a:gd name="T86" fmla="*/ 0 w 158"/>
                  <a:gd name="T87" fmla="*/ 132 h 1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8"/>
                  <a:gd name="T133" fmla="*/ 0 h 132"/>
                  <a:gd name="T134" fmla="*/ 158 w 158"/>
                  <a:gd name="T135" fmla="*/ 132 h 13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8" h="132">
                    <a:moveTo>
                      <a:pt x="0" y="132"/>
                    </a:moveTo>
                    <a:lnTo>
                      <a:pt x="60" y="132"/>
                    </a:lnTo>
                    <a:lnTo>
                      <a:pt x="65" y="130"/>
                    </a:lnTo>
                    <a:lnTo>
                      <a:pt x="70" y="130"/>
                    </a:lnTo>
                    <a:lnTo>
                      <a:pt x="73" y="130"/>
                    </a:lnTo>
                    <a:lnTo>
                      <a:pt x="78" y="130"/>
                    </a:lnTo>
                    <a:lnTo>
                      <a:pt x="81" y="130"/>
                    </a:lnTo>
                    <a:lnTo>
                      <a:pt x="86" y="130"/>
                    </a:lnTo>
                    <a:lnTo>
                      <a:pt x="90" y="129"/>
                    </a:lnTo>
                    <a:lnTo>
                      <a:pt x="93" y="129"/>
                    </a:lnTo>
                    <a:lnTo>
                      <a:pt x="96" y="129"/>
                    </a:lnTo>
                    <a:lnTo>
                      <a:pt x="100" y="128"/>
                    </a:lnTo>
                    <a:lnTo>
                      <a:pt x="102" y="128"/>
                    </a:lnTo>
                    <a:lnTo>
                      <a:pt x="105" y="128"/>
                    </a:lnTo>
                    <a:lnTo>
                      <a:pt x="108" y="127"/>
                    </a:lnTo>
                    <a:lnTo>
                      <a:pt x="110" y="126"/>
                    </a:lnTo>
                    <a:lnTo>
                      <a:pt x="113" y="126"/>
                    </a:lnTo>
                    <a:lnTo>
                      <a:pt x="115" y="125"/>
                    </a:lnTo>
                    <a:lnTo>
                      <a:pt x="117" y="125"/>
                    </a:lnTo>
                    <a:lnTo>
                      <a:pt x="119" y="124"/>
                    </a:lnTo>
                    <a:lnTo>
                      <a:pt x="121" y="122"/>
                    </a:lnTo>
                    <a:lnTo>
                      <a:pt x="123" y="122"/>
                    </a:lnTo>
                    <a:lnTo>
                      <a:pt x="125" y="121"/>
                    </a:lnTo>
                    <a:lnTo>
                      <a:pt x="126" y="120"/>
                    </a:lnTo>
                    <a:lnTo>
                      <a:pt x="129" y="119"/>
                    </a:lnTo>
                    <a:lnTo>
                      <a:pt x="130" y="119"/>
                    </a:lnTo>
                    <a:lnTo>
                      <a:pt x="132" y="117"/>
                    </a:lnTo>
                    <a:lnTo>
                      <a:pt x="134" y="115"/>
                    </a:lnTo>
                    <a:lnTo>
                      <a:pt x="137" y="114"/>
                    </a:lnTo>
                    <a:lnTo>
                      <a:pt x="138" y="112"/>
                    </a:lnTo>
                    <a:lnTo>
                      <a:pt x="140" y="111"/>
                    </a:lnTo>
                    <a:lnTo>
                      <a:pt x="143" y="109"/>
                    </a:lnTo>
                    <a:lnTo>
                      <a:pt x="144" y="107"/>
                    </a:lnTo>
                    <a:lnTo>
                      <a:pt x="145" y="105"/>
                    </a:lnTo>
                    <a:lnTo>
                      <a:pt x="147" y="103"/>
                    </a:lnTo>
                    <a:lnTo>
                      <a:pt x="148" y="100"/>
                    </a:lnTo>
                    <a:lnTo>
                      <a:pt x="149" y="98"/>
                    </a:lnTo>
                    <a:lnTo>
                      <a:pt x="151" y="97"/>
                    </a:lnTo>
                    <a:lnTo>
                      <a:pt x="152" y="95"/>
                    </a:lnTo>
                    <a:lnTo>
                      <a:pt x="153" y="92"/>
                    </a:lnTo>
                    <a:lnTo>
                      <a:pt x="154" y="90"/>
                    </a:lnTo>
                    <a:lnTo>
                      <a:pt x="155" y="87"/>
                    </a:lnTo>
                    <a:lnTo>
                      <a:pt x="155" y="84"/>
                    </a:lnTo>
                    <a:lnTo>
                      <a:pt x="156" y="82"/>
                    </a:lnTo>
                    <a:lnTo>
                      <a:pt x="156" y="80"/>
                    </a:lnTo>
                    <a:lnTo>
                      <a:pt x="158" y="76"/>
                    </a:lnTo>
                    <a:lnTo>
                      <a:pt x="158" y="74"/>
                    </a:lnTo>
                    <a:lnTo>
                      <a:pt x="158" y="71"/>
                    </a:lnTo>
                    <a:lnTo>
                      <a:pt x="158" y="67"/>
                    </a:lnTo>
                    <a:lnTo>
                      <a:pt x="158" y="65"/>
                    </a:lnTo>
                    <a:lnTo>
                      <a:pt x="158" y="60"/>
                    </a:lnTo>
                    <a:lnTo>
                      <a:pt x="158" y="56"/>
                    </a:lnTo>
                    <a:lnTo>
                      <a:pt x="158" y="52"/>
                    </a:lnTo>
                    <a:lnTo>
                      <a:pt x="156" y="47"/>
                    </a:lnTo>
                    <a:lnTo>
                      <a:pt x="155" y="44"/>
                    </a:lnTo>
                    <a:lnTo>
                      <a:pt x="154" y="41"/>
                    </a:lnTo>
                    <a:lnTo>
                      <a:pt x="153" y="37"/>
                    </a:lnTo>
                    <a:lnTo>
                      <a:pt x="152" y="34"/>
                    </a:lnTo>
                    <a:lnTo>
                      <a:pt x="151" y="31"/>
                    </a:lnTo>
                    <a:lnTo>
                      <a:pt x="148" y="28"/>
                    </a:lnTo>
                    <a:lnTo>
                      <a:pt x="146" y="26"/>
                    </a:lnTo>
                    <a:lnTo>
                      <a:pt x="144" y="23"/>
                    </a:lnTo>
                    <a:lnTo>
                      <a:pt x="141" y="20"/>
                    </a:lnTo>
                    <a:lnTo>
                      <a:pt x="139" y="18"/>
                    </a:lnTo>
                    <a:lnTo>
                      <a:pt x="137" y="16"/>
                    </a:lnTo>
                    <a:lnTo>
                      <a:pt x="133" y="14"/>
                    </a:lnTo>
                    <a:lnTo>
                      <a:pt x="131" y="12"/>
                    </a:lnTo>
                    <a:lnTo>
                      <a:pt x="128" y="11"/>
                    </a:lnTo>
                    <a:lnTo>
                      <a:pt x="125" y="8"/>
                    </a:lnTo>
                    <a:lnTo>
                      <a:pt x="122" y="7"/>
                    </a:lnTo>
                    <a:lnTo>
                      <a:pt x="118" y="6"/>
                    </a:lnTo>
                    <a:lnTo>
                      <a:pt x="115" y="5"/>
                    </a:lnTo>
                    <a:lnTo>
                      <a:pt x="111" y="4"/>
                    </a:lnTo>
                    <a:lnTo>
                      <a:pt x="108" y="4"/>
                    </a:lnTo>
                    <a:lnTo>
                      <a:pt x="106" y="3"/>
                    </a:lnTo>
                    <a:lnTo>
                      <a:pt x="103" y="3"/>
                    </a:lnTo>
                    <a:lnTo>
                      <a:pt x="100" y="1"/>
                    </a:lnTo>
                    <a:lnTo>
                      <a:pt x="96" y="1"/>
                    </a:lnTo>
                    <a:lnTo>
                      <a:pt x="93" y="1"/>
                    </a:lnTo>
                    <a:lnTo>
                      <a:pt x="88" y="0"/>
                    </a:lnTo>
                    <a:lnTo>
                      <a:pt x="85" y="0"/>
                    </a:lnTo>
                    <a:lnTo>
                      <a:pt x="80" y="0"/>
                    </a:lnTo>
                    <a:lnTo>
                      <a:pt x="76" y="0"/>
                    </a:lnTo>
                    <a:lnTo>
                      <a:pt x="71" y="0"/>
                    </a:lnTo>
                    <a:lnTo>
                      <a:pt x="65" y="0"/>
                    </a:lnTo>
                    <a:lnTo>
                      <a:pt x="60" y="0"/>
                    </a:lnTo>
                    <a:lnTo>
                      <a:pt x="0" y="0"/>
                    </a:lnTo>
                    <a:lnTo>
                      <a:pt x="0" y="13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990" name="Freeform 3083"/>
              <p:cNvSpPr>
                <a:spLocks/>
              </p:cNvSpPr>
              <p:nvPr/>
            </p:nvSpPr>
            <p:spPr bwMode="auto">
              <a:xfrm>
                <a:off x="2854" y="3211"/>
                <a:ext cx="60" cy="5"/>
              </a:xfrm>
              <a:custGeom>
                <a:avLst/>
                <a:gdLst>
                  <a:gd name="T0" fmla="*/ 0 w 119"/>
                  <a:gd name="T1" fmla="*/ 7 h 12"/>
                  <a:gd name="T2" fmla="*/ 0 w 119"/>
                  <a:gd name="T3" fmla="*/ 12 h 12"/>
                  <a:gd name="T4" fmla="*/ 60 w 119"/>
                  <a:gd name="T5" fmla="*/ 11 h 12"/>
                  <a:gd name="T6" fmla="*/ 65 w 119"/>
                  <a:gd name="T7" fmla="*/ 10 h 12"/>
                  <a:gd name="T8" fmla="*/ 86 w 119"/>
                  <a:gd name="T9" fmla="*/ 10 h 12"/>
                  <a:gd name="T10" fmla="*/ 90 w 119"/>
                  <a:gd name="T11" fmla="*/ 8 h 12"/>
                  <a:gd name="T12" fmla="*/ 96 w 119"/>
                  <a:gd name="T13" fmla="*/ 8 h 12"/>
                  <a:gd name="T14" fmla="*/ 100 w 119"/>
                  <a:gd name="T15" fmla="*/ 7 h 12"/>
                  <a:gd name="T16" fmla="*/ 105 w 119"/>
                  <a:gd name="T17" fmla="*/ 7 h 12"/>
                  <a:gd name="T18" fmla="*/ 108 w 119"/>
                  <a:gd name="T19" fmla="*/ 6 h 12"/>
                  <a:gd name="T20" fmla="*/ 110 w 119"/>
                  <a:gd name="T21" fmla="*/ 5 h 12"/>
                  <a:gd name="T22" fmla="*/ 113 w 119"/>
                  <a:gd name="T23" fmla="*/ 5 h 12"/>
                  <a:gd name="T24" fmla="*/ 115 w 119"/>
                  <a:gd name="T25" fmla="*/ 4 h 12"/>
                  <a:gd name="T26" fmla="*/ 117 w 119"/>
                  <a:gd name="T27" fmla="*/ 4 h 12"/>
                  <a:gd name="T28" fmla="*/ 119 w 119"/>
                  <a:gd name="T29" fmla="*/ 3 h 12"/>
                  <a:gd name="T30" fmla="*/ 119 w 119"/>
                  <a:gd name="T31" fmla="*/ 2 h 12"/>
                  <a:gd name="T32" fmla="*/ 119 w 119"/>
                  <a:gd name="T33" fmla="*/ 0 h 12"/>
                  <a:gd name="T34" fmla="*/ 117 w 119"/>
                  <a:gd name="T35" fmla="*/ 2 h 12"/>
                  <a:gd name="T36" fmla="*/ 115 w 119"/>
                  <a:gd name="T37" fmla="*/ 2 h 12"/>
                  <a:gd name="T38" fmla="*/ 113 w 119"/>
                  <a:gd name="T39" fmla="*/ 3 h 12"/>
                  <a:gd name="T40" fmla="*/ 110 w 119"/>
                  <a:gd name="T41" fmla="*/ 3 h 12"/>
                  <a:gd name="T42" fmla="*/ 108 w 119"/>
                  <a:gd name="T43" fmla="*/ 4 h 12"/>
                  <a:gd name="T44" fmla="*/ 105 w 119"/>
                  <a:gd name="T45" fmla="*/ 5 h 12"/>
                  <a:gd name="T46" fmla="*/ 100 w 119"/>
                  <a:gd name="T47" fmla="*/ 5 h 12"/>
                  <a:gd name="T48" fmla="*/ 96 w 119"/>
                  <a:gd name="T49" fmla="*/ 6 h 12"/>
                  <a:gd name="T50" fmla="*/ 90 w 119"/>
                  <a:gd name="T51" fmla="*/ 6 h 12"/>
                  <a:gd name="T52" fmla="*/ 86 w 119"/>
                  <a:gd name="T53" fmla="*/ 7 h 12"/>
                  <a:gd name="T54" fmla="*/ 65 w 119"/>
                  <a:gd name="T55" fmla="*/ 7 h 12"/>
                  <a:gd name="T56" fmla="*/ 60 w 119"/>
                  <a:gd name="T57" fmla="*/ 8 h 12"/>
                  <a:gd name="T58" fmla="*/ 0 w 119"/>
                  <a:gd name="T59" fmla="*/ 7 h 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9"/>
                  <a:gd name="T91" fmla="*/ 0 h 12"/>
                  <a:gd name="T92" fmla="*/ 119 w 119"/>
                  <a:gd name="T93" fmla="*/ 12 h 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9" h="12">
                    <a:moveTo>
                      <a:pt x="0" y="7"/>
                    </a:moveTo>
                    <a:lnTo>
                      <a:pt x="0" y="12"/>
                    </a:lnTo>
                    <a:lnTo>
                      <a:pt x="60" y="11"/>
                    </a:lnTo>
                    <a:lnTo>
                      <a:pt x="65" y="10"/>
                    </a:lnTo>
                    <a:lnTo>
                      <a:pt x="86" y="10"/>
                    </a:lnTo>
                    <a:lnTo>
                      <a:pt x="90" y="8"/>
                    </a:lnTo>
                    <a:lnTo>
                      <a:pt x="96" y="8"/>
                    </a:lnTo>
                    <a:lnTo>
                      <a:pt x="100" y="7"/>
                    </a:lnTo>
                    <a:lnTo>
                      <a:pt x="105" y="7"/>
                    </a:lnTo>
                    <a:lnTo>
                      <a:pt x="108" y="6"/>
                    </a:lnTo>
                    <a:lnTo>
                      <a:pt x="110" y="5"/>
                    </a:lnTo>
                    <a:lnTo>
                      <a:pt x="113" y="5"/>
                    </a:lnTo>
                    <a:lnTo>
                      <a:pt x="115" y="4"/>
                    </a:lnTo>
                    <a:lnTo>
                      <a:pt x="117" y="4"/>
                    </a:lnTo>
                    <a:lnTo>
                      <a:pt x="119" y="3"/>
                    </a:lnTo>
                    <a:lnTo>
                      <a:pt x="119" y="2"/>
                    </a:lnTo>
                    <a:lnTo>
                      <a:pt x="119" y="0"/>
                    </a:lnTo>
                    <a:lnTo>
                      <a:pt x="117" y="2"/>
                    </a:lnTo>
                    <a:lnTo>
                      <a:pt x="115" y="2"/>
                    </a:lnTo>
                    <a:lnTo>
                      <a:pt x="113" y="3"/>
                    </a:lnTo>
                    <a:lnTo>
                      <a:pt x="110" y="3"/>
                    </a:lnTo>
                    <a:lnTo>
                      <a:pt x="108" y="4"/>
                    </a:lnTo>
                    <a:lnTo>
                      <a:pt x="105" y="5"/>
                    </a:lnTo>
                    <a:lnTo>
                      <a:pt x="100" y="5"/>
                    </a:lnTo>
                    <a:lnTo>
                      <a:pt x="96" y="6"/>
                    </a:lnTo>
                    <a:lnTo>
                      <a:pt x="90" y="6"/>
                    </a:lnTo>
                    <a:lnTo>
                      <a:pt x="86" y="7"/>
                    </a:lnTo>
                    <a:lnTo>
                      <a:pt x="65" y="7"/>
                    </a:lnTo>
                    <a:lnTo>
                      <a:pt x="60" y="8"/>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1" name="Freeform 3084"/>
              <p:cNvSpPr>
                <a:spLocks/>
              </p:cNvSpPr>
              <p:nvPr/>
            </p:nvSpPr>
            <p:spPr bwMode="auto">
              <a:xfrm>
                <a:off x="2913" y="3210"/>
                <a:ext cx="4" cy="2"/>
              </a:xfrm>
              <a:custGeom>
                <a:avLst/>
                <a:gdLst>
                  <a:gd name="T0" fmla="*/ 1 w 7"/>
                  <a:gd name="T1" fmla="*/ 5 h 5"/>
                  <a:gd name="T2" fmla="*/ 4 w 7"/>
                  <a:gd name="T3" fmla="*/ 4 h 5"/>
                  <a:gd name="T4" fmla="*/ 4 w 7"/>
                  <a:gd name="T5" fmla="*/ 4 h 5"/>
                  <a:gd name="T6" fmla="*/ 5 w 7"/>
                  <a:gd name="T7" fmla="*/ 4 h 5"/>
                  <a:gd name="T8" fmla="*/ 7 w 7"/>
                  <a:gd name="T9" fmla="*/ 2 h 5"/>
                  <a:gd name="T10" fmla="*/ 7 w 7"/>
                  <a:gd name="T11" fmla="*/ 1 h 5"/>
                  <a:gd name="T12" fmla="*/ 7 w 7"/>
                  <a:gd name="T13" fmla="*/ 0 h 5"/>
                  <a:gd name="T14" fmla="*/ 5 w 7"/>
                  <a:gd name="T15" fmla="*/ 1 h 5"/>
                  <a:gd name="T16" fmla="*/ 1 w 7"/>
                  <a:gd name="T17" fmla="*/ 1 h 5"/>
                  <a:gd name="T18" fmla="*/ 0 w 7"/>
                  <a:gd name="T19" fmla="*/ 2 h 5"/>
                  <a:gd name="T20" fmla="*/ 1 w 7"/>
                  <a:gd name="T21" fmla="*/ 4 h 5"/>
                  <a:gd name="T22" fmla="*/ 1 w 7"/>
                  <a:gd name="T23" fmla="*/ 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5"/>
                  <a:gd name="T38" fmla="*/ 7 w 7"/>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5">
                    <a:moveTo>
                      <a:pt x="1" y="5"/>
                    </a:moveTo>
                    <a:lnTo>
                      <a:pt x="4" y="4"/>
                    </a:lnTo>
                    <a:lnTo>
                      <a:pt x="5" y="4"/>
                    </a:lnTo>
                    <a:lnTo>
                      <a:pt x="7" y="2"/>
                    </a:lnTo>
                    <a:lnTo>
                      <a:pt x="7" y="1"/>
                    </a:lnTo>
                    <a:lnTo>
                      <a:pt x="7" y="0"/>
                    </a:lnTo>
                    <a:lnTo>
                      <a:pt x="5" y="1"/>
                    </a:lnTo>
                    <a:lnTo>
                      <a:pt x="1" y="1"/>
                    </a:lnTo>
                    <a:lnTo>
                      <a:pt x="0" y="2"/>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2" name="Freeform 3085"/>
              <p:cNvSpPr>
                <a:spLocks/>
              </p:cNvSpPr>
              <p:nvPr/>
            </p:nvSpPr>
            <p:spPr bwMode="auto">
              <a:xfrm>
                <a:off x="2916" y="3209"/>
                <a:ext cx="2" cy="2"/>
              </a:xfrm>
              <a:custGeom>
                <a:avLst/>
                <a:gdLst>
                  <a:gd name="T0" fmla="*/ 1 w 4"/>
                  <a:gd name="T1" fmla="*/ 3 h 3"/>
                  <a:gd name="T2" fmla="*/ 4 w 4"/>
                  <a:gd name="T3" fmla="*/ 2 h 3"/>
                  <a:gd name="T4" fmla="*/ 4 w 4"/>
                  <a:gd name="T5" fmla="*/ 2 h 3"/>
                  <a:gd name="T6" fmla="*/ 2 w 4"/>
                  <a:gd name="T7" fmla="*/ 1 h 3"/>
                  <a:gd name="T8" fmla="*/ 1 w 4"/>
                  <a:gd name="T9" fmla="*/ 0 h 3"/>
                  <a:gd name="T10" fmla="*/ 0 w 4"/>
                  <a:gd name="T11" fmla="*/ 1 h 3"/>
                  <a:gd name="T12" fmla="*/ 1 w 4"/>
                  <a:gd name="T13" fmla="*/ 2 h 3"/>
                  <a:gd name="T14" fmla="*/ 1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3"/>
                    </a:moveTo>
                    <a:lnTo>
                      <a:pt x="4" y="2"/>
                    </a:lnTo>
                    <a:lnTo>
                      <a:pt x="2" y="1"/>
                    </a:lnTo>
                    <a:lnTo>
                      <a:pt x="1" y="0"/>
                    </a:lnTo>
                    <a:lnTo>
                      <a:pt x="0" y="1"/>
                    </a:lnTo>
                    <a:lnTo>
                      <a:pt x="1"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3" name="Freeform 3086"/>
              <p:cNvSpPr>
                <a:spLocks/>
              </p:cNvSpPr>
              <p:nvPr/>
            </p:nvSpPr>
            <p:spPr bwMode="auto">
              <a:xfrm>
                <a:off x="2916" y="3208"/>
                <a:ext cx="3" cy="2"/>
              </a:xfrm>
              <a:custGeom>
                <a:avLst/>
                <a:gdLst>
                  <a:gd name="T0" fmla="*/ 2 w 6"/>
                  <a:gd name="T1" fmla="*/ 2 h 3"/>
                  <a:gd name="T2" fmla="*/ 2 w 6"/>
                  <a:gd name="T3" fmla="*/ 3 h 3"/>
                  <a:gd name="T4" fmla="*/ 5 w 6"/>
                  <a:gd name="T5" fmla="*/ 2 h 3"/>
                  <a:gd name="T6" fmla="*/ 6 w 6"/>
                  <a:gd name="T7" fmla="*/ 2 h 3"/>
                  <a:gd name="T8" fmla="*/ 6 w 6"/>
                  <a:gd name="T9" fmla="*/ 1 h 3"/>
                  <a:gd name="T10" fmla="*/ 6 w 6"/>
                  <a:gd name="T11" fmla="*/ 0 h 3"/>
                  <a:gd name="T12" fmla="*/ 5 w 6"/>
                  <a:gd name="T13" fmla="*/ 0 h 3"/>
                  <a:gd name="T14" fmla="*/ 0 w 6"/>
                  <a:gd name="T15" fmla="*/ 2 h 3"/>
                  <a:gd name="T16" fmla="*/ 1 w 6"/>
                  <a:gd name="T17" fmla="*/ 1 h 3"/>
                  <a:gd name="T18" fmla="*/ 2 w 6"/>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2" y="2"/>
                    </a:moveTo>
                    <a:lnTo>
                      <a:pt x="2" y="3"/>
                    </a:lnTo>
                    <a:lnTo>
                      <a:pt x="5" y="2"/>
                    </a:lnTo>
                    <a:lnTo>
                      <a:pt x="6" y="2"/>
                    </a:lnTo>
                    <a:lnTo>
                      <a:pt x="6" y="1"/>
                    </a:lnTo>
                    <a:lnTo>
                      <a:pt x="6" y="0"/>
                    </a:lnTo>
                    <a:lnTo>
                      <a:pt x="5" y="0"/>
                    </a:lnTo>
                    <a:lnTo>
                      <a:pt x="0" y="2"/>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4" name="Freeform 3087"/>
              <p:cNvSpPr>
                <a:spLocks/>
              </p:cNvSpPr>
              <p:nvPr/>
            </p:nvSpPr>
            <p:spPr bwMode="auto">
              <a:xfrm>
                <a:off x="2918" y="3207"/>
                <a:ext cx="3" cy="3"/>
              </a:xfrm>
              <a:custGeom>
                <a:avLst/>
                <a:gdLst>
                  <a:gd name="T0" fmla="*/ 1 w 4"/>
                  <a:gd name="T1" fmla="*/ 5 h 5"/>
                  <a:gd name="T2" fmla="*/ 2 w 4"/>
                  <a:gd name="T3" fmla="*/ 5 h 5"/>
                  <a:gd name="T4" fmla="*/ 4 w 4"/>
                  <a:gd name="T5" fmla="*/ 3 h 5"/>
                  <a:gd name="T6" fmla="*/ 3 w 4"/>
                  <a:gd name="T7" fmla="*/ 2 h 5"/>
                  <a:gd name="T8" fmla="*/ 2 w 4"/>
                  <a:gd name="T9" fmla="*/ 0 h 5"/>
                  <a:gd name="T10" fmla="*/ 0 w 4"/>
                  <a:gd name="T11" fmla="*/ 3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2" y="5"/>
                    </a:lnTo>
                    <a:lnTo>
                      <a:pt x="4" y="3"/>
                    </a:lnTo>
                    <a:lnTo>
                      <a:pt x="3" y="2"/>
                    </a:lnTo>
                    <a:lnTo>
                      <a:pt x="2"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5" name="Freeform 3088"/>
              <p:cNvSpPr>
                <a:spLocks/>
              </p:cNvSpPr>
              <p:nvPr/>
            </p:nvSpPr>
            <p:spPr bwMode="auto">
              <a:xfrm>
                <a:off x="2919" y="3204"/>
                <a:ext cx="5" cy="4"/>
              </a:xfrm>
              <a:custGeom>
                <a:avLst/>
                <a:gdLst>
                  <a:gd name="T0" fmla="*/ 2 w 10"/>
                  <a:gd name="T1" fmla="*/ 7 h 8"/>
                  <a:gd name="T2" fmla="*/ 2 w 10"/>
                  <a:gd name="T3" fmla="*/ 8 h 8"/>
                  <a:gd name="T4" fmla="*/ 7 w 10"/>
                  <a:gd name="T5" fmla="*/ 5 h 8"/>
                  <a:gd name="T6" fmla="*/ 9 w 10"/>
                  <a:gd name="T7" fmla="*/ 2 h 8"/>
                  <a:gd name="T8" fmla="*/ 10 w 10"/>
                  <a:gd name="T9" fmla="*/ 2 h 8"/>
                  <a:gd name="T10" fmla="*/ 10 w 10"/>
                  <a:gd name="T11" fmla="*/ 1 h 8"/>
                  <a:gd name="T12" fmla="*/ 10 w 10"/>
                  <a:gd name="T13" fmla="*/ 0 h 8"/>
                  <a:gd name="T14" fmla="*/ 7 w 10"/>
                  <a:gd name="T15" fmla="*/ 2 h 8"/>
                  <a:gd name="T16" fmla="*/ 7 w 10"/>
                  <a:gd name="T17" fmla="*/ 3 h 8"/>
                  <a:gd name="T18" fmla="*/ 0 w 10"/>
                  <a:gd name="T19" fmla="*/ 7 h 8"/>
                  <a:gd name="T20" fmla="*/ 1 w 10"/>
                  <a:gd name="T21" fmla="*/ 5 h 8"/>
                  <a:gd name="T22" fmla="*/ 2 w 10"/>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8"/>
                  <a:gd name="T38" fmla="*/ 10 w 1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8">
                    <a:moveTo>
                      <a:pt x="2" y="7"/>
                    </a:moveTo>
                    <a:lnTo>
                      <a:pt x="2" y="8"/>
                    </a:lnTo>
                    <a:lnTo>
                      <a:pt x="7" y="5"/>
                    </a:lnTo>
                    <a:lnTo>
                      <a:pt x="9" y="2"/>
                    </a:lnTo>
                    <a:lnTo>
                      <a:pt x="10" y="2"/>
                    </a:lnTo>
                    <a:lnTo>
                      <a:pt x="10" y="1"/>
                    </a:lnTo>
                    <a:lnTo>
                      <a:pt x="10" y="0"/>
                    </a:lnTo>
                    <a:lnTo>
                      <a:pt x="7" y="2"/>
                    </a:lnTo>
                    <a:lnTo>
                      <a:pt x="7" y="3"/>
                    </a:lnTo>
                    <a:lnTo>
                      <a:pt x="0" y="7"/>
                    </a:lnTo>
                    <a:lnTo>
                      <a:pt x="1" y="5"/>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6" name="Freeform 3089"/>
              <p:cNvSpPr>
                <a:spLocks/>
              </p:cNvSpPr>
              <p:nvPr/>
            </p:nvSpPr>
            <p:spPr bwMode="auto">
              <a:xfrm>
                <a:off x="2924" y="3203"/>
                <a:ext cx="2" cy="3"/>
              </a:xfrm>
              <a:custGeom>
                <a:avLst/>
                <a:gdLst>
                  <a:gd name="T0" fmla="*/ 1 w 6"/>
                  <a:gd name="T1" fmla="*/ 6 h 6"/>
                  <a:gd name="T2" fmla="*/ 4 w 6"/>
                  <a:gd name="T3" fmla="*/ 5 h 6"/>
                  <a:gd name="T4" fmla="*/ 6 w 6"/>
                  <a:gd name="T5" fmla="*/ 3 h 6"/>
                  <a:gd name="T6" fmla="*/ 5 w 6"/>
                  <a:gd name="T7" fmla="*/ 1 h 6"/>
                  <a:gd name="T8" fmla="*/ 4 w 6"/>
                  <a:gd name="T9" fmla="*/ 0 h 6"/>
                  <a:gd name="T10" fmla="*/ 0 w 6"/>
                  <a:gd name="T11" fmla="*/ 4 h 6"/>
                  <a:gd name="T12" fmla="*/ 1 w 6"/>
                  <a:gd name="T13" fmla="*/ 5 h 6"/>
                  <a:gd name="T14" fmla="*/ 1 w 6"/>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6"/>
                    </a:moveTo>
                    <a:lnTo>
                      <a:pt x="4" y="5"/>
                    </a:lnTo>
                    <a:lnTo>
                      <a:pt x="6" y="3"/>
                    </a:lnTo>
                    <a:lnTo>
                      <a:pt x="5" y="1"/>
                    </a:lnTo>
                    <a:lnTo>
                      <a:pt x="4" y="0"/>
                    </a:lnTo>
                    <a:lnTo>
                      <a:pt x="0" y="4"/>
                    </a:lnTo>
                    <a:lnTo>
                      <a:pt x="1" y="5"/>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7" name="Freeform 3090"/>
              <p:cNvSpPr>
                <a:spLocks/>
              </p:cNvSpPr>
              <p:nvPr/>
            </p:nvSpPr>
            <p:spPr bwMode="auto">
              <a:xfrm>
                <a:off x="2925" y="3202"/>
                <a:ext cx="2" cy="2"/>
              </a:xfrm>
              <a:custGeom>
                <a:avLst/>
                <a:gdLst>
                  <a:gd name="T0" fmla="*/ 2 w 3"/>
                  <a:gd name="T1" fmla="*/ 4 h 5"/>
                  <a:gd name="T2" fmla="*/ 1 w 3"/>
                  <a:gd name="T3" fmla="*/ 5 h 5"/>
                  <a:gd name="T4" fmla="*/ 3 w 3"/>
                  <a:gd name="T5" fmla="*/ 0 h 5"/>
                  <a:gd name="T6" fmla="*/ 2 w 3"/>
                  <a:gd name="T7" fmla="*/ 0 h 5"/>
                  <a:gd name="T8" fmla="*/ 1 w 3"/>
                  <a:gd name="T9" fmla="*/ 0 h 5"/>
                  <a:gd name="T10" fmla="*/ 0 w 3"/>
                  <a:gd name="T11" fmla="*/ 2 h 5"/>
                  <a:gd name="T12" fmla="*/ 1 w 3"/>
                  <a:gd name="T13" fmla="*/ 2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1" y="5"/>
                    </a:lnTo>
                    <a:lnTo>
                      <a:pt x="3" y="0"/>
                    </a:lnTo>
                    <a:lnTo>
                      <a:pt x="2" y="0"/>
                    </a:lnTo>
                    <a:lnTo>
                      <a:pt x="1" y="0"/>
                    </a:lnTo>
                    <a:lnTo>
                      <a:pt x="0" y="2"/>
                    </a:lnTo>
                    <a:lnTo>
                      <a:pt x="1" y="2"/>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8" name="Freeform 3091"/>
              <p:cNvSpPr>
                <a:spLocks/>
              </p:cNvSpPr>
              <p:nvPr/>
            </p:nvSpPr>
            <p:spPr bwMode="auto">
              <a:xfrm>
                <a:off x="2926" y="3200"/>
                <a:ext cx="2" cy="3"/>
              </a:xfrm>
              <a:custGeom>
                <a:avLst/>
                <a:gdLst>
                  <a:gd name="T0" fmla="*/ 1 w 4"/>
                  <a:gd name="T1" fmla="*/ 3 h 4"/>
                  <a:gd name="T2" fmla="*/ 2 w 4"/>
                  <a:gd name="T3" fmla="*/ 4 h 4"/>
                  <a:gd name="T4" fmla="*/ 4 w 4"/>
                  <a:gd name="T5" fmla="*/ 2 h 4"/>
                  <a:gd name="T6" fmla="*/ 3 w 4"/>
                  <a:gd name="T7" fmla="*/ 1 h 4"/>
                  <a:gd name="T8" fmla="*/ 2 w 4"/>
                  <a:gd name="T9" fmla="*/ 0 h 4"/>
                  <a:gd name="T10" fmla="*/ 1 w 4"/>
                  <a:gd name="T11" fmla="*/ 1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2" y="4"/>
                    </a:lnTo>
                    <a:lnTo>
                      <a:pt x="4" y="2"/>
                    </a:lnTo>
                    <a:lnTo>
                      <a:pt x="3"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999" name="Freeform 3092"/>
              <p:cNvSpPr>
                <a:spLocks/>
              </p:cNvSpPr>
              <p:nvPr/>
            </p:nvSpPr>
            <p:spPr bwMode="auto">
              <a:xfrm>
                <a:off x="2927" y="3199"/>
                <a:ext cx="2" cy="3"/>
              </a:xfrm>
              <a:custGeom>
                <a:avLst/>
                <a:gdLst>
                  <a:gd name="T0" fmla="*/ 2 w 5"/>
                  <a:gd name="T1" fmla="*/ 6 h 7"/>
                  <a:gd name="T2" fmla="*/ 1 w 5"/>
                  <a:gd name="T3" fmla="*/ 7 h 7"/>
                  <a:gd name="T4" fmla="*/ 5 w 5"/>
                  <a:gd name="T5" fmla="*/ 0 h 7"/>
                  <a:gd name="T6" fmla="*/ 3 w 5"/>
                  <a:gd name="T7" fmla="*/ 0 h 7"/>
                  <a:gd name="T8" fmla="*/ 2 w 5"/>
                  <a:gd name="T9" fmla="*/ 0 h 7"/>
                  <a:gd name="T10" fmla="*/ 0 w 5"/>
                  <a:gd name="T11" fmla="*/ 5 h 7"/>
                  <a:gd name="T12" fmla="*/ 1 w 5"/>
                  <a:gd name="T13" fmla="*/ 5 h 7"/>
                  <a:gd name="T14" fmla="*/ 2 w 5"/>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2" y="6"/>
                    </a:moveTo>
                    <a:lnTo>
                      <a:pt x="1" y="7"/>
                    </a:lnTo>
                    <a:lnTo>
                      <a:pt x="5" y="0"/>
                    </a:lnTo>
                    <a:lnTo>
                      <a:pt x="3" y="0"/>
                    </a:lnTo>
                    <a:lnTo>
                      <a:pt x="2" y="0"/>
                    </a:lnTo>
                    <a:lnTo>
                      <a:pt x="0" y="5"/>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0" name="Freeform 3093"/>
              <p:cNvSpPr>
                <a:spLocks/>
              </p:cNvSpPr>
              <p:nvPr/>
            </p:nvSpPr>
            <p:spPr bwMode="auto">
              <a:xfrm>
                <a:off x="2928" y="3197"/>
                <a:ext cx="2" cy="2"/>
              </a:xfrm>
              <a:custGeom>
                <a:avLst/>
                <a:gdLst>
                  <a:gd name="T0" fmla="*/ 1 w 4"/>
                  <a:gd name="T1" fmla="*/ 2 h 3"/>
                  <a:gd name="T2" fmla="*/ 3 w 4"/>
                  <a:gd name="T3" fmla="*/ 3 h 3"/>
                  <a:gd name="T4" fmla="*/ 4 w 4"/>
                  <a:gd name="T5" fmla="*/ 2 h 3"/>
                  <a:gd name="T6" fmla="*/ 3 w 4"/>
                  <a:gd name="T7" fmla="*/ 1 h 3"/>
                  <a:gd name="T8" fmla="*/ 1 w 4"/>
                  <a:gd name="T9" fmla="*/ 0 h 3"/>
                  <a:gd name="T10" fmla="*/ 1 w 4"/>
                  <a:gd name="T11" fmla="*/ 0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3" y="3"/>
                    </a:lnTo>
                    <a:lnTo>
                      <a:pt x="4" y="2"/>
                    </a:lnTo>
                    <a:lnTo>
                      <a:pt x="3"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1" name="Freeform 3094"/>
              <p:cNvSpPr>
                <a:spLocks/>
              </p:cNvSpPr>
              <p:nvPr/>
            </p:nvSpPr>
            <p:spPr bwMode="auto">
              <a:xfrm>
                <a:off x="2929" y="3165"/>
                <a:ext cx="4" cy="34"/>
              </a:xfrm>
              <a:custGeom>
                <a:avLst/>
                <a:gdLst>
                  <a:gd name="T0" fmla="*/ 3 w 10"/>
                  <a:gd name="T1" fmla="*/ 67 h 68"/>
                  <a:gd name="T2" fmla="*/ 2 w 10"/>
                  <a:gd name="T3" fmla="*/ 68 h 68"/>
                  <a:gd name="T4" fmla="*/ 6 w 10"/>
                  <a:gd name="T5" fmla="*/ 59 h 68"/>
                  <a:gd name="T6" fmla="*/ 7 w 10"/>
                  <a:gd name="T7" fmla="*/ 56 h 68"/>
                  <a:gd name="T8" fmla="*/ 7 w 10"/>
                  <a:gd name="T9" fmla="*/ 53 h 68"/>
                  <a:gd name="T10" fmla="*/ 9 w 10"/>
                  <a:gd name="T11" fmla="*/ 51 h 68"/>
                  <a:gd name="T12" fmla="*/ 9 w 10"/>
                  <a:gd name="T13" fmla="*/ 49 h 68"/>
                  <a:gd name="T14" fmla="*/ 10 w 10"/>
                  <a:gd name="T15" fmla="*/ 45 h 68"/>
                  <a:gd name="T16" fmla="*/ 10 w 10"/>
                  <a:gd name="T17" fmla="*/ 21 h 68"/>
                  <a:gd name="T18" fmla="*/ 9 w 10"/>
                  <a:gd name="T19" fmla="*/ 16 h 68"/>
                  <a:gd name="T20" fmla="*/ 4 w 10"/>
                  <a:gd name="T21" fmla="*/ 3 h 68"/>
                  <a:gd name="T22" fmla="*/ 3 w 10"/>
                  <a:gd name="T23" fmla="*/ 0 h 68"/>
                  <a:gd name="T24" fmla="*/ 2 w 10"/>
                  <a:gd name="T25" fmla="*/ 0 h 68"/>
                  <a:gd name="T26" fmla="*/ 0 w 10"/>
                  <a:gd name="T27" fmla="*/ 0 h 68"/>
                  <a:gd name="T28" fmla="*/ 2 w 10"/>
                  <a:gd name="T29" fmla="*/ 3 h 68"/>
                  <a:gd name="T30" fmla="*/ 6 w 10"/>
                  <a:gd name="T31" fmla="*/ 16 h 68"/>
                  <a:gd name="T32" fmla="*/ 7 w 10"/>
                  <a:gd name="T33" fmla="*/ 21 h 68"/>
                  <a:gd name="T34" fmla="*/ 7 w 10"/>
                  <a:gd name="T35" fmla="*/ 45 h 68"/>
                  <a:gd name="T36" fmla="*/ 6 w 10"/>
                  <a:gd name="T37" fmla="*/ 49 h 68"/>
                  <a:gd name="T38" fmla="*/ 6 w 10"/>
                  <a:gd name="T39" fmla="*/ 51 h 68"/>
                  <a:gd name="T40" fmla="*/ 5 w 10"/>
                  <a:gd name="T41" fmla="*/ 53 h 68"/>
                  <a:gd name="T42" fmla="*/ 5 w 10"/>
                  <a:gd name="T43" fmla="*/ 56 h 68"/>
                  <a:gd name="T44" fmla="*/ 4 w 10"/>
                  <a:gd name="T45" fmla="*/ 59 h 68"/>
                  <a:gd name="T46" fmla="*/ 0 w 10"/>
                  <a:gd name="T47" fmla="*/ 66 h 68"/>
                  <a:gd name="T48" fmla="*/ 2 w 10"/>
                  <a:gd name="T49" fmla="*/ 66 h 68"/>
                  <a:gd name="T50" fmla="*/ 3 w 10"/>
                  <a:gd name="T51" fmla="*/ 67 h 6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
                  <a:gd name="T79" fmla="*/ 0 h 68"/>
                  <a:gd name="T80" fmla="*/ 10 w 10"/>
                  <a:gd name="T81" fmla="*/ 68 h 6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 h="68">
                    <a:moveTo>
                      <a:pt x="3" y="67"/>
                    </a:moveTo>
                    <a:lnTo>
                      <a:pt x="2" y="68"/>
                    </a:lnTo>
                    <a:lnTo>
                      <a:pt x="6" y="59"/>
                    </a:lnTo>
                    <a:lnTo>
                      <a:pt x="7" y="56"/>
                    </a:lnTo>
                    <a:lnTo>
                      <a:pt x="7" y="53"/>
                    </a:lnTo>
                    <a:lnTo>
                      <a:pt x="9" y="51"/>
                    </a:lnTo>
                    <a:lnTo>
                      <a:pt x="9" y="49"/>
                    </a:lnTo>
                    <a:lnTo>
                      <a:pt x="10" y="45"/>
                    </a:lnTo>
                    <a:lnTo>
                      <a:pt x="10" y="21"/>
                    </a:lnTo>
                    <a:lnTo>
                      <a:pt x="9" y="16"/>
                    </a:lnTo>
                    <a:lnTo>
                      <a:pt x="4" y="3"/>
                    </a:lnTo>
                    <a:lnTo>
                      <a:pt x="3" y="0"/>
                    </a:lnTo>
                    <a:lnTo>
                      <a:pt x="2" y="0"/>
                    </a:lnTo>
                    <a:lnTo>
                      <a:pt x="0" y="0"/>
                    </a:lnTo>
                    <a:lnTo>
                      <a:pt x="2" y="3"/>
                    </a:lnTo>
                    <a:lnTo>
                      <a:pt x="6" y="16"/>
                    </a:lnTo>
                    <a:lnTo>
                      <a:pt x="7" y="21"/>
                    </a:lnTo>
                    <a:lnTo>
                      <a:pt x="7" y="45"/>
                    </a:lnTo>
                    <a:lnTo>
                      <a:pt x="6" y="49"/>
                    </a:lnTo>
                    <a:lnTo>
                      <a:pt x="6" y="51"/>
                    </a:lnTo>
                    <a:lnTo>
                      <a:pt x="5" y="53"/>
                    </a:lnTo>
                    <a:lnTo>
                      <a:pt x="5" y="56"/>
                    </a:lnTo>
                    <a:lnTo>
                      <a:pt x="4" y="59"/>
                    </a:lnTo>
                    <a:lnTo>
                      <a:pt x="0" y="66"/>
                    </a:lnTo>
                    <a:lnTo>
                      <a:pt x="2" y="66"/>
                    </a:lnTo>
                    <a:lnTo>
                      <a:pt x="3"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2" name="Freeform 3095"/>
              <p:cNvSpPr>
                <a:spLocks/>
              </p:cNvSpPr>
              <p:nvPr/>
            </p:nvSpPr>
            <p:spPr bwMode="auto">
              <a:xfrm>
                <a:off x="2923" y="3158"/>
                <a:ext cx="7" cy="8"/>
              </a:xfrm>
              <a:custGeom>
                <a:avLst/>
                <a:gdLst>
                  <a:gd name="T0" fmla="*/ 14 w 14"/>
                  <a:gd name="T1" fmla="*/ 15 h 17"/>
                  <a:gd name="T2" fmla="*/ 11 w 14"/>
                  <a:gd name="T3" fmla="*/ 11 h 17"/>
                  <a:gd name="T4" fmla="*/ 11 w 14"/>
                  <a:gd name="T5" fmla="*/ 11 h 17"/>
                  <a:gd name="T6" fmla="*/ 7 w 14"/>
                  <a:gd name="T7" fmla="*/ 6 h 17"/>
                  <a:gd name="T8" fmla="*/ 5 w 14"/>
                  <a:gd name="T9" fmla="*/ 3 h 17"/>
                  <a:gd name="T10" fmla="*/ 2 w 14"/>
                  <a:gd name="T11" fmla="*/ 0 h 17"/>
                  <a:gd name="T12" fmla="*/ 1 w 14"/>
                  <a:gd name="T13" fmla="*/ 2 h 17"/>
                  <a:gd name="T14" fmla="*/ 0 w 14"/>
                  <a:gd name="T15" fmla="*/ 3 h 17"/>
                  <a:gd name="T16" fmla="*/ 2 w 14"/>
                  <a:gd name="T17" fmla="*/ 5 h 17"/>
                  <a:gd name="T18" fmla="*/ 5 w 14"/>
                  <a:gd name="T19" fmla="*/ 8 h 17"/>
                  <a:gd name="T20" fmla="*/ 9 w 14"/>
                  <a:gd name="T21" fmla="*/ 13 h 17"/>
                  <a:gd name="T22" fmla="*/ 11 w 14"/>
                  <a:gd name="T23" fmla="*/ 17 h 17"/>
                  <a:gd name="T24" fmla="*/ 13 w 14"/>
                  <a:gd name="T25" fmla="*/ 15 h 17"/>
                  <a:gd name="T26" fmla="*/ 14 w 14"/>
                  <a:gd name="T27" fmla="*/ 15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7"/>
                  <a:gd name="T44" fmla="*/ 14 w 14"/>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7">
                    <a:moveTo>
                      <a:pt x="14" y="15"/>
                    </a:moveTo>
                    <a:lnTo>
                      <a:pt x="11" y="11"/>
                    </a:lnTo>
                    <a:lnTo>
                      <a:pt x="7" y="6"/>
                    </a:lnTo>
                    <a:lnTo>
                      <a:pt x="5" y="3"/>
                    </a:lnTo>
                    <a:lnTo>
                      <a:pt x="2" y="0"/>
                    </a:lnTo>
                    <a:lnTo>
                      <a:pt x="1" y="2"/>
                    </a:lnTo>
                    <a:lnTo>
                      <a:pt x="0" y="3"/>
                    </a:lnTo>
                    <a:lnTo>
                      <a:pt x="2" y="5"/>
                    </a:lnTo>
                    <a:lnTo>
                      <a:pt x="5" y="8"/>
                    </a:lnTo>
                    <a:lnTo>
                      <a:pt x="9" y="13"/>
                    </a:lnTo>
                    <a:lnTo>
                      <a:pt x="11" y="17"/>
                    </a:lnTo>
                    <a:lnTo>
                      <a:pt x="13" y="15"/>
                    </a:lnTo>
                    <a:lnTo>
                      <a:pt x="1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3" name="Freeform 3096"/>
              <p:cNvSpPr>
                <a:spLocks/>
              </p:cNvSpPr>
              <p:nvPr/>
            </p:nvSpPr>
            <p:spPr bwMode="auto">
              <a:xfrm>
                <a:off x="2922" y="3157"/>
                <a:ext cx="3" cy="2"/>
              </a:xfrm>
              <a:custGeom>
                <a:avLst/>
                <a:gdLst>
                  <a:gd name="T0" fmla="*/ 3 w 4"/>
                  <a:gd name="T1" fmla="*/ 1 h 4"/>
                  <a:gd name="T2" fmla="*/ 4 w 4"/>
                  <a:gd name="T3" fmla="*/ 3 h 4"/>
                  <a:gd name="T4" fmla="*/ 0 w 4"/>
                  <a:gd name="T5" fmla="*/ 0 h 4"/>
                  <a:gd name="T6" fmla="*/ 0 w 4"/>
                  <a:gd name="T7" fmla="*/ 1 h 4"/>
                  <a:gd name="T8" fmla="*/ 0 w 4"/>
                  <a:gd name="T9" fmla="*/ 3 h 4"/>
                  <a:gd name="T10" fmla="*/ 2 w 4"/>
                  <a:gd name="T11" fmla="*/ 4 h 4"/>
                  <a:gd name="T12" fmla="*/ 2 w 4"/>
                  <a:gd name="T13" fmla="*/ 3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4" y="3"/>
                    </a:lnTo>
                    <a:lnTo>
                      <a:pt x="0" y="0"/>
                    </a:lnTo>
                    <a:lnTo>
                      <a:pt x="0" y="1"/>
                    </a:lnTo>
                    <a:lnTo>
                      <a:pt x="0" y="3"/>
                    </a:lnTo>
                    <a:lnTo>
                      <a:pt x="2" y="4"/>
                    </a:lnTo>
                    <a:lnTo>
                      <a:pt x="2" y="3"/>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4" name="Freeform 3097"/>
              <p:cNvSpPr>
                <a:spLocks/>
              </p:cNvSpPr>
              <p:nvPr/>
            </p:nvSpPr>
            <p:spPr bwMode="auto">
              <a:xfrm>
                <a:off x="2910" y="3151"/>
                <a:ext cx="13" cy="7"/>
              </a:xfrm>
              <a:custGeom>
                <a:avLst/>
                <a:gdLst>
                  <a:gd name="T0" fmla="*/ 26 w 27"/>
                  <a:gd name="T1" fmla="*/ 13 h 15"/>
                  <a:gd name="T2" fmla="*/ 27 w 27"/>
                  <a:gd name="T3" fmla="*/ 12 h 15"/>
                  <a:gd name="T4" fmla="*/ 23 w 27"/>
                  <a:gd name="T5" fmla="*/ 10 h 15"/>
                  <a:gd name="T6" fmla="*/ 21 w 27"/>
                  <a:gd name="T7" fmla="*/ 8 h 15"/>
                  <a:gd name="T8" fmla="*/ 18 w 27"/>
                  <a:gd name="T9" fmla="*/ 6 h 15"/>
                  <a:gd name="T10" fmla="*/ 15 w 27"/>
                  <a:gd name="T11" fmla="*/ 4 h 15"/>
                  <a:gd name="T12" fmla="*/ 0 w 27"/>
                  <a:gd name="T13" fmla="*/ 0 h 15"/>
                  <a:gd name="T14" fmla="*/ 0 w 27"/>
                  <a:gd name="T15" fmla="*/ 1 h 15"/>
                  <a:gd name="T16" fmla="*/ 0 w 27"/>
                  <a:gd name="T17" fmla="*/ 2 h 15"/>
                  <a:gd name="T18" fmla="*/ 13 w 27"/>
                  <a:gd name="T19" fmla="*/ 6 h 15"/>
                  <a:gd name="T20" fmla="*/ 15 w 27"/>
                  <a:gd name="T21" fmla="*/ 9 h 15"/>
                  <a:gd name="T22" fmla="*/ 19 w 27"/>
                  <a:gd name="T23" fmla="*/ 10 h 15"/>
                  <a:gd name="T24" fmla="*/ 21 w 27"/>
                  <a:gd name="T25" fmla="*/ 12 h 15"/>
                  <a:gd name="T26" fmla="*/ 21 w 27"/>
                  <a:gd name="T27" fmla="*/ 12 h 15"/>
                  <a:gd name="T28" fmla="*/ 26 w 27"/>
                  <a:gd name="T29" fmla="*/ 15 h 15"/>
                  <a:gd name="T30" fmla="*/ 26 w 27"/>
                  <a:gd name="T31" fmla="*/ 13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
                  <a:gd name="T49" fmla="*/ 0 h 15"/>
                  <a:gd name="T50" fmla="*/ 27 w 27"/>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 h="15">
                    <a:moveTo>
                      <a:pt x="26" y="13"/>
                    </a:moveTo>
                    <a:lnTo>
                      <a:pt x="27" y="12"/>
                    </a:lnTo>
                    <a:lnTo>
                      <a:pt x="23" y="10"/>
                    </a:lnTo>
                    <a:lnTo>
                      <a:pt x="21" y="8"/>
                    </a:lnTo>
                    <a:lnTo>
                      <a:pt x="18" y="6"/>
                    </a:lnTo>
                    <a:lnTo>
                      <a:pt x="15" y="4"/>
                    </a:lnTo>
                    <a:lnTo>
                      <a:pt x="0" y="0"/>
                    </a:lnTo>
                    <a:lnTo>
                      <a:pt x="0" y="1"/>
                    </a:lnTo>
                    <a:lnTo>
                      <a:pt x="0" y="2"/>
                    </a:lnTo>
                    <a:lnTo>
                      <a:pt x="13" y="6"/>
                    </a:lnTo>
                    <a:lnTo>
                      <a:pt x="15" y="9"/>
                    </a:lnTo>
                    <a:lnTo>
                      <a:pt x="19" y="10"/>
                    </a:lnTo>
                    <a:lnTo>
                      <a:pt x="21" y="12"/>
                    </a:lnTo>
                    <a:lnTo>
                      <a:pt x="26" y="15"/>
                    </a:lnTo>
                    <a:lnTo>
                      <a:pt x="2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5" name="Freeform 3098"/>
              <p:cNvSpPr>
                <a:spLocks/>
              </p:cNvSpPr>
              <p:nvPr/>
            </p:nvSpPr>
            <p:spPr bwMode="auto">
              <a:xfrm>
                <a:off x="2908" y="3150"/>
                <a:ext cx="2" cy="3"/>
              </a:xfrm>
              <a:custGeom>
                <a:avLst/>
                <a:gdLst>
                  <a:gd name="T0" fmla="*/ 3 w 3"/>
                  <a:gd name="T1" fmla="*/ 2 h 5"/>
                  <a:gd name="T2" fmla="*/ 0 w 3"/>
                  <a:gd name="T3" fmla="*/ 0 h 5"/>
                  <a:gd name="T4" fmla="*/ 3 w 3"/>
                  <a:gd name="T5" fmla="*/ 5 h 5"/>
                  <a:gd name="T6" fmla="*/ 3 w 3"/>
                  <a:gd name="T7" fmla="*/ 3 h 5"/>
                  <a:gd name="T8" fmla="*/ 3 w 3"/>
                  <a:gd name="T9" fmla="*/ 2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2"/>
                    </a:moveTo>
                    <a:lnTo>
                      <a:pt x="0" y="0"/>
                    </a:lnTo>
                    <a:lnTo>
                      <a:pt x="3" y="5"/>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6" name="Freeform 3099"/>
              <p:cNvSpPr>
                <a:spLocks/>
              </p:cNvSpPr>
              <p:nvPr/>
            </p:nvSpPr>
            <p:spPr bwMode="auto">
              <a:xfrm>
                <a:off x="2907" y="3150"/>
                <a:ext cx="3" cy="3"/>
              </a:xfrm>
              <a:custGeom>
                <a:avLst/>
                <a:gdLst>
                  <a:gd name="T0" fmla="*/ 2 w 5"/>
                  <a:gd name="T1" fmla="*/ 0 h 5"/>
                  <a:gd name="T2" fmla="*/ 1 w 5"/>
                  <a:gd name="T3" fmla="*/ 0 h 5"/>
                  <a:gd name="T4" fmla="*/ 0 w 5"/>
                  <a:gd name="T5" fmla="*/ 0 h 5"/>
                  <a:gd name="T6" fmla="*/ 0 w 5"/>
                  <a:gd name="T7" fmla="*/ 2 h 5"/>
                  <a:gd name="T8" fmla="*/ 0 w 5"/>
                  <a:gd name="T9" fmla="*/ 3 h 5"/>
                  <a:gd name="T10" fmla="*/ 4 w 5"/>
                  <a:gd name="T11" fmla="*/ 5 h 5"/>
                  <a:gd name="T12" fmla="*/ 5 w 5"/>
                  <a:gd name="T13" fmla="*/ 5 h 5"/>
                  <a:gd name="T14" fmla="*/ 2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0"/>
                    </a:moveTo>
                    <a:lnTo>
                      <a:pt x="1" y="0"/>
                    </a:lnTo>
                    <a:lnTo>
                      <a:pt x="0" y="0"/>
                    </a:lnTo>
                    <a:lnTo>
                      <a:pt x="0" y="2"/>
                    </a:lnTo>
                    <a:lnTo>
                      <a:pt x="0" y="3"/>
                    </a:lnTo>
                    <a:lnTo>
                      <a:pt x="4" y="5"/>
                    </a:lnTo>
                    <a:lnTo>
                      <a:pt x="5" y="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7" name="Freeform 3100"/>
              <p:cNvSpPr>
                <a:spLocks/>
              </p:cNvSpPr>
              <p:nvPr/>
            </p:nvSpPr>
            <p:spPr bwMode="auto">
              <a:xfrm>
                <a:off x="2906" y="3150"/>
                <a:ext cx="1" cy="2"/>
              </a:xfrm>
              <a:custGeom>
                <a:avLst/>
                <a:gdLst>
                  <a:gd name="T0" fmla="*/ 3 w 3"/>
                  <a:gd name="T1" fmla="*/ 1 h 5"/>
                  <a:gd name="T2" fmla="*/ 0 w 3"/>
                  <a:gd name="T3" fmla="*/ 0 h 5"/>
                  <a:gd name="T4" fmla="*/ 0 w 3"/>
                  <a:gd name="T5" fmla="*/ 0 h 5"/>
                  <a:gd name="T6" fmla="*/ 0 w 3"/>
                  <a:gd name="T7" fmla="*/ 3 h 5"/>
                  <a:gd name="T8" fmla="*/ 0 w 3"/>
                  <a:gd name="T9" fmla="*/ 5 h 5"/>
                  <a:gd name="T10" fmla="*/ 3 w 3"/>
                  <a:gd name="T11" fmla="*/ 5 h 5"/>
                  <a:gd name="T12" fmla="*/ 3 w 3"/>
                  <a:gd name="T13" fmla="*/ 3 h 5"/>
                  <a:gd name="T14" fmla="*/ 3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1"/>
                    </a:moveTo>
                    <a:lnTo>
                      <a:pt x="0" y="0"/>
                    </a:lnTo>
                    <a:lnTo>
                      <a:pt x="0" y="3"/>
                    </a:lnTo>
                    <a:lnTo>
                      <a:pt x="0" y="5"/>
                    </a:lnTo>
                    <a:lnTo>
                      <a:pt x="3" y="5"/>
                    </a:lnTo>
                    <a:lnTo>
                      <a:pt x="3" y="3"/>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8" name="Freeform 3101"/>
              <p:cNvSpPr>
                <a:spLocks/>
              </p:cNvSpPr>
              <p:nvPr/>
            </p:nvSpPr>
            <p:spPr bwMode="auto">
              <a:xfrm>
                <a:off x="2904" y="3150"/>
                <a:ext cx="3" cy="2"/>
              </a:xfrm>
              <a:custGeom>
                <a:avLst/>
                <a:gdLst>
                  <a:gd name="T0" fmla="*/ 3 w 7"/>
                  <a:gd name="T1" fmla="*/ 3 h 5"/>
                  <a:gd name="T2" fmla="*/ 3 w 7"/>
                  <a:gd name="T3" fmla="*/ 1 h 5"/>
                  <a:gd name="T4" fmla="*/ 0 w 7"/>
                  <a:gd name="T5" fmla="*/ 0 h 5"/>
                  <a:gd name="T6" fmla="*/ 0 w 7"/>
                  <a:gd name="T7" fmla="*/ 1 h 5"/>
                  <a:gd name="T8" fmla="*/ 0 w 7"/>
                  <a:gd name="T9" fmla="*/ 3 h 5"/>
                  <a:gd name="T10" fmla="*/ 7 w 7"/>
                  <a:gd name="T11" fmla="*/ 5 h 5"/>
                  <a:gd name="T12" fmla="*/ 3 w 7"/>
                  <a:gd name="T13" fmla="*/ 5 h 5"/>
                  <a:gd name="T14" fmla="*/ 3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3"/>
                    </a:moveTo>
                    <a:lnTo>
                      <a:pt x="3" y="1"/>
                    </a:lnTo>
                    <a:lnTo>
                      <a:pt x="0" y="0"/>
                    </a:lnTo>
                    <a:lnTo>
                      <a:pt x="0" y="1"/>
                    </a:lnTo>
                    <a:lnTo>
                      <a:pt x="0" y="3"/>
                    </a:lnTo>
                    <a:lnTo>
                      <a:pt x="7" y="5"/>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09" name="Freeform 3102"/>
              <p:cNvSpPr>
                <a:spLocks/>
              </p:cNvSpPr>
              <p:nvPr/>
            </p:nvSpPr>
            <p:spPr bwMode="auto">
              <a:xfrm>
                <a:off x="2898" y="3149"/>
                <a:ext cx="6" cy="2"/>
              </a:xfrm>
              <a:custGeom>
                <a:avLst/>
                <a:gdLst>
                  <a:gd name="T0" fmla="*/ 12 w 12"/>
                  <a:gd name="T1" fmla="*/ 1 h 5"/>
                  <a:gd name="T2" fmla="*/ 8 w 12"/>
                  <a:gd name="T3" fmla="*/ 0 h 5"/>
                  <a:gd name="T4" fmla="*/ 2 w 12"/>
                  <a:gd name="T5" fmla="*/ 0 h 5"/>
                  <a:gd name="T6" fmla="*/ 0 w 12"/>
                  <a:gd name="T7" fmla="*/ 0 h 5"/>
                  <a:gd name="T8" fmla="*/ 0 w 12"/>
                  <a:gd name="T9" fmla="*/ 1 h 5"/>
                  <a:gd name="T10" fmla="*/ 0 w 12"/>
                  <a:gd name="T11" fmla="*/ 2 h 5"/>
                  <a:gd name="T12" fmla="*/ 10 w 12"/>
                  <a:gd name="T13" fmla="*/ 5 h 5"/>
                  <a:gd name="T14" fmla="*/ 12 w 12"/>
                  <a:gd name="T15" fmla="*/ 5 h 5"/>
                  <a:gd name="T16" fmla="*/ 12 w 12"/>
                  <a:gd name="T17" fmla="*/ 2 h 5"/>
                  <a:gd name="T18" fmla="*/ 12 w 12"/>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5"/>
                  <a:gd name="T32" fmla="*/ 12 w 1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5">
                    <a:moveTo>
                      <a:pt x="12" y="1"/>
                    </a:moveTo>
                    <a:lnTo>
                      <a:pt x="8" y="0"/>
                    </a:lnTo>
                    <a:lnTo>
                      <a:pt x="2" y="0"/>
                    </a:lnTo>
                    <a:lnTo>
                      <a:pt x="0" y="0"/>
                    </a:lnTo>
                    <a:lnTo>
                      <a:pt x="0" y="1"/>
                    </a:lnTo>
                    <a:lnTo>
                      <a:pt x="0" y="2"/>
                    </a:lnTo>
                    <a:lnTo>
                      <a:pt x="10" y="5"/>
                    </a:lnTo>
                    <a:lnTo>
                      <a:pt x="12" y="5"/>
                    </a:lnTo>
                    <a:lnTo>
                      <a:pt x="12" y="2"/>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0" name="Freeform 3103"/>
              <p:cNvSpPr>
                <a:spLocks/>
              </p:cNvSpPr>
              <p:nvPr/>
            </p:nvSpPr>
            <p:spPr bwMode="auto">
              <a:xfrm>
                <a:off x="2853" y="3148"/>
                <a:ext cx="45" cy="68"/>
              </a:xfrm>
              <a:custGeom>
                <a:avLst/>
                <a:gdLst>
                  <a:gd name="T0" fmla="*/ 89 w 89"/>
                  <a:gd name="T1" fmla="*/ 1 h 135"/>
                  <a:gd name="T2" fmla="*/ 85 w 89"/>
                  <a:gd name="T3" fmla="*/ 0 h 135"/>
                  <a:gd name="T4" fmla="*/ 1 w 89"/>
                  <a:gd name="T5" fmla="*/ 0 h 135"/>
                  <a:gd name="T6" fmla="*/ 0 w 89"/>
                  <a:gd name="T7" fmla="*/ 134 h 135"/>
                  <a:gd name="T8" fmla="*/ 1 w 89"/>
                  <a:gd name="T9" fmla="*/ 135 h 135"/>
                  <a:gd name="T10" fmla="*/ 2 w 89"/>
                  <a:gd name="T11" fmla="*/ 132 h 135"/>
                  <a:gd name="T12" fmla="*/ 2 w 89"/>
                  <a:gd name="T13" fmla="*/ 5 h 135"/>
                  <a:gd name="T14" fmla="*/ 89 w 89"/>
                  <a:gd name="T15" fmla="*/ 5 h 135"/>
                  <a:gd name="T16" fmla="*/ 89 w 89"/>
                  <a:gd name="T17" fmla="*/ 2 h 135"/>
                  <a:gd name="T18" fmla="*/ 89 w 89"/>
                  <a:gd name="T19" fmla="*/ 1 h 1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
                  <a:gd name="T31" fmla="*/ 0 h 135"/>
                  <a:gd name="T32" fmla="*/ 89 w 89"/>
                  <a:gd name="T33" fmla="*/ 135 h 1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 h="135">
                    <a:moveTo>
                      <a:pt x="89" y="1"/>
                    </a:moveTo>
                    <a:lnTo>
                      <a:pt x="85" y="0"/>
                    </a:lnTo>
                    <a:lnTo>
                      <a:pt x="1" y="0"/>
                    </a:lnTo>
                    <a:lnTo>
                      <a:pt x="0" y="134"/>
                    </a:lnTo>
                    <a:lnTo>
                      <a:pt x="1" y="135"/>
                    </a:lnTo>
                    <a:lnTo>
                      <a:pt x="2" y="132"/>
                    </a:lnTo>
                    <a:lnTo>
                      <a:pt x="2" y="5"/>
                    </a:lnTo>
                    <a:lnTo>
                      <a:pt x="89" y="5"/>
                    </a:lnTo>
                    <a:lnTo>
                      <a:pt x="89" y="2"/>
                    </a:lnTo>
                    <a:lnTo>
                      <a:pt x="8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1" name="Freeform 3104"/>
              <p:cNvSpPr>
                <a:spLocks noEditPoints="1"/>
              </p:cNvSpPr>
              <p:nvPr/>
            </p:nvSpPr>
            <p:spPr bwMode="auto">
              <a:xfrm>
                <a:off x="2963" y="3140"/>
                <a:ext cx="132" cy="85"/>
              </a:xfrm>
              <a:custGeom>
                <a:avLst/>
                <a:gdLst>
                  <a:gd name="T0" fmla="*/ 0 w 265"/>
                  <a:gd name="T1" fmla="*/ 170 h 170"/>
                  <a:gd name="T2" fmla="*/ 109 w 265"/>
                  <a:gd name="T3" fmla="*/ 0 h 170"/>
                  <a:gd name="T4" fmla="*/ 150 w 265"/>
                  <a:gd name="T5" fmla="*/ 0 h 170"/>
                  <a:gd name="T6" fmla="*/ 265 w 265"/>
                  <a:gd name="T7" fmla="*/ 170 h 170"/>
                  <a:gd name="T8" fmla="*/ 223 w 265"/>
                  <a:gd name="T9" fmla="*/ 170 h 170"/>
                  <a:gd name="T10" fmla="*/ 191 w 265"/>
                  <a:gd name="T11" fmla="*/ 118 h 170"/>
                  <a:gd name="T12" fmla="*/ 71 w 265"/>
                  <a:gd name="T13" fmla="*/ 118 h 170"/>
                  <a:gd name="T14" fmla="*/ 40 w 265"/>
                  <a:gd name="T15" fmla="*/ 170 h 170"/>
                  <a:gd name="T16" fmla="*/ 0 w 265"/>
                  <a:gd name="T17" fmla="*/ 170 h 170"/>
                  <a:gd name="T18" fmla="*/ 0 w 265"/>
                  <a:gd name="T19" fmla="*/ 170 h 170"/>
                  <a:gd name="T20" fmla="*/ 81 w 265"/>
                  <a:gd name="T21" fmla="*/ 100 h 170"/>
                  <a:gd name="T22" fmla="*/ 178 w 265"/>
                  <a:gd name="T23" fmla="*/ 100 h 170"/>
                  <a:gd name="T24" fmla="*/ 149 w 265"/>
                  <a:gd name="T25" fmla="*/ 53 h 170"/>
                  <a:gd name="T26" fmla="*/ 148 w 265"/>
                  <a:gd name="T27" fmla="*/ 48 h 170"/>
                  <a:gd name="T28" fmla="*/ 146 w 265"/>
                  <a:gd name="T29" fmla="*/ 45 h 170"/>
                  <a:gd name="T30" fmla="*/ 143 w 265"/>
                  <a:gd name="T31" fmla="*/ 41 h 170"/>
                  <a:gd name="T32" fmla="*/ 141 w 265"/>
                  <a:gd name="T33" fmla="*/ 39 h 170"/>
                  <a:gd name="T34" fmla="*/ 140 w 265"/>
                  <a:gd name="T35" fmla="*/ 35 h 170"/>
                  <a:gd name="T36" fmla="*/ 138 w 265"/>
                  <a:gd name="T37" fmla="*/ 32 h 170"/>
                  <a:gd name="T38" fmla="*/ 136 w 265"/>
                  <a:gd name="T39" fmla="*/ 30 h 170"/>
                  <a:gd name="T40" fmla="*/ 134 w 265"/>
                  <a:gd name="T41" fmla="*/ 26 h 170"/>
                  <a:gd name="T42" fmla="*/ 133 w 265"/>
                  <a:gd name="T43" fmla="*/ 24 h 170"/>
                  <a:gd name="T44" fmla="*/ 132 w 265"/>
                  <a:gd name="T45" fmla="*/ 22 h 170"/>
                  <a:gd name="T46" fmla="*/ 131 w 265"/>
                  <a:gd name="T47" fmla="*/ 19 h 170"/>
                  <a:gd name="T48" fmla="*/ 128 w 265"/>
                  <a:gd name="T49" fmla="*/ 17 h 170"/>
                  <a:gd name="T50" fmla="*/ 128 w 265"/>
                  <a:gd name="T51" fmla="*/ 19 h 170"/>
                  <a:gd name="T52" fmla="*/ 127 w 265"/>
                  <a:gd name="T53" fmla="*/ 22 h 170"/>
                  <a:gd name="T54" fmla="*/ 126 w 265"/>
                  <a:gd name="T55" fmla="*/ 25 h 170"/>
                  <a:gd name="T56" fmla="*/ 125 w 265"/>
                  <a:gd name="T57" fmla="*/ 27 h 170"/>
                  <a:gd name="T58" fmla="*/ 124 w 265"/>
                  <a:gd name="T59" fmla="*/ 30 h 170"/>
                  <a:gd name="T60" fmla="*/ 123 w 265"/>
                  <a:gd name="T61" fmla="*/ 33 h 170"/>
                  <a:gd name="T62" fmla="*/ 121 w 265"/>
                  <a:gd name="T63" fmla="*/ 35 h 170"/>
                  <a:gd name="T64" fmla="*/ 119 w 265"/>
                  <a:gd name="T65" fmla="*/ 39 h 170"/>
                  <a:gd name="T66" fmla="*/ 118 w 265"/>
                  <a:gd name="T67" fmla="*/ 41 h 170"/>
                  <a:gd name="T68" fmla="*/ 117 w 265"/>
                  <a:gd name="T69" fmla="*/ 45 h 170"/>
                  <a:gd name="T70" fmla="*/ 116 w 265"/>
                  <a:gd name="T71" fmla="*/ 47 h 170"/>
                  <a:gd name="T72" fmla="*/ 113 w 265"/>
                  <a:gd name="T73" fmla="*/ 50 h 170"/>
                  <a:gd name="T74" fmla="*/ 81 w 265"/>
                  <a:gd name="T75" fmla="*/ 100 h 170"/>
                  <a:gd name="T76" fmla="*/ 81 w 265"/>
                  <a:gd name="T77" fmla="*/ 100 h 1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5"/>
                  <a:gd name="T118" fmla="*/ 0 h 170"/>
                  <a:gd name="T119" fmla="*/ 265 w 265"/>
                  <a:gd name="T120" fmla="*/ 170 h 1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5" h="170">
                    <a:moveTo>
                      <a:pt x="0" y="170"/>
                    </a:moveTo>
                    <a:lnTo>
                      <a:pt x="109" y="0"/>
                    </a:lnTo>
                    <a:lnTo>
                      <a:pt x="150" y="0"/>
                    </a:lnTo>
                    <a:lnTo>
                      <a:pt x="265" y="170"/>
                    </a:lnTo>
                    <a:lnTo>
                      <a:pt x="223" y="170"/>
                    </a:lnTo>
                    <a:lnTo>
                      <a:pt x="191" y="118"/>
                    </a:lnTo>
                    <a:lnTo>
                      <a:pt x="71" y="118"/>
                    </a:lnTo>
                    <a:lnTo>
                      <a:pt x="40" y="170"/>
                    </a:lnTo>
                    <a:lnTo>
                      <a:pt x="0" y="170"/>
                    </a:lnTo>
                    <a:close/>
                    <a:moveTo>
                      <a:pt x="81" y="100"/>
                    </a:moveTo>
                    <a:lnTo>
                      <a:pt x="178" y="100"/>
                    </a:lnTo>
                    <a:lnTo>
                      <a:pt x="149" y="53"/>
                    </a:lnTo>
                    <a:lnTo>
                      <a:pt x="148" y="48"/>
                    </a:lnTo>
                    <a:lnTo>
                      <a:pt x="146" y="45"/>
                    </a:lnTo>
                    <a:lnTo>
                      <a:pt x="143" y="41"/>
                    </a:lnTo>
                    <a:lnTo>
                      <a:pt x="141" y="39"/>
                    </a:lnTo>
                    <a:lnTo>
                      <a:pt x="140" y="35"/>
                    </a:lnTo>
                    <a:lnTo>
                      <a:pt x="138" y="32"/>
                    </a:lnTo>
                    <a:lnTo>
                      <a:pt x="136" y="30"/>
                    </a:lnTo>
                    <a:lnTo>
                      <a:pt x="134" y="26"/>
                    </a:lnTo>
                    <a:lnTo>
                      <a:pt x="133" y="24"/>
                    </a:lnTo>
                    <a:lnTo>
                      <a:pt x="132" y="22"/>
                    </a:lnTo>
                    <a:lnTo>
                      <a:pt x="131" y="19"/>
                    </a:lnTo>
                    <a:lnTo>
                      <a:pt x="128" y="17"/>
                    </a:lnTo>
                    <a:lnTo>
                      <a:pt x="128" y="19"/>
                    </a:lnTo>
                    <a:lnTo>
                      <a:pt x="127" y="22"/>
                    </a:lnTo>
                    <a:lnTo>
                      <a:pt x="126" y="25"/>
                    </a:lnTo>
                    <a:lnTo>
                      <a:pt x="125" y="27"/>
                    </a:lnTo>
                    <a:lnTo>
                      <a:pt x="124" y="30"/>
                    </a:lnTo>
                    <a:lnTo>
                      <a:pt x="123" y="33"/>
                    </a:lnTo>
                    <a:lnTo>
                      <a:pt x="121" y="35"/>
                    </a:lnTo>
                    <a:lnTo>
                      <a:pt x="119" y="39"/>
                    </a:lnTo>
                    <a:lnTo>
                      <a:pt x="118" y="41"/>
                    </a:lnTo>
                    <a:lnTo>
                      <a:pt x="117" y="45"/>
                    </a:lnTo>
                    <a:lnTo>
                      <a:pt x="116" y="47"/>
                    </a:lnTo>
                    <a:lnTo>
                      <a:pt x="113" y="50"/>
                    </a:lnTo>
                    <a:lnTo>
                      <a:pt x="81" y="10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2" name="Freeform 3105"/>
              <p:cNvSpPr>
                <a:spLocks/>
              </p:cNvSpPr>
              <p:nvPr/>
            </p:nvSpPr>
            <p:spPr bwMode="auto">
              <a:xfrm>
                <a:off x="2963" y="3140"/>
                <a:ext cx="132" cy="85"/>
              </a:xfrm>
              <a:custGeom>
                <a:avLst/>
                <a:gdLst>
                  <a:gd name="T0" fmla="*/ 0 w 265"/>
                  <a:gd name="T1" fmla="*/ 170 h 170"/>
                  <a:gd name="T2" fmla="*/ 109 w 265"/>
                  <a:gd name="T3" fmla="*/ 0 h 170"/>
                  <a:gd name="T4" fmla="*/ 150 w 265"/>
                  <a:gd name="T5" fmla="*/ 0 h 170"/>
                  <a:gd name="T6" fmla="*/ 265 w 265"/>
                  <a:gd name="T7" fmla="*/ 170 h 170"/>
                  <a:gd name="T8" fmla="*/ 223 w 265"/>
                  <a:gd name="T9" fmla="*/ 170 h 170"/>
                  <a:gd name="T10" fmla="*/ 191 w 265"/>
                  <a:gd name="T11" fmla="*/ 118 h 170"/>
                  <a:gd name="T12" fmla="*/ 71 w 265"/>
                  <a:gd name="T13" fmla="*/ 118 h 170"/>
                  <a:gd name="T14" fmla="*/ 40 w 265"/>
                  <a:gd name="T15" fmla="*/ 170 h 170"/>
                  <a:gd name="T16" fmla="*/ 0 w 265"/>
                  <a:gd name="T17" fmla="*/ 170 h 170"/>
                  <a:gd name="T18" fmla="*/ 0 w 265"/>
                  <a:gd name="T19" fmla="*/ 17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5"/>
                  <a:gd name="T31" fmla="*/ 0 h 170"/>
                  <a:gd name="T32" fmla="*/ 265 w 265"/>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5" h="170">
                    <a:moveTo>
                      <a:pt x="0" y="170"/>
                    </a:moveTo>
                    <a:lnTo>
                      <a:pt x="109" y="0"/>
                    </a:lnTo>
                    <a:lnTo>
                      <a:pt x="150" y="0"/>
                    </a:lnTo>
                    <a:lnTo>
                      <a:pt x="265" y="170"/>
                    </a:lnTo>
                    <a:lnTo>
                      <a:pt x="223" y="170"/>
                    </a:lnTo>
                    <a:lnTo>
                      <a:pt x="191" y="118"/>
                    </a:lnTo>
                    <a:lnTo>
                      <a:pt x="71" y="118"/>
                    </a:lnTo>
                    <a:lnTo>
                      <a:pt x="40"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013" name="Freeform 3106"/>
              <p:cNvSpPr>
                <a:spLocks/>
              </p:cNvSpPr>
              <p:nvPr/>
            </p:nvSpPr>
            <p:spPr bwMode="auto">
              <a:xfrm>
                <a:off x="2962" y="3139"/>
                <a:ext cx="134" cy="87"/>
              </a:xfrm>
              <a:custGeom>
                <a:avLst/>
                <a:gdLst>
                  <a:gd name="T0" fmla="*/ 0 w 268"/>
                  <a:gd name="T1" fmla="*/ 170 h 173"/>
                  <a:gd name="T2" fmla="*/ 3 w 268"/>
                  <a:gd name="T3" fmla="*/ 172 h 173"/>
                  <a:gd name="T4" fmla="*/ 111 w 268"/>
                  <a:gd name="T5" fmla="*/ 2 h 173"/>
                  <a:gd name="T6" fmla="*/ 150 w 268"/>
                  <a:gd name="T7" fmla="*/ 2 h 173"/>
                  <a:gd name="T8" fmla="*/ 263 w 268"/>
                  <a:gd name="T9" fmla="*/ 169 h 173"/>
                  <a:gd name="T10" fmla="*/ 266 w 268"/>
                  <a:gd name="T11" fmla="*/ 173 h 173"/>
                  <a:gd name="T12" fmla="*/ 268 w 268"/>
                  <a:gd name="T13" fmla="*/ 170 h 173"/>
                  <a:gd name="T14" fmla="*/ 151 w 268"/>
                  <a:gd name="T15" fmla="*/ 0 h 173"/>
                  <a:gd name="T16" fmla="*/ 109 w 268"/>
                  <a:gd name="T17" fmla="*/ 0 h 173"/>
                  <a:gd name="T18" fmla="*/ 0 w 268"/>
                  <a:gd name="T19" fmla="*/ 17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8"/>
                  <a:gd name="T31" fmla="*/ 0 h 173"/>
                  <a:gd name="T32" fmla="*/ 268 w 268"/>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8" h="173">
                    <a:moveTo>
                      <a:pt x="0" y="170"/>
                    </a:moveTo>
                    <a:lnTo>
                      <a:pt x="3" y="172"/>
                    </a:lnTo>
                    <a:lnTo>
                      <a:pt x="111" y="2"/>
                    </a:lnTo>
                    <a:lnTo>
                      <a:pt x="150" y="2"/>
                    </a:lnTo>
                    <a:lnTo>
                      <a:pt x="263" y="169"/>
                    </a:lnTo>
                    <a:lnTo>
                      <a:pt x="266" y="173"/>
                    </a:lnTo>
                    <a:lnTo>
                      <a:pt x="268" y="170"/>
                    </a:lnTo>
                    <a:lnTo>
                      <a:pt x="151" y="0"/>
                    </a:lnTo>
                    <a:lnTo>
                      <a:pt x="109" y="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4" name="Freeform 3107"/>
              <p:cNvSpPr>
                <a:spLocks/>
              </p:cNvSpPr>
              <p:nvPr/>
            </p:nvSpPr>
            <p:spPr bwMode="auto">
              <a:xfrm>
                <a:off x="2962" y="3198"/>
                <a:ext cx="133" cy="28"/>
              </a:xfrm>
              <a:custGeom>
                <a:avLst/>
                <a:gdLst>
                  <a:gd name="T0" fmla="*/ 263 w 266"/>
                  <a:gd name="T1" fmla="*/ 52 h 56"/>
                  <a:gd name="T2" fmla="*/ 224 w 266"/>
                  <a:gd name="T3" fmla="*/ 52 h 56"/>
                  <a:gd name="T4" fmla="*/ 193 w 266"/>
                  <a:gd name="T5" fmla="*/ 1 h 56"/>
                  <a:gd name="T6" fmla="*/ 72 w 266"/>
                  <a:gd name="T7" fmla="*/ 0 h 56"/>
                  <a:gd name="T8" fmla="*/ 39 w 266"/>
                  <a:gd name="T9" fmla="*/ 52 h 56"/>
                  <a:gd name="T10" fmla="*/ 4 w 266"/>
                  <a:gd name="T11" fmla="*/ 52 h 56"/>
                  <a:gd name="T12" fmla="*/ 0 w 266"/>
                  <a:gd name="T13" fmla="*/ 53 h 56"/>
                  <a:gd name="T14" fmla="*/ 1 w 266"/>
                  <a:gd name="T15" fmla="*/ 56 h 56"/>
                  <a:gd name="T16" fmla="*/ 42 w 266"/>
                  <a:gd name="T17" fmla="*/ 55 h 56"/>
                  <a:gd name="T18" fmla="*/ 72 w 266"/>
                  <a:gd name="T19" fmla="*/ 5 h 56"/>
                  <a:gd name="T20" fmla="*/ 190 w 266"/>
                  <a:gd name="T21" fmla="*/ 5 h 56"/>
                  <a:gd name="T22" fmla="*/ 224 w 266"/>
                  <a:gd name="T23" fmla="*/ 56 h 56"/>
                  <a:gd name="T24" fmla="*/ 266 w 266"/>
                  <a:gd name="T25" fmla="*/ 56 h 56"/>
                  <a:gd name="T26" fmla="*/ 263 w 266"/>
                  <a:gd name="T27" fmla="*/ 52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6"/>
                  <a:gd name="T43" fmla="*/ 0 h 56"/>
                  <a:gd name="T44" fmla="*/ 266 w 266"/>
                  <a:gd name="T45" fmla="*/ 56 h 5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6" h="56">
                    <a:moveTo>
                      <a:pt x="263" y="52"/>
                    </a:moveTo>
                    <a:lnTo>
                      <a:pt x="224" y="52"/>
                    </a:lnTo>
                    <a:lnTo>
                      <a:pt x="193" y="1"/>
                    </a:lnTo>
                    <a:lnTo>
                      <a:pt x="72" y="0"/>
                    </a:lnTo>
                    <a:lnTo>
                      <a:pt x="39" y="52"/>
                    </a:lnTo>
                    <a:lnTo>
                      <a:pt x="4" y="52"/>
                    </a:lnTo>
                    <a:lnTo>
                      <a:pt x="0" y="53"/>
                    </a:lnTo>
                    <a:lnTo>
                      <a:pt x="1" y="56"/>
                    </a:lnTo>
                    <a:lnTo>
                      <a:pt x="42" y="55"/>
                    </a:lnTo>
                    <a:lnTo>
                      <a:pt x="72" y="5"/>
                    </a:lnTo>
                    <a:lnTo>
                      <a:pt x="190" y="5"/>
                    </a:lnTo>
                    <a:lnTo>
                      <a:pt x="224" y="56"/>
                    </a:lnTo>
                    <a:lnTo>
                      <a:pt x="266" y="56"/>
                    </a:lnTo>
                    <a:lnTo>
                      <a:pt x="26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5" name="Freeform 3108"/>
              <p:cNvSpPr>
                <a:spLocks/>
              </p:cNvSpPr>
              <p:nvPr/>
            </p:nvSpPr>
            <p:spPr bwMode="auto">
              <a:xfrm>
                <a:off x="3003" y="3148"/>
                <a:ext cx="48" cy="42"/>
              </a:xfrm>
              <a:custGeom>
                <a:avLst/>
                <a:gdLst>
                  <a:gd name="T0" fmla="*/ 0 w 97"/>
                  <a:gd name="T1" fmla="*/ 83 h 83"/>
                  <a:gd name="T2" fmla="*/ 97 w 97"/>
                  <a:gd name="T3" fmla="*/ 83 h 83"/>
                  <a:gd name="T4" fmla="*/ 68 w 97"/>
                  <a:gd name="T5" fmla="*/ 36 h 83"/>
                  <a:gd name="T6" fmla="*/ 67 w 97"/>
                  <a:gd name="T7" fmla="*/ 31 h 83"/>
                  <a:gd name="T8" fmla="*/ 65 w 97"/>
                  <a:gd name="T9" fmla="*/ 28 h 83"/>
                  <a:gd name="T10" fmla="*/ 62 w 97"/>
                  <a:gd name="T11" fmla="*/ 24 h 83"/>
                  <a:gd name="T12" fmla="*/ 60 w 97"/>
                  <a:gd name="T13" fmla="*/ 22 h 83"/>
                  <a:gd name="T14" fmla="*/ 59 w 97"/>
                  <a:gd name="T15" fmla="*/ 18 h 83"/>
                  <a:gd name="T16" fmla="*/ 57 w 97"/>
                  <a:gd name="T17" fmla="*/ 15 h 83"/>
                  <a:gd name="T18" fmla="*/ 55 w 97"/>
                  <a:gd name="T19" fmla="*/ 13 h 83"/>
                  <a:gd name="T20" fmla="*/ 53 w 97"/>
                  <a:gd name="T21" fmla="*/ 9 h 83"/>
                  <a:gd name="T22" fmla="*/ 52 w 97"/>
                  <a:gd name="T23" fmla="*/ 7 h 83"/>
                  <a:gd name="T24" fmla="*/ 51 w 97"/>
                  <a:gd name="T25" fmla="*/ 5 h 83"/>
                  <a:gd name="T26" fmla="*/ 50 w 97"/>
                  <a:gd name="T27" fmla="*/ 2 h 83"/>
                  <a:gd name="T28" fmla="*/ 47 w 97"/>
                  <a:gd name="T29" fmla="*/ 0 h 83"/>
                  <a:gd name="T30" fmla="*/ 47 w 97"/>
                  <a:gd name="T31" fmla="*/ 2 h 83"/>
                  <a:gd name="T32" fmla="*/ 46 w 97"/>
                  <a:gd name="T33" fmla="*/ 5 h 83"/>
                  <a:gd name="T34" fmla="*/ 45 w 97"/>
                  <a:gd name="T35" fmla="*/ 8 h 83"/>
                  <a:gd name="T36" fmla="*/ 44 w 97"/>
                  <a:gd name="T37" fmla="*/ 10 h 83"/>
                  <a:gd name="T38" fmla="*/ 43 w 97"/>
                  <a:gd name="T39" fmla="*/ 13 h 83"/>
                  <a:gd name="T40" fmla="*/ 42 w 97"/>
                  <a:gd name="T41" fmla="*/ 16 h 83"/>
                  <a:gd name="T42" fmla="*/ 40 w 97"/>
                  <a:gd name="T43" fmla="*/ 18 h 83"/>
                  <a:gd name="T44" fmla="*/ 38 w 97"/>
                  <a:gd name="T45" fmla="*/ 22 h 83"/>
                  <a:gd name="T46" fmla="*/ 37 w 97"/>
                  <a:gd name="T47" fmla="*/ 24 h 83"/>
                  <a:gd name="T48" fmla="*/ 36 w 97"/>
                  <a:gd name="T49" fmla="*/ 28 h 83"/>
                  <a:gd name="T50" fmla="*/ 35 w 97"/>
                  <a:gd name="T51" fmla="*/ 30 h 83"/>
                  <a:gd name="T52" fmla="*/ 32 w 97"/>
                  <a:gd name="T53" fmla="*/ 33 h 83"/>
                  <a:gd name="T54" fmla="*/ 0 w 97"/>
                  <a:gd name="T55" fmla="*/ 83 h 83"/>
                  <a:gd name="T56" fmla="*/ 0 w 97"/>
                  <a:gd name="T57" fmla="*/ 83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83"/>
                  <a:gd name="T89" fmla="*/ 97 w 97"/>
                  <a:gd name="T90" fmla="*/ 83 h 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83">
                    <a:moveTo>
                      <a:pt x="0" y="83"/>
                    </a:moveTo>
                    <a:lnTo>
                      <a:pt x="97" y="83"/>
                    </a:lnTo>
                    <a:lnTo>
                      <a:pt x="68" y="36"/>
                    </a:lnTo>
                    <a:lnTo>
                      <a:pt x="67" y="31"/>
                    </a:lnTo>
                    <a:lnTo>
                      <a:pt x="65" y="28"/>
                    </a:lnTo>
                    <a:lnTo>
                      <a:pt x="62" y="24"/>
                    </a:lnTo>
                    <a:lnTo>
                      <a:pt x="60" y="22"/>
                    </a:lnTo>
                    <a:lnTo>
                      <a:pt x="59" y="18"/>
                    </a:lnTo>
                    <a:lnTo>
                      <a:pt x="57" y="15"/>
                    </a:lnTo>
                    <a:lnTo>
                      <a:pt x="55" y="13"/>
                    </a:lnTo>
                    <a:lnTo>
                      <a:pt x="53" y="9"/>
                    </a:lnTo>
                    <a:lnTo>
                      <a:pt x="52" y="7"/>
                    </a:lnTo>
                    <a:lnTo>
                      <a:pt x="51" y="5"/>
                    </a:lnTo>
                    <a:lnTo>
                      <a:pt x="50" y="2"/>
                    </a:lnTo>
                    <a:lnTo>
                      <a:pt x="47" y="0"/>
                    </a:lnTo>
                    <a:lnTo>
                      <a:pt x="47" y="2"/>
                    </a:lnTo>
                    <a:lnTo>
                      <a:pt x="46" y="5"/>
                    </a:lnTo>
                    <a:lnTo>
                      <a:pt x="45" y="8"/>
                    </a:lnTo>
                    <a:lnTo>
                      <a:pt x="44" y="10"/>
                    </a:lnTo>
                    <a:lnTo>
                      <a:pt x="43" y="13"/>
                    </a:lnTo>
                    <a:lnTo>
                      <a:pt x="42" y="16"/>
                    </a:lnTo>
                    <a:lnTo>
                      <a:pt x="40" y="18"/>
                    </a:lnTo>
                    <a:lnTo>
                      <a:pt x="38" y="22"/>
                    </a:lnTo>
                    <a:lnTo>
                      <a:pt x="37" y="24"/>
                    </a:lnTo>
                    <a:lnTo>
                      <a:pt x="36" y="28"/>
                    </a:lnTo>
                    <a:lnTo>
                      <a:pt x="35" y="30"/>
                    </a:lnTo>
                    <a:lnTo>
                      <a:pt x="32" y="33"/>
                    </a:lnTo>
                    <a:lnTo>
                      <a:pt x="0" y="8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016" name="Freeform 3109"/>
              <p:cNvSpPr>
                <a:spLocks/>
              </p:cNvSpPr>
              <p:nvPr/>
            </p:nvSpPr>
            <p:spPr bwMode="auto">
              <a:xfrm>
                <a:off x="3003" y="3155"/>
                <a:ext cx="50" cy="36"/>
              </a:xfrm>
              <a:custGeom>
                <a:avLst/>
                <a:gdLst>
                  <a:gd name="T0" fmla="*/ 0 w 99"/>
                  <a:gd name="T1" fmla="*/ 67 h 71"/>
                  <a:gd name="T2" fmla="*/ 0 w 99"/>
                  <a:gd name="T3" fmla="*/ 71 h 71"/>
                  <a:gd name="T4" fmla="*/ 99 w 99"/>
                  <a:gd name="T5" fmla="*/ 70 h 71"/>
                  <a:gd name="T6" fmla="*/ 69 w 99"/>
                  <a:gd name="T7" fmla="*/ 21 h 71"/>
                  <a:gd name="T8" fmla="*/ 68 w 99"/>
                  <a:gd name="T9" fmla="*/ 16 h 71"/>
                  <a:gd name="T10" fmla="*/ 63 w 99"/>
                  <a:gd name="T11" fmla="*/ 9 h 71"/>
                  <a:gd name="T12" fmla="*/ 61 w 99"/>
                  <a:gd name="T13" fmla="*/ 7 h 71"/>
                  <a:gd name="T14" fmla="*/ 60 w 99"/>
                  <a:gd name="T15" fmla="*/ 3 h 71"/>
                  <a:gd name="T16" fmla="*/ 58 w 99"/>
                  <a:gd name="T17" fmla="*/ 0 h 71"/>
                  <a:gd name="T18" fmla="*/ 57 w 99"/>
                  <a:gd name="T19" fmla="*/ 1 h 71"/>
                  <a:gd name="T20" fmla="*/ 55 w 99"/>
                  <a:gd name="T21" fmla="*/ 2 h 71"/>
                  <a:gd name="T22" fmla="*/ 58 w 99"/>
                  <a:gd name="T23" fmla="*/ 7 h 71"/>
                  <a:gd name="T24" fmla="*/ 59 w 99"/>
                  <a:gd name="T25" fmla="*/ 9 h 71"/>
                  <a:gd name="T26" fmla="*/ 61 w 99"/>
                  <a:gd name="T27" fmla="*/ 11 h 71"/>
                  <a:gd name="T28" fmla="*/ 66 w 99"/>
                  <a:gd name="T29" fmla="*/ 18 h 71"/>
                  <a:gd name="T30" fmla="*/ 67 w 99"/>
                  <a:gd name="T31" fmla="*/ 23 h 71"/>
                  <a:gd name="T32" fmla="*/ 95 w 99"/>
                  <a:gd name="T33" fmla="*/ 68 h 71"/>
                  <a:gd name="T34" fmla="*/ 0 w 99"/>
                  <a:gd name="T35" fmla="*/ 67 h 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71"/>
                  <a:gd name="T56" fmla="*/ 99 w 99"/>
                  <a:gd name="T57" fmla="*/ 71 h 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71">
                    <a:moveTo>
                      <a:pt x="0" y="67"/>
                    </a:moveTo>
                    <a:lnTo>
                      <a:pt x="0" y="71"/>
                    </a:lnTo>
                    <a:lnTo>
                      <a:pt x="99" y="70"/>
                    </a:lnTo>
                    <a:lnTo>
                      <a:pt x="69" y="21"/>
                    </a:lnTo>
                    <a:lnTo>
                      <a:pt x="68" y="16"/>
                    </a:lnTo>
                    <a:lnTo>
                      <a:pt x="63" y="9"/>
                    </a:lnTo>
                    <a:lnTo>
                      <a:pt x="61" y="7"/>
                    </a:lnTo>
                    <a:lnTo>
                      <a:pt x="60" y="3"/>
                    </a:lnTo>
                    <a:lnTo>
                      <a:pt x="58" y="0"/>
                    </a:lnTo>
                    <a:lnTo>
                      <a:pt x="57" y="1"/>
                    </a:lnTo>
                    <a:lnTo>
                      <a:pt x="55" y="2"/>
                    </a:lnTo>
                    <a:lnTo>
                      <a:pt x="58" y="7"/>
                    </a:lnTo>
                    <a:lnTo>
                      <a:pt x="59" y="9"/>
                    </a:lnTo>
                    <a:lnTo>
                      <a:pt x="61" y="11"/>
                    </a:lnTo>
                    <a:lnTo>
                      <a:pt x="66" y="18"/>
                    </a:lnTo>
                    <a:lnTo>
                      <a:pt x="67" y="23"/>
                    </a:lnTo>
                    <a:lnTo>
                      <a:pt x="95" y="68"/>
                    </a:lnTo>
                    <a:lnTo>
                      <a:pt x="0"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7" name="Freeform 3110"/>
              <p:cNvSpPr>
                <a:spLocks/>
              </p:cNvSpPr>
              <p:nvPr/>
            </p:nvSpPr>
            <p:spPr bwMode="auto">
              <a:xfrm>
                <a:off x="3030" y="3155"/>
                <a:ext cx="2" cy="3"/>
              </a:xfrm>
              <a:custGeom>
                <a:avLst/>
                <a:gdLst>
                  <a:gd name="T0" fmla="*/ 3 w 4"/>
                  <a:gd name="T1" fmla="*/ 2 h 7"/>
                  <a:gd name="T2" fmla="*/ 4 w 4"/>
                  <a:gd name="T3" fmla="*/ 2 h 7"/>
                  <a:gd name="T4" fmla="*/ 3 w 4"/>
                  <a:gd name="T5" fmla="*/ 0 h 7"/>
                  <a:gd name="T6" fmla="*/ 1 w 4"/>
                  <a:gd name="T7" fmla="*/ 0 h 7"/>
                  <a:gd name="T8" fmla="*/ 0 w 4"/>
                  <a:gd name="T9" fmla="*/ 0 h 7"/>
                  <a:gd name="T10" fmla="*/ 4 w 4"/>
                  <a:gd name="T11" fmla="*/ 7 h 7"/>
                  <a:gd name="T12" fmla="*/ 1 w 4"/>
                  <a:gd name="T13" fmla="*/ 3 h 7"/>
                  <a:gd name="T14" fmla="*/ 3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3" y="2"/>
                    </a:moveTo>
                    <a:lnTo>
                      <a:pt x="4" y="2"/>
                    </a:lnTo>
                    <a:lnTo>
                      <a:pt x="3" y="0"/>
                    </a:lnTo>
                    <a:lnTo>
                      <a:pt x="1" y="0"/>
                    </a:lnTo>
                    <a:lnTo>
                      <a:pt x="0" y="0"/>
                    </a:lnTo>
                    <a:lnTo>
                      <a:pt x="4" y="7"/>
                    </a:lnTo>
                    <a:lnTo>
                      <a:pt x="1"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8" name="Freeform 3111"/>
              <p:cNvSpPr>
                <a:spLocks/>
              </p:cNvSpPr>
              <p:nvPr/>
            </p:nvSpPr>
            <p:spPr bwMode="auto">
              <a:xfrm>
                <a:off x="3029" y="3153"/>
                <a:ext cx="2" cy="2"/>
              </a:xfrm>
              <a:custGeom>
                <a:avLst/>
                <a:gdLst>
                  <a:gd name="T0" fmla="*/ 5 w 5"/>
                  <a:gd name="T1" fmla="*/ 5 h 6"/>
                  <a:gd name="T2" fmla="*/ 2 w 5"/>
                  <a:gd name="T3" fmla="*/ 0 h 6"/>
                  <a:gd name="T4" fmla="*/ 2 w 5"/>
                  <a:gd name="T5" fmla="*/ 0 h 6"/>
                  <a:gd name="T6" fmla="*/ 1 w 5"/>
                  <a:gd name="T7" fmla="*/ 1 h 6"/>
                  <a:gd name="T8" fmla="*/ 0 w 5"/>
                  <a:gd name="T9" fmla="*/ 2 h 6"/>
                  <a:gd name="T10" fmla="*/ 2 w 5"/>
                  <a:gd name="T11" fmla="*/ 6 h 6"/>
                  <a:gd name="T12" fmla="*/ 3 w 5"/>
                  <a:gd name="T13" fmla="*/ 5 h 6"/>
                  <a:gd name="T14" fmla="*/ 5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5" y="5"/>
                    </a:moveTo>
                    <a:lnTo>
                      <a:pt x="2" y="0"/>
                    </a:lnTo>
                    <a:lnTo>
                      <a:pt x="1" y="1"/>
                    </a:lnTo>
                    <a:lnTo>
                      <a:pt x="0" y="2"/>
                    </a:lnTo>
                    <a:lnTo>
                      <a:pt x="2" y="6"/>
                    </a:lnTo>
                    <a:lnTo>
                      <a:pt x="3" y="5"/>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19" name="Freeform 3112"/>
              <p:cNvSpPr>
                <a:spLocks/>
              </p:cNvSpPr>
              <p:nvPr/>
            </p:nvSpPr>
            <p:spPr bwMode="auto">
              <a:xfrm>
                <a:off x="3027" y="3150"/>
                <a:ext cx="3" cy="5"/>
              </a:xfrm>
              <a:custGeom>
                <a:avLst/>
                <a:gdLst>
                  <a:gd name="T0" fmla="*/ 5 w 6"/>
                  <a:gd name="T1" fmla="*/ 7 h 12"/>
                  <a:gd name="T2" fmla="*/ 6 w 6"/>
                  <a:gd name="T3" fmla="*/ 7 h 12"/>
                  <a:gd name="T4" fmla="*/ 3 w 6"/>
                  <a:gd name="T5" fmla="*/ 0 h 12"/>
                  <a:gd name="T6" fmla="*/ 2 w 6"/>
                  <a:gd name="T7" fmla="*/ 0 h 12"/>
                  <a:gd name="T8" fmla="*/ 0 w 6"/>
                  <a:gd name="T9" fmla="*/ 0 h 12"/>
                  <a:gd name="T10" fmla="*/ 6 w 6"/>
                  <a:gd name="T11" fmla="*/ 12 h 12"/>
                  <a:gd name="T12" fmla="*/ 4 w 6"/>
                  <a:gd name="T13" fmla="*/ 8 h 12"/>
                  <a:gd name="T14" fmla="*/ 5 w 6"/>
                  <a:gd name="T15" fmla="*/ 7 h 1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2"/>
                  <a:gd name="T26" fmla="*/ 6 w 6"/>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2">
                    <a:moveTo>
                      <a:pt x="5" y="7"/>
                    </a:moveTo>
                    <a:lnTo>
                      <a:pt x="6" y="7"/>
                    </a:lnTo>
                    <a:lnTo>
                      <a:pt x="3" y="0"/>
                    </a:lnTo>
                    <a:lnTo>
                      <a:pt x="2" y="0"/>
                    </a:lnTo>
                    <a:lnTo>
                      <a:pt x="0" y="0"/>
                    </a:lnTo>
                    <a:lnTo>
                      <a:pt x="6" y="12"/>
                    </a:lnTo>
                    <a:lnTo>
                      <a:pt x="4" y="8"/>
                    </a:lnTo>
                    <a:lnTo>
                      <a:pt x="5"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0" name="Freeform 3113"/>
              <p:cNvSpPr>
                <a:spLocks/>
              </p:cNvSpPr>
              <p:nvPr/>
            </p:nvSpPr>
            <p:spPr bwMode="auto">
              <a:xfrm>
                <a:off x="3026" y="3148"/>
                <a:ext cx="2" cy="2"/>
              </a:xfrm>
              <a:custGeom>
                <a:avLst/>
                <a:gdLst>
                  <a:gd name="T0" fmla="*/ 5 w 5"/>
                  <a:gd name="T1" fmla="*/ 3 h 4"/>
                  <a:gd name="T2" fmla="*/ 4 w 5"/>
                  <a:gd name="T3" fmla="*/ 1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2" y="0"/>
                    </a:lnTo>
                    <a:lnTo>
                      <a:pt x="1" y="1"/>
                    </a:lnTo>
                    <a:lnTo>
                      <a:pt x="0" y="2"/>
                    </a:lnTo>
                    <a:lnTo>
                      <a:pt x="2"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1" name="Freeform 3114"/>
              <p:cNvSpPr>
                <a:spLocks/>
              </p:cNvSpPr>
              <p:nvPr/>
            </p:nvSpPr>
            <p:spPr bwMode="auto">
              <a:xfrm>
                <a:off x="3026" y="3148"/>
                <a:ext cx="1" cy="1"/>
              </a:xfrm>
              <a:custGeom>
                <a:avLst/>
                <a:gdLst>
                  <a:gd name="T0" fmla="*/ 2 w 2"/>
                  <a:gd name="T1" fmla="*/ 0 h 1"/>
                  <a:gd name="T2" fmla="*/ 2 w 2"/>
                  <a:gd name="T3" fmla="*/ 0 h 1"/>
                  <a:gd name="T4" fmla="*/ 0 w 2"/>
                  <a:gd name="T5" fmla="*/ 1 h 1"/>
                  <a:gd name="T6" fmla="*/ 2 w 2"/>
                  <a:gd name="T7" fmla="*/ 1 h 1"/>
                  <a:gd name="T8" fmla="*/ 1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1"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2" name="Freeform 3115"/>
              <p:cNvSpPr>
                <a:spLocks/>
              </p:cNvSpPr>
              <p:nvPr/>
            </p:nvSpPr>
            <p:spPr bwMode="auto">
              <a:xfrm>
                <a:off x="3023" y="3148"/>
                <a:ext cx="4" cy="10"/>
              </a:xfrm>
              <a:custGeom>
                <a:avLst/>
                <a:gdLst>
                  <a:gd name="T0" fmla="*/ 7 w 9"/>
                  <a:gd name="T1" fmla="*/ 0 h 18"/>
                  <a:gd name="T2" fmla="*/ 7 w 9"/>
                  <a:gd name="T3" fmla="*/ 2 h 18"/>
                  <a:gd name="T4" fmla="*/ 6 w 9"/>
                  <a:gd name="T5" fmla="*/ 5 h 18"/>
                  <a:gd name="T6" fmla="*/ 5 w 9"/>
                  <a:gd name="T7" fmla="*/ 8 h 18"/>
                  <a:gd name="T8" fmla="*/ 3 w 9"/>
                  <a:gd name="T9" fmla="*/ 13 h 18"/>
                  <a:gd name="T10" fmla="*/ 1 w 9"/>
                  <a:gd name="T11" fmla="*/ 16 h 18"/>
                  <a:gd name="T12" fmla="*/ 0 w 9"/>
                  <a:gd name="T13" fmla="*/ 18 h 18"/>
                  <a:gd name="T14" fmla="*/ 1 w 9"/>
                  <a:gd name="T15" fmla="*/ 18 h 18"/>
                  <a:gd name="T16" fmla="*/ 3 w 9"/>
                  <a:gd name="T17" fmla="*/ 18 h 18"/>
                  <a:gd name="T18" fmla="*/ 4 w 9"/>
                  <a:gd name="T19" fmla="*/ 16 h 18"/>
                  <a:gd name="T20" fmla="*/ 5 w 9"/>
                  <a:gd name="T21" fmla="*/ 13 h 18"/>
                  <a:gd name="T22" fmla="*/ 7 w 9"/>
                  <a:gd name="T23" fmla="*/ 8 h 18"/>
                  <a:gd name="T24" fmla="*/ 8 w 9"/>
                  <a:gd name="T25" fmla="*/ 5 h 18"/>
                  <a:gd name="T26" fmla="*/ 9 w 9"/>
                  <a:gd name="T27" fmla="*/ 2 h 18"/>
                  <a:gd name="T28" fmla="*/ 9 w 9"/>
                  <a:gd name="T29" fmla="*/ 0 h 18"/>
                  <a:gd name="T30" fmla="*/ 7 w 9"/>
                  <a:gd name="T31" fmla="*/ 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8"/>
                  <a:gd name="T50" fmla="*/ 9 w 9"/>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8">
                    <a:moveTo>
                      <a:pt x="7" y="0"/>
                    </a:moveTo>
                    <a:lnTo>
                      <a:pt x="7" y="2"/>
                    </a:lnTo>
                    <a:lnTo>
                      <a:pt x="6" y="5"/>
                    </a:lnTo>
                    <a:lnTo>
                      <a:pt x="5" y="8"/>
                    </a:lnTo>
                    <a:lnTo>
                      <a:pt x="3" y="13"/>
                    </a:lnTo>
                    <a:lnTo>
                      <a:pt x="1" y="16"/>
                    </a:lnTo>
                    <a:lnTo>
                      <a:pt x="0" y="18"/>
                    </a:lnTo>
                    <a:lnTo>
                      <a:pt x="1" y="18"/>
                    </a:lnTo>
                    <a:lnTo>
                      <a:pt x="3" y="18"/>
                    </a:lnTo>
                    <a:lnTo>
                      <a:pt x="4" y="16"/>
                    </a:lnTo>
                    <a:lnTo>
                      <a:pt x="5" y="13"/>
                    </a:lnTo>
                    <a:lnTo>
                      <a:pt x="7" y="8"/>
                    </a:lnTo>
                    <a:lnTo>
                      <a:pt x="8" y="5"/>
                    </a:lnTo>
                    <a:lnTo>
                      <a:pt x="9" y="2"/>
                    </a:lnTo>
                    <a:lnTo>
                      <a:pt x="9"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3" name="Freeform 3116"/>
              <p:cNvSpPr>
                <a:spLocks/>
              </p:cNvSpPr>
              <p:nvPr/>
            </p:nvSpPr>
            <p:spPr bwMode="auto">
              <a:xfrm>
                <a:off x="3021" y="3157"/>
                <a:ext cx="3" cy="3"/>
              </a:xfrm>
              <a:custGeom>
                <a:avLst/>
                <a:gdLst>
                  <a:gd name="T0" fmla="*/ 3 w 5"/>
                  <a:gd name="T1" fmla="*/ 1 h 6"/>
                  <a:gd name="T2" fmla="*/ 2 w 5"/>
                  <a:gd name="T3" fmla="*/ 0 h 6"/>
                  <a:gd name="T4" fmla="*/ 0 w 5"/>
                  <a:gd name="T5" fmla="*/ 4 h 6"/>
                  <a:gd name="T6" fmla="*/ 1 w 5"/>
                  <a:gd name="T7" fmla="*/ 5 h 6"/>
                  <a:gd name="T8" fmla="*/ 2 w 5"/>
                  <a:gd name="T9" fmla="*/ 6 h 6"/>
                  <a:gd name="T10" fmla="*/ 2 w 5"/>
                  <a:gd name="T11" fmla="*/ 6 h 6"/>
                  <a:gd name="T12" fmla="*/ 5 w 5"/>
                  <a:gd name="T13" fmla="*/ 1 h 6"/>
                  <a:gd name="T14" fmla="*/ 3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3" y="1"/>
                    </a:moveTo>
                    <a:lnTo>
                      <a:pt x="2" y="0"/>
                    </a:lnTo>
                    <a:lnTo>
                      <a:pt x="0" y="4"/>
                    </a:lnTo>
                    <a:lnTo>
                      <a:pt x="1" y="5"/>
                    </a:lnTo>
                    <a:lnTo>
                      <a:pt x="2" y="6"/>
                    </a:lnTo>
                    <a:lnTo>
                      <a:pt x="5"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4" name="Freeform 3117"/>
              <p:cNvSpPr>
                <a:spLocks/>
              </p:cNvSpPr>
              <p:nvPr/>
            </p:nvSpPr>
            <p:spPr bwMode="auto">
              <a:xfrm>
                <a:off x="3020" y="3157"/>
                <a:ext cx="3" cy="6"/>
              </a:xfrm>
              <a:custGeom>
                <a:avLst/>
                <a:gdLst>
                  <a:gd name="T0" fmla="*/ 3 w 5"/>
                  <a:gd name="T1" fmla="*/ 4 h 13"/>
                  <a:gd name="T2" fmla="*/ 5 w 5"/>
                  <a:gd name="T3" fmla="*/ 0 h 13"/>
                  <a:gd name="T4" fmla="*/ 2 w 5"/>
                  <a:gd name="T5" fmla="*/ 7 h 13"/>
                  <a:gd name="T6" fmla="*/ 1 w 5"/>
                  <a:gd name="T7" fmla="*/ 11 h 13"/>
                  <a:gd name="T8" fmla="*/ 0 w 5"/>
                  <a:gd name="T9" fmla="*/ 13 h 13"/>
                  <a:gd name="T10" fmla="*/ 1 w 5"/>
                  <a:gd name="T11" fmla="*/ 13 h 13"/>
                  <a:gd name="T12" fmla="*/ 2 w 5"/>
                  <a:gd name="T13" fmla="*/ 13 h 13"/>
                  <a:gd name="T14" fmla="*/ 3 w 5"/>
                  <a:gd name="T15" fmla="*/ 11 h 13"/>
                  <a:gd name="T16" fmla="*/ 4 w 5"/>
                  <a:gd name="T17" fmla="*/ 7 h 13"/>
                  <a:gd name="T18" fmla="*/ 5 w 5"/>
                  <a:gd name="T19" fmla="*/ 5 h 13"/>
                  <a:gd name="T20" fmla="*/ 4 w 5"/>
                  <a:gd name="T21" fmla="*/ 5 h 13"/>
                  <a:gd name="T22" fmla="*/ 3 w 5"/>
                  <a:gd name="T23" fmla="*/ 4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13"/>
                  <a:gd name="T38" fmla="*/ 5 w 5"/>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13">
                    <a:moveTo>
                      <a:pt x="3" y="4"/>
                    </a:moveTo>
                    <a:lnTo>
                      <a:pt x="5" y="0"/>
                    </a:lnTo>
                    <a:lnTo>
                      <a:pt x="2" y="7"/>
                    </a:lnTo>
                    <a:lnTo>
                      <a:pt x="1" y="11"/>
                    </a:lnTo>
                    <a:lnTo>
                      <a:pt x="0" y="13"/>
                    </a:lnTo>
                    <a:lnTo>
                      <a:pt x="1" y="13"/>
                    </a:lnTo>
                    <a:lnTo>
                      <a:pt x="2" y="13"/>
                    </a:lnTo>
                    <a:lnTo>
                      <a:pt x="3" y="11"/>
                    </a:lnTo>
                    <a:lnTo>
                      <a:pt x="4" y="7"/>
                    </a:lnTo>
                    <a:lnTo>
                      <a:pt x="5" y="5"/>
                    </a:lnTo>
                    <a:lnTo>
                      <a:pt x="4" y="5"/>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5" name="Freeform 3118"/>
              <p:cNvSpPr>
                <a:spLocks/>
              </p:cNvSpPr>
              <p:nvPr/>
            </p:nvSpPr>
            <p:spPr bwMode="auto">
              <a:xfrm>
                <a:off x="3002" y="3163"/>
                <a:ext cx="19" cy="28"/>
              </a:xfrm>
              <a:custGeom>
                <a:avLst/>
                <a:gdLst>
                  <a:gd name="T0" fmla="*/ 36 w 37"/>
                  <a:gd name="T1" fmla="*/ 1 h 55"/>
                  <a:gd name="T2" fmla="*/ 35 w 37"/>
                  <a:gd name="T3" fmla="*/ 0 h 55"/>
                  <a:gd name="T4" fmla="*/ 32 w 37"/>
                  <a:gd name="T5" fmla="*/ 3 h 55"/>
                  <a:gd name="T6" fmla="*/ 0 w 37"/>
                  <a:gd name="T7" fmla="*/ 53 h 55"/>
                  <a:gd name="T8" fmla="*/ 1 w 37"/>
                  <a:gd name="T9" fmla="*/ 55 h 55"/>
                  <a:gd name="T10" fmla="*/ 3 w 37"/>
                  <a:gd name="T11" fmla="*/ 53 h 55"/>
                  <a:gd name="T12" fmla="*/ 35 w 37"/>
                  <a:gd name="T13" fmla="*/ 6 h 55"/>
                  <a:gd name="T14" fmla="*/ 35 w 37"/>
                  <a:gd name="T15" fmla="*/ 6 h 55"/>
                  <a:gd name="T16" fmla="*/ 37 w 37"/>
                  <a:gd name="T17" fmla="*/ 1 h 55"/>
                  <a:gd name="T18" fmla="*/ 36 w 37"/>
                  <a:gd name="T19" fmla="*/ 1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55"/>
                  <a:gd name="T32" fmla="*/ 37 w 37"/>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55">
                    <a:moveTo>
                      <a:pt x="36" y="1"/>
                    </a:moveTo>
                    <a:lnTo>
                      <a:pt x="35" y="0"/>
                    </a:lnTo>
                    <a:lnTo>
                      <a:pt x="32" y="3"/>
                    </a:lnTo>
                    <a:lnTo>
                      <a:pt x="0" y="53"/>
                    </a:lnTo>
                    <a:lnTo>
                      <a:pt x="1" y="55"/>
                    </a:lnTo>
                    <a:lnTo>
                      <a:pt x="3" y="53"/>
                    </a:lnTo>
                    <a:lnTo>
                      <a:pt x="35" y="6"/>
                    </a:lnTo>
                    <a:lnTo>
                      <a:pt x="37" y="1"/>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6" name="Freeform 3119"/>
              <p:cNvSpPr>
                <a:spLocks/>
              </p:cNvSpPr>
              <p:nvPr/>
            </p:nvSpPr>
            <p:spPr bwMode="auto">
              <a:xfrm>
                <a:off x="2422" y="3259"/>
                <a:ext cx="92" cy="87"/>
              </a:xfrm>
              <a:custGeom>
                <a:avLst/>
                <a:gdLst>
                  <a:gd name="T0" fmla="*/ 41 w 186"/>
                  <a:gd name="T1" fmla="*/ 135 h 175"/>
                  <a:gd name="T2" fmla="*/ 51 w 186"/>
                  <a:gd name="T3" fmla="*/ 146 h 175"/>
                  <a:gd name="T4" fmla="*/ 66 w 186"/>
                  <a:gd name="T5" fmla="*/ 153 h 175"/>
                  <a:gd name="T6" fmla="*/ 85 w 186"/>
                  <a:gd name="T7" fmla="*/ 157 h 175"/>
                  <a:gd name="T8" fmla="*/ 106 w 186"/>
                  <a:gd name="T9" fmla="*/ 156 h 175"/>
                  <a:gd name="T10" fmla="*/ 126 w 186"/>
                  <a:gd name="T11" fmla="*/ 150 h 175"/>
                  <a:gd name="T12" fmla="*/ 142 w 186"/>
                  <a:gd name="T13" fmla="*/ 139 h 175"/>
                  <a:gd name="T14" fmla="*/ 149 w 186"/>
                  <a:gd name="T15" fmla="*/ 127 h 175"/>
                  <a:gd name="T16" fmla="*/ 148 w 186"/>
                  <a:gd name="T17" fmla="*/ 112 h 175"/>
                  <a:gd name="T18" fmla="*/ 139 w 186"/>
                  <a:gd name="T19" fmla="*/ 100 h 175"/>
                  <a:gd name="T20" fmla="*/ 121 w 186"/>
                  <a:gd name="T21" fmla="*/ 92 h 175"/>
                  <a:gd name="T22" fmla="*/ 101 w 186"/>
                  <a:gd name="T23" fmla="*/ 89 h 175"/>
                  <a:gd name="T24" fmla="*/ 87 w 186"/>
                  <a:gd name="T25" fmla="*/ 89 h 175"/>
                  <a:gd name="T26" fmla="*/ 74 w 186"/>
                  <a:gd name="T27" fmla="*/ 90 h 175"/>
                  <a:gd name="T28" fmla="*/ 74 w 186"/>
                  <a:gd name="T29" fmla="*/ 71 h 175"/>
                  <a:gd name="T30" fmla="*/ 78 w 186"/>
                  <a:gd name="T31" fmla="*/ 71 h 175"/>
                  <a:gd name="T32" fmla="*/ 89 w 186"/>
                  <a:gd name="T33" fmla="*/ 71 h 175"/>
                  <a:gd name="T34" fmla="*/ 110 w 186"/>
                  <a:gd name="T35" fmla="*/ 68 h 175"/>
                  <a:gd name="T36" fmla="*/ 127 w 186"/>
                  <a:gd name="T37" fmla="*/ 61 h 175"/>
                  <a:gd name="T38" fmla="*/ 136 w 186"/>
                  <a:gd name="T39" fmla="*/ 51 h 175"/>
                  <a:gd name="T40" fmla="*/ 136 w 186"/>
                  <a:gd name="T41" fmla="*/ 39 h 175"/>
                  <a:gd name="T42" fmla="*/ 130 w 186"/>
                  <a:gd name="T43" fmla="*/ 29 h 175"/>
                  <a:gd name="T44" fmla="*/ 117 w 186"/>
                  <a:gd name="T45" fmla="*/ 21 h 175"/>
                  <a:gd name="T46" fmla="*/ 100 w 186"/>
                  <a:gd name="T47" fmla="*/ 17 h 175"/>
                  <a:gd name="T48" fmla="*/ 80 w 186"/>
                  <a:gd name="T49" fmla="*/ 17 h 175"/>
                  <a:gd name="T50" fmla="*/ 64 w 186"/>
                  <a:gd name="T51" fmla="*/ 21 h 175"/>
                  <a:gd name="T52" fmla="*/ 50 w 186"/>
                  <a:gd name="T53" fmla="*/ 29 h 175"/>
                  <a:gd name="T54" fmla="*/ 42 w 186"/>
                  <a:gd name="T55" fmla="*/ 40 h 175"/>
                  <a:gd name="T56" fmla="*/ 7 w 186"/>
                  <a:gd name="T57" fmla="*/ 38 h 175"/>
                  <a:gd name="T58" fmla="*/ 20 w 186"/>
                  <a:gd name="T59" fmla="*/ 21 h 175"/>
                  <a:gd name="T60" fmla="*/ 41 w 186"/>
                  <a:gd name="T61" fmla="*/ 8 h 175"/>
                  <a:gd name="T62" fmla="*/ 68 w 186"/>
                  <a:gd name="T63" fmla="*/ 1 h 175"/>
                  <a:gd name="T64" fmla="*/ 97 w 186"/>
                  <a:gd name="T65" fmla="*/ 0 h 175"/>
                  <a:gd name="T66" fmla="*/ 119 w 186"/>
                  <a:gd name="T67" fmla="*/ 2 h 175"/>
                  <a:gd name="T68" fmla="*/ 139 w 186"/>
                  <a:gd name="T69" fmla="*/ 8 h 175"/>
                  <a:gd name="T70" fmla="*/ 154 w 186"/>
                  <a:gd name="T71" fmla="*/ 16 h 175"/>
                  <a:gd name="T72" fmla="*/ 165 w 186"/>
                  <a:gd name="T73" fmla="*/ 27 h 175"/>
                  <a:gd name="T74" fmla="*/ 171 w 186"/>
                  <a:gd name="T75" fmla="*/ 37 h 175"/>
                  <a:gd name="T76" fmla="*/ 172 w 186"/>
                  <a:gd name="T77" fmla="*/ 48 h 175"/>
                  <a:gd name="T78" fmla="*/ 168 w 186"/>
                  <a:gd name="T79" fmla="*/ 59 h 175"/>
                  <a:gd name="T80" fmla="*/ 159 w 186"/>
                  <a:gd name="T81" fmla="*/ 67 h 175"/>
                  <a:gd name="T82" fmla="*/ 146 w 186"/>
                  <a:gd name="T83" fmla="*/ 75 h 175"/>
                  <a:gd name="T84" fmla="*/ 141 w 186"/>
                  <a:gd name="T85" fmla="*/ 81 h 175"/>
                  <a:gd name="T86" fmla="*/ 162 w 186"/>
                  <a:gd name="T87" fmla="*/ 88 h 175"/>
                  <a:gd name="T88" fmla="*/ 176 w 186"/>
                  <a:gd name="T89" fmla="*/ 98 h 175"/>
                  <a:gd name="T90" fmla="*/ 185 w 186"/>
                  <a:gd name="T91" fmla="*/ 111 h 175"/>
                  <a:gd name="T92" fmla="*/ 186 w 186"/>
                  <a:gd name="T93" fmla="*/ 129 h 175"/>
                  <a:gd name="T94" fmla="*/ 174 w 186"/>
                  <a:gd name="T95" fmla="*/ 149 h 175"/>
                  <a:gd name="T96" fmla="*/ 149 w 186"/>
                  <a:gd name="T97" fmla="*/ 164 h 175"/>
                  <a:gd name="T98" fmla="*/ 117 w 186"/>
                  <a:gd name="T99" fmla="*/ 173 h 175"/>
                  <a:gd name="T100" fmla="*/ 79 w 186"/>
                  <a:gd name="T101" fmla="*/ 174 h 175"/>
                  <a:gd name="T102" fmla="*/ 47 w 186"/>
                  <a:gd name="T103" fmla="*/ 168 h 175"/>
                  <a:gd name="T104" fmla="*/ 21 w 186"/>
                  <a:gd name="T105" fmla="*/ 157 h 175"/>
                  <a:gd name="T106" fmla="*/ 5 w 186"/>
                  <a:gd name="T107" fmla="*/ 139 h 175"/>
                  <a:gd name="T108" fmla="*/ 0 w 186"/>
                  <a:gd name="T109" fmla="*/ 127 h 1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6"/>
                  <a:gd name="T166" fmla="*/ 0 h 175"/>
                  <a:gd name="T167" fmla="*/ 186 w 186"/>
                  <a:gd name="T168" fmla="*/ 175 h 17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6" h="175">
                    <a:moveTo>
                      <a:pt x="0" y="127"/>
                    </a:moveTo>
                    <a:lnTo>
                      <a:pt x="35" y="124"/>
                    </a:lnTo>
                    <a:lnTo>
                      <a:pt x="36" y="127"/>
                    </a:lnTo>
                    <a:lnTo>
                      <a:pt x="37" y="129"/>
                    </a:lnTo>
                    <a:lnTo>
                      <a:pt x="39" y="132"/>
                    </a:lnTo>
                    <a:lnTo>
                      <a:pt x="41" y="135"/>
                    </a:lnTo>
                    <a:lnTo>
                      <a:pt x="42" y="137"/>
                    </a:lnTo>
                    <a:lnTo>
                      <a:pt x="43" y="139"/>
                    </a:lnTo>
                    <a:lnTo>
                      <a:pt x="45" y="141"/>
                    </a:lnTo>
                    <a:lnTo>
                      <a:pt x="47" y="143"/>
                    </a:lnTo>
                    <a:lnTo>
                      <a:pt x="49" y="145"/>
                    </a:lnTo>
                    <a:lnTo>
                      <a:pt x="51" y="146"/>
                    </a:lnTo>
                    <a:lnTo>
                      <a:pt x="53" y="147"/>
                    </a:lnTo>
                    <a:lnTo>
                      <a:pt x="55" y="150"/>
                    </a:lnTo>
                    <a:lnTo>
                      <a:pt x="58" y="151"/>
                    </a:lnTo>
                    <a:lnTo>
                      <a:pt x="60" y="152"/>
                    </a:lnTo>
                    <a:lnTo>
                      <a:pt x="63" y="153"/>
                    </a:lnTo>
                    <a:lnTo>
                      <a:pt x="66" y="153"/>
                    </a:lnTo>
                    <a:lnTo>
                      <a:pt x="68" y="154"/>
                    </a:lnTo>
                    <a:lnTo>
                      <a:pt x="72" y="156"/>
                    </a:lnTo>
                    <a:lnTo>
                      <a:pt x="74" y="156"/>
                    </a:lnTo>
                    <a:lnTo>
                      <a:pt x="78" y="157"/>
                    </a:lnTo>
                    <a:lnTo>
                      <a:pt x="81" y="157"/>
                    </a:lnTo>
                    <a:lnTo>
                      <a:pt x="85" y="157"/>
                    </a:lnTo>
                    <a:lnTo>
                      <a:pt x="88" y="157"/>
                    </a:lnTo>
                    <a:lnTo>
                      <a:pt x="90" y="158"/>
                    </a:lnTo>
                    <a:lnTo>
                      <a:pt x="95" y="157"/>
                    </a:lnTo>
                    <a:lnTo>
                      <a:pt x="98" y="157"/>
                    </a:lnTo>
                    <a:lnTo>
                      <a:pt x="103" y="157"/>
                    </a:lnTo>
                    <a:lnTo>
                      <a:pt x="106" y="156"/>
                    </a:lnTo>
                    <a:lnTo>
                      <a:pt x="110" y="156"/>
                    </a:lnTo>
                    <a:lnTo>
                      <a:pt x="113" y="154"/>
                    </a:lnTo>
                    <a:lnTo>
                      <a:pt x="117" y="153"/>
                    </a:lnTo>
                    <a:lnTo>
                      <a:pt x="120" y="152"/>
                    </a:lnTo>
                    <a:lnTo>
                      <a:pt x="124" y="151"/>
                    </a:lnTo>
                    <a:lnTo>
                      <a:pt x="126" y="150"/>
                    </a:lnTo>
                    <a:lnTo>
                      <a:pt x="130" y="149"/>
                    </a:lnTo>
                    <a:lnTo>
                      <a:pt x="132" y="147"/>
                    </a:lnTo>
                    <a:lnTo>
                      <a:pt x="135" y="145"/>
                    </a:lnTo>
                    <a:lnTo>
                      <a:pt x="138" y="143"/>
                    </a:lnTo>
                    <a:lnTo>
                      <a:pt x="140" y="142"/>
                    </a:lnTo>
                    <a:lnTo>
                      <a:pt x="142" y="139"/>
                    </a:lnTo>
                    <a:lnTo>
                      <a:pt x="143" y="137"/>
                    </a:lnTo>
                    <a:lnTo>
                      <a:pt x="146" y="135"/>
                    </a:lnTo>
                    <a:lnTo>
                      <a:pt x="147" y="134"/>
                    </a:lnTo>
                    <a:lnTo>
                      <a:pt x="148" y="131"/>
                    </a:lnTo>
                    <a:lnTo>
                      <a:pt x="149" y="129"/>
                    </a:lnTo>
                    <a:lnTo>
                      <a:pt x="149" y="127"/>
                    </a:lnTo>
                    <a:lnTo>
                      <a:pt x="149" y="124"/>
                    </a:lnTo>
                    <a:lnTo>
                      <a:pt x="149" y="122"/>
                    </a:lnTo>
                    <a:lnTo>
                      <a:pt x="149" y="119"/>
                    </a:lnTo>
                    <a:lnTo>
                      <a:pt x="149" y="116"/>
                    </a:lnTo>
                    <a:lnTo>
                      <a:pt x="149" y="114"/>
                    </a:lnTo>
                    <a:lnTo>
                      <a:pt x="148" y="112"/>
                    </a:lnTo>
                    <a:lnTo>
                      <a:pt x="147" y="111"/>
                    </a:lnTo>
                    <a:lnTo>
                      <a:pt x="146" y="108"/>
                    </a:lnTo>
                    <a:lnTo>
                      <a:pt x="145" y="106"/>
                    </a:lnTo>
                    <a:lnTo>
                      <a:pt x="142" y="104"/>
                    </a:lnTo>
                    <a:lnTo>
                      <a:pt x="141" y="103"/>
                    </a:lnTo>
                    <a:lnTo>
                      <a:pt x="139" y="100"/>
                    </a:lnTo>
                    <a:lnTo>
                      <a:pt x="136" y="99"/>
                    </a:lnTo>
                    <a:lnTo>
                      <a:pt x="133" y="98"/>
                    </a:lnTo>
                    <a:lnTo>
                      <a:pt x="131" y="96"/>
                    </a:lnTo>
                    <a:lnTo>
                      <a:pt x="128" y="94"/>
                    </a:lnTo>
                    <a:lnTo>
                      <a:pt x="125" y="93"/>
                    </a:lnTo>
                    <a:lnTo>
                      <a:pt x="121" y="92"/>
                    </a:lnTo>
                    <a:lnTo>
                      <a:pt x="119" y="91"/>
                    </a:lnTo>
                    <a:lnTo>
                      <a:pt x="116" y="90"/>
                    </a:lnTo>
                    <a:lnTo>
                      <a:pt x="112" y="90"/>
                    </a:lnTo>
                    <a:lnTo>
                      <a:pt x="109" y="89"/>
                    </a:lnTo>
                    <a:lnTo>
                      <a:pt x="105" y="89"/>
                    </a:lnTo>
                    <a:lnTo>
                      <a:pt x="101" y="89"/>
                    </a:lnTo>
                    <a:lnTo>
                      <a:pt x="97" y="89"/>
                    </a:lnTo>
                    <a:lnTo>
                      <a:pt x="93" y="89"/>
                    </a:lnTo>
                    <a:lnTo>
                      <a:pt x="92" y="89"/>
                    </a:lnTo>
                    <a:lnTo>
                      <a:pt x="90" y="89"/>
                    </a:lnTo>
                    <a:lnTo>
                      <a:pt x="88" y="89"/>
                    </a:lnTo>
                    <a:lnTo>
                      <a:pt x="87" y="89"/>
                    </a:lnTo>
                    <a:lnTo>
                      <a:pt x="85" y="89"/>
                    </a:lnTo>
                    <a:lnTo>
                      <a:pt x="82" y="89"/>
                    </a:lnTo>
                    <a:lnTo>
                      <a:pt x="80" y="89"/>
                    </a:lnTo>
                    <a:lnTo>
                      <a:pt x="79" y="89"/>
                    </a:lnTo>
                    <a:lnTo>
                      <a:pt x="77" y="90"/>
                    </a:lnTo>
                    <a:lnTo>
                      <a:pt x="74" y="90"/>
                    </a:lnTo>
                    <a:lnTo>
                      <a:pt x="72" y="90"/>
                    </a:lnTo>
                    <a:lnTo>
                      <a:pt x="68" y="91"/>
                    </a:lnTo>
                    <a:lnTo>
                      <a:pt x="72" y="73"/>
                    </a:lnTo>
                    <a:lnTo>
                      <a:pt x="73" y="71"/>
                    </a:lnTo>
                    <a:lnTo>
                      <a:pt x="74" y="71"/>
                    </a:lnTo>
                    <a:lnTo>
                      <a:pt x="75" y="71"/>
                    </a:lnTo>
                    <a:lnTo>
                      <a:pt x="77" y="71"/>
                    </a:lnTo>
                    <a:lnTo>
                      <a:pt x="78" y="71"/>
                    </a:lnTo>
                    <a:lnTo>
                      <a:pt x="78" y="73"/>
                    </a:lnTo>
                    <a:lnTo>
                      <a:pt x="82" y="71"/>
                    </a:lnTo>
                    <a:lnTo>
                      <a:pt x="86" y="71"/>
                    </a:lnTo>
                    <a:lnTo>
                      <a:pt x="89" y="71"/>
                    </a:lnTo>
                    <a:lnTo>
                      <a:pt x="93" y="71"/>
                    </a:lnTo>
                    <a:lnTo>
                      <a:pt x="96" y="70"/>
                    </a:lnTo>
                    <a:lnTo>
                      <a:pt x="100" y="70"/>
                    </a:lnTo>
                    <a:lnTo>
                      <a:pt x="103" y="69"/>
                    </a:lnTo>
                    <a:lnTo>
                      <a:pt x="106" y="69"/>
                    </a:lnTo>
                    <a:lnTo>
                      <a:pt x="110" y="68"/>
                    </a:lnTo>
                    <a:lnTo>
                      <a:pt x="112" y="67"/>
                    </a:lnTo>
                    <a:lnTo>
                      <a:pt x="116" y="66"/>
                    </a:lnTo>
                    <a:lnTo>
                      <a:pt x="118" y="66"/>
                    </a:lnTo>
                    <a:lnTo>
                      <a:pt x="121" y="63"/>
                    </a:lnTo>
                    <a:lnTo>
                      <a:pt x="124" y="62"/>
                    </a:lnTo>
                    <a:lnTo>
                      <a:pt x="127" y="61"/>
                    </a:lnTo>
                    <a:lnTo>
                      <a:pt x="128" y="60"/>
                    </a:lnTo>
                    <a:lnTo>
                      <a:pt x="131" y="58"/>
                    </a:lnTo>
                    <a:lnTo>
                      <a:pt x="133" y="56"/>
                    </a:lnTo>
                    <a:lnTo>
                      <a:pt x="134" y="54"/>
                    </a:lnTo>
                    <a:lnTo>
                      <a:pt x="135" y="53"/>
                    </a:lnTo>
                    <a:lnTo>
                      <a:pt x="136" y="51"/>
                    </a:lnTo>
                    <a:lnTo>
                      <a:pt x="136" y="48"/>
                    </a:lnTo>
                    <a:lnTo>
                      <a:pt x="136" y="46"/>
                    </a:lnTo>
                    <a:lnTo>
                      <a:pt x="136" y="45"/>
                    </a:lnTo>
                    <a:lnTo>
                      <a:pt x="136" y="43"/>
                    </a:lnTo>
                    <a:lnTo>
                      <a:pt x="136" y="40"/>
                    </a:lnTo>
                    <a:lnTo>
                      <a:pt x="136" y="39"/>
                    </a:lnTo>
                    <a:lnTo>
                      <a:pt x="135" y="37"/>
                    </a:lnTo>
                    <a:lnTo>
                      <a:pt x="134" y="36"/>
                    </a:lnTo>
                    <a:lnTo>
                      <a:pt x="133" y="33"/>
                    </a:lnTo>
                    <a:lnTo>
                      <a:pt x="132" y="32"/>
                    </a:lnTo>
                    <a:lnTo>
                      <a:pt x="131" y="30"/>
                    </a:lnTo>
                    <a:lnTo>
                      <a:pt x="130" y="29"/>
                    </a:lnTo>
                    <a:lnTo>
                      <a:pt x="127" y="28"/>
                    </a:lnTo>
                    <a:lnTo>
                      <a:pt x="125" y="27"/>
                    </a:lnTo>
                    <a:lnTo>
                      <a:pt x="123" y="25"/>
                    </a:lnTo>
                    <a:lnTo>
                      <a:pt x="121" y="23"/>
                    </a:lnTo>
                    <a:lnTo>
                      <a:pt x="119" y="22"/>
                    </a:lnTo>
                    <a:lnTo>
                      <a:pt x="117" y="21"/>
                    </a:lnTo>
                    <a:lnTo>
                      <a:pt x="113" y="21"/>
                    </a:lnTo>
                    <a:lnTo>
                      <a:pt x="111" y="20"/>
                    </a:lnTo>
                    <a:lnTo>
                      <a:pt x="109" y="18"/>
                    </a:lnTo>
                    <a:lnTo>
                      <a:pt x="105" y="18"/>
                    </a:lnTo>
                    <a:lnTo>
                      <a:pt x="103" y="17"/>
                    </a:lnTo>
                    <a:lnTo>
                      <a:pt x="100" y="17"/>
                    </a:lnTo>
                    <a:lnTo>
                      <a:pt x="96" y="17"/>
                    </a:lnTo>
                    <a:lnTo>
                      <a:pt x="93" y="17"/>
                    </a:lnTo>
                    <a:lnTo>
                      <a:pt x="89" y="17"/>
                    </a:lnTo>
                    <a:lnTo>
                      <a:pt x="87" y="17"/>
                    </a:lnTo>
                    <a:lnTo>
                      <a:pt x="83" y="17"/>
                    </a:lnTo>
                    <a:lnTo>
                      <a:pt x="80" y="17"/>
                    </a:lnTo>
                    <a:lnTo>
                      <a:pt x="78" y="17"/>
                    </a:lnTo>
                    <a:lnTo>
                      <a:pt x="74" y="18"/>
                    </a:lnTo>
                    <a:lnTo>
                      <a:pt x="72" y="18"/>
                    </a:lnTo>
                    <a:lnTo>
                      <a:pt x="68" y="20"/>
                    </a:lnTo>
                    <a:lnTo>
                      <a:pt x="66" y="21"/>
                    </a:lnTo>
                    <a:lnTo>
                      <a:pt x="64" y="21"/>
                    </a:lnTo>
                    <a:lnTo>
                      <a:pt x="62" y="22"/>
                    </a:lnTo>
                    <a:lnTo>
                      <a:pt x="59" y="23"/>
                    </a:lnTo>
                    <a:lnTo>
                      <a:pt x="56" y="25"/>
                    </a:lnTo>
                    <a:lnTo>
                      <a:pt x="55" y="27"/>
                    </a:lnTo>
                    <a:lnTo>
                      <a:pt x="52" y="28"/>
                    </a:lnTo>
                    <a:lnTo>
                      <a:pt x="50" y="29"/>
                    </a:lnTo>
                    <a:lnTo>
                      <a:pt x="48" y="31"/>
                    </a:lnTo>
                    <a:lnTo>
                      <a:pt x="47" y="32"/>
                    </a:lnTo>
                    <a:lnTo>
                      <a:pt x="45" y="35"/>
                    </a:lnTo>
                    <a:lnTo>
                      <a:pt x="44" y="37"/>
                    </a:lnTo>
                    <a:lnTo>
                      <a:pt x="42" y="39"/>
                    </a:lnTo>
                    <a:lnTo>
                      <a:pt x="42" y="40"/>
                    </a:lnTo>
                    <a:lnTo>
                      <a:pt x="41" y="43"/>
                    </a:lnTo>
                    <a:lnTo>
                      <a:pt x="40" y="45"/>
                    </a:lnTo>
                    <a:lnTo>
                      <a:pt x="39" y="48"/>
                    </a:lnTo>
                    <a:lnTo>
                      <a:pt x="4" y="45"/>
                    </a:lnTo>
                    <a:lnTo>
                      <a:pt x="5" y="41"/>
                    </a:lnTo>
                    <a:lnTo>
                      <a:pt x="7" y="38"/>
                    </a:lnTo>
                    <a:lnTo>
                      <a:pt x="9" y="35"/>
                    </a:lnTo>
                    <a:lnTo>
                      <a:pt x="11" y="31"/>
                    </a:lnTo>
                    <a:lnTo>
                      <a:pt x="12" y="29"/>
                    </a:lnTo>
                    <a:lnTo>
                      <a:pt x="14" y="25"/>
                    </a:lnTo>
                    <a:lnTo>
                      <a:pt x="17" y="23"/>
                    </a:lnTo>
                    <a:lnTo>
                      <a:pt x="20" y="21"/>
                    </a:lnTo>
                    <a:lnTo>
                      <a:pt x="22" y="18"/>
                    </a:lnTo>
                    <a:lnTo>
                      <a:pt x="26" y="16"/>
                    </a:lnTo>
                    <a:lnTo>
                      <a:pt x="29" y="14"/>
                    </a:lnTo>
                    <a:lnTo>
                      <a:pt x="33" y="13"/>
                    </a:lnTo>
                    <a:lnTo>
                      <a:pt x="37" y="10"/>
                    </a:lnTo>
                    <a:lnTo>
                      <a:pt x="41" y="8"/>
                    </a:lnTo>
                    <a:lnTo>
                      <a:pt x="45" y="7"/>
                    </a:lnTo>
                    <a:lnTo>
                      <a:pt x="49" y="5"/>
                    </a:lnTo>
                    <a:lnTo>
                      <a:pt x="53" y="3"/>
                    </a:lnTo>
                    <a:lnTo>
                      <a:pt x="58" y="2"/>
                    </a:lnTo>
                    <a:lnTo>
                      <a:pt x="63" y="1"/>
                    </a:lnTo>
                    <a:lnTo>
                      <a:pt x="68" y="1"/>
                    </a:lnTo>
                    <a:lnTo>
                      <a:pt x="73" y="0"/>
                    </a:lnTo>
                    <a:lnTo>
                      <a:pt x="79" y="0"/>
                    </a:lnTo>
                    <a:lnTo>
                      <a:pt x="85" y="0"/>
                    </a:lnTo>
                    <a:lnTo>
                      <a:pt x="89" y="0"/>
                    </a:lnTo>
                    <a:lnTo>
                      <a:pt x="94" y="0"/>
                    </a:lnTo>
                    <a:lnTo>
                      <a:pt x="97" y="0"/>
                    </a:lnTo>
                    <a:lnTo>
                      <a:pt x="101" y="0"/>
                    </a:lnTo>
                    <a:lnTo>
                      <a:pt x="105" y="0"/>
                    </a:lnTo>
                    <a:lnTo>
                      <a:pt x="109" y="1"/>
                    </a:lnTo>
                    <a:lnTo>
                      <a:pt x="112" y="1"/>
                    </a:lnTo>
                    <a:lnTo>
                      <a:pt x="116" y="2"/>
                    </a:lnTo>
                    <a:lnTo>
                      <a:pt x="119" y="2"/>
                    </a:lnTo>
                    <a:lnTo>
                      <a:pt x="123" y="3"/>
                    </a:lnTo>
                    <a:lnTo>
                      <a:pt x="126" y="5"/>
                    </a:lnTo>
                    <a:lnTo>
                      <a:pt x="130" y="6"/>
                    </a:lnTo>
                    <a:lnTo>
                      <a:pt x="132" y="7"/>
                    </a:lnTo>
                    <a:lnTo>
                      <a:pt x="135" y="7"/>
                    </a:lnTo>
                    <a:lnTo>
                      <a:pt x="139" y="8"/>
                    </a:lnTo>
                    <a:lnTo>
                      <a:pt x="141" y="9"/>
                    </a:lnTo>
                    <a:lnTo>
                      <a:pt x="145" y="10"/>
                    </a:lnTo>
                    <a:lnTo>
                      <a:pt x="147" y="12"/>
                    </a:lnTo>
                    <a:lnTo>
                      <a:pt x="149" y="14"/>
                    </a:lnTo>
                    <a:lnTo>
                      <a:pt x="151" y="15"/>
                    </a:lnTo>
                    <a:lnTo>
                      <a:pt x="154" y="16"/>
                    </a:lnTo>
                    <a:lnTo>
                      <a:pt x="156" y="17"/>
                    </a:lnTo>
                    <a:lnTo>
                      <a:pt x="158" y="20"/>
                    </a:lnTo>
                    <a:lnTo>
                      <a:pt x="159" y="21"/>
                    </a:lnTo>
                    <a:lnTo>
                      <a:pt x="161" y="23"/>
                    </a:lnTo>
                    <a:lnTo>
                      <a:pt x="163" y="24"/>
                    </a:lnTo>
                    <a:lnTo>
                      <a:pt x="165" y="27"/>
                    </a:lnTo>
                    <a:lnTo>
                      <a:pt x="166" y="28"/>
                    </a:lnTo>
                    <a:lnTo>
                      <a:pt x="168" y="30"/>
                    </a:lnTo>
                    <a:lnTo>
                      <a:pt x="169" y="31"/>
                    </a:lnTo>
                    <a:lnTo>
                      <a:pt x="170" y="33"/>
                    </a:lnTo>
                    <a:lnTo>
                      <a:pt x="171" y="35"/>
                    </a:lnTo>
                    <a:lnTo>
                      <a:pt x="171" y="37"/>
                    </a:lnTo>
                    <a:lnTo>
                      <a:pt x="172" y="39"/>
                    </a:lnTo>
                    <a:lnTo>
                      <a:pt x="172" y="40"/>
                    </a:lnTo>
                    <a:lnTo>
                      <a:pt x="172" y="43"/>
                    </a:lnTo>
                    <a:lnTo>
                      <a:pt x="172" y="45"/>
                    </a:lnTo>
                    <a:lnTo>
                      <a:pt x="172" y="46"/>
                    </a:lnTo>
                    <a:lnTo>
                      <a:pt x="172" y="48"/>
                    </a:lnTo>
                    <a:lnTo>
                      <a:pt x="172" y="50"/>
                    </a:lnTo>
                    <a:lnTo>
                      <a:pt x="171" y="52"/>
                    </a:lnTo>
                    <a:lnTo>
                      <a:pt x="171" y="53"/>
                    </a:lnTo>
                    <a:lnTo>
                      <a:pt x="170" y="55"/>
                    </a:lnTo>
                    <a:lnTo>
                      <a:pt x="169" y="56"/>
                    </a:lnTo>
                    <a:lnTo>
                      <a:pt x="168" y="59"/>
                    </a:lnTo>
                    <a:lnTo>
                      <a:pt x="166" y="60"/>
                    </a:lnTo>
                    <a:lnTo>
                      <a:pt x="165" y="61"/>
                    </a:lnTo>
                    <a:lnTo>
                      <a:pt x="164" y="62"/>
                    </a:lnTo>
                    <a:lnTo>
                      <a:pt x="162" y="65"/>
                    </a:lnTo>
                    <a:lnTo>
                      <a:pt x="161" y="66"/>
                    </a:lnTo>
                    <a:lnTo>
                      <a:pt x="159" y="67"/>
                    </a:lnTo>
                    <a:lnTo>
                      <a:pt x="157" y="68"/>
                    </a:lnTo>
                    <a:lnTo>
                      <a:pt x="155" y="70"/>
                    </a:lnTo>
                    <a:lnTo>
                      <a:pt x="153" y="71"/>
                    </a:lnTo>
                    <a:lnTo>
                      <a:pt x="150" y="73"/>
                    </a:lnTo>
                    <a:lnTo>
                      <a:pt x="148" y="74"/>
                    </a:lnTo>
                    <a:lnTo>
                      <a:pt x="146" y="75"/>
                    </a:lnTo>
                    <a:lnTo>
                      <a:pt x="142" y="76"/>
                    </a:lnTo>
                    <a:lnTo>
                      <a:pt x="140" y="77"/>
                    </a:lnTo>
                    <a:lnTo>
                      <a:pt x="136" y="78"/>
                    </a:lnTo>
                    <a:lnTo>
                      <a:pt x="133" y="79"/>
                    </a:lnTo>
                    <a:lnTo>
                      <a:pt x="138" y="79"/>
                    </a:lnTo>
                    <a:lnTo>
                      <a:pt x="141" y="81"/>
                    </a:lnTo>
                    <a:lnTo>
                      <a:pt x="145" y="81"/>
                    </a:lnTo>
                    <a:lnTo>
                      <a:pt x="149" y="82"/>
                    </a:lnTo>
                    <a:lnTo>
                      <a:pt x="151" y="83"/>
                    </a:lnTo>
                    <a:lnTo>
                      <a:pt x="155" y="84"/>
                    </a:lnTo>
                    <a:lnTo>
                      <a:pt x="158" y="85"/>
                    </a:lnTo>
                    <a:lnTo>
                      <a:pt x="162" y="88"/>
                    </a:lnTo>
                    <a:lnTo>
                      <a:pt x="164" y="89"/>
                    </a:lnTo>
                    <a:lnTo>
                      <a:pt x="166" y="90"/>
                    </a:lnTo>
                    <a:lnTo>
                      <a:pt x="169" y="92"/>
                    </a:lnTo>
                    <a:lnTo>
                      <a:pt x="171" y="94"/>
                    </a:lnTo>
                    <a:lnTo>
                      <a:pt x="174" y="96"/>
                    </a:lnTo>
                    <a:lnTo>
                      <a:pt x="176" y="98"/>
                    </a:lnTo>
                    <a:lnTo>
                      <a:pt x="178" y="99"/>
                    </a:lnTo>
                    <a:lnTo>
                      <a:pt x="180" y="101"/>
                    </a:lnTo>
                    <a:lnTo>
                      <a:pt x="181" y="104"/>
                    </a:lnTo>
                    <a:lnTo>
                      <a:pt x="183" y="106"/>
                    </a:lnTo>
                    <a:lnTo>
                      <a:pt x="184" y="108"/>
                    </a:lnTo>
                    <a:lnTo>
                      <a:pt x="185" y="111"/>
                    </a:lnTo>
                    <a:lnTo>
                      <a:pt x="186" y="113"/>
                    </a:lnTo>
                    <a:lnTo>
                      <a:pt x="186" y="116"/>
                    </a:lnTo>
                    <a:lnTo>
                      <a:pt x="186" y="119"/>
                    </a:lnTo>
                    <a:lnTo>
                      <a:pt x="186" y="122"/>
                    </a:lnTo>
                    <a:lnTo>
                      <a:pt x="186" y="126"/>
                    </a:lnTo>
                    <a:lnTo>
                      <a:pt x="186" y="129"/>
                    </a:lnTo>
                    <a:lnTo>
                      <a:pt x="185" y="132"/>
                    </a:lnTo>
                    <a:lnTo>
                      <a:pt x="184" y="136"/>
                    </a:lnTo>
                    <a:lnTo>
                      <a:pt x="181" y="138"/>
                    </a:lnTo>
                    <a:lnTo>
                      <a:pt x="179" y="142"/>
                    </a:lnTo>
                    <a:lnTo>
                      <a:pt x="177" y="145"/>
                    </a:lnTo>
                    <a:lnTo>
                      <a:pt x="174" y="149"/>
                    </a:lnTo>
                    <a:lnTo>
                      <a:pt x="171" y="151"/>
                    </a:lnTo>
                    <a:lnTo>
                      <a:pt x="168" y="154"/>
                    </a:lnTo>
                    <a:lnTo>
                      <a:pt x="163" y="157"/>
                    </a:lnTo>
                    <a:lnTo>
                      <a:pt x="158" y="160"/>
                    </a:lnTo>
                    <a:lnTo>
                      <a:pt x="155" y="162"/>
                    </a:lnTo>
                    <a:lnTo>
                      <a:pt x="149" y="164"/>
                    </a:lnTo>
                    <a:lnTo>
                      <a:pt x="145" y="166"/>
                    </a:lnTo>
                    <a:lnTo>
                      <a:pt x="140" y="168"/>
                    </a:lnTo>
                    <a:lnTo>
                      <a:pt x="134" y="169"/>
                    </a:lnTo>
                    <a:lnTo>
                      <a:pt x="128" y="171"/>
                    </a:lnTo>
                    <a:lnTo>
                      <a:pt x="123" y="172"/>
                    </a:lnTo>
                    <a:lnTo>
                      <a:pt x="117" y="173"/>
                    </a:lnTo>
                    <a:lnTo>
                      <a:pt x="111" y="174"/>
                    </a:lnTo>
                    <a:lnTo>
                      <a:pt x="104" y="174"/>
                    </a:lnTo>
                    <a:lnTo>
                      <a:pt x="97" y="174"/>
                    </a:lnTo>
                    <a:lnTo>
                      <a:pt x="90" y="175"/>
                    </a:lnTo>
                    <a:lnTo>
                      <a:pt x="85" y="174"/>
                    </a:lnTo>
                    <a:lnTo>
                      <a:pt x="79" y="174"/>
                    </a:lnTo>
                    <a:lnTo>
                      <a:pt x="73" y="174"/>
                    </a:lnTo>
                    <a:lnTo>
                      <a:pt x="67" y="173"/>
                    </a:lnTo>
                    <a:lnTo>
                      <a:pt x="62" y="172"/>
                    </a:lnTo>
                    <a:lnTo>
                      <a:pt x="56" y="171"/>
                    </a:lnTo>
                    <a:lnTo>
                      <a:pt x="51" y="169"/>
                    </a:lnTo>
                    <a:lnTo>
                      <a:pt x="47" y="168"/>
                    </a:lnTo>
                    <a:lnTo>
                      <a:pt x="42" y="167"/>
                    </a:lnTo>
                    <a:lnTo>
                      <a:pt x="37" y="165"/>
                    </a:lnTo>
                    <a:lnTo>
                      <a:pt x="33" y="162"/>
                    </a:lnTo>
                    <a:lnTo>
                      <a:pt x="28" y="161"/>
                    </a:lnTo>
                    <a:lnTo>
                      <a:pt x="25" y="159"/>
                    </a:lnTo>
                    <a:lnTo>
                      <a:pt x="21" y="157"/>
                    </a:lnTo>
                    <a:lnTo>
                      <a:pt x="18" y="153"/>
                    </a:lnTo>
                    <a:lnTo>
                      <a:pt x="14" y="151"/>
                    </a:lnTo>
                    <a:lnTo>
                      <a:pt x="12" y="149"/>
                    </a:lnTo>
                    <a:lnTo>
                      <a:pt x="9" y="145"/>
                    </a:lnTo>
                    <a:lnTo>
                      <a:pt x="7" y="143"/>
                    </a:lnTo>
                    <a:lnTo>
                      <a:pt x="5" y="139"/>
                    </a:lnTo>
                    <a:lnTo>
                      <a:pt x="4" y="136"/>
                    </a:lnTo>
                    <a:lnTo>
                      <a:pt x="3" y="134"/>
                    </a:lnTo>
                    <a:lnTo>
                      <a:pt x="2" y="130"/>
                    </a:lnTo>
                    <a:lnTo>
                      <a:pt x="0" y="12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7" name="Freeform 3120"/>
              <p:cNvSpPr>
                <a:spLocks/>
              </p:cNvSpPr>
              <p:nvPr/>
            </p:nvSpPr>
            <p:spPr bwMode="auto">
              <a:xfrm>
                <a:off x="2422" y="3259"/>
                <a:ext cx="92" cy="87"/>
              </a:xfrm>
              <a:custGeom>
                <a:avLst/>
                <a:gdLst>
                  <a:gd name="T0" fmla="*/ 41 w 186"/>
                  <a:gd name="T1" fmla="*/ 135 h 175"/>
                  <a:gd name="T2" fmla="*/ 51 w 186"/>
                  <a:gd name="T3" fmla="*/ 146 h 175"/>
                  <a:gd name="T4" fmla="*/ 66 w 186"/>
                  <a:gd name="T5" fmla="*/ 153 h 175"/>
                  <a:gd name="T6" fmla="*/ 85 w 186"/>
                  <a:gd name="T7" fmla="*/ 157 h 175"/>
                  <a:gd name="T8" fmla="*/ 106 w 186"/>
                  <a:gd name="T9" fmla="*/ 156 h 175"/>
                  <a:gd name="T10" fmla="*/ 126 w 186"/>
                  <a:gd name="T11" fmla="*/ 150 h 175"/>
                  <a:gd name="T12" fmla="*/ 142 w 186"/>
                  <a:gd name="T13" fmla="*/ 139 h 175"/>
                  <a:gd name="T14" fmla="*/ 149 w 186"/>
                  <a:gd name="T15" fmla="*/ 127 h 175"/>
                  <a:gd name="T16" fmla="*/ 148 w 186"/>
                  <a:gd name="T17" fmla="*/ 112 h 175"/>
                  <a:gd name="T18" fmla="*/ 139 w 186"/>
                  <a:gd name="T19" fmla="*/ 100 h 175"/>
                  <a:gd name="T20" fmla="*/ 121 w 186"/>
                  <a:gd name="T21" fmla="*/ 92 h 175"/>
                  <a:gd name="T22" fmla="*/ 101 w 186"/>
                  <a:gd name="T23" fmla="*/ 89 h 175"/>
                  <a:gd name="T24" fmla="*/ 87 w 186"/>
                  <a:gd name="T25" fmla="*/ 89 h 175"/>
                  <a:gd name="T26" fmla="*/ 74 w 186"/>
                  <a:gd name="T27" fmla="*/ 90 h 175"/>
                  <a:gd name="T28" fmla="*/ 74 w 186"/>
                  <a:gd name="T29" fmla="*/ 71 h 175"/>
                  <a:gd name="T30" fmla="*/ 78 w 186"/>
                  <a:gd name="T31" fmla="*/ 71 h 175"/>
                  <a:gd name="T32" fmla="*/ 89 w 186"/>
                  <a:gd name="T33" fmla="*/ 71 h 175"/>
                  <a:gd name="T34" fmla="*/ 110 w 186"/>
                  <a:gd name="T35" fmla="*/ 68 h 175"/>
                  <a:gd name="T36" fmla="*/ 127 w 186"/>
                  <a:gd name="T37" fmla="*/ 61 h 175"/>
                  <a:gd name="T38" fmla="*/ 136 w 186"/>
                  <a:gd name="T39" fmla="*/ 51 h 175"/>
                  <a:gd name="T40" fmla="*/ 136 w 186"/>
                  <a:gd name="T41" fmla="*/ 39 h 175"/>
                  <a:gd name="T42" fmla="*/ 130 w 186"/>
                  <a:gd name="T43" fmla="*/ 29 h 175"/>
                  <a:gd name="T44" fmla="*/ 117 w 186"/>
                  <a:gd name="T45" fmla="*/ 21 h 175"/>
                  <a:gd name="T46" fmla="*/ 100 w 186"/>
                  <a:gd name="T47" fmla="*/ 17 h 175"/>
                  <a:gd name="T48" fmla="*/ 80 w 186"/>
                  <a:gd name="T49" fmla="*/ 17 h 175"/>
                  <a:gd name="T50" fmla="*/ 64 w 186"/>
                  <a:gd name="T51" fmla="*/ 21 h 175"/>
                  <a:gd name="T52" fmla="*/ 50 w 186"/>
                  <a:gd name="T53" fmla="*/ 29 h 175"/>
                  <a:gd name="T54" fmla="*/ 42 w 186"/>
                  <a:gd name="T55" fmla="*/ 40 h 175"/>
                  <a:gd name="T56" fmla="*/ 7 w 186"/>
                  <a:gd name="T57" fmla="*/ 38 h 175"/>
                  <a:gd name="T58" fmla="*/ 20 w 186"/>
                  <a:gd name="T59" fmla="*/ 21 h 175"/>
                  <a:gd name="T60" fmla="*/ 41 w 186"/>
                  <a:gd name="T61" fmla="*/ 8 h 175"/>
                  <a:gd name="T62" fmla="*/ 68 w 186"/>
                  <a:gd name="T63" fmla="*/ 1 h 175"/>
                  <a:gd name="T64" fmla="*/ 97 w 186"/>
                  <a:gd name="T65" fmla="*/ 0 h 175"/>
                  <a:gd name="T66" fmla="*/ 119 w 186"/>
                  <a:gd name="T67" fmla="*/ 2 h 175"/>
                  <a:gd name="T68" fmla="*/ 139 w 186"/>
                  <a:gd name="T69" fmla="*/ 8 h 175"/>
                  <a:gd name="T70" fmla="*/ 154 w 186"/>
                  <a:gd name="T71" fmla="*/ 16 h 175"/>
                  <a:gd name="T72" fmla="*/ 165 w 186"/>
                  <a:gd name="T73" fmla="*/ 27 h 175"/>
                  <a:gd name="T74" fmla="*/ 171 w 186"/>
                  <a:gd name="T75" fmla="*/ 37 h 175"/>
                  <a:gd name="T76" fmla="*/ 172 w 186"/>
                  <a:gd name="T77" fmla="*/ 48 h 175"/>
                  <a:gd name="T78" fmla="*/ 168 w 186"/>
                  <a:gd name="T79" fmla="*/ 59 h 175"/>
                  <a:gd name="T80" fmla="*/ 159 w 186"/>
                  <a:gd name="T81" fmla="*/ 67 h 175"/>
                  <a:gd name="T82" fmla="*/ 146 w 186"/>
                  <a:gd name="T83" fmla="*/ 75 h 175"/>
                  <a:gd name="T84" fmla="*/ 141 w 186"/>
                  <a:gd name="T85" fmla="*/ 81 h 175"/>
                  <a:gd name="T86" fmla="*/ 162 w 186"/>
                  <a:gd name="T87" fmla="*/ 88 h 175"/>
                  <a:gd name="T88" fmla="*/ 176 w 186"/>
                  <a:gd name="T89" fmla="*/ 98 h 175"/>
                  <a:gd name="T90" fmla="*/ 185 w 186"/>
                  <a:gd name="T91" fmla="*/ 111 h 175"/>
                  <a:gd name="T92" fmla="*/ 186 w 186"/>
                  <a:gd name="T93" fmla="*/ 129 h 175"/>
                  <a:gd name="T94" fmla="*/ 174 w 186"/>
                  <a:gd name="T95" fmla="*/ 149 h 175"/>
                  <a:gd name="T96" fmla="*/ 149 w 186"/>
                  <a:gd name="T97" fmla="*/ 164 h 175"/>
                  <a:gd name="T98" fmla="*/ 117 w 186"/>
                  <a:gd name="T99" fmla="*/ 173 h 175"/>
                  <a:gd name="T100" fmla="*/ 79 w 186"/>
                  <a:gd name="T101" fmla="*/ 174 h 175"/>
                  <a:gd name="T102" fmla="*/ 47 w 186"/>
                  <a:gd name="T103" fmla="*/ 168 h 175"/>
                  <a:gd name="T104" fmla="*/ 21 w 186"/>
                  <a:gd name="T105" fmla="*/ 157 h 175"/>
                  <a:gd name="T106" fmla="*/ 5 w 186"/>
                  <a:gd name="T107" fmla="*/ 139 h 175"/>
                  <a:gd name="T108" fmla="*/ 0 w 186"/>
                  <a:gd name="T109" fmla="*/ 127 h 1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6"/>
                  <a:gd name="T166" fmla="*/ 0 h 175"/>
                  <a:gd name="T167" fmla="*/ 186 w 186"/>
                  <a:gd name="T168" fmla="*/ 175 h 17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6" h="175">
                    <a:moveTo>
                      <a:pt x="0" y="127"/>
                    </a:moveTo>
                    <a:lnTo>
                      <a:pt x="35" y="124"/>
                    </a:lnTo>
                    <a:lnTo>
                      <a:pt x="36" y="127"/>
                    </a:lnTo>
                    <a:lnTo>
                      <a:pt x="37" y="129"/>
                    </a:lnTo>
                    <a:lnTo>
                      <a:pt x="39" y="132"/>
                    </a:lnTo>
                    <a:lnTo>
                      <a:pt x="41" y="135"/>
                    </a:lnTo>
                    <a:lnTo>
                      <a:pt x="42" y="137"/>
                    </a:lnTo>
                    <a:lnTo>
                      <a:pt x="43" y="139"/>
                    </a:lnTo>
                    <a:lnTo>
                      <a:pt x="45" y="141"/>
                    </a:lnTo>
                    <a:lnTo>
                      <a:pt x="47" y="143"/>
                    </a:lnTo>
                    <a:lnTo>
                      <a:pt x="49" y="145"/>
                    </a:lnTo>
                    <a:lnTo>
                      <a:pt x="51" y="146"/>
                    </a:lnTo>
                    <a:lnTo>
                      <a:pt x="53" y="147"/>
                    </a:lnTo>
                    <a:lnTo>
                      <a:pt x="55" y="150"/>
                    </a:lnTo>
                    <a:lnTo>
                      <a:pt x="58" y="151"/>
                    </a:lnTo>
                    <a:lnTo>
                      <a:pt x="60" y="152"/>
                    </a:lnTo>
                    <a:lnTo>
                      <a:pt x="63" y="153"/>
                    </a:lnTo>
                    <a:lnTo>
                      <a:pt x="66" y="153"/>
                    </a:lnTo>
                    <a:lnTo>
                      <a:pt x="68" y="154"/>
                    </a:lnTo>
                    <a:lnTo>
                      <a:pt x="72" y="156"/>
                    </a:lnTo>
                    <a:lnTo>
                      <a:pt x="74" y="156"/>
                    </a:lnTo>
                    <a:lnTo>
                      <a:pt x="78" y="157"/>
                    </a:lnTo>
                    <a:lnTo>
                      <a:pt x="81" y="157"/>
                    </a:lnTo>
                    <a:lnTo>
                      <a:pt x="85" y="157"/>
                    </a:lnTo>
                    <a:lnTo>
                      <a:pt x="88" y="157"/>
                    </a:lnTo>
                    <a:lnTo>
                      <a:pt x="90" y="158"/>
                    </a:lnTo>
                    <a:lnTo>
                      <a:pt x="95" y="157"/>
                    </a:lnTo>
                    <a:lnTo>
                      <a:pt x="98" y="157"/>
                    </a:lnTo>
                    <a:lnTo>
                      <a:pt x="103" y="157"/>
                    </a:lnTo>
                    <a:lnTo>
                      <a:pt x="106" y="156"/>
                    </a:lnTo>
                    <a:lnTo>
                      <a:pt x="110" y="156"/>
                    </a:lnTo>
                    <a:lnTo>
                      <a:pt x="113" y="154"/>
                    </a:lnTo>
                    <a:lnTo>
                      <a:pt x="117" y="153"/>
                    </a:lnTo>
                    <a:lnTo>
                      <a:pt x="120" y="152"/>
                    </a:lnTo>
                    <a:lnTo>
                      <a:pt x="124" y="151"/>
                    </a:lnTo>
                    <a:lnTo>
                      <a:pt x="126" y="150"/>
                    </a:lnTo>
                    <a:lnTo>
                      <a:pt x="130" y="149"/>
                    </a:lnTo>
                    <a:lnTo>
                      <a:pt x="132" y="147"/>
                    </a:lnTo>
                    <a:lnTo>
                      <a:pt x="135" y="145"/>
                    </a:lnTo>
                    <a:lnTo>
                      <a:pt x="138" y="143"/>
                    </a:lnTo>
                    <a:lnTo>
                      <a:pt x="140" y="142"/>
                    </a:lnTo>
                    <a:lnTo>
                      <a:pt x="142" y="139"/>
                    </a:lnTo>
                    <a:lnTo>
                      <a:pt x="143" y="137"/>
                    </a:lnTo>
                    <a:lnTo>
                      <a:pt x="146" y="135"/>
                    </a:lnTo>
                    <a:lnTo>
                      <a:pt x="147" y="134"/>
                    </a:lnTo>
                    <a:lnTo>
                      <a:pt x="148" y="131"/>
                    </a:lnTo>
                    <a:lnTo>
                      <a:pt x="149" y="129"/>
                    </a:lnTo>
                    <a:lnTo>
                      <a:pt x="149" y="127"/>
                    </a:lnTo>
                    <a:lnTo>
                      <a:pt x="149" y="124"/>
                    </a:lnTo>
                    <a:lnTo>
                      <a:pt x="149" y="122"/>
                    </a:lnTo>
                    <a:lnTo>
                      <a:pt x="149" y="119"/>
                    </a:lnTo>
                    <a:lnTo>
                      <a:pt x="149" y="116"/>
                    </a:lnTo>
                    <a:lnTo>
                      <a:pt x="149" y="114"/>
                    </a:lnTo>
                    <a:lnTo>
                      <a:pt x="148" y="112"/>
                    </a:lnTo>
                    <a:lnTo>
                      <a:pt x="147" y="111"/>
                    </a:lnTo>
                    <a:lnTo>
                      <a:pt x="146" y="108"/>
                    </a:lnTo>
                    <a:lnTo>
                      <a:pt x="145" y="106"/>
                    </a:lnTo>
                    <a:lnTo>
                      <a:pt x="142" y="104"/>
                    </a:lnTo>
                    <a:lnTo>
                      <a:pt x="141" y="103"/>
                    </a:lnTo>
                    <a:lnTo>
                      <a:pt x="139" y="100"/>
                    </a:lnTo>
                    <a:lnTo>
                      <a:pt x="136" y="99"/>
                    </a:lnTo>
                    <a:lnTo>
                      <a:pt x="133" y="98"/>
                    </a:lnTo>
                    <a:lnTo>
                      <a:pt x="131" y="96"/>
                    </a:lnTo>
                    <a:lnTo>
                      <a:pt x="128" y="94"/>
                    </a:lnTo>
                    <a:lnTo>
                      <a:pt x="125" y="93"/>
                    </a:lnTo>
                    <a:lnTo>
                      <a:pt x="121" y="92"/>
                    </a:lnTo>
                    <a:lnTo>
                      <a:pt x="119" y="91"/>
                    </a:lnTo>
                    <a:lnTo>
                      <a:pt x="116" y="90"/>
                    </a:lnTo>
                    <a:lnTo>
                      <a:pt x="112" y="90"/>
                    </a:lnTo>
                    <a:lnTo>
                      <a:pt x="109" y="89"/>
                    </a:lnTo>
                    <a:lnTo>
                      <a:pt x="105" y="89"/>
                    </a:lnTo>
                    <a:lnTo>
                      <a:pt x="101" y="89"/>
                    </a:lnTo>
                    <a:lnTo>
                      <a:pt x="97" y="89"/>
                    </a:lnTo>
                    <a:lnTo>
                      <a:pt x="93" y="89"/>
                    </a:lnTo>
                    <a:lnTo>
                      <a:pt x="92" y="89"/>
                    </a:lnTo>
                    <a:lnTo>
                      <a:pt x="90" y="89"/>
                    </a:lnTo>
                    <a:lnTo>
                      <a:pt x="88" y="89"/>
                    </a:lnTo>
                    <a:lnTo>
                      <a:pt x="87" y="89"/>
                    </a:lnTo>
                    <a:lnTo>
                      <a:pt x="85" y="89"/>
                    </a:lnTo>
                    <a:lnTo>
                      <a:pt x="82" y="89"/>
                    </a:lnTo>
                    <a:lnTo>
                      <a:pt x="80" y="89"/>
                    </a:lnTo>
                    <a:lnTo>
                      <a:pt x="79" y="89"/>
                    </a:lnTo>
                    <a:lnTo>
                      <a:pt x="77" y="90"/>
                    </a:lnTo>
                    <a:lnTo>
                      <a:pt x="74" y="90"/>
                    </a:lnTo>
                    <a:lnTo>
                      <a:pt x="72" y="90"/>
                    </a:lnTo>
                    <a:lnTo>
                      <a:pt x="68" y="91"/>
                    </a:lnTo>
                    <a:lnTo>
                      <a:pt x="72" y="73"/>
                    </a:lnTo>
                    <a:lnTo>
                      <a:pt x="73" y="71"/>
                    </a:lnTo>
                    <a:lnTo>
                      <a:pt x="74" y="71"/>
                    </a:lnTo>
                    <a:lnTo>
                      <a:pt x="75" y="71"/>
                    </a:lnTo>
                    <a:lnTo>
                      <a:pt x="77" y="71"/>
                    </a:lnTo>
                    <a:lnTo>
                      <a:pt x="78" y="71"/>
                    </a:lnTo>
                    <a:lnTo>
                      <a:pt x="78" y="73"/>
                    </a:lnTo>
                    <a:lnTo>
                      <a:pt x="82" y="71"/>
                    </a:lnTo>
                    <a:lnTo>
                      <a:pt x="86" y="71"/>
                    </a:lnTo>
                    <a:lnTo>
                      <a:pt x="89" y="71"/>
                    </a:lnTo>
                    <a:lnTo>
                      <a:pt x="93" y="71"/>
                    </a:lnTo>
                    <a:lnTo>
                      <a:pt x="96" y="70"/>
                    </a:lnTo>
                    <a:lnTo>
                      <a:pt x="100" y="70"/>
                    </a:lnTo>
                    <a:lnTo>
                      <a:pt x="103" y="69"/>
                    </a:lnTo>
                    <a:lnTo>
                      <a:pt x="106" y="69"/>
                    </a:lnTo>
                    <a:lnTo>
                      <a:pt x="110" y="68"/>
                    </a:lnTo>
                    <a:lnTo>
                      <a:pt x="112" y="67"/>
                    </a:lnTo>
                    <a:lnTo>
                      <a:pt x="116" y="66"/>
                    </a:lnTo>
                    <a:lnTo>
                      <a:pt x="118" y="66"/>
                    </a:lnTo>
                    <a:lnTo>
                      <a:pt x="121" y="63"/>
                    </a:lnTo>
                    <a:lnTo>
                      <a:pt x="124" y="62"/>
                    </a:lnTo>
                    <a:lnTo>
                      <a:pt x="127" y="61"/>
                    </a:lnTo>
                    <a:lnTo>
                      <a:pt x="128" y="60"/>
                    </a:lnTo>
                    <a:lnTo>
                      <a:pt x="131" y="58"/>
                    </a:lnTo>
                    <a:lnTo>
                      <a:pt x="133" y="56"/>
                    </a:lnTo>
                    <a:lnTo>
                      <a:pt x="134" y="54"/>
                    </a:lnTo>
                    <a:lnTo>
                      <a:pt x="135" y="53"/>
                    </a:lnTo>
                    <a:lnTo>
                      <a:pt x="136" y="51"/>
                    </a:lnTo>
                    <a:lnTo>
                      <a:pt x="136" y="48"/>
                    </a:lnTo>
                    <a:lnTo>
                      <a:pt x="136" y="46"/>
                    </a:lnTo>
                    <a:lnTo>
                      <a:pt x="136" y="45"/>
                    </a:lnTo>
                    <a:lnTo>
                      <a:pt x="136" y="43"/>
                    </a:lnTo>
                    <a:lnTo>
                      <a:pt x="136" y="40"/>
                    </a:lnTo>
                    <a:lnTo>
                      <a:pt x="136" y="39"/>
                    </a:lnTo>
                    <a:lnTo>
                      <a:pt x="135" y="37"/>
                    </a:lnTo>
                    <a:lnTo>
                      <a:pt x="134" y="36"/>
                    </a:lnTo>
                    <a:lnTo>
                      <a:pt x="133" y="33"/>
                    </a:lnTo>
                    <a:lnTo>
                      <a:pt x="132" y="32"/>
                    </a:lnTo>
                    <a:lnTo>
                      <a:pt x="131" y="30"/>
                    </a:lnTo>
                    <a:lnTo>
                      <a:pt x="130" y="29"/>
                    </a:lnTo>
                    <a:lnTo>
                      <a:pt x="127" y="28"/>
                    </a:lnTo>
                    <a:lnTo>
                      <a:pt x="125" y="27"/>
                    </a:lnTo>
                    <a:lnTo>
                      <a:pt x="123" y="25"/>
                    </a:lnTo>
                    <a:lnTo>
                      <a:pt x="121" y="23"/>
                    </a:lnTo>
                    <a:lnTo>
                      <a:pt x="119" y="22"/>
                    </a:lnTo>
                    <a:lnTo>
                      <a:pt x="117" y="21"/>
                    </a:lnTo>
                    <a:lnTo>
                      <a:pt x="113" y="21"/>
                    </a:lnTo>
                    <a:lnTo>
                      <a:pt x="111" y="20"/>
                    </a:lnTo>
                    <a:lnTo>
                      <a:pt x="109" y="18"/>
                    </a:lnTo>
                    <a:lnTo>
                      <a:pt x="105" y="18"/>
                    </a:lnTo>
                    <a:lnTo>
                      <a:pt x="103" y="17"/>
                    </a:lnTo>
                    <a:lnTo>
                      <a:pt x="100" y="17"/>
                    </a:lnTo>
                    <a:lnTo>
                      <a:pt x="96" y="17"/>
                    </a:lnTo>
                    <a:lnTo>
                      <a:pt x="93" y="17"/>
                    </a:lnTo>
                    <a:lnTo>
                      <a:pt x="89" y="17"/>
                    </a:lnTo>
                    <a:lnTo>
                      <a:pt x="87" y="17"/>
                    </a:lnTo>
                    <a:lnTo>
                      <a:pt x="83" y="17"/>
                    </a:lnTo>
                    <a:lnTo>
                      <a:pt x="80" y="17"/>
                    </a:lnTo>
                    <a:lnTo>
                      <a:pt x="78" y="17"/>
                    </a:lnTo>
                    <a:lnTo>
                      <a:pt x="74" y="18"/>
                    </a:lnTo>
                    <a:lnTo>
                      <a:pt x="72" y="18"/>
                    </a:lnTo>
                    <a:lnTo>
                      <a:pt x="68" y="20"/>
                    </a:lnTo>
                    <a:lnTo>
                      <a:pt x="66" y="21"/>
                    </a:lnTo>
                    <a:lnTo>
                      <a:pt x="64" y="21"/>
                    </a:lnTo>
                    <a:lnTo>
                      <a:pt x="62" y="22"/>
                    </a:lnTo>
                    <a:lnTo>
                      <a:pt x="59" y="23"/>
                    </a:lnTo>
                    <a:lnTo>
                      <a:pt x="56" y="25"/>
                    </a:lnTo>
                    <a:lnTo>
                      <a:pt x="55" y="27"/>
                    </a:lnTo>
                    <a:lnTo>
                      <a:pt x="52" y="28"/>
                    </a:lnTo>
                    <a:lnTo>
                      <a:pt x="50" y="29"/>
                    </a:lnTo>
                    <a:lnTo>
                      <a:pt x="48" y="31"/>
                    </a:lnTo>
                    <a:lnTo>
                      <a:pt x="47" y="32"/>
                    </a:lnTo>
                    <a:lnTo>
                      <a:pt x="45" y="35"/>
                    </a:lnTo>
                    <a:lnTo>
                      <a:pt x="44" y="37"/>
                    </a:lnTo>
                    <a:lnTo>
                      <a:pt x="42" y="39"/>
                    </a:lnTo>
                    <a:lnTo>
                      <a:pt x="42" y="40"/>
                    </a:lnTo>
                    <a:lnTo>
                      <a:pt x="41" y="43"/>
                    </a:lnTo>
                    <a:lnTo>
                      <a:pt x="40" y="45"/>
                    </a:lnTo>
                    <a:lnTo>
                      <a:pt x="39" y="48"/>
                    </a:lnTo>
                    <a:lnTo>
                      <a:pt x="4" y="45"/>
                    </a:lnTo>
                    <a:lnTo>
                      <a:pt x="5" y="41"/>
                    </a:lnTo>
                    <a:lnTo>
                      <a:pt x="7" y="38"/>
                    </a:lnTo>
                    <a:lnTo>
                      <a:pt x="9" y="35"/>
                    </a:lnTo>
                    <a:lnTo>
                      <a:pt x="11" y="31"/>
                    </a:lnTo>
                    <a:lnTo>
                      <a:pt x="12" y="29"/>
                    </a:lnTo>
                    <a:lnTo>
                      <a:pt x="14" y="25"/>
                    </a:lnTo>
                    <a:lnTo>
                      <a:pt x="17" y="23"/>
                    </a:lnTo>
                    <a:lnTo>
                      <a:pt x="20" y="21"/>
                    </a:lnTo>
                    <a:lnTo>
                      <a:pt x="22" y="18"/>
                    </a:lnTo>
                    <a:lnTo>
                      <a:pt x="26" y="16"/>
                    </a:lnTo>
                    <a:lnTo>
                      <a:pt x="29" y="14"/>
                    </a:lnTo>
                    <a:lnTo>
                      <a:pt x="33" y="13"/>
                    </a:lnTo>
                    <a:lnTo>
                      <a:pt x="37" y="10"/>
                    </a:lnTo>
                    <a:lnTo>
                      <a:pt x="41" y="8"/>
                    </a:lnTo>
                    <a:lnTo>
                      <a:pt x="45" y="7"/>
                    </a:lnTo>
                    <a:lnTo>
                      <a:pt x="49" y="5"/>
                    </a:lnTo>
                    <a:lnTo>
                      <a:pt x="53" y="3"/>
                    </a:lnTo>
                    <a:lnTo>
                      <a:pt x="58" y="2"/>
                    </a:lnTo>
                    <a:lnTo>
                      <a:pt x="63" y="1"/>
                    </a:lnTo>
                    <a:lnTo>
                      <a:pt x="68" y="1"/>
                    </a:lnTo>
                    <a:lnTo>
                      <a:pt x="73" y="0"/>
                    </a:lnTo>
                    <a:lnTo>
                      <a:pt x="79" y="0"/>
                    </a:lnTo>
                    <a:lnTo>
                      <a:pt x="85" y="0"/>
                    </a:lnTo>
                    <a:lnTo>
                      <a:pt x="89" y="0"/>
                    </a:lnTo>
                    <a:lnTo>
                      <a:pt x="94" y="0"/>
                    </a:lnTo>
                    <a:lnTo>
                      <a:pt x="97" y="0"/>
                    </a:lnTo>
                    <a:lnTo>
                      <a:pt x="101" y="0"/>
                    </a:lnTo>
                    <a:lnTo>
                      <a:pt x="105" y="0"/>
                    </a:lnTo>
                    <a:lnTo>
                      <a:pt x="109" y="1"/>
                    </a:lnTo>
                    <a:lnTo>
                      <a:pt x="112" y="1"/>
                    </a:lnTo>
                    <a:lnTo>
                      <a:pt x="116" y="2"/>
                    </a:lnTo>
                    <a:lnTo>
                      <a:pt x="119" y="2"/>
                    </a:lnTo>
                    <a:lnTo>
                      <a:pt x="123" y="3"/>
                    </a:lnTo>
                    <a:lnTo>
                      <a:pt x="126" y="5"/>
                    </a:lnTo>
                    <a:lnTo>
                      <a:pt x="130" y="6"/>
                    </a:lnTo>
                    <a:lnTo>
                      <a:pt x="132" y="7"/>
                    </a:lnTo>
                    <a:lnTo>
                      <a:pt x="135" y="7"/>
                    </a:lnTo>
                    <a:lnTo>
                      <a:pt x="139" y="8"/>
                    </a:lnTo>
                    <a:lnTo>
                      <a:pt x="141" y="9"/>
                    </a:lnTo>
                    <a:lnTo>
                      <a:pt x="145" y="10"/>
                    </a:lnTo>
                    <a:lnTo>
                      <a:pt x="147" y="12"/>
                    </a:lnTo>
                    <a:lnTo>
                      <a:pt x="149" y="14"/>
                    </a:lnTo>
                    <a:lnTo>
                      <a:pt x="151" y="15"/>
                    </a:lnTo>
                    <a:lnTo>
                      <a:pt x="154" y="16"/>
                    </a:lnTo>
                    <a:lnTo>
                      <a:pt x="156" y="17"/>
                    </a:lnTo>
                    <a:lnTo>
                      <a:pt x="158" y="20"/>
                    </a:lnTo>
                    <a:lnTo>
                      <a:pt x="159" y="21"/>
                    </a:lnTo>
                    <a:lnTo>
                      <a:pt x="161" y="23"/>
                    </a:lnTo>
                    <a:lnTo>
                      <a:pt x="163" y="24"/>
                    </a:lnTo>
                    <a:lnTo>
                      <a:pt x="165" y="27"/>
                    </a:lnTo>
                    <a:lnTo>
                      <a:pt x="166" y="28"/>
                    </a:lnTo>
                    <a:lnTo>
                      <a:pt x="168" y="30"/>
                    </a:lnTo>
                    <a:lnTo>
                      <a:pt x="169" y="31"/>
                    </a:lnTo>
                    <a:lnTo>
                      <a:pt x="170" y="33"/>
                    </a:lnTo>
                    <a:lnTo>
                      <a:pt x="171" y="35"/>
                    </a:lnTo>
                    <a:lnTo>
                      <a:pt x="171" y="37"/>
                    </a:lnTo>
                    <a:lnTo>
                      <a:pt x="172" y="39"/>
                    </a:lnTo>
                    <a:lnTo>
                      <a:pt x="172" y="40"/>
                    </a:lnTo>
                    <a:lnTo>
                      <a:pt x="172" y="43"/>
                    </a:lnTo>
                    <a:lnTo>
                      <a:pt x="172" y="45"/>
                    </a:lnTo>
                    <a:lnTo>
                      <a:pt x="172" y="46"/>
                    </a:lnTo>
                    <a:lnTo>
                      <a:pt x="172" y="48"/>
                    </a:lnTo>
                    <a:lnTo>
                      <a:pt x="172" y="50"/>
                    </a:lnTo>
                    <a:lnTo>
                      <a:pt x="171" y="52"/>
                    </a:lnTo>
                    <a:lnTo>
                      <a:pt x="171" y="53"/>
                    </a:lnTo>
                    <a:lnTo>
                      <a:pt x="170" y="55"/>
                    </a:lnTo>
                    <a:lnTo>
                      <a:pt x="169" y="56"/>
                    </a:lnTo>
                    <a:lnTo>
                      <a:pt x="168" y="59"/>
                    </a:lnTo>
                    <a:lnTo>
                      <a:pt x="166" y="60"/>
                    </a:lnTo>
                    <a:lnTo>
                      <a:pt x="165" y="61"/>
                    </a:lnTo>
                    <a:lnTo>
                      <a:pt x="164" y="62"/>
                    </a:lnTo>
                    <a:lnTo>
                      <a:pt x="162" y="65"/>
                    </a:lnTo>
                    <a:lnTo>
                      <a:pt x="161" y="66"/>
                    </a:lnTo>
                    <a:lnTo>
                      <a:pt x="159" y="67"/>
                    </a:lnTo>
                    <a:lnTo>
                      <a:pt x="157" y="68"/>
                    </a:lnTo>
                    <a:lnTo>
                      <a:pt x="155" y="70"/>
                    </a:lnTo>
                    <a:lnTo>
                      <a:pt x="153" y="71"/>
                    </a:lnTo>
                    <a:lnTo>
                      <a:pt x="150" y="73"/>
                    </a:lnTo>
                    <a:lnTo>
                      <a:pt x="148" y="74"/>
                    </a:lnTo>
                    <a:lnTo>
                      <a:pt x="146" y="75"/>
                    </a:lnTo>
                    <a:lnTo>
                      <a:pt x="142" y="76"/>
                    </a:lnTo>
                    <a:lnTo>
                      <a:pt x="140" y="77"/>
                    </a:lnTo>
                    <a:lnTo>
                      <a:pt x="136" y="78"/>
                    </a:lnTo>
                    <a:lnTo>
                      <a:pt x="133" y="79"/>
                    </a:lnTo>
                    <a:lnTo>
                      <a:pt x="138" y="79"/>
                    </a:lnTo>
                    <a:lnTo>
                      <a:pt x="141" y="81"/>
                    </a:lnTo>
                    <a:lnTo>
                      <a:pt x="145" y="81"/>
                    </a:lnTo>
                    <a:lnTo>
                      <a:pt x="149" y="82"/>
                    </a:lnTo>
                    <a:lnTo>
                      <a:pt x="151" y="83"/>
                    </a:lnTo>
                    <a:lnTo>
                      <a:pt x="155" y="84"/>
                    </a:lnTo>
                    <a:lnTo>
                      <a:pt x="158" y="85"/>
                    </a:lnTo>
                    <a:lnTo>
                      <a:pt x="162" y="88"/>
                    </a:lnTo>
                    <a:lnTo>
                      <a:pt x="164" y="89"/>
                    </a:lnTo>
                    <a:lnTo>
                      <a:pt x="166" y="90"/>
                    </a:lnTo>
                    <a:lnTo>
                      <a:pt x="169" y="92"/>
                    </a:lnTo>
                    <a:lnTo>
                      <a:pt x="171" y="94"/>
                    </a:lnTo>
                    <a:lnTo>
                      <a:pt x="174" y="96"/>
                    </a:lnTo>
                    <a:lnTo>
                      <a:pt x="176" y="98"/>
                    </a:lnTo>
                    <a:lnTo>
                      <a:pt x="178" y="99"/>
                    </a:lnTo>
                    <a:lnTo>
                      <a:pt x="180" y="101"/>
                    </a:lnTo>
                    <a:lnTo>
                      <a:pt x="181" y="104"/>
                    </a:lnTo>
                    <a:lnTo>
                      <a:pt x="183" y="106"/>
                    </a:lnTo>
                    <a:lnTo>
                      <a:pt x="184" y="108"/>
                    </a:lnTo>
                    <a:lnTo>
                      <a:pt x="185" y="111"/>
                    </a:lnTo>
                    <a:lnTo>
                      <a:pt x="186" y="113"/>
                    </a:lnTo>
                    <a:lnTo>
                      <a:pt x="186" y="116"/>
                    </a:lnTo>
                    <a:lnTo>
                      <a:pt x="186" y="119"/>
                    </a:lnTo>
                    <a:lnTo>
                      <a:pt x="186" y="122"/>
                    </a:lnTo>
                    <a:lnTo>
                      <a:pt x="186" y="126"/>
                    </a:lnTo>
                    <a:lnTo>
                      <a:pt x="186" y="129"/>
                    </a:lnTo>
                    <a:lnTo>
                      <a:pt x="185" y="132"/>
                    </a:lnTo>
                    <a:lnTo>
                      <a:pt x="184" y="136"/>
                    </a:lnTo>
                    <a:lnTo>
                      <a:pt x="181" y="138"/>
                    </a:lnTo>
                    <a:lnTo>
                      <a:pt x="179" y="142"/>
                    </a:lnTo>
                    <a:lnTo>
                      <a:pt x="177" y="145"/>
                    </a:lnTo>
                    <a:lnTo>
                      <a:pt x="174" y="149"/>
                    </a:lnTo>
                    <a:lnTo>
                      <a:pt x="171" y="151"/>
                    </a:lnTo>
                    <a:lnTo>
                      <a:pt x="168" y="154"/>
                    </a:lnTo>
                    <a:lnTo>
                      <a:pt x="163" y="157"/>
                    </a:lnTo>
                    <a:lnTo>
                      <a:pt x="158" y="160"/>
                    </a:lnTo>
                    <a:lnTo>
                      <a:pt x="155" y="162"/>
                    </a:lnTo>
                    <a:lnTo>
                      <a:pt x="149" y="164"/>
                    </a:lnTo>
                    <a:lnTo>
                      <a:pt x="145" y="166"/>
                    </a:lnTo>
                    <a:lnTo>
                      <a:pt x="140" y="168"/>
                    </a:lnTo>
                    <a:lnTo>
                      <a:pt x="134" y="169"/>
                    </a:lnTo>
                    <a:lnTo>
                      <a:pt x="128" y="171"/>
                    </a:lnTo>
                    <a:lnTo>
                      <a:pt x="123" y="172"/>
                    </a:lnTo>
                    <a:lnTo>
                      <a:pt x="117" y="173"/>
                    </a:lnTo>
                    <a:lnTo>
                      <a:pt x="111" y="174"/>
                    </a:lnTo>
                    <a:lnTo>
                      <a:pt x="104" y="174"/>
                    </a:lnTo>
                    <a:lnTo>
                      <a:pt x="97" y="174"/>
                    </a:lnTo>
                    <a:lnTo>
                      <a:pt x="90" y="175"/>
                    </a:lnTo>
                    <a:lnTo>
                      <a:pt x="85" y="174"/>
                    </a:lnTo>
                    <a:lnTo>
                      <a:pt x="79" y="174"/>
                    </a:lnTo>
                    <a:lnTo>
                      <a:pt x="73" y="174"/>
                    </a:lnTo>
                    <a:lnTo>
                      <a:pt x="67" y="173"/>
                    </a:lnTo>
                    <a:lnTo>
                      <a:pt x="62" y="172"/>
                    </a:lnTo>
                    <a:lnTo>
                      <a:pt x="56" y="171"/>
                    </a:lnTo>
                    <a:lnTo>
                      <a:pt x="51" y="169"/>
                    </a:lnTo>
                    <a:lnTo>
                      <a:pt x="47" y="168"/>
                    </a:lnTo>
                    <a:lnTo>
                      <a:pt x="42" y="167"/>
                    </a:lnTo>
                    <a:lnTo>
                      <a:pt x="37" y="165"/>
                    </a:lnTo>
                    <a:lnTo>
                      <a:pt x="33" y="162"/>
                    </a:lnTo>
                    <a:lnTo>
                      <a:pt x="28" y="161"/>
                    </a:lnTo>
                    <a:lnTo>
                      <a:pt x="25" y="159"/>
                    </a:lnTo>
                    <a:lnTo>
                      <a:pt x="21" y="157"/>
                    </a:lnTo>
                    <a:lnTo>
                      <a:pt x="18" y="153"/>
                    </a:lnTo>
                    <a:lnTo>
                      <a:pt x="14" y="151"/>
                    </a:lnTo>
                    <a:lnTo>
                      <a:pt x="12" y="149"/>
                    </a:lnTo>
                    <a:lnTo>
                      <a:pt x="9" y="145"/>
                    </a:lnTo>
                    <a:lnTo>
                      <a:pt x="7" y="143"/>
                    </a:lnTo>
                    <a:lnTo>
                      <a:pt x="5" y="139"/>
                    </a:lnTo>
                    <a:lnTo>
                      <a:pt x="4" y="136"/>
                    </a:lnTo>
                    <a:lnTo>
                      <a:pt x="3" y="134"/>
                    </a:lnTo>
                    <a:lnTo>
                      <a:pt x="2" y="130"/>
                    </a:lnTo>
                    <a:lnTo>
                      <a:pt x="0" y="127"/>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3028" name="Freeform 3121"/>
              <p:cNvSpPr>
                <a:spLocks/>
              </p:cNvSpPr>
              <p:nvPr/>
            </p:nvSpPr>
            <p:spPr bwMode="auto">
              <a:xfrm>
                <a:off x="2422" y="3320"/>
                <a:ext cx="20" cy="6"/>
              </a:xfrm>
              <a:custGeom>
                <a:avLst/>
                <a:gdLst>
                  <a:gd name="T0" fmla="*/ 0 w 42"/>
                  <a:gd name="T1" fmla="*/ 3 h 13"/>
                  <a:gd name="T2" fmla="*/ 0 w 42"/>
                  <a:gd name="T3" fmla="*/ 5 h 13"/>
                  <a:gd name="T4" fmla="*/ 35 w 42"/>
                  <a:gd name="T5" fmla="*/ 3 h 13"/>
                  <a:gd name="T6" fmla="*/ 36 w 42"/>
                  <a:gd name="T7" fmla="*/ 6 h 13"/>
                  <a:gd name="T8" fmla="*/ 37 w 42"/>
                  <a:gd name="T9" fmla="*/ 11 h 13"/>
                  <a:gd name="T10" fmla="*/ 40 w 42"/>
                  <a:gd name="T11" fmla="*/ 13 h 13"/>
                  <a:gd name="T12" fmla="*/ 41 w 42"/>
                  <a:gd name="T13" fmla="*/ 12 h 13"/>
                  <a:gd name="T14" fmla="*/ 42 w 42"/>
                  <a:gd name="T15" fmla="*/ 11 h 13"/>
                  <a:gd name="T16" fmla="*/ 40 w 42"/>
                  <a:gd name="T17" fmla="*/ 8 h 13"/>
                  <a:gd name="T18" fmla="*/ 39 w 42"/>
                  <a:gd name="T19" fmla="*/ 6 h 13"/>
                  <a:gd name="T20" fmla="*/ 35 w 42"/>
                  <a:gd name="T21" fmla="*/ 0 h 13"/>
                  <a:gd name="T22" fmla="*/ 0 w 42"/>
                  <a:gd name="T23" fmla="*/ 3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
                  <a:gd name="T37" fmla="*/ 0 h 13"/>
                  <a:gd name="T38" fmla="*/ 42 w 42"/>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 h="13">
                    <a:moveTo>
                      <a:pt x="0" y="3"/>
                    </a:moveTo>
                    <a:lnTo>
                      <a:pt x="0" y="5"/>
                    </a:lnTo>
                    <a:lnTo>
                      <a:pt x="35" y="3"/>
                    </a:lnTo>
                    <a:lnTo>
                      <a:pt x="36" y="6"/>
                    </a:lnTo>
                    <a:lnTo>
                      <a:pt x="37" y="11"/>
                    </a:lnTo>
                    <a:lnTo>
                      <a:pt x="40" y="13"/>
                    </a:lnTo>
                    <a:lnTo>
                      <a:pt x="41" y="12"/>
                    </a:lnTo>
                    <a:lnTo>
                      <a:pt x="42" y="11"/>
                    </a:lnTo>
                    <a:lnTo>
                      <a:pt x="40" y="8"/>
                    </a:lnTo>
                    <a:lnTo>
                      <a:pt x="39" y="6"/>
                    </a:lnTo>
                    <a:lnTo>
                      <a:pt x="35"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29" name="Freeform 3122"/>
              <p:cNvSpPr>
                <a:spLocks/>
              </p:cNvSpPr>
              <p:nvPr/>
            </p:nvSpPr>
            <p:spPr bwMode="auto">
              <a:xfrm>
                <a:off x="2441" y="3325"/>
                <a:ext cx="4" cy="5"/>
              </a:xfrm>
              <a:custGeom>
                <a:avLst/>
                <a:gdLst>
                  <a:gd name="T0" fmla="*/ 1 w 8"/>
                  <a:gd name="T1" fmla="*/ 3 h 11"/>
                  <a:gd name="T2" fmla="*/ 0 w 8"/>
                  <a:gd name="T3" fmla="*/ 3 h 11"/>
                  <a:gd name="T4" fmla="*/ 2 w 8"/>
                  <a:gd name="T5" fmla="*/ 7 h 11"/>
                  <a:gd name="T6" fmla="*/ 5 w 8"/>
                  <a:gd name="T7" fmla="*/ 10 h 11"/>
                  <a:gd name="T8" fmla="*/ 5 w 8"/>
                  <a:gd name="T9" fmla="*/ 11 h 11"/>
                  <a:gd name="T10" fmla="*/ 7 w 8"/>
                  <a:gd name="T11" fmla="*/ 11 h 11"/>
                  <a:gd name="T12" fmla="*/ 8 w 8"/>
                  <a:gd name="T13" fmla="*/ 11 h 11"/>
                  <a:gd name="T14" fmla="*/ 5 w 8"/>
                  <a:gd name="T15" fmla="*/ 7 h 11"/>
                  <a:gd name="T16" fmla="*/ 4 w 8"/>
                  <a:gd name="T17" fmla="*/ 7 h 11"/>
                  <a:gd name="T18" fmla="*/ 1 w 8"/>
                  <a:gd name="T19" fmla="*/ 0 h 11"/>
                  <a:gd name="T20" fmla="*/ 2 w 8"/>
                  <a:gd name="T21" fmla="*/ 2 h 11"/>
                  <a:gd name="T22" fmla="*/ 1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1"/>
                  <a:gd name="T38" fmla="*/ 8 w 8"/>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1">
                    <a:moveTo>
                      <a:pt x="1" y="3"/>
                    </a:moveTo>
                    <a:lnTo>
                      <a:pt x="0" y="3"/>
                    </a:lnTo>
                    <a:lnTo>
                      <a:pt x="2" y="7"/>
                    </a:lnTo>
                    <a:lnTo>
                      <a:pt x="5" y="10"/>
                    </a:lnTo>
                    <a:lnTo>
                      <a:pt x="5" y="11"/>
                    </a:lnTo>
                    <a:lnTo>
                      <a:pt x="7" y="11"/>
                    </a:lnTo>
                    <a:lnTo>
                      <a:pt x="8" y="11"/>
                    </a:lnTo>
                    <a:lnTo>
                      <a:pt x="5" y="7"/>
                    </a:lnTo>
                    <a:lnTo>
                      <a:pt x="4" y="7"/>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0" name="Freeform 3123"/>
              <p:cNvSpPr>
                <a:spLocks/>
              </p:cNvSpPr>
              <p:nvPr/>
            </p:nvSpPr>
            <p:spPr bwMode="auto">
              <a:xfrm>
                <a:off x="2444" y="3329"/>
                <a:ext cx="3" cy="3"/>
              </a:xfrm>
              <a:custGeom>
                <a:avLst/>
                <a:gdLst>
                  <a:gd name="T0" fmla="*/ 0 w 5"/>
                  <a:gd name="T1" fmla="*/ 1 h 4"/>
                  <a:gd name="T2" fmla="*/ 2 w 5"/>
                  <a:gd name="T3" fmla="*/ 3 h 4"/>
                  <a:gd name="T4" fmla="*/ 3 w 5"/>
                  <a:gd name="T5" fmla="*/ 4 h 4"/>
                  <a:gd name="T6" fmla="*/ 4 w 5"/>
                  <a:gd name="T7" fmla="*/ 3 h 4"/>
                  <a:gd name="T8" fmla="*/ 5 w 5"/>
                  <a:gd name="T9" fmla="*/ 2 h 4"/>
                  <a:gd name="T10" fmla="*/ 3 w 5"/>
                  <a:gd name="T11" fmla="*/ 0 h 4"/>
                  <a:gd name="T12" fmla="*/ 2 w 5"/>
                  <a:gd name="T13" fmla="*/ 1 h 4"/>
                  <a:gd name="T14" fmla="*/ 0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1"/>
                    </a:moveTo>
                    <a:lnTo>
                      <a:pt x="2" y="3"/>
                    </a:lnTo>
                    <a:lnTo>
                      <a:pt x="3" y="4"/>
                    </a:lnTo>
                    <a:lnTo>
                      <a:pt x="4" y="3"/>
                    </a:lnTo>
                    <a:lnTo>
                      <a:pt x="5" y="2"/>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1" name="Freeform 3124"/>
              <p:cNvSpPr>
                <a:spLocks/>
              </p:cNvSpPr>
              <p:nvPr/>
            </p:nvSpPr>
            <p:spPr bwMode="auto">
              <a:xfrm>
                <a:off x="2445" y="3331"/>
                <a:ext cx="42" cy="7"/>
              </a:xfrm>
              <a:custGeom>
                <a:avLst/>
                <a:gdLst>
                  <a:gd name="T0" fmla="*/ 1 w 85"/>
                  <a:gd name="T1" fmla="*/ 2 h 15"/>
                  <a:gd name="T2" fmla="*/ 0 w 85"/>
                  <a:gd name="T3" fmla="*/ 1 h 15"/>
                  <a:gd name="T4" fmla="*/ 6 w 85"/>
                  <a:gd name="T5" fmla="*/ 5 h 15"/>
                  <a:gd name="T6" fmla="*/ 6 w 85"/>
                  <a:gd name="T7" fmla="*/ 6 h 15"/>
                  <a:gd name="T8" fmla="*/ 11 w 85"/>
                  <a:gd name="T9" fmla="*/ 8 h 15"/>
                  <a:gd name="T10" fmla="*/ 16 w 85"/>
                  <a:gd name="T11" fmla="*/ 10 h 15"/>
                  <a:gd name="T12" fmla="*/ 19 w 85"/>
                  <a:gd name="T13" fmla="*/ 10 h 15"/>
                  <a:gd name="T14" fmla="*/ 21 w 85"/>
                  <a:gd name="T15" fmla="*/ 12 h 15"/>
                  <a:gd name="T16" fmla="*/ 25 w 85"/>
                  <a:gd name="T17" fmla="*/ 13 h 15"/>
                  <a:gd name="T18" fmla="*/ 27 w 85"/>
                  <a:gd name="T19" fmla="*/ 13 h 15"/>
                  <a:gd name="T20" fmla="*/ 31 w 85"/>
                  <a:gd name="T21" fmla="*/ 14 h 15"/>
                  <a:gd name="T22" fmla="*/ 41 w 85"/>
                  <a:gd name="T23" fmla="*/ 14 h 15"/>
                  <a:gd name="T24" fmla="*/ 43 w 85"/>
                  <a:gd name="T25" fmla="*/ 15 h 15"/>
                  <a:gd name="T26" fmla="*/ 48 w 85"/>
                  <a:gd name="T27" fmla="*/ 14 h 15"/>
                  <a:gd name="T28" fmla="*/ 56 w 85"/>
                  <a:gd name="T29" fmla="*/ 14 h 15"/>
                  <a:gd name="T30" fmla="*/ 59 w 85"/>
                  <a:gd name="T31" fmla="*/ 13 h 15"/>
                  <a:gd name="T32" fmla="*/ 63 w 85"/>
                  <a:gd name="T33" fmla="*/ 13 h 15"/>
                  <a:gd name="T34" fmla="*/ 77 w 85"/>
                  <a:gd name="T35" fmla="*/ 8 h 15"/>
                  <a:gd name="T36" fmla="*/ 79 w 85"/>
                  <a:gd name="T37" fmla="*/ 7 h 15"/>
                  <a:gd name="T38" fmla="*/ 83 w 85"/>
                  <a:gd name="T39" fmla="*/ 6 h 15"/>
                  <a:gd name="T40" fmla="*/ 85 w 85"/>
                  <a:gd name="T41" fmla="*/ 5 h 15"/>
                  <a:gd name="T42" fmla="*/ 85 w 85"/>
                  <a:gd name="T43" fmla="*/ 3 h 15"/>
                  <a:gd name="T44" fmla="*/ 85 w 85"/>
                  <a:gd name="T45" fmla="*/ 2 h 15"/>
                  <a:gd name="T46" fmla="*/ 83 w 85"/>
                  <a:gd name="T47" fmla="*/ 3 h 15"/>
                  <a:gd name="T48" fmla="*/ 79 w 85"/>
                  <a:gd name="T49" fmla="*/ 5 h 15"/>
                  <a:gd name="T50" fmla="*/ 77 w 85"/>
                  <a:gd name="T51" fmla="*/ 6 h 15"/>
                  <a:gd name="T52" fmla="*/ 63 w 85"/>
                  <a:gd name="T53" fmla="*/ 10 h 15"/>
                  <a:gd name="T54" fmla="*/ 59 w 85"/>
                  <a:gd name="T55" fmla="*/ 10 h 15"/>
                  <a:gd name="T56" fmla="*/ 56 w 85"/>
                  <a:gd name="T57" fmla="*/ 12 h 15"/>
                  <a:gd name="T58" fmla="*/ 48 w 85"/>
                  <a:gd name="T59" fmla="*/ 12 h 15"/>
                  <a:gd name="T60" fmla="*/ 43 w 85"/>
                  <a:gd name="T61" fmla="*/ 13 h 15"/>
                  <a:gd name="T62" fmla="*/ 41 w 85"/>
                  <a:gd name="T63" fmla="*/ 12 h 15"/>
                  <a:gd name="T64" fmla="*/ 31 w 85"/>
                  <a:gd name="T65" fmla="*/ 12 h 15"/>
                  <a:gd name="T66" fmla="*/ 27 w 85"/>
                  <a:gd name="T67" fmla="*/ 10 h 15"/>
                  <a:gd name="T68" fmla="*/ 25 w 85"/>
                  <a:gd name="T69" fmla="*/ 10 h 15"/>
                  <a:gd name="T70" fmla="*/ 21 w 85"/>
                  <a:gd name="T71" fmla="*/ 9 h 15"/>
                  <a:gd name="T72" fmla="*/ 19 w 85"/>
                  <a:gd name="T73" fmla="*/ 8 h 15"/>
                  <a:gd name="T74" fmla="*/ 16 w 85"/>
                  <a:gd name="T75" fmla="*/ 8 h 15"/>
                  <a:gd name="T76" fmla="*/ 11 w 85"/>
                  <a:gd name="T77" fmla="*/ 6 h 15"/>
                  <a:gd name="T78" fmla="*/ 9 w 85"/>
                  <a:gd name="T79" fmla="*/ 6 h 15"/>
                  <a:gd name="T80" fmla="*/ 6 w 85"/>
                  <a:gd name="T81" fmla="*/ 2 h 15"/>
                  <a:gd name="T82" fmla="*/ 2 w 85"/>
                  <a:gd name="T83" fmla="*/ 0 h 15"/>
                  <a:gd name="T84" fmla="*/ 2 w 85"/>
                  <a:gd name="T85" fmla="*/ 1 h 15"/>
                  <a:gd name="T86" fmla="*/ 1 w 85"/>
                  <a:gd name="T87" fmla="*/ 2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5"/>
                  <a:gd name="T133" fmla="*/ 0 h 15"/>
                  <a:gd name="T134" fmla="*/ 85 w 85"/>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5" h="15">
                    <a:moveTo>
                      <a:pt x="1" y="2"/>
                    </a:moveTo>
                    <a:lnTo>
                      <a:pt x="0" y="1"/>
                    </a:lnTo>
                    <a:lnTo>
                      <a:pt x="6" y="5"/>
                    </a:lnTo>
                    <a:lnTo>
                      <a:pt x="6" y="6"/>
                    </a:lnTo>
                    <a:lnTo>
                      <a:pt x="11" y="8"/>
                    </a:lnTo>
                    <a:lnTo>
                      <a:pt x="16" y="10"/>
                    </a:lnTo>
                    <a:lnTo>
                      <a:pt x="19" y="10"/>
                    </a:lnTo>
                    <a:lnTo>
                      <a:pt x="21" y="12"/>
                    </a:lnTo>
                    <a:lnTo>
                      <a:pt x="25" y="13"/>
                    </a:lnTo>
                    <a:lnTo>
                      <a:pt x="27" y="13"/>
                    </a:lnTo>
                    <a:lnTo>
                      <a:pt x="31" y="14"/>
                    </a:lnTo>
                    <a:lnTo>
                      <a:pt x="41" y="14"/>
                    </a:lnTo>
                    <a:lnTo>
                      <a:pt x="43" y="15"/>
                    </a:lnTo>
                    <a:lnTo>
                      <a:pt x="48" y="14"/>
                    </a:lnTo>
                    <a:lnTo>
                      <a:pt x="56" y="14"/>
                    </a:lnTo>
                    <a:lnTo>
                      <a:pt x="59" y="13"/>
                    </a:lnTo>
                    <a:lnTo>
                      <a:pt x="63" y="13"/>
                    </a:lnTo>
                    <a:lnTo>
                      <a:pt x="77" y="8"/>
                    </a:lnTo>
                    <a:lnTo>
                      <a:pt x="79" y="7"/>
                    </a:lnTo>
                    <a:lnTo>
                      <a:pt x="83" y="6"/>
                    </a:lnTo>
                    <a:lnTo>
                      <a:pt x="85" y="5"/>
                    </a:lnTo>
                    <a:lnTo>
                      <a:pt x="85" y="3"/>
                    </a:lnTo>
                    <a:lnTo>
                      <a:pt x="85" y="2"/>
                    </a:lnTo>
                    <a:lnTo>
                      <a:pt x="83" y="3"/>
                    </a:lnTo>
                    <a:lnTo>
                      <a:pt x="79" y="5"/>
                    </a:lnTo>
                    <a:lnTo>
                      <a:pt x="77" y="6"/>
                    </a:lnTo>
                    <a:lnTo>
                      <a:pt x="63" y="10"/>
                    </a:lnTo>
                    <a:lnTo>
                      <a:pt x="59" y="10"/>
                    </a:lnTo>
                    <a:lnTo>
                      <a:pt x="56" y="12"/>
                    </a:lnTo>
                    <a:lnTo>
                      <a:pt x="48" y="12"/>
                    </a:lnTo>
                    <a:lnTo>
                      <a:pt x="43" y="13"/>
                    </a:lnTo>
                    <a:lnTo>
                      <a:pt x="41" y="12"/>
                    </a:lnTo>
                    <a:lnTo>
                      <a:pt x="31" y="12"/>
                    </a:lnTo>
                    <a:lnTo>
                      <a:pt x="27" y="10"/>
                    </a:lnTo>
                    <a:lnTo>
                      <a:pt x="25" y="10"/>
                    </a:lnTo>
                    <a:lnTo>
                      <a:pt x="21" y="9"/>
                    </a:lnTo>
                    <a:lnTo>
                      <a:pt x="19" y="8"/>
                    </a:lnTo>
                    <a:lnTo>
                      <a:pt x="16" y="8"/>
                    </a:lnTo>
                    <a:lnTo>
                      <a:pt x="11" y="6"/>
                    </a:lnTo>
                    <a:lnTo>
                      <a:pt x="9" y="6"/>
                    </a:lnTo>
                    <a:lnTo>
                      <a:pt x="6" y="2"/>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2" name="Freeform 3125"/>
              <p:cNvSpPr>
                <a:spLocks/>
              </p:cNvSpPr>
              <p:nvPr/>
            </p:nvSpPr>
            <p:spPr bwMode="auto">
              <a:xfrm>
                <a:off x="2487" y="3329"/>
                <a:ext cx="4" cy="4"/>
              </a:xfrm>
              <a:custGeom>
                <a:avLst/>
                <a:gdLst>
                  <a:gd name="T0" fmla="*/ 1 w 8"/>
                  <a:gd name="T1" fmla="*/ 7 h 7"/>
                  <a:gd name="T2" fmla="*/ 5 w 8"/>
                  <a:gd name="T3" fmla="*/ 4 h 7"/>
                  <a:gd name="T4" fmla="*/ 5 w 8"/>
                  <a:gd name="T5" fmla="*/ 4 h 7"/>
                  <a:gd name="T6" fmla="*/ 8 w 8"/>
                  <a:gd name="T7" fmla="*/ 2 h 7"/>
                  <a:gd name="T8" fmla="*/ 7 w 8"/>
                  <a:gd name="T9" fmla="*/ 1 h 7"/>
                  <a:gd name="T10" fmla="*/ 5 w 8"/>
                  <a:gd name="T11" fmla="*/ 0 h 7"/>
                  <a:gd name="T12" fmla="*/ 3 w 8"/>
                  <a:gd name="T13" fmla="*/ 2 h 7"/>
                  <a:gd name="T14" fmla="*/ 0 w 8"/>
                  <a:gd name="T15" fmla="*/ 4 h 7"/>
                  <a:gd name="T16" fmla="*/ 1 w 8"/>
                  <a:gd name="T17" fmla="*/ 5 h 7"/>
                  <a:gd name="T18" fmla="*/ 1 w 8"/>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1" y="7"/>
                    </a:moveTo>
                    <a:lnTo>
                      <a:pt x="5" y="4"/>
                    </a:lnTo>
                    <a:lnTo>
                      <a:pt x="8" y="2"/>
                    </a:lnTo>
                    <a:lnTo>
                      <a:pt x="7" y="1"/>
                    </a:lnTo>
                    <a:lnTo>
                      <a:pt x="5" y="0"/>
                    </a:lnTo>
                    <a:lnTo>
                      <a:pt x="3" y="2"/>
                    </a:lnTo>
                    <a:lnTo>
                      <a:pt x="0" y="4"/>
                    </a:lnTo>
                    <a:lnTo>
                      <a:pt x="1" y="5"/>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3" name="Freeform 3126"/>
              <p:cNvSpPr>
                <a:spLocks/>
              </p:cNvSpPr>
              <p:nvPr/>
            </p:nvSpPr>
            <p:spPr bwMode="auto">
              <a:xfrm>
                <a:off x="2489" y="3329"/>
                <a:ext cx="2" cy="2"/>
              </a:xfrm>
              <a:custGeom>
                <a:avLst/>
                <a:gdLst>
                  <a:gd name="T0" fmla="*/ 3 w 5"/>
                  <a:gd name="T1" fmla="*/ 2 h 3"/>
                  <a:gd name="T2" fmla="*/ 3 w 5"/>
                  <a:gd name="T3" fmla="*/ 3 h 3"/>
                  <a:gd name="T4" fmla="*/ 5 w 5"/>
                  <a:gd name="T5" fmla="*/ 2 h 3"/>
                  <a:gd name="T6" fmla="*/ 5 w 5"/>
                  <a:gd name="T7" fmla="*/ 1 h 3"/>
                  <a:gd name="T8" fmla="*/ 5 w 5"/>
                  <a:gd name="T9" fmla="*/ 0 h 3"/>
                  <a:gd name="T10" fmla="*/ 0 w 5"/>
                  <a:gd name="T11" fmla="*/ 2 h 3"/>
                  <a:gd name="T12" fmla="*/ 1 w 5"/>
                  <a:gd name="T13" fmla="*/ 1 h 3"/>
                  <a:gd name="T14" fmla="*/ 3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2"/>
                    </a:moveTo>
                    <a:lnTo>
                      <a:pt x="3" y="3"/>
                    </a:lnTo>
                    <a:lnTo>
                      <a:pt x="5" y="2"/>
                    </a:lnTo>
                    <a:lnTo>
                      <a:pt x="5" y="1"/>
                    </a:lnTo>
                    <a:lnTo>
                      <a:pt x="5" y="0"/>
                    </a:lnTo>
                    <a:lnTo>
                      <a:pt x="0" y="2"/>
                    </a:lnTo>
                    <a:lnTo>
                      <a:pt x="1"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4" name="Freeform 3127"/>
              <p:cNvSpPr>
                <a:spLocks/>
              </p:cNvSpPr>
              <p:nvPr/>
            </p:nvSpPr>
            <p:spPr bwMode="auto">
              <a:xfrm>
                <a:off x="2491" y="3328"/>
                <a:ext cx="2" cy="2"/>
              </a:xfrm>
              <a:custGeom>
                <a:avLst/>
                <a:gdLst>
                  <a:gd name="T0" fmla="*/ 1 w 4"/>
                  <a:gd name="T1" fmla="*/ 5 h 5"/>
                  <a:gd name="T2" fmla="*/ 3 w 4"/>
                  <a:gd name="T3" fmla="*/ 4 h 5"/>
                  <a:gd name="T4" fmla="*/ 4 w 4"/>
                  <a:gd name="T5" fmla="*/ 3 h 5"/>
                  <a:gd name="T6" fmla="*/ 3 w 4"/>
                  <a:gd name="T7" fmla="*/ 1 h 5"/>
                  <a:gd name="T8" fmla="*/ 2 w 4"/>
                  <a:gd name="T9" fmla="*/ 0 h 5"/>
                  <a:gd name="T10" fmla="*/ 0 w 4"/>
                  <a:gd name="T11" fmla="*/ 3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3" y="4"/>
                    </a:lnTo>
                    <a:lnTo>
                      <a:pt x="4" y="3"/>
                    </a:lnTo>
                    <a:lnTo>
                      <a:pt x="3" y="1"/>
                    </a:lnTo>
                    <a:lnTo>
                      <a:pt x="2"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5" name="Freeform 3128"/>
              <p:cNvSpPr>
                <a:spLocks/>
              </p:cNvSpPr>
              <p:nvPr/>
            </p:nvSpPr>
            <p:spPr bwMode="auto">
              <a:xfrm>
                <a:off x="2492" y="3327"/>
                <a:ext cx="2" cy="2"/>
              </a:xfrm>
              <a:custGeom>
                <a:avLst/>
                <a:gdLst>
                  <a:gd name="T0" fmla="*/ 2 w 4"/>
                  <a:gd name="T1" fmla="*/ 4 h 5"/>
                  <a:gd name="T2" fmla="*/ 1 w 4"/>
                  <a:gd name="T3" fmla="*/ 5 h 5"/>
                  <a:gd name="T4" fmla="*/ 4 w 4"/>
                  <a:gd name="T5" fmla="*/ 0 h 5"/>
                  <a:gd name="T6" fmla="*/ 2 w 4"/>
                  <a:gd name="T7" fmla="*/ 0 h 5"/>
                  <a:gd name="T8" fmla="*/ 1 w 4"/>
                  <a:gd name="T9" fmla="*/ 0 h 5"/>
                  <a:gd name="T10" fmla="*/ 0 w 4"/>
                  <a:gd name="T11" fmla="*/ 2 h 5"/>
                  <a:gd name="T12" fmla="*/ 1 w 4"/>
                  <a:gd name="T13" fmla="*/ 2 h 5"/>
                  <a:gd name="T14" fmla="*/ 2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4"/>
                    </a:moveTo>
                    <a:lnTo>
                      <a:pt x="1" y="5"/>
                    </a:lnTo>
                    <a:lnTo>
                      <a:pt x="4" y="0"/>
                    </a:lnTo>
                    <a:lnTo>
                      <a:pt x="2" y="0"/>
                    </a:lnTo>
                    <a:lnTo>
                      <a:pt x="1" y="0"/>
                    </a:lnTo>
                    <a:lnTo>
                      <a:pt x="0" y="2"/>
                    </a:lnTo>
                    <a:lnTo>
                      <a:pt x="1" y="2"/>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6" name="Freeform 3129"/>
              <p:cNvSpPr>
                <a:spLocks/>
              </p:cNvSpPr>
              <p:nvPr/>
            </p:nvSpPr>
            <p:spPr bwMode="auto">
              <a:xfrm>
                <a:off x="2493" y="3325"/>
                <a:ext cx="2" cy="3"/>
              </a:xfrm>
              <a:custGeom>
                <a:avLst/>
                <a:gdLst>
                  <a:gd name="T0" fmla="*/ 1 w 6"/>
                  <a:gd name="T1" fmla="*/ 5 h 6"/>
                  <a:gd name="T2" fmla="*/ 3 w 6"/>
                  <a:gd name="T3" fmla="*/ 6 h 6"/>
                  <a:gd name="T4" fmla="*/ 6 w 6"/>
                  <a:gd name="T5" fmla="*/ 3 h 6"/>
                  <a:gd name="T6" fmla="*/ 5 w 6"/>
                  <a:gd name="T7" fmla="*/ 2 h 6"/>
                  <a:gd name="T8" fmla="*/ 4 w 6"/>
                  <a:gd name="T9" fmla="*/ 0 h 6"/>
                  <a:gd name="T10" fmla="*/ 1 w 6"/>
                  <a:gd name="T11" fmla="*/ 3 h 6"/>
                  <a:gd name="T12" fmla="*/ 0 w 6"/>
                  <a:gd name="T13" fmla="*/ 5 h 6"/>
                  <a:gd name="T14" fmla="*/ 1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5"/>
                    </a:moveTo>
                    <a:lnTo>
                      <a:pt x="3" y="6"/>
                    </a:lnTo>
                    <a:lnTo>
                      <a:pt x="6" y="3"/>
                    </a:lnTo>
                    <a:lnTo>
                      <a:pt x="5" y="2"/>
                    </a:lnTo>
                    <a:lnTo>
                      <a:pt x="4" y="0"/>
                    </a:lnTo>
                    <a:lnTo>
                      <a:pt x="1" y="3"/>
                    </a:lnTo>
                    <a:lnTo>
                      <a:pt x="0" y="5"/>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7" name="Freeform 3130"/>
              <p:cNvSpPr>
                <a:spLocks/>
              </p:cNvSpPr>
              <p:nvPr/>
            </p:nvSpPr>
            <p:spPr bwMode="auto">
              <a:xfrm>
                <a:off x="2494" y="3316"/>
                <a:ext cx="3" cy="10"/>
              </a:xfrm>
              <a:custGeom>
                <a:avLst/>
                <a:gdLst>
                  <a:gd name="T0" fmla="*/ 2 w 4"/>
                  <a:gd name="T1" fmla="*/ 21 h 22"/>
                  <a:gd name="T2" fmla="*/ 1 w 4"/>
                  <a:gd name="T3" fmla="*/ 22 h 22"/>
                  <a:gd name="T4" fmla="*/ 4 w 4"/>
                  <a:gd name="T5" fmla="*/ 15 h 22"/>
                  <a:gd name="T6" fmla="*/ 4 w 4"/>
                  <a:gd name="T7" fmla="*/ 0 h 22"/>
                  <a:gd name="T8" fmla="*/ 2 w 4"/>
                  <a:gd name="T9" fmla="*/ 0 h 22"/>
                  <a:gd name="T10" fmla="*/ 2 w 4"/>
                  <a:gd name="T11" fmla="*/ 15 h 22"/>
                  <a:gd name="T12" fmla="*/ 0 w 4"/>
                  <a:gd name="T13" fmla="*/ 20 h 22"/>
                  <a:gd name="T14" fmla="*/ 1 w 4"/>
                  <a:gd name="T15" fmla="*/ 20 h 22"/>
                  <a:gd name="T16" fmla="*/ 2 w 4"/>
                  <a:gd name="T17" fmla="*/ 21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2"/>
                  <a:gd name="T29" fmla="*/ 4 w 4"/>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2">
                    <a:moveTo>
                      <a:pt x="2" y="21"/>
                    </a:moveTo>
                    <a:lnTo>
                      <a:pt x="1" y="22"/>
                    </a:lnTo>
                    <a:lnTo>
                      <a:pt x="4" y="15"/>
                    </a:lnTo>
                    <a:lnTo>
                      <a:pt x="4" y="0"/>
                    </a:lnTo>
                    <a:lnTo>
                      <a:pt x="2" y="0"/>
                    </a:lnTo>
                    <a:lnTo>
                      <a:pt x="2" y="15"/>
                    </a:lnTo>
                    <a:lnTo>
                      <a:pt x="0" y="20"/>
                    </a:lnTo>
                    <a:lnTo>
                      <a:pt x="1" y="20"/>
                    </a:lnTo>
                    <a:lnTo>
                      <a:pt x="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8" name="Freeform 3131"/>
              <p:cNvSpPr>
                <a:spLocks/>
              </p:cNvSpPr>
              <p:nvPr/>
            </p:nvSpPr>
            <p:spPr bwMode="auto">
              <a:xfrm>
                <a:off x="2495" y="3314"/>
                <a:ext cx="2" cy="2"/>
              </a:xfrm>
              <a:custGeom>
                <a:avLst/>
                <a:gdLst>
                  <a:gd name="T0" fmla="*/ 3 w 3"/>
                  <a:gd name="T1" fmla="*/ 2 h 2"/>
                  <a:gd name="T2" fmla="*/ 2 w 3"/>
                  <a:gd name="T3" fmla="*/ 0 h 2"/>
                  <a:gd name="T4" fmla="*/ 1 w 3"/>
                  <a:gd name="T5" fmla="*/ 0 h 2"/>
                  <a:gd name="T6" fmla="*/ 0 w 3"/>
                  <a:gd name="T7" fmla="*/ 0 h 2"/>
                  <a:gd name="T8" fmla="*/ 1 w 3"/>
                  <a:gd name="T9" fmla="*/ 2 h 2"/>
                  <a:gd name="T10" fmla="*/ 3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2"/>
                    </a:moveTo>
                    <a:lnTo>
                      <a:pt x="2" y="0"/>
                    </a:lnTo>
                    <a:lnTo>
                      <a:pt x="1" y="0"/>
                    </a:lnTo>
                    <a:lnTo>
                      <a:pt x="0" y="0"/>
                    </a:lnTo>
                    <a:lnTo>
                      <a:pt x="1"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39" name="Freeform 3132"/>
              <p:cNvSpPr>
                <a:spLocks/>
              </p:cNvSpPr>
              <p:nvPr/>
            </p:nvSpPr>
            <p:spPr bwMode="auto">
              <a:xfrm>
                <a:off x="2494" y="3313"/>
                <a:ext cx="2" cy="2"/>
              </a:xfrm>
              <a:custGeom>
                <a:avLst/>
                <a:gdLst>
                  <a:gd name="T0" fmla="*/ 3 w 3"/>
                  <a:gd name="T1" fmla="*/ 3 h 4"/>
                  <a:gd name="T2" fmla="*/ 2 w 3"/>
                  <a:gd name="T3" fmla="*/ 0 h 4"/>
                  <a:gd name="T4" fmla="*/ 2 w 3"/>
                  <a:gd name="T5" fmla="*/ 0 h 4"/>
                  <a:gd name="T6" fmla="*/ 1 w 3"/>
                  <a:gd name="T7" fmla="*/ 2 h 4"/>
                  <a:gd name="T8" fmla="*/ 0 w 3"/>
                  <a:gd name="T9" fmla="*/ 3 h 4"/>
                  <a:gd name="T10" fmla="*/ 1 w 3"/>
                  <a:gd name="T11" fmla="*/ 4 h 4"/>
                  <a:gd name="T12" fmla="*/ 2 w 3"/>
                  <a:gd name="T13" fmla="*/ 3 h 4"/>
                  <a:gd name="T14" fmla="*/ 3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3"/>
                    </a:moveTo>
                    <a:lnTo>
                      <a:pt x="2" y="0"/>
                    </a:lnTo>
                    <a:lnTo>
                      <a:pt x="1" y="2"/>
                    </a:lnTo>
                    <a:lnTo>
                      <a:pt x="0" y="3"/>
                    </a:lnTo>
                    <a:lnTo>
                      <a:pt x="1" y="4"/>
                    </a:lnTo>
                    <a:lnTo>
                      <a:pt x="2" y="3"/>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0" name="Freeform 3133"/>
              <p:cNvSpPr>
                <a:spLocks/>
              </p:cNvSpPr>
              <p:nvPr/>
            </p:nvSpPr>
            <p:spPr bwMode="auto">
              <a:xfrm>
                <a:off x="2493" y="3311"/>
                <a:ext cx="2" cy="4"/>
              </a:xfrm>
              <a:custGeom>
                <a:avLst/>
                <a:gdLst>
                  <a:gd name="T0" fmla="*/ 4 w 5"/>
                  <a:gd name="T1" fmla="*/ 5 h 7"/>
                  <a:gd name="T2" fmla="*/ 5 w 5"/>
                  <a:gd name="T3" fmla="*/ 5 h 7"/>
                  <a:gd name="T4" fmla="*/ 3 w 5"/>
                  <a:gd name="T5" fmla="*/ 0 h 7"/>
                  <a:gd name="T6" fmla="*/ 2 w 5"/>
                  <a:gd name="T7" fmla="*/ 0 h 7"/>
                  <a:gd name="T8" fmla="*/ 0 w 5"/>
                  <a:gd name="T9" fmla="*/ 0 h 7"/>
                  <a:gd name="T10" fmla="*/ 4 w 5"/>
                  <a:gd name="T11" fmla="*/ 7 h 7"/>
                  <a:gd name="T12" fmla="*/ 3 w 5"/>
                  <a:gd name="T13" fmla="*/ 6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5"/>
                    </a:lnTo>
                    <a:lnTo>
                      <a:pt x="3" y="0"/>
                    </a:lnTo>
                    <a:lnTo>
                      <a:pt x="2" y="0"/>
                    </a:lnTo>
                    <a:lnTo>
                      <a:pt x="0" y="0"/>
                    </a:lnTo>
                    <a:lnTo>
                      <a:pt x="4" y="7"/>
                    </a:lnTo>
                    <a:lnTo>
                      <a:pt x="3" y="6"/>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1" name="Freeform 3134"/>
              <p:cNvSpPr>
                <a:spLocks/>
              </p:cNvSpPr>
              <p:nvPr/>
            </p:nvSpPr>
            <p:spPr bwMode="auto">
              <a:xfrm>
                <a:off x="2490" y="3308"/>
                <a:ext cx="4" cy="4"/>
              </a:xfrm>
              <a:custGeom>
                <a:avLst/>
                <a:gdLst>
                  <a:gd name="T0" fmla="*/ 8 w 8"/>
                  <a:gd name="T1" fmla="*/ 7 h 8"/>
                  <a:gd name="T2" fmla="*/ 7 w 8"/>
                  <a:gd name="T3" fmla="*/ 5 h 8"/>
                  <a:gd name="T4" fmla="*/ 2 w 8"/>
                  <a:gd name="T5" fmla="*/ 0 h 8"/>
                  <a:gd name="T6" fmla="*/ 1 w 8"/>
                  <a:gd name="T7" fmla="*/ 1 h 8"/>
                  <a:gd name="T8" fmla="*/ 0 w 8"/>
                  <a:gd name="T9" fmla="*/ 2 h 8"/>
                  <a:gd name="T10" fmla="*/ 5 w 8"/>
                  <a:gd name="T11" fmla="*/ 8 h 8"/>
                  <a:gd name="T12" fmla="*/ 7 w 8"/>
                  <a:gd name="T13" fmla="*/ 7 h 8"/>
                  <a:gd name="T14" fmla="*/ 8 w 8"/>
                  <a:gd name="T15" fmla="*/ 7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8" y="7"/>
                    </a:moveTo>
                    <a:lnTo>
                      <a:pt x="7" y="5"/>
                    </a:lnTo>
                    <a:lnTo>
                      <a:pt x="2" y="0"/>
                    </a:lnTo>
                    <a:lnTo>
                      <a:pt x="1" y="1"/>
                    </a:lnTo>
                    <a:lnTo>
                      <a:pt x="0" y="2"/>
                    </a:lnTo>
                    <a:lnTo>
                      <a:pt x="5" y="8"/>
                    </a:lnTo>
                    <a:lnTo>
                      <a:pt x="7" y="7"/>
                    </a:lnTo>
                    <a:lnTo>
                      <a:pt x="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2" name="Freeform 3135"/>
              <p:cNvSpPr>
                <a:spLocks/>
              </p:cNvSpPr>
              <p:nvPr/>
            </p:nvSpPr>
            <p:spPr bwMode="auto">
              <a:xfrm>
                <a:off x="2486" y="3306"/>
                <a:ext cx="6" cy="3"/>
              </a:xfrm>
              <a:custGeom>
                <a:avLst/>
                <a:gdLst>
                  <a:gd name="T0" fmla="*/ 10 w 11"/>
                  <a:gd name="T1" fmla="*/ 5 h 7"/>
                  <a:gd name="T2" fmla="*/ 11 w 11"/>
                  <a:gd name="T3" fmla="*/ 6 h 7"/>
                  <a:gd name="T4" fmla="*/ 6 w 11"/>
                  <a:gd name="T5" fmla="*/ 4 h 7"/>
                  <a:gd name="T6" fmla="*/ 4 w 11"/>
                  <a:gd name="T7" fmla="*/ 3 h 7"/>
                  <a:gd name="T8" fmla="*/ 2 w 11"/>
                  <a:gd name="T9" fmla="*/ 0 h 7"/>
                  <a:gd name="T10" fmla="*/ 1 w 11"/>
                  <a:gd name="T11" fmla="*/ 2 h 7"/>
                  <a:gd name="T12" fmla="*/ 0 w 11"/>
                  <a:gd name="T13" fmla="*/ 3 h 7"/>
                  <a:gd name="T14" fmla="*/ 2 w 11"/>
                  <a:gd name="T15" fmla="*/ 5 h 7"/>
                  <a:gd name="T16" fmla="*/ 6 w 11"/>
                  <a:gd name="T17" fmla="*/ 6 h 7"/>
                  <a:gd name="T18" fmla="*/ 9 w 11"/>
                  <a:gd name="T19" fmla="*/ 7 h 7"/>
                  <a:gd name="T20" fmla="*/ 9 w 11"/>
                  <a:gd name="T21" fmla="*/ 6 h 7"/>
                  <a:gd name="T22" fmla="*/ 10 w 11"/>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7"/>
                  <a:gd name="T38" fmla="*/ 11 w 11"/>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7">
                    <a:moveTo>
                      <a:pt x="10" y="5"/>
                    </a:moveTo>
                    <a:lnTo>
                      <a:pt x="11" y="6"/>
                    </a:lnTo>
                    <a:lnTo>
                      <a:pt x="6" y="4"/>
                    </a:lnTo>
                    <a:lnTo>
                      <a:pt x="4" y="3"/>
                    </a:lnTo>
                    <a:lnTo>
                      <a:pt x="2" y="0"/>
                    </a:lnTo>
                    <a:lnTo>
                      <a:pt x="1" y="2"/>
                    </a:lnTo>
                    <a:lnTo>
                      <a:pt x="0" y="3"/>
                    </a:lnTo>
                    <a:lnTo>
                      <a:pt x="2" y="5"/>
                    </a:lnTo>
                    <a:lnTo>
                      <a:pt x="6" y="6"/>
                    </a:lnTo>
                    <a:lnTo>
                      <a:pt x="9" y="7"/>
                    </a:lnTo>
                    <a:lnTo>
                      <a:pt x="9" y="6"/>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3" name="Freeform 3136"/>
              <p:cNvSpPr>
                <a:spLocks/>
              </p:cNvSpPr>
              <p:nvPr/>
            </p:nvSpPr>
            <p:spPr bwMode="auto">
              <a:xfrm>
                <a:off x="2479" y="3303"/>
                <a:ext cx="9" cy="4"/>
              </a:xfrm>
              <a:custGeom>
                <a:avLst/>
                <a:gdLst>
                  <a:gd name="T0" fmla="*/ 16 w 17"/>
                  <a:gd name="T1" fmla="*/ 5 h 8"/>
                  <a:gd name="T2" fmla="*/ 17 w 17"/>
                  <a:gd name="T3" fmla="*/ 7 h 8"/>
                  <a:gd name="T4" fmla="*/ 12 w 17"/>
                  <a:gd name="T5" fmla="*/ 4 h 8"/>
                  <a:gd name="T6" fmla="*/ 5 w 17"/>
                  <a:gd name="T7" fmla="*/ 2 h 8"/>
                  <a:gd name="T8" fmla="*/ 3 w 17"/>
                  <a:gd name="T9" fmla="*/ 1 h 8"/>
                  <a:gd name="T10" fmla="*/ 0 w 17"/>
                  <a:gd name="T11" fmla="*/ 0 h 8"/>
                  <a:gd name="T12" fmla="*/ 0 w 17"/>
                  <a:gd name="T13" fmla="*/ 1 h 8"/>
                  <a:gd name="T14" fmla="*/ 0 w 17"/>
                  <a:gd name="T15" fmla="*/ 2 h 8"/>
                  <a:gd name="T16" fmla="*/ 3 w 17"/>
                  <a:gd name="T17" fmla="*/ 3 h 8"/>
                  <a:gd name="T18" fmla="*/ 5 w 17"/>
                  <a:gd name="T19" fmla="*/ 4 h 8"/>
                  <a:gd name="T20" fmla="*/ 12 w 17"/>
                  <a:gd name="T21" fmla="*/ 7 h 8"/>
                  <a:gd name="T22" fmla="*/ 15 w 17"/>
                  <a:gd name="T23" fmla="*/ 8 h 8"/>
                  <a:gd name="T24" fmla="*/ 15 w 17"/>
                  <a:gd name="T25" fmla="*/ 7 h 8"/>
                  <a:gd name="T26" fmla="*/ 16 w 17"/>
                  <a:gd name="T27" fmla="*/ 5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8"/>
                  <a:gd name="T44" fmla="*/ 17 w 17"/>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8">
                    <a:moveTo>
                      <a:pt x="16" y="5"/>
                    </a:moveTo>
                    <a:lnTo>
                      <a:pt x="17" y="7"/>
                    </a:lnTo>
                    <a:lnTo>
                      <a:pt x="12" y="4"/>
                    </a:lnTo>
                    <a:lnTo>
                      <a:pt x="5" y="2"/>
                    </a:lnTo>
                    <a:lnTo>
                      <a:pt x="3" y="1"/>
                    </a:lnTo>
                    <a:lnTo>
                      <a:pt x="0" y="0"/>
                    </a:lnTo>
                    <a:lnTo>
                      <a:pt x="0" y="1"/>
                    </a:lnTo>
                    <a:lnTo>
                      <a:pt x="0" y="2"/>
                    </a:lnTo>
                    <a:lnTo>
                      <a:pt x="3" y="3"/>
                    </a:lnTo>
                    <a:lnTo>
                      <a:pt x="5" y="4"/>
                    </a:lnTo>
                    <a:lnTo>
                      <a:pt x="12" y="7"/>
                    </a:lnTo>
                    <a:lnTo>
                      <a:pt x="15" y="8"/>
                    </a:lnTo>
                    <a:lnTo>
                      <a:pt x="15" y="7"/>
                    </a:lnTo>
                    <a:lnTo>
                      <a:pt x="1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4" name="Freeform 3137"/>
              <p:cNvSpPr>
                <a:spLocks/>
              </p:cNvSpPr>
              <p:nvPr/>
            </p:nvSpPr>
            <p:spPr bwMode="auto">
              <a:xfrm>
                <a:off x="2478" y="3302"/>
                <a:ext cx="1" cy="3"/>
              </a:xfrm>
              <a:custGeom>
                <a:avLst/>
                <a:gdLst>
                  <a:gd name="T0" fmla="*/ 4 w 4"/>
                  <a:gd name="T1" fmla="*/ 1 h 4"/>
                  <a:gd name="T2" fmla="*/ 0 w 4"/>
                  <a:gd name="T3" fmla="*/ 0 h 4"/>
                  <a:gd name="T4" fmla="*/ 0 w 4"/>
                  <a:gd name="T5" fmla="*/ 0 h 4"/>
                  <a:gd name="T6" fmla="*/ 0 w 4"/>
                  <a:gd name="T7" fmla="*/ 2 h 4"/>
                  <a:gd name="T8" fmla="*/ 0 w 4"/>
                  <a:gd name="T9" fmla="*/ 4 h 4"/>
                  <a:gd name="T10" fmla="*/ 4 w 4"/>
                  <a:gd name="T11" fmla="*/ 4 h 4"/>
                  <a:gd name="T12" fmla="*/ 4 w 4"/>
                  <a:gd name="T13" fmla="*/ 2 h 4"/>
                  <a:gd name="T14" fmla="*/ 4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1"/>
                    </a:moveTo>
                    <a:lnTo>
                      <a:pt x="0" y="0"/>
                    </a:lnTo>
                    <a:lnTo>
                      <a:pt x="0" y="2"/>
                    </a:lnTo>
                    <a:lnTo>
                      <a:pt x="0" y="4"/>
                    </a:lnTo>
                    <a:lnTo>
                      <a:pt x="4" y="4"/>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5" name="Freeform 3138"/>
              <p:cNvSpPr>
                <a:spLocks/>
              </p:cNvSpPr>
              <p:nvPr/>
            </p:nvSpPr>
            <p:spPr bwMode="auto">
              <a:xfrm>
                <a:off x="2476" y="3302"/>
                <a:ext cx="3" cy="3"/>
              </a:xfrm>
              <a:custGeom>
                <a:avLst/>
                <a:gdLst>
                  <a:gd name="T0" fmla="*/ 3 w 7"/>
                  <a:gd name="T1" fmla="*/ 2 h 4"/>
                  <a:gd name="T2" fmla="*/ 3 w 7"/>
                  <a:gd name="T3" fmla="*/ 1 h 4"/>
                  <a:gd name="T4" fmla="*/ 0 w 7"/>
                  <a:gd name="T5" fmla="*/ 0 h 4"/>
                  <a:gd name="T6" fmla="*/ 0 w 7"/>
                  <a:gd name="T7" fmla="*/ 1 h 4"/>
                  <a:gd name="T8" fmla="*/ 0 w 7"/>
                  <a:gd name="T9" fmla="*/ 2 h 4"/>
                  <a:gd name="T10" fmla="*/ 7 w 7"/>
                  <a:gd name="T11" fmla="*/ 4 h 4"/>
                  <a:gd name="T12" fmla="*/ 3 w 7"/>
                  <a:gd name="T13" fmla="*/ 4 h 4"/>
                  <a:gd name="T14" fmla="*/ 3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2"/>
                    </a:moveTo>
                    <a:lnTo>
                      <a:pt x="3" y="1"/>
                    </a:lnTo>
                    <a:lnTo>
                      <a:pt x="0" y="0"/>
                    </a:lnTo>
                    <a:lnTo>
                      <a:pt x="0" y="1"/>
                    </a:lnTo>
                    <a:lnTo>
                      <a:pt x="0" y="2"/>
                    </a:lnTo>
                    <a:lnTo>
                      <a:pt x="7"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6" name="Freeform 3139"/>
              <p:cNvSpPr>
                <a:spLocks/>
              </p:cNvSpPr>
              <p:nvPr/>
            </p:nvSpPr>
            <p:spPr bwMode="auto">
              <a:xfrm>
                <a:off x="2461" y="3302"/>
                <a:ext cx="15" cy="2"/>
              </a:xfrm>
              <a:custGeom>
                <a:avLst/>
                <a:gdLst>
                  <a:gd name="T0" fmla="*/ 30 w 30"/>
                  <a:gd name="T1" fmla="*/ 2 h 5"/>
                  <a:gd name="T2" fmla="*/ 26 w 30"/>
                  <a:gd name="T3" fmla="*/ 0 h 5"/>
                  <a:gd name="T4" fmla="*/ 0 w 30"/>
                  <a:gd name="T5" fmla="*/ 0 h 5"/>
                  <a:gd name="T6" fmla="*/ 0 w 30"/>
                  <a:gd name="T7" fmla="*/ 3 h 5"/>
                  <a:gd name="T8" fmla="*/ 0 w 30"/>
                  <a:gd name="T9" fmla="*/ 5 h 5"/>
                  <a:gd name="T10" fmla="*/ 30 w 30"/>
                  <a:gd name="T11" fmla="*/ 5 h 5"/>
                  <a:gd name="T12" fmla="*/ 30 w 30"/>
                  <a:gd name="T13" fmla="*/ 3 h 5"/>
                  <a:gd name="T14" fmla="*/ 30 w 30"/>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5"/>
                  <a:gd name="T26" fmla="*/ 30 w 3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5">
                    <a:moveTo>
                      <a:pt x="30" y="2"/>
                    </a:moveTo>
                    <a:lnTo>
                      <a:pt x="26" y="0"/>
                    </a:lnTo>
                    <a:lnTo>
                      <a:pt x="0" y="0"/>
                    </a:lnTo>
                    <a:lnTo>
                      <a:pt x="0" y="3"/>
                    </a:lnTo>
                    <a:lnTo>
                      <a:pt x="0" y="5"/>
                    </a:lnTo>
                    <a:lnTo>
                      <a:pt x="30" y="5"/>
                    </a:lnTo>
                    <a:lnTo>
                      <a:pt x="30" y="3"/>
                    </a:lnTo>
                    <a:lnTo>
                      <a:pt x="3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7" name="Freeform 3140"/>
              <p:cNvSpPr>
                <a:spLocks/>
              </p:cNvSpPr>
              <p:nvPr/>
            </p:nvSpPr>
            <p:spPr bwMode="auto">
              <a:xfrm>
                <a:off x="2460" y="3302"/>
                <a:ext cx="2" cy="2"/>
              </a:xfrm>
              <a:custGeom>
                <a:avLst/>
                <a:gdLst>
                  <a:gd name="T0" fmla="*/ 2 w 4"/>
                  <a:gd name="T1" fmla="*/ 0 h 5"/>
                  <a:gd name="T2" fmla="*/ 4 w 4"/>
                  <a:gd name="T3" fmla="*/ 0 h 5"/>
                  <a:gd name="T4" fmla="*/ 0 w 4"/>
                  <a:gd name="T5" fmla="*/ 3 h 5"/>
                  <a:gd name="T6" fmla="*/ 0 w 4"/>
                  <a:gd name="T7" fmla="*/ 4 h 5"/>
                  <a:gd name="T8" fmla="*/ 0 w 4"/>
                  <a:gd name="T9" fmla="*/ 5 h 5"/>
                  <a:gd name="T10" fmla="*/ 2 w 4"/>
                  <a:gd name="T11" fmla="*/ 4 h 5"/>
                  <a:gd name="T12" fmla="*/ 2 w 4"/>
                  <a:gd name="T13" fmla="*/ 3 h 5"/>
                  <a:gd name="T14" fmla="*/ 2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0"/>
                    </a:moveTo>
                    <a:lnTo>
                      <a:pt x="4" y="0"/>
                    </a:lnTo>
                    <a:lnTo>
                      <a:pt x="0" y="3"/>
                    </a:lnTo>
                    <a:lnTo>
                      <a:pt x="0" y="4"/>
                    </a:lnTo>
                    <a:lnTo>
                      <a:pt x="0" y="5"/>
                    </a:lnTo>
                    <a:lnTo>
                      <a:pt x="2" y="4"/>
                    </a:lnTo>
                    <a:lnTo>
                      <a:pt x="2"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3048" name="Freeform 3141"/>
              <p:cNvSpPr>
                <a:spLocks/>
              </p:cNvSpPr>
              <p:nvPr/>
            </p:nvSpPr>
            <p:spPr bwMode="auto">
              <a:xfrm>
                <a:off x="2457" y="3302"/>
                <a:ext cx="3" cy="3"/>
              </a:xfrm>
              <a:custGeom>
                <a:avLst/>
                <a:gdLst>
                  <a:gd name="T0" fmla="*/ 5 w 5"/>
                  <a:gd name="T1" fmla="*/ 2 h 4"/>
                  <a:gd name="T2" fmla="*/ 5 w 5"/>
                  <a:gd name="T3" fmla="*/ 0 h 4"/>
                  <a:gd name="T4" fmla="*/ 0 w 5"/>
                  <a:gd name="T5" fmla="*/ 0 h 4"/>
                  <a:gd name="T6" fmla="*/ 0 w 5"/>
                  <a:gd name="T7" fmla="*/ 2 h 4"/>
                  <a:gd name="T8" fmla="*/ 0 w 5"/>
                  <a:gd name="T9" fmla="*/ 4 h 4"/>
                  <a:gd name="T10" fmla="*/ 2 w 5"/>
                  <a:gd name="T11" fmla="*/ 4 h 4"/>
                  <a:gd name="T12" fmla="*/ 5 w 5"/>
                  <a:gd name="T13" fmla="*/ 3 h 4"/>
                  <a:gd name="T14" fmla="*/ 5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2"/>
                    </a:moveTo>
                    <a:lnTo>
                      <a:pt x="5" y="0"/>
                    </a:lnTo>
                    <a:lnTo>
                      <a:pt x="0" y="0"/>
                    </a:lnTo>
                    <a:lnTo>
                      <a:pt x="0" y="2"/>
                    </a:lnTo>
                    <a:lnTo>
                      <a:pt x="0" y="4"/>
                    </a:lnTo>
                    <a:lnTo>
                      <a:pt x="2" y="4"/>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19" name="Group 3142"/>
            <p:cNvGrpSpPr>
              <a:grpSpLocks/>
            </p:cNvGrpSpPr>
            <p:nvPr/>
          </p:nvGrpSpPr>
          <p:grpSpPr bwMode="auto">
            <a:xfrm>
              <a:off x="2514" y="3032"/>
              <a:ext cx="1200" cy="315"/>
              <a:chOff x="2421" y="3032"/>
              <a:chExt cx="1155" cy="315"/>
            </a:xfrm>
          </p:grpSpPr>
          <p:sp>
            <p:nvSpPr>
              <p:cNvPr id="32649" name="Freeform 3143"/>
              <p:cNvSpPr>
                <a:spLocks/>
              </p:cNvSpPr>
              <p:nvPr/>
            </p:nvSpPr>
            <p:spPr bwMode="auto">
              <a:xfrm>
                <a:off x="2455" y="3294"/>
                <a:ext cx="4" cy="11"/>
              </a:xfrm>
              <a:custGeom>
                <a:avLst/>
                <a:gdLst>
                  <a:gd name="T0" fmla="*/ 5 w 8"/>
                  <a:gd name="T1" fmla="*/ 18 h 22"/>
                  <a:gd name="T2" fmla="*/ 8 w 8"/>
                  <a:gd name="T3" fmla="*/ 18 h 22"/>
                  <a:gd name="T4" fmla="*/ 3 w 8"/>
                  <a:gd name="T5" fmla="*/ 20 h 22"/>
                  <a:gd name="T6" fmla="*/ 6 w 8"/>
                  <a:gd name="T7" fmla="*/ 4 h 22"/>
                  <a:gd name="T8" fmla="*/ 7 w 8"/>
                  <a:gd name="T9" fmla="*/ 3 h 22"/>
                  <a:gd name="T10" fmla="*/ 6 w 8"/>
                  <a:gd name="T11" fmla="*/ 1 h 22"/>
                  <a:gd name="T12" fmla="*/ 5 w 8"/>
                  <a:gd name="T13" fmla="*/ 0 h 22"/>
                  <a:gd name="T14" fmla="*/ 4 w 8"/>
                  <a:gd name="T15" fmla="*/ 1 h 22"/>
                  <a:gd name="T16" fmla="*/ 0 w 8"/>
                  <a:gd name="T17" fmla="*/ 22 h 22"/>
                  <a:gd name="T18" fmla="*/ 5 w 8"/>
                  <a:gd name="T19" fmla="*/ 21 h 22"/>
                  <a:gd name="T20" fmla="*/ 5 w 8"/>
                  <a:gd name="T21" fmla="*/ 20 h 22"/>
                  <a:gd name="T22" fmla="*/ 5 w 8"/>
                  <a:gd name="T23" fmla="*/ 18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22"/>
                  <a:gd name="T38" fmla="*/ 8 w 8"/>
                  <a:gd name="T39" fmla="*/ 22 h 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22">
                    <a:moveTo>
                      <a:pt x="5" y="18"/>
                    </a:moveTo>
                    <a:lnTo>
                      <a:pt x="8" y="18"/>
                    </a:lnTo>
                    <a:lnTo>
                      <a:pt x="3" y="20"/>
                    </a:lnTo>
                    <a:lnTo>
                      <a:pt x="6" y="4"/>
                    </a:lnTo>
                    <a:lnTo>
                      <a:pt x="7" y="3"/>
                    </a:lnTo>
                    <a:lnTo>
                      <a:pt x="6" y="1"/>
                    </a:lnTo>
                    <a:lnTo>
                      <a:pt x="5" y="0"/>
                    </a:lnTo>
                    <a:lnTo>
                      <a:pt x="4" y="1"/>
                    </a:lnTo>
                    <a:lnTo>
                      <a:pt x="0" y="22"/>
                    </a:lnTo>
                    <a:lnTo>
                      <a:pt x="5" y="21"/>
                    </a:lnTo>
                    <a:lnTo>
                      <a:pt x="5" y="20"/>
                    </a:lnTo>
                    <a:lnTo>
                      <a:pt x="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0" name="Freeform 3144"/>
              <p:cNvSpPr>
                <a:spLocks/>
              </p:cNvSpPr>
              <p:nvPr/>
            </p:nvSpPr>
            <p:spPr bwMode="auto">
              <a:xfrm>
                <a:off x="2457" y="3294"/>
                <a:ext cx="1" cy="1"/>
              </a:xfrm>
              <a:custGeom>
                <a:avLst/>
                <a:gdLst>
                  <a:gd name="T0" fmla="*/ 1 w 1"/>
                  <a:gd name="T1" fmla="*/ 1 h 3"/>
                  <a:gd name="T2" fmla="*/ 1 w 1"/>
                  <a:gd name="T3" fmla="*/ 3 h 3"/>
                  <a:gd name="T4" fmla="*/ 0 w 1"/>
                  <a:gd name="T5" fmla="*/ 0 h 3"/>
                  <a:gd name="T6" fmla="*/ 0 w 1"/>
                  <a:gd name="T7" fmla="*/ 0 h 3"/>
                  <a:gd name="T8" fmla="*/ 1 w 1"/>
                  <a:gd name="T9" fmla="*/ 1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1"/>
                    </a:moveTo>
                    <a:lnTo>
                      <a:pt x="1" y="3"/>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1" name="Freeform 3145"/>
              <p:cNvSpPr>
                <a:spLocks/>
              </p:cNvSpPr>
              <p:nvPr/>
            </p:nvSpPr>
            <p:spPr bwMode="auto">
              <a:xfrm>
                <a:off x="2457" y="3294"/>
                <a:ext cx="3" cy="1"/>
              </a:xfrm>
              <a:custGeom>
                <a:avLst/>
                <a:gdLst>
                  <a:gd name="T0" fmla="*/ 1 w 6"/>
                  <a:gd name="T1" fmla="*/ 3 h 3"/>
                  <a:gd name="T2" fmla="*/ 6 w 6"/>
                  <a:gd name="T3" fmla="*/ 3 h 3"/>
                  <a:gd name="T4" fmla="*/ 6 w 6"/>
                  <a:gd name="T5" fmla="*/ 1 h 3"/>
                  <a:gd name="T6" fmla="*/ 6 w 6"/>
                  <a:gd name="T7" fmla="*/ 0 h 3"/>
                  <a:gd name="T8" fmla="*/ 0 w 6"/>
                  <a:gd name="T9" fmla="*/ 0 h 3"/>
                  <a:gd name="T10" fmla="*/ 1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1" y="3"/>
                    </a:moveTo>
                    <a:lnTo>
                      <a:pt x="6" y="3"/>
                    </a:lnTo>
                    <a:lnTo>
                      <a:pt x="6" y="1"/>
                    </a:lnTo>
                    <a:lnTo>
                      <a:pt x="6" y="0"/>
                    </a:lnTo>
                    <a:lnTo>
                      <a:pt x="0" y="0"/>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2" name="Freeform 3146"/>
              <p:cNvSpPr>
                <a:spLocks/>
              </p:cNvSpPr>
              <p:nvPr/>
            </p:nvSpPr>
            <p:spPr bwMode="auto">
              <a:xfrm>
                <a:off x="2460" y="3294"/>
                <a:ext cx="1" cy="1"/>
              </a:xfrm>
              <a:custGeom>
                <a:avLst/>
                <a:gdLst>
                  <a:gd name="T0" fmla="*/ 1 w 2"/>
                  <a:gd name="T1" fmla="*/ 1 h 3"/>
                  <a:gd name="T2" fmla="*/ 0 w 2"/>
                  <a:gd name="T3" fmla="*/ 1 h 3"/>
                  <a:gd name="T4" fmla="*/ 0 w 2"/>
                  <a:gd name="T5" fmla="*/ 3 h 3"/>
                  <a:gd name="T6" fmla="*/ 1 w 2"/>
                  <a:gd name="T7" fmla="*/ 3 h 3"/>
                  <a:gd name="T8" fmla="*/ 2 w 2"/>
                  <a:gd name="T9" fmla="*/ 3 h 3"/>
                  <a:gd name="T10" fmla="*/ 2 w 2"/>
                  <a:gd name="T11" fmla="*/ 0 h 3"/>
                  <a:gd name="T12" fmla="*/ 1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0" y="1"/>
                    </a:lnTo>
                    <a:lnTo>
                      <a:pt x="0" y="3"/>
                    </a:lnTo>
                    <a:lnTo>
                      <a:pt x="1" y="3"/>
                    </a:lnTo>
                    <a:lnTo>
                      <a:pt x="2" y="3"/>
                    </a:lnTo>
                    <a:lnTo>
                      <a:pt x="2" y="0"/>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3" name="Freeform 3147"/>
              <p:cNvSpPr>
                <a:spLocks/>
              </p:cNvSpPr>
              <p:nvPr/>
            </p:nvSpPr>
            <p:spPr bwMode="auto">
              <a:xfrm>
                <a:off x="2460" y="3293"/>
                <a:ext cx="11" cy="2"/>
              </a:xfrm>
              <a:custGeom>
                <a:avLst/>
                <a:gdLst>
                  <a:gd name="T0" fmla="*/ 0 w 23"/>
                  <a:gd name="T1" fmla="*/ 4 h 5"/>
                  <a:gd name="T2" fmla="*/ 0 w 23"/>
                  <a:gd name="T3" fmla="*/ 5 h 5"/>
                  <a:gd name="T4" fmla="*/ 5 w 23"/>
                  <a:gd name="T5" fmla="*/ 4 h 5"/>
                  <a:gd name="T6" fmla="*/ 16 w 23"/>
                  <a:gd name="T7" fmla="*/ 4 h 5"/>
                  <a:gd name="T8" fmla="*/ 19 w 23"/>
                  <a:gd name="T9" fmla="*/ 2 h 5"/>
                  <a:gd name="T10" fmla="*/ 23 w 23"/>
                  <a:gd name="T11" fmla="*/ 2 h 5"/>
                  <a:gd name="T12" fmla="*/ 23 w 23"/>
                  <a:gd name="T13" fmla="*/ 0 h 5"/>
                  <a:gd name="T14" fmla="*/ 19 w 23"/>
                  <a:gd name="T15" fmla="*/ 0 h 5"/>
                  <a:gd name="T16" fmla="*/ 16 w 23"/>
                  <a:gd name="T17" fmla="*/ 1 h 5"/>
                  <a:gd name="T18" fmla="*/ 5 w 23"/>
                  <a:gd name="T19" fmla="*/ 1 h 5"/>
                  <a:gd name="T20" fmla="*/ 1 w 23"/>
                  <a:gd name="T21" fmla="*/ 2 h 5"/>
                  <a:gd name="T22" fmla="*/ 1 w 23"/>
                  <a:gd name="T23" fmla="*/ 4 h 5"/>
                  <a:gd name="T24" fmla="*/ 0 w 23"/>
                  <a:gd name="T25" fmla="*/ 4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5"/>
                  <a:gd name="T41" fmla="*/ 23 w 2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5">
                    <a:moveTo>
                      <a:pt x="0" y="4"/>
                    </a:moveTo>
                    <a:lnTo>
                      <a:pt x="0" y="5"/>
                    </a:lnTo>
                    <a:lnTo>
                      <a:pt x="5" y="4"/>
                    </a:lnTo>
                    <a:lnTo>
                      <a:pt x="16" y="4"/>
                    </a:lnTo>
                    <a:lnTo>
                      <a:pt x="19" y="2"/>
                    </a:lnTo>
                    <a:lnTo>
                      <a:pt x="23" y="2"/>
                    </a:lnTo>
                    <a:lnTo>
                      <a:pt x="23" y="0"/>
                    </a:lnTo>
                    <a:lnTo>
                      <a:pt x="19" y="0"/>
                    </a:lnTo>
                    <a:lnTo>
                      <a:pt x="16" y="1"/>
                    </a:lnTo>
                    <a:lnTo>
                      <a:pt x="5" y="1"/>
                    </a:lnTo>
                    <a:lnTo>
                      <a:pt x="1" y="2"/>
                    </a:lnTo>
                    <a:lnTo>
                      <a:pt x="1"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4" name="Freeform 3148"/>
              <p:cNvSpPr>
                <a:spLocks/>
              </p:cNvSpPr>
              <p:nvPr/>
            </p:nvSpPr>
            <p:spPr bwMode="auto">
              <a:xfrm>
                <a:off x="2471" y="3292"/>
                <a:ext cx="4" cy="2"/>
              </a:xfrm>
              <a:custGeom>
                <a:avLst/>
                <a:gdLst>
                  <a:gd name="T0" fmla="*/ 0 w 6"/>
                  <a:gd name="T1" fmla="*/ 3 h 3"/>
                  <a:gd name="T2" fmla="*/ 3 w 6"/>
                  <a:gd name="T3" fmla="*/ 2 h 3"/>
                  <a:gd name="T4" fmla="*/ 6 w 6"/>
                  <a:gd name="T5" fmla="*/ 2 h 3"/>
                  <a:gd name="T6" fmla="*/ 6 w 6"/>
                  <a:gd name="T7" fmla="*/ 0 h 3"/>
                  <a:gd name="T8" fmla="*/ 3 w 6"/>
                  <a:gd name="T9" fmla="*/ 0 h 3"/>
                  <a:gd name="T10" fmla="*/ 0 w 6"/>
                  <a:gd name="T11" fmla="*/ 1 h 3"/>
                  <a:gd name="T12" fmla="*/ 0 w 6"/>
                  <a:gd name="T13" fmla="*/ 3 h 3"/>
                  <a:gd name="T14" fmla="*/ 0 60000 65536"/>
                  <a:gd name="T15" fmla="*/ 0 60000 65536"/>
                  <a:gd name="T16" fmla="*/ 0 60000 65536"/>
                  <a:gd name="T17" fmla="*/ 0 60000 65536"/>
                  <a:gd name="T18" fmla="*/ 0 60000 65536"/>
                  <a:gd name="T19" fmla="*/ 0 60000 65536"/>
                  <a:gd name="T20" fmla="*/ 0 60000 65536"/>
                  <a:gd name="T21" fmla="*/ 0 w 6"/>
                  <a:gd name="T22" fmla="*/ 0 h 3"/>
                  <a:gd name="T23" fmla="*/ 6 w 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3">
                    <a:moveTo>
                      <a:pt x="0" y="3"/>
                    </a:moveTo>
                    <a:lnTo>
                      <a:pt x="3" y="2"/>
                    </a:lnTo>
                    <a:lnTo>
                      <a:pt x="6" y="2"/>
                    </a:lnTo>
                    <a:lnTo>
                      <a:pt x="6" y="0"/>
                    </a:lnTo>
                    <a:lnTo>
                      <a:pt x="3" y="0"/>
                    </a:lnTo>
                    <a:lnTo>
                      <a:pt x="0"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5" name="Freeform 3149"/>
              <p:cNvSpPr>
                <a:spLocks/>
              </p:cNvSpPr>
              <p:nvPr/>
            </p:nvSpPr>
            <p:spPr bwMode="auto">
              <a:xfrm>
                <a:off x="2475" y="3290"/>
                <a:ext cx="8" cy="4"/>
              </a:xfrm>
              <a:custGeom>
                <a:avLst/>
                <a:gdLst>
                  <a:gd name="T0" fmla="*/ 0 w 17"/>
                  <a:gd name="T1" fmla="*/ 8 h 8"/>
                  <a:gd name="T2" fmla="*/ 4 w 17"/>
                  <a:gd name="T3" fmla="*/ 7 h 8"/>
                  <a:gd name="T4" fmla="*/ 6 w 17"/>
                  <a:gd name="T5" fmla="*/ 6 h 8"/>
                  <a:gd name="T6" fmla="*/ 10 w 17"/>
                  <a:gd name="T7" fmla="*/ 5 h 8"/>
                  <a:gd name="T8" fmla="*/ 13 w 17"/>
                  <a:gd name="T9" fmla="*/ 5 h 8"/>
                  <a:gd name="T10" fmla="*/ 17 w 17"/>
                  <a:gd name="T11" fmla="*/ 3 h 8"/>
                  <a:gd name="T12" fmla="*/ 15 w 17"/>
                  <a:gd name="T13" fmla="*/ 1 h 8"/>
                  <a:gd name="T14" fmla="*/ 14 w 17"/>
                  <a:gd name="T15" fmla="*/ 0 h 8"/>
                  <a:gd name="T16" fmla="*/ 11 w 17"/>
                  <a:gd name="T17" fmla="*/ 3 h 8"/>
                  <a:gd name="T18" fmla="*/ 10 w 17"/>
                  <a:gd name="T19" fmla="*/ 3 h 8"/>
                  <a:gd name="T20" fmla="*/ 6 w 17"/>
                  <a:gd name="T21" fmla="*/ 4 h 8"/>
                  <a:gd name="T22" fmla="*/ 4 w 17"/>
                  <a:gd name="T23" fmla="*/ 5 h 8"/>
                  <a:gd name="T24" fmla="*/ 0 w 17"/>
                  <a:gd name="T25" fmla="*/ 6 h 8"/>
                  <a:gd name="T26" fmla="*/ 0 w 17"/>
                  <a:gd name="T27" fmla="*/ 8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8"/>
                  <a:gd name="T44" fmla="*/ 17 w 17"/>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8">
                    <a:moveTo>
                      <a:pt x="0" y="8"/>
                    </a:moveTo>
                    <a:lnTo>
                      <a:pt x="4" y="7"/>
                    </a:lnTo>
                    <a:lnTo>
                      <a:pt x="6" y="6"/>
                    </a:lnTo>
                    <a:lnTo>
                      <a:pt x="10" y="5"/>
                    </a:lnTo>
                    <a:lnTo>
                      <a:pt x="13" y="5"/>
                    </a:lnTo>
                    <a:lnTo>
                      <a:pt x="17" y="3"/>
                    </a:lnTo>
                    <a:lnTo>
                      <a:pt x="15" y="1"/>
                    </a:lnTo>
                    <a:lnTo>
                      <a:pt x="14" y="0"/>
                    </a:lnTo>
                    <a:lnTo>
                      <a:pt x="11" y="3"/>
                    </a:lnTo>
                    <a:lnTo>
                      <a:pt x="10" y="3"/>
                    </a:lnTo>
                    <a:lnTo>
                      <a:pt x="6" y="4"/>
                    </a:lnTo>
                    <a:lnTo>
                      <a:pt x="4" y="5"/>
                    </a:lnTo>
                    <a:lnTo>
                      <a:pt x="0" y="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6" name="Freeform 3150"/>
              <p:cNvSpPr>
                <a:spLocks/>
              </p:cNvSpPr>
              <p:nvPr/>
            </p:nvSpPr>
            <p:spPr bwMode="auto">
              <a:xfrm>
                <a:off x="2480" y="3287"/>
                <a:ext cx="7" cy="4"/>
              </a:xfrm>
              <a:custGeom>
                <a:avLst/>
                <a:gdLst>
                  <a:gd name="T0" fmla="*/ 4 w 15"/>
                  <a:gd name="T1" fmla="*/ 7 h 9"/>
                  <a:gd name="T2" fmla="*/ 4 w 15"/>
                  <a:gd name="T3" fmla="*/ 9 h 9"/>
                  <a:gd name="T4" fmla="*/ 7 w 15"/>
                  <a:gd name="T5" fmla="*/ 7 h 9"/>
                  <a:gd name="T6" fmla="*/ 11 w 15"/>
                  <a:gd name="T7" fmla="*/ 6 h 9"/>
                  <a:gd name="T8" fmla="*/ 15 w 15"/>
                  <a:gd name="T9" fmla="*/ 3 h 9"/>
                  <a:gd name="T10" fmla="*/ 14 w 15"/>
                  <a:gd name="T11" fmla="*/ 2 h 9"/>
                  <a:gd name="T12" fmla="*/ 13 w 15"/>
                  <a:gd name="T13" fmla="*/ 0 h 9"/>
                  <a:gd name="T14" fmla="*/ 9 w 15"/>
                  <a:gd name="T15" fmla="*/ 4 h 9"/>
                  <a:gd name="T16" fmla="*/ 7 w 15"/>
                  <a:gd name="T17" fmla="*/ 5 h 9"/>
                  <a:gd name="T18" fmla="*/ 0 w 15"/>
                  <a:gd name="T19" fmla="*/ 9 h 9"/>
                  <a:gd name="T20" fmla="*/ 3 w 15"/>
                  <a:gd name="T21" fmla="*/ 6 h 9"/>
                  <a:gd name="T22" fmla="*/ 4 w 15"/>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9"/>
                  <a:gd name="T38" fmla="*/ 15 w 15"/>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9">
                    <a:moveTo>
                      <a:pt x="4" y="7"/>
                    </a:moveTo>
                    <a:lnTo>
                      <a:pt x="4" y="9"/>
                    </a:lnTo>
                    <a:lnTo>
                      <a:pt x="7" y="7"/>
                    </a:lnTo>
                    <a:lnTo>
                      <a:pt x="11" y="6"/>
                    </a:lnTo>
                    <a:lnTo>
                      <a:pt x="15" y="3"/>
                    </a:lnTo>
                    <a:lnTo>
                      <a:pt x="14" y="2"/>
                    </a:lnTo>
                    <a:lnTo>
                      <a:pt x="13" y="0"/>
                    </a:lnTo>
                    <a:lnTo>
                      <a:pt x="9" y="4"/>
                    </a:lnTo>
                    <a:lnTo>
                      <a:pt x="7" y="5"/>
                    </a:lnTo>
                    <a:lnTo>
                      <a:pt x="0" y="9"/>
                    </a:lnTo>
                    <a:lnTo>
                      <a:pt x="3" y="6"/>
                    </a:lnTo>
                    <a:lnTo>
                      <a:pt x="4"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7" name="Freeform 3151"/>
              <p:cNvSpPr>
                <a:spLocks/>
              </p:cNvSpPr>
              <p:nvPr/>
            </p:nvSpPr>
            <p:spPr bwMode="auto">
              <a:xfrm>
                <a:off x="2486" y="3286"/>
                <a:ext cx="3" cy="2"/>
              </a:xfrm>
              <a:custGeom>
                <a:avLst/>
                <a:gdLst>
                  <a:gd name="T0" fmla="*/ 3 w 7"/>
                  <a:gd name="T1" fmla="*/ 4 h 5"/>
                  <a:gd name="T2" fmla="*/ 3 w 7"/>
                  <a:gd name="T3" fmla="*/ 5 h 5"/>
                  <a:gd name="T4" fmla="*/ 5 w 7"/>
                  <a:gd name="T5" fmla="*/ 4 h 5"/>
                  <a:gd name="T6" fmla="*/ 7 w 7"/>
                  <a:gd name="T7" fmla="*/ 0 h 5"/>
                  <a:gd name="T8" fmla="*/ 6 w 7"/>
                  <a:gd name="T9" fmla="*/ 0 h 5"/>
                  <a:gd name="T10" fmla="*/ 5 w 7"/>
                  <a:gd name="T11" fmla="*/ 0 h 5"/>
                  <a:gd name="T12" fmla="*/ 5 w 7"/>
                  <a:gd name="T13" fmla="*/ 1 h 5"/>
                  <a:gd name="T14" fmla="*/ 0 w 7"/>
                  <a:gd name="T15" fmla="*/ 4 h 5"/>
                  <a:gd name="T16" fmla="*/ 2 w 7"/>
                  <a:gd name="T17" fmla="*/ 2 h 5"/>
                  <a:gd name="T18" fmla="*/ 3 w 7"/>
                  <a:gd name="T19" fmla="*/ 4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3" y="4"/>
                    </a:moveTo>
                    <a:lnTo>
                      <a:pt x="3" y="5"/>
                    </a:lnTo>
                    <a:lnTo>
                      <a:pt x="5" y="4"/>
                    </a:lnTo>
                    <a:lnTo>
                      <a:pt x="7" y="0"/>
                    </a:lnTo>
                    <a:lnTo>
                      <a:pt x="6" y="0"/>
                    </a:lnTo>
                    <a:lnTo>
                      <a:pt x="5" y="0"/>
                    </a:lnTo>
                    <a:lnTo>
                      <a:pt x="5" y="1"/>
                    </a:lnTo>
                    <a:lnTo>
                      <a:pt x="0" y="4"/>
                    </a:lnTo>
                    <a:lnTo>
                      <a:pt x="2" y="2"/>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8" name="Freeform 3152"/>
              <p:cNvSpPr>
                <a:spLocks/>
              </p:cNvSpPr>
              <p:nvPr/>
            </p:nvSpPr>
            <p:spPr bwMode="auto">
              <a:xfrm>
                <a:off x="2488" y="3284"/>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59" name="Freeform 3153"/>
              <p:cNvSpPr>
                <a:spLocks/>
              </p:cNvSpPr>
              <p:nvPr/>
            </p:nvSpPr>
            <p:spPr bwMode="auto">
              <a:xfrm>
                <a:off x="2489" y="3277"/>
                <a:ext cx="1" cy="9"/>
              </a:xfrm>
              <a:custGeom>
                <a:avLst/>
                <a:gdLst>
                  <a:gd name="T0" fmla="*/ 2 w 4"/>
                  <a:gd name="T1" fmla="*/ 17 h 18"/>
                  <a:gd name="T2" fmla="*/ 1 w 4"/>
                  <a:gd name="T3" fmla="*/ 18 h 18"/>
                  <a:gd name="T4" fmla="*/ 4 w 4"/>
                  <a:gd name="T5" fmla="*/ 14 h 18"/>
                  <a:gd name="T6" fmla="*/ 4 w 4"/>
                  <a:gd name="T7" fmla="*/ 2 h 18"/>
                  <a:gd name="T8" fmla="*/ 2 w 4"/>
                  <a:gd name="T9" fmla="*/ 0 h 18"/>
                  <a:gd name="T10" fmla="*/ 1 w 4"/>
                  <a:gd name="T11" fmla="*/ 0 h 18"/>
                  <a:gd name="T12" fmla="*/ 0 w 4"/>
                  <a:gd name="T13" fmla="*/ 0 h 18"/>
                  <a:gd name="T14" fmla="*/ 1 w 4"/>
                  <a:gd name="T15" fmla="*/ 2 h 18"/>
                  <a:gd name="T16" fmla="*/ 1 w 4"/>
                  <a:gd name="T17" fmla="*/ 14 h 18"/>
                  <a:gd name="T18" fmla="*/ 0 w 4"/>
                  <a:gd name="T19" fmla="*/ 16 h 18"/>
                  <a:gd name="T20" fmla="*/ 1 w 4"/>
                  <a:gd name="T21" fmla="*/ 16 h 18"/>
                  <a:gd name="T22" fmla="*/ 2 w 4"/>
                  <a:gd name="T23" fmla="*/ 17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8"/>
                  <a:gd name="T38" fmla="*/ 4 w 4"/>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8">
                    <a:moveTo>
                      <a:pt x="2" y="17"/>
                    </a:moveTo>
                    <a:lnTo>
                      <a:pt x="1" y="18"/>
                    </a:lnTo>
                    <a:lnTo>
                      <a:pt x="4" y="14"/>
                    </a:lnTo>
                    <a:lnTo>
                      <a:pt x="4" y="2"/>
                    </a:lnTo>
                    <a:lnTo>
                      <a:pt x="2" y="0"/>
                    </a:lnTo>
                    <a:lnTo>
                      <a:pt x="1" y="0"/>
                    </a:lnTo>
                    <a:lnTo>
                      <a:pt x="0" y="0"/>
                    </a:lnTo>
                    <a:lnTo>
                      <a:pt x="1" y="2"/>
                    </a:lnTo>
                    <a:lnTo>
                      <a:pt x="1" y="14"/>
                    </a:lnTo>
                    <a:lnTo>
                      <a:pt x="0" y="16"/>
                    </a:lnTo>
                    <a:lnTo>
                      <a:pt x="1" y="16"/>
                    </a:lnTo>
                    <a:lnTo>
                      <a:pt x="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0" name="Freeform 3154"/>
              <p:cNvSpPr>
                <a:spLocks/>
              </p:cNvSpPr>
              <p:nvPr/>
            </p:nvSpPr>
            <p:spPr bwMode="auto">
              <a:xfrm>
                <a:off x="2488" y="3276"/>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1" name="Freeform 3155"/>
              <p:cNvSpPr>
                <a:spLocks/>
              </p:cNvSpPr>
              <p:nvPr/>
            </p:nvSpPr>
            <p:spPr bwMode="auto">
              <a:xfrm>
                <a:off x="2487" y="3275"/>
                <a:ext cx="2" cy="3"/>
              </a:xfrm>
              <a:custGeom>
                <a:avLst/>
                <a:gdLst>
                  <a:gd name="T0" fmla="*/ 2 w 3"/>
                  <a:gd name="T1" fmla="*/ 3 h 5"/>
                  <a:gd name="T2" fmla="*/ 3 w 3"/>
                  <a:gd name="T3" fmla="*/ 3 h 5"/>
                  <a:gd name="T4" fmla="*/ 2 w 3"/>
                  <a:gd name="T5" fmla="*/ 0 h 5"/>
                  <a:gd name="T6" fmla="*/ 1 w 3"/>
                  <a:gd name="T7" fmla="*/ 0 h 5"/>
                  <a:gd name="T8" fmla="*/ 0 w 3"/>
                  <a:gd name="T9" fmla="*/ 0 h 5"/>
                  <a:gd name="T10" fmla="*/ 2 w 3"/>
                  <a:gd name="T11" fmla="*/ 5 h 5"/>
                  <a:gd name="T12" fmla="*/ 1 w 3"/>
                  <a:gd name="T13" fmla="*/ 4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3"/>
                    </a:lnTo>
                    <a:lnTo>
                      <a:pt x="2" y="0"/>
                    </a:lnTo>
                    <a:lnTo>
                      <a:pt x="1" y="0"/>
                    </a:lnTo>
                    <a:lnTo>
                      <a:pt x="0" y="0"/>
                    </a:lnTo>
                    <a:lnTo>
                      <a:pt x="2" y="5"/>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2" name="Freeform 3156"/>
              <p:cNvSpPr>
                <a:spLocks/>
              </p:cNvSpPr>
              <p:nvPr/>
            </p:nvSpPr>
            <p:spPr bwMode="auto">
              <a:xfrm>
                <a:off x="2487" y="3274"/>
                <a:ext cx="2" cy="2"/>
              </a:xfrm>
              <a:custGeom>
                <a:avLst/>
                <a:gdLst>
                  <a:gd name="T0" fmla="*/ 3 w 3"/>
                  <a:gd name="T1" fmla="*/ 2 h 4"/>
                  <a:gd name="T2" fmla="*/ 2 w 3"/>
                  <a:gd name="T3" fmla="*/ 0 h 4"/>
                  <a:gd name="T4" fmla="*/ 2 w 3"/>
                  <a:gd name="T5" fmla="*/ 0 h 4"/>
                  <a:gd name="T6" fmla="*/ 1 w 3"/>
                  <a:gd name="T7" fmla="*/ 1 h 4"/>
                  <a:gd name="T8" fmla="*/ 0 w 3"/>
                  <a:gd name="T9" fmla="*/ 2 h 4"/>
                  <a:gd name="T10" fmla="*/ 1 w 3"/>
                  <a:gd name="T11" fmla="*/ 4 h 4"/>
                  <a:gd name="T12" fmla="*/ 2 w 3"/>
                  <a:gd name="T13" fmla="*/ 2 h 4"/>
                  <a:gd name="T14" fmla="*/ 3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2"/>
                    </a:moveTo>
                    <a:lnTo>
                      <a:pt x="2" y="0"/>
                    </a:lnTo>
                    <a:lnTo>
                      <a:pt x="1" y="1"/>
                    </a:lnTo>
                    <a:lnTo>
                      <a:pt x="0" y="2"/>
                    </a:lnTo>
                    <a:lnTo>
                      <a:pt x="1" y="4"/>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3" name="Freeform 3157"/>
              <p:cNvSpPr>
                <a:spLocks/>
              </p:cNvSpPr>
              <p:nvPr/>
            </p:nvSpPr>
            <p:spPr bwMode="auto">
              <a:xfrm>
                <a:off x="2486" y="3273"/>
                <a:ext cx="2" cy="3"/>
              </a:xfrm>
              <a:custGeom>
                <a:avLst/>
                <a:gdLst>
                  <a:gd name="T0" fmla="*/ 2 w 3"/>
                  <a:gd name="T1" fmla="*/ 2 h 5"/>
                  <a:gd name="T2" fmla="*/ 3 w 3"/>
                  <a:gd name="T3" fmla="*/ 2 h 5"/>
                  <a:gd name="T4" fmla="*/ 2 w 3"/>
                  <a:gd name="T5" fmla="*/ 0 h 5"/>
                  <a:gd name="T6" fmla="*/ 1 w 3"/>
                  <a:gd name="T7" fmla="*/ 0 h 5"/>
                  <a:gd name="T8" fmla="*/ 0 w 3"/>
                  <a:gd name="T9" fmla="*/ 0 h 5"/>
                  <a:gd name="T10" fmla="*/ 2 w 3"/>
                  <a:gd name="T11" fmla="*/ 5 h 5"/>
                  <a:gd name="T12" fmla="*/ 1 w 3"/>
                  <a:gd name="T13" fmla="*/ 3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2"/>
                    </a:lnTo>
                    <a:lnTo>
                      <a:pt x="2" y="0"/>
                    </a:lnTo>
                    <a:lnTo>
                      <a:pt x="1" y="0"/>
                    </a:lnTo>
                    <a:lnTo>
                      <a:pt x="0" y="0"/>
                    </a:lnTo>
                    <a:lnTo>
                      <a:pt x="2" y="5"/>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4" name="Freeform 3158"/>
              <p:cNvSpPr>
                <a:spLocks/>
              </p:cNvSpPr>
              <p:nvPr/>
            </p:nvSpPr>
            <p:spPr bwMode="auto">
              <a:xfrm>
                <a:off x="2486" y="3272"/>
                <a:ext cx="1" cy="2"/>
              </a:xfrm>
              <a:custGeom>
                <a:avLst/>
                <a:gdLst>
                  <a:gd name="T0" fmla="*/ 4 w 4"/>
                  <a:gd name="T1" fmla="*/ 2 h 3"/>
                  <a:gd name="T2" fmla="*/ 3 w 4"/>
                  <a:gd name="T3" fmla="*/ 0 h 3"/>
                  <a:gd name="T4" fmla="*/ 3 w 4"/>
                  <a:gd name="T5" fmla="*/ 0 h 3"/>
                  <a:gd name="T6" fmla="*/ 2 w 4"/>
                  <a:gd name="T7" fmla="*/ 1 h 3"/>
                  <a:gd name="T8" fmla="*/ 0 w 4"/>
                  <a:gd name="T9" fmla="*/ 2 h 3"/>
                  <a:gd name="T10" fmla="*/ 2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3" y="0"/>
                    </a:lnTo>
                    <a:lnTo>
                      <a:pt x="2" y="1"/>
                    </a:lnTo>
                    <a:lnTo>
                      <a:pt x="0" y="2"/>
                    </a:lnTo>
                    <a:lnTo>
                      <a:pt x="2"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5" name="Freeform 3159"/>
              <p:cNvSpPr>
                <a:spLocks/>
              </p:cNvSpPr>
              <p:nvPr/>
            </p:nvSpPr>
            <p:spPr bwMode="auto">
              <a:xfrm>
                <a:off x="2480" y="3268"/>
                <a:ext cx="7" cy="5"/>
              </a:xfrm>
              <a:custGeom>
                <a:avLst/>
                <a:gdLst>
                  <a:gd name="T0" fmla="*/ 14 w 15"/>
                  <a:gd name="T1" fmla="*/ 8 h 10"/>
                  <a:gd name="T2" fmla="*/ 15 w 15"/>
                  <a:gd name="T3" fmla="*/ 9 h 10"/>
                  <a:gd name="T4" fmla="*/ 6 w 15"/>
                  <a:gd name="T5" fmla="*/ 4 h 10"/>
                  <a:gd name="T6" fmla="*/ 6 w 15"/>
                  <a:gd name="T7" fmla="*/ 3 h 10"/>
                  <a:gd name="T8" fmla="*/ 0 w 15"/>
                  <a:gd name="T9" fmla="*/ 0 h 10"/>
                  <a:gd name="T10" fmla="*/ 0 w 15"/>
                  <a:gd name="T11" fmla="*/ 1 h 10"/>
                  <a:gd name="T12" fmla="*/ 0 w 15"/>
                  <a:gd name="T13" fmla="*/ 2 h 10"/>
                  <a:gd name="T14" fmla="*/ 3 w 15"/>
                  <a:gd name="T15" fmla="*/ 3 h 10"/>
                  <a:gd name="T16" fmla="*/ 6 w 15"/>
                  <a:gd name="T17" fmla="*/ 7 h 10"/>
                  <a:gd name="T18" fmla="*/ 13 w 15"/>
                  <a:gd name="T19" fmla="*/ 10 h 10"/>
                  <a:gd name="T20" fmla="*/ 13 w 15"/>
                  <a:gd name="T21" fmla="*/ 9 h 10"/>
                  <a:gd name="T22" fmla="*/ 14 w 15"/>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0"/>
                  <a:gd name="T38" fmla="*/ 15 w 15"/>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0">
                    <a:moveTo>
                      <a:pt x="14" y="8"/>
                    </a:moveTo>
                    <a:lnTo>
                      <a:pt x="15" y="9"/>
                    </a:lnTo>
                    <a:lnTo>
                      <a:pt x="6" y="4"/>
                    </a:lnTo>
                    <a:lnTo>
                      <a:pt x="6" y="3"/>
                    </a:lnTo>
                    <a:lnTo>
                      <a:pt x="0" y="0"/>
                    </a:lnTo>
                    <a:lnTo>
                      <a:pt x="0" y="1"/>
                    </a:lnTo>
                    <a:lnTo>
                      <a:pt x="0" y="2"/>
                    </a:lnTo>
                    <a:lnTo>
                      <a:pt x="3" y="3"/>
                    </a:lnTo>
                    <a:lnTo>
                      <a:pt x="6" y="7"/>
                    </a:lnTo>
                    <a:lnTo>
                      <a:pt x="13" y="10"/>
                    </a:lnTo>
                    <a:lnTo>
                      <a:pt x="13" y="9"/>
                    </a:lnTo>
                    <a:lnTo>
                      <a:pt x="1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6" name="Freeform 3160"/>
              <p:cNvSpPr>
                <a:spLocks/>
              </p:cNvSpPr>
              <p:nvPr/>
            </p:nvSpPr>
            <p:spPr bwMode="auto">
              <a:xfrm>
                <a:off x="2479" y="3268"/>
                <a:ext cx="1" cy="2"/>
              </a:xfrm>
              <a:custGeom>
                <a:avLst/>
                <a:gdLst>
                  <a:gd name="T0" fmla="*/ 2 w 2"/>
                  <a:gd name="T1" fmla="*/ 2 h 5"/>
                  <a:gd name="T2" fmla="*/ 0 w 2"/>
                  <a:gd name="T3" fmla="*/ 0 h 5"/>
                  <a:gd name="T4" fmla="*/ 2 w 2"/>
                  <a:gd name="T5" fmla="*/ 5 h 5"/>
                  <a:gd name="T6" fmla="*/ 2 w 2"/>
                  <a:gd name="T7" fmla="*/ 3 h 5"/>
                  <a:gd name="T8" fmla="*/ 2 w 2"/>
                  <a:gd name="T9" fmla="*/ 2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2" y="2"/>
                    </a:moveTo>
                    <a:lnTo>
                      <a:pt x="0" y="0"/>
                    </a:lnTo>
                    <a:lnTo>
                      <a:pt x="2"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7" name="Freeform 3161"/>
              <p:cNvSpPr>
                <a:spLocks/>
              </p:cNvSpPr>
              <p:nvPr/>
            </p:nvSpPr>
            <p:spPr bwMode="auto">
              <a:xfrm>
                <a:off x="2476" y="3267"/>
                <a:ext cx="4" cy="3"/>
              </a:xfrm>
              <a:custGeom>
                <a:avLst/>
                <a:gdLst>
                  <a:gd name="T0" fmla="*/ 6 w 8"/>
                  <a:gd name="T1" fmla="*/ 1 h 6"/>
                  <a:gd name="T2" fmla="*/ 3 w 8"/>
                  <a:gd name="T3" fmla="*/ 1 h 6"/>
                  <a:gd name="T4" fmla="*/ 0 w 8"/>
                  <a:gd name="T5" fmla="*/ 0 h 6"/>
                  <a:gd name="T6" fmla="*/ 0 w 8"/>
                  <a:gd name="T7" fmla="*/ 1 h 6"/>
                  <a:gd name="T8" fmla="*/ 0 w 8"/>
                  <a:gd name="T9" fmla="*/ 3 h 6"/>
                  <a:gd name="T10" fmla="*/ 7 w 8"/>
                  <a:gd name="T11" fmla="*/ 6 h 6"/>
                  <a:gd name="T12" fmla="*/ 8 w 8"/>
                  <a:gd name="T13" fmla="*/ 6 h 6"/>
                  <a:gd name="T14" fmla="*/ 6 w 8"/>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6" y="1"/>
                    </a:moveTo>
                    <a:lnTo>
                      <a:pt x="3" y="1"/>
                    </a:lnTo>
                    <a:lnTo>
                      <a:pt x="0" y="0"/>
                    </a:lnTo>
                    <a:lnTo>
                      <a:pt x="0" y="1"/>
                    </a:lnTo>
                    <a:lnTo>
                      <a:pt x="0" y="3"/>
                    </a:lnTo>
                    <a:lnTo>
                      <a:pt x="7" y="6"/>
                    </a:lnTo>
                    <a:lnTo>
                      <a:pt x="8" y="6"/>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8" name="Freeform 3162"/>
              <p:cNvSpPr>
                <a:spLocks/>
              </p:cNvSpPr>
              <p:nvPr/>
            </p:nvSpPr>
            <p:spPr bwMode="auto">
              <a:xfrm>
                <a:off x="2473" y="3267"/>
                <a:ext cx="3" cy="2"/>
              </a:xfrm>
              <a:custGeom>
                <a:avLst/>
                <a:gdLst>
                  <a:gd name="T0" fmla="*/ 6 w 6"/>
                  <a:gd name="T1" fmla="*/ 1 h 5"/>
                  <a:gd name="T2" fmla="*/ 3 w 6"/>
                  <a:gd name="T3" fmla="*/ 0 h 5"/>
                  <a:gd name="T4" fmla="*/ 1 w 6"/>
                  <a:gd name="T5" fmla="*/ 0 h 5"/>
                  <a:gd name="T6" fmla="*/ 0 w 6"/>
                  <a:gd name="T7" fmla="*/ 0 h 5"/>
                  <a:gd name="T8" fmla="*/ 0 w 6"/>
                  <a:gd name="T9" fmla="*/ 1 h 5"/>
                  <a:gd name="T10" fmla="*/ 0 w 6"/>
                  <a:gd name="T11" fmla="*/ 2 h 5"/>
                  <a:gd name="T12" fmla="*/ 5 w 6"/>
                  <a:gd name="T13" fmla="*/ 5 h 5"/>
                  <a:gd name="T14" fmla="*/ 6 w 6"/>
                  <a:gd name="T15" fmla="*/ 5 h 5"/>
                  <a:gd name="T16" fmla="*/ 6 w 6"/>
                  <a:gd name="T17" fmla="*/ 2 h 5"/>
                  <a:gd name="T18" fmla="*/ 6 w 6"/>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1"/>
                    </a:moveTo>
                    <a:lnTo>
                      <a:pt x="3" y="0"/>
                    </a:lnTo>
                    <a:lnTo>
                      <a:pt x="1" y="0"/>
                    </a:lnTo>
                    <a:lnTo>
                      <a:pt x="0" y="0"/>
                    </a:lnTo>
                    <a:lnTo>
                      <a:pt x="0" y="1"/>
                    </a:lnTo>
                    <a:lnTo>
                      <a:pt x="0" y="2"/>
                    </a:lnTo>
                    <a:lnTo>
                      <a:pt x="5" y="5"/>
                    </a:lnTo>
                    <a:lnTo>
                      <a:pt x="6" y="5"/>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69" name="Freeform 3163"/>
              <p:cNvSpPr>
                <a:spLocks/>
              </p:cNvSpPr>
              <p:nvPr/>
            </p:nvSpPr>
            <p:spPr bwMode="auto">
              <a:xfrm>
                <a:off x="2460" y="3266"/>
                <a:ext cx="13" cy="2"/>
              </a:xfrm>
              <a:custGeom>
                <a:avLst/>
                <a:gdLst>
                  <a:gd name="T0" fmla="*/ 25 w 25"/>
                  <a:gd name="T1" fmla="*/ 1 h 5"/>
                  <a:gd name="T2" fmla="*/ 23 w 25"/>
                  <a:gd name="T3" fmla="*/ 0 h 5"/>
                  <a:gd name="T4" fmla="*/ 0 w 25"/>
                  <a:gd name="T5" fmla="*/ 0 h 5"/>
                  <a:gd name="T6" fmla="*/ 0 w 25"/>
                  <a:gd name="T7" fmla="*/ 2 h 5"/>
                  <a:gd name="T8" fmla="*/ 0 w 25"/>
                  <a:gd name="T9" fmla="*/ 5 h 5"/>
                  <a:gd name="T10" fmla="*/ 25 w 25"/>
                  <a:gd name="T11" fmla="*/ 5 h 5"/>
                  <a:gd name="T12" fmla="*/ 25 w 25"/>
                  <a:gd name="T13" fmla="*/ 2 h 5"/>
                  <a:gd name="T14" fmla="*/ 25 w 2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5"/>
                  <a:gd name="T26" fmla="*/ 25 w 2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5">
                    <a:moveTo>
                      <a:pt x="25" y="1"/>
                    </a:moveTo>
                    <a:lnTo>
                      <a:pt x="23" y="0"/>
                    </a:lnTo>
                    <a:lnTo>
                      <a:pt x="0" y="0"/>
                    </a:lnTo>
                    <a:lnTo>
                      <a:pt x="0" y="2"/>
                    </a:lnTo>
                    <a:lnTo>
                      <a:pt x="0" y="5"/>
                    </a:lnTo>
                    <a:lnTo>
                      <a:pt x="25" y="5"/>
                    </a:lnTo>
                    <a:lnTo>
                      <a:pt x="25" y="2"/>
                    </a:lnTo>
                    <a:lnTo>
                      <a:pt x="2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0" name="Freeform 3164"/>
              <p:cNvSpPr>
                <a:spLocks/>
              </p:cNvSpPr>
              <p:nvPr/>
            </p:nvSpPr>
            <p:spPr bwMode="auto">
              <a:xfrm>
                <a:off x="2459" y="3266"/>
                <a:ext cx="3" cy="2"/>
              </a:xfrm>
              <a:custGeom>
                <a:avLst/>
                <a:gdLst>
                  <a:gd name="T0" fmla="*/ 4 w 7"/>
                  <a:gd name="T1" fmla="*/ 0 h 5"/>
                  <a:gd name="T2" fmla="*/ 7 w 7"/>
                  <a:gd name="T3" fmla="*/ 0 h 5"/>
                  <a:gd name="T4" fmla="*/ 0 w 7"/>
                  <a:gd name="T5" fmla="*/ 2 h 5"/>
                  <a:gd name="T6" fmla="*/ 0 w 7"/>
                  <a:gd name="T7" fmla="*/ 3 h 5"/>
                  <a:gd name="T8" fmla="*/ 0 w 7"/>
                  <a:gd name="T9" fmla="*/ 5 h 5"/>
                  <a:gd name="T10" fmla="*/ 4 w 7"/>
                  <a:gd name="T11" fmla="*/ 3 h 5"/>
                  <a:gd name="T12" fmla="*/ 4 w 7"/>
                  <a:gd name="T13" fmla="*/ 2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2"/>
                    </a:lnTo>
                    <a:lnTo>
                      <a:pt x="0" y="3"/>
                    </a:lnTo>
                    <a:lnTo>
                      <a:pt x="0" y="5"/>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1" name="Freeform 3165"/>
              <p:cNvSpPr>
                <a:spLocks/>
              </p:cNvSpPr>
              <p:nvPr/>
            </p:nvSpPr>
            <p:spPr bwMode="auto">
              <a:xfrm>
                <a:off x="2457" y="3267"/>
                <a:ext cx="2" cy="2"/>
              </a:xfrm>
              <a:custGeom>
                <a:avLst/>
                <a:gdLst>
                  <a:gd name="T0" fmla="*/ 3 w 3"/>
                  <a:gd name="T1" fmla="*/ 2 h 5"/>
                  <a:gd name="T2" fmla="*/ 3 w 3"/>
                  <a:gd name="T3" fmla="*/ 0 h 5"/>
                  <a:gd name="T4" fmla="*/ 1 w 3"/>
                  <a:gd name="T5" fmla="*/ 0 h 5"/>
                  <a:gd name="T6" fmla="*/ 1 w 3"/>
                  <a:gd name="T7" fmla="*/ 2 h 5"/>
                  <a:gd name="T8" fmla="*/ 1 w 3"/>
                  <a:gd name="T9" fmla="*/ 5 h 5"/>
                  <a:gd name="T10" fmla="*/ 0 w 3"/>
                  <a:gd name="T11" fmla="*/ 5 h 5"/>
                  <a:gd name="T12" fmla="*/ 3 w 3"/>
                  <a:gd name="T13" fmla="*/ 4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1" y="0"/>
                    </a:lnTo>
                    <a:lnTo>
                      <a:pt x="1" y="2"/>
                    </a:lnTo>
                    <a:lnTo>
                      <a:pt x="1" y="5"/>
                    </a:lnTo>
                    <a:lnTo>
                      <a:pt x="0" y="5"/>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2" name="Freeform 3166"/>
              <p:cNvSpPr>
                <a:spLocks/>
              </p:cNvSpPr>
              <p:nvPr/>
            </p:nvSpPr>
            <p:spPr bwMode="auto">
              <a:xfrm>
                <a:off x="2457" y="3267"/>
                <a:ext cx="2" cy="1"/>
              </a:xfrm>
              <a:custGeom>
                <a:avLst/>
                <a:gdLst>
                  <a:gd name="T0" fmla="*/ 0 w 3"/>
                  <a:gd name="T1" fmla="*/ 0 h 4"/>
                  <a:gd name="T2" fmla="*/ 3 w 3"/>
                  <a:gd name="T3" fmla="*/ 0 h 4"/>
                  <a:gd name="T4" fmla="*/ 0 w 3"/>
                  <a:gd name="T5" fmla="*/ 4 h 4"/>
                  <a:gd name="T6" fmla="*/ 0 w 3"/>
                  <a:gd name="T7" fmla="*/ 2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3" y="0"/>
                    </a:lnTo>
                    <a:lnTo>
                      <a:pt x="0" y="4"/>
                    </a:lnTo>
                    <a:lnTo>
                      <a:pt x="0"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3" name="Freeform 3167"/>
              <p:cNvSpPr>
                <a:spLocks/>
              </p:cNvSpPr>
              <p:nvPr/>
            </p:nvSpPr>
            <p:spPr bwMode="auto">
              <a:xfrm>
                <a:off x="2455" y="3267"/>
                <a:ext cx="4" cy="2"/>
              </a:xfrm>
              <a:custGeom>
                <a:avLst/>
                <a:gdLst>
                  <a:gd name="T0" fmla="*/ 9 w 9"/>
                  <a:gd name="T1" fmla="*/ 0 h 6"/>
                  <a:gd name="T2" fmla="*/ 2 w 9"/>
                  <a:gd name="T3" fmla="*/ 2 h 6"/>
                  <a:gd name="T4" fmla="*/ 0 w 9"/>
                  <a:gd name="T5" fmla="*/ 4 h 6"/>
                  <a:gd name="T6" fmla="*/ 0 w 9"/>
                  <a:gd name="T7" fmla="*/ 5 h 6"/>
                  <a:gd name="T8" fmla="*/ 0 w 9"/>
                  <a:gd name="T9" fmla="*/ 6 h 6"/>
                  <a:gd name="T10" fmla="*/ 2 w 9"/>
                  <a:gd name="T11" fmla="*/ 5 h 6"/>
                  <a:gd name="T12" fmla="*/ 6 w 9"/>
                  <a:gd name="T13" fmla="*/ 4 h 6"/>
                  <a:gd name="T14" fmla="*/ 9 w 9"/>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9" y="0"/>
                    </a:moveTo>
                    <a:lnTo>
                      <a:pt x="2" y="2"/>
                    </a:lnTo>
                    <a:lnTo>
                      <a:pt x="0" y="4"/>
                    </a:lnTo>
                    <a:lnTo>
                      <a:pt x="0" y="5"/>
                    </a:lnTo>
                    <a:lnTo>
                      <a:pt x="0" y="6"/>
                    </a:lnTo>
                    <a:lnTo>
                      <a:pt x="2" y="5"/>
                    </a:lnTo>
                    <a:lnTo>
                      <a:pt x="6"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4" name="Freeform 3168"/>
              <p:cNvSpPr>
                <a:spLocks/>
              </p:cNvSpPr>
              <p:nvPr/>
            </p:nvSpPr>
            <p:spPr bwMode="auto">
              <a:xfrm>
                <a:off x="2453" y="3268"/>
                <a:ext cx="2" cy="2"/>
              </a:xfrm>
              <a:custGeom>
                <a:avLst/>
                <a:gdLst>
                  <a:gd name="T0" fmla="*/ 2 w 2"/>
                  <a:gd name="T1" fmla="*/ 3 h 5"/>
                  <a:gd name="T2" fmla="*/ 2 w 2"/>
                  <a:gd name="T3" fmla="*/ 0 h 5"/>
                  <a:gd name="T4" fmla="*/ 0 w 2"/>
                  <a:gd name="T5" fmla="*/ 0 h 5"/>
                  <a:gd name="T6" fmla="*/ 0 w 2"/>
                  <a:gd name="T7" fmla="*/ 3 h 5"/>
                  <a:gd name="T8" fmla="*/ 0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0" y="0"/>
                    </a:lnTo>
                    <a:lnTo>
                      <a:pt x="0" y="3"/>
                    </a:lnTo>
                    <a:lnTo>
                      <a:pt x="0" y="5"/>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5" name="Freeform 3169"/>
              <p:cNvSpPr>
                <a:spLocks/>
              </p:cNvSpPr>
              <p:nvPr/>
            </p:nvSpPr>
            <p:spPr bwMode="auto">
              <a:xfrm>
                <a:off x="2451" y="3268"/>
                <a:ext cx="4" cy="3"/>
              </a:xfrm>
              <a:custGeom>
                <a:avLst/>
                <a:gdLst>
                  <a:gd name="T0" fmla="*/ 5 w 7"/>
                  <a:gd name="T1" fmla="*/ 0 h 6"/>
                  <a:gd name="T2" fmla="*/ 7 w 7"/>
                  <a:gd name="T3" fmla="*/ 0 h 6"/>
                  <a:gd name="T4" fmla="*/ 0 w 7"/>
                  <a:gd name="T5" fmla="*/ 4 h 6"/>
                  <a:gd name="T6" fmla="*/ 0 w 7"/>
                  <a:gd name="T7" fmla="*/ 5 h 6"/>
                  <a:gd name="T8" fmla="*/ 0 w 7"/>
                  <a:gd name="T9" fmla="*/ 6 h 6"/>
                  <a:gd name="T10" fmla="*/ 5 w 7"/>
                  <a:gd name="T11" fmla="*/ 4 h 6"/>
                  <a:gd name="T12" fmla="*/ 5 w 7"/>
                  <a:gd name="T13" fmla="*/ 3 h 6"/>
                  <a:gd name="T14" fmla="*/ 5 w 7"/>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5" y="0"/>
                    </a:moveTo>
                    <a:lnTo>
                      <a:pt x="7" y="0"/>
                    </a:lnTo>
                    <a:lnTo>
                      <a:pt x="0" y="4"/>
                    </a:lnTo>
                    <a:lnTo>
                      <a:pt x="0" y="5"/>
                    </a:lnTo>
                    <a:lnTo>
                      <a:pt x="0" y="6"/>
                    </a:lnTo>
                    <a:lnTo>
                      <a:pt x="5" y="4"/>
                    </a:lnTo>
                    <a:lnTo>
                      <a:pt x="5"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6" name="Freeform 3170"/>
              <p:cNvSpPr>
                <a:spLocks/>
              </p:cNvSpPr>
              <p:nvPr/>
            </p:nvSpPr>
            <p:spPr bwMode="auto">
              <a:xfrm>
                <a:off x="2448" y="3269"/>
                <a:ext cx="4" cy="3"/>
              </a:xfrm>
              <a:custGeom>
                <a:avLst/>
                <a:gdLst>
                  <a:gd name="T0" fmla="*/ 6 w 7"/>
                  <a:gd name="T1" fmla="*/ 0 h 6"/>
                  <a:gd name="T2" fmla="*/ 2 w 7"/>
                  <a:gd name="T3" fmla="*/ 2 h 6"/>
                  <a:gd name="T4" fmla="*/ 2 w 7"/>
                  <a:gd name="T5" fmla="*/ 2 h 6"/>
                  <a:gd name="T6" fmla="*/ 0 w 7"/>
                  <a:gd name="T7" fmla="*/ 3 h 6"/>
                  <a:gd name="T8" fmla="*/ 2 w 7"/>
                  <a:gd name="T9" fmla="*/ 5 h 6"/>
                  <a:gd name="T10" fmla="*/ 3 w 7"/>
                  <a:gd name="T11" fmla="*/ 6 h 6"/>
                  <a:gd name="T12" fmla="*/ 4 w 7"/>
                  <a:gd name="T13" fmla="*/ 5 h 6"/>
                  <a:gd name="T14" fmla="*/ 7 w 7"/>
                  <a:gd name="T15" fmla="*/ 2 h 6"/>
                  <a:gd name="T16" fmla="*/ 6 w 7"/>
                  <a:gd name="T17" fmla="*/ 1 h 6"/>
                  <a:gd name="T18" fmla="*/ 6 w 7"/>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6"/>
                  <a:gd name="T32" fmla="*/ 7 w 7"/>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6">
                    <a:moveTo>
                      <a:pt x="6" y="0"/>
                    </a:moveTo>
                    <a:lnTo>
                      <a:pt x="2" y="2"/>
                    </a:lnTo>
                    <a:lnTo>
                      <a:pt x="0" y="3"/>
                    </a:lnTo>
                    <a:lnTo>
                      <a:pt x="2" y="5"/>
                    </a:lnTo>
                    <a:lnTo>
                      <a:pt x="3" y="6"/>
                    </a:lnTo>
                    <a:lnTo>
                      <a:pt x="4" y="5"/>
                    </a:lnTo>
                    <a:lnTo>
                      <a:pt x="7" y="2"/>
                    </a:lnTo>
                    <a:lnTo>
                      <a:pt x="6"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7" name="Freeform 3171"/>
              <p:cNvSpPr>
                <a:spLocks/>
              </p:cNvSpPr>
              <p:nvPr/>
            </p:nvSpPr>
            <p:spPr bwMode="auto">
              <a:xfrm>
                <a:off x="2447" y="3271"/>
                <a:ext cx="3" cy="2"/>
              </a:xfrm>
              <a:custGeom>
                <a:avLst/>
                <a:gdLst>
                  <a:gd name="T0" fmla="*/ 5 w 7"/>
                  <a:gd name="T1" fmla="*/ 2 h 5"/>
                  <a:gd name="T2" fmla="*/ 5 w 7"/>
                  <a:gd name="T3" fmla="*/ 0 h 5"/>
                  <a:gd name="T4" fmla="*/ 0 w 7"/>
                  <a:gd name="T5" fmla="*/ 3 h 5"/>
                  <a:gd name="T6" fmla="*/ 0 w 7"/>
                  <a:gd name="T7" fmla="*/ 4 h 5"/>
                  <a:gd name="T8" fmla="*/ 0 w 7"/>
                  <a:gd name="T9" fmla="*/ 5 h 5"/>
                  <a:gd name="T10" fmla="*/ 7 w 7"/>
                  <a:gd name="T11" fmla="*/ 2 h 5"/>
                  <a:gd name="T12" fmla="*/ 6 w 7"/>
                  <a:gd name="T13" fmla="*/ 3 h 5"/>
                  <a:gd name="T14" fmla="*/ 5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2"/>
                    </a:moveTo>
                    <a:lnTo>
                      <a:pt x="5" y="0"/>
                    </a:lnTo>
                    <a:lnTo>
                      <a:pt x="0" y="3"/>
                    </a:lnTo>
                    <a:lnTo>
                      <a:pt x="0" y="4"/>
                    </a:lnTo>
                    <a:lnTo>
                      <a:pt x="0" y="5"/>
                    </a:lnTo>
                    <a:lnTo>
                      <a:pt x="7" y="2"/>
                    </a:lnTo>
                    <a:lnTo>
                      <a:pt x="6"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8" name="Freeform 3172"/>
              <p:cNvSpPr>
                <a:spLocks/>
              </p:cNvSpPr>
              <p:nvPr/>
            </p:nvSpPr>
            <p:spPr bwMode="auto">
              <a:xfrm>
                <a:off x="2444" y="3272"/>
                <a:ext cx="3" cy="3"/>
              </a:xfrm>
              <a:custGeom>
                <a:avLst/>
                <a:gdLst>
                  <a:gd name="T0" fmla="*/ 5 w 6"/>
                  <a:gd name="T1" fmla="*/ 0 h 5"/>
                  <a:gd name="T2" fmla="*/ 3 w 6"/>
                  <a:gd name="T3" fmla="*/ 1 h 5"/>
                  <a:gd name="T4" fmla="*/ 0 w 6"/>
                  <a:gd name="T5" fmla="*/ 3 h 5"/>
                  <a:gd name="T6" fmla="*/ 2 w 6"/>
                  <a:gd name="T7" fmla="*/ 4 h 5"/>
                  <a:gd name="T8" fmla="*/ 3 w 6"/>
                  <a:gd name="T9" fmla="*/ 5 h 5"/>
                  <a:gd name="T10" fmla="*/ 6 w 6"/>
                  <a:gd name="T11" fmla="*/ 2 h 5"/>
                  <a:gd name="T12" fmla="*/ 5 w 6"/>
                  <a:gd name="T13" fmla="*/ 1 h 5"/>
                  <a:gd name="T14" fmla="*/ 5 w 6"/>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0"/>
                    </a:moveTo>
                    <a:lnTo>
                      <a:pt x="3" y="1"/>
                    </a:lnTo>
                    <a:lnTo>
                      <a:pt x="0" y="3"/>
                    </a:lnTo>
                    <a:lnTo>
                      <a:pt x="2" y="4"/>
                    </a:lnTo>
                    <a:lnTo>
                      <a:pt x="3" y="5"/>
                    </a:lnTo>
                    <a:lnTo>
                      <a:pt x="6" y="2"/>
                    </a:lnTo>
                    <a:lnTo>
                      <a:pt x="5"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79" name="Freeform 3173"/>
              <p:cNvSpPr>
                <a:spLocks/>
              </p:cNvSpPr>
              <p:nvPr/>
            </p:nvSpPr>
            <p:spPr bwMode="auto">
              <a:xfrm>
                <a:off x="2443" y="3273"/>
                <a:ext cx="2" cy="4"/>
              </a:xfrm>
              <a:custGeom>
                <a:avLst/>
                <a:gdLst>
                  <a:gd name="T0" fmla="*/ 2 w 5"/>
                  <a:gd name="T1" fmla="*/ 1 h 7"/>
                  <a:gd name="T2" fmla="*/ 4 w 5"/>
                  <a:gd name="T3" fmla="*/ 0 h 7"/>
                  <a:gd name="T4" fmla="*/ 0 w 5"/>
                  <a:gd name="T5" fmla="*/ 7 h 7"/>
                  <a:gd name="T6" fmla="*/ 1 w 5"/>
                  <a:gd name="T7" fmla="*/ 7 h 7"/>
                  <a:gd name="T8" fmla="*/ 2 w 5"/>
                  <a:gd name="T9" fmla="*/ 7 h 7"/>
                  <a:gd name="T10" fmla="*/ 5 w 5"/>
                  <a:gd name="T11" fmla="*/ 2 h 7"/>
                  <a:gd name="T12" fmla="*/ 4 w 5"/>
                  <a:gd name="T13" fmla="*/ 2 h 7"/>
                  <a:gd name="T14" fmla="*/ 2 w 5"/>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2" y="1"/>
                    </a:moveTo>
                    <a:lnTo>
                      <a:pt x="4" y="0"/>
                    </a:lnTo>
                    <a:lnTo>
                      <a:pt x="0" y="7"/>
                    </a:lnTo>
                    <a:lnTo>
                      <a:pt x="1" y="7"/>
                    </a:lnTo>
                    <a:lnTo>
                      <a:pt x="2" y="7"/>
                    </a:lnTo>
                    <a:lnTo>
                      <a:pt x="5" y="2"/>
                    </a:lnTo>
                    <a:lnTo>
                      <a:pt x="4"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0" name="Freeform 3174"/>
              <p:cNvSpPr>
                <a:spLocks/>
              </p:cNvSpPr>
              <p:nvPr/>
            </p:nvSpPr>
            <p:spPr bwMode="auto">
              <a:xfrm>
                <a:off x="2442" y="3276"/>
                <a:ext cx="2" cy="3"/>
              </a:xfrm>
              <a:custGeom>
                <a:avLst/>
                <a:gdLst>
                  <a:gd name="T0" fmla="*/ 3 w 4"/>
                  <a:gd name="T1" fmla="*/ 1 h 4"/>
                  <a:gd name="T2" fmla="*/ 2 w 4"/>
                  <a:gd name="T3" fmla="*/ 0 h 4"/>
                  <a:gd name="T4" fmla="*/ 0 w 4"/>
                  <a:gd name="T5" fmla="*/ 2 h 4"/>
                  <a:gd name="T6" fmla="*/ 1 w 4"/>
                  <a:gd name="T7" fmla="*/ 3 h 4"/>
                  <a:gd name="T8" fmla="*/ 2 w 4"/>
                  <a:gd name="T9" fmla="*/ 4 h 4"/>
                  <a:gd name="T10" fmla="*/ 3 w 4"/>
                  <a:gd name="T11" fmla="*/ 3 h 4"/>
                  <a:gd name="T12" fmla="*/ 4 w 4"/>
                  <a:gd name="T13" fmla="*/ 1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2" y="0"/>
                    </a:lnTo>
                    <a:lnTo>
                      <a:pt x="0" y="2"/>
                    </a:lnTo>
                    <a:lnTo>
                      <a:pt x="1" y="3"/>
                    </a:lnTo>
                    <a:lnTo>
                      <a:pt x="2" y="4"/>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1" name="Freeform 3175"/>
              <p:cNvSpPr>
                <a:spLocks/>
              </p:cNvSpPr>
              <p:nvPr/>
            </p:nvSpPr>
            <p:spPr bwMode="auto">
              <a:xfrm>
                <a:off x="2423" y="3278"/>
                <a:ext cx="20" cy="5"/>
              </a:xfrm>
              <a:custGeom>
                <a:avLst/>
                <a:gdLst>
                  <a:gd name="T0" fmla="*/ 38 w 40"/>
                  <a:gd name="T1" fmla="*/ 0 h 12"/>
                  <a:gd name="T2" fmla="*/ 38 w 40"/>
                  <a:gd name="T3" fmla="*/ 0 h 12"/>
                  <a:gd name="T4" fmla="*/ 38 w 40"/>
                  <a:gd name="T5" fmla="*/ 2 h 12"/>
                  <a:gd name="T6" fmla="*/ 36 w 40"/>
                  <a:gd name="T7" fmla="*/ 7 h 12"/>
                  <a:gd name="T8" fmla="*/ 34 w 40"/>
                  <a:gd name="T9" fmla="*/ 9 h 12"/>
                  <a:gd name="T10" fmla="*/ 2 w 40"/>
                  <a:gd name="T11" fmla="*/ 6 h 12"/>
                  <a:gd name="T12" fmla="*/ 0 w 40"/>
                  <a:gd name="T13" fmla="*/ 8 h 12"/>
                  <a:gd name="T14" fmla="*/ 37 w 40"/>
                  <a:gd name="T15" fmla="*/ 12 h 12"/>
                  <a:gd name="T16" fmla="*/ 38 w 40"/>
                  <a:gd name="T17" fmla="*/ 7 h 12"/>
                  <a:gd name="T18" fmla="*/ 40 w 40"/>
                  <a:gd name="T19" fmla="*/ 2 h 12"/>
                  <a:gd name="T20" fmla="*/ 40 w 40"/>
                  <a:gd name="T21" fmla="*/ 1 h 12"/>
                  <a:gd name="T22" fmla="*/ 39 w 40"/>
                  <a:gd name="T23" fmla="*/ 1 h 12"/>
                  <a:gd name="T24" fmla="*/ 38 w 4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12"/>
                  <a:gd name="T41" fmla="*/ 40 w 40"/>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12">
                    <a:moveTo>
                      <a:pt x="38" y="0"/>
                    </a:moveTo>
                    <a:lnTo>
                      <a:pt x="38" y="0"/>
                    </a:lnTo>
                    <a:lnTo>
                      <a:pt x="38" y="2"/>
                    </a:lnTo>
                    <a:lnTo>
                      <a:pt x="36" y="7"/>
                    </a:lnTo>
                    <a:lnTo>
                      <a:pt x="34" y="9"/>
                    </a:lnTo>
                    <a:lnTo>
                      <a:pt x="2" y="6"/>
                    </a:lnTo>
                    <a:lnTo>
                      <a:pt x="0" y="8"/>
                    </a:lnTo>
                    <a:lnTo>
                      <a:pt x="37" y="12"/>
                    </a:lnTo>
                    <a:lnTo>
                      <a:pt x="38" y="7"/>
                    </a:lnTo>
                    <a:lnTo>
                      <a:pt x="40" y="2"/>
                    </a:lnTo>
                    <a:lnTo>
                      <a:pt x="40" y="1"/>
                    </a:lnTo>
                    <a:lnTo>
                      <a:pt x="39" y="1"/>
                    </a:lnTo>
                    <a:lnTo>
                      <a:pt x="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2" name="Freeform 3176"/>
              <p:cNvSpPr>
                <a:spLocks/>
              </p:cNvSpPr>
              <p:nvPr/>
            </p:nvSpPr>
            <p:spPr bwMode="auto">
              <a:xfrm>
                <a:off x="2423" y="3273"/>
                <a:ext cx="5" cy="9"/>
              </a:xfrm>
              <a:custGeom>
                <a:avLst/>
                <a:gdLst>
                  <a:gd name="T0" fmla="*/ 2 w 9"/>
                  <a:gd name="T1" fmla="*/ 14 h 16"/>
                  <a:gd name="T2" fmla="*/ 3 w 9"/>
                  <a:gd name="T3" fmla="*/ 14 h 16"/>
                  <a:gd name="T4" fmla="*/ 6 w 9"/>
                  <a:gd name="T5" fmla="*/ 10 h 16"/>
                  <a:gd name="T6" fmla="*/ 7 w 9"/>
                  <a:gd name="T7" fmla="*/ 7 h 16"/>
                  <a:gd name="T8" fmla="*/ 9 w 9"/>
                  <a:gd name="T9" fmla="*/ 2 h 16"/>
                  <a:gd name="T10" fmla="*/ 8 w 9"/>
                  <a:gd name="T11" fmla="*/ 1 h 16"/>
                  <a:gd name="T12" fmla="*/ 7 w 9"/>
                  <a:gd name="T13" fmla="*/ 0 h 16"/>
                  <a:gd name="T14" fmla="*/ 4 w 9"/>
                  <a:gd name="T15" fmla="*/ 3 h 16"/>
                  <a:gd name="T16" fmla="*/ 3 w 9"/>
                  <a:gd name="T17" fmla="*/ 7 h 16"/>
                  <a:gd name="T18" fmla="*/ 1 w 9"/>
                  <a:gd name="T19" fmla="*/ 10 h 16"/>
                  <a:gd name="T20" fmla="*/ 0 w 9"/>
                  <a:gd name="T21" fmla="*/ 16 h 16"/>
                  <a:gd name="T22" fmla="*/ 2 w 9"/>
                  <a:gd name="T23" fmla="*/ 14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6"/>
                  <a:gd name="T38" fmla="*/ 9 w 9"/>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6">
                    <a:moveTo>
                      <a:pt x="2" y="14"/>
                    </a:moveTo>
                    <a:lnTo>
                      <a:pt x="3" y="14"/>
                    </a:lnTo>
                    <a:lnTo>
                      <a:pt x="6" y="10"/>
                    </a:lnTo>
                    <a:lnTo>
                      <a:pt x="7" y="7"/>
                    </a:lnTo>
                    <a:lnTo>
                      <a:pt x="9" y="2"/>
                    </a:lnTo>
                    <a:lnTo>
                      <a:pt x="8" y="1"/>
                    </a:lnTo>
                    <a:lnTo>
                      <a:pt x="7" y="0"/>
                    </a:lnTo>
                    <a:lnTo>
                      <a:pt x="4" y="3"/>
                    </a:lnTo>
                    <a:lnTo>
                      <a:pt x="3" y="7"/>
                    </a:lnTo>
                    <a:lnTo>
                      <a:pt x="1" y="10"/>
                    </a:lnTo>
                    <a:lnTo>
                      <a:pt x="0" y="16"/>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3" name="Freeform 3177"/>
              <p:cNvSpPr>
                <a:spLocks/>
              </p:cNvSpPr>
              <p:nvPr/>
            </p:nvSpPr>
            <p:spPr bwMode="auto">
              <a:xfrm>
                <a:off x="2426" y="3273"/>
                <a:ext cx="2" cy="3"/>
              </a:xfrm>
              <a:custGeom>
                <a:avLst/>
                <a:gdLst>
                  <a:gd name="T0" fmla="*/ 2 w 3"/>
                  <a:gd name="T1" fmla="*/ 3 h 7"/>
                  <a:gd name="T2" fmla="*/ 0 w 3"/>
                  <a:gd name="T3" fmla="*/ 7 h 7"/>
                  <a:gd name="T4" fmla="*/ 3 w 3"/>
                  <a:gd name="T5" fmla="*/ 0 h 7"/>
                  <a:gd name="T6" fmla="*/ 2 w 3"/>
                  <a:gd name="T7" fmla="*/ 0 h 7"/>
                  <a:gd name="T8" fmla="*/ 1 w 3"/>
                  <a:gd name="T9" fmla="*/ 0 h 7"/>
                  <a:gd name="T10" fmla="*/ 0 w 3"/>
                  <a:gd name="T11" fmla="*/ 2 h 7"/>
                  <a:gd name="T12" fmla="*/ 1 w 3"/>
                  <a:gd name="T13" fmla="*/ 2 h 7"/>
                  <a:gd name="T14" fmla="*/ 2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3"/>
                    </a:moveTo>
                    <a:lnTo>
                      <a:pt x="0" y="7"/>
                    </a:lnTo>
                    <a:lnTo>
                      <a:pt x="3" y="0"/>
                    </a:lnTo>
                    <a:lnTo>
                      <a:pt x="2" y="0"/>
                    </a:lnTo>
                    <a:lnTo>
                      <a:pt x="1"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4" name="Freeform 3178"/>
              <p:cNvSpPr>
                <a:spLocks/>
              </p:cNvSpPr>
              <p:nvPr/>
            </p:nvSpPr>
            <p:spPr bwMode="auto">
              <a:xfrm>
                <a:off x="2427" y="3263"/>
                <a:ext cx="13" cy="10"/>
              </a:xfrm>
              <a:custGeom>
                <a:avLst/>
                <a:gdLst>
                  <a:gd name="T0" fmla="*/ 1 w 26"/>
                  <a:gd name="T1" fmla="*/ 20 h 21"/>
                  <a:gd name="T2" fmla="*/ 2 w 26"/>
                  <a:gd name="T3" fmla="*/ 21 h 21"/>
                  <a:gd name="T4" fmla="*/ 4 w 26"/>
                  <a:gd name="T5" fmla="*/ 18 h 21"/>
                  <a:gd name="T6" fmla="*/ 7 w 26"/>
                  <a:gd name="T7" fmla="*/ 15 h 21"/>
                  <a:gd name="T8" fmla="*/ 10 w 26"/>
                  <a:gd name="T9" fmla="*/ 13 h 21"/>
                  <a:gd name="T10" fmla="*/ 13 w 26"/>
                  <a:gd name="T11" fmla="*/ 11 h 21"/>
                  <a:gd name="T12" fmla="*/ 19 w 26"/>
                  <a:gd name="T13" fmla="*/ 6 h 21"/>
                  <a:gd name="T14" fmla="*/ 22 w 26"/>
                  <a:gd name="T15" fmla="*/ 5 h 21"/>
                  <a:gd name="T16" fmla="*/ 26 w 26"/>
                  <a:gd name="T17" fmla="*/ 3 h 21"/>
                  <a:gd name="T18" fmla="*/ 26 w 26"/>
                  <a:gd name="T19" fmla="*/ 1 h 21"/>
                  <a:gd name="T20" fmla="*/ 26 w 26"/>
                  <a:gd name="T21" fmla="*/ 0 h 21"/>
                  <a:gd name="T22" fmla="*/ 22 w 26"/>
                  <a:gd name="T23" fmla="*/ 3 h 21"/>
                  <a:gd name="T24" fmla="*/ 16 w 26"/>
                  <a:gd name="T25" fmla="*/ 4 h 21"/>
                  <a:gd name="T26" fmla="*/ 10 w 26"/>
                  <a:gd name="T27" fmla="*/ 8 h 21"/>
                  <a:gd name="T28" fmla="*/ 8 w 26"/>
                  <a:gd name="T29" fmla="*/ 11 h 21"/>
                  <a:gd name="T30" fmla="*/ 4 w 26"/>
                  <a:gd name="T31" fmla="*/ 13 h 21"/>
                  <a:gd name="T32" fmla="*/ 2 w 26"/>
                  <a:gd name="T33" fmla="*/ 15 h 21"/>
                  <a:gd name="T34" fmla="*/ 2 w 26"/>
                  <a:gd name="T35" fmla="*/ 15 h 21"/>
                  <a:gd name="T36" fmla="*/ 0 w 26"/>
                  <a:gd name="T37" fmla="*/ 20 h 21"/>
                  <a:gd name="T38" fmla="*/ 1 w 26"/>
                  <a:gd name="T39" fmla="*/ 2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1"/>
                  <a:gd name="T62" fmla="*/ 26 w 26"/>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1">
                    <a:moveTo>
                      <a:pt x="1" y="20"/>
                    </a:moveTo>
                    <a:lnTo>
                      <a:pt x="2" y="21"/>
                    </a:lnTo>
                    <a:lnTo>
                      <a:pt x="4" y="18"/>
                    </a:lnTo>
                    <a:lnTo>
                      <a:pt x="7" y="15"/>
                    </a:lnTo>
                    <a:lnTo>
                      <a:pt x="10" y="13"/>
                    </a:lnTo>
                    <a:lnTo>
                      <a:pt x="13" y="11"/>
                    </a:lnTo>
                    <a:lnTo>
                      <a:pt x="19" y="6"/>
                    </a:lnTo>
                    <a:lnTo>
                      <a:pt x="22" y="5"/>
                    </a:lnTo>
                    <a:lnTo>
                      <a:pt x="26" y="3"/>
                    </a:lnTo>
                    <a:lnTo>
                      <a:pt x="26" y="1"/>
                    </a:lnTo>
                    <a:lnTo>
                      <a:pt x="26" y="0"/>
                    </a:lnTo>
                    <a:lnTo>
                      <a:pt x="22" y="3"/>
                    </a:lnTo>
                    <a:lnTo>
                      <a:pt x="16" y="4"/>
                    </a:lnTo>
                    <a:lnTo>
                      <a:pt x="10" y="8"/>
                    </a:lnTo>
                    <a:lnTo>
                      <a:pt x="8" y="11"/>
                    </a:lnTo>
                    <a:lnTo>
                      <a:pt x="4" y="13"/>
                    </a:lnTo>
                    <a:lnTo>
                      <a:pt x="2" y="15"/>
                    </a:lnTo>
                    <a:lnTo>
                      <a:pt x="0" y="20"/>
                    </a:lnTo>
                    <a:lnTo>
                      <a:pt x="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5" name="Freeform 3179"/>
              <p:cNvSpPr>
                <a:spLocks/>
              </p:cNvSpPr>
              <p:nvPr/>
            </p:nvSpPr>
            <p:spPr bwMode="auto">
              <a:xfrm>
                <a:off x="2440" y="3258"/>
                <a:ext cx="55" cy="7"/>
              </a:xfrm>
              <a:custGeom>
                <a:avLst/>
                <a:gdLst>
                  <a:gd name="T0" fmla="*/ 1 w 111"/>
                  <a:gd name="T1" fmla="*/ 13 h 14"/>
                  <a:gd name="T2" fmla="*/ 6 w 111"/>
                  <a:gd name="T3" fmla="*/ 10 h 14"/>
                  <a:gd name="T4" fmla="*/ 6 w 111"/>
                  <a:gd name="T5" fmla="*/ 10 h 14"/>
                  <a:gd name="T6" fmla="*/ 11 w 111"/>
                  <a:gd name="T7" fmla="*/ 9 h 14"/>
                  <a:gd name="T8" fmla="*/ 14 w 111"/>
                  <a:gd name="T9" fmla="*/ 7 h 14"/>
                  <a:gd name="T10" fmla="*/ 27 w 111"/>
                  <a:gd name="T11" fmla="*/ 3 h 14"/>
                  <a:gd name="T12" fmla="*/ 32 w 111"/>
                  <a:gd name="T13" fmla="*/ 3 h 14"/>
                  <a:gd name="T14" fmla="*/ 37 w 111"/>
                  <a:gd name="T15" fmla="*/ 2 h 14"/>
                  <a:gd name="T16" fmla="*/ 69 w 111"/>
                  <a:gd name="T17" fmla="*/ 2 h 14"/>
                  <a:gd name="T18" fmla="*/ 73 w 111"/>
                  <a:gd name="T19" fmla="*/ 3 h 14"/>
                  <a:gd name="T20" fmla="*/ 76 w 111"/>
                  <a:gd name="T21" fmla="*/ 3 h 14"/>
                  <a:gd name="T22" fmla="*/ 80 w 111"/>
                  <a:gd name="T23" fmla="*/ 4 h 14"/>
                  <a:gd name="T24" fmla="*/ 83 w 111"/>
                  <a:gd name="T25" fmla="*/ 4 h 14"/>
                  <a:gd name="T26" fmla="*/ 94 w 111"/>
                  <a:gd name="T27" fmla="*/ 8 h 14"/>
                  <a:gd name="T28" fmla="*/ 96 w 111"/>
                  <a:gd name="T29" fmla="*/ 9 h 14"/>
                  <a:gd name="T30" fmla="*/ 99 w 111"/>
                  <a:gd name="T31" fmla="*/ 9 h 14"/>
                  <a:gd name="T32" fmla="*/ 103 w 111"/>
                  <a:gd name="T33" fmla="*/ 10 h 14"/>
                  <a:gd name="T34" fmla="*/ 105 w 111"/>
                  <a:gd name="T35" fmla="*/ 11 h 14"/>
                  <a:gd name="T36" fmla="*/ 109 w 111"/>
                  <a:gd name="T37" fmla="*/ 13 h 14"/>
                  <a:gd name="T38" fmla="*/ 111 w 111"/>
                  <a:gd name="T39" fmla="*/ 14 h 14"/>
                  <a:gd name="T40" fmla="*/ 111 w 111"/>
                  <a:gd name="T41" fmla="*/ 13 h 14"/>
                  <a:gd name="T42" fmla="*/ 111 w 111"/>
                  <a:gd name="T43" fmla="*/ 11 h 14"/>
                  <a:gd name="T44" fmla="*/ 109 w 111"/>
                  <a:gd name="T45" fmla="*/ 10 h 14"/>
                  <a:gd name="T46" fmla="*/ 105 w 111"/>
                  <a:gd name="T47" fmla="*/ 9 h 14"/>
                  <a:gd name="T48" fmla="*/ 103 w 111"/>
                  <a:gd name="T49" fmla="*/ 8 h 14"/>
                  <a:gd name="T50" fmla="*/ 99 w 111"/>
                  <a:gd name="T51" fmla="*/ 7 h 14"/>
                  <a:gd name="T52" fmla="*/ 96 w 111"/>
                  <a:gd name="T53" fmla="*/ 7 h 14"/>
                  <a:gd name="T54" fmla="*/ 94 w 111"/>
                  <a:gd name="T55" fmla="*/ 6 h 14"/>
                  <a:gd name="T56" fmla="*/ 83 w 111"/>
                  <a:gd name="T57" fmla="*/ 2 h 14"/>
                  <a:gd name="T58" fmla="*/ 80 w 111"/>
                  <a:gd name="T59" fmla="*/ 2 h 14"/>
                  <a:gd name="T60" fmla="*/ 76 w 111"/>
                  <a:gd name="T61" fmla="*/ 1 h 14"/>
                  <a:gd name="T62" fmla="*/ 73 w 111"/>
                  <a:gd name="T63" fmla="*/ 1 h 14"/>
                  <a:gd name="T64" fmla="*/ 69 w 111"/>
                  <a:gd name="T65" fmla="*/ 0 h 14"/>
                  <a:gd name="T66" fmla="*/ 37 w 111"/>
                  <a:gd name="T67" fmla="*/ 0 h 14"/>
                  <a:gd name="T68" fmla="*/ 32 w 111"/>
                  <a:gd name="T69" fmla="*/ 1 h 14"/>
                  <a:gd name="T70" fmla="*/ 27 w 111"/>
                  <a:gd name="T71" fmla="*/ 1 h 14"/>
                  <a:gd name="T72" fmla="*/ 12 w 111"/>
                  <a:gd name="T73" fmla="*/ 4 h 14"/>
                  <a:gd name="T74" fmla="*/ 8 w 111"/>
                  <a:gd name="T75" fmla="*/ 7 h 14"/>
                  <a:gd name="T76" fmla="*/ 4 w 111"/>
                  <a:gd name="T77" fmla="*/ 8 h 14"/>
                  <a:gd name="T78" fmla="*/ 0 w 111"/>
                  <a:gd name="T79" fmla="*/ 10 h 14"/>
                  <a:gd name="T80" fmla="*/ 1 w 111"/>
                  <a:gd name="T81" fmla="*/ 11 h 14"/>
                  <a:gd name="T82" fmla="*/ 1 w 111"/>
                  <a:gd name="T83" fmla="*/ 13 h 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1"/>
                  <a:gd name="T127" fmla="*/ 0 h 14"/>
                  <a:gd name="T128" fmla="*/ 111 w 111"/>
                  <a:gd name="T129" fmla="*/ 14 h 1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1" h="14">
                    <a:moveTo>
                      <a:pt x="1" y="13"/>
                    </a:moveTo>
                    <a:lnTo>
                      <a:pt x="6" y="10"/>
                    </a:lnTo>
                    <a:lnTo>
                      <a:pt x="11" y="9"/>
                    </a:lnTo>
                    <a:lnTo>
                      <a:pt x="14" y="7"/>
                    </a:lnTo>
                    <a:lnTo>
                      <a:pt x="27" y="3"/>
                    </a:lnTo>
                    <a:lnTo>
                      <a:pt x="32" y="3"/>
                    </a:lnTo>
                    <a:lnTo>
                      <a:pt x="37" y="2"/>
                    </a:lnTo>
                    <a:lnTo>
                      <a:pt x="69" y="2"/>
                    </a:lnTo>
                    <a:lnTo>
                      <a:pt x="73" y="3"/>
                    </a:lnTo>
                    <a:lnTo>
                      <a:pt x="76" y="3"/>
                    </a:lnTo>
                    <a:lnTo>
                      <a:pt x="80" y="4"/>
                    </a:lnTo>
                    <a:lnTo>
                      <a:pt x="83" y="4"/>
                    </a:lnTo>
                    <a:lnTo>
                      <a:pt x="94" y="8"/>
                    </a:lnTo>
                    <a:lnTo>
                      <a:pt x="96" y="9"/>
                    </a:lnTo>
                    <a:lnTo>
                      <a:pt x="99" y="9"/>
                    </a:lnTo>
                    <a:lnTo>
                      <a:pt x="103" y="10"/>
                    </a:lnTo>
                    <a:lnTo>
                      <a:pt x="105" y="11"/>
                    </a:lnTo>
                    <a:lnTo>
                      <a:pt x="109" y="13"/>
                    </a:lnTo>
                    <a:lnTo>
                      <a:pt x="111" y="14"/>
                    </a:lnTo>
                    <a:lnTo>
                      <a:pt x="111" y="13"/>
                    </a:lnTo>
                    <a:lnTo>
                      <a:pt x="111" y="11"/>
                    </a:lnTo>
                    <a:lnTo>
                      <a:pt x="109" y="10"/>
                    </a:lnTo>
                    <a:lnTo>
                      <a:pt x="105" y="9"/>
                    </a:lnTo>
                    <a:lnTo>
                      <a:pt x="103" y="8"/>
                    </a:lnTo>
                    <a:lnTo>
                      <a:pt x="99" y="7"/>
                    </a:lnTo>
                    <a:lnTo>
                      <a:pt x="96" y="7"/>
                    </a:lnTo>
                    <a:lnTo>
                      <a:pt x="94" y="6"/>
                    </a:lnTo>
                    <a:lnTo>
                      <a:pt x="83" y="2"/>
                    </a:lnTo>
                    <a:lnTo>
                      <a:pt x="80" y="2"/>
                    </a:lnTo>
                    <a:lnTo>
                      <a:pt x="76" y="1"/>
                    </a:lnTo>
                    <a:lnTo>
                      <a:pt x="73" y="1"/>
                    </a:lnTo>
                    <a:lnTo>
                      <a:pt x="69" y="0"/>
                    </a:lnTo>
                    <a:lnTo>
                      <a:pt x="37" y="0"/>
                    </a:lnTo>
                    <a:lnTo>
                      <a:pt x="32" y="1"/>
                    </a:lnTo>
                    <a:lnTo>
                      <a:pt x="27" y="1"/>
                    </a:lnTo>
                    <a:lnTo>
                      <a:pt x="12" y="4"/>
                    </a:lnTo>
                    <a:lnTo>
                      <a:pt x="8" y="7"/>
                    </a:lnTo>
                    <a:lnTo>
                      <a:pt x="4" y="8"/>
                    </a:lnTo>
                    <a:lnTo>
                      <a:pt x="0" y="10"/>
                    </a:lnTo>
                    <a:lnTo>
                      <a:pt x="1" y="11"/>
                    </a:lnTo>
                    <a:lnTo>
                      <a:pt x="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6" name="Freeform 3180"/>
              <p:cNvSpPr>
                <a:spLocks/>
              </p:cNvSpPr>
              <p:nvPr/>
            </p:nvSpPr>
            <p:spPr bwMode="auto">
              <a:xfrm>
                <a:off x="2494" y="3264"/>
                <a:ext cx="3" cy="2"/>
              </a:xfrm>
              <a:custGeom>
                <a:avLst/>
                <a:gdLst>
                  <a:gd name="T0" fmla="*/ 1 w 4"/>
                  <a:gd name="T1" fmla="*/ 2 h 5"/>
                  <a:gd name="T2" fmla="*/ 0 w 4"/>
                  <a:gd name="T3" fmla="*/ 3 h 5"/>
                  <a:gd name="T4" fmla="*/ 2 w 4"/>
                  <a:gd name="T5" fmla="*/ 5 h 5"/>
                  <a:gd name="T6" fmla="*/ 3 w 4"/>
                  <a:gd name="T7" fmla="*/ 4 h 5"/>
                  <a:gd name="T8" fmla="*/ 4 w 4"/>
                  <a:gd name="T9" fmla="*/ 3 h 5"/>
                  <a:gd name="T10" fmla="*/ 3 w 4"/>
                  <a:gd name="T11" fmla="*/ 2 h 5"/>
                  <a:gd name="T12" fmla="*/ 1 w 4"/>
                  <a:gd name="T13" fmla="*/ 0 h 5"/>
                  <a:gd name="T14" fmla="*/ 1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2"/>
                    </a:moveTo>
                    <a:lnTo>
                      <a:pt x="0" y="3"/>
                    </a:lnTo>
                    <a:lnTo>
                      <a:pt x="2" y="5"/>
                    </a:lnTo>
                    <a:lnTo>
                      <a:pt x="3" y="4"/>
                    </a:lnTo>
                    <a:lnTo>
                      <a:pt x="4" y="3"/>
                    </a:lnTo>
                    <a:lnTo>
                      <a:pt x="3" y="2"/>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7" name="Freeform 3181"/>
              <p:cNvSpPr>
                <a:spLocks/>
              </p:cNvSpPr>
              <p:nvPr/>
            </p:nvSpPr>
            <p:spPr bwMode="auto">
              <a:xfrm>
                <a:off x="2495" y="3265"/>
                <a:ext cx="5" cy="3"/>
              </a:xfrm>
              <a:custGeom>
                <a:avLst/>
                <a:gdLst>
                  <a:gd name="T0" fmla="*/ 1 w 9"/>
                  <a:gd name="T1" fmla="*/ 2 h 5"/>
                  <a:gd name="T2" fmla="*/ 0 w 9"/>
                  <a:gd name="T3" fmla="*/ 1 h 5"/>
                  <a:gd name="T4" fmla="*/ 9 w 9"/>
                  <a:gd name="T5" fmla="*/ 5 h 5"/>
                  <a:gd name="T6" fmla="*/ 9 w 9"/>
                  <a:gd name="T7" fmla="*/ 4 h 5"/>
                  <a:gd name="T8" fmla="*/ 9 w 9"/>
                  <a:gd name="T9" fmla="*/ 3 h 5"/>
                  <a:gd name="T10" fmla="*/ 2 w 9"/>
                  <a:gd name="T11" fmla="*/ 0 h 5"/>
                  <a:gd name="T12" fmla="*/ 2 w 9"/>
                  <a:gd name="T13" fmla="*/ 1 h 5"/>
                  <a:gd name="T14" fmla="*/ 1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1" y="2"/>
                    </a:moveTo>
                    <a:lnTo>
                      <a:pt x="0" y="1"/>
                    </a:lnTo>
                    <a:lnTo>
                      <a:pt x="9" y="5"/>
                    </a:lnTo>
                    <a:lnTo>
                      <a:pt x="9" y="4"/>
                    </a:lnTo>
                    <a:lnTo>
                      <a:pt x="9" y="3"/>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8" name="Freeform 3182"/>
              <p:cNvSpPr>
                <a:spLocks/>
              </p:cNvSpPr>
              <p:nvPr/>
            </p:nvSpPr>
            <p:spPr bwMode="auto">
              <a:xfrm>
                <a:off x="2499" y="3267"/>
                <a:ext cx="3" cy="2"/>
              </a:xfrm>
              <a:custGeom>
                <a:avLst/>
                <a:gdLst>
                  <a:gd name="T0" fmla="*/ 1 w 6"/>
                  <a:gd name="T1" fmla="*/ 1 h 6"/>
                  <a:gd name="T2" fmla="*/ 0 w 6"/>
                  <a:gd name="T3" fmla="*/ 2 h 6"/>
                  <a:gd name="T4" fmla="*/ 3 w 6"/>
                  <a:gd name="T5" fmla="*/ 6 h 6"/>
                  <a:gd name="T6" fmla="*/ 4 w 6"/>
                  <a:gd name="T7" fmla="*/ 5 h 6"/>
                  <a:gd name="T8" fmla="*/ 6 w 6"/>
                  <a:gd name="T9" fmla="*/ 4 h 6"/>
                  <a:gd name="T10" fmla="*/ 3 w 6"/>
                  <a:gd name="T11" fmla="*/ 1 h 6"/>
                  <a:gd name="T12" fmla="*/ 1 w 6"/>
                  <a:gd name="T13" fmla="*/ 0 h 6"/>
                  <a:gd name="T14" fmla="*/ 1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1"/>
                    </a:moveTo>
                    <a:lnTo>
                      <a:pt x="0" y="2"/>
                    </a:lnTo>
                    <a:lnTo>
                      <a:pt x="3" y="6"/>
                    </a:lnTo>
                    <a:lnTo>
                      <a:pt x="4" y="5"/>
                    </a:lnTo>
                    <a:lnTo>
                      <a:pt x="6" y="4"/>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89" name="Freeform 3183"/>
              <p:cNvSpPr>
                <a:spLocks/>
              </p:cNvSpPr>
              <p:nvPr/>
            </p:nvSpPr>
            <p:spPr bwMode="auto">
              <a:xfrm>
                <a:off x="2501" y="3268"/>
                <a:ext cx="2" cy="3"/>
              </a:xfrm>
              <a:custGeom>
                <a:avLst/>
                <a:gdLst>
                  <a:gd name="T0" fmla="*/ 1 w 5"/>
                  <a:gd name="T1" fmla="*/ 3 h 7"/>
                  <a:gd name="T2" fmla="*/ 0 w 5"/>
                  <a:gd name="T3" fmla="*/ 3 h 7"/>
                  <a:gd name="T4" fmla="*/ 1 w 5"/>
                  <a:gd name="T5" fmla="*/ 5 h 7"/>
                  <a:gd name="T6" fmla="*/ 5 w 5"/>
                  <a:gd name="T7" fmla="*/ 7 h 7"/>
                  <a:gd name="T8" fmla="*/ 5 w 5"/>
                  <a:gd name="T9" fmla="*/ 6 h 7"/>
                  <a:gd name="T10" fmla="*/ 5 w 5"/>
                  <a:gd name="T11" fmla="*/ 5 h 7"/>
                  <a:gd name="T12" fmla="*/ 4 w 5"/>
                  <a:gd name="T13" fmla="*/ 5 h 7"/>
                  <a:gd name="T14" fmla="*/ 1 w 5"/>
                  <a:gd name="T15" fmla="*/ 0 h 7"/>
                  <a:gd name="T16" fmla="*/ 3 w 5"/>
                  <a:gd name="T17" fmla="*/ 2 h 7"/>
                  <a:gd name="T18" fmla="*/ 1 w 5"/>
                  <a:gd name="T19" fmla="*/ 3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1" y="3"/>
                    </a:moveTo>
                    <a:lnTo>
                      <a:pt x="0" y="3"/>
                    </a:lnTo>
                    <a:lnTo>
                      <a:pt x="1" y="5"/>
                    </a:lnTo>
                    <a:lnTo>
                      <a:pt x="5" y="7"/>
                    </a:lnTo>
                    <a:lnTo>
                      <a:pt x="5" y="6"/>
                    </a:lnTo>
                    <a:lnTo>
                      <a:pt x="5" y="5"/>
                    </a:lnTo>
                    <a:lnTo>
                      <a:pt x="4" y="5"/>
                    </a:lnTo>
                    <a:lnTo>
                      <a:pt x="1"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0" name="Freeform 3184"/>
              <p:cNvSpPr>
                <a:spLocks/>
              </p:cNvSpPr>
              <p:nvPr/>
            </p:nvSpPr>
            <p:spPr bwMode="auto">
              <a:xfrm>
                <a:off x="2502" y="3270"/>
                <a:ext cx="3" cy="3"/>
              </a:xfrm>
              <a:custGeom>
                <a:avLst/>
                <a:gdLst>
                  <a:gd name="T0" fmla="*/ 1 w 6"/>
                  <a:gd name="T1" fmla="*/ 1 h 6"/>
                  <a:gd name="T2" fmla="*/ 0 w 6"/>
                  <a:gd name="T3" fmla="*/ 2 h 6"/>
                  <a:gd name="T4" fmla="*/ 3 w 6"/>
                  <a:gd name="T5" fmla="*/ 6 h 6"/>
                  <a:gd name="T6" fmla="*/ 4 w 6"/>
                  <a:gd name="T7" fmla="*/ 5 h 6"/>
                  <a:gd name="T8" fmla="*/ 6 w 6"/>
                  <a:gd name="T9" fmla="*/ 4 h 6"/>
                  <a:gd name="T10" fmla="*/ 3 w 6"/>
                  <a:gd name="T11" fmla="*/ 1 h 6"/>
                  <a:gd name="T12" fmla="*/ 1 w 6"/>
                  <a:gd name="T13" fmla="*/ 0 h 6"/>
                  <a:gd name="T14" fmla="*/ 1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1"/>
                    </a:moveTo>
                    <a:lnTo>
                      <a:pt x="0" y="2"/>
                    </a:lnTo>
                    <a:lnTo>
                      <a:pt x="3" y="6"/>
                    </a:lnTo>
                    <a:lnTo>
                      <a:pt x="4" y="5"/>
                    </a:lnTo>
                    <a:lnTo>
                      <a:pt x="6" y="4"/>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1" name="Freeform 3185"/>
              <p:cNvSpPr>
                <a:spLocks/>
              </p:cNvSpPr>
              <p:nvPr/>
            </p:nvSpPr>
            <p:spPr bwMode="auto">
              <a:xfrm>
                <a:off x="2504" y="3271"/>
                <a:ext cx="2" cy="2"/>
              </a:xfrm>
              <a:custGeom>
                <a:avLst/>
                <a:gdLst>
                  <a:gd name="T0" fmla="*/ 1 w 4"/>
                  <a:gd name="T1" fmla="*/ 3 h 5"/>
                  <a:gd name="T2" fmla="*/ 0 w 4"/>
                  <a:gd name="T3" fmla="*/ 3 h 5"/>
                  <a:gd name="T4" fmla="*/ 1 w 4"/>
                  <a:gd name="T5" fmla="*/ 5 h 5"/>
                  <a:gd name="T6" fmla="*/ 3 w 4"/>
                  <a:gd name="T7" fmla="*/ 5 h 5"/>
                  <a:gd name="T8" fmla="*/ 4 w 4"/>
                  <a:gd name="T9" fmla="*/ 5 h 5"/>
                  <a:gd name="T10" fmla="*/ 1 w 4"/>
                  <a:gd name="T11" fmla="*/ 0 h 5"/>
                  <a:gd name="T12" fmla="*/ 3 w 4"/>
                  <a:gd name="T13" fmla="*/ 2 h 5"/>
                  <a:gd name="T14" fmla="*/ 1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3"/>
                    </a:moveTo>
                    <a:lnTo>
                      <a:pt x="0" y="3"/>
                    </a:lnTo>
                    <a:lnTo>
                      <a:pt x="1" y="5"/>
                    </a:lnTo>
                    <a:lnTo>
                      <a:pt x="3" y="5"/>
                    </a:lnTo>
                    <a:lnTo>
                      <a:pt x="4" y="5"/>
                    </a:lnTo>
                    <a:lnTo>
                      <a:pt x="1"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2" name="Freeform 3186"/>
              <p:cNvSpPr>
                <a:spLocks/>
              </p:cNvSpPr>
              <p:nvPr/>
            </p:nvSpPr>
            <p:spPr bwMode="auto">
              <a:xfrm>
                <a:off x="2505" y="3273"/>
                <a:ext cx="1" cy="2"/>
              </a:xfrm>
              <a:custGeom>
                <a:avLst/>
                <a:gdLst>
                  <a:gd name="T0" fmla="*/ 0 w 4"/>
                  <a:gd name="T1" fmla="*/ 1 h 3"/>
                  <a:gd name="T2" fmla="*/ 2 w 4"/>
                  <a:gd name="T3" fmla="*/ 3 h 3"/>
                  <a:gd name="T4" fmla="*/ 2 w 4"/>
                  <a:gd name="T5" fmla="*/ 3 h 3"/>
                  <a:gd name="T6" fmla="*/ 3 w 4"/>
                  <a:gd name="T7" fmla="*/ 2 h 3"/>
                  <a:gd name="T8" fmla="*/ 4 w 4"/>
                  <a:gd name="T9" fmla="*/ 1 h 3"/>
                  <a:gd name="T10" fmla="*/ 3 w 4"/>
                  <a:gd name="T11" fmla="*/ 0 h 3"/>
                  <a:gd name="T12" fmla="*/ 2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2" y="3"/>
                    </a:lnTo>
                    <a:lnTo>
                      <a:pt x="3" y="2"/>
                    </a:lnTo>
                    <a:lnTo>
                      <a:pt x="4" y="1"/>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3" name="Freeform 3187"/>
              <p:cNvSpPr>
                <a:spLocks/>
              </p:cNvSpPr>
              <p:nvPr/>
            </p:nvSpPr>
            <p:spPr bwMode="auto">
              <a:xfrm>
                <a:off x="2505" y="3273"/>
                <a:ext cx="2" cy="2"/>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4" name="Freeform 3188"/>
              <p:cNvSpPr>
                <a:spLocks/>
              </p:cNvSpPr>
              <p:nvPr/>
            </p:nvSpPr>
            <p:spPr bwMode="auto">
              <a:xfrm>
                <a:off x="2506" y="3275"/>
                <a:ext cx="2" cy="8"/>
              </a:xfrm>
              <a:custGeom>
                <a:avLst/>
                <a:gdLst>
                  <a:gd name="T0" fmla="*/ 0 w 4"/>
                  <a:gd name="T1" fmla="*/ 1 h 18"/>
                  <a:gd name="T2" fmla="*/ 1 w 4"/>
                  <a:gd name="T3" fmla="*/ 4 h 18"/>
                  <a:gd name="T4" fmla="*/ 1 w 4"/>
                  <a:gd name="T5" fmla="*/ 4 h 18"/>
                  <a:gd name="T6" fmla="*/ 1 w 4"/>
                  <a:gd name="T7" fmla="*/ 5 h 18"/>
                  <a:gd name="T8" fmla="*/ 2 w 4"/>
                  <a:gd name="T9" fmla="*/ 7 h 18"/>
                  <a:gd name="T10" fmla="*/ 2 w 4"/>
                  <a:gd name="T11" fmla="*/ 18 h 18"/>
                  <a:gd name="T12" fmla="*/ 4 w 4"/>
                  <a:gd name="T13" fmla="*/ 18 h 18"/>
                  <a:gd name="T14" fmla="*/ 4 w 4"/>
                  <a:gd name="T15" fmla="*/ 7 h 18"/>
                  <a:gd name="T16" fmla="*/ 3 w 4"/>
                  <a:gd name="T17" fmla="*/ 5 h 18"/>
                  <a:gd name="T18" fmla="*/ 3 w 4"/>
                  <a:gd name="T19" fmla="*/ 1 h 18"/>
                  <a:gd name="T20" fmla="*/ 2 w 4"/>
                  <a:gd name="T21" fmla="*/ 0 h 18"/>
                  <a:gd name="T22" fmla="*/ 1 w 4"/>
                  <a:gd name="T23" fmla="*/ 1 h 18"/>
                  <a:gd name="T24" fmla="*/ 0 w 4"/>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8"/>
                  <a:gd name="T41" fmla="*/ 4 w 4"/>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8">
                    <a:moveTo>
                      <a:pt x="0" y="1"/>
                    </a:moveTo>
                    <a:lnTo>
                      <a:pt x="1" y="4"/>
                    </a:lnTo>
                    <a:lnTo>
                      <a:pt x="1" y="5"/>
                    </a:lnTo>
                    <a:lnTo>
                      <a:pt x="2" y="7"/>
                    </a:lnTo>
                    <a:lnTo>
                      <a:pt x="2" y="18"/>
                    </a:lnTo>
                    <a:lnTo>
                      <a:pt x="4" y="18"/>
                    </a:lnTo>
                    <a:lnTo>
                      <a:pt x="4" y="7"/>
                    </a:lnTo>
                    <a:lnTo>
                      <a:pt x="3" y="5"/>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5" name="Freeform 3189"/>
              <p:cNvSpPr>
                <a:spLocks/>
              </p:cNvSpPr>
              <p:nvPr/>
            </p:nvSpPr>
            <p:spPr bwMode="auto">
              <a:xfrm>
                <a:off x="2506" y="3283"/>
                <a:ext cx="2" cy="3"/>
              </a:xfrm>
              <a:custGeom>
                <a:avLst/>
                <a:gdLst>
                  <a:gd name="T0" fmla="*/ 2 w 4"/>
                  <a:gd name="T1" fmla="*/ 0 h 5"/>
                  <a:gd name="T2" fmla="*/ 1 w 4"/>
                  <a:gd name="T3" fmla="*/ 2 h 5"/>
                  <a:gd name="T4" fmla="*/ 1 w 4"/>
                  <a:gd name="T5" fmla="*/ 3 h 5"/>
                  <a:gd name="T6" fmla="*/ 0 w 4"/>
                  <a:gd name="T7" fmla="*/ 5 h 5"/>
                  <a:gd name="T8" fmla="*/ 1 w 4"/>
                  <a:gd name="T9" fmla="*/ 5 h 5"/>
                  <a:gd name="T10" fmla="*/ 2 w 4"/>
                  <a:gd name="T11" fmla="*/ 5 h 5"/>
                  <a:gd name="T12" fmla="*/ 3 w 4"/>
                  <a:gd name="T13" fmla="*/ 3 h 5"/>
                  <a:gd name="T14" fmla="*/ 3 w 4"/>
                  <a:gd name="T15" fmla="*/ 2 h 5"/>
                  <a:gd name="T16" fmla="*/ 4 w 4"/>
                  <a:gd name="T17" fmla="*/ 0 h 5"/>
                  <a:gd name="T18" fmla="*/ 2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2" y="0"/>
                    </a:moveTo>
                    <a:lnTo>
                      <a:pt x="1" y="2"/>
                    </a:lnTo>
                    <a:lnTo>
                      <a:pt x="1" y="3"/>
                    </a:lnTo>
                    <a:lnTo>
                      <a:pt x="0" y="5"/>
                    </a:lnTo>
                    <a:lnTo>
                      <a:pt x="1" y="5"/>
                    </a:lnTo>
                    <a:lnTo>
                      <a:pt x="2" y="5"/>
                    </a:lnTo>
                    <a:lnTo>
                      <a:pt x="3" y="3"/>
                    </a:lnTo>
                    <a:lnTo>
                      <a:pt x="3" y="2"/>
                    </a:lnTo>
                    <a:lnTo>
                      <a:pt x="4"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6" name="Freeform 3190"/>
              <p:cNvSpPr>
                <a:spLocks/>
              </p:cNvSpPr>
              <p:nvPr/>
            </p:nvSpPr>
            <p:spPr bwMode="auto">
              <a:xfrm>
                <a:off x="2505" y="3286"/>
                <a:ext cx="2" cy="1"/>
              </a:xfrm>
              <a:custGeom>
                <a:avLst/>
                <a:gdLst>
                  <a:gd name="T0" fmla="*/ 2 w 3"/>
                  <a:gd name="T1" fmla="*/ 1 h 4"/>
                  <a:gd name="T2" fmla="*/ 1 w 3"/>
                  <a:gd name="T3" fmla="*/ 0 h 4"/>
                  <a:gd name="T4" fmla="*/ 0 w 3"/>
                  <a:gd name="T5" fmla="*/ 1 h 4"/>
                  <a:gd name="T6" fmla="*/ 1 w 3"/>
                  <a:gd name="T7" fmla="*/ 2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2"/>
                    </a:lnTo>
                    <a:lnTo>
                      <a:pt x="2" y="4"/>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7" name="Freeform 3191"/>
              <p:cNvSpPr>
                <a:spLocks/>
              </p:cNvSpPr>
              <p:nvPr/>
            </p:nvSpPr>
            <p:spPr bwMode="auto">
              <a:xfrm>
                <a:off x="2505" y="3286"/>
                <a:ext cx="1" cy="2"/>
              </a:xfrm>
              <a:custGeom>
                <a:avLst/>
                <a:gdLst>
                  <a:gd name="T0" fmla="*/ 2 w 4"/>
                  <a:gd name="T1" fmla="*/ 1 h 5"/>
                  <a:gd name="T2" fmla="*/ 3 w 4"/>
                  <a:gd name="T3" fmla="*/ 0 h 5"/>
                  <a:gd name="T4" fmla="*/ 0 w 4"/>
                  <a:gd name="T5" fmla="*/ 5 h 5"/>
                  <a:gd name="T6" fmla="*/ 2 w 4"/>
                  <a:gd name="T7" fmla="*/ 5 h 5"/>
                  <a:gd name="T8" fmla="*/ 3 w 4"/>
                  <a:gd name="T9" fmla="*/ 5 h 5"/>
                  <a:gd name="T10" fmla="*/ 4 w 4"/>
                  <a:gd name="T11" fmla="*/ 2 h 5"/>
                  <a:gd name="T12" fmla="*/ 3 w 4"/>
                  <a:gd name="T13" fmla="*/ 2 h 5"/>
                  <a:gd name="T14" fmla="*/ 2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1"/>
                    </a:moveTo>
                    <a:lnTo>
                      <a:pt x="3" y="0"/>
                    </a:lnTo>
                    <a:lnTo>
                      <a:pt x="0" y="5"/>
                    </a:lnTo>
                    <a:lnTo>
                      <a:pt x="2" y="5"/>
                    </a:lnTo>
                    <a:lnTo>
                      <a:pt x="3" y="5"/>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8" name="Freeform 3192"/>
              <p:cNvSpPr>
                <a:spLocks/>
              </p:cNvSpPr>
              <p:nvPr/>
            </p:nvSpPr>
            <p:spPr bwMode="auto">
              <a:xfrm>
                <a:off x="2501" y="3287"/>
                <a:ext cx="5" cy="5"/>
              </a:xfrm>
              <a:custGeom>
                <a:avLst/>
                <a:gdLst>
                  <a:gd name="T0" fmla="*/ 10 w 11"/>
                  <a:gd name="T1" fmla="*/ 1 h 10"/>
                  <a:gd name="T2" fmla="*/ 8 w 11"/>
                  <a:gd name="T3" fmla="*/ 0 h 10"/>
                  <a:gd name="T4" fmla="*/ 0 w 11"/>
                  <a:gd name="T5" fmla="*/ 8 h 10"/>
                  <a:gd name="T6" fmla="*/ 1 w 11"/>
                  <a:gd name="T7" fmla="*/ 9 h 10"/>
                  <a:gd name="T8" fmla="*/ 3 w 11"/>
                  <a:gd name="T9" fmla="*/ 10 h 10"/>
                  <a:gd name="T10" fmla="*/ 10 w 11"/>
                  <a:gd name="T11" fmla="*/ 3 h 10"/>
                  <a:gd name="T12" fmla="*/ 11 w 11"/>
                  <a:gd name="T13" fmla="*/ 1 h 10"/>
                  <a:gd name="T14" fmla="*/ 10 w 11"/>
                  <a:gd name="T15" fmla="*/ 1 h 10"/>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0"/>
                  <a:gd name="T26" fmla="*/ 11 w 11"/>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0">
                    <a:moveTo>
                      <a:pt x="10" y="1"/>
                    </a:moveTo>
                    <a:lnTo>
                      <a:pt x="8" y="0"/>
                    </a:lnTo>
                    <a:lnTo>
                      <a:pt x="0" y="8"/>
                    </a:lnTo>
                    <a:lnTo>
                      <a:pt x="1" y="9"/>
                    </a:lnTo>
                    <a:lnTo>
                      <a:pt x="3" y="10"/>
                    </a:lnTo>
                    <a:lnTo>
                      <a:pt x="10" y="3"/>
                    </a:lnTo>
                    <a:lnTo>
                      <a:pt x="11" y="1"/>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99" name="Freeform 3193"/>
              <p:cNvSpPr>
                <a:spLocks/>
              </p:cNvSpPr>
              <p:nvPr/>
            </p:nvSpPr>
            <p:spPr bwMode="auto">
              <a:xfrm>
                <a:off x="2500" y="3291"/>
                <a:ext cx="2" cy="2"/>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4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4"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0" name="Freeform 3194"/>
              <p:cNvSpPr>
                <a:spLocks/>
              </p:cNvSpPr>
              <p:nvPr/>
            </p:nvSpPr>
            <p:spPr bwMode="auto">
              <a:xfrm>
                <a:off x="2498" y="3292"/>
                <a:ext cx="3" cy="2"/>
              </a:xfrm>
              <a:custGeom>
                <a:avLst/>
                <a:gdLst>
                  <a:gd name="T0" fmla="*/ 3 w 4"/>
                  <a:gd name="T1" fmla="*/ 0 h 4"/>
                  <a:gd name="T2" fmla="*/ 1 w 4"/>
                  <a:gd name="T3" fmla="*/ 1 h 4"/>
                  <a:gd name="T4" fmla="*/ 0 w 4"/>
                  <a:gd name="T5" fmla="*/ 2 h 4"/>
                  <a:gd name="T6" fmla="*/ 1 w 4"/>
                  <a:gd name="T7" fmla="*/ 3 h 4"/>
                  <a:gd name="T8" fmla="*/ 2 w 4"/>
                  <a:gd name="T9" fmla="*/ 4 h 4"/>
                  <a:gd name="T10" fmla="*/ 4 w 4"/>
                  <a:gd name="T11" fmla="*/ 2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1" y="1"/>
                    </a:lnTo>
                    <a:lnTo>
                      <a:pt x="0" y="2"/>
                    </a:lnTo>
                    <a:lnTo>
                      <a:pt x="1" y="3"/>
                    </a:lnTo>
                    <a:lnTo>
                      <a:pt x="2" y="4"/>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1" name="Freeform 3195"/>
              <p:cNvSpPr>
                <a:spLocks/>
              </p:cNvSpPr>
              <p:nvPr/>
            </p:nvSpPr>
            <p:spPr bwMode="auto">
              <a:xfrm>
                <a:off x="2488" y="3293"/>
                <a:ext cx="12" cy="6"/>
              </a:xfrm>
              <a:custGeom>
                <a:avLst/>
                <a:gdLst>
                  <a:gd name="T0" fmla="*/ 22 w 24"/>
                  <a:gd name="T1" fmla="*/ 1 h 12"/>
                  <a:gd name="T2" fmla="*/ 22 w 24"/>
                  <a:gd name="T3" fmla="*/ 0 h 12"/>
                  <a:gd name="T4" fmla="*/ 13 w 24"/>
                  <a:gd name="T5" fmla="*/ 5 h 12"/>
                  <a:gd name="T6" fmla="*/ 9 w 24"/>
                  <a:gd name="T7" fmla="*/ 6 h 12"/>
                  <a:gd name="T8" fmla="*/ 7 w 24"/>
                  <a:gd name="T9" fmla="*/ 7 h 12"/>
                  <a:gd name="T10" fmla="*/ 0 w 24"/>
                  <a:gd name="T11" fmla="*/ 9 h 12"/>
                  <a:gd name="T12" fmla="*/ 0 w 24"/>
                  <a:gd name="T13" fmla="*/ 10 h 12"/>
                  <a:gd name="T14" fmla="*/ 0 w 24"/>
                  <a:gd name="T15" fmla="*/ 12 h 12"/>
                  <a:gd name="T16" fmla="*/ 7 w 24"/>
                  <a:gd name="T17" fmla="*/ 9 h 12"/>
                  <a:gd name="T18" fmla="*/ 9 w 24"/>
                  <a:gd name="T19" fmla="*/ 8 h 12"/>
                  <a:gd name="T20" fmla="*/ 13 w 24"/>
                  <a:gd name="T21" fmla="*/ 7 h 12"/>
                  <a:gd name="T22" fmla="*/ 24 w 24"/>
                  <a:gd name="T23" fmla="*/ 1 h 12"/>
                  <a:gd name="T24" fmla="*/ 23 w 24"/>
                  <a:gd name="T25" fmla="*/ 2 h 12"/>
                  <a:gd name="T26" fmla="*/ 22 w 24"/>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12"/>
                  <a:gd name="T44" fmla="*/ 24 w 2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12">
                    <a:moveTo>
                      <a:pt x="22" y="1"/>
                    </a:moveTo>
                    <a:lnTo>
                      <a:pt x="22" y="0"/>
                    </a:lnTo>
                    <a:lnTo>
                      <a:pt x="13" y="5"/>
                    </a:lnTo>
                    <a:lnTo>
                      <a:pt x="9" y="6"/>
                    </a:lnTo>
                    <a:lnTo>
                      <a:pt x="7" y="7"/>
                    </a:lnTo>
                    <a:lnTo>
                      <a:pt x="0" y="9"/>
                    </a:lnTo>
                    <a:lnTo>
                      <a:pt x="0" y="10"/>
                    </a:lnTo>
                    <a:lnTo>
                      <a:pt x="0" y="12"/>
                    </a:lnTo>
                    <a:lnTo>
                      <a:pt x="7" y="9"/>
                    </a:lnTo>
                    <a:lnTo>
                      <a:pt x="9" y="8"/>
                    </a:lnTo>
                    <a:lnTo>
                      <a:pt x="13" y="7"/>
                    </a:lnTo>
                    <a:lnTo>
                      <a:pt x="24" y="1"/>
                    </a:lnTo>
                    <a:lnTo>
                      <a:pt x="23" y="2"/>
                    </a:lnTo>
                    <a:lnTo>
                      <a:pt x="2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2" name="Freeform 3196"/>
              <p:cNvSpPr>
                <a:spLocks/>
              </p:cNvSpPr>
              <p:nvPr/>
            </p:nvSpPr>
            <p:spPr bwMode="auto">
              <a:xfrm>
                <a:off x="2488" y="3298"/>
                <a:ext cx="15" cy="5"/>
              </a:xfrm>
              <a:custGeom>
                <a:avLst/>
                <a:gdLst>
                  <a:gd name="T0" fmla="*/ 0 w 30"/>
                  <a:gd name="T1" fmla="*/ 0 h 11"/>
                  <a:gd name="T2" fmla="*/ 0 w 30"/>
                  <a:gd name="T3" fmla="*/ 0 h 11"/>
                  <a:gd name="T4" fmla="*/ 0 w 30"/>
                  <a:gd name="T5" fmla="*/ 3 h 11"/>
                  <a:gd name="T6" fmla="*/ 5 w 30"/>
                  <a:gd name="T7" fmla="*/ 3 h 11"/>
                  <a:gd name="T8" fmla="*/ 8 w 30"/>
                  <a:gd name="T9" fmla="*/ 4 h 11"/>
                  <a:gd name="T10" fmla="*/ 12 w 30"/>
                  <a:gd name="T11" fmla="*/ 4 h 11"/>
                  <a:gd name="T12" fmla="*/ 16 w 30"/>
                  <a:gd name="T13" fmla="*/ 5 h 11"/>
                  <a:gd name="T14" fmla="*/ 18 w 30"/>
                  <a:gd name="T15" fmla="*/ 6 h 11"/>
                  <a:gd name="T16" fmla="*/ 23 w 30"/>
                  <a:gd name="T17" fmla="*/ 8 h 11"/>
                  <a:gd name="T18" fmla="*/ 28 w 30"/>
                  <a:gd name="T19" fmla="*/ 11 h 11"/>
                  <a:gd name="T20" fmla="*/ 29 w 30"/>
                  <a:gd name="T21" fmla="*/ 10 h 11"/>
                  <a:gd name="T22" fmla="*/ 30 w 30"/>
                  <a:gd name="T23" fmla="*/ 8 h 11"/>
                  <a:gd name="T24" fmla="*/ 26 w 30"/>
                  <a:gd name="T25" fmla="*/ 6 h 11"/>
                  <a:gd name="T26" fmla="*/ 18 w 30"/>
                  <a:gd name="T27" fmla="*/ 4 h 11"/>
                  <a:gd name="T28" fmla="*/ 16 w 30"/>
                  <a:gd name="T29" fmla="*/ 3 h 11"/>
                  <a:gd name="T30" fmla="*/ 12 w 30"/>
                  <a:gd name="T31" fmla="*/ 1 h 11"/>
                  <a:gd name="T32" fmla="*/ 8 w 30"/>
                  <a:gd name="T33" fmla="*/ 1 h 11"/>
                  <a:gd name="T34" fmla="*/ 5 w 30"/>
                  <a:gd name="T35" fmla="*/ 0 h 11"/>
                  <a:gd name="T36" fmla="*/ 0 w 30"/>
                  <a:gd name="T37" fmla="*/ 0 h 11"/>
                  <a:gd name="T38" fmla="*/ 0 w 30"/>
                  <a:gd name="T39" fmla="*/ 1 h 11"/>
                  <a:gd name="T40" fmla="*/ 0 w 30"/>
                  <a:gd name="T41" fmla="*/ 0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11"/>
                  <a:gd name="T65" fmla="*/ 30 w 30"/>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11">
                    <a:moveTo>
                      <a:pt x="0" y="0"/>
                    </a:moveTo>
                    <a:lnTo>
                      <a:pt x="0" y="0"/>
                    </a:lnTo>
                    <a:lnTo>
                      <a:pt x="0" y="3"/>
                    </a:lnTo>
                    <a:lnTo>
                      <a:pt x="5" y="3"/>
                    </a:lnTo>
                    <a:lnTo>
                      <a:pt x="8" y="4"/>
                    </a:lnTo>
                    <a:lnTo>
                      <a:pt x="12" y="4"/>
                    </a:lnTo>
                    <a:lnTo>
                      <a:pt x="16" y="5"/>
                    </a:lnTo>
                    <a:lnTo>
                      <a:pt x="18" y="6"/>
                    </a:lnTo>
                    <a:lnTo>
                      <a:pt x="23" y="8"/>
                    </a:lnTo>
                    <a:lnTo>
                      <a:pt x="28" y="11"/>
                    </a:lnTo>
                    <a:lnTo>
                      <a:pt x="29" y="10"/>
                    </a:lnTo>
                    <a:lnTo>
                      <a:pt x="30" y="8"/>
                    </a:lnTo>
                    <a:lnTo>
                      <a:pt x="26" y="6"/>
                    </a:lnTo>
                    <a:lnTo>
                      <a:pt x="18" y="4"/>
                    </a:lnTo>
                    <a:lnTo>
                      <a:pt x="16" y="3"/>
                    </a:lnTo>
                    <a:lnTo>
                      <a:pt x="12" y="1"/>
                    </a:lnTo>
                    <a:lnTo>
                      <a:pt x="8" y="1"/>
                    </a:lnTo>
                    <a:lnTo>
                      <a:pt x="5" y="0"/>
                    </a:lnTo>
                    <a:lnTo>
                      <a:pt x="0" y="0"/>
                    </a:lnTo>
                    <a:lnTo>
                      <a:pt x="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3" name="Freeform 3197"/>
              <p:cNvSpPr>
                <a:spLocks/>
              </p:cNvSpPr>
              <p:nvPr/>
            </p:nvSpPr>
            <p:spPr bwMode="auto">
              <a:xfrm>
                <a:off x="2500" y="3302"/>
                <a:ext cx="5" cy="2"/>
              </a:xfrm>
              <a:custGeom>
                <a:avLst/>
                <a:gdLst>
                  <a:gd name="T0" fmla="*/ 4 w 9"/>
                  <a:gd name="T1" fmla="*/ 3 h 5"/>
                  <a:gd name="T2" fmla="*/ 0 w 9"/>
                  <a:gd name="T3" fmla="*/ 0 h 5"/>
                  <a:gd name="T4" fmla="*/ 9 w 9"/>
                  <a:gd name="T5" fmla="*/ 5 h 5"/>
                  <a:gd name="T6" fmla="*/ 9 w 9"/>
                  <a:gd name="T7" fmla="*/ 4 h 5"/>
                  <a:gd name="T8" fmla="*/ 9 w 9"/>
                  <a:gd name="T9" fmla="*/ 3 h 5"/>
                  <a:gd name="T10" fmla="*/ 5 w 9"/>
                  <a:gd name="T11" fmla="*/ 0 h 5"/>
                  <a:gd name="T12" fmla="*/ 5 w 9"/>
                  <a:gd name="T13" fmla="*/ 2 h 5"/>
                  <a:gd name="T14" fmla="*/ 4 w 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3"/>
                    </a:moveTo>
                    <a:lnTo>
                      <a:pt x="0" y="0"/>
                    </a:lnTo>
                    <a:lnTo>
                      <a:pt x="9" y="5"/>
                    </a:lnTo>
                    <a:lnTo>
                      <a:pt x="9" y="4"/>
                    </a:lnTo>
                    <a:lnTo>
                      <a:pt x="9" y="3"/>
                    </a:lnTo>
                    <a:lnTo>
                      <a:pt x="5" y="0"/>
                    </a:lnTo>
                    <a:lnTo>
                      <a:pt x="5" y="2"/>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4" name="Freeform 3198"/>
              <p:cNvSpPr>
                <a:spLocks/>
              </p:cNvSpPr>
              <p:nvPr/>
            </p:nvSpPr>
            <p:spPr bwMode="auto">
              <a:xfrm>
                <a:off x="2504" y="3303"/>
                <a:ext cx="6" cy="6"/>
              </a:xfrm>
              <a:custGeom>
                <a:avLst/>
                <a:gdLst>
                  <a:gd name="T0" fmla="*/ 1 w 13"/>
                  <a:gd name="T1" fmla="*/ 1 h 11"/>
                  <a:gd name="T2" fmla="*/ 0 w 13"/>
                  <a:gd name="T3" fmla="*/ 2 h 11"/>
                  <a:gd name="T4" fmla="*/ 5 w 13"/>
                  <a:gd name="T5" fmla="*/ 7 h 11"/>
                  <a:gd name="T6" fmla="*/ 9 w 13"/>
                  <a:gd name="T7" fmla="*/ 8 h 11"/>
                  <a:gd name="T8" fmla="*/ 9 w 13"/>
                  <a:gd name="T9" fmla="*/ 9 h 11"/>
                  <a:gd name="T10" fmla="*/ 13 w 13"/>
                  <a:gd name="T11" fmla="*/ 11 h 11"/>
                  <a:gd name="T12" fmla="*/ 13 w 13"/>
                  <a:gd name="T13" fmla="*/ 10 h 11"/>
                  <a:gd name="T14" fmla="*/ 13 w 13"/>
                  <a:gd name="T15" fmla="*/ 9 h 11"/>
                  <a:gd name="T16" fmla="*/ 12 w 13"/>
                  <a:gd name="T17" fmla="*/ 9 h 11"/>
                  <a:gd name="T18" fmla="*/ 9 w 13"/>
                  <a:gd name="T19" fmla="*/ 5 h 11"/>
                  <a:gd name="T20" fmla="*/ 7 w 13"/>
                  <a:gd name="T21" fmla="*/ 4 h 11"/>
                  <a:gd name="T22" fmla="*/ 4 w 13"/>
                  <a:gd name="T23" fmla="*/ 1 h 11"/>
                  <a:gd name="T24" fmla="*/ 1 w 13"/>
                  <a:gd name="T25" fmla="*/ 0 h 11"/>
                  <a:gd name="T26" fmla="*/ 1 w 13"/>
                  <a:gd name="T27" fmla="*/ 1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1"/>
                  <a:gd name="T44" fmla="*/ 13 w 13"/>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1">
                    <a:moveTo>
                      <a:pt x="1" y="1"/>
                    </a:moveTo>
                    <a:lnTo>
                      <a:pt x="0" y="2"/>
                    </a:lnTo>
                    <a:lnTo>
                      <a:pt x="5" y="7"/>
                    </a:lnTo>
                    <a:lnTo>
                      <a:pt x="9" y="8"/>
                    </a:lnTo>
                    <a:lnTo>
                      <a:pt x="9" y="9"/>
                    </a:lnTo>
                    <a:lnTo>
                      <a:pt x="13" y="11"/>
                    </a:lnTo>
                    <a:lnTo>
                      <a:pt x="13" y="10"/>
                    </a:lnTo>
                    <a:lnTo>
                      <a:pt x="13" y="9"/>
                    </a:lnTo>
                    <a:lnTo>
                      <a:pt x="12" y="9"/>
                    </a:lnTo>
                    <a:lnTo>
                      <a:pt x="9" y="5"/>
                    </a:lnTo>
                    <a:lnTo>
                      <a:pt x="7" y="4"/>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5" name="Freeform 3199"/>
              <p:cNvSpPr>
                <a:spLocks/>
              </p:cNvSpPr>
              <p:nvPr/>
            </p:nvSpPr>
            <p:spPr bwMode="auto">
              <a:xfrm>
                <a:off x="2510" y="3307"/>
                <a:ext cx="2" cy="3"/>
              </a:xfrm>
              <a:custGeom>
                <a:avLst/>
                <a:gdLst>
                  <a:gd name="T0" fmla="*/ 1 w 4"/>
                  <a:gd name="T1" fmla="*/ 1 h 5"/>
                  <a:gd name="T2" fmla="*/ 0 w 4"/>
                  <a:gd name="T3" fmla="*/ 2 h 5"/>
                  <a:gd name="T4" fmla="*/ 2 w 4"/>
                  <a:gd name="T5" fmla="*/ 5 h 5"/>
                  <a:gd name="T6" fmla="*/ 3 w 4"/>
                  <a:gd name="T7" fmla="*/ 3 h 5"/>
                  <a:gd name="T8" fmla="*/ 4 w 4"/>
                  <a:gd name="T9" fmla="*/ 2 h 5"/>
                  <a:gd name="T10" fmla="*/ 3 w 4"/>
                  <a:gd name="T11" fmla="*/ 1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2"/>
                    </a:lnTo>
                    <a:lnTo>
                      <a:pt x="2" y="5"/>
                    </a:lnTo>
                    <a:lnTo>
                      <a:pt x="3" y="3"/>
                    </a:lnTo>
                    <a:lnTo>
                      <a:pt x="4"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6" name="Freeform 3200"/>
              <p:cNvSpPr>
                <a:spLocks/>
              </p:cNvSpPr>
              <p:nvPr/>
            </p:nvSpPr>
            <p:spPr bwMode="auto">
              <a:xfrm>
                <a:off x="2477" y="3308"/>
                <a:ext cx="38" cy="38"/>
              </a:xfrm>
              <a:custGeom>
                <a:avLst/>
                <a:gdLst>
                  <a:gd name="T0" fmla="*/ 69 w 76"/>
                  <a:gd name="T1" fmla="*/ 2 h 76"/>
                  <a:gd name="T2" fmla="*/ 68 w 76"/>
                  <a:gd name="T3" fmla="*/ 2 h 76"/>
                  <a:gd name="T4" fmla="*/ 74 w 76"/>
                  <a:gd name="T5" fmla="*/ 14 h 76"/>
                  <a:gd name="T6" fmla="*/ 74 w 76"/>
                  <a:gd name="T7" fmla="*/ 30 h 76"/>
                  <a:gd name="T8" fmla="*/ 72 w 76"/>
                  <a:gd name="T9" fmla="*/ 36 h 76"/>
                  <a:gd name="T10" fmla="*/ 69 w 76"/>
                  <a:gd name="T11" fmla="*/ 38 h 76"/>
                  <a:gd name="T12" fmla="*/ 62 w 76"/>
                  <a:gd name="T13" fmla="*/ 48 h 76"/>
                  <a:gd name="T14" fmla="*/ 59 w 76"/>
                  <a:gd name="T15" fmla="*/ 51 h 76"/>
                  <a:gd name="T16" fmla="*/ 55 w 76"/>
                  <a:gd name="T17" fmla="*/ 54 h 76"/>
                  <a:gd name="T18" fmla="*/ 48 w 76"/>
                  <a:gd name="T19" fmla="*/ 58 h 76"/>
                  <a:gd name="T20" fmla="*/ 46 w 76"/>
                  <a:gd name="T21" fmla="*/ 60 h 76"/>
                  <a:gd name="T22" fmla="*/ 43 w 76"/>
                  <a:gd name="T23" fmla="*/ 62 h 76"/>
                  <a:gd name="T24" fmla="*/ 38 w 76"/>
                  <a:gd name="T25" fmla="*/ 63 h 76"/>
                  <a:gd name="T26" fmla="*/ 29 w 76"/>
                  <a:gd name="T27" fmla="*/ 68 h 76"/>
                  <a:gd name="T28" fmla="*/ 0 w 76"/>
                  <a:gd name="T29" fmla="*/ 74 h 76"/>
                  <a:gd name="T30" fmla="*/ 0 w 76"/>
                  <a:gd name="T31" fmla="*/ 75 h 76"/>
                  <a:gd name="T32" fmla="*/ 0 w 76"/>
                  <a:gd name="T33" fmla="*/ 76 h 76"/>
                  <a:gd name="T34" fmla="*/ 29 w 76"/>
                  <a:gd name="T35" fmla="*/ 70 h 76"/>
                  <a:gd name="T36" fmla="*/ 38 w 76"/>
                  <a:gd name="T37" fmla="*/ 66 h 76"/>
                  <a:gd name="T38" fmla="*/ 45 w 76"/>
                  <a:gd name="T39" fmla="*/ 65 h 76"/>
                  <a:gd name="T40" fmla="*/ 48 w 76"/>
                  <a:gd name="T41" fmla="*/ 62 h 76"/>
                  <a:gd name="T42" fmla="*/ 55 w 76"/>
                  <a:gd name="T43" fmla="*/ 58 h 76"/>
                  <a:gd name="T44" fmla="*/ 59 w 76"/>
                  <a:gd name="T45" fmla="*/ 55 h 76"/>
                  <a:gd name="T46" fmla="*/ 61 w 76"/>
                  <a:gd name="T47" fmla="*/ 53 h 76"/>
                  <a:gd name="T48" fmla="*/ 65 w 76"/>
                  <a:gd name="T49" fmla="*/ 51 h 76"/>
                  <a:gd name="T50" fmla="*/ 72 w 76"/>
                  <a:gd name="T51" fmla="*/ 40 h 76"/>
                  <a:gd name="T52" fmla="*/ 74 w 76"/>
                  <a:gd name="T53" fmla="*/ 38 h 76"/>
                  <a:gd name="T54" fmla="*/ 76 w 76"/>
                  <a:gd name="T55" fmla="*/ 30 h 76"/>
                  <a:gd name="T56" fmla="*/ 76 w 76"/>
                  <a:gd name="T57" fmla="*/ 14 h 76"/>
                  <a:gd name="T58" fmla="*/ 69 w 76"/>
                  <a:gd name="T59" fmla="*/ 0 h 76"/>
                  <a:gd name="T60" fmla="*/ 70 w 76"/>
                  <a:gd name="T61" fmla="*/ 1 h 76"/>
                  <a:gd name="T62" fmla="*/ 69 w 76"/>
                  <a:gd name="T63" fmla="*/ 2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76"/>
                  <a:gd name="T98" fmla="*/ 76 w 76"/>
                  <a:gd name="T99" fmla="*/ 76 h 7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76">
                    <a:moveTo>
                      <a:pt x="69" y="2"/>
                    </a:moveTo>
                    <a:lnTo>
                      <a:pt x="68" y="2"/>
                    </a:lnTo>
                    <a:lnTo>
                      <a:pt x="74" y="14"/>
                    </a:lnTo>
                    <a:lnTo>
                      <a:pt x="74" y="30"/>
                    </a:lnTo>
                    <a:lnTo>
                      <a:pt x="72" y="36"/>
                    </a:lnTo>
                    <a:lnTo>
                      <a:pt x="69" y="38"/>
                    </a:lnTo>
                    <a:lnTo>
                      <a:pt x="62" y="48"/>
                    </a:lnTo>
                    <a:lnTo>
                      <a:pt x="59" y="51"/>
                    </a:lnTo>
                    <a:lnTo>
                      <a:pt x="55" y="54"/>
                    </a:lnTo>
                    <a:lnTo>
                      <a:pt x="48" y="58"/>
                    </a:lnTo>
                    <a:lnTo>
                      <a:pt x="46" y="60"/>
                    </a:lnTo>
                    <a:lnTo>
                      <a:pt x="43" y="62"/>
                    </a:lnTo>
                    <a:lnTo>
                      <a:pt x="38" y="63"/>
                    </a:lnTo>
                    <a:lnTo>
                      <a:pt x="29" y="68"/>
                    </a:lnTo>
                    <a:lnTo>
                      <a:pt x="0" y="74"/>
                    </a:lnTo>
                    <a:lnTo>
                      <a:pt x="0" y="75"/>
                    </a:lnTo>
                    <a:lnTo>
                      <a:pt x="0" y="76"/>
                    </a:lnTo>
                    <a:lnTo>
                      <a:pt x="29" y="70"/>
                    </a:lnTo>
                    <a:lnTo>
                      <a:pt x="38" y="66"/>
                    </a:lnTo>
                    <a:lnTo>
                      <a:pt x="45" y="65"/>
                    </a:lnTo>
                    <a:lnTo>
                      <a:pt x="48" y="62"/>
                    </a:lnTo>
                    <a:lnTo>
                      <a:pt x="55" y="58"/>
                    </a:lnTo>
                    <a:lnTo>
                      <a:pt x="59" y="55"/>
                    </a:lnTo>
                    <a:lnTo>
                      <a:pt x="61" y="53"/>
                    </a:lnTo>
                    <a:lnTo>
                      <a:pt x="65" y="51"/>
                    </a:lnTo>
                    <a:lnTo>
                      <a:pt x="72" y="40"/>
                    </a:lnTo>
                    <a:lnTo>
                      <a:pt x="74" y="38"/>
                    </a:lnTo>
                    <a:lnTo>
                      <a:pt x="76" y="30"/>
                    </a:lnTo>
                    <a:lnTo>
                      <a:pt x="76" y="14"/>
                    </a:lnTo>
                    <a:lnTo>
                      <a:pt x="69" y="0"/>
                    </a:lnTo>
                    <a:lnTo>
                      <a:pt x="70" y="1"/>
                    </a:lnTo>
                    <a:lnTo>
                      <a:pt x="6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7" name="Freeform 3201"/>
              <p:cNvSpPr>
                <a:spLocks/>
              </p:cNvSpPr>
              <p:nvPr/>
            </p:nvSpPr>
            <p:spPr bwMode="auto">
              <a:xfrm>
                <a:off x="2474" y="3344"/>
                <a:ext cx="3" cy="3"/>
              </a:xfrm>
              <a:custGeom>
                <a:avLst/>
                <a:gdLst>
                  <a:gd name="T0" fmla="*/ 6 w 6"/>
                  <a:gd name="T1" fmla="*/ 2 h 4"/>
                  <a:gd name="T2" fmla="*/ 6 w 6"/>
                  <a:gd name="T3" fmla="*/ 0 h 4"/>
                  <a:gd name="T4" fmla="*/ 0 w 6"/>
                  <a:gd name="T5" fmla="*/ 4 h 4"/>
                  <a:gd name="T6" fmla="*/ 6 w 6"/>
                  <a:gd name="T7" fmla="*/ 3 h 4"/>
                  <a:gd name="T8" fmla="*/ 6 w 6"/>
                  <a:gd name="T9" fmla="*/ 2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6" y="2"/>
                    </a:moveTo>
                    <a:lnTo>
                      <a:pt x="6" y="0"/>
                    </a:lnTo>
                    <a:lnTo>
                      <a:pt x="0" y="4"/>
                    </a:lnTo>
                    <a:lnTo>
                      <a:pt x="6"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8" name="Freeform 3202"/>
              <p:cNvSpPr>
                <a:spLocks/>
              </p:cNvSpPr>
              <p:nvPr/>
            </p:nvSpPr>
            <p:spPr bwMode="auto">
              <a:xfrm>
                <a:off x="2470" y="3344"/>
                <a:ext cx="7" cy="3"/>
              </a:xfrm>
              <a:custGeom>
                <a:avLst/>
                <a:gdLst>
                  <a:gd name="T0" fmla="*/ 14 w 14"/>
                  <a:gd name="T1" fmla="*/ 0 h 4"/>
                  <a:gd name="T2" fmla="*/ 0 w 14"/>
                  <a:gd name="T3" fmla="*/ 0 h 4"/>
                  <a:gd name="T4" fmla="*/ 0 w 14"/>
                  <a:gd name="T5" fmla="*/ 2 h 4"/>
                  <a:gd name="T6" fmla="*/ 0 w 14"/>
                  <a:gd name="T7" fmla="*/ 4 h 4"/>
                  <a:gd name="T8" fmla="*/ 8 w 14"/>
                  <a:gd name="T9" fmla="*/ 4 h 4"/>
                  <a:gd name="T10" fmla="*/ 14 w 14"/>
                  <a:gd name="T11" fmla="*/ 0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0"/>
                    </a:moveTo>
                    <a:lnTo>
                      <a:pt x="0" y="0"/>
                    </a:lnTo>
                    <a:lnTo>
                      <a:pt x="0" y="2"/>
                    </a:lnTo>
                    <a:lnTo>
                      <a:pt x="0" y="4"/>
                    </a:lnTo>
                    <a:lnTo>
                      <a:pt x="8" y="4"/>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09" name="Freeform 3203"/>
              <p:cNvSpPr>
                <a:spLocks/>
              </p:cNvSpPr>
              <p:nvPr/>
            </p:nvSpPr>
            <p:spPr bwMode="auto">
              <a:xfrm>
                <a:off x="2464" y="3344"/>
                <a:ext cx="10" cy="3"/>
              </a:xfrm>
              <a:custGeom>
                <a:avLst/>
                <a:gdLst>
                  <a:gd name="T0" fmla="*/ 12 w 19"/>
                  <a:gd name="T1" fmla="*/ 0 h 4"/>
                  <a:gd name="T2" fmla="*/ 19 w 19"/>
                  <a:gd name="T3" fmla="*/ 0 h 4"/>
                  <a:gd name="T4" fmla="*/ 5 w 19"/>
                  <a:gd name="T5" fmla="*/ 2 h 4"/>
                  <a:gd name="T6" fmla="*/ 0 w 19"/>
                  <a:gd name="T7" fmla="*/ 1 h 4"/>
                  <a:gd name="T8" fmla="*/ 0 w 19"/>
                  <a:gd name="T9" fmla="*/ 2 h 4"/>
                  <a:gd name="T10" fmla="*/ 0 w 19"/>
                  <a:gd name="T11" fmla="*/ 3 h 4"/>
                  <a:gd name="T12" fmla="*/ 5 w 19"/>
                  <a:gd name="T13" fmla="*/ 4 h 4"/>
                  <a:gd name="T14" fmla="*/ 12 w 19"/>
                  <a:gd name="T15" fmla="*/ 3 h 4"/>
                  <a:gd name="T16" fmla="*/ 12 w 19"/>
                  <a:gd name="T17" fmla="*/ 2 h 4"/>
                  <a:gd name="T18" fmla="*/ 12 w 19"/>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4"/>
                  <a:gd name="T32" fmla="*/ 19 w 1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4">
                    <a:moveTo>
                      <a:pt x="12" y="0"/>
                    </a:moveTo>
                    <a:lnTo>
                      <a:pt x="19" y="0"/>
                    </a:lnTo>
                    <a:lnTo>
                      <a:pt x="5" y="2"/>
                    </a:lnTo>
                    <a:lnTo>
                      <a:pt x="0" y="1"/>
                    </a:lnTo>
                    <a:lnTo>
                      <a:pt x="0" y="2"/>
                    </a:lnTo>
                    <a:lnTo>
                      <a:pt x="0" y="3"/>
                    </a:lnTo>
                    <a:lnTo>
                      <a:pt x="5" y="4"/>
                    </a:lnTo>
                    <a:lnTo>
                      <a:pt x="12" y="3"/>
                    </a:lnTo>
                    <a:lnTo>
                      <a:pt x="12" y="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0" name="Freeform 3204"/>
              <p:cNvSpPr>
                <a:spLocks/>
              </p:cNvSpPr>
              <p:nvPr/>
            </p:nvSpPr>
            <p:spPr bwMode="auto">
              <a:xfrm>
                <a:off x="2458" y="3344"/>
                <a:ext cx="6" cy="3"/>
              </a:xfrm>
              <a:custGeom>
                <a:avLst/>
                <a:gdLst>
                  <a:gd name="T0" fmla="*/ 12 w 12"/>
                  <a:gd name="T1" fmla="*/ 1 h 4"/>
                  <a:gd name="T2" fmla="*/ 6 w 12"/>
                  <a:gd name="T3" fmla="*/ 0 h 4"/>
                  <a:gd name="T4" fmla="*/ 0 w 12"/>
                  <a:gd name="T5" fmla="*/ 0 h 4"/>
                  <a:gd name="T6" fmla="*/ 0 w 12"/>
                  <a:gd name="T7" fmla="*/ 2 h 4"/>
                  <a:gd name="T8" fmla="*/ 0 w 12"/>
                  <a:gd name="T9" fmla="*/ 4 h 4"/>
                  <a:gd name="T10" fmla="*/ 12 w 12"/>
                  <a:gd name="T11" fmla="*/ 4 h 4"/>
                  <a:gd name="T12" fmla="*/ 12 w 12"/>
                  <a:gd name="T13" fmla="*/ 2 h 4"/>
                  <a:gd name="T14" fmla="*/ 12 w 1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4"/>
                  <a:gd name="T26" fmla="*/ 12 w 1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4">
                    <a:moveTo>
                      <a:pt x="12" y="1"/>
                    </a:moveTo>
                    <a:lnTo>
                      <a:pt x="6" y="0"/>
                    </a:lnTo>
                    <a:lnTo>
                      <a:pt x="0" y="0"/>
                    </a:lnTo>
                    <a:lnTo>
                      <a:pt x="0" y="2"/>
                    </a:lnTo>
                    <a:lnTo>
                      <a:pt x="0" y="4"/>
                    </a:lnTo>
                    <a:lnTo>
                      <a:pt x="12" y="4"/>
                    </a:lnTo>
                    <a:lnTo>
                      <a:pt x="12" y="2"/>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1" name="Freeform 3205"/>
              <p:cNvSpPr>
                <a:spLocks/>
              </p:cNvSpPr>
              <p:nvPr/>
            </p:nvSpPr>
            <p:spPr bwMode="auto">
              <a:xfrm>
                <a:off x="2425" y="3330"/>
                <a:ext cx="36" cy="17"/>
              </a:xfrm>
              <a:custGeom>
                <a:avLst/>
                <a:gdLst>
                  <a:gd name="T0" fmla="*/ 67 w 73"/>
                  <a:gd name="T1" fmla="*/ 31 h 33"/>
                  <a:gd name="T2" fmla="*/ 67 w 73"/>
                  <a:gd name="T3" fmla="*/ 30 h 33"/>
                  <a:gd name="T4" fmla="*/ 50 w 73"/>
                  <a:gd name="T5" fmla="*/ 26 h 33"/>
                  <a:gd name="T6" fmla="*/ 36 w 73"/>
                  <a:gd name="T7" fmla="*/ 23 h 33"/>
                  <a:gd name="T8" fmla="*/ 27 w 73"/>
                  <a:gd name="T9" fmla="*/ 18 h 33"/>
                  <a:gd name="T10" fmla="*/ 23 w 73"/>
                  <a:gd name="T11" fmla="*/ 17 h 33"/>
                  <a:gd name="T12" fmla="*/ 16 w 73"/>
                  <a:gd name="T13" fmla="*/ 13 h 33"/>
                  <a:gd name="T14" fmla="*/ 13 w 73"/>
                  <a:gd name="T15" fmla="*/ 9 h 33"/>
                  <a:gd name="T16" fmla="*/ 9 w 73"/>
                  <a:gd name="T17" fmla="*/ 7 h 33"/>
                  <a:gd name="T18" fmla="*/ 4 w 73"/>
                  <a:gd name="T19" fmla="*/ 1 h 33"/>
                  <a:gd name="T20" fmla="*/ 3 w 73"/>
                  <a:gd name="T21" fmla="*/ 0 h 33"/>
                  <a:gd name="T22" fmla="*/ 1 w 73"/>
                  <a:gd name="T23" fmla="*/ 0 h 33"/>
                  <a:gd name="T24" fmla="*/ 0 w 73"/>
                  <a:gd name="T25" fmla="*/ 0 h 33"/>
                  <a:gd name="T26" fmla="*/ 3 w 73"/>
                  <a:gd name="T27" fmla="*/ 4 h 33"/>
                  <a:gd name="T28" fmla="*/ 7 w 73"/>
                  <a:gd name="T29" fmla="*/ 9 h 33"/>
                  <a:gd name="T30" fmla="*/ 11 w 73"/>
                  <a:gd name="T31" fmla="*/ 11 h 33"/>
                  <a:gd name="T32" fmla="*/ 14 w 73"/>
                  <a:gd name="T33" fmla="*/ 15 h 33"/>
                  <a:gd name="T34" fmla="*/ 21 w 73"/>
                  <a:gd name="T35" fmla="*/ 19 h 33"/>
                  <a:gd name="T36" fmla="*/ 27 w 73"/>
                  <a:gd name="T37" fmla="*/ 21 h 33"/>
                  <a:gd name="T38" fmla="*/ 36 w 73"/>
                  <a:gd name="T39" fmla="*/ 25 h 33"/>
                  <a:gd name="T40" fmla="*/ 50 w 73"/>
                  <a:gd name="T41" fmla="*/ 29 h 33"/>
                  <a:gd name="T42" fmla="*/ 73 w 73"/>
                  <a:gd name="T43" fmla="*/ 33 h 33"/>
                  <a:gd name="T44" fmla="*/ 67 w 73"/>
                  <a:gd name="T45" fmla="*/ 33 h 33"/>
                  <a:gd name="T46" fmla="*/ 67 w 73"/>
                  <a:gd name="T47" fmla="*/ 31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
                  <a:gd name="T73" fmla="*/ 0 h 33"/>
                  <a:gd name="T74" fmla="*/ 73 w 73"/>
                  <a:gd name="T75" fmla="*/ 33 h 3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 h="33">
                    <a:moveTo>
                      <a:pt x="67" y="31"/>
                    </a:moveTo>
                    <a:lnTo>
                      <a:pt x="67" y="30"/>
                    </a:lnTo>
                    <a:lnTo>
                      <a:pt x="50" y="26"/>
                    </a:lnTo>
                    <a:lnTo>
                      <a:pt x="36" y="23"/>
                    </a:lnTo>
                    <a:lnTo>
                      <a:pt x="27" y="18"/>
                    </a:lnTo>
                    <a:lnTo>
                      <a:pt x="23" y="17"/>
                    </a:lnTo>
                    <a:lnTo>
                      <a:pt x="16" y="13"/>
                    </a:lnTo>
                    <a:lnTo>
                      <a:pt x="13" y="9"/>
                    </a:lnTo>
                    <a:lnTo>
                      <a:pt x="9" y="7"/>
                    </a:lnTo>
                    <a:lnTo>
                      <a:pt x="4" y="1"/>
                    </a:lnTo>
                    <a:lnTo>
                      <a:pt x="3" y="0"/>
                    </a:lnTo>
                    <a:lnTo>
                      <a:pt x="1" y="0"/>
                    </a:lnTo>
                    <a:lnTo>
                      <a:pt x="0" y="0"/>
                    </a:lnTo>
                    <a:lnTo>
                      <a:pt x="3" y="4"/>
                    </a:lnTo>
                    <a:lnTo>
                      <a:pt x="7" y="9"/>
                    </a:lnTo>
                    <a:lnTo>
                      <a:pt x="11" y="11"/>
                    </a:lnTo>
                    <a:lnTo>
                      <a:pt x="14" y="15"/>
                    </a:lnTo>
                    <a:lnTo>
                      <a:pt x="21" y="19"/>
                    </a:lnTo>
                    <a:lnTo>
                      <a:pt x="27" y="21"/>
                    </a:lnTo>
                    <a:lnTo>
                      <a:pt x="36" y="25"/>
                    </a:lnTo>
                    <a:lnTo>
                      <a:pt x="50" y="29"/>
                    </a:lnTo>
                    <a:lnTo>
                      <a:pt x="73" y="33"/>
                    </a:lnTo>
                    <a:lnTo>
                      <a:pt x="67" y="33"/>
                    </a:lnTo>
                    <a:lnTo>
                      <a:pt x="67"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2" name="Freeform 3206"/>
              <p:cNvSpPr>
                <a:spLocks/>
              </p:cNvSpPr>
              <p:nvPr/>
            </p:nvSpPr>
            <p:spPr bwMode="auto">
              <a:xfrm>
                <a:off x="2421" y="3321"/>
                <a:ext cx="5" cy="10"/>
              </a:xfrm>
              <a:custGeom>
                <a:avLst/>
                <a:gdLst>
                  <a:gd name="T0" fmla="*/ 10 w 10"/>
                  <a:gd name="T1" fmla="*/ 17 h 18"/>
                  <a:gd name="T2" fmla="*/ 7 w 10"/>
                  <a:gd name="T3" fmla="*/ 12 h 18"/>
                  <a:gd name="T4" fmla="*/ 7 w 10"/>
                  <a:gd name="T5" fmla="*/ 12 h 18"/>
                  <a:gd name="T6" fmla="*/ 6 w 10"/>
                  <a:gd name="T7" fmla="*/ 10 h 18"/>
                  <a:gd name="T8" fmla="*/ 5 w 10"/>
                  <a:gd name="T9" fmla="*/ 8 h 18"/>
                  <a:gd name="T10" fmla="*/ 3 w 10"/>
                  <a:gd name="T11" fmla="*/ 1 h 18"/>
                  <a:gd name="T12" fmla="*/ 1 w 10"/>
                  <a:gd name="T13" fmla="*/ 0 h 18"/>
                  <a:gd name="T14" fmla="*/ 0 w 10"/>
                  <a:gd name="T15" fmla="*/ 1 h 18"/>
                  <a:gd name="T16" fmla="*/ 3 w 10"/>
                  <a:gd name="T17" fmla="*/ 8 h 18"/>
                  <a:gd name="T18" fmla="*/ 4 w 10"/>
                  <a:gd name="T19" fmla="*/ 10 h 18"/>
                  <a:gd name="T20" fmla="*/ 5 w 10"/>
                  <a:gd name="T21" fmla="*/ 16 h 18"/>
                  <a:gd name="T22" fmla="*/ 7 w 10"/>
                  <a:gd name="T23" fmla="*/ 18 h 18"/>
                  <a:gd name="T24" fmla="*/ 8 w 10"/>
                  <a:gd name="T25" fmla="*/ 17 h 18"/>
                  <a:gd name="T26" fmla="*/ 10 w 10"/>
                  <a:gd name="T27" fmla="*/ 1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18"/>
                  <a:gd name="T44" fmla="*/ 10 w 10"/>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18">
                    <a:moveTo>
                      <a:pt x="10" y="17"/>
                    </a:moveTo>
                    <a:lnTo>
                      <a:pt x="7" y="12"/>
                    </a:lnTo>
                    <a:lnTo>
                      <a:pt x="6" y="10"/>
                    </a:lnTo>
                    <a:lnTo>
                      <a:pt x="5" y="8"/>
                    </a:lnTo>
                    <a:lnTo>
                      <a:pt x="3" y="1"/>
                    </a:lnTo>
                    <a:lnTo>
                      <a:pt x="1" y="0"/>
                    </a:lnTo>
                    <a:lnTo>
                      <a:pt x="0" y="1"/>
                    </a:lnTo>
                    <a:lnTo>
                      <a:pt x="3" y="8"/>
                    </a:lnTo>
                    <a:lnTo>
                      <a:pt x="4" y="10"/>
                    </a:lnTo>
                    <a:lnTo>
                      <a:pt x="5" y="16"/>
                    </a:lnTo>
                    <a:lnTo>
                      <a:pt x="7" y="18"/>
                    </a:lnTo>
                    <a:lnTo>
                      <a:pt x="8" y="17"/>
                    </a:lnTo>
                    <a:lnTo>
                      <a:pt x="1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3" name="Freeform 3207"/>
              <p:cNvSpPr>
                <a:spLocks/>
              </p:cNvSpPr>
              <p:nvPr/>
            </p:nvSpPr>
            <p:spPr bwMode="auto">
              <a:xfrm>
                <a:off x="3310" y="3032"/>
                <a:ext cx="111" cy="86"/>
              </a:xfrm>
              <a:custGeom>
                <a:avLst/>
                <a:gdLst>
                  <a:gd name="T0" fmla="*/ 92 w 224"/>
                  <a:gd name="T1" fmla="*/ 172 h 172"/>
                  <a:gd name="T2" fmla="*/ 92 w 224"/>
                  <a:gd name="T3" fmla="*/ 21 h 172"/>
                  <a:gd name="T4" fmla="*/ 0 w 224"/>
                  <a:gd name="T5" fmla="*/ 21 h 172"/>
                  <a:gd name="T6" fmla="*/ 0 w 224"/>
                  <a:gd name="T7" fmla="*/ 0 h 172"/>
                  <a:gd name="T8" fmla="*/ 224 w 224"/>
                  <a:gd name="T9" fmla="*/ 0 h 172"/>
                  <a:gd name="T10" fmla="*/ 224 w 224"/>
                  <a:gd name="T11" fmla="*/ 21 h 172"/>
                  <a:gd name="T12" fmla="*/ 130 w 224"/>
                  <a:gd name="T13" fmla="*/ 21 h 172"/>
                  <a:gd name="T14" fmla="*/ 130 w 224"/>
                  <a:gd name="T15" fmla="*/ 172 h 172"/>
                  <a:gd name="T16" fmla="*/ 92 w 224"/>
                  <a:gd name="T17" fmla="*/ 172 h 172"/>
                  <a:gd name="T18" fmla="*/ 92 w 224"/>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4"/>
                  <a:gd name="T31" fmla="*/ 0 h 172"/>
                  <a:gd name="T32" fmla="*/ 224 w 224"/>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4" h="172">
                    <a:moveTo>
                      <a:pt x="92" y="172"/>
                    </a:moveTo>
                    <a:lnTo>
                      <a:pt x="92" y="21"/>
                    </a:lnTo>
                    <a:lnTo>
                      <a:pt x="0" y="21"/>
                    </a:lnTo>
                    <a:lnTo>
                      <a:pt x="0" y="0"/>
                    </a:lnTo>
                    <a:lnTo>
                      <a:pt x="224" y="0"/>
                    </a:lnTo>
                    <a:lnTo>
                      <a:pt x="224" y="21"/>
                    </a:lnTo>
                    <a:lnTo>
                      <a:pt x="130" y="21"/>
                    </a:lnTo>
                    <a:lnTo>
                      <a:pt x="130" y="172"/>
                    </a:lnTo>
                    <a:lnTo>
                      <a:pt x="92"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4" name="Freeform 3208"/>
              <p:cNvSpPr>
                <a:spLocks/>
              </p:cNvSpPr>
              <p:nvPr/>
            </p:nvSpPr>
            <p:spPr bwMode="auto">
              <a:xfrm>
                <a:off x="3310" y="3032"/>
                <a:ext cx="111" cy="86"/>
              </a:xfrm>
              <a:custGeom>
                <a:avLst/>
                <a:gdLst>
                  <a:gd name="T0" fmla="*/ 92 w 224"/>
                  <a:gd name="T1" fmla="*/ 172 h 172"/>
                  <a:gd name="T2" fmla="*/ 92 w 224"/>
                  <a:gd name="T3" fmla="*/ 21 h 172"/>
                  <a:gd name="T4" fmla="*/ 0 w 224"/>
                  <a:gd name="T5" fmla="*/ 21 h 172"/>
                  <a:gd name="T6" fmla="*/ 0 w 224"/>
                  <a:gd name="T7" fmla="*/ 0 h 172"/>
                  <a:gd name="T8" fmla="*/ 224 w 224"/>
                  <a:gd name="T9" fmla="*/ 0 h 172"/>
                  <a:gd name="T10" fmla="*/ 224 w 224"/>
                  <a:gd name="T11" fmla="*/ 21 h 172"/>
                  <a:gd name="T12" fmla="*/ 130 w 224"/>
                  <a:gd name="T13" fmla="*/ 21 h 172"/>
                  <a:gd name="T14" fmla="*/ 130 w 224"/>
                  <a:gd name="T15" fmla="*/ 172 h 172"/>
                  <a:gd name="T16" fmla="*/ 92 w 224"/>
                  <a:gd name="T17" fmla="*/ 172 h 172"/>
                  <a:gd name="T18" fmla="*/ 92 w 224"/>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4"/>
                  <a:gd name="T31" fmla="*/ 0 h 172"/>
                  <a:gd name="T32" fmla="*/ 224 w 224"/>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4" h="172">
                    <a:moveTo>
                      <a:pt x="92" y="172"/>
                    </a:moveTo>
                    <a:lnTo>
                      <a:pt x="92" y="21"/>
                    </a:lnTo>
                    <a:lnTo>
                      <a:pt x="0" y="21"/>
                    </a:lnTo>
                    <a:lnTo>
                      <a:pt x="0" y="0"/>
                    </a:lnTo>
                    <a:lnTo>
                      <a:pt x="224" y="0"/>
                    </a:lnTo>
                    <a:lnTo>
                      <a:pt x="224" y="21"/>
                    </a:lnTo>
                    <a:lnTo>
                      <a:pt x="130" y="21"/>
                    </a:lnTo>
                    <a:lnTo>
                      <a:pt x="130" y="172"/>
                    </a:lnTo>
                    <a:lnTo>
                      <a:pt x="92"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715" name="Freeform 3209"/>
              <p:cNvSpPr>
                <a:spLocks/>
              </p:cNvSpPr>
              <p:nvPr/>
            </p:nvSpPr>
            <p:spPr bwMode="auto">
              <a:xfrm>
                <a:off x="3309" y="3032"/>
                <a:ext cx="47" cy="86"/>
              </a:xfrm>
              <a:custGeom>
                <a:avLst/>
                <a:gdLst>
                  <a:gd name="T0" fmla="*/ 92 w 94"/>
                  <a:gd name="T1" fmla="*/ 172 h 172"/>
                  <a:gd name="T2" fmla="*/ 94 w 94"/>
                  <a:gd name="T3" fmla="*/ 172 h 172"/>
                  <a:gd name="T4" fmla="*/ 94 w 94"/>
                  <a:gd name="T5" fmla="*/ 20 h 172"/>
                  <a:gd name="T6" fmla="*/ 2 w 94"/>
                  <a:gd name="T7" fmla="*/ 19 h 172"/>
                  <a:gd name="T8" fmla="*/ 2 w 94"/>
                  <a:gd name="T9" fmla="*/ 1 h 172"/>
                  <a:gd name="T10" fmla="*/ 0 w 94"/>
                  <a:gd name="T11" fmla="*/ 0 h 172"/>
                  <a:gd name="T12" fmla="*/ 1 w 94"/>
                  <a:gd name="T13" fmla="*/ 23 h 172"/>
                  <a:gd name="T14" fmla="*/ 92 w 94"/>
                  <a:gd name="T15" fmla="*/ 23 h 172"/>
                  <a:gd name="T16" fmla="*/ 92 w 94"/>
                  <a:gd name="T17" fmla="*/ 17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4"/>
                  <a:gd name="T28" fmla="*/ 0 h 172"/>
                  <a:gd name="T29" fmla="*/ 94 w 94"/>
                  <a:gd name="T30" fmla="*/ 172 h 1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4" h="172">
                    <a:moveTo>
                      <a:pt x="92" y="172"/>
                    </a:moveTo>
                    <a:lnTo>
                      <a:pt x="94" y="172"/>
                    </a:lnTo>
                    <a:lnTo>
                      <a:pt x="94" y="20"/>
                    </a:lnTo>
                    <a:lnTo>
                      <a:pt x="2" y="19"/>
                    </a:lnTo>
                    <a:lnTo>
                      <a:pt x="2" y="1"/>
                    </a:lnTo>
                    <a:lnTo>
                      <a:pt x="0" y="0"/>
                    </a:lnTo>
                    <a:lnTo>
                      <a:pt x="1" y="23"/>
                    </a:lnTo>
                    <a:lnTo>
                      <a:pt x="92" y="23"/>
                    </a:lnTo>
                    <a:lnTo>
                      <a:pt x="92" y="1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6" name="Freeform 3210"/>
              <p:cNvSpPr>
                <a:spLocks/>
              </p:cNvSpPr>
              <p:nvPr/>
            </p:nvSpPr>
            <p:spPr bwMode="auto">
              <a:xfrm>
                <a:off x="3309" y="3032"/>
                <a:ext cx="113" cy="11"/>
              </a:xfrm>
              <a:custGeom>
                <a:avLst/>
                <a:gdLst>
                  <a:gd name="T0" fmla="*/ 2 w 226"/>
                  <a:gd name="T1" fmla="*/ 2 h 23"/>
                  <a:gd name="T2" fmla="*/ 223 w 226"/>
                  <a:gd name="T3" fmla="*/ 2 h 23"/>
                  <a:gd name="T4" fmla="*/ 223 w 226"/>
                  <a:gd name="T5" fmla="*/ 20 h 23"/>
                  <a:gd name="T6" fmla="*/ 226 w 226"/>
                  <a:gd name="T7" fmla="*/ 23 h 23"/>
                  <a:gd name="T8" fmla="*/ 225 w 226"/>
                  <a:gd name="T9" fmla="*/ 0 h 23"/>
                  <a:gd name="T10" fmla="*/ 0 w 226"/>
                  <a:gd name="T11" fmla="*/ 1 h 23"/>
                  <a:gd name="T12" fmla="*/ 2 w 226"/>
                  <a:gd name="T13" fmla="*/ 2 h 23"/>
                  <a:gd name="T14" fmla="*/ 0 60000 65536"/>
                  <a:gd name="T15" fmla="*/ 0 60000 65536"/>
                  <a:gd name="T16" fmla="*/ 0 60000 65536"/>
                  <a:gd name="T17" fmla="*/ 0 60000 65536"/>
                  <a:gd name="T18" fmla="*/ 0 60000 65536"/>
                  <a:gd name="T19" fmla="*/ 0 60000 65536"/>
                  <a:gd name="T20" fmla="*/ 0 60000 65536"/>
                  <a:gd name="T21" fmla="*/ 0 w 226"/>
                  <a:gd name="T22" fmla="*/ 0 h 23"/>
                  <a:gd name="T23" fmla="*/ 226 w 226"/>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 h="23">
                    <a:moveTo>
                      <a:pt x="2" y="2"/>
                    </a:moveTo>
                    <a:lnTo>
                      <a:pt x="223" y="2"/>
                    </a:lnTo>
                    <a:lnTo>
                      <a:pt x="223" y="20"/>
                    </a:lnTo>
                    <a:lnTo>
                      <a:pt x="226" y="23"/>
                    </a:lnTo>
                    <a:lnTo>
                      <a:pt x="225" y="0"/>
                    </a:lnTo>
                    <a:lnTo>
                      <a:pt x="0"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7" name="Freeform 3211"/>
              <p:cNvSpPr>
                <a:spLocks/>
              </p:cNvSpPr>
              <p:nvPr/>
            </p:nvSpPr>
            <p:spPr bwMode="auto">
              <a:xfrm>
                <a:off x="3355" y="3041"/>
                <a:ext cx="67" cy="78"/>
              </a:xfrm>
              <a:custGeom>
                <a:avLst/>
                <a:gdLst>
                  <a:gd name="T0" fmla="*/ 131 w 134"/>
                  <a:gd name="T1" fmla="*/ 0 h 155"/>
                  <a:gd name="T2" fmla="*/ 39 w 134"/>
                  <a:gd name="T3" fmla="*/ 0 h 155"/>
                  <a:gd name="T4" fmla="*/ 38 w 134"/>
                  <a:gd name="T5" fmla="*/ 151 h 155"/>
                  <a:gd name="T6" fmla="*/ 2 w 134"/>
                  <a:gd name="T7" fmla="*/ 151 h 155"/>
                  <a:gd name="T8" fmla="*/ 0 w 134"/>
                  <a:gd name="T9" fmla="*/ 153 h 155"/>
                  <a:gd name="T10" fmla="*/ 1 w 134"/>
                  <a:gd name="T11" fmla="*/ 155 h 155"/>
                  <a:gd name="T12" fmla="*/ 40 w 134"/>
                  <a:gd name="T13" fmla="*/ 154 h 155"/>
                  <a:gd name="T14" fmla="*/ 40 w 134"/>
                  <a:gd name="T15" fmla="*/ 4 h 155"/>
                  <a:gd name="T16" fmla="*/ 134 w 134"/>
                  <a:gd name="T17" fmla="*/ 3 h 155"/>
                  <a:gd name="T18" fmla="*/ 131 w 134"/>
                  <a:gd name="T19" fmla="*/ 0 h 1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55"/>
                  <a:gd name="T32" fmla="*/ 134 w 134"/>
                  <a:gd name="T33" fmla="*/ 155 h 1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55">
                    <a:moveTo>
                      <a:pt x="131" y="0"/>
                    </a:moveTo>
                    <a:lnTo>
                      <a:pt x="39" y="0"/>
                    </a:lnTo>
                    <a:lnTo>
                      <a:pt x="38" y="151"/>
                    </a:lnTo>
                    <a:lnTo>
                      <a:pt x="2" y="151"/>
                    </a:lnTo>
                    <a:lnTo>
                      <a:pt x="0" y="153"/>
                    </a:lnTo>
                    <a:lnTo>
                      <a:pt x="1" y="155"/>
                    </a:lnTo>
                    <a:lnTo>
                      <a:pt x="40" y="154"/>
                    </a:lnTo>
                    <a:lnTo>
                      <a:pt x="40" y="4"/>
                    </a:lnTo>
                    <a:lnTo>
                      <a:pt x="134" y="3"/>
                    </a:lnTo>
                    <a:lnTo>
                      <a:pt x="1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8" name="Freeform 3212"/>
              <p:cNvSpPr>
                <a:spLocks/>
              </p:cNvSpPr>
              <p:nvPr/>
            </p:nvSpPr>
            <p:spPr bwMode="auto">
              <a:xfrm>
                <a:off x="3440" y="3032"/>
                <a:ext cx="136" cy="86"/>
              </a:xfrm>
              <a:custGeom>
                <a:avLst/>
                <a:gdLst>
                  <a:gd name="T0" fmla="*/ 0 w 270"/>
                  <a:gd name="T1" fmla="*/ 172 h 172"/>
                  <a:gd name="T2" fmla="*/ 0 w 270"/>
                  <a:gd name="T3" fmla="*/ 0 h 172"/>
                  <a:gd name="T4" fmla="*/ 56 w 270"/>
                  <a:gd name="T5" fmla="*/ 0 h 172"/>
                  <a:gd name="T6" fmla="*/ 123 w 270"/>
                  <a:gd name="T7" fmla="*/ 122 h 172"/>
                  <a:gd name="T8" fmla="*/ 124 w 270"/>
                  <a:gd name="T9" fmla="*/ 125 h 172"/>
                  <a:gd name="T10" fmla="*/ 125 w 270"/>
                  <a:gd name="T11" fmla="*/ 127 h 172"/>
                  <a:gd name="T12" fmla="*/ 126 w 270"/>
                  <a:gd name="T13" fmla="*/ 129 h 172"/>
                  <a:gd name="T14" fmla="*/ 128 w 270"/>
                  <a:gd name="T15" fmla="*/ 132 h 172"/>
                  <a:gd name="T16" fmla="*/ 129 w 270"/>
                  <a:gd name="T17" fmla="*/ 134 h 172"/>
                  <a:gd name="T18" fmla="*/ 131 w 270"/>
                  <a:gd name="T19" fmla="*/ 136 h 172"/>
                  <a:gd name="T20" fmla="*/ 131 w 270"/>
                  <a:gd name="T21" fmla="*/ 138 h 172"/>
                  <a:gd name="T22" fmla="*/ 132 w 270"/>
                  <a:gd name="T23" fmla="*/ 141 h 172"/>
                  <a:gd name="T24" fmla="*/ 133 w 270"/>
                  <a:gd name="T25" fmla="*/ 142 h 172"/>
                  <a:gd name="T26" fmla="*/ 134 w 270"/>
                  <a:gd name="T27" fmla="*/ 144 h 172"/>
                  <a:gd name="T28" fmla="*/ 136 w 270"/>
                  <a:gd name="T29" fmla="*/ 145 h 172"/>
                  <a:gd name="T30" fmla="*/ 137 w 270"/>
                  <a:gd name="T31" fmla="*/ 148 h 172"/>
                  <a:gd name="T32" fmla="*/ 137 w 270"/>
                  <a:gd name="T33" fmla="*/ 145 h 172"/>
                  <a:gd name="T34" fmla="*/ 138 w 270"/>
                  <a:gd name="T35" fmla="*/ 143 h 172"/>
                  <a:gd name="T36" fmla="*/ 139 w 270"/>
                  <a:gd name="T37" fmla="*/ 142 h 172"/>
                  <a:gd name="T38" fmla="*/ 140 w 270"/>
                  <a:gd name="T39" fmla="*/ 140 h 172"/>
                  <a:gd name="T40" fmla="*/ 141 w 270"/>
                  <a:gd name="T41" fmla="*/ 137 h 172"/>
                  <a:gd name="T42" fmla="*/ 143 w 270"/>
                  <a:gd name="T43" fmla="*/ 135 h 172"/>
                  <a:gd name="T44" fmla="*/ 144 w 270"/>
                  <a:gd name="T45" fmla="*/ 133 h 172"/>
                  <a:gd name="T46" fmla="*/ 145 w 270"/>
                  <a:gd name="T47" fmla="*/ 130 h 172"/>
                  <a:gd name="T48" fmla="*/ 146 w 270"/>
                  <a:gd name="T49" fmla="*/ 128 h 172"/>
                  <a:gd name="T50" fmla="*/ 148 w 270"/>
                  <a:gd name="T51" fmla="*/ 125 h 172"/>
                  <a:gd name="T52" fmla="*/ 149 w 270"/>
                  <a:gd name="T53" fmla="*/ 122 h 172"/>
                  <a:gd name="T54" fmla="*/ 152 w 270"/>
                  <a:gd name="T55" fmla="*/ 120 h 172"/>
                  <a:gd name="T56" fmla="*/ 220 w 270"/>
                  <a:gd name="T57" fmla="*/ 0 h 172"/>
                  <a:gd name="T58" fmla="*/ 270 w 270"/>
                  <a:gd name="T59" fmla="*/ 0 h 172"/>
                  <a:gd name="T60" fmla="*/ 270 w 270"/>
                  <a:gd name="T61" fmla="*/ 172 h 172"/>
                  <a:gd name="T62" fmla="*/ 235 w 270"/>
                  <a:gd name="T63" fmla="*/ 172 h 172"/>
                  <a:gd name="T64" fmla="*/ 235 w 270"/>
                  <a:gd name="T65" fmla="*/ 29 h 172"/>
                  <a:gd name="T66" fmla="*/ 151 w 270"/>
                  <a:gd name="T67" fmla="*/ 172 h 172"/>
                  <a:gd name="T68" fmla="*/ 117 w 270"/>
                  <a:gd name="T69" fmla="*/ 172 h 172"/>
                  <a:gd name="T70" fmla="*/ 35 w 270"/>
                  <a:gd name="T71" fmla="*/ 26 h 172"/>
                  <a:gd name="T72" fmla="*/ 35 w 270"/>
                  <a:gd name="T73" fmla="*/ 172 h 172"/>
                  <a:gd name="T74" fmla="*/ 0 w 270"/>
                  <a:gd name="T75" fmla="*/ 172 h 172"/>
                  <a:gd name="T76" fmla="*/ 0 w 270"/>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0"/>
                  <a:gd name="T118" fmla="*/ 0 h 172"/>
                  <a:gd name="T119" fmla="*/ 270 w 270"/>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0" h="172">
                    <a:moveTo>
                      <a:pt x="0" y="172"/>
                    </a:moveTo>
                    <a:lnTo>
                      <a:pt x="0" y="0"/>
                    </a:lnTo>
                    <a:lnTo>
                      <a:pt x="56" y="0"/>
                    </a:lnTo>
                    <a:lnTo>
                      <a:pt x="123" y="122"/>
                    </a:lnTo>
                    <a:lnTo>
                      <a:pt x="124" y="125"/>
                    </a:lnTo>
                    <a:lnTo>
                      <a:pt x="125" y="127"/>
                    </a:lnTo>
                    <a:lnTo>
                      <a:pt x="126" y="129"/>
                    </a:lnTo>
                    <a:lnTo>
                      <a:pt x="128" y="132"/>
                    </a:lnTo>
                    <a:lnTo>
                      <a:pt x="129" y="134"/>
                    </a:lnTo>
                    <a:lnTo>
                      <a:pt x="131" y="136"/>
                    </a:lnTo>
                    <a:lnTo>
                      <a:pt x="131" y="138"/>
                    </a:lnTo>
                    <a:lnTo>
                      <a:pt x="132" y="141"/>
                    </a:lnTo>
                    <a:lnTo>
                      <a:pt x="133" y="142"/>
                    </a:lnTo>
                    <a:lnTo>
                      <a:pt x="134" y="144"/>
                    </a:lnTo>
                    <a:lnTo>
                      <a:pt x="136" y="145"/>
                    </a:lnTo>
                    <a:lnTo>
                      <a:pt x="137" y="148"/>
                    </a:lnTo>
                    <a:lnTo>
                      <a:pt x="137" y="145"/>
                    </a:lnTo>
                    <a:lnTo>
                      <a:pt x="138" y="143"/>
                    </a:lnTo>
                    <a:lnTo>
                      <a:pt x="139" y="142"/>
                    </a:lnTo>
                    <a:lnTo>
                      <a:pt x="140" y="140"/>
                    </a:lnTo>
                    <a:lnTo>
                      <a:pt x="141" y="137"/>
                    </a:lnTo>
                    <a:lnTo>
                      <a:pt x="143" y="135"/>
                    </a:lnTo>
                    <a:lnTo>
                      <a:pt x="144" y="133"/>
                    </a:lnTo>
                    <a:lnTo>
                      <a:pt x="145" y="130"/>
                    </a:lnTo>
                    <a:lnTo>
                      <a:pt x="146" y="128"/>
                    </a:lnTo>
                    <a:lnTo>
                      <a:pt x="148" y="125"/>
                    </a:lnTo>
                    <a:lnTo>
                      <a:pt x="149" y="122"/>
                    </a:lnTo>
                    <a:lnTo>
                      <a:pt x="152" y="120"/>
                    </a:lnTo>
                    <a:lnTo>
                      <a:pt x="220" y="0"/>
                    </a:lnTo>
                    <a:lnTo>
                      <a:pt x="270" y="0"/>
                    </a:lnTo>
                    <a:lnTo>
                      <a:pt x="270" y="172"/>
                    </a:lnTo>
                    <a:lnTo>
                      <a:pt x="235" y="172"/>
                    </a:lnTo>
                    <a:lnTo>
                      <a:pt x="235" y="29"/>
                    </a:lnTo>
                    <a:lnTo>
                      <a:pt x="151" y="172"/>
                    </a:lnTo>
                    <a:lnTo>
                      <a:pt x="117" y="172"/>
                    </a:lnTo>
                    <a:lnTo>
                      <a:pt x="35" y="26"/>
                    </a:lnTo>
                    <a:lnTo>
                      <a:pt x="35"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19" name="Freeform 3213"/>
              <p:cNvSpPr>
                <a:spLocks/>
              </p:cNvSpPr>
              <p:nvPr/>
            </p:nvSpPr>
            <p:spPr bwMode="auto">
              <a:xfrm>
                <a:off x="3440" y="3032"/>
                <a:ext cx="136" cy="86"/>
              </a:xfrm>
              <a:custGeom>
                <a:avLst/>
                <a:gdLst>
                  <a:gd name="T0" fmla="*/ 0 w 270"/>
                  <a:gd name="T1" fmla="*/ 172 h 172"/>
                  <a:gd name="T2" fmla="*/ 0 w 270"/>
                  <a:gd name="T3" fmla="*/ 0 h 172"/>
                  <a:gd name="T4" fmla="*/ 56 w 270"/>
                  <a:gd name="T5" fmla="*/ 0 h 172"/>
                  <a:gd name="T6" fmla="*/ 123 w 270"/>
                  <a:gd name="T7" fmla="*/ 122 h 172"/>
                  <a:gd name="T8" fmla="*/ 124 w 270"/>
                  <a:gd name="T9" fmla="*/ 125 h 172"/>
                  <a:gd name="T10" fmla="*/ 125 w 270"/>
                  <a:gd name="T11" fmla="*/ 127 h 172"/>
                  <a:gd name="T12" fmla="*/ 126 w 270"/>
                  <a:gd name="T13" fmla="*/ 129 h 172"/>
                  <a:gd name="T14" fmla="*/ 128 w 270"/>
                  <a:gd name="T15" fmla="*/ 132 h 172"/>
                  <a:gd name="T16" fmla="*/ 129 w 270"/>
                  <a:gd name="T17" fmla="*/ 134 h 172"/>
                  <a:gd name="T18" fmla="*/ 131 w 270"/>
                  <a:gd name="T19" fmla="*/ 136 h 172"/>
                  <a:gd name="T20" fmla="*/ 131 w 270"/>
                  <a:gd name="T21" fmla="*/ 138 h 172"/>
                  <a:gd name="T22" fmla="*/ 132 w 270"/>
                  <a:gd name="T23" fmla="*/ 141 h 172"/>
                  <a:gd name="T24" fmla="*/ 133 w 270"/>
                  <a:gd name="T25" fmla="*/ 142 h 172"/>
                  <a:gd name="T26" fmla="*/ 134 w 270"/>
                  <a:gd name="T27" fmla="*/ 144 h 172"/>
                  <a:gd name="T28" fmla="*/ 136 w 270"/>
                  <a:gd name="T29" fmla="*/ 145 h 172"/>
                  <a:gd name="T30" fmla="*/ 137 w 270"/>
                  <a:gd name="T31" fmla="*/ 148 h 172"/>
                  <a:gd name="T32" fmla="*/ 137 w 270"/>
                  <a:gd name="T33" fmla="*/ 145 h 172"/>
                  <a:gd name="T34" fmla="*/ 138 w 270"/>
                  <a:gd name="T35" fmla="*/ 143 h 172"/>
                  <a:gd name="T36" fmla="*/ 139 w 270"/>
                  <a:gd name="T37" fmla="*/ 142 h 172"/>
                  <a:gd name="T38" fmla="*/ 140 w 270"/>
                  <a:gd name="T39" fmla="*/ 140 h 172"/>
                  <a:gd name="T40" fmla="*/ 141 w 270"/>
                  <a:gd name="T41" fmla="*/ 137 h 172"/>
                  <a:gd name="T42" fmla="*/ 143 w 270"/>
                  <a:gd name="T43" fmla="*/ 135 h 172"/>
                  <a:gd name="T44" fmla="*/ 144 w 270"/>
                  <a:gd name="T45" fmla="*/ 133 h 172"/>
                  <a:gd name="T46" fmla="*/ 145 w 270"/>
                  <a:gd name="T47" fmla="*/ 130 h 172"/>
                  <a:gd name="T48" fmla="*/ 146 w 270"/>
                  <a:gd name="T49" fmla="*/ 128 h 172"/>
                  <a:gd name="T50" fmla="*/ 148 w 270"/>
                  <a:gd name="T51" fmla="*/ 125 h 172"/>
                  <a:gd name="T52" fmla="*/ 149 w 270"/>
                  <a:gd name="T53" fmla="*/ 122 h 172"/>
                  <a:gd name="T54" fmla="*/ 152 w 270"/>
                  <a:gd name="T55" fmla="*/ 120 h 172"/>
                  <a:gd name="T56" fmla="*/ 220 w 270"/>
                  <a:gd name="T57" fmla="*/ 0 h 172"/>
                  <a:gd name="T58" fmla="*/ 270 w 270"/>
                  <a:gd name="T59" fmla="*/ 0 h 172"/>
                  <a:gd name="T60" fmla="*/ 270 w 270"/>
                  <a:gd name="T61" fmla="*/ 172 h 172"/>
                  <a:gd name="T62" fmla="*/ 235 w 270"/>
                  <a:gd name="T63" fmla="*/ 172 h 172"/>
                  <a:gd name="T64" fmla="*/ 235 w 270"/>
                  <a:gd name="T65" fmla="*/ 29 h 172"/>
                  <a:gd name="T66" fmla="*/ 151 w 270"/>
                  <a:gd name="T67" fmla="*/ 172 h 172"/>
                  <a:gd name="T68" fmla="*/ 117 w 270"/>
                  <a:gd name="T69" fmla="*/ 172 h 172"/>
                  <a:gd name="T70" fmla="*/ 35 w 270"/>
                  <a:gd name="T71" fmla="*/ 26 h 172"/>
                  <a:gd name="T72" fmla="*/ 35 w 270"/>
                  <a:gd name="T73" fmla="*/ 172 h 172"/>
                  <a:gd name="T74" fmla="*/ 0 w 270"/>
                  <a:gd name="T75" fmla="*/ 172 h 172"/>
                  <a:gd name="T76" fmla="*/ 0 w 270"/>
                  <a:gd name="T77" fmla="*/ 172 h 1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0"/>
                  <a:gd name="T118" fmla="*/ 0 h 172"/>
                  <a:gd name="T119" fmla="*/ 270 w 270"/>
                  <a:gd name="T120" fmla="*/ 172 h 1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0" h="172">
                    <a:moveTo>
                      <a:pt x="0" y="172"/>
                    </a:moveTo>
                    <a:lnTo>
                      <a:pt x="0" y="0"/>
                    </a:lnTo>
                    <a:lnTo>
                      <a:pt x="56" y="0"/>
                    </a:lnTo>
                    <a:lnTo>
                      <a:pt x="123" y="122"/>
                    </a:lnTo>
                    <a:lnTo>
                      <a:pt x="124" y="125"/>
                    </a:lnTo>
                    <a:lnTo>
                      <a:pt x="125" y="127"/>
                    </a:lnTo>
                    <a:lnTo>
                      <a:pt x="126" y="129"/>
                    </a:lnTo>
                    <a:lnTo>
                      <a:pt x="128" y="132"/>
                    </a:lnTo>
                    <a:lnTo>
                      <a:pt x="129" y="134"/>
                    </a:lnTo>
                    <a:lnTo>
                      <a:pt x="131" y="136"/>
                    </a:lnTo>
                    <a:lnTo>
                      <a:pt x="131" y="138"/>
                    </a:lnTo>
                    <a:lnTo>
                      <a:pt x="132" y="141"/>
                    </a:lnTo>
                    <a:lnTo>
                      <a:pt x="133" y="142"/>
                    </a:lnTo>
                    <a:lnTo>
                      <a:pt x="134" y="144"/>
                    </a:lnTo>
                    <a:lnTo>
                      <a:pt x="136" y="145"/>
                    </a:lnTo>
                    <a:lnTo>
                      <a:pt x="137" y="148"/>
                    </a:lnTo>
                    <a:lnTo>
                      <a:pt x="137" y="145"/>
                    </a:lnTo>
                    <a:lnTo>
                      <a:pt x="138" y="143"/>
                    </a:lnTo>
                    <a:lnTo>
                      <a:pt x="139" y="142"/>
                    </a:lnTo>
                    <a:lnTo>
                      <a:pt x="140" y="140"/>
                    </a:lnTo>
                    <a:lnTo>
                      <a:pt x="141" y="137"/>
                    </a:lnTo>
                    <a:lnTo>
                      <a:pt x="143" y="135"/>
                    </a:lnTo>
                    <a:lnTo>
                      <a:pt x="144" y="133"/>
                    </a:lnTo>
                    <a:lnTo>
                      <a:pt x="145" y="130"/>
                    </a:lnTo>
                    <a:lnTo>
                      <a:pt x="146" y="128"/>
                    </a:lnTo>
                    <a:lnTo>
                      <a:pt x="148" y="125"/>
                    </a:lnTo>
                    <a:lnTo>
                      <a:pt x="149" y="122"/>
                    </a:lnTo>
                    <a:lnTo>
                      <a:pt x="152" y="120"/>
                    </a:lnTo>
                    <a:lnTo>
                      <a:pt x="220" y="0"/>
                    </a:lnTo>
                    <a:lnTo>
                      <a:pt x="270" y="0"/>
                    </a:lnTo>
                    <a:lnTo>
                      <a:pt x="270" y="172"/>
                    </a:lnTo>
                    <a:lnTo>
                      <a:pt x="235" y="172"/>
                    </a:lnTo>
                    <a:lnTo>
                      <a:pt x="235" y="29"/>
                    </a:lnTo>
                    <a:lnTo>
                      <a:pt x="151" y="172"/>
                    </a:lnTo>
                    <a:lnTo>
                      <a:pt x="117" y="172"/>
                    </a:lnTo>
                    <a:lnTo>
                      <a:pt x="35" y="26"/>
                    </a:lnTo>
                    <a:lnTo>
                      <a:pt x="35"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720" name="Freeform 3214"/>
              <p:cNvSpPr>
                <a:spLocks/>
              </p:cNvSpPr>
              <p:nvPr/>
            </p:nvSpPr>
            <p:spPr bwMode="auto">
              <a:xfrm>
                <a:off x="3440" y="3032"/>
                <a:ext cx="65" cy="86"/>
              </a:xfrm>
              <a:custGeom>
                <a:avLst/>
                <a:gdLst>
                  <a:gd name="T0" fmla="*/ 0 w 132"/>
                  <a:gd name="T1" fmla="*/ 173 h 173"/>
                  <a:gd name="T2" fmla="*/ 3 w 132"/>
                  <a:gd name="T3" fmla="*/ 173 h 173"/>
                  <a:gd name="T4" fmla="*/ 3 w 132"/>
                  <a:gd name="T5" fmla="*/ 2 h 173"/>
                  <a:gd name="T6" fmla="*/ 58 w 132"/>
                  <a:gd name="T7" fmla="*/ 2 h 173"/>
                  <a:gd name="T8" fmla="*/ 124 w 132"/>
                  <a:gd name="T9" fmla="*/ 123 h 173"/>
                  <a:gd name="T10" fmla="*/ 130 w 132"/>
                  <a:gd name="T11" fmla="*/ 135 h 173"/>
                  <a:gd name="T12" fmla="*/ 131 w 132"/>
                  <a:gd name="T13" fmla="*/ 135 h 173"/>
                  <a:gd name="T14" fmla="*/ 132 w 132"/>
                  <a:gd name="T15" fmla="*/ 135 h 173"/>
                  <a:gd name="T16" fmla="*/ 126 w 132"/>
                  <a:gd name="T17" fmla="*/ 123 h 173"/>
                  <a:gd name="T18" fmla="*/ 58 w 132"/>
                  <a:gd name="T19" fmla="*/ 0 h 173"/>
                  <a:gd name="T20" fmla="*/ 0 w 132"/>
                  <a:gd name="T21" fmla="*/ 1 h 173"/>
                  <a:gd name="T22" fmla="*/ 0 w 132"/>
                  <a:gd name="T23" fmla="*/ 173 h 1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2"/>
                  <a:gd name="T37" fmla="*/ 0 h 173"/>
                  <a:gd name="T38" fmla="*/ 132 w 132"/>
                  <a:gd name="T39" fmla="*/ 173 h 1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2" h="173">
                    <a:moveTo>
                      <a:pt x="0" y="173"/>
                    </a:moveTo>
                    <a:lnTo>
                      <a:pt x="3" y="173"/>
                    </a:lnTo>
                    <a:lnTo>
                      <a:pt x="3" y="2"/>
                    </a:lnTo>
                    <a:lnTo>
                      <a:pt x="58" y="2"/>
                    </a:lnTo>
                    <a:lnTo>
                      <a:pt x="124" y="123"/>
                    </a:lnTo>
                    <a:lnTo>
                      <a:pt x="130" y="135"/>
                    </a:lnTo>
                    <a:lnTo>
                      <a:pt x="131" y="135"/>
                    </a:lnTo>
                    <a:lnTo>
                      <a:pt x="132" y="135"/>
                    </a:lnTo>
                    <a:lnTo>
                      <a:pt x="126" y="123"/>
                    </a:lnTo>
                    <a:lnTo>
                      <a:pt x="58"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1" name="Freeform 3215"/>
              <p:cNvSpPr>
                <a:spLocks/>
              </p:cNvSpPr>
              <p:nvPr/>
            </p:nvSpPr>
            <p:spPr bwMode="auto">
              <a:xfrm>
                <a:off x="3504" y="3098"/>
                <a:ext cx="3" cy="3"/>
              </a:xfrm>
              <a:custGeom>
                <a:avLst/>
                <a:gdLst>
                  <a:gd name="T0" fmla="*/ 0 w 4"/>
                  <a:gd name="T1" fmla="*/ 1 h 4"/>
                  <a:gd name="T2" fmla="*/ 1 w 4"/>
                  <a:gd name="T3" fmla="*/ 3 h 4"/>
                  <a:gd name="T4" fmla="*/ 2 w 4"/>
                  <a:gd name="T5" fmla="*/ 4 h 4"/>
                  <a:gd name="T6" fmla="*/ 4 w 4"/>
                  <a:gd name="T7" fmla="*/ 2 h 4"/>
                  <a:gd name="T8" fmla="*/ 2 w 4"/>
                  <a:gd name="T9" fmla="*/ 0 h 4"/>
                  <a:gd name="T10" fmla="*/ 1 w 4"/>
                  <a:gd name="T11" fmla="*/ 1 h 4"/>
                  <a:gd name="T12" fmla="*/ 0 w 4"/>
                  <a:gd name="T13" fmla="*/ 1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1"/>
                    </a:moveTo>
                    <a:lnTo>
                      <a:pt x="1" y="3"/>
                    </a:lnTo>
                    <a:lnTo>
                      <a:pt x="2" y="4"/>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2" name="Freeform 3216"/>
              <p:cNvSpPr>
                <a:spLocks/>
              </p:cNvSpPr>
              <p:nvPr/>
            </p:nvSpPr>
            <p:spPr bwMode="auto">
              <a:xfrm>
                <a:off x="3505" y="3100"/>
                <a:ext cx="2" cy="2"/>
              </a:xfrm>
              <a:custGeom>
                <a:avLst/>
                <a:gdLst>
                  <a:gd name="T0" fmla="*/ 0 w 3"/>
                  <a:gd name="T1" fmla="*/ 2 h 6"/>
                  <a:gd name="T2" fmla="*/ 0 w 3"/>
                  <a:gd name="T3" fmla="*/ 3 h 6"/>
                  <a:gd name="T4" fmla="*/ 1 w 3"/>
                  <a:gd name="T5" fmla="*/ 6 h 6"/>
                  <a:gd name="T6" fmla="*/ 2 w 3"/>
                  <a:gd name="T7" fmla="*/ 6 h 6"/>
                  <a:gd name="T8" fmla="*/ 3 w 3"/>
                  <a:gd name="T9" fmla="*/ 6 h 6"/>
                  <a:gd name="T10" fmla="*/ 2 w 3"/>
                  <a:gd name="T11" fmla="*/ 3 h 6"/>
                  <a:gd name="T12" fmla="*/ 2 w 3"/>
                  <a:gd name="T13" fmla="*/ 0 h 6"/>
                  <a:gd name="T14" fmla="*/ 0 w 3"/>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0" y="2"/>
                    </a:moveTo>
                    <a:lnTo>
                      <a:pt x="0" y="3"/>
                    </a:lnTo>
                    <a:lnTo>
                      <a:pt x="1" y="6"/>
                    </a:lnTo>
                    <a:lnTo>
                      <a:pt x="2" y="6"/>
                    </a:lnTo>
                    <a:lnTo>
                      <a:pt x="3" y="6"/>
                    </a:lnTo>
                    <a:lnTo>
                      <a:pt x="2" y="3"/>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3" name="Freeform 3217"/>
              <p:cNvSpPr>
                <a:spLocks/>
              </p:cNvSpPr>
              <p:nvPr/>
            </p:nvSpPr>
            <p:spPr bwMode="auto">
              <a:xfrm>
                <a:off x="3506" y="3102"/>
                <a:ext cx="2" cy="2"/>
              </a:xfrm>
              <a:custGeom>
                <a:avLst/>
                <a:gdLst>
                  <a:gd name="T0" fmla="*/ 0 w 3"/>
                  <a:gd name="T1" fmla="*/ 1 h 3"/>
                  <a:gd name="T2" fmla="*/ 1 w 3"/>
                  <a:gd name="T3" fmla="*/ 3 h 3"/>
                  <a:gd name="T4" fmla="*/ 1 w 3"/>
                  <a:gd name="T5" fmla="*/ 3 h 3"/>
                  <a:gd name="T6" fmla="*/ 2 w 3"/>
                  <a:gd name="T7" fmla="*/ 2 h 3"/>
                  <a:gd name="T8" fmla="*/ 3 w 3"/>
                  <a:gd name="T9" fmla="*/ 1 h 3"/>
                  <a:gd name="T10" fmla="*/ 2 w 3"/>
                  <a:gd name="T11" fmla="*/ 0 h 3"/>
                  <a:gd name="T12" fmla="*/ 1 w 3"/>
                  <a:gd name="T13" fmla="*/ 1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1" y="3"/>
                    </a:lnTo>
                    <a:lnTo>
                      <a:pt x="2" y="2"/>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4" name="Freeform 3218"/>
              <p:cNvSpPr>
                <a:spLocks/>
              </p:cNvSpPr>
              <p:nvPr/>
            </p:nvSpPr>
            <p:spPr bwMode="auto">
              <a:xfrm>
                <a:off x="3507" y="3102"/>
                <a:ext cx="1" cy="2"/>
              </a:xfrm>
              <a:custGeom>
                <a:avLst/>
                <a:gdLst>
                  <a:gd name="T0" fmla="*/ 1 w 4"/>
                  <a:gd name="T1" fmla="*/ 2 h 4"/>
                  <a:gd name="T2" fmla="*/ 0 w 4"/>
                  <a:gd name="T3" fmla="*/ 2 h 4"/>
                  <a:gd name="T4" fmla="*/ 1 w 4"/>
                  <a:gd name="T5" fmla="*/ 4 h 4"/>
                  <a:gd name="T6" fmla="*/ 2 w 4"/>
                  <a:gd name="T7" fmla="*/ 4 h 4"/>
                  <a:gd name="T8" fmla="*/ 4 w 4"/>
                  <a:gd name="T9" fmla="*/ 4 h 4"/>
                  <a:gd name="T10" fmla="*/ 1 w 4"/>
                  <a:gd name="T11" fmla="*/ 0 h 4"/>
                  <a:gd name="T12" fmla="*/ 2 w 4"/>
                  <a:gd name="T13" fmla="*/ 1 h 4"/>
                  <a:gd name="T14" fmla="*/ 1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2"/>
                    </a:moveTo>
                    <a:lnTo>
                      <a:pt x="0" y="2"/>
                    </a:lnTo>
                    <a:lnTo>
                      <a:pt x="1" y="4"/>
                    </a:lnTo>
                    <a:lnTo>
                      <a:pt x="2" y="4"/>
                    </a:lnTo>
                    <a:lnTo>
                      <a:pt x="4"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5" name="Freeform 3219"/>
              <p:cNvSpPr>
                <a:spLocks/>
              </p:cNvSpPr>
              <p:nvPr/>
            </p:nvSpPr>
            <p:spPr bwMode="auto">
              <a:xfrm>
                <a:off x="3507" y="3104"/>
                <a:ext cx="2" cy="1"/>
              </a:xfrm>
              <a:custGeom>
                <a:avLst/>
                <a:gdLst>
                  <a:gd name="T0" fmla="*/ 0 w 4"/>
                  <a:gd name="T1" fmla="*/ 1 h 4"/>
                  <a:gd name="T2" fmla="*/ 1 w 4"/>
                  <a:gd name="T3" fmla="*/ 4 h 4"/>
                  <a:gd name="T4" fmla="*/ 1 w 4"/>
                  <a:gd name="T5" fmla="*/ 4 h 4"/>
                  <a:gd name="T6" fmla="*/ 3 w 4"/>
                  <a:gd name="T7" fmla="*/ 2 h 4"/>
                  <a:gd name="T8" fmla="*/ 4 w 4"/>
                  <a:gd name="T9" fmla="*/ 1 h 4"/>
                  <a:gd name="T10" fmla="*/ 3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1" y="4"/>
                    </a:lnTo>
                    <a:lnTo>
                      <a:pt x="3" y="2"/>
                    </a:lnTo>
                    <a:lnTo>
                      <a:pt x="4" y="1"/>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6" name="Freeform 3220"/>
              <p:cNvSpPr>
                <a:spLocks/>
              </p:cNvSpPr>
              <p:nvPr/>
            </p:nvSpPr>
            <p:spPr bwMode="auto">
              <a:xfrm>
                <a:off x="3508" y="3104"/>
                <a:ext cx="1" cy="2"/>
              </a:xfrm>
              <a:custGeom>
                <a:avLst/>
                <a:gdLst>
                  <a:gd name="T0" fmla="*/ 2 w 4"/>
                  <a:gd name="T1" fmla="*/ 2 h 5"/>
                  <a:gd name="T2" fmla="*/ 0 w 4"/>
                  <a:gd name="T3" fmla="*/ 2 h 5"/>
                  <a:gd name="T4" fmla="*/ 2 w 4"/>
                  <a:gd name="T5" fmla="*/ 5 h 5"/>
                  <a:gd name="T6" fmla="*/ 3 w 4"/>
                  <a:gd name="T7" fmla="*/ 5 h 5"/>
                  <a:gd name="T8" fmla="*/ 4 w 4"/>
                  <a:gd name="T9" fmla="*/ 5 h 5"/>
                  <a:gd name="T10" fmla="*/ 2 w 4"/>
                  <a:gd name="T11" fmla="*/ 0 h 5"/>
                  <a:gd name="T12" fmla="*/ 3 w 4"/>
                  <a:gd name="T13" fmla="*/ 1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0" y="2"/>
                    </a:lnTo>
                    <a:lnTo>
                      <a:pt x="2" y="5"/>
                    </a:lnTo>
                    <a:lnTo>
                      <a:pt x="3" y="5"/>
                    </a:lnTo>
                    <a:lnTo>
                      <a:pt x="4" y="5"/>
                    </a:lnTo>
                    <a:lnTo>
                      <a:pt x="2"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7" name="Freeform 3221"/>
              <p:cNvSpPr>
                <a:spLocks/>
              </p:cNvSpPr>
              <p:nvPr/>
            </p:nvSpPr>
            <p:spPr bwMode="auto">
              <a:xfrm>
                <a:off x="3508" y="3106"/>
                <a:ext cx="1" cy="1"/>
              </a:xfrm>
              <a:custGeom>
                <a:avLst/>
                <a:gdLst>
                  <a:gd name="T0" fmla="*/ 0 w 2"/>
                  <a:gd name="T1" fmla="*/ 0 h 1"/>
                  <a:gd name="T2" fmla="*/ 0 w 2"/>
                  <a:gd name="T3" fmla="*/ 0 h 1"/>
                  <a:gd name="T4" fmla="*/ 2 w 2"/>
                  <a:gd name="T5" fmla="*/ 0 h 1"/>
                  <a:gd name="T6" fmla="*/ 0 w 2"/>
                  <a:gd name="T7" fmla="*/ 0 h 1"/>
                  <a:gd name="T8" fmla="*/ 1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0"/>
                    </a:lnTo>
                    <a:lnTo>
                      <a:pt x="0" y="0"/>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8" name="Freeform 3222"/>
              <p:cNvSpPr>
                <a:spLocks/>
              </p:cNvSpPr>
              <p:nvPr/>
            </p:nvSpPr>
            <p:spPr bwMode="auto">
              <a:xfrm>
                <a:off x="3508" y="3104"/>
                <a:ext cx="2" cy="2"/>
              </a:xfrm>
              <a:custGeom>
                <a:avLst/>
                <a:gdLst>
                  <a:gd name="T0" fmla="*/ 2 w 3"/>
                  <a:gd name="T1" fmla="*/ 5 h 5"/>
                  <a:gd name="T2" fmla="*/ 2 w 3"/>
                  <a:gd name="T3" fmla="*/ 2 h 5"/>
                  <a:gd name="T4" fmla="*/ 3 w 3"/>
                  <a:gd name="T5" fmla="*/ 0 h 5"/>
                  <a:gd name="T6" fmla="*/ 2 w 3"/>
                  <a:gd name="T7" fmla="*/ 0 h 5"/>
                  <a:gd name="T8" fmla="*/ 1 w 3"/>
                  <a:gd name="T9" fmla="*/ 0 h 5"/>
                  <a:gd name="T10" fmla="*/ 0 w 3"/>
                  <a:gd name="T11" fmla="*/ 2 h 5"/>
                  <a:gd name="T12" fmla="*/ 0 w 3"/>
                  <a:gd name="T13" fmla="*/ 5 h 5"/>
                  <a:gd name="T14" fmla="*/ 2 w 3"/>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5"/>
                    </a:moveTo>
                    <a:lnTo>
                      <a:pt x="2" y="2"/>
                    </a:lnTo>
                    <a:lnTo>
                      <a:pt x="3" y="0"/>
                    </a:lnTo>
                    <a:lnTo>
                      <a:pt x="2" y="0"/>
                    </a:lnTo>
                    <a:lnTo>
                      <a:pt x="1" y="0"/>
                    </a:lnTo>
                    <a:lnTo>
                      <a:pt x="0" y="2"/>
                    </a:lnTo>
                    <a:lnTo>
                      <a:pt x="0" y="5"/>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29" name="Freeform 3223"/>
              <p:cNvSpPr>
                <a:spLocks/>
              </p:cNvSpPr>
              <p:nvPr/>
            </p:nvSpPr>
            <p:spPr bwMode="auto">
              <a:xfrm>
                <a:off x="3509" y="3102"/>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1 w 3"/>
                  <a:gd name="T11" fmla="*/ 0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0" name="Freeform 3224"/>
              <p:cNvSpPr>
                <a:spLocks/>
              </p:cNvSpPr>
              <p:nvPr/>
            </p:nvSpPr>
            <p:spPr bwMode="auto">
              <a:xfrm>
                <a:off x="3509" y="3096"/>
                <a:ext cx="5" cy="8"/>
              </a:xfrm>
              <a:custGeom>
                <a:avLst/>
                <a:gdLst>
                  <a:gd name="T0" fmla="*/ 2 w 9"/>
                  <a:gd name="T1" fmla="*/ 15 h 16"/>
                  <a:gd name="T2" fmla="*/ 1 w 9"/>
                  <a:gd name="T3" fmla="*/ 16 h 16"/>
                  <a:gd name="T4" fmla="*/ 9 w 9"/>
                  <a:gd name="T5" fmla="*/ 0 h 16"/>
                  <a:gd name="T6" fmla="*/ 8 w 9"/>
                  <a:gd name="T7" fmla="*/ 0 h 16"/>
                  <a:gd name="T8" fmla="*/ 7 w 9"/>
                  <a:gd name="T9" fmla="*/ 0 h 16"/>
                  <a:gd name="T10" fmla="*/ 0 w 9"/>
                  <a:gd name="T11" fmla="*/ 14 h 16"/>
                  <a:gd name="T12" fmla="*/ 1 w 9"/>
                  <a:gd name="T13" fmla="*/ 14 h 16"/>
                  <a:gd name="T14" fmla="*/ 2 w 9"/>
                  <a:gd name="T15" fmla="*/ 15 h 1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6"/>
                  <a:gd name="T26" fmla="*/ 9 w 9"/>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6">
                    <a:moveTo>
                      <a:pt x="2" y="15"/>
                    </a:moveTo>
                    <a:lnTo>
                      <a:pt x="1" y="16"/>
                    </a:lnTo>
                    <a:lnTo>
                      <a:pt x="9" y="0"/>
                    </a:lnTo>
                    <a:lnTo>
                      <a:pt x="8" y="0"/>
                    </a:lnTo>
                    <a:lnTo>
                      <a:pt x="7" y="0"/>
                    </a:lnTo>
                    <a:lnTo>
                      <a:pt x="0" y="14"/>
                    </a:lnTo>
                    <a:lnTo>
                      <a:pt x="1" y="14"/>
                    </a:lnTo>
                    <a:lnTo>
                      <a:pt x="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1" name="Freeform 3225"/>
              <p:cNvSpPr>
                <a:spLocks/>
              </p:cNvSpPr>
              <p:nvPr/>
            </p:nvSpPr>
            <p:spPr bwMode="auto">
              <a:xfrm>
                <a:off x="3513" y="3094"/>
                <a:ext cx="2" cy="3"/>
              </a:xfrm>
              <a:custGeom>
                <a:avLst/>
                <a:gdLst>
                  <a:gd name="T0" fmla="*/ 1 w 4"/>
                  <a:gd name="T1" fmla="*/ 4 h 5"/>
                  <a:gd name="T2" fmla="*/ 2 w 4"/>
                  <a:gd name="T3" fmla="*/ 5 h 5"/>
                  <a:gd name="T4" fmla="*/ 4 w 4"/>
                  <a:gd name="T5" fmla="*/ 2 h 5"/>
                  <a:gd name="T6" fmla="*/ 3 w 4"/>
                  <a:gd name="T7" fmla="*/ 1 h 5"/>
                  <a:gd name="T8" fmla="*/ 2 w 4"/>
                  <a:gd name="T9" fmla="*/ 0 h 5"/>
                  <a:gd name="T10" fmla="*/ 2 w 4"/>
                  <a:gd name="T11" fmla="*/ 0 h 5"/>
                  <a:gd name="T12" fmla="*/ 0 w 4"/>
                  <a:gd name="T13" fmla="*/ 4 h 5"/>
                  <a:gd name="T14" fmla="*/ 1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4"/>
                    </a:moveTo>
                    <a:lnTo>
                      <a:pt x="2" y="5"/>
                    </a:lnTo>
                    <a:lnTo>
                      <a:pt x="4" y="2"/>
                    </a:lnTo>
                    <a:lnTo>
                      <a:pt x="3" y="1"/>
                    </a:lnTo>
                    <a:lnTo>
                      <a:pt x="2" y="0"/>
                    </a:lnTo>
                    <a:lnTo>
                      <a:pt x="0" y="4"/>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2" name="Freeform 3226"/>
              <p:cNvSpPr>
                <a:spLocks/>
              </p:cNvSpPr>
              <p:nvPr/>
            </p:nvSpPr>
            <p:spPr bwMode="auto">
              <a:xfrm>
                <a:off x="3514" y="3093"/>
                <a:ext cx="2" cy="4"/>
              </a:xfrm>
              <a:custGeom>
                <a:avLst/>
                <a:gdLst>
                  <a:gd name="T0" fmla="*/ 2 w 4"/>
                  <a:gd name="T1" fmla="*/ 4 h 7"/>
                  <a:gd name="T2" fmla="*/ 0 w 4"/>
                  <a:gd name="T3" fmla="*/ 7 h 7"/>
                  <a:gd name="T4" fmla="*/ 4 w 4"/>
                  <a:gd name="T5" fmla="*/ 0 h 7"/>
                  <a:gd name="T6" fmla="*/ 2 w 4"/>
                  <a:gd name="T7" fmla="*/ 0 h 7"/>
                  <a:gd name="T8" fmla="*/ 1 w 4"/>
                  <a:gd name="T9" fmla="*/ 0 h 7"/>
                  <a:gd name="T10" fmla="*/ 0 w 4"/>
                  <a:gd name="T11" fmla="*/ 3 h 7"/>
                  <a:gd name="T12" fmla="*/ 1 w 4"/>
                  <a:gd name="T13" fmla="*/ 3 h 7"/>
                  <a:gd name="T14" fmla="*/ 2 w 4"/>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4"/>
                    </a:moveTo>
                    <a:lnTo>
                      <a:pt x="0" y="7"/>
                    </a:lnTo>
                    <a:lnTo>
                      <a:pt x="4" y="0"/>
                    </a:lnTo>
                    <a:lnTo>
                      <a:pt x="2" y="0"/>
                    </a:lnTo>
                    <a:lnTo>
                      <a:pt x="1" y="0"/>
                    </a:lnTo>
                    <a:lnTo>
                      <a:pt x="0" y="3"/>
                    </a:lnTo>
                    <a:lnTo>
                      <a:pt x="1"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3" name="Freeform 3227"/>
              <p:cNvSpPr>
                <a:spLocks/>
              </p:cNvSpPr>
              <p:nvPr/>
            </p:nvSpPr>
            <p:spPr bwMode="auto">
              <a:xfrm>
                <a:off x="3515" y="3032"/>
                <a:ext cx="61" cy="62"/>
              </a:xfrm>
              <a:custGeom>
                <a:avLst/>
                <a:gdLst>
                  <a:gd name="T0" fmla="*/ 1 w 122"/>
                  <a:gd name="T1" fmla="*/ 123 h 125"/>
                  <a:gd name="T2" fmla="*/ 3 w 122"/>
                  <a:gd name="T3" fmla="*/ 125 h 125"/>
                  <a:gd name="T4" fmla="*/ 4 w 122"/>
                  <a:gd name="T5" fmla="*/ 123 h 125"/>
                  <a:gd name="T6" fmla="*/ 73 w 122"/>
                  <a:gd name="T7" fmla="*/ 2 h 125"/>
                  <a:gd name="T8" fmla="*/ 121 w 122"/>
                  <a:gd name="T9" fmla="*/ 2 h 125"/>
                  <a:gd name="T10" fmla="*/ 122 w 122"/>
                  <a:gd name="T11" fmla="*/ 0 h 125"/>
                  <a:gd name="T12" fmla="*/ 71 w 122"/>
                  <a:gd name="T13" fmla="*/ 1 h 125"/>
                  <a:gd name="T14" fmla="*/ 4 w 122"/>
                  <a:gd name="T15" fmla="*/ 119 h 125"/>
                  <a:gd name="T16" fmla="*/ 1 w 122"/>
                  <a:gd name="T17" fmla="*/ 121 h 125"/>
                  <a:gd name="T18" fmla="*/ 0 w 122"/>
                  <a:gd name="T19" fmla="*/ 123 h 125"/>
                  <a:gd name="T20" fmla="*/ 1 w 122"/>
                  <a:gd name="T21" fmla="*/ 123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2"/>
                  <a:gd name="T34" fmla="*/ 0 h 125"/>
                  <a:gd name="T35" fmla="*/ 122 w 122"/>
                  <a:gd name="T36" fmla="*/ 125 h 1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2" h="125">
                    <a:moveTo>
                      <a:pt x="1" y="123"/>
                    </a:moveTo>
                    <a:lnTo>
                      <a:pt x="3" y="125"/>
                    </a:lnTo>
                    <a:lnTo>
                      <a:pt x="4" y="123"/>
                    </a:lnTo>
                    <a:lnTo>
                      <a:pt x="73" y="2"/>
                    </a:lnTo>
                    <a:lnTo>
                      <a:pt x="121" y="2"/>
                    </a:lnTo>
                    <a:lnTo>
                      <a:pt x="122" y="0"/>
                    </a:lnTo>
                    <a:lnTo>
                      <a:pt x="71" y="1"/>
                    </a:lnTo>
                    <a:lnTo>
                      <a:pt x="4" y="119"/>
                    </a:lnTo>
                    <a:lnTo>
                      <a:pt x="1" y="121"/>
                    </a:lnTo>
                    <a:lnTo>
                      <a:pt x="0" y="123"/>
                    </a:lnTo>
                    <a:lnTo>
                      <a:pt x="1"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4" name="Freeform 3228"/>
              <p:cNvSpPr>
                <a:spLocks/>
              </p:cNvSpPr>
              <p:nvPr/>
            </p:nvSpPr>
            <p:spPr bwMode="auto">
              <a:xfrm>
                <a:off x="3558" y="3032"/>
                <a:ext cx="18" cy="87"/>
              </a:xfrm>
              <a:custGeom>
                <a:avLst/>
                <a:gdLst>
                  <a:gd name="T0" fmla="*/ 34 w 37"/>
                  <a:gd name="T1" fmla="*/ 2 h 175"/>
                  <a:gd name="T2" fmla="*/ 34 w 37"/>
                  <a:gd name="T3" fmla="*/ 171 h 175"/>
                  <a:gd name="T4" fmla="*/ 1 w 37"/>
                  <a:gd name="T5" fmla="*/ 171 h 175"/>
                  <a:gd name="T6" fmla="*/ 0 w 37"/>
                  <a:gd name="T7" fmla="*/ 175 h 175"/>
                  <a:gd name="T8" fmla="*/ 37 w 37"/>
                  <a:gd name="T9" fmla="*/ 174 h 175"/>
                  <a:gd name="T10" fmla="*/ 35 w 37"/>
                  <a:gd name="T11" fmla="*/ 0 h 175"/>
                  <a:gd name="T12" fmla="*/ 34 w 37"/>
                  <a:gd name="T13" fmla="*/ 2 h 175"/>
                  <a:gd name="T14" fmla="*/ 0 60000 65536"/>
                  <a:gd name="T15" fmla="*/ 0 60000 65536"/>
                  <a:gd name="T16" fmla="*/ 0 60000 65536"/>
                  <a:gd name="T17" fmla="*/ 0 60000 65536"/>
                  <a:gd name="T18" fmla="*/ 0 60000 65536"/>
                  <a:gd name="T19" fmla="*/ 0 60000 65536"/>
                  <a:gd name="T20" fmla="*/ 0 60000 65536"/>
                  <a:gd name="T21" fmla="*/ 0 w 37"/>
                  <a:gd name="T22" fmla="*/ 0 h 175"/>
                  <a:gd name="T23" fmla="*/ 37 w 37"/>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175">
                    <a:moveTo>
                      <a:pt x="34" y="2"/>
                    </a:moveTo>
                    <a:lnTo>
                      <a:pt x="34" y="171"/>
                    </a:lnTo>
                    <a:lnTo>
                      <a:pt x="1" y="171"/>
                    </a:lnTo>
                    <a:lnTo>
                      <a:pt x="0" y="175"/>
                    </a:lnTo>
                    <a:lnTo>
                      <a:pt x="37" y="174"/>
                    </a:lnTo>
                    <a:lnTo>
                      <a:pt x="35" y="0"/>
                    </a:lnTo>
                    <a:lnTo>
                      <a:pt x="3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5" name="Freeform 3229"/>
              <p:cNvSpPr>
                <a:spLocks/>
              </p:cNvSpPr>
              <p:nvPr/>
            </p:nvSpPr>
            <p:spPr bwMode="auto">
              <a:xfrm>
                <a:off x="3458" y="3045"/>
                <a:ext cx="100" cy="74"/>
              </a:xfrm>
              <a:custGeom>
                <a:avLst/>
                <a:gdLst>
                  <a:gd name="T0" fmla="*/ 202 w 202"/>
                  <a:gd name="T1" fmla="*/ 144 h 148"/>
                  <a:gd name="T2" fmla="*/ 202 w 202"/>
                  <a:gd name="T3" fmla="*/ 3 h 148"/>
                  <a:gd name="T4" fmla="*/ 200 w 202"/>
                  <a:gd name="T5" fmla="*/ 2 h 148"/>
                  <a:gd name="T6" fmla="*/ 115 w 202"/>
                  <a:gd name="T7" fmla="*/ 144 h 148"/>
                  <a:gd name="T8" fmla="*/ 83 w 202"/>
                  <a:gd name="T9" fmla="*/ 144 h 148"/>
                  <a:gd name="T10" fmla="*/ 3 w 202"/>
                  <a:gd name="T11" fmla="*/ 0 h 148"/>
                  <a:gd name="T12" fmla="*/ 0 w 202"/>
                  <a:gd name="T13" fmla="*/ 0 h 148"/>
                  <a:gd name="T14" fmla="*/ 3 w 202"/>
                  <a:gd name="T15" fmla="*/ 3 h 148"/>
                  <a:gd name="T16" fmla="*/ 83 w 202"/>
                  <a:gd name="T17" fmla="*/ 148 h 148"/>
                  <a:gd name="T18" fmla="*/ 118 w 202"/>
                  <a:gd name="T19" fmla="*/ 147 h 148"/>
                  <a:gd name="T20" fmla="*/ 200 w 202"/>
                  <a:gd name="T21" fmla="*/ 8 h 148"/>
                  <a:gd name="T22" fmla="*/ 201 w 202"/>
                  <a:gd name="T23" fmla="*/ 148 h 148"/>
                  <a:gd name="T24" fmla="*/ 202 w 202"/>
                  <a:gd name="T25" fmla="*/ 144 h 1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2"/>
                  <a:gd name="T40" fmla="*/ 0 h 148"/>
                  <a:gd name="T41" fmla="*/ 202 w 202"/>
                  <a:gd name="T42" fmla="*/ 148 h 1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2" h="148">
                    <a:moveTo>
                      <a:pt x="202" y="144"/>
                    </a:moveTo>
                    <a:lnTo>
                      <a:pt x="202" y="3"/>
                    </a:lnTo>
                    <a:lnTo>
                      <a:pt x="200" y="2"/>
                    </a:lnTo>
                    <a:lnTo>
                      <a:pt x="115" y="144"/>
                    </a:lnTo>
                    <a:lnTo>
                      <a:pt x="83" y="144"/>
                    </a:lnTo>
                    <a:lnTo>
                      <a:pt x="3" y="0"/>
                    </a:lnTo>
                    <a:lnTo>
                      <a:pt x="0" y="0"/>
                    </a:lnTo>
                    <a:lnTo>
                      <a:pt x="3" y="3"/>
                    </a:lnTo>
                    <a:lnTo>
                      <a:pt x="83" y="148"/>
                    </a:lnTo>
                    <a:lnTo>
                      <a:pt x="118" y="147"/>
                    </a:lnTo>
                    <a:lnTo>
                      <a:pt x="200" y="8"/>
                    </a:lnTo>
                    <a:lnTo>
                      <a:pt x="201" y="148"/>
                    </a:lnTo>
                    <a:lnTo>
                      <a:pt x="202"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6" name="Freeform 3230"/>
              <p:cNvSpPr>
                <a:spLocks/>
              </p:cNvSpPr>
              <p:nvPr/>
            </p:nvSpPr>
            <p:spPr bwMode="auto">
              <a:xfrm>
                <a:off x="3440" y="3045"/>
                <a:ext cx="19" cy="74"/>
              </a:xfrm>
              <a:custGeom>
                <a:avLst/>
                <a:gdLst>
                  <a:gd name="T0" fmla="*/ 36 w 39"/>
                  <a:gd name="T1" fmla="*/ 0 h 148"/>
                  <a:gd name="T2" fmla="*/ 36 w 39"/>
                  <a:gd name="T3" fmla="*/ 144 h 148"/>
                  <a:gd name="T4" fmla="*/ 3 w 39"/>
                  <a:gd name="T5" fmla="*/ 144 h 148"/>
                  <a:gd name="T6" fmla="*/ 0 w 39"/>
                  <a:gd name="T7" fmla="*/ 146 h 148"/>
                  <a:gd name="T8" fmla="*/ 2 w 39"/>
                  <a:gd name="T9" fmla="*/ 148 h 148"/>
                  <a:gd name="T10" fmla="*/ 39 w 39"/>
                  <a:gd name="T11" fmla="*/ 147 h 148"/>
                  <a:gd name="T12" fmla="*/ 39 w 39"/>
                  <a:gd name="T13" fmla="*/ 3 h 148"/>
                  <a:gd name="T14" fmla="*/ 36 w 39"/>
                  <a:gd name="T15" fmla="*/ 0 h 148"/>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148"/>
                  <a:gd name="T26" fmla="*/ 39 w 39"/>
                  <a:gd name="T27" fmla="*/ 148 h 1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148">
                    <a:moveTo>
                      <a:pt x="36" y="0"/>
                    </a:moveTo>
                    <a:lnTo>
                      <a:pt x="36" y="144"/>
                    </a:lnTo>
                    <a:lnTo>
                      <a:pt x="3" y="144"/>
                    </a:lnTo>
                    <a:lnTo>
                      <a:pt x="0" y="146"/>
                    </a:lnTo>
                    <a:lnTo>
                      <a:pt x="2" y="148"/>
                    </a:lnTo>
                    <a:lnTo>
                      <a:pt x="39" y="147"/>
                    </a:lnTo>
                    <a:lnTo>
                      <a:pt x="39" y="3"/>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7" name="Freeform 3231"/>
              <p:cNvSpPr>
                <a:spLocks noEditPoints="1"/>
              </p:cNvSpPr>
              <p:nvPr/>
            </p:nvSpPr>
            <p:spPr bwMode="auto">
              <a:xfrm>
                <a:off x="3319" y="3152"/>
                <a:ext cx="107" cy="85"/>
              </a:xfrm>
              <a:custGeom>
                <a:avLst/>
                <a:gdLst>
                  <a:gd name="T0" fmla="*/ 116 w 214"/>
                  <a:gd name="T1" fmla="*/ 0 h 170"/>
                  <a:gd name="T2" fmla="*/ 138 w 214"/>
                  <a:gd name="T3" fmla="*/ 1 h 170"/>
                  <a:gd name="T4" fmla="*/ 157 w 214"/>
                  <a:gd name="T5" fmla="*/ 4 h 170"/>
                  <a:gd name="T6" fmla="*/ 171 w 214"/>
                  <a:gd name="T7" fmla="*/ 9 h 170"/>
                  <a:gd name="T8" fmla="*/ 184 w 214"/>
                  <a:gd name="T9" fmla="*/ 17 h 170"/>
                  <a:gd name="T10" fmla="*/ 193 w 214"/>
                  <a:gd name="T11" fmla="*/ 26 h 170"/>
                  <a:gd name="T12" fmla="*/ 198 w 214"/>
                  <a:gd name="T13" fmla="*/ 36 h 170"/>
                  <a:gd name="T14" fmla="*/ 199 w 214"/>
                  <a:gd name="T15" fmla="*/ 45 h 170"/>
                  <a:gd name="T16" fmla="*/ 197 w 214"/>
                  <a:gd name="T17" fmla="*/ 54 h 170"/>
                  <a:gd name="T18" fmla="*/ 191 w 214"/>
                  <a:gd name="T19" fmla="*/ 62 h 170"/>
                  <a:gd name="T20" fmla="*/ 182 w 214"/>
                  <a:gd name="T21" fmla="*/ 70 h 170"/>
                  <a:gd name="T22" fmla="*/ 169 w 214"/>
                  <a:gd name="T23" fmla="*/ 76 h 170"/>
                  <a:gd name="T24" fmla="*/ 169 w 214"/>
                  <a:gd name="T25" fmla="*/ 81 h 170"/>
                  <a:gd name="T26" fmla="*/ 186 w 214"/>
                  <a:gd name="T27" fmla="*/ 86 h 170"/>
                  <a:gd name="T28" fmla="*/ 200 w 214"/>
                  <a:gd name="T29" fmla="*/ 95 h 170"/>
                  <a:gd name="T30" fmla="*/ 208 w 214"/>
                  <a:gd name="T31" fmla="*/ 105 h 170"/>
                  <a:gd name="T32" fmla="*/ 213 w 214"/>
                  <a:gd name="T33" fmla="*/ 115 h 170"/>
                  <a:gd name="T34" fmla="*/ 213 w 214"/>
                  <a:gd name="T35" fmla="*/ 127 h 170"/>
                  <a:gd name="T36" fmla="*/ 209 w 214"/>
                  <a:gd name="T37" fmla="*/ 136 h 170"/>
                  <a:gd name="T38" fmla="*/ 202 w 214"/>
                  <a:gd name="T39" fmla="*/ 145 h 170"/>
                  <a:gd name="T40" fmla="*/ 194 w 214"/>
                  <a:gd name="T41" fmla="*/ 153 h 170"/>
                  <a:gd name="T42" fmla="*/ 185 w 214"/>
                  <a:gd name="T43" fmla="*/ 159 h 170"/>
                  <a:gd name="T44" fmla="*/ 175 w 214"/>
                  <a:gd name="T45" fmla="*/ 163 h 170"/>
                  <a:gd name="T46" fmla="*/ 162 w 214"/>
                  <a:gd name="T47" fmla="*/ 166 h 170"/>
                  <a:gd name="T48" fmla="*/ 146 w 214"/>
                  <a:gd name="T49" fmla="*/ 168 h 170"/>
                  <a:gd name="T50" fmla="*/ 127 w 214"/>
                  <a:gd name="T51" fmla="*/ 169 h 170"/>
                  <a:gd name="T52" fmla="*/ 108 w 214"/>
                  <a:gd name="T53" fmla="*/ 170 h 170"/>
                  <a:gd name="T54" fmla="*/ 102 w 214"/>
                  <a:gd name="T55" fmla="*/ 70 h 170"/>
                  <a:gd name="T56" fmla="*/ 119 w 214"/>
                  <a:gd name="T57" fmla="*/ 70 h 170"/>
                  <a:gd name="T58" fmla="*/ 132 w 214"/>
                  <a:gd name="T59" fmla="*/ 70 h 170"/>
                  <a:gd name="T60" fmla="*/ 142 w 214"/>
                  <a:gd name="T61" fmla="*/ 67 h 170"/>
                  <a:gd name="T62" fmla="*/ 150 w 214"/>
                  <a:gd name="T63" fmla="*/ 63 h 170"/>
                  <a:gd name="T64" fmla="*/ 157 w 214"/>
                  <a:gd name="T65" fmla="*/ 59 h 170"/>
                  <a:gd name="T66" fmla="*/ 161 w 214"/>
                  <a:gd name="T67" fmla="*/ 53 h 170"/>
                  <a:gd name="T68" fmla="*/ 163 w 214"/>
                  <a:gd name="T69" fmla="*/ 46 h 170"/>
                  <a:gd name="T70" fmla="*/ 161 w 214"/>
                  <a:gd name="T71" fmla="*/ 39 h 170"/>
                  <a:gd name="T72" fmla="*/ 157 w 214"/>
                  <a:gd name="T73" fmla="*/ 33 h 170"/>
                  <a:gd name="T74" fmla="*/ 152 w 214"/>
                  <a:gd name="T75" fmla="*/ 28 h 170"/>
                  <a:gd name="T76" fmla="*/ 144 w 214"/>
                  <a:gd name="T77" fmla="*/ 24 h 170"/>
                  <a:gd name="T78" fmla="*/ 134 w 214"/>
                  <a:gd name="T79" fmla="*/ 22 h 170"/>
                  <a:gd name="T80" fmla="*/ 119 w 214"/>
                  <a:gd name="T81" fmla="*/ 19 h 170"/>
                  <a:gd name="T82" fmla="*/ 99 w 214"/>
                  <a:gd name="T83" fmla="*/ 19 h 170"/>
                  <a:gd name="T84" fmla="*/ 38 w 214"/>
                  <a:gd name="T85" fmla="*/ 151 h 170"/>
                  <a:gd name="T86" fmla="*/ 118 w 214"/>
                  <a:gd name="T87" fmla="*/ 150 h 170"/>
                  <a:gd name="T88" fmla="*/ 129 w 214"/>
                  <a:gd name="T89" fmla="*/ 150 h 170"/>
                  <a:gd name="T90" fmla="*/ 137 w 214"/>
                  <a:gd name="T91" fmla="*/ 148 h 170"/>
                  <a:gd name="T92" fmla="*/ 146 w 214"/>
                  <a:gd name="T93" fmla="*/ 147 h 170"/>
                  <a:gd name="T94" fmla="*/ 155 w 214"/>
                  <a:gd name="T95" fmla="*/ 145 h 170"/>
                  <a:gd name="T96" fmla="*/ 161 w 214"/>
                  <a:gd name="T97" fmla="*/ 142 h 170"/>
                  <a:gd name="T98" fmla="*/ 167 w 214"/>
                  <a:gd name="T99" fmla="*/ 137 h 170"/>
                  <a:gd name="T100" fmla="*/ 171 w 214"/>
                  <a:gd name="T101" fmla="*/ 131 h 170"/>
                  <a:gd name="T102" fmla="*/ 174 w 214"/>
                  <a:gd name="T103" fmla="*/ 125 h 170"/>
                  <a:gd name="T104" fmla="*/ 174 w 214"/>
                  <a:gd name="T105" fmla="*/ 119 h 170"/>
                  <a:gd name="T106" fmla="*/ 172 w 214"/>
                  <a:gd name="T107" fmla="*/ 112 h 170"/>
                  <a:gd name="T108" fmla="*/ 168 w 214"/>
                  <a:gd name="T109" fmla="*/ 106 h 170"/>
                  <a:gd name="T110" fmla="*/ 160 w 214"/>
                  <a:gd name="T111" fmla="*/ 100 h 170"/>
                  <a:gd name="T112" fmla="*/ 150 w 214"/>
                  <a:gd name="T113" fmla="*/ 95 h 170"/>
                  <a:gd name="T114" fmla="*/ 138 w 214"/>
                  <a:gd name="T115" fmla="*/ 93 h 170"/>
                  <a:gd name="T116" fmla="*/ 122 w 214"/>
                  <a:gd name="T117" fmla="*/ 92 h 170"/>
                  <a:gd name="T118" fmla="*/ 102 w 214"/>
                  <a:gd name="T119" fmla="*/ 92 h 1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4"/>
                  <a:gd name="T181" fmla="*/ 0 h 170"/>
                  <a:gd name="T182" fmla="*/ 214 w 214"/>
                  <a:gd name="T183" fmla="*/ 170 h 1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4" h="170">
                    <a:moveTo>
                      <a:pt x="0" y="170"/>
                    </a:moveTo>
                    <a:lnTo>
                      <a:pt x="0" y="0"/>
                    </a:lnTo>
                    <a:lnTo>
                      <a:pt x="106" y="0"/>
                    </a:lnTo>
                    <a:lnTo>
                      <a:pt x="110" y="0"/>
                    </a:lnTo>
                    <a:lnTo>
                      <a:pt x="116" y="0"/>
                    </a:lnTo>
                    <a:lnTo>
                      <a:pt x="121" y="0"/>
                    </a:lnTo>
                    <a:lnTo>
                      <a:pt x="125" y="0"/>
                    </a:lnTo>
                    <a:lnTo>
                      <a:pt x="130" y="0"/>
                    </a:lnTo>
                    <a:lnTo>
                      <a:pt x="134" y="1"/>
                    </a:lnTo>
                    <a:lnTo>
                      <a:pt x="138" y="1"/>
                    </a:lnTo>
                    <a:lnTo>
                      <a:pt x="142" y="1"/>
                    </a:lnTo>
                    <a:lnTo>
                      <a:pt x="146" y="2"/>
                    </a:lnTo>
                    <a:lnTo>
                      <a:pt x="150" y="2"/>
                    </a:lnTo>
                    <a:lnTo>
                      <a:pt x="154" y="3"/>
                    </a:lnTo>
                    <a:lnTo>
                      <a:pt x="157" y="4"/>
                    </a:lnTo>
                    <a:lnTo>
                      <a:pt x="160" y="4"/>
                    </a:lnTo>
                    <a:lnTo>
                      <a:pt x="163" y="6"/>
                    </a:lnTo>
                    <a:lnTo>
                      <a:pt x="167" y="7"/>
                    </a:lnTo>
                    <a:lnTo>
                      <a:pt x="169" y="8"/>
                    </a:lnTo>
                    <a:lnTo>
                      <a:pt x="171" y="9"/>
                    </a:lnTo>
                    <a:lnTo>
                      <a:pt x="175" y="11"/>
                    </a:lnTo>
                    <a:lnTo>
                      <a:pt x="177" y="13"/>
                    </a:lnTo>
                    <a:lnTo>
                      <a:pt x="179" y="14"/>
                    </a:lnTo>
                    <a:lnTo>
                      <a:pt x="182" y="15"/>
                    </a:lnTo>
                    <a:lnTo>
                      <a:pt x="184" y="17"/>
                    </a:lnTo>
                    <a:lnTo>
                      <a:pt x="186" y="18"/>
                    </a:lnTo>
                    <a:lnTo>
                      <a:pt x="188" y="21"/>
                    </a:lnTo>
                    <a:lnTo>
                      <a:pt x="190" y="22"/>
                    </a:lnTo>
                    <a:lnTo>
                      <a:pt x="192" y="24"/>
                    </a:lnTo>
                    <a:lnTo>
                      <a:pt x="193" y="26"/>
                    </a:lnTo>
                    <a:lnTo>
                      <a:pt x="194" y="28"/>
                    </a:lnTo>
                    <a:lnTo>
                      <a:pt x="195" y="30"/>
                    </a:lnTo>
                    <a:lnTo>
                      <a:pt x="197" y="32"/>
                    </a:lnTo>
                    <a:lnTo>
                      <a:pt x="198" y="33"/>
                    </a:lnTo>
                    <a:lnTo>
                      <a:pt x="198" y="36"/>
                    </a:lnTo>
                    <a:lnTo>
                      <a:pt x="199" y="38"/>
                    </a:lnTo>
                    <a:lnTo>
                      <a:pt x="199" y="39"/>
                    </a:lnTo>
                    <a:lnTo>
                      <a:pt x="199" y="41"/>
                    </a:lnTo>
                    <a:lnTo>
                      <a:pt x="200" y="44"/>
                    </a:lnTo>
                    <a:lnTo>
                      <a:pt x="199" y="45"/>
                    </a:lnTo>
                    <a:lnTo>
                      <a:pt x="199" y="47"/>
                    </a:lnTo>
                    <a:lnTo>
                      <a:pt x="199" y="48"/>
                    </a:lnTo>
                    <a:lnTo>
                      <a:pt x="198" y="51"/>
                    </a:lnTo>
                    <a:lnTo>
                      <a:pt x="198" y="52"/>
                    </a:lnTo>
                    <a:lnTo>
                      <a:pt x="197" y="54"/>
                    </a:lnTo>
                    <a:lnTo>
                      <a:pt x="195" y="55"/>
                    </a:lnTo>
                    <a:lnTo>
                      <a:pt x="194" y="57"/>
                    </a:lnTo>
                    <a:lnTo>
                      <a:pt x="193" y="59"/>
                    </a:lnTo>
                    <a:lnTo>
                      <a:pt x="192" y="61"/>
                    </a:lnTo>
                    <a:lnTo>
                      <a:pt x="191" y="62"/>
                    </a:lnTo>
                    <a:lnTo>
                      <a:pt x="190" y="64"/>
                    </a:lnTo>
                    <a:lnTo>
                      <a:pt x="187" y="66"/>
                    </a:lnTo>
                    <a:lnTo>
                      <a:pt x="186" y="67"/>
                    </a:lnTo>
                    <a:lnTo>
                      <a:pt x="184" y="68"/>
                    </a:lnTo>
                    <a:lnTo>
                      <a:pt x="182" y="70"/>
                    </a:lnTo>
                    <a:lnTo>
                      <a:pt x="179" y="71"/>
                    </a:lnTo>
                    <a:lnTo>
                      <a:pt x="177" y="72"/>
                    </a:lnTo>
                    <a:lnTo>
                      <a:pt x="175" y="74"/>
                    </a:lnTo>
                    <a:lnTo>
                      <a:pt x="172" y="75"/>
                    </a:lnTo>
                    <a:lnTo>
                      <a:pt x="169" y="76"/>
                    </a:lnTo>
                    <a:lnTo>
                      <a:pt x="167" y="77"/>
                    </a:lnTo>
                    <a:lnTo>
                      <a:pt x="163" y="78"/>
                    </a:lnTo>
                    <a:lnTo>
                      <a:pt x="161" y="79"/>
                    </a:lnTo>
                    <a:lnTo>
                      <a:pt x="164" y="79"/>
                    </a:lnTo>
                    <a:lnTo>
                      <a:pt x="169" y="81"/>
                    </a:lnTo>
                    <a:lnTo>
                      <a:pt x="172" y="82"/>
                    </a:lnTo>
                    <a:lnTo>
                      <a:pt x="176" y="83"/>
                    </a:lnTo>
                    <a:lnTo>
                      <a:pt x="179" y="84"/>
                    </a:lnTo>
                    <a:lnTo>
                      <a:pt x="183" y="85"/>
                    </a:lnTo>
                    <a:lnTo>
                      <a:pt x="186" y="86"/>
                    </a:lnTo>
                    <a:lnTo>
                      <a:pt x="188" y="89"/>
                    </a:lnTo>
                    <a:lnTo>
                      <a:pt x="192" y="90"/>
                    </a:lnTo>
                    <a:lnTo>
                      <a:pt x="194" y="91"/>
                    </a:lnTo>
                    <a:lnTo>
                      <a:pt x="197" y="93"/>
                    </a:lnTo>
                    <a:lnTo>
                      <a:pt x="200" y="95"/>
                    </a:lnTo>
                    <a:lnTo>
                      <a:pt x="201" y="97"/>
                    </a:lnTo>
                    <a:lnTo>
                      <a:pt x="203" y="99"/>
                    </a:lnTo>
                    <a:lnTo>
                      <a:pt x="206" y="100"/>
                    </a:lnTo>
                    <a:lnTo>
                      <a:pt x="207" y="102"/>
                    </a:lnTo>
                    <a:lnTo>
                      <a:pt x="208" y="105"/>
                    </a:lnTo>
                    <a:lnTo>
                      <a:pt x="210" y="107"/>
                    </a:lnTo>
                    <a:lnTo>
                      <a:pt x="210" y="108"/>
                    </a:lnTo>
                    <a:lnTo>
                      <a:pt x="212" y="110"/>
                    </a:lnTo>
                    <a:lnTo>
                      <a:pt x="213" y="113"/>
                    </a:lnTo>
                    <a:lnTo>
                      <a:pt x="213" y="115"/>
                    </a:lnTo>
                    <a:lnTo>
                      <a:pt x="213" y="117"/>
                    </a:lnTo>
                    <a:lnTo>
                      <a:pt x="214" y="121"/>
                    </a:lnTo>
                    <a:lnTo>
                      <a:pt x="213" y="122"/>
                    </a:lnTo>
                    <a:lnTo>
                      <a:pt x="213" y="124"/>
                    </a:lnTo>
                    <a:lnTo>
                      <a:pt x="213" y="127"/>
                    </a:lnTo>
                    <a:lnTo>
                      <a:pt x="213" y="129"/>
                    </a:lnTo>
                    <a:lnTo>
                      <a:pt x="212" y="130"/>
                    </a:lnTo>
                    <a:lnTo>
                      <a:pt x="210" y="132"/>
                    </a:lnTo>
                    <a:lnTo>
                      <a:pt x="210" y="135"/>
                    </a:lnTo>
                    <a:lnTo>
                      <a:pt x="209" y="136"/>
                    </a:lnTo>
                    <a:lnTo>
                      <a:pt x="208" y="138"/>
                    </a:lnTo>
                    <a:lnTo>
                      <a:pt x="207" y="139"/>
                    </a:lnTo>
                    <a:lnTo>
                      <a:pt x="206" y="142"/>
                    </a:lnTo>
                    <a:lnTo>
                      <a:pt x="205" y="144"/>
                    </a:lnTo>
                    <a:lnTo>
                      <a:pt x="202" y="145"/>
                    </a:lnTo>
                    <a:lnTo>
                      <a:pt x="201" y="146"/>
                    </a:lnTo>
                    <a:lnTo>
                      <a:pt x="200" y="148"/>
                    </a:lnTo>
                    <a:lnTo>
                      <a:pt x="198" y="150"/>
                    </a:lnTo>
                    <a:lnTo>
                      <a:pt x="197" y="151"/>
                    </a:lnTo>
                    <a:lnTo>
                      <a:pt x="194" y="153"/>
                    </a:lnTo>
                    <a:lnTo>
                      <a:pt x="193" y="154"/>
                    </a:lnTo>
                    <a:lnTo>
                      <a:pt x="191" y="155"/>
                    </a:lnTo>
                    <a:lnTo>
                      <a:pt x="190" y="157"/>
                    </a:lnTo>
                    <a:lnTo>
                      <a:pt x="187" y="158"/>
                    </a:lnTo>
                    <a:lnTo>
                      <a:pt x="185" y="159"/>
                    </a:lnTo>
                    <a:lnTo>
                      <a:pt x="184" y="160"/>
                    </a:lnTo>
                    <a:lnTo>
                      <a:pt x="182" y="160"/>
                    </a:lnTo>
                    <a:lnTo>
                      <a:pt x="179" y="161"/>
                    </a:lnTo>
                    <a:lnTo>
                      <a:pt x="177" y="162"/>
                    </a:lnTo>
                    <a:lnTo>
                      <a:pt x="175" y="163"/>
                    </a:lnTo>
                    <a:lnTo>
                      <a:pt x="172" y="163"/>
                    </a:lnTo>
                    <a:lnTo>
                      <a:pt x="170" y="165"/>
                    </a:lnTo>
                    <a:lnTo>
                      <a:pt x="167" y="165"/>
                    </a:lnTo>
                    <a:lnTo>
                      <a:pt x="164" y="166"/>
                    </a:lnTo>
                    <a:lnTo>
                      <a:pt x="162" y="166"/>
                    </a:lnTo>
                    <a:lnTo>
                      <a:pt x="159" y="167"/>
                    </a:lnTo>
                    <a:lnTo>
                      <a:pt x="155" y="167"/>
                    </a:lnTo>
                    <a:lnTo>
                      <a:pt x="153" y="168"/>
                    </a:lnTo>
                    <a:lnTo>
                      <a:pt x="149" y="168"/>
                    </a:lnTo>
                    <a:lnTo>
                      <a:pt x="146" y="168"/>
                    </a:lnTo>
                    <a:lnTo>
                      <a:pt x="142" y="168"/>
                    </a:lnTo>
                    <a:lnTo>
                      <a:pt x="139" y="169"/>
                    </a:lnTo>
                    <a:lnTo>
                      <a:pt x="135" y="169"/>
                    </a:lnTo>
                    <a:lnTo>
                      <a:pt x="132" y="169"/>
                    </a:lnTo>
                    <a:lnTo>
                      <a:pt x="127" y="169"/>
                    </a:lnTo>
                    <a:lnTo>
                      <a:pt x="124" y="169"/>
                    </a:lnTo>
                    <a:lnTo>
                      <a:pt x="121" y="169"/>
                    </a:lnTo>
                    <a:lnTo>
                      <a:pt x="116" y="169"/>
                    </a:lnTo>
                    <a:lnTo>
                      <a:pt x="111" y="169"/>
                    </a:lnTo>
                    <a:lnTo>
                      <a:pt x="108" y="170"/>
                    </a:lnTo>
                    <a:lnTo>
                      <a:pt x="0" y="170"/>
                    </a:lnTo>
                    <a:close/>
                    <a:moveTo>
                      <a:pt x="38" y="71"/>
                    </a:moveTo>
                    <a:lnTo>
                      <a:pt x="99" y="71"/>
                    </a:lnTo>
                    <a:lnTo>
                      <a:pt x="102" y="70"/>
                    </a:lnTo>
                    <a:lnTo>
                      <a:pt x="106" y="70"/>
                    </a:lnTo>
                    <a:lnTo>
                      <a:pt x="109" y="70"/>
                    </a:lnTo>
                    <a:lnTo>
                      <a:pt x="112" y="70"/>
                    </a:lnTo>
                    <a:lnTo>
                      <a:pt x="116" y="70"/>
                    </a:lnTo>
                    <a:lnTo>
                      <a:pt x="119" y="70"/>
                    </a:lnTo>
                    <a:lnTo>
                      <a:pt x="122" y="70"/>
                    </a:lnTo>
                    <a:lnTo>
                      <a:pt x="125" y="70"/>
                    </a:lnTo>
                    <a:lnTo>
                      <a:pt x="127" y="70"/>
                    </a:lnTo>
                    <a:lnTo>
                      <a:pt x="130" y="70"/>
                    </a:lnTo>
                    <a:lnTo>
                      <a:pt x="132" y="70"/>
                    </a:lnTo>
                    <a:lnTo>
                      <a:pt x="134" y="70"/>
                    </a:lnTo>
                    <a:lnTo>
                      <a:pt x="135" y="69"/>
                    </a:lnTo>
                    <a:lnTo>
                      <a:pt x="138" y="68"/>
                    </a:lnTo>
                    <a:lnTo>
                      <a:pt x="140" y="68"/>
                    </a:lnTo>
                    <a:lnTo>
                      <a:pt x="142" y="67"/>
                    </a:lnTo>
                    <a:lnTo>
                      <a:pt x="144" y="67"/>
                    </a:lnTo>
                    <a:lnTo>
                      <a:pt x="146" y="66"/>
                    </a:lnTo>
                    <a:lnTo>
                      <a:pt x="147" y="64"/>
                    </a:lnTo>
                    <a:lnTo>
                      <a:pt x="149" y="64"/>
                    </a:lnTo>
                    <a:lnTo>
                      <a:pt x="150" y="63"/>
                    </a:lnTo>
                    <a:lnTo>
                      <a:pt x="152" y="62"/>
                    </a:lnTo>
                    <a:lnTo>
                      <a:pt x="153" y="61"/>
                    </a:lnTo>
                    <a:lnTo>
                      <a:pt x="155" y="61"/>
                    </a:lnTo>
                    <a:lnTo>
                      <a:pt x="156" y="60"/>
                    </a:lnTo>
                    <a:lnTo>
                      <a:pt x="157" y="59"/>
                    </a:lnTo>
                    <a:lnTo>
                      <a:pt x="159" y="57"/>
                    </a:lnTo>
                    <a:lnTo>
                      <a:pt x="159" y="56"/>
                    </a:lnTo>
                    <a:lnTo>
                      <a:pt x="160" y="55"/>
                    </a:lnTo>
                    <a:lnTo>
                      <a:pt x="161" y="54"/>
                    </a:lnTo>
                    <a:lnTo>
                      <a:pt x="161" y="53"/>
                    </a:lnTo>
                    <a:lnTo>
                      <a:pt x="162" y="51"/>
                    </a:lnTo>
                    <a:lnTo>
                      <a:pt x="162" y="49"/>
                    </a:lnTo>
                    <a:lnTo>
                      <a:pt x="162" y="48"/>
                    </a:lnTo>
                    <a:lnTo>
                      <a:pt x="162" y="47"/>
                    </a:lnTo>
                    <a:lnTo>
                      <a:pt x="163" y="46"/>
                    </a:lnTo>
                    <a:lnTo>
                      <a:pt x="162" y="44"/>
                    </a:lnTo>
                    <a:lnTo>
                      <a:pt x="162" y="42"/>
                    </a:lnTo>
                    <a:lnTo>
                      <a:pt x="162" y="41"/>
                    </a:lnTo>
                    <a:lnTo>
                      <a:pt x="162" y="40"/>
                    </a:lnTo>
                    <a:lnTo>
                      <a:pt x="161" y="39"/>
                    </a:lnTo>
                    <a:lnTo>
                      <a:pt x="161" y="38"/>
                    </a:lnTo>
                    <a:lnTo>
                      <a:pt x="160" y="37"/>
                    </a:lnTo>
                    <a:lnTo>
                      <a:pt x="160" y="36"/>
                    </a:lnTo>
                    <a:lnTo>
                      <a:pt x="159" y="34"/>
                    </a:lnTo>
                    <a:lnTo>
                      <a:pt x="157" y="33"/>
                    </a:lnTo>
                    <a:lnTo>
                      <a:pt x="156" y="32"/>
                    </a:lnTo>
                    <a:lnTo>
                      <a:pt x="156" y="31"/>
                    </a:lnTo>
                    <a:lnTo>
                      <a:pt x="154" y="30"/>
                    </a:lnTo>
                    <a:lnTo>
                      <a:pt x="153" y="29"/>
                    </a:lnTo>
                    <a:lnTo>
                      <a:pt x="152" y="28"/>
                    </a:lnTo>
                    <a:lnTo>
                      <a:pt x="150" y="26"/>
                    </a:lnTo>
                    <a:lnTo>
                      <a:pt x="149" y="26"/>
                    </a:lnTo>
                    <a:lnTo>
                      <a:pt x="147" y="25"/>
                    </a:lnTo>
                    <a:lnTo>
                      <a:pt x="146" y="25"/>
                    </a:lnTo>
                    <a:lnTo>
                      <a:pt x="144" y="24"/>
                    </a:lnTo>
                    <a:lnTo>
                      <a:pt x="142" y="24"/>
                    </a:lnTo>
                    <a:lnTo>
                      <a:pt x="140" y="23"/>
                    </a:lnTo>
                    <a:lnTo>
                      <a:pt x="138" y="23"/>
                    </a:lnTo>
                    <a:lnTo>
                      <a:pt x="137" y="23"/>
                    </a:lnTo>
                    <a:lnTo>
                      <a:pt x="134" y="22"/>
                    </a:lnTo>
                    <a:lnTo>
                      <a:pt x="131" y="22"/>
                    </a:lnTo>
                    <a:lnTo>
                      <a:pt x="129" y="21"/>
                    </a:lnTo>
                    <a:lnTo>
                      <a:pt x="125" y="21"/>
                    </a:lnTo>
                    <a:lnTo>
                      <a:pt x="123" y="21"/>
                    </a:lnTo>
                    <a:lnTo>
                      <a:pt x="119" y="19"/>
                    </a:lnTo>
                    <a:lnTo>
                      <a:pt x="116" y="19"/>
                    </a:lnTo>
                    <a:lnTo>
                      <a:pt x="111" y="19"/>
                    </a:lnTo>
                    <a:lnTo>
                      <a:pt x="108" y="19"/>
                    </a:lnTo>
                    <a:lnTo>
                      <a:pt x="103" y="19"/>
                    </a:lnTo>
                    <a:lnTo>
                      <a:pt x="99" y="19"/>
                    </a:lnTo>
                    <a:lnTo>
                      <a:pt x="94" y="19"/>
                    </a:lnTo>
                    <a:lnTo>
                      <a:pt x="38" y="19"/>
                    </a:lnTo>
                    <a:lnTo>
                      <a:pt x="38" y="71"/>
                    </a:lnTo>
                    <a:close/>
                    <a:moveTo>
                      <a:pt x="38" y="151"/>
                    </a:moveTo>
                    <a:lnTo>
                      <a:pt x="108" y="151"/>
                    </a:lnTo>
                    <a:lnTo>
                      <a:pt x="110" y="150"/>
                    </a:lnTo>
                    <a:lnTo>
                      <a:pt x="114" y="150"/>
                    </a:lnTo>
                    <a:lnTo>
                      <a:pt x="116" y="150"/>
                    </a:lnTo>
                    <a:lnTo>
                      <a:pt x="118" y="150"/>
                    </a:lnTo>
                    <a:lnTo>
                      <a:pt x="121" y="150"/>
                    </a:lnTo>
                    <a:lnTo>
                      <a:pt x="123" y="150"/>
                    </a:lnTo>
                    <a:lnTo>
                      <a:pt x="125" y="150"/>
                    </a:lnTo>
                    <a:lnTo>
                      <a:pt x="126" y="150"/>
                    </a:lnTo>
                    <a:lnTo>
                      <a:pt x="129" y="150"/>
                    </a:lnTo>
                    <a:lnTo>
                      <a:pt x="130" y="150"/>
                    </a:lnTo>
                    <a:lnTo>
                      <a:pt x="131" y="150"/>
                    </a:lnTo>
                    <a:lnTo>
                      <a:pt x="133" y="150"/>
                    </a:lnTo>
                    <a:lnTo>
                      <a:pt x="134" y="148"/>
                    </a:lnTo>
                    <a:lnTo>
                      <a:pt x="137" y="148"/>
                    </a:lnTo>
                    <a:lnTo>
                      <a:pt x="139" y="148"/>
                    </a:lnTo>
                    <a:lnTo>
                      <a:pt x="141" y="148"/>
                    </a:lnTo>
                    <a:lnTo>
                      <a:pt x="142" y="147"/>
                    </a:lnTo>
                    <a:lnTo>
                      <a:pt x="145" y="147"/>
                    </a:lnTo>
                    <a:lnTo>
                      <a:pt x="146" y="147"/>
                    </a:lnTo>
                    <a:lnTo>
                      <a:pt x="148" y="146"/>
                    </a:lnTo>
                    <a:lnTo>
                      <a:pt x="149" y="146"/>
                    </a:lnTo>
                    <a:lnTo>
                      <a:pt x="152" y="145"/>
                    </a:lnTo>
                    <a:lnTo>
                      <a:pt x="153" y="145"/>
                    </a:lnTo>
                    <a:lnTo>
                      <a:pt x="155" y="145"/>
                    </a:lnTo>
                    <a:lnTo>
                      <a:pt x="156" y="144"/>
                    </a:lnTo>
                    <a:lnTo>
                      <a:pt x="157" y="143"/>
                    </a:lnTo>
                    <a:lnTo>
                      <a:pt x="159" y="143"/>
                    </a:lnTo>
                    <a:lnTo>
                      <a:pt x="160" y="142"/>
                    </a:lnTo>
                    <a:lnTo>
                      <a:pt x="161" y="142"/>
                    </a:lnTo>
                    <a:lnTo>
                      <a:pt x="162" y="140"/>
                    </a:lnTo>
                    <a:lnTo>
                      <a:pt x="163" y="139"/>
                    </a:lnTo>
                    <a:lnTo>
                      <a:pt x="164" y="139"/>
                    </a:lnTo>
                    <a:lnTo>
                      <a:pt x="165" y="138"/>
                    </a:lnTo>
                    <a:lnTo>
                      <a:pt x="167" y="137"/>
                    </a:lnTo>
                    <a:lnTo>
                      <a:pt x="168" y="136"/>
                    </a:lnTo>
                    <a:lnTo>
                      <a:pt x="169" y="136"/>
                    </a:lnTo>
                    <a:lnTo>
                      <a:pt x="169" y="134"/>
                    </a:lnTo>
                    <a:lnTo>
                      <a:pt x="170" y="132"/>
                    </a:lnTo>
                    <a:lnTo>
                      <a:pt x="171" y="131"/>
                    </a:lnTo>
                    <a:lnTo>
                      <a:pt x="171" y="130"/>
                    </a:lnTo>
                    <a:lnTo>
                      <a:pt x="172" y="129"/>
                    </a:lnTo>
                    <a:lnTo>
                      <a:pt x="172" y="128"/>
                    </a:lnTo>
                    <a:lnTo>
                      <a:pt x="174" y="127"/>
                    </a:lnTo>
                    <a:lnTo>
                      <a:pt x="174" y="125"/>
                    </a:lnTo>
                    <a:lnTo>
                      <a:pt x="174" y="124"/>
                    </a:lnTo>
                    <a:lnTo>
                      <a:pt x="174" y="123"/>
                    </a:lnTo>
                    <a:lnTo>
                      <a:pt x="174" y="122"/>
                    </a:lnTo>
                    <a:lnTo>
                      <a:pt x="175" y="121"/>
                    </a:lnTo>
                    <a:lnTo>
                      <a:pt x="174" y="119"/>
                    </a:lnTo>
                    <a:lnTo>
                      <a:pt x="174" y="117"/>
                    </a:lnTo>
                    <a:lnTo>
                      <a:pt x="174" y="116"/>
                    </a:lnTo>
                    <a:lnTo>
                      <a:pt x="174" y="114"/>
                    </a:lnTo>
                    <a:lnTo>
                      <a:pt x="172" y="113"/>
                    </a:lnTo>
                    <a:lnTo>
                      <a:pt x="172" y="112"/>
                    </a:lnTo>
                    <a:lnTo>
                      <a:pt x="171" y="110"/>
                    </a:lnTo>
                    <a:lnTo>
                      <a:pt x="170" y="109"/>
                    </a:lnTo>
                    <a:lnTo>
                      <a:pt x="170" y="108"/>
                    </a:lnTo>
                    <a:lnTo>
                      <a:pt x="169" y="107"/>
                    </a:lnTo>
                    <a:lnTo>
                      <a:pt x="168" y="106"/>
                    </a:lnTo>
                    <a:lnTo>
                      <a:pt x="167" y="105"/>
                    </a:lnTo>
                    <a:lnTo>
                      <a:pt x="164" y="104"/>
                    </a:lnTo>
                    <a:lnTo>
                      <a:pt x="163" y="102"/>
                    </a:lnTo>
                    <a:lnTo>
                      <a:pt x="162" y="101"/>
                    </a:lnTo>
                    <a:lnTo>
                      <a:pt x="160" y="100"/>
                    </a:lnTo>
                    <a:lnTo>
                      <a:pt x="159" y="99"/>
                    </a:lnTo>
                    <a:lnTo>
                      <a:pt x="156" y="98"/>
                    </a:lnTo>
                    <a:lnTo>
                      <a:pt x="154" y="98"/>
                    </a:lnTo>
                    <a:lnTo>
                      <a:pt x="152" y="97"/>
                    </a:lnTo>
                    <a:lnTo>
                      <a:pt x="150" y="95"/>
                    </a:lnTo>
                    <a:lnTo>
                      <a:pt x="148" y="95"/>
                    </a:lnTo>
                    <a:lnTo>
                      <a:pt x="146" y="94"/>
                    </a:lnTo>
                    <a:lnTo>
                      <a:pt x="144" y="94"/>
                    </a:lnTo>
                    <a:lnTo>
                      <a:pt x="140" y="93"/>
                    </a:lnTo>
                    <a:lnTo>
                      <a:pt x="138" y="93"/>
                    </a:lnTo>
                    <a:lnTo>
                      <a:pt x="135" y="93"/>
                    </a:lnTo>
                    <a:lnTo>
                      <a:pt x="132" y="92"/>
                    </a:lnTo>
                    <a:lnTo>
                      <a:pt x="129" y="92"/>
                    </a:lnTo>
                    <a:lnTo>
                      <a:pt x="125" y="92"/>
                    </a:lnTo>
                    <a:lnTo>
                      <a:pt x="122" y="92"/>
                    </a:lnTo>
                    <a:lnTo>
                      <a:pt x="118" y="92"/>
                    </a:lnTo>
                    <a:lnTo>
                      <a:pt x="115" y="92"/>
                    </a:lnTo>
                    <a:lnTo>
                      <a:pt x="110" y="92"/>
                    </a:lnTo>
                    <a:lnTo>
                      <a:pt x="106" y="92"/>
                    </a:lnTo>
                    <a:lnTo>
                      <a:pt x="102" y="92"/>
                    </a:lnTo>
                    <a:lnTo>
                      <a:pt x="38" y="92"/>
                    </a:lnTo>
                    <a:lnTo>
                      <a:pt x="38" y="15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38" name="Freeform 3232"/>
              <p:cNvSpPr>
                <a:spLocks/>
              </p:cNvSpPr>
              <p:nvPr/>
            </p:nvSpPr>
            <p:spPr bwMode="auto">
              <a:xfrm>
                <a:off x="3319" y="3152"/>
                <a:ext cx="107" cy="85"/>
              </a:xfrm>
              <a:custGeom>
                <a:avLst/>
                <a:gdLst>
                  <a:gd name="T0" fmla="*/ 106 w 214"/>
                  <a:gd name="T1" fmla="*/ 0 h 170"/>
                  <a:gd name="T2" fmla="*/ 121 w 214"/>
                  <a:gd name="T3" fmla="*/ 0 h 170"/>
                  <a:gd name="T4" fmla="*/ 134 w 214"/>
                  <a:gd name="T5" fmla="*/ 1 h 170"/>
                  <a:gd name="T6" fmla="*/ 146 w 214"/>
                  <a:gd name="T7" fmla="*/ 2 h 170"/>
                  <a:gd name="T8" fmla="*/ 157 w 214"/>
                  <a:gd name="T9" fmla="*/ 4 h 170"/>
                  <a:gd name="T10" fmla="*/ 167 w 214"/>
                  <a:gd name="T11" fmla="*/ 7 h 170"/>
                  <a:gd name="T12" fmla="*/ 175 w 214"/>
                  <a:gd name="T13" fmla="*/ 11 h 170"/>
                  <a:gd name="T14" fmla="*/ 182 w 214"/>
                  <a:gd name="T15" fmla="*/ 15 h 170"/>
                  <a:gd name="T16" fmla="*/ 188 w 214"/>
                  <a:gd name="T17" fmla="*/ 21 h 170"/>
                  <a:gd name="T18" fmla="*/ 193 w 214"/>
                  <a:gd name="T19" fmla="*/ 26 h 170"/>
                  <a:gd name="T20" fmla="*/ 197 w 214"/>
                  <a:gd name="T21" fmla="*/ 32 h 170"/>
                  <a:gd name="T22" fmla="*/ 199 w 214"/>
                  <a:gd name="T23" fmla="*/ 38 h 170"/>
                  <a:gd name="T24" fmla="*/ 200 w 214"/>
                  <a:gd name="T25" fmla="*/ 44 h 170"/>
                  <a:gd name="T26" fmla="*/ 199 w 214"/>
                  <a:gd name="T27" fmla="*/ 48 h 170"/>
                  <a:gd name="T28" fmla="*/ 197 w 214"/>
                  <a:gd name="T29" fmla="*/ 54 h 170"/>
                  <a:gd name="T30" fmla="*/ 193 w 214"/>
                  <a:gd name="T31" fmla="*/ 59 h 170"/>
                  <a:gd name="T32" fmla="*/ 190 w 214"/>
                  <a:gd name="T33" fmla="*/ 64 h 170"/>
                  <a:gd name="T34" fmla="*/ 184 w 214"/>
                  <a:gd name="T35" fmla="*/ 68 h 170"/>
                  <a:gd name="T36" fmla="*/ 177 w 214"/>
                  <a:gd name="T37" fmla="*/ 72 h 170"/>
                  <a:gd name="T38" fmla="*/ 169 w 214"/>
                  <a:gd name="T39" fmla="*/ 76 h 170"/>
                  <a:gd name="T40" fmla="*/ 161 w 214"/>
                  <a:gd name="T41" fmla="*/ 79 h 170"/>
                  <a:gd name="T42" fmla="*/ 172 w 214"/>
                  <a:gd name="T43" fmla="*/ 82 h 170"/>
                  <a:gd name="T44" fmla="*/ 183 w 214"/>
                  <a:gd name="T45" fmla="*/ 85 h 170"/>
                  <a:gd name="T46" fmla="*/ 192 w 214"/>
                  <a:gd name="T47" fmla="*/ 90 h 170"/>
                  <a:gd name="T48" fmla="*/ 200 w 214"/>
                  <a:gd name="T49" fmla="*/ 95 h 170"/>
                  <a:gd name="T50" fmla="*/ 206 w 214"/>
                  <a:gd name="T51" fmla="*/ 100 h 170"/>
                  <a:gd name="T52" fmla="*/ 210 w 214"/>
                  <a:gd name="T53" fmla="*/ 107 h 170"/>
                  <a:gd name="T54" fmla="*/ 213 w 214"/>
                  <a:gd name="T55" fmla="*/ 113 h 170"/>
                  <a:gd name="T56" fmla="*/ 214 w 214"/>
                  <a:gd name="T57" fmla="*/ 121 h 170"/>
                  <a:gd name="T58" fmla="*/ 213 w 214"/>
                  <a:gd name="T59" fmla="*/ 127 h 170"/>
                  <a:gd name="T60" fmla="*/ 210 w 214"/>
                  <a:gd name="T61" fmla="*/ 132 h 170"/>
                  <a:gd name="T62" fmla="*/ 208 w 214"/>
                  <a:gd name="T63" fmla="*/ 138 h 170"/>
                  <a:gd name="T64" fmla="*/ 205 w 214"/>
                  <a:gd name="T65" fmla="*/ 144 h 170"/>
                  <a:gd name="T66" fmla="*/ 200 w 214"/>
                  <a:gd name="T67" fmla="*/ 148 h 170"/>
                  <a:gd name="T68" fmla="*/ 194 w 214"/>
                  <a:gd name="T69" fmla="*/ 153 h 170"/>
                  <a:gd name="T70" fmla="*/ 190 w 214"/>
                  <a:gd name="T71" fmla="*/ 157 h 170"/>
                  <a:gd name="T72" fmla="*/ 184 w 214"/>
                  <a:gd name="T73" fmla="*/ 160 h 170"/>
                  <a:gd name="T74" fmla="*/ 177 w 214"/>
                  <a:gd name="T75" fmla="*/ 162 h 170"/>
                  <a:gd name="T76" fmla="*/ 170 w 214"/>
                  <a:gd name="T77" fmla="*/ 165 h 170"/>
                  <a:gd name="T78" fmla="*/ 162 w 214"/>
                  <a:gd name="T79" fmla="*/ 166 h 170"/>
                  <a:gd name="T80" fmla="*/ 153 w 214"/>
                  <a:gd name="T81" fmla="*/ 168 h 170"/>
                  <a:gd name="T82" fmla="*/ 142 w 214"/>
                  <a:gd name="T83" fmla="*/ 168 h 170"/>
                  <a:gd name="T84" fmla="*/ 132 w 214"/>
                  <a:gd name="T85" fmla="*/ 169 h 170"/>
                  <a:gd name="T86" fmla="*/ 121 w 214"/>
                  <a:gd name="T87" fmla="*/ 169 h 170"/>
                  <a:gd name="T88" fmla="*/ 108 w 214"/>
                  <a:gd name="T89" fmla="*/ 170 h 1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4"/>
                  <a:gd name="T136" fmla="*/ 0 h 170"/>
                  <a:gd name="T137" fmla="*/ 214 w 214"/>
                  <a:gd name="T138" fmla="*/ 170 h 1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4" h="170">
                    <a:moveTo>
                      <a:pt x="0" y="170"/>
                    </a:moveTo>
                    <a:lnTo>
                      <a:pt x="0" y="0"/>
                    </a:lnTo>
                    <a:lnTo>
                      <a:pt x="106" y="0"/>
                    </a:lnTo>
                    <a:lnTo>
                      <a:pt x="110" y="0"/>
                    </a:lnTo>
                    <a:lnTo>
                      <a:pt x="116" y="0"/>
                    </a:lnTo>
                    <a:lnTo>
                      <a:pt x="121" y="0"/>
                    </a:lnTo>
                    <a:lnTo>
                      <a:pt x="125" y="0"/>
                    </a:lnTo>
                    <a:lnTo>
                      <a:pt x="130" y="0"/>
                    </a:lnTo>
                    <a:lnTo>
                      <a:pt x="134" y="1"/>
                    </a:lnTo>
                    <a:lnTo>
                      <a:pt x="138" y="1"/>
                    </a:lnTo>
                    <a:lnTo>
                      <a:pt x="142" y="1"/>
                    </a:lnTo>
                    <a:lnTo>
                      <a:pt x="146" y="2"/>
                    </a:lnTo>
                    <a:lnTo>
                      <a:pt x="150" y="2"/>
                    </a:lnTo>
                    <a:lnTo>
                      <a:pt x="154" y="3"/>
                    </a:lnTo>
                    <a:lnTo>
                      <a:pt x="157" y="4"/>
                    </a:lnTo>
                    <a:lnTo>
                      <a:pt x="160" y="4"/>
                    </a:lnTo>
                    <a:lnTo>
                      <a:pt x="163" y="6"/>
                    </a:lnTo>
                    <a:lnTo>
                      <a:pt x="167" y="7"/>
                    </a:lnTo>
                    <a:lnTo>
                      <a:pt x="169" y="8"/>
                    </a:lnTo>
                    <a:lnTo>
                      <a:pt x="171" y="9"/>
                    </a:lnTo>
                    <a:lnTo>
                      <a:pt x="175" y="11"/>
                    </a:lnTo>
                    <a:lnTo>
                      <a:pt x="177" y="13"/>
                    </a:lnTo>
                    <a:lnTo>
                      <a:pt x="179" y="14"/>
                    </a:lnTo>
                    <a:lnTo>
                      <a:pt x="182" y="15"/>
                    </a:lnTo>
                    <a:lnTo>
                      <a:pt x="184" y="17"/>
                    </a:lnTo>
                    <a:lnTo>
                      <a:pt x="186" y="18"/>
                    </a:lnTo>
                    <a:lnTo>
                      <a:pt x="188" y="21"/>
                    </a:lnTo>
                    <a:lnTo>
                      <a:pt x="190" y="22"/>
                    </a:lnTo>
                    <a:lnTo>
                      <a:pt x="192" y="24"/>
                    </a:lnTo>
                    <a:lnTo>
                      <a:pt x="193" y="26"/>
                    </a:lnTo>
                    <a:lnTo>
                      <a:pt x="194" y="28"/>
                    </a:lnTo>
                    <a:lnTo>
                      <a:pt x="195" y="30"/>
                    </a:lnTo>
                    <a:lnTo>
                      <a:pt x="197" y="32"/>
                    </a:lnTo>
                    <a:lnTo>
                      <a:pt x="198" y="33"/>
                    </a:lnTo>
                    <a:lnTo>
                      <a:pt x="198" y="36"/>
                    </a:lnTo>
                    <a:lnTo>
                      <a:pt x="199" y="38"/>
                    </a:lnTo>
                    <a:lnTo>
                      <a:pt x="199" y="39"/>
                    </a:lnTo>
                    <a:lnTo>
                      <a:pt x="199" y="41"/>
                    </a:lnTo>
                    <a:lnTo>
                      <a:pt x="200" y="44"/>
                    </a:lnTo>
                    <a:lnTo>
                      <a:pt x="199" y="45"/>
                    </a:lnTo>
                    <a:lnTo>
                      <a:pt x="199" y="47"/>
                    </a:lnTo>
                    <a:lnTo>
                      <a:pt x="199" y="48"/>
                    </a:lnTo>
                    <a:lnTo>
                      <a:pt x="198" y="51"/>
                    </a:lnTo>
                    <a:lnTo>
                      <a:pt x="198" y="52"/>
                    </a:lnTo>
                    <a:lnTo>
                      <a:pt x="197" y="54"/>
                    </a:lnTo>
                    <a:lnTo>
                      <a:pt x="195" y="55"/>
                    </a:lnTo>
                    <a:lnTo>
                      <a:pt x="194" y="57"/>
                    </a:lnTo>
                    <a:lnTo>
                      <a:pt x="193" y="59"/>
                    </a:lnTo>
                    <a:lnTo>
                      <a:pt x="192" y="61"/>
                    </a:lnTo>
                    <a:lnTo>
                      <a:pt x="191" y="62"/>
                    </a:lnTo>
                    <a:lnTo>
                      <a:pt x="190" y="64"/>
                    </a:lnTo>
                    <a:lnTo>
                      <a:pt x="187" y="66"/>
                    </a:lnTo>
                    <a:lnTo>
                      <a:pt x="186" y="67"/>
                    </a:lnTo>
                    <a:lnTo>
                      <a:pt x="184" y="68"/>
                    </a:lnTo>
                    <a:lnTo>
                      <a:pt x="182" y="70"/>
                    </a:lnTo>
                    <a:lnTo>
                      <a:pt x="179" y="71"/>
                    </a:lnTo>
                    <a:lnTo>
                      <a:pt x="177" y="72"/>
                    </a:lnTo>
                    <a:lnTo>
                      <a:pt x="175" y="74"/>
                    </a:lnTo>
                    <a:lnTo>
                      <a:pt x="172" y="75"/>
                    </a:lnTo>
                    <a:lnTo>
                      <a:pt x="169" y="76"/>
                    </a:lnTo>
                    <a:lnTo>
                      <a:pt x="167" y="77"/>
                    </a:lnTo>
                    <a:lnTo>
                      <a:pt x="163" y="78"/>
                    </a:lnTo>
                    <a:lnTo>
                      <a:pt x="161" y="79"/>
                    </a:lnTo>
                    <a:lnTo>
                      <a:pt x="164" y="79"/>
                    </a:lnTo>
                    <a:lnTo>
                      <a:pt x="169" y="81"/>
                    </a:lnTo>
                    <a:lnTo>
                      <a:pt x="172" y="82"/>
                    </a:lnTo>
                    <a:lnTo>
                      <a:pt x="176" y="83"/>
                    </a:lnTo>
                    <a:lnTo>
                      <a:pt x="179" y="84"/>
                    </a:lnTo>
                    <a:lnTo>
                      <a:pt x="183" y="85"/>
                    </a:lnTo>
                    <a:lnTo>
                      <a:pt x="186" y="86"/>
                    </a:lnTo>
                    <a:lnTo>
                      <a:pt x="188" y="89"/>
                    </a:lnTo>
                    <a:lnTo>
                      <a:pt x="192" y="90"/>
                    </a:lnTo>
                    <a:lnTo>
                      <a:pt x="194" y="91"/>
                    </a:lnTo>
                    <a:lnTo>
                      <a:pt x="197" y="93"/>
                    </a:lnTo>
                    <a:lnTo>
                      <a:pt x="200" y="95"/>
                    </a:lnTo>
                    <a:lnTo>
                      <a:pt x="201" y="97"/>
                    </a:lnTo>
                    <a:lnTo>
                      <a:pt x="203" y="99"/>
                    </a:lnTo>
                    <a:lnTo>
                      <a:pt x="206" y="100"/>
                    </a:lnTo>
                    <a:lnTo>
                      <a:pt x="207" y="102"/>
                    </a:lnTo>
                    <a:lnTo>
                      <a:pt x="208" y="105"/>
                    </a:lnTo>
                    <a:lnTo>
                      <a:pt x="210" y="107"/>
                    </a:lnTo>
                    <a:lnTo>
                      <a:pt x="210" y="108"/>
                    </a:lnTo>
                    <a:lnTo>
                      <a:pt x="212" y="110"/>
                    </a:lnTo>
                    <a:lnTo>
                      <a:pt x="213" y="113"/>
                    </a:lnTo>
                    <a:lnTo>
                      <a:pt x="213" y="115"/>
                    </a:lnTo>
                    <a:lnTo>
                      <a:pt x="213" y="117"/>
                    </a:lnTo>
                    <a:lnTo>
                      <a:pt x="214" y="121"/>
                    </a:lnTo>
                    <a:lnTo>
                      <a:pt x="213" y="122"/>
                    </a:lnTo>
                    <a:lnTo>
                      <a:pt x="213" y="124"/>
                    </a:lnTo>
                    <a:lnTo>
                      <a:pt x="213" y="127"/>
                    </a:lnTo>
                    <a:lnTo>
                      <a:pt x="213" y="129"/>
                    </a:lnTo>
                    <a:lnTo>
                      <a:pt x="212" y="130"/>
                    </a:lnTo>
                    <a:lnTo>
                      <a:pt x="210" y="132"/>
                    </a:lnTo>
                    <a:lnTo>
                      <a:pt x="210" y="135"/>
                    </a:lnTo>
                    <a:lnTo>
                      <a:pt x="209" y="136"/>
                    </a:lnTo>
                    <a:lnTo>
                      <a:pt x="208" y="138"/>
                    </a:lnTo>
                    <a:lnTo>
                      <a:pt x="207" y="139"/>
                    </a:lnTo>
                    <a:lnTo>
                      <a:pt x="206" y="142"/>
                    </a:lnTo>
                    <a:lnTo>
                      <a:pt x="205" y="144"/>
                    </a:lnTo>
                    <a:lnTo>
                      <a:pt x="202" y="145"/>
                    </a:lnTo>
                    <a:lnTo>
                      <a:pt x="201" y="146"/>
                    </a:lnTo>
                    <a:lnTo>
                      <a:pt x="200" y="148"/>
                    </a:lnTo>
                    <a:lnTo>
                      <a:pt x="198" y="150"/>
                    </a:lnTo>
                    <a:lnTo>
                      <a:pt x="197" y="151"/>
                    </a:lnTo>
                    <a:lnTo>
                      <a:pt x="194" y="153"/>
                    </a:lnTo>
                    <a:lnTo>
                      <a:pt x="193" y="154"/>
                    </a:lnTo>
                    <a:lnTo>
                      <a:pt x="191" y="155"/>
                    </a:lnTo>
                    <a:lnTo>
                      <a:pt x="190" y="157"/>
                    </a:lnTo>
                    <a:lnTo>
                      <a:pt x="187" y="158"/>
                    </a:lnTo>
                    <a:lnTo>
                      <a:pt x="185" y="159"/>
                    </a:lnTo>
                    <a:lnTo>
                      <a:pt x="184" y="160"/>
                    </a:lnTo>
                    <a:lnTo>
                      <a:pt x="182" y="160"/>
                    </a:lnTo>
                    <a:lnTo>
                      <a:pt x="179" y="161"/>
                    </a:lnTo>
                    <a:lnTo>
                      <a:pt x="177" y="162"/>
                    </a:lnTo>
                    <a:lnTo>
                      <a:pt x="175" y="163"/>
                    </a:lnTo>
                    <a:lnTo>
                      <a:pt x="172" y="163"/>
                    </a:lnTo>
                    <a:lnTo>
                      <a:pt x="170" y="165"/>
                    </a:lnTo>
                    <a:lnTo>
                      <a:pt x="167" y="165"/>
                    </a:lnTo>
                    <a:lnTo>
                      <a:pt x="164" y="166"/>
                    </a:lnTo>
                    <a:lnTo>
                      <a:pt x="162" y="166"/>
                    </a:lnTo>
                    <a:lnTo>
                      <a:pt x="159" y="167"/>
                    </a:lnTo>
                    <a:lnTo>
                      <a:pt x="155" y="167"/>
                    </a:lnTo>
                    <a:lnTo>
                      <a:pt x="153" y="168"/>
                    </a:lnTo>
                    <a:lnTo>
                      <a:pt x="149" y="168"/>
                    </a:lnTo>
                    <a:lnTo>
                      <a:pt x="146" y="168"/>
                    </a:lnTo>
                    <a:lnTo>
                      <a:pt x="142" y="168"/>
                    </a:lnTo>
                    <a:lnTo>
                      <a:pt x="139" y="169"/>
                    </a:lnTo>
                    <a:lnTo>
                      <a:pt x="135" y="169"/>
                    </a:lnTo>
                    <a:lnTo>
                      <a:pt x="132" y="169"/>
                    </a:lnTo>
                    <a:lnTo>
                      <a:pt x="127" y="169"/>
                    </a:lnTo>
                    <a:lnTo>
                      <a:pt x="124" y="169"/>
                    </a:lnTo>
                    <a:lnTo>
                      <a:pt x="121" y="169"/>
                    </a:lnTo>
                    <a:lnTo>
                      <a:pt x="116" y="169"/>
                    </a:lnTo>
                    <a:lnTo>
                      <a:pt x="111" y="169"/>
                    </a:lnTo>
                    <a:lnTo>
                      <a:pt x="108"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739" name="Freeform 3233"/>
              <p:cNvSpPr>
                <a:spLocks/>
              </p:cNvSpPr>
              <p:nvPr/>
            </p:nvSpPr>
            <p:spPr bwMode="auto">
              <a:xfrm>
                <a:off x="3318" y="3151"/>
                <a:ext cx="87" cy="86"/>
              </a:xfrm>
              <a:custGeom>
                <a:avLst/>
                <a:gdLst>
                  <a:gd name="T0" fmla="*/ 0 w 173"/>
                  <a:gd name="T1" fmla="*/ 171 h 171"/>
                  <a:gd name="T2" fmla="*/ 3 w 173"/>
                  <a:gd name="T3" fmla="*/ 171 h 171"/>
                  <a:gd name="T4" fmla="*/ 3 w 173"/>
                  <a:gd name="T5" fmla="*/ 2 h 171"/>
                  <a:gd name="T6" fmla="*/ 132 w 173"/>
                  <a:gd name="T7" fmla="*/ 2 h 171"/>
                  <a:gd name="T8" fmla="*/ 136 w 173"/>
                  <a:gd name="T9" fmla="*/ 3 h 171"/>
                  <a:gd name="T10" fmla="*/ 144 w 173"/>
                  <a:gd name="T11" fmla="*/ 3 h 171"/>
                  <a:gd name="T12" fmla="*/ 148 w 173"/>
                  <a:gd name="T13" fmla="*/ 4 h 171"/>
                  <a:gd name="T14" fmla="*/ 152 w 173"/>
                  <a:gd name="T15" fmla="*/ 4 h 171"/>
                  <a:gd name="T16" fmla="*/ 159 w 173"/>
                  <a:gd name="T17" fmla="*/ 7 h 171"/>
                  <a:gd name="T18" fmla="*/ 162 w 173"/>
                  <a:gd name="T19" fmla="*/ 7 h 171"/>
                  <a:gd name="T20" fmla="*/ 169 w 173"/>
                  <a:gd name="T21" fmla="*/ 9 h 171"/>
                  <a:gd name="T22" fmla="*/ 173 w 173"/>
                  <a:gd name="T23" fmla="*/ 11 h 171"/>
                  <a:gd name="T24" fmla="*/ 173 w 173"/>
                  <a:gd name="T25" fmla="*/ 10 h 171"/>
                  <a:gd name="T26" fmla="*/ 173 w 173"/>
                  <a:gd name="T27" fmla="*/ 9 h 171"/>
                  <a:gd name="T28" fmla="*/ 169 w 173"/>
                  <a:gd name="T29" fmla="*/ 7 h 171"/>
                  <a:gd name="T30" fmla="*/ 162 w 173"/>
                  <a:gd name="T31" fmla="*/ 4 h 171"/>
                  <a:gd name="T32" fmla="*/ 159 w 173"/>
                  <a:gd name="T33" fmla="*/ 4 h 171"/>
                  <a:gd name="T34" fmla="*/ 152 w 173"/>
                  <a:gd name="T35" fmla="*/ 2 h 171"/>
                  <a:gd name="T36" fmla="*/ 148 w 173"/>
                  <a:gd name="T37" fmla="*/ 2 h 171"/>
                  <a:gd name="T38" fmla="*/ 144 w 173"/>
                  <a:gd name="T39" fmla="*/ 1 h 171"/>
                  <a:gd name="T40" fmla="*/ 136 w 173"/>
                  <a:gd name="T41" fmla="*/ 1 h 171"/>
                  <a:gd name="T42" fmla="*/ 132 w 173"/>
                  <a:gd name="T43" fmla="*/ 0 h 171"/>
                  <a:gd name="T44" fmla="*/ 0 w 173"/>
                  <a:gd name="T45" fmla="*/ 1 h 171"/>
                  <a:gd name="T46" fmla="*/ 0 w 173"/>
                  <a:gd name="T47" fmla="*/ 171 h 1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3"/>
                  <a:gd name="T73" fmla="*/ 0 h 171"/>
                  <a:gd name="T74" fmla="*/ 173 w 173"/>
                  <a:gd name="T75" fmla="*/ 171 h 1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3" h="171">
                    <a:moveTo>
                      <a:pt x="0" y="171"/>
                    </a:moveTo>
                    <a:lnTo>
                      <a:pt x="3" y="171"/>
                    </a:lnTo>
                    <a:lnTo>
                      <a:pt x="3" y="2"/>
                    </a:lnTo>
                    <a:lnTo>
                      <a:pt x="132" y="2"/>
                    </a:lnTo>
                    <a:lnTo>
                      <a:pt x="136" y="3"/>
                    </a:lnTo>
                    <a:lnTo>
                      <a:pt x="144" y="3"/>
                    </a:lnTo>
                    <a:lnTo>
                      <a:pt x="148" y="4"/>
                    </a:lnTo>
                    <a:lnTo>
                      <a:pt x="152" y="4"/>
                    </a:lnTo>
                    <a:lnTo>
                      <a:pt x="159" y="7"/>
                    </a:lnTo>
                    <a:lnTo>
                      <a:pt x="162" y="7"/>
                    </a:lnTo>
                    <a:lnTo>
                      <a:pt x="169" y="9"/>
                    </a:lnTo>
                    <a:lnTo>
                      <a:pt x="173" y="11"/>
                    </a:lnTo>
                    <a:lnTo>
                      <a:pt x="173" y="10"/>
                    </a:lnTo>
                    <a:lnTo>
                      <a:pt x="173" y="9"/>
                    </a:lnTo>
                    <a:lnTo>
                      <a:pt x="169" y="7"/>
                    </a:lnTo>
                    <a:lnTo>
                      <a:pt x="162" y="4"/>
                    </a:lnTo>
                    <a:lnTo>
                      <a:pt x="159" y="4"/>
                    </a:lnTo>
                    <a:lnTo>
                      <a:pt x="152" y="2"/>
                    </a:lnTo>
                    <a:lnTo>
                      <a:pt x="148" y="2"/>
                    </a:lnTo>
                    <a:lnTo>
                      <a:pt x="144" y="1"/>
                    </a:lnTo>
                    <a:lnTo>
                      <a:pt x="136" y="1"/>
                    </a:lnTo>
                    <a:lnTo>
                      <a:pt x="132"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0" name="Freeform 3234"/>
              <p:cNvSpPr>
                <a:spLocks/>
              </p:cNvSpPr>
              <p:nvPr/>
            </p:nvSpPr>
            <p:spPr bwMode="auto">
              <a:xfrm>
                <a:off x="3404" y="3156"/>
                <a:ext cx="3" cy="2"/>
              </a:xfrm>
              <a:custGeom>
                <a:avLst/>
                <a:gdLst>
                  <a:gd name="T0" fmla="*/ 1 w 6"/>
                  <a:gd name="T1" fmla="*/ 1 h 5"/>
                  <a:gd name="T2" fmla="*/ 0 w 6"/>
                  <a:gd name="T3" fmla="*/ 2 h 5"/>
                  <a:gd name="T4" fmla="*/ 4 w 6"/>
                  <a:gd name="T5" fmla="*/ 5 h 5"/>
                  <a:gd name="T6" fmla="*/ 5 w 6"/>
                  <a:gd name="T7" fmla="*/ 3 h 5"/>
                  <a:gd name="T8" fmla="*/ 6 w 6"/>
                  <a:gd name="T9" fmla="*/ 2 h 5"/>
                  <a:gd name="T10" fmla="*/ 6 w 6"/>
                  <a:gd name="T11" fmla="*/ 2 h 5"/>
                  <a:gd name="T12" fmla="*/ 1 w 6"/>
                  <a:gd name="T13" fmla="*/ 0 h 5"/>
                  <a:gd name="T14" fmla="*/ 1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1"/>
                    </a:moveTo>
                    <a:lnTo>
                      <a:pt x="0" y="2"/>
                    </a:lnTo>
                    <a:lnTo>
                      <a:pt x="4" y="5"/>
                    </a:lnTo>
                    <a:lnTo>
                      <a:pt x="5" y="3"/>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1" name="Freeform 3235"/>
              <p:cNvSpPr>
                <a:spLocks/>
              </p:cNvSpPr>
              <p:nvPr/>
            </p:nvSpPr>
            <p:spPr bwMode="auto">
              <a:xfrm>
                <a:off x="3404" y="3157"/>
                <a:ext cx="6" cy="3"/>
              </a:xfrm>
              <a:custGeom>
                <a:avLst/>
                <a:gdLst>
                  <a:gd name="T0" fmla="*/ 4 w 12"/>
                  <a:gd name="T1" fmla="*/ 3 h 6"/>
                  <a:gd name="T2" fmla="*/ 0 w 12"/>
                  <a:gd name="T3" fmla="*/ 0 h 6"/>
                  <a:gd name="T4" fmla="*/ 12 w 12"/>
                  <a:gd name="T5" fmla="*/ 6 h 6"/>
                  <a:gd name="T6" fmla="*/ 12 w 12"/>
                  <a:gd name="T7" fmla="*/ 5 h 6"/>
                  <a:gd name="T8" fmla="*/ 12 w 12"/>
                  <a:gd name="T9" fmla="*/ 4 h 6"/>
                  <a:gd name="T10" fmla="*/ 5 w 12"/>
                  <a:gd name="T11" fmla="*/ 0 h 6"/>
                  <a:gd name="T12" fmla="*/ 5 w 12"/>
                  <a:gd name="T13" fmla="*/ 1 h 6"/>
                  <a:gd name="T14" fmla="*/ 4 w 12"/>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6"/>
                  <a:gd name="T26" fmla="*/ 12 w 1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6">
                    <a:moveTo>
                      <a:pt x="4" y="3"/>
                    </a:moveTo>
                    <a:lnTo>
                      <a:pt x="0" y="0"/>
                    </a:lnTo>
                    <a:lnTo>
                      <a:pt x="12" y="6"/>
                    </a:lnTo>
                    <a:lnTo>
                      <a:pt x="12" y="5"/>
                    </a:lnTo>
                    <a:lnTo>
                      <a:pt x="12" y="4"/>
                    </a:lnTo>
                    <a:lnTo>
                      <a:pt x="5" y="0"/>
                    </a:lnTo>
                    <a:lnTo>
                      <a:pt x="5" y="1"/>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2" name="Freeform 3236"/>
              <p:cNvSpPr>
                <a:spLocks/>
              </p:cNvSpPr>
              <p:nvPr/>
            </p:nvSpPr>
            <p:spPr bwMode="auto">
              <a:xfrm>
                <a:off x="3409" y="3159"/>
                <a:ext cx="3" cy="2"/>
              </a:xfrm>
              <a:custGeom>
                <a:avLst/>
                <a:gdLst>
                  <a:gd name="T0" fmla="*/ 2 w 5"/>
                  <a:gd name="T1" fmla="*/ 1 h 4"/>
                  <a:gd name="T2" fmla="*/ 0 w 5"/>
                  <a:gd name="T3" fmla="*/ 2 h 4"/>
                  <a:gd name="T4" fmla="*/ 3 w 5"/>
                  <a:gd name="T5" fmla="*/ 4 h 4"/>
                  <a:gd name="T6" fmla="*/ 4 w 5"/>
                  <a:gd name="T7" fmla="*/ 3 h 4"/>
                  <a:gd name="T8" fmla="*/ 5 w 5"/>
                  <a:gd name="T9" fmla="*/ 2 h 4"/>
                  <a:gd name="T10" fmla="*/ 4 w 5"/>
                  <a:gd name="T11" fmla="*/ 1 h 4"/>
                  <a:gd name="T12" fmla="*/ 2 w 5"/>
                  <a:gd name="T13" fmla="*/ 0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0" y="2"/>
                    </a:lnTo>
                    <a:lnTo>
                      <a:pt x="3" y="4"/>
                    </a:lnTo>
                    <a:lnTo>
                      <a:pt x="4" y="3"/>
                    </a:lnTo>
                    <a:lnTo>
                      <a:pt x="5" y="2"/>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3" name="Freeform 3237"/>
              <p:cNvSpPr>
                <a:spLocks/>
              </p:cNvSpPr>
              <p:nvPr/>
            </p:nvSpPr>
            <p:spPr bwMode="auto">
              <a:xfrm>
                <a:off x="3410" y="3160"/>
                <a:ext cx="2"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4" name="Freeform 3238"/>
              <p:cNvSpPr>
                <a:spLocks/>
              </p:cNvSpPr>
              <p:nvPr/>
            </p:nvSpPr>
            <p:spPr bwMode="auto">
              <a:xfrm>
                <a:off x="3412" y="3161"/>
                <a:ext cx="4" cy="4"/>
              </a:xfrm>
              <a:custGeom>
                <a:avLst/>
                <a:gdLst>
                  <a:gd name="T0" fmla="*/ 1 w 8"/>
                  <a:gd name="T1" fmla="*/ 1 h 8"/>
                  <a:gd name="T2" fmla="*/ 0 w 8"/>
                  <a:gd name="T3" fmla="*/ 2 h 8"/>
                  <a:gd name="T4" fmla="*/ 6 w 8"/>
                  <a:gd name="T5" fmla="*/ 8 h 8"/>
                  <a:gd name="T6" fmla="*/ 7 w 8"/>
                  <a:gd name="T7" fmla="*/ 7 h 8"/>
                  <a:gd name="T8" fmla="*/ 8 w 8"/>
                  <a:gd name="T9" fmla="*/ 6 h 8"/>
                  <a:gd name="T10" fmla="*/ 3 w 8"/>
                  <a:gd name="T11" fmla="*/ 1 h 8"/>
                  <a:gd name="T12" fmla="*/ 1 w 8"/>
                  <a:gd name="T13" fmla="*/ 0 h 8"/>
                  <a:gd name="T14" fmla="*/ 1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1" y="1"/>
                    </a:moveTo>
                    <a:lnTo>
                      <a:pt x="0" y="2"/>
                    </a:lnTo>
                    <a:lnTo>
                      <a:pt x="6" y="8"/>
                    </a:lnTo>
                    <a:lnTo>
                      <a:pt x="7" y="7"/>
                    </a:lnTo>
                    <a:lnTo>
                      <a:pt x="8" y="6"/>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5" name="Freeform 3239"/>
              <p:cNvSpPr>
                <a:spLocks/>
              </p:cNvSpPr>
              <p:nvPr/>
            </p:nvSpPr>
            <p:spPr bwMode="auto">
              <a:xfrm>
                <a:off x="3414" y="3163"/>
                <a:ext cx="2" cy="2"/>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6" name="Freeform 3240"/>
              <p:cNvSpPr>
                <a:spLocks/>
              </p:cNvSpPr>
              <p:nvPr/>
            </p:nvSpPr>
            <p:spPr bwMode="auto">
              <a:xfrm>
                <a:off x="3415" y="3165"/>
                <a:ext cx="2" cy="1"/>
              </a:xfrm>
              <a:custGeom>
                <a:avLst/>
                <a:gdLst>
                  <a:gd name="T0" fmla="*/ 0 w 3"/>
                  <a:gd name="T1" fmla="*/ 1 h 4"/>
                  <a:gd name="T2" fmla="*/ 1 w 3"/>
                  <a:gd name="T3" fmla="*/ 4 h 4"/>
                  <a:gd name="T4" fmla="*/ 1 w 3"/>
                  <a:gd name="T5" fmla="*/ 4 h 4"/>
                  <a:gd name="T6" fmla="*/ 2 w 3"/>
                  <a:gd name="T7" fmla="*/ 3 h 4"/>
                  <a:gd name="T8" fmla="*/ 3 w 3"/>
                  <a:gd name="T9" fmla="*/ 1 h 4"/>
                  <a:gd name="T10" fmla="*/ 2 w 3"/>
                  <a:gd name="T11" fmla="*/ 0 h 4"/>
                  <a:gd name="T12" fmla="*/ 1 w 3"/>
                  <a:gd name="T13" fmla="*/ 1 h 4"/>
                  <a:gd name="T14" fmla="*/ 0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1"/>
                    </a:moveTo>
                    <a:lnTo>
                      <a:pt x="1" y="4"/>
                    </a:lnTo>
                    <a:lnTo>
                      <a:pt x="2" y="3"/>
                    </a:lnTo>
                    <a:lnTo>
                      <a:pt x="3" y="1"/>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7" name="Freeform 3241"/>
              <p:cNvSpPr>
                <a:spLocks/>
              </p:cNvSpPr>
              <p:nvPr/>
            </p:nvSpPr>
            <p:spPr bwMode="auto">
              <a:xfrm>
                <a:off x="3416" y="3165"/>
                <a:ext cx="2" cy="3"/>
              </a:xfrm>
              <a:custGeom>
                <a:avLst/>
                <a:gdLst>
                  <a:gd name="T0" fmla="*/ 1 w 5"/>
                  <a:gd name="T1" fmla="*/ 3 h 7"/>
                  <a:gd name="T2" fmla="*/ 0 w 5"/>
                  <a:gd name="T3" fmla="*/ 3 h 7"/>
                  <a:gd name="T4" fmla="*/ 2 w 5"/>
                  <a:gd name="T5" fmla="*/ 7 h 7"/>
                  <a:gd name="T6" fmla="*/ 4 w 5"/>
                  <a:gd name="T7" fmla="*/ 7 h 7"/>
                  <a:gd name="T8" fmla="*/ 5 w 5"/>
                  <a:gd name="T9" fmla="*/ 7 h 7"/>
                  <a:gd name="T10" fmla="*/ 1 w 5"/>
                  <a:gd name="T11" fmla="*/ 0 h 7"/>
                  <a:gd name="T12" fmla="*/ 2 w 5"/>
                  <a:gd name="T13" fmla="*/ 1 h 7"/>
                  <a:gd name="T14" fmla="*/ 1 w 5"/>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1" y="3"/>
                    </a:moveTo>
                    <a:lnTo>
                      <a:pt x="0" y="3"/>
                    </a:lnTo>
                    <a:lnTo>
                      <a:pt x="2" y="7"/>
                    </a:lnTo>
                    <a:lnTo>
                      <a:pt x="4" y="7"/>
                    </a:lnTo>
                    <a:lnTo>
                      <a:pt x="5" y="7"/>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8" name="Freeform 3242"/>
              <p:cNvSpPr>
                <a:spLocks/>
              </p:cNvSpPr>
              <p:nvPr/>
            </p:nvSpPr>
            <p:spPr bwMode="auto">
              <a:xfrm>
                <a:off x="3417" y="3167"/>
                <a:ext cx="1" cy="2"/>
              </a:xfrm>
              <a:custGeom>
                <a:avLst/>
                <a:gdLst>
                  <a:gd name="T0" fmla="*/ 0 w 4"/>
                  <a:gd name="T1" fmla="*/ 1 h 3"/>
                  <a:gd name="T2" fmla="*/ 2 w 4"/>
                  <a:gd name="T3" fmla="*/ 3 h 3"/>
                  <a:gd name="T4" fmla="*/ 2 w 4"/>
                  <a:gd name="T5" fmla="*/ 3 h 3"/>
                  <a:gd name="T6" fmla="*/ 4 w 4"/>
                  <a:gd name="T7" fmla="*/ 1 h 3"/>
                  <a:gd name="T8" fmla="*/ 3 w 4"/>
                  <a:gd name="T9" fmla="*/ 0 h 3"/>
                  <a:gd name="T10" fmla="*/ 2 w 4"/>
                  <a:gd name="T11" fmla="*/ 1 h 3"/>
                  <a:gd name="T12" fmla="*/ 0 w 4"/>
                  <a:gd name="T13" fmla="*/ 1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2" y="3"/>
                    </a:lnTo>
                    <a:lnTo>
                      <a:pt x="4" y="1"/>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49" name="Freeform 3243"/>
              <p:cNvSpPr>
                <a:spLocks/>
              </p:cNvSpPr>
              <p:nvPr/>
            </p:nvSpPr>
            <p:spPr bwMode="auto">
              <a:xfrm>
                <a:off x="3417" y="3168"/>
                <a:ext cx="3" cy="11"/>
              </a:xfrm>
              <a:custGeom>
                <a:avLst/>
                <a:gdLst>
                  <a:gd name="T0" fmla="*/ 2 w 6"/>
                  <a:gd name="T1" fmla="*/ 2 h 22"/>
                  <a:gd name="T2" fmla="*/ 2 w 6"/>
                  <a:gd name="T3" fmla="*/ 4 h 22"/>
                  <a:gd name="T4" fmla="*/ 3 w 6"/>
                  <a:gd name="T5" fmla="*/ 6 h 22"/>
                  <a:gd name="T6" fmla="*/ 3 w 6"/>
                  <a:gd name="T7" fmla="*/ 9 h 22"/>
                  <a:gd name="T8" fmla="*/ 4 w 6"/>
                  <a:gd name="T9" fmla="*/ 12 h 22"/>
                  <a:gd name="T10" fmla="*/ 3 w 6"/>
                  <a:gd name="T11" fmla="*/ 12 h 22"/>
                  <a:gd name="T12" fmla="*/ 3 w 6"/>
                  <a:gd name="T13" fmla="*/ 16 h 22"/>
                  <a:gd name="T14" fmla="*/ 2 w 6"/>
                  <a:gd name="T15" fmla="*/ 19 h 22"/>
                  <a:gd name="T16" fmla="*/ 2 w 6"/>
                  <a:gd name="T17" fmla="*/ 20 h 22"/>
                  <a:gd name="T18" fmla="*/ 0 w 6"/>
                  <a:gd name="T19" fmla="*/ 22 h 22"/>
                  <a:gd name="T20" fmla="*/ 2 w 6"/>
                  <a:gd name="T21" fmla="*/ 22 h 22"/>
                  <a:gd name="T22" fmla="*/ 3 w 6"/>
                  <a:gd name="T23" fmla="*/ 22 h 22"/>
                  <a:gd name="T24" fmla="*/ 4 w 6"/>
                  <a:gd name="T25" fmla="*/ 20 h 22"/>
                  <a:gd name="T26" fmla="*/ 4 w 6"/>
                  <a:gd name="T27" fmla="*/ 19 h 22"/>
                  <a:gd name="T28" fmla="*/ 5 w 6"/>
                  <a:gd name="T29" fmla="*/ 16 h 22"/>
                  <a:gd name="T30" fmla="*/ 5 w 6"/>
                  <a:gd name="T31" fmla="*/ 14 h 22"/>
                  <a:gd name="T32" fmla="*/ 6 w 6"/>
                  <a:gd name="T33" fmla="*/ 12 h 22"/>
                  <a:gd name="T34" fmla="*/ 5 w 6"/>
                  <a:gd name="T35" fmla="*/ 9 h 22"/>
                  <a:gd name="T36" fmla="*/ 5 w 6"/>
                  <a:gd name="T37" fmla="*/ 6 h 22"/>
                  <a:gd name="T38" fmla="*/ 4 w 6"/>
                  <a:gd name="T39" fmla="*/ 4 h 22"/>
                  <a:gd name="T40" fmla="*/ 4 w 6"/>
                  <a:gd name="T41" fmla="*/ 0 h 22"/>
                  <a:gd name="T42" fmla="*/ 2 w 6"/>
                  <a:gd name="T43" fmla="*/ 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
                  <a:gd name="T67" fmla="*/ 0 h 22"/>
                  <a:gd name="T68" fmla="*/ 6 w 6"/>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 h="22">
                    <a:moveTo>
                      <a:pt x="2" y="2"/>
                    </a:moveTo>
                    <a:lnTo>
                      <a:pt x="2" y="4"/>
                    </a:lnTo>
                    <a:lnTo>
                      <a:pt x="3" y="6"/>
                    </a:lnTo>
                    <a:lnTo>
                      <a:pt x="3" y="9"/>
                    </a:lnTo>
                    <a:lnTo>
                      <a:pt x="4" y="12"/>
                    </a:lnTo>
                    <a:lnTo>
                      <a:pt x="3" y="12"/>
                    </a:lnTo>
                    <a:lnTo>
                      <a:pt x="3" y="16"/>
                    </a:lnTo>
                    <a:lnTo>
                      <a:pt x="2" y="19"/>
                    </a:lnTo>
                    <a:lnTo>
                      <a:pt x="2" y="20"/>
                    </a:lnTo>
                    <a:lnTo>
                      <a:pt x="0" y="22"/>
                    </a:lnTo>
                    <a:lnTo>
                      <a:pt x="2" y="22"/>
                    </a:lnTo>
                    <a:lnTo>
                      <a:pt x="3" y="22"/>
                    </a:lnTo>
                    <a:lnTo>
                      <a:pt x="4" y="20"/>
                    </a:lnTo>
                    <a:lnTo>
                      <a:pt x="4" y="19"/>
                    </a:lnTo>
                    <a:lnTo>
                      <a:pt x="5" y="16"/>
                    </a:lnTo>
                    <a:lnTo>
                      <a:pt x="5" y="14"/>
                    </a:lnTo>
                    <a:lnTo>
                      <a:pt x="6" y="12"/>
                    </a:lnTo>
                    <a:lnTo>
                      <a:pt x="5" y="9"/>
                    </a:lnTo>
                    <a:lnTo>
                      <a:pt x="5" y="6"/>
                    </a:lnTo>
                    <a:lnTo>
                      <a:pt x="4" y="4"/>
                    </a:lnTo>
                    <a:lnTo>
                      <a:pt x="4"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0" name="Freeform 3244"/>
              <p:cNvSpPr>
                <a:spLocks/>
              </p:cNvSpPr>
              <p:nvPr/>
            </p:nvSpPr>
            <p:spPr bwMode="auto">
              <a:xfrm>
                <a:off x="3416" y="3178"/>
                <a:ext cx="2" cy="2"/>
              </a:xfrm>
              <a:custGeom>
                <a:avLst/>
                <a:gdLst>
                  <a:gd name="T0" fmla="*/ 3 w 4"/>
                  <a:gd name="T1" fmla="*/ 1 h 3"/>
                  <a:gd name="T2" fmla="*/ 1 w 4"/>
                  <a:gd name="T3" fmla="*/ 0 h 3"/>
                  <a:gd name="T4" fmla="*/ 0 w 4"/>
                  <a:gd name="T5" fmla="*/ 1 h 3"/>
                  <a:gd name="T6" fmla="*/ 1 w 4"/>
                  <a:gd name="T7" fmla="*/ 2 h 3"/>
                  <a:gd name="T8" fmla="*/ 3 w 4"/>
                  <a:gd name="T9" fmla="*/ 3 h 3"/>
                  <a:gd name="T10" fmla="*/ 3 w 4"/>
                  <a:gd name="T11" fmla="*/ 3 h 3"/>
                  <a:gd name="T12" fmla="*/ 4 w 4"/>
                  <a:gd name="T13" fmla="*/ 1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1" y="0"/>
                    </a:lnTo>
                    <a:lnTo>
                      <a:pt x="0" y="1"/>
                    </a:lnTo>
                    <a:lnTo>
                      <a:pt x="1" y="2"/>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1" name="Freeform 3245"/>
              <p:cNvSpPr>
                <a:spLocks/>
              </p:cNvSpPr>
              <p:nvPr/>
            </p:nvSpPr>
            <p:spPr bwMode="auto">
              <a:xfrm>
                <a:off x="3416" y="3178"/>
                <a:ext cx="1" cy="3"/>
              </a:xfrm>
              <a:custGeom>
                <a:avLst/>
                <a:gdLst>
                  <a:gd name="T0" fmla="*/ 1 w 4"/>
                  <a:gd name="T1" fmla="*/ 1 h 4"/>
                  <a:gd name="T2" fmla="*/ 2 w 4"/>
                  <a:gd name="T3" fmla="*/ 0 h 4"/>
                  <a:gd name="T4" fmla="*/ 0 w 4"/>
                  <a:gd name="T5" fmla="*/ 4 h 4"/>
                  <a:gd name="T6" fmla="*/ 1 w 4"/>
                  <a:gd name="T7" fmla="*/ 4 h 4"/>
                  <a:gd name="T8" fmla="*/ 2 w 4"/>
                  <a:gd name="T9" fmla="*/ 4 h 4"/>
                  <a:gd name="T10" fmla="*/ 4 w 4"/>
                  <a:gd name="T11" fmla="*/ 2 h 4"/>
                  <a:gd name="T12" fmla="*/ 2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2" y="0"/>
                    </a:lnTo>
                    <a:lnTo>
                      <a:pt x="0" y="4"/>
                    </a:lnTo>
                    <a:lnTo>
                      <a:pt x="1" y="4"/>
                    </a:lnTo>
                    <a:lnTo>
                      <a:pt x="2" y="4"/>
                    </a:lnTo>
                    <a:lnTo>
                      <a:pt x="4"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2" name="Freeform 3246"/>
              <p:cNvSpPr>
                <a:spLocks/>
              </p:cNvSpPr>
              <p:nvPr/>
            </p:nvSpPr>
            <p:spPr bwMode="auto">
              <a:xfrm>
                <a:off x="3415" y="3180"/>
                <a:ext cx="2" cy="2"/>
              </a:xfrm>
              <a:custGeom>
                <a:avLst/>
                <a:gdLst>
                  <a:gd name="T0" fmla="*/ 2 w 3"/>
                  <a:gd name="T1" fmla="*/ 1 h 4"/>
                  <a:gd name="T2" fmla="*/ 1 w 3"/>
                  <a:gd name="T3" fmla="*/ 0 h 4"/>
                  <a:gd name="T4" fmla="*/ 0 w 3"/>
                  <a:gd name="T5" fmla="*/ 1 h 4"/>
                  <a:gd name="T6" fmla="*/ 1 w 3"/>
                  <a:gd name="T7" fmla="*/ 3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3"/>
                    </a:lnTo>
                    <a:lnTo>
                      <a:pt x="2" y="4"/>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3" name="Freeform 3247"/>
              <p:cNvSpPr>
                <a:spLocks/>
              </p:cNvSpPr>
              <p:nvPr/>
            </p:nvSpPr>
            <p:spPr bwMode="auto">
              <a:xfrm>
                <a:off x="3414" y="3180"/>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4" name="Freeform 3248"/>
              <p:cNvSpPr>
                <a:spLocks/>
              </p:cNvSpPr>
              <p:nvPr/>
            </p:nvSpPr>
            <p:spPr bwMode="auto">
              <a:xfrm>
                <a:off x="3414" y="3182"/>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2 w 3"/>
                  <a:gd name="T11" fmla="*/ 3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5" name="Freeform 3249"/>
              <p:cNvSpPr>
                <a:spLocks/>
              </p:cNvSpPr>
              <p:nvPr/>
            </p:nvSpPr>
            <p:spPr bwMode="auto">
              <a:xfrm>
                <a:off x="3413" y="3182"/>
                <a:ext cx="2" cy="3"/>
              </a:xfrm>
              <a:custGeom>
                <a:avLst/>
                <a:gdLst>
                  <a:gd name="T0" fmla="*/ 3 w 5"/>
                  <a:gd name="T1" fmla="*/ 1 h 7"/>
                  <a:gd name="T2" fmla="*/ 4 w 5"/>
                  <a:gd name="T3" fmla="*/ 0 h 7"/>
                  <a:gd name="T4" fmla="*/ 1 w 5"/>
                  <a:gd name="T5" fmla="*/ 4 h 7"/>
                  <a:gd name="T6" fmla="*/ 0 w 5"/>
                  <a:gd name="T7" fmla="*/ 4 h 7"/>
                  <a:gd name="T8" fmla="*/ 0 w 5"/>
                  <a:gd name="T9" fmla="*/ 6 h 7"/>
                  <a:gd name="T10" fmla="*/ 0 w 5"/>
                  <a:gd name="T11" fmla="*/ 7 h 7"/>
                  <a:gd name="T12" fmla="*/ 4 w 5"/>
                  <a:gd name="T13" fmla="*/ 4 h 7"/>
                  <a:gd name="T14" fmla="*/ 5 w 5"/>
                  <a:gd name="T15" fmla="*/ 2 h 7"/>
                  <a:gd name="T16" fmla="*/ 4 w 5"/>
                  <a:gd name="T17" fmla="*/ 2 h 7"/>
                  <a:gd name="T18" fmla="*/ 3 w 5"/>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3" y="1"/>
                    </a:moveTo>
                    <a:lnTo>
                      <a:pt x="4" y="0"/>
                    </a:lnTo>
                    <a:lnTo>
                      <a:pt x="1" y="4"/>
                    </a:lnTo>
                    <a:lnTo>
                      <a:pt x="0" y="4"/>
                    </a:lnTo>
                    <a:lnTo>
                      <a:pt x="0" y="6"/>
                    </a:lnTo>
                    <a:lnTo>
                      <a:pt x="0" y="7"/>
                    </a:lnTo>
                    <a:lnTo>
                      <a:pt x="4" y="4"/>
                    </a:lnTo>
                    <a:lnTo>
                      <a:pt x="5" y="2"/>
                    </a:lnTo>
                    <a:lnTo>
                      <a:pt x="4"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6" name="Freeform 3250"/>
              <p:cNvSpPr>
                <a:spLocks/>
              </p:cNvSpPr>
              <p:nvPr/>
            </p:nvSpPr>
            <p:spPr bwMode="auto">
              <a:xfrm>
                <a:off x="3412" y="3184"/>
                <a:ext cx="1" cy="2"/>
              </a:xfrm>
              <a:custGeom>
                <a:avLst/>
                <a:gdLst>
                  <a:gd name="T0" fmla="*/ 2 w 3"/>
                  <a:gd name="T1" fmla="*/ 0 h 4"/>
                  <a:gd name="T2" fmla="*/ 0 w 3"/>
                  <a:gd name="T3" fmla="*/ 2 h 4"/>
                  <a:gd name="T4" fmla="*/ 0 w 3"/>
                  <a:gd name="T5" fmla="*/ 2 h 4"/>
                  <a:gd name="T6" fmla="*/ 1 w 3"/>
                  <a:gd name="T7" fmla="*/ 3 h 4"/>
                  <a:gd name="T8" fmla="*/ 2 w 3"/>
                  <a:gd name="T9" fmla="*/ 4 h 4"/>
                  <a:gd name="T10" fmla="*/ 3 w 3"/>
                  <a:gd name="T11" fmla="*/ 3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2"/>
                    </a:lnTo>
                    <a:lnTo>
                      <a:pt x="1" y="3"/>
                    </a:lnTo>
                    <a:lnTo>
                      <a:pt x="2" y="4"/>
                    </a:lnTo>
                    <a:lnTo>
                      <a:pt x="3" y="3"/>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7" name="Freeform 3251"/>
              <p:cNvSpPr>
                <a:spLocks/>
              </p:cNvSpPr>
              <p:nvPr/>
            </p:nvSpPr>
            <p:spPr bwMode="auto">
              <a:xfrm>
                <a:off x="3411" y="3185"/>
                <a:ext cx="2" cy="1"/>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8" name="Freeform 3252"/>
              <p:cNvSpPr>
                <a:spLocks/>
              </p:cNvSpPr>
              <p:nvPr/>
            </p:nvSpPr>
            <p:spPr bwMode="auto">
              <a:xfrm>
                <a:off x="3409" y="3185"/>
                <a:ext cx="3" cy="3"/>
              </a:xfrm>
              <a:custGeom>
                <a:avLst/>
                <a:gdLst>
                  <a:gd name="T0" fmla="*/ 4 w 5"/>
                  <a:gd name="T1" fmla="*/ 0 h 4"/>
                  <a:gd name="T2" fmla="*/ 2 w 5"/>
                  <a:gd name="T3" fmla="*/ 1 h 4"/>
                  <a:gd name="T4" fmla="*/ 0 w 5"/>
                  <a:gd name="T5" fmla="*/ 2 h 4"/>
                  <a:gd name="T6" fmla="*/ 2 w 5"/>
                  <a:gd name="T7" fmla="*/ 3 h 4"/>
                  <a:gd name="T8" fmla="*/ 3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2" y="1"/>
                    </a:lnTo>
                    <a:lnTo>
                      <a:pt x="0" y="2"/>
                    </a:lnTo>
                    <a:lnTo>
                      <a:pt x="2" y="3"/>
                    </a:lnTo>
                    <a:lnTo>
                      <a:pt x="3" y="4"/>
                    </a:lnTo>
                    <a:lnTo>
                      <a:pt x="5" y="2"/>
                    </a:lnTo>
                    <a:lnTo>
                      <a:pt x="4"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59" name="Freeform 3253"/>
              <p:cNvSpPr>
                <a:spLocks/>
              </p:cNvSpPr>
              <p:nvPr/>
            </p:nvSpPr>
            <p:spPr bwMode="auto">
              <a:xfrm>
                <a:off x="3399" y="3186"/>
                <a:ext cx="12" cy="6"/>
              </a:xfrm>
              <a:custGeom>
                <a:avLst/>
                <a:gdLst>
                  <a:gd name="T0" fmla="*/ 21 w 23"/>
                  <a:gd name="T1" fmla="*/ 1 h 12"/>
                  <a:gd name="T2" fmla="*/ 21 w 23"/>
                  <a:gd name="T3" fmla="*/ 0 h 12"/>
                  <a:gd name="T4" fmla="*/ 11 w 23"/>
                  <a:gd name="T5" fmla="*/ 5 h 12"/>
                  <a:gd name="T6" fmla="*/ 8 w 23"/>
                  <a:gd name="T7" fmla="*/ 6 h 12"/>
                  <a:gd name="T8" fmla="*/ 6 w 23"/>
                  <a:gd name="T9" fmla="*/ 7 h 12"/>
                  <a:gd name="T10" fmla="*/ 2 w 23"/>
                  <a:gd name="T11" fmla="*/ 8 h 12"/>
                  <a:gd name="T12" fmla="*/ 0 w 23"/>
                  <a:gd name="T13" fmla="*/ 9 h 12"/>
                  <a:gd name="T14" fmla="*/ 0 w 23"/>
                  <a:gd name="T15" fmla="*/ 10 h 12"/>
                  <a:gd name="T16" fmla="*/ 0 w 23"/>
                  <a:gd name="T17" fmla="*/ 12 h 12"/>
                  <a:gd name="T18" fmla="*/ 2 w 23"/>
                  <a:gd name="T19" fmla="*/ 10 h 12"/>
                  <a:gd name="T20" fmla="*/ 6 w 23"/>
                  <a:gd name="T21" fmla="*/ 9 h 12"/>
                  <a:gd name="T22" fmla="*/ 8 w 23"/>
                  <a:gd name="T23" fmla="*/ 8 h 12"/>
                  <a:gd name="T24" fmla="*/ 11 w 23"/>
                  <a:gd name="T25" fmla="*/ 7 h 12"/>
                  <a:gd name="T26" fmla="*/ 23 w 23"/>
                  <a:gd name="T27" fmla="*/ 1 h 12"/>
                  <a:gd name="T28" fmla="*/ 22 w 23"/>
                  <a:gd name="T29" fmla="*/ 2 h 12"/>
                  <a:gd name="T30" fmla="*/ 21 w 23"/>
                  <a:gd name="T31" fmla="*/ 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
                  <a:gd name="T49" fmla="*/ 0 h 12"/>
                  <a:gd name="T50" fmla="*/ 23 w 23"/>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 h="12">
                    <a:moveTo>
                      <a:pt x="21" y="1"/>
                    </a:moveTo>
                    <a:lnTo>
                      <a:pt x="21" y="0"/>
                    </a:lnTo>
                    <a:lnTo>
                      <a:pt x="11" y="5"/>
                    </a:lnTo>
                    <a:lnTo>
                      <a:pt x="8" y="6"/>
                    </a:lnTo>
                    <a:lnTo>
                      <a:pt x="6" y="7"/>
                    </a:lnTo>
                    <a:lnTo>
                      <a:pt x="2" y="8"/>
                    </a:lnTo>
                    <a:lnTo>
                      <a:pt x="0" y="9"/>
                    </a:lnTo>
                    <a:lnTo>
                      <a:pt x="0" y="10"/>
                    </a:lnTo>
                    <a:lnTo>
                      <a:pt x="0" y="12"/>
                    </a:lnTo>
                    <a:lnTo>
                      <a:pt x="2" y="10"/>
                    </a:lnTo>
                    <a:lnTo>
                      <a:pt x="6" y="9"/>
                    </a:lnTo>
                    <a:lnTo>
                      <a:pt x="8" y="8"/>
                    </a:lnTo>
                    <a:lnTo>
                      <a:pt x="11" y="7"/>
                    </a:lnTo>
                    <a:lnTo>
                      <a:pt x="23" y="1"/>
                    </a:lnTo>
                    <a:lnTo>
                      <a:pt x="22" y="2"/>
                    </a:lnTo>
                    <a:lnTo>
                      <a:pt x="2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0" name="Freeform 3254"/>
              <p:cNvSpPr>
                <a:spLocks/>
              </p:cNvSpPr>
              <p:nvPr/>
            </p:nvSpPr>
            <p:spPr bwMode="auto">
              <a:xfrm>
                <a:off x="3399" y="3191"/>
                <a:ext cx="17" cy="7"/>
              </a:xfrm>
              <a:custGeom>
                <a:avLst/>
                <a:gdLst>
                  <a:gd name="T0" fmla="*/ 0 w 33"/>
                  <a:gd name="T1" fmla="*/ 0 h 14"/>
                  <a:gd name="T2" fmla="*/ 0 w 33"/>
                  <a:gd name="T3" fmla="*/ 0 h 14"/>
                  <a:gd name="T4" fmla="*/ 0 w 33"/>
                  <a:gd name="T5" fmla="*/ 3 h 14"/>
                  <a:gd name="T6" fmla="*/ 3 w 33"/>
                  <a:gd name="T7" fmla="*/ 3 h 14"/>
                  <a:gd name="T8" fmla="*/ 8 w 33"/>
                  <a:gd name="T9" fmla="*/ 4 h 14"/>
                  <a:gd name="T10" fmla="*/ 24 w 33"/>
                  <a:gd name="T11" fmla="*/ 9 h 14"/>
                  <a:gd name="T12" fmla="*/ 26 w 33"/>
                  <a:gd name="T13" fmla="*/ 12 h 14"/>
                  <a:gd name="T14" fmla="*/ 31 w 33"/>
                  <a:gd name="T15" fmla="*/ 13 h 14"/>
                  <a:gd name="T16" fmla="*/ 33 w 33"/>
                  <a:gd name="T17" fmla="*/ 14 h 14"/>
                  <a:gd name="T18" fmla="*/ 33 w 33"/>
                  <a:gd name="T19" fmla="*/ 13 h 14"/>
                  <a:gd name="T20" fmla="*/ 33 w 33"/>
                  <a:gd name="T21" fmla="*/ 12 h 14"/>
                  <a:gd name="T22" fmla="*/ 31 w 33"/>
                  <a:gd name="T23" fmla="*/ 11 h 14"/>
                  <a:gd name="T24" fmla="*/ 29 w 33"/>
                  <a:gd name="T25" fmla="*/ 9 h 14"/>
                  <a:gd name="T26" fmla="*/ 26 w 33"/>
                  <a:gd name="T27" fmla="*/ 7 h 14"/>
                  <a:gd name="T28" fmla="*/ 8 w 33"/>
                  <a:gd name="T29" fmla="*/ 1 h 14"/>
                  <a:gd name="T30" fmla="*/ 3 w 33"/>
                  <a:gd name="T31" fmla="*/ 0 h 14"/>
                  <a:gd name="T32" fmla="*/ 0 w 33"/>
                  <a:gd name="T33" fmla="*/ 0 h 14"/>
                  <a:gd name="T34" fmla="*/ 0 w 33"/>
                  <a:gd name="T35" fmla="*/ 1 h 14"/>
                  <a:gd name="T36" fmla="*/ 0 w 33"/>
                  <a:gd name="T37" fmla="*/ 0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3"/>
                  <a:gd name="T58" fmla="*/ 0 h 14"/>
                  <a:gd name="T59" fmla="*/ 33 w 33"/>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3" h="14">
                    <a:moveTo>
                      <a:pt x="0" y="0"/>
                    </a:moveTo>
                    <a:lnTo>
                      <a:pt x="0" y="0"/>
                    </a:lnTo>
                    <a:lnTo>
                      <a:pt x="0" y="3"/>
                    </a:lnTo>
                    <a:lnTo>
                      <a:pt x="3" y="3"/>
                    </a:lnTo>
                    <a:lnTo>
                      <a:pt x="8" y="4"/>
                    </a:lnTo>
                    <a:lnTo>
                      <a:pt x="24" y="9"/>
                    </a:lnTo>
                    <a:lnTo>
                      <a:pt x="26" y="12"/>
                    </a:lnTo>
                    <a:lnTo>
                      <a:pt x="31" y="13"/>
                    </a:lnTo>
                    <a:lnTo>
                      <a:pt x="33" y="14"/>
                    </a:lnTo>
                    <a:lnTo>
                      <a:pt x="33" y="13"/>
                    </a:lnTo>
                    <a:lnTo>
                      <a:pt x="33" y="12"/>
                    </a:lnTo>
                    <a:lnTo>
                      <a:pt x="31" y="11"/>
                    </a:lnTo>
                    <a:lnTo>
                      <a:pt x="29" y="9"/>
                    </a:lnTo>
                    <a:lnTo>
                      <a:pt x="26" y="7"/>
                    </a:lnTo>
                    <a:lnTo>
                      <a:pt x="8" y="1"/>
                    </a:lnTo>
                    <a:lnTo>
                      <a:pt x="3" y="0"/>
                    </a:lnTo>
                    <a:lnTo>
                      <a:pt x="0" y="0"/>
                    </a:lnTo>
                    <a:lnTo>
                      <a:pt x="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1" name="Freeform 3255"/>
              <p:cNvSpPr>
                <a:spLocks/>
              </p:cNvSpPr>
              <p:nvPr/>
            </p:nvSpPr>
            <p:spPr bwMode="auto">
              <a:xfrm>
                <a:off x="3416" y="3197"/>
                <a:ext cx="5" cy="5"/>
              </a:xfrm>
              <a:custGeom>
                <a:avLst/>
                <a:gdLst>
                  <a:gd name="T0" fmla="*/ 1 w 12"/>
                  <a:gd name="T1" fmla="*/ 1 h 10"/>
                  <a:gd name="T2" fmla="*/ 0 w 12"/>
                  <a:gd name="T3" fmla="*/ 2 h 10"/>
                  <a:gd name="T4" fmla="*/ 2 w 12"/>
                  <a:gd name="T5" fmla="*/ 4 h 10"/>
                  <a:gd name="T6" fmla="*/ 6 w 12"/>
                  <a:gd name="T7" fmla="*/ 7 h 10"/>
                  <a:gd name="T8" fmla="*/ 9 w 12"/>
                  <a:gd name="T9" fmla="*/ 10 h 10"/>
                  <a:gd name="T10" fmla="*/ 10 w 12"/>
                  <a:gd name="T11" fmla="*/ 9 h 10"/>
                  <a:gd name="T12" fmla="*/ 12 w 12"/>
                  <a:gd name="T13" fmla="*/ 8 h 10"/>
                  <a:gd name="T14" fmla="*/ 8 w 12"/>
                  <a:gd name="T15" fmla="*/ 4 h 10"/>
                  <a:gd name="T16" fmla="*/ 5 w 12"/>
                  <a:gd name="T17" fmla="*/ 2 h 10"/>
                  <a:gd name="T18" fmla="*/ 4 w 12"/>
                  <a:gd name="T19" fmla="*/ 1 h 10"/>
                  <a:gd name="T20" fmla="*/ 1 w 12"/>
                  <a:gd name="T21" fmla="*/ 0 h 10"/>
                  <a:gd name="T22" fmla="*/ 1 w 12"/>
                  <a:gd name="T23" fmla="*/ 1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
                  <a:gd name="T37" fmla="*/ 0 h 10"/>
                  <a:gd name="T38" fmla="*/ 12 w 12"/>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 h="10">
                    <a:moveTo>
                      <a:pt x="1" y="1"/>
                    </a:moveTo>
                    <a:lnTo>
                      <a:pt x="0" y="2"/>
                    </a:lnTo>
                    <a:lnTo>
                      <a:pt x="2" y="4"/>
                    </a:lnTo>
                    <a:lnTo>
                      <a:pt x="6" y="7"/>
                    </a:lnTo>
                    <a:lnTo>
                      <a:pt x="9" y="10"/>
                    </a:lnTo>
                    <a:lnTo>
                      <a:pt x="10" y="9"/>
                    </a:lnTo>
                    <a:lnTo>
                      <a:pt x="12" y="8"/>
                    </a:lnTo>
                    <a:lnTo>
                      <a:pt x="8" y="4"/>
                    </a:lnTo>
                    <a:lnTo>
                      <a:pt x="5" y="2"/>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2" name="Freeform 3256"/>
              <p:cNvSpPr>
                <a:spLocks/>
              </p:cNvSpPr>
              <p:nvPr/>
            </p:nvSpPr>
            <p:spPr bwMode="auto">
              <a:xfrm>
                <a:off x="3420" y="3201"/>
                <a:ext cx="4" cy="3"/>
              </a:xfrm>
              <a:custGeom>
                <a:avLst/>
                <a:gdLst>
                  <a:gd name="T0" fmla="*/ 1 w 8"/>
                  <a:gd name="T1" fmla="*/ 2 h 7"/>
                  <a:gd name="T2" fmla="*/ 0 w 8"/>
                  <a:gd name="T3" fmla="*/ 1 h 7"/>
                  <a:gd name="T4" fmla="*/ 5 w 8"/>
                  <a:gd name="T5" fmla="*/ 3 h 7"/>
                  <a:gd name="T6" fmla="*/ 6 w 8"/>
                  <a:gd name="T7" fmla="*/ 7 h 7"/>
                  <a:gd name="T8" fmla="*/ 7 w 8"/>
                  <a:gd name="T9" fmla="*/ 7 h 7"/>
                  <a:gd name="T10" fmla="*/ 8 w 8"/>
                  <a:gd name="T11" fmla="*/ 7 h 7"/>
                  <a:gd name="T12" fmla="*/ 5 w 8"/>
                  <a:gd name="T13" fmla="*/ 1 h 7"/>
                  <a:gd name="T14" fmla="*/ 2 w 8"/>
                  <a:gd name="T15" fmla="*/ 0 h 7"/>
                  <a:gd name="T16" fmla="*/ 2 w 8"/>
                  <a:gd name="T17" fmla="*/ 1 h 7"/>
                  <a:gd name="T18" fmla="*/ 1 w 8"/>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1" y="2"/>
                    </a:moveTo>
                    <a:lnTo>
                      <a:pt x="0" y="1"/>
                    </a:lnTo>
                    <a:lnTo>
                      <a:pt x="5" y="3"/>
                    </a:lnTo>
                    <a:lnTo>
                      <a:pt x="6" y="7"/>
                    </a:lnTo>
                    <a:lnTo>
                      <a:pt x="7" y="7"/>
                    </a:lnTo>
                    <a:lnTo>
                      <a:pt x="8" y="7"/>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3" name="Freeform 3257"/>
              <p:cNvSpPr>
                <a:spLocks/>
              </p:cNvSpPr>
              <p:nvPr/>
            </p:nvSpPr>
            <p:spPr bwMode="auto">
              <a:xfrm>
                <a:off x="3422" y="3204"/>
                <a:ext cx="3" cy="2"/>
              </a:xfrm>
              <a:custGeom>
                <a:avLst/>
                <a:gdLst>
                  <a:gd name="T0" fmla="*/ 0 w 5"/>
                  <a:gd name="T1" fmla="*/ 1 h 4"/>
                  <a:gd name="T2" fmla="*/ 1 w 5"/>
                  <a:gd name="T3" fmla="*/ 3 h 4"/>
                  <a:gd name="T4" fmla="*/ 2 w 5"/>
                  <a:gd name="T5" fmla="*/ 4 h 4"/>
                  <a:gd name="T6" fmla="*/ 3 w 5"/>
                  <a:gd name="T7" fmla="*/ 3 h 4"/>
                  <a:gd name="T8" fmla="*/ 5 w 5"/>
                  <a:gd name="T9" fmla="*/ 2 h 4"/>
                  <a:gd name="T10" fmla="*/ 2 w 5"/>
                  <a:gd name="T11" fmla="*/ 0 h 4"/>
                  <a:gd name="T12" fmla="*/ 1 w 5"/>
                  <a:gd name="T13" fmla="*/ 1 h 4"/>
                  <a:gd name="T14" fmla="*/ 0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1"/>
                    </a:moveTo>
                    <a:lnTo>
                      <a:pt x="1" y="3"/>
                    </a:lnTo>
                    <a:lnTo>
                      <a:pt x="2" y="4"/>
                    </a:lnTo>
                    <a:lnTo>
                      <a:pt x="3" y="3"/>
                    </a:lnTo>
                    <a:lnTo>
                      <a:pt x="5"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4" name="Freeform 3258"/>
              <p:cNvSpPr>
                <a:spLocks/>
              </p:cNvSpPr>
              <p:nvPr/>
            </p:nvSpPr>
            <p:spPr bwMode="auto">
              <a:xfrm>
                <a:off x="3424" y="3205"/>
                <a:ext cx="2" cy="13"/>
              </a:xfrm>
              <a:custGeom>
                <a:avLst/>
                <a:gdLst>
                  <a:gd name="T0" fmla="*/ 1 w 6"/>
                  <a:gd name="T1" fmla="*/ 1 h 25"/>
                  <a:gd name="T2" fmla="*/ 0 w 6"/>
                  <a:gd name="T3" fmla="*/ 1 h 25"/>
                  <a:gd name="T4" fmla="*/ 0 w 6"/>
                  <a:gd name="T5" fmla="*/ 2 h 25"/>
                  <a:gd name="T6" fmla="*/ 3 w 6"/>
                  <a:gd name="T7" fmla="*/ 7 h 25"/>
                  <a:gd name="T8" fmla="*/ 3 w 6"/>
                  <a:gd name="T9" fmla="*/ 11 h 25"/>
                  <a:gd name="T10" fmla="*/ 4 w 6"/>
                  <a:gd name="T11" fmla="*/ 15 h 25"/>
                  <a:gd name="T12" fmla="*/ 3 w 6"/>
                  <a:gd name="T13" fmla="*/ 15 h 25"/>
                  <a:gd name="T14" fmla="*/ 3 w 6"/>
                  <a:gd name="T15" fmla="*/ 22 h 25"/>
                  <a:gd name="T16" fmla="*/ 1 w 6"/>
                  <a:gd name="T17" fmla="*/ 23 h 25"/>
                  <a:gd name="T18" fmla="*/ 3 w 6"/>
                  <a:gd name="T19" fmla="*/ 24 h 25"/>
                  <a:gd name="T20" fmla="*/ 4 w 6"/>
                  <a:gd name="T21" fmla="*/ 25 h 25"/>
                  <a:gd name="T22" fmla="*/ 5 w 6"/>
                  <a:gd name="T23" fmla="*/ 24 h 25"/>
                  <a:gd name="T24" fmla="*/ 5 w 6"/>
                  <a:gd name="T25" fmla="*/ 17 h 25"/>
                  <a:gd name="T26" fmla="*/ 6 w 6"/>
                  <a:gd name="T27" fmla="*/ 15 h 25"/>
                  <a:gd name="T28" fmla="*/ 5 w 6"/>
                  <a:gd name="T29" fmla="*/ 11 h 25"/>
                  <a:gd name="T30" fmla="*/ 5 w 6"/>
                  <a:gd name="T31" fmla="*/ 7 h 25"/>
                  <a:gd name="T32" fmla="*/ 3 w 6"/>
                  <a:gd name="T33" fmla="*/ 2 h 25"/>
                  <a:gd name="T34" fmla="*/ 3 w 6"/>
                  <a:gd name="T35" fmla="*/ 0 h 25"/>
                  <a:gd name="T36" fmla="*/ 3 w 6"/>
                  <a:gd name="T37" fmla="*/ 0 h 25"/>
                  <a:gd name="T38" fmla="*/ 1 w 6"/>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
                  <a:gd name="T61" fmla="*/ 0 h 25"/>
                  <a:gd name="T62" fmla="*/ 6 w 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 h="25">
                    <a:moveTo>
                      <a:pt x="1" y="1"/>
                    </a:moveTo>
                    <a:lnTo>
                      <a:pt x="0" y="1"/>
                    </a:lnTo>
                    <a:lnTo>
                      <a:pt x="0" y="2"/>
                    </a:lnTo>
                    <a:lnTo>
                      <a:pt x="3" y="7"/>
                    </a:lnTo>
                    <a:lnTo>
                      <a:pt x="3" y="11"/>
                    </a:lnTo>
                    <a:lnTo>
                      <a:pt x="4" y="15"/>
                    </a:lnTo>
                    <a:lnTo>
                      <a:pt x="3" y="15"/>
                    </a:lnTo>
                    <a:lnTo>
                      <a:pt x="3" y="22"/>
                    </a:lnTo>
                    <a:lnTo>
                      <a:pt x="1" y="23"/>
                    </a:lnTo>
                    <a:lnTo>
                      <a:pt x="3" y="24"/>
                    </a:lnTo>
                    <a:lnTo>
                      <a:pt x="4" y="25"/>
                    </a:lnTo>
                    <a:lnTo>
                      <a:pt x="5" y="24"/>
                    </a:lnTo>
                    <a:lnTo>
                      <a:pt x="5" y="17"/>
                    </a:lnTo>
                    <a:lnTo>
                      <a:pt x="6" y="15"/>
                    </a:lnTo>
                    <a:lnTo>
                      <a:pt x="5" y="11"/>
                    </a:lnTo>
                    <a:lnTo>
                      <a:pt x="5" y="7"/>
                    </a:lnTo>
                    <a:lnTo>
                      <a:pt x="3" y="2"/>
                    </a:lnTo>
                    <a:lnTo>
                      <a:pt x="3"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5" name="Freeform 3259"/>
              <p:cNvSpPr>
                <a:spLocks/>
              </p:cNvSpPr>
              <p:nvPr/>
            </p:nvSpPr>
            <p:spPr bwMode="auto">
              <a:xfrm>
                <a:off x="3423" y="3216"/>
                <a:ext cx="2" cy="4"/>
              </a:xfrm>
              <a:custGeom>
                <a:avLst/>
                <a:gdLst>
                  <a:gd name="T0" fmla="*/ 2 w 5"/>
                  <a:gd name="T1" fmla="*/ 1 h 9"/>
                  <a:gd name="T2" fmla="*/ 4 w 5"/>
                  <a:gd name="T3" fmla="*/ 0 h 9"/>
                  <a:gd name="T4" fmla="*/ 1 w 5"/>
                  <a:gd name="T5" fmla="*/ 4 h 9"/>
                  <a:gd name="T6" fmla="*/ 1 w 5"/>
                  <a:gd name="T7" fmla="*/ 6 h 9"/>
                  <a:gd name="T8" fmla="*/ 0 w 5"/>
                  <a:gd name="T9" fmla="*/ 7 h 9"/>
                  <a:gd name="T10" fmla="*/ 1 w 5"/>
                  <a:gd name="T11" fmla="*/ 8 h 9"/>
                  <a:gd name="T12" fmla="*/ 2 w 5"/>
                  <a:gd name="T13" fmla="*/ 9 h 9"/>
                  <a:gd name="T14" fmla="*/ 4 w 5"/>
                  <a:gd name="T15" fmla="*/ 8 h 9"/>
                  <a:gd name="T16" fmla="*/ 4 w 5"/>
                  <a:gd name="T17" fmla="*/ 4 h 9"/>
                  <a:gd name="T18" fmla="*/ 5 w 5"/>
                  <a:gd name="T19" fmla="*/ 2 h 9"/>
                  <a:gd name="T20" fmla="*/ 4 w 5"/>
                  <a:gd name="T21" fmla="*/ 2 h 9"/>
                  <a:gd name="T22" fmla="*/ 2 w 5"/>
                  <a:gd name="T23" fmla="*/ 1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9"/>
                  <a:gd name="T38" fmla="*/ 5 w 5"/>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9">
                    <a:moveTo>
                      <a:pt x="2" y="1"/>
                    </a:moveTo>
                    <a:lnTo>
                      <a:pt x="4" y="0"/>
                    </a:lnTo>
                    <a:lnTo>
                      <a:pt x="1" y="4"/>
                    </a:lnTo>
                    <a:lnTo>
                      <a:pt x="1" y="6"/>
                    </a:lnTo>
                    <a:lnTo>
                      <a:pt x="0" y="7"/>
                    </a:lnTo>
                    <a:lnTo>
                      <a:pt x="1" y="8"/>
                    </a:lnTo>
                    <a:lnTo>
                      <a:pt x="2" y="9"/>
                    </a:lnTo>
                    <a:lnTo>
                      <a:pt x="4" y="8"/>
                    </a:lnTo>
                    <a:lnTo>
                      <a:pt x="4" y="4"/>
                    </a:lnTo>
                    <a:lnTo>
                      <a:pt x="5" y="2"/>
                    </a:lnTo>
                    <a:lnTo>
                      <a:pt x="4"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6" name="Freeform 3260"/>
              <p:cNvSpPr>
                <a:spLocks/>
              </p:cNvSpPr>
              <p:nvPr/>
            </p:nvSpPr>
            <p:spPr bwMode="auto">
              <a:xfrm>
                <a:off x="3422" y="3219"/>
                <a:ext cx="2" cy="2"/>
              </a:xfrm>
              <a:custGeom>
                <a:avLst/>
                <a:gdLst>
                  <a:gd name="T0" fmla="*/ 1 w 3"/>
                  <a:gd name="T1" fmla="*/ 1 h 4"/>
                  <a:gd name="T2" fmla="*/ 2 w 3"/>
                  <a:gd name="T3" fmla="*/ 0 h 4"/>
                  <a:gd name="T4" fmla="*/ 0 w 3"/>
                  <a:gd name="T5" fmla="*/ 4 h 4"/>
                  <a:gd name="T6" fmla="*/ 1 w 3"/>
                  <a:gd name="T7" fmla="*/ 4 h 4"/>
                  <a:gd name="T8" fmla="*/ 2 w 3"/>
                  <a:gd name="T9" fmla="*/ 4 h 4"/>
                  <a:gd name="T10" fmla="*/ 3 w 3"/>
                  <a:gd name="T11" fmla="*/ 2 h 4"/>
                  <a:gd name="T12" fmla="*/ 2 w 3"/>
                  <a:gd name="T13" fmla="*/ 2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2" y="0"/>
                    </a:lnTo>
                    <a:lnTo>
                      <a:pt x="0" y="4"/>
                    </a:lnTo>
                    <a:lnTo>
                      <a:pt x="1" y="4"/>
                    </a:lnTo>
                    <a:lnTo>
                      <a:pt x="2" y="4"/>
                    </a:lnTo>
                    <a:lnTo>
                      <a:pt x="3"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7" name="Freeform 3261"/>
              <p:cNvSpPr>
                <a:spLocks/>
              </p:cNvSpPr>
              <p:nvPr/>
            </p:nvSpPr>
            <p:spPr bwMode="auto">
              <a:xfrm>
                <a:off x="3422" y="3220"/>
                <a:ext cx="2" cy="2"/>
              </a:xfrm>
              <a:custGeom>
                <a:avLst/>
                <a:gdLst>
                  <a:gd name="T0" fmla="*/ 2 w 3"/>
                  <a:gd name="T1" fmla="*/ 1 h 3"/>
                  <a:gd name="T2" fmla="*/ 1 w 3"/>
                  <a:gd name="T3" fmla="*/ 0 h 3"/>
                  <a:gd name="T4" fmla="*/ 0 w 3"/>
                  <a:gd name="T5" fmla="*/ 1 h 3"/>
                  <a:gd name="T6" fmla="*/ 1 w 3"/>
                  <a:gd name="T7" fmla="*/ 2 h 3"/>
                  <a:gd name="T8" fmla="*/ 2 w 3"/>
                  <a:gd name="T9" fmla="*/ 3 h 3"/>
                  <a:gd name="T10" fmla="*/ 2 w 3"/>
                  <a:gd name="T11" fmla="*/ 3 h 3"/>
                  <a:gd name="T12" fmla="*/ 3 w 3"/>
                  <a:gd name="T13" fmla="*/ 1 h 3"/>
                  <a:gd name="T14" fmla="*/ 2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1"/>
                    </a:moveTo>
                    <a:lnTo>
                      <a:pt x="1" y="0"/>
                    </a:lnTo>
                    <a:lnTo>
                      <a:pt x="0" y="1"/>
                    </a:lnTo>
                    <a:lnTo>
                      <a:pt x="1" y="2"/>
                    </a:lnTo>
                    <a:lnTo>
                      <a:pt x="2" y="3"/>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8" name="Freeform 3262"/>
              <p:cNvSpPr>
                <a:spLocks/>
              </p:cNvSpPr>
              <p:nvPr/>
            </p:nvSpPr>
            <p:spPr bwMode="auto">
              <a:xfrm>
                <a:off x="3420" y="3220"/>
                <a:ext cx="3" cy="5"/>
              </a:xfrm>
              <a:custGeom>
                <a:avLst/>
                <a:gdLst>
                  <a:gd name="T0" fmla="*/ 4 w 6"/>
                  <a:gd name="T1" fmla="*/ 1 h 9"/>
                  <a:gd name="T2" fmla="*/ 5 w 6"/>
                  <a:gd name="T3" fmla="*/ 0 h 9"/>
                  <a:gd name="T4" fmla="*/ 1 w 6"/>
                  <a:gd name="T5" fmla="*/ 7 h 9"/>
                  <a:gd name="T6" fmla="*/ 0 w 6"/>
                  <a:gd name="T7" fmla="*/ 7 h 9"/>
                  <a:gd name="T8" fmla="*/ 0 w 6"/>
                  <a:gd name="T9" fmla="*/ 8 h 9"/>
                  <a:gd name="T10" fmla="*/ 0 w 6"/>
                  <a:gd name="T11" fmla="*/ 9 h 9"/>
                  <a:gd name="T12" fmla="*/ 4 w 6"/>
                  <a:gd name="T13" fmla="*/ 7 h 9"/>
                  <a:gd name="T14" fmla="*/ 6 w 6"/>
                  <a:gd name="T15" fmla="*/ 2 h 9"/>
                  <a:gd name="T16" fmla="*/ 5 w 6"/>
                  <a:gd name="T17" fmla="*/ 2 h 9"/>
                  <a:gd name="T18" fmla="*/ 4 w 6"/>
                  <a:gd name="T19" fmla="*/ 1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9"/>
                  <a:gd name="T32" fmla="*/ 6 w 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9">
                    <a:moveTo>
                      <a:pt x="4" y="1"/>
                    </a:moveTo>
                    <a:lnTo>
                      <a:pt x="5" y="0"/>
                    </a:lnTo>
                    <a:lnTo>
                      <a:pt x="1" y="7"/>
                    </a:lnTo>
                    <a:lnTo>
                      <a:pt x="0" y="7"/>
                    </a:lnTo>
                    <a:lnTo>
                      <a:pt x="0" y="8"/>
                    </a:lnTo>
                    <a:lnTo>
                      <a:pt x="0" y="9"/>
                    </a:lnTo>
                    <a:lnTo>
                      <a:pt x="4" y="7"/>
                    </a:lnTo>
                    <a:lnTo>
                      <a:pt x="6" y="2"/>
                    </a:lnTo>
                    <a:lnTo>
                      <a:pt x="5"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69" name="Freeform 3263"/>
              <p:cNvSpPr>
                <a:spLocks/>
              </p:cNvSpPr>
              <p:nvPr/>
            </p:nvSpPr>
            <p:spPr bwMode="auto">
              <a:xfrm>
                <a:off x="3419" y="3224"/>
                <a:ext cx="2" cy="2"/>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0" name="Freeform 3264"/>
              <p:cNvSpPr>
                <a:spLocks/>
              </p:cNvSpPr>
              <p:nvPr/>
            </p:nvSpPr>
            <p:spPr bwMode="auto">
              <a:xfrm>
                <a:off x="3418" y="3224"/>
                <a:ext cx="2" cy="3"/>
              </a:xfrm>
              <a:custGeom>
                <a:avLst/>
                <a:gdLst>
                  <a:gd name="T0" fmla="*/ 2 w 4"/>
                  <a:gd name="T1" fmla="*/ 1 h 7"/>
                  <a:gd name="T2" fmla="*/ 3 w 4"/>
                  <a:gd name="T3" fmla="*/ 0 h 7"/>
                  <a:gd name="T4" fmla="*/ 1 w 4"/>
                  <a:gd name="T5" fmla="*/ 4 h 7"/>
                  <a:gd name="T6" fmla="*/ 0 w 4"/>
                  <a:gd name="T7" fmla="*/ 4 h 7"/>
                  <a:gd name="T8" fmla="*/ 0 w 4"/>
                  <a:gd name="T9" fmla="*/ 6 h 7"/>
                  <a:gd name="T10" fmla="*/ 0 w 4"/>
                  <a:gd name="T11" fmla="*/ 7 h 7"/>
                  <a:gd name="T12" fmla="*/ 3 w 4"/>
                  <a:gd name="T13" fmla="*/ 4 h 7"/>
                  <a:gd name="T14" fmla="*/ 4 w 4"/>
                  <a:gd name="T15" fmla="*/ 2 h 7"/>
                  <a:gd name="T16" fmla="*/ 3 w 4"/>
                  <a:gd name="T17" fmla="*/ 2 h 7"/>
                  <a:gd name="T18" fmla="*/ 2 w 4"/>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1"/>
                    </a:moveTo>
                    <a:lnTo>
                      <a:pt x="3" y="0"/>
                    </a:lnTo>
                    <a:lnTo>
                      <a:pt x="1" y="4"/>
                    </a:lnTo>
                    <a:lnTo>
                      <a:pt x="0" y="4"/>
                    </a:lnTo>
                    <a:lnTo>
                      <a:pt x="0" y="6"/>
                    </a:lnTo>
                    <a:lnTo>
                      <a:pt x="0" y="7"/>
                    </a:lnTo>
                    <a:lnTo>
                      <a:pt x="3" y="4"/>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1" name="Freeform 3265"/>
              <p:cNvSpPr>
                <a:spLocks/>
              </p:cNvSpPr>
              <p:nvPr/>
            </p:nvSpPr>
            <p:spPr bwMode="auto">
              <a:xfrm>
                <a:off x="3415" y="3226"/>
                <a:ext cx="3" cy="4"/>
              </a:xfrm>
              <a:custGeom>
                <a:avLst/>
                <a:gdLst>
                  <a:gd name="T0" fmla="*/ 6 w 7"/>
                  <a:gd name="T1" fmla="*/ 0 h 7"/>
                  <a:gd name="T2" fmla="*/ 3 w 7"/>
                  <a:gd name="T3" fmla="*/ 2 h 7"/>
                  <a:gd name="T4" fmla="*/ 0 w 7"/>
                  <a:gd name="T5" fmla="*/ 5 h 7"/>
                  <a:gd name="T6" fmla="*/ 1 w 7"/>
                  <a:gd name="T7" fmla="*/ 6 h 7"/>
                  <a:gd name="T8" fmla="*/ 2 w 7"/>
                  <a:gd name="T9" fmla="*/ 7 h 7"/>
                  <a:gd name="T10" fmla="*/ 7 w 7"/>
                  <a:gd name="T11" fmla="*/ 3 h 7"/>
                  <a:gd name="T12" fmla="*/ 6 w 7"/>
                  <a:gd name="T13" fmla="*/ 2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3" y="2"/>
                    </a:lnTo>
                    <a:lnTo>
                      <a:pt x="0" y="5"/>
                    </a:lnTo>
                    <a:lnTo>
                      <a:pt x="1" y="6"/>
                    </a:lnTo>
                    <a:lnTo>
                      <a:pt x="2" y="7"/>
                    </a:lnTo>
                    <a:lnTo>
                      <a:pt x="7" y="3"/>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2" name="Freeform 3266"/>
              <p:cNvSpPr>
                <a:spLocks/>
              </p:cNvSpPr>
              <p:nvPr/>
            </p:nvSpPr>
            <p:spPr bwMode="auto">
              <a:xfrm>
                <a:off x="3414" y="3229"/>
                <a:ext cx="3" cy="1"/>
              </a:xfrm>
              <a:custGeom>
                <a:avLst/>
                <a:gdLst>
                  <a:gd name="T0" fmla="*/ 2 w 4"/>
                  <a:gd name="T1" fmla="*/ 1 h 4"/>
                  <a:gd name="T2" fmla="*/ 2 w 4"/>
                  <a:gd name="T3" fmla="*/ 0 h 4"/>
                  <a:gd name="T4" fmla="*/ 0 w 4"/>
                  <a:gd name="T5" fmla="*/ 1 h 4"/>
                  <a:gd name="T6" fmla="*/ 0 w 4"/>
                  <a:gd name="T7" fmla="*/ 2 h 4"/>
                  <a:gd name="T8" fmla="*/ 0 w 4"/>
                  <a:gd name="T9" fmla="*/ 4 h 4"/>
                  <a:gd name="T10" fmla="*/ 4 w 4"/>
                  <a:gd name="T11" fmla="*/ 1 h 4"/>
                  <a:gd name="T12" fmla="*/ 3 w 4"/>
                  <a:gd name="T13" fmla="*/ 2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2"/>
                    </a:lnTo>
                    <a:lnTo>
                      <a:pt x="0" y="4"/>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3" name="Freeform 3267"/>
              <p:cNvSpPr>
                <a:spLocks/>
              </p:cNvSpPr>
              <p:nvPr/>
            </p:nvSpPr>
            <p:spPr bwMode="auto">
              <a:xfrm>
                <a:off x="3413" y="3229"/>
                <a:ext cx="2" cy="2"/>
              </a:xfrm>
              <a:custGeom>
                <a:avLst/>
                <a:gdLst>
                  <a:gd name="T0" fmla="*/ 3 w 4"/>
                  <a:gd name="T1" fmla="*/ 0 h 4"/>
                  <a:gd name="T2" fmla="*/ 0 w 4"/>
                  <a:gd name="T3" fmla="*/ 1 h 4"/>
                  <a:gd name="T4" fmla="*/ 0 w 4"/>
                  <a:gd name="T5" fmla="*/ 1 h 4"/>
                  <a:gd name="T6" fmla="*/ 2 w 4"/>
                  <a:gd name="T7" fmla="*/ 3 h 4"/>
                  <a:gd name="T8" fmla="*/ 3 w 4"/>
                  <a:gd name="T9" fmla="*/ 4 h 4"/>
                  <a:gd name="T10" fmla="*/ 4 w 4"/>
                  <a:gd name="T11" fmla="*/ 3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0" y="1"/>
                    </a:lnTo>
                    <a:lnTo>
                      <a:pt x="2" y="3"/>
                    </a:lnTo>
                    <a:lnTo>
                      <a:pt x="3" y="4"/>
                    </a:lnTo>
                    <a:lnTo>
                      <a:pt x="4" y="3"/>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4" name="Freeform 3268"/>
              <p:cNvSpPr>
                <a:spLocks/>
              </p:cNvSpPr>
              <p:nvPr/>
            </p:nvSpPr>
            <p:spPr bwMode="auto">
              <a:xfrm>
                <a:off x="3412" y="3230"/>
                <a:ext cx="3" cy="2"/>
              </a:xfrm>
              <a:custGeom>
                <a:avLst/>
                <a:gdLst>
                  <a:gd name="T0" fmla="*/ 5 w 7"/>
                  <a:gd name="T1" fmla="*/ 2 h 5"/>
                  <a:gd name="T2" fmla="*/ 5 w 7"/>
                  <a:gd name="T3" fmla="*/ 0 h 5"/>
                  <a:gd name="T4" fmla="*/ 0 w 7"/>
                  <a:gd name="T5" fmla="*/ 3 h 5"/>
                  <a:gd name="T6" fmla="*/ 0 w 7"/>
                  <a:gd name="T7" fmla="*/ 4 h 5"/>
                  <a:gd name="T8" fmla="*/ 0 w 7"/>
                  <a:gd name="T9" fmla="*/ 5 h 5"/>
                  <a:gd name="T10" fmla="*/ 7 w 7"/>
                  <a:gd name="T11" fmla="*/ 2 h 5"/>
                  <a:gd name="T12" fmla="*/ 6 w 7"/>
                  <a:gd name="T13" fmla="*/ 3 h 5"/>
                  <a:gd name="T14" fmla="*/ 5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2"/>
                    </a:moveTo>
                    <a:lnTo>
                      <a:pt x="5" y="0"/>
                    </a:lnTo>
                    <a:lnTo>
                      <a:pt x="0" y="3"/>
                    </a:lnTo>
                    <a:lnTo>
                      <a:pt x="0" y="4"/>
                    </a:lnTo>
                    <a:lnTo>
                      <a:pt x="0" y="5"/>
                    </a:lnTo>
                    <a:lnTo>
                      <a:pt x="7" y="2"/>
                    </a:lnTo>
                    <a:lnTo>
                      <a:pt x="6"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5" name="Freeform 3269"/>
              <p:cNvSpPr>
                <a:spLocks/>
              </p:cNvSpPr>
              <p:nvPr/>
            </p:nvSpPr>
            <p:spPr bwMode="auto">
              <a:xfrm>
                <a:off x="3410" y="3231"/>
                <a:ext cx="2" cy="2"/>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6" name="Freeform 3270"/>
              <p:cNvSpPr>
                <a:spLocks/>
              </p:cNvSpPr>
              <p:nvPr/>
            </p:nvSpPr>
            <p:spPr bwMode="auto">
              <a:xfrm>
                <a:off x="3411" y="3231"/>
                <a:ext cx="1" cy="2"/>
              </a:xfrm>
              <a:custGeom>
                <a:avLst/>
                <a:gdLst>
                  <a:gd name="T0" fmla="*/ 0 w 1"/>
                  <a:gd name="T1" fmla="*/ 2 h 4"/>
                  <a:gd name="T2" fmla="*/ 0 w 1"/>
                  <a:gd name="T3" fmla="*/ 0 h 4"/>
                  <a:gd name="T4" fmla="*/ 0 w 1"/>
                  <a:gd name="T5" fmla="*/ 4 h 4"/>
                  <a:gd name="T6" fmla="*/ 1 w 1"/>
                  <a:gd name="T7" fmla="*/ 3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4"/>
                    </a:lnTo>
                    <a:lnTo>
                      <a:pt x="1" y="3"/>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7" name="Freeform 3271"/>
              <p:cNvSpPr>
                <a:spLocks/>
              </p:cNvSpPr>
              <p:nvPr/>
            </p:nvSpPr>
            <p:spPr bwMode="auto">
              <a:xfrm>
                <a:off x="3410" y="3231"/>
                <a:ext cx="1" cy="2"/>
              </a:xfrm>
              <a:custGeom>
                <a:avLst/>
                <a:gdLst>
                  <a:gd name="T0" fmla="*/ 2 w 2"/>
                  <a:gd name="T1" fmla="*/ 0 h 4"/>
                  <a:gd name="T2" fmla="*/ 0 w 2"/>
                  <a:gd name="T3" fmla="*/ 0 h 4"/>
                  <a:gd name="T4" fmla="*/ 0 w 2"/>
                  <a:gd name="T5" fmla="*/ 2 h 4"/>
                  <a:gd name="T6" fmla="*/ 0 w 2"/>
                  <a:gd name="T7" fmla="*/ 4 h 4"/>
                  <a:gd name="T8" fmla="*/ 2 w 2"/>
                  <a:gd name="T9" fmla="*/ 4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0" y="0"/>
                    </a:lnTo>
                    <a:lnTo>
                      <a:pt x="0" y="2"/>
                    </a:lnTo>
                    <a:lnTo>
                      <a:pt x="0" y="4"/>
                    </a:lnTo>
                    <a:lnTo>
                      <a:pt x="2" y="4"/>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8" name="Freeform 3272"/>
              <p:cNvSpPr>
                <a:spLocks/>
              </p:cNvSpPr>
              <p:nvPr/>
            </p:nvSpPr>
            <p:spPr bwMode="auto">
              <a:xfrm>
                <a:off x="3406" y="3231"/>
                <a:ext cx="5" cy="3"/>
              </a:xfrm>
              <a:custGeom>
                <a:avLst/>
                <a:gdLst>
                  <a:gd name="T0" fmla="*/ 7 w 9"/>
                  <a:gd name="T1" fmla="*/ 0 h 7"/>
                  <a:gd name="T2" fmla="*/ 9 w 9"/>
                  <a:gd name="T3" fmla="*/ 0 h 7"/>
                  <a:gd name="T4" fmla="*/ 0 w 9"/>
                  <a:gd name="T5" fmla="*/ 4 h 7"/>
                  <a:gd name="T6" fmla="*/ 0 w 9"/>
                  <a:gd name="T7" fmla="*/ 5 h 7"/>
                  <a:gd name="T8" fmla="*/ 0 w 9"/>
                  <a:gd name="T9" fmla="*/ 7 h 7"/>
                  <a:gd name="T10" fmla="*/ 7 w 9"/>
                  <a:gd name="T11" fmla="*/ 3 h 7"/>
                  <a:gd name="T12" fmla="*/ 7 w 9"/>
                  <a:gd name="T13" fmla="*/ 2 h 7"/>
                  <a:gd name="T14" fmla="*/ 7 w 9"/>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7" y="0"/>
                    </a:moveTo>
                    <a:lnTo>
                      <a:pt x="9" y="0"/>
                    </a:lnTo>
                    <a:lnTo>
                      <a:pt x="0" y="4"/>
                    </a:lnTo>
                    <a:lnTo>
                      <a:pt x="0" y="5"/>
                    </a:lnTo>
                    <a:lnTo>
                      <a:pt x="0" y="7"/>
                    </a:lnTo>
                    <a:lnTo>
                      <a:pt x="7" y="3"/>
                    </a:lnTo>
                    <a:lnTo>
                      <a:pt x="7" y="2"/>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79" name="Freeform 3273"/>
              <p:cNvSpPr>
                <a:spLocks/>
              </p:cNvSpPr>
              <p:nvPr/>
            </p:nvSpPr>
            <p:spPr bwMode="auto">
              <a:xfrm>
                <a:off x="3405" y="3233"/>
                <a:ext cx="1" cy="2"/>
              </a:xfrm>
              <a:custGeom>
                <a:avLst/>
                <a:gdLst>
                  <a:gd name="T0" fmla="*/ 3 w 3"/>
                  <a:gd name="T1" fmla="*/ 2 h 5"/>
                  <a:gd name="T2" fmla="*/ 3 w 3"/>
                  <a:gd name="T3" fmla="*/ 0 h 5"/>
                  <a:gd name="T4" fmla="*/ 0 w 3"/>
                  <a:gd name="T5" fmla="*/ 0 h 5"/>
                  <a:gd name="T6" fmla="*/ 0 w 3"/>
                  <a:gd name="T7" fmla="*/ 2 h 5"/>
                  <a:gd name="T8" fmla="*/ 0 w 3"/>
                  <a:gd name="T9" fmla="*/ 5 h 5"/>
                  <a:gd name="T10" fmla="*/ 0 w 3"/>
                  <a:gd name="T11" fmla="*/ 5 h 5"/>
                  <a:gd name="T12" fmla="*/ 3 w 3"/>
                  <a:gd name="T13" fmla="*/ 4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3" y="0"/>
                    </a:lnTo>
                    <a:lnTo>
                      <a:pt x="0" y="0"/>
                    </a:lnTo>
                    <a:lnTo>
                      <a:pt x="0" y="2"/>
                    </a:lnTo>
                    <a:lnTo>
                      <a:pt x="0" y="5"/>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0" name="Freeform 3274"/>
              <p:cNvSpPr>
                <a:spLocks/>
              </p:cNvSpPr>
              <p:nvPr/>
            </p:nvSpPr>
            <p:spPr bwMode="auto">
              <a:xfrm>
                <a:off x="3404" y="3233"/>
                <a:ext cx="2" cy="2"/>
              </a:xfrm>
              <a:custGeom>
                <a:avLst/>
                <a:gdLst>
                  <a:gd name="T0" fmla="*/ 2 w 5"/>
                  <a:gd name="T1" fmla="*/ 0 h 5"/>
                  <a:gd name="T2" fmla="*/ 5 w 5"/>
                  <a:gd name="T3" fmla="*/ 0 h 5"/>
                  <a:gd name="T4" fmla="*/ 0 w 5"/>
                  <a:gd name="T5" fmla="*/ 2 h 5"/>
                  <a:gd name="T6" fmla="*/ 0 w 5"/>
                  <a:gd name="T7" fmla="*/ 4 h 5"/>
                  <a:gd name="T8" fmla="*/ 0 w 5"/>
                  <a:gd name="T9" fmla="*/ 5 h 5"/>
                  <a:gd name="T10" fmla="*/ 2 w 5"/>
                  <a:gd name="T11" fmla="*/ 4 h 5"/>
                  <a:gd name="T12" fmla="*/ 2 w 5"/>
                  <a:gd name="T13" fmla="*/ 2 h 5"/>
                  <a:gd name="T14" fmla="*/ 2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0"/>
                    </a:moveTo>
                    <a:lnTo>
                      <a:pt x="5" y="0"/>
                    </a:lnTo>
                    <a:lnTo>
                      <a:pt x="0" y="2"/>
                    </a:lnTo>
                    <a:lnTo>
                      <a:pt x="0" y="4"/>
                    </a:lnTo>
                    <a:lnTo>
                      <a:pt x="0" y="5"/>
                    </a:lnTo>
                    <a:lnTo>
                      <a:pt x="2" y="4"/>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1" name="Freeform 3275"/>
              <p:cNvSpPr>
                <a:spLocks/>
              </p:cNvSpPr>
              <p:nvPr/>
            </p:nvSpPr>
            <p:spPr bwMode="auto">
              <a:xfrm>
                <a:off x="3401" y="3233"/>
                <a:ext cx="3" cy="2"/>
              </a:xfrm>
              <a:custGeom>
                <a:avLst/>
                <a:gdLst>
                  <a:gd name="T0" fmla="*/ 6 w 6"/>
                  <a:gd name="T1" fmla="*/ 3 h 5"/>
                  <a:gd name="T2" fmla="*/ 6 w 6"/>
                  <a:gd name="T3" fmla="*/ 0 h 5"/>
                  <a:gd name="T4" fmla="*/ 5 w 6"/>
                  <a:gd name="T5" fmla="*/ 0 h 5"/>
                  <a:gd name="T6" fmla="*/ 0 w 6"/>
                  <a:gd name="T7" fmla="*/ 3 h 5"/>
                  <a:gd name="T8" fmla="*/ 0 w 6"/>
                  <a:gd name="T9" fmla="*/ 4 h 5"/>
                  <a:gd name="T10" fmla="*/ 0 w 6"/>
                  <a:gd name="T11" fmla="*/ 5 h 5"/>
                  <a:gd name="T12" fmla="*/ 1 w 6"/>
                  <a:gd name="T13" fmla="*/ 5 h 5"/>
                  <a:gd name="T14" fmla="*/ 4 w 6"/>
                  <a:gd name="T15" fmla="*/ 5 h 5"/>
                  <a:gd name="T16" fmla="*/ 6 w 6"/>
                  <a:gd name="T17" fmla="*/ 4 h 5"/>
                  <a:gd name="T18" fmla="*/ 6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3"/>
                    </a:moveTo>
                    <a:lnTo>
                      <a:pt x="6" y="0"/>
                    </a:lnTo>
                    <a:lnTo>
                      <a:pt x="5" y="0"/>
                    </a:lnTo>
                    <a:lnTo>
                      <a:pt x="0" y="3"/>
                    </a:lnTo>
                    <a:lnTo>
                      <a:pt x="0" y="4"/>
                    </a:lnTo>
                    <a:lnTo>
                      <a:pt x="0" y="5"/>
                    </a:lnTo>
                    <a:lnTo>
                      <a:pt x="1" y="5"/>
                    </a:lnTo>
                    <a:lnTo>
                      <a:pt x="4" y="5"/>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2" name="Freeform 3276"/>
              <p:cNvSpPr>
                <a:spLocks/>
              </p:cNvSpPr>
              <p:nvPr/>
            </p:nvSpPr>
            <p:spPr bwMode="auto">
              <a:xfrm>
                <a:off x="3400" y="3234"/>
                <a:ext cx="1" cy="2"/>
              </a:xfrm>
              <a:custGeom>
                <a:avLst/>
                <a:gdLst>
                  <a:gd name="T0" fmla="*/ 2 w 2"/>
                  <a:gd name="T1" fmla="*/ 3 h 5"/>
                  <a:gd name="T2" fmla="*/ 2 w 2"/>
                  <a:gd name="T3" fmla="*/ 0 h 5"/>
                  <a:gd name="T4" fmla="*/ 0 w 2"/>
                  <a:gd name="T5" fmla="*/ 0 h 5"/>
                  <a:gd name="T6" fmla="*/ 0 w 2"/>
                  <a:gd name="T7" fmla="*/ 3 h 5"/>
                  <a:gd name="T8" fmla="*/ 0 w 2"/>
                  <a:gd name="T9" fmla="*/ 5 h 5"/>
                  <a:gd name="T10" fmla="*/ 0 w 2"/>
                  <a:gd name="T11" fmla="*/ 5 h 5"/>
                  <a:gd name="T12" fmla="*/ 2 w 2"/>
                  <a:gd name="T13" fmla="*/ 4 h 5"/>
                  <a:gd name="T14" fmla="*/ 2 w 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3"/>
                    </a:moveTo>
                    <a:lnTo>
                      <a:pt x="2" y="0"/>
                    </a:lnTo>
                    <a:lnTo>
                      <a:pt x="0" y="0"/>
                    </a:lnTo>
                    <a:lnTo>
                      <a:pt x="0" y="3"/>
                    </a:lnTo>
                    <a:lnTo>
                      <a:pt x="0" y="5"/>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3" name="Freeform 3277"/>
              <p:cNvSpPr>
                <a:spLocks/>
              </p:cNvSpPr>
              <p:nvPr/>
            </p:nvSpPr>
            <p:spPr bwMode="auto">
              <a:xfrm>
                <a:off x="3398" y="3234"/>
                <a:ext cx="4" cy="2"/>
              </a:xfrm>
              <a:custGeom>
                <a:avLst/>
                <a:gdLst>
                  <a:gd name="T0" fmla="*/ 3 w 6"/>
                  <a:gd name="T1" fmla="*/ 0 h 5"/>
                  <a:gd name="T2" fmla="*/ 6 w 6"/>
                  <a:gd name="T3" fmla="*/ 0 h 5"/>
                  <a:gd name="T4" fmla="*/ 0 w 6"/>
                  <a:gd name="T5" fmla="*/ 3 h 5"/>
                  <a:gd name="T6" fmla="*/ 0 w 6"/>
                  <a:gd name="T7" fmla="*/ 4 h 5"/>
                  <a:gd name="T8" fmla="*/ 0 w 6"/>
                  <a:gd name="T9" fmla="*/ 5 h 5"/>
                  <a:gd name="T10" fmla="*/ 3 w 6"/>
                  <a:gd name="T11" fmla="*/ 4 h 5"/>
                  <a:gd name="T12" fmla="*/ 3 w 6"/>
                  <a:gd name="T13" fmla="*/ 3 h 5"/>
                  <a:gd name="T14" fmla="*/ 3 w 6"/>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3" y="0"/>
                    </a:moveTo>
                    <a:lnTo>
                      <a:pt x="6" y="0"/>
                    </a:lnTo>
                    <a:lnTo>
                      <a:pt x="0" y="3"/>
                    </a:lnTo>
                    <a:lnTo>
                      <a:pt x="0" y="4"/>
                    </a:lnTo>
                    <a:lnTo>
                      <a:pt x="0" y="5"/>
                    </a:lnTo>
                    <a:lnTo>
                      <a:pt x="3" y="4"/>
                    </a:lnTo>
                    <a:lnTo>
                      <a:pt x="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4" name="Freeform 3278"/>
              <p:cNvSpPr>
                <a:spLocks/>
              </p:cNvSpPr>
              <p:nvPr/>
            </p:nvSpPr>
            <p:spPr bwMode="auto">
              <a:xfrm>
                <a:off x="3395" y="3234"/>
                <a:ext cx="3" cy="3"/>
              </a:xfrm>
              <a:custGeom>
                <a:avLst/>
                <a:gdLst>
                  <a:gd name="T0" fmla="*/ 6 w 6"/>
                  <a:gd name="T1" fmla="*/ 2 h 4"/>
                  <a:gd name="T2" fmla="*/ 6 w 6"/>
                  <a:gd name="T3" fmla="*/ 0 h 4"/>
                  <a:gd name="T4" fmla="*/ 4 w 6"/>
                  <a:gd name="T5" fmla="*/ 0 h 4"/>
                  <a:gd name="T6" fmla="*/ 0 w 6"/>
                  <a:gd name="T7" fmla="*/ 2 h 4"/>
                  <a:gd name="T8" fmla="*/ 0 w 6"/>
                  <a:gd name="T9" fmla="*/ 3 h 4"/>
                  <a:gd name="T10" fmla="*/ 0 w 6"/>
                  <a:gd name="T11" fmla="*/ 4 h 4"/>
                  <a:gd name="T12" fmla="*/ 1 w 6"/>
                  <a:gd name="T13" fmla="*/ 4 h 4"/>
                  <a:gd name="T14" fmla="*/ 2 w 6"/>
                  <a:gd name="T15" fmla="*/ 4 h 4"/>
                  <a:gd name="T16" fmla="*/ 6 w 6"/>
                  <a:gd name="T17" fmla="*/ 3 h 4"/>
                  <a:gd name="T18" fmla="*/ 6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6" y="2"/>
                    </a:moveTo>
                    <a:lnTo>
                      <a:pt x="6" y="0"/>
                    </a:lnTo>
                    <a:lnTo>
                      <a:pt x="4" y="0"/>
                    </a:lnTo>
                    <a:lnTo>
                      <a:pt x="0" y="2"/>
                    </a:lnTo>
                    <a:lnTo>
                      <a:pt x="0" y="3"/>
                    </a:lnTo>
                    <a:lnTo>
                      <a:pt x="0" y="4"/>
                    </a:lnTo>
                    <a:lnTo>
                      <a:pt x="1" y="4"/>
                    </a:lnTo>
                    <a:lnTo>
                      <a:pt x="2" y="4"/>
                    </a:lnTo>
                    <a:lnTo>
                      <a:pt x="6"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5" name="Freeform 3279"/>
              <p:cNvSpPr>
                <a:spLocks/>
              </p:cNvSpPr>
              <p:nvPr/>
            </p:nvSpPr>
            <p:spPr bwMode="auto">
              <a:xfrm>
                <a:off x="3390" y="3235"/>
                <a:ext cx="5" cy="2"/>
              </a:xfrm>
              <a:custGeom>
                <a:avLst/>
                <a:gdLst>
                  <a:gd name="T0" fmla="*/ 11 w 11"/>
                  <a:gd name="T1" fmla="*/ 2 h 4"/>
                  <a:gd name="T2" fmla="*/ 11 w 11"/>
                  <a:gd name="T3" fmla="*/ 0 h 4"/>
                  <a:gd name="T4" fmla="*/ 0 w 11"/>
                  <a:gd name="T5" fmla="*/ 0 h 4"/>
                  <a:gd name="T6" fmla="*/ 0 w 11"/>
                  <a:gd name="T7" fmla="*/ 2 h 4"/>
                  <a:gd name="T8" fmla="*/ 0 w 11"/>
                  <a:gd name="T9" fmla="*/ 4 h 4"/>
                  <a:gd name="T10" fmla="*/ 8 w 11"/>
                  <a:gd name="T11" fmla="*/ 4 h 4"/>
                  <a:gd name="T12" fmla="*/ 11 w 11"/>
                  <a:gd name="T13" fmla="*/ 3 h 4"/>
                  <a:gd name="T14" fmla="*/ 11 w 11"/>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4"/>
                  <a:gd name="T26" fmla="*/ 11 w 1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4">
                    <a:moveTo>
                      <a:pt x="11" y="2"/>
                    </a:moveTo>
                    <a:lnTo>
                      <a:pt x="11" y="0"/>
                    </a:lnTo>
                    <a:lnTo>
                      <a:pt x="0" y="0"/>
                    </a:lnTo>
                    <a:lnTo>
                      <a:pt x="0" y="2"/>
                    </a:lnTo>
                    <a:lnTo>
                      <a:pt x="0" y="4"/>
                    </a:lnTo>
                    <a:lnTo>
                      <a:pt x="8" y="4"/>
                    </a:lnTo>
                    <a:lnTo>
                      <a:pt x="11" y="3"/>
                    </a:lnTo>
                    <a:lnTo>
                      <a:pt x="1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6" name="Freeform 3280"/>
              <p:cNvSpPr>
                <a:spLocks/>
              </p:cNvSpPr>
              <p:nvPr/>
            </p:nvSpPr>
            <p:spPr bwMode="auto">
              <a:xfrm>
                <a:off x="3388" y="3235"/>
                <a:ext cx="4" cy="2"/>
              </a:xfrm>
              <a:custGeom>
                <a:avLst/>
                <a:gdLst>
                  <a:gd name="T0" fmla="*/ 3 w 7"/>
                  <a:gd name="T1" fmla="*/ 0 h 4"/>
                  <a:gd name="T2" fmla="*/ 7 w 7"/>
                  <a:gd name="T3" fmla="*/ 0 h 4"/>
                  <a:gd name="T4" fmla="*/ 0 w 7"/>
                  <a:gd name="T5" fmla="*/ 2 h 4"/>
                  <a:gd name="T6" fmla="*/ 0 w 7"/>
                  <a:gd name="T7" fmla="*/ 3 h 4"/>
                  <a:gd name="T8" fmla="*/ 0 w 7"/>
                  <a:gd name="T9" fmla="*/ 4 h 4"/>
                  <a:gd name="T10" fmla="*/ 3 w 7"/>
                  <a:gd name="T11" fmla="*/ 3 h 4"/>
                  <a:gd name="T12" fmla="*/ 3 w 7"/>
                  <a:gd name="T13" fmla="*/ 2 h 4"/>
                  <a:gd name="T14" fmla="*/ 3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0"/>
                    </a:moveTo>
                    <a:lnTo>
                      <a:pt x="7" y="0"/>
                    </a:lnTo>
                    <a:lnTo>
                      <a:pt x="0" y="2"/>
                    </a:lnTo>
                    <a:lnTo>
                      <a:pt x="0" y="3"/>
                    </a:lnTo>
                    <a:lnTo>
                      <a:pt x="0" y="4"/>
                    </a:lnTo>
                    <a:lnTo>
                      <a:pt x="3"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7" name="Freeform 3281"/>
              <p:cNvSpPr>
                <a:spLocks/>
              </p:cNvSpPr>
              <p:nvPr/>
            </p:nvSpPr>
            <p:spPr bwMode="auto">
              <a:xfrm>
                <a:off x="3375" y="3235"/>
                <a:ext cx="13" cy="3"/>
              </a:xfrm>
              <a:custGeom>
                <a:avLst/>
                <a:gdLst>
                  <a:gd name="T0" fmla="*/ 28 w 28"/>
                  <a:gd name="T1" fmla="*/ 2 h 5"/>
                  <a:gd name="T2" fmla="*/ 28 w 28"/>
                  <a:gd name="T3" fmla="*/ 0 h 5"/>
                  <a:gd name="T4" fmla="*/ 0 w 28"/>
                  <a:gd name="T5" fmla="*/ 0 h 5"/>
                  <a:gd name="T6" fmla="*/ 0 w 28"/>
                  <a:gd name="T7" fmla="*/ 2 h 5"/>
                  <a:gd name="T8" fmla="*/ 0 w 28"/>
                  <a:gd name="T9" fmla="*/ 5 h 5"/>
                  <a:gd name="T10" fmla="*/ 24 w 28"/>
                  <a:gd name="T11" fmla="*/ 5 h 5"/>
                  <a:gd name="T12" fmla="*/ 28 w 28"/>
                  <a:gd name="T13" fmla="*/ 3 h 5"/>
                  <a:gd name="T14" fmla="*/ 28 w 28"/>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8"/>
                  <a:gd name="T25" fmla="*/ 0 h 5"/>
                  <a:gd name="T26" fmla="*/ 28 w 2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 h="5">
                    <a:moveTo>
                      <a:pt x="28" y="2"/>
                    </a:moveTo>
                    <a:lnTo>
                      <a:pt x="28" y="0"/>
                    </a:lnTo>
                    <a:lnTo>
                      <a:pt x="0" y="0"/>
                    </a:lnTo>
                    <a:lnTo>
                      <a:pt x="0" y="2"/>
                    </a:lnTo>
                    <a:lnTo>
                      <a:pt x="0" y="5"/>
                    </a:lnTo>
                    <a:lnTo>
                      <a:pt x="24" y="5"/>
                    </a:lnTo>
                    <a:lnTo>
                      <a:pt x="28" y="3"/>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8" name="Freeform 3282"/>
              <p:cNvSpPr>
                <a:spLocks/>
              </p:cNvSpPr>
              <p:nvPr/>
            </p:nvSpPr>
            <p:spPr bwMode="auto">
              <a:xfrm>
                <a:off x="3373" y="3235"/>
                <a:ext cx="3" cy="3"/>
              </a:xfrm>
              <a:custGeom>
                <a:avLst/>
                <a:gdLst>
                  <a:gd name="T0" fmla="*/ 3 w 7"/>
                  <a:gd name="T1" fmla="*/ 0 h 5"/>
                  <a:gd name="T2" fmla="*/ 7 w 7"/>
                  <a:gd name="T3" fmla="*/ 0 h 5"/>
                  <a:gd name="T4" fmla="*/ 0 w 7"/>
                  <a:gd name="T5" fmla="*/ 2 h 5"/>
                  <a:gd name="T6" fmla="*/ 0 w 7"/>
                  <a:gd name="T7" fmla="*/ 3 h 5"/>
                  <a:gd name="T8" fmla="*/ 0 w 7"/>
                  <a:gd name="T9" fmla="*/ 5 h 5"/>
                  <a:gd name="T10" fmla="*/ 3 w 7"/>
                  <a:gd name="T11" fmla="*/ 3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3"/>
                    </a:lnTo>
                    <a:lnTo>
                      <a:pt x="0" y="5"/>
                    </a:lnTo>
                    <a:lnTo>
                      <a:pt x="3"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89" name="Freeform 3283"/>
              <p:cNvSpPr>
                <a:spLocks/>
              </p:cNvSpPr>
              <p:nvPr/>
            </p:nvSpPr>
            <p:spPr bwMode="auto">
              <a:xfrm>
                <a:off x="3318" y="3236"/>
                <a:ext cx="55" cy="2"/>
              </a:xfrm>
              <a:custGeom>
                <a:avLst/>
                <a:gdLst>
                  <a:gd name="T0" fmla="*/ 110 w 110"/>
                  <a:gd name="T1" fmla="*/ 2 h 5"/>
                  <a:gd name="T2" fmla="*/ 110 w 110"/>
                  <a:gd name="T3" fmla="*/ 0 h 5"/>
                  <a:gd name="T4" fmla="*/ 3 w 110"/>
                  <a:gd name="T5" fmla="*/ 0 h 5"/>
                  <a:gd name="T6" fmla="*/ 0 w 110"/>
                  <a:gd name="T7" fmla="*/ 2 h 5"/>
                  <a:gd name="T8" fmla="*/ 2 w 110"/>
                  <a:gd name="T9" fmla="*/ 5 h 5"/>
                  <a:gd name="T10" fmla="*/ 106 w 110"/>
                  <a:gd name="T11" fmla="*/ 5 h 5"/>
                  <a:gd name="T12" fmla="*/ 110 w 110"/>
                  <a:gd name="T13" fmla="*/ 4 h 5"/>
                  <a:gd name="T14" fmla="*/ 110 w 110"/>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5"/>
                  <a:gd name="T26" fmla="*/ 110 w 1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5">
                    <a:moveTo>
                      <a:pt x="110" y="2"/>
                    </a:moveTo>
                    <a:lnTo>
                      <a:pt x="110" y="0"/>
                    </a:lnTo>
                    <a:lnTo>
                      <a:pt x="3" y="0"/>
                    </a:lnTo>
                    <a:lnTo>
                      <a:pt x="0" y="2"/>
                    </a:lnTo>
                    <a:lnTo>
                      <a:pt x="2" y="5"/>
                    </a:lnTo>
                    <a:lnTo>
                      <a:pt x="106" y="5"/>
                    </a:lnTo>
                    <a:lnTo>
                      <a:pt x="110" y="4"/>
                    </a:lnTo>
                    <a:lnTo>
                      <a:pt x="1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0" name="Freeform 3284"/>
              <p:cNvSpPr>
                <a:spLocks/>
              </p:cNvSpPr>
              <p:nvPr/>
            </p:nvSpPr>
            <p:spPr bwMode="auto">
              <a:xfrm>
                <a:off x="3338" y="3162"/>
                <a:ext cx="63" cy="26"/>
              </a:xfrm>
              <a:custGeom>
                <a:avLst/>
                <a:gdLst>
                  <a:gd name="T0" fmla="*/ 61 w 125"/>
                  <a:gd name="T1" fmla="*/ 52 h 52"/>
                  <a:gd name="T2" fmla="*/ 68 w 125"/>
                  <a:gd name="T3" fmla="*/ 51 h 52"/>
                  <a:gd name="T4" fmla="*/ 74 w 125"/>
                  <a:gd name="T5" fmla="*/ 51 h 52"/>
                  <a:gd name="T6" fmla="*/ 81 w 125"/>
                  <a:gd name="T7" fmla="*/ 51 h 52"/>
                  <a:gd name="T8" fmla="*/ 87 w 125"/>
                  <a:gd name="T9" fmla="*/ 51 h 52"/>
                  <a:gd name="T10" fmla="*/ 92 w 125"/>
                  <a:gd name="T11" fmla="*/ 51 h 52"/>
                  <a:gd name="T12" fmla="*/ 96 w 125"/>
                  <a:gd name="T13" fmla="*/ 51 h 52"/>
                  <a:gd name="T14" fmla="*/ 100 w 125"/>
                  <a:gd name="T15" fmla="*/ 49 h 52"/>
                  <a:gd name="T16" fmla="*/ 104 w 125"/>
                  <a:gd name="T17" fmla="*/ 48 h 52"/>
                  <a:gd name="T18" fmla="*/ 108 w 125"/>
                  <a:gd name="T19" fmla="*/ 47 h 52"/>
                  <a:gd name="T20" fmla="*/ 111 w 125"/>
                  <a:gd name="T21" fmla="*/ 45 h 52"/>
                  <a:gd name="T22" fmla="*/ 114 w 125"/>
                  <a:gd name="T23" fmla="*/ 43 h 52"/>
                  <a:gd name="T24" fmla="*/ 117 w 125"/>
                  <a:gd name="T25" fmla="*/ 42 h 52"/>
                  <a:gd name="T26" fmla="*/ 119 w 125"/>
                  <a:gd name="T27" fmla="*/ 40 h 52"/>
                  <a:gd name="T28" fmla="*/ 121 w 125"/>
                  <a:gd name="T29" fmla="*/ 37 h 52"/>
                  <a:gd name="T30" fmla="*/ 123 w 125"/>
                  <a:gd name="T31" fmla="*/ 35 h 52"/>
                  <a:gd name="T32" fmla="*/ 124 w 125"/>
                  <a:gd name="T33" fmla="*/ 32 h 52"/>
                  <a:gd name="T34" fmla="*/ 124 w 125"/>
                  <a:gd name="T35" fmla="*/ 29 h 52"/>
                  <a:gd name="T36" fmla="*/ 125 w 125"/>
                  <a:gd name="T37" fmla="*/ 27 h 52"/>
                  <a:gd name="T38" fmla="*/ 124 w 125"/>
                  <a:gd name="T39" fmla="*/ 23 h 52"/>
                  <a:gd name="T40" fmla="*/ 124 w 125"/>
                  <a:gd name="T41" fmla="*/ 21 h 52"/>
                  <a:gd name="T42" fmla="*/ 123 w 125"/>
                  <a:gd name="T43" fmla="*/ 19 h 52"/>
                  <a:gd name="T44" fmla="*/ 122 w 125"/>
                  <a:gd name="T45" fmla="*/ 17 h 52"/>
                  <a:gd name="T46" fmla="*/ 119 w 125"/>
                  <a:gd name="T47" fmla="*/ 14 h 52"/>
                  <a:gd name="T48" fmla="*/ 118 w 125"/>
                  <a:gd name="T49" fmla="*/ 12 h 52"/>
                  <a:gd name="T50" fmla="*/ 115 w 125"/>
                  <a:gd name="T51" fmla="*/ 10 h 52"/>
                  <a:gd name="T52" fmla="*/ 112 w 125"/>
                  <a:gd name="T53" fmla="*/ 7 h 52"/>
                  <a:gd name="T54" fmla="*/ 109 w 125"/>
                  <a:gd name="T55" fmla="*/ 6 h 52"/>
                  <a:gd name="T56" fmla="*/ 106 w 125"/>
                  <a:gd name="T57" fmla="*/ 5 h 52"/>
                  <a:gd name="T58" fmla="*/ 102 w 125"/>
                  <a:gd name="T59" fmla="*/ 4 h 52"/>
                  <a:gd name="T60" fmla="*/ 99 w 125"/>
                  <a:gd name="T61" fmla="*/ 4 h 52"/>
                  <a:gd name="T62" fmla="*/ 93 w 125"/>
                  <a:gd name="T63" fmla="*/ 3 h 52"/>
                  <a:gd name="T64" fmla="*/ 87 w 125"/>
                  <a:gd name="T65" fmla="*/ 2 h 52"/>
                  <a:gd name="T66" fmla="*/ 81 w 125"/>
                  <a:gd name="T67" fmla="*/ 0 h 52"/>
                  <a:gd name="T68" fmla="*/ 73 w 125"/>
                  <a:gd name="T69" fmla="*/ 0 h 52"/>
                  <a:gd name="T70" fmla="*/ 65 w 125"/>
                  <a:gd name="T71" fmla="*/ 0 h 52"/>
                  <a:gd name="T72" fmla="*/ 56 w 125"/>
                  <a:gd name="T73" fmla="*/ 0 h 52"/>
                  <a:gd name="T74" fmla="*/ 0 w 125"/>
                  <a:gd name="T75" fmla="*/ 52 h 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5"/>
                  <a:gd name="T115" fmla="*/ 0 h 52"/>
                  <a:gd name="T116" fmla="*/ 125 w 125"/>
                  <a:gd name="T117" fmla="*/ 52 h 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5" h="52">
                    <a:moveTo>
                      <a:pt x="0" y="52"/>
                    </a:moveTo>
                    <a:lnTo>
                      <a:pt x="61" y="52"/>
                    </a:lnTo>
                    <a:lnTo>
                      <a:pt x="64" y="51"/>
                    </a:lnTo>
                    <a:lnTo>
                      <a:pt x="68" y="51"/>
                    </a:lnTo>
                    <a:lnTo>
                      <a:pt x="71" y="51"/>
                    </a:lnTo>
                    <a:lnTo>
                      <a:pt x="74" y="51"/>
                    </a:lnTo>
                    <a:lnTo>
                      <a:pt x="78" y="51"/>
                    </a:lnTo>
                    <a:lnTo>
                      <a:pt x="81" y="51"/>
                    </a:lnTo>
                    <a:lnTo>
                      <a:pt x="84" y="51"/>
                    </a:lnTo>
                    <a:lnTo>
                      <a:pt x="87" y="51"/>
                    </a:lnTo>
                    <a:lnTo>
                      <a:pt x="89" y="51"/>
                    </a:lnTo>
                    <a:lnTo>
                      <a:pt x="92" y="51"/>
                    </a:lnTo>
                    <a:lnTo>
                      <a:pt x="94" y="51"/>
                    </a:lnTo>
                    <a:lnTo>
                      <a:pt x="96" y="51"/>
                    </a:lnTo>
                    <a:lnTo>
                      <a:pt x="97" y="50"/>
                    </a:lnTo>
                    <a:lnTo>
                      <a:pt x="100" y="49"/>
                    </a:lnTo>
                    <a:lnTo>
                      <a:pt x="102" y="49"/>
                    </a:lnTo>
                    <a:lnTo>
                      <a:pt x="104" y="48"/>
                    </a:lnTo>
                    <a:lnTo>
                      <a:pt x="106" y="48"/>
                    </a:lnTo>
                    <a:lnTo>
                      <a:pt x="108" y="47"/>
                    </a:lnTo>
                    <a:lnTo>
                      <a:pt x="109" y="45"/>
                    </a:lnTo>
                    <a:lnTo>
                      <a:pt x="111" y="45"/>
                    </a:lnTo>
                    <a:lnTo>
                      <a:pt x="112" y="44"/>
                    </a:lnTo>
                    <a:lnTo>
                      <a:pt x="114" y="43"/>
                    </a:lnTo>
                    <a:lnTo>
                      <a:pt x="115" y="42"/>
                    </a:lnTo>
                    <a:lnTo>
                      <a:pt x="117" y="42"/>
                    </a:lnTo>
                    <a:lnTo>
                      <a:pt x="118" y="41"/>
                    </a:lnTo>
                    <a:lnTo>
                      <a:pt x="119" y="40"/>
                    </a:lnTo>
                    <a:lnTo>
                      <a:pt x="121" y="38"/>
                    </a:lnTo>
                    <a:lnTo>
                      <a:pt x="121" y="37"/>
                    </a:lnTo>
                    <a:lnTo>
                      <a:pt x="122" y="36"/>
                    </a:lnTo>
                    <a:lnTo>
                      <a:pt x="123" y="35"/>
                    </a:lnTo>
                    <a:lnTo>
                      <a:pt x="123" y="34"/>
                    </a:lnTo>
                    <a:lnTo>
                      <a:pt x="124" y="32"/>
                    </a:lnTo>
                    <a:lnTo>
                      <a:pt x="124" y="30"/>
                    </a:lnTo>
                    <a:lnTo>
                      <a:pt x="124" y="29"/>
                    </a:lnTo>
                    <a:lnTo>
                      <a:pt x="124" y="28"/>
                    </a:lnTo>
                    <a:lnTo>
                      <a:pt x="125" y="27"/>
                    </a:lnTo>
                    <a:lnTo>
                      <a:pt x="124" y="25"/>
                    </a:lnTo>
                    <a:lnTo>
                      <a:pt x="124" y="23"/>
                    </a:lnTo>
                    <a:lnTo>
                      <a:pt x="124" y="22"/>
                    </a:lnTo>
                    <a:lnTo>
                      <a:pt x="124" y="21"/>
                    </a:lnTo>
                    <a:lnTo>
                      <a:pt x="123" y="20"/>
                    </a:lnTo>
                    <a:lnTo>
                      <a:pt x="123" y="19"/>
                    </a:lnTo>
                    <a:lnTo>
                      <a:pt x="122" y="18"/>
                    </a:lnTo>
                    <a:lnTo>
                      <a:pt x="122" y="17"/>
                    </a:lnTo>
                    <a:lnTo>
                      <a:pt x="121" y="15"/>
                    </a:lnTo>
                    <a:lnTo>
                      <a:pt x="119" y="14"/>
                    </a:lnTo>
                    <a:lnTo>
                      <a:pt x="118" y="13"/>
                    </a:lnTo>
                    <a:lnTo>
                      <a:pt x="118" y="12"/>
                    </a:lnTo>
                    <a:lnTo>
                      <a:pt x="116" y="11"/>
                    </a:lnTo>
                    <a:lnTo>
                      <a:pt x="115" y="10"/>
                    </a:lnTo>
                    <a:lnTo>
                      <a:pt x="114" y="9"/>
                    </a:lnTo>
                    <a:lnTo>
                      <a:pt x="112" y="7"/>
                    </a:lnTo>
                    <a:lnTo>
                      <a:pt x="111" y="7"/>
                    </a:lnTo>
                    <a:lnTo>
                      <a:pt x="109" y="6"/>
                    </a:lnTo>
                    <a:lnTo>
                      <a:pt x="108" y="6"/>
                    </a:lnTo>
                    <a:lnTo>
                      <a:pt x="106" y="5"/>
                    </a:lnTo>
                    <a:lnTo>
                      <a:pt x="104" y="5"/>
                    </a:lnTo>
                    <a:lnTo>
                      <a:pt x="102" y="4"/>
                    </a:lnTo>
                    <a:lnTo>
                      <a:pt x="100" y="4"/>
                    </a:lnTo>
                    <a:lnTo>
                      <a:pt x="99" y="4"/>
                    </a:lnTo>
                    <a:lnTo>
                      <a:pt x="96" y="3"/>
                    </a:lnTo>
                    <a:lnTo>
                      <a:pt x="93" y="3"/>
                    </a:lnTo>
                    <a:lnTo>
                      <a:pt x="91" y="2"/>
                    </a:lnTo>
                    <a:lnTo>
                      <a:pt x="87" y="2"/>
                    </a:lnTo>
                    <a:lnTo>
                      <a:pt x="85" y="2"/>
                    </a:lnTo>
                    <a:lnTo>
                      <a:pt x="81" y="0"/>
                    </a:lnTo>
                    <a:lnTo>
                      <a:pt x="78" y="0"/>
                    </a:lnTo>
                    <a:lnTo>
                      <a:pt x="73" y="0"/>
                    </a:lnTo>
                    <a:lnTo>
                      <a:pt x="70" y="0"/>
                    </a:lnTo>
                    <a:lnTo>
                      <a:pt x="65" y="0"/>
                    </a:lnTo>
                    <a:lnTo>
                      <a:pt x="61" y="0"/>
                    </a:lnTo>
                    <a:lnTo>
                      <a:pt x="56" y="0"/>
                    </a:lnTo>
                    <a:lnTo>
                      <a:pt x="0" y="0"/>
                    </a:lnTo>
                    <a:lnTo>
                      <a:pt x="0" y="5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791" name="Freeform 3285"/>
              <p:cNvSpPr>
                <a:spLocks/>
              </p:cNvSpPr>
              <p:nvPr/>
            </p:nvSpPr>
            <p:spPr bwMode="auto">
              <a:xfrm>
                <a:off x="3338" y="3186"/>
                <a:ext cx="49" cy="3"/>
              </a:xfrm>
              <a:custGeom>
                <a:avLst/>
                <a:gdLst>
                  <a:gd name="T0" fmla="*/ 0 w 99"/>
                  <a:gd name="T1" fmla="*/ 1 h 6"/>
                  <a:gd name="T2" fmla="*/ 0 w 99"/>
                  <a:gd name="T3" fmla="*/ 6 h 6"/>
                  <a:gd name="T4" fmla="*/ 61 w 99"/>
                  <a:gd name="T5" fmla="*/ 4 h 6"/>
                  <a:gd name="T6" fmla="*/ 64 w 99"/>
                  <a:gd name="T7" fmla="*/ 3 h 6"/>
                  <a:gd name="T8" fmla="*/ 97 w 99"/>
                  <a:gd name="T9" fmla="*/ 3 h 6"/>
                  <a:gd name="T10" fmla="*/ 99 w 99"/>
                  <a:gd name="T11" fmla="*/ 2 h 6"/>
                  <a:gd name="T12" fmla="*/ 97 w 99"/>
                  <a:gd name="T13" fmla="*/ 1 h 6"/>
                  <a:gd name="T14" fmla="*/ 96 w 99"/>
                  <a:gd name="T15" fmla="*/ 0 h 6"/>
                  <a:gd name="T16" fmla="*/ 95 w 99"/>
                  <a:gd name="T17" fmla="*/ 1 h 6"/>
                  <a:gd name="T18" fmla="*/ 64 w 99"/>
                  <a:gd name="T19" fmla="*/ 1 h 6"/>
                  <a:gd name="T20" fmla="*/ 61 w 99"/>
                  <a:gd name="T21" fmla="*/ 2 h 6"/>
                  <a:gd name="T22" fmla="*/ 0 w 99"/>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9"/>
                  <a:gd name="T37" fmla="*/ 0 h 6"/>
                  <a:gd name="T38" fmla="*/ 99 w 99"/>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9" h="6">
                    <a:moveTo>
                      <a:pt x="0" y="1"/>
                    </a:moveTo>
                    <a:lnTo>
                      <a:pt x="0" y="6"/>
                    </a:lnTo>
                    <a:lnTo>
                      <a:pt x="61" y="4"/>
                    </a:lnTo>
                    <a:lnTo>
                      <a:pt x="64" y="3"/>
                    </a:lnTo>
                    <a:lnTo>
                      <a:pt x="97" y="3"/>
                    </a:lnTo>
                    <a:lnTo>
                      <a:pt x="99" y="2"/>
                    </a:lnTo>
                    <a:lnTo>
                      <a:pt x="97" y="1"/>
                    </a:lnTo>
                    <a:lnTo>
                      <a:pt x="96" y="0"/>
                    </a:lnTo>
                    <a:lnTo>
                      <a:pt x="95" y="1"/>
                    </a:lnTo>
                    <a:lnTo>
                      <a:pt x="64" y="1"/>
                    </a:lnTo>
                    <a:lnTo>
                      <a:pt x="61" y="2"/>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2" name="Freeform 3286"/>
              <p:cNvSpPr>
                <a:spLocks/>
              </p:cNvSpPr>
              <p:nvPr/>
            </p:nvSpPr>
            <p:spPr bwMode="auto">
              <a:xfrm>
                <a:off x="3386" y="3184"/>
                <a:ext cx="6" cy="3"/>
              </a:xfrm>
              <a:custGeom>
                <a:avLst/>
                <a:gdLst>
                  <a:gd name="T0" fmla="*/ 2 w 13"/>
                  <a:gd name="T1" fmla="*/ 5 h 6"/>
                  <a:gd name="T2" fmla="*/ 2 w 13"/>
                  <a:gd name="T3" fmla="*/ 6 h 6"/>
                  <a:gd name="T4" fmla="*/ 5 w 13"/>
                  <a:gd name="T5" fmla="*/ 5 h 6"/>
                  <a:gd name="T6" fmla="*/ 7 w 13"/>
                  <a:gd name="T7" fmla="*/ 5 h 6"/>
                  <a:gd name="T8" fmla="*/ 9 w 13"/>
                  <a:gd name="T9" fmla="*/ 4 h 6"/>
                  <a:gd name="T10" fmla="*/ 11 w 13"/>
                  <a:gd name="T11" fmla="*/ 4 h 6"/>
                  <a:gd name="T12" fmla="*/ 13 w 13"/>
                  <a:gd name="T13" fmla="*/ 3 h 6"/>
                  <a:gd name="T14" fmla="*/ 13 w 13"/>
                  <a:gd name="T15" fmla="*/ 2 h 6"/>
                  <a:gd name="T16" fmla="*/ 13 w 13"/>
                  <a:gd name="T17" fmla="*/ 0 h 6"/>
                  <a:gd name="T18" fmla="*/ 11 w 13"/>
                  <a:gd name="T19" fmla="*/ 2 h 6"/>
                  <a:gd name="T20" fmla="*/ 9 w 13"/>
                  <a:gd name="T21" fmla="*/ 2 h 6"/>
                  <a:gd name="T22" fmla="*/ 7 w 13"/>
                  <a:gd name="T23" fmla="*/ 3 h 6"/>
                  <a:gd name="T24" fmla="*/ 5 w 13"/>
                  <a:gd name="T25" fmla="*/ 3 h 6"/>
                  <a:gd name="T26" fmla="*/ 0 w 13"/>
                  <a:gd name="T27" fmla="*/ 5 h 6"/>
                  <a:gd name="T28" fmla="*/ 1 w 13"/>
                  <a:gd name="T29" fmla="*/ 4 h 6"/>
                  <a:gd name="T30" fmla="*/ 2 w 13"/>
                  <a:gd name="T31" fmla="*/ 5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6"/>
                  <a:gd name="T50" fmla="*/ 13 w 1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6">
                    <a:moveTo>
                      <a:pt x="2" y="5"/>
                    </a:moveTo>
                    <a:lnTo>
                      <a:pt x="2" y="6"/>
                    </a:lnTo>
                    <a:lnTo>
                      <a:pt x="5" y="5"/>
                    </a:lnTo>
                    <a:lnTo>
                      <a:pt x="7" y="5"/>
                    </a:lnTo>
                    <a:lnTo>
                      <a:pt x="9" y="4"/>
                    </a:lnTo>
                    <a:lnTo>
                      <a:pt x="11" y="4"/>
                    </a:lnTo>
                    <a:lnTo>
                      <a:pt x="13" y="3"/>
                    </a:lnTo>
                    <a:lnTo>
                      <a:pt x="13" y="2"/>
                    </a:lnTo>
                    <a:lnTo>
                      <a:pt x="13" y="0"/>
                    </a:lnTo>
                    <a:lnTo>
                      <a:pt x="11" y="2"/>
                    </a:lnTo>
                    <a:lnTo>
                      <a:pt x="9" y="2"/>
                    </a:lnTo>
                    <a:lnTo>
                      <a:pt x="7" y="3"/>
                    </a:lnTo>
                    <a:lnTo>
                      <a:pt x="5" y="3"/>
                    </a:lnTo>
                    <a:lnTo>
                      <a:pt x="0" y="5"/>
                    </a:lnTo>
                    <a:lnTo>
                      <a:pt x="1" y="4"/>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3" name="Freeform 3287"/>
              <p:cNvSpPr>
                <a:spLocks/>
              </p:cNvSpPr>
              <p:nvPr/>
            </p:nvSpPr>
            <p:spPr bwMode="auto">
              <a:xfrm>
                <a:off x="3391" y="3180"/>
                <a:ext cx="8" cy="5"/>
              </a:xfrm>
              <a:custGeom>
                <a:avLst/>
                <a:gdLst>
                  <a:gd name="T0" fmla="*/ 1 w 15"/>
                  <a:gd name="T1" fmla="*/ 11 h 11"/>
                  <a:gd name="T2" fmla="*/ 3 w 15"/>
                  <a:gd name="T3" fmla="*/ 10 h 11"/>
                  <a:gd name="T4" fmla="*/ 3 w 15"/>
                  <a:gd name="T5" fmla="*/ 10 h 11"/>
                  <a:gd name="T6" fmla="*/ 5 w 15"/>
                  <a:gd name="T7" fmla="*/ 10 h 11"/>
                  <a:gd name="T8" fmla="*/ 9 w 15"/>
                  <a:gd name="T9" fmla="*/ 6 h 11"/>
                  <a:gd name="T10" fmla="*/ 11 w 15"/>
                  <a:gd name="T11" fmla="*/ 6 h 11"/>
                  <a:gd name="T12" fmla="*/ 15 w 15"/>
                  <a:gd name="T13" fmla="*/ 3 h 11"/>
                  <a:gd name="T14" fmla="*/ 14 w 15"/>
                  <a:gd name="T15" fmla="*/ 1 h 11"/>
                  <a:gd name="T16" fmla="*/ 12 w 15"/>
                  <a:gd name="T17" fmla="*/ 0 h 11"/>
                  <a:gd name="T18" fmla="*/ 9 w 15"/>
                  <a:gd name="T19" fmla="*/ 4 h 11"/>
                  <a:gd name="T20" fmla="*/ 7 w 15"/>
                  <a:gd name="T21" fmla="*/ 4 h 11"/>
                  <a:gd name="T22" fmla="*/ 3 w 15"/>
                  <a:gd name="T23" fmla="*/ 7 h 11"/>
                  <a:gd name="T24" fmla="*/ 1 w 15"/>
                  <a:gd name="T25" fmla="*/ 7 h 11"/>
                  <a:gd name="T26" fmla="*/ 0 w 15"/>
                  <a:gd name="T27" fmla="*/ 8 h 11"/>
                  <a:gd name="T28" fmla="*/ 1 w 15"/>
                  <a:gd name="T29" fmla="*/ 10 h 11"/>
                  <a:gd name="T30" fmla="*/ 1 w 15"/>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1"/>
                  <a:gd name="T50" fmla="*/ 15 w 15"/>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1">
                    <a:moveTo>
                      <a:pt x="1" y="11"/>
                    </a:moveTo>
                    <a:lnTo>
                      <a:pt x="3" y="10"/>
                    </a:lnTo>
                    <a:lnTo>
                      <a:pt x="5" y="10"/>
                    </a:lnTo>
                    <a:lnTo>
                      <a:pt x="9" y="6"/>
                    </a:lnTo>
                    <a:lnTo>
                      <a:pt x="11" y="6"/>
                    </a:lnTo>
                    <a:lnTo>
                      <a:pt x="15" y="3"/>
                    </a:lnTo>
                    <a:lnTo>
                      <a:pt x="14" y="1"/>
                    </a:lnTo>
                    <a:lnTo>
                      <a:pt x="12" y="0"/>
                    </a:lnTo>
                    <a:lnTo>
                      <a:pt x="9" y="4"/>
                    </a:lnTo>
                    <a:lnTo>
                      <a:pt x="7" y="4"/>
                    </a:lnTo>
                    <a:lnTo>
                      <a:pt x="3" y="7"/>
                    </a:lnTo>
                    <a:lnTo>
                      <a:pt x="1" y="7"/>
                    </a:lnTo>
                    <a:lnTo>
                      <a:pt x="0" y="8"/>
                    </a:lnTo>
                    <a:lnTo>
                      <a:pt x="1" y="10"/>
                    </a:lnTo>
                    <a:lnTo>
                      <a:pt x="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4" name="Freeform 3288"/>
              <p:cNvSpPr>
                <a:spLocks/>
              </p:cNvSpPr>
              <p:nvPr/>
            </p:nvSpPr>
            <p:spPr bwMode="auto">
              <a:xfrm>
                <a:off x="3398" y="3180"/>
                <a:ext cx="1" cy="1"/>
              </a:xfrm>
              <a:custGeom>
                <a:avLst/>
                <a:gdLst>
                  <a:gd name="T0" fmla="*/ 3 w 3"/>
                  <a:gd name="T1" fmla="*/ 3 h 3"/>
                  <a:gd name="T2" fmla="*/ 3 w 3"/>
                  <a:gd name="T3" fmla="*/ 3 h 3"/>
                  <a:gd name="T4" fmla="*/ 3 w 3"/>
                  <a:gd name="T5" fmla="*/ 0 h 3"/>
                  <a:gd name="T6" fmla="*/ 2 w 3"/>
                  <a:gd name="T7" fmla="*/ 0 h 3"/>
                  <a:gd name="T8" fmla="*/ 0 w 3"/>
                  <a:gd name="T9" fmla="*/ 0 h 3"/>
                  <a:gd name="T10" fmla="*/ 0 w 3"/>
                  <a:gd name="T11" fmla="*/ 1 h 3"/>
                  <a:gd name="T12" fmla="*/ 2 w 3"/>
                  <a:gd name="T13" fmla="*/ 1 h 3"/>
                  <a:gd name="T14" fmla="*/ 3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3"/>
                    </a:moveTo>
                    <a:lnTo>
                      <a:pt x="3" y="3"/>
                    </a:lnTo>
                    <a:lnTo>
                      <a:pt x="3" y="0"/>
                    </a:lnTo>
                    <a:lnTo>
                      <a:pt x="2" y="0"/>
                    </a:lnTo>
                    <a:lnTo>
                      <a:pt x="0" y="0"/>
                    </a:lnTo>
                    <a:lnTo>
                      <a:pt x="0" y="1"/>
                    </a:lnTo>
                    <a:lnTo>
                      <a:pt x="2" y="1"/>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5" name="Freeform 3289"/>
              <p:cNvSpPr>
                <a:spLocks/>
              </p:cNvSpPr>
              <p:nvPr/>
            </p:nvSpPr>
            <p:spPr bwMode="auto">
              <a:xfrm>
                <a:off x="3398" y="3178"/>
                <a:ext cx="2" cy="3"/>
              </a:xfrm>
              <a:custGeom>
                <a:avLst/>
                <a:gdLst>
                  <a:gd name="T0" fmla="*/ 2 w 5"/>
                  <a:gd name="T1" fmla="*/ 3 h 4"/>
                  <a:gd name="T2" fmla="*/ 3 w 5"/>
                  <a:gd name="T3" fmla="*/ 4 h 4"/>
                  <a:gd name="T4" fmla="*/ 5 w 5"/>
                  <a:gd name="T5" fmla="*/ 2 h 4"/>
                  <a:gd name="T6" fmla="*/ 4 w 5"/>
                  <a:gd name="T7" fmla="*/ 1 h 4"/>
                  <a:gd name="T8" fmla="*/ 3 w 5"/>
                  <a:gd name="T9" fmla="*/ 0 h 4"/>
                  <a:gd name="T10" fmla="*/ 0 w 5"/>
                  <a:gd name="T11" fmla="*/ 2 h 4"/>
                  <a:gd name="T12" fmla="*/ 0 w 5"/>
                  <a:gd name="T13" fmla="*/ 3 h 4"/>
                  <a:gd name="T14" fmla="*/ 2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3"/>
                    </a:moveTo>
                    <a:lnTo>
                      <a:pt x="3" y="4"/>
                    </a:lnTo>
                    <a:lnTo>
                      <a:pt x="5" y="2"/>
                    </a:lnTo>
                    <a:lnTo>
                      <a:pt x="4" y="1"/>
                    </a:lnTo>
                    <a:lnTo>
                      <a:pt x="3" y="0"/>
                    </a:lnTo>
                    <a:lnTo>
                      <a:pt x="0" y="2"/>
                    </a:lnTo>
                    <a:lnTo>
                      <a:pt x="0" y="3"/>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6" name="Freeform 3290"/>
              <p:cNvSpPr>
                <a:spLocks/>
              </p:cNvSpPr>
              <p:nvPr/>
            </p:nvSpPr>
            <p:spPr bwMode="auto">
              <a:xfrm>
                <a:off x="3399" y="3176"/>
                <a:ext cx="2" cy="4"/>
              </a:xfrm>
              <a:custGeom>
                <a:avLst/>
                <a:gdLst>
                  <a:gd name="T0" fmla="*/ 2 w 3"/>
                  <a:gd name="T1" fmla="*/ 8 h 8"/>
                  <a:gd name="T2" fmla="*/ 2 w 3"/>
                  <a:gd name="T3" fmla="*/ 8 h 8"/>
                  <a:gd name="T4" fmla="*/ 2 w 3"/>
                  <a:gd name="T5" fmla="*/ 6 h 8"/>
                  <a:gd name="T6" fmla="*/ 3 w 3"/>
                  <a:gd name="T7" fmla="*/ 4 h 8"/>
                  <a:gd name="T8" fmla="*/ 3 w 3"/>
                  <a:gd name="T9" fmla="*/ 0 h 8"/>
                  <a:gd name="T10" fmla="*/ 2 w 3"/>
                  <a:gd name="T11" fmla="*/ 0 h 8"/>
                  <a:gd name="T12" fmla="*/ 1 w 3"/>
                  <a:gd name="T13" fmla="*/ 0 h 8"/>
                  <a:gd name="T14" fmla="*/ 1 w 3"/>
                  <a:gd name="T15" fmla="*/ 4 h 8"/>
                  <a:gd name="T16" fmla="*/ 0 w 3"/>
                  <a:gd name="T17" fmla="*/ 6 h 8"/>
                  <a:gd name="T18" fmla="*/ 0 w 3"/>
                  <a:gd name="T19" fmla="*/ 7 h 8"/>
                  <a:gd name="T20" fmla="*/ 1 w 3"/>
                  <a:gd name="T21" fmla="*/ 7 h 8"/>
                  <a:gd name="T22" fmla="*/ 2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8"/>
                  <a:gd name="T38" fmla="*/ 3 w 3"/>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8">
                    <a:moveTo>
                      <a:pt x="2" y="8"/>
                    </a:moveTo>
                    <a:lnTo>
                      <a:pt x="2" y="8"/>
                    </a:lnTo>
                    <a:lnTo>
                      <a:pt x="2" y="6"/>
                    </a:lnTo>
                    <a:lnTo>
                      <a:pt x="3" y="4"/>
                    </a:lnTo>
                    <a:lnTo>
                      <a:pt x="3" y="0"/>
                    </a:lnTo>
                    <a:lnTo>
                      <a:pt x="2" y="0"/>
                    </a:lnTo>
                    <a:lnTo>
                      <a:pt x="1" y="0"/>
                    </a:lnTo>
                    <a:lnTo>
                      <a:pt x="1" y="4"/>
                    </a:lnTo>
                    <a:lnTo>
                      <a:pt x="0" y="6"/>
                    </a:lnTo>
                    <a:lnTo>
                      <a:pt x="0" y="7"/>
                    </a:lnTo>
                    <a:lnTo>
                      <a:pt x="1" y="7"/>
                    </a:lnTo>
                    <a:lnTo>
                      <a:pt x="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7" name="Freeform 3291"/>
              <p:cNvSpPr>
                <a:spLocks/>
              </p:cNvSpPr>
              <p:nvPr/>
            </p:nvSpPr>
            <p:spPr bwMode="auto">
              <a:xfrm>
                <a:off x="3399" y="3172"/>
                <a:ext cx="2" cy="4"/>
              </a:xfrm>
              <a:custGeom>
                <a:avLst/>
                <a:gdLst>
                  <a:gd name="T0" fmla="*/ 1 w 3"/>
                  <a:gd name="T1" fmla="*/ 7 h 8"/>
                  <a:gd name="T2" fmla="*/ 2 w 3"/>
                  <a:gd name="T3" fmla="*/ 8 h 8"/>
                  <a:gd name="T4" fmla="*/ 3 w 3"/>
                  <a:gd name="T5" fmla="*/ 7 h 8"/>
                  <a:gd name="T6" fmla="*/ 2 w 3"/>
                  <a:gd name="T7" fmla="*/ 4 h 8"/>
                  <a:gd name="T8" fmla="*/ 2 w 3"/>
                  <a:gd name="T9" fmla="*/ 0 h 8"/>
                  <a:gd name="T10" fmla="*/ 1 w 3"/>
                  <a:gd name="T11" fmla="*/ 0 h 8"/>
                  <a:gd name="T12" fmla="*/ 0 w 3"/>
                  <a:gd name="T13" fmla="*/ 0 h 8"/>
                  <a:gd name="T14" fmla="*/ 0 w 3"/>
                  <a:gd name="T15" fmla="*/ 4 h 8"/>
                  <a:gd name="T16" fmla="*/ 1 w 3"/>
                  <a:gd name="T17" fmla="*/ 5 h 8"/>
                  <a:gd name="T18" fmla="*/ 0 w 3"/>
                  <a:gd name="T19" fmla="*/ 6 h 8"/>
                  <a:gd name="T20" fmla="*/ 0 w 3"/>
                  <a:gd name="T21" fmla="*/ 7 h 8"/>
                  <a:gd name="T22" fmla="*/ 1 w 3"/>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8"/>
                  <a:gd name="T38" fmla="*/ 3 w 3"/>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8">
                    <a:moveTo>
                      <a:pt x="1" y="7"/>
                    </a:moveTo>
                    <a:lnTo>
                      <a:pt x="2" y="8"/>
                    </a:lnTo>
                    <a:lnTo>
                      <a:pt x="3" y="7"/>
                    </a:lnTo>
                    <a:lnTo>
                      <a:pt x="2" y="4"/>
                    </a:lnTo>
                    <a:lnTo>
                      <a:pt x="2" y="0"/>
                    </a:lnTo>
                    <a:lnTo>
                      <a:pt x="1" y="0"/>
                    </a:lnTo>
                    <a:lnTo>
                      <a:pt x="0" y="0"/>
                    </a:lnTo>
                    <a:lnTo>
                      <a:pt x="0" y="4"/>
                    </a:lnTo>
                    <a:lnTo>
                      <a:pt x="1" y="5"/>
                    </a:lnTo>
                    <a:lnTo>
                      <a:pt x="0" y="6"/>
                    </a:lnTo>
                    <a:lnTo>
                      <a:pt x="0" y="7"/>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8" name="Freeform 3292"/>
              <p:cNvSpPr>
                <a:spLocks/>
              </p:cNvSpPr>
              <p:nvPr/>
            </p:nvSpPr>
            <p:spPr bwMode="auto">
              <a:xfrm>
                <a:off x="3399" y="3171"/>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799" name="Freeform 3293"/>
              <p:cNvSpPr>
                <a:spLocks/>
              </p:cNvSpPr>
              <p:nvPr/>
            </p:nvSpPr>
            <p:spPr bwMode="auto">
              <a:xfrm>
                <a:off x="3399" y="3171"/>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0" name="Freeform 3294"/>
              <p:cNvSpPr>
                <a:spLocks/>
              </p:cNvSpPr>
              <p:nvPr/>
            </p:nvSpPr>
            <p:spPr bwMode="auto">
              <a:xfrm>
                <a:off x="3398" y="3170"/>
                <a:ext cx="2" cy="2"/>
              </a:xfrm>
              <a:custGeom>
                <a:avLst/>
                <a:gdLst>
                  <a:gd name="T0" fmla="*/ 3 w 3"/>
                  <a:gd name="T1" fmla="*/ 2 h 3"/>
                  <a:gd name="T2" fmla="*/ 3 w 3"/>
                  <a:gd name="T3" fmla="*/ 1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3" y="1"/>
                    </a:ln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1" name="Freeform 3295"/>
              <p:cNvSpPr>
                <a:spLocks/>
              </p:cNvSpPr>
              <p:nvPr/>
            </p:nvSpPr>
            <p:spPr bwMode="auto">
              <a:xfrm>
                <a:off x="3398" y="3170"/>
                <a:ext cx="1"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2" name="Freeform 3296"/>
              <p:cNvSpPr>
                <a:spLocks/>
              </p:cNvSpPr>
              <p:nvPr/>
            </p:nvSpPr>
            <p:spPr bwMode="auto">
              <a:xfrm>
                <a:off x="3397" y="3167"/>
                <a:ext cx="2" cy="3"/>
              </a:xfrm>
              <a:custGeom>
                <a:avLst/>
                <a:gdLst>
                  <a:gd name="T0" fmla="*/ 6 w 6"/>
                  <a:gd name="T1" fmla="*/ 5 h 6"/>
                  <a:gd name="T2" fmla="*/ 6 w 6"/>
                  <a:gd name="T3" fmla="*/ 3 h 6"/>
                  <a:gd name="T4" fmla="*/ 2 w 6"/>
                  <a:gd name="T5" fmla="*/ 0 h 6"/>
                  <a:gd name="T6" fmla="*/ 1 w 6"/>
                  <a:gd name="T7" fmla="*/ 1 h 6"/>
                  <a:gd name="T8" fmla="*/ 0 w 6"/>
                  <a:gd name="T9" fmla="*/ 2 h 6"/>
                  <a:gd name="T10" fmla="*/ 4 w 6"/>
                  <a:gd name="T11" fmla="*/ 6 h 6"/>
                  <a:gd name="T12" fmla="*/ 5 w 6"/>
                  <a:gd name="T13" fmla="*/ 5 h 6"/>
                  <a:gd name="T14" fmla="*/ 6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5"/>
                    </a:moveTo>
                    <a:lnTo>
                      <a:pt x="6" y="3"/>
                    </a:lnTo>
                    <a:lnTo>
                      <a:pt x="2" y="0"/>
                    </a:lnTo>
                    <a:lnTo>
                      <a:pt x="1" y="1"/>
                    </a:lnTo>
                    <a:lnTo>
                      <a:pt x="0" y="2"/>
                    </a:lnTo>
                    <a:lnTo>
                      <a:pt x="4" y="6"/>
                    </a:lnTo>
                    <a:lnTo>
                      <a:pt x="5" y="5"/>
                    </a:lnTo>
                    <a:lnTo>
                      <a:pt x="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3" name="Freeform 3297"/>
              <p:cNvSpPr>
                <a:spLocks/>
              </p:cNvSpPr>
              <p:nvPr/>
            </p:nvSpPr>
            <p:spPr bwMode="auto">
              <a:xfrm>
                <a:off x="3396" y="3166"/>
                <a:ext cx="2" cy="3"/>
              </a:xfrm>
              <a:custGeom>
                <a:avLst/>
                <a:gdLst>
                  <a:gd name="T0" fmla="*/ 2 w 3"/>
                  <a:gd name="T1" fmla="*/ 3 h 4"/>
                  <a:gd name="T2" fmla="*/ 3 w 3"/>
                  <a:gd name="T3" fmla="*/ 3 h 4"/>
                  <a:gd name="T4" fmla="*/ 3 w 3"/>
                  <a:gd name="T5" fmla="*/ 2 h 4"/>
                  <a:gd name="T6" fmla="*/ 0 w 3"/>
                  <a:gd name="T7" fmla="*/ 0 h 4"/>
                  <a:gd name="T8" fmla="*/ 0 w 3"/>
                  <a:gd name="T9" fmla="*/ 1 h 4"/>
                  <a:gd name="T10" fmla="*/ 0 w 3"/>
                  <a:gd name="T11" fmla="*/ 2 h 4"/>
                  <a:gd name="T12" fmla="*/ 1 w 3"/>
                  <a:gd name="T13" fmla="*/ 2 h 4"/>
                  <a:gd name="T14" fmla="*/ 1 w 3"/>
                  <a:gd name="T15" fmla="*/ 4 h 4"/>
                  <a:gd name="T16" fmla="*/ 1 w 3"/>
                  <a:gd name="T17" fmla="*/ 4 h 4"/>
                  <a:gd name="T18" fmla="*/ 2 w 3"/>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2" y="3"/>
                    </a:moveTo>
                    <a:lnTo>
                      <a:pt x="3" y="3"/>
                    </a:lnTo>
                    <a:lnTo>
                      <a:pt x="3" y="2"/>
                    </a:lnTo>
                    <a:lnTo>
                      <a:pt x="0" y="0"/>
                    </a:lnTo>
                    <a:lnTo>
                      <a:pt x="0" y="1"/>
                    </a:lnTo>
                    <a:lnTo>
                      <a:pt x="0" y="2"/>
                    </a:lnTo>
                    <a:lnTo>
                      <a:pt x="1" y="2"/>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4" name="Freeform 3298"/>
              <p:cNvSpPr>
                <a:spLocks/>
              </p:cNvSpPr>
              <p:nvPr/>
            </p:nvSpPr>
            <p:spPr bwMode="auto">
              <a:xfrm>
                <a:off x="3394" y="3165"/>
                <a:ext cx="3" cy="2"/>
              </a:xfrm>
              <a:custGeom>
                <a:avLst/>
                <a:gdLst>
                  <a:gd name="T0" fmla="*/ 5 w 6"/>
                  <a:gd name="T1" fmla="*/ 5 h 6"/>
                  <a:gd name="T2" fmla="*/ 6 w 6"/>
                  <a:gd name="T3" fmla="*/ 4 h 6"/>
                  <a:gd name="T4" fmla="*/ 3 w 6"/>
                  <a:gd name="T5" fmla="*/ 0 h 6"/>
                  <a:gd name="T6" fmla="*/ 1 w 6"/>
                  <a:gd name="T7" fmla="*/ 1 h 6"/>
                  <a:gd name="T8" fmla="*/ 0 w 6"/>
                  <a:gd name="T9" fmla="*/ 3 h 6"/>
                  <a:gd name="T10" fmla="*/ 3 w 6"/>
                  <a:gd name="T11" fmla="*/ 5 h 6"/>
                  <a:gd name="T12" fmla="*/ 5 w 6"/>
                  <a:gd name="T13" fmla="*/ 6 h 6"/>
                  <a:gd name="T14" fmla="*/ 5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5"/>
                    </a:moveTo>
                    <a:lnTo>
                      <a:pt x="6" y="4"/>
                    </a:lnTo>
                    <a:lnTo>
                      <a:pt x="3" y="0"/>
                    </a:lnTo>
                    <a:lnTo>
                      <a:pt x="1" y="1"/>
                    </a:lnTo>
                    <a:lnTo>
                      <a:pt x="0" y="3"/>
                    </a:lnTo>
                    <a:lnTo>
                      <a:pt x="3" y="5"/>
                    </a:lnTo>
                    <a:lnTo>
                      <a:pt x="5" y="6"/>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5" name="Freeform 3299"/>
              <p:cNvSpPr>
                <a:spLocks/>
              </p:cNvSpPr>
              <p:nvPr/>
            </p:nvSpPr>
            <p:spPr bwMode="auto">
              <a:xfrm>
                <a:off x="3394" y="3164"/>
                <a:ext cx="1" cy="2"/>
              </a:xfrm>
              <a:custGeom>
                <a:avLst/>
                <a:gdLst>
                  <a:gd name="T0" fmla="*/ 2 w 2"/>
                  <a:gd name="T1" fmla="*/ 1 h 5"/>
                  <a:gd name="T2" fmla="*/ 0 w 2"/>
                  <a:gd name="T3" fmla="*/ 0 h 5"/>
                  <a:gd name="T4" fmla="*/ 0 w 2"/>
                  <a:gd name="T5" fmla="*/ 5 h 5"/>
                  <a:gd name="T6" fmla="*/ 0 w 2"/>
                  <a:gd name="T7" fmla="*/ 2 h 5"/>
                  <a:gd name="T8" fmla="*/ 2 w 2"/>
                  <a:gd name="T9" fmla="*/ 1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2" y="1"/>
                    </a:moveTo>
                    <a:lnTo>
                      <a:pt x="0" y="0"/>
                    </a:lnTo>
                    <a:lnTo>
                      <a:pt x="0" y="5"/>
                    </a:lnTo>
                    <a:lnTo>
                      <a:pt x="0"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6" name="Freeform 3300"/>
              <p:cNvSpPr>
                <a:spLocks/>
              </p:cNvSpPr>
              <p:nvPr/>
            </p:nvSpPr>
            <p:spPr bwMode="auto">
              <a:xfrm>
                <a:off x="3394" y="3164"/>
                <a:ext cx="1" cy="2"/>
              </a:xfrm>
              <a:custGeom>
                <a:avLst/>
                <a:gdLst>
                  <a:gd name="T0" fmla="*/ 1 w 1"/>
                  <a:gd name="T1" fmla="*/ 0 h 5"/>
                  <a:gd name="T2" fmla="*/ 0 w 1"/>
                  <a:gd name="T3" fmla="*/ 0 h 5"/>
                  <a:gd name="T4" fmla="*/ 0 w 1"/>
                  <a:gd name="T5" fmla="*/ 2 h 5"/>
                  <a:gd name="T6" fmla="*/ 0 w 1"/>
                  <a:gd name="T7" fmla="*/ 5 h 5"/>
                  <a:gd name="T8" fmla="*/ 1 w 1"/>
                  <a:gd name="T9" fmla="*/ 5 h 5"/>
                  <a:gd name="T10" fmla="*/ 1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1" y="0"/>
                    </a:moveTo>
                    <a:lnTo>
                      <a:pt x="0" y="0"/>
                    </a:lnTo>
                    <a:lnTo>
                      <a:pt x="0" y="2"/>
                    </a:lnTo>
                    <a:lnTo>
                      <a:pt x="0" y="5"/>
                    </a:lnTo>
                    <a:lnTo>
                      <a:pt x="1"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7" name="Freeform 3301"/>
              <p:cNvSpPr>
                <a:spLocks/>
              </p:cNvSpPr>
              <p:nvPr/>
            </p:nvSpPr>
            <p:spPr bwMode="auto">
              <a:xfrm>
                <a:off x="3393" y="3164"/>
                <a:ext cx="2" cy="2"/>
              </a:xfrm>
              <a:custGeom>
                <a:avLst/>
                <a:gdLst>
                  <a:gd name="T0" fmla="*/ 2 w 5"/>
                  <a:gd name="T1" fmla="*/ 2 h 5"/>
                  <a:gd name="T2" fmla="*/ 2 w 5"/>
                  <a:gd name="T3" fmla="*/ 1 h 5"/>
                  <a:gd name="T4" fmla="*/ 0 w 5"/>
                  <a:gd name="T5" fmla="*/ 0 h 5"/>
                  <a:gd name="T6" fmla="*/ 0 w 5"/>
                  <a:gd name="T7" fmla="*/ 1 h 5"/>
                  <a:gd name="T8" fmla="*/ 0 w 5"/>
                  <a:gd name="T9" fmla="*/ 2 h 5"/>
                  <a:gd name="T10" fmla="*/ 5 w 5"/>
                  <a:gd name="T11" fmla="*/ 5 h 5"/>
                  <a:gd name="T12" fmla="*/ 2 w 5"/>
                  <a:gd name="T13" fmla="*/ 5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2" y="1"/>
                    </a:lnTo>
                    <a:lnTo>
                      <a:pt x="0" y="0"/>
                    </a:lnTo>
                    <a:lnTo>
                      <a:pt x="0" y="1"/>
                    </a:lnTo>
                    <a:lnTo>
                      <a:pt x="0" y="2"/>
                    </a:lnTo>
                    <a:lnTo>
                      <a:pt x="5"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8" name="Freeform 3302"/>
              <p:cNvSpPr>
                <a:spLocks/>
              </p:cNvSpPr>
              <p:nvPr/>
            </p:nvSpPr>
            <p:spPr bwMode="auto">
              <a:xfrm>
                <a:off x="3391" y="3163"/>
                <a:ext cx="2" cy="3"/>
              </a:xfrm>
              <a:custGeom>
                <a:avLst/>
                <a:gdLst>
                  <a:gd name="T0" fmla="*/ 2 w 2"/>
                  <a:gd name="T1" fmla="*/ 1 h 5"/>
                  <a:gd name="T2" fmla="*/ 0 w 2"/>
                  <a:gd name="T3" fmla="*/ 0 h 5"/>
                  <a:gd name="T4" fmla="*/ 1 w 2"/>
                  <a:gd name="T5" fmla="*/ 0 h 5"/>
                  <a:gd name="T6" fmla="*/ 1 w 2"/>
                  <a:gd name="T7" fmla="*/ 2 h 5"/>
                  <a:gd name="T8" fmla="*/ 1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1" y="0"/>
                    </a:lnTo>
                    <a:lnTo>
                      <a:pt x="1" y="2"/>
                    </a:lnTo>
                    <a:lnTo>
                      <a:pt x="1" y="5"/>
                    </a:lnTo>
                    <a:lnTo>
                      <a:pt x="2" y="5"/>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09" name="Freeform 3303"/>
              <p:cNvSpPr>
                <a:spLocks/>
              </p:cNvSpPr>
              <p:nvPr/>
            </p:nvSpPr>
            <p:spPr bwMode="auto">
              <a:xfrm>
                <a:off x="3391" y="3163"/>
                <a:ext cx="2" cy="3"/>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0" name="Freeform 3304"/>
              <p:cNvSpPr>
                <a:spLocks/>
              </p:cNvSpPr>
              <p:nvPr/>
            </p:nvSpPr>
            <p:spPr bwMode="auto">
              <a:xfrm>
                <a:off x="3390" y="3163"/>
                <a:ext cx="1" cy="2"/>
              </a:xfrm>
              <a:custGeom>
                <a:avLst/>
                <a:gdLst>
                  <a:gd name="T0" fmla="*/ 3 w 3"/>
                  <a:gd name="T1" fmla="*/ 1 h 4"/>
                  <a:gd name="T2" fmla="*/ 0 w 3"/>
                  <a:gd name="T3" fmla="*/ 0 h 4"/>
                  <a:gd name="T4" fmla="*/ 1 w 3"/>
                  <a:gd name="T5" fmla="*/ 0 h 4"/>
                  <a:gd name="T6" fmla="*/ 1 w 3"/>
                  <a:gd name="T7" fmla="*/ 2 h 4"/>
                  <a:gd name="T8" fmla="*/ 1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1" y="0"/>
                    </a:lnTo>
                    <a:lnTo>
                      <a:pt x="1" y="2"/>
                    </a:lnTo>
                    <a:lnTo>
                      <a:pt x="1"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1" name="Freeform 3305"/>
              <p:cNvSpPr>
                <a:spLocks/>
              </p:cNvSpPr>
              <p:nvPr/>
            </p:nvSpPr>
            <p:spPr bwMode="auto">
              <a:xfrm>
                <a:off x="3389" y="3163"/>
                <a:ext cx="2" cy="2"/>
              </a:xfrm>
              <a:custGeom>
                <a:avLst/>
                <a:gdLst>
                  <a:gd name="T0" fmla="*/ 2 w 5"/>
                  <a:gd name="T1" fmla="*/ 2 h 4"/>
                  <a:gd name="T2" fmla="*/ 2 w 5"/>
                  <a:gd name="T3" fmla="*/ 1 h 4"/>
                  <a:gd name="T4" fmla="*/ 0 w 5"/>
                  <a:gd name="T5" fmla="*/ 0 h 4"/>
                  <a:gd name="T6" fmla="*/ 0 w 5"/>
                  <a:gd name="T7" fmla="*/ 1 h 4"/>
                  <a:gd name="T8" fmla="*/ 0 w 5"/>
                  <a:gd name="T9" fmla="*/ 2 h 4"/>
                  <a:gd name="T10" fmla="*/ 5 w 5"/>
                  <a:gd name="T11" fmla="*/ 4 h 4"/>
                  <a:gd name="T12" fmla="*/ 2 w 5"/>
                  <a:gd name="T13" fmla="*/ 4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1"/>
                    </a:lnTo>
                    <a:lnTo>
                      <a:pt x="0" y="0"/>
                    </a:lnTo>
                    <a:lnTo>
                      <a:pt x="0" y="1"/>
                    </a:lnTo>
                    <a:lnTo>
                      <a:pt x="0" y="2"/>
                    </a:lnTo>
                    <a:lnTo>
                      <a:pt x="5" y="4"/>
                    </a:lnTo>
                    <a:lnTo>
                      <a:pt x="2" y="4"/>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2" name="Freeform 3306"/>
              <p:cNvSpPr>
                <a:spLocks/>
              </p:cNvSpPr>
              <p:nvPr/>
            </p:nvSpPr>
            <p:spPr bwMode="auto">
              <a:xfrm>
                <a:off x="3387" y="3162"/>
                <a:ext cx="2" cy="3"/>
              </a:xfrm>
              <a:custGeom>
                <a:avLst/>
                <a:gdLst>
                  <a:gd name="T0" fmla="*/ 3 w 3"/>
                  <a:gd name="T1" fmla="*/ 1 h 4"/>
                  <a:gd name="T2" fmla="*/ 1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1" y="0"/>
                    </a:lnTo>
                    <a:lnTo>
                      <a:pt x="0" y="0"/>
                    </a:lnTo>
                    <a:lnTo>
                      <a:pt x="0" y="2"/>
                    </a:lnTo>
                    <a:lnTo>
                      <a:pt x="0"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3" name="Freeform 3307"/>
              <p:cNvSpPr>
                <a:spLocks/>
              </p:cNvSpPr>
              <p:nvPr/>
            </p:nvSpPr>
            <p:spPr bwMode="auto">
              <a:xfrm>
                <a:off x="3386" y="3162"/>
                <a:ext cx="2" cy="3"/>
              </a:xfrm>
              <a:custGeom>
                <a:avLst/>
                <a:gdLst>
                  <a:gd name="T0" fmla="*/ 3 w 5"/>
                  <a:gd name="T1" fmla="*/ 2 h 4"/>
                  <a:gd name="T2" fmla="*/ 3 w 5"/>
                  <a:gd name="T3" fmla="*/ 1 h 4"/>
                  <a:gd name="T4" fmla="*/ 0 w 5"/>
                  <a:gd name="T5" fmla="*/ 0 h 4"/>
                  <a:gd name="T6" fmla="*/ 0 w 5"/>
                  <a:gd name="T7" fmla="*/ 1 h 4"/>
                  <a:gd name="T8" fmla="*/ 0 w 5"/>
                  <a:gd name="T9" fmla="*/ 2 h 4"/>
                  <a:gd name="T10" fmla="*/ 5 w 5"/>
                  <a:gd name="T11" fmla="*/ 4 h 4"/>
                  <a:gd name="T12" fmla="*/ 3 w 5"/>
                  <a:gd name="T13" fmla="*/ 4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1"/>
                    </a:lnTo>
                    <a:lnTo>
                      <a:pt x="0" y="0"/>
                    </a:lnTo>
                    <a:lnTo>
                      <a:pt x="0" y="1"/>
                    </a:lnTo>
                    <a:lnTo>
                      <a:pt x="0" y="2"/>
                    </a:lnTo>
                    <a:lnTo>
                      <a:pt x="5"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4" name="Freeform 3308"/>
              <p:cNvSpPr>
                <a:spLocks/>
              </p:cNvSpPr>
              <p:nvPr/>
            </p:nvSpPr>
            <p:spPr bwMode="auto">
              <a:xfrm>
                <a:off x="3383" y="3162"/>
                <a:ext cx="3" cy="2"/>
              </a:xfrm>
              <a:custGeom>
                <a:avLst/>
                <a:gdLst>
                  <a:gd name="T0" fmla="*/ 5 w 5"/>
                  <a:gd name="T1" fmla="*/ 2 h 5"/>
                  <a:gd name="T2" fmla="*/ 3 w 5"/>
                  <a:gd name="T3" fmla="*/ 0 h 5"/>
                  <a:gd name="T4" fmla="*/ 1 w 5"/>
                  <a:gd name="T5" fmla="*/ 0 h 5"/>
                  <a:gd name="T6" fmla="*/ 0 w 5"/>
                  <a:gd name="T7" fmla="*/ 0 h 5"/>
                  <a:gd name="T8" fmla="*/ 0 w 5"/>
                  <a:gd name="T9" fmla="*/ 2 h 5"/>
                  <a:gd name="T10" fmla="*/ 0 w 5"/>
                  <a:gd name="T11" fmla="*/ 3 h 5"/>
                  <a:gd name="T12" fmla="*/ 4 w 5"/>
                  <a:gd name="T13" fmla="*/ 5 h 5"/>
                  <a:gd name="T14" fmla="*/ 5 w 5"/>
                  <a:gd name="T15" fmla="*/ 5 h 5"/>
                  <a:gd name="T16" fmla="*/ 5 w 5"/>
                  <a:gd name="T17" fmla="*/ 3 h 5"/>
                  <a:gd name="T18" fmla="*/ 5 w 5"/>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2"/>
                    </a:moveTo>
                    <a:lnTo>
                      <a:pt x="3" y="0"/>
                    </a:lnTo>
                    <a:lnTo>
                      <a:pt x="1" y="0"/>
                    </a:lnTo>
                    <a:lnTo>
                      <a:pt x="0" y="0"/>
                    </a:lnTo>
                    <a:lnTo>
                      <a:pt x="0" y="2"/>
                    </a:lnTo>
                    <a:lnTo>
                      <a:pt x="0" y="3"/>
                    </a:lnTo>
                    <a:lnTo>
                      <a:pt x="4" y="5"/>
                    </a:lnTo>
                    <a:lnTo>
                      <a:pt x="5" y="5"/>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5" name="Freeform 3309"/>
              <p:cNvSpPr>
                <a:spLocks/>
              </p:cNvSpPr>
              <p:nvPr/>
            </p:nvSpPr>
            <p:spPr bwMode="auto">
              <a:xfrm>
                <a:off x="3380" y="3161"/>
                <a:ext cx="3" cy="2"/>
              </a:xfrm>
              <a:custGeom>
                <a:avLst/>
                <a:gdLst>
                  <a:gd name="T0" fmla="*/ 6 w 6"/>
                  <a:gd name="T1" fmla="*/ 1 h 5"/>
                  <a:gd name="T2" fmla="*/ 3 w 6"/>
                  <a:gd name="T3" fmla="*/ 0 h 5"/>
                  <a:gd name="T4" fmla="*/ 0 w 6"/>
                  <a:gd name="T5" fmla="*/ 0 h 5"/>
                  <a:gd name="T6" fmla="*/ 0 w 6"/>
                  <a:gd name="T7" fmla="*/ 3 h 5"/>
                  <a:gd name="T8" fmla="*/ 0 w 6"/>
                  <a:gd name="T9" fmla="*/ 5 h 5"/>
                  <a:gd name="T10" fmla="*/ 6 w 6"/>
                  <a:gd name="T11" fmla="*/ 5 h 5"/>
                  <a:gd name="T12" fmla="*/ 6 w 6"/>
                  <a:gd name="T13" fmla="*/ 3 h 5"/>
                  <a:gd name="T14" fmla="*/ 6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1"/>
                    </a:moveTo>
                    <a:lnTo>
                      <a:pt x="3" y="0"/>
                    </a:lnTo>
                    <a:lnTo>
                      <a:pt x="0" y="0"/>
                    </a:lnTo>
                    <a:lnTo>
                      <a:pt x="0" y="3"/>
                    </a:lnTo>
                    <a:lnTo>
                      <a:pt x="0" y="5"/>
                    </a:lnTo>
                    <a:lnTo>
                      <a:pt x="6" y="5"/>
                    </a:lnTo>
                    <a:lnTo>
                      <a:pt x="6" y="3"/>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6" name="Freeform 3310"/>
              <p:cNvSpPr>
                <a:spLocks/>
              </p:cNvSpPr>
              <p:nvPr/>
            </p:nvSpPr>
            <p:spPr bwMode="auto">
              <a:xfrm>
                <a:off x="3379" y="3161"/>
                <a:ext cx="3" cy="2"/>
              </a:xfrm>
              <a:custGeom>
                <a:avLst/>
                <a:gdLst>
                  <a:gd name="T0" fmla="*/ 4 w 7"/>
                  <a:gd name="T1" fmla="*/ 3 h 5"/>
                  <a:gd name="T2" fmla="*/ 4 w 7"/>
                  <a:gd name="T3" fmla="*/ 1 h 5"/>
                  <a:gd name="T4" fmla="*/ 0 w 7"/>
                  <a:gd name="T5" fmla="*/ 0 h 5"/>
                  <a:gd name="T6" fmla="*/ 0 w 7"/>
                  <a:gd name="T7" fmla="*/ 1 h 5"/>
                  <a:gd name="T8" fmla="*/ 0 w 7"/>
                  <a:gd name="T9" fmla="*/ 3 h 5"/>
                  <a:gd name="T10" fmla="*/ 7 w 7"/>
                  <a:gd name="T11" fmla="*/ 5 h 5"/>
                  <a:gd name="T12" fmla="*/ 4 w 7"/>
                  <a:gd name="T13" fmla="*/ 5 h 5"/>
                  <a:gd name="T14" fmla="*/ 4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3"/>
                    </a:moveTo>
                    <a:lnTo>
                      <a:pt x="4" y="1"/>
                    </a:lnTo>
                    <a:lnTo>
                      <a:pt x="0" y="0"/>
                    </a:lnTo>
                    <a:lnTo>
                      <a:pt x="0" y="1"/>
                    </a:lnTo>
                    <a:lnTo>
                      <a:pt x="0" y="3"/>
                    </a:lnTo>
                    <a:lnTo>
                      <a:pt x="7" y="5"/>
                    </a:lnTo>
                    <a:lnTo>
                      <a:pt x="4" y="5"/>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7" name="Freeform 3311"/>
              <p:cNvSpPr>
                <a:spLocks/>
              </p:cNvSpPr>
              <p:nvPr/>
            </p:nvSpPr>
            <p:spPr bwMode="auto">
              <a:xfrm>
                <a:off x="3337" y="3161"/>
                <a:ext cx="42" cy="27"/>
              </a:xfrm>
              <a:custGeom>
                <a:avLst/>
                <a:gdLst>
                  <a:gd name="T0" fmla="*/ 83 w 83"/>
                  <a:gd name="T1" fmla="*/ 1 h 55"/>
                  <a:gd name="T2" fmla="*/ 80 w 83"/>
                  <a:gd name="T3" fmla="*/ 0 h 55"/>
                  <a:gd name="T4" fmla="*/ 2 w 83"/>
                  <a:gd name="T5" fmla="*/ 0 h 55"/>
                  <a:gd name="T6" fmla="*/ 0 w 83"/>
                  <a:gd name="T7" fmla="*/ 54 h 55"/>
                  <a:gd name="T8" fmla="*/ 2 w 83"/>
                  <a:gd name="T9" fmla="*/ 55 h 55"/>
                  <a:gd name="T10" fmla="*/ 3 w 83"/>
                  <a:gd name="T11" fmla="*/ 53 h 55"/>
                  <a:gd name="T12" fmla="*/ 3 w 83"/>
                  <a:gd name="T13" fmla="*/ 5 h 55"/>
                  <a:gd name="T14" fmla="*/ 83 w 83"/>
                  <a:gd name="T15" fmla="*/ 5 h 55"/>
                  <a:gd name="T16" fmla="*/ 83 w 83"/>
                  <a:gd name="T17" fmla="*/ 2 h 55"/>
                  <a:gd name="T18" fmla="*/ 83 w 83"/>
                  <a:gd name="T19" fmla="*/ 1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55"/>
                  <a:gd name="T32" fmla="*/ 83 w 83"/>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55">
                    <a:moveTo>
                      <a:pt x="83" y="1"/>
                    </a:moveTo>
                    <a:lnTo>
                      <a:pt x="80" y="0"/>
                    </a:lnTo>
                    <a:lnTo>
                      <a:pt x="2" y="0"/>
                    </a:lnTo>
                    <a:lnTo>
                      <a:pt x="0" y="54"/>
                    </a:lnTo>
                    <a:lnTo>
                      <a:pt x="2" y="55"/>
                    </a:lnTo>
                    <a:lnTo>
                      <a:pt x="3" y="53"/>
                    </a:lnTo>
                    <a:lnTo>
                      <a:pt x="3" y="5"/>
                    </a:lnTo>
                    <a:lnTo>
                      <a:pt x="83" y="5"/>
                    </a:lnTo>
                    <a:lnTo>
                      <a:pt x="83" y="2"/>
                    </a:lnTo>
                    <a:lnTo>
                      <a:pt x="8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18" name="Freeform 3312"/>
              <p:cNvSpPr>
                <a:spLocks/>
              </p:cNvSpPr>
              <p:nvPr/>
            </p:nvSpPr>
            <p:spPr bwMode="auto">
              <a:xfrm>
                <a:off x="3338" y="3198"/>
                <a:ext cx="68" cy="29"/>
              </a:xfrm>
              <a:custGeom>
                <a:avLst/>
                <a:gdLst>
                  <a:gd name="T0" fmla="*/ 70 w 137"/>
                  <a:gd name="T1" fmla="*/ 59 h 59"/>
                  <a:gd name="T2" fmla="*/ 76 w 137"/>
                  <a:gd name="T3" fmla="*/ 58 h 59"/>
                  <a:gd name="T4" fmla="*/ 80 w 137"/>
                  <a:gd name="T5" fmla="*/ 58 h 59"/>
                  <a:gd name="T6" fmla="*/ 85 w 137"/>
                  <a:gd name="T7" fmla="*/ 58 h 59"/>
                  <a:gd name="T8" fmla="*/ 88 w 137"/>
                  <a:gd name="T9" fmla="*/ 58 h 59"/>
                  <a:gd name="T10" fmla="*/ 92 w 137"/>
                  <a:gd name="T11" fmla="*/ 58 h 59"/>
                  <a:gd name="T12" fmla="*/ 95 w 137"/>
                  <a:gd name="T13" fmla="*/ 58 h 59"/>
                  <a:gd name="T14" fmla="*/ 99 w 137"/>
                  <a:gd name="T15" fmla="*/ 56 h 59"/>
                  <a:gd name="T16" fmla="*/ 103 w 137"/>
                  <a:gd name="T17" fmla="*/ 56 h 59"/>
                  <a:gd name="T18" fmla="*/ 107 w 137"/>
                  <a:gd name="T19" fmla="*/ 55 h 59"/>
                  <a:gd name="T20" fmla="*/ 110 w 137"/>
                  <a:gd name="T21" fmla="*/ 54 h 59"/>
                  <a:gd name="T22" fmla="*/ 114 w 137"/>
                  <a:gd name="T23" fmla="*/ 53 h 59"/>
                  <a:gd name="T24" fmla="*/ 117 w 137"/>
                  <a:gd name="T25" fmla="*/ 53 h 59"/>
                  <a:gd name="T26" fmla="*/ 119 w 137"/>
                  <a:gd name="T27" fmla="*/ 51 h 59"/>
                  <a:gd name="T28" fmla="*/ 122 w 137"/>
                  <a:gd name="T29" fmla="*/ 50 h 59"/>
                  <a:gd name="T30" fmla="*/ 124 w 137"/>
                  <a:gd name="T31" fmla="*/ 48 h 59"/>
                  <a:gd name="T32" fmla="*/ 126 w 137"/>
                  <a:gd name="T33" fmla="*/ 47 h 59"/>
                  <a:gd name="T34" fmla="*/ 129 w 137"/>
                  <a:gd name="T35" fmla="*/ 45 h 59"/>
                  <a:gd name="T36" fmla="*/ 131 w 137"/>
                  <a:gd name="T37" fmla="*/ 44 h 59"/>
                  <a:gd name="T38" fmla="*/ 132 w 137"/>
                  <a:gd name="T39" fmla="*/ 40 h 59"/>
                  <a:gd name="T40" fmla="*/ 133 w 137"/>
                  <a:gd name="T41" fmla="*/ 38 h 59"/>
                  <a:gd name="T42" fmla="*/ 134 w 137"/>
                  <a:gd name="T43" fmla="*/ 36 h 59"/>
                  <a:gd name="T44" fmla="*/ 136 w 137"/>
                  <a:gd name="T45" fmla="*/ 33 h 59"/>
                  <a:gd name="T46" fmla="*/ 136 w 137"/>
                  <a:gd name="T47" fmla="*/ 31 h 59"/>
                  <a:gd name="T48" fmla="*/ 137 w 137"/>
                  <a:gd name="T49" fmla="*/ 29 h 59"/>
                  <a:gd name="T50" fmla="*/ 136 w 137"/>
                  <a:gd name="T51" fmla="*/ 25 h 59"/>
                  <a:gd name="T52" fmla="*/ 136 w 137"/>
                  <a:gd name="T53" fmla="*/ 22 h 59"/>
                  <a:gd name="T54" fmla="*/ 134 w 137"/>
                  <a:gd name="T55" fmla="*/ 20 h 59"/>
                  <a:gd name="T56" fmla="*/ 132 w 137"/>
                  <a:gd name="T57" fmla="*/ 17 h 59"/>
                  <a:gd name="T58" fmla="*/ 131 w 137"/>
                  <a:gd name="T59" fmla="*/ 15 h 59"/>
                  <a:gd name="T60" fmla="*/ 129 w 137"/>
                  <a:gd name="T61" fmla="*/ 13 h 59"/>
                  <a:gd name="T62" fmla="*/ 125 w 137"/>
                  <a:gd name="T63" fmla="*/ 10 h 59"/>
                  <a:gd name="T64" fmla="*/ 122 w 137"/>
                  <a:gd name="T65" fmla="*/ 8 h 59"/>
                  <a:gd name="T66" fmla="*/ 118 w 137"/>
                  <a:gd name="T67" fmla="*/ 6 h 59"/>
                  <a:gd name="T68" fmla="*/ 114 w 137"/>
                  <a:gd name="T69" fmla="*/ 5 h 59"/>
                  <a:gd name="T70" fmla="*/ 110 w 137"/>
                  <a:gd name="T71" fmla="*/ 3 h 59"/>
                  <a:gd name="T72" fmla="*/ 106 w 137"/>
                  <a:gd name="T73" fmla="*/ 2 h 59"/>
                  <a:gd name="T74" fmla="*/ 100 w 137"/>
                  <a:gd name="T75" fmla="*/ 1 h 59"/>
                  <a:gd name="T76" fmla="*/ 94 w 137"/>
                  <a:gd name="T77" fmla="*/ 0 h 59"/>
                  <a:gd name="T78" fmla="*/ 87 w 137"/>
                  <a:gd name="T79" fmla="*/ 0 h 59"/>
                  <a:gd name="T80" fmla="*/ 80 w 137"/>
                  <a:gd name="T81" fmla="*/ 0 h 59"/>
                  <a:gd name="T82" fmla="*/ 72 w 137"/>
                  <a:gd name="T83" fmla="*/ 0 h 59"/>
                  <a:gd name="T84" fmla="*/ 64 w 137"/>
                  <a:gd name="T85" fmla="*/ 0 h 59"/>
                  <a:gd name="T86" fmla="*/ 0 w 137"/>
                  <a:gd name="T87" fmla="*/ 59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7"/>
                  <a:gd name="T133" fmla="*/ 0 h 59"/>
                  <a:gd name="T134" fmla="*/ 137 w 137"/>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7" h="59">
                    <a:moveTo>
                      <a:pt x="0" y="59"/>
                    </a:moveTo>
                    <a:lnTo>
                      <a:pt x="70" y="59"/>
                    </a:lnTo>
                    <a:lnTo>
                      <a:pt x="72" y="58"/>
                    </a:lnTo>
                    <a:lnTo>
                      <a:pt x="76" y="58"/>
                    </a:lnTo>
                    <a:lnTo>
                      <a:pt x="78" y="58"/>
                    </a:lnTo>
                    <a:lnTo>
                      <a:pt x="80" y="58"/>
                    </a:lnTo>
                    <a:lnTo>
                      <a:pt x="83" y="58"/>
                    </a:lnTo>
                    <a:lnTo>
                      <a:pt x="85" y="58"/>
                    </a:lnTo>
                    <a:lnTo>
                      <a:pt x="87" y="58"/>
                    </a:lnTo>
                    <a:lnTo>
                      <a:pt x="88" y="58"/>
                    </a:lnTo>
                    <a:lnTo>
                      <a:pt x="91" y="58"/>
                    </a:lnTo>
                    <a:lnTo>
                      <a:pt x="92" y="58"/>
                    </a:lnTo>
                    <a:lnTo>
                      <a:pt x="93" y="58"/>
                    </a:lnTo>
                    <a:lnTo>
                      <a:pt x="95" y="58"/>
                    </a:lnTo>
                    <a:lnTo>
                      <a:pt x="96" y="56"/>
                    </a:lnTo>
                    <a:lnTo>
                      <a:pt x="99" y="56"/>
                    </a:lnTo>
                    <a:lnTo>
                      <a:pt x="101" y="56"/>
                    </a:lnTo>
                    <a:lnTo>
                      <a:pt x="103" y="56"/>
                    </a:lnTo>
                    <a:lnTo>
                      <a:pt x="104" y="55"/>
                    </a:lnTo>
                    <a:lnTo>
                      <a:pt x="107" y="55"/>
                    </a:lnTo>
                    <a:lnTo>
                      <a:pt x="108" y="55"/>
                    </a:lnTo>
                    <a:lnTo>
                      <a:pt x="110" y="54"/>
                    </a:lnTo>
                    <a:lnTo>
                      <a:pt x="111" y="54"/>
                    </a:lnTo>
                    <a:lnTo>
                      <a:pt x="114" y="53"/>
                    </a:lnTo>
                    <a:lnTo>
                      <a:pt x="115" y="53"/>
                    </a:lnTo>
                    <a:lnTo>
                      <a:pt x="117" y="53"/>
                    </a:lnTo>
                    <a:lnTo>
                      <a:pt x="118" y="52"/>
                    </a:lnTo>
                    <a:lnTo>
                      <a:pt x="119" y="51"/>
                    </a:lnTo>
                    <a:lnTo>
                      <a:pt x="121" y="51"/>
                    </a:lnTo>
                    <a:lnTo>
                      <a:pt x="122" y="50"/>
                    </a:lnTo>
                    <a:lnTo>
                      <a:pt x="123" y="50"/>
                    </a:lnTo>
                    <a:lnTo>
                      <a:pt x="124" y="48"/>
                    </a:lnTo>
                    <a:lnTo>
                      <a:pt x="125" y="47"/>
                    </a:lnTo>
                    <a:lnTo>
                      <a:pt x="126" y="47"/>
                    </a:lnTo>
                    <a:lnTo>
                      <a:pt x="127" y="46"/>
                    </a:lnTo>
                    <a:lnTo>
                      <a:pt x="129" y="45"/>
                    </a:lnTo>
                    <a:lnTo>
                      <a:pt x="130" y="44"/>
                    </a:lnTo>
                    <a:lnTo>
                      <a:pt x="131" y="44"/>
                    </a:lnTo>
                    <a:lnTo>
                      <a:pt x="131" y="42"/>
                    </a:lnTo>
                    <a:lnTo>
                      <a:pt x="132" y="40"/>
                    </a:lnTo>
                    <a:lnTo>
                      <a:pt x="133" y="39"/>
                    </a:lnTo>
                    <a:lnTo>
                      <a:pt x="133" y="38"/>
                    </a:lnTo>
                    <a:lnTo>
                      <a:pt x="134" y="37"/>
                    </a:lnTo>
                    <a:lnTo>
                      <a:pt x="134" y="36"/>
                    </a:lnTo>
                    <a:lnTo>
                      <a:pt x="136" y="35"/>
                    </a:lnTo>
                    <a:lnTo>
                      <a:pt x="136" y="33"/>
                    </a:lnTo>
                    <a:lnTo>
                      <a:pt x="136" y="32"/>
                    </a:lnTo>
                    <a:lnTo>
                      <a:pt x="136" y="31"/>
                    </a:lnTo>
                    <a:lnTo>
                      <a:pt x="136" y="30"/>
                    </a:lnTo>
                    <a:lnTo>
                      <a:pt x="137" y="29"/>
                    </a:lnTo>
                    <a:lnTo>
                      <a:pt x="136" y="27"/>
                    </a:lnTo>
                    <a:lnTo>
                      <a:pt x="136" y="25"/>
                    </a:lnTo>
                    <a:lnTo>
                      <a:pt x="136" y="24"/>
                    </a:lnTo>
                    <a:lnTo>
                      <a:pt x="136" y="22"/>
                    </a:lnTo>
                    <a:lnTo>
                      <a:pt x="134" y="21"/>
                    </a:lnTo>
                    <a:lnTo>
                      <a:pt x="134" y="20"/>
                    </a:lnTo>
                    <a:lnTo>
                      <a:pt x="133" y="18"/>
                    </a:lnTo>
                    <a:lnTo>
                      <a:pt x="132" y="17"/>
                    </a:lnTo>
                    <a:lnTo>
                      <a:pt x="132" y="16"/>
                    </a:lnTo>
                    <a:lnTo>
                      <a:pt x="131" y="15"/>
                    </a:lnTo>
                    <a:lnTo>
                      <a:pt x="130" y="14"/>
                    </a:lnTo>
                    <a:lnTo>
                      <a:pt x="129" y="13"/>
                    </a:lnTo>
                    <a:lnTo>
                      <a:pt x="126" y="12"/>
                    </a:lnTo>
                    <a:lnTo>
                      <a:pt x="125" y="10"/>
                    </a:lnTo>
                    <a:lnTo>
                      <a:pt x="124" y="9"/>
                    </a:lnTo>
                    <a:lnTo>
                      <a:pt x="122" y="8"/>
                    </a:lnTo>
                    <a:lnTo>
                      <a:pt x="121" y="7"/>
                    </a:lnTo>
                    <a:lnTo>
                      <a:pt x="118" y="6"/>
                    </a:lnTo>
                    <a:lnTo>
                      <a:pt x="116" y="6"/>
                    </a:lnTo>
                    <a:lnTo>
                      <a:pt x="114" y="5"/>
                    </a:lnTo>
                    <a:lnTo>
                      <a:pt x="112" y="3"/>
                    </a:lnTo>
                    <a:lnTo>
                      <a:pt x="110" y="3"/>
                    </a:lnTo>
                    <a:lnTo>
                      <a:pt x="108" y="2"/>
                    </a:lnTo>
                    <a:lnTo>
                      <a:pt x="106" y="2"/>
                    </a:lnTo>
                    <a:lnTo>
                      <a:pt x="102" y="1"/>
                    </a:lnTo>
                    <a:lnTo>
                      <a:pt x="100" y="1"/>
                    </a:lnTo>
                    <a:lnTo>
                      <a:pt x="97" y="1"/>
                    </a:lnTo>
                    <a:lnTo>
                      <a:pt x="94" y="0"/>
                    </a:lnTo>
                    <a:lnTo>
                      <a:pt x="91" y="0"/>
                    </a:lnTo>
                    <a:lnTo>
                      <a:pt x="87" y="0"/>
                    </a:lnTo>
                    <a:lnTo>
                      <a:pt x="84" y="0"/>
                    </a:lnTo>
                    <a:lnTo>
                      <a:pt x="80" y="0"/>
                    </a:lnTo>
                    <a:lnTo>
                      <a:pt x="77" y="0"/>
                    </a:lnTo>
                    <a:lnTo>
                      <a:pt x="72" y="0"/>
                    </a:lnTo>
                    <a:lnTo>
                      <a:pt x="68" y="0"/>
                    </a:lnTo>
                    <a:lnTo>
                      <a:pt x="64" y="0"/>
                    </a:lnTo>
                    <a:lnTo>
                      <a:pt x="0" y="0"/>
                    </a:lnTo>
                    <a:lnTo>
                      <a:pt x="0" y="5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819" name="Freeform 3313"/>
              <p:cNvSpPr>
                <a:spLocks/>
              </p:cNvSpPr>
              <p:nvPr/>
            </p:nvSpPr>
            <p:spPr bwMode="auto">
              <a:xfrm>
                <a:off x="3338" y="3223"/>
                <a:ext cx="60" cy="6"/>
              </a:xfrm>
              <a:custGeom>
                <a:avLst/>
                <a:gdLst>
                  <a:gd name="T0" fmla="*/ 0 w 121"/>
                  <a:gd name="T1" fmla="*/ 6 h 11"/>
                  <a:gd name="T2" fmla="*/ 0 w 121"/>
                  <a:gd name="T3" fmla="*/ 11 h 11"/>
                  <a:gd name="T4" fmla="*/ 70 w 121"/>
                  <a:gd name="T5" fmla="*/ 10 h 11"/>
                  <a:gd name="T6" fmla="*/ 72 w 121"/>
                  <a:gd name="T7" fmla="*/ 9 h 11"/>
                  <a:gd name="T8" fmla="*/ 96 w 121"/>
                  <a:gd name="T9" fmla="*/ 9 h 11"/>
                  <a:gd name="T10" fmla="*/ 97 w 121"/>
                  <a:gd name="T11" fmla="*/ 8 h 11"/>
                  <a:gd name="T12" fmla="*/ 104 w 121"/>
                  <a:gd name="T13" fmla="*/ 8 h 11"/>
                  <a:gd name="T14" fmla="*/ 106 w 121"/>
                  <a:gd name="T15" fmla="*/ 6 h 11"/>
                  <a:gd name="T16" fmla="*/ 108 w 121"/>
                  <a:gd name="T17" fmla="*/ 6 h 11"/>
                  <a:gd name="T18" fmla="*/ 110 w 121"/>
                  <a:gd name="T19" fmla="*/ 5 h 11"/>
                  <a:gd name="T20" fmla="*/ 111 w 121"/>
                  <a:gd name="T21" fmla="*/ 5 h 11"/>
                  <a:gd name="T22" fmla="*/ 114 w 121"/>
                  <a:gd name="T23" fmla="*/ 4 h 11"/>
                  <a:gd name="T24" fmla="*/ 118 w 121"/>
                  <a:gd name="T25" fmla="*/ 4 h 11"/>
                  <a:gd name="T26" fmla="*/ 121 w 121"/>
                  <a:gd name="T27" fmla="*/ 2 h 11"/>
                  <a:gd name="T28" fmla="*/ 119 w 121"/>
                  <a:gd name="T29" fmla="*/ 1 h 11"/>
                  <a:gd name="T30" fmla="*/ 118 w 121"/>
                  <a:gd name="T31" fmla="*/ 0 h 11"/>
                  <a:gd name="T32" fmla="*/ 116 w 121"/>
                  <a:gd name="T33" fmla="*/ 2 h 11"/>
                  <a:gd name="T34" fmla="*/ 114 w 121"/>
                  <a:gd name="T35" fmla="*/ 2 h 11"/>
                  <a:gd name="T36" fmla="*/ 111 w 121"/>
                  <a:gd name="T37" fmla="*/ 3 h 11"/>
                  <a:gd name="T38" fmla="*/ 110 w 121"/>
                  <a:gd name="T39" fmla="*/ 3 h 11"/>
                  <a:gd name="T40" fmla="*/ 108 w 121"/>
                  <a:gd name="T41" fmla="*/ 4 h 11"/>
                  <a:gd name="T42" fmla="*/ 103 w 121"/>
                  <a:gd name="T43" fmla="*/ 4 h 11"/>
                  <a:gd name="T44" fmla="*/ 102 w 121"/>
                  <a:gd name="T45" fmla="*/ 5 h 11"/>
                  <a:gd name="T46" fmla="*/ 95 w 121"/>
                  <a:gd name="T47" fmla="*/ 5 h 11"/>
                  <a:gd name="T48" fmla="*/ 94 w 121"/>
                  <a:gd name="T49" fmla="*/ 6 h 11"/>
                  <a:gd name="T50" fmla="*/ 72 w 121"/>
                  <a:gd name="T51" fmla="*/ 6 h 11"/>
                  <a:gd name="T52" fmla="*/ 70 w 121"/>
                  <a:gd name="T53" fmla="*/ 8 h 11"/>
                  <a:gd name="T54" fmla="*/ 0 w 121"/>
                  <a:gd name="T55" fmla="*/ 6 h 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1"/>
                  <a:gd name="T85" fmla="*/ 0 h 11"/>
                  <a:gd name="T86" fmla="*/ 121 w 121"/>
                  <a:gd name="T87" fmla="*/ 11 h 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1" h="11">
                    <a:moveTo>
                      <a:pt x="0" y="6"/>
                    </a:moveTo>
                    <a:lnTo>
                      <a:pt x="0" y="11"/>
                    </a:lnTo>
                    <a:lnTo>
                      <a:pt x="70" y="10"/>
                    </a:lnTo>
                    <a:lnTo>
                      <a:pt x="72" y="9"/>
                    </a:lnTo>
                    <a:lnTo>
                      <a:pt x="96" y="9"/>
                    </a:lnTo>
                    <a:lnTo>
                      <a:pt x="97" y="8"/>
                    </a:lnTo>
                    <a:lnTo>
                      <a:pt x="104" y="8"/>
                    </a:lnTo>
                    <a:lnTo>
                      <a:pt x="106" y="6"/>
                    </a:lnTo>
                    <a:lnTo>
                      <a:pt x="108" y="6"/>
                    </a:lnTo>
                    <a:lnTo>
                      <a:pt x="110" y="5"/>
                    </a:lnTo>
                    <a:lnTo>
                      <a:pt x="111" y="5"/>
                    </a:lnTo>
                    <a:lnTo>
                      <a:pt x="114" y="4"/>
                    </a:lnTo>
                    <a:lnTo>
                      <a:pt x="118" y="4"/>
                    </a:lnTo>
                    <a:lnTo>
                      <a:pt x="121" y="2"/>
                    </a:lnTo>
                    <a:lnTo>
                      <a:pt x="119" y="1"/>
                    </a:lnTo>
                    <a:lnTo>
                      <a:pt x="118" y="0"/>
                    </a:lnTo>
                    <a:lnTo>
                      <a:pt x="116" y="2"/>
                    </a:lnTo>
                    <a:lnTo>
                      <a:pt x="114" y="2"/>
                    </a:lnTo>
                    <a:lnTo>
                      <a:pt x="111" y="3"/>
                    </a:lnTo>
                    <a:lnTo>
                      <a:pt x="110" y="3"/>
                    </a:lnTo>
                    <a:lnTo>
                      <a:pt x="108" y="4"/>
                    </a:lnTo>
                    <a:lnTo>
                      <a:pt x="103" y="4"/>
                    </a:lnTo>
                    <a:lnTo>
                      <a:pt x="102" y="5"/>
                    </a:lnTo>
                    <a:lnTo>
                      <a:pt x="95" y="5"/>
                    </a:lnTo>
                    <a:lnTo>
                      <a:pt x="94" y="6"/>
                    </a:lnTo>
                    <a:lnTo>
                      <a:pt x="72" y="6"/>
                    </a:lnTo>
                    <a:lnTo>
                      <a:pt x="70" y="8"/>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0" name="Freeform 3314"/>
              <p:cNvSpPr>
                <a:spLocks/>
              </p:cNvSpPr>
              <p:nvPr/>
            </p:nvSpPr>
            <p:spPr bwMode="auto">
              <a:xfrm>
                <a:off x="3397" y="3223"/>
                <a:ext cx="1" cy="1"/>
              </a:xfrm>
              <a:custGeom>
                <a:avLst/>
                <a:gdLst>
                  <a:gd name="T0" fmla="*/ 1 w 3"/>
                  <a:gd name="T1" fmla="*/ 1 h 2"/>
                  <a:gd name="T2" fmla="*/ 1 w 3"/>
                  <a:gd name="T3" fmla="*/ 2 h 2"/>
                  <a:gd name="T4" fmla="*/ 3 w 3"/>
                  <a:gd name="T5" fmla="*/ 2 h 2"/>
                  <a:gd name="T6" fmla="*/ 3 w 3"/>
                  <a:gd name="T7" fmla="*/ 1 h 2"/>
                  <a:gd name="T8" fmla="*/ 3 w 3"/>
                  <a:gd name="T9" fmla="*/ 0 h 2"/>
                  <a:gd name="T10" fmla="*/ 0 w 3"/>
                  <a:gd name="T11" fmla="*/ 0 h 2"/>
                  <a:gd name="T12" fmla="*/ 0 w 3"/>
                  <a:gd name="T13" fmla="*/ 0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1" y="2"/>
                    </a:lnTo>
                    <a:lnTo>
                      <a:pt x="3" y="2"/>
                    </a:lnTo>
                    <a:lnTo>
                      <a:pt x="3" y="1"/>
                    </a:lnTo>
                    <a:lnTo>
                      <a:pt x="3"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1" name="Freeform 3315"/>
              <p:cNvSpPr>
                <a:spLocks/>
              </p:cNvSpPr>
              <p:nvPr/>
            </p:nvSpPr>
            <p:spPr bwMode="auto">
              <a:xfrm>
                <a:off x="3398" y="3222"/>
                <a:ext cx="1" cy="2"/>
              </a:xfrm>
              <a:custGeom>
                <a:avLst/>
                <a:gdLst>
                  <a:gd name="T0" fmla="*/ 2 w 4"/>
                  <a:gd name="T1" fmla="*/ 4 h 4"/>
                  <a:gd name="T2" fmla="*/ 3 w 4"/>
                  <a:gd name="T3" fmla="*/ 4 h 4"/>
                  <a:gd name="T4" fmla="*/ 4 w 4"/>
                  <a:gd name="T5" fmla="*/ 3 h 4"/>
                  <a:gd name="T6" fmla="*/ 3 w 4"/>
                  <a:gd name="T7" fmla="*/ 2 h 4"/>
                  <a:gd name="T8" fmla="*/ 2 w 4"/>
                  <a:gd name="T9" fmla="*/ 0 h 4"/>
                  <a:gd name="T10" fmla="*/ 0 w 4"/>
                  <a:gd name="T11" fmla="*/ 2 h 4"/>
                  <a:gd name="T12" fmla="*/ 2 w 4"/>
                  <a:gd name="T13" fmla="*/ 3 h 4"/>
                  <a:gd name="T14" fmla="*/ 2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3" y="4"/>
                    </a:lnTo>
                    <a:lnTo>
                      <a:pt x="4" y="3"/>
                    </a:lnTo>
                    <a:lnTo>
                      <a:pt x="3" y="2"/>
                    </a:lnTo>
                    <a:lnTo>
                      <a:pt x="2" y="0"/>
                    </a:lnTo>
                    <a:lnTo>
                      <a:pt x="0" y="2"/>
                    </a:lnTo>
                    <a:lnTo>
                      <a:pt x="2"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2" name="Freeform 3316"/>
              <p:cNvSpPr>
                <a:spLocks/>
              </p:cNvSpPr>
              <p:nvPr/>
            </p:nvSpPr>
            <p:spPr bwMode="auto">
              <a:xfrm>
                <a:off x="3398" y="3222"/>
                <a:ext cx="1" cy="1"/>
              </a:xfrm>
              <a:custGeom>
                <a:avLst/>
                <a:gdLst>
                  <a:gd name="T0" fmla="*/ 1 w 2"/>
                  <a:gd name="T1" fmla="*/ 2 h 3"/>
                  <a:gd name="T2" fmla="*/ 1 w 2"/>
                  <a:gd name="T3" fmla="*/ 3 h 3"/>
                  <a:gd name="T4" fmla="*/ 2 w 2"/>
                  <a:gd name="T5" fmla="*/ 3 h 3"/>
                  <a:gd name="T6" fmla="*/ 2 w 2"/>
                  <a:gd name="T7" fmla="*/ 2 h 3"/>
                  <a:gd name="T8" fmla="*/ 2 w 2"/>
                  <a:gd name="T9" fmla="*/ 0 h 3"/>
                  <a:gd name="T10" fmla="*/ 0 w 2"/>
                  <a:gd name="T11" fmla="*/ 0 h 3"/>
                  <a:gd name="T12" fmla="*/ 0 w 2"/>
                  <a:gd name="T13" fmla="*/ 0 h 3"/>
                  <a:gd name="T14" fmla="*/ 1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2"/>
                    </a:moveTo>
                    <a:lnTo>
                      <a:pt x="1" y="3"/>
                    </a:lnTo>
                    <a:lnTo>
                      <a:pt x="2" y="3"/>
                    </a:lnTo>
                    <a:lnTo>
                      <a:pt x="2" y="2"/>
                    </a:lnTo>
                    <a:lnTo>
                      <a:pt x="2" y="0"/>
                    </a:lnTo>
                    <a:lnTo>
                      <a:pt x="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3" name="Freeform 3317"/>
              <p:cNvSpPr>
                <a:spLocks/>
              </p:cNvSpPr>
              <p:nvPr/>
            </p:nvSpPr>
            <p:spPr bwMode="auto">
              <a:xfrm>
                <a:off x="3399" y="3221"/>
                <a:ext cx="2" cy="2"/>
              </a:xfrm>
              <a:custGeom>
                <a:avLst/>
                <a:gdLst>
                  <a:gd name="T0" fmla="*/ 1 w 4"/>
                  <a:gd name="T1" fmla="*/ 5 h 5"/>
                  <a:gd name="T2" fmla="*/ 2 w 4"/>
                  <a:gd name="T3" fmla="*/ 5 h 5"/>
                  <a:gd name="T4" fmla="*/ 4 w 4"/>
                  <a:gd name="T5" fmla="*/ 2 h 5"/>
                  <a:gd name="T6" fmla="*/ 3 w 4"/>
                  <a:gd name="T7" fmla="*/ 1 h 5"/>
                  <a:gd name="T8" fmla="*/ 2 w 4"/>
                  <a:gd name="T9" fmla="*/ 0 h 5"/>
                  <a:gd name="T10" fmla="*/ 0 w 4"/>
                  <a:gd name="T11" fmla="*/ 2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2" y="5"/>
                    </a:lnTo>
                    <a:lnTo>
                      <a:pt x="4" y="2"/>
                    </a:lnTo>
                    <a:lnTo>
                      <a:pt x="3" y="1"/>
                    </a:lnTo>
                    <a:lnTo>
                      <a:pt x="2" y="0"/>
                    </a:lnTo>
                    <a:lnTo>
                      <a:pt x="0" y="2"/>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4" name="Freeform 3318"/>
              <p:cNvSpPr>
                <a:spLocks/>
              </p:cNvSpPr>
              <p:nvPr/>
            </p:nvSpPr>
            <p:spPr bwMode="auto">
              <a:xfrm>
                <a:off x="3400" y="3221"/>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5" name="Freeform 3319"/>
              <p:cNvSpPr>
                <a:spLocks/>
              </p:cNvSpPr>
              <p:nvPr/>
            </p:nvSpPr>
            <p:spPr bwMode="auto">
              <a:xfrm>
                <a:off x="3401" y="3219"/>
                <a:ext cx="2" cy="3"/>
              </a:xfrm>
              <a:custGeom>
                <a:avLst/>
                <a:gdLst>
                  <a:gd name="T0" fmla="*/ 1 w 6"/>
                  <a:gd name="T1" fmla="*/ 5 h 5"/>
                  <a:gd name="T2" fmla="*/ 2 w 6"/>
                  <a:gd name="T3" fmla="*/ 5 h 5"/>
                  <a:gd name="T4" fmla="*/ 6 w 6"/>
                  <a:gd name="T5" fmla="*/ 2 h 5"/>
                  <a:gd name="T6" fmla="*/ 5 w 6"/>
                  <a:gd name="T7" fmla="*/ 1 h 5"/>
                  <a:gd name="T8" fmla="*/ 4 w 6"/>
                  <a:gd name="T9" fmla="*/ 0 h 5"/>
                  <a:gd name="T10" fmla="*/ 0 w 6"/>
                  <a:gd name="T11" fmla="*/ 3 h 5"/>
                  <a:gd name="T12" fmla="*/ 1 w 6"/>
                  <a:gd name="T13" fmla="*/ 4 h 5"/>
                  <a:gd name="T14" fmla="*/ 1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5"/>
                    </a:moveTo>
                    <a:lnTo>
                      <a:pt x="2" y="5"/>
                    </a:lnTo>
                    <a:lnTo>
                      <a:pt x="6" y="2"/>
                    </a:lnTo>
                    <a:lnTo>
                      <a:pt x="5" y="1"/>
                    </a:lnTo>
                    <a:lnTo>
                      <a:pt x="4"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6" name="Freeform 3320"/>
              <p:cNvSpPr>
                <a:spLocks/>
              </p:cNvSpPr>
              <p:nvPr/>
            </p:nvSpPr>
            <p:spPr bwMode="auto">
              <a:xfrm>
                <a:off x="3402" y="3219"/>
                <a:ext cx="1" cy="1"/>
              </a:xfrm>
              <a:custGeom>
                <a:avLst/>
                <a:gdLst>
                  <a:gd name="T0" fmla="*/ 1 w 2"/>
                  <a:gd name="T1" fmla="*/ 1 h 2"/>
                  <a:gd name="T2" fmla="*/ 1 w 2"/>
                  <a:gd name="T3" fmla="*/ 2 h 2"/>
                  <a:gd name="T4" fmla="*/ 2 w 2"/>
                  <a:gd name="T5" fmla="*/ 2 h 2"/>
                  <a:gd name="T6" fmla="*/ 2 w 2"/>
                  <a:gd name="T7" fmla="*/ 1 h 2"/>
                  <a:gd name="T8" fmla="*/ 2 w 2"/>
                  <a:gd name="T9" fmla="*/ 0 h 2"/>
                  <a:gd name="T10" fmla="*/ 0 w 2"/>
                  <a:gd name="T11" fmla="*/ 0 h 2"/>
                  <a:gd name="T12" fmla="*/ 0 w 2"/>
                  <a:gd name="T13" fmla="*/ 0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1" y="2"/>
                    </a:lnTo>
                    <a:lnTo>
                      <a:pt x="2" y="2"/>
                    </a:lnTo>
                    <a:lnTo>
                      <a:pt x="2" y="1"/>
                    </a:lnTo>
                    <a:lnTo>
                      <a:pt x="2"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7" name="Freeform 3321"/>
              <p:cNvSpPr>
                <a:spLocks/>
              </p:cNvSpPr>
              <p:nvPr/>
            </p:nvSpPr>
            <p:spPr bwMode="auto">
              <a:xfrm>
                <a:off x="3403" y="3217"/>
                <a:ext cx="2" cy="3"/>
              </a:xfrm>
              <a:custGeom>
                <a:avLst/>
                <a:gdLst>
                  <a:gd name="T0" fmla="*/ 1 w 4"/>
                  <a:gd name="T1" fmla="*/ 7 h 7"/>
                  <a:gd name="T2" fmla="*/ 2 w 4"/>
                  <a:gd name="T3" fmla="*/ 7 h 7"/>
                  <a:gd name="T4" fmla="*/ 2 w 4"/>
                  <a:gd name="T5" fmla="*/ 5 h 7"/>
                  <a:gd name="T6" fmla="*/ 4 w 4"/>
                  <a:gd name="T7" fmla="*/ 2 h 7"/>
                  <a:gd name="T8" fmla="*/ 3 w 4"/>
                  <a:gd name="T9" fmla="*/ 1 h 7"/>
                  <a:gd name="T10" fmla="*/ 2 w 4"/>
                  <a:gd name="T11" fmla="*/ 0 h 7"/>
                  <a:gd name="T12" fmla="*/ 0 w 4"/>
                  <a:gd name="T13" fmla="*/ 2 h 7"/>
                  <a:gd name="T14" fmla="*/ 0 w 4"/>
                  <a:gd name="T15" fmla="*/ 6 h 7"/>
                  <a:gd name="T16" fmla="*/ 1 w 4"/>
                  <a:gd name="T17" fmla="*/ 6 h 7"/>
                  <a:gd name="T18" fmla="*/ 1 w 4"/>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1" y="7"/>
                    </a:moveTo>
                    <a:lnTo>
                      <a:pt x="2" y="7"/>
                    </a:lnTo>
                    <a:lnTo>
                      <a:pt x="2" y="5"/>
                    </a:lnTo>
                    <a:lnTo>
                      <a:pt x="4" y="2"/>
                    </a:lnTo>
                    <a:lnTo>
                      <a:pt x="3" y="1"/>
                    </a:lnTo>
                    <a:lnTo>
                      <a:pt x="2" y="0"/>
                    </a:lnTo>
                    <a:lnTo>
                      <a:pt x="0" y="2"/>
                    </a:lnTo>
                    <a:lnTo>
                      <a:pt x="0" y="6"/>
                    </a:lnTo>
                    <a:lnTo>
                      <a:pt x="1" y="6"/>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8" name="Freeform 3322"/>
              <p:cNvSpPr>
                <a:spLocks/>
              </p:cNvSpPr>
              <p:nvPr/>
            </p:nvSpPr>
            <p:spPr bwMode="auto">
              <a:xfrm>
                <a:off x="3404" y="3217"/>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29" name="Freeform 3323"/>
              <p:cNvSpPr>
                <a:spLocks/>
              </p:cNvSpPr>
              <p:nvPr/>
            </p:nvSpPr>
            <p:spPr bwMode="auto">
              <a:xfrm>
                <a:off x="3404" y="3216"/>
                <a:ext cx="2" cy="2"/>
              </a:xfrm>
              <a:custGeom>
                <a:avLst/>
                <a:gdLst>
                  <a:gd name="T0" fmla="*/ 1 w 4"/>
                  <a:gd name="T1" fmla="*/ 2 h 3"/>
                  <a:gd name="T2" fmla="*/ 2 w 4"/>
                  <a:gd name="T3" fmla="*/ 3 h 3"/>
                  <a:gd name="T4" fmla="*/ 4 w 4"/>
                  <a:gd name="T5" fmla="*/ 2 h 3"/>
                  <a:gd name="T6" fmla="*/ 2 w 4"/>
                  <a:gd name="T7" fmla="*/ 1 h 3"/>
                  <a:gd name="T8" fmla="*/ 1 w 4"/>
                  <a:gd name="T9" fmla="*/ 0 h 3"/>
                  <a:gd name="T10" fmla="*/ 0 w 4"/>
                  <a:gd name="T11" fmla="*/ 1 h 3"/>
                  <a:gd name="T12" fmla="*/ 0 w 4"/>
                  <a:gd name="T13" fmla="*/ 2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2" y="3"/>
                    </a:lnTo>
                    <a:lnTo>
                      <a:pt x="4"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0" name="Freeform 3324"/>
              <p:cNvSpPr>
                <a:spLocks/>
              </p:cNvSpPr>
              <p:nvPr/>
            </p:nvSpPr>
            <p:spPr bwMode="auto">
              <a:xfrm>
                <a:off x="3405" y="3216"/>
                <a:ext cx="1" cy="1"/>
              </a:xfrm>
              <a:custGeom>
                <a:avLst/>
                <a:gdLst>
                  <a:gd name="T0" fmla="*/ 3 w 3"/>
                  <a:gd name="T1" fmla="*/ 2 h 2"/>
                  <a:gd name="T2" fmla="*/ 3 w 3"/>
                  <a:gd name="T3" fmla="*/ 2 h 2"/>
                  <a:gd name="T4" fmla="*/ 3 w 3"/>
                  <a:gd name="T5" fmla="*/ 0 h 2"/>
                  <a:gd name="T6" fmla="*/ 1 w 3"/>
                  <a:gd name="T7" fmla="*/ 0 h 2"/>
                  <a:gd name="T8" fmla="*/ 0 w 3"/>
                  <a:gd name="T9" fmla="*/ 0 h 2"/>
                  <a:gd name="T10" fmla="*/ 0 w 3"/>
                  <a:gd name="T11" fmla="*/ 1 h 2"/>
                  <a:gd name="T12" fmla="*/ 1 w 3"/>
                  <a:gd name="T13" fmla="*/ 1 h 2"/>
                  <a:gd name="T14" fmla="*/ 3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0"/>
                    </a:lnTo>
                    <a:lnTo>
                      <a:pt x="1" y="0"/>
                    </a:lnTo>
                    <a:lnTo>
                      <a:pt x="0" y="0"/>
                    </a:lnTo>
                    <a:lnTo>
                      <a:pt x="0" y="1"/>
                    </a:lnTo>
                    <a:lnTo>
                      <a:pt x="1"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1" name="Freeform 3325"/>
              <p:cNvSpPr>
                <a:spLocks/>
              </p:cNvSpPr>
              <p:nvPr/>
            </p:nvSpPr>
            <p:spPr bwMode="auto">
              <a:xfrm>
                <a:off x="3405" y="3215"/>
                <a:ext cx="1" cy="1"/>
              </a:xfrm>
              <a:custGeom>
                <a:avLst/>
                <a:gdLst>
                  <a:gd name="T0" fmla="*/ 1 w 4"/>
                  <a:gd name="T1" fmla="*/ 3 h 4"/>
                  <a:gd name="T2" fmla="*/ 3 w 4"/>
                  <a:gd name="T3" fmla="*/ 4 h 4"/>
                  <a:gd name="T4" fmla="*/ 4 w 4"/>
                  <a:gd name="T5" fmla="*/ 3 h 4"/>
                  <a:gd name="T6" fmla="*/ 3 w 4"/>
                  <a:gd name="T7" fmla="*/ 2 h 4"/>
                  <a:gd name="T8" fmla="*/ 1 w 4"/>
                  <a:gd name="T9" fmla="*/ 0 h 4"/>
                  <a:gd name="T10" fmla="*/ 0 w 4"/>
                  <a:gd name="T11" fmla="*/ 2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3" y="4"/>
                    </a:lnTo>
                    <a:lnTo>
                      <a:pt x="4" y="3"/>
                    </a:lnTo>
                    <a:lnTo>
                      <a:pt x="3" y="2"/>
                    </a:lnTo>
                    <a:lnTo>
                      <a:pt x="1" y="0"/>
                    </a:lnTo>
                    <a:lnTo>
                      <a:pt x="0" y="2"/>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2" name="Freeform 3326"/>
              <p:cNvSpPr>
                <a:spLocks/>
              </p:cNvSpPr>
              <p:nvPr/>
            </p:nvSpPr>
            <p:spPr bwMode="auto">
              <a:xfrm>
                <a:off x="3405" y="3213"/>
                <a:ext cx="1" cy="3"/>
              </a:xfrm>
              <a:custGeom>
                <a:avLst/>
                <a:gdLst>
                  <a:gd name="T0" fmla="*/ 3 w 3"/>
                  <a:gd name="T1" fmla="*/ 6 h 6"/>
                  <a:gd name="T2" fmla="*/ 3 w 3"/>
                  <a:gd name="T3" fmla="*/ 6 h 6"/>
                  <a:gd name="T4" fmla="*/ 3 w 3"/>
                  <a:gd name="T5" fmla="*/ 0 h 6"/>
                  <a:gd name="T6" fmla="*/ 2 w 3"/>
                  <a:gd name="T7" fmla="*/ 0 h 6"/>
                  <a:gd name="T8" fmla="*/ 0 w 3"/>
                  <a:gd name="T9" fmla="*/ 0 h 6"/>
                  <a:gd name="T10" fmla="*/ 0 w 3"/>
                  <a:gd name="T11" fmla="*/ 5 h 6"/>
                  <a:gd name="T12" fmla="*/ 2 w 3"/>
                  <a:gd name="T13" fmla="*/ 5 h 6"/>
                  <a:gd name="T14" fmla="*/ 3 w 3"/>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3" y="6"/>
                    </a:moveTo>
                    <a:lnTo>
                      <a:pt x="3" y="6"/>
                    </a:lnTo>
                    <a:lnTo>
                      <a:pt x="3" y="0"/>
                    </a:lnTo>
                    <a:lnTo>
                      <a:pt x="2" y="0"/>
                    </a:lnTo>
                    <a:lnTo>
                      <a:pt x="0" y="0"/>
                    </a:lnTo>
                    <a:lnTo>
                      <a:pt x="0" y="5"/>
                    </a:lnTo>
                    <a:lnTo>
                      <a:pt x="2" y="5"/>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3" name="Freeform 3327"/>
              <p:cNvSpPr>
                <a:spLocks/>
              </p:cNvSpPr>
              <p:nvPr/>
            </p:nvSpPr>
            <p:spPr bwMode="auto">
              <a:xfrm>
                <a:off x="3405" y="3208"/>
                <a:ext cx="2" cy="6"/>
              </a:xfrm>
              <a:custGeom>
                <a:avLst/>
                <a:gdLst>
                  <a:gd name="T0" fmla="*/ 3 w 5"/>
                  <a:gd name="T1" fmla="*/ 10 h 11"/>
                  <a:gd name="T2" fmla="*/ 4 w 5"/>
                  <a:gd name="T3" fmla="*/ 11 h 11"/>
                  <a:gd name="T4" fmla="*/ 5 w 5"/>
                  <a:gd name="T5" fmla="*/ 10 h 11"/>
                  <a:gd name="T6" fmla="*/ 4 w 5"/>
                  <a:gd name="T7" fmla="*/ 7 h 11"/>
                  <a:gd name="T8" fmla="*/ 4 w 5"/>
                  <a:gd name="T9" fmla="*/ 1 h 11"/>
                  <a:gd name="T10" fmla="*/ 3 w 5"/>
                  <a:gd name="T11" fmla="*/ 0 h 11"/>
                  <a:gd name="T12" fmla="*/ 1 w 5"/>
                  <a:gd name="T13" fmla="*/ 1 h 11"/>
                  <a:gd name="T14" fmla="*/ 0 w 5"/>
                  <a:gd name="T15" fmla="*/ 2 h 11"/>
                  <a:gd name="T16" fmla="*/ 1 w 5"/>
                  <a:gd name="T17" fmla="*/ 3 h 11"/>
                  <a:gd name="T18" fmla="*/ 1 w 5"/>
                  <a:gd name="T19" fmla="*/ 7 h 11"/>
                  <a:gd name="T20" fmla="*/ 3 w 5"/>
                  <a:gd name="T21" fmla="*/ 8 h 11"/>
                  <a:gd name="T22" fmla="*/ 1 w 5"/>
                  <a:gd name="T23" fmla="*/ 9 h 11"/>
                  <a:gd name="T24" fmla="*/ 1 w 5"/>
                  <a:gd name="T25" fmla="*/ 10 h 11"/>
                  <a:gd name="T26" fmla="*/ 3 w 5"/>
                  <a:gd name="T27" fmla="*/ 1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1"/>
                  <a:gd name="T44" fmla="*/ 5 w 5"/>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1">
                    <a:moveTo>
                      <a:pt x="3" y="10"/>
                    </a:moveTo>
                    <a:lnTo>
                      <a:pt x="4" y="11"/>
                    </a:lnTo>
                    <a:lnTo>
                      <a:pt x="5" y="10"/>
                    </a:lnTo>
                    <a:lnTo>
                      <a:pt x="4" y="7"/>
                    </a:lnTo>
                    <a:lnTo>
                      <a:pt x="4" y="1"/>
                    </a:lnTo>
                    <a:lnTo>
                      <a:pt x="3" y="0"/>
                    </a:lnTo>
                    <a:lnTo>
                      <a:pt x="1" y="1"/>
                    </a:lnTo>
                    <a:lnTo>
                      <a:pt x="0" y="2"/>
                    </a:lnTo>
                    <a:lnTo>
                      <a:pt x="1" y="3"/>
                    </a:lnTo>
                    <a:lnTo>
                      <a:pt x="1" y="7"/>
                    </a:lnTo>
                    <a:lnTo>
                      <a:pt x="3" y="8"/>
                    </a:lnTo>
                    <a:lnTo>
                      <a:pt x="1" y="9"/>
                    </a:lnTo>
                    <a:lnTo>
                      <a:pt x="1" y="10"/>
                    </a:lnTo>
                    <a:lnTo>
                      <a:pt x="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4" name="Freeform 3328"/>
              <p:cNvSpPr>
                <a:spLocks/>
              </p:cNvSpPr>
              <p:nvPr/>
            </p:nvSpPr>
            <p:spPr bwMode="auto">
              <a:xfrm>
                <a:off x="3405" y="3208"/>
                <a:ext cx="1" cy="1"/>
              </a:xfrm>
              <a:custGeom>
                <a:avLst/>
                <a:gdLst>
                  <a:gd name="T0" fmla="*/ 1 w 3"/>
                  <a:gd name="T1" fmla="*/ 1 h 2"/>
                  <a:gd name="T2" fmla="*/ 3 w 3"/>
                  <a:gd name="T3" fmla="*/ 1 h 2"/>
                  <a:gd name="T4" fmla="*/ 3 w 3"/>
                  <a:gd name="T5" fmla="*/ 0 h 2"/>
                  <a:gd name="T6" fmla="*/ 1 w 3"/>
                  <a:gd name="T7" fmla="*/ 0 h 2"/>
                  <a:gd name="T8" fmla="*/ 0 w 3"/>
                  <a:gd name="T9" fmla="*/ 0 h 2"/>
                  <a:gd name="T10" fmla="*/ 0 w 3"/>
                  <a:gd name="T11" fmla="*/ 2 h 2"/>
                  <a:gd name="T12" fmla="*/ 0 w 3"/>
                  <a:gd name="T13" fmla="*/ 2 h 2"/>
                  <a:gd name="T14" fmla="*/ 1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3" y="1"/>
                    </a:lnTo>
                    <a:lnTo>
                      <a:pt x="3"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5" name="Freeform 3329"/>
              <p:cNvSpPr>
                <a:spLocks/>
              </p:cNvSpPr>
              <p:nvPr/>
            </p:nvSpPr>
            <p:spPr bwMode="auto">
              <a:xfrm>
                <a:off x="3403" y="3206"/>
                <a:ext cx="3" cy="2"/>
              </a:xfrm>
              <a:custGeom>
                <a:avLst/>
                <a:gdLst>
                  <a:gd name="T0" fmla="*/ 5 w 5"/>
                  <a:gd name="T1" fmla="*/ 4 h 5"/>
                  <a:gd name="T2" fmla="*/ 5 w 5"/>
                  <a:gd name="T3" fmla="*/ 2 h 5"/>
                  <a:gd name="T4" fmla="*/ 2 w 5"/>
                  <a:gd name="T5" fmla="*/ 0 h 5"/>
                  <a:gd name="T6" fmla="*/ 1 w 5"/>
                  <a:gd name="T7" fmla="*/ 1 h 5"/>
                  <a:gd name="T8" fmla="*/ 0 w 5"/>
                  <a:gd name="T9" fmla="*/ 2 h 5"/>
                  <a:gd name="T10" fmla="*/ 2 w 5"/>
                  <a:gd name="T11" fmla="*/ 5 h 5"/>
                  <a:gd name="T12" fmla="*/ 3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5" y="2"/>
                    </a:lnTo>
                    <a:lnTo>
                      <a:pt x="2" y="0"/>
                    </a:lnTo>
                    <a:lnTo>
                      <a:pt x="1" y="1"/>
                    </a:lnTo>
                    <a:lnTo>
                      <a:pt x="0" y="2"/>
                    </a:lnTo>
                    <a:lnTo>
                      <a:pt x="2" y="5"/>
                    </a:lnTo>
                    <a:lnTo>
                      <a:pt x="3"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6" name="Freeform 3330"/>
              <p:cNvSpPr>
                <a:spLocks/>
              </p:cNvSpPr>
              <p:nvPr/>
            </p:nvSpPr>
            <p:spPr bwMode="auto">
              <a:xfrm>
                <a:off x="3403" y="3206"/>
                <a:ext cx="2" cy="1"/>
              </a:xfrm>
              <a:custGeom>
                <a:avLst/>
                <a:gdLst>
                  <a:gd name="T0" fmla="*/ 1 w 2"/>
                  <a:gd name="T1" fmla="*/ 1 h 2"/>
                  <a:gd name="T2" fmla="*/ 2 w 2"/>
                  <a:gd name="T3" fmla="*/ 1 h 2"/>
                  <a:gd name="T4" fmla="*/ 2 w 2"/>
                  <a:gd name="T5" fmla="*/ 0 h 2"/>
                  <a:gd name="T6" fmla="*/ 1 w 2"/>
                  <a:gd name="T7" fmla="*/ 0 h 2"/>
                  <a:gd name="T8" fmla="*/ 0 w 2"/>
                  <a:gd name="T9" fmla="*/ 0 h 2"/>
                  <a:gd name="T10" fmla="*/ 0 w 2"/>
                  <a:gd name="T11" fmla="*/ 2 h 2"/>
                  <a:gd name="T12" fmla="*/ 0 w 2"/>
                  <a:gd name="T13" fmla="*/ 2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2" y="1"/>
                    </a:lnTo>
                    <a:lnTo>
                      <a:pt x="2" y="0"/>
                    </a:lnTo>
                    <a:lnTo>
                      <a:pt x="1" y="0"/>
                    </a:lnTo>
                    <a:lnTo>
                      <a:pt x="0" y="0"/>
                    </a:lnTo>
                    <a:lnTo>
                      <a:pt x="0"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7" name="Freeform 3331"/>
              <p:cNvSpPr>
                <a:spLocks/>
              </p:cNvSpPr>
              <p:nvPr/>
            </p:nvSpPr>
            <p:spPr bwMode="auto">
              <a:xfrm>
                <a:off x="3402" y="3204"/>
                <a:ext cx="3" cy="3"/>
              </a:xfrm>
              <a:custGeom>
                <a:avLst/>
                <a:gdLst>
                  <a:gd name="T0" fmla="*/ 6 w 6"/>
                  <a:gd name="T1" fmla="*/ 4 h 5"/>
                  <a:gd name="T2" fmla="*/ 6 w 6"/>
                  <a:gd name="T3" fmla="*/ 3 h 5"/>
                  <a:gd name="T4" fmla="*/ 3 w 6"/>
                  <a:gd name="T5" fmla="*/ 0 h 5"/>
                  <a:gd name="T6" fmla="*/ 2 w 6"/>
                  <a:gd name="T7" fmla="*/ 1 h 5"/>
                  <a:gd name="T8" fmla="*/ 0 w 6"/>
                  <a:gd name="T9" fmla="*/ 2 h 5"/>
                  <a:gd name="T10" fmla="*/ 4 w 6"/>
                  <a:gd name="T11" fmla="*/ 5 h 5"/>
                  <a:gd name="T12" fmla="*/ 5 w 6"/>
                  <a:gd name="T13" fmla="*/ 4 h 5"/>
                  <a:gd name="T14" fmla="*/ 6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4"/>
                    </a:moveTo>
                    <a:lnTo>
                      <a:pt x="6" y="3"/>
                    </a:lnTo>
                    <a:lnTo>
                      <a:pt x="3" y="0"/>
                    </a:lnTo>
                    <a:lnTo>
                      <a:pt x="2" y="1"/>
                    </a:lnTo>
                    <a:lnTo>
                      <a:pt x="0" y="2"/>
                    </a:lnTo>
                    <a:lnTo>
                      <a:pt x="4" y="5"/>
                    </a:lnTo>
                    <a:lnTo>
                      <a:pt x="5" y="4"/>
                    </a:lnTo>
                    <a:lnTo>
                      <a:pt x="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8" name="Freeform 3332"/>
              <p:cNvSpPr>
                <a:spLocks/>
              </p:cNvSpPr>
              <p:nvPr/>
            </p:nvSpPr>
            <p:spPr bwMode="auto">
              <a:xfrm>
                <a:off x="3401" y="3203"/>
                <a:ext cx="2" cy="2"/>
              </a:xfrm>
              <a:custGeom>
                <a:avLst/>
                <a:gdLst>
                  <a:gd name="T0" fmla="*/ 4 w 5"/>
                  <a:gd name="T1" fmla="*/ 2 h 4"/>
                  <a:gd name="T2" fmla="*/ 5 w 5"/>
                  <a:gd name="T3" fmla="*/ 3 h 4"/>
                  <a:gd name="T4" fmla="*/ 0 w 5"/>
                  <a:gd name="T5" fmla="*/ 0 h 4"/>
                  <a:gd name="T6" fmla="*/ 0 w 5"/>
                  <a:gd name="T7" fmla="*/ 2 h 4"/>
                  <a:gd name="T8" fmla="*/ 0 w 5"/>
                  <a:gd name="T9" fmla="*/ 3 h 4"/>
                  <a:gd name="T10" fmla="*/ 3 w 5"/>
                  <a:gd name="T11" fmla="*/ 4 h 4"/>
                  <a:gd name="T12" fmla="*/ 3 w 5"/>
                  <a:gd name="T13" fmla="*/ 3 h 4"/>
                  <a:gd name="T14" fmla="*/ 4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2"/>
                    </a:moveTo>
                    <a:lnTo>
                      <a:pt x="5" y="3"/>
                    </a:lnTo>
                    <a:lnTo>
                      <a:pt x="0" y="0"/>
                    </a:lnTo>
                    <a:lnTo>
                      <a:pt x="0" y="2"/>
                    </a:lnTo>
                    <a:lnTo>
                      <a:pt x="0" y="3"/>
                    </a:lnTo>
                    <a:lnTo>
                      <a:pt x="3" y="4"/>
                    </a:lnTo>
                    <a:lnTo>
                      <a:pt x="3"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39" name="Freeform 3333"/>
              <p:cNvSpPr>
                <a:spLocks/>
              </p:cNvSpPr>
              <p:nvPr/>
            </p:nvSpPr>
            <p:spPr bwMode="auto">
              <a:xfrm>
                <a:off x="3399" y="3202"/>
                <a:ext cx="3" cy="2"/>
              </a:xfrm>
              <a:custGeom>
                <a:avLst/>
                <a:gdLst>
                  <a:gd name="T0" fmla="*/ 3 w 4"/>
                  <a:gd name="T1" fmla="*/ 4 h 5"/>
                  <a:gd name="T2" fmla="*/ 4 w 4"/>
                  <a:gd name="T3" fmla="*/ 2 h 5"/>
                  <a:gd name="T4" fmla="*/ 2 w 4"/>
                  <a:gd name="T5" fmla="*/ 0 h 5"/>
                  <a:gd name="T6" fmla="*/ 1 w 4"/>
                  <a:gd name="T7" fmla="*/ 1 h 5"/>
                  <a:gd name="T8" fmla="*/ 0 w 4"/>
                  <a:gd name="T9" fmla="*/ 2 h 5"/>
                  <a:gd name="T10" fmla="*/ 1 w 4"/>
                  <a:gd name="T11" fmla="*/ 4 h 5"/>
                  <a:gd name="T12" fmla="*/ 3 w 4"/>
                  <a:gd name="T13" fmla="*/ 5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4" y="2"/>
                    </a:lnTo>
                    <a:lnTo>
                      <a:pt x="2" y="0"/>
                    </a:lnTo>
                    <a:lnTo>
                      <a:pt x="1" y="1"/>
                    </a:lnTo>
                    <a:lnTo>
                      <a:pt x="0" y="2"/>
                    </a:lnTo>
                    <a:lnTo>
                      <a:pt x="1" y="4"/>
                    </a:lnTo>
                    <a:lnTo>
                      <a:pt x="3" y="5"/>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0" name="Freeform 3334"/>
              <p:cNvSpPr>
                <a:spLocks/>
              </p:cNvSpPr>
              <p:nvPr/>
            </p:nvSpPr>
            <p:spPr bwMode="auto">
              <a:xfrm>
                <a:off x="3399" y="3201"/>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1" name="Freeform 3335"/>
              <p:cNvSpPr>
                <a:spLocks/>
              </p:cNvSpPr>
              <p:nvPr/>
            </p:nvSpPr>
            <p:spPr bwMode="auto">
              <a:xfrm>
                <a:off x="3398" y="3201"/>
                <a:ext cx="1" cy="2"/>
              </a:xfrm>
              <a:custGeom>
                <a:avLst/>
                <a:gdLst>
                  <a:gd name="T0" fmla="*/ 3 w 4"/>
                  <a:gd name="T1" fmla="*/ 2 h 3"/>
                  <a:gd name="T2" fmla="*/ 4 w 4"/>
                  <a:gd name="T3" fmla="*/ 1 h 3"/>
                  <a:gd name="T4" fmla="*/ 3 w 4"/>
                  <a:gd name="T5" fmla="*/ 0 h 3"/>
                  <a:gd name="T6" fmla="*/ 2 w 4"/>
                  <a:gd name="T7" fmla="*/ 1 h 3"/>
                  <a:gd name="T8" fmla="*/ 0 w 4"/>
                  <a:gd name="T9" fmla="*/ 2 h 3"/>
                  <a:gd name="T10" fmla="*/ 0 w 4"/>
                  <a:gd name="T11" fmla="*/ 2 h 3"/>
                  <a:gd name="T12" fmla="*/ 3 w 4"/>
                  <a:gd name="T13" fmla="*/ 3 h 3"/>
                  <a:gd name="T14" fmla="*/ 3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2"/>
                    </a:moveTo>
                    <a:lnTo>
                      <a:pt x="4" y="1"/>
                    </a:lnTo>
                    <a:lnTo>
                      <a:pt x="3" y="0"/>
                    </a:lnTo>
                    <a:lnTo>
                      <a:pt x="2" y="1"/>
                    </a:lnTo>
                    <a:lnTo>
                      <a:pt x="0" y="2"/>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2" name="Freeform 3336"/>
              <p:cNvSpPr>
                <a:spLocks/>
              </p:cNvSpPr>
              <p:nvPr/>
            </p:nvSpPr>
            <p:spPr bwMode="auto">
              <a:xfrm>
                <a:off x="3397" y="3200"/>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3 w 5"/>
                  <a:gd name="T11" fmla="*/ 3 h 3"/>
                  <a:gd name="T12" fmla="*/ 3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3" y="3"/>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3" name="Freeform 3337"/>
              <p:cNvSpPr>
                <a:spLocks/>
              </p:cNvSpPr>
              <p:nvPr/>
            </p:nvSpPr>
            <p:spPr bwMode="auto">
              <a:xfrm>
                <a:off x="3396" y="3200"/>
                <a:ext cx="1" cy="2"/>
              </a:xfrm>
              <a:custGeom>
                <a:avLst/>
                <a:gdLst>
                  <a:gd name="T0" fmla="*/ 2 w 2"/>
                  <a:gd name="T1" fmla="*/ 2 h 5"/>
                  <a:gd name="T2" fmla="*/ 0 w 2"/>
                  <a:gd name="T3" fmla="*/ 0 h 5"/>
                  <a:gd name="T4" fmla="*/ 2 w 2"/>
                  <a:gd name="T5" fmla="*/ 5 h 5"/>
                  <a:gd name="T6" fmla="*/ 2 w 2"/>
                  <a:gd name="T7" fmla="*/ 3 h 5"/>
                  <a:gd name="T8" fmla="*/ 2 w 2"/>
                  <a:gd name="T9" fmla="*/ 2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2" y="2"/>
                    </a:moveTo>
                    <a:lnTo>
                      <a:pt x="0" y="0"/>
                    </a:lnTo>
                    <a:lnTo>
                      <a:pt x="2" y="5"/>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4" name="Freeform 3338"/>
              <p:cNvSpPr>
                <a:spLocks/>
              </p:cNvSpPr>
              <p:nvPr/>
            </p:nvSpPr>
            <p:spPr bwMode="auto">
              <a:xfrm>
                <a:off x="3396" y="3200"/>
                <a:ext cx="1" cy="2"/>
              </a:xfrm>
              <a:custGeom>
                <a:avLst/>
                <a:gdLst>
                  <a:gd name="T0" fmla="*/ 0 w 2"/>
                  <a:gd name="T1" fmla="*/ 0 h 5"/>
                  <a:gd name="T2" fmla="*/ 0 w 2"/>
                  <a:gd name="T3" fmla="*/ 0 h 5"/>
                  <a:gd name="T4" fmla="*/ 0 w 2"/>
                  <a:gd name="T5" fmla="*/ 3 h 5"/>
                  <a:gd name="T6" fmla="*/ 0 w 2"/>
                  <a:gd name="T7" fmla="*/ 5 h 5"/>
                  <a:gd name="T8" fmla="*/ 2 w 2"/>
                  <a:gd name="T9" fmla="*/ 5 h 5"/>
                  <a:gd name="T10" fmla="*/ 0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0"/>
                    </a:moveTo>
                    <a:lnTo>
                      <a:pt x="0" y="0"/>
                    </a:lnTo>
                    <a:lnTo>
                      <a:pt x="0" y="3"/>
                    </a:lnTo>
                    <a:lnTo>
                      <a:pt x="0" y="5"/>
                    </a:lnTo>
                    <a:lnTo>
                      <a:pt x="2"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5" name="Freeform 3339"/>
              <p:cNvSpPr>
                <a:spLocks/>
              </p:cNvSpPr>
              <p:nvPr/>
            </p:nvSpPr>
            <p:spPr bwMode="auto">
              <a:xfrm>
                <a:off x="3395" y="3200"/>
                <a:ext cx="2" cy="2"/>
              </a:xfrm>
              <a:custGeom>
                <a:avLst/>
                <a:gdLst>
                  <a:gd name="T0" fmla="*/ 2 w 4"/>
                  <a:gd name="T1" fmla="*/ 3 h 5"/>
                  <a:gd name="T2" fmla="*/ 2 w 4"/>
                  <a:gd name="T3" fmla="*/ 2 h 5"/>
                  <a:gd name="T4" fmla="*/ 0 w 4"/>
                  <a:gd name="T5" fmla="*/ 0 h 5"/>
                  <a:gd name="T6" fmla="*/ 0 w 4"/>
                  <a:gd name="T7" fmla="*/ 2 h 5"/>
                  <a:gd name="T8" fmla="*/ 0 w 4"/>
                  <a:gd name="T9" fmla="*/ 3 h 5"/>
                  <a:gd name="T10" fmla="*/ 4 w 4"/>
                  <a:gd name="T11" fmla="*/ 5 h 5"/>
                  <a:gd name="T12" fmla="*/ 2 w 4"/>
                  <a:gd name="T13" fmla="*/ 5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2" y="2"/>
                    </a:lnTo>
                    <a:lnTo>
                      <a:pt x="0" y="0"/>
                    </a:lnTo>
                    <a:lnTo>
                      <a:pt x="0" y="2"/>
                    </a:lnTo>
                    <a:lnTo>
                      <a:pt x="0" y="3"/>
                    </a:lnTo>
                    <a:lnTo>
                      <a:pt x="4" y="5"/>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6" name="Freeform 3340"/>
              <p:cNvSpPr>
                <a:spLocks/>
              </p:cNvSpPr>
              <p:nvPr/>
            </p:nvSpPr>
            <p:spPr bwMode="auto">
              <a:xfrm>
                <a:off x="3394" y="3199"/>
                <a:ext cx="1" cy="2"/>
              </a:xfrm>
              <a:custGeom>
                <a:avLst/>
                <a:gdLst>
                  <a:gd name="T0" fmla="*/ 3 w 4"/>
                  <a:gd name="T1" fmla="*/ 3 h 4"/>
                  <a:gd name="T2" fmla="*/ 4 w 4"/>
                  <a:gd name="T3" fmla="*/ 1 h 4"/>
                  <a:gd name="T4" fmla="*/ 3 w 4"/>
                  <a:gd name="T5" fmla="*/ 0 h 4"/>
                  <a:gd name="T6" fmla="*/ 1 w 4"/>
                  <a:gd name="T7" fmla="*/ 1 h 4"/>
                  <a:gd name="T8" fmla="*/ 0 w 4"/>
                  <a:gd name="T9" fmla="*/ 3 h 4"/>
                  <a:gd name="T10" fmla="*/ 0 w 4"/>
                  <a:gd name="T11" fmla="*/ 3 h 4"/>
                  <a:gd name="T12" fmla="*/ 3 w 4"/>
                  <a:gd name="T13" fmla="*/ 4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4" y="1"/>
                    </a:lnTo>
                    <a:lnTo>
                      <a:pt x="3" y="0"/>
                    </a:lnTo>
                    <a:lnTo>
                      <a:pt x="1" y="1"/>
                    </a:lnTo>
                    <a:lnTo>
                      <a:pt x="0" y="3"/>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7" name="Freeform 3341"/>
              <p:cNvSpPr>
                <a:spLocks/>
              </p:cNvSpPr>
              <p:nvPr/>
            </p:nvSpPr>
            <p:spPr bwMode="auto">
              <a:xfrm>
                <a:off x="3393" y="3199"/>
                <a:ext cx="2" cy="2"/>
              </a:xfrm>
              <a:custGeom>
                <a:avLst/>
                <a:gdLst>
                  <a:gd name="T0" fmla="*/ 4 w 4"/>
                  <a:gd name="T1" fmla="*/ 1 h 5"/>
                  <a:gd name="T2" fmla="*/ 2 w 4"/>
                  <a:gd name="T3" fmla="*/ 0 h 5"/>
                  <a:gd name="T4" fmla="*/ 0 w 4"/>
                  <a:gd name="T5" fmla="*/ 0 h 5"/>
                  <a:gd name="T6" fmla="*/ 0 w 4"/>
                  <a:gd name="T7" fmla="*/ 2 h 5"/>
                  <a:gd name="T8" fmla="*/ 0 w 4"/>
                  <a:gd name="T9" fmla="*/ 5 h 5"/>
                  <a:gd name="T10" fmla="*/ 2 w 4"/>
                  <a:gd name="T11" fmla="*/ 5 h 5"/>
                  <a:gd name="T12" fmla="*/ 2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2" y="0"/>
                    </a:lnTo>
                    <a:lnTo>
                      <a:pt x="0" y="0"/>
                    </a:lnTo>
                    <a:lnTo>
                      <a:pt x="0" y="2"/>
                    </a:lnTo>
                    <a:lnTo>
                      <a:pt x="0" y="5"/>
                    </a:lnTo>
                    <a:lnTo>
                      <a:pt x="2" y="5"/>
                    </a:lnTo>
                    <a:lnTo>
                      <a:pt x="2"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848" name="Freeform 3342"/>
              <p:cNvSpPr>
                <a:spLocks/>
              </p:cNvSpPr>
              <p:nvPr/>
            </p:nvSpPr>
            <p:spPr bwMode="auto">
              <a:xfrm>
                <a:off x="3392" y="3199"/>
                <a:ext cx="2" cy="2"/>
              </a:xfrm>
              <a:custGeom>
                <a:avLst/>
                <a:gdLst>
                  <a:gd name="T0" fmla="*/ 2 w 4"/>
                  <a:gd name="T1" fmla="*/ 2 h 5"/>
                  <a:gd name="T2" fmla="*/ 2 w 4"/>
                  <a:gd name="T3" fmla="*/ 1 h 5"/>
                  <a:gd name="T4" fmla="*/ 0 w 4"/>
                  <a:gd name="T5" fmla="*/ 0 h 5"/>
                  <a:gd name="T6" fmla="*/ 0 w 4"/>
                  <a:gd name="T7" fmla="*/ 1 h 5"/>
                  <a:gd name="T8" fmla="*/ 0 w 4"/>
                  <a:gd name="T9" fmla="*/ 2 h 5"/>
                  <a:gd name="T10" fmla="*/ 4 w 4"/>
                  <a:gd name="T11" fmla="*/ 5 h 5"/>
                  <a:gd name="T12" fmla="*/ 2 w 4"/>
                  <a:gd name="T13" fmla="*/ 5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2" y="1"/>
                    </a:lnTo>
                    <a:lnTo>
                      <a:pt x="0" y="0"/>
                    </a:lnTo>
                    <a:lnTo>
                      <a:pt x="0" y="1"/>
                    </a:lnTo>
                    <a:lnTo>
                      <a:pt x="0" y="2"/>
                    </a:lnTo>
                    <a:lnTo>
                      <a:pt x="4" y="5"/>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20" name="Group 3343"/>
            <p:cNvGrpSpPr>
              <a:grpSpLocks/>
            </p:cNvGrpSpPr>
            <p:nvPr/>
          </p:nvGrpSpPr>
          <p:grpSpPr bwMode="auto">
            <a:xfrm>
              <a:off x="3453" y="3075"/>
              <a:ext cx="1614" cy="283"/>
              <a:chOff x="3325" y="3075"/>
              <a:chExt cx="1554" cy="283"/>
            </a:xfrm>
          </p:grpSpPr>
          <p:sp>
            <p:nvSpPr>
              <p:cNvPr id="32449" name="Freeform 3344"/>
              <p:cNvSpPr>
                <a:spLocks/>
              </p:cNvSpPr>
              <p:nvPr/>
            </p:nvSpPr>
            <p:spPr bwMode="auto">
              <a:xfrm>
                <a:off x="3391" y="3198"/>
                <a:ext cx="1" cy="2"/>
              </a:xfrm>
              <a:custGeom>
                <a:avLst/>
                <a:gdLst>
                  <a:gd name="T0" fmla="*/ 2 w 2"/>
                  <a:gd name="T1" fmla="*/ 1 h 5"/>
                  <a:gd name="T2" fmla="*/ 0 w 2"/>
                  <a:gd name="T3" fmla="*/ 0 h 5"/>
                  <a:gd name="T4" fmla="*/ 0 w 2"/>
                  <a:gd name="T5" fmla="*/ 0 h 5"/>
                  <a:gd name="T6" fmla="*/ 0 w 2"/>
                  <a:gd name="T7" fmla="*/ 2 h 5"/>
                  <a:gd name="T8" fmla="*/ 0 w 2"/>
                  <a:gd name="T9" fmla="*/ 5 h 5"/>
                  <a:gd name="T10" fmla="*/ 2 w 2"/>
                  <a:gd name="T11" fmla="*/ 5 h 5"/>
                  <a:gd name="T12" fmla="*/ 2 w 2"/>
                  <a:gd name="T13" fmla="*/ 2 h 5"/>
                  <a:gd name="T14" fmla="*/ 2 w 2"/>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2" y="1"/>
                    </a:moveTo>
                    <a:lnTo>
                      <a:pt x="0" y="0"/>
                    </a:lnTo>
                    <a:lnTo>
                      <a:pt x="0" y="2"/>
                    </a:lnTo>
                    <a:lnTo>
                      <a:pt x="0" y="5"/>
                    </a:lnTo>
                    <a:lnTo>
                      <a:pt x="2" y="5"/>
                    </a:lnTo>
                    <a:lnTo>
                      <a:pt x="2"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0" name="Freeform 3345"/>
              <p:cNvSpPr>
                <a:spLocks/>
              </p:cNvSpPr>
              <p:nvPr/>
            </p:nvSpPr>
            <p:spPr bwMode="auto">
              <a:xfrm>
                <a:off x="3389" y="3198"/>
                <a:ext cx="4" cy="2"/>
              </a:xfrm>
              <a:custGeom>
                <a:avLst/>
                <a:gdLst>
                  <a:gd name="T0" fmla="*/ 4 w 7"/>
                  <a:gd name="T1" fmla="*/ 2 h 5"/>
                  <a:gd name="T2" fmla="*/ 4 w 7"/>
                  <a:gd name="T3" fmla="*/ 1 h 5"/>
                  <a:gd name="T4" fmla="*/ 0 w 7"/>
                  <a:gd name="T5" fmla="*/ 0 h 5"/>
                  <a:gd name="T6" fmla="*/ 0 w 7"/>
                  <a:gd name="T7" fmla="*/ 1 h 5"/>
                  <a:gd name="T8" fmla="*/ 0 w 7"/>
                  <a:gd name="T9" fmla="*/ 2 h 5"/>
                  <a:gd name="T10" fmla="*/ 7 w 7"/>
                  <a:gd name="T11" fmla="*/ 5 h 5"/>
                  <a:gd name="T12" fmla="*/ 4 w 7"/>
                  <a:gd name="T13" fmla="*/ 5 h 5"/>
                  <a:gd name="T14" fmla="*/ 4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2"/>
                    </a:moveTo>
                    <a:lnTo>
                      <a:pt x="4" y="1"/>
                    </a:lnTo>
                    <a:lnTo>
                      <a:pt x="0" y="0"/>
                    </a:lnTo>
                    <a:lnTo>
                      <a:pt x="0" y="1"/>
                    </a:lnTo>
                    <a:lnTo>
                      <a:pt x="0" y="2"/>
                    </a:lnTo>
                    <a:lnTo>
                      <a:pt x="7" y="5"/>
                    </a:lnTo>
                    <a:lnTo>
                      <a:pt x="4" y="5"/>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1" name="Freeform 3346"/>
              <p:cNvSpPr>
                <a:spLocks/>
              </p:cNvSpPr>
              <p:nvPr/>
            </p:nvSpPr>
            <p:spPr bwMode="auto">
              <a:xfrm>
                <a:off x="3387" y="3197"/>
                <a:ext cx="2" cy="3"/>
              </a:xfrm>
              <a:custGeom>
                <a:avLst/>
                <a:gdLst>
                  <a:gd name="T0" fmla="*/ 5 w 5"/>
                  <a:gd name="T1" fmla="*/ 1 h 4"/>
                  <a:gd name="T2" fmla="*/ 2 w 5"/>
                  <a:gd name="T3" fmla="*/ 0 h 4"/>
                  <a:gd name="T4" fmla="*/ 0 w 5"/>
                  <a:gd name="T5" fmla="*/ 0 h 4"/>
                  <a:gd name="T6" fmla="*/ 0 w 5"/>
                  <a:gd name="T7" fmla="*/ 2 h 4"/>
                  <a:gd name="T8" fmla="*/ 0 w 5"/>
                  <a:gd name="T9" fmla="*/ 4 h 4"/>
                  <a:gd name="T10" fmla="*/ 5 w 5"/>
                  <a:gd name="T11" fmla="*/ 4 h 4"/>
                  <a:gd name="T12" fmla="*/ 5 w 5"/>
                  <a:gd name="T13" fmla="*/ 2 h 4"/>
                  <a:gd name="T14" fmla="*/ 5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1"/>
                    </a:moveTo>
                    <a:lnTo>
                      <a:pt x="2" y="0"/>
                    </a:lnTo>
                    <a:lnTo>
                      <a:pt x="0" y="0"/>
                    </a:lnTo>
                    <a:lnTo>
                      <a:pt x="0" y="2"/>
                    </a:lnTo>
                    <a:lnTo>
                      <a:pt x="0" y="4"/>
                    </a:lnTo>
                    <a:lnTo>
                      <a:pt x="5" y="4"/>
                    </a:lnTo>
                    <a:lnTo>
                      <a:pt x="5"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2" name="Freeform 3347"/>
              <p:cNvSpPr>
                <a:spLocks/>
              </p:cNvSpPr>
              <p:nvPr/>
            </p:nvSpPr>
            <p:spPr bwMode="auto">
              <a:xfrm>
                <a:off x="3385" y="3197"/>
                <a:ext cx="3" cy="3"/>
              </a:xfrm>
              <a:custGeom>
                <a:avLst/>
                <a:gdLst>
                  <a:gd name="T0" fmla="*/ 3 w 7"/>
                  <a:gd name="T1" fmla="*/ 2 h 4"/>
                  <a:gd name="T2" fmla="*/ 3 w 7"/>
                  <a:gd name="T3" fmla="*/ 1 h 4"/>
                  <a:gd name="T4" fmla="*/ 0 w 7"/>
                  <a:gd name="T5" fmla="*/ 0 h 4"/>
                  <a:gd name="T6" fmla="*/ 0 w 7"/>
                  <a:gd name="T7" fmla="*/ 1 h 4"/>
                  <a:gd name="T8" fmla="*/ 0 w 7"/>
                  <a:gd name="T9" fmla="*/ 2 h 4"/>
                  <a:gd name="T10" fmla="*/ 7 w 7"/>
                  <a:gd name="T11" fmla="*/ 4 h 4"/>
                  <a:gd name="T12" fmla="*/ 3 w 7"/>
                  <a:gd name="T13" fmla="*/ 4 h 4"/>
                  <a:gd name="T14" fmla="*/ 3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2"/>
                    </a:moveTo>
                    <a:lnTo>
                      <a:pt x="3" y="1"/>
                    </a:lnTo>
                    <a:lnTo>
                      <a:pt x="0" y="0"/>
                    </a:lnTo>
                    <a:lnTo>
                      <a:pt x="0" y="1"/>
                    </a:lnTo>
                    <a:lnTo>
                      <a:pt x="0" y="2"/>
                    </a:lnTo>
                    <a:lnTo>
                      <a:pt x="7"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3" name="Freeform 3348"/>
              <p:cNvSpPr>
                <a:spLocks/>
              </p:cNvSpPr>
              <p:nvPr/>
            </p:nvSpPr>
            <p:spPr bwMode="auto">
              <a:xfrm>
                <a:off x="3337" y="3197"/>
                <a:ext cx="48" cy="31"/>
              </a:xfrm>
              <a:custGeom>
                <a:avLst/>
                <a:gdLst>
                  <a:gd name="T0" fmla="*/ 96 w 96"/>
                  <a:gd name="T1" fmla="*/ 1 h 62"/>
                  <a:gd name="T2" fmla="*/ 93 w 96"/>
                  <a:gd name="T3" fmla="*/ 0 h 62"/>
                  <a:gd name="T4" fmla="*/ 2 w 96"/>
                  <a:gd name="T5" fmla="*/ 0 h 62"/>
                  <a:gd name="T6" fmla="*/ 0 w 96"/>
                  <a:gd name="T7" fmla="*/ 61 h 62"/>
                  <a:gd name="T8" fmla="*/ 2 w 96"/>
                  <a:gd name="T9" fmla="*/ 62 h 62"/>
                  <a:gd name="T10" fmla="*/ 3 w 96"/>
                  <a:gd name="T11" fmla="*/ 60 h 62"/>
                  <a:gd name="T12" fmla="*/ 3 w 96"/>
                  <a:gd name="T13" fmla="*/ 4 h 62"/>
                  <a:gd name="T14" fmla="*/ 96 w 96"/>
                  <a:gd name="T15" fmla="*/ 4 h 62"/>
                  <a:gd name="T16" fmla="*/ 96 w 96"/>
                  <a:gd name="T17" fmla="*/ 2 h 62"/>
                  <a:gd name="T18" fmla="*/ 96 w 96"/>
                  <a:gd name="T19" fmla="*/ 1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62"/>
                  <a:gd name="T32" fmla="*/ 96 w 96"/>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62">
                    <a:moveTo>
                      <a:pt x="96" y="1"/>
                    </a:moveTo>
                    <a:lnTo>
                      <a:pt x="93" y="0"/>
                    </a:lnTo>
                    <a:lnTo>
                      <a:pt x="2" y="0"/>
                    </a:lnTo>
                    <a:lnTo>
                      <a:pt x="0" y="61"/>
                    </a:lnTo>
                    <a:lnTo>
                      <a:pt x="2" y="62"/>
                    </a:lnTo>
                    <a:lnTo>
                      <a:pt x="3" y="60"/>
                    </a:lnTo>
                    <a:lnTo>
                      <a:pt x="3" y="4"/>
                    </a:lnTo>
                    <a:lnTo>
                      <a:pt x="96" y="4"/>
                    </a:lnTo>
                    <a:lnTo>
                      <a:pt x="96" y="2"/>
                    </a:lnTo>
                    <a:lnTo>
                      <a:pt x="9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4" name="Freeform 3349"/>
              <p:cNvSpPr>
                <a:spLocks noEditPoints="1"/>
              </p:cNvSpPr>
              <p:nvPr/>
            </p:nvSpPr>
            <p:spPr bwMode="auto">
              <a:xfrm>
                <a:off x="3436" y="3152"/>
                <a:ext cx="132" cy="85"/>
              </a:xfrm>
              <a:custGeom>
                <a:avLst/>
                <a:gdLst>
                  <a:gd name="T0" fmla="*/ 0 w 265"/>
                  <a:gd name="T1" fmla="*/ 170 h 170"/>
                  <a:gd name="T2" fmla="*/ 110 w 265"/>
                  <a:gd name="T3" fmla="*/ 0 h 170"/>
                  <a:gd name="T4" fmla="*/ 150 w 265"/>
                  <a:gd name="T5" fmla="*/ 0 h 170"/>
                  <a:gd name="T6" fmla="*/ 265 w 265"/>
                  <a:gd name="T7" fmla="*/ 170 h 170"/>
                  <a:gd name="T8" fmla="*/ 224 w 265"/>
                  <a:gd name="T9" fmla="*/ 170 h 170"/>
                  <a:gd name="T10" fmla="*/ 191 w 265"/>
                  <a:gd name="T11" fmla="*/ 119 h 170"/>
                  <a:gd name="T12" fmla="*/ 71 w 265"/>
                  <a:gd name="T13" fmla="*/ 119 h 170"/>
                  <a:gd name="T14" fmla="*/ 41 w 265"/>
                  <a:gd name="T15" fmla="*/ 170 h 170"/>
                  <a:gd name="T16" fmla="*/ 0 w 265"/>
                  <a:gd name="T17" fmla="*/ 170 h 170"/>
                  <a:gd name="T18" fmla="*/ 0 w 265"/>
                  <a:gd name="T19" fmla="*/ 170 h 170"/>
                  <a:gd name="T20" fmla="*/ 82 w 265"/>
                  <a:gd name="T21" fmla="*/ 100 h 170"/>
                  <a:gd name="T22" fmla="*/ 179 w 265"/>
                  <a:gd name="T23" fmla="*/ 100 h 170"/>
                  <a:gd name="T24" fmla="*/ 149 w 265"/>
                  <a:gd name="T25" fmla="*/ 53 h 170"/>
                  <a:gd name="T26" fmla="*/ 147 w 265"/>
                  <a:gd name="T27" fmla="*/ 49 h 170"/>
                  <a:gd name="T28" fmla="*/ 144 w 265"/>
                  <a:gd name="T29" fmla="*/ 46 h 170"/>
                  <a:gd name="T30" fmla="*/ 142 w 265"/>
                  <a:gd name="T31" fmla="*/ 42 h 170"/>
                  <a:gd name="T32" fmla="*/ 141 w 265"/>
                  <a:gd name="T33" fmla="*/ 39 h 170"/>
                  <a:gd name="T34" fmla="*/ 139 w 265"/>
                  <a:gd name="T35" fmla="*/ 36 h 170"/>
                  <a:gd name="T36" fmla="*/ 136 w 265"/>
                  <a:gd name="T37" fmla="*/ 33 h 170"/>
                  <a:gd name="T38" fmla="*/ 135 w 265"/>
                  <a:gd name="T39" fmla="*/ 30 h 170"/>
                  <a:gd name="T40" fmla="*/ 134 w 265"/>
                  <a:gd name="T41" fmla="*/ 28 h 170"/>
                  <a:gd name="T42" fmla="*/ 132 w 265"/>
                  <a:gd name="T43" fmla="*/ 24 h 170"/>
                  <a:gd name="T44" fmla="*/ 131 w 265"/>
                  <a:gd name="T45" fmla="*/ 22 h 170"/>
                  <a:gd name="T46" fmla="*/ 129 w 265"/>
                  <a:gd name="T47" fmla="*/ 19 h 170"/>
                  <a:gd name="T48" fmla="*/ 128 w 265"/>
                  <a:gd name="T49" fmla="*/ 17 h 170"/>
                  <a:gd name="T50" fmla="*/ 127 w 265"/>
                  <a:gd name="T51" fmla="*/ 19 h 170"/>
                  <a:gd name="T52" fmla="*/ 126 w 265"/>
                  <a:gd name="T53" fmla="*/ 22 h 170"/>
                  <a:gd name="T54" fmla="*/ 125 w 265"/>
                  <a:gd name="T55" fmla="*/ 25 h 170"/>
                  <a:gd name="T56" fmla="*/ 124 w 265"/>
                  <a:gd name="T57" fmla="*/ 28 h 170"/>
                  <a:gd name="T58" fmla="*/ 123 w 265"/>
                  <a:gd name="T59" fmla="*/ 31 h 170"/>
                  <a:gd name="T60" fmla="*/ 121 w 265"/>
                  <a:gd name="T61" fmla="*/ 33 h 170"/>
                  <a:gd name="T62" fmla="*/ 120 w 265"/>
                  <a:gd name="T63" fmla="*/ 37 h 170"/>
                  <a:gd name="T64" fmla="*/ 118 w 265"/>
                  <a:gd name="T65" fmla="*/ 39 h 170"/>
                  <a:gd name="T66" fmla="*/ 117 w 265"/>
                  <a:gd name="T67" fmla="*/ 41 h 170"/>
                  <a:gd name="T68" fmla="*/ 116 w 265"/>
                  <a:gd name="T69" fmla="*/ 45 h 170"/>
                  <a:gd name="T70" fmla="*/ 115 w 265"/>
                  <a:gd name="T71" fmla="*/ 47 h 170"/>
                  <a:gd name="T72" fmla="*/ 113 w 265"/>
                  <a:gd name="T73" fmla="*/ 51 h 170"/>
                  <a:gd name="T74" fmla="*/ 82 w 265"/>
                  <a:gd name="T75" fmla="*/ 100 h 170"/>
                  <a:gd name="T76" fmla="*/ 82 w 265"/>
                  <a:gd name="T77" fmla="*/ 100 h 1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5"/>
                  <a:gd name="T118" fmla="*/ 0 h 170"/>
                  <a:gd name="T119" fmla="*/ 265 w 265"/>
                  <a:gd name="T120" fmla="*/ 170 h 1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5" h="170">
                    <a:moveTo>
                      <a:pt x="0" y="170"/>
                    </a:moveTo>
                    <a:lnTo>
                      <a:pt x="110" y="0"/>
                    </a:lnTo>
                    <a:lnTo>
                      <a:pt x="150" y="0"/>
                    </a:lnTo>
                    <a:lnTo>
                      <a:pt x="265" y="170"/>
                    </a:lnTo>
                    <a:lnTo>
                      <a:pt x="224" y="170"/>
                    </a:lnTo>
                    <a:lnTo>
                      <a:pt x="191" y="119"/>
                    </a:lnTo>
                    <a:lnTo>
                      <a:pt x="71" y="119"/>
                    </a:lnTo>
                    <a:lnTo>
                      <a:pt x="41" y="170"/>
                    </a:lnTo>
                    <a:lnTo>
                      <a:pt x="0" y="170"/>
                    </a:lnTo>
                    <a:close/>
                    <a:moveTo>
                      <a:pt x="82" y="100"/>
                    </a:moveTo>
                    <a:lnTo>
                      <a:pt x="179" y="100"/>
                    </a:lnTo>
                    <a:lnTo>
                      <a:pt x="149" y="53"/>
                    </a:lnTo>
                    <a:lnTo>
                      <a:pt x="147" y="49"/>
                    </a:lnTo>
                    <a:lnTo>
                      <a:pt x="144" y="46"/>
                    </a:lnTo>
                    <a:lnTo>
                      <a:pt x="142" y="42"/>
                    </a:lnTo>
                    <a:lnTo>
                      <a:pt x="141" y="39"/>
                    </a:lnTo>
                    <a:lnTo>
                      <a:pt x="139" y="36"/>
                    </a:lnTo>
                    <a:lnTo>
                      <a:pt x="136" y="33"/>
                    </a:lnTo>
                    <a:lnTo>
                      <a:pt x="135" y="30"/>
                    </a:lnTo>
                    <a:lnTo>
                      <a:pt x="134" y="28"/>
                    </a:lnTo>
                    <a:lnTo>
                      <a:pt x="132" y="24"/>
                    </a:lnTo>
                    <a:lnTo>
                      <a:pt x="131" y="22"/>
                    </a:lnTo>
                    <a:lnTo>
                      <a:pt x="129" y="19"/>
                    </a:lnTo>
                    <a:lnTo>
                      <a:pt x="128" y="17"/>
                    </a:lnTo>
                    <a:lnTo>
                      <a:pt x="127" y="19"/>
                    </a:lnTo>
                    <a:lnTo>
                      <a:pt x="126" y="22"/>
                    </a:lnTo>
                    <a:lnTo>
                      <a:pt x="125" y="25"/>
                    </a:lnTo>
                    <a:lnTo>
                      <a:pt x="124" y="28"/>
                    </a:lnTo>
                    <a:lnTo>
                      <a:pt x="123" y="31"/>
                    </a:lnTo>
                    <a:lnTo>
                      <a:pt x="121" y="33"/>
                    </a:lnTo>
                    <a:lnTo>
                      <a:pt x="120" y="37"/>
                    </a:lnTo>
                    <a:lnTo>
                      <a:pt x="118" y="39"/>
                    </a:lnTo>
                    <a:lnTo>
                      <a:pt x="117" y="41"/>
                    </a:lnTo>
                    <a:lnTo>
                      <a:pt x="116" y="45"/>
                    </a:lnTo>
                    <a:lnTo>
                      <a:pt x="115" y="47"/>
                    </a:lnTo>
                    <a:lnTo>
                      <a:pt x="113" y="51"/>
                    </a:lnTo>
                    <a:lnTo>
                      <a:pt x="82" y="10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5" name="Freeform 3350"/>
              <p:cNvSpPr>
                <a:spLocks/>
              </p:cNvSpPr>
              <p:nvPr/>
            </p:nvSpPr>
            <p:spPr bwMode="auto">
              <a:xfrm>
                <a:off x="3436" y="3152"/>
                <a:ext cx="132" cy="85"/>
              </a:xfrm>
              <a:custGeom>
                <a:avLst/>
                <a:gdLst>
                  <a:gd name="T0" fmla="*/ 0 w 265"/>
                  <a:gd name="T1" fmla="*/ 170 h 170"/>
                  <a:gd name="T2" fmla="*/ 110 w 265"/>
                  <a:gd name="T3" fmla="*/ 0 h 170"/>
                  <a:gd name="T4" fmla="*/ 150 w 265"/>
                  <a:gd name="T5" fmla="*/ 0 h 170"/>
                  <a:gd name="T6" fmla="*/ 265 w 265"/>
                  <a:gd name="T7" fmla="*/ 170 h 170"/>
                  <a:gd name="T8" fmla="*/ 224 w 265"/>
                  <a:gd name="T9" fmla="*/ 170 h 170"/>
                  <a:gd name="T10" fmla="*/ 191 w 265"/>
                  <a:gd name="T11" fmla="*/ 119 h 170"/>
                  <a:gd name="T12" fmla="*/ 71 w 265"/>
                  <a:gd name="T13" fmla="*/ 119 h 170"/>
                  <a:gd name="T14" fmla="*/ 41 w 265"/>
                  <a:gd name="T15" fmla="*/ 170 h 170"/>
                  <a:gd name="T16" fmla="*/ 0 w 265"/>
                  <a:gd name="T17" fmla="*/ 170 h 170"/>
                  <a:gd name="T18" fmla="*/ 0 w 265"/>
                  <a:gd name="T19" fmla="*/ 17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5"/>
                  <a:gd name="T31" fmla="*/ 0 h 170"/>
                  <a:gd name="T32" fmla="*/ 265 w 265"/>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5" h="170">
                    <a:moveTo>
                      <a:pt x="0" y="170"/>
                    </a:moveTo>
                    <a:lnTo>
                      <a:pt x="110" y="0"/>
                    </a:lnTo>
                    <a:lnTo>
                      <a:pt x="150" y="0"/>
                    </a:lnTo>
                    <a:lnTo>
                      <a:pt x="265" y="170"/>
                    </a:lnTo>
                    <a:lnTo>
                      <a:pt x="224" y="170"/>
                    </a:lnTo>
                    <a:lnTo>
                      <a:pt x="191" y="119"/>
                    </a:lnTo>
                    <a:lnTo>
                      <a:pt x="71" y="119"/>
                    </a:lnTo>
                    <a:lnTo>
                      <a:pt x="41"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56" name="Freeform 3351"/>
              <p:cNvSpPr>
                <a:spLocks/>
              </p:cNvSpPr>
              <p:nvPr/>
            </p:nvSpPr>
            <p:spPr bwMode="auto">
              <a:xfrm>
                <a:off x="3435" y="3151"/>
                <a:ext cx="134" cy="87"/>
              </a:xfrm>
              <a:custGeom>
                <a:avLst/>
                <a:gdLst>
                  <a:gd name="T0" fmla="*/ 0 w 268"/>
                  <a:gd name="T1" fmla="*/ 170 h 174"/>
                  <a:gd name="T2" fmla="*/ 3 w 268"/>
                  <a:gd name="T3" fmla="*/ 173 h 174"/>
                  <a:gd name="T4" fmla="*/ 112 w 268"/>
                  <a:gd name="T5" fmla="*/ 2 h 174"/>
                  <a:gd name="T6" fmla="*/ 150 w 268"/>
                  <a:gd name="T7" fmla="*/ 2 h 174"/>
                  <a:gd name="T8" fmla="*/ 263 w 268"/>
                  <a:gd name="T9" fmla="*/ 169 h 174"/>
                  <a:gd name="T10" fmla="*/ 266 w 268"/>
                  <a:gd name="T11" fmla="*/ 174 h 174"/>
                  <a:gd name="T12" fmla="*/ 268 w 268"/>
                  <a:gd name="T13" fmla="*/ 170 h 174"/>
                  <a:gd name="T14" fmla="*/ 151 w 268"/>
                  <a:gd name="T15" fmla="*/ 0 h 174"/>
                  <a:gd name="T16" fmla="*/ 110 w 268"/>
                  <a:gd name="T17" fmla="*/ 0 h 174"/>
                  <a:gd name="T18" fmla="*/ 0 w 268"/>
                  <a:gd name="T19" fmla="*/ 17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8"/>
                  <a:gd name="T31" fmla="*/ 0 h 174"/>
                  <a:gd name="T32" fmla="*/ 268 w 268"/>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8" h="174">
                    <a:moveTo>
                      <a:pt x="0" y="170"/>
                    </a:moveTo>
                    <a:lnTo>
                      <a:pt x="3" y="173"/>
                    </a:lnTo>
                    <a:lnTo>
                      <a:pt x="112" y="2"/>
                    </a:lnTo>
                    <a:lnTo>
                      <a:pt x="150" y="2"/>
                    </a:lnTo>
                    <a:lnTo>
                      <a:pt x="263" y="169"/>
                    </a:lnTo>
                    <a:lnTo>
                      <a:pt x="266" y="174"/>
                    </a:lnTo>
                    <a:lnTo>
                      <a:pt x="268" y="170"/>
                    </a:lnTo>
                    <a:lnTo>
                      <a:pt x="151" y="0"/>
                    </a:lnTo>
                    <a:lnTo>
                      <a:pt x="110" y="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7" name="Freeform 3352"/>
              <p:cNvSpPr>
                <a:spLocks/>
              </p:cNvSpPr>
              <p:nvPr/>
            </p:nvSpPr>
            <p:spPr bwMode="auto">
              <a:xfrm>
                <a:off x="3435" y="3210"/>
                <a:ext cx="133" cy="28"/>
              </a:xfrm>
              <a:custGeom>
                <a:avLst/>
                <a:gdLst>
                  <a:gd name="T0" fmla="*/ 263 w 266"/>
                  <a:gd name="T1" fmla="*/ 52 h 57"/>
                  <a:gd name="T2" fmla="*/ 225 w 266"/>
                  <a:gd name="T3" fmla="*/ 52 h 57"/>
                  <a:gd name="T4" fmla="*/ 193 w 266"/>
                  <a:gd name="T5" fmla="*/ 1 h 57"/>
                  <a:gd name="T6" fmla="*/ 72 w 266"/>
                  <a:gd name="T7" fmla="*/ 0 h 57"/>
                  <a:gd name="T8" fmla="*/ 41 w 266"/>
                  <a:gd name="T9" fmla="*/ 52 h 57"/>
                  <a:gd name="T10" fmla="*/ 4 w 266"/>
                  <a:gd name="T11" fmla="*/ 52 h 57"/>
                  <a:gd name="T12" fmla="*/ 0 w 266"/>
                  <a:gd name="T13" fmla="*/ 53 h 57"/>
                  <a:gd name="T14" fmla="*/ 1 w 266"/>
                  <a:gd name="T15" fmla="*/ 57 h 57"/>
                  <a:gd name="T16" fmla="*/ 43 w 266"/>
                  <a:gd name="T17" fmla="*/ 56 h 57"/>
                  <a:gd name="T18" fmla="*/ 72 w 266"/>
                  <a:gd name="T19" fmla="*/ 5 h 57"/>
                  <a:gd name="T20" fmla="*/ 190 w 266"/>
                  <a:gd name="T21" fmla="*/ 5 h 57"/>
                  <a:gd name="T22" fmla="*/ 225 w 266"/>
                  <a:gd name="T23" fmla="*/ 57 h 57"/>
                  <a:gd name="T24" fmla="*/ 266 w 266"/>
                  <a:gd name="T25" fmla="*/ 57 h 57"/>
                  <a:gd name="T26" fmla="*/ 263 w 266"/>
                  <a:gd name="T27" fmla="*/ 52 h 5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6"/>
                  <a:gd name="T43" fmla="*/ 0 h 57"/>
                  <a:gd name="T44" fmla="*/ 266 w 266"/>
                  <a:gd name="T45" fmla="*/ 57 h 5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6" h="57">
                    <a:moveTo>
                      <a:pt x="263" y="52"/>
                    </a:moveTo>
                    <a:lnTo>
                      <a:pt x="225" y="52"/>
                    </a:lnTo>
                    <a:lnTo>
                      <a:pt x="193" y="1"/>
                    </a:lnTo>
                    <a:lnTo>
                      <a:pt x="72" y="0"/>
                    </a:lnTo>
                    <a:lnTo>
                      <a:pt x="41" y="52"/>
                    </a:lnTo>
                    <a:lnTo>
                      <a:pt x="4" y="52"/>
                    </a:lnTo>
                    <a:lnTo>
                      <a:pt x="0" y="53"/>
                    </a:lnTo>
                    <a:lnTo>
                      <a:pt x="1" y="57"/>
                    </a:lnTo>
                    <a:lnTo>
                      <a:pt x="43" y="56"/>
                    </a:lnTo>
                    <a:lnTo>
                      <a:pt x="72" y="5"/>
                    </a:lnTo>
                    <a:lnTo>
                      <a:pt x="190" y="5"/>
                    </a:lnTo>
                    <a:lnTo>
                      <a:pt x="225" y="57"/>
                    </a:lnTo>
                    <a:lnTo>
                      <a:pt x="266" y="57"/>
                    </a:lnTo>
                    <a:lnTo>
                      <a:pt x="26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58" name="Freeform 3353"/>
              <p:cNvSpPr>
                <a:spLocks/>
              </p:cNvSpPr>
              <p:nvPr/>
            </p:nvSpPr>
            <p:spPr bwMode="auto">
              <a:xfrm>
                <a:off x="3477" y="3161"/>
                <a:ext cx="48" cy="41"/>
              </a:xfrm>
              <a:custGeom>
                <a:avLst/>
                <a:gdLst>
                  <a:gd name="T0" fmla="*/ 0 w 97"/>
                  <a:gd name="T1" fmla="*/ 83 h 83"/>
                  <a:gd name="T2" fmla="*/ 97 w 97"/>
                  <a:gd name="T3" fmla="*/ 83 h 83"/>
                  <a:gd name="T4" fmla="*/ 67 w 97"/>
                  <a:gd name="T5" fmla="*/ 36 h 83"/>
                  <a:gd name="T6" fmla="*/ 65 w 97"/>
                  <a:gd name="T7" fmla="*/ 32 h 83"/>
                  <a:gd name="T8" fmla="*/ 62 w 97"/>
                  <a:gd name="T9" fmla="*/ 29 h 83"/>
                  <a:gd name="T10" fmla="*/ 60 w 97"/>
                  <a:gd name="T11" fmla="*/ 25 h 83"/>
                  <a:gd name="T12" fmla="*/ 59 w 97"/>
                  <a:gd name="T13" fmla="*/ 22 h 83"/>
                  <a:gd name="T14" fmla="*/ 57 w 97"/>
                  <a:gd name="T15" fmla="*/ 19 h 83"/>
                  <a:gd name="T16" fmla="*/ 54 w 97"/>
                  <a:gd name="T17" fmla="*/ 16 h 83"/>
                  <a:gd name="T18" fmla="*/ 53 w 97"/>
                  <a:gd name="T19" fmla="*/ 13 h 83"/>
                  <a:gd name="T20" fmla="*/ 52 w 97"/>
                  <a:gd name="T21" fmla="*/ 11 h 83"/>
                  <a:gd name="T22" fmla="*/ 50 w 97"/>
                  <a:gd name="T23" fmla="*/ 7 h 83"/>
                  <a:gd name="T24" fmla="*/ 49 w 97"/>
                  <a:gd name="T25" fmla="*/ 5 h 83"/>
                  <a:gd name="T26" fmla="*/ 47 w 97"/>
                  <a:gd name="T27" fmla="*/ 2 h 83"/>
                  <a:gd name="T28" fmla="*/ 46 w 97"/>
                  <a:gd name="T29" fmla="*/ 0 h 83"/>
                  <a:gd name="T30" fmla="*/ 45 w 97"/>
                  <a:gd name="T31" fmla="*/ 2 h 83"/>
                  <a:gd name="T32" fmla="*/ 44 w 97"/>
                  <a:gd name="T33" fmla="*/ 5 h 83"/>
                  <a:gd name="T34" fmla="*/ 43 w 97"/>
                  <a:gd name="T35" fmla="*/ 8 h 83"/>
                  <a:gd name="T36" fmla="*/ 42 w 97"/>
                  <a:gd name="T37" fmla="*/ 11 h 83"/>
                  <a:gd name="T38" fmla="*/ 41 w 97"/>
                  <a:gd name="T39" fmla="*/ 14 h 83"/>
                  <a:gd name="T40" fmla="*/ 39 w 97"/>
                  <a:gd name="T41" fmla="*/ 16 h 83"/>
                  <a:gd name="T42" fmla="*/ 38 w 97"/>
                  <a:gd name="T43" fmla="*/ 20 h 83"/>
                  <a:gd name="T44" fmla="*/ 36 w 97"/>
                  <a:gd name="T45" fmla="*/ 22 h 83"/>
                  <a:gd name="T46" fmla="*/ 35 w 97"/>
                  <a:gd name="T47" fmla="*/ 24 h 83"/>
                  <a:gd name="T48" fmla="*/ 34 w 97"/>
                  <a:gd name="T49" fmla="*/ 28 h 83"/>
                  <a:gd name="T50" fmla="*/ 33 w 97"/>
                  <a:gd name="T51" fmla="*/ 30 h 83"/>
                  <a:gd name="T52" fmla="*/ 31 w 97"/>
                  <a:gd name="T53" fmla="*/ 34 h 83"/>
                  <a:gd name="T54" fmla="*/ 0 w 97"/>
                  <a:gd name="T55" fmla="*/ 83 h 83"/>
                  <a:gd name="T56" fmla="*/ 0 w 97"/>
                  <a:gd name="T57" fmla="*/ 83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83"/>
                  <a:gd name="T89" fmla="*/ 97 w 97"/>
                  <a:gd name="T90" fmla="*/ 83 h 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83">
                    <a:moveTo>
                      <a:pt x="0" y="83"/>
                    </a:moveTo>
                    <a:lnTo>
                      <a:pt x="97" y="83"/>
                    </a:lnTo>
                    <a:lnTo>
                      <a:pt x="67" y="36"/>
                    </a:lnTo>
                    <a:lnTo>
                      <a:pt x="65" y="32"/>
                    </a:lnTo>
                    <a:lnTo>
                      <a:pt x="62" y="29"/>
                    </a:lnTo>
                    <a:lnTo>
                      <a:pt x="60" y="25"/>
                    </a:lnTo>
                    <a:lnTo>
                      <a:pt x="59" y="22"/>
                    </a:lnTo>
                    <a:lnTo>
                      <a:pt x="57" y="19"/>
                    </a:lnTo>
                    <a:lnTo>
                      <a:pt x="54" y="16"/>
                    </a:lnTo>
                    <a:lnTo>
                      <a:pt x="53" y="13"/>
                    </a:lnTo>
                    <a:lnTo>
                      <a:pt x="52" y="11"/>
                    </a:lnTo>
                    <a:lnTo>
                      <a:pt x="50" y="7"/>
                    </a:lnTo>
                    <a:lnTo>
                      <a:pt x="49" y="5"/>
                    </a:lnTo>
                    <a:lnTo>
                      <a:pt x="47" y="2"/>
                    </a:lnTo>
                    <a:lnTo>
                      <a:pt x="46" y="0"/>
                    </a:lnTo>
                    <a:lnTo>
                      <a:pt x="45" y="2"/>
                    </a:lnTo>
                    <a:lnTo>
                      <a:pt x="44" y="5"/>
                    </a:lnTo>
                    <a:lnTo>
                      <a:pt x="43" y="8"/>
                    </a:lnTo>
                    <a:lnTo>
                      <a:pt x="42" y="11"/>
                    </a:lnTo>
                    <a:lnTo>
                      <a:pt x="41" y="14"/>
                    </a:lnTo>
                    <a:lnTo>
                      <a:pt x="39" y="16"/>
                    </a:lnTo>
                    <a:lnTo>
                      <a:pt x="38" y="20"/>
                    </a:lnTo>
                    <a:lnTo>
                      <a:pt x="36" y="22"/>
                    </a:lnTo>
                    <a:lnTo>
                      <a:pt x="35" y="24"/>
                    </a:lnTo>
                    <a:lnTo>
                      <a:pt x="34" y="28"/>
                    </a:lnTo>
                    <a:lnTo>
                      <a:pt x="33" y="30"/>
                    </a:lnTo>
                    <a:lnTo>
                      <a:pt x="31" y="34"/>
                    </a:lnTo>
                    <a:lnTo>
                      <a:pt x="0" y="8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59" name="Freeform 3354"/>
              <p:cNvSpPr>
                <a:spLocks/>
              </p:cNvSpPr>
              <p:nvPr/>
            </p:nvSpPr>
            <p:spPr bwMode="auto">
              <a:xfrm>
                <a:off x="3477" y="3166"/>
                <a:ext cx="49" cy="37"/>
              </a:xfrm>
              <a:custGeom>
                <a:avLst/>
                <a:gdLst>
                  <a:gd name="T0" fmla="*/ 0 w 98"/>
                  <a:gd name="T1" fmla="*/ 70 h 74"/>
                  <a:gd name="T2" fmla="*/ 0 w 98"/>
                  <a:gd name="T3" fmla="*/ 74 h 74"/>
                  <a:gd name="T4" fmla="*/ 97 w 98"/>
                  <a:gd name="T5" fmla="*/ 73 h 74"/>
                  <a:gd name="T6" fmla="*/ 98 w 98"/>
                  <a:gd name="T7" fmla="*/ 71 h 74"/>
                  <a:gd name="T8" fmla="*/ 68 w 98"/>
                  <a:gd name="T9" fmla="*/ 24 h 74"/>
                  <a:gd name="T10" fmla="*/ 61 w 98"/>
                  <a:gd name="T11" fmla="*/ 13 h 74"/>
                  <a:gd name="T12" fmla="*/ 60 w 98"/>
                  <a:gd name="T13" fmla="*/ 10 h 74"/>
                  <a:gd name="T14" fmla="*/ 58 w 98"/>
                  <a:gd name="T15" fmla="*/ 6 h 74"/>
                  <a:gd name="T16" fmla="*/ 56 w 98"/>
                  <a:gd name="T17" fmla="*/ 4 h 74"/>
                  <a:gd name="T18" fmla="*/ 54 w 98"/>
                  <a:gd name="T19" fmla="*/ 2 h 74"/>
                  <a:gd name="T20" fmla="*/ 53 w 98"/>
                  <a:gd name="T21" fmla="*/ 0 h 74"/>
                  <a:gd name="T22" fmla="*/ 52 w 98"/>
                  <a:gd name="T23" fmla="*/ 0 h 74"/>
                  <a:gd name="T24" fmla="*/ 51 w 98"/>
                  <a:gd name="T25" fmla="*/ 0 h 74"/>
                  <a:gd name="T26" fmla="*/ 52 w 98"/>
                  <a:gd name="T27" fmla="*/ 2 h 74"/>
                  <a:gd name="T28" fmla="*/ 53 w 98"/>
                  <a:gd name="T29" fmla="*/ 6 h 74"/>
                  <a:gd name="T30" fmla="*/ 56 w 98"/>
                  <a:gd name="T31" fmla="*/ 9 h 74"/>
                  <a:gd name="T32" fmla="*/ 58 w 98"/>
                  <a:gd name="T33" fmla="*/ 13 h 74"/>
                  <a:gd name="T34" fmla="*/ 59 w 98"/>
                  <a:gd name="T35" fmla="*/ 17 h 74"/>
                  <a:gd name="T36" fmla="*/ 66 w 98"/>
                  <a:gd name="T37" fmla="*/ 26 h 74"/>
                  <a:gd name="T38" fmla="*/ 95 w 98"/>
                  <a:gd name="T39" fmla="*/ 71 h 74"/>
                  <a:gd name="T40" fmla="*/ 0 w 98"/>
                  <a:gd name="T41" fmla="*/ 70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8"/>
                  <a:gd name="T64" fmla="*/ 0 h 74"/>
                  <a:gd name="T65" fmla="*/ 98 w 98"/>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8" h="74">
                    <a:moveTo>
                      <a:pt x="0" y="70"/>
                    </a:moveTo>
                    <a:lnTo>
                      <a:pt x="0" y="74"/>
                    </a:lnTo>
                    <a:lnTo>
                      <a:pt x="97" y="73"/>
                    </a:lnTo>
                    <a:lnTo>
                      <a:pt x="98" y="71"/>
                    </a:lnTo>
                    <a:lnTo>
                      <a:pt x="68" y="24"/>
                    </a:lnTo>
                    <a:lnTo>
                      <a:pt x="61" y="13"/>
                    </a:lnTo>
                    <a:lnTo>
                      <a:pt x="60" y="10"/>
                    </a:lnTo>
                    <a:lnTo>
                      <a:pt x="58" y="6"/>
                    </a:lnTo>
                    <a:lnTo>
                      <a:pt x="56" y="4"/>
                    </a:lnTo>
                    <a:lnTo>
                      <a:pt x="54" y="2"/>
                    </a:lnTo>
                    <a:lnTo>
                      <a:pt x="53" y="0"/>
                    </a:lnTo>
                    <a:lnTo>
                      <a:pt x="52" y="0"/>
                    </a:lnTo>
                    <a:lnTo>
                      <a:pt x="51" y="0"/>
                    </a:lnTo>
                    <a:lnTo>
                      <a:pt x="52" y="2"/>
                    </a:lnTo>
                    <a:lnTo>
                      <a:pt x="53" y="6"/>
                    </a:lnTo>
                    <a:lnTo>
                      <a:pt x="56" y="9"/>
                    </a:lnTo>
                    <a:lnTo>
                      <a:pt x="58" y="13"/>
                    </a:lnTo>
                    <a:lnTo>
                      <a:pt x="59" y="17"/>
                    </a:lnTo>
                    <a:lnTo>
                      <a:pt x="66" y="26"/>
                    </a:lnTo>
                    <a:lnTo>
                      <a:pt x="95" y="71"/>
                    </a:lnTo>
                    <a:lnTo>
                      <a:pt x="0"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0" name="Freeform 3355"/>
              <p:cNvSpPr>
                <a:spLocks/>
              </p:cNvSpPr>
              <p:nvPr/>
            </p:nvSpPr>
            <p:spPr bwMode="auto">
              <a:xfrm>
                <a:off x="3501" y="3163"/>
                <a:ext cx="2" cy="3"/>
              </a:xfrm>
              <a:custGeom>
                <a:avLst/>
                <a:gdLst>
                  <a:gd name="T0" fmla="*/ 4 w 4"/>
                  <a:gd name="T1" fmla="*/ 5 h 6"/>
                  <a:gd name="T2" fmla="*/ 2 w 4"/>
                  <a:gd name="T3" fmla="*/ 0 h 6"/>
                  <a:gd name="T4" fmla="*/ 2 w 4"/>
                  <a:gd name="T5" fmla="*/ 0 h 6"/>
                  <a:gd name="T6" fmla="*/ 1 w 4"/>
                  <a:gd name="T7" fmla="*/ 1 h 6"/>
                  <a:gd name="T8" fmla="*/ 0 w 4"/>
                  <a:gd name="T9" fmla="*/ 2 h 6"/>
                  <a:gd name="T10" fmla="*/ 2 w 4"/>
                  <a:gd name="T11" fmla="*/ 6 h 6"/>
                  <a:gd name="T12" fmla="*/ 3 w 4"/>
                  <a:gd name="T13" fmla="*/ 5 h 6"/>
                  <a:gd name="T14" fmla="*/ 4 w 4"/>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4" y="5"/>
                    </a:moveTo>
                    <a:lnTo>
                      <a:pt x="2" y="0"/>
                    </a:lnTo>
                    <a:lnTo>
                      <a:pt x="1" y="1"/>
                    </a:lnTo>
                    <a:lnTo>
                      <a:pt x="0" y="2"/>
                    </a:lnTo>
                    <a:lnTo>
                      <a:pt x="2" y="6"/>
                    </a:lnTo>
                    <a:lnTo>
                      <a:pt x="3" y="5"/>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1" name="Freeform 3356"/>
              <p:cNvSpPr>
                <a:spLocks/>
              </p:cNvSpPr>
              <p:nvPr/>
            </p:nvSpPr>
            <p:spPr bwMode="auto">
              <a:xfrm>
                <a:off x="3499" y="3161"/>
                <a:ext cx="3" cy="5"/>
              </a:xfrm>
              <a:custGeom>
                <a:avLst/>
                <a:gdLst>
                  <a:gd name="T0" fmla="*/ 5 w 6"/>
                  <a:gd name="T1" fmla="*/ 7 h 12"/>
                  <a:gd name="T2" fmla="*/ 6 w 6"/>
                  <a:gd name="T3" fmla="*/ 7 h 12"/>
                  <a:gd name="T4" fmla="*/ 2 w 6"/>
                  <a:gd name="T5" fmla="*/ 0 h 12"/>
                  <a:gd name="T6" fmla="*/ 1 w 6"/>
                  <a:gd name="T7" fmla="*/ 0 h 12"/>
                  <a:gd name="T8" fmla="*/ 0 w 6"/>
                  <a:gd name="T9" fmla="*/ 0 h 12"/>
                  <a:gd name="T10" fmla="*/ 6 w 6"/>
                  <a:gd name="T11" fmla="*/ 12 h 12"/>
                  <a:gd name="T12" fmla="*/ 4 w 6"/>
                  <a:gd name="T13" fmla="*/ 8 h 12"/>
                  <a:gd name="T14" fmla="*/ 5 w 6"/>
                  <a:gd name="T15" fmla="*/ 7 h 1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2"/>
                  <a:gd name="T26" fmla="*/ 6 w 6"/>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2">
                    <a:moveTo>
                      <a:pt x="5" y="7"/>
                    </a:moveTo>
                    <a:lnTo>
                      <a:pt x="6" y="7"/>
                    </a:lnTo>
                    <a:lnTo>
                      <a:pt x="2" y="0"/>
                    </a:lnTo>
                    <a:lnTo>
                      <a:pt x="1" y="0"/>
                    </a:lnTo>
                    <a:lnTo>
                      <a:pt x="0" y="0"/>
                    </a:lnTo>
                    <a:lnTo>
                      <a:pt x="6" y="12"/>
                    </a:lnTo>
                    <a:lnTo>
                      <a:pt x="4" y="8"/>
                    </a:lnTo>
                    <a:lnTo>
                      <a:pt x="5"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2" name="Freeform 3357"/>
              <p:cNvSpPr>
                <a:spLocks/>
              </p:cNvSpPr>
              <p:nvPr/>
            </p:nvSpPr>
            <p:spPr bwMode="auto">
              <a:xfrm>
                <a:off x="3499" y="3161"/>
                <a:ext cx="1" cy="1"/>
              </a:xfrm>
              <a:custGeom>
                <a:avLst/>
                <a:gdLst>
                  <a:gd name="T0" fmla="*/ 2 w 2"/>
                  <a:gd name="T1" fmla="*/ 0 h 1"/>
                  <a:gd name="T2" fmla="*/ 2 w 2"/>
                  <a:gd name="T3" fmla="*/ 0 h 1"/>
                  <a:gd name="T4" fmla="*/ 0 w 2"/>
                  <a:gd name="T5" fmla="*/ 0 h 1"/>
                  <a:gd name="T6" fmla="*/ 2 w 2"/>
                  <a:gd name="T7" fmla="*/ 0 h 1"/>
                  <a:gd name="T8" fmla="*/ 1 w 2"/>
                  <a:gd name="T9" fmla="*/ 0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0"/>
                    </a:lnTo>
                    <a:lnTo>
                      <a:pt x="2" y="0"/>
                    </a:lnTo>
                    <a:lnTo>
                      <a:pt x="1"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3" name="Freeform 3358"/>
              <p:cNvSpPr>
                <a:spLocks/>
              </p:cNvSpPr>
              <p:nvPr/>
            </p:nvSpPr>
            <p:spPr bwMode="auto">
              <a:xfrm>
                <a:off x="3494" y="3161"/>
                <a:ext cx="6" cy="11"/>
              </a:xfrm>
              <a:custGeom>
                <a:avLst/>
                <a:gdLst>
                  <a:gd name="T0" fmla="*/ 10 w 12"/>
                  <a:gd name="T1" fmla="*/ 0 h 23"/>
                  <a:gd name="T2" fmla="*/ 8 w 12"/>
                  <a:gd name="T3" fmla="*/ 5 h 23"/>
                  <a:gd name="T4" fmla="*/ 7 w 12"/>
                  <a:gd name="T5" fmla="*/ 8 h 23"/>
                  <a:gd name="T6" fmla="*/ 6 w 12"/>
                  <a:gd name="T7" fmla="*/ 11 h 23"/>
                  <a:gd name="T8" fmla="*/ 4 w 12"/>
                  <a:gd name="T9" fmla="*/ 14 h 23"/>
                  <a:gd name="T10" fmla="*/ 3 w 12"/>
                  <a:gd name="T11" fmla="*/ 16 h 23"/>
                  <a:gd name="T12" fmla="*/ 2 w 12"/>
                  <a:gd name="T13" fmla="*/ 19 h 23"/>
                  <a:gd name="T14" fmla="*/ 0 w 12"/>
                  <a:gd name="T15" fmla="*/ 21 h 23"/>
                  <a:gd name="T16" fmla="*/ 1 w 12"/>
                  <a:gd name="T17" fmla="*/ 22 h 23"/>
                  <a:gd name="T18" fmla="*/ 2 w 12"/>
                  <a:gd name="T19" fmla="*/ 23 h 23"/>
                  <a:gd name="T20" fmla="*/ 4 w 12"/>
                  <a:gd name="T21" fmla="*/ 21 h 23"/>
                  <a:gd name="T22" fmla="*/ 6 w 12"/>
                  <a:gd name="T23" fmla="*/ 16 h 23"/>
                  <a:gd name="T24" fmla="*/ 7 w 12"/>
                  <a:gd name="T25" fmla="*/ 14 h 23"/>
                  <a:gd name="T26" fmla="*/ 8 w 12"/>
                  <a:gd name="T27" fmla="*/ 11 h 23"/>
                  <a:gd name="T28" fmla="*/ 9 w 12"/>
                  <a:gd name="T29" fmla="*/ 8 h 23"/>
                  <a:gd name="T30" fmla="*/ 10 w 12"/>
                  <a:gd name="T31" fmla="*/ 5 h 23"/>
                  <a:gd name="T32" fmla="*/ 12 w 12"/>
                  <a:gd name="T33" fmla="*/ 0 h 23"/>
                  <a:gd name="T34" fmla="*/ 10 w 12"/>
                  <a:gd name="T35" fmla="*/ 0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23"/>
                  <a:gd name="T56" fmla="*/ 12 w 12"/>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23">
                    <a:moveTo>
                      <a:pt x="10" y="0"/>
                    </a:moveTo>
                    <a:lnTo>
                      <a:pt x="8" y="5"/>
                    </a:lnTo>
                    <a:lnTo>
                      <a:pt x="7" y="8"/>
                    </a:lnTo>
                    <a:lnTo>
                      <a:pt x="6" y="11"/>
                    </a:lnTo>
                    <a:lnTo>
                      <a:pt x="4" y="14"/>
                    </a:lnTo>
                    <a:lnTo>
                      <a:pt x="3" y="16"/>
                    </a:lnTo>
                    <a:lnTo>
                      <a:pt x="2" y="19"/>
                    </a:lnTo>
                    <a:lnTo>
                      <a:pt x="0" y="21"/>
                    </a:lnTo>
                    <a:lnTo>
                      <a:pt x="1" y="22"/>
                    </a:lnTo>
                    <a:lnTo>
                      <a:pt x="2" y="23"/>
                    </a:lnTo>
                    <a:lnTo>
                      <a:pt x="4" y="21"/>
                    </a:lnTo>
                    <a:lnTo>
                      <a:pt x="6" y="16"/>
                    </a:lnTo>
                    <a:lnTo>
                      <a:pt x="7" y="14"/>
                    </a:lnTo>
                    <a:lnTo>
                      <a:pt x="8" y="11"/>
                    </a:lnTo>
                    <a:lnTo>
                      <a:pt x="9" y="8"/>
                    </a:lnTo>
                    <a:lnTo>
                      <a:pt x="10" y="5"/>
                    </a:lnTo>
                    <a:lnTo>
                      <a:pt x="12"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4" name="Freeform 3359"/>
              <p:cNvSpPr>
                <a:spLocks/>
              </p:cNvSpPr>
              <p:nvPr/>
            </p:nvSpPr>
            <p:spPr bwMode="auto">
              <a:xfrm>
                <a:off x="3476" y="3170"/>
                <a:ext cx="19" cy="33"/>
              </a:xfrm>
              <a:custGeom>
                <a:avLst/>
                <a:gdLst>
                  <a:gd name="T0" fmla="*/ 36 w 38"/>
                  <a:gd name="T1" fmla="*/ 1 h 64"/>
                  <a:gd name="T2" fmla="*/ 37 w 38"/>
                  <a:gd name="T3" fmla="*/ 0 h 64"/>
                  <a:gd name="T4" fmla="*/ 35 w 38"/>
                  <a:gd name="T5" fmla="*/ 4 h 64"/>
                  <a:gd name="T6" fmla="*/ 34 w 38"/>
                  <a:gd name="T7" fmla="*/ 8 h 64"/>
                  <a:gd name="T8" fmla="*/ 32 w 38"/>
                  <a:gd name="T9" fmla="*/ 10 h 64"/>
                  <a:gd name="T10" fmla="*/ 31 w 38"/>
                  <a:gd name="T11" fmla="*/ 11 h 64"/>
                  <a:gd name="T12" fmla="*/ 0 w 38"/>
                  <a:gd name="T13" fmla="*/ 62 h 64"/>
                  <a:gd name="T14" fmla="*/ 1 w 38"/>
                  <a:gd name="T15" fmla="*/ 64 h 64"/>
                  <a:gd name="T16" fmla="*/ 4 w 38"/>
                  <a:gd name="T17" fmla="*/ 62 h 64"/>
                  <a:gd name="T18" fmla="*/ 34 w 38"/>
                  <a:gd name="T19" fmla="*/ 16 h 64"/>
                  <a:gd name="T20" fmla="*/ 35 w 38"/>
                  <a:gd name="T21" fmla="*/ 10 h 64"/>
                  <a:gd name="T22" fmla="*/ 36 w 38"/>
                  <a:gd name="T23" fmla="*/ 8 h 64"/>
                  <a:gd name="T24" fmla="*/ 37 w 38"/>
                  <a:gd name="T25" fmla="*/ 4 h 64"/>
                  <a:gd name="T26" fmla="*/ 38 w 38"/>
                  <a:gd name="T27" fmla="*/ 2 h 64"/>
                  <a:gd name="T28" fmla="*/ 37 w 38"/>
                  <a:gd name="T29" fmla="*/ 2 h 64"/>
                  <a:gd name="T30" fmla="*/ 36 w 38"/>
                  <a:gd name="T31" fmla="*/ 1 h 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8"/>
                  <a:gd name="T49" fmla="*/ 0 h 64"/>
                  <a:gd name="T50" fmla="*/ 38 w 38"/>
                  <a:gd name="T51" fmla="*/ 64 h 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8" h="64">
                    <a:moveTo>
                      <a:pt x="36" y="1"/>
                    </a:moveTo>
                    <a:lnTo>
                      <a:pt x="37" y="0"/>
                    </a:lnTo>
                    <a:lnTo>
                      <a:pt x="35" y="4"/>
                    </a:lnTo>
                    <a:lnTo>
                      <a:pt x="34" y="8"/>
                    </a:lnTo>
                    <a:lnTo>
                      <a:pt x="32" y="10"/>
                    </a:lnTo>
                    <a:lnTo>
                      <a:pt x="31" y="11"/>
                    </a:lnTo>
                    <a:lnTo>
                      <a:pt x="0" y="62"/>
                    </a:lnTo>
                    <a:lnTo>
                      <a:pt x="1" y="64"/>
                    </a:lnTo>
                    <a:lnTo>
                      <a:pt x="4" y="62"/>
                    </a:lnTo>
                    <a:lnTo>
                      <a:pt x="34" y="16"/>
                    </a:lnTo>
                    <a:lnTo>
                      <a:pt x="35" y="10"/>
                    </a:lnTo>
                    <a:lnTo>
                      <a:pt x="36" y="8"/>
                    </a:lnTo>
                    <a:lnTo>
                      <a:pt x="37" y="4"/>
                    </a:lnTo>
                    <a:lnTo>
                      <a:pt x="38" y="2"/>
                    </a:lnTo>
                    <a:lnTo>
                      <a:pt x="37" y="2"/>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5" name="Freeform 3360"/>
              <p:cNvSpPr>
                <a:spLocks/>
              </p:cNvSpPr>
              <p:nvPr/>
            </p:nvSpPr>
            <p:spPr bwMode="auto">
              <a:xfrm>
                <a:off x="3583" y="3152"/>
                <a:ext cx="112" cy="85"/>
              </a:xfrm>
              <a:custGeom>
                <a:avLst/>
                <a:gdLst>
                  <a:gd name="T0" fmla="*/ 0 w 224"/>
                  <a:gd name="T1" fmla="*/ 170 h 170"/>
                  <a:gd name="T2" fmla="*/ 0 w 224"/>
                  <a:gd name="T3" fmla="*/ 0 h 170"/>
                  <a:gd name="T4" fmla="*/ 38 w 224"/>
                  <a:gd name="T5" fmla="*/ 0 h 170"/>
                  <a:gd name="T6" fmla="*/ 187 w 224"/>
                  <a:gd name="T7" fmla="*/ 135 h 170"/>
                  <a:gd name="T8" fmla="*/ 187 w 224"/>
                  <a:gd name="T9" fmla="*/ 0 h 170"/>
                  <a:gd name="T10" fmla="*/ 224 w 224"/>
                  <a:gd name="T11" fmla="*/ 0 h 170"/>
                  <a:gd name="T12" fmla="*/ 224 w 224"/>
                  <a:gd name="T13" fmla="*/ 170 h 170"/>
                  <a:gd name="T14" fmla="*/ 185 w 224"/>
                  <a:gd name="T15" fmla="*/ 170 h 170"/>
                  <a:gd name="T16" fmla="*/ 36 w 224"/>
                  <a:gd name="T17" fmla="*/ 37 h 170"/>
                  <a:gd name="T18" fmla="*/ 36 w 224"/>
                  <a:gd name="T19" fmla="*/ 170 h 170"/>
                  <a:gd name="T20" fmla="*/ 0 w 224"/>
                  <a:gd name="T21" fmla="*/ 170 h 170"/>
                  <a:gd name="T22" fmla="*/ 0 w 224"/>
                  <a:gd name="T23" fmla="*/ 17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170"/>
                  <a:gd name="T38" fmla="*/ 224 w 224"/>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170">
                    <a:moveTo>
                      <a:pt x="0" y="170"/>
                    </a:moveTo>
                    <a:lnTo>
                      <a:pt x="0" y="0"/>
                    </a:lnTo>
                    <a:lnTo>
                      <a:pt x="38" y="0"/>
                    </a:lnTo>
                    <a:lnTo>
                      <a:pt x="187" y="135"/>
                    </a:lnTo>
                    <a:lnTo>
                      <a:pt x="187" y="0"/>
                    </a:lnTo>
                    <a:lnTo>
                      <a:pt x="224" y="0"/>
                    </a:lnTo>
                    <a:lnTo>
                      <a:pt x="224" y="170"/>
                    </a:lnTo>
                    <a:lnTo>
                      <a:pt x="185" y="170"/>
                    </a:lnTo>
                    <a:lnTo>
                      <a:pt x="36" y="37"/>
                    </a:lnTo>
                    <a:lnTo>
                      <a:pt x="36" y="170"/>
                    </a:lnTo>
                    <a:lnTo>
                      <a:pt x="0" y="17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6" name="Freeform 3361"/>
              <p:cNvSpPr>
                <a:spLocks/>
              </p:cNvSpPr>
              <p:nvPr/>
            </p:nvSpPr>
            <p:spPr bwMode="auto">
              <a:xfrm>
                <a:off x="3583" y="3152"/>
                <a:ext cx="112" cy="85"/>
              </a:xfrm>
              <a:custGeom>
                <a:avLst/>
                <a:gdLst>
                  <a:gd name="T0" fmla="*/ 0 w 224"/>
                  <a:gd name="T1" fmla="*/ 170 h 170"/>
                  <a:gd name="T2" fmla="*/ 0 w 224"/>
                  <a:gd name="T3" fmla="*/ 0 h 170"/>
                  <a:gd name="T4" fmla="*/ 38 w 224"/>
                  <a:gd name="T5" fmla="*/ 0 h 170"/>
                  <a:gd name="T6" fmla="*/ 187 w 224"/>
                  <a:gd name="T7" fmla="*/ 135 h 170"/>
                  <a:gd name="T8" fmla="*/ 187 w 224"/>
                  <a:gd name="T9" fmla="*/ 0 h 170"/>
                  <a:gd name="T10" fmla="*/ 224 w 224"/>
                  <a:gd name="T11" fmla="*/ 0 h 170"/>
                  <a:gd name="T12" fmla="*/ 224 w 224"/>
                  <a:gd name="T13" fmla="*/ 170 h 170"/>
                  <a:gd name="T14" fmla="*/ 185 w 224"/>
                  <a:gd name="T15" fmla="*/ 170 h 170"/>
                  <a:gd name="T16" fmla="*/ 36 w 224"/>
                  <a:gd name="T17" fmla="*/ 37 h 170"/>
                  <a:gd name="T18" fmla="*/ 36 w 224"/>
                  <a:gd name="T19" fmla="*/ 170 h 170"/>
                  <a:gd name="T20" fmla="*/ 0 w 224"/>
                  <a:gd name="T21" fmla="*/ 170 h 170"/>
                  <a:gd name="T22" fmla="*/ 0 w 224"/>
                  <a:gd name="T23" fmla="*/ 17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170"/>
                  <a:gd name="T38" fmla="*/ 224 w 224"/>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170">
                    <a:moveTo>
                      <a:pt x="0" y="170"/>
                    </a:moveTo>
                    <a:lnTo>
                      <a:pt x="0" y="0"/>
                    </a:lnTo>
                    <a:lnTo>
                      <a:pt x="38" y="0"/>
                    </a:lnTo>
                    <a:lnTo>
                      <a:pt x="187" y="135"/>
                    </a:lnTo>
                    <a:lnTo>
                      <a:pt x="187" y="0"/>
                    </a:lnTo>
                    <a:lnTo>
                      <a:pt x="224" y="0"/>
                    </a:lnTo>
                    <a:lnTo>
                      <a:pt x="224" y="170"/>
                    </a:lnTo>
                    <a:lnTo>
                      <a:pt x="185" y="170"/>
                    </a:lnTo>
                    <a:lnTo>
                      <a:pt x="36" y="37"/>
                    </a:lnTo>
                    <a:lnTo>
                      <a:pt x="36"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67" name="Freeform 3362"/>
              <p:cNvSpPr>
                <a:spLocks/>
              </p:cNvSpPr>
              <p:nvPr/>
            </p:nvSpPr>
            <p:spPr bwMode="auto">
              <a:xfrm>
                <a:off x="3583" y="3151"/>
                <a:ext cx="113" cy="86"/>
              </a:xfrm>
              <a:custGeom>
                <a:avLst/>
                <a:gdLst>
                  <a:gd name="T0" fmla="*/ 0 w 226"/>
                  <a:gd name="T1" fmla="*/ 171 h 171"/>
                  <a:gd name="T2" fmla="*/ 3 w 226"/>
                  <a:gd name="T3" fmla="*/ 171 h 171"/>
                  <a:gd name="T4" fmla="*/ 3 w 226"/>
                  <a:gd name="T5" fmla="*/ 2 h 171"/>
                  <a:gd name="T6" fmla="*/ 38 w 226"/>
                  <a:gd name="T7" fmla="*/ 2 h 171"/>
                  <a:gd name="T8" fmla="*/ 187 w 226"/>
                  <a:gd name="T9" fmla="*/ 137 h 171"/>
                  <a:gd name="T10" fmla="*/ 189 w 226"/>
                  <a:gd name="T11" fmla="*/ 136 h 171"/>
                  <a:gd name="T12" fmla="*/ 189 w 226"/>
                  <a:gd name="T13" fmla="*/ 2 h 171"/>
                  <a:gd name="T14" fmla="*/ 224 w 226"/>
                  <a:gd name="T15" fmla="*/ 2 h 171"/>
                  <a:gd name="T16" fmla="*/ 226 w 226"/>
                  <a:gd name="T17" fmla="*/ 0 h 171"/>
                  <a:gd name="T18" fmla="*/ 187 w 226"/>
                  <a:gd name="T19" fmla="*/ 1 h 171"/>
                  <a:gd name="T20" fmla="*/ 187 w 226"/>
                  <a:gd name="T21" fmla="*/ 133 h 171"/>
                  <a:gd name="T22" fmla="*/ 39 w 226"/>
                  <a:gd name="T23" fmla="*/ 0 h 171"/>
                  <a:gd name="T24" fmla="*/ 0 w 226"/>
                  <a:gd name="T25" fmla="*/ 1 h 171"/>
                  <a:gd name="T26" fmla="*/ 0 w 226"/>
                  <a:gd name="T27" fmla="*/ 171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6"/>
                  <a:gd name="T43" fmla="*/ 0 h 171"/>
                  <a:gd name="T44" fmla="*/ 226 w 226"/>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6" h="171">
                    <a:moveTo>
                      <a:pt x="0" y="171"/>
                    </a:moveTo>
                    <a:lnTo>
                      <a:pt x="3" y="171"/>
                    </a:lnTo>
                    <a:lnTo>
                      <a:pt x="3" y="2"/>
                    </a:lnTo>
                    <a:lnTo>
                      <a:pt x="38" y="2"/>
                    </a:lnTo>
                    <a:lnTo>
                      <a:pt x="187" y="137"/>
                    </a:lnTo>
                    <a:lnTo>
                      <a:pt x="189" y="136"/>
                    </a:lnTo>
                    <a:lnTo>
                      <a:pt x="189" y="2"/>
                    </a:lnTo>
                    <a:lnTo>
                      <a:pt x="224" y="2"/>
                    </a:lnTo>
                    <a:lnTo>
                      <a:pt x="226" y="0"/>
                    </a:lnTo>
                    <a:lnTo>
                      <a:pt x="187" y="1"/>
                    </a:lnTo>
                    <a:lnTo>
                      <a:pt x="187" y="133"/>
                    </a:lnTo>
                    <a:lnTo>
                      <a:pt x="39"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8" name="Freeform 3363"/>
              <p:cNvSpPr>
                <a:spLocks/>
              </p:cNvSpPr>
              <p:nvPr/>
            </p:nvSpPr>
            <p:spPr bwMode="auto">
              <a:xfrm>
                <a:off x="3583" y="3151"/>
                <a:ext cx="113" cy="87"/>
              </a:xfrm>
              <a:custGeom>
                <a:avLst/>
                <a:gdLst>
                  <a:gd name="T0" fmla="*/ 224 w 226"/>
                  <a:gd name="T1" fmla="*/ 2 h 174"/>
                  <a:gd name="T2" fmla="*/ 224 w 226"/>
                  <a:gd name="T3" fmla="*/ 169 h 174"/>
                  <a:gd name="T4" fmla="*/ 186 w 226"/>
                  <a:gd name="T5" fmla="*/ 169 h 174"/>
                  <a:gd name="T6" fmla="*/ 38 w 226"/>
                  <a:gd name="T7" fmla="*/ 37 h 174"/>
                  <a:gd name="T8" fmla="*/ 36 w 226"/>
                  <a:gd name="T9" fmla="*/ 38 h 174"/>
                  <a:gd name="T10" fmla="*/ 36 w 226"/>
                  <a:gd name="T11" fmla="*/ 169 h 174"/>
                  <a:gd name="T12" fmla="*/ 3 w 226"/>
                  <a:gd name="T13" fmla="*/ 169 h 174"/>
                  <a:gd name="T14" fmla="*/ 0 w 226"/>
                  <a:gd name="T15" fmla="*/ 171 h 174"/>
                  <a:gd name="T16" fmla="*/ 1 w 226"/>
                  <a:gd name="T17" fmla="*/ 174 h 174"/>
                  <a:gd name="T18" fmla="*/ 38 w 226"/>
                  <a:gd name="T19" fmla="*/ 173 h 174"/>
                  <a:gd name="T20" fmla="*/ 38 w 226"/>
                  <a:gd name="T21" fmla="*/ 40 h 174"/>
                  <a:gd name="T22" fmla="*/ 186 w 226"/>
                  <a:gd name="T23" fmla="*/ 174 h 174"/>
                  <a:gd name="T24" fmla="*/ 226 w 226"/>
                  <a:gd name="T25" fmla="*/ 173 h 174"/>
                  <a:gd name="T26" fmla="*/ 226 w 226"/>
                  <a:gd name="T27" fmla="*/ 0 h 174"/>
                  <a:gd name="T28" fmla="*/ 224 w 226"/>
                  <a:gd name="T29" fmla="*/ 2 h 17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6"/>
                  <a:gd name="T46" fmla="*/ 0 h 174"/>
                  <a:gd name="T47" fmla="*/ 226 w 226"/>
                  <a:gd name="T48" fmla="*/ 174 h 17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6" h="174">
                    <a:moveTo>
                      <a:pt x="224" y="2"/>
                    </a:moveTo>
                    <a:lnTo>
                      <a:pt x="224" y="169"/>
                    </a:lnTo>
                    <a:lnTo>
                      <a:pt x="186" y="169"/>
                    </a:lnTo>
                    <a:lnTo>
                      <a:pt x="38" y="37"/>
                    </a:lnTo>
                    <a:lnTo>
                      <a:pt x="36" y="38"/>
                    </a:lnTo>
                    <a:lnTo>
                      <a:pt x="36" y="169"/>
                    </a:lnTo>
                    <a:lnTo>
                      <a:pt x="3" y="169"/>
                    </a:lnTo>
                    <a:lnTo>
                      <a:pt x="0" y="171"/>
                    </a:lnTo>
                    <a:lnTo>
                      <a:pt x="1" y="174"/>
                    </a:lnTo>
                    <a:lnTo>
                      <a:pt x="38" y="173"/>
                    </a:lnTo>
                    <a:lnTo>
                      <a:pt x="38" y="40"/>
                    </a:lnTo>
                    <a:lnTo>
                      <a:pt x="186" y="174"/>
                    </a:lnTo>
                    <a:lnTo>
                      <a:pt x="226" y="173"/>
                    </a:lnTo>
                    <a:lnTo>
                      <a:pt x="226" y="0"/>
                    </a:lnTo>
                    <a:lnTo>
                      <a:pt x="22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69" name="Freeform 3364"/>
              <p:cNvSpPr>
                <a:spLocks noEditPoints="1"/>
              </p:cNvSpPr>
              <p:nvPr/>
            </p:nvSpPr>
            <p:spPr bwMode="auto">
              <a:xfrm>
                <a:off x="3726" y="3152"/>
                <a:ext cx="118" cy="85"/>
              </a:xfrm>
              <a:custGeom>
                <a:avLst/>
                <a:gdLst>
                  <a:gd name="T0" fmla="*/ 103 w 235"/>
                  <a:gd name="T1" fmla="*/ 0 h 170"/>
                  <a:gd name="T2" fmla="*/ 122 w 235"/>
                  <a:gd name="T3" fmla="*/ 0 h 170"/>
                  <a:gd name="T4" fmla="*/ 138 w 235"/>
                  <a:gd name="T5" fmla="*/ 1 h 170"/>
                  <a:gd name="T6" fmla="*/ 152 w 235"/>
                  <a:gd name="T7" fmla="*/ 2 h 170"/>
                  <a:gd name="T8" fmla="*/ 167 w 235"/>
                  <a:gd name="T9" fmla="*/ 6 h 170"/>
                  <a:gd name="T10" fmla="*/ 181 w 235"/>
                  <a:gd name="T11" fmla="*/ 10 h 170"/>
                  <a:gd name="T12" fmla="*/ 194 w 235"/>
                  <a:gd name="T13" fmla="*/ 16 h 170"/>
                  <a:gd name="T14" fmla="*/ 206 w 235"/>
                  <a:gd name="T15" fmla="*/ 25 h 170"/>
                  <a:gd name="T16" fmla="*/ 217 w 235"/>
                  <a:gd name="T17" fmla="*/ 34 h 170"/>
                  <a:gd name="T18" fmla="*/ 225 w 235"/>
                  <a:gd name="T19" fmla="*/ 46 h 170"/>
                  <a:gd name="T20" fmla="*/ 231 w 235"/>
                  <a:gd name="T21" fmla="*/ 59 h 170"/>
                  <a:gd name="T22" fmla="*/ 234 w 235"/>
                  <a:gd name="T23" fmla="*/ 72 h 170"/>
                  <a:gd name="T24" fmla="*/ 234 w 235"/>
                  <a:gd name="T25" fmla="*/ 86 h 170"/>
                  <a:gd name="T26" fmla="*/ 233 w 235"/>
                  <a:gd name="T27" fmla="*/ 99 h 170"/>
                  <a:gd name="T28" fmla="*/ 231 w 235"/>
                  <a:gd name="T29" fmla="*/ 110 h 170"/>
                  <a:gd name="T30" fmla="*/ 225 w 235"/>
                  <a:gd name="T31" fmla="*/ 121 h 170"/>
                  <a:gd name="T32" fmla="*/ 219 w 235"/>
                  <a:gd name="T33" fmla="*/ 130 h 170"/>
                  <a:gd name="T34" fmla="*/ 212 w 235"/>
                  <a:gd name="T35" fmla="*/ 138 h 170"/>
                  <a:gd name="T36" fmla="*/ 205 w 235"/>
                  <a:gd name="T37" fmla="*/ 145 h 170"/>
                  <a:gd name="T38" fmla="*/ 197 w 235"/>
                  <a:gd name="T39" fmla="*/ 151 h 170"/>
                  <a:gd name="T40" fmla="*/ 188 w 235"/>
                  <a:gd name="T41" fmla="*/ 157 h 170"/>
                  <a:gd name="T42" fmla="*/ 179 w 235"/>
                  <a:gd name="T43" fmla="*/ 160 h 170"/>
                  <a:gd name="T44" fmla="*/ 170 w 235"/>
                  <a:gd name="T45" fmla="*/ 163 h 170"/>
                  <a:gd name="T46" fmla="*/ 158 w 235"/>
                  <a:gd name="T47" fmla="*/ 166 h 170"/>
                  <a:gd name="T48" fmla="*/ 144 w 235"/>
                  <a:gd name="T49" fmla="*/ 168 h 170"/>
                  <a:gd name="T50" fmla="*/ 130 w 235"/>
                  <a:gd name="T51" fmla="*/ 169 h 170"/>
                  <a:gd name="T52" fmla="*/ 114 w 235"/>
                  <a:gd name="T53" fmla="*/ 169 h 170"/>
                  <a:gd name="T54" fmla="*/ 0 w 235"/>
                  <a:gd name="T55" fmla="*/ 170 h 170"/>
                  <a:gd name="T56" fmla="*/ 103 w 235"/>
                  <a:gd name="T57" fmla="*/ 150 h 170"/>
                  <a:gd name="T58" fmla="*/ 119 w 235"/>
                  <a:gd name="T59" fmla="*/ 150 h 170"/>
                  <a:gd name="T60" fmla="*/ 133 w 235"/>
                  <a:gd name="T61" fmla="*/ 148 h 170"/>
                  <a:gd name="T62" fmla="*/ 144 w 235"/>
                  <a:gd name="T63" fmla="*/ 146 h 170"/>
                  <a:gd name="T64" fmla="*/ 153 w 235"/>
                  <a:gd name="T65" fmla="*/ 144 h 170"/>
                  <a:gd name="T66" fmla="*/ 161 w 235"/>
                  <a:gd name="T67" fmla="*/ 142 h 170"/>
                  <a:gd name="T68" fmla="*/ 168 w 235"/>
                  <a:gd name="T69" fmla="*/ 137 h 170"/>
                  <a:gd name="T70" fmla="*/ 178 w 235"/>
                  <a:gd name="T71" fmla="*/ 131 h 170"/>
                  <a:gd name="T72" fmla="*/ 185 w 235"/>
                  <a:gd name="T73" fmla="*/ 123 h 170"/>
                  <a:gd name="T74" fmla="*/ 189 w 235"/>
                  <a:gd name="T75" fmla="*/ 114 h 170"/>
                  <a:gd name="T76" fmla="*/ 193 w 235"/>
                  <a:gd name="T77" fmla="*/ 105 h 170"/>
                  <a:gd name="T78" fmla="*/ 195 w 235"/>
                  <a:gd name="T79" fmla="*/ 93 h 170"/>
                  <a:gd name="T80" fmla="*/ 195 w 235"/>
                  <a:gd name="T81" fmla="*/ 79 h 170"/>
                  <a:gd name="T82" fmla="*/ 193 w 235"/>
                  <a:gd name="T83" fmla="*/ 63 h 170"/>
                  <a:gd name="T84" fmla="*/ 187 w 235"/>
                  <a:gd name="T85" fmla="*/ 51 h 170"/>
                  <a:gd name="T86" fmla="*/ 178 w 235"/>
                  <a:gd name="T87" fmla="*/ 40 h 170"/>
                  <a:gd name="T88" fmla="*/ 167 w 235"/>
                  <a:gd name="T89" fmla="*/ 32 h 170"/>
                  <a:gd name="T90" fmla="*/ 156 w 235"/>
                  <a:gd name="T91" fmla="*/ 25 h 170"/>
                  <a:gd name="T92" fmla="*/ 142 w 235"/>
                  <a:gd name="T93" fmla="*/ 22 h 170"/>
                  <a:gd name="T94" fmla="*/ 129 w 235"/>
                  <a:gd name="T95" fmla="*/ 21 h 170"/>
                  <a:gd name="T96" fmla="*/ 113 w 235"/>
                  <a:gd name="T97" fmla="*/ 19 h 170"/>
                  <a:gd name="T98" fmla="*/ 38 w 235"/>
                  <a:gd name="T99" fmla="*/ 19 h 1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5"/>
                  <a:gd name="T151" fmla="*/ 0 h 170"/>
                  <a:gd name="T152" fmla="*/ 235 w 235"/>
                  <a:gd name="T153" fmla="*/ 170 h 1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5" h="170">
                    <a:moveTo>
                      <a:pt x="0" y="170"/>
                    </a:moveTo>
                    <a:lnTo>
                      <a:pt x="0" y="0"/>
                    </a:lnTo>
                    <a:lnTo>
                      <a:pt x="98" y="0"/>
                    </a:lnTo>
                    <a:lnTo>
                      <a:pt x="103" y="0"/>
                    </a:lnTo>
                    <a:lnTo>
                      <a:pt x="108" y="0"/>
                    </a:lnTo>
                    <a:lnTo>
                      <a:pt x="113" y="0"/>
                    </a:lnTo>
                    <a:lnTo>
                      <a:pt x="118" y="0"/>
                    </a:lnTo>
                    <a:lnTo>
                      <a:pt x="122" y="0"/>
                    </a:lnTo>
                    <a:lnTo>
                      <a:pt x="127" y="0"/>
                    </a:lnTo>
                    <a:lnTo>
                      <a:pt x="132" y="0"/>
                    </a:lnTo>
                    <a:lnTo>
                      <a:pt x="135" y="0"/>
                    </a:lnTo>
                    <a:lnTo>
                      <a:pt x="138" y="1"/>
                    </a:lnTo>
                    <a:lnTo>
                      <a:pt x="142" y="1"/>
                    </a:lnTo>
                    <a:lnTo>
                      <a:pt x="145" y="1"/>
                    </a:lnTo>
                    <a:lnTo>
                      <a:pt x="149" y="2"/>
                    </a:lnTo>
                    <a:lnTo>
                      <a:pt x="152" y="2"/>
                    </a:lnTo>
                    <a:lnTo>
                      <a:pt x="156" y="3"/>
                    </a:lnTo>
                    <a:lnTo>
                      <a:pt x="160" y="3"/>
                    </a:lnTo>
                    <a:lnTo>
                      <a:pt x="164" y="4"/>
                    </a:lnTo>
                    <a:lnTo>
                      <a:pt x="167" y="6"/>
                    </a:lnTo>
                    <a:lnTo>
                      <a:pt x="171" y="7"/>
                    </a:lnTo>
                    <a:lnTo>
                      <a:pt x="174" y="8"/>
                    </a:lnTo>
                    <a:lnTo>
                      <a:pt x="178" y="9"/>
                    </a:lnTo>
                    <a:lnTo>
                      <a:pt x="181" y="10"/>
                    </a:lnTo>
                    <a:lnTo>
                      <a:pt x="183" y="11"/>
                    </a:lnTo>
                    <a:lnTo>
                      <a:pt x="187" y="13"/>
                    </a:lnTo>
                    <a:lnTo>
                      <a:pt x="190" y="15"/>
                    </a:lnTo>
                    <a:lnTo>
                      <a:pt x="194" y="16"/>
                    </a:lnTo>
                    <a:lnTo>
                      <a:pt x="197" y="18"/>
                    </a:lnTo>
                    <a:lnTo>
                      <a:pt x="199" y="21"/>
                    </a:lnTo>
                    <a:lnTo>
                      <a:pt x="203" y="23"/>
                    </a:lnTo>
                    <a:lnTo>
                      <a:pt x="206" y="25"/>
                    </a:lnTo>
                    <a:lnTo>
                      <a:pt x="209" y="28"/>
                    </a:lnTo>
                    <a:lnTo>
                      <a:pt x="212" y="30"/>
                    </a:lnTo>
                    <a:lnTo>
                      <a:pt x="214" y="32"/>
                    </a:lnTo>
                    <a:lnTo>
                      <a:pt x="217" y="34"/>
                    </a:lnTo>
                    <a:lnTo>
                      <a:pt x="219" y="38"/>
                    </a:lnTo>
                    <a:lnTo>
                      <a:pt x="221" y="40"/>
                    </a:lnTo>
                    <a:lnTo>
                      <a:pt x="224" y="44"/>
                    </a:lnTo>
                    <a:lnTo>
                      <a:pt x="225" y="46"/>
                    </a:lnTo>
                    <a:lnTo>
                      <a:pt x="227" y="49"/>
                    </a:lnTo>
                    <a:lnTo>
                      <a:pt x="228" y="53"/>
                    </a:lnTo>
                    <a:lnTo>
                      <a:pt x="229" y="56"/>
                    </a:lnTo>
                    <a:lnTo>
                      <a:pt x="231" y="59"/>
                    </a:lnTo>
                    <a:lnTo>
                      <a:pt x="232" y="62"/>
                    </a:lnTo>
                    <a:lnTo>
                      <a:pt x="233" y="66"/>
                    </a:lnTo>
                    <a:lnTo>
                      <a:pt x="233" y="69"/>
                    </a:lnTo>
                    <a:lnTo>
                      <a:pt x="234" y="72"/>
                    </a:lnTo>
                    <a:lnTo>
                      <a:pt x="234" y="76"/>
                    </a:lnTo>
                    <a:lnTo>
                      <a:pt x="234" y="79"/>
                    </a:lnTo>
                    <a:lnTo>
                      <a:pt x="235" y="84"/>
                    </a:lnTo>
                    <a:lnTo>
                      <a:pt x="234" y="86"/>
                    </a:lnTo>
                    <a:lnTo>
                      <a:pt x="234" y="90"/>
                    </a:lnTo>
                    <a:lnTo>
                      <a:pt x="234" y="93"/>
                    </a:lnTo>
                    <a:lnTo>
                      <a:pt x="234" y="95"/>
                    </a:lnTo>
                    <a:lnTo>
                      <a:pt x="233" y="99"/>
                    </a:lnTo>
                    <a:lnTo>
                      <a:pt x="233" y="102"/>
                    </a:lnTo>
                    <a:lnTo>
                      <a:pt x="232" y="105"/>
                    </a:lnTo>
                    <a:lnTo>
                      <a:pt x="231" y="107"/>
                    </a:lnTo>
                    <a:lnTo>
                      <a:pt x="231" y="110"/>
                    </a:lnTo>
                    <a:lnTo>
                      <a:pt x="229" y="113"/>
                    </a:lnTo>
                    <a:lnTo>
                      <a:pt x="228" y="115"/>
                    </a:lnTo>
                    <a:lnTo>
                      <a:pt x="227" y="119"/>
                    </a:lnTo>
                    <a:lnTo>
                      <a:pt x="225" y="121"/>
                    </a:lnTo>
                    <a:lnTo>
                      <a:pt x="224" y="123"/>
                    </a:lnTo>
                    <a:lnTo>
                      <a:pt x="223" y="125"/>
                    </a:lnTo>
                    <a:lnTo>
                      <a:pt x="220" y="128"/>
                    </a:lnTo>
                    <a:lnTo>
                      <a:pt x="219" y="130"/>
                    </a:lnTo>
                    <a:lnTo>
                      <a:pt x="218" y="132"/>
                    </a:lnTo>
                    <a:lnTo>
                      <a:pt x="216" y="134"/>
                    </a:lnTo>
                    <a:lnTo>
                      <a:pt x="214" y="136"/>
                    </a:lnTo>
                    <a:lnTo>
                      <a:pt x="212" y="138"/>
                    </a:lnTo>
                    <a:lnTo>
                      <a:pt x="211" y="139"/>
                    </a:lnTo>
                    <a:lnTo>
                      <a:pt x="209" y="142"/>
                    </a:lnTo>
                    <a:lnTo>
                      <a:pt x="208" y="144"/>
                    </a:lnTo>
                    <a:lnTo>
                      <a:pt x="205" y="145"/>
                    </a:lnTo>
                    <a:lnTo>
                      <a:pt x="203" y="146"/>
                    </a:lnTo>
                    <a:lnTo>
                      <a:pt x="201" y="148"/>
                    </a:lnTo>
                    <a:lnTo>
                      <a:pt x="199" y="150"/>
                    </a:lnTo>
                    <a:lnTo>
                      <a:pt x="197" y="151"/>
                    </a:lnTo>
                    <a:lnTo>
                      <a:pt x="195" y="153"/>
                    </a:lnTo>
                    <a:lnTo>
                      <a:pt x="193" y="154"/>
                    </a:lnTo>
                    <a:lnTo>
                      <a:pt x="190" y="155"/>
                    </a:lnTo>
                    <a:lnTo>
                      <a:pt x="188" y="157"/>
                    </a:lnTo>
                    <a:lnTo>
                      <a:pt x="186" y="158"/>
                    </a:lnTo>
                    <a:lnTo>
                      <a:pt x="183" y="159"/>
                    </a:lnTo>
                    <a:lnTo>
                      <a:pt x="182" y="160"/>
                    </a:lnTo>
                    <a:lnTo>
                      <a:pt x="179" y="160"/>
                    </a:lnTo>
                    <a:lnTo>
                      <a:pt x="176" y="161"/>
                    </a:lnTo>
                    <a:lnTo>
                      <a:pt x="174" y="161"/>
                    </a:lnTo>
                    <a:lnTo>
                      <a:pt x="172" y="162"/>
                    </a:lnTo>
                    <a:lnTo>
                      <a:pt x="170" y="163"/>
                    </a:lnTo>
                    <a:lnTo>
                      <a:pt x="166" y="163"/>
                    </a:lnTo>
                    <a:lnTo>
                      <a:pt x="164" y="165"/>
                    </a:lnTo>
                    <a:lnTo>
                      <a:pt x="160" y="165"/>
                    </a:lnTo>
                    <a:lnTo>
                      <a:pt x="158" y="166"/>
                    </a:lnTo>
                    <a:lnTo>
                      <a:pt x="155" y="166"/>
                    </a:lnTo>
                    <a:lnTo>
                      <a:pt x="151" y="167"/>
                    </a:lnTo>
                    <a:lnTo>
                      <a:pt x="149" y="168"/>
                    </a:lnTo>
                    <a:lnTo>
                      <a:pt x="144" y="168"/>
                    </a:lnTo>
                    <a:lnTo>
                      <a:pt x="141" y="168"/>
                    </a:lnTo>
                    <a:lnTo>
                      <a:pt x="137" y="168"/>
                    </a:lnTo>
                    <a:lnTo>
                      <a:pt x="134" y="169"/>
                    </a:lnTo>
                    <a:lnTo>
                      <a:pt x="130" y="169"/>
                    </a:lnTo>
                    <a:lnTo>
                      <a:pt x="126" y="169"/>
                    </a:lnTo>
                    <a:lnTo>
                      <a:pt x="122" y="169"/>
                    </a:lnTo>
                    <a:lnTo>
                      <a:pt x="119" y="169"/>
                    </a:lnTo>
                    <a:lnTo>
                      <a:pt x="114" y="169"/>
                    </a:lnTo>
                    <a:lnTo>
                      <a:pt x="111" y="169"/>
                    </a:lnTo>
                    <a:lnTo>
                      <a:pt x="106" y="169"/>
                    </a:lnTo>
                    <a:lnTo>
                      <a:pt x="103" y="170"/>
                    </a:lnTo>
                    <a:lnTo>
                      <a:pt x="0" y="170"/>
                    </a:lnTo>
                    <a:close/>
                    <a:moveTo>
                      <a:pt x="38" y="151"/>
                    </a:moveTo>
                    <a:lnTo>
                      <a:pt x="98" y="151"/>
                    </a:lnTo>
                    <a:lnTo>
                      <a:pt x="103" y="150"/>
                    </a:lnTo>
                    <a:lnTo>
                      <a:pt x="107" y="150"/>
                    </a:lnTo>
                    <a:lnTo>
                      <a:pt x="111" y="150"/>
                    </a:lnTo>
                    <a:lnTo>
                      <a:pt x="115" y="150"/>
                    </a:lnTo>
                    <a:lnTo>
                      <a:pt x="119" y="150"/>
                    </a:lnTo>
                    <a:lnTo>
                      <a:pt x="123" y="150"/>
                    </a:lnTo>
                    <a:lnTo>
                      <a:pt x="127" y="148"/>
                    </a:lnTo>
                    <a:lnTo>
                      <a:pt x="130" y="148"/>
                    </a:lnTo>
                    <a:lnTo>
                      <a:pt x="133" y="148"/>
                    </a:lnTo>
                    <a:lnTo>
                      <a:pt x="136" y="147"/>
                    </a:lnTo>
                    <a:lnTo>
                      <a:pt x="138" y="147"/>
                    </a:lnTo>
                    <a:lnTo>
                      <a:pt x="142" y="147"/>
                    </a:lnTo>
                    <a:lnTo>
                      <a:pt x="144" y="146"/>
                    </a:lnTo>
                    <a:lnTo>
                      <a:pt x="146" y="146"/>
                    </a:lnTo>
                    <a:lnTo>
                      <a:pt x="149" y="145"/>
                    </a:lnTo>
                    <a:lnTo>
                      <a:pt x="151" y="145"/>
                    </a:lnTo>
                    <a:lnTo>
                      <a:pt x="153" y="144"/>
                    </a:lnTo>
                    <a:lnTo>
                      <a:pt x="156" y="144"/>
                    </a:lnTo>
                    <a:lnTo>
                      <a:pt x="158" y="143"/>
                    </a:lnTo>
                    <a:lnTo>
                      <a:pt x="160" y="142"/>
                    </a:lnTo>
                    <a:lnTo>
                      <a:pt x="161" y="142"/>
                    </a:lnTo>
                    <a:lnTo>
                      <a:pt x="164" y="140"/>
                    </a:lnTo>
                    <a:lnTo>
                      <a:pt x="165" y="139"/>
                    </a:lnTo>
                    <a:lnTo>
                      <a:pt x="167" y="139"/>
                    </a:lnTo>
                    <a:lnTo>
                      <a:pt x="168" y="137"/>
                    </a:lnTo>
                    <a:lnTo>
                      <a:pt x="171" y="136"/>
                    </a:lnTo>
                    <a:lnTo>
                      <a:pt x="173" y="135"/>
                    </a:lnTo>
                    <a:lnTo>
                      <a:pt x="175" y="132"/>
                    </a:lnTo>
                    <a:lnTo>
                      <a:pt x="178" y="131"/>
                    </a:lnTo>
                    <a:lnTo>
                      <a:pt x="179" y="129"/>
                    </a:lnTo>
                    <a:lnTo>
                      <a:pt x="181" y="128"/>
                    </a:lnTo>
                    <a:lnTo>
                      <a:pt x="182" y="125"/>
                    </a:lnTo>
                    <a:lnTo>
                      <a:pt x="185" y="123"/>
                    </a:lnTo>
                    <a:lnTo>
                      <a:pt x="186" y="121"/>
                    </a:lnTo>
                    <a:lnTo>
                      <a:pt x="187" y="119"/>
                    </a:lnTo>
                    <a:lnTo>
                      <a:pt x="189" y="117"/>
                    </a:lnTo>
                    <a:lnTo>
                      <a:pt x="189" y="114"/>
                    </a:lnTo>
                    <a:lnTo>
                      <a:pt x="190" y="112"/>
                    </a:lnTo>
                    <a:lnTo>
                      <a:pt x="191" y="109"/>
                    </a:lnTo>
                    <a:lnTo>
                      <a:pt x="193" y="107"/>
                    </a:lnTo>
                    <a:lnTo>
                      <a:pt x="193" y="105"/>
                    </a:lnTo>
                    <a:lnTo>
                      <a:pt x="194" y="101"/>
                    </a:lnTo>
                    <a:lnTo>
                      <a:pt x="194" y="99"/>
                    </a:lnTo>
                    <a:lnTo>
                      <a:pt x="195" y="95"/>
                    </a:lnTo>
                    <a:lnTo>
                      <a:pt x="195" y="93"/>
                    </a:lnTo>
                    <a:lnTo>
                      <a:pt x="195" y="90"/>
                    </a:lnTo>
                    <a:lnTo>
                      <a:pt x="195" y="86"/>
                    </a:lnTo>
                    <a:lnTo>
                      <a:pt x="196" y="84"/>
                    </a:lnTo>
                    <a:lnTo>
                      <a:pt x="195" y="79"/>
                    </a:lnTo>
                    <a:lnTo>
                      <a:pt x="195" y="75"/>
                    </a:lnTo>
                    <a:lnTo>
                      <a:pt x="195" y="71"/>
                    </a:lnTo>
                    <a:lnTo>
                      <a:pt x="194" y="67"/>
                    </a:lnTo>
                    <a:lnTo>
                      <a:pt x="193" y="63"/>
                    </a:lnTo>
                    <a:lnTo>
                      <a:pt x="191" y="60"/>
                    </a:lnTo>
                    <a:lnTo>
                      <a:pt x="190" y="56"/>
                    </a:lnTo>
                    <a:lnTo>
                      <a:pt x="189" y="53"/>
                    </a:lnTo>
                    <a:lnTo>
                      <a:pt x="187" y="51"/>
                    </a:lnTo>
                    <a:lnTo>
                      <a:pt x="185" y="47"/>
                    </a:lnTo>
                    <a:lnTo>
                      <a:pt x="183" y="45"/>
                    </a:lnTo>
                    <a:lnTo>
                      <a:pt x="181" y="42"/>
                    </a:lnTo>
                    <a:lnTo>
                      <a:pt x="178" y="40"/>
                    </a:lnTo>
                    <a:lnTo>
                      <a:pt x="175" y="38"/>
                    </a:lnTo>
                    <a:lnTo>
                      <a:pt x="173" y="36"/>
                    </a:lnTo>
                    <a:lnTo>
                      <a:pt x="171" y="33"/>
                    </a:lnTo>
                    <a:lnTo>
                      <a:pt x="167" y="32"/>
                    </a:lnTo>
                    <a:lnTo>
                      <a:pt x="165" y="30"/>
                    </a:lnTo>
                    <a:lnTo>
                      <a:pt x="161" y="29"/>
                    </a:lnTo>
                    <a:lnTo>
                      <a:pt x="158" y="28"/>
                    </a:lnTo>
                    <a:lnTo>
                      <a:pt x="156" y="25"/>
                    </a:lnTo>
                    <a:lnTo>
                      <a:pt x="152" y="24"/>
                    </a:lnTo>
                    <a:lnTo>
                      <a:pt x="149" y="23"/>
                    </a:lnTo>
                    <a:lnTo>
                      <a:pt x="145" y="23"/>
                    </a:lnTo>
                    <a:lnTo>
                      <a:pt x="142" y="22"/>
                    </a:lnTo>
                    <a:lnTo>
                      <a:pt x="140" y="22"/>
                    </a:lnTo>
                    <a:lnTo>
                      <a:pt x="136" y="21"/>
                    </a:lnTo>
                    <a:lnTo>
                      <a:pt x="133" y="21"/>
                    </a:lnTo>
                    <a:lnTo>
                      <a:pt x="129" y="21"/>
                    </a:lnTo>
                    <a:lnTo>
                      <a:pt x="126" y="19"/>
                    </a:lnTo>
                    <a:lnTo>
                      <a:pt x="121" y="19"/>
                    </a:lnTo>
                    <a:lnTo>
                      <a:pt x="117" y="19"/>
                    </a:lnTo>
                    <a:lnTo>
                      <a:pt x="113" y="19"/>
                    </a:lnTo>
                    <a:lnTo>
                      <a:pt x="107" y="19"/>
                    </a:lnTo>
                    <a:lnTo>
                      <a:pt x="103" y="19"/>
                    </a:lnTo>
                    <a:lnTo>
                      <a:pt x="98" y="19"/>
                    </a:lnTo>
                    <a:lnTo>
                      <a:pt x="38" y="19"/>
                    </a:lnTo>
                    <a:lnTo>
                      <a:pt x="38" y="15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0" name="Freeform 3365"/>
              <p:cNvSpPr>
                <a:spLocks/>
              </p:cNvSpPr>
              <p:nvPr/>
            </p:nvSpPr>
            <p:spPr bwMode="auto">
              <a:xfrm>
                <a:off x="3726" y="3152"/>
                <a:ext cx="118" cy="85"/>
              </a:xfrm>
              <a:custGeom>
                <a:avLst/>
                <a:gdLst>
                  <a:gd name="T0" fmla="*/ 0 w 235"/>
                  <a:gd name="T1" fmla="*/ 0 h 170"/>
                  <a:gd name="T2" fmla="*/ 103 w 235"/>
                  <a:gd name="T3" fmla="*/ 0 h 170"/>
                  <a:gd name="T4" fmla="*/ 113 w 235"/>
                  <a:gd name="T5" fmla="*/ 0 h 170"/>
                  <a:gd name="T6" fmla="*/ 122 w 235"/>
                  <a:gd name="T7" fmla="*/ 0 h 170"/>
                  <a:gd name="T8" fmla="*/ 132 w 235"/>
                  <a:gd name="T9" fmla="*/ 0 h 170"/>
                  <a:gd name="T10" fmla="*/ 138 w 235"/>
                  <a:gd name="T11" fmla="*/ 1 h 170"/>
                  <a:gd name="T12" fmla="*/ 145 w 235"/>
                  <a:gd name="T13" fmla="*/ 1 h 170"/>
                  <a:gd name="T14" fmla="*/ 152 w 235"/>
                  <a:gd name="T15" fmla="*/ 2 h 170"/>
                  <a:gd name="T16" fmla="*/ 160 w 235"/>
                  <a:gd name="T17" fmla="*/ 3 h 170"/>
                  <a:gd name="T18" fmla="*/ 167 w 235"/>
                  <a:gd name="T19" fmla="*/ 6 h 170"/>
                  <a:gd name="T20" fmla="*/ 174 w 235"/>
                  <a:gd name="T21" fmla="*/ 8 h 170"/>
                  <a:gd name="T22" fmla="*/ 181 w 235"/>
                  <a:gd name="T23" fmla="*/ 10 h 170"/>
                  <a:gd name="T24" fmla="*/ 187 w 235"/>
                  <a:gd name="T25" fmla="*/ 13 h 170"/>
                  <a:gd name="T26" fmla="*/ 194 w 235"/>
                  <a:gd name="T27" fmla="*/ 16 h 170"/>
                  <a:gd name="T28" fmla="*/ 199 w 235"/>
                  <a:gd name="T29" fmla="*/ 21 h 170"/>
                  <a:gd name="T30" fmla="*/ 206 w 235"/>
                  <a:gd name="T31" fmla="*/ 25 h 170"/>
                  <a:gd name="T32" fmla="*/ 212 w 235"/>
                  <a:gd name="T33" fmla="*/ 30 h 170"/>
                  <a:gd name="T34" fmla="*/ 217 w 235"/>
                  <a:gd name="T35" fmla="*/ 34 h 170"/>
                  <a:gd name="T36" fmla="*/ 221 w 235"/>
                  <a:gd name="T37" fmla="*/ 40 h 170"/>
                  <a:gd name="T38" fmla="*/ 225 w 235"/>
                  <a:gd name="T39" fmla="*/ 46 h 170"/>
                  <a:gd name="T40" fmla="*/ 228 w 235"/>
                  <a:gd name="T41" fmla="*/ 53 h 170"/>
                  <a:gd name="T42" fmla="*/ 231 w 235"/>
                  <a:gd name="T43" fmla="*/ 59 h 170"/>
                  <a:gd name="T44" fmla="*/ 233 w 235"/>
                  <a:gd name="T45" fmla="*/ 66 h 170"/>
                  <a:gd name="T46" fmla="*/ 234 w 235"/>
                  <a:gd name="T47" fmla="*/ 72 h 170"/>
                  <a:gd name="T48" fmla="*/ 234 w 235"/>
                  <a:gd name="T49" fmla="*/ 79 h 170"/>
                  <a:gd name="T50" fmla="*/ 234 w 235"/>
                  <a:gd name="T51" fmla="*/ 86 h 170"/>
                  <a:gd name="T52" fmla="*/ 234 w 235"/>
                  <a:gd name="T53" fmla="*/ 93 h 170"/>
                  <a:gd name="T54" fmla="*/ 233 w 235"/>
                  <a:gd name="T55" fmla="*/ 99 h 170"/>
                  <a:gd name="T56" fmla="*/ 232 w 235"/>
                  <a:gd name="T57" fmla="*/ 105 h 170"/>
                  <a:gd name="T58" fmla="*/ 231 w 235"/>
                  <a:gd name="T59" fmla="*/ 110 h 170"/>
                  <a:gd name="T60" fmla="*/ 228 w 235"/>
                  <a:gd name="T61" fmla="*/ 115 h 170"/>
                  <a:gd name="T62" fmla="*/ 225 w 235"/>
                  <a:gd name="T63" fmla="*/ 121 h 170"/>
                  <a:gd name="T64" fmla="*/ 223 w 235"/>
                  <a:gd name="T65" fmla="*/ 125 h 170"/>
                  <a:gd name="T66" fmla="*/ 219 w 235"/>
                  <a:gd name="T67" fmla="*/ 130 h 170"/>
                  <a:gd name="T68" fmla="*/ 216 w 235"/>
                  <a:gd name="T69" fmla="*/ 134 h 170"/>
                  <a:gd name="T70" fmla="*/ 212 w 235"/>
                  <a:gd name="T71" fmla="*/ 138 h 170"/>
                  <a:gd name="T72" fmla="*/ 209 w 235"/>
                  <a:gd name="T73" fmla="*/ 142 h 170"/>
                  <a:gd name="T74" fmla="*/ 205 w 235"/>
                  <a:gd name="T75" fmla="*/ 145 h 170"/>
                  <a:gd name="T76" fmla="*/ 201 w 235"/>
                  <a:gd name="T77" fmla="*/ 148 h 170"/>
                  <a:gd name="T78" fmla="*/ 197 w 235"/>
                  <a:gd name="T79" fmla="*/ 151 h 170"/>
                  <a:gd name="T80" fmla="*/ 193 w 235"/>
                  <a:gd name="T81" fmla="*/ 154 h 170"/>
                  <a:gd name="T82" fmla="*/ 188 w 235"/>
                  <a:gd name="T83" fmla="*/ 157 h 170"/>
                  <a:gd name="T84" fmla="*/ 183 w 235"/>
                  <a:gd name="T85" fmla="*/ 159 h 170"/>
                  <a:gd name="T86" fmla="*/ 179 w 235"/>
                  <a:gd name="T87" fmla="*/ 160 h 170"/>
                  <a:gd name="T88" fmla="*/ 174 w 235"/>
                  <a:gd name="T89" fmla="*/ 161 h 170"/>
                  <a:gd name="T90" fmla="*/ 170 w 235"/>
                  <a:gd name="T91" fmla="*/ 163 h 170"/>
                  <a:gd name="T92" fmla="*/ 164 w 235"/>
                  <a:gd name="T93" fmla="*/ 165 h 170"/>
                  <a:gd name="T94" fmla="*/ 158 w 235"/>
                  <a:gd name="T95" fmla="*/ 166 h 170"/>
                  <a:gd name="T96" fmla="*/ 151 w 235"/>
                  <a:gd name="T97" fmla="*/ 167 h 170"/>
                  <a:gd name="T98" fmla="*/ 144 w 235"/>
                  <a:gd name="T99" fmla="*/ 168 h 170"/>
                  <a:gd name="T100" fmla="*/ 137 w 235"/>
                  <a:gd name="T101" fmla="*/ 168 h 170"/>
                  <a:gd name="T102" fmla="*/ 130 w 235"/>
                  <a:gd name="T103" fmla="*/ 169 h 170"/>
                  <a:gd name="T104" fmla="*/ 122 w 235"/>
                  <a:gd name="T105" fmla="*/ 169 h 170"/>
                  <a:gd name="T106" fmla="*/ 114 w 235"/>
                  <a:gd name="T107" fmla="*/ 169 h 170"/>
                  <a:gd name="T108" fmla="*/ 106 w 235"/>
                  <a:gd name="T109" fmla="*/ 169 h 170"/>
                  <a:gd name="T110" fmla="*/ 0 w 235"/>
                  <a:gd name="T111" fmla="*/ 170 h 17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5"/>
                  <a:gd name="T169" fmla="*/ 0 h 170"/>
                  <a:gd name="T170" fmla="*/ 235 w 235"/>
                  <a:gd name="T171" fmla="*/ 170 h 17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5" h="170">
                    <a:moveTo>
                      <a:pt x="0" y="170"/>
                    </a:moveTo>
                    <a:lnTo>
                      <a:pt x="0" y="0"/>
                    </a:lnTo>
                    <a:lnTo>
                      <a:pt x="98" y="0"/>
                    </a:lnTo>
                    <a:lnTo>
                      <a:pt x="103" y="0"/>
                    </a:lnTo>
                    <a:lnTo>
                      <a:pt x="108" y="0"/>
                    </a:lnTo>
                    <a:lnTo>
                      <a:pt x="113" y="0"/>
                    </a:lnTo>
                    <a:lnTo>
                      <a:pt x="118" y="0"/>
                    </a:lnTo>
                    <a:lnTo>
                      <a:pt x="122" y="0"/>
                    </a:lnTo>
                    <a:lnTo>
                      <a:pt x="127" y="0"/>
                    </a:lnTo>
                    <a:lnTo>
                      <a:pt x="132" y="0"/>
                    </a:lnTo>
                    <a:lnTo>
                      <a:pt x="135" y="0"/>
                    </a:lnTo>
                    <a:lnTo>
                      <a:pt x="138" y="1"/>
                    </a:lnTo>
                    <a:lnTo>
                      <a:pt x="142" y="1"/>
                    </a:lnTo>
                    <a:lnTo>
                      <a:pt x="145" y="1"/>
                    </a:lnTo>
                    <a:lnTo>
                      <a:pt x="149" y="2"/>
                    </a:lnTo>
                    <a:lnTo>
                      <a:pt x="152" y="2"/>
                    </a:lnTo>
                    <a:lnTo>
                      <a:pt x="156" y="3"/>
                    </a:lnTo>
                    <a:lnTo>
                      <a:pt x="160" y="3"/>
                    </a:lnTo>
                    <a:lnTo>
                      <a:pt x="164" y="4"/>
                    </a:lnTo>
                    <a:lnTo>
                      <a:pt x="167" y="6"/>
                    </a:lnTo>
                    <a:lnTo>
                      <a:pt x="171" y="7"/>
                    </a:lnTo>
                    <a:lnTo>
                      <a:pt x="174" y="8"/>
                    </a:lnTo>
                    <a:lnTo>
                      <a:pt x="178" y="9"/>
                    </a:lnTo>
                    <a:lnTo>
                      <a:pt x="181" y="10"/>
                    </a:lnTo>
                    <a:lnTo>
                      <a:pt x="183" y="11"/>
                    </a:lnTo>
                    <a:lnTo>
                      <a:pt x="187" y="13"/>
                    </a:lnTo>
                    <a:lnTo>
                      <a:pt x="190" y="15"/>
                    </a:lnTo>
                    <a:lnTo>
                      <a:pt x="194" y="16"/>
                    </a:lnTo>
                    <a:lnTo>
                      <a:pt x="197" y="18"/>
                    </a:lnTo>
                    <a:lnTo>
                      <a:pt x="199" y="21"/>
                    </a:lnTo>
                    <a:lnTo>
                      <a:pt x="203" y="23"/>
                    </a:lnTo>
                    <a:lnTo>
                      <a:pt x="206" y="25"/>
                    </a:lnTo>
                    <a:lnTo>
                      <a:pt x="209" y="28"/>
                    </a:lnTo>
                    <a:lnTo>
                      <a:pt x="212" y="30"/>
                    </a:lnTo>
                    <a:lnTo>
                      <a:pt x="214" y="32"/>
                    </a:lnTo>
                    <a:lnTo>
                      <a:pt x="217" y="34"/>
                    </a:lnTo>
                    <a:lnTo>
                      <a:pt x="219" y="38"/>
                    </a:lnTo>
                    <a:lnTo>
                      <a:pt x="221" y="40"/>
                    </a:lnTo>
                    <a:lnTo>
                      <a:pt x="224" y="44"/>
                    </a:lnTo>
                    <a:lnTo>
                      <a:pt x="225" y="46"/>
                    </a:lnTo>
                    <a:lnTo>
                      <a:pt x="227" y="49"/>
                    </a:lnTo>
                    <a:lnTo>
                      <a:pt x="228" y="53"/>
                    </a:lnTo>
                    <a:lnTo>
                      <a:pt x="229" y="56"/>
                    </a:lnTo>
                    <a:lnTo>
                      <a:pt x="231" y="59"/>
                    </a:lnTo>
                    <a:lnTo>
                      <a:pt x="232" y="62"/>
                    </a:lnTo>
                    <a:lnTo>
                      <a:pt x="233" y="66"/>
                    </a:lnTo>
                    <a:lnTo>
                      <a:pt x="233" y="69"/>
                    </a:lnTo>
                    <a:lnTo>
                      <a:pt x="234" y="72"/>
                    </a:lnTo>
                    <a:lnTo>
                      <a:pt x="234" y="76"/>
                    </a:lnTo>
                    <a:lnTo>
                      <a:pt x="234" y="79"/>
                    </a:lnTo>
                    <a:lnTo>
                      <a:pt x="235" y="84"/>
                    </a:lnTo>
                    <a:lnTo>
                      <a:pt x="234" y="86"/>
                    </a:lnTo>
                    <a:lnTo>
                      <a:pt x="234" y="90"/>
                    </a:lnTo>
                    <a:lnTo>
                      <a:pt x="234" y="93"/>
                    </a:lnTo>
                    <a:lnTo>
                      <a:pt x="234" y="95"/>
                    </a:lnTo>
                    <a:lnTo>
                      <a:pt x="233" y="99"/>
                    </a:lnTo>
                    <a:lnTo>
                      <a:pt x="233" y="102"/>
                    </a:lnTo>
                    <a:lnTo>
                      <a:pt x="232" y="105"/>
                    </a:lnTo>
                    <a:lnTo>
                      <a:pt x="231" y="107"/>
                    </a:lnTo>
                    <a:lnTo>
                      <a:pt x="231" y="110"/>
                    </a:lnTo>
                    <a:lnTo>
                      <a:pt x="229" y="113"/>
                    </a:lnTo>
                    <a:lnTo>
                      <a:pt x="228" y="115"/>
                    </a:lnTo>
                    <a:lnTo>
                      <a:pt x="227" y="119"/>
                    </a:lnTo>
                    <a:lnTo>
                      <a:pt x="225" y="121"/>
                    </a:lnTo>
                    <a:lnTo>
                      <a:pt x="224" y="123"/>
                    </a:lnTo>
                    <a:lnTo>
                      <a:pt x="223" y="125"/>
                    </a:lnTo>
                    <a:lnTo>
                      <a:pt x="220" y="128"/>
                    </a:lnTo>
                    <a:lnTo>
                      <a:pt x="219" y="130"/>
                    </a:lnTo>
                    <a:lnTo>
                      <a:pt x="218" y="132"/>
                    </a:lnTo>
                    <a:lnTo>
                      <a:pt x="216" y="134"/>
                    </a:lnTo>
                    <a:lnTo>
                      <a:pt x="214" y="136"/>
                    </a:lnTo>
                    <a:lnTo>
                      <a:pt x="212" y="138"/>
                    </a:lnTo>
                    <a:lnTo>
                      <a:pt x="211" y="139"/>
                    </a:lnTo>
                    <a:lnTo>
                      <a:pt x="209" y="142"/>
                    </a:lnTo>
                    <a:lnTo>
                      <a:pt x="208" y="144"/>
                    </a:lnTo>
                    <a:lnTo>
                      <a:pt x="205" y="145"/>
                    </a:lnTo>
                    <a:lnTo>
                      <a:pt x="203" y="146"/>
                    </a:lnTo>
                    <a:lnTo>
                      <a:pt x="201" y="148"/>
                    </a:lnTo>
                    <a:lnTo>
                      <a:pt x="199" y="150"/>
                    </a:lnTo>
                    <a:lnTo>
                      <a:pt x="197" y="151"/>
                    </a:lnTo>
                    <a:lnTo>
                      <a:pt x="195" y="153"/>
                    </a:lnTo>
                    <a:lnTo>
                      <a:pt x="193" y="154"/>
                    </a:lnTo>
                    <a:lnTo>
                      <a:pt x="190" y="155"/>
                    </a:lnTo>
                    <a:lnTo>
                      <a:pt x="188" y="157"/>
                    </a:lnTo>
                    <a:lnTo>
                      <a:pt x="186" y="158"/>
                    </a:lnTo>
                    <a:lnTo>
                      <a:pt x="183" y="159"/>
                    </a:lnTo>
                    <a:lnTo>
                      <a:pt x="182" y="160"/>
                    </a:lnTo>
                    <a:lnTo>
                      <a:pt x="179" y="160"/>
                    </a:lnTo>
                    <a:lnTo>
                      <a:pt x="176" y="161"/>
                    </a:lnTo>
                    <a:lnTo>
                      <a:pt x="174" y="161"/>
                    </a:lnTo>
                    <a:lnTo>
                      <a:pt x="172" y="162"/>
                    </a:lnTo>
                    <a:lnTo>
                      <a:pt x="170" y="163"/>
                    </a:lnTo>
                    <a:lnTo>
                      <a:pt x="166" y="163"/>
                    </a:lnTo>
                    <a:lnTo>
                      <a:pt x="164" y="165"/>
                    </a:lnTo>
                    <a:lnTo>
                      <a:pt x="160" y="165"/>
                    </a:lnTo>
                    <a:lnTo>
                      <a:pt x="158" y="166"/>
                    </a:lnTo>
                    <a:lnTo>
                      <a:pt x="155" y="166"/>
                    </a:lnTo>
                    <a:lnTo>
                      <a:pt x="151" y="167"/>
                    </a:lnTo>
                    <a:lnTo>
                      <a:pt x="149" y="168"/>
                    </a:lnTo>
                    <a:lnTo>
                      <a:pt x="144" y="168"/>
                    </a:lnTo>
                    <a:lnTo>
                      <a:pt x="141" y="168"/>
                    </a:lnTo>
                    <a:lnTo>
                      <a:pt x="137" y="168"/>
                    </a:lnTo>
                    <a:lnTo>
                      <a:pt x="134" y="169"/>
                    </a:lnTo>
                    <a:lnTo>
                      <a:pt x="130" y="169"/>
                    </a:lnTo>
                    <a:lnTo>
                      <a:pt x="126" y="169"/>
                    </a:lnTo>
                    <a:lnTo>
                      <a:pt x="122" y="169"/>
                    </a:lnTo>
                    <a:lnTo>
                      <a:pt x="119" y="169"/>
                    </a:lnTo>
                    <a:lnTo>
                      <a:pt x="114" y="169"/>
                    </a:lnTo>
                    <a:lnTo>
                      <a:pt x="111" y="169"/>
                    </a:lnTo>
                    <a:lnTo>
                      <a:pt x="106" y="169"/>
                    </a:lnTo>
                    <a:lnTo>
                      <a:pt x="103"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71" name="Freeform 3366"/>
              <p:cNvSpPr>
                <a:spLocks/>
              </p:cNvSpPr>
              <p:nvPr/>
            </p:nvSpPr>
            <p:spPr bwMode="auto">
              <a:xfrm>
                <a:off x="3726" y="3151"/>
                <a:ext cx="112" cy="86"/>
              </a:xfrm>
              <a:custGeom>
                <a:avLst/>
                <a:gdLst>
                  <a:gd name="T0" fmla="*/ 0 w 226"/>
                  <a:gd name="T1" fmla="*/ 171 h 171"/>
                  <a:gd name="T2" fmla="*/ 2 w 226"/>
                  <a:gd name="T3" fmla="*/ 171 h 171"/>
                  <a:gd name="T4" fmla="*/ 2 w 226"/>
                  <a:gd name="T5" fmla="*/ 2 h 171"/>
                  <a:gd name="T6" fmla="*/ 136 w 226"/>
                  <a:gd name="T7" fmla="*/ 2 h 171"/>
                  <a:gd name="T8" fmla="*/ 139 w 226"/>
                  <a:gd name="T9" fmla="*/ 3 h 171"/>
                  <a:gd name="T10" fmla="*/ 146 w 226"/>
                  <a:gd name="T11" fmla="*/ 3 h 171"/>
                  <a:gd name="T12" fmla="*/ 150 w 226"/>
                  <a:gd name="T13" fmla="*/ 4 h 171"/>
                  <a:gd name="T14" fmla="*/ 153 w 226"/>
                  <a:gd name="T15" fmla="*/ 4 h 171"/>
                  <a:gd name="T16" fmla="*/ 157 w 226"/>
                  <a:gd name="T17" fmla="*/ 5 h 171"/>
                  <a:gd name="T18" fmla="*/ 161 w 226"/>
                  <a:gd name="T19" fmla="*/ 5 h 171"/>
                  <a:gd name="T20" fmla="*/ 182 w 226"/>
                  <a:gd name="T21" fmla="*/ 12 h 171"/>
                  <a:gd name="T22" fmla="*/ 184 w 226"/>
                  <a:gd name="T23" fmla="*/ 14 h 171"/>
                  <a:gd name="T24" fmla="*/ 186 w 226"/>
                  <a:gd name="T25" fmla="*/ 15 h 171"/>
                  <a:gd name="T26" fmla="*/ 189 w 226"/>
                  <a:gd name="T27" fmla="*/ 17 h 171"/>
                  <a:gd name="T28" fmla="*/ 192 w 226"/>
                  <a:gd name="T29" fmla="*/ 18 h 171"/>
                  <a:gd name="T30" fmla="*/ 197 w 226"/>
                  <a:gd name="T31" fmla="*/ 20 h 171"/>
                  <a:gd name="T32" fmla="*/ 199 w 226"/>
                  <a:gd name="T33" fmla="*/ 23 h 171"/>
                  <a:gd name="T34" fmla="*/ 206 w 226"/>
                  <a:gd name="T35" fmla="*/ 27 h 171"/>
                  <a:gd name="T36" fmla="*/ 209 w 226"/>
                  <a:gd name="T37" fmla="*/ 30 h 171"/>
                  <a:gd name="T38" fmla="*/ 212 w 226"/>
                  <a:gd name="T39" fmla="*/ 32 h 171"/>
                  <a:gd name="T40" fmla="*/ 217 w 226"/>
                  <a:gd name="T41" fmla="*/ 37 h 171"/>
                  <a:gd name="T42" fmla="*/ 219 w 226"/>
                  <a:gd name="T43" fmla="*/ 40 h 171"/>
                  <a:gd name="T44" fmla="*/ 221 w 226"/>
                  <a:gd name="T45" fmla="*/ 42 h 171"/>
                  <a:gd name="T46" fmla="*/ 224 w 226"/>
                  <a:gd name="T47" fmla="*/ 46 h 171"/>
                  <a:gd name="T48" fmla="*/ 225 w 226"/>
                  <a:gd name="T49" fmla="*/ 45 h 171"/>
                  <a:gd name="T50" fmla="*/ 226 w 226"/>
                  <a:gd name="T51" fmla="*/ 43 h 171"/>
                  <a:gd name="T52" fmla="*/ 224 w 226"/>
                  <a:gd name="T53" fmla="*/ 40 h 171"/>
                  <a:gd name="T54" fmla="*/ 221 w 226"/>
                  <a:gd name="T55" fmla="*/ 38 h 171"/>
                  <a:gd name="T56" fmla="*/ 219 w 226"/>
                  <a:gd name="T57" fmla="*/ 34 h 171"/>
                  <a:gd name="T58" fmla="*/ 214 w 226"/>
                  <a:gd name="T59" fmla="*/ 30 h 171"/>
                  <a:gd name="T60" fmla="*/ 211 w 226"/>
                  <a:gd name="T61" fmla="*/ 27 h 171"/>
                  <a:gd name="T62" fmla="*/ 209 w 226"/>
                  <a:gd name="T63" fmla="*/ 25 h 171"/>
                  <a:gd name="T64" fmla="*/ 202 w 226"/>
                  <a:gd name="T65" fmla="*/ 20 h 171"/>
                  <a:gd name="T66" fmla="*/ 199 w 226"/>
                  <a:gd name="T67" fmla="*/ 18 h 171"/>
                  <a:gd name="T68" fmla="*/ 196 w 226"/>
                  <a:gd name="T69" fmla="*/ 16 h 171"/>
                  <a:gd name="T70" fmla="*/ 192 w 226"/>
                  <a:gd name="T71" fmla="*/ 15 h 171"/>
                  <a:gd name="T72" fmla="*/ 189 w 226"/>
                  <a:gd name="T73" fmla="*/ 12 h 171"/>
                  <a:gd name="T74" fmla="*/ 184 w 226"/>
                  <a:gd name="T75" fmla="*/ 11 h 171"/>
                  <a:gd name="T76" fmla="*/ 182 w 226"/>
                  <a:gd name="T77" fmla="*/ 10 h 171"/>
                  <a:gd name="T78" fmla="*/ 161 w 226"/>
                  <a:gd name="T79" fmla="*/ 3 h 171"/>
                  <a:gd name="T80" fmla="*/ 157 w 226"/>
                  <a:gd name="T81" fmla="*/ 3 h 171"/>
                  <a:gd name="T82" fmla="*/ 153 w 226"/>
                  <a:gd name="T83" fmla="*/ 2 h 171"/>
                  <a:gd name="T84" fmla="*/ 150 w 226"/>
                  <a:gd name="T85" fmla="*/ 2 h 171"/>
                  <a:gd name="T86" fmla="*/ 146 w 226"/>
                  <a:gd name="T87" fmla="*/ 1 h 171"/>
                  <a:gd name="T88" fmla="*/ 139 w 226"/>
                  <a:gd name="T89" fmla="*/ 1 h 171"/>
                  <a:gd name="T90" fmla="*/ 136 w 226"/>
                  <a:gd name="T91" fmla="*/ 0 h 171"/>
                  <a:gd name="T92" fmla="*/ 0 w 226"/>
                  <a:gd name="T93" fmla="*/ 1 h 171"/>
                  <a:gd name="T94" fmla="*/ 0 w 226"/>
                  <a:gd name="T95" fmla="*/ 171 h 1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6"/>
                  <a:gd name="T145" fmla="*/ 0 h 171"/>
                  <a:gd name="T146" fmla="*/ 226 w 226"/>
                  <a:gd name="T147" fmla="*/ 171 h 1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6" h="171">
                    <a:moveTo>
                      <a:pt x="0" y="171"/>
                    </a:moveTo>
                    <a:lnTo>
                      <a:pt x="2" y="171"/>
                    </a:lnTo>
                    <a:lnTo>
                      <a:pt x="2" y="2"/>
                    </a:lnTo>
                    <a:lnTo>
                      <a:pt x="136" y="2"/>
                    </a:lnTo>
                    <a:lnTo>
                      <a:pt x="139" y="3"/>
                    </a:lnTo>
                    <a:lnTo>
                      <a:pt x="146" y="3"/>
                    </a:lnTo>
                    <a:lnTo>
                      <a:pt x="150" y="4"/>
                    </a:lnTo>
                    <a:lnTo>
                      <a:pt x="153" y="4"/>
                    </a:lnTo>
                    <a:lnTo>
                      <a:pt x="157" y="5"/>
                    </a:lnTo>
                    <a:lnTo>
                      <a:pt x="161" y="5"/>
                    </a:lnTo>
                    <a:lnTo>
                      <a:pt x="182" y="12"/>
                    </a:lnTo>
                    <a:lnTo>
                      <a:pt x="184" y="14"/>
                    </a:lnTo>
                    <a:lnTo>
                      <a:pt x="186" y="15"/>
                    </a:lnTo>
                    <a:lnTo>
                      <a:pt x="189" y="17"/>
                    </a:lnTo>
                    <a:lnTo>
                      <a:pt x="192" y="18"/>
                    </a:lnTo>
                    <a:lnTo>
                      <a:pt x="197" y="20"/>
                    </a:lnTo>
                    <a:lnTo>
                      <a:pt x="199" y="23"/>
                    </a:lnTo>
                    <a:lnTo>
                      <a:pt x="206" y="27"/>
                    </a:lnTo>
                    <a:lnTo>
                      <a:pt x="209" y="30"/>
                    </a:lnTo>
                    <a:lnTo>
                      <a:pt x="212" y="32"/>
                    </a:lnTo>
                    <a:lnTo>
                      <a:pt x="217" y="37"/>
                    </a:lnTo>
                    <a:lnTo>
                      <a:pt x="219" y="40"/>
                    </a:lnTo>
                    <a:lnTo>
                      <a:pt x="221" y="42"/>
                    </a:lnTo>
                    <a:lnTo>
                      <a:pt x="224" y="46"/>
                    </a:lnTo>
                    <a:lnTo>
                      <a:pt x="225" y="45"/>
                    </a:lnTo>
                    <a:lnTo>
                      <a:pt x="226" y="43"/>
                    </a:lnTo>
                    <a:lnTo>
                      <a:pt x="224" y="40"/>
                    </a:lnTo>
                    <a:lnTo>
                      <a:pt x="221" y="38"/>
                    </a:lnTo>
                    <a:lnTo>
                      <a:pt x="219" y="34"/>
                    </a:lnTo>
                    <a:lnTo>
                      <a:pt x="214" y="30"/>
                    </a:lnTo>
                    <a:lnTo>
                      <a:pt x="211" y="27"/>
                    </a:lnTo>
                    <a:lnTo>
                      <a:pt x="209" y="25"/>
                    </a:lnTo>
                    <a:lnTo>
                      <a:pt x="202" y="20"/>
                    </a:lnTo>
                    <a:lnTo>
                      <a:pt x="199" y="18"/>
                    </a:lnTo>
                    <a:lnTo>
                      <a:pt x="196" y="16"/>
                    </a:lnTo>
                    <a:lnTo>
                      <a:pt x="192" y="15"/>
                    </a:lnTo>
                    <a:lnTo>
                      <a:pt x="189" y="12"/>
                    </a:lnTo>
                    <a:lnTo>
                      <a:pt x="184" y="11"/>
                    </a:lnTo>
                    <a:lnTo>
                      <a:pt x="182" y="10"/>
                    </a:lnTo>
                    <a:lnTo>
                      <a:pt x="161" y="3"/>
                    </a:lnTo>
                    <a:lnTo>
                      <a:pt x="157" y="3"/>
                    </a:lnTo>
                    <a:lnTo>
                      <a:pt x="153" y="2"/>
                    </a:lnTo>
                    <a:lnTo>
                      <a:pt x="150" y="2"/>
                    </a:lnTo>
                    <a:lnTo>
                      <a:pt x="146" y="1"/>
                    </a:lnTo>
                    <a:lnTo>
                      <a:pt x="139" y="1"/>
                    </a:lnTo>
                    <a:lnTo>
                      <a:pt x="136" y="0"/>
                    </a:lnTo>
                    <a:lnTo>
                      <a:pt x="0" y="1"/>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2" name="Freeform 3367"/>
              <p:cNvSpPr>
                <a:spLocks/>
              </p:cNvSpPr>
              <p:nvPr/>
            </p:nvSpPr>
            <p:spPr bwMode="auto">
              <a:xfrm>
                <a:off x="3837" y="3172"/>
                <a:ext cx="2" cy="3"/>
              </a:xfrm>
              <a:custGeom>
                <a:avLst/>
                <a:gdLst>
                  <a:gd name="T0" fmla="*/ 1 w 3"/>
                  <a:gd name="T1" fmla="*/ 5 h 7"/>
                  <a:gd name="T2" fmla="*/ 0 w 3"/>
                  <a:gd name="T3" fmla="*/ 5 h 7"/>
                  <a:gd name="T4" fmla="*/ 1 w 3"/>
                  <a:gd name="T5" fmla="*/ 7 h 7"/>
                  <a:gd name="T6" fmla="*/ 2 w 3"/>
                  <a:gd name="T7" fmla="*/ 7 h 7"/>
                  <a:gd name="T8" fmla="*/ 3 w 3"/>
                  <a:gd name="T9" fmla="*/ 7 h 7"/>
                  <a:gd name="T10" fmla="*/ 0 w 3"/>
                  <a:gd name="T11" fmla="*/ 0 h 7"/>
                  <a:gd name="T12" fmla="*/ 2 w 3"/>
                  <a:gd name="T13" fmla="*/ 3 h 7"/>
                  <a:gd name="T14" fmla="*/ 1 w 3"/>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5"/>
                    </a:moveTo>
                    <a:lnTo>
                      <a:pt x="0" y="5"/>
                    </a:lnTo>
                    <a:lnTo>
                      <a:pt x="1" y="7"/>
                    </a:lnTo>
                    <a:lnTo>
                      <a:pt x="2" y="7"/>
                    </a:lnTo>
                    <a:lnTo>
                      <a:pt x="3" y="7"/>
                    </a:lnTo>
                    <a:lnTo>
                      <a:pt x="0" y="0"/>
                    </a:lnTo>
                    <a:lnTo>
                      <a:pt x="2"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3" name="Freeform 3368"/>
              <p:cNvSpPr>
                <a:spLocks/>
              </p:cNvSpPr>
              <p:nvPr/>
            </p:nvSpPr>
            <p:spPr bwMode="auto">
              <a:xfrm>
                <a:off x="3838" y="3174"/>
                <a:ext cx="5" cy="11"/>
              </a:xfrm>
              <a:custGeom>
                <a:avLst/>
                <a:gdLst>
                  <a:gd name="T0" fmla="*/ 0 w 10"/>
                  <a:gd name="T1" fmla="*/ 1 h 21"/>
                  <a:gd name="T2" fmla="*/ 2 w 10"/>
                  <a:gd name="T3" fmla="*/ 6 h 21"/>
                  <a:gd name="T4" fmla="*/ 2 w 10"/>
                  <a:gd name="T5" fmla="*/ 6 h 21"/>
                  <a:gd name="T6" fmla="*/ 4 w 10"/>
                  <a:gd name="T7" fmla="*/ 11 h 21"/>
                  <a:gd name="T8" fmla="*/ 5 w 10"/>
                  <a:gd name="T9" fmla="*/ 14 h 21"/>
                  <a:gd name="T10" fmla="*/ 8 w 10"/>
                  <a:gd name="T11" fmla="*/ 21 h 21"/>
                  <a:gd name="T12" fmla="*/ 10 w 10"/>
                  <a:gd name="T13" fmla="*/ 21 h 21"/>
                  <a:gd name="T14" fmla="*/ 8 w 10"/>
                  <a:gd name="T15" fmla="*/ 14 h 21"/>
                  <a:gd name="T16" fmla="*/ 7 w 10"/>
                  <a:gd name="T17" fmla="*/ 11 h 21"/>
                  <a:gd name="T18" fmla="*/ 4 w 10"/>
                  <a:gd name="T19" fmla="*/ 2 h 21"/>
                  <a:gd name="T20" fmla="*/ 2 w 10"/>
                  <a:gd name="T21" fmla="*/ 0 h 21"/>
                  <a:gd name="T22" fmla="*/ 1 w 10"/>
                  <a:gd name="T23" fmla="*/ 1 h 21"/>
                  <a:gd name="T24" fmla="*/ 0 w 10"/>
                  <a:gd name="T25" fmla="*/ 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21"/>
                  <a:gd name="T41" fmla="*/ 10 w 10"/>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21">
                    <a:moveTo>
                      <a:pt x="0" y="1"/>
                    </a:moveTo>
                    <a:lnTo>
                      <a:pt x="2" y="6"/>
                    </a:lnTo>
                    <a:lnTo>
                      <a:pt x="4" y="11"/>
                    </a:lnTo>
                    <a:lnTo>
                      <a:pt x="5" y="14"/>
                    </a:lnTo>
                    <a:lnTo>
                      <a:pt x="8" y="21"/>
                    </a:lnTo>
                    <a:lnTo>
                      <a:pt x="10" y="21"/>
                    </a:lnTo>
                    <a:lnTo>
                      <a:pt x="8" y="14"/>
                    </a:lnTo>
                    <a:lnTo>
                      <a:pt x="7" y="11"/>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4" name="Freeform 3369"/>
              <p:cNvSpPr>
                <a:spLocks/>
              </p:cNvSpPr>
              <p:nvPr/>
            </p:nvSpPr>
            <p:spPr bwMode="auto">
              <a:xfrm>
                <a:off x="3838" y="3185"/>
                <a:ext cx="6" cy="28"/>
              </a:xfrm>
              <a:custGeom>
                <a:avLst/>
                <a:gdLst>
                  <a:gd name="T0" fmla="*/ 8 w 12"/>
                  <a:gd name="T1" fmla="*/ 0 h 56"/>
                  <a:gd name="T2" fmla="*/ 8 w 12"/>
                  <a:gd name="T3" fmla="*/ 3 h 56"/>
                  <a:gd name="T4" fmla="*/ 9 w 12"/>
                  <a:gd name="T5" fmla="*/ 6 h 56"/>
                  <a:gd name="T6" fmla="*/ 9 w 12"/>
                  <a:gd name="T7" fmla="*/ 13 h 56"/>
                  <a:gd name="T8" fmla="*/ 10 w 12"/>
                  <a:gd name="T9" fmla="*/ 18 h 56"/>
                  <a:gd name="T10" fmla="*/ 9 w 12"/>
                  <a:gd name="T11" fmla="*/ 20 h 56"/>
                  <a:gd name="T12" fmla="*/ 9 w 12"/>
                  <a:gd name="T13" fmla="*/ 29 h 56"/>
                  <a:gd name="T14" fmla="*/ 8 w 12"/>
                  <a:gd name="T15" fmla="*/ 33 h 56"/>
                  <a:gd name="T16" fmla="*/ 8 w 12"/>
                  <a:gd name="T17" fmla="*/ 36 h 56"/>
                  <a:gd name="T18" fmla="*/ 5 w 12"/>
                  <a:gd name="T19" fmla="*/ 41 h 56"/>
                  <a:gd name="T20" fmla="*/ 5 w 12"/>
                  <a:gd name="T21" fmla="*/ 44 h 56"/>
                  <a:gd name="T22" fmla="*/ 3 w 12"/>
                  <a:gd name="T23" fmla="*/ 49 h 56"/>
                  <a:gd name="T24" fmla="*/ 2 w 12"/>
                  <a:gd name="T25" fmla="*/ 51 h 56"/>
                  <a:gd name="T26" fmla="*/ 0 w 12"/>
                  <a:gd name="T27" fmla="*/ 54 h 56"/>
                  <a:gd name="T28" fmla="*/ 1 w 12"/>
                  <a:gd name="T29" fmla="*/ 55 h 56"/>
                  <a:gd name="T30" fmla="*/ 2 w 12"/>
                  <a:gd name="T31" fmla="*/ 56 h 56"/>
                  <a:gd name="T32" fmla="*/ 4 w 12"/>
                  <a:gd name="T33" fmla="*/ 54 h 56"/>
                  <a:gd name="T34" fmla="*/ 5 w 12"/>
                  <a:gd name="T35" fmla="*/ 49 h 56"/>
                  <a:gd name="T36" fmla="*/ 8 w 12"/>
                  <a:gd name="T37" fmla="*/ 44 h 56"/>
                  <a:gd name="T38" fmla="*/ 8 w 12"/>
                  <a:gd name="T39" fmla="*/ 41 h 56"/>
                  <a:gd name="T40" fmla="*/ 10 w 12"/>
                  <a:gd name="T41" fmla="*/ 36 h 56"/>
                  <a:gd name="T42" fmla="*/ 10 w 12"/>
                  <a:gd name="T43" fmla="*/ 33 h 56"/>
                  <a:gd name="T44" fmla="*/ 11 w 12"/>
                  <a:gd name="T45" fmla="*/ 29 h 56"/>
                  <a:gd name="T46" fmla="*/ 11 w 12"/>
                  <a:gd name="T47" fmla="*/ 20 h 56"/>
                  <a:gd name="T48" fmla="*/ 12 w 12"/>
                  <a:gd name="T49" fmla="*/ 18 h 56"/>
                  <a:gd name="T50" fmla="*/ 11 w 12"/>
                  <a:gd name="T51" fmla="*/ 13 h 56"/>
                  <a:gd name="T52" fmla="*/ 11 w 12"/>
                  <a:gd name="T53" fmla="*/ 6 h 56"/>
                  <a:gd name="T54" fmla="*/ 10 w 12"/>
                  <a:gd name="T55" fmla="*/ 3 h 56"/>
                  <a:gd name="T56" fmla="*/ 10 w 12"/>
                  <a:gd name="T57" fmla="*/ 0 h 56"/>
                  <a:gd name="T58" fmla="*/ 8 w 12"/>
                  <a:gd name="T59" fmla="*/ 0 h 5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
                  <a:gd name="T91" fmla="*/ 0 h 56"/>
                  <a:gd name="T92" fmla="*/ 12 w 12"/>
                  <a:gd name="T93" fmla="*/ 56 h 5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 h="56">
                    <a:moveTo>
                      <a:pt x="8" y="0"/>
                    </a:moveTo>
                    <a:lnTo>
                      <a:pt x="8" y="3"/>
                    </a:lnTo>
                    <a:lnTo>
                      <a:pt x="9" y="6"/>
                    </a:lnTo>
                    <a:lnTo>
                      <a:pt x="9" y="13"/>
                    </a:lnTo>
                    <a:lnTo>
                      <a:pt x="10" y="18"/>
                    </a:lnTo>
                    <a:lnTo>
                      <a:pt x="9" y="20"/>
                    </a:lnTo>
                    <a:lnTo>
                      <a:pt x="9" y="29"/>
                    </a:lnTo>
                    <a:lnTo>
                      <a:pt x="8" y="33"/>
                    </a:lnTo>
                    <a:lnTo>
                      <a:pt x="8" y="36"/>
                    </a:lnTo>
                    <a:lnTo>
                      <a:pt x="5" y="41"/>
                    </a:lnTo>
                    <a:lnTo>
                      <a:pt x="5" y="44"/>
                    </a:lnTo>
                    <a:lnTo>
                      <a:pt x="3" y="49"/>
                    </a:lnTo>
                    <a:lnTo>
                      <a:pt x="2" y="51"/>
                    </a:lnTo>
                    <a:lnTo>
                      <a:pt x="0" y="54"/>
                    </a:lnTo>
                    <a:lnTo>
                      <a:pt x="1" y="55"/>
                    </a:lnTo>
                    <a:lnTo>
                      <a:pt x="2" y="56"/>
                    </a:lnTo>
                    <a:lnTo>
                      <a:pt x="4" y="54"/>
                    </a:lnTo>
                    <a:lnTo>
                      <a:pt x="5" y="49"/>
                    </a:lnTo>
                    <a:lnTo>
                      <a:pt x="8" y="44"/>
                    </a:lnTo>
                    <a:lnTo>
                      <a:pt x="8" y="41"/>
                    </a:lnTo>
                    <a:lnTo>
                      <a:pt x="10" y="36"/>
                    </a:lnTo>
                    <a:lnTo>
                      <a:pt x="10" y="33"/>
                    </a:lnTo>
                    <a:lnTo>
                      <a:pt x="11" y="29"/>
                    </a:lnTo>
                    <a:lnTo>
                      <a:pt x="11" y="20"/>
                    </a:lnTo>
                    <a:lnTo>
                      <a:pt x="12" y="18"/>
                    </a:lnTo>
                    <a:lnTo>
                      <a:pt x="11" y="13"/>
                    </a:lnTo>
                    <a:lnTo>
                      <a:pt x="11" y="6"/>
                    </a:lnTo>
                    <a:lnTo>
                      <a:pt x="10" y="3"/>
                    </a:lnTo>
                    <a:lnTo>
                      <a:pt x="10" y="0"/>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5" name="Freeform 3370"/>
              <p:cNvSpPr>
                <a:spLocks/>
              </p:cNvSpPr>
              <p:nvPr/>
            </p:nvSpPr>
            <p:spPr bwMode="auto">
              <a:xfrm>
                <a:off x="3837" y="3211"/>
                <a:ext cx="2" cy="4"/>
              </a:xfrm>
              <a:custGeom>
                <a:avLst/>
                <a:gdLst>
                  <a:gd name="T0" fmla="*/ 3 w 5"/>
                  <a:gd name="T1" fmla="*/ 1 h 6"/>
                  <a:gd name="T2" fmla="*/ 4 w 5"/>
                  <a:gd name="T3" fmla="*/ 0 h 6"/>
                  <a:gd name="T4" fmla="*/ 0 w 5"/>
                  <a:gd name="T5" fmla="*/ 6 h 6"/>
                  <a:gd name="T6" fmla="*/ 2 w 5"/>
                  <a:gd name="T7" fmla="*/ 6 h 6"/>
                  <a:gd name="T8" fmla="*/ 3 w 5"/>
                  <a:gd name="T9" fmla="*/ 6 h 6"/>
                  <a:gd name="T10" fmla="*/ 5 w 5"/>
                  <a:gd name="T11" fmla="*/ 2 h 6"/>
                  <a:gd name="T12" fmla="*/ 4 w 5"/>
                  <a:gd name="T13" fmla="*/ 2 h 6"/>
                  <a:gd name="T14" fmla="*/ 3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3" y="1"/>
                    </a:moveTo>
                    <a:lnTo>
                      <a:pt x="4" y="0"/>
                    </a:lnTo>
                    <a:lnTo>
                      <a:pt x="0" y="6"/>
                    </a:lnTo>
                    <a:lnTo>
                      <a:pt x="2" y="6"/>
                    </a:lnTo>
                    <a:lnTo>
                      <a:pt x="3" y="6"/>
                    </a:lnTo>
                    <a:lnTo>
                      <a:pt x="5" y="2"/>
                    </a:lnTo>
                    <a:lnTo>
                      <a:pt x="4"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6" name="Freeform 3371"/>
              <p:cNvSpPr>
                <a:spLocks/>
              </p:cNvSpPr>
              <p:nvPr/>
            </p:nvSpPr>
            <p:spPr bwMode="auto">
              <a:xfrm>
                <a:off x="3836" y="3214"/>
                <a:ext cx="2" cy="2"/>
              </a:xfrm>
              <a:custGeom>
                <a:avLst/>
                <a:gdLst>
                  <a:gd name="T0" fmla="*/ 4 w 5"/>
                  <a:gd name="T1" fmla="*/ 1 h 5"/>
                  <a:gd name="T2" fmla="*/ 2 w 5"/>
                  <a:gd name="T3" fmla="*/ 0 h 5"/>
                  <a:gd name="T4" fmla="*/ 0 w 5"/>
                  <a:gd name="T5" fmla="*/ 3 h 5"/>
                  <a:gd name="T6" fmla="*/ 1 w 5"/>
                  <a:gd name="T7" fmla="*/ 4 h 5"/>
                  <a:gd name="T8" fmla="*/ 2 w 5"/>
                  <a:gd name="T9" fmla="*/ 5 h 5"/>
                  <a:gd name="T10" fmla="*/ 4 w 5"/>
                  <a:gd name="T11" fmla="*/ 4 h 5"/>
                  <a:gd name="T12" fmla="*/ 5 w 5"/>
                  <a:gd name="T13" fmla="*/ 1 h 5"/>
                  <a:gd name="T14" fmla="*/ 4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1"/>
                    </a:moveTo>
                    <a:lnTo>
                      <a:pt x="2" y="0"/>
                    </a:lnTo>
                    <a:lnTo>
                      <a:pt x="0" y="3"/>
                    </a:lnTo>
                    <a:lnTo>
                      <a:pt x="1" y="4"/>
                    </a:lnTo>
                    <a:lnTo>
                      <a:pt x="2" y="5"/>
                    </a:lnTo>
                    <a:lnTo>
                      <a:pt x="4" y="4"/>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7" name="Freeform 3372"/>
              <p:cNvSpPr>
                <a:spLocks/>
              </p:cNvSpPr>
              <p:nvPr/>
            </p:nvSpPr>
            <p:spPr bwMode="auto">
              <a:xfrm>
                <a:off x="3833" y="3215"/>
                <a:ext cx="4" cy="5"/>
              </a:xfrm>
              <a:custGeom>
                <a:avLst/>
                <a:gdLst>
                  <a:gd name="T0" fmla="*/ 6 w 8"/>
                  <a:gd name="T1" fmla="*/ 2 h 11"/>
                  <a:gd name="T2" fmla="*/ 7 w 8"/>
                  <a:gd name="T3" fmla="*/ 0 h 11"/>
                  <a:gd name="T4" fmla="*/ 4 w 8"/>
                  <a:gd name="T5" fmla="*/ 7 h 11"/>
                  <a:gd name="T6" fmla="*/ 3 w 8"/>
                  <a:gd name="T7" fmla="*/ 7 h 11"/>
                  <a:gd name="T8" fmla="*/ 0 w 8"/>
                  <a:gd name="T9" fmla="*/ 11 h 11"/>
                  <a:gd name="T10" fmla="*/ 1 w 8"/>
                  <a:gd name="T11" fmla="*/ 11 h 11"/>
                  <a:gd name="T12" fmla="*/ 3 w 8"/>
                  <a:gd name="T13" fmla="*/ 11 h 11"/>
                  <a:gd name="T14" fmla="*/ 3 w 8"/>
                  <a:gd name="T15" fmla="*/ 10 h 11"/>
                  <a:gd name="T16" fmla="*/ 6 w 8"/>
                  <a:gd name="T17" fmla="*/ 7 h 11"/>
                  <a:gd name="T18" fmla="*/ 8 w 8"/>
                  <a:gd name="T19" fmla="*/ 3 h 11"/>
                  <a:gd name="T20" fmla="*/ 7 w 8"/>
                  <a:gd name="T21" fmla="*/ 3 h 11"/>
                  <a:gd name="T22" fmla="*/ 6 w 8"/>
                  <a:gd name="T23" fmla="*/ 2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1"/>
                  <a:gd name="T38" fmla="*/ 8 w 8"/>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1">
                    <a:moveTo>
                      <a:pt x="6" y="2"/>
                    </a:moveTo>
                    <a:lnTo>
                      <a:pt x="7" y="0"/>
                    </a:lnTo>
                    <a:lnTo>
                      <a:pt x="4" y="7"/>
                    </a:lnTo>
                    <a:lnTo>
                      <a:pt x="3" y="7"/>
                    </a:lnTo>
                    <a:lnTo>
                      <a:pt x="0" y="11"/>
                    </a:lnTo>
                    <a:lnTo>
                      <a:pt x="1" y="11"/>
                    </a:lnTo>
                    <a:lnTo>
                      <a:pt x="3" y="11"/>
                    </a:lnTo>
                    <a:lnTo>
                      <a:pt x="3" y="10"/>
                    </a:lnTo>
                    <a:lnTo>
                      <a:pt x="6" y="7"/>
                    </a:lnTo>
                    <a:lnTo>
                      <a:pt x="8" y="3"/>
                    </a:lnTo>
                    <a:lnTo>
                      <a:pt x="7"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8" name="Freeform 3373"/>
              <p:cNvSpPr>
                <a:spLocks/>
              </p:cNvSpPr>
              <p:nvPr/>
            </p:nvSpPr>
            <p:spPr bwMode="auto">
              <a:xfrm>
                <a:off x="3830" y="3219"/>
                <a:ext cx="4" cy="4"/>
              </a:xfrm>
              <a:custGeom>
                <a:avLst/>
                <a:gdLst>
                  <a:gd name="T0" fmla="*/ 6 w 8"/>
                  <a:gd name="T1" fmla="*/ 1 h 8"/>
                  <a:gd name="T2" fmla="*/ 5 w 8"/>
                  <a:gd name="T3" fmla="*/ 0 h 8"/>
                  <a:gd name="T4" fmla="*/ 0 w 8"/>
                  <a:gd name="T5" fmla="*/ 5 h 8"/>
                  <a:gd name="T6" fmla="*/ 1 w 8"/>
                  <a:gd name="T7" fmla="*/ 7 h 8"/>
                  <a:gd name="T8" fmla="*/ 2 w 8"/>
                  <a:gd name="T9" fmla="*/ 8 h 8"/>
                  <a:gd name="T10" fmla="*/ 6 w 8"/>
                  <a:gd name="T11" fmla="*/ 3 h 8"/>
                  <a:gd name="T12" fmla="*/ 8 w 8"/>
                  <a:gd name="T13" fmla="*/ 1 h 8"/>
                  <a:gd name="T14" fmla="*/ 6 w 8"/>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6" y="1"/>
                    </a:moveTo>
                    <a:lnTo>
                      <a:pt x="5" y="0"/>
                    </a:lnTo>
                    <a:lnTo>
                      <a:pt x="0" y="5"/>
                    </a:lnTo>
                    <a:lnTo>
                      <a:pt x="1" y="7"/>
                    </a:lnTo>
                    <a:lnTo>
                      <a:pt x="2" y="8"/>
                    </a:lnTo>
                    <a:lnTo>
                      <a:pt x="6" y="3"/>
                    </a:lnTo>
                    <a:lnTo>
                      <a:pt x="8" y="1"/>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79" name="Freeform 3374"/>
              <p:cNvSpPr>
                <a:spLocks/>
              </p:cNvSpPr>
              <p:nvPr/>
            </p:nvSpPr>
            <p:spPr bwMode="auto">
              <a:xfrm>
                <a:off x="3827" y="3222"/>
                <a:ext cx="4" cy="4"/>
              </a:xfrm>
              <a:custGeom>
                <a:avLst/>
                <a:gdLst>
                  <a:gd name="T0" fmla="*/ 5 w 7"/>
                  <a:gd name="T1" fmla="*/ 1 h 8"/>
                  <a:gd name="T2" fmla="*/ 6 w 7"/>
                  <a:gd name="T3" fmla="*/ 0 h 8"/>
                  <a:gd name="T4" fmla="*/ 3 w 7"/>
                  <a:gd name="T5" fmla="*/ 5 h 8"/>
                  <a:gd name="T6" fmla="*/ 0 w 7"/>
                  <a:gd name="T7" fmla="*/ 6 h 8"/>
                  <a:gd name="T8" fmla="*/ 0 w 7"/>
                  <a:gd name="T9" fmla="*/ 7 h 8"/>
                  <a:gd name="T10" fmla="*/ 0 w 7"/>
                  <a:gd name="T11" fmla="*/ 8 h 8"/>
                  <a:gd name="T12" fmla="*/ 6 w 7"/>
                  <a:gd name="T13" fmla="*/ 5 h 8"/>
                  <a:gd name="T14" fmla="*/ 7 w 7"/>
                  <a:gd name="T15" fmla="*/ 3 h 8"/>
                  <a:gd name="T16" fmla="*/ 6 w 7"/>
                  <a:gd name="T17" fmla="*/ 3 h 8"/>
                  <a:gd name="T18" fmla="*/ 5 w 7"/>
                  <a:gd name="T19" fmla="*/ 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8"/>
                  <a:gd name="T32" fmla="*/ 7 w 7"/>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8">
                    <a:moveTo>
                      <a:pt x="5" y="1"/>
                    </a:moveTo>
                    <a:lnTo>
                      <a:pt x="6" y="0"/>
                    </a:lnTo>
                    <a:lnTo>
                      <a:pt x="3" y="5"/>
                    </a:lnTo>
                    <a:lnTo>
                      <a:pt x="0" y="6"/>
                    </a:lnTo>
                    <a:lnTo>
                      <a:pt x="0" y="7"/>
                    </a:lnTo>
                    <a:lnTo>
                      <a:pt x="0" y="8"/>
                    </a:lnTo>
                    <a:lnTo>
                      <a:pt x="6" y="5"/>
                    </a:lnTo>
                    <a:lnTo>
                      <a:pt x="7" y="3"/>
                    </a:lnTo>
                    <a:lnTo>
                      <a:pt x="6" y="3"/>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0" name="Freeform 3375"/>
              <p:cNvSpPr>
                <a:spLocks/>
              </p:cNvSpPr>
              <p:nvPr/>
            </p:nvSpPr>
            <p:spPr bwMode="auto">
              <a:xfrm>
                <a:off x="3825" y="3225"/>
                <a:ext cx="3" cy="2"/>
              </a:xfrm>
              <a:custGeom>
                <a:avLst/>
                <a:gdLst>
                  <a:gd name="T0" fmla="*/ 5 w 6"/>
                  <a:gd name="T1" fmla="*/ 0 h 6"/>
                  <a:gd name="T2" fmla="*/ 3 w 6"/>
                  <a:gd name="T3" fmla="*/ 1 h 6"/>
                  <a:gd name="T4" fmla="*/ 0 w 6"/>
                  <a:gd name="T5" fmla="*/ 3 h 6"/>
                  <a:gd name="T6" fmla="*/ 1 w 6"/>
                  <a:gd name="T7" fmla="*/ 5 h 6"/>
                  <a:gd name="T8" fmla="*/ 3 w 6"/>
                  <a:gd name="T9" fmla="*/ 6 h 6"/>
                  <a:gd name="T10" fmla="*/ 6 w 6"/>
                  <a:gd name="T11" fmla="*/ 2 h 6"/>
                  <a:gd name="T12" fmla="*/ 5 w 6"/>
                  <a:gd name="T13" fmla="*/ 1 h 6"/>
                  <a:gd name="T14" fmla="*/ 5 w 6"/>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0"/>
                    </a:moveTo>
                    <a:lnTo>
                      <a:pt x="3" y="1"/>
                    </a:lnTo>
                    <a:lnTo>
                      <a:pt x="0" y="3"/>
                    </a:lnTo>
                    <a:lnTo>
                      <a:pt x="1" y="5"/>
                    </a:lnTo>
                    <a:lnTo>
                      <a:pt x="3" y="6"/>
                    </a:lnTo>
                    <a:lnTo>
                      <a:pt x="6" y="2"/>
                    </a:lnTo>
                    <a:lnTo>
                      <a:pt x="5"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1" name="Freeform 3376"/>
              <p:cNvSpPr>
                <a:spLocks/>
              </p:cNvSpPr>
              <p:nvPr/>
            </p:nvSpPr>
            <p:spPr bwMode="auto">
              <a:xfrm>
                <a:off x="3825" y="3226"/>
                <a:ext cx="2" cy="2"/>
              </a:xfrm>
              <a:custGeom>
                <a:avLst/>
                <a:gdLst>
                  <a:gd name="T0" fmla="*/ 2 w 5"/>
                  <a:gd name="T1" fmla="*/ 2 h 4"/>
                  <a:gd name="T2" fmla="*/ 2 w 5"/>
                  <a:gd name="T3" fmla="*/ 0 h 4"/>
                  <a:gd name="T4" fmla="*/ 0 w 5"/>
                  <a:gd name="T5" fmla="*/ 2 h 4"/>
                  <a:gd name="T6" fmla="*/ 0 w 5"/>
                  <a:gd name="T7" fmla="*/ 3 h 4"/>
                  <a:gd name="T8" fmla="*/ 0 w 5"/>
                  <a:gd name="T9" fmla="*/ 4 h 4"/>
                  <a:gd name="T10" fmla="*/ 5 w 5"/>
                  <a:gd name="T11" fmla="*/ 2 h 4"/>
                  <a:gd name="T12" fmla="*/ 4 w 5"/>
                  <a:gd name="T13" fmla="*/ 3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0"/>
                    </a:lnTo>
                    <a:lnTo>
                      <a:pt x="0" y="2"/>
                    </a:lnTo>
                    <a:lnTo>
                      <a:pt x="0" y="3"/>
                    </a:lnTo>
                    <a:lnTo>
                      <a:pt x="0" y="4"/>
                    </a:lnTo>
                    <a:lnTo>
                      <a:pt x="5" y="2"/>
                    </a:lnTo>
                    <a:lnTo>
                      <a:pt x="4"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2" name="Freeform 3377"/>
              <p:cNvSpPr>
                <a:spLocks/>
              </p:cNvSpPr>
              <p:nvPr/>
            </p:nvSpPr>
            <p:spPr bwMode="auto">
              <a:xfrm>
                <a:off x="3823" y="3227"/>
                <a:ext cx="2" cy="2"/>
              </a:xfrm>
              <a:custGeom>
                <a:avLst/>
                <a:gdLst>
                  <a:gd name="T0" fmla="*/ 3 w 4"/>
                  <a:gd name="T1" fmla="*/ 0 h 4"/>
                  <a:gd name="T2" fmla="*/ 1 w 4"/>
                  <a:gd name="T3" fmla="*/ 1 h 4"/>
                  <a:gd name="T4" fmla="*/ 0 w 4"/>
                  <a:gd name="T5" fmla="*/ 2 h 4"/>
                  <a:gd name="T6" fmla="*/ 1 w 4"/>
                  <a:gd name="T7" fmla="*/ 3 h 4"/>
                  <a:gd name="T8" fmla="*/ 2 w 4"/>
                  <a:gd name="T9" fmla="*/ 4 h 4"/>
                  <a:gd name="T10" fmla="*/ 4 w 4"/>
                  <a:gd name="T11" fmla="*/ 2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1" y="1"/>
                    </a:lnTo>
                    <a:lnTo>
                      <a:pt x="0" y="2"/>
                    </a:lnTo>
                    <a:lnTo>
                      <a:pt x="1" y="3"/>
                    </a:lnTo>
                    <a:lnTo>
                      <a:pt x="2" y="4"/>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3" name="Freeform 3378"/>
              <p:cNvSpPr>
                <a:spLocks/>
              </p:cNvSpPr>
              <p:nvPr/>
            </p:nvSpPr>
            <p:spPr bwMode="auto">
              <a:xfrm>
                <a:off x="3818" y="3228"/>
                <a:ext cx="7" cy="4"/>
              </a:xfrm>
              <a:custGeom>
                <a:avLst/>
                <a:gdLst>
                  <a:gd name="T0" fmla="*/ 12 w 14"/>
                  <a:gd name="T1" fmla="*/ 1 h 8"/>
                  <a:gd name="T2" fmla="*/ 12 w 14"/>
                  <a:gd name="T3" fmla="*/ 0 h 8"/>
                  <a:gd name="T4" fmla="*/ 0 w 14"/>
                  <a:gd name="T5" fmla="*/ 6 h 8"/>
                  <a:gd name="T6" fmla="*/ 0 w 14"/>
                  <a:gd name="T7" fmla="*/ 7 h 8"/>
                  <a:gd name="T8" fmla="*/ 0 w 14"/>
                  <a:gd name="T9" fmla="*/ 8 h 8"/>
                  <a:gd name="T10" fmla="*/ 14 w 14"/>
                  <a:gd name="T11" fmla="*/ 1 h 8"/>
                  <a:gd name="T12" fmla="*/ 13 w 14"/>
                  <a:gd name="T13" fmla="*/ 2 h 8"/>
                  <a:gd name="T14" fmla="*/ 12 w 14"/>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8"/>
                  <a:gd name="T26" fmla="*/ 14 w 14"/>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8">
                    <a:moveTo>
                      <a:pt x="12" y="1"/>
                    </a:moveTo>
                    <a:lnTo>
                      <a:pt x="12" y="0"/>
                    </a:lnTo>
                    <a:lnTo>
                      <a:pt x="0" y="6"/>
                    </a:lnTo>
                    <a:lnTo>
                      <a:pt x="0" y="7"/>
                    </a:lnTo>
                    <a:lnTo>
                      <a:pt x="0" y="8"/>
                    </a:lnTo>
                    <a:lnTo>
                      <a:pt x="14" y="1"/>
                    </a:lnTo>
                    <a:lnTo>
                      <a:pt x="13" y="2"/>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4" name="Freeform 3379"/>
              <p:cNvSpPr>
                <a:spLocks/>
              </p:cNvSpPr>
              <p:nvPr/>
            </p:nvSpPr>
            <p:spPr bwMode="auto">
              <a:xfrm>
                <a:off x="3817" y="3231"/>
                <a:ext cx="1" cy="2"/>
              </a:xfrm>
              <a:custGeom>
                <a:avLst/>
                <a:gdLst>
                  <a:gd name="T0" fmla="*/ 2 w 4"/>
                  <a:gd name="T1" fmla="*/ 0 h 3"/>
                  <a:gd name="T2" fmla="*/ 0 w 4"/>
                  <a:gd name="T3" fmla="*/ 1 h 3"/>
                  <a:gd name="T4" fmla="*/ 0 w 4"/>
                  <a:gd name="T5" fmla="*/ 1 h 3"/>
                  <a:gd name="T6" fmla="*/ 1 w 4"/>
                  <a:gd name="T7" fmla="*/ 2 h 3"/>
                  <a:gd name="T8" fmla="*/ 2 w 4"/>
                  <a:gd name="T9" fmla="*/ 3 h 3"/>
                  <a:gd name="T10" fmla="*/ 4 w 4"/>
                  <a:gd name="T11" fmla="*/ 2 h 3"/>
                  <a:gd name="T12" fmla="*/ 2 w 4"/>
                  <a:gd name="T13" fmla="*/ 1 h 3"/>
                  <a:gd name="T14" fmla="*/ 2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0"/>
                    </a:moveTo>
                    <a:lnTo>
                      <a:pt x="0" y="1"/>
                    </a:lnTo>
                    <a:lnTo>
                      <a:pt x="1" y="2"/>
                    </a:lnTo>
                    <a:lnTo>
                      <a:pt x="2" y="3"/>
                    </a:lnTo>
                    <a:lnTo>
                      <a:pt x="4"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5" name="Freeform 3380"/>
              <p:cNvSpPr>
                <a:spLocks/>
              </p:cNvSpPr>
              <p:nvPr/>
            </p:nvSpPr>
            <p:spPr bwMode="auto">
              <a:xfrm>
                <a:off x="3814" y="3231"/>
                <a:ext cx="4" cy="2"/>
              </a:xfrm>
              <a:custGeom>
                <a:avLst/>
                <a:gdLst>
                  <a:gd name="T0" fmla="*/ 6 w 7"/>
                  <a:gd name="T1" fmla="*/ 2 h 4"/>
                  <a:gd name="T2" fmla="*/ 6 w 7"/>
                  <a:gd name="T3" fmla="*/ 0 h 4"/>
                  <a:gd name="T4" fmla="*/ 5 w 7"/>
                  <a:gd name="T5" fmla="*/ 0 h 4"/>
                  <a:gd name="T6" fmla="*/ 0 w 7"/>
                  <a:gd name="T7" fmla="*/ 2 h 4"/>
                  <a:gd name="T8" fmla="*/ 0 w 7"/>
                  <a:gd name="T9" fmla="*/ 3 h 4"/>
                  <a:gd name="T10" fmla="*/ 0 w 7"/>
                  <a:gd name="T11" fmla="*/ 4 h 4"/>
                  <a:gd name="T12" fmla="*/ 2 w 7"/>
                  <a:gd name="T13" fmla="*/ 4 h 4"/>
                  <a:gd name="T14" fmla="*/ 6 w 7"/>
                  <a:gd name="T15" fmla="*/ 4 h 4"/>
                  <a:gd name="T16" fmla="*/ 7 w 7"/>
                  <a:gd name="T17" fmla="*/ 3 h 4"/>
                  <a:gd name="T18" fmla="*/ 6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6" y="2"/>
                    </a:moveTo>
                    <a:lnTo>
                      <a:pt x="6" y="0"/>
                    </a:lnTo>
                    <a:lnTo>
                      <a:pt x="5" y="0"/>
                    </a:lnTo>
                    <a:lnTo>
                      <a:pt x="0" y="2"/>
                    </a:lnTo>
                    <a:lnTo>
                      <a:pt x="0" y="3"/>
                    </a:lnTo>
                    <a:lnTo>
                      <a:pt x="0" y="4"/>
                    </a:lnTo>
                    <a:lnTo>
                      <a:pt x="2" y="4"/>
                    </a:lnTo>
                    <a:lnTo>
                      <a:pt x="6" y="4"/>
                    </a:lnTo>
                    <a:lnTo>
                      <a:pt x="7"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6" name="Freeform 3381"/>
              <p:cNvSpPr>
                <a:spLocks/>
              </p:cNvSpPr>
              <p:nvPr/>
            </p:nvSpPr>
            <p:spPr bwMode="auto">
              <a:xfrm>
                <a:off x="3813" y="3231"/>
                <a:ext cx="1" cy="3"/>
              </a:xfrm>
              <a:custGeom>
                <a:avLst/>
                <a:gdLst>
                  <a:gd name="T0" fmla="*/ 2 w 2"/>
                  <a:gd name="T1" fmla="*/ 2 h 4"/>
                  <a:gd name="T2" fmla="*/ 2 w 2"/>
                  <a:gd name="T3" fmla="*/ 0 h 4"/>
                  <a:gd name="T4" fmla="*/ 0 w 2"/>
                  <a:gd name="T5" fmla="*/ 0 h 4"/>
                  <a:gd name="T6" fmla="*/ 0 w 2"/>
                  <a:gd name="T7" fmla="*/ 2 h 4"/>
                  <a:gd name="T8" fmla="*/ 0 w 2"/>
                  <a:gd name="T9" fmla="*/ 4 h 4"/>
                  <a:gd name="T10" fmla="*/ 0 w 2"/>
                  <a:gd name="T11" fmla="*/ 4 h 4"/>
                  <a:gd name="T12" fmla="*/ 2 w 2"/>
                  <a:gd name="T13" fmla="*/ 3 h 4"/>
                  <a:gd name="T14" fmla="*/ 2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2" y="0"/>
                    </a:lnTo>
                    <a:lnTo>
                      <a:pt x="0" y="0"/>
                    </a:lnTo>
                    <a:lnTo>
                      <a:pt x="0" y="2"/>
                    </a:lnTo>
                    <a:lnTo>
                      <a:pt x="0" y="4"/>
                    </a:lnTo>
                    <a:lnTo>
                      <a:pt x="2"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7" name="Freeform 3382"/>
              <p:cNvSpPr>
                <a:spLocks/>
              </p:cNvSpPr>
              <p:nvPr/>
            </p:nvSpPr>
            <p:spPr bwMode="auto">
              <a:xfrm>
                <a:off x="3811" y="3231"/>
                <a:ext cx="3" cy="3"/>
              </a:xfrm>
              <a:custGeom>
                <a:avLst/>
                <a:gdLst>
                  <a:gd name="T0" fmla="*/ 4 w 6"/>
                  <a:gd name="T1" fmla="*/ 0 h 6"/>
                  <a:gd name="T2" fmla="*/ 6 w 6"/>
                  <a:gd name="T3" fmla="*/ 0 h 6"/>
                  <a:gd name="T4" fmla="*/ 0 w 6"/>
                  <a:gd name="T5" fmla="*/ 3 h 6"/>
                  <a:gd name="T6" fmla="*/ 0 w 6"/>
                  <a:gd name="T7" fmla="*/ 4 h 6"/>
                  <a:gd name="T8" fmla="*/ 0 w 6"/>
                  <a:gd name="T9" fmla="*/ 6 h 6"/>
                  <a:gd name="T10" fmla="*/ 4 w 6"/>
                  <a:gd name="T11" fmla="*/ 3 h 6"/>
                  <a:gd name="T12" fmla="*/ 4 w 6"/>
                  <a:gd name="T13" fmla="*/ 2 h 6"/>
                  <a:gd name="T14" fmla="*/ 4 w 6"/>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4" y="0"/>
                    </a:moveTo>
                    <a:lnTo>
                      <a:pt x="6" y="0"/>
                    </a:lnTo>
                    <a:lnTo>
                      <a:pt x="0" y="3"/>
                    </a:lnTo>
                    <a:lnTo>
                      <a:pt x="0" y="4"/>
                    </a:lnTo>
                    <a:lnTo>
                      <a:pt x="0" y="6"/>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8" name="Freeform 3383"/>
              <p:cNvSpPr>
                <a:spLocks/>
              </p:cNvSpPr>
              <p:nvPr/>
            </p:nvSpPr>
            <p:spPr bwMode="auto">
              <a:xfrm>
                <a:off x="3808" y="3233"/>
                <a:ext cx="3" cy="2"/>
              </a:xfrm>
              <a:custGeom>
                <a:avLst/>
                <a:gdLst>
                  <a:gd name="T0" fmla="*/ 6 w 6"/>
                  <a:gd name="T1" fmla="*/ 2 h 5"/>
                  <a:gd name="T2" fmla="*/ 6 w 6"/>
                  <a:gd name="T3" fmla="*/ 0 h 5"/>
                  <a:gd name="T4" fmla="*/ 4 w 6"/>
                  <a:gd name="T5" fmla="*/ 0 h 5"/>
                  <a:gd name="T6" fmla="*/ 0 w 6"/>
                  <a:gd name="T7" fmla="*/ 2 h 5"/>
                  <a:gd name="T8" fmla="*/ 0 w 6"/>
                  <a:gd name="T9" fmla="*/ 4 h 5"/>
                  <a:gd name="T10" fmla="*/ 0 w 6"/>
                  <a:gd name="T11" fmla="*/ 5 h 5"/>
                  <a:gd name="T12" fmla="*/ 1 w 6"/>
                  <a:gd name="T13" fmla="*/ 5 h 5"/>
                  <a:gd name="T14" fmla="*/ 3 w 6"/>
                  <a:gd name="T15" fmla="*/ 5 h 5"/>
                  <a:gd name="T16" fmla="*/ 6 w 6"/>
                  <a:gd name="T17" fmla="*/ 4 h 5"/>
                  <a:gd name="T18" fmla="*/ 6 w 6"/>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2"/>
                    </a:moveTo>
                    <a:lnTo>
                      <a:pt x="6" y="0"/>
                    </a:lnTo>
                    <a:lnTo>
                      <a:pt x="4" y="0"/>
                    </a:lnTo>
                    <a:lnTo>
                      <a:pt x="0" y="2"/>
                    </a:lnTo>
                    <a:lnTo>
                      <a:pt x="0" y="4"/>
                    </a:lnTo>
                    <a:lnTo>
                      <a:pt x="0" y="5"/>
                    </a:lnTo>
                    <a:lnTo>
                      <a:pt x="1" y="5"/>
                    </a:lnTo>
                    <a:lnTo>
                      <a:pt x="3" y="5"/>
                    </a:lnTo>
                    <a:lnTo>
                      <a:pt x="6" y="4"/>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89" name="Freeform 3384"/>
              <p:cNvSpPr>
                <a:spLocks/>
              </p:cNvSpPr>
              <p:nvPr/>
            </p:nvSpPr>
            <p:spPr bwMode="auto">
              <a:xfrm>
                <a:off x="3805" y="3233"/>
                <a:ext cx="3" cy="2"/>
              </a:xfrm>
              <a:custGeom>
                <a:avLst/>
                <a:gdLst>
                  <a:gd name="T0" fmla="*/ 6 w 6"/>
                  <a:gd name="T1" fmla="*/ 3 h 5"/>
                  <a:gd name="T2" fmla="*/ 6 w 6"/>
                  <a:gd name="T3" fmla="*/ 0 h 5"/>
                  <a:gd name="T4" fmla="*/ 5 w 6"/>
                  <a:gd name="T5" fmla="*/ 0 h 5"/>
                  <a:gd name="T6" fmla="*/ 0 w 6"/>
                  <a:gd name="T7" fmla="*/ 3 h 5"/>
                  <a:gd name="T8" fmla="*/ 0 w 6"/>
                  <a:gd name="T9" fmla="*/ 4 h 5"/>
                  <a:gd name="T10" fmla="*/ 0 w 6"/>
                  <a:gd name="T11" fmla="*/ 5 h 5"/>
                  <a:gd name="T12" fmla="*/ 1 w 6"/>
                  <a:gd name="T13" fmla="*/ 5 h 5"/>
                  <a:gd name="T14" fmla="*/ 3 w 6"/>
                  <a:gd name="T15" fmla="*/ 5 h 5"/>
                  <a:gd name="T16" fmla="*/ 6 w 6"/>
                  <a:gd name="T17" fmla="*/ 4 h 5"/>
                  <a:gd name="T18" fmla="*/ 6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3"/>
                    </a:moveTo>
                    <a:lnTo>
                      <a:pt x="6" y="0"/>
                    </a:lnTo>
                    <a:lnTo>
                      <a:pt x="5" y="0"/>
                    </a:lnTo>
                    <a:lnTo>
                      <a:pt x="0" y="3"/>
                    </a:lnTo>
                    <a:lnTo>
                      <a:pt x="0" y="4"/>
                    </a:lnTo>
                    <a:lnTo>
                      <a:pt x="0" y="5"/>
                    </a:lnTo>
                    <a:lnTo>
                      <a:pt x="1" y="5"/>
                    </a:lnTo>
                    <a:lnTo>
                      <a:pt x="3" y="5"/>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0" name="Freeform 3385"/>
              <p:cNvSpPr>
                <a:spLocks/>
              </p:cNvSpPr>
              <p:nvPr/>
            </p:nvSpPr>
            <p:spPr bwMode="auto">
              <a:xfrm>
                <a:off x="3803" y="3234"/>
                <a:ext cx="2" cy="2"/>
              </a:xfrm>
              <a:custGeom>
                <a:avLst/>
                <a:gdLst>
                  <a:gd name="T0" fmla="*/ 3 w 3"/>
                  <a:gd name="T1" fmla="*/ 3 h 5"/>
                  <a:gd name="T2" fmla="*/ 3 w 3"/>
                  <a:gd name="T3" fmla="*/ 0 h 5"/>
                  <a:gd name="T4" fmla="*/ 0 w 3"/>
                  <a:gd name="T5" fmla="*/ 0 h 5"/>
                  <a:gd name="T6" fmla="*/ 0 w 3"/>
                  <a:gd name="T7" fmla="*/ 3 h 5"/>
                  <a:gd name="T8" fmla="*/ 0 w 3"/>
                  <a:gd name="T9" fmla="*/ 5 h 5"/>
                  <a:gd name="T10" fmla="*/ 1 w 3"/>
                  <a:gd name="T11" fmla="*/ 5 h 5"/>
                  <a:gd name="T12" fmla="*/ 3 w 3"/>
                  <a:gd name="T13" fmla="*/ 4 h 5"/>
                  <a:gd name="T14" fmla="*/ 3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3" y="0"/>
                    </a:lnTo>
                    <a:lnTo>
                      <a:pt x="0" y="0"/>
                    </a:lnTo>
                    <a:lnTo>
                      <a:pt x="0" y="3"/>
                    </a:lnTo>
                    <a:lnTo>
                      <a:pt x="0" y="5"/>
                    </a:lnTo>
                    <a:lnTo>
                      <a:pt x="1" y="5"/>
                    </a:lnTo>
                    <a:lnTo>
                      <a:pt x="3" y="4"/>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1" name="Freeform 3386"/>
              <p:cNvSpPr>
                <a:spLocks/>
              </p:cNvSpPr>
              <p:nvPr/>
            </p:nvSpPr>
            <p:spPr bwMode="auto">
              <a:xfrm>
                <a:off x="3800" y="3234"/>
                <a:ext cx="5" cy="3"/>
              </a:xfrm>
              <a:custGeom>
                <a:avLst/>
                <a:gdLst>
                  <a:gd name="T0" fmla="*/ 6 w 9"/>
                  <a:gd name="T1" fmla="*/ 0 h 6"/>
                  <a:gd name="T2" fmla="*/ 9 w 9"/>
                  <a:gd name="T3" fmla="*/ 0 h 6"/>
                  <a:gd name="T4" fmla="*/ 2 w 9"/>
                  <a:gd name="T5" fmla="*/ 3 h 6"/>
                  <a:gd name="T6" fmla="*/ 0 w 9"/>
                  <a:gd name="T7" fmla="*/ 4 h 6"/>
                  <a:gd name="T8" fmla="*/ 0 w 9"/>
                  <a:gd name="T9" fmla="*/ 5 h 6"/>
                  <a:gd name="T10" fmla="*/ 0 w 9"/>
                  <a:gd name="T11" fmla="*/ 6 h 6"/>
                  <a:gd name="T12" fmla="*/ 2 w 9"/>
                  <a:gd name="T13" fmla="*/ 5 h 6"/>
                  <a:gd name="T14" fmla="*/ 6 w 9"/>
                  <a:gd name="T15" fmla="*/ 4 h 6"/>
                  <a:gd name="T16" fmla="*/ 6 w 9"/>
                  <a:gd name="T17" fmla="*/ 3 h 6"/>
                  <a:gd name="T18" fmla="*/ 6 w 9"/>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6"/>
                  <a:gd name="T32" fmla="*/ 9 w 9"/>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6">
                    <a:moveTo>
                      <a:pt x="6" y="0"/>
                    </a:moveTo>
                    <a:lnTo>
                      <a:pt x="9" y="0"/>
                    </a:lnTo>
                    <a:lnTo>
                      <a:pt x="2" y="3"/>
                    </a:lnTo>
                    <a:lnTo>
                      <a:pt x="0" y="4"/>
                    </a:lnTo>
                    <a:lnTo>
                      <a:pt x="0" y="5"/>
                    </a:lnTo>
                    <a:lnTo>
                      <a:pt x="0" y="6"/>
                    </a:lnTo>
                    <a:lnTo>
                      <a:pt x="2" y="5"/>
                    </a:lnTo>
                    <a:lnTo>
                      <a:pt x="6" y="4"/>
                    </a:lnTo>
                    <a:lnTo>
                      <a:pt x="6" y="3"/>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2" name="Freeform 3387"/>
              <p:cNvSpPr>
                <a:spLocks/>
              </p:cNvSpPr>
              <p:nvPr/>
            </p:nvSpPr>
            <p:spPr bwMode="auto">
              <a:xfrm>
                <a:off x="3795" y="3235"/>
                <a:ext cx="5" cy="2"/>
              </a:xfrm>
              <a:custGeom>
                <a:avLst/>
                <a:gdLst>
                  <a:gd name="T0" fmla="*/ 12 w 12"/>
                  <a:gd name="T1" fmla="*/ 2 h 4"/>
                  <a:gd name="T2" fmla="*/ 12 w 12"/>
                  <a:gd name="T3" fmla="*/ 0 h 4"/>
                  <a:gd name="T4" fmla="*/ 0 w 12"/>
                  <a:gd name="T5" fmla="*/ 0 h 4"/>
                  <a:gd name="T6" fmla="*/ 0 w 12"/>
                  <a:gd name="T7" fmla="*/ 2 h 4"/>
                  <a:gd name="T8" fmla="*/ 0 w 12"/>
                  <a:gd name="T9" fmla="*/ 4 h 4"/>
                  <a:gd name="T10" fmla="*/ 9 w 12"/>
                  <a:gd name="T11" fmla="*/ 4 h 4"/>
                  <a:gd name="T12" fmla="*/ 12 w 12"/>
                  <a:gd name="T13" fmla="*/ 3 h 4"/>
                  <a:gd name="T14" fmla="*/ 12 w 1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4"/>
                  <a:gd name="T26" fmla="*/ 12 w 1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4">
                    <a:moveTo>
                      <a:pt x="12" y="2"/>
                    </a:moveTo>
                    <a:lnTo>
                      <a:pt x="12" y="0"/>
                    </a:lnTo>
                    <a:lnTo>
                      <a:pt x="0" y="0"/>
                    </a:lnTo>
                    <a:lnTo>
                      <a:pt x="0" y="2"/>
                    </a:lnTo>
                    <a:lnTo>
                      <a:pt x="0" y="4"/>
                    </a:lnTo>
                    <a:lnTo>
                      <a:pt x="9" y="4"/>
                    </a:lnTo>
                    <a:lnTo>
                      <a:pt x="12" y="3"/>
                    </a:lnTo>
                    <a:lnTo>
                      <a:pt x="1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3" name="Freeform 3388"/>
              <p:cNvSpPr>
                <a:spLocks/>
              </p:cNvSpPr>
              <p:nvPr/>
            </p:nvSpPr>
            <p:spPr bwMode="auto">
              <a:xfrm>
                <a:off x="3793" y="3235"/>
                <a:ext cx="3" cy="2"/>
              </a:xfrm>
              <a:custGeom>
                <a:avLst/>
                <a:gdLst>
                  <a:gd name="T0" fmla="*/ 3 w 7"/>
                  <a:gd name="T1" fmla="*/ 0 h 4"/>
                  <a:gd name="T2" fmla="*/ 7 w 7"/>
                  <a:gd name="T3" fmla="*/ 0 h 4"/>
                  <a:gd name="T4" fmla="*/ 0 w 7"/>
                  <a:gd name="T5" fmla="*/ 2 h 4"/>
                  <a:gd name="T6" fmla="*/ 0 w 7"/>
                  <a:gd name="T7" fmla="*/ 3 h 4"/>
                  <a:gd name="T8" fmla="*/ 0 w 7"/>
                  <a:gd name="T9" fmla="*/ 4 h 4"/>
                  <a:gd name="T10" fmla="*/ 3 w 7"/>
                  <a:gd name="T11" fmla="*/ 3 h 4"/>
                  <a:gd name="T12" fmla="*/ 3 w 7"/>
                  <a:gd name="T13" fmla="*/ 2 h 4"/>
                  <a:gd name="T14" fmla="*/ 3 w 7"/>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0"/>
                    </a:moveTo>
                    <a:lnTo>
                      <a:pt x="7" y="0"/>
                    </a:lnTo>
                    <a:lnTo>
                      <a:pt x="0" y="2"/>
                    </a:lnTo>
                    <a:lnTo>
                      <a:pt x="0" y="3"/>
                    </a:lnTo>
                    <a:lnTo>
                      <a:pt x="0" y="4"/>
                    </a:lnTo>
                    <a:lnTo>
                      <a:pt x="3"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4" name="Freeform 3389"/>
              <p:cNvSpPr>
                <a:spLocks/>
              </p:cNvSpPr>
              <p:nvPr/>
            </p:nvSpPr>
            <p:spPr bwMode="auto">
              <a:xfrm>
                <a:off x="3779" y="3235"/>
                <a:ext cx="14" cy="3"/>
              </a:xfrm>
              <a:custGeom>
                <a:avLst/>
                <a:gdLst>
                  <a:gd name="T0" fmla="*/ 28 w 28"/>
                  <a:gd name="T1" fmla="*/ 2 h 5"/>
                  <a:gd name="T2" fmla="*/ 28 w 28"/>
                  <a:gd name="T3" fmla="*/ 0 h 5"/>
                  <a:gd name="T4" fmla="*/ 0 w 28"/>
                  <a:gd name="T5" fmla="*/ 0 h 5"/>
                  <a:gd name="T6" fmla="*/ 0 w 28"/>
                  <a:gd name="T7" fmla="*/ 2 h 5"/>
                  <a:gd name="T8" fmla="*/ 0 w 28"/>
                  <a:gd name="T9" fmla="*/ 5 h 5"/>
                  <a:gd name="T10" fmla="*/ 24 w 28"/>
                  <a:gd name="T11" fmla="*/ 5 h 5"/>
                  <a:gd name="T12" fmla="*/ 28 w 28"/>
                  <a:gd name="T13" fmla="*/ 3 h 5"/>
                  <a:gd name="T14" fmla="*/ 28 w 28"/>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8"/>
                  <a:gd name="T25" fmla="*/ 0 h 5"/>
                  <a:gd name="T26" fmla="*/ 28 w 2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 h="5">
                    <a:moveTo>
                      <a:pt x="28" y="2"/>
                    </a:moveTo>
                    <a:lnTo>
                      <a:pt x="28" y="0"/>
                    </a:lnTo>
                    <a:lnTo>
                      <a:pt x="0" y="0"/>
                    </a:lnTo>
                    <a:lnTo>
                      <a:pt x="0" y="2"/>
                    </a:lnTo>
                    <a:lnTo>
                      <a:pt x="0" y="5"/>
                    </a:lnTo>
                    <a:lnTo>
                      <a:pt x="24" y="5"/>
                    </a:lnTo>
                    <a:lnTo>
                      <a:pt x="28" y="3"/>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5" name="Freeform 3390"/>
              <p:cNvSpPr>
                <a:spLocks/>
              </p:cNvSpPr>
              <p:nvPr/>
            </p:nvSpPr>
            <p:spPr bwMode="auto">
              <a:xfrm>
                <a:off x="3777" y="3235"/>
                <a:ext cx="4" cy="3"/>
              </a:xfrm>
              <a:custGeom>
                <a:avLst/>
                <a:gdLst>
                  <a:gd name="T0" fmla="*/ 3 w 7"/>
                  <a:gd name="T1" fmla="*/ 0 h 5"/>
                  <a:gd name="T2" fmla="*/ 7 w 7"/>
                  <a:gd name="T3" fmla="*/ 0 h 5"/>
                  <a:gd name="T4" fmla="*/ 0 w 7"/>
                  <a:gd name="T5" fmla="*/ 2 h 5"/>
                  <a:gd name="T6" fmla="*/ 0 w 7"/>
                  <a:gd name="T7" fmla="*/ 3 h 5"/>
                  <a:gd name="T8" fmla="*/ 0 w 7"/>
                  <a:gd name="T9" fmla="*/ 5 h 5"/>
                  <a:gd name="T10" fmla="*/ 3 w 7"/>
                  <a:gd name="T11" fmla="*/ 3 h 5"/>
                  <a:gd name="T12" fmla="*/ 3 w 7"/>
                  <a:gd name="T13" fmla="*/ 2 h 5"/>
                  <a:gd name="T14" fmla="*/ 3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0"/>
                    </a:moveTo>
                    <a:lnTo>
                      <a:pt x="7" y="0"/>
                    </a:lnTo>
                    <a:lnTo>
                      <a:pt x="0" y="2"/>
                    </a:lnTo>
                    <a:lnTo>
                      <a:pt x="0" y="3"/>
                    </a:lnTo>
                    <a:lnTo>
                      <a:pt x="0" y="5"/>
                    </a:lnTo>
                    <a:lnTo>
                      <a:pt x="3"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6" name="Freeform 3391"/>
              <p:cNvSpPr>
                <a:spLocks/>
              </p:cNvSpPr>
              <p:nvPr/>
            </p:nvSpPr>
            <p:spPr bwMode="auto">
              <a:xfrm>
                <a:off x="3726" y="3236"/>
                <a:ext cx="51" cy="2"/>
              </a:xfrm>
              <a:custGeom>
                <a:avLst/>
                <a:gdLst>
                  <a:gd name="T0" fmla="*/ 104 w 104"/>
                  <a:gd name="T1" fmla="*/ 2 h 5"/>
                  <a:gd name="T2" fmla="*/ 104 w 104"/>
                  <a:gd name="T3" fmla="*/ 0 h 5"/>
                  <a:gd name="T4" fmla="*/ 2 w 104"/>
                  <a:gd name="T5" fmla="*/ 0 h 5"/>
                  <a:gd name="T6" fmla="*/ 0 w 104"/>
                  <a:gd name="T7" fmla="*/ 2 h 5"/>
                  <a:gd name="T8" fmla="*/ 1 w 104"/>
                  <a:gd name="T9" fmla="*/ 5 h 5"/>
                  <a:gd name="T10" fmla="*/ 100 w 104"/>
                  <a:gd name="T11" fmla="*/ 5 h 5"/>
                  <a:gd name="T12" fmla="*/ 104 w 104"/>
                  <a:gd name="T13" fmla="*/ 4 h 5"/>
                  <a:gd name="T14" fmla="*/ 104 w 10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04"/>
                  <a:gd name="T25" fmla="*/ 0 h 5"/>
                  <a:gd name="T26" fmla="*/ 104 w 10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4" h="5">
                    <a:moveTo>
                      <a:pt x="104" y="2"/>
                    </a:moveTo>
                    <a:lnTo>
                      <a:pt x="104" y="0"/>
                    </a:lnTo>
                    <a:lnTo>
                      <a:pt x="2" y="0"/>
                    </a:lnTo>
                    <a:lnTo>
                      <a:pt x="0" y="2"/>
                    </a:lnTo>
                    <a:lnTo>
                      <a:pt x="1" y="5"/>
                    </a:lnTo>
                    <a:lnTo>
                      <a:pt x="100" y="5"/>
                    </a:lnTo>
                    <a:lnTo>
                      <a:pt x="104" y="4"/>
                    </a:lnTo>
                    <a:lnTo>
                      <a:pt x="10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7" name="Freeform 3392"/>
              <p:cNvSpPr>
                <a:spLocks/>
              </p:cNvSpPr>
              <p:nvPr/>
            </p:nvSpPr>
            <p:spPr bwMode="auto">
              <a:xfrm>
                <a:off x="3745" y="3162"/>
                <a:ext cx="79" cy="65"/>
              </a:xfrm>
              <a:custGeom>
                <a:avLst/>
                <a:gdLst>
                  <a:gd name="T0" fmla="*/ 60 w 158"/>
                  <a:gd name="T1" fmla="*/ 132 h 132"/>
                  <a:gd name="T2" fmla="*/ 69 w 158"/>
                  <a:gd name="T3" fmla="*/ 131 h 132"/>
                  <a:gd name="T4" fmla="*/ 77 w 158"/>
                  <a:gd name="T5" fmla="*/ 131 h 132"/>
                  <a:gd name="T6" fmla="*/ 85 w 158"/>
                  <a:gd name="T7" fmla="*/ 131 h 132"/>
                  <a:gd name="T8" fmla="*/ 92 w 158"/>
                  <a:gd name="T9" fmla="*/ 129 h 132"/>
                  <a:gd name="T10" fmla="*/ 98 w 158"/>
                  <a:gd name="T11" fmla="*/ 128 h 132"/>
                  <a:gd name="T12" fmla="*/ 104 w 158"/>
                  <a:gd name="T13" fmla="*/ 128 h 132"/>
                  <a:gd name="T14" fmla="*/ 108 w 158"/>
                  <a:gd name="T15" fmla="*/ 127 h 132"/>
                  <a:gd name="T16" fmla="*/ 113 w 158"/>
                  <a:gd name="T17" fmla="*/ 126 h 132"/>
                  <a:gd name="T18" fmla="*/ 118 w 158"/>
                  <a:gd name="T19" fmla="*/ 125 h 132"/>
                  <a:gd name="T20" fmla="*/ 122 w 158"/>
                  <a:gd name="T21" fmla="*/ 123 h 132"/>
                  <a:gd name="T22" fmla="*/ 126 w 158"/>
                  <a:gd name="T23" fmla="*/ 121 h 132"/>
                  <a:gd name="T24" fmla="*/ 129 w 158"/>
                  <a:gd name="T25" fmla="*/ 120 h 132"/>
                  <a:gd name="T26" fmla="*/ 133 w 158"/>
                  <a:gd name="T27" fmla="*/ 117 h 132"/>
                  <a:gd name="T28" fmla="*/ 137 w 158"/>
                  <a:gd name="T29" fmla="*/ 113 h 132"/>
                  <a:gd name="T30" fmla="*/ 141 w 158"/>
                  <a:gd name="T31" fmla="*/ 110 h 132"/>
                  <a:gd name="T32" fmla="*/ 144 w 158"/>
                  <a:gd name="T33" fmla="*/ 106 h 132"/>
                  <a:gd name="T34" fmla="*/ 148 w 158"/>
                  <a:gd name="T35" fmla="*/ 102 h 132"/>
                  <a:gd name="T36" fmla="*/ 151 w 158"/>
                  <a:gd name="T37" fmla="*/ 98 h 132"/>
                  <a:gd name="T38" fmla="*/ 152 w 158"/>
                  <a:gd name="T39" fmla="*/ 93 h 132"/>
                  <a:gd name="T40" fmla="*/ 155 w 158"/>
                  <a:gd name="T41" fmla="*/ 88 h 132"/>
                  <a:gd name="T42" fmla="*/ 156 w 158"/>
                  <a:gd name="T43" fmla="*/ 82 h 132"/>
                  <a:gd name="T44" fmla="*/ 157 w 158"/>
                  <a:gd name="T45" fmla="*/ 76 h 132"/>
                  <a:gd name="T46" fmla="*/ 157 w 158"/>
                  <a:gd name="T47" fmla="*/ 71 h 132"/>
                  <a:gd name="T48" fmla="*/ 158 w 158"/>
                  <a:gd name="T49" fmla="*/ 65 h 132"/>
                  <a:gd name="T50" fmla="*/ 157 w 158"/>
                  <a:gd name="T51" fmla="*/ 56 h 132"/>
                  <a:gd name="T52" fmla="*/ 156 w 158"/>
                  <a:gd name="T53" fmla="*/ 48 h 132"/>
                  <a:gd name="T54" fmla="*/ 153 w 158"/>
                  <a:gd name="T55" fmla="*/ 41 h 132"/>
                  <a:gd name="T56" fmla="*/ 151 w 158"/>
                  <a:gd name="T57" fmla="*/ 34 h 132"/>
                  <a:gd name="T58" fmla="*/ 147 w 158"/>
                  <a:gd name="T59" fmla="*/ 28 h 132"/>
                  <a:gd name="T60" fmla="*/ 143 w 158"/>
                  <a:gd name="T61" fmla="*/ 23 h 132"/>
                  <a:gd name="T62" fmla="*/ 137 w 158"/>
                  <a:gd name="T63" fmla="*/ 19 h 132"/>
                  <a:gd name="T64" fmla="*/ 133 w 158"/>
                  <a:gd name="T65" fmla="*/ 14 h 132"/>
                  <a:gd name="T66" fmla="*/ 127 w 158"/>
                  <a:gd name="T67" fmla="*/ 11 h 132"/>
                  <a:gd name="T68" fmla="*/ 120 w 158"/>
                  <a:gd name="T69" fmla="*/ 9 h 132"/>
                  <a:gd name="T70" fmla="*/ 114 w 158"/>
                  <a:gd name="T71" fmla="*/ 5 h 132"/>
                  <a:gd name="T72" fmla="*/ 107 w 158"/>
                  <a:gd name="T73" fmla="*/ 4 h 132"/>
                  <a:gd name="T74" fmla="*/ 102 w 158"/>
                  <a:gd name="T75" fmla="*/ 3 h 132"/>
                  <a:gd name="T76" fmla="*/ 95 w 158"/>
                  <a:gd name="T77" fmla="*/ 2 h 132"/>
                  <a:gd name="T78" fmla="*/ 88 w 158"/>
                  <a:gd name="T79" fmla="*/ 0 h 132"/>
                  <a:gd name="T80" fmla="*/ 79 w 158"/>
                  <a:gd name="T81" fmla="*/ 0 h 132"/>
                  <a:gd name="T82" fmla="*/ 69 w 158"/>
                  <a:gd name="T83" fmla="*/ 0 h 132"/>
                  <a:gd name="T84" fmla="*/ 60 w 158"/>
                  <a:gd name="T85" fmla="*/ 0 h 132"/>
                  <a:gd name="T86" fmla="*/ 0 w 158"/>
                  <a:gd name="T87" fmla="*/ 132 h 1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8"/>
                  <a:gd name="T133" fmla="*/ 0 h 132"/>
                  <a:gd name="T134" fmla="*/ 158 w 158"/>
                  <a:gd name="T135" fmla="*/ 132 h 13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8" h="132">
                    <a:moveTo>
                      <a:pt x="0" y="132"/>
                    </a:moveTo>
                    <a:lnTo>
                      <a:pt x="60" y="132"/>
                    </a:lnTo>
                    <a:lnTo>
                      <a:pt x="65" y="131"/>
                    </a:lnTo>
                    <a:lnTo>
                      <a:pt x="69" y="131"/>
                    </a:lnTo>
                    <a:lnTo>
                      <a:pt x="73" y="131"/>
                    </a:lnTo>
                    <a:lnTo>
                      <a:pt x="77" y="131"/>
                    </a:lnTo>
                    <a:lnTo>
                      <a:pt x="81" y="131"/>
                    </a:lnTo>
                    <a:lnTo>
                      <a:pt x="85" y="131"/>
                    </a:lnTo>
                    <a:lnTo>
                      <a:pt x="89" y="129"/>
                    </a:lnTo>
                    <a:lnTo>
                      <a:pt x="92" y="129"/>
                    </a:lnTo>
                    <a:lnTo>
                      <a:pt x="95" y="129"/>
                    </a:lnTo>
                    <a:lnTo>
                      <a:pt x="98" y="128"/>
                    </a:lnTo>
                    <a:lnTo>
                      <a:pt x="100" y="128"/>
                    </a:lnTo>
                    <a:lnTo>
                      <a:pt x="104" y="128"/>
                    </a:lnTo>
                    <a:lnTo>
                      <a:pt x="106" y="127"/>
                    </a:lnTo>
                    <a:lnTo>
                      <a:pt x="108" y="127"/>
                    </a:lnTo>
                    <a:lnTo>
                      <a:pt x="111" y="126"/>
                    </a:lnTo>
                    <a:lnTo>
                      <a:pt x="113" y="126"/>
                    </a:lnTo>
                    <a:lnTo>
                      <a:pt x="115" y="125"/>
                    </a:lnTo>
                    <a:lnTo>
                      <a:pt x="118" y="125"/>
                    </a:lnTo>
                    <a:lnTo>
                      <a:pt x="120" y="124"/>
                    </a:lnTo>
                    <a:lnTo>
                      <a:pt x="122" y="123"/>
                    </a:lnTo>
                    <a:lnTo>
                      <a:pt x="123" y="123"/>
                    </a:lnTo>
                    <a:lnTo>
                      <a:pt x="126" y="121"/>
                    </a:lnTo>
                    <a:lnTo>
                      <a:pt x="127" y="120"/>
                    </a:lnTo>
                    <a:lnTo>
                      <a:pt x="129" y="120"/>
                    </a:lnTo>
                    <a:lnTo>
                      <a:pt x="130" y="118"/>
                    </a:lnTo>
                    <a:lnTo>
                      <a:pt x="133" y="117"/>
                    </a:lnTo>
                    <a:lnTo>
                      <a:pt x="135" y="116"/>
                    </a:lnTo>
                    <a:lnTo>
                      <a:pt x="137" y="113"/>
                    </a:lnTo>
                    <a:lnTo>
                      <a:pt x="140" y="112"/>
                    </a:lnTo>
                    <a:lnTo>
                      <a:pt x="141" y="110"/>
                    </a:lnTo>
                    <a:lnTo>
                      <a:pt x="143" y="109"/>
                    </a:lnTo>
                    <a:lnTo>
                      <a:pt x="144" y="106"/>
                    </a:lnTo>
                    <a:lnTo>
                      <a:pt x="147" y="104"/>
                    </a:lnTo>
                    <a:lnTo>
                      <a:pt x="148" y="102"/>
                    </a:lnTo>
                    <a:lnTo>
                      <a:pt x="149" y="100"/>
                    </a:lnTo>
                    <a:lnTo>
                      <a:pt x="151" y="98"/>
                    </a:lnTo>
                    <a:lnTo>
                      <a:pt x="151" y="95"/>
                    </a:lnTo>
                    <a:lnTo>
                      <a:pt x="152" y="93"/>
                    </a:lnTo>
                    <a:lnTo>
                      <a:pt x="153" y="90"/>
                    </a:lnTo>
                    <a:lnTo>
                      <a:pt x="155" y="88"/>
                    </a:lnTo>
                    <a:lnTo>
                      <a:pt x="155" y="86"/>
                    </a:lnTo>
                    <a:lnTo>
                      <a:pt x="156" y="82"/>
                    </a:lnTo>
                    <a:lnTo>
                      <a:pt x="156" y="80"/>
                    </a:lnTo>
                    <a:lnTo>
                      <a:pt x="157" y="76"/>
                    </a:lnTo>
                    <a:lnTo>
                      <a:pt x="157" y="74"/>
                    </a:lnTo>
                    <a:lnTo>
                      <a:pt x="157" y="71"/>
                    </a:lnTo>
                    <a:lnTo>
                      <a:pt x="157" y="67"/>
                    </a:lnTo>
                    <a:lnTo>
                      <a:pt x="158" y="65"/>
                    </a:lnTo>
                    <a:lnTo>
                      <a:pt x="157" y="60"/>
                    </a:lnTo>
                    <a:lnTo>
                      <a:pt x="157" y="56"/>
                    </a:lnTo>
                    <a:lnTo>
                      <a:pt x="157" y="52"/>
                    </a:lnTo>
                    <a:lnTo>
                      <a:pt x="156" y="48"/>
                    </a:lnTo>
                    <a:lnTo>
                      <a:pt x="155" y="44"/>
                    </a:lnTo>
                    <a:lnTo>
                      <a:pt x="153" y="41"/>
                    </a:lnTo>
                    <a:lnTo>
                      <a:pt x="152" y="37"/>
                    </a:lnTo>
                    <a:lnTo>
                      <a:pt x="151" y="34"/>
                    </a:lnTo>
                    <a:lnTo>
                      <a:pt x="149" y="32"/>
                    </a:lnTo>
                    <a:lnTo>
                      <a:pt x="147" y="28"/>
                    </a:lnTo>
                    <a:lnTo>
                      <a:pt x="145" y="26"/>
                    </a:lnTo>
                    <a:lnTo>
                      <a:pt x="143" y="23"/>
                    </a:lnTo>
                    <a:lnTo>
                      <a:pt x="140" y="21"/>
                    </a:lnTo>
                    <a:lnTo>
                      <a:pt x="137" y="19"/>
                    </a:lnTo>
                    <a:lnTo>
                      <a:pt x="135" y="17"/>
                    </a:lnTo>
                    <a:lnTo>
                      <a:pt x="133" y="14"/>
                    </a:lnTo>
                    <a:lnTo>
                      <a:pt x="129" y="13"/>
                    </a:lnTo>
                    <a:lnTo>
                      <a:pt x="127" y="11"/>
                    </a:lnTo>
                    <a:lnTo>
                      <a:pt x="123" y="10"/>
                    </a:lnTo>
                    <a:lnTo>
                      <a:pt x="120" y="9"/>
                    </a:lnTo>
                    <a:lnTo>
                      <a:pt x="118" y="6"/>
                    </a:lnTo>
                    <a:lnTo>
                      <a:pt x="114" y="5"/>
                    </a:lnTo>
                    <a:lnTo>
                      <a:pt x="111" y="4"/>
                    </a:lnTo>
                    <a:lnTo>
                      <a:pt x="107" y="4"/>
                    </a:lnTo>
                    <a:lnTo>
                      <a:pt x="104" y="3"/>
                    </a:lnTo>
                    <a:lnTo>
                      <a:pt x="102" y="3"/>
                    </a:lnTo>
                    <a:lnTo>
                      <a:pt x="98" y="2"/>
                    </a:lnTo>
                    <a:lnTo>
                      <a:pt x="95" y="2"/>
                    </a:lnTo>
                    <a:lnTo>
                      <a:pt x="91" y="2"/>
                    </a:lnTo>
                    <a:lnTo>
                      <a:pt x="88" y="0"/>
                    </a:lnTo>
                    <a:lnTo>
                      <a:pt x="83" y="0"/>
                    </a:lnTo>
                    <a:lnTo>
                      <a:pt x="79" y="0"/>
                    </a:lnTo>
                    <a:lnTo>
                      <a:pt x="75" y="0"/>
                    </a:lnTo>
                    <a:lnTo>
                      <a:pt x="69" y="0"/>
                    </a:lnTo>
                    <a:lnTo>
                      <a:pt x="65" y="0"/>
                    </a:lnTo>
                    <a:lnTo>
                      <a:pt x="60" y="0"/>
                    </a:lnTo>
                    <a:lnTo>
                      <a:pt x="0" y="0"/>
                    </a:lnTo>
                    <a:lnTo>
                      <a:pt x="0" y="13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98" name="Freeform 3393"/>
              <p:cNvSpPr>
                <a:spLocks/>
              </p:cNvSpPr>
              <p:nvPr/>
            </p:nvSpPr>
            <p:spPr bwMode="auto">
              <a:xfrm>
                <a:off x="3745" y="3222"/>
                <a:ext cx="63" cy="7"/>
              </a:xfrm>
              <a:custGeom>
                <a:avLst/>
                <a:gdLst>
                  <a:gd name="T0" fmla="*/ 0 w 126"/>
                  <a:gd name="T1" fmla="*/ 9 h 14"/>
                  <a:gd name="T2" fmla="*/ 0 w 126"/>
                  <a:gd name="T3" fmla="*/ 14 h 14"/>
                  <a:gd name="T4" fmla="*/ 60 w 126"/>
                  <a:gd name="T5" fmla="*/ 13 h 14"/>
                  <a:gd name="T6" fmla="*/ 65 w 126"/>
                  <a:gd name="T7" fmla="*/ 12 h 14"/>
                  <a:gd name="T8" fmla="*/ 85 w 126"/>
                  <a:gd name="T9" fmla="*/ 12 h 14"/>
                  <a:gd name="T10" fmla="*/ 89 w 126"/>
                  <a:gd name="T11" fmla="*/ 11 h 14"/>
                  <a:gd name="T12" fmla="*/ 95 w 126"/>
                  <a:gd name="T13" fmla="*/ 11 h 14"/>
                  <a:gd name="T14" fmla="*/ 98 w 126"/>
                  <a:gd name="T15" fmla="*/ 9 h 14"/>
                  <a:gd name="T16" fmla="*/ 104 w 126"/>
                  <a:gd name="T17" fmla="*/ 9 h 14"/>
                  <a:gd name="T18" fmla="*/ 106 w 126"/>
                  <a:gd name="T19" fmla="*/ 8 h 14"/>
                  <a:gd name="T20" fmla="*/ 108 w 126"/>
                  <a:gd name="T21" fmla="*/ 8 h 14"/>
                  <a:gd name="T22" fmla="*/ 111 w 126"/>
                  <a:gd name="T23" fmla="*/ 7 h 14"/>
                  <a:gd name="T24" fmla="*/ 113 w 126"/>
                  <a:gd name="T25" fmla="*/ 7 h 14"/>
                  <a:gd name="T26" fmla="*/ 115 w 126"/>
                  <a:gd name="T27" fmla="*/ 6 h 14"/>
                  <a:gd name="T28" fmla="*/ 118 w 126"/>
                  <a:gd name="T29" fmla="*/ 6 h 14"/>
                  <a:gd name="T30" fmla="*/ 122 w 126"/>
                  <a:gd name="T31" fmla="*/ 4 h 14"/>
                  <a:gd name="T32" fmla="*/ 123 w 126"/>
                  <a:gd name="T33" fmla="*/ 4 h 14"/>
                  <a:gd name="T34" fmla="*/ 126 w 126"/>
                  <a:gd name="T35" fmla="*/ 3 h 14"/>
                  <a:gd name="T36" fmla="*/ 126 w 126"/>
                  <a:gd name="T37" fmla="*/ 1 h 14"/>
                  <a:gd name="T38" fmla="*/ 126 w 126"/>
                  <a:gd name="T39" fmla="*/ 0 h 14"/>
                  <a:gd name="T40" fmla="*/ 123 w 126"/>
                  <a:gd name="T41" fmla="*/ 1 h 14"/>
                  <a:gd name="T42" fmla="*/ 122 w 126"/>
                  <a:gd name="T43" fmla="*/ 1 h 14"/>
                  <a:gd name="T44" fmla="*/ 118 w 126"/>
                  <a:gd name="T45" fmla="*/ 4 h 14"/>
                  <a:gd name="T46" fmla="*/ 115 w 126"/>
                  <a:gd name="T47" fmla="*/ 4 h 14"/>
                  <a:gd name="T48" fmla="*/ 113 w 126"/>
                  <a:gd name="T49" fmla="*/ 5 h 14"/>
                  <a:gd name="T50" fmla="*/ 111 w 126"/>
                  <a:gd name="T51" fmla="*/ 5 h 14"/>
                  <a:gd name="T52" fmla="*/ 108 w 126"/>
                  <a:gd name="T53" fmla="*/ 6 h 14"/>
                  <a:gd name="T54" fmla="*/ 106 w 126"/>
                  <a:gd name="T55" fmla="*/ 6 h 14"/>
                  <a:gd name="T56" fmla="*/ 104 w 126"/>
                  <a:gd name="T57" fmla="*/ 7 h 14"/>
                  <a:gd name="T58" fmla="*/ 98 w 126"/>
                  <a:gd name="T59" fmla="*/ 7 h 14"/>
                  <a:gd name="T60" fmla="*/ 95 w 126"/>
                  <a:gd name="T61" fmla="*/ 8 h 14"/>
                  <a:gd name="T62" fmla="*/ 89 w 126"/>
                  <a:gd name="T63" fmla="*/ 8 h 14"/>
                  <a:gd name="T64" fmla="*/ 85 w 126"/>
                  <a:gd name="T65" fmla="*/ 9 h 14"/>
                  <a:gd name="T66" fmla="*/ 65 w 126"/>
                  <a:gd name="T67" fmla="*/ 9 h 14"/>
                  <a:gd name="T68" fmla="*/ 60 w 126"/>
                  <a:gd name="T69" fmla="*/ 11 h 14"/>
                  <a:gd name="T70" fmla="*/ 0 w 126"/>
                  <a:gd name="T71" fmla="*/ 9 h 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6"/>
                  <a:gd name="T109" fmla="*/ 0 h 14"/>
                  <a:gd name="T110" fmla="*/ 126 w 126"/>
                  <a:gd name="T111" fmla="*/ 14 h 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6" h="14">
                    <a:moveTo>
                      <a:pt x="0" y="9"/>
                    </a:moveTo>
                    <a:lnTo>
                      <a:pt x="0" y="14"/>
                    </a:lnTo>
                    <a:lnTo>
                      <a:pt x="60" y="13"/>
                    </a:lnTo>
                    <a:lnTo>
                      <a:pt x="65" y="12"/>
                    </a:lnTo>
                    <a:lnTo>
                      <a:pt x="85" y="12"/>
                    </a:lnTo>
                    <a:lnTo>
                      <a:pt x="89" y="11"/>
                    </a:lnTo>
                    <a:lnTo>
                      <a:pt x="95" y="11"/>
                    </a:lnTo>
                    <a:lnTo>
                      <a:pt x="98" y="9"/>
                    </a:lnTo>
                    <a:lnTo>
                      <a:pt x="104" y="9"/>
                    </a:lnTo>
                    <a:lnTo>
                      <a:pt x="106" y="8"/>
                    </a:lnTo>
                    <a:lnTo>
                      <a:pt x="108" y="8"/>
                    </a:lnTo>
                    <a:lnTo>
                      <a:pt x="111" y="7"/>
                    </a:lnTo>
                    <a:lnTo>
                      <a:pt x="113" y="7"/>
                    </a:lnTo>
                    <a:lnTo>
                      <a:pt x="115" y="6"/>
                    </a:lnTo>
                    <a:lnTo>
                      <a:pt x="118" y="6"/>
                    </a:lnTo>
                    <a:lnTo>
                      <a:pt x="122" y="4"/>
                    </a:lnTo>
                    <a:lnTo>
                      <a:pt x="123" y="4"/>
                    </a:lnTo>
                    <a:lnTo>
                      <a:pt x="126" y="3"/>
                    </a:lnTo>
                    <a:lnTo>
                      <a:pt x="126" y="1"/>
                    </a:lnTo>
                    <a:lnTo>
                      <a:pt x="126" y="0"/>
                    </a:lnTo>
                    <a:lnTo>
                      <a:pt x="123" y="1"/>
                    </a:lnTo>
                    <a:lnTo>
                      <a:pt x="122" y="1"/>
                    </a:lnTo>
                    <a:lnTo>
                      <a:pt x="118" y="4"/>
                    </a:lnTo>
                    <a:lnTo>
                      <a:pt x="115" y="4"/>
                    </a:lnTo>
                    <a:lnTo>
                      <a:pt x="113" y="5"/>
                    </a:lnTo>
                    <a:lnTo>
                      <a:pt x="111" y="5"/>
                    </a:lnTo>
                    <a:lnTo>
                      <a:pt x="108" y="6"/>
                    </a:lnTo>
                    <a:lnTo>
                      <a:pt x="106" y="6"/>
                    </a:lnTo>
                    <a:lnTo>
                      <a:pt x="104" y="7"/>
                    </a:lnTo>
                    <a:lnTo>
                      <a:pt x="98" y="7"/>
                    </a:lnTo>
                    <a:lnTo>
                      <a:pt x="95" y="8"/>
                    </a:lnTo>
                    <a:lnTo>
                      <a:pt x="89" y="8"/>
                    </a:lnTo>
                    <a:lnTo>
                      <a:pt x="85" y="9"/>
                    </a:lnTo>
                    <a:lnTo>
                      <a:pt x="65" y="9"/>
                    </a:lnTo>
                    <a:lnTo>
                      <a:pt x="60" y="11"/>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99" name="Freeform 3394"/>
              <p:cNvSpPr>
                <a:spLocks/>
              </p:cNvSpPr>
              <p:nvPr/>
            </p:nvSpPr>
            <p:spPr bwMode="auto">
              <a:xfrm>
                <a:off x="3807" y="3219"/>
                <a:ext cx="5" cy="4"/>
              </a:xfrm>
              <a:custGeom>
                <a:avLst/>
                <a:gdLst>
                  <a:gd name="T0" fmla="*/ 1 w 10"/>
                  <a:gd name="T1" fmla="*/ 8 h 8"/>
                  <a:gd name="T2" fmla="*/ 3 w 10"/>
                  <a:gd name="T3" fmla="*/ 6 h 8"/>
                  <a:gd name="T4" fmla="*/ 3 w 10"/>
                  <a:gd name="T5" fmla="*/ 6 h 8"/>
                  <a:gd name="T6" fmla="*/ 4 w 10"/>
                  <a:gd name="T7" fmla="*/ 6 h 8"/>
                  <a:gd name="T8" fmla="*/ 7 w 10"/>
                  <a:gd name="T9" fmla="*/ 3 h 8"/>
                  <a:gd name="T10" fmla="*/ 10 w 10"/>
                  <a:gd name="T11" fmla="*/ 2 h 8"/>
                  <a:gd name="T12" fmla="*/ 10 w 10"/>
                  <a:gd name="T13" fmla="*/ 1 h 8"/>
                  <a:gd name="T14" fmla="*/ 10 w 10"/>
                  <a:gd name="T15" fmla="*/ 0 h 8"/>
                  <a:gd name="T16" fmla="*/ 4 w 10"/>
                  <a:gd name="T17" fmla="*/ 3 h 8"/>
                  <a:gd name="T18" fmla="*/ 4 w 10"/>
                  <a:gd name="T19" fmla="*/ 4 h 8"/>
                  <a:gd name="T20" fmla="*/ 1 w 10"/>
                  <a:gd name="T21" fmla="*/ 4 h 8"/>
                  <a:gd name="T22" fmla="*/ 0 w 10"/>
                  <a:gd name="T23" fmla="*/ 5 h 8"/>
                  <a:gd name="T24" fmla="*/ 1 w 10"/>
                  <a:gd name="T25" fmla="*/ 6 h 8"/>
                  <a:gd name="T26" fmla="*/ 1 w 10"/>
                  <a:gd name="T27" fmla="*/ 8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8"/>
                  <a:gd name="T44" fmla="*/ 10 w 10"/>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8">
                    <a:moveTo>
                      <a:pt x="1" y="8"/>
                    </a:moveTo>
                    <a:lnTo>
                      <a:pt x="3" y="6"/>
                    </a:lnTo>
                    <a:lnTo>
                      <a:pt x="4" y="6"/>
                    </a:lnTo>
                    <a:lnTo>
                      <a:pt x="7" y="3"/>
                    </a:lnTo>
                    <a:lnTo>
                      <a:pt x="10" y="2"/>
                    </a:lnTo>
                    <a:lnTo>
                      <a:pt x="10" y="1"/>
                    </a:lnTo>
                    <a:lnTo>
                      <a:pt x="10" y="0"/>
                    </a:lnTo>
                    <a:lnTo>
                      <a:pt x="4" y="3"/>
                    </a:lnTo>
                    <a:lnTo>
                      <a:pt x="4" y="4"/>
                    </a:lnTo>
                    <a:lnTo>
                      <a:pt x="1" y="4"/>
                    </a:lnTo>
                    <a:lnTo>
                      <a:pt x="0" y="5"/>
                    </a:lnTo>
                    <a:lnTo>
                      <a:pt x="1" y="6"/>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0" name="Freeform 3395"/>
              <p:cNvSpPr>
                <a:spLocks/>
              </p:cNvSpPr>
              <p:nvPr/>
            </p:nvSpPr>
            <p:spPr bwMode="auto">
              <a:xfrm>
                <a:off x="3812" y="3218"/>
                <a:ext cx="2" cy="2"/>
              </a:xfrm>
              <a:custGeom>
                <a:avLst/>
                <a:gdLst>
                  <a:gd name="T0" fmla="*/ 1 w 4"/>
                  <a:gd name="T1" fmla="*/ 5 h 5"/>
                  <a:gd name="T2" fmla="*/ 3 w 4"/>
                  <a:gd name="T3" fmla="*/ 4 h 5"/>
                  <a:gd name="T4" fmla="*/ 4 w 4"/>
                  <a:gd name="T5" fmla="*/ 3 h 5"/>
                  <a:gd name="T6" fmla="*/ 3 w 4"/>
                  <a:gd name="T7" fmla="*/ 1 h 5"/>
                  <a:gd name="T8" fmla="*/ 2 w 4"/>
                  <a:gd name="T9" fmla="*/ 0 h 5"/>
                  <a:gd name="T10" fmla="*/ 0 w 4"/>
                  <a:gd name="T11" fmla="*/ 3 h 5"/>
                  <a:gd name="T12" fmla="*/ 1 w 4"/>
                  <a:gd name="T13" fmla="*/ 4 h 5"/>
                  <a:gd name="T14" fmla="*/ 1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3" y="4"/>
                    </a:lnTo>
                    <a:lnTo>
                      <a:pt x="4" y="3"/>
                    </a:lnTo>
                    <a:lnTo>
                      <a:pt x="3" y="1"/>
                    </a:lnTo>
                    <a:lnTo>
                      <a:pt x="2"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1" name="Freeform 3396"/>
              <p:cNvSpPr>
                <a:spLocks/>
              </p:cNvSpPr>
              <p:nvPr/>
            </p:nvSpPr>
            <p:spPr bwMode="auto">
              <a:xfrm>
                <a:off x="3812" y="3215"/>
                <a:ext cx="6" cy="4"/>
              </a:xfrm>
              <a:custGeom>
                <a:avLst/>
                <a:gdLst>
                  <a:gd name="T0" fmla="*/ 2 w 10"/>
                  <a:gd name="T1" fmla="*/ 7 h 9"/>
                  <a:gd name="T2" fmla="*/ 2 w 10"/>
                  <a:gd name="T3" fmla="*/ 9 h 9"/>
                  <a:gd name="T4" fmla="*/ 5 w 10"/>
                  <a:gd name="T5" fmla="*/ 7 h 9"/>
                  <a:gd name="T6" fmla="*/ 7 w 10"/>
                  <a:gd name="T7" fmla="*/ 4 h 9"/>
                  <a:gd name="T8" fmla="*/ 8 w 10"/>
                  <a:gd name="T9" fmla="*/ 4 h 9"/>
                  <a:gd name="T10" fmla="*/ 10 w 10"/>
                  <a:gd name="T11" fmla="*/ 0 h 9"/>
                  <a:gd name="T12" fmla="*/ 9 w 10"/>
                  <a:gd name="T13" fmla="*/ 0 h 9"/>
                  <a:gd name="T14" fmla="*/ 8 w 10"/>
                  <a:gd name="T15" fmla="*/ 0 h 9"/>
                  <a:gd name="T16" fmla="*/ 8 w 10"/>
                  <a:gd name="T17" fmla="*/ 2 h 9"/>
                  <a:gd name="T18" fmla="*/ 5 w 10"/>
                  <a:gd name="T19" fmla="*/ 4 h 9"/>
                  <a:gd name="T20" fmla="*/ 5 w 10"/>
                  <a:gd name="T21" fmla="*/ 5 h 9"/>
                  <a:gd name="T22" fmla="*/ 0 w 10"/>
                  <a:gd name="T23" fmla="*/ 7 h 9"/>
                  <a:gd name="T24" fmla="*/ 1 w 10"/>
                  <a:gd name="T25" fmla="*/ 6 h 9"/>
                  <a:gd name="T26" fmla="*/ 2 w 10"/>
                  <a:gd name="T27" fmla="*/ 7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9"/>
                  <a:gd name="T44" fmla="*/ 10 w 10"/>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9">
                    <a:moveTo>
                      <a:pt x="2" y="7"/>
                    </a:moveTo>
                    <a:lnTo>
                      <a:pt x="2" y="9"/>
                    </a:lnTo>
                    <a:lnTo>
                      <a:pt x="5" y="7"/>
                    </a:lnTo>
                    <a:lnTo>
                      <a:pt x="7" y="4"/>
                    </a:lnTo>
                    <a:lnTo>
                      <a:pt x="8" y="4"/>
                    </a:lnTo>
                    <a:lnTo>
                      <a:pt x="10" y="0"/>
                    </a:lnTo>
                    <a:lnTo>
                      <a:pt x="9" y="0"/>
                    </a:lnTo>
                    <a:lnTo>
                      <a:pt x="8" y="0"/>
                    </a:lnTo>
                    <a:lnTo>
                      <a:pt x="8" y="2"/>
                    </a:lnTo>
                    <a:lnTo>
                      <a:pt x="5" y="4"/>
                    </a:lnTo>
                    <a:lnTo>
                      <a:pt x="5" y="5"/>
                    </a:lnTo>
                    <a:lnTo>
                      <a:pt x="0" y="7"/>
                    </a:lnTo>
                    <a:lnTo>
                      <a:pt x="1" y="6"/>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2" name="Freeform 3397"/>
              <p:cNvSpPr>
                <a:spLocks/>
              </p:cNvSpPr>
              <p:nvPr/>
            </p:nvSpPr>
            <p:spPr bwMode="auto">
              <a:xfrm>
                <a:off x="3817" y="3213"/>
                <a:ext cx="2" cy="2"/>
              </a:xfrm>
              <a:custGeom>
                <a:avLst/>
                <a:gdLst>
                  <a:gd name="T0" fmla="*/ 1 w 5"/>
                  <a:gd name="T1" fmla="*/ 3 h 5"/>
                  <a:gd name="T2" fmla="*/ 2 w 5"/>
                  <a:gd name="T3" fmla="*/ 5 h 5"/>
                  <a:gd name="T4" fmla="*/ 5 w 5"/>
                  <a:gd name="T5" fmla="*/ 2 h 5"/>
                  <a:gd name="T6" fmla="*/ 4 w 5"/>
                  <a:gd name="T7" fmla="*/ 1 h 5"/>
                  <a:gd name="T8" fmla="*/ 2 w 5"/>
                  <a:gd name="T9" fmla="*/ 0 h 5"/>
                  <a:gd name="T10" fmla="*/ 1 w 5"/>
                  <a:gd name="T11" fmla="*/ 1 h 5"/>
                  <a:gd name="T12" fmla="*/ 0 w 5"/>
                  <a:gd name="T13" fmla="*/ 3 h 5"/>
                  <a:gd name="T14" fmla="*/ 1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3"/>
                    </a:moveTo>
                    <a:lnTo>
                      <a:pt x="2" y="5"/>
                    </a:lnTo>
                    <a:lnTo>
                      <a:pt x="5" y="2"/>
                    </a:lnTo>
                    <a:lnTo>
                      <a:pt x="4"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3" name="Freeform 3398"/>
              <p:cNvSpPr>
                <a:spLocks/>
              </p:cNvSpPr>
              <p:nvPr/>
            </p:nvSpPr>
            <p:spPr bwMode="auto">
              <a:xfrm>
                <a:off x="3818" y="3175"/>
                <a:ext cx="7" cy="40"/>
              </a:xfrm>
              <a:custGeom>
                <a:avLst/>
                <a:gdLst>
                  <a:gd name="T0" fmla="*/ 3 w 14"/>
                  <a:gd name="T1" fmla="*/ 78 h 79"/>
                  <a:gd name="T2" fmla="*/ 2 w 14"/>
                  <a:gd name="T3" fmla="*/ 79 h 79"/>
                  <a:gd name="T4" fmla="*/ 5 w 14"/>
                  <a:gd name="T5" fmla="*/ 73 h 79"/>
                  <a:gd name="T6" fmla="*/ 7 w 14"/>
                  <a:gd name="T7" fmla="*/ 73 h 79"/>
                  <a:gd name="T8" fmla="*/ 7 w 14"/>
                  <a:gd name="T9" fmla="*/ 68 h 79"/>
                  <a:gd name="T10" fmla="*/ 11 w 14"/>
                  <a:gd name="T11" fmla="*/ 61 h 79"/>
                  <a:gd name="T12" fmla="*/ 11 w 14"/>
                  <a:gd name="T13" fmla="*/ 59 h 79"/>
                  <a:gd name="T14" fmla="*/ 12 w 14"/>
                  <a:gd name="T15" fmla="*/ 55 h 79"/>
                  <a:gd name="T16" fmla="*/ 12 w 14"/>
                  <a:gd name="T17" fmla="*/ 53 h 79"/>
                  <a:gd name="T18" fmla="*/ 13 w 14"/>
                  <a:gd name="T19" fmla="*/ 49 h 79"/>
                  <a:gd name="T20" fmla="*/ 13 w 14"/>
                  <a:gd name="T21" fmla="*/ 40 h 79"/>
                  <a:gd name="T22" fmla="*/ 14 w 14"/>
                  <a:gd name="T23" fmla="*/ 38 h 79"/>
                  <a:gd name="T24" fmla="*/ 13 w 14"/>
                  <a:gd name="T25" fmla="*/ 33 h 79"/>
                  <a:gd name="T26" fmla="*/ 13 w 14"/>
                  <a:gd name="T27" fmla="*/ 25 h 79"/>
                  <a:gd name="T28" fmla="*/ 12 w 14"/>
                  <a:gd name="T29" fmla="*/ 21 h 79"/>
                  <a:gd name="T30" fmla="*/ 7 w 14"/>
                  <a:gd name="T31" fmla="*/ 6 h 79"/>
                  <a:gd name="T32" fmla="*/ 5 w 14"/>
                  <a:gd name="T33" fmla="*/ 3 h 79"/>
                  <a:gd name="T34" fmla="*/ 3 w 14"/>
                  <a:gd name="T35" fmla="*/ 0 h 79"/>
                  <a:gd name="T36" fmla="*/ 2 w 14"/>
                  <a:gd name="T37" fmla="*/ 1 h 79"/>
                  <a:gd name="T38" fmla="*/ 0 w 14"/>
                  <a:gd name="T39" fmla="*/ 2 h 79"/>
                  <a:gd name="T40" fmla="*/ 3 w 14"/>
                  <a:gd name="T41" fmla="*/ 6 h 79"/>
                  <a:gd name="T42" fmla="*/ 5 w 14"/>
                  <a:gd name="T43" fmla="*/ 8 h 79"/>
                  <a:gd name="T44" fmla="*/ 10 w 14"/>
                  <a:gd name="T45" fmla="*/ 21 h 79"/>
                  <a:gd name="T46" fmla="*/ 11 w 14"/>
                  <a:gd name="T47" fmla="*/ 25 h 79"/>
                  <a:gd name="T48" fmla="*/ 11 w 14"/>
                  <a:gd name="T49" fmla="*/ 33 h 79"/>
                  <a:gd name="T50" fmla="*/ 12 w 14"/>
                  <a:gd name="T51" fmla="*/ 38 h 79"/>
                  <a:gd name="T52" fmla="*/ 11 w 14"/>
                  <a:gd name="T53" fmla="*/ 40 h 79"/>
                  <a:gd name="T54" fmla="*/ 11 w 14"/>
                  <a:gd name="T55" fmla="*/ 49 h 79"/>
                  <a:gd name="T56" fmla="*/ 10 w 14"/>
                  <a:gd name="T57" fmla="*/ 53 h 79"/>
                  <a:gd name="T58" fmla="*/ 10 w 14"/>
                  <a:gd name="T59" fmla="*/ 55 h 79"/>
                  <a:gd name="T60" fmla="*/ 8 w 14"/>
                  <a:gd name="T61" fmla="*/ 59 h 79"/>
                  <a:gd name="T62" fmla="*/ 8 w 14"/>
                  <a:gd name="T63" fmla="*/ 61 h 79"/>
                  <a:gd name="T64" fmla="*/ 5 w 14"/>
                  <a:gd name="T65" fmla="*/ 68 h 79"/>
                  <a:gd name="T66" fmla="*/ 5 w 14"/>
                  <a:gd name="T67" fmla="*/ 70 h 79"/>
                  <a:gd name="T68" fmla="*/ 3 w 14"/>
                  <a:gd name="T69" fmla="*/ 73 h 79"/>
                  <a:gd name="T70" fmla="*/ 0 w 14"/>
                  <a:gd name="T71" fmla="*/ 77 h 79"/>
                  <a:gd name="T72" fmla="*/ 2 w 14"/>
                  <a:gd name="T73" fmla="*/ 77 h 79"/>
                  <a:gd name="T74" fmla="*/ 3 w 14"/>
                  <a:gd name="T75" fmla="*/ 78 h 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
                  <a:gd name="T115" fmla="*/ 0 h 79"/>
                  <a:gd name="T116" fmla="*/ 14 w 14"/>
                  <a:gd name="T117" fmla="*/ 79 h 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 h="79">
                    <a:moveTo>
                      <a:pt x="3" y="78"/>
                    </a:moveTo>
                    <a:lnTo>
                      <a:pt x="2" y="79"/>
                    </a:lnTo>
                    <a:lnTo>
                      <a:pt x="5" y="73"/>
                    </a:lnTo>
                    <a:lnTo>
                      <a:pt x="7" y="73"/>
                    </a:lnTo>
                    <a:lnTo>
                      <a:pt x="7" y="68"/>
                    </a:lnTo>
                    <a:lnTo>
                      <a:pt x="11" y="61"/>
                    </a:lnTo>
                    <a:lnTo>
                      <a:pt x="11" y="59"/>
                    </a:lnTo>
                    <a:lnTo>
                      <a:pt x="12" y="55"/>
                    </a:lnTo>
                    <a:lnTo>
                      <a:pt x="12" y="53"/>
                    </a:lnTo>
                    <a:lnTo>
                      <a:pt x="13" y="49"/>
                    </a:lnTo>
                    <a:lnTo>
                      <a:pt x="13" y="40"/>
                    </a:lnTo>
                    <a:lnTo>
                      <a:pt x="14" y="38"/>
                    </a:lnTo>
                    <a:lnTo>
                      <a:pt x="13" y="33"/>
                    </a:lnTo>
                    <a:lnTo>
                      <a:pt x="13" y="25"/>
                    </a:lnTo>
                    <a:lnTo>
                      <a:pt x="12" y="21"/>
                    </a:lnTo>
                    <a:lnTo>
                      <a:pt x="7" y="6"/>
                    </a:lnTo>
                    <a:lnTo>
                      <a:pt x="5" y="3"/>
                    </a:lnTo>
                    <a:lnTo>
                      <a:pt x="3" y="0"/>
                    </a:lnTo>
                    <a:lnTo>
                      <a:pt x="2" y="1"/>
                    </a:lnTo>
                    <a:lnTo>
                      <a:pt x="0" y="2"/>
                    </a:lnTo>
                    <a:lnTo>
                      <a:pt x="3" y="6"/>
                    </a:lnTo>
                    <a:lnTo>
                      <a:pt x="5" y="8"/>
                    </a:lnTo>
                    <a:lnTo>
                      <a:pt x="10" y="21"/>
                    </a:lnTo>
                    <a:lnTo>
                      <a:pt x="11" y="25"/>
                    </a:lnTo>
                    <a:lnTo>
                      <a:pt x="11" y="33"/>
                    </a:lnTo>
                    <a:lnTo>
                      <a:pt x="12" y="38"/>
                    </a:lnTo>
                    <a:lnTo>
                      <a:pt x="11" y="40"/>
                    </a:lnTo>
                    <a:lnTo>
                      <a:pt x="11" y="49"/>
                    </a:lnTo>
                    <a:lnTo>
                      <a:pt x="10" y="53"/>
                    </a:lnTo>
                    <a:lnTo>
                      <a:pt x="10" y="55"/>
                    </a:lnTo>
                    <a:lnTo>
                      <a:pt x="8" y="59"/>
                    </a:lnTo>
                    <a:lnTo>
                      <a:pt x="8" y="61"/>
                    </a:lnTo>
                    <a:lnTo>
                      <a:pt x="5" y="68"/>
                    </a:lnTo>
                    <a:lnTo>
                      <a:pt x="5" y="70"/>
                    </a:lnTo>
                    <a:lnTo>
                      <a:pt x="3" y="73"/>
                    </a:lnTo>
                    <a:lnTo>
                      <a:pt x="0" y="77"/>
                    </a:lnTo>
                    <a:lnTo>
                      <a:pt x="2" y="77"/>
                    </a:lnTo>
                    <a:lnTo>
                      <a:pt x="3"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4" name="Freeform 3399"/>
              <p:cNvSpPr>
                <a:spLocks/>
              </p:cNvSpPr>
              <p:nvPr/>
            </p:nvSpPr>
            <p:spPr bwMode="auto">
              <a:xfrm>
                <a:off x="3817" y="3174"/>
                <a:ext cx="2" cy="4"/>
              </a:xfrm>
              <a:custGeom>
                <a:avLst/>
                <a:gdLst>
                  <a:gd name="T0" fmla="*/ 3 w 4"/>
                  <a:gd name="T1" fmla="*/ 2 h 7"/>
                  <a:gd name="T2" fmla="*/ 4 w 4"/>
                  <a:gd name="T3" fmla="*/ 2 h 7"/>
                  <a:gd name="T4" fmla="*/ 3 w 4"/>
                  <a:gd name="T5" fmla="*/ 0 h 7"/>
                  <a:gd name="T6" fmla="*/ 1 w 4"/>
                  <a:gd name="T7" fmla="*/ 0 h 7"/>
                  <a:gd name="T8" fmla="*/ 0 w 4"/>
                  <a:gd name="T9" fmla="*/ 0 h 7"/>
                  <a:gd name="T10" fmla="*/ 4 w 4"/>
                  <a:gd name="T11" fmla="*/ 7 h 7"/>
                  <a:gd name="T12" fmla="*/ 1 w 4"/>
                  <a:gd name="T13" fmla="*/ 3 h 7"/>
                  <a:gd name="T14" fmla="*/ 3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3" y="2"/>
                    </a:moveTo>
                    <a:lnTo>
                      <a:pt x="4" y="2"/>
                    </a:lnTo>
                    <a:lnTo>
                      <a:pt x="3" y="0"/>
                    </a:lnTo>
                    <a:lnTo>
                      <a:pt x="1" y="0"/>
                    </a:lnTo>
                    <a:lnTo>
                      <a:pt x="0" y="0"/>
                    </a:lnTo>
                    <a:lnTo>
                      <a:pt x="4" y="7"/>
                    </a:lnTo>
                    <a:lnTo>
                      <a:pt x="1"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5" name="Freeform 3400"/>
              <p:cNvSpPr>
                <a:spLocks/>
              </p:cNvSpPr>
              <p:nvPr/>
            </p:nvSpPr>
            <p:spPr bwMode="auto">
              <a:xfrm>
                <a:off x="3800" y="3163"/>
                <a:ext cx="18" cy="12"/>
              </a:xfrm>
              <a:custGeom>
                <a:avLst/>
                <a:gdLst>
                  <a:gd name="T0" fmla="*/ 36 w 36"/>
                  <a:gd name="T1" fmla="*/ 23 h 24"/>
                  <a:gd name="T2" fmla="*/ 34 w 36"/>
                  <a:gd name="T3" fmla="*/ 20 h 24"/>
                  <a:gd name="T4" fmla="*/ 33 w 36"/>
                  <a:gd name="T5" fmla="*/ 19 h 24"/>
                  <a:gd name="T6" fmla="*/ 30 w 36"/>
                  <a:gd name="T7" fmla="*/ 17 h 24"/>
                  <a:gd name="T8" fmla="*/ 23 w 36"/>
                  <a:gd name="T9" fmla="*/ 10 h 24"/>
                  <a:gd name="T10" fmla="*/ 19 w 36"/>
                  <a:gd name="T11" fmla="*/ 9 h 24"/>
                  <a:gd name="T12" fmla="*/ 17 w 36"/>
                  <a:gd name="T13" fmla="*/ 7 h 24"/>
                  <a:gd name="T14" fmla="*/ 10 w 36"/>
                  <a:gd name="T15" fmla="*/ 4 h 24"/>
                  <a:gd name="T16" fmla="*/ 8 w 36"/>
                  <a:gd name="T17" fmla="*/ 2 h 24"/>
                  <a:gd name="T18" fmla="*/ 0 w 36"/>
                  <a:gd name="T19" fmla="*/ 0 h 24"/>
                  <a:gd name="T20" fmla="*/ 0 w 36"/>
                  <a:gd name="T21" fmla="*/ 1 h 24"/>
                  <a:gd name="T22" fmla="*/ 0 w 36"/>
                  <a:gd name="T23" fmla="*/ 2 h 24"/>
                  <a:gd name="T24" fmla="*/ 6 w 36"/>
                  <a:gd name="T25" fmla="*/ 4 h 24"/>
                  <a:gd name="T26" fmla="*/ 8 w 36"/>
                  <a:gd name="T27" fmla="*/ 7 h 24"/>
                  <a:gd name="T28" fmla="*/ 15 w 36"/>
                  <a:gd name="T29" fmla="*/ 9 h 24"/>
                  <a:gd name="T30" fmla="*/ 17 w 36"/>
                  <a:gd name="T31" fmla="*/ 11 h 24"/>
                  <a:gd name="T32" fmla="*/ 21 w 36"/>
                  <a:gd name="T33" fmla="*/ 12 h 24"/>
                  <a:gd name="T34" fmla="*/ 27 w 36"/>
                  <a:gd name="T35" fmla="*/ 19 h 24"/>
                  <a:gd name="T36" fmla="*/ 31 w 36"/>
                  <a:gd name="T37" fmla="*/ 22 h 24"/>
                  <a:gd name="T38" fmla="*/ 33 w 36"/>
                  <a:gd name="T39" fmla="*/ 24 h 24"/>
                  <a:gd name="T40" fmla="*/ 34 w 36"/>
                  <a:gd name="T41" fmla="*/ 23 h 24"/>
                  <a:gd name="T42" fmla="*/ 36 w 36"/>
                  <a:gd name="T43" fmla="*/ 23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
                  <a:gd name="T67" fmla="*/ 0 h 24"/>
                  <a:gd name="T68" fmla="*/ 36 w 36"/>
                  <a:gd name="T69" fmla="*/ 24 h 2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 h="24">
                    <a:moveTo>
                      <a:pt x="36" y="23"/>
                    </a:moveTo>
                    <a:lnTo>
                      <a:pt x="34" y="20"/>
                    </a:lnTo>
                    <a:lnTo>
                      <a:pt x="33" y="19"/>
                    </a:lnTo>
                    <a:lnTo>
                      <a:pt x="30" y="17"/>
                    </a:lnTo>
                    <a:lnTo>
                      <a:pt x="23" y="10"/>
                    </a:lnTo>
                    <a:lnTo>
                      <a:pt x="19" y="9"/>
                    </a:lnTo>
                    <a:lnTo>
                      <a:pt x="17" y="7"/>
                    </a:lnTo>
                    <a:lnTo>
                      <a:pt x="10" y="4"/>
                    </a:lnTo>
                    <a:lnTo>
                      <a:pt x="8" y="2"/>
                    </a:lnTo>
                    <a:lnTo>
                      <a:pt x="0" y="0"/>
                    </a:lnTo>
                    <a:lnTo>
                      <a:pt x="0" y="1"/>
                    </a:lnTo>
                    <a:lnTo>
                      <a:pt x="0" y="2"/>
                    </a:lnTo>
                    <a:lnTo>
                      <a:pt x="6" y="4"/>
                    </a:lnTo>
                    <a:lnTo>
                      <a:pt x="8" y="7"/>
                    </a:lnTo>
                    <a:lnTo>
                      <a:pt x="15" y="9"/>
                    </a:lnTo>
                    <a:lnTo>
                      <a:pt x="17" y="11"/>
                    </a:lnTo>
                    <a:lnTo>
                      <a:pt x="21" y="12"/>
                    </a:lnTo>
                    <a:lnTo>
                      <a:pt x="27" y="19"/>
                    </a:lnTo>
                    <a:lnTo>
                      <a:pt x="31" y="22"/>
                    </a:lnTo>
                    <a:lnTo>
                      <a:pt x="33" y="24"/>
                    </a:lnTo>
                    <a:lnTo>
                      <a:pt x="34" y="23"/>
                    </a:lnTo>
                    <a:lnTo>
                      <a:pt x="3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6" name="Freeform 3401"/>
              <p:cNvSpPr>
                <a:spLocks/>
              </p:cNvSpPr>
              <p:nvPr/>
            </p:nvSpPr>
            <p:spPr bwMode="auto">
              <a:xfrm>
                <a:off x="3799" y="3162"/>
                <a:ext cx="1" cy="3"/>
              </a:xfrm>
              <a:custGeom>
                <a:avLst/>
                <a:gdLst>
                  <a:gd name="T0" fmla="*/ 4 w 4"/>
                  <a:gd name="T1" fmla="*/ 1 h 4"/>
                  <a:gd name="T2" fmla="*/ 0 w 4"/>
                  <a:gd name="T3" fmla="*/ 0 h 4"/>
                  <a:gd name="T4" fmla="*/ 4 w 4"/>
                  <a:gd name="T5" fmla="*/ 4 h 4"/>
                  <a:gd name="T6" fmla="*/ 4 w 4"/>
                  <a:gd name="T7" fmla="*/ 2 h 4"/>
                  <a:gd name="T8" fmla="*/ 4 w 4"/>
                  <a:gd name="T9" fmla="*/ 1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1"/>
                    </a:moveTo>
                    <a:lnTo>
                      <a:pt x="0" y="0"/>
                    </a:lnTo>
                    <a:lnTo>
                      <a:pt x="4" y="4"/>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7" name="Freeform 3402"/>
              <p:cNvSpPr>
                <a:spLocks/>
              </p:cNvSpPr>
              <p:nvPr/>
            </p:nvSpPr>
            <p:spPr bwMode="auto">
              <a:xfrm>
                <a:off x="3799" y="3162"/>
                <a:ext cx="1" cy="3"/>
              </a:xfrm>
              <a:custGeom>
                <a:avLst/>
                <a:gdLst>
                  <a:gd name="T0" fmla="*/ 0 w 4"/>
                  <a:gd name="T1" fmla="*/ 0 h 4"/>
                  <a:gd name="T2" fmla="*/ 0 w 4"/>
                  <a:gd name="T3" fmla="*/ 0 h 4"/>
                  <a:gd name="T4" fmla="*/ 0 w 4"/>
                  <a:gd name="T5" fmla="*/ 2 h 4"/>
                  <a:gd name="T6" fmla="*/ 0 w 4"/>
                  <a:gd name="T7" fmla="*/ 4 h 4"/>
                  <a:gd name="T8" fmla="*/ 4 w 4"/>
                  <a:gd name="T9" fmla="*/ 4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0" y="0"/>
                    </a:lnTo>
                    <a:lnTo>
                      <a:pt x="0" y="2"/>
                    </a:lnTo>
                    <a:lnTo>
                      <a:pt x="0" y="4"/>
                    </a:lnTo>
                    <a:lnTo>
                      <a:pt x="4"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8" name="Freeform 3403"/>
              <p:cNvSpPr>
                <a:spLocks/>
              </p:cNvSpPr>
              <p:nvPr/>
            </p:nvSpPr>
            <p:spPr bwMode="auto">
              <a:xfrm>
                <a:off x="3797" y="3162"/>
                <a:ext cx="3" cy="3"/>
              </a:xfrm>
              <a:custGeom>
                <a:avLst/>
                <a:gdLst>
                  <a:gd name="T0" fmla="*/ 3 w 7"/>
                  <a:gd name="T1" fmla="*/ 2 h 4"/>
                  <a:gd name="T2" fmla="*/ 3 w 7"/>
                  <a:gd name="T3" fmla="*/ 1 h 4"/>
                  <a:gd name="T4" fmla="*/ 0 w 7"/>
                  <a:gd name="T5" fmla="*/ 0 h 4"/>
                  <a:gd name="T6" fmla="*/ 0 w 7"/>
                  <a:gd name="T7" fmla="*/ 1 h 4"/>
                  <a:gd name="T8" fmla="*/ 0 w 7"/>
                  <a:gd name="T9" fmla="*/ 2 h 4"/>
                  <a:gd name="T10" fmla="*/ 7 w 7"/>
                  <a:gd name="T11" fmla="*/ 4 h 4"/>
                  <a:gd name="T12" fmla="*/ 3 w 7"/>
                  <a:gd name="T13" fmla="*/ 4 h 4"/>
                  <a:gd name="T14" fmla="*/ 3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2"/>
                    </a:moveTo>
                    <a:lnTo>
                      <a:pt x="3" y="1"/>
                    </a:lnTo>
                    <a:lnTo>
                      <a:pt x="0" y="0"/>
                    </a:lnTo>
                    <a:lnTo>
                      <a:pt x="0" y="1"/>
                    </a:lnTo>
                    <a:lnTo>
                      <a:pt x="0" y="2"/>
                    </a:lnTo>
                    <a:lnTo>
                      <a:pt x="7" y="4"/>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09" name="Freeform 3404"/>
              <p:cNvSpPr>
                <a:spLocks/>
              </p:cNvSpPr>
              <p:nvPr/>
            </p:nvSpPr>
            <p:spPr bwMode="auto">
              <a:xfrm>
                <a:off x="3795" y="3162"/>
                <a:ext cx="2" cy="2"/>
              </a:xfrm>
              <a:custGeom>
                <a:avLst/>
                <a:gdLst>
                  <a:gd name="T0" fmla="*/ 4 w 4"/>
                  <a:gd name="T1" fmla="*/ 2 h 5"/>
                  <a:gd name="T2" fmla="*/ 0 w 4"/>
                  <a:gd name="T3" fmla="*/ 0 h 5"/>
                  <a:gd name="T4" fmla="*/ 2 w 4"/>
                  <a:gd name="T5" fmla="*/ 0 h 5"/>
                  <a:gd name="T6" fmla="*/ 2 w 4"/>
                  <a:gd name="T7" fmla="*/ 3 h 5"/>
                  <a:gd name="T8" fmla="*/ 2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0" y="0"/>
                    </a:lnTo>
                    <a:lnTo>
                      <a:pt x="2" y="0"/>
                    </a:lnTo>
                    <a:lnTo>
                      <a:pt x="2" y="3"/>
                    </a:lnTo>
                    <a:lnTo>
                      <a:pt x="2"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0" name="Freeform 3405"/>
              <p:cNvSpPr>
                <a:spLocks/>
              </p:cNvSpPr>
              <p:nvPr/>
            </p:nvSpPr>
            <p:spPr bwMode="auto">
              <a:xfrm>
                <a:off x="3794" y="3162"/>
                <a:ext cx="4" cy="2"/>
              </a:xfrm>
              <a:custGeom>
                <a:avLst/>
                <a:gdLst>
                  <a:gd name="T0" fmla="*/ 4 w 7"/>
                  <a:gd name="T1" fmla="*/ 3 h 5"/>
                  <a:gd name="T2" fmla="*/ 4 w 7"/>
                  <a:gd name="T3" fmla="*/ 2 h 5"/>
                  <a:gd name="T4" fmla="*/ 0 w 7"/>
                  <a:gd name="T5" fmla="*/ 0 h 5"/>
                  <a:gd name="T6" fmla="*/ 0 w 7"/>
                  <a:gd name="T7" fmla="*/ 2 h 5"/>
                  <a:gd name="T8" fmla="*/ 0 w 7"/>
                  <a:gd name="T9" fmla="*/ 3 h 5"/>
                  <a:gd name="T10" fmla="*/ 7 w 7"/>
                  <a:gd name="T11" fmla="*/ 5 h 5"/>
                  <a:gd name="T12" fmla="*/ 4 w 7"/>
                  <a:gd name="T13" fmla="*/ 5 h 5"/>
                  <a:gd name="T14" fmla="*/ 4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3"/>
                    </a:moveTo>
                    <a:lnTo>
                      <a:pt x="4" y="2"/>
                    </a:lnTo>
                    <a:lnTo>
                      <a:pt x="0" y="0"/>
                    </a:lnTo>
                    <a:lnTo>
                      <a:pt x="0" y="2"/>
                    </a:lnTo>
                    <a:lnTo>
                      <a:pt x="0" y="3"/>
                    </a:lnTo>
                    <a:lnTo>
                      <a:pt x="7" y="5"/>
                    </a:lnTo>
                    <a:lnTo>
                      <a:pt x="4" y="5"/>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1" name="Freeform 3406"/>
              <p:cNvSpPr>
                <a:spLocks/>
              </p:cNvSpPr>
              <p:nvPr/>
            </p:nvSpPr>
            <p:spPr bwMode="auto">
              <a:xfrm>
                <a:off x="3791" y="3161"/>
                <a:ext cx="3" cy="2"/>
              </a:xfrm>
              <a:custGeom>
                <a:avLst/>
                <a:gdLst>
                  <a:gd name="T0" fmla="*/ 7 w 7"/>
                  <a:gd name="T1" fmla="*/ 1 h 5"/>
                  <a:gd name="T2" fmla="*/ 4 w 7"/>
                  <a:gd name="T3" fmla="*/ 0 h 5"/>
                  <a:gd name="T4" fmla="*/ 0 w 7"/>
                  <a:gd name="T5" fmla="*/ 0 h 5"/>
                  <a:gd name="T6" fmla="*/ 0 w 7"/>
                  <a:gd name="T7" fmla="*/ 3 h 5"/>
                  <a:gd name="T8" fmla="*/ 0 w 7"/>
                  <a:gd name="T9" fmla="*/ 5 h 5"/>
                  <a:gd name="T10" fmla="*/ 7 w 7"/>
                  <a:gd name="T11" fmla="*/ 5 h 5"/>
                  <a:gd name="T12" fmla="*/ 7 w 7"/>
                  <a:gd name="T13" fmla="*/ 3 h 5"/>
                  <a:gd name="T14" fmla="*/ 7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7" y="1"/>
                    </a:moveTo>
                    <a:lnTo>
                      <a:pt x="4" y="0"/>
                    </a:lnTo>
                    <a:lnTo>
                      <a:pt x="0" y="0"/>
                    </a:lnTo>
                    <a:lnTo>
                      <a:pt x="0" y="3"/>
                    </a:lnTo>
                    <a:lnTo>
                      <a:pt x="0" y="5"/>
                    </a:lnTo>
                    <a:lnTo>
                      <a:pt x="7" y="5"/>
                    </a:lnTo>
                    <a:lnTo>
                      <a:pt x="7" y="3"/>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2" name="Freeform 3407"/>
              <p:cNvSpPr>
                <a:spLocks/>
              </p:cNvSpPr>
              <p:nvPr/>
            </p:nvSpPr>
            <p:spPr bwMode="auto">
              <a:xfrm>
                <a:off x="3789" y="3161"/>
                <a:ext cx="3" cy="2"/>
              </a:xfrm>
              <a:custGeom>
                <a:avLst/>
                <a:gdLst>
                  <a:gd name="T0" fmla="*/ 3 w 7"/>
                  <a:gd name="T1" fmla="*/ 3 h 5"/>
                  <a:gd name="T2" fmla="*/ 3 w 7"/>
                  <a:gd name="T3" fmla="*/ 1 h 5"/>
                  <a:gd name="T4" fmla="*/ 0 w 7"/>
                  <a:gd name="T5" fmla="*/ 0 h 5"/>
                  <a:gd name="T6" fmla="*/ 0 w 7"/>
                  <a:gd name="T7" fmla="*/ 1 h 5"/>
                  <a:gd name="T8" fmla="*/ 0 w 7"/>
                  <a:gd name="T9" fmla="*/ 3 h 5"/>
                  <a:gd name="T10" fmla="*/ 7 w 7"/>
                  <a:gd name="T11" fmla="*/ 5 h 5"/>
                  <a:gd name="T12" fmla="*/ 3 w 7"/>
                  <a:gd name="T13" fmla="*/ 5 h 5"/>
                  <a:gd name="T14" fmla="*/ 3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3"/>
                    </a:moveTo>
                    <a:lnTo>
                      <a:pt x="3" y="1"/>
                    </a:lnTo>
                    <a:lnTo>
                      <a:pt x="0" y="0"/>
                    </a:lnTo>
                    <a:lnTo>
                      <a:pt x="0" y="1"/>
                    </a:lnTo>
                    <a:lnTo>
                      <a:pt x="0" y="3"/>
                    </a:lnTo>
                    <a:lnTo>
                      <a:pt x="7" y="5"/>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3" name="Freeform 3408"/>
              <p:cNvSpPr>
                <a:spLocks/>
              </p:cNvSpPr>
              <p:nvPr/>
            </p:nvSpPr>
            <p:spPr bwMode="auto">
              <a:xfrm>
                <a:off x="3745" y="3161"/>
                <a:ext cx="44" cy="67"/>
              </a:xfrm>
              <a:custGeom>
                <a:avLst/>
                <a:gdLst>
                  <a:gd name="T0" fmla="*/ 89 w 89"/>
                  <a:gd name="T1" fmla="*/ 1 h 135"/>
                  <a:gd name="T2" fmla="*/ 85 w 89"/>
                  <a:gd name="T3" fmla="*/ 0 h 135"/>
                  <a:gd name="T4" fmla="*/ 1 w 89"/>
                  <a:gd name="T5" fmla="*/ 0 h 135"/>
                  <a:gd name="T6" fmla="*/ 0 w 89"/>
                  <a:gd name="T7" fmla="*/ 134 h 135"/>
                  <a:gd name="T8" fmla="*/ 1 w 89"/>
                  <a:gd name="T9" fmla="*/ 135 h 135"/>
                  <a:gd name="T10" fmla="*/ 2 w 89"/>
                  <a:gd name="T11" fmla="*/ 133 h 135"/>
                  <a:gd name="T12" fmla="*/ 2 w 89"/>
                  <a:gd name="T13" fmla="*/ 5 h 135"/>
                  <a:gd name="T14" fmla="*/ 89 w 89"/>
                  <a:gd name="T15" fmla="*/ 5 h 135"/>
                  <a:gd name="T16" fmla="*/ 89 w 89"/>
                  <a:gd name="T17" fmla="*/ 2 h 135"/>
                  <a:gd name="T18" fmla="*/ 89 w 89"/>
                  <a:gd name="T19" fmla="*/ 1 h 1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
                  <a:gd name="T31" fmla="*/ 0 h 135"/>
                  <a:gd name="T32" fmla="*/ 89 w 89"/>
                  <a:gd name="T33" fmla="*/ 135 h 1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 h="135">
                    <a:moveTo>
                      <a:pt x="89" y="1"/>
                    </a:moveTo>
                    <a:lnTo>
                      <a:pt x="85" y="0"/>
                    </a:lnTo>
                    <a:lnTo>
                      <a:pt x="1" y="0"/>
                    </a:lnTo>
                    <a:lnTo>
                      <a:pt x="0" y="134"/>
                    </a:lnTo>
                    <a:lnTo>
                      <a:pt x="1" y="135"/>
                    </a:lnTo>
                    <a:lnTo>
                      <a:pt x="2" y="133"/>
                    </a:lnTo>
                    <a:lnTo>
                      <a:pt x="2" y="5"/>
                    </a:lnTo>
                    <a:lnTo>
                      <a:pt x="89" y="5"/>
                    </a:lnTo>
                    <a:lnTo>
                      <a:pt x="89" y="2"/>
                    </a:lnTo>
                    <a:lnTo>
                      <a:pt x="8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4" name="Freeform 3409"/>
              <p:cNvSpPr>
                <a:spLocks noEditPoints="1"/>
              </p:cNvSpPr>
              <p:nvPr/>
            </p:nvSpPr>
            <p:spPr bwMode="auto">
              <a:xfrm>
                <a:off x="3853" y="3152"/>
                <a:ext cx="133" cy="85"/>
              </a:xfrm>
              <a:custGeom>
                <a:avLst/>
                <a:gdLst>
                  <a:gd name="T0" fmla="*/ 0 w 266"/>
                  <a:gd name="T1" fmla="*/ 170 h 170"/>
                  <a:gd name="T2" fmla="*/ 109 w 266"/>
                  <a:gd name="T3" fmla="*/ 0 h 170"/>
                  <a:gd name="T4" fmla="*/ 151 w 266"/>
                  <a:gd name="T5" fmla="*/ 0 h 170"/>
                  <a:gd name="T6" fmla="*/ 266 w 266"/>
                  <a:gd name="T7" fmla="*/ 170 h 170"/>
                  <a:gd name="T8" fmla="*/ 223 w 266"/>
                  <a:gd name="T9" fmla="*/ 170 h 170"/>
                  <a:gd name="T10" fmla="*/ 190 w 266"/>
                  <a:gd name="T11" fmla="*/ 119 h 170"/>
                  <a:gd name="T12" fmla="*/ 71 w 266"/>
                  <a:gd name="T13" fmla="*/ 119 h 170"/>
                  <a:gd name="T14" fmla="*/ 40 w 266"/>
                  <a:gd name="T15" fmla="*/ 170 h 170"/>
                  <a:gd name="T16" fmla="*/ 0 w 266"/>
                  <a:gd name="T17" fmla="*/ 170 h 170"/>
                  <a:gd name="T18" fmla="*/ 0 w 266"/>
                  <a:gd name="T19" fmla="*/ 170 h 170"/>
                  <a:gd name="T20" fmla="*/ 82 w 266"/>
                  <a:gd name="T21" fmla="*/ 100 h 170"/>
                  <a:gd name="T22" fmla="*/ 178 w 266"/>
                  <a:gd name="T23" fmla="*/ 100 h 170"/>
                  <a:gd name="T24" fmla="*/ 148 w 266"/>
                  <a:gd name="T25" fmla="*/ 53 h 170"/>
                  <a:gd name="T26" fmla="*/ 146 w 266"/>
                  <a:gd name="T27" fmla="*/ 49 h 170"/>
                  <a:gd name="T28" fmla="*/ 144 w 266"/>
                  <a:gd name="T29" fmla="*/ 46 h 170"/>
                  <a:gd name="T30" fmla="*/ 142 w 266"/>
                  <a:gd name="T31" fmla="*/ 42 h 170"/>
                  <a:gd name="T32" fmla="*/ 140 w 266"/>
                  <a:gd name="T33" fmla="*/ 39 h 170"/>
                  <a:gd name="T34" fmla="*/ 138 w 266"/>
                  <a:gd name="T35" fmla="*/ 36 h 170"/>
                  <a:gd name="T36" fmla="*/ 137 w 266"/>
                  <a:gd name="T37" fmla="*/ 33 h 170"/>
                  <a:gd name="T38" fmla="*/ 135 w 266"/>
                  <a:gd name="T39" fmla="*/ 30 h 170"/>
                  <a:gd name="T40" fmla="*/ 133 w 266"/>
                  <a:gd name="T41" fmla="*/ 28 h 170"/>
                  <a:gd name="T42" fmla="*/ 132 w 266"/>
                  <a:gd name="T43" fmla="*/ 24 h 170"/>
                  <a:gd name="T44" fmla="*/ 131 w 266"/>
                  <a:gd name="T45" fmla="*/ 22 h 170"/>
                  <a:gd name="T46" fmla="*/ 130 w 266"/>
                  <a:gd name="T47" fmla="*/ 19 h 170"/>
                  <a:gd name="T48" fmla="*/ 129 w 266"/>
                  <a:gd name="T49" fmla="*/ 17 h 170"/>
                  <a:gd name="T50" fmla="*/ 128 w 266"/>
                  <a:gd name="T51" fmla="*/ 19 h 170"/>
                  <a:gd name="T52" fmla="*/ 127 w 266"/>
                  <a:gd name="T53" fmla="*/ 22 h 170"/>
                  <a:gd name="T54" fmla="*/ 125 w 266"/>
                  <a:gd name="T55" fmla="*/ 25 h 170"/>
                  <a:gd name="T56" fmla="*/ 124 w 266"/>
                  <a:gd name="T57" fmla="*/ 28 h 170"/>
                  <a:gd name="T58" fmla="*/ 123 w 266"/>
                  <a:gd name="T59" fmla="*/ 31 h 170"/>
                  <a:gd name="T60" fmla="*/ 121 w 266"/>
                  <a:gd name="T61" fmla="*/ 33 h 170"/>
                  <a:gd name="T62" fmla="*/ 120 w 266"/>
                  <a:gd name="T63" fmla="*/ 37 h 170"/>
                  <a:gd name="T64" fmla="*/ 118 w 266"/>
                  <a:gd name="T65" fmla="*/ 39 h 170"/>
                  <a:gd name="T66" fmla="*/ 117 w 266"/>
                  <a:gd name="T67" fmla="*/ 41 h 170"/>
                  <a:gd name="T68" fmla="*/ 115 w 266"/>
                  <a:gd name="T69" fmla="*/ 45 h 170"/>
                  <a:gd name="T70" fmla="*/ 114 w 266"/>
                  <a:gd name="T71" fmla="*/ 47 h 170"/>
                  <a:gd name="T72" fmla="*/ 113 w 266"/>
                  <a:gd name="T73" fmla="*/ 51 h 170"/>
                  <a:gd name="T74" fmla="*/ 82 w 266"/>
                  <a:gd name="T75" fmla="*/ 100 h 170"/>
                  <a:gd name="T76" fmla="*/ 82 w 266"/>
                  <a:gd name="T77" fmla="*/ 100 h 1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6"/>
                  <a:gd name="T118" fmla="*/ 0 h 170"/>
                  <a:gd name="T119" fmla="*/ 266 w 266"/>
                  <a:gd name="T120" fmla="*/ 170 h 1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6" h="170">
                    <a:moveTo>
                      <a:pt x="0" y="170"/>
                    </a:moveTo>
                    <a:lnTo>
                      <a:pt x="109" y="0"/>
                    </a:lnTo>
                    <a:lnTo>
                      <a:pt x="151" y="0"/>
                    </a:lnTo>
                    <a:lnTo>
                      <a:pt x="266" y="170"/>
                    </a:lnTo>
                    <a:lnTo>
                      <a:pt x="223" y="170"/>
                    </a:lnTo>
                    <a:lnTo>
                      <a:pt x="190" y="119"/>
                    </a:lnTo>
                    <a:lnTo>
                      <a:pt x="71" y="119"/>
                    </a:lnTo>
                    <a:lnTo>
                      <a:pt x="40" y="170"/>
                    </a:lnTo>
                    <a:lnTo>
                      <a:pt x="0" y="170"/>
                    </a:lnTo>
                    <a:close/>
                    <a:moveTo>
                      <a:pt x="82" y="100"/>
                    </a:moveTo>
                    <a:lnTo>
                      <a:pt x="178" y="100"/>
                    </a:lnTo>
                    <a:lnTo>
                      <a:pt x="148" y="53"/>
                    </a:lnTo>
                    <a:lnTo>
                      <a:pt x="146" y="49"/>
                    </a:lnTo>
                    <a:lnTo>
                      <a:pt x="144" y="46"/>
                    </a:lnTo>
                    <a:lnTo>
                      <a:pt x="142" y="42"/>
                    </a:lnTo>
                    <a:lnTo>
                      <a:pt x="140" y="39"/>
                    </a:lnTo>
                    <a:lnTo>
                      <a:pt x="138" y="36"/>
                    </a:lnTo>
                    <a:lnTo>
                      <a:pt x="137" y="33"/>
                    </a:lnTo>
                    <a:lnTo>
                      <a:pt x="135" y="30"/>
                    </a:lnTo>
                    <a:lnTo>
                      <a:pt x="133" y="28"/>
                    </a:lnTo>
                    <a:lnTo>
                      <a:pt x="132" y="24"/>
                    </a:lnTo>
                    <a:lnTo>
                      <a:pt x="131" y="22"/>
                    </a:lnTo>
                    <a:lnTo>
                      <a:pt x="130" y="19"/>
                    </a:lnTo>
                    <a:lnTo>
                      <a:pt x="129" y="17"/>
                    </a:lnTo>
                    <a:lnTo>
                      <a:pt x="128" y="19"/>
                    </a:lnTo>
                    <a:lnTo>
                      <a:pt x="127" y="22"/>
                    </a:lnTo>
                    <a:lnTo>
                      <a:pt x="125" y="25"/>
                    </a:lnTo>
                    <a:lnTo>
                      <a:pt x="124" y="28"/>
                    </a:lnTo>
                    <a:lnTo>
                      <a:pt x="123" y="31"/>
                    </a:lnTo>
                    <a:lnTo>
                      <a:pt x="121" y="33"/>
                    </a:lnTo>
                    <a:lnTo>
                      <a:pt x="120" y="37"/>
                    </a:lnTo>
                    <a:lnTo>
                      <a:pt x="118" y="39"/>
                    </a:lnTo>
                    <a:lnTo>
                      <a:pt x="117" y="41"/>
                    </a:lnTo>
                    <a:lnTo>
                      <a:pt x="115" y="45"/>
                    </a:lnTo>
                    <a:lnTo>
                      <a:pt x="114" y="47"/>
                    </a:lnTo>
                    <a:lnTo>
                      <a:pt x="113" y="51"/>
                    </a:lnTo>
                    <a:lnTo>
                      <a:pt x="82" y="10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5" name="Freeform 3410"/>
              <p:cNvSpPr>
                <a:spLocks/>
              </p:cNvSpPr>
              <p:nvPr/>
            </p:nvSpPr>
            <p:spPr bwMode="auto">
              <a:xfrm>
                <a:off x="3853" y="3152"/>
                <a:ext cx="133" cy="85"/>
              </a:xfrm>
              <a:custGeom>
                <a:avLst/>
                <a:gdLst>
                  <a:gd name="T0" fmla="*/ 0 w 266"/>
                  <a:gd name="T1" fmla="*/ 170 h 170"/>
                  <a:gd name="T2" fmla="*/ 109 w 266"/>
                  <a:gd name="T3" fmla="*/ 0 h 170"/>
                  <a:gd name="T4" fmla="*/ 151 w 266"/>
                  <a:gd name="T5" fmla="*/ 0 h 170"/>
                  <a:gd name="T6" fmla="*/ 266 w 266"/>
                  <a:gd name="T7" fmla="*/ 170 h 170"/>
                  <a:gd name="T8" fmla="*/ 223 w 266"/>
                  <a:gd name="T9" fmla="*/ 170 h 170"/>
                  <a:gd name="T10" fmla="*/ 190 w 266"/>
                  <a:gd name="T11" fmla="*/ 119 h 170"/>
                  <a:gd name="T12" fmla="*/ 71 w 266"/>
                  <a:gd name="T13" fmla="*/ 119 h 170"/>
                  <a:gd name="T14" fmla="*/ 40 w 266"/>
                  <a:gd name="T15" fmla="*/ 170 h 170"/>
                  <a:gd name="T16" fmla="*/ 0 w 266"/>
                  <a:gd name="T17" fmla="*/ 170 h 170"/>
                  <a:gd name="T18" fmla="*/ 0 w 266"/>
                  <a:gd name="T19" fmla="*/ 17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6"/>
                  <a:gd name="T31" fmla="*/ 0 h 170"/>
                  <a:gd name="T32" fmla="*/ 266 w 266"/>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6" h="170">
                    <a:moveTo>
                      <a:pt x="0" y="170"/>
                    </a:moveTo>
                    <a:lnTo>
                      <a:pt x="109" y="0"/>
                    </a:lnTo>
                    <a:lnTo>
                      <a:pt x="151" y="0"/>
                    </a:lnTo>
                    <a:lnTo>
                      <a:pt x="266" y="170"/>
                    </a:lnTo>
                    <a:lnTo>
                      <a:pt x="223" y="170"/>
                    </a:lnTo>
                    <a:lnTo>
                      <a:pt x="190" y="119"/>
                    </a:lnTo>
                    <a:lnTo>
                      <a:pt x="71" y="119"/>
                    </a:lnTo>
                    <a:lnTo>
                      <a:pt x="40" y="170"/>
                    </a:lnTo>
                    <a:lnTo>
                      <a:pt x="0" y="17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516" name="Freeform 3411"/>
              <p:cNvSpPr>
                <a:spLocks/>
              </p:cNvSpPr>
              <p:nvPr/>
            </p:nvSpPr>
            <p:spPr bwMode="auto">
              <a:xfrm>
                <a:off x="3853" y="3151"/>
                <a:ext cx="134" cy="87"/>
              </a:xfrm>
              <a:custGeom>
                <a:avLst/>
                <a:gdLst>
                  <a:gd name="T0" fmla="*/ 0 w 268"/>
                  <a:gd name="T1" fmla="*/ 170 h 174"/>
                  <a:gd name="T2" fmla="*/ 2 w 268"/>
                  <a:gd name="T3" fmla="*/ 173 h 174"/>
                  <a:gd name="T4" fmla="*/ 111 w 268"/>
                  <a:gd name="T5" fmla="*/ 2 h 174"/>
                  <a:gd name="T6" fmla="*/ 151 w 268"/>
                  <a:gd name="T7" fmla="*/ 2 h 174"/>
                  <a:gd name="T8" fmla="*/ 264 w 268"/>
                  <a:gd name="T9" fmla="*/ 169 h 174"/>
                  <a:gd name="T10" fmla="*/ 267 w 268"/>
                  <a:gd name="T11" fmla="*/ 174 h 174"/>
                  <a:gd name="T12" fmla="*/ 268 w 268"/>
                  <a:gd name="T13" fmla="*/ 170 h 174"/>
                  <a:gd name="T14" fmla="*/ 152 w 268"/>
                  <a:gd name="T15" fmla="*/ 0 h 174"/>
                  <a:gd name="T16" fmla="*/ 109 w 268"/>
                  <a:gd name="T17" fmla="*/ 0 h 174"/>
                  <a:gd name="T18" fmla="*/ 0 w 268"/>
                  <a:gd name="T19" fmla="*/ 17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8"/>
                  <a:gd name="T31" fmla="*/ 0 h 174"/>
                  <a:gd name="T32" fmla="*/ 268 w 268"/>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8" h="174">
                    <a:moveTo>
                      <a:pt x="0" y="170"/>
                    </a:moveTo>
                    <a:lnTo>
                      <a:pt x="2" y="173"/>
                    </a:lnTo>
                    <a:lnTo>
                      <a:pt x="111" y="2"/>
                    </a:lnTo>
                    <a:lnTo>
                      <a:pt x="151" y="2"/>
                    </a:lnTo>
                    <a:lnTo>
                      <a:pt x="264" y="169"/>
                    </a:lnTo>
                    <a:lnTo>
                      <a:pt x="267" y="174"/>
                    </a:lnTo>
                    <a:lnTo>
                      <a:pt x="268" y="170"/>
                    </a:lnTo>
                    <a:lnTo>
                      <a:pt x="152" y="0"/>
                    </a:lnTo>
                    <a:lnTo>
                      <a:pt x="109" y="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7" name="Freeform 3412"/>
              <p:cNvSpPr>
                <a:spLocks/>
              </p:cNvSpPr>
              <p:nvPr/>
            </p:nvSpPr>
            <p:spPr bwMode="auto">
              <a:xfrm>
                <a:off x="3853" y="3210"/>
                <a:ext cx="133" cy="28"/>
              </a:xfrm>
              <a:custGeom>
                <a:avLst/>
                <a:gdLst>
                  <a:gd name="T0" fmla="*/ 264 w 267"/>
                  <a:gd name="T1" fmla="*/ 52 h 57"/>
                  <a:gd name="T2" fmla="*/ 224 w 267"/>
                  <a:gd name="T3" fmla="*/ 52 h 57"/>
                  <a:gd name="T4" fmla="*/ 192 w 267"/>
                  <a:gd name="T5" fmla="*/ 1 h 57"/>
                  <a:gd name="T6" fmla="*/ 72 w 267"/>
                  <a:gd name="T7" fmla="*/ 0 h 57"/>
                  <a:gd name="T8" fmla="*/ 40 w 267"/>
                  <a:gd name="T9" fmla="*/ 52 h 57"/>
                  <a:gd name="T10" fmla="*/ 3 w 267"/>
                  <a:gd name="T11" fmla="*/ 52 h 57"/>
                  <a:gd name="T12" fmla="*/ 0 w 267"/>
                  <a:gd name="T13" fmla="*/ 53 h 57"/>
                  <a:gd name="T14" fmla="*/ 1 w 267"/>
                  <a:gd name="T15" fmla="*/ 57 h 57"/>
                  <a:gd name="T16" fmla="*/ 42 w 267"/>
                  <a:gd name="T17" fmla="*/ 56 h 57"/>
                  <a:gd name="T18" fmla="*/ 72 w 267"/>
                  <a:gd name="T19" fmla="*/ 5 h 57"/>
                  <a:gd name="T20" fmla="*/ 190 w 267"/>
                  <a:gd name="T21" fmla="*/ 5 h 57"/>
                  <a:gd name="T22" fmla="*/ 224 w 267"/>
                  <a:gd name="T23" fmla="*/ 57 h 57"/>
                  <a:gd name="T24" fmla="*/ 267 w 267"/>
                  <a:gd name="T25" fmla="*/ 57 h 57"/>
                  <a:gd name="T26" fmla="*/ 264 w 267"/>
                  <a:gd name="T27" fmla="*/ 52 h 5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57"/>
                  <a:gd name="T44" fmla="*/ 267 w 267"/>
                  <a:gd name="T45" fmla="*/ 57 h 5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57">
                    <a:moveTo>
                      <a:pt x="264" y="52"/>
                    </a:moveTo>
                    <a:lnTo>
                      <a:pt x="224" y="52"/>
                    </a:lnTo>
                    <a:lnTo>
                      <a:pt x="192" y="1"/>
                    </a:lnTo>
                    <a:lnTo>
                      <a:pt x="72" y="0"/>
                    </a:lnTo>
                    <a:lnTo>
                      <a:pt x="40" y="52"/>
                    </a:lnTo>
                    <a:lnTo>
                      <a:pt x="3" y="52"/>
                    </a:lnTo>
                    <a:lnTo>
                      <a:pt x="0" y="53"/>
                    </a:lnTo>
                    <a:lnTo>
                      <a:pt x="1" y="57"/>
                    </a:lnTo>
                    <a:lnTo>
                      <a:pt x="42" y="56"/>
                    </a:lnTo>
                    <a:lnTo>
                      <a:pt x="72" y="5"/>
                    </a:lnTo>
                    <a:lnTo>
                      <a:pt x="190" y="5"/>
                    </a:lnTo>
                    <a:lnTo>
                      <a:pt x="224" y="57"/>
                    </a:lnTo>
                    <a:lnTo>
                      <a:pt x="267" y="57"/>
                    </a:lnTo>
                    <a:lnTo>
                      <a:pt x="26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18" name="Freeform 3413"/>
              <p:cNvSpPr>
                <a:spLocks/>
              </p:cNvSpPr>
              <p:nvPr/>
            </p:nvSpPr>
            <p:spPr bwMode="auto">
              <a:xfrm>
                <a:off x="3894" y="3161"/>
                <a:ext cx="49" cy="41"/>
              </a:xfrm>
              <a:custGeom>
                <a:avLst/>
                <a:gdLst>
                  <a:gd name="T0" fmla="*/ 0 w 96"/>
                  <a:gd name="T1" fmla="*/ 83 h 83"/>
                  <a:gd name="T2" fmla="*/ 96 w 96"/>
                  <a:gd name="T3" fmla="*/ 83 h 83"/>
                  <a:gd name="T4" fmla="*/ 66 w 96"/>
                  <a:gd name="T5" fmla="*/ 36 h 83"/>
                  <a:gd name="T6" fmla="*/ 64 w 96"/>
                  <a:gd name="T7" fmla="*/ 32 h 83"/>
                  <a:gd name="T8" fmla="*/ 62 w 96"/>
                  <a:gd name="T9" fmla="*/ 29 h 83"/>
                  <a:gd name="T10" fmla="*/ 60 w 96"/>
                  <a:gd name="T11" fmla="*/ 25 h 83"/>
                  <a:gd name="T12" fmla="*/ 58 w 96"/>
                  <a:gd name="T13" fmla="*/ 22 h 83"/>
                  <a:gd name="T14" fmla="*/ 56 w 96"/>
                  <a:gd name="T15" fmla="*/ 19 h 83"/>
                  <a:gd name="T16" fmla="*/ 55 w 96"/>
                  <a:gd name="T17" fmla="*/ 16 h 83"/>
                  <a:gd name="T18" fmla="*/ 53 w 96"/>
                  <a:gd name="T19" fmla="*/ 13 h 83"/>
                  <a:gd name="T20" fmla="*/ 51 w 96"/>
                  <a:gd name="T21" fmla="*/ 11 h 83"/>
                  <a:gd name="T22" fmla="*/ 50 w 96"/>
                  <a:gd name="T23" fmla="*/ 7 h 83"/>
                  <a:gd name="T24" fmla="*/ 49 w 96"/>
                  <a:gd name="T25" fmla="*/ 5 h 83"/>
                  <a:gd name="T26" fmla="*/ 48 w 96"/>
                  <a:gd name="T27" fmla="*/ 2 h 83"/>
                  <a:gd name="T28" fmla="*/ 47 w 96"/>
                  <a:gd name="T29" fmla="*/ 0 h 83"/>
                  <a:gd name="T30" fmla="*/ 46 w 96"/>
                  <a:gd name="T31" fmla="*/ 2 h 83"/>
                  <a:gd name="T32" fmla="*/ 45 w 96"/>
                  <a:gd name="T33" fmla="*/ 5 h 83"/>
                  <a:gd name="T34" fmla="*/ 43 w 96"/>
                  <a:gd name="T35" fmla="*/ 8 h 83"/>
                  <a:gd name="T36" fmla="*/ 42 w 96"/>
                  <a:gd name="T37" fmla="*/ 11 h 83"/>
                  <a:gd name="T38" fmla="*/ 41 w 96"/>
                  <a:gd name="T39" fmla="*/ 14 h 83"/>
                  <a:gd name="T40" fmla="*/ 39 w 96"/>
                  <a:gd name="T41" fmla="*/ 16 h 83"/>
                  <a:gd name="T42" fmla="*/ 38 w 96"/>
                  <a:gd name="T43" fmla="*/ 20 h 83"/>
                  <a:gd name="T44" fmla="*/ 36 w 96"/>
                  <a:gd name="T45" fmla="*/ 22 h 83"/>
                  <a:gd name="T46" fmla="*/ 35 w 96"/>
                  <a:gd name="T47" fmla="*/ 24 h 83"/>
                  <a:gd name="T48" fmla="*/ 33 w 96"/>
                  <a:gd name="T49" fmla="*/ 28 h 83"/>
                  <a:gd name="T50" fmla="*/ 32 w 96"/>
                  <a:gd name="T51" fmla="*/ 30 h 83"/>
                  <a:gd name="T52" fmla="*/ 31 w 96"/>
                  <a:gd name="T53" fmla="*/ 34 h 83"/>
                  <a:gd name="T54" fmla="*/ 0 w 96"/>
                  <a:gd name="T55" fmla="*/ 83 h 83"/>
                  <a:gd name="T56" fmla="*/ 0 w 96"/>
                  <a:gd name="T57" fmla="*/ 83 h 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6"/>
                  <a:gd name="T88" fmla="*/ 0 h 83"/>
                  <a:gd name="T89" fmla="*/ 96 w 96"/>
                  <a:gd name="T90" fmla="*/ 83 h 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6" h="83">
                    <a:moveTo>
                      <a:pt x="0" y="83"/>
                    </a:moveTo>
                    <a:lnTo>
                      <a:pt x="96" y="83"/>
                    </a:lnTo>
                    <a:lnTo>
                      <a:pt x="66" y="36"/>
                    </a:lnTo>
                    <a:lnTo>
                      <a:pt x="64" y="32"/>
                    </a:lnTo>
                    <a:lnTo>
                      <a:pt x="62" y="29"/>
                    </a:lnTo>
                    <a:lnTo>
                      <a:pt x="60" y="25"/>
                    </a:lnTo>
                    <a:lnTo>
                      <a:pt x="58" y="22"/>
                    </a:lnTo>
                    <a:lnTo>
                      <a:pt x="56" y="19"/>
                    </a:lnTo>
                    <a:lnTo>
                      <a:pt x="55" y="16"/>
                    </a:lnTo>
                    <a:lnTo>
                      <a:pt x="53" y="13"/>
                    </a:lnTo>
                    <a:lnTo>
                      <a:pt x="51" y="11"/>
                    </a:lnTo>
                    <a:lnTo>
                      <a:pt x="50" y="7"/>
                    </a:lnTo>
                    <a:lnTo>
                      <a:pt x="49" y="5"/>
                    </a:lnTo>
                    <a:lnTo>
                      <a:pt x="48" y="2"/>
                    </a:lnTo>
                    <a:lnTo>
                      <a:pt x="47" y="0"/>
                    </a:lnTo>
                    <a:lnTo>
                      <a:pt x="46" y="2"/>
                    </a:lnTo>
                    <a:lnTo>
                      <a:pt x="45" y="5"/>
                    </a:lnTo>
                    <a:lnTo>
                      <a:pt x="43" y="8"/>
                    </a:lnTo>
                    <a:lnTo>
                      <a:pt x="42" y="11"/>
                    </a:lnTo>
                    <a:lnTo>
                      <a:pt x="41" y="14"/>
                    </a:lnTo>
                    <a:lnTo>
                      <a:pt x="39" y="16"/>
                    </a:lnTo>
                    <a:lnTo>
                      <a:pt x="38" y="20"/>
                    </a:lnTo>
                    <a:lnTo>
                      <a:pt x="36" y="22"/>
                    </a:lnTo>
                    <a:lnTo>
                      <a:pt x="35" y="24"/>
                    </a:lnTo>
                    <a:lnTo>
                      <a:pt x="33" y="28"/>
                    </a:lnTo>
                    <a:lnTo>
                      <a:pt x="32" y="30"/>
                    </a:lnTo>
                    <a:lnTo>
                      <a:pt x="31" y="34"/>
                    </a:lnTo>
                    <a:lnTo>
                      <a:pt x="0" y="8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519" name="Freeform 3414"/>
              <p:cNvSpPr>
                <a:spLocks/>
              </p:cNvSpPr>
              <p:nvPr/>
            </p:nvSpPr>
            <p:spPr bwMode="auto">
              <a:xfrm>
                <a:off x="3894" y="3169"/>
                <a:ext cx="49" cy="34"/>
              </a:xfrm>
              <a:custGeom>
                <a:avLst/>
                <a:gdLst>
                  <a:gd name="T0" fmla="*/ 0 w 98"/>
                  <a:gd name="T1" fmla="*/ 64 h 68"/>
                  <a:gd name="T2" fmla="*/ 0 w 98"/>
                  <a:gd name="T3" fmla="*/ 68 h 68"/>
                  <a:gd name="T4" fmla="*/ 96 w 98"/>
                  <a:gd name="T5" fmla="*/ 67 h 68"/>
                  <a:gd name="T6" fmla="*/ 98 w 98"/>
                  <a:gd name="T7" fmla="*/ 65 h 68"/>
                  <a:gd name="T8" fmla="*/ 68 w 98"/>
                  <a:gd name="T9" fmla="*/ 18 h 68"/>
                  <a:gd name="T10" fmla="*/ 61 w 98"/>
                  <a:gd name="T11" fmla="*/ 7 h 68"/>
                  <a:gd name="T12" fmla="*/ 60 w 98"/>
                  <a:gd name="T13" fmla="*/ 4 h 68"/>
                  <a:gd name="T14" fmla="*/ 57 w 98"/>
                  <a:gd name="T15" fmla="*/ 0 h 68"/>
                  <a:gd name="T16" fmla="*/ 56 w 98"/>
                  <a:gd name="T17" fmla="*/ 2 h 68"/>
                  <a:gd name="T18" fmla="*/ 55 w 98"/>
                  <a:gd name="T19" fmla="*/ 3 h 68"/>
                  <a:gd name="T20" fmla="*/ 57 w 98"/>
                  <a:gd name="T21" fmla="*/ 7 h 68"/>
                  <a:gd name="T22" fmla="*/ 58 w 98"/>
                  <a:gd name="T23" fmla="*/ 11 h 68"/>
                  <a:gd name="T24" fmla="*/ 65 w 98"/>
                  <a:gd name="T25" fmla="*/ 20 h 68"/>
                  <a:gd name="T26" fmla="*/ 94 w 98"/>
                  <a:gd name="T27" fmla="*/ 65 h 68"/>
                  <a:gd name="T28" fmla="*/ 0 w 98"/>
                  <a:gd name="T29" fmla="*/ 64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8"/>
                  <a:gd name="T46" fmla="*/ 0 h 68"/>
                  <a:gd name="T47" fmla="*/ 98 w 98"/>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8" h="68">
                    <a:moveTo>
                      <a:pt x="0" y="64"/>
                    </a:moveTo>
                    <a:lnTo>
                      <a:pt x="0" y="68"/>
                    </a:lnTo>
                    <a:lnTo>
                      <a:pt x="96" y="67"/>
                    </a:lnTo>
                    <a:lnTo>
                      <a:pt x="98" y="65"/>
                    </a:lnTo>
                    <a:lnTo>
                      <a:pt x="68" y="18"/>
                    </a:lnTo>
                    <a:lnTo>
                      <a:pt x="61" y="7"/>
                    </a:lnTo>
                    <a:lnTo>
                      <a:pt x="60" y="4"/>
                    </a:lnTo>
                    <a:lnTo>
                      <a:pt x="57" y="0"/>
                    </a:lnTo>
                    <a:lnTo>
                      <a:pt x="56" y="2"/>
                    </a:lnTo>
                    <a:lnTo>
                      <a:pt x="55" y="3"/>
                    </a:lnTo>
                    <a:lnTo>
                      <a:pt x="57" y="7"/>
                    </a:lnTo>
                    <a:lnTo>
                      <a:pt x="58" y="11"/>
                    </a:lnTo>
                    <a:lnTo>
                      <a:pt x="65" y="20"/>
                    </a:lnTo>
                    <a:lnTo>
                      <a:pt x="94" y="65"/>
                    </a:lnTo>
                    <a:lnTo>
                      <a:pt x="0"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0" name="Freeform 3415"/>
              <p:cNvSpPr>
                <a:spLocks/>
              </p:cNvSpPr>
              <p:nvPr/>
            </p:nvSpPr>
            <p:spPr bwMode="auto">
              <a:xfrm>
                <a:off x="3921" y="3169"/>
                <a:ext cx="2" cy="3"/>
              </a:xfrm>
              <a:custGeom>
                <a:avLst/>
                <a:gdLst>
                  <a:gd name="T0" fmla="*/ 2 w 3"/>
                  <a:gd name="T1" fmla="*/ 3 h 7"/>
                  <a:gd name="T2" fmla="*/ 3 w 3"/>
                  <a:gd name="T3" fmla="*/ 3 h 7"/>
                  <a:gd name="T4" fmla="*/ 2 w 3"/>
                  <a:gd name="T5" fmla="*/ 0 h 7"/>
                  <a:gd name="T6" fmla="*/ 1 w 3"/>
                  <a:gd name="T7" fmla="*/ 0 h 7"/>
                  <a:gd name="T8" fmla="*/ 0 w 3"/>
                  <a:gd name="T9" fmla="*/ 0 h 7"/>
                  <a:gd name="T10" fmla="*/ 3 w 3"/>
                  <a:gd name="T11" fmla="*/ 7 h 7"/>
                  <a:gd name="T12" fmla="*/ 1 w 3"/>
                  <a:gd name="T13" fmla="*/ 4 h 7"/>
                  <a:gd name="T14" fmla="*/ 2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3"/>
                    </a:moveTo>
                    <a:lnTo>
                      <a:pt x="3" y="3"/>
                    </a:lnTo>
                    <a:lnTo>
                      <a:pt x="2" y="0"/>
                    </a:lnTo>
                    <a:lnTo>
                      <a:pt x="1" y="0"/>
                    </a:lnTo>
                    <a:lnTo>
                      <a:pt x="0" y="0"/>
                    </a:lnTo>
                    <a:lnTo>
                      <a:pt x="3" y="7"/>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1" name="Freeform 3416"/>
              <p:cNvSpPr>
                <a:spLocks/>
              </p:cNvSpPr>
              <p:nvPr/>
            </p:nvSpPr>
            <p:spPr bwMode="auto">
              <a:xfrm>
                <a:off x="3920" y="3166"/>
                <a:ext cx="3" cy="3"/>
              </a:xfrm>
              <a:custGeom>
                <a:avLst/>
                <a:gdLst>
                  <a:gd name="T0" fmla="*/ 5 w 5"/>
                  <a:gd name="T1" fmla="*/ 4 h 5"/>
                  <a:gd name="T2" fmla="*/ 3 w 5"/>
                  <a:gd name="T3" fmla="*/ 0 h 5"/>
                  <a:gd name="T4" fmla="*/ 3 w 5"/>
                  <a:gd name="T5" fmla="*/ 0 h 5"/>
                  <a:gd name="T6" fmla="*/ 2 w 5"/>
                  <a:gd name="T7" fmla="*/ 1 h 5"/>
                  <a:gd name="T8" fmla="*/ 0 w 5"/>
                  <a:gd name="T9" fmla="*/ 2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3" y="0"/>
                    </a:lnTo>
                    <a:lnTo>
                      <a:pt x="2" y="1"/>
                    </a:lnTo>
                    <a:lnTo>
                      <a:pt x="0" y="2"/>
                    </a:lnTo>
                    <a:lnTo>
                      <a:pt x="3" y="5"/>
                    </a:lnTo>
                    <a:lnTo>
                      <a:pt x="4"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2" name="Freeform 3417"/>
              <p:cNvSpPr>
                <a:spLocks/>
              </p:cNvSpPr>
              <p:nvPr/>
            </p:nvSpPr>
            <p:spPr bwMode="auto">
              <a:xfrm>
                <a:off x="3917" y="3161"/>
                <a:ext cx="4" cy="8"/>
              </a:xfrm>
              <a:custGeom>
                <a:avLst/>
                <a:gdLst>
                  <a:gd name="T0" fmla="*/ 7 w 8"/>
                  <a:gd name="T1" fmla="*/ 13 h 17"/>
                  <a:gd name="T2" fmla="*/ 8 w 8"/>
                  <a:gd name="T3" fmla="*/ 13 h 17"/>
                  <a:gd name="T4" fmla="*/ 7 w 8"/>
                  <a:gd name="T5" fmla="*/ 11 h 17"/>
                  <a:gd name="T6" fmla="*/ 5 w 8"/>
                  <a:gd name="T7" fmla="*/ 7 h 17"/>
                  <a:gd name="T8" fmla="*/ 2 w 8"/>
                  <a:gd name="T9" fmla="*/ 0 h 17"/>
                  <a:gd name="T10" fmla="*/ 1 w 8"/>
                  <a:gd name="T11" fmla="*/ 0 h 17"/>
                  <a:gd name="T12" fmla="*/ 0 w 8"/>
                  <a:gd name="T13" fmla="*/ 0 h 17"/>
                  <a:gd name="T14" fmla="*/ 3 w 8"/>
                  <a:gd name="T15" fmla="*/ 7 h 17"/>
                  <a:gd name="T16" fmla="*/ 4 w 8"/>
                  <a:gd name="T17" fmla="*/ 11 h 17"/>
                  <a:gd name="T18" fmla="*/ 8 w 8"/>
                  <a:gd name="T19" fmla="*/ 17 h 17"/>
                  <a:gd name="T20" fmla="*/ 5 w 8"/>
                  <a:gd name="T21" fmla="*/ 14 h 17"/>
                  <a:gd name="T22" fmla="*/ 7 w 8"/>
                  <a:gd name="T23" fmla="*/ 13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7"/>
                  <a:gd name="T38" fmla="*/ 8 w 8"/>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7">
                    <a:moveTo>
                      <a:pt x="7" y="13"/>
                    </a:moveTo>
                    <a:lnTo>
                      <a:pt x="8" y="13"/>
                    </a:lnTo>
                    <a:lnTo>
                      <a:pt x="7" y="11"/>
                    </a:lnTo>
                    <a:lnTo>
                      <a:pt x="5" y="7"/>
                    </a:lnTo>
                    <a:lnTo>
                      <a:pt x="2" y="0"/>
                    </a:lnTo>
                    <a:lnTo>
                      <a:pt x="1" y="0"/>
                    </a:lnTo>
                    <a:lnTo>
                      <a:pt x="0" y="0"/>
                    </a:lnTo>
                    <a:lnTo>
                      <a:pt x="3" y="7"/>
                    </a:lnTo>
                    <a:lnTo>
                      <a:pt x="4" y="11"/>
                    </a:lnTo>
                    <a:lnTo>
                      <a:pt x="8" y="17"/>
                    </a:lnTo>
                    <a:lnTo>
                      <a:pt x="5" y="14"/>
                    </a:lnTo>
                    <a:lnTo>
                      <a:pt x="7"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3" name="Freeform 3418"/>
              <p:cNvSpPr>
                <a:spLocks/>
              </p:cNvSpPr>
              <p:nvPr/>
            </p:nvSpPr>
            <p:spPr bwMode="auto">
              <a:xfrm>
                <a:off x="3917" y="3161"/>
                <a:ext cx="2" cy="1"/>
              </a:xfrm>
              <a:custGeom>
                <a:avLst/>
                <a:gdLst>
                  <a:gd name="T0" fmla="*/ 2 w 2"/>
                  <a:gd name="T1" fmla="*/ 0 h 1"/>
                  <a:gd name="T2" fmla="*/ 2 w 2"/>
                  <a:gd name="T3" fmla="*/ 0 h 1"/>
                  <a:gd name="T4" fmla="*/ 0 w 2"/>
                  <a:gd name="T5" fmla="*/ 0 h 1"/>
                  <a:gd name="T6" fmla="*/ 2 w 2"/>
                  <a:gd name="T7" fmla="*/ 0 h 1"/>
                  <a:gd name="T8" fmla="*/ 1 w 2"/>
                  <a:gd name="T9" fmla="*/ 0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0"/>
                    </a:lnTo>
                    <a:lnTo>
                      <a:pt x="2" y="0"/>
                    </a:lnTo>
                    <a:lnTo>
                      <a:pt x="1"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4" name="Freeform 3419"/>
              <p:cNvSpPr>
                <a:spLocks/>
              </p:cNvSpPr>
              <p:nvPr/>
            </p:nvSpPr>
            <p:spPr bwMode="auto">
              <a:xfrm>
                <a:off x="3912" y="3161"/>
                <a:ext cx="7" cy="12"/>
              </a:xfrm>
              <a:custGeom>
                <a:avLst/>
                <a:gdLst>
                  <a:gd name="T0" fmla="*/ 12 w 14"/>
                  <a:gd name="T1" fmla="*/ 0 h 24"/>
                  <a:gd name="T2" fmla="*/ 9 w 14"/>
                  <a:gd name="T3" fmla="*/ 5 h 24"/>
                  <a:gd name="T4" fmla="*/ 8 w 14"/>
                  <a:gd name="T5" fmla="*/ 8 h 24"/>
                  <a:gd name="T6" fmla="*/ 7 w 14"/>
                  <a:gd name="T7" fmla="*/ 11 h 24"/>
                  <a:gd name="T8" fmla="*/ 6 w 14"/>
                  <a:gd name="T9" fmla="*/ 13 h 24"/>
                  <a:gd name="T10" fmla="*/ 4 w 14"/>
                  <a:gd name="T11" fmla="*/ 15 h 24"/>
                  <a:gd name="T12" fmla="*/ 2 w 14"/>
                  <a:gd name="T13" fmla="*/ 20 h 24"/>
                  <a:gd name="T14" fmla="*/ 0 w 14"/>
                  <a:gd name="T15" fmla="*/ 24 h 24"/>
                  <a:gd name="T16" fmla="*/ 1 w 14"/>
                  <a:gd name="T17" fmla="*/ 24 h 24"/>
                  <a:gd name="T18" fmla="*/ 2 w 14"/>
                  <a:gd name="T19" fmla="*/ 24 h 24"/>
                  <a:gd name="T20" fmla="*/ 5 w 14"/>
                  <a:gd name="T21" fmla="*/ 20 h 24"/>
                  <a:gd name="T22" fmla="*/ 6 w 14"/>
                  <a:gd name="T23" fmla="*/ 17 h 24"/>
                  <a:gd name="T24" fmla="*/ 8 w 14"/>
                  <a:gd name="T25" fmla="*/ 15 h 24"/>
                  <a:gd name="T26" fmla="*/ 9 w 14"/>
                  <a:gd name="T27" fmla="*/ 11 h 24"/>
                  <a:gd name="T28" fmla="*/ 11 w 14"/>
                  <a:gd name="T29" fmla="*/ 8 h 24"/>
                  <a:gd name="T30" fmla="*/ 12 w 14"/>
                  <a:gd name="T31" fmla="*/ 5 h 24"/>
                  <a:gd name="T32" fmla="*/ 14 w 14"/>
                  <a:gd name="T33" fmla="*/ 0 h 24"/>
                  <a:gd name="T34" fmla="*/ 12 w 14"/>
                  <a:gd name="T35" fmla="*/ 0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24"/>
                  <a:gd name="T56" fmla="*/ 14 w 1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24">
                    <a:moveTo>
                      <a:pt x="12" y="0"/>
                    </a:moveTo>
                    <a:lnTo>
                      <a:pt x="9" y="5"/>
                    </a:lnTo>
                    <a:lnTo>
                      <a:pt x="8" y="8"/>
                    </a:lnTo>
                    <a:lnTo>
                      <a:pt x="7" y="11"/>
                    </a:lnTo>
                    <a:lnTo>
                      <a:pt x="6" y="13"/>
                    </a:lnTo>
                    <a:lnTo>
                      <a:pt x="4" y="15"/>
                    </a:lnTo>
                    <a:lnTo>
                      <a:pt x="2" y="20"/>
                    </a:lnTo>
                    <a:lnTo>
                      <a:pt x="0" y="24"/>
                    </a:lnTo>
                    <a:lnTo>
                      <a:pt x="1" y="24"/>
                    </a:lnTo>
                    <a:lnTo>
                      <a:pt x="2" y="24"/>
                    </a:lnTo>
                    <a:lnTo>
                      <a:pt x="5" y="20"/>
                    </a:lnTo>
                    <a:lnTo>
                      <a:pt x="6" y="17"/>
                    </a:lnTo>
                    <a:lnTo>
                      <a:pt x="8" y="15"/>
                    </a:lnTo>
                    <a:lnTo>
                      <a:pt x="9" y="11"/>
                    </a:lnTo>
                    <a:lnTo>
                      <a:pt x="11" y="8"/>
                    </a:lnTo>
                    <a:lnTo>
                      <a:pt x="12" y="5"/>
                    </a:lnTo>
                    <a:lnTo>
                      <a:pt x="14"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5" name="Freeform 3420"/>
              <p:cNvSpPr>
                <a:spLocks/>
              </p:cNvSpPr>
              <p:nvPr/>
            </p:nvSpPr>
            <p:spPr bwMode="auto">
              <a:xfrm>
                <a:off x="3910" y="3172"/>
                <a:ext cx="3" cy="3"/>
              </a:xfrm>
              <a:custGeom>
                <a:avLst/>
                <a:gdLst>
                  <a:gd name="T0" fmla="*/ 3 w 4"/>
                  <a:gd name="T1" fmla="*/ 1 h 6"/>
                  <a:gd name="T2" fmla="*/ 2 w 4"/>
                  <a:gd name="T3" fmla="*/ 0 h 6"/>
                  <a:gd name="T4" fmla="*/ 0 w 4"/>
                  <a:gd name="T5" fmla="*/ 4 h 6"/>
                  <a:gd name="T6" fmla="*/ 1 w 4"/>
                  <a:gd name="T7" fmla="*/ 5 h 6"/>
                  <a:gd name="T8" fmla="*/ 2 w 4"/>
                  <a:gd name="T9" fmla="*/ 6 h 6"/>
                  <a:gd name="T10" fmla="*/ 2 w 4"/>
                  <a:gd name="T11" fmla="*/ 6 h 6"/>
                  <a:gd name="T12" fmla="*/ 4 w 4"/>
                  <a:gd name="T13" fmla="*/ 1 h 6"/>
                  <a:gd name="T14" fmla="*/ 3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1"/>
                    </a:moveTo>
                    <a:lnTo>
                      <a:pt x="2" y="0"/>
                    </a:lnTo>
                    <a:lnTo>
                      <a:pt x="0" y="4"/>
                    </a:lnTo>
                    <a:lnTo>
                      <a:pt x="1" y="5"/>
                    </a:lnTo>
                    <a:lnTo>
                      <a:pt x="2" y="6"/>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6" name="Freeform 3421"/>
              <p:cNvSpPr>
                <a:spLocks/>
              </p:cNvSpPr>
              <p:nvPr/>
            </p:nvSpPr>
            <p:spPr bwMode="auto">
              <a:xfrm>
                <a:off x="3894" y="3172"/>
                <a:ext cx="18" cy="31"/>
              </a:xfrm>
              <a:custGeom>
                <a:avLst/>
                <a:gdLst>
                  <a:gd name="T0" fmla="*/ 34 w 36"/>
                  <a:gd name="T1" fmla="*/ 4 h 61"/>
                  <a:gd name="T2" fmla="*/ 36 w 36"/>
                  <a:gd name="T3" fmla="*/ 0 h 61"/>
                  <a:gd name="T4" fmla="*/ 33 w 36"/>
                  <a:gd name="T5" fmla="*/ 7 h 61"/>
                  <a:gd name="T6" fmla="*/ 32 w 36"/>
                  <a:gd name="T7" fmla="*/ 8 h 61"/>
                  <a:gd name="T8" fmla="*/ 0 w 36"/>
                  <a:gd name="T9" fmla="*/ 59 h 61"/>
                  <a:gd name="T10" fmla="*/ 2 w 36"/>
                  <a:gd name="T11" fmla="*/ 61 h 61"/>
                  <a:gd name="T12" fmla="*/ 4 w 36"/>
                  <a:gd name="T13" fmla="*/ 59 h 61"/>
                  <a:gd name="T14" fmla="*/ 34 w 36"/>
                  <a:gd name="T15" fmla="*/ 13 h 61"/>
                  <a:gd name="T16" fmla="*/ 35 w 36"/>
                  <a:gd name="T17" fmla="*/ 7 h 61"/>
                  <a:gd name="T18" fmla="*/ 36 w 36"/>
                  <a:gd name="T19" fmla="*/ 5 h 61"/>
                  <a:gd name="T20" fmla="*/ 35 w 36"/>
                  <a:gd name="T21" fmla="*/ 5 h 61"/>
                  <a:gd name="T22" fmla="*/ 34 w 36"/>
                  <a:gd name="T23" fmla="*/ 4 h 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1"/>
                  <a:gd name="T38" fmla="*/ 36 w 36"/>
                  <a:gd name="T39" fmla="*/ 61 h 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1">
                    <a:moveTo>
                      <a:pt x="34" y="4"/>
                    </a:moveTo>
                    <a:lnTo>
                      <a:pt x="36" y="0"/>
                    </a:lnTo>
                    <a:lnTo>
                      <a:pt x="33" y="7"/>
                    </a:lnTo>
                    <a:lnTo>
                      <a:pt x="32" y="8"/>
                    </a:lnTo>
                    <a:lnTo>
                      <a:pt x="0" y="59"/>
                    </a:lnTo>
                    <a:lnTo>
                      <a:pt x="2" y="61"/>
                    </a:lnTo>
                    <a:lnTo>
                      <a:pt x="4" y="59"/>
                    </a:lnTo>
                    <a:lnTo>
                      <a:pt x="34" y="13"/>
                    </a:lnTo>
                    <a:lnTo>
                      <a:pt x="35" y="7"/>
                    </a:lnTo>
                    <a:lnTo>
                      <a:pt x="36" y="5"/>
                    </a:lnTo>
                    <a:lnTo>
                      <a:pt x="35" y="5"/>
                    </a:lnTo>
                    <a:lnTo>
                      <a:pt x="3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7" name="Freeform 3422"/>
              <p:cNvSpPr>
                <a:spLocks/>
              </p:cNvSpPr>
              <p:nvPr/>
            </p:nvSpPr>
            <p:spPr bwMode="auto">
              <a:xfrm>
                <a:off x="3326" y="3271"/>
                <a:ext cx="52" cy="86"/>
              </a:xfrm>
              <a:custGeom>
                <a:avLst/>
                <a:gdLst>
                  <a:gd name="T0" fmla="*/ 105 w 105"/>
                  <a:gd name="T1" fmla="*/ 172 h 172"/>
                  <a:gd name="T2" fmla="*/ 71 w 105"/>
                  <a:gd name="T3" fmla="*/ 172 h 172"/>
                  <a:gd name="T4" fmla="*/ 71 w 105"/>
                  <a:gd name="T5" fmla="*/ 38 h 172"/>
                  <a:gd name="T6" fmla="*/ 68 w 105"/>
                  <a:gd name="T7" fmla="*/ 40 h 172"/>
                  <a:gd name="T8" fmla="*/ 66 w 105"/>
                  <a:gd name="T9" fmla="*/ 41 h 172"/>
                  <a:gd name="T10" fmla="*/ 64 w 105"/>
                  <a:gd name="T11" fmla="*/ 42 h 172"/>
                  <a:gd name="T12" fmla="*/ 60 w 105"/>
                  <a:gd name="T13" fmla="*/ 43 h 172"/>
                  <a:gd name="T14" fmla="*/ 58 w 105"/>
                  <a:gd name="T15" fmla="*/ 44 h 172"/>
                  <a:gd name="T16" fmla="*/ 56 w 105"/>
                  <a:gd name="T17" fmla="*/ 45 h 172"/>
                  <a:gd name="T18" fmla="*/ 52 w 105"/>
                  <a:gd name="T19" fmla="*/ 46 h 172"/>
                  <a:gd name="T20" fmla="*/ 50 w 105"/>
                  <a:gd name="T21" fmla="*/ 48 h 172"/>
                  <a:gd name="T22" fmla="*/ 46 w 105"/>
                  <a:gd name="T23" fmla="*/ 49 h 172"/>
                  <a:gd name="T24" fmla="*/ 43 w 105"/>
                  <a:gd name="T25" fmla="*/ 50 h 172"/>
                  <a:gd name="T26" fmla="*/ 40 w 105"/>
                  <a:gd name="T27" fmla="*/ 51 h 172"/>
                  <a:gd name="T28" fmla="*/ 37 w 105"/>
                  <a:gd name="T29" fmla="*/ 52 h 172"/>
                  <a:gd name="T30" fmla="*/ 34 w 105"/>
                  <a:gd name="T31" fmla="*/ 53 h 172"/>
                  <a:gd name="T32" fmla="*/ 30 w 105"/>
                  <a:gd name="T33" fmla="*/ 54 h 172"/>
                  <a:gd name="T34" fmla="*/ 27 w 105"/>
                  <a:gd name="T35" fmla="*/ 56 h 172"/>
                  <a:gd name="T36" fmla="*/ 23 w 105"/>
                  <a:gd name="T37" fmla="*/ 57 h 172"/>
                  <a:gd name="T38" fmla="*/ 20 w 105"/>
                  <a:gd name="T39" fmla="*/ 58 h 172"/>
                  <a:gd name="T40" fmla="*/ 16 w 105"/>
                  <a:gd name="T41" fmla="*/ 59 h 172"/>
                  <a:gd name="T42" fmla="*/ 14 w 105"/>
                  <a:gd name="T43" fmla="*/ 59 h 172"/>
                  <a:gd name="T44" fmla="*/ 11 w 105"/>
                  <a:gd name="T45" fmla="*/ 60 h 172"/>
                  <a:gd name="T46" fmla="*/ 8 w 105"/>
                  <a:gd name="T47" fmla="*/ 61 h 172"/>
                  <a:gd name="T48" fmla="*/ 5 w 105"/>
                  <a:gd name="T49" fmla="*/ 61 h 172"/>
                  <a:gd name="T50" fmla="*/ 3 w 105"/>
                  <a:gd name="T51" fmla="*/ 63 h 172"/>
                  <a:gd name="T52" fmla="*/ 0 w 105"/>
                  <a:gd name="T53" fmla="*/ 64 h 172"/>
                  <a:gd name="T54" fmla="*/ 0 w 105"/>
                  <a:gd name="T55" fmla="*/ 43 h 172"/>
                  <a:gd name="T56" fmla="*/ 5 w 105"/>
                  <a:gd name="T57" fmla="*/ 41 h 172"/>
                  <a:gd name="T58" fmla="*/ 10 w 105"/>
                  <a:gd name="T59" fmla="*/ 40 h 172"/>
                  <a:gd name="T60" fmla="*/ 14 w 105"/>
                  <a:gd name="T61" fmla="*/ 38 h 172"/>
                  <a:gd name="T62" fmla="*/ 19 w 105"/>
                  <a:gd name="T63" fmla="*/ 36 h 172"/>
                  <a:gd name="T64" fmla="*/ 22 w 105"/>
                  <a:gd name="T65" fmla="*/ 35 h 172"/>
                  <a:gd name="T66" fmla="*/ 27 w 105"/>
                  <a:gd name="T67" fmla="*/ 34 h 172"/>
                  <a:gd name="T68" fmla="*/ 31 w 105"/>
                  <a:gd name="T69" fmla="*/ 31 h 172"/>
                  <a:gd name="T70" fmla="*/ 35 w 105"/>
                  <a:gd name="T71" fmla="*/ 30 h 172"/>
                  <a:gd name="T72" fmla="*/ 40 w 105"/>
                  <a:gd name="T73" fmla="*/ 28 h 172"/>
                  <a:gd name="T74" fmla="*/ 43 w 105"/>
                  <a:gd name="T75" fmla="*/ 27 h 172"/>
                  <a:gd name="T76" fmla="*/ 46 w 105"/>
                  <a:gd name="T77" fmla="*/ 25 h 172"/>
                  <a:gd name="T78" fmla="*/ 51 w 105"/>
                  <a:gd name="T79" fmla="*/ 23 h 172"/>
                  <a:gd name="T80" fmla="*/ 55 w 105"/>
                  <a:gd name="T81" fmla="*/ 21 h 172"/>
                  <a:gd name="T82" fmla="*/ 58 w 105"/>
                  <a:gd name="T83" fmla="*/ 19 h 172"/>
                  <a:gd name="T84" fmla="*/ 60 w 105"/>
                  <a:gd name="T85" fmla="*/ 16 h 172"/>
                  <a:gd name="T86" fmla="*/ 64 w 105"/>
                  <a:gd name="T87" fmla="*/ 14 h 172"/>
                  <a:gd name="T88" fmla="*/ 66 w 105"/>
                  <a:gd name="T89" fmla="*/ 13 h 172"/>
                  <a:gd name="T90" fmla="*/ 69 w 105"/>
                  <a:gd name="T91" fmla="*/ 11 h 172"/>
                  <a:gd name="T92" fmla="*/ 72 w 105"/>
                  <a:gd name="T93" fmla="*/ 8 h 172"/>
                  <a:gd name="T94" fmla="*/ 74 w 105"/>
                  <a:gd name="T95" fmla="*/ 7 h 172"/>
                  <a:gd name="T96" fmla="*/ 76 w 105"/>
                  <a:gd name="T97" fmla="*/ 5 h 172"/>
                  <a:gd name="T98" fmla="*/ 79 w 105"/>
                  <a:gd name="T99" fmla="*/ 4 h 172"/>
                  <a:gd name="T100" fmla="*/ 80 w 105"/>
                  <a:gd name="T101" fmla="*/ 2 h 172"/>
                  <a:gd name="T102" fmla="*/ 82 w 105"/>
                  <a:gd name="T103" fmla="*/ 0 h 172"/>
                  <a:gd name="T104" fmla="*/ 105 w 105"/>
                  <a:gd name="T105" fmla="*/ 0 h 172"/>
                  <a:gd name="T106" fmla="*/ 105 w 105"/>
                  <a:gd name="T107" fmla="*/ 172 h 172"/>
                  <a:gd name="T108" fmla="*/ 105 w 105"/>
                  <a:gd name="T109" fmla="*/ 172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5"/>
                  <a:gd name="T166" fmla="*/ 0 h 172"/>
                  <a:gd name="T167" fmla="*/ 105 w 105"/>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5" h="172">
                    <a:moveTo>
                      <a:pt x="105" y="172"/>
                    </a:moveTo>
                    <a:lnTo>
                      <a:pt x="71" y="172"/>
                    </a:lnTo>
                    <a:lnTo>
                      <a:pt x="71" y="38"/>
                    </a:lnTo>
                    <a:lnTo>
                      <a:pt x="68" y="40"/>
                    </a:lnTo>
                    <a:lnTo>
                      <a:pt x="66" y="41"/>
                    </a:lnTo>
                    <a:lnTo>
                      <a:pt x="64" y="42"/>
                    </a:lnTo>
                    <a:lnTo>
                      <a:pt x="60" y="43"/>
                    </a:lnTo>
                    <a:lnTo>
                      <a:pt x="58" y="44"/>
                    </a:lnTo>
                    <a:lnTo>
                      <a:pt x="56" y="45"/>
                    </a:lnTo>
                    <a:lnTo>
                      <a:pt x="52" y="46"/>
                    </a:lnTo>
                    <a:lnTo>
                      <a:pt x="50" y="48"/>
                    </a:lnTo>
                    <a:lnTo>
                      <a:pt x="46" y="49"/>
                    </a:lnTo>
                    <a:lnTo>
                      <a:pt x="43" y="50"/>
                    </a:lnTo>
                    <a:lnTo>
                      <a:pt x="40" y="51"/>
                    </a:lnTo>
                    <a:lnTo>
                      <a:pt x="37" y="52"/>
                    </a:lnTo>
                    <a:lnTo>
                      <a:pt x="34" y="53"/>
                    </a:lnTo>
                    <a:lnTo>
                      <a:pt x="30" y="54"/>
                    </a:lnTo>
                    <a:lnTo>
                      <a:pt x="27" y="56"/>
                    </a:lnTo>
                    <a:lnTo>
                      <a:pt x="23" y="57"/>
                    </a:lnTo>
                    <a:lnTo>
                      <a:pt x="20" y="58"/>
                    </a:lnTo>
                    <a:lnTo>
                      <a:pt x="16" y="59"/>
                    </a:lnTo>
                    <a:lnTo>
                      <a:pt x="14" y="59"/>
                    </a:lnTo>
                    <a:lnTo>
                      <a:pt x="11" y="60"/>
                    </a:lnTo>
                    <a:lnTo>
                      <a:pt x="8" y="61"/>
                    </a:lnTo>
                    <a:lnTo>
                      <a:pt x="5" y="61"/>
                    </a:lnTo>
                    <a:lnTo>
                      <a:pt x="3" y="63"/>
                    </a:lnTo>
                    <a:lnTo>
                      <a:pt x="0" y="64"/>
                    </a:lnTo>
                    <a:lnTo>
                      <a:pt x="0" y="43"/>
                    </a:lnTo>
                    <a:lnTo>
                      <a:pt x="5" y="41"/>
                    </a:lnTo>
                    <a:lnTo>
                      <a:pt x="10" y="40"/>
                    </a:lnTo>
                    <a:lnTo>
                      <a:pt x="14" y="38"/>
                    </a:lnTo>
                    <a:lnTo>
                      <a:pt x="19" y="36"/>
                    </a:lnTo>
                    <a:lnTo>
                      <a:pt x="22" y="35"/>
                    </a:lnTo>
                    <a:lnTo>
                      <a:pt x="27" y="34"/>
                    </a:lnTo>
                    <a:lnTo>
                      <a:pt x="31" y="31"/>
                    </a:lnTo>
                    <a:lnTo>
                      <a:pt x="35" y="30"/>
                    </a:lnTo>
                    <a:lnTo>
                      <a:pt x="40" y="28"/>
                    </a:lnTo>
                    <a:lnTo>
                      <a:pt x="43" y="27"/>
                    </a:lnTo>
                    <a:lnTo>
                      <a:pt x="46" y="25"/>
                    </a:lnTo>
                    <a:lnTo>
                      <a:pt x="51" y="23"/>
                    </a:lnTo>
                    <a:lnTo>
                      <a:pt x="55" y="21"/>
                    </a:lnTo>
                    <a:lnTo>
                      <a:pt x="58" y="19"/>
                    </a:lnTo>
                    <a:lnTo>
                      <a:pt x="60" y="16"/>
                    </a:lnTo>
                    <a:lnTo>
                      <a:pt x="64" y="14"/>
                    </a:lnTo>
                    <a:lnTo>
                      <a:pt x="66" y="13"/>
                    </a:lnTo>
                    <a:lnTo>
                      <a:pt x="69" y="11"/>
                    </a:lnTo>
                    <a:lnTo>
                      <a:pt x="72" y="8"/>
                    </a:lnTo>
                    <a:lnTo>
                      <a:pt x="74" y="7"/>
                    </a:lnTo>
                    <a:lnTo>
                      <a:pt x="76" y="5"/>
                    </a:lnTo>
                    <a:lnTo>
                      <a:pt x="79" y="4"/>
                    </a:lnTo>
                    <a:lnTo>
                      <a:pt x="80" y="2"/>
                    </a:lnTo>
                    <a:lnTo>
                      <a:pt x="82" y="0"/>
                    </a:lnTo>
                    <a:lnTo>
                      <a:pt x="105" y="0"/>
                    </a:lnTo>
                    <a:lnTo>
                      <a:pt x="105"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28" name="Freeform 3423"/>
              <p:cNvSpPr>
                <a:spLocks/>
              </p:cNvSpPr>
              <p:nvPr/>
            </p:nvSpPr>
            <p:spPr bwMode="auto">
              <a:xfrm>
                <a:off x="3326" y="3271"/>
                <a:ext cx="52" cy="86"/>
              </a:xfrm>
              <a:custGeom>
                <a:avLst/>
                <a:gdLst>
                  <a:gd name="T0" fmla="*/ 105 w 105"/>
                  <a:gd name="T1" fmla="*/ 172 h 172"/>
                  <a:gd name="T2" fmla="*/ 71 w 105"/>
                  <a:gd name="T3" fmla="*/ 172 h 172"/>
                  <a:gd name="T4" fmla="*/ 71 w 105"/>
                  <a:gd name="T5" fmla="*/ 38 h 172"/>
                  <a:gd name="T6" fmla="*/ 68 w 105"/>
                  <a:gd name="T7" fmla="*/ 40 h 172"/>
                  <a:gd name="T8" fmla="*/ 66 w 105"/>
                  <a:gd name="T9" fmla="*/ 41 h 172"/>
                  <a:gd name="T10" fmla="*/ 64 w 105"/>
                  <a:gd name="T11" fmla="*/ 42 h 172"/>
                  <a:gd name="T12" fmla="*/ 60 w 105"/>
                  <a:gd name="T13" fmla="*/ 43 h 172"/>
                  <a:gd name="T14" fmla="*/ 58 w 105"/>
                  <a:gd name="T15" fmla="*/ 44 h 172"/>
                  <a:gd name="T16" fmla="*/ 56 w 105"/>
                  <a:gd name="T17" fmla="*/ 45 h 172"/>
                  <a:gd name="T18" fmla="*/ 52 w 105"/>
                  <a:gd name="T19" fmla="*/ 46 h 172"/>
                  <a:gd name="T20" fmla="*/ 50 w 105"/>
                  <a:gd name="T21" fmla="*/ 48 h 172"/>
                  <a:gd name="T22" fmla="*/ 46 w 105"/>
                  <a:gd name="T23" fmla="*/ 49 h 172"/>
                  <a:gd name="T24" fmla="*/ 43 w 105"/>
                  <a:gd name="T25" fmla="*/ 50 h 172"/>
                  <a:gd name="T26" fmla="*/ 40 w 105"/>
                  <a:gd name="T27" fmla="*/ 51 h 172"/>
                  <a:gd name="T28" fmla="*/ 37 w 105"/>
                  <a:gd name="T29" fmla="*/ 52 h 172"/>
                  <a:gd name="T30" fmla="*/ 34 w 105"/>
                  <a:gd name="T31" fmla="*/ 53 h 172"/>
                  <a:gd name="T32" fmla="*/ 30 w 105"/>
                  <a:gd name="T33" fmla="*/ 54 h 172"/>
                  <a:gd name="T34" fmla="*/ 27 w 105"/>
                  <a:gd name="T35" fmla="*/ 56 h 172"/>
                  <a:gd name="T36" fmla="*/ 23 w 105"/>
                  <a:gd name="T37" fmla="*/ 57 h 172"/>
                  <a:gd name="T38" fmla="*/ 20 w 105"/>
                  <a:gd name="T39" fmla="*/ 58 h 172"/>
                  <a:gd name="T40" fmla="*/ 16 w 105"/>
                  <a:gd name="T41" fmla="*/ 59 h 172"/>
                  <a:gd name="T42" fmla="*/ 14 w 105"/>
                  <a:gd name="T43" fmla="*/ 59 h 172"/>
                  <a:gd name="T44" fmla="*/ 11 w 105"/>
                  <a:gd name="T45" fmla="*/ 60 h 172"/>
                  <a:gd name="T46" fmla="*/ 8 w 105"/>
                  <a:gd name="T47" fmla="*/ 61 h 172"/>
                  <a:gd name="T48" fmla="*/ 5 w 105"/>
                  <a:gd name="T49" fmla="*/ 61 h 172"/>
                  <a:gd name="T50" fmla="*/ 3 w 105"/>
                  <a:gd name="T51" fmla="*/ 63 h 172"/>
                  <a:gd name="T52" fmla="*/ 0 w 105"/>
                  <a:gd name="T53" fmla="*/ 64 h 172"/>
                  <a:gd name="T54" fmla="*/ 0 w 105"/>
                  <a:gd name="T55" fmla="*/ 43 h 172"/>
                  <a:gd name="T56" fmla="*/ 5 w 105"/>
                  <a:gd name="T57" fmla="*/ 41 h 172"/>
                  <a:gd name="T58" fmla="*/ 10 w 105"/>
                  <a:gd name="T59" fmla="*/ 40 h 172"/>
                  <a:gd name="T60" fmla="*/ 14 w 105"/>
                  <a:gd name="T61" fmla="*/ 38 h 172"/>
                  <a:gd name="T62" fmla="*/ 19 w 105"/>
                  <a:gd name="T63" fmla="*/ 36 h 172"/>
                  <a:gd name="T64" fmla="*/ 22 w 105"/>
                  <a:gd name="T65" fmla="*/ 35 h 172"/>
                  <a:gd name="T66" fmla="*/ 27 w 105"/>
                  <a:gd name="T67" fmla="*/ 34 h 172"/>
                  <a:gd name="T68" fmla="*/ 31 w 105"/>
                  <a:gd name="T69" fmla="*/ 31 h 172"/>
                  <a:gd name="T70" fmla="*/ 35 w 105"/>
                  <a:gd name="T71" fmla="*/ 30 h 172"/>
                  <a:gd name="T72" fmla="*/ 40 w 105"/>
                  <a:gd name="T73" fmla="*/ 28 h 172"/>
                  <a:gd name="T74" fmla="*/ 43 w 105"/>
                  <a:gd name="T75" fmla="*/ 27 h 172"/>
                  <a:gd name="T76" fmla="*/ 46 w 105"/>
                  <a:gd name="T77" fmla="*/ 25 h 172"/>
                  <a:gd name="T78" fmla="*/ 51 w 105"/>
                  <a:gd name="T79" fmla="*/ 23 h 172"/>
                  <a:gd name="T80" fmla="*/ 55 w 105"/>
                  <a:gd name="T81" fmla="*/ 21 h 172"/>
                  <a:gd name="T82" fmla="*/ 58 w 105"/>
                  <a:gd name="T83" fmla="*/ 19 h 172"/>
                  <a:gd name="T84" fmla="*/ 60 w 105"/>
                  <a:gd name="T85" fmla="*/ 16 h 172"/>
                  <a:gd name="T86" fmla="*/ 64 w 105"/>
                  <a:gd name="T87" fmla="*/ 14 h 172"/>
                  <a:gd name="T88" fmla="*/ 66 w 105"/>
                  <a:gd name="T89" fmla="*/ 13 h 172"/>
                  <a:gd name="T90" fmla="*/ 69 w 105"/>
                  <a:gd name="T91" fmla="*/ 11 h 172"/>
                  <a:gd name="T92" fmla="*/ 72 w 105"/>
                  <a:gd name="T93" fmla="*/ 8 h 172"/>
                  <a:gd name="T94" fmla="*/ 74 w 105"/>
                  <a:gd name="T95" fmla="*/ 7 h 172"/>
                  <a:gd name="T96" fmla="*/ 76 w 105"/>
                  <a:gd name="T97" fmla="*/ 5 h 172"/>
                  <a:gd name="T98" fmla="*/ 79 w 105"/>
                  <a:gd name="T99" fmla="*/ 4 h 172"/>
                  <a:gd name="T100" fmla="*/ 80 w 105"/>
                  <a:gd name="T101" fmla="*/ 2 h 172"/>
                  <a:gd name="T102" fmla="*/ 82 w 105"/>
                  <a:gd name="T103" fmla="*/ 0 h 172"/>
                  <a:gd name="T104" fmla="*/ 105 w 105"/>
                  <a:gd name="T105" fmla="*/ 0 h 172"/>
                  <a:gd name="T106" fmla="*/ 105 w 105"/>
                  <a:gd name="T107" fmla="*/ 172 h 172"/>
                  <a:gd name="T108" fmla="*/ 105 w 105"/>
                  <a:gd name="T109" fmla="*/ 172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5"/>
                  <a:gd name="T166" fmla="*/ 0 h 172"/>
                  <a:gd name="T167" fmla="*/ 105 w 105"/>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5" h="172">
                    <a:moveTo>
                      <a:pt x="105" y="172"/>
                    </a:moveTo>
                    <a:lnTo>
                      <a:pt x="71" y="172"/>
                    </a:lnTo>
                    <a:lnTo>
                      <a:pt x="71" y="38"/>
                    </a:lnTo>
                    <a:lnTo>
                      <a:pt x="68" y="40"/>
                    </a:lnTo>
                    <a:lnTo>
                      <a:pt x="66" y="41"/>
                    </a:lnTo>
                    <a:lnTo>
                      <a:pt x="64" y="42"/>
                    </a:lnTo>
                    <a:lnTo>
                      <a:pt x="60" y="43"/>
                    </a:lnTo>
                    <a:lnTo>
                      <a:pt x="58" y="44"/>
                    </a:lnTo>
                    <a:lnTo>
                      <a:pt x="56" y="45"/>
                    </a:lnTo>
                    <a:lnTo>
                      <a:pt x="52" y="46"/>
                    </a:lnTo>
                    <a:lnTo>
                      <a:pt x="50" y="48"/>
                    </a:lnTo>
                    <a:lnTo>
                      <a:pt x="46" y="49"/>
                    </a:lnTo>
                    <a:lnTo>
                      <a:pt x="43" y="50"/>
                    </a:lnTo>
                    <a:lnTo>
                      <a:pt x="40" y="51"/>
                    </a:lnTo>
                    <a:lnTo>
                      <a:pt x="37" y="52"/>
                    </a:lnTo>
                    <a:lnTo>
                      <a:pt x="34" y="53"/>
                    </a:lnTo>
                    <a:lnTo>
                      <a:pt x="30" y="54"/>
                    </a:lnTo>
                    <a:lnTo>
                      <a:pt x="27" y="56"/>
                    </a:lnTo>
                    <a:lnTo>
                      <a:pt x="23" y="57"/>
                    </a:lnTo>
                    <a:lnTo>
                      <a:pt x="20" y="58"/>
                    </a:lnTo>
                    <a:lnTo>
                      <a:pt x="16" y="59"/>
                    </a:lnTo>
                    <a:lnTo>
                      <a:pt x="14" y="59"/>
                    </a:lnTo>
                    <a:lnTo>
                      <a:pt x="11" y="60"/>
                    </a:lnTo>
                    <a:lnTo>
                      <a:pt x="8" y="61"/>
                    </a:lnTo>
                    <a:lnTo>
                      <a:pt x="5" y="61"/>
                    </a:lnTo>
                    <a:lnTo>
                      <a:pt x="3" y="63"/>
                    </a:lnTo>
                    <a:lnTo>
                      <a:pt x="0" y="64"/>
                    </a:lnTo>
                    <a:lnTo>
                      <a:pt x="0" y="43"/>
                    </a:lnTo>
                    <a:lnTo>
                      <a:pt x="5" y="41"/>
                    </a:lnTo>
                    <a:lnTo>
                      <a:pt x="10" y="40"/>
                    </a:lnTo>
                    <a:lnTo>
                      <a:pt x="14" y="38"/>
                    </a:lnTo>
                    <a:lnTo>
                      <a:pt x="19" y="36"/>
                    </a:lnTo>
                    <a:lnTo>
                      <a:pt x="22" y="35"/>
                    </a:lnTo>
                    <a:lnTo>
                      <a:pt x="27" y="34"/>
                    </a:lnTo>
                    <a:lnTo>
                      <a:pt x="31" y="31"/>
                    </a:lnTo>
                    <a:lnTo>
                      <a:pt x="35" y="30"/>
                    </a:lnTo>
                    <a:lnTo>
                      <a:pt x="40" y="28"/>
                    </a:lnTo>
                    <a:lnTo>
                      <a:pt x="43" y="27"/>
                    </a:lnTo>
                    <a:lnTo>
                      <a:pt x="46" y="25"/>
                    </a:lnTo>
                    <a:lnTo>
                      <a:pt x="51" y="23"/>
                    </a:lnTo>
                    <a:lnTo>
                      <a:pt x="55" y="21"/>
                    </a:lnTo>
                    <a:lnTo>
                      <a:pt x="58" y="19"/>
                    </a:lnTo>
                    <a:lnTo>
                      <a:pt x="60" y="16"/>
                    </a:lnTo>
                    <a:lnTo>
                      <a:pt x="64" y="14"/>
                    </a:lnTo>
                    <a:lnTo>
                      <a:pt x="66" y="13"/>
                    </a:lnTo>
                    <a:lnTo>
                      <a:pt x="69" y="11"/>
                    </a:lnTo>
                    <a:lnTo>
                      <a:pt x="72" y="8"/>
                    </a:lnTo>
                    <a:lnTo>
                      <a:pt x="74" y="7"/>
                    </a:lnTo>
                    <a:lnTo>
                      <a:pt x="76" y="5"/>
                    </a:lnTo>
                    <a:lnTo>
                      <a:pt x="79" y="4"/>
                    </a:lnTo>
                    <a:lnTo>
                      <a:pt x="80" y="2"/>
                    </a:lnTo>
                    <a:lnTo>
                      <a:pt x="82" y="0"/>
                    </a:lnTo>
                    <a:lnTo>
                      <a:pt x="105" y="0"/>
                    </a:lnTo>
                    <a:lnTo>
                      <a:pt x="105"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529" name="Freeform 3424"/>
              <p:cNvSpPr>
                <a:spLocks/>
              </p:cNvSpPr>
              <p:nvPr/>
            </p:nvSpPr>
            <p:spPr bwMode="auto">
              <a:xfrm>
                <a:off x="3334" y="3290"/>
                <a:ext cx="44" cy="68"/>
              </a:xfrm>
              <a:custGeom>
                <a:avLst/>
                <a:gdLst>
                  <a:gd name="T0" fmla="*/ 89 w 89"/>
                  <a:gd name="T1" fmla="*/ 136 h 137"/>
                  <a:gd name="T2" fmla="*/ 89 w 89"/>
                  <a:gd name="T3" fmla="*/ 134 h 137"/>
                  <a:gd name="T4" fmla="*/ 56 w 89"/>
                  <a:gd name="T5" fmla="*/ 133 h 137"/>
                  <a:gd name="T6" fmla="*/ 56 w 89"/>
                  <a:gd name="T7" fmla="*/ 0 h 137"/>
                  <a:gd name="T8" fmla="*/ 48 w 89"/>
                  <a:gd name="T9" fmla="*/ 4 h 137"/>
                  <a:gd name="T10" fmla="*/ 44 w 89"/>
                  <a:gd name="T11" fmla="*/ 5 h 137"/>
                  <a:gd name="T12" fmla="*/ 40 w 89"/>
                  <a:gd name="T13" fmla="*/ 7 h 137"/>
                  <a:gd name="T14" fmla="*/ 36 w 89"/>
                  <a:gd name="T15" fmla="*/ 8 h 137"/>
                  <a:gd name="T16" fmla="*/ 34 w 89"/>
                  <a:gd name="T17" fmla="*/ 9 h 137"/>
                  <a:gd name="T18" fmla="*/ 24 w 89"/>
                  <a:gd name="T19" fmla="*/ 13 h 137"/>
                  <a:gd name="T20" fmla="*/ 21 w 89"/>
                  <a:gd name="T21" fmla="*/ 14 h 137"/>
                  <a:gd name="T22" fmla="*/ 0 w 89"/>
                  <a:gd name="T23" fmla="*/ 21 h 137"/>
                  <a:gd name="T24" fmla="*/ 0 w 89"/>
                  <a:gd name="T25" fmla="*/ 22 h 137"/>
                  <a:gd name="T26" fmla="*/ 0 w 89"/>
                  <a:gd name="T27" fmla="*/ 23 h 137"/>
                  <a:gd name="T28" fmla="*/ 21 w 89"/>
                  <a:gd name="T29" fmla="*/ 16 h 137"/>
                  <a:gd name="T30" fmla="*/ 24 w 89"/>
                  <a:gd name="T31" fmla="*/ 15 h 137"/>
                  <a:gd name="T32" fmla="*/ 34 w 89"/>
                  <a:gd name="T33" fmla="*/ 12 h 137"/>
                  <a:gd name="T34" fmla="*/ 36 w 89"/>
                  <a:gd name="T35" fmla="*/ 11 h 137"/>
                  <a:gd name="T36" fmla="*/ 40 w 89"/>
                  <a:gd name="T37" fmla="*/ 9 h 137"/>
                  <a:gd name="T38" fmla="*/ 44 w 89"/>
                  <a:gd name="T39" fmla="*/ 7 h 137"/>
                  <a:gd name="T40" fmla="*/ 48 w 89"/>
                  <a:gd name="T41" fmla="*/ 6 h 137"/>
                  <a:gd name="T42" fmla="*/ 53 w 89"/>
                  <a:gd name="T43" fmla="*/ 3 h 137"/>
                  <a:gd name="T44" fmla="*/ 55 w 89"/>
                  <a:gd name="T45" fmla="*/ 137 h 137"/>
                  <a:gd name="T46" fmla="*/ 89 w 89"/>
                  <a:gd name="T47" fmla="*/ 136 h 1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9"/>
                  <a:gd name="T73" fmla="*/ 0 h 137"/>
                  <a:gd name="T74" fmla="*/ 89 w 89"/>
                  <a:gd name="T75" fmla="*/ 137 h 1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9" h="137">
                    <a:moveTo>
                      <a:pt x="89" y="136"/>
                    </a:moveTo>
                    <a:lnTo>
                      <a:pt x="89" y="134"/>
                    </a:lnTo>
                    <a:lnTo>
                      <a:pt x="56" y="133"/>
                    </a:lnTo>
                    <a:lnTo>
                      <a:pt x="56" y="0"/>
                    </a:lnTo>
                    <a:lnTo>
                      <a:pt x="48" y="4"/>
                    </a:lnTo>
                    <a:lnTo>
                      <a:pt x="44" y="5"/>
                    </a:lnTo>
                    <a:lnTo>
                      <a:pt x="40" y="7"/>
                    </a:lnTo>
                    <a:lnTo>
                      <a:pt x="36" y="8"/>
                    </a:lnTo>
                    <a:lnTo>
                      <a:pt x="34" y="9"/>
                    </a:lnTo>
                    <a:lnTo>
                      <a:pt x="24" y="13"/>
                    </a:lnTo>
                    <a:lnTo>
                      <a:pt x="21" y="14"/>
                    </a:lnTo>
                    <a:lnTo>
                      <a:pt x="0" y="21"/>
                    </a:lnTo>
                    <a:lnTo>
                      <a:pt x="0" y="22"/>
                    </a:lnTo>
                    <a:lnTo>
                      <a:pt x="0" y="23"/>
                    </a:lnTo>
                    <a:lnTo>
                      <a:pt x="21" y="16"/>
                    </a:lnTo>
                    <a:lnTo>
                      <a:pt x="24" y="15"/>
                    </a:lnTo>
                    <a:lnTo>
                      <a:pt x="34" y="12"/>
                    </a:lnTo>
                    <a:lnTo>
                      <a:pt x="36" y="11"/>
                    </a:lnTo>
                    <a:lnTo>
                      <a:pt x="40" y="9"/>
                    </a:lnTo>
                    <a:lnTo>
                      <a:pt x="44" y="7"/>
                    </a:lnTo>
                    <a:lnTo>
                      <a:pt x="48" y="6"/>
                    </a:lnTo>
                    <a:lnTo>
                      <a:pt x="53" y="3"/>
                    </a:lnTo>
                    <a:lnTo>
                      <a:pt x="55" y="137"/>
                    </a:lnTo>
                    <a:lnTo>
                      <a:pt x="89"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0" name="Freeform 3425"/>
              <p:cNvSpPr>
                <a:spLocks/>
              </p:cNvSpPr>
              <p:nvPr/>
            </p:nvSpPr>
            <p:spPr bwMode="auto">
              <a:xfrm>
                <a:off x="3332" y="3299"/>
                <a:ext cx="2" cy="3"/>
              </a:xfrm>
              <a:custGeom>
                <a:avLst/>
                <a:gdLst>
                  <a:gd name="T0" fmla="*/ 3 w 3"/>
                  <a:gd name="T1" fmla="*/ 2 h 4"/>
                  <a:gd name="T2" fmla="*/ 3 w 3"/>
                  <a:gd name="T3" fmla="*/ 0 h 4"/>
                  <a:gd name="T4" fmla="*/ 1 w 3"/>
                  <a:gd name="T5" fmla="*/ 0 h 4"/>
                  <a:gd name="T6" fmla="*/ 1 w 3"/>
                  <a:gd name="T7" fmla="*/ 2 h 4"/>
                  <a:gd name="T8" fmla="*/ 1 w 3"/>
                  <a:gd name="T9" fmla="*/ 4 h 4"/>
                  <a:gd name="T10" fmla="*/ 0 w 3"/>
                  <a:gd name="T11" fmla="*/ 4 h 4"/>
                  <a:gd name="T12" fmla="*/ 3 w 3"/>
                  <a:gd name="T13" fmla="*/ 3 h 4"/>
                  <a:gd name="T14" fmla="*/ 3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2"/>
                    </a:moveTo>
                    <a:lnTo>
                      <a:pt x="3" y="0"/>
                    </a:lnTo>
                    <a:lnTo>
                      <a:pt x="1" y="0"/>
                    </a:lnTo>
                    <a:lnTo>
                      <a:pt x="1" y="2"/>
                    </a:lnTo>
                    <a:lnTo>
                      <a:pt x="1" y="4"/>
                    </a:lnTo>
                    <a:lnTo>
                      <a:pt x="0" y="4"/>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1" name="Freeform 3426"/>
              <p:cNvSpPr>
                <a:spLocks/>
              </p:cNvSpPr>
              <p:nvPr/>
            </p:nvSpPr>
            <p:spPr bwMode="auto">
              <a:xfrm>
                <a:off x="3330" y="3299"/>
                <a:ext cx="4" cy="3"/>
              </a:xfrm>
              <a:custGeom>
                <a:avLst/>
                <a:gdLst>
                  <a:gd name="T0" fmla="*/ 6 w 10"/>
                  <a:gd name="T1" fmla="*/ 0 h 6"/>
                  <a:gd name="T2" fmla="*/ 10 w 10"/>
                  <a:gd name="T3" fmla="*/ 0 h 6"/>
                  <a:gd name="T4" fmla="*/ 3 w 10"/>
                  <a:gd name="T5" fmla="*/ 2 h 6"/>
                  <a:gd name="T6" fmla="*/ 0 w 10"/>
                  <a:gd name="T7" fmla="*/ 3 h 6"/>
                  <a:gd name="T8" fmla="*/ 0 w 10"/>
                  <a:gd name="T9" fmla="*/ 4 h 6"/>
                  <a:gd name="T10" fmla="*/ 0 w 10"/>
                  <a:gd name="T11" fmla="*/ 6 h 6"/>
                  <a:gd name="T12" fmla="*/ 3 w 10"/>
                  <a:gd name="T13" fmla="*/ 4 h 6"/>
                  <a:gd name="T14" fmla="*/ 6 w 10"/>
                  <a:gd name="T15" fmla="*/ 3 h 6"/>
                  <a:gd name="T16" fmla="*/ 6 w 10"/>
                  <a:gd name="T17" fmla="*/ 2 h 6"/>
                  <a:gd name="T18" fmla="*/ 6 w 10"/>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6"/>
                  <a:gd name="T32" fmla="*/ 10 w 10"/>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6">
                    <a:moveTo>
                      <a:pt x="6" y="0"/>
                    </a:moveTo>
                    <a:lnTo>
                      <a:pt x="10" y="0"/>
                    </a:lnTo>
                    <a:lnTo>
                      <a:pt x="3" y="2"/>
                    </a:lnTo>
                    <a:lnTo>
                      <a:pt x="0" y="3"/>
                    </a:lnTo>
                    <a:lnTo>
                      <a:pt x="0" y="4"/>
                    </a:lnTo>
                    <a:lnTo>
                      <a:pt x="0" y="6"/>
                    </a:lnTo>
                    <a:lnTo>
                      <a:pt x="3" y="4"/>
                    </a:lnTo>
                    <a:lnTo>
                      <a:pt x="6" y="3"/>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2" name="Freeform 3427"/>
              <p:cNvSpPr>
                <a:spLocks/>
              </p:cNvSpPr>
              <p:nvPr/>
            </p:nvSpPr>
            <p:spPr bwMode="auto">
              <a:xfrm>
                <a:off x="3325" y="3292"/>
                <a:ext cx="5" cy="11"/>
              </a:xfrm>
              <a:custGeom>
                <a:avLst/>
                <a:gdLst>
                  <a:gd name="T0" fmla="*/ 9 w 9"/>
                  <a:gd name="T1" fmla="*/ 18 h 22"/>
                  <a:gd name="T2" fmla="*/ 9 w 9"/>
                  <a:gd name="T3" fmla="*/ 16 h 22"/>
                  <a:gd name="T4" fmla="*/ 8 w 9"/>
                  <a:gd name="T5" fmla="*/ 16 h 22"/>
                  <a:gd name="T6" fmla="*/ 3 w 9"/>
                  <a:gd name="T7" fmla="*/ 20 h 22"/>
                  <a:gd name="T8" fmla="*/ 3 w 9"/>
                  <a:gd name="T9" fmla="*/ 0 h 22"/>
                  <a:gd name="T10" fmla="*/ 0 w 9"/>
                  <a:gd name="T11" fmla="*/ 0 h 22"/>
                  <a:gd name="T12" fmla="*/ 0 w 9"/>
                  <a:gd name="T13" fmla="*/ 22 h 22"/>
                  <a:gd name="T14" fmla="*/ 5 w 9"/>
                  <a:gd name="T15" fmla="*/ 21 h 22"/>
                  <a:gd name="T16" fmla="*/ 7 w 9"/>
                  <a:gd name="T17" fmla="*/ 21 h 22"/>
                  <a:gd name="T18" fmla="*/ 9 w 9"/>
                  <a:gd name="T19" fmla="*/ 20 h 22"/>
                  <a:gd name="T20" fmla="*/ 9 w 9"/>
                  <a:gd name="T21" fmla="*/ 1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22"/>
                  <a:gd name="T35" fmla="*/ 9 w 9"/>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22">
                    <a:moveTo>
                      <a:pt x="9" y="18"/>
                    </a:moveTo>
                    <a:lnTo>
                      <a:pt x="9" y="16"/>
                    </a:lnTo>
                    <a:lnTo>
                      <a:pt x="8" y="16"/>
                    </a:lnTo>
                    <a:lnTo>
                      <a:pt x="3" y="20"/>
                    </a:lnTo>
                    <a:lnTo>
                      <a:pt x="3" y="0"/>
                    </a:lnTo>
                    <a:lnTo>
                      <a:pt x="0" y="0"/>
                    </a:lnTo>
                    <a:lnTo>
                      <a:pt x="0" y="22"/>
                    </a:lnTo>
                    <a:lnTo>
                      <a:pt x="5" y="21"/>
                    </a:lnTo>
                    <a:lnTo>
                      <a:pt x="7" y="21"/>
                    </a:lnTo>
                    <a:lnTo>
                      <a:pt x="9" y="20"/>
                    </a:lnTo>
                    <a:lnTo>
                      <a:pt x="9"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3" name="Freeform 3428"/>
              <p:cNvSpPr>
                <a:spLocks/>
              </p:cNvSpPr>
              <p:nvPr/>
            </p:nvSpPr>
            <p:spPr bwMode="auto">
              <a:xfrm>
                <a:off x="3325" y="3278"/>
                <a:ext cx="33" cy="14"/>
              </a:xfrm>
              <a:custGeom>
                <a:avLst/>
                <a:gdLst>
                  <a:gd name="T0" fmla="*/ 3 w 66"/>
                  <a:gd name="T1" fmla="*/ 30 h 30"/>
                  <a:gd name="T2" fmla="*/ 6 w 66"/>
                  <a:gd name="T3" fmla="*/ 29 h 30"/>
                  <a:gd name="T4" fmla="*/ 15 w 66"/>
                  <a:gd name="T5" fmla="*/ 27 h 30"/>
                  <a:gd name="T6" fmla="*/ 20 w 66"/>
                  <a:gd name="T7" fmla="*/ 24 h 30"/>
                  <a:gd name="T8" fmla="*/ 23 w 66"/>
                  <a:gd name="T9" fmla="*/ 23 h 30"/>
                  <a:gd name="T10" fmla="*/ 28 w 66"/>
                  <a:gd name="T11" fmla="*/ 22 h 30"/>
                  <a:gd name="T12" fmla="*/ 32 w 66"/>
                  <a:gd name="T13" fmla="*/ 20 h 30"/>
                  <a:gd name="T14" fmla="*/ 36 w 66"/>
                  <a:gd name="T15" fmla="*/ 18 h 30"/>
                  <a:gd name="T16" fmla="*/ 41 w 66"/>
                  <a:gd name="T17" fmla="*/ 16 h 30"/>
                  <a:gd name="T18" fmla="*/ 45 w 66"/>
                  <a:gd name="T19" fmla="*/ 15 h 30"/>
                  <a:gd name="T20" fmla="*/ 49 w 66"/>
                  <a:gd name="T21" fmla="*/ 13 h 30"/>
                  <a:gd name="T22" fmla="*/ 53 w 66"/>
                  <a:gd name="T23" fmla="*/ 12 h 30"/>
                  <a:gd name="T24" fmla="*/ 60 w 66"/>
                  <a:gd name="T25" fmla="*/ 7 h 30"/>
                  <a:gd name="T26" fmla="*/ 62 w 66"/>
                  <a:gd name="T27" fmla="*/ 5 h 30"/>
                  <a:gd name="T28" fmla="*/ 66 w 66"/>
                  <a:gd name="T29" fmla="*/ 2 h 30"/>
                  <a:gd name="T30" fmla="*/ 65 w 66"/>
                  <a:gd name="T31" fmla="*/ 1 h 30"/>
                  <a:gd name="T32" fmla="*/ 64 w 66"/>
                  <a:gd name="T33" fmla="*/ 0 h 30"/>
                  <a:gd name="T34" fmla="*/ 60 w 66"/>
                  <a:gd name="T35" fmla="*/ 2 h 30"/>
                  <a:gd name="T36" fmla="*/ 58 w 66"/>
                  <a:gd name="T37" fmla="*/ 5 h 30"/>
                  <a:gd name="T38" fmla="*/ 51 w 66"/>
                  <a:gd name="T39" fmla="*/ 9 h 30"/>
                  <a:gd name="T40" fmla="*/ 46 w 66"/>
                  <a:gd name="T41" fmla="*/ 10 h 30"/>
                  <a:gd name="T42" fmla="*/ 42 w 66"/>
                  <a:gd name="T43" fmla="*/ 13 h 30"/>
                  <a:gd name="T44" fmla="*/ 41 w 66"/>
                  <a:gd name="T45" fmla="*/ 14 h 30"/>
                  <a:gd name="T46" fmla="*/ 36 w 66"/>
                  <a:gd name="T47" fmla="*/ 16 h 30"/>
                  <a:gd name="T48" fmla="*/ 32 w 66"/>
                  <a:gd name="T49" fmla="*/ 17 h 30"/>
                  <a:gd name="T50" fmla="*/ 28 w 66"/>
                  <a:gd name="T51" fmla="*/ 20 h 30"/>
                  <a:gd name="T52" fmla="*/ 23 w 66"/>
                  <a:gd name="T53" fmla="*/ 21 h 30"/>
                  <a:gd name="T54" fmla="*/ 20 w 66"/>
                  <a:gd name="T55" fmla="*/ 22 h 30"/>
                  <a:gd name="T56" fmla="*/ 15 w 66"/>
                  <a:gd name="T57" fmla="*/ 24 h 30"/>
                  <a:gd name="T58" fmla="*/ 6 w 66"/>
                  <a:gd name="T59" fmla="*/ 27 h 30"/>
                  <a:gd name="T60" fmla="*/ 0 w 66"/>
                  <a:gd name="T61" fmla="*/ 30 h 30"/>
                  <a:gd name="T62" fmla="*/ 3 w 66"/>
                  <a:gd name="T63" fmla="*/ 30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30"/>
                  <a:gd name="T98" fmla="*/ 66 w 6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30">
                    <a:moveTo>
                      <a:pt x="3" y="30"/>
                    </a:moveTo>
                    <a:lnTo>
                      <a:pt x="6" y="29"/>
                    </a:lnTo>
                    <a:lnTo>
                      <a:pt x="15" y="27"/>
                    </a:lnTo>
                    <a:lnTo>
                      <a:pt x="20" y="24"/>
                    </a:lnTo>
                    <a:lnTo>
                      <a:pt x="23" y="23"/>
                    </a:lnTo>
                    <a:lnTo>
                      <a:pt x="28" y="22"/>
                    </a:lnTo>
                    <a:lnTo>
                      <a:pt x="32" y="20"/>
                    </a:lnTo>
                    <a:lnTo>
                      <a:pt x="36" y="18"/>
                    </a:lnTo>
                    <a:lnTo>
                      <a:pt x="41" y="16"/>
                    </a:lnTo>
                    <a:lnTo>
                      <a:pt x="45" y="15"/>
                    </a:lnTo>
                    <a:lnTo>
                      <a:pt x="49" y="13"/>
                    </a:lnTo>
                    <a:lnTo>
                      <a:pt x="53" y="12"/>
                    </a:lnTo>
                    <a:lnTo>
                      <a:pt x="60" y="7"/>
                    </a:lnTo>
                    <a:lnTo>
                      <a:pt x="62" y="5"/>
                    </a:lnTo>
                    <a:lnTo>
                      <a:pt x="66" y="2"/>
                    </a:lnTo>
                    <a:lnTo>
                      <a:pt x="65" y="1"/>
                    </a:lnTo>
                    <a:lnTo>
                      <a:pt x="64" y="0"/>
                    </a:lnTo>
                    <a:lnTo>
                      <a:pt x="60" y="2"/>
                    </a:lnTo>
                    <a:lnTo>
                      <a:pt x="58" y="5"/>
                    </a:lnTo>
                    <a:lnTo>
                      <a:pt x="51" y="9"/>
                    </a:lnTo>
                    <a:lnTo>
                      <a:pt x="46" y="10"/>
                    </a:lnTo>
                    <a:lnTo>
                      <a:pt x="42" y="13"/>
                    </a:lnTo>
                    <a:lnTo>
                      <a:pt x="41" y="14"/>
                    </a:lnTo>
                    <a:lnTo>
                      <a:pt x="36" y="16"/>
                    </a:lnTo>
                    <a:lnTo>
                      <a:pt x="32" y="17"/>
                    </a:lnTo>
                    <a:lnTo>
                      <a:pt x="28" y="20"/>
                    </a:lnTo>
                    <a:lnTo>
                      <a:pt x="23" y="21"/>
                    </a:lnTo>
                    <a:lnTo>
                      <a:pt x="20" y="22"/>
                    </a:lnTo>
                    <a:lnTo>
                      <a:pt x="15" y="24"/>
                    </a:lnTo>
                    <a:lnTo>
                      <a:pt x="6" y="27"/>
                    </a:lnTo>
                    <a:lnTo>
                      <a:pt x="0" y="30"/>
                    </a:lnTo>
                    <a:lnTo>
                      <a:pt x="3"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4" name="Freeform 3429"/>
              <p:cNvSpPr>
                <a:spLocks/>
              </p:cNvSpPr>
              <p:nvPr/>
            </p:nvSpPr>
            <p:spPr bwMode="auto">
              <a:xfrm>
                <a:off x="3355" y="3277"/>
                <a:ext cx="4" cy="2"/>
              </a:xfrm>
              <a:custGeom>
                <a:avLst/>
                <a:gdLst>
                  <a:gd name="T0" fmla="*/ 5 w 7"/>
                  <a:gd name="T1" fmla="*/ 2 h 3"/>
                  <a:gd name="T2" fmla="*/ 5 w 7"/>
                  <a:gd name="T3" fmla="*/ 3 h 3"/>
                  <a:gd name="T4" fmla="*/ 7 w 7"/>
                  <a:gd name="T5" fmla="*/ 2 h 3"/>
                  <a:gd name="T6" fmla="*/ 7 w 7"/>
                  <a:gd name="T7" fmla="*/ 1 h 3"/>
                  <a:gd name="T8" fmla="*/ 7 w 7"/>
                  <a:gd name="T9" fmla="*/ 0 h 3"/>
                  <a:gd name="T10" fmla="*/ 0 w 7"/>
                  <a:gd name="T11" fmla="*/ 3 h 3"/>
                  <a:gd name="T12" fmla="*/ 4 w 7"/>
                  <a:gd name="T13" fmla="*/ 1 h 3"/>
                  <a:gd name="T14" fmla="*/ 5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5" y="2"/>
                    </a:moveTo>
                    <a:lnTo>
                      <a:pt x="5" y="3"/>
                    </a:lnTo>
                    <a:lnTo>
                      <a:pt x="7" y="2"/>
                    </a:lnTo>
                    <a:lnTo>
                      <a:pt x="7" y="1"/>
                    </a:lnTo>
                    <a:lnTo>
                      <a:pt x="7" y="0"/>
                    </a:lnTo>
                    <a:lnTo>
                      <a:pt x="0" y="3"/>
                    </a:lnTo>
                    <a:lnTo>
                      <a:pt x="4" y="1"/>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5" name="Freeform 3430"/>
              <p:cNvSpPr>
                <a:spLocks/>
              </p:cNvSpPr>
              <p:nvPr/>
            </p:nvSpPr>
            <p:spPr bwMode="auto">
              <a:xfrm>
                <a:off x="3358" y="3275"/>
                <a:ext cx="4" cy="3"/>
              </a:xfrm>
              <a:custGeom>
                <a:avLst/>
                <a:gdLst>
                  <a:gd name="T0" fmla="*/ 1 w 8"/>
                  <a:gd name="T1" fmla="*/ 7 h 7"/>
                  <a:gd name="T2" fmla="*/ 6 w 8"/>
                  <a:gd name="T3" fmla="*/ 5 h 7"/>
                  <a:gd name="T4" fmla="*/ 6 w 8"/>
                  <a:gd name="T5" fmla="*/ 5 h 7"/>
                  <a:gd name="T6" fmla="*/ 8 w 8"/>
                  <a:gd name="T7" fmla="*/ 3 h 7"/>
                  <a:gd name="T8" fmla="*/ 7 w 8"/>
                  <a:gd name="T9" fmla="*/ 1 h 7"/>
                  <a:gd name="T10" fmla="*/ 6 w 8"/>
                  <a:gd name="T11" fmla="*/ 0 h 7"/>
                  <a:gd name="T12" fmla="*/ 3 w 8"/>
                  <a:gd name="T13" fmla="*/ 3 h 7"/>
                  <a:gd name="T14" fmla="*/ 0 w 8"/>
                  <a:gd name="T15" fmla="*/ 5 h 7"/>
                  <a:gd name="T16" fmla="*/ 1 w 8"/>
                  <a:gd name="T17" fmla="*/ 6 h 7"/>
                  <a:gd name="T18" fmla="*/ 1 w 8"/>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1" y="7"/>
                    </a:moveTo>
                    <a:lnTo>
                      <a:pt x="6" y="5"/>
                    </a:lnTo>
                    <a:lnTo>
                      <a:pt x="8" y="3"/>
                    </a:lnTo>
                    <a:lnTo>
                      <a:pt x="7" y="1"/>
                    </a:lnTo>
                    <a:lnTo>
                      <a:pt x="6" y="0"/>
                    </a:lnTo>
                    <a:lnTo>
                      <a:pt x="3" y="3"/>
                    </a:lnTo>
                    <a:lnTo>
                      <a:pt x="0" y="5"/>
                    </a:lnTo>
                    <a:lnTo>
                      <a:pt x="1" y="6"/>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6" name="Freeform 3431"/>
              <p:cNvSpPr>
                <a:spLocks/>
              </p:cNvSpPr>
              <p:nvPr/>
            </p:nvSpPr>
            <p:spPr bwMode="auto">
              <a:xfrm>
                <a:off x="3360" y="3274"/>
                <a:ext cx="3" cy="2"/>
              </a:xfrm>
              <a:custGeom>
                <a:avLst/>
                <a:gdLst>
                  <a:gd name="T0" fmla="*/ 3 w 5"/>
                  <a:gd name="T1" fmla="*/ 2 h 4"/>
                  <a:gd name="T2" fmla="*/ 3 w 5"/>
                  <a:gd name="T3" fmla="*/ 4 h 4"/>
                  <a:gd name="T4" fmla="*/ 5 w 5"/>
                  <a:gd name="T5" fmla="*/ 2 h 4"/>
                  <a:gd name="T6" fmla="*/ 5 w 5"/>
                  <a:gd name="T7" fmla="*/ 1 h 4"/>
                  <a:gd name="T8" fmla="*/ 5 w 5"/>
                  <a:gd name="T9" fmla="*/ 0 h 4"/>
                  <a:gd name="T10" fmla="*/ 0 w 5"/>
                  <a:gd name="T11" fmla="*/ 2 h 4"/>
                  <a:gd name="T12" fmla="*/ 2 w 5"/>
                  <a:gd name="T13" fmla="*/ 1 h 4"/>
                  <a:gd name="T14" fmla="*/ 3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2"/>
                    </a:moveTo>
                    <a:lnTo>
                      <a:pt x="3" y="4"/>
                    </a:lnTo>
                    <a:lnTo>
                      <a:pt x="5" y="2"/>
                    </a:lnTo>
                    <a:lnTo>
                      <a:pt x="5" y="1"/>
                    </a:lnTo>
                    <a:lnTo>
                      <a:pt x="5" y="0"/>
                    </a:lnTo>
                    <a:lnTo>
                      <a:pt x="0" y="2"/>
                    </a:lnTo>
                    <a:lnTo>
                      <a:pt x="2"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7" name="Freeform 3432"/>
              <p:cNvSpPr>
                <a:spLocks/>
              </p:cNvSpPr>
              <p:nvPr/>
            </p:nvSpPr>
            <p:spPr bwMode="auto">
              <a:xfrm>
                <a:off x="3362" y="3273"/>
                <a:ext cx="2" cy="2"/>
              </a:xfrm>
              <a:custGeom>
                <a:avLst/>
                <a:gdLst>
                  <a:gd name="T0" fmla="*/ 1 w 5"/>
                  <a:gd name="T1" fmla="*/ 4 h 4"/>
                  <a:gd name="T2" fmla="*/ 3 w 5"/>
                  <a:gd name="T3" fmla="*/ 3 h 4"/>
                  <a:gd name="T4" fmla="*/ 5 w 5"/>
                  <a:gd name="T5" fmla="*/ 2 h 4"/>
                  <a:gd name="T6" fmla="*/ 3 w 5"/>
                  <a:gd name="T7" fmla="*/ 1 h 4"/>
                  <a:gd name="T8" fmla="*/ 2 w 5"/>
                  <a:gd name="T9" fmla="*/ 0 h 4"/>
                  <a:gd name="T10" fmla="*/ 0 w 5"/>
                  <a:gd name="T11" fmla="*/ 2 h 4"/>
                  <a:gd name="T12" fmla="*/ 1 w 5"/>
                  <a:gd name="T13" fmla="*/ 3 h 4"/>
                  <a:gd name="T14" fmla="*/ 1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4"/>
                    </a:moveTo>
                    <a:lnTo>
                      <a:pt x="3" y="3"/>
                    </a:lnTo>
                    <a:lnTo>
                      <a:pt x="5" y="2"/>
                    </a:lnTo>
                    <a:lnTo>
                      <a:pt x="3" y="1"/>
                    </a:lnTo>
                    <a:lnTo>
                      <a:pt x="2"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8" name="Freeform 3433"/>
              <p:cNvSpPr>
                <a:spLocks/>
              </p:cNvSpPr>
              <p:nvPr/>
            </p:nvSpPr>
            <p:spPr bwMode="auto">
              <a:xfrm>
                <a:off x="3363" y="3271"/>
                <a:ext cx="16" cy="87"/>
              </a:xfrm>
              <a:custGeom>
                <a:avLst/>
                <a:gdLst>
                  <a:gd name="T0" fmla="*/ 2 w 32"/>
                  <a:gd name="T1" fmla="*/ 6 h 175"/>
                  <a:gd name="T2" fmla="*/ 2 w 32"/>
                  <a:gd name="T3" fmla="*/ 7 h 175"/>
                  <a:gd name="T4" fmla="*/ 5 w 32"/>
                  <a:gd name="T5" fmla="*/ 6 h 175"/>
                  <a:gd name="T6" fmla="*/ 7 w 32"/>
                  <a:gd name="T7" fmla="*/ 3 h 175"/>
                  <a:gd name="T8" fmla="*/ 8 w 32"/>
                  <a:gd name="T9" fmla="*/ 3 h 175"/>
                  <a:gd name="T10" fmla="*/ 30 w 32"/>
                  <a:gd name="T11" fmla="*/ 3 h 175"/>
                  <a:gd name="T12" fmla="*/ 30 w 32"/>
                  <a:gd name="T13" fmla="*/ 171 h 175"/>
                  <a:gd name="T14" fmla="*/ 31 w 32"/>
                  <a:gd name="T15" fmla="*/ 175 h 175"/>
                  <a:gd name="T16" fmla="*/ 32 w 32"/>
                  <a:gd name="T17" fmla="*/ 174 h 175"/>
                  <a:gd name="T18" fmla="*/ 31 w 32"/>
                  <a:gd name="T19" fmla="*/ 0 h 175"/>
                  <a:gd name="T20" fmla="*/ 8 w 32"/>
                  <a:gd name="T21" fmla="*/ 0 h 175"/>
                  <a:gd name="T22" fmla="*/ 5 w 32"/>
                  <a:gd name="T23" fmla="*/ 3 h 175"/>
                  <a:gd name="T24" fmla="*/ 5 w 32"/>
                  <a:gd name="T25" fmla="*/ 4 h 175"/>
                  <a:gd name="T26" fmla="*/ 0 w 32"/>
                  <a:gd name="T27" fmla="*/ 6 h 175"/>
                  <a:gd name="T28" fmla="*/ 1 w 32"/>
                  <a:gd name="T29" fmla="*/ 5 h 175"/>
                  <a:gd name="T30" fmla="*/ 2 w 32"/>
                  <a:gd name="T31" fmla="*/ 6 h 17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175"/>
                  <a:gd name="T50" fmla="*/ 32 w 32"/>
                  <a:gd name="T51" fmla="*/ 175 h 17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175">
                    <a:moveTo>
                      <a:pt x="2" y="6"/>
                    </a:moveTo>
                    <a:lnTo>
                      <a:pt x="2" y="7"/>
                    </a:lnTo>
                    <a:lnTo>
                      <a:pt x="5" y="6"/>
                    </a:lnTo>
                    <a:lnTo>
                      <a:pt x="7" y="3"/>
                    </a:lnTo>
                    <a:lnTo>
                      <a:pt x="8" y="3"/>
                    </a:lnTo>
                    <a:lnTo>
                      <a:pt x="30" y="3"/>
                    </a:lnTo>
                    <a:lnTo>
                      <a:pt x="30" y="171"/>
                    </a:lnTo>
                    <a:lnTo>
                      <a:pt x="31" y="175"/>
                    </a:lnTo>
                    <a:lnTo>
                      <a:pt x="32" y="174"/>
                    </a:lnTo>
                    <a:lnTo>
                      <a:pt x="31" y="0"/>
                    </a:lnTo>
                    <a:lnTo>
                      <a:pt x="8" y="0"/>
                    </a:lnTo>
                    <a:lnTo>
                      <a:pt x="5" y="3"/>
                    </a:lnTo>
                    <a:lnTo>
                      <a:pt x="5" y="4"/>
                    </a:lnTo>
                    <a:lnTo>
                      <a:pt x="0" y="6"/>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39" name="Freeform 3434"/>
              <p:cNvSpPr>
                <a:spLocks/>
              </p:cNvSpPr>
              <p:nvPr/>
            </p:nvSpPr>
            <p:spPr bwMode="auto">
              <a:xfrm>
                <a:off x="4412" y="3075"/>
                <a:ext cx="125" cy="88"/>
              </a:xfrm>
              <a:custGeom>
                <a:avLst/>
                <a:gdLst>
                  <a:gd name="T0" fmla="*/ 246 w 250"/>
                  <a:gd name="T1" fmla="*/ 128 h 176"/>
                  <a:gd name="T2" fmla="*/ 233 w 250"/>
                  <a:gd name="T3" fmla="*/ 144 h 176"/>
                  <a:gd name="T4" fmla="*/ 217 w 250"/>
                  <a:gd name="T5" fmla="*/ 156 h 176"/>
                  <a:gd name="T6" fmla="*/ 196 w 250"/>
                  <a:gd name="T7" fmla="*/ 166 h 176"/>
                  <a:gd name="T8" fmla="*/ 173 w 250"/>
                  <a:gd name="T9" fmla="*/ 172 h 176"/>
                  <a:gd name="T10" fmla="*/ 147 w 250"/>
                  <a:gd name="T11" fmla="*/ 175 h 176"/>
                  <a:gd name="T12" fmla="*/ 118 w 250"/>
                  <a:gd name="T13" fmla="*/ 175 h 176"/>
                  <a:gd name="T14" fmla="*/ 90 w 250"/>
                  <a:gd name="T15" fmla="*/ 172 h 176"/>
                  <a:gd name="T16" fmla="*/ 67 w 250"/>
                  <a:gd name="T17" fmla="*/ 168 h 176"/>
                  <a:gd name="T18" fmla="*/ 49 w 250"/>
                  <a:gd name="T19" fmla="*/ 161 h 176"/>
                  <a:gd name="T20" fmla="*/ 33 w 250"/>
                  <a:gd name="T21" fmla="*/ 151 h 176"/>
                  <a:gd name="T22" fmla="*/ 19 w 250"/>
                  <a:gd name="T23" fmla="*/ 139 h 176"/>
                  <a:gd name="T24" fmla="*/ 10 w 250"/>
                  <a:gd name="T25" fmla="*/ 124 h 176"/>
                  <a:gd name="T26" fmla="*/ 3 w 250"/>
                  <a:gd name="T27" fmla="*/ 110 h 176"/>
                  <a:gd name="T28" fmla="*/ 0 w 250"/>
                  <a:gd name="T29" fmla="*/ 94 h 176"/>
                  <a:gd name="T30" fmla="*/ 0 w 250"/>
                  <a:gd name="T31" fmla="*/ 78 h 176"/>
                  <a:gd name="T32" fmla="*/ 4 w 250"/>
                  <a:gd name="T33" fmla="*/ 61 h 176"/>
                  <a:gd name="T34" fmla="*/ 11 w 250"/>
                  <a:gd name="T35" fmla="*/ 46 h 176"/>
                  <a:gd name="T36" fmla="*/ 22 w 250"/>
                  <a:gd name="T37" fmla="*/ 33 h 176"/>
                  <a:gd name="T38" fmla="*/ 37 w 250"/>
                  <a:gd name="T39" fmla="*/ 22 h 176"/>
                  <a:gd name="T40" fmla="*/ 54 w 250"/>
                  <a:gd name="T41" fmla="*/ 13 h 176"/>
                  <a:gd name="T42" fmla="*/ 75 w 250"/>
                  <a:gd name="T43" fmla="*/ 7 h 176"/>
                  <a:gd name="T44" fmla="*/ 97 w 250"/>
                  <a:gd name="T45" fmla="*/ 2 h 176"/>
                  <a:gd name="T46" fmla="*/ 121 w 250"/>
                  <a:gd name="T47" fmla="*/ 0 h 176"/>
                  <a:gd name="T48" fmla="*/ 147 w 250"/>
                  <a:gd name="T49" fmla="*/ 0 h 176"/>
                  <a:gd name="T50" fmla="*/ 172 w 250"/>
                  <a:gd name="T51" fmla="*/ 2 h 176"/>
                  <a:gd name="T52" fmla="*/ 194 w 250"/>
                  <a:gd name="T53" fmla="*/ 8 h 176"/>
                  <a:gd name="T54" fmla="*/ 213 w 250"/>
                  <a:gd name="T55" fmla="*/ 17 h 176"/>
                  <a:gd name="T56" fmla="*/ 230 w 250"/>
                  <a:gd name="T57" fmla="*/ 28 h 176"/>
                  <a:gd name="T58" fmla="*/ 241 w 250"/>
                  <a:gd name="T59" fmla="*/ 41 h 176"/>
                  <a:gd name="T60" fmla="*/ 207 w 250"/>
                  <a:gd name="T61" fmla="*/ 51 h 176"/>
                  <a:gd name="T62" fmla="*/ 199 w 250"/>
                  <a:gd name="T63" fmla="*/ 41 h 176"/>
                  <a:gd name="T64" fmla="*/ 188 w 250"/>
                  <a:gd name="T65" fmla="*/ 32 h 176"/>
                  <a:gd name="T66" fmla="*/ 177 w 250"/>
                  <a:gd name="T67" fmla="*/ 25 h 176"/>
                  <a:gd name="T68" fmla="*/ 163 w 250"/>
                  <a:gd name="T69" fmla="*/ 22 h 176"/>
                  <a:gd name="T70" fmla="*/ 146 w 250"/>
                  <a:gd name="T71" fmla="*/ 19 h 176"/>
                  <a:gd name="T72" fmla="*/ 127 w 250"/>
                  <a:gd name="T73" fmla="*/ 19 h 176"/>
                  <a:gd name="T74" fmla="*/ 107 w 250"/>
                  <a:gd name="T75" fmla="*/ 20 h 176"/>
                  <a:gd name="T76" fmla="*/ 89 w 250"/>
                  <a:gd name="T77" fmla="*/ 24 h 176"/>
                  <a:gd name="T78" fmla="*/ 74 w 250"/>
                  <a:gd name="T79" fmla="*/ 30 h 176"/>
                  <a:gd name="T80" fmla="*/ 61 w 250"/>
                  <a:gd name="T81" fmla="*/ 37 h 176"/>
                  <a:gd name="T82" fmla="*/ 52 w 250"/>
                  <a:gd name="T83" fmla="*/ 46 h 176"/>
                  <a:gd name="T84" fmla="*/ 45 w 250"/>
                  <a:gd name="T85" fmla="*/ 56 h 176"/>
                  <a:gd name="T86" fmla="*/ 41 w 250"/>
                  <a:gd name="T87" fmla="*/ 66 h 176"/>
                  <a:gd name="T88" fmla="*/ 38 w 250"/>
                  <a:gd name="T89" fmla="*/ 78 h 176"/>
                  <a:gd name="T90" fmla="*/ 38 w 250"/>
                  <a:gd name="T91" fmla="*/ 90 h 176"/>
                  <a:gd name="T92" fmla="*/ 40 w 250"/>
                  <a:gd name="T93" fmla="*/ 103 h 176"/>
                  <a:gd name="T94" fmla="*/ 44 w 250"/>
                  <a:gd name="T95" fmla="*/ 116 h 176"/>
                  <a:gd name="T96" fmla="*/ 50 w 250"/>
                  <a:gd name="T97" fmla="*/ 128 h 176"/>
                  <a:gd name="T98" fmla="*/ 59 w 250"/>
                  <a:gd name="T99" fmla="*/ 137 h 176"/>
                  <a:gd name="T100" fmla="*/ 72 w 250"/>
                  <a:gd name="T101" fmla="*/ 145 h 176"/>
                  <a:gd name="T102" fmla="*/ 86 w 250"/>
                  <a:gd name="T103" fmla="*/ 151 h 176"/>
                  <a:gd name="T104" fmla="*/ 101 w 250"/>
                  <a:gd name="T105" fmla="*/ 154 h 176"/>
                  <a:gd name="T106" fmla="*/ 117 w 250"/>
                  <a:gd name="T107" fmla="*/ 156 h 176"/>
                  <a:gd name="T108" fmla="*/ 135 w 250"/>
                  <a:gd name="T109" fmla="*/ 156 h 176"/>
                  <a:gd name="T110" fmla="*/ 155 w 250"/>
                  <a:gd name="T111" fmla="*/ 155 h 176"/>
                  <a:gd name="T112" fmla="*/ 172 w 250"/>
                  <a:gd name="T113" fmla="*/ 151 h 176"/>
                  <a:gd name="T114" fmla="*/ 186 w 250"/>
                  <a:gd name="T115" fmla="*/ 144 h 176"/>
                  <a:gd name="T116" fmla="*/ 199 w 250"/>
                  <a:gd name="T117" fmla="*/ 134 h 176"/>
                  <a:gd name="T118" fmla="*/ 207 w 250"/>
                  <a:gd name="T119" fmla="*/ 123 h 176"/>
                  <a:gd name="T120" fmla="*/ 212 w 250"/>
                  <a:gd name="T121" fmla="*/ 114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0"/>
                  <a:gd name="T184" fmla="*/ 0 h 176"/>
                  <a:gd name="T185" fmla="*/ 250 w 250"/>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0" h="176">
                    <a:moveTo>
                      <a:pt x="212" y="114"/>
                    </a:moveTo>
                    <a:lnTo>
                      <a:pt x="250" y="119"/>
                    </a:lnTo>
                    <a:lnTo>
                      <a:pt x="248" y="123"/>
                    </a:lnTo>
                    <a:lnTo>
                      <a:pt x="246" y="128"/>
                    </a:lnTo>
                    <a:lnTo>
                      <a:pt x="242" y="132"/>
                    </a:lnTo>
                    <a:lnTo>
                      <a:pt x="240" y="136"/>
                    </a:lnTo>
                    <a:lnTo>
                      <a:pt x="237" y="140"/>
                    </a:lnTo>
                    <a:lnTo>
                      <a:pt x="233" y="144"/>
                    </a:lnTo>
                    <a:lnTo>
                      <a:pt x="230" y="147"/>
                    </a:lnTo>
                    <a:lnTo>
                      <a:pt x="226" y="151"/>
                    </a:lnTo>
                    <a:lnTo>
                      <a:pt x="222" y="153"/>
                    </a:lnTo>
                    <a:lnTo>
                      <a:pt x="217" y="156"/>
                    </a:lnTo>
                    <a:lnTo>
                      <a:pt x="212" y="159"/>
                    </a:lnTo>
                    <a:lnTo>
                      <a:pt x="208" y="162"/>
                    </a:lnTo>
                    <a:lnTo>
                      <a:pt x="202" y="163"/>
                    </a:lnTo>
                    <a:lnTo>
                      <a:pt x="196" y="166"/>
                    </a:lnTo>
                    <a:lnTo>
                      <a:pt x="190" y="168"/>
                    </a:lnTo>
                    <a:lnTo>
                      <a:pt x="185" y="169"/>
                    </a:lnTo>
                    <a:lnTo>
                      <a:pt x="179" y="170"/>
                    </a:lnTo>
                    <a:lnTo>
                      <a:pt x="173" y="172"/>
                    </a:lnTo>
                    <a:lnTo>
                      <a:pt x="166" y="172"/>
                    </a:lnTo>
                    <a:lnTo>
                      <a:pt x="160" y="174"/>
                    </a:lnTo>
                    <a:lnTo>
                      <a:pt x="154" y="175"/>
                    </a:lnTo>
                    <a:lnTo>
                      <a:pt x="147" y="175"/>
                    </a:lnTo>
                    <a:lnTo>
                      <a:pt x="140" y="175"/>
                    </a:lnTo>
                    <a:lnTo>
                      <a:pt x="133" y="176"/>
                    </a:lnTo>
                    <a:lnTo>
                      <a:pt x="125" y="175"/>
                    </a:lnTo>
                    <a:lnTo>
                      <a:pt x="118" y="175"/>
                    </a:lnTo>
                    <a:lnTo>
                      <a:pt x="110" y="175"/>
                    </a:lnTo>
                    <a:lnTo>
                      <a:pt x="103" y="174"/>
                    </a:lnTo>
                    <a:lnTo>
                      <a:pt x="97" y="174"/>
                    </a:lnTo>
                    <a:lnTo>
                      <a:pt x="90" y="172"/>
                    </a:lnTo>
                    <a:lnTo>
                      <a:pt x="84" y="171"/>
                    </a:lnTo>
                    <a:lnTo>
                      <a:pt x="79" y="170"/>
                    </a:lnTo>
                    <a:lnTo>
                      <a:pt x="73" y="169"/>
                    </a:lnTo>
                    <a:lnTo>
                      <a:pt x="67" y="168"/>
                    </a:lnTo>
                    <a:lnTo>
                      <a:pt x="63" y="167"/>
                    </a:lnTo>
                    <a:lnTo>
                      <a:pt x="58" y="166"/>
                    </a:lnTo>
                    <a:lnTo>
                      <a:pt x="53" y="163"/>
                    </a:lnTo>
                    <a:lnTo>
                      <a:pt x="49" y="161"/>
                    </a:lnTo>
                    <a:lnTo>
                      <a:pt x="44" y="159"/>
                    </a:lnTo>
                    <a:lnTo>
                      <a:pt x="41" y="156"/>
                    </a:lnTo>
                    <a:lnTo>
                      <a:pt x="36" y="154"/>
                    </a:lnTo>
                    <a:lnTo>
                      <a:pt x="33" y="151"/>
                    </a:lnTo>
                    <a:lnTo>
                      <a:pt x="29" y="148"/>
                    </a:lnTo>
                    <a:lnTo>
                      <a:pt x="26" y="145"/>
                    </a:lnTo>
                    <a:lnTo>
                      <a:pt x="22" y="141"/>
                    </a:lnTo>
                    <a:lnTo>
                      <a:pt x="19" y="139"/>
                    </a:lnTo>
                    <a:lnTo>
                      <a:pt x="16" y="136"/>
                    </a:lnTo>
                    <a:lnTo>
                      <a:pt x="14" y="132"/>
                    </a:lnTo>
                    <a:lnTo>
                      <a:pt x="12" y="128"/>
                    </a:lnTo>
                    <a:lnTo>
                      <a:pt x="10" y="124"/>
                    </a:lnTo>
                    <a:lnTo>
                      <a:pt x="7" y="121"/>
                    </a:lnTo>
                    <a:lnTo>
                      <a:pt x="6" y="117"/>
                    </a:lnTo>
                    <a:lnTo>
                      <a:pt x="5" y="114"/>
                    </a:lnTo>
                    <a:lnTo>
                      <a:pt x="3" y="110"/>
                    </a:lnTo>
                    <a:lnTo>
                      <a:pt x="3" y="106"/>
                    </a:lnTo>
                    <a:lnTo>
                      <a:pt x="1" y="102"/>
                    </a:lnTo>
                    <a:lnTo>
                      <a:pt x="0" y="99"/>
                    </a:lnTo>
                    <a:lnTo>
                      <a:pt x="0" y="94"/>
                    </a:lnTo>
                    <a:lnTo>
                      <a:pt x="0" y="91"/>
                    </a:lnTo>
                    <a:lnTo>
                      <a:pt x="0" y="87"/>
                    </a:lnTo>
                    <a:lnTo>
                      <a:pt x="0" y="83"/>
                    </a:lnTo>
                    <a:lnTo>
                      <a:pt x="0" y="78"/>
                    </a:lnTo>
                    <a:lnTo>
                      <a:pt x="0" y="73"/>
                    </a:lnTo>
                    <a:lnTo>
                      <a:pt x="1" y="69"/>
                    </a:lnTo>
                    <a:lnTo>
                      <a:pt x="3" y="65"/>
                    </a:lnTo>
                    <a:lnTo>
                      <a:pt x="4" y="61"/>
                    </a:lnTo>
                    <a:lnTo>
                      <a:pt x="5" y="57"/>
                    </a:lnTo>
                    <a:lnTo>
                      <a:pt x="7" y="54"/>
                    </a:lnTo>
                    <a:lnTo>
                      <a:pt x="8" y="49"/>
                    </a:lnTo>
                    <a:lnTo>
                      <a:pt x="11" y="46"/>
                    </a:lnTo>
                    <a:lnTo>
                      <a:pt x="13" y="42"/>
                    </a:lnTo>
                    <a:lnTo>
                      <a:pt x="16" y="40"/>
                    </a:lnTo>
                    <a:lnTo>
                      <a:pt x="19" y="37"/>
                    </a:lnTo>
                    <a:lnTo>
                      <a:pt x="22" y="33"/>
                    </a:lnTo>
                    <a:lnTo>
                      <a:pt x="26" y="30"/>
                    </a:lnTo>
                    <a:lnTo>
                      <a:pt x="29" y="27"/>
                    </a:lnTo>
                    <a:lnTo>
                      <a:pt x="33" y="25"/>
                    </a:lnTo>
                    <a:lnTo>
                      <a:pt x="37" y="22"/>
                    </a:lnTo>
                    <a:lnTo>
                      <a:pt x="41" y="19"/>
                    </a:lnTo>
                    <a:lnTo>
                      <a:pt x="45" y="17"/>
                    </a:lnTo>
                    <a:lnTo>
                      <a:pt x="50" y="15"/>
                    </a:lnTo>
                    <a:lnTo>
                      <a:pt x="54" y="13"/>
                    </a:lnTo>
                    <a:lnTo>
                      <a:pt x="59" y="11"/>
                    </a:lnTo>
                    <a:lnTo>
                      <a:pt x="65" y="10"/>
                    </a:lnTo>
                    <a:lnTo>
                      <a:pt x="69" y="8"/>
                    </a:lnTo>
                    <a:lnTo>
                      <a:pt x="75" y="7"/>
                    </a:lnTo>
                    <a:lnTo>
                      <a:pt x="80" y="5"/>
                    </a:lnTo>
                    <a:lnTo>
                      <a:pt x="86" y="3"/>
                    </a:lnTo>
                    <a:lnTo>
                      <a:pt x="91" y="3"/>
                    </a:lnTo>
                    <a:lnTo>
                      <a:pt x="97" y="2"/>
                    </a:lnTo>
                    <a:lnTo>
                      <a:pt x="103" y="1"/>
                    </a:lnTo>
                    <a:lnTo>
                      <a:pt x="109" y="0"/>
                    </a:lnTo>
                    <a:lnTo>
                      <a:pt x="114" y="0"/>
                    </a:lnTo>
                    <a:lnTo>
                      <a:pt x="121" y="0"/>
                    </a:lnTo>
                    <a:lnTo>
                      <a:pt x="127" y="0"/>
                    </a:lnTo>
                    <a:lnTo>
                      <a:pt x="134" y="0"/>
                    </a:lnTo>
                    <a:lnTo>
                      <a:pt x="140" y="0"/>
                    </a:lnTo>
                    <a:lnTo>
                      <a:pt x="147" y="0"/>
                    </a:lnTo>
                    <a:lnTo>
                      <a:pt x="154" y="0"/>
                    </a:lnTo>
                    <a:lnTo>
                      <a:pt x="159" y="1"/>
                    </a:lnTo>
                    <a:lnTo>
                      <a:pt x="166" y="1"/>
                    </a:lnTo>
                    <a:lnTo>
                      <a:pt x="172" y="2"/>
                    </a:lnTo>
                    <a:lnTo>
                      <a:pt x="178" y="3"/>
                    </a:lnTo>
                    <a:lnTo>
                      <a:pt x="184" y="4"/>
                    </a:lnTo>
                    <a:lnTo>
                      <a:pt x="188" y="7"/>
                    </a:lnTo>
                    <a:lnTo>
                      <a:pt x="194" y="8"/>
                    </a:lnTo>
                    <a:lnTo>
                      <a:pt x="199" y="10"/>
                    </a:lnTo>
                    <a:lnTo>
                      <a:pt x="204" y="12"/>
                    </a:lnTo>
                    <a:lnTo>
                      <a:pt x="209" y="15"/>
                    </a:lnTo>
                    <a:lnTo>
                      <a:pt x="213" y="17"/>
                    </a:lnTo>
                    <a:lnTo>
                      <a:pt x="218" y="19"/>
                    </a:lnTo>
                    <a:lnTo>
                      <a:pt x="222" y="22"/>
                    </a:lnTo>
                    <a:lnTo>
                      <a:pt x="225" y="25"/>
                    </a:lnTo>
                    <a:lnTo>
                      <a:pt x="230" y="28"/>
                    </a:lnTo>
                    <a:lnTo>
                      <a:pt x="232" y="31"/>
                    </a:lnTo>
                    <a:lnTo>
                      <a:pt x="235" y="34"/>
                    </a:lnTo>
                    <a:lnTo>
                      <a:pt x="239" y="38"/>
                    </a:lnTo>
                    <a:lnTo>
                      <a:pt x="241" y="41"/>
                    </a:lnTo>
                    <a:lnTo>
                      <a:pt x="243" y="45"/>
                    </a:lnTo>
                    <a:lnTo>
                      <a:pt x="246" y="49"/>
                    </a:lnTo>
                    <a:lnTo>
                      <a:pt x="209" y="55"/>
                    </a:lnTo>
                    <a:lnTo>
                      <a:pt x="207" y="51"/>
                    </a:lnTo>
                    <a:lnTo>
                      <a:pt x="204" y="48"/>
                    </a:lnTo>
                    <a:lnTo>
                      <a:pt x="203" y="46"/>
                    </a:lnTo>
                    <a:lnTo>
                      <a:pt x="201" y="43"/>
                    </a:lnTo>
                    <a:lnTo>
                      <a:pt x="199" y="41"/>
                    </a:lnTo>
                    <a:lnTo>
                      <a:pt x="196" y="38"/>
                    </a:lnTo>
                    <a:lnTo>
                      <a:pt x="194" y="37"/>
                    </a:lnTo>
                    <a:lnTo>
                      <a:pt x="190" y="34"/>
                    </a:lnTo>
                    <a:lnTo>
                      <a:pt x="188" y="32"/>
                    </a:lnTo>
                    <a:lnTo>
                      <a:pt x="186" y="30"/>
                    </a:lnTo>
                    <a:lnTo>
                      <a:pt x="182" y="28"/>
                    </a:lnTo>
                    <a:lnTo>
                      <a:pt x="180" y="27"/>
                    </a:lnTo>
                    <a:lnTo>
                      <a:pt x="177" y="25"/>
                    </a:lnTo>
                    <a:lnTo>
                      <a:pt x="173" y="24"/>
                    </a:lnTo>
                    <a:lnTo>
                      <a:pt x="170" y="23"/>
                    </a:lnTo>
                    <a:lnTo>
                      <a:pt x="166" y="23"/>
                    </a:lnTo>
                    <a:lnTo>
                      <a:pt x="163" y="22"/>
                    </a:lnTo>
                    <a:lnTo>
                      <a:pt x="158" y="20"/>
                    </a:lnTo>
                    <a:lnTo>
                      <a:pt x="155" y="20"/>
                    </a:lnTo>
                    <a:lnTo>
                      <a:pt x="150" y="19"/>
                    </a:lnTo>
                    <a:lnTo>
                      <a:pt x="146" y="19"/>
                    </a:lnTo>
                    <a:lnTo>
                      <a:pt x="142" y="19"/>
                    </a:lnTo>
                    <a:lnTo>
                      <a:pt x="137" y="19"/>
                    </a:lnTo>
                    <a:lnTo>
                      <a:pt x="133" y="19"/>
                    </a:lnTo>
                    <a:lnTo>
                      <a:pt x="127" y="19"/>
                    </a:lnTo>
                    <a:lnTo>
                      <a:pt x="121" y="19"/>
                    </a:lnTo>
                    <a:lnTo>
                      <a:pt x="117" y="19"/>
                    </a:lnTo>
                    <a:lnTo>
                      <a:pt x="112" y="19"/>
                    </a:lnTo>
                    <a:lnTo>
                      <a:pt x="107" y="20"/>
                    </a:lnTo>
                    <a:lnTo>
                      <a:pt x="102" y="22"/>
                    </a:lnTo>
                    <a:lnTo>
                      <a:pt x="98" y="22"/>
                    </a:lnTo>
                    <a:lnTo>
                      <a:pt x="94" y="23"/>
                    </a:lnTo>
                    <a:lnTo>
                      <a:pt x="89" y="24"/>
                    </a:lnTo>
                    <a:lnTo>
                      <a:pt x="84" y="25"/>
                    </a:lnTo>
                    <a:lnTo>
                      <a:pt x="81" y="26"/>
                    </a:lnTo>
                    <a:lnTo>
                      <a:pt x="78" y="28"/>
                    </a:lnTo>
                    <a:lnTo>
                      <a:pt x="74" y="30"/>
                    </a:lnTo>
                    <a:lnTo>
                      <a:pt x="71" y="31"/>
                    </a:lnTo>
                    <a:lnTo>
                      <a:pt x="67" y="33"/>
                    </a:lnTo>
                    <a:lnTo>
                      <a:pt x="65" y="35"/>
                    </a:lnTo>
                    <a:lnTo>
                      <a:pt x="61" y="37"/>
                    </a:lnTo>
                    <a:lnTo>
                      <a:pt x="59" y="39"/>
                    </a:lnTo>
                    <a:lnTo>
                      <a:pt x="57" y="41"/>
                    </a:lnTo>
                    <a:lnTo>
                      <a:pt x="54" y="43"/>
                    </a:lnTo>
                    <a:lnTo>
                      <a:pt x="52" y="46"/>
                    </a:lnTo>
                    <a:lnTo>
                      <a:pt x="50" y="48"/>
                    </a:lnTo>
                    <a:lnTo>
                      <a:pt x="49" y="50"/>
                    </a:lnTo>
                    <a:lnTo>
                      <a:pt x="48" y="54"/>
                    </a:lnTo>
                    <a:lnTo>
                      <a:pt x="45" y="56"/>
                    </a:lnTo>
                    <a:lnTo>
                      <a:pt x="44" y="58"/>
                    </a:lnTo>
                    <a:lnTo>
                      <a:pt x="43" y="62"/>
                    </a:lnTo>
                    <a:lnTo>
                      <a:pt x="42" y="64"/>
                    </a:lnTo>
                    <a:lnTo>
                      <a:pt x="41" y="66"/>
                    </a:lnTo>
                    <a:lnTo>
                      <a:pt x="40" y="70"/>
                    </a:lnTo>
                    <a:lnTo>
                      <a:pt x="40" y="72"/>
                    </a:lnTo>
                    <a:lnTo>
                      <a:pt x="38" y="76"/>
                    </a:lnTo>
                    <a:lnTo>
                      <a:pt x="38" y="78"/>
                    </a:lnTo>
                    <a:lnTo>
                      <a:pt x="38" y="81"/>
                    </a:lnTo>
                    <a:lnTo>
                      <a:pt x="38" y="84"/>
                    </a:lnTo>
                    <a:lnTo>
                      <a:pt x="38" y="87"/>
                    </a:lnTo>
                    <a:lnTo>
                      <a:pt x="38" y="90"/>
                    </a:lnTo>
                    <a:lnTo>
                      <a:pt x="38" y="93"/>
                    </a:lnTo>
                    <a:lnTo>
                      <a:pt x="38" y="96"/>
                    </a:lnTo>
                    <a:lnTo>
                      <a:pt x="40" y="100"/>
                    </a:lnTo>
                    <a:lnTo>
                      <a:pt x="40" y="103"/>
                    </a:lnTo>
                    <a:lnTo>
                      <a:pt x="41" y="107"/>
                    </a:lnTo>
                    <a:lnTo>
                      <a:pt x="42" y="109"/>
                    </a:lnTo>
                    <a:lnTo>
                      <a:pt x="43" y="113"/>
                    </a:lnTo>
                    <a:lnTo>
                      <a:pt x="44" y="116"/>
                    </a:lnTo>
                    <a:lnTo>
                      <a:pt x="45" y="118"/>
                    </a:lnTo>
                    <a:lnTo>
                      <a:pt x="46" y="122"/>
                    </a:lnTo>
                    <a:lnTo>
                      <a:pt x="49" y="125"/>
                    </a:lnTo>
                    <a:lnTo>
                      <a:pt x="50" y="128"/>
                    </a:lnTo>
                    <a:lnTo>
                      <a:pt x="52" y="130"/>
                    </a:lnTo>
                    <a:lnTo>
                      <a:pt x="54" y="132"/>
                    </a:lnTo>
                    <a:lnTo>
                      <a:pt x="57" y="134"/>
                    </a:lnTo>
                    <a:lnTo>
                      <a:pt x="59" y="137"/>
                    </a:lnTo>
                    <a:lnTo>
                      <a:pt x="63" y="139"/>
                    </a:lnTo>
                    <a:lnTo>
                      <a:pt x="65" y="140"/>
                    </a:lnTo>
                    <a:lnTo>
                      <a:pt x="68" y="143"/>
                    </a:lnTo>
                    <a:lnTo>
                      <a:pt x="72" y="145"/>
                    </a:lnTo>
                    <a:lnTo>
                      <a:pt x="74" y="146"/>
                    </a:lnTo>
                    <a:lnTo>
                      <a:pt x="78" y="147"/>
                    </a:lnTo>
                    <a:lnTo>
                      <a:pt x="82" y="149"/>
                    </a:lnTo>
                    <a:lnTo>
                      <a:pt x="86" y="151"/>
                    </a:lnTo>
                    <a:lnTo>
                      <a:pt x="89" y="152"/>
                    </a:lnTo>
                    <a:lnTo>
                      <a:pt x="93" y="153"/>
                    </a:lnTo>
                    <a:lnTo>
                      <a:pt x="97" y="153"/>
                    </a:lnTo>
                    <a:lnTo>
                      <a:pt x="101" y="154"/>
                    </a:lnTo>
                    <a:lnTo>
                      <a:pt x="105" y="155"/>
                    </a:lnTo>
                    <a:lnTo>
                      <a:pt x="109" y="155"/>
                    </a:lnTo>
                    <a:lnTo>
                      <a:pt x="113" y="156"/>
                    </a:lnTo>
                    <a:lnTo>
                      <a:pt x="117" y="156"/>
                    </a:lnTo>
                    <a:lnTo>
                      <a:pt x="121" y="156"/>
                    </a:lnTo>
                    <a:lnTo>
                      <a:pt x="126" y="156"/>
                    </a:lnTo>
                    <a:lnTo>
                      <a:pt x="131" y="157"/>
                    </a:lnTo>
                    <a:lnTo>
                      <a:pt x="135" y="156"/>
                    </a:lnTo>
                    <a:lnTo>
                      <a:pt x="140" y="156"/>
                    </a:lnTo>
                    <a:lnTo>
                      <a:pt x="146" y="156"/>
                    </a:lnTo>
                    <a:lnTo>
                      <a:pt x="150" y="155"/>
                    </a:lnTo>
                    <a:lnTo>
                      <a:pt x="155" y="155"/>
                    </a:lnTo>
                    <a:lnTo>
                      <a:pt x="159" y="154"/>
                    </a:lnTo>
                    <a:lnTo>
                      <a:pt x="163" y="153"/>
                    </a:lnTo>
                    <a:lnTo>
                      <a:pt x="167" y="152"/>
                    </a:lnTo>
                    <a:lnTo>
                      <a:pt x="172" y="151"/>
                    </a:lnTo>
                    <a:lnTo>
                      <a:pt x="175" y="149"/>
                    </a:lnTo>
                    <a:lnTo>
                      <a:pt x="179" y="147"/>
                    </a:lnTo>
                    <a:lnTo>
                      <a:pt x="184" y="146"/>
                    </a:lnTo>
                    <a:lnTo>
                      <a:pt x="186" y="144"/>
                    </a:lnTo>
                    <a:lnTo>
                      <a:pt x="189" y="141"/>
                    </a:lnTo>
                    <a:lnTo>
                      <a:pt x="193" y="139"/>
                    </a:lnTo>
                    <a:lnTo>
                      <a:pt x="195" y="137"/>
                    </a:lnTo>
                    <a:lnTo>
                      <a:pt x="199" y="134"/>
                    </a:lnTo>
                    <a:lnTo>
                      <a:pt x="201" y="132"/>
                    </a:lnTo>
                    <a:lnTo>
                      <a:pt x="203" y="130"/>
                    </a:lnTo>
                    <a:lnTo>
                      <a:pt x="205" y="126"/>
                    </a:lnTo>
                    <a:lnTo>
                      <a:pt x="207" y="123"/>
                    </a:lnTo>
                    <a:lnTo>
                      <a:pt x="209" y="121"/>
                    </a:lnTo>
                    <a:lnTo>
                      <a:pt x="210" y="117"/>
                    </a:lnTo>
                    <a:lnTo>
                      <a:pt x="212" y="114"/>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0" name="Freeform 3435"/>
              <p:cNvSpPr>
                <a:spLocks/>
              </p:cNvSpPr>
              <p:nvPr/>
            </p:nvSpPr>
            <p:spPr bwMode="auto">
              <a:xfrm>
                <a:off x="4412" y="3075"/>
                <a:ext cx="125" cy="88"/>
              </a:xfrm>
              <a:custGeom>
                <a:avLst/>
                <a:gdLst>
                  <a:gd name="T0" fmla="*/ 246 w 250"/>
                  <a:gd name="T1" fmla="*/ 128 h 176"/>
                  <a:gd name="T2" fmla="*/ 233 w 250"/>
                  <a:gd name="T3" fmla="*/ 144 h 176"/>
                  <a:gd name="T4" fmla="*/ 217 w 250"/>
                  <a:gd name="T5" fmla="*/ 156 h 176"/>
                  <a:gd name="T6" fmla="*/ 196 w 250"/>
                  <a:gd name="T7" fmla="*/ 166 h 176"/>
                  <a:gd name="T8" fmla="*/ 173 w 250"/>
                  <a:gd name="T9" fmla="*/ 172 h 176"/>
                  <a:gd name="T10" fmla="*/ 147 w 250"/>
                  <a:gd name="T11" fmla="*/ 175 h 176"/>
                  <a:gd name="T12" fmla="*/ 118 w 250"/>
                  <a:gd name="T13" fmla="*/ 175 h 176"/>
                  <a:gd name="T14" fmla="*/ 90 w 250"/>
                  <a:gd name="T15" fmla="*/ 172 h 176"/>
                  <a:gd name="T16" fmla="*/ 67 w 250"/>
                  <a:gd name="T17" fmla="*/ 168 h 176"/>
                  <a:gd name="T18" fmla="*/ 49 w 250"/>
                  <a:gd name="T19" fmla="*/ 161 h 176"/>
                  <a:gd name="T20" fmla="*/ 33 w 250"/>
                  <a:gd name="T21" fmla="*/ 151 h 176"/>
                  <a:gd name="T22" fmla="*/ 19 w 250"/>
                  <a:gd name="T23" fmla="*/ 139 h 176"/>
                  <a:gd name="T24" fmla="*/ 10 w 250"/>
                  <a:gd name="T25" fmla="*/ 124 h 176"/>
                  <a:gd name="T26" fmla="*/ 3 w 250"/>
                  <a:gd name="T27" fmla="*/ 110 h 176"/>
                  <a:gd name="T28" fmla="*/ 0 w 250"/>
                  <a:gd name="T29" fmla="*/ 94 h 176"/>
                  <a:gd name="T30" fmla="*/ 0 w 250"/>
                  <a:gd name="T31" fmla="*/ 78 h 176"/>
                  <a:gd name="T32" fmla="*/ 4 w 250"/>
                  <a:gd name="T33" fmla="*/ 61 h 176"/>
                  <a:gd name="T34" fmla="*/ 11 w 250"/>
                  <a:gd name="T35" fmla="*/ 46 h 176"/>
                  <a:gd name="T36" fmla="*/ 22 w 250"/>
                  <a:gd name="T37" fmla="*/ 33 h 176"/>
                  <a:gd name="T38" fmla="*/ 37 w 250"/>
                  <a:gd name="T39" fmla="*/ 22 h 176"/>
                  <a:gd name="T40" fmla="*/ 54 w 250"/>
                  <a:gd name="T41" fmla="*/ 13 h 176"/>
                  <a:gd name="T42" fmla="*/ 75 w 250"/>
                  <a:gd name="T43" fmla="*/ 7 h 176"/>
                  <a:gd name="T44" fmla="*/ 97 w 250"/>
                  <a:gd name="T45" fmla="*/ 2 h 176"/>
                  <a:gd name="T46" fmla="*/ 121 w 250"/>
                  <a:gd name="T47" fmla="*/ 0 h 176"/>
                  <a:gd name="T48" fmla="*/ 147 w 250"/>
                  <a:gd name="T49" fmla="*/ 0 h 176"/>
                  <a:gd name="T50" fmla="*/ 172 w 250"/>
                  <a:gd name="T51" fmla="*/ 2 h 176"/>
                  <a:gd name="T52" fmla="*/ 194 w 250"/>
                  <a:gd name="T53" fmla="*/ 8 h 176"/>
                  <a:gd name="T54" fmla="*/ 213 w 250"/>
                  <a:gd name="T55" fmla="*/ 17 h 176"/>
                  <a:gd name="T56" fmla="*/ 230 w 250"/>
                  <a:gd name="T57" fmla="*/ 28 h 176"/>
                  <a:gd name="T58" fmla="*/ 241 w 250"/>
                  <a:gd name="T59" fmla="*/ 41 h 176"/>
                  <a:gd name="T60" fmla="*/ 207 w 250"/>
                  <a:gd name="T61" fmla="*/ 51 h 176"/>
                  <a:gd name="T62" fmla="*/ 199 w 250"/>
                  <a:gd name="T63" fmla="*/ 41 h 176"/>
                  <a:gd name="T64" fmla="*/ 188 w 250"/>
                  <a:gd name="T65" fmla="*/ 32 h 176"/>
                  <a:gd name="T66" fmla="*/ 177 w 250"/>
                  <a:gd name="T67" fmla="*/ 25 h 176"/>
                  <a:gd name="T68" fmla="*/ 163 w 250"/>
                  <a:gd name="T69" fmla="*/ 22 h 176"/>
                  <a:gd name="T70" fmla="*/ 146 w 250"/>
                  <a:gd name="T71" fmla="*/ 19 h 176"/>
                  <a:gd name="T72" fmla="*/ 127 w 250"/>
                  <a:gd name="T73" fmla="*/ 19 h 176"/>
                  <a:gd name="T74" fmla="*/ 107 w 250"/>
                  <a:gd name="T75" fmla="*/ 20 h 176"/>
                  <a:gd name="T76" fmla="*/ 89 w 250"/>
                  <a:gd name="T77" fmla="*/ 24 h 176"/>
                  <a:gd name="T78" fmla="*/ 74 w 250"/>
                  <a:gd name="T79" fmla="*/ 30 h 176"/>
                  <a:gd name="T80" fmla="*/ 61 w 250"/>
                  <a:gd name="T81" fmla="*/ 37 h 176"/>
                  <a:gd name="T82" fmla="*/ 52 w 250"/>
                  <a:gd name="T83" fmla="*/ 46 h 176"/>
                  <a:gd name="T84" fmla="*/ 45 w 250"/>
                  <a:gd name="T85" fmla="*/ 56 h 176"/>
                  <a:gd name="T86" fmla="*/ 41 w 250"/>
                  <a:gd name="T87" fmla="*/ 66 h 176"/>
                  <a:gd name="T88" fmla="*/ 38 w 250"/>
                  <a:gd name="T89" fmla="*/ 78 h 176"/>
                  <a:gd name="T90" fmla="*/ 38 w 250"/>
                  <a:gd name="T91" fmla="*/ 90 h 176"/>
                  <a:gd name="T92" fmla="*/ 40 w 250"/>
                  <a:gd name="T93" fmla="*/ 103 h 176"/>
                  <a:gd name="T94" fmla="*/ 44 w 250"/>
                  <a:gd name="T95" fmla="*/ 116 h 176"/>
                  <a:gd name="T96" fmla="*/ 50 w 250"/>
                  <a:gd name="T97" fmla="*/ 128 h 176"/>
                  <a:gd name="T98" fmla="*/ 59 w 250"/>
                  <a:gd name="T99" fmla="*/ 137 h 176"/>
                  <a:gd name="T100" fmla="*/ 72 w 250"/>
                  <a:gd name="T101" fmla="*/ 145 h 176"/>
                  <a:gd name="T102" fmla="*/ 86 w 250"/>
                  <a:gd name="T103" fmla="*/ 151 h 176"/>
                  <a:gd name="T104" fmla="*/ 101 w 250"/>
                  <a:gd name="T105" fmla="*/ 154 h 176"/>
                  <a:gd name="T106" fmla="*/ 117 w 250"/>
                  <a:gd name="T107" fmla="*/ 156 h 176"/>
                  <a:gd name="T108" fmla="*/ 135 w 250"/>
                  <a:gd name="T109" fmla="*/ 156 h 176"/>
                  <a:gd name="T110" fmla="*/ 155 w 250"/>
                  <a:gd name="T111" fmla="*/ 155 h 176"/>
                  <a:gd name="T112" fmla="*/ 172 w 250"/>
                  <a:gd name="T113" fmla="*/ 151 h 176"/>
                  <a:gd name="T114" fmla="*/ 186 w 250"/>
                  <a:gd name="T115" fmla="*/ 144 h 176"/>
                  <a:gd name="T116" fmla="*/ 199 w 250"/>
                  <a:gd name="T117" fmla="*/ 134 h 176"/>
                  <a:gd name="T118" fmla="*/ 207 w 250"/>
                  <a:gd name="T119" fmla="*/ 123 h 176"/>
                  <a:gd name="T120" fmla="*/ 212 w 250"/>
                  <a:gd name="T121" fmla="*/ 114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0"/>
                  <a:gd name="T184" fmla="*/ 0 h 176"/>
                  <a:gd name="T185" fmla="*/ 250 w 250"/>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0" h="176">
                    <a:moveTo>
                      <a:pt x="212" y="114"/>
                    </a:moveTo>
                    <a:lnTo>
                      <a:pt x="250" y="119"/>
                    </a:lnTo>
                    <a:lnTo>
                      <a:pt x="248" y="123"/>
                    </a:lnTo>
                    <a:lnTo>
                      <a:pt x="246" y="128"/>
                    </a:lnTo>
                    <a:lnTo>
                      <a:pt x="242" y="132"/>
                    </a:lnTo>
                    <a:lnTo>
                      <a:pt x="240" y="136"/>
                    </a:lnTo>
                    <a:lnTo>
                      <a:pt x="237" y="140"/>
                    </a:lnTo>
                    <a:lnTo>
                      <a:pt x="233" y="144"/>
                    </a:lnTo>
                    <a:lnTo>
                      <a:pt x="230" y="147"/>
                    </a:lnTo>
                    <a:lnTo>
                      <a:pt x="226" y="151"/>
                    </a:lnTo>
                    <a:lnTo>
                      <a:pt x="222" y="153"/>
                    </a:lnTo>
                    <a:lnTo>
                      <a:pt x="217" y="156"/>
                    </a:lnTo>
                    <a:lnTo>
                      <a:pt x="212" y="159"/>
                    </a:lnTo>
                    <a:lnTo>
                      <a:pt x="208" y="162"/>
                    </a:lnTo>
                    <a:lnTo>
                      <a:pt x="202" y="163"/>
                    </a:lnTo>
                    <a:lnTo>
                      <a:pt x="196" y="166"/>
                    </a:lnTo>
                    <a:lnTo>
                      <a:pt x="190" y="168"/>
                    </a:lnTo>
                    <a:lnTo>
                      <a:pt x="185" y="169"/>
                    </a:lnTo>
                    <a:lnTo>
                      <a:pt x="179" y="170"/>
                    </a:lnTo>
                    <a:lnTo>
                      <a:pt x="173" y="172"/>
                    </a:lnTo>
                    <a:lnTo>
                      <a:pt x="166" y="172"/>
                    </a:lnTo>
                    <a:lnTo>
                      <a:pt x="160" y="174"/>
                    </a:lnTo>
                    <a:lnTo>
                      <a:pt x="154" y="175"/>
                    </a:lnTo>
                    <a:lnTo>
                      <a:pt x="147" y="175"/>
                    </a:lnTo>
                    <a:lnTo>
                      <a:pt x="140" y="175"/>
                    </a:lnTo>
                    <a:lnTo>
                      <a:pt x="133" y="176"/>
                    </a:lnTo>
                    <a:lnTo>
                      <a:pt x="125" y="175"/>
                    </a:lnTo>
                    <a:lnTo>
                      <a:pt x="118" y="175"/>
                    </a:lnTo>
                    <a:lnTo>
                      <a:pt x="110" y="175"/>
                    </a:lnTo>
                    <a:lnTo>
                      <a:pt x="103" y="174"/>
                    </a:lnTo>
                    <a:lnTo>
                      <a:pt x="97" y="174"/>
                    </a:lnTo>
                    <a:lnTo>
                      <a:pt x="90" y="172"/>
                    </a:lnTo>
                    <a:lnTo>
                      <a:pt x="84" y="171"/>
                    </a:lnTo>
                    <a:lnTo>
                      <a:pt x="79" y="170"/>
                    </a:lnTo>
                    <a:lnTo>
                      <a:pt x="73" y="169"/>
                    </a:lnTo>
                    <a:lnTo>
                      <a:pt x="67" y="168"/>
                    </a:lnTo>
                    <a:lnTo>
                      <a:pt x="63" y="167"/>
                    </a:lnTo>
                    <a:lnTo>
                      <a:pt x="58" y="166"/>
                    </a:lnTo>
                    <a:lnTo>
                      <a:pt x="53" y="163"/>
                    </a:lnTo>
                    <a:lnTo>
                      <a:pt x="49" y="161"/>
                    </a:lnTo>
                    <a:lnTo>
                      <a:pt x="44" y="159"/>
                    </a:lnTo>
                    <a:lnTo>
                      <a:pt x="41" y="156"/>
                    </a:lnTo>
                    <a:lnTo>
                      <a:pt x="36" y="154"/>
                    </a:lnTo>
                    <a:lnTo>
                      <a:pt x="33" y="151"/>
                    </a:lnTo>
                    <a:lnTo>
                      <a:pt x="29" y="148"/>
                    </a:lnTo>
                    <a:lnTo>
                      <a:pt x="26" y="145"/>
                    </a:lnTo>
                    <a:lnTo>
                      <a:pt x="22" y="141"/>
                    </a:lnTo>
                    <a:lnTo>
                      <a:pt x="19" y="139"/>
                    </a:lnTo>
                    <a:lnTo>
                      <a:pt x="16" y="136"/>
                    </a:lnTo>
                    <a:lnTo>
                      <a:pt x="14" y="132"/>
                    </a:lnTo>
                    <a:lnTo>
                      <a:pt x="12" y="128"/>
                    </a:lnTo>
                    <a:lnTo>
                      <a:pt x="10" y="124"/>
                    </a:lnTo>
                    <a:lnTo>
                      <a:pt x="7" y="121"/>
                    </a:lnTo>
                    <a:lnTo>
                      <a:pt x="6" y="117"/>
                    </a:lnTo>
                    <a:lnTo>
                      <a:pt x="5" y="114"/>
                    </a:lnTo>
                    <a:lnTo>
                      <a:pt x="3" y="110"/>
                    </a:lnTo>
                    <a:lnTo>
                      <a:pt x="3" y="106"/>
                    </a:lnTo>
                    <a:lnTo>
                      <a:pt x="1" y="102"/>
                    </a:lnTo>
                    <a:lnTo>
                      <a:pt x="0" y="99"/>
                    </a:lnTo>
                    <a:lnTo>
                      <a:pt x="0" y="94"/>
                    </a:lnTo>
                    <a:lnTo>
                      <a:pt x="0" y="91"/>
                    </a:lnTo>
                    <a:lnTo>
                      <a:pt x="0" y="87"/>
                    </a:lnTo>
                    <a:lnTo>
                      <a:pt x="0" y="83"/>
                    </a:lnTo>
                    <a:lnTo>
                      <a:pt x="0" y="78"/>
                    </a:lnTo>
                    <a:lnTo>
                      <a:pt x="0" y="73"/>
                    </a:lnTo>
                    <a:lnTo>
                      <a:pt x="1" y="69"/>
                    </a:lnTo>
                    <a:lnTo>
                      <a:pt x="3" y="65"/>
                    </a:lnTo>
                    <a:lnTo>
                      <a:pt x="4" y="61"/>
                    </a:lnTo>
                    <a:lnTo>
                      <a:pt x="5" y="57"/>
                    </a:lnTo>
                    <a:lnTo>
                      <a:pt x="7" y="54"/>
                    </a:lnTo>
                    <a:lnTo>
                      <a:pt x="8" y="49"/>
                    </a:lnTo>
                    <a:lnTo>
                      <a:pt x="11" y="46"/>
                    </a:lnTo>
                    <a:lnTo>
                      <a:pt x="13" y="42"/>
                    </a:lnTo>
                    <a:lnTo>
                      <a:pt x="16" y="40"/>
                    </a:lnTo>
                    <a:lnTo>
                      <a:pt x="19" y="37"/>
                    </a:lnTo>
                    <a:lnTo>
                      <a:pt x="22" y="33"/>
                    </a:lnTo>
                    <a:lnTo>
                      <a:pt x="26" y="30"/>
                    </a:lnTo>
                    <a:lnTo>
                      <a:pt x="29" y="27"/>
                    </a:lnTo>
                    <a:lnTo>
                      <a:pt x="33" y="25"/>
                    </a:lnTo>
                    <a:lnTo>
                      <a:pt x="37" y="22"/>
                    </a:lnTo>
                    <a:lnTo>
                      <a:pt x="41" y="19"/>
                    </a:lnTo>
                    <a:lnTo>
                      <a:pt x="45" y="17"/>
                    </a:lnTo>
                    <a:lnTo>
                      <a:pt x="50" y="15"/>
                    </a:lnTo>
                    <a:lnTo>
                      <a:pt x="54" y="13"/>
                    </a:lnTo>
                    <a:lnTo>
                      <a:pt x="59" y="11"/>
                    </a:lnTo>
                    <a:lnTo>
                      <a:pt x="65" y="10"/>
                    </a:lnTo>
                    <a:lnTo>
                      <a:pt x="69" y="8"/>
                    </a:lnTo>
                    <a:lnTo>
                      <a:pt x="75" y="7"/>
                    </a:lnTo>
                    <a:lnTo>
                      <a:pt x="80" y="5"/>
                    </a:lnTo>
                    <a:lnTo>
                      <a:pt x="86" y="3"/>
                    </a:lnTo>
                    <a:lnTo>
                      <a:pt x="91" y="3"/>
                    </a:lnTo>
                    <a:lnTo>
                      <a:pt x="97" y="2"/>
                    </a:lnTo>
                    <a:lnTo>
                      <a:pt x="103" y="1"/>
                    </a:lnTo>
                    <a:lnTo>
                      <a:pt x="109" y="0"/>
                    </a:lnTo>
                    <a:lnTo>
                      <a:pt x="114" y="0"/>
                    </a:lnTo>
                    <a:lnTo>
                      <a:pt x="121" y="0"/>
                    </a:lnTo>
                    <a:lnTo>
                      <a:pt x="127" y="0"/>
                    </a:lnTo>
                    <a:lnTo>
                      <a:pt x="134" y="0"/>
                    </a:lnTo>
                    <a:lnTo>
                      <a:pt x="140" y="0"/>
                    </a:lnTo>
                    <a:lnTo>
                      <a:pt x="147" y="0"/>
                    </a:lnTo>
                    <a:lnTo>
                      <a:pt x="154" y="0"/>
                    </a:lnTo>
                    <a:lnTo>
                      <a:pt x="159" y="1"/>
                    </a:lnTo>
                    <a:lnTo>
                      <a:pt x="166" y="1"/>
                    </a:lnTo>
                    <a:lnTo>
                      <a:pt x="172" y="2"/>
                    </a:lnTo>
                    <a:lnTo>
                      <a:pt x="178" y="3"/>
                    </a:lnTo>
                    <a:lnTo>
                      <a:pt x="184" y="4"/>
                    </a:lnTo>
                    <a:lnTo>
                      <a:pt x="188" y="7"/>
                    </a:lnTo>
                    <a:lnTo>
                      <a:pt x="194" y="8"/>
                    </a:lnTo>
                    <a:lnTo>
                      <a:pt x="199" y="10"/>
                    </a:lnTo>
                    <a:lnTo>
                      <a:pt x="204" y="12"/>
                    </a:lnTo>
                    <a:lnTo>
                      <a:pt x="209" y="15"/>
                    </a:lnTo>
                    <a:lnTo>
                      <a:pt x="213" y="17"/>
                    </a:lnTo>
                    <a:lnTo>
                      <a:pt x="218" y="19"/>
                    </a:lnTo>
                    <a:lnTo>
                      <a:pt x="222" y="22"/>
                    </a:lnTo>
                    <a:lnTo>
                      <a:pt x="225" y="25"/>
                    </a:lnTo>
                    <a:lnTo>
                      <a:pt x="230" y="28"/>
                    </a:lnTo>
                    <a:lnTo>
                      <a:pt x="232" y="31"/>
                    </a:lnTo>
                    <a:lnTo>
                      <a:pt x="235" y="34"/>
                    </a:lnTo>
                    <a:lnTo>
                      <a:pt x="239" y="38"/>
                    </a:lnTo>
                    <a:lnTo>
                      <a:pt x="241" y="41"/>
                    </a:lnTo>
                    <a:lnTo>
                      <a:pt x="243" y="45"/>
                    </a:lnTo>
                    <a:lnTo>
                      <a:pt x="246" y="49"/>
                    </a:lnTo>
                    <a:lnTo>
                      <a:pt x="209" y="55"/>
                    </a:lnTo>
                    <a:lnTo>
                      <a:pt x="207" y="51"/>
                    </a:lnTo>
                    <a:lnTo>
                      <a:pt x="204" y="48"/>
                    </a:lnTo>
                    <a:lnTo>
                      <a:pt x="203" y="46"/>
                    </a:lnTo>
                    <a:lnTo>
                      <a:pt x="201" y="43"/>
                    </a:lnTo>
                    <a:lnTo>
                      <a:pt x="199" y="41"/>
                    </a:lnTo>
                    <a:lnTo>
                      <a:pt x="196" y="38"/>
                    </a:lnTo>
                    <a:lnTo>
                      <a:pt x="194" y="37"/>
                    </a:lnTo>
                    <a:lnTo>
                      <a:pt x="190" y="34"/>
                    </a:lnTo>
                    <a:lnTo>
                      <a:pt x="188" y="32"/>
                    </a:lnTo>
                    <a:lnTo>
                      <a:pt x="186" y="30"/>
                    </a:lnTo>
                    <a:lnTo>
                      <a:pt x="182" y="28"/>
                    </a:lnTo>
                    <a:lnTo>
                      <a:pt x="180" y="27"/>
                    </a:lnTo>
                    <a:lnTo>
                      <a:pt x="177" y="25"/>
                    </a:lnTo>
                    <a:lnTo>
                      <a:pt x="173" y="24"/>
                    </a:lnTo>
                    <a:lnTo>
                      <a:pt x="170" y="23"/>
                    </a:lnTo>
                    <a:lnTo>
                      <a:pt x="166" y="23"/>
                    </a:lnTo>
                    <a:lnTo>
                      <a:pt x="163" y="22"/>
                    </a:lnTo>
                    <a:lnTo>
                      <a:pt x="158" y="20"/>
                    </a:lnTo>
                    <a:lnTo>
                      <a:pt x="155" y="20"/>
                    </a:lnTo>
                    <a:lnTo>
                      <a:pt x="150" y="19"/>
                    </a:lnTo>
                    <a:lnTo>
                      <a:pt x="146" y="19"/>
                    </a:lnTo>
                    <a:lnTo>
                      <a:pt x="142" y="19"/>
                    </a:lnTo>
                    <a:lnTo>
                      <a:pt x="137" y="19"/>
                    </a:lnTo>
                    <a:lnTo>
                      <a:pt x="133" y="19"/>
                    </a:lnTo>
                    <a:lnTo>
                      <a:pt x="127" y="19"/>
                    </a:lnTo>
                    <a:lnTo>
                      <a:pt x="121" y="19"/>
                    </a:lnTo>
                    <a:lnTo>
                      <a:pt x="117" y="19"/>
                    </a:lnTo>
                    <a:lnTo>
                      <a:pt x="112" y="19"/>
                    </a:lnTo>
                    <a:lnTo>
                      <a:pt x="107" y="20"/>
                    </a:lnTo>
                    <a:lnTo>
                      <a:pt x="102" y="22"/>
                    </a:lnTo>
                    <a:lnTo>
                      <a:pt x="98" y="22"/>
                    </a:lnTo>
                    <a:lnTo>
                      <a:pt x="94" y="23"/>
                    </a:lnTo>
                    <a:lnTo>
                      <a:pt x="89" y="24"/>
                    </a:lnTo>
                    <a:lnTo>
                      <a:pt x="84" y="25"/>
                    </a:lnTo>
                    <a:lnTo>
                      <a:pt x="81" y="26"/>
                    </a:lnTo>
                    <a:lnTo>
                      <a:pt x="78" y="28"/>
                    </a:lnTo>
                    <a:lnTo>
                      <a:pt x="74" y="30"/>
                    </a:lnTo>
                    <a:lnTo>
                      <a:pt x="71" y="31"/>
                    </a:lnTo>
                    <a:lnTo>
                      <a:pt x="67" y="33"/>
                    </a:lnTo>
                    <a:lnTo>
                      <a:pt x="65" y="35"/>
                    </a:lnTo>
                    <a:lnTo>
                      <a:pt x="61" y="37"/>
                    </a:lnTo>
                    <a:lnTo>
                      <a:pt x="59" y="39"/>
                    </a:lnTo>
                    <a:lnTo>
                      <a:pt x="57" y="41"/>
                    </a:lnTo>
                    <a:lnTo>
                      <a:pt x="54" y="43"/>
                    </a:lnTo>
                    <a:lnTo>
                      <a:pt x="52" y="46"/>
                    </a:lnTo>
                    <a:lnTo>
                      <a:pt x="50" y="48"/>
                    </a:lnTo>
                    <a:lnTo>
                      <a:pt x="49" y="50"/>
                    </a:lnTo>
                    <a:lnTo>
                      <a:pt x="48" y="54"/>
                    </a:lnTo>
                    <a:lnTo>
                      <a:pt x="45" y="56"/>
                    </a:lnTo>
                    <a:lnTo>
                      <a:pt x="44" y="58"/>
                    </a:lnTo>
                    <a:lnTo>
                      <a:pt x="43" y="62"/>
                    </a:lnTo>
                    <a:lnTo>
                      <a:pt x="42" y="64"/>
                    </a:lnTo>
                    <a:lnTo>
                      <a:pt x="41" y="66"/>
                    </a:lnTo>
                    <a:lnTo>
                      <a:pt x="40" y="70"/>
                    </a:lnTo>
                    <a:lnTo>
                      <a:pt x="40" y="72"/>
                    </a:lnTo>
                    <a:lnTo>
                      <a:pt x="38" y="76"/>
                    </a:lnTo>
                    <a:lnTo>
                      <a:pt x="38" y="78"/>
                    </a:lnTo>
                    <a:lnTo>
                      <a:pt x="38" y="81"/>
                    </a:lnTo>
                    <a:lnTo>
                      <a:pt x="38" y="84"/>
                    </a:lnTo>
                    <a:lnTo>
                      <a:pt x="38" y="87"/>
                    </a:lnTo>
                    <a:lnTo>
                      <a:pt x="38" y="90"/>
                    </a:lnTo>
                    <a:lnTo>
                      <a:pt x="38" y="93"/>
                    </a:lnTo>
                    <a:lnTo>
                      <a:pt x="38" y="96"/>
                    </a:lnTo>
                    <a:lnTo>
                      <a:pt x="40" y="100"/>
                    </a:lnTo>
                    <a:lnTo>
                      <a:pt x="40" y="103"/>
                    </a:lnTo>
                    <a:lnTo>
                      <a:pt x="41" y="107"/>
                    </a:lnTo>
                    <a:lnTo>
                      <a:pt x="42" y="109"/>
                    </a:lnTo>
                    <a:lnTo>
                      <a:pt x="43" y="113"/>
                    </a:lnTo>
                    <a:lnTo>
                      <a:pt x="44" y="116"/>
                    </a:lnTo>
                    <a:lnTo>
                      <a:pt x="45" y="118"/>
                    </a:lnTo>
                    <a:lnTo>
                      <a:pt x="46" y="122"/>
                    </a:lnTo>
                    <a:lnTo>
                      <a:pt x="49" y="125"/>
                    </a:lnTo>
                    <a:lnTo>
                      <a:pt x="50" y="128"/>
                    </a:lnTo>
                    <a:lnTo>
                      <a:pt x="52" y="130"/>
                    </a:lnTo>
                    <a:lnTo>
                      <a:pt x="54" y="132"/>
                    </a:lnTo>
                    <a:lnTo>
                      <a:pt x="57" y="134"/>
                    </a:lnTo>
                    <a:lnTo>
                      <a:pt x="59" y="137"/>
                    </a:lnTo>
                    <a:lnTo>
                      <a:pt x="63" y="139"/>
                    </a:lnTo>
                    <a:lnTo>
                      <a:pt x="65" y="140"/>
                    </a:lnTo>
                    <a:lnTo>
                      <a:pt x="68" y="143"/>
                    </a:lnTo>
                    <a:lnTo>
                      <a:pt x="72" y="145"/>
                    </a:lnTo>
                    <a:lnTo>
                      <a:pt x="74" y="146"/>
                    </a:lnTo>
                    <a:lnTo>
                      <a:pt x="78" y="147"/>
                    </a:lnTo>
                    <a:lnTo>
                      <a:pt x="82" y="149"/>
                    </a:lnTo>
                    <a:lnTo>
                      <a:pt x="86" y="151"/>
                    </a:lnTo>
                    <a:lnTo>
                      <a:pt x="89" y="152"/>
                    </a:lnTo>
                    <a:lnTo>
                      <a:pt x="93" y="153"/>
                    </a:lnTo>
                    <a:lnTo>
                      <a:pt x="97" y="153"/>
                    </a:lnTo>
                    <a:lnTo>
                      <a:pt x="101" y="154"/>
                    </a:lnTo>
                    <a:lnTo>
                      <a:pt x="105" y="155"/>
                    </a:lnTo>
                    <a:lnTo>
                      <a:pt x="109" y="155"/>
                    </a:lnTo>
                    <a:lnTo>
                      <a:pt x="113" y="156"/>
                    </a:lnTo>
                    <a:lnTo>
                      <a:pt x="117" y="156"/>
                    </a:lnTo>
                    <a:lnTo>
                      <a:pt x="121" y="156"/>
                    </a:lnTo>
                    <a:lnTo>
                      <a:pt x="126" y="156"/>
                    </a:lnTo>
                    <a:lnTo>
                      <a:pt x="131" y="157"/>
                    </a:lnTo>
                    <a:lnTo>
                      <a:pt x="135" y="156"/>
                    </a:lnTo>
                    <a:lnTo>
                      <a:pt x="140" y="156"/>
                    </a:lnTo>
                    <a:lnTo>
                      <a:pt x="146" y="156"/>
                    </a:lnTo>
                    <a:lnTo>
                      <a:pt x="150" y="155"/>
                    </a:lnTo>
                    <a:lnTo>
                      <a:pt x="155" y="155"/>
                    </a:lnTo>
                    <a:lnTo>
                      <a:pt x="159" y="154"/>
                    </a:lnTo>
                    <a:lnTo>
                      <a:pt x="163" y="153"/>
                    </a:lnTo>
                    <a:lnTo>
                      <a:pt x="167" y="152"/>
                    </a:lnTo>
                    <a:lnTo>
                      <a:pt x="172" y="151"/>
                    </a:lnTo>
                    <a:lnTo>
                      <a:pt x="175" y="149"/>
                    </a:lnTo>
                    <a:lnTo>
                      <a:pt x="179" y="147"/>
                    </a:lnTo>
                    <a:lnTo>
                      <a:pt x="184" y="146"/>
                    </a:lnTo>
                    <a:lnTo>
                      <a:pt x="186" y="144"/>
                    </a:lnTo>
                    <a:lnTo>
                      <a:pt x="189" y="141"/>
                    </a:lnTo>
                    <a:lnTo>
                      <a:pt x="193" y="139"/>
                    </a:lnTo>
                    <a:lnTo>
                      <a:pt x="195" y="137"/>
                    </a:lnTo>
                    <a:lnTo>
                      <a:pt x="199" y="134"/>
                    </a:lnTo>
                    <a:lnTo>
                      <a:pt x="201" y="132"/>
                    </a:lnTo>
                    <a:lnTo>
                      <a:pt x="203" y="130"/>
                    </a:lnTo>
                    <a:lnTo>
                      <a:pt x="205" y="126"/>
                    </a:lnTo>
                    <a:lnTo>
                      <a:pt x="207" y="123"/>
                    </a:lnTo>
                    <a:lnTo>
                      <a:pt x="209" y="121"/>
                    </a:lnTo>
                    <a:lnTo>
                      <a:pt x="210" y="117"/>
                    </a:lnTo>
                    <a:lnTo>
                      <a:pt x="212" y="11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541" name="Freeform 3436"/>
              <p:cNvSpPr>
                <a:spLocks/>
              </p:cNvSpPr>
              <p:nvPr/>
            </p:nvSpPr>
            <p:spPr bwMode="auto">
              <a:xfrm>
                <a:off x="4518" y="3132"/>
                <a:ext cx="20" cy="6"/>
              </a:xfrm>
              <a:custGeom>
                <a:avLst/>
                <a:gdLst>
                  <a:gd name="T0" fmla="*/ 0 w 41"/>
                  <a:gd name="T1" fmla="*/ 0 h 11"/>
                  <a:gd name="T2" fmla="*/ 0 w 41"/>
                  <a:gd name="T3" fmla="*/ 2 h 11"/>
                  <a:gd name="T4" fmla="*/ 36 w 41"/>
                  <a:gd name="T5" fmla="*/ 8 h 11"/>
                  <a:gd name="T6" fmla="*/ 35 w 41"/>
                  <a:gd name="T7" fmla="*/ 9 h 11"/>
                  <a:gd name="T8" fmla="*/ 36 w 41"/>
                  <a:gd name="T9" fmla="*/ 10 h 11"/>
                  <a:gd name="T10" fmla="*/ 37 w 41"/>
                  <a:gd name="T11" fmla="*/ 11 h 11"/>
                  <a:gd name="T12" fmla="*/ 41 w 41"/>
                  <a:gd name="T13" fmla="*/ 5 h 11"/>
                  <a:gd name="T14" fmla="*/ 0 w 41"/>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1"/>
                  <a:gd name="T26" fmla="*/ 41 w 4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1">
                    <a:moveTo>
                      <a:pt x="0" y="0"/>
                    </a:moveTo>
                    <a:lnTo>
                      <a:pt x="0" y="2"/>
                    </a:lnTo>
                    <a:lnTo>
                      <a:pt x="36" y="8"/>
                    </a:lnTo>
                    <a:lnTo>
                      <a:pt x="35" y="9"/>
                    </a:lnTo>
                    <a:lnTo>
                      <a:pt x="36" y="10"/>
                    </a:lnTo>
                    <a:lnTo>
                      <a:pt x="37" y="11"/>
                    </a:lnTo>
                    <a:lnTo>
                      <a:pt x="41"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2" name="Freeform 3437"/>
              <p:cNvSpPr>
                <a:spLocks/>
              </p:cNvSpPr>
              <p:nvPr/>
            </p:nvSpPr>
            <p:spPr bwMode="auto">
              <a:xfrm>
                <a:off x="4488" y="3135"/>
                <a:ext cx="48" cy="28"/>
              </a:xfrm>
              <a:custGeom>
                <a:avLst/>
                <a:gdLst>
                  <a:gd name="T0" fmla="*/ 93 w 95"/>
                  <a:gd name="T1" fmla="*/ 4 h 58"/>
                  <a:gd name="T2" fmla="*/ 95 w 95"/>
                  <a:gd name="T3" fmla="*/ 0 h 58"/>
                  <a:gd name="T4" fmla="*/ 92 w 95"/>
                  <a:gd name="T5" fmla="*/ 6 h 58"/>
                  <a:gd name="T6" fmla="*/ 87 w 95"/>
                  <a:gd name="T7" fmla="*/ 13 h 58"/>
                  <a:gd name="T8" fmla="*/ 85 w 95"/>
                  <a:gd name="T9" fmla="*/ 16 h 58"/>
                  <a:gd name="T10" fmla="*/ 81 w 95"/>
                  <a:gd name="T11" fmla="*/ 21 h 58"/>
                  <a:gd name="T12" fmla="*/ 71 w 95"/>
                  <a:gd name="T13" fmla="*/ 31 h 58"/>
                  <a:gd name="T14" fmla="*/ 64 w 95"/>
                  <a:gd name="T15" fmla="*/ 35 h 58"/>
                  <a:gd name="T16" fmla="*/ 59 w 95"/>
                  <a:gd name="T17" fmla="*/ 38 h 58"/>
                  <a:gd name="T18" fmla="*/ 55 w 95"/>
                  <a:gd name="T19" fmla="*/ 41 h 58"/>
                  <a:gd name="T20" fmla="*/ 53 w 95"/>
                  <a:gd name="T21" fmla="*/ 43 h 58"/>
                  <a:gd name="T22" fmla="*/ 48 w 95"/>
                  <a:gd name="T23" fmla="*/ 44 h 58"/>
                  <a:gd name="T24" fmla="*/ 36 w 95"/>
                  <a:gd name="T25" fmla="*/ 49 h 58"/>
                  <a:gd name="T26" fmla="*/ 25 w 95"/>
                  <a:gd name="T27" fmla="*/ 51 h 58"/>
                  <a:gd name="T28" fmla="*/ 21 w 95"/>
                  <a:gd name="T29" fmla="*/ 52 h 58"/>
                  <a:gd name="T30" fmla="*/ 18 w 95"/>
                  <a:gd name="T31" fmla="*/ 52 h 58"/>
                  <a:gd name="T32" fmla="*/ 6 w 95"/>
                  <a:gd name="T33" fmla="*/ 54 h 58"/>
                  <a:gd name="T34" fmla="*/ 0 w 95"/>
                  <a:gd name="T35" fmla="*/ 56 h 58"/>
                  <a:gd name="T36" fmla="*/ 0 w 95"/>
                  <a:gd name="T37" fmla="*/ 57 h 58"/>
                  <a:gd name="T38" fmla="*/ 0 w 95"/>
                  <a:gd name="T39" fmla="*/ 58 h 58"/>
                  <a:gd name="T40" fmla="*/ 6 w 95"/>
                  <a:gd name="T41" fmla="*/ 57 h 58"/>
                  <a:gd name="T42" fmla="*/ 8 w 95"/>
                  <a:gd name="T43" fmla="*/ 57 h 58"/>
                  <a:gd name="T44" fmla="*/ 17 w 95"/>
                  <a:gd name="T45" fmla="*/ 57 h 58"/>
                  <a:gd name="T46" fmla="*/ 25 w 95"/>
                  <a:gd name="T47" fmla="*/ 53 h 58"/>
                  <a:gd name="T48" fmla="*/ 36 w 95"/>
                  <a:gd name="T49" fmla="*/ 51 h 58"/>
                  <a:gd name="T50" fmla="*/ 48 w 95"/>
                  <a:gd name="T51" fmla="*/ 46 h 58"/>
                  <a:gd name="T52" fmla="*/ 55 w 95"/>
                  <a:gd name="T53" fmla="*/ 45 h 58"/>
                  <a:gd name="T54" fmla="*/ 62 w 95"/>
                  <a:gd name="T55" fmla="*/ 41 h 58"/>
                  <a:gd name="T56" fmla="*/ 66 w 95"/>
                  <a:gd name="T57" fmla="*/ 38 h 58"/>
                  <a:gd name="T58" fmla="*/ 71 w 95"/>
                  <a:gd name="T59" fmla="*/ 35 h 58"/>
                  <a:gd name="T60" fmla="*/ 74 w 95"/>
                  <a:gd name="T61" fmla="*/ 33 h 58"/>
                  <a:gd name="T62" fmla="*/ 84 w 95"/>
                  <a:gd name="T63" fmla="*/ 23 h 58"/>
                  <a:gd name="T64" fmla="*/ 87 w 95"/>
                  <a:gd name="T65" fmla="*/ 19 h 58"/>
                  <a:gd name="T66" fmla="*/ 89 w 95"/>
                  <a:gd name="T67" fmla="*/ 15 h 58"/>
                  <a:gd name="T68" fmla="*/ 92 w 95"/>
                  <a:gd name="T69" fmla="*/ 13 h 58"/>
                  <a:gd name="T70" fmla="*/ 95 w 95"/>
                  <a:gd name="T71" fmla="*/ 5 h 58"/>
                  <a:gd name="T72" fmla="*/ 94 w 95"/>
                  <a:gd name="T73" fmla="*/ 5 h 58"/>
                  <a:gd name="T74" fmla="*/ 93 w 95"/>
                  <a:gd name="T75" fmla="*/ 4 h 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5"/>
                  <a:gd name="T115" fmla="*/ 0 h 58"/>
                  <a:gd name="T116" fmla="*/ 95 w 95"/>
                  <a:gd name="T117" fmla="*/ 58 h 5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5" h="58">
                    <a:moveTo>
                      <a:pt x="93" y="4"/>
                    </a:moveTo>
                    <a:lnTo>
                      <a:pt x="95" y="0"/>
                    </a:lnTo>
                    <a:lnTo>
                      <a:pt x="92" y="6"/>
                    </a:lnTo>
                    <a:lnTo>
                      <a:pt x="87" y="13"/>
                    </a:lnTo>
                    <a:lnTo>
                      <a:pt x="85" y="16"/>
                    </a:lnTo>
                    <a:lnTo>
                      <a:pt x="81" y="21"/>
                    </a:lnTo>
                    <a:lnTo>
                      <a:pt x="71" y="31"/>
                    </a:lnTo>
                    <a:lnTo>
                      <a:pt x="64" y="35"/>
                    </a:lnTo>
                    <a:lnTo>
                      <a:pt x="59" y="38"/>
                    </a:lnTo>
                    <a:lnTo>
                      <a:pt x="55" y="41"/>
                    </a:lnTo>
                    <a:lnTo>
                      <a:pt x="53" y="43"/>
                    </a:lnTo>
                    <a:lnTo>
                      <a:pt x="48" y="44"/>
                    </a:lnTo>
                    <a:lnTo>
                      <a:pt x="36" y="49"/>
                    </a:lnTo>
                    <a:lnTo>
                      <a:pt x="25" y="51"/>
                    </a:lnTo>
                    <a:lnTo>
                      <a:pt x="21" y="52"/>
                    </a:lnTo>
                    <a:lnTo>
                      <a:pt x="18" y="52"/>
                    </a:lnTo>
                    <a:lnTo>
                      <a:pt x="6" y="54"/>
                    </a:lnTo>
                    <a:lnTo>
                      <a:pt x="0" y="56"/>
                    </a:lnTo>
                    <a:lnTo>
                      <a:pt x="0" y="57"/>
                    </a:lnTo>
                    <a:lnTo>
                      <a:pt x="0" y="58"/>
                    </a:lnTo>
                    <a:lnTo>
                      <a:pt x="6" y="57"/>
                    </a:lnTo>
                    <a:lnTo>
                      <a:pt x="8" y="57"/>
                    </a:lnTo>
                    <a:lnTo>
                      <a:pt x="17" y="57"/>
                    </a:lnTo>
                    <a:lnTo>
                      <a:pt x="25" y="53"/>
                    </a:lnTo>
                    <a:lnTo>
                      <a:pt x="36" y="51"/>
                    </a:lnTo>
                    <a:lnTo>
                      <a:pt x="48" y="46"/>
                    </a:lnTo>
                    <a:lnTo>
                      <a:pt x="55" y="45"/>
                    </a:lnTo>
                    <a:lnTo>
                      <a:pt x="62" y="41"/>
                    </a:lnTo>
                    <a:lnTo>
                      <a:pt x="66" y="38"/>
                    </a:lnTo>
                    <a:lnTo>
                      <a:pt x="71" y="35"/>
                    </a:lnTo>
                    <a:lnTo>
                      <a:pt x="74" y="33"/>
                    </a:lnTo>
                    <a:lnTo>
                      <a:pt x="84" y="23"/>
                    </a:lnTo>
                    <a:lnTo>
                      <a:pt x="87" y="19"/>
                    </a:lnTo>
                    <a:lnTo>
                      <a:pt x="89" y="15"/>
                    </a:lnTo>
                    <a:lnTo>
                      <a:pt x="92" y="13"/>
                    </a:lnTo>
                    <a:lnTo>
                      <a:pt x="95" y="5"/>
                    </a:lnTo>
                    <a:lnTo>
                      <a:pt x="94" y="5"/>
                    </a:lnTo>
                    <a:lnTo>
                      <a:pt x="9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3" name="Freeform 3438"/>
              <p:cNvSpPr>
                <a:spLocks/>
              </p:cNvSpPr>
              <p:nvPr/>
            </p:nvSpPr>
            <p:spPr bwMode="auto">
              <a:xfrm>
                <a:off x="4481" y="3162"/>
                <a:ext cx="7" cy="2"/>
              </a:xfrm>
              <a:custGeom>
                <a:avLst/>
                <a:gdLst>
                  <a:gd name="T0" fmla="*/ 14 w 14"/>
                  <a:gd name="T1" fmla="*/ 3 h 5"/>
                  <a:gd name="T2" fmla="*/ 14 w 14"/>
                  <a:gd name="T3" fmla="*/ 0 h 5"/>
                  <a:gd name="T4" fmla="*/ 0 w 14"/>
                  <a:gd name="T5" fmla="*/ 0 h 5"/>
                  <a:gd name="T6" fmla="*/ 0 w 14"/>
                  <a:gd name="T7" fmla="*/ 3 h 5"/>
                  <a:gd name="T8" fmla="*/ 0 w 14"/>
                  <a:gd name="T9" fmla="*/ 5 h 5"/>
                  <a:gd name="T10" fmla="*/ 7 w 14"/>
                  <a:gd name="T11" fmla="*/ 5 h 5"/>
                  <a:gd name="T12" fmla="*/ 14 w 14"/>
                  <a:gd name="T13" fmla="*/ 4 h 5"/>
                  <a:gd name="T14" fmla="*/ 14 w 1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14" y="3"/>
                    </a:moveTo>
                    <a:lnTo>
                      <a:pt x="14" y="0"/>
                    </a:lnTo>
                    <a:lnTo>
                      <a:pt x="0" y="0"/>
                    </a:lnTo>
                    <a:lnTo>
                      <a:pt x="0" y="3"/>
                    </a:lnTo>
                    <a:lnTo>
                      <a:pt x="0" y="5"/>
                    </a:lnTo>
                    <a:lnTo>
                      <a:pt x="7" y="5"/>
                    </a:lnTo>
                    <a:lnTo>
                      <a:pt x="14" y="4"/>
                    </a:lnTo>
                    <a:lnTo>
                      <a:pt x="1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4" name="Freeform 3439"/>
              <p:cNvSpPr>
                <a:spLocks/>
              </p:cNvSpPr>
              <p:nvPr/>
            </p:nvSpPr>
            <p:spPr bwMode="auto">
              <a:xfrm>
                <a:off x="4474" y="3162"/>
                <a:ext cx="11" cy="2"/>
              </a:xfrm>
              <a:custGeom>
                <a:avLst/>
                <a:gdLst>
                  <a:gd name="T0" fmla="*/ 15 w 22"/>
                  <a:gd name="T1" fmla="*/ 0 h 5"/>
                  <a:gd name="T2" fmla="*/ 22 w 22"/>
                  <a:gd name="T3" fmla="*/ 0 h 5"/>
                  <a:gd name="T4" fmla="*/ 8 w 22"/>
                  <a:gd name="T5" fmla="*/ 3 h 5"/>
                  <a:gd name="T6" fmla="*/ 0 w 22"/>
                  <a:gd name="T7" fmla="*/ 2 h 5"/>
                  <a:gd name="T8" fmla="*/ 0 w 22"/>
                  <a:gd name="T9" fmla="*/ 3 h 5"/>
                  <a:gd name="T10" fmla="*/ 0 w 22"/>
                  <a:gd name="T11" fmla="*/ 4 h 5"/>
                  <a:gd name="T12" fmla="*/ 8 w 22"/>
                  <a:gd name="T13" fmla="*/ 5 h 5"/>
                  <a:gd name="T14" fmla="*/ 15 w 22"/>
                  <a:gd name="T15" fmla="*/ 4 h 5"/>
                  <a:gd name="T16" fmla="*/ 15 w 22"/>
                  <a:gd name="T17" fmla="*/ 3 h 5"/>
                  <a:gd name="T18" fmla="*/ 15 w 2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5"/>
                  <a:gd name="T32" fmla="*/ 22 w 2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5">
                    <a:moveTo>
                      <a:pt x="15" y="0"/>
                    </a:moveTo>
                    <a:lnTo>
                      <a:pt x="22" y="0"/>
                    </a:lnTo>
                    <a:lnTo>
                      <a:pt x="8" y="3"/>
                    </a:lnTo>
                    <a:lnTo>
                      <a:pt x="0" y="2"/>
                    </a:lnTo>
                    <a:lnTo>
                      <a:pt x="0" y="3"/>
                    </a:lnTo>
                    <a:lnTo>
                      <a:pt x="0" y="4"/>
                    </a:lnTo>
                    <a:lnTo>
                      <a:pt x="8" y="5"/>
                    </a:lnTo>
                    <a:lnTo>
                      <a:pt x="15" y="4"/>
                    </a:lnTo>
                    <a:lnTo>
                      <a:pt x="15" y="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5" name="Freeform 3440"/>
              <p:cNvSpPr>
                <a:spLocks/>
              </p:cNvSpPr>
              <p:nvPr/>
            </p:nvSpPr>
            <p:spPr bwMode="auto">
              <a:xfrm>
                <a:off x="4464" y="3162"/>
                <a:ext cx="10" cy="2"/>
              </a:xfrm>
              <a:custGeom>
                <a:avLst/>
                <a:gdLst>
                  <a:gd name="T0" fmla="*/ 21 w 21"/>
                  <a:gd name="T1" fmla="*/ 2 h 5"/>
                  <a:gd name="T2" fmla="*/ 13 w 21"/>
                  <a:gd name="T3" fmla="*/ 0 h 5"/>
                  <a:gd name="T4" fmla="*/ 0 w 21"/>
                  <a:gd name="T5" fmla="*/ 0 h 5"/>
                  <a:gd name="T6" fmla="*/ 13 w 21"/>
                  <a:gd name="T7" fmla="*/ 5 h 5"/>
                  <a:gd name="T8" fmla="*/ 21 w 21"/>
                  <a:gd name="T9" fmla="*/ 5 h 5"/>
                  <a:gd name="T10" fmla="*/ 21 w 21"/>
                  <a:gd name="T11" fmla="*/ 3 h 5"/>
                  <a:gd name="T12" fmla="*/ 21 w 21"/>
                  <a:gd name="T13" fmla="*/ 2 h 5"/>
                  <a:gd name="T14" fmla="*/ 0 60000 65536"/>
                  <a:gd name="T15" fmla="*/ 0 60000 65536"/>
                  <a:gd name="T16" fmla="*/ 0 60000 65536"/>
                  <a:gd name="T17" fmla="*/ 0 60000 65536"/>
                  <a:gd name="T18" fmla="*/ 0 60000 65536"/>
                  <a:gd name="T19" fmla="*/ 0 60000 65536"/>
                  <a:gd name="T20" fmla="*/ 0 60000 65536"/>
                  <a:gd name="T21" fmla="*/ 0 w 21"/>
                  <a:gd name="T22" fmla="*/ 0 h 5"/>
                  <a:gd name="T23" fmla="*/ 21 w 2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5">
                    <a:moveTo>
                      <a:pt x="21" y="2"/>
                    </a:moveTo>
                    <a:lnTo>
                      <a:pt x="13" y="0"/>
                    </a:lnTo>
                    <a:lnTo>
                      <a:pt x="0" y="0"/>
                    </a:lnTo>
                    <a:lnTo>
                      <a:pt x="13" y="5"/>
                    </a:lnTo>
                    <a:lnTo>
                      <a:pt x="21" y="5"/>
                    </a:lnTo>
                    <a:lnTo>
                      <a:pt x="21" y="3"/>
                    </a:lnTo>
                    <a:lnTo>
                      <a:pt x="2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6" name="Freeform 3441"/>
              <p:cNvSpPr>
                <a:spLocks/>
              </p:cNvSpPr>
              <p:nvPr/>
            </p:nvSpPr>
            <p:spPr bwMode="auto">
              <a:xfrm>
                <a:off x="4463" y="3162"/>
                <a:ext cx="7" cy="2"/>
              </a:xfrm>
              <a:custGeom>
                <a:avLst/>
                <a:gdLst>
                  <a:gd name="T0" fmla="*/ 1 w 14"/>
                  <a:gd name="T1" fmla="*/ 0 h 5"/>
                  <a:gd name="T2" fmla="*/ 0 w 14"/>
                  <a:gd name="T3" fmla="*/ 0 h 5"/>
                  <a:gd name="T4" fmla="*/ 0 w 14"/>
                  <a:gd name="T5" fmla="*/ 2 h 5"/>
                  <a:gd name="T6" fmla="*/ 0 w 14"/>
                  <a:gd name="T7" fmla="*/ 3 h 5"/>
                  <a:gd name="T8" fmla="*/ 14 w 14"/>
                  <a:gd name="T9" fmla="*/ 5 h 5"/>
                  <a:gd name="T10" fmla="*/ 1 w 14"/>
                  <a:gd name="T11" fmla="*/ 0 h 5"/>
                  <a:gd name="T12" fmla="*/ 0 60000 65536"/>
                  <a:gd name="T13" fmla="*/ 0 60000 65536"/>
                  <a:gd name="T14" fmla="*/ 0 60000 65536"/>
                  <a:gd name="T15" fmla="*/ 0 60000 65536"/>
                  <a:gd name="T16" fmla="*/ 0 60000 65536"/>
                  <a:gd name="T17" fmla="*/ 0 60000 65536"/>
                  <a:gd name="T18" fmla="*/ 0 w 14"/>
                  <a:gd name="T19" fmla="*/ 0 h 5"/>
                  <a:gd name="T20" fmla="*/ 14 w 14"/>
                  <a:gd name="T21" fmla="*/ 5 h 5"/>
                </a:gdLst>
                <a:ahLst/>
                <a:cxnLst>
                  <a:cxn ang="T12">
                    <a:pos x="T0" y="T1"/>
                  </a:cxn>
                  <a:cxn ang="T13">
                    <a:pos x="T2" y="T3"/>
                  </a:cxn>
                  <a:cxn ang="T14">
                    <a:pos x="T4" y="T5"/>
                  </a:cxn>
                  <a:cxn ang="T15">
                    <a:pos x="T6" y="T7"/>
                  </a:cxn>
                  <a:cxn ang="T16">
                    <a:pos x="T8" y="T9"/>
                  </a:cxn>
                  <a:cxn ang="T17">
                    <a:pos x="T10" y="T11"/>
                  </a:cxn>
                </a:cxnLst>
                <a:rect l="T18" t="T19" r="T20" b="T21"/>
                <a:pathLst>
                  <a:path w="14" h="5">
                    <a:moveTo>
                      <a:pt x="1" y="0"/>
                    </a:moveTo>
                    <a:lnTo>
                      <a:pt x="0" y="0"/>
                    </a:lnTo>
                    <a:lnTo>
                      <a:pt x="0" y="2"/>
                    </a:lnTo>
                    <a:lnTo>
                      <a:pt x="0" y="3"/>
                    </a:lnTo>
                    <a:lnTo>
                      <a:pt x="14"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7" name="Freeform 3442"/>
              <p:cNvSpPr>
                <a:spLocks/>
              </p:cNvSpPr>
              <p:nvPr/>
            </p:nvSpPr>
            <p:spPr bwMode="auto">
              <a:xfrm>
                <a:off x="4434" y="3154"/>
                <a:ext cx="30" cy="9"/>
              </a:xfrm>
              <a:custGeom>
                <a:avLst/>
                <a:gdLst>
                  <a:gd name="T0" fmla="*/ 59 w 60"/>
                  <a:gd name="T1" fmla="*/ 15 h 19"/>
                  <a:gd name="T2" fmla="*/ 52 w 60"/>
                  <a:gd name="T3" fmla="*/ 14 h 19"/>
                  <a:gd name="T4" fmla="*/ 47 w 60"/>
                  <a:gd name="T5" fmla="*/ 14 h 19"/>
                  <a:gd name="T6" fmla="*/ 46 w 60"/>
                  <a:gd name="T7" fmla="*/ 14 h 19"/>
                  <a:gd name="T8" fmla="*/ 23 w 60"/>
                  <a:gd name="T9" fmla="*/ 10 h 19"/>
                  <a:gd name="T10" fmla="*/ 14 w 60"/>
                  <a:gd name="T11" fmla="*/ 7 h 19"/>
                  <a:gd name="T12" fmla="*/ 0 w 60"/>
                  <a:gd name="T13" fmla="*/ 0 h 19"/>
                  <a:gd name="T14" fmla="*/ 0 w 60"/>
                  <a:gd name="T15" fmla="*/ 2 h 19"/>
                  <a:gd name="T16" fmla="*/ 0 w 60"/>
                  <a:gd name="T17" fmla="*/ 3 h 19"/>
                  <a:gd name="T18" fmla="*/ 14 w 60"/>
                  <a:gd name="T19" fmla="*/ 10 h 19"/>
                  <a:gd name="T20" fmla="*/ 23 w 60"/>
                  <a:gd name="T21" fmla="*/ 12 h 19"/>
                  <a:gd name="T22" fmla="*/ 46 w 60"/>
                  <a:gd name="T23" fmla="*/ 17 h 19"/>
                  <a:gd name="T24" fmla="*/ 60 w 60"/>
                  <a:gd name="T25" fmla="*/ 19 h 19"/>
                  <a:gd name="T26" fmla="*/ 59 w 60"/>
                  <a:gd name="T27" fmla="*/ 19 h 19"/>
                  <a:gd name="T28" fmla="*/ 59 w 60"/>
                  <a:gd name="T29" fmla="*/ 17 h 19"/>
                  <a:gd name="T30" fmla="*/ 59 w 60"/>
                  <a:gd name="T31" fmla="*/ 15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9"/>
                  <a:gd name="T50" fmla="*/ 60 w 6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9">
                    <a:moveTo>
                      <a:pt x="59" y="15"/>
                    </a:moveTo>
                    <a:lnTo>
                      <a:pt x="52" y="14"/>
                    </a:lnTo>
                    <a:lnTo>
                      <a:pt x="47" y="14"/>
                    </a:lnTo>
                    <a:lnTo>
                      <a:pt x="46" y="14"/>
                    </a:lnTo>
                    <a:lnTo>
                      <a:pt x="23" y="10"/>
                    </a:lnTo>
                    <a:lnTo>
                      <a:pt x="14" y="7"/>
                    </a:lnTo>
                    <a:lnTo>
                      <a:pt x="0" y="0"/>
                    </a:lnTo>
                    <a:lnTo>
                      <a:pt x="0" y="2"/>
                    </a:lnTo>
                    <a:lnTo>
                      <a:pt x="0" y="3"/>
                    </a:lnTo>
                    <a:lnTo>
                      <a:pt x="14" y="10"/>
                    </a:lnTo>
                    <a:lnTo>
                      <a:pt x="23" y="12"/>
                    </a:lnTo>
                    <a:lnTo>
                      <a:pt x="46" y="17"/>
                    </a:lnTo>
                    <a:lnTo>
                      <a:pt x="60" y="19"/>
                    </a:lnTo>
                    <a:lnTo>
                      <a:pt x="59" y="19"/>
                    </a:lnTo>
                    <a:lnTo>
                      <a:pt x="59" y="17"/>
                    </a:lnTo>
                    <a:lnTo>
                      <a:pt x="5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8" name="Freeform 3443"/>
              <p:cNvSpPr>
                <a:spLocks/>
              </p:cNvSpPr>
              <p:nvPr/>
            </p:nvSpPr>
            <p:spPr bwMode="auto">
              <a:xfrm>
                <a:off x="4431" y="3153"/>
                <a:ext cx="3" cy="2"/>
              </a:xfrm>
              <a:custGeom>
                <a:avLst/>
                <a:gdLst>
                  <a:gd name="T0" fmla="*/ 4 w 5"/>
                  <a:gd name="T1" fmla="*/ 4 h 5"/>
                  <a:gd name="T2" fmla="*/ 5 w 5"/>
                  <a:gd name="T3" fmla="*/ 2 h 5"/>
                  <a:gd name="T4" fmla="*/ 2 w 5"/>
                  <a:gd name="T5" fmla="*/ 0 h 5"/>
                  <a:gd name="T6" fmla="*/ 1 w 5"/>
                  <a:gd name="T7" fmla="*/ 1 h 5"/>
                  <a:gd name="T8" fmla="*/ 0 w 5"/>
                  <a:gd name="T9" fmla="*/ 2 h 5"/>
                  <a:gd name="T10" fmla="*/ 0 w 5"/>
                  <a:gd name="T11" fmla="*/ 2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2"/>
                    </a:lnTo>
                    <a:lnTo>
                      <a:pt x="2" y="0"/>
                    </a:lnTo>
                    <a:lnTo>
                      <a:pt x="1" y="1"/>
                    </a:lnTo>
                    <a:lnTo>
                      <a:pt x="0" y="2"/>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49" name="Freeform 3444"/>
              <p:cNvSpPr>
                <a:spLocks/>
              </p:cNvSpPr>
              <p:nvPr/>
            </p:nvSpPr>
            <p:spPr bwMode="auto">
              <a:xfrm>
                <a:off x="4418" y="3141"/>
                <a:ext cx="16" cy="13"/>
              </a:xfrm>
              <a:custGeom>
                <a:avLst/>
                <a:gdLst>
                  <a:gd name="T0" fmla="*/ 29 w 32"/>
                  <a:gd name="T1" fmla="*/ 24 h 26"/>
                  <a:gd name="T2" fmla="*/ 32 w 32"/>
                  <a:gd name="T3" fmla="*/ 26 h 26"/>
                  <a:gd name="T4" fmla="*/ 25 w 32"/>
                  <a:gd name="T5" fmla="*/ 23 h 26"/>
                  <a:gd name="T6" fmla="*/ 21 w 32"/>
                  <a:gd name="T7" fmla="*/ 18 h 26"/>
                  <a:gd name="T8" fmla="*/ 17 w 32"/>
                  <a:gd name="T9" fmla="*/ 16 h 26"/>
                  <a:gd name="T10" fmla="*/ 10 w 32"/>
                  <a:gd name="T11" fmla="*/ 9 h 26"/>
                  <a:gd name="T12" fmla="*/ 7 w 32"/>
                  <a:gd name="T13" fmla="*/ 7 h 26"/>
                  <a:gd name="T14" fmla="*/ 2 w 32"/>
                  <a:gd name="T15" fmla="*/ 0 h 26"/>
                  <a:gd name="T16" fmla="*/ 1 w 32"/>
                  <a:gd name="T17" fmla="*/ 1 h 26"/>
                  <a:gd name="T18" fmla="*/ 0 w 32"/>
                  <a:gd name="T19" fmla="*/ 2 h 26"/>
                  <a:gd name="T20" fmla="*/ 5 w 32"/>
                  <a:gd name="T21" fmla="*/ 9 h 26"/>
                  <a:gd name="T22" fmla="*/ 8 w 32"/>
                  <a:gd name="T23" fmla="*/ 12 h 26"/>
                  <a:gd name="T24" fmla="*/ 15 w 32"/>
                  <a:gd name="T25" fmla="*/ 18 h 26"/>
                  <a:gd name="T26" fmla="*/ 18 w 32"/>
                  <a:gd name="T27" fmla="*/ 21 h 26"/>
                  <a:gd name="T28" fmla="*/ 21 w 32"/>
                  <a:gd name="T29" fmla="*/ 23 h 26"/>
                  <a:gd name="T30" fmla="*/ 28 w 32"/>
                  <a:gd name="T31" fmla="*/ 26 h 26"/>
                  <a:gd name="T32" fmla="*/ 28 w 32"/>
                  <a:gd name="T33" fmla="*/ 25 h 26"/>
                  <a:gd name="T34" fmla="*/ 29 w 32"/>
                  <a:gd name="T35" fmla="*/ 2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26"/>
                  <a:gd name="T56" fmla="*/ 32 w 3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26">
                    <a:moveTo>
                      <a:pt x="29" y="24"/>
                    </a:moveTo>
                    <a:lnTo>
                      <a:pt x="32" y="26"/>
                    </a:lnTo>
                    <a:lnTo>
                      <a:pt x="25" y="23"/>
                    </a:lnTo>
                    <a:lnTo>
                      <a:pt x="21" y="18"/>
                    </a:lnTo>
                    <a:lnTo>
                      <a:pt x="17" y="16"/>
                    </a:lnTo>
                    <a:lnTo>
                      <a:pt x="10" y="9"/>
                    </a:lnTo>
                    <a:lnTo>
                      <a:pt x="7" y="7"/>
                    </a:lnTo>
                    <a:lnTo>
                      <a:pt x="2" y="0"/>
                    </a:lnTo>
                    <a:lnTo>
                      <a:pt x="1" y="1"/>
                    </a:lnTo>
                    <a:lnTo>
                      <a:pt x="0" y="2"/>
                    </a:lnTo>
                    <a:lnTo>
                      <a:pt x="5" y="9"/>
                    </a:lnTo>
                    <a:lnTo>
                      <a:pt x="8" y="12"/>
                    </a:lnTo>
                    <a:lnTo>
                      <a:pt x="15" y="18"/>
                    </a:lnTo>
                    <a:lnTo>
                      <a:pt x="18" y="21"/>
                    </a:lnTo>
                    <a:lnTo>
                      <a:pt x="21" y="23"/>
                    </a:lnTo>
                    <a:lnTo>
                      <a:pt x="28" y="26"/>
                    </a:lnTo>
                    <a:lnTo>
                      <a:pt x="28" y="25"/>
                    </a:lnTo>
                    <a:lnTo>
                      <a:pt x="2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0" name="Freeform 3445"/>
              <p:cNvSpPr>
                <a:spLocks/>
              </p:cNvSpPr>
              <p:nvPr/>
            </p:nvSpPr>
            <p:spPr bwMode="auto">
              <a:xfrm>
                <a:off x="4417" y="3139"/>
                <a:ext cx="2" cy="5"/>
              </a:xfrm>
              <a:custGeom>
                <a:avLst/>
                <a:gdLst>
                  <a:gd name="T0" fmla="*/ 3 w 4"/>
                  <a:gd name="T1" fmla="*/ 4 h 9"/>
                  <a:gd name="T2" fmla="*/ 4 w 4"/>
                  <a:gd name="T3" fmla="*/ 4 h 9"/>
                  <a:gd name="T4" fmla="*/ 2 w 4"/>
                  <a:gd name="T5" fmla="*/ 0 h 9"/>
                  <a:gd name="T6" fmla="*/ 1 w 4"/>
                  <a:gd name="T7" fmla="*/ 0 h 9"/>
                  <a:gd name="T8" fmla="*/ 0 w 4"/>
                  <a:gd name="T9" fmla="*/ 0 h 9"/>
                  <a:gd name="T10" fmla="*/ 4 w 4"/>
                  <a:gd name="T11" fmla="*/ 9 h 9"/>
                  <a:gd name="T12" fmla="*/ 2 w 4"/>
                  <a:gd name="T13" fmla="*/ 5 h 9"/>
                  <a:gd name="T14" fmla="*/ 3 w 4"/>
                  <a:gd name="T15" fmla="*/ 4 h 9"/>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9"/>
                  <a:gd name="T26" fmla="*/ 4 w 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9">
                    <a:moveTo>
                      <a:pt x="3" y="4"/>
                    </a:moveTo>
                    <a:lnTo>
                      <a:pt x="4" y="4"/>
                    </a:lnTo>
                    <a:lnTo>
                      <a:pt x="2" y="0"/>
                    </a:lnTo>
                    <a:lnTo>
                      <a:pt x="1" y="0"/>
                    </a:lnTo>
                    <a:lnTo>
                      <a:pt x="0" y="0"/>
                    </a:lnTo>
                    <a:lnTo>
                      <a:pt x="4" y="9"/>
                    </a:lnTo>
                    <a:lnTo>
                      <a:pt x="2" y="5"/>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1" name="Freeform 3446"/>
              <p:cNvSpPr>
                <a:spLocks/>
              </p:cNvSpPr>
              <p:nvPr/>
            </p:nvSpPr>
            <p:spPr bwMode="auto">
              <a:xfrm>
                <a:off x="4411" y="3085"/>
                <a:ext cx="21" cy="55"/>
              </a:xfrm>
              <a:custGeom>
                <a:avLst/>
                <a:gdLst>
                  <a:gd name="T0" fmla="*/ 14 w 43"/>
                  <a:gd name="T1" fmla="*/ 110 h 111"/>
                  <a:gd name="T2" fmla="*/ 12 w 43"/>
                  <a:gd name="T3" fmla="*/ 105 h 111"/>
                  <a:gd name="T4" fmla="*/ 9 w 43"/>
                  <a:gd name="T5" fmla="*/ 101 h 111"/>
                  <a:gd name="T6" fmla="*/ 7 w 43"/>
                  <a:gd name="T7" fmla="*/ 95 h 111"/>
                  <a:gd name="T8" fmla="*/ 5 w 43"/>
                  <a:gd name="T9" fmla="*/ 91 h 111"/>
                  <a:gd name="T10" fmla="*/ 5 w 43"/>
                  <a:gd name="T11" fmla="*/ 88 h 111"/>
                  <a:gd name="T12" fmla="*/ 2 w 43"/>
                  <a:gd name="T13" fmla="*/ 81 h 111"/>
                  <a:gd name="T14" fmla="*/ 2 w 43"/>
                  <a:gd name="T15" fmla="*/ 55 h 111"/>
                  <a:gd name="T16" fmla="*/ 4 w 43"/>
                  <a:gd name="T17" fmla="*/ 51 h 111"/>
                  <a:gd name="T18" fmla="*/ 5 w 43"/>
                  <a:gd name="T19" fmla="*/ 47 h 111"/>
                  <a:gd name="T20" fmla="*/ 6 w 43"/>
                  <a:gd name="T21" fmla="*/ 43 h 111"/>
                  <a:gd name="T22" fmla="*/ 7 w 43"/>
                  <a:gd name="T23" fmla="*/ 42 h 111"/>
                  <a:gd name="T24" fmla="*/ 9 w 43"/>
                  <a:gd name="T25" fmla="*/ 37 h 111"/>
                  <a:gd name="T26" fmla="*/ 11 w 43"/>
                  <a:gd name="T27" fmla="*/ 32 h 111"/>
                  <a:gd name="T28" fmla="*/ 15 w 43"/>
                  <a:gd name="T29" fmla="*/ 25 h 111"/>
                  <a:gd name="T30" fmla="*/ 19 w 43"/>
                  <a:gd name="T31" fmla="*/ 23 h 111"/>
                  <a:gd name="T32" fmla="*/ 21 w 43"/>
                  <a:gd name="T33" fmla="*/ 20 h 111"/>
                  <a:gd name="T34" fmla="*/ 28 w 43"/>
                  <a:gd name="T35" fmla="*/ 13 h 111"/>
                  <a:gd name="T36" fmla="*/ 35 w 43"/>
                  <a:gd name="T37" fmla="*/ 8 h 111"/>
                  <a:gd name="T38" fmla="*/ 39 w 43"/>
                  <a:gd name="T39" fmla="*/ 5 h 111"/>
                  <a:gd name="T40" fmla="*/ 43 w 43"/>
                  <a:gd name="T41" fmla="*/ 2 h 111"/>
                  <a:gd name="T42" fmla="*/ 42 w 43"/>
                  <a:gd name="T43" fmla="*/ 1 h 111"/>
                  <a:gd name="T44" fmla="*/ 41 w 43"/>
                  <a:gd name="T45" fmla="*/ 0 h 111"/>
                  <a:gd name="T46" fmla="*/ 37 w 43"/>
                  <a:gd name="T47" fmla="*/ 2 h 111"/>
                  <a:gd name="T48" fmla="*/ 32 w 43"/>
                  <a:gd name="T49" fmla="*/ 6 h 111"/>
                  <a:gd name="T50" fmla="*/ 26 w 43"/>
                  <a:gd name="T51" fmla="*/ 10 h 111"/>
                  <a:gd name="T52" fmla="*/ 19 w 43"/>
                  <a:gd name="T53" fmla="*/ 17 h 111"/>
                  <a:gd name="T54" fmla="*/ 16 w 43"/>
                  <a:gd name="T55" fmla="*/ 21 h 111"/>
                  <a:gd name="T56" fmla="*/ 13 w 43"/>
                  <a:gd name="T57" fmla="*/ 23 h 111"/>
                  <a:gd name="T58" fmla="*/ 8 w 43"/>
                  <a:gd name="T59" fmla="*/ 30 h 111"/>
                  <a:gd name="T60" fmla="*/ 7 w 43"/>
                  <a:gd name="T61" fmla="*/ 35 h 111"/>
                  <a:gd name="T62" fmla="*/ 5 w 43"/>
                  <a:gd name="T63" fmla="*/ 38 h 111"/>
                  <a:gd name="T64" fmla="*/ 4 w 43"/>
                  <a:gd name="T65" fmla="*/ 43 h 111"/>
                  <a:gd name="T66" fmla="*/ 2 w 43"/>
                  <a:gd name="T67" fmla="*/ 47 h 111"/>
                  <a:gd name="T68" fmla="*/ 1 w 43"/>
                  <a:gd name="T69" fmla="*/ 51 h 111"/>
                  <a:gd name="T70" fmla="*/ 0 w 43"/>
                  <a:gd name="T71" fmla="*/ 55 h 111"/>
                  <a:gd name="T72" fmla="*/ 0 w 43"/>
                  <a:gd name="T73" fmla="*/ 81 h 111"/>
                  <a:gd name="T74" fmla="*/ 2 w 43"/>
                  <a:gd name="T75" fmla="*/ 88 h 111"/>
                  <a:gd name="T76" fmla="*/ 2 w 43"/>
                  <a:gd name="T77" fmla="*/ 93 h 111"/>
                  <a:gd name="T78" fmla="*/ 5 w 43"/>
                  <a:gd name="T79" fmla="*/ 98 h 111"/>
                  <a:gd name="T80" fmla="*/ 7 w 43"/>
                  <a:gd name="T81" fmla="*/ 105 h 111"/>
                  <a:gd name="T82" fmla="*/ 12 w 43"/>
                  <a:gd name="T83" fmla="*/ 111 h 111"/>
                  <a:gd name="T84" fmla="*/ 13 w 43"/>
                  <a:gd name="T85" fmla="*/ 110 h 111"/>
                  <a:gd name="T86" fmla="*/ 14 w 43"/>
                  <a:gd name="T87" fmla="*/ 110 h 11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
                  <a:gd name="T133" fmla="*/ 0 h 111"/>
                  <a:gd name="T134" fmla="*/ 43 w 43"/>
                  <a:gd name="T135" fmla="*/ 111 h 11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 h="111">
                    <a:moveTo>
                      <a:pt x="14" y="110"/>
                    </a:moveTo>
                    <a:lnTo>
                      <a:pt x="12" y="105"/>
                    </a:lnTo>
                    <a:lnTo>
                      <a:pt x="9" y="101"/>
                    </a:lnTo>
                    <a:lnTo>
                      <a:pt x="7" y="95"/>
                    </a:lnTo>
                    <a:lnTo>
                      <a:pt x="5" y="91"/>
                    </a:lnTo>
                    <a:lnTo>
                      <a:pt x="5" y="88"/>
                    </a:lnTo>
                    <a:lnTo>
                      <a:pt x="2" y="81"/>
                    </a:lnTo>
                    <a:lnTo>
                      <a:pt x="2" y="55"/>
                    </a:lnTo>
                    <a:lnTo>
                      <a:pt x="4" y="51"/>
                    </a:lnTo>
                    <a:lnTo>
                      <a:pt x="5" y="47"/>
                    </a:lnTo>
                    <a:lnTo>
                      <a:pt x="6" y="43"/>
                    </a:lnTo>
                    <a:lnTo>
                      <a:pt x="7" y="42"/>
                    </a:lnTo>
                    <a:lnTo>
                      <a:pt x="9" y="37"/>
                    </a:lnTo>
                    <a:lnTo>
                      <a:pt x="11" y="32"/>
                    </a:lnTo>
                    <a:lnTo>
                      <a:pt x="15" y="25"/>
                    </a:lnTo>
                    <a:lnTo>
                      <a:pt x="19" y="23"/>
                    </a:lnTo>
                    <a:lnTo>
                      <a:pt x="21" y="20"/>
                    </a:lnTo>
                    <a:lnTo>
                      <a:pt x="28" y="13"/>
                    </a:lnTo>
                    <a:lnTo>
                      <a:pt x="35" y="8"/>
                    </a:lnTo>
                    <a:lnTo>
                      <a:pt x="39" y="5"/>
                    </a:lnTo>
                    <a:lnTo>
                      <a:pt x="43" y="2"/>
                    </a:lnTo>
                    <a:lnTo>
                      <a:pt x="42" y="1"/>
                    </a:lnTo>
                    <a:lnTo>
                      <a:pt x="41" y="0"/>
                    </a:lnTo>
                    <a:lnTo>
                      <a:pt x="37" y="2"/>
                    </a:lnTo>
                    <a:lnTo>
                      <a:pt x="32" y="6"/>
                    </a:lnTo>
                    <a:lnTo>
                      <a:pt x="26" y="10"/>
                    </a:lnTo>
                    <a:lnTo>
                      <a:pt x="19" y="17"/>
                    </a:lnTo>
                    <a:lnTo>
                      <a:pt x="16" y="21"/>
                    </a:lnTo>
                    <a:lnTo>
                      <a:pt x="13" y="23"/>
                    </a:lnTo>
                    <a:lnTo>
                      <a:pt x="8" y="30"/>
                    </a:lnTo>
                    <a:lnTo>
                      <a:pt x="7" y="35"/>
                    </a:lnTo>
                    <a:lnTo>
                      <a:pt x="5" y="38"/>
                    </a:lnTo>
                    <a:lnTo>
                      <a:pt x="4" y="43"/>
                    </a:lnTo>
                    <a:lnTo>
                      <a:pt x="2" y="47"/>
                    </a:lnTo>
                    <a:lnTo>
                      <a:pt x="1" y="51"/>
                    </a:lnTo>
                    <a:lnTo>
                      <a:pt x="0" y="55"/>
                    </a:lnTo>
                    <a:lnTo>
                      <a:pt x="0" y="81"/>
                    </a:lnTo>
                    <a:lnTo>
                      <a:pt x="2" y="88"/>
                    </a:lnTo>
                    <a:lnTo>
                      <a:pt x="2" y="93"/>
                    </a:lnTo>
                    <a:lnTo>
                      <a:pt x="5" y="98"/>
                    </a:lnTo>
                    <a:lnTo>
                      <a:pt x="7" y="105"/>
                    </a:lnTo>
                    <a:lnTo>
                      <a:pt x="12" y="111"/>
                    </a:lnTo>
                    <a:lnTo>
                      <a:pt x="13" y="110"/>
                    </a:lnTo>
                    <a:lnTo>
                      <a:pt x="14"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2" name="Freeform 3447"/>
              <p:cNvSpPr>
                <a:spLocks/>
              </p:cNvSpPr>
              <p:nvPr/>
            </p:nvSpPr>
            <p:spPr bwMode="auto">
              <a:xfrm>
                <a:off x="4430" y="3076"/>
                <a:ext cx="24" cy="10"/>
              </a:xfrm>
              <a:custGeom>
                <a:avLst/>
                <a:gdLst>
                  <a:gd name="T0" fmla="*/ 5 w 50"/>
                  <a:gd name="T1" fmla="*/ 17 h 18"/>
                  <a:gd name="T2" fmla="*/ 5 w 50"/>
                  <a:gd name="T3" fmla="*/ 18 h 18"/>
                  <a:gd name="T4" fmla="*/ 14 w 50"/>
                  <a:gd name="T5" fmla="*/ 14 h 18"/>
                  <a:gd name="T6" fmla="*/ 18 w 50"/>
                  <a:gd name="T7" fmla="*/ 13 h 18"/>
                  <a:gd name="T8" fmla="*/ 23 w 50"/>
                  <a:gd name="T9" fmla="*/ 10 h 18"/>
                  <a:gd name="T10" fmla="*/ 29 w 50"/>
                  <a:gd name="T11" fmla="*/ 9 h 18"/>
                  <a:gd name="T12" fmla="*/ 33 w 50"/>
                  <a:gd name="T13" fmla="*/ 7 h 18"/>
                  <a:gd name="T14" fmla="*/ 39 w 50"/>
                  <a:gd name="T15" fmla="*/ 6 h 18"/>
                  <a:gd name="T16" fmla="*/ 44 w 50"/>
                  <a:gd name="T17" fmla="*/ 5 h 18"/>
                  <a:gd name="T18" fmla="*/ 50 w 50"/>
                  <a:gd name="T19" fmla="*/ 2 h 18"/>
                  <a:gd name="T20" fmla="*/ 50 w 50"/>
                  <a:gd name="T21" fmla="*/ 0 h 18"/>
                  <a:gd name="T22" fmla="*/ 44 w 50"/>
                  <a:gd name="T23" fmla="*/ 2 h 18"/>
                  <a:gd name="T24" fmla="*/ 39 w 50"/>
                  <a:gd name="T25" fmla="*/ 3 h 18"/>
                  <a:gd name="T26" fmla="*/ 33 w 50"/>
                  <a:gd name="T27" fmla="*/ 5 h 18"/>
                  <a:gd name="T28" fmla="*/ 29 w 50"/>
                  <a:gd name="T29" fmla="*/ 7 h 18"/>
                  <a:gd name="T30" fmla="*/ 23 w 50"/>
                  <a:gd name="T31" fmla="*/ 8 h 18"/>
                  <a:gd name="T32" fmla="*/ 18 w 50"/>
                  <a:gd name="T33" fmla="*/ 10 h 18"/>
                  <a:gd name="T34" fmla="*/ 14 w 50"/>
                  <a:gd name="T35" fmla="*/ 11 h 18"/>
                  <a:gd name="T36" fmla="*/ 0 w 50"/>
                  <a:gd name="T37" fmla="*/ 18 h 18"/>
                  <a:gd name="T38" fmla="*/ 4 w 50"/>
                  <a:gd name="T39" fmla="*/ 16 h 18"/>
                  <a:gd name="T40" fmla="*/ 5 w 50"/>
                  <a:gd name="T41" fmla="*/ 17 h 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0"/>
                  <a:gd name="T64" fmla="*/ 0 h 18"/>
                  <a:gd name="T65" fmla="*/ 50 w 50"/>
                  <a:gd name="T66" fmla="*/ 18 h 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0" h="18">
                    <a:moveTo>
                      <a:pt x="5" y="17"/>
                    </a:moveTo>
                    <a:lnTo>
                      <a:pt x="5" y="18"/>
                    </a:lnTo>
                    <a:lnTo>
                      <a:pt x="14" y="14"/>
                    </a:lnTo>
                    <a:lnTo>
                      <a:pt x="18" y="13"/>
                    </a:lnTo>
                    <a:lnTo>
                      <a:pt x="23" y="10"/>
                    </a:lnTo>
                    <a:lnTo>
                      <a:pt x="29" y="9"/>
                    </a:lnTo>
                    <a:lnTo>
                      <a:pt x="33" y="7"/>
                    </a:lnTo>
                    <a:lnTo>
                      <a:pt x="39" y="6"/>
                    </a:lnTo>
                    <a:lnTo>
                      <a:pt x="44" y="5"/>
                    </a:lnTo>
                    <a:lnTo>
                      <a:pt x="50" y="2"/>
                    </a:lnTo>
                    <a:lnTo>
                      <a:pt x="50" y="0"/>
                    </a:lnTo>
                    <a:lnTo>
                      <a:pt x="44" y="2"/>
                    </a:lnTo>
                    <a:lnTo>
                      <a:pt x="39" y="3"/>
                    </a:lnTo>
                    <a:lnTo>
                      <a:pt x="33" y="5"/>
                    </a:lnTo>
                    <a:lnTo>
                      <a:pt x="29" y="7"/>
                    </a:lnTo>
                    <a:lnTo>
                      <a:pt x="23" y="8"/>
                    </a:lnTo>
                    <a:lnTo>
                      <a:pt x="18" y="10"/>
                    </a:lnTo>
                    <a:lnTo>
                      <a:pt x="14" y="11"/>
                    </a:lnTo>
                    <a:lnTo>
                      <a:pt x="0" y="18"/>
                    </a:lnTo>
                    <a:lnTo>
                      <a:pt x="4" y="16"/>
                    </a:lnTo>
                    <a:lnTo>
                      <a:pt x="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3" name="Freeform 3448"/>
              <p:cNvSpPr>
                <a:spLocks/>
              </p:cNvSpPr>
              <p:nvPr/>
            </p:nvSpPr>
            <p:spPr bwMode="auto">
              <a:xfrm>
                <a:off x="4454" y="3075"/>
                <a:ext cx="67" cy="11"/>
              </a:xfrm>
              <a:custGeom>
                <a:avLst/>
                <a:gdLst>
                  <a:gd name="T0" fmla="*/ 0 w 132"/>
                  <a:gd name="T1" fmla="*/ 6 h 22"/>
                  <a:gd name="T2" fmla="*/ 5 w 132"/>
                  <a:gd name="T3" fmla="*/ 6 h 22"/>
                  <a:gd name="T4" fmla="*/ 23 w 132"/>
                  <a:gd name="T5" fmla="*/ 3 h 22"/>
                  <a:gd name="T6" fmla="*/ 68 w 132"/>
                  <a:gd name="T7" fmla="*/ 3 h 22"/>
                  <a:gd name="T8" fmla="*/ 73 w 132"/>
                  <a:gd name="T9" fmla="*/ 4 h 22"/>
                  <a:gd name="T10" fmla="*/ 80 w 132"/>
                  <a:gd name="T11" fmla="*/ 4 h 22"/>
                  <a:gd name="T12" fmla="*/ 98 w 132"/>
                  <a:gd name="T13" fmla="*/ 7 h 22"/>
                  <a:gd name="T14" fmla="*/ 102 w 132"/>
                  <a:gd name="T15" fmla="*/ 10 h 22"/>
                  <a:gd name="T16" fmla="*/ 108 w 132"/>
                  <a:gd name="T17" fmla="*/ 11 h 22"/>
                  <a:gd name="T18" fmla="*/ 113 w 132"/>
                  <a:gd name="T19" fmla="*/ 13 h 22"/>
                  <a:gd name="T20" fmla="*/ 118 w 132"/>
                  <a:gd name="T21" fmla="*/ 15 h 22"/>
                  <a:gd name="T22" fmla="*/ 132 w 132"/>
                  <a:gd name="T23" fmla="*/ 22 h 22"/>
                  <a:gd name="T24" fmla="*/ 132 w 132"/>
                  <a:gd name="T25" fmla="*/ 21 h 22"/>
                  <a:gd name="T26" fmla="*/ 132 w 132"/>
                  <a:gd name="T27" fmla="*/ 20 h 22"/>
                  <a:gd name="T28" fmla="*/ 118 w 132"/>
                  <a:gd name="T29" fmla="*/ 13 h 22"/>
                  <a:gd name="T30" fmla="*/ 113 w 132"/>
                  <a:gd name="T31" fmla="*/ 11 h 22"/>
                  <a:gd name="T32" fmla="*/ 108 w 132"/>
                  <a:gd name="T33" fmla="*/ 9 h 22"/>
                  <a:gd name="T34" fmla="*/ 102 w 132"/>
                  <a:gd name="T35" fmla="*/ 7 h 22"/>
                  <a:gd name="T36" fmla="*/ 98 w 132"/>
                  <a:gd name="T37" fmla="*/ 5 h 22"/>
                  <a:gd name="T38" fmla="*/ 80 w 132"/>
                  <a:gd name="T39" fmla="*/ 2 h 22"/>
                  <a:gd name="T40" fmla="*/ 73 w 132"/>
                  <a:gd name="T41" fmla="*/ 2 h 22"/>
                  <a:gd name="T42" fmla="*/ 68 w 132"/>
                  <a:gd name="T43" fmla="*/ 0 h 22"/>
                  <a:gd name="T44" fmla="*/ 23 w 132"/>
                  <a:gd name="T45" fmla="*/ 0 h 22"/>
                  <a:gd name="T46" fmla="*/ 5 w 132"/>
                  <a:gd name="T47" fmla="*/ 4 h 22"/>
                  <a:gd name="T48" fmla="*/ 0 w 132"/>
                  <a:gd name="T49" fmla="*/ 4 h 22"/>
                  <a:gd name="T50" fmla="*/ 0 w 132"/>
                  <a:gd name="T51" fmla="*/ 6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2"/>
                  <a:gd name="T79" fmla="*/ 0 h 22"/>
                  <a:gd name="T80" fmla="*/ 132 w 132"/>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2" h="22">
                    <a:moveTo>
                      <a:pt x="0" y="6"/>
                    </a:moveTo>
                    <a:lnTo>
                      <a:pt x="5" y="6"/>
                    </a:lnTo>
                    <a:lnTo>
                      <a:pt x="23" y="3"/>
                    </a:lnTo>
                    <a:lnTo>
                      <a:pt x="68" y="3"/>
                    </a:lnTo>
                    <a:lnTo>
                      <a:pt x="73" y="4"/>
                    </a:lnTo>
                    <a:lnTo>
                      <a:pt x="80" y="4"/>
                    </a:lnTo>
                    <a:lnTo>
                      <a:pt x="98" y="7"/>
                    </a:lnTo>
                    <a:lnTo>
                      <a:pt x="102" y="10"/>
                    </a:lnTo>
                    <a:lnTo>
                      <a:pt x="108" y="11"/>
                    </a:lnTo>
                    <a:lnTo>
                      <a:pt x="113" y="13"/>
                    </a:lnTo>
                    <a:lnTo>
                      <a:pt x="118" y="15"/>
                    </a:lnTo>
                    <a:lnTo>
                      <a:pt x="132" y="22"/>
                    </a:lnTo>
                    <a:lnTo>
                      <a:pt x="132" y="21"/>
                    </a:lnTo>
                    <a:lnTo>
                      <a:pt x="132" y="20"/>
                    </a:lnTo>
                    <a:lnTo>
                      <a:pt x="118" y="13"/>
                    </a:lnTo>
                    <a:lnTo>
                      <a:pt x="113" y="11"/>
                    </a:lnTo>
                    <a:lnTo>
                      <a:pt x="108" y="9"/>
                    </a:lnTo>
                    <a:lnTo>
                      <a:pt x="102" y="7"/>
                    </a:lnTo>
                    <a:lnTo>
                      <a:pt x="98" y="5"/>
                    </a:lnTo>
                    <a:lnTo>
                      <a:pt x="80" y="2"/>
                    </a:lnTo>
                    <a:lnTo>
                      <a:pt x="73" y="2"/>
                    </a:lnTo>
                    <a:lnTo>
                      <a:pt x="68" y="0"/>
                    </a:lnTo>
                    <a:lnTo>
                      <a:pt x="23" y="0"/>
                    </a:lnTo>
                    <a:lnTo>
                      <a:pt x="5" y="4"/>
                    </a:lnTo>
                    <a:lnTo>
                      <a:pt x="0" y="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4" name="Freeform 3449"/>
              <p:cNvSpPr>
                <a:spLocks/>
              </p:cNvSpPr>
              <p:nvPr/>
            </p:nvSpPr>
            <p:spPr bwMode="auto">
              <a:xfrm>
                <a:off x="4520" y="3085"/>
                <a:ext cx="14" cy="13"/>
              </a:xfrm>
              <a:custGeom>
                <a:avLst/>
                <a:gdLst>
                  <a:gd name="T0" fmla="*/ 1 w 28"/>
                  <a:gd name="T1" fmla="*/ 1 h 28"/>
                  <a:gd name="T2" fmla="*/ 0 w 28"/>
                  <a:gd name="T3" fmla="*/ 2 h 28"/>
                  <a:gd name="T4" fmla="*/ 3 w 28"/>
                  <a:gd name="T5" fmla="*/ 5 h 28"/>
                  <a:gd name="T6" fmla="*/ 7 w 28"/>
                  <a:gd name="T7" fmla="*/ 8 h 28"/>
                  <a:gd name="T8" fmla="*/ 11 w 28"/>
                  <a:gd name="T9" fmla="*/ 12 h 28"/>
                  <a:gd name="T10" fmla="*/ 21 w 28"/>
                  <a:gd name="T11" fmla="*/ 21 h 28"/>
                  <a:gd name="T12" fmla="*/ 25 w 28"/>
                  <a:gd name="T13" fmla="*/ 28 h 28"/>
                  <a:gd name="T14" fmla="*/ 26 w 28"/>
                  <a:gd name="T15" fmla="*/ 27 h 28"/>
                  <a:gd name="T16" fmla="*/ 28 w 28"/>
                  <a:gd name="T17" fmla="*/ 25 h 28"/>
                  <a:gd name="T18" fmla="*/ 23 w 28"/>
                  <a:gd name="T19" fmla="*/ 19 h 28"/>
                  <a:gd name="T20" fmla="*/ 14 w 28"/>
                  <a:gd name="T21" fmla="*/ 9 h 28"/>
                  <a:gd name="T22" fmla="*/ 9 w 28"/>
                  <a:gd name="T23" fmla="*/ 6 h 28"/>
                  <a:gd name="T24" fmla="*/ 6 w 28"/>
                  <a:gd name="T25" fmla="*/ 2 h 28"/>
                  <a:gd name="T26" fmla="*/ 6 w 28"/>
                  <a:gd name="T27" fmla="*/ 2 h 28"/>
                  <a:gd name="T28" fmla="*/ 1 w 28"/>
                  <a:gd name="T29" fmla="*/ 0 h 28"/>
                  <a:gd name="T30" fmla="*/ 1 w 28"/>
                  <a:gd name="T31" fmla="*/ 1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28"/>
                  <a:gd name="T50" fmla="*/ 28 w 28"/>
                  <a:gd name="T51" fmla="*/ 28 h 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28">
                    <a:moveTo>
                      <a:pt x="1" y="1"/>
                    </a:moveTo>
                    <a:lnTo>
                      <a:pt x="0" y="2"/>
                    </a:lnTo>
                    <a:lnTo>
                      <a:pt x="3" y="5"/>
                    </a:lnTo>
                    <a:lnTo>
                      <a:pt x="7" y="8"/>
                    </a:lnTo>
                    <a:lnTo>
                      <a:pt x="11" y="12"/>
                    </a:lnTo>
                    <a:lnTo>
                      <a:pt x="21" y="21"/>
                    </a:lnTo>
                    <a:lnTo>
                      <a:pt x="25" y="28"/>
                    </a:lnTo>
                    <a:lnTo>
                      <a:pt x="26" y="27"/>
                    </a:lnTo>
                    <a:lnTo>
                      <a:pt x="28" y="25"/>
                    </a:lnTo>
                    <a:lnTo>
                      <a:pt x="23" y="19"/>
                    </a:lnTo>
                    <a:lnTo>
                      <a:pt x="14" y="9"/>
                    </a:lnTo>
                    <a:lnTo>
                      <a:pt x="9" y="6"/>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5" name="Freeform 3450"/>
              <p:cNvSpPr>
                <a:spLocks/>
              </p:cNvSpPr>
              <p:nvPr/>
            </p:nvSpPr>
            <p:spPr bwMode="auto">
              <a:xfrm>
                <a:off x="4533" y="3095"/>
                <a:ext cx="2" cy="5"/>
              </a:xfrm>
              <a:custGeom>
                <a:avLst/>
                <a:gdLst>
                  <a:gd name="T0" fmla="*/ 1 w 5"/>
                  <a:gd name="T1" fmla="*/ 5 h 9"/>
                  <a:gd name="T2" fmla="*/ 0 w 5"/>
                  <a:gd name="T3" fmla="*/ 5 h 9"/>
                  <a:gd name="T4" fmla="*/ 3 w 5"/>
                  <a:gd name="T5" fmla="*/ 9 h 9"/>
                  <a:gd name="T6" fmla="*/ 5 w 5"/>
                  <a:gd name="T7" fmla="*/ 9 h 9"/>
                  <a:gd name="T8" fmla="*/ 0 w 5"/>
                  <a:gd name="T9" fmla="*/ 0 h 9"/>
                  <a:gd name="T10" fmla="*/ 3 w 5"/>
                  <a:gd name="T11" fmla="*/ 3 h 9"/>
                  <a:gd name="T12" fmla="*/ 1 w 5"/>
                  <a:gd name="T13" fmla="*/ 5 h 9"/>
                  <a:gd name="T14" fmla="*/ 0 60000 65536"/>
                  <a:gd name="T15" fmla="*/ 0 60000 65536"/>
                  <a:gd name="T16" fmla="*/ 0 60000 65536"/>
                  <a:gd name="T17" fmla="*/ 0 60000 65536"/>
                  <a:gd name="T18" fmla="*/ 0 60000 65536"/>
                  <a:gd name="T19" fmla="*/ 0 60000 65536"/>
                  <a:gd name="T20" fmla="*/ 0 60000 65536"/>
                  <a:gd name="T21" fmla="*/ 0 w 5"/>
                  <a:gd name="T22" fmla="*/ 0 h 9"/>
                  <a:gd name="T23" fmla="*/ 5 w 5"/>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9">
                    <a:moveTo>
                      <a:pt x="1" y="5"/>
                    </a:moveTo>
                    <a:lnTo>
                      <a:pt x="0" y="5"/>
                    </a:lnTo>
                    <a:lnTo>
                      <a:pt x="3" y="9"/>
                    </a:lnTo>
                    <a:lnTo>
                      <a:pt x="5" y="9"/>
                    </a:lnTo>
                    <a:lnTo>
                      <a:pt x="0" y="0"/>
                    </a:lnTo>
                    <a:lnTo>
                      <a:pt x="3"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6" name="Freeform 3451"/>
              <p:cNvSpPr>
                <a:spLocks/>
              </p:cNvSpPr>
              <p:nvPr/>
            </p:nvSpPr>
            <p:spPr bwMode="auto">
              <a:xfrm>
                <a:off x="4513" y="3099"/>
                <a:ext cx="22" cy="5"/>
              </a:xfrm>
              <a:custGeom>
                <a:avLst/>
                <a:gdLst>
                  <a:gd name="T0" fmla="*/ 42 w 44"/>
                  <a:gd name="T1" fmla="*/ 2 h 9"/>
                  <a:gd name="T2" fmla="*/ 6 w 44"/>
                  <a:gd name="T3" fmla="*/ 7 h 9"/>
                  <a:gd name="T4" fmla="*/ 2 w 44"/>
                  <a:gd name="T5" fmla="*/ 0 h 9"/>
                  <a:gd name="T6" fmla="*/ 1 w 44"/>
                  <a:gd name="T7" fmla="*/ 1 h 9"/>
                  <a:gd name="T8" fmla="*/ 0 w 44"/>
                  <a:gd name="T9" fmla="*/ 2 h 9"/>
                  <a:gd name="T10" fmla="*/ 6 w 44"/>
                  <a:gd name="T11" fmla="*/ 9 h 9"/>
                  <a:gd name="T12" fmla="*/ 44 w 44"/>
                  <a:gd name="T13" fmla="*/ 2 h 9"/>
                  <a:gd name="T14" fmla="*/ 42 w 44"/>
                  <a:gd name="T15" fmla="*/ 2 h 9"/>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9"/>
                  <a:gd name="T26" fmla="*/ 44 w 4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9">
                    <a:moveTo>
                      <a:pt x="42" y="2"/>
                    </a:moveTo>
                    <a:lnTo>
                      <a:pt x="6" y="7"/>
                    </a:lnTo>
                    <a:lnTo>
                      <a:pt x="2" y="0"/>
                    </a:lnTo>
                    <a:lnTo>
                      <a:pt x="1" y="1"/>
                    </a:lnTo>
                    <a:lnTo>
                      <a:pt x="0" y="2"/>
                    </a:lnTo>
                    <a:lnTo>
                      <a:pt x="6" y="9"/>
                    </a:lnTo>
                    <a:lnTo>
                      <a:pt x="44" y="2"/>
                    </a:lnTo>
                    <a:lnTo>
                      <a:pt x="4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7" name="Freeform 3452"/>
              <p:cNvSpPr>
                <a:spLocks/>
              </p:cNvSpPr>
              <p:nvPr/>
            </p:nvSpPr>
            <p:spPr bwMode="auto">
              <a:xfrm>
                <a:off x="4512" y="3098"/>
                <a:ext cx="2" cy="4"/>
              </a:xfrm>
              <a:custGeom>
                <a:avLst/>
                <a:gdLst>
                  <a:gd name="T0" fmla="*/ 2 w 3"/>
                  <a:gd name="T1" fmla="*/ 2 h 7"/>
                  <a:gd name="T2" fmla="*/ 3 w 3"/>
                  <a:gd name="T3" fmla="*/ 2 h 7"/>
                  <a:gd name="T4" fmla="*/ 2 w 3"/>
                  <a:gd name="T5" fmla="*/ 0 h 7"/>
                  <a:gd name="T6" fmla="*/ 1 w 3"/>
                  <a:gd name="T7" fmla="*/ 0 h 7"/>
                  <a:gd name="T8" fmla="*/ 0 w 3"/>
                  <a:gd name="T9" fmla="*/ 0 h 7"/>
                  <a:gd name="T10" fmla="*/ 3 w 3"/>
                  <a:gd name="T11" fmla="*/ 7 h 7"/>
                  <a:gd name="T12" fmla="*/ 1 w 3"/>
                  <a:gd name="T13" fmla="*/ 3 h 7"/>
                  <a:gd name="T14" fmla="*/ 2 w 3"/>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2"/>
                    </a:moveTo>
                    <a:lnTo>
                      <a:pt x="3" y="2"/>
                    </a:lnTo>
                    <a:lnTo>
                      <a:pt x="2" y="0"/>
                    </a:lnTo>
                    <a:lnTo>
                      <a:pt x="1" y="0"/>
                    </a:lnTo>
                    <a:lnTo>
                      <a:pt x="0" y="0"/>
                    </a:lnTo>
                    <a:lnTo>
                      <a:pt x="3" y="7"/>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8" name="Freeform 3453"/>
              <p:cNvSpPr>
                <a:spLocks/>
              </p:cNvSpPr>
              <p:nvPr/>
            </p:nvSpPr>
            <p:spPr bwMode="auto">
              <a:xfrm>
                <a:off x="4508" y="3093"/>
                <a:ext cx="6" cy="6"/>
              </a:xfrm>
              <a:custGeom>
                <a:avLst/>
                <a:gdLst>
                  <a:gd name="T0" fmla="*/ 10 w 10"/>
                  <a:gd name="T1" fmla="*/ 11 h 12"/>
                  <a:gd name="T2" fmla="*/ 9 w 10"/>
                  <a:gd name="T3" fmla="*/ 8 h 12"/>
                  <a:gd name="T4" fmla="*/ 6 w 10"/>
                  <a:gd name="T5" fmla="*/ 5 h 12"/>
                  <a:gd name="T6" fmla="*/ 3 w 10"/>
                  <a:gd name="T7" fmla="*/ 2 h 12"/>
                  <a:gd name="T8" fmla="*/ 0 w 10"/>
                  <a:gd name="T9" fmla="*/ 0 h 12"/>
                  <a:gd name="T10" fmla="*/ 0 w 10"/>
                  <a:gd name="T11" fmla="*/ 2 h 12"/>
                  <a:gd name="T12" fmla="*/ 0 w 10"/>
                  <a:gd name="T13" fmla="*/ 3 h 12"/>
                  <a:gd name="T14" fmla="*/ 1 w 10"/>
                  <a:gd name="T15" fmla="*/ 4 h 12"/>
                  <a:gd name="T16" fmla="*/ 3 w 10"/>
                  <a:gd name="T17" fmla="*/ 7 h 12"/>
                  <a:gd name="T18" fmla="*/ 8 w 10"/>
                  <a:gd name="T19" fmla="*/ 12 h 12"/>
                  <a:gd name="T20" fmla="*/ 9 w 10"/>
                  <a:gd name="T21" fmla="*/ 11 h 12"/>
                  <a:gd name="T22" fmla="*/ 10 w 10"/>
                  <a:gd name="T23" fmla="*/ 11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12"/>
                  <a:gd name="T38" fmla="*/ 10 w 10"/>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12">
                    <a:moveTo>
                      <a:pt x="10" y="11"/>
                    </a:moveTo>
                    <a:lnTo>
                      <a:pt x="9" y="8"/>
                    </a:lnTo>
                    <a:lnTo>
                      <a:pt x="6" y="5"/>
                    </a:lnTo>
                    <a:lnTo>
                      <a:pt x="3" y="2"/>
                    </a:lnTo>
                    <a:lnTo>
                      <a:pt x="0" y="0"/>
                    </a:lnTo>
                    <a:lnTo>
                      <a:pt x="0" y="2"/>
                    </a:lnTo>
                    <a:lnTo>
                      <a:pt x="0" y="3"/>
                    </a:lnTo>
                    <a:lnTo>
                      <a:pt x="1" y="4"/>
                    </a:lnTo>
                    <a:lnTo>
                      <a:pt x="3" y="7"/>
                    </a:lnTo>
                    <a:lnTo>
                      <a:pt x="8" y="12"/>
                    </a:lnTo>
                    <a:lnTo>
                      <a:pt x="9" y="11"/>
                    </a:lnTo>
                    <a:lnTo>
                      <a:pt x="1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59" name="Freeform 3454"/>
              <p:cNvSpPr>
                <a:spLocks/>
              </p:cNvSpPr>
              <p:nvPr/>
            </p:nvSpPr>
            <p:spPr bwMode="auto">
              <a:xfrm>
                <a:off x="4502" y="3089"/>
                <a:ext cx="7" cy="5"/>
              </a:xfrm>
              <a:custGeom>
                <a:avLst/>
                <a:gdLst>
                  <a:gd name="T0" fmla="*/ 14 w 15"/>
                  <a:gd name="T1" fmla="*/ 11 h 12"/>
                  <a:gd name="T2" fmla="*/ 15 w 15"/>
                  <a:gd name="T3" fmla="*/ 9 h 12"/>
                  <a:gd name="T4" fmla="*/ 12 w 15"/>
                  <a:gd name="T5" fmla="*/ 7 h 12"/>
                  <a:gd name="T6" fmla="*/ 7 w 15"/>
                  <a:gd name="T7" fmla="*/ 2 h 12"/>
                  <a:gd name="T8" fmla="*/ 2 w 15"/>
                  <a:gd name="T9" fmla="*/ 1 h 12"/>
                  <a:gd name="T10" fmla="*/ 0 w 15"/>
                  <a:gd name="T11" fmla="*/ 0 h 12"/>
                  <a:gd name="T12" fmla="*/ 0 w 15"/>
                  <a:gd name="T13" fmla="*/ 1 h 12"/>
                  <a:gd name="T14" fmla="*/ 0 w 15"/>
                  <a:gd name="T15" fmla="*/ 2 h 12"/>
                  <a:gd name="T16" fmla="*/ 2 w 15"/>
                  <a:gd name="T17" fmla="*/ 4 h 12"/>
                  <a:gd name="T18" fmla="*/ 5 w 15"/>
                  <a:gd name="T19" fmla="*/ 5 h 12"/>
                  <a:gd name="T20" fmla="*/ 9 w 15"/>
                  <a:gd name="T21" fmla="*/ 9 h 12"/>
                  <a:gd name="T22" fmla="*/ 9 w 15"/>
                  <a:gd name="T23" fmla="*/ 9 h 12"/>
                  <a:gd name="T24" fmla="*/ 14 w 15"/>
                  <a:gd name="T25" fmla="*/ 12 h 12"/>
                  <a:gd name="T26" fmla="*/ 14 w 15"/>
                  <a:gd name="T27" fmla="*/ 1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4" y="11"/>
                    </a:moveTo>
                    <a:lnTo>
                      <a:pt x="15" y="9"/>
                    </a:lnTo>
                    <a:lnTo>
                      <a:pt x="12" y="7"/>
                    </a:lnTo>
                    <a:lnTo>
                      <a:pt x="7" y="2"/>
                    </a:lnTo>
                    <a:lnTo>
                      <a:pt x="2" y="1"/>
                    </a:lnTo>
                    <a:lnTo>
                      <a:pt x="0" y="0"/>
                    </a:lnTo>
                    <a:lnTo>
                      <a:pt x="0" y="1"/>
                    </a:lnTo>
                    <a:lnTo>
                      <a:pt x="0" y="2"/>
                    </a:lnTo>
                    <a:lnTo>
                      <a:pt x="2" y="4"/>
                    </a:lnTo>
                    <a:lnTo>
                      <a:pt x="5" y="5"/>
                    </a:lnTo>
                    <a:lnTo>
                      <a:pt x="9" y="9"/>
                    </a:lnTo>
                    <a:lnTo>
                      <a:pt x="14" y="12"/>
                    </a:lnTo>
                    <a:lnTo>
                      <a:pt x="1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0" name="Freeform 3455"/>
              <p:cNvSpPr>
                <a:spLocks/>
              </p:cNvSpPr>
              <p:nvPr/>
            </p:nvSpPr>
            <p:spPr bwMode="auto">
              <a:xfrm>
                <a:off x="4496" y="3086"/>
                <a:ext cx="6" cy="4"/>
              </a:xfrm>
              <a:custGeom>
                <a:avLst/>
                <a:gdLst>
                  <a:gd name="T0" fmla="*/ 10 w 11"/>
                  <a:gd name="T1" fmla="*/ 5 h 6"/>
                  <a:gd name="T2" fmla="*/ 11 w 11"/>
                  <a:gd name="T3" fmla="*/ 4 h 6"/>
                  <a:gd name="T4" fmla="*/ 9 w 11"/>
                  <a:gd name="T5" fmla="*/ 2 h 6"/>
                  <a:gd name="T6" fmla="*/ 0 w 11"/>
                  <a:gd name="T7" fmla="*/ 0 h 6"/>
                  <a:gd name="T8" fmla="*/ 0 w 11"/>
                  <a:gd name="T9" fmla="*/ 1 h 6"/>
                  <a:gd name="T10" fmla="*/ 0 w 11"/>
                  <a:gd name="T11" fmla="*/ 2 h 6"/>
                  <a:gd name="T12" fmla="*/ 5 w 11"/>
                  <a:gd name="T13" fmla="*/ 4 h 6"/>
                  <a:gd name="T14" fmla="*/ 5 w 11"/>
                  <a:gd name="T15" fmla="*/ 4 h 6"/>
                  <a:gd name="T16" fmla="*/ 10 w 11"/>
                  <a:gd name="T17" fmla="*/ 6 h 6"/>
                  <a:gd name="T18" fmla="*/ 10 w 11"/>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6"/>
                  <a:gd name="T32" fmla="*/ 11 w 1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6">
                    <a:moveTo>
                      <a:pt x="10" y="5"/>
                    </a:moveTo>
                    <a:lnTo>
                      <a:pt x="11" y="4"/>
                    </a:lnTo>
                    <a:lnTo>
                      <a:pt x="9" y="2"/>
                    </a:lnTo>
                    <a:lnTo>
                      <a:pt x="0" y="0"/>
                    </a:lnTo>
                    <a:lnTo>
                      <a:pt x="0" y="1"/>
                    </a:lnTo>
                    <a:lnTo>
                      <a:pt x="0" y="2"/>
                    </a:lnTo>
                    <a:lnTo>
                      <a:pt x="5" y="4"/>
                    </a:lnTo>
                    <a:lnTo>
                      <a:pt x="10" y="6"/>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1" name="Freeform 3456"/>
              <p:cNvSpPr>
                <a:spLocks/>
              </p:cNvSpPr>
              <p:nvPr/>
            </p:nvSpPr>
            <p:spPr bwMode="auto">
              <a:xfrm>
                <a:off x="4495" y="3086"/>
                <a:ext cx="1" cy="2"/>
              </a:xfrm>
              <a:custGeom>
                <a:avLst/>
                <a:gdLst>
                  <a:gd name="T0" fmla="*/ 4 w 4"/>
                  <a:gd name="T1" fmla="*/ 2 h 5"/>
                  <a:gd name="T2" fmla="*/ 0 w 4"/>
                  <a:gd name="T3" fmla="*/ 0 h 5"/>
                  <a:gd name="T4" fmla="*/ 0 w 4"/>
                  <a:gd name="T5" fmla="*/ 0 h 5"/>
                  <a:gd name="T6" fmla="*/ 0 w 4"/>
                  <a:gd name="T7" fmla="*/ 3 h 5"/>
                  <a:gd name="T8" fmla="*/ 0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0" y="0"/>
                    </a:lnTo>
                    <a:lnTo>
                      <a:pt x="0" y="3"/>
                    </a:lnTo>
                    <a:lnTo>
                      <a:pt x="0"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2" name="Freeform 3457"/>
              <p:cNvSpPr>
                <a:spLocks/>
              </p:cNvSpPr>
              <p:nvPr/>
            </p:nvSpPr>
            <p:spPr bwMode="auto">
              <a:xfrm>
                <a:off x="4491" y="3085"/>
                <a:ext cx="5" cy="3"/>
              </a:xfrm>
              <a:custGeom>
                <a:avLst/>
                <a:gdLst>
                  <a:gd name="T0" fmla="*/ 8 w 12"/>
                  <a:gd name="T1" fmla="*/ 4 h 6"/>
                  <a:gd name="T2" fmla="*/ 8 w 12"/>
                  <a:gd name="T3" fmla="*/ 3 h 6"/>
                  <a:gd name="T4" fmla="*/ 5 w 12"/>
                  <a:gd name="T5" fmla="*/ 1 h 6"/>
                  <a:gd name="T6" fmla="*/ 0 w 12"/>
                  <a:gd name="T7" fmla="*/ 0 h 6"/>
                  <a:gd name="T8" fmla="*/ 0 w 12"/>
                  <a:gd name="T9" fmla="*/ 1 h 6"/>
                  <a:gd name="T10" fmla="*/ 0 w 12"/>
                  <a:gd name="T11" fmla="*/ 3 h 6"/>
                  <a:gd name="T12" fmla="*/ 5 w 12"/>
                  <a:gd name="T13" fmla="*/ 4 h 6"/>
                  <a:gd name="T14" fmla="*/ 12 w 12"/>
                  <a:gd name="T15" fmla="*/ 6 h 6"/>
                  <a:gd name="T16" fmla="*/ 8 w 12"/>
                  <a:gd name="T17" fmla="*/ 6 h 6"/>
                  <a:gd name="T18" fmla="*/ 8 w 12"/>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6"/>
                  <a:gd name="T32" fmla="*/ 12 w 1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6">
                    <a:moveTo>
                      <a:pt x="8" y="4"/>
                    </a:moveTo>
                    <a:lnTo>
                      <a:pt x="8" y="3"/>
                    </a:lnTo>
                    <a:lnTo>
                      <a:pt x="5" y="1"/>
                    </a:lnTo>
                    <a:lnTo>
                      <a:pt x="0" y="0"/>
                    </a:lnTo>
                    <a:lnTo>
                      <a:pt x="0" y="1"/>
                    </a:lnTo>
                    <a:lnTo>
                      <a:pt x="0" y="3"/>
                    </a:lnTo>
                    <a:lnTo>
                      <a:pt x="5" y="4"/>
                    </a:lnTo>
                    <a:lnTo>
                      <a:pt x="12" y="6"/>
                    </a:lnTo>
                    <a:lnTo>
                      <a:pt x="8" y="6"/>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3" name="Freeform 3458"/>
              <p:cNvSpPr>
                <a:spLocks/>
              </p:cNvSpPr>
              <p:nvPr/>
            </p:nvSpPr>
            <p:spPr bwMode="auto">
              <a:xfrm>
                <a:off x="4487" y="3085"/>
                <a:ext cx="4" cy="2"/>
              </a:xfrm>
              <a:custGeom>
                <a:avLst/>
                <a:gdLst>
                  <a:gd name="T0" fmla="*/ 8 w 9"/>
                  <a:gd name="T1" fmla="*/ 1 h 5"/>
                  <a:gd name="T2" fmla="*/ 4 w 9"/>
                  <a:gd name="T3" fmla="*/ 0 h 5"/>
                  <a:gd name="T4" fmla="*/ 1 w 9"/>
                  <a:gd name="T5" fmla="*/ 0 h 5"/>
                  <a:gd name="T6" fmla="*/ 0 w 9"/>
                  <a:gd name="T7" fmla="*/ 0 h 5"/>
                  <a:gd name="T8" fmla="*/ 0 w 9"/>
                  <a:gd name="T9" fmla="*/ 1 h 5"/>
                  <a:gd name="T10" fmla="*/ 0 w 9"/>
                  <a:gd name="T11" fmla="*/ 2 h 5"/>
                  <a:gd name="T12" fmla="*/ 9 w 9"/>
                  <a:gd name="T13" fmla="*/ 5 h 5"/>
                  <a:gd name="T14" fmla="*/ 8 w 9"/>
                  <a:gd name="T15" fmla="*/ 5 h 5"/>
                  <a:gd name="T16" fmla="*/ 8 w 9"/>
                  <a:gd name="T17" fmla="*/ 2 h 5"/>
                  <a:gd name="T18" fmla="*/ 8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1"/>
                    </a:moveTo>
                    <a:lnTo>
                      <a:pt x="4" y="0"/>
                    </a:lnTo>
                    <a:lnTo>
                      <a:pt x="1" y="0"/>
                    </a:lnTo>
                    <a:lnTo>
                      <a:pt x="0" y="0"/>
                    </a:lnTo>
                    <a:lnTo>
                      <a:pt x="0" y="1"/>
                    </a:lnTo>
                    <a:lnTo>
                      <a:pt x="0" y="2"/>
                    </a:lnTo>
                    <a:lnTo>
                      <a:pt x="9" y="5"/>
                    </a:lnTo>
                    <a:lnTo>
                      <a:pt x="8" y="5"/>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4" name="Freeform 3459"/>
              <p:cNvSpPr>
                <a:spLocks/>
              </p:cNvSpPr>
              <p:nvPr/>
            </p:nvSpPr>
            <p:spPr bwMode="auto">
              <a:xfrm>
                <a:off x="4468" y="3084"/>
                <a:ext cx="19" cy="2"/>
              </a:xfrm>
              <a:custGeom>
                <a:avLst/>
                <a:gdLst>
                  <a:gd name="T0" fmla="*/ 38 w 38"/>
                  <a:gd name="T1" fmla="*/ 1 h 5"/>
                  <a:gd name="T2" fmla="*/ 34 w 38"/>
                  <a:gd name="T3" fmla="*/ 0 h 5"/>
                  <a:gd name="T4" fmla="*/ 0 w 38"/>
                  <a:gd name="T5" fmla="*/ 0 h 5"/>
                  <a:gd name="T6" fmla="*/ 0 w 38"/>
                  <a:gd name="T7" fmla="*/ 2 h 5"/>
                  <a:gd name="T8" fmla="*/ 0 w 38"/>
                  <a:gd name="T9" fmla="*/ 5 h 5"/>
                  <a:gd name="T10" fmla="*/ 38 w 38"/>
                  <a:gd name="T11" fmla="*/ 5 h 5"/>
                  <a:gd name="T12" fmla="*/ 38 w 38"/>
                  <a:gd name="T13" fmla="*/ 2 h 5"/>
                  <a:gd name="T14" fmla="*/ 38 w 38"/>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5"/>
                  <a:gd name="T26" fmla="*/ 38 w 3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5">
                    <a:moveTo>
                      <a:pt x="38" y="1"/>
                    </a:moveTo>
                    <a:lnTo>
                      <a:pt x="34" y="0"/>
                    </a:lnTo>
                    <a:lnTo>
                      <a:pt x="0" y="0"/>
                    </a:lnTo>
                    <a:lnTo>
                      <a:pt x="0" y="2"/>
                    </a:lnTo>
                    <a:lnTo>
                      <a:pt x="0" y="5"/>
                    </a:lnTo>
                    <a:lnTo>
                      <a:pt x="38" y="5"/>
                    </a:lnTo>
                    <a:lnTo>
                      <a:pt x="38" y="2"/>
                    </a:lnTo>
                    <a:lnTo>
                      <a:pt x="3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5" name="Freeform 3460"/>
              <p:cNvSpPr>
                <a:spLocks/>
              </p:cNvSpPr>
              <p:nvPr/>
            </p:nvSpPr>
            <p:spPr bwMode="auto">
              <a:xfrm>
                <a:off x="4462" y="3084"/>
                <a:ext cx="8" cy="3"/>
              </a:xfrm>
              <a:custGeom>
                <a:avLst/>
                <a:gdLst>
                  <a:gd name="T0" fmla="*/ 10 w 15"/>
                  <a:gd name="T1" fmla="*/ 0 h 6"/>
                  <a:gd name="T2" fmla="*/ 15 w 15"/>
                  <a:gd name="T3" fmla="*/ 0 h 6"/>
                  <a:gd name="T4" fmla="*/ 5 w 15"/>
                  <a:gd name="T5" fmla="*/ 2 h 6"/>
                  <a:gd name="T6" fmla="*/ 0 w 15"/>
                  <a:gd name="T7" fmla="*/ 3 h 6"/>
                  <a:gd name="T8" fmla="*/ 0 w 15"/>
                  <a:gd name="T9" fmla="*/ 5 h 6"/>
                  <a:gd name="T10" fmla="*/ 0 w 15"/>
                  <a:gd name="T11" fmla="*/ 6 h 6"/>
                  <a:gd name="T12" fmla="*/ 5 w 15"/>
                  <a:gd name="T13" fmla="*/ 5 h 6"/>
                  <a:gd name="T14" fmla="*/ 10 w 15"/>
                  <a:gd name="T15" fmla="*/ 3 h 6"/>
                  <a:gd name="T16" fmla="*/ 10 w 15"/>
                  <a:gd name="T17" fmla="*/ 2 h 6"/>
                  <a:gd name="T18" fmla="*/ 10 w 15"/>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6"/>
                  <a:gd name="T32" fmla="*/ 15 w 1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6">
                    <a:moveTo>
                      <a:pt x="10" y="0"/>
                    </a:moveTo>
                    <a:lnTo>
                      <a:pt x="15" y="0"/>
                    </a:lnTo>
                    <a:lnTo>
                      <a:pt x="5" y="2"/>
                    </a:lnTo>
                    <a:lnTo>
                      <a:pt x="0" y="3"/>
                    </a:lnTo>
                    <a:lnTo>
                      <a:pt x="0" y="5"/>
                    </a:lnTo>
                    <a:lnTo>
                      <a:pt x="0" y="6"/>
                    </a:lnTo>
                    <a:lnTo>
                      <a:pt x="5" y="5"/>
                    </a:lnTo>
                    <a:lnTo>
                      <a:pt x="10" y="3"/>
                    </a:lnTo>
                    <a:lnTo>
                      <a:pt x="10" y="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6" name="Freeform 3461"/>
              <p:cNvSpPr>
                <a:spLocks/>
              </p:cNvSpPr>
              <p:nvPr/>
            </p:nvSpPr>
            <p:spPr bwMode="auto">
              <a:xfrm>
                <a:off x="4436" y="3085"/>
                <a:ext cx="27" cy="15"/>
              </a:xfrm>
              <a:custGeom>
                <a:avLst/>
                <a:gdLst>
                  <a:gd name="T0" fmla="*/ 53 w 54"/>
                  <a:gd name="T1" fmla="*/ 3 h 30"/>
                  <a:gd name="T2" fmla="*/ 53 w 54"/>
                  <a:gd name="T3" fmla="*/ 0 h 30"/>
                  <a:gd name="T4" fmla="*/ 54 w 54"/>
                  <a:gd name="T5" fmla="*/ 0 h 30"/>
                  <a:gd name="T6" fmla="*/ 35 w 54"/>
                  <a:gd name="T7" fmla="*/ 5 h 30"/>
                  <a:gd name="T8" fmla="*/ 31 w 54"/>
                  <a:gd name="T9" fmla="*/ 6 h 30"/>
                  <a:gd name="T10" fmla="*/ 27 w 54"/>
                  <a:gd name="T11" fmla="*/ 8 h 30"/>
                  <a:gd name="T12" fmla="*/ 20 w 54"/>
                  <a:gd name="T13" fmla="*/ 11 h 30"/>
                  <a:gd name="T14" fmla="*/ 17 w 54"/>
                  <a:gd name="T15" fmla="*/ 13 h 30"/>
                  <a:gd name="T16" fmla="*/ 15 w 54"/>
                  <a:gd name="T17" fmla="*/ 15 h 30"/>
                  <a:gd name="T18" fmla="*/ 11 w 54"/>
                  <a:gd name="T19" fmla="*/ 16 h 30"/>
                  <a:gd name="T20" fmla="*/ 0 w 54"/>
                  <a:gd name="T21" fmla="*/ 28 h 30"/>
                  <a:gd name="T22" fmla="*/ 1 w 54"/>
                  <a:gd name="T23" fmla="*/ 29 h 30"/>
                  <a:gd name="T24" fmla="*/ 2 w 54"/>
                  <a:gd name="T25" fmla="*/ 30 h 30"/>
                  <a:gd name="T26" fmla="*/ 14 w 54"/>
                  <a:gd name="T27" fmla="*/ 19 h 30"/>
                  <a:gd name="T28" fmla="*/ 17 w 54"/>
                  <a:gd name="T29" fmla="*/ 18 h 30"/>
                  <a:gd name="T30" fmla="*/ 19 w 54"/>
                  <a:gd name="T31" fmla="*/ 15 h 30"/>
                  <a:gd name="T32" fmla="*/ 24 w 54"/>
                  <a:gd name="T33" fmla="*/ 13 h 30"/>
                  <a:gd name="T34" fmla="*/ 31 w 54"/>
                  <a:gd name="T35" fmla="*/ 11 h 30"/>
                  <a:gd name="T36" fmla="*/ 34 w 54"/>
                  <a:gd name="T37" fmla="*/ 8 h 30"/>
                  <a:gd name="T38" fmla="*/ 35 w 54"/>
                  <a:gd name="T39" fmla="*/ 7 h 30"/>
                  <a:gd name="T40" fmla="*/ 46 w 54"/>
                  <a:gd name="T41" fmla="*/ 5 h 30"/>
                  <a:gd name="T42" fmla="*/ 47 w 54"/>
                  <a:gd name="T43" fmla="*/ 5 h 30"/>
                  <a:gd name="T44" fmla="*/ 53 w 54"/>
                  <a:gd name="T45" fmla="*/ 4 h 30"/>
                  <a:gd name="T46" fmla="*/ 53 w 54"/>
                  <a:gd name="T47" fmla="*/ 3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4"/>
                  <a:gd name="T73" fmla="*/ 0 h 30"/>
                  <a:gd name="T74" fmla="*/ 54 w 54"/>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4" h="30">
                    <a:moveTo>
                      <a:pt x="53" y="3"/>
                    </a:moveTo>
                    <a:lnTo>
                      <a:pt x="53" y="0"/>
                    </a:lnTo>
                    <a:lnTo>
                      <a:pt x="54" y="0"/>
                    </a:lnTo>
                    <a:lnTo>
                      <a:pt x="35" y="5"/>
                    </a:lnTo>
                    <a:lnTo>
                      <a:pt x="31" y="6"/>
                    </a:lnTo>
                    <a:lnTo>
                      <a:pt x="27" y="8"/>
                    </a:lnTo>
                    <a:lnTo>
                      <a:pt x="20" y="11"/>
                    </a:lnTo>
                    <a:lnTo>
                      <a:pt x="17" y="13"/>
                    </a:lnTo>
                    <a:lnTo>
                      <a:pt x="15" y="15"/>
                    </a:lnTo>
                    <a:lnTo>
                      <a:pt x="11" y="16"/>
                    </a:lnTo>
                    <a:lnTo>
                      <a:pt x="0" y="28"/>
                    </a:lnTo>
                    <a:lnTo>
                      <a:pt x="1" y="29"/>
                    </a:lnTo>
                    <a:lnTo>
                      <a:pt x="2" y="30"/>
                    </a:lnTo>
                    <a:lnTo>
                      <a:pt x="14" y="19"/>
                    </a:lnTo>
                    <a:lnTo>
                      <a:pt x="17" y="18"/>
                    </a:lnTo>
                    <a:lnTo>
                      <a:pt x="19" y="15"/>
                    </a:lnTo>
                    <a:lnTo>
                      <a:pt x="24" y="13"/>
                    </a:lnTo>
                    <a:lnTo>
                      <a:pt x="31" y="11"/>
                    </a:lnTo>
                    <a:lnTo>
                      <a:pt x="34" y="8"/>
                    </a:lnTo>
                    <a:lnTo>
                      <a:pt x="35" y="7"/>
                    </a:lnTo>
                    <a:lnTo>
                      <a:pt x="46" y="5"/>
                    </a:lnTo>
                    <a:lnTo>
                      <a:pt x="47" y="5"/>
                    </a:lnTo>
                    <a:lnTo>
                      <a:pt x="53" y="4"/>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7" name="Freeform 3462"/>
              <p:cNvSpPr>
                <a:spLocks/>
              </p:cNvSpPr>
              <p:nvPr/>
            </p:nvSpPr>
            <p:spPr bwMode="auto">
              <a:xfrm>
                <a:off x="4434" y="3098"/>
                <a:ext cx="3" cy="6"/>
              </a:xfrm>
              <a:custGeom>
                <a:avLst/>
                <a:gdLst>
                  <a:gd name="T0" fmla="*/ 5 w 7"/>
                  <a:gd name="T1" fmla="*/ 1 h 11"/>
                  <a:gd name="T2" fmla="*/ 6 w 7"/>
                  <a:gd name="T3" fmla="*/ 0 h 11"/>
                  <a:gd name="T4" fmla="*/ 4 w 7"/>
                  <a:gd name="T5" fmla="*/ 4 h 11"/>
                  <a:gd name="T6" fmla="*/ 2 w 7"/>
                  <a:gd name="T7" fmla="*/ 7 h 11"/>
                  <a:gd name="T8" fmla="*/ 0 w 7"/>
                  <a:gd name="T9" fmla="*/ 9 h 11"/>
                  <a:gd name="T10" fmla="*/ 1 w 7"/>
                  <a:gd name="T11" fmla="*/ 10 h 11"/>
                  <a:gd name="T12" fmla="*/ 2 w 7"/>
                  <a:gd name="T13" fmla="*/ 11 h 11"/>
                  <a:gd name="T14" fmla="*/ 5 w 7"/>
                  <a:gd name="T15" fmla="*/ 9 h 11"/>
                  <a:gd name="T16" fmla="*/ 6 w 7"/>
                  <a:gd name="T17" fmla="*/ 4 h 11"/>
                  <a:gd name="T18" fmla="*/ 7 w 7"/>
                  <a:gd name="T19" fmla="*/ 2 h 11"/>
                  <a:gd name="T20" fmla="*/ 6 w 7"/>
                  <a:gd name="T21" fmla="*/ 2 h 11"/>
                  <a:gd name="T22" fmla="*/ 5 w 7"/>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11"/>
                  <a:gd name="T38" fmla="*/ 7 w 7"/>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11">
                    <a:moveTo>
                      <a:pt x="5" y="1"/>
                    </a:moveTo>
                    <a:lnTo>
                      <a:pt x="6" y="0"/>
                    </a:lnTo>
                    <a:lnTo>
                      <a:pt x="4" y="4"/>
                    </a:lnTo>
                    <a:lnTo>
                      <a:pt x="2" y="7"/>
                    </a:lnTo>
                    <a:lnTo>
                      <a:pt x="0" y="9"/>
                    </a:lnTo>
                    <a:lnTo>
                      <a:pt x="1" y="10"/>
                    </a:lnTo>
                    <a:lnTo>
                      <a:pt x="2" y="11"/>
                    </a:lnTo>
                    <a:lnTo>
                      <a:pt x="5" y="9"/>
                    </a:lnTo>
                    <a:lnTo>
                      <a:pt x="6" y="4"/>
                    </a:lnTo>
                    <a:lnTo>
                      <a:pt x="7" y="2"/>
                    </a:lnTo>
                    <a:lnTo>
                      <a:pt x="6" y="2"/>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8" name="Freeform 3463"/>
              <p:cNvSpPr>
                <a:spLocks/>
              </p:cNvSpPr>
              <p:nvPr/>
            </p:nvSpPr>
            <p:spPr bwMode="auto">
              <a:xfrm>
                <a:off x="4430" y="3102"/>
                <a:ext cx="5" cy="27"/>
              </a:xfrm>
              <a:custGeom>
                <a:avLst/>
                <a:gdLst>
                  <a:gd name="T0" fmla="*/ 7 w 9"/>
                  <a:gd name="T1" fmla="*/ 1 h 53"/>
                  <a:gd name="T2" fmla="*/ 8 w 9"/>
                  <a:gd name="T3" fmla="*/ 0 h 53"/>
                  <a:gd name="T4" fmla="*/ 6 w 9"/>
                  <a:gd name="T5" fmla="*/ 4 h 53"/>
                  <a:gd name="T6" fmla="*/ 5 w 9"/>
                  <a:gd name="T7" fmla="*/ 8 h 53"/>
                  <a:gd name="T8" fmla="*/ 3 w 9"/>
                  <a:gd name="T9" fmla="*/ 12 h 53"/>
                  <a:gd name="T10" fmla="*/ 1 w 9"/>
                  <a:gd name="T11" fmla="*/ 16 h 53"/>
                  <a:gd name="T12" fmla="*/ 1 w 9"/>
                  <a:gd name="T13" fmla="*/ 18 h 53"/>
                  <a:gd name="T14" fmla="*/ 0 w 9"/>
                  <a:gd name="T15" fmla="*/ 22 h 53"/>
                  <a:gd name="T16" fmla="*/ 0 w 9"/>
                  <a:gd name="T17" fmla="*/ 42 h 53"/>
                  <a:gd name="T18" fmla="*/ 1 w 9"/>
                  <a:gd name="T19" fmla="*/ 46 h 53"/>
                  <a:gd name="T20" fmla="*/ 1 w 9"/>
                  <a:gd name="T21" fmla="*/ 49 h 53"/>
                  <a:gd name="T22" fmla="*/ 3 w 9"/>
                  <a:gd name="T23" fmla="*/ 53 h 53"/>
                  <a:gd name="T24" fmla="*/ 5 w 9"/>
                  <a:gd name="T25" fmla="*/ 53 h 53"/>
                  <a:gd name="T26" fmla="*/ 4 w 9"/>
                  <a:gd name="T27" fmla="*/ 49 h 53"/>
                  <a:gd name="T28" fmla="*/ 4 w 9"/>
                  <a:gd name="T29" fmla="*/ 46 h 53"/>
                  <a:gd name="T30" fmla="*/ 3 w 9"/>
                  <a:gd name="T31" fmla="*/ 42 h 53"/>
                  <a:gd name="T32" fmla="*/ 3 w 9"/>
                  <a:gd name="T33" fmla="*/ 22 h 53"/>
                  <a:gd name="T34" fmla="*/ 4 w 9"/>
                  <a:gd name="T35" fmla="*/ 18 h 53"/>
                  <a:gd name="T36" fmla="*/ 4 w 9"/>
                  <a:gd name="T37" fmla="*/ 16 h 53"/>
                  <a:gd name="T38" fmla="*/ 5 w 9"/>
                  <a:gd name="T39" fmla="*/ 12 h 53"/>
                  <a:gd name="T40" fmla="*/ 7 w 9"/>
                  <a:gd name="T41" fmla="*/ 8 h 53"/>
                  <a:gd name="T42" fmla="*/ 8 w 9"/>
                  <a:gd name="T43" fmla="*/ 4 h 53"/>
                  <a:gd name="T44" fmla="*/ 9 w 9"/>
                  <a:gd name="T45" fmla="*/ 2 h 53"/>
                  <a:gd name="T46" fmla="*/ 8 w 9"/>
                  <a:gd name="T47" fmla="*/ 2 h 53"/>
                  <a:gd name="T48" fmla="*/ 7 w 9"/>
                  <a:gd name="T49" fmla="*/ 1 h 5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53"/>
                  <a:gd name="T77" fmla="*/ 9 w 9"/>
                  <a:gd name="T78" fmla="*/ 53 h 5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53">
                    <a:moveTo>
                      <a:pt x="7" y="1"/>
                    </a:moveTo>
                    <a:lnTo>
                      <a:pt x="8" y="0"/>
                    </a:lnTo>
                    <a:lnTo>
                      <a:pt x="6" y="4"/>
                    </a:lnTo>
                    <a:lnTo>
                      <a:pt x="5" y="8"/>
                    </a:lnTo>
                    <a:lnTo>
                      <a:pt x="3" y="12"/>
                    </a:lnTo>
                    <a:lnTo>
                      <a:pt x="1" y="16"/>
                    </a:lnTo>
                    <a:lnTo>
                      <a:pt x="1" y="18"/>
                    </a:lnTo>
                    <a:lnTo>
                      <a:pt x="0" y="22"/>
                    </a:lnTo>
                    <a:lnTo>
                      <a:pt x="0" y="42"/>
                    </a:lnTo>
                    <a:lnTo>
                      <a:pt x="1" y="46"/>
                    </a:lnTo>
                    <a:lnTo>
                      <a:pt x="1" y="49"/>
                    </a:lnTo>
                    <a:lnTo>
                      <a:pt x="3" y="53"/>
                    </a:lnTo>
                    <a:lnTo>
                      <a:pt x="5" y="53"/>
                    </a:lnTo>
                    <a:lnTo>
                      <a:pt x="4" y="49"/>
                    </a:lnTo>
                    <a:lnTo>
                      <a:pt x="4" y="46"/>
                    </a:lnTo>
                    <a:lnTo>
                      <a:pt x="3" y="42"/>
                    </a:lnTo>
                    <a:lnTo>
                      <a:pt x="3" y="22"/>
                    </a:lnTo>
                    <a:lnTo>
                      <a:pt x="4" y="18"/>
                    </a:lnTo>
                    <a:lnTo>
                      <a:pt x="4" y="16"/>
                    </a:lnTo>
                    <a:lnTo>
                      <a:pt x="5" y="12"/>
                    </a:lnTo>
                    <a:lnTo>
                      <a:pt x="7" y="8"/>
                    </a:lnTo>
                    <a:lnTo>
                      <a:pt x="8" y="4"/>
                    </a:lnTo>
                    <a:lnTo>
                      <a:pt x="9" y="2"/>
                    </a:lnTo>
                    <a:lnTo>
                      <a:pt x="8"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69" name="Freeform 3464"/>
              <p:cNvSpPr>
                <a:spLocks/>
              </p:cNvSpPr>
              <p:nvPr/>
            </p:nvSpPr>
            <p:spPr bwMode="auto">
              <a:xfrm>
                <a:off x="4431" y="3129"/>
                <a:ext cx="5" cy="10"/>
              </a:xfrm>
              <a:custGeom>
                <a:avLst/>
                <a:gdLst>
                  <a:gd name="T0" fmla="*/ 0 w 10"/>
                  <a:gd name="T1" fmla="*/ 0 h 19"/>
                  <a:gd name="T2" fmla="*/ 1 w 10"/>
                  <a:gd name="T3" fmla="*/ 2 h 19"/>
                  <a:gd name="T4" fmla="*/ 3 w 10"/>
                  <a:gd name="T5" fmla="*/ 9 h 19"/>
                  <a:gd name="T6" fmla="*/ 4 w 10"/>
                  <a:gd name="T7" fmla="*/ 11 h 19"/>
                  <a:gd name="T8" fmla="*/ 5 w 10"/>
                  <a:gd name="T9" fmla="*/ 16 h 19"/>
                  <a:gd name="T10" fmla="*/ 8 w 10"/>
                  <a:gd name="T11" fmla="*/ 19 h 19"/>
                  <a:gd name="T12" fmla="*/ 9 w 10"/>
                  <a:gd name="T13" fmla="*/ 18 h 19"/>
                  <a:gd name="T14" fmla="*/ 10 w 10"/>
                  <a:gd name="T15" fmla="*/ 17 h 19"/>
                  <a:gd name="T16" fmla="*/ 8 w 10"/>
                  <a:gd name="T17" fmla="*/ 12 h 19"/>
                  <a:gd name="T18" fmla="*/ 6 w 10"/>
                  <a:gd name="T19" fmla="*/ 11 h 19"/>
                  <a:gd name="T20" fmla="*/ 5 w 10"/>
                  <a:gd name="T21" fmla="*/ 9 h 19"/>
                  <a:gd name="T22" fmla="*/ 3 w 10"/>
                  <a:gd name="T23" fmla="*/ 2 h 19"/>
                  <a:gd name="T24" fmla="*/ 2 w 10"/>
                  <a:gd name="T25" fmla="*/ 0 h 19"/>
                  <a:gd name="T26" fmla="*/ 0 w 10"/>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19"/>
                  <a:gd name="T44" fmla="*/ 10 w 1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19">
                    <a:moveTo>
                      <a:pt x="0" y="0"/>
                    </a:moveTo>
                    <a:lnTo>
                      <a:pt x="1" y="2"/>
                    </a:lnTo>
                    <a:lnTo>
                      <a:pt x="3" y="9"/>
                    </a:lnTo>
                    <a:lnTo>
                      <a:pt x="4" y="11"/>
                    </a:lnTo>
                    <a:lnTo>
                      <a:pt x="5" y="16"/>
                    </a:lnTo>
                    <a:lnTo>
                      <a:pt x="8" y="19"/>
                    </a:lnTo>
                    <a:lnTo>
                      <a:pt x="9" y="18"/>
                    </a:lnTo>
                    <a:lnTo>
                      <a:pt x="10" y="17"/>
                    </a:lnTo>
                    <a:lnTo>
                      <a:pt x="8" y="12"/>
                    </a:lnTo>
                    <a:lnTo>
                      <a:pt x="6" y="11"/>
                    </a:lnTo>
                    <a:lnTo>
                      <a:pt x="5" y="9"/>
                    </a:lnTo>
                    <a:lnTo>
                      <a:pt x="3" y="2"/>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0" name="Freeform 3465"/>
              <p:cNvSpPr>
                <a:spLocks/>
              </p:cNvSpPr>
              <p:nvPr/>
            </p:nvSpPr>
            <p:spPr bwMode="auto">
              <a:xfrm>
                <a:off x="4435" y="3136"/>
                <a:ext cx="2" cy="3"/>
              </a:xfrm>
              <a:custGeom>
                <a:avLst/>
                <a:gdLst>
                  <a:gd name="T0" fmla="*/ 1 w 3"/>
                  <a:gd name="T1" fmla="*/ 4 h 7"/>
                  <a:gd name="T2" fmla="*/ 0 w 3"/>
                  <a:gd name="T3" fmla="*/ 4 h 7"/>
                  <a:gd name="T4" fmla="*/ 1 w 3"/>
                  <a:gd name="T5" fmla="*/ 7 h 7"/>
                  <a:gd name="T6" fmla="*/ 2 w 3"/>
                  <a:gd name="T7" fmla="*/ 7 h 7"/>
                  <a:gd name="T8" fmla="*/ 3 w 3"/>
                  <a:gd name="T9" fmla="*/ 7 h 7"/>
                  <a:gd name="T10" fmla="*/ 0 w 3"/>
                  <a:gd name="T11" fmla="*/ 0 h 7"/>
                  <a:gd name="T12" fmla="*/ 2 w 3"/>
                  <a:gd name="T13" fmla="*/ 3 h 7"/>
                  <a:gd name="T14" fmla="*/ 1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4"/>
                    </a:moveTo>
                    <a:lnTo>
                      <a:pt x="0" y="4"/>
                    </a:lnTo>
                    <a:lnTo>
                      <a:pt x="1" y="7"/>
                    </a:lnTo>
                    <a:lnTo>
                      <a:pt x="2" y="7"/>
                    </a:lnTo>
                    <a:lnTo>
                      <a:pt x="3" y="7"/>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1" name="Freeform 3466"/>
              <p:cNvSpPr>
                <a:spLocks/>
              </p:cNvSpPr>
              <p:nvPr/>
            </p:nvSpPr>
            <p:spPr bwMode="auto">
              <a:xfrm>
                <a:off x="4436" y="3139"/>
                <a:ext cx="7" cy="7"/>
              </a:xfrm>
              <a:custGeom>
                <a:avLst/>
                <a:gdLst>
                  <a:gd name="T0" fmla="*/ 0 w 15"/>
                  <a:gd name="T1" fmla="*/ 2 h 14"/>
                  <a:gd name="T2" fmla="*/ 1 w 15"/>
                  <a:gd name="T3" fmla="*/ 4 h 14"/>
                  <a:gd name="T4" fmla="*/ 9 w 15"/>
                  <a:gd name="T5" fmla="*/ 12 h 14"/>
                  <a:gd name="T6" fmla="*/ 12 w 15"/>
                  <a:gd name="T7" fmla="*/ 14 h 14"/>
                  <a:gd name="T8" fmla="*/ 14 w 15"/>
                  <a:gd name="T9" fmla="*/ 13 h 14"/>
                  <a:gd name="T10" fmla="*/ 15 w 15"/>
                  <a:gd name="T11" fmla="*/ 12 h 14"/>
                  <a:gd name="T12" fmla="*/ 11 w 15"/>
                  <a:gd name="T13" fmla="*/ 10 h 14"/>
                  <a:gd name="T14" fmla="*/ 2 w 15"/>
                  <a:gd name="T15" fmla="*/ 0 h 14"/>
                  <a:gd name="T16" fmla="*/ 1 w 15"/>
                  <a:gd name="T17" fmla="*/ 2 h 14"/>
                  <a:gd name="T18" fmla="*/ 0 w 15"/>
                  <a:gd name="T19" fmla="*/ 2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4"/>
                  <a:gd name="T32" fmla="*/ 15 w 15"/>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4">
                    <a:moveTo>
                      <a:pt x="0" y="2"/>
                    </a:moveTo>
                    <a:lnTo>
                      <a:pt x="1" y="4"/>
                    </a:lnTo>
                    <a:lnTo>
                      <a:pt x="9" y="12"/>
                    </a:lnTo>
                    <a:lnTo>
                      <a:pt x="12" y="14"/>
                    </a:lnTo>
                    <a:lnTo>
                      <a:pt x="14" y="13"/>
                    </a:lnTo>
                    <a:lnTo>
                      <a:pt x="15" y="12"/>
                    </a:lnTo>
                    <a:lnTo>
                      <a:pt x="11" y="10"/>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2" name="Freeform 3467"/>
              <p:cNvSpPr>
                <a:spLocks/>
              </p:cNvSpPr>
              <p:nvPr/>
            </p:nvSpPr>
            <p:spPr bwMode="auto">
              <a:xfrm>
                <a:off x="4440" y="3144"/>
                <a:ext cx="4" cy="2"/>
              </a:xfrm>
              <a:custGeom>
                <a:avLst/>
                <a:gdLst>
                  <a:gd name="T0" fmla="*/ 3 w 7"/>
                  <a:gd name="T1" fmla="*/ 2 h 3"/>
                  <a:gd name="T2" fmla="*/ 0 w 7"/>
                  <a:gd name="T3" fmla="*/ 0 h 3"/>
                  <a:gd name="T4" fmla="*/ 7 w 7"/>
                  <a:gd name="T5" fmla="*/ 3 h 3"/>
                  <a:gd name="T6" fmla="*/ 7 w 7"/>
                  <a:gd name="T7" fmla="*/ 2 h 3"/>
                  <a:gd name="T8" fmla="*/ 7 w 7"/>
                  <a:gd name="T9" fmla="*/ 1 h 3"/>
                  <a:gd name="T10" fmla="*/ 5 w 7"/>
                  <a:gd name="T11" fmla="*/ 0 h 3"/>
                  <a:gd name="T12" fmla="*/ 5 w 7"/>
                  <a:gd name="T13" fmla="*/ 1 h 3"/>
                  <a:gd name="T14" fmla="*/ 3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3" y="2"/>
                    </a:moveTo>
                    <a:lnTo>
                      <a:pt x="0" y="0"/>
                    </a:lnTo>
                    <a:lnTo>
                      <a:pt x="7" y="3"/>
                    </a:lnTo>
                    <a:lnTo>
                      <a:pt x="7" y="2"/>
                    </a:lnTo>
                    <a:lnTo>
                      <a:pt x="7" y="1"/>
                    </a:lnTo>
                    <a:lnTo>
                      <a:pt x="5" y="0"/>
                    </a:lnTo>
                    <a:lnTo>
                      <a:pt x="5"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3" name="Freeform 3468"/>
              <p:cNvSpPr>
                <a:spLocks/>
              </p:cNvSpPr>
              <p:nvPr/>
            </p:nvSpPr>
            <p:spPr bwMode="auto">
              <a:xfrm>
                <a:off x="4443" y="3145"/>
                <a:ext cx="5" cy="3"/>
              </a:xfrm>
              <a:custGeom>
                <a:avLst/>
                <a:gdLst>
                  <a:gd name="T0" fmla="*/ 1 w 9"/>
                  <a:gd name="T1" fmla="*/ 1 h 7"/>
                  <a:gd name="T2" fmla="*/ 0 w 9"/>
                  <a:gd name="T3" fmla="*/ 2 h 7"/>
                  <a:gd name="T4" fmla="*/ 7 w 9"/>
                  <a:gd name="T5" fmla="*/ 7 h 7"/>
                  <a:gd name="T6" fmla="*/ 8 w 9"/>
                  <a:gd name="T7" fmla="*/ 6 h 7"/>
                  <a:gd name="T8" fmla="*/ 9 w 9"/>
                  <a:gd name="T9" fmla="*/ 5 h 7"/>
                  <a:gd name="T10" fmla="*/ 5 w 9"/>
                  <a:gd name="T11" fmla="*/ 2 h 7"/>
                  <a:gd name="T12" fmla="*/ 1 w 9"/>
                  <a:gd name="T13" fmla="*/ 0 h 7"/>
                  <a:gd name="T14" fmla="*/ 1 w 9"/>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1" y="1"/>
                    </a:moveTo>
                    <a:lnTo>
                      <a:pt x="0" y="2"/>
                    </a:lnTo>
                    <a:lnTo>
                      <a:pt x="7" y="7"/>
                    </a:lnTo>
                    <a:lnTo>
                      <a:pt x="8" y="6"/>
                    </a:lnTo>
                    <a:lnTo>
                      <a:pt x="9" y="5"/>
                    </a:lnTo>
                    <a:lnTo>
                      <a:pt x="5"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4" name="Freeform 3469"/>
              <p:cNvSpPr>
                <a:spLocks/>
              </p:cNvSpPr>
              <p:nvPr/>
            </p:nvSpPr>
            <p:spPr bwMode="auto">
              <a:xfrm>
                <a:off x="4445" y="3147"/>
                <a:ext cx="2" cy="1"/>
              </a:xfrm>
              <a:custGeom>
                <a:avLst/>
                <a:gdLst>
                  <a:gd name="T0" fmla="*/ 4 w 5"/>
                  <a:gd name="T1" fmla="*/ 2 h 2"/>
                  <a:gd name="T2" fmla="*/ 0 w 5"/>
                  <a:gd name="T3" fmla="*/ 0 h 2"/>
                  <a:gd name="T4" fmla="*/ 5 w 5"/>
                  <a:gd name="T5" fmla="*/ 0 h 2"/>
                  <a:gd name="T6" fmla="*/ 5 w 5"/>
                  <a:gd name="T7" fmla="*/ 1 h 2"/>
                  <a:gd name="T8" fmla="*/ 4 w 5"/>
                  <a:gd name="T9" fmla="*/ 2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4" y="2"/>
                    </a:moveTo>
                    <a:lnTo>
                      <a:pt x="0" y="0"/>
                    </a:lnTo>
                    <a:lnTo>
                      <a:pt x="5" y="0"/>
                    </a:lnTo>
                    <a:lnTo>
                      <a:pt x="5" y="1"/>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5" name="Freeform 3470"/>
              <p:cNvSpPr>
                <a:spLocks/>
              </p:cNvSpPr>
              <p:nvPr/>
            </p:nvSpPr>
            <p:spPr bwMode="auto">
              <a:xfrm>
                <a:off x="4445" y="3132"/>
                <a:ext cx="73" cy="23"/>
              </a:xfrm>
              <a:custGeom>
                <a:avLst/>
                <a:gdLst>
                  <a:gd name="T0" fmla="*/ 7 w 146"/>
                  <a:gd name="T1" fmla="*/ 34 h 46"/>
                  <a:gd name="T2" fmla="*/ 15 w 146"/>
                  <a:gd name="T3" fmla="*/ 38 h 46"/>
                  <a:gd name="T4" fmla="*/ 30 w 146"/>
                  <a:gd name="T5" fmla="*/ 41 h 46"/>
                  <a:gd name="T6" fmla="*/ 38 w 146"/>
                  <a:gd name="T7" fmla="*/ 43 h 46"/>
                  <a:gd name="T8" fmla="*/ 46 w 146"/>
                  <a:gd name="T9" fmla="*/ 44 h 46"/>
                  <a:gd name="T10" fmla="*/ 64 w 146"/>
                  <a:gd name="T11" fmla="*/ 46 h 46"/>
                  <a:gd name="T12" fmla="*/ 79 w 146"/>
                  <a:gd name="T13" fmla="*/ 44 h 46"/>
                  <a:gd name="T14" fmla="*/ 88 w 146"/>
                  <a:gd name="T15" fmla="*/ 43 h 46"/>
                  <a:gd name="T16" fmla="*/ 96 w 146"/>
                  <a:gd name="T17" fmla="*/ 41 h 46"/>
                  <a:gd name="T18" fmla="*/ 110 w 146"/>
                  <a:gd name="T19" fmla="*/ 38 h 46"/>
                  <a:gd name="T20" fmla="*/ 118 w 146"/>
                  <a:gd name="T21" fmla="*/ 34 h 46"/>
                  <a:gd name="T22" fmla="*/ 127 w 146"/>
                  <a:gd name="T23" fmla="*/ 27 h 46"/>
                  <a:gd name="T24" fmla="*/ 133 w 146"/>
                  <a:gd name="T25" fmla="*/ 23 h 46"/>
                  <a:gd name="T26" fmla="*/ 140 w 146"/>
                  <a:gd name="T27" fmla="*/ 16 h 46"/>
                  <a:gd name="T28" fmla="*/ 143 w 146"/>
                  <a:gd name="T29" fmla="*/ 9 h 46"/>
                  <a:gd name="T30" fmla="*/ 146 w 146"/>
                  <a:gd name="T31" fmla="*/ 2 h 46"/>
                  <a:gd name="T32" fmla="*/ 144 w 146"/>
                  <a:gd name="T33" fmla="*/ 0 h 46"/>
                  <a:gd name="T34" fmla="*/ 141 w 146"/>
                  <a:gd name="T35" fmla="*/ 6 h 46"/>
                  <a:gd name="T36" fmla="*/ 137 w 146"/>
                  <a:gd name="T37" fmla="*/ 12 h 46"/>
                  <a:gd name="T38" fmla="*/ 130 w 146"/>
                  <a:gd name="T39" fmla="*/ 20 h 46"/>
                  <a:gd name="T40" fmla="*/ 125 w 146"/>
                  <a:gd name="T41" fmla="*/ 25 h 46"/>
                  <a:gd name="T42" fmla="*/ 115 w 146"/>
                  <a:gd name="T43" fmla="*/ 32 h 46"/>
                  <a:gd name="T44" fmla="*/ 106 w 146"/>
                  <a:gd name="T45" fmla="*/ 35 h 46"/>
                  <a:gd name="T46" fmla="*/ 96 w 146"/>
                  <a:gd name="T47" fmla="*/ 39 h 46"/>
                  <a:gd name="T48" fmla="*/ 88 w 146"/>
                  <a:gd name="T49" fmla="*/ 41 h 46"/>
                  <a:gd name="T50" fmla="*/ 79 w 146"/>
                  <a:gd name="T51" fmla="*/ 42 h 46"/>
                  <a:gd name="T52" fmla="*/ 64 w 146"/>
                  <a:gd name="T53" fmla="*/ 43 h 46"/>
                  <a:gd name="T54" fmla="*/ 46 w 146"/>
                  <a:gd name="T55" fmla="*/ 42 h 46"/>
                  <a:gd name="T56" fmla="*/ 38 w 146"/>
                  <a:gd name="T57" fmla="*/ 41 h 46"/>
                  <a:gd name="T58" fmla="*/ 30 w 146"/>
                  <a:gd name="T59" fmla="*/ 39 h 46"/>
                  <a:gd name="T60" fmla="*/ 15 w 146"/>
                  <a:gd name="T61" fmla="*/ 35 h 46"/>
                  <a:gd name="T62" fmla="*/ 7 w 146"/>
                  <a:gd name="T63" fmla="*/ 32 h 46"/>
                  <a:gd name="T64" fmla="*/ 0 w 146"/>
                  <a:gd name="T65" fmla="*/ 31 h 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6"/>
                  <a:gd name="T100" fmla="*/ 0 h 46"/>
                  <a:gd name="T101" fmla="*/ 146 w 146"/>
                  <a:gd name="T102" fmla="*/ 46 h 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6" h="46">
                    <a:moveTo>
                      <a:pt x="0" y="31"/>
                    </a:moveTo>
                    <a:lnTo>
                      <a:pt x="7" y="34"/>
                    </a:lnTo>
                    <a:lnTo>
                      <a:pt x="11" y="35"/>
                    </a:lnTo>
                    <a:lnTo>
                      <a:pt x="15" y="38"/>
                    </a:lnTo>
                    <a:lnTo>
                      <a:pt x="26" y="41"/>
                    </a:lnTo>
                    <a:lnTo>
                      <a:pt x="30" y="41"/>
                    </a:lnTo>
                    <a:lnTo>
                      <a:pt x="34" y="42"/>
                    </a:lnTo>
                    <a:lnTo>
                      <a:pt x="38" y="43"/>
                    </a:lnTo>
                    <a:lnTo>
                      <a:pt x="42" y="43"/>
                    </a:lnTo>
                    <a:lnTo>
                      <a:pt x="46" y="44"/>
                    </a:lnTo>
                    <a:lnTo>
                      <a:pt x="59" y="44"/>
                    </a:lnTo>
                    <a:lnTo>
                      <a:pt x="64" y="46"/>
                    </a:lnTo>
                    <a:lnTo>
                      <a:pt x="68" y="44"/>
                    </a:lnTo>
                    <a:lnTo>
                      <a:pt x="79" y="44"/>
                    </a:lnTo>
                    <a:lnTo>
                      <a:pt x="83" y="43"/>
                    </a:lnTo>
                    <a:lnTo>
                      <a:pt x="88" y="43"/>
                    </a:lnTo>
                    <a:lnTo>
                      <a:pt x="92" y="42"/>
                    </a:lnTo>
                    <a:lnTo>
                      <a:pt x="96" y="41"/>
                    </a:lnTo>
                    <a:lnTo>
                      <a:pt x="105" y="39"/>
                    </a:lnTo>
                    <a:lnTo>
                      <a:pt x="110" y="38"/>
                    </a:lnTo>
                    <a:lnTo>
                      <a:pt x="113" y="35"/>
                    </a:lnTo>
                    <a:lnTo>
                      <a:pt x="118" y="34"/>
                    </a:lnTo>
                    <a:lnTo>
                      <a:pt x="120" y="32"/>
                    </a:lnTo>
                    <a:lnTo>
                      <a:pt x="127" y="27"/>
                    </a:lnTo>
                    <a:lnTo>
                      <a:pt x="129" y="25"/>
                    </a:lnTo>
                    <a:lnTo>
                      <a:pt x="133" y="23"/>
                    </a:lnTo>
                    <a:lnTo>
                      <a:pt x="137" y="18"/>
                    </a:lnTo>
                    <a:lnTo>
                      <a:pt x="140" y="16"/>
                    </a:lnTo>
                    <a:lnTo>
                      <a:pt x="141" y="11"/>
                    </a:lnTo>
                    <a:lnTo>
                      <a:pt x="143" y="9"/>
                    </a:lnTo>
                    <a:lnTo>
                      <a:pt x="144" y="6"/>
                    </a:lnTo>
                    <a:lnTo>
                      <a:pt x="146" y="2"/>
                    </a:lnTo>
                    <a:lnTo>
                      <a:pt x="145" y="0"/>
                    </a:lnTo>
                    <a:lnTo>
                      <a:pt x="144" y="0"/>
                    </a:lnTo>
                    <a:lnTo>
                      <a:pt x="142" y="3"/>
                    </a:lnTo>
                    <a:lnTo>
                      <a:pt x="141" y="6"/>
                    </a:lnTo>
                    <a:lnTo>
                      <a:pt x="138" y="9"/>
                    </a:lnTo>
                    <a:lnTo>
                      <a:pt x="137" y="12"/>
                    </a:lnTo>
                    <a:lnTo>
                      <a:pt x="135" y="16"/>
                    </a:lnTo>
                    <a:lnTo>
                      <a:pt x="130" y="20"/>
                    </a:lnTo>
                    <a:lnTo>
                      <a:pt x="127" y="23"/>
                    </a:lnTo>
                    <a:lnTo>
                      <a:pt x="125" y="25"/>
                    </a:lnTo>
                    <a:lnTo>
                      <a:pt x="118" y="30"/>
                    </a:lnTo>
                    <a:lnTo>
                      <a:pt x="115" y="32"/>
                    </a:lnTo>
                    <a:lnTo>
                      <a:pt x="111" y="33"/>
                    </a:lnTo>
                    <a:lnTo>
                      <a:pt x="106" y="35"/>
                    </a:lnTo>
                    <a:lnTo>
                      <a:pt x="105" y="36"/>
                    </a:lnTo>
                    <a:lnTo>
                      <a:pt x="96" y="39"/>
                    </a:lnTo>
                    <a:lnTo>
                      <a:pt x="92" y="40"/>
                    </a:lnTo>
                    <a:lnTo>
                      <a:pt x="88" y="41"/>
                    </a:lnTo>
                    <a:lnTo>
                      <a:pt x="83" y="41"/>
                    </a:lnTo>
                    <a:lnTo>
                      <a:pt x="79" y="42"/>
                    </a:lnTo>
                    <a:lnTo>
                      <a:pt x="68" y="42"/>
                    </a:lnTo>
                    <a:lnTo>
                      <a:pt x="64" y="43"/>
                    </a:lnTo>
                    <a:lnTo>
                      <a:pt x="59" y="42"/>
                    </a:lnTo>
                    <a:lnTo>
                      <a:pt x="46" y="42"/>
                    </a:lnTo>
                    <a:lnTo>
                      <a:pt x="42" y="41"/>
                    </a:lnTo>
                    <a:lnTo>
                      <a:pt x="38" y="41"/>
                    </a:lnTo>
                    <a:lnTo>
                      <a:pt x="34" y="40"/>
                    </a:lnTo>
                    <a:lnTo>
                      <a:pt x="30" y="39"/>
                    </a:lnTo>
                    <a:lnTo>
                      <a:pt x="26" y="39"/>
                    </a:lnTo>
                    <a:lnTo>
                      <a:pt x="15" y="35"/>
                    </a:lnTo>
                    <a:lnTo>
                      <a:pt x="11" y="33"/>
                    </a:lnTo>
                    <a:lnTo>
                      <a:pt x="7" y="32"/>
                    </a:lnTo>
                    <a:lnTo>
                      <a:pt x="5" y="31"/>
                    </a:ln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6" name="Freeform 3471"/>
              <p:cNvSpPr>
                <a:spLocks noEditPoints="1"/>
              </p:cNvSpPr>
              <p:nvPr/>
            </p:nvSpPr>
            <p:spPr bwMode="auto">
              <a:xfrm>
                <a:off x="4554" y="3075"/>
                <a:ext cx="136" cy="88"/>
              </a:xfrm>
              <a:custGeom>
                <a:avLst/>
                <a:gdLst>
                  <a:gd name="T0" fmla="*/ 2 w 272"/>
                  <a:gd name="T1" fmla="*/ 70 h 176"/>
                  <a:gd name="T2" fmla="*/ 13 w 272"/>
                  <a:gd name="T3" fmla="*/ 47 h 176"/>
                  <a:gd name="T4" fmla="*/ 31 w 272"/>
                  <a:gd name="T5" fmla="*/ 27 h 176"/>
                  <a:gd name="T6" fmla="*/ 58 w 272"/>
                  <a:gd name="T7" fmla="*/ 12 h 176"/>
                  <a:gd name="T8" fmla="*/ 89 w 272"/>
                  <a:gd name="T9" fmla="*/ 3 h 176"/>
                  <a:gd name="T10" fmla="*/ 126 w 272"/>
                  <a:gd name="T11" fmla="*/ 0 h 176"/>
                  <a:gd name="T12" fmla="*/ 154 w 272"/>
                  <a:gd name="T13" fmla="*/ 0 h 176"/>
                  <a:gd name="T14" fmla="*/ 179 w 272"/>
                  <a:gd name="T15" fmla="*/ 3 h 176"/>
                  <a:gd name="T16" fmla="*/ 200 w 272"/>
                  <a:gd name="T17" fmla="*/ 9 h 176"/>
                  <a:gd name="T18" fmla="*/ 221 w 272"/>
                  <a:gd name="T19" fmla="*/ 17 h 176"/>
                  <a:gd name="T20" fmla="*/ 237 w 272"/>
                  <a:gd name="T21" fmla="*/ 27 h 176"/>
                  <a:gd name="T22" fmla="*/ 251 w 272"/>
                  <a:gd name="T23" fmla="*/ 39 h 176"/>
                  <a:gd name="T24" fmla="*/ 261 w 272"/>
                  <a:gd name="T25" fmla="*/ 53 h 176"/>
                  <a:gd name="T26" fmla="*/ 268 w 272"/>
                  <a:gd name="T27" fmla="*/ 68 h 176"/>
                  <a:gd name="T28" fmla="*/ 271 w 272"/>
                  <a:gd name="T29" fmla="*/ 84 h 176"/>
                  <a:gd name="T30" fmla="*/ 271 w 272"/>
                  <a:gd name="T31" fmla="*/ 100 h 176"/>
                  <a:gd name="T32" fmla="*/ 265 w 272"/>
                  <a:gd name="T33" fmla="*/ 116 h 176"/>
                  <a:gd name="T34" fmla="*/ 257 w 272"/>
                  <a:gd name="T35" fmla="*/ 130 h 176"/>
                  <a:gd name="T36" fmla="*/ 244 w 272"/>
                  <a:gd name="T37" fmla="*/ 144 h 176"/>
                  <a:gd name="T38" fmla="*/ 229 w 272"/>
                  <a:gd name="T39" fmla="*/ 154 h 176"/>
                  <a:gd name="T40" fmla="*/ 210 w 272"/>
                  <a:gd name="T41" fmla="*/ 163 h 176"/>
                  <a:gd name="T42" fmla="*/ 188 w 272"/>
                  <a:gd name="T43" fmla="*/ 169 h 176"/>
                  <a:gd name="T44" fmla="*/ 165 w 272"/>
                  <a:gd name="T45" fmla="*/ 174 h 176"/>
                  <a:gd name="T46" fmla="*/ 142 w 272"/>
                  <a:gd name="T47" fmla="*/ 175 h 176"/>
                  <a:gd name="T48" fmla="*/ 115 w 272"/>
                  <a:gd name="T49" fmla="*/ 175 h 176"/>
                  <a:gd name="T50" fmla="*/ 91 w 272"/>
                  <a:gd name="T51" fmla="*/ 171 h 176"/>
                  <a:gd name="T52" fmla="*/ 69 w 272"/>
                  <a:gd name="T53" fmla="*/ 166 h 176"/>
                  <a:gd name="T54" fmla="*/ 49 w 272"/>
                  <a:gd name="T55" fmla="*/ 157 h 176"/>
                  <a:gd name="T56" fmla="*/ 32 w 272"/>
                  <a:gd name="T57" fmla="*/ 147 h 176"/>
                  <a:gd name="T58" fmla="*/ 18 w 272"/>
                  <a:gd name="T59" fmla="*/ 136 h 176"/>
                  <a:gd name="T60" fmla="*/ 8 w 272"/>
                  <a:gd name="T61" fmla="*/ 122 h 176"/>
                  <a:gd name="T62" fmla="*/ 2 w 272"/>
                  <a:gd name="T63" fmla="*/ 108 h 176"/>
                  <a:gd name="T64" fmla="*/ 0 w 272"/>
                  <a:gd name="T65" fmla="*/ 94 h 176"/>
                  <a:gd name="T66" fmla="*/ 39 w 272"/>
                  <a:gd name="T67" fmla="*/ 91 h 176"/>
                  <a:gd name="T68" fmla="*/ 41 w 272"/>
                  <a:gd name="T69" fmla="*/ 109 h 176"/>
                  <a:gd name="T70" fmla="*/ 51 w 272"/>
                  <a:gd name="T71" fmla="*/ 125 h 176"/>
                  <a:gd name="T72" fmla="*/ 67 w 272"/>
                  <a:gd name="T73" fmla="*/ 139 h 176"/>
                  <a:gd name="T74" fmla="*/ 86 w 272"/>
                  <a:gd name="T75" fmla="*/ 148 h 176"/>
                  <a:gd name="T76" fmla="*/ 109 w 272"/>
                  <a:gd name="T77" fmla="*/ 155 h 176"/>
                  <a:gd name="T78" fmla="*/ 136 w 272"/>
                  <a:gd name="T79" fmla="*/ 157 h 176"/>
                  <a:gd name="T80" fmla="*/ 161 w 272"/>
                  <a:gd name="T81" fmla="*/ 155 h 176"/>
                  <a:gd name="T82" fmla="*/ 184 w 272"/>
                  <a:gd name="T83" fmla="*/ 148 h 176"/>
                  <a:gd name="T84" fmla="*/ 205 w 272"/>
                  <a:gd name="T85" fmla="*/ 139 h 176"/>
                  <a:gd name="T86" fmla="*/ 220 w 272"/>
                  <a:gd name="T87" fmla="*/ 124 h 176"/>
                  <a:gd name="T88" fmla="*/ 229 w 272"/>
                  <a:gd name="T89" fmla="*/ 108 h 176"/>
                  <a:gd name="T90" fmla="*/ 233 w 272"/>
                  <a:gd name="T91" fmla="*/ 88 h 176"/>
                  <a:gd name="T92" fmla="*/ 230 w 272"/>
                  <a:gd name="T93" fmla="*/ 75 h 176"/>
                  <a:gd name="T94" fmla="*/ 227 w 272"/>
                  <a:gd name="T95" fmla="*/ 62 h 176"/>
                  <a:gd name="T96" fmla="*/ 221 w 272"/>
                  <a:gd name="T97" fmla="*/ 51 h 176"/>
                  <a:gd name="T98" fmla="*/ 212 w 272"/>
                  <a:gd name="T99" fmla="*/ 41 h 176"/>
                  <a:gd name="T100" fmla="*/ 200 w 272"/>
                  <a:gd name="T101" fmla="*/ 33 h 176"/>
                  <a:gd name="T102" fmla="*/ 187 w 272"/>
                  <a:gd name="T103" fmla="*/ 27 h 176"/>
                  <a:gd name="T104" fmla="*/ 170 w 272"/>
                  <a:gd name="T105" fmla="*/ 23 h 176"/>
                  <a:gd name="T106" fmla="*/ 153 w 272"/>
                  <a:gd name="T107" fmla="*/ 19 h 176"/>
                  <a:gd name="T108" fmla="*/ 136 w 272"/>
                  <a:gd name="T109" fmla="*/ 19 h 176"/>
                  <a:gd name="T110" fmla="*/ 111 w 272"/>
                  <a:gd name="T111" fmla="*/ 20 h 176"/>
                  <a:gd name="T112" fmla="*/ 87 w 272"/>
                  <a:gd name="T113" fmla="*/ 26 h 176"/>
                  <a:gd name="T114" fmla="*/ 68 w 272"/>
                  <a:gd name="T115" fmla="*/ 35 h 176"/>
                  <a:gd name="T116" fmla="*/ 52 w 272"/>
                  <a:gd name="T117" fmla="*/ 48 h 176"/>
                  <a:gd name="T118" fmla="*/ 41 w 272"/>
                  <a:gd name="T119" fmla="*/ 66 h 176"/>
                  <a:gd name="T120" fmla="*/ 39 w 272"/>
                  <a:gd name="T121" fmla="*/ 91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2"/>
                  <a:gd name="T184" fmla="*/ 0 h 176"/>
                  <a:gd name="T185" fmla="*/ 272 w 272"/>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2" h="176">
                    <a:moveTo>
                      <a:pt x="0" y="91"/>
                    </a:moveTo>
                    <a:lnTo>
                      <a:pt x="0" y="83"/>
                    </a:lnTo>
                    <a:lnTo>
                      <a:pt x="0" y="77"/>
                    </a:lnTo>
                    <a:lnTo>
                      <a:pt x="2" y="70"/>
                    </a:lnTo>
                    <a:lnTo>
                      <a:pt x="3" y="64"/>
                    </a:lnTo>
                    <a:lnTo>
                      <a:pt x="6" y="57"/>
                    </a:lnTo>
                    <a:lnTo>
                      <a:pt x="9" y="51"/>
                    </a:lnTo>
                    <a:lnTo>
                      <a:pt x="13" y="47"/>
                    </a:lnTo>
                    <a:lnTo>
                      <a:pt x="16" y="41"/>
                    </a:lnTo>
                    <a:lnTo>
                      <a:pt x="21" y="37"/>
                    </a:lnTo>
                    <a:lnTo>
                      <a:pt x="25" y="32"/>
                    </a:lnTo>
                    <a:lnTo>
                      <a:pt x="31" y="27"/>
                    </a:lnTo>
                    <a:lnTo>
                      <a:pt x="38" y="24"/>
                    </a:lnTo>
                    <a:lnTo>
                      <a:pt x="44" y="19"/>
                    </a:lnTo>
                    <a:lnTo>
                      <a:pt x="51" y="16"/>
                    </a:lnTo>
                    <a:lnTo>
                      <a:pt x="58" y="12"/>
                    </a:lnTo>
                    <a:lnTo>
                      <a:pt x="66" y="10"/>
                    </a:lnTo>
                    <a:lnTo>
                      <a:pt x="73" y="8"/>
                    </a:lnTo>
                    <a:lnTo>
                      <a:pt x="81" y="5"/>
                    </a:lnTo>
                    <a:lnTo>
                      <a:pt x="89" y="3"/>
                    </a:lnTo>
                    <a:lnTo>
                      <a:pt x="98" y="2"/>
                    </a:lnTo>
                    <a:lnTo>
                      <a:pt x="107" y="1"/>
                    </a:lnTo>
                    <a:lnTo>
                      <a:pt x="116" y="0"/>
                    </a:lnTo>
                    <a:lnTo>
                      <a:pt x="126" y="0"/>
                    </a:lnTo>
                    <a:lnTo>
                      <a:pt x="136" y="0"/>
                    </a:lnTo>
                    <a:lnTo>
                      <a:pt x="142" y="0"/>
                    </a:lnTo>
                    <a:lnTo>
                      <a:pt x="149" y="0"/>
                    </a:lnTo>
                    <a:lnTo>
                      <a:pt x="154" y="0"/>
                    </a:lnTo>
                    <a:lnTo>
                      <a:pt x="160" y="1"/>
                    </a:lnTo>
                    <a:lnTo>
                      <a:pt x="167" y="1"/>
                    </a:lnTo>
                    <a:lnTo>
                      <a:pt x="173" y="2"/>
                    </a:lnTo>
                    <a:lnTo>
                      <a:pt x="179" y="3"/>
                    </a:lnTo>
                    <a:lnTo>
                      <a:pt x="184" y="4"/>
                    </a:lnTo>
                    <a:lnTo>
                      <a:pt x="190" y="5"/>
                    </a:lnTo>
                    <a:lnTo>
                      <a:pt x="195" y="7"/>
                    </a:lnTo>
                    <a:lnTo>
                      <a:pt x="200" y="9"/>
                    </a:lnTo>
                    <a:lnTo>
                      <a:pt x="206" y="11"/>
                    </a:lnTo>
                    <a:lnTo>
                      <a:pt x="211" y="12"/>
                    </a:lnTo>
                    <a:lnTo>
                      <a:pt x="215" y="15"/>
                    </a:lnTo>
                    <a:lnTo>
                      <a:pt x="221" y="17"/>
                    </a:lnTo>
                    <a:lnTo>
                      <a:pt x="226" y="19"/>
                    </a:lnTo>
                    <a:lnTo>
                      <a:pt x="229" y="22"/>
                    </a:lnTo>
                    <a:lnTo>
                      <a:pt x="234" y="24"/>
                    </a:lnTo>
                    <a:lnTo>
                      <a:pt x="237" y="27"/>
                    </a:lnTo>
                    <a:lnTo>
                      <a:pt x="242" y="30"/>
                    </a:lnTo>
                    <a:lnTo>
                      <a:pt x="245" y="32"/>
                    </a:lnTo>
                    <a:lnTo>
                      <a:pt x="248" y="35"/>
                    </a:lnTo>
                    <a:lnTo>
                      <a:pt x="251" y="39"/>
                    </a:lnTo>
                    <a:lnTo>
                      <a:pt x="255" y="42"/>
                    </a:lnTo>
                    <a:lnTo>
                      <a:pt x="257" y="46"/>
                    </a:lnTo>
                    <a:lnTo>
                      <a:pt x="259" y="49"/>
                    </a:lnTo>
                    <a:lnTo>
                      <a:pt x="261" y="53"/>
                    </a:lnTo>
                    <a:lnTo>
                      <a:pt x="264" y="56"/>
                    </a:lnTo>
                    <a:lnTo>
                      <a:pt x="265" y="60"/>
                    </a:lnTo>
                    <a:lnTo>
                      <a:pt x="267" y="64"/>
                    </a:lnTo>
                    <a:lnTo>
                      <a:pt x="268" y="68"/>
                    </a:lnTo>
                    <a:lnTo>
                      <a:pt x="270" y="71"/>
                    </a:lnTo>
                    <a:lnTo>
                      <a:pt x="271" y="76"/>
                    </a:lnTo>
                    <a:lnTo>
                      <a:pt x="271" y="79"/>
                    </a:lnTo>
                    <a:lnTo>
                      <a:pt x="271" y="84"/>
                    </a:lnTo>
                    <a:lnTo>
                      <a:pt x="272" y="88"/>
                    </a:lnTo>
                    <a:lnTo>
                      <a:pt x="271" y="92"/>
                    </a:lnTo>
                    <a:lnTo>
                      <a:pt x="271" y="96"/>
                    </a:lnTo>
                    <a:lnTo>
                      <a:pt x="271" y="100"/>
                    </a:lnTo>
                    <a:lnTo>
                      <a:pt x="270" y="104"/>
                    </a:lnTo>
                    <a:lnTo>
                      <a:pt x="268" y="108"/>
                    </a:lnTo>
                    <a:lnTo>
                      <a:pt x="267" y="113"/>
                    </a:lnTo>
                    <a:lnTo>
                      <a:pt x="265" y="116"/>
                    </a:lnTo>
                    <a:lnTo>
                      <a:pt x="264" y="119"/>
                    </a:lnTo>
                    <a:lnTo>
                      <a:pt x="261" y="123"/>
                    </a:lnTo>
                    <a:lnTo>
                      <a:pt x="259" y="126"/>
                    </a:lnTo>
                    <a:lnTo>
                      <a:pt x="257" y="130"/>
                    </a:lnTo>
                    <a:lnTo>
                      <a:pt x="255" y="134"/>
                    </a:lnTo>
                    <a:lnTo>
                      <a:pt x="251" y="137"/>
                    </a:lnTo>
                    <a:lnTo>
                      <a:pt x="248" y="140"/>
                    </a:lnTo>
                    <a:lnTo>
                      <a:pt x="244" y="144"/>
                    </a:lnTo>
                    <a:lnTo>
                      <a:pt x="241" y="147"/>
                    </a:lnTo>
                    <a:lnTo>
                      <a:pt x="237" y="149"/>
                    </a:lnTo>
                    <a:lnTo>
                      <a:pt x="233" y="152"/>
                    </a:lnTo>
                    <a:lnTo>
                      <a:pt x="229" y="154"/>
                    </a:lnTo>
                    <a:lnTo>
                      <a:pt x="225" y="157"/>
                    </a:lnTo>
                    <a:lnTo>
                      <a:pt x="220" y="159"/>
                    </a:lnTo>
                    <a:lnTo>
                      <a:pt x="214" y="161"/>
                    </a:lnTo>
                    <a:lnTo>
                      <a:pt x="210" y="163"/>
                    </a:lnTo>
                    <a:lnTo>
                      <a:pt x="205" y="166"/>
                    </a:lnTo>
                    <a:lnTo>
                      <a:pt x="199" y="167"/>
                    </a:lnTo>
                    <a:lnTo>
                      <a:pt x="194" y="168"/>
                    </a:lnTo>
                    <a:lnTo>
                      <a:pt x="188" y="169"/>
                    </a:lnTo>
                    <a:lnTo>
                      <a:pt x="182" y="171"/>
                    </a:lnTo>
                    <a:lnTo>
                      <a:pt x="176" y="171"/>
                    </a:lnTo>
                    <a:lnTo>
                      <a:pt x="170" y="172"/>
                    </a:lnTo>
                    <a:lnTo>
                      <a:pt x="165" y="174"/>
                    </a:lnTo>
                    <a:lnTo>
                      <a:pt x="159" y="175"/>
                    </a:lnTo>
                    <a:lnTo>
                      <a:pt x="153" y="175"/>
                    </a:lnTo>
                    <a:lnTo>
                      <a:pt x="147" y="175"/>
                    </a:lnTo>
                    <a:lnTo>
                      <a:pt x="142" y="175"/>
                    </a:lnTo>
                    <a:lnTo>
                      <a:pt x="136" y="176"/>
                    </a:lnTo>
                    <a:lnTo>
                      <a:pt x="129" y="175"/>
                    </a:lnTo>
                    <a:lnTo>
                      <a:pt x="122" y="175"/>
                    </a:lnTo>
                    <a:lnTo>
                      <a:pt x="115" y="175"/>
                    </a:lnTo>
                    <a:lnTo>
                      <a:pt x="109" y="174"/>
                    </a:lnTo>
                    <a:lnTo>
                      <a:pt x="104" y="174"/>
                    </a:lnTo>
                    <a:lnTo>
                      <a:pt x="97" y="172"/>
                    </a:lnTo>
                    <a:lnTo>
                      <a:pt x="91" y="171"/>
                    </a:lnTo>
                    <a:lnTo>
                      <a:pt x="85" y="170"/>
                    </a:lnTo>
                    <a:lnTo>
                      <a:pt x="79" y="169"/>
                    </a:lnTo>
                    <a:lnTo>
                      <a:pt x="75" y="168"/>
                    </a:lnTo>
                    <a:lnTo>
                      <a:pt x="69" y="166"/>
                    </a:lnTo>
                    <a:lnTo>
                      <a:pt x="64" y="164"/>
                    </a:lnTo>
                    <a:lnTo>
                      <a:pt x="59" y="162"/>
                    </a:lnTo>
                    <a:lnTo>
                      <a:pt x="54" y="160"/>
                    </a:lnTo>
                    <a:lnTo>
                      <a:pt x="49" y="157"/>
                    </a:lnTo>
                    <a:lnTo>
                      <a:pt x="45" y="155"/>
                    </a:lnTo>
                    <a:lnTo>
                      <a:pt x="40" y="153"/>
                    </a:lnTo>
                    <a:lnTo>
                      <a:pt x="36" y="151"/>
                    </a:lnTo>
                    <a:lnTo>
                      <a:pt x="32" y="147"/>
                    </a:lnTo>
                    <a:lnTo>
                      <a:pt x="29" y="145"/>
                    </a:lnTo>
                    <a:lnTo>
                      <a:pt x="25" y="143"/>
                    </a:lnTo>
                    <a:lnTo>
                      <a:pt x="22" y="139"/>
                    </a:lnTo>
                    <a:lnTo>
                      <a:pt x="18" y="136"/>
                    </a:lnTo>
                    <a:lnTo>
                      <a:pt x="16" y="133"/>
                    </a:lnTo>
                    <a:lnTo>
                      <a:pt x="13" y="129"/>
                    </a:lnTo>
                    <a:lnTo>
                      <a:pt x="10" y="125"/>
                    </a:lnTo>
                    <a:lnTo>
                      <a:pt x="8" y="122"/>
                    </a:lnTo>
                    <a:lnTo>
                      <a:pt x="7" y="118"/>
                    </a:lnTo>
                    <a:lnTo>
                      <a:pt x="5" y="115"/>
                    </a:lnTo>
                    <a:lnTo>
                      <a:pt x="3" y="111"/>
                    </a:lnTo>
                    <a:lnTo>
                      <a:pt x="2" y="108"/>
                    </a:lnTo>
                    <a:lnTo>
                      <a:pt x="1" y="104"/>
                    </a:lnTo>
                    <a:lnTo>
                      <a:pt x="0" y="101"/>
                    </a:lnTo>
                    <a:lnTo>
                      <a:pt x="0" y="98"/>
                    </a:lnTo>
                    <a:lnTo>
                      <a:pt x="0" y="94"/>
                    </a:lnTo>
                    <a:lnTo>
                      <a:pt x="0" y="91"/>
                    </a:lnTo>
                    <a:close/>
                    <a:moveTo>
                      <a:pt x="39" y="91"/>
                    </a:moveTo>
                    <a:lnTo>
                      <a:pt x="39" y="95"/>
                    </a:lnTo>
                    <a:lnTo>
                      <a:pt x="39" y="100"/>
                    </a:lnTo>
                    <a:lnTo>
                      <a:pt x="40" y="104"/>
                    </a:lnTo>
                    <a:lnTo>
                      <a:pt x="41" y="109"/>
                    </a:lnTo>
                    <a:lnTo>
                      <a:pt x="44" y="114"/>
                    </a:lnTo>
                    <a:lnTo>
                      <a:pt x="46" y="118"/>
                    </a:lnTo>
                    <a:lnTo>
                      <a:pt x="48" y="122"/>
                    </a:lnTo>
                    <a:lnTo>
                      <a:pt x="51" y="125"/>
                    </a:lnTo>
                    <a:lnTo>
                      <a:pt x="54" y="129"/>
                    </a:lnTo>
                    <a:lnTo>
                      <a:pt x="58" y="132"/>
                    </a:lnTo>
                    <a:lnTo>
                      <a:pt x="62" y="136"/>
                    </a:lnTo>
                    <a:lnTo>
                      <a:pt x="67" y="139"/>
                    </a:lnTo>
                    <a:lnTo>
                      <a:pt x="71" y="141"/>
                    </a:lnTo>
                    <a:lnTo>
                      <a:pt x="76" y="144"/>
                    </a:lnTo>
                    <a:lnTo>
                      <a:pt x="81" y="147"/>
                    </a:lnTo>
                    <a:lnTo>
                      <a:pt x="86" y="148"/>
                    </a:lnTo>
                    <a:lnTo>
                      <a:pt x="92" y="151"/>
                    </a:lnTo>
                    <a:lnTo>
                      <a:pt x="98" y="153"/>
                    </a:lnTo>
                    <a:lnTo>
                      <a:pt x="104" y="154"/>
                    </a:lnTo>
                    <a:lnTo>
                      <a:pt x="109" y="155"/>
                    </a:lnTo>
                    <a:lnTo>
                      <a:pt x="115" y="156"/>
                    </a:lnTo>
                    <a:lnTo>
                      <a:pt x="122" y="156"/>
                    </a:lnTo>
                    <a:lnTo>
                      <a:pt x="129" y="156"/>
                    </a:lnTo>
                    <a:lnTo>
                      <a:pt x="136" y="157"/>
                    </a:lnTo>
                    <a:lnTo>
                      <a:pt x="142" y="156"/>
                    </a:lnTo>
                    <a:lnTo>
                      <a:pt x="149" y="156"/>
                    </a:lnTo>
                    <a:lnTo>
                      <a:pt x="155" y="155"/>
                    </a:lnTo>
                    <a:lnTo>
                      <a:pt x="161" y="155"/>
                    </a:lnTo>
                    <a:lnTo>
                      <a:pt x="167" y="154"/>
                    </a:lnTo>
                    <a:lnTo>
                      <a:pt x="174" y="152"/>
                    </a:lnTo>
                    <a:lnTo>
                      <a:pt x="179" y="151"/>
                    </a:lnTo>
                    <a:lnTo>
                      <a:pt x="184" y="148"/>
                    </a:lnTo>
                    <a:lnTo>
                      <a:pt x="190" y="146"/>
                    </a:lnTo>
                    <a:lnTo>
                      <a:pt x="195" y="144"/>
                    </a:lnTo>
                    <a:lnTo>
                      <a:pt x="199" y="141"/>
                    </a:lnTo>
                    <a:lnTo>
                      <a:pt x="205" y="139"/>
                    </a:lnTo>
                    <a:lnTo>
                      <a:pt x="208" y="136"/>
                    </a:lnTo>
                    <a:lnTo>
                      <a:pt x="213" y="132"/>
                    </a:lnTo>
                    <a:lnTo>
                      <a:pt x="217" y="129"/>
                    </a:lnTo>
                    <a:lnTo>
                      <a:pt x="220" y="124"/>
                    </a:lnTo>
                    <a:lnTo>
                      <a:pt x="222" y="121"/>
                    </a:lnTo>
                    <a:lnTo>
                      <a:pt x="226" y="116"/>
                    </a:lnTo>
                    <a:lnTo>
                      <a:pt x="227" y="113"/>
                    </a:lnTo>
                    <a:lnTo>
                      <a:pt x="229" y="108"/>
                    </a:lnTo>
                    <a:lnTo>
                      <a:pt x="230" y="103"/>
                    </a:lnTo>
                    <a:lnTo>
                      <a:pt x="232" y="98"/>
                    </a:lnTo>
                    <a:lnTo>
                      <a:pt x="232" y="93"/>
                    </a:lnTo>
                    <a:lnTo>
                      <a:pt x="233" y="88"/>
                    </a:lnTo>
                    <a:lnTo>
                      <a:pt x="232" y="85"/>
                    </a:lnTo>
                    <a:lnTo>
                      <a:pt x="232" y="81"/>
                    </a:lnTo>
                    <a:lnTo>
                      <a:pt x="232" y="78"/>
                    </a:lnTo>
                    <a:lnTo>
                      <a:pt x="230" y="75"/>
                    </a:lnTo>
                    <a:lnTo>
                      <a:pt x="230" y="71"/>
                    </a:lnTo>
                    <a:lnTo>
                      <a:pt x="229" y="68"/>
                    </a:lnTo>
                    <a:lnTo>
                      <a:pt x="228" y="65"/>
                    </a:lnTo>
                    <a:lnTo>
                      <a:pt x="227" y="62"/>
                    </a:lnTo>
                    <a:lnTo>
                      <a:pt x="226" y="60"/>
                    </a:lnTo>
                    <a:lnTo>
                      <a:pt x="225" y="56"/>
                    </a:lnTo>
                    <a:lnTo>
                      <a:pt x="222" y="54"/>
                    </a:lnTo>
                    <a:lnTo>
                      <a:pt x="221" y="51"/>
                    </a:lnTo>
                    <a:lnTo>
                      <a:pt x="219" y="48"/>
                    </a:lnTo>
                    <a:lnTo>
                      <a:pt x="217" y="46"/>
                    </a:lnTo>
                    <a:lnTo>
                      <a:pt x="214" y="43"/>
                    </a:lnTo>
                    <a:lnTo>
                      <a:pt x="212" y="41"/>
                    </a:lnTo>
                    <a:lnTo>
                      <a:pt x="208" y="40"/>
                    </a:lnTo>
                    <a:lnTo>
                      <a:pt x="206" y="38"/>
                    </a:lnTo>
                    <a:lnTo>
                      <a:pt x="203" y="35"/>
                    </a:lnTo>
                    <a:lnTo>
                      <a:pt x="200" y="33"/>
                    </a:lnTo>
                    <a:lnTo>
                      <a:pt x="197" y="32"/>
                    </a:lnTo>
                    <a:lnTo>
                      <a:pt x="194" y="30"/>
                    </a:lnTo>
                    <a:lnTo>
                      <a:pt x="190" y="28"/>
                    </a:lnTo>
                    <a:lnTo>
                      <a:pt x="187" y="27"/>
                    </a:lnTo>
                    <a:lnTo>
                      <a:pt x="182" y="25"/>
                    </a:lnTo>
                    <a:lnTo>
                      <a:pt x="179" y="24"/>
                    </a:lnTo>
                    <a:lnTo>
                      <a:pt x="175" y="23"/>
                    </a:lnTo>
                    <a:lnTo>
                      <a:pt x="170" y="23"/>
                    </a:lnTo>
                    <a:lnTo>
                      <a:pt x="167" y="22"/>
                    </a:lnTo>
                    <a:lnTo>
                      <a:pt x="162" y="20"/>
                    </a:lnTo>
                    <a:lnTo>
                      <a:pt x="158" y="20"/>
                    </a:lnTo>
                    <a:lnTo>
                      <a:pt x="153" y="19"/>
                    </a:lnTo>
                    <a:lnTo>
                      <a:pt x="150" y="19"/>
                    </a:lnTo>
                    <a:lnTo>
                      <a:pt x="145" y="19"/>
                    </a:lnTo>
                    <a:lnTo>
                      <a:pt x="141" y="19"/>
                    </a:lnTo>
                    <a:lnTo>
                      <a:pt x="136" y="19"/>
                    </a:lnTo>
                    <a:lnTo>
                      <a:pt x="129" y="19"/>
                    </a:lnTo>
                    <a:lnTo>
                      <a:pt x="122" y="19"/>
                    </a:lnTo>
                    <a:lnTo>
                      <a:pt x="116" y="19"/>
                    </a:lnTo>
                    <a:lnTo>
                      <a:pt x="111" y="20"/>
                    </a:lnTo>
                    <a:lnTo>
                      <a:pt x="105" y="22"/>
                    </a:lnTo>
                    <a:lnTo>
                      <a:pt x="99" y="23"/>
                    </a:lnTo>
                    <a:lnTo>
                      <a:pt x="93" y="24"/>
                    </a:lnTo>
                    <a:lnTo>
                      <a:pt x="87" y="26"/>
                    </a:lnTo>
                    <a:lnTo>
                      <a:pt x="83" y="27"/>
                    </a:lnTo>
                    <a:lnTo>
                      <a:pt x="77" y="30"/>
                    </a:lnTo>
                    <a:lnTo>
                      <a:pt x="73" y="32"/>
                    </a:lnTo>
                    <a:lnTo>
                      <a:pt x="68" y="35"/>
                    </a:lnTo>
                    <a:lnTo>
                      <a:pt x="63" y="38"/>
                    </a:lnTo>
                    <a:lnTo>
                      <a:pt x="59" y="41"/>
                    </a:lnTo>
                    <a:lnTo>
                      <a:pt x="55" y="45"/>
                    </a:lnTo>
                    <a:lnTo>
                      <a:pt x="52" y="48"/>
                    </a:lnTo>
                    <a:lnTo>
                      <a:pt x="48" y="53"/>
                    </a:lnTo>
                    <a:lnTo>
                      <a:pt x="46" y="57"/>
                    </a:lnTo>
                    <a:lnTo>
                      <a:pt x="44" y="62"/>
                    </a:lnTo>
                    <a:lnTo>
                      <a:pt x="41" y="66"/>
                    </a:lnTo>
                    <a:lnTo>
                      <a:pt x="40" y="72"/>
                    </a:lnTo>
                    <a:lnTo>
                      <a:pt x="39" y="78"/>
                    </a:lnTo>
                    <a:lnTo>
                      <a:pt x="39" y="84"/>
                    </a:lnTo>
                    <a:lnTo>
                      <a:pt x="39" y="91"/>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7" name="Freeform 3472"/>
              <p:cNvSpPr>
                <a:spLocks/>
              </p:cNvSpPr>
              <p:nvPr/>
            </p:nvSpPr>
            <p:spPr bwMode="auto">
              <a:xfrm>
                <a:off x="4554" y="3075"/>
                <a:ext cx="136" cy="88"/>
              </a:xfrm>
              <a:custGeom>
                <a:avLst/>
                <a:gdLst>
                  <a:gd name="T0" fmla="*/ 0 w 272"/>
                  <a:gd name="T1" fmla="*/ 77 h 176"/>
                  <a:gd name="T2" fmla="*/ 6 w 272"/>
                  <a:gd name="T3" fmla="*/ 57 h 176"/>
                  <a:gd name="T4" fmla="*/ 16 w 272"/>
                  <a:gd name="T5" fmla="*/ 41 h 176"/>
                  <a:gd name="T6" fmla="*/ 31 w 272"/>
                  <a:gd name="T7" fmla="*/ 27 h 176"/>
                  <a:gd name="T8" fmla="*/ 51 w 272"/>
                  <a:gd name="T9" fmla="*/ 16 h 176"/>
                  <a:gd name="T10" fmla="*/ 73 w 272"/>
                  <a:gd name="T11" fmla="*/ 8 h 176"/>
                  <a:gd name="T12" fmla="*/ 98 w 272"/>
                  <a:gd name="T13" fmla="*/ 2 h 176"/>
                  <a:gd name="T14" fmla="*/ 126 w 272"/>
                  <a:gd name="T15" fmla="*/ 0 h 176"/>
                  <a:gd name="T16" fmla="*/ 149 w 272"/>
                  <a:gd name="T17" fmla="*/ 0 h 176"/>
                  <a:gd name="T18" fmla="*/ 167 w 272"/>
                  <a:gd name="T19" fmla="*/ 1 h 176"/>
                  <a:gd name="T20" fmla="*/ 184 w 272"/>
                  <a:gd name="T21" fmla="*/ 4 h 176"/>
                  <a:gd name="T22" fmla="*/ 200 w 272"/>
                  <a:gd name="T23" fmla="*/ 9 h 176"/>
                  <a:gd name="T24" fmla="*/ 215 w 272"/>
                  <a:gd name="T25" fmla="*/ 15 h 176"/>
                  <a:gd name="T26" fmla="*/ 229 w 272"/>
                  <a:gd name="T27" fmla="*/ 22 h 176"/>
                  <a:gd name="T28" fmla="*/ 242 w 272"/>
                  <a:gd name="T29" fmla="*/ 30 h 176"/>
                  <a:gd name="T30" fmla="*/ 251 w 272"/>
                  <a:gd name="T31" fmla="*/ 39 h 176"/>
                  <a:gd name="T32" fmla="*/ 259 w 272"/>
                  <a:gd name="T33" fmla="*/ 49 h 176"/>
                  <a:gd name="T34" fmla="*/ 265 w 272"/>
                  <a:gd name="T35" fmla="*/ 60 h 176"/>
                  <a:gd name="T36" fmla="*/ 270 w 272"/>
                  <a:gd name="T37" fmla="*/ 71 h 176"/>
                  <a:gd name="T38" fmla="*/ 271 w 272"/>
                  <a:gd name="T39" fmla="*/ 84 h 176"/>
                  <a:gd name="T40" fmla="*/ 271 w 272"/>
                  <a:gd name="T41" fmla="*/ 96 h 176"/>
                  <a:gd name="T42" fmla="*/ 268 w 272"/>
                  <a:gd name="T43" fmla="*/ 108 h 176"/>
                  <a:gd name="T44" fmla="*/ 264 w 272"/>
                  <a:gd name="T45" fmla="*/ 119 h 176"/>
                  <a:gd name="T46" fmla="*/ 257 w 272"/>
                  <a:gd name="T47" fmla="*/ 130 h 176"/>
                  <a:gd name="T48" fmla="*/ 248 w 272"/>
                  <a:gd name="T49" fmla="*/ 140 h 176"/>
                  <a:gd name="T50" fmla="*/ 237 w 272"/>
                  <a:gd name="T51" fmla="*/ 149 h 176"/>
                  <a:gd name="T52" fmla="*/ 225 w 272"/>
                  <a:gd name="T53" fmla="*/ 157 h 176"/>
                  <a:gd name="T54" fmla="*/ 210 w 272"/>
                  <a:gd name="T55" fmla="*/ 163 h 176"/>
                  <a:gd name="T56" fmla="*/ 194 w 272"/>
                  <a:gd name="T57" fmla="*/ 168 h 176"/>
                  <a:gd name="T58" fmla="*/ 176 w 272"/>
                  <a:gd name="T59" fmla="*/ 171 h 176"/>
                  <a:gd name="T60" fmla="*/ 159 w 272"/>
                  <a:gd name="T61" fmla="*/ 175 h 176"/>
                  <a:gd name="T62" fmla="*/ 142 w 272"/>
                  <a:gd name="T63" fmla="*/ 175 h 176"/>
                  <a:gd name="T64" fmla="*/ 122 w 272"/>
                  <a:gd name="T65" fmla="*/ 175 h 176"/>
                  <a:gd name="T66" fmla="*/ 104 w 272"/>
                  <a:gd name="T67" fmla="*/ 174 h 176"/>
                  <a:gd name="T68" fmla="*/ 85 w 272"/>
                  <a:gd name="T69" fmla="*/ 170 h 176"/>
                  <a:gd name="T70" fmla="*/ 69 w 272"/>
                  <a:gd name="T71" fmla="*/ 166 h 176"/>
                  <a:gd name="T72" fmla="*/ 54 w 272"/>
                  <a:gd name="T73" fmla="*/ 160 h 176"/>
                  <a:gd name="T74" fmla="*/ 40 w 272"/>
                  <a:gd name="T75" fmla="*/ 153 h 176"/>
                  <a:gd name="T76" fmla="*/ 29 w 272"/>
                  <a:gd name="T77" fmla="*/ 145 h 176"/>
                  <a:gd name="T78" fmla="*/ 18 w 272"/>
                  <a:gd name="T79" fmla="*/ 136 h 176"/>
                  <a:gd name="T80" fmla="*/ 10 w 272"/>
                  <a:gd name="T81" fmla="*/ 125 h 176"/>
                  <a:gd name="T82" fmla="*/ 5 w 272"/>
                  <a:gd name="T83" fmla="*/ 115 h 176"/>
                  <a:gd name="T84" fmla="*/ 1 w 272"/>
                  <a:gd name="T85" fmla="*/ 104 h 176"/>
                  <a:gd name="T86" fmla="*/ 0 w 272"/>
                  <a:gd name="T87" fmla="*/ 94 h 176"/>
                  <a:gd name="T88" fmla="*/ 0 w 272"/>
                  <a:gd name="T89" fmla="*/ 91 h 1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2"/>
                  <a:gd name="T136" fmla="*/ 0 h 176"/>
                  <a:gd name="T137" fmla="*/ 272 w 272"/>
                  <a:gd name="T138" fmla="*/ 176 h 1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2" h="176">
                    <a:moveTo>
                      <a:pt x="0" y="91"/>
                    </a:moveTo>
                    <a:lnTo>
                      <a:pt x="0" y="83"/>
                    </a:lnTo>
                    <a:lnTo>
                      <a:pt x="0" y="77"/>
                    </a:lnTo>
                    <a:lnTo>
                      <a:pt x="2" y="70"/>
                    </a:lnTo>
                    <a:lnTo>
                      <a:pt x="3" y="64"/>
                    </a:lnTo>
                    <a:lnTo>
                      <a:pt x="6" y="57"/>
                    </a:lnTo>
                    <a:lnTo>
                      <a:pt x="9" y="51"/>
                    </a:lnTo>
                    <a:lnTo>
                      <a:pt x="13" y="47"/>
                    </a:lnTo>
                    <a:lnTo>
                      <a:pt x="16" y="41"/>
                    </a:lnTo>
                    <a:lnTo>
                      <a:pt x="21" y="37"/>
                    </a:lnTo>
                    <a:lnTo>
                      <a:pt x="25" y="32"/>
                    </a:lnTo>
                    <a:lnTo>
                      <a:pt x="31" y="27"/>
                    </a:lnTo>
                    <a:lnTo>
                      <a:pt x="38" y="24"/>
                    </a:lnTo>
                    <a:lnTo>
                      <a:pt x="44" y="19"/>
                    </a:lnTo>
                    <a:lnTo>
                      <a:pt x="51" y="16"/>
                    </a:lnTo>
                    <a:lnTo>
                      <a:pt x="58" y="12"/>
                    </a:lnTo>
                    <a:lnTo>
                      <a:pt x="66" y="10"/>
                    </a:lnTo>
                    <a:lnTo>
                      <a:pt x="73" y="8"/>
                    </a:lnTo>
                    <a:lnTo>
                      <a:pt x="81" y="5"/>
                    </a:lnTo>
                    <a:lnTo>
                      <a:pt x="89" y="3"/>
                    </a:lnTo>
                    <a:lnTo>
                      <a:pt x="98" y="2"/>
                    </a:lnTo>
                    <a:lnTo>
                      <a:pt x="107" y="1"/>
                    </a:lnTo>
                    <a:lnTo>
                      <a:pt x="116" y="0"/>
                    </a:lnTo>
                    <a:lnTo>
                      <a:pt x="126" y="0"/>
                    </a:lnTo>
                    <a:lnTo>
                      <a:pt x="136" y="0"/>
                    </a:lnTo>
                    <a:lnTo>
                      <a:pt x="142" y="0"/>
                    </a:lnTo>
                    <a:lnTo>
                      <a:pt x="149" y="0"/>
                    </a:lnTo>
                    <a:lnTo>
                      <a:pt x="154" y="0"/>
                    </a:lnTo>
                    <a:lnTo>
                      <a:pt x="160" y="1"/>
                    </a:lnTo>
                    <a:lnTo>
                      <a:pt x="167" y="1"/>
                    </a:lnTo>
                    <a:lnTo>
                      <a:pt x="173" y="2"/>
                    </a:lnTo>
                    <a:lnTo>
                      <a:pt x="179" y="3"/>
                    </a:lnTo>
                    <a:lnTo>
                      <a:pt x="184" y="4"/>
                    </a:lnTo>
                    <a:lnTo>
                      <a:pt x="190" y="5"/>
                    </a:lnTo>
                    <a:lnTo>
                      <a:pt x="195" y="7"/>
                    </a:lnTo>
                    <a:lnTo>
                      <a:pt x="200" y="9"/>
                    </a:lnTo>
                    <a:lnTo>
                      <a:pt x="206" y="11"/>
                    </a:lnTo>
                    <a:lnTo>
                      <a:pt x="211" y="12"/>
                    </a:lnTo>
                    <a:lnTo>
                      <a:pt x="215" y="15"/>
                    </a:lnTo>
                    <a:lnTo>
                      <a:pt x="221" y="17"/>
                    </a:lnTo>
                    <a:lnTo>
                      <a:pt x="226" y="19"/>
                    </a:lnTo>
                    <a:lnTo>
                      <a:pt x="229" y="22"/>
                    </a:lnTo>
                    <a:lnTo>
                      <a:pt x="234" y="24"/>
                    </a:lnTo>
                    <a:lnTo>
                      <a:pt x="237" y="27"/>
                    </a:lnTo>
                    <a:lnTo>
                      <a:pt x="242" y="30"/>
                    </a:lnTo>
                    <a:lnTo>
                      <a:pt x="245" y="32"/>
                    </a:lnTo>
                    <a:lnTo>
                      <a:pt x="248" y="35"/>
                    </a:lnTo>
                    <a:lnTo>
                      <a:pt x="251" y="39"/>
                    </a:lnTo>
                    <a:lnTo>
                      <a:pt x="255" y="42"/>
                    </a:lnTo>
                    <a:lnTo>
                      <a:pt x="257" y="46"/>
                    </a:lnTo>
                    <a:lnTo>
                      <a:pt x="259" y="49"/>
                    </a:lnTo>
                    <a:lnTo>
                      <a:pt x="261" y="53"/>
                    </a:lnTo>
                    <a:lnTo>
                      <a:pt x="264" y="56"/>
                    </a:lnTo>
                    <a:lnTo>
                      <a:pt x="265" y="60"/>
                    </a:lnTo>
                    <a:lnTo>
                      <a:pt x="267" y="64"/>
                    </a:lnTo>
                    <a:lnTo>
                      <a:pt x="268" y="68"/>
                    </a:lnTo>
                    <a:lnTo>
                      <a:pt x="270" y="71"/>
                    </a:lnTo>
                    <a:lnTo>
                      <a:pt x="271" y="76"/>
                    </a:lnTo>
                    <a:lnTo>
                      <a:pt x="271" y="79"/>
                    </a:lnTo>
                    <a:lnTo>
                      <a:pt x="271" y="84"/>
                    </a:lnTo>
                    <a:lnTo>
                      <a:pt x="272" y="88"/>
                    </a:lnTo>
                    <a:lnTo>
                      <a:pt x="271" y="92"/>
                    </a:lnTo>
                    <a:lnTo>
                      <a:pt x="271" y="96"/>
                    </a:lnTo>
                    <a:lnTo>
                      <a:pt x="271" y="100"/>
                    </a:lnTo>
                    <a:lnTo>
                      <a:pt x="270" y="104"/>
                    </a:lnTo>
                    <a:lnTo>
                      <a:pt x="268" y="108"/>
                    </a:lnTo>
                    <a:lnTo>
                      <a:pt x="267" y="113"/>
                    </a:lnTo>
                    <a:lnTo>
                      <a:pt x="265" y="116"/>
                    </a:lnTo>
                    <a:lnTo>
                      <a:pt x="264" y="119"/>
                    </a:lnTo>
                    <a:lnTo>
                      <a:pt x="261" y="123"/>
                    </a:lnTo>
                    <a:lnTo>
                      <a:pt x="259" y="126"/>
                    </a:lnTo>
                    <a:lnTo>
                      <a:pt x="257" y="130"/>
                    </a:lnTo>
                    <a:lnTo>
                      <a:pt x="255" y="134"/>
                    </a:lnTo>
                    <a:lnTo>
                      <a:pt x="251" y="137"/>
                    </a:lnTo>
                    <a:lnTo>
                      <a:pt x="248" y="140"/>
                    </a:lnTo>
                    <a:lnTo>
                      <a:pt x="244" y="144"/>
                    </a:lnTo>
                    <a:lnTo>
                      <a:pt x="241" y="147"/>
                    </a:lnTo>
                    <a:lnTo>
                      <a:pt x="237" y="149"/>
                    </a:lnTo>
                    <a:lnTo>
                      <a:pt x="233" y="152"/>
                    </a:lnTo>
                    <a:lnTo>
                      <a:pt x="229" y="154"/>
                    </a:lnTo>
                    <a:lnTo>
                      <a:pt x="225" y="157"/>
                    </a:lnTo>
                    <a:lnTo>
                      <a:pt x="220" y="159"/>
                    </a:lnTo>
                    <a:lnTo>
                      <a:pt x="214" y="161"/>
                    </a:lnTo>
                    <a:lnTo>
                      <a:pt x="210" y="163"/>
                    </a:lnTo>
                    <a:lnTo>
                      <a:pt x="205" y="166"/>
                    </a:lnTo>
                    <a:lnTo>
                      <a:pt x="199" y="167"/>
                    </a:lnTo>
                    <a:lnTo>
                      <a:pt x="194" y="168"/>
                    </a:lnTo>
                    <a:lnTo>
                      <a:pt x="188" y="169"/>
                    </a:lnTo>
                    <a:lnTo>
                      <a:pt x="182" y="171"/>
                    </a:lnTo>
                    <a:lnTo>
                      <a:pt x="176" y="171"/>
                    </a:lnTo>
                    <a:lnTo>
                      <a:pt x="170" y="172"/>
                    </a:lnTo>
                    <a:lnTo>
                      <a:pt x="165" y="174"/>
                    </a:lnTo>
                    <a:lnTo>
                      <a:pt x="159" y="175"/>
                    </a:lnTo>
                    <a:lnTo>
                      <a:pt x="153" y="175"/>
                    </a:lnTo>
                    <a:lnTo>
                      <a:pt x="147" y="175"/>
                    </a:lnTo>
                    <a:lnTo>
                      <a:pt x="142" y="175"/>
                    </a:lnTo>
                    <a:lnTo>
                      <a:pt x="136" y="176"/>
                    </a:lnTo>
                    <a:lnTo>
                      <a:pt x="129" y="175"/>
                    </a:lnTo>
                    <a:lnTo>
                      <a:pt x="122" y="175"/>
                    </a:lnTo>
                    <a:lnTo>
                      <a:pt x="115" y="175"/>
                    </a:lnTo>
                    <a:lnTo>
                      <a:pt x="109" y="174"/>
                    </a:lnTo>
                    <a:lnTo>
                      <a:pt x="104" y="174"/>
                    </a:lnTo>
                    <a:lnTo>
                      <a:pt x="97" y="172"/>
                    </a:lnTo>
                    <a:lnTo>
                      <a:pt x="91" y="171"/>
                    </a:lnTo>
                    <a:lnTo>
                      <a:pt x="85" y="170"/>
                    </a:lnTo>
                    <a:lnTo>
                      <a:pt x="79" y="169"/>
                    </a:lnTo>
                    <a:lnTo>
                      <a:pt x="75" y="168"/>
                    </a:lnTo>
                    <a:lnTo>
                      <a:pt x="69" y="166"/>
                    </a:lnTo>
                    <a:lnTo>
                      <a:pt x="64" y="164"/>
                    </a:lnTo>
                    <a:lnTo>
                      <a:pt x="59" y="162"/>
                    </a:lnTo>
                    <a:lnTo>
                      <a:pt x="54" y="160"/>
                    </a:lnTo>
                    <a:lnTo>
                      <a:pt x="49" y="157"/>
                    </a:lnTo>
                    <a:lnTo>
                      <a:pt x="45" y="155"/>
                    </a:lnTo>
                    <a:lnTo>
                      <a:pt x="40" y="153"/>
                    </a:lnTo>
                    <a:lnTo>
                      <a:pt x="36" y="151"/>
                    </a:lnTo>
                    <a:lnTo>
                      <a:pt x="32" y="147"/>
                    </a:lnTo>
                    <a:lnTo>
                      <a:pt x="29" y="145"/>
                    </a:lnTo>
                    <a:lnTo>
                      <a:pt x="25" y="143"/>
                    </a:lnTo>
                    <a:lnTo>
                      <a:pt x="22" y="139"/>
                    </a:lnTo>
                    <a:lnTo>
                      <a:pt x="18" y="136"/>
                    </a:lnTo>
                    <a:lnTo>
                      <a:pt x="16" y="133"/>
                    </a:lnTo>
                    <a:lnTo>
                      <a:pt x="13" y="129"/>
                    </a:lnTo>
                    <a:lnTo>
                      <a:pt x="10" y="125"/>
                    </a:lnTo>
                    <a:lnTo>
                      <a:pt x="8" y="122"/>
                    </a:lnTo>
                    <a:lnTo>
                      <a:pt x="7" y="118"/>
                    </a:lnTo>
                    <a:lnTo>
                      <a:pt x="5" y="115"/>
                    </a:lnTo>
                    <a:lnTo>
                      <a:pt x="3" y="111"/>
                    </a:lnTo>
                    <a:lnTo>
                      <a:pt x="2" y="108"/>
                    </a:lnTo>
                    <a:lnTo>
                      <a:pt x="1" y="104"/>
                    </a:lnTo>
                    <a:lnTo>
                      <a:pt x="0" y="101"/>
                    </a:lnTo>
                    <a:lnTo>
                      <a:pt x="0" y="98"/>
                    </a:lnTo>
                    <a:lnTo>
                      <a:pt x="0" y="94"/>
                    </a:lnTo>
                    <a:lnTo>
                      <a:pt x="0" y="91"/>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578" name="Freeform 3473"/>
              <p:cNvSpPr>
                <a:spLocks/>
              </p:cNvSpPr>
              <p:nvPr/>
            </p:nvSpPr>
            <p:spPr bwMode="auto">
              <a:xfrm>
                <a:off x="4553" y="3075"/>
                <a:ext cx="114" cy="46"/>
              </a:xfrm>
              <a:custGeom>
                <a:avLst/>
                <a:gdLst>
                  <a:gd name="T0" fmla="*/ 0 w 227"/>
                  <a:gd name="T1" fmla="*/ 93 h 93"/>
                  <a:gd name="T2" fmla="*/ 2 w 227"/>
                  <a:gd name="T3" fmla="*/ 93 h 93"/>
                  <a:gd name="T4" fmla="*/ 2 w 227"/>
                  <a:gd name="T5" fmla="*/ 79 h 93"/>
                  <a:gd name="T6" fmla="*/ 4 w 227"/>
                  <a:gd name="T7" fmla="*/ 72 h 93"/>
                  <a:gd name="T8" fmla="*/ 6 w 227"/>
                  <a:gd name="T9" fmla="*/ 66 h 93"/>
                  <a:gd name="T10" fmla="*/ 8 w 227"/>
                  <a:gd name="T11" fmla="*/ 62 h 93"/>
                  <a:gd name="T12" fmla="*/ 11 w 227"/>
                  <a:gd name="T13" fmla="*/ 55 h 93"/>
                  <a:gd name="T14" fmla="*/ 15 w 227"/>
                  <a:gd name="T15" fmla="*/ 50 h 93"/>
                  <a:gd name="T16" fmla="*/ 18 w 227"/>
                  <a:gd name="T17" fmla="*/ 44 h 93"/>
                  <a:gd name="T18" fmla="*/ 27 w 227"/>
                  <a:gd name="T19" fmla="*/ 35 h 93"/>
                  <a:gd name="T20" fmla="*/ 34 w 227"/>
                  <a:gd name="T21" fmla="*/ 29 h 93"/>
                  <a:gd name="T22" fmla="*/ 41 w 227"/>
                  <a:gd name="T23" fmla="*/ 26 h 93"/>
                  <a:gd name="T24" fmla="*/ 47 w 227"/>
                  <a:gd name="T25" fmla="*/ 21 h 93"/>
                  <a:gd name="T26" fmla="*/ 59 w 227"/>
                  <a:gd name="T27" fmla="*/ 15 h 93"/>
                  <a:gd name="T28" fmla="*/ 67 w 227"/>
                  <a:gd name="T29" fmla="*/ 13 h 93"/>
                  <a:gd name="T30" fmla="*/ 74 w 227"/>
                  <a:gd name="T31" fmla="*/ 11 h 93"/>
                  <a:gd name="T32" fmla="*/ 90 w 227"/>
                  <a:gd name="T33" fmla="*/ 6 h 93"/>
                  <a:gd name="T34" fmla="*/ 117 w 227"/>
                  <a:gd name="T35" fmla="*/ 3 h 93"/>
                  <a:gd name="T36" fmla="*/ 155 w 227"/>
                  <a:gd name="T37" fmla="*/ 3 h 93"/>
                  <a:gd name="T38" fmla="*/ 161 w 227"/>
                  <a:gd name="T39" fmla="*/ 4 h 93"/>
                  <a:gd name="T40" fmla="*/ 168 w 227"/>
                  <a:gd name="T41" fmla="*/ 4 h 93"/>
                  <a:gd name="T42" fmla="*/ 191 w 227"/>
                  <a:gd name="T43" fmla="*/ 9 h 93"/>
                  <a:gd name="T44" fmla="*/ 196 w 227"/>
                  <a:gd name="T45" fmla="*/ 10 h 93"/>
                  <a:gd name="T46" fmla="*/ 207 w 227"/>
                  <a:gd name="T47" fmla="*/ 14 h 93"/>
                  <a:gd name="T48" fmla="*/ 212 w 227"/>
                  <a:gd name="T49" fmla="*/ 15 h 93"/>
                  <a:gd name="T50" fmla="*/ 216 w 227"/>
                  <a:gd name="T51" fmla="*/ 18 h 93"/>
                  <a:gd name="T52" fmla="*/ 222 w 227"/>
                  <a:gd name="T53" fmla="*/ 20 h 93"/>
                  <a:gd name="T54" fmla="*/ 227 w 227"/>
                  <a:gd name="T55" fmla="*/ 22 h 93"/>
                  <a:gd name="T56" fmla="*/ 227 w 227"/>
                  <a:gd name="T57" fmla="*/ 21 h 93"/>
                  <a:gd name="T58" fmla="*/ 227 w 227"/>
                  <a:gd name="T59" fmla="*/ 20 h 93"/>
                  <a:gd name="T60" fmla="*/ 222 w 227"/>
                  <a:gd name="T61" fmla="*/ 18 h 93"/>
                  <a:gd name="T62" fmla="*/ 216 w 227"/>
                  <a:gd name="T63" fmla="*/ 15 h 93"/>
                  <a:gd name="T64" fmla="*/ 212 w 227"/>
                  <a:gd name="T65" fmla="*/ 13 h 93"/>
                  <a:gd name="T66" fmla="*/ 207 w 227"/>
                  <a:gd name="T67" fmla="*/ 12 h 93"/>
                  <a:gd name="T68" fmla="*/ 196 w 227"/>
                  <a:gd name="T69" fmla="*/ 7 h 93"/>
                  <a:gd name="T70" fmla="*/ 191 w 227"/>
                  <a:gd name="T71" fmla="*/ 6 h 93"/>
                  <a:gd name="T72" fmla="*/ 168 w 227"/>
                  <a:gd name="T73" fmla="*/ 2 h 93"/>
                  <a:gd name="T74" fmla="*/ 161 w 227"/>
                  <a:gd name="T75" fmla="*/ 2 h 93"/>
                  <a:gd name="T76" fmla="*/ 155 w 227"/>
                  <a:gd name="T77" fmla="*/ 0 h 93"/>
                  <a:gd name="T78" fmla="*/ 117 w 227"/>
                  <a:gd name="T79" fmla="*/ 0 h 93"/>
                  <a:gd name="T80" fmla="*/ 90 w 227"/>
                  <a:gd name="T81" fmla="*/ 4 h 93"/>
                  <a:gd name="T82" fmla="*/ 74 w 227"/>
                  <a:gd name="T83" fmla="*/ 9 h 93"/>
                  <a:gd name="T84" fmla="*/ 67 w 227"/>
                  <a:gd name="T85" fmla="*/ 11 h 93"/>
                  <a:gd name="T86" fmla="*/ 59 w 227"/>
                  <a:gd name="T87" fmla="*/ 13 h 93"/>
                  <a:gd name="T88" fmla="*/ 42 w 227"/>
                  <a:gd name="T89" fmla="*/ 21 h 93"/>
                  <a:gd name="T90" fmla="*/ 37 w 227"/>
                  <a:gd name="T91" fmla="*/ 26 h 93"/>
                  <a:gd name="T92" fmla="*/ 30 w 227"/>
                  <a:gd name="T93" fmla="*/ 29 h 93"/>
                  <a:gd name="T94" fmla="*/ 25 w 227"/>
                  <a:gd name="T95" fmla="*/ 33 h 93"/>
                  <a:gd name="T96" fmla="*/ 16 w 227"/>
                  <a:gd name="T97" fmla="*/ 42 h 93"/>
                  <a:gd name="T98" fmla="*/ 12 w 227"/>
                  <a:gd name="T99" fmla="*/ 48 h 93"/>
                  <a:gd name="T100" fmla="*/ 9 w 227"/>
                  <a:gd name="T101" fmla="*/ 52 h 93"/>
                  <a:gd name="T102" fmla="*/ 6 w 227"/>
                  <a:gd name="T103" fmla="*/ 57 h 93"/>
                  <a:gd name="T104" fmla="*/ 3 w 227"/>
                  <a:gd name="T105" fmla="*/ 66 h 93"/>
                  <a:gd name="T106" fmla="*/ 2 w 227"/>
                  <a:gd name="T107" fmla="*/ 72 h 93"/>
                  <a:gd name="T108" fmla="*/ 0 w 227"/>
                  <a:gd name="T109" fmla="*/ 79 h 93"/>
                  <a:gd name="T110" fmla="*/ 0 w 227"/>
                  <a:gd name="T111" fmla="*/ 93 h 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7"/>
                  <a:gd name="T169" fmla="*/ 0 h 93"/>
                  <a:gd name="T170" fmla="*/ 227 w 227"/>
                  <a:gd name="T171" fmla="*/ 93 h 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7" h="93">
                    <a:moveTo>
                      <a:pt x="0" y="93"/>
                    </a:moveTo>
                    <a:lnTo>
                      <a:pt x="2" y="93"/>
                    </a:lnTo>
                    <a:lnTo>
                      <a:pt x="2" y="79"/>
                    </a:lnTo>
                    <a:lnTo>
                      <a:pt x="4" y="72"/>
                    </a:lnTo>
                    <a:lnTo>
                      <a:pt x="6" y="66"/>
                    </a:lnTo>
                    <a:lnTo>
                      <a:pt x="8" y="62"/>
                    </a:lnTo>
                    <a:lnTo>
                      <a:pt x="11" y="55"/>
                    </a:lnTo>
                    <a:lnTo>
                      <a:pt x="15" y="50"/>
                    </a:lnTo>
                    <a:lnTo>
                      <a:pt x="18" y="44"/>
                    </a:lnTo>
                    <a:lnTo>
                      <a:pt x="27" y="35"/>
                    </a:lnTo>
                    <a:lnTo>
                      <a:pt x="34" y="29"/>
                    </a:lnTo>
                    <a:lnTo>
                      <a:pt x="41" y="26"/>
                    </a:lnTo>
                    <a:lnTo>
                      <a:pt x="47" y="21"/>
                    </a:lnTo>
                    <a:lnTo>
                      <a:pt x="59" y="15"/>
                    </a:lnTo>
                    <a:lnTo>
                      <a:pt x="67" y="13"/>
                    </a:lnTo>
                    <a:lnTo>
                      <a:pt x="74" y="11"/>
                    </a:lnTo>
                    <a:lnTo>
                      <a:pt x="90" y="6"/>
                    </a:lnTo>
                    <a:lnTo>
                      <a:pt x="117" y="3"/>
                    </a:lnTo>
                    <a:lnTo>
                      <a:pt x="155" y="3"/>
                    </a:lnTo>
                    <a:lnTo>
                      <a:pt x="161" y="4"/>
                    </a:lnTo>
                    <a:lnTo>
                      <a:pt x="168" y="4"/>
                    </a:lnTo>
                    <a:lnTo>
                      <a:pt x="191" y="9"/>
                    </a:lnTo>
                    <a:lnTo>
                      <a:pt x="196" y="10"/>
                    </a:lnTo>
                    <a:lnTo>
                      <a:pt x="207" y="14"/>
                    </a:lnTo>
                    <a:lnTo>
                      <a:pt x="212" y="15"/>
                    </a:lnTo>
                    <a:lnTo>
                      <a:pt x="216" y="18"/>
                    </a:lnTo>
                    <a:lnTo>
                      <a:pt x="222" y="20"/>
                    </a:lnTo>
                    <a:lnTo>
                      <a:pt x="227" y="22"/>
                    </a:lnTo>
                    <a:lnTo>
                      <a:pt x="227" y="21"/>
                    </a:lnTo>
                    <a:lnTo>
                      <a:pt x="227" y="20"/>
                    </a:lnTo>
                    <a:lnTo>
                      <a:pt x="222" y="18"/>
                    </a:lnTo>
                    <a:lnTo>
                      <a:pt x="216" y="15"/>
                    </a:lnTo>
                    <a:lnTo>
                      <a:pt x="212" y="13"/>
                    </a:lnTo>
                    <a:lnTo>
                      <a:pt x="207" y="12"/>
                    </a:lnTo>
                    <a:lnTo>
                      <a:pt x="196" y="7"/>
                    </a:lnTo>
                    <a:lnTo>
                      <a:pt x="191" y="6"/>
                    </a:lnTo>
                    <a:lnTo>
                      <a:pt x="168" y="2"/>
                    </a:lnTo>
                    <a:lnTo>
                      <a:pt x="161" y="2"/>
                    </a:lnTo>
                    <a:lnTo>
                      <a:pt x="155" y="0"/>
                    </a:lnTo>
                    <a:lnTo>
                      <a:pt x="117" y="0"/>
                    </a:lnTo>
                    <a:lnTo>
                      <a:pt x="90" y="4"/>
                    </a:lnTo>
                    <a:lnTo>
                      <a:pt x="74" y="9"/>
                    </a:lnTo>
                    <a:lnTo>
                      <a:pt x="67" y="11"/>
                    </a:lnTo>
                    <a:lnTo>
                      <a:pt x="59" y="13"/>
                    </a:lnTo>
                    <a:lnTo>
                      <a:pt x="42" y="21"/>
                    </a:lnTo>
                    <a:lnTo>
                      <a:pt x="37" y="26"/>
                    </a:lnTo>
                    <a:lnTo>
                      <a:pt x="30" y="29"/>
                    </a:lnTo>
                    <a:lnTo>
                      <a:pt x="25" y="33"/>
                    </a:lnTo>
                    <a:lnTo>
                      <a:pt x="16" y="42"/>
                    </a:lnTo>
                    <a:lnTo>
                      <a:pt x="12" y="48"/>
                    </a:lnTo>
                    <a:lnTo>
                      <a:pt x="9" y="52"/>
                    </a:lnTo>
                    <a:lnTo>
                      <a:pt x="6" y="57"/>
                    </a:lnTo>
                    <a:lnTo>
                      <a:pt x="3" y="66"/>
                    </a:lnTo>
                    <a:lnTo>
                      <a:pt x="2" y="72"/>
                    </a:lnTo>
                    <a:lnTo>
                      <a:pt x="0" y="79"/>
                    </a:lnTo>
                    <a:lnTo>
                      <a:pt x="0"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79" name="Freeform 3474"/>
              <p:cNvSpPr>
                <a:spLocks/>
              </p:cNvSpPr>
              <p:nvPr/>
            </p:nvSpPr>
            <p:spPr bwMode="auto">
              <a:xfrm>
                <a:off x="4666" y="3085"/>
                <a:ext cx="3" cy="2"/>
              </a:xfrm>
              <a:custGeom>
                <a:avLst/>
                <a:gdLst>
                  <a:gd name="T0" fmla="*/ 1 w 5"/>
                  <a:gd name="T1" fmla="*/ 1 h 5"/>
                  <a:gd name="T2" fmla="*/ 0 w 5"/>
                  <a:gd name="T3" fmla="*/ 2 h 5"/>
                  <a:gd name="T4" fmla="*/ 3 w 5"/>
                  <a:gd name="T5" fmla="*/ 5 h 5"/>
                  <a:gd name="T6" fmla="*/ 4 w 5"/>
                  <a:gd name="T7" fmla="*/ 4 h 5"/>
                  <a:gd name="T8" fmla="*/ 5 w 5"/>
                  <a:gd name="T9" fmla="*/ 2 h 5"/>
                  <a:gd name="T10" fmla="*/ 5 w 5"/>
                  <a:gd name="T11" fmla="*/ 2 h 5"/>
                  <a:gd name="T12" fmla="*/ 1 w 5"/>
                  <a:gd name="T13" fmla="*/ 0 h 5"/>
                  <a:gd name="T14" fmla="*/ 1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1" y="1"/>
                    </a:moveTo>
                    <a:lnTo>
                      <a:pt x="0" y="2"/>
                    </a:lnTo>
                    <a:lnTo>
                      <a:pt x="3" y="5"/>
                    </a:lnTo>
                    <a:lnTo>
                      <a:pt x="4" y="4"/>
                    </a:lnTo>
                    <a:lnTo>
                      <a:pt x="5"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0" name="Freeform 3475"/>
              <p:cNvSpPr>
                <a:spLocks/>
              </p:cNvSpPr>
              <p:nvPr/>
            </p:nvSpPr>
            <p:spPr bwMode="auto">
              <a:xfrm>
                <a:off x="4666" y="3086"/>
                <a:ext cx="9" cy="5"/>
              </a:xfrm>
              <a:custGeom>
                <a:avLst/>
                <a:gdLst>
                  <a:gd name="T0" fmla="*/ 3 w 17"/>
                  <a:gd name="T1" fmla="*/ 3 h 11"/>
                  <a:gd name="T2" fmla="*/ 0 w 17"/>
                  <a:gd name="T3" fmla="*/ 0 h 11"/>
                  <a:gd name="T4" fmla="*/ 7 w 17"/>
                  <a:gd name="T5" fmla="*/ 4 h 11"/>
                  <a:gd name="T6" fmla="*/ 10 w 17"/>
                  <a:gd name="T7" fmla="*/ 7 h 11"/>
                  <a:gd name="T8" fmla="*/ 17 w 17"/>
                  <a:gd name="T9" fmla="*/ 11 h 11"/>
                  <a:gd name="T10" fmla="*/ 17 w 17"/>
                  <a:gd name="T11" fmla="*/ 10 h 11"/>
                  <a:gd name="T12" fmla="*/ 17 w 17"/>
                  <a:gd name="T13" fmla="*/ 8 h 11"/>
                  <a:gd name="T14" fmla="*/ 13 w 17"/>
                  <a:gd name="T15" fmla="*/ 6 h 11"/>
                  <a:gd name="T16" fmla="*/ 11 w 17"/>
                  <a:gd name="T17" fmla="*/ 4 h 11"/>
                  <a:gd name="T18" fmla="*/ 4 w 17"/>
                  <a:gd name="T19" fmla="*/ 0 h 11"/>
                  <a:gd name="T20" fmla="*/ 4 w 17"/>
                  <a:gd name="T21" fmla="*/ 2 h 11"/>
                  <a:gd name="T22" fmla="*/ 3 w 17"/>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11"/>
                  <a:gd name="T38" fmla="*/ 17 w 17"/>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11">
                    <a:moveTo>
                      <a:pt x="3" y="3"/>
                    </a:moveTo>
                    <a:lnTo>
                      <a:pt x="0" y="0"/>
                    </a:lnTo>
                    <a:lnTo>
                      <a:pt x="7" y="4"/>
                    </a:lnTo>
                    <a:lnTo>
                      <a:pt x="10" y="7"/>
                    </a:lnTo>
                    <a:lnTo>
                      <a:pt x="17" y="11"/>
                    </a:lnTo>
                    <a:lnTo>
                      <a:pt x="17" y="10"/>
                    </a:lnTo>
                    <a:lnTo>
                      <a:pt x="17" y="8"/>
                    </a:lnTo>
                    <a:lnTo>
                      <a:pt x="13" y="6"/>
                    </a:lnTo>
                    <a:lnTo>
                      <a:pt x="11" y="4"/>
                    </a:lnTo>
                    <a:lnTo>
                      <a:pt x="4" y="0"/>
                    </a:lnTo>
                    <a:lnTo>
                      <a:pt x="4"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1" name="Freeform 3476"/>
              <p:cNvSpPr>
                <a:spLocks/>
              </p:cNvSpPr>
              <p:nvPr/>
            </p:nvSpPr>
            <p:spPr bwMode="auto">
              <a:xfrm>
                <a:off x="4674" y="3090"/>
                <a:ext cx="16" cy="23"/>
              </a:xfrm>
              <a:custGeom>
                <a:avLst/>
                <a:gdLst>
                  <a:gd name="T0" fmla="*/ 1 w 31"/>
                  <a:gd name="T1" fmla="*/ 2 h 48"/>
                  <a:gd name="T2" fmla="*/ 0 w 31"/>
                  <a:gd name="T3" fmla="*/ 3 h 48"/>
                  <a:gd name="T4" fmla="*/ 3 w 31"/>
                  <a:gd name="T5" fmla="*/ 5 h 48"/>
                  <a:gd name="T6" fmla="*/ 6 w 31"/>
                  <a:gd name="T7" fmla="*/ 9 h 48"/>
                  <a:gd name="T8" fmla="*/ 12 w 31"/>
                  <a:gd name="T9" fmla="*/ 15 h 48"/>
                  <a:gd name="T10" fmla="*/ 22 w 31"/>
                  <a:gd name="T11" fmla="*/ 29 h 48"/>
                  <a:gd name="T12" fmla="*/ 23 w 31"/>
                  <a:gd name="T13" fmla="*/ 32 h 48"/>
                  <a:gd name="T14" fmla="*/ 25 w 31"/>
                  <a:gd name="T15" fmla="*/ 36 h 48"/>
                  <a:gd name="T16" fmla="*/ 27 w 31"/>
                  <a:gd name="T17" fmla="*/ 43 h 48"/>
                  <a:gd name="T18" fmla="*/ 29 w 31"/>
                  <a:gd name="T19" fmla="*/ 48 h 48"/>
                  <a:gd name="T20" fmla="*/ 31 w 31"/>
                  <a:gd name="T21" fmla="*/ 48 h 48"/>
                  <a:gd name="T22" fmla="*/ 30 w 31"/>
                  <a:gd name="T23" fmla="*/ 43 h 48"/>
                  <a:gd name="T24" fmla="*/ 27 w 31"/>
                  <a:gd name="T25" fmla="*/ 36 h 48"/>
                  <a:gd name="T26" fmla="*/ 25 w 31"/>
                  <a:gd name="T27" fmla="*/ 32 h 48"/>
                  <a:gd name="T28" fmla="*/ 24 w 31"/>
                  <a:gd name="T29" fmla="*/ 26 h 48"/>
                  <a:gd name="T30" fmla="*/ 15 w 31"/>
                  <a:gd name="T31" fmla="*/ 13 h 48"/>
                  <a:gd name="T32" fmla="*/ 8 w 31"/>
                  <a:gd name="T33" fmla="*/ 6 h 48"/>
                  <a:gd name="T34" fmla="*/ 6 w 31"/>
                  <a:gd name="T35" fmla="*/ 3 h 48"/>
                  <a:gd name="T36" fmla="*/ 6 w 31"/>
                  <a:gd name="T37" fmla="*/ 3 h 48"/>
                  <a:gd name="T38" fmla="*/ 1 w 31"/>
                  <a:gd name="T39" fmla="*/ 0 h 48"/>
                  <a:gd name="T40" fmla="*/ 1 w 31"/>
                  <a:gd name="T41" fmla="*/ 2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1"/>
                  <a:gd name="T64" fmla="*/ 0 h 48"/>
                  <a:gd name="T65" fmla="*/ 31 w 31"/>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1" h="48">
                    <a:moveTo>
                      <a:pt x="1" y="2"/>
                    </a:moveTo>
                    <a:lnTo>
                      <a:pt x="0" y="3"/>
                    </a:lnTo>
                    <a:lnTo>
                      <a:pt x="3" y="5"/>
                    </a:lnTo>
                    <a:lnTo>
                      <a:pt x="6" y="9"/>
                    </a:lnTo>
                    <a:lnTo>
                      <a:pt x="12" y="15"/>
                    </a:lnTo>
                    <a:lnTo>
                      <a:pt x="22" y="29"/>
                    </a:lnTo>
                    <a:lnTo>
                      <a:pt x="23" y="32"/>
                    </a:lnTo>
                    <a:lnTo>
                      <a:pt x="25" y="36"/>
                    </a:lnTo>
                    <a:lnTo>
                      <a:pt x="27" y="43"/>
                    </a:lnTo>
                    <a:lnTo>
                      <a:pt x="29" y="48"/>
                    </a:lnTo>
                    <a:lnTo>
                      <a:pt x="31" y="48"/>
                    </a:lnTo>
                    <a:lnTo>
                      <a:pt x="30" y="43"/>
                    </a:lnTo>
                    <a:lnTo>
                      <a:pt x="27" y="36"/>
                    </a:lnTo>
                    <a:lnTo>
                      <a:pt x="25" y="32"/>
                    </a:lnTo>
                    <a:lnTo>
                      <a:pt x="24" y="26"/>
                    </a:lnTo>
                    <a:lnTo>
                      <a:pt x="15" y="13"/>
                    </a:lnTo>
                    <a:lnTo>
                      <a:pt x="8" y="6"/>
                    </a:lnTo>
                    <a:lnTo>
                      <a:pt x="6" y="3"/>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2" name="Freeform 3477"/>
              <p:cNvSpPr>
                <a:spLocks/>
              </p:cNvSpPr>
              <p:nvPr/>
            </p:nvSpPr>
            <p:spPr bwMode="auto">
              <a:xfrm>
                <a:off x="4682" y="3113"/>
                <a:ext cx="9" cy="28"/>
              </a:xfrm>
              <a:custGeom>
                <a:avLst/>
                <a:gdLst>
                  <a:gd name="T0" fmla="*/ 14 w 17"/>
                  <a:gd name="T1" fmla="*/ 0 h 55"/>
                  <a:gd name="T2" fmla="*/ 14 w 17"/>
                  <a:gd name="T3" fmla="*/ 8 h 55"/>
                  <a:gd name="T4" fmla="*/ 15 w 17"/>
                  <a:gd name="T5" fmla="*/ 12 h 55"/>
                  <a:gd name="T6" fmla="*/ 14 w 17"/>
                  <a:gd name="T7" fmla="*/ 16 h 55"/>
                  <a:gd name="T8" fmla="*/ 14 w 17"/>
                  <a:gd name="T9" fmla="*/ 24 h 55"/>
                  <a:gd name="T10" fmla="*/ 12 w 17"/>
                  <a:gd name="T11" fmla="*/ 28 h 55"/>
                  <a:gd name="T12" fmla="*/ 11 w 17"/>
                  <a:gd name="T13" fmla="*/ 32 h 55"/>
                  <a:gd name="T14" fmla="*/ 10 w 17"/>
                  <a:gd name="T15" fmla="*/ 35 h 55"/>
                  <a:gd name="T16" fmla="*/ 8 w 17"/>
                  <a:gd name="T17" fmla="*/ 38 h 55"/>
                  <a:gd name="T18" fmla="*/ 7 w 17"/>
                  <a:gd name="T19" fmla="*/ 41 h 55"/>
                  <a:gd name="T20" fmla="*/ 0 w 17"/>
                  <a:gd name="T21" fmla="*/ 53 h 55"/>
                  <a:gd name="T22" fmla="*/ 1 w 17"/>
                  <a:gd name="T23" fmla="*/ 54 h 55"/>
                  <a:gd name="T24" fmla="*/ 2 w 17"/>
                  <a:gd name="T25" fmla="*/ 55 h 55"/>
                  <a:gd name="T26" fmla="*/ 9 w 17"/>
                  <a:gd name="T27" fmla="*/ 45 h 55"/>
                  <a:gd name="T28" fmla="*/ 10 w 17"/>
                  <a:gd name="T29" fmla="*/ 41 h 55"/>
                  <a:gd name="T30" fmla="*/ 12 w 17"/>
                  <a:gd name="T31" fmla="*/ 38 h 55"/>
                  <a:gd name="T32" fmla="*/ 14 w 17"/>
                  <a:gd name="T33" fmla="*/ 32 h 55"/>
                  <a:gd name="T34" fmla="*/ 15 w 17"/>
                  <a:gd name="T35" fmla="*/ 28 h 55"/>
                  <a:gd name="T36" fmla="*/ 16 w 17"/>
                  <a:gd name="T37" fmla="*/ 24 h 55"/>
                  <a:gd name="T38" fmla="*/ 16 w 17"/>
                  <a:gd name="T39" fmla="*/ 16 h 55"/>
                  <a:gd name="T40" fmla="*/ 17 w 17"/>
                  <a:gd name="T41" fmla="*/ 12 h 55"/>
                  <a:gd name="T42" fmla="*/ 16 w 17"/>
                  <a:gd name="T43" fmla="*/ 8 h 55"/>
                  <a:gd name="T44" fmla="*/ 16 w 17"/>
                  <a:gd name="T45" fmla="*/ 0 h 55"/>
                  <a:gd name="T46" fmla="*/ 14 w 17"/>
                  <a:gd name="T47" fmla="*/ 0 h 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
                  <a:gd name="T73" fmla="*/ 0 h 55"/>
                  <a:gd name="T74" fmla="*/ 17 w 17"/>
                  <a:gd name="T75" fmla="*/ 55 h 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 h="55">
                    <a:moveTo>
                      <a:pt x="14" y="0"/>
                    </a:moveTo>
                    <a:lnTo>
                      <a:pt x="14" y="8"/>
                    </a:lnTo>
                    <a:lnTo>
                      <a:pt x="15" y="12"/>
                    </a:lnTo>
                    <a:lnTo>
                      <a:pt x="14" y="16"/>
                    </a:lnTo>
                    <a:lnTo>
                      <a:pt x="14" y="24"/>
                    </a:lnTo>
                    <a:lnTo>
                      <a:pt x="12" y="28"/>
                    </a:lnTo>
                    <a:lnTo>
                      <a:pt x="11" y="32"/>
                    </a:lnTo>
                    <a:lnTo>
                      <a:pt x="10" y="35"/>
                    </a:lnTo>
                    <a:lnTo>
                      <a:pt x="8" y="38"/>
                    </a:lnTo>
                    <a:lnTo>
                      <a:pt x="7" y="41"/>
                    </a:lnTo>
                    <a:lnTo>
                      <a:pt x="0" y="53"/>
                    </a:lnTo>
                    <a:lnTo>
                      <a:pt x="1" y="54"/>
                    </a:lnTo>
                    <a:lnTo>
                      <a:pt x="2" y="55"/>
                    </a:lnTo>
                    <a:lnTo>
                      <a:pt x="9" y="45"/>
                    </a:lnTo>
                    <a:lnTo>
                      <a:pt x="10" y="41"/>
                    </a:lnTo>
                    <a:lnTo>
                      <a:pt x="12" y="38"/>
                    </a:lnTo>
                    <a:lnTo>
                      <a:pt x="14" y="32"/>
                    </a:lnTo>
                    <a:lnTo>
                      <a:pt x="15" y="28"/>
                    </a:lnTo>
                    <a:lnTo>
                      <a:pt x="16" y="24"/>
                    </a:lnTo>
                    <a:lnTo>
                      <a:pt x="16" y="16"/>
                    </a:lnTo>
                    <a:lnTo>
                      <a:pt x="17" y="12"/>
                    </a:lnTo>
                    <a:lnTo>
                      <a:pt x="16" y="8"/>
                    </a:lnTo>
                    <a:lnTo>
                      <a:pt x="16" y="0"/>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3" name="Freeform 3478"/>
              <p:cNvSpPr>
                <a:spLocks/>
              </p:cNvSpPr>
              <p:nvPr/>
            </p:nvSpPr>
            <p:spPr bwMode="auto">
              <a:xfrm>
                <a:off x="4672" y="3138"/>
                <a:ext cx="11" cy="13"/>
              </a:xfrm>
              <a:custGeom>
                <a:avLst/>
                <a:gdLst>
                  <a:gd name="T0" fmla="*/ 20 w 22"/>
                  <a:gd name="T1" fmla="*/ 4 h 26"/>
                  <a:gd name="T2" fmla="*/ 22 w 22"/>
                  <a:gd name="T3" fmla="*/ 0 h 26"/>
                  <a:gd name="T4" fmla="*/ 17 w 22"/>
                  <a:gd name="T5" fmla="*/ 8 h 26"/>
                  <a:gd name="T6" fmla="*/ 14 w 22"/>
                  <a:gd name="T7" fmla="*/ 11 h 26"/>
                  <a:gd name="T8" fmla="*/ 4 w 22"/>
                  <a:gd name="T9" fmla="*/ 21 h 26"/>
                  <a:gd name="T10" fmla="*/ 0 w 22"/>
                  <a:gd name="T11" fmla="*/ 23 h 26"/>
                  <a:gd name="T12" fmla="*/ 1 w 22"/>
                  <a:gd name="T13" fmla="*/ 24 h 26"/>
                  <a:gd name="T14" fmla="*/ 2 w 22"/>
                  <a:gd name="T15" fmla="*/ 26 h 26"/>
                  <a:gd name="T16" fmla="*/ 6 w 22"/>
                  <a:gd name="T17" fmla="*/ 23 h 26"/>
                  <a:gd name="T18" fmla="*/ 16 w 22"/>
                  <a:gd name="T19" fmla="*/ 13 h 26"/>
                  <a:gd name="T20" fmla="*/ 20 w 22"/>
                  <a:gd name="T21" fmla="*/ 11 h 26"/>
                  <a:gd name="T22" fmla="*/ 22 w 22"/>
                  <a:gd name="T23" fmla="*/ 5 h 26"/>
                  <a:gd name="T24" fmla="*/ 21 w 22"/>
                  <a:gd name="T25" fmla="*/ 5 h 26"/>
                  <a:gd name="T26" fmla="*/ 20 w 22"/>
                  <a:gd name="T27" fmla="*/ 4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26"/>
                  <a:gd name="T44" fmla="*/ 22 w 22"/>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26">
                    <a:moveTo>
                      <a:pt x="20" y="4"/>
                    </a:moveTo>
                    <a:lnTo>
                      <a:pt x="22" y="0"/>
                    </a:lnTo>
                    <a:lnTo>
                      <a:pt x="17" y="8"/>
                    </a:lnTo>
                    <a:lnTo>
                      <a:pt x="14" y="11"/>
                    </a:lnTo>
                    <a:lnTo>
                      <a:pt x="4" y="21"/>
                    </a:lnTo>
                    <a:lnTo>
                      <a:pt x="0" y="23"/>
                    </a:lnTo>
                    <a:lnTo>
                      <a:pt x="1" y="24"/>
                    </a:lnTo>
                    <a:lnTo>
                      <a:pt x="2" y="26"/>
                    </a:lnTo>
                    <a:lnTo>
                      <a:pt x="6" y="23"/>
                    </a:lnTo>
                    <a:lnTo>
                      <a:pt x="16" y="13"/>
                    </a:lnTo>
                    <a:lnTo>
                      <a:pt x="20" y="11"/>
                    </a:lnTo>
                    <a:lnTo>
                      <a:pt x="22" y="5"/>
                    </a:lnTo>
                    <a:lnTo>
                      <a:pt x="21" y="5"/>
                    </a:lnTo>
                    <a:lnTo>
                      <a:pt x="2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4" name="Freeform 3479"/>
              <p:cNvSpPr>
                <a:spLocks/>
              </p:cNvSpPr>
              <p:nvPr/>
            </p:nvSpPr>
            <p:spPr bwMode="auto">
              <a:xfrm>
                <a:off x="4670" y="3150"/>
                <a:ext cx="5" cy="2"/>
              </a:xfrm>
              <a:custGeom>
                <a:avLst/>
                <a:gdLst>
                  <a:gd name="T0" fmla="*/ 4 w 9"/>
                  <a:gd name="T1" fmla="*/ 1 h 5"/>
                  <a:gd name="T2" fmla="*/ 4 w 9"/>
                  <a:gd name="T3" fmla="*/ 0 h 5"/>
                  <a:gd name="T4" fmla="*/ 0 w 9"/>
                  <a:gd name="T5" fmla="*/ 3 h 5"/>
                  <a:gd name="T6" fmla="*/ 0 w 9"/>
                  <a:gd name="T7" fmla="*/ 4 h 5"/>
                  <a:gd name="T8" fmla="*/ 0 w 9"/>
                  <a:gd name="T9" fmla="*/ 5 h 5"/>
                  <a:gd name="T10" fmla="*/ 9 w 9"/>
                  <a:gd name="T11" fmla="*/ 0 h 5"/>
                  <a:gd name="T12" fmla="*/ 5 w 9"/>
                  <a:gd name="T13" fmla="*/ 3 h 5"/>
                  <a:gd name="T14" fmla="*/ 4 w 9"/>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1"/>
                    </a:moveTo>
                    <a:lnTo>
                      <a:pt x="4" y="0"/>
                    </a:lnTo>
                    <a:lnTo>
                      <a:pt x="0" y="3"/>
                    </a:lnTo>
                    <a:lnTo>
                      <a:pt x="0" y="4"/>
                    </a:lnTo>
                    <a:lnTo>
                      <a:pt x="0" y="5"/>
                    </a:lnTo>
                    <a:lnTo>
                      <a:pt x="9" y="0"/>
                    </a:lnTo>
                    <a:lnTo>
                      <a:pt x="5"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5" name="Freeform 3480"/>
              <p:cNvSpPr>
                <a:spLocks/>
              </p:cNvSpPr>
              <p:nvPr/>
            </p:nvSpPr>
            <p:spPr bwMode="auto">
              <a:xfrm>
                <a:off x="4642" y="3151"/>
                <a:ext cx="29" cy="11"/>
              </a:xfrm>
              <a:custGeom>
                <a:avLst/>
                <a:gdLst>
                  <a:gd name="T0" fmla="*/ 57 w 58"/>
                  <a:gd name="T1" fmla="*/ 0 h 23"/>
                  <a:gd name="T2" fmla="*/ 52 w 58"/>
                  <a:gd name="T3" fmla="*/ 2 h 23"/>
                  <a:gd name="T4" fmla="*/ 52 w 58"/>
                  <a:gd name="T5" fmla="*/ 2 h 23"/>
                  <a:gd name="T6" fmla="*/ 47 w 58"/>
                  <a:gd name="T7" fmla="*/ 5 h 23"/>
                  <a:gd name="T8" fmla="*/ 44 w 58"/>
                  <a:gd name="T9" fmla="*/ 6 h 23"/>
                  <a:gd name="T10" fmla="*/ 38 w 58"/>
                  <a:gd name="T11" fmla="*/ 9 h 23"/>
                  <a:gd name="T12" fmla="*/ 29 w 58"/>
                  <a:gd name="T13" fmla="*/ 13 h 23"/>
                  <a:gd name="T14" fmla="*/ 12 w 58"/>
                  <a:gd name="T15" fmla="*/ 17 h 23"/>
                  <a:gd name="T16" fmla="*/ 8 w 58"/>
                  <a:gd name="T17" fmla="*/ 18 h 23"/>
                  <a:gd name="T18" fmla="*/ 0 w 58"/>
                  <a:gd name="T19" fmla="*/ 18 h 23"/>
                  <a:gd name="T20" fmla="*/ 0 w 58"/>
                  <a:gd name="T21" fmla="*/ 20 h 23"/>
                  <a:gd name="T22" fmla="*/ 0 w 58"/>
                  <a:gd name="T23" fmla="*/ 23 h 23"/>
                  <a:gd name="T24" fmla="*/ 4 w 58"/>
                  <a:gd name="T25" fmla="*/ 23 h 23"/>
                  <a:gd name="T26" fmla="*/ 12 w 58"/>
                  <a:gd name="T27" fmla="*/ 19 h 23"/>
                  <a:gd name="T28" fmla="*/ 29 w 58"/>
                  <a:gd name="T29" fmla="*/ 16 h 23"/>
                  <a:gd name="T30" fmla="*/ 38 w 58"/>
                  <a:gd name="T31" fmla="*/ 11 h 23"/>
                  <a:gd name="T32" fmla="*/ 44 w 58"/>
                  <a:gd name="T33" fmla="*/ 9 h 23"/>
                  <a:gd name="T34" fmla="*/ 50 w 58"/>
                  <a:gd name="T35" fmla="*/ 8 h 23"/>
                  <a:gd name="T36" fmla="*/ 54 w 58"/>
                  <a:gd name="T37" fmla="*/ 4 h 23"/>
                  <a:gd name="T38" fmla="*/ 58 w 58"/>
                  <a:gd name="T39" fmla="*/ 2 h 23"/>
                  <a:gd name="T40" fmla="*/ 57 w 58"/>
                  <a:gd name="T41" fmla="*/ 1 h 23"/>
                  <a:gd name="T42" fmla="*/ 57 w 58"/>
                  <a:gd name="T43" fmla="*/ 0 h 2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23"/>
                  <a:gd name="T68" fmla="*/ 58 w 58"/>
                  <a:gd name="T69" fmla="*/ 23 h 2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23">
                    <a:moveTo>
                      <a:pt x="57" y="0"/>
                    </a:moveTo>
                    <a:lnTo>
                      <a:pt x="52" y="2"/>
                    </a:lnTo>
                    <a:lnTo>
                      <a:pt x="47" y="5"/>
                    </a:lnTo>
                    <a:lnTo>
                      <a:pt x="44" y="6"/>
                    </a:lnTo>
                    <a:lnTo>
                      <a:pt x="38" y="9"/>
                    </a:lnTo>
                    <a:lnTo>
                      <a:pt x="29" y="13"/>
                    </a:lnTo>
                    <a:lnTo>
                      <a:pt x="12" y="17"/>
                    </a:lnTo>
                    <a:lnTo>
                      <a:pt x="8" y="18"/>
                    </a:lnTo>
                    <a:lnTo>
                      <a:pt x="0" y="18"/>
                    </a:lnTo>
                    <a:lnTo>
                      <a:pt x="0" y="20"/>
                    </a:lnTo>
                    <a:lnTo>
                      <a:pt x="0" y="23"/>
                    </a:lnTo>
                    <a:lnTo>
                      <a:pt x="4" y="23"/>
                    </a:lnTo>
                    <a:lnTo>
                      <a:pt x="12" y="19"/>
                    </a:lnTo>
                    <a:lnTo>
                      <a:pt x="29" y="16"/>
                    </a:lnTo>
                    <a:lnTo>
                      <a:pt x="38" y="11"/>
                    </a:lnTo>
                    <a:lnTo>
                      <a:pt x="44" y="9"/>
                    </a:lnTo>
                    <a:lnTo>
                      <a:pt x="50" y="8"/>
                    </a:lnTo>
                    <a:lnTo>
                      <a:pt x="54" y="4"/>
                    </a:lnTo>
                    <a:lnTo>
                      <a:pt x="58" y="2"/>
                    </a:lnTo>
                    <a:lnTo>
                      <a:pt x="57" y="1"/>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6" name="Freeform 3481"/>
              <p:cNvSpPr>
                <a:spLocks/>
              </p:cNvSpPr>
              <p:nvPr/>
            </p:nvSpPr>
            <p:spPr bwMode="auto">
              <a:xfrm>
                <a:off x="4633" y="3160"/>
                <a:ext cx="12" cy="3"/>
              </a:xfrm>
              <a:custGeom>
                <a:avLst/>
                <a:gdLst>
                  <a:gd name="T0" fmla="*/ 17 w 23"/>
                  <a:gd name="T1" fmla="*/ 0 h 7"/>
                  <a:gd name="T2" fmla="*/ 23 w 23"/>
                  <a:gd name="T3" fmla="*/ 0 h 7"/>
                  <a:gd name="T4" fmla="*/ 0 w 23"/>
                  <a:gd name="T5" fmla="*/ 5 h 7"/>
                  <a:gd name="T6" fmla="*/ 0 w 23"/>
                  <a:gd name="T7" fmla="*/ 6 h 7"/>
                  <a:gd name="T8" fmla="*/ 0 w 23"/>
                  <a:gd name="T9" fmla="*/ 7 h 7"/>
                  <a:gd name="T10" fmla="*/ 17 w 23"/>
                  <a:gd name="T11" fmla="*/ 3 h 7"/>
                  <a:gd name="T12" fmla="*/ 17 w 23"/>
                  <a:gd name="T13" fmla="*/ 2 h 7"/>
                  <a:gd name="T14" fmla="*/ 17 w 2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17" y="0"/>
                    </a:moveTo>
                    <a:lnTo>
                      <a:pt x="23" y="0"/>
                    </a:lnTo>
                    <a:lnTo>
                      <a:pt x="0" y="5"/>
                    </a:lnTo>
                    <a:lnTo>
                      <a:pt x="0" y="6"/>
                    </a:lnTo>
                    <a:lnTo>
                      <a:pt x="0" y="7"/>
                    </a:lnTo>
                    <a:lnTo>
                      <a:pt x="17" y="3"/>
                    </a:lnTo>
                    <a:lnTo>
                      <a:pt x="17" y="2"/>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7" name="Freeform 3482"/>
              <p:cNvSpPr>
                <a:spLocks/>
              </p:cNvSpPr>
              <p:nvPr/>
            </p:nvSpPr>
            <p:spPr bwMode="auto">
              <a:xfrm>
                <a:off x="4625" y="3162"/>
                <a:ext cx="8" cy="2"/>
              </a:xfrm>
              <a:custGeom>
                <a:avLst/>
                <a:gdLst>
                  <a:gd name="T0" fmla="*/ 17 w 17"/>
                  <a:gd name="T1" fmla="*/ 3 h 5"/>
                  <a:gd name="T2" fmla="*/ 17 w 17"/>
                  <a:gd name="T3" fmla="*/ 0 h 5"/>
                  <a:gd name="T4" fmla="*/ 0 w 17"/>
                  <a:gd name="T5" fmla="*/ 0 h 5"/>
                  <a:gd name="T6" fmla="*/ 0 w 17"/>
                  <a:gd name="T7" fmla="*/ 3 h 5"/>
                  <a:gd name="T8" fmla="*/ 0 w 17"/>
                  <a:gd name="T9" fmla="*/ 5 h 5"/>
                  <a:gd name="T10" fmla="*/ 11 w 17"/>
                  <a:gd name="T11" fmla="*/ 5 h 5"/>
                  <a:gd name="T12" fmla="*/ 17 w 17"/>
                  <a:gd name="T13" fmla="*/ 4 h 5"/>
                  <a:gd name="T14" fmla="*/ 17 w 1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5"/>
                  <a:gd name="T26" fmla="*/ 17 w 1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5">
                    <a:moveTo>
                      <a:pt x="17" y="3"/>
                    </a:moveTo>
                    <a:lnTo>
                      <a:pt x="17" y="0"/>
                    </a:lnTo>
                    <a:lnTo>
                      <a:pt x="0" y="0"/>
                    </a:lnTo>
                    <a:lnTo>
                      <a:pt x="0" y="3"/>
                    </a:lnTo>
                    <a:lnTo>
                      <a:pt x="0" y="5"/>
                    </a:lnTo>
                    <a:lnTo>
                      <a:pt x="11" y="5"/>
                    </a:lnTo>
                    <a:lnTo>
                      <a:pt x="17" y="4"/>
                    </a:lnTo>
                    <a:lnTo>
                      <a:pt x="1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8" name="Freeform 3483"/>
              <p:cNvSpPr>
                <a:spLocks/>
              </p:cNvSpPr>
              <p:nvPr/>
            </p:nvSpPr>
            <p:spPr bwMode="auto">
              <a:xfrm>
                <a:off x="4618" y="3162"/>
                <a:ext cx="10" cy="2"/>
              </a:xfrm>
              <a:custGeom>
                <a:avLst/>
                <a:gdLst>
                  <a:gd name="T0" fmla="*/ 13 w 18"/>
                  <a:gd name="T1" fmla="*/ 0 h 5"/>
                  <a:gd name="T2" fmla="*/ 18 w 18"/>
                  <a:gd name="T3" fmla="*/ 0 h 5"/>
                  <a:gd name="T4" fmla="*/ 7 w 18"/>
                  <a:gd name="T5" fmla="*/ 3 h 5"/>
                  <a:gd name="T6" fmla="*/ 0 w 18"/>
                  <a:gd name="T7" fmla="*/ 2 h 5"/>
                  <a:gd name="T8" fmla="*/ 0 w 18"/>
                  <a:gd name="T9" fmla="*/ 3 h 5"/>
                  <a:gd name="T10" fmla="*/ 0 w 18"/>
                  <a:gd name="T11" fmla="*/ 4 h 5"/>
                  <a:gd name="T12" fmla="*/ 7 w 18"/>
                  <a:gd name="T13" fmla="*/ 5 h 5"/>
                  <a:gd name="T14" fmla="*/ 13 w 18"/>
                  <a:gd name="T15" fmla="*/ 4 h 5"/>
                  <a:gd name="T16" fmla="*/ 13 w 18"/>
                  <a:gd name="T17" fmla="*/ 3 h 5"/>
                  <a:gd name="T18" fmla="*/ 13 w 18"/>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5"/>
                  <a:gd name="T32" fmla="*/ 18 w 1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5">
                    <a:moveTo>
                      <a:pt x="13" y="0"/>
                    </a:moveTo>
                    <a:lnTo>
                      <a:pt x="18" y="0"/>
                    </a:lnTo>
                    <a:lnTo>
                      <a:pt x="7" y="3"/>
                    </a:lnTo>
                    <a:lnTo>
                      <a:pt x="0" y="2"/>
                    </a:lnTo>
                    <a:lnTo>
                      <a:pt x="0" y="3"/>
                    </a:lnTo>
                    <a:lnTo>
                      <a:pt x="0" y="4"/>
                    </a:lnTo>
                    <a:lnTo>
                      <a:pt x="7" y="5"/>
                    </a:lnTo>
                    <a:lnTo>
                      <a:pt x="13" y="4"/>
                    </a:lnTo>
                    <a:lnTo>
                      <a:pt x="13" y="3"/>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89" name="Freeform 3484"/>
              <p:cNvSpPr>
                <a:spLocks/>
              </p:cNvSpPr>
              <p:nvPr/>
            </p:nvSpPr>
            <p:spPr bwMode="auto">
              <a:xfrm>
                <a:off x="4609" y="3162"/>
                <a:ext cx="9" cy="2"/>
              </a:xfrm>
              <a:custGeom>
                <a:avLst/>
                <a:gdLst>
                  <a:gd name="T0" fmla="*/ 20 w 20"/>
                  <a:gd name="T1" fmla="*/ 2 h 5"/>
                  <a:gd name="T2" fmla="*/ 13 w 20"/>
                  <a:gd name="T3" fmla="*/ 0 h 5"/>
                  <a:gd name="T4" fmla="*/ 2 w 20"/>
                  <a:gd name="T5" fmla="*/ 0 h 5"/>
                  <a:gd name="T6" fmla="*/ 0 w 20"/>
                  <a:gd name="T7" fmla="*/ 0 h 5"/>
                  <a:gd name="T8" fmla="*/ 0 w 20"/>
                  <a:gd name="T9" fmla="*/ 2 h 5"/>
                  <a:gd name="T10" fmla="*/ 0 w 20"/>
                  <a:gd name="T11" fmla="*/ 3 h 5"/>
                  <a:gd name="T12" fmla="*/ 12 w 20"/>
                  <a:gd name="T13" fmla="*/ 5 h 5"/>
                  <a:gd name="T14" fmla="*/ 20 w 20"/>
                  <a:gd name="T15" fmla="*/ 5 h 5"/>
                  <a:gd name="T16" fmla="*/ 20 w 20"/>
                  <a:gd name="T17" fmla="*/ 3 h 5"/>
                  <a:gd name="T18" fmla="*/ 20 w 20"/>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5"/>
                  <a:gd name="T32" fmla="*/ 20 w 2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5">
                    <a:moveTo>
                      <a:pt x="20" y="2"/>
                    </a:moveTo>
                    <a:lnTo>
                      <a:pt x="13" y="0"/>
                    </a:lnTo>
                    <a:lnTo>
                      <a:pt x="2" y="0"/>
                    </a:lnTo>
                    <a:lnTo>
                      <a:pt x="0" y="0"/>
                    </a:lnTo>
                    <a:lnTo>
                      <a:pt x="0" y="2"/>
                    </a:lnTo>
                    <a:lnTo>
                      <a:pt x="0" y="3"/>
                    </a:lnTo>
                    <a:lnTo>
                      <a:pt x="12" y="5"/>
                    </a:lnTo>
                    <a:lnTo>
                      <a:pt x="20" y="5"/>
                    </a:lnTo>
                    <a:lnTo>
                      <a:pt x="20" y="3"/>
                    </a:lnTo>
                    <a:lnTo>
                      <a:pt x="2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0" name="Freeform 3485"/>
              <p:cNvSpPr>
                <a:spLocks/>
              </p:cNvSpPr>
              <p:nvPr/>
            </p:nvSpPr>
            <p:spPr bwMode="auto">
              <a:xfrm>
                <a:off x="4553" y="3126"/>
                <a:ext cx="56" cy="37"/>
              </a:xfrm>
              <a:custGeom>
                <a:avLst/>
                <a:gdLst>
                  <a:gd name="T0" fmla="*/ 110 w 112"/>
                  <a:gd name="T1" fmla="*/ 71 h 75"/>
                  <a:gd name="T2" fmla="*/ 105 w 112"/>
                  <a:gd name="T3" fmla="*/ 70 h 75"/>
                  <a:gd name="T4" fmla="*/ 99 w 112"/>
                  <a:gd name="T5" fmla="*/ 70 h 75"/>
                  <a:gd name="T6" fmla="*/ 98 w 112"/>
                  <a:gd name="T7" fmla="*/ 70 h 75"/>
                  <a:gd name="T8" fmla="*/ 80 w 112"/>
                  <a:gd name="T9" fmla="*/ 67 h 75"/>
                  <a:gd name="T10" fmla="*/ 76 w 112"/>
                  <a:gd name="T11" fmla="*/ 66 h 75"/>
                  <a:gd name="T12" fmla="*/ 70 w 112"/>
                  <a:gd name="T13" fmla="*/ 63 h 75"/>
                  <a:gd name="T14" fmla="*/ 65 w 112"/>
                  <a:gd name="T15" fmla="*/ 62 h 75"/>
                  <a:gd name="T16" fmla="*/ 60 w 112"/>
                  <a:gd name="T17" fmla="*/ 60 h 75"/>
                  <a:gd name="T18" fmla="*/ 39 w 112"/>
                  <a:gd name="T19" fmla="*/ 50 h 75"/>
                  <a:gd name="T20" fmla="*/ 34 w 112"/>
                  <a:gd name="T21" fmla="*/ 45 h 75"/>
                  <a:gd name="T22" fmla="*/ 27 w 112"/>
                  <a:gd name="T23" fmla="*/ 40 h 75"/>
                  <a:gd name="T24" fmla="*/ 18 w 112"/>
                  <a:gd name="T25" fmla="*/ 31 h 75"/>
                  <a:gd name="T26" fmla="*/ 15 w 112"/>
                  <a:gd name="T27" fmla="*/ 27 h 75"/>
                  <a:gd name="T28" fmla="*/ 10 w 112"/>
                  <a:gd name="T29" fmla="*/ 20 h 75"/>
                  <a:gd name="T30" fmla="*/ 9 w 112"/>
                  <a:gd name="T31" fmla="*/ 16 h 75"/>
                  <a:gd name="T32" fmla="*/ 7 w 112"/>
                  <a:gd name="T33" fmla="*/ 13 h 75"/>
                  <a:gd name="T34" fmla="*/ 2 w 112"/>
                  <a:gd name="T35" fmla="*/ 0 h 75"/>
                  <a:gd name="T36" fmla="*/ 0 w 112"/>
                  <a:gd name="T37" fmla="*/ 0 h 75"/>
                  <a:gd name="T38" fmla="*/ 4 w 112"/>
                  <a:gd name="T39" fmla="*/ 16 h 75"/>
                  <a:gd name="T40" fmla="*/ 7 w 112"/>
                  <a:gd name="T41" fmla="*/ 20 h 75"/>
                  <a:gd name="T42" fmla="*/ 8 w 112"/>
                  <a:gd name="T43" fmla="*/ 23 h 75"/>
                  <a:gd name="T44" fmla="*/ 12 w 112"/>
                  <a:gd name="T45" fmla="*/ 29 h 75"/>
                  <a:gd name="T46" fmla="*/ 16 w 112"/>
                  <a:gd name="T47" fmla="*/ 33 h 75"/>
                  <a:gd name="T48" fmla="*/ 25 w 112"/>
                  <a:gd name="T49" fmla="*/ 43 h 75"/>
                  <a:gd name="T50" fmla="*/ 32 w 112"/>
                  <a:gd name="T51" fmla="*/ 47 h 75"/>
                  <a:gd name="T52" fmla="*/ 34 w 112"/>
                  <a:gd name="T53" fmla="*/ 50 h 75"/>
                  <a:gd name="T54" fmla="*/ 60 w 112"/>
                  <a:gd name="T55" fmla="*/ 62 h 75"/>
                  <a:gd name="T56" fmla="*/ 65 w 112"/>
                  <a:gd name="T57" fmla="*/ 65 h 75"/>
                  <a:gd name="T58" fmla="*/ 70 w 112"/>
                  <a:gd name="T59" fmla="*/ 66 h 75"/>
                  <a:gd name="T60" fmla="*/ 76 w 112"/>
                  <a:gd name="T61" fmla="*/ 68 h 75"/>
                  <a:gd name="T62" fmla="*/ 80 w 112"/>
                  <a:gd name="T63" fmla="*/ 69 h 75"/>
                  <a:gd name="T64" fmla="*/ 98 w 112"/>
                  <a:gd name="T65" fmla="*/ 73 h 75"/>
                  <a:gd name="T66" fmla="*/ 112 w 112"/>
                  <a:gd name="T67" fmla="*/ 75 h 75"/>
                  <a:gd name="T68" fmla="*/ 110 w 112"/>
                  <a:gd name="T69" fmla="*/ 75 h 75"/>
                  <a:gd name="T70" fmla="*/ 110 w 112"/>
                  <a:gd name="T71" fmla="*/ 73 h 75"/>
                  <a:gd name="T72" fmla="*/ 110 w 112"/>
                  <a:gd name="T73" fmla="*/ 71 h 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2"/>
                  <a:gd name="T112" fmla="*/ 0 h 75"/>
                  <a:gd name="T113" fmla="*/ 112 w 112"/>
                  <a:gd name="T114" fmla="*/ 75 h 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2" h="75">
                    <a:moveTo>
                      <a:pt x="110" y="71"/>
                    </a:moveTo>
                    <a:lnTo>
                      <a:pt x="105" y="70"/>
                    </a:lnTo>
                    <a:lnTo>
                      <a:pt x="99" y="70"/>
                    </a:lnTo>
                    <a:lnTo>
                      <a:pt x="98" y="70"/>
                    </a:lnTo>
                    <a:lnTo>
                      <a:pt x="80" y="67"/>
                    </a:lnTo>
                    <a:lnTo>
                      <a:pt x="76" y="66"/>
                    </a:lnTo>
                    <a:lnTo>
                      <a:pt x="70" y="63"/>
                    </a:lnTo>
                    <a:lnTo>
                      <a:pt x="65" y="62"/>
                    </a:lnTo>
                    <a:lnTo>
                      <a:pt x="60" y="60"/>
                    </a:lnTo>
                    <a:lnTo>
                      <a:pt x="39" y="50"/>
                    </a:lnTo>
                    <a:lnTo>
                      <a:pt x="34" y="45"/>
                    </a:lnTo>
                    <a:lnTo>
                      <a:pt x="27" y="40"/>
                    </a:lnTo>
                    <a:lnTo>
                      <a:pt x="18" y="31"/>
                    </a:lnTo>
                    <a:lnTo>
                      <a:pt x="15" y="27"/>
                    </a:lnTo>
                    <a:lnTo>
                      <a:pt x="10" y="20"/>
                    </a:lnTo>
                    <a:lnTo>
                      <a:pt x="9" y="16"/>
                    </a:lnTo>
                    <a:lnTo>
                      <a:pt x="7" y="13"/>
                    </a:lnTo>
                    <a:lnTo>
                      <a:pt x="2" y="0"/>
                    </a:lnTo>
                    <a:lnTo>
                      <a:pt x="0" y="0"/>
                    </a:lnTo>
                    <a:lnTo>
                      <a:pt x="4" y="16"/>
                    </a:lnTo>
                    <a:lnTo>
                      <a:pt x="7" y="20"/>
                    </a:lnTo>
                    <a:lnTo>
                      <a:pt x="8" y="23"/>
                    </a:lnTo>
                    <a:lnTo>
                      <a:pt x="12" y="29"/>
                    </a:lnTo>
                    <a:lnTo>
                      <a:pt x="16" y="33"/>
                    </a:lnTo>
                    <a:lnTo>
                      <a:pt x="25" y="43"/>
                    </a:lnTo>
                    <a:lnTo>
                      <a:pt x="32" y="47"/>
                    </a:lnTo>
                    <a:lnTo>
                      <a:pt x="34" y="50"/>
                    </a:lnTo>
                    <a:lnTo>
                      <a:pt x="60" y="62"/>
                    </a:lnTo>
                    <a:lnTo>
                      <a:pt x="65" y="65"/>
                    </a:lnTo>
                    <a:lnTo>
                      <a:pt x="70" y="66"/>
                    </a:lnTo>
                    <a:lnTo>
                      <a:pt x="76" y="68"/>
                    </a:lnTo>
                    <a:lnTo>
                      <a:pt x="80" y="69"/>
                    </a:lnTo>
                    <a:lnTo>
                      <a:pt x="98" y="73"/>
                    </a:lnTo>
                    <a:lnTo>
                      <a:pt x="112" y="75"/>
                    </a:lnTo>
                    <a:lnTo>
                      <a:pt x="110" y="75"/>
                    </a:lnTo>
                    <a:lnTo>
                      <a:pt x="110" y="73"/>
                    </a:lnTo>
                    <a:lnTo>
                      <a:pt x="110"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1" name="Freeform 3486"/>
              <p:cNvSpPr>
                <a:spLocks/>
              </p:cNvSpPr>
              <p:nvPr/>
            </p:nvSpPr>
            <p:spPr bwMode="auto">
              <a:xfrm>
                <a:off x="4553" y="3126"/>
                <a:ext cx="2"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2" name="Freeform 3487"/>
              <p:cNvSpPr>
                <a:spLocks/>
              </p:cNvSpPr>
              <p:nvPr/>
            </p:nvSpPr>
            <p:spPr bwMode="auto">
              <a:xfrm>
                <a:off x="4574" y="3085"/>
                <a:ext cx="96" cy="69"/>
              </a:xfrm>
              <a:custGeom>
                <a:avLst/>
                <a:gdLst>
                  <a:gd name="T0" fmla="*/ 0 w 194"/>
                  <a:gd name="T1" fmla="*/ 76 h 138"/>
                  <a:gd name="T2" fmla="*/ 1 w 194"/>
                  <a:gd name="T3" fmla="*/ 85 h 138"/>
                  <a:gd name="T4" fmla="*/ 5 w 194"/>
                  <a:gd name="T5" fmla="*/ 95 h 138"/>
                  <a:gd name="T6" fmla="*/ 9 w 194"/>
                  <a:gd name="T7" fmla="*/ 103 h 138"/>
                  <a:gd name="T8" fmla="*/ 15 w 194"/>
                  <a:gd name="T9" fmla="*/ 110 h 138"/>
                  <a:gd name="T10" fmla="*/ 23 w 194"/>
                  <a:gd name="T11" fmla="*/ 117 h 138"/>
                  <a:gd name="T12" fmla="*/ 32 w 194"/>
                  <a:gd name="T13" fmla="*/ 122 h 138"/>
                  <a:gd name="T14" fmla="*/ 42 w 194"/>
                  <a:gd name="T15" fmla="*/ 128 h 138"/>
                  <a:gd name="T16" fmla="*/ 53 w 194"/>
                  <a:gd name="T17" fmla="*/ 132 h 138"/>
                  <a:gd name="T18" fmla="*/ 65 w 194"/>
                  <a:gd name="T19" fmla="*/ 135 h 138"/>
                  <a:gd name="T20" fmla="*/ 76 w 194"/>
                  <a:gd name="T21" fmla="*/ 137 h 138"/>
                  <a:gd name="T22" fmla="*/ 90 w 194"/>
                  <a:gd name="T23" fmla="*/ 137 h 138"/>
                  <a:gd name="T24" fmla="*/ 103 w 194"/>
                  <a:gd name="T25" fmla="*/ 137 h 138"/>
                  <a:gd name="T26" fmla="*/ 116 w 194"/>
                  <a:gd name="T27" fmla="*/ 136 h 138"/>
                  <a:gd name="T28" fmla="*/ 128 w 194"/>
                  <a:gd name="T29" fmla="*/ 135 h 138"/>
                  <a:gd name="T30" fmla="*/ 140 w 194"/>
                  <a:gd name="T31" fmla="*/ 132 h 138"/>
                  <a:gd name="T32" fmla="*/ 151 w 194"/>
                  <a:gd name="T33" fmla="*/ 127 h 138"/>
                  <a:gd name="T34" fmla="*/ 160 w 194"/>
                  <a:gd name="T35" fmla="*/ 122 h 138"/>
                  <a:gd name="T36" fmla="*/ 169 w 194"/>
                  <a:gd name="T37" fmla="*/ 117 h 138"/>
                  <a:gd name="T38" fmla="*/ 178 w 194"/>
                  <a:gd name="T39" fmla="*/ 110 h 138"/>
                  <a:gd name="T40" fmla="*/ 183 w 194"/>
                  <a:gd name="T41" fmla="*/ 102 h 138"/>
                  <a:gd name="T42" fmla="*/ 188 w 194"/>
                  <a:gd name="T43" fmla="*/ 94 h 138"/>
                  <a:gd name="T44" fmla="*/ 191 w 194"/>
                  <a:gd name="T45" fmla="*/ 84 h 138"/>
                  <a:gd name="T46" fmla="*/ 193 w 194"/>
                  <a:gd name="T47" fmla="*/ 74 h 138"/>
                  <a:gd name="T48" fmla="*/ 193 w 194"/>
                  <a:gd name="T49" fmla="*/ 66 h 138"/>
                  <a:gd name="T50" fmla="*/ 193 w 194"/>
                  <a:gd name="T51" fmla="*/ 59 h 138"/>
                  <a:gd name="T52" fmla="*/ 191 w 194"/>
                  <a:gd name="T53" fmla="*/ 52 h 138"/>
                  <a:gd name="T54" fmla="*/ 189 w 194"/>
                  <a:gd name="T55" fmla="*/ 46 h 138"/>
                  <a:gd name="T56" fmla="*/ 187 w 194"/>
                  <a:gd name="T57" fmla="*/ 41 h 138"/>
                  <a:gd name="T58" fmla="*/ 183 w 194"/>
                  <a:gd name="T59" fmla="*/ 35 h 138"/>
                  <a:gd name="T60" fmla="*/ 180 w 194"/>
                  <a:gd name="T61" fmla="*/ 29 h 138"/>
                  <a:gd name="T62" fmla="*/ 175 w 194"/>
                  <a:gd name="T63" fmla="*/ 24 h 138"/>
                  <a:gd name="T64" fmla="*/ 169 w 194"/>
                  <a:gd name="T65" fmla="*/ 21 h 138"/>
                  <a:gd name="T66" fmla="*/ 164 w 194"/>
                  <a:gd name="T67" fmla="*/ 16 h 138"/>
                  <a:gd name="T68" fmla="*/ 158 w 194"/>
                  <a:gd name="T69" fmla="*/ 13 h 138"/>
                  <a:gd name="T70" fmla="*/ 151 w 194"/>
                  <a:gd name="T71" fmla="*/ 9 h 138"/>
                  <a:gd name="T72" fmla="*/ 143 w 194"/>
                  <a:gd name="T73" fmla="*/ 6 h 138"/>
                  <a:gd name="T74" fmla="*/ 136 w 194"/>
                  <a:gd name="T75" fmla="*/ 4 h 138"/>
                  <a:gd name="T76" fmla="*/ 128 w 194"/>
                  <a:gd name="T77" fmla="*/ 3 h 138"/>
                  <a:gd name="T78" fmla="*/ 119 w 194"/>
                  <a:gd name="T79" fmla="*/ 1 h 138"/>
                  <a:gd name="T80" fmla="*/ 111 w 194"/>
                  <a:gd name="T81" fmla="*/ 0 h 138"/>
                  <a:gd name="T82" fmla="*/ 102 w 194"/>
                  <a:gd name="T83" fmla="*/ 0 h 138"/>
                  <a:gd name="T84" fmla="*/ 90 w 194"/>
                  <a:gd name="T85" fmla="*/ 0 h 138"/>
                  <a:gd name="T86" fmla="*/ 77 w 194"/>
                  <a:gd name="T87" fmla="*/ 0 h 138"/>
                  <a:gd name="T88" fmla="*/ 66 w 194"/>
                  <a:gd name="T89" fmla="*/ 3 h 138"/>
                  <a:gd name="T90" fmla="*/ 54 w 194"/>
                  <a:gd name="T91" fmla="*/ 5 h 138"/>
                  <a:gd name="T92" fmla="*/ 44 w 194"/>
                  <a:gd name="T93" fmla="*/ 8 h 138"/>
                  <a:gd name="T94" fmla="*/ 34 w 194"/>
                  <a:gd name="T95" fmla="*/ 13 h 138"/>
                  <a:gd name="T96" fmla="*/ 24 w 194"/>
                  <a:gd name="T97" fmla="*/ 19 h 138"/>
                  <a:gd name="T98" fmla="*/ 16 w 194"/>
                  <a:gd name="T99" fmla="*/ 26 h 138"/>
                  <a:gd name="T100" fmla="*/ 9 w 194"/>
                  <a:gd name="T101" fmla="*/ 34 h 138"/>
                  <a:gd name="T102" fmla="*/ 5 w 194"/>
                  <a:gd name="T103" fmla="*/ 43 h 138"/>
                  <a:gd name="T104" fmla="*/ 1 w 194"/>
                  <a:gd name="T105" fmla="*/ 53 h 138"/>
                  <a:gd name="T106" fmla="*/ 0 w 194"/>
                  <a:gd name="T107" fmla="*/ 65 h 138"/>
                  <a:gd name="T108" fmla="*/ 0 w 194"/>
                  <a:gd name="T109" fmla="*/ 72 h 1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4"/>
                  <a:gd name="T166" fmla="*/ 0 h 138"/>
                  <a:gd name="T167" fmla="*/ 194 w 194"/>
                  <a:gd name="T168" fmla="*/ 138 h 13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4" h="138">
                    <a:moveTo>
                      <a:pt x="0" y="72"/>
                    </a:moveTo>
                    <a:lnTo>
                      <a:pt x="0" y="76"/>
                    </a:lnTo>
                    <a:lnTo>
                      <a:pt x="0" y="81"/>
                    </a:lnTo>
                    <a:lnTo>
                      <a:pt x="1" y="85"/>
                    </a:lnTo>
                    <a:lnTo>
                      <a:pt x="2" y="90"/>
                    </a:lnTo>
                    <a:lnTo>
                      <a:pt x="5" y="95"/>
                    </a:lnTo>
                    <a:lnTo>
                      <a:pt x="7" y="99"/>
                    </a:lnTo>
                    <a:lnTo>
                      <a:pt x="9" y="103"/>
                    </a:lnTo>
                    <a:lnTo>
                      <a:pt x="12" y="106"/>
                    </a:lnTo>
                    <a:lnTo>
                      <a:pt x="15" y="110"/>
                    </a:lnTo>
                    <a:lnTo>
                      <a:pt x="19" y="113"/>
                    </a:lnTo>
                    <a:lnTo>
                      <a:pt x="23" y="117"/>
                    </a:lnTo>
                    <a:lnTo>
                      <a:pt x="28" y="120"/>
                    </a:lnTo>
                    <a:lnTo>
                      <a:pt x="32" y="122"/>
                    </a:lnTo>
                    <a:lnTo>
                      <a:pt x="37" y="125"/>
                    </a:lnTo>
                    <a:lnTo>
                      <a:pt x="42" y="128"/>
                    </a:lnTo>
                    <a:lnTo>
                      <a:pt x="47" y="129"/>
                    </a:lnTo>
                    <a:lnTo>
                      <a:pt x="53" y="132"/>
                    </a:lnTo>
                    <a:lnTo>
                      <a:pt x="59" y="134"/>
                    </a:lnTo>
                    <a:lnTo>
                      <a:pt x="65" y="135"/>
                    </a:lnTo>
                    <a:lnTo>
                      <a:pt x="70" y="136"/>
                    </a:lnTo>
                    <a:lnTo>
                      <a:pt x="76" y="137"/>
                    </a:lnTo>
                    <a:lnTo>
                      <a:pt x="83" y="137"/>
                    </a:lnTo>
                    <a:lnTo>
                      <a:pt x="90" y="137"/>
                    </a:lnTo>
                    <a:lnTo>
                      <a:pt x="97" y="138"/>
                    </a:lnTo>
                    <a:lnTo>
                      <a:pt x="103" y="137"/>
                    </a:lnTo>
                    <a:lnTo>
                      <a:pt x="110" y="137"/>
                    </a:lnTo>
                    <a:lnTo>
                      <a:pt x="116" y="136"/>
                    </a:lnTo>
                    <a:lnTo>
                      <a:pt x="122" y="136"/>
                    </a:lnTo>
                    <a:lnTo>
                      <a:pt x="128" y="135"/>
                    </a:lnTo>
                    <a:lnTo>
                      <a:pt x="135" y="133"/>
                    </a:lnTo>
                    <a:lnTo>
                      <a:pt x="140" y="132"/>
                    </a:lnTo>
                    <a:lnTo>
                      <a:pt x="145" y="129"/>
                    </a:lnTo>
                    <a:lnTo>
                      <a:pt x="151" y="127"/>
                    </a:lnTo>
                    <a:lnTo>
                      <a:pt x="156" y="125"/>
                    </a:lnTo>
                    <a:lnTo>
                      <a:pt x="160" y="122"/>
                    </a:lnTo>
                    <a:lnTo>
                      <a:pt x="166" y="120"/>
                    </a:lnTo>
                    <a:lnTo>
                      <a:pt x="169" y="117"/>
                    </a:lnTo>
                    <a:lnTo>
                      <a:pt x="174" y="113"/>
                    </a:lnTo>
                    <a:lnTo>
                      <a:pt x="178" y="110"/>
                    </a:lnTo>
                    <a:lnTo>
                      <a:pt x="181" y="105"/>
                    </a:lnTo>
                    <a:lnTo>
                      <a:pt x="183" y="102"/>
                    </a:lnTo>
                    <a:lnTo>
                      <a:pt x="187" y="97"/>
                    </a:lnTo>
                    <a:lnTo>
                      <a:pt x="188" y="94"/>
                    </a:lnTo>
                    <a:lnTo>
                      <a:pt x="190" y="89"/>
                    </a:lnTo>
                    <a:lnTo>
                      <a:pt x="191" y="84"/>
                    </a:lnTo>
                    <a:lnTo>
                      <a:pt x="193" y="79"/>
                    </a:lnTo>
                    <a:lnTo>
                      <a:pt x="193" y="74"/>
                    </a:lnTo>
                    <a:lnTo>
                      <a:pt x="194" y="69"/>
                    </a:lnTo>
                    <a:lnTo>
                      <a:pt x="193" y="66"/>
                    </a:lnTo>
                    <a:lnTo>
                      <a:pt x="193" y="62"/>
                    </a:lnTo>
                    <a:lnTo>
                      <a:pt x="193" y="59"/>
                    </a:lnTo>
                    <a:lnTo>
                      <a:pt x="191" y="56"/>
                    </a:lnTo>
                    <a:lnTo>
                      <a:pt x="191" y="52"/>
                    </a:lnTo>
                    <a:lnTo>
                      <a:pt x="190" y="49"/>
                    </a:lnTo>
                    <a:lnTo>
                      <a:pt x="189" y="46"/>
                    </a:lnTo>
                    <a:lnTo>
                      <a:pt x="188" y="43"/>
                    </a:lnTo>
                    <a:lnTo>
                      <a:pt x="187" y="41"/>
                    </a:lnTo>
                    <a:lnTo>
                      <a:pt x="186" y="37"/>
                    </a:lnTo>
                    <a:lnTo>
                      <a:pt x="183" y="35"/>
                    </a:lnTo>
                    <a:lnTo>
                      <a:pt x="182" y="32"/>
                    </a:lnTo>
                    <a:lnTo>
                      <a:pt x="180" y="29"/>
                    </a:lnTo>
                    <a:lnTo>
                      <a:pt x="178" y="27"/>
                    </a:lnTo>
                    <a:lnTo>
                      <a:pt x="175" y="24"/>
                    </a:lnTo>
                    <a:lnTo>
                      <a:pt x="173" y="22"/>
                    </a:lnTo>
                    <a:lnTo>
                      <a:pt x="169" y="21"/>
                    </a:lnTo>
                    <a:lnTo>
                      <a:pt x="167" y="19"/>
                    </a:lnTo>
                    <a:lnTo>
                      <a:pt x="164" y="16"/>
                    </a:lnTo>
                    <a:lnTo>
                      <a:pt x="161" y="14"/>
                    </a:lnTo>
                    <a:lnTo>
                      <a:pt x="158" y="13"/>
                    </a:lnTo>
                    <a:lnTo>
                      <a:pt x="155" y="11"/>
                    </a:lnTo>
                    <a:lnTo>
                      <a:pt x="151" y="9"/>
                    </a:lnTo>
                    <a:lnTo>
                      <a:pt x="148" y="8"/>
                    </a:lnTo>
                    <a:lnTo>
                      <a:pt x="143" y="6"/>
                    </a:lnTo>
                    <a:lnTo>
                      <a:pt x="140" y="5"/>
                    </a:lnTo>
                    <a:lnTo>
                      <a:pt x="136" y="4"/>
                    </a:lnTo>
                    <a:lnTo>
                      <a:pt x="131" y="4"/>
                    </a:lnTo>
                    <a:lnTo>
                      <a:pt x="128" y="3"/>
                    </a:lnTo>
                    <a:lnTo>
                      <a:pt x="123" y="1"/>
                    </a:lnTo>
                    <a:lnTo>
                      <a:pt x="119" y="1"/>
                    </a:lnTo>
                    <a:lnTo>
                      <a:pt x="114" y="0"/>
                    </a:lnTo>
                    <a:lnTo>
                      <a:pt x="111" y="0"/>
                    </a:lnTo>
                    <a:lnTo>
                      <a:pt x="106" y="0"/>
                    </a:lnTo>
                    <a:lnTo>
                      <a:pt x="102" y="0"/>
                    </a:lnTo>
                    <a:lnTo>
                      <a:pt x="97" y="0"/>
                    </a:lnTo>
                    <a:lnTo>
                      <a:pt x="90" y="0"/>
                    </a:lnTo>
                    <a:lnTo>
                      <a:pt x="83" y="0"/>
                    </a:lnTo>
                    <a:lnTo>
                      <a:pt x="77" y="0"/>
                    </a:lnTo>
                    <a:lnTo>
                      <a:pt x="72" y="1"/>
                    </a:lnTo>
                    <a:lnTo>
                      <a:pt x="66" y="3"/>
                    </a:lnTo>
                    <a:lnTo>
                      <a:pt x="60" y="4"/>
                    </a:lnTo>
                    <a:lnTo>
                      <a:pt x="54" y="5"/>
                    </a:lnTo>
                    <a:lnTo>
                      <a:pt x="48" y="7"/>
                    </a:lnTo>
                    <a:lnTo>
                      <a:pt x="44" y="8"/>
                    </a:lnTo>
                    <a:lnTo>
                      <a:pt x="38" y="11"/>
                    </a:lnTo>
                    <a:lnTo>
                      <a:pt x="34" y="13"/>
                    </a:lnTo>
                    <a:lnTo>
                      <a:pt x="29" y="16"/>
                    </a:lnTo>
                    <a:lnTo>
                      <a:pt x="24" y="19"/>
                    </a:lnTo>
                    <a:lnTo>
                      <a:pt x="20" y="22"/>
                    </a:lnTo>
                    <a:lnTo>
                      <a:pt x="16" y="26"/>
                    </a:lnTo>
                    <a:lnTo>
                      <a:pt x="13" y="29"/>
                    </a:lnTo>
                    <a:lnTo>
                      <a:pt x="9" y="34"/>
                    </a:lnTo>
                    <a:lnTo>
                      <a:pt x="7" y="38"/>
                    </a:lnTo>
                    <a:lnTo>
                      <a:pt x="5" y="43"/>
                    </a:lnTo>
                    <a:lnTo>
                      <a:pt x="2" y="47"/>
                    </a:lnTo>
                    <a:lnTo>
                      <a:pt x="1" y="53"/>
                    </a:lnTo>
                    <a:lnTo>
                      <a:pt x="0" y="59"/>
                    </a:lnTo>
                    <a:lnTo>
                      <a:pt x="0" y="65"/>
                    </a:lnTo>
                    <a:lnTo>
                      <a:pt x="0" y="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593" name="Freeform 3488"/>
              <p:cNvSpPr>
                <a:spLocks/>
              </p:cNvSpPr>
              <p:nvPr/>
            </p:nvSpPr>
            <p:spPr bwMode="auto">
              <a:xfrm>
                <a:off x="4573" y="3121"/>
                <a:ext cx="5" cy="14"/>
              </a:xfrm>
              <a:custGeom>
                <a:avLst/>
                <a:gdLst>
                  <a:gd name="T0" fmla="*/ 2 w 9"/>
                  <a:gd name="T1" fmla="*/ 0 h 27"/>
                  <a:gd name="T2" fmla="*/ 0 w 9"/>
                  <a:gd name="T3" fmla="*/ 0 h 27"/>
                  <a:gd name="T4" fmla="*/ 0 w 9"/>
                  <a:gd name="T5" fmla="*/ 9 h 27"/>
                  <a:gd name="T6" fmla="*/ 2 w 9"/>
                  <a:gd name="T7" fmla="*/ 18 h 27"/>
                  <a:gd name="T8" fmla="*/ 7 w 9"/>
                  <a:gd name="T9" fmla="*/ 27 h 27"/>
                  <a:gd name="T10" fmla="*/ 8 w 9"/>
                  <a:gd name="T11" fmla="*/ 27 h 27"/>
                  <a:gd name="T12" fmla="*/ 9 w 9"/>
                  <a:gd name="T13" fmla="*/ 27 h 27"/>
                  <a:gd name="T14" fmla="*/ 5 w 9"/>
                  <a:gd name="T15" fmla="*/ 18 h 27"/>
                  <a:gd name="T16" fmla="*/ 2 w 9"/>
                  <a:gd name="T17" fmla="*/ 9 h 27"/>
                  <a:gd name="T18" fmla="*/ 2 w 9"/>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27"/>
                  <a:gd name="T32" fmla="*/ 9 w 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27">
                    <a:moveTo>
                      <a:pt x="2" y="0"/>
                    </a:moveTo>
                    <a:lnTo>
                      <a:pt x="0" y="0"/>
                    </a:lnTo>
                    <a:lnTo>
                      <a:pt x="0" y="9"/>
                    </a:lnTo>
                    <a:lnTo>
                      <a:pt x="2" y="18"/>
                    </a:lnTo>
                    <a:lnTo>
                      <a:pt x="7" y="27"/>
                    </a:lnTo>
                    <a:lnTo>
                      <a:pt x="8" y="27"/>
                    </a:lnTo>
                    <a:lnTo>
                      <a:pt x="9" y="27"/>
                    </a:lnTo>
                    <a:lnTo>
                      <a:pt x="5" y="18"/>
                    </a:lnTo>
                    <a:lnTo>
                      <a:pt x="2" y="9"/>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4" name="Freeform 3489"/>
              <p:cNvSpPr>
                <a:spLocks/>
              </p:cNvSpPr>
              <p:nvPr/>
            </p:nvSpPr>
            <p:spPr bwMode="auto">
              <a:xfrm>
                <a:off x="4576" y="3134"/>
                <a:ext cx="27" cy="19"/>
              </a:xfrm>
              <a:custGeom>
                <a:avLst/>
                <a:gdLst>
                  <a:gd name="T0" fmla="*/ 0 w 53"/>
                  <a:gd name="T1" fmla="*/ 1 h 37"/>
                  <a:gd name="T2" fmla="*/ 2 w 53"/>
                  <a:gd name="T3" fmla="*/ 6 h 37"/>
                  <a:gd name="T4" fmla="*/ 4 w 53"/>
                  <a:gd name="T5" fmla="*/ 9 h 37"/>
                  <a:gd name="T6" fmla="*/ 11 w 53"/>
                  <a:gd name="T7" fmla="*/ 16 h 37"/>
                  <a:gd name="T8" fmla="*/ 18 w 53"/>
                  <a:gd name="T9" fmla="*/ 22 h 37"/>
                  <a:gd name="T10" fmla="*/ 28 w 53"/>
                  <a:gd name="T11" fmla="*/ 27 h 37"/>
                  <a:gd name="T12" fmla="*/ 34 w 53"/>
                  <a:gd name="T13" fmla="*/ 31 h 37"/>
                  <a:gd name="T14" fmla="*/ 41 w 53"/>
                  <a:gd name="T15" fmla="*/ 32 h 37"/>
                  <a:gd name="T16" fmla="*/ 53 w 53"/>
                  <a:gd name="T17" fmla="*/ 37 h 37"/>
                  <a:gd name="T18" fmla="*/ 53 w 53"/>
                  <a:gd name="T19" fmla="*/ 35 h 37"/>
                  <a:gd name="T20" fmla="*/ 41 w 53"/>
                  <a:gd name="T21" fmla="*/ 30 h 37"/>
                  <a:gd name="T22" fmla="*/ 37 w 53"/>
                  <a:gd name="T23" fmla="*/ 29 h 37"/>
                  <a:gd name="T24" fmla="*/ 34 w 53"/>
                  <a:gd name="T25" fmla="*/ 27 h 37"/>
                  <a:gd name="T26" fmla="*/ 25 w 53"/>
                  <a:gd name="T27" fmla="*/ 22 h 37"/>
                  <a:gd name="T28" fmla="*/ 14 w 53"/>
                  <a:gd name="T29" fmla="*/ 14 h 37"/>
                  <a:gd name="T30" fmla="*/ 7 w 53"/>
                  <a:gd name="T31" fmla="*/ 7 h 37"/>
                  <a:gd name="T32" fmla="*/ 2 w 53"/>
                  <a:gd name="T33" fmla="*/ 0 h 37"/>
                  <a:gd name="T34" fmla="*/ 1 w 53"/>
                  <a:gd name="T35" fmla="*/ 1 h 37"/>
                  <a:gd name="T36" fmla="*/ 0 w 53"/>
                  <a:gd name="T37" fmla="*/ 1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
                  <a:gd name="T58" fmla="*/ 0 h 37"/>
                  <a:gd name="T59" fmla="*/ 53 w 53"/>
                  <a:gd name="T60" fmla="*/ 37 h 3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 h="37">
                    <a:moveTo>
                      <a:pt x="0" y="1"/>
                    </a:moveTo>
                    <a:lnTo>
                      <a:pt x="2" y="6"/>
                    </a:lnTo>
                    <a:lnTo>
                      <a:pt x="4" y="9"/>
                    </a:lnTo>
                    <a:lnTo>
                      <a:pt x="11" y="16"/>
                    </a:lnTo>
                    <a:lnTo>
                      <a:pt x="18" y="22"/>
                    </a:lnTo>
                    <a:lnTo>
                      <a:pt x="28" y="27"/>
                    </a:lnTo>
                    <a:lnTo>
                      <a:pt x="34" y="31"/>
                    </a:lnTo>
                    <a:lnTo>
                      <a:pt x="41" y="32"/>
                    </a:lnTo>
                    <a:lnTo>
                      <a:pt x="53" y="37"/>
                    </a:lnTo>
                    <a:lnTo>
                      <a:pt x="53" y="35"/>
                    </a:lnTo>
                    <a:lnTo>
                      <a:pt x="41" y="30"/>
                    </a:lnTo>
                    <a:lnTo>
                      <a:pt x="37" y="29"/>
                    </a:lnTo>
                    <a:lnTo>
                      <a:pt x="34" y="27"/>
                    </a:lnTo>
                    <a:lnTo>
                      <a:pt x="25" y="22"/>
                    </a:lnTo>
                    <a:lnTo>
                      <a:pt x="14" y="14"/>
                    </a:lnTo>
                    <a:lnTo>
                      <a:pt x="7" y="7"/>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5" name="Freeform 3490"/>
              <p:cNvSpPr>
                <a:spLocks/>
              </p:cNvSpPr>
              <p:nvPr/>
            </p:nvSpPr>
            <p:spPr bwMode="auto">
              <a:xfrm>
                <a:off x="4603" y="3151"/>
                <a:ext cx="32" cy="4"/>
              </a:xfrm>
              <a:custGeom>
                <a:avLst/>
                <a:gdLst>
                  <a:gd name="T0" fmla="*/ 0 w 63"/>
                  <a:gd name="T1" fmla="*/ 2 h 7"/>
                  <a:gd name="T2" fmla="*/ 17 w 63"/>
                  <a:gd name="T3" fmla="*/ 5 h 7"/>
                  <a:gd name="T4" fmla="*/ 31 w 63"/>
                  <a:gd name="T5" fmla="*/ 5 h 7"/>
                  <a:gd name="T6" fmla="*/ 38 w 63"/>
                  <a:gd name="T7" fmla="*/ 7 h 7"/>
                  <a:gd name="T8" fmla="*/ 44 w 63"/>
                  <a:gd name="T9" fmla="*/ 5 h 7"/>
                  <a:gd name="T10" fmla="*/ 51 w 63"/>
                  <a:gd name="T11" fmla="*/ 5 h 7"/>
                  <a:gd name="T12" fmla="*/ 57 w 63"/>
                  <a:gd name="T13" fmla="*/ 4 h 7"/>
                  <a:gd name="T14" fmla="*/ 63 w 63"/>
                  <a:gd name="T15" fmla="*/ 4 h 7"/>
                  <a:gd name="T16" fmla="*/ 63 w 63"/>
                  <a:gd name="T17" fmla="*/ 2 h 7"/>
                  <a:gd name="T18" fmla="*/ 57 w 63"/>
                  <a:gd name="T19" fmla="*/ 2 h 7"/>
                  <a:gd name="T20" fmla="*/ 51 w 63"/>
                  <a:gd name="T21" fmla="*/ 3 h 7"/>
                  <a:gd name="T22" fmla="*/ 44 w 63"/>
                  <a:gd name="T23" fmla="*/ 3 h 7"/>
                  <a:gd name="T24" fmla="*/ 38 w 63"/>
                  <a:gd name="T25" fmla="*/ 4 h 7"/>
                  <a:gd name="T26" fmla="*/ 31 w 63"/>
                  <a:gd name="T27" fmla="*/ 3 h 7"/>
                  <a:gd name="T28" fmla="*/ 17 w 63"/>
                  <a:gd name="T29" fmla="*/ 3 h 7"/>
                  <a:gd name="T30" fmla="*/ 0 w 63"/>
                  <a:gd name="T31" fmla="*/ 0 h 7"/>
                  <a:gd name="T32" fmla="*/ 0 w 63"/>
                  <a:gd name="T33" fmla="*/ 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7"/>
                  <a:gd name="T53" fmla="*/ 63 w 63"/>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7">
                    <a:moveTo>
                      <a:pt x="0" y="2"/>
                    </a:moveTo>
                    <a:lnTo>
                      <a:pt x="17" y="5"/>
                    </a:lnTo>
                    <a:lnTo>
                      <a:pt x="31" y="5"/>
                    </a:lnTo>
                    <a:lnTo>
                      <a:pt x="38" y="7"/>
                    </a:lnTo>
                    <a:lnTo>
                      <a:pt x="44" y="5"/>
                    </a:lnTo>
                    <a:lnTo>
                      <a:pt x="51" y="5"/>
                    </a:lnTo>
                    <a:lnTo>
                      <a:pt x="57" y="4"/>
                    </a:lnTo>
                    <a:lnTo>
                      <a:pt x="63" y="4"/>
                    </a:lnTo>
                    <a:lnTo>
                      <a:pt x="63" y="2"/>
                    </a:lnTo>
                    <a:lnTo>
                      <a:pt x="57" y="2"/>
                    </a:lnTo>
                    <a:lnTo>
                      <a:pt x="51" y="3"/>
                    </a:lnTo>
                    <a:lnTo>
                      <a:pt x="44" y="3"/>
                    </a:lnTo>
                    <a:lnTo>
                      <a:pt x="38" y="4"/>
                    </a:lnTo>
                    <a:lnTo>
                      <a:pt x="31" y="3"/>
                    </a:lnTo>
                    <a:lnTo>
                      <a:pt x="17" y="3"/>
                    </a:lnTo>
                    <a:lnTo>
                      <a:pt x="0"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6" name="Freeform 3491"/>
              <p:cNvSpPr>
                <a:spLocks/>
              </p:cNvSpPr>
              <p:nvPr/>
            </p:nvSpPr>
            <p:spPr bwMode="auto">
              <a:xfrm>
                <a:off x="4635" y="3102"/>
                <a:ext cx="36" cy="52"/>
              </a:xfrm>
              <a:custGeom>
                <a:avLst/>
                <a:gdLst>
                  <a:gd name="T0" fmla="*/ 0 w 73"/>
                  <a:gd name="T1" fmla="*/ 103 h 103"/>
                  <a:gd name="T2" fmla="*/ 6 w 73"/>
                  <a:gd name="T3" fmla="*/ 102 h 103"/>
                  <a:gd name="T4" fmla="*/ 13 w 73"/>
                  <a:gd name="T5" fmla="*/ 100 h 103"/>
                  <a:gd name="T6" fmla="*/ 18 w 73"/>
                  <a:gd name="T7" fmla="*/ 99 h 103"/>
                  <a:gd name="T8" fmla="*/ 29 w 73"/>
                  <a:gd name="T9" fmla="*/ 94 h 103"/>
                  <a:gd name="T10" fmla="*/ 38 w 73"/>
                  <a:gd name="T11" fmla="*/ 90 h 103"/>
                  <a:gd name="T12" fmla="*/ 45 w 73"/>
                  <a:gd name="T13" fmla="*/ 87 h 103"/>
                  <a:gd name="T14" fmla="*/ 49 w 73"/>
                  <a:gd name="T15" fmla="*/ 84 h 103"/>
                  <a:gd name="T16" fmla="*/ 53 w 73"/>
                  <a:gd name="T17" fmla="*/ 80 h 103"/>
                  <a:gd name="T18" fmla="*/ 57 w 73"/>
                  <a:gd name="T19" fmla="*/ 77 h 103"/>
                  <a:gd name="T20" fmla="*/ 60 w 73"/>
                  <a:gd name="T21" fmla="*/ 72 h 103"/>
                  <a:gd name="T22" fmla="*/ 62 w 73"/>
                  <a:gd name="T23" fmla="*/ 69 h 103"/>
                  <a:gd name="T24" fmla="*/ 66 w 73"/>
                  <a:gd name="T25" fmla="*/ 64 h 103"/>
                  <a:gd name="T26" fmla="*/ 67 w 73"/>
                  <a:gd name="T27" fmla="*/ 60 h 103"/>
                  <a:gd name="T28" fmla="*/ 69 w 73"/>
                  <a:gd name="T29" fmla="*/ 55 h 103"/>
                  <a:gd name="T30" fmla="*/ 71 w 73"/>
                  <a:gd name="T31" fmla="*/ 50 h 103"/>
                  <a:gd name="T32" fmla="*/ 72 w 73"/>
                  <a:gd name="T33" fmla="*/ 45 h 103"/>
                  <a:gd name="T34" fmla="*/ 72 w 73"/>
                  <a:gd name="T35" fmla="*/ 40 h 103"/>
                  <a:gd name="T36" fmla="*/ 73 w 73"/>
                  <a:gd name="T37" fmla="*/ 35 h 103"/>
                  <a:gd name="T38" fmla="*/ 72 w 73"/>
                  <a:gd name="T39" fmla="*/ 32 h 103"/>
                  <a:gd name="T40" fmla="*/ 72 w 73"/>
                  <a:gd name="T41" fmla="*/ 25 h 103"/>
                  <a:gd name="T42" fmla="*/ 71 w 73"/>
                  <a:gd name="T43" fmla="*/ 22 h 103"/>
                  <a:gd name="T44" fmla="*/ 71 w 73"/>
                  <a:gd name="T45" fmla="*/ 18 h 103"/>
                  <a:gd name="T46" fmla="*/ 69 w 73"/>
                  <a:gd name="T47" fmla="*/ 15 h 103"/>
                  <a:gd name="T48" fmla="*/ 68 w 73"/>
                  <a:gd name="T49" fmla="*/ 12 h 103"/>
                  <a:gd name="T50" fmla="*/ 67 w 73"/>
                  <a:gd name="T51" fmla="*/ 9 h 103"/>
                  <a:gd name="T52" fmla="*/ 66 w 73"/>
                  <a:gd name="T53" fmla="*/ 7 h 103"/>
                  <a:gd name="T54" fmla="*/ 65 w 73"/>
                  <a:gd name="T55" fmla="*/ 2 h 103"/>
                  <a:gd name="T56" fmla="*/ 62 w 73"/>
                  <a:gd name="T57" fmla="*/ 0 h 103"/>
                  <a:gd name="T58" fmla="*/ 61 w 73"/>
                  <a:gd name="T59" fmla="*/ 1 h 103"/>
                  <a:gd name="T60" fmla="*/ 60 w 73"/>
                  <a:gd name="T61" fmla="*/ 2 h 103"/>
                  <a:gd name="T62" fmla="*/ 62 w 73"/>
                  <a:gd name="T63" fmla="*/ 4 h 103"/>
                  <a:gd name="T64" fmla="*/ 64 w 73"/>
                  <a:gd name="T65" fmla="*/ 7 h 103"/>
                  <a:gd name="T66" fmla="*/ 65 w 73"/>
                  <a:gd name="T67" fmla="*/ 9 h 103"/>
                  <a:gd name="T68" fmla="*/ 66 w 73"/>
                  <a:gd name="T69" fmla="*/ 12 h 103"/>
                  <a:gd name="T70" fmla="*/ 67 w 73"/>
                  <a:gd name="T71" fmla="*/ 15 h 103"/>
                  <a:gd name="T72" fmla="*/ 68 w 73"/>
                  <a:gd name="T73" fmla="*/ 18 h 103"/>
                  <a:gd name="T74" fmla="*/ 68 w 73"/>
                  <a:gd name="T75" fmla="*/ 22 h 103"/>
                  <a:gd name="T76" fmla="*/ 69 w 73"/>
                  <a:gd name="T77" fmla="*/ 25 h 103"/>
                  <a:gd name="T78" fmla="*/ 69 w 73"/>
                  <a:gd name="T79" fmla="*/ 32 h 103"/>
                  <a:gd name="T80" fmla="*/ 71 w 73"/>
                  <a:gd name="T81" fmla="*/ 35 h 103"/>
                  <a:gd name="T82" fmla="*/ 69 w 73"/>
                  <a:gd name="T83" fmla="*/ 40 h 103"/>
                  <a:gd name="T84" fmla="*/ 69 w 73"/>
                  <a:gd name="T85" fmla="*/ 45 h 103"/>
                  <a:gd name="T86" fmla="*/ 68 w 73"/>
                  <a:gd name="T87" fmla="*/ 50 h 103"/>
                  <a:gd name="T88" fmla="*/ 67 w 73"/>
                  <a:gd name="T89" fmla="*/ 55 h 103"/>
                  <a:gd name="T90" fmla="*/ 65 w 73"/>
                  <a:gd name="T91" fmla="*/ 60 h 103"/>
                  <a:gd name="T92" fmla="*/ 64 w 73"/>
                  <a:gd name="T93" fmla="*/ 62 h 103"/>
                  <a:gd name="T94" fmla="*/ 60 w 73"/>
                  <a:gd name="T95" fmla="*/ 66 h 103"/>
                  <a:gd name="T96" fmla="*/ 58 w 73"/>
                  <a:gd name="T97" fmla="*/ 70 h 103"/>
                  <a:gd name="T98" fmla="*/ 54 w 73"/>
                  <a:gd name="T99" fmla="*/ 75 h 103"/>
                  <a:gd name="T100" fmla="*/ 51 w 73"/>
                  <a:gd name="T101" fmla="*/ 78 h 103"/>
                  <a:gd name="T102" fmla="*/ 46 w 73"/>
                  <a:gd name="T103" fmla="*/ 81 h 103"/>
                  <a:gd name="T104" fmla="*/ 43 w 73"/>
                  <a:gd name="T105" fmla="*/ 85 h 103"/>
                  <a:gd name="T106" fmla="*/ 38 w 73"/>
                  <a:gd name="T107" fmla="*/ 87 h 103"/>
                  <a:gd name="T108" fmla="*/ 29 w 73"/>
                  <a:gd name="T109" fmla="*/ 92 h 103"/>
                  <a:gd name="T110" fmla="*/ 18 w 73"/>
                  <a:gd name="T111" fmla="*/ 96 h 103"/>
                  <a:gd name="T112" fmla="*/ 13 w 73"/>
                  <a:gd name="T113" fmla="*/ 98 h 103"/>
                  <a:gd name="T114" fmla="*/ 6 w 73"/>
                  <a:gd name="T115" fmla="*/ 100 h 103"/>
                  <a:gd name="T116" fmla="*/ 0 w 73"/>
                  <a:gd name="T117" fmla="*/ 101 h 103"/>
                  <a:gd name="T118" fmla="*/ 0 w 73"/>
                  <a:gd name="T119" fmla="*/ 103 h 1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3"/>
                  <a:gd name="T181" fmla="*/ 0 h 103"/>
                  <a:gd name="T182" fmla="*/ 73 w 73"/>
                  <a:gd name="T183" fmla="*/ 103 h 10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3" h="103">
                    <a:moveTo>
                      <a:pt x="0" y="103"/>
                    </a:moveTo>
                    <a:lnTo>
                      <a:pt x="6" y="102"/>
                    </a:lnTo>
                    <a:lnTo>
                      <a:pt x="13" y="100"/>
                    </a:lnTo>
                    <a:lnTo>
                      <a:pt x="18" y="99"/>
                    </a:lnTo>
                    <a:lnTo>
                      <a:pt x="29" y="94"/>
                    </a:lnTo>
                    <a:lnTo>
                      <a:pt x="38" y="90"/>
                    </a:lnTo>
                    <a:lnTo>
                      <a:pt x="45" y="87"/>
                    </a:lnTo>
                    <a:lnTo>
                      <a:pt x="49" y="84"/>
                    </a:lnTo>
                    <a:lnTo>
                      <a:pt x="53" y="80"/>
                    </a:lnTo>
                    <a:lnTo>
                      <a:pt x="57" y="77"/>
                    </a:lnTo>
                    <a:lnTo>
                      <a:pt x="60" y="72"/>
                    </a:lnTo>
                    <a:lnTo>
                      <a:pt x="62" y="69"/>
                    </a:lnTo>
                    <a:lnTo>
                      <a:pt x="66" y="64"/>
                    </a:lnTo>
                    <a:lnTo>
                      <a:pt x="67" y="60"/>
                    </a:lnTo>
                    <a:lnTo>
                      <a:pt x="69" y="55"/>
                    </a:lnTo>
                    <a:lnTo>
                      <a:pt x="71" y="50"/>
                    </a:lnTo>
                    <a:lnTo>
                      <a:pt x="72" y="45"/>
                    </a:lnTo>
                    <a:lnTo>
                      <a:pt x="72" y="40"/>
                    </a:lnTo>
                    <a:lnTo>
                      <a:pt x="73" y="35"/>
                    </a:lnTo>
                    <a:lnTo>
                      <a:pt x="72" y="32"/>
                    </a:lnTo>
                    <a:lnTo>
                      <a:pt x="72" y="25"/>
                    </a:lnTo>
                    <a:lnTo>
                      <a:pt x="71" y="22"/>
                    </a:lnTo>
                    <a:lnTo>
                      <a:pt x="71" y="18"/>
                    </a:lnTo>
                    <a:lnTo>
                      <a:pt x="69" y="15"/>
                    </a:lnTo>
                    <a:lnTo>
                      <a:pt x="68" y="12"/>
                    </a:lnTo>
                    <a:lnTo>
                      <a:pt x="67" y="9"/>
                    </a:lnTo>
                    <a:lnTo>
                      <a:pt x="66" y="7"/>
                    </a:lnTo>
                    <a:lnTo>
                      <a:pt x="65" y="2"/>
                    </a:lnTo>
                    <a:lnTo>
                      <a:pt x="62" y="0"/>
                    </a:lnTo>
                    <a:lnTo>
                      <a:pt x="61" y="1"/>
                    </a:lnTo>
                    <a:lnTo>
                      <a:pt x="60" y="2"/>
                    </a:lnTo>
                    <a:lnTo>
                      <a:pt x="62" y="4"/>
                    </a:lnTo>
                    <a:lnTo>
                      <a:pt x="64" y="7"/>
                    </a:lnTo>
                    <a:lnTo>
                      <a:pt x="65" y="9"/>
                    </a:lnTo>
                    <a:lnTo>
                      <a:pt x="66" y="12"/>
                    </a:lnTo>
                    <a:lnTo>
                      <a:pt x="67" y="15"/>
                    </a:lnTo>
                    <a:lnTo>
                      <a:pt x="68" y="18"/>
                    </a:lnTo>
                    <a:lnTo>
                      <a:pt x="68" y="22"/>
                    </a:lnTo>
                    <a:lnTo>
                      <a:pt x="69" y="25"/>
                    </a:lnTo>
                    <a:lnTo>
                      <a:pt x="69" y="32"/>
                    </a:lnTo>
                    <a:lnTo>
                      <a:pt x="71" y="35"/>
                    </a:lnTo>
                    <a:lnTo>
                      <a:pt x="69" y="40"/>
                    </a:lnTo>
                    <a:lnTo>
                      <a:pt x="69" y="45"/>
                    </a:lnTo>
                    <a:lnTo>
                      <a:pt x="68" y="50"/>
                    </a:lnTo>
                    <a:lnTo>
                      <a:pt x="67" y="55"/>
                    </a:lnTo>
                    <a:lnTo>
                      <a:pt x="65" y="60"/>
                    </a:lnTo>
                    <a:lnTo>
                      <a:pt x="64" y="62"/>
                    </a:lnTo>
                    <a:lnTo>
                      <a:pt x="60" y="66"/>
                    </a:lnTo>
                    <a:lnTo>
                      <a:pt x="58" y="70"/>
                    </a:lnTo>
                    <a:lnTo>
                      <a:pt x="54" y="75"/>
                    </a:lnTo>
                    <a:lnTo>
                      <a:pt x="51" y="78"/>
                    </a:lnTo>
                    <a:lnTo>
                      <a:pt x="46" y="81"/>
                    </a:lnTo>
                    <a:lnTo>
                      <a:pt x="43" y="85"/>
                    </a:lnTo>
                    <a:lnTo>
                      <a:pt x="38" y="87"/>
                    </a:lnTo>
                    <a:lnTo>
                      <a:pt x="29" y="92"/>
                    </a:lnTo>
                    <a:lnTo>
                      <a:pt x="18" y="96"/>
                    </a:lnTo>
                    <a:lnTo>
                      <a:pt x="13" y="98"/>
                    </a:lnTo>
                    <a:lnTo>
                      <a:pt x="6" y="100"/>
                    </a:lnTo>
                    <a:lnTo>
                      <a:pt x="0" y="101"/>
                    </a:lnTo>
                    <a:lnTo>
                      <a:pt x="0"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7" name="Freeform 3492"/>
              <p:cNvSpPr>
                <a:spLocks/>
              </p:cNvSpPr>
              <p:nvPr/>
            </p:nvSpPr>
            <p:spPr bwMode="auto">
              <a:xfrm>
                <a:off x="4664" y="3101"/>
                <a:ext cx="2" cy="3"/>
              </a:xfrm>
              <a:custGeom>
                <a:avLst/>
                <a:gdLst>
                  <a:gd name="T0" fmla="*/ 2 w 3"/>
                  <a:gd name="T1" fmla="*/ 3 h 5"/>
                  <a:gd name="T2" fmla="*/ 3 w 3"/>
                  <a:gd name="T3" fmla="*/ 3 h 5"/>
                  <a:gd name="T4" fmla="*/ 2 w 3"/>
                  <a:gd name="T5" fmla="*/ 0 h 5"/>
                  <a:gd name="T6" fmla="*/ 1 w 3"/>
                  <a:gd name="T7" fmla="*/ 0 h 5"/>
                  <a:gd name="T8" fmla="*/ 0 w 3"/>
                  <a:gd name="T9" fmla="*/ 0 h 5"/>
                  <a:gd name="T10" fmla="*/ 2 w 3"/>
                  <a:gd name="T11" fmla="*/ 5 h 5"/>
                  <a:gd name="T12" fmla="*/ 1 w 3"/>
                  <a:gd name="T13" fmla="*/ 4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3"/>
                    </a:lnTo>
                    <a:lnTo>
                      <a:pt x="2" y="0"/>
                    </a:lnTo>
                    <a:lnTo>
                      <a:pt x="1" y="0"/>
                    </a:lnTo>
                    <a:lnTo>
                      <a:pt x="0" y="0"/>
                    </a:lnTo>
                    <a:lnTo>
                      <a:pt x="2" y="5"/>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8" name="Freeform 3493"/>
              <p:cNvSpPr>
                <a:spLocks/>
              </p:cNvSpPr>
              <p:nvPr/>
            </p:nvSpPr>
            <p:spPr bwMode="auto">
              <a:xfrm>
                <a:off x="4642" y="3086"/>
                <a:ext cx="23" cy="16"/>
              </a:xfrm>
              <a:custGeom>
                <a:avLst/>
                <a:gdLst>
                  <a:gd name="T0" fmla="*/ 47 w 47"/>
                  <a:gd name="T1" fmla="*/ 29 h 31"/>
                  <a:gd name="T2" fmla="*/ 45 w 47"/>
                  <a:gd name="T3" fmla="*/ 25 h 31"/>
                  <a:gd name="T4" fmla="*/ 45 w 47"/>
                  <a:gd name="T5" fmla="*/ 25 h 31"/>
                  <a:gd name="T6" fmla="*/ 38 w 47"/>
                  <a:gd name="T7" fmla="*/ 18 h 31"/>
                  <a:gd name="T8" fmla="*/ 35 w 47"/>
                  <a:gd name="T9" fmla="*/ 17 h 31"/>
                  <a:gd name="T10" fmla="*/ 32 w 47"/>
                  <a:gd name="T11" fmla="*/ 15 h 31"/>
                  <a:gd name="T12" fmla="*/ 29 w 47"/>
                  <a:gd name="T13" fmla="*/ 12 h 31"/>
                  <a:gd name="T14" fmla="*/ 27 w 47"/>
                  <a:gd name="T15" fmla="*/ 10 h 31"/>
                  <a:gd name="T16" fmla="*/ 24 w 47"/>
                  <a:gd name="T17" fmla="*/ 9 h 31"/>
                  <a:gd name="T18" fmla="*/ 21 w 47"/>
                  <a:gd name="T19" fmla="*/ 6 h 31"/>
                  <a:gd name="T20" fmla="*/ 12 w 47"/>
                  <a:gd name="T21" fmla="*/ 4 h 31"/>
                  <a:gd name="T22" fmla="*/ 7 w 47"/>
                  <a:gd name="T23" fmla="*/ 2 h 31"/>
                  <a:gd name="T24" fmla="*/ 0 w 47"/>
                  <a:gd name="T25" fmla="*/ 0 h 31"/>
                  <a:gd name="T26" fmla="*/ 0 w 47"/>
                  <a:gd name="T27" fmla="*/ 1 h 31"/>
                  <a:gd name="T28" fmla="*/ 0 w 47"/>
                  <a:gd name="T29" fmla="*/ 2 h 31"/>
                  <a:gd name="T30" fmla="*/ 7 w 47"/>
                  <a:gd name="T31" fmla="*/ 4 h 31"/>
                  <a:gd name="T32" fmla="*/ 12 w 47"/>
                  <a:gd name="T33" fmla="*/ 6 h 31"/>
                  <a:gd name="T34" fmla="*/ 17 w 47"/>
                  <a:gd name="T35" fmla="*/ 9 h 31"/>
                  <a:gd name="T36" fmla="*/ 21 w 47"/>
                  <a:gd name="T37" fmla="*/ 11 h 31"/>
                  <a:gd name="T38" fmla="*/ 24 w 47"/>
                  <a:gd name="T39" fmla="*/ 12 h 31"/>
                  <a:gd name="T40" fmla="*/ 27 w 47"/>
                  <a:gd name="T41" fmla="*/ 15 h 31"/>
                  <a:gd name="T42" fmla="*/ 30 w 47"/>
                  <a:gd name="T43" fmla="*/ 17 h 31"/>
                  <a:gd name="T44" fmla="*/ 32 w 47"/>
                  <a:gd name="T45" fmla="*/ 19 h 31"/>
                  <a:gd name="T46" fmla="*/ 36 w 47"/>
                  <a:gd name="T47" fmla="*/ 20 h 31"/>
                  <a:gd name="T48" fmla="*/ 43 w 47"/>
                  <a:gd name="T49" fmla="*/ 27 h 31"/>
                  <a:gd name="T50" fmla="*/ 45 w 47"/>
                  <a:gd name="T51" fmla="*/ 31 h 31"/>
                  <a:gd name="T52" fmla="*/ 46 w 47"/>
                  <a:gd name="T53" fmla="*/ 29 h 31"/>
                  <a:gd name="T54" fmla="*/ 47 w 47"/>
                  <a:gd name="T55" fmla="*/ 29 h 3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
                  <a:gd name="T85" fmla="*/ 0 h 31"/>
                  <a:gd name="T86" fmla="*/ 47 w 47"/>
                  <a:gd name="T87" fmla="*/ 31 h 3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 h="31">
                    <a:moveTo>
                      <a:pt x="47" y="29"/>
                    </a:moveTo>
                    <a:lnTo>
                      <a:pt x="45" y="25"/>
                    </a:lnTo>
                    <a:lnTo>
                      <a:pt x="38" y="18"/>
                    </a:lnTo>
                    <a:lnTo>
                      <a:pt x="35" y="17"/>
                    </a:lnTo>
                    <a:lnTo>
                      <a:pt x="32" y="15"/>
                    </a:lnTo>
                    <a:lnTo>
                      <a:pt x="29" y="12"/>
                    </a:lnTo>
                    <a:lnTo>
                      <a:pt x="27" y="10"/>
                    </a:lnTo>
                    <a:lnTo>
                      <a:pt x="24" y="9"/>
                    </a:lnTo>
                    <a:lnTo>
                      <a:pt x="21" y="6"/>
                    </a:lnTo>
                    <a:lnTo>
                      <a:pt x="12" y="4"/>
                    </a:lnTo>
                    <a:lnTo>
                      <a:pt x="7" y="2"/>
                    </a:lnTo>
                    <a:lnTo>
                      <a:pt x="0" y="0"/>
                    </a:lnTo>
                    <a:lnTo>
                      <a:pt x="0" y="1"/>
                    </a:lnTo>
                    <a:lnTo>
                      <a:pt x="0" y="2"/>
                    </a:lnTo>
                    <a:lnTo>
                      <a:pt x="7" y="4"/>
                    </a:lnTo>
                    <a:lnTo>
                      <a:pt x="12" y="6"/>
                    </a:lnTo>
                    <a:lnTo>
                      <a:pt x="17" y="9"/>
                    </a:lnTo>
                    <a:lnTo>
                      <a:pt x="21" y="11"/>
                    </a:lnTo>
                    <a:lnTo>
                      <a:pt x="24" y="12"/>
                    </a:lnTo>
                    <a:lnTo>
                      <a:pt x="27" y="15"/>
                    </a:lnTo>
                    <a:lnTo>
                      <a:pt x="30" y="17"/>
                    </a:lnTo>
                    <a:lnTo>
                      <a:pt x="32" y="19"/>
                    </a:lnTo>
                    <a:lnTo>
                      <a:pt x="36" y="20"/>
                    </a:lnTo>
                    <a:lnTo>
                      <a:pt x="43" y="27"/>
                    </a:lnTo>
                    <a:lnTo>
                      <a:pt x="45" y="31"/>
                    </a:lnTo>
                    <a:lnTo>
                      <a:pt x="46" y="29"/>
                    </a:lnTo>
                    <a:lnTo>
                      <a:pt x="47"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599" name="Freeform 3494"/>
              <p:cNvSpPr>
                <a:spLocks/>
              </p:cNvSpPr>
              <p:nvPr/>
            </p:nvSpPr>
            <p:spPr bwMode="auto">
              <a:xfrm>
                <a:off x="4639" y="3086"/>
                <a:ext cx="3" cy="2"/>
              </a:xfrm>
              <a:custGeom>
                <a:avLst/>
                <a:gdLst>
                  <a:gd name="T0" fmla="*/ 5 w 5"/>
                  <a:gd name="T1" fmla="*/ 2 h 5"/>
                  <a:gd name="T2" fmla="*/ 2 w 5"/>
                  <a:gd name="T3" fmla="*/ 0 h 5"/>
                  <a:gd name="T4" fmla="*/ 0 w 5"/>
                  <a:gd name="T5" fmla="*/ 0 h 5"/>
                  <a:gd name="T6" fmla="*/ 0 w 5"/>
                  <a:gd name="T7" fmla="*/ 3 h 5"/>
                  <a:gd name="T8" fmla="*/ 0 w 5"/>
                  <a:gd name="T9" fmla="*/ 5 h 5"/>
                  <a:gd name="T10" fmla="*/ 5 w 5"/>
                  <a:gd name="T11" fmla="*/ 5 h 5"/>
                  <a:gd name="T12" fmla="*/ 5 w 5"/>
                  <a:gd name="T13" fmla="*/ 3 h 5"/>
                  <a:gd name="T14" fmla="*/ 5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2"/>
                    </a:moveTo>
                    <a:lnTo>
                      <a:pt x="2" y="0"/>
                    </a:lnTo>
                    <a:lnTo>
                      <a:pt x="0" y="0"/>
                    </a:lnTo>
                    <a:lnTo>
                      <a:pt x="0" y="3"/>
                    </a:lnTo>
                    <a:lnTo>
                      <a:pt x="0" y="5"/>
                    </a:lnTo>
                    <a:lnTo>
                      <a:pt x="5" y="5"/>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0" name="Freeform 3495"/>
              <p:cNvSpPr>
                <a:spLocks/>
              </p:cNvSpPr>
              <p:nvPr/>
            </p:nvSpPr>
            <p:spPr bwMode="auto">
              <a:xfrm>
                <a:off x="4635" y="3085"/>
                <a:ext cx="6" cy="3"/>
              </a:xfrm>
              <a:custGeom>
                <a:avLst/>
                <a:gdLst>
                  <a:gd name="T0" fmla="*/ 8 w 12"/>
                  <a:gd name="T1" fmla="*/ 4 h 6"/>
                  <a:gd name="T2" fmla="*/ 8 w 12"/>
                  <a:gd name="T3" fmla="*/ 3 h 6"/>
                  <a:gd name="T4" fmla="*/ 5 w 12"/>
                  <a:gd name="T5" fmla="*/ 1 h 6"/>
                  <a:gd name="T6" fmla="*/ 0 w 12"/>
                  <a:gd name="T7" fmla="*/ 0 h 6"/>
                  <a:gd name="T8" fmla="*/ 0 w 12"/>
                  <a:gd name="T9" fmla="*/ 1 h 6"/>
                  <a:gd name="T10" fmla="*/ 0 w 12"/>
                  <a:gd name="T11" fmla="*/ 3 h 6"/>
                  <a:gd name="T12" fmla="*/ 5 w 12"/>
                  <a:gd name="T13" fmla="*/ 4 h 6"/>
                  <a:gd name="T14" fmla="*/ 12 w 12"/>
                  <a:gd name="T15" fmla="*/ 6 h 6"/>
                  <a:gd name="T16" fmla="*/ 8 w 12"/>
                  <a:gd name="T17" fmla="*/ 6 h 6"/>
                  <a:gd name="T18" fmla="*/ 8 w 12"/>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6"/>
                  <a:gd name="T32" fmla="*/ 12 w 1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6">
                    <a:moveTo>
                      <a:pt x="8" y="4"/>
                    </a:moveTo>
                    <a:lnTo>
                      <a:pt x="8" y="3"/>
                    </a:lnTo>
                    <a:lnTo>
                      <a:pt x="5" y="1"/>
                    </a:lnTo>
                    <a:lnTo>
                      <a:pt x="0" y="0"/>
                    </a:lnTo>
                    <a:lnTo>
                      <a:pt x="0" y="1"/>
                    </a:lnTo>
                    <a:lnTo>
                      <a:pt x="0" y="3"/>
                    </a:lnTo>
                    <a:lnTo>
                      <a:pt x="5" y="4"/>
                    </a:lnTo>
                    <a:lnTo>
                      <a:pt x="12" y="6"/>
                    </a:lnTo>
                    <a:lnTo>
                      <a:pt x="8" y="6"/>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1" name="Freeform 3496"/>
              <p:cNvSpPr>
                <a:spLocks/>
              </p:cNvSpPr>
              <p:nvPr/>
            </p:nvSpPr>
            <p:spPr bwMode="auto">
              <a:xfrm>
                <a:off x="4633" y="3085"/>
                <a:ext cx="2" cy="2"/>
              </a:xfrm>
              <a:custGeom>
                <a:avLst/>
                <a:gdLst>
                  <a:gd name="T0" fmla="*/ 4 w 4"/>
                  <a:gd name="T1" fmla="*/ 1 h 5"/>
                  <a:gd name="T2" fmla="*/ 0 w 4"/>
                  <a:gd name="T3" fmla="*/ 0 h 5"/>
                  <a:gd name="T4" fmla="*/ 0 w 4"/>
                  <a:gd name="T5" fmla="*/ 0 h 5"/>
                  <a:gd name="T6" fmla="*/ 0 w 4"/>
                  <a:gd name="T7" fmla="*/ 2 h 5"/>
                  <a:gd name="T8" fmla="*/ 0 w 4"/>
                  <a:gd name="T9" fmla="*/ 5 h 5"/>
                  <a:gd name="T10" fmla="*/ 4 w 4"/>
                  <a:gd name="T11" fmla="*/ 5 h 5"/>
                  <a:gd name="T12" fmla="*/ 4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0" y="0"/>
                    </a:lnTo>
                    <a:lnTo>
                      <a:pt x="0" y="2"/>
                    </a:lnTo>
                    <a:lnTo>
                      <a:pt x="0" y="5"/>
                    </a:lnTo>
                    <a:lnTo>
                      <a:pt x="4" y="5"/>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2" name="Freeform 3497"/>
              <p:cNvSpPr>
                <a:spLocks/>
              </p:cNvSpPr>
              <p:nvPr/>
            </p:nvSpPr>
            <p:spPr bwMode="auto">
              <a:xfrm>
                <a:off x="4631" y="3085"/>
                <a:ext cx="4" cy="2"/>
              </a:xfrm>
              <a:custGeom>
                <a:avLst/>
                <a:gdLst>
                  <a:gd name="T0" fmla="*/ 5 w 9"/>
                  <a:gd name="T1" fmla="*/ 2 h 5"/>
                  <a:gd name="T2" fmla="*/ 5 w 9"/>
                  <a:gd name="T3" fmla="*/ 1 h 5"/>
                  <a:gd name="T4" fmla="*/ 0 w 9"/>
                  <a:gd name="T5" fmla="*/ 0 h 5"/>
                  <a:gd name="T6" fmla="*/ 0 w 9"/>
                  <a:gd name="T7" fmla="*/ 1 h 5"/>
                  <a:gd name="T8" fmla="*/ 0 w 9"/>
                  <a:gd name="T9" fmla="*/ 2 h 5"/>
                  <a:gd name="T10" fmla="*/ 9 w 9"/>
                  <a:gd name="T11" fmla="*/ 5 h 5"/>
                  <a:gd name="T12" fmla="*/ 5 w 9"/>
                  <a:gd name="T13" fmla="*/ 5 h 5"/>
                  <a:gd name="T14" fmla="*/ 5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2"/>
                    </a:moveTo>
                    <a:lnTo>
                      <a:pt x="5" y="1"/>
                    </a:lnTo>
                    <a:lnTo>
                      <a:pt x="0" y="0"/>
                    </a:lnTo>
                    <a:lnTo>
                      <a:pt x="0" y="1"/>
                    </a:lnTo>
                    <a:lnTo>
                      <a:pt x="0" y="2"/>
                    </a:lnTo>
                    <a:lnTo>
                      <a:pt x="9" y="5"/>
                    </a:lnTo>
                    <a:lnTo>
                      <a:pt x="5" y="5"/>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3" name="Freeform 3498"/>
              <p:cNvSpPr>
                <a:spLocks/>
              </p:cNvSpPr>
              <p:nvPr/>
            </p:nvSpPr>
            <p:spPr bwMode="auto">
              <a:xfrm>
                <a:off x="4612" y="3084"/>
                <a:ext cx="19" cy="2"/>
              </a:xfrm>
              <a:custGeom>
                <a:avLst/>
                <a:gdLst>
                  <a:gd name="T0" fmla="*/ 37 w 37"/>
                  <a:gd name="T1" fmla="*/ 1 h 5"/>
                  <a:gd name="T2" fmla="*/ 33 w 37"/>
                  <a:gd name="T3" fmla="*/ 0 h 5"/>
                  <a:gd name="T4" fmla="*/ 0 w 37"/>
                  <a:gd name="T5" fmla="*/ 0 h 5"/>
                  <a:gd name="T6" fmla="*/ 0 w 37"/>
                  <a:gd name="T7" fmla="*/ 2 h 5"/>
                  <a:gd name="T8" fmla="*/ 0 w 37"/>
                  <a:gd name="T9" fmla="*/ 5 h 5"/>
                  <a:gd name="T10" fmla="*/ 37 w 37"/>
                  <a:gd name="T11" fmla="*/ 5 h 5"/>
                  <a:gd name="T12" fmla="*/ 37 w 37"/>
                  <a:gd name="T13" fmla="*/ 2 h 5"/>
                  <a:gd name="T14" fmla="*/ 37 w 3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5"/>
                  <a:gd name="T26" fmla="*/ 37 w 3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5">
                    <a:moveTo>
                      <a:pt x="37" y="1"/>
                    </a:moveTo>
                    <a:lnTo>
                      <a:pt x="33" y="0"/>
                    </a:lnTo>
                    <a:lnTo>
                      <a:pt x="0" y="0"/>
                    </a:lnTo>
                    <a:lnTo>
                      <a:pt x="0" y="2"/>
                    </a:lnTo>
                    <a:lnTo>
                      <a:pt x="0" y="5"/>
                    </a:lnTo>
                    <a:lnTo>
                      <a:pt x="37" y="5"/>
                    </a:lnTo>
                    <a:lnTo>
                      <a:pt x="37" y="2"/>
                    </a:lnTo>
                    <a:lnTo>
                      <a:pt x="3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4" name="Freeform 3499"/>
              <p:cNvSpPr>
                <a:spLocks/>
              </p:cNvSpPr>
              <p:nvPr/>
            </p:nvSpPr>
            <p:spPr bwMode="auto">
              <a:xfrm>
                <a:off x="4612" y="3084"/>
                <a:ext cx="3" cy="2"/>
              </a:xfrm>
              <a:custGeom>
                <a:avLst/>
                <a:gdLst>
                  <a:gd name="T0" fmla="*/ 0 w 6"/>
                  <a:gd name="T1" fmla="*/ 0 h 3"/>
                  <a:gd name="T2" fmla="*/ 6 w 6"/>
                  <a:gd name="T3" fmla="*/ 0 h 3"/>
                  <a:gd name="T4" fmla="*/ 0 w 6"/>
                  <a:gd name="T5" fmla="*/ 3 h 3"/>
                  <a:gd name="T6" fmla="*/ 0 w 6"/>
                  <a:gd name="T7" fmla="*/ 2 h 3"/>
                  <a:gd name="T8" fmla="*/ 0 w 6"/>
                  <a:gd name="T9" fmla="*/ 0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0"/>
                    </a:moveTo>
                    <a:lnTo>
                      <a:pt x="6" y="0"/>
                    </a:lnTo>
                    <a:lnTo>
                      <a:pt x="0" y="3"/>
                    </a:lnTo>
                    <a:lnTo>
                      <a:pt x="0"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5" name="Freeform 3500"/>
              <p:cNvSpPr>
                <a:spLocks/>
              </p:cNvSpPr>
              <p:nvPr/>
            </p:nvSpPr>
            <p:spPr bwMode="auto">
              <a:xfrm>
                <a:off x="4573" y="3084"/>
                <a:ext cx="42" cy="30"/>
              </a:xfrm>
              <a:custGeom>
                <a:avLst/>
                <a:gdLst>
                  <a:gd name="T0" fmla="*/ 84 w 84"/>
                  <a:gd name="T1" fmla="*/ 0 h 61"/>
                  <a:gd name="T2" fmla="*/ 55 w 84"/>
                  <a:gd name="T3" fmla="*/ 6 h 61"/>
                  <a:gd name="T4" fmla="*/ 49 w 84"/>
                  <a:gd name="T5" fmla="*/ 8 h 61"/>
                  <a:gd name="T6" fmla="*/ 45 w 84"/>
                  <a:gd name="T7" fmla="*/ 9 h 61"/>
                  <a:gd name="T8" fmla="*/ 39 w 84"/>
                  <a:gd name="T9" fmla="*/ 11 h 61"/>
                  <a:gd name="T10" fmla="*/ 31 w 84"/>
                  <a:gd name="T11" fmla="*/ 15 h 61"/>
                  <a:gd name="T12" fmla="*/ 26 w 84"/>
                  <a:gd name="T13" fmla="*/ 18 h 61"/>
                  <a:gd name="T14" fmla="*/ 22 w 84"/>
                  <a:gd name="T15" fmla="*/ 21 h 61"/>
                  <a:gd name="T16" fmla="*/ 20 w 84"/>
                  <a:gd name="T17" fmla="*/ 23 h 61"/>
                  <a:gd name="T18" fmla="*/ 13 w 84"/>
                  <a:gd name="T19" fmla="*/ 30 h 61"/>
                  <a:gd name="T20" fmla="*/ 10 w 84"/>
                  <a:gd name="T21" fmla="*/ 32 h 61"/>
                  <a:gd name="T22" fmla="*/ 2 w 84"/>
                  <a:gd name="T23" fmla="*/ 49 h 61"/>
                  <a:gd name="T24" fmla="*/ 0 w 84"/>
                  <a:gd name="T25" fmla="*/ 61 h 61"/>
                  <a:gd name="T26" fmla="*/ 2 w 84"/>
                  <a:gd name="T27" fmla="*/ 61 h 61"/>
                  <a:gd name="T28" fmla="*/ 5 w 84"/>
                  <a:gd name="T29" fmla="*/ 49 h 61"/>
                  <a:gd name="T30" fmla="*/ 10 w 84"/>
                  <a:gd name="T31" fmla="*/ 39 h 61"/>
                  <a:gd name="T32" fmla="*/ 15 w 84"/>
                  <a:gd name="T33" fmla="*/ 32 h 61"/>
                  <a:gd name="T34" fmla="*/ 22 w 84"/>
                  <a:gd name="T35" fmla="*/ 25 h 61"/>
                  <a:gd name="T36" fmla="*/ 29 w 84"/>
                  <a:gd name="T37" fmla="*/ 21 h 61"/>
                  <a:gd name="T38" fmla="*/ 33 w 84"/>
                  <a:gd name="T39" fmla="*/ 18 h 61"/>
                  <a:gd name="T40" fmla="*/ 38 w 84"/>
                  <a:gd name="T41" fmla="*/ 15 h 61"/>
                  <a:gd name="T42" fmla="*/ 39 w 84"/>
                  <a:gd name="T43" fmla="*/ 14 h 61"/>
                  <a:gd name="T44" fmla="*/ 45 w 84"/>
                  <a:gd name="T45" fmla="*/ 11 h 61"/>
                  <a:gd name="T46" fmla="*/ 49 w 84"/>
                  <a:gd name="T47" fmla="*/ 10 h 61"/>
                  <a:gd name="T48" fmla="*/ 55 w 84"/>
                  <a:gd name="T49" fmla="*/ 8 h 61"/>
                  <a:gd name="T50" fmla="*/ 78 w 84"/>
                  <a:gd name="T51" fmla="*/ 3 h 61"/>
                  <a:gd name="T52" fmla="*/ 84 w 84"/>
                  <a:gd name="T53" fmla="*/ 0 h 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4"/>
                  <a:gd name="T82" fmla="*/ 0 h 61"/>
                  <a:gd name="T83" fmla="*/ 84 w 84"/>
                  <a:gd name="T84" fmla="*/ 61 h 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4" h="61">
                    <a:moveTo>
                      <a:pt x="84" y="0"/>
                    </a:moveTo>
                    <a:lnTo>
                      <a:pt x="55" y="6"/>
                    </a:lnTo>
                    <a:lnTo>
                      <a:pt x="49" y="8"/>
                    </a:lnTo>
                    <a:lnTo>
                      <a:pt x="45" y="9"/>
                    </a:lnTo>
                    <a:lnTo>
                      <a:pt x="39" y="11"/>
                    </a:lnTo>
                    <a:lnTo>
                      <a:pt x="31" y="15"/>
                    </a:lnTo>
                    <a:lnTo>
                      <a:pt x="26" y="18"/>
                    </a:lnTo>
                    <a:lnTo>
                      <a:pt x="22" y="21"/>
                    </a:lnTo>
                    <a:lnTo>
                      <a:pt x="20" y="23"/>
                    </a:lnTo>
                    <a:lnTo>
                      <a:pt x="13" y="30"/>
                    </a:lnTo>
                    <a:lnTo>
                      <a:pt x="10" y="32"/>
                    </a:lnTo>
                    <a:lnTo>
                      <a:pt x="2" y="49"/>
                    </a:lnTo>
                    <a:lnTo>
                      <a:pt x="0" y="61"/>
                    </a:lnTo>
                    <a:lnTo>
                      <a:pt x="2" y="61"/>
                    </a:lnTo>
                    <a:lnTo>
                      <a:pt x="5" y="49"/>
                    </a:lnTo>
                    <a:lnTo>
                      <a:pt x="10" y="39"/>
                    </a:lnTo>
                    <a:lnTo>
                      <a:pt x="15" y="32"/>
                    </a:lnTo>
                    <a:lnTo>
                      <a:pt x="22" y="25"/>
                    </a:lnTo>
                    <a:lnTo>
                      <a:pt x="29" y="21"/>
                    </a:lnTo>
                    <a:lnTo>
                      <a:pt x="33" y="18"/>
                    </a:lnTo>
                    <a:lnTo>
                      <a:pt x="38" y="15"/>
                    </a:lnTo>
                    <a:lnTo>
                      <a:pt x="39" y="14"/>
                    </a:lnTo>
                    <a:lnTo>
                      <a:pt x="45" y="11"/>
                    </a:lnTo>
                    <a:lnTo>
                      <a:pt x="49" y="10"/>
                    </a:lnTo>
                    <a:lnTo>
                      <a:pt x="55" y="8"/>
                    </a:lnTo>
                    <a:lnTo>
                      <a:pt x="78" y="3"/>
                    </a:lnTo>
                    <a:lnTo>
                      <a:pt x="8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6" name="Freeform 3501"/>
              <p:cNvSpPr>
                <a:spLocks/>
              </p:cNvSpPr>
              <p:nvPr/>
            </p:nvSpPr>
            <p:spPr bwMode="auto">
              <a:xfrm>
                <a:off x="4709" y="3075"/>
                <a:ext cx="125" cy="88"/>
              </a:xfrm>
              <a:custGeom>
                <a:avLst/>
                <a:gdLst>
                  <a:gd name="T0" fmla="*/ 245 w 250"/>
                  <a:gd name="T1" fmla="*/ 128 h 176"/>
                  <a:gd name="T2" fmla="*/ 233 w 250"/>
                  <a:gd name="T3" fmla="*/ 144 h 176"/>
                  <a:gd name="T4" fmla="*/ 217 w 250"/>
                  <a:gd name="T5" fmla="*/ 156 h 176"/>
                  <a:gd name="T6" fmla="*/ 196 w 250"/>
                  <a:gd name="T7" fmla="*/ 166 h 176"/>
                  <a:gd name="T8" fmla="*/ 173 w 250"/>
                  <a:gd name="T9" fmla="*/ 172 h 176"/>
                  <a:gd name="T10" fmla="*/ 146 w 250"/>
                  <a:gd name="T11" fmla="*/ 175 h 176"/>
                  <a:gd name="T12" fmla="*/ 117 w 250"/>
                  <a:gd name="T13" fmla="*/ 175 h 176"/>
                  <a:gd name="T14" fmla="*/ 90 w 250"/>
                  <a:gd name="T15" fmla="*/ 172 h 176"/>
                  <a:gd name="T16" fmla="*/ 67 w 250"/>
                  <a:gd name="T17" fmla="*/ 168 h 176"/>
                  <a:gd name="T18" fmla="*/ 48 w 250"/>
                  <a:gd name="T19" fmla="*/ 161 h 176"/>
                  <a:gd name="T20" fmla="*/ 32 w 250"/>
                  <a:gd name="T21" fmla="*/ 151 h 176"/>
                  <a:gd name="T22" fmla="*/ 19 w 250"/>
                  <a:gd name="T23" fmla="*/ 139 h 176"/>
                  <a:gd name="T24" fmla="*/ 10 w 250"/>
                  <a:gd name="T25" fmla="*/ 124 h 176"/>
                  <a:gd name="T26" fmla="*/ 3 w 250"/>
                  <a:gd name="T27" fmla="*/ 110 h 176"/>
                  <a:gd name="T28" fmla="*/ 0 w 250"/>
                  <a:gd name="T29" fmla="*/ 94 h 176"/>
                  <a:gd name="T30" fmla="*/ 0 w 250"/>
                  <a:gd name="T31" fmla="*/ 78 h 176"/>
                  <a:gd name="T32" fmla="*/ 3 w 250"/>
                  <a:gd name="T33" fmla="*/ 61 h 176"/>
                  <a:gd name="T34" fmla="*/ 10 w 250"/>
                  <a:gd name="T35" fmla="*/ 46 h 176"/>
                  <a:gd name="T36" fmla="*/ 22 w 250"/>
                  <a:gd name="T37" fmla="*/ 33 h 176"/>
                  <a:gd name="T38" fmla="*/ 37 w 250"/>
                  <a:gd name="T39" fmla="*/ 22 h 176"/>
                  <a:gd name="T40" fmla="*/ 54 w 250"/>
                  <a:gd name="T41" fmla="*/ 13 h 176"/>
                  <a:gd name="T42" fmla="*/ 75 w 250"/>
                  <a:gd name="T43" fmla="*/ 7 h 176"/>
                  <a:gd name="T44" fmla="*/ 97 w 250"/>
                  <a:gd name="T45" fmla="*/ 2 h 176"/>
                  <a:gd name="T46" fmla="*/ 121 w 250"/>
                  <a:gd name="T47" fmla="*/ 0 h 176"/>
                  <a:gd name="T48" fmla="*/ 146 w 250"/>
                  <a:gd name="T49" fmla="*/ 0 h 176"/>
                  <a:gd name="T50" fmla="*/ 172 w 250"/>
                  <a:gd name="T51" fmla="*/ 2 h 176"/>
                  <a:gd name="T52" fmla="*/ 195 w 250"/>
                  <a:gd name="T53" fmla="*/ 8 h 176"/>
                  <a:gd name="T54" fmla="*/ 213 w 250"/>
                  <a:gd name="T55" fmla="*/ 17 h 176"/>
                  <a:gd name="T56" fmla="*/ 229 w 250"/>
                  <a:gd name="T57" fmla="*/ 28 h 176"/>
                  <a:gd name="T58" fmla="*/ 241 w 250"/>
                  <a:gd name="T59" fmla="*/ 41 h 176"/>
                  <a:gd name="T60" fmla="*/ 206 w 250"/>
                  <a:gd name="T61" fmla="*/ 51 h 176"/>
                  <a:gd name="T62" fmla="*/ 198 w 250"/>
                  <a:gd name="T63" fmla="*/ 41 h 176"/>
                  <a:gd name="T64" fmla="*/ 188 w 250"/>
                  <a:gd name="T65" fmla="*/ 32 h 176"/>
                  <a:gd name="T66" fmla="*/ 176 w 250"/>
                  <a:gd name="T67" fmla="*/ 25 h 176"/>
                  <a:gd name="T68" fmla="*/ 162 w 250"/>
                  <a:gd name="T69" fmla="*/ 22 h 176"/>
                  <a:gd name="T70" fmla="*/ 145 w 250"/>
                  <a:gd name="T71" fmla="*/ 19 h 176"/>
                  <a:gd name="T72" fmla="*/ 127 w 250"/>
                  <a:gd name="T73" fmla="*/ 19 h 176"/>
                  <a:gd name="T74" fmla="*/ 107 w 250"/>
                  <a:gd name="T75" fmla="*/ 20 h 176"/>
                  <a:gd name="T76" fmla="*/ 90 w 250"/>
                  <a:gd name="T77" fmla="*/ 24 h 176"/>
                  <a:gd name="T78" fmla="*/ 74 w 250"/>
                  <a:gd name="T79" fmla="*/ 30 h 176"/>
                  <a:gd name="T80" fmla="*/ 62 w 250"/>
                  <a:gd name="T81" fmla="*/ 37 h 176"/>
                  <a:gd name="T82" fmla="*/ 52 w 250"/>
                  <a:gd name="T83" fmla="*/ 46 h 176"/>
                  <a:gd name="T84" fmla="*/ 45 w 250"/>
                  <a:gd name="T85" fmla="*/ 56 h 176"/>
                  <a:gd name="T86" fmla="*/ 41 w 250"/>
                  <a:gd name="T87" fmla="*/ 66 h 176"/>
                  <a:gd name="T88" fmla="*/ 39 w 250"/>
                  <a:gd name="T89" fmla="*/ 78 h 176"/>
                  <a:gd name="T90" fmla="*/ 39 w 250"/>
                  <a:gd name="T91" fmla="*/ 90 h 176"/>
                  <a:gd name="T92" fmla="*/ 40 w 250"/>
                  <a:gd name="T93" fmla="*/ 103 h 176"/>
                  <a:gd name="T94" fmla="*/ 44 w 250"/>
                  <a:gd name="T95" fmla="*/ 116 h 176"/>
                  <a:gd name="T96" fmla="*/ 49 w 250"/>
                  <a:gd name="T97" fmla="*/ 128 h 176"/>
                  <a:gd name="T98" fmla="*/ 59 w 250"/>
                  <a:gd name="T99" fmla="*/ 137 h 176"/>
                  <a:gd name="T100" fmla="*/ 71 w 250"/>
                  <a:gd name="T101" fmla="*/ 145 h 176"/>
                  <a:gd name="T102" fmla="*/ 85 w 250"/>
                  <a:gd name="T103" fmla="*/ 151 h 176"/>
                  <a:gd name="T104" fmla="*/ 100 w 250"/>
                  <a:gd name="T105" fmla="*/ 154 h 176"/>
                  <a:gd name="T106" fmla="*/ 116 w 250"/>
                  <a:gd name="T107" fmla="*/ 156 h 176"/>
                  <a:gd name="T108" fmla="*/ 135 w 250"/>
                  <a:gd name="T109" fmla="*/ 156 h 176"/>
                  <a:gd name="T110" fmla="*/ 154 w 250"/>
                  <a:gd name="T111" fmla="*/ 155 h 176"/>
                  <a:gd name="T112" fmla="*/ 172 w 250"/>
                  <a:gd name="T113" fmla="*/ 151 h 176"/>
                  <a:gd name="T114" fmla="*/ 187 w 250"/>
                  <a:gd name="T115" fmla="*/ 144 h 176"/>
                  <a:gd name="T116" fmla="*/ 198 w 250"/>
                  <a:gd name="T117" fmla="*/ 134 h 176"/>
                  <a:gd name="T118" fmla="*/ 207 w 250"/>
                  <a:gd name="T119" fmla="*/ 123 h 176"/>
                  <a:gd name="T120" fmla="*/ 212 w 250"/>
                  <a:gd name="T121" fmla="*/ 114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0"/>
                  <a:gd name="T184" fmla="*/ 0 h 176"/>
                  <a:gd name="T185" fmla="*/ 250 w 250"/>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0" h="176">
                    <a:moveTo>
                      <a:pt x="212" y="114"/>
                    </a:moveTo>
                    <a:lnTo>
                      <a:pt x="250" y="119"/>
                    </a:lnTo>
                    <a:lnTo>
                      <a:pt x="248" y="123"/>
                    </a:lnTo>
                    <a:lnTo>
                      <a:pt x="245" y="128"/>
                    </a:lnTo>
                    <a:lnTo>
                      <a:pt x="242" y="132"/>
                    </a:lnTo>
                    <a:lnTo>
                      <a:pt x="240" y="136"/>
                    </a:lnTo>
                    <a:lnTo>
                      <a:pt x="236" y="140"/>
                    </a:lnTo>
                    <a:lnTo>
                      <a:pt x="233" y="144"/>
                    </a:lnTo>
                    <a:lnTo>
                      <a:pt x="229" y="147"/>
                    </a:lnTo>
                    <a:lnTo>
                      <a:pt x="226" y="151"/>
                    </a:lnTo>
                    <a:lnTo>
                      <a:pt x="221" y="153"/>
                    </a:lnTo>
                    <a:lnTo>
                      <a:pt x="217" y="156"/>
                    </a:lnTo>
                    <a:lnTo>
                      <a:pt x="212" y="159"/>
                    </a:lnTo>
                    <a:lnTo>
                      <a:pt x="207" y="162"/>
                    </a:lnTo>
                    <a:lnTo>
                      <a:pt x="202" y="163"/>
                    </a:lnTo>
                    <a:lnTo>
                      <a:pt x="196" y="166"/>
                    </a:lnTo>
                    <a:lnTo>
                      <a:pt x="191" y="168"/>
                    </a:lnTo>
                    <a:lnTo>
                      <a:pt x="185" y="169"/>
                    </a:lnTo>
                    <a:lnTo>
                      <a:pt x="180" y="170"/>
                    </a:lnTo>
                    <a:lnTo>
                      <a:pt x="173" y="172"/>
                    </a:lnTo>
                    <a:lnTo>
                      <a:pt x="167" y="172"/>
                    </a:lnTo>
                    <a:lnTo>
                      <a:pt x="160" y="174"/>
                    </a:lnTo>
                    <a:lnTo>
                      <a:pt x="153" y="175"/>
                    </a:lnTo>
                    <a:lnTo>
                      <a:pt x="146" y="175"/>
                    </a:lnTo>
                    <a:lnTo>
                      <a:pt x="139" y="175"/>
                    </a:lnTo>
                    <a:lnTo>
                      <a:pt x="132" y="176"/>
                    </a:lnTo>
                    <a:lnTo>
                      <a:pt x="124" y="175"/>
                    </a:lnTo>
                    <a:lnTo>
                      <a:pt x="117" y="175"/>
                    </a:lnTo>
                    <a:lnTo>
                      <a:pt x="109" y="175"/>
                    </a:lnTo>
                    <a:lnTo>
                      <a:pt x="102" y="174"/>
                    </a:lnTo>
                    <a:lnTo>
                      <a:pt x="97" y="174"/>
                    </a:lnTo>
                    <a:lnTo>
                      <a:pt x="90" y="172"/>
                    </a:lnTo>
                    <a:lnTo>
                      <a:pt x="84" y="171"/>
                    </a:lnTo>
                    <a:lnTo>
                      <a:pt x="78" y="170"/>
                    </a:lnTo>
                    <a:lnTo>
                      <a:pt x="72" y="169"/>
                    </a:lnTo>
                    <a:lnTo>
                      <a:pt x="67" y="168"/>
                    </a:lnTo>
                    <a:lnTo>
                      <a:pt x="62" y="167"/>
                    </a:lnTo>
                    <a:lnTo>
                      <a:pt x="57" y="166"/>
                    </a:lnTo>
                    <a:lnTo>
                      <a:pt x="53" y="163"/>
                    </a:lnTo>
                    <a:lnTo>
                      <a:pt x="48" y="161"/>
                    </a:lnTo>
                    <a:lnTo>
                      <a:pt x="44" y="159"/>
                    </a:lnTo>
                    <a:lnTo>
                      <a:pt x="40" y="156"/>
                    </a:lnTo>
                    <a:lnTo>
                      <a:pt x="36" y="154"/>
                    </a:lnTo>
                    <a:lnTo>
                      <a:pt x="32" y="151"/>
                    </a:lnTo>
                    <a:lnTo>
                      <a:pt x="29" y="148"/>
                    </a:lnTo>
                    <a:lnTo>
                      <a:pt x="25" y="145"/>
                    </a:lnTo>
                    <a:lnTo>
                      <a:pt x="23" y="141"/>
                    </a:lnTo>
                    <a:lnTo>
                      <a:pt x="19" y="139"/>
                    </a:lnTo>
                    <a:lnTo>
                      <a:pt x="17" y="136"/>
                    </a:lnTo>
                    <a:lnTo>
                      <a:pt x="15" y="132"/>
                    </a:lnTo>
                    <a:lnTo>
                      <a:pt x="11" y="128"/>
                    </a:lnTo>
                    <a:lnTo>
                      <a:pt x="10" y="124"/>
                    </a:lnTo>
                    <a:lnTo>
                      <a:pt x="8" y="121"/>
                    </a:lnTo>
                    <a:lnTo>
                      <a:pt x="6" y="117"/>
                    </a:lnTo>
                    <a:lnTo>
                      <a:pt x="4" y="114"/>
                    </a:lnTo>
                    <a:lnTo>
                      <a:pt x="3" y="110"/>
                    </a:lnTo>
                    <a:lnTo>
                      <a:pt x="2" y="106"/>
                    </a:lnTo>
                    <a:lnTo>
                      <a:pt x="1" y="102"/>
                    </a:lnTo>
                    <a:lnTo>
                      <a:pt x="0" y="99"/>
                    </a:lnTo>
                    <a:lnTo>
                      <a:pt x="0" y="94"/>
                    </a:lnTo>
                    <a:lnTo>
                      <a:pt x="0" y="91"/>
                    </a:lnTo>
                    <a:lnTo>
                      <a:pt x="0" y="87"/>
                    </a:lnTo>
                    <a:lnTo>
                      <a:pt x="0" y="83"/>
                    </a:lnTo>
                    <a:lnTo>
                      <a:pt x="0" y="78"/>
                    </a:lnTo>
                    <a:lnTo>
                      <a:pt x="0" y="73"/>
                    </a:lnTo>
                    <a:lnTo>
                      <a:pt x="1" y="69"/>
                    </a:lnTo>
                    <a:lnTo>
                      <a:pt x="2" y="65"/>
                    </a:lnTo>
                    <a:lnTo>
                      <a:pt x="3" y="61"/>
                    </a:lnTo>
                    <a:lnTo>
                      <a:pt x="4" y="57"/>
                    </a:lnTo>
                    <a:lnTo>
                      <a:pt x="7" y="54"/>
                    </a:lnTo>
                    <a:lnTo>
                      <a:pt x="8" y="49"/>
                    </a:lnTo>
                    <a:lnTo>
                      <a:pt x="10" y="46"/>
                    </a:lnTo>
                    <a:lnTo>
                      <a:pt x="13" y="42"/>
                    </a:lnTo>
                    <a:lnTo>
                      <a:pt x="16" y="40"/>
                    </a:lnTo>
                    <a:lnTo>
                      <a:pt x="18" y="37"/>
                    </a:lnTo>
                    <a:lnTo>
                      <a:pt x="22" y="33"/>
                    </a:lnTo>
                    <a:lnTo>
                      <a:pt x="25" y="30"/>
                    </a:lnTo>
                    <a:lnTo>
                      <a:pt x="29" y="27"/>
                    </a:lnTo>
                    <a:lnTo>
                      <a:pt x="32" y="25"/>
                    </a:lnTo>
                    <a:lnTo>
                      <a:pt x="37" y="22"/>
                    </a:lnTo>
                    <a:lnTo>
                      <a:pt x="40" y="19"/>
                    </a:lnTo>
                    <a:lnTo>
                      <a:pt x="45" y="17"/>
                    </a:lnTo>
                    <a:lnTo>
                      <a:pt x="49" y="15"/>
                    </a:lnTo>
                    <a:lnTo>
                      <a:pt x="54" y="13"/>
                    </a:lnTo>
                    <a:lnTo>
                      <a:pt x="59" y="11"/>
                    </a:lnTo>
                    <a:lnTo>
                      <a:pt x="64" y="10"/>
                    </a:lnTo>
                    <a:lnTo>
                      <a:pt x="69" y="8"/>
                    </a:lnTo>
                    <a:lnTo>
                      <a:pt x="75" y="7"/>
                    </a:lnTo>
                    <a:lnTo>
                      <a:pt x="79" y="5"/>
                    </a:lnTo>
                    <a:lnTo>
                      <a:pt x="85" y="3"/>
                    </a:lnTo>
                    <a:lnTo>
                      <a:pt x="91" y="3"/>
                    </a:lnTo>
                    <a:lnTo>
                      <a:pt x="97" y="2"/>
                    </a:lnTo>
                    <a:lnTo>
                      <a:pt x="102" y="1"/>
                    </a:lnTo>
                    <a:lnTo>
                      <a:pt x="108" y="0"/>
                    </a:lnTo>
                    <a:lnTo>
                      <a:pt x="114" y="0"/>
                    </a:lnTo>
                    <a:lnTo>
                      <a:pt x="121" y="0"/>
                    </a:lnTo>
                    <a:lnTo>
                      <a:pt x="127" y="0"/>
                    </a:lnTo>
                    <a:lnTo>
                      <a:pt x="134" y="0"/>
                    </a:lnTo>
                    <a:lnTo>
                      <a:pt x="139" y="0"/>
                    </a:lnTo>
                    <a:lnTo>
                      <a:pt x="146" y="0"/>
                    </a:lnTo>
                    <a:lnTo>
                      <a:pt x="153" y="0"/>
                    </a:lnTo>
                    <a:lnTo>
                      <a:pt x="159" y="1"/>
                    </a:lnTo>
                    <a:lnTo>
                      <a:pt x="166" y="1"/>
                    </a:lnTo>
                    <a:lnTo>
                      <a:pt x="172" y="2"/>
                    </a:lnTo>
                    <a:lnTo>
                      <a:pt x="177" y="3"/>
                    </a:lnTo>
                    <a:lnTo>
                      <a:pt x="183" y="4"/>
                    </a:lnTo>
                    <a:lnTo>
                      <a:pt x="189" y="7"/>
                    </a:lnTo>
                    <a:lnTo>
                      <a:pt x="195" y="8"/>
                    </a:lnTo>
                    <a:lnTo>
                      <a:pt x="199" y="10"/>
                    </a:lnTo>
                    <a:lnTo>
                      <a:pt x="205" y="12"/>
                    </a:lnTo>
                    <a:lnTo>
                      <a:pt x="210" y="15"/>
                    </a:lnTo>
                    <a:lnTo>
                      <a:pt x="213" y="17"/>
                    </a:lnTo>
                    <a:lnTo>
                      <a:pt x="218" y="19"/>
                    </a:lnTo>
                    <a:lnTo>
                      <a:pt x="222" y="22"/>
                    </a:lnTo>
                    <a:lnTo>
                      <a:pt x="226" y="25"/>
                    </a:lnTo>
                    <a:lnTo>
                      <a:pt x="229" y="28"/>
                    </a:lnTo>
                    <a:lnTo>
                      <a:pt x="233" y="31"/>
                    </a:lnTo>
                    <a:lnTo>
                      <a:pt x="235" y="34"/>
                    </a:lnTo>
                    <a:lnTo>
                      <a:pt x="238" y="38"/>
                    </a:lnTo>
                    <a:lnTo>
                      <a:pt x="241" y="41"/>
                    </a:lnTo>
                    <a:lnTo>
                      <a:pt x="243" y="45"/>
                    </a:lnTo>
                    <a:lnTo>
                      <a:pt x="245" y="49"/>
                    </a:lnTo>
                    <a:lnTo>
                      <a:pt x="208" y="55"/>
                    </a:lnTo>
                    <a:lnTo>
                      <a:pt x="206" y="51"/>
                    </a:lnTo>
                    <a:lnTo>
                      <a:pt x="204" y="48"/>
                    </a:lnTo>
                    <a:lnTo>
                      <a:pt x="203" y="46"/>
                    </a:lnTo>
                    <a:lnTo>
                      <a:pt x="200" y="43"/>
                    </a:lnTo>
                    <a:lnTo>
                      <a:pt x="198" y="41"/>
                    </a:lnTo>
                    <a:lnTo>
                      <a:pt x="196" y="38"/>
                    </a:lnTo>
                    <a:lnTo>
                      <a:pt x="193" y="37"/>
                    </a:lnTo>
                    <a:lnTo>
                      <a:pt x="190" y="34"/>
                    </a:lnTo>
                    <a:lnTo>
                      <a:pt x="188" y="32"/>
                    </a:lnTo>
                    <a:lnTo>
                      <a:pt x="185" y="30"/>
                    </a:lnTo>
                    <a:lnTo>
                      <a:pt x="182" y="28"/>
                    </a:lnTo>
                    <a:lnTo>
                      <a:pt x="180" y="27"/>
                    </a:lnTo>
                    <a:lnTo>
                      <a:pt x="176" y="25"/>
                    </a:lnTo>
                    <a:lnTo>
                      <a:pt x="173" y="24"/>
                    </a:lnTo>
                    <a:lnTo>
                      <a:pt x="169" y="23"/>
                    </a:lnTo>
                    <a:lnTo>
                      <a:pt x="166" y="23"/>
                    </a:lnTo>
                    <a:lnTo>
                      <a:pt x="162" y="22"/>
                    </a:lnTo>
                    <a:lnTo>
                      <a:pt x="158" y="20"/>
                    </a:lnTo>
                    <a:lnTo>
                      <a:pt x="154" y="20"/>
                    </a:lnTo>
                    <a:lnTo>
                      <a:pt x="150" y="19"/>
                    </a:lnTo>
                    <a:lnTo>
                      <a:pt x="145" y="19"/>
                    </a:lnTo>
                    <a:lnTo>
                      <a:pt x="142" y="19"/>
                    </a:lnTo>
                    <a:lnTo>
                      <a:pt x="137" y="19"/>
                    </a:lnTo>
                    <a:lnTo>
                      <a:pt x="132" y="19"/>
                    </a:lnTo>
                    <a:lnTo>
                      <a:pt x="127" y="19"/>
                    </a:lnTo>
                    <a:lnTo>
                      <a:pt x="121" y="19"/>
                    </a:lnTo>
                    <a:lnTo>
                      <a:pt x="116" y="19"/>
                    </a:lnTo>
                    <a:lnTo>
                      <a:pt x="112" y="19"/>
                    </a:lnTo>
                    <a:lnTo>
                      <a:pt x="107" y="20"/>
                    </a:lnTo>
                    <a:lnTo>
                      <a:pt x="102" y="22"/>
                    </a:lnTo>
                    <a:lnTo>
                      <a:pt x="98" y="22"/>
                    </a:lnTo>
                    <a:lnTo>
                      <a:pt x="93" y="23"/>
                    </a:lnTo>
                    <a:lnTo>
                      <a:pt x="90" y="24"/>
                    </a:lnTo>
                    <a:lnTo>
                      <a:pt x="85" y="25"/>
                    </a:lnTo>
                    <a:lnTo>
                      <a:pt x="82" y="26"/>
                    </a:lnTo>
                    <a:lnTo>
                      <a:pt x="78" y="28"/>
                    </a:lnTo>
                    <a:lnTo>
                      <a:pt x="74" y="30"/>
                    </a:lnTo>
                    <a:lnTo>
                      <a:pt x="70" y="31"/>
                    </a:lnTo>
                    <a:lnTo>
                      <a:pt x="68" y="33"/>
                    </a:lnTo>
                    <a:lnTo>
                      <a:pt x="64" y="35"/>
                    </a:lnTo>
                    <a:lnTo>
                      <a:pt x="62" y="37"/>
                    </a:lnTo>
                    <a:lnTo>
                      <a:pt x="59" y="39"/>
                    </a:lnTo>
                    <a:lnTo>
                      <a:pt x="56" y="41"/>
                    </a:lnTo>
                    <a:lnTo>
                      <a:pt x="54" y="43"/>
                    </a:lnTo>
                    <a:lnTo>
                      <a:pt x="52" y="46"/>
                    </a:lnTo>
                    <a:lnTo>
                      <a:pt x="49" y="48"/>
                    </a:lnTo>
                    <a:lnTo>
                      <a:pt x="48" y="50"/>
                    </a:lnTo>
                    <a:lnTo>
                      <a:pt x="47" y="54"/>
                    </a:lnTo>
                    <a:lnTo>
                      <a:pt x="45" y="56"/>
                    </a:lnTo>
                    <a:lnTo>
                      <a:pt x="44" y="58"/>
                    </a:lnTo>
                    <a:lnTo>
                      <a:pt x="43" y="62"/>
                    </a:lnTo>
                    <a:lnTo>
                      <a:pt x="43" y="64"/>
                    </a:lnTo>
                    <a:lnTo>
                      <a:pt x="41" y="66"/>
                    </a:lnTo>
                    <a:lnTo>
                      <a:pt x="40" y="70"/>
                    </a:lnTo>
                    <a:lnTo>
                      <a:pt x="40" y="72"/>
                    </a:lnTo>
                    <a:lnTo>
                      <a:pt x="39" y="76"/>
                    </a:lnTo>
                    <a:lnTo>
                      <a:pt x="39" y="78"/>
                    </a:lnTo>
                    <a:lnTo>
                      <a:pt x="39" y="81"/>
                    </a:lnTo>
                    <a:lnTo>
                      <a:pt x="39" y="84"/>
                    </a:lnTo>
                    <a:lnTo>
                      <a:pt x="39" y="87"/>
                    </a:lnTo>
                    <a:lnTo>
                      <a:pt x="39" y="90"/>
                    </a:lnTo>
                    <a:lnTo>
                      <a:pt x="39" y="93"/>
                    </a:lnTo>
                    <a:lnTo>
                      <a:pt x="39" y="96"/>
                    </a:lnTo>
                    <a:lnTo>
                      <a:pt x="39" y="100"/>
                    </a:lnTo>
                    <a:lnTo>
                      <a:pt x="40" y="103"/>
                    </a:lnTo>
                    <a:lnTo>
                      <a:pt x="41" y="107"/>
                    </a:lnTo>
                    <a:lnTo>
                      <a:pt x="41" y="109"/>
                    </a:lnTo>
                    <a:lnTo>
                      <a:pt x="43" y="113"/>
                    </a:lnTo>
                    <a:lnTo>
                      <a:pt x="44" y="116"/>
                    </a:lnTo>
                    <a:lnTo>
                      <a:pt x="45" y="118"/>
                    </a:lnTo>
                    <a:lnTo>
                      <a:pt x="46" y="122"/>
                    </a:lnTo>
                    <a:lnTo>
                      <a:pt x="48" y="125"/>
                    </a:lnTo>
                    <a:lnTo>
                      <a:pt x="49" y="128"/>
                    </a:lnTo>
                    <a:lnTo>
                      <a:pt x="52" y="130"/>
                    </a:lnTo>
                    <a:lnTo>
                      <a:pt x="54" y="132"/>
                    </a:lnTo>
                    <a:lnTo>
                      <a:pt x="56" y="134"/>
                    </a:lnTo>
                    <a:lnTo>
                      <a:pt x="59" y="137"/>
                    </a:lnTo>
                    <a:lnTo>
                      <a:pt x="62" y="139"/>
                    </a:lnTo>
                    <a:lnTo>
                      <a:pt x="64" y="140"/>
                    </a:lnTo>
                    <a:lnTo>
                      <a:pt x="68" y="143"/>
                    </a:lnTo>
                    <a:lnTo>
                      <a:pt x="71" y="145"/>
                    </a:lnTo>
                    <a:lnTo>
                      <a:pt x="74" y="146"/>
                    </a:lnTo>
                    <a:lnTo>
                      <a:pt x="77" y="147"/>
                    </a:lnTo>
                    <a:lnTo>
                      <a:pt x="82" y="149"/>
                    </a:lnTo>
                    <a:lnTo>
                      <a:pt x="85" y="151"/>
                    </a:lnTo>
                    <a:lnTo>
                      <a:pt x="89" y="152"/>
                    </a:lnTo>
                    <a:lnTo>
                      <a:pt x="92" y="153"/>
                    </a:lnTo>
                    <a:lnTo>
                      <a:pt x="97" y="153"/>
                    </a:lnTo>
                    <a:lnTo>
                      <a:pt x="100" y="154"/>
                    </a:lnTo>
                    <a:lnTo>
                      <a:pt x="105" y="155"/>
                    </a:lnTo>
                    <a:lnTo>
                      <a:pt x="108" y="155"/>
                    </a:lnTo>
                    <a:lnTo>
                      <a:pt x="113" y="156"/>
                    </a:lnTo>
                    <a:lnTo>
                      <a:pt x="116" y="156"/>
                    </a:lnTo>
                    <a:lnTo>
                      <a:pt x="121" y="156"/>
                    </a:lnTo>
                    <a:lnTo>
                      <a:pt x="125" y="156"/>
                    </a:lnTo>
                    <a:lnTo>
                      <a:pt x="130" y="157"/>
                    </a:lnTo>
                    <a:lnTo>
                      <a:pt x="135" y="156"/>
                    </a:lnTo>
                    <a:lnTo>
                      <a:pt x="139" y="156"/>
                    </a:lnTo>
                    <a:lnTo>
                      <a:pt x="145" y="156"/>
                    </a:lnTo>
                    <a:lnTo>
                      <a:pt x="150" y="155"/>
                    </a:lnTo>
                    <a:lnTo>
                      <a:pt x="154" y="155"/>
                    </a:lnTo>
                    <a:lnTo>
                      <a:pt x="159" y="154"/>
                    </a:lnTo>
                    <a:lnTo>
                      <a:pt x="162" y="153"/>
                    </a:lnTo>
                    <a:lnTo>
                      <a:pt x="167" y="152"/>
                    </a:lnTo>
                    <a:lnTo>
                      <a:pt x="172" y="151"/>
                    </a:lnTo>
                    <a:lnTo>
                      <a:pt x="175" y="149"/>
                    </a:lnTo>
                    <a:lnTo>
                      <a:pt x="178" y="147"/>
                    </a:lnTo>
                    <a:lnTo>
                      <a:pt x="183" y="146"/>
                    </a:lnTo>
                    <a:lnTo>
                      <a:pt x="187" y="144"/>
                    </a:lnTo>
                    <a:lnTo>
                      <a:pt x="189" y="141"/>
                    </a:lnTo>
                    <a:lnTo>
                      <a:pt x="192" y="139"/>
                    </a:lnTo>
                    <a:lnTo>
                      <a:pt x="196" y="137"/>
                    </a:lnTo>
                    <a:lnTo>
                      <a:pt x="198" y="134"/>
                    </a:lnTo>
                    <a:lnTo>
                      <a:pt x="200" y="132"/>
                    </a:lnTo>
                    <a:lnTo>
                      <a:pt x="203" y="130"/>
                    </a:lnTo>
                    <a:lnTo>
                      <a:pt x="205" y="126"/>
                    </a:lnTo>
                    <a:lnTo>
                      <a:pt x="207" y="123"/>
                    </a:lnTo>
                    <a:lnTo>
                      <a:pt x="208" y="121"/>
                    </a:lnTo>
                    <a:lnTo>
                      <a:pt x="210" y="117"/>
                    </a:lnTo>
                    <a:lnTo>
                      <a:pt x="212" y="114"/>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7" name="Freeform 3502"/>
              <p:cNvSpPr>
                <a:spLocks/>
              </p:cNvSpPr>
              <p:nvPr/>
            </p:nvSpPr>
            <p:spPr bwMode="auto">
              <a:xfrm>
                <a:off x="4709" y="3075"/>
                <a:ext cx="125" cy="88"/>
              </a:xfrm>
              <a:custGeom>
                <a:avLst/>
                <a:gdLst>
                  <a:gd name="T0" fmla="*/ 245 w 250"/>
                  <a:gd name="T1" fmla="*/ 128 h 176"/>
                  <a:gd name="T2" fmla="*/ 233 w 250"/>
                  <a:gd name="T3" fmla="*/ 144 h 176"/>
                  <a:gd name="T4" fmla="*/ 217 w 250"/>
                  <a:gd name="T5" fmla="*/ 156 h 176"/>
                  <a:gd name="T6" fmla="*/ 196 w 250"/>
                  <a:gd name="T7" fmla="*/ 166 h 176"/>
                  <a:gd name="T8" fmla="*/ 173 w 250"/>
                  <a:gd name="T9" fmla="*/ 172 h 176"/>
                  <a:gd name="T10" fmla="*/ 146 w 250"/>
                  <a:gd name="T11" fmla="*/ 175 h 176"/>
                  <a:gd name="T12" fmla="*/ 117 w 250"/>
                  <a:gd name="T13" fmla="*/ 175 h 176"/>
                  <a:gd name="T14" fmla="*/ 90 w 250"/>
                  <a:gd name="T15" fmla="*/ 172 h 176"/>
                  <a:gd name="T16" fmla="*/ 67 w 250"/>
                  <a:gd name="T17" fmla="*/ 168 h 176"/>
                  <a:gd name="T18" fmla="*/ 48 w 250"/>
                  <a:gd name="T19" fmla="*/ 161 h 176"/>
                  <a:gd name="T20" fmla="*/ 32 w 250"/>
                  <a:gd name="T21" fmla="*/ 151 h 176"/>
                  <a:gd name="T22" fmla="*/ 19 w 250"/>
                  <a:gd name="T23" fmla="*/ 139 h 176"/>
                  <a:gd name="T24" fmla="*/ 10 w 250"/>
                  <a:gd name="T25" fmla="*/ 124 h 176"/>
                  <a:gd name="T26" fmla="*/ 3 w 250"/>
                  <a:gd name="T27" fmla="*/ 110 h 176"/>
                  <a:gd name="T28" fmla="*/ 0 w 250"/>
                  <a:gd name="T29" fmla="*/ 94 h 176"/>
                  <a:gd name="T30" fmla="*/ 0 w 250"/>
                  <a:gd name="T31" fmla="*/ 78 h 176"/>
                  <a:gd name="T32" fmla="*/ 3 w 250"/>
                  <a:gd name="T33" fmla="*/ 61 h 176"/>
                  <a:gd name="T34" fmla="*/ 10 w 250"/>
                  <a:gd name="T35" fmla="*/ 46 h 176"/>
                  <a:gd name="T36" fmla="*/ 22 w 250"/>
                  <a:gd name="T37" fmla="*/ 33 h 176"/>
                  <a:gd name="T38" fmla="*/ 37 w 250"/>
                  <a:gd name="T39" fmla="*/ 22 h 176"/>
                  <a:gd name="T40" fmla="*/ 54 w 250"/>
                  <a:gd name="T41" fmla="*/ 13 h 176"/>
                  <a:gd name="T42" fmla="*/ 75 w 250"/>
                  <a:gd name="T43" fmla="*/ 7 h 176"/>
                  <a:gd name="T44" fmla="*/ 97 w 250"/>
                  <a:gd name="T45" fmla="*/ 2 h 176"/>
                  <a:gd name="T46" fmla="*/ 121 w 250"/>
                  <a:gd name="T47" fmla="*/ 0 h 176"/>
                  <a:gd name="T48" fmla="*/ 146 w 250"/>
                  <a:gd name="T49" fmla="*/ 0 h 176"/>
                  <a:gd name="T50" fmla="*/ 172 w 250"/>
                  <a:gd name="T51" fmla="*/ 2 h 176"/>
                  <a:gd name="T52" fmla="*/ 195 w 250"/>
                  <a:gd name="T53" fmla="*/ 8 h 176"/>
                  <a:gd name="T54" fmla="*/ 213 w 250"/>
                  <a:gd name="T55" fmla="*/ 17 h 176"/>
                  <a:gd name="T56" fmla="*/ 229 w 250"/>
                  <a:gd name="T57" fmla="*/ 28 h 176"/>
                  <a:gd name="T58" fmla="*/ 241 w 250"/>
                  <a:gd name="T59" fmla="*/ 41 h 176"/>
                  <a:gd name="T60" fmla="*/ 206 w 250"/>
                  <a:gd name="T61" fmla="*/ 51 h 176"/>
                  <a:gd name="T62" fmla="*/ 198 w 250"/>
                  <a:gd name="T63" fmla="*/ 41 h 176"/>
                  <a:gd name="T64" fmla="*/ 188 w 250"/>
                  <a:gd name="T65" fmla="*/ 32 h 176"/>
                  <a:gd name="T66" fmla="*/ 176 w 250"/>
                  <a:gd name="T67" fmla="*/ 25 h 176"/>
                  <a:gd name="T68" fmla="*/ 162 w 250"/>
                  <a:gd name="T69" fmla="*/ 22 h 176"/>
                  <a:gd name="T70" fmla="*/ 145 w 250"/>
                  <a:gd name="T71" fmla="*/ 19 h 176"/>
                  <a:gd name="T72" fmla="*/ 127 w 250"/>
                  <a:gd name="T73" fmla="*/ 19 h 176"/>
                  <a:gd name="T74" fmla="*/ 107 w 250"/>
                  <a:gd name="T75" fmla="*/ 20 h 176"/>
                  <a:gd name="T76" fmla="*/ 90 w 250"/>
                  <a:gd name="T77" fmla="*/ 24 h 176"/>
                  <a:gd name="T78" fmla="*/ 74 w 250"/>
                  <a:gd name="T79" fmla="*/ 30 h 176"/>
                  <a:gd name="T80" fmla="*/ 62 w 250"/>
                  <a:gd name="T81" fmla="*/ 37 h 176"/>
                  <a:gd name="T82" fmla="*/ 52 w 250"/>
                  <a:gd name="T83" fmla="*/ 46 h 176"/>
                  <a:gd name="T84" fmla="*/ 45 w 250"/>
                  <a:gd name="T85" fmla="*/ 56 h 176"/>
                  <a:gd name="T86" fmla="*/ 41 w 250"/>
                  <a:gd name="T87" fmla="*/ 66 h 176"/>
                  <a:gd name="T88" fmla="*/ 39 w 250"/>
                  <a:gd name="T89" fmla="*/ 78 h 176"/>
                  <a:gd name="T90" fmla="*/ 39 w 250"/>
                  <a:gd name="T91" fmla="*/ 90 h 176"/>
                  <a:gd name="T92" fmla="*/ 40 w 250"/>
                  <a:gd name="T93" fmla="*/ 103 h 176"/>
                  <a:gd name="T94" fmla="*/ 44 w 250"/>
                  <a:gd name="T95" fmla="*/ 116 h 176"/>
                  <a:gd name="T96" fmla="*/ 49 w 250"/>
                  <a:gd name="T97" fmla="*/ 128 h 176"/>
                  <a:gd name="T98" fmla="*/ 59 w 250"/>
                  <a:gd name="T99" fmla="*/ 137 h 176"/>
                  <a:gd name="T100" fmla="*/ 71 w 250"/>
                  <a:gd name="T101" fmla="*/ 145 h 176"/>
                  <a:gd name="T102" fmla="*/ 85 w 250"/>
                  <a:gd name="T103" fmla="*/ 151 h 176"/>
                  <a:gd name="T104" fmla="*/ 100 w 250"/>
                  <a:gd name="T105" fmla="*/ 154 h 176"/>
                  <a:gd name="T106" fmla="*/ 116 w 250"/>
                  <a:gd name="T107" fmla="*/ 156 h 176"/>
                  <a:gd name="T108" fmla="*/ 135 w 250"/>
                  <a:gd name="T109" fmla="*/ 156 h 176"/>
                  <a:gd name="T110" fmla="*/ 154 w 250"/>
                  <a:gd name="T111" fmla="*/ 155 h 176"/>
                  <a:gd name="T112" fmla="*/ 172 w 250"/>
                  <a:gd name="T113" fmla="*/ 151 h 176"/>
                  <a:gd name="T114" fmla="*/ 187 w 250"/>
                  <a:gd name="T115" fmla="*/ 144 h 176"/>
                  <a:gd name="T116" fmla="*/ 198 w 250"/>
                  <a:gd name="T117" fmla="*/ 134 h 176"/>
                  <a:gd name="T118" fmla="*/ 207 w 250"/>
                  <a:gd name="T119" fmla="*/ 123 h 176"/>
                  <a:gd name="T120" fmla="*/ 212 w 250"/>
                  <a:gd name="T121" fmla="*/ 114 h 1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0"/>
                  <a:gd name="T184" fmla="*/ 0 h 176"/>
                  <a:gd name="T185" fmla="*/ 250 w 250"/>
                  <a:gd name="T186" fmla="*/ 176 h 1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0" h="176">
                    <a:moveTo>
                      <a:pt x="212" y="114"/>
                    </a:moveTo>
                    <a:lnTo>
                      <a:pt x="250" y="119"/>
                    </a:lnTo>
                    <a:lnTo>
                      <a:pt x="248" y="123"/>
                    </a:lnTo>
                    <a:lnTo>
                      <a:pt x="245" y="128"/>
                    </a:lnTo>
                    <a:lnTo>
                      <a:pt x="242" y="132"/>
                    </a:lnTo>
                    <a:lnTo>
                      <a:pt x="240" y="136"/>
                    </a:lnTo>
                    <a:lnTo>
                      <a:pt x="236" y="140"/>
                    </a:lnTo>
                    <a:lnTo>
                      <a:pt x="233" y="144"/>
                    </a:lnTo>
                    <a:lnTo>
                      <a:pt x="229" y="147"/>
                    </a:lnTo>
                    <a:lnTo>
                      <a:pt x="226" y="151"/>
                    </a:lnTo>
                    <a:lnTo>
                      <a:pt x="221" y="153"/>
                    </a:lnTo>
                    <a:lnTo>
                      <a:pt x="217" y="156"/>
                    </a:lnTo>
                    <a:lnTo>
                      <a:pt x="212" y="159"/>
                    </a:lnTo>
                    <a:lnTo>
                      <a:pt x="207" y="162"/>
                    </a:lnTo>
                    <a:lnTo>
                      <a:pt x="202" y="163"/>
                    </a:lnTo>
                    <a:lnTo>
                      <a:pt x="196" y="166"/>
                    </a:lnTo>
                    <a:lnTo>
                      <a:pt x="191" y="168"/>
                    </a:lnTo>
                    <a:lnTo>
                      <a:pt x="185" y="169"/>
                    </a:lnTo>
                    <a:lnTo>
                      <a:pt x="180" y="170"/>
                    </a:lnTo>
                    <a:lnTo>
                      <a:pt x="173" y="172"/>
                    </a:lnTo>
                    <a:lnTo>
                      <a:pt x="167" y="172"/>
                    </a:lnTo>
                    <a:lnTo>
                      <a:pt x="160" y="174"/>
                    </a:lnTo>
                    <a:lnTo>
                      <a:pt x="153" y="175"/>
                    </a:lnTo>
                    <a:lnTo>
                      <a:pt x="146" y="175"/>
                    </a:lnTo>
                    <a:lnTo>
                      <a:pt x="139" y="175"/>
                    </a:lnTo>
                    <a:lnTo>
                      <a:pt x="132" y="176"/>
                    </a:lnTo>
                    <a:lnTo>
                      <a:pt x="124" y="175"/>
                    </a:lnTo>
                    <a:lnTo>
                      <a:pt x="117" y="175"/>
                    </a:lnTo>
                    <a:lnTo>
                      <a:pt x="109" y="175"/>
                    </a:lnTo>
                    <a:lnTo>
                      <a:pt x="102" y="174"/>
                    </a:lnTo>
                    <a:lnTo>
                      <a:pt x="97" y="174"/>
                    </a:lnTo>
                    <a:lnTo>
                      <a:pt x="90" y="172"/>
                    </a:lnTo>
                    <a:lnTo>
                      <a:pt x="84" y="171"/>
                    </a:lnTo>
                    <a:lnTo>
                      <a:pt x="78" y="170"/>
                    </a:lnTo>
                    <a:lnTo>
                      <a:pt x="72" y="169"/>
                    </a:lnTo>
                    <a:lnTo>
                      <a:pt x="67" y="168"/>
                    </a:lnTo>
                    <a:lnTo>
                      <a:pt x="62" y="167"/>
                    </a:lnTo>
                    <a:lnTo>
                      <a:pt x="57" y="166"/>
                    </a:lnTo>
                    <a:lnTo>
                      <a:pt x="53" y="163"/>
                    </a:lnTo>
                    <a:lnTo>
                      <a:pt x="48" y="161"/>
                    </a:lnTo>
                    <a:lnTo>
                      <a:pt x="44" y="159"/>
                    </a:lnTo>
                    <a:lnTo>
                      <a:pt x="40" y="156"/>
                    </a:lnTo>
                    <a:lnTo>
                      <a:pt x="36" y="154"/>
                    </a:lnTo>
                    <a:lnTo>
                      <a:pt x="32" y="151"/>
                    </a:lnTo>
                    <a:lnTo>
                      <a:pt x="29" y="148"/>
                    </a:lnTo>
                    <a:lnTo>
                      <a:pt x="25" y="145"/>
                    </a:lnTo>
                    <a:lnTo>
                      <a:pt x="23" y="141"/>
                    </a:lnTo>
                    <a:lnTo>
                      <a:pt x="19" y="139"/>
                    </a:lnTo>
                    <a:lnTo>
                      <a:pt x="17" y="136"/>
                    </a:lnTo>
                    <a:lnTo>
                      <a:pt x="15" y="132"/>
                    </a:lnTo>
                    <a:lnTo>
                      <a:pt x="11" y="128"/>
                    </a:lnTo>
                    <a:lnTo>
                      <a:pt x="10" y="124"/>
                    </a:lnTo>
                    <a:lnTo>
                      <a:pt x="8" y="121"/>
                    </a:lnTo>
                    <a:lnTo>
                      <a:pt x="6" y="117"/>
                    </a:lnTo>
                    <a:lnTo>
                      <a:pt x="4" y="114"/>
                    </a:lnTo>
                    <a:lnTo>
                      <a:pt x="3" y="110"/>
                    </a:lnTo>
                    <a:lnTo>
                      <a:pt x="2" y="106"/>
                    </a:lnTo>
                    <a:lnTo>
                      <a:pt x="1" y="102"/>
                    </a:lnTo>
                    <a:lnTo>
                      <a:pt x="0" y="99"/>
                    </a:lnTo>
                    <a:lnTo>
                      <a:pt x="0" y="94"/>
                    </a:lnTo>
                    <a:lnTo>
                      <a:pt x="0" y="91"/>
                    </a:lnTo>
                    <a:lnTo>
                      <a:pt x="0" y="87"/>
                    </a:lnTo>
                    <a:lnTo>
                      <a:pt x="0" y="83"/>
                    </a:lnTo>
                    <a:lnTo>
                      <a:pt x="0" y="78"/>
                    </a:lnTo>
                    <a:lnTo>
                      <a:pt x="0" y="73"/>
                    </a:lnTo>
                    <a:lnTo>
                      <a:pt x="1" y="69"/>
                    </a:lnTo>
                    <a:lnTo>
                      <a:pt x="2" y="65"/>
                    </a:lnTo>
                    <a:lnTo>
                      <a:pt x="3" y="61"/>
                    </a:lnTo>
                    <a:lnTo>
                      <a:pt x="4" y="57"/>
                    </a:lnTo>
                    <a:lnTo>
                      <a:pt x="7" y="54"/>
                    </a:lnTo>
                    <a:lnTo>
                      <a:pt x="8" y="49"/>
                    </a:lnTo>
                    <a:lnTo>
                      <a:pt x="10" y="46"/>
                    </a:lnTo>
                    <a:lnTo>
                      <a:pt x="13" y="42"/>
                    </a:lnTo>
                    <a:lnTo>
                      <a:pt x="16" y="40"/>
                    </a:lnTo>
                    <a:lnTo>
                      <a:pt x="18" y="37"/>
                    </a:lnTo>
                    <a:lnTo>
                      <a:pt x="22" y="33"/>
                    </a:lnTo>
                    <a:lnTo>
                      <a:pt x="25" y="30"/>
                    </a:lnTo>
                    <a:lnTo>
                      <a:pt x="29" y="27"/>
                    </a:lnTo>
                    <a:lnTo>
                      <a:pt x="32" y="25"/>
                    </a:lnTo>
                    <a:lnTo>
                      <a:pt x="37" y="22"/>
                    </a:lnTo>
                    <a:lnTo>
                      <a:pt x="40" y="19"/>
                    </a:lnTo>
                    <a:lnTo>
                      <a:pt x="45" y="17"/>
                    </a:lnTo>
                    <a:lnTo>
                      <a:pt x="49" y="15"/>
                    </a:lnTo>
                    <a:lnTo>
                      <a:pt x="54" y="13"/>
                    </a:lnTo>
                    <a:lnTo>
                      <a:pt x="59" y="11"/>
                    </a:lnTo>
                    <a:lnTo>
                      <a:pt x="64" y="10"/>
                    </a:lnTo>
                    <a:lnTo>
                      <a:pt x="69" y="8"/>
                    </a:lnTo>
                    <a:lnTo>
                      <a:pt x="75" y="7"/>
                    </a:lnTo>
                    <a:lnTo>
                      <a:pt x="79" y="5"/>
                    </a:lnTo>
                    <a:lnTo>
                      <a:pt x="85" y="3"/>
                    </a:lnTo>
                    <a:lnTo>
                      <a:pt x="91" y="3"/>
                    </a:lnTo>
                    <a:lnTo>
                      <a:pt x="97" y="2"/>
                    </a:lnTo>
                    <a:lnTo>
                      <a:pt x="102" y="1"/>
                    </a:lnTo>
                    <a:lnTo>
                      <a:pt x="108" y="0"/>
                    </a:lnTo>
                    <a:lnTo>
                      <a:pt x="114" y="0"/>
                    </a:lnTo>
                    <a:lnTo>
                      <a:pt x="121" y="0"/>
                    </a:lnTo>
                    <a:lnTo>
                      <a:pt x="127" y="0"/>
                    </a:lnTo>
                    <a:lnTo>
                      <a:pt x="134" y="0"/>
                    </a:lnTo>
                    <a:lnTo>
                      <a:pt x="139" y="0"/>
                    </a:lnTo>
                    <a:lnTo>
                      <a:pt x="146" y="0"/>
                    </a:lnTo>
                    <a:lnTo>
                      <a:pt x="153" y="0"/>
                    </a:lnTo>
                    <a:lnTo>
                      <a:pt x="159" y="1"/>
                    </a:lnTo>
                    <a:lnTo>
                      <a:pt x="166" y="1"/>
                    </a:lnTo>
                    <a:lnTo>
                      <a:pt x="172" y="2"/>
                    </a:lnTo>
                    <a:lnTo>
                      <a:pt x="177" y="3"/>
                    </a:lnTo>
                    <a:lnTo>
                      <a:pt x="183" y="4"/>
                    </a:lnTo>
                    <a:lnTo>
                      <a:pt x="189" y="7"/>
                    </a:lnTo>
                    <a:lnTo>
                      <a:pt x="195" y="8"/>
                    </a:lnTo>
                    <a:lnTo>
                      <a:pt x="199" y="10"/>
                    </a:lnTo>
                    <a:lnTo>
                      <a:pt x="205" y="12"/>
                    </a:lnTo>
                    <a:lnTo>
                      <a:pt x="210" y="15"/>
                    </a:lnTo>
                    <a:lnTo>
                      <a:pt x="213" y="17"/>
                    </a:lnTo>
                    <a:lnTo>
                      <a:pt x="218" y="19"/>
                    </a:lnTo>
                    <a:lnTo>
                      <a:pt x="222" y="22"/>
                    </a:lnTo>
                    <a:lnTo>
                      <a:pt x="226" y="25"/>
                    </a:lnTo>
                    <a:lnTo>
                      <a:pt x="229" y="28"/>
                    </a:lnTo>
                    <a:lnTo>
                      <a:pt x="233" y="31"/>
                    </a:lnTo>
                    <a:lnTo>
                      <a:pt x="235" y="34"/>
                    </a:lnTo>
                    <a:lnTo>
                      <a:pt x="238" y="38"/>
                    </a:lnTo>
                    <a:lnTo>
                      <a:pt x="241" y="41"/>
                    </a:lnTo>
                    <a:lnTo>
                      <a:pt x="243" y="45"/>
                    </a:lnTo>
                    <a:lnTo>
                      <a:pt x="245" y="49"/>
                    </a:lnTo>
                    <a:lnTo>
                      <a:pt x="208" y="55"/>
                    </a:lnTo>
                    <a:lnTo>
                      <a:pt x="206" y="51"/>
                    </a:lnTo>
                    <a:lnTo>
                      <a:pt x="204" y="48"/>
                    </a:lnTo>
                    <a:lnTo>
                      <a:pt x="203" y="46"/>
                    </a:lnTo>
                    <a:lnTo>
                      <a:pt x="200" y="43"/>
                    </a:lnTo>
                    <a:lnTo>
                      <a:pt x="198" y="41"/>
                    </a:lnTo>
                    <a:lnTo>
                      <a:pt x="196" y="38"/>
                    </a:lnTo>
                    <a:lnTo>
                      <a:pt x="193" y="37"/>
                    </a:lnTo>
                    <a:lnTo>
                      <a:pt x="190" y="34"/>
                    </a:lnTo>
                    <a:lnTo>
                      <a:pt x="188" y="32"/>
                    </a:lnTo>
                    <a:lnTo>
                      <a:pt x="185" y="30"/>
                    </a:lnTo>
                    <a:lnTo>
                      <a:pt x="182" y="28"/>
                    </a:lnTo>
                    <a:lnTo>
                      <a:pt x="180" y="27"/>
                    </a:lnTo>
                    <a:lnTo>
                      <a:pt x="176" y="25"/>
                    </a:lnTo>
                    <a:lnTo>
                      <a:pt x="173" y="24"/>
                    </a:lnTo>
                    <a:lnTo>
                      <a:pt x="169" y="23"/>
                    </a:lnTo>
                    <a:lnTo>
                      <a:pt x="166" y="23"/>
                    </a:lnTo>
                    <a:lnTo>
                      <a:pt x="162" y="22"/>
                    </a:lnTo>
                    <a:lnTo>
                      <a:pt x="158" y="20"/>
                    </a:lnTo>
                    <a:lnTo>
                      <a:pt x="154" y="20"/>
                    </a:lnTo>
                    <a:lnTo>
                      <a:pt x="150" y="19"/>
                    </a:lnTo>
                    <a:lnTo>
                      <a:pt x="145" y="19"/>
                    </a:lnTo>
                    <a:lnTo>
                      <a:pt x="142" y="19"/>
                    </a:lnTo>
                    <a:lnTo>
                      <a:pt x="137" y="19"/>
                    </a:lnTo>
                    <a:lnTo>
                      <a:pt x="132" y="19"/>
                    </a:lnTo>
                    <a:lnTo>
                      <a:pt x="127" y="19"/>
                    </a:lnTo>
                    <a:lnTo>
                      <a:pt x="121" y="19"/>
                    </a:lnTo>
                    <a:lnTo>
                      <a:pt x="116" y="19"/>
                    </a:lnTo>
                    <a:lnTo>
                      <a:pt x="112" y="19"/>
                    </a:lnTo>
                    <a:lnTo>
                      <a:pt x="107" y="20"/>
                    </a:lnTo>
                    <a:lnTo>
                      <a:pt x="102" y="22"/>
                    </a:lnTo>
                    <a:lnTo>
                      <a:pt x="98" y="22"/>
                    </a:lnTo>
                    <a:lnTo>
                      <a:pt x="93" y="23"/>
                    </a:lnTo>
                    <a:lnTo>
                      <a:pt x="90" y="24"/>
                    </a:lnTo>
                    <a:lnTo>
                      <a:pt x="85" y="25"/>
                    </a:lnTo>
                    <a:lnTo>
                      <a:pt x="82" y="26"/>
                    </a:lnTo>
                    <a:lnTo>
                      <a:pt x="78" y="28"/>
                    </a:lnTo>
                    <a:lnTo>
                      <a:pt x="74" y="30"/>
                    </a:lnTo>
                    <a:lnTo>
                      <a:pt x="70" y="31"/>
                    </a:lnTo>
                    <a:lnTo>
                      <a:pt x="68" y="33"/>
                    </a:lnTo>
                    <a:lnTo>
                      <a:pt x="64" y="35"/>
                    </a:lnTo>
                    <a:lnTo>
                      <a:pt x="62" y="37"/>
                    </a:lnTo>
                    <a:lnTo>
                      <a:pt x="59" y="39"/>
                    </a:lnTo>
                    <a:lnTo>
                      <a:pt x="56" y="41"/>
                    </a:lnTo>
                    <a:lnTo>
                      <a:pt x="54" y="43"/>
                    </a:lnTo>
                    <a:lnTo>
                      <a:pt x="52" y="46"/>
                    </a:lnTo>
                    <a:lnTo>
                      <a:pt x="49" y="48"/>
                    </a:lnTo>
                    <a:lnTo>
                      <a:pt x="48" y="50"/>
                    </a:lnTo>
                    <a:lnTo>
                      <a:pt x="47" y="54"/>
                    </a:lnTo>
                    <a:lnTo>
                      <a:pt x="45" y="56"/>
                    </a:lnTo>
                    <a:lnTo>
                      <a:pt x="44" y="58"/>
                    </a:lnTo>
                    <a:lnTo>
                      <a:pt x="43" y="62"/>
                    </a:lnTo>
                    <a:lnTo>
                      <a:pt x="43" y="64"/>
                    </a:lnTo>
                    <a:lnTo>
                      <a:pt x="41" y="66"/>
                    </a:lnTo>
                    <a:lnTo>
                      <a:pt x="40" y="70"/>
                    </a:lnTo>
                    <a:lnTo>
                      <a:pt x="40" y="72"/>
                    </a:lnTo>
                    <a:lnTo>
                      <a:pt x="39" y="76"/>
                    </a:lnTo>
                    <a:lnTo>
                      <a:pt x="39" y="78"/>
                    </a:lnTo>
                    <a:lnTo>
                      <a:pt x="39" y="81"/>
                    </a:lnTo>
                    <a:lnTo>
                      <a:pt x="39" y="84"/>
                    </a:lnTo>
                    <a:lnTo>
                      <a:pt x="39" y="87"/>
                    </a:lnTo>
                    <a:lnTo>
                      <a:pt x="39" y="90"/>
                    </a:lnTo>
                    <a:lnTo>
                      <a:pt x="39" y="93"/>
                    </a:lnTo>
                    <a:lnTo>
                      <a:pt x="39" y="96"/>
                    </a:lnTo>
                    <a:lnTo>
                      <a:pt x="39" y="100"/>
                    </a:lnTo>
                    <a:lnTo>
                      <a:pt x="40" y="103"/>
                    </a:lnTo>
                    <a:lnTo>
                      <a:pt x="41" y="107"/>
                    </a:lnTo>
                    <a:lnTo>
                      <a:pt x="41" y="109"/>
                    </a:lnTo>
                    <a:lnTo>
                      <a:pt x="43" y="113"/>
                    </a:lnTo>
                    <a:lnTo>
                      <a:pt x="44" y="116"/>
                    </a:lnTo>
                    <a:lnTo>
                      <a:pt x="45" y="118"/>
                    </a:lnTo>
                    <a:lnTo>
                      <a:pt x="46" y="122"/>
                    </a:lnTo>
                    <a:lnTo>
                      <a:pt x="48" y="125"/>
                    </a:lnTo>
                    <a:lnTo>
                      <a:pt x="49" y="128"/>
                    </a:lnTo>
                    <a:lnTo>
                      <a:pt x="52" y="130"/>
                    </a:lnTo>
                    <a:lnTo>
                      <a:pt x="54" y="132"/>
                    </a:lnTo>
                    <a:lnTo>
                      <a:pt x="56" y="134"/>
                    </a:lnTo>
                    <a:lnTo>
                      <a:pt x="59" y="137"/>
                    </a:lnTo>
                    <a:lnTo>
                      <a:pt x="62" y="139"/>
                    </a:lnTo>
                    <a:lnTo>
                      <a:pt x="64" y="140"/>
                    </a:lnTo>
                    <a:lnTo>
                      <a:pt x="68" y="143"/>
                    </a:lnTo>
                    <a:lnTo>
                      <a:pt x="71" y="145"/>
                    </a:lnTo>
                    <a:lnTo>
                      <a:pt x="74" y="146"/>
                    </a:lnTo>
                    <a:lnTo>
                      <a:pt x="77" y="147"/>
                    </a:lnTo>
                    <a:lnTo>
                      <a:pt x="82" y="149"/>
                    </a:lnTo>
                    <a:lnTo>
                      <a:pt x="85" y="151"/>
                    </a:lnTo>
                    <a:lnTo>
                      <a:pt x="89" y="152"/>
                    </a:lnTo>
                    <a:lnTo>
                      <a:pt x="92" y="153"/>
                    </a:lnTo>
                    <a:lnTo>
                      <a:pt x="97" y="153"/>
                    </a:lnTo>
                    <a:lnTo>
                      <a:pt x="100" y="154"/>
                    </a:lnTo>
                    <a:lnTo>
                      <a:pt x="105" y="155"/>
                    </a:lnTo>
                    <a:lnTo>
                      <a:pt x="108" y="155"/>
                    </a:lnTo>
                    <a:lnTo>
                      <a:pt x="113" y="156"/>
                    </a:lnTo>
                    <a:lnTo>
                      <a:pt x="116" y="156"/>
                    </a:lnTo>
                    <a:lnTo>
                      <a:pt x="121" y="156"/>
                    </a:lnTo>
                    <a:lnTo>
                      <a:pt x="125" y="156"/>
                    </a:lnTo>
                    <a:lnTo>
                      <a:pt x="130" y="157"/>
                    </a:lnTo>
                    <a:lnTo>
                      <a:pt x="135" y="156"/>
                    </a:lnTo>
                    <a:lnTo>
                      <a:pt x="139" y="156"/>
                    </a:lnTo>
                    <a:lnTo>
                      <a:pt x="145" y="156"/>
                    </a:lnTo>
                    <a:lnTo>
                      <a:pt x="150" y="155"/>
                    </a:lnTo>
                    <a:lnTo>
                      <a:pt x="154" y="155"/>
                    </a:lnTo>
                    <a:lnTo>
                      <a:pt x="159" y="154"/>
                    </a:lnTo>
                    <a:lnTo>
                      <a:pt x="162" y="153"/>
                    </a:lnTo>
                    <a:lnTo>
                      <a:pt x="167" y="152"/>
                    </a:lnTo>
                    <a:lnTo>
                      <a:pt x="172" y="151"/>
                    </a:lnTo>
                    <a:lnTo>
                      <a:pt x="175" y="149"/>
                    </a:lnTo>
                    <a:lnTo>
                      <a:pt x="178" y="147"/>
                    </a:lnTo>
                    <a:lnTo>
                      <a:pt x="183" y="146"/>
                    </a:lnTo>
                    <a:lnTo>
                      <a:pt x="187" y="144"/>
                    </a:lnTo>
                    <a:lnTo>
                      <a:pt x="189" y="141"/>
                    </a:lnTo>
                    <a:lnTo>
                      <a:pt x="192" y="139"/>
                    </a:lnTo>
                    <a:lnTo>
                      <a:pt x="196" y="137"/>
                    </a:lnTo>
                    <a:lnTo>
                      <a:pt x="198" y="134"/>
                    </a:lnTo>
                    <a:lnTo>
                      <a:pt x="200" y="132"/>
                    </a:lnTo>
                    <a:lnTo>
                      <a:pt x="203" y="130"/>
                    </a:lnTo>
                    <a:lnTo>
                      <a:pt x="205" y="126"/>
                    </a:lnTo>
                    <a:lnTo>
                      <a:pt x="207" y="123"/>
                    </a:lnTo>
                    <a:lnTo>
                      <a:pt x="208" y="121"/>
                    </a:lnTo>
                    <a:lnTo>
                      <a:pt x="210" y="117"/>
                    </a:lnTo>
                    <a:lnTo>
                      <a:pt x="212" y="11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608" name="Freeform 3503"/>
              <p:cNvSpPr>
                <a:spLocks/>
              </p:cNvSpPr>
              <p:nvPr/>
            </p:nvSpPr>
            <p:spPr bwMode="auto">
              <a:xfrm>
                <a:off x="4815" y="3132"/>
                <a:ext cx="20" cy="6"/>
              </a:xfrm>
              <a:custGeom>
                <a:avLst/>
                <a:gdLst>
                  <a:gd name="T0" fmla="*/ 0 w 40"/>
                  <a:gd name="T1" fmla="*/ 0 h 11"/>
                  <a:gd name="T2" fmla="*/ 0 w 40"/>
                  <a:gd name="T3" fmla="*/ 2 h 11"/>
                  <a:gd name="T4" fmla="*/ 36 w 40"/>
                  <a:gd name="T5" fmla="*/ 8 h 11"/>
                  <a:gd name="T6" fmla="*/ 34 w 40"/>
                  <a:gd name="T7" fmla="*/ 9 h 11"/>
                  <a:gd name="T8" fmla="*/ 36 w 40"/>
                  <a:gd name="T9" fmla="*/ 10 h 11"/>
                  <a:gd name="T10" fmla="*/ 37 w 40"/>
                  <a:gd name="T11" fmla="*/ 11 h 11"/>
                  <a:gd name="T12" fmla="*/ 40 w 40"/>
                  <a:gd name="T13" fmla="*/ 5 h 11"/>
                  <a:gd name="T14" fmla="*/ 0 w 40"/>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1"/>
                  <a:gd name="T26" fmla="*/ 40 w 4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1">
                    <a:moveTo>
                      <a:pt x="0" y="0"/>
                    </a:moveTo>
                    <a:lnTo>
                      <a:pt x="0" y="2"/>
                    </a:lnTo>
                    <a:lnTo>
                      <a:pt x="36" y="8"/>
                    </a:lnTo>
                    <a:lnTo>
                      <a:pt x="34" y="9"/>
                    </a:lnTo>
                    <a:lnTo>
                      <a:pt x="36" y="10"/>
                    </a:lnTo>
                    <a:lnTo>
                      <a:pt x="37" y="11"/>
                    </a:lnTo>
                    <a:lnTo>
                      <a:pt x="40"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09" name="Freeform 3504"/>
              <p:cNvSpPr>
                <a:spLocks/>
              </p:cNvSpPr>
              <p:nvPr/>
            </p:nvSpPr>
            <p:spPr bwMode="auto">
              <a:xfrm>
                <a:off x="4786" y="3135"/>
                <a:ext cx="47" cy="28"/>
              </a:xfrm>
              <a:custGeom>
                <a:avLst/>
                <a:gdLst>
                  <a:gd name="T0" fmla="*/ 93 w 96"/>
                  <a:gd name="T1" fmla="*/ 4 h 58"/>
                  <a:gd name="T2" fmla="*/ 96 w 96"/>
                  <a:gd name="T3" fmla="*/ 0 h 58"/>
                  <a:gd name="T4" fmla="*/ 92 w 96"/>
                  <a:gd name="T5" fmla="*/ 6 h 58"/>
                  <a:gd name="T6" fmla="*/ 88 w 96"/>
                  <a:gd name="T7" fmla="*/ 13 h 58"/>
                  <a:gd name="T8" fmla="*/ 85 w 96"/>
                  <a:gd name="T9" fmla="*/ 16 h 58"/>
                  <a:gd name="T10" fmla="*/ 82 w 96"/>
                  <a:gd name="T11" fmla="*/ 21 h 58"/>
                  <a:gd name="T12" fmla="*/ 72 w 96"/>
                  <a:gd name="T13" fmla="*/ 31 h 58"/>
                  <a:gd name="T14" fmla="*/ 65 w 96"/>
                  <a:gd name="T15" fmla="*/ 35 h 58"/>
                  <a:gd name="T16" fmla="*/ 60 w 96"/>
                  <a:gd name="T17" fmla="*/ 38 h 58"/>
                  <a:gd name="T18" fmla="*/ 55 w 96"/>
                  <a:gd name="T19" fmla="*/ 41 h 58"/>
                  <a:gd name="T20" fmla="*/ 53 w 96"/>
                  <a:gd name="T21" fmla="*/ 43 h 58"/>
                  <a:gd name="T22" fmla="*/ 49 w 96"/>
                  <a:gd name="T23" fmla="*/ 44 h 58"/>
                  <a:gd name="T24" fmla="*/ 43 w 96"/>
                  <a:gd name="T25" fmla="*/ 46 h 58"/>
                  <a:gd name="T26" fmla="*/ 38 w 96"/>
                  <a:gd name="T27" fmla="*/ 49 h 58"/>
                  <a:gd name="T28" fmla="*/ 27 w 96"/>
                  <a:gd name="T29" fmla="*/ 51 h 58"/>
                  <a:gd name="T30" fmla="*/ 23 w 96"/>
                  <a:gd name="T31" fmla="*/ 52 h 58"/>
                  <a:gd name="T32" fmla="*/ 21 w 96"/>
                  <a:gd name="T33" fmla="*/ 52 h 58"/>
                  <a:gd name="T34" fmla="*/ 0 w 96"/>
                  <a:gd name="T35" fmla="*/ 56 h 58"/>
                  <a:gd name="T36" fmla="*/ 0 w 96"/>
                  <a:gd name="T37" fmla="*/ 57 h 58"/>
                  <a:gd name="T38" fmla="*/ 0 w 96"/>
                  <a:gd name="T39" fmla="*/ 58 h 58"/>
                  <a:gd name="T40" fmla="*/ 8 w 96"/>
                  <a:gd name="T41" fmla="*/ 57 h 58"/>
                  <a:gd name="T42" fmla="*/ 16 w 96"/>
                  <a:gd name="T43" fmla="*/ 57 h 58"/>
                  <a:gd name="T44" fmla="*/ 27 w 96"/>
                  <a:gd name="T45" fmla="*/ 53 h 58"/>
                  <a:gd name="T46" fmla="*/ 38 w 96"/>
                  <a:gd name="T47" fmla="*/ 51 h 58"/>
                  <a:gd name="T48" fmla="*/ 43 w 96"/>
                  <a:gd name="T49" fmla="*/ 49 h 58"/>
                  <a:gd name="T50" fmla="*/ 49 w 96"/>
                  <a:gd name="T51" fmla="*/ 46 h 58"/>
                  <a:gd name="T52" fmla="*/ 55 w 96"/>
                  <a:gd name="T53" fmla="*/ 45 h 58"/>
                  <a:gd name="T54" fmla="*/ 62 w 96"/>
                  <a:gd name="T55" fmla="*/ 41 h 58"/>
                  <a:gd name="T56" fmla="*/ 67 w 96"/>
                  <a:gd name="T57" fmla="*/ 38 h 58"/>
                  <a:gd name="T58" fmla="*/ 72 w 96"/>
                  <a:gd name="T59" fmla="*/ 35 h 58"/>
                  <a:gd name="T60" fmla="*/ 75 w 96"/>
                  <a:gd name="T61" fmla="*/ 33 h 58"/>
                  <a:gd name="T62" fmla="*/ 84 w 96"/>
                  <a:gd name="T63" fmla="*/ 23 h 58"/>
                  <a:gd name="T64" fmla="*/ 88 w 96"/>
                  <a:gd name="T65" fmla="*/ 19 h 58"/>
                  <a:gd name="T66" fmla="*/ 90 w 96"/>
                  <a:gd name="T67" fmla="*/ 15 h 58"/>
                  <a:gd name="T68" fmla="*/ 92 w 96"/>
                  <a:gd name="T69" fmla="*/ 13 h 58"/>
                  <a:gd name="T70" fmla="*/ 96 w 96"/>
                  <a:gd name="T71" fmla="*/ 5 h 58"/>
                  <a:gd name="T72" fmla="*/ 95 w 96"/>
                  <a:gd name="T73" fmla="*/ 5 h 58"/>
                  <a:gd name="T74" fmla="*/ 93 w 96"/>
                  <a:gd name="T75" fmla="*/ 4 h 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6"/>
                  <a:gd name="T115" fmla="*/ 0 h 58"/>
                  <a:gd name="T116" fmla="*/ 96 w 96"/>
                  <a:gd name="T117" fmla="*/ 58 h 5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6" h="58">
                    <a:moveTo>
                      <a:pt x="93" y="4"/>
                    </a:moveTo>
                    <a:lnTo>
                      <a:pt x="96" y="0"/>
                    </a:lnTo>
                    <a:lnTo>
                      <a:pt x="92" y="6"/>
                    </a:lnTo>
                    <a:lnTo>
                      <a:pt x="88" y="13"/>
                    </a:lnTo>
                    <a:lnTo>
                      <a:pt x="85" y="16"/>
                    </a:lnTo>
                    <a:lnTo>
                      <a:pt x="82" y="21"/>
                    </a:lnTo>
                    <a:lnTo>
                      <a:pt x="72" y="31"/>
                    </a:lnTo>
                    <a:lnTo>
                      <a:pt x="65" y="35"/>
                    </a:lnTo>
                    <a:lnTo>
                      <a:pt x="60" y="38"/>
                    </a:lnTo>
                    <a:lnTo>
                      <a:pt x="55" y="41"/>
                    </a:lnTo>
                    <a:lnTo>
                      <a:pt x="53" y="43"/>
                    </a:lnTo>
                    <a:lnTo>
                      <a:pt x="49" y="44"/>
                    </a:lnTo>
                    <a:lnTo>
                      <a:pt x="43" y="46"/>
                    </a:lnTo>
                    <a:lnTo>
                      <a:pt x="38" y="49"/>
                    </a:lnTo>
                    <a:lnTo>
                      <a:pt x="27" y="51"/>
                    </a:lnTo>
                    <a:lnTo>
                      <a:pt x="23" y="52"/>
                    </a:lnTo>
                    <a:lnTo>
                      <a:pt x="21" y="52"/>
                    </a:lnTo>
                    <a:lnTo>
                      <a:pt x="0" y="56"/>
                    </a:lnTo>
                    <a:lnTo>
                      <a:pt x="0" y="57"/>
                    </a:lnTo>
                    <a:lnTo>
                      <a:pt x="0" y="58"/>
                    </a:lnTo>
                    <a:lnTo>
                      <a:pt x="8" y="57"/>
                    </a:lnTo>
                    <a:lnTo>
                      <a:pt x="16" y="57"/>
                    </a:lnTo>
                    <a:lnTo>
                      <a:pt x="27" y="53"/>
                    </a:lnTo>
                    <a:lnTo>
                      <a:pt x="38" y="51"/>
                    </a:lnTo>
                    <a:lnTo>
                      <a:pt x="43" y="49"/>
                    </a:lnTo>
                    <a:lnTo>
                      <a:pt x="49" y="46"/>
                    </a:lnTo>
                    <a:lnTo>
                      <a:pt x="55" y="45"/>
                    </a:lnTo>
                    <a:lnTo>
                      <a:pt x="62" y="41"/>
                    </a:lnTo>
                    <a:lnTo>
                      <a:pt x="67" y="38"/>
                    </a:lnTo>
                    <a:lnTo>
                      <a:pt x="72" y="35"/>
                    </a:lnTo>
                    <a:lnTo>
                      <a:pt x="75" y="33"/>
                    </a:lnTo>
                    <a:lnTo>
                      <a:pt x="84" y="23"/>
                    </a:lnTo>
                    <a:lnTo>
                      <a:pt x="88" y="19"/>
                    </a:lnTo>
                    <a:lnTo>
                      <a:pt x="90" y="15"/>
                    </a:lnTo>
                    <a:lnTo>
                      <a:pt x="92" y="13"/>
                    </a:lnTo>
                    <a:lnTo>
                      <a:pt x="96" y="5"/>
                    </a:lnTo>
                    <a:lnTo>
                      <a:pt x="95" y="5"/>
                    </a:lnTo>
                    <a:lnTo>
                      <a:pt x="9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0" name="Freeform 3505"/>
              <p:cNvSpPr>
                <a:spLocks/>
              </p:cNvSpPr>
              <p:nvPr/>
            </p:nvSpPr>
            <p:spPr bwMode="auto">
              <a:xfrm>
                <a:off x="4779" y="3162"/>
                <a:ext cx="7" cy="2"/>
              </a:xfrm>
              <a:custGeom>
                <a:avLst/>
                <a:gdLst>
                  <a:gd name="T0" fmla="*/ 14 w 14"/>
                  <a:gd name="T1" fmla="*/ 3 h 5"/>
                  <a:gd name="T2" fmla="*/ 14 w 14"/>
                  <a:gd name="T3" fmla="*/ 0 h 5"/>
                  <a:gd name="T4" fmla="*/ 0 w 14"/>
                  <a:gd name="T5" fmla="*/ 0 h 5"/>
                  <a:gd name="T6" fmla="*/ 0 w 14"/>
                  <a:gd name="T7" fmla="*/ 3 h 5"/>
                  <a:gd name="T8" fmla="*/ 0 w 14"/>
                  <a:gd name="T9" fmla="*/ 5 h 5"/>
                  <a:gd name="T10" fmla="*/ 7 w 14"/>
                  <a:gd name="T11" fmla="*/ 5 h 5"/>
                  <a:gd name="T12" fmla="*/ 14 w 14"/>
                  <a:gd name="T13" fmla="*/ 4 h 5"/>
                  <a:gd name="T14" fmla="*/ 14 w 1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14" y="3"/>
                    </a:moveTo>
                    <a:lnTo>
                      <a:pt x="14" y="0"/>
                    </a:lnTo>
                    <a:lnTo>
                      <a:pt x="0" y="0"/>
                    </a:lnTo>
                    <a:lnTo>
                      <a:pt x="0" y="3"/>
                    </a:lnTo>
                    <a:lnTo>
                      <a:pt x="0" y="5"/>
                    </a:lnTo>
                    <a:lnTo>
                      <a:pt x="7" y="5"/>
                    </a:lnTo>
                    <a:lnTo>
                      <a:pt x="14" y="4"/>
                    </a:lnTo>
                    <a:lnTo>
                      <a:pt x="1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1" name="Freeform 3506"/>
              <p:cNvSpPr>
                <a:spLocks/>
              </p:cNvSpPr>
              <p:nvPr/>
            </p:nvSpPr>
            <p:spPr bwMode="auto">
              <a:xfrm>
                <a:off x="4771" y="3162"/>
                <a:ext cx="11" cy="2"/>
              </a:xfrm>
              <a:custGeom>
                <a:avLst/>
                <a:gdLst>
                  <a:gd name="T0" fmla="*/ 15 w 22"/>
                  <a:gd name="T1" fmla="*/ 0 h 5"/>
                  <a:gd name="T2" fmla="*/ 22 w 22"/>
                  <a:gd name="T3" fmla="*/ 0 h 5"/>
                  <a:gd name="T4" fmla="*/ 8 w 22"/>
                  <a:gd name="T5" fmla="*/ 3 h 5"/>
                  <a:gd name="T6" fmla="*/ 0 w 22"/>
                  <a:gd name="T7" fmla="*/ 2 h 5"/>
                  <a:gd name="T8" fmla="*/ 0 w 22"/>
                  <a:gd name="T9" fmla="*/ 3 h 5"/>
                  <a:gd name="T10" fmla="*/ 0 w 22"/>
                  <a:gd name="T11" fmla="*/ 4 h 5"/>
                  <a:gd name="T12" fmla="*/ 8 w 22"/>
                  <a:gd name="T13" fmla="*/ 5 h 5"/>
                  <a:gd name="T14" fmla="*/ 15 w 22"/>
                  <a:gd name="T15" fmla="*/ 4 h 5"/>
                  <a:gd name="T16" fmla="*/ 15 w 22"/>
                  <a:gd name="T17" fmla="*/ 3 h 5"/>
                  <a:gd name="T18" fmla="*/ 15 w 2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5"/>
                  <a:gd name="T32" fmla="*/ 22 w 2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5">
                    <a:moveTo>
                      <a:pt x="15" y="0"/>
                    </a:moveTo>
                    <a:lnTo>
                      <a:pt x="22" y="0"/>
                    </a:lnTo>
                    <a:lnTo>
                      <a:pt x="8" y="3"/>
                    </a:lnTo>
                    <a:lnTo>
                      <a:pt x="0" y="2"/>
                    </a:lnTo>
                    <a:lnTo>
                      <a:pt x="0" y="3"/>
                    </a:lnTo>
                    <a:lnTo>
                      <a:pt x="0" y="4"/>
                    </a:lnTo>
                    <a:lnTo>
                      <a:pt x="8" y="5"/>
                    </a:lnTo>
                    <a:lnTo>
                      <a:pt x="15" y="4"/>
                    </a:lnTo>
                    <a:lnTo>
                      <a:pt x="15" y="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2" name="Freeform 3507"/>
              <p:cNvSpPr>
                <a:spLocks/>
              </p:cNvSpPr>
              <p:nvPr/>
            </p:nvSpPr>
            <p:spPr bwMode="auto">
              <a:xfrm>
                <a:off x="4761" y="3162"/>
                <a:ext cx="10" cy="2"/>
              </a:xfrm>
              <a:custGeom>
                <a:avLst/>
                <a:gdLst>
                  <a:gd name="T0" fmla="*/ 20 w 20"/>
                  <a:gd name="T1" fmla="*/ 2 h 5"/>
                  <a:gd name="T2" fmla="*/ 12 w 20"/>
                  <a:gd name="T3" fmla="*/ 0 h 5"/>
                  <a:gd name="T4" fmla="*/ 0 w 20"/>
                  <a:gd name="T5" fmla="*/ 0 h 5"/>
                  <a:gd name="T6" fmla="*/ 12 w 20"/>
                  <a:gd name="T7" fmla="*/ 5 h 5"/>
                  <a:gd name="T8" fmla="*/ 20 w 20"/>
                  <a:gd name="T9" fmla="*/ 5 h 5"/>
                  <a:gd name="T10" fmla="*/ 20 w 20"/>
                  <a:gd name="T11" fmla="*/ 3 h 5"/>
                  <a:gd name="T12" fmla="*/ 20 w 20"/>
                  <a:gd name="T13" fmla="*/ 2 h 5"/>
                  <a:gd name="T14" fmla="*/ 0 60000 65536"/>
                  <a:gd name="T15" fmla="*/ 0 60000 65536"/>
                  <a:gd name="T16" fmla="*/ 0 60000 65536"/>
                  <a:gd name="T17" fmla="*/ 0 60000 65536"/>
                  <a:gd name="T18" fmla="*/ 0 60000 65536"/>
                  <a:gd name="T19" fmla="*/ 0 60000 65536"/>
                  <a:gd name="T20" fmla="*/ 0 60000 65536"/>
                  <a:gd name="T21" fmla="*/ 0 w 20"/>
                  <a:gd name="T22" fmla="*/ 0 h 5"/>
                  <a:gd name="T23" fmla="*/ 20 w 20"/>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5">
                    <a:moveTo>
                      <a:pt x="20" y="2"/>
                    </a:moveTo>
                    <a:lnTo>
                      <a:pt x="12" y="0"/>
                    </a:lnTo>
                    <a:lnTo>
                      <a:pt x="0" y="0"/>
                    </a:lnTo>
                    <a:lnTo>
                      <a:pt x="12" y="5"/>
                    </a:lnTo>
                    <a:lnTo>
                      <a:pt x="20" y="5"/>
                    </a:lnTo>
                    <a:lnTo>
                      <a:pt x="20" y="3"/>
                    </a:lnTo>
                    <a:lnTo>
                      <a:pt x="2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3" name="Freeform 3508"/>
              <p:cNvSpPr>
                <a:spLocks/>
              </p:cNvSpPr>
              <p:nvPr/>
            </p:nvSpPr>
            <p:spPr bwMode="auto">
              <a:xfrm>
                <a:off x="4760" y="3162"/>
                <a:ext cx="7" cy="2"/>
              </a:xfrm>
              <a:custGeom>
                <a:avLst/>
                <a:gdLst>
                  <a:gd name="T0" fmla="*/ 2 w 14"/>
                  <a:gd name="T1" fmla="*/ 0 h 5"/>
                  <a:gd name="T2" fmla="*/ 0 w 14"/>
                  <a:gd name="T3" fmla="*/ 0 h 5"/>
                  <a:gd name="T4" fmla="*/ 0 w 14"/>
                  <a:gd name="T5" fmla="*/ 2 h 5"/>
                  <a:gd name="T6" fmla="*/ 0 w 14"/>
                  <a:gd name="T7" fmla="*/ 3 h 5"/>
                  <a:gd name="T8" fmla="*/ 14 w 14"/>
                  <a:gd name="T9" fmla="*/ 5 h 5"/>
                  <a:gd name="T10" fmla="*/ 2 w 14"/>
                  <a:gd name="T11" fmla="*/ 0 h 5"/>
                  <a:gd name="T12" fmla="*/ 0 60000 65536"/>
                  <a:gd name="T13" fmla="*/ 0 60000 65536"/>
                  <a:gd name="T14" fmla="*/ 0 60000 65536"/>
                  <a:gd name="T15" fmla="*/ 0 60000 65536"/>
                  <a:gd name="T16" fmla="*/ 0 60000 65536"/>
                  <a:gd name="T17" fmla="*/ 0 60000 65536"/>
                  <a:gd name="T18" fmla="*/ 0 w 14"/>
                  <a:gd name="T19" fmla="*/ 0 h 5"/>
                  <a:gd name="T20" fmla="*/ 14 w 14"/>
                  <a:gd name="T21" fmla="*/ 5 h 5"/>
                </a:gdLst>
                <a:ahLst/>
                <a:cxnLst>
                  <a:cxn ang="T12">
                    <a:pos x="T0" y="T1"/>
                  </a:cxn>
                  <a:cxn ang="T13">
                    <a:pos x="T2" y="T3"/>
                  </a:cxn>
                  <a:cxn ang="T14">
                    <a:pos x="T4" y="T5"/>
                  </a:cxn>
                  <a:cxn ang="T15">
                    <a:pos x="T6" y="T7"/>
                  </a:cxn>
                  <a:cxn ang="T16">
                    <a:pos x="T8" y="T9"/>
                  </a:cxn>
                  <a:cxn ang="T17">
                    <a:pos x="T10" y="T11"/>
                  </a:cxn>
                </a:cxnLst>
                <a:rect l="T18" t="T19" r="T20" b="T21"/>
                <a:pathLst>
                  <a:path w="14" h="5">
                    <a:moveTo>
                      <a:pt x="2" y="0"/>
                    </a:moveTo>
                    <a:lnTo>
                      <a:pt x="0" y="0"/>
                    </a:lnTo>
                    <a:lnTo>
                      <a:pt x="0" y="2"/>
                    </a:lnTo>
                    <a:lnTo>
                      <a:pt x="0" y="3"/>
                    </a:lnTo>
                    <a:lnTo>
                      <a:pt x="14" y="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4" name="Freeform 3509"/>
              <p:cNvSpPr>
                <a:spLocks/>
              </p:cNvSpPr>
              <p:nvPr/>
            </p:nvSpPr>
            <p:spPr bwMode="auto">
              <a:xfrm>
                <a:off x="4731" y="3154"/>
                <a:ext cx="30" cy="9"/>
              </a:xfrm>
              <a:custGeom>
                <a:avLst/>
                <a:gdLst>
                  <a:gd name="T0" fmla="*/ 58 w 60"/>
                  <a:gd name="T1" fmla="*/ 15 h 19"/>
                  <a:gd name="T2" fmla="*/ 52 w 60"/>
                  <a:gd name="T3" fmla="*/ 14 h 19"/>
                  <a:gd name="T4" fmla="*/ 47 w 60"/>
                  <a:gd name="T5" fmla="*/ 14 h 19"/>
                  <a:gd name="T6" fmla="*/ 46 w 60"/>
                  <a:gd name="T7" fmla="*/ 14 h 19"/>
                  <a:gd name="T8" fmla="*/ 23 w 60"/>
                  <a:gd name="T9" fmla="*/ 10 h 19"/>
                  <a:gd name="T10" fmla="*/ 13 w 60"/>
                  <a:gd name="T11" fmla="*/ 7 h 19"/>
                  <a:gd name="T12" fmla="*/ 0 w 60"/>
                  <a:gd name="T13" fmla="*/ 0 h 19"/>
                  <a:gd name="T14" fmla="*/ 0 w 60"/>
                  <a:gd name="T15" fmla="*/ 2 h 19"/>
                  <a:gd name="T16" fmla="*/ 0 w 60"/>
                  <a:gd name="T17" fmla="*/ 3 h 19"/>
                  <a:gd name="T18" fmla="*/ 13 w 60"/>
                  <a:gd name="T19" fmla="*/ 10 h 19"/>
                  <a:gd name="T20" fmla="*/ 23 w 60"/>
                  <a:gd name="T21" fmla="*/ 12 h 19"/>
                  <a:gd name="T22" fmla="*/ 46 w 60"/>
                  <a:gd name="T23" fmla="*/ 17 h 19"/>
                  <a:gd name="T24" fmla="*/ 60 w 60"/>
                  <a:gd name="T25" fmla="*/ 19 h 19"/>
                  <a:gd name="T26" fmla="*/ 58 w 60"/>
                  <a:gd name="T27" fmla="*/ 19 h 19"/>
                  <a:gd name="T28" fmla="*/ 58 w 60"/>
                  <a:gd name="T29" fmla="*/ 17 h 19"/>
                  <a:gd name="T30" fmla="*/ 58 w 60"/>
                  <a:gd name="T31" fmla="*/ 15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9"/>
                  <a:gd name="T50" fmla="*/ 60 w 6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9">
                    <a:moveTo>
                      <a:pt x="58" y="15"/>
                    </a:moveTo>
                    <a:lnTo>
                      <a:pt x="52" y="14"/>
                    </a:lnTo>
                    <a:lnTo>
                      <a:pt x="47" y="14"/>
                    </a:lnTo>
                    <a:lnTo>
                      <a:pt x="46" y="14"/>
                    </a:lnTo>
                    <a:lnTo>
                      <a:pt x="23" y="10"/>
                    </a:lnTo>
                    <a:lnTo>
                      <a:pt x="13" y="7"/>
                    </a:lnTo>
                    <a:lnTo>
                      <a:pt x="0" y="0"/>
                    </a:lnTo>
                    <a:lnTo>
                      <a:pt x="0" y="2"/>
                    </a:lnTo>
                    <a:lnTo>
                      <a:pt x="0" y="3"/>
                    </a:lnTo>
                    <a:lnTo>
                      <a:pt x="13" y="10"/>
                    </a:lnTo>
                    <a:lnTo>
                      <a:pt x="23" y="12"/>
                    </a:lnTo>
                    <a:lnTo>
                      <a:pt x="46" y="17"/>
                    </a:lnTo>
                    <a:lnTo>
                      <a:pt x="60" y="19"/>
                    </a:lnTo>
                    <a:lnTo>
                      <a:pt x="58" y="19"/>
                    </a:lnTo>
                    <a:lnTo>
                      <a:pt x="58" y="17"/>
                    </a:lnTo>
                    <a:lnTo>
                      <a:pt x="58"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5" name="Freeform 3510"/>
              <p:cNvSpPr>
                <a:spLocks/>
              </p:cNvSpPr>
              <p:nvPr/>
            </p:nvSpPr>
            <p:spPr bwMode="auto">
              <a:xfrm>
                <a:off x="4729" y="3153"/>
                <a:ext cx="2" cy="2"/>
              </a:xfrm>
              <a:custGeom>
                <a:avLst/>
                <a:gdLst>
                  <a:gd name="T0" fmla="*/ 5 w 6"/>
                  <a:gd name="T1" fmla="*/ 4 h 5"/>
                  <a:gd name="T2" fmla="*/ 6 w 6"/>
                  <a:gd name="T3" fmla="*/ 2 h 5"/>
                  <a:gd name="T4" fmla="*/ 2 w 6"/>
                  <a:gd name="T5" fmla="*/ 0 h 5"/>
                  <a:gd name="T6" fmla="*/ 1 w 6"/>
                  <a:gd name="T7" fmla="*/ 1 h 5"/>
                  <a:gd name="T8" fmla="*/ 0 w 6"/>
                  <a:gd name="T9" fmla="*/ 2 h 5"/>
                  <a:gd name="T10" fmla="*/ 0 w 6"/>
                  <a:gd name="T11" fmla="*/ 2 h 5"/>
                  <a:gd name="T12" fmla="*/ 5 w 6"/>
                  <a:gd name="T13" fmla="*/ 5 h 5"/>
                  <a:gd name="T14" fmla="*/ 5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4"/>
                    </a:moveTo>
                    <a:lnTo>
                      <a:pt x="6" y="2"/>
                    </a:lnTo>
                    <a:lnTo>
                      <a:pt x="2" y="0"/>
                    </a:lnTo>
                    <a:lnTo>
                      <a:pt x="1" y="1"/>
                    </a:lnTo>
                    <a:lnTo>
                      <a:pt x="0" y="2"/>
                    </a:lnTo>
                    <a:lnTo>
                      <a:pt x="5" y="5"/>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6" name="Freeform 3511"/>
              <p:cNvSpPr>
                <a:spLocks/>
              </p:cNvSpPr>
              <p:nvPr/>
            </p:nvSpPr>
            <p:spPr bwMode="auto">
              <a:xfrm>
                <a:off x="4708" y="3085"/>
                <a:ext cx="23" cy="69"/>
              </a:xfrm>
              <a:custGeom>
                <a:avLst/>
                <a:gdLst>
                  <a:gd name="T0" fmla="*/ 42 w 46"/>
                  <a:gd name="T1" fmla="*/ 137 h 139"/>
                  <a:gd name="T2" fmla="*/ 46 w 46"/>
                  <a:gd name="T3" fmla="*/ 139 h 139"/>
                  <a:gd name="T4" fmla="*/ 39 w 46"/>
                  <a:gd name="T5" fmla="*/ 136 h 139"/>
                  <a:gd name="T6" fmla="*/ 34 w 46"/>
                  <a:gd name="T7" fmla="*/ 131 h 139"/>
                  <a:gd name="T8" fmla="*/ 31 w 46"/>
                  <a:gd name="T9" fmla="*/ 129 h 139"/>
                  <a:gd name="T10" fmla="*/ 27 w 46"/>
                  <a:gd name="T11" fmla="*/ 126 h 139"/>
                  <a:gd name="T12" fmla="*/ 25 w 46"/>
                  <a:gd name="T13" fmla="*/ 122 h 139"/>
                  <a:gd name="T14" fmla="*/ 22 w 46"/>
                  <a:gd name="T15" fmla="*/ 120 h 139"/>
                  <a:gd name="T16" fmla="*/ 17 w 46"/>
                  <a:gd name="T17" fmla="*/ 113 h 139"/>
                  <a:gd name="T18" fmla="*/ 14 w 46"/>
                  <a:gd name="T19" fmla="*/ 108 h 139"/>
                  <a:gd name="T20" fmla="*/ 12 w 46"/>
                  <a:gd name="T21" fmla="*/ 105 h 139"/>
                  <a:gd name="T22" fmla="*/ 8 w 46"/>
                  <a:gd name="T23" fmla="*/ 98 h 139"/>
                  <a:gd name="T24" fmla="*/ 5 w 46"/>
                  <a:gd name="T25" fmla="*/ 92 h 139"/>
                  <a:gd name="T26" fmla="*/ 4 w 46"/>
                  <a:gd name="T27" fmla="*/ 88 h 139"/>
                  <a:gd name="T28" fmla="*/ 2 w 46"/>
                  <a:gd name="T29" fmla="*/ 81 h 139"/>
                  <a:gd name="T30" fmla="*/ 2 w 46"/>
                  <a:gd name="T31" fmla="*/ 55 h 139"/>
                  <a:gd name="T32" fmla="*/ 3 w 46"/>
                  <a:gd name="T33" fmla="*/ 51 h 139"/>
                  <a:gd name="T34" fmla="*/ 4 w 46"/>
                  <a:gd name="T35" fmla="*/ 47 h 139"/>
                  <a:gd name="T36" fmla="*/ 5 w 46"/>
                  <a:gd name="T37" fmla="*/ 43 h 139"/>
                  <a:gd name="T38" fmla="*/ 7 w 46"/>
                  <a:gd name="T39" fmla="*/ 42 h 139"/>
                  <a:gd name="T40" fmla="*/ 9 w 46"/>
                  <a:gd name="T41" fmla="*/ 37 h 139"/>
                  <a:gd name="T42" fmla="*/ 10 w 46"/>
                  <a:gd name="T43" fmla="*/ 32 h 139"/>
                  <a:gd name="T44" fmla="*/ 15 w 46"/>
                  <a:gd name="T45" fmla="*/ 25 h 139"/>
                  <a:gd name="T46" fmla="*/ 18 w 46"/>
                  <a:gd name="T47" fmla="*/ 23 h 139"/>
                  <a:gd name="T48" fmla="*/ 20 w 46"/>
                  <a:gd name="T49" fmla="*/ 20 h 139"/>
                  <a:gd name="T50" fmla="*/ 27 w 46"/>
                  <a:gd name="T51" fmla="*/ 13 h 139"/>
                  <a:gd name="T52" fmla="*/ 34 w 46"/>
                  <a:gd name="T53" fmla="*/ 8 h 139"/>
                  <a:gd name="T54" fmla="*/ 39 w 46"/>
                  <a:gd name="T55" fmla="*/ 5 h 139"/>
                  <a:gd name="T56" fmla="*/ 42 w 46"/>
                  <a:gd name="T57" fmla="*/ 2 h 139"/>
                  <a:gd name="T58" fmla="*/ 41 w 46"/>
                  <a:gd name="T59" fmla="*/ 1 h 139"/>
                  <a:gd name="T60" fmla="*/ 40 w 46"/>
                  <a:gd name="T61" fmla="*/ 0 h 139"/>
                  <a:gd name="T62" fmla="*/ 37 w 46"/>
                  <a:gd name="T63" fmla="*/ 2 h 139"/>
                  <a:gd name="T64" fmla="*/ 32 w 46"/>
                  <a:gd name="T65" fmla="*/ 6 h 139"/>
                  <a:gd name="T66" fmla="*/ 25 w 46"/>
                  <a:gd name="T67" fmla="*/ 10 h 139"/>
                  <a:gd name="T68" fmla="*/ 18 w 46"/>
                  <a:gd name="T69" fmla="*/ 17 h 139"/>
                  <a:gd name="T70" fmla="*/ 16 w 46"/>
                  <a:gd name="T71" fmla="*/ 21 h 139"/>
                  <a:gd name="T72" fmla="*/ 12 w 46"/>
                  <a:gd name="T73" fmla="*/ 23 h 139"/>
                  <a:gd name="T74" fmla="*/ 8 w 46"/>
                  <a:gd name="T75" fmla="*/ 30 h 139"/>
                  <a:gd name="T76" fmla="*/ 7 w 46"/>
                  <a:gd name="T77" fmla="*/ 35 h 139"/>
                  <a:gd name="T78" fmla="*/ 4 w 46"/>
                  <a:gd name="T79" fmla="*/ 38 h 139"/>
                  <a:gd name="T80" fmla="*/ 3 w 46"/>
                  <a:gd name="T81" fmla="*/ 43 h 139"/>
                  <a:gd name="T82" fmla="*/ 2 w 46"/>
                  <a:gd name="T83" fmla="*/ 47 h 139"/>
                  <a:gd name="T84" fmla="*/ 1 w 46"/>
                  <a:gd name="T85" fmla="*/ 51 h 139"/>
                  <a:gd name="T86" fmla="*/ 0 w 46"/>
                  <a:gd name="T87" fmla="*/ 55 h 139"/>
                  <a:gd name="T88" fmla="*/ 0 w 46"/>
                  <a:gd name="T89" fmla="*/ 81 h 139"/>
                  <a:gd name="T90" fmla="*/ 2 w 46"/>
                  <a:gd name="T91" fmla="*/ 88 h 139"/>
                  <a:gd name="T92" fmla="*/ 3 w 46"/>
                  <a:gd name="T93" fmla="*/ 92 h 139"/>
                  <a:gd name="T94" fmla="*/ 5 w 46"/>
                  <a:gd name="T95" fmla="*/ 101 h 139"/>
                  <a:gd name="T96" fmla="*/ 10 w 46"/>
                  <a:gd name="T97" fmla="*/ 108 h 139"/>
                  <a:gd name="T98" fmla="*/ 11 w 46"/>
                  <a:gd name="T99" fmla="*/ 111 h 139"/>
                  <a:gd name="T100" fmla="*/ 15 w 46"/>
                  <a:gd name="T101" fmla="*/ 115 h 139"/>
                  <a:gd name="T102" fmla="*/ 19 w 46"/>
                  <a:gd name="T103" fmla="*/ 122 h 139"/>
                  <a:gd name="T104" fmla="*/ 23 w 46"/>
                  <a:gd name="T105" fmla="*/ 125 h 139"/>
                  <a:gd name="T106" fmla="*/ 25 w 46"/>
                  <a:gd name="T107" fmla="*/ 128 h 139"/>
                  <a:gd name="T108" fmla="*/ 29 w 46"/>
                  <a:gd name="T109" fmla="*/ 131 h 139"/>
                  <a:gd name="T110" fmla="*/ 32 w 46"/>
                  <a:gd name="T111" fmla="*/ 134 h 139"/>
                  <a:gd name="T112" fmla="*/ 34 w 46"/>
                  <a:gd name="T113" fmla="*/ 136 h 139"/>
                  <a:gd name="T114" fmla="*/ 41 w 46"/>
                  <a:gd name="T115" fmla="*/ 139 h 139"/>
                  <a:gd name="T116" fmla="*/ 41 w 46"/>
                  <a:gd name="T117" fmla="*/ 138 h 139"/>
                  <a:gd name="T118" fmla="*/ 42 w 46"/>
                  <a:gd name="T119" fmla="*/ 137 h 1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6"/>
                  <a:gd name="T181" fmla="*/ 0 h 139"/>
                  <a:gd name="T182" fmla="*/ 46 w 46"/>
                  <a:gd name="T183" fmla="*/ 139 h 1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6" h="139">
                    <a:moveTo>
                      <a:pt x="42" y="137"/>
                    </a:moveTo>
                    <a:lnTo>
                      <a:pt x="46" y="139"/>
                    </a:lnTo>
                    <a:lnTo>
                      <a:pt x="39" y="136"/>
                    </a:lnTo>
                    <a:lnTo>
                      <a:pt x="34" y="131"/>
                    </a:lnTo>
                    <a:lnTo>
                      <a:pt x="31" y="129"/>
                    </a:lnTo>
                    <a:lnTo>
                      <a:pt x="27" y="126"/>
                    </a:lnTo>
                    <a:lnTo>
                      <a:pt x="25" y="122"/>
                    </a:lnTo>
                    <a:lnTo>
                      <a:pt x="22" y="120"/>
                    </a:lnTo>
                    <a:lnTo>
                      <a:pt x="17" y="113"/>
                    </a:lnTo>
                    <a:lnTo>
                      <a:pt x="14" y="108"/>
                    </a:lnTo>
                    <a:lnTo>
                      <a:pt x="12" y="105"/>
                    </a:lnTo>
                    <a:lnTo>
                      <a:pt x="8" y="98"/>
                    </a:lnTo>
                    <a:lnTo>
                      <a:pt x="5" y="92"/>
                    </a:lnTo>
                    <a:lnTo>
                      <a:pt x="4" y="88"/>
                    </a:lnTo>
                    <a:lnTo>
                      <a:pt x="2" y="81"/>
                    </a:lnTo>
                    <a:lnTo>
                      <a:pt x="2" y="55"/>
                    </a:lnTo>
                    <a:lnTo>
                      <a:pt x="3" y="51"/>
                    </a:lnTo>
                    <a:lnTo>
                      <a:pt x="4" y="47"/>
                    </a:lnTo>
                    <a:lnTo>
                      <a:pt x="5" y="43"/>
                    </a:lnTo>
                    <a:lnTo>
                      <a:pt x="7" y="42"/>
                    </a:lnTo>
                    <a:lnTo>
                      <a:pt x="9" y="37"/>
                    </a:lnTo>
                    <a:lnTo>
                      <a:pt x="10" y="32"/>
                    </a:lnTo>
                    <a:lnTo>
                      <a:pt x="15" y="25"/>
                    </a:lnTo>
                    <a:lnTo>
                      <a:pt x="18" y="23"/>
                    </a:lnTo>
                    <a:lnTo>
                      <a:pt x="20" y="20"/>
                    </a:lnTo>
                    <a:lnTo>
                      <a:pt x="27" y="13"/>
                    </a:lnTo>
                    <a:lnTo>
                      <a:pt x="34" y="8"/>
                    </a:lnTo>
                    <a:lnTo>
                      <a:pt x="39" y="5"/>
                    </a:lnTo>
                    <a:lnTo>
                      <a:pt x="42" y="2"/>
                    </a:lnTo>
                    <a:lnTo>
                      <a:pt x="41" y="1"/>
                    </a:lnTo>
                    <a:lnTo>
                      <a:pt x="40" y="0"/>
                    </a:lnTo>
                    <a:lnTo>
                      <a:pt x="37" y="2"/>
                    </a:lnTo>
                    <a:lnTo>
                      <a:pt x="32" y="6"/>
                    </a:lnTo>
                    <a:lnTo>
                      <a:pt x="25" y="10"/>
                    </a:lnTo>
                    <a:lnTo>
                      <a:pt x="18" y="17"/>
                    </a:lnTo>
                    <a:lnTo>
                      <a:pt x="16" y="21"/>
                    </a:lnTo>
                    <a:lnTo>
                      <a:pt x="12" y="23"/>
                    </a:lnTo>
                    <a:lnTo>
                      <a:pt x="8" y="30"/>
                    </a:lnTo>
                    <a:lnTo>
                      <a:pt x="7" y="35"/>
                    </a:lnTo>
                    <a:lnTo>
                      <a:pt x="4" y="38"/>
                    </a:lnTo>
                    <a:lnTo>
                      <a:pt x="3" y="43"/>
                    </a:lnTo>
                    <a:lnTo>
                      <a:pt x="2" y="47"/>
                    </a:lnTo>
                    <a:lnTo>
                      <a:pt x="1" y="51"/>
                    </a:lnTo>
                    <a:lnTo>
                      <a:pt x="0" y="55"/>
                    </a:lnTo>
                    <a:lnTo>
                      <a:pt x="0" y="81"/>
                    </a:lnTo>
                    <a:lnTo>
                      <a:pt x="2" y="88"/>
                    </a:lnTo>
                    <a:lnTo>
                      <a:pt x="3" y="92"/>
                    </a:lnTo>
                    <a:lnTo>
                      <a:pt x="5" y="101"/>
                    </a:lnTo>
                    <a:lnTo>
                      <a:pt x="10" y="108"/>
                    </a:lnTo>
                    <a:lnTo>
                      <a:pt x="11" y="111"/>
                    </a:lnTo>
                    <a:lnTo>
                      <a:pt x="15" y="115"/>
                    </a:lnTo>
                    <a:lnTo>
                      <a:pt x="19" y="122"/>
                    </a:lnTo>
                    <a:lnTo>
                      <a:pt x="23" y="125"/>
                    </a:lnTo>
                    <a:lnTo>
                      <a:pt x="25" y="128"/>
                    </a:lnTo>
                    <a:lnTo>
                      <a:pt x="29" y="131"/>
                    </a:lnTo>
                    <a:lnTo>
                      <a:pt x="32" y="134"/>
                    </a:lnTo>
                    <a:lnTo>
                      <a:pt x="34" y="136"/>
                    </a:lnTo>
                    <a:lnTo>
                      <a:pt x="41" y="139"/>
                    </a:lnTo>
                    <a:lnTo>
                      <a:pt x="41" y="138"/>
                    </a:lnTo>
                    <a:lnTo>
                      <a:pt x="42"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7" name="Freeform 3512"/>
              <p:cNvSpPr>
                <a:spLocks/>
              </p:cNvSpPr>
              <p:nvPr/>
            </p:nvSpPr>
            <p:spPr bwMode="auto">
              <a:xfrm>
                <a:off x="4727" y="3076"/>
                <a:ext cx="25" cy="10"/>
              </a:xfrm>
              <a:custGeom>
                <a:avLst/>
                <a:gdLst>
                  <a:gd name="T0" fmla="*/ 4 w 49"/>
                  <a:gd name="T1" fmla="*/ 17 h 18"/>
                  <a:gd name="T2" fmla="*/ 4 w 49"/>
                  <a:gd name="T3" fmla="*/ 18 h 18"/>
                  <a:gd name="T4" fmla="*/ 13 w 49"/>
                  <a:gd name="T5" fmla="*/ 14 h 18"/>
                  <a:gd name="T6" fmla="*/ 18 w 49"/>
                  <a:gd name="T7" fmla="*/ 13 h 18"/>
                  <a:gd name="T8" fmla="*/ 23 w 49"/>
                  <a:gd name="T9" fmla="*/ 10 h 18"/>
                  <a:gd name="T10" fmla="*/ 28 w 49"/>
                  <a:gd name="T11" fmla="*/ 9 h 18"/>
                  <a:gd name="T12" fmla="*/ 33 w 49"/>
                  <a:gd name="T13" fmla="*/ 7 h 18"/>
                  <a:gd name="T14" fmla="*/ 39 w 49"/>
                  <a:gd name="T15" fmla="*/ 6 h 18"/>
                  <a:gd name="T16" fmla="*/ 43 w 49"/>
                  <a:gd name="T17" fmla="*/ 5 h 18"/>
                  <a:gd name="T18" fmla="*/ 49 w 49"/>
                  <a:gd name="T19" fmla="*/ 2 h 18"/>
                  <a:gd name="T20" fmla="*/ 49 w 49"/>
                  <a:gd name="T21" fmla="*/ 0 h 18"/>
                  <a:gd name="T22" fmla="*/ 43 w 49"/>
                  <a:gd name="T23" fmla="*/ 2 h 18"/>
                  <a:gd name="T24" fmla="*/ 39 w 49"/>
                  <a:gd name="T25" fmla="*/ 3 h 18"/>
                  <a:gd name="T26" fmla="*/ 33 w 49"/>
                  <a:gd name="T27" fmla="*/ 5 h 18"/>
                  <a:gd name="T28" fmla="*/ 28 w 49"/>
                  <a:gd name="T29" fmla="*/ 7 h 18"/>
                  <a:gd name="T30" fmla="*/ 23 w 49"/>
                  <a:gd name="T31" fmla="*/ 8 h 18"/>
                  <a:gd name="T32" fmla="*/ 18 w 49"/>
                  <a:gd name="T33" fmla="*/ 10 h 18"/>
                  <a:gd name="T34" fmla="*/ 13 w 49"/>
                  <a:gd name="T35" fmla="*/ 11 h 18"/>
                  <a:gd name="T36" fmla="*/ 0 w 49"/>
                  <a:gd name="T37" fmla="*/ 18 h 18"/>
                  <a:gd name="T38" fmla="*/ 3 w 49"/>
                  <a:gd name="T39" fmla="*/ 16 h 18"/>
                  <a:gd name="T40" fmla="*/ 4 w 49"/>
                  <a:gd name="T41" fmla="*/ 17 h 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18"/>
                  <a:gd name="T65" fmla="*/ 49 w 49"/>
                  <a:gd name="T66" fmla="*/ 18 h 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18">
                    <a:moveTo>
                      <a:pt x="4" y="17"/>
                    </a:moveTo>
                    <a:lnTo>
                      <a:pt x="4" y="18"/>
                    </a:lnTo>
                    <a:lnTo>
                      <a:pt x="13" y="14"/>
                    </a:lnTo>
                    <a:lnTo>
                      <a:pt x="18" y="13"/>
                    </a:lnTo>
                    <a:lnTo>
                      <a:pt x="23" y="10"/>
                    </a:lnTo>
                    <a:lnTo>
                      <a:pt x="28" y="9"/>
                    </a:lnTo>
                    <a:lnTo>
                      <a:pt x="33" y="7"/>
                    </a:lnTo>
                    <a:lnTo>
                      <a:pt x="39" y="6"/>
                    </a:lnTo>
                    <a:lnTo>
                      <a:pt x="43" y="5"/>
                    </a:lnTo>
                    <a:lnTo>
                      <a:pt x="49" y="2"/>
                    </a:lnTo>
                    <a:lnTo>
                      <a:pt x="49" y="0"/>
                    </a:lnTo>
                    <a:lnTo>
                      <a:pt x="43" y="2"/>
                    </a:lnTo>
                    <a:lnTo>
                      <a:pt x="39" y="3"/>
                    </a:lnTo>
                    <a:lnTo>
                      <a:pt x="33" y="5"/>
                    </a:lnTo>
                    <a:lnTo>
                      <a:pt x="28" y="7"/>
                    </a:lnTo>
                    <a:lnTo>
                      <a:pt x="23" y="8"/>
                    </a:lnTo>
                    <a:lnTo>
                      <a:pt x="18" y="10"/>
                    </a:lnTo>
                    <a:lnTo>
                      <a:pt x="13" y="11"/>
                    </a:lnTo>
                    <a:lnTo>
                      <a:pt x="0" y="18"/>
                    </a:lnTo>
                    <a:lnTo>
                      <a:pt x="3" y="16"/>
                    </a:lnTo>
                    <a:lnTo>
                      <a:pt x="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8" name="Freeform 3513"/>
              <p:cNvSpPr>
                <a:spLocks/>
              </p:cNvSpPr>
              <p:nvPr/>
            </p:nvSpPr>
            <p:spPr bwMode="auto">
              <a:xfrm>
                <a:off x="4752" y="3075"/>
                <a:ext cx="62" cy="8"/>
              </a:xfrm>
              <a:custGeom>
                <a:avLst/>
                <a:gdLst>
                  <a:gd name="T0" fmla="*/ 0 w 125"/>
                  <a:gd name="T1" fmla="*/ 6 h 18"/>
                  <a:gd name="T2" fmla="*/ 6 w 125"/>
                  <a:gd name="T3" fmla="*/ 6 h 18"/>
                  <a:gd name="T4" fmla="*/ 23 w 125"/>
                  <a:gd name="T5" fmla="*/ 3 h 18"/>
                  <a:gd name="T6" fmla="*/ 68 w 125"/>
                  <a:gd name="T7" fmla="*/ 3 h 18"/>
                  <a:gd name="T8" fmla="*/ 74 w 125"/>
                  <a:gd name="T9" fmla="*/ 4 h 18"/>
                  <a:gd name="T10" fmla="*/ 81 w 125"/>
                  <a:gd name="T11" fmla="*/ 4 h 18"/>
                  <a:gd name="T12" fmla="*/ 98 w 125"/>
                  <a:gd name="T13" fmla="*/ 7 h 18"/>
                  <a:gd name="T14" fmla="*/ 104 w 125"/>
                  <a:gd name="T15" fmla="*/ 10 h 18"/>
                  <a:gd name="T16" fmla="*/ 110 w 125"/>
                  <a:gd name="T17" fmla="*/ 11 h 18"/>
                  <a:gd name="T18" fmla="*/ 114 w 125"/>
                  <a:gd name="T19" fmla="*/ 13 h 18"/>
                  <a:gd name="T20" fmla="*/ 120 w 125"/>
                  <a:gd name="T21" fmla="*/ 15 h 18"/>
                  <a:gd name="T22" fmla="*/ 125 w 125"/>
                  <a:gd name="T23" fmla="*/ 18 h 18"/>
                  <a:gd name="T24" fmla="*/ 125 w 125"/>
                  <a:gd name="T25" fmla="*/ 17 h 18"/>
                  <a:gd name="T26" fmla="*/ 125 w 125"/>
                  <a:gd name="T27" fmla="*/ 15 h 18"/>
                  <a:gd name="T28" fmla="*/ 120 w 125"/>
                  <a:gd name="T29" fmla="*/ 13 h 18"/>
                  <a:gd name="T30" fmla="*/ 114 w 125"/>
                  <a:gd name="T31" fmla="*/ 11 h 18"/>
                  <a:gd name="T32" fmla="*/ 110 w 125"/>
                  <a:gd name="T33" fmla="*/ 9 h 18"/>
                  <a:gd name="T34" fmla="*/ 104 w 125"/>
                  <a:gd name="T35" fmla="*/ 7 h 18"/>
                  <a:gd name="T36" fmla="*/ 98 w 125"/>
                  <a:gd name="T37" fmla="*/ 5 h 18"/>
                  <a:gd name="T38" fmla="*/ 81 w 125"/>
                  <a:gd name="T39" fmla="*/ 2 h 18"/>
                  <a:gd name="T40" fmla="*/ 74 w 125"/>
                  <a:gd name="T41" fmla="*/ 2 h 18"/>
                  <a:gd name="T42" fmla="*/ 68 w 125"/>
                  <a:gd name="T43" fmla="*/ 0 h 18"/>
                  <a:gd name="T44" fmla="*/ 23 w 125"/>
                  <a:gd name="T45" fmla="*/ 0 h 18"/>
                  <a:gd name="T46" fmla="*/ 6 w 125"/>
                  <a:gd name="T47" fmla="*/ 4 h 18"/>
                  <a:gd name="T48" fmla="*/ 0 w 125"/>
                  <a:gd name="T49" fmla="*/ 4 h 18"/>
                  <a:gd name="T50" fmla="*/ 0 w 125"/>
                  <a:gd name="T51" fmla="*/ 6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5"/>
                  <a:gd name="T79" fmla="*/ 0 h 18"/>
                  <a:gd name="T80" fmla="*/ 125 w 125"/>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5" h="18">
                    <a:moveTo>
                      <a:pt x="0" y="6"/>
                    </a:moveTo>
                    <a:lnTo>
                      <a:pt x="6" y="6"/>
                    </a:lnTo>
                    <a:lnTo>
                      <a:pt x="23" y="3"/>
                    </a:lnTo>
                    <a:lnTo>
                      <a:pt x="68" y="3"/>
                    </a:lnTo>
                    <a:lnTo>
                      <a:pt x="74" y="4"/>
                    </a:lnTo>
                    <a:lnTo>
                      <a:pt x="81" y="4"/>
                    </a:lnTo>
                    <a:lnTo>
                      <a:pt x="98" y="7"/>
                    </a:lnTo>
                    <a:lnTo>
                      <a:pt x="104" y="10"/>
                    </a:lnTo>
                    <a:lnTo>
                      <a:pt x="110" y="11"/>
                    </a:lnTo>
                    <a:lnTo>
                      <a:pt x="114" y="13"/>
                    </a:lnTo>
                    <a:lnTo>
                      <a:pt x="120" y="15"/>
                    </a:lnTo>
                    <a:lnTo>
                      <a:pt x="125" y="18"/>
                    </a:lnTo>
                    <a:lnTo>
                      <a:pt x="125" y="17"/>
                    </a:lnTo>
                    <a:lnTo>
                      <a:pt x="125" y="15"/>
                    </a:lnTo>
                    <a:lnTo>
                      <a:pt x="120" y="13"/>
                    </a:lnTo>
                    <a:lnTo>
                      <a:pt x="114" y="11"/>
                    </a:lnTo>
                    <a:lnTo>
                      <a:pt x="110" y="9"/>
                    </a:lnTo>
                    <a:lnTo>
                      <a:pt x="104" y="7"/>
                    </a:lnTo>
                    <a:lnTo>
                      <a:pt x="98" y="5"/>
                    </a:lnTo>
                    <a:lnTo>
                      <a:pt x="81" y="2"/>
                    </a:lnTo>
                    <a:lnTo>
                      <a:pt x="74" y="2"/>
                    </a:lnTo>
                    <a:lnTo>
                      <a:pt x="68" y="0"/>
                    </a:lnTo>
                    <a:lnTo>
                      <a:pt x="23" y="0"/>
                    </a:lnTo>
                    <a:lnTo>
                      <a:pt x="6" y="4"/>
                    </a:lnTo>
                    <a:lnTo>
                      <a:pt x="0" y="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19" name="Freeform 3514"/>
              <p:cNvSpPr>
                <a:spLocks/>
              </p:cNvSpPr>
              <p:nvPr/>
            </p:nvSpPr>
            <p:spPr bwMode="auto">
              <a:xfrm>
                <a:off x="4813" y="3082"/>
                <a:ext cx="3" cy="3"/>
              </a:xfrm>
              <a:custGeom>
                <a:avLst/>
                <a:gdLst>
                  <a:gd name="T0" fmla="*/ 2 w 6"/>
                  <a:gd name="T1" fmla="*/ 2 h 5"/>
                  <a:gd name="T2" fmla="*/ 0 w 6"/>
                  <a:gd name="T3" fmla="*/ 3 h 5"/>
                  <a:gd name="T4" fmla="*/ 4 w 6"/>
                  <a:gd name="T5" fmla="*/ 5 h 5"/>
                  <a:gd name="T6" fmla="*/ 5 w 6"/>
                  <a:gd name="T7" fmla="*/ 4 h 5"/>
                  <a:gd name="T8" fmla="*/ 6 w 6"/>
                  <a:gd name="T9" fmla="*/ 3 h 5"/>
                  <a:gd name="T10" fmla="*/ 6 w 6"/>
                  <a:gd name="T11" fmla="*/ 3 h 5"/>
                  <a:gd name="T12" fmla="*/ 2 w 6"/>
                  <a:gd name="T13" fmla="*/ 0 h 5"/>
                  <a:gd name="T14" fmla="*/ 2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2" y="2"/>
                    </a:moveTo>
                    <a:lnTo>
                      <a:pt x="0" y="3"/>
                    </a:lnTo>
                    <a:lnTo>
                      <a:pt x="4" y="5"/>
                    </a:lnTo>
                    <a:lnTo>
                      <a:pt x="5" y="4"/>
                    </a:lnTo>
                    <a:lnTo>
                      <a:pt x="6" y="3"/>
                    </a:lnTo>
                    <a:lnTo>
                      <a:pt x="2"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0" name="Freeform 3515"/>
              <p:cNvSpPr>
                <a:spLocks/>
              </p:cNvSpPr>
              <p:nvPr/>
            </p:nvSpPr>
            <p:spPr bwMode="auto">
              <a:xfrm>
                <a:off x="4813" y="3083"/>
                <a:ext cx="18" cy="15"/>
              </a:xfrm>
              <a:custGeom>
                <a:avLst/>
                <a:gdLst>
                  <a:gd name="T0" fmla="*/ 4 w 36"/>
                  <a:gd name="T1" fmla="*/ 2 h 30"/>
                  <a:gd name="T2" fmla="*/ 0 w 36"/>
                  <a:gd name="T3" fmla="*/ 0 h 30"/>
                  <a:gd name="T4" fmla="*/ 12 w 36"/>
                  <a:gd name="T5" fmla="*/ 6 h 30"/>
                  <a:gd name="T6" fmla="*/ 20 w 36"/>
                  <a:gd name="T7" fmla="*/ 14 h 30"/>
                  <a:gd name="T8" fmla="*/ 23 w 36"/>
                  <a:gd name="T9" fmla="*/ 16 h 30"/>
                  <a:gd name="T10" fmla="*/ 26 w 36"/>
                  <a:gd name="T11" fmla="*/ 19 h 30"/>
                  <a:gd name="T12" fmla="*/ 29 w 36"/>
                  <a:gd name="T13" fmla="*/ 23 h 30"/>
                  <a:gd name="T14" fmla="*/ 34 w 36"/>
                  <a:gd name="T15" fmla="*/ 30 h 30"/>
                  <a:gd name="T16" fmla="*/ 35 w 36"/>
                  <a:gd name="T17" fmla="*/ 29 h 30"/>
                  <a:gd name="T18" fmla="*/ 36 w 36"/>
                  <a:gd name="T19" fmla="*/ 27 h 30"/>
                  <a:gd name="T20" fmla="*/ 32 w 36"/>
                  <a:gd name="T21" fmla="*/ 21 h 30"/>
                  <a:gd name="T22" fmla="*/ 28 w 36"/>
                  <a:gd name="T23" fmla="*/ 17 h 30"/>
                  <a:gd name="T24" fmla="*/ 26 w 36"/>
                  <a:gd name="T25" fmla="*/ 14 h 30"/>
                  <a:gd name="T26" fmla="*/ 22 w 36"/>
                  <a:gd name="T27" fmla="*/ 11 h 30"/>
                  <a:gd name="T28" fmla="*/ 17 w 36"/>
                  <a:gd name="T29" fmla="*/ 6 h 30"/>
                  <a:gd name="T30" fmla="*/ 5 w 36"/>
                  <a:gd name="T31" fmla="*/ 0 h 30"/>
                  <a:gd name="T32" fmla="*/ 5 w 36"/>
                  <a:gd name="T33" fmla="*/ 1 h 30"/>
                  <a:gd name="T34" fmla="*/ 4 w 36"/>
                  <a:gd name="T35" fmla="*/ 2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
                  <a:gd name="T55" fmla="*/ 0 h 30"/>
                  <a:gd name="T56" fmla="*/ 36 w 36"/>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 h="30">
                    <a:moveTo>
                      <a:pt x="4" y="2"/>
                    </a:moveTo>
                    <a:lnTo>
                      <a:pt x="0" y="0"/>
                    </a:lnTo>
                    <a:lnTo>
                      <a:pt x="12" y="6"/>
                    </a:lnTo>
                    <a:lnTo>
                      <a:pt x="20" y="14"/>
                    </a:lnTo>
                    <a:lnTo>
                      <a:pt x="23" y="16"/>
                    </a:lnTo>
                    <a:lnTo>
                      <a:pt x="26" y="19"/>
                    </a:lnTo>
                    <a:lnTo>
                      <a:pt x="29" y="23"/>
                    </a:lnTo>
                    <a:lnTo>
                      <a:pt x="34" y="30"/>
                    </a:lnTo>
                    <a:lnTo>
                      <a:pt x="35" y="29"/>
                    </a:lnTo>
                    <a:lnTo>
                      <a:pt x="36" y="27"/>
                    </a:lnTo>
                    <a:lnTo>
                      <a:pt x="32" y="21"/>
                    </a:lnTo>
                    <a:lnTo>
                      <a:pt x="28" y="17"/>
                    </a:lnTo>
                    <a:lnTo>
                      <a:pt x="26" y="14"/>
                    </a:lnTo>
                    <a:lnTo>
                      <a:pt x="22" y="11"/>
                    </a:lnTo>
                    <a:lnTo>
                      <a:pt x="17" y="6"/>
                    </a:lnTo>
                    <a:lnTo>
                      <a:pt x="5" y="0"/>
                    </a:lnTo>
                    <a:lnTo>
                      <a:pt x="5" y="1"/>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1" name="Freeform 3516"/>
              <p:cNvSpPr>
                <a:spLocks/>
              </p:cNvSpPr>
              <p:nvPr/>
            </p:nvSpPr>
            <p:spPr bwMode="auto">
              <a:xfrm>
                <a:off x="4830" y="3095"/>
                <a:ext cx="2" cy="5"/>
              </a:xfrm>
              <a:custGeom>
                <a:avLst/>
                <a:gdLst>
                  <a:gd name="T0" fmla="*/ 1 w 4"/>
                  <a:gd name="T1" fmla="*/ 5 h 9"/>
                  <a:gd name="T2" fmla="*/ 0 w 4"/>
                  <a:gd name="T3" fmla="*/ 5 h 9"/>
                  <a:gd name="T4" fmla="*/ 2 w 4"/>
                  <a:gd name="T5" fmla="*/ 9 h 9"/>
                  <a:gd name="T6" fmla="*/ 4 w 4"/>
                  <a:gd name="T7" fmla="*/ 9 h 9"/>
                  <a:gd name="T8" fmla="*/ 0 w 4"/>
                  <a:gd name="T9" fmla="*/ 0 h 9"/>
                  <a:gd name="T10" fmla="*/ 2 w 4"/>
                  <a:gd name="T11" fmla="*/ 3 h 9"/>
                  <a:gd name="T12" fmla="*/ 1 w 4"/>
                  <a:gd name="T13" fmla="*/ 5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1" y="5"/>
                    </a:moveTo>
                    <a:lnTo>
                      <a:pt x="0" y="5"/>
                    </a:lnTo>
                    <a:lnTo>
                      <a:pt x="2" y="9"/>
                    </a:lnTo>
                    <a:lnTo>
                      <a:pt x="4" y="9"/>
                    </a:lnTo>
                    <a:lnTo>
                      <a:pt x="0" y="0"/>
                    </a:lnTo>
                    <a:lnTo>
                      <a:pt x="2"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2" name="Freeform 3517"/>
              <p:cNvSpPr>
                <a:spLocks/>
              </p:cNvSpPr>
              <p:nvPr/>
            </p:nvSpPr>
            <p:spPr bwMode="auto">
              <a:xfrm>
                <a:off x="4810" y="3099"/>
                <a:ext cx="22" cy="5"/>
              </a:xfrm>
              <a:custGeom>
                <a:avLst/>
                <a:gdLst>
                  <a:gd name="T0" fmla="*/ 41 w 43"/>
                  <a:gd name="T1" fmla="*/ 2 h 9"/>
                  <a:gd name="T2" fmla="*/ 5 w 43"/>
                  <a:gd name="T3" fmla="*/ 7 h 9"/>
                  <a:gd name="T4" fmla="*/ 2 w 43"/>
                  <a:gd name="T5" fmla="*/ 0 h 9"/>
                  <a:gd name="T6" fmla="*/ 1 w 43"/>
                  <a:gd name="T7" fmla="*/ 1 h 9"/>
                  <a:gd name="T8" fmla="*/ 0 w 43"/>
                  <a:gd name="T9" fmla="*/ 2 h 9"/>
                  <a:gd name="T10" fmla="*/ 5 w 43"/>
                  <a:gd name="T11" fmla="*/ 9 h 9"/>
                  <a:gd name="T12" fmla="*/ 43 w 43"/>
                  <a:gd name="T13" fmla="*/ 2 h 9"/>
                  <a:gd name="T14" fmla="*/ 41 w 43"/>
                  <a:gd name="T15" fmla="*/ 2 h 9"/>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9"/>
                  <a:gd name="T26" fmla="*/ 43 w 43"/>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9">
                    <a:moveTo>
                      <a:pt x="41" y="2"/>
                    </a:moveTo>
                    <a:lnTo>
                      <a:pt x="5" y="7"/>
                    </a:lnTo>
                    <a:lnTo>
                      <a:pt x="2" y="0"/>
                    </a:lnTo>
                    <a:lnTo>
                      <a:pt x="1" y="1"/>
                    </a:lnTo>
                    <a:lnTo>
                      <a:pt x="0" y="2"/>
                    </a:lnTo>
                    <a:lnTo>
                      <a:pt x="5" y="9"/>
                    </a:lnTo>
                    <a:lnTo>
                      <a:pt x="43" y="2"/>
                    </a:lnTo>
                    <a:lnTo>
                      <a:pt x="4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3" name="Freeform 3518"/>
              <p:cNvSpPr>
                <a:spLocks/>
              </p:cNvSpPr>
              <p:nvPr/>
            </p:nvSpPr>
            <p:spPr bwMode="auto">
              <a:xfrm>
                <a:off x="4810" y="3098"/>
                <a:ext cx="1" cy="4"/>
              </a:xfrm>
              <a:custGeom>
                <a:avLst/>
                <a:gdLst>
                  <a:gd name="T0" fmla="*/ 2 w 3"/>
                  <a:gd name="T1" fmla="*/ 2 h 7"/>
                  <a:gd name="T2" fmla="*/ 3 w 3"/>
                  <a:gd name="T3" fmla="*/ 2 h 7"/>
                  <a:gd name="T4" fmla="*/ 2 w 3"/>
                  <a:gd name="T5" fmla="*/ 0 h 7"/>
                  <a:gd name="T6" fmla="*/ 1 w 3"/>
                  <a:gd name="T7" fmla="*/ 0 h 7"/>
                  <a:gd name="T8" fmla="*/ 0 w 3"/>
                  <a:gd name="T9" fmla="*/ 0 h 7"/>
                  <a:gd name="T10" fmla="*/ 3 w 3"/>
                  <a:gd name="T11" fmla="*/ 7 h 7"/>
                  <a:gd name="T12" fmla="*/ 1 w 3"/>
                  <a:gd name="T13" fmla="*/ 3 h 7"/>
                  <a:gd name="T14" fmla="*/ 2 w 3"/>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2"/>
                    </a:moveTo>
                    <a:lnTo>
                      <a:pt x="3" y="2"/>
                    </a:lnTo>
                    <a:lnTo>
                      <a:pt x="2" y="0"/>
                    </a:lnTo>
                    <a:lnTo>
                      <a:pt x="1" y="0"/>
                    </a:lnTo>
                    <a:lnTo>
                      <a:pt x="0" y="0"/>
                    </a:lnTo>
                    <a:lnTo>
                      <a:pt x="3" y="7"/>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4" name="Freeform 3519"/>
              <p:cNvSpPr>
                <a:spLocks/>
              </p:cNvSpPr>
              <p:nvPr/>
            </p:nvSpPr>
            <p:spPr bwMode="auto">
              <a:xfrm>
                <a:off x="4806" y="3093"/>
                <a:ext cx="5" cy="6"/>
              </a:xfrm>
              <a:custGeom>
                <a:avLst/>
                <a:gdLst>
                  <a:gd name="T0" fmla="*/ 11 w 11"/>
                  <a:gd name="T1" fmla="*/ 11 h 12"/>
                  <a:gd name="T2" fmla="*/ 10 w 11"/>
                  <a:gd name="T3" fmla="*/ 8 h 12"/>
                  <a:gd name="T4" fmla="*/ 6 w 11"/>
                  <a:gd name="T5" fmla="*/ 5 h 12"/>
                  <a:gd name="T6" fmla="*/ 4 w 11"/>
                  <a:gd name="T7" fmla="*/ 2 h 12"/>
                  <a:gd name="T8" fmla="*/ 0 w 11"/>
                  <a:gd name="T9" fmla="*/ 0 h 12"/>
                  <a:gd name="T10" fmla="*/ 0 w 11"/>
                  <a:gd name="T11" fmla="*/ 2 h 12"/>
                  <a:gd name="T12" fmla="*/ 0 w 11"/>
                  <a:gd name="T13" fmla="*/ 3 h 12"/>
                  <a:gd name="T14" fmla="*/ 2 w 11"/>
                  <a:gd name="T15" fmla="*/ 4 h 12"/>
                  <a:gd name="T16" fmla="*/ 4 w 11"/>
                  <a:gd name="T17" fmla="*/ 7 h 12"/>
                  <a:gd name="T18" fmla="*/ 9 w 11"/>
                  <a:gd name="T19" fmla="*/ 12 h 12"/>
                  <a:gd name="T20" fmla="*/ 10 w 11"/>
                  <a:gd name="T21" fmla="*/ 11 h 12"/>
                  <a:gd name="T22" fmla="*/ 11 w 11"/>
                  <a:gd name="T23" fmla="*/ 11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12"/>
                  <a:gd name="T38" fmla="*/ 11 w 11"/>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12">
                    <a:moveTo>
                      <a:pt x="11" y="11"/>
                    </a:moveTo>
                    <a:lnTo>
                      <a:pt x="10" y="8"/>
                    </a:lnTo>
                    <a:lnTo>
                      <a:pt x="6" y="5"/>
                    </a:lnTo>
                    <a:lnTo>
                      <a:pt x="4" y="2"/>
                    </a:lnTo>
                    <a:lnTo>
                      <a:pt x="0" y="0"/>
                    </a:lnTo>
                    <a:lnTo>
                      <a:pt x="0" y="2"/>
                    </a:lnTo>
                    <a:lnTo>
                      <a:pt x="0" y="3"/>
                    </a:lnTo>
                    <a:lnTo>
                      <a:pt x="2" y="4"/>
                    </a:lnTo>
                    <a:lnTo>
                      <a:pt x="4" y="7"/>
                    </a:lnTo>
                    <a:lnTo>
                      <a:pt x="9" y="12"/>
                    </a:lnTo>
                    <a:lnTo>
                      <a:pt x="10" y="11"/>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5" name="Freeform 3520"/>
              <p:cNvSpPr>
                <a:spLocks/>
              </p:cNvSpPr>
              <p:nvPr/>
            </p:nvSpPr>
            <p:spPr bwMode="auto">
              <a:xfrm>
                <a:off x="4799" y="3089"/>
                <a:ext cx="7" cy="5"/>
              </a:xfrm>
              <a:custGeom>
                <a:avLst/>
                <a:gdLst>
                  <a:gd name="T0" fmla="*/ 13 w 15"/>
                  <a:gd name="T1" fmla="*/ 11 h 12"/>
                  <a:gd name="T2" fmla="*/ 15 w 15"/>
                  <a:gd name="T3" fmla="*/ 9 h 12"/>
                  <a:gd name="T4" fmla="*/ 11 w 15"/>
                  <a:gd name="T5" fmla="*/ 7 h 12"/>
                  <a:gd name="T6" fmla="*/ 7 w 15"/>
                  <a:gd name="T7" fmla="*/ 2 h 12"/>
                  <a:gd name="T8" fmla="*/ 2 w 15"/>
                  <a:gd name="T9" fmla="*/ 1 h 12"/>
                  <a:gd name="T10" fmla="*/ 0 w 15"/>
                  <a:gd name="T11" fmla="*/ 0 h 12"/>
                  <a:gd name="T12" fmla="*/ 0 w 15"/>
                  <a:gd name="T13" fmla="*/ 1 h 12"/>
                  <a:gd name="T14" fmla="*/ 0 w 15"/>
                  <a:gd name="T15" fmla="*/ 2 h 12"/>
                  <a:gd name="T16" fmla="*/ 2 w 15"/>
                  <a:gd name="T17" fmla="*/ 4 h 12"/>
                  <a:gd name="T18" fmla="*/ 4 w 15"/>
                  <a:gd name="T19" fmla="*/ 5 h 12"/>
                  <a:gd name="T20" fmla="*/ 9 w 15"/>
                  <a:gd name="T21" fmla="*/ 9 h 12"/>
                  <a:gd name="T22" fmla="*/ 9 w 15"/>
                  <a:gd name="T23" fmla="*/ 9 h 12"/>
                  <a:gd name="T24" fmla="*/ 13 w 15"/>
                  <a:gd name="T25" fmla="*/ 12 h 12"/>
                  <a:gd name="T26" fmla="*/ 13 w 15"/>
                  <a:gd name="T27" fmla="*/ 1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3" y="11"/>
                    </a:moveTo>
                    <a:lnTo>
                      <a:pt x="15" y="9"/>
                    </a:lnTo>
                    <a:lnTo>
                      <a:pt x="11" y="7"/>
                    </a:lnTo>
                    <a:lnTo>
                      <a:pt x="7" y="2"/>
                    </a:lnTo>
                    <a:lnTo>
                      <a:pt x="2" y="1"/>
                    </a:lnTo>
                    <a:lnTo>
                      <a:pt x="0" y="0"/>
                    </a:lnTo>
                    <a:lnTo>
                      <a:pt x="0" y="1"/>
                    </a:lnTo>
                    <a:lnTo>
                      <a:pt x="0" y="2"/>
                    </a:lnTo>
                    <a:lnTo>
                      <a:pt x="2" y="4"/>
                    </a:lnTo>
                    <a:lnTo>
                      <a:pt x="4" y="5"/>
                    </a:lnTo>
                    <a:lnTo>
                      <a:pt x="9" y="9"/>
                    </a:lnTo>
                    <a:lnTo>
                      <a:pt x="13" y="12"/>
                    </a:lnTo>
                    <a:lnTo>
                      <a:pt x="13"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6" name="Freeform 3521"/>
              <p:cNvSpPr>
                <a:spLocks/>
              </p:cNvSpPr>
              <p:nvPr/>
            </p:nvSpPr>
            <p:spPr bwMode="auto">
              <a:xfrm>
                <a:off x="4794" y="3086"/>
                <a:ext cx="5" cy="4"/>
              </a:xfrm>
              <a:custGeom>
                <a:avLst/>
                <a:gdLst>
                  <a:gd name="T0" fmla="*/ 11 w 12"/>
                  <a:gd name="T1" fmla="*/ 5 h 6"/>
                  <a:gd name="T2" fmla="*/ 12 w 12"/>
                  <a:gd name="T3" fmla="*/ 4 h 6"/>
                  <a:gd name="T4" fmla="*/ 9 w 12"/>
                  <a:gd name="T5" fmla="*/ 2 h 6"/>
                  <a:gd name="T6" fmla="*/ 0 w 12"/>
                  <a:gd name="T7" fmla="*/ 0 h 6"/>
                  <a:gd name="T8" fmla="*/ 0 w 12"/>
                  <a:gd name="T9" fmla="*/ 1 h 6"/>
                  <a:gd name="T10" fmla="*/ 0 w 12"/>
                  <a:gd name="T11" fmla="*/ 2 h 6"/>
                  <a:gd name="T12" fmla="*/ 6 w 12"/>
                  <a:gd name="T13" fmla="*/ 4 h 6"/>
                  <a:gd name="T14" fmla="*/ 6 w 12"/>
                  <a:gd name="T15" fmla="*/ 4 h 6"/>
                  <a:gd name="T16" fmla="*/ 11 w 12"/>
                  <a:gd name="T17" fmla="*/ 6 h 6"/>
                  <a:gd name="T18" fmla="*/ 11 w 12"/>
                  <a:gd name="T19" fmla="*/ 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6"/>
                  <a:gd name="T32" fmla="*/ 12 w 1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6">
                    <a:moveTo>
                      <a:pt x="11" y="5"/>
                    </a:moveTo>
                    <a:lnTo>
                      <a:pt x="12" y="4"/>
                    </a:lnTo>
                    <a:lnTo>
                      <a:pt x="9" y="2"/>
                    </a:lnTo>
                    <a:lnTo>
                      <a:pt x="0" y="0"/>
                    </a:lnTo>
                    <a:lnTo>
                      <a:pt x="0" y="1"/>
                    </a:lnTo>
                    <a:lnTo>
                      <a:pt x="0" y="2"/>
                    </a:lnTo>
                    <a:lnTo>
                      <a:pt x="6" y="4"/>
                    </a:lnTo>
                    <a:lnTo>
                      <a:pt x="11" y="6"/>
                    </a:lnTo>
                    <a:lnTo>
                      <a:pt x="1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7" name="Freeform 3522"/>
              <p:cNvSpPr>
                <a:spLocks/>
              </p:cNvSpPr>
              <p:nvPr/>
            </p:nvSpPr>
            <p:spPr bwMode="auto">
              <a:xfrm>
                <a:off x="4792" y="3086"/>
                <a:ext cx="2" cy="2"/>
              </a:xfrm>
              <a:custGeom>
                <a:avLst/>
                <a:gdLst>
                  <a:gd name="T0" fmla="*/ 3 w 3"/>
                  <a:gd name="T1" fmla="*/ 2 h 5"/>
                  <a:gd name="T2" fmla="*/ 0 w 3"/>
                  <a:gd name="T3" fmla="*/ 0 h 5"/>
                  <a:gd name="T4" fmla="*/ 0 w 3"/>
                  <a:gd name="T5" fmla="*/ 0 h 5"/>
                  <a:gd name="T6" fmla="*/ 0 w 3"/>
                  <a:gd name="T7" fmla="*/ 3 h 5"/>
                  <a:gd name="T8" fmla="*/ 0 w 3"/>
                  <a:gd name="T9" fmla="*/ 5 h 5"/>
                  <a:gd name="T10" fmla="*/ 3 w 3"/>
                  <a:gd name="T11" fmla="*/ 5 h 5"/>
                  <a:gd name="T12" fmla="*/ 3 w 3"/>
                  <a:gd name="T13" fmla="*/ 3 h 5"/>
                  <a:gd name="T14" fmla="*/ 3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2"/>
                    </a:moveTo>
                    <a:lnTo>
                      <a:pt x="0" y="0"/>
                    </a:lnTo>
                    <a:lnTo>
                      <a:pt x="0" y="3"/>
                    </a:lnTo>
                    <a:lnTo>
                      <a:pt x="0" y="5"/>
                    </a:lnTo>
                    <a:lnTo>
                      <a:pt x="3" y="5"/>
                    </a:lnTo>
                    <a:lnTo>
                      <a:pt x="3"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8" name="Freeform 3523"/>
              <p:cNvSpPr>
                <a:spLocks/>
              </p:cNvSpPr>
              <p:nvPr/>
            </p:nvSpPr>
            <p:spPr bwMode="auto">
              <a:xfrm>
                <a:off x="4788" y="3085"/>
                <a:ext cx="6" cy="3"/>
              </a:xfrm>
              <a:custGeom>
                <a:avLst/>
                <a:gdLst>
                  <a:gd name="T0" fmla="*/ 8 w 11"/>
                  <a:gd name="T1" fmla="*/ 4 h 6"/>
                  <a:gd name="T2" fmla="*/ 8 w 11"/>
                  <a:gd name="T3" fmla="*/ 3 h 6"/>
                  <a:gd name="T4" fmla="*/ 4 w 11"/>
                  <a:gd name="T5" fmla="*/ 1 h 6"/>
                  <a:gd name="T6" fmla="*/ 0 w 11"/>
                  <a:gd name="T7" fmla="*/ 0 h 6"/>
                  <a:gd name="T8" fmla="*/ 0 w 11"/>
                  <a:gd name="T9" fmla="*/ 1 h 6"/>
                  <a:gd name="T10" fmla="*/ 0 w 11"/>
                  <a:gd name="T11" fmla="*/ 3 h 6"/>
                  <a:gd name="T12" fmla="*/ 4 w 11"/>
                  <a:gd name="T13" fmla="*/ 4 h 6"/>
                  <a:gd name="T14" fmla="*/ 11 w 11"/>
                  <a:gd name="T15" fmla="*/ 6 h 6"/>
                  <a:gd name="T16" fmla="*/ 8 w 11"/>
                  <a:gd name="T17" fmla="*/ 6 h 6"/>
                  <a:gd name="T18" fmla="*/ 8 w 11"/>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6"/>
                  <a:gd name="T32" fmla="*/ 11 w 11"/>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6">
                    <a:moveTo>
                      <a:pt x="8" y="4"/>
                    </a:moveTo>
                    <a:lnTo>
                      <a:pt x="8" y="3"/>
                    </a:lnTo>
                    <a:lnTo>
                      <a:pt x="4" y="1"/>
                    </a:lnTo>
                    <a:lnTo>
                      <a:pt x="0" y="0"/>
                    </a:lnTo>
                    <a:lnTo>
                      <a:pt x="0" y="1"/>
                    </a:lnTo>
                    <a:lnTo>
                      <a:pt x="0" y="3"/>
                    </a:lnTo>
                    <a:lnTo>
                      <a:pt x="4" y="4"/>
                    </a:lnTo>
                    <a:lnTo>
                      <a:pt x="11" y="6"/>
                    </a:lnTo>
                    <a:lnTo>
                      <a:pt x="8" y="6"/>
                    </a:lnTo>
                    <a:lnTo>
                      <a:pt x="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29" name="Freeform 3524"/>
              <p:cNvSpPr>
                <a:spLocks/>
              </p:cNvSpPr>
              <p:nvPr/>
            </p:nvSpPr>
            <p:spPr bwMode="auto">
              <a:xfrm>
                <a:off x="4784" y="3085"/>
                <a:ext cx="4" cy="2"/>
              </a:xfrm>
              <a:custGeom>
                <a:avLst/>
                <a:gdLst>
                  <a:gd name="T0" fmla="*/ 8 w 9"/>
                  <a:gd name="T1" fmla="*/ 1 h 5"/>
                  <a:gd name="T2" fmla="*/ 3 w 9"/>
                  <a:gd name="T3" fmla="*/ 0 h 5"/>
                  <a:gd name="T4" fmla="*/ 1 w 9"/>
                  <a:gd name="T5" fmla="*/ 0 h 5"/>
                  <a:gd name="T6" fmla="*/ 0 w 9"/>
                  <a:gd name="T7" fmla="*/ 0 h 5"/>
                  <a:gd name="T8" fmla="*/ 0 w 9"/>
                  <a:gd name="T9" fmla="*/ 1 h 5"/>
                  <a:gd name="T10" fmla="*/ 0 w 9"/>
                  <a:gd name="T11" fmla="*/ 2 h 5"/>
                  <a:gd name="T12" fmla="*/ 9 w 9"/>
                  <a:gd name="T13" fmla="*/ 5 h 5"/>
                  <a:gd name="T14" fmla="*/ 8 w 9"/>
                  <a:gd name="T15" fmla="*/ 5 h 5"/>
                  <a:gd name="T16" fmla="*/ 8 w 9"/>
                  <a:gd name="T17" fmla="*/ 2 h 5"/>
                  <a:gd name="T18" fmla="*/ 8 w 9"/>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1"/>
                    </a:moveTo>
                    <a:lnTo>
                      <a:pt x="3" y="0"/>
                    </a:lnTo>
                    <a:lnTo>
                      <a:pt x="1" y="0"/>
                    </a:lnTo>
                    <a:lnTo>
                      <a:pt x="0" y="0"/>
                    </a:lnTo>
                    <a:lnTo>
                      <a:pt x="0" y="1"/>
                    </a:lnTo>
                    <a:lnTo>
                      <a:pt x="0" y="2"/>
                    </a:lnTo>
                    <a:lnTo>
                      <a:pt x="9" y="5"/>
                    </a:lnTo>
                    <a:lnTo>
                      <a:pt x="8" y="5"/>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0" name="Freeform 3525"/>
              <p:cNvSpPr>
                <a:spLocks/>
              </p:cNvSpPr>
              <p:nvPr/>
            </p:nvSpPr>
            <p:spPr bwMode="auto">
              <a:xfrm>
                <a:off x="4765" y="3084"/>
                <a:ext cx="19" cy="2"/>
              </a:xfrm>
              <a:custGeom>
                <a:avLst/>
                <a:gdLst>
                  <a:gd name="T0" fmla="*/ 38 w 38"/>
                  <a:gd name="T1" fmla="*/ 1 h 5"/>
                  <a:gd name="T2" fmla="*/ 33 w 38"/>
                  <a:gd name="T3" fmla="*/ 0 h 5"/>
                  <a:gd name="T4" fmla="*/ 0 w 38"/>
                  <a:gd name="T5" fmla="*/ 0 h 5"/>
                  <a:gd name="T6" fmla="*/ 0 w 38"/>
                  <a:gd name="T7" fmla="*/ 2 h 5"/>
                  <a:gd name="T8" fmla="*/ 0 w 38"/>
                  <a:gd name="T9" fmla="*/ 5 h 5"/>
                  <a:gd name="T10" fmla="*/ 38 w 38"/>
                  <a:gd name="T11" fmla="*/ 5 h 5"/>
                  <a:gd name="T12" fmla="*/ 38 w 38"/>
                  <a:gd name="T13" fmla="*/ 2 h 5"/>
                  <a:gd name="T14" fmla="*/ 38 w 38"/>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5"/>
                  <a:gd name="T26" fmla="*/ 38 w 3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5">
                    <a:moveTo>
                      <a:pt x="38" y="1"/>
                    </a:moveTo>
                    <a:lnTo>
                      <a:pt x="33" y="0"/>
                    </a:lnTo>
                    <a:lnTo>
                      <a:pt x="0" y="0"/>
                    </a:lnTo>
                    <a:lnTo>
                      <a:pt x="0" y="2"/>
                    </a:lnTo>
                    <a:lnTo>
                      <a:pt x="0" y="5"/>
                    </a:lnTo>
                    <a:lnTo>
                      <a:pt x="38" y="5"/>
                    </a:lnTo>
                    <a:lnTo>
                      <a:pt x="38" y="2"/>
                    </a:lnTo>
                    <a:lnTo>
                      <a:pt x="3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1" name="Freeform 3526"/>
              <p:cNvSpPr>
                <a:spLocks/>
              </p:cNvSpPr>
              <p:nvPr/>
            </p:nvSpPr>
            <p:spPr bwMode="auto">
              <a:xfrm>
                <a:off x="4760" y="3084"/>
                <a:ext cx="7" cy="3"/>
              </a:xfrm>
              <a:custGeom>
                <a:avLst/>
                <a:gdLst>
                  <a:gd name="T0" fmla="*/ 10 w 14"/>
                  <a:gd name="T1" fmla="*/ 0 h 6"/>
                  <a:gd name="T2" fmla="*/ 14 w 14"/>
                  <a:gd name="T3" fmla="*/ 0 h 6"/>
                  <a:gd name="T4" fmla="*/ 0 w 14"/>
                  <a:gd name="T5" fmla="*/ 3 h 6"/>
                  <a:gd name="T6" fmla="*/ 0 w 14"/>
                  <a:gd name="T7" fmla="*/ 5 h 6"/>
                  <a:gd name="T8" fmla="*/ 0 w 14"/>
                  <a:gd name="T9" fmla="*/ 6 h 6"/>
                  <a:gd name="T10" fmla="*/ 10 w 14"/>
                  <a:gd name="T11" fmla="*/ 3 h 6"/>
                  <a:gd name="T12" fmla="*/ 10 w 14"/>
                  <a:gd name="T13" fmla="*/ 2 h 6"/>
                  <a:gd name="T14" fmla="*/ 10 w 14"/>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6"/>
                  <a:gd name="T26" fmla="*/ 14 w 1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6">
                    <a:moveTo>
                      <a:pt x="10" y="0"/>
                    </a:moveTo>
                    <a:lnTo>
                      <a:pt x="14" y="0"/>
                    </a:lnTo>
                    <a:lnTo>
                      <a:pt x="0" y="3"/>
                    </a:lnTo>
                    <a:lnTo>
                      <a:pt x="0" y="5"/>
                    </a:lnTo>
                    <a:lnTo>
                      <a:pt x="0" y="6"/>
                    </a:lnTo>
                    <a:lnTo>
                      <a:pt x="10" y="3"/>
                    </a:lnTo>
                    <a:lnTo>
                      <a:pt x="10" y="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2" name="Freeform 3527"/>
              <p:cNvSpPr>
                <a:spLocks/>
              </p:cNvSpPr>
              <p:nvPr/>
            </p:nvSpPr>
            <p:spPr bwMode="auto">
              <a:xfrm>
                <a:off x="4758" y="3085"/>
                <a:ext cx="2" cy="2"/>
              </a:xfrm>
              <a:custGeom>
                <a:avLst/>
                <a:gdLst>
                  <a:gd name="T0" fmla="*/ 4 w 4"/>
                  <a:gd name="T1" fmla="*/ 3 h 5"/>
                  <a:gd name="T2" fmla="*/ 4 w 4"/>
                  <a:gd name="T3" fmla="*/ 0 h 5"/>
                  <a:gd name="T4" fmla="*/ 0 w 4"/>
                  <a:gd name="T5" fmla="*/ 0 h 5"/>
                  <a:gd name="T6" fmla="*/ 0 w 4"/>
                  <a:gd name="T7" fmla="*/ 3 h 5"/>
                  <a:gd name="T8" fmla="*/ 0 w 4"/>
                  <a:gd name="T9" fmla="*/ 5 h 5"/>
                  <a:gd name="T10" fmla="*/ 0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4"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3" name="Freeform 3528"/>
              <p:cNvSpPr>
                <a:spLocks/>
              </p:cNvSpPr>
              <p:nvPr/>
            </p:nvSpPr>
            <p:spPr bwMode="auto">
              <a:xfrm>
                <a:off x="4741" y="3085"/>
                <a:ext cx="19" cy="9"/>
              </a:xfrm>
              <a:custGeom>
                <a:avLst/>
                <a:gdLst>
                  <a:gd name="T0" fmla="*/ 35 w 39"/>
                  <a:gd name="T1" fmla="*/ 0 h 18"/>
                  <a:gd name="T2" fmla="*/ 39 w 39"/>
                  <a:gd name="T3" fmla="*/ 0 h 18"/>
                  <a:gd name="T4" fmla="*/ 30 w 39"/>
                  <a:gd name="T5" fmla="*/ 3 h 18"/>
                  <a:gd name="T6" fmla="*/ 27 w 39"/>
                  <a:gd name="T7" fmla="*/ 4 h 18"/>
                  <a:gd name="T8" fmla="*/ 22 w 39"/>
                  <a:gd name="T9" fmla="*/ 5 h 18"/>
                  <a:gd name="T10" fmla="*/ 18 w 39"/>
                  <a:gd name="T11" fmla="*/ 6 h 18"/>
                  <a:gd name="T12" fmla="*/ 14 w 39"/>
                  <a:gd name="T13" fmla="*/ 8 h 18"/>
                  <a:gd name="T14" fmla="*/ 11 w 39"/>
                  <a:gd name="T15" fmla="*/ 9 h 18"/>
                  <a:gd name="T16" fmla="*/ 6 w 39"/>
                  <a:gd name="T17" fmla="*/ 11 h 18"/>
                  <a:gd name="T18" fmla="*/ 4 w 39"/>
                  <a:gd name="T19" fmla="*/ 13 h 18"/>
                  <a:gd name="T20" fmla="*/ 0 w 39"/>
                  <a:gd name="T21" fmla="*/ 15 h 18"/>
                  <a:gd name="T22" fmla="*/ 1 w 39"/>
                  <a:gd name="T23" fmla="*/ 16 h 18"/>
                  <a:gd name="T24" fmla="*/ 3 w 39"/>
                  <a:gd name="T25" fmla="*/ 18 h 18"/>
                  <a:gd name="T26" fmla="*/ 6 w 39"/>
                  <a:gd name="T27" fmla="*/ 15 h 18"/>
                  <a:gd name="T28" fmla="*/ 8 w 39"/>
                  <a:gd name="T29" fmla="*/ 13 h 18"/>
                  <a:gd name="T30" fmla="*/ 11 w 39"/>
                  <a:gd name="T31" fmla="*/ 12 h 18"/>
                  <a:gd name="T32" fmla="*/ 16 w 39"/>
                  <a:gd name="T33" fmla="*/ 11 h 18"/>
                  <a:gd name="T34" fmla="*/ 21 w 39"/>
                  <a:gd name="T35" fmla="*/ 8 h 18"/>
                  <a:gd name="T36" fmla="*/ 22 w 39"/>
                  <a:gd name="T37" fmla="*/ 7 h 18"/>
                  <a:gd name="T38" fmla="*/ 27 w 39"/>
                  <a:gd name="T39" fmla="*/ 6 h 18"/>
                  <a:gd name="T40" fmla="*/ 30 w 39"/>
                  <a:gd name="T41" fmla="*/ 5 h 18"/>
                  <a:gd name="T42" fmla="*/ 35 w 39"/>
                  <a:gd name="T43" fmla="*/ 4 h 18"/>
                  <a:gd name="T44" fmla="*/ 35 w 39"/>
                  <a:gd name="T45" fmla="*/ 3 h 18"/>
                  <a:gd name="T46" fmla="*/ 35 w 39"/>
                  <a:gd name="T47" fmla="*/ 0 h 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9"/>
                  <a:gd name="T73" fmla="*/ 0 h 18"/>
                  <a:gd name="T74" fmla="*/ 39 w 39"/>
                  <a:gd name="T75" fmla="*/ 18 h 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9" h="18">
                    <a:moveTo>
                      <a:pt x="35" y="0"/>
                    </a:moveTo>
                    <a:lnTo>
                      <a:pt x="39" y="0"/>
                    </a:lnTo>
                    <a:lnTo>
                      <a:pt x="30" y="3"/>
                    </a:lnTo>
                    <a:lnTo>
                      <a:pt x="27" y="4"/>
                    </a:lnTo>
                    <a:lnTo>
                      <a:pt x="22" y="5"/>
                    </a:lnTo>
                    <a:lnTo>
                      <a:pt x="18" y="6"/>
                    </a:lnTo>
                    <a:lnTo>
                      <a:pt x="14" y="8"/>
                    </a:lnTo>
                    <a:lnTo>
                      <a:pt x="11" y="9"/>
                    </a:lnTo>
                    <a:lnTo>
                      <a:pt x="6" y="11"/>
                    </a:lnTo>
                    <a:lnTo>
                      <a:pt x="4" y="13"/>
                    </a:lnTo>
                    <a:lnTo>
                      <a:pt x="0" y="15"/>
                    </a:lnTo>
                    <a:lnTo>
                      <a:pt x="1" y="16"/>
                    </a:lnTo>
                    <a:lnTo>
                      <a:pt x="3" y="18"/>
                    </a:lnTo>
                    <a:lnTo>
                      <a:pt x="6" y="15"/>
                    </a:lnTo>
                    <a:lnTo>
                      <a:pt x="8" y="13"/>
                    </a:lnTo>
                    <a:lnTo>
                      <a:pt x="11" y="12"/>
                    </a:lnTo>
                    <a:lnTo>
                      <a:pt x="16" y="11"/>
                    </a:lnTo>
                    <a:lnTo>
                      <a:pt x="21" y="8"/>
                    </a:lnTo>
                    <a:lnTo>
                      <a:pt x="22" y="7"/>
                    </a:lnTo>
                    <a:lnTo>
                      <a:pt x="27" y="6"/>
                    </a:lnTo>
                    <a:lnTo>
                      <a:pt x="30" y="5"/>
                    </a:lnTo>
                    <a:lnTo>
                      <a:pt x="35" y="4"/>
                    </a:lnTo>
                    <a:lnTo>
                      <a:pt x="35" y="3"/>
                    </a:lnTo>
                    <a:lnTo>
                      <a:pt x="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4" name="Freeform 3529"/>
              <p:cNvSpPr>
                <a:spLocks/>
              </p:cNvSpPr>
              <p:nvPr/>
            </p:nvSpPr>
            <p:spPr bwMode="auto">
              <a:xfrm>
                <a:off x="4740" y="3093"/>
                <a:ext cx="4" cy="1"/>
              </a:xfrm>
              <a:custGeom>
                <a:avLst/>
                <a:gdLst>
                  <a:gd name="T0" fmla="*/ 2 w 7"/>
                  <a:gd name="T1" fmla="*/ 1 h 4"/>
                  <a:gd name="T2" fmla="*/ 2 w 7"/>
                  <a:gd name="T3" fmla="*/ 0 h 4"/>
                  <a:gd name="T4" fmla="*/ 0 w 7"/>
                  <a:gd name="T5" fmla="*/ 1 h 4"/>
                  <a:gd name="T6" fmla="*/ 0 w 7"/>
                  <a:gd name="T7" fmla="*/ 3 h 4"/>
                  <a:gd name="T8" fmla="*/ 0 w 7"/>
                  <a:gd name="T9" fmla="*/ 4 h 4"/>
                  <a:gd name="T10" fmla="*/ 7 w 7"/>
                  <a:gd name="T11" fmla="*/ 0 h 4"/>
                  <a:gd name="T12" fmla="*/ 4 w 7"/>
                  <a:gd name="T13" fmla="*/ 3 h 4"/>
                  <a:gd name="T14" fmla="*/ 2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2" y="1"/>
                    </a:moveTo>
                    <a:lnTo>
                      <a:pt x="2" y="0"/>
                    </a:lnTo>
                    <a:lnTo>
                      <a:pt x="0" y="1"/>
                    </a:lnTo>
                    <a:lnTo>
                      <a:pt x="0" y="3"/>
                    </a:lnTo>
                    <a:lnTo>
                      <a:pt x="0" y="4"/>
                    </a:lnTo>
                    <a:lnTo>
                      <a:pt x="7" y="0"/>
                    </a:lnTo>
                    <a:lnTo>
                      <a:pt x="4"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5" name="Freeform 3530"/>
              <p:cNvSpPr>
                <a:spLocks/>
              </p:cNvSpPr>
              <p:nvPr/>
            </p:nvSpPr>
            <p:spPr bwMode="auto">
              <a:xfrm>
                <a:off x="4733" y="3093"/>
                <a:ext cx="8" cy="7"/>
              </a:xfrm>
              <a:custGeom>
                <a:avLst/>
                <a:gdLst>
                  <a:gd name="T0" fmla="*/ 14 w 15"/>
                  <a:gd name="T1" fmla="*/ 0 h 14"/>
                  <a:gd name="T2" fmla="*/ 9 w 15"/>
                  <a:gd name="T3" fmla="*/ 3 h 14"/>
                  <a:gd name="T4" fmla="*/ 9 w 15"/>
                  <a:gd name="T5" fmla="*/ 3 h 14"/>
                  <a:gd name="T6" fmla="*/ 0 w 15"/>
                  <a:gd name="T7" fmla="*/ 12 h 14"/>
                  <a:gd name="T8" fmla="*/ 1 w 15"/>
                  <a:gd name="T9" fmla="*/ 13 h 14"/>
                  <a:gd name="T10" fmla="*/ 3 w 15"/>
                  <a:gd name="T11" fmla="*/ 14 h 14"/>
                  <a:gd name="T12" fmla="*/ 12 w 15"/>
                  <a:gd name="T13" fmla="*/ 5 h 14"/>
                  <a:gd name="T14" fmla="*/ 15 w 15"/>
                  <a:gd name="T15" fmla="*/ 3 h 14"/>
                  <a:gd name="T16" fmla="*/ 14 w 15"/>
                  <a:gd name="T17" fmla="*/ 2 h 14"/>
                  <a:gd name="T18" fmla="*/ 14 w 15"/>
                  <a:gd name="T19" fmla="*/ 0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4"/>
                  <a:gd name="T32" fmla="*/ 15 w 15"/>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4">
                    <a:moveTo>
                      <a:pt x="14" y="0"/>
                    </a:moveTo>
                    <a:lnTo>
                      <a:pt x="9" y="3"/>
                    </a:lnTo>
                    <a:lnTo>
                      <a:pt x="0" y="12"/>
                    </a:lnTo>
                    <a:lnTo>
                      <a:pt x="1" y="13"/>
                    </a:lnTo>
                    <a:lnTo>
                      <a:pt x="3" y="14"/>
                    </a:lnTo>
                    <a:lnTo>
                      <a:pt x="12" y="5"/>
                    </a:lnTo>
                    <a:lnTo>
                      <a:pt x="15" y="3"/>
                    </a:lnTo>
                    <a:lnTo>
                      <a:pt x="14" y="2"/>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6" name="Freeform 3531"/>
              <p:cNvSpPr>
                <a:spLocks/>
              </p:cNvSpPr>
              <p:nvPr/>
            </p:nvSpPr>
            <p:spPr bwMode="auto">
              <a:xfrm>
                <a:off x="4731" y="3098"/>
                <a:ext cx="3" cy="6"/>
              </a:xfrm>
              <a:custGeom>
                <a:avLst/>
                <a:gdLst>
                  <a:gd name="T0" fmla="*/ 4 w 7"/>
                  <a:gd name="T1" fmla="*/ 1 h 11"/>
                  <a:gd name="T2" fmla="*/ 5 w 7"/>
                  <a:gd name="T3" fmla="*/ 0 h 11"/>
                  <a:gd name="T4" fmla="*/ 3 w 7"/>
                  <a:gd name="T5" fmla="*/ 4 h 11"/>
                  <a:gd name="T6" fmla="*/ 2 w 7"/>
                  <a:gd name="T7" fmla="*/ 7 h 11"/>
                  <a:gd name="T8" fmla="*/ 0 w 7"/>
                  <a:gd name="T9" fmla="*/ 9 h 11"/>
                  <a:gd name="T10" fmla="*/ 1 w 7"/>
                  <a:gd name="T11" fmla="*/ 10 h 11"/>
                  <a:gd name="T12" fmla="*/ 2 w 7"/>
                  <a:gd name="T13" fmla="*/ 11 h 11"/>
                  <a:gd name="T14" fmla="*/ 4 w 7"/>
                  <a:gd name="T15" fmla="*/ 9 h 11"/>
                  <a:gd name="T16" fmla="*/ 5 w 7"/>
                  <a:gd name="T17" fmla="*/ 4 h 11"/>
                  <a:gd name="T18" fmla="*/ 7 w 7"/>
                  <a:gd name="T19" fmla="*/ 2 h 11"/>
                  <a:gd name="T20" fmla="*/ 5 w 7"/>
                  <a:gd name="T21" fmla="*/ 2 h 11"/>
                  <a:gd name="T22" fmla="*/ 4 w 7"/>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11"/>
                  <a:gd name="T38" fmla="*/ 7 w 7"/>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11">
                    <a:moveTo>
                      <a:pt x="4" y="1"/>
                    </a:moveTo>
                    <a:lnTo>
                      <a:pt x="5" y="0"/>
                    </a:lnTo>
                    <a:lnTo>
                      <a:pt x="3" y="4"/>
                    </a:lnTo>
                    <a:lnTo>
                      <a:pt x="2" y="7"/>
                    </a:lnTo>
                    <a:lnTo>
                      <a:pt x="0" y="9"/>
                    </a:lnTo>
                    <a:lnTo>
                      <a:pt x="1" y="10"/>
                    </a:lnTo>
                    <a:lnTo>
                      <a:pt x="2" y="11"/>
                    </a:lnTo>
                    <a:lnTo>
                      <a:pt x="4" y="9"/>
                    </a:lnTo>
                    <a:lnTo>
                      <a:pt x="5" y="4"/>
                    </a:lnTo>
                    <a:lnTo>
                      <a:pt x="7" y="2"/>
                    </a:lnTo>
                    <a:lnTo>
                      <a:pt x="5"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7" name="Freeform 3532"/>
              <p:cNvSpPr>
                <a:spLocks/>
              </p:cNvSpPr>
              <p:nvPr/>
            </p:nvSpPr>
            <p:spPr bwMode="auto">
              <a:xfrm>
                <a:off x="4728" y="3102"/>
                <a:ext cx="4" cy="32"/>
              </a:xfrm>
              <a:custGeom>
                <a:avLst/>
                <a:gdLst>
                  <a:gd name="T0" fmla="*/ 6 w 8"/>
                  <a:gd name="T1" fmla="*/ 1 h 62"/>
                  <a:gd name="T2" fmla="*/ 7 w 8"/>
                  <a:gd name="T3" fmla="*/ 0 h 62"/>
                  <a:gd name="T4" fmla="*/ 5 w 8"/>
                  <a:gd name="T5" fmla="*/ 4 h 62"/>
                  <a:gd name="T6" fmla="*/ 3 w 8"/>
                  <a:gd name="T7" fmla="*/ 8 h 62"/>
                  <a:gd name="T8" fmla="*/ 3 w 8"/>
                  <a:gd name="T9" fmla="*/ 10 h 62"/>
                  <a:gd name="T10" fmla="*/ 2 w 8"/>
                  <a:gd name="T11" fmla="*/ 12 h 62"/>
                  <a:gd name="T12" fmla="*/ 1 w 8"/>
                  <a:gd name="T13" fmla="*/ 16 h 62"/>
                  <a:gd name="T14" fmla="*/ 1 w 8"/>
                  <a:gd name="T15" fmla="*/ 18 h 62"/>
                  <a:gd name="T16" fmla="*/ 0 w 8"/>
                  <a:gd name="T17" fmla="*/ 22 h 62"/>
                  <a:gd name="T18" fmla="*/ 0 w 8"/>
                  <a:gd name="T19" fmla="*/ 46 h 62"/>
                  <a:gd name="T20" fmla="*/ 2 w 8"/>
                  <a:gd name="T21" fmla="*/ 53 h 62"/>
                  <a:gd name="T22" fmla="*/ 2 w 8"/>
                  <a:gd name="T23" fmla="*/ 55 h 62"/>
                  <a:gd name="T24" fmla="*/ 5 w 8"/>
                  <a:gd name="T25" fmla="*/ 62 h 62"/>
                  <a:gd name="T26" fmla="*/ 7 w 8"/>
                  <a:gd name="T27" fmla="*/ 62 h 62"/>
                  <a:gd name="T28" fmla="*/ 5 w 8"/>
                  <a:gd name="T29" fmla="*/ 55 h 62"/>
                  <a:gd name="T30" fmla="*/ 5 w 8"/>
                  <a:gd name="T31" fmla="*/ 53 h 62"/>
                  <a:gd name="T32" fmla="*/ 2 w 8"/>
                  <a:gd name="T33" fmla="*/ 46 h 62"/>
                  <a:gd name="T34" fmla="*/ 2 w 8"/>
                  <a:gd name="T35" fmla="*/ 22 h 62"/>
                  <a:gd name="T36" fmla="*/ 3 w 8"/>
                  <a:gd name="T37" fmla="*/ 18 h 62"/>
                  <a:gd name="T38" fmla="*/ 3 w 8"/>
                  <a:gd name="T39" fmla="*/ 16 h 62"/>
                  <a:gd name="T40" fmla="*/ 5 w 8"/>
                  <a:gd name="T41" fmla="*/ 12 h 62"/>
                  <a:gd name="T42" fmla="*/ 6 w 8"/>
                  <a:gd name="T43" fmla="*/ 10 h 62"/>
                  <a:gd name="T44" fmla="*/ 6 w 8"/>
                  <a:gd name="T45" fmla="*/ 8 h 62"/>
                  <a:gd name="T46" fmla="*/ 7 w 8"/>
                  <a:gd name="T47" fmla="*/ 4 h 62"/>
                  <a:gd name="T48" fmla="*/ 8 w 8"/>
                  <a:gd name="T49" fmla="*/ 2 h 62"/>
                  <a:gd name="T50" fmla="*/ 7 w 8"/>
                  <a:gd name="T51" fmla="*/ 2 h 62"/>
                  <a:gd name="T52" fmla="*/ 6 w 8"/>
                  <a:gd name="T53" fmla="*/ 1 h 6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
                  <a:gd name="T82" fmla="*/ 0 h 62"/>
                  <a:gd name="T83" fmla="*/ 8 w 8"/>
                  <a:gd name="T84" fmla="*/ 62 h 6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 h="62">
                    <a:moveTo>
                      <a:pt x="6" y="1"/>
                    </a:moveTo>
                    <a:lnTo>
                      <a:pt x="7" y="0"/>
                    </a:lnTo>
                    <a:lnTo>
                      <a:pt x="5" y="4"/>
                    </a:lnTo>
                    <a:lnTo>
                      <a:pt x="3" y="8"/>
                    </a:lnTo>
                    <a:lnTo>
                      <a:pt x="3" y="10"/>
                    </a:lnTo>
                    <a:lnTo>
                      <a:pt x="2" y="12"/>
                    </a:lnTo>
                    <a:lnTo>
                      <a:pt x="1" y="16"/>
                    </a:lnTo>
                    <a:lnTo>
                      <a:pt x="1" y="18"/>
                    </a:lnTo>
                    <a:lnTo>
                      <a:pt x="0" y="22"/>
                    </a:lnTo>
                    <a:lnTo>
                      <a:pt x="0" y="46"/>
                    </a:lnTo>
                    <a:lnTo>
                      <a:pt x="2" y="53"/>
                    </a:lnTo>
                    <a:lnTo>
                      <a:pt x="2" y="55"/>
                    </a:lnTo>
                    <a:lnTo>
                      <a:pt x="5" y="62"/>
                    </a:lnTo>
                    <a:lnTo>
                      <a:pt x="7" y="62"/>
                    </a:lnTo>
                    <a:lnTo>
                      <a:pt x="5" y="55"/>
                    </a:lnTo>
                    <a:lnTo>
                      <a:pt x="5" y="53"/>
                    </a:lnTo>
                    <a:lnTo>
                      <a:pt x="2" y="46"/>
                    </a:lnTo>
                    <a:lnTo>
                      <a:pt x="2" y="22"/>
                    </a:lnTo>
                    <a:lnTo>
                      <a:pt x="3" y="18"/>
                    </a:lnTo>
                    <a:lnTo>
                      <a:pt x="3" y="16"/>
                    </a:lnTo>
                    <a:lnTo>
                      <a:pt x="5" y="12"/>
                    </a:lnTo>
                    <a:lnTo>
                      <a:pt x="6" y="10"/>
                    </a:lnTo>
                    <a:lnTo>
                      <a:pt x="6" y="8"/>
                    </a:lnTo>
                    <a:lnTo>
                      <a:pt x="7" y="4"/>
                    </a:lnTo>
                    <a:lnTo>
                      <a:pt x="8" y="2"/>
                    </a:lnTo>
                    <a:lnTo>
                      <a:pt x="7"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8" name="Freeform 3533"/>
              <p:cNvSpPr>
                <a:spLocks/>
              </p:cNvSpPr>
              <p:nvPr/>
            </p:nvSpPr>
            <p:spPr bwMode="auto">
              <a:xfrm>
                <a:off x="4730" y="3134"/>
                <a:ext cx="4" cy="5"/>
              </a:xfrm>
              <a:custGeom>
                <a:avLst/>
                <a:gdLst>
                  <a:gd name="T0" fmla="*/ 0 w 6"/>
                  <a:gd name="T1" fmla="*/ 0 h 10"/>
                  <a:gd name="T2" fmla="*/ 1 w 6"/>
                  <a:gd name="T3" fmla="*/ 2 h 10"/>
                  <a:gd name="T4" fmla="*/ 2 w 6"/>
                  <a:gd name="T5" fmla="*/ 7 h 10"/>
                  <a:gd name="T6" fmla="*/ 4 w 6"/>
                  <a:gd name="T7" fmla="*/ 10 h 10"/>
                  <a:gd name="T8" fmla="*/ 5 w 6"/>
                  <a:gd name="T9" fmla="*/ 9 h 10"/>
                  <a:gd name="T10" fmla="*/ 6 w 6"/>
                  <a:gd name="T11" fmla="*/ 8 h 10"/>
                  <a:gd name="T12" fmla="*/ 4 w 6"/>
                  <a:gd name="T13" fmla="*/ 3 h 10"/>
                  <a:gd name="T14" fmla="*/ 3 w 6"/>
                  <a:gd name="T15" fmla="*/ 2 h 10"/>
                  <a:gd name="T16" fmla="*/ 2 w 6"/>
                  <a:gd name="T17" fmla="*/ 0 h 10"/>
                  <a:gd name="T18" fmla="*/ 0 w 6"/>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0"/>
                  <a:gd name="T32" fmla="*/ 6 w 6"/>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0">
                    <a:moveTo>
                      <a:pt x="0" y="0"/>
                    </a:moveTo>
                    <a:lnTo>
                      <a:pt x="1" y="2"/>
                    </a:lnTo>
                    <a:lnTo>
                      <a:pt x="2" y="7"/>
                    </a:lnTo>
                    <a:lnTo>
                      <a:pt x="4" y="10"/>
                    </a:lnTo>
                    <a:lnTo>
                      <a:pt x="5" y="9"/>
                    </a:lnTo>
                    <a:lnTo>
                      <a:pt x="6" y="8"/>
                    </a:lnTo>
                    <a:lnTo>
                      <a:pt x="4" y="3"/>
                    </a:lnTo>
                    <a:lnTo>
                      <a:pt x="3" y="2"/>
                    </a:lnTo>
                    <a:lnTo>
                      <a:pt x="2"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39" name="Freeform 3534"/>
              <p:cNvSpPr>
                <a:spLocks/>
              </p:cNvSpPr>
              <p:nvPr/>
            </p:nvSpPr>
            <p:spPr bwMode="auto">
              <a:xfrm>
                <a:off x="4733" y="3136"/>
                <a:ext cx="1" cy="3"/>
              </a:xfrm>
              <a:custGeom>
                <a:avLst/>
                <a:gdLst>
                  <a:gd name="T0" fmla="*/ 1 w 4"/>
                  <a:gd name="T1" fmla="*/ 4 h 7"/>
                  <a:gd name="T2" fmla="*/ 0 w 4"/>
                  <a:gd name="T3" fmla="*/ 4 h 7"/>
                  <a:gd name="T4" fmla="*/ 1 w 4"/>
                  <a:gd name="T5" fmla="*/ 7 h 7"/>
                  <a:gd name="T6" fmla="*/ 2 w 4"/>
                  <a:gd name="T7" fmla="*/ 7 h 7"/>
                  <a:gd name="T8" fmla="*/ 4 w 4"/>
                  <a:gd name="T9" fmla="*/ 7 h 7"/>
                  <a:gd name="T10" fmla="*/ 0 w 4"/>
                  <a:gd name="T11" fmla="*/ 0 h 7"/>
                  <a:gd name="T12" fmla="*/ 2 w 4"/>
                  <a:gd name="T13" fmla="*/ 3 h 7"/>
                  <a:gd name="T14" fmla="*/ 1 w 4"/>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1" y="4"/>
                    </a:moveTo>
                    <a:lnTo>
                      <a:pt x="0" y="4"/>
                    </a:lnTo>
                    <a:lnTo>
                      <a:pt x="1" y="7"/>
                    </a:lnTo>
                    <a:lnTo>
                      <a:pt x="2" y="7"/>
                    </a:lnTo>
                    <a:lnTo>
                      <a:pt x="4" y="7"/>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0" name="Freeform 3535"/>
              <p:cNvSpPr>
                <a:spLocks/>
              </p:cNvSpPr>
              <p:nvPr/>
            </p:nvSpPr>
            <p:spPr bwMode="auto">
              <a:xfrm>
                <a:off x="4733" y="3139"/>
                <a:ext cx="8" cy="7"/>
              </a:xfrm>
              <a:custGeom>
                <a:avLst/>
                <a:gdLst>
                  <a:gd name="T0" fmla="*/ 0 w 15"/>
                  <a:gd name="T1" fmla="*/ 2 h 14"/>
                  <a:gd name="T2" fmla="*/ 1 w 15"/>
                  <a:gd name="T3" fmla="*/ 4 h 14"/>
                  <a:gd name="T4" fmla="*/ 9 w 15"/>
                  <a:gd name="T5" fmla="*/ 12 h 14"/>
                  <a:gd name="T6" fmla="*/ 13 w 15"/>
                  <a:gd name="T7" fmla="*/ 14 h 14"/>
                  <a:gd name="T8" fmla="*/ 14 w 15"/>
                  <a:gd name="T9" fmla="*/ 13 h 14"/>
                  <a:gd name="T10" fmla="*/ 15 w 15"/>
                  <a:gd name="T11" fmla="*/ 12 h 14"/>
                  <a:gd name="T12" fmla="*/ 12 w 15"/>
                  <a:gd name="T13" fmla="*/ 10 h 14"/>
                  <a:gd name="T14" fmla="*/ 3 w 15"/>
                  <a:gd name="T15" fmla="*/ 0 h 14"/>
                  <a:gd name="T16" fmla="*/ 1 w 15"/>
                  <a:gd name="T17" fmla="*/ 2 h 14"/>
                  <a:gd name="T18" fmla="*/ 0 w 15"/>
                  <a:gd name="T19" fmla="*/ 2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4"/>
                  <a:gd name="T32" fmla="*/ 15 w 15"/>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4">
                    <a:moveTo>
                      <a:pt x="0" y="2"/>
                    </a:moveTo>
                    <a:lnTo>
                      <a:pt x="1" y="4"/>
                    </a:lnTo>
                    <a:lnTo>
                      <a:pt x="9" y="12"/>
                    </a:lnTo>
                    <a:lnTo>
                      <a:pt x="13" y="14"/>
                    </a:lnTo>
                    <a:lnTo>
                      <a:pt x="14" y="13"/>
                    </a:lnTo>
                    <a:lnTo>
                      <a:pt x="15" y="12"/>
                    </a:lnTo>
                    <a:lnTo>
                      <a:pt x="12" y="10"/>
                    </a:lnTo>
                    <a:lnTo>
                      <a:pt x="3"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1" name="Freeform 3536"/>
              <p:cNvSpPr>
                <a:spLocks/>
              </p:cNvSpPr>
              <p:nvPr/>
            </p:nvSpPr>
            <p:spPr bwMode="auto">
              <a:xfrm>
                <a:off x="4738" y="3144"/>
                <a:ext cx="3" cy="2"/>
              </a:xfrm>
              <a:custGeom>
                <a:avLst/>
                <a:gdLst>
                  <a:gd name="T0" fmla="*/ 4 w 7"/>
                  <a:gd name="T1" fmla="*/ 2 h 3"/>
                  <a:gd name="T2" fmla="*/ 0 w 7"/>
                  <a:gd name="T3" fmla="*/ 0 h 3"/>
                  <a:gd name="T4" fmla="*/ 7 w 7"/>
                  <a:gd name="T5" fmla="*/ 3 h 3"/>
                  <a:gd name="T6" fmla="*/ 7 w 7"/>
                  <a:gd name="T7" fmla="*/ 2 h 3"/>
                  <a:gd name="T8" fmla="*/ 7 w 7"/>
                  <a:gd name="T9" fmla="*/ 1 h 3"/>
                  <a:gd name="T10" fmla="*/ 5 w 7"/>
                  <a:gd name="T11" fmla="*/ 0 h 3"/>
                  <a:gd name="T12" fmla="*/ 5 w 7"/>
                  <a:gd name="T13" fmla="*/ 1 h 3"/>
                  <a:gd name="T14" fmla="*/ 4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4" y="2"/>
                    </a:moveTo>
                    <a:lnTo>
                      <a:pt x="0" y="0"/>
                    </a:lnTo>
                    <a:lnTo>
                      <a:pt x="7" y="3"/>
                    </a:lnTo>
                    <a:lnTo>
                      <a:pt x="7" y="2"/>
                    </a:lnTo>
                    <a:lnTo>
                      <a:pt x="7" y="1"/>
                    </a:lnTo>
                    <a:lnTo>
                      <a:pt x="5" y="0"/>
                    </a:lnTo>
                    <a:lnTo>
                      <a:pt x="5" y="1"/>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2" name="Freeform 3537"/>
              <p:cNvSpPr>
                <a:spLocks/>
              </p:cNvSpPr>
              <p:nvPr/>
            </p:nvSpPr>
            <p:spPr bwMode="auto">
              <a:xfrm>
                <a:off x="4741" y="3145"/>
                <a:ext cx="4" cy="3"/>
              </a:xfrm>
              <a:custGeom>
                <a:avLst/>
                <a:gdLst>
                  <a:gd name="T0" fmla="*/ 1 w 9"/>
                  <a:gd name="T1" fmla="*/ 1 h 7"/>
                  <a:gd name="T2" fmla="*/ 0 w 9"/>
                  <a:gd name="T3" fmla="*/ 2 h 7"/>
                  <a:gd name="T4" fmla="*/ 7 w 9"/>
                  <a:gd name="T5" fmla="*/ 7 h 7"/>
                  <a:gd name="T6" fmla="*/ 8 w 9"/>
                  <a:gd name="T7" fmla="*/ 6 h 7"/>
                  <a:gd name="T8" fmla="*/ 9 w 9"/>
                  <a:gd name="T9" fmla="*/ 5 h 7"/>
                  <a:gd name="T10" fmla="*/ 6 w 9"/>
                  <a:gd name="T11" fmla="*/ 2 h 7"/>
                  <a:gd name="T12" fmla="*/ 1 w 9"/>
                  <a:gd name="T13" fmla="*/ 0 h 7"/>
                  <a:gd name="T14" fmla="*/ 1 w 9"/>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1" y="1"/>
                    </a:moveTo>
                    <a:lnTo>
                      <a:pt x="0" y="2"/>
                    </a:lnTo>
                    <a:lnTo>
                      <a:pt x="7" y="7"/>
                    </a:lnTo>
                    <a:lnTo>
                      <a:pt x="8" y="6"/>
                    </a:lnTo>
                    <a:lnTo>
                      <a:pt x="9" y="5"/>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3" name="Freeform 3538"/>
              <p:cNvSpPr>
                <a:spLocks/>
              </p:cNvSpPr>
              <p:nvPr/>
            </p:nvSpPr>
            <p:spPr bwMode="auto">
              <a:xfrm>
                <a:off x="4742" y="3147"/>
                <a:ext cx="3" cy="1"/>
              </a:xfrm>
              <a:custGeom>
                <a:avLst/>
                <a:gdLst>
                  <a:gd name="T0" fmla="*/ 3 w 4"/>
                  <a:gd name="T1" fmla="*/ 2 h 2"/>
                  <a:gd name="T2" fmla="*/ 0 w 4"/>
                  <a:gd name="T3" fmla="*/ 0 h 2"/>
                  <a:gd name="T4" fmla="*/ 4 w 4"/>
                  <a:gd name="T5" fmla="*/ 0 h 2"/>
                  <a:gd name="T6" fmla="*/ 4 w 4"/>
                  <a:gd name="T7" fmla="*/ 1 h 2"/>
                  <a:gd name="T8" fmla="*/ 3 w 4"/>
                  <a:gd name="T9" fmla="*/ 2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3" y="2"/>
                    </a:moveTo>
                    <a:lnTo>
                      <a:pt x="0" y="0"/>
                    </a:lnTo>
                    <a:lnTo>
                      <a:pt x="4" y="0"/>
                    </a:lnTo>
                    <a:lnTo>
                      <a:pt x="4"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4" name="Freeform 3539"/>
              <p:cNvSpPr>
                <a:spLocks/>
              </p:cNvSpPr>
              <p:nvPr/>
            </p:nvSpPr>
            <p:spPr bwMode="auto">
              <a:xfrm>
                <a:off x="4742" y="3136"/>
                <a:ext cx="71" cy="19"/>
              </a:xfrm>
              <a:custGeom>
                <a:avLst/>
                <a:gdLst>
                  <a:gd name="T0" fmla="*/ 0 w 141"/>
                  <a:gd name="T1" fmla="*/ 22 h 37"/>
                  <a:gd name="T2" fmla="*/ 7 w 141"/>
                  <a:gd name="T3" fmla="*/ 25 h 37"/>
                  <a:gd name="T4" fmla="*/ 10 w 141"/>
                  <a:gd name="T5" fmla="*/ 26 h 37"/>
                  <a:gd name="T6" fmla="*/ 15 w 141"/>
                  <a:gd name="T7" fmla="*/ 29 h 37"/>
                  <a:gd name="T8" fmla="*/ 25 w 141"/>
                  <a:gd name="T9" fmla="*/ 32 h 37"/>
                  <a:gd name="T10" fmla="*/ 30 w 141"/>
                  <a:gd name="T11" fmla="*/ 32 h 37"/>
                  <a:gd name="T12" fmla="*/ 33 w 141"/>
                  <a:gd name="T13" fmla="*/ 33 h 37"/>
                  <a:gd name="T14" fmla="*/ 38 w 141"/>
                  <a:gd name="T15" fmla="*/ 34 h 37"/>
                  <a:gd name="T16" fmla="*/ 41 w 141"/>
                  <a:gd name="T17" fmla="*/ 34 h 37"/>
                  <a:gd name="T18" fmla="*/ 46 w 141"/>
                  <a:gd name="T19" fmla="*/ 35 h 37"/>
                  <a:gd name="T20" fmla="*/ 58 w 141"/>
                  <a:gd name="T21" fmla="*/ 35 h 37"/>
                  <a:gd name="T22" fmla="*/ 63 w 141"/>
                  <a:gd name="T23" fmla="*/ 37 h 37"/>
                  <a:gd name="T24" fmla="*/ 68 w 141"/>
                  <a:gd name="T25" fmla="*/ 35 h 37"/>
                  <a:gd name="T26" fmla="*/ 78 w 141"/>
                  <a:gd name="T27" fmla="*/ 35 h 37"/>
                  <a:gd name="T28" fmla="*/ 83 w 141"/>
                  <a:gd name="T29" fmla="*/ 34 h 37"/>
                  <a:gd name="T30" fmla="*/ 87 w 141"/>
                  <a:gd name="T31" fmla="*/ 34 h 37"/>
                  <a:gd name="T32" fmla="*/ 92 w 141"/>
                  <a:gd name="T33" fmla="*/ 33 h 37"/>
                  <a:gd name="T34" fmla="*/ 95 w 141"/>
                  <a:gd name="T35" fmla="*/ 32 h 37"/>
                  <a:gd name="T36" fmla="*/ 105 w 141"/>
                  <a:gd name="T37" fmla="*/ 30 h 37"/>
                  <a:gd name="T38" fmla="*/ 109 w 141"/>
                  <a:gd name="T39" fmla="*/ 29 h 37"/>
                  <a:gd name="T40" fmla="*/ 113 w 141"/>
                  <a:gd name="T41" fmla="*/ 26 h 37"/>
                  <a:gd name="T42" fmla="*/ 117 w 141"/>
                  <a:gd name="T43" fmla="*/ 25 h 37"/>
                  <a:gd name="T44" fmla="*/ 121 w 141"/>
                  <a:gd name="T45" fmla="*/ 23 h 37"/>
                  <a:gd name="T46" fmla="*/ 123 w 141"/>
                  <a:gd name="T47" fmla="*/ 21 h 37"/>
                  <a:gd name="T48" fmla="*/ 130 w 141"/>
                  <a:gd name="T49" fmla="*/ 16 h 37"/>
                  <a:gd name="T50" fmla="*/ 137 w 141"/>
                  <a:gd name="T51" fmla="*/ 9 h 37"/>
                  <a:gd name="T52" fmla="*/ 141 w 141"/>
                  <a:gd name="T53" fmla="*/ 2 h 37"/>
                  <a:gd name="T54" fmla="*/ 140 w 141"/>
                  <a:gd name="T55" fmla="*/ 1 h 37"/>
                  <a:gd name="T56" fmla="*/ 139 w 141"/>
                  <a:gd name="T57" fmla="*/ 0 h 37"/>
                  <a:gd name="T58" fmla="*/ 135 w 141"/>
                  <a:gd name="T59" fmla="*/ 7 h 37"/>
                  <a:gd name="T60" fmla="*/ 128 w 141"/>
                  <a:gd name="T61" fmla="*/ 14 h 37"/>
                  <a:gd name="T62" fmla="*/ 121 w 141"/>
                  <a:gd name="T63" fmla="*/ 18 h 37"/>
                  <a:gd name="T64" fmla="*/ 118 w 141"/>
                  <a:gd name="T65" fmla="*/ 21 h 37"/>
                  <a:gd name="T66" fmla="*/ 115 w 141"/>
                  <a:gd name="T67" fmla="*/ 23 h 37"/>
                  <a:gd name="T68" fmla="*/ 110 w 141"/>
                  <a:gd name="T69" fmla="*/ 24 h 37"/>
                  <a:gd name="T70" fmla="*/ 106 w 141"/>
                  <a:gd name="T71" fmla="*/ 26 h 37"/>
                  <a:gd name="T72" fmla="*/ 105 w 141"/>
                  <a:gd name="T73" fmla="*/ 27 h 37"/>
                  <a:gd name="T74" fmla="*/ 95 w 141"/>
                  <a:gd name="T75" fmla="*/ 30 h 37"/>
                  <a:gd name="T76" fmla="*/ 92 w 141"/>
                  <a:gd name="T77" fmla="*/ 31 h 37"/>
                  <a:gd name="T78" fmla="*/ 87 w 141"/>
                  <a:gd name="T79" fmla="*/ 32 h 37"/>
                  <a:gd name="T80" fmla="*/ 83 w 141"/>
                  <a:gd name="T81" fmla="*/ 32 h 37"/>
                  <a:gd name="T82" fmla="*/ 78 w 141"/>
                  <a:gd name="T83" fmla="*/ 33 h 37"/>
                  <a:gd name="T84" fmla="*/ 68 w 141"/>
                  <a:gd name="T85" fmla="*/ 33 h 37"/>
                  <a:gd name="T86" fmla="*/ 63 w 141"/>
                  <a:gd name="T87" fmla="*/ 34 h 37"/>
                  <a:gd name="T88" fmla="*/ 58 w 141"/>
                  <a:gd name="T89" fmla="*/ 33 h 37"/>
                  <a:gd name="T90" fmla="*/ 46 w 141"/>
                  <a:gd name="T91" fmla="*/ 33 h 37"/>
                  <a:gd name="T92" fmla="*/ 41 w 141"/>
                  <a:gd name="T93" fmla="*/ 32 h 37"/>
                  <a:gd name="T94" fmla="*/ 38 w 141"/>
                  <a:gd name="T95" fmla="*/ 32 h 37"/>
                  <a:gd name="T96" fmla="*/ 33 w 141"/>
                  <a:gd name="T97" fmla="*/ 31 h 37"/>
                  <a:gd name="T98" fmla="*/ 30 w 141"/>
                  <a:gd name="T99" fmla="*/ 30 h 37"/>
                  <a:gd name="T100" fmla="*/ 25 w 141"/>
                  <a:gd name="T101" fmla="*/ 30 h 37"/>
                  <a:gd name="T102" fmla="*/ 15 w 141"/>
                  <a:gd name="T103" fmla="*/ 26 h 37"/>
                  <a:gd name="T104" fmla="*/ 10 w 141"/>
                  <a:gd name="T105" fmla="*/ 24 h 37"/>
                  <a:gd name="T106" fmla="*/ 7 w 141"/>
                  <a:gd name="T107" fmla="*/ 23 h 37"/>
                  <a:gd name="T108" fmla="*/ 4 w 141"/>
                  <a:gd name="T109" fmla="*/ 22 h 37"/>
                  <a:gd name="T110" fmla="*/ 0 w 141"/>
                  <a:gd name="T111" fmla="*/ 22 h 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1"/>
                  <a:gd name="T169" fmla="*/ 0 h 37"/>
                  <a:gd name="T170" fmla="*/ 141 w 141"/>
                  <a:gd name="T171" fmla="*/ 37 h 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1" h="37">
                    <a:moveTo>
                      <a:pt x="0" y="22"/>
                    </a:moveTo>
                    <a:lnTo>
                      <a:pt x="7" y="25"/>
                    </a:lnTo>
                    <a:lnTo>
                      <a:pt x="10" y="26"/>
                    </a:lnTo>
                    <a:lnTo>
                      <a:pt x="15" y="29"/>
                    </a:lnTo>
                    <a:lnTo>
                      <a:pt x="25" y="32"/>
                    </a:lnTo>
                    <a:lnTo>
                      <a:pt x="30" y="32"/>
                    </a:lnTo>
                    <a:lnTo>
                      <a:pt x="33" y="33"/>
                    </a:lnTo>
                    <a:lnTo>
                      <a:pt x="38" y="34"/>
                    </a:lnTo>
                    <a:lnTo>
                      <a:pt x="41" y="34"/>
                    </a:lnTo>
                    <a:lnTo>
                      <a:pt x="46" y="35"/>
                    </a:lnTo>
                    <a:lnTo>
                      <a:pt x="58" y="35"/>
                    </a:lnTo>
                    <a:lnTo>
                      <a:pt x="63" y="37"/>
                    </a:lnTo>
                    <a:lnTo>
                      <a:pt x="68" y="35"/>
                    </a:lnTo>
                    <a:lnTo>
                      <a:pt x="78" y="35"/>
                    </a:lnTo>
                    <a:lnTo>
                      <a:pt x="83" y="34"/>
                    </a:lnTo>
                    <a:lnTo>
                      <a:pt x="87" y="34"/>
                    </a:lnTo>
                    <a:lnTo>
                      <a:pt x="92" y="33"/>
                    </a:lnTo>
                    <a:lnTo>
                      <a:pt x="95" y="32"/>
                    </a:lnTo>
                    <a:lnTo>
                      <a:pt x="105" y="30"/>
                    </a:lnTo>
                    <a:lnTo>
                      <a:pt x="109" y="29"/>
                    </a:lnTo>
                    <a:lnTo>
                      <a:pt x="113" y="26"/>
                    </a:lnTo>
                    <a:lnTo>
                      <a:pt x="117" y="25"/>
                    </a:lnTo>
                    <a:lnTo>
                      <a:pt x="121" y="23"/>
                    </a:lnTo>
                    <a:lnTo>
                      <a:pt x="123" y="21"/>
                    </a:lnTo>
                    <a:lnTo>
                      <a:pt x="130" y="16"/>
                    </a:lnTo>
                    <a:lnTo>
                      <a:pt x="137" y="9"/>
                    </a:lnTo>
                    <a:lnTo>
                      <a:pt x="141" y="2"/>
                    </a:lnTo>
                    <a:lnTo>
                      <a:pt x="140" y="1"/>
                    </a:lnTo>
                    <a:lnTo>
                      <a:pt x="139" y="0"/>
                    </a:lnTo>
                    <a:lnTo>
                      <a:pt x="135" y="7"/>
                    </a:lnTo>
                    <a:lnTo>
                      <a:pt x="128" y="14"/>
                    </a:lnTo>
                    <a:lnTo>
                      <a:pt x="121" y="18"/>
                    </a:lnTo>
                    <a:lnTo>
                      <a:pt x="118" y="21"/>
                    </a:lnTo>
                    <a:lnTo>
                      <a:pt x="115" y="23"/>
                    </a:lnTo>
                    <a:lnTo>
                      <a:pt x="110" y="24"/>
                    </a:lnTo>
                    <a:lnTo>
                      <a:pt x="106" y="26"/>
                    </a:lnTo>
                    <a:lnTo>
                      <a:pt x="105" y="27"/>
                    </a:lnTo>
                    <a:lnTo>
                      <a:pt x="95" y="30"/>
                    </a:lnTo>
                    <a:lnTo>
                      <a:pt x="92" y="31"/>
                    </a:lnTo>
                    <a:lnTo>
                      <a:pt x="87" y="32"/>
                    </a:lnTo>
                    <a:lnTo>
                      <a:pt x="83" y="32"/>
                    </a:lnTo>
                    <a:lnTo>
                      <a:pt x="78" y="33"/>
                    </a:lnTo>
                    <a:lnTo>
                      <a:pt x="68" y="33"/>
                    </a:lnTo>
                    <a:lnTo>
                      <a:pt x="63" y="34"/>
                    </a:lnTo>
                    <a:lnTo>
                      <a:pt x="58" y="33"/>
                    </a:lnTo>
                    <a:lnTo>
                      <a:pt x="46" y="33"/>
                    </a:lnTo>
                    <a:lnTo>
                      <a:pt x="41" y="32"/>
                    </a:lnTo>
                    <a:lnTo>
                      <a:pt x="38" y="32"/>
                    </a:lnTo>
                    <a:lnTo>
                      <a:pt x="33" y="31"/>
                    </a:lnTo>
                    <a:lnTo>
                      <a:pt x="30" y="30"/>
                    </a:lnTo>
                    <a:lnTo>
                      <a:pt x="25" y="30"/>
                    </a:lnTo>
                    <a:lnTo>
                      <a:pt x="15" y="26"/>
                    </a:lnTo>
                    <a:lnTo>
                      <a:pt x="10" y="24"/>
                    </a:lnTo>
                    <a:lnTo>
                      <a:pt x="7" y="23"/>
                    </a:lnTo>
                    <a:lnTo>
                      <a:pt x="4" y="22"/>
                    </a:lnTo>
                    <a:lnTo>
                      <a:pt x="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5" name="Freeform 3540"/>
              <p:cNvSpPr>
                <a:spLocks/>
              </p:cNvSpPr>
              <p:nvPr/>
            </p:nvSpPr>
            <p:spPr bwMode="auto">
              <a:xfrm>
                <a:off x="4812" y="3132"/>
                <a:ext cx="4" cy="7"/>
              </a:xfrm>
              <a:custGeom>
                <a:avLst/>
                <a:gdLst>
                  <a:gd name="T0" fmla="*/ 2 w 7"/>
                  <a:gd name="T1" fmla="*/ 11 h 15"/>
                  <a:gd name="T2" fmla="*/ 0 w 7"/>
                  <a:gd name="T3" fmla="*/ 15 h 15"/>
                  <a:gd name="T4" fmla="*/ 4 w 7"/>
                  <a:gd name="T5" fmla="*/ 8 h 15"/>
                  <a:gd name="T6" fmla="*/ 5 w 7"/>
                  <a:gd name="T7" fmla="*/ 6 h 15"/>
                  <a:gd name="T8" fmla="*/ 7 w 7"/>
                  <a:gd name="T9" fmla="*/ 2 h 15"/>
                  <a:gd name="T10" fmla="*/ 6 w 7"/>
                  <a:gd name="T11" fmla="*/ 0 h 15"/>
                  <a:gd name="T12" fmla="*/ 5 w 7"/>
                  <a:gd name="T13" fmla="*/ 0 h 15"/>
                  <a:gd name="T14" fmla="*/ 2 w 7"/>
                  <a:gd name="T15" fmla="*/ 3 h 15"/>
                  <a:gd name="T16" fmla="*/ 1 w 7"/>
                  <a:gd name="T17" fmla="*/ 8 h 15"/>
                  <a:gd name="T18" fmla="*/ 0 w 7"/>
                  <a:gd name="T19" fmla="*/ 10 h 15"/>
                  <a:gd name="T20" fmla="*/ 1 w 7"/>
                  <a:gd name="T21" fmla="*/ 10 h 15"/>
                  <a:gd name="T22" fmla="*/ 2 w 7"/>
                  <a:gd name="T23" fmla="*/ 11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15"/>
                  <a:gd name="T38" fmla="*/ 7 w 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15">
                    <a:moveTo>
                      <a:pt x="2" y="11"/>
                    </a:moveTo>
                    <a:lnTo>
                      <a:pt x="0" y="15"/>
                    </a:lnTo>
                    <a:lnTo>
                      <a:pt x="4" y="8"/>
                    </a:lnTo>
                    <a:lnTo>
                      <a:pt x="5" y="6"/>
                    </a:lnTo>
                    <a:lnTo>
                      <a:pt x="7" y="2"/>
                    </a:lnTo>
                    <a:lnTo>
                      <a:pt x="6" y="0"/>
                    </a:lnTo>
                    <a:lnTo>
                      <a:pt x="5" y="0"/>
                    </a:lnTo>
                    <a:lnTo>
                      <a:pt x="2" y="3"/>
                    </a:lnTo>
                    <a:lnTo>
                      <a:pt x="1" y="8"/>
                    </a:lnTo>
                    <a:lnTo>
                      <a:pt x="0" y="10"/>
                    </a:lnTo>
                    <a:lnTo>
                      <a:pt x="1" y="10"/>
                    </a:lnTo>
                    <a:lnTo>
                      <a:pt x="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6" name="Freeform 3541"/>
              <p:cNvSpPr>
                <a:spLocks/>
              </p:cNvSpPr>
              <p:nvPr/>
            </p:nvSpPr>
            <p:spPr bwMode="auto">
              <a:xfrm>
                <a:off x="4860" y="3076"/>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647" name="Freeform 3542"/>
              <p:cNvSpPr>
                <a:spLocks/>
              </p:cNvSpPr>
              <p:nvPr/>
            </p:nvSpPr>
            <p:spPr bwMode="auto">
              <a:xfrm>
                <a:off x="4860" y="3076"/>
                <a:ext cx="19" cy="86"/>
              </a:xfrm>
              <a:custGeom>
                <a:avLst/>
                <a:gdLst>
                  <a:gd name="T0" fmla="*/ 0 w 38"/>
                  <a:gd name="T1" fmla="*/ 172 h 172"/>
                  <a:gd name="T2" fmla="*/ 0 w 38"/>
                  <a:gd name="T3" fmla="*/ 0 h 172"/>
                  <a:gd name="T4" fmla="*/ 38 w 38"/>
                  <a:gd name="T5" fmla="*/ 0 h 172"/>
                  <a:gd name="T6" fmla="*/ 38 w 38"/>
                  <a:gd name="T7" fmla="*/ 172 h 172"/>
                  <a:gd name="T8" fmla="*/ 0 w 38"/>
                  <a:gd name="T9" fmla="*/ 172 h 172"/>
                  <a:gd name="T10" fmla="*/ 0 w 38"/>
                  <a:gd name="T11" fmla="*/ 172 h 172"/>
                  <a:gd name="T12" fmla="*/ 0 60000 65536"/>
                  <a:gd name="T13" fmla="*/ 0 60000 65536"/>
                  <a:gd name="T14" fmla="*/ 0 60000 65536"/>
                  <a:gd name="T15" fmla="*/ 0 60000 65536"/>
                  <a:gd name="T16" fmla="*/ 0 60000 65536"/>
                  <a:gd name="T17" fmla="*/ 0 60000 65536"/>
                  <a:gd name="T18" fmla="*/ 0 w 38"/>
                  <a:gd name="T19" fmla="*/ 0 h 172"/>
                  <a:gd name="T20" fmla="*/ 38 w 38"/>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38" h="172">
                    <a:moveTo>
                      <a:pt x="0" y="172"/>
                    </a:moveTo>
                    <a:lnTo>
                      <a:pt x="0" y="0"/>
                    </a:lnTo>
                    <a:lnTo>
                      <a:pt x="38" y="0"/>
                    </a:lnTo>
                    <a:lnTo>
                      <a:pt x="38"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648" name="Freeform 3543"/>
              <p:cNvSpPr>
                <a:spLocks/>
              </p:cNvSpPr>
              <p:nvPr/>
            </p:nvSpPr>
            <p:spPr bwMode="auto">
              <a:xfrm>
                <a:off x="4860" y="3076"/>
                <a:ext cx="19" cy="86"/>
              </a:xfrm>
              <a:custGeom>
                <a:avLst/>
                <a:gdLst>
                  <a:gd name="T0" fmla="*/ 0 w 39"/>
                  <a:gd name="T1" fmla="*/ 173 h 173"/>
                  <a:gd name="T2" fmla="*/ 2 w 39"/>
                  <a:gd name="T3" fmla="*/ 173 h 173"/>
                  <a:gd name="T4" fmla="*/ 2 w 39"/>
                  <a:gd name="T5" fmla="*/ 2 h 173"/>
                  <a:gd name="T6" fmla="*/ 38 w 39"/>
                  <a:gd name="T7" fmla="*/ 2 h 173"/>
                  <a:gd name="T8" fmla="*/ 39 w 39"/>
                  <a:gd name="T9" fmla="*/ 0 h 173"/>
                  <a:gd name="T10" fmla="*/ 0 w 39"/>
                  <a:gd name="T11" fmla="*/ 1 h 173"/>
                  <a:gd name="T12" fmla="*/ 0 w 39"/>
                  <a:gd name="T13" fmla="*/ 173 h 173"/>
                  <a:gd name="T14" fmla="*/ 0 60000 65536"/>
                  <a:gd name="T15" fmla="*/ 0 60000 65536"/>
                  <a:gd name="T16" fmla="*/ 0 60000 65536"/>
                  <a:gd name="T17" fmla="*/ 0 60000 65536"/>
                  <a:gd name="T18" fmla="*/ 0 60000 65536"/>
                  <a:gd name="T19" fmla="*/ 0 60000 65536"/>
                  <a:gd name="T20" fmla="*/ 0 60000 65536"/>
                  <a:gd name="T21" fmla="*/ 0 w 39"/>
                  <a:gd name="T22" fmla="*/ 0 h 173"/>
                  <a:gd name="T23" fmla="*/ 39 w 39"/>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173">
                    <a:moveTo>
                      <a:pt x="0" y="173"/>
                    </a:moveTo>
                    <a:lnTo>
                      <a:pt x="2" y="173"/>
                    </a:lnTo>
                    <a:lnTo>
                      <a:pt x="2" y="2"/>
                    </a:lnTo>
                    <a:lnTo>
                      <a:pt x="38" y="2"/>
                    </a:lnTo>
                    <a:lnTo>
                      <a:pt x="39"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21" name="Group 3544"/>
            <p:cNvGrpSpPr>
              <a:grpSpLocks/>
            </p:cNvGrpSpPr>
            <p:nvPr/>
          </p:nvGrpSpPr>
          <p:grpSpPr bwMode="auto">
            <a:xfrm>
              <a:off x="2660" y="3076"/>
              <a:ext cx="2963" cy="750"/>
              <a:chOff x="2561" y="3076"/>
              <a:chExt cx="2854" cy="750"/>
            </a:xfrm>
          </p:grpSpPr>
          <p:sp>
            <p:nvSpPr>
              <p:cNvPr id="32249" name="Freeform 3545"/>
              <p:cNvSpPr>
                <a:spLocks/>
              </p:cNvSpPr>
              <p:nvPr/>
            </p:nvSpPr>
            <p:spPr bwMode="auto">
              <a:xfrm>
                <a:off x="4860" y="3076"/>
                <a:ext cx="20" cy="87"/>
              </a:xfrm>
              <a:custGeom>
                <a:avLst/>
                <a:gdLst>
                  <a:gd name="T0" fmla="*/ 38 w 40"/>
                  <a:gd name="T1" fmla="*/ 2 h 175"/>
                  <a:gd name="T2" fmla="*/ 38 w 40"/>
                  <a:gd name="T3" fmla="*/ 170 h 175"/>
                  <a:gd name="T4" fmla="*/ 2 w 40"/>
                  <a:gd name="T5" fmla="*/ 170 h 175"/>
                  <a:gd name="T6" fmla="*/ 0 w 40"/>
                  <a:gd name="T7" fmla="*/ 173 h 175"/>
                  <a:gd name="T8" fmla="*/ 1 w 40"/>
                  <a:gd name="T9" fmla="*/ 175 h 175"/>
                  <a:gd name="T10" fmla="*/ 40 w 40"/>
                  <a:gd name="T11" fmla="*/ 174 h 175"/>
                  <a:gd name="T12" fmla="*/ 39 w 40"/>
                  <a:gd name="T13" fmla="*/ 0 h 175"/>
                  <a:gd name="T14" fmla="*/ 38 w 40"/>
                  <a:gd name="T15" fmla="*/ 2 h 175"/>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75"/>
                  <a:gd name="T26" fmla="*/ 40 w 4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75">
                    <a:moveTo>
                      <a:pt x="38" y="2"/>
                    </a:moveTo>
                    <a:lnTo>
                      <a:pt x="38" y="170"/>
                    </a:lnTo>
                    <a:lnTo>
                      <a:pt x="2" y="170"/>
                    </a:lnTo>
                    <a:lnTo>
                      <a:pt x="0" y="173"/>
                    </a:lnTo>
                    <a:lnTo>
                      <a:pt x="1" y="175"/>
                    </a:lnTo>
                    <a:lnTo>
                      <a:pt x="40" y="174"/>
                    </a:lnTo>
                    <a:lnTo>
                      <a:pt x="39" y="0"/>
                    </a:lnTo>
                    <a:lnTo>
                      <a:pt x="3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0" name="Freeform 3546"/>
              <p:cNvSpPr>
                <a:spLocks/>
              </p:cNvSpPr>
              <p:nvPr/>
            </p:nvSpPr>
            <p:spPr bwMode="auto">
              <a:xfrm>
                <a:off x="4913" y="3076"/>
                <a:ext cx="105" cy="86"/>
              </a:xfrm>
              <a:custGeom>
                <a:avLst/>
                <a:gdLst>
                  <a:gd name="T0" fmla="*/ 0 w 211"/>
                  <a:gd name="T1" fmla="*/ 172 h 172"/>
                  <a:gd name="T2" fmla="*/ 0 w 211"/>
                  <a:gd name="T3" fmla="*/ 0 h 172"/>
                  <a:gd name="T4" fmla="*/ 204 w 211"/>
                  <a:gd name="T5" fmla="*/ 0 h 172"/>
                  <a:gd name="T6" fmla="*/ 204 w 211"/>
                  <a:gd name="T7" fmla="*/ 21 h 172"/>
                  <a:gd name="T8" fmla="*/ 37 w 211"/>
                  <a:gd name="T9" fmla="*/ 21 h 172"/>
                  <a:gd name="T10" fmla="*/ 37 w 211"/>
                  <a:gd name="T11" fmla="*/ 73 h 172"/>
                  <a:gd name="T12" fmla="*/ 193 w 211"/>
                  <a:gd name="T13" fmla="*/ 73 h 172"/>
                  <a:gd name="T14" fmla="*/ 193 w 211"/>
                  <a:gd name="T15" fmla="*/ 93 h 172"/>
                  <a:gd name="T16" fmla="*/ 37 w 211"/>
                  <a:gd name="T17" fmla="*/ 93 h 172"/>
                  <a:gd name="T18" fmla="*/ 37 w 211"/>
                  <a:gd name="T19" fmla="*/ 151 h 172"/>
                  <a:gd name="T20" fmla="*/ 211 w 211"/>
                  <a:gd name="T21" fmla="*/ 151 h 172"/>
                  <a:gd name="T22" fmla="*/ 211 w 211"/>
                  <a:gd name="T23" fmla="*/ 172 h 172"/>
                  <a:gd name="T24" fmla="*/ 0 w 211"/>
                  <a:gd name="T25" fmla="*/ 172 h 172"/>
                  <a:gd name="T26" fmla="*/ 0 w 211"/>
                  <a:gd name="T27" fmla="*/ 172 h 17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1"/>
                  <a:gd name="T43" fmla="*/ 0 h 172"/>
                  <a:gd name="T44" fmla="*/ 211 w 211"/>
                  <a:gd name="T45" fmla="*/ 172 h 17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1" h="172">
                    <a:moveTo>
                      <a:pt x="0" y="172"/>
                    </a:moveTo>
                    <a:lnTo>
                      <a:pt x="0" y="0"/>
                    </a:lnTo>
                    <a:lnTo>
                      <a:pt x="204" y="0"/>
                    </a:lnTo>
                    <a:lnTo>
                      <a:pt x="204" y="21"/>
                    </a:lnTo>
                    <a:lnTo>
                      <a:pt x="37" y="21"/>
                    </a:lnTo>
                    <a:lnTo>
                      <a:pt x="37" y="73"/>
                    </a:lnTo>
                    <a:lnTo>
                      <a:pt x="193" y="73"/>
                    </a:lnTo>
                    <a:lnTo>
                      <a:pt x="193" y="93"/>
                    </a:lnTo>
                    <a:lnTo>
                      <a:pt x="37" y="93"/>
                    </a:lnTo>
                    <a:lnTo>
                      <a:pt x="37" y="151"/>
                    </a:lnTo>
                    <a:lnTo>
                      <a:pt x="211" y="151"/>
                    </a:lnTo>
                    <a:lnTo>
                      <a:pt x="211"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1" name="Freeform 3547"/>
              <p:cNvSpPr>
                <a:spLocks/>
              </p:cNvSpPr>
              <p:nvPr/>
            </p:nvSpPr>
            <p:spPr bwMode="auto">
              <a:xfrm>
                <a:off x="4913" y="3076"/>
                <a:ext cx="105" cy="86"/>
              </a:xfrm>
              <a:custGeom>
                <a:avLst/>
                <a:gdLst>
                  <a:gd name="T0" fmla="*/ 0 w 211"/>
                  <a:gd name="T1" fmla="*/ 172 h 172"/>
                  <a:gd name="T2" fmla="*/ 0 w 211"/>
                  <a:gd name="T3" fmla="*/ 0 h 172"/>
                  <a:gd name="T4" fmla="*/ 204 w 211"/>
                  <a:gd name="T5" fmla="*/ 0 h 172"/>
                  <a:gd name="T6" fmla="*/ 204 w 211"/>
                  <a:gd name="T7" fmla="*/ 21 h 172"/>
                  <a:gd name="T8" fmla="*/ 37 w 211"/>
                  <a:gd name="T9" fmla="*/ 21 h 172"/>
                  <a:gd name="T10" fmla="*/ 37 w 211"/>
                  <a:gd name="T11" fmla="*/ 73 h 172"/>
                  <a:gd name="T12" fmla="*/ 193 w 211"/>
                  <a:gd name="T13" fmla="*/ 73 h 172"/>
                  <a:gd name="T14" fmla="*/ 193 w 211"/>
                  <a:gd name="T15" fmla="*/ 93 h 172"/>
                  <a:gd name="T16" fmla="*/ 37 w 211"/>
                  <a:gd name="T17" fmla="*/ 93 h 172"/>
                  <a:gd name="T18" fmla="*/ 37 w 211"/>
                  <a:gd name="T19" fmla="*/ 151 h 172"/>
                  <a:gd name="T20" fmla="*/ 211 w 211"/>
                  <a:gd name="T21" fmla="*/ 151 h 172"/>
                  <a:gd name="T22" fmla="*/ 211 w 211"/>
                  <a:gd name="T23" fmla="*/ 172 h 172"/>
                  <a:gd name="T24" fmla="*/ 0 w 211"/>
                  <a:gd name="T25" fmla="*/ 172 h 172"/>
                  <a:gd name="T26" fmla="*/ 0 w 211"/>
                  <a:gd name="T27" fmla="*/ 172 h 17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1"/>
                  <a:gd name="T43" fmla="*/ 0 h 172"/>
                  <a:gd name="T44" fmla="*/ 211 w 211"/>
                  <a:gd name="T45" fmla="*/ 172 h 17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1" h="172">
                    <a:moveTo>
                      <a:pt x="0" y="172"/>
                    </a:moveTo>
                    <a:lnTo>
                      <a:pt x="0" y="0"/>
                    </a:lnTo>
                    <a:lnTo>
                      <a:pt x="204" y="0"/>
                    </a:lnTo>
                    <a:lnTo>
                      <a:pt x="204" y="21"/>
                    </a:lnTo>
                    <a:lnTo>
                      <a:pt x="37" y="21"/>
                    </a:lnTo>
                    <a:lnTo>
                      <a:pt x="37" y="73"/>
                    </a:lnTo>
                    <a:lnTo>
                      <a:pt x="193" y="73"/>
                    </a:lnTo>
                    <a:lnTo>
                      <a:pt x="193" y="93"/>
                    </a:lnTo>
                    <a:lnTo>
                      <a:pt x="37" y="93"/>
                    </a:lnTo>
                    <a:lnTo>
                      <a:pt x="37" y="151"/>
                    </a:lnTo>
                    <a:lnTo>
                      <a:pt x="211" y="151"/>
                    </a:lnTo>
                    <a:lnTo>
                      <a:pt x="211"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52" name="Freeform 3548"/>
              <p:cNvSpPr>
                <a:spLocks/>
              </p:cNvSpPr>
              <p:nvPr/>
            </p:nvSpPr>
            <p:spPr bwMode="auto">
              <a:xfrm>
                <a:off x="4912" y="3076"/>
                <a:ext cx="103" cy="86"/>
              </a:xfrm>
              <a:custGeom>
                <a:avLst/>
                <a:gdLst>
                  <a:gd name="T0" fmla="*/ 0 w 205"/>
                  <a:gd name="T1" fmla="*/ 173 h 173"/>
                  <a:gd name="T2" fmla="*/ 2 w 205"/>
                  <a:gd name="T3" fmla="*/ 173 h 173"/>
                  <a:gd name="T4" fmla="*/ 2 w 205"/>
                  <a:gd name="T5" fmla="*/ 2 h 173"/>
                  <a:gd name="T6" fmla="*/ 204 w 205"/>
                  <a:gd name="T7" fmla="*/ 2 h 173"/>
                  <a:gd name="T8" fmla="*/ 205 w 205"/>
                  <a:gd name="T9" fmla="*/ 0 h 173"/>
                  <a:gd name="T10" fmla="*/ 0 w 205"/>
                  <a:gd name="T11" fmla="*/ 1 h 173"/>
                  <a:gd name="T12" fmla="*/ 0 w 205"/>
                  <a:gd name="T13" fmla="*/ 173 h 173"/>
                  <a:gd name="T14" fmla="*/ 0 60000 65536"/>
                  <a:gd name="T15" fmla="*/ 0 60000 65536"/>
                  <a:gd name="T16" fmla="*/ 0 60000 65536"/>
                  <a:gd name="T17" fmla="*/ 0 60000 65536"/>
                  <a:gd name="T18" fmla="*/ 0 60000 65536"/>
                  <a:gd name="T19" fmla="*/ 0 60000 65536"/>
                  <a:gd name="T20" fmla="*/ 0 60000 65536"/>
                  <a:gd name="T21" fmla="*/ 0 w 205"/>
                  <a:gd name="T22" fmla="*/ 0 h 173"/>
                  <a:gd name="T23" fmla="*/ 205 w 205"/>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5" h="173">
                    <a:moveTo>
                      <a:pt x="0" y="173"/>
                    </a:moveTo>
                    <a:lnTo>
                      <a:pt x="2" y="173"/>
                    </a:lnTo>
                    <a:lnTo>
                      <a:pt x="2" y="2"/>
                    </a:lnTo>
                    <a:lnTo>
                      <a:pt x="204" y="2"/>
                    </a:lnTo>
                    <a:lnTo>
                      <a:pt x="205"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3" name="Freeform 3549"/>
              <p:cNvSpPr>
                <a:spLocks/>
              </p:cNvSpPr>
              <p:nvPr/>
            </p:nvSpPr>
            <p:spPr bwMode="auto">
              <a:xfrm>
                <a:off x="4931" y="3076"/>
                <a:ext cx="84" cy="37"/>
              </a:xfrm>
              <a:custGeom>
                <a:avLst/>
                <a:gdLst>
                  <a:gd name="T0" fmla="*/ 168 w 170"/>
                  <a:gd name="T1" fmla="*/ 2 h 74"/>
                  <a:gd name="T2" fmla="*/ 168 w 170"/>
                  <a:gd name="T3" fmla="*/ 19 h 74"/>
                  <a:gd name="T4" fmla="*/ 2 w 170"/>
                  <a:gd name="T5" fmla="*/ 19 h 74"/>
                  <a:gd name="T6" fmla="*/ 0 w 170"/>
                  <a:gd name="T7" fmla="*/ 74 h 74"/>
                  <a:gd name="T8" fmla="*/ 3 w 170"/>
                  <a:gd name="T9" fmla="*/ 72 h 74"/>
                  <a:gd name="T10" fmla="*/ 3 w 170"/>
                  <a:gd name="T11" fmla="*/ 24 h 74"/>
                  <a:gd name="T12" fmla="*/ 170 w 170"/>
                  <a:gd name="T13" fmla="*/ 23 h 74"/>
                  <a:gd name="T14" fmla="*/ 169 w 170"/>
                  <a:gd name="T15" fmla="*/ 0 h 74"/>
                  <a:gd name="T16" fmla="*/ 168 w 170"/>
                  <a:gd name="T17" fmla="*/ 2 h 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0"/>
                  <a:gd name="T28" fmla="*/ 0 h 74"/>
                  <a:gd name="T29" fmla="*/ 170 w 170"/>
                  <a:gd name="T30" fmla="*/ 74 h 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0" h="74">
                    <a:moveTo>
                      <a:pt x="168" y="2"/>
                    </a:moveTo>
                    <a:lnTo>
                      <a:pt x="168" y="19"/>
                    </a:lnTo>
                    <a:lnTo>
                      <a:pt x="2" y="19"/>
                    </a:lnTo>
                    <a:lnTo>
                      <a:pt x="0" y="74"/>
                    </a:lnTo>
                    <a:lnTo>
                      <a:pt x="3" y="72"/>
                    </a:lnTo>
                    <a:lnTo>
                      <a:pt x="3" y="24"/>
                    </a:lnTo>
                    <a:lnTo>
                      <a:pt x="170" y="23"/>
                    </a:lnTo>
                    <a:lnTo>
                      <a:pt x="169" y="0"/>
                    </a:lnTo>
                    <a:lnTo>
                      <a:pt x="16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4" name="Freeform 3550"/>
              <p:cNvSpPr>
                <a:spLocks/>
              </p:cNvSpPr>
              <p:nvPr/>
            </p:nvSpPr>
            <p:spPr bwMode="auto">
              <a:xfrm>
                <a:off x="4931" y="3112"/>
                <a:ext cx="79" cy="12"/>
              </a:xfrm>
              <a:custGeom>
                <a:avLst/>
                <a:gdLst>
                  <a:gd name="T0" fmla="*/ 0 w 160"/>
                  <a:gd name="T1" fmla="*/ 2 h 23"/>
                  <a:gd name="T2" fmla="*/ 157 w 160"/>
                  <a:gd name="T3" fmla="*/ 3 h 23"/>
                  <a:gd name="T4" fmla="*/ 157 w 160"/>
                  <a:gd name="T5" fmla="*/ 20 h 23"/>
                  <a:gd name="T6" fmla="*/ 160 w 160"/>
                  <a:gd name="T7" fmla="*/ 23 h 23"/>
                  <a:gd name="T8" fmla="*/ 158 w 160"/>
                  <a:gd name="T9" fmla="*/ 0 h 23"/>
                  <a:gd name="T10" fmla="*/ 3 w 160"/>
                  <a:gd name="T11" fmla="*/ 0 h 23"/>
                  <a:gd name="T12" fmla="*/ 0 w 160"/>
                  <a:gd name="T13" fmla="*/ 2 h 23"/>
                  <a:gd name="T14" fmla="*/ 0 60000 65536"/>
                  <a:gd name="T15" fmla="*/ 0 60000 65536"/>
                  <a:gd name="T16" fmla="*/ 0 60000 65536"/>
                  <a:gd name="T17" fmla="*/ 0 60000 65536"/>
                  <a:gd name="T18" fmla="*/ 0 60000 65536"/>
                  <a:gd name="T19" fmla="*/ 0 60000 65536"/>
                  <a:gd name="T20" fmla="*/ 0 60000 65536"/>
                  <a:gd name="T21" fmla="*/ 0 w 160"/>
                  <a:gd name="T22" fmla="*/ 0 h 23"/>
                  <a:gd name="T23" fmla="*/ 160 w 16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23">
                    <a:moveTo>
                      <a:pt x="0" y="2"/>
                    </a:moveTo>
                    <a:lnTo>
                      <a:pt x="157" y="3"/>
                    </a:lnTo>
                    <a:lnTo>
                      <a:pt x="157" y="20"/>
                    </a:lnTo>
                    <a:lnTo>
                      <a:pt x="160" y="23"/>
                    </a:lnTo>
                    <a:lnTo>
                      <a:pt x="158" y="0"/>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5" name="Freeform 3551"/>
              <p:cNvSpPr>
                <a:spLocks/>
              </p:cNvSpPr>
              <p:nvPr/>
            </p:nvSpPr>
            <p:spPr bwMode="auto">
              <a:xfrm>
                <a:off x="4931" y="3122"/>
                <a:ext cx="79" cy="30"/>
              </a:xfrm>
              <a:custGeom>
                <a:avLst/>
                <a:gdLst>
                  <a:gd name="T0" fmla="*/ 157 w 160"/>
                  <a:gd name="T1" fmla="*/ 0 h 60"/>
                  <a:gd name="T2" fmla="*/ 2 w 160"/>
                  <a:gd name="T3" fmla="*/ 0 h 60"/>
                  <a:gd name="T4" fmla="*/ 0 w 160"/>
                  <a:gd name="T5" fmla="*/ 60 h 60"/>
                  <a:gd name="T6" fmla="*/ 3 w 160"/>
                  <a:gd name="T7" fmla="*/ 59 h 60"/>
                  <a:gd name="T8" fmla="*/ 3 w 160"/>
                  <a:gd name="T9" fmla="*/ 5 h 60"/>
                  <a:gd name="T10" fmla="*/ 160 w 160"/>
                  <a:gd name="T11" fmla="*/ 3 h 60"/>
                  <a:gd name="T12" fmla="*/ 157 w 160"/>
                  <a:gd name="T13" fmla="*/ 0 h 60"/>
                  <a:gd name="T14" fmla="*/ 0 60000 65536"/>
                  <a:gd name="T15" fmla="*/ 0 60000 65536"/>
                  <a:gd name="T16" fmla="*/ 0 60000 65536"/>
                  <a:gd name="T17" fmla="*/ 0 60000 65536"/>
                  <a:gd name="T18" fmla="*/ 0 60000 65536"/>
                  <a:gd name="T19" fmla="*/ 0 60000 65536"/>
                  <a:gd name="T20" fmla="*/ 0 60000 65536"/>
                  <a:gd name="T21" fmla="*/ 0 w 160"/>
                  <a:gd name="T22" fmla="*/ 0 h 60"/>
                  <a:gd name="T23" fmla="*/ 160 w 160"/>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60">
                    <a:moveTo>
                      <a:pt x="157" y="0"/>
                    </a:moveTo>
                    <a:lnTo>
                      <a:pt x="2" y="0"/>
                    </a:lnTo>
                    <a:lnTo>
                      <a:pt x="0" y="60"/>
                    </a:lnTo>
                    <a:lnTo>
                      <a:pt x="3" y="59"/>
                    </a:lnTo>
                    <a:lnTo>
                      <a:pt x="3" y="5"/>
                    </a:lnTo>
                    <a:lnTo>
                      <a:pt x="160" y="3"/>
                    </a:lnTo>
                    <a:lnTo>
                      <a:pt x="1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6" name="Freeform 3552"/>
              <p:cNvSpPr>
                <a:spLocks/>
              </p:cNvSpPr>
              <p:nvPr/>
            </p:nvSpPr>
            <p:spPr bwMode="auto">
              <a:xfrm>
                <a:off x="4931" y="3151"/>
                <a:ext cx="88" cy="12"/>
              </a:xfrm>
              <a:custGeom>
                <a:avLst/>
                <a:gdLst>
                  <a:gd name="T0" fmla="*/ 0 w 177"/>
                  <a:gd name="T1" fmla="*/ 1 h 23"/>
                  <a:gd name="T2" fmla="*/ 174 w 177"/>
                  <a:gd name="T3" fmla="*/ 2 h 23"/>
                  <a:gd name="T4" fmla="*/ 174 w 177"/>
                  <a:gd name="T5" fmla="*/ 19 h 23"/>
                  <a:gd name="T6" fmla="*/ 177 w 177"/>
                  <a:gd name="T7" fmla="*/ 23 h 23"/>
                  <a:gd name="T8" fmla="*/ 176 w 177"/>
                  <a:gd name="T9" fmla="*/ 0 h 23"/>
                  <a:gd name="T10" fmla="*/ 3 w 177"/>
                  <a:gd name="T11" fmla="*/ 0 h 23"/>
                  <a:gd name="T12" fmla="*/ 0 w 177"/>
                  <a:gd name="T13" fmla="*/ 1 h 23"/>
                  <a:gd name="T14" fmla="*/ 0 60000 65536"/>
                  <a:gd name="T15" fmla="*/ 0 60000 65536"/>
                  <a:gd name="T16" fmla="*/ 0 60000 65536"/>
                  <a:gd name="T17" fmla="*/ 0 60000 65536"/>
                  <a:gd name="T18" fmla="*/ 0 60000 65536"/>
                  <a:gd name="T19" fmla="*/ 0 60000 65536"/>
                  <a:gd name="T20" fmla="*/ 0 60000 65536"/>
                  <a:gd name="T21" fmla="*/ 0 w 177"/>
                  <a:gd name="T22" fmla="*/ 0 h 23"/>
                  <a:gd name="T23" fmla="*/ 177 w 177"/>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 h="23">
                    <a:moveTo>
                      <a:pt x="0" y="1"/>
                    </a:moveTo>
                    <a:lnTo>
                      <a:pt x="174" y="2"/>
                    </a:lnTo>
                    <a:lnTo>
                      <a:pt x="174" y="19"/>
                    </a:lnTo>
                    <a:lnTo>
                      <a:pt x="177" y="23"/>
                    </a:lnTo>
                    <a:lnTo>
                      <a:pt x="176" y="0"/>
                    </a:lnTo>
                    <a:lnTo>
                      <a:pt x="3"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7" name="Freeform 3553"/>
              <p:cNvSpPr>
                <a:spLocks/>
              </p:cNvSpPr>
              <p:nvPr/>
            </p:nvSpPr>
            <p:spPr bwMode="auto">
              <a:xfrm>
                <a:off x="4912" y="3161"/>
                <a:ext cx="107" cy="2"/>
              </a:xfrm>
              <a:custGeom>
                <a:avLst/>
                <a:gdLst>
                  <a:gd name="T0" fmla="*/ 210 w 213"/>
                  <a:gd name="T1" fmla="*/ 0 h 5"/>
                  <a:gd name="T2" fmla="*/ 2 w 213"/>
                  <a:gd name="T3" fmla="*/ 0 h 5"/>
                  <a:gd name="T4" fmla="*/ 0 w 213"/>
                  <a:gd name="T5" fmla="*/ 3 h 5"/>
                  <a:gd name="T6" fmla="*/ 1 w 213"/>
                  <a:gd name="T7" fmla="*/ 5 h 5"/>
                  <a:gd name="T8" fmla="*/ 213 w 213"/>
                  <a:gd name="T9" fmla="*/ 4 h 5"/>
                  <a:gd name="T10" fmla="*/ 210 w 213"/>
                  <a:gd name="T11" fmla="*/ 0 h 5"/>
                  <a:gd name="T12" fmla="*/ 0 60000 65536"/>
                  <a:gd name="T13" fmla="*/ 0 60000 65536"/>
                  <a:gd name="T14" fmla="*/ 0 60000 65536"/>
                  <a:gd name="T15" fmla="*/ 0 60000 65536"/>
                  <a:gd name="T16" fmla="*/ 0 60000 65536"/>
                  <a:gd name="T17" fmla="*/ 0 60000 65536"/>
                  <a:gd name="T18" fmla="*/ 0 w 213"/>
                  <a:gd name="T19" fmla="*/ 0 h 5"/>
                  <a:gd name="T20" fmla="*/ 213 w 213"/>
                  <a:gd name="T21" fmla="*/ 5 h 5"/>
                </a:gdLst>
                <a:ahLst/>
                <a:cxnLst>
                  <a:cxn ang="T12">
                    <a:pos x="T0" y="T1"/>
                  </a:cxn>
                  <a:cxn ang="T13">
                    <a:pos x="T2" y="T3"/>
                  </a:cxn>
                  <a:cxn ang="T14">
                    <a:pos x="T4" y="T5"/>
                  </a:cxn>
                  <a:cxn ang="T15">
                    <a:pos x="T6" y="T7"/>
                  </a:cxn>
                  <a:cxn ang="T16">
                    <a:pos x="T8" y="T9"/>
                  </a:cxn>
                  <a:cxn ang="T17">
                    <a:pos x="T10" y="T11"/>
                  </a:cxn>
                </a:cxnLst>
                <a:rect l="T18" t="T19" r="T20" b="T21"/>
                <a:pathLst>
                  <a:path w="213" h="5">
                    <a:moveTo>
                      <a:pt x="210" y="0"/>
                    </a:moveTo>
                    <a:lnTo>
                      <a:pt x="2" y="0"/>
                    </a:lnTo>
                    <a:lnTo>
                      <a:pt x="0" y="3"/>
                    </a:lnTo>
                    <a:lnTo>
                      <a:pt x="1" y="5"/>
                    </a:lnTo>
                    <a:lnTo>
                      <a:pt x="213" y="4"/>
                    </a:lnTo>
                    <a:lnTo>
                      <a:pt x="2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8" name="Freeform 3554"/>
              <p:cNvSpPr>
                <a:spLocks/>
              </p:cNvSpPr>
              <p:nvPr/>
            </p:nvSpPr>
            <p:spPr bwMode="auto">
              <a:xfrm>
                <a:off x="5044" y="3076"/>
                <a:ext cx="111" cy="86"/>
              </a:xfrm>
              <a:custGeom>
                <a:avLst/>
                <a:gdLst>
                  <a:gd name="T0" fmla="*/ 0 w 224"/>
                  <a:gd name="T1" fmla="*/ 172 h 172"/>
                  <a:gd name="T2" fmla="*/ 0 w 224"/>
                  <a:gd name="T3" fmla="*/ 0 h 172"/>
                  <a:gd name="T4" fmla="*/ 40 w 224"/>
                  <a:gd name="T5" fmla="*/ 0 h 172"/>
                  <a:gd name="T6" fmla="*/ 188 w 224"/>
                  <a:gd name="T7" fmla="*/ 135 h 172"/>
                  <a:gd name="T8" fmla="*/ 188 w 224"/>
                  <a:gd name="T9" fmla="*/ 0 h 172"/>
                  <a:gd name="T10" fmla="*/ 224 w 224"/>
                  <a:gd name="T11" fmla="*/ 0 h 172"/>
                  <a:gd name="T12" fmla="*/ 224 w 224"/>
                  <a:gd name="T13" fmla="*/ 172 h 172"/>
                  <a:gd name="T14" fmla="*/ 185 w 224"/>
                  <a:gd name="T15" fmla="*/ 172 h 172"/>
                  <a:gd name="T16" fmla="*/ 37 w 224"/>
                  <a:gd name="T17" fmla="*/ 37 h 172"/>
                  <a:gd name="T18" fmla="*/ 37 w 224"/>
                  <a:gd name="T19" fmla="*/ 172 h 172"/>
                  <a:gd name="T20" fmla="*/ 0 w 224"/>
                  <a:gd name="T21" fmla="*/ 172 h 172"/>
                  <a:gd name="T22" fmla="*/ 0 w 224"/>
                  <a:gd name="T23" fmla="*/ 172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172"/>
                  <a:gd name="T38" fmla="*/ 224 w 224"/>
                  <a:gd name="T39" fmla="*/ 172 h 1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172">
                    <a:moveTo>
                      <a:pt x="0" y="172"/>
                    </a:moveTo>
                    <a:lnTo>
                      <a:pt x="0" y="0"/>
                    </a:lnTo>
                    <a:lnTo>
                      <a:pt x="40" y="0"/>
                    </a:lnTo>
                    <a:lnTo>
                      <a:pt x="188" y="135"/>
                    </a:lnTo>
                    <a:lnTo>
                      <a:pt x="188" y="0"/>
                    </a:lnTo>
                    <a:lnTo>
                      <a:pt x="224" y="0"/>
                    </a:lnTo>
                    <a:lnTo>
                      <a:pt x="224" y="172"/>
                    </a:lnTo>
                    <a:lnTo>
                      <a:pt x="185" y="172"/>
                    </a:lnTo>
                    <a:lnTo>
                      <a:pt x="37" y="37"/>
                    </a:lnTo>
                    <a:lnTo>
                      <a:pt x="37"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59" name="Freeform 3555"/>
              <p:cNvSpPr>
                <a:spLocks/>
              </p:cNvSpPr>
              <p:nvPr/>
            </p:nvSpPr>
            <p:spPr bwMode="auto">
              <a:xfrm>
                <a:off x="5044" y="3076"/>
                <a:ext cx="111" cy="86"/>
              </a:xfrm>
              <a:custGeom>
                <a:avLst/>
                <a:gdLst>
                  <a:gd name="T0" fmla="*/ 0 w 224"/>
                  <a:gd name="T1" fmla="*/ 172 h 172"/>
                  <a:gd name="T2" fmla="*/ 0 w 224"/>
                  <a:gd name="T3" fmla="*/ 0 h 172"/>
                  <a:gd name="T4" fmla="*/ 40 w 224"/>
                  <a:gd name="T5" fmla="*/ 0 h 172"/>
                  <a:gd name="T6" fmla="*/ 188 w 224"/>
                  <a:gd name="T7" fmla="*/ 135 h 172"/>
                  <a:gd name="T8" fmla="*/ 188 w 224"/>
                  <a:gd name="T9" fmla="*/ 0 h 172"/>
                  <a:gd name="T10" fmla="*/ 224 w 224"/>
                  <a:gd name="T11" fmla="*/ 0 h 172"/>
                  <a:gd name="T12" fmla="*/ 224 w 224"/>
                  <a:gd name="T13" fmla="*/ 172 h 172"/>
                  <a:gd name="T14" fmla="*/ 185 w 224"/>
                  <a:gd name="T15" fmla="*/ 172 h 172"/>
                  <a:gd name="T16" fmla="*/ 37 w 224"/>
                  <a:gd name="T17" fmla="*/ 37 h 172"/>
                  <a:gd name="T18" fmla="*/ 37 w 224"/>
                  <a:gd name="T19" fmla="*/ 172 h 172"/>
                  <a:gd name="T20" fmla="*/ 0 w 224"/>
                  <a:gd name="T21" fmla="*/ 172 h 172"/>
                  <a:gd name="T22" fmla="*/ 0 w 224"/>
                  <a:gd name="T23" fmla="*/ 172 h 1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172"/>
                  <a:gd name="T38" fmla="*/ 224 w 224"/>
                  <a:gd name="T39" fmla="*/ 172 h 1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172">
                    <a:moveTo>
                      <a:pt x="0" y="172"/>
                    </a:moveTo>
                    <a:lnTo>
                      <a:pt x="0" y="0"/>
                    </a:lnTo>
                    <a:lnTo>
                      <a:pt x="40" y="0"/>
                    </a:lnTo>
                    <a:lnTo>
                      <a:pt x="188" y="135"/>
                    </a:lnTo>
                    <a:lnTo>
                      <a:pt x="188" y="0"/>
                    </a:lnTo>
                    <a:lnTo>
                      <a:pt x="224" y="0"/>
                    </a:lnTo>
                    <a:lnTo>
                      <a:pt x="224" y="172"/>
                    </a:lnTo>
                    <a:lnTo>
                      <a:pt x="185" y="172"/>
                    </a:lnTo>
                    <a:lnTo>
                      <a:pt x="37" y="37"/>
                    </a:lnTo>
                    <a:lnTo>
                      <a:pt x="37"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60" name="Freeform 3556"/>
              <p:cNvSpPr>
                <a:spLocks/>
              </p:cNvSpPr>
              <p:nvPr/>
            </p:nvSpPr>
            <p:spPr bwMode="auto">
              <a:xfrm>
                <a:off x="5043" y="3076"/>
                <a:ext cx="112" cy="86"/>
              </a:xfrm>
              <a:custGeom>
                <a:avLst/>
                <a:gdLst>
                  <a:gd name="T0" fmla="*/ 0 w 225"/>
                  <a:gd name="T1" fmla="*/ 173 h 173"/>
                  <a:gd name="T2" fmla="*/ 2 w 225"/>
                  <a:gd name="T3" fmla="*/ 173 h 173"/>
                  <a:gd name="T4" fmla="*/ 2 w 225"/>
                  <a:gd name="T5" fmla="*/ 2 h 173"/>
                  <a:gd name="T6" fmla="*/ 39 w 225"/>
                  <a:gd name="T7" fmla="*/ 2 h 173"/>
                  <a:gd name="T8" fmla="*/ 188 w 225"/>
                  <a:gd name="T9" fmla="*/ 137 h 173"/>
                  <a:gd name="T10" fmla="*/ 190 w 225"/>
                  <a:gd name="T11" fmla="*/ 136 h 173"/>
                  <a:gd name="T12" fmla="*/ 190 w 225"/>
                  <a:gd name="T13" fmla="*/ 2 h 173"/>
                  <a:gd name="T14" fmla="*/ 224 w 225"/>
                  <a:gd name="T15" fmla="*/ 2 h 173"/>
                  <a:gd name="T16" fmla="*/ 225 w 225"/>
                  <a:gd name="T17" fmla="*/ 0 h 173"/>
                  <a:gd name="T18" fmla="*/ 188 w 225"/>
                  <a:gd name="T19" fmla="*/ 1 h 173"/>
                  <a:gd name="T20" fmla="*/ 188 w 225"/>
                  <a:gd name="T21" fmla="*/ 133 h 173"/>
                  <a:gd name="T22" fmla="*/ 41 w 225"/>
                  <a:gd name="T23" fmla="*/ 0 h 173"/>
                  <a:gd name="T24" fmla="*/ 0 w 225"/>
                  <a:gd name="T25" fmla="*/ 1 h 173"/>
                  <a:gd name="T26" fmla="*/ 0 w 225"/>
                  <a:gd name="T27" fmla="*/ 173 h 1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5"/>
                  <a:gd name="T43" fmla="*/ 0 h 173"/>
                  <a:gd name="T44" fmla="*/ 225 w 225"/>
                  <a:gd name="T45" fmla="*/ 173 h 1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5" h="173">
                    <a:moveTo>
                      <a:pt x="0" y="173"/>
                    </a:moveTo>
                    <a:lnTo>
                      <a:pt x="2" y="173"/>
                    </a:lnTo>
                    <a:lnTo>
                      <a:pt x="2" y="2"/>
                    </a:lnTo>
                    <a:lnTo>
                      <a:pt x="39" y="2"/>
                    </a:lnTo>
                    <a:lnTo>
                      <a:pt x="188" y="137"/>
                    </a:lnTo>
                    <a:lnTo>
                      <a:pt x="190" y="136"/>
                    </a:lnTo>
                    <a:lnTo>
                      <a:pt x="190" y="2"/>
                    </a:lnTo>
                    <a:lnTo>
                      <a:pt x="224" y="2"/>
                    </a:lnTo>
                    <a:lnTo>
                      <a:pt x="225" y="0"/>
                    </a:lnTo>
                    <a:lnTo>
                      <a:pt x="188" y="1"/>
                    </a:lnTo>
                    <a:lnTo>
                      <a:pt x="188" y="133"/>
                    </a:lnTo>
                    <a:lnTo>
                      <a:pt x="41"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1" name="Freeform 3557"/>
              <p:cNvSpPr>
                <a:spLocks/>
              </p:cNvSpPr>
              <p:nvPr/>
            </p:nvSpPr>
            <p:spPr bwMode="auto">
              <a:xfrm>
                <a:off x="5043" y="3076"/>
                <a:ext cx="113" cy="87"/>
              </a:xfrm>
              <a:custGeom>
                <a:avLst/>
                <a:gdLst>
                  <a:gd name="T0" fmla="*/ 224 w 226"/>
                  <a:gd name="T1" fmla="*/ 2 h 175"/>
                  <a:gd name="T2" fmla="*/ 224 w 226"/>
                  <a:gd name="T3" fmla="*/ 170 h 175"/>
                  <a:gd name="T4" fmla="*/ 186 w 226"/>
                  <a:gd name="T5" fmla="*/ 170 h 175"/>
                  <a:gd name="T6" fmla="*/ 39 w 226"/>
                  <a:gd name="T7" fmla="*/ 37 h 175"/>
                  <a:gd name="T8" fmla="*/ 37 w 226"/>
                  <a:gd name="T9" fmla="*/ 38 h 175"/>
                  <a:gd name="T10" fmla="*/ 37 w 226"/>
                  <a:gd name="T11" fmla="*/ 170 h 175"/>
                  <a:gd name="T12" fmla="*/ 2 w 226"/>
                  <a:gd name="T13" fmla="*/ 170 h 175"/>
                  <a:gd name="T14" fmla="*/ 0 w 226"/>
                  <a:gd name="T15" fmla="*/ 173 h 175"/>
                  <a:gd name="T16" fmla="*/ 0 w 226"/>
                  <a:gd name="T17" fmla="*/ 175 h 175"/>
                  <a:gd name="T18" fmla="*/ 39 w 226"/>
                  <a:gd name="T19" fmla="*/ 174 h 175"/>
                  <a:gd name="T20" fmla="*/ 39 w 226"/>
                  <a:gd name="T21" fmla="*/ 40 h 175"/>
                  <a:gd name="T22" fmla="*/ 186 w 226"/>
                  <a:gd name="T23" fmla="*/ 175 h 175"/>
                  <a:gd name="T24" fmla="*/ 226 w 226"/>
                  <a:gd name="T25" fmla="*/ 174 h 175"/>
                  <a:gd name="T26" fmla="*/ 225 w 226"/>
                  <a:gd name="T27" fmla="*/ 0 h 175"/>
                  <a:gd name="T28" fmla="*/ 224 w 226"/>
                  <a:gd name="T29" fmla="*/ 2 h 1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6"/>
                  <a:gd name="T46" fmla="*/ 0 h 175"/>
                  <a:gd name="T47" fmla="*/ 226 w 226"/>
                  <a:gd name="T48" fmla="*/ 175 h 1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6" h="175">
                    <a:moveTo>
                      <a:pt x="224" y="2"/>
                    </a:moveTo>
                    <a:lnTo>
                      <a:pt x="224" y="170"/>
                    </a:lnTo>
                    <a:lnTo>
                      <a:pt x="186" y="170"/>
                    </a:lnTo>
                    <a:lnTo>
                      <a:pt x="39" y="37"/>
                    </a:lnTo>
                    <a:lnTo>
                      <a:pt x="37" y="38"/>
                    </a:lnTo>
                    <a:lnTo>
                      <a:pt x="37" y="170"/>
                    </a:lnTo>
                    <a:lnTo>
                      <a:pt x="2" y="170"/>
                    </a:lnTo>
                    <a:lnTo>
                      <a:pt x="0" y="173"/>
                    </a:lnTo>
                    <a:lnTo>
                      <a:pt x="0" y="175"/>
                    </a:lnTo>
                    <a:lnTo>
                      <a:pt x="39" y="174"/>
                    </a:lnTo>
                    <a:lnTo>
                      <a:pt x="39" y="40"/>
                    </a:lnTo>
                    <a:lnTo>
                      <a:pt x="186" y="175"/>
                    </a:lnTo>
                    <a:lnTo>
                      <a:pt x="226" y="174"/>
                    </a:lnTo>
                    <a:lnTo>
                      <a:pt x="225" y="0"/>
                    </a:lnTo>
                    <a:lnTo>
                      <a:pt x="22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2" name="Freeform 3558"/>
              <p:cNvSpPr>
                <a:spLocks/>
              </p:cNvSpPr>
              <p:nvPr/>
            </p:nvSpPr>
            <p:spPr bwMode="auto">
              <a:xfrm>
                <a:off x="5176" y="3076"/>
                <a:ext cx="113" cy="86"/>
              </a:xfrm>
              <a:custGeom>
                <a:avLst/>
                <a:gdLst>
                  <a:gd name="T0" fmla="*/ 95 w 225"/>
                  <a:gd name="T1" fmla="*/ 172 h 172"/>
                  <a:gd name="T2" fmla="*/ 95 w 225"/>
                  <a:gd name="T3" fmla="*/ 21 h 172"/>
                  <a:gd name="T4" fmla="*/ 0 w 225"/>
                  <a:gd name="T5" fmla="*/ 21 h 172"/>
                  <a:gd name="T6" fmla="*/ 0 w 225"/>
                  <a:gd name="T7" fmla="*/ 0 h 172"/>
                  <a:gd name="T8" fmla="*/ 225 w 225"/>
                  <a:gd name="T9" fmla="*/ 0 h 172"/>
                  <a:gd name="T10" fmla="*/ 225 w 225"/>
                  <a:gd name="T11" fmla="*/ 21 h 172"/>
                  <a:gd name="T12" fmla="*/ 132 w 225"/>
                  <a:gd name="T13" fmla="*/ 21 h 172"/>
                  <a:gd name="T14" fmla="*/ 132 w 225"/>
                  <a:gd name="T15" fmla="*/ 172 h 172"/>
                  <a:gd name="T16" fmla="*/ 95 w 225"/>
                  <a:gd name="T17" fmla="*/ 172 h 172"/>
                  <a:gd name="T18" fmla="*/ 95 w 225"/>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172"/>
                  <a:gd name="T32" fmla="*/ 225 w 225"/>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172">
                    <a:moveTo>
                      <a:pt x="95" y="172"/>
                    </a:moveTo>
                    <a:lnTo>
                      <a:pt x="95" y="21"/>
                    </a:lnTo>
                    <a:lnTo>
                      <a:pt x="0" y="21"/>
                    </a:lnTo>
                    <a:lnTo>
                      <a:pt x="0" y="0"/>
                    </a:lnTo>
                    <a:lnTo>
                      <a:pt x="225" y="0"/>
                    </a:lnTo>
                    <a:lnTo>
                      <a:pt x="225" y="21"/>
                    </a:lnTo>
                    <a:lnTo>
                      <a:pt x="132" y="21"/>
                    </a:lnTo>
                    <a:lnTo>
                      <a:pt x="132" y="172"/>
                    </a:lnTo>
                    <a:lnTo>
                      <a:pt x="95"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3" name="Freeform 3559"/>
              <p:cNvSpPr>
                <a:spLocks/>
              </p:cNvSpPr>
              <p:nvPr/>
            </p:nvSpPr>
            <p:spPr bwMode="auto">
              <a:xfrm>
                <a:off x="5176" y="3076"/>
                <a:ext cx="113" cy="86"/>
              </a:xfrm>
              <a:custGeom>
                <a:avLst/>
                <a:gdLst>
                  <a:gd name="T0" fmla="*/ 95 w 225"/>
                  <a:gd name="T1" fmla="*/ 172 h 172"/>
                  <a:gd name="T2" fmla="*/ 95 w 225"/>
                  <a:gd name="T3" fmla="*/ 21 h 172"/>
                  <a:gd name="T4" fmla="*/ 0 w 225"/>
                  <a:gd name="T5" fmla="*/ 21 h 172"/>
                  <a:gd name="T6" fmla="*/ 0 w 225"/>
                  <a:gd name="T7" fmla="*/ 0 h 172"/>
                  <a:gd name="T8" fmla="*/ 225 w 225"/>
                  <a:gd name="T9" fmla="*/ 0 h 172"/>
                  <a:gd name="T10" fmla="*/ 225 w 225"/>
                  <a:gd name="T11" fmla="*/ 21 h 172"/>
                  <a:gd name="T12" fmla="*/ 132 w 225"/>
                  <a:gd name="T13" fmla="*/ 21 h 172"/>
                  <a:gd name="T14" fmla="*/ 132 w 225"/>
                  <a:gd name="T15" fmla="*/ 172 h 172"/>
                  <a:gd name="T16" fmla="*/ 95 w 225"/>
                  <a:gd name="T17" fmla="*/ 172 h 172"/>
                  <a:gd name="T18" fmla="*/ 95 w 225"/>
                  <a:gd name="T19" fmla="*/ 172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172"/>
                  <a:gd name="T32" fmla="*/ 225 w 225"/>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172">
                    <a:moveTo>
                      <a:pt x="95" y="172"/>
                    </a:moveTo>
                    <a:lnTo>
                      <a:pt x="95" y="21"/>
                    </a:lnTo>
                    <a:lnTo>
                      <a:pt x="0" y="21"/>
                    </a:lnTo>
                    <a:lnTo>
                      <a:pt x="0" y="0"/>
                    </a:lnTo>
                    <a:lnTo>
                      <a:pt x="225" y="0"/>
                    </a:lnTo>
                    <a:lnTo>
                      <a:pt x="225" y="21"/>
                    </a:lnTo>
                    <a:lnTo>
                      <a:pt x="132" y="21"/>
                    </a:lnTo>
                    <a:lnTo>
                      <a:pt x="132" y="172"/>
                    </a:lnTo>
                    <a:lnTo>
                      <a:pt x="95"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64" name="Freeform 3560"/>
              <p:cNvSpPr>
                <a:spLocks/>
              </p:cNvSpPr>
              <p:nvPr/>
            </p:nvSpPr>
            <p:spPr bwMode="auto">
              <a:xfrm>
                <a:off x="5176" y="3076"/>
                <a:ext cx="48" cy="86"/>
              </a:xfrm>
              <a:custGeom>
                <a:avLst/>
                <a:gdLst>
                  <a:gd name="T0" fmla="*/ 95 w 97"/>
                  <a:gd name="T1" fmla="*/ 172 h 172"/>
                  <a:gd name="T2" fmla="*/ 97 w 97"/>
                  <a:gd name="T3" fmla="*/ 172 h 172"/>
                  <a:gd name="T4" fmla="*/ 97 w 97"/>
                  <a:gd name="T5" fmla="*/ 20 h 172"/>
                  <a:gd name="T6" fmla="*/ 3 w 97"/>
                  <a:gd name="T7" fmla="*/ 18 h 172"/>
                  <a:gd name="T8" fmla="*/ 3 w 97"/>
                  <a:gd name="T9" fmla="*/ 1 h 172"/>
                  <a:gd name="T10" fmla="*/ 0 w 97"/>
                  <a:gd name="T11" fmla="*/ 0 h 172"/>
                  <a:gd name="T12" fmla="*/ 1 w 97"/>
                  <a:gd name="T13" fmla="*/ 23 h 172"/>
                  <a:gd name="T14" fmla="*/ 95 w 97"/>
                  <a:gd name="T15" fmla="*/ 23 h 172"/>
                  <a:gd name="T16" fmla="*/ 95 w 97"/>
                  <a:gd name="T17" fmla="*/ 17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7"/>
                  <a:gd name="T28" fmla="*/ 0 h 172"/>
                  <a:gd name="T29" fmla="*/ 97 w 97"/>
                  <a:gd name="T30" fmla="*/ 172 h 1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7" h="172">
                    <a:moveTo>
                      <a:pt x="95" y="172"/>
                    </a:moveTo>
                    <a:lnTo>
                      <a:pt x="97" y="172"/>
                    </a:lnTo>
                    <a:lnTo>
                      <a:pt x="97" y="20"/>
                    </a:lnTo>
                    <a:lnTo>
                      <a:pt x="3" y="18"/>
                    </a:lnTo>
                    <a:lnTo>
                      <a:pt x="3" y="1"/>
                    </a:lnTo>
                    <a:lnTo>
                      <a:pt x="0" y="0"/>
                    </a:lnTo>
                    <a:lnTo>
                      <a:pt x="1" y="23"/>
                    </a:lnTo>
                    <a:lnTo>
                      <a:pt x="95" y="23"/>
                    </a:lnTo>
                    <a:lnTo>
                      <a:pt x="95" y="1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5" name="Freeform 3561"/>
              <p:cNvSpPr>
                <a:spLocks/>
              </p:cNvSpPr>
              <p:nvPr/>
            </p:nvSpPr>
            <p:spPr bwMode="auto">
              <a:xfrm>
                <a:off x="5176" y="3076"/>
                <a:ext cx="113" cy="11"/>
              </a:xfrm>
              <a:custGeom>
                <a:avLst/>
                <a:gdLst>
                  <a:gd name="T0" fmla="*/ 3 w 227"/>
                  <a:gd name="T1" fmla="*/ 2 h 23"/>
                  <a:gd name="T2" fmla="*/ 225 w 227"/>
                  <a:gd name="T3" fmla="*/ 2 h 23"/>
                  <a:gd name="T4" fmla="*/ 225 w 227"/>
                  <a:gd name="T5" fmla="*/ 19 h 23"/>
                  <a:gd name="T6" fmla="*/ 227 w 227"/>
                  <a:gd name="T7" fmla="*/ 23 h 23"/>
                  <a:gd name="T8" fmla="*/ 226 w 227"/>
                  <a:gd name="T9" fmla="*/ 0 h 23"/>
                  <a:gd name="T10" fmla="*/ 0 w 227"/>
                  <a:gd name="T11" fmla="*/ 1 h 23"/>
                  <a:gd name="T12" fmla="*/ 3 w 227"/>
                  <a:gd name="T13" fmla="*/ 2 h 23"/>
                  <a:gd name="T14" fmla="*/ 0 60000 65536"/>
                  <a:gd name="T15" fmla="*/ 0 60000 65536"/>
                  <a:gd name="T16" fmla="*/ 0 60000 65536"/>
                  <a:gd name="T17" fmla="*/ 0 60000 65536"/>
                  <a:gd name="T18" fmla="*/ 0 60000 65536"/>
                  <a:gd name="T19" fmla="*/ 0 60000 65536"/>
                  <a:gd name="T20" fmla="*/ 0 60000 65536"/>
                  <a:gd name="T21" fmla="*/ 0 w 227"/>
                  <a:gd name="T22" fmla="*/ 0 h 23"/>
                  <a:gd name="T23" fmla="*/ 227 w 227"/>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7" h="23">
                    <a:moveTo>
                      <a:pt x="3" y="2"/>
                    </a:moveTo>
                    <a:lnTo>
                      <a:pt x="225" y="2"/>
                    </a:lnTo>
                    <a:lnTo>
                      <a:pt x="225" y="19"/>
                    </a:lnTo>
                    <a:lnTo>
                      <a:pt x="227" y="23"/>
                    </a:lnTo>
                    <a:lnTo>
                      <a:pt x="226" y="0"/>
                    </a:lnTo>
                    <a:lnTo>
                      <a:pt x="0"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6" name="Freeform 3562"/>
              <p:cNvSpPr>
                <a:spLocks/>
              </p:cNvSpPr>
              <p:nvPr/>
            </p:nvSpPr>
            <p:spPr bwMode="auto">
              <a:xfrm>
                <a:off x="5223" y="3086"/>
                <a:ext cx="66" cy="77"/>
              </a:xfrm>
              <a:custGeom>
                <a:avLst/>
                <a:gdLst>
                  <a:gd name="T0" fmla="*/ 130 w 132"/>
                  <a:gd name="T1" fmla="*/ 0 h 156"/>
                  <a:gd name="T2" fmla="*/ 38 w 132"/>
                  <a:gd name="T3" fmla="*/ 0 h 156"/>
                  <a:gd name="T4" fmla="*/ 37 w 132"/>
                  <a:gd name="T5" fmla="*/ 151 h 156"/>
                  <a:gd name="T6" fmla="*/ 2 w 132"/>
                  <a:gd name="T7" fmla="*/ 151 h 156"/>
                  <a:gd name="T8" fmla="*/ 0 w 132"/>
                  <a:gd name="T9" fmla="*/ 154 h 156"/>
                  <a:gd name="T10" fmla="*/ 0 w 132"/>
                  <a:gd name="T11" fmla="*/ 156 h 156"/>
                  <a:gd name="T12" fmla="*/ 39 w 132"/>
                  <a:gd name="T13" fmla="*/ 155 h 156"/>
                  <a:gd name="T14" fmla="*/ 39 w 132"/>
                  <a:gd name="T15" fmla="*/ 5 h 156"/>
                  <a:gd name="T16" fmla="*/ 132 w 132"/>
                  <a:gd name="T17" fmla="*/ 4 h 156"/>
                  <a:gd name="T18" fmla="*/ 130 w 132"/>
                  <a:gd name="T19" fmla="*/ 0 h 1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
                  <a:gd name="T31" fmla="*/ 0 h 156"/>
                  <a:gd name="T32" fmla="*/ 132 w 132"/>
                  <a:gd name="T33" fmla="*/ 156 h 1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 h="156">
                    <a:moveTo>
                      <a:pt x="130" y="0"/>
                    </a:moveTo>
                    <a:lnTo>
                      <a:pt x="38" y="0"/>
                    </a:lnTo>
                    <a:lnTo>
                      <a:pt x="37" y="151"/>
                    </a:lnTo>
                    <a:lnTo>
                      <a:pt x="2" y="151"/>
                    </a:lnTo>
                    <a:lnTo>
                      <a:pt x="0" y="154"/>
                    </a:lnTo>
                    <a:lnTo>
                      <a:pt x="0" y="156"/>
                    </a:lnTo>
                    <a:lnTo>
                      <a:pt x="39" y="155"/>
                    </a:lnTo>
                    <a:lnTo>
                      <a:pt x="39" y="5"/>
                    </a:lnTo>
                    <a:lnTo>
                      <a:pt x="132" y="4"/>
                    </a:lnTo>
                    <a:lnTo>
                      <a:pt x="1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7" name="Freeform 3563"/>
              <p:cNvSpPr>
                <a:spLocks/>
              </p:cNvSpPr>
              <p:nvPr/>
            </p:nvSpPr>
            <p:spPr bwMode="auto">
              <a:xfrm>
                <a:off x="5309" y="3076"/>
                <a:ext cx="106" cy="86"/>
              </a:xfrm>
              <a:custGeom>
                <a:avLst/>
                <a:gdLst>
                  <a:gd name="T0" fmla="*/ 0 w 212"/>
                  <a:gd name="T1" fmla="*/ 172 h 172"/>
                  <a:gd name="T2" fmla="*/ 0 w 212"/>
                  <a:gd name="T3" fmla="*/ 0 h 172"/>
                  <a:gd name="T4" fmla="*/ 205 w 212"/>
                  <a:gd name="T5" fmla="*/ 0 h 172"/>
                  <a:gd name="T6" fmla="*/ 205 w 212"/>
                  <a:gd name="T7" fmla="*/ 21 h 172"/>
                  <a:gd name="T8" fmla="*/ 38 w 212"/>
                  <a:gd name="T9" fmla="*/ 21 h 172"/>
                  <a:gd name="T10" fmla="*/ 38 w 212"/>
                  <a:gd name="T11" fmla="*/ 73 h 172"/>
                  <a:gd name="T12" fmla="*/ 194 w 212"/>
                  <a:gd name="T13" fmla="*/ 73 h 172"/>
                  <a:gd name="T14" fmla="*/ 194 w 212"/>
                  <a:gd name="T15" fmla="*/ 93 h 172"/>
                  <a:gd name="T16" fmla="*/ 38 w 212"/>
                  <a:gd name="T17" fmla="*/ 93 h 172"/>
                  <a:gd name="T18" fmla="*/ 38 w 212"/>
                  <a:gd name="T19" fmla="*/ 151 h 172"/>
                  <a:gd name="T20" fmla="*/ 212 w 212"/>
                  <a:gd name="T21" fmla="*/ 151 h 172"/>
                  <a:gd name="T22" fmla="*/ 212 w 212"/>
                  <a:gd name="T23" fmla="*/ 172 h 172"/>
                  <a:gd name="T24" fmla="*/ 0 w 212"/>
                  <a:gd name="T25" fmla="*/ 172 h 172"/>
                  <a:gd name="T26" fmla="*/ 0 w 212"/>
                  <a:gd name="T27" fmla="*/ 172 h 17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2"/>
                  <a:gd name="T43" fmla="*/ 0 h 172"/>
                  <a:gd name="T44" fmla="*/ 212 w 212"/>
                  <a:gd name="T45" fmla="*/ 172 h 17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2" h="172">
                    <a:moveTo>
                      <a:pt x="0" y="172"/>
                    </a:moveTo>
                    <a:lnTo>
                      <a:pt x="0" y="0"/>
                    </a:lnTo>
                    <a:lnTo>
                      <a:pt x="205" y="0"/>
                    </a:lnTo>
                    <a:lnTo>
                      <a:pt x="205" y="21"/>
                    </a:lnTo>
                    <a:lnTo>
                      <a:pt x="38" y="21"/>
                    </a:lnTo>
                    <a:lnTo>
                      <a:pt x="38" y="73"/>
                    </a:lnTo>
                    <a:lnTo>
                      <a:pt x="194" y="73"/>
                    </a:lnTo>
                    <a:lnTo>
                      <a:pt x="194" y="93"/>
                    </a:lnTo>
                    <a:lnTo>
                      <a:pt x="38" y="93"/>
                    </a:lnTo>
                    <a:lnTo>
                      <a:pt x="38" y="151"/>
                    </a:lnTo>
                    <a:lnTo>
                      <a:pt x="212" y="151"/>
                    </a:lnTo>
                    <a:lnTo>
                      <a:pt x="212" y="172"/>
                    </a:lnTo>
                    <a:lnTo>
                      <a:pt x="0"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68" name="Freeform 3564"/>
              <p:cNvSpPr>
                <a:spLocks/>
              </p:cNvSpPr>
              <p:nvPr/>
            </p:nvSpPr>
            <p:spPr bwMode="auto">
              <a:xfrm>
                <a:off x="5309" y="3076"/>
                <a:ext cx="106" cy="86"/>
              </a:xfrm>
              <a:custGeom>
                <a:avLst/>
                <a:gdLst>
                  <a:gd name="T0" fmla="*/ 0 w 212"/>
                  <a:gd name="T1" fmla="*/ 172 h 172"/>
                  <a:gd name="T2" fmla="*/ 0 w 212"/>
                  <a:gd name="T3" fmla="*/ 0 h 172"/>
                  <a:gd name="T4" fmla="*/ 205 w 212"/>
                  <a:gd name="T5" fmla="*/ 0 h 172"/>
                  <a:gd name="T6" fmla="*/ 205 w 212"/>
                  <a:gd name="T7" fmla="*/ 21 h 172"/>
                  <a:gd name="T8" fmla="*/ 38 w 212"/>
                  <a:gd name="T9" fmla="*/ 21 h 172"/>
                  <a:gd name="T10" fmla="*/ 38 w 212"/>
                  <a:gd name="T11" fmla="*/ 73 h 172"/>
                  <a:gd name="T12" fmla="*/ 194 w 212"/>
                  <a:gd name="T13" fmla="*/ 73 h 172"/>
                  <a:gd name="T14" fmla="*/ 194 w 212"/>
                  <a:gd name="T15" fmla="*/ 93 h 172"/>
                  <a:gd name="T16" fmla="*/ 38 w 212"/>
                  <a:gd name="T17" fmla="*/ 93 h 172"/>
                  <a:gd name="T18" fmla="*/ 38 w 212"/>
                  <a:gd name="T19" fmla="*/ 151 h 172"/>
                  <a:gd name="T20" fmla="*/ 212 w 212"/>
                  <a:gd name="T21" fmla="*/ 151 h 172"/>
                  <a:gd name="T22" fmla="*/ 212 w 212"/>
                  <a:gd name="T23" fmla="*/ 172 h 172"/>
                  <a:gd name="T24" fmla="*/ 0 w 212"/>
                  <a:gd name="T25" fmla="*/ 172 h 172"/>
                  <a:gd name="T26" fmla="*/ 0 w 212"/>
                  <a:gd name="T27" fmla="*/ 172 h 17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2"/>
                  <a:gd name="T43" fmla="*/ 0 h 172"/>
                  <a:gd name="T44" fmla="*/ 212 w 212"/>
                  <a:gd name="T45" fmla="*/ 172 h 17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2" h="172">
                    <a:moveTo>
                      <a:pt x="0" y="172"/>
                    </a:moveTo>
                    <a:lnTo>
                      <a:pt x="0" y="0"/>
                    </a:lnTo>
                    <a:lnTo>
                      <a:pt x="205" y="0"/>
                    </a:lnTo>
                    <a:lnTo>
                      <a:pt x="205" y="21"/>
                    </a:lnTo>
                    <a:lnTo>
                      <a:pt x="38" y="21"/>
                    </a:lnTo>
                    <a:lnTo>
                      <a:pt x="38" y="73"/>
                    </a:lnTo>
                    <a:lnTo>
                      <a:pt x="194" y="73"/>
                    </a:lnTo>
                    <a:lnTo>
                      <a:pt x="194" y="93"/>
                    </a:lnTo>
                    <a:lnTo>
                      <a:pt x="38" y="93"/>
                    </a:lnTo>
                    <a:lnTo>
                      <a:pt x="38" y="151"/>
                    </a:lnTo>
                    <a:lnTo>
                      <a:pt x="212" y="151"/>
                    </a:lnTo>
                    <a:lnTo>
                      <a:pt x="212" y="172"/>
                    </a:lnTo>
                    <a:lnTo>
                      <a:pt x="0"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69" name="Freeform 3565"/>
              <p:cNvSpPr>
                <a:spLocks/>
              </p:cNvSpPr>
              <p:nvPr/>
            </p:nvSpPr>
            <p:spPr bwMode="auto">
              <a:xfrm>
                <a:off x="5308" y="3076"/>
                <a:ext cx="103" cy="86"/>
              </a:xfrm>
              <a:custGeom>
                <a:avLst/>
                <a:gdLst>
                  <a:gd name="T0" fmla="*/ 0 w 206"/>
                  <a:gd name="T1" fmla="*/ 173 h 173"/>
                  <a:gd name="T2" fmla="*/ 3 w 206"/>
                  <a:gd name="T3" fmla="*/ 173 h 173"/>
                  <a:gd name="T4" fmla="*/ 3 w 206"/>
                  <a:gd name="T5" fmla="*/ 2 h 173"/>
                  <a:gd name="T6" fmla="*/ 205 w 206"/>
                  <a:gd name="T7" fmla="*/ 2 h 173"/>
                  <a:gd name="T8" fmla="*/ 206 w 206"/>
                  <a:gd name="T9" fmla="*/ 0 h 173"/>
                  <a:gd name="T10" fmla="*/ 0 w 206"/>
                  <a:gd name="T11" fmla="*/ 1 h 173"/>
                  <a:gd name="T12" fmla="*/ 0 w 206"/>
                  <a:gd name="T13" fmla="*/ 173 h 173"/>
                  <a:gd name="T14" fmla="*/ 0 60000 65536"/>
                  <a:gd name="T15" fmla="*/ 0 60000 65536"/>
                  <a:gd name="T16" fmla="*/ 0 60000 65536"/>
                  <a:gd name="T17" fmla="*/ 0 60000 65536"/>
                  <a:gd name="T18" fmla="*/ 0 60000 65536"/>
                  <a:gd name="T19" fmla="*/ 0 60000 65536"/>
                  <a:gd name="T20" fmla="*/ 0 60000 65536"/>
                  <a:gd name="T21" fmla="*/ 0 w 206"/>
                  <a:gd name="T22" fmla="*/ 0 h 173"/>
                  <a:gd name="T23" fmla="*/ 206 w 206"/>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6" h="173">
                    <a:moveTo>
                      <a:pt x="0" y="173"/>
                    </a:moveTo>
                    <a:lnTo>
                      <a:pt x="3" y="173"/>
                    </a:lnTo>
                    <a:lnTo>
                      <a:pt x="3" y="2"/>
                    </a:lnTo>
                    <a:lnTo>
                      <a:pt x="205" y="2"/>
                    </a:lnTo>
                    <a:lnTo>
                      <a:pt x="206" y="0"/>
                    </a:lnTo>
                    <a:lnTo>
                      <a:pt x="0" y="1"/>
                    </a:lnTo>
                    <a:lnTo>
                      <a:pt x="0"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0" name="Freeform 3566"/>
              <p:cNvSpPr>
                <a:spLocks/>
              </p:cNvSpPr>
              <p:nvPr/>
            </p:nvSpPr>
            <p:spPr bwMode="auto">
              <a:xfrm>
                <a:off x="5327" y="3076"/>
                <a:ext cx="85" cy="37"/>
              </a:xfrm>
              <a:custGeom>
                <a:avLst/>
                <a:gdLst>
                  <a:gd name="T0" fmla="*/ 167 w 170"/>
                  <a:gd name="T1" fmla="*/ 2 h 74"/>
                  <a:gd name="T2" fmla="*/ 167 w 170"/>
                  <a:gd name="T3" fmla="*/ 19 h 74"/>
                  <a:gd name="T4" fmla="*/ 1 w 170"/>
                  <a:gd name="T5" fmla="*/ 19 h 74"/>
                  <a:gd name="T6" fmla="*/ 0 w 170"/>
                  <a:gd name="T7" fmla="*/ 74 h 74"/>
                  <a:gd name="T8" fmla="*/ 3 w 170"/>
                  <a:gd name="T9" fmla="*/ 72 h 74"/>
                  <a:gd name="T10" fmla="*/ 3 w 170"/>
                  <a:gd name="T11" fmla="*/ 24 h 74"/>
                  <a:gd name="T12" fmla="*/ 170 w 170"/>
                  <a:gd name="T13" fmla="*/ 23 h 74"/>
                  <a:gd name="T14" fmla="*/ 168 w 170"/>
                  <a:gd name="T15" fmla="*/ 0 h 74"/>
                  <a:gd name="T16" fmla="*/ 167 w 170"/>
                  <a:gd name="T17" fmla="*/ 2 h 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0"/>
                  <a:gd name="T28" fmla="*/ 0 h 74"/>
                  <a:gd name="T29" fmla="*/ 170 w 170"/>
                  <a:gd name="T30" fmla="*/ 74 h 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0" h="74">
                    <a:moveTo>
                      <a:pt x="167" y="2"/>
                    </a:moveTo>
                    <a:lnTo>
                      <a:pt x="167" y="19"/>
                    </a:lnTo>
                    <a:lnTo>
                      <a:pt x="1" y="19"/>
                    </a:lnTo>
                    <a:lnTo>
                      <a:pt x="0" y="74"/>
                    </a:lnTo>
                    <a:lnTo>
                      <a:pt x="3" y="72"/>
                    </a:lnTo>
                    <a:lnTo>
                      <a:pt x="3" y="24"/>
                    </a:lnTo>
                    <a:lnTo>
                      <a:pt x="170" y="23"/>
                    </a:lnTo>
                    <a:lnTo>
                      <a:pt x="168" y="0"/>
                    </a:lnTo>
                    <a:lnTo>
                      <a:pt x="16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1" name="Freeform 3567"/>
              <p:cNvSpPr>
                <a:spLocks/>
              </p:cNvSpPr>
              <p:nvPr/>
            </p:nvSpPr>
            <p:spPr bwMode="auto">
              <a:xfrm>
                <a:off x="5327" y="3112"/>
                <a:ext cx="79" cy="12"/>
              </a:xfrm>
              <a:custGeom>
                <a:avLst/>
                <a:gdLst>
                  <a:gd name="T0" fmla="*/ 0 w 158"/>
                  <a:gd name="T1" fmla="*/ 2 h 23"/>
                  <a:gd name="T2" fmla="*/ 156 w 158"/>
                  <a:gd name="T3" fmla="*/ 3 h 23"/>
                  <a:gd name="T4" fmla="*/ 156 w 158"/>
                  <a:gd name="T5" fmla="*/ 20 h 23"/>
                  <a:gd name="T6" fmla="*/ 158 w 158"/>
                  <a:gd name="T7" fmla="*/ 23 h 23"/>
                  <a:gd name="T8" fmla="*/ 157 w 158"/>
                  <a:gd name="T9" fmla="*/ 0 h 23"/>
                  <a:gd name="T10" fmla="*/ 3 w 158"/>
                  <a:gd name="T11" fmla="*/ 0 h 23"/>
                  <a:gd name="T12" fmla="*/ 0 w 158"/>
                  <a:gd name="T13" fmla="*/ 2 h 23"/>
                  <a:gd name="T14" fmla="*/ 0 60000 65536"/>
                  <a:gd name="T15" fmla="*/ 0 60000 65536"/>
                  <a:gd name="T16" fmla="*/ 0 60000 65536"/>
                  <a:gd name="T17" fmla="*/ 0 60000 65536"/>
                  <a:gd name="T18" fmla="*/ 0 60000 65536"/>
                  <a:gd name="T19" fmla="*/ 0 60000 65536"/>
                  <a:gd name="T20" fmla="*/ 0 60000 65536"/>
                  <a:gd name="T21" fmla="*/ 0 w 158"/>
                  <a:gd name="T22" fmla="*/ 0 h 23"/>
                  <a:gd name="T23" fmla="*/ 158 w 15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8" h="23">
                    <a:moveTo>
                      <a:pt x="0" y="2"/>
                    </a:moveTo>
                    <a:lnTo>
                      <a:pt x="156" y="3"/>
                    </a:lnTo>
                    <a:lnTo>
                      <a:pt x="156" y="20"/>
                    </a:lnTo>
                    <a:lnTo>
                      <a:pt x="158" y="23"/>
                    </a:lnTo>
                    <a:lnTo>
                      <a:pt x="157" y="0"/>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2" name="Freeform 3568"/>
              <p:cNvSpPr>
                <a:spLocks/>
              </p:cNvSpPr>
              <p:nvPr/>
            </p:nvSpPr>
            <p:spPr bwMode="auto">
              <a:xfrm>
                <a:off x="5327" y="3122"/>
                <a:ext cx="79" cy="30"/>
              </a:xfrm>
              <a:custGeom>
                <a:avLst/>
                <a:gdLst>
                  <a:gd name="T0" fmla="*/ 156 w 158"/>
                  <a:gd name="T1" fmla="*/ 0 h 60"/>
                  <a:gd name="T2" fmla="*/ 1 w 158"/>
                  <a:gd name="T3" fmla="*/ 0 h 60"/>
                  <a:gd name="T4" fmla="*/ 0 w 158"/>
                  <a:gd name="T5" fmla="*/ 60 h 60"/>
                  <a:gd name="T6" fmla="*/ 3 w 158"/>
                  <a:gd name="T7" fmla="*/ 59 h 60"/>
                  <a:gd name="T8" fmla="*/ 3 w 158"/>
                  <a:gd name="T9" fmla="*/ 5 h 60"/>
                  <a:gd name="T10" fmla="*/ 158 w 158"/>
                  <a:gd name="T11" fmla="*/ 3 h 60"/>
                  <a:gd name="T12" fmla="*/ 156 w 158"/>
                  <a:gd name="T13" fmla="*/ 0 h 60"/>
                  <a:gd name="T14" fmla="*/ 0 60000 65536"/>
                  <a:gd name="T15" fmla="*/ 0 60000 65536"/>
                  <a:gd name="T16" fmla="*/ 0 60000 65536"/>
                  <a:gd name="T17" fmla="*/ 0 60000 65536"/>
                  <a:gd name="T18" fmla="*/ 0 60000 65536"/>
                  <a:gd name="T19" fmla="*/ 0 60000 65536"/>
                  <a:gd name="T20" fmla="*/ 0 60000 65536"/>
                  <a:gd name="T21" fmla="*/ 0 w 158"/>
                  <a:gd name="T22" fmla="*/ 0 h 60"/>
                  <a:gd name="T23" fmla="*/ 158 w 158"/>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8" h="60">
                    <a:moveTo>
                      <a:pt x="156" y="0"/>
                    </a:moveTo>
                    <a:lnTo>
                      <a:pt x="1" y="0"/>
                    </a:lnTo>
                    <a:lnTo>
                      <a:pt x="0" y="60"/>
                    </a:lnTo>
                    <a:lnTo>
                      <a:pt x="3" y="59"/>
                    </a:lnTo>
                    <a:lnTo>
                      <a:pt x="3" y="5"/>
                    </a:lnTo>
                    <a:lnTo>
                      <a:pt x="158" y="3"/>
                    </a:lnTo>
                    <a:lnTo>
                      <a:pt x="1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3" name="Freeform 3569"/>
              <p:cNvSpPr>
                <a:spLocks/>
              </p:cNvSpPr>
              <p:nvPr/>
            </p:nvSpPr>
            <p:spPr bwMode="auto">
              <a:xfrm>
                <a:off x="5327" y="3151"/>
                <a:ext cx="88" cy="12"/>
              </a:xfrm>
              <a:custGeom>
                <a:avLst/>
                <a:gdLst>
                  <a:gd name="T0" fmla="*/ 0 w 177"/>
                  <a:gd name="T1" fmla="*/ 1 h 23"/>
                  <a:gd name="T2" fmla="*/ 174 w 177"/>
                  <a:gd name="T3" fmla="*/ 2 h 23"/>
                  <a:gd name="T4" fmla="*/ 174 w 177"/>
                  <a:gd name="T5" fmla="*/ 19 h 23"/>
                  <a:gd name="T6" fmla="*/ 177 w 177"/>
                  <a:gd name="T7" fmla="*/ 23 h 23"/>
                  <a:gd name="T8" fmla="*/ 175 w 177"/>
                  <a:gd name="T9" fmla="*/ 0 h 23"/>
                  <a:gd name="T10" fmla="*/ 3 w 177"/>
                  <a:gd name="T11" fmla="*/ 0 h 23"/>
                  <a:gd name="T12" fmla="*/ 0 w 177"/>
                  <a:gd name="T13" fmla="*/ 1 h 23"/>
                  <a:gd name="T14" fmla="*/ 0 60000 65536"/>
                  <a:gd name="T15" fmla="*/ 0 60000 65536"/>
                  <a:gd name="T16" fmla="*/ 0 60000 65536"/>
                  <a:gd name="T17" fmla="*/ 0 60000 65536"/>
                  <a:gd name="T18" fmla="*/ 0 60000 65536"/>
                  <a:gd name="T19" fmla="*/ 0 60000 65536"/>
                  <a:gd name="T20" fmla="*/ 0 60000 65536"/>
                  <a:gd name="T21" fmla="*/ 0 w 177"/>
                  <a:gd name="T22" fmla="*/ 0 h 23"/>
                  <a:gd name="T23" fmla="*/ 177 w 177"/>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 h="23">
                    <a:moveTo>
                      <a:pt x="0" y="1"/>
                    </a:moveTo>
                    <a:lnTo>
                      <a:pt x="174" y="2"/>
                    </a:lnTo>
                    <a:lnTo>
                      <a:pt x="174" y="19"/>
                    </a:lnTo>
                    <a:lnTo>
                      <a:pt x="177" y="23"/>
                    </a:lnTo>
                    <a:lnTo>
                      <a:pt x="175" y="0"/>
                    </a:lnTo>
                    <a:lnTo>
                      <a:pt x="3"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4" name="Freeform 3570"/>
              <p:cNvSpPr>
                <a:spLocks/>
              </p:cNvSpPr>
              <p:nvPr/>
            </p:nvSpPr>
            <p:spPr bwMode="auto">
              <a:xfrm>
                <a:off x="5308" y="3161"/>
                <a:ext cx="107" cy="2"/>
              </a:xfrm>
              <a:custGeom>
                <a:avLst/>
                <a:gdLst>
                  <a:gd name="T0" fmla="*/ 212 w 215"/>
                  <a:gd name="T1" fmla="*/ 0 h 5"/>
                  <a:gd name="T2" fmla="*/ 3 w 215"/>
                  <a:gd name="T3" fmla="*/ 0 h 5"/>
                  <a:gd name="T4" fmla="*/ 0 w 215"/>
                  <a:gd name="T5" fmla="*/ 3 h 5"/>
                  <a:gd name="T6" fmla="*/ 1 w 215"/>
                  <a:gd name="T7" fmla="*/ 5 h 5"/>
                  <a:gd name="T8" fmla="*/ 215 w 215"/>
                  <a:gd name="T9" fmla="*/ 4 h 5"/>
                  <a:gd name="T10" fmla="*/ 212 w 215"/>
                  <a:gd name="T11" fmla="*/ 0 h 5"/>
                  <a:gd name="T12" fmla="*/ 0 60000 65536"/>
                  <a:gd name="T13" fmla="*/ 0 60000 65536"/>
                  <a:gd name="T14" fmla="*/ 0 60000 65536"/>
                  <a:gd name="T15" fmla="*/ 0 60000 65536"/>
                  <a:gd name="T16" fmla="*/ 0 60000 65536"/>
                  <a:gd name="T17" fmla="*/ 0 60000 65536"/>
                  <a:gd name="T18" fmla="*/ 0 w 215"/>
                  <a:gd name="T19" fmla="*/ 0 h 5"/>
                  <a:gd name="T20" fmla="*/ 215 w 2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215" h="5">
                    <a:moveTo>
                      <a:pt x="212" y="0"/>
                    </a:moveTo>
                    <a:lnTo>
                      <a:pt x="3" y="0"/>
                    </a:lnTo>
                    <a:lnTo>
                      <a:pt x="0" y="3"/>
                    </a:lnTo>
                    <a:lnTo>
                      <a:pt x="1" y="5"/>
                    </a:lnTo>
                    <a:lnTo>
                      <a:pt x="215" y="4"/>
                    </a:lnTo>
                    <a:lnTo>
                      <a:pt x="2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5" name="Freeform 3571"/>
              <p:cNvSpPr>
                <a:spLocks/>
              </p:cNvSpPr>
              <p:nvPr/>
            </p:nvSpPr>
            <p:spPr bwMode="auto">
              <a:xfrm>
                <a:off x="4423" y="3196"/>
                <a:ext cx="52" cy="86"/>
              </a:xfrm>
              <a:custGeom>
                <a:avLst/>
                <a:gdLst>
                  <a:gd name="T0" fmla="*/ 104 w 104"/>
                  <a:gd name="T1" fmla="*/ 172 h 172"/>
                  <a:gd name="T2" fmla="*/ 70 w 104"/>
                  <a:gd name="T3" fmla="*/ 172 h 172"/>
                  <a:gd name="T4" fmla="*/ 70 w 104"/>
                  <a:gd name="T5" fmla="*/ 38 h 172"/>
                  <a:gd name="T6" fmla="*/ 67 w 104"/>
                  <a:gd name="T7" fmla="*/ 40 h 172"/>
                  <a:gd name="T8" fmla="*/ 65 w 104"/>
                  <a:gd name="T9" fmla="*/ 41 h 172"/>
                  <a:gd name="T10" fmla="*/ 63 w 104"/>
                  <a:gd name="T11" fmla="*/ 42 h 172"/>
                  <a:gd name="T12" fmla="*/ 59 w 104"/>
                  <a:gd name="T13" fmla="*/ 43 h 172"/>
                  <a:gd name="T14" fmla="*/ 57 w 104"/>
                  <a:gd name="T15" fmla="*/ 44 h 172"/>
                  <a:gd name="T16" fmla="*/ 55 w 104"/>
                  <a:gd name="T17" fmla="*/ 45 h 172"/>
                  <a:gd name="T18" fmla="*/ 51 w 104"/>
                  <a:gd name="T19" fmla="*/ 47 h 172"/>
                  <a:gd name="T20" fmla="*/ 49 w 104"/>
                  <a:gd name="T21" fmla="*/ 48 h 172"/>
                  <a:gd name="T22" fmla="*/ 45 w 104"/>
                  <a:gd name="T23" fmla="*/ 49 h 172"/>
                  <a:gd name="T24" fmla="*/ 42 w 104"/>
                  <a:gd name="T25" fmla="*/ 50 h 172"/>
                  <a:gd name="T26" fmla="*/ 38 w 104"/>
                  <a:gd name="T27" fmla="*/ 51 h 172"/>
                  <a:gd name="T28" fmla="*/ 36 w 104"/>
                  <a:gd name="T29" fmla="*/ 53 h 172"/>
                  <a:gd name="T30" fmla="*/ 33 w 104"/>
                  <a:gd name="T31" fmla="*/ 53 h 172"/>
                  <a:gd name="T32" fmla="*/ 29 w 104"/>
                  <a:gd name="T33" fmla="*/ 55 h 172"/>
                  <a:gd name="T34" fmla="*/ 26 w 104"/>
                  <a:gd name="T35" fmla="*/ 56 h 172"/>
                  <a:gd name="T36" fmla="*/ 22 w 104"/>
                  <a:gd name="T37" fmla="*/ 57 h 172"/>
                  <a:gd name="T38" fmla="*/ 20 w 104"/>
                  <a:gd name="T39" fmla="*/ 58 h 172"/>
                  <a:gd name="T40" fmla="*/ 17 w 104"/>
                  <a:gd name="T41" fmla="*/ 59 h 172"/>
                  <a:gd name="T42" fmla="*/ 14 w 104"/>
                  <a:gd name="T43" fmla="*/ 59 h 172"/>
                  <a:gd name="T44" fmla="*/ 11 w 104"/>
                  <a:gd name="T45" fmla="*/ 60 h 172"/>
                  <a:gd name="T46" fmla="*/ 8 w 104"/>
                  <a:gd name="T47" fmla="*/ 61 h 172"/>
                  <a:gd name="T48" fmla="*/ 5 w 104"/>
                  <a:gd name="T49" fmla="*/ 61 h 172"/>
                  <a:gd name="T50" fmla="*/ 3 w 104"/>
                  <a:gd name="T51" fmla="*/ 63 h 172"/>
                  <a:gd name="T52" fmla="*/ 0 w 104"/>
                  <a:gd name="T53" fmla="*/ 64 h 172"/>
                  <a:gd name="T54" fmla="*/ 0 w 104"/>
                  <a:gd name="T55" fmla="*/ 43 h 172"/>
                  <a:gd name="T56" fmla="*/ 5 w 104"/>
                  <a:gd name="T57" fmla="*/ 41 h 172"/>
                  <a:gd name="T58" fmla="*/ 10 w 104"/>
                  <a:gd name="T59" fmla="*/ 40 h 172"/>
                  <a:gd name="T60" fmla="*/ 14 w 104"/>
                  <a:gd name="T61" fmla="*/ 38 h 172"/>
                  <a:gd name="T62" fmla="*/ 19 w 104"/>
                  <a:gd name="T63" fmla="*/ 36 h 172"/>
                  <a:gd name="T64" fmla="*/ 22 w 104"/>
                  <a:gd name="T65" fmla="*/ 35 h 172"/>
                  <a:gd name="T66" fmla="*/ 27 w 104"/>
                  <a:gd name="T67" fmla="*/ 34 h 172"/>
                  <a:gd name="T68" fmla="*/ 31 w 104"/>
                  <a:gd name="T69" fmla="*/ 32 h 172"/>
                  <a:gd name="T70" fmla="*/ 35 w 104"/>
                  <a:gd name="T71" fmla="*/ 30 h 172"/>
                  <a:gd name="T72" fmla="*/ 40 w 104"/>
                  <a:gd name="T73" fmla="*/ 28 h 172"/>
                  <a:gd name="T74" fmla="*/ 43 w 104"/>
                  <a:gd name="T75" fmla="*/ 27 h 172"/>
                  <a:gd name="T76" fmla="*/ 46 w 104"/>
                  <a:gd name="T77" fmla="*/ 25 h 172"/>
                  <a:gd name="T78" fmla="*/ 51 w 104"/>
                  <a:gd name="T79" fmla="*/ 23 h 172"/>
                  <a:gd name="T80" fmla="*/ 55 w 104"/>
                  <a:gd name="T81" fmla="*/ 21 h 172"/>
                  <a:gd name="T82" fmla="*/ 58 w 104"/>
                  <a:gd name="T83" fmla="*/ 19 h 172"/>
                  <a:gd name="T84" fmla="*/ 60 w 104"/>
                  <a:gd name="T85" fmla="*/ 17 h 172"/>
                  <a:gd name="T86" fmla="*/ 64 w 104"/>
                  <a:gd name="T87" fmla="*/ 15 h 172"/>
                  <a:gd name="T88" fmla="*/ 66 w 104"/>
                  <a:gd name="T89" fmla="*/ 13 h 172"/>
                  <a:gd name="T90" fmla="*/ 70 w 104"/>
                  <a:gd name="T91" fmla="*/ 11 h 172"/>
                  <a:gd name="T92" fmla="*/ 72 w 104"/>
                  <a:gd name="T93" fmla="*/ 10 h 172"/>
                  <a:gd name="T94" fmla="*/ 74 w 104"/>
                  <a:gd name="T95" fmla="*/ 7 h 172"/>
                  <a:gd name="T96" fmla="*/ 76 w 104"/>
                  <a:gd name="T97" fmla="*/ 5 h 172"/>
                  <a:gd name="T98" fmla="*/ 79 w 104"/>
                  <a:gd name="T99" fmla="*/ 4 h 172"/>
                  <a:gd name="T100" fmla="*/ 80 w 104"/>
                  <a:gd name="T101" fmla="*/ 2 h 172"/>
                  <a:gd name="T102" fmla="*/ 82 w 104"/>
                  <a:gd name="T103" fmla="*/ 0 h 172"/>
                  <a:gd name="T104" fmla="*/ 104 w 104"/>
                  <a:gd name="T105" fmla="*/ 0 h 172"/>
                  <a:gd name="T106" fmla="*/ 104 w 104"/>
                  <a:gd name="T107" fmla="*/ 172 h 172"/>
                  <a:gd name="T108" fmla="*/ 104 w 104"/>
                  <a:gd name="T109" fmla="*/ 172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4"/>
                  <a:gd name="T166" fmla="*/ 0 h 172"/>
                  <a:gd name="T167" fmla="*/ 104 w 104"/>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4" h="172">
                    <a:moveTo>
                      <a:pt x="104" y="172"/>
                    </a:moveTo>
                    <a:lnTo>
                      <a:pt x="70" y="172"/>
                    </a:lnTo>
                    <a:lnTo>
                      <a:pt x="70" y="38"/>
                    </a:lnTo>
                    <a:lnTo>
                      <a:pt x="67" y="40"/>
                    </a:lnTo>
                    <a:lnTo>
                      <a:pt x="65" y="41"/>
                    </a:lnTo>
                    <a:lnTo>
                      <a:pt x="63" y="42"/>
                    </a:lnTo>
                    <a:lnTo>
                      <a:pt x="59" y="43"/>
                    </a:lnTo>
                    <a:lnTo>
                      <a:pt x="57" y="44"/>
                    </a:lnTo>
                    <a:lnTo>
                      <a:pt x="55" y="45"/>
                    </a:lnTo>
                    <a:lnTo>
                      <a:pt x="51" y="47"/>
                    </a:lnTo>
                    <a:lnTo>
                      <a:pt x="49" y="48"/>
                    </a:lnTo>
                    <a:lnTo>
                      <a:pt x="45" y="49"/>
                    </a:lnTo>
                    <a:lnTo>
                      <a:pt x="42" y="50"/>
                    </a:lnTo>
                    <a:lnTo>
                      <a:pt x="38" y="51"/>
                    </a:lnTo>
                    <a:lnTo>
                      <a:pt x="36" y="53"/>
                    </a:lnTo>
                    <a:lnTo>
                      <a:pt x="33" y="53"/>
                    </a:lnTo>
                    <a:lnTo>
                      <a:pt x="29" y="55"/>
                    </a:lnTo>
                    <a:lnTo>
                      <a:pt x="26" y="56"/>
                    </a:lnTo>
                    <a:lnTo>
                      <a:pt x="22" y="57"/>
                    </a:lnTo>
                    <a:lnTo>
                      <a:pt x="20" y="58"/>
                    </a:lnTo>
                    <a:lnTo>
                      <a:pt x="17" y="59"/>
                    </a:lnTo>
                    <a:lnTo>
                      <a:pt x="14" y="59"/>
                    </a:lnTo>
                    <a:lnTo>
                      <a:pt x="11" y="60"/>
                    </a:lnTo>
                    <a:lnTo>
                      <a:pt x="8" y="61"/>
                    </a:lnTo>
                    <a:lnTo>
                      <a:pt x="5" y="61"/>
                    </a:lnTo>
                    <a:lnTo>
                      <a:pt x="3" y="63"/>
                    </a:lnTo>
                    <a:lnTo>
                      <a:pt x="0" y="64"/>
                    </a:lnTo>
                    <a:lnTo>
                      <a:pt x="0" y="43"/>
                    </a:lnTo>
                    <a:lnTo>
                      <a:pt x="5" y="41"/>
                    </a:lnTo>
                    <a:lnTo>
                      <a:pt x="10" y="40"/>
                    </a:lnTo>
                    <a:lnTo>
                      <a:pt x="14" y="38"/>
                    </a:lnTo>
                    <a:lnTo>
                      <a:pt x="19" y="36"/>
                    </a:lnTo>
                    <a:lnTo>
                      <a:pt x="22" y="35"/>
                    </a:lnTo>
                    <a:lnTo>
                      <a:pt x="27" y="34"/>
                    </a:lnTo>
                    <a:lnTo>
                      <a:pt x="31" y="32"/>
                    </a:lnTo>
                    <a:lnTo>
                      <a:pt x="35" y="30"/>
                    </a:lnTo>
                    <a:lnTo>
                      <a:pt x="40" y="28"/>
                    </a:lnTo>
                    <a:lnTo>
                      <a:pt x="43" y="27"/>
                    </a:lnTo>
                    <a:lnTo>
                      <a:pt x="46" y="25"/>
                    </a:lnTo>
                    <a:lnTo>
                      <a:pt x="51" y="23"/>
                    </a:lnTo>
                    <a:lnTo>
                      <a:pt x="55" y="21"/>
                    </a:lnTo>
                    <a:lnTo>
                      <a:pt x="58" y="19"/>
                    </a:lnTo>
                    <a:lnTo>
                      <a:pt x="60" y="17"/>
                    </a:lnTo>
                    <a:lnTo>
                      <a:pt x="64" y="15"/>
                    </a:lnTo>
                    <a:lnTo>
                      <a:pt x="66" y="13"/>
                    </a:lnTo>
                    <a:lnTo>
                      <a:pt x="70" y="11"/>
                    </a:lnTo>
                    <a:lnTo>
                      <a:pt x="72" y="10"/>
                    </a:lnTo>
                    <a:lnTo>
                      <a:pt x="74" y="7"/>
                    </a:lnTo>
                    <a:lnTo>
                      <a:pt x="76" y="5"/>
                    </a:lnTo>
                    <a:lnTo>
                      <a:pt x="79" y="4"/>
                    </a:lnTo>
                    <a:lnTo>
                      <a:pt x="80" y="2"/>
                    </a:lnTo>
                    <a:lnTo>
                      <a:pt x="82" y="0"/>
                    </a:lnTo>
                    <a:lnTo>
                      <a:pt x="104" y="0"/>
                    </a:lnTo>
                    <a:lnTo>
                      <a:pt x="104" y="17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6" name="Freeform 3572"/>
              <p:cNvSpPr>
                <a:spLocks/>
              </p:cNvSpPr>
              <p:nvPr/>
            </p:nvSpPr>
            <p:spPr bwMode="auto">
              <a:xfrm>
                <a:off x="4423" y="3196"/>
                <a:ext cx="52" cy="86"/>
              </a:xfrm>
              <a:custGeom>
                <a:avLst/>
                <a:gdLst>
                  <a:gd name="T0" fmla="*/ 104 w 104"/>
                  <a:gd name="T1" fmla="*/ 172 h 172"/>
                  <a:gd name="T2" fmla="*/ 70 w 104"/>
                  <a:gd name="T3" fmla="*/ 172 h 172"/>
                  <a:gd name="T4" fmla="*/ 70 w 104"/>
                  <a:gd name="T5" fmla="*/ 38 h 172"/>
                  <a:gd name="T6" fmla="*/ 67 w 104"/>
                  <a:gd name="T7" fmla="*/ 40 h 172"/>
                  <a:gd name="T8" fmla="*/ 65 w 104"/>
                  <a:gd name="T9" fmla="*/ 41 h 172"/>
                  <a:gd name="T10" fmla="*/ 63 w 104"/>
                  <a:gd name="T11" fmla="*/ 42 h 172"/>
                  <a:gd name="T12" fmla="*/ 59 w 104"/>
                  <a:gd name="T13" fmla="*/ 43 h 172"/>
                  <a:gd name="T14" fmla="*/ 57 w 104"/>
                  <a:gd name="T15" fmla="*/ 44 h 172"/>
                  <a:gd name="T16" fmla="*/ 55 w 104"/>
                  <a:gd name="T17" fmla="*/ 45 h 172"/>
                  <a:gd name="T18" fmla="*/ 51 w 104"/>
                  <a:gd name="T19" fmla="*/ 47 h 172"/>
                  <a:gd name="T20" fmla="*/ 49 w 104"/>
                  <a:gd name="T21" fmla="*/ 48 h 172"/>
                  <a:gd name="T22" fmla="*/ 45 w 104"/>
                  <a:gd name="T23" fmla="*/ 49 h 172"/>
                  <a:gd name="T24" fmla="*/ 42 w 104"/>
                  <a:gd name="T25" fmla="*/ 50 h 172"/>
                  <a:gd name="T26" fmla="*/ 38 w 104"/>
                  <a:gd name="T27" fmla="*/ 51 h 172"/>
                  <a:gd name="T28" fmla="*/ 36 w 104"/>
                  <a:gd name="T29" fmla="*/ 53 h 172"/>
                  <a:gd name="T30" fmla="*/ 33 w 104"/>
                  <a:gd name="T31" fmla="*/ 53 h 172"/>
                  <a:gd name="T32" fmla="*/ 29 w 104"/>
                  <a:gd name="T33" fmla="*/ 55 h 172"/>
                  <a:gd name="T34" fmla="*/ 26 w 104"/>
                  <a:gd name="T35" fmla="*/ 56 h 172"/>
                  <a:gd name="T36" fmla="*/ 22 w 104"/>
                  <a:gd name="T37" fmla="*/ 57 h 172"/>
                  <a:gd name="T38" fmla="*/ 20 w 104"/>
                  <a:gd name="T39" fmla="*/ 58 h 172"/>
                  <a:gd name="T40" fmla="*/ 17 w 104"/>
                  <a:gd name="T41" fmla="*/ 59 h 172"/>
                  <a:gd name="T42" fmla="*/ 14 w 104"/>
                  <a:gd name="T43" fmla="*/ 59 h 172"/>
                  <a:gd name="T44" fmla="*/ 11 w 104"/>
                  <a:gd name="T45" fmla="*/ 60 h 172"/>
                  <a:gd name="T46" fmla="*/ 8 w 104"/>
                  <a:gd name="T47" fmla="*/ 61 h 172"/>
                  <a:gd name="T48" fmla="*/ 5 w 104"/>
                  <a:gd name="T49" fmla="*/ 61 h 172"/>
                  <a:gd name="T50" fmla="*/ 3 w 104"/>
                  <a:gd name="T51" fmla="*/ 63 h 172"/>
                  <a:gd name="T52" fmla="*/ 0 w 104"/>
                  <a:gd name="T53" fmla="*/ 64 h 172"/>
                  <a:gd name="T54" fmla="*/ 0 w 104"/>
                  <a:gd name="T55" fmla="*/ 43 h 172"/>
                  <a:gd name="T56" fmla="*/ 5 w 104"/>
                  <a:gd name="T57" fmla="*/ 41 h 172"/>
                  <a:gd name="T58" fmla="*/ 10 w 104"/>
                  <a:gd name="T59" fmla="*/ 40 h 172"/>
                  <a:gd name="T60" fmla="*/ 14 w 104"/>
                  <a:gd name="T61" fmla="*/ 38 h 172"/>
                  <a:gd name="T62" fmla="*/ 19 w 104"/>
                  <a:gd name="T63" fmla="*/ 36 h 172"/>
                  <a:gd name="T64" fmla="*/ 22 w 104"/>
                  <a:gd name="T65" fmla="*/ 35 h 172"/>
                  <a:gd name="T66" fmla="*/ 27 w 104"/>
                  <a:gd name="T67" fmla="*/ 34 h 172"/>
                  <a:gd name="T68" fmla="*/ 31 w 104"/>
                  <a:gd name="T69" fmla="*/ 32 h 172"/>
                  <a:gd name="T70" fmla="*/ 35 w 104"/>
                  <a:gd name="T71" fmla="*/ 30 h 172"/>
                  <a:gd name="T72" fmla="*/ 40 w 104"/>
                  <a:gd name="T73" fmla="*/ 28 h 172"/>
                  <a:gd name="T74" fmla="*/ 43 w 104"/>
                  <a:gd name="T75" fmla="*/ 27 h 172"/>
                  <a:gd name="T76" fmla="*/ 46 w 104"/>
                  <a:gd name="T77" fmla="*/ 25 h 172"/>
                  <a:gd name="T78" fmla="*/ 51 w 104"/>
                  <a:gd name="T79" fmla="*/ 23 h 172"/>
                  <a:gd name="T80" fmla="*/ 55 w 104"/>
                  <a:gd name="T81" fmla="*/ 21 h 172"/>
                  <a:gd name="T82" fmla="*/ 58 w 104"/>
                  <a:gd name="T83" fmla="*/ 19 h 172"/>
                  <a:gd name="T84" fmla="*/ 60 w 104"/>
                  <a:gd name="T85" fmla="*/ 17 h 172"/>
                  <a:gd name="T86" fmla="*/ 64 w 104"/>
                  <a:gd name="T87" fmla="*/ 15 h 172"/>
                  <a:gd name="T88" fmla="*/ 66 w 104"/>
                  <a:gd name="T89" fmla="*/ 13 h 172"/>
                  <a:gd name="T90" fmla="*/ 70 w 104"/>
                  <a:gd name="T91" fmla="*/ 11 h 172"/>
                  <a:gd name="T92" fmla="*/ 72 w 104"/>
                  <a:gd name="T93" fmla="*/ 10 h 172"/>
                  <a:gd name="T94" fmla="*/ 74 w 104"/>
                  <a:gd name="T95" fmla="*/ 7 h 172"/>
                  <a:gd name="T96" fmla="*/ 76 w 104"/>
                  <a:gd name="T97" fmla="*/ 5 h 172"/>
                  <a:gd name="T98" fmla="*/ 79 w 104"/>
                  <a:gd name="T99" fmla="*/ 4 h 172"/>
                  <a:gd name="T100" fmla="*/ 80 w 104"/>
                  <a:gd name="T101" fmla="*/ 2 h 172"/>
                  <a:gd name="T102" fmla="*/ 82 w 104"/>
                  <a:gd name="T103" fmla="*/ 0 h 172"/>
                  <a:gd name="T104" fmla="*/ 104 w 104"/>
                  <a:gd name="T105" fmla="*/ 0 h 172"/>
                  <a:gd name="T106" fmla="*/ 104 w 104"/>
                  <a:gd name="T107" fmla="*/ 172 h 172"/>
                  <a:gd name="T108" fmla="*/ 104 w 104"/>
                  <a:gd name="T109" fmla="*/ 172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4"/>
                  <a:gd name="T166" fmla="*/ 0 h 172"/>
                  <a:gd name="T167" fmla="*/ 104 w 104"/>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4" h="172">
                    <a:moveTo>
                      <a:pt x="104" y="172"/>
                    </a:moveTo>
                    <a:lnTo>
                      <a:pt x="70" y="172"/>
                    </a:lnTo>
                    <a:lnTo>
                      <a:pt x="70" y="38"/>
                    </a:lnTo>
                    <a:lnTo>
                      <a:pt x="67" y="40"/>
                    </a:lnTo>
                    <a:lnTo>
                      <a:pt x="65" y="41"/>
                    </a:lnTo>
                    <a:lnTo>
                      <a:pt x="63" y="42"/>
                    </a:lnTo>
                    <a:lnTo>
                      <a:pt x="59" y="43"/>
                    </a:lnTo>
                    <a:lnTo>
                      <a:pt x="57" y="44"/>
                    </a:lnTo>
                    <a:lnTo>
                      <a:pt x="55" y="45"/>
                    </a:lnTo>
                    <a:lnTo>
                      <a:pt x="51" y="47"/>
                    </a:lnTo>
                    <a:lnTo>
                      <a:pt x="49" y="48"/>
                    </a:lnTo>
                    <a:lnTo>
                      <a:pt x="45" y="49"/>
                    </a:lnTo>
                    <a:lnTo>
                      <a:pt x="42" y="50"/>
                    </a:lnTo>
                    <a:lnTo>
                      <a:pt x="38" y="51"/>
                    </a:lnTo>
                    <a:lnTo>
                      <a:pt x="36" y="53"/>
                    </a:lnTo>
                    <a:lnTo>
                      <a:pt x="33" y="53"/>
                    </a:lnTo>
                    <a:lnTo>
                      <a:pt x="29" y="55"/>
                    </a:lnTo>
                    <a:lnTo>
                      <a:pt x="26" y="56"/>
                    </a:lnTo>
                    <a:lnTo>
                      <a:pt x="22" y="57"/>
                    </a:lnTo>
                    <a:lnTo>
                      <a:pt x="20" y="58"/>
                    </a:lnTo>
                    <a:lnTo>
                      <a:pt x="17" y="59"/>
                    </a:lnTo>
                    <a:lnTo>
                      <a:pt x="14" y="59"/>
                    </a:lnTo>
                    <a:lnTo>
                      <a:pt x="11" y="60"/>
                    </a:lnTo>
                    <a:lnTo>
                      <a:pt x="8" y="61"/>
                    </a:lnTo>
                    <a:lnTo>
                      <a:pt x="5" y="61"/>
                    </a:lnTo>
                    <a:lnTo>
                      <a:pt x="3" y="63"/>
                    </a:lnTo>
                    <a:lnTo>
                      <a:pt x="0" y="64"/>
                    </a:lnTo>
                    <a:lnTo>
                      <a:pt x="0" y="43"/>
                    </a:lnTo>
                    <a:lnTo>
                      <a:pt x="5" y="41"/>
                    </a:lnTo>
                    <a:lnTo>
                      <a:pt x="10" y="40"/>
                    </a:lnTo>
                    <a:lnTo>
                      <a:pt x="14" y="38"/>
                    </a:lnTo>
                    <a:lnTo>
                      <a:pt x="19" y="36"/>
                    </a:lnTo>
                    <a:lnTo>
                      <a:pt x="22" y="35"/>
                    </a:lnTo>
                    <a:lnTo>
                      <a:pt x="27" y="34"/>
                    </a:lnTo>
                    <a:lnTo>
                      <a:pt x="31" y="32"/>
                    </a:lnTo>
                    <a:lnTo>
                      <a:pt x="35" y="30"/>
                    </a:lnTo>
                    <a:lnTo>
                      <a:pt x="40" y="28"/>
                    </a:lnTo>
                    <a:lnTo>
                      <a:pt x="43" y="27"/>
                    </a:lnTo>
                    <a:lnTo>
                      <a:pt x="46" y="25"/>
                    </a:lnTo>
                    <a:lnTo>
                      <a:pt x="51" y="23"/>
                    </a:lnTo>
                    <a:lnTo>
                      <a:pt x="55" y="21"/>
                    </a:lnTo>
                    <a:lnTo>
                      <a:pt x="58" y="19"/>
                    </a:lnTo>
                    <a:lnTo>
                      <a:pt x="60" y="17"/>
                    </a:lnTo>
                    <a:lnTo>
                      <a:pt x="64" y="15"/>
                    </a:lnTo>
                    <a:lnTo>
                      <a:pt x="66" y="13"/>
                    </a:lnTo>
                    <a:lnTo>
                      <a:pt x="70" y="11"/>
                    </a:lnTo>
                    <a:lnTo>
                      <a:pt x="72" y="10"/>
                    </a:lnTo>
                    <a:lnTo>
                      <a:pt x="74" y="7"/>
                    </a:lnTo>
                    <a:lnTo>
                      <a:pt x="76" y="5"/>
                    </a:lnTo>
                    <a:lnTo>
                      <a:pt x="79" y="4"/>
                    </a:lnTo>
                    <a:lnTo>
                      <a:pt x="80" y="2"/>
                    </a:lnTo>
                    <a:lnTo>
                      <a:pt x="82" y="0"/>
                    </a:lnTo>
                    <a:lnTo>
                      <a:pt x="104" y="0"/>
                    </a:lnTo>
                    <a:lnTo>
                      <a:pt x="104" y="1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77" name="Freeform 3573"/>
              <p:cNvSpPr>
                <a:spLocks/>
              </p:cNvSpPr>
              <p:nvPr/>
            </p:nvSpPr>
            <p:spPr bwMode="auto">
              <a:xfrm>
                <a:off x="4439" y="3214"/>
                <a:ext cx="36" cy="69"/>
              </a:xfrm>
              <a:custGeom>
                <a:avLst/>
                <a:gdLst>
                  <a:gd name="T0" fmla="*/ 71 w 71"/>
                  <a:gd name="T1" fmla="*/ 136 h 137"/>
                  <a:gd name="T2" fmla="*/ 71 w 71"/>
                  <a:gd name="T3" fmla="*/ 134 h 137"/>
                  <a:gd name="T4" fmla="*/ 38 w 71"/>
                  <a:gd name="T5" fmla="*/ 133 h 137"/>
                  <a:gd name="T6" fmla="*/ 38 w 71"/>
                  <a:gd name="T7" fmla="*/ 0 h 137"/>
                  <a:gd name="T8" fmla="*/ 30 w 71"/>
                  <a:gd name="T9" fmla="*/ 4 h 137"/>
                  <a:gd name="T10" fmla="*/ 26 w 71"/>
                  <a:gd name="T11" fmla="*/ 5 h 137"/>
                  <a:gd name="T12" fmla="*/ 22 w 71"/>
                  <a:gd name="T13" fmla="*/ 7 h 137"/>
                  <a:gd name="T14" fmla="*/ 18 w 71"/>
                  <a:gd name="T15" fmla="*/ 8 h 137"/>
                  <a:gd name="T16" fmla="*/ 16 w 71"/>
                  <a:gd name="T17" fmla="*/ 10 h 137"/>
                  <a:gd name="T18" fmla="*/ 4 w 71"/>
                  <a:gd name="T19" fmla="*/ 13 h 137"/>
                  <a:gd name="T20" fmla="*/ 3 w 71"/>
                  <a:gd name="T21" fmla="*/ 14 h 137"/>
                  <a:gd name="T22" fmla="*/ 0 w 71"/>
                  <a:gd name="T23" fmla="*/ 14 h 137"/>
                  <a:gd name="T24" fmla="*/ 0 w 71"/>
                  <a:gd name="T25" fmla="*/ 16 h 137"/>
                  <a:gd name="T26" fmla="*/ 0 w 71"/>
                  <a:gd name="T27" fmla="*/ 19 h 137"/>
                  <a:gd name="T28" fmla="*/ 3 w 71"/>
                  <a:gd name="T29" fmla="*/ 19 h 137"/>
                  <a:gd name="T30" fmla="*/ 7 w 71"/>
                  <a:gd name="T31" fmla="*/ 15 h 137"/>
                  <a:gd name="T32" fmla="*/ 16 w 71"/>
                  <a:gd name="T33" fmla="*/ 12 h 137"/>
                  <a:gd name="T34" fmla="*/ 18 w 71"/>
                  <a:gd name="T35" fmla="*/ 11 h 137"/>
                  <a:gd name="T36" fmla="*/ 22 w 71"/>
                  <a:gd name="T37" fmla="*/ 10 h 137"/>
                  <a:gd name="T38" fmla="*/ 26 w 71"/>
                  <a:gd name="T39" fmla="*/ 7 h 137"/>
                  <a:gd name="T40" fmla="*/ 30 w 71"/>
                  <a:gd name="T41" fmla="*/ 6 h 137"/>
                  <a:gd name="T42" fmla="*/ 35 w 71"/>
                  <a:gd name="T43" fmla="*/ 3 h 137"/>
                  <a:gd name="T44" fmla="*/ 37 w 71"/>
                  <a:gd name="T45" fmla="*/ 137 h 137"/>
                  <a:gd name="T46" fmla="*/ 71 w 71"/>
                  <a:gd name="T47" fmla="*/ 136 h 1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
                  <a:gd name="T73" fmla="*/ 0 h 137"/>
                  <a:gd name="T74" fmla="*/ 71 w 71"/>
                  <a:gd name="T75" fmla="*/ 137 h 1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 h="137">
                    <a:moveTo>
                      <a:pt x="71" y="136"/>
                    </a:moveTo>
                    <a:lnTo>
                      <a:pt x="71" y="134"/>
                    </a:lnTo>
                    <a:lnTo>
                      <a:pt x="38" y="133"/>
                    </a:lnTo>
                    <a:lnTo>
                      <a:pt x="38" y="0"/>
                    </a:lnTo>
                    <a:lnTo>
                      <a:pt x="30" y="4"/>
                    </a:lnTo>
                    <a:lnTo>
                      <a:pt x="26" y="5"/>
                    </a:lnTo>
                    <a:lnTo>
                      <a:pt x="22" y="7"/>
                    </a:lnTo>
                    <a:lnTo>
                      <a:pt x="18" y="8"/>
                    </a:lnTo>
                    <a:lnTo>
                      <a:pt x="16" y="10"/>
                    </a:lnTo>
                    <a:lnTo>
                      <a:pt x="4" y="13"/>
                    </a:lnTo>
                    <a:lnTo>
                      <a:pt x="3" y="14"/>
                    </a:lnTo>
                    <a:lnTo>
                      <a:pt x="0" y="14"/>
                    </a:lnTo>
                    <a:lnTo>
                      <a:pt x="0" y="16"/>
                    </a:lnTo>
                    <a:lnTo>
                      <a:pt x="0" y="19"/>
                    </a:lnTo>
                    <a:lnTo>
                      <a:pt x="3" y="19"/>
                    </a:lnTo>
                    <a:lnTo>
                      <a:pt x="7" y="15"/>
                    </a:lnTo>
                    <a:lnTo>
                      <a:pt x="16" y="12"/>
                    </a:lnTo>
                    <a:lnTo>
                      <a:pt x="18" y="11"/>
                    </a:lnTo>
                    <a:lnTo>
                      <a:pt x="22" y="10"/>
                    </a:lnTo>
                    <a:lnTo>
                      <a:pt x="26" y="7"/>
                    </a:lnTo>
                    <a:lnTo>
                      <a:pt x="30" y="6"/>
                    </a:lnTo>
                    <a:lnTo>
                      <a:pt x="35" y="3"/>
                    </a:lnTo>
                    <a:lnTo>
                      <a:pt x="37" y="137"/>
                    </a:lnTo>
                    <a:lnTo>
                      <a:pt x="71"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8" name="Freeform 3574"/>
              <p:cNvSpPr>
                <a:spLocks/>
              </p:cNvSpPr>
              <p:nvPr/>
            </p:nvSpPr>
            <p:spPr bwMode="auto">
              <a:xfrm>
                <a:off x="4431" y="3221"/>
                <a:ext cx="10" cy="5"/>
              </a:xfrm>
              <a:custGeom>
                <a:avLst/>
                <a:gdLst>
                  <a:gd name="T0" fmla="*/ 16 w 19"/>
                  <a:gd name="T1" fmla="*/ 0 h 9"/>
                  <a:gd name="T2" fmla="*/ 19 w 19"/>
                  <a:gd name="T3" fmla="*/ 0 h 9"/>
                  <a:gd name="T4" fmla="*/ 5 w 19"/>
                  <a:gd name="T5" fmla="*/ 5 h 9"/>
                  <a:gd name="T6" fmla="*/ 3 w 19"/>
                  <a:gd name="T7" fmla="*/ 6 h 9"/>
                  <a:gd name="T8" fmla="*/ 0 w 19"/>
                  <a:gd name="T9" fmla="*/ 7 h 9"/>
                  <a:gd name="T10" fmla="*/ 0 w 19"/>
                  <a:gd name="T11" fmla="*/ 8 h 9"/>
                  <a:gd name="T12" fmla="*/ 0 w 19"/>
                  <a:gd name="T13" fmla="*/ 9 h 9"/>
                  <a:gd name="T14" fmla="*/ 3 w 19"/>
                  <a:gd name="T15" fmla="*/ 8 h 9"/>
                  <a:gd name="T16" fmla="*/ 5 w 19"/>
                  <a:gd name="T17" fmla="*/ 7 h 9"/>
                  <a:gd name="T18" fmla="*/ 16 w 19"/>
                  <a:gd name="T19" fmla="*/ 4 h 9"/>
                  <a:gd name="T20" fmla="*/ 16 w 19"/>
                  <a:gd name="T21" fmla="*/ 2 h 9"/>
                  <a:gd name="T22" fmla="*/ 16 w 19"/>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
                  <a:gd name="T37" fmla="*/ 0 h 9"/>
                  <a:gd name="T38" fmla="*/ 19 w 19"/>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 h="9">
                    <a:moveTo>
                      <a:pt x="16" y="0"/>
                    </a:moveTo>
                    <a:lnTo>
                      <a:pt x="19" y="0"/>
                    </a:lnTo>
                    <a:lnTo>
                      <a:pt x="5" y="5"/>
                    </a:lnTo>
                    <a:lnTo>
                      <a:pt x="3" y="6"/>
                    </a:lnTo>
                    <a:lnTo>
                      <a:pt x="0" y="7"/>
                    </a:lnTo>
                    <a:lnTo>
                      <a:pt x="0" y="8"/>
                    </a:lnTo>
                    <a:lnTo>
                      <a:pt x="0" y="9"/>
                    </a:lnTo>
                    <a:lnTo>
                      <a:pt x="3" y="8"/>
                    </a:lnTo>
                    <a:lnTo>
                      <a:pt x="5" y="7"/>
                    </a:lnTo>
                    <a:lnTo>
                      <a:pt x="16" y="4"/>
                    </a:lnTo>
                    <a:lnTo>
                      <a:pt x="16" y="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79" name="Freeform 3575"/>
              <p:cNvSpPr>
                <a:spLocks/>
              </p:cNvSpPr>
              <p:nvPr/>
            </p:nvSpPr>
            <p:spPr bwMode="auto">
              <a:xfrm>
                <a:off x="4430" y="3224"/>
                <a:ext cx="1" cy="2"/>
              </a:xfrm>
              <a:custGeom>
                <a:avLst/>
                <a:gdLst>
                  <a:gd name="T0" fmla="*/ 4 w 4"/>
                  <a:gd name="T1" fmla="*/ 2 h 4"/>
                  <a:gd name="T2" fmla="*/ 4 w 4"/>
                  <a:gd name="T3" fmla="*/ 0 h 4"/>
                  <a:gd name="T4" fmla="*/ 1 w 4"/>
                  <a:gd name="T5" fmla="*/ 0 h 4"/>
                  <a:gd name="T6" fmla="*/ 1 w 4"/>
                  <a:gd name="T7" fmla="*/ 2 h 4"/>
                  <a:gd name="T8" fmla="*/ 1 w 4"/>
                  <a:gd name="T9" fmla="*/ 4 h 4"/>
                  <a:gd name="T10" fmla="*/ 0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1" y="0"/>
                    </a:lnTo>
                    <a:lnTo>
                      <a:pt x="1" y="2"/>
                    </a:lnTo>
                    <a:lnTo>
                      <a:pt x="1" y="4"/>
                    </a:lnTo>
                    <a:lnTo>
                      <a:pt x="0"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0" name="Freeform 3576"/>
              <p:cNvSpPr>
                <a:spLocks/>
              </p:cNvSpPr>
              <p:nvPr/>
            </p:nvSpPr>
            <p:spPr bwMode="auto">
              <a:xfrm>
                <a:off x="4427" y="3224"/>
                <a:ext cx="5" cy="3"/>
              </a:xfrm>
              <a:custGeom>
                <a:avLst/>
                <a:gdLst>
                  <a:gd name="T0" fmla="*/ 6 w 10"/>
                  <a:gd name="T1" fmla="*/ 0 h 6"/>
                  <a:gd name="T2" fmla="*/ 10 w 10"/>
                  <a:gd name="T3" fmla="*/ 0 h 6"/>
                  <a:gd name="T4" fmla="*/ 3 w 10"/>
                  <a:gd name="T5" fmla="*/ 2 h 6"/>
                  <a:gd name="T6" fmla="*/ 0 w 10"/>
                  <a:gd name="T7" fmla="*/ 3 h 6"/>
                  <a:gd name="T8" fmla="*/ 0 w 10"/>
                  <a:gd name="T9" fmla="*/ 4 h 6"/>
                  <a:gd name="T10" fmla="*/ 0 w 10"/>
                  <a:gd name="T11" fmla="*/ 6 h 6"/>
                  <a:gd name="T12" fmla="*/ 3 w 10"/>
                  <a:gd name="T13" fmla="*/ 4 h 6"/>
                  <a:gd name="T14" fmla="*/ 6 w 10"/>
                  <a:gd name="T15" fmla="*/ 3 h 6"/>
                  <a:gd name="T16" fmla="*/ 6 w 10"/>
                  <a:gd name="T17" fmla="*/ 2 h 6"/>
                  <a:gd name="T18" fmla="*/ 6 w 10"/>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6"/>
                  <a:gd name="T32" fmla="*/ 10 w 10"/>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6">
                    <a:moveTo>
                      <a:pt x="6" y="0"/>
                    </a:moveTo>
                    <a:lnTo>
                      <a:pt x="10" y="0"/>
                    </a:lnTo>
                    <a:lnTo>
                      <a:pt x="3" y="2"/>
                    </a:lnTo>
                    <a:lnTo>
                      <a:pt x="0" y="3"/>
                    </a:lnTo>
                    <a:lnTo>
                      <a:pt x="0" y="4"/>
                    </a:lnTo>
                    <a:lnTo>
                      <a:pt x="0" y="6"/>
                    </a:lnTo>
                    <a:lnTo>
                      <a:pt x="3" y="4"/>
                    </a:lnTo>
                    <a:lnTo>
                      <a:pt x="6" y="3"/>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1" name="Freeform 3577"/>
              <p:cNvSpPr>
                <a:spLocks/>
              </p:cNvSpPr>
              <p:nvPr/>
            </p:nvSpPr>
            <p:spPr bwMode="auto">
              <a:xfrm>
                <a:off x="4423" y="3217"/>
                <a:ext cx="4" cy="11"/>
              </a:xfrm>
              <a:custGeom>
                <a:avLst/>
                <a:gdLst>
                  <a:gd name="T0" fmla="*/ 9 w 9"/>
                  <a:gd name="T1" fmla="*/ 18 h 22"/>
                  <a:gd name="T2" fmla="*/ 9 w 9"/>
                  <a:gd name="T3" fmla="*/ 16 h 22"/>
                  <a:gd name="T4" fmla="*/ 8 w 9"/>
                  <a:gd name="T5" fmla="*/ 16 h 22"/>
                  <a:gd name="T6" fmla="*/ 3 w 9"/>
                  <a:gd name="T7" fmla="*/ 20 h 22"/>
                  <a:gd name="T8" fmla="*/ 3 w 9"/>
                  <a:gd name="T9" fmla="*/ 0 h 22"/>
                  <a:gd name="T10" fmla="*/ 0 w 9"/>
                  <a:gd name="T11" fmla="*/ 0 h 22"/>
                  <a:gd name="T12" fmla="*/ 0 w 9"/>
                  <a:gd name="T13" fmla="*/ 22 h 22"/>
                  <a:gd name="T14" fmla="*/ 5 w 9"/>
                  <a:gd name="T15" fmla="*/ 21 h 22"/>
                  <a:gd name="T16" fmla="*/ 7 w 9"/>
                  <a:gd name="T17" fmla="*/ 21 h 22"/>
                  <a:gd name="T18" fmla="*/ 9 w 9"/>
                  <a:gd name="T19" fmla="*/ 20 h 22"/>
                  <a:gd name="T20" fmla="*/ 9 w 9"/>
                  <a:gd name="T21" fmla="*/ 18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22"/>
                  <a:gd name="T35" fmla="*/ 9 w 9"/>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22">
                    <a:moveTo>
                      <a:pt x="9" y="18"/>
                    </a:moveTo>
                    <a:lnTo>
                      <a:pt x="9" y="16"/>
                    </a:lnTo>
                    <a:lnTo>
                      <a:pt x="8" y="16"/>
                    </a:lnTo>
                    <a:lnTo>
                      <a:pt x="3" y="20"/>
                    </a:lnTo>
                    <a:lnTo>
                      <a:pt x="3" y="0"/>
                    </a:lnTo>
                    <a:lnTo>
                      <a:pt x="0" y="0"/>
                    </a:lnTo>
                    <a:lnTo>
                      <a:pt x="0" y="22"/>
                    </a:lnTo>
                    <a:lnTo>
                      <a:pt x="5" y="21"/>
                    </a:lnTo>
                    <a:lnTo>
                      <a:pt x="7" y="21"/>
                    </a:lnTo>
                    <a:lnTo>
                      <a:pt x="9" y="20"/>
                    </a:lnTo>
                    <a:lnTo>
                      <a:pt x="9"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2" name="Freeform 3578"/>
              <p:cNvSpPr>
                <a:spLocks/>
              </p:cNvSpPr>
              <p:nvPr/>
            </p:nvSpPr>
            <p:spPr bwMode="auto">
              <a:xfrm>
                <a:off x="4423" y="3200"/>
                <a:ext cx="35" cy="17"/>
              </a:xfrm>
              <a:custGeom>
                <a:avLst/>
                <a:gdLst>
                  <a:gd name="T0" fmla="*/ 3 w 72"/>
                  <a:gd name="T1" fmla="*/ 33 h 33"/>
                  <a:gd name="T2" fmla="*/ 6 w 72"/>
                  <a:gd name="T3" fmla="*/ 32 h 33"/>
                  <a:gd name="T4" fmla="*/ 15 w 72"/>
                  <a:gd name="T5" fmla="*/ 30 h 33"/>
                  <a:gd name="T6" fmla="*/ 20 w 72"/>
                  <a:gd name="T7" fmla="*/ 27 h 33"/>
                  <a:gd name="T8" fmla="*/ 23 w 72"/>
                  <a:gd name="T9" fmla="*/ 26 h 33"/>
                  <a:gd name="T10" fmla="*/ 28 w 72"/>
                  <a:gd name="T11" fmla="*/ 25 h 33"/>
                  <a:gd name="T12" fmla="*/ 32 w 72"/>
                  <a:gd name="T13" fmla="*/ 23 h 33"/>
                  <a:gd name="T14" fmla="*/ 36 w 72"/>
                  <a:gd name="T15" fmla="*/ 22 h 33"/>
                  <a:gd name="T16" fmla="*/ 41 w 72"/>
                  <a:gd name="T17" fmla="*/ 19 h 33"/>
                  <a:gd name="T18" fmla="*/ 45 w 72"/>
                  <a:gd name="T19" fmla="*/ 18 h 33"/>
                  <a:gd name="T20" fmla="*/ 49 w 72"/>
                  <a:gd name="T21" fmla="*/ 16 h 33"/>
                  <a:gd name="T22" fmla="*/ 53 w 72"/>
                  <a:gd name="T23" fmla="*/ 15 h 33"/>
                  <a:gd name="T24" fmla="*/ 60 w 72"/>
                  <a:gd name="T25" fmla="*/ 10 h 33"/>
                  <a:gd name="T26" fmla="*/ 62 w 72"/>
                  <a:gd name="T27" fmla="*/ 8 h 33"/>
                  <a:gd name="T28" fmla="*/ 66 w 72"/>
                  <a:gd name="T29" fmla="*/ 7 h 33"/>
                  <a:gd name="T30" fmla="*/ 68 w 72"/>
                  <a:gd name="T31" fmla="*/ 4 h 33"/>
                  <a:gd name="T32" fmla="*/ 72 w 72"/>
                  <a:gd name="T33" fmla="*/ 2 h 33"/>
                  <a:gd name="T34" fmla="*/ 71 w 72"/>
                  <a:gd name="T35" fmla="*/ 1 h 33"/>
                  <a:gd name="T36" fmla="*/ 69 w 72"/>
                  <a:gd name="T37" fmla="*/ 0 h 33"/>
                  <a:gd name="T38" fmla="*/ 66 w 72"/>
                  <a:gd name="T39" fmla="*/ 2 h 33"/>
                  <a:gd name="T40" fmla="*/ 64 w 72"/>
                  <a:gd name="T41" fmla="*/ 4 h 33"/>
                  <a:gd name="T42" fmla="*/ 60 w 72"/>
                  <a:gd name="T43" fmla="*/ 5 h 33"/>
                  <a:gd name="T44" fmla="*/ 58 w 72"/>
                  <a:gd name="T45" fmla="*/ 8 h 33"/>
                  <a:gd name="T46" fmla="*/ 51 w 72"/>
                  <a:gd name="T47" fmla="*/ 12 h 33"/>
                  <a:gd name="T48" fmla="*/ 46 w 72"/>
                  <a:gd name="T49" fmla="*/ 13 h 33"/>
                  <a:gd name="T50" fmla="*/ 42 w 72"/>
                  <a:gd name="T51" fmla="*/ 16 h 33"/>
                  <a:gd name="T52" fmla="*/ 41 w 72"/>
                  <a:gd name="T53" fmla="*/ 17 h 33"/>
                  <a:gd name="T54" fmla="*/ 36 w 72"/>
                  <a:gd name="T55" fmla="*/ 19 h 33"/>
                  <a:gd name="T56" fmla="*/ 32 w 72"/>
                  <a:gd name="T57" fmla="*/ 20 h 33"/>
                  <a:gd name="T58" fmla="*/ 28 w 72"/>
                  <a:gd name="T59" fmla="*/ 23 h 33"/>
                  <a:gd name="T60" fmla="*/ 23 w 72"/>
                  <a:gd name="T61" fmla="*/ 24 h 33"/>
                  <a:gd name="T62" fmla="*/ 20 w 72"/>
                  <a:gd name="T63" fmla="*/ 25 h 33"/>
                  <a:gd name="T64" fmla="*/ 15 w 72"/>
                  <a:gd name="T65" fmla="*/ 27 h 33"/>
                  <a:gd name="T66" fmla="*/ 6 w 72"/>
                  <a:gd name="T67" fmla="*/ 30 h 33"/>
                  <a:gd name="T68" fmla="*/ 0 w 72"/>
                  <a:gd name="T69" fmla="*/ 33 h 33"/>
                  <a:gd name="T70" fmla="*/ 3 w 72"/>
                  <a:gd name="T71" fmla="*/ 33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33"/>
                  <a:gd name="T110" fmla="*/ 72 w 72"/>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33">
                    <a:moveTo>
                      <a:pt x="3" y="33"/>
                    </a:moveTo>
                    <a:lnTo>
                      <a:pt x="6" y="32"/>
                    </a:lnTo>
                    <a:lnTo>
                      <a:pt x="15" y="30"/>
                    </a:lnTo>
                    <a:lnTo>
                      <a:pt x="20" y="27"/>
                    </a:lnTo>
                    <a:lnTo>
                      <a:pt x="23" y="26"/>
                    </a:lnTo>
                    <a:lnTo>
                      <a:pt x="28" y="25"/>
                    </a:lnTo>
                    <a:lnTo>
                      <a:pt x="32" y="23"/>
                    </a:lnTo>
                    <a:lnTo>
                      <a:pt x="36" y="22"/>
                    </a:lnTo>
                    <a:lnTo>
                      <a:pt x="41" y="19"/>
                    </a:lnTo>
                    <a:lnTo>
                      <a:pt x="45" y="18"/>
                    </a:lnTo>
                    <a:lnTo>
                      <a:pt x="49" y="16"/>
                    </a:lnTo>
                    <a:lnTo>
                      <a:pt x="53" y="15"/>
                    </a:lnTo>
                    <a:lnTo>
                      <a:pt x="60" y="10"/>
                    </a:lnTo>
                    <a:lnTo>
                      <a:pt x="62" y="8"/>
                    </a:lnTo>
                    <a:lnTo>
                      <a:pt x="66" y="7"/>
                    </a:lnTo>
                    <a:lnTo>
                      <a:pt x="68" y="4"/>
                    </a:lnTo>
                    <a:lnTo>
                      <a:pt x="72" y="2"/>
                    </a:lnTo>
                    <a:lnTo>
                      <a:pt x="71" y="1"/>
                    </a:lnTo>
                    <a:lnTo>
                      <a:pt x="69" y="0"/>
                    </a:lnTo>
                    <a:lnTo>
                      <a:pt x="66" y="2"/>
                    </a:lnTo>
                    <a:lnTo>
                      <a:pt x="64" y="4"/>
                    </a:lnTo>
                    <a:lnTo>
                      <a:pt x="60" y="5"/>
                    </a:lnTo>
                    <a:lnTo>
                      <a:pt x="58" y="8"/>
                    </a:lnTo>
                    <a:lnTo>
                      <a:pt x="51" y="12"/>
                    </a:lnTo>
                    <a:lnTo>
                      <a:pt x="46" y="13"/>
                    </a:lnTo>
                    <a:lnTo>
                      <a:pt x="42" y="16"/>
                    </a:lnTo>
                    <a:lnTo>
                      <a:pt x="41" y="17"/>
                    </a:lnTo>
                    <a:lnTo>
                      <a:pt x="36" y="19"/>
                    </a:lnTo>
                    <a:lnTo>
                      <a:pt x="32" y="20"/>
                    </a:lnTo>
                    <a:lnTo>
                      <a:pt x="28" y="23"/>
                    </a:lnTo>
                    <a:lnTo>
                      <a:pt x="23" y="24"/>
                    </a:lnTo>
                    <a:lnTo>
                      <a:pt x="20" y="25"/>
                    </a:lnTo>
                    <a:lnTo>
                      <a:pt x="15" y="27"/>
                    </a:lnTo>
                    <a:lnTo>
                      <a:pt x="6" y="30"/>
                    </a:lnTo>
                    <a:lnTo>
                      <a:pt x="0" y="33"/>
                    </a:lnTo>
                    <a:lnTo>
                      <a:pt x="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3" name="Freeform 3579"/>
              <p:cNvSpPr>
                <a:spLocks/>
              </p:cNvSpPr>
              <p:nvPr/>
            </p:nvSpPr>
            <p:spPr bwMode="auto">
              <a:xfrm>
                <a:off x="4455" y="3200"/>
                <a:ext cx="4" cy="1"/>
              </a:xfrm>
              <a:custGeom>
                <a:avLst/>
                <a:gdLst>
                  <a:gd name="T0" fmla="*/ 5 w 7"/>
                  <a:gd name="T1" fmla="*/ 3 h 4"/>
                  <a:gd name="T2" fmla="*/ 5 w 7"/>
                  <a:gd name="T3" fmla="*/ 4 h 4"/>
                  <a:gd name="T4" fmla="*/ 7 w 7"/>
                  <a:gd name="T5" fmla="*/ 3 h 4"/>
                  <a:gd name="T6" fmla="*/ 7 w 7"/>
                  <a:gd name="T7" fmla="*/ 2 h 4"/>
                  <a:gd name="T8" fmla="*/ 7 w 7"/>
                  <a:gd name="T9" fmla="*/ 0 h 4"/>
                  <a:gd name="T10" fmla="*/ 0 w 7"/>
                  <a:gd name="T11" fmla="*/ 4 h 4"/>
                  <a:gd name="T12" fmla="*/ 3 w 7"/>
                  <a:gd name="T13" fmla="*/ 2 h 4"/>
                  <a:gd name="T14" fmla="*/ 5 w 7"/>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5" y="3"/>
                    </a:moveTo>
                    <a:lnTo>
                      <a:pt x="5" y="4"/>
                    </a:lnTo>
                    <a:lnTo>
                      <a:pt x="7" y="3"/>
                    </a:lnTo>
                    <a:lnTo>
                      <a:pt x="7" y="2"/>
                    </a:lnTo>
                    <a:lnTo>
                      <a:pt x="7" y="0"/>
                    </a:lnTo>
                    <a:lnTo>
                      <a:pt x="0" y="4"/>
                    </a:lnTo>
                    <a:lnTo>
                      <a:pt x="3" y="2"/>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4" name="Freeform 3580"/>
              <p:cNvSpPr>
                <a:spLocks/>
              </p:cNvSpPr>
              <p:nvPr/>
            </p:nvSpPr>
            <p:spPr bwMode="auto">
              <a:xfrm>
                <a:off x="4458" y="3197"/>
                <a:ext cx="4" cy="4"/>
              </a:xfrm>
              <a:custGeom>
                <a:avLst/>
                <a:gdLst>
                  <a:gd name="T0" fmla="*/ 1 w 7"/>
                  <a:gd name="T1" fmla="*/ 7 h 7"/>
                  <a:gd name="T2" fmla="*/ 3 w 7"/>
                  <a:gd name="T3" fmla="*/ 6 h 7"/>
                  <a:gd name="T4" fmla="*/ 7 w 7"/>
                  <a:gd name="T5" fmla="*/ 2 h 7"/>
                  <a:gd name="T6" fmla="*/ 5 w 7"/>
                  <a:gd name="T7" fmla="*/ 1 h 7"/>
                  <a:gd name="T8" fmla="*/ 4 w 7"/>
                  <a:gd name="T9" fmla="*/ 0 h 7"/>
                  <a:gd name="T10" fmla="*/ 0 w 7"/>
                  <a:gd name="T11" fmla="*/ 4 h 7"/>
                  <a:gd name="T12" fmla="*/ 1 w 7"/>
                  <a:gd name="T13" fmla="*/ 6 h 7"/>
                  <a:gd name="T14" fmla="*/ 1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1" y="7"/>
                    </a:moveTo>
                    <a:lnTo>
                      <a:pt x="3" y="6"/>
                    </a:lnTo>
                    <a:lnTo>
                      <a:pt x="7" y="2"/>
                    </a:lnTo>
                    <a:lnTo>
                      <a:pt x="5" y="1"/>
                    </a:lnTo>
                    <a:lnTo>
                      <a:pt x="4" y="0"/>
                    </a:lnTo>
                    <a:lnTo>
                      <a:pt x="0" y="4"/>
                    </a:lnTo>
                    <a:lnTo>
                      <a:pt x="1" y="6"/>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5" name="Freeform 3581"/>
              <p:cNvSpPr>
                <a:spLocks/>
              </p:cNvSpPr>
              <p:nvPr/>
            </p:nvSpPr>
            <p:spPr bwMode="auto">
              <a:xfrm>
                <a:off x="4460" y="3195"/>
                <a:ext cx="16" cy="88"/>
              </a:xfrm>
              <a:custGeom>
                <a:avLst/>
                <a:gdLst>
                  <a:gd name="T0" fmla="*/ 2 w 31"/>
                  <a:gd name="T1" fmla="*/ 6 h 175"/>
                  <a:gd name="T2" fmla="*/ 2 w 31"/>
                  <a:gd name="T3" fmla="*/ 7 h 175"/>
                  <a:gd name="T4" fmla="*/ 5 w 31"/>
                  <a:gd name="T5" fmla="*/ 6 h 175"/>
                  <a:gd name="T6" fmla="*/ 7 w 31"/>
                  <a:gd name="T7" fmla="*/ 3 h 175"/>
                  <a:gd name="T8" fmla="*/ 8 w 31"/>
                  <a:gd name="T9" fmla="*/ 3 h 175"/>
                  <a:gd name="T10" fmla="*/ 29 w 31"/>
                  <a:gd name="T11" fmla="*/ 3 h 175"/>
                  <a:gd name="T12" fmla="*/ 29 w 31"/>
                  <a:gd name="T13" fmla="*/ 171 h 175"/>
                  <a:gd name="T14" fmla="*/ 30 w 31"/>
                  <a:gd name="T15" fmla="*/ 175 h 175"/>
                  <a:gd name="T16" fmla="*/ 31 w 31"/>
                  <a:gd name="T17" fmla="*/ 174 h 175"/>
                  <a:gd name="T18" fmla="*/ 30 w 31"/>
                  <a:gd name="T19" fmla="*/ 0 h 175"/>
                  <a:gd name="T20" fmla="*/ 8 w 31"/>
                  <a:gd name="T21" fmla="*/ 0 h 175"/>
                  <a:gd name="T22" fmla="*/ 5 w 31"/>
                  <a:gd name="T23" fmla="*/ 3 h 175"/>
                  <a:gd name="T24" fmla="*/ 5 w 31"/>
                  <a:gd name="T25" fmla="*/ 4 h 175"/>
                  <a:gd name="T26" fmla="*/ 0 w 31"/>
                  <a:gd name="T27" fmla="*/ 6 h 175"/>
                  <a:gd name="T28" fmla="*/ 1 w 31"/>
                  <a:gd name="T29" fmla="*/ 5 h 175"/>
                  <a:gd name="T30" fmla="*/ 2 w 31"/>
                  <a:gd name="T31" fmla="*/ 6 h 17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
                  <a:gd name="T49" fmla="*/ 0 h 175"/>
                  <a:gd name="T50" fmla="*/ 31 w 31"/>
                  <a:gd name="T51" fmla="*/ 175 h 17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 h="175">
                    <a:moveTo>
                      <a:pt x="2" y="6"/>
                    </a:moveTo>
                    <a:lnTo>
                      <a:pt x="2" y="7"/>
                    </a:lnTo>
                    <a:lnTo>
                      <a:pt x="5" y="6"/>
                    </a:lnTo>
                    <a:lnTo>
                      <a:pt x="7" y="3"/>
                    </a:lnTo>
                    <a:lnTo>
                      <a:pt x="8" y="3"/>
                    </a:lnTo>
                    <a:lnTo>
                      <a:pt x="29" y="3"/>
                    </a:lnTo>
                    <a:lnTo>
                      <a:pt x="29" y="171"/>
                    </a:lnTo>
                    <a:lnTo>
                      <a:pt x="30" y="175"/>
                    </a:lnTo>
                    <a:lnTo>
                      <a:pt x="31" y="174"/>
                    </a:lnTo>
                    <a:lnTo>
                      <a:pt x="30" y="0"/>
                    </a:lnTo>
                    <a:lnTo>
                      <a:pt x="8" y="0"/>
                    </a:lnTo>
                    <a:lnTo>
                      <a:pt x="5" y="3"/>
                    </a:lnTo>
                    <a:lnTo>
                      <a:pt x="5" y="4"/>
                    </a:lnTo>
                    <a:lnTo>
                      <a:pt x="0" y="6"/>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6" name="Freeform 3582"/>
              <p:cNvSpPr>
                <a:spLocks/>
              </p:cNvSpPr>
              <p:nvPr/>
            </p:nvSpPr>
            <p:spPr bwMode="auto">
              <a:xfrm>
                <a:off x="4511" y="3195"/>
                <a:ext cx="56" cy="88"/>
              </a:xfrm>
              <a:custGeom>
                <a:avLst/>
                <a:gdLst>
                  <a:gd name="T0" fmla="*/ 0 w 110"/>
                  <a:gd name="T1" fmla="*/ 178 h 178"/>
                  <a:gd name="T2" fmla="*/ 83 w 110"/>
                  <a:gd name="T3" fmla="*/ 0 h 178"/>
                  <a:gd name="T4" fmla="*/ 110 w 110"/>
                  <a:gd name="T5" fmla="*/ 0 h 178"/>
                  <a:gd name="T6" fmla="*/ 27 w 110"/>
                  <a:gd name="T7" fmla="*/ 178 h 178"/>
                  <a:gd name="T8" fmla="*/ 0 w 110"/>
                  <a:gd name="T9" fmla="*/ 178 h 178"/>
                  <a:gd name="T10" fmla="*/ 0 w 110"/>
                  <a:gd name="T11" fmla="*/ 178 h 178"/>
                  <a:gd name="T12" fmla="*/ 0 60000 65536"/>
                  <a:gd name="T13" fmla="*/ 0 60000 65536"/>
                  <a:gd name="T14" fmla="*/ 0 60000 65536"/>
                  <a:gd name="T15" fmla="*/ 0 60000 65536"/>
                  <a:gd name="T16" fmla="*/ 0 60000 65536"/>
                  <a:gd name="T17" fmla="*/ 0 60000 65536"/>
                  <a:gd name="T18" fmla="*/ 0 w 110"/>
                  <a:gd name="T19" fmla="*/ 0 h 178"/>
                  <a:gd name="T20" fmla="*/ 110 w 110"/>
                  <a:gd name="T21" fmla="*/ 178 h 178"/>
                </a:gdLst>
                <a:ahLst/>
                <a:cxnLst>
                  <a:cxn ang="T12">
                    <a:pos x="T0" y="T1"/>
                  </a:cxn>
                  <a:cxn ang="T13">
                    <a:pos x="T2" y="T3"/>
                  </a:cxn>
                  <a:cxn ang="T14">
                    <a:pos x="T4" y="T5"/>
                  </a:cxn>
                  <a:cxn ang="T15">
                    <a:pos x="T6" y="T7"/>
                  </a:cxn>
                  <a:cxn ang="T16">
                    <a:pos x="T8" y="T9"/>
                  </a:cxn>
                  <a:cxn ang="T17">
                    <a:pos x="T10" y="T11"/>
                  </a:cxn>
                </a:cxnLst>
                <a:rect l="T18" t="T19" r="T20" b="T21"/>
                <a:pathLst>
                  <a:path w="110" h="178">
                    <a:moveTo>
                      <a:pt x="0" y="178"/>
                    </a:moveTo>
                    <a:lnTo>
                      <a:pt x="83" y="0"/>
                    </a:lnTo>
                    <a:lnTo>
                      <a:pt x="110" y="0"/>
                    </a:lnTo>
                    <a:lnTo>
                      <a:pt x="27" y="178"/>
                    </a:lnTo>
                    <a:lnTo>
                      <a:pt x="0" y="178"/>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7" name="Freeform 3583"/>
              <p:cNvSpPr>
                <a:spLocks/>
              </p:cNvSpPr>
              <p:nvPr/>
            </p:nvSpPr>
            <p:spPr bwMode="auto">
              <a:xfrm>
                <a:off x="4511" y="3195"/>
                <a:ext cx="56" cy="88"/>
              </a:xfrm>
              <a:custGeom>
                <a:avLst/>
                <a:gdLst>
                  <a:gd name="T0" fmla="*/ 0 w 110"/>
                  <a:gd name="T1" fmla="*/ 178 h 178"/>
                  <a:gd name="T2" fmla="*/ 83 w 110"/>
                  <a:gd name="T3" fmla="*/ 0 h 178"/>
                  <a:gd name="T4" fmla="*/ 110 w 110"/>
                  <a:gd name="T5" fmla="*/ 0 h 178"/>
                  <a:gd name="T6" fmla="*/ 27 w 110"/>
                  <a:gd name="T7" fmla="*/ 178 h 178"/>
                  <a:gd name="T8" fmla="*/ 0 w 110"/>
                  <a:gd name="T9" fmla="*/ 178 h 178"/>
                  <a:gd name="T10" fmla="*/ 0 w 110"/>
                  <a:gd name="T11" fmla="*/ 178 h 178"/>
                  <a:gd name="T12" fmla="*/ 0 60000 65536"/>
                  <a:gd name="T13" fmla="*/ 0 60000 65536"/>
                  <a:gd name="T14" fmla="*/ 0 60000 65536"/>
                  <a:gd name="T15" fmla="*/ 0 60000 65536"/>
                  <a:gd name="T16" fmla="*/ 0 60000 65536"/>
                  <a:gd name="T17" fmla="*/ 0 60000 65536"/>
                  <a:gd name="T18" fmla="*/ 0 w 110"/>
                  <a:gd name="T19" fmla="*/ 0 h 178"/>
                  <a:gd name="T20" fmla="*/ 110 w 110"/>
                  <a:gd name="T21" fmla="*/ 178 h 178"/>
                </a:gdLst>
                <a:ahLst/>
                <a:cxnLst>
                  <a:cxn ang="T12">
                    <a:pos x="T0" y="T1"/>
                  </a:cxn>
                  <a:cxn ang="T13">
                    <a:pos x="T2" y="T3"/>
                  </a:cxn>
                  <a:cxn ang="T14">
                    <a:pos x="T4" y="T5"/>
                  </a:cxn>
                  <a:cxn ang="T15">
                    <a:pos x="T6" y="T7"/>
                  </a:cxn>
                  <a:cxn ang="T16">
                    <a:pos x="T8" y="T9"/>
                  </a:cxn>
                  <a:cxn ang="T17">
                    <a:pos x="T10" y="T11"/>
                  </a:cxn>
                </a:cxnLst>
                <a:rect l="T18" t="T19" r="T20" b="T21"/>
                <a:pathLst>
                  <a:path w="110" h="178">
                    <a:moveTo>
                      <a:pt x="0" y="178"/>
                    </a:moveTo>
                    <a:lnTo>
                      <a:pt x="83" y="0"/>
                    </a:lnTo>
                    <a:lnTo>
                      <a:pt x="110" y="0"/>
                    </a:lnTo>
                    <a:lnTo>
                      <a:pt x="27" y="178"/>
                    </a:lnTo>
                    <a:lnTo>
                      <a:pt x="0" y="1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88" name="Freeform 3584"/>
              <p:cNvSpPr>
                <a:spLocks/>
              </p:cNvSpPr>
              <p:nvPr/>
            </p:nvSpPr>
            <p:spPr bwMode="auto">
              <a:xfrm>
                <a:off x="4511" y="3194"/>
                <a:ext cx="56" cy="89"/>
              </a:xfrm>
              <a:custGeom>
                <a:avLst/>
                <a:gdLst>
                  <a:gd name="T0" fmla="*/ 0 w 112"/>
                  <a:gd name="T1" fmla="*/ 179 h 179"/>
                  <a:gd name="T2" fmla="*/ 2 w 112"/>
                  <a:gd name="T3" fmla="*/ 179 h 179"/>
                  <a:gd name="T4" fmla="*/ 85 w 112"/>
                  <a:gd name="T5" fmla="*/ 2 h 179"/>
                  <a:gd name="T6" fmla="*/ 110 w 112"/>
                  <a:gd name="T7" fmla="*/ 2 h 179"/>
                  <a:gd name="T8" fmla="*/ 112 w 112"/>
                  <a:gd name="T9" fmla="*/ 0 h 179"/>
                  <a:gd name="T10" fmla="*/ 82 w 112"/>
                  <a:gd name="T11" fmla="*/ 1 h 179"/>
                  <a:gd name="T12" fmla="*/ 0 w 112"/>
                  <a:gd name="T13" fmla="*/ 179 h 179"/>
                  <a:gd name="T14" fmla="*/ 0 60000 65536"/>
                  <a:gd name="T15" fmla="*/ 0 60000 65536"/>
                  <a:gd name="T16" fmla="*/ 0 60000 65536"/>
                  <a:gd name="T17" fmla="*/ 0 60000 65536"/>
                  <a:gd name="T18" fmla="*/ 0 60000 65536"/>
                  <a:gd name="T19" fmla="*/ 0 60000 65536"/>
                  <a:gd name="T20" fmla="*/ 0 60000 65536"/>
                  <a:gd name="T21" fmla="*/ 0 w 112"/>
                  <a:gd name="T22" fmla="*/ 0 h 179"/>
                  <a:gd name="T23" fmla="*/ 112 w 112"/>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179">
                    <a:moveTo>
                      <a:pt x="0" y="179"/>
                    </a:moveTo>
                    <a:lnTo>
                      <a:pt x="2" y="179"/>
                    </a:lnTo>
                    <a:lnTo>
                      <a:pt x="85" y="2"/>
                    </a:lnTo>
                    <a:lnTo>
                      <a:pt x="110" y="2"/>
                    </a:lnTo>
                    <a:lnTo>
                      <a:pt x="112" y="0"/>
                    </a:lnTo>
                    <a:lnTo>
                      <a:pt x="82" y="1"/>
                    </a:lnTo>
                    <a:lnTo>
                      <a:pt x="0" y="1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89" name="Freeform 3585"/>
              <p:cNvSpPr>
                <a:spLocks/>
              </p:cNvSpPr>
              <p:nvPr/>
            </p:nvSpPr>
            <p:spPr bwMode="auto">
              <a:xfrm>
                <a:off x="4511" y="3194"/>
                <a:ext cx="56" cy="90"/>
              </a:xfrm>
              <a:custGeom>
                <a:avLst/>
                <a:gdLst>
                  <a:gd name="T0" fmla="*/ 110 w 112"/>
                  <a:gd name="T1" fmla="*/ 2 h 181"/>
                  <a:gd name="T2" fmla="*/ 27 w 112"/>
                  <a:gd name="T3" fmla="*/ 176 h 181"/>
                  <a:gd name="T4" fmla="*/ 2 w 112"/>
                  <a:gd name="T5" fmla="*/ 176 h 181"/>
                  <a:gd name="T6" fmla="*/ 0 w 112"/>
                  <a:gd name="T7" fmla="*/ 179 h 181"/>
                  <a:gd name="T8" fmla="*/ 0 w 112"/>
                  <a:gd name="T9" fmla="*/ 181 h 181"/>
                  <a:gd name="T10" fmla="*/ 29 w 112"/>
                  <a:gd name="T11" fmla="*/ 180 h 181"/>
                  <a:gd name="T12" fmla="*/ 112 w 112"/>
                  <a:gd name="T13" fmla="*/ 0 h 181"/>
                  <a:gd name="T14" fmla="*/ 110 w 112"/>
                  <a:gd name="T15" fmla="*/ 2 h 181"/>
                  <a:gd name="T16" fmla="*/ 0 60000 65536"/>
                  <a:gd name="T17" fmla="*/ 0 60000 65536"/>
                  <a:gd name="T18" fmla="*/ 0 60000 65536"/>
                  <a:gd name="T19" fmla="*/ 0 60000 65536"/>
                  <a:gd name="T20" fmla="*/ 0 60000 65536"/>
                  <a:gd name="T21" fmla="*/ 0 60000 65536"/>
                  <a:gd name="T22" fmla="*/ 0 60000 65536"/>
                  <a:gd name="T23" fmla="*/ 0 60000 65536"/>
                  <a:gd name="T24" fmla="*/ 0 w 112"/>
                  <a:gd name="T25" fmla="*/ 0 h 181"/>
                  <a:gd name="T26" fmla="*/ 112 w 112"/>
                  <a:gd name="T27" fmla="*/ 181 h 1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 h="181">
                    <a:moveTo>
                      <a:pt x="110" y="2"/>
                    </a:moveTo>
                    <a:lnTo>
                      <a:pt x="27" y="176"/>
                    </a:lnTo>
                    <a:lnTo>
                      <a:pt x="2" y="176"/>
                    </a:lnTo>
                    <a:lnTo>
                      <a:pt x="0" y="179"/>
                    </a:lnTo>
                    <a:lnTo>
                      <a:pt x="0" y="181"/>
                    </a:lnTo>
                    <a:lnTo>
                      <a:pt x="29" y="180"/>
                    </a:lnTo>
                    <a:lnTo>
                      <a:pt x="112" y="0"/>
                    </a:lnTo>
                    <a:lnTo>
                      <a:pt x="1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0" name="Freeform 3586"/>
              <p:cNvSpPr>
                <a:spLocks/>
              </p:cNvSpPr>
              <p:nvPr/>
            </p:nvSpPr>
            <p:spPr bwMode="auto">
              <a:xfrm>
                <a:off x="4575" y="3196"/>
                <a:ext cx="92" cy="87"/>
              </a:xfrm>
              <a:custGeom>
                <a:avLst/>
                <a:gdLst>
                  <a:gd name="T0" fmla="*/ 41 w 186"/>
                  <a:gd name="T1" fmla="*/ 134 h 176"/>
                  <a:gd name="T2" fmla="*/ 51 w 186"/>
                  <a:gd name="T3" fmla="*/ 147 h 176"/>
                  <a:gd name="T4" fmla="*/ 65 w 186"/>
                  <a:gd name="T5" fmla="*/ 154 h 176"/>
                  <a:gd name="T6" fmla="*/ 83 w 186"/>
                  <a:gd name="T7" fmla="*/ 157 h 176"/>
                  <a:gd name="T8" fmla="*/ 106 w 186"/>
                  <a:gd name="T9" fmla="*/ 156 h 176"/>
                  <a:gd name="T10" fmla="*/ 126 w 186"/>
                  <a:gd name="T11" fmla="*/ 150 h 176"/>
                  <a:gd name="T12" fmla="*/ 142 w 186"/>
                  <a:gd name="T13" fmla="*/ 140 h 176"/>
                  <a:gd name="T14" fmla="*/ 149 w 186"/>
                  <a:gd name="T15" fmla="*/ 127 h 176"/>
                  <a:gd name="T16" fmla="*/ 148 w 186"/>
                  <a:gd name="T17" fmla="*/ 112 h 176"/>
                  <a:gd name="T18" fmla="*/ 139 w 186"/>
                  <a:gd name="T19" fmla="*/ 101 h 176"/>
                  <a:gd name="T20" fmla="*/ 121 w 186"/>
                  <a:gd name="T21" fmla="*/ 93 h 176"/>
                  <a:gd name="T22" fmla="*/ 101 w 186"/>
                  <a:gd name="T23" fmla="*/ 89 h 176"/>
                  <a:gd name="T24" fmla="*/ 86 w 186"/>
                  <a:gd name="T25" fmla="*/ 89 h 176"/>
                  <a:gd name="T26" fmla="*/ 73 w 186"/>
                  <a:gd name="T27" fmla="*/ 90 h 176"/>
                  <a:gd name="T28" fmla="*/ 74 w 186"/>
                  <a:gd name="T29" fmla="*/ 72 h 176"/>
                  <a:gd name="T30" fmla="*/ 76 w 186"/>
                  <a:gd name="T31" fmla="*/ 72 h 176"/>
                  <a:gd name="T32" fmla="*/ 89 w 186"/>
                  <a:gd name="T33" fmla="*/ 72 h 176"/>
                  <a:gd name="T34" fmla="*/ 109 w 186"/>
                  <a:gd name="T35" fmla="*/ 68 h 176"/>
                  <a:gd name="T36" fmla="*/ 127 w 186"/>
                  <a:gd name="T37" fmla="*/ 61 h 176"/>
                  <a:gd name="T38" fmla="*/ 136 w 186"/>
                  <a:gd name="T39" fmla="*/ 51 h 176"/>
                  <a:gd name="T40" fmla="*/ 136 w 186"/>
                  <a:gd name="T41" fmla="*/ 38 h 176"/>
                  <a:gd name="T42" fmla="*/ 129 w 186"/>
                  <a:gd name="T43" fmla="*/ 29 h 176"/>
                  <a:gd name="T44" fmla="*/ 117 w 186"/>
                  <a:gd name="T45" fmla="*/ 21 h 176"/>
                  <a:gd name="T46" fmla="*/ 100 w 186"/>
                  <a:gd name="T47" fmla="*/ 18 h 176"/>
                  <a:gd name="T48" fmla="*/ 80 w 186"/>
                  <a:gd name="T49" fmla="*/ 18 h 176"/>
                  <a:gd name="T50" fmla="*/ 63 w 186"/>
                  <a:gd name="T51" fmla="*/ 21 h 176"/>
                  <a:gd name="T52" fmla="*/ 49 w 186"/>
                  <a:gd name="T53" fmla="*/ 29 h 176"/>
                  <a:gd name="T54" fmla="*/ 41 w 186"/>
                  <a:gd name="T55" fmla="*/ 41 h 176"/>
                  <a:gd name="T56" fmla="*/ 6 w 186"/>
                  <a:gd name="T57" fmla="*/ 37 h 176"/>
                  <a:gd name="T58" fmla="*/ 19 w 186"/>
                  <a:gd name="T59" fmla="*/ 20 h 176"/>
                  <a:gd name="T60" fmla="*/ 40 w 186"/>
                  <a:gd name="T61" fmla="*/ 7 h 176"/>
                  <a:gd name="T62" fmla="*/ 67 w 186"/>
                  <a:gd name="T63" fmla="*/ 2 h 176"/>
                  <a:gd name="T64" fmla="*/ 96 w 186"/>
                  <a:gd name="T65" fmla="*/ 0 h 176"/>
                  <a:gd name="T66" fmla="*/ 118 w 186"/>
                  <a:gd name="T67" fmla="*/ 3 h 176"/>
                  <a:gd name="T68" fmla="*/ 138 w 186"/>
                  <a:gd name="T69" fmla="*/ 8 h 176"/>
                  <a:gd name="T70" fmla="*/ 154 w 186"/>
                  <a:gd name="T71" fmla="*/ 17 h 176"/>
                  <a:gd name="T72" fmla="*/ 164 w 186"/>
                  <a:gd name="T73" fmla="*/ 27 h 176"/>
                  <a:gd name="T74" fmla="*/ 171 w 186"/>
                  <a:gd name="T75" fmla="*/ 37 h 176"/>
                  <a:gd name="T76" fmla="*/ 171 w 186"/>
                  <a:gd name="T77" fmla="*/ 48 h 176"/>
                  <a:gd name="T78" fmla="*/ 167 w 186"/>
                  <a:gd name="T79" fmla="*/ 58 h 176"/>
                  <a:gd name="T80" fmla="*/ 158 w 186"/>
                  <a:gd name="T81" fmla="*/ 67 h 176"/>
                  <a:gd name="T82" fmla="*/ 144 w 186"/>
                  <a:gd name="T83" fmla="*/ 75 h 176"/>
                  <a:gd name="T84" fmla="*/ 141 w 186"/>
                  <a:gd name="T85" fmla="*/ 81 h 176"/>
                  <a:gd name="T86" fmla="*/ 161 w 186"/>
                  <a:gd name="T87" fmla="*/ 87 h 176"/>
                  <a:gd name="T88" fmla="*/ 176 w 186"/>
                  <a:gd name="T89" fmla="*/ 97 h 176"/>
                  <a:gd name="T90" fmla="*/ 184 w 186"/>
                  <a:gd name="T91" fmla="*/ 111 h 176"/>
                  <a:gd name="T92" fmla="*/ 185 w 186"/>
                  <a:gd name="T93" fmla="*/ 128 h 176"/>
                  <a:gd name="T94" fmla="*/ 173 w 186"/>
                  <a:gd name="T95" fmla="*/ 148 h 176"/>
                  <a:gd name="T96" fmla="*/ 149 w 186"/>
                  <a:gd name="T97" fmla="*/ 164 h 176"/>
                  <a:gd name="T98" fmla="*/ 116 w 186"/>
                  <a:gd name="T99" fmla="*/ 173 h 176"/>
                  <a:gd name="T100" fmla="*/ 78 w 186"/>
                  <a:gd name="T101" fmla="*/ 174 h 176"/>
                  <a:gd name="T102" fmla="*/ 45 w 186"/>
                  <a:gd name="T103" fmla="*/ 169 h 176"/>
                  <a:gd name="T104" fmla="*/ 20 w 186"/>
                  <a:gd name="T105" fmla="*/ 157 h 176"/>
                  <a:gd name="T106" fmla="*/ 4 w 186"/>
                  <a:gd name="T107" fmla="*/ 140 h 176"/>
                  <a:gd name="T108" fmla="*/ 0 w 186"/>
                  <a:gd name="T109" fmla="*/ 127 h 1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6"/>
                  <a:gd name="T166" fmla="*/ 0 h 176"/>
                  <a:gd name="T167" fmla="*/ 186 w 186"/>
                  <a:gd name="T168" fmla="*/ 176 h 1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6" h="176">
                    <a:moveTo>
                      <a:pt x="0" y="127"/>
                    </a:moveTo>
                    <a:lnTo>
                      <a:pt x="36" y="124"/>
                    </a:lnTo>
                    <a:lnTo>
                      <a:pt x="36" y="126"/>
                    </a:lnTo>
                    <a:lnTo>
                      <a:pt x="37" y="129"/>
                    </a:lnTo>
                    <a:lnTo>
                      <a:pt x="38" y="132"/>
                    </a:lnTo>
                    <a:lnTo>
                      <a:pt x="41" y="134"/>
                    </a:lnTo>
                    <a:lnTo>
                      <a:pt x="42" y="136"/>
                    </a:lnTo>
                    <a:lnTo>
                      <a:pt x="43" y="139"/>
                    </a:lnTo>
                    <a:lnTo>
                      <a:pt x="45" y="141"/>
                    </a:lnTo>
                    <a:lnTo>
                      <a:pt x="46" y="143"/>
                    </a:lnTo>
                    <a:lnTo>
                      <a:pt x="49" y="144"/>
                    </a:lnTo>
                    <a:lnTo>
                      <a:pt x="51" y="147"/>
                    </a:lnTo>
                    <a:lnTo>
                      <a:pt x="53" y="148"/>
                    </a:lnTo>
                    <a:lnTo>
                      <a:pt x="56" y="150"/>
                    </a:lnTo>
                    <a:lnTo>
                      <a:pt x="58" y="151"/>
                    </a:lnTo>
                    <a:lnTo>
                      <a:pt x="60" y="153"/>
                    </a:lnTo>
                    <a:lnTo>
                      <a:pt x="63" y="154"/>
                    </a:lnTo>
                    <a:lnTo>
                      <a:pt x="65" y="154"/>
                    </a:lnTo>
                    <a:lnTo>
                      <a:pt x="68" y="155"/>
                    </a:lnTo>
                    <a:lnTo>
                      <a:pt x="71" y="156"/>
                    </a:lnTo>
                    <a:lnTo>
                      <a:pt x="74" y="156"/>
                    </a:lnTo>
                    <a:lnTo>
                      <a:pt x="78" y="157"/>
                    </a:lnTo>
                    <a:lnTo>
                      <a:pt x="80" y="157"/>
                    </a:lnTo>
                    <a:lnTo>
                      <a:pt x="83" y="157"/>
                    </a:lnTo>
                    <a:lnTo>
                      <a:pt x="87" y="157"/>
                    </a:lnTo>
                    <a:lnTo>
                      <a:pt x="91" y="158"/>
                    </a:lnTo>
                    <a:lnTo>
                      <a:pt x="95" y="157"/>
                    </a:lnTo>
                    <a:lnTo>
                      <a:pt x="98" y="157"/>
                    </a:lnTo>
                    <a:lnTo>
                      <a:pt x="103" y="157"/>
                    </a:lnTo>
                    <a:lnTo>
                      <a:pt x="106" y="156"/>
                    </a:lnTo>
                    <a:lnTo>
                      <a:pt x="110" y="156"/>
                    </a:lnTo>
                    <a:lnTo>
                      <a:pt x="113" y="155"/>
                    </a:lnTo>
                    <a:lnTo>
                      <a:pt x="117" y="154"/>
                    </a:lnTo>
                    <a:lnTo>
                      <a:pt x="120" y="153"/>
                    </a:lnTo>
                    <a:lnTo>
                      <a:pt x="124" y="151"/>
                    </a:lnTo>
                    <a:lnTo>
                      <a:pt x="126" y="150"/>
                    </a:lnTo>
                    <a:lnTo>
                      <a:pt x="129" y="149"/>
                    </a:lnTo>
                    <a:lnTo>
                      <a:pt x="133" y="148"/>
                    </a:lnTo>
                    <a:lnTo>
                      <a:pt x="135" y="146"/>
                    </a:lnTo>
                    <a:lnTo>
                      <a:pt x="138" y="143"/>
                    </a:lnTo>
                    <a:lnTo>
                      <a:pt x="140" y="142"/>
                    </a:lnTo>
                    <a:lnTo>
                      <a:pt x="142" y="140"/>
                    </a:lnTo>
                    <a:lnTo>
                      <a:pt x="143" y="138"/>
                    </a:lnTo>
                    <a:lnTo>
                      <a:pt x="146" y="135"/>
                    </a:lnTo>
                    <a:lnTo>
                      <a:pt x="147" y="134"/>
                    </a:lnTo>
                    <a:lnTo>
                      <a:pt x="148" y="132"/>
                    </a:lnTo>
                    <a:lnTo>
                      <a:pt x="149" y="129"/>
                    </a:lnTo>
                    <a:lnTo>
                      <a:pt x="149" y="127"/>
                    </a:lnTo>
                    <a:lnTo>
                      <a:pt x="149" y="125"/>
                    </a:lnTo>
                    <a:lnTo>
                      <a:pt x="150" y="123"/>
                    </a:lnTo>
                    <a:lnTo>
                      <a:pt x="149" y="119"/>
                    </a:lnTo>
                    <a:lnTo>
                      <a:pt x="149" y="117"/>
                    </a:lnTo>
                    <a:lnTo>
                      <a:pt x="149" y="114"/>
                    </a:lnTo>
                    <a:lnTo>
                      <a:pt x="148" y="112"/>
                    </a:lnTo>
                    <a:lnTo>
                      <a:pt x="147" y="111"/>
                    </a:lnTo>
                    <a:lnTo>
                      <a:pt x="146" y="109"/>
                    </a:lnTo>
                    <a:lnTo>
                      <a:pt x="144" y="106"/>
                    </a:lnTo>
                    <a:lnTo>
                      <a:pt x="142" y="104"/>
                    </a:lnTo>
                    <a:lnTo>
                      <a:pt x="141" y="103"/>
                    </a:lnTo>
                    <a:lnTo>
                      <a:pt x="139" y="101"/>
                    </a:lnTo>
                    <a:lnTo>
                      <a:pt x="136" y="100"/>
                    </a:lnTo>
                    <a:lnTo>
                      <a:pt x="134" y="98"/>
                    </a:lnTo>
                    <a:lnTo>
                      <a:pt x="131" y="96"/>
                    </a:lnTo>
                    <a:lnTo>
                      <a:pt x="128" y="95"/>
                    </a:lnTo>
                    <a:lnTo>
                      <a:pt x="125" y="94"/>
                    </a:lnTo>
                    <a:lnTo>
                      <a:pt x="121" y="93"/>
                    </a:lnTo>
                    <a:lnTo>
                      <a:pt x="119" y="91"/>
                    </a:lnTo>
                    <a:lnTo>
                      <a:pt x="116" y="90"/>
                    </a:lnTo>
                    <a:lnTo>
                      <a:pt x="112" y="90"/>
                    </a:lnTo>
                    <a:lnTo>
                      <a:pt x="109" y="89"/>
                    </a:lnTo>
                    <a:lnTo>
                      <a:pt x="105" y="89"/>
                    </a:lnTo>
                    <a:lnTo>
                      <a:pt x="101" y="89"/>
                    </a:lnTo>
                    <a:lnTo>
                      <a:pt x="97" y="89"/>
                    </a:lnTo>
                    <a:lnTo>
                      <a:pt x="94" y="89"/>
                    </a:lnTo>
                    <a:lnTo>
                      <a:pt x="91" y="89"/>
                    </a:lnTo>
                    <a:lnTo>
                      <a:pt x="89" y="89"/>
                    </a:lnTo>
                    <a:lnTo>
                      <a:pt x="88" y="89"/>
                    </a:lnTo>
                    <a:lnTo>
                      <a:pt x="86" y="89"/>
                    </a:lnTo>
                    <a:lnTo>
                      <a:pt x="83" y="89"/>
                    </a:lnTo>
                    <a:lnTo>
                      <a:pt x="82" y="89"/>
                    </a:lnTo>
                    <a:lnTo>
                      <a:pt x="80" y="89"/>
                    </a:lnTo>
                    <a:lnTo>
                      <a:pt x="78" y="89"/>
                    </a:lnTo>
                    <a:lnTo>
                      <a:pt x="75" y="90"/>
                    </a:lnTo>
                    <a:lnTo>
                      <a:pt x="73" y="90"/>
                    </a:lnTo>
                    <a:lnTo>
                      <a:pt x="71" y="90"/>
                    </a:lnTo>
                    <a:lnTo>
                      <a:pt x="70" y="91"/>
                    </a:lnTo>
                    <a:lnTo>
                      <a:pt x="73" y="73"/>
                    </a:lnTo>
                    <a:lnTo>
                      <a:pt x="73" y="72"/>
                    </a:lnTo>
                    <a:lnTo>
                      <a:pt x="74" y="72"/>
                    </a:lnTo>
                    <a:lnTo>
                      <a:pt x="75" y="72"/>
                    </a:lnTo>
                    <a:lnTo>
                      <a:pt x="76" y="72"/>
                    </a:lnTo>
                    <a:lnTo>
                      <a:pt x="78" y="72"/>
                    </a:lnTo>
                    <a:lnTo>
                      <a:pt x="79" y="73"/>
                    </a:lnTo>
                    <a:lnTo>
                      <a:pt x="82" y="72"/>
                    </a:lnTo>
                    <a:lnTo>
                      <a:pt x="86" y="72"/>
                    </a:lnTo>
                    <a:lnTo>
                      <a:pt x="89" y="72"/>
                    </a:lnTo>
                    <a:lnTo>
                      <a:pt x="93" y="72"/>
                    </a:lnTo>
                    <a:lnTo>
                      <a:pt x="96" y="71"/>
                    </a:lnTo>
                    <a:lnTo>
                      <a:pt x="100" y="71"/>
                    </a:lnTo>
                    <a:lnTo>
                      <a:pt x="103" y="70"/>
                    </a:lnTo>
                    <a:lnTo>
                      <a:pt x="106" y="70"/>
                    </a:lnTo>
                    <a:lnTo>
                      <a:pt x="109" y="68"/>
                    </a:lnTo>
                    <a:lnTo>
                      <a:pt x="112" y="67"/>
                    </a:lnTo>
                    <a:lnTo>
                      <a:pt x="116" y="66"/>
                    </a:lnTo>
                    <a:lnTo>
                      <a:pt x="119" y="66"/>
                    </a:lnTo>
                    <a:lnTo>
                      <a:pt x="121" y="64"/>
                    </a:lnTo>
                    <a:lnTo>
                      <a:pt x="124" y="63"/>
                    </a:lnTo>
                    <a:lnTo>
                      <a:pt x="127" y="61"/>
                    </a:lnTo>
                    <a:lnTo>
                      <a:pt x="128" y="60"/>
                    </a:lnTo>
                    <a:lnTo>
                      <a:pt x="131" y="58"/>
                    </a:lnTo>
                    <a:lnTo>
                      <a:pt x="133" y="57"/>
                    </a:lnTo>
                    <a:lnTo>
                      <a:pt x="134" y="55"/>
                    </a:lnTo>
                    <a:lnTo>
                      <a:pt x="135" y="52"/>
                    </a:lnTo>
                    <a:lnTo>
                      <a:pt x="136" y="51"/>
                    </a:lnTo>
                    <a:lnTo>
                      <a:pt x="136" y="49"/>
                    </a:lnTo>
                    <a:lnTo>
                      <a:pt x="136" y="47"/>
                    </a:lnTo>
                    <a:lnTo>
                      <a:pt x="138" y="44"/>
                    </a:lnTo>
                    <a:lnTo>
                      <a:pt x="136" y="42"/>
                    </a:lnTo>
                    <a:lnTo>
                      <a:pt x="136" y="40"/>
                    </a:lnTo>
                    <a:lnTo>
                      <a:pt x="136" y="38"/>
                    </a:lnTo>
                    <a:lnTo>
                      <a:pt x="135" y="36"/>
                    </a:lnTo>
                    <a:lnTo>
                      <a:pt x="134" y="35"/>
                    </a:lnTo>
                    <a:lnTo>
                      <a:pt x="133" y="33"/>
                    </a:lnTo>
                    <a:lnTo>
                      <a:pt x="132" y="32"/>
                    </a:lnTo>
                    <a:lnTo>
                      <a:pt x="131" y="30"/>
                    </a:lnTo>
                    <a:lnTo>
                      <a:pt x="129" y="29"/>
                    </a:lnTo>
                    <a:lnTo>
                      <a:pt x="127" y="28"/>
                    </a:lnTo>
                    <a:lnTo>
                      <a:pt x="125" y="27"/>
                    </a:lnTo>
                    <a:lnTo>
                      <a:pt x="124" y="26"/>
                    </a:lnTo>
                    <a:lnTo>
                      <a:pt x="121" y="23"/>
                    </a:lnTo>
                    <a:lnTo>
                      <a:pt x="119" y="22"/>
                    </a:lnTo>
                    <a:lnTo>
                      <a:pt x="117" y="21"/>
                    </a:lnTo>
                    <a:lnTo>
                      <a:pt x="113" y="21"/>
                    </a:lnTo>
                    <a:lnTo>
                      <a:pt x="111" y="20"/>
                    </a:lnTo>
                    <a:lnTo>
                      <a:pt x="109" y="19"/>
                    </a:lnTo>
                    <a:lnTo>
                      <a:pt x="105" y="19"/>
                    </a:lnTo>
                    <a:lnTo>
                      <a:pt x="103" y="18"/>
                    </a:lnTo>
                    <a:lnTo>
                      <a:pt x="100" y="18"/>
                    </a:lnTo>
                    <a:lnTo>
                      <a:pt x="96" y="18"/>
                    </a:lnTo>
                    <a:lnTo>
                      <a:pt x="93" y="18"/>
                    </a:lnTo>
                    <a:lnTo>
                      <a:pt x="90" y="18"/>
                    </a:lnTo>
                    <a:lnTo>
                      <a:pt x="87" y="18"/>
                    </a:lnTo>
                    <a:lnTo>
                      <a:pt x="83" y="18"/>
                    </a:lnTo>
                    <a:lnTo>
                      <a:pt x="80" y="18"/>
                    </a:lnTo>
                    <a:lnTo>
                      <a:pt x="76" y="18"/>
                    </a:lnTo>
                    <a:lnTo>
                      <a:pt x="74" y="19"/>
                    </a:lnTo>
                    <a:lnTo>
                      <a:pt x="71" y="19"/>
                    </a:lnTo>
                    <a:lnTo>
                      <a:pt x="68" y="20"/>
                    </a:lnTo>
                    <a:lnTo>
                      <a:pt x="65" y="21"/>
                    </a:lnTo>
                    <a:lnTo>
                      <a:pt x="63" y="21"/>
                    </a:lnTo>
                    <a:lnTo>
                      <a:pt x="60" y="22"/>
                    </a:lnTo>
                    <a:lnTo>
                      <a:pt x="58" y="23"/>
                    </a:lnTo>
                    <a:lnTo>
                      <a:pt x="56" y="26"/>
                    </a:lnTo>
                    <a:lnTo>
                      <a:pt x="53" y="27"/>
                    </a:lnTo>
                    <a:lnTo>
                      <a:pt x="51" y="28"/>
                    </a:lnTo>
                    <a:lnTo>
                      <a:pt x="49" y="29"/>
                    </a:lnTo>
                    <a:lnTo>
                      <a:pt x="48" y="32"/>
                    </a:lnTo>
                    <a:lnTo>
                      <a:pt x="46" y="33"/>
                    </a:lnTo>
                    <a:lnTo>
                      <a:pt x="44" y="35"/>
                    </a:lnTo>
                    <a:lnTo>
                      <a:pt x="43" y="37"/>
                    </a:lnTo>
                    <a:lnTo>
                      <a:pt x="42" y="40"/>
                    </a:lnTo>
                    <a:lnTo>
                      <a:pt x="41" y="41"/>
                    </a:lnTo>
                    <a:lnTo>
                      <a:pt x="41" y="43"/>
                    </a:lnTo>
                    <a:lnTo>
                      <a:pt x="40" y="45"/>
                    </a:lnTo>
                    <a:lnTo>
                      <a:pt x="40" y="49"/>
                    </a:lnTo>
                    <a:lnTo>
                      <a:pt x="4" y="45"/>
                    </a:lnTo>
                    <a:lnTo>
                      <a:pt x="5" y="41"/>
                    </a:lnTo>
                    <a:lnTo>
                      <a:pt x="6" y="37"/>
                    </a:lnTo>
                    <a:lnTo>
                      <a:pt x="7" y="35"/>
                    </a:lnTo>
                    <a:lnTo>
                      <a:pt x="10" y="32"/>
                    </a:lnTo>
                    <a:lnTo>
                      <a:pt x="12" y="28"/>
                    </a:lnTo>
                    <a:lnTo>
                      <a:pt x="14" y="26"/>
                    </a:lnTo>
                    <a:lnTo>
                      <a:pt x="17" y="22"/>
                    </a:lnTo>
                    <a:lnTo>
                      <a:pt x="19" y="20"/>
                    </a:lnTo>
                    <a:lnTo>
                      <a:pt x="22" y="18"/>
                    </a:lnTo>
                    <a:lnTo>
                      <a:pt x="26" y="15"/>
                    </a:lnTo>
                    <a:lnTo>
                      <a:pt x="28" y="13"/>
                    </a:lnTo>
                    <a:lnTo>
                      <a:pt x="33" y="12"/>
                    </a:lnTo>
                    <a:lnTo>
                      <a:pt x="36" y="10"/>
                    </a:lnTo>
                    <a:lnTo>
                      <a:pt x="40" y="7"/>
                    </a:lnTo>
                    <a:lnTo>
                      <a:pt x="44" y="6"/>
                    </a:lnTo>
                    <a:lnTo>
                      <a:pt x="49" y="5"/>
                    </a:lnTo>
                    <a:lnTo>
                      <a:pt x="53" y="4"/>
                    </a:lnTo>
                    <a:lnTo>
                      <a:pt x="58" y="3"/>
                    </a:lnTo>
                    <a:lnTo>
                      <a:pt x="63" y="2"/>
                    </a:lnTo>
                    <a:lnTo>
                      <a:pt x="67" y="2"/>
                    </a:lnTo>
                    <a:lnTo>
                      <a:pt x="73" y="0"/>
                    </a:lnTo>
                    <a:lnTo>
                      <a:pt x="78" y="0"/>
                    </a:lnTo>
                    <a:lnTo>
                      <a:pt x="83" y="0"/>
                    </a:lnTo>
                    <a:lnTo>
                      <a:pt x="89" y="0"/>
                    </a:lnTo>
                    <a:lnTo>
                      <a:pt x="93" y="0"/>
                    </a:lnTo>
                    <a:lnTo>
                      <a:pt x="96" y="0"/>
                    </a:lnTo>
                    <a:lnTo>
                      <a:pt x="101" y="0"/>
                    </a:lnTo>
                    <a:lnTo>
                      <a:pt x="104" y="0"/>
                    </a:lnTo>
                    <a:lnTo>
                      <a:pt x="108" y="2"/>
                    </a:lnTo>
                    <a:lnTo>
                      <a:pt x="111" y="2"/>
                    </a:lnTo>
                    <a:lnTo>
                      <a:pt x="114" y="3"/>
                    </a:lnTo>
                    <a:lnTo>
                      <a:pt x="118" y="3"/>
                    </a:lnTo>
                    <a:lnTo>
                      <a:pt x="121" y="4"/>
                    </a:lnTo>
                    <a:lnTo>
                      <a:pt x="125" y="5"/>
                    </a:lnTo>
                    <a:lnTo>
                      <a:pt x="128" y="6"/>
                    </a:lnTo>
                    <a:lnTo>
                      <a:pt x="132" y="7"/>
                    </a:lnTo>
                    <a:lnTo>
                      <a:pt x="134" y="7"/>
                    </a:lnTo>
                    <a:lnTo>
                      <a:pt x="138" y="8"/>
                    </a:lnTo>
                    <a:lnTo>
                      <a:pt x="141" y="10"/>
                    </a:lnTo>
                    <a:lnTo>
                      <a:pt x="143" y="11"/>
                    </a:lnTo>
                    <a:lnTo>
                      <a:pt x="146" y="12"/>
                    </a:lnTo>
                    <a:lnTo>
                      <a:pt x="149" y="14"/>
                    </a:lnTo>
                    <a:lnTo>
                      <a:pt x="151" y="15"/>
                    </a:lnTo>
                    <a:lnTo>
                      <a:pt x="154" y="17"/>
                    </a:lnTo>
                    <a:lnTo>
                      <a:pt x="156" y="18"/>
                    </a:lnTo>
                    <a:lnTo>
                      <a:pt x="157" y="20"/>
                    </a:lnTo>
                    <a:lnTo>
                      <a:pt x="159" y="21"/>
                    </a:lnTo>
                    <a:lnTo>
                      <a:pt x="162" y="23"/>
                    </a:lnTo>
                    <a:lnTo>
                      <a:pt x="163" y="25"/>
                    </a:lnTo>
                    <a:lnTo>
                      <a:pt x="164" y="27"/>
                    </a:lnTo>
                    <a:lnTo>
                      <a:pt x="165" y="28"/>
                    </a:lnTo>
                    <a:lnTo>
                      <a:pt x="167" y="30"/>
                    </a:lnTo>
                    <a:lnTo>
                      <a:pt x="167" y="32"/>
                    </a:lnTo>
                    <a:lnTo>
                      <a:pt x="169" y="34"/>
                    </a:lnTo>
                    <a:lnTo>
                      <a:pt x="170" y="35"/>
                    </a:lnTo>
                    <a:lnTo>
                      <a:pt x="171" y="37"/>
                    </a:lnTo>
                    <a:lnTo>
                      <a:pt x="171" y="40"/>
                    </a:lnTo>
                    <a:lnTo>
                      <a:pt x="171" y="41"/>
                    </a:lnTo>
                    <a:lnTo>
                      <a:pt x="171" y="43"/>
                    </a:lnTo>
                    <a:lnTo>
                      <a:pt x="172" y="45"/>
                    </a:lnTo>
                    <a:lnTo>
                      <a:pt x="171" y="47"/>
                    </a:lnTo>
                    <a:lnTo>
                      <a:pt x="171" y="48"/>
                    </a:lnTo>
                    <a:lnTo>
                      <a:pt x="171" y="50"/>
                    </a:lnTo>
                    <a:lnTo>
                      <a:pt x="171" y="51"/>
                    </a:lnTo>
                    <a:lnTo>
                      <a:pt x="170" y="53"/>
                    </a:lnTo>
                    <a:lnTo>
                      <a:pt x="169" y="55"/>
                    </a:lnTo>
                    <a:lnTo>
                      <a:pt x="169" y="57"/>
                    </a:lnTo>
                    <a:lnTo>
                      <a:pt x="167" y="58"/>
                    </a:lnTo>
                    <a:lnTo>
                      <a:pt x="166" y="59"/>
                    </a:lnTo>
                    <a:lnTo>
                      <a:pt x="165" y="61"/>
                    </a:lnTo>
                    <a:lnTo>
                      <a:pt x="164" y="63"/>
                    </a:lnTo>
                    <a:lnTo>
                      <a:pt x="163" y="65"/>
                    </a:lnTo>
                    <a:lnTo>
                      <a:pt x="161" y="66"/>
                    </a:lnTo>
                    <a:lnTo>
                      <a:pt x="158" y="67"/>
                    </a:lnTo>
                    <a:lnTo>
                      <a:pt x="156" y="68"/>
                    </a:lnTo>
                    <a:lnTo>
                      <a:pt x="155" y="71"/>
                    </a:lnTo>
                    <a:lnTo>
                      <a:pt x="153" y="72"/>
                    </a:lnTo>
                    <a:lnTo>
                      <a:pt x="149" y="73"/>
                    </a:lnTo>
                    <a:lnTo>
                      <a:pt x="147" y="74"/>
                    </a:lnTo>
                    <a:lnTo>
                      <a:pt x="144" y="75"/>
                    </a:lnTo>
                    <a:lnTo>
                      <a:pt x="141" y="76"/>
                    </a:lnTo>
                    <a:lnTo>
                      <a:pt x="139" y="78"/>
                    </a:lnTo>
                    <a:lnTo>
                      <a:pt x="135" y="79"/>
                    </a:lnTo>
                    <a:lnTo>
                      <a:pt x="133" y="80"/>
                    </a:lnTo>
                    <a:lnTo>
                      <a:pt x="136" y="80"/>
                    </a:lnTo>
                    <a:lnTo>
                      <a:pt x="141" y="81"/>
                    </a:lnTo>
                    <a:lnTo>
                      <a:pt x="144" y="81"/>
                    </a:lnTo>
                    <a:lnTo>
                      <a:pt x="148" y="82"/>
                    </a:lnTo>
                    <a:lnTo>
                      <a:pt x="151" y="83"/>
                    </a:lnTo>
                    <a:lnTo>
                      <a:pt x="155" y="85"/>
                    </a:lnTo>
                    <a:lnTo>
                      <a:pt x="158" y="86"/>
                    </a:lnTo>
                    <a:lnTo>
                      <a:pt x="161" y="87"/>
                    </a:lnTo>
                    <a:lnTo>
                      <a:pt x="164" y="88"/>
                    </a:lnTo>
                    <a:lnTo>
                      <a:pt x="166" y="90"/>
                    </a:lnTo>
                    <a:lnTo>
                      <a:pt x="169" y="91"/>
                    </a:lnTo>
                    <a:lnTo>
                      <a:pt x="172" y="94"/>
                    </a:lnTo>
                    <a:lnTo>
                      <a:pt x="173" y="95"/>
                    </a:lnTo>
                    <a:lnTo>
                      <a:pt x="176" y="97"/>
                    </a:lnTo>
                    <a:lnTo>
                      <a:pt x="178" y="100"/>
                    </a:lnTo>
                    <a:lnTo>
                      <a:pt x="179" y="102"/>
                    </a:lnTo>
                    <a:lnTo>
                      <a:pt x="180" y="104"/>
                    </a:lnTo>
                    <a:lnTo>
                      <a:pt x="182" y="106"/>
                    </a:lnTo>
                    <a:lnTo>
                      <a:pt x="182" y="109"/>
                    </a:lnTo>
                    <a:lnTo>
                      <a:pt x="184" y="111"/>
                    </a:lnTo>
                    <a:lnTo>
                      <a:pt x="185" y="113"/>
                    </a:lnTo>
                    <a:lnTo>
                      <a:pt x="185" y="116"/>
                    </a:lnTo>
                    <a:lnTo>
                      <a:pt x="185" y="118"/>
                    </a:lnTo>
                    <a:lnTo>
                      <a:pt x="186" y="121"/>
                    </a:lnTo>
                    <a:lnTo>
                      <a:pt x="185" y="125"/>
                    </a:lnTo>
                    <a:lnTo>
                      <a:pt x="185" y="128"/>
                    </a:lnTo>
                    <a:lnTo>
                      <a:pt x="184" y="132"/>
                    </a:lnTo>
                    <a:lnTo>
                      <a:pt x="182" y="135"/>
                    </a:lnTo>
                    <a:lnTo>
                      <a:pt x="181" y="139"/>
                    </a:lnTo>
                    <a:lnTo>
                      <a:pt x="179" y="142"/>
                    </a:lnTo>
                    <a:lnTo>
                      <a:pt x="177" y="144"/>
                    </a:lnTo>
                    <a:lnTo>
                      <a:pt x="173" y="148"/>
                    </a:lnTo>
                    <a:lnTo>
                      <a:pt x="171" y="151"/>
                    </a:lnTo>
                    <a:lnTo>
                      <a:pt x="167" y="154"/>
                    </a:lnTo>
                    <a:lnTo>
                      <a:pt x="163" y="156"/>
                    </a:lnTo>
                    <a:lnTo>
                      <a:pt x="159" y="159"/>
                    </a:lnTo>
                    <a:lnTo>
                      <a:pt x="154" y="162"/>
                    </a:lnTo>
                    <a:lnTo>
                      <a:pt x="149" y="164"/>
                    </a:lnTo>
                    <a:lnTo>
                      <a:pt x="144" y="166"/>
                    </a:lnTo>
                    <a:lnTo>
                      <a:pt x="139" y="167"/>
                    </a:lnTo>
                    <a:lnTo>
                      <a:pt x="133" y="170"/>
                    </a:lnTo>
                    <a:lnTo>
                      <a:pt x="127" y="171"/>
                    </a:lnTo>
                    <a:lnTo>
                      <a:pt x="121" y="172"/>
                    </a:lnTo>
                    <a:lnTo>
                      <a:pt x="116" y="173"/>
                    </a:lnTo>
                    <a:lnTo>
                      <a:pt x="110" y="174"/>
                    </a:lnTo>
                    <a:lnTo>
                      <a:pt x="103" y="174"/>
                    </a:lnTo>
                    <a:lnTo>
                      <a:pt x="96" y="174"/>
                    </a:lnTo>
                    <a:lnTo>
                      <a:pt x="90" y="176"/>
                    </a:lnTo>
                    <a:lnTo>
                      <a:pt x="83" y="174"/>
                    </a:lnTo>
                    <a:lnTo>
                      <a:pt x="78" y="174"/>
                    </a:lnTo>
                    <a:lnTo>
                      <a:pt x="72" y="174"/>
                    </a:lnTo>
                    <a:lnTo>
                      <a:pt x="66" y="173"/>
                    </a:lnTo>
                    <a:lnTo>
                      <a:pt x="61" y="172"/>
                    </a:lnTo>
                    <a:lnTo>
                      <a:pt x="56" y="171"/>
                    </a:lnTo>
                    <a:lnTo>
                      <a:pt x="51" y="170"/>
                    </a:lnTo>
                    <a:lnTo>
                      <a:pt x="45" y="169"/>
                    </a:lnTo>
                    <a:lnTo>
                      <a:pt x="41" y="167"/>
                    </a:lnTo>
                    <a:lnTo>
                      <a:pt x="36" y="165"/>
                    </a:lnTo>
                    <a:lnTo>
                      <a:pt x="32" y="163"/>
                    </a:lnTo>
                    <a:lnTo>
                      <a:pt x="28" y="162"/>
                    </a:lnTo>
                    <a:lnTo>
                      <a:pt x="23" y="159"/>
                    </a:lnTo>
                    <a:lnTo>
                      <a:pt x="20" y="157"/>
                    </a:lnTo>
                    <a:lnTo>
                      <a:pt x="17" y="154"/>
                    </a:lnTo>
                    <a:lnTo>
                      <a:pt x="13" y="151"/>
                    </a:lnTo>
                    <a:lnTo>
                      <a:pt x="11" y="149"/>
                    </a:lnTo>
                    <a:lnTo>
                      <a:pt x="8" y="146"/>
                    </a:lnTo>
                    <a:lnTo>
                      <a:pt x="6" y="143"/>
                    </a:lnTo>
                    <a:lnTo>
                      <a:pt x="4" y="140"/>
                    </a:lnTo>
                    <a:lnTo>
                      <a:pt x="3" y="136"/>
                    </a:lnTo>
                    <a:lnTo>
                      <a:pt x="2" y="134"/>
                    </a:lnTo>
                    <a:lnTo>
                      <a:pt x="0" y="131"/>
                    </a:lnTo>
                    <a:lnTo>
                      <a:pt x="0" y="12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1" name="Freeform 3587"/>
              <p:cNvSpPr>
                <a:spLocks/>
              </p:cNvSpPr>
              <p:nvPr/>
            </p:nvSpPr>
            <p:spPr bwMode="auto">
              <a:xfrm>
                <a:off x="4575" y="3196"/>
                <a:ext cx="92" cy="87"/>
              </a:xfrm>
              <a:custGeom>
                <a:avLst/>
                <a:gdLst>
                  <a:gd name="T0" fmla="*/ 41 w 186"/>
                  <a:gd name="T1" fmla="*/ 134 h 176"/>
                  <a:gd name="T2" fmla="*/ 51 w 186"/>
                  <a:gd name="T3" fmla="*/ 147 h 176"/>
                  <a:gd name="T4" fmla="*/ 65 w 186"/>
                  <a:gd name="T5" fmla="*/ 154 h 176"/>
                  <a:gd name="T6" fmla="*/ 83 w 186"/>
                  <a:gd name="T7" fmla="*/ 157 h 176"/>
                  <a:gd name="T8" fmla="*/ 106 w 186"/>
                  <a:gd name="T9" fmla="*/ 156 h 176"/>
                  <a:gd name="T10" fmla="*/ 126 w 186"/>
                  <a:gd name="T11" fmla="*/ 150 h 176"/>
                  <a:gd name="T12" fmla="*/ 142 w 186"/>
                  <a:gd name="T13" fmla="*/ 140 h 176"/>
                  <a:gd name="T14" fmla="*/ 149 w 186"/>
                  <a:gd name="T15" fmla="*/ 127 h 176"/>
                  <a:gd name="T16" fmla="*/ 148 w 186"/>
                  <a:gd name="T17" fmla="*/ 112 h 176"/>
                  <a:gd name="T18" fmla="*/ 139 w 186"/>
                  <a:gd name="T19" fmla="*/ 101 h 176"/>
                  <a:gd name="T20" fmla="*/ 121 w 186"/>
                  <a:gd name="T21" fmla="*/ 93 h 176"/>
                  <a:gd name="T22" fmla="*/ 101 w 186"/>
                  <a:gd name="T23" fmla="*/ 89 h 176"/>
                  <a:gd name="T24" fmla="*/ 86 w 186"/>
                  <a:gd name="T25" fmla="*/ 89 h 176"/>
                  <a:gd name="T26" fmla="*/ 73 w 186"/>
                  <a:gd name="T27" fmla="*/ 90 h 176"/>
                  <a:gd name="T28" fmla="*/ 74 w 186"/>
                  <a:gd name="T29" fmla="*/ 72 h 176"/>
                  <a:gd name="T30" fmla="*/ 76 w 186"/>
                  <a:gd name="T31" fmla="*/ 72 h 176"/>
                  <a:gd name="T32" fmla="*/ 89 w 186"/>
                  <a:gd name="T33" fmla="*/ 72 h 176"/>
                  <a:gd name="T34" fmla="*/ 109 w 186"/>
                  <a:gd name="T35" fmla="*/ 68 h 176"/>
                  <a:gd name="T36" fmla="*/ 127 w 186"/>
                  <a:gd name="T37" fmla="*/ 61 h 176"/>
                  <a:gd name="T38" fmla="*/ 136 w 186"/>
                  <a:gd name="T39" fmla="*/ 51 h 176"/>
                  <a:gd name="T40" fmla="*/ 136 w 186"/>
                  <a:gd name="T41" fmla="*/ 38 h 176"/>
                  <a:gd name="T42" fmla="*/ 129 w 186"/>
                  <a:gd name="T43" fmla="*/ 29 h 176"/>
                  <a:gd name="T44" fmla="*/ 117 w 186"/>
                  <a:gd name="T45" fmla="*/ 21 h 176"/>
                  <a:gd name="T46" fmla="*/ 100 w 186"/>
                  <a:gd name="T47" fmla="*/ 18 h 176"/>
                  <a:gd name="T48" fmla="*/ 80 w 186"/>
                  <a:gd name="T49" fmla="*/ 18 h 176"/>
                  <a:gd name="T50" fmla="*/ 63 w 186"/>
                  <a:gd name="T51" fmla="*/ 21 h 176"/>
                  <a:gd name="T52" fmla="*/ 49 w 186"/>
                  <a:gd name="T53" fmla="*/ 29 h 176"/>
                  <a:gd name="T54" fmla="*/ 41 w 186"/>
                  <a:gd name="T55" fmla="*/ 41 h 176"/>
                  <a:gd name="T56" fmla="*/ 6 w 186"/>
                  <a:gd name="T57" fmla="*/ 37 h 176"/>
                  <a:gd name="T58" fmla="*/ 19 w 186"/>
                  <a:gd name="T59" fmla="*/ 20 h 176"/>
                  <a:gd name="T60" fmla="*/ 40 w 186"/>
                  <a:gd name="T61" fmla="*/ 7 h 176"/>
                  <a:gd name="T62" fmla="*/ 67 w 186"/>
                  <a:gd name="T63" fmla="*/ 2 h 176"/>
                  <a:gd name="T64" fmla="*/ 96 w 186"/>
                  <a:gd name="T65" fmla="*/ 0 h 176"/>
                  <a:gd name="T66" fmla="*/ 118 w 186"/>
                  <a:gd name="T67" fmla="*/ 3 h 176"/>
                  <a:gd name="T68" fmla="*/ 138 w 186"/>
                  <a:gd name="T69" fmla="*/ 8 h 176"/>
                  <a:gd name="T70" fmla="*/ 154 w 186"/>
                  <a:gd name="T71" fmla="*/ 17 h 176"/>
                  <a:gd name="T72" fmla="*/ 164 w 186"/>
                  <a:gd name="T73" fmla="*/ 27 h 176"/>
                  <a:gd name="T74" fmla="*/ 171 w 186"/>
                  <a:gd name="T75" fmla="*/ 37 h 176"/>
                  <a:gd name="T76" fmla="*/ 171 w 186"/>
                  <a:gd name="T77" fmla="*/ 48 h 176"/>
                  <a:gd name="T78" fmla="*/ 167 w 186"/>
                  <a:gd name="T79" fmla="*/ 58 h 176"/>
                  <a:gd name="T80" fmla="*/ 158 w 186"/>
                  <a:gd name="T81" fmla="*/ 67 h 176"/>
                  <a:gd name="T82" fmla="*/ 144 w 186"/>
                  <a:gd name="T83" fmla="*/ 75 h 176"/>
                  <a:gd name="T84" fmla="*/ 141 w 186"/>
                  <a:gd name="T85" fmla="*/ 81 h 176"/>
                  <a:gd name="T86" fmla="*/ 161 w 186"/>
                  <a:gd name="T87" fmla="*/ 87 h 176"/>
                  <a:gd name="T88" fmla="*/ 176 w 186"/>
                  <a:gd name="T89" fmla="*/ 97 h 176"/>
                  <a:gd name="T90" fmla="*/ 184 w 186"/>
                  <a:gd name="T91" fmla="*/ 111 h 176"/>
                  <a:gd name="T92" fmla="*/ 185 w 186"/>
                  <a:gd name="T93" fmla="*/ 128 h 176"/>
                  <a:gd name="T94" fmla="*/ 173 w 186"/>
                  <a:gd name="T95" fmla="*/ 148 h 176"/>
                  <a:gd name="T96" fmla="*/ 149 w 186"/>
                  <a:gd name="T97" fmla="*/ 164 h 176"/>
                  <a:gd name="T98" fmla="*/ 116 w 186"/>
                  <a:gd name="T99" fmla="*/ 173 h 176"/>
                  <a:gd name="T100" fmla="*/ 78 w 186"/>
                  <a:gd name="T101" fmla="*/ 174 h 176"/>
                  <a:gd name="T102" fmla="*/ 45 w 186"/>
                  <a:gd name="T103" fmla="*/ 169 h 176"/>
                  <a:gd name="T104" fmla="*/ 20 w 186"/>
                  <a:gd name="T105" fmla="*/ 157 h 176"/>
                  <a:gd name="T106" fmla="*/ 4 w 186"/>
                  <a:gd name="T107" fmla="*/ 140 h 176"/>
                  <a:gd name="T108" fmla="*/ 0 w 186"/>
                  <a:gd name="T109" fmla="*/ 127 h 1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6"/>
                  <a:gd name="T166" fmla="*/ 0 h 176"/>
                  <a:gd name="T167" fmla="*/ 186 w 186"/>
                  <a:gd name="T168" fmla="*/ 176 h 1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6" h="176">
                    <a:moveTo>
                      <a:pt x="0" y="127"/>
                    </a:moveTo>
                    <a:lnTo>
                      <a:pt x="36" y="124"/>
                    </a:lnTo>
                    <a:lnTo>
                      <a:pt x="36" y="126"/>
                    </a:lnTo>
                    <a:lnTo>
                      <a:pt x="37" y="129"/>
                    </a:lnTo>
                    <a:lnTo>
                      <a:pt x="38" y="132"/>
                    </a:lnTo>
                    <a:lnTo>
                      <a:pt x="41" y="134"/>
                    </a:lnTo>
                    <a:lnTo>
                      <a:pt x="42" y="136"/>
                    </a:lnTo>
                    <a:lnTo>
                      <a:pt x="43" y="139"/>
                    </a:lnTo>
                    <a:lnTo>
                      <a:pt x="45" y="141"/>
                    </a:lnTo>
                    <a:lnTo>
                      <a:pt x="46" y="143"/>
                    </a:lnTo>
                    <a:lnTo>
                      <a:pt x="49" y="144"/>
                    </a:lnTo>
                    <a:lnTo>
                      <a:pt x="51" y="147"/>
                    </a:lnTo>
                    <a:lnTo>
                      <a:pt x="53" y="148"/>
                    </a:lnTo>
                    <a:lnTo>
                      <a:pt x="56" y="150"/>
                    </a:lnTo>
                    <a:lnTo>
                      <a:pt x="58" y="151"/>
                    </a:lnTo>
                    <a:lnTo>
                      <a:pt x="60" y="153"/>
                    </a:lnTo>
                    <a:lnTo>
                      <a:pt x="63" y="154"/>
                    </a:lnTo>
                    <a:lnTo>
                      <a:pt x="65" y="154"/>
                    </a:lnTo>
                    <a:lnTo>
                      <a:pt x="68" y="155"/>
                    </a:lnTo>
                    <a:lnTo>
                      <a:pt x="71" y="156"/>
                    </a:lnTo>
                    <a:lnTo>
                      <a:pt x="74" y="156"/>
                    </a:lnTo>
                    <a:lnTo>
                      <a:pt x="78" y="157"/>
                    </a:lnTo>
                    <a:lnTo>
                      <a:pt x="80" y="157"/>
                    </a:lnTo>
                    <a:lnTo>
                      <a:pt x="83" y="157"/>
                    </a:lnTo>
                    <a:lnTo>
                      <a:pt x="87" y="157"/>
                    </a:lnTo>
                    <a:lnTo>
                      <a:pt x="91" y="158"/>
                    </a:lnTo>
                    <a:lnTo>
                      <a:pt x="95" y="157"/>
                    </a:lnTo>
                    <a:lnTo>
                      <a:pt x="98" y="157"/>
                    </a:lnTo>
                    <a:lnTo>
                      <a:pt x="103" y="157"/>
                    </a:lnTo>
                    <a:lnTo>
                      <a:pt x="106" y="156"/>
                    </a:lnTo>
                    <a:lnTo>
                      <a:pt x="110" y="156"/>
                    </a:lnTo>
                    <a:lnTo>
                      <a:pt x="113" y="155"/>
                    </a:lnTo>
                    <a:lnTo>
                      <a:pt x="117" y="154"/>
                    </a:lnTo>
                    <a:lnTo>
                      <a:pt x="120" y="153"/>
                    </a:lnTo>
                    <a:lnTo>
                      <a:pt x="124" y="151"/>
                    </a:lnTo>
                    <a:lnTo>
                      <a:pt x="126" y="150"/>
                    </a:lnTo>
                    <a:lnTo>
                      <a:pt x="129" y="149"/>
                    </a:lnTo>
                    <a:lnTo>
                      <a:pt x="133" y="148"/>
                    </a:lnTo>
                    <a:lnTo>
                      <a:pt x="135" y="146"/>
                    </a:lnTo>
                    <a:lnTo>
                      <a:pt x="138" y="143"/>
                    </a:lnTo>
                    <a:lnTo>
                      <a:pt x="140" y="142"/>
                    </a:lnTo>
                    <a:lnTo>
                      <a:pt x="142" y="140"/>
                    </a:lnTo>
                    <a:lnTo>
                      <a:pt x="143" y="138"/>
                    </a:lnTo>
                    <a:lnTo>
                      <a:pt x="146" y="135"/>
                    </a:lnTo>
                    <a:lnTo>
                      <a:pt x="147" y="134"/>
                    </a:lnTo>
                    <a:lnTo>
                      <a:pt x="148" y="132"/>
                    </a:lnTo>
                    <a:lnTo>
                      <a:pt x="149" y="129"/>
                    </a:lnTo>
                    <a:lnTo>
                      <a:pt x="149" y="127"/>
                    </a:lnTo>
                    <a:lnTo>
                      <a:pt x="149" y="125"/>
                    </a:lnTo>
                    <a:lnTo>
                      <a:pt x="150" y="123"/>
                    </a:lnTo>
                    <a:lnTo>
                      <a:pt x="149" y="119"/>
                    </a:lnTo>
                    <a:lnTo>
                      <a:pt x="149" y="117"/>
                    </a:lnTo>
                    <a:lnTo>
                      <a:pt x="149" y="114"/>
                    </a:lnTo>
                    <a:lnTo>
                      <a:pt x="148" y="112"/>
                    </a:lnTo>
                    <a:lnTo>
                      <a:pt x="147" y="111"/>
                    </a:lnTo>
                    <a:lnTo>
                      <a:pt x="146" y="109"/>
                    </a:lnTo>
                    <a:lnTo>
                      <a:pt x="144" y="106"/>
                    </a:lnTo>
                    <a:lnTo>
                      <a:pt x="142" y="104"/>
                    </a:lnTo>
                    <a:lnTo>
                      <a:pt x="141" y="103"/>
                    </a:lnTo>
                    <a:lnTo>
                      <a:pt x="139" y="101"/>
                    </a:lnTo>
                    <a:lnTo>
                      <a:pt x="136" y="100"/>
                    </a:lnTo>
                    <a:lnTo>
                      <a:pt x="134" y="98"/>
                    </a:lnTo>
                    <a:lnTo>
                      <a:pt x="131" y="96"/>
                    </a:lnTo>
                    <a:lnTo>
                      <a:pt x="128" y="95"/>
                    </a:lnTo>
                    <a:lnTo>
                      <a:pt x="125" y="94"/>
                    </a:lnTo>
                    <a:lnTo>
                      <a:pt x="121" y="93"/>
                    </a:lnTo>
                    <a:lnTo>
                      <a:pt x="119" y="91"/>
                    </a:lnTo>
                    <a:lnTo>
                      <a:pt x="116" y="90"/>
                    </a:lnTo>
                    <a:lnTo>
                      <a:pt x="112" y="90"/>
                    </a:lnTo>
                    <a:lnTo>
                      <a:pt x="109" y="89"/>
                    </a:lnTo>
                    <a:lnTo>
                      <a:pt x="105" y="89"/>
                    </a:lnTo>
                    <a:lnTo>
                      <a:pt x="101" y="89"/>
                    </a:lnTo>
                    <a:lnTo>
                      <a:pt x="97" y="89"/>
                    </a:lnTo>
                    <a:lnTo>
                      <a:pt x="94" y="89"/>
                    </a:lnTo>
                    <a:lnTo>
                      <a:pt x="91" y="89"/>
                    </a:lnTo>
                    <a:lnTo>
                      <a:pt x="89" y="89"/>
                    </a:lnTo>
                    <a:lnTo>
                      <a:pt x="88" y="89"/>
                    </a:lnTo>
                    <a:lnTo>
                      <a:pt x="86" y="89"/>
                    </a:lnTo>
                    <a:lnTo>
                      <a:pt x="83" y="89"/>
                    </a:lnTo>
                    <a:lnTo>
                      <a:pt x="82" y="89"/>
                    </a:lnTo>
                    <a:lnTo>
                      <a:pt x="80" y="89"/>
                    </a:lnTo>
                    <a:lnTo>
                      <a:pt x="78" y="89"/>
                    </a:lnTo>
                    <a:lnTo>
                      <a:pt x="75" y="90"/>
                    </a:lnTo>
                    <a:lnTo>
                      <a:pt x="73" y="90"/>
                    </a:lnTo>
                    <a:lnTo>
                      <a:pt x="71" y="90"/>
                    </a:lnTo>
                    <a:lnTo>
                      <a:pt x="70" y="91"/>
                    </a:lnTo>
                    <a:lnTo>
                      <a:pt x="73" y="73"/>
                    </a:lnTo>
                    <a:lnTo>
                      <a:pt x="73" y="72"/>
                    </a:lnTo>
                    <a:lnTo>
                      <a:pt x="74" y="72"/>
                    </a:lnTo>
                    <a:lnTo>
                      <a:pt x="75" y="72"/>
                    </a:lnTo>
                    <a:lnTo>
                      <a:pt x="76" y="72"/>
                    </a:lnTo>
                    <a:lnTo>
                      <a:pt x="78" y="72"/>
                    </a:lnTo>
                    <a:lnTo>
                      <a:pt x="79" y="73"/>
                    </a:lnTo>
                    <a:lnTo>
                      <a:pt x="82" y="72"/>
                    </a:lnTo>
                    <a:lnTo>
                      <a:pt x="86" y="72"/>
                    </a:lnTo>
                    <a:lnTo>
                      <a:pt x="89" y="72"/>
                    </a:lnTo>
                    <a:lnTo>
                      <a:pt x="93" y="72"/>
                    </a:lnTo>
                    <a:lnTo>
                      <a:pt x="96" y="71"/>
                    </a:lnTo>
                    <a:lnTo>
                      <a:pt x="100" y="71"/>
                    </a:lnTo>
                    <a:lnTo>
                      <a:pt x="103" y="70"/>
                    </a:lnTo>
                    <a:lnTo>
                      <a:pt x="106" y="70"/>
                    </a:lnTo>
                    <a:lnTo>
                      <a:pt x="109" y="68"/>
                    </a:lnTo>
                    <a:lnTo>
                      <a:pt x="112" y="67"/>
                    </a:lnTo>
                    <a:lnTo>
                      <a:pt x="116" y="66"/>
                    </a:lnTo>
                    <a:lnTo>
                      <a:pt x="119" y="66"/>
                    </a:lnTo>
                    <a:lnTo>
                      <a:pt x="121" y="64"/>
                    </a:lnTo>
                    <a:lnTo>
                      <a:pt x="124" y="63"/>
                    </a:lnTo>
                    <a:lnTo>
                      <a:pt x="127" y="61"/>
                    </a:lnTo>
                    <a:lnTo>
                      <a:pt x="128" y="60"/>
                    </a:lnTo>
                    <a:lnTo>
                      <a:pt x="131" y="58"/>
                    </a:lnTo>
                    <a:lnTo>
                      <a:pt x="133" y="57"/>
                    </a:lnTo>
                    <a:lnTo>
                      <a:pt x="134" y="55"/>
                    </a:lnTo>
                    <a:lnTo>
                      <a:pt x="135" y="52"/>
                    </a:lnTo>
                    <a:lnTo>
                      <a:pt x="136" y="51"/>
                    </a:lnTo>
                    <a:lnTo>
                      <a:pt x="136" y="49"/>
                    </a:lnTo>
                    <a:lnTo>
                      <a:pt x="136" y="47"/>
                    </a:lnTo>
                    <a:lnTo>
                      <a:pt x="138" y="44"/>
                    </a:lnTo>
                    <a:lnTo>
                      <a:pt x="136" y="42"/>
                    </a:lnTo>
                    <a:lnTo>
                      <a:pt x="136" y="40"/>
                    </a:lnTo>
                    <a:lnTo>
                      <a:pt x="136" y="38"/>
                    </a:lnTo>
                    <a:lnTo>
                      <a:pt x="135" y="36"/>
                    </a:lnTo>
                    <a:lnTo>
                      <a:pt x="134" y="35"/>
                    </a:lnTo>
                    <a:lnTo>
                      <a:pt x="133" y="33"/>
                    </a:lnTo>
                    <a:lnTo>
                      <a:pt x="132" y="32"/>
                    </a:lnTo>
                    <a:lnTo>
                      <a:pt x="131" y="30"/>
                    </a:lnTo>
                    <a:lnTo>
                      <a:pt x="129" y="29"/>
                    </a:lnTo>
                    <a:lnTo>
                      <a:pt x="127" y="28"/>
                    </a:lnTo>
                    <a:lnTo>
                      <a:pt x="125" y="27"/>
                    </a:lnTo>
                    <a:lnTo>
                      <a:pt x="124" y="26"/>
                    </a:lnTo>
                    <a:lnTo>
                      <a:pt x="121" y="23"/>
                    </a:lnTo>
                    <a:lnTo>
                      <a:pt x="119" y="22"/>
                    </a:lnTo>
                    <a:lnTo>
                      <a:pt x="117" y="21"/>
                    </a:lnTo>
                    <a:lnTo>
                      <a:pt x="113" y="21"/>
                    </a:lnTo>
                    <a:lnTo>
                      <a:pt x="111" y="20"/>
                    </a:lnTo>
                    <a:lnTo>
                      <a:pt x="109" y="19"/>
                    </a:lnTo>
                    <a:lnTo>
                      <a:pt x="105" y="19"/>
                    </a:lnTo>
                    <a:lnTo>
                      <a:pt x="103" y="18"/>
                    </a:lnTo>
                    <a:lnTo>
                      <a:pt x="100" y="18"/>
                    </a:lnTo>
                    <a:lnTo>
                      <a:pt x="96" y="18"/>
                    </a:lnTo>
                    <a:lnTo>
                      <a:pt x="93" y="18"/>
                    </a:lnTo>
                    <a:lnTo>
                      <a:pt x="90" y="18"/>
                    </a:lnTo>
                    <a:lnTo>
                      <a:pt x="87" y="18"/>
                    </a:lnTo>
                    <a:lnTo>
                      <a:pt x="83" y="18"/>
                    </a:lnTo>
                    <a:lnTo>
                      <a:pt x="80" y="18"/>
                    </a:lnTo>
                    <a:lnTo>
                      <a:pt x="76" y="18"/>
                    </a:lnTo>
                    <a:lnTo>
                      <a:pt x="74" y="19"/>
                    </a:lnTo>
                    <a:lnTo>
                      <a:pt x="71" y="19"/>
                    </a:lnTo>
                    <a:lnTo>
                      <a:pt x="68" y="20"/>
                    </a:lnTo>
                    <a:lnTo>
                      <a:pt x="65" y="21"/>
                    </a:lnTo>
                    <a:lnTo>
                      <a:pt x="63" y="21"/>
                    </a:lnTo>
                    <a:lnTo>
                      <a:pt x="60" y="22"/>
                    </a:lnTo>
                    <a:lnTo>
                      <a:pt x="58" y="23"/>
                    </a:lnTo>
                    <a:lnTo>
                      <a:pt x="56" y="26"/>
                    </a:lnTo>
                    <a:lnTo>
                      <a:pt x="53" y="27"/>
                    </a:lnTo>
                    <a:lnTo>
                      <a:pt x="51" y="28"/>
                    </a:lnTo>
                    <a:lnTo>
                      <a:pt x="49" y="29"/>
                    </a:lnTo>
                    <a:lnTo>
                      <a:pt x="48" y="32"/>
                    </a:lnTo>
                    <a:lnTo>
                      <a:pt x="46" y="33"/>
                    </a:lnTo>
                    <a:lnTo>
                      <a:pt x="44" y="35"/>
                    </a:lnTo>
                    <a:lnTo>
                      <a:pt x="43" y="37"/>
                    </a:lnTo>
                    <a:lnTo>
                      <a:pt x="42" y="40"/>
                    </a:lnTo>
                    <a:lnTo>
                      <a:pt x="41" y="41"/>
                    </a:lnTo>
                    <a:lnTo>
                      <a:pt x="41" y="43"/>
                    </a:lnTo>
                    <a:lnTo>
                      <a:pt x="40" y="45"/>
                    </a:lnTo>
                    <a:lnTo>
                      <a:pt x="40" y="49"/>
                    </a:lnTo>
                    <a:lnTo>
                      <a:pt x="4" y="45"/>
                    </a:lnTo>
                    <a:lnTo>
                      <a:pt x="5" y="41"/>
                    </a:lnTo>
                    <a:lnTo>
                      <a:pt x="6" y="37"/>
                    </a:lnTo>
                    <a:lnTo>
                      <a:pt x="7" y="35"/>
                    </a:lnTo>
                    <a:lnTo>
                      <a:pt x="10" y="32"/>
                    </a:lnTo>
                    <a:lnTo>
                      <a:pt x="12" y="28"/>
                    </a:lnTo>
                    <a:lnTo>
                      <a:pt x="14" y="26"/>
                    </a:lnTo>
                    <a:lnTo>
                      <a:pt x="17" y="22"/>
                    </a:lnTo>
                    <a:lnTo>
                      <a:pt x="19" y="20"/>
                    </a:lnTo>
                    <a:lnTo>
                      <a:pt x="22" y="18"/>
                    </a:lnTo>
                    <a:lnTo>
                      <a:pt x="26" y="15"/>
                    </a:lnTo>
                    <a:lnTo>
                      <a:pt x="28" y="13"/>
                    </a:lnTo>
                    <a:lnTo>
                      <a:pt x="33" y="12"/>
                    </a:lnTo>
                    <a:lnTo>
                      <a:pt x="36" y="10"/>
                    </a:lnTo>
                    <a:lnTo>
                      <a:pt x="40" y="7"/>
                    </a:lnTo>
                    <a:lnTo>
                      <a:pt x="44" y="6"/>
                    </a:lnTo>
                    <a:lnTo>
                      <a:pt x="49" y="5"/>
                    </a:lnTo>
                    <a:lnTo>
                      <a:pt x="53" y="4"/>
                    </a:lnTo>
                    <a:lnTo>
                      <a:pt x="58" y="3"/>
                    </a:lnTo>
                    <a:lnTo>
                      <a:pt x="63" y="2"/>
                    </a:lnTo>
                    <a:lnTo>
                      <a:pt x="67" y="2"/>
                    </a:lnTo>
                    <a:lnTo>
                      <a:pt x="73" y="0"/>
                    </a:lnTo>
                    <a:lnTo>
                      <a:pt x="78" y="0"/>
                    </a:lnTo>
                    <a:lnTo>
                      <a:pt x="83" y="0"/>
                    </a:lnTo>
                    <a:lnTo>
                      <a:pt x="89" y="0"/>
                    </a:lnTo>
                    <a:lnTo>
                      <a:pt x="93" y="0"/>
                    </a:lnTo>
                    <a:lnTo>
                      <a:pt x="96" y="0"/>
                    </a:lnTo>
                    <a:lnTo>
                      <a:pt x="101" y="0"/>
                    </a:lnTo>
                    <a:lnTo>
                      <a:pt x="104" y="0"/>
                    </a:lnTo>
                    <a:lnTo>
                      <a:pt x="108" y="2"/>
                    </a:lnTo>
                    <a:lnTo>
                      <a:pt x="111" y="2"/>
                    </a:lnTo>
                    <a:lnTo>
                      <a:pt x="114" y="3"/>
                    </a:lnTo>
                    <a:lnTo>
                      <a:pt x="118" y="3"/>
                    </a:lnTo>
                    <a:lnTo>
                      <a:pt x="121" y="4"/>
                    </a:lnTo>
                    <a:lnTo>
                      <a:pt x="125" y="5"/>
                    </a:lnTo>
                    <a:lnTo>
                      <a:pt x="128" y="6"/>
                    </a:lnTo>
                    <a:lnTo>
                      <a:pt x="132" y="7"/>
                    </a:lnTo>
                    <a:lnTo>
                      <a:pt x="134" y="7"/>
                    </a:lnTo>
                    <a:lnTo>
                      <a:pt x="138" y="8"/>
                    </a:lnTo>
                    <a:lnTo>
                      <a:pt x="141" y="10"/>
                    </a:lnTo>
                    <a:lnTo>
                      <a:pt x="143" y="11"/>
                    </a:lnTo>
                    <a:lnTo>
                      <a:pt x="146" y="12"/>
                    </a:lnTo>
                    <a:lnTo>
                      <a:pt x="149" y="14"/>
                    </a:lnTo>
                    <a:lnTo>
                      <a:pt x="151" y="15"/>
                    </a:lnTo>
                    <a:lnTo>
                      <a:pt x="154" y="17"/>
                    </a:lnTo>
                    <a:lnTo>
                      <a:pt x="156" y="18"/>
                    </a:lnTo>
                    <a:lnTo>
                      <a:pt x="157" y="20"/>
                    </a:lnTo>
                    <a:lnTo>
                      <a:pt x="159" y="21"/>
                    </a:lnTo>
                    <a:lnTo>
                      <a:pt x="162" y="23"/>
                    </a:lnTo>
                    <a:lnTo>
                      <a:pt x="163" y="25"/>
                    </a:lnTo>
                    <a:lnTo>
                      <a:pt x="164" y="27"/>
                    </a:lnTo>
                    <a:lnTo>
                      <a:pt x="165" y="28"/>
                    </a:lnTo>
                    <a:lnTo>
                      <a:pt x="167" y="30"/>
                    </a:lnTo>
                    <a:lnTo>
                      <a:pt x="167" y="32"/>
                    </a:lnTo>
                    <a:lnTo>
                      <a:pt x="169" y="34"/>
                    </a:lnTo>
                    <a:lnTo>
                      <a:pt x="170" y="35"/>
                    </a:lnTo>
                    <a:lnTo>
                      <a:pt x="171" y="37"/>
                    </a:lnTo>
                    <a:lnTo>
                      <a:pt x="171" y="40"/>
                    </a:lnTo>
                    <a:lnTo>
                      <a:pt x="171" y="41"/>
                    </a:lnTo>
                    <a:lnTo>
                      <a:pt x="171" y="43"/>
                    </a:lnTo>
                    <a:lnTo>
                      <a:pt x="172" y="45"/>
                    </a:lnTo>
                    <a:lnTo>
                      <a:pt x="171" y="47"/>
                    </a:lnTo>
                    <a:lnTo>
                      <a:pt x="171" y="48"/>
                    </a:lnTo>
                    <a:lnTo>
                      <a:pt x="171" y="50"/>
                    </a:lnTo>
                    <a:lnTo>
                      <a:pt x="171" y="51"/>
                    </a:lnTo>
                    <a:lnTo>
                      <a:pt x="170" y="53"/>
                    </a:lnTo>
                    <a:lnTo>
                      <a:pt x="169" y="55"/>
                    </a:lnTo>
                    <a:lnTo>
                      <a:pt x="169" y="57"/>
                    </a:lnTo>
                    <a:lnTo>
                      <a:pt x="167" y="58"/>
                    </a:lnTo>
                    <a:lnTo>
                      <a:pt x="166" y="59"/>
                    </a:lnTo>
                    <a:lnTo>
                      <a:pt x="165" y="61"/>
                    </a:lnTo>
                    <a:lnTo>
                      <a:pt x="164" y="63"/>
                    </a:lnTo>
                    <a:lnTo>
                      <a:pt x="163" y="65"/>
                    </a:lnTo>
                    <a:lnTo>
                      <a:pt x="161" y="66"/>
                    </a:lnTo>
                    <a:lnTo>
                      <a:pt x="158" y="67"/>
                    </a:lnTo>
                    <a:lnTo>
                      <a:pt x="156" y="68"/>
                    </a:lnTo>
                    <a:lnTo>
                      <a:pt x="155" y="71"/>
                    </a:lnTo>
                    <a:lnTo>
                      <a:pt x="153" y="72"/>
                    </a:lnTo>
                    <a:lnTo>
                      <a:pt x="149" y="73"/>
                    </a:lnTo>
                    <a:lnTo>
                      <a:pt x="147" y="74"/>
                    </a:lnTo>
                    <a:lnTo>
                      <a:pt x="144" y="75"/>
                    </a:lnTo>
                    <a:lnTo>
                      <a:pt x="141" y="76"/>
                    </a:lnTo>
                    <a:lnTo>
                      <a:pt x="139" y="78"/>
                    </a:lnTo>
                    <a:lnTo>
                      <a:pt x="135" y="79"/>
                    </a:lnTo>
                    <a:lnTo>
                      <a:pt x="133" y="80"/>
                    </a:lnTo>
                    <a:lnTo>
                      <a:pt x="136" y="80"/>
                    </a:lnTo>
                    <a:lnTo>
                      <a:pt x="141" y="81"/>
                    </a:lnTo>
                    <a:lnTo>
                      <a:pt x="144" y="81"/>
                    </a:lnTo>
                    <a:lnTo>
                      <a:pt x="148" y="82"/>
                    </a:lnTo>
                    <a:lnTo>
                      <a:pt x="151" y="83"/>
                    </a:lnTo>
                    <a:lnTo>
                      <a:pt x="155" y="85"/>
                    </a:lnTo>
                    <a:lnTo>
                      <a:pt x="158" y="86"/>
                    </a:lnTo>
                    <a:lnTo>
                      <a:pt x="161" y="87"/>
                    </a:lnTo>
                    <a:lnTo>
                      <a:pt x="164" y="88"/>
                    </a:lnTo>
                    <a:lnTo>
                      <a:pt x="166" y="90"/>
                    </a:lnTo>
                    <a:lnTo>
                      <a:pt x="169" y="91"/>
                    </a:lnTo>
                    <a:lnTo>
                      <a:pt x="172" y="94"/>
                    </a:lnTo>
                    <a:lnTo>
                      <a:pt x="173" y="95"/>
                    </a:lnTo>
                    <a:lnTo>
                      <a:pt x="176" y="97"/>
                    </a:lnTo>
                    <a:lnTo>
                      <a:pt x="178" y="100"/>
                    </a:lnTo>
                    <a:lnTo>
                      <a:pt x="179" y="102"/>
                    </a:lnTo>
                    <a:lnTo>
                      <a:pt x="180" y="104"/>
                    </a:lnTo>
                    <a:lnTo>
                      <a:pt x="182" y="106"/>
                    </a:lnTo>
                    <a:lnTo>
                      <a:pt x="182" y="109"/>
                    </a:lnTo>
                    <a:lnTo>
                      <a:pt x="184" y="111"/>
                    </a:lnTo>
                    <a:lnTo>
                      <a:pt x="185" y="113"/>
                    </a:lnTo>
                    <a:lnTo>
                      <a:pt x="185" y="116"/>
                    </a:lnTo>
                    <a:lnTo>
                      <a:pt x="185" y="118"/>
                    </a:lnTo>
                    <a:lnTo>
                      <a:pt x="186" y="121"/>
                    </a:lnTo>
                    <a:lnTo>
                      <a:pt x="185" y="125"/>
                    </a:lnTo>
                    <a:lnTo>
                      <a:pt x="185" y="128"/>
                    </a:lnTo>
                    <a:lnTo>
                      <a:pt x="184" y="132"/>
                    </a:lnTo>
                    <a:lnTo>
                      <a:pt x="182" y="135"/>
                    </a:lnTo>
                    <a:lnTo>
                      <a:pt x="181" y="139"/>
                    </a:lnTo>
                    <a:lnTo>
                      <a:pt x="179" y="142"/>
                    </a:lnTo>
                    <a:lnTo>
                      <a:pt x="177" y="144"/>
                    </a:lnTo>
                    <a:lnTo>
                      <a:pt x="173" y="148"/>
                    </a:lnTo>
                    <a:lnTo>
                      <a:pt x="171" y="151"/>
                    </a:lnTo>
                    <a:lnTo>
                      <a:pt x="167" y="154"/>
                    </a:lnTo>
                    <a:lnTo>
                      <a:pt x="163" y="156"/>
                    </a:lnTo>
                    <a:lnTo>
                      <a:pt x="159" y="159"/>
                    </a:lnTo>
                    <a:lnTo>
                      <a:pt x="154" y="162"/>
                    </a:lnTo>
                    <a:lnTo>
                      <a:pt x="149" y="164"/>
                    </a:lnTo>
                    <a:lnTo>
                      <a:pt x="144" y="166"/>
                    </a:lnTo>
                    <a:lnTo>
                      <a:pt x="139" y="167"/>
                    </a:lnTo>
                    <a:lnTo>
                      <a:pt x="133" y="170"/>
                    </a:lnTo>
                    <a:lnTo>
                      <a:pt x="127" y="171"/>
                    </a:lnTo>
                    <a:lnTo>
                      <a:pt x="121" y="172"/>
                    </a:lnTo>
                    <a:lnTo>
                      <a:pt x="116" y="173"/>
                    </a:lnTo>
                    <a:lnTo>
                      <a:pt x="110" y="174"/>
                    </a:lnTo>
                    <a:lnTo>
                      <a:pt x="103" y="174"/>
                    </a:lnTo>
                    <a:lnTo>
                      <a:pt x="96" y="174"/>
                    </a:lnTo>
                    <a:lnTo>
                      <a:pt x="90" y="176"/>
                    </a:lnTo>
                    <a:lnTo>
                      <a:pt x="83" y="174"/>
                    </a:lnTo>
                    <a:lnTo>
                      <a:pt x="78" y="174"/>
                    </a:lnTo>
                    <a:lnTo>
                      <a:pt x="72" y="174"/>
                    </a:lnTo>
                    <a:lnTo>
                      <a:pt x="66" y="173"/>
                    </a:lnTo>
                    <a:lnTo>
                      <a:pt x="61" y="172"/>
                    </a:lnTo>
                    <a:lnTo>
                      <a:pt x="56" y="171"/>
                    </a:lnTo>
                    <a:lnTo>
                      <a:pt x="51" y="170"/>
                    </a:lnTo>
                    <a:lnTo>
                      <a:pt x="45" y="169"/>
                    </a:lnTo>
                    <a:lnTo>
                      <a:pt x="41" y="167"/>
                    </a:lnTo>
                    <a:lnTo>
                      <a:pt x="36" y="165"/>
                    </a:lnTo>
                    <a:lnTo>
                      <a:pt x="32" y="163"/>
                    </a:lnTo>
                    <a:lnTo>
                      <a:pt x="28" y="162"/>
                    </a:lnTo>
                    <a:lnTo>
                      <a:pt x="23" y="159"/>
                    </a:lnTo>
                    <a:lnTo>
                      <a:pt x="20" y="157"/>
                    </a:lnTo>
                    <a:lnTo>
                      <a:pt x="17" y="154"/>
                    </a:lnTo>
                    <a:lnTo>
                      <a:pt x="13" y="151"/>
                    </a:lnTo>
                    <a:lnTo>
                      <a:pt x="11" y="149"/>
                    </a:lnTo>
                    <a:lnTo>
                      <a:pt x="8" y="146"/>
                    </a:lnTo>
                    <a:lnTo>
                      <a:pt x="6" y="143"/>
                    </a:lnTo>
                    <a:lnTo>
                      <a:pt x="4" y="140"/>
                    </a:lnTo>
                    <a:lnTo>
                      <a:pt x="3" y="136"/>
                    </a:lnTo>
                    <a:lnTo>
                      <a:pt x="2" y="134"/>
                    </a:lnTo>
                    <a:lnTo>
                      <a:pt x="0" y="131"/>
                    </a:lnTo>
                    <a:lnTo>
                      <a:pt x="0" y="127"/>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92" name="Freeform 3588"/>
              <p:cNvSpPr>
                <a:spLocks/>
              </p:cNvSpPr>
              <p:nvPr/>
            </p:nvSpPr>
            <p:spPr bwMode="auto">
              <a:xfrm>
                <a:off x="4575" y="3257"/>
                <a:ext cx="19" cy="4"/>
              </a:xfrm>
              <a:custGeom>
                <a:avLst/>
                <a:gdLst>
                  <a:gd name="T0" fmla="*/ 0 w 40"/>
                  <a:gd name="T1" fmla="*/ 3 h 9"/>
                  <a:gd name="T2" fmla="*/ 0 w 40"/>
                  <a:gd name="T3" fmla="*/ 5 h 9"/>
                  <a:gd name="T4" fmla="*/ 35 w 40"/>
                  <a:gd name="T5" fmla="*/ 2 h 9"/>
                  <a:gd name="T6" fmla="*/ 35 w 40"/>
                  <a:gd name="T7" fmla="*/ 3 h 9"/>
                  <a:gd name="T8" fmla="*/ 36 w 40"/>
                  <a:gd name="T9" fmla="*/ 6 h 9"/>
                  <a:gd name="T10" fmla="*/ 37 w 40"/>
                  <a:gd name="T11" fmla="*/ 9 h 9"/>
                  <a:gd name="T12" fmla="*/ 38 w 40"/>
                  <a:gd name="T13" fmla="*/ 9 h 9"/>
                  <a:gd name="T14" fmla="*/ 40 w 40"/>
                  <a:gd name="T15" fmla="*/ 9 h 9"/>
                  <a:gd name="T16" fmla="*/ 38 w 40"/>
                  <a:gd name="T17" fmla="*/ 6 h 9"/>
                  <a:gd name="T18" fmla="*/ 37 w 40"/>
                  <a:gd name="T19" fmla="*/ 3 h 9"/>
                  <a:gd name="T20" fmla="*/ 36 w 40"/>
                  <a:gd name="T21" fmla="*/ 0 h 9"/>
                  <a:gd name="T22" fmla="*/ 0 w 40"/>
                  <a:gd name="T23" fmla="*/ 3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9"/>
                  <a:gd name="T38" fmla="*/ 40 w 40"/>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9">
                    <a:moveTo>
                      <a:pt x="0" y="3"/>
                    </a:moveTo>
                    <a:lnTo>
                      <a:pt x="0" y="5"/>
                    </a:lnTo>
                    <a:lnTo>
                      <a:pt x="35" y="2"/>
                    </a:lnTo>
                    <a:lnTo>
                      <a:pt x="35" y="3"/>
                    </a:lnTo>
                    <a:lnTo>
                      <a:pt x="36" y="6"/>
                    </a:lnTo>
                    <a:lnTo>
                      <a:pt x="37" y="9"/>
                    </a:lnTo>
                    <a:lnTo>
                      <a:pt x="38" y="9"/>
                    </a:lnTo>
                    <a:lnTo>
                      <a:pt x="40" y="9"/>
                    </a:lnTo>
                    <a:lnTo>
                      <a:pt x="38" y="6"/>
                    </a:lnTo>
                    <a:lnTo>
                      <a:pt x="37" y="3"/>
                    </a:lnTo>
                    <a:lnTo>
                      <a:pt x="36"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3" name="Freeform 3589"/>
              <p:cNvSpPr>
                <a:spLocks/>
              </p:cNvSpPr>
              <p:nvPr/>
            </p:nvSpPr>
            <p:spPr bwMode="auto">
              <a:xfrm>
                <a:off x="4593" y="3261"/>
                <a:ext cx="2" cy="2"/>
              </a:xfrm>
              <a:custGeom>
                <a:avLst/>
                <a:gdLst>
                  <a:gd name="T0" fmla="*/ 0 w 5"/>
                  <a:gd name="T1" fmla="*/ 1 h 4"/>
                  <a:gd name="T2" fmla="*/ 1 w 5"/>
                  <a:gd name="T3" fmla="*/ 3 h 4"/>
                  <a:gd name="T4" fmla="*/ 3 w 5"/>
                  <a:gd name="T5" fmla="*/ 4 h 4"/>
                  <a:gd name="T6" fmla="*/ 4 w 5"/>
                  <a:gd name="T7" fmla="*/ 3 h 4"/>
                  <a:gd name="T8" fmla="*/ 5 w 5"/>
                  <a:gd name="T9" fmla="*/ 2 h 4"/>
                  <a:gd name="T10" fmla="*/ 3 w 5"/>
                  <a:gd name="T11" fmla="*/ 0 h 4"/>
                  <a:gd name="T12" fmla="*/ 1 w 5"/>
                  <a:gd name="T13" fmla="*/ 1 h 4"/>
                  <a:gd name="T14" fmla="*/ 0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1"/>
                    </a:moveTo>
                    <a:lnTo>
                      <a:pt x="1" y="3"/>
                    </a:lnTo>
                    <a:lnTo>
                      <a:pt x="3" y="4"/>
                    </a:lnTo>
                    <a:lnTo>
                      <a:pt x="4" y="3"/>
                    </a:lnTo>
                    <a:lnTo>
                      <a:pt x="5" y="2"/>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4" name="Freeform 3590"/>
              <p:cNvSpPr>
                <a:spLocks/>
              </p:cNvSpPr>
              <p:nvPr/>
            </p:nvSpPr>
            <p:spPr bwMode="auto">
              <a:xfrm>
                <a:off x="4594" y="3261"/>
                <a:ext cx="3" cy="4"/>
              </a:xfrm>
              <a:custGeom>
                <a:avLst/>
                <a:gdLst>
                  <a:gd name="T0" fmla="*/ 1 w 4"/>
                  <a:gd name="T1" fmla="*/ 2 h 7"/>
                  <a:gd name="T2" fmla="*/ 0 w 4"/>
                  <a:gd name="T3" fmla="*/ 2 h 7"/>
                  <a:gd name="T4" fmla="*/ 2 w 4"/>
                  <a:gd name="T5" fmla="*/ 7 h 7"/>
                  <a:gd name="T6" fmla="*/ 3 w 4"/>
                  <a:gd name="T7" fmla="*/ 7 h 7"/>
                  <a:gd name="T8" fmla="*/ 4 w 4"/>
                  <a:gd name="T9" fmla="*/ 7 h 7"/>
                  <a:gd name="T10" fmla="*/ 1 w 4"/>
                  <a:gd name="T11" fmla="*/ 0 h 7"/>
                  <a:gd name="T12" fmla="*/ 2 w 4"/>
                  <a:gd name="T13" fmla="*/ 1 h 7"/>
                  <a:gd name="T14" fmla="*/ 1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1" y="2"/>
                    </a:moveTo>
                    <a:lnTo>
                      <a:pt x="0" y="2"/>
                    </a:lnTo>
                    <a:lnTo>
                      <a:pt x="2" y="7"/>
                    </a:lnTo>
                    <a:lnTo>
                      <a:pt x="3" y="7"/>
                    </a:lnTo>
                    <a:lnTo>
                      <a:pt x="4"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5" name="Freeform 3591"/>
              <p:cNvSpPr>
                <a:spLocks/>
              </p:cNvSpPr>
              <p:nvPr/>
            </p:nvSpPr>
            <p:spPr bwMode="auto">
              <a:xfrm>
                <a:off x="4595" y="3264"/>
                <a:ext cx="3" cy="3"/>
              </a:xfrm>
              <a:custGeom>
                <a:avLst/>
                <a:gdLst>
                  <a:gd name="T0" fmla="*/ 0 w 4"/>
                  <a:gd name="T1" fmla="*/ 1 h 4"/>
                  <a:gd name="T2" fmla="*/ 1 w 4"/>
                  <a:gd name="T3" fmla="*/ 3 h 4"/>
                  <a:gd name="T4" fmla="*/ 2 w 4"/>
                  <a:gd name="T5" fmla="*/ 4 h 4"/>
                  <a:gd name="T6" fmla="*/ 3 w 4"/>
                  <a:gd name="T7" fmla="*/ 3 h 4"/>
                  <a:gd name="T8" fmla="*/ 4 w 4"/>
                  <a:gd name="T9" fmla="*/ 2 h 4"/>
                  <a:gd name="T10" fmla="*/ 2 w 4"/>
                  <a:gd name="T11" fmla="*/ 0 h 4"/>
                  <a:gd name="T12" fmla="*/ 1 w 4"/>
                  <a:gd name="T13" fmla="*/ 1 h 4"/>
                  <a:gd name="T14" fmla="*/ 0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1"/>
                    </a:moveTo>
                    <a:lnTo>
                      <a:pt x="1" y="3"/>
                    </a:lnTo>
                    <a:lnTo>
                      <a:pt x="2" y="4"/>
                    </a:lnTo>
                    <a:lnTo>
                      <a:pt x="3" y="3"/>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6" name="Freeform 3592"/>
              <p:cNvSpPr>
                <a:spLocks/>
              </p:cNvSpPr>
              <p:nvPr/>
            </p:nvSpPr>
            <p:spPr bwMode="auto">
              <a:xfrm>
                <a:off x="4597" y="3265"/>
                <a:ext cx="2" cy="3"/>
              </a:xfrm>
              <a:custGeom>
                <a:avLst/>
                <a:gdLst>
                  <a:gd name="T0" fmla="*/ 1 w 5"/>
                  <a:gd name="T1" fmla="*/ 2 h 7"/>
                  <a:gd name="T2" fmla="*/ 0 w 5"/>
                  <a:gd name="T3" fmla="*/ 2 h 7"/>
                  <a:gd name="T4" fmla="*/ 1 w 5"/>
                  <a:gd name="T5" fmla="*/ 4 h 7"/>
                  <a:gd name="T6" fmla="*/ 5 w 5"/>
                  <a:gd name="T7" fmla="*/ 7 h 7"/>
                  <a:gd name="T8" fmla="*/ 5 w 5"/>
                  <a:gd name="T9" fmla="*/ 5 h 7"/>
                  <a:gd name="T10" fmla="*/ 5 w 5"/>
                  <a:gd name="T11" fmla="*/ 4 h 7"/>
                  <a:gd name="T12" fmla="*/ 4 w 5"/>
                  <a:gd name="T13" fmla="*/ 4 h 7"/>
                  <a:gd name="T14" fmla="*/ 1 w 5"/>
                  <a:gd name="T15" fmla="*/ 0 h 7"/>
                  <a:gd name="T16" fmla="*/ 2 w 5"/>
                  <a:gd name="T17" fmla="*/ 1 h 7"/>
                  <a:gd name="T18" fmla="*/ 1 w 5"/>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1" y="2"/>
                    </a:moveTo>
                    <a:lnTo>
                      <a:pt x="0" y="2"/>
                    </a:lnTo>
                    <a:lnTo>
                      <a:pt x="1" y="4"/>
                    </a:lnTo>
                    <a:lnTo>
                      <a:pt x="5" y="7"/>
                    </a:lnTo>
                    <a:lnTo>
                      <a:pt x="5" y="5"/>
                    </a:lnTo>
                    <a:lnTo>
                      <a:pt x="5" y="4"/>
                    </a:lnTo>
                    <a:lnTo>
                      <a:pt x="4"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7" name="Freeform 3593"/>
              <p:cNvSpPr>
                <a:spLocks/>
              </p:cNvSpPr>
              <p:nvPr/>
            </p:nvSpPr>
            <p:spPr bwMode="auto">
              <a:xfrm>
                <a:off x="4598" y="3267"/>
                <a:ext cx="3" cy="2"/>
              </a:xfrm>
              <a:custGeom>
                <a:avLst/>
                <a:gdLst>
                  <a:gd name="T0" fmla="*/ 1 w 4"/>
                  <a:gd name="T1" fmla="*/ 1 h 5"/>
                  <a:gd name="T2" fmla="*/ 0 w 4"/>
                  <a:gd name="T3" fmla="*/ 3 h 5"/>
                  <a:gd name="T4" fmla="*/ 2 w 4"/>
                  <a:gd name="T5" fmla="*/ 5 h 5"/>
                  <a:gd name="T6" fmla="*/ 3 w 4"/>
                  <a:gd name="T7" fmla="*/ 4 h 5"/>
                  <a:gd name="T8" fmla="*/ 4 w 4"/>
                  <a:gd name="T9" fmla="*/ 3 h 5"/>
                  <a:gd name="T10" fmla="*/ 3 w 4"/>
                  <a:gd name="T11" fmla="*/ 1 h 5"/>
                  <a:gd name="T12" fmla="*/ 1 w 4"/>
                  <a:gd name="T13" fmla="*/ 0 h 5"/>
                  <a:gd name="T14" fmla="*/ 1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1"/>
                    </a:moveTo>
                    <a:lnTo>
                      <a:pt x="0" y="3"/>
                    </a:lnTo>
                    <a:lnTo>
                      <a:pt x="2" y="5"/>
                    </a:lnTo>
                    <a:lnTo>
                      <a:pt x="3" y="4"/>
                    </a:lnTo>
                    <a:lnTo>
                      <a:pt x="4" y="3"/>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8" name="Freeform 3594"/>
              <p:cNvSpPr>
                <a:spLocks/>
              </p:cNvSpPr>
              <p:nvPr/>
            </p:nvSpPr>
            <p:spPr bwMode="auto">
              <a:xfrm>
                <a:off x="4599" y="3268"/>
                <a:ext cx="2" cy="2"/>
              </a:xfrm>
              <a:custGeom>
                <a:avLst/>
                <a:gdLst>
                  <a:gd name="T0" fmla="*/ 1 w 4"/>
                  <a:gd name="T1" fmla="*/ 2 h 3"/>
                  <a:gd name="T2" fmla="*/ 0 w 4"/>
                  <a:gd name="T3" fmla="*/ 1 h 3"/>
                  <a:gd name="T4" fmla="*/ 4 w 4"/>
                  <a:gd name="T5" fmla="*/ 3 h 3"/>
                  <a:gd name="T6" fmla="*/ 4 w 4"/>
                  <a:gd name="T7" fmla="*/ 2 h 3"/>
                  <a:gd name="T8" fmla="*/ 4 w 4"/>
                  <a:gd name="T9" fmla="*/ 1 h 3"/>
                  <a:gd name="T10" fmla="*/ 2 w 4"/>
                  <a:gd name="T11" fmla="*/ 0 h 3"/>
                  <a:gd name="T12" fmla="*/ 2 w 4"/>
                  <a:gd name="T13" fmla="*/ 1 h 3"/>
                  <a:gd name="T14" fmla="*/ 1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1" y="2"/>
                    </a:moveTo>
                    <a:lnTo>
                      <a:pt x="0" y="1"/>
                    </a:lnTo>
                    <a:lnTo>
                      <a:pt x="4" y="3"/>
                    </a:lnTo>
                    <a:lnTo>
                      <a:pt x="4" y="2"/>
                    </a:lnTo>
                    <a:lnTo>
                      <a:pt x="4"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99" name="Freeform 3595"/>
              <p:cNvSpPr>
                <a:spLocks/>
              </p:cNvSpPr>
              <p:nvPr/>
            </p:nvSpPr>
            <p:spPr bwMode="auto">
              <a:xfrm>
                <a:off x="4601" y="3269"/>
                <a:ext cx="2" cy="2"/>
              </a:xfrm>
              <a:custGeom>
                <a:avLst/>
                <a:gdLst>
                  <a:gd name="T0" fmla="*/ 1 w 5"/>
                  <a:gd name="T1" fmla="*/ 1 h 4"/>
                  <a:gd name="T2" fmla="*/ 0 w 5"/>
                  <a:gd name="T3" fmla="*/ 2 h 4"/>
                  <a:gd name="T4" fmla="*/ 3 w 5"/>
                  <a:gd name="T5" fmla="*/ 4 h 4"/>
                  <a:gd name="T6" fmla="*/ 4 w 5"/>
                  <a:gd name="T7" fmla="*/ 3 h 4"/>
                  <a:gd name="T8" fmla="*/ 5 w 5"/>
                  <a:gd name="T9" fmla="*/ 2 h 4"/>
                  <a:gd name="T10" fmla="*/ 4 w 5"/>
                  <a:gd name="T11" fmla="*/ 1 h 4"/>
                  <a:gd name="T12" fmla="*/ 1 w 5"/>
                  <a:gd name="T13" fmla="*/ 0 h 4"/>
                  <a:gd name="T14" fmla="*/ 1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1"/>
                    </a:moveTo>
                    <a:lnTo>
                      <a:pt x="0" y="2"/>
                    </a:lnTo>
                    <a:lnTo>
                      <a:pt x="3" y="4"/>
                    </a:lnTo>
                    <a:lnTo>
                      <a:pt x="4" y="3"/>
                    </a:lnTo>
                    <a:lnTo>
                      <a:pt x="5" y="2"/>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0" name="Freeform 3596"/>
              <p:cNvSpPr>
                <a:spLocks/>
              </p:cNvSpPr>
              <p:nvPr/>
            </p:nvSpPr>
            <p:spPr bwMode="auto">
              <a:xfrm>
                <a:off x="4601" y="3270"/>
                <a:ext cx="25" cy="5"/>
              </a:xfrm>
              <a:custGeom>
                <a:avLst/>
                <a:gdLst>
                  <a:gd name="T0" fmla="*/ 2 w 50"/>
                  <a:gd name="T1" fmla="*/ 2 h 10"/>
                  <a:gd name="T2" fmla="*/ 0 w 50"/>
                  <a:gd name="T3" fmla="*/ 1 h 10"/>
                  <a:gd name="T4" fmla="*/ 10 w 50"/>
                  <a:gd name="T5" fmla="*/ 6 h 10"/>
                  <a:gd name="T6" fmla="*/ 12 w 50"/>
                  <a:gd name="T7" fmla="*/ 6 h 10"/>
                  <a:gd name="T8" fmla="*/ 15 w 50"/>
                  <a:gd name="T9" fmla="*/ 7 h 10"/>
                  <a:gd name="T10" fmla="*/ 18 w 50"/>
                  <a:gd name="T11" fmla="*/ 8 h 10"/>
                  <a:gd name="T12" fmla="*/ 21 w 50"/>
                  <a:gd name="T13" fmla="*/ 8 h 10"/>
                  <a:gd name="T14" fmla="*/ 25 w 50"/>
                  <a:gd name="T15" fmla="*/ 9 h 10"/>
                  <a:gd name="T16" fmla="*/ 34 w 50"/>
                  <a:gd name="T17" fmla="*/ 9 h 10"/>
                  <a:gd name="T18" fmla="*/ 38 w 50"/>
                  <a:gd name="T19" fmla="*/ 10 h 10"/>
                  <a:gd name="T20" fmla="*/ 42 w 50"/>
                  <a:gd name="T21" fmla="*/ 9 h 10"/>
                  <a:gd name="T22" fmla="*/ 50 w 50"/>
                  <a:gd name="T23" fmla="*/ 9 h 10"/>
                  <a:gd name="T24" fmla="*/ 50 w 50"/>
                  <a:gd name="T25" fmla="*/ 7 h 10"/>
                  <a:gd name="T26" fmla="*/ 42 w 50"/>
                  <a:gd name="T27" fmla="*/ 7 h 10"/>
                  <a:gd name="T28" fmla="*/ 38 w 50"/>
                  <a:gd name="T29" fmla="*/ 8 h 10"/>
                  <a:gd name="T30" fmla="*/ 34 w 50"/>
                  <a:gd name="T31" fmla="*/ 7 h 10"/>
                  <a:gd name="T32" fmla="*/ 25 w 50"/>
                  <a:gd name="T33" fmla="*/ 7 h 10"/>
                  <a:gd name="T34" fmla="*/ 21 w 50"/>
                  <a:gd name="T35" fmla="*/ 6 h 10"/>
                  <a:gd name="T36" fmla="*/ 18 w 50"/>
                  <a:gd name="T37" fmla="*/ 6 h 10"/>
                  <a:gd name="T38" fmla="*/ 15 w 50"/>
                  <a:gd name="T39" fmla="*/ 5 h 10"/>
                  <a:gd name="T40" fmla="*/ 12 w 50"/>
                  <a:gd name="T41" fmla="*/ 4 h 10"/>
                  <a:gd name="T42" fmla="*/ 10 w 50"/>
                  <a:gd name="T43" fmla="*/ 4 h 10"/>
                  <a:gd name="T44" fmla="*/ 3 w 50"/>
                  <a:gd name="T45" fmla="*/ 0 h 10"/>
                  <a:gd name="T46" fmla="*/ 3 w 50"/>
                  <a:gd name="T47" fmla="*/ 1 h 10"/>
                  <a:gd name="T48" fmla="*/ 2 w 50"/>
                  <a:gd name="T49" fmla="*/ 2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
                  <a:gd name="T76" fmla="*/ 0 h 10"/>
                  <a:gd name="T77" fmla="*/ 50 w 50"/>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 h="10">
                    <a:moveTo>
                      <a:pt x="2" y="2"/>
                    </a:moveTo>
                    <a:lnTo>
                      <a:pt x="0" y="1"/>
                    </a:lnTo>
                    <a:lnTo>
                      <a:pt x="10" y="6"/>
                    </a:lnTo>
                    <a:lnTo>
                      <a:pt x="12" y="6"/>
                    </a:lnTo>
                    <a:lnTo>
                      <a:pt x="15" y="7"/>
                    </a:lnTo>
                    <a:lnTo>
                      <a:pt x="18" y="8"/>
                    </a:lnTo>
                    <a:lnTo>
                      <a:pt x="21" y="8"/>
                    </a:lnTo>
                    <a:lnTo>
                      <a:pt x="25" y="9"/>
                    </a:lnTo>
                    <a:lnTo>
                      <a:pt x="34" y="9"/>
                    </a:lnTo>
                    <a:lnTo>
                      <a:pt x="38" y="10"/>
                    </a:lnTo>
                    <a:lnTo>
                      <a:pt x="42" y="9"/>
                    </a:lnTo>
                    <a:lnTo>
                      <a:pt x="50" y="9"/>
                    </a:lnTo>
                    <a:lnTo>
                      <a:pt x="50" y="7"/>
                    </a:lnTo>
                    <a:lnTo>
                      <a:pt x="42" y="7"/>
                    </a:lnTo>
                    <a:lnTo>
                      <a:pt x="38" y="8"/>
                    </a:lnTo>
                    <a:lnTo>
                      <a:pt x="34" y="7"/>
                    </a:lnTo>
                    <a:lnTo>
                      <a:pt x="25" y="7"/>
                    </a:lnTo>
                    <a:lnTo>
                      <a:pt x="21" y="6"/>
                    </a:lnTo>
                    <a:lnTo>
                      <a:pt x="18" y="6"/>
                    </a:lnTo>
                    <a:lnTo>
                      <a:pt x="15" y="5"/>
                    </a:lnTo>
                    <a:lnTo>
                      <a:pt x="12" y="4"/>
                    </a:lnTo>
                    <a:lnTo>
                      <a:pt x="10" y="4"/>
                    </a:lnTo>
                    <a:lnTo>
                      <a:pt x="3" y="0"/>
                    </a:lnTo>
                    <a:lnTo>
                      <a:pt x="3"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1" name="Freeform 3597"/>
              <p:cNvSpPr>
                <a:spLocks/>
              </p:cNvSpPr>
              <p:nvPr/>
            </p:nvSpPr>
            <p:spPr bwMode="auto">
              <a:xfrm>
                <a:off x="4626" y="3273"/>
                <a:ext cx="3" cy="2"/>
              </a:xfrm>
              <a:custGeom>
                <a:avLst/>
                <a:gdLst>
                  <a:gd name="T0" fmla="*/ 0 w 7"/>
                  <a:gd name="T1" fmla="*/ 3 h 3"/>
                  <a:gd name="T2" fmla="*/ 3 w 7"/>
                  <a:gd name="T3" fmla="*/ 2 h 3"/>
                  <a:gd name="T4" fmla="*/ 7 w 7"/>
                  <a:gd name="T5" fmla="*/ 2 h 3"/>
                  <a:gd name="T6" fmla="*/ 7 w 7"/>
                  <a:gd name="T7" fmla="*/ 0 h 3"/>
                  <a:gd name="T8" fmla="*/ 3 w 7"/>
                  <a:gd name="T9" fmla="*/ 0 h 3"/>
                  <a:gd name="T10" fmla="*/ 0 w 7"/>
                  <a:gd name="T11" fmla="*/ 1 h 3"/>
                  <a:gd name="T12" fmla="*/ 0 w 7"/>
                  <a:gd name="T13" fmla="*/ 3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0" y="3"/>
                    </a:moveTo>
                    <a:lnTo>
                      <a:pt x="3" y="2"/>
                    </a:lnTo>
                    <a:lnTo>
                      <a:pt x="7" y="2"/>
                    </a:lnTo>
                    <a:lnTo>
                      <a:pt x="7" y="0"/>
                    </a:lnTo>
                    <a:lnTo>
                      <a:pt x="3" y="0"/>
                    </a:lnTo>
                    <a:lnTo>
                      <a:pt x="0" y="1"/>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2" name="Freeform 3598"/>
              <p:cNvSpPr>
                <a:spLocks/>
              </p:cNvSpPr>
              <p:nvPr/>
            </p:nvSpPr>
            <p:spPr bwMode="auto">
              <a:xfrm>
                <a:off x="4629" y="3267"/>
                <a:ext cx="15" cy="7"/>
              </a:xfrm>
              <a:custGeom>
                <a:avLst/>
                <a:gdLst>
                  <a:gd name="T0" fmla="*/ 0 w 29"/>
                  <a:gd name="T1" fmla="*/ 15 h 15"/>
                  <a:gd name="T2" fmla="*/ 14 w 29"/>
                  <a:gd name="T3" fmla="*/ 11 h 15"/>
                  <a:gd name="T4" fmla="*/ 16 w 29"/>
                  <a:gd name="T5" fmla="*/ 9 h 15"/>
                  <a:gd name="T6" fmla="*/ 24 w 29"/>
                  <a:gd name="T7" fmla="*/ 7 h 15"/>
                  <a:gd name="T8" fmla="*/ 29 w 29"/>
                  <a:gd name="T9" fmla="*/ 2 h 15"/>
                  <a:gd name="T10" fmla="*/ 28 w 29"/>
                  <a:gd name="T11" fmla="*/ 1 h 15"/>
                  <a:gd name="T12" fmla="*/ 26 w 29"/>
                  <a:gd name="T13" fmla="*/ 0 h 15"/>
                  <a:gd name="T14" fmla="*/ 22 w 29"/>
                  <a:gd name="T15" fmla="*/ 5 h 15"/>
                  <a:gd name="T16" fmla="*/ 16 w 29"/>
                  <a:gd name="T17" fmla="*/ 7 h 15"/>
                  <a:gd name="T18" fmla="*/ 14 w 29"/>
                  <a:gd name="T19" fmla="*/ 8 h 15"/>
                  <a:gd name="T20" fmla="*/ 0 w 29"/>
                  <a:gd name="T21" fmla="*/ 13 h 15"/>
                  <a:gd name="T22" fmla="*/ 0 w 29"/>
                  <a:gd name="T23" fmla="*/ 15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15"/>
                  <a:gd name="T38" fmla="*/ 29 w 29"/>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15">
                    <a:moveTo>
                      <a:pt x="0" y="15"/>
                    </a:moveTo>
                    <a:lnTo>
                      <a:pt x="14" y="11"/>
                    </a:lnTo>
                    <a:lnTo>
                      <a:pt x="16" y="9"/>
                    </a:lnTo>
                    <a:lnTo>
                      <a:pt x="24" y="7"/>
                    </a:lnTo>
                    <a:lnTo>
                      <a:pt x="29" y="2"/>
                    </a:lnTo>
                    <a:lnTo>
                      <a:pt x="28" y="1"/>
                    </a:lnTo>
                    <a:lnTo>
                      <a:pt x="26" y="0"/>
                    </a:lnTo>
                    <a:lnTo>
                      <a:pt x="22" y="5"/>
                    </a:lnTo>
                    <a:lnTo>
                      <a:pt x="16" y="7"/>
                    </a:lnTo>
                    <a:lnTo>
                      <a:pt x="14" y="8"/>
                    </a:lnTo>
                    <a:lnTo>
                      <a:pt x="0" y="13"/>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3" name="Freeform 3599"/>
              <p:cNvSpPr>
                <a:spLocks/>
              </p:cNvSpPr>
              <p:nvPr/>
            </p:nvSpPr>
            <p:spPr bwMode="auto">
              <a:xfrm>
                <a:off x="4642" y="3266"/>
                <a:ext cx="2" cy="2"/>
              </a:xfrm>
              <a:custGeom>
                <a:avLst/>
                <a:gdLst>
                  <a:gd name="T0" fmla="*/ 3 w 5"/>
                  <a:gd name="T1" fmla="*/ 2 h 3"/>
                  <a:gd name="T2" fmla="*/ 3 w 5"/>
                  <a:gd name="T3" fmla="*/ 3 h 3"/>
                  <a:gd name="T4" fmla="*/ 5 w 5"/>
                  <a:gd name="T5" fmla="*/ 2 h 3"/>
                  <a:gd name="T6" fmla="*/ 5 w 5"/>
                  <a:gd name="T7" fmla="*/ 1 h 3"/>
                  <a:gd name="T8" fmla="*/ 5 w 5"/>
                  <a:gd name="T9" fmla="*/ 0 h 3"/>
                  <a:gd name="T10" fmla="*/ 0 w 5"/>
                  <a:gd name="T11" fmla="*/ 2 h 3"/>
                  <a:gd name="T12" fmla="*/ 1 w 5"/>
                  <a:gd name="T13" fmla="*/ 1 h 3"/>
                  <a:gd name="T14" fmla="*/ 3 w 5"/>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2"/>
                    </a:moveTo>
                    <a:lnTo>
                      <a:pt x="3" y="3"/>
                    </a:lnTo>
                    <a:lnTo>
                      <a:pt x="5" y="2"/>
                    </a:lnTo>
                    <a:lnTo>
                      <a:pt x="5" y="1"/>
                    </a:lnTo>
                    <a:lnTo>
                      <a:pt x="5" y="0"/>
                    </a:lnTo>
                    <a:lnTo>
                      <a:pt x="0" y="2"/>
                    </a:lnTo>
                    <a:lnTo>
                      <a:pt x="1"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4" name="Freeform 3600"/>
              <p:cNvSpPr>
                <a:spLocks/>
              </p:cNvSpPr>
              <p:nvPr/>
            </p:nvSpPr>
            <p:spPr bwMode="auto">
              <a:xfrm>
                <a:off x="4644" y="3265"/>
                <a:ext cx="2" cy="2"/>
              </a:xfrm>
              <a:custGeom>
                <a:avLst/>
                <a:gdLst>
                  <a:gd name="T0" fmla="*/ 1 w 4"/>
                  <a:gd name="T1" fmla="*/ 4 h 4"/>
                  <a:gd name="T2" fmla="*/ 3 w 4"/>
                  <a:gd name="T3" fmla="*/ 3 h 4"/>
                  <a:gd name="T4" fmla="*/ 4 w 4"/>
                  <a:gd name="T5" fmla="*/ 2 h 4"/>
                  <a:gd name="T6" fmla="*/ 3 w 4"/>
                  <a:gd name="T7" fmla="*/ 1 h 4"/>
                  <a:gd name="T8" fmla="*/ 2 w 4"/>
                  <a:gd name="T9" fmla="*/ 0 h 4"/>
                  <a:gd name="T10" fmla="*/ 0 w 4"/>
                  <a:gd name="T11" fmla="*/ 2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3" y="3"/>
                    </a:lnTo>
                    <a:lnTo>
                      <a:pt x="4" y="2"/>
                    </a:lnTo>
                    <a:lnTo>
                      <a:pt x="3" y="1"/>
                    </a:lnTo>
                    <a:lnTo>
                      <a:pt x="2"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5" name="Freeform 3601"/>
              <p:cNvSpPr>
                <a:spLocks/>
              </p:cNvSpPr>
              <p:nvPr/>
            </p:nvSpPr>
            <p:spPr bwMode="auto">
              <a:xfrm>
                <a:off x="4645" y="3264"/>
                <a:ext cx="2" cy="3"/>
              </a:xfrm>
              <a:custGeom>
                <a:avLst/>
                <a:gdLst>
                  <a:gd name="T0" fmla="*/ 2 w 3"/>
                  <a:gd name="T1" fmla="*/ 3 h 4"/>
                  <a:gd name="T2" fmla="*/ 1 w 3"/>
                  <a:gd name="T3" fmla="*/ 4 h 4"/>
                  <a:gd name="T4" fmla="*/ 3 w 3"/>
                  <a:gd name="T5" fmla="*/ 0 h 4"/>
                  <a:gd name="T6" fmla="*/ 2 w 3"/>
                  <a:gd name="T7" fmla="*/ 0 h 4"/>
                  <a:gd name="T8" fmla="*/ 1 w 3"/>
                  <a:gd name="T9" fmla="*/ 0 h 4"/>
                  <a:gd name="T10" fmla="*/ 0 w 3"/>
                  <a:gd name="T11" fmla="*/ 2 h 4"/>
                  <a:gd name="T12" fmla="*/ 1 w 3"/>
                  <a:gd name="T13" fmla="*/ 2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1" y="4"/>
                    </a:lnTo>
                    <a:lnTo>
                      <a:pt x="3" y="0"/>
                    </a:lnTo>
                    <a:lnTo>
                      <a:pt x="2" y="0"/>
                    </a:lnTo>
                    <a:lnTo>
                      <a:pt x="1"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6" name="Freeform 3602"/>
              <p:cNvSpPr>
                <a:spLocks/>
              </p:cNvSpPr>
              <p:nvPr/>
            </p:nvSpPr>
            <p:spPr bwMode="auto">
              <a:xfrm>
                <a:off x="4646" y="3262"/>
                <a:ext cx="2" cy="3"/>
              </a:xfrm>
              <a:custGeom>
                <a:avLst/>
                <a:gdLst>
                  <a:gd name="T0" fmla="*/ 1 w 6"/>
                  <a:gd name="T1" fmla="*/ 5 h 6"/>
                  <a:gd name="T2" fmla="*/ 2 w 6"/>
                  <a:gd name="T3" fmla="*/ 6 h 6"/>
                  <a:gd name="T4" fmla="*/ 6 w 6"/>
                  <a:gd name="T5" fmla="*/ 2 h 6"/>
                  <a:gd name="T6" fmla="*/ 5 w 6"/>
                  <a:gd name="T7" fmla="*/ 1 h 6"/>
                  <a:gd name="T8" fmla="*/ 4 w 6"/>
                  <a:gd name="T9" fmla="*/ 0 h 6"/>
                  <a:gd name="T10" fmla="*/ 1 w 6"/>
                  <a:gd name="T11" fmla="*/ 2 h 6"/>
                  <a:gd name="T12" fmla="*/ 0 w 6"/>
                  <a:gd name="T13" fmla="*/ 5 h 6"/>
                  <a:gd name="T14" fmla="*/ 1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5"/>
                    </a:moveTo>
                    <a:lnTo>
                      <a:pt x="2" y="6"/>
                    </a:lnTo>
                    <a:lnTo>
                      <a:pt x="6" y="2"/>
                    </a:lnTo>
                    <a:lnTo>
                      <a:pt x="5" y="1"/>
                    </a:lnTo>
                    <a:lnTo>
                      <a:pt x="4" y="0"/>
                    </a:lnTo>
                    <a:lnTo>
                      <a:pt x="1" y="2"/>
                    </a:lnTo>
                    <a:lnTo>
                      <a:pt x="0" y="5"/>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7" name="Freeform 3603"/>
              <p:cNvSpPr>
                <a:spLocks/>
              </p:cNvSpPr>
              <p:nvPr/>
            </p:nvSpPr>
            <p:spPr bwMode="auto">
              <a:xfrm>
                <a:off x="4647" y="3252"/>
                <a:ext cx="3" cy="12"/>
              </a:xfrm>
              <a:custGeom>
                <a:avLst/>
                <a:gdLst>
                  <a:gd name="T0" fmla="*/ 2 w 5"/>
                  <a:gd name="T1" fmla="*/ 23 h 24"/>
                  <a:gd name="T2" fmla="*/ 1 w 5"/>
                  <a:gd name="T3" fmla="*/ 24 h 24"/>
                  <a:gd name="T4" fmla="*/ 4 w 5"/>
                  <a:gd name="T5" fmla="*/ 17 h 24"/>
                  <a:gd name="T6" fmla="*/ 4 w 5"/>
                  <a:gd name="T7" fmla="*/ 13 h 24"/>
                  <a:gd name="T8" fmla="*/ 5 w 5"/>
                  <a:gd name="T9" fmla="*/ 11 h 24"/>
                  <a:gd name="T10" fmla="*/ 4 w 5"/>
                  <a:gd name="T11" fmla="*/ 7 h 24"/>
                  <a:gd name="T12" fmla="*/ 4 w 5"/>
                  <a:gd name="T13" fmla="*/ 2 h 24"/>
                  <a:gd name="T14" fmla="*/ 3 w 5"/>
                  <a:gd name="T15" fmla="*/ 0 h 24"/>
                  <a:gd name="T16" fmla="*/ 2 w 5"/>
                  <a:gd name="T17" fmla="*/ 0 h 24"/>
                  <a:gd name="T18" fmla="*/ 1 w 5"/>
                  <a:gd name="T19" fmla="*/ 0 h 24"/>
                  <a:gd name="T20" fmla="*/ 2 w 5"/>
                  <a:gd name="T21" fmla="*/ 2 h 24"/>
                  <a:gd name="T22" fmla="*/ 2 w 5"/>
                  <a:gd name="T23" fmla="*/ 7 h 24"/>
                  <a:gd name="T24" fmla="*/ 3 w 5"/>
                  <a:gd name="T25" fmla="*/ 11 h 24"/>
                  <a:gd name="T26" fmla="*/ 2 w 5"/>
                  <a:gd name="T27" fmla="*/ 13 h 24"/>
                  <a:gd name="T28" fmla="*/ 2 w 5"/>
                  <a:gd name="T29" fmla="*/ 17 h 24"/>
                  <a:gd name="T30" fmla="*/ 0 w 5"/>
                  <a:gd name="T31" fmla="*/ 22 h 24"/>
                  <a:gd name="T32" fmla="*/ 1 w 5"/>
                  <a:gd name="T33" fmla="*/ 22 h 24"/>
                  <a:gd name="T34" fmla="*/ 2 w 5"/>
                  <a:gd name="T35" fmla="*/ 23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24"/>
                  <a:gd name="T56" fmla="*/ 5 w 5"/>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24">
                    <a:moveTo>
                      <a:pt x="2" y="23"/>
                    </a:moveTo>
                    <a:lnTo>
                      <a:pt x="1" y="24"/>
                    </a:lnTo>
                    <a:lnTo>
                      <a:pt x="4" y="17"/>
                    </a:lnTo>
                    <a:lnTo>
                      <a:pt x="4" y="13"/>
                    </a:lnTo>
                    <a:lnTo>
                      <a:pt x="5" y="11"/>
                    </a:lnTo>
                    <a:lnTo>
                      <a:pt x="4" y="7"/>
                    </a:lnTo>
                    <a:lnTo>
                      <a:pt x="4" y="2"/>
                    </a:lnTo>
                    <a:lnTo>
                      <a:pt x="3" y="0"/>
                    </a:lnTo>
                    <a:lnTo>
                      <a:pt x="2" y="0"/>
                    </a:lnTo>
                    <a:lnTo>
                      <a:pt x="1" y="0"/>
                    </a:lnTo>
                    <a:lnTo>
                      <a:pt x="2" y="2"/>
                    </a:lnTo>
                    <a:lnTo>
                      <a:pt x="2" y="7"/>
                    </a:lnTo>
                    <a:lnTo>
                      <a:pt x="3" y="11"/>
                    </a:lnTo>
                    <a:lnTo>
                      <a:pt x="2" y="13"/>
                    </a:lnTo>
                    <a:lnTo>
                      <a:pt x="2" y="17"/>
                    </a:lnTo>
                    <a:lnTo>
                      <a:pt x="0" y="22"/>
                    </a:lnTo>
                    <a:lnTo>
                      <a:pt x="1" y="22"/>
                    </a:lnTo>
                    <a:lnTo>
                      <a:pt x="2"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8" name="Freeform 3604"/>
              <p:cNvSpPr>
                <a:spLocks/>
              </p:cNvSpPr>
              <p:nvPr/>
            </p:nvSpPr>
            <p:spPr bwMode="auto">
              <a:xfrm>
                <a:off x="4647" y="3250"/>
                <a:ext cx="2" cy="2"/>
              </a:xfrm>
              <a:custGeom>
                <a:avLst/>
                <a:gdLst>
                  <a:gd name="T0" fmla="*/ 3 w 3"/>
                  <a:gd name="T1" fmla="*/ 2 h 3"/>
                  <a:gd name="T2" fmla="*/ 2 w 3"/>
                  <a:gd name="T3" fmla="*/ 0 h 3"/>
                  <a:gd name="T4" fmla="*/ 2 w 3"/>
                  <a:gd name="T5" fmla="*/ 0 h 3"/>
                  <a:gd name="T6" fmla="*/ 1 w 3"/>
                  <a:gd name="T7" fmla="*/ 1 h 3"/>
                  <a:gd name="T8" fmla="*/ 0 w 3"/>
                  <a:gd name="T9" fmla="*/ 2 h 3"/>
                  <a:gd name="T10" fmla="*/ 1 w 3"/>
                  <a:gd name="T11" fmla="*/ 3 h 3"/>
                  <a:gd name="T12" fmla="*/ 2 w 3"/>
                  <a:gd name="T13" fmla="*/ 2 h 3"/>
                  <a:gd name="T14" fmla="*/ 3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2"/>
                    </a:moveTo>
                    <a:lnTo>
                      <a:pt x="2" y="0"/>
                    </a:lnTo>
                    <a:lnTo>
                      <a:pt x="1" y="1"/>
                    </a:lnTo>
                    <a:lnTo>
                      <a:pt x="0" y="2"/>
                    </a:lnTo>
                    <a:lnTo>
                      <a:pt x="1" y="3"/>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09" name="Freeform 3605"/>
              <p:cNvSpPr>
                <a:spLocks/>
              </p:cNvSpPr>
              <p:nvPr/>
            </p:nvSpPr>
            <p:spPr bwMode="auto">
              <a:xfrm>
                <a:off x="4646" y="3249"/>
                <a:ext cx="2" cy="3"/>
              </a:xfrm>
              <a:custGeom>
                <a:avLst/>
                <a:gdLst>
                  <a:gd name="T0" fmla="*/ 4 w 5"/>
                  <a:gd name="T1" fmla="*/ 5 h 7"/>
                  <a:gd name="T2" fmla="*/ 5 w 5"/>
                  <a:gd name="T3" fmla="*/ 5 h 7"/>
                  <a:gd name="T4" fmla="*/ 3 w 5"/>
                  <a:gd name="T5" fmla="*/ 0 h 7"/>
                  <a:gd name="T6" fmla="*/ 1 w 5"/>
                  <a:gd name="T7" fmla="*/ 0 h 7"/>
                  <a:gd name="T8" fmla="*/ 0 w 5"/>
                  <a:gd name="T9" fmla="*/ 0 h 7"/>
                  <a:gd name="T10" fmla="*/ 4 w 5"/>
                  <a:gd name="T11" fmla="*/ 7 h 7"/>
                  <a:gd name="T12" fmla="*/ 3 w 5"/>
                  <a:gd name="T13" fmla="*/ 6 h 7"/>
                  <a:gd name="T14" fmla="*/ 4 w 5"/>
                  <a:gd name="T15" fmla="*/ 5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4" y="5"/>
                    </a:moveTo>
                    <a:lnTo>
                      <a:pt x="5" y="5"/>
                    </a:lnTo>
                    <a:lnTo>
                      <a:pt x="3" y="0"/>
                    </a:lnTo>
                    <a:lnTo>
                      <a:pt x="1" y="0"/>
                    </a:lnTo>
                    <a:lnTo>
                      <a:pt x="0" y="0"/>
                    </a:lnTo>
                    <a:lnTo>
                      <a:pt x="4" y="7"/>
                    </a:lnTo>
                    <a:lnTo>
                      <a:pt x="3" y="6"/>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0" name="Freeform 3606"/>
              <p:cNvSpPr>
                <a:spLocks/>
              </p:cNvSpPr>
              <p:nvPr/>
            </p:nvSpPr>
            <p:spPr bwMode="auto">
              <a:xfrm>
                <a:off x="4643" y="3245"/>
                <a:ext cx="4" cy="4"/>
              </a:xfrm>
              <a:custGeom>
                <a:avLst/>
                <a:gdLst>
                  <a:gd name="T0" fmla="*/ 8 w 8"/>
                  <a:gd name="T1" fmla="*/ 6 h 8"/>
                  <a:gd name="T2" fmla="*/ 6 w 8"/>
                  <a:gd name="T3" fmla="*/ 4 h 8"/>
                  <a:gd name="T4" fmla="*/ 2 w 8"/>
                  <a:gd name="T5" fmla="*/ 0 h 8"/>
                  <a:gd name="T6" fmla="*/ 1 w 8"/>
                  <a:gd name="T7" fmla="*/ 1 h 8"/>
                  <a:gd name="T8" fmla="*/ 0 w 8"/>
                  <a:gd name="T9" fmla="*/ 2 h 8"/>
                  <a:gd name="T10" fmla="*/ 5 w 8"/>
                  <a:gd name="T11" fmla="*/ 8 h 8"/>
                  <a:gd name="T12" fmla="*/ 6 w 8"/>
                  <a:gd name="T13" fmla="*/ 6 h 8"/>
                  <a:gd name="T14" fmla="*/ 8 w 8"/>
                  <a:gd name="T15" fmla="*/ 6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8" y="6"/>
                    </a:moveTo>
                    <a:lnTo>
                      <a:pt x="6" y="4"/>
                    </a:lnTo>
                    <a:lnTo>
                      <a:pt x="2" y="0"/>
                    </a:lnTo>
                    <a:lnTo>
                      <a:pt x="1" y="1"/>
                    </a:lnTo>
                    <a:lnTo>
                      <a:pt x="0" y="2"/>
                    </a:lnTo>
                    <a:lnTo>
                      <a:pt x="5" y="8"/>
                    </a:lnTo>
                    <a:lnTo>
                      <a:pt x="6" y="6"/>
                    </a:lnTo>
                    <a:lnTo>
                      <a:pt x="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1" name="Freeform 3607"/>
              <p:cNvSpPr>
                <a:spLocks/>
              </p:cNvSpPr>
              <p:nvPr/>
            </p:nvSpPr>
            <p:spPr bwMode="auto">
              <a:xfrm>
                <a:off x="4642" y="3244"/>
                <a:ext cx="3" cy="2"/>
              </a:xfrm>
              <a:custGeom>
                <a:avLst/>
                <a:gdLst>
                  <a:gd name="T0" fmla="*/ 6 w 7"/>
                  <a:gd name="T1" fmla="*/ 3 h 5"/>
                  <a:gd name="T2" fmla="*/ 7 w 7"/>
                  <a:gd name="T3" fmla="*/ 4 h 5"/>
                  <a:gd name="T4" fmla="*/ 0 w 7"/>
                  <a:gd name="T5" fmla="*/ 0 h 5"/>
                  <a:gd name="T6" fmla="*/ 0 w 7"/>
                  <a:gd name="T7" fmla="*/ 1 h 5"/>
                  <a:gd name="T8" fmla="*/ 0 w 7"/>
                  <a:gd name="T9" fmla="*/ 3 h 5"/>
                  <a:gd name="T10" fmla="*/ 5 w 7"/>
                  <a:gd name="T11" fmla="*/ 5 h 5"/>
                  <a:gd name="T12" fmla="*/ 5 w 7"/>
                  <a:gd name="T13" fmla="*/ 4 h 5"/>
                  <a:gd name="T14" fmla="*/ 6 w 7"/>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7" y="4"/>
                    </a:lnTo>
                    <a:lnTo>
                      <a:pt x="0" y="0"/>
                    </a:lnTo>
                    <a:lnTo>
                      <a:pt x="0" y="1"/>
                    </a:lnTo>
                    <a:lnTo>
                      <a:pt x="0" y="3"/>
                    </a:lnTo>
                    <a:lnTo>
                      <a:pt x="5" y="5"/>
                    </a:lnTo>
                    <a:lnTo>
                      <a:pt x="5"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2" name="Freeform 3608"/>
              <p:cNvSpPr>
                <a:spLocks/>
              </p:cNvSpPr>
              <p:nvPr/>
            </p:nvSpPr>
            <p:spPr bwMode="auto">
              <a:xfrm>
                <a:off x="4639" y="3243"/>
                <a:ext cx="3" cy="2"/>
              </a:xfrm>
              <a:custGeom>
                <a:avLst/>
                <a:gdLst>
                  <a:gd name="T0" fmla="*/ 5 w 6"/>
                  <a:gd name="T1" fmla="*/ 3 h 5"/>
                  <a:gd name="T2" fmla="*/ 6 w 6"/>
                  <a:gd name="T3" fmla="*/ 2 h 5"/>
                  <a:gd name="T4" fmla="*/ 3 w 6"/>
                  <a:gd name="T5" fmla="*/ 0 h 5"/>
                  <a:gd name="T6" fmla="*/ 2 w 6"/>
                  <a:gd name="T7" fmla="*/ 1 h 5"/>
                  <a:gd name="T8" fmla="*/ 0 w 6"/>
                  <a:gd name="T9" fmla="*/ 2 h 5"/>
                  <a:gd name="T10" fmla="*/ 0 w 6"/>
                  <a:gd name="T11" fmla="*/ 2 h 5"/>
                  <a:gd name="T12" fmla="*/ 5 w 6"/>
                  <a:gd name="T13" fmla="*/ 5 h 5"/>
                  <a:gd name="T14" fmla="*/ 5 w 6"/>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3"/>
                    </a:moveTo>
                    <a:lnTo>
                      <a:pt x="6" y="2"/>
                    </a:lnTo>
                    <a:lnTo>
                      <a:pt x="3" y="0"/>
                    </a:lnTo>
                    <a:lnTo>
                      <a:pt x="2" y="1"/>
                    </a:lnTo>
                    <a:lnTo>
                      <a:pt x="0" y="2"/>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3" name="Freeform 3609"/>
              <p:cNvSpPr>
                <a:spLocks/>
              </p:cNvSpPr>
              <p:nvPr/>
            </p:nvSpPr>
            <p:spPr bwMode="auto">
              <a:xfrm>
                <a:off x="4632" y="3240"/>
                <a:ext cx="10" cy="4"/>
              </a:xfrm>
              <a:custGeom>
                <a:avLst/>
                <a:gdLst>
                  <a:gd name="T0" fmla="*/ 16 w 19"/>
                  <a:gd name="T1" fmla="*/ 6 h 8"/>
                  <a:gd name="T2" fmla="*/ 19 w 19"/>
                  <a:gd name="T3" fmla="*/ 8 h 8"/>
                  <a:gd name="T4" fmla="*/ 12 w 19"/>
                  <a:gd name="T5" fmla="*/ 5 h 8"/>
                  <a:gd name="T6" fmla="*/ 5 w 19"/>
                  <a:gd name="T7" fmla="*/ 2 h 8"/>
                  <a:gd name="T8" fmla="*/ 3 w 19"/>
                  <a:gd name="T9" fmla="*/ 1 h 8"/>
                  <a:gd name="T10" fmla="*/ 0 w 19"/>
                  <a:gd name="T11" fmla="*/ 0 h 8"/>
                  <a:gd name="T12" fmla="*/ 0 w 19"/>
                  <a:gd name="T13" fmla="*/ 1 h 8"/>
                  <a:gd name="T14" fmla="*/ 0 w 19"/>
                  <a:gd name="T15" fmla="*/ 2 h 8"/>
                  <a:gd name="T16" fmla="*/ 3 w 19"/>
                  <a:gd name="T17" fmla="*/ 4 h 8"/>
                  <a:gd name="T18" fmla="*/ 5 w 19"/>
                  <a:gd name="T19" fmla="*/ 5 h 8"/>
                  <a:gd name="T20" fmla="*/ 12 w 19"/>
                  <a:gd name="T21" fmla="*/ 7 h 8"/>
                  <a:gd name="T22" fmla="*/ 15 w 19"/>
                  <a:gd name="T23" fmla="*/ 8 h 8"/>
                  <a:gd name="T24" fmla="*/ 15 w 19"/>
                  <a:gd name="T25" fmla="*/ 7 h 8"/>
                  <a:gd name="T26" fmla="*/ 16 w 19"/>
                  <a:gd name="T27" fmla="*/ 6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
                  <a:gd name="T43" fmla="*/ 0 h 8"/>
                  <a:gd name="T44" fmla="*/ 19 w 19"/>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 h="8">
                    <a:moveTo>
                      <a:pt x="16" y="6"/>
                    </a:moveTo>
                    <a:lnTo>
                      <a:pt x="19" y="8"/>
                    </a:lnTo>
                    <a:lnTo>
                      <a:pt x="12" y="5"/>
                    </a:lnTo>
                    <a:lnTo>
                      <a:pt x="5" y="2"/>
                    </a:lnTo>
                    <a:lnTo>
                      <a:pt x="3" y="1"/>
                    </a:lnTo>
                    <a:lnTo>
                      <a:pt x="0" y="0"/>
                    </a:lnTo>
                    <a:lnTo>
                      <a:pt x="0" y="1"/>
                    </a:lnTo>
                    <a:lnTo>
                      <a:pt x="0" y="2"/>
                    </a:lnTo>
                    <a:lnTo>
                      <a:pt x="3" y="4"/>
                    </a:lnTo>
                    <a:lnTo>
                      <a:pt x="5" y="5"/>
                    </a:lnTo>
                    <a:lnTo>
                      <a:pt x="12" y="7"/>
                    </a:lnTo>
                    <a:lnTo>
                      <a:pt x="15" y="8"/>
                    </a:lnTo>
                    <a:lnTo>
                      <a:pt x="15" y="7"/>
                    </a:lnTo>
                    <a:lnTo>
                      <a:pt x="1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4" name="Freeform 3610"/>
              <p:cNvSpPr>
                <a:spLocks/>
              </p:cNvSpPr>
              <p:nvPr/>
            </p:nvSpPr>
            <p:spPr bwMode="auto">
              <a:xfrm>
                <a:off x="4631" y="3239"/>
                <a:ext cx="1" cy="3"/>
              </a:xfrm>
              <a:custGeom>
                <a:avLst/>
                <a:gdLst>
                  <a:gd name="T0" fmla="*/ 4 w 4"/>
                  <a:gd name="T1" fmla="*/ 1 h 5"/>
                  <a:gd name="T2" fmla="*/ 0 w 4"/>
                  <a:gd name="T3" fmla="*/ 0 h 5"/>
                  <a:gd name="T4" fmla="*/ 0 w 4"/>
                  <a:gd name="T5" fmla="*/ 0 h 5"/>
                  <a:gd name="T6" fmla="*/ 0 w 4"/>
                  <a:gd name="T7" fmla="*/ 2 h 5"/>
                  <a:gd name="T8" fmla="*/ 0 w 4"/>
                  <a:gd name="T9" fmla="*/ 5 h 5"/>
                  <a:gd name="T10" fmla="*/ 4 w 4"/>
                  <a:gd name="T11" fmla="*/ 5 h 5"/>
                  <a:gd name="T12" fmla="*/ 4 w 4"/>
                  <a:gd name="T13" fmla="*/ 2 h 5"/>
                  <a:gd name="T14" fmla="*/ 4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1"/>
                    </a:moveTo>
                    <a:lnTo>
                      <a:pt x="0" y="0"/>
                    </a:lnTo>
                    <a:lnTo>
                      <a:pt x="0" y="2"/>
                    </a:lnTo>
                    <a:lnTo>
                      <a:pt x="0" y="5"/>
                    </a:lnTo>
                    <a:lnTo>
                      <a:pt x="4" y="5"/>
                    </a:lnTo>
                    <a:lnTo>
                      <a:pt x="4"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5" name="Freeform 3611"/>
              <p:cNvSpPr>
                <a:spLocks/>
              </p:cNvSpPr>
              <p:nvPr/>
            </p:nvSpPr>
            <p:spPr bwMode="auto">
              <a:xfrm>
                <a:off x="4629" y="3239"/>
                <a:ext cx="3" cy="3"/>
              </a:xfrm>
              <a:custGeom>
                <a:avLst/>
                <a:gdLst>
                  <a:gd name="T0" fmla="*/ 3 w 7"/>
                  <a:gd name="T1" fmla="*/ 2 h 5"/>
                  <a:gd name="T2" fmla="*/ 3 w 7"/>
                  <a:gd name="T3" fmla="*/ 1 h 5"/>
                  <a:gd name="T4" fmla="*/ 0 w 7"/>
                  <a:gd name="T5" fmla="*/ 0 h 5"/>
                  <a:gd name="T6" fmla="*/ 0 w 7"/>
                  <a:gd name="T7" fmla="*/ 1 h 5"/>
                  <a:gd name="T8" fmla="*/ 0 w 7"/>
                  <a:gd name="T9" fmla="*/ 2 h 5"/>
                  <a:gd name="T10" fmla="*/ 7 w 7"/>
                  <a:gd name="T11" fmla="*/ 5 h 5"/>
                  <a:gd name="T12" fmla="*/ 3 w 7"/>
                  <a:gd name="T13" fmla="*/ 5 h 5"/>
                  <a:gd name="T14" fmla="*/ 3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2"/>
                    </a:moveTo>
                    <a:lnTo>
                      <a:pt x="3" y="1"/>
                    </a:lnTo>
                    <a:lnTo>
                      <a:pt x="0" y="0"/>
                    </a:lnTo>
                    <a:lnTo>
                      <a:pt x="0" y="1"/>
                    </a:lnTo>
                    <a:lnTo>
                      <a:pt x="0" y="2"/>
                    </a:lnTo>
                    <a:lnTo>
                      <a:pt x="7" y="5"/>
                    </a:lnTo>
                    <a:lnTo>
                      <a:pt x="3" y="5"/>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6" name="Freeform 3612"/>
              <p:cNvSpPr>
                <a:spLocks/>
              </p:cNvSpPr>
              <p:nvPr/>
            </p:nvSpPr>
            <p:spPr bwMode="auto">
              <a:xfrm>
                <a:off x="4613" y="3239"/>
                <a:ext cx="16" cy="2"/>
              </a:xfrm>
              <a:custGeom>
                <a:avLst/>
                <a:gdLst>
                  <a:gd name="T0" fmla="*/ 31 w 31"/>
                  <a:gd name="T1" fmla="*/ 1 h 4"/>
                  <a:gd name="T2" fmla="*/ 27 w 31"/>
                  <a:gd name="T3" fmla="*/ 0 h 4"/>
                  <a:gd name="T4" fmla="*/ 0 w 31"/>
                  <a:gd name="T5" fmla="*/ 0 h 4"/>
                  <a:gd name="T6" fmla="*/ 0 w 31"/>
                  <a:gd name="T7" fmla="*/ 2 h 4"/>
                  <a:gd name="T8" fmla="*/ 0 w 31"/>
                  <a:gd name="T9" fmla="*/ 4 h 4"/>
                  <a:gd name="T10" fmla="*/ 31 w 31"/>
                  <a:gd name="T11" fmla="*/ 4 h 4"/>
                  <a:gd name="T12" fmla="*/ 31 w 31"/>
                  <a:gd name="T13" fmla="*/ 2 h 4"/>
                  <a:gd name="T14" fmla="*/ 31 w 31"/>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4"/>
                  <a:gd name="T26" fmla="*/ 31 w 3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4">
                    <a:moveTo>
                      <a:pt x="31" y="1"/>
                    </a:moveTo>
                    <a:lnTo>
                      <a:pt x="27" y="0"/>
                    </a:lnTo>
                    <a:lnTo>
                      <a:pt x="0" y="0"/>
                    </a:lnTo>
                    <a:lnTo>
                      <a:pt x="0" y="2"/>
                    </a:lnTo>
                    <a:lnTo>
                      <a:pt x="0" y="4"/>
                    </a:lnTo>
                    <a:lnTo>
                      <a:pt x="31" y="4"/>
                    </a:lnTo>
                    <a:lnTo>
                      <a:pt x="31" y="2"/>
                    </a:lnTo>
                    <a:lnTo>
                      <a:pt x="3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7" name="Freeform 3613"/>
              <p:cNvSpPr>
                <a:spLocks/>
              </p:cNvSpPr>
              <p:nvPr/>
            </p:nvSpPr>
            <p:spPr bwMode="auto">
              <a:xfrm>
                <a:off x="4613" y="3239"/>
                <a:ext cx="1" cy="2"/>
              </a:xfrm>
              <a:custGeom>
                <a:avLst/>
                <a:gdLst>
                  <a:gd name="T0" fmla="*/ 0 w 2"/>
                  <a:gd name="T1" fmla="*/ 0 h 3"/>
                  <a:gd name="T2" fmla="*/ 2 w 2"/>
                  <a:gd name="T3" fmla="*/ 0 h 3"/>
                  <a:gd name="T4" fmla="*/ 0 w 2"/>
                  <a:gd name="T5" fmla="*/ 3 h 3"/>
                  <a:gd name="T6" fmla="*/ 0 w 2"/>
                  <a:gd name="T7" fmla="*/ 2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2" y="0"/>
                    </a:lnTo>
                    <a:lnTo>
                      <a:pt x="0" y="3"/>
                    </a:lnTo>
                    <a:lnTo>
                      <a:pt x="0"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8" name="Freeform 3614"/>
              <p:cNvSpPr>
                <a:spLocks/>
              </p:cNvSpPr>
              <p:nvPr/>
            </p:nvSpPr>
            <p:spPr bwMode="auto">
              <a:xfrm>
                <a:off x="4612" y="3239"/>
                <a:ext cx="2" cy="2"/>
              </a:xfrm>
              <a:custGeom>
                <a:avLst/>
                <a:gdLst>
                  <a:gd name="T0" fmla="*/ 5 w 5"/>
                  <a:gd name="T1" fmla="*/ 0 h 4"/>
                  <a:gd name="T2" fmla="*/ 0 w 5"/>
                  <a:gd name="T3" fmla="*/ 2 h 4"/>
                  <a:gd name="T4" fmla="*/ 0 w 5"/>
                  <a:gd name="T5" fmla="*/ 3 h 4"/>
                  <a:gd name="T6" fmla="*/ 0 w 5"/>
                  <a:gd name="T7" fmla="*/ 4 h 4"/>
                  <a:gd name="T8" fmla="*/ 3 w 5"/>
                  <a:gd name="T9" fmla="*/ 3 h 4"/>
                  <a:gd name="T10" fmla="*/ 5 w 5"/>
                  <a:gd name="T11" fmla="*/ 0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5" y="0"/>
                    </a:moveTo>
                    <a:lnTo>
                      <a:pt x="0" y="2"/>
                    </a:lnTo>
                    <a:lnTo>
                      <a:pt x="0" y="3"/>
                    </a:lnTo>
                    <a:lnTo>
                      <a:pt x="0" y="4"/>
                    </a:lnTo>
                    <a:lnTo>
                      <a:pt x="3"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19" name="Freeform 3615"/>
              <p:cNvSpPr>
                <a:spLocks/>
              </p:cNvSpPr>
              <p:nvPr/>
            </p:nvSpPr>
            <p:spPr bwMode="auto">
              <a:xfrm>
                <a:off x="4610" y="3239"/>
                <a:ext cx="2" cy="3"/>
              </a:xfrm>
              <a:custGeom>
                <a:avLst/>
                <a:gdLst>
                  <a:gd name="T0" fmla="*/ 4 w 4"/>
                  <a:gd name="T1" fmla="*/ 2 h 5"/>
                  <a:gd name="T2" fmla="*/ 4 w 4"/>
                  <a:gd name="T3" fmla="*/ 0 h 5"/>
                  <a:gd name="T4" fmla="*/ 0 w 4"/>
                  <a:gd name="T5" fmla="*/ 0 h 5"/>
                  <a:gd name="T6" fmla="*/ 0 w 4"/>
                  <a:gd name="T7" fmla="*/ 2 h 5"/>
                  <a:gd name="T8" fmla="*/ 0 w 4"/>
                  <a:gd name="T9" fmla="*/ 5 h 5"/>
                  <a:gd name="T10" fmla="*/ 2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4" y="0"/>
                    </a:lnTo>
                    <a:lnTo>
                      <a:pt x="0" y="0"/>
                    </a:lnTo>
                    <a:lnTo>
                      <a:pt x="0" y="2"/>
                    </a:lnTo>
                    <a:lnTo>
                      <a:pt x="0" y="5"/>
                    </a:lnTo>
                    <a:lnTo>
                      <a:pt x="2"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0" name="Freeform 3616"/>
              <p:cNvSpPr>
                <a:spLocks/>
              </p:cNvSpPr>
              <p:nvPr/>
            </p:nvSpPr>
            <p:spPr bwMode="auto">
              <a:xfrm>
                <a:off x="4609" y="3239"/>
                <a:ext cx="1" cy="3"/>
              </a:xfrm>
              <a:custGeom>
                <a:avLst/>
                <a:gdLst>
                  <a:gd name="T0" fmla="*/ 3 w 4"/>
                  <a:gd name="T1" fmla="*/ 0 h 5"/>
                  <a:gd name="T2" fmla="*/ 3 w 4"/>
                  <a:gd name="T3" fmla="*/ 0 h 5"/>
                  <a:gd name="T4" fmla="*/ 0 w 4"/>
                  <a:gd name="T5" fmla="*/ 2 h 5"/>
                  <a:gd name="T6" fmla="*/ 2 w 4"/>
                  <a:gd name="T7" fmla="*/ 3 h 5"/>
                  <a:gd name="T8" fmla="*/ 3 w 4"/>
                  <a:gd name="T9" fmla="*/ 5 h 5"/>
                  <a:gd name="T10" fmla="*/ 4 w 4"/>
                  <a:gd name="T11" fmla="*/ 3 h 5"/>
                  <a:gd name="T12" fmla="*/ 3 w 4"/>
                  <a:gd name="T13" fmla="*/ 2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3" y="0"/>
                    </a:lnTo>
                    <a:lnTo>
                      <a:pt x="0" y="2"/>
                    </a:lnTo>
                    <a:lnTo>
                      <a:pt x="2" y="3"/>
                    </a:lnTo>
                    <a:lnTo>
                      <a:pt x="3" y="5"/>
                    </a:lnTo>
                    <a:lnTo>
                      <a:pt x="4" y="3"/>
                    </a:lnTo>
                    <a:lnTo>
                      <a:pt x="3"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1" name="Freeform 3617"/>
              <p:cNvSpPr>
                <a:spLocks/>
              </p:cNvSpPr>
              <p:nvPr/>
            </p:nvSpPr>
            <p:spPr bwMode="auto">
              <a:xfrm>
                <a:off x="4609" y="3231"/>
                <a:ext cx="3" cy="11"/>
              </a:xfrm>
              <a:custGeom>
                <a:avLst/>
                <a:gdLst>
                  <a:gd name="T0" fmla="*/ 2 w 6"/>
                  <a:gd name="T1" fmla="*/ 19 h 21"/>
                  <a:gd name="T2" fmla="*/ 3 w 6"/>
                  <a:gd name="T3" fmla="*/ 19 h 21"/>
                  <a:gd name="T4" fmla="*/ 6 w 6"/>
                  <a:gd name="T5" fmla="*/ 1 h 21"/>
                  <a:gd name="T6" fmla="*/ 6 w 6"/>
                  <a:gd name="T7" fmla="*/ 0 h 21"/>
                  <a:gd name="T8" fmla="*/ 5 w 6"/>
                  <a:gd name="T9" fmla="*/ 0 h 21"/>
                  <a:gd name="T10" fmla="*/ 4 w 6"/>
                  <a:gd name="T11" fmla="*/ 0 h 21"/>
                  <a:gd name="T12" fmla="*/ 4 w 6"/>
                  <a:gd name="T13" fmla="*/ 1 h 21"/>
                  <a:gd name="T14" fmla="*/ 0 w 6"/>
                  <a:gd name="T15" fmla="*/ 19 h 21"/>
                  <a:gd name="T16" fmla="*/ 3 w 6"/>
                  <a:gd name="T17" fmla="*/ 21 h 21"/>
                  <a:gd name="T18" fmla="*/ 3 w 6"/>
                  <a:gd name="T19" fmla="*/ 21 h 21"/>
                  <a:gd name="T20" fmla="*/ 2 w 6"/>
                  <a:gd name="T21" fmla="*/ 19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1"/>
                  <a:gd name="T35" fmla="*/ 6 w 6"/>
                  <a:gd name="T36" fmla="*/ 21 h 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1">
                    <a:moveTo>
                      <a:pt x="2" y="19"/>
                    </a:moveTo>
                    <a:lnTo>
                      <a:pt x="3" y="19"/>
                    </a:lnTo>
                    <a:lnTo>
                      <a:pt x="6" y="1"/>
                    </a:lnTo>
                    <a:lnTo>
                      <a:pt x="6" y="0"/>
                    </a:lnTo>
                    <a:lnTo>
                      <a:pt x="5" y="0"/>
                    </a:lnTo>
                    <a:lnTo>
                      <a:pt x="4" y="0"/>
                    </a:lnTo>
                    <a:lnTo>
                      <a:pt x="4" y="1"/>
                    </a:lnTo>
                    <a:lnTo>
                      <a:pt x="0" y="19"/>
                    </a:lnTo>
                    <a:lnTo>
                      <a:pt x="3" y="21"/>
                    </a:lnTo>
                    <a:lnTo>
                      <a:pt x="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2" name="Freeform 3618"/>
              <p:cNvSpPr>
                <a:spLocks/>
              </p:cNvSpPr>
              <p:nvPr/>
            </p:nvSpPr>
            <p:spPr bwMode="auto">
              <a:xfrm>
                <a:off x="4610" y="3231"/>
                <a:ext cx="1" cy="1"/>
              </a:xfrm>
              <a:custGeom>
                <a:avLst/>
                <a:gdLst>
                  <a:gd name="T0" fmla="*/ 1 w 1"/>
                  <a:gd name="T1" fmla="*/ 1 h 2"/>
                  <a:gd name="T2" fmla="*/ 1 w 1"/>
                  <a:gd name="T3" fmla="*/ 2 h 2"/>
                  <a:gd name="T4" fmla="*/ 0 w 1"/>
                  <a:gd name="T5" fmla="*/ 0 h 2"/>
                  <a:gd name="T6" fmla="*/ 0 w 1"/>
                  <a:gd name="T7" fmla="*/ 1 h 2"/>
                  <a:gd name="T8" fmla="*/ 1 w 1"/>
                  <a:gd name="T9" fmla="*/ 1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1"/>
                    </a:moveTo>
                    <a:lnTo>
                      <a:pt x="1" y="2"/>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3" name="Freeform 3619"/>
              <p:cNvSpPr>
                <a:spLocks/>
              </p:cNvSpPr>
              <p:nvPr/>
            </p:nvSpPr>
            <p:spPr bwMode="auto">
              <a:xfrm>
                <a:off x="4610" y="3231"/>
                <a:ext cx="3" cy="1"/>
              </a:xfrm>
              <a:custGeom>
                <a:avLst/>
                <a:gdLst>
                  <a:gd name="T0" fmla="*/ 1 w 6"/>
                  <a:gd name="T1" fmla="*/ 2 h 2"/>
                  <a:gd name="T2" fmla="*/ 6 w 6"/>
                  <a:gd name="T3" fmla="*/ 2 h 2"/>
                  <a:gd name="T4" fmla="*/ 6 w 6"/>
                  <a:gd name="T5" fmla="*/ 1 h 2"/>
                  <a:gd name="T6" fmla="*/ 6 w 6"/>
                  <a:gd name="T7" fmla="*/ 0 h 2"/>
                  <a:gd name="T8" fmla="*/ 0 w 6"/>
                  <a:gd name="T9" fmla="*/ 0 h 2"/>
                  <a:gd name="T10" fmla="*/ 1 w 6"/>
                  <a:gd name="T11" fmla="*/ 2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1" y="2"/>
                    </a:moveTo>
                    <a:lnTo>
                      <a:pt x="6" y="2"/>
                    </a:lnTo>
                    <a:lnTo>
                      <a:pt x="6" y="1"/>
                    </a:lnTo>
                    <a:lnTo>
                      <a:pt x="6" y="0"/>
                    </a:lnTo>
                    <a:lnTo>
                      <a:pt x="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4" name="Freeform 3620"/>
              <p:cNvSpPr>
                <a:spLocks/>
              </p:cNvSpPr>
              <p:nvPr/>
            </p:nvSpPr>
            <p:spPr bwMode="auto">
              <a:xfrm>
                <a:off x="4613" y="3227"/>
                <a:ext cx="23" cy="6"/>
              </a:xfrm>
              <a:custGeom>
                <a:avLst/>
                <a:gdLst>
                  <a:gd name="T0" fmla="*/ 2 w 47"/>
                  <a:gd name="T1" fmla="*/ 9 h 11"/>
                  <a:gd name="T2" fmla="*/ 0 w 47"/>
                  <a:gd name="T3" fmla="*/ 10 h 11"/>
                  <a:gd name="T4" fmla="*/ 2 w 47"/>
                  <a:gd name="T5" fmla="*/ 11 h 11"/>
                  <a:gd name="T6" fmla="*/ 6 w 47"/>
                  <a:gd name="T7" fmla="*/ 10 h 11"/>
                  <a:gd name="T8" fmla="*/ 17 w 47"/>
                  <a:gd name="T9" fmla="*/ 10 h 11"/>
                  <a:gd name="T10" fmla="*/ 20 w 47"/>
                  <a:gd name="T11" fmla="*/ 9 h 11"/>
                  <a:gd name="T12" fmla="*/ 24 w 47"/>
                  <a:gd name="T13" fmla="*/ 9 h 11"/>
                  <a:gd name="T14" fmla="*/ 27 w 47"/>
                  <a:gd name="T15" fmla="*/ 8 h 11"/>
                  <a:gd name="T16" fmla="*/ 30 w 47"/>
                  <a:gd name="T17" fmla="*/ 8 h 11"/>
                  <a:gd name="T18" fmla="*/ 33 w 47"/>
                  <a:gd name="T19" fmla="*/ 7 h 11"/>
                  <a:gd name="T20" fmla="*/ 40 w 47"/>
                  <a:gd name="T21" fmla="*/ 4 h 11"/>
                  <a:gd name="T22" fmla="*/ 43 w 47"/>
                  <a:gd name="T23" fmla="*/ 4 h 11"/>
                  <a:gd name="T24" fmla="*/ 47 w 47"/>
                  <a:gd name="T25" fmla="*/ 2 h 11"/>
                  <a:gd name="T26" fmla="*/ 45 w 47"/>
                  <a:gd name="T27" fmla="*/ 1 h 11"/>
                  <a:gd name="T28" fmla="*/ 44 w 47"/>
                  <a:gd name="T29" fmla="*/ 0 h 11"/>
                  <a:gd name="T30" fmla="*/ 42 w 47"/>
                  <a:gd name="T31" fmla="*/ 2 h 11"/>
                  <a:gd name="T32" fmla="*/ 40 w 47"/>
                  <a:gd name="T33" fmla="*/ 2 h 11"/>
                  <a:gd name="T34" fmla="*/ 33 w 47"/>
                  <a:gd name="T35" fmla="*/ 4 h 11"/>
                  <a:gd name="T36" fmla="*/ 30 w 47"/>
                  <a:gd name="T37" fmla="*/ 5 h 11"/>
                  <a:gd name="T38" fmla="*/ 27 w 47"/>
                  <a:gd name="T39" fmla="*/ 5 h 11"/>
                  <a:gd name="T40" fmla="*/ 24 w 47"/>
                  <a:gd name="T41" fmla="*/ 7 h 11"/>
                  <a:gd name="T42" fmla="*/ 20 w 47"/>
                  <a:gd name="T43" fmla="*/ 7 h 11"/>
                  <a:gd name="T44" fmla="*/ 17 w 47"/>
                  <a:gd name="T45" fmla="*/ 8 h 11"/>
                  <a:gd name="T46" fmla="*/ 6 w 47"/>
                  <a:gd name="T47" fmla="*/ 8 h 11"/>
                  <a:gd name="T48" fmla="*/ 4 w 47"/>
                  <a:gd name="T49" fmla="*/ 9 h 11"/>
                  <a:gd name="T50" fmla="*/ 3 w 47"/>
                  <a:gd name="T51" fmla="*/ 8 h 11"/>
                  <a:gd name="T52" fmla="*/ 2 w 47"/>
                  <a:gd name="T53" fmla="*/ 8 h 11"/>
                  <a:gd name="T54" fmla="*/ 2 w 47"/>
                  <a:gd name="T55" fmla="*/ 9 h 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
                  <a:gd name="T85" fmla="*/ 0 h 11"/>
                  <a:gd name="T86" fmla="*/ 47 w 47"/>
                  <a:gd name="T87" fmla="*/ 11 h 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 h="11">
                    <a:moveTo>
                      <a:pt x="2" y="9"/>
                    </a:moveTo>
                    <a:lnTo>
                      <a:pt x="0" y="10"/>
                    </a:lnTo>
                    <a:lnTo>
                      <a:pt x="2" y="11"/>
                    </a:lnTo>
                    <a:lnTo>
                      <a:pt x="6" y="10"/>
                    </a:lnTo>
                    <a:lnTo>
                      <a:pt x="17" y="10"/>
                    </a:lnTo>
                    <a:lnTo>
                      <a:pt x="20" y="9"/>
                    </a:lnTo>
                    <a:lnTo>
                      <a:pt x="24" y="9"/>
                    </a:lnTo>
                    <a:lnTo>
                      <a:pt x="27" y="8"/>
                    </a:lnTo>
                    <a:lnTo>
                      <a:pt x="30" y="8"/>
                    </a:lnTo>
                    <a:lnTo>
                      <a:pt x="33" y="7"/>
                    </a:lnTo>
                    <a:lnTo>
                      <a:pt x="40" y="4"/>
                    </a:lnTo>
                    <a:lnTo>
                      <a:pt x="43" y="4"/>
                    </a:lnTo>
                    <a:lnTo>
                      <a:pt x="47" y="2"/>
                    </a:lnTo>
                    <a:lnTo>
                      <a:pt x="45" y="1"/>
                    </a:lnTo>
                    <a:lnTo>
                      <a:pt x="44" y="0"/>
                    </a:lnTo>
                    <a:lnTo>
                      <a:pt x="42" y="2"/>
                    </a:lnTo>
                    <a:lnTo>
                      <a:pt x="40" y="2"/>
                    </a:lnTo>
                    <a:lnTo>
                      <a:pt x="33" y="4"/>
                    </a:lnTo>
                    <a:lnTo>
                      <a:pt x="30" y="5"/>
                    </a:lnTo>
                    <a:lnTo>
                      <a:pt x="27" y="5"/>
                    </a:lnTo>
                    <a:lnTo>
                      <a:pt x="24" y="7"/>
                    </a:lnTo>
                    <a:lnTo>
                      <a:pt x="20" y="7"/>
                    </a:lnTo>
                    <a:lnTo>
                      <a:pt x="17" y="8"/>
                    </a:lnTo>
                    <a:lnTo>
                      <a:pt x="6" y="8"/>
                    </a:lnTo>
                    <a:lnTo>
                      <a:pt x="4" y="9"/>
                    </a:lnTo>
                    <a:lnTo>
                      <a:pt x="3" y="8"/>
                    </a:lnTo>
                    <a:lnTo>
                      <a:pt x="2" y="8"/>
                    </a:lnTo>
                    <a:lnTo>
                      <a:pt x="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5" name="Freeform 3621"/>
              <p:cNvSpPr>
                <a:spLocks/>
              </p:cNvSpPr>
              <p:nvPr/>
            </p:nvSpPr>
            <p:spPr bwMode="auto">
              <a:xfrm>
                <a:off x="4634" y="3224"/>
                <a:ext cx="6" cy="4"/>
              </a:xfrm>
              <a:custGeom>
                <a:avLst/>
                <a:gdLst>
                  <a:gd name="T0" fmla="*/ 2 w 13"/>
                  <a:gd name="T1" fmla="*/ 7 h 8"/>
                  <a:gd name="T2" fmla="*/ 2 w 13"/>
                  <a:gd name="T3" fmla="*/ 8 h 8"/>
                  <a:gd name="T4" fmla="*/ 5 w 13"/>
                  <a:gd name="T5" fmla="*/ 7 h 8"/>
                  <a:gd name="T6" fmla="*/ 9 w 13"/>
                  <a:gd name="T7" fmla="*/ 6 h 8"/>
                  <a:gd name="T8" fmla="*/ 13 w 13"/>
                  <a:gd name="T9" fmla="*/ 2 h 8"/>
                  <a:gd name="T10" fmla="*/ 12 w 13"/>
                  <a:gd name="T11" fmla="*/ 1 h 8"/>
                  <a:gd name="T12" fmla="*/ 10 w 13"/>
                  <a:gd name="T13" fmla="*/ 0 h 8"/>
                  <a:gd name="T14" fmla="*/ 7 w 13"/>
                  <a:gd name="T15" fmla="*/ 3 h 8"/>
                  <a:gd name="T16" fmla="*/ 5 w 13"/>
                  <a:gd name="T17" fmla="*/ 4 h 8"/>
                  <a:gd name="T18" fmla="*/ 0 w 13"/>
                  <a:gd name="T19" fmla="*/ 7 h 8"/>
                  <a:gd name="T20" fmla="*/ 1 w 13"/>
                  <a:gd name="T21" fmla="*/ 6 h 8"/>
                  <a:gd name="T22" fmla="*/ 2 w 13"/>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8"/>
                  <a:gd name="T38" fmla="*/ 13 w 13"/>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8">
                    <a:moveTo>
                      <a:pt x="2" y="7"/>
                    </a:moveTo>
                    <a:lnTo>
                      <a:pt x="2" y="8"/>
                    </a:lnTo>
                    <a:lnTo>
                      <a:pt x="5" y="7"/>
                    </a:lnTo>
                    <a:lnTo>
                      <a:pt x="9" y="6"/>
                    </a:lnTo>
                    <a:lnTo>
                      <a:pt x="13" y="2"/>
                    </a:lnTo>
                    <a:lnTo>
                      <a:pt x="12" y="1"/>
                    </a:lnTo>
                    <a:lnTo>
                      <a:pt x="10" y="0"/>
                    </a:lnTo>
                    <a:lnTo>
                      <a:pt x="7" y="3"/>
                    </a:lnTo>
                    <a:lnTo>
                      <a:pt x="5" y="4"/>
                    </a:lnTo>
                    <a:lnTo>
                      <a:pt x="0" y="7"/>
                    </a:lnTo>
                    <a:lnTo>
                      <a:pt x="1" y="6"/>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6" name="Freeform 3622"/>
              <p:cNvSpPr>
                <a:spLocks/>
              </p:cNvSpPr>
              <p:nvPr/>
            </p:nvSpPr>
            <p:spPr bwMode="auto">
              <a:xfrm>
                <a:off x="4639" y="3222"/>
                <a:ext cx="4" cy="3"/>
              </a:xfrm>
              <a:custGeom>
                <a:avLst/>
                <a:gdLst>
                  <a:gd name="T0" fmla="*/ 3 w 8"/>
                  <a:gd name="T1" fmla="*/ 6 h 7"/>
                  <a:gd name="T2" fmla="*/ 3 w 8"/>
                  <a:gd name="T3" fmla="*/ 7 h 7"/>
                  <a:gd name="T4" fmla="*/ 5 w 8"/>
                  <a:gd name="T5" fmla="*/ 6 h 7"/>
                  <a:gd name="T6" fmla="*/ 8 w 8"/>
                  <a:gd name="T7" fmla="*/ 0 h 7"/>
                  <a:gd name="T8" fmla="*/ 7 w 8"/>
                  <a:gd name="T9" fmla="*/ 0 h 7"/>
                  <a:gd name="T10" fmla="*/ 6 w 8"/>
                  <a:gd name="T11" fmla="*/ 0 h 7"/>
                  <a:gd name="T12" fmla="*/ 5 w 8"/>
                  <a:gd name="T13" fmla="*/ 4 h 7"/>
                  <a:gd name="T14" fmla="*/ 0 w 8"/>
                  <a:gd name="T15" fmla="*/ 6 h 7"/>
                  <a:gd name="T16" fmla="*/ 1 w 8"/>
                  <a:gd name="T17" fmla="*/ 5 h 7"/>
                  <a:gd name="T18" fmla="*/ 3 w 8"/>
                  <a:gd name="T19" fmla="*/ 6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3" y="6"/>
                    </a:moveTo>
                    <a:lnTo>
                      <a:pt x="3" y="7"/>
                    </a:lnTo>
                    <a:lnTo>
                      <a:pt x="5" y="6"/>
                    </a:lnTo>
                    <a:lnTo>
                      <a:pt x="8" y="0"/>
                    </a:lnTo>
                    <a:lnTo>
                      <a:pt x="7" y="0"/>
                    </a:lnTo>
                    <a:lnTo>
                      <a:pt x="6" y="0"/>
                    </a:lnTo>
                    <a:lnTo>
                      <a:pt x="5" y="4"/>
                    </a:lnTo>
                    <a:lnTo>
                      <a:pt x="0" y="6"/>
                    </a:lnTo>
                    <a:lnTo>
                      <a:pt x="1" y="5"/>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7" name="Freeform 3623"/>
              <p:cNvSpPr>
                <a:spLocks/>
              </p:cNvSpPr>
              <p:nvPr/>
            </p:nvSpPr>
            <p:spPr bwMode="auto">
              <a:xfrm>
                <a:off x="4642" y="3214"/>
                <a:ext cx="2" cy="8"/>
              </a:xfrm>
              <a:custGeom>
                <a:avLst/>
                <a:gdLst>
                  <a:gd name="T0" fmla="*/ 1 w 5"/>
                  <a:gd name="T1" fmla="*/ 16 h 17"/>
                  <a:gd name="T2" fmla="*/ 2 w 5"/>
                  <a:gd name="T3" fmla="*/ 17 h 17"/>
                  <a:gd name="T4" fmla="*/ 4 w 5"/>
                  <a:gd name="T5" fmla="*/ 16 h 17"/>
                  <a:gd name="T6" fmla="*/ 4 w 5"/>
                  <a:gd name="T7" fmla="*/ 11 h 17"/>
                  <a:gd name="T8" fmla="*/ 5 w 5"/>
                  <a:gd name="T9" fmla="*/ 8 h 17"/>
                  <a:gd name="T10" fmla="*/ 4 w 5"/>
                  <a:gd name="T11" fmla="*/ 6 h 17"/>
                  <a:gd name="T12" fmla="*/ 4 w 5"/>
                  <a:gd name="T13" fmla="*/ 2 h 17"/>
                  <a:gd name="T14" fmla="*/ 2 w 5"/>
                  <a:gd name="T15" fmla="*/ 0 h 17"/>
                  <a:gd name="T16" fmla="*/ 1 w 5"/>
                  <a:gd name="T17" fmla="*/ 0 h 17"/>
                  <a:gd name="T18" fmla="*/ 0 w 5"/>
                  <a:gd name="T19" fmla="*/ 0 h 17"/>
                  <a:gd name="T20" fmla="*/ 1 w 5"/>
                  <a:gd name="T21" fmla="*/ 2 h 17"/>
                  <a:gd name="T22" fmla="*/ 1 w 5"/>
                  <a:gd name="T23" fmla="*/ 6 h 17"/>
                  <a:gd name="T24" fmla="*/ 2 w 5"/>
                  <a:gd name="T25" fmla="*/ 8 h 17"/>
                  <a:gd name="T26" fmla="*/ 1 w 5"/>
                  <a:gd name="T27" fmla="*/ 11 h 17"/>
                  <a:gd name="T28" fmla="*/ 1 w 5"/>
                  <a:gd name="T29" fmla="*/ 14 h 17"/>
                  <a:gd name="T30" fmla="*/ 1 w 5"/>
                  <a:gd name="T31" fmla="*/ 14 h 17"/>
                  <a:gd name="T32" fmla="*/ 0 w 5"/>
                  <a:gd name="T33" fmla="*/ 16 h 17"/>
                  <a:gd name="T34" fmla="*/ 1 w 5"/>
                  <a:gd name="T35" fmla="*/ 16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17"/>
                  <a:gd name="T56" fmla="*/ 5 w 5"/>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17">
                    <a:moveTo>
                      <a:pt x="1" y="16"/>
                    </a:moveTo>
                    <a:lnTo>
                      <a:pt x="2" y="17"/>
                    </a:lnTo>
                    <a:lnTo>
                      <a:pt x="4" y="16"/>
                    </a:lnTo>
                    <a:lnTo>
                      <a:pt x="4" y="11"/>
                    </a:lnTo>
                    <a:lnTo>
                      <a:pt x="5" y="8"/>
                    </a:lnTo>
                    <a:lnTo>
                      <a:pt x="4" y="6"/>
                    </a:lnTo>
                    <a:lnTo>
                      <a:pt x="4" y="2"/>
                    </a:lnTo>
                    <a:lnTo>
                      <a:pt x="2" y="0"/>
                    </a:lnTo>
                    <a:lnTo>
                      <a:pt x="1" y="0"/>
                    </a:lnTo>
                    <a:lnTo>
                      <a:pt x="0" y="0"/>
                    </a:lnTo>
                    <a:lnTo>
                      <a:pt x="1" y="2"/>
                    </a:lnTo>
                    <a:lnTo>
                      <a:pt x="1" y="6"/>
                    </a:lnTo>
                    <a:lnTo>
                      <a:pt x="2" y="8"/>
                    </a:lnTo>
                    <a:lnTo>
                      <a:pt x="1" y="11"/>
                    </a:lnTo>
                    <a:lnTo>
                      <a:pt x="1" y="14"/>
                    </a:lnTo>
                    <a:lnTo>
                      <a:pt x="0" y="16"/>
                    </a:lnTo>
                    <a:lnTo>
                      <a:pt x="1"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8" name="Freeform 3624"/>
              <p:cNvSpPr>
                <a:spLocks/>
              </p:cNvSpPr>
              <p:nvPr/>
            </p:nvSpPr>
            <p:spPr bwMode="auto">
              <a:xfrm>
                <a:off x="4642" y="3212"/>
                <a:ext cx="1" cy="2"/>
              </a:xfrm>
              <a:custGeom>
                <a:avLst/>
                <a:gdLst>
                  <a:gd name="T0" fmla="*/ 2 w 2"/>
                  <a:gd name="T1" fmla="*/ 2 h 3"/>
                  <a:gd name="T2" fmla="*/ 1 w 2"/>
                  <a:gd name="T3" fmla="*/ 0 h 3"/>
                  <a:gd name="T4" fmla="*/ 0 w 2"/>
                  <a:gd name="T5" fmla="*/ 3 h 3"/>
                  <a:gd name="T6" fmla="*/ 1 w 2"/>
                  <a:gd name="T7" fmla="*/ 2 h 3"/>
                  <a:gd name="T8" fmla="*/ 2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lnTo>
                      <a:pt x="1" y="0"/>
                    </a:lnTo>
                    <a:lnTo>
                      <a:pt x="0" y="3"/>
                    </a:lnTo>
                    <a:lnTo>
                      <a:pt x="1"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29" name="Freeform 3625"/>
              <p:cNvSpPr>
                <a:spLocks/>
              </p:cNvSpPr>
              <p:nvPr/>
            </p:nvSpPr>
            <p:spPr bwMode="auto">
              <a:xfrm>
                <a:off x="4641" y="3212"/>
                <a:ext cx="1" cy="2"/>
              </a:xfrm>
              <a:custGeom>
                <a:avLst/>
                <a:gdLst>
                  <a:gd name="T0" fmla="*/ 2 w 2"/>
                  <a:gd name="T1" fmla="*/ 0 h 3"/>
                  <a:gd name="T2" fmla="*/ 2 w 2"/>
                  <a:gd name="T3" fmla="*/ 0 h 3"/>
                  <a:gd name="T4" fmla="*/ 1 w 2"/>
                  <a:gd name="T5" fmla="*/ 1 h 3"/>
                  <a:gd name="T6" fmla="*/ 0 w 2"/>
                  <a:gd name="T7" fmla="*/ 2 h 3"/>
                  <a:gd name="T8" fmla="*/ 1 w 2"/>
                  <a:gd name="T9" fmla="*/ 3 h 3"/>
                  <a:gd name="T10" fmla="*/ 2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0"/>
                    </a:moveTo>
                    <a:lnTo>
                      <a:pt x="2" y="0"/>
                    </a:lnTo>
                    <a:lnTo>
                      <a:pt x="1" y="1"/>
                    </a:lnTo>
                    <a:lnTo>
                      <a:pt x="0" y="2"/>
                    </a:lnTo>
                    <a:lnTo>
                      <a:pt x="1"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0" name="Freeform 3626"/>
              <p:cNvSpPr>
                <a:spLocks/>
              </p:cNvSpPr>
              <p:nvPr/>
            </p:nvSpPr>
            <p:spPr bwMode="auto">
              <a:xfrm>
                <a:off x="4640" y="3212"/>
                <a:ext cx="2" cy="2"/>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1" name="Freeform 3627"/>
              <p:cNvSpPr>
                <a:spLocks/>
              </p:cNvSpPr>
              <p:nvPr/>
            </p:nvSpPr>
            <p:spPr bwMode="auto">
              <a:xfrm>
                <a:off x="4639" y="3210"/>
                <a:ext cx="3" cy="2"/>
              </a:xfrm>
              <a:custGeom>
                <a:avLst/>
                <a:gdLst>
                  <a:gd name="T0" fmla="*/ 6 w 6"/>
                  <a:gd name="T1" fmla="*/ 5 h 6"/>
                  <a:gd name="T2" fmla="*/ 5 w 6"/>
                  <a:gd name="T3" fmla="*/ 2 h 6"/>
                  <a:gd name="T4" fmla="*/ 3 w 6"/>
                  <a:gd name="T5" fmla="*/ 0 h 6"/>
                  <a:gd name="T6" fmla="*/ 1 w 6"/>
                  <a:gd name="T7" fmla="*/ 1 h 6"/>
                  <a:gd name="T8" fmla="*/ 0 w 6"/>
                  <a:gd name="T9" fmla="*/ 2 h 6"/>
                  <a:gd name="T10" fmla="*/ 4 w 6"/>
                  <a:gd name="T11" fmla="*/ 6 h 6"/>
                  <a:gd name="T12" fmla="*/ 5 w 6"/>
                  <a:gd name="T13" fmla="*/ 5 h 6"/>
                  <a:gd name="T14" fmla="*/ 6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5"/>
                    </a:moveTo>
                    <a:lnTo>
                      <a:pt x="5" y="2"/>
                    </a:lnTo>
                    <a:lnTo>
                      <a:pt x="3" y="0"/>
                    </a:lnTo>
                    <a:lnTo>
                      <a:pt x="1" y="1"/>
                    </a:lnTo>
                    <a:lnTo>
                      <a:pt x="0" y="2"/>
                    </a:lnTo>
                    <a:lnTo>
                      <a:pt x="4" y="6"/>
                    </a:lnTo>
                    <a:lnTo>
                      <a:pt x="5" y="5"/>
                    </a:lnTo>
                    <a:lnTo>
                      <a:pt x="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2" name="Freeform 3628"/>
              <p:cNvSpPr>
                <a:spLocks/>
              </p:cNvSpPr>
              <p:nvPr/>
            </p:nvSpPr>
            <p:spPr bwMode="auto">
              <a:xfrm>
                <a:off x="4637" y="3208"/>
                <a:ext cx="3" cy="3"/>
              </a:xfrm>
              <a:custGeom>
                <a:avLst/>
                <a:gdLst>
                  <a:gd name="T0" fmla="*/ 6 w 7"/>
                  <a:gd name="T1" fmla="*/ 2 h 4"/>
                  <a:gd name="T2" fmla="*/ 7 w 7"/>
                  <a:gd name="T3" fmla="*/ 3 h 4"/>
                  <a:gd name="T4" fmla="*/ 0 w 7"/>
                  <a:gd name="T5" fmla="*/ 0 h 4"/>
                  <a:gd name="T6" fmla="*/ 0 w 7"/>
                  <a:gd name="T7" fmla="*/ 1 h 4"/>
                  <a:gd name="T8" fmla="*/ 0 w 7"/>
                  <a:gd name="T9" fmla="*/ 2 h 4"/>
                  <a:gd name="T10" fmla="*/ 4 w 7"/>
                  <a:gd name="T11" fmla="*/ 4 h 4"/>
                  <a:gd name="T12" fmla="*/ 4 w 7"/>
                  <a:gd name="T13" fmla="*/ 3 h 4"/>
                  <a:gd name="T14" fmla="*/ 6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6" y="2"/>
                    </a:moveTo>
                    <a:lnTo>
                      <a:pt x="7" y="3"/>
                    </a:lnTo>
                    <a:lnTo>
                      <a:pt x="0" y="0"/>
                    </a:lnTo>
                    <a:lnTo>
                      <a:pt x="0" y="1"/>
                    </a:lnTo>
                    <a:lnTo>
                      <a:pt x="0" y="2"/>
                    </a:lnTo>
                    <a:lnTo>
                      <a:pt x="4" y="4"/>
                    </a:lnTo>
                    <a:lnTo>
                      <a:pt x="4"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3" name="Freeform 3629"/>
              <p:cNvSpPr>
                <a:spLocks/>
              </p:cNvSpPr>
              <p:nvPr/>
            </p:nvSpPr>
            <p:spPr bwMode="auto">
              <a:xfrm>
                <a:off x="4635" y="3207"/>
                <a:ext cx="3" cy="3"/>
              </a:xfrm>
              <a:custGeom>
                <a:avLst/>
                <a:gdLst>
                  <a:gd name="T0" fmla="*/ 5 w 6"/>
                  <a:gd name="T1" fmla="*/ 5 h 6"/>
                  <a:gd name="T2" fmla="*/ 6 w 6"/>
                  <a:gd name="T3" fmla="*/ 4 h 6"/>
                  <a:gd name="T4" fmla="*/ 3 w 6"/>
                  <a:gd name="T5" fmla="*/ 0 h 6"/>
                  <a:gd name="T6" fmla="*/ 1 w 6"/>
                  <a:gd name="T7" fmla="*/ 1 h 6"/>
                  <a:gd name="T8" fmla="*/ 0 w 6"/>
                  <a:gd name="T9" fmla="*/ 3 h 6"/>
                  <a:gd name="T10" fmla="*/ 3 w 6"/>
                  <a:gd name="T11" fmla="*/ 5 h 6"/>
                  <a:gd name="T12" fmla="*/ 5 w 6"/>
                  <a:gd name="T13" fmla="*/ 6 h 6"/>
                  <a:gd name="T14" fmla="*/ 5 w 6"/>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5"/>
                    </a:moveTo>
                    <a:lnTo>
                      <a:pt x="6" y="4"/>
                    </a:lnTo>
                    <a:lnTo>
                      <a:pt x="3" y="0"/>
                    </a:lnTo>
                    <a:lnTo>
                      <a:pt x="1" y="1"/>
                    </a:lnTo>
                    <a:lnTo>
                      <a:pt x="0" y="3"/>
                    </a:lnTo>
                    <a:lnTo>
                      <a:pt x="3" y="5"/>
                    </a:lnTo>
                    <a:lnTo>
                      <a:pt x="5" y="6"/>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4" name="Freeform 3630"/>
              <p:cNvSpPr>
                <a:spLocks/>
              </p:cNvSpPr>
              <p:nvPr/>
            </p:nvSpPr>
            <p:spPr bwMode="auto">
              <a:xfrm>
                <a:off x="4633" y="3206"/>
                <a:ext cx="3" cy="2"/>
              </a:xfrm>
              <a:custGeom>
                <a:avLst/>
                <a:gdLst>
                  <a:gd name="T0" fmla="*/ 6 w 7"/>
                  <a:gd name="T1" fmla="*/ 2 h 5"/>
                  <a:gd name="T2" fmla="*/ 7 w 7"/>
                  <a:gd name="T3" fmla="*/ 3 h 5"/>
                  <a:gd name="T4" fmla="*/ 0 w 7"/>
                  <a:gd name="T5" fmla="*/ 0 h 5"/>
                  <a:gd name="T6" fmla="*/ 0 w 7"/>
                  <a:gd name="T7" fmla="*/ 1 h 5"/>
                  <a:gd name="T8" fmla="*/ 0 w 7"/>
                  <a:gd name="T9" fmla="*/ 2 h 5"/>
                  <a:gd name="T10" fmla="*/ 4 w 7"/>
                  <a:gd name="T11" fmla="*/ 5 h 5"/>
                  <a:gd name="T12" fmla="*/ 4 w 7"/>
                  <a:gd name="T13" fmla="*/ 3 h 5"/>
                  <a:gd name="T14" fmla="*/ 6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2"/>
                    </a:moveTo>
                    <a:lnTo>
                      <a:pt x="7" y="3"/>
                    </a:lnTo>
                    <a:lnTo>
                      <a:pt x="0" y="0"/>
                    </a:lnTo>
                    <a:lnTo>
                      <a:pt x="0" y="1"/>
                    </a:lnTo>
                    <a:lnTo>
                      <a:pt x="0" y="2"/>
                    </a:lnTo>
                    <a:lnTo>
                      <a:pt x="4" y="5"/>
                    </a:lnTo>
                    <a:lnTo>
                      <a:pt x="4"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5" name="Freeform 3631"/>
              <p:cNvSpPr>
                <a:spLocks/>
              </p:cNvSpPr>
              <p:nvPr/>
            </p:nvSpPr>
            <p:spPr bwMode="auto">
              <a:xfrm>
                <a:off x="4629" y="3204"/>
                <a:ext cx="4" cy="3"/>
              </a:xfrm>
              <a:custGeom>
                <a:avLst/>
                <a:gdLst>
                  <a:gd name="T0" fmla="*/ 8 w 8"/>
                  <a:gd name="T1" fmla="*/ 2 h 5"/>
                  <a:gd name="T2" fmla="*/ 5 w 8"/>
                  <a:gd name="T3" fmla="*/ 1 h 5"/>
                  <a:gd name="T4" fmla="*/ 3 w 8"/>
                  <a:gd name="T5" fmla="*/ 1 h 5"/>
                  <a:gd name="T6" fmla="*/ 0 w 8"/>
                  <a:gd name="T7" fmla="*/ 0 h 5"/>
                  <a:gd name="T8" fmla="*/ 0 w 8"/>
                  <a:gd name="T9" fmla="*/ 1 h 5"/>
                  <a:gd name="T10" fmla="*/ 0 w 8"/>
                  <a:gd name="T11" fmla="*/ 2 h 5"/>
                  <a:gd name="T12" fmla="*/ 7 w 8"/>
                  <a:gd name="T13" fmla="*/ 5 h 5"/>
                  <a:gd name="T14" fmla="*/ 8 w 8"/>
                  <a:gd name="T15" fmla="*/ 5 h 5"/>
                  <a:gd name="T16" fmla="*/ 8 w 8"/>
                  <a:gd name="T17" fmla="*/ 3 h 5"/>
                  <a:gd name="T18" fmla="*/ 8 w 8"/>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8" y="2"/>
                    </a:moveTo>
                    <a:lnTo>
                      <a:pt x="5" y="1"/>
                    </a:lnTo>
                    <a:lnTo>
                      <a:pt x="3" y="1"/>
                    </a:lnTo>
                    <a:lnTo>
                      <a:pt x="0" y="0"/>
                    </a:lnTo>
                    <a:lnTo>
                      <a:pt x="0" y="1"/>
                    </a:lnTo>
                    <a:lnTo>
                      <a:pt x="0" y="2"/>
                    </a:lnTo>
                    <a:lnTo>
                      <a:pt x="7" y="5"/>
                    </a:lnTo>
                    <a:lnTo>
                      <a:pt x="8" y="5"/>
                    </a:lnTo>
                    <a:lnTo>
                      <a:pt x="8" y="3"/>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6" name="Freeform 3632"/>
              <p:cNvSpPr>
                <a:spLocks/>
              </p:cNvSpPr>
              <p:nvPr/>
            </p:nvSpPr>
            <p:spPr bwMode="auto">
              <a:xfrm>
                <a:off x="4626" y="3204"/>
                <a:ext cx="3" cy="2"/>
              </a:xfrm>
              <a:custGeom>
                <a:avLst/>
                <a:gdLst>
                  <a:gd name="T0" fmla="*/ 6 w 6"/>
                  <a:gd name="T1" fmla="*/ 1 h 4"/>
                  <a:gd name="T2" fmla="*/ 3 w 6"/>
                  <a:gd name="T3" fmla="*/ 0 h 4"/>
                  <a:gd name="T4" fmla="*/ 1 w 6"/>
                  <a:gd name="T5" fmla="*/ 0 h 4"/>
                  <a:gd name="T6" fmla="*/ 0 w 6"/>
                  <a:gd name="T7" fmla="*/ 0 h 4"/>
                  <a:gd name="T8" fmla="*/ 0 w 6"/>
                  <a:gd name="T9" fmla="*/ 1 h 4"/>
                  <a:gd name="T10" fmla="*/ 0 w 6"/>
                  <a:gd name="T11" fmla="*/ 2 h 4"/>
                  <a:gd name="T12" fmla="*/ 5 w 6"/>
                  <a:gd name="T13" fmla="*/ 4 h 4"/>
                  <a:gd name="T14" fmla="*/ 6 w 6"/>
                  <a:gd name="T15" fmla="*/ 4 h 4"/>
                  <a:gd name="T16" fmla="*/ 6 w 6"/>
                  <a:gd name="T17" fmla="*/ 2 h 4"/>
                  <a:gd name="T18" fmla="*/ 6 w 6"/>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6" y="1"/>
                    </a:moveTo>
                    <a:lnTo>
                      <a:pt x="3" y="0"/>
                    </a:lnTo>
                    <a:lnTo>
                      <a:pt x="1" y="0"/>
                    </a:lnTo>
                    <a:lnTo>
                      <a:pt x="0" y="0"/>
                    </a:lnTo>
                    <a:lnTo>
                      <a:pt x="0" y="1"/>
                    </a:lnTo>
                    <a:lnTo>
                      <a:pt x="0" y="2"/>
                    </a:lnTo>
                    <a:lnTo>
                      <a:pt x="5" y="4"/>
                    </a:lnTo>
                    <a:lnTo>
                      <a:pt x="6" y="4"/>
                    </a:lnTo>
                    <a:lnTo>
                      <a:pt x="6" y="2"/>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7" name="Freeform 3633"/>
              <p:cNvSpPr>
                <a:spLocks/>
              </p:cNvSpPr>
              <p:nvPr/>
            </p:nvSpPr>
            <p:spPr bwMode="auto">
              <a:xfrm>
                <a:off x="4612" y="3203"/>
                <a:ext cx="14" cy="3"/>
              </a:xfrm>
              <a:custGeom>
                <a:avLst/>
                <a:gdLst>
                  <a:gd name="T0" fmla="*/ 29 w 29"/>
                  <a:gd name="T1" fmla="*/ 2 h 5"/>
                  <a:gd name="T2" fmla="*/ 27 w 29"/>
                  <a:gd name="T3" fmla="*/ 0 h 5"/>
                  <a:gd name="T4" fmla="*/ 5 w 29"/>
                  <a:gd name="T5" fmla="*/ 0 h 5"/>
                  <a:gd name="T6" fmla="*/ 0 w 29"/>
                  <a:gd name="T7" fmla="*/ 3 h 5"/>
                  <a:gd name="T8" fmla="*/ 0 w 29"/>
                  <a:gd name="T9" fmla="*/ 4 h 5"/>
                  <a:gd name="T10" fmla="*/ 0 w 29"/>
                  <a:gd name="T11" fmla="*/ 5 h 5"/>
                  <a:gd name="T12" fmla="*/ 1 w 29"/>
                  <a:gd name="T13" fmla="*/ 5 h 5"/>
                  <a:gd name="T14" fmla="*/ 29 w 29"/>
                  <a:gd name="T15" fmla="*/ 5 h 5"/>
                  <a:gd name="T16" fmla="*/ 29 w 29"/>
                  <a:gd name="T17" fmla="*/ 3 h 5"/>
                  <a:gd name="T18" fmla="*/ 29 w 29"/>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5"/>
                  <a:gd name="T32" fmla="*/ 29 w 2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5">
                    <a:moveTo>
                      <a:pt x="29" y="2"/>
                    </a:moveTo>
                    <a:lnTo>
                      <a:pt x="27" y="0"/>
                    </a:lnTo>
                    <a:lnTo>
                      <a:pt x="5" y="0"/>
                    </a:lnTo>
                    <a:lnTo>
                      <a:pt x="0" y="3"/>
                    </a:lnTo>
                    <a:lnTo>
                      <a:pt x="0" y="4"/>
                    </a:lnTo>
                    <a:lnTo>
                      <a:pt x="0" y="5"/>
                    </a:lnTo>
                    <a:lnTo>
                      <a:pt x="1" y="5"/>
                    </a:lnTo>
                    <a:lnTo>
                      <a:pt x="29" y="5"/>
                    </a:lnTo>
                    <a:lnTo>
                      <a:pt x="29" y="3"/>
                    </a:lnTo>
                    <a:lnTo>
                      <a:pt x="2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8" name="Freeform 3634"/>
              <p:cNvSpPr>
                <a:spLocks/>
              </p:cNvSpPr>
              <p:nvPr/>
            </p:nvSpPr>
            <p:spPr bwMode="auto">
              <a:xfrm>
                <a:off x="4607" y="3204"/>
                <a:ext cx="5" cy="3"/>
              </a:xfrm>
              <a:custGeom>
                <a:avLst/>
                <a:gdLst>
                  <a:gd name="T0" fmla="*/ 9 w 9"/>
                  <a:gd name="T1" fmla="*/ 2 h 5"/>
                  <a:gd name="T2" fmla="*/ 9 w 9"/>
                  <a:gd name="T3" fmla="*/ 0 h 5"/>
                  <a:gd name="T4" fmla="*/ 8 w 9"/>
                  <a:gd name="T5" fmla="*/ 0 h 5"/>
                  <a:gd name="T6" fmla="*/ 3 w 9"/>
                  <a:gd name="T7" fmla="*/ 2 h 5"/>
                  <a:gd name="T8" fmla="*/ 0 w 9"/>
                  <a:gd name="T9" fmla="*/ 3 h 5"/>
                  <a:gd name="T10" fmla="*/ 0 w 9"/>
                  <a:gd name="T11" fmla="*/ 4 h 5"/>
                  <a:gd name="T12" fmla="*/ 0 w 9"/>
                  <a:gd name="T13" fmla="*/ 5 h 5"/>
                  <a:gd name="T14" fmla="*/ 3 w 9"/>
                  <a:gd name="T15" fmla="*/ 4 h 5"/>
                  <a:gd name="T16" fmla="*/ 5 w 9"/>
                  <a:gd name="T17" fmla="*/ 4 h 5"/>
                  <a:gd name="T18" fmla="*/ 7 w 9"/>
                  <a:gd name="T19" fmla="*/ 4 h 5"/>
                  <a:gd name="T20" fmla="*/ 9 w 9"/>
                  <a:gd name="T21" fmla="*/ 3 h 5"/>
                  <a:gd name="T22" fmla="*/ 9 w 9"/>
                  <a:gd name="T23" fmla="*/ 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5"/>
                  <a:gd name="T38" fmla="*/ 9 w 9"/>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5">
                    <a:moveTo>
                      <a:pt x="9" y="2"/>
                    </a:moveTo>
                    <a:lnTo>
                      <a:pt x="9" y="0"/>
                    </a:lnTo>
                    <a:lnTo>
                      <a:pt x="8" y="0"/>
                    </a:lnTo>
                    <a:lnTo>
                      <a:pt x="3" y="2"/>
                    </a:lnTo>
                    <a:lnTo>
                      <a:pt x="0" y="3"/>
                    </a:lnTo>
                    <a:lnTo>
                      <a:pt x="0" y="4"/>
                    </a:lnTo>
                    <a:lnTo>
                      <a:pt x="0" y="5"/>
                    </a:lnTo>
                    <a:lnTo>
                      <a:pt x="3" y="4"/>
                    </a:lnTo>
                    <a:lnTo>
                      <a:pt x="5" y="4"/>
                    </a:lnTo>
                    <a:lnTo>
                      <a:pt x="7" y="4"/>
                    </a:lnTo>
                    <a:lnTo>
                      <a:pt x="9" y="3"/>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39" name="Freeform 3635"/>
              <p:cNvSpPr>
                <a:spLocks/>
              </p:cNvSpPr>
              <p:nvPr/>
            </p:nvSpPr>
            <p:spPr bwMode="auto">
              <a:xfrm>
                <a:off x="4605" y="3205"/>
                <a:ext cx="2" cy="2"/>
              </a:xfrm>
              <a:custGeom>
                <a:avLst/>
                <a:gdLst>
                  <a:gd name="T0" fmla="*/ 4 w 4"/>
                  <a:gd name="T1" fmla="*/ 2 h 4"/>
                  <a:gd name="T2" fmla="*/ 4 w 4"/>
                  <a:gd name="T3" fmla="*/ 0 h 4"/>
                  <a:gd name="T4" fmla="*/ 2 w 4"/>
                  <a:gd name="T5" fmla="*/ 0 h 4"/>
                  <a:gd name="T6" fmla="*/ 2 w 4"/>
                  <a:gd name="T7" fmla="*/ 2 h 4"/>
                  <a:gd name="T8" fmla="*/ 2 w 4"/>
                  <a:gd name="T9" fmla="*/ 4 h 4"/>
                  <a:gd name="T10" fmla="*/ 0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2" y="0"/>
                    </a:lnTo>
                    <a:lnTo>
                      <a:pt x="2" y="2"/>
                    </a:lnTo>
                    <a:lnTo>
                      <a:pt x="2" y="4"/>
                    </a:lnTo>
                    <a:lnTo>
                      <a:pt x="0"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0" name="Freeform 3636"/>
              <p:cNvSpPr>
                <a:spLocks/>
              </p:cNvSpPr>
              <p:nvPr/>
            </p:nvSpPr>
            <p:spPr bwMode="auto">
              <a:xfrm>
                <a:off x="4604" y="3205"/>
                <a:ext cx="3" cy="3"/>
              </a:xfrm>
              <a:custGeom>
                <a:avLst/>
                <a:gdLst>
                  <a:gd name="T0" fmla="*/ 5 w 7"/>
                  <a:gd name="T1" fmla="*/ 0 h 6"/>
                  <a:gd name="T2" fmla="*/ 7 w 7"/>
                  <a:gd name="T3" fmla="*/ 0 h 6"/>
                  <a:gd name="T4" fmla="*/ 0 w 7"/>
                  <a:gd name="T5" fmla="*/ 3 h 6"/>
                  <a:gd name="T6" fmla="*/ 0 w 7"/>
                  <a:gd name="T7" fmla="*/ 4 h 6"/>
                  <a:gd name="T8" fmla="*/ 0 w 7"/>
                  <a:gd name="T9" fmla="*/ 6 h 6"/>
                  <a:gd name="T10" fmla="*/ 5 w 7"/>
                  <a:gd name="T11" fmla="*/ 3 h 6"/>
                  <a:gd name="T12" fmla="*/ 5 w 7"/>
                  <a:gd name="T13" fmla="*/ 2 h 6"/>
                  <a:gd name="T14" fmla="*/ 5 w 7"/>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6"/>
                  <a:gd name="T26" fmla="*/ 7 w 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6">
                    <a:moveTo>
                      <a:pt x="5" y="0"/>
                    </a:moveTo>
                    <a:lnTo>
                      <a:pt x="7" y="0"/>
                    </a:lnTo>
                    <a:lnTo>
                      <a:pt x="0" y="3"/>
                    </a:lnTo>
                    <a:lnTo>
                      <a:pt x="0" y="4"/>
                    </a:lnTo>
                    <a:lnTo>
                      <a:pt x="0" y="6"/>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1" name="Freeform 3637"/>
              <p:cNvSpPr>
                <a:spLocks/>
              </p:cNvSpPr>
              <p:nvPr/>
            </p:nvSpPr>
            <p:spPr bwMode="auto">
              <a:xfrm>
                <a:off x="4602" y="3207"/>
                <a:ext cx="2" cy="2"/>
              </a:xfrm>
              <a:custGeom>
                <a:avLst/>
                <a:gdLst>
                  <a:gd name="T0" fmla="*/ 3 w 4"/>
                  <a:gd name="T1" fmla="*/ 0 h 5"/>
                  <a:gd name="T2" fmla="*/ 1 w 4"/>
                  <a:gd name="T3" fmla="*/ 1 h 5"/>
                  <a:gd name="T4" fmla="*/ 0 w 4"/>
                  <a:gd name="T5" fmla="*/ 3 h 5"/>
                  <a:gd name="T6" fmla="*/ 1 w 4"/>
                  <a:gd name="T7" fmla="*/ 4 h 5"/>
                  <a:gd name="T8" fmla="*/ 2 w 4"/>
                  <a:gd name="T9" fmla="*/ 5 h 5"/>
                  <a:gd name="T10" fmla="*/ 4 w 4"/>
                  <a:gd name="T11" fmla="*/ 3 h 5"/>
                  <a:gd name="T12" fmla="*/ 3 w 4"/>
                  <a:gd name="T13" fmla="*/ 1 h 5"/>
                  <a:gd name="T14" fmla="*/ 3 w 4"/>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0"/>
                    </a:moveTo>
                    <a:lnTo>
                      <a:pt x="1" y="1"/>
                    </a:lnTo>
                    <a:lnTo>
                      <a:pt x="0" y="3"/>
                    </a:lnTo>
                    <a:lnTo>
                      <a:pt x="1" y="4"/>
                    </a:lnTo>
                    <a:lnTo>
                      <a:pt x="2" y="5"/>
                    </a:lnTo>
                    <a:lnTo>
                      <a:pt x="4" y="3"/>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2" name="Freeform 3638"/>
              <p:cNvSpPr>
                <a:spLocks/>
              </p:cNvSpPr>
              <p:nvPr/>
            </p:nvSpPr>
            <p:spPr bwMode="auto">
              <a:xfrm>
                <a:off x="4598" y="3208"/>
                <a:ext cx="6" cy="3"/>
              </a:xfrm>
              <a:custGeom>
                <a:avLst/>
                <a:gdLst>
                  <a:gd name="T0" fmla="*/ 10 w 12"/>
                  <a:gd name="T1" fmla="*/ 1 h 7"/>
                  <a:gd name="T2" fmla="*/ 10 w 12"/>
                  <a:gd name="T3" fmla="*/ 0 h 7"/>
                  <a:gd name="T4" fmla="*/ 3 w 12"/>
                  <a:gd name="T5" fmla="*/ 3 h 7"/>
                  <a:gd name="T6" fmla="*/ 0 w 12"/>
                  <a:gd name="T7" fmla="*/ 7 h 7"/>
                  <a:gd name="T8" fmla="*/ 2 w 12"/>
                  <a:gd name="T9" fmla="*/ 7 h 7"/>
                  <a:gd name="T10" fmla="*/ 3 w 12"/>
                  <a:gd name="T11" fmla="*/ 7 h 7"/>
                  <a:gd name="T12" fmla="*/ 3 w 12"/>
                  <a:gd name="T13" fmla="*/ 5 h 7"/>
                  <a:gd name="T14" fmla="*/ 12 w 12"/>
                  <a:gd name="T15" fmla="*/ 1 h 7"/>
                  <a:gd name="T16" fmla="*/ 11 w 12"/>
                  <a:gd name="T17" fmla="*/ 2 h 7"/>
                  <a:gd name="T18" fmla="*/ 10 w 12"/>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7"/>
                  <a:gd name="T32" fmla="*/ 12 w 12"/>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7">
                    <a:moveTo>
                      <a:pt x="10" y="1"/>
                    </a:moveTo>
                    <a:lnTo>
                      <a:pt x="10" y="0"/>
                    </a:lnTo>
                    <a:lnTo>
                      <a:pt x="3" y="3"/>
                    </a:lnTo>
                    <a:lnTo>
                      <a:pt x="0" y="7"/>
                    </a:lnTo>
                    <a:lnTo>
                      <a:pt x="2" y="7"/>
                    </a:lnTo>
                    <a:lnTo>
                      <a:pt x="3" y="7"/>
                    </a:lnTo>
                    <a:lnTo>
                      <a:pt x="3" y="5"/>
                    </a:lnTo>
                    <a:lnTo>
                      <a:pt x="12" y="1"/>
                    </a:lnTo>
                    <a:lnTo>
                      <a:pt x="11" y="2"/>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3" name="Freeform 3639"/>
              <p:cNvSpPr>
                <a:spLocks/>
              </p:cNvSpPr>
              <p:nvPr/>
            </p:nvSpPr>
            <p:spPr bwMode="auto">
              <a:xfrm>
                <a:off x="4596" y="3211"/>
                <a:ext cx="3" cy="3"/>
              </a:xfrm>
              <a:custGeom>
                <a:avLst/>
                <a:gdLst>
                  <a:gd name="T0" fmla="*/ 5 w 6"/>
                  <a:gd name="T1" fmla="*/ 2 h 6"/>
                  <a:gd name="T2" fmla="*/ 3 w 6"/>
                  <a:gd name="T3" fmla="*/ 0 h 6"/>
                  <a:gd name="T4" fmla="*/ 0 w 6"/>
                  <a:gd name="T5" fmla="*/ 4 h 6"/>
                  <a:gd name="T6" fmla="*/ 1 w 6"/>
                  <a:gd name="T7" fmla="*/ 5 h 6"/>
                  <a:gd name="T8" fmla="*/ 2 w 6"/>
                  <a:gd name="T9" fmla="*/ 6 h 6"/>
                  <a:gd name="T10" fmla="*/ 5 w 6"/>
                  <a:gd name="T11" fmla="*/ 4 h 6"/>
                  <a:gd name="T12" fmla="*/ 6 w 6"/>
                  <a:gd name="T13" fmla="*/ 2 h 6"/>
                  <a:gd name="T14" fmla="*/ 5 w 6"/>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2"/>
                    </a:moveTo>
                    <a:lnTo>
                      <a:pt x="3" y="0"/>
                    </a:lnTo>
                    <a:lnTo>
                      <a:pt x="0" y="4"/>
                    </a:lnTo>
                    <a:lnTo>
                      <a:pt x="1" y="5"/>
                    </a:lnTo>
                    <a:lnTo>
                      <a:pt x="2" y="6"/>
                    </a:lnTo>
                    <a:lnTo>
                      <a:pt x="5" y="4"/>
                    </a:lnTo>
                    <a:lnTo>
                      <a:pt x="6" y="2"/>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4" name="Freeform 3640"/>
              <p:cNvSpPr>
                <a:spLocks/>
              </p:cNvSpPr>
              <p:nvPr/>
            </p:nvSpPr>
            <p:spPr bwMode="auto">
              <a:xfrm>
                <a:off x="4595" y="3212"/>
                <a:ext cx="2" cy="3"/>
              </a:xfrm>
              <a:custGeom>
                <a:avLst/>
                <a:gdLst>
                  <a:gd name="T0" fmla="*/ 2 w 4"/>
                  <a:gd name="T1" fmla="*/ 1 h 7"/>
                  <a:gd name="T2" fmla="*/ 3 w 4"/>
                  <a:gd name="T3" fmla="*/ 0 h 7"/>
                  <a:gd name="T4" fmla="*/ 0 w 4"/>
                  <a:gd name="T5" fmla="*/ 7 h 7"/>
                  <a:gd name="T6" fmla="*/ 1 w 4"/>
                  <a:gd name="T7" fmla="*/ 7 h 7"/>
                  <a:gd name="T8" fmla="*/ 2 w 4"/>
                  <a:gd name="T9" fmla="*/ 7 h 7"/>
                  <a:gd name="T10" fmla="*/ 4 w 4"/>
                  <a:gd name="T11" fmla="*/ 2 h 7"/>
                  <a:gd name="T12" fmla="*/ 3 w 4"/>
                  <a:gd name="T13" fmla="*/ 2 h 7"/>
                  <a:gd name="T14" fmla="*/ 2 w 4"/>
                  <a:gd name="T15" fmla="*/ 1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1"/>
                    </a:moveTo>
                    <a:lnTo>
                      <a:pt x="3" y="0"/>
                    </a:lnTo>
                    <a:lnTo>
                      <a:pt x="0" y="7"/>
                    </a:lnTo>
                    <a:lnTo>
                      <a:pt x="1" y="7"/>
                    </a:lnTo>
                    <a:lnTo>
                      <a:pt x="2" y="7"/>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5" name="Freeform 3641"/>
              <p:cNvSpPr>
                <a:spLocks/>
              </p:cNvSpPr>
              <p:nvPr/>
            </p:nvSpPr>
            <p:spPr bwMode="auto">
              <a:xfrm>
                <a:off x="4576" y="3215"/>
                <a:ext cx="20" cy="5"/>
              </a:xfrm>
              <a:custGeom>
                <a:avLst/>
                <a:gdLst>
                  <a:gd name="T0" fmla="*/ 39 w 40"/>
                  <a:gd name="T1" fmla="*/ 2 h 12"/>
                  <a:gd name="T2" fmla="*/ 38 w 40"/>
                  <a:gd name="T3" fmla="*/ 0 h 12"/>
                  <a:gd name="T4" fmla="*/ 37 w 40"/>
                  <a:gd name="T5" fmla="*/ 2 h 12"/>
                  <a:gd name="T6" fmla="*/ 37 w 40"/>
                  <a:gd name="T7" fmla="*/ 5 h 12"/>
                  <a:gd name="T8" fmla="*/ 35 w 40"/>
                  <a:gd name="T9" fmla="*/ 7 h 12"/>
                  <a:gd name="T10" fmla="*/ 35 w 40"/>
                  <a:gd name="T11" fmla="*/ 10 h 12"/>
                  <a:gd name="T12" fmla="*/ 2 w 40"/>
                  <a:gd name="T13" fmla="*/ 6 h 12"/>
                  <a:gd name="T14" fmla="*/ 0 w 40"/>
                  <a:gd name="T15" fmla="*/ 9 h 12"/>
                  <a:gd name="T16" fmla="*/ 38 w 40"/>
                  <a:gd name="T17" fmla="*/ 12 h 12"/>
                  <a:gd name="T18" fmla="*/ 38 w 40"/>
                  <a:gd name="T19" fmla="*/ 7 h 12"/>
                  <a:gd name="T20" fmla="*/ 39 w 40"/>
                  <a:gd name="T21" fmla="*/ 5 h 12"/>
                  <a:gd name="T22" fmla="*/ 39 w 40"/>
                  <a:gd name="T23" fmla="*/ 4 h 12"/>
                  <a:gd name="T24" fmla="*/ 39 w 40"/>
                  <a:gd name="T25" fmla="*/ 4 h 12"/>
                  <a:gd name="T26" fmla="*/ 40 w 40"/>
                  <a:gd name="T27" fmla="*/ 2 h 12"/>
                  <a:gd name="T28" fmla="*/ 39 w 40"/>
                  <a:gd name="T29" fmla="*/ 2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
                  <a:gd name="T46" fmla="*/ 0 h 12"/>
                  <a:gd name="T47" fmla="*/ 40 w 40"/>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 h="12">
                    <a:moveTo>
                      <a:pt x="39" y="2"/>
                    </a:moveTo>
                    <a:lnTo>
                      <a:pt x="38" y="0"/>
                    </a:lnTo>
                    <a:lnTo>
                      <a:pt x="37" y="2"/>
                    </a:lnTo>
                    <a:lnTo>
                      <a:pt x="37" y="5"/>
                    </a:lnTo>
                    <a:lnTo>
                      <a:pt x="35" y="7"/>
                    </a:lnTo>
                    <a:lnTo>
                      <a:pt x="35" y="10"/>
                    </a:lnTo>
                    <a:lnTo>
                      <a:pt x="2" y="6"/>
                    </a:lnTo>
                    <a:lnTo>
                      <a:pt x="0" y="9"/>
                    </a:lnTo>
                    <a:lnTo>
                      <a:pt x="38" y="12"/>
                    </a:lnTo>
                    <a:lnTo>
                      <a:pt x="38" y="7"/>
                    </a:lnTo>
                    <a:lnTo>
                      <a:pt x="39" y="5"/>
                    </a:lnTo>
                    <a:lnTo>
                      <a:pt x="39" y="4"/>
                    </a:lnTo>
                    <a:lnTo>
                      <a:pt x="40" y="2"/>
                    </a:lnTo>
                    <a:lnTo>
                      <a:pt x="3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6" name="Freeform 3642"/>
              <p:cNvSpPr>
                <a:spLocks/>
              </p:cNvSpPr>
              <p:nvPr/>
            </p:nvSpPr>
            <p:spPr bwMode="auto">
              <a:xfrm>
                <a:off x="4576" y="3213"/>
                <a:ext cx="3" cy="6"/>
              </a:xfrm>
              <a:custGeom>
                <a:avLst/>
                <a:gdLst>
                  <a:gd name="T0" fmla="*/ 2 w 5"/>
                  <a:gd name="T1" fmla="*/ 9 h 12"/>
                  <a:gd name="T2" fmla="*/ 3 w 5"/>
                  <a:gd name="T3" fmla="*/ 6 h 12"/>
                  <a:gd name="T4" fmla="*/ 4 w 5"/>
                  <a:gd name="T5" fmla="*/ 2 h 12"/>
                  <a:gd name="T6" fmla="*/ 5 w 5"/>
                  <a:gd name="T7" fmla="*/ 0 h 12"/>
                  <a:gd name="T8" fmla="*/ 4 w 5"/>
                  <a:gd name="T9" fmla="*/ 0 h 12"/>
                  <a:gd name="T10" fmla="*/ 3 w 5"/>
                  <a:gd name="T11" fmla="*/ 0 h 12"/>
                  <a:gd name="T12" fmla="*/ 2 w 5"/>
                  <a:gd name="T13" fmla="*/ 2 h 12"/>
                  <a:gd name="T14" fmla="*/ 1 w 5"/>
                  <a:gd name="T15" fmla="*/ 6 h 12"/>
                  <a:gd name="T16" fmla="*/ 0 w 5"/>
                  <a:gd name="T17" fmla="*/ 12 h 12"/>
                  <a:gd name="T18" fmla="*/ 2 w 5"/>
                  <a:gd name="T19" fmla="*/ 9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2"/>
                  <a:gd name="T32" fmla="*/ 5 w 5"/>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2">
                    <a:moveTo>
                      <a:pt x="2" y="9"/>
                    </a:moveTo>
                    <a:lnTo>
                      <a:pt x="3" y="6"/>
                    </a:lnTo>
                    <a:lnTo>
                      <a:pt x="4" y="2"/>
                    </a:lnTo>
                    <a:lnTo>
                      <a:pt x="5" y="0"/>
                    </a:lnTo>
                    <a:lnTo>
                      <a:pt x="4" y="0"/>
                    </a:lnTo>
                    <a:lnTo>
                      <a:pt x="3" y="0"/>
                    </a:lnTo>
                    <a:lnTo>
                      <a:pt x="2" y="2"/>
                    </a:lnTo>
                    <a:lnTo>
                      <a:pt x="1" y="6"/>
                    </a:lnTo>
                    <a:lnTo>
                      <a:pt x="0" y="12"/>
                    </a:lnTo>
                    <a:lnTo>
                      <a:pt x="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7" name="Freeform 3643"/>
              <p:cNvSpPr>
                <a:spLocks/>
              </p:cNvSpPr>
              <p:nvPr/>
            </p:nvSpPr>
            <p:spPr bwMode="auto">
              <a:xfrm>
                <a:off x="4578" y="3195"/>
                <a:ext cx="69" cy="19"/>
              </a:xfrm>
              <a:custGeom>
                <a:avLst/>
                <a:gdLst>
                  <a:gd name="T0" fmla="*/ 1 w 140"/>
                  <a:gd name="T1" fmla="*/ 36 h 37"/>
                  <a:gd name="T2" fmla="*/ 2 w 140"/>
                  <a:gd name="T3" fmla="*/ 37 h 37"/>
                  <a:gd name="T4" fmla="*/ 7 w 140"/>
                  <a:gd name="T5" fmla="*/ 30 h 37"/>
                  <a:gd name="T6" fmla="*/ 9 w 140"/>
                  <a:gd name="T7" fmla="*/ 28 h 37"/>
                  <a:gd name="T8" fmla="*/ 12 w 140"/>
                  <a:gd name="T9" fmla="*/ 24 h 37"/>
                  <a:gd name="T10" fmla="*/ 14 w 140"/>
                  <a:gd name="T11" fmla="*/ 22 h 37"/>
                  <a:gd name="T12" fmla="*/ 21 w 140"/>
                  <a:gd name="T13" fmla="*/ 18 h 37"/>
                  <a:gd name="T14" fmla="*/ 23 w 140"/>
                  <a:gd name="T15" fmla="*/ 15 h 37"/>
                  <a:gd name="T16" fmla="*/ 28 w 140"/>
                  <a:gd name="T17" fmla="*/ 14 h 37"/>
                  <a:gd name="T18" fmla="*/ 35 w 140"/>
                  <a:gd name="T19" fmla="*/ 9 h 37"/>
                  <a:gd name="T20" fmla="*/ 57 w 140"/>
                  <a:gd name="T21" fmla="*/ 4 h 37"/>
                  <a:gd name="T22" fmla="*/ 61 w 140"/>
                  <a:gd name="T23" fmla="*/ 4 h 37"/>
                  <a:gd name="T24" fmla="*/ 67 w 140"/>
                  <a:gd name="T25" fmla="*/ 3 h 37"/>
                  <a:gd name="T26" fmla="*/ 98 w 140"/>
                  <a:gd name="T27" fmla="*/ 3 h 37"/>
                  <a:gd name="T28" fmla="*/ 102 w 140"/>
                  <a:gd name="T29" fmla="*/ 4 h 37"/>
                  <a:gd name="T30" fmla="*/ 105 w 140"/>
                  <a:gd name="T31" fmla="*/ 4 h 37"/>
                  <a:gd name="T32" fmla="*/ 108 w 140"/>
                  <a:gd name="T33" fmla="*/ 5 h 37"/>
                  <a:gd name="T34" fmla="*/ 112 w 140"/>
                  <a:gd name="T35" fmla="*/ 5 h 37"/>
                  <a:gd name="T36" fmla="*/ 126 w 140"/>
                  <a:gd name="T37" fmla="*/ 9 h 37"/>
                  <a:gd name="T38" fmla="*/ 128 w 140"/>
                  <a:gd name="T39" fmla="*/ 9 h 37"/>
                  <a:gd name="T40" fmla="*/ 135 w 140"/>
                  <a:gd name="T41" fmla="*/ 12 h 37"/>
                  <a:gd name="T42" fmla="*/ 140 w 140"/>
                  <a:gd name="T43" fmla="*/ 14 h 37"/>
                  <a:gd name="T44" fmla="*/ 140 w 140"/>
                  <a:gd name="T45" fmla="*/ 13 h 37"/>
                  <a:gd name="T46" fmla="*/ 140 w 140"/>
                  <a:gd name="T47" fmla="*/ 12 h 37"/>
                  <a:gd name="T48" fmla="*/ 135 w 140"/>
                  <a:gd name="T49" fmla="*/ 9 h 37"/>
                  <a:gd name="T50" fmla="*/ 128 w 140"/>
                  <a:gd name="T51" fmla="*/ 7 h 37"/>
                  <a:gd name="T52" fmla="*/ 126 w 140"/>
                  <a:gd name="T53" fmla="*/ 7 h 37"/>
                  <a:gd name="T54" fmla="*/ 112 w 140"/>
                  <a:gd name="T55" fmla="*/ 3 h 37"/>
                  <a:gd name="T56" fmla="*/ 108 w 140"/>
                  <a:gd name="T57" fmla="*/ 3 h 37"/>
                  <a:gd name="T58" fmla="*/ 105 w 140"/>
                  <a:gd name="T59" fmla="*/ 1 h 37"/>
                  <a:gd name="T60" fmla="*/ 102 w 140"/>
                  <a:gd name="T61" fmla="*/ 1 h 37"/>
                  <a:gd name="T62" fmla="*/ 98 w 140"/>
                  <a:gd name="T63" fmla="*/ 0 h 37"/>
                  <a:gd name="T64" fmla="*/ 67 w 140"/>
                  <a:gd name="T65" fmla="*/ 0 h 37"/>
                  <a:gd name="T66" fmla="*/ 61 w 140"/>
                  <a:gd name="T67" fmla="*/ 1 h 37"/>
                  <a:gd name="T68" fmla="*/ 57 w 140"/>
                  <a:gd name="T69" fmla="*/ 1 h 37"/>
                  <a:gd name="T70" fmla="*/ 32 w 140"/>
                  <a:gd name="T71" fmla="*/ 7 h 37"/>
                  <a:gd name="T72" fmla="*/ 26 w 140"/>
                  <a:gd name="T73" fmla="*/ 12 h 37"/>
                  <a:gd name="T74" fmla="*/ 21 w 140"/>
                  <a:gd name="T75" fmla="*/ 13 h 37"/>
                  <a:gd name="T76" fmla="*/ 19 w 140"/>
                  <a:gd name="T77" fmla="*/ 15 h 37"/>
                  <a:gd name="T78" fmla="*/ 12 w 140"/>
                  <a:gd name="T79" fmla="*/ 20 h 37"/>
                  <a:gd name="T80" fmla="*/ 9 w 140"/>
                  <a:gd name="T81" fmla="*/ 22 h 37"/>
                  <a:gd name="T82" fmla="*/ 7 w 140"/>
                  <a:gd name="T83" fmla="*/ 26 h 37"/>
                  <a:gd name="T84" fmla="*/ 5 w 140"/>
                  <a:gd name="T85" fmla="*/ 28 h 37"/>
                  <a:gd name="T86" fmla="*/ 2 w 140"/>
                  <a:gd name="T87" fmla="*/ 31 h 37"/>
                  <a:gd name="T88" fmla="*/ 0 w 140"/>
                  <a:gd name="T89" fmla="*/ 36 h 37"/>
                  <a:gd name="T90" fmla="*/ 1 w 140"/>
                  <a:gd name="T91" fmla="*/ 36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0"/>
                  <a:gd name="T139" fmla="*/ 0 h 37"/>
                  <a:gd name="T140" fmla="*/ 140 w 140"/>
                  <a:gd name="T141" fmla="*/ 37 h 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0" h="37">
                    <a:moveTo>
                      <a:pt x="1" y="36"/>
                    </a:moveTo>
                    <a:lnTo>
                      <a:pt x="2" y="37"/>
                    </a:lnTo>
                    <a:lnTo>
                      <a:pt x="7" y="30"/>
                    </a:lnTo>
                    <a:lnTo>
                      <a:pt x="9" y="28"/>
                    </a:lnTo>
                    <a:lnTo>
                      <a:pt x="12" y="24"/>
                    </a:lnTo>
                    <a:lnTo>
                      <a:pt x="14" y="22"/>
                    </a:lnTo>
                    <a:lnTo>
                      <a:pt x="21" y="18"/>
                    </a:lnTo>
                    <a:lnTo>
                      <a:pt x="23" y="15"/>
                    </a:lnTo>
                    <a:lnTo>
                      <a:pt x="28" y="14"/>
                    </a:lnTo>
                    <a:lnTo>
                      <a:pt x="35" y="9"/>
                    </a:lnTo>
                    <a:lnTo>
                      <a:pt x="57" y="4"/>
                    </a:lnTo>
                    <a:lnTo>
                      <a:pt x="61" y="4"/>
                    </a:lnTo>
                    <a:lnTo>
                      <a:pt x="67" y="3"/>
                    </a:lnTo>
                    <a:lnTo>
                      <a:pt x="98" y="3"/>
                    </a:lnTo>
                    <a:lnTo>
                      <a:pt x="102" y="4"/>
                    </a:lnTo>
                    <a:lnTo>
                      <a:pt x="105" y="4"/>
                    </a:lnTo>
                    <a:lnTo>
                      <a:pt x="108" y="5"/>
                    </a:lnTo>
                    <a:lnTo>
                      <a:pt x="112" y="5"/>
                    </a:lnTo>
                    <a:lnTo>
                      <a:pt x="126" y="9"/>
                    </a:lnTo>
                    <a:lnTo>
                      <a:pt x="128" y="9"/>
                    </a:lnTo>
                    <a:lnTo>
                      <a:pt x="135" y="12"/>
                    </a:lnTo>
                    <a:lnTo>
                      <a:pt x="140" y="14"/>
                    </a:lnTo>
                    <a:lnTo>
                      <a:pt x="140" y="13"/>
                    </a:lnTo>
                    <a:lnTo>
                      <a:pt x="140" y="12"/>
                    </a:lnTo>
                    <a:lnTo>
                      <a:pt x="135" y="9"/>
                    </a:lnTo>
                    <a:lnTo>
                      <a:pt x="128" y="7"/>
                    </a:lnTo>
                    <a:lnTo>
                      <a:pt x="126" y="7"/>
                    </a:lnTo>
                    <a:lnTo>
                      <a:pt x="112" y="3"/>
                    </a:lnTo>
                    <a:lnTo>
                      <a:pt x="108" y="3"/>
                    </a:lnTo>
                    <a:lnTo>
                      <a:pt x="105" y="1"/>
                    </a:lnTo>
                    <a:lnTo>
                      <a:pt x="102" y="1"/>
                    </a:lnTo>
                    <a:lnTo>
                      <a:pt x="98" y="0"/>
                    </a:lnTo>
                    <a:lnTo>
                      <a:pt x="67" y="0"/>
                    </a:lnTo>
                    <a:lnTo>
                      <a:pt x="61" y="1"/>
                    </a:lnTo>
                    <a:lnTo>
                      <a:pt x="57" y="1"/>
                    </a:lnTo>
                    <a:lnTo>
                      <a:pt x="32" y="7"/>
                    </a:lnTo>
                    <a:lnTo>
                      <a:pt x="26" y="12"/>
                    </a:lnTo>
                    <a:lnTo>
                      <a:pt x="21" y="13"/>
                    </a:lnTo>
                    <a:lnTo>
                      <a:pt x="19" y="15"/>
                    </a:lnTo>
                    <a:lnTo>
                      <a:pt x="12" y="20"/>
                    </a:lnTo>
                    <a:lnTo>
                      <a:pt x="9" y="22"/>
                    </a:lnTo>
                    <a:lnTo>
                      <a:pt x="7" y="26"/>
                    </a:lnTo>
                    <a:lnTo>
                      <a:pt x="5" y="28"/>
                    </a:lnTo>
                    <a:lnTo>
                      <a:pt x="2" y="31"/>
                    </a:lnTo>
                    <a:lnTo>
                      <a:pt x="0" y="36"/>
                    </a:lnTo>
                    <a:lnTo>
                      <a:pt x="1"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8" name="Freeform 3644"/>
              <p:cNvSpPr>
                <a:spLocks/>
              </p:cNvSpPr>
              <p:nvPr/>
            </p:nvSpPr>
            <p:spPr bwMode="auto">
              <a:xfrm>
                <a:off x="4647" y="3201"/>
                <a:ext cx="3" cy="2"/>
              </a:xfrm>
              <a:custGeom>
                <a:avLst/>
                <a:gdLst>
                  <a:gd name="T0" fmla="*/ 2 w 6"/>
                  <a:gd name="T1" fmla="*/ 1 h 4"/>
                  <a:gd name="T2" fmla="*/ 0 w 6"/>
                  <a:gd name="T3" fmla="*/ 2 h 4"/>
                  <a:gd name="T4" fmla="*/ 4 w 6"/>
                  <a:gd name="T5" fmla="*/ 4 h 4"/>
                  <a:gd name="T6" fmla="*/ 5 w 6"/>
                  <a:gd name="T7" fmla="*/ 3 h 4"/>
                  <a:gd name="T8" fmla="*/ 6 w 6"/>
                  <a:gd name="T9" fmla="*/ 2 h 4"/>
                  <a:gd name="T10" fmla="*/ 6 w 6"/>
                  <a:gd name="T11" fmla="*/ 2 h 4"/>
                  <a:gd name="T12" fmla="*/ 2 w 6"/>
                  <a:gd name="T13" fmla="*/ 0 h 4"/>
                  <a:gd name="T14" fmla="*/ 2 w 6"/>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2" y="1"/>
                    </a:moveTo>
                    <a:lnTo>
                      <a:pt x="0" y="2"/>
                    </a:lnTo>
                    <a:lnTo>
                      <a:pt x="4" y="4"/>
                    </a:lnTo>
                    <a:lnTo>
                      <a:pt x="5" y="3"/>
                    </a:lnTo>
                    <a:lnTo>
                      <a:pt x="6" y="2"/>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49" name="Freeform 3645"/>
              <p:cNvSpPr>
                <a:spLocks/>
              </p:cNvSpPr>
              <p:nvPr/>
            </p:nvSpPr>
            <p:spPr bwMode="auto">
              <a:xfrm>
                <a:off x="4647" y="3202"/>
                <a:ext cx="7" cy="5"/>
              </a:xfrm>
              <a:custGeom>
                <a:avLst/>
                <a:gdLst>
                  <a:gd name="T0" fmla="*/ 4 w 15"/>
                  <a:gd name="T1" fmla="*/ 2 h 9"/>
                  <a:gd name="T2" fmla="*/ 0 w 15"/>
                  <a:gd name="T3" fmla="*/ 0 h 9"/>
                  <a:gd name="T4" fmla="*/ 12 w 15"/>
                  <a:gd name="T5" fmla="*/ 6 h 9"/>
                  <a:gd name="T6" fmla="*/ 12 w 15"/>
                  <a:gd name="T7" fmla="*/ 7 h 9"/>
                  <a:gd name="T8" fmla="*/ 15 w 15"/>
                  <a:gd name="T9" fmla="*/ 9 h 9"/>
                  <a:gd name="T10" fmla="*/ 15 w 15"/>
                  <a:gd name="T11" fmla="*/ 8 h 9"/>
                  <a:gd name="T12" fmla="*/ 15 w 15"/>
                  <a:gd name="T13" fmla="*/ 7 h 9"/>
                  <a:gd name="T14" fmla="*/ 14 w 15"/>
                  <a:gd name="T15" fmla="*/ 7 h 9"/>
                  <a:gd name="T16" fmla="*/ 12 w 15"/>
                  <a:gd name="T17" fmla="*/ 4 h 9"/>
                  <a:gd name="T18" fmla="*/ 5 w 15"/>
                  <a:gd name="T19" fmla="*/ 0 h 9"/>
                  <a:gd name="T20" fmla="*/ 5 w 15"/>
                  <a:gd name="T21" fmla="*/ 1 h 9"/>
                  <a:gd name="T22" fmla="*/ 4 w 15"/>
                  <a:gd name="T23" fmla="*/ 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9"/>
                  <a:gd name="T38" fmla="*/ 15 w 15"/>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9">
                    <a:moveTo>
                      <a:pt x="4" y="2"/>
                    </a:moveTo>
                    <a:lnTo>
                      <a:pt x="0" y="0"/>
                    </a:lnTo>
                    <a:lnTo>
                      <a:pt x="12" y="6"/>
                    </a:lnTo>
                    <a:lnTo>
                      <a:pt x="12" y="7"/>
                    </a:lnTo>
                    <a:lnTo>
                      <a:pt x="15" y="9"/>
                    </a:lnTo>
                    <a:lnTo>
                      <a:pt x="15" y="8"/>
                    </a:lnTo>
                    <a:lnTo>
                      <a:pt x="15" y="7"/>
                    </a:lnTo>
                    <a:lnTo>
                      <a:pt x="14" y="7"/>
                    </a:lnTo>
                    <a:lnTo>
                      <a:pt x="12" y="4"/>
                    </a:lnTo>
                    <a:lnTo>
                      <a:pt x="5" y="0"/>
                    </a:lnTo>
                    <a:lnTo>
                      <a:pt x="5" y="1"/>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0" name="Freeform 3646"/>
              <p:cNvSpPr>
                <a:spLocks/>
              </p:cNvSpPr>
              <p:nvPr/>
            </p:nvSpPr>
            <p:spPr bwMode="auto">
              <a:xfrm>
                <a:off x="4654" y="3206"/>
                <a:ext cx="3" cy="2"/>
              </a:xfrm>
              <a:custGeom>
                <a:avLst/>
                <a:gdLst>
                  <a:gd name="T0" fmla="*/ 1 w 6"/>
                  <a:gd name="T1" fmla="*/ 1 h 6"/>
                  <a:gd name="T2" fmla="*/ 0 w 6"/>
                  <a:gd name="T3" fmla="*/ 2 h 6"/>
                  <a:gd name="T4" fmla="*/ 4 w 6"/>
                  <a:gd name="T5" fmla="*/ 6 h 6"/>
                  <a:gd name="T6" fmla="*/ 5 w 6"/>
                  <a:gd name="T7" fmla="*/ 5 h 6"/>
                  <a:gd name="T8" fmla="*/ 6 w 6"/>
                  <a:gd name="T9" fmla="*/ 3 h 6"/>
                  <a:gd name="T10" fmla="*/ 4 w 6"/>
                  <a:gd name="T11" fmla="*/ 1 h 6"/>
                  <a:gd name="T12" fmla="*/ 1 w 6"/>
                  <a:gd name="T13" fmla="*/ 0 h 6"/>
                  <a:gd name="T14" fmla="*/ 1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1" y="1"/>
                    </a:moveTo>
                    <a:lnTo>
                      <a:pt x="0" y="2"/>
                    </a:lnTo>
                    <a:lnTo>
                      <a:pt x="4" y="6"/>
                    </a:lnTo>
                    <a:lnTo>
                      <a:pt x="5" y="5"/>
                    </a:lnTo>
                    <a:lnTo>
                      <a:pt x="6" y="3"/>
                    </a:lnTo>
                    <a:lnTo>
                      <a:pt x="4"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1" name="Freeform 3647"/>
              <p:cNvSpPr>
                <a:spLocks/>
              </p:cNvSpPr>
              <p:nvPr/>
            </p:nvSpPr>
            <p:spPr bwMode="auto">
              <a:xfrm>
                <a:off x="4655" y="3207"/>
                <a:ext cx="2" cy="2"/>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1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2" name="Freeform 3648"/>
              <p:cNvSpPr>
                <a:spLocks/>
              </p:cNvSpPr>
              <p:nvPr/>
            </p:nvSpPr>
            <p:spPr bwMode="auto">
              <a:xfrm>
                <a:off x="4656" y="3208"/>
                <a:ext cx="3" cy="3"/>
              </a:xfrm>
              <a:custGeom>
                <a:avLst/>
                <a:gdLst>
                  <a:gd name="T0" fmla="*/ 0 w 6"/>
                  <a:gd name="T1" fmla="*/ 1 h 6"/>
                  <a:gd name="T2" fmla="*/ 1 w 6"/>
                  <a:gd name="T3" fmla="*/ 3 h 6"/>
                  <a:gd name="T4" fmla="*/ 3 w 6"/>
                  <a:gd name="T5" fmla="*/ 6 h 6"/>
                  <a:gd name="T6" fmla="*/ 4 w 6"/>
                  <a:gd name="T7" fmla="*/ 4 h 6"/>
                  <a:gd name="T8" fmla="*/ 6 w 6"/>
                  <a:gd name="T9" fmla="*/ 3 h 6"/>
                  <a:gd name="T10" fmla="*/ 2 w 6"/>
                  <a:gd name="T11" fmla="*/ 0 h 6"/>
                  <a:gd name="T12" fmla="*/ 1 w 6"/>
                  <a:gd name="T13" fmla="*/ 1 h 6"/>
                  <a:gd name="T14" fmla="*/ 0 w 6"/>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1"/>
                    </a:moveTo>
                    <a:lnTo>
                      <a:pt x="1" y="3"/>
                    </a:lnTo>
                    <a:lnTo>
                      <a:pt x="3" y="6"/>
                    </a:lnTo>
                    <a:lnTo>
                      <a:pt x="4" y="4"/>
                    </a:lnTo>
                    <a:lnTo>
                      <a:pt x="6"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3" name="Freeform 3649"/>
              <p:cNvSpPr>
                <a:spLocks/>
              </p:cNvSpPr>
              <p:nvPr/>
            </p:nvSpPr>
            <p:spPr bwMode="auto">
              <a:xfrm>
                <a:off x="4658" y="3210"/>
                <a:ext cx="1" cy="2"/>
              </a:xfrm>
              <a:custGeom>
                <a:avLst/>
                <a:gdLst>
                  <a:gd name="T0" fmla="*/ 1 w 4"/>
                  <a:gd name="T1" fmla="*/ 1 h 5"/>
                  <a:gd name="T2" fmla="*/ 0 w 4"/>
                  <a:gd name="T3" fmla="*/ 1 h 5"/>
                  <a:gd name="T4" fmla="*/ 0 w 4"/>
                  <a:gd name="T5" fmla="*/ 3 h 5"/>
                  <a:gd name="T6" fmla="*/ 1 w 4"/>
                  <a:gd name="T7" fmla="*/ 5 h 5"/>
                  <a:gd name="T8" fmla="*/ 3 w 4"/>
                  <a:gd name="T9" fmla="*/ 5 h 5"/>
                  <a:gd name="T10" fmla="*/ 4 w 4"/>
                  <a:gd name="T11" fmla="*/ 5 h 5"/>
                  <a:gd name="T12" fmla="*/ 3 w 4"/>
                  <a:gd name="T13" fmla="*/ 3 h 5"/>
                  <a:gd name="T14" fmla="*/ 3 w 4"/>
                  <a:gd name="T15" fmla="*/ 0 h 5"/>
                  <a:gd name="T16" fmla="*/ 3 w 4"/>
                  <a:gd name="T17" fmla="*/ 0 h 5"/>
                  <a:gd name="T18" fmla="*/ 1 w 4"/>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1" y="1"/>
                    </a:moveTo>
                    <a:lnTo>
                      <a:pt x="0" y="1"/>
                    </a:lnTo>
                    <a:lnTo>
                      <a:pt x="0" y="3"/>
                    </a:lnTo>
                    <a:lnTo>
                      <a:pt x="1" y="5"/>
                    </a:lnTo>
                    <a:lnTo>
                      <a:pt x="3" y="5"/>
                    </a:lnTo>
                    <a:lnTo>
                      <a:pt x="4" y="5"/>
                    </a:lnTo>
                    <a:lnTo>
                      <a:pt x="3" y="3"/>
                    </a:lnTo>
                    <a:lnTo>
                      <a:pt x="3"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4" name="Freeform 3650"/>
              <p:cNvSpPr>
                <a:spLocks/>
              </p:cNvSpPr>
              <p:nvPr/>
            </p:nvSpPr>
            <p:spPr bwMode="auto">
              <a:xfrm>
                <a:off x="4658" y="3212"/>
                <a:ext cx="2" cy="2"/>
              </a:xfrm>
              <a:custGeom>
                <a:avLst/>
                <a:gdLst>
                  <a:gd name="T0" fmla="*/ 0 w 4"/>
                  <a:gd name="T1" fmla="*/ 1 h 3"/>
                  <a:gd name="T2" fmla="*/ 2 w 4"/>
                  <a:gd name="T3" fmla="*/ 3 h 3"/>
                  <a:gd name="T4" fmla="*/ 2 w 4"/>
                  <a:gd name="T5" fmla="*/ 3 h 3"/>
                  <a:gd name="T6" fmla="*/ 3 w 4"/>
                  <a:gd name="T7" fmla="*/ 2 h 3"/>
                  <a:gd name="T8" fmla="*/ 4 w 4"/>
                  <a:gd name="T9" fmla="*/ 1 h 3"/>
                  <a:gd name="T10" fmla="*/ 3 w 4"/>
                  <a:gd name="T11" fmla="*/ 0 h 3"/>
                  <a:gd name="T12" fmla="*/ 2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2" y="3"/>
                    </a:lnTo>
                    <a:lnTo>
                      <a:pt x="3" y="2"/>
                    </a:lnTo>
                    <a:lnTo>
                      <a:pt x="4" y="1"/>
                    </a:lnTo>
                    <a:lnTo>
                      <a:pt x="3" y="0"/>
                    </a:lnTo>
                    <a:lnTo>
                      <a:pt x="2"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5" name="Freeform 3651"/>
              <p:cNvSpPr>
                <a:spLocks/>
              </p:cNvSpPr>
              <p:nvPr/>
            </p:nvSpPr>
            <p:spPr bwMode="auto">
              <a:xfrm>
                <a:off x="4659" y="3212"/>
                <a:ext cx="2" cy="6"/>
              </a:xfrm>
              <a:custGeom>
                <a:avLst/>
                <a:gdLst>
                  <a:gd name="T0" fmla="*/ 1 w 4"/>
                  <a:gd name="T1" fmla="*/ 2 h 12"/>
                  <a:gd name="T2" fmla="*/ 0 w 4"/>
                  <a:gd name="T3" fmla="*/ 2 h 12"/>
                  <a:gd name="T4" fmla="*/ 1 w 4"/>
                  <a:gd name="T5" fmla="*/ 4 h 12"/>
                  <a:gd name="T6" fmla="*/ 1 w 4"/>
                  <a:gd name="T7" fmla="*/ 10 h 12"/>
                  <a:gd name="T8" fmla="*/ 2 w 4"/>
                  <a:gd name="T9" fmla="*/ 12 h 12"/>
                  <a:gd name="T10" fmla="*/ 4 w 4"/>
                  <a:gd name="T11" fmla="*/ 12 h 12"/>
                  <a:gd name="T12" fmla="*/ 3 w 4"/>
                  <a:gd name="T13" fmla="*/ 10 h 12"/>
                  <a:gd name="T14" fmla="*/ 3 w 4"/>
                  <a:gd name="T15" fmla="*/ 4 h 12"/>
                  <a:gd name="T16" fmla="*/ 1 w 4"/>
                  <a:gd name="T17" fmla="*/ 0 h 12"/>
                  <a:gd name="T18" fmla="*/ 2 w 4"/>
                  <a:gd name="T19" fmla="*/ 1 h 12"/>
                  <a:gd name="T20" fmla="*/ 1 w 4"/>
                  <a:gd name="T21" fmla="*/ 2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12"/>
                  <a:gd name="T35" fmla="*/ 4 w 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12">
                    <a:moveTo>
                      <a:pt x="1" y="2"/>
                    </a:moveTo>
                    <a:lnTo>
                      <a:pt x="0" y="2"/>
                    </a:lnTo>
                    <a:lnTo>
                      <a:pt x="1" y="4"/>
                    </a:lnTo>
                    <a:lnTo>
                      <a:pt x="1" y="10"/>
                    </a:lnTo>
                    <a:lnTo>
                      <a:pt x="2" y="12"/>
                    </a:lnTo>
                    <a:lnTo>
                      <a:pt x="4" y="12"/>
                    </a:lnTo>
                    <a:lnTo>
                      <a:pt x="3" y="10"/>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6" name="Freeform 3652"/>
              <p:cNvSpPr>
                <a:spLocks/>
              </p:cNvSpPr>
              <p:nvPr/>
            </p:nvSpPr>
            <p:spPr bwMode="auto">
              <a:xfrm>
                <a:off x="4659" y="3218"/>
                <a:ext cx="2" cy="1"/>
              </a:xfrm>
              <a:custGeom>
                <a:avLst/>
                <a:gdLst>
                  <a:gd name="T0" fmla="*/ 1 w 3"/>
                  <a:gd name="T1" fmla="*/ 0 h 3"/>
                  <a:gd name="T2" fmla="*/ 0 w 3"/>
                  <a:gd name="T3" fmla="*/ 0 h 3"/>
                  <a:gd name="T4" fmla="*/ 1 w 3"/>
                  <a:gd name="T5" fmla="*/ 2 h 3"/>
                  <a:gd name="T6" fmla="*/ 2 w 3"/>
                  <a:gd name="T7" fmla="*/ 3 h 3"/>
                  <a:gd name="T8" fmla="*/ 3 w 3"/>
                  <a:gd name="T9" fmla="*/ 0 h 3"/>
                  <a:gd name="T10" fmla="*/ 1 w 3"/>
                  <a:gd name="T11" fmla="*/ 0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1" y="0"/>
                    </a:moveTo>
                    <a:lnTo>
                      <a:pt x="0" y="0"/>
                    </a:lnTo>
                    <a:lnTo>
                      <a:pt x="1" y="2"/>
                    </a:lnTo>
                    <a:lnTo>
                      <a:pt x="2" y="3"/>
                    </a:lnTo>
                    <a:lnTo>
                      <a:pt x="3"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7" name="Freeform 3653"/>
              <p:cNvSpPr>
                <a:spLocks/>
              </p:cNvSpPr>
              <p:nvPr/>
            </p:nvSpPr>
            <p:spPr bwMode="auto">
              <a:xfrm>
                <a:off x="4659" y="3218"/>
                <a:ext cx="2" cy="4"/>
              </a:xfrm>
              <a:custGeom>
                <a:avLst/>
                <a:gdLst>
                  <a:gd name="T0" fmla="*/ 1 w 3"/>
                  <a:gd name="T1" fmla="*/ 0 h 8"/>
                  <a:gd name="T2" fmla="*/ 1 w 3"/>
                  <a:gd name="T3" fmla="*/ 0 h 8"/>
                  <a:gd name="T4" fmla="*/ 1 w 3"/>
                  <a:gd name="T5" fmla="*/ 6 h 8"/>
                  <a:gd name="T6" fmla="*/ 0 w 3"/>
                  <a:gd name="T7" fmla="*/ 8 h 8"/>
                  <a:gd name="T8" fmla="*/ 1 w 3"/>
                  <a:gd name="T9" fmla="*/ 8 h 8"/>
                  <a:gd name="T10" fmla="*/ 2 w 3"/>
                  <a:gd name="T11" fmla="*/ 8 h 8"/>
                  <a:gd name="T12" fmla="*/ 3 w 3"/>
                  <a:gd name="T13" fmla="*/ 6 h 8"/>
                  <a:gd name="T14" fmla="*/ 3 w 3"/>
                  <a:gd name="T15" fmla="*/ 2 h 8"/>
                  <a:gd name="T16" fmla="*/ 2 w 3"/>
                  <a:gd name="T17" fmla="*/ 2 h 8"/>
                  <a:gd name="T18" fmla="*/ 1 w 3"/>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8"/>
                  <a:gd name="T32" fmla="*/ 3 w 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8">
                    <a:moveTo>
                      <a:pt x="1" y="0"/>
                    </a:moveTo>
                    <a:lnTo>
                      <a:pt x="1" y="0"/>
                    </a:lnTo>
                    <a:lnTo>
                      <a:pt x="1" y="6"/>
                    </a:lnTo>
                    <a:lnTo>
                      <a:pt x="0" y="8"/>
                    </a:lnTo>
                    <a:lnTo>
                      <a:pt x="1" y="8"/>
                    </a:lnTo>
                    <a:lnTo>
                      <a:pt x="2" y="8"/>
                    </a:lnTo>
                    <a:lnTo>
                      <a:pt x="3" y="6"/>
                    </a:lnTo>
                    <a:lnTo>
                      <a:pt x="3" y="2"/>
                    </a:lnTo>
                    <a:lnTo>
                      <a:pt x="2" y="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8" name="Freeform 3654"/>
              <p:cNvSpPr>
                <a:spLocks/>
              </p:cNvSpPr>
              <p:nvPr/>
            </p:nvSpPr>
            <p:spPr bwMode="auto">
              <a:xfrm>
                <a:off x="4657" y="3222"/>
                <a:ext cx="3" cy="4"/>
              </a:xfrm>
              <a:custGeom>
                <a:avLst/>
                <a:gdLst>
                  <a:gd name="T0" fmla="*/ 5 w 6"/>
                  <a:gd name="T1" fmla="*/ 1 h 8"/>
                  <a:gd name="T2" fmla="*/ 4 w 6"/>
                  <a:gd name="T3" fmla="*/ 0 h 8"/>
                  <a:gd name="T4" fmla="*/ 2 w 6"/>
                  <a:gd name="T5" fmla="*/ 1 h 8"/>
                  <a:gd name="T6" fmla="*/ 2 w 6"/>
                  <a:gd name="T7" fmla="*/ 4 h 8"/>
                  <a:gd name="T8" fmla="*/ 0 w 6"/>
                  <a:gd name="T9" fmla="*/ 6 h 8"/>
                  <a:gd name="T10" fmla="*/ 1 w 6"/>
                  <a:gd name="T11" fmla="*/ 7 h 8"/>
                  <a:gd name="T12" fmla="*/ 2 w 6"/>
                  <a:gd name="T13" fmla="*/ 8 h 8"/>
                  <a:gd name="T14" fmla="*/ 5 w 6"/>
                  <a:gd name="T15" fmla="*/ 6 h 8"/>
                  <a:gd name="T16" fmla="*/ 5 w 6"/>
                  <a:gd name="T17" fmla="*/ 4 h 8"/>
                  <a:gd name="T18" fmla="*/ 5 w 6"/>
                  <a:gd name="T19" fmla="*/ 4 h 8"/>
                  <a:gd name="T20" fmla="*/ 6 w 6"/>
                  <a:gd name="T21" fmla="*/ 1 h 8"/>
                  <a:gd name="T22" fmla="*/ 5 w 6"/>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5" y="1"/>
                    </a:moveTo>
                    <a:lnTo>
                      <a:pt x="4" y="0"/>
                    </a:lnTo>
                    <a:lnTo>
                      <a:pt x="2" y="1"/>
                    </a:lnTo>
                    <a:lnTo>
                      <a:pt x="2" y="4"/>
                    </a:lnTo>
                    <a:lnTo>
                      <a:pt x="0" y="6"/>
                    </a:lnTo>
                    <a:lnTo>
                      <a:pt x="1" y="7"/>
                    </a:lnTo>
                    <a:lnTo>
                      <a:pt x="2" y="8"/>
                    </a:lnTo>
                    <a:lnTo>
                      <a:pt x="5" y="6"/>
                    </a:lnTo>
                    <a:lnTo>
                      <a:pt x="5" y="4"/>
                    </a:lnTo>
                    <a:lnTo>
                      <a:pt x="6" y="1"/>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59" name="Freeform 3655"/>
              <p:cNvSpPr>
                <a:spLocks/>
              </p:cNvSpPr>
              <p:nvPr/>
            </p:nvSpPr>
            <p:spPr bwMode="auto">
              <a:xfrm>
                <a:off x="4657" y="3224"/>
                <a:ext cx="1" cy="2"/>
              </a:xfrm>
              <a:custGeom>
                <a:avLst/>
                <a:gdLst>
                  <a:gd name="T0" fmla="*/ 1 w 3"/>
                  <a:gd name="T1" fmla="*/ 1 h 4"/>
                  <a:gd name="T2" fmla="*/ 2 w 3"/>
                  <a:gd name="T3" fmla="*/ 0 h 4"/>
                  <a:gd name="T4" fmla="*/ 0 w 3"/>
                  <a:gd name="T5" fmla="*/ 4 h 4"/>
                  <a:gd name="T6" fmla="*/ 1 w 3"/>
                  <a:gd name="T7" fmla="*/ 4 h 4"/>
                  <a:gd name="T8" fmla="*/ 2 w 3"/>
                  <a:gd name="T9" fmla="*/ 4 h 4"/>
                  <a:gd name="T10" fmla="*/ 3 w 3"/>
                  <a:gd name="T11" fmla="*/ 2 h 4"/>
                  <a:gd name="T12" fmla="*/ 2 w 3"/>
                  <a:gd name="T13" fmla="*/ 2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2" y="0"/>
                    </a:lnTo>
                    <a:lnTo>
                      <a:pt x="0" y="4"/>
                    </a:lnTo>
                    <a:lnTo>
                      <a:pt x="1" y="4"/>
                    </a:lnTo>
                    <a:lnTo>
                      <a:pt x="2" y="4"/>
                    </a:lnTo>
                    <a:lnTo>
                      <a:pt x="3"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0" name="Freeform 3656"/>
              <p:cNvSpPr>
                <a:spLocks/>
              </p:cNvSpPr>
              <p:nvPr/>
            </p:nvSpPr>
            <p:spPr bwMode="auto">
              <a:xfrm>
                <a:off x="4656" y="3226"/>
                <a:ext cx="2" cy="1"/>
              </a:xfrm>
              <a:custGeom>
                <a:avLst/>
                <a:gdLst>
                  <a:gd name="T0" fmla="*/ 2 w 3"/>
                  <a:gd name="T1" fmla="*/ 1 h 4"/>
                  <a:gd name="T2" fmla="*/ 1 w 3"/>
                  <a:gd name="T3" fmla="*/ 0 h 4"/>
                  <a:gd name="T4" fmla="*/ 0 w 3"/>
                  <a:gd name="T5" fmla="*/ 1 h 4"/>
                  <a:gd name="T6" fmla="*/ 1 w 3"/>
                  <a:gd name="T7" fmla="*/ 3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3"/>
                    </a:lnTo>
                    <a:lnTo>
                      <a:pt x="2" y="4"/>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1" name="Freeform 3657"/>
              <p:cNvSpPr>
                <a:spLocks/>
              </p:cNvSpPr>
              <p:nvPr/>
            </p:nvSpPr>
            <p:spPr bwMode="auto">
              <a:xfrm>
                <a:off x="4641" y="3226"/>
                <a:ext cx="16" cy="10"/>
              </a:xfrm>
              <a:custGeom>
                <a:avLst/>
                <a:gdLst>
                  <a:gd name="T0" fmla="*/ 30 w 32"/>
                  <a:gd name="T1" fmla="*/ 1 h 21"/>
                  <a:gd name="T2" fmla="*/ 31 w 32"/>
                  <a:gd name="T3" fmla="*/ 0 h 21"/>
                  <a:gd name="T4" fmla="*/ 29 w 32"/>
                  <a:gd name="T5" fmla="*/ 5 h 21"/>
                  <a:gd name="T6" fmla="*/ 23 w 32"/>
                  <a:gd name="T7" fmla="*/ 7 h 21"/>
                  <a:gd name="T8" fmla="*/ 21 w 32"/>
                  <a:gd name="T9" fmla="*/ 11 h 21"/>
                  <a:gd name="T10" fmla="*/ 20 w 32"/>
                  <a:gd name="T11" fmla="*/ 11 h 21"/>
                  <a:gd name="T12" fmla="*/ 16 w 32"/>
                  <a:gd name="T13" fmla="*/ 12 h 21"/>
                  <a:gd name="T14" fmla="*/ 11 w 32"/>
                  <a:gd name="T15" fmla="*/ 14 h 21"/>
                  <a:gd name="T16" fmla="*/ 8 w 32"/>
                  <a:gd name="T17" fmla="*/ 15 h 21"/>
                  <a:gd name="T18" fmla="*/ 6 w 32"/>
                  <a:gd name="T19" fmla="*/ 16 h 21"/>
                  <a:gd name="T20" fmla="*/ 2 w 32"/>
                  <a:gd name="T21" fmla="*/ 18 h 21"/>
                  <a:gd name="T22" fmla="*/ 0 w 32"/>
                  <a:gd name="T23" fmla="*/ 19 h 21"/>
                  <a:gd name="T24" fmla="*/ 0 w 32"/>
                  <a:gd name="T25" fmla="*/ 20 h 21"/>
                  <a:gd name="T26" fmla="*/ 0 w 32"/>
                  <a:gd name="T27" fmla="*/ 21 h 21"/>
                  <a:gd name="T28" fmla="*/ 2 w 32"/>
                  <a:gd name="T29" fmla="*/ 20 h 21"/>
                  <a:gd name="T30" fmla="*/ 6 w 32"/>
                  <a:gd name="T31" fmla="*/ 19 h 21"/>
                  <a:gd name="T32" fmla="*/ 8 w 32"/>
                  <a:gd name="T33" fmla="*/ 18 h 21"/>
                  <a:gd name="T34" fmla="*/ 11 w 32"/>
                  <a:gd name="T35" fmla="*/ 16 h 21"/>
                  <a:gd name="T36" fmla="*/ 16 w 32"/>
                  <a:gd name="T37" fmla="*/ 14 h 21"/>
                  <a:gd name="T38" fmla="*/ 20 w 32"/>
                  <a:gd name="T39" fmla="*/ 13 h 21"/>
                  <a:gd name="T40" fmla="*/ 23 w 32"/>
                  <a:gd name="T41" fmla="*/ 11 h 21"/>
                  <a:gd name="T42" fmla="*/ 23 w 32"/>
                  <a:gd name="T43" fmla="*/ 10 h 21"/>
                  <a:gd name="T44" fmla="*/ 31 w 32"/>
                  <a:gd name="T45" fmla="*/ 5 h 21"/>
                  <a:gd name="T46" fmla="*/ 32 w 32"/>
                  <a:gd name="T47" fmla="*/ 3 h 21"/>
                  <a:gd name="T48" fmla="*/ 31 w 32"/>
                  <a:gd name="T49" fmla="*/ 3 h 21"/>
                  <a:gd name="T50" fmla="*/ 30 w 32"/>
                  <a:gd name="T51" fmla="*/ 1 h 2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21"/>
                  <a:gd name="T80" fmla="*/ 32 w 32"/>
                  <a:gd name="T81" fmla="*/ 21 h 2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21">
                    <a:moveTo>
                      <a:pt x="30" y="1"/>
                    </a:moveTo>
                    <a:lnTo>
                      <a:pt x="31" y="0"/>
                    </a:lnTo>
                    <a:lnTo>
                      <a:pt x="29" y="5"/>
                    </a:lnTo>
                    <a:lnTo>
                      <a:pt x="23" y="7"/>
                    </a:lnTo>
                    <a:lnTo>
                      <a:pt x="21" y="11"/>
                    </a:lnTo>
                    <a:lnTo>
                      <a:pt x="20" y="11"/>
                    </a:lnTo>
                    <a:lnTo>
                      <a:pt x="16" y="12"/>
                    </a:lnTo>
                    <a:lnTo>
                      <a:pt x="11" y="14"/>
                    </a:lnTo>
                    <a:lnTo>
                      <a:pt x="8" y="15"/>
                    </a:lnTo>
                    <a:lnTo>
                      <a:pt x="6" y="16"/>
                    </a:lnTo>
                    <a:lnTo>
                      <a:pt x="2" y="18"/>
                    </a:lnTo>
                    <a:lnTo>
                      <a:pt x="0" y="19"/>
                    </a:lnTo>
                    <a:lnTo>
                      <a:pt x="0" y="20"/>
                    </a:lnTo>
                    <a:lnTo>
                      <a:pt x="0" y="21"/>
                    </a:lnTo>
                    <a:lnTo>
                      <a:pt x="2" y="20"/>
                    </a:lnTo>
                    <a:lnTo>
                      <a:pt x="6" y="19"/>
                    </a:lnTo>
                    <a:lnTo>
                      <a:pt x="8" y="18"/>
                    </a:lnTo>
                    <a:lnTo>
                      <a:pt x="11" y="16"/>
                    </a:lnTo>
                    <a:lnTo>
                      <a:pt x="16" y="14"/>
                    </a:lnTo>
                    <a:lnTo>
                      <a:pt x="20" y="13"/>
                    </a:lnTo>
                    <a:lnTo>
                      <a:pt x="23" y="11"/>
                    </a:lnTo>
                    <a:lnTo>
                      <a:pt x="23" y="10"/>
                    </a:lnTo>
                    <a:lnTo>
                      <a:pt x="31" y="5"/>
                    </a:lnTo>
                    <a:lnTo>
                      <a:pt x="32" y="3"/>
                    </a:lnTo>
                    <a:lnTo>
                      <a:pt x="31" y="3"/>
                    </a:lnTo>
                    <a:lnTo>
                      <a:pt x="3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2" name="Freeform 3658"/>
              <p:cNvSpPr>
                <a:spLocks/>
              </p:cNvSpPr>
              <p:nvPr/>
            </p:nvSpPr>
            <p:spPr bwMode="auto">
              <a:xfrm>
                <a:off x="4641" y="3235"/>
                <a:ext cx="17" cy="6"/>
              </a:xfrm>
              <a:custGeom>
                <a:avLst/>
                <a:gdLst>
                  <a:gd name="T0" fmla="*/ 0 w 34"/>
                  <a:gd name="T1" fmla="*/ 0 h 12"/>
                  <a:gd name="T2" fmla="*/ 0 w 34"/>
                  <a:gd name="T3" fmla="*/ 0 h 12"/>
                  <a:gd name="T4" fmla="*/ 0 w 34"/>
                  <a:gd name="T5" fmla="*/ 2 h 12"/>
                  <a:gd name="T6" fmla="*/ 3 w 34"/>
                  <a:gd name="T7" fmla="*/ 2 h 12"/>
                  <a:gd name="T8" fmla="*/ 8 w 34"/>
                  <a:gd name="T9" fmla="*/ 3 h 12"/>
                  <a:gd name="T10" fmla="*/ 11 w 34"/>
                  <a:gd name="T11" fmla="*/ 3 h 12"/>
                  <a:gd name="T12" fmla="*/ 25 w 34"/>
                  <a:gd name="T13" fmla="*/ 8 h 12"/>
                  <a:gd name="T14" fmla="*/ 28 w 34"/>
                  <a:gd name="T15" fmla="*/ 9 h 12"/>
                  <a:gd name="T16" fmla="*/ 30 w 34"/>
                  <a:gd name="T17" fmla="*/ 10 h 12"/>
                  <a:gd name="T18" fmla="*/ 32 w 34"/>
                  <a:gd name="T19" fmla="*/ 12 h 12"/>
                  <a:gd name="T20" fmla="*/ 33 w 34"/>
                  <a:gd name="T21" fmla="*/ 11 h 12"/>
                  <a:gd name="T22" fmla="*/ 34 w 34"/>
                  <a:gd name="T23" fmla="*/ 10 h 12"/>
                  <a:gd name="T24" fmla="*/ 32 w 34"/>
                  <a:gd name="T25" fmla="*/ 8 h 12"/>
                  <a:gd name="T26" fmla="*/ 28 w 34"/>
                  <a:gd name="T27" fmla="*/ 7 h 12"/>
                  <a:gd name="T28" fmla="*/ 25 w 34"/>
                  <a:gd name="T29" fmla="*/ 6 h 12"/>
                  <a:gd name="T30" fmla="*/ 11 w 34"/>
                  <a:gd name="T31" fmla="*/ 1 h 12"/>
                  <a:gd name="T32" fmla="*/ 8 w 34"/>
                  <a:gd name="T33" fmla="*/ 1 h 12"/>
                  <a:gd name="T34" fmla="*/ 3 w 34"/>
                  <a:gd name="T35" fmla="*/ 0 h 12"/>
                  <a:gd name="T36" fmla="*/ 0 w 34"/>
                  <a:gd name="T37" fmla="*/ 0 h 12"/>
                  <a:gd name="T38" fmla="*/ 0 w 34"/>
                  <a:gd name="T39" fmla="*/ 1 h 12"/>
                  <a:gd name="T40" fmla="*/ 0 w 34"/>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4"/>
                  <a:gd name="T64" fmla="*/ 0 h 12"/>
                  <a:gd name="T65" fmla="*/ 34 w 34"/>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4" h="12">
                    <a:moveTo>
                      <a:pt x="0" y="0"/>
                    </a:moveTo>
                    <a:lnTo>
                      <a:pt x="0" y="0"/>
                    </a:lnTo>
                    <a:lnTo>
                      <a:pt x="0" y="2"/>
                    </a:lnTo>
                    <a:lnTo>
                      <a:pt x="3" y="2"/>
                    </a:lnTo>
                    <a:lnTo>
                      <a:pt x="8" y="3"/>
                    </a:lnTo>
                    <a:lnTo>
                      <a:pt x="11" y="3"/>
                    </a:lnTo>
                    <a:lnTo>
                      <a:pt x="25" y="8"/>
                    </a:lnTo>
                    <a:lnTo>
                      <a:pt x="28" y="9"/>
                    </a:lnTo>
                    <a:lnTo>
                      <a:pt x="30" y="10"/>
                    </a:lnTo>
                    <a:lnTo>
                      <a:pt x="32" y="12"/>
                    </a:lnTo>
                    <a:lnTo>
                      <a:pt x="33" y="11"/>
                    </a:lnTo>
                    <a:lnTo>
                      <a:pt x="34" y="10"/>
                    </a:lnTo>
                    <a:lnTo>
                      <a:pt x="32" y="8"/>
                    </a:lnTo>
                    <a:lnTo>
                      <a:pt x="28" y="7"/>
                    </a:lnTo>
                    <a:lnTo>
                      <a:pt x="25" y="6"/>
                    </a:lnTo>
                    <a:lnTo>
                      <a:pt x="11" y="1"/>
                    </a:lnTo>
                    <a:lnTo>
                      <a:pt x="8" y="1"/>
                    </a:lnTo>
                    <a:lnTo>
                      <a:pt x="3" y="0"/>
                    </a:lnTo>
                    <a:lnTo>
                      <a:pt x="0" y="0"/>
                    </a:lnTo>
                    <a:lnTo>
                      <a:pt x="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3" name="Freeform 3659"/>
              <p:cNvSpPr>
                <a:spLocks/>
              </p:cNvSpPr>
              <p:nvPr/>
            </p:nvSpPr>
            <p:spPr bwMode="auto">
              <a:xfrm>
                <a:off x="4657" y="3240"/>
                <a:ext cx="2" cy="2"/>
              </a:xfrm>
              <a:custGeom>
                <a:avLst/>
                <a:gdLst>
                  <a:gd name="T0" fmla="*/ 1 w 5"/>
                  <a:gd name="T1" fmla="*/ 2 h 4"/>
                  <a:gd name="T2" fmla="*/ 0 w 5"/>
                  <a:gd name="T3" fmla="*/ 1 h 4"/>
                  <a:gd name="T4" fmla="*/ 5 w 5"/>
                  <a:gd name="T5" fmla="*/ 4 h 4"/>
                  <a:gd name="T6" fmla="*/ 5 w 5"/>
                  <a:gd name="T7" fmla="*/ 2 h 4"/>
                  <a:gd name="T8" fmla="*/ 5 w 5"/>
                  <a:gd name="T9" fmla="*/ 1 h 4"/>
                  <a:gd name="T10" fmla="*/ 2 w 5"/>
                  <a:gd name="T11" fmla="*/ 0 h 4"/>
                  <a:gd name="T12" fmla="*/ 2 w 5"/>
                  <a:gd name="T13" fmla="*/ 1 h 4"/>
                  <a:gd name="T14" fmla="*/ 1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2"/>
                    </a:moveTo>
                    <a:lnTo>
                      <a:pt x="0" y="1"/>
                    </a:lnTo>
                    <a:lnTo>
                      <a:pt x="5" y="4"/>
                    </a:lnTo>
                    <a:lnTo>
                      <a:pt x="5" y="2"/>
                    </a:lnTo>
                    <a:lnTo>
                      <a:pt x="5" y="1"/>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4" name="Freeform 3660"/>
              <p:cNvSpPr>
                <a:spLocks/>
              </p:cNvSpPr>
              <p:nvPr/>
            </p:nvSpPr>
            <p:spPr bwMode="auto">
              <a:xfrm>
                <a:off x="4658" y="3241"/>
                <a:ext cx="6" cy="5"/>
              </a:xfrm>
              <a:custGeom>
                <a:avLst/>
                <a:gdLst>
                  <a:gd name="T0" fmla="*/ 2 w 12"/>
                  <a:gd name="T1" fmla="*/ 1 h 11"/>
                  <a:gd name="T2" fmla="*/ 0 w 12"/>
                  <a:gd name="T3" fmla="*/ 3 h 11"/>
                  <a:gd name="T4" fmla="*/ 4 w 12"/>
                  <a:gd name="T5" fmla="*/ 5 h 11"/>
                  <a:gd name="T6" fmla="*/ 10 w 12"/>
                  <a:gd name="T7" fmla="*/ 11 h 11"/>
                  <a:gd name="T8" fmla="*/ 11 w 12"/>
                  <a:gd name="T9" fmla="*/ 10 h 11"/>
                  <a:gd name="T10" fmla="*/ 12 w 12"/>
                  <a:gd name="T11" fmla="*/ 8 h 11"/>
                  <a:gd name="T12" fmla="*/ 6 w 12"/>
                  <a:gd name="T13" fmla="*/ 3 h 11"/>
                  <a:gd name="T14" fmla="*/ 6 w 12"/>
                  <a:gd name="T15" fmla="*/ 3 h 11"/>
                  <a:gd name="T16" fmla="*/ 2 w 12"/>
                  <a:gd name="T17" fmla="*/ 0 h 11"/>
                  <a:gd name="T18" fmla="*/ 2 w 12"/>
                  <a:gd name="T19" fmla="*/ 1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11"/>
                  <a:gd name="T32" fmla="*/ 12 w 12"/>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11">
                    <a:moveTo>
                      <a:pt x="2" y="1"/>
                    </a:moveTo>
                    <a:lnTo>
                      <a:pt x="0" y="3"/>
                    </a:lnTo>
                    <a:lnTo>
                      <a:pt x="4" y="5"/>
                    </a:lnTo>
                    <a:lnTo>
                      <a:pt x="10" y="11"/>
                    </a:lnTo>
                    <a:lnTo>
                      <a:pt x="11" y="10"/>
                    </a:lnTo>
                    <a:lnTo>
                      <a:pt x="12" y="8"/>
                    </a:lnTo>
                    <a:lnTo>
                      <a:pt x="6" y="3"/>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5" name="Freeform 3661"/>
              <p:cNvSpPr>
                <a:spLocks/>
              </p:cNvSpPr>
              <p:nvPr/>
            </p:nvSpPr>
            <p:spPr bwMode="auto">
              <a:xfrm>
                <a:off x="4663" y="3244"/>
                <a:ext cx="2" cy="4"/>
              </a:xfrm>
              <a:custGeom>
                <a:avLst/>
                <a:gdLst>
                  <a:gd name="T0" fmla="*/ 1 w 4"/>
                  <a:gd name="T1" fmla="*/ 3 h 7"/>
                  <a:gd name="T2" fmla="*/ 0 w 4"/>
                  <a:gd name="T3" fmla="*/ 3 h 7"/>
                  <a:gd name="T4" fmla="*/ 2 w 4"/>
                  <a:gd name="T5" fmla="*/ 7 h 7"/>
                  <a:gd name="T6" fmla="*/ 3 w 4"/>
                  <a:gd name="T7" fmla="*/ 7 h 7"/>
                  <a:gd name="T8" fmla="*/ 4 w 4"/>
                  <a:gd name="T9" fmla="*/ 7 h 7"/>
                  <a:gd name="T10" fmla="*/ 1 w 4"/>
                  <a:gd name="T11" fmla="*/ 0 h 7"/>
                  <a:gd name="T12" fmla="*/ 2 w 4"/>
                  <a:gd name="T13" fmla="*/ 1 h 7"/>
                  <a:gd name="T14" fmla="*/ 1 w 4"/>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1" y="3"/>
                    </a:moveTo>
                    <a:lnTo>
                      <a:pt x="0" y="3"/>
                    </a:lnTo>
                    <a:lnTo>
                      <a:pt x="2" y="7"/>
                    </a:lnTo>
                    <a:lnTo>
                      <a:pt x="3" y="7"/>
                    </a:lnTo>
                    <a:lnTo>
                      <a:pt x="4" y="7"/>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6" name="Freeform 3662"/>
              <p:cNvSpPr>
                <a:spLocks/>
              </p:cNvSpPr>
              <p:nvPr/>
            </p:nvSpPr>
            <p:spPr bwMode="auto">
              <a:xfrm>
                <a:off x="4658" y="3247"/>
                <a:ext cx="10" cy="26"/>
              </a:xfrm>
              <a:custGeom>
                <a:avLst/>
                <a:gdLst>
                  <a:gd name="T0" fmla="*/ 13 w 21"/>
                  <a:gd name="T1" fmla="*/ 1 h 52"/>
                  <a:gd name="T2" fmla="*/ 14 w 21"/>
                  <a:gd name="T3" fmla="*/ 3 h 52"/>
                  <a:gd name="T4" fmla="*/ 15 w 21"/>
                  <a:gd name="T5" fmla="*/ 5 h 52"/>
                  <a:gd name="T6" fmla="*/ 15 w 21"/>
                  <a:gd name="T7" fmla="*/ 6 h 52"/>
                  <a:gd name="T8" fmla="*/ 18 w 21"/>
                  <a:gd name="T9" fmla="*/ 10 h 52"/>
                  <a:gd name="T10" fmla="*/ 18 w 21"/>
                  <a:gd name="T11" fmla="*/ 15 h 52"/>
                  <a:gd name="T12" fmla="*/ 19 w 21"/>
                  <a:gd name="T13" fmla="*/ 18 h 52"/>
                  <a:gd name="T14" fmla="*/ 18 w 21"/>
                  <a:gd name="T15" fmla="*/ 22 h 52"/>
                  <a:gd name="T16" fmla="*/ 18 w 21"/>
                  <a:gd name="T17" fmla="*/ 25 h 52"/>
                  <a:gd name="T18" fmla="*/ 14 w 21"/>
                  <a:gd name="T19" fmla="*/ 33 h 52"/>
                  <a:gd name="T20" fmla="*/ 12 w 21"/>
                  <a:gd name="T21" fmla="*/ 38 h 52"/>
                  <a:gd name="T22" fmla="*/ 6 w 21"/>
                  <a:gd name="T23" fmla="*/ 44 h 52"/>
                  <a:gd name="T24" fmla="*/ 4 w 21"/>
                  <a:gd name="T25" fmla="*/ 47 h 52"/>
                  <a:gd name="T26" fmla="*/ 0 w 21"/>
                  <a:gd name="T27" fmla="*/ 50 h 52"/>
                  <a:gd name="T28" fmla="*/ 1 w 21"/>
                  <a:gd name="T29" fmla="*/ 51 h 52"/>
                  <a:gd name="T30" fmla="*/ 3 w 21"/>
                  <a:gd name="T31" fmla="*/ 52 h 52"/>
                  <a:gd name="T32" fmla="*/ 6 w 21"/>
                  <a:gd name="T33" fmla="*/ 50 h 52"/>
                  <a:gd name="T34" fmla="*/ 8 w 21"/>
                  <a:gd name="T35" fmla="*/ 46 h 52"/>
                  <a:gd name="T36" fmla="*/ 14 w 21"/>
                  <a:gd name="T37" fmla="*/ 40 h 52"/>
                  <a:gd name="T38" fmla="*/ 16 w 21"/>
                  <a:gd name="T39" fmla="*/ 37 h 52"/>
                  <a:gd name="T40" fmla="*/ 20 w 21"/>
                  <a:gd name="T41" fmla="*/ 25 h 52"/>
                  <a:gd name="T42" fmla="*/ 20 w 21"/>
                  <a:gd name="T43" fmla="*/ 22 h 52"/>
                  <a:gd name="T44" fmla="*/ 21 w 21"/>
                  <a:gd name="T45" fmla="*/ 18 h 52"/>
                  <a:gd name="T46" fmla="*/ 20 w 21"/>
                  <a:gd name="T47" fmla="*/ 15 h 52"/>
                  <a:gd name="T48" fmla="*/ 20 w 21"/>
                  <a:gd name="T49" fmla="*/ 10 h 52"/>
                  <a:gd name="T50" fmla="*/ 18 w 21"/>
                  <a:gd name="T51" fmla="*/ 6 h 52"/>
                  <a:gd name="T52" fmla="*/ 18 w 21"/>
                  <a:gd name="T53" fmla="*/ 2 h 52"/>
                  <a:gd name="T54" fmla="*/ 15 w 21"/>
                  <a:gd name="T55" fmla="*/ 0 h 52"/>
                  <a:gd name="T56" fmla="*/ 14 w 21"/>
                  <a:gd name="T57" fmla="*/ 1 h 52"/>
                  <a:gd name="T58" fmla="*/ 13 w 21"/>
                  <a:gd name="T59" fmla="*/ 1 h 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
                  <a:gd name="T91" fmla="*/ 0 h 52"/>
                  <a:gd name="T92" fmla="*/ 21 w 21"/>
                  <a:gd name="T93" fmla="*/ 52 h 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 h="52">
                    <a:moveTo>
                      <a:pt x="13" y="1"/>
                    </a:moveTo>
                    <a:lnTo>
                      <a:pt x="14" y="3"/>
                    </a:lnTo>
                    <a:lnTo>
                      <a:pt x="15" y="5"/>
                    </a:lnTo>
                    <a:lnTo>
                      <a:pt x="15" y="6"/>
                    </a:lnTo>
                    <a:lnTo>
                      <a:pt x="18" y="10"/>
                    </a:lnTo>
                    <a:lnTo>
                      <a:pt x="18" y="15"/>
                    </a:lnTo>
                    <a:lnTo>
                      <a:pt x="19" y="18"/>
                    </a:lnTo>
                    <a:lnTo>
                      <a:pt x="18" y="22"/>
                    </a:lnTo>
                    <a:lnTo>
                      <a:pt x="18" y="25"/>
                    </a:lnTo>
                    <a:lnTo>
                      <a:pt x="14" y="33"/>
                    </a:lnTo>
                    <a:lnTo>
                      <a:pt x="12" y="38"/>
                    </a:lnTo>
                    <a:lnTo>
                      <a:pt x="6" y="44"/>
                    </a:lnTo>
                    <a:lnTo>
                      <a:pt x="4" y="47"/>
                    </a:lnTo>
                    <a:lnTo>
                      <a:pt x="0" y="50"/>
                    </a:lnTo>
                    <a:lnTo>
                      <a:pt x="1" y="51"/>
                    </a:lnTo>
                    <a:lnTo>
                      <a:pt x="3" y="52"/>
                    </a:lnTo>
                    <a:lnTo>
                      <a:pt x="6" y="50"/>
                    </a:lnTo>
                    <a:lnTo>
                      <a:pt x="8" y="46"/>
                    </a:lnTo>
                    <a:lnTo>
                      <a:pt x="14" y="40"/>
                    </a:lnTo>
                    <a:lnTo>
                      <a:pt x="16" y="37"/>
                    </a:lnTo>
                    <a:lnTo>
                      <a:pt x="20" y="25"/>
                    </a:lnTo>
                    <a:lnTo>
                      <a:pt x="20" y="22"/>
                    </a:lnTo>
                    <a:lnTo>
                      <a:pt x="21" y="18"/>
                    </a:lnTo>
                    <a:lnTo>
                      <a:pt x="20" y="15"/>
                    </a:lnTo>
                    <a:lnTo>
                      <a:pt x="20" y="10"/>
                    </a:lnTo>
                    <a:lnTo>
                      <a:pt x="18" y="6"/>
                    </a:lnTo>
                    <a:lnTo>
                      <a:pt x="18" y="2"/>
                    </a:lnTo>
                    <a:lnTo>
                      <a:pt x="15" y="0"/>
                    </a:lnTo>
                    <a:lnTo>
                      <a:pt x="14" y="1"/>
                    </a:lnTo>
                    <a:lnTo>
                      <a:pt x="1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7" name="Freeform 3663"/>
              <p:cNvSpPr>
                <a:spLocks/>
              </p:cNvSpPr>
              <p:nvPr/>
            </p:nvSpPr>
            <p:spPr bwMode="auto">
              <a:xfrm>
                <a:off x="4629" y="3272"/>
                <a:ext cx="32" cy="11"/>
              </a:xfrm>
              <a:custGeom>
                <a:avLst/>
                <a:gdLst>
                  <a:gd name="T0" fmla="*/ 57 w 62"/>
                  <a:gd name="T1" fmla="*/ 1 h 23"/>
                  <a:gd name="T2" fmla="*/ 57 w 62"/>
                  <a:gd name="T3" fmla="*/ 0 h 23"/>
                  <a:gd name="T4" fmla="*/ 51 w 62"/>
                  <a:gd name="T5" fmla="*/ 3 h 23"/>
                  <a:gd name="T6" fmla="*/ 48 w 62"/>
                  <a:gd name="T7" fmla="*/ 5 h 23"/>
                  <a:gd name="T8" fmla="*/ 44 w 62"/>
                  <a:gd name="T9" fmla="*/ 8 h 23"/>
                  <a:gd name="T10" fmla="*/ 34 w 62"/>
                  <a:gd name="T11" fmla="*/ 12 h 23"/>
                  <a:gd name="T12" fmla="*/ 29 w 62"/>
                  <a:gd name="T13" fmla="*/ 13 h 23"/>
                  <a:gd name="T14" fmla="*/ 23 w 62"/>
                  <a:gd name="T15" fmla="*/ 16 h 23"/>
                  <a:gd name="T16" fmla="*/ 0 w 62"/>
                  <a:gd name="T17" fmla="*/ 20 h 23"/>
                  <a:gd name="T18" fmla="*/ 0 w 62"/>
                  <a:gd name="T19" fmla="*/ 21 h 23"/>
                  <a:gd name="T20" fmla="*/ 0 w 62"/>
                  <a:gd name="T21" fmla="*/ 23 h 23"/>
                  <a:gd name="T22" fmla="*/ 23 w 62"/>
                  <a:gd name="T23" fmla="*/ 18 h 23"/>
                  <a:gd name="T24" fmla="*/ 29 w 62"/>
                  <a:gd name="T25" fmla="*/ 16 h 23"/>
                  <a:gd name="T26" fmla="*/ 34 w 62"/>
                  <a:gd name="T27" fmla="*/ 14 h 23"/>
                  <a:gd name="T28" fmla="*/ 44 w 62"/>
                  <a:gd name="T29" fmla="*/ 10 h 23"/>
                  <a:gd name="T30" fmla="*/ 51 w 62"/>
                  <a:gd name="T31" fmla="*/ 8 h 23"/>
                  <a:gd name="T32" fmla="*/ 55 w 62"/>
                  <a:gd name="T33" fmla="*/ 3 h 23"/>
                  <a:gd name="T34" fmla="*/ 62 w 62"/>
                  <a:gd name="T35" fmla="*/ 0 h 23"/>
                  <a:gd name="T36" fmla="*/ 59 w 62"/>
                  <a:gd name="T37" fmla="*/ 2 h 23"/>
                  <a:gd name="T38" fmla="*/ 57 w 62"/>
                  <a:gd name="T39" fmla="*/ 1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
                  <a:gd name="T61" fmla="*/ 0 h 23"/>
                  <a:gd name="T62" fmla="*/ 62 w 62"/>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 h="23">
                    <a:moveTo>
                      <a:pt x="57" y="1"/>
                    </a:moveTo>
                    <a:lnTo>
                      <a:pt x="57" y="0"/>
                    </a:lnTo>
                    <a:lnTo>
                      <a:pt x="51" y="3"/>
                    </a:lnTo>
                    <a:lnTo>
                      <a:pt x="48" y="5"/>
                    </a:lnTo>
                    <a:lnTo>
                      <a:pt x="44" y="8"/>
                    </a:lnTo>
                    <a:lnTo>
                      <a:pt x="34" y="12"/>
                    </a:lnTo>
                    <a:lnTo>
                      <a:pt x="29" y="13"/>
                    </a:lnTo>
                    <a:lnTo>
                      <a:pt x="23" y="16"/>
                    </a:lnTo>
                    <a:lnTo>
                      <a:pt x="0" y="20"/>
                    </a:lnTo>
                    <a:lnTo>
                      <a:pt x="0" y="21"/>
                    </a:lnTo>
                    <a:lnTo>
                      <a:pt x="0" y="23"/>
                    </a:lnTo>
                    <a:lnTo>
                      <a:pt x="23" y="18"/>
                    </a:lnTo>
                    <a:lnTo>
                      <a:pt x="29" y="16"/>
                    </a:lnTo>
                    <a:lnTo>
                      <a:pt x="34" y="14"/>
                    </a:lnTo>
                    <a:lnTo>
                      <a:pt x="44" y="10"/>
                    </a:lnTo>
                    <a:lnTo>
                      <a:pt x="51" y="8"/>
                    </a:lnTo>
                    <a:lnTo>
                      <a:pt x="55" y="3"/>
                    </a:lnTo>
                    <a:lnTo>
                      <a:pt x="62" y="0"/>
                    </a:lnTo>
                    <a:lnTo>
                      <a:pt x="59" y="2"/>
                    </a:lnTo>
                    <a:lnTo>
                      <a:pt x="5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8" name="Freeform 3664"/>
              <p:cNvSpPr>
                <a:spLocks/>
              </p:cNvSpPr>
              <p:nvPr/>
            </p:nvSpPr>
            <p:spPr bwMode="auto">
              <a:xfrm>
                <a:off x="4627" y="3282"/>
                <a:ext cx="2" cy="2"/>
              </a:xfrm>
              <a:custGeom>
                <a:avLst/>
                <a:gdLst>
                  <a:gd name="T0" fmla="*/ 6 w 6"/>
                  <a:gd name="T1" fmla="*/ 2 h 5"/>
                  <a:gd name="T2" fmla="*/ 6 w 6"/>
                  <a:gd name="T3" fmla="*/ 0 h 5"/>
                  <a:gd name="T4" fmla="*/ 0 w 6"/>
                  <a:gd name="T5" fmla="*/ 5 h 5"/>
                  <a:gd name="T6" fmla="*/ 6 w 6"/>
                  <a:gd name="T7" fmla="*/ 4 h 5"/>
                  <a:gd name="T8" fmla="*/ 6 w 6"/>
                  <a:gd name="T9" fmla="*/ 2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2"/>
                    </a:moveTo>
                    <a:lnTo>
                      <a:pt x="6" y="0"/>
                    </a:lnTo>
                    <a:lnTo>
                      <a:pt x="0" y="5"/>
                    </a:lnTo>
                    <a:lnTo>
                      <a:pt x="6" y="4"/>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69" name="Freeform 3665"/>
              <p:cNvSpPr>
                <a:spLocks/>
              </p:cNvSpPr>
              <p:nvPr/>
            </p:nvSpPr>
            <p:spPr bwMode="auto">
              <a:xfrm>
                <a:off x="4616" y="3282"/>
                <a:ext cx="13" cy="2"/>
              </a:xfrm>
              <a:custGeom>
                <a:avLst/>
                <a:gdLst>
                  <a:gd name="T0" fmla="*/ 27 w 27"/>
                  <a:gd name="T1" fmla="*/ 0 h 5"/>
                  <a:gd name="T2" fmla="*/ 19 w 27"/>
                  <a:gd name="T3" fmla="*/ 0 h 5"/>
                  <a:gd name="T4" fmla="*/ 7 w 27"/>
                  <a:gd name="T5" fmla="*/ 2 h 5"/>
                  <a:gd name="T6" fmla="*/ 0 w 27"/>
                  <a:gd name="T7" fmla="*/ 1 h 5"/>
                  <a:gd name="T8" fmla="*/ 0 w 27"/>
                  <a:gd name="T9" fmla="*/ 2 h 5"/>
                  <a:gd name="T10" fmla="*/ 0 w 27"/>
                  <a:gd name="T11" fmla="*/ 4 h 5"/>
                  <a:gd name="T12" fmla="*/ 7 w 27"/>
                  <a:gd name="T13" fmla="*/ 5 h 5"/>
                  <a:gd name="T14" fmla="*/ 8 w 27"/>
                  <a:gd name="T15" fmla="*/ 5 h 5"/>
                  <a:gd name="T16" fmla="*/ 21 w 27"/>
                  <a:gd name="T17" fmla="*/ 5 h 5"/>
                  <a:gd name="T18" fmla="*/ 27 w 27"/>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5"/>
                  <a:gd name="T32" fmla="*/ 27 w 2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5">
                    <a:moveTo>
                      <a:pt x="27" y="0"/>
                    </a:moveTo>
                    <a:lnTo>
                      <a:pt x="19" y="0"/>
                    </a:lnTo>
                    <a:lnTo>
                      <a:pt x="7" y="2"/>
                    </a:lnTo>
                    <a:lnTo>
                      <a:pt x="0" y="1"/>
                    </a:lnTo>
                    <a:lnTo>
                      <a:pt x="0" y="2"/>
                    </a:lnTo>
                    <a:lnTo>
                      <a:pt x="0" y="4"/>
                    </a:lnTo>
                    <a:lnTo>
                      <a:pt x="7" y="5"/>
                    </a:lnTo>
                    <a:lnTo>
                      <a:pt x="8" y="5"/>
                    </a:lnTo>
                    <a:lnTo>
                      <a:pt x="21" y="5"/>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0" name="Freeform 3666"/>
              <p:cNvSpPr>
                <a:spLocks/>
              </p:cNvSpPr>
              <p:nvPr/>
            </p:nvSpPr>
            <p:spPr bwMode="auto">
              <a:xfrm>
                <a:off x="4610" y="3282"/>
                <a:ext cx="6" cy="2"/>
              </a:xfrm>
              <a:custGeom>
                <a:avLst/>
                <a:gdLst>
                  <a:gd name="T0" fmla="*/ 11 w 11"/>
                  <a:gd name="T1" fmla="*/ 1 h 5"/>
                  <a:gd name="T2" fmla="*/ 4 w 11"/>
                  <a:gd name="T3" fmla="*/ 0 h 5"/>
                  <a:gd name="T4" fmla="*/ 0 w 11"/>
                  <a:gd name="T5" fmla="*/ 0 h 5"/>
                  <a:gd name="T6" fmla="*/ 0 w 11"/>
                  <a:gd name="T7" fmla="*/ 2 h 5"/>
                  <a:gd name="T8" fmla="*/ 0 w 11"/>
                  <a:gd name="T9" fmla="*/ 5 h 5"/>
                  <a:gd name="T10" fmla="*/ 11 w 11"/>
                  <a:gd name="T11" fmla="*/ 5 h 5"/>
                  <a:gd name="T12" fmla="*/ 11 w 11"/>
                  <a:gd name="T13" fmla="*/ 2 h 5"/>
                  <a:gd name="T14" fmla="*/ 11 w 11"/>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11" y="1"/>
                    </a:moveTo>
                    <a:lnTo>
                      <a:pt x="4" y="0"/>
                    </a:lnTo>
                    <a:lnTo>
                      <a:pt x="0" y="0"/>
                    </a:lnTo>
                    <a:lnTo>
                      <a:pt x="0" y="2"/>
                    </a:lnTo>
                    <a:lnTo>
                      <a:pt x="0" y="5"/>
                    </a:lnTo>
                    <a:lnTo>
                      <a:pt x="11" y="5"/>
                    </a:lnTo>
                    <a:lnTo>
                      <a:pt x="11" y="2"/>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1" name="Freeform 3667"/>
              <p:cNvSpPr>
                <a:spLocks/>
              </p:cNvSpPr>
              <p:nvPr/>
            </p:nvSpPr>
            <p:spPr bwMode="auto">
              <a:xfrm>
                <a:off x="4586" y="3275"/>
                <a:ext cx="27" cy="9"/>
              </a:xfrm>
              <a:custGeom>
                <a:avLst/>
                <a:gdLst>
                  <a:gd name="T0" fmla="*/ 49 w 55"/>
                  <a:gd name="T1" fmla="*/ 16 h 19"/>
                  <a:gd name="T2" fmla="*/ 49 w 55"/>
                  <a:gd name="T3" fmla="*/ 15 h 19"/>
                  <a:gd name="T4" fmla="*/ 43 w 55"/>
                  <a:gd name="T5" fmla="*/ 14 h 19"/>
                  <a:gd name="T6" fmla="*/ 38 w 55"/>
                  <a:gd name="T7" fmla="*/ 13 h 19"/>
                  <a:gd name="T8" fmla="*/ 33 w 55"/>
                  <a:gd name="T9" fmla="*/ 12 h 19"/>
                  <a:gd name="T10" fmla="*/ 28 w 55"/>
                  <a:gd name="T11" fmla="*/ 11 h 19"/>
                  <a:gd name="T12" fmla="*/ 22 w 55"/>
                  <a:gd name="T13" fmla="*/ 9 h 19"/>
                  <a:gd name="T14" fmla="*/ 18 w 55"/>
                  <a:gd name="T15" fmla="*/ 8 h 19"/>
                  <a:gd name="T16" fmla="*/ 9 w 55"/>
                  <a:gd name="T17" fmla="*/ 4 h 19"/>
                  <a:gd name="T18" fmla="*/ 5 w 55"/>
                  <a:gd name="T19" fmla="*/ 3 h 19"/>
                  <a:gd name="T20" fmla="*/ 0 w 55"/>
                  <a:gd name="T21" fmla="*/ 0 h 19"/>
                  <a:gd name="T22" fmla="*/ 0 w 55"/>
                  <a:gd name="T23" fmla="*/ 1 h 19"/>
                  <a:gd name="T24" fmla="*/ 0 w 55"/>
                  <a:gd name="T25" fmla="*/ 3 h 19"/>
                  <a:gd name="T26" fmla="*/ 5 w 55"/>
                  <a:gd name="T27" fmla="*/ 5 h 19"/>
                  <a:gd name="T28" fmla="*/ 9 w 55"/>
                  <a:gd name="T29" fmla="*/ 6 h 19"/>
                  <a:gd name="T30" fmla="*/ 18 w 55"/>
                  <a:gd name="T31" fmla="*/ 11 h 19"/>
                  <a:gd name="T32" fmla="*/ 22 w 55"/>
                  <a:gd name="T33" fmla="*/ 12 h 19"/>
                  <a:gd name="T34" fmla="*/ 28 w 55"/>
                  <a:gd name="T35" fmla="*/ 13 h 19"/>
                  <a:gd name="T36" fmla="*/ 33 w 55"/>
                  <a:gd name="T37" fmla="*/ 14 h 19"/>
                  <a:gd name="T38" fmla="*/ 38 w 55"/>
                  <a:gd name="T39" fmla="*/ 15 h 19"/>
                  <a:gd name="T40" fmla="*/ 43 w 55"/>
                  <a:gd name="T41" fmla="*/ 16 h 19"/>
                  <a:gd name="T42" fmla="*/ 55 w 55"/>
                  <a:gd name="T43" fmla="*/ 19 h 19"/>
                  <a:gd name="T44" fmla="*/ 49 w 55"/>
                  <a:gd name="T45" fmla="*/ 19 h 19"/>
                  <a:gd name="T46" fmla="*/ 49 w 55"/>
                  <a:gd name="T47" fmla="*/ 16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5"/>
                  <a:gd name="T73" fmla="*/ 0 h 19"/>
                  <a:gd name="T74" fmla="*/ 55 w 55"/>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5" h="19">
                    <a:moveTo>
                      <a:pt x="49" y="16"/>
                    </a:moveTo>
                    <a:lnTo>
                      <a:pt x="49" y="15"/>
                    </a:lnTo>
                    <a:lnTo>
                      <a:pt x="43" y="14"/>
                    </a:lnTo>
                    <a:lnTo>
                      <a:pt x="38" y="13"/>
                    </a:lnTo>
                    <a:lnTo>
                      <a:pt x="33" y="12"/>
                    </a:lnTo>
                    <a:lnTo>
                      <a:pt x="28" y="11"/>
                    </a:lnTo>
                    <a:lnTo>
                      <a:pt x="22" y="9"/>
                    </a:lnTo>
                    <a:lnTo>
                      <a:pt x="18" y="8"/>
                    </a:lnTo>
                    <a:lnTo>
                      <a:pt x="9" y="4"/>
                    </a:lnTo>
                    <a:lnTo>
                      <a:pt x="5" y="3"/>
                    </a:lnTo>
                    <a:lnTo>
                      <a:pt x="0" y="0"/>
                    </a:lnTo>
                    <a:lnTo>
                      <a:pt x="0" y="1"/>
                    </a:lnTo>
                    <a:lnTo>
                      <a:pt x="0" y="3"/>
                    </a:lnTo>
                    <a:lnTo>
                      <a:pt x="5" y="5"/>
                    </a:lnTo>
                    <a:lnTo>
                      <a:pt x="9" y="6"/>
                    </a:lnTo>
                    <a:lnTo>
                      <a:pt x="18" y="11"/>
                    </a:lnTo>
                    <a:lnTo>
                      <a:pt x="22" y="12"/>
                    </a:lnTo>
                    <a:lnTo>
                      <a:pt x="28" y="13"/>
                    </a:lnTo>
                    <a:lnTo>
                      <a:pt x="33" y="14"/>
                    </a:lnTo>
                    <a:lnTo>
                      <a:pt x="38" y="15"/>
                    </a:lnTo>
                    <a:lnTo>
                      <a:pt x="43" y="16"/>
                    </a:lnTo>
                    <a:lnTo>
                      <a:pt x="55" y="19"/>
                    </a:lnTo>
                    <a:lnTo>
                      <a:pt x="49" y="19"/>
                    </a:lnTo>
                    <a:lnTo>
                      <a:pt x="4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2" name="Freeform 3668"/>
              <p:cNvSpPr>
                <a:spLocks/>
              </p:cNvSpPr>
              <p:nvPr/>
            </p:nvSpPr>
            <p:spPr bwMode="auto">
              <a:xfrm>
                <a:off x="4574" y="3259"/>
                <a:ext cx="13" cy="17"/>
              </a:xfrm>
              <a:custGeom>
                <a:avLst/>
                <a:gdLst>
                  <a:gd name="T0" fmla="*/ 24 w 26"/>
                  <a:gd name="T1" fmla="*/ 33 h 35"/>
                  <a:gd name="T2" fmla="*/ 26 w 26"/>
                  <a:gd name="T3" fmla="*/ 32 h 35"/>
                  <a:gd name="T4" fmla="*/ 22 w 26"/>
                  <a:gd name="T5" fmla="*/ 30 h 35"/>
                  <a:gd name="T6" fmla="*/ 19 w 26"/>
                  <a:gd name="T7" fmla="*/ 27 h 35"/>
                  <a:gd name="T8" fmla="*/ 15 w 26"/>
                  <a:gd name="T9" fmla="*/ 24 h 35"/>
                  <a:gd name="T10" fmla="*/ 13 w 26"/>
                  <a:gd name="T11" fmla="*/ 22 h 35"/>
                  <a:gd name="T12" fmla="*/ 11 w 26"/>
                  <a:gd name="T13" fmla="*/ 18 h 35"/>
                  <a:gd name="T14" fmla="*/ 8 w 26"/>
                  <a:gd name="T15" fmla="*/ 16 h 35"/>
                  <a:gd name="T16" fmla="*/ 6 w 26"/>
                  <a:gd name="T17" fmla="*/ 13 h 35"/>
                  <a:gd name="T18" fmla="*/ 5 w 26"/>
                  <a:gd name="T19" fmla="*/ 10 h 35"/>
                  <a:gd name="T20" fmla="*/ 4 w 26"/>
                  <a:gd name="T21" fmla="*/ 8 h 35"/>
                  <a:gd name="T22" fmla="*/ 3 w 26"/>
                  <a:gd name="T23" fmla="*/ 5 h 35"/>
                  <a:gd name="T24" fmla="*/ 3 w 26"/>
                  <a:gd name="T25" fmla="*/ 1 h 35"/>
                  <a:gd name="T26" fmla="*/ 1 w 26"/>
                  <a:gd name="T27" fmla="*/ 0 h 35"/>
                  <a:gd name="T28" fmla="*/ 0 w 26"/>
                  <a:gd name="T29" fmla="*/ 1 h 35"/>
                  <a:gd name="T30" fmla="*/ 0 w 26"/>
                  <a:gd name="T31" fmla="*/ 5 h 35"/>
                  <a:gd name="T32" fmla="*/ 1 w 26"/>
                  <a:gd name="T33" fmla="*/ 8 h 35"/>
                  <a:gd name="T34" fmla="*/ 3 w 26"/>
                  <a:gd name="T35" fmla="*/ 10 h 35"/>
                  <a:gd name="T36" fmla="*/ 4 w 26"/>
                  <a:gd name="T37" fmla="*/ 16 h 35"/>
                  <a:gd name="T38" fmla="*/ 6 w 26"/>
                  <a:gd name="T39" fmla="*/ 18 h 35"/>
                  <a:gd name="T40" fmla="*/ 8 w 26"/>
                  <a:gd name="T41" fmla="*/ 21 h 35"/>
                  <a:gd name="T42" fmla="*/ 11 w 26"/>
                  <a:gd name="T43" fmla="*/ 24 h 35"/>
                  <a:gd name="T44" fmla="*/ 13 w 26"/>
                  <a:gd name="T45" fmla="*/ 27 h 35"/>
                  <a:gd name="T46" fmla="*/ 16 w 26"/>
                  <a:gd name="T47" fmla="*/ 29 h 35"/>
                  <a:gd name="T48" fmla="*/ 20 w 26"/>
                  <a:gd name="T49" fmla="*/ 32 h 35"/>
                  <a:gd name="T50" fmla="*/ 20 w 26"/>
                  <a:gd name="T51" fmla="*/ 32 h 35"/>
                  <a:gd name="T52" fmla="*/ 24 w 26"/>
                  <a:gd name="T53" fmla="*/ 35 h 35"/>
                  <a:gd name="T54" fmla="*/ 24 w 26"/>
                  <a:gd name="T55" fmla="*/ 33 h 3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
                  <a:gd name="T85" fmla="*/ 0 h 35"/>
                  <a:gd name="T86" fmla="*/ 26 w 26"/>
                  <a:gd name="T87" fmla="*/ 35 h 3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 h="35">
                    <a:moveTo>
                      <a:pt x="24" y="33"/>
                    </a:moveTo>
                    <a:lnTo>
                      <a:pt x="26" y="32"/>
                    </a:lnTo>
                    <a:lnTo>
                      <a:pt x="22" y="30"/>
                    </a:lnTo>
                    <a:lnTo>
                      <a:pt x="19" y="27"/>
                    </a:lnTo>
                    <a:lnTo>
                      <a:pt x="15" y="24"/>
                    </a:lnTo>
                    <a:lnTo>
                      <a:pt x="13" y="22"/>
                    </a:lnTo>
                    <a:lnTo>
                      <a:pt x="11" y="18"/>
                    </a:lnTo>
                    <a:lnTo>
                      <a:pt x="8" y="16"/>
                    </a:lnTo>
                    <a:lnTo>
                      <a:pt x="6" y="13"/>
                    </a:lnTo>
                    <a:lnTo>
                      <a:pt x="5" y="10"/>
                    </a:lnTo>
                    <a:lnTo>
                      <a:pt x="4" y="8"/>
                    </a:lnTo>
                    <a:lnTo>
                      <a:pt x="3" y="5"/>
                    </a:lnTo>
                    <a:lnTo>
                      <a:pt x="3" y="1"/>
                    </a:lnTo>
                    <a:lnTo>
                      <a:pt x="1" y="0"/>
                    </a:lnTo>
                    <a:lnTo>
                      <a:pt x="0" y="1"/>
                    </a:lnTo>
                    <a:lnTo>
                      <a:pt x="0" y="5"/>
                    </a:lnTo>
                    <a:lnTo>
                      <a:pt x="1" y="8"/>
                    </a:lnTo>
                    <a:lnTo>
                      <a:pt x="3" y="10"/>
                    </a:lnTo>
                    <a:lnTo>
                      <a:pt x="4" y="16"/>
                    </a:lnTo>
                    <a:lnTo>
                      <a:pt x="6" y="18"/>
                    </a:lnTo>
                    <a:lnTo>
                      <a:pt x="8" y="21"/>
                    </a:lnTo>
                    <a:lnTo>
                      <a:pt x="11" y="24"/>
                    </a:lnTo>
                    <a:lnTo>
                      <a:pt x="13" y="27"/>
                    </a:lnTo>
                    <a:lnTo>
                      <a:pt x="16" y="29"/>
                    </a:lnTo>
                    <a:lnTo>
                      <a:pt x="20" y="32"/>
                    </a:lnTo>
                    <a:lnTo>
                      <a:pt x="24" y="35"/>
                    </a:lnTo>
                    <a:lnTo>
                      <a:pt x="24"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3" name="Freeform 3669"/>
              <p:cNvSpPr>
                <a:spLocks noEditPoints="1"/>
              </p:cNvSpPr>
              <p:nvPr/>
            </p:nvSpPr>
            <p:spPr bwMode="auto">
              <a:xfrm>
                <a:off x="2584" y="3449"/>
                <a:ext cx="116" cy="108"/>
              </a:xfrm>
              <a:custGeom>
                <a:avLst/>
                <a:gdLst>
                  <a:gd name="T0" fmla="*/ 53 w 233"/>
                  <a:gd name="T1" fmla="*/ 173 h 218"/>
                  <a:gd name="T2" fmla="*/ 64 w 233"/>
                  <a:gd name="T3" fmla="*/ 185 h 218"/>
                  <a:gd name="T4" fmla="*/ 80 w 233"/>
                  <a:gd name="T5" fmla="*/ 191 h 218"/>
                  <a:gd name="T6" fmla="*/ 99 w 233"/>
                  <a:gd name="T7" fmla="*/ 195 h 218"/>
                  <a:gd name="T8" fmla="*/ 120 w 233"/>
                  <a:gd name="T9" fmla="*/ 195 h 218"/>
                  <a:gd name="T10" fmla="*/ 137 w 233"/>
                  <a:gd name="T11" fmla="*/ 191 h 218"/>
                  <a:gd name="T12" fmla="*/ 152 w 233"/>
                  <a:gd name="T13" fmla="*/ 186 h 218"/>
                  <a:gd name="T14" fmla="*/ 164 w 233"/>
                  <a:gd name="T15" fmla="*/ 178 h 218"/>
                  <a:gd name="T16" fmla="*/ 173 w 233"/>
                  <a:gd name="T17" fmla="*/ 168 h 218"/>
                  <a:gd name="T18" fmla="*/ 181 w 233"/>
                  <a:gd name="T19" fmla="*/ 156 h 218"/>
                  <a:gd name="T20" fmla="*/ 187 w 233"/>
                  <a:gd name="T21" fmla="*/ 140 h 218"/>
                  <a:gd name="T22" fmla="*/ 189 w 233"/>
                  <a:gd name="T23" fmla="*/ 123 h 218"/>
                  <a:gd name="T24" fmla="*/ 189 w 233"/>
                  <a:gd name="T25" fmla="*/ 117 h 218"/>
                  <a:gd name="T26" fmla="*/ 189 w 233"/>
                  <a:gd name="T27" fmla="*/ 114 h 218"/>
                  <a:gd name="T28" fmla="*/ 180 w 233"/>
                  <a:gd name="T29" fmla="*/ 120 h 218"/>
                  <a:gd name="T30" fmla="*/ 162 w 233"/>
                  <a:gd name="T31" fmla="*/ 130 h 218"/>
                  <a:gd name="T32" fmla="*/ 139 w 233"/>
                  <a:gd name="T33" fmla="*/ 137 h 218"/>
                  <a:gd name="T34" fmla="*/ 114 w 233"/>
                  <a:gd name="T35" fmla="*/ 141 h 218"/>
                  <a:gd name="T36" fmla="*/ 77 w 233"/>
                  <a:gd name="T37" fmla="*/ 140 h 218"/>
                  <a:gd name="T38" fmla="*/ 42 w 233"/>
                  <a:gd name="T39" fmla="*/ 128 h 218"/>
                  <a:gd name="T40" fmla="*/ 14 w 233"/>
                  <a:gd name="T41" fmla="*/ 107 h 218"/>
                  <a:gd name="T42" fmla="*/ 1 w 233"/>
                  <a:gd name="T43" fmla="*/ 81 h 218"/>
                  <a:gd name="T44" fmla="*/ 5 w 233"/>
                  <a:gd name="T45" fmla="*/ 51 h 218"/>
                  <a:gd name="T46" fmla="*/ 23 w 233"/>
                  <a:gd name="T47" fmla="*/ 26 h 218"/>
                  <a:gd name="T48" fmla="*/ 56 w 233"/>
                  <a:gd name="T49" fmla="*/ 8 h 218"/>
                  <a:gd name="T50" fmla="*/ 96 w 233"/>
                  <a:gd name="T51" fmla="*/ 0 h 218"/>
                  <a:gd name="T52" fmla="*/ 134 w 233"/>
                  <a:gd name="T53" fmla="*/ 1 h 218"/>
                  <a:gd name="T54" fmla="*/ 165 w 233"/>
                  <a:gd name="T55" fmla="*/ 7 h 218"/>
                  <a:gd name="T56" fmla="*/ 193 w 233"/>
                  <a:gd name="T57" fmla="*/ 20 h 218"/>
                  <a:gd name="T58" fmla="*/ 213 w 233"/>
                  <a:gd name="T59" fmla="*/ 36 h 218"/>
                  <a:gd name="T60" fmla="*/ 227 w 233"/>
                  <a:gd name="T61" fmla="*/ 58 h 218"/>
                  <a:gd name="T62" fmla="*/ 233 w 233"/>
                  <a:gd name="T63" fmla="*/ 90 h 218"/>
                  <a:gd name="T64" fmla="*/ 232 w 233"/>
                  <a:gd name="T65" fmla="*/ 128 h 218"/>
                  <a:gd name="T66" fmla="*/ 223 w 233"/>
                  <a:gd name="T67" fmla="*/ 159 h 218"/>
                  <a:gd name="T68" fmla="*/ 207 w 233"/>
                  <a:gd name="T69" fmla="*/ 182 h 218"/>
                  <a:gd name="T70" fmla="*/ 183 w 233"/>
                  <a:gd name="T71" fmla="*/ 201 h 218"/>
                  <a:gd name="T72" fmla="*/ 154 w 233"/>
                  <a:gd name="T73" fmla="*/ 212 h 218"/>
                  <a:gd name="T74" fmla="*/ 119 w 233"/>
                  <a:gd name="T75" fmla="*/ 217 h 218"/>
                  <a:gd name="T76" fmla="*/ 81 w 233"/>
                  <a:gd name="T77" fmla="*/ 216 h 218"/>
                  <a:gd name="T78" fmla="*/ 49 w 233"/>
                  <a:gd name="T79" fmla="*/ 208 h 218"/>
                  <a:gd name="T80" fmla="*/ 23 w 233"/>
                  <a:gd name="T81" fmla="*/ 193 h 218"/>
                  <a:gd name="T82" fmla="*/ 9 w 233"/>
                  <a:gd name="T83" fmla="*/ 173 h 218"/>
                  <a:gd name="T84" fmla="*/ 185 w 233"/>
                  <a:gd name="T85" fmla="*/ 66 h 218"/>
                  <a:gd name="T86" fmla="*/ 179 w 233"/>
                  <a:gd name="T87" fmla="*/ 47 h 218"/>
                  <a:gd name="T88" fmla="*/ 162 w 233"/>
                  <a:gd name="T89" fmla="*/ 32 h 218"/>
                  <a:gd name="T90" fmla="*/ 139 w 233"/>
                  <a:gd name="T91" fmla="*/ 23 h 218"/>
                  <a:gd name="T92" fmla="*/ 112 w 233"/>
                  <a:gd name="T93" fmla="*/ 22 h 218"/>
                  <a:gd name="T94" fmla="*/ 86 w 233"/>
                  <a:gd name="T95" fmla="*/ 27 h 218"/>
                  <a:gd name="T96" fmla="*/ 64 w 233"/>
                  <a:gd name="T97" fmla="*/ 38 h 218"/>
                  <a:gd name="T98" fmla="*/ 50 w 233"/>
                  <a:gd name="T99" fmla="*/ 54 h 218"/>
                  <a:gd name="T100" fmla="*/ 46 w 233"/>
                  <a:gd name="T101" fmla="*/ 75 h 218"/>
                  <a:gd name="T102" fmla="*/ 52 w 233"/>
                  <a:gd name="T103" fmla="*/ 94 h 218"/>
                  <a:gd name="T104" fmla="*/ 69 w 233"/>
                  <a:gd name="T105" fmla="*/ 107 h 218"/>
                  <a:gd name="T106" fmla="*/ 92 w 233"/>
                  <a:gd name="T107" fmla="*/ 117 h 218"/>
                  <a:gd name="T108" fmla="*/ 121 w 233"/>
                  <a:gd name="T109" fmla="*/ 118 h 218"/>
                  <a:gd name="T110" fmla="*/ 148 w 233"/>
                  <a:gd name="T111" fmla="*/ 114 h 218"/>
                  <a:gd name="T112" fmla="*/ 168 w 233"/>
                  <a:gd name="T113" fmla="*/ 104 h 218"/>
                  <a:gd name="T114" fmla="*/ 182 w 233"/>
                  <a:gd name="T115" fmla="*/ 88 h 218"/>
                  <a:gd name="T116" fmla="*/ 185 w 233"/>
                  <a:gd name="T117" fmla="*/ 70 h 2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33"/>
                  <a:gd name="T178" fmla="*/ 0 h 218"/>
                  <a:gd name="T179" fmla="*/ 233 w 233"/>
                  <a:gd name="T180" fmla="*/ 218 h 21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33" h="218">
                    <a:moveTo>
                      <a:pt x="7" y="165"/>
                    </a:moveTo>
                    <a:lnTo>
                      <a:pt x="49" y="163"/>
                    </a:lnTo>
                    <a:lnTo>
                      <a:pt x="50" y="165"/>
                    </a:lnTo>
                    <a:lnTo>
                      <a:pt x="51" y="167"/>
                    </a:lnTo>
                    <a:lnTo>
                      <a:pt x="52" y="171"/>
                    </a:lnTo>
                    <a:lnTo>
                      <a:pt x="53" y="173"/>
                    </a:lnTo>
                    <a:lnTo>
                      <a:pt x="54" y="175"/>
                    </a:lnTo>
                    <a:lnTo>
                      <a:pt x="57" y="178"/>
                    </a:lnTo>
                    <a:lnTo>
                      <a:pt x="58" y="179"/>
                    </a:lnTo>
                    <a:lnTo>
                      <a:pt x="60" y="181"/>
                    </a:lnTo>
                    <a:lnTo>
                      <a:pt x="62" y="183"/>
                    </a:lnTo>
                    <a:lnTo>
                      <a:pt x="64" y="185"/>
                    </a:lnTo>
                    <a:lnTo>
                      <a:pt x="66" y="186"/>
                    </a:lnTo>
                    <a:lnTo>
                      <a:pt x="68" y="188"/>
                    </a:lnTo>
                    <a:lnTo>
                      <a:pt x="72" y="189"/>
                    </a:lnTo>
                    <a:lnTo>
                      <a:pt x="74" y="190"/>
                    </a:lnTo>
                    <a:lnTo>
                      <a:pt x="76" y="191"/>
                    </a:lnTo>
                    <a:lnTo>
                      <a:pt x="80" y="191"/>
                    </a:lnTo>
                    <a:lnTo>
                      <a:pt x="83" y="193"/>
                    </a:lnTo>
                    <a:lnTo>
                      <a:pt x="86" y="194"/>
                    </a:lnTo>
                    <a:lnTo>
                      <a:pt x="89" y="194"/>
                    </a:lnTo>
                    <a:lnTo>
                      <a:pt x="92" y="195"/>
                    </a:lnTo>
                    <a:lnTo>
                      <a:pt x="96" y="195"/>
                    </a:lnTo>
                    <a:lnTo>
                      <a:pt x="99" y="195"/>
                    </a:lnTo>
                    <a:lnTo>
                      <a:pt x="103" y="195"/>
                    </a:lnTo>
                    <a:lnTo>
                      <a:pt x="106" y="196"/>
                    </a:lnTo>
                    <a:lnTo>
                      <a:pt x="110" y="195"/>
                    </a:lnTo>
                    <a:lnTo>
                      <a:pt x="113" y="195"/>
                    </a:lnTo>
                    <a:lnTo>
                      <a:pt x="117" y="195"/>
                    </a:lnTo>
                    <a:lnTo>
                      <a:pt x="120" y="195"/>
                    </a:lnTo>
                    <a:lnTo>
                      <a:pt x="124" y="195"/>
                    </a:lnTo>
                    <a:lnTo>
                      <a:pt x="126" y="194"/>
                    </a:lnTo>
                    <a:lnTo>
                      <a:pt x="129" y="194"/>
                    </a:lnTo>
                    <a:lnTo>
                      <a:pt x="132" y="193"/>
                    </a:lnTo>
                    <a:lnTo>
                      <a:pt x="135" y="193"/>
                    </a:lnTo>
                    <a:lnTo>
                      <a:pt x="137" y="191"/>
                    </a:lnTo>
                    <a:lnTo>
                      <a:pt x="140" y="190"/>
                    </a:lnTo>
                    <a:lnTo>
                      <a:pt x="142" y="190"/>
                    </a:lnTo>
                    <a:lnTo>
                      <a:pt x="145" y="189"/>
                    </a:lnTo>
                    <a:lnTo>
                      <a:pt x="148" y="188"/>
                    </a:lnTo>
                    <a:lnTo>
                      <a:pt x="150" y="187"/>
                    </a:lnTo>
                    <a:lnTo>
                      <a:pt x="152" y="186"/>
                    </a:lnTo>
                    <a:lnTo>
                      <a:pt x="154" y="185"/>
                    </a:lnTo>
                    <a:lnTo>
                      <a:pt x="156" y="183"/>
                    </a:lnTo>
                    <a:lnTo>
                      <a:pt x="158" y="182"/>
                    </a:lnTo>
                    <a:lnTo>
                      <a:pt x="160" y="180"/>
                    </a:lnTo>
                    <a:lnTo>
                      <a:pt x="162" y="179"/>
                    </a:lnTo>
                    <a:lnTo>
                      <a:pt x="164" y="178"/>
                    </a:lnTo>
                    <a:lnTo>
                      <a:pt x="165" y="176"/>
                    </a:lnTo>
                    <a:lnTo>
                      <a:pt x="166" y="175"/>
                    </a:lnTo>
                    <a:lnTo>
                      <a:pt x="168" y="173"/>
                    </a:lnTo>
                    <a:lnTo>
                      <a:pt x="170" y="172"/>
                    </a:lnTo>
                    <a:lnTo>
                      <a:pt x="172" y="170"/>
                    </a:lnTo>
                    <a:lnTo>
                      <a:pt x="173" y="168"/>
                    </a:lnTo>
                    <a:lnTo>
                      <a:pt x="174" y="166"/>
                    </a:lnTo>
                    <a:lnTo>
                      <a:pt x="177" y="164"/>
                    </a:lnTo>
                    <a:lnTo>
                      <a:pt x="178" y="161"/>
                    </a:lnTo>
                    <a:lnTo>
                      <a:pt x="179" y="160"/>
                    </a:lnTo>
                    <a:lnTo>
                      <a:pt x="180" y="158"/>
                    </a:lnTo>
                    <a:lnTo>
                      <a:pt x="181" y="156"/>
                    </a:lnTo>
                    <a:lnTo>
                      <a:pt x="182" y="153"/>
                    </a:lnTo>
                    <a:lnTo>
                      <a:pt x="182" y="151"/>
                    </a:lnTo>
                    <a:lnTo>
                      <a:pt x="183" y="148"/>
                    </a:lnTo>
                    <a:lnTo>
                      <a:pt x="185" y="145"/>
                    </a:lnTo>
                    <a:lnTo>
                      <a:pt x="186" y="142"/>
                    </a:lnTo>
                    <a:lnTo>
                      <a:pt x="187" y="140"/>
                    </a:lnTo>
                    <a:lnTo>
                      <a:pt x="187" y="137"/>
                    </a:lnTo>
                    <a:lnTo>
                      <a:pt x="188" y="134"/>
                    </a:lnTo>
                    <a:lnTo>
                      <a:pt x="188" y="132"/>
                    </a:lnTo>
                    <a:lnTo>
                      <a:pt x="189" y="129"/>
                    </a:lnTo>
                    <a:lnTo>
                      <a:pt x="189" y="126"/>
                    </a:lnTo>
                    <a:lnTo>
                      <a:pt x="189" y="123"/>
                    </a:lnTo>
                    <a:lnTo>
                      <a:pt x="189" y="121"/>
                    </a:lnTo>
                    <a:lnTo>
                      <a:pt x="189" y="119"/>
                    </a:lnTo>
                    <a:lnTo>
                      <a:pt x="189" y="118"/>
                    </a:lnTo>
                    <a:lnTo>
                      <a:pt x="189" y="117"/>
                    </a:lnTo>
                    <a:lnTo>
                      <a:pt x="189" y="115"/>
                    </a:lnTo>
                    <a:lnTo>
                      <a:pt x="189" y="114"/>
                    </a:lnTo>
                    <a:lnTo>
                      <a:pt x="189" y="113"/>
                    </a:lnTo>
                    <a:lnTo>
                      <a:pt x="187" y="114"/>
                    </a:lnTo>
                    <a:lnTo>
                      <a:pt x="185" y="117"/>
                    </a:lnTo>
                    <a:lnTo>
                      <a:pt x="182" y="119"/>
                    </a:lnTo>
                    <a:lnTo>
                      <a:pt x="180" y="120"/>
                    </a:lnTo>
                    <a:lnTo>
                      <a:pt x="177" y="122"/>
                    </a:lnTo>
                    <a:lnTo>
                      <a:pt x="174" y="125"/>
                    </a:lnTo>
                    <a:lnTo>
                      <a:pt x="171" y="126"/>
                    </a:lnTo>
                    <a:lnTo>
                      <a:pt x="167" y="127"/>
                    </a:lnTo>
                    <a:lnTo>
                      <a:pt x="165" y="129"/>
                    </a:lnTo>
                    <a:lnTo>
                      <a:pt x="162" y="130"/>
                    </a:lnTo>
                    <a:lnTo>
                      <a:pt x="158" y="132"/>
                    </a:lnTo>
                    <a:lnTo>
                      <a:pt x="154" y="134"/>
                    </a:lnTo>
                    <a:lnTo>
                      <a:pt x="150" y="135"/>
                    </a:lnTo>
                    <a:lnTo>
                      <a:pt x="147" y="136"/>
                    </a:lnTo>
                    <a:lnTo>
                      <a:pt x="142" y="137"/>
                    </a:lnTo>
                    <a:lnTo>
                      <a:pt x="139" y="137"/>
                    </a:lnTo>
                    <a:lnTo>
                      <a:pt x="134" y="138"/>
                    </a:lnTo>
                    <a:lnTo>
                      <a:pt x="130" y="140"/>
                    </a:lnTo>
                    <a:lnTo>
                      <a:pt x="126" y="140"/>
                    </a:lnTo>
                    <a:lnTo>
                      <a:pt x="122" y="141"/>
                    </a:lnTo>
                    <a:lnTo>
                      <a:pt x="118" y="141"/>
                    </a:lnTo>
                    <a:lnTo>
                      <a:pt x="114" y="141"/>
                    </a:lnTo>
                    <a:lnTo>
                      <a:pt x="110" y="141"/>
                    </a:lnTo>
                    <a:lnTo>
                      <a:pt x="105" y="142"/>
                    </a:lnTo>
                    <a:lnTo>
                      <a:pt x="98" y="141"/>
                    </a:lnTo>
                    <a:lnTo>
                      <a:pt x="91" y="141"/>
                    </a:lnTo>
                    <a:lnTo>
                      <a:pt x="84" y="140"/>
                    </a:lnTo>
                    <a:lnTo>
                      <a:pt x="77" y="140"/>
                    </a:lnTo>
                    <a:lnTo>
                      <a:pt x="72" y="138"/>
                    </a:lnTo>
                    <a:lnTo>
                      <a:pt x="65" y="136"/>
                    </a:lnTo>
                    <a:lnTo>
                      <a:pt x="59" y="135"/>
                    </a:lnTo>
                    <a:lnTo>
                      <a:pt x="53" y="133"/>
                    </a:lnTo>
                    <a:lnTo>
                      <a:pt x="48" y="130"/>
                    </a:lnTo>
                    <a:lnTo>
                      <a:pt x="42" y="128"/>
                    </a:lnTo>
                    <a:lnTo>
                      <a:pt x="37" y="125"/>
                    </a:lnTo>
                    <a:lnTo>
                      <a:pt x="31" y="122"/>
                    </a:lnTo>
                    <a:lnTo>
                      <a:pt x="27" y="119"/>
                    </a:lnTo>
                    <a:lnTo>
                      <a:pt x="22" y="115"/>
                    </a:lnTo>
                    <a:lnTo>
                      <a:pt x="19" y="112"/>
                    </a:lnTo>
                    <a:lnTo>
                      <a:pt x="14" y="107"/>
                    </a:lnTo>
                    <a:lnTo>
                      <a:pt x="12" y="104"/>
                    </a:lnTo>
                    <a:lnTo>
                      <a:pt x="8" y="99"/>
                    </a:lnTo>
                    <a:lnTo>
                      <a:pt x="6" y="96"/>
                    </a:lnTo>
                    <a:lnTo>
                      <a:pt x="4" y="91"/>
                    </a:lnTo>
                    <a:lnTo>
                      <a:pt x="3" y="87"/>
                    </a:lnTo>
                    <a:lnTo>
                      <a:pt x="1" y="81"/>
                    </a:lnTo>
                    <a:lnTo>
                      <a:pt x="1" y="76"/>
                    </a:lnTo>
                    <a:lnTo>
                      <a:pt x="0" y="72"/>
                    </a:lnTo>
                    <a:lnTo>
                      <a:pt x="1" y="66"/>
                    </a:lnTo>
                    <a:lnTo>
                      <a:pt x="1" y="60"/>
                    </a:lnTo>
                    <a:lnTo>
                      <a:pt x="3" y="55"/>
                    </a:lnTo>
                    <a:lnTo>
                      <a:pt x="5" y="51"/>
                    </a:lnTo>
                    <a:lnTo>
                      <a:pt x="6" y="46"/>
                    </a:lnTo>
                    <a:lnTo>
                      <a:pt x="9" y="42"/>
                    </a:lnTo>
                    <a:lnTo>
                      <a:pt x="12" y="38"/>
                    </a:lnTo>
                    <a:lnTo>
                      <a:pt x="15" y="34"/>
                    </a:lnTo>
                    <a:lnTo>
                      <a:pt x="19" y="30"/>
                    </a:lnTo>
                    <a:lnTo>
                      <a:pt x="23" y="26"/>
                    </a:lnTo>
                    <a:lnTo>
                      <a:pt x="28" y="22"/>
                    </a:lnTo>
                    <a:lnTo>
                      <a:pt x="33" y="20"/>
                    </a:lnTo>
                    <a:lnTo>
                      <a:pt x="38" y="16"/>
                    </a:lnTo>
                    <a:lnTo>
                      <a:pt x="44" y="13"/>
                    </a:lnTo>
                    <a:lnTo>
                      <a:pt x="50" y="11"/>
                    </a:lnTo>
                    <a:lnTo>
                      <a:pt x="56" y="8"/>
                    </a:lnTo>
                    <a:lnTo>
                      <a:pt x="61" y="6"/>
                    </a:lnTo>
                    <a:lnTo>
                      <a:pt x="68" y="5"/>
                    </a:lnTo>
                    <a:lnTo>
                      <a:pt x="75" y="2"/>
                    </a:lnTo>
                    <a:lnTo>
                      <a:pt x="82" y="1"/>
                    </a:lnTo>
                    <a:lnTo>
                      <a:pt x="89" y="1"/>
                    </a:lnTo>
                    <a:lnTo>
                      <a:pt x="96" y="0"/>
                    </a:lnTo>
                    <a:lnTo>
                      <a:pt x="104" y="0"/>
                    </a:lnTo>
                    <a:lnTo>
                      <a:pt x="111" y="0"/>
                    </a:lnTo>
                    <a:lnTo>
                      <a:pt x="117" y="0"/>
                    </a:lnTo>
                    <a:lnTo>
                      <a:pt x="122" y="0"/>
                    </a:lnTo>
                    <a:lnTo>
                      <a:pt x="128" y="0"/>
                    </a:lnTo>
                    <a:lnTo>
                      <a:pt x="134" y="1"/>
                    </a:lnTo>
                    <a:lnTo>
                      <a:pt x="140" y="1"/>
                    </a:lnTo>
                    <a:lnTo>
                      <a:pt x="144" y="2"/>
                    </a:lnTo>
                    <a:lnTo>
                      <a:pt x="150" y="4"/>
                    </a:lnTo>
                    <a:lnTo>
                      <a:pt x="155" y="5"/>
                    </a:lnTo>
                    <a:lnTo>
                      <a:pt x="160" y="6"/>
                    </a:lnTo>
                    <a:lnTo>
                      <a:pt x="165" y="7"/>
                    </a:lnTo>
                    <a:lnTo>
                      <a:pt x="170" y="9"/>
                    </a:lnTo>
                    <a:lnTo>
                      <a:pt x="174" y="12"/>
                    </a:lnTo>
                    <a:lnTo>
                      <a:pt x="180" y="13"/>
                    </a:lnTo>
                    <a:lnTo>
                      <a:pt x="185" y="15"/>
                    </a:lnTo>
                    <a:lnTo>
                      <a:pt x="188" y="17"/>
                    </a:lnTo>
                    <a:lnTo>
                      <a:pt x="193" y="20"/>
                    </a:lnTo>
                    <a:lnTo>
                      <a:pt x="196" y="22"/>
                    </a:lnTo>
                    <a:lnTo>
                      <a:pt x="201" y="24"/>
                    </a:lnTo>
                    <a:lnTo>
                      <a:pt x="204" y="27"/>
                    </a:lnTo>
                    <a:lnTo>
                      <a:pt x="208" y="30"/>
                    </a:lnTo>
                    <a:lnTo>
                      <a:pt x="210" y="32"/>
                    </a:lnTo>
                    <a:lnTo>
                      <a:pt x="213" y="36"/>
                    </a:lnTo>
                    <a:lnTo>
                      <a:pt x="216" y="39"/>
                    </a:lnTo>
                    <a:lnTo>
                      <a:pt x="218" y="43"/>
                    </a:lnTo>
                    <a:lnTo>
                      <a:pt x="221" y="46"/>
                    </a:lnTo>
                    <a:lnTo>
                      <a:pt x="223" y="50"/>
                    </a:lnTo>
                    <a:lnTo>
                      <a:pt x="225" y="54"/>
                    </a:lnTo>
                    <a:lnTo>
                      <a:pt x="227" y="58"/>
                    </a:lnTo>
                    <a:lnTo>
                      <a:pt x="228" y="62"/>
                    </a:lnTo>
                    <a:lnTo>
                      <a:pt x="230" y="68"/>
                    </a:lnTo>
                    <a:lnTo>
                      <a:pt x="231" y="73"/>
                    </a:lnTo>
                    <a:lnTo>
                      <a:pt x="232" y="79"/>
                    </a:lnTo>
                    <a:lnTo>
                      <a:pt x="233" y="84"/>
                    </a:lnTo>
                    <a:lnTo>
                      <a:pt x="233" y="90"/>
                    </a:lnTo>
                    <a:lnTo>
                      <a:pt x="233" y="96"/>
                    </a:lnTo>
                    <a:lnTo>
                      <a:pt x="233" y="103"/>
                    </a:lnTo>
                    <a:lnTo>
                      <a:pt x="233" y="108"/>
                    </a:lnTo>
                    <a:lnTo>
                      <a:pt x="233" y="115"/>
                    </a:lnTo>
                    <a:lnTo>
                      <a:pt x="233" y="122"/>
                    </a:lnTo>
                    <a:lnTo>
                      <a:pt x="232" y="128"/>
                    </a:lnTo>
                    <a:lnTo>
                      <a:pt x="231" y="134"/>
                    </a:lnTo>
                    <a:lnTo>
                      <a:pt x="230" y="140"/>
                    </a:lnTo>
                    <a:lnTo>
                      <a:pt x="228" y="144"/>
                    </a:lnTo>
                    <a:lnTo>
                      <a:pt x="227" y="150"/>
                    </a:lnTo>
                    <a:lnTo>
                      <a:pt x="225" y="155"/>
                    </a:lnTo>
                    <a:lnTo>
                      <a:pt x="223" y="159"/>
                    </a:lnTo>
                    <a:lnTo>
                      <a:pt x="221" y="164"/>
                    </a:lnTo>
                    <a:lnTo>
                      <a:pt x="218" y="168"/>
                    </a:lnTo>
                    <a:lnTo>
                      <a:pt x="216" y="172"/>
                    </a:lnTo>
                    <a:lnTo>
                      <a:pt x="213" y="175"/>
                    </a:lnTo>
                    <a:lnTo>
                      <a:pt x="210" y="179"/>
                    </a:lnTo>
                    <a:lnTo>
                      <a:pt x="207" y="182"/>
                    </a:lnTo>
                    <a:lnTo>
                      <a:pt x="204" y="186"/>
                    </a:lnTo>
                    <a:lnTo>
                      <a:pt x="200" y="189"/>
                    </a:lnTo>
                    <a:lnTo>
                      <a:pt x="196" y="193"/>
                    </a:lnTo>
                    <a:lnTo>
                      <a:pt x="193" y="195"/>
                    </a:lnTo>
                    <a:lnTo>
                      <a:pt x="188" y="197"/>
                    </a:lnTo>
                    <a:lnTo>
                      <a:pt x="183" y="201"/>
                    </a:lnTo>
                    <a:lnTo>
                      <a:pt x="180" y="203"/>
                    </a:lnTo>
                    <a:lnTo>
                      <a:pt x="174" y="205"/>
                    </a:lnTo>
                    <a:lnTo>
                      <a:pt x="170" y="206"/>
                    </a:lnTo>
                    <a:lnTo>
                      <a:pt x="165" y="209"/>
                    </a:lnTo>
                    <a:lnTo>
                      <a:pt x="159" y="210"/>
                    </a:lnTo>
                    <a:lnTo>
                      <a:pt x="154" y="212"/>
                    </a:lnTo>
                    <a:lnTo>
                      <a:pt x="149" y="213"/>
                    </a:lnTo>
                    <a:lnTo>
                      <a:pt x="143" y="214"/>
                    </a:lnTo>
                    <a:lnTo>
                      <a:pt x="137" y="216"/>
                    </a:lnTo>
                    <a:lnTo>
                      <a:pt x="132" y="216"/>
                    </a:lnTo>
                    <a:lnTo>
                      <a:pt x="126" y="217"/>
                    </a:lnTo>
                    <a:lnTo>
                      <a:pt x="119" y="217"/>
                    </a:lnTo>
                    <a:lnTo>
                      <a:pt x="113" y="217"/>
                    </a:lnTo>
                    <a:lnTo>
                      <a:pt x="106" y="218"/>
                    </a:lnTo>
                    <a:lnTo>
                      <a:pt x="101" y="217"/>
                    </a:lnTo>
                    <a:lnTo>
                      <a:pt x="94" y="217"/>
                    </a:lnTo>
                    <a:lnTo>
                      <a:pt x="87" y="217"/>
                    </a:lnTo>
                    <a:lnTo>
                      <a:pt x="81" y="216"/>
                    </a:lnTo>
                    <a:lnTo>
                      <a:pt x="75" y="214"/>
                    </a:lnTo>
                    <a:lnTo>
                      <a:pt x="69" y="213"/>
                    </a:lnTo>
                    <a:lnTo>
                      <a:pt x="64" y="212"/>
                    </a:lnTo>
                    <a:lnTo>
                      <a:pt x="58" y="211"/>
                    </a:lnTo>
                    <a:lnTo>
                      <a:pt x="53" y="210"/>
                    </a:lnTo>
                    <a:lnTo>
                      <a:pt x="49" y="208"/>
                    </a:lnTo>
                    <a:lnTo>
                      <a:pt x="43" y="205"/>
                    </a:lnTo>
                    <a:lnTo>
                      <a:pt x="38" y="204"/>
                    </a:lnTo>
                    <a:lnTo>
                      <a:pt x="35" y="201"/>
                    </a:lnTo>
                    <a:lnTo>
                      <a:pt x="30" y="198"/>
                    </a:lnTo>
                    <a:lnTo>
                      <a:pt x="27" y="196"/>
                    </a:lnTo>
                    <a:lnTo>
                      <a:pt x="23" y="193"/>
                    </a:lnTo>
                    <a:lnTo>
                      <a:pt x="21" y="190"/>
                    </a:lnTo>
                    <a:lnTo>
                      <a:pt x="18" y="187"/>
                    </a:lnTo>
                    <a:lnTo>
                      <a:pt x="15" y="183"/>
                    </a:lnTo>
                    <a:lnTo>
                      <a:pt x="13" y="180"/>
                    </a:lnTo>
                    <a:lnTo>
                      <a:pt x="12" y="176"/>
                    </a:lnTo>
                    <a:lnTo>
                      <a:pt x="9" y="173"/>
                    </a:lnTo>
                    <a:lnTo>
                      <a:pt x="8" y="168"/>
                    </a:lnTo>
                    <a:lnTo>
                      <a:pt x="7" y="165"/>
                    </a:lnTo>
                    <a:close/>
                    <a:moveTo>
                      <a:pt x="185" y="70"/>
                    </a:moveTo>
                    <a:lnTo>
                      <a:pt x="185" y="66"/>
                    </a:lnTo>
                    <a:lnTo>
                      <a:pt x="185" y="62"/>
                    </a:lnTo>
                    <a:lnTo>
                      <a:pt x="183" y="59"/>
                    </a:lnTo>
                    <a:lnTo>
                      <a:pt x="183" y="57"/>
                    </a:lnTo>
                    <a:lnTo>
                      <a:pt x="182" y="53"/>
                    </a:lnTo>
                    <a:lnTo>
                      <a:pt x="180" y="50"/>
                    </a:lnTo>
                    <a:lnTo>
                      <a:pt x="179" y="47"/>
                    </a:lnTo>
                    <a:lnTo>
                      <a:pt x="177" y="44"/>
                    </a:lnTo>
                    <a:lnTo>
                      <a:pt x="174" y="42"/>
                    </a:lnTo>
                    <a:lnTo>
                      <a:pt x="172" y="39"/>
                    </a:lnTo>
                    <a:lnTo>
                      <a:pt x="168" y="37"/>
                    </a:lnTo>
                    <a:lnTo>
                      <a:pt x="165" y="35"/>
                    </a:lnTo>
                    <a:lnTo>
                      <a:pt x="162" y="32"/>
                    </a:lnTo>
                    <a:lnTo>
                      <a:pt x="158" y="30"/>
                    </a:lnTo>
                    <a:lnTo>
                      <a:pt x="155" y="29"/>
                    </a:lnTo>
                    <a:lnTo>
                      <a:pt x="151" y="27"/>
                    </a:lnTo>
                    <a:lnTo>
                      <a:pt x="147" y="26"/>
                    </a:lnTo>
                    <a:lnTo>
                      <a:pt x="143" y="24"/>
                    </a:lnTo>
                    <a:lnTo>
                      <a:pt x="139" y="23"/>
                    </a:lnTo>
                    <a:lnTo>
                      <a:pt x="135" y="23"/>
                    </a:lnTo>
                    <a:lnTo>
                      <a:pt x="130" y="22"/>
                    </a:lnTo>
                    <a:lnTo>
                      <a:pt x="126" y="22"/>
                    </a:lnTo>
                    <a:lnTo>
                      <a:pt x="121" y="22"/>
                    </a:lnTo>
                    <a:lnTo>
                      <a:pt x="117" y="22"/>
                    </a:lnTo>
                    <a:lnTo>
                      <a:pt x="112" y="22"/>
                    </a:lnTo>
                    <a:lnTo>
                      <a:pt x="107" y="22"/>
                    </a:lnTo>
                    <a:lnTo>
                      <a:pt x="103" y="22"/>
                    </a:lnTo>
                    <a:lnTo>
                      <a:pt x="98" y="23"/>
                    </a:lnTo>
                    <a:lnTo>
                      <a:pt x="95" y="24"/>
                    </a:lnTo>
                    <a:lnTo>
                      <a:pt x="90" y="26"/>
                    </a:lnTo>
                    <a:lnTo>
                      <a:pt x="86" y="27"/>
                    </a:lnTo>
                    <a:lnTo>
                      <a:pt x="82" y="28"/>
                    </a:lnTo>
                    <a:lnTo>
                      <a:pt x="77" y="29"/>
                    </a:lnTo>
                    <a:lnTo>
                      <a:pt x="74" y="31"/>
                    </a:lnTo>
                    <a:lnTo>
                      <a:pt x="71" y="34"/>
                    </a:lnTo>
                    <a:lnTo>
                      <a:pt x="66" y="36"/>
                    </a:lnTo>
                    <a:lnTo>
                      <a:pt x="64" y="38"/>
                    </a:lnTo>
                    <a:lnTo>
                      <a:pt x="60" y="41"/>
                    </a:lnTo>
                    <a:lnTo>
                      <a:pt x="58" y="43"/>
                    </a:lnTo>
                    <a:lnTo>
                      <a:pt x="54" y="45"/>
                    </a:lnTo>
                    <a:lnTo>
                      <a:pt x="53" y="49"/>
                    </a:lnTo>
                    <a:lnTo>
                      <a:pt x="51" y="52"/>
                    </a:lnTo>
                    <a:lnTo>
                      <a:pt x="50" y="54"/>
                    </a:lnTo>
                    <a:lnTo>
                      <a:pt x="48" y="58"/>
                    </a:lnTo>
                    <a:lnTo>
                      <a:pt x="48" y="61"/>
                    </a:lnTo>
                    <a:lnTo>
                      <a:pt x="46" y="65"/>
                    </a:lnTo>
                    <a:lnTo>
                      <a:pt x="46" y="68"/>
                    </a:lnTo>
                    <a:lnTo>
                      <a:pt x="45" y="73"/>
                    </a:lnTo>
                    <a:lnTo>
                      <a:pt x="46" y="75"/>
                    </a:lnTo>
                    <a:lnTo>
                      <a:pt x="46" y="79"/>
                    </a:lnTo>
                    <a:lnTo>
                      <a:pt x="48" y="82"/>
                    </a:lnTo>
                    <a:lnTo>
                      <a:pt x="48" y="85"/>
                    </a:lnTo>
                    <a:lnTo>
                      <a:pt x="49" y="88"/>
                    </a:lnTo>
                    <a:lnTo>
                      <a:pt x="51" y="91"/>
                    </a:lnTo>
                    <a:lnTo>
                      <a:pt x="52" y="94"/>
                    </a:lnTo>
                    <a:lnTo>
                      <a:pt x="54" y="96"/>
                    </a:lnTo>
                    <a:lnTo>
                      <a:pt x="57" y="99"/>
                    </a:lnTo>
                    <a:lnTo>
                      <a:pt x="59" y="102"/>
                    </a:lnTo>
                    <a:lnTo>
                      <a:pt x="62" y="104"/>
                    </a:lnTo>
                    <a:lnTo>
                      <a:pt x="65" y="106"/>
                    </a:lnTo>
                    <a:lnTo>
                      <a:pt x="69" y="107"/>
                    </a:lnTo>
                    <a:lnTo>
                      <a:pt x="73" y="110"/>
                    </a:lnTo>
                    <a:lnTo>
                      <a:pt x="76" y="111"/>
                    </a:lnTo>
                    <a:lnTo>
                      <a:pt x="80" y="113"/>
                    </a:lnTo>
                    <a:lnTo>
                      <a:pt x="84" y="114"/>
                    </a:lnTo>
                    <a:lnTo>
                      <a:pt x="89" y="115"/>
                    </a:lnTo>
                    <a:lnTo>
                      <a:pt x="92" y="117"/>
                    </a:lnTo>
                    <a:lnTo>
                      <a:pt x="97" y="117"/>
                    </a:lnTo>
                    <a:lnTo>
                      <a:pt x="102" y="118"/>
                    </a:lnTo>
                    <a:lnTo>
                      <a:pt x="106" y="118"/>
                    </a:lnTo>
                    <a:lnTo>
                      <a:pt x="111" y="118"/>
                    </a:lnTo>
                    <a:lnTo>
                      <a:pt x="115" y="119"/>
                    </a:lnTo>
                    <a:lnTo>
                      <a:pt x="121" y="118"/>
                    </a:lnTo>
                    <a:lnTo>
                      <a:pt x="126" y="118"/>
                    </a:lnTo>
                    <a:lnTo>
                      <a:pt x="130" y="118"/>
                    </a:lnTo>
                    <a:lnTo>
                      <a:pt x="135" y="117"/>
                    </a:lnTo>
                    <a:lnTo>
                      <a:pt x="140" y="117"/>
                    </a:lnTo>
                    <a:lnTo>
                      <a:pt x="143" y="115"/>
                    </a:lnTo>
                    <a:lnTo>
                      <a:pt x="148" y="114"/>
                    </a:lnTo>
                    <a:lnTo>
                      <a:pt x="151" y="113"/>
                    </a:lnTo>
                    <a:lnTo>
                      <a:pt x="155" y="111"/>
                    </a:lnTo>
                    <a:lnTo>
                      <a:pt x="159" y="110"/>
                    </a:lnTo>
                    <a:lnTo>
                      <a:pt x="163" y="107"/>
                    </a:lnTo>
                    <a:lnTo>
                      <a:pt x="165" y="106"/>
                    </a:lnTo>
                    <a:lnTo>
                      <a:pt x="168" y="104"/>
                    </a:lnTo>
                    <a:lnTo>
                      <a:pt x="172" y="102"/>
                    </a:lnTo>
                    <a:lnTo>
                      <a:pt x="174" y="98"/>
                    </a:lnTo>
                    <a:lnTo>
                      <a:pt x="177" y="96"/>
                    </a:lnTo>
                    <a:lnTo>
                      <a:pt x="179" y="94"/>
                    </a:lnTo>
                    <a:lnTo>
                      <a:pt x="180" y="90"/>
                    </a:lnTo>
                    <a:lnTo>
                      <a:pt x="182" y="88"/>
                    </a:lnTo>
                    <a:lnTo>
                      <a:pt x="183" y="84"/>
                    </a:lnTo>
                    <a:lnTo>
                      <a:pt x="183" y="81"/>
                    </a:lnTo>
                    <a:lnTo>
                      <a:pt x="185" y="77"/>
                    </a:lnTo>
                    <a:lnTo>
                      <a:pt x="185" y="74"/>
                    </a:lnTo>
                    <a:lnTo>
                      <a:pt x="185" y="7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4" name="Freeform 3670"/>
              <p:cNvSpPr>
                <a:spLocks/>
              </p:cNvSpPr>
              <p:nvPr/>
            </p:nvSpPr>
            <p:spPr bwMode="auto">
              <a:xfrm>
                <a:off x="2584" y="3449"/>
                <a:ext cx="116" cy="108"/>
              </a:xfrm>
              <a:custGeom>
                <a:avLst/>
                <a:gdLst>
                  <a:gd name="T0" fmla="*/ 52 w 233"/>
                  <a:gd name="T1" fmla="*/ 171 h 218"/>
                  <a:gd name="T2" fmla="*/ 60 w 233"/>
                  <a:gd name="T3" fmla="*/ 181 h 218"/>
                  <a:gd name="T4" fmla="*/ 72 w 233"/>
                  <a:gd name="T5" fmla="*/ 189 h 218"/>
                  <a:gd name="T6" fmla="*/ 86 w 233"/>
                  <a:gd name="T7" fmla="*/ 194 h 218"/>
                  <a:gd name="T8" fmla="*/ 103 w 233"/>
                  <a:gd name="T9" fmla="*/ 195 h 218"/>
                  <a:gd name="T10" fmla="*/ 120 w 233"/>
                  <a:gd name="T11" fmla="*/ 195 h 218"/>
                  <a:gd name="T12" fmla="*/ 135 w 233"/>
                  <a:gd name="T13" fmla="*/ 193 h 218"/>
                  <a:gd name="T14" fmla="*/ 148 w 233"/>
                  <a:gd name="T15" fmla="*/ 188 h 218"/>
                  <a:gd name="T16" fmla="*/ 158 w 233"/>
                  <a:gd name="T17" fmla="*/ 182 h 218"/>
                  <a:gd name="T18" fmla="*/ 166 w 233"/>
                  <a:gd name="T19" fmla="*/ 175 h 218"/>
                  <a:gd name="T20" fmla="*/ 174 w 233"/>
                  <a:gd name="T21" fmla="*/ 166 h 218"/>
                  <a:gd name="T22" fmla="*/ 181 w 233"/>
                  <a:gd name="T23" fmla="*/ 156 h 218"/>
                  <a:gd name="T24" fmla="*/ 186 w 233"/>
                  <a:gd name="T25" fmla="*/ 142 h 218"/>
                  <a:gd name="T26" fmla="*/ 189 w 233"/>
                  <a:gd name="T27" fmla="*/ 129 h 218"/>
                  <a:gd name="T28" fmla="*/ 189 w 233"/>
                  <a:gd name="T29" fmla="*/ 118 h 218"/>
                  <a:gd name="T30" fmla="*/ 189 w 233"/>
                  <a:gd name="T31" fmla="*/ 117 h 218"/>
                  <a:gd name="T32" fmla="*/ 189 w 233"/>
                  <a:gd name="T33" fmla="*/ 113 h 218"/>
                  <a:gd name="T34" fmla="*/ 180 w 233"/>
                  <a:gd name="T35" fmla="*/ 120 h 218"/>
                  <a:gd name="T36" fmla="*/ 165 w 233"/>
                  <a:gd name="T37" fmla="*/ 129 h 218"/>
                  <a:gd name="T38" fmla="*/ 147 w 233"/>
                  <a:gd name="T39" fmla="*/ 136 h 218"/>
                  <a:gd name="T40" fmla="*/ 126 w 233"/>
                  <a:gd name="T41" fmla="*/ 140 h 218"/>
                  <a:gd name="T42" fmla="*/ 105 w 233"/>
                  <a:gd name="T43" fmla="*/ 142 h 218"/>
                  <a:gd name="T44" fmla="*/ 72 w 233"/>
                  <a:gd name="T45" fmla="*/ 138 h 218"/>
                  <a:gd name="T46" fmla="*/ 42 w 233"/>
                  <a:gd name="T47" fmla="*/ 128 h 218"/>
                  <a:gd name="T48" fmla="*/ 19 w 233"/>
                  <a:gd name="T49" fmla="*/ 112 h 218"/>
                  <a:gd name="T50" fmla="*/ 4 w 233"/>
                  <a:gd name="T51" fmla="*/ 91 h 218"/>
                  <a:gd name="T52" fmla="*/ 1 w 233"/>
                  <a:gd name="T53" fmla="*/ 66 h 218"/>
                  <a:gd name="T54" fmla="*/ 9 w 233"/>
                  <a:gd name="T55" fmla="*/ 42 h 218"/>
                  <a:gd name="T56" fmla="*/ 28 w 233"/>
                  <a:gd name="T57" fmla="*/ 22 h 218"/>
                  <a:gd name="T58" fmla="*/ 56 w 233"/>
                  <a:gd name="T59" fmla="*/ 8 h 218"/>
                  <a:gd name="T60" fmla="*/ 89 w 233"/>
                  <a:gd name="T61" fmla="*/ 1 h 218"/>
                  <a:gd name="T62" fmla="*/ 122 w 233"/>
                  <a:gd name="T63" fmla="*/ 0 h 218"/>
                  <a:gd name="T64" fmla="*/ 150 w 233"/>
                  <a:gd name="T65" fmla="*/ 4 h 218"/>
                  <a:gd name="T66" fmla="*/ 174 w 233"/>
                  <a:gd name="T67" fmla="*/ 12 h 218"/>
                  <a:gd name="T68" fmla="*/ 196 w 233"/>
                  <a:gd name="T69" fmla="*/ 22 h 218"/>
                  <a:gd name="T70" fmla="*/ 213 w 233"/>
                  <a:gd name="T71" fmla="*/ 36 h 218"/>
                  <a:gd name="T72" fmla="*/ 225 w 233"/>
                  <a:gd name="T73" fmla="*/ 54 h 218"/>
                  <a:gd name="T74" fmla="*/ 232 w 233"/>
                  <a:gd name="T75" fmla="*/ 79 h 218"/>
                  <a:gd name="T76" fmla="*/ 233 w 233"/>
                  <a:gd name="T77" fmla="*/ 108 h 218"/>
                  <a:gd name="T78" fmla="*/ 230 w 233"/>
                  <a:gd name="T79" fmla="*/ 140 h 218"/>
                  <a:gd name="T80" fmla="*/ 221 w 233"/>
                  <a:gd name="T81" fmla="*/ 164 h 218"/>
                  <a:gd name="T82" fmla="*/ 207 w 233"/>
                  <a:gd name="T83" fmla="*/ 182 h 218"/>
                  <a:gd name="T84" fmla="*/ 188 w 233"/>
                  <a:gd name="T85" fmla="*/ 197 h 218"/>
                  <a:gd name="T86" fmla="*/ 165 w 233"/>
                  <a:gd name="T87" fmla="*/ 209 h 218"/>
                  <a:gd name="T88" fmla="*/ 137 w 233"/>
                  <a:gd name="T89" fmla="*/ 216 h 218"/>
                  <a:gd name="T90" fmla="*/ 106 w 233"/>
                  <a:gd name="T91" fmla="*/ 218 h 218"/>
                  <a:gd name="T92" fmla="*/ 75 w 233"/>
                  <a:gd name="T93" fmla="*/ 214 h 218"/>
                  <a:gd name="T94" fmla="*/ 49 w 233"/>
                  <a:gd name="T95" fmla="*/ 208 h 218"/>
                  <a:gd name="T96" fmla="*/ 27 w 233"/>
                  <a:gd name="T97" fmla="*/ 196 h 218"/>
                  <a:gd name="T98" fmla="*/ 13 w 233"/>
                  <a:gd name="T99" fmla="*/ 180 h 218"/>
                  <a:gd name="T100" fmla="*/ 7 w 233"/>
                  <a:gd name="T101" fmla="*/ 165 h 2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3"/>
                  <a:gd name="T154" fmla="*/ 0 h 218"/>
                  <a:gd name="T155" fmla="*/ 233 w 233"/>
                  <a:gd name="T156" fmla="*/ 218 h 2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3" h="218">
                    <a:moveTo>
                      <a:pt x="7" y="165"/>
                    </a:moveTo>
                    <a:lnTo>
                      <a:pt x="49" y="163"/>
                    </a:lnTo>
                    <a:lnTo>
                      <a:pt x="50" y="165"/>
                    </a:lnTo>
                    <a:lnTo>
                      <a:pt x="51" y="167"/>
                    </a:lnTo>
                    <a:lnTo>
                      <a:pt x="52" y="171"/>
                    </a:lnTo>
                    <a:lnTo>
                      <a:pt x="53" y="173"/>
                    </a:lnTo>
                    <a:lnTo>
                      <a:pt x="54" y="175"/>
                    </a:lnTo>
                    <a:lnTo>
                      <a:pt x="57" y="178"/>
                    </a:lnTo>
                    <a:lnTo>
                      <a:pt x="58" y="179"/>
                    </a:lnTo>
                    <a:lnTo>
                      <a:pt x="60" y="181"/>
                    </a:lnTo>
                    <a:lnTo>
                      <a:pt x="62" y="183"/>
                    </a:lnTo>
                    <a:lnTo>
                      <a:pt x="64" y="185"/>
                    </a:lnTo>
                    <a:lnTo>
                      <a:pt x="66" y="186"/>
                    </a:lnTo>
                    <a:lnTo>
                      <a:pt x="68" y="188"/>
                    </a:lnTo>
                    <a:lnTo>
                      <a:pt x="72" y="189"/>
                    </a:lnTo>
                    <a:lnTo>
                      <a:pt x="74" y="190"/>
                    </a:lnTo>
                    <a:lnTo>
                      <a:pt x="76" y="191"/>
                    </a:lnTo>
                    <a:lnTo>
                      <a:pt x="80" y="191"/>
                    </a:lnTo>
                    <a:lnTo>
                      <a:pt x="83" y="193"/>
                    </a:lnTo>
                    <a:lnTo>
                      <a:pt x="86" y="194"/>
                    </a:lnTo>
                    <a:lnTo>
                      <a:pt x="89" y="194"/>
                    </a:lnTo>
                    <a:lnTo>
                      <a:pt x="92" y="195"/>
                    </a:lnTo>
                    <a:lnTo>
                      <a:pt x="96" y="195"/>
                    </a:lnTo>
                    <a:lnTo>
                      <a:pt x="99" y="195"/>
                    </a:lnTo>
                    <a:lnTo>
                      <a:pt x="103" y="195"/>
                    </a:lnTo>
                    <a:lnTo>
                      <a:pt x="106" y="196"/>
                    </a:lnTo>
                    <a:lnTo>
                      <a:pt x="110" y="195"/>
                    </a:lnTo>
                    <a:lnTo>
                      <a:pt x="113" y="195"/>
                    </a:lnTo>
                    <a:lnTo>
                      <a:pt x="117" y="195"/>
                    </a:lnTo>
                    <a:lnTo>
                      <a:pt x="120" y="195"/>
                    </a:lnTo>
                    <a:lnTo>
                      <a:pt x="124" y="195"/>
                    </a:lnTo>
                    <a:lnTo>
                      <a:pt x="126" y="194"/>
                    </a:lnTo>
                    <a:lnTo>
                      <a:pt x="129" y="194"/>
                    </a:lnTo>
                    <a:lnTo>
                      <a:pt x="132" y="193"/>
                    </a:lnTo>
                    <a:lnTo>
                      <a:pt x="135" y="193"/>
                    </a:lnTo>
                    <a:lnTo>
                      <a:pt x="137" y="191"/>
                    </a:lnTo>
                    <a:lnTo>
                      <a:pt x="140" y="190"/>
                    </a:lnTo>
                    <a:lnTo>
                      <a:pt x="142" y="190"/>
                    </a:lnTo>
                    <a:lnTo>
                      <a:pt x="145" y="189"/>
                    </a:lnTo>
                    <a:lnTo>
                      <a:pt x="148" y="188"/>
                    </a:lnTo>
                    <a:lnTo>
                      <a:pt x="150" y="187"/>
                    </a:lnTo>
                    <a:lnTo>
                      <a:pt x="152" y="186"/>
                    </a:lnTo>
                    <a:lnTo>
                      <a:pt x="154" y="185"/>
                    </a:lnTo>
                    <a:lnTo>
                      <a:pt x="156" y="183"/>
                    </a:lnTo>
                    <a:lnTo>
                      <a:pt x="158" y="182"/>
                    </a:lnTo>
                    <a:lnTo>
                      <a:pt x="160" y="180"/>
                    </a:lnTo>
                    <a:lnTo>
                      <a:pt x="162" y="179"/>
                    </a:lnTo>
                    <a:lnTo>
                      <a:pt x="164" y="178"/>
                    </a:lnTo>
                    <a:lnTo>
                      <a:pt x="165" y="176"/>
                    </a:lnTo>
                    <a:lnTo>
                      <a:pt x="166" y="175"/>
                    </a:lnTo>
                    <a:lnTo>
                      <a:pt x="168" y="173"/>
                    </a:lnTo>
                    <a:lnTo>
                      <a:pt x="170" y="172"/>
                    </a:lnTo>
                    <a:lnTo>
                      <a:pt x="172" y="170"/>
                    </a:lnTo>
                    <a:lnTo>
                      <a:pt x="173" y="168"/>
                    </a:lnTo>
                    <a:lnTo>
                      <a:pt x="174" y="166"/>
                    </a:lnTo>
                    <a:lnTo>
                      <a:pt x="177" y="164"/>
                    </a:lnTo>
                    <a:lnTo>
                      <a:pt x="178" y="161"/>
                    </a:lnTo>
                    <a:lnTo>
                      <a:pt x="179" y="160"/>
                    </a:lnTo>
                    <a:lnTo>
                      <a:pt x="180" y="158"/>
                    </a:lnTo>
                    <a:lnTo>
                      <a:pt x="181" y="156"/>
                    </a:lnTo>
                    <a:lnTo>
                      <a:pt x="182" y="153"/>
                    </a:lnTo>
                    <a:lnTo>
                      <a:pt x="182" y="151"/>
                    </a:lnTo>
                    <a:lnTo>
                      <a:pt x="183" y="148"/>
                    </a:lnTo>
                    <a:lnTo>
                      <a:pt x="185" y="145"/>
                    </a:lnTo>
                    <a:lnTo>
                      <a:pt x="186" y="142"/>
                    </a:lnTo>
                    <a:lnTo>
                      <a:pt x="187" y="140"/>
                    </a:lnTo>
                    <a:lnTo>
                      <a:pt x="187" y="137"/>
                    </a:lnTo>
                    <a:lnTo>
                      <a:pt x="188" y="134"/>
                    </a:lnTo>
                    <a:lnTo>
                      <a:pt x="188" y="132"/>
                    </a:lnTo>
                    <a:lnTo>
                      <a:pt x="189" y="129"/>
                    </a:lnTo>
                    <a:lnTo>
                      <a:pt x="189" y="126"/>
                    </a:lnTo>
                    <a:lnTo>
                      <a:pt x="189" y="123"/>
                    </a:lnTo>
                    <a:lnTo>
                      <a:pt x="189" y="121"/>
                    </a:lnTo>
                    <a:lnTo>
                      <a:pt x="189" y="119"/>
                    </a:lnTo>
                    <a:lnTo>
                      <a:pt x="189" y="118"/>
                    </a:lnTo>
                    <a:lnTo>
                      <a:pt x="189" y="117"/>
                    </a:lnTo>
                    <a:lnTo>
                      <a:pt x="189" y="115"/>
                    </a:lnTo>
                    <a:lnTo>
                      <a:pt x="189" y="114"/>
                    </a:lnTo>
                    <a:lnTo>
                      <a:pt x="189" y="113"/>
                    </a:lnTo>
                    <a:lnTo>
                      <a:pt x="187" y="114"/>
                    </a:lnTo>
                    <a:lnTo>
                      <a:pt x="185" y="117"/>
                    </a:lnTo>
                    <a:lnTo>
                      <a:pt x="182" y="119"/>
                    </a:lnTo>
                    <a:lnTo>
                      <a:pt x="180" y="120"/>
                    </a:lnTo>
                    <a:lnTo>
                      <a:pt x="177" y="122"/>
                    </a:lnTo>
                    <a:lnTo>
                      <a:pt x="174" y="125"/>
                    </a:lnTo>
                    <a:lnTo>
                      <a:pt x="171" y="126"/>
                    </a:lnTo>
                    <a:lnTo>
                      <a:pt x="167" y="127"/>
                    </a:lnTo>
                    <a:lnTo>
                      <a:pt x="165" y="129"/>
                    </a:lnTo>
                    <a:lnTo>
                      <a:pt x="162" y="130"/>
                    </a:lnTo>
                    <a:lnTo>
                      <a:pt x="158" y="132"/>
                    </a:lnTo>
                    <a:lnTo>
                      <a:pt x="154" y="134"/>
                    </a:lnTo>
                    <a:lnTo>
                      <a:pt x="150" y="135"/>
                    </a:lnTo>
                    <a:lnTo>
                      <a:pt x="147" y="136"/>
                    </a:lnTo>
                    <a:lnTo>
                      <a:pt x="142" y="137"/>
                    </a:lnTo>
                    <a:lnTo>
                      <a:pt x="139" y="137"/>
                    </a:lnTo>
                    <a:lnTo>
                      <a:pt x="134" y="138"/>
                    </a:lnTo>
                    <a:lnTo>
                      <a:pt x="130" y="140"/>
                    </a:lnTo>
                    <a:lnTo>
                      <a:pt x="126" y="140"/>
                    </a:lnTo>
                    <a:lnTo>
                      <a:pt x="122" y="141"/>
                    </a:lnTo>
                    <a:lnTo>
                      <a:pt x="118" y="141"/>
                    </a:lnTo>
                    <a:lnTo>
                      <a:pt x="114" y="141"/>
                    </a:lnTo>
                    <a:lnTo>
                      <a:pt x="110" y="141"/>
                    </a:lnTo>
                    <a:lnTo>
                      <a:pt x="105" y="142"/>
                    </a:lnTo>
                    <a:lnTo>
                      <a:pt x="98" y="141"/>
                    </a:lnTo>
                    <a:lnTo>
                      <a:pt x="91" y="141"/>
                    </a:lnTo>
                    <a:lnTo>
                      <a:pt x="84" y="140"/>
                    </a:lnTo>
                    <a:lnTo>
                      <a:pt x="77" y="140"/>
                    </a:lnTo>
                    <a:lnTo>
                      <a:pt x="72" y="138"/>
                    </a:lnTo>
                    <a:lnTo>
                      <a:pt x="65" y="136"/>
                    </a:lnTo>
                    <a:lnTo>
                      <a:pt x="59" y="135"/>
                    </a:lnTo>
                    <a:lnTo>
                      <a:pt x="53" y="133"/>
                    </a:lnTo>
                    <a:lnTo>
                      <a:pt x="48" y="130"/>
                    </a:lnTo>
                    <a:lnTo>
                      <a:pt x="42" y="128"/>
                    </a:lnTo>
                    <a:lnTo>
                      <a:pt x="37" y="125"/>
                    </a:lnTo>
                    <a:lnTo>
                      <a:pt x="31" y="122"/>
                    </a:lnTo>
                    <a:lnTo>
                      <a:pt x="27" y="119"/>
                    </a:lnTo>
                    <a:lnTo>
                      <a:pt x="22" y="115"/>
                    </a:lnTo>
                    <a:lnTo>
                      <a:pt x="19" y="112"/>
                    </a:lnTo>
                    <a:lnTo>
                      <a:pt x="14" y="107"/>
                    </a:lnTo>
                    <a:lnTo>
                      <a:pt x="12" y="104"/>
                    </a:lnTo>
                    <a:lnTo>
                      <a:pt x="8" y="99"/>
                    </a:lnTo>
                    <a:lnTo>
                      <a:pt x="6" y="96"/>
                    </a:lnTo>
                    <a:lnTo>
                      <a:pt x="4" y="91"/>
                    </a:lnTo>
                    <a:lnTo>
                      <a:pt x="3" y="87"/>
                    </a:lnTo>
                    <a:lnTo>
                      <a:pt x="1" y="81"/>
                    </a:lnTo>
                    <a:lnTo>
                      <a:pt x="1" y="76"/>
                    </a:lnTo>
                    <a:lnTo>
                      <a:pt x="0" y="72"/>
                    </a:lnTo>
                    <a:lnTo>
                      <a:pt x="1" y="66"/>
                    </a:lnTo>
                    <a:lnTo>
                      <a:pt x="1" y="60"/>
                    </a:lnTo>
                    <a:lnTo>
                      <a:pt x="3" y="55"/>
                    </a:lnTo>
                    <a:lnTo>
                      <a:pt x="5" y="51"/>
                    </a:lnTo>
                    <a:lnTo>
                      <a:pt x="6" y="46"/>
                    </a:lnTo>
                    <a:lnTo>
                      <a:pt x="9" y="42"/>
                    </a:lnTo>
                    <a:lnTo>
                      <a:pt x="12" y="38"/>
                    </a:lnTo>
                    <a:lnTo>
                      <a:pt x="15" y="34"/>
                    </a:lnTo>
                    <a:lnTo>
                      <a:pt x="19" y="30"/>
                    </a:lnTo>
                    <a:lnTo>
                      <a:pt x="23" y="26"/>
                    </a:lnTo>
                    <a:lnTo>
                      <a:pt x="28" y="22"/>
                    </a:lnTo>
                    <a:lnTo>
                      <a:pt x="33" y="20"/>
                    </a:lnTo>
                    <a:lnTo>
                      <a:pt x="38" y="16"/>
                    </a:lnTo>
                    <a:lnTo>
                      <a:pt x="44" y="13"/>
                    </a:lnTo>
                    <a:lnTo>
                      <a:pt x="50" y="11"/>
                    </a:lnTo>
                    <a:lnTo>
                      <a:pt x="56" y="8"/>
                    </a:lnTo>
                    <a:lnTo>
                      <a:pt x="61" y="6"/>
                    </a:lnTo>
                    <a:lnTo>
                      <a:pt x="68" y="5"/>
                    </a:lnTo>
                    <a:lnTo>
                      <a:pt x="75" y="2"/>
                    </a:lnTo>
                    <a:lnTo>
                      <a:pt x="82" y="1"/>
                    </a:lnTo>
                    <a:lnTo>
                      <a:pt x="89" y="1"/>
                    </a:lnTo>
                    <a:lnTo>
                      <a:pt x="96" y="0"/>
                    </a:lnTo>
                    <a:lnTo>
                      <a:pt x="104" y="0"/>
                    </a:lnTo>
                    <a:lnTo>
                      <a:pt x="111" y="0"/>
                    </a:lnTo>
                    <a:lnTo>
                      <a:pt x="117" y="0"/>
                    </a:lnTo>
                    <a:lnTo>
                      <a:pt x="122" y="0"/>
                    </a:lnTo>
                    <a:lnTo>
                      <a:pt x="128" y="0"/>
                    </a:lnTo>
                    <a:lnTo>
                      <a:pt x="134" y="1"/>
                    </a:lnTo>
                    <a:lnTo>
                      <a:pt x="140" y="1"/>
                    </a:lnTo>
                    <a:lnTo>
                      <a:pt x="144" y="2"/>
                    </a:lnTo>
                    <a:lnTo>
                      <a:pt x="150" y="4"/>
                    </a:lnTo>
                    <a:lnTo>
                      <a:pt x="155" y="5"/>
                    </a:lnTo>
                    <a:lnTo>
                      <a:pt x="160" y="6"/>
                    </a:lnTo>
                    <a:lnTo>
                      <a:pt x="165" y="7"/>
                    </a:lnTo>
                    <a:lnTo>
                      <a:pt x="170" y="9"/>
                    </a:lnTo>
                    <a:lnTo>
                      <a:pt x="174" y="12"/>
                    </a:lnTo>
                    <a:lnTo>
                      <a:pt x="180" y="13"/>
                    </a:lnTo>
                    <a:lnTo>
                      <a:pt x="185" y="15"/>
                    </a:lnTo>
                    <a:lnTo>
                      <a:pt x="188" y="17"/>
                    </a:lnTo>
                    <a:lnTo>
                      <a:pt x="193" y="20"/>
                    </a:lnTo>
                    <a:lnTo>
                      <a:pt x="196" y="22"/>
                    </a:lnTo>
                    <a:lnTo>
                      <a:pt x="201" y="24"/>
                    </a:lnTo>
                    <a:lnTo>
                      <a:pt x="204" y="27"/>
                    </a:lnTo>
                    <a:lnTo>
                      <a:pt x="208" y="30"/>
                    </a:lnTo>
                    <a:lnTo>
                      <a:pt x="210" y="32"/>
                    </a:lnTo>
                    <a:lnTo>
                      <a:pt x="213" y="36"/>
                    </a:lnTo>
                    <a:lnTo>
                      <a:pt x="216" y="39"/>
                    </a:lnTo>
                    <a:lnTo>
                      <a:pt x="218" y="43"/>
                    </a:lnTo>
                    <a:lnTo>
                      <a:pt x="221" y="46"/>
                    </a:lnTo>
                    <a:lnTo>
                      <a:pt x="223" y="50"/>
                    </a:lnTo>
                    <a:lnTo>
                      <a:pt x="225" y="54"/>
                    </a:lnTo>
                    <a:lnTo>
                      <a:pt x="227" y="58"/>
                    </a:lnTo>
                    <a:lnTo>
                      <a:pt x="228" y="62"/>
                    </a:lnTo>
                    <a:lnTo>
                      <a:pt x="230" y="68"/>
                    </a:lnTo>
                    <a:lnTo>
                      <a:pt x="231" y="73"/>
                    </a:lnTo>
                    <a:lnTo>
                      <a:pt x="232" y="79"/>
                    </a:lnTo>
                    <a:lnTo>
                      <a:pt x="233" y="84"/>
                    </a:lnTo>
                    <a:lnTo>
                      <a:pt x="233" y="90"/>
                    </a:lnTo>
                    <a:lnTo>
                      <a:pt x="233" y="96"/>
                    </a:lnTo>
                    <a:lnTo>
                      <a:pt x="233" y="103"/>
                    </a:lnTo>
                    <a:lnTo>
                      <a:pt x="233" y="108"/>
                    </a:lnTo>
                    <a:lnTo>
                      <a:pt x="233" y="115"/>
                    </a:lnTo>
                    <a:lnTo>
                      <a:pt x="233" y="122"/>
                    </a:lnTo>
                    <a:lnTo>
                      <a:pt x="232" y="128"/>
                    </a:lnTo>
                    <a:lnTo>
                      <a:pt x="231" y="134"/>
                    </a:lnTo>
                    <a:lnTo>
                      <a:pt x="230" y="140"/>
                    </a:lnTo>
                    <a:lnTo>
                      <a:pt x="228" y="144"/>
                    </a:lnTo>
                    <a:lnTo>
                      <a:pt x="227" y="150"/>
                    </a:lnTo>
                    <a:lnTo>
                      <a:pt x="225" y="155"/>
                    </a:lnTo>
                    <a:lnTo>
                      <a:pt x="223" y="159"/>
                    </a:lnTo>
                    <a:lnTo>
                      <a:pt x="221" y="164"/>
                    </a:lnTo>
                    <a:lnTo>
                      <a:pt x="218" y="168"/>
                    </a:lnTo>
                    <a:lnTo>
                      <a:pt x="216" y="172"/>
                    </a:lnTo>
                    <a:lnTo>
                      <a:pt x="213" y="175"/>
                    </a:lnTo>
                    <a:lnTo>
                      <a:pt x="210" y="179"/>
                    </a:lnTo>
                    <a:lnTo>
                      <a:pt x="207" y="182"/>
                    </a:lnTo>
                    <a:lnTo>
                      <a:pt x="204" y="186"/>
                    </a:lnTo>
                    <a:lnTo>
                      <a:pt x="200" y="189"/>
                    </a:lnTo>
                    <a:lnTo>
                      <a:pt x="196" y="193"/>
                    </a:lnTo>
                    <a:lnTo>
                      <a:pt x="193" y="195"/>
                    </a:lnTo>
                    <a:lnTo>
                      <a:pt x="188" y="197"/>
                    </a:lnTo>
                    <a:lnTo>
                      <a:pt x="183" y="201"/>
                    </a:lnTo>
                    <a:lnTo>
                      <a:pt x="180" y="203"/>
                    </a:lnTo>
                    <a:lnTo>
                      <a:pt x="174" y="205"/>
                    </a:lnTo>
                    <a:lnTo>
                      <a:pt x="170" y="206"/>
                    </a:lnTo>
                    <a:lnTo>
                      <a:pt x="165" y="209"/>
                    </a:lnTo>
                    <a:lnTo>
                      <a:pt x="159" y="210"/>
                    </a:lnTo>
                    <a:lnTo>
                      <a:pt x="154" y="212"/>
                    </a:lnTo>
                    <a:lnTo>
                      <a:pt x="149" y="213"/>
                    </a:lnTo>
                    <a:lnTo>
                      <a:pt x="143" y="214"/>
                    </a:lnTo>
                    <a:lnTo>
                      <a:pt x="137" y="216"/>
                    </a:lnTo>
                    <a:lnTo>
                      <a:pt x="132" y="216"/>
                    </a:lnTo>
                    <a:lnTo>
                      <a:pt x="126" y="217"/>
                    </a:lnTo>
                    <a:lnTo>
                      <a:pt x="119" y="217"/>
                    </a:lnTo>
                    <a:lnTo>
                      <a:pt x="113" y="217"/>
                    </a:lnTo>
                    <a:lnTo>
                      <a:pt x="106" y="218"/>
                    </a:lnTo>
                    <a:lnTo>
                      <a:pt x="101" y="217"/>
                    </a:lnTo>
                    <a:lnTo>
                      <a:pt x="94" y="217"/>
                    </a:lnTo>
                    <a:lnTo>
                      <a:pt x="87" y="217"/>
                    </a:lnTo>
                    <a:lnTo>
                      <a:pt x="81" y="216"/>
                    </a:lnTo>
                    <a:lnTo>
                      <a:pt x="75" y="214"/>
                    </a:lnTo>
                    <a:lnTo>
                      <a:pt x="69" y="213"/>
                    </a:lnTo>
                    <a:lnTo>
                      <a:pt x="64" y="212"/>
                    </a:lnTo>
                    <a:lnTo>
                      <a:pt x="58" y="211"/>
                    </a:lnTo>
                    <a:lnTo>
                      <a:pt x="53" y="210"/>
                    </a:lnTo>
                    <a:lnTo>
                      <a:pt x="49" y="208"/>
                    </a:lnTo>
                    <a:lnTo>
                      <a:pt x="43" y="205"/>
                    </a:lnTo>
                    <a:lnTo>
                      <a:pt x="38" y="204"/>
                    </a:lnTo>
                    <a:lnTo>
                      <a:pt x="35" y="201"/>
                    </a:lnTo>
                    <a:lnTo>
                      <a:pt x="30" y="198"/>
                    </a:lnTo>
                    <a:lnTo>
                      <a:pt x="27" y="196"/>
                    </a:lnTo>
                    <a:lnTo>
                      <a:pt x="23" y="193"/>
                    </a:lnTo>
                    <a:lnTo>
                      <a:pt x="21" y="190"/>
                    </a:lnTo>
                    <a:lnTo>
                      <a:pt x="18" y="187"/>
                    </a:lnTo>
                    <a:lnTo>
                      <a:pt x="15" y="183"/>
                    </a:lnTo>
                    <a:lnTo>
                      <a:pt x="13" y="180"/>
                    </a:lnTo>
                    <a:lnTo>
                      <a:pt x="12" y="176"/>
                    </a:lnTo>
                    <a:lnTo>
                      <a:pt x="9" y="173"/>
                    </a:lnTo>
                    <a:lnTo>
                      <a:pt x="8" y="168"/>
                    </a:lnTo>
                    <a:lnTo>
                      <a:pt x="7" y="16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375" name="Freeform 3671"/>
              <p:cNvSpPr>
                <a:spLocks/>
              </p:cNvSpPr>
              <p:nvPr/>
            </p:nvSpPr>
            <p:spPr bwMode="auto">
              <a:xfrm>
                <a:off x="2587" y="3529"/>
                <a:ext cx="24" cy="7"/>
              </a:xfrm>
              <a:custGeom>
                <a:avLst/>
                <a:gdLst>
                  <a:gd name="T0" fmla="*/ 0 w 49"/>
                  <a:gd name="T1" fmla="*/ 3 h 14"/>
                  <a:gd name="T2" fmla="*/ 0 w 49"/>
                  <a:gd name="T3" fmla="*/ 5 h 14"/>
                  <a:gd name="T4" fmla="*/ 42 w 49"/>
                  <a:gd name="T5" fmla="*/ 3 h 14"/>
                  <a:gd name="T6" fmla="*/ 43 w 49"/>
                  <a:gd name="T7" fmla="*/ 6 h 14"/>
                  <a:gd name="T8" fmla="*/ 44 w 49"/>
                  <a:gd name="T9" fmla="*/ 10 h 14"/>
                  <a:gd name="T10" fmla="*/ 46 w 49"/>
                  <a:gd name="T11" fmla="*/ 14 h 14"/>
                  <a:gd name="T12" fmla="*/ 47 w 49"/>
                  <a:gd name="T13" fmla="*/ 14 h 14"/>
                  <a:gd name="T14" fmla="*/ 49 w 49"/>
                  <a:gd name="T15" fmla="*/ 14 h 14"/>
                  <a:gd name="T16" fmla="*/ 46 w 49"/>
                  <a:gd name="T17" fmla="*/ 10 h 14"/>
                  <a:gd name="T18" fmla="*/ 45 w 49"/>
                  <a:gd name="T19" fmla="*/ 6 h 14"/>
                  <a:gd name="T20" fmla="*/ 42 w 49"/>
                  <a:gd name="T21" fmla="*/ 0 h 14"/>
                  <a:gd name="T22" fmla="*/ 0 w 49"/>
                  <a:gd name="T23" fmla="*/ 3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14"/>
                  <a:gd name="T38" fmla="*/ 49 w 49"/>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14">
                    <a:moveTo>
                      <a:pt x="0" y="3"/>
                    </a:moveTo>
                    <a:lnTo>
                      <a:pt x="0" y="5"/>
                    </a:lnTo>
                    <a:lnTo>
                      <a:pt x="42" y="3"/>
                    </a:lnTo>
                    <a:lnTo>
                      <a:pt x="43" y="6"/>
                    </a:lnTo>
                    <a:lnTo>
                      <a:pt x="44" y="10"/>
                    </a:lnTo>
                    <a:lnTo>
                      <a:pt x="46" y="14"/>
                    </a:lnTo>
                    <a:lnTo>
                      <a:pt x="47" y="14"/>
                    </a:lnTo>
                    <a:lnTo>
                      <a:pt x="49" y="14"/>
                    </a:lnTo>
                    <a:lnTo>
                      <a:pt x="46" y="10"/>
                    </a:lnTo>
                    <a:lnTo>
                      <a:pt x="45" y="6"/>
                    </a:lnTo>
                    <a:lnTo>
                      <a:pt x="42"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6" name="Freeform 3672"/>
              <p:cNvSpPr>
                <a:spLocks/>
              </p:cNvSpPr>
              <p:nvPr/>
            </p:nvSpPr>
            <p:spPr bwMode="auto">
              <a:xfrm>
                <a:off x="2610" y="3536"/>
                <a:ext cx="6" cy="5"/>
              </a:xfrm>
              <a:custGeom>
                <a:avLst/>
                <a:gdLst>
                  <a:gd name="T0" fmla="*/ 0 w 12"/>
                  <a:gd name="T1" fmla="*/ 1 h 12"/>
                  <a:gd name="T2" fmla="*/ 1 w 12"/>
                  <a:gd name="T3" fmla="*/ 4 h 12"/>
                  <a:gd name="T4" fmla="*/ 9 w 12"/>
                  <a:gd name="T5" fmla="*/ 12 h 12"/>
                  <a:gd name="T6" fmla="*/ 11 w 12"/>
                  <a:gd name="T7" fmla="*/ 11 h 12"/>
                  <a:gd name="T8" fmla="*/ 12 w 12"/>
                  <a:gd name="T9" fmla="*/ 9 h 12"/>
                  <a:gd name="T10" fmla="*/ 3 w 12"/>
                  <a:gd name="T11" fmla="*/ 0 h 12"/>
                  <a:gd name="T12" fmla="*/ 1 w 12"/>
                  <a:gd name="T13" fmla="*/ 1 h 12"/>
                  <a:gd name="T14" fmla="*/ 0 w 12"/>
                  <a:gd name="T15" fmla="*/ 1 h 12"/>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12"/>
                  <a:gd name="T26" fmla="*/ 12 w 1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12">
                    <a:moveTo>
                      <a:pt x="0" y="1"/>
                    </a:moveTo>
                    <a:lnTo>
                      <a:pt x="1" y="4"/>
                    </a:lnTo>
                    <a:lnTo>
                      <a:pt x="9" y="12"/>
                    </a:lnTo>
                    <a:lnTo>
                      <a:pt x="11" y="11"/>
                    </a:lnTo>
                    <a:lnTo>
                      <a:pt x="12" y="9"/>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7" name="Freeform 3673"/>
              <p:cNvSpPr>
                <a:spLocks/>
              </p:cNvSpPr>
              <p:nvPr/>
            </p:nvSpPr>
            <p:spPr bwMode="auto">
              <a:xfrm>
                <a:off x="2614" y="3540"/>
                <a:ext cx="2" cy="2"/>
              </a:xfrm>
              <a:custGeom>
                <a:avLst/>
                <a:gdLst>
                  <a:gd name="T0" fmla="*/ 1 w 5"/>
                  <a:gd name="T1" fmla="*/ 3 h 4"/>
                  <a:gd name="T2" fmla="*/ 0 w 5"/>
                  <a:gd name="T3" fmla="*/ 2 h 4"/>
                  <a:gd name="T4" fmla="*/ 5 w 5"/>
                  <a:gd name="T5" fmla="*/ 4 h 4"/>
                  <a:gd name="T6" fmla="*/ 5 w 5"/>
                  <a:gd name="T7" fmla="*/ 3 h 4"/>
                  <a:gd name="T8" fmla="*/ 5 w 5"/>
                  <a:gd name="T9" fmla="*/ 2 h 4"/>
                  <a:gd name="T10" fmla="*/ 3 w 5"/>
                  <a:gd name="T11" fmla="*/ 0 h 4"/>
                  <a:gd name="T12" fmla="*/ 3 w 5"/>
                  <a:gd name="T13" fmla="*/ 2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0" y="2"/>
                    </a:lnTo>
                    <a:lnTo>
                      <a:pt x="5" y="4"/>
                    </a:lnTo>
                    <a:lnTo>
                      <a:pt x="5" y="3"/>
                    </a:lnTo>
                    <a:lnTo>
                      <a:pt x="5" y="2"/>
                    </a:lnTo>
                    <a:lnTo>
                      <a:pt x="3" y="0"/>
                    </a:lnTo>
                    <a:lnTo>
                      <a:pt x="3"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8" name="Freeform 3674"/>
              <p:cNvSpPr>
                <a:spLocks/>
              </p:cNvSpPr>
              <p:nvPr/>
            </p:nvSpPr>
            <p:spPr bwMode="auto">
              <a:xfrm>
                <a:off x="2616" y="3541"/>
                <a:ext cx="44" cy="6"/>
              </a:xfrm>
              <a:custGeom>
                <a:avLst/>
                <a:gdLst>
                  <a:gd name="T0" fmla="*/ 1 w 87"/>
                  <a:gd name="T1" fmla="*/ 1 h 12"/>
                  <a:gd name="T2" fmla="*/ 0 w 87"/>
                  <a:gd name="T3" fmla="*/ 2 h 12"/>
                  <a:gd name="T4" fmla="*/ 2 w 87"/>
                  <a:gd name="T5" fmla="*/ 4 h 12"/>
                  <a:gd name="T6" fmla="*/ 7 w 87"/>
                  <a:gd name="T7" fmla="*/ 5 h 12"/>
                  <a:gd name="T8" fmla="*/ 11 w 87"/>
                  <a:gd name="T9" fmla="*/ 8 h 12"/>
                  <a:gd name="T10" fmla="*/ 15 w 87"/>
                  <a:gd name="T11" fmla="*/ 8 h 12"/>
                  <a:gd name="T12" fmla="*/ 18 w 87"/>
                  <a:gd name="T13" fmla="*/ 9 h 12"/>
                  <a:gd name="T14" fmla="*/ 21 w 87"/>
                  <a:gd name="T15" fmla="*/ 10 h 12"/>
                  <a:gd name="T16" fmla="*/ 24 w 87"/>
                  <a:gd name="T17" fmla="*/ 10 h 12"/>
                  <a:gd name="T18" fmla="*/ 27 w 87"/>
                  <a:gd name="T19" fmla="*/ 11 h 12"/>
                  <a:gd name="T20" fmla="*/ 38 w 87"/>
                  <a:gd name="T21" fmla="*/ 11 h 12"/>
                  <a:gd name="T22" fmla="*/ 41 w 87"/>
                  <a:gd name="T23" fmla="*/ 12 h 12"/>
                  <a:gd name="T24" fmla="*/ 45 w 87"/>
                  <a:gd name="T25" fmla="*/ 11 h 12"/>
                  <a:gd name="T26" fmla="*/ 59 w 87"/>
                  <a:gd name="T27" fmla="*/ 11 h 12"/>
                  <a:gd name="T28" fmla="*/ 61 w 87"/>
                  <a:gd name="T29" fmla="*/ 10 h 12"/>
                  <a:gd name="T30" fmla="*/ 64 w 87"/>
                  <a:gd name="T31" fmla="*/ 10 h 12"/>
                  <a:gd name="T32" fmla="*/ 67 w 87"/>
                  <a:gd name="T33" fmla="*/ 9 h 12"/>
                  <a:gd name="T34" fmla="*/ 70 w 87"/>
                  <a:gd name="T35" fmla="*/ 9 h 12"/>
                  <a:gd name="T36" fmla="*/ 75 w 87"/>
                  <a:gd name="T37" fmla="*/ 6 h 12"/>
                  <a:gd name="T38" fmla="*/ 77 w 87"/>
                  <a:gd name="T39" fmla="*/ 6 h 12"/>
                  <a:gd name="T40" fmla="*/ 80 w 87"/>
                  <a:gd name="T41" fmla="*/ 5 h 12"/>
                  <a:gd name="T42" fmla="*/ 87 w 87"/>
                  <a:gd name="T43" fmla="*/ 2 h 12"/>
                  <a:gd name="T44" fmla="*/ 87 w 87"/>
                  <a:gd name="T45" fmla="*/ 1 h 12"/>
                  <a:gd name="T46" fmla="*/ 87 w 87"/>
                  <a:gd name="T47" fmla="*/ 0 h 12"/>
                  <a:gd name="T48" fmla="*/ 80 w 87"/>
                  <a:gd name="T49" fmla="*/ 3 h 12"/>
                  <a:gd name="T50" fmla="*/ 77 w 87"/>
                  <a:gd name="T51" fmla="*/ 4 h 12"/>
                  <a:gd name="T52" fmla="*/ 75 w 87"/>
                  <a:gd name="T53" fmla="*/ 4 h 12"/>
                  <a:gd name="T54" fmla="*/ 70 w 87"/>
                  <a:gd name="T55" fmla="*/ 6 h 12"/>
                  <a:gd name="T56" fmla="*/ 67 w 87"/>
                  <a:gd name="T57" fmla="*/ 6 h 12"/>
                  <a:gd name="T58" fmla="*/ 64 w 87"/>
                  <a:gd name="T59" fmla="*/ 8 h 12"/>
                  <a:gd name="T60" fmla="*/ 61 w 87"/>
                  <a:gd name="T61" fmla="*/ 8 h 12"/>
                  <a:gd name="T62" fmla="*/ 59 w 87"/>
                  <a:gd name="T63" fmla="*/ 9 h 12"/>
                  <a:gd name="T64" fmla="*/ 45 w 87"/>
                  <a:gd name="T65" fmla="*/ 9 h 12"/>
                  <a:gd name="T66" fmla="*/ 41 w 87"/>
                  <a:gd name="T67" fmla="*/ 10 h 12"/>
                  <a:gd name="T68" fmla="*/ 38 w 87"/>
                  <a:gd name="T69" fmla="*/ 9 h 12"/>
                  <a:gd name="T70" fmla="*/ 27 w 87"/>
                  <a:gd name="T71" fmla="*/ 9 h 12"/>
                  <a:gd name="T72" fmla="*/ 24 w 87"/>
                  <a:gd name="T73" fmla="*/ 8 h 12"/>
                  <a:gd name="T74" fmla="*/ 21 w 87"/>
                  <a:gd name="T75" fmla="*/ 8 h 12"/>
                  <a:gd name="T76" fmla="*/ 18 w 87"/>
                  <a:gd name="T77" fmla="*/ 6 h 12"/>
                  <a:gd name="T78" fmla="*/ 15 w 87"/>
                  <a:gd name="T79" fmla="*/ 5 h 12"/>
                  <a:gd name="T80" fmla="*/ 11 w 87"/>
                  <a:gd name="T81" fmla="*/ 5 h 12"/>
                  <a:gd name="T82" fmla="*/ 7 w 87"/>
                  <a:gd name="T83" fmla="*/ 3 h 12"/>
                  <a:gd name="T84" fmla="*/ 4 w 87"/>
                  <a:gd name="T85" fmla="*/ 2 h 12"/>
                  <a:gd name="T86" fmla="*/ 3 w 87"/>
                  <a:gd name="T87" fmla="*/ 1 h 12"/>
                  <a:gd name="T88" fmla="*/ 1 w 87"/>
                  <a:gd name="T89" fmla="*/ 0 h 12"/>
                  <a:gd name="T90" fmla="*/ 1 w 87"/>
                  <a:gd name="T91" fmla="*/ 1 h 1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7"/>
                  <a:gd name="T139" fmla="*/ 0 h 12"/>
                  <a:gd name="T140" fmla="*/ 87 w 87"/>
                  <a:gd name="T141" fmla="*/ 12 h 1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7" h="12">
                    <a:moveTo>
                      <a:pt x="1" y="1"/>
                    </a:moveTo>
                    <a:lnTo>
                      <a:pt x="0" y="2"/>
                    </a:lnTo>
                    <a:lnTo>
                      <a:pt x="2" y="4"/>
                    </a:lnTo>
                    <a:lnTo>
                      <a:pt x="7" y="5"/>
                    </a:lnTo>
                    <a:lnTo>
                      <a:pt x="11" y="8"/>
                    </a:lnTo>
                    <a:lnTo>
                      <a:pt x="15" y="8"/>
                    </a:lnTo>
                    <a:lnTo>
                      <a:pt x="18" y="9"/>
                    </a:lnTo>
                    <a:lnTo>
                      <a:pt x="21" y="10"/>
                    </a:lnTo>
                    <a:lnTo>
                      <a:pt x="24" y="10"/>
                    </a:lnTo>
                    <a:lnTo>
                      <a:pt x="27" y="11"/>
                    </a:lnTo>
                    <a:lnTo>
                      <a:pt x="38" y="11"/>
                    </a:lnTo>
                    <a:lnTo>
                      <a:pt x="41" y="12"/>
                    </a:lnTo>
                    <a:lnTo>
                      <a:pt x="45" y="11"/>
                    </a:lnTo>
                    <a:lnTo>
                      <a:pt x="59" y="11"/>
                    </a:lnTo>
                    <a:lnTo>
                      <a:pt x="61" y="10"/>
                    </a:lnTo>
                    <a:lnTo>
                      <a:pt x="64" y="10"/>
                    </a:lnTo>
                    <a:lnTo>
                      <a:pt x="67" y="9"/>
                    </a:lnTo>
                    <a:lnTo>
                      <a:pt x="70" y="9"/>
                    </a:lnTo>
                    <a:lnTo>
                      <a:pt x="75" y="6"/>
                    </a:lnTo>
                    <a:lnTo>
                      <a:pt x="77" y="6"/>
                    </a:lnTo>
                    <a:lnTo>
                      <a:pt x="80" y="5"/>
                    </a:lnTo>
                    <a:lnTo>
                      <a:pt x="87" y="2"/>
                    </a:lnTo>
                    <a:lnTo>
                      <a:pt x="87" y="1"/>
                    </a:lnTo>
                    <a:lnTo>
                      <a:pt x="87" y="0"/>
                    </a:lnTo>
                    <a:lnTo>
                      <a:pt x="80" y="3"/>
                    </a:lnTo>
                    <a:lnTo>
                      <a:pt x="77" y="4"/>
                    </a:lnTo>
                    <a:lnTo>
                      <a:pt x="75" y="4"/>
                    </a:lnTo>
                    <a:lnTo>
                      <a:pt x="70" y="6"/>
                    </a:lnTo>
                    <a:lnTo>
                      <a:pt x="67" y="6"/>
                    </a:lnTo>
                    <a:lnTo>
                      <a:pt x="64" y="8"/>
                    </a:lnTo>
                    <a:lnTo>
                      <a:pt x="61" y="8"/>
                    </a:lnTo>
                    <a:lnTo>
                      <a:pt x="59" y="9"/>
                    </a:lnTo>
                    <a:lnTo>
                      <a:pt x="45" y="9"/>
                    </a:lnTo>
                    <a:lnTo>
                      <a:pt x="41" y="10"/>
                    </a:lnTo>
                    <a:lnTo>
                      <a:pt x="38" y="9"/>
                    </a:lnTo>
                    <a:lnTo>
                      <a:pt x="27" y="9"/>
                    </a:lnTo>
                    <a:lnTo>
                      <a:pt x="24" y="8"/>
                    </a:lnTo>
                    <a:lnTo>
                      <a:pt x="21" y="8"/>
                    </a:lnTo>
                    <a:lnTo>
                      <a:pt x="18" y="6"/>
                    </a:lnTo>
                    <a:lnTo>
                      <a:pt x="15" y="5"/>
                    </a:lnTo>
                    <a:lnTo>
                      <a:pt x="11" y="5"/>
                    </a:lnTo>
                    <a:lnTo>
                      <a:pt x="7" y="3"/>
                    </a:lnTo>
                    <a:lnTo>
                      <a:pt x="4" y="2"/>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79" name="Freeform 3675"/>
              <p:cNvSpPr>
                <a:spLocks/>
              </p:cNvSpPr>
              <p:nvPr/>
            </p:nvSpPr>
            <p:spPr bwMode="auto">
              <a:xfrm>
                <a:off x="2659" y="3540"/>
                <a:ext cx="2" cy="2"/>
              </a:xfrm>
              <a:custGeom>
                <a:avLst/>
                <a:gdLst>
                  <a:gd name="T0" fmla="*/ 1 w 4"/>
                  <a:gd name="T1" fmla="*/ 4 h 4"/>
                  <a:gd name="T2" fmla="*/ 4 w 4"/>
                  <a:gd name="T3" fmla="*/ 3 h 4"/>
                  <a:gd name="T4" fmla="*/ 4 w 4"/>
                  <a:gd name="T5" fmla="*/ 3 h 4"/>
                  <a:gd name="T6" fmla="*/ 3 w 4"/>
                  <a:gd name="T7" fmla="*/ 2 h 4"/>
                  <a:gd name="T8" fmla="*/ 1 w 4"/>
                  <a:gd name="T9" fmla="*/ 0 h 4"/>
                  <a:gd name="T10" fmla="*/ 0 w 4"/>
                  <a:gd name="T11" fmla="*/ 2 h 4"/>
                  <a:gd name="T12" fmla="*/ 1 w 4"/>
                  <a:gd name="T13" fmla="*/ 3 h 4"/>
                  <a:gd name="T14" fmla="*/ 1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4"/>
                    </a:moveTo>
                    <a:lnTo>
                      <a:pt x="4" y="3"/>
                    </a:lnTo>
                    <a:lnTo>
                      <a:pt x="3" y="2"/>
                    </a:lnTo>
                    <a:lnTo>
                      <a:pt x="1"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0" name="Freeform 3676"/>
              <p:cNvSpPr>
                <a:spLocks/>
              </p:cNvSpPr>
              <p:nvPr/>
            </p:nvSpPr>
            <p:spPr bwMode="auto">
              <a:xfrm>
                <a:off x="2659" y="3539"/>
                <a:ext cx="4" cy="2"/>
              </a:xfrm>
              <a:custGeom>
                <a:avLst/>
                <a:gdLst>
                  <a:gd name="T0" fmla="*/ 3 w 7"/>
                  <a:gd name="T1" fmla="*/ 4 h 5"/>
                  <a:gd name="T2" fmla="*/ 3 w 7"/>
                  <a:gd name="T3" fmla="*/ 5 h 5"/>
                  <a:gd name="T4" fmla="*/ 7 w 7"/>
                  <a:gd name="T5" fmla="*/ 2 h 5"/>
                  <a:gd name="T6" fmla="*/ 7 w 7"/>
                  <a:gd name="T7" fmla="*/ 1 h 5"/>
                  <a:gd name="T8" fmla="*/ 7 w 7"/>
                  <a:gd name="T9" fmla="*/ 0 h 5"/>
                  <a:gd name="T10" fmla="*/ 0 w 7"/>
                  <a:gd name="T11" fmla="*/ 4 h 5"/>
                  <a:gd name="T12" fmla="*/ 1 w 7"/>
                  <a:gd name="T13" fmla="*/ 2 h 5"/>
                  <a:gd name="T14" fmla="*/ 3 w 7"/>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3" y="4"/>
                    </a:moveTo>
                    <a:lnTo>
                      <a:pt x="3" y="5"/>
                    </a:lnTo>
                    <a:lnTo>
                      <a:pt x="7" y="2"/>
                    </a:lnTo>
                    <a:lnTo>
                      <a:pt x="7" y="1"/>
                    </a:lnTo>
                    <a:lnTo>
                      <a:pt x="7" y="0"/>
                    </a:lnTo>
                    <a:lnTo>
                      <a:pt x="0" y="4"/>
                    </a:lnTo>
                    <a:lnTo>
                      <a:pt x="1" y="2"/>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1" name="Freeform 3677"/>
              <p:cNvSpPr>
                <a:spLocks/>
              </p:cNvSpPr>
              <p:nvPr/>
            </p:nvSpPr>
            <p:spPr bwMode="auto">
              <a:xfrm>
                <a:off x="2662" y="3537"/>
                <a:ext cx="3" cy="3"/>
              </a:xfrm>
              <a:custGeom>
                <a:avLst/>
                <a:gdLst>
                  <a:gd name="T0" fmla="*/ 1 w 6"/>
                  <a:gd name="T1" fmla="*/ 5 h 5"/>
                  <a:gd name="T2" fmla="*/ 3 w 6"/>
                  <a:gd name="T3" fmla="*/ 4 h 5"/>
                  <a:gd name="T4" fmla="*/ 6 w 6"/>
                  <a:gd name="T5" fmla="*/ 2 h 5"/>
                  <a:gd name="T6" fmla="*/ 5 w 6"/>
                  <a:gd name="T7" fmla="*/ 1 h 5"/>
                  <a:gd name="T8" fmla="*/ 3 w 6"/>
                  <a:gd name="T9" fmla="*/ 0 h 5"/>
                  <a:gd name="T10" fmla="*/ 0 w 6"/>
                  <a:gd name="T11" fmla="*/ 3 h 5"/>
                  <a:gd name="T12" fmla="*/ 1 w 6"/>
                  <a:gd name="T13" fmla="*/ 4 h 5"/>
                  <a:gd name="T14" fmla="*/ 1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5"/>
                    </a:moveTo>
                    <a:lnTo>
                      <a:pt x="3" y="4"/>
                    </a:lnTo>
                    <a:lnTo>
                      <a:pt x="6" y="2"/>
                    </a:lnTo>
                    <a:lnTo>
                      <a:pt x="5" y="1"/>
                    </a:lnTo>
                    <a:lnTo>
                      <a:pt x="3"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2" name="Freeform 3678"/>
              <p:cNvSpPr>
                <a:spLocks/>
              </p:cNvSpPr>
              <p:nvPr/>
            </p:nvSpPr>
            <p:spPr bwMode="auto">
              <a:xfrm>
                <a:off x="2663" y="3537"/>
                <a:ext cx="2" cy="1"/>
              </a:xfrm>
              <a:custGeom>
                <a:avLst/>
                <a:gdLst>
                  <a:gd name="T0" fmla="*/ 3 w 5"/>
                  <a:gd name="T1" fmla="*/ 3 h 4"/>
                  <a:gd name="T2" fmla="*/ 3 w 5"/>
                  <a:gd name="T3" fmla="*/ 4 h 4"/>
                  <a:gd name="T4" fmla="*/ 5 w 5"/>
                  <a:gd name="T5" fmla="*/ 3 h 4"/>
                  <a:gd name="T6" fmla="*/ 5 w 5"/>
                  <a:gd name="T7" fmla="*/ 2 h 4"/>
                  <a:gd name="T8" fmla="*/ 5 w 5"/>
                  <a:gd name="T9" fmla="*/ 0 h 4"/>
                  <a:gd name="T10" fmla="*/ 0 w 5"/>
                  <a:gd name="T11" fmla="*/ 3 h 4"/>
                  <a:gd name="T12" fmla="*/ 1 w 5"/>
                  <a:gd name="T13" fmla="*/ 2 h 4"/>
                  <a:gd name="T14" fmla="*/ 3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3"/>
                    </a:moveTo>
                    <a:lnTo>
                      <a:pt x="3" y="4"/>
                    </a:lnTo>
                    <a:lnTo>
                      <a:pt x="5" y="3"/>
                    </a:lnTo>
                    <a:lnTo>
                      <a:pt x="5" y="2"/>
                    </a:lnTo>
                    <a:lnTo>
                      <a:pt x="5" y="0"/>
                    </a:lnTo>
                    <a:lnTo>
                      <a:pt x="0" y="3"/>
                    </a:lnTo>
                    <a:lnTo>
                      <a:pt x="1"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3" name="Freeform 3679"/>
              <p:cNvSpPr>
                <a:spLocks/>
              </p:cNvSpPr>
              <p:nvPr/>
            </p:nvSpPr>
            <p:spPr bwMode="auto">
              <a:xfrm>
                <a:off x="2665" y="3532"/>
                <a:ext cx="6" cy="6"/>
              </a:xfrm>
              <a:custGeom>
                <a:avLst/>
                <a:gdLst>
                  <a:gd name="T0" fmla="*/ 1 w 11"/>
                  <a:gd name="T1" fmla="*/ 12 h 12"/>
                  <a:gd name="T2" fmla="*/ 3 w 11"/>
                  <a:gd name="T3" fmla="*/ 11 h 12"/>
                  <a:gd name="T4" fmla="*/ 11 w 11"/>
                  <a:gd name="T5" fmla="*/ 3 h 12"/>
                  <a:gd name="T6" fmla="*/ 10 w 11"/>
                  <a:gd name="T7" fmla="*/ 1 h 12"/>
                  <a:gd name="T8" fmla="*/ 9 w 11"/>
                  <a:gd name="T9" fmla="*/ 0 h 12"/>
                  <a:gd name="T10" fmla="*/ 0 w 11"/>
                  <a:gd name="T11" fmla="*/ 9 h 12"/>
                  <a:gd name="T12" fmla="*/ 1 w 11"/>
                  <a:gd name="T13" fmla="*/ 11 h 12"/>
                  <a:gd name="T14" fmla="*/ 1 w 11"/>
                  <a:gd name="T15" fmla="*/ 12 h 12"/>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2"/>
                  <a:gd name="T26" fmla="*/ 11 w 11"/>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2">
                    <a:moveTo>
                      <a:pt x="1" y="12"/>
                    </a:moveTo>
                    <a:lnTo>
                      <a:pt x="3" y="11"/>
                    </a:lnTo>
                    <a:lnTo>
                      <a:pt x="11" y="3"/>
                    </a:lnTo>
                    <a:lnTo>
                      <a:pt x="10" y="1"/>
                    </a:lnTo>
                    <a:lnTo>
                      <a:pt x="9" y="0"/>
                    </a:lnTo>
                    <a:lnTo>
                      <a:pt x="0" y="9"/>
                    </a:lnTo>
                    <a:lnTo>
                      <a:pt x="1" y="11"/>
                    </a:lnTo>
                    <a:lnTo>
                      <a:pt x="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4" name="Freeform 3680"/>
              <p:cNvSpPr>
                <a:spLocks/>
              </p:cNvSpPr>
              <p:nvPr/>
            </p:nvSpPr>
            <p:spPr bwMode="auto">
              <a:xfrm>
                <a:off x="2669" y="3532"/>
                <a:ext cx="2" cy="2"/>
              </a:xfrm>
              <a:custGeom>
                <a:avLst/>
                <a:gdLst>
                  <a:gd name="T0" fmla="*/ 2 w 3"/>
                  <a:gd name="T1" fmla="*/ 4 h 5"/>
                  <a:gd name="T2" fmla="*/ 1 w 3"/>
                  <a:gd name="T3" fmla="*/ 5 h 5"/>
                  <a:gd name="T4" fmla="*/ 3 w 3"/>
                  <a:gd name="T5" fmla="*/ 0 h 5"/>
                  <a:gd name="T6" fmla="*/ 2 w 3"/>
                  <a:gd name="T7" fmla="*/ 0 h 5"/>
                  <a:gd name="T8" fmla="*/ 1 w 3"/>
                  <a:gd name="T9" fmla="*/ 0 h 5"/>
                  <a:gd name="T10" fmla="*/ 0 w 3"/>
                  <a:gd name="T11" fmla="*/ 2 h 5"/>
                  <a:gd name="T12" fmla="*/ 1 w 3"/>
                  <a:gd name="T13" fmla="*/ 2 h 5"/>
                  <a:gd name="T14" fmla="*/ 2 w 3"/>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4"/>
                    </a:moveTo>
                    <a:lnTo>
                      <a:pt x="1" y="5"/>
                    </a:lnTo>
                    <a:lnTo>
                      <a:pt x="3" y="0"/>
                    </a:lnTo>
                    <a:lnTo>
                      <a:pt x="2" y="0"/>
                    </a:lnTo>
                    <a:lnTo>
                      <a:pt x="1" y="0"/>
                    </a:lnTo>
                    <a:lnTo>
                      <a:pt x="0" y="2"/>
                    </a:lnTo>
                    <a:lnTo>
                      <a:pt x="1" y="2"/>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5" name="Freeform 3681"/>
              <p:cNvSpPr>
                <a:spLocks/>
              </p:cNvSpPr>
              <p:nvPr/>
            </p:nvSpPr>
            <p:spPr bwMode="auto">
              <a:xfrm>
                <a:off x="2670" y="3530"/>
                <a:ext cx="2" cy="2"/>
              </a:xfrm>
              <a:custGeom>
                <a:avLst/>
                <a:gdLst>
                  <a:gd name="T0" fmla="*/ 1 w 5"/>
                  <a:gd name="T1" fmla="*/ 3 h 4"/>
                  <a:gd name="T2" fmla="*/ 2 w 5"/>
                  <a:gd name="T3" fmla="*/ 4 h 4"/>
                  <a:gd name="T4" fmla="*/ 5 w 5"/>
                  <a:gd name="T5" fmla="*/ 2 h 4"/>
                  <a:gd name="T6" fmla="*/ 4 w 5"/>
                  <a:gd name="T7" fmla="*/ 1 h 4"/>
                  <a:gd name="T8" fmla="*/ 2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2" y="4"/>
                    </a:lnTo>
                    <a:lnTo>
                      <a:pt x="5" y="2"/>
                    </a:lnTo>
                    <a:lnTo>
                      <a:pt x="4"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6" name="Freeform 3682"/>
              <p:cNvSpPr>
                <a:spLocks/>
              </p:cNvSpPr>
              <p:nvPr/>
            </p:nvSpPr>
            <p:spPr bwMode="auto">
              <a:xfrm>
                <a:off x="2671" y="3529"/>
                <a:ext cx="2" cy="3"/>
              </a:xfrm>
              <a:custGeom>
                <a:avLst/>
                <a:gdLst>
                  <a:gd name="T0" fmla="*/ 3 w 4"/>
                  <a:gd name="T1" fmla="*/ 4 h 5"/>
                  <a:gd name="T2" fmla="*/ 2 w 4"/>
                  <a:gd name="T3" fmla="*/ 5 h 5"/>
                  <a:gd name="T4" fmla="*/ 4 w 4"/>
                  <a:gd name="T5" fmla="*/ 0 h 5"/>
                  <a:gd name="T6" fmla="*/ 3 w 4"/>
                  <a:gd name="T7" fmla="*/ 0 h 5"/>
                  <a:gd name="T8" fmla="*/ 2 w 4"/>
                  <a:gd name="T9" fmla="*/ 0 h 5"/>
                  <a:gd name="T10" fmla="*/ 0 w 4"/>
                  <a:gd name="T11" fmla="*/ 3 h 5"/>
                  <a:gd name="T12" fmla="*/ 2 w 4"/>
                  <a:gd name="T13" fmla="*/ 3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2" y="5"/>
                    </a:lnTo>
                    <a:lnTo>
                      <a:pt x="4" y="0"/>
                    </a:lnTo>
                    <a:lnTo>
                      <a:pt x="3" y="0"/>
                    </a:lnTo>
                    <a:lnTo>
                      <a:pt x="2" y="0"/>
                    </a:lnTo>
                    <a:lnTo>
                      <a:pt x="0" y="3"/>
                    </a:lnTo>
                    <a:lnTo>
                      <a:pt x="2" y="3"/>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7" name="Freeform 3683"/>
              <p:cNvSpPr>
                <a:spLocks/>
              </p:cNvSpPr>
              <p:nvPr/>
            </p:nvSpPr>
            <p:spPr bwMode="auto">
              <a:xfrm>
                <a:off x="2672" y="3528"/>
                <a:ext cx="2" cy="2"/>
              </a:xfrm>
              <a:custGeom>
                <a:avLst/>
                <a:gdLst>
                  <a:gd name="T0" fmla="*/ 1 w 3"/>
                  <a:gd name="T1" fmla="*/ 2 h 4"/>
                  <a:gd name="T2" fmla="*/ 2 w 3"/>
                  <a:gd name="T3" fmla="*/ 4 h 4"/>
                  <a:gd name="T4" fmla="*/ 3 w 3"/>
                  <a:gd name="T5" fmla="*/ 2 h 4"/>
                  <a:gd name="T6" fmla="*/ 2 w 3"/>
                  <a:gd name="T7" fmla="*/ 1 h 4"/>
                  <a:gd name="T8" fmla="*/ 1 w 3"/>
                  <a:gd name="T9" fmla="*/ 0 h 4"/>
                  <a:gd name="T10" fmla="*/ 1 w 3"/>
                  <a:gd name="T11" fmla="*/ 0 h 4"/>
                  <a:gd name="T12" fmla="*/ 0 w 3"/>
                  <a:gd name="T13" fmla="*/ 2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2" y="4"/>
                    </a:lnTo>
                    <a:lnTo>
                      <a:pt x="3" y="2"/>
                    </a:lnTo>
                    <a:lnTo>
                      <a:pt x="2" y="1"/>
                    </a:lnTo>
                    <a:lnTo>
                      <a:pt x="1" y="0"/>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8" name="Freeform 3684"/>
              <p:cNvSpPr>
                <a:spLocks/>
              </p:cNvSpPr>
              <p:nvPr/>
            </p:nvSpPr>
            <p:spPr bwMode="auto">
              <a:xfrm>
                <a:off x="2672" y="3505"/>
                <a:ext cx="7" cy="25"/>
              </a:xfrm>
              <a:custGeom>
                <a:avLst/>
                <a:gdLst>
                  <a:gd name="T0" fmla="*/ 2 w 12"/>
                  <a:gd name="T1" fmla="*/ 48 h 50"/>
                  <a:gd name="T2" fmla="*/ 1 w 12"/>
                  <a:gd name="T3" fmla="*/ 50 h 50"/>
                  <a:gd name="T4" fmla="*/ 5 w 12"/>
                  <a:gd name="T5" fmla="*/ 40 h 50"/>
                  <a:gd name="T6" fmla="*/ 5 w 12"/>
                  <a:gd name="T7" fmla="*/ 38 h 50"/>
                  <a:gd name="T8" fmla="*/ 7 w 12"/>
                  <a:gd name="T9" fmla="*/ 35 h 50"/>
                  <a:gd name="T10" fmla="*/ 8 w 12"/>
                  <a:gd name="T11" fmla="*/ 32 h 50"/>
                  <a:gd name="T12" fmla="*/ 9 w 12"/>
                  <a:gd name="T13" fmla="*/ 29 h 50"/>
                  <a:gd name="T14" fmla="*/ 10 w 12"/>
                  <a:gd name="T15" fmla="*/ 27 h 50"/>
                  <a:gd name="T16" fmla="*/ 10 w 12"/>
                  <a:gd name="T17" fmla="*/ 24 h 50"/>
                  <a:gd name="T18" fmla="*/ 11 w 12"/>
                  <a:gd name="T19" fmla="*/ 21 h 50"/>
                  <a:gd name="T20" fmla="*/ 11 w 12"/>
                  <a:gd name="T21" fmla="*/ 19 h 50"/>
                  <a:gd name="T22" fmla="*/ 12 w 12"/>
                  <a:gd name="T23" fmla="*/ 16 h 50"/>
                  <a:gd name="T24" fmla="*/ 12 w 12"/>
                  <a:gd name="T25" fmla="*/ 0 h 50"/>
                  <a:gd name="T26" fmla="*/ 11 w 12"/>
                  <a:gd name="T27" fmla="*/ 0 h 50"/>
                  <a:gd name="T28" fmla="*/ 10 w 12"/>
                  <a:gd name="T29" fmla="*/ 0 h 50"/>
                  <a:gd name="T30" fmla="*/ 10 w 12"/>
                  <a:gd name="T31" fmla="*/ 16 h 50"/>
                  <a:gd name="T32" fmla="*/ 9 w 12"/>
                  <a:gd name="T33" fmla="*/ 19 h 50"/>
                  <a:gd name="T34" fmla="*/ 9 w 12"/>
                  <a:gd name="T35" fmla="*/ 21 h 50"/>
                  <a:gd name="T36" fmla="*/ 8 w 12"/>
                  <a:gd name="T37" fmla="*/ 24 h 50"/>
                  <a:gd name="T38" fmla="*/ 8 w 12"/>
                  <a:gd name="T39" fmla="*/ 27 h 50"/>
                  <a:gd name="T40" fmla="*/ 7 w 12"/>
                  <a:gd name="T41" fmla="*/ 29 h 50"/>
                  <a:gd name="T42" fmla="*/ 5 w 12"/>
                  <a:gd name="T43" fmla="*/ 32 h 50"/>
                  <a:gd name="T44" fmla="*/ 4 w 12"/>
                  <a:gd name="T45" fmla="*/ 35 h 50"/>
                  <a:gd name="T46" fmla="*/ 3 w 12"/>
                  <a:gd name="T47" fmla="*/ 38 h 50"/>
                  <a:gd name="T48" fmla="*/ 3 w 12"/>
                  <a:gd name="T49" fmla="*/ 40 h 50"/>
                  <a:gd name="T50" fmla="*/ 0 w 12"/>
                  <a:gd name="T51" fmla="*/ 47 h 50"/>
                  <a:gd name="T52" fmla="*/ 1 w 12"/>
                  <a:gd name="T53" fmla="*/ 47 h 50"/>
                  <a:gd name="T54" fmla="*/ 2 w 12"/>
                  <a:gd name="T55" fmla="*/ 48 h 5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50"/>
                  <a:gd name="T86" fmla="*/ 12 w 12"/>
                  <a:gd name="T87" fmla="*/ 50 h 5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50">
                    <a:moveTo>
                      <a:pt x="2" y="48"/>
                    </a:moveTo>
                    <a:lnTo>
                      <a:pt x="1" y="50"/>
                    </a:lnTo>
                    <a:lnTo>
                      <a:pt x="5" y="40"/>
                    </a:lnTo>
                    <a:lnTo>
                      <a:pt x="5" y="38"/>
                    </a:lnTo>
                    <a:lnTo>
                      <a:pt x="7" y="35"/>
                    </a:lnTo>
                    <a:lnTo>
                      <a:pt x="8" y="32"/>
                    </a:lnTo>
                    <a:lnTo>
                      <a:pt x="9" y="29"/>
                    </a:lnTo>
                    <a:lnTo>
                      <a:pt x="10" y="27"/>
                    </a:lnTo>
                    <a:lnTo>
                      <a:pt x="10" y="24"/>
                    </a:lnTo>
                    <a:lnTo>
                      <a:pt x="11" y="21"/>
                    </a:lnTo>
                    <a:lnTo>
                      <a:pt x="11" y="19"/>
                    </a:lnTo>
                    <a:lnTo>
                      <a:pt x="12" y="16"/>
                    </a:lnTo>
                    <a:lnTo>
                      <a:pt x="12" y="0"/>
                    </a:lnTo>
                    <a:lnTo>
                      <a:pt x="11" y="0"/>
                    </a:lnTo>
                    <a:lnTo>
                      <a:pt x="10" y="0"/>
                    </a:lnTo>
                    <a:lnTo>
                      <a:pt x="10" y="16"/>
                    </a:lnTo>
                    <a:lnTo>
                      <a:pt x="9" y="19"/>
                    </a:lnTo>
                    <a:lnTo>
                      <a:pt x="9" y="21"/>
                    </a:lnTo>
                    <a:lnTo>
                      <a:pt x="8" y="24"/>
                    </a:lnTo>
                    <a:lnTo>
                      <a:pt x="8" y="27"/>
                    </a:lnTo>
                    <a:lnTo>
                      <a:pt x="7" y="29"/>
                    </a:lnTo>
                    <a:lnTo>
                      <a:pt x="5" y="32"/>
                    </a:lnTo>
                    <a:lnTo>
                      <a:pt x="4" y="35"/>
                    </a:lnTo>
                    <a:lnTo>
                      <a:pt x="3" y="38"/>
                    </a:lnTo>
                    <a:lnTo>
                      <a:pt x="3" y="40"/>
                    </a:lnTo>
                    <a:lnTo>
                      <a:pt x="0" y="47"/>
                    </a:lnTo>
                    <a:lnTo>
                      <a:pt x="1" y="47"/>
                    </a:lnTo>
                    <a:lnTo>
                      <a:pt x="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89" name="Freeform 3685"/>
              <p:cNvSpPr>
                <a:spLocks/>
              </p:cNvSpPr>
              <p:nvPr/>
            </p:nvSpPr>
            <p:spPr bwMode="auto">
              <a:xfrm>
                <a:off x="2678" y="3504"/>
                <a:ext cx="1" cy="2"/>
              </a:xfrm>
              <a:custGeom>
                <a:avLst/>
                <a:gdLst>
                  <a:gd name="T0" fmla="*/ 1 w 1"/>
                  <a:gd name="T1" fmla="*/ 1 h 2"/>
                  <a:gd name="T2" fmla="*/ 1 w 1"/>
                  <a:gd name="T3" fmla="*/ 0 h 2"/>
                  <a:gd name="T4" fmla="*/ 0 w 1"/>
                  <a:gd name="T5" fmla="*/ 2 h 2"/>
                  <a:gd name="T6" fmla="*/ 0 w 1"/>
                  <a:gd name="T7" fmla="*/ 1 h 2"/>
                  <a:gd name="T8" fmla="*/ 1 w 1"/>
                  <a:gd name="T9" fmla="*/ 1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1"/>
                    </a:moveTo>
                    <a:lnTo>
                      <a:pt x="1" y="0"/>
                    </a:lnTo>
                    <a:lnTo>
                      <a:pt x="0" y="2"/>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0" name="Freeform 3686"/>
              <p:cNvSpPr>
                <a:spLocks/>
              </p:cNvSpPr>
              <p:nvPr/>
            </p:nvSpPr>
            <p:spPr bwMode="auto">
              <a:xfrm>
                <a:off x="2677" y="3504"/>
                <a:ext cx="2" cy="2"/>
              </a:xfrm>
              <a:custGeom>
                <a:avLst/>
                <a:gdLst>
                  <a:gd name="T0" fmla="*/ 3 w 3"/>
                  <a:gd name="T1" fmla="*/ 0 h 3"/>
                  <a:gd name="T2" fmla="*/ 0 w 3"/>
                  <a:gd name="T3" fmla="*/ 1 h 3"/>
                  <a:gd name="T4" fmla="*/ 0 w 3"/>
                  <a:gd name="T5" fmla="*/ 2 h 3"/>
                  <a:gd name="T6" fmla="*/ 0 w 3"/>
                  <a:gd name="T7" fmla="*/ 3 h 3"/>
                  <a:gd name="T8" fmla="*/ 2 w 3"/>
                  <a:gd name="T9" fmla="*/ 2 h 3"/>
                  <a:gd name="T10" fmla="*/ 3 w 3"/>
                  <a:gd name="T11" fmla="*/ 0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3" y="0"/>
                    </a:moveTo>
                    <a:lnTo>
                      <a:pt x="0" y="1"/>
                    </a:lnTo>
                    <a:lnTo>
                      <a:pt x="0" y="2"/>
                    </a:lnTo>
                    <a:lnTo>
                      <a:pt x="0" y="3"/>
                    </a:lnTo>
                    <a:lnTo>
                      <a:pt x="2" y="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1" name="Freeform 3687"/>
              <p:cNvSpPr>
                <a:spLocks/>
              </p:cNvSpPr>
              <p:nvPr/>
            </p:nvSpPr>
            <p:spPr bwMode="auto">
              <a:xfrm>
                <a:off x="2674" y="3505"/>
                <a:ext cx="4" cy="4"/>
              </a:xfrm>
              <a:custGeom>
                <a:avLst/>
                <a:gdLst>
                  <a:gd name="T0" fmla="*/ 6 w 7"/>
                  <a:gd name="T1" fmla="*/ 0 h 7"/>
                  <a:gd name="T2" fmla="*/ 4 w 7"/>
                  <a:gd name="T3" fmla="*/ 1 h 7"/>
                  <a:gd name="T4" fmla="*/ 0 w 7"/>
                  <a:gd name="T5" fmla="*/ 5 h 7"/>
                  <a:gd name="T6" fmla="*/ 1 w 7"/>
                  <a:gd name="T7" fmla="*/ 6 h 7"/>
                  <a:gd name="T8" fmla="*/ 2 w 7"/>
                  <a:gd name="T9" fmla="*/ 7 h 7"/>
                  <a:gd name="T10" fmla="*/ 7 w 7"/>
                  <a:gd name="T11" fmla="*/ 2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1"/>
                    </a:lnTo>
                    <a:lnTo>
                      <a:pt x="0" y="5"/>
                    </a:lnTo>
                    <a:lnTo>
                      <a:pt x="1" y="6"/>
                    </a:lnTo>
                    <a:lnTo>
                      <a:pt x="2" y="7"/>
                    </a:lnTo>
                    <a:lnTo>
                      <a:pt x="7" y="2"/>
                    </a:lnTo>
                    <a:lnTo>
                      <a:pt x="6"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2" name="Freeform 3688"/>
              <p:cNvSpPr>
                <a:spLocks/>
              </p:cNvSpPr>
              <p:nvPr/>
            </p:nvSpPr>
            <p:spPr bwMode="auto">
              <a:xfrm>
                <a:off x="2674" y="3507"/>
                <a:ext cx="2" cy="2"/>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3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3" name="Freeform 3689"/>
              <p:cNvSpPr>
                <a:spLocks/>
              </p:cNvSpPr>
              <p:nvPr/>
            </p:nvSpPr>
            <p:spPr bwMode="auto">
              <a:xfrm>
                <a:off x="2654" y="3508"/>
                <a:ext cx="20" cy="10"/>
              </a:xfrm>
              <a:custGeom>
                <a:avLst/>
                <a:gdLst>
                  <a:gd name="T0" fmla="*/ 38 w 39"/>
                  <a:gd name="T1" fmla="*/ 0 h 19"/>
                  <a:gd name="T2" fmla="*/ 33 w 39"/>
                  <a:gd name="T3" fmla="*/ 2 h 19"/>
                  <a:gd name="T4" fmla="*/ 33 w 39"/>
                  <a:gd name="T5" fmla="*/ 2 h 19"/>
                  <a:gd name="T6" fmla="*/ 31 w 39"/>
                  <a:gd name="T7" fmla="*/ 4 h 19"/>
                  <a:gd name="T8" fmla="*/ 24 w 39"/>
                  <a:gd name="T9" fmla="*/ 7 h 19"/>
                  <a:gd name="T10" fmla="*/ 22 w 39"/>
                  <a:gd name="T11" fmla="*/ 9 h 19"/>
                  <a:gd name="T12" fmla="*/ 16 w 39"/>
                  <a:gd name="T13" fmla="*/ 11 h 19"/>
                  <a:gd name="T14" fmla="*/ 12 w 39"/>
                  <a:gd name="T15" fmla="*/ 14 h 19"/>
                  <a:gd name="T16" fmla="*/ 5 w 39"/>
                  <a:gd name="T17" fmla="*/ 16 h 19"/>
                  <a:gd name="T18" fmla="*/ 0 w 39"/>
                  <a:gd name="T19" fmla="*/ 17 h 19"/>
                  <a:gd name="T20" fmla="*/ 0 w 39"/>
                  <a:gd name="T21" fmla="*/ 18 h 19"/>
                  <a:gd name="T22" fmla="*/ 0 w 39"/>
                  <a:gd name="T23" fmla="*/ 19 h 19"/>
                  <a:gd name="T24" fmla="*/ 5 w 39"/>
                  <a:gd name="T25" fmla="*/ 18 h 19"/>
                  <a:gd name="T26" fmla="*/ 12 w 39"/>
                  <a:gd name="T27" fmla="*/ 16 h 19"/>
                  <a:gd name="T28" fmla="*/ 16 w 39"/>
                  <a:gd name="T29" fmla="*/ 14 h 19"/>
                  <a:gd name="T30" fmla="*/ 24 w 39"/>
                  <a:gd name="T31" fmla="*/ 11 h 19"/>
                  <a:gd name="T32" fmla="*/ 26 w 39"/>
                  <a:gd name="T33" fmla="*/ 9 h 19"/>
                  <a:gd name="T34" fmla="*/ 33 w 39"/>
                  <a:gd name="T35" fmla="*/ 7 h 19"/>
                  <a:gd name="T36" fmla="*/ 36 w 39"/>
                  <a:gd name="T37" fmla="*/ 4 h 19"/>
                  <a:gd name="T38" fmla="*/ 39 w 39"/>
                  <a:gd name="T39" fmla="*/ 2 h 19"/>
                  <a:gd name="T40" fmla="*/ 38 w 39"/>
                  <a:gd name="T41" fmla="*/ 1 h 19"/>
                  <a:gd name="T42" fmla="*/ 38 w 39"/>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
                  <a:gd name="T67" fmla="*/ 0 h 19"/>
                  <a:gd name="T68" fmla="*/ 39 w 39"/>
                  <a:gd name="T69" fmla="*/ 19 h 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 h="19">
                    <a:moveTo>
                      <a:pt x="38" y="0"/>
                    </a:moveTo>
                    <a:lnTo>
                      <a:pt x="33" y="2"/>
                    </a:lnTo>
                    <a:lnTo>
                      <a:pt x="31" y="4"/>
                    </a:lnTo>
                    <a:lnTo>
                      <a:pt x="24" y="7"/>
                    </a:lnTo>
                    <a:lnTo>
                      <a:pt x="22" y="9"/>
                    </a:lnTo>
                    <a:lnTo>
                      <a:pt x="16" y="11"/>
                    </a:lnTo>
                    <a:lnTo>
                      <a:pt x="12" y="14"/>
                    </a:lnTo>
                    <a:lnTo>
                      <a:pt x="5" y="16"/>
                    </a:lnTo>
                    <a:lnTo>
                      <a:pt x="0" y="17"/>
                    </a:lnTo>
                    <a:lnTo>
                      <a:pt x="0" y="18"/>
                    </a:lnTo>
                    <a:lnTo>
                      <a:pt x="0" y="19"/>
                    </a:lnTo>
                    <a:lnTo>
                      <a:pt x="5" y="18"/>
                    </a:lnTo>
                    <a:lnTo>
                      <a:pt x="12" y="16"/>
                    </a:lnTo>
                    <a:lnTo>
                      <a:pt x="16" y="14"/>
                    </a:lnTo>
                    <a:lnTo>
                      <a:pt x="24" y="11"/>
                    </a:lnTo>
                    <a:lnTo>
                      <a:pt x="26" y="9"/>
                    </a:lnTo>
                    <a:lnTo>
                      <a:pt x="33" y="7"/>
                    </a:lnTo>
                    <a:lnTo>
                      <a:pt x="36" y="4"/>
                    </a:lnTo>
                    <a:lnTo>
                      <a:pt x="39" y="2"/>
                    </a:lnTo>
                    <a:lnTo>
                      <a:pt x="38" y="1"/>
                    </a:lnTo>
                    <a:lnTo>
                      <a:pt x="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4" name="Freeform 3690"/>
              <p:cNvSpPr>
                <a:spLocks/>
              </p:cNvSpPr>
              <p:nvPr/>
            </p:nvSpPr>
            <p:spPr bwMode="auto">
              <a:xfrm>
                <a:off x="2649" y="3516"/>
                <a:ext cx="6" cy="3"/>
              </a:xfrm>
              <a:custGeom>
                <a:avLst/>
                <a:gdLst>
                  <a:gd name="T0" fmla="*/ 12 w 13"/>
                  <a:gd name="T1" fmla="*/ 2 h 6"/>
                  <a:gd name="T2" fmla="*/ 12 w 13"/>
                  <a:gd name="T3" fmla="*/ 0 h 6"/>
                  <a:gd name="T4" fmla="*/ 13 w 13"/>
                  <a:gd name="T5" fmla="*/ 0 h 6"/>
                  <a:gd name="T6" fmla="*/ 4 w 13"/>
                  <a:gd name="T7" fmla="*/ 2 h 6"/>
                  <a:gd name="T8" fmla="*/ 0 w 13"/>
                  <a:gd name="T9" fmla="*/ 3 h 6"/>
                  <a:gd name="T10" fmla="*/ 0 w 13"/>
                  <a:gd name="T11" fmla="*/ 5 h 6"/>
                  <a:gd name="T12" fmla="*/ 0 w 13"/>
                  <a:gd name="T13" fmla="*/ 6 h 6"/>
                  <a:gd name="T14" fmla="*/ 4 w 13"/>
                  <a:gd name="T15" fmla="*/ 5 h 6"/>
                  <a:gd name="T16" fmla="*/ 5 w 13"/>
                  <a:gd name="T17" fmla="*/ 5 h 6"/>
                  <a:gd name="T18" fmla="*/ 7 w 13"/>
                  <a:gd name="T19" fmla="*/ 5 h 6"/>
                  <a:gd name="T20" fmla="*/ 12 w 13"/>
                  <a:gd name="T21" fmla="*/ 3 h 6"/>
                  <a:gd name="T22" fmla="*/ 12 w 13"/>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6"/>
                  <a:gd name="T38" fmla="*/ 13 w 1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6">
                    <a:moveTo>
                      <a:pt x="12" y="2"/>
                    </a:moveTo>
                    <a:lnTo>
                      <a:pt x="12" y="0"/>
                    </a:lnTo>
                    <a:lnTo>
                      <a:pt x="13" y="0"/>
                    </a:lnTo>
                    <a:lnTo>
                      <a:pt x="4" y="2"/>
                    </a:lnTo>
                    <a:lnTo>
                      <a:pt x="0" y="3"/>
                    </a:lnTo>
                    <a:lnTo>
                      <a:pt x="0" y="5"/>
                    </a:lnTo>
                    <a:lnTo>
                      <a:pt x="0" y="6"/>
                    </a:lnTo>
                    <a:lnTo>
                      <a:pt x="4" y="5"/>
                    </a:lnTo>
                    <a:lnTo>
                      <a:pt x="5" y="5"/>
                    </a:lnTo>
                    <a:lnTo>
                      <a:pt x="7" y="5"/>
                    </a:lnTo>
                    <a:lnTo>
                      <a:pt x="12" y="3"/>
                    </a:lnTo>
                    <a:lnTo>
                      <a:pt x="1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5" name="Freeform 3691"/>
              <p:cNvSpPr>
                <a:spLocks/>
              </p:cNvSpPr>
              <p:nvPr/>
            </p:nvSpPr>
            <p:spPr bwMode="auto">
              <a:xfrm>
                <a:off x="2646" y="3517"/>
                <a:ext cx="3" cy="2"/>
              </a:xfrm>
              <a:custGeom>
                <a:avLst/>
                <a:gdLst>
                  <a:gd name="T0" fmla="*/ 4 w 4"/>
                  <a:gd name="T1" fmla="*/ 3 h 5"/>
                  <a:gd name="T2" fmla="*/ 4 w 4"/>
                  <a:gd name="T3" fmla="*/ 0 h 5"/>
                  <a:gd name="T4" fmla="*/ 0 w 4"/>
                  <a:gd name="T5" fmla="*/ 0 h 5"/>
                  <a:gd name="T6" fmla="*/ 0 w 4"/>
                  <a:gd name="T7" fmla="*/ 3 h 5"/>
                  <a:gd name="T8" fmla="*/ 0 w 4"/>
                  <a:gd name="T9" fmla="*/ 5 h 5"/>
                  <a:gd name="T10" fmla="*/ 1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1" y="5"/>
                    </a:lnTo>
                    <a:lnTo>
                      <a:pt x="4"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6" name="Freeform 3692"/>
              <p:cNvSpPr>
                <a:spLocks/>
              </p:cNvSpPr>
              <p:nvPr/>
            </p:nvSpPr>
            <p:spPr bwMode="auto">
              <a:xfrm>
                <a:off x="2645" y="3517"/>
                <a:ext cx="3" cy="2"/>
              </a:xfrm>
              <a:custGeom>
                <a:avLst/>
                <a:gdLst>
                  <a:gd name="T0" fmla="*/ 4 w 7"/>
                  <a:gd name="T1" fmla="*/ 0 h 5"/>
                  <a:gd name="T2" fmla="*/ 7 w 7"/>
                  <a:gd name="T3" fmla="*/ 0 h 5"/>
                  <a:gd name="T4" fmla="*/ 0 w 7"/>
                  <a:gd name="T5" fmla="*/ 3 h 5"/>
                  <a:gd name="T6" fmla="*/ 0 w 7"/>
                  <a:gd name="T7" fmla="*/ 4 h 5"/>
                  <a:gd name="T8" fmla="*/ 0 w 7"/>
                  <a:gd name="T9" fmla="*/ 5 h 5"/>
                  <a:gd name="T10" fmla="*/ 4 w 7"/>
                  <a:gd name="T11" fmla="*/ 4 h 5"/>
                  <a:gd name="T12" fmla="*/ 4 w 7"/>
                  <a:gd name="T13" fmla="*/ 3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7" name="Freeform 3693"/>
              <p:cNvSpPr>
                <a:spLocks/>
              </p:cNvSpPr>
              <p:nvPr/>
            </p:nvSpPr>
            <p:spPr bwMode="auto">
              <a:xfrm>
                <a:off x="2638" y="3518"/>
                <a:ext cx="7" cy="2"/>
              </a:xfrm>
              <a:custGeom>
                <a:avLst/>
                <a:gdLst>
                  <a:gd name="T0" fmla="*/ 12 w 12"/>
                  <a:gd name="T1" fmla="*/ 3 h 5"/>
                  <a:gd name="T2" fmla="*/ 12 w 12"/>
                  <a:gd name="T3" fmla="*/ 0 h 5"/>
                  <a:gd name="T4" fmla="*/ 0 w 12"/>
                  <a:gd name="T5" fmla="*/ 0 h 5"/>
                  <a:gd name="T6" fmla="*/ 0 w 12"/>
                  <a:gd name="T7" fmla="*/ 3 h 5"/>
                  <a:gd name="T8" fmla="*/ 0 w 12"/>
                  <a:gd name="T9" fmla="*/ 5 h 5"/>
                  <a:gd name="T10" fmla="*/ 9 w 12"/>
                  <a:gd name="T11" fmla="*/ 5 h 5"/>
                  <a:gd name="T12" fmla="*/ 12 w 12"/>
                  <a:gd name="T13" fmla="*/ 4 h 5"/>
                  <a:gd name="T14" fmla="*/ 12 w 12"/>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5"/>
                  <a:gd name="T26" fmla="*/ 12 w 1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5">
                    <a:moveTo>
                      <a:pt x="12" y="3"/>
                    </a:moveTo>
                    <a:lnTo>
                      <a:pt x="12" y="0"/>
                    </a:lnTo>
                    <a:lnTo>
                      <a:pt x="0" y="0"/>
                    </a:lnTo>
                    <a:lnTo>
                      <a:pt x="0" y="3"/>
                    </a:lnTo>
                    <a:lnTo>
                      <a:pt x="0" y="5"/>
                    </a:lnTo>
                    <a:lnTo>
                      <a:pt x="9" y="5"/>
                    </a:lnTo>
                    <a:lnTo>
                      <a:pt x="12" y="4"/>
                    </a:lnTo>
                    <a:lnTo>
                      <a:pt x="1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8" name="Freeform 3694"/>
              <p:cNvSpPr>
                <a:spLocks/>
              </p:cNvSpPr>
              <p:nvPr/>
            </p:nvSpPr>
            <p:spPr bwMode="auto">
              <a:xfrm>
                <a:off x="2633" y="3518"/>
                <a:ext cx="8" cy="2"/>
              </a:xfrm>
              <a:custGeom>
                <a:avLst/>
                <a:gdLst>
                  <a:gd name="T0" fmla="*/ 12 w 16"/>
                  <a:gd name="T1" fmla="*/ 0 h 5"/>
                  <a:gd name="T2" fmla="*/ 16 w 16"/>
                  <a:gd name="T3" fmla="*/ 0 h 5"/>
                  <a:gd name="T4" fmla="*/ 7 w 16"/>
                  <a:gd name="T5" fmla="*/ 3 h 5"/>
                  <a:gd name="T6" fmla="*/ 0 w 16"/>
                  <a:gd name="T7" fmla="*/ 2 h 5"/>
                  <a:gd name="T8" fmla="*/ 0 w 16"/>
                  <a:gd name="T9" fmla="*/ 3 h 5"/>
                  <a:gd name="T10" fmla="*/ 0 w 16"/>
                  <a:gd name="T11" fmla="*/ 4 h 5"/>
                  <a:gd name="T12" fmla="*/ 7 w 16"/>
                  <a:gd name="T13" fmla="*/ 5 h 5"/>
                  <a:gd name="T14" fmla="*/ 12 w 16"/>
                  <a:gd name="T15" fmla="*/ 4 h 5"/>
                  <a:gd name="T16" fmla="*/ 12 w 16"/>
                  <a:gd name="T17" fmla="*/ 3 h 5"/>
                  <a:gd name="T18" fmla="*/ 12 w 16"/>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
                  <a:gd name="T32" fmla="*/ 16 w 1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
                    <a:moveTo>
                      <a:pt x="12" y="0"/>
                    </a:moveTo>
                    <a:lnTo>
                      <a:pt x="16" y="0"/>
                    </a:lnTo>
                    <a:lnTo>
                      <a:pt x="7" y="3"/>
                    </a:lnTo>
                    <a:lnTo>
                      <a:pt x="0" y="2"/>
                    </a:lnTo>
                    <a:lnTo>
                      <a:pt x="0" y="3"/>
                    </a:lnTo>
                    <a:lnTo>
                      <a:pt x="0" y="4"/>
                    </a:lnTo>
                    <a:lnTo>
                      <a:pt x="7" y="5"/>
                    </a:lnTo>
                    <a:lnTo>
                      <a:pt x="12" y="4"/>
                    </a:lnTo>
                    <a:lnTo>
                      <a:pt x="12" y="3"/>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399" name="Freeform 3695"/>
              <p:cNvSpPr>
                <a:spLocks/>
              </p:cNvSpPr>
              <p:nvPr/>
            </p:nvSpPr>
            <p:spPr bwMode="auto">
              <a:xfrm>
                <a:off x="2629" y="3518"/>
                <a:ext cx="4" cy="2"/>
              </a:xfrm>
              <a:custGeom>
                <a:avLst/>
                <a:gdLst>
                  <a:gd name="T0" fmla="*/ 7 w 7"/>
                  <a:gd name="T1" fmla="*/ 2 h 5"/>
                  <a:gd name="T2" fmla="*/ 0 w 7"/>
                  <a:gd name="T3" fmla="*/ 0 h 5"/>
                  <a:gd name="T4" fmla="*/ 0 w 7"/>
                  <a:gd name="T5" fmla="*/ 0 h 5"/>
                  <a:gd name="T6" fmla="*/ 0 w 7"/>
                  <a:gd name="T7" fmla="*/ 3 h 5"/>
                  <a:gd name="T8" fmla="*/ 0 w 7"/>
                  <a:gd name="T9" fmla="*/ 5 h 5"/>
                  <a:gd name="T10" fmla="*/ 7 w 7"/>
                  <a:gd name="T11" fmla="*/ 5 h 5"/>
                  <a:gd name="T12" fmla="*/ 7 w 7"/>
                  <a:gd name="T13" fmla="*/ 3 h 5"/>
                  <a:gd name="T14" fmla="*/ 7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7" y="2"/>
                    </a:moveTo>
                    <a:lnTo>
                      <a:pt x="0" y="0"/>
                    </a:lnTo>
                    <a:lnTo>
                      <a:pt x="0" y="3"/>
                    </a:lnTo>
                    <a:lnTo>
                      <a:pt x="0" y="5"/>
                    </a:lnTo>
                    <a:lnTo>
                      <a:pt x="7" y="5"/>
                    </a:lnTo>
                    <a:lnTo>
                      <a:pt x="7" y="3"/>
                    </a:lnTo>
                    <a:lnTo>
                      <a:pt x="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0" name="Freeform 3696"/>
              <p:cNvSpPr>
                <a:spLocks/>
              </p:cNvSpPr>
              <p:nvPr/>
            </p:nvSpPr>
            <p:spPr bwMode="auto">
              <a:xfrm>
                <a:off x="2626" y="3518"/>
                <a:ext cx="7" cy="2"/>
              </a:xfrm>
              <a:custGeom>
                <a:avLst/>
                <a:gdLst>
                  <a:gd name="T0" fmla="*/ 7 w 14"/>
                  <a:gd name="T1" fmla="*/ 3 h 5"/>
                  <a:gd name="T2" fmla="*/ 7 w 14"/>
                  <a:gd name="T3" fmla="*/ 2 h 5"/>
                  <a:gd name="T4" fmla="*/ 0 w 14"/>
                  <a:gd name="T5" fmla="*/ 0 h 5"/>
                  <a:gd name="T6" fmla="*/ 0 w 14"/>
                  <a:gd name="T7" fmla="*/ 2 h 5"/>
                  <a:gd name="T8" fmla="*/ 0 w 14"/>
                  <a:gd name="T9" fmla="*/ 3 h 5"/>
                  <a:gd name="T10" fmla="*/ 14 w 14"/>
                  <a:gd name="T11" fmla="*/ 5 h 5"/>
                  <a:gd name="T12" fmla="*/ 7 w 14"/>
                  <a:gd name="T13" fmla="*/ 5 h 5"/>
                  <a:gd name="T14" fmla="*/ 7 w 1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
                  <a:gd name="T26" fmla="*/ 14 w 1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
                    <a:moveTo>
                      <a:pt x="7" y="3"/>
                    </a:moveTo>
                    <a:lnTo>
                      <a:pt x="7" y="2"/>
                    </a:lnTo>
                    <a:lnTo>
                      <a:pt x="0" y="0"/>
                    </a:lnTo>
                    <a:lnTo>
                      <a:pt x="0" y="2"/>
                    </a:lnTo>
                    <a:lnTo>
                      <a:pt x="0" y="3"/>
                    </a:lnTo>
                    <a:lnTo>
                      <a:pt x="14" y="5"/>
                    </a:lnTo>
                    <a:lnTo>
                      <a:pt x="7" y="5"/>
                    </a:lnTo>
                    <a:lnTo>
                      <a:pt x="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1" name="Freeform 3697"/>
              <p:cNvSpPr>
                <a:spLocks/>
              </p:cNvSpPr>
              <p:nvPr/>
            </p:nvSpPr>
            <p:spPr bwMode="auto">
              <a:xfrm>
                <a:off x="2586" y="3496"/>
                <a:ext cx="40" cy="23"/>
              </a:xfrm>
              <a:custGeom>
                <a:avLst/>
                <a:gdLst>
                  <a:gd name="T0" fmla="*/ 79 w 79"/>
                  <a:gd name="T1" fmla="*/ 43 h 47"/>
                  <a:gd name="T2" fmla="*/ 72 w 79"/>
                  <a:gd name="T3" fmla="*/ 42 h 47"/>
                  <a:gd name="T4" fmla="*/ 68 w 79"/>
                  <a:gd name="T5" fmla="*/ 42 h 47"/>
                  <a:gd name="T6" fmla="*/ 67 w 79"/>
                  <a:gd name="T7" fmla="*/ 42 h 47"/>
                  <a:gd name="T8" fmla="*/ 60 w 79"/>
                  <a:gd name="T9" fmla="*/ 40 h 47"/>
                  <a:gd name="T10" fmla="*/ 54 w 79"/>
                  <a:gd name="T11" fmla="*/ 39 h 47"/>
                  <a:gd name="T12" fmla="*/ 39 w 79"/>
                  <a:gd name="T13" fmla="*/ 32 h 47"/>
                  <a:gd name="T14" fmla="*/ 34 w 79"/>
                  <a:gd name="T15" fmla="*/ 28 h 47"/>
                  <a:gd name="T16" fmla="*/ 29 w 79"/>
                  <a:gd name="T17" fmla="*/ 26 h 47"/>
                  <a:gd name="T18" fmla="*/ 18 w 79"/>
                  <a:gd name="T19" fmla="*/ 19 h 47"/>
                  <a:gd name="T20" fmla="*/ 10 w 79"/>
                  <a:gd name="T21" fmla="*/ 11 h 47"/>
                  <a:gd name="T22" fmla="*/ 8 w 79"/>
                  <a:gd name="T23" fmla="*/ 8 h 47"/>
                  <a:gd name="T24" fmla="*/ 4 w 79"/>
                  <a:gd name="T25" fmla="*/ 3 h 47"/>
                  <a:gd name="T26" fmla="*/ 2 w 79"/>
                  <a:gd name="T27" fmla="*/ 0 h 47"/>
                  <a:gd name="T28" fmla="*/ 1 w 79"/>
                  <a:gd name="T29" fmla="*/ 1 h 47"/>
                  <a:gd name="T30" fmla="*/ 0 w 79"/>
                  <a:gd name="T31" fmla="*/ 2 h 47"/>
                  <a:gd name="T32" fmla="*/ 2 w 79"/>
                  <a:gd name="T33" fmla="*/ 5 h 47"/>
                  <a:gd name="T34" fmla="*/ 6 w 79"/>
                  <a:gd name="T35" fmla="*/ 10 h 47"/>
                  <a:gd name="T36" fmla="*/ 8 w 79"/>
                  <a:gd name="T37" fmla="*/ 13 h 47"/>
                  <a:gd name="T38" fmla="*/ 16 w 79"/>
                  <a:gd name="T39" fmla="*/ 22 h 47"/>
                  <a:gd name="T40" fmla="*/ 24 w 79"/>
                  <a:gd name="T41" fmla="*/ 28 h 47"/>
                  <a:gd name="T42" fmla="*/ 30 w 79"/>
                  <a:gd name="T43" fmla="*/ 31 h 47"/>
                  <a:gd name="T44" fmla="*/ 34 w 79"/>
                  <a:gd name="T45" fmla="*/ 34 h 47"/>
                  <a:gd name="T46" fmla="*/ 54 w 79"/>
                  <a:gd name="T47" fmla="*/ 41 h 47"/>
                  <a:gd name="T48" fmla="*/ 60 w 79"/>
                  <a:gd name="T49" fmla="*/ 42 h 47"/>
                  <a:gd name="T50" fmla="*/ 67 w 79"/>
                  <a:gd name="T51" fmla="*/ 45 h 47"/>
                  <a:gd name="T52" fmla="*/ 78 w 79"/>
                  <a:gd name="T53" fmla="*/ 47 h 47"/>
                  <a:gd name="T54" fmla="*/ 79 w 79"/>
                  <a:gd name="T55" fmla="*/ 47 h 47"/>
                  <a:gd name="T56" fmla="*/ 79 w 79"/>
                  <a:gd name="T57" fmla="*/ 45 h 47"/>
                  <a:gd name="T58" fmla="*/ 79 w 79"/>
                  <a:gd name="T59" fmla="*/ 43 h 4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9"/>
                  <a:gd name="T91" fmla="*/ 0 h 47"/>
                  <a:gd name="T92" fmla="*/ 79 w 79"/>
                  <a:gd name="T93" fmla="*/ 47 h 4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9" h="47">
                    <a:moveTo>
                      <a:pt x="79" y="43"/>
                    </a:moveTo>
                    <a:lnTo>
                      <a:pt x="72" y="42"/>
                    </a:lnTo>
                    <a:lnTo>
                      <a:pt x="68" y="42"/>
                    </a:lnTo>
                    <a:lnTo>
                      <a:pt x="67" y="42"/>
                    </a:lnTo>
                    <a:lnTo>
                      <a:pt x="60" y="40"/>
                    </a:lnTo>
                    <a:lnTo>
                      <a:pt x="54" y="39"/>
                    </a:lnTo>
                    <a:lnTo>
                      <a:pt x="39" y="32"/>
                    </a:lnTo>
                    <a:lnTo>
                      <a:pt x="34" y="28"/>
                    </a:lnTo>
                    <a:lnTo>
                      <a:pt x="29" y="26"/>
                    </a:lnTo>
                    <a:lnTo>
                      <a:pt x="18" y="19"/>
                    </a:lnTo>
                    <a:lnTo>
                      <a:pt x="10" y="11"/>
                    </a:lnTo>
                    <a:lnTo>
                      <a:pt x="8" y="8"/>
                    </a:lnTo>
                    <a:lnTo>
                      <a:pt x="4" y="3"/>
                    </a:lnTo>
                    <a:lnTo>
                      <a:pt x="2" y="0"/>
                    </a:lnTo>
                    <a:lnTo>
                      <a:pt x="1" y="1"/>
                    </a:lnTo>
                    <a:lnTo>
                      <a:pt x="0" y="2"/>
                    </a:lnTo>
                    <a:lnTo>
                      <a:pt x="2" y="5"/>
                    </a:lnTo>
                    <a:lnTo>
                      <a:pt x="6" y="10"/>
                    </a:lnTo>
                    <a:lnTo>
                      <a:pt x="8" y="13"/>
                    </a:lnTo>
                    <a:lnTo>
                      <a:pt x="16" y="22"/>
                    </a:lnTo>
                    <a:lnTo>
                      <a:pt x="24" y="28"/>
                    </a:lnTo>
                    <a:lnTo>
                      <a:pt x="30" y="31"/>
                    </a:lnTo>
                    <a:lnTo>
                      <a:pt x="34" y="34"/>
                    </a:lnTo>
                    <a:lnTo>
                      <a:pt x="54" y="41"/>
                    </a:lnTo>
                    <a:lnTo>
                      <a:pt x="60" y="42"/>
                    </a:lnTo>
                    <a:lnTo>
                      <a:pt x="67" y="45"/>
                    </a:lnTo>
                    <a:lnTo>
                      <a:pt x="78" y="47"/>
                    </a:lnTo>
                    <a:lnTo>
                      <a:pt x="79" y="47"/>
                    </a:lnTo>
                    <a:lnTo>
                      <a:pt x="79" y="45"/>
                    </a:lnTo>
                    <a:lnTo>
                      <a:pt x="79"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2" name="Freeform 3698"/>
              <p:cNvSpPr>
                <a:spLocks/>
              </p:cNvSpPr>
              <p:nvPr/>
            </p:nvSpPr>
            <p:spPr bwMode="auto">
              <a:xfrm>
                <a:off x="2583" y="3465"/>
                <a:ext cx="9" cy="34"/>
              </a:xfrm>
              <a:custGeom>
                <a:avLst/>
                <a:gdLst>
                  <a:gd name="T0" fmla="*/ 7 w 17"/>
                  <a:gd name="T1" fmla="*/ 64 h 68"/>
                  <a:gd name="T2" fmla="*/ 8 w 17"/>
                  <a:gd name="T3" fmla="*/ 64 h 68"/>
                  <a:gd name="T4" fmla="*/ 6 w 17"/>
                  <a:gd name="T5" fmla="*/ 59 h 68"/>
                  <a:gd name="T6" fmla="*/ 5 w 17"/>
                  <a:gd name="T7" fmla="*/ 55 h 68"/>
                  <a:gd name="T8" fmla="*/ 4 w 17"/>
                  <a:gd name="T9" fmla="*/ 49 h 68"/>
                  <a:gd name="T10" fmla="*/ 4 w 17"/>
                  <a:gd name="T11" fmla="*/ 44 h 68"/>
                  <a:gd name="T12" fmla="*/ 2 w 17"/>
                  <a:gd name="T13" fmla="*/ 40 h 68"/>
                  <a:gd name="T14" fmla="*/ 4 w 17"/>
                  <a:gd name="T15" fmla="*/ 34 h 68"/>
                  <a:gd name="T16" fmla="*/ 4 w 17"/>
                  <a:gd name="T17" fmla="*/ 28 h 68"/>
                  <a:gd name="T18" fmla="*/ 5 w 17"/>
                  <a:gd name="T19" fmla="*/ 23 h 68"/>
                  <a:gd name="T20" fmla="*/ 7 w 17"/>
                  <a:gd name="T21" fmla="*/ 19 h 68"/>
                  <a:gd name="T22" fmla="*/ 8 w 17"/>
                  <a:gd name="T23" fmla="*/ 15 h 68"/>
                  <a:gd name="T24" fmla="*/ 12 w 17"/>
                  <a:gd name="T25" fmla="*/ 11 h 68"/>
                  <a:gd name="T26" fmla="*/ 14 w 17"/>
                  <a:gd name="T27" fmla="*/ 7 h 68"/>
                  <a:gd name="T28" fmla="*/ 17 w 17"/>
                  <a:gd name="T29" fmla="*/ 3 h 68"/>
                  <a:gd name="T30" fmla="*/ 15 w 17"/>
                  <a:gd name="T31" fmla="*/ 0 h 68"/>
                  <a:gd name="T32" fmla="*/ 12 w 17"/>
                  <a:gd name="T33" fmla="*/ 5 h 68"/>
                  <a:gd name="T34" fmla="*/ 9 w 17"/>
                  <a:gd name="T35" fmla="*/ 9 h 68"/>
                  <a:gd name="T36" fmla="*/ 6 w 17"/>
                  <a:gd name="T37" fmla="*/ 13 h 68"/>
                  <a:gd name="T38" fmla="*/ 5 w 17"/>
                  <a:gd name="T39" fmla="*/ 19 h 68"/>
                  <a:gd name="T40" fmla="*/ 2 w 17"/>
                  <a:gd name="T41" fmla="*/ 23 h 68"/>
                  <a:gd name="T42" fmla="*/ 1 w 17"/>
                  <a:gd name="T43" fmla="*/ 28 h 68"/>
                  <a:gd name="T44" fmla="*/ 1 w 17"/>
                  <a:gd name="T45" fmla="*/ 34 h 68"/>
                  <a:gd name="T46" fmla="*/ 0 w 17"/>
                  <a:gd name="T47" fmla="*/ 40 h 68"/>
                  <a:gd name="T48" fmla="*/ 1 w 17"/>
                  <a:gd name="T49" fmla="*/ 44 h 68"/>
                  <a:gd name="T50" fmla="*/ 1 w 17"/>
                  <a:gd name="T51" fmla="*/ 49 h 68"/>
                  <a:gd name="T52" fmla="*/ 2 w 17"/>
                  <a:gd name="T53" fmla="*/ 55 h 68"/>
                  <a:gd name="T54" fmla="*/ 4 w 17"/>
                  <a:gd name="T55" fmla="*/ 59 h 68"/>
                  <a:gd name="T56" fmla="*/ 8 w 17"/>
                  <a:gd name="T57" fmla="*/ 68 h 68"/>
                  <a:gd name="T58" fmla="*/ 6 w 17"/>
                  <a:gd name="T59" fmla="*/ 65 h 68"/>
                  <a:gd name="T60" fmla="*/ 7 w 17"/>
                  <a:gd name="T61" fmla="*/ 64 h 6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
                  <a:gd name="T94" fmla="*/ 0 h 68"/>
                  <a:gd name="T95" fmla="*/ 17 w 17"/>
                  <a:gd name="T96" fmla="*/ 68 h 6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 h="68">
                    <a:moveTo>
                      <a:pt x="7" y="64"/>
                    </a:moveTo>
                    <a:lnTo>
                      <a:pt x="8" y="64"/>
                    </a:lnTo>
                    <a:lnTo>
                      <a:pt x="6" y="59"/>
                    </a:lnTo>
                    <a:lnTo>
                      <a:pt x="5" y="55"/>
                    </a:lnTo>
                    <a:lnTo>
                      <a:pt x="4" y="49"/>
                    </a:lnTo>
                    <a:lnTo>
                      <a:pt x="4" y="44"/>
                    </a:lnTo>
                    <a:lnTo>
                      <a:pt x="2" y="40"/>
                    </a:lnTo>
                    <a:lnTo>
                      <a:pt x="4" y="34"/>
                    </a:lnTo>
                    <a:lnTo>
                      <a:pt x="4" y="28"/>
                    </a:lnTo>
                    <a:lnTo>
                      <a:pt x="5" y="23"/>
                    </a:lnTo>
                    <a:lnTo>
                      <a:pt x="7" y="19"/>
                    </a:lnTo>
                    <a:lnTo>
                      <a:pt x="8" y="15"/>
                    </a:lnTo>
                    <a:lnTo>
                      <a:pt x="12" y="11"/>
                    </a:lnTo>
                    <a:lnTo>
                      <a:pt x="14" y="7"/>
                    </a:lnTo>
                    <a:lnTo>
                      <a:pt x="17" y="3"/>
                    </a:lnTo>
                    <a:lnTo>
                      <a:pt x="15" y="0"/>
                    </a:lnTo>
                    <a:lnTo>
                      <a:pt x="12" y="5"/>
                    </a:lnTo>
                    <a:lnTo>
                      <a:pt x="9" y="9"/>
                    </a:lnTo>
                    <a:lnTo>
                      <a:pt x="6" y="13"/>
                    </a:lnTo>
                    <a:lnTo>
                      <a:pt x="5" y="19"/>
                    </a:lnTo>
                    <a:lnTo>
                      <a:pt x="2" y="23"/>
                    </a:lnTo>
                    <a:lnTo>
                      <a:pt x="1" y="28"/>
                    </a:lnTo>
                    <a:lnTo>
                      <a:pt x="1" y="34"/>
                    </a:lnTo>
                    <a:lnTo>
                      <a:pt x="0" y="40"/>
                    </a:lnTo>
                    <a:lnTo>
                      <a:pt x="1" y="44"/>
                    </a:lnTo>
                    <a:lnTo>
                      <a:pt x="1" y="49"/>
                    </a:lnTo>
                    <a:lnTo>
                      <a:pt x="2" y="55"/>
                    </a:lnTo>
                    <a:lnTo>
                      <a:pt x="4" y="59"/>
                    </a:lnTo>
                    <a:lnTo>
                      <a:pt x="8" y="68"/>
                    </a:lnTo>
                    <a:lnTo>
                      <a:pt x="6" y="65"/>
                    </a:lnTo>
                    <a:lnTo>
                      <a:pt x="7"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3" name="Freeform 3699"/>
              <p:cNvSpPr>
                <a:spLocks/>
              </p:cNvSpPr>
              <p:nvPr/>
            </p:nvSpPr>
            <p:spPr bwMode="auto">
              <a:xfrm>
                <a:off x="2591" y="3458"/>
                <a:ext cx="9" cy="8"/>
              </a:xfrm>
              <a:custGeom>
                <a:avLst/>
                <a:gdLst>
                  <a:gd name="T0" fmla="*/ 2 w 19"/>
                  <a:gd name="T1" fmla="*/ 16 h 16"/>
                  <a:gd name="T2" fmla="*/ 10 w 19"/>
                  <a:gd name="T3" fmla="*/ 8 h 16"/>
                  <a:gd name="T4" fmla="*/ 17 w 19"/>
                  <a:gd name="T5" fmla="*/ 3 h 16"/>
                  <a:gd name="T6" fmla="*/ 19 w 19"/>
                  <a:gd name="T7" fmla="*/ 2 h 16"/>
                  <a:gd name="T8" fmla="*/ 19 w 19"/>
                  <a:gd name="T9" fmla="*/ 1 h 16"/>
                  <a:gd name="T10" fmla="*/ 19 w 19"/>
                  <a:gd name="T11" fmla="*/ 0 h 16"/>
                  <a:gd name="T12" fmla="*/ 10 w 19"/>
                  <a:gd name="T13" fmla="*/ 3 h 16"/>
                  <a:gd name="T14" fmla="*/ 8 w 19"/>
                  <a:gd name="T15" fmla="*/ 5 h 16"/>
                  <a:gd name="T16" fmla="*/ 0 w 19"/>
                  <a:gd name="T17" fmla="*/ 13 h 16"/>
                  <a:gd name="T18" fmla="*/ 2 w 19"/>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16"/>
                  <a:gd name="T32" fmla="*/ 19 w 19"/>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16">
                    <a:moveTo>
                      <a:pt x="2" y="16"/>
                    </a:moveTo>
                    <a:lnTo>
                      <a:pt x="10" y="8"/>
                    </a:lnTo>
                    <a:lnTo>
                      <a:pt x="17" y="3"/>
                    </a:lnTo>
                    <a:lnTo>
                      <a:pt x="19" y="2"/>
                    </a:lnTo>
                    <a:lnTo>
                      <a:pt x="19" y="1"/>
                    </a:lnTo>
                    <a:lnTo>
                      <a:pt x="19" y="0"/>
                    </a:lnTo>
                    <a:lnTo>
                      <a:pt x="10" y="3"/>
                    </a:lnTo>
                    <a:lnTo>
                      <a:pt x="8" y="5"/>
                    </a:lnTo>
                    <a:lnTo>
                      <a:pt x="0" y="13"/>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4" name="Freeform 3700"/>
              <p:cNvSpPr>
                <a:spLocks/>
              </p:cNvSpPr>
              <p:nvPr/>
            </p:nvSpPr>
            <p:spPr bwMode="auto">
              <a:xfrm>
                <a:off x="2599" y="3448"/>
                <a:ext cx="77" cy="11"/>
              </a:xfrm>
              <a:custGeom>
                <a:avLst/>
                <a:gdLst>
                  <a:gd name="T0" fmla="*/ 2 w 154"/>
                  <a:gd name="T1" fmla="*/ 22 h 22"/>
                  <a:gd name="T2" fmla="*/ 8 w 154"/>
                  <a:gd name="T3" fmla="*/ 18 h 22"/>
                  <a:gd name="T4" fmla="*/ 15 w 154"/>
                  <a:gd name="T5" fmla="*/ 14 h 22"/>
                  <a:gd name="T6" fmla="*/ 30 w 154"/>
                  <a:gd name="T7" fmla="*/ 8 h 22"/>
                  <a:gd name="T8" fmla="*/ 37 w 154"/>
                  <a:gd name="T9" fmla="*/ 7 h 22"/>
                  <a:gd name="T10" fmla="*/ 44 w 154"/>
                  <a:gd name="T11" fmla="*/ 5 h 22"/>
                  <a:gd name="T12" fmla="*/ 51 w 154"/>
                  <a:gd name="T13" fmla="*/ 3 h 22"/>
                  <a:gd name="T14" fmla="*/ 58 w 154"/>
                  <a:gd name="T15" fmla="*/ 3 h 22"/>
                  <a:gd name="T16" fmla="*/ 65 w 154"/>
                  <a:gd name="T17" fmla="*/ 2 h 22"/>
                  <a:gd name="T18" fmla="*/ 97 w 154"/>
                  <a:gd name="T19" fmla="*/ 2 h 22"/>
                  <a:gd name="T20" fmla="*/ 103 w 154"/>
                  <a:gd name="T21" fmla="*/ 3 h 22"/>
                  <a:gd name="T22" fmla="*/ 109 w 154"/>
                  <a:gd name="T23" fmla="*/ 3 h 22"/>
                  <a:gd name="T24" fmla="*/ 113 w 154"/>
                  <a:gd name="T25" fmla="*/ 5 h 22"/>
                  <a:gd name="T26" fmla="*/ 119 w 154"/>
                  <a:gd name="T27" fmla="*/ 6 h 22"/>
                  <a:gd name="T28" fmla="*/ 124 w 154"/>
                  <a:gd name="T29" fmla="*/ 7 h 22"/>
                  <a:gd name="T30" fmla="*/ 129 w 154"/>
                  <a:gd name="T31" fmla="*/ 8 h 22"/>
                  <a:gd name="T32" fmla="*/ 134 w 154"/>
                  <a:gd name="T33" fmla="*/ 9 h 22"/>
                  <a:gd name="T34" fmla="*/ 143 w 154"/>
                  <a:gd name="T35" fmla="*/ 14 h 22"/>
                  <a:gd name="T36" fmla="*/ 149 w 154"/>
                  <a:gd name="T37" fmla="*/ 15 h 22"/>
                  <a:gd name="T38" fmla="*/ 154 w 154"/>
                  <a:gd name="T39" fmla="*/ 17 h 22"/>
                  <a:gd name="T40" fmla="*/ 154 w 154"/>
                  <a:gd name="T41" fmla="*/ 16 h 22"/>
                  <a:gd name="T42" fmla="*/ 154 w 154"/>
                  <a:gd name="T43" fmla="*/ 15 h 22"/>
                  <a:gd name="T44" fmla="*/ 149 w 154"/>
                  <a:gd name="T45" fmla="*/ 13 h 22"/>
                  <a:gd name="T46" fmla="*/ 143 w 154"/>
                  <a:gd name="T47" fmla="*/ 12 h 22"/>
                  <a:gd name="T48" fmla="*/ 134 w 154"/>
                  <a:gd name="T49" fmla="*/ 7 h 22"/>
                  <a:gd name="T50" fmla="*/ 129 w 154"/>
                  <a:gd name="T51" fmla="*/ 6 h 22"/>
                  <a:gd name="T52" fmla="*/ 124 w 154"/>
                  <a:gd name="T53" fmla="*/ 5 h 22"/>
                  <a:gd name="T54" fmla="*/ 119 w 154"/>
                  <a:gd name="T55" fmla="*/ 3 h 22"/>
                  <a:gd name="T56" fmla="*/ 113 w 154"/>
                  <a:gd name="T57" fmla="*/ 2 h 22"/>
                  <a:gd name="T58" fmla="*/ 109 w 154"/>
                  <a:gd name="T59" fmla="*/ 1 h 22"/>
                  <a:gd name="T60" fmla="*/ 103 w 154"/>
                  <a:gd name="T61" fmla="*/ 1 h 22"/>
                  <a:gd name="T62" fmla="*/ 97 w 154"/>
                  <a:gd name="T63" fmla="*/ 0 h 22"/>
                  <a:gd name="T64" fmla="*/ 65 w 154"/>
                  <a:gd name="T65" fmla="*/ 0 h 22"/>
                  <a:gd name="T66" fmla="*/ 58 w 154"/>
                  <a:gd name="T67" fmla="*/ 1 h 22"/>
                  <a:gd name="T68" fmla="*/ 51 w 154"/>
                  <a:gd name="T69" fmla="*/ 1 h 22"/>
                  <a:gd name="T70" fmla="*/ 44 w 154"/>
                  <a:gd name="T71" fmla="*/ 2 h 22"/>
                  <a:gd name="T72" fmla="*/ 37 w 154"/>
                  <a:gd name="T73" fmla="*/ 5 h 22"/>
                  <a:gd name="T74" fmla="*/ 30 w 154"/>
                  <a:gd name="T75" fmla="*/ 6 h 22"/>
                  <a:gd name="T76" fmla="*/ 10 w 154"/>
                  <a:gd name="T77" fmla="*/ 14 h 22"/>
                  <a:gd name="T78" fmla="*/ 0 w 154"/>
                  <a:gd name="T79" fmla="*/ 20 h 22"/>
                  <a:gd name="T80" fmla="*/ 2 w 154"/>
                  <a:gd name="T81" fmla="*/ 21 h 22"/>
                  <a:gd name="T82" fmla="*/ 2 w 154"/>
                  <a:gd name="T83" fmla="*/ 22 h 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4"/>
                  <a:gd name="T127" fmla="*/ 0 h 22"/>
                  <a:gd name="T128" fmla="*/ 154 w 154"/>
                  <a:gd name="T129" fmla="*/ 22 h 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4" h="22">
                    <a:moveTo>
                      <a:pt x="2" y="22"/>
                    </a:moveTo>
                    <a:lnTo>
                      <a:pt x="8" y="18"/>
                    </a:lnTo>
                    <a:lnTo>
                      <a:pt x="15" y="14"/>
                    </a:lnTo>
                    <a:lnTo>
                      <a:pt x="30" y="8"/>
                    </a:lnTo>
                    <a:lnTo>
                      <a:pt x="37" y="7"/>
                    </a:lnTo>
                    <a:lnTo>
                      <a:pt x="44" y="5"/>
                    </a:lnTo>
                    <a:lnTo>
                      <a:pt x="51" y="3"/>
                    </a:lnTo>
                    <a:lnTo>
                      <a:pt x="58" y="3"/>
                    </a:lnTo>
                    <a:lnTo>
                      <a:pt x="65" y="2"/>
                    </a:lnTo>
                    <a:lnTo>
                      <a:pt x="97" y="2"/>
                    </a:lnTo>
                    <a:lnTo>
                      <a:pt x="103" y="3"/>
                    </a:lnTo>
                    <a:lnTo>
                      <a:pt x="109" y="3"/>
                    </a:lnTo>
                    <a:lnTo>
                      <a:pt x="113" y="5"/>
                    </a:lnTo>
                    <a:lnTo>
                      <a:pt x="119" y="6"/>
                    </a:lnTo>
                    <a:lnTo>
                      <a:pt x="124" y="7"/>
                    </a:lnTo>
                    <a:lnTo>
                      <a:pt x="129" y="8"/>
                    </a:lnTo>
                    <a:lnTo>
                      <a:pt x="134" y="9"/>
                    </a:lnTo>
                    <a:lnTo>
                      <a:pt x="143" y="14"/>
                    </a:lnTo>
                    <a:lnTo>
                      <a:pt x="149" y="15"/>
                    </a:lnTo>
                    <a:lnTo>
                      <a:pt x="154" y="17"/>
                    </a:lnTo>
                    <a:lnTo>
                      <a:pt x="154" y="16"/>
                    </a:lnTo>
                    <a:lnTo>
                      <a:pt x="154" y="15"/>
                    </a:lnTo>
                    <a:lnTo>
                      <a:pt x="149" y="13"/>
                    </a:lnTo>
                    <a:lnTo>
                      <a:pt x="143" y="12"/>
                    </a:lnTo>
                    <a:lnTo>
                      <a:pt x="134" y="7"/>
                    </a:lnTo>
                    <a:lnTo>
                      <a:pt x="129" y="6"/>
                    </a:lnTo>
                    <a:lnTo>
                      <a:pt x="124" y="5"/>
                    </a:lnTo>
                    <a:lnTo>
                      <a:pt x="119" y="3"/>
                    </a:lnTo>
                    <a:lnTo>
                      <a:pt x="113" y="2"/>
                    </a:lnTo>
                    <a:lnTo>
                      <a:pt x="109" y="1"/>
                    </a:lnTo>
                    <a:lnTo>
                      <a:pt x="103" y="1"/>
                    </a:lnTo>
                    <a:lnTo>
                      <a:pt x="97" y="0"/>
                    </a:lnTo>
                    <a:lnTo>
                      <a:pt x="65" y="0"/>
                    </a:lnTo>
                    <a:lnTo>
                      <a:pt x="58" y="1"/>
                    </a:lnTo>
                    <a:lnTo>
                      <a:pt x="51" y="1"/>
                    </a:lnTo>
                    <a:lnTo>
                      <a:pt x="44" y="2"/>
                    </a:lnTo>
                    <a:lnTo>
                      <a:pt x="37" y="5"/>
                    </a:lnTo>
                    <a:lnTo>
                      <a:pt x="30" y="6"/>
                    </a:lnTo>
                    <a:lnTo>
                      <a:pt x="10" y="14"/>
                    </a:lnTo>
                    <a:lnTo>
                      <a:pt x="0" y="20"/>
                    </a:lnTo>
                    <a:lnTo>
                      <a:pt x="2" y="21"/>
                    </a:lnTo>
                    <a:lnTo>
                      <a:pt x="2"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5" name="Freeform 3701"/>
              <p:cNvSpPr>
                <a:spLocks/>
              </p:cNvSpPr>
              <p:nvPr/>
            </p:nvSpPr>
            <p:spPr bwMode="auto">
              <a:xfrm>
                <a:off x="2675" y="3456"/>
                <a:ext cx="3" cy="2"/>
              </a:xfrm>
              <a:custGeom>
                <a:avLst/>
                <a:gdLst>
                  <a:gd name="T0" fmla="*/ 2 w 6"/>
                  <a:gd name="T1" fmla="*/ 1 h 5"/>
                  <a:gd name="T2" fmla="*/ 0 w 6"/>
                  <a:gd name="T3" fmla="*/ 2 h 5"/>
                  <a:gd name="T4" fmla="*/ 4 w 6"/>
                  <a:gd name="T5" fmla="*/ 5 h 5"/>
                  <a:gd name="T6" fmla="*/ 5 w 6"/>
                  <a:gd name="T7" fmla="*/ 3 h 5"/>
                  <a:gd name="T8" fmla="*/ 6 w 6"/>
                  <a:gd name="T9" fmla="*/ 2 h 5"/>
                  <a:gd name="T10" fmla="*/ 6 w 6"/>
                  <a:gd name="T11" fmla="*/ 2 h 5"/>
                  <a:gd name="T12" fmla="*/ 2 w 6"/>
                  <a:gd name="T13" fmla="*/ 0 h 5"/>
                  <a:gd name="T14" fmla="*/ 2 w 6"/>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2" y="1"/>
                    </a:moveTo>
                    <a:lnTo>
                      <a:pt x="0" y="2"/>
                    </a:lnTo>
                    <a:lnTo>
                      <a:pt x="4" y="5"/>
                    </a:lnTo>
                    <a:lnTo>
                      <a:pt x="5" y="3"/>
                    </a:lnTo>
                    <a:lnTo>
                      <a:pt x="6" y="2"/>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6" name="Freeform 3702"/>
              <p:cNvSpPr>
                <a:spLocks/>
              </p:cNvSpPr>
              <p:nvPr/>
            </p:nvSpPr>
            <p:spPr bwMode="auto">
              <a:xfrm>
                <a:off x="2675" y="3457"/>
                <a:ext cx="5" cy="2"/>
              </a:xfrm>
              <a:custGeom>
                <a:avLst/>
                <a:gdLst>
                  <a:gd name="T0" fmla="*/ 4 w 10"/>
                  <a:gd name="T1" fmla="*/ 3 h 5"/>
                  <a:gd name="T2" fmla="*/ 0 w 10"/>
                  <a:gd name="T3" fmla="*/ 0 h 5"/>
                  <a:gd name="T4" fmla="*/ 10 w 10"/>
                  <a:gd name="T5" fmla="*/ 5 h 5"/>
                  <a:gd name="T6" fmla="*/ 10 w 10"/>
                  <a:gd name="T7" fmla="*/ 4 h 5"/>
                  <a:gd name="T8" fmla="*/ 10 w 10"/>
                  <a:gd name="T9" fmla="*/ 3 h 5"/>
                  <a:gd name="T10" fmla="*/ 5 w 10"/>
                  <a:gd name="T11" fmla="*/ 0 h 5"/>
                  <a:gd name="T12" fmla="*/ 5 w 10"/>
                  <a:gd name="T13" fmla="*/ 1 h 5"/>
                  <a:gd name="T14" fmla="*/ 4 w 10"/>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5"/>
                  <a:gd name="T26" fmla="*/ 10 w 10"/>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5">
                    <a:moveTo>
                      <a:pt x="4" y="3"/>
                    </a:moveTo>
                    <a:lnTo>
                      <a:pt x="0" y="0"/>
                    </a:lnTo>
                    <a:lnTo>
                      <a:pt x="10" y="5"/>
                    </a:lnTo>
                    <a:lnTo>
                      <a:pt x="10" y="4"/>
                    </a:lnTo>
                    <a:lnTo>
                      <a:pt x="10" y="3"/>
                    </a:lnTo>
                    <a:lnTo>
                      <a:pt x="5" y="0"/>
                    </a:lnTo>
                    <a:lnTo>
                      <a:pt x="5" y="1"/>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7" name="Freeform 3703"/>
              <p:cNvSpPr>
                <a:spLocks/>
              </p:cNvSpPr>
              <p:nvPr/>
            </p:nvSpPr>
            <p:spPr bwMode="auto">
              <a:xfrm>
                <a:off x="2679" y="3458"/>
                <a:ext cx="3" cy="2"/>
              </a:xfrm>
              <a:custGeom>
                <a:avLst/>
                <a:gdLst>
                  <a:gd name="T0" fmla="*/ 1 w 5"/>
                  <a:gd name="T1" fmla="*/ 1 h 4"/>
                  <a:gd name="T2" fmla="*/ 0 w 5"/>
                  <a:gd name="T3" fmla="*/ 2 h 4"/>
                  <a:gd name="T4" fmla="*/ 3 w 5"/>
                  <a:gd name="T5" fmla="*/ 4 h 4"/>
                  <a:gd name="T6" fmla="*/ 4 w 5"/>
                  <a:gd name="T7" fmla="*/ 3 h 4"/>
                  <a:gd name="T8" fmla="*/ 5 w 5"/>
                  <a:gd name="T9" fmla="*/ 2 h 4"/>
                  <a:gd name="T10" fmla="*/ 5 w 5"/>
                  <a:gd name="T11" fmla="*/ 2 h 4"/>
                  <a:gd name="T12" fmla="*/ 1 w 5"/>
                  <a:gd name="T13" fmla="*/ 0 h 4"/>
                  <a:gd name="T14" fmla="*/ 1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1"/>
                    </a:moveTo>
                    <a:lnTo>
                      <a:pt x="0" y="2"/>
                    </a:lnTo>
                    <a:lnTo>
                      <a:pt x="3" y="4"/>
                    </a:lnTo>
                    <a:lnTo>
                      <a:pt x="4" y="3"/>
                    </a:lnTo>
                    <a:lnTo>
                      <a:pt x="5"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8" name="Freeform 3704"/>
              <p:cNvSpPr>
                <a:spLocks/>
              </p:cNvSpPr>
              <p:nvPr/>
            </p:nvSpPr>
            <p:spPr bwMode="auto">
              <a:xfrm>
                <a:off x="2679" y="3459"/>
                <a:ext cx="5" cy="2"/>
              </a:xfrm>
              <a:custGeom>
                <a:avLst/>
                <a:gdLst>
                  <a:gd name="T0" fmla="*/ 3 w 9"/>
                  <a:gd name="T1" fmla="*/ 2 h 5"/>
                  <a:gd name="T2" fmla="*/ 0 w 9"/>
                  <a:gd name="T3" fmla="*/ 0 h 5"/>
                  <a:gd name="T4" fmla="*/ 9 w 9"/>
                  <a:gd name="T5" fmla="*/ 5 h 5"/>
                  <a:gd name="T6" fmla="*/ 9 w 9"/>
                  <a:gd name="T7" fmla="*/ 3 h 5"/>
                  <a:gd name="T8" fmla="*/ 9 w 9"/>
                  <a:gd name="T9" fmla="*/ 2 h 5"/>
                  <a:gd name="T10" fmla="*/ 4 w 9"/>
                  <a:gd name="T11" fmla="*/ 0 h 5"/>
                  <a:gd name="T12" fmla="*/ 4 w 9"/>
                  <a:gd name="T13" fmla="*/ 1 h 5"/>
                  <a:gd name="T14" fmla="*/ 3 w 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3" y="2"/>
                    </a:moveTo>
                    <a:lnTo>
                      <a:pt x="0" y="0"/>
                    </a:lnTo>
                    <a:lnTo>
                      <a:pt x="9" y="5"/>
                    </a:lnTo>
                    <a:lnTo>
                      <a:pt x="9" y="3"/>
                    </a:lnTo>
                    <a:lnTo>
                      <a:pt x="9" y="2"/>
                    </a:lnTo>
                    <a:lnTo>
                      <a:pt x="4" y="0"/>
                    </a:lnTo>
                    <a:lnTo>
                      <a:pt x="4" y="1"/>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09" name="Freeform 3705"/>
              <p:cNvSpPr>
                <a:spLocks/>
              </p:cNvSpPr>
              <p:nvPr/>
            </p:nvSpPr>
            <p:spPr bwMode="auto">
              <a:xfrm>
                <a:off x="2683" y="3460"/>
                <a:ext cx="14" cy="16"/>
              </a:xfrm>
              <a:custGeom>
                <a:avLst/>
                <a:gdLst>
                  <a:gd name="T0" fmla="*/ 1 w 26"/>
                  <a:gd name="T1" fmla="*/ 1 h 31"/>
                  <a:gd name="T2" fmla="*/ 0 w 26"/>
                  <a:gd name="T3" fmla="*/ 3 h 31"/>
                  <a:gd name="T4" fmla="*/ 3 w 26"/>
                  <a:gd name="T5" fmla="*/ 5 h 31"/>
                  <a:gd name="T6" fmla="*/ 12 w 26"/>
                  <a:gd name="T7" fmla="*/ 14 h 31"/>
                  <a:gd name="T8" fmla="*/ 17 w 26"/>
                  <a:gd name="T9" fmla="*/ 21 h 31"/>
                  <a:gd name="T10" fmla="*/ 20 w 26"/>
                  <a:gd name="T11" fmla="*/ 24 h 31"/>
                  <a:gd name="T12" fmla="*/ 21 w 26"/>
                  <a:gd name="T13" fmla="*/ 27 h 31"/>
                  <a:gd name="T14" fmla="*/ 24 w 26"/>
                  <a:gd name="T15" fmla="*/ 31 h 31"/>
                  <a:gd name="T16" fmla="*/ 25 w 26"/>
                  <a:gd name="T17" fmla="*/ 31 h 31"/>
                  <a:gd name="T18" fmla="*/ 26 w 26"/>
                  <a:gd name="T19" fmla="*/ 31 h 31"/>
                  <a:gd name="T20" fmla="*/ 24 w 26"/>
                  <a:gd name="T21" fmla="*/ 27 h 31"/>
                  <a:gd name="T22" fmla="*/ 23 w 26"/>
                  <a:gd name="T23" fmla="*/ 22 h 31"/>
                  <a:gd name="T24" fmla="*/ 19 w 26"/>
                  <a:gd name="T25" fmla="*/ 19 h 31"/>
                  <a:gd name="T26" fmla="*/ 15 w 26"/>
                  <a:gd name="T27" fmla="*/ 12 h 31"/>
                  <a:gd name="T28" fmla="*/ 5 w 26"/>
                  <a:gd name="T29" fmla="*/ 3 h 31"/>
                  <a:gd name="T30" fmla="*/ 5 w 26"/>
                  <a:gd name="T31" fmla="*/ 3 h 31"/>
                  <a:gd name="T32" fmla="*/ 1 w 26"/>
                  <a:gd name="T33" fmla="*/ 0 h 31"/>
                  <a:gd name="T34" fmla="*/ 1 w 26"/>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31"/>
                  <a:gd name="T56" fmla="*/ 26 w 2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31">
                    <a:moveTo>
                      <a:pt x="1" y="1"/>
                    </a:moveTo>
                    <a:lnTo>
                      <a:pt x="0" y="3"/>
                    </a:lnTo>
                    <a:lnTo>
                      <a:pt x="3" y="5"/>
                    </a:lnTo>
                    <a:lnTo>
                      <a:pt x="12" y="14"/>
                    </a:lnTo>
                    <a:lnTo>
                      <a:pt x="17" y="21"/>
                    </a:lnTo>
                    <a:lnTo>
                      <a:pt x="20" y="24"/>
                    </a:lnTo>
                    <a:lnTo>
                      <a:pt x="21" y="27"/>
                    </a:lnTo>
                    <a:lnTo>
                      <a:pt x="24" y="31"/>
                    </a:lnTo>
                    <a:lnTo>
                      <a:pt x="25" y="31"/>
                    </a:lnTo>
                    <a:lnTo>
                      <a:pt x="26" y="31"/>
                    </a:lnTo>
                    <a:lnTo>
                      <a:pt x="24" y="27"/>
                    </a:lnTo>
                    <a:lnTo>
                      <a:pt x="23" y="22"/>
                    </a:lnTo>
                    <a:lnTo>
                      <a:pt x="19" y="19"/>
                    </a:lnTo>
                    <a:lnTo>
                      <a:pt x="15" y="12"/>
                    </a:lnTo>
                    <a:lnTo>
                      <a:pt x="5" y="3"/>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0" name="Freeform 3706"/>
              <p:cNvSpPr>
                <a:spLocks/>
              </p:cNvSpPr>
              <p:nvPr/>
            </p:nvSpPr>
            <p:spPr bwMode="auto">
              <a:xfrm>
                <a:off x="2690" y="3475"/>
                <a:ext cx="11" cy="62"/>
              </a:xfrm>
              <a:custGeom>
                <a:avLst/>
                <a:gdLst>
                  <a:gd name="T0" fmla="*/ 12 w 22"/>
                  <a:gd name="T1" fmla="*/ 1 h 123"/>
                  <a:gd name="T2" fmla="*/ 14 w 22"/>
                  <a:gd name="T3" fmla="*/ 6 h 123"/>
                  <a:gd name="T4" fmla="*/ 14 w 22"/>
                  <a:gd name="T5" fmla="*/ 6 h 123"/>
                  <a:gd name="T6" fmla="*/ 15 w 22"/>
                  <a:gd name="T7" fmla="*/ 9 h 123"/>
                  <a:gd name="T8" fmla="*/ 16 w 22"/>
                  <a:gd name="T9" fmla="*/ 15 h 123"/>
                  <a:gd name="T10" fmla="*/ 18 w 22"/>
                  <a:gd name="T11" fmla="*/ 20 h 123"/>
                  <a:gd name="T12" fmla="*/ 20 w 22"/>
                  <a:gd name="T13" fmla="*/ 31 h 123"/>
                  <a:gd name="T14" fmla="*/ 20 w 22"/>
                  <a:gd name="T15" fmla="*/ 69 h 123"/>
                  <a:gd name="T16" fmla="*/ 16 w 22"/>
                  <a:gd name="T17" fmla="*/ 87 h 123"/>
                  <a:gd name="T18" fmla="*/ 15 w 22"/>
                  <a:gd name="T19" fmla="*/ 91 h 123"/>
                  <a:gd name="T20" fmla="*/ 14 w 22"/>
                  <a:gd name="T21" fmla="*/ 97 h 123"/>
                  <a:gd name="T22" fmla="*/ 9 w 22"/>
                  <a:gd name="T23" fmla="*/ 106 h 123"/>
                  <a:gd name="T24" fmla="*/ 8 w 22"/>
                  <a:gd name="T25" fmla="*/ 110 h 123"/>
                  <a:gd name="T26" fmla="*/ 5 w 22"/>
                  <a:gd name="T27" fmla="*/ 114 h 123"/>
                  <a:gd name="T28" fmla="*/ 0 w 22"/>
                  <a:gd name="T29" fmla="*/ 121 h 123"/>
                  <a:gd name="T30" fmla="*/ 3 w 22"/>
                  <a:gd name="T31" fmla="*/ 123 h 123"/>
                  <a:gd name="T32" fmla="*/ 7 w 22"/>
                  <a:gd name="T33" fmla="*/ 117 h 123"/>
                  <a:gd name="T34" fmla="*/ 11 w 22"/>
                  <a:gd name="T35" fmla="*/ 112 h 123"/>
                  <a:gd name="T36" fmla="*/ 12 w 22"/>
                  <a:gd name="T37" fmla="*/ 106 h 123"/>
                  <a:gd name="T38" fmla="*/ 16 w 22"/>
                  <a:gd name="T39" fmla="*/ 97 h 123"/>
                  <a:gd name="T40" fmla="*/ 18 w 22"/>
                  <a:gd name="T41" fmla="*/ 91 h 123"/>
                  <a:gd name="T42" fmla="*/ 19 w 22"/>
                  <a:gd name="T43" fmla="*/ 87 h 123"/>
                  <a:gd name="T44" fmla="*/ 22 w 22"/>
                  <a:gd name="T45" fmla="*/ 69 h 123"/>
                  <a:gd name="T46" fmla="*/ 22 w 22"/>
                  <a:gd name="T47" fmla="*/ 31 h 123"/>
                  <a:gd name="T48" fmla="*/ 20 w 22"/>
                  <a:gd name="T49" fmla="*/ 20 h 123"/>
                  <a:gd name="T50" fmla="*/ 19 w 22"/>
                  <a:gd name="T51" fmla="*/ 15 h 123"/>
                  <a:gd name="T52" fmla="*/ 18 w 22"/>
                  <a:gd name="T53" fmla="*/ 9 h 123"/>
                  <a:gd name="T54" fmla="*/ 16 w 22"/>
                  <a:gd name="T55" fmla="*/ 4 h 123"/>
                  <a:gd name="T56" fmla="*/ 14 w 22"/>
                  <a:gd name="T57" fmla="*/ 0 h 123"/>
                  <a:gd name="T58" fmla="*/ 13 w 22"/>
                  <a:gd name="T59" fmla="*/ 1 h 123"/>
                  <a:gd name="T60" fmla="*/ 12 w 22"/>
                  <a:gd name="T61" fmla="*/ 1 h 1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123"/>
                  <a:gd name="T95" fmla="*/ 22 w 22"/>
                  <a:gd name="T96" fmla="*/ 123 h 1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123">
                    <a:moveTo>
                      <a:pt x="12" y="1"/>
                    </a:moveTo>
                    <a:lnTo>
                      <a:pt x="14" y="6"/>
                    </a:lnTo>
                    <a:lnTo>
                      <a:pt x="15" y="9"/>
                    </a:lnTo>
                    <a:lnTo>
                      <a:pt x="16" y="15"/>
                    </a:lnTo>
                    <a:lnTo>
                      <a:pt x="18" y="20"/>
                    </a:lnTo>
                    <a:lnTo>
                      <a:pt x="20" y="31"/>
                    </a:lnTo>
                    <a:lnTo>
                      <a:pt x="20" y="69"/>
                    </a:lnTo>
                    <a:lnTo>
                      <a:pt x="16" y="87"/>
                    </a:lnTo>
                    <a:lnTo>
                      <a:pt x="15" y="91"/>
                    </a:lnTo>
                    <a:lnTo>
                      <a:pt x="14" y="97"/>
                    </a:lnTo>
                    <a:lnTo>
                      <a:pt x="9" y="106"/>
                    </a:lnTo>
                    <a:lnTo>
                      <a:pt x="8" y="110"/>
                    </a:lnTo>
                    <a:lnTo>
                      <a:pt x="5" y="114"/>
                    </a:lnTo>
                    <a:lnTo>
                      <a:pt x="0" y="121"/>
                    </a:lnTo>
                    <a:lnTo>
                      <a:pt x="3" y="123"/>
                    </a:lnTo>
                    <a:lnTo>
                      <a:pt x="7" y="117"/>
                    </a:lnTo>
                    <a:lnTo>
                      <a:pt x="11" y="112"/>
                    </a:lnTo>
                    <a:lnTo>
                      <a:pt x="12" y="106"/>
                    </a:lnTo>
                    <a:lnTo>
                      <a:pt x="16" y="97"/>
                    </a:lnTo>
                    <a:lnTo>
                      <a:pt x="18" y="91"/>
                    </a:lnTo>
                    <a:lnTo>
                      <a:pt x="19" y="87"/>
                    </a:lnTo>
                    <a:lnTo>
                      <a:pt x="22" y="69"/>
                    </a:lnTo>
                    <a:lnTo>
                      <a:pt x="22" y="31"/>
                    </a:lnTo>
                    <a:lnTo>
                      <a:pt x="20" y="20"/>
                    </a:lnTo>
                    <a:lnTo>
                      <a:pt x="19" y="15"/>
                    </a:lnTo>
                    <a:lnTo>
                      <a:pt x="18" y="9"/>
                    </a:lnTo>
                    <a:lnTo>
                      <a:pt x="16" y="4"/>
                    </a:lnTo>
                    <a:lnTo>
                      <a:pt x="14" y="0"/>
                    </a:lnTo>
                    <a:lnTo>
                      <a:pt x="13" y="1"/>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1" name="Freeform 3707"/>
              <p:cNvSpPr>
                <a:spLocks/>
              </p:cNvSpPr>
              <p:nvPr/>
            </p:nvSpPr>
            <p:spPr bwMode="auto">
              <a:xfrm>
                <a:off x="2679" y="3536"/>
                <a:ext cx="12" cy="11"/>
              </a:xfrm>
              <a:custGeom>
                <a:avLst/>
                <a:gdLst>
                  <a:gd name="T0" fmla="*/ 20 w 23"/>
                  <a:gd name="T1" fmla="*/ 0 h 22"/>
                  <a:gd name="T2" fmla="*/ 13 w 23"/>
                  <a:gd name="T3" fmla="*/ 7 h 22"/>
                  <a:gd name="T4" fmla="*/ 11 w 23"/>
                  <a:gd name="T5" fmla="*/ 11 h 22"/>
                  <a:gd name="T6" fmla="*/ 6 w 23"/>
                  <a:gd name="T7" fmla="*/ 14 h 22"/>
                  <a:gd name="T8" fmla="*/ 3 w 23"/>
                  <a:gd name="T9" fmla="*/ 17 h 22"/>
                  <a:gd name="T10" fmla="*/ 0 w 23"/>
                  <a:gd name="T11" fmla="*/ 20 h 22"/>
                  <a:gd name="T12" fmla="*/ 1 w 23"/>
                  <a:gd name="T13" fmla="*/ 21 h 22"/>
                  <a:gd name="T14" fmla="*/ 2 w 23"/>
                  <a:gd name="T15" fmla="*/ 22 h 22"/>
                  <a:gd name="T16" fmla="*/ 5 w 23"/>
                  <a:gd name="T17" fmla="*/ 20 h 22"/>
                  <a:gd name="T18" fmla="*/ 9 w 23"/>
                  <a:gd name="T19" fmla="*/ 16 h 22"/>
                  <a:gd name="T20" fmla="*/ 13 w 23"/>
                  <a:gd name="T21" fmla="*/ 13 h 22"/>
                  <a:gd name="T22" fmla="*/ 16 w 23"/>
                  <a:gd name="T23" fmla="*/ 9 h 22"/>
                  <a:gd name="T24" fmla="*/ 23 w 23"/>
                  <a:gd name="T25" fmla="*/ 2 h 22"/>
                  <a:gd name="T26" fmla="*/ 20 w 23"/>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22"/>
                  <a:gd name="T44" fmla="*/ 23 w 23"/>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22">
                    <a:moveTo>
                      <a:pt x="20" y="0"/>
                    </a:moveTo>
                    <a:lnTo>
                      <a:pt x="13" y="7"/>
                    </a:lnTo>
                    <a:lnTo>
                      <a:pt x="11" y="11"/>
                    </a:lnTo>
                    <a:lnTo>
                      <a:pt x="6" y="14"/>
                    </a:lnTo>
                    <a:lnTo>
                      <a:pt x="3" y="17"/>
                    </a:lnTo>
                    <a:lnTo>
                      <a:pt x="0" y="20"/>
                    </a:lnTo>
                    <a:lnTo>
                      <a:pt x="1" y="21"/>
                    </a:lnTo>
                    <a:lnTo>
                      <a:pt x="2" y="22"/>
                    </a:lnTo>
                    <a:lnTo>
                      <a:pt x="5" y="20"/>
                    </a:lnTo>
                    <a:lnTo>
                      <a:pt x="9" y="16"/>
                    </a:lnTo>
                    <a:lnTo>
                      <a:pt x="13" y="13"/>
                    </a:lnTo>
                    <a:lnTo>
                      <a:pt x="16" y="9"/>
                    </a:lnTo>
                    <a:lnTo>
                      <a:pt x="23" y="2"/>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2" name="Freeform 3708"/>
              <p:cNvSpPr>
                <a:spLocks/>
              </p:cNvSpPr>
              <p:nvPr/>
            </p:nvSpPr>
            <p:spPr bwMode="auto">
              <a:xfrm>
                <a:off x="2652" y="3545"/>
                <a:ext cx="30" cy="12"/>
              </a:xfrm>
              <a:custGeom>
                <a:avLst/>
                <a:gdLst>
                  <a:gd name="T0" fmla="*/ 56 w 60"/>
                  <a:gd name="T1" fmla="*/ 1 h 23"/>
                  <a:gd name="T2" fmla="*/ 56 w 60"/>
                  <a:gd name="T3" fmla="*/ 0 h 23"/>
                  <a:gd name="T4" fmla="*/ 48 w 60"/>
                  <a:gd name="T5" fmla="*/ 3 h 23"/>
                  <a:gd name="T6" fmla="*/ 45 w 60"/>
                  <a:gd name="T7" fmla="*/ 5 h 23"/>
                  <a:gd name="T8" fmla="*/ 41 w 60"/>
                  <a:gd name="T9" fmla="*/ 9 h 23"/>
                  <a:gd name="T10" fmla="*/ 37 w 60"/>
                  <a:gd name="T11" fmla="*/ 10 h 23"/>
                  <a:gd name="T12" fmla="*/ 33 w 60"/>
                  <a:gd name="T13" fmla="*/ 11 h 23"/>
                  <a:gd name="T14" fmla="*/ 28 w 60"/>
                  <a:gd name="T15" fmla="*/ 14 h 23"/>
                  <a:gd name="T16" fmla="*/ 22 w 60"/>
                  <a:gd name="T17" fmla="*/ 15 h 23"/>
                  <a:gd name="T18" fmla="*/ 17 w 60"/>
                  <a:gd name="T19" fmla="*/ 17 h 23"/>
                  <a:gd name="T20" fmla="*/ 12 w 60"/>
                  <a:gd name="T21" fmla="*/ 18 h 23"/>
                  <a:gd name="T22" fmla="*/ 0 w 60"/>
                  <a:gd name="T23" fmla="*/ 20 h 23"/>
                  <a:gd name="T24" fmla="*/ 0 w 60"/>
                  <a:gd name="T25" fmla="*/ 22 h 23"/>
                  <a:gd name="T26" fmla="*/ 0 w 60"/>
                  <a:gd name="T27" fmla="*/ 23 h 23"/>
                  <a:gd name="T28" fmla="*/ 12 w 60"/>
                  <a:gd name="T29" fmla="*/ 20 h 23"/>
                  <a:gd name="T30" fmla="*/ 17 w 60"/>
                  <a:gd name="T31" fmla="*/ 19 h 23"/>
                  <a:gd name="T32" fmla="*/ 22 w 60"/>
                  <a:gd name="T33" fmla="*/ 17 h 23"/>
                  <a:gd name="T34" fmla="*/ 28 w 60"/>
                  <a:gd name="T35" fmla="*/ 16 h 23"/>
                  <a:gd name="T36" fmla="*/ 33 w 60"/>
                  <a:gd name="T37" fmla="*/ 14 h 23"/>
                  <a:gd name="T38" fmla="*/ 37 w 60"/>
                  <a:gd name="T39" fmla="*/ 12 h 23"/>
                  <a:gd name="T40" fmla="*/ 45 w 60"/>
                  <a:gd name="T41" fmla="*/ 9 h 23"/>
                  <a:gd name="T42" fmla="*/ 48 w 60"/>
                  <a:gd name="T43" fmla="*/ 8 h 23"/>
                  <a:gd name="T44" fmla="*/ 55 w 60"/>
                  <a:gd name="T45" fmla="*/ 3 h 23"/>
                  <a:gd name="T46" fmla="*/ 60 w 60"/>
                  <a:gd name="T47" fmla="*/ 0 h 23"/>
                  <a:gd name="T48" fmla="*/ 57 w 60"/>
                  <a:gd name="T49" fmla="*/ 2 h 23"/>
                  <a:gd name="T50" fmla="*/ 56 w 60"/>
                  <a:gd name="T51" fmla="*/ 1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23"/>
                  <a:gd name="T80" fmla="*/ 60 w 60"/>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23">
                    <a:moveTo>
                      <a:pt x="56" y="1"/>
                    </a:moveTo>
                    <a:lnTo>
                      <a:pt x="56" y="0"/>
                    </a:lnTo>
                    <a:lnTo>
                      <a:pt x="48" y="3"/>
                    </a:lnTo>
                    <a:lnTo>
                      <a:pt x="45" y="5"/>
                    </a:lnTo>
                    <a:lnTo>
                      <a:pt x="41" y="9"/>
                    </a:lnTo>
                    <a:lnTo>
                      <a:pt x="37" y="10"/>
                    </a:lnTo>
                    <a:lnTo>
                      <a:pt x="33" y="11"/>
                    </a:lnTo>
                    <a:lnTo>
                      <a:pt x="28" y="14"/>
                    </a:lnTo>
                    <a:lnTo>
                      <a:pt x="22" y="15"/>
                    </a:lnTo>
                    <a:lnTo>
                      <a:pt x="17" y="17"/>
                    </a:lnTo>
                    <a:lnTo>
                      <a:pt x="12" y="18"/>
                    </a:lnTo>
                    <a:lnTo>
                      <a:pt x="0" y="20"/>
                    </a:lnTo>
                    <a:lnTo>
                      <a:pt x="0" y="22"/>
                    </a:lnTo>
                    <a:lnTo>
                      <a:pt x="0" y="23"/>
                    </a:lnTo>
                    <a:lnTo>
                      <a:pt x="12" y="20"/>
                    </a:lnTo>
                    <a:lnTo>
                      <a:pt x="17" y="19"/>
                    </a:lnTo>
                    <a:lnTo>
                      <a:pt x="22" y="17"/>
                    </a:lnTo>
                    <a:lnTo>
                      <a:pt x="28" y="16"/>
                    </a:lnTo>
                    <a:lnTo>
                      <a:pt x="33" y="14"/>
                    </a:lnTo>
                    <a:lnTo>
                      <a:pt x="37" y="12"/>
                    </a:lnTo>
                    <a:lnTo>
                      <a:pt x="45" y="9"/>
                    </a:lnTo>
                    <a:lnTo>
                      <a:pt x="48" y="8"/>
                    </a:lnTo>
                    <a:lnTo>
                      <a:pt x="55" y="3"/>
                    </a:lnTo>
                    <a:lnTo>
                      <a:pt x="60" y="0"/>
                    </a:lnTo>
                    <a:lnTo>
                      <a:pt x="57" y="2"/>
                    </a:lnTo>
                    <a:lnTo>
                      <a:pt x="5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3" name="Freeform 3709"/>
              <p:cNvSpPr>
                <a:spLocks/>
              </p:cNvSpPr>
              <p:nvPr/>
            </p:nvSpPr>
            <p:spPr bwMode="auto">
              <a:xfrm>
                <a:off x="2649" y="3555"/>
                <a:ext cx="3" cy="2"/>
              </a:xfrm>
              <a:custGeom>
                <a:avLst/>
                <a:gdLst>
                  <a:gd name="T0" fmla="*/ 5 w 5"/>
                  <a:gd name="T1" fmla="*/ 3 h 5"/>
                  <a:gd name="T2" fmla="*/ 5 w 5"/>
                  <a:gd name="T3" fmla="*/ 0 h 5"/>
                  <a:gd name="T4" fmla="*/ 0 w 5"/>
                  <a:gd name="T5" fmla="*/ 0 h 5"/>
                  <a:gd name="T6" fmla="*/ 0 w 5"/>
                  <a:gd name="T7" fmla="*/ 3 h 5"/>
                  <a:gd name="T8" fmla="*/ 0 w 5"/>
                  <a:gd name="T9" fmla="*/ 5 h 5"/>
                  <a:gd name="T10" fmla="*/ 0 w 5"/>
                  <a:gd name="T11" fmla="*/ 5 h 5"/>
                  <a:gd name="T12" fmla="*/ 5 w 5"/>
                  <a:gd name="T13" fmla="*/ 4 h 5"/>
                  <a:gd name="T14" fmla="*/ 5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3"/>
                    </a:moveTo>
                    <a:lnTo>
                      <a:pt x="5" y="0"/>
                    </a:lnTo>
                    <a:lnTo>
                      <a:pt x="0" y="0"/>
                    </a:lnTo>
                    <a:lnTo>
                      <a:pt x="0" y="3"/>
                    </a:lnTo>
                    <a:lnTo>
                      <a:pt x="0" y="5"/>
                    </a:lnTo>
                    <a:lnTo>
                      <a:pt x="5"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4" name="Freeform 3710"/>
              <p:cNvSpPr>
                <a:spLocks/>
              </p:cNvSpPr>
              <p:nvPr/>
            </p:nvSpPr>
            <p:spPr bwMode="auto">
              <a:xfrm>
                <a:off x="2646" y="3555"/>
                <a:ext cx="6" cy="2"/>
              </a:xfrm>
              <a:custGeom>
                <a:avLst/>
                <a:gdLst>
                  <a:gd name="T0" fmla="*/ 6 w 11"/>
                  <a:gd name="T1" fmla="*/ 0 h 5"/>
                  <a:gd name="T2" fmla="*/ 11 w 11"/>
                  <a:gd name="T3" fmla="*/ 0 h 5"/>
                  <a:gd name="T4" fmla="*/ 0 w 11"/>
                  <a:gd name="T5" fmla="*/ 3 h 5"/>
                  <a:gd name="T6" fmla="*/ 0 w 11"/>
                  <a:gd name="T7" fmla="*/ 4 h 5"/>
                  <a:gd name="T8" fmla="*/ 0 w 11"/>
                  <a:gd name="T9" fmla="*/ 5 h 5"/>
                  <a:gd name="T10" fmla="*/ 6 w 11"/>
                  <a:gd name="T11" fmla="*/ 4 h 5"/>
                  <a:gd name="T12" fmla="*/ 6 w 11"/>
                  <a:gd name="T13" fmla="*/ 3 h 5"/>
                  <a:gd name="T14" fmla="*/ 6 w 11"/>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6" y="0"/>
                    </a:moveTo>
                    <a:lnTo>
                      <a:pt x="11" y="0"/>
                    </a:lnTo>
                    <a:lnTo>
                      <a:pt x="0" y="3"/>
                    </a:lnTo>
                    <a:lnTo>
                      <a:pt x="0" y="4"/>
                    </a:lnTo>
                    <a:lnTo>
                      <a:pt x="0" y="5"/>
                    </a:lnTo>
                    <a:lnTo>
                      <a:pt x="6" y="4"/>
                    </a:lnTo>
                    <a:lnTo>
                      <a:pt x="6" y="3"/>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5" name="Freeform 3711"/>
              <p:cNvSpPr>
                <a:spLocks/>
              </p:cNvSpPr>
              <p:nvPr/>
            </p:nvSpPr>
            <p:spPr bwMode="auto">
              <a:xfrm>
                <a:off x="2634" y="3556"/>
                <a:ext cx="12" cy="2"/>
              </a:xfrm>
              <a:custGeom>
                <a:avLst/>
                <a:gdLst>
                  <a:gd name="T0" fmla="*/ 25 w 25"/>
                  <a:gd name="T1" fmla="*/ 3 h 5"/>
                  <a:gd name="T2" fmla="*/ 25 w 25"/>
                  <a:gd name="T3" fmla="*/ 0 h 5"/>
                  <a:gd name="T4" fmla="*/ 19 w 25"/>
                  <a:gd name="T5" fmla="*/ 0 h 5"/>
                  <a:gd name="T6" fmla="*/ 5 w 25"/>
                  <a:gd name="T7" fmla="*/ 3 h 5"/>
                  <a:gd name="T8" fmla="*/ 0 w 25"/>
                  <a:gd name="T9" fmla="*/ 2 h 5"/>
                  <a:gd name="T10" fmla="*/ 0 w 25"/>
                  <a:gd name="T11" fmla="*/ 3 h 5"/>
                  <a:gd name="T12" fmla="*/ 0 w 25"/>
                  <a:gd name="T13" fmla="*/ 4 h 5"/>
                  <a:gd name="T14" fmla="*/ 5 w 25"/>
                  <a:gd name="T15" fmla="*/ 5 h 5"/>
                  <a:gd name="T16" fmla="*/ 6 w 25"/>
                  <a:gd name="T17" fmla="*/ 5 h 5"/>
                  <a:gd name="T18" fmla="*/ 19 w 25"/>
                  <a:gd name="T19" fmla="*/ 5 h 5"/>
                  <a:gd name="T20" fmla="*/ 25 w 25"/>
                  <a:gd name="T21" fmla="*/ 4 h 5"/>
                  <a:gd name="T22" fmla="*/ 25 w 25"/>
                  <a:gd name="T23" fmla="*/ 3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
                  <a:gd name="T37" fmla="*/ 0 h 5"/>
                  <a:gd name="T38" fmla="*/ 25 w 2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 h="5">
                    <a:moveTo>
                      <a:pt x="25" y="3"/>
                    </a:moveTo>
                    <a:lnTo>
                      <a:pt x="25" y="0"/>
                    </a:lnTo>
                    <a:lnTo>
                      <a:pt x="19" y="0"/>
                    </a:lnTo>
                    <a:lnTo>
                      <a:pt x="5" y="3"/>
                    </a:lnTo>
                    <a:lnTo>
                      <a:pt x="0" y="2"/>
                    </a:lnTo>
                    <a:lnTo>
                      <a:pt x="0" y="3"/>
                    </a:lnTo>
                    <a:lnTo>
                      <a:pt x="0" y="4"/>
                    </a:lnTo>
                    <a:lnTo>
                      <a:pt x="5" y="5"/>
                    </a:lnTo>
                    <a:lnTo>
                      <a:pt x="6" y="5"/>
                    </a:lnTo>
                    <a:lnTo>
                      <a:pt x="19" y="5"/>
                    </a:lnTo>
                    <a:lnTo>
                      <a:pt x="25" y="4"/>
                    </a:lnTo>
                    <a:lnTo>
                      <a:pt x="2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6" name="Freeform 3712"/>
              <p:cNvSpPr>
                <a:spLocks/>
              </p:cNvSpPr>
              <p:nvPr/>
            </p:nvSpPr>
            <p:spPr bwMode="auto">
              <a:xfrm>
                <a:off x="2599" y="3547"/>
                <a:ext cx="35" cy="11"/>
              </a:xfrm>
              <a:custGeom>
                <a:avLst/>
                <a:gdLst>
                  <a:gd name="T0" fmla="*/ 71 w 71"/>
                  <a:gd name="T1" fmla="*/ 19 h 22"/>
                  <a:gd name="T2" fmla="*/ 65 w 71"/>
                  <a:gd name="T3" fmla="*/ 17 h 22"/>
                  <a:gd name="T4" fmla="*/ 52 w 71"/>
                  <a:gd name="T5" fmla="*/ 17 h 22"/>
                  <a:gd name="T6" fmla="*/ 28 w 71"/>
                  <a:gd name="T7" fmla="*/ 13 h 22"/>
                  <a:gd name="T8" fmla="*/ 23 w 71"/>
                  <a:gd name="T9" fmla="*/ 12 h 22"/>
                  <a:gd name="T10" fmla="*/ 19 w 71"/>
                  <a:gd name="T11" fmla="*/ 9 h 22"/>
                  <a:gd name="T12" fmla="*/ 13 w 71"/>
                  <a:gd name="T13" fmla="*/ 7 h 22"/>
                  <a:gd name="T14" fmla="*/ 9 w 71"/>
                  <a:gd name="T15" fmla="*/ 6 h 22"/>
                  <a:gd name="T16" fmla="*/ 7 w 71"/>
                  <a:gd name="T17" fmla="*/ 4 h 22"/>
                  <a:gd name="T18" fmla="*/ 0 w 71"/>
                  <a:gd name="T19" fmla="*/ 0 h 22"/>
                  <a:gd name="T20" fmla="*/ 0 w 71"/>
                  <a:gd name="T21" fmla="*/ 1 h 22"/>
                  <a:gd name="T22" fmla="*/ 0 w 71"/>
                  <a:gd name="T23" fmla="*/ 2 h 22"/>
                  <a:gd name="T24" fmla="*/ 4 w 71"/>
                  <a:gd name="T25" fmla="*/ 5 h 22"/>
                  <a:gd name="T26" fmla="*/ 7 w 71"/>
                  <a:gd name="T27" fmla="*/ 8 h 22"/>
                  <a:gd name="T28" fmla="*/ 13 w 71"/>
                  <a:gd name="T29" fmla="*/ 9 h 22"/>
                  <a:gd name="T30" fmla="*/ 19 w 71"/>
                  <a:gd name="T31" fmla="*/ 12 h 22"/>
                  <a:gd name="T32" fmla="*/ 23 w 71"/>
                  <a:gd name="T33" fmla="*/ 14 h 22"/>
                  <a:gd name="T34" fmla="*/ 28 w 71"/>
                  <a:gd name="T35" fmla="*/ 15 h 22"/>
                  <a:gd name="T36" fmla="*/ 62 w 71"/>
                  <a:gd name="T37" fmla="*/ 22 h 22"/>
                  <a:gd name="T38" fmla="*/ 71 w 71"/>
                  <a:gd name="T39" fmla="*/ 22 h 22"/>
                  <a:gd name="T40" fmla="*/ 71 w 71"/>
                  <a:gd name="T41" fmla="*/ 20 h 22"/>
                  <a:gd name="T42" fmla="*/ 71 w 71"/>
                  <a:gd name="T43" fmla="*/ 19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1"/>
                  <a:gd name="T67" fmla="*/ 0 h 22"/>
                  <a:gd name="T68" fmla="*/ 71 w 71"/>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1" h="22">
                    <a:moveTo>
                      <a:pt x="71" y="19"/>
                    </a:moveTo>
                    <a:lnTo>
                      <a:pt x="65" y="17"/>
                    </a:lnTo>
                    <a:lnTo>
                      <a:pt x="52" y="17"/>
                    </a:lnTo>
                    <a:lnTo>
                      <a:pt x="28" y="13"/>
                    </a:lnTo>
                    <a:lnTo>
                      <a:pt x="23" y="12"/>
                    </a:lnTo>
                    <a:lnTo>
                      <a:pt x="19" y="9"/>
                    </a:lnTo>
                    <a:lnTo>
                      <a:pt x="13" y="7"/>
                    </a:lnTo>
                    <a:lnTo>
                      <a:pt x="9" y="6"/>
                    </a:lnTo>
                    <a:lnTo>
                      <a:pt x="7" y="4"/>
                    </a:lnTo>
                    <a:lnTo>
                      <a:pt x="0" y="0"/>
                    </a:lnTo>
                    <a:lnTo>
                      <a:pt x="0" y="1"/>
                    </a:lnTo>
                    <a:lnTo>
                      <a:pt x="0" y="2"/>
                    </a:lnTo>
                    <a:lnTo>
                      <a:pt x="4" y="5"/>
                    </a:lnTo>
                    <a:lnTo>
                      <a:pt x="7" y="8"/>
                    </a:lnTo>
                    <a:lnTo>
                      <a:pt x="13" y="9"/>
                    </a:lnTo>
                    <a:lnTo>
                      <a:pt x="19" y="12"/>
                    </a:lnTo>
                    <a:lnTo>
                      <a:pt x="23" y="14"/>
                    </a:lnTo>
                    <a:lnTo>
                      <a:pt x="28" y="15"/>
                    </a:lnTo>
                    <a:lnTo>
                      <a:pt x="62" y="22"/>
                    </a:lnTo>
                    <a:lnTo>
                      <a:pt x="71" y="22"/>
                    </a:lnTo>
                    <a:lnTo>
                      <a:pt x="71" y="20"/>
                    </a:lnTo>
                    <a:lnTo>
                      <a:pt x="7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7" name="Freeform 3713"/>
              <p:cNvSpPr>
                <a:spLocks/>
              </p:cNvSpPr>
              <p:nvPr/>
            </p:nvSpPr>
            <p:spPr bwMode="auto">
              <a:xfrm>
                <a:off x="2587" y="3530"/>
                <a:ext cx="12" cy="18"/>
              </a:xfrm>
              <a:custGeom>
                <a:avLst/>
                <a:gdLst>
                  <a:gd name="T0" fmla="*/ 24 w 25"/>
                  <a:gd name="T1" fmla="*/ 34 h 35"/>
                  <a:gd name="T2" fmla="*/ 25 w 25"/>
                  <a:gd name="T3" fmla="*/ 33 h 35"/>
                  <a:gd name="T4" fmla="*/ 22 w 25"/>
                  <a:gd name="T5" fmla="*/ 31 h 35"/>
                  <a:gd name="T6" fmla="*/ 13 w 25"/>
                  <a:gd name="T7" fmla="*/ 22 h 35"/>
                  <a:gd name="T8" fmla="*/ 8 w 25"/>
                  <a:gd name="T9" fmla="*/ 15 h 35"/>
                  <a:gd name="T10" fmla="*/ 7 w 25"/>
                  <a:gd name="T11" fmla="*/ 11 h 35"/>
                  <a:gd name="T12" fmla="*/ 5 w 25"/>
                  <a:gd name="T13" fmla="*/ 8 h 35"/>
                  <a:gd name="T14" fmla="*/ 3 w 25"/>
                  <a:gd name="T15" fmla="*/ 4 h 35"/>
                  <a:gd name="T16" fmla="*/ 2 w 25"/>
                  <a:gd name="T17" fmla="*/ 1 h 35"/>
                  <a:gd name="T18" fmla="*/ 1 w 25"/>
                  <a:gd name="T19" fmla="*/ 0 h 35"/>
                  <a:gd name="T20" fmla="*/ 0 w 25"/>
                  <a:gd name="T21" fmla="*/ 1 h 35"/>
                  <a:gd name="T22" fmla="*/ 1 w 25"/>
                  <a:gd name="T23" fmla="*/ 4 h 35"/>
                  <a:gd name="T24" fmla="*/ 2 w 25"/>
                  <a:gd name="T25" fmla="*/ 10 h 35"/>
                  <a:gd name="T26" fmla="*/ 5 w 25"/>
                  <a:gd name="T27" fmla="*/ 15 h 35"/>
                  <a:gd name="T28" fmla="*/ 6 w 25"/>
                  <a:gd name="T29" fmla="*/ 18 h 35"/>
                  <a:gd name="T30" fmla="*/ 10 w 25"/>
                  <a:gd name="T31" fmla="*/ 24 h 35"/>
                  <a:gd name="T32" fmla="*/ 20 w 25"/>
                  <a:gd name="T33" fmla="*/ 33 h 35"/>
                  <a:gd name="T34" fmla="*/ 20 w 25"/>
                  <a:gd name="T35" fmla="*/ 33 h 35"/>
                  <a:gd name="T36" fmla="*/ 24 w 25"/>
                  <a:gd name="T37" fmla="*/ 35 h 35"/>
                  <a:gd name="T38" fmla="*/ 24 w 25"/>
                  <a:gd name="T39" fmla="*/ 34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5"/>
                  <a:gd name="T62" fmla="*/ 25 w 25"/>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5">
                    <a:moveTo>
                      <a:pt x="24" y="34"/>
                    </a:moveTo>
                    <a:lnTo>
                      <a:pt x="25" y="33"/>
                    </a:lnTo>
                    <a:lnTo>
                      <a:pt x="22" y="31"/>
                    </a:lnTo>
                    <a:lnTo>
                      <a:pt x="13" y="22"/>
                    </a:lnTo>
                    <a:lnTo>
                      <a:pt x="8" y="15"/>
                    </a:lnTo>
                    <a:lnTo>
                      <a:pt x="7" y="11"/>
                    </a:lnTo>
                    <a:lnTo>
                      <a:pt x="5" y="8"/>
                    </a:lnTo>
                    <a:lnTo>
                      <a:pt x="3" y="4"/>
                    </a:lnTo>
                    <a:lnTo>
                      <a:pt x="2" y="1"/>
                    </a:lnTo>
                    <a:lnTo>
                      <a:pt x="1" y="0"/>
                    </a:lnTo>
                    <a:lnTo>
                      <a:pt x="0" y="1"/>
                    </a:lnTo>
                    <a:lnTo>
                      <a:pt x="1" y="4"/>
                    </a:lnTo>
                    <a:lnTo>
                      <a:pt x="2" y="10"/>
                    </a:lnTo>
                    <a:lnTo>
                      <a:pt x="5" y="15"/>
                    </a:lnTo>
                    <a:lnTo>
                      <a:pt x="6" y="18"/>
                    </a:lnTo>
                    <a:lnTo>
                      <a:pt x="10" y="24"/>
                    </a:lnTo>
                    <a:lnTo>
                      <a:pt x="20" y="33"/>
                    </a:lnTo>
                    <a:lnTo>
                      <a:pt x="24" y="35"/>
                    </a:lnTo>
                    <a:lnTo>
                      <a:pt x="24"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18" name="Freeform 3714"/>
              <p:cNvSpPr>
                <a:spLocks/>
              </p:cNvSpPr>
              <p:nvPr/>
            </p:nvSpPr>
            <p:spPr bwMode="auto">
              <a:xfrm>
                <a:off x="2606" y="3460"/>
                <a:ext cx="70" cy="48"/>
              </a:xfrm>
              <a:custGeom>
                <a:avLst/>
                <a:gdLst>
                  <a:gd name="T0" fmla="*/ 140 w 140"/>
                  <a:gd name="T1" fmla="*/ 44 h 97"/>
                  <a:gd name="T2" fmla="*/ 138 w 140"/>
                  <a:gd name="T3" fmla="*/ 37 h 97"/>
                  <a:gd name="T4" fmla="*/ 137 w 140"/>
                  <a:gd name="T5" fmla="*/ 31 h 97"/>
                  <a:gd name="T6" fmla="*/ 134 w 140"/>
                  <a:gd name="T7" fmla="*/ 25 h 97"/>
                  <a:gd name="T8" fmla="*/ 129 w 140"/>
                  <a:gd name="T9" fmla="*/ 20 h 97"/>
                  <a:gd name="T10" fmla="*/ 123 w 140"/>
                  <a:gd name="T11" fmla="*/ 15 h 97"/>
                  <a:gd name="T12" fmla="*/ 117 w 140"/>
                  <a:gd name="T13" fmla="*/ 10 h 97"/>
                  <a:gd name="T14" fmla="*/ 110 w 140"/>
                  <a:gd name="T15" fmla="*/ 7 h 97"/>
                  <a:gd name="T16" fmla="*/ 102 w 140"/>
                  <a:gd name="T17" fmla="*/ 4 h 97"/>
                  <a:gd name="T18" fmla="*/ 94 w 140"/>
                  <a:gd name="T19" fmla="*/ 1 h 97"/>
                  <a:gd name="T20" fmla="*/ 85 w 140"/>
                  <a:gd name="T21" fmla="*/ 0 h 97"/>
                  <a:gd name="T22" fmla="*/ 76 w 140"/>
                  <a:gd name="T23" fmla="*/ 0 h 97"/>
                  <a:gd name="T24" fmla="*/ 67 w 140"/>
                  <a:gd name="T25" fmla="*/ 0 h 97"/>
                  <a:gd name="T26" fmla="*/ 58 w 140"/>
                  <a:gd name="T27" fmla="*/ 0 h 97"/>
                  <a:gd name="T28" fmla="*/ 50 w 140"/>
                  <a:gd name="T29" fmla="*/ 2 h 97"/>
                  <a:gd name="T30" fmla="*/ 41 w 140"/>
                  <a:gd name="T31" fmla="*/ 5 h 97"/>
                  <a:gd name="T32" fmla="*/ 32 w 140"/>
                  <a:gd name="T33" fmla="*/ 7 h 97"/>
                  <a:gd name="T34" fmla="*/ 26 w 140"/>
                  <a:gd name="T35" fmla="*/ 12 h 97"/>
                  <a:gd name="T36" fmla="*/ 19 w 140"/>
                  <a:gd name="T37" fmla="*/ 16 h 97"/>
                  <a:gd name="T38" fmla="*/ 13 w 140"/>
                  <a:gd name="T39" fmla="*/ 21 h 97"/>
                  <a:gd name="T40" fmla="*/ 8 w 140"/>
                  <a:gd name="T41" fmla="*/ 27 h 97"/>
                  <a:gd name="T42" fmla="*/ 5 w 140"/>
                  <a:gd name="T43" fmla="*/ 32 h 97"/>
                  <a:gd name="T44" fmla="*/ 3 w 140"/>
                  <a:gd name="T45" fmla="*/ 39 h 97"/>
                  <a:gd name="T46" fmla="*/ 1 w 140"/>
                  <a:gd name="T47" fmla="*/ 46 h 97"/>
                  <a:gd name="T48" fmla="*/ 1 w 140"/>
                  <a:gd name="T49" fmla="*/ 53 h 97"/>
                  <a:gd name="T50" fmla="*/ 3 w 140"/>
                  <a:gd name="T51" fmla="*/ 60 h 97"/>
                  <a:gd name="T52" fmla="*/ 4 w 140"/>
                  <a:gd name="T53" fmla="*/ 66 h 97"/>
                  <a:gd name="T54" fmla="*/ 7 w 140"/>
                  <a:gd name="T55" fmla="*/ 72 h 97"/>
                  <a:gd name="T56" fmla="*/ 12 w 140"/>
                  <a:gd name="T57" fmla="*/ 77 h 97"/>
                  <a:gd name="T58" fmla="*/ 17 w 140"/>
                  <a:gd name="T59" fmla="*/ 82 h 97"/>
                  <a:gd name="T60" fmla="*/ 24 w 140"/>
                  <a:gd name="T61" fmla="*/ 85 h 97"/>
                  <a:gd name="T62" fmla="*/ 31 w 140"/>
                  <a:gd name="T63" fmla="*/ 89 h 97"/>
                  <a:gd name="T64" fmla="*/ 39 w 140"/>
                  <a:gd name="T65" fmla="*/ 92 h 97"/>
                  <a:gd name="T66" fmla="*/ 47 w 140"/>
                  <a:gd name="T67" fmla="*/ 95 h 97"/>
                  <a:gd name="T68" fmla="*/ 57 w 140"/>
                  <a:gd name="T69" fmla="*/ 96 h 97"/>
                  <a:gd name="T70" fmla="*/ 66 w 140"/>
                  <a:gd name="T71" fmla="*/ 96 h 97"/>
                  <a:gd name="T72" fmla="*/ 76 w 140"/>
                  <a:gd name="T73" fmla="*/ 96 h 97"/>
                  <a:gd name="T74" fmla="*/ 85 w 140"/>
                  <a:gd name="T75" fmla="*/ 96 h 97"/>
                  <a:gd name="T76" fmla="*/ 95 w 140"/>
                  <a:gd name="T77" fmla="*/ 95 h 97"/>
                  <a:gd name="T78" fmla="*/ 103 w 140"/>
                  <a:gd name="T79" fmla="*/ 92 h 97"/>
                  <a:gd name="T80" fmla="*/ 110 w 140"/>
                  <a:gd name="T81" fmla="*/ 89 h 97"/>
                  <a:gd name="T82" fmla="*/ 118 w 140"/>
                  <a:gd name="T83" fmla="*/ 85 h 97"/>
                  <a:gd name="T84" fmla="*/ 123 w 140"/>
                  <a:gd name="T85" fmla="*/ 82 h 97"/>
                  <a:gd name="T86" fmla="*/ 129 w 140"/>
                  <a:gd name="T87" fmla="*/ 76 h 97"/>
                  <a:gd name="T88" fmla="*/ 134 w 140"/>
                  <a:gd name="T89" fmla="*/ 72 h 97"/>
                  <a:gd name="T90" fmla="*/ 137 w 140"/>
                  <a:gd name="T91" fmla="*/ 66 h 97"/>
                  <a:gd name="T92" fmla="*/ 138 w 140"/>
                  <a:gd name="T93" fmla="*/ 59 h 97"/>
                  <a:gd name="T94" fmla="*/ 140 w 140"/>
                  <a:gd name="T95" fmla="*/ 52 h 97"/>
                  <a:gd name="T96" fmla="*/ 140 w 140"/>
                  <a:gd name="T97" fmla="*/ 48 h 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
                  <a:gd name="T148" fmla="*/ 0 h 97"/>
                  <a:gd name="T149" fmla="*/ 140 w 140"/>
                  <a:gd name="T150" fmla="*/ 97 h 9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 h="97">
                    <a:moveTo>
                      <a:pt x="140" y="48"/>
                    </a:moveTo>
                    <a:lnTo>
                      <a:pt x="140" y="44"/>
                    </a:lnTo>
                    <a:lnTo>
                      <a:pt x="140" y="40"/>
                    </a:lnTo>
                    <a:lnTo>
                      <a:pt x="138" y="37"/>
                    </a:lnTo>
                    <a:lnTo>
                      <a:pt x="138" y="35"/>
                    </a:lnTo>
                    <a:lnTo>
                      <a:pt x="137" y="31"/>
                    </a:lnTo>
                    <a:lnTo>
                      <a:pt x="135" y="28"/>
                    </a:lnTo>
                    <a:lnTo>
                      <a:pt x="134" y="25"/>
                    </a:lnTo>
                    <a:lnTo>
                      <a:pt x="132" y="22"/>
                    </a:lnTo>
                    <a:lnTo>
                      <a:pt x="129" y="20"/>
                    </a:lnTo>
                    <a:lnTo>
                      <a:pt x="127" y="17"/>
                    </a:lnTo>
                    <a:lnTo>
                      <a:pt x="123" y="15"/>
                    </a:lnTo>
                    <a:lnTo>
                      <a:pt x="120" y="13"/>
                    </a:lnTo>
                    <a:lnTo>
                      <a:pt x="117" y="10"/>
                    </a:lnTo>
                    <a:lnTo>
                      <a:pt x="113" y="8"/>
                    </a:lnTo>
                    <a:lnTo>
                      <a:pt x="110" y="7"/>
                    </a:lnTo>
                    <a:lnTo>
                      <a:pt x="106" y="5"/>
                    </a:lnTo>
                    <a:lnTo>
                      <a:pt x="102" y="4"/>
                    </a:lnTo>
                    <a:lnTo>
                      <a:pt x="98" y="2"/>
                    </a:lnTo>
                    <a:lnTo>
                      <a:pt x="94" y="1"/>
                    </a:lnTo>
                    <a:lnTo>
                      <a:pt x="90" y="1"/>
                    </a:lnTo>
                    <a:lnTo>
                      <a:pt x="85" y="0"/>
                    </a:lnTo>
                    <a:lnTo>
                      <a:pt x="81" y="0"/>
                    </a:lnTo>
                    <a:lnTo>
                      <a:pt x="76" y="0"/>
                    </a:lnTo>
                    <a:lnTo>
                      <a:pt x="72" y="0"/>
                    </a:lnTo>
                    <a:lnTo>
                      <a:pt x="67" y="0"/>
                    </a:lnTo>
                    <a:lnTo>
                      <a:pt x="62" y="0"/>
                    </a:lnTo>
                    <a:lnTo>
                      <a:pt x="58" y="0"/>
                    </a:lnTo>
                    <a:lnTo>
                      <a:pt x="53" y="1"/>
                    </a:lnTo>
                    <a:lnTo>
                      <a:pt x="50" y="2"/>
                    </a:lnTo>
                    <a:lnTo>
                      <a:pt x="45" y="4"/>
                    </a:lnTo>
                    <a:lnTo>
                      <a:pt x="41" y="5"/>
                    </a:lnTo>
                    <a:lnTo>
                      <a:pt x="37" y="6"/>
                    </a:lnTo>
                    <a:lnTo>
                      <a:pt x="32" y="7"/>
                    </a:lnTo>
                    <a:lnTo>
                      <a:pt x="29" y="9"/>
                    </a:lnTo>
                    <a:lnTo>
                      <a:pt x="26" y="12"/>
                    </a:lnTo>
                    <a:lnTo>
                      <a:pt x="21" y="14"/>
                    </a:lnTo>
                    <a:lnTo>
                      <a:pt x="19" y="16"/>
                    </a:lnTo>
                    <a:lnTo>
                      <a:pt x="15" y="19"/>
                    </a:lnTo>
                    <a:lnTo>
                      <a:pt x="13" y="21"/>
                    </a:lnTo>
                    <a:lnTo>
                      <a:pt x="9" y="23"/>
                    </a:lnTo>
                    <a:lnTo>
                      <a:pt x="8" y="27"/>
                    </a:lnTo>
                    <a:lnTo>
                      <a:pt x="6" y="30"/>
                    </a:lnTo>
                    <a:lnTo>
                      <a:pt x="5" y="32"/>
                    </a:lnTo>
                    <a:lnTo>
                      <a:pt x="3" y="36"/>
                    </a:lnTo>
                    <a:lnTo>
                      <a:pt x="3" y="39"/>
                    </a:lnTo>
                    <a:lnTo>
                      <a:pt x="1" y="43"/>
                    </a:lnTo>
                    <a:lnTo>
                      <a:pt x="1" y="46"/>
                    </a:lnTo>
                    <a:lnTo>
                      <a:pt x="0" y="51"/>
                    </a:lnTo>
                    <a:lnTo>
                      <a:pt x="1" y="53"/>
                    </a:lnTo>
                    <a:lnTo>
                      <a:pt x="1" y="57"/>
                    </a:lnTo>
                    <a:lnTo>
                      <a:pt x="3" y="60"/>
                    </a:lnTo>
                    <a:lnTo>
                      <a:pt x="3" y="63"/>
                    </a:lnTo>
                    <a:lnTo>
                      <a:pt x="4" y="66"/>
                    </a:lnTo>
                    <a:lnTo>
                      <a:pt x="6" y="69"/>
                    </a:lnTo>
                    <a:lnTo>
                      <a:pt x="7" y="72"/>
                    </a:lnTo>
                    <a:lnTo>
                      <a:pt x="9" y="74"/>
                    </a:lnTo>
                    <a:lnTo>
                      <a:pt x="12" y="77"/>
                    </a:lnTo>
                    <a:lnTo>
                      <a:pt x="14" y="80"/>
                    </a:lnTo>
                    <a:lnTo>
                      <a:pt x="17" y="82"/>
                    </a:lnTo>
                    <a:lnTo>
                      <a:pt x="20" y="84"/>
                    </a:lnTo>
                    <a:lnTo>
                      <a:pt x="24" y="85"/>
                    </a:lnTo>
                    <a:lnTo>
                      <a:pt x="28" y="88"/>
                    </a:lnTo>
                    <a:lnTo>
                      <a:pt x="31" y="89"/>
                    </a:lnTo>
                    <a:lnTo>
                      <a:pt x="35" y="91"/>
                    </a:lnTo>
                    <a:lnTo>
                      <a:pt x="39" y="92"/>
                    </a:lnTo>
                    <a:lnTo>
                      <a:pt x="44" y="93"/>
                    </a:lnTo>
                    <a:lnTo>
                      <a:pt x="47" y="95"/>
                    </a:lnTo>
                    <a:lnTo>
                      <a:pt x="52" y="95"/>
                    </a:lnTo>
                    <a:lnTo>
                      <a:pt x="57" y="96"/>
                    </a:lnTo>
                    <a:lnTo>
                      <a:pt x="61" y="96"/>
                    </a:lnTo>
                    <a:lnTo>
                      <a:pt x="66" y="96"/>
                    </a:lnTo>
                    <a:lnTo>
                      <a:pt x="70" y="97"/>
                    </a:lnTo>
                    <a:lnTo>
                      <a:pt x="76" y="96"/>
                    </a:lnTo>
                    <a:lnTo>
                      <a:pt x="81" y="96"/>
                    </a:lnTo>
                    <a:lnTo>
                      <a:pt x="85" y="96"/>
                    </a:lnTo>
                    <a:lnTo>
                      <a:pt x="90" y="95"/>
                    </a:lnTo>
                    <a:lnTo>
                      <a:pt x="95" y="95"/>
                    </a:lnTo>
                    <a:lnTo>
                      <a:pt x="98" y="93"/>
                    </a:lnTo>
                    <a:lnTo>
                      <a:pt x="103" y="92"/>
                    </a:lnTo>
                    <a:lnTo>
                      <a:pt x="106" y="91"/>
                    </a:lnTo>
                    <a:lnTo>
                      <a:pt x="110" y="89"/>
                    </a:lnTo>
                    <a:lnTo>
                      <a:pt x="114" y="88"/>
                    </a:lnTo>
                    <a:lnTo>
                      <a:pt x="118" y="85"/>
                    </a:lnTo>
                    <a:lnTo>
                      <a:pt x="120" y="84"/>
                    </a:lnTo>
                    <a:lnTo>
                      <a:pt x="123" y="82"/>
                    </a:lnTo>
                    <a:lnTo>
                      <a:pt x="127" y="80"/>
                    </a:lnTo>
                    <a:lnTo>
                      <a:pt x="129" y="76"/>
                    </a:lnTo>
                    <a:lnTo>
                      <a:pt x="132" y="74"/>
                    </a:lnTo>
                    <a:lnTo>
                      <a:pt x="134" y="72"/>
                    </a:lnTo>
                    <a:lnTo>
                      <a:pt x="135" y="68"/>
                    </a:lnTo>
                    <a:lnTo>
                      <a:pt x="137" y="66"/>
                    </a:lnTo>
                    <a:lnTo>
                      <a:pt x="138" y="62"/>
                    </a:lnTo>
                    <a:lnTo>
                      <a:pt x="138" y="59"/>
                    </a:lnTo>
                    <a:lnTo>
                      <a:pt x="140" y="55"/>
                    </a:lnTo>
                    <a:lnTo>
                      <a:pt x="140" y="52"/>
                    </a:lnTo>
                    <a:lnTo>
                      <a:pt x="140" y="4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19" name="Freeform 3715"/>
              <p:cNvSpPr>
                <a:spLocks/>
              </p:cNvSpPr>
              <p:nvPr/>
            </p:nvSpPr>
            <p:spPr bwMode="auto">
              <a:xfrm>
                <a:off x="2673" y="3473"/>
                <a:ext cx="3" cy="11"/>
              </a:xfrm>
              <a:custGeom>
                <a:avLst/>
                <a:gdLst>
                  <a:gd name="T0" fmla="*/ 4 w 7"/>
                  <a:gd name="T1" fmla="*/ 21 h 21"/>
                  <a:gd name="T2" fmla="*/ 7 w 7"/>
                  <a:gd name="T3" fmla="*/ 21 h 21"/>
                  <a:gd name="T4" fmla="*/ 7 w 7"/>
                  <a:gd name="T5" fmla="*/ 13 h 21"/>
                  <a:gd name="T6" fmla="*/ 6 w 7"/>
                  <a:gd name="T7" fmla="*/ 10 h 21"/>
                  <a:gd name="T8" fmla="*/ 6 w 7"/>
                  <a:gd name="T9" fmla="*/ 8 h 21"/>
                  <a:gd name="T10" fmla="*/ 4 w 7"/>
                  <a:gd name="T11" fmla="*/ 3 h 21"/>
                  <a:gd name="T12" fmla="*/ 2 w 7"/>
                  <a:gd name="T13" fmla="*/ 0 h 21"/>
                  <a:gd name="T14" fmla="*/ 1 w 7"/>
                  <a:gd name="T15" fmla="*/ 1 h 21"/>
                  <a:gd name="T16" fmla="*/ 0 w 7"/>
                  <a:gd name="T17" fmla="*/ 2 h 21"/>
                  <a:gd name="T18" fmla="*/ 2 w 7"/>
                  <a:gd name="T19" fmla="*/ 6 h 21"/>
                  <a:gd name="T20" fmla="*/ 3 w 7"/>
                  <a:gd name="T21" fmla="*/ 8 h 21"/>
                  <a:gd name="T22" fmla="*/ 3 w 7"/>
                  <a:gd name="T23" fmla="*/ 10 h 21"/>
                  <a:gd name="T24" fmla="*/ 4 w 7"/>
                  <a:gd name="T25" fmla="*/ 13 h 21"/>
                  <a:gd name="T26" fmla="*/ 4 w 7"/>
                  <a:gd name="T27" fmla="*/ 21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1"/>
                  <a:gd name="T44" fmla="*/ 7 w 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1">
                    <a:moveTo>
                      <a:pt x="4" y="21"/>
                    </a:moveTo>
                    <a:lnTo>
                      <a:pt x="7" y="21"/>
                    </a:lnTo>
                    <a:lnTo>
                      <a:pt x="7" y="13"/>
                    </a:lnTo>
                    <a:lnTo>
                      <a:pt x="6" y="10"/>
                    </a:lnTo>
                    <a:lnTo>
                      <a:pt x="6" y="8"/>
                    </a:lnTo>
                    <a:lnTo>
                      <a:pt x="4" y="3"/>
                    </a:lnTo>
                    <a:lnTo>
                      <a:pt x="2" y="0"/>
                    </a:lnTo>
                    <a:lnTo>
                      <a:pt x="1" y="1"/>
                    </a:lnTo>
                    <a:lnTo>
                      <a:pt x="0" y="2"/>
                    </a:lnTo>
                    <a:lnTo>
                      <a:pt x="2" y="6"/>
                    </a:lnTo>
                    <a:lnTo>
                      <a:pt x="3" y="8"/>
                    </a:lnTo>
                    <a:lnTo>
                      <a:pt x="3" y="10"/>
                    </a:lnTo>
                    <a:lnTo>
                      <a:pt x="4" y="13"/>
                    </a:lnTo>
                    <a:lnTo>
                      <a:pt x="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0" name="Freeform 3716"/>
              <p:cNvSpPr>
                <a:spLocks/>
              </p:cNvSpPr>
              <p:nvPr/>
            </p:nvSpPr>
            <p:spPr bwMode="auto">
              <a:xfrm>
                <a:off x="2672" y="3472"/>
                <a:ext cx="2" cy="4"/>
              </a:xfrm>
              <a:custGeom>
                <a:avLst/>
                <a:gdLst>
                  <a:gd name="T0" fmla="*/ 2 w 3"/>
                  <a:gd name="T1" fmla="*/ 3 h 7"/>
                  <a:gd name="T2" fmla="*/ 3 w 3"/>
                  <a:gd name="T3" fmla="*/ 3 h 7"/>
                  <a:gd name="T4" fmla="*/ 2 w 3"/>
                  <a:gd name="T5" fmla="*/ 0 h 7"/>
                  <a:gd name="T6" fmla="*/ 1 w 3"/>
                  <a:gd name="T7" fmla="*/ 0 h 7"/>
                  <a:gd name="T8" fmla="*/ 0 w 3"/>
                  <a:gd name="T9" fmla="*/ 0 h 7"/>
                  <a:gd name="T10" fmla="*/ 3 w 3"/>
                  <a:gd name="T11" fmla="*/ 7 h 7"/>
                  <a:gd name="T12" fmla="*/ 1 w 3"/>
                  <a:gd name="T13" fmla="*/ 4 h 7"/>
                  <a:gd name="T14" fmla="*/ 2 w 3"/>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3"/>
                    </a:moveTo>
                    <a:lnTo>
                      <a:pt x="3" y="3"/>
                    </a:lnTo>
                    <a:lnTo>
                      <a:pt x="2" y="0"/>
                    </a:lnTo>
                    <a:lnTo>
                      <a:pt x="1" y="0"/>
                    </a:lnTo>
                    <a:lnTo>
                      <a:pt x="0" y="0"/>
                    </a:lnTo>
                    <a:lnTo>
                      <a:pt x="3" y="7"/>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1" name="Freeform 3717"/>
              <p:cNvSpPr>
                <a:spLocks/>
              </p:cNvSpPr>
              <p:nvPr/>
            </p:nvSpPr>
            <p:spPr bwMode="auto">
              <a:xfrm>
                <a:off x="2653" y="3460"/>
                <a:ext cx="21" cy="13"/>
              </a:xfrm>
              <a:custGeom>
                <a:avLst/>
                <a:gdLst>
                  <a:gd name="T0" fmla="*/ 41 w 41"/>
                  <a:gd name="T1" fmla="*/ 25 h 27"/>
                  <a:gd name="T2" fmla="*/ 39 w 41"/>
                  <a:gd name="T3" fmla="*/ 21 h 27"/>
                  <a:gd name="T4" fmla="*/ 39 w 41"/>
                  <a:gd name="T5" fmla="*/ 21 h 27"/>
                  <a:gd name="T6" fmla="*/ 34 w 41"/>
                  <a:gd name="T7" fmla="*/ 16 h 27"/>
                  <a:gd name="T8" fmla="*/ 21 w 41"/>
                  <a:gd name="T9" fmla="*/ 7 h 27"/>
                  <a:gd name="T10" fmla="*/ 18 w 41"/>
                  <a:gd name="T11" fmla="*/ 6 h 27"/>
                  <a:gd name="T12" fmla="*/ 13 w 41"/>
                  <a:gd name="T13" fmla="*/ 4 h 27"/>
                  <a:gd name="T14" fmla="*/ 8 w 41"/>
                  <a:gd name="T15" fmla="*/ 2 h 27"/>
                  <a:gd name="T16" fmla="*/ 4 w 41"/>
                  <a:gd name="T17" fmla="*/ 1 h 27"/>
                  <a:gd name="T18" fmla="*/ 0 w 41"/>
                  <a:gd name="T19" fmla="*/ 0 h 27"/>
                  <a:gd name="T20" fmla="*/ 0 w 41"/>
                  <a:gd name="T21" fmla="*/ 1 h 27"/>
                  <a:gd name="T22" fmla="*/ 0 w 41"/>
                  <a:gd name="T23" fmla="*/ 2 h 27"/>
                  <a:gd name="T24" fmla="*/ 4 w 41"/>
                  <a:gd name="T25" fmla="*/ 4 h 27"/>
                  <a:gd name="T26" fmla="*/ 8 w 41"/>
                  <a:gd name="T27" fmla="*/ 5 h 27"/>
                  <a:gd name="T28" fmla="*/ 11 w 41"/>
                  <a:gd name="T29" fmla="*/ 6 h 27"/>
                  <a:gd name="T30" fmla="*/ 15 w 41"/>
                  <a:gd name="T31" fmla="*/ 8 h 27"/>
                  <a:gd name="T32" fmla="*/ 18 w 41"/>
                  <a:gd name="T33" fmla="*/ 9 h 27"/>
                  <a:gd name="T34" fmla="*/ 32 w 41"/>
                  <a:gd name="T35" fmla="*/ 19 h 27"/>
                  <a:gd name="T36" fmla="*/ 36 w 41"/>
                  <a:gd name="T37" fmla="*/ 23 h 27"/>
                  <a:gd name="T38" fmla="*/ 39 w 41"/>
                  <a:gd name="T39" fmla="*/ 27 h 27"/>
                  <a:gd name="T40" fmla="*/ 40 w 41"/>
                  <a:gd name="T41" fmla="*/ 25 h 27"/>
                  <a:gd name="T42" fmla="*/ 41 w 41"/>
                  <a:gd name="T43" fmla="*/ 25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
                  <a:gd name="T67" fmla="*/ 0 h 27"/>
                  <a:gd name="T68" fmla="*/ 41 w 41"/>
                  <a:gd name="T69" fmla="*/ 27 h 2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 h="27">
                    <a:moveTo>
                      <a:pt x="41" y="25"/>
                    </a:moveTo>
                    <a:lnTo>
                      <a:pt x="39" y="21"/>
                    </a:lnTo>
                    <a:lnTo>
                      <a:pt x="34" y="16"/>
                    </a:lnTo>
                    <a:lnTo>
                      <a:pt x="21" y="7"/>
                    </a:lnTo>
                    <a:lnTo>
                      <a:pt x="18" y="6"/>
                    </a:lnTo>
                    <a:lnTo>
                      <a:pt x="13" y="4"/>
                    </a:lnTo>
                    <a:lnTo>
                      <a:pt x="8" y="2"/>
                    </a:lnTo>
                    <a:lnTo>
                      <a:pt x="4" y="1"/>
                    </a:lnTo>
                    <a:lnTo>
                      <a:pt x="0" y="0"/>
                    </a:lnTo>
                    <a:lnTo>
                      <a:pt x="0" y="1"/>
                    </a:lnTo>
                    <a:lnTo>
                      <a:pt x="0" y="2"/>
                    </a:lnTo>
                    <a:lnTo>
                      <a:pt x="4" y="4"/>
                    </a:lnTo>
                    <a:lnTo>
                      <a:pt x="8" y="5"/>
                    </a:lnTo>
                    <a:lnTo>
                      <a:pt x="11" y="6"/>
                    </a:lnTo>
                    <a:lnTo>
                      <a:pt x="15" y="8"/>
                    </a:lnTo>
                    <a:lnTo>
                      <a:pt x="18" y="9"/>
                    </a:lnTo>
                    <a:lnTo>
                      <a:pt x="32" y="19"/>
                    </a:lnTo>
                    <a:lnTo>
                      <a:pt x="36" y="23"/>
                    </a:lnTo>
                    <a:lnTo>
                      <a:pt x="39" y="27"/>
                    </a:lnTo>
                    <a:lnTo>
                      <a:pt x="40" y="25"/>
                    </a:lnTo>
                    <a:lnTo>
                      <a:pt x="4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2" name="Freeform 3718"/>
              <p:cNvSpPr>
                <a:spLocks/>
              </p:cNvSpPr>
              <p:nvPr/>
            </p:nvSpPr>
            <p:spPr bwMode="auto">
              <a:xfrm>
                <a:off x="2649" y="3459"/>
                <a:ext cx="4" cy="2"/>
              </a:xfrm>
              <a:custGeom>
                <a:avLst/>
                <a:gdLst>
                  <a:gd name="T0" fmla="*/ 9 w 10"/>
                  <a:gd name="T1" fmla="*/ 1 h 5"/>
                  <a:gd name="T2" fmla="*/ 4 w 10"/>
                  <a:gd name="T3" fmla="*/ 0 h 5"/>
                  <a:gd name="T4" fmla="*/ 2 w 10"/>
                  <a:gd name="T5" fmla="*/ 0 h 5"/>
                  <a:gd name="T6" fmla="*/ 0 w 10"/>
                  <a:gd name="T7" fmla="*/ 0 h 5"/>
                  <a:gd name="T8" fmla="*/ 0 w 10"/>
                  <a:gd name="T9" fmla="*/ 1 h 5"/>
                  <a:gd name="T10" fmla="*/ 0 w 10"/>
                  <a:gd name="T11" fmla="*/ 2 h 5"/>
                  <a:gd name="T12" fmla="*/ 10 w 10"/>
                  <a:gd name="T13" fmla="*/ 5 h 5"/>
                  <a:gd name="T14" fmla="*/ 9 w 10"/>
                  <a:gd name="T15" fmla="*/ 5 h 5"/>
                  <a:gd name="T16" fmla="*/ 9 w 10"/>
                  <a:gd name="T17" fmla="*/ 2 h 5"/>
                  <a:gd name="T18" fmla="*/ 9 w 10"/>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5"/>
                  <a:gd name="T32" fmla="*/ 10 w 1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5">
                    <a:moveTo>
                      <a:pt x="9" y="1"/>
                    </a:moveTo>
                    <a:lnTo>
                      <a:pt x="4" y="0"/>
                    </a:lnTo>
                    <a:lnTo>
                      <a:pt x="2" y="0"/>
                    </a:lnTo>
                    <a:lnTo>
                      <a:pt x="0" y="0"/>
                    </a:lnTo>
                    <a:lnTo>
                      <a:pt x="0" y="1"/>
                    </a:lnTo>
                    <a:lnTo>
                      <a:pt x="0" y="2"/>
                    </a:lnTo>
                    <a:lnTo>
                      <a:pt x="10" y="5"/>
                    </a:lnTo>
                    <a:lnTo>
                      <a:pt x="9" y="5"/>
                    </a:lnTo>
                    <a:lnTo>
                      <a:pt x="9" y="2"/>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3" name="Freeform 3719"/>
              <p:cNvSpPr>
                <a:spLocks/>
              </p:cNvSpPr>
              <p:nvPr/>
            </p:nvSpPr>
            <p:spPr bwMode="auto">
              <a:xfrm>
                <a:off x="2635" y="3458"/>
                <a:ext cx="14" cy="3"/>
              </a:xfrm>
              <a:custGeom>
                <a:avLst/>
                <a:gdLst>
                  <a:gd name="T0" fmla="*/ 27 w 27"/>
                  <a:gd name="T1" fmla="*/ 1 h 4"/>
                  <a:gd name="T2" fmla="*/ 23 w 27"/>
                  <a:gd name="T3" fmla="*/ 0 h 4"/>
                  <a:gd name="T4" fmla="*/ 0 w 27"/>
                  <a:gd name="T5" fmla="*/ 0 h 4"/>
                  <a:gd name="T6" fmla="*/ 0 w 27"/>
                  <a:gd name="T7" fmla="*/ 2 h 4"/>
                  <a:gd name="T8" fmla="*/ 0 w 27"/>
                  <a:gd name="T9" fmla="*/ 4 h 4"/>
                  <a:gd name="T10" fmla="*/ 27 w 27"/>
                  <a:gd name="T11" fmla="*/ 4 h 4"/>
                  <a:gd name="T12" fmla="*/ 27 w 27"/>
                  <a:gd name="T13" fmla="*/ 2 h 4"/>
                  <a:gd name="T14" fmla="*/ 27 w 2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4"/>
                  <a:gd name="T26" fmla="*/ 27 w 2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4">
                    <a:moveTo>
                      <a:pt x="27" y="1"/>
                    </a:moveTo>
                    <a:lnTo>
                      <a:pt x="23" y="0"/>
                    </a:lnTo>
                    <a:lnTo>
                      <a:pt x="0" y="0"/>
                    </a:lnTo>
                    <a:lnTo>
                      <a:pt x="0" y="2"/>
                    </a:lnTo>
                    <a:lnTo>
                      <a:pt x="0" y="4"/>
                    </a:lnTo>
                    <a:lnTo>
                      <a:pt x="27" y="4"/>
                    </a:lnTo>
                    <a:lnTo>
                      <a:pt x="27" y="2"/>
                    </a:lnTo>
                    <a:lnTo>
                      <a:pt x="2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4" name="Freeform 3720"/>
              <p:cNvSpPr>
                <a:spLocks/>
              </p:cNvSpPr>
              <p:nvPr/>
            </p:nvSpPr>
            <p:spPr bwMode="auto">
              <a:xfrm>
                <a:off x="2618" y="3458"/>
                <a:ext cx="19" cy="8"/>
              </a:xfrm>
              <a:custGeom>
                <a:avLst/>
                <a:gdLst>
                  <a:gd name="T0" fmla="*/ 34 w 38"/>
                  <a:gd name="T1" fmla="*/ 0 h 15"/>
                  <a:gd name="T2" fmla="*/ 38 w 38"/>
                  <a:gd name="T3" fmla="*/ 0 h 15"/>
                  <a:gd name="T4" fmla="*/ 29 w 38"/>
                  <a:gd name="T5" fmla="*/ 2 h 15"/>
                  <a:gd name="T6" fmla="*/ 26 w 38"/>
                  <a:gd name="T7" fmla="*/ 3 h 15"/>
                  <a:gd name="T8" fmla="*/ 17 w 38"/>
                  <a:gd name="T9" fmla="*/ 6 h 15"/>
                  <a:gd name="T10" fmla="*/ 13 w 38"/>
                  <a:gd name="T11" fmla="*/ 7 h 15"/>
                  <a:gd name="T12" fmla="*/ 7 w 38"/>
                  <a:gd name="T13" fmla="*/ 8 h 15"/>
                  <a:gd name="T14" fmla="*/ 0 w 38"/>
                  <a:gd name="T15" fmla="*/ 12 h 15"/>
                  <a:gd name="T16" fmla="*/ 2 w 38"/>
                  <a:gd name="T17" fmla="*/ 14 h 15"/>
                  <a:gd name="T18" fmla="*/ 3 w 38"/>
                  <a:gd name="T19" fmla="*/ 15 h 15"/>
                  <a:gd name="T20" fmla="*/ 10 w 38"/>
                  <a:gd name="T21" fmla="*/ 10 h 15"/>
                  <a:gd name="T22" fmla="*/ 13 w 38"/>
                  <a:gd name="T23" fmla="*/ 9 h 15"/>
                  <a:gd name="T24" fmla="*/ 17 w 38"/>
                  <a:gd name="T25" fmla="*/ 8 h 15"/>
                  <a:gd name="T26" fmla="*/ 26 w 38"/>
                  <a:gd name="T27" fmla="*/ 6 h 15"/>
                  <a:gd name="T28" fmla="*/ 29 w 38"/>
                  <a:gd name="T29" fmla="*/ 4 h 15"/>
                  <a:gd name="T30" fmla="*/ 34 w 38"/>
                  <a:gd name="T31" fmla="*/ 3 h 15"/>
                  <a:gd name="T32" fmla="*/ 34 w 38"/>
                  <a:gd name="T33" fmla="*/ 2 h 15"/>
                  <a:gd name="T34" fmla="*/ 34 w 38"/>
                  <a:gd name="T35" fmla="*/ 0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
                  <a:gd name="T55" fmla="*/ 0 h 15"/>
                  <a:gd name="T56" fmla="*/ 38 w 38"/>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 h="15">
                    <a:moveTo>
                      <a:pt x="34" y="0"/>
                    </a:moveTo>
                    <a:lnTo>
                      <a:pt x="38" y="0"/>
                    </a:lnTo>
                    <a:lnTo>
                      <a:pt x="29" y="2"/>
                    </a:lnTo>
                    <a:lnTo>
                      <a:pt x="26" y="3"/>
                    </a:lnTo>
                    <a:lnTo>
                      <a:pt x="17" y="6"/>
                    </a:lnTo>
                    <a:lnTo>
                      <a:pt x="13" y="7"/>
                    </a:lnTo>
                    <a:lnTo>
                      <a:pt x="7" y="8"/>
                    </a:lnTo>
                    <a:lnTo>
                      <a:pt x="0" y="12"/>
                    </a:lnTo>
                    <a:lnTo>
                      <a:pt x="2" y="14"/>
                    </a:lnTo>
                    <a:lnTo>
                      <a:pt x="3" y="15"/>
                    </a:lnTo>
                    <a:lnTo>
                      <a:pt x="10" y="10"/>
                    </a:lnTo>
                    <a:lnTo>
                      <a:pt x="13" y="9"/>
                    </a:lnTo>
                    <a:lnTo>
                      <a:pt x="17" y="8"/>
                    </a:lnTo>
                    <a:lnTo>
                      <a:pt x="26" y="6"/>
                    </a:lnTo>
                    <a:lnTo>
                      <a:pt x="29" y="4"/>
                    </a:lnTo>
                    <a:lnTo>
                      <a:pt x="34" y="3"/>
                    </a:lnTo>
                    <a:lnTo>
                      <a:pt x="34" y="2"/>
                    </a:lnTo>
                    <a:lnTo>
                      <a:pt x="3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5" name="Freeform 3721"/>
              <p:cNvSpPr>
                <a:spLocks/>
              </p:cNvSpPr>
              <p:nvPr/>
            </p:nvSpPr>
            <p:spPr bwMode="auto">
              <a:xfrm>
                <a:off x="2608" y="3465"/>
                <a:ext cx="13" cy="10"/>
              </a:xfrm>
              <a:custGeom>
                <a:avLst/>
                <a:gdLst>
                  <a:gd name="T0" fmla="*/ 21 w 25"/>
                  <a:gd name="T1" fmla="*/ 2 h 21"/>
                  <a:gd name="T2" fmla="*/ 21 w 25"/>
                  <a:gd name="T3" fmla="*/ 0 h 21"/>
                  <a:gd name="T4" fmla="*/ 14 w 25"/>
                  <a:gd name="T5" fmla="*/ 4 h 21"/>
                  <a:gd name="T6" fmla="*/ 12 w 25"/>
                  <a:gd name="T7" fmla="*/ 5 h 21"/>
                  <a:gd name="T8" fmla="*/ 9 w 25"/>
                  <a:gd name="T9" fmla="*/ 7 h 21"/>
                  <a:gd name="T10" fmla="*/ 7 w 25"/>
                  <a:gd name="T11" fmla="*/ 10 h 21"/>
                  <a:gd name="T12" fmla="*/ 3 w 25"/>
                  <a:gd name="T13" fmla="*/ 12 h 21"/>
                  <a:gd name="T14" fmla="*/ 2 w 25"/>
                  <a:gd name="T15" fmla="*/ 14 h 21"/>
                  <a:gd name="T16" fmla="*/ 0 w 25"/>
                  <a:gd name="T17" fmla="*/ 19 h 21"/>
                  <a:gd name="T18" fmla="*/ 1 w 25"/>
                  <a:gd name="T19" fmla="*/ 20 h 21"/>
                  <a:gd name="T20" fmla="*/ 2 w 25"/>
                  <a:gd name="T21" fmla="*/ 21 h 21"/>
                  <a:gd name="T22" fmla="*/ 4 w 25"/>
                  <a:gd name="T23" fmla="*/ 18 h 21"/>
                  <a:gd name="T24" fmla="*/ 6 w 25"/>
                  <a:gd name="T25" fmla="*/ 14 h 21"/>
                  <a:gd name="T26" fmla="*/ 9 w 25"/>
                  <a:gd name="T27" fmla="*/ 12 h 21"/>
                  <a:gd name="T28" fmla="*/ 11 w 25"/>
                  <a:gd name="T29" fmla="*/ 10 h 21"/>
                  <a:gd name="T30" fmla="*/ 15 w 25"/>
                  <a:gd name="T31" fmla="*/ 7 h 21"/>
                  <a:gd name="T32" fmla="*/ 18 w 25"/>
                  <a:gd name="T33" fmla="*/ 4 h 21"/>
                  <a:gd name="T34" fmla="*/ 25 w 25"/>
                  <a:gd name="T35" fmla="*/ 0 h 21"/>
                  <a:gd name="T36" fmla="*/ 22 w 25"/>
                  <a:gd name="T37" fmla="*/ 3 h 21"/>
                  <a:gd name="T38" fmla="*/ 21 w 25"/>
                  <a:gd name="T39" fmla="*/ 2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1"/>
                  <a:gd name="T62" fmla="*/ 25 w 25"/>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1">
                    <a:moveTo>
                      <a:pt x="21" y="2"/>
                    </a:moveTo>
                    <a:lnTo>
                      <a:pt x="21" y="0"/>
                    </a:lnTo>
                    <a:lnTo>
                      <a:pt x="14" y="4"/>
                    </a:lnTo>
                    <a:lnTo>
                      <a:pt x="12" y="5"/>
                    </a:lnTo>
                    <a:lnTo>
                      <a:pt x="9" y="7"/>
                    </a:lnTo>
                    <a:lnTo>
                      <a:pt x="7" y="10"/>
                    </a:lnTo>
                    <a:lnTo>
                      <a:pt x="3" y="12"/>
                    </a:lnTo>
                    <a:lnTo>
                      <a:pt x="2" y="14"/>
                    </a:lnTo>
                    <a:lnTo>
                      <a:pt x="0" y="19"/>
                    </a:lnTo>
                    <a:lnTo>
                      <a:pt x="1" y="20"/>
                    </a:lnTo>
                    <a:lnTo>
                      <a:pt x="2" y="21"/>
                    </a:lnTo>
                    <a:lnTo>
                      <a:pt x="4" y="18"/>
                    </a:lnTo>
                    <a:lnTo>
                      <a:pt x="6" y="14"/>
                    </a:lnTo>
                    <a:lnTo>
                      <a:pt x="9" y="12"/>
                    </a:lnTo>
                    <a:lnTo>
                      <a:pt x="11" y="10"/>
                    </a:lnTo>
                    <a:lnTo>
                      <a:pt x="15" y="7"/>
                    </a:lnTo>
                    <a:lnTo>
                      <a:pt x="18" y="4"/>
                    </a:lnTo>
                    <a:lnTo>
                      <a:pt x="25" y="0"/>
                    </a:lnTo>
                    <a:lnTo>
                      <a:pt x="22" y="3"/>
                    </a:lnTo>
                    <a:lnTo>
                      <a:pt x="2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6" name="Freeform 3722"/>
              <p:cNvSpPr>
                <a:spLocks/>
              </p:cNvSpPr>
              <p:nvPr/>
            </p:nvSpPr>
            <p:spPr bwMode="auto">
              <a:xfrm>
                <a:off x="2608" y="3472"/>
                <a:ext cx="2" cy="4"/>
              </a:xfrm>
              <a:custGeom>
                <a:avLst/>
                <a:gdLst>
                  <a:gd name="T0" fmla="*/ 1 w 3"/>
                  <a:gd name="T1" fmla="*/ 4 h 7"/>
                  <a:gd name="T2" fmla="*/ 3 w 3"/>
                  <a:gd name="T3" fmla="*/ 0 h 7"/>
                  <a:gd name="T4" fmla="*/ 0 w 3"/>
                  <a:gd name="T5" fmla="*/ 7 h 7"/>
                  <a:gd name="T6" fmla="*/ 1 w 3"/>
                  <a:gd name="T7" fmla="*/ 7 h 7"/>
                  <a:gd name="T8" fmla="*/ 2 w 3"/>
                  <a:gd name="T9" fmla="*/ 7 h 7"/>
                  <a:gd name="T10" fmla="*/ 3 w 3"/>
                  <a:gd name="T11" fmla="*/ 5 h 7"/>
                  <a:gd name="T12" fmla="*/ 2 w 3"/>
                  <a:gd name="T13" fmla="*/ 5 h 7"/>
                  <a:gd name="T14" fmla="*/ 1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4"/>
                    </a:moveTo>
                    <a:lnTo>
                      <a:pt x="3" y="0"/>
                    </a:lnTo>
                    <a:lnTo>
                      <a:pt x="0" y="7"/>
                    </a:lnTo>
                    <a:lnTo>
                      <a:pt x="1" y="7"/>
                    </a:lnTo>
                    <a:lnTo>
                      <a:pt x="2" y="7"/>
                    </a:lnTo>
                    <a:lnTo>
                      <a:pt x="3" y="5"/>
                    </a:lnTo>
                    <a:lnTo>
                      <a:pt x="2" y="5"/>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7" name="Freeform 3723"/>
              <p:cNvSpPr>
                <a:spLocks/>
              </p:cNvSpPr>
              <p:nvPr/>
            </p:nvSpPr>
            <p:spPr bwMode="auto">
              <a:xfrm>
                <a:off x="2607" y="3475"/>
                <a:ext cx="2" cy="3"/>
              </a:xfrm>
              <a:custGeom>
                <a:avLst/>
                <a:gdLst>
                  <a:gd name="T0" fmla="*/ 4 w 5"/>
                  <a:gd name="T1" fmla="*/ 1 h 6"/>
                  <a:gd name="T2" fmla="*/ 3 w 5"/>
                  <a:gd name="T3" fmla="*/ 0 h 6"/>
                  <a:gd name="T4" fmla="*/ 0 w 5"/>
                  <a:gd name="T5" fmla="*/ 4 h 6"/>
                  <a:gd name="T6" fmla="*/ 3 w 5"/>
                  <a:gd name="T7" fmla="*/ 6 h 6"/>
                  <a:gd name="T8" fmla="*/ 3 w 5"/>
                  <a:gd name="T9" fmla="*/ 6 h 6"/>
                  <a:gd name="T10" fmla="*/ 5 w 5"/>
                  <a:gd name="T11" fmla="*/ 1 h 6"/>
                  <a:gd name="T12" fmla="*/ 4 w 5"/>
                  <a:gd name="T13" fmla="*/ 1 h 6"/>
                  <a:gd name="T14" fmla="*/ 0 60000 65536"/>
                  <a:gd name="T15" fmla="*/ 0 60000 65536"/>
                  <a:gd name="T16" fmla="*/ 0 60000 65536"/>
                  <a:gd name="T17" fmla="*/ 0 60000 65536"/>
                  <a:gd name="T18" fmla="*/ 0 60000 65536"/>
                  <a:gd name="T19" fmla="*/ 0 60000 65536"/>
                  <a:gd name="T20" fmla="*/ 0 60000 65536"/>
                  <a:gd name="T21" fmla="*/ 0 w 5"/>
                  <a:gd name="T22" fmla="*/ 0 h 6"/>
                  <a:gd name="T23" fmla="*/ 5 w 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6">
                    <a:moveTo>
                      <a:pt x="4" y="1"/>
                    </a:moveTo>
                    <a:lnTo>
                      <a:pt x="3" y="0"/>
                    </a:lnTo>
                    <a:lnTo>
                      <a:pt x="0" y="4"/>
                    </a:lnTo>
                    <a:lnTo>
                      <a:pt x="3" y="6"/>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8" name="Freeform 3724"/>
              <p:cNvSpPr>
                <a:spLocks/>
              </p:cNvSpPr>
              <p:nvPr/>
            </p:nvSpPr>
            <p:spPr bwMode="auto">
              <a:xfrm>
                <a:off x="2606" y="3477"/>
                <a:ext cx="2" cy="14"/>
              </a:xfrm>
              <a:custGeom>
                <a:avLst/>
                <a:gdLst>
                  <a:gd name="T0" fmla="*/ 2 w 5"/>
                  <a:gd name="T1" fmla="*/ 0 h 28"/>
                  <a:gd name="T2" fmla="*/ 2 w 5"/>
                  <a:gd name="T3" fmla="*/ 4 h 28"/>
                  <a:gd name="T4" fmla="*/ 1 w 5"/>
                  <a:gd name="T5" fmla="*/ 8 h 28"/>
                  <a:gd name="T6" fmla="*/ 1 w 5"/>
                  <a:gd name="T7" fmla="*/ 11 h 28"/>
                  <a:gd name="T8" fmla="*/ 0 w 5"/>
                  <a:gd name="T9" fmla="*/ 16 h 28"/>
                  <a:gd name="T10" fmla="*/ 1 w 5"/>
                  <a:gd name="T11" fmla="*/ 18 h 28"/>
                  <a:gd name="T12" fmla="*/ 1 w 5"/>
                  <a:gd name="T13" fmla="*/ 22 h 28"/>
                  <a:gd name="T14" fmla="*/ 2 w 5"/>
                  <a:gd name="T15" fmla="*/ 25 h 28"/>
                  <a:gd name="T16" fmla="*/ 2 w 5"/>
                  <a:gd name="T17" fmla="*/ 28 h 28"/>
                  <a:gd name="T18" fmla="*/ 5 w 5"/>
                  <a:gd name="T19" fmla="*/ 28 h 28"/>
                  <a:gd name="T20" fmla="*/ 5 w 5"/>
                  <a:gd name="T21" fmla="*/ 25 h 28"/>
                  <a:gd name="T22" fmla="*/ 4 w 5"/>
                  <a:gd name="T23" fmla="*/ 22 h 28"/>
                  <a:gd name="T24" fmla="*/ 4 w 5"/>
                  <a:gd name="T25" fmla="*/ 18 h 28"/>
                  <a:gd name="T26" fmla="*/ 2 w 5"/>
                  <a:gd name="T27" fmla="*/ 16 h 28"/>
                  <a:gd name="T28" fmla="*/ 4 w 5"/>
                  <a:gd name="T29" fmla="*/ 11 h 28"/>
                  <a:gd name="T30" fmla="*/ 4 w 5"/>
                  <a:gd name="T31" fmla="*/ 8 h 28"/>
                  <a:gd name="T32" fmla="*/ 5 w 5"/>
                  <a:gd name="T33" fmla="*/ 4 h 28"/>
                  <a:gd name="T34" fmla="*/ 5 w 5"/>
                  <a:gd name="T35" fmla="*/ 2 h 28"/>
                  <a:gd name="T36" fmla="*/ 2 w 5"/>
                  <a:gd name="T37" fmla="*/ 0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28"/>
                  <a:gd name="T59" fmla="*/ 5 w 5"/>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28">
                    <a:moveTo>
                      <a:pt x="2" y="0"/>
                    </a:moveTo>
                    <a:lnTo>
                      <a:pt x="2" y="4"/>
                    </a:lnTo>
                    <a:lnTo>
                      <a:pt x="1" y="8"/>
                    </a:lnTo>
                    <a:lnTo>
                      <a:pt x="1" y="11"/>
                    </a:lnTo>
                    <a:lnTo>
                      <a:pt x="0" y="16"/>
                    </a:lnTo>
                    <a:lnTo>
                      <a:pt x="1" y="18"/>
                    </a:lnTo>
                    <a:lnTo>
                      <a:pt x="1" y="22"/>
                    </a:lnTo>
                    <a:lnTo>
                      <a:pt x="2" y="25"/>
                    </a:lnTo>
                    <a:lnTo>
                      <a:pt x="2" y="28"/>
                    </a:lnTo>
                    <a:lnTo>
                      <a:pt x="5" y="28"/>
                    </a:lnTo>
                    <a:lnTo>
                      <a:pt x="5" y="25"/>
                    </a:lnTo>
                    <a:lnTo>
                      <a:pt x="4" y="22"/>
                    </a:lnTo>
                    <a:lnTo>
                      <a:pt x="4" y="18"/>
                    </a:lnTo>
                    <a:lnTo>
                      <a:pt x="2" y="16"/>
                    </a:lnTo>
                    <a:lnTo>
                      <a:pt x="4" y="11"/>
                    </a:lnTo>
                    <a:lnTo>
                      <a:pt x="4" y="8"/>
                    </a:lnTo>
                    <a:lnTo>
                      <a:pt x="5" y="4"/>
                    </a:lnTo>
                    <a:lnTo>
                      <a:pt x="5"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29" name="Freeform 3725"/>
              <p:cNvSpPr>
                <a:spLocks/>
              </p:cNvSpPr>
              <p:nvPr/>
            </p:nvSpPr>
            <p:spPr bwMode="auto">
              <a:xfrm>
                <a:off x="2607" y="3491"/>
                <a:ext cx="1" cy="1"/>
              </a:xfrm>
              <a:custGeom>
                <a:avLst/>
                <a:gdLst>
                  <a:gd name="T0" fmla="*/ 0 w 4"/>
                  <a:gd name="T1" fmla="*/ 0 h 3"/>
                  <a:gd name="T2" fmla="*/ 2 w 4"/>
                  <a:gd name="T3" fmla="*/ 3 h 3"/>
                  <a:gd name="T4" fmla="*/ 3 w 4"/>
                  <a:gd name="T5" fmla="*/ 3 h 3"/>
                  <a:gd name="T6" fmla="*/ 4 w 4"/>
                  <a:gd name="T7" fmla="*/ 3 h 3"/>
                  <a:gd name="T8" fmla="*/ 3 w 4"/>
                  <a:gd name="T9" fmla="*/ 0 h 3"/>
                  <a:gd name="T10" fmla="*/ 0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0"/>
                    </a:moveTo>
                    <a:lnTo>
                      <a:pt x="2" y="3"/>
                    </a:lnTo>
                    <a:lnTo>
                      <a:pt x="3" y="3"/>
                    </a:lnTo>
                    <a:lnTo>
                      <a:pt x="4" y="3"/>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0" name="Freeform 3726"/>
              <p:cNvSpPr>
                <a:spLocks/>
              </p:cNvSpPr>
              <p:nvPr/>
            </p:nvSpPr>
            <p:spPr bwMode="auto">
              <a:xfrm>
                <a:off x="2607" y="3492"/>
                <a:ext cx="3" cy="3"/>
              </a:xfrm>
              <a:custGeom>
                <a:avLst/>
                <a:gdLst>
                  <a:gd name="T0" fmla="*/ 0 w 4"/>
                  <a:gd name="T1" fmla="*/ 1 h 5"/>
                  <a:gd name="T2" fmla="*/ 2 w 4"/>
                  <a:gd name="T3" fmla="*/ 5 h 5"/>
                  <a:gd name="T4" fmla="*/ 2 w 4"/>
                  <a:gd name="T5" fmla="*/ 5 h 5"/>
                  <a:gd name="T6" fmla="*/ 3 w 4"/>
                  <a:gd name="T7" fmla="*/ 4 h 5"/>
                  <a:gd name="T8" fmla="*/ 4 w 4"/>
                  <a:gd name="T9" fmla="*/ 3 h 5"/>
                  <a:gd name="T10" fmla="*/ 2 w 4"/>
                  <a:gd name="T11" fmla="*/ 0 h 5"/>
                  <a:gd name="T12" fmla="*/ 1 w 4"/>
                  <a:gd name="T13" fmla="*/ 1 h 5"/>
                  <a:gd name="T14" fmla="*/ 0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0" y="1"/>
                    </a:moveTo>
                    <a:lnTo>
                      <a:pt x="2" y="5"/>
                    </a:lnTo>
                    <a:lnTo>
                      <a:pt x="3" y="4"/>
                    </a:lnTo>
                    <a:lnTo>
                      <a:pt x="4"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1" name="Freeform 3727"/>
              <p:cNvSpPr>
                <a:spLocks/>
              </p:cNvSpPr>
              <p:nvPr/>
            </p:nvSpPr>
            <p:spPr bwMode="auto">
              <a:xfrm>
                <a:off x="2608" y="3492"/>
                <a:ext cx="2" cy="3"/>
              </a:xfrm>
              <a:custGeom>
                <a:avLst/>
                <a:gdLst>
                  <a:gd name="T0" fmla="*/ 1 w 3"/>
                  <a:gd name="T1" fmla="*/ 4 h 7"/>
                  <a:gd name="T2" fmla="*/ 0 w 3"/>
                  <a:gd name="T3" fmla="*/ 4 h 7"/>
                  <a:gd name="T4" fmla="*/ 1 w 3"/>
                  <a:gd name="T5" fmla="*/ 7 h 7"/>
                  <a:gd name="T6" fmla="*/ 2 w 3"/>
                  <a:gd name="T7" fmla="*/ 7 h 7"/>
                  <a:gd name="T8" fmla="*/ 3 w 3"/>
                  <a:gd name="T9" fmla="*/ 7 h 7"/>
                  <a:gd name="T10" fmla="*/ 0 w 3"/>
                  <a:gd name="T11" fmla="*/ 0 h 7"/>
                  <a:gd name="T12" fmla="*/ 2 w 3"/>
                  <a:gd name="T13" fmla="*/ 3 h 7"/>
                  <a:gd name="T14" fmla="*/ 1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4"/>
                    </a:moveTo>
                    <a:lnTo>
                      <a:pt x="0" y="4"/>
                    </a:lnTo>
                    <a:lnTo>
                      <a:pt x="1" y="7"/>
                    </a:lnTo>
                    <a:lnTo>
                      <a:pt x="2" y="7"/>
                    </a:lnTo>
                    <a:lnTo>
                      <a:pt x="3" y="7"/>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2" name="Freeform 3728"/>
              <p:cNvSpPr>
                <a:spLocks/>
              </p:cNvSpPr>
              <p:nvPr/>
            </p:nvSpPr>
            <p:spPr bwMode="auto">
              <a:xfrm>
                <a:off x="2609" y="3495"/>
                <a:ext cx="15" cy="11"/>
              </a:xfrm>
              <a:custGeom>
                <a:avLst/>
                <a:gdLst>
                  <a:gd name="T0" fmla="*/ 0 w 30"/>
                  <a:gd name="T1" fmla="*/ 2 h 22"/>
                  <a:gd name="T2" fmla="*/ 1 w 30"/>
                  <a:gd name="T3" fmla="*/ 4 h 22"/>
                  <a:gd name="T4" fmla="*/ 2 w 30"/>
                  <a:gd name="T5" fmla="*/ 5 h 22"/>
                  <a:gd name="T6" fmla="*/ 5 w 30"/>
                  <a:gd name="T7" fmla="*/ 8 h 22"/>
                  <a:gd name="T8" fmla="*/ 7 w 30"/>
                  <a:gd name="T9" fmla="*/ 11 h 22"/>
                  <a:gd name="T10" fmla="*/ 10 w 30"/>
                  <a:gd name="T11" fmla="*/ 13 h 22"/>
                  <a:gd name="T12" fmla="*/ 13 w 30"/>
                  <a:gd name="T13" fmla="*/ 15 h 22"/>
                  <a:gd name="T14" fmla="*/ 17 w 30"/>
                  <a:gd name="T15" fmla="*/ 16 h 22"/>
                  <a:gd name="T16" fmla="*/ 20 w 30"/>
                  <a:gd name="T17" fmla="*/ 19 h 22"/>
                  <a:gd name="T18" fmla="*/ 23 w 30"/>
                  <a:gd name="T19" fmla="*/ 20 h 22"/>
                  <a:gd name="T20" fmla="*/ 28 w 30"/>
                  <a:gd name="T21" fmla="*/ 22 h 22"/>
                  <a:gd name="T22" fmla="*/ 30 w 30"/>
                  <a:gd name="T23" fmla="*/ 20 h 22"/>
                  <a:gd name="T24" fmla="*/ 26 w 30"/>
                  <a:gd name="T25" fmla="*/ 18 h 22"/>
                  <a:gd name="T26" fmla="*/ 23 w 30"/>
                  <a:gd name="T27" fmla="*/ 16 h 22"/>
                  <a:gd name="T28" fmla="*/ 20 w 30"/>
                  <a:gd name="T29" fmla="*/ 14 h 22"/>
                  <a:gd name="T30" fmla="*/ 15 w 30"/>
                  <a:gd name="T31" fmla="*/ 13 h 22"/>
                  <a:gd name="T32" fmla="*/ 13 w 30"/>
                  <a:gd name="T33" fmla="*/ 11 h 22"/>
                  <a:gd name="T34" fmla="*/ 9 w 30"/>
                  <a:gd name="T35" fmla="*/ 8 h 22"/>
                  <a:gd name="T36" fmla="*/ 7 w 30"/>
                  <a:gd name="T37" fmla="*/ 6 h 22"/>
                  <a:gd name="T38" fmla="*/ 5 w 30"/>
                  <a:gd name="T39" fmla="*/ 3 h 22"/>
                  <a:gd name="T40" fmla="*/ 2 w 30"/>
                  <a:gd name="T41" fmla="*/ 0 h 22"/>
                  <a:gd name="T42" fmla="*/ 1 w 30"/>
                  <a:gd name="T43" fmla="*/ 2 h 22"/>
                  <a:gd name="T44" fmla="*/ 0 w 30"/>
                  <a:gd name="T45" fmla="*/ 2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
                  <a:gd name="T70" fmla="*/ 0 h 22"/>
                  <a:gd name="T71" fmla="*/ 30 w 30"/>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 h="22">
                    <a:moveTo>
                      <a:pt x="0" y="2"/>
                    </a:moveTo>
                    <a:lnTo>
                      <a:pt x="1" y="4"/>
                    </a:lnTo>
                    <a:lnTo>
                      <a:pt x="2" y="5"/>
                    </a:lnTo>
                    <a:lnTo>
                      <a:pt x="5" y="8"/>
                    </a:lnTo>
                    <a:lnTo>
                      <a:pt x="7" y="11"/>
                    </a:lnTo>
                    <a:lnTo>
                      <a:pt x="10" y="13"/>
                    </a:lnTo>
                    <a:lnTo>
                      <a:pt x="13" y="15"/>
                    </a:lnTo>
                    <a:lnTo>
                      <a:pt x="17" y="16"/>
                    </a:lnTo>
                    <a:lnTo>
                      <a:pt x="20" y="19"/>
                    </a:lnTo>
                    <a:lnTo>
                      <a:pt x="23" y="20"/>
                    </a:lnTo>
                    <a:lnTo>
                      <a:pt x="28" y="22"/>
                    </a:lnTo>
                    <a:lnTo>
                      <a:pt x="30" y="20"/>
                    </a:lnTo>
                    <a:lnTo>
                      <a:pt x="26" y="18"/>
                    </a:lnTo>
                    <a:lnTo>
                      <a:pt x="23" y="16"/>
                    </a:lnTo>
                    <a:lnTo>
                      <a:pt x="20" y="14"/>
                    </a:lnTo>
                    <a:lnTo>
                      <a:pt x="15" y="13"/>
                    </a:lnTo>
                    <a:lnTo>
                      <a:pt x="13" y="11"/>
                    </a:lnTo>
                    <a:lnTo>
                      <a:pt x="9" y="8"/>
                    </a:lnTo>
                    <a:lnTo>
                      <a:pt x="7" y="6"/>
                    </a:lnTo>
                    <a:lnTo>
                      <a:pt x="5" y="3"/>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3" name="Freeform 3729"/>
              <p:cNvSpPr>
                <a:spLocks/>
              </p:cNvSpPr>
              <p:nvPr/>
            </p:nvSpPr>
            <p:spPr bwMode="auto">
              <a:xfrm>
                <a:off x="2623" y="3504"/>
                <a:ext cx="34" cy="5"/>
              </a:xfrm>
              <a:custGeom>
                <a:avLst/>
                <a:gdLst>
                  <a:gd name="T0" fmla="*/ 0 w 69"/>
                  <a:gd name="T1" fmla="*/ 2 h 8"/>
                  <a:gd name="T2" fmla="*/ 10 w 69"/>
                  <a:gd name="T3" fmla="*/ 5 h 8"/>
                  <a:gd name="T4" fmla="*/ 13 w 69"/>
                  <a:gd name="T5" fmla="*/ 6 h 8"/>
                  <a:gd name="T6" fmla="*/ 18 w 69"/>
                  <a:gd name="T7" fmla="*/ 6 h 8"/>
                  <a:gd name="T8" fmla="*/ 23 w 69"/>
                  <a:gd name="T9" fmla="*/ 7 h 8"/>
                  <a:gd name="T10" fmla="*/ 32 w 69"/>
                  <a:gd name="T11" fmla="*/ 7 h 8"/>
                  <a:gd name="T12" fmla="*/ 36 w 69"/>
                  <a:gd name="T13" fmla="*/ 8 h 8"/>
                  <a:gd name="T14" fmla="*/ 42 w 69"/>
                  <a:gd name="T15" fmla="*/ 7 h 8"/>
                  <a:gd name="T16" fmla="*/ 51 w 69"/>
                  <a:gd name="T17" fmla="*/ 7 h 8"/>
                  <a:gd name="T18" fmla="*/ 56 w 69"/>
                  <a:gd name="T19" fmla="*/ 6 h 8"/>
                  <a:gd name="T20" fmla="*/ 61 w 69"/>
                  <a:gd name="T21" fmla="*/ 6 h 8"/>
                  <a:gd name="T22" fmla="*/ 64 w 69"/>
                  <a:gd name="T23" fmla="*/ 5 h 8"/>
                  <a:gd name="T24" fmla="*/ 69 w 69"/>
                  <a:gd name="T25" fmla="*/ 3 h 8"/>
                  <a:gd name="T26" fmla="*/ 69 w 69"/>
                  <a:gd name="T27" fmla="*/ 1 h 8"/>
                  <a:gd name="T28" fmla="*/ 64 w 69"/>
                  <a:gd name="T29" fmla="*/ 2 h 8"/>
                  <a:gd name="T30" fmla="*/ 61 w 69"/>
                  <a:gd name="T31" fmla="*/ 3 h 8"/>
                  <a:gd name="T32" fmla="*/ 56 w 69"/>
                  <a:gd name="T33" fmla="*/ 3 h 8"/>
                  <a:gd name="T34" fmla="*/ 51 w 69"/>
                  <a:gd name="T35" fmla="*/ 5 h 8"/>
                  <a:gd name="T36" fmla="*/ 42 w 69"/>
                  <a:gd name="T37" fmla="*/ 5 h 8"/>
                  <a:gd name="T38" fmla="*/ 36 w 69"/>
                  <a:gd name="T39" fmla="*/ 6 h 8"/>
                  <a:gd name="T40" fmla="*/ 32 w 69"/>
                  <a:gd name="T41" fmla="*/ 5 h 8"/>
                  <a:gd name="T42" fmla="*/ 23 w 69"/>
                  <a:gd name="T43" fmla="*/ 5 h 8"/>
                  <a:gd name="T44" fmla="*/ 18 w 69"/>
                  <a:gd name="T45" fmla="*/ 3 h 8"/>
                  <a:gd name="T46" fmla="*/ 13 w 69"/>
                  <a:gd name="T47" fmla="*/ 3 h 8"/>
                  <a:gd name="T48" fmla="*/ 10 w 69"/>
                  <a:gd name="T49" fmla="*/ 2 h 8"/>
                  <a:gd name="T50" fmla="*/ 2 w 69"/>
                  <a:gd name="T51" fmla="*/ 0 h 8"/>
                  <a:gd name="T52" fmla="*/ 0 w 69"/>
                  <a:gd name="T53" fmla="*/ 2 h 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
                  <a:gd name="T82" fmla="*/ 0 h 8"/>
                  <a:gd name="T83" fmla="*/ 69 w 69"/>
                  <a:gd name="T84" fmla="*/ 8 h 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 h="8">
                    <a:moveTo>
                      <a:pt x="0" y="2"/>
                    </a:moveTo>
                    <a:lnTo>
                      <a:pt x="10" y="5"/>
                    </a:lnTo>
                    <a:lnTo>
                      <a:pt x="13" y="6"/>
                    </a:lnTo>
                    <a:lnTo>
                      <a:pt x="18" y="6"/>
                    </a:lnTo>
                    <a:lnTo>
                      <a:pt x="23" y="7"/>
                    </a:lnTo>
                    <a:lnTo>
                      <a:pt x="32" y="7"/>
                    </a:lnTo>
                    <a:lnTo>
                      <a:pt x="36" y="8"/>
                    </a:lnTo>
                    <a:lnTo>
                      <a:pt x="42" y="7"/>
                    </a:lnTo>
                    <a:lnTo>
                      <a:pt x="51" y="7"/>
                    </a:lnTo>
                    <a:lnTo>
                      <a:pt x="56" y="6"/>
                    </a:lnTo>
                    <a:lnTo>
                      <a:pt x="61" y="6"/>
                    </a:lnTo>
                    <a:lnTo>
                      <a:pt x="64" y="5"/>
                    </a:lnTo>
                    <a:lnTo>
                      <a:pt x="69" y="3"/>
                    </a:lnTo>
                    <a:lnTo>
                      <a:pt x="69" y="1"/>
                    </a:lnTo>
                    <a:lnTo>
                      <a:pt x="64" y="2"/>
                    </a:lnTo>
                    <a:lnTo>
                      <a:pt x="61" y="3"/>
                    </a:lnTo>
                    <a:lnTo>
                      <a:pt x="56" y="3"/>
                    </a:lnTo>
                    <a:lnTo>
                      <a:pt x="51" y="5"/>
                    </a:lnTo>
                    <a:lnTo>
                      <a:pt x="42" y="5"/>
                    </a:lnTo>
                    <a:lnTo>
                      <a:pt x="36" y="6"/>
                    </a:lnTo>
                    <a:lnTo>
                      <a:pt x="32" y="5"/>
                    </a:lnTo>
                    <a:lnTo>
                      <a:pt x="23" y="5"/>
                    </a:lnTo>
                    <a:lnTo>
                      <a:pt x="18" y="3"/>
                    </a:lnTo>
                    <a:lnTo>
                      <a:pt x="13" y="3"/>
                    </a:lnTo>
                    <a:lnTo>
                      <a:pt x="10" y="2"/>
                    </a:lnTo>
                    <a:lnTo>
                      <a:pt x="2"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4" name="Freeform 3730"/>
              <p:cNvSpPr>
                <a:spLocks/>
              </p:cNvSpPr>
              <p:nvPr/>
            </p:nvSpPr>
            <p:spPr bwMode="auto">
              <a:xfrm>
                <a:off x="2657" y="3502"/>
                <a:ext cx="8" cy="4"/>
              </a:xfrm>
              <a:custGeom>
                <a:avLst/>
                <a:gdLst>
                  <a:gd name="T0" fmla="*/ 0 w 16"/>
                  <a:gd name="T1" fmla="*/ 9 h 9"/>
                  <a:gd name="T2" fmla="*/ 4 w 16"/>
                  <a:gd name="T3" fmla="*/ 8 h 9"/>
                  <a:gd name="T4" fmla="*/ 8 w 16"/>
                  <a:gd name="T5" fmla="*/ 6 h 9"/>
                  <a:gd name="T6" fmla="*/ 12 w 16"/>
                  <a:gd name="T7" fmla="*/ 5 h 9"/>
                  <a:gd name="T8" fmla="*/ 16 w 16"/>
                  <a:gd name="T9" fmla="*/ 2 h 9"/>
                  <a:gd name="T10" fmla="*/ 15 w 16"/>
                  <a:gd name="T11" fmla="*/ 1 h 9"/>
                  <a:gd name="T12" fmla="*/ 14 w 16"/>
                  <a:gd name="T13" fmla="*/ 0 h 9"/>
                  <a:gd name="T14" fmla="*/ 10 w 16"/>
                  <a:gd name="T15" fmla="*/ 2 h 9"/>
                  <a:gd name="T16" fmla="*/ 6 w 16"/>
                  <a:gd name="T17" fmla="*/ 4 h 9"/>
                  <a:gd name="T18" fmla="*/ 1 w 16"/>
                  <a:gd name="T19" fmla="*/ 6 h 9"/>
                  <a:gd name="T20" fmla="*/ 0 w 16"/>
                  <a:gd name="T21" fmla="*/ 7 h 9"/>
                  <a:gd name="T22" fmla="*/ 0 w 16"/>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9"/>
                  <a:gd name="T38" fmla="*/ 16 w 16"/>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9">
                    <a:moveTo>
                      <a:pt x="0" y="9"/>
                    </a:moveTo>
                    <a:lnTo>
                      <a:pt x="4" y="8"/>
                    </a:lnTo>
                    <a:lnTo>
                      <a:pt x="8" y="6"/>
                    </a:lnTo>
                    <a:lnTo>
                      <a:pt x="12" y="5"/>
                    </a:lnTo>
                    <a:lnTo>
                      <a:pt x="16" y="2"/>
                    </a:lnTo>
                    <a:lnTo>
                      <a:pt x="15" y="1"/>
                    </a:lnTo>
                    <a:lnTo>
                      <a:pt x="14" y="0"/>
                    </a:lnTo>
                    <a:lnTo>
                      <a:pt x="10" y="2"/>
                    </a:lnTo>
                    <a:lnTo>
                      <a:pt x="6" y="4"/>
                    </a:lnTo>
                    <a:lnTo>
                      <a:pt x="1" y="6"/>
                    </a:lnTo>
                    <a:lnTo>
                      <a:pt x="0" y="7"/>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5" name="Freeform 3731"/>
              <p:cNvSpPr>
                <a:spLocks/>
              </p:cNvSpPr>
              <p:nvPr/>
            </p:nvSpPr>
            <p:spPr bwMode="auto">
              <a:xfrm>
                <a:off x="2663" y="3501"/>
                <a:ext cx="3" cy="2"/>
              </a:xfrm>
              <a:custGeom>
                <a:avLst/>
                <a:gdLst>
                  <a:gd name="T0" fmla="*/ 5 w 7"/>
                  <a:gd name="T1" fmla="*/ 2 h 3"/>
                  <a:gd name="T2" fmla="*/ 5 w 7"/>
                  <a:gd name="T3" fmla="*/ 3 h 3"/>
                  <a:gd name="T4" fmla="*/ 7 w 7"/>
                  <a:gd name="T5" fmla="*/ 2 h 3"/>
                  <a:gd name="T6" fmla="*/ 7 w 7"/>
                  <a:gd name="T7" fmla="*/ 1 h 3"/>
                  <a:gd name="T8" fmla="*/ 7 w 7"/>
                  <a:gd name="T9" fmla="*/ 0 h 3"/>
                  <a:gd name="T10" fmla="*/ 0 w 7"/>
                  <a:gd name="T11" fmla="*/ 3 h 3"/>
                  <a:gd name="T12" fmla="*/ 4 w 7"/>
                  <a:gd name="T13" fmla="*/ 1 h 3"/>
                  <a:gd name="T14" fmla="*/ 5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5" y="2"/>
                    </a:moveTo>
                    <a:lnTo>
                      <a:pt x="5" y="3"/>
                    </a:lnTo>
                    <a:lnTo>
                      <a:pt x="7" y="2"/>
                    </a:lnTo>
                    <a:lnTo>
                      <a:pt x="7" y="1"/>
                    </a:lnTo>
                    <a:lnTo>
                      <a:pt x="7" y="0"/>
                    </a:lnTo>
                    <a:lnTo>
                      <a:pt x="0" y="3"/>
                    </a:lnTo>
                    <a:lnTo>
                      <a:pt x="4" y="1"/>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6" name="Freeform 3732"/>
              <p:cNvSpPr>
                <a:spLocks/>
              </p:cNvSpPr>
              <p:nvPr/>
            </p:nvSpPr>
            <p:spPr bwMode="auto">
              <a:xfrm>
                <a:off x="2665" y="3492"/>
                <a:ext cx="10" cy="10"/>
              </a:xfrm>
              <a:custGeom>
                <a:avLst/>
                <a:gdLst>
                  <a:gd name="T0" fmla="*/ 1 w 19"/>
                  <a:gd name="T1" fmla="*/ 20 h 20"/>
                  <a:gd name="T2" fmla="*/ 6 w 19"/>
                  <a:gd name="T3" fmla="*/ 18 h 20"/>
                  <a:gd name="T4" fmla="*/ 9 w 19"/>
                  <a:gd name="T5" fmla="*/ 16 h 20"/>
                  <a:gd name="T6" fmla="*/ 11 w 19"/>
                  <a:gd name="T7" fmla="*/ 12 h 20"/>
                  <a:gd name="T8" fmla="*/ 16 w 19"/>
                  <a:gd name="T9" fmla="*/ 8 h 20"/>
                  <a:gd name="T10" fmla="*/ 17 w 19"/>
                  <a:gd name="T11" fmla="*/ 4 h 20"/>
                  <a:gd name="T12" fmla="*/ 19 w 19"/>
                  <a:gd name="T13" fmla="*/ 2 h 20"/>
                  <a:gd name="T14" fmla="*/ 17 w 19"/>
                  <a:gd name="T15" fmla="*/ 0 h 20"/>
                  <a:gd name="T16" fmla="*/ 15 w 19"/>
                  <a:gd name="T17" fmla="*/ 2 h 20"/>
                  <a:gd name="T18" fmla="*/ 14 w 19"/>
                  <a:gd name="T19" fmla="*/ 5 h 20"/>
                  <a:gd name="T20" fmla="*/ 9 w 19"/>
                  <a:gd name="T21" fmla="*/ 10 h 20"/>
                  <a:gd name="T22" fmla="*/ 7 w 19"/>
                  <a:gd name="T23" fmla="*/ 13 h 20"/>
                  <a:gd name="T24" fmla="*/ 0 w 19"/>
                  <a:gd name="T25" fmla="*/ 18 h 20"/>
                  <a:gd name="T26" fmla="*/ 1 w 19"/>
                  <a:gd name="T27" fmla="*/ 19 h 20"/>
                  <a:gd name="T28" fmla="*/ 1 w 19"/>
                  <a:gd name="T29" fmla="*/ 2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0"/>
                  <a:gd name="T47" fmla="*/ 19 w 19"/>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0">
                    <a:moveTo>
                      <a:pt x="1" y="20"/>
                    </a:moveTo>
                    <a:lnTo>
                      <a:pt x="6" y="18"/>
                    </a:lnTo>
                    <a:lnTo>
                      <a:pt x="9" y="16"/>
                    </a:lnTo>
                    <a:lnTo>
                      <a:pt x="11" y="12"/>
                    </a:lnTo>
                    <a:lnTo>
                      <a:pt x="16" y="8"/>
                    </a:lnTo>
                    <a:lnTo>
                      <a:pt x="17" y="4"/>
                    </a:lnTo>
                    <a:lnTo>
                      <a:pt x="19" y="2"/>
                    </a:lnTo>
                    <a:lnTo>
                      <a:pt x="17" y="0"/>
                    </a:lnTo>
                    <a:lnTo>
                      <a:pt x="15" y="2"/>
                    </a:lnTo>
                    <a:lnTo>
                      <a:pt x="14" y="5"/>
                    </a:lnTo>
                    <a:lnTo>
                      <a:pt x="9" y="10"/>
                    </a:lnTo>
                    <a:lnTo>
                      <a:pt x="7" y="13"/>
                    </a:lnTo>
                    <a:lnTo>
                      <a:pt x="0" y="18"/>
                    </a:lnTo>
                    <a:lnTo>
                      <a:pt x="1" y="19"/>
                    </a:lnTo>
                    <a:lnTo>
                      <a:pt x="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7" name="Freeform 3733"/>
              <p:cNvSpPr>
                <a:spLocks/>
              </p:cNvSpPr>
              <p:nvPr/>
            </p:nvSpPr>
            <p:spPr bwMode="auto">
              <a:xfrm>
                <a:off x="2674" y="3487"/>
                <a:ext cx="2" cy="6"/>
              </a:xfrm>
              <a:custGeom>
                <a:avLst/>
                <a:gdLst>
                  <a:gd name="T0" fmla="*/ 2 w 5"/>
                  <a:gd name="T1" fmla="*/ 12 h 12"/>
                  <a:gd name="T2" fmla="*/ 4 w 5"/>
                  <a:gd name="T3" fmla="*/ 7 h 12"/>
                  <a:gd name="T4" fmla="*/ 4 w 5"/>
                  <a:gd name="T5" fmla="*/ 4 h 12"/>
                  <a:gd name="T6" fmla="*/ 5 w 5"/>
                  <a:gd name="T7" fmla="*/ 0 h 12"/>
                  <a:gd name="T8" fmla="*/ 2 w 5"/>
                  <a:gd name="T9" fmla="*/ 0 h 12"/>
                  <a:gd name="T10" fmla="*/ 1 w 5"/>
                  <a:gd name="T11" fmla="*/ 4 h 12"/>
                  <a:gd name="T12" fmla="*/ 1 w 5"/>
                  <a:gd name="T13" fmla="*/ 7 h 12"/>
                  <a:gd name="T14" fmla="*/ 0 w 5"/>
                  <a:gd name="T15" fmla="*/ 10 h 12"/>
                  <a:gd name="T16" fmla="*/ 2 w 5"/>
                  <a:gd name="T17" fmla="*/ 12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2"/>
                  <a:gd name="T29" fmla="*/ 5 w 5"/>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2">
                    <a:moveTo>
                      <a:pt x="2" y="12"/>
                    </a:moveTo>
                    <a:lnTo>
                      <a:pt x="4" y="7"/>
                    </a:lnTo>
                    <a:lnTo>
                      <a:pt x="4" y="4"/>
                    </a:lnTo>
                    <a:lnTo>
                      <a:pt x="5" y="0"/>
                    </a:lnTo>
                    <a:lnTo>
                      <a:pt x="2" y="0"/>
                    </a:lnTo>
                    <a:lnTo>
                      <a:pt x="1" y="4"/>
                    </a:lnTo>
                    <a:lnTo>
                      <a:pt x="1" y="7"/>
                    </a:lnTo>
                    <a:lnTo>
                      <a:pt x="0" y="10"/>
                    </a:lnTo>
                    <a:lnTo>
                      <a:pt x="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8" name="Freeform 3734"/>
              <p:cNvSpPr>
                <a:spLocks noEditPoints="1"/>
              </p:cNvSpPr>
              <p:nvPr/>
            </p:nvSpPr>
            <p:spPr bwMode="auto">
              <a:xfrm>
                <a:off x="2713" y="3449"/>
                <a:ext cx="123" cy="106"/>
              </a:xfrm>
              <a:custGeom>
                <a:avLst/>
                <a:gdLst>
                  <a:gd name="T0" fmla="*/ 153 w 245"/>
                  <a:gd name="T1" fmla="*/ 212 h 212"/>
                  <a:gd name="T2" fmla="*/ 153 w 245"/>
                  <a:gd name="T3" fmla="*/ 162 h 212"/>
                  <a:gd name="T4" fmla="*/ 0 w 245"/>
                  <a:gd name="T5" fmla="*/ 162 h 212"/>
                  <a:gd name="T6" fmla="*/ 0 w 245"/>
                  <a:gd name="T7" fmla="*/ 137 h 212"/>
                  <a:gd name="T8" fmla="*/ 161 w 245"/>
                  <a:gd name="T9" fmla="*/ 0 h 212"/>
                  <a:gd name="T10" fmla="*/ 197 w 245"/>
                  <a:gd name="T11" fmla="*/ 0 h 212"/>
                  <a:gd name="T12" fmla="*/ 197 w 245"/>
                  <a:gd name="T13" fmla="*/ 137 h 212"/>
                  <a:gd name="T14" fmla="*/ 245 w 245"/>
                  <a:gd name="T15" fmla="*/ 137 h 212"/>
                  <a:gd name="T16" fmla="*/ 245 w 245"/>
                  <a:gd name="T17" fmla="*/ 162 h 212"/>
                  <a:gd name="T18" fmla="*/ 197 w 245"/>
                  <a:gd name="T19" fmla="*/ 162 h 212"/>
                  <a:gd name="T20" fmla="*/ 197 w 245"/>
                  <a:gd name="T21" fmla="*/ 212 h 212"/>
                  <a:gd name="T22" fmla="*/ 153 w 245"/>
                  <a:gd name="T23" fmla="*/ 212 h 212"/>
                  <a:gd name="T24" fmla="*/ 153 w 245"/>
                  <a:gd name="T25" fmla="*/ 212 h 212"/>
                  <a:gd name="T26" fmla="*/ 153 w 245"/>
                  <a:gd name="T27" fmla="*/ 137 h 212"/>
                  <a:gd name="T28" fmla="*/ 153 w 245"/>
                  <a:gd name="T29" fmla="*/ 42 h 212"/>
                  <a:gd name="T30" fmla="*/ 42 w 245"/>
                  <a:gd name="T31" fmla="*/ 137 h 212"/>
                  <a:gd name="T32" fmla="*/ 153 w 245"/>
                  <a:gd name="T33" fmla="*/ 137 h 212"/>
                  <a:gd name="T34" fmla="*/ 153 w 245"/>
                  <a:gd name="T35" fmla="*/ 137 h 2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5"/>
                  <a:gd name="T55" fmla="*/ 0 h 212"/>
                  <a:gd name="T56" fmla="*/ 245 w 245"/>
                  <a:gd name="T57" fmla="*/ 212 h 2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5" h="212">
                    <a:moveTo>
                      <a:pt x="153" y="212"/>
                    </a:moveTo>
                    <a:lnTo>
                      <a:pt x="153" y="162"/>
                    </a:lnTo>
                    <a:lnTo>
                      <a:pt x="0" y="162"/>
                    </a:lnTo>
                    <a:lnTo>
                      <a:pt x="0" y="137"/>
                    </a:lnTo>
                    <a:lnTo>
                      <a:pt x="161" y="0"/>
                    </a:lnTo>
                    <a:lnTo>
                      <a:pt x="197" y="0"/>
                    </a:lnTo>
                    <a:lnTo>
                      <a:pt x="197" y="137"/>
                    </a:lnTo>
                    <a:lnTo>
                      <a:pt x="245" y="137"/>
                    </a:lnTo>
                    <a:lnTo>
                      <a:pt x="245" y="162"/>
                    </a:lnTo>
                    <a:lnTo>
                      <a:pt x="197" y="162"/>
                    </a:lnTo>
                    <a:lnTo>
                      <a:pt x="197" y="212"/>
                    </a:lnTo>
                    <a:lnTo>
                      <a:pt x="153" y="212"/>
                    </a:lnTo>
                    <a:close/>
                    <a:moveTo>
                      <a:pt x="153" y="137"/>
                    </a:moveTo>
                    <a:lnTo>
                      <a:pt x="153" y="42"/>
                    </a:lnTo>
                    <a:lnTo>
                      <a:pt x="42" y="137"/>
                    </a:lnTo>
                    <a:lnTo>
                      <a:pt x="153" y="13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39" name="Freeform 3735"/>
              <p:cNvSpPr>
                <a:spLocks/>
              </p:cNvSpPr>
              <p:nvPr/>
            </p:nvSpPr>
            <p:spPr bwMode="auto">
              <a:xfrm>
                <a:off x="2713" y="3449"/>
                <a:ext cx="123" cy="106"/>
              </a:xfrm>
              <a:custGeom>
                <a:avLst/>
                <a:gdLst>
                  <a:gd name="T0" fmla="*/ 153 w 245"/>
                  <a:gd name="T1" fmla="*/ 212 h 212"/>
                  <a:gd name="T2" fmla="*/ 153 w 245"/>
                  <a:gd name="T3" fmla="*/ 162 h 212"/>
                  <a:gd name="T4" fmla="*/ 0 w 245"/>
                  <a:gd name="T5" fmla="*/ 162 h 212"/>
                  <a:gd name="T6" fmla="*/ 0 w 245"/>
                  <a:gd name="T7" fmla="*/ 137 h 212"/>
                  <a:gd name="T8" fmla="*/ 161 w 245"/>
                  <a:gd name="T9" fmla="*/ 0 h 212"/>
                  <a:gd name="T10" fmla="*/ 197 w 245"/>
                  <a:gd name="T11" fmla="*/ 0 h 212"/>
                  <a:gd name="T12" fmla="*/ 197 w 245"/>
                  <a:gd name="T13" fmla="*/ 137 h 212"/>
                  <a:gd name="T14" fmla="*/ 245 w 245"/>
                  <a:gd name="T15" fmla="*/ 137 h 212"/>
                  <a:gd name="T16" fmla="*/ 245 w 245"/>
                  <a:gd name="T17" fmla="*/ 162 h 212"/>
                  <a:gd name="T18" fmla="*/ 197 w 245"/>
                  <a:gd name="T19" fmla="*/ 162 h 212"/>
                  <a:gd name="T20" fmla="*/ 197 w 245"/>
                  <a:gd name="T21" fmla="*/ 212 h 212"/>
                  <a:gd name="T22" fmla="*/ 153 w 245"/>
                  <a:gd name="T23" fmla="*/ 212 h 212"/>
                  <a:gd name="T24" fmla="*/ 153 w 245"/>
                  <a:gd name="T25" fmla="*/ 212 h 2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5"/>
                  <a:gd name="T40" fmla="*/ 0 h 212"/>
                  <a:gd name="T41" fmla="*/ 245 w 245"/>
                  <a:gd name="T42" fmla="*/ 212 h 2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5" h="212">
                    <a:moveTo>
                      <a:pt x="153" y="212"/>
                    </a:moveTo>
                    <a:lnTo>
                      <a:pt x="153" y="162"/>
                    </a:lnTo>
                    <a:lnTo>
                      <a:pt x="0" y="162"/>
                    </a:lnTo>
                    <a:lnTo>
                      <a:pt x="0" y="137"/>
                    </a:lnTo>
                    <a:lnTo>
                      <a:pt x="161" y="0"/>
                    </a:lnTo>
                    <a:lnTo>
                      <a:pt x="197" y="0"/>
                    </a:lnTo>
                    <a:lnTo>
                      <a:pt x="197" y="137"/>
                    </a:lnTo>
                    <a:lnTo>
                      <a:pt x="245" y="137"/>
                    </a:lnTo>
                    <a:lnTo>
                      <a:pt x="245" y="162"/>
                    </a:lnTo>
                    <a:lnTo>
                      <a:pt x="197" y="162"/>
                    </a:lnTo>
                    <a:lnTo>
                      <a:pt x="197" y="212"/>
                    </a:lnTo>
                    <a:lnTo>
                      <a:pt x="153" y="21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40" name="Freeform 3736"/>
              <p:cNvSpPr>
                <a:spLocks/>
              </p:cNvSpPr>
              <p:nvPr/>
            </p:nvSpPr>
            <p:spPr bwMode="auto">
              <a:xfrm>
                <a:off x="2713" y="3449"/>
                <a:ext cx="81" cy="106"/>
              </a:xfrm>
              <a:custGeom>
                <a:avLst/>
                <a:gdLst>
                  <a:gd name="T0" fmla="*/ 154 w 164"/>
                  <a:gd name="T1" fmla="*/ 213 h 213"/>
                  <a:gd name="T2" fmla="*/ 156 w 164"/>
                  <a:gd name="T3" fmla="*/ 213 h 213"/>
                  <a:gd name="T4" fmla="*/ 156 w 164"/>
                  <a:gd name="T5" fmla="*/ 161 h 213"/>
                  <a:gd name="T6" fmla="*/ 3 w 164"/>
                  <a:gd name="T7" fmla="*/ 160 h 213"/>
                  <a:gd name="T8" fmla="*/ 3 w 164"/>
                  <a:gd name="T9" fmla="*/ 140 h 213"/>
                  <a:gd name="T10" fmla="*/ 164 w 164"/>
                  <a:gd name="T11" fmla="*/ 2 h 213"/>
                  <a:gd name="T12" fmla="*/ 162 w 164"/>
                  <a:gd name="T13" fmla="*/ 0 h 213"/>
                  <a:gd name="T14" fmla="*/ 0 w 164"/>
                  <a:gd name="T15" fmla="*/ 138 h 213"/>
                  <a:gd name="T16" fmla="*/ 2 w 164"/>
                  <a:gd name="T17" fmla="*/ 165 h 213"/>
                  <a:gd name="T18" fmla="*/ 154 w 164"/>
                  <a:gd name="T19" fmla="*/ 165 h 213"/>
                  <a:gd name="T20" fmla="*/ 154 w 164"/>
                  <a:gd name="T21" fmla="*/ 213 h 2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4"/>
                  <a:gd name="T34" fmla="*/ 0 h 213"/>
                  <a:gd name="T35" fmla="*/ 164 w 164"/>
                  <a:gd name="T36" fmla="*/ 213 h 2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4" h="213">
                    <a:moveTo>
                      <a:pt x="154" y="213"/>
                    </a:moveTo>
                    <a:lnTo>
                      <a:pt x="156" y="213"/>
                    </a:lnTo>
                    <a:lnTo>
                      <a:pt x="156" y="161"/>
                    </a:lnTo>
                    <a:lnTo>
                      <a:pt x="3" y="160"/>
                    </a:lnTo>
                    <a:lnTo>
                      <a:pt x="3" y="140"/>
                    </a:lnTo>
                    <a:lnTo>
                      <a:pt x="164" y="2"/>
                    </a:lnTo>
                    <a:lnTo>
                      <a:pt x="162" y="0"/>
                    </a:lnTo>
                    <a:lnTo>
                      <a:pt x="0" y="138"/>
                    </a:lnTo>
                    <a:lnTo>
                      <a:pt x="2" y="165"/>
                    </a:lnTo>
                    <a:lnTo>
                      <a:pt x="154" y="165"/>
                    </a:lnTo>
                    <a:lnTo>
                      <a:pt x="154" y="2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41" name="Freeform 3737"/>
              <p:cNvSpPr>
                <a:spLocks/>
              </p:cNvSpPr>
              <p:nvPr/>
            </p:nvSpPr>
            <p:spPr bwMode="auto">
              <a:xfrm>
                <a:off x="2793" y="3449"/>
                <a:ext cx="44" cy="81"/>
              </a:xfrm>
              <a:custGeom>
                <a:avLst/>
                <a:gdLst>
                  <a:gd name="T0" fmla="*/ 2 w 86"/>
                  <a:gd name="T1" fmla="*/ 2 h 164"/>
                  <a:gd name="T2" fmla="*/ 35 w 86"/>
                  <a:gd name="T3" fmla="*/ 2 h 164"/>
                  <a:gd name="T4" fmla="*/ 35 w 86"/>
                  <a:gd name="T5" fmla="*/ 138 h 164"/>
                  <a:gd name="T6" fmla="*/ 84 w 86"/>
                  <a:gd name="T7" fmla="*/ 140 h 164"/>
                  <a:gd name="T8" fmla="*/ 84 w 86"/>
                  <a:gd name="T9" fmla="*/ 160 h 164"/>
                  <a:gd name="T10" fmla="*/ 86 w 86"/>
                  <a:gd name="T11" fmla="*/ 164 h 164"/>
                  <a:gd name="T12" fmla="*/ 85 w 86"/>
                  <a:gd name="T13" fmla="*/ 137 h 164"/>
                  <a:gd name="T14" fmla="*/ 38 w 86"/>
                  <a:gd name="T15" fmla="*/ 137 h 164"/>
                  <a:gd name="T16" fmla="*/ 37 w 86"/>
                  <a:gd name="T17" fmla="*/ 0 h 164"/>
                  <a:gd name="T18" fmla="*/ 0 w 86"/>
                  <a:gd name="T19" fmla="*/ 0 h 164"/>
                  <a:gd name="T20" fmla="*/ 2 w 86"/>
                  <a:gd name="T21" fmla="*/ 2 h 1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6"/>
                  <a:gd name="T34" fmla="*/ 0 h 164"/>
                  <a:gd name="T35" fmla="*/ 86 w 86"/>
                  <a:gd name="T36" fmla="*/ 164 h 1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6" h="164">
                    <a:moveTo>
                      <a:pt x="2" y="2"/>
                    </a:moveTo>
                    <a:lnTo>
                      <a:pt x="35" y="2"/>
                    </a:lnTo>
                    <a:lnTo>
                      <a:pt x="35" y="138"/>
                    </a:lnTo>
                    <a:lnTo>
                      <a:pt x="84" y="140"/>
                    </a:lnTo>
                    <a:lnTo>
                      <a:pt x="84" y="160"/>
                    </a:lnTo>
                    <a:lnTo>
                      <a:pt x="86" y="164"/>
                    </a:lnTo>
                    <a:lnTo>
                      <a:pt x="85" y="137"/>
                    </a:lnTo>
                    <a:lnTo>
                      <a:pt x="38" y="137"/>
                    </a:lnTo>
                    <a:lnTo>
                      <a:pt x="37" y="0"/>
                    </a:lnTo>
                    <a:lnTo>
                      <a:pt x="0"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42" name="Freeform 3738"/>
              <p:cNvSpPr>
                <a:spLocks/>
              </p:cNvSpPr>
              <p:nvPr/>
            </p:nvSpPr>
            <p:spPr bwMode="auto">
              <a:xfrm>
                <a:off x="2789" y="3529"/>
                <a:ext cx="48" cy="27"/>
              </a:xfrm>
              <a:custGeom>
                <a:avLst/>
                <a:gdLst>
                  <a:gd name="T0" fmla="*/ 92 w 94"/>
                  <a:gd name="T1" fmla="*/ 0 h 56"/>
                  <a:gd name="T2" fmla="*/ 45 w 94"/>
                  <a:gd name="T3" fmla="*/ 0 h 56"/>
                  <a:gd name="T4" fmla="*/ 43 w 94"/>
                  <a:gd name="T5" fmla="*/ 51 h 56"/>
                  <a:gd name="T6" fmla="*/ 2 w 94"/>
                  <a:gd name="T7" fmla="*/ 51 h 56"/>
                  <a:gd name="T8" fmla="*/ 0 w 94"/>
                  <a:gd name="T9" fmla="*/ 53 h 56"/>
                  <a:gd name="T10" fmla="*/ 1 w 94"/>
                  <a:gd name="T11" fmla="*/ 56 h 56"/>
                  <a:gd name="T12" fmla="*/ 46 w 94"/>
                  <a:gd name="T13" fmla="*/ 54 h 56"/>
                  <a:gd name="T14" fmla="*/ 46 w 94"/>
                  <a:gd name="T15" fmla="*/ 5 h 56"/>
                  <a:gd name="T16" fmla="*/ 94 w 94"/>
                  <a:gd name="T17" fmla="*/ 4 h 56"/>
                  <a:gd name="T18" fmla="*/ 92 w 94"/>
                  <a:gd name="T19" fmla="*/ 0 h 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56"/>
                  <a:gd name="T32" fmla="*/ 94 w 94"/>
                  <a:gd name="T33" fmla="*/ 56 h 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56">
                    <a:moveTo>
                      <a:pt x="92" y="0"/>
                    </a:moveTo>
                    <a:lnTo>
                      <a:pt x="45" y="0"/>
                    </a:lnTo>
                    <a:lnTo>
                      <a:pt x="43" y="51"/>
                    </a:lnTo>
                    <a:lnTo>
                      <a:pt x="2" y="51"/>
                    </a:lnTo>
                    <a:lnTo>
                      <a:pt x="0" y="53"/>
                    </a:lnTo>
                    <a:lnTo>
                      <a:pt x="1" y="56"/>
                    </a:lnTo>
                    <a:lnTo>
                      <a:pt x="46" y="54"/>
                    </a:lnTo>
                    <a:lnTo>
                      <a:pt x="46" y="5"/>
                    </a:lnTo>
                    <a:lnTo>
                      <a:pt x="94" y="4"/>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43" name="Freeform 3739"/>
              <p:cNvSpPr>
                <a:spLocks/>
              </p:cNvSpPr>
              <p:nvPr/>
            </p:nvSpPr>
            <p:spPr bwMode="auto">
              <a:xfrm>
                <a:off x="2735" y="3470"/>
                <a:ext cx="55" cy="48"/>
              </a:xfrm>
              <a:custGeom>
                <a:avLst/>
                <a:gdLst>
                  <a:gd name="T0" fmla="*/ 111 w 111"/>
                  <a:gd name="T1" fmla="*/ 95 h 95"/>
                  <a:gd name="T2" fmla="*/ 111 w 111"/>
                  <a:gd name="T3" fmla="*/ 0 h 95"/>
                  <a:gd name="T4" fmla="*/ 0 w 111"/>
                  <a:gd name="T5" fmla="*/ 95 h 95"/>
                  <a:gd name="T6" fmla="*/ 111 w 111"/>
                  <a:gd name="T7" fmla="*/ 95 h 95"/>
                  <a:gd name="T8" fmla="*/ 111 w 111"/>
                  <a:gd name="T9" fmla="*/ 95 h 95"/>
                  <a:gd name="T10" fmla="*/ 0 60000 65536"/>
                  <a:gd name="T11" fmla="*/ 0 60000 65536"/>
                  <a:gd name="T12" fmla="*/ 0 60000 65536"/>
                  <a:gd name="T13" fmla="*/ 0 60000 65536"/>
                  <a:gd name="T14" fmla="*/ 0 60000 65536"/>
                  <a:gd name="T15" fmla="*/ 0 w 111"/>
                  <a:gd name="T16" fmla="*/ 0 h 95"/>
                  <a:gd name="T17" fmla="*/ 111 w 111"/>
                  <a:gd name="T18" fmla="*/ 95 h 95"/>
                </a:gdLst>
                <a:ahLst/>
                <a:cxnLst>
                  <a:cxn ang="T10">
                    <a:pos x="T0" y="T1"/>
                  </a:cxn>
                  <a:cxn ang="T11">
                    <a:pos x="T2" y="T3"/>
                  </a:cxn>
                  <a:cxn ang="T12">
                    <a:pos x="T4" y="T5"/>
                  </a:cxn>
                  <a:cxn ang="T13">
                    <a:pos x="T6" y="T7"/>
                  </a:cxn>
                  <a:cxn ang="T14">
                    <a:pos x="T8" y="T9"/>
                  </a:cxn>
                </a:cxnLst>
                <a:rect l="T15" t="T16" r="T17" b="T18"/>
                <a:pathLst>
                  <a:path w="111" h="95">
                    <a:moveTo>
                      <a:pt x="111" y="95"/>
                    </a:moveTo>
                    <a:lnTo>
                      <a:pt x="111" y="0"/>
                    </a:lnTo>
                    <a:lnTo>
                      <a:pt x="0" y="95"/>
                    </a:lnTo>
                    <a:lnTo>
                      <a:pt x="111" y="9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44" name="Freeform 3740"/>
              <p:cNvSpPr>
                <a:spLocks/>
              </p:cNvSpPr>
              <p:nvPr/>
            </p:nvSpPr>
            <p:spPr bwMode="auto">
              <a:xfrm>
                <a:off x="2734" y="3469"/>
                <a:ext cx="56" cy="49"/>
              </a:xfrm>
              <a:custGeom>
                <a:avLst/>
                <a:gdLst>
                  <a:gd name="T0" fmla="*/ 111 w 113"/>
                  <a:gd name="T1" fmla="*/ 96 h 98"/>
                  <a:gd name="T2" fmla="*/ 113 w 113"/>
                  <a:gd name="T3" fmla="*/ 96 h 98"/>
                  <a:gd name="T4" fmla="*/ 113 w 113"/>
                  <a:gd name="T5" fmla="*/ 1 h 98"/>
                  <a:gd name="T6" fmla="*/ 111 w 113"/>
                  <a:gd name="T7" fmla="*/ 0 h 98"/>
                  <a:gd name="T8" fmla="*/ 0 w 113"/>
                  <a:gd name="T9" fmla="*/ 95 h 98"/>
                  <a:gd name="T10" fmla="*/ 1 w 113"/>
                  <a:gd name="T11" fmla="*/ 98 h 98"/>
                  <a:gd name="T12" fmla="*/ 5 w 113"/>
                  <a:gd name="T13" fmla="*/ 95 h 98"/>
                  <a:gd name="T14" fmla="*/ 111 w 113"/>
                  <a:gd name="T15" fmla="*/ 3 h 98"/>
                  <a:gd name="T16" fmla="*/ 111 w 113"/>
                  <a:gd name="T17" fmla="*/ 96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
                  <a:gd name="T28" fmla="*/ 0 h 98"/>
                  <a:gd name="T29" fmla="*/ 113 w 113"/>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 h="98">
                    <a:moveTo>
                      <a:pt x="111" y="96"/>
                    </a:moveTo>
                    <a:lnTo>
                      <a:pt x="113" y="96"/>
                    </a:lnTo>
                    <a:lnTo>
                      <a:pt x="113" y="1"/>
                    </a:lnTo>
                    <a:lnTo>
                      <a:pt x="111" y="0"/>
                    </a:lnTo>
                    <a:lnTo>
                      <a:pt x="0" y="95"/>
                    </a:lnTo>
                    <a:lnTo>
                      <a:pt x="1" y="98"/>
                    </a:lnTo>
                    <a:lnTo>
                      <a:pt x="5" y="95"/>
                    </a:lnTo>
                    <a:lnTo>
                      <a:pt x="111" y="3"/>
                    </a:lnTo>
                    <a:lnTo>
                      <a:pt x="111"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45" name="Freeform 3741"/>
              <p:cNvSpPr>
                <a:spLocks/>
              </p:cNvSpPr>
              <p:nvPr/>
            </p:nvSpPr>
            <p:spPr bwMode="auto">
              <a:xfrm>
                <a:off x="2735" y="3517"/>
                <a:ext cx="55" cy="1"/>
              </a:xfrm>
              <a:custGeom>
                <a:avLst/>
                <a:gdLst>
                  <a:gd name="T0" fmla="*/ 0 w 112"/>
                  <a:gd name="T1" fmla="*/ 3 h 3"/>
                  <a:gd name="T2" fmla="*/ 111 w 112"/>
                  <a:gd name="T3" fmla="*/ 3 h 3"/>
                  <a:gd name="T4" fmla="*/ 112 w 112"/>
                  <a:gd name="T5" fmla="*/ 1 h 3"/>
                  <a:gd name="T6" fmla="*/ 110 w 112"/>
                  <a:gd name="T7" fmla="*/ 0 h 3"/>
                  <a:gd name="T8" fmla="*/ 4 w 112"/>
                  <a:gd name="T9" fmla="*/ 0 h 3"/>
                  <a:gd name="T10" fmla="*/ 0 w 112"/>
                  <a:gd name="T11" fmla="*/ 3 h 3"/>
                  <a:gd name="T12" fmla="*/ 0 60000 65536"/>
                  <a:gd name="T13" fmla="*/ 0 60000 65536"/>
                  <a:gd name="T14" fmla="*/ 0 60000 65536"/>
                  <a:gd name="T15" fmla="*/ 0 60000 65536"/>
                  <a:gd name="T16" fmla="*/ 0 60000 65536"/>
                  <a:gd name="T17" fmla="*/ 0 60000 65536"/>
                  <a:gd name="T18" fmla="*/ 0 w 112"/>
                  <a:gd name="T19" fmla="*/ 0 h 3"/>
                  <a:gd name="T20" fmla="*/ 112 w 112"/>
                  <a:gd name="T21" fmla="*/ 3 h 3"/>
                </a:gdLst>
                <a:ahLst/>
                <a:cxnLst>
                  <a:cxn ang="T12">
                    <a:pos x="T0" y="T1"/>
                  </a:cxn>
                  <a:cxn ang="T13">
                    <a:pos x="T2" y="T3"/>
                  </a:cxn>
                  <a:cxn ang="T14">
                    <a:pos x="T4" y="T5"/>
                  </a:cxn>
                  <a:cxn ang="T15">
                    <a:pos x="T6" y="T7"/>
                  </a:cxn>
                  <a:cxn ang="T16">
                    <a:pos x="T8" y="T9"/>
                  </a:cxn>
                  <a:cxn ang="T17">
                    <a:pos x="T10" y="T11"/>
                  </a:cxn>
                </a:cxnLst>
                <a:rect l="T18" t="T19" r="T20" b="T21"/>
                <a:pathLst>
                  <a:path w="112" h="3">
                    <a:moveTo>
                      <a:pt x="0" y="3"/>
                    </a:moveTo>
                    <a:lnTo>
                      <a:pt x="111" y="3"/>
                    </a:lnTo>
                    <a:lnTo>
                      <a:pt x="112" y="1"/>
                    </a:lnTo>
                    <a:lnTo>
                      <a:pt x="110" y="0"/>
                    </a:lnTo>
                    <a:lnTo>
                      <a:pt x="4"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46" name="Freeform 3742"/>
              <p:cNvSpPr>
                <a:spLocks/>
              </p:cNvSpPr>
              <p:nvPr/>
            </p:nvSpPr>
            <p:spPr bwMode="auto">
              <a:xfrm>
                <a:off x="2562" y="3721"/>
                <a:ext cx="114" cy="105"/>
              </a:xfrm>
              <a:custGeom>
                <a:avLst/>
                <a:gdLst>
                  <a:gd name="T0" fmla="*/ 0 w 229"/>
                  <a:gd name="T1" fmla="*/ 0 h 211"/>
                  <a:gd name="T2" fmla="*/ 229 w 229"/>
                  <a:gd name="T3" fmla="*/ 21 h 211"/>
                  <a:gd name="T4" fmla="*/ 218 w 229"/>
                  <a:gd name="T5" fmla="*/ 28 h 211"/>
                  <a:gd name="T6" fmla="*/ 207 w 229"/>
                  <a:gd name="T7" fmla="*/ 37 h 211"/>
                  <a:gd name="T8" fmla="*/ 195 w 229"/>
                  <a:gd name="T9" fmla="*/ 46 h 211"/>
                  <a:gd name="T10" fmla="*/ 184 w 229"/>
                  <a:gd name="T11" fmla="*/ 55 h 211"/>
                  <a:gd name="T12" fmla="*/ 173 w 229"/>
                  <a:gd name="T13" fmla="*/ 67 h 211"/>
                  <a:gd name="T14" fmla="*/ 162 w 229"/>
                  <a:gd name="T15" fmla="*/ 78 h 211"/>
                  <a:gd name="T16" fmla="*/ 151 w 229"/>
                  <a:gd name="T17" fmla="*/ 90 h 211"/>
                  <a:gd name="T18" fmla="*/ 142 w 229"/>
                  <a:gd name="T19" fmla="*/ 102 h 211"/>
                  <a:gd name="T20" fmla="*/ 133 w 229"/>
                  <a:gd name="T21" fmla="*/ 114 h 211"/>
                  <a:gd name="T22" fmla="*/ 125 w 229"/>
                  <a:gd name="T23" fmla="*/ 127 h 211"/>
                  <a:gd name="T24" fmla="*/ 117 w 229"/>
                  <a:gd name="T25" fmla="*/ 140 h 211"/>
                  <a:gd name="T26" fmla="*/ 110 w 229"/>
                  <a:gd name="T27" fmla="*/ 152 h 211"/>
                  <a:gd name="T28" fmla="*/ 106 w 229"/>
                  <a:gd name="T29" fmla="*/ 160 h 211"/>
                  <a:gd name="T30" fmla="*/ 103 w 229"/>
                  <a:gd name="T31" fmla="*/ 169 h 211"/>
                  <a:gd name="T32" fmla="*/ 100 w 229"/>
                  <a:gd name="T33" fmla="*/ 180 h 211"/>
                  <a:gd name="T34" fmla="*/ 97 w 229"/>
                  <a:gd name="T35" fmla="*/ 189 h 211"/>
                  <a:gd name="T36" fmla="*/ 96 w 229"/>
                  <a:gd name="T37" fmla="*/ 199 h 211"/>
                  <a:gd name="T38" fmla="*/ 94 w 229"/>
                  <a:gd name="T39" fmla="*/ 211 h 211"/>
                  <a:gd name="T40" fmla="*/ 50 w 229"/>
                  <a:gd name="T41" fmla="*/ 206 h 211"/>
                  <a:gd name="T42" fmla="*/ 51 w 229"/>
                  <a:gd name="T43" fmla="*/ 197 h 211"/>
                  <a:gd name="T44" fmla="*/ 52 w 229"/>
                  <a:gd name="T45" fmla="*/ 188 h 211"/>
                  <a:gd name="T46" fmla="*/ 56 w 229"/>
                  <a:gd name="T47" fmla="*/ 178 h 211"/>
                  <a:gd name="T48" fmla="*/ 59 w 229"/>
                  <a:gd name="T49" fmla="*/ 166 h 211"/>
                  <a:gd name="T50" fmla="*/ 63 w 229"/>
                  <a:gd name="T51" fmla="*/ 156 h 211"/>
                  <a:gd name="T52" fmla="*/ 68 w 229"/>
                  <a:gd name="T53" fmla="*/ 143 h 211"/>
                  <a:gd name="T54" fmla="*/ 74 w 229"/>
                  <a:gd name="T55" fmla="*/ 131 h 211"/>
                  <a:gd name="T56" fmla="*/ 81 w 229"/>
                  <a:gd name="T57" fmla="*/ 120 h 211"/>
                  <a:gd name="T58" fmla="*/ 89 w 229"/>
                  <a:gd name="T59" fmla="*/ 108 h 211"/>
                  <a:gd name="T60" fmla="*/ 97 w 229"/>
                  <a:gd name="T61" fmla="*/ 98 h 211"/>
                  <a:gd name="T62" fmla="*/ 105 w 229"/>
                  <a:gd name="T63" fmla="*/ 87 h 211"/>
                  <a:gd name="T64" fmla="*/ 116 w 229"/>
                  <a:gd name="T65" fmla="*/ 76 h 211"/>
                  <a:gd name="T66" fmla="*/ 126 w 229"/>
                  <a:gd name="T67" fmla="*/ 66 h 211"/>
                  <a:gd name="T68" fmla="*/ 136 w 229"/>
                  <a:gd name="T69" fmla="*/ 55 h 211"/>
                  <a:gd name="T70" fmla="*/ 147 w 229"/>
                  <a:gd name="T71" fmla="*/ 46 h 211"/>
                  <a:gd name="T72" fmla="*/ 157 w 229"/>
                  <a:gd name="T73" fmla="*/ 37 h 211"/>
                  <a:gd name="T74" fmla="*/ 168 w 229"/>
                  <a:gd name="T75" fmla="*/ 29 h 211"/>
                  <a:gd name="T76" fmla="*/ 0 w 229"/>
                  <a:gd name="T77" fmla="*/ 25 h 2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211"/>
                  <a:gd name="T119" fmla="*/ 229 w 229"/>
                  <a:gd name="T120" fmla="*/ 211 h 2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211">
                    <a:moveTo>
                      <a:pt x="0" y="25"/>
                    </a:moveTo>
                    <a:lnTo>
                      <a:pt x="0" y="0"/>
                    </a:lnTo>
                    <a:lnTo>
                      <a:pt x="229" y="0"/>
                    </a:lnTo>
                    <a:lnTo>
                      <a:pt x="229" y="21"/>
                    </a:lnTo>
                    <a:lnTo>
                      <a:pt x="224" y="24"/>
                    </a:lnTo>
                    <a:lnTo>
                      <a:pt x="218" y="28"/>
                    </a:lnTo>
                    <a:lnTo>
                      <a:pt x="212" y="32"/>
                    </a:lnTo>
                    <a:lnTo>
                      <a:pt x="207" y="37"/>
                    </a:lnTo>
                    <a:lnTo>
                      <a:pt x="201" y="40"/>
                    </a:lnTo>
                    <a:lnTo>
                      <a:pt x="195" y="46"/>
                    </a:lnTo>
                    <a:lnTo>
                      <a:pt x="189" y="51"/>
                    </a:lnTo>
                    <a:lnTo>
                      <a:pt x="184" y="55"/>
                    </a:lnTo>
                    <a:lnTo>
                      <a:pt x="179" y="61"/>
                    </a:lnTo>
                    <a:lnTo>
                      <a:pt x="173" y="67"/>
                    </a:lnTo>
                    <a:lnTo>
                      <a:pt x="168" y="72"/>
                    </a:lnTo>
                    <a:lnTo>
                      <a:pt x="162" y="78"/>
                    </a:lnTo>
                    <a:lnTo>
                      <a:pt x="157" y="84"/>
                    </a:lnTo>
                    <a:lnTo>
                      <a:pt x="151" y="90"/>
                    </a:lnTo>
                    <a:lnTo>
                      <a:pt x="147" y="96"/>
                    </a:lnTo>
                    <a:lnTo>
                      <a:pt x="142" y="102"/>
                    </a:lnTo>
                    <a:lnTo>
                      <a:pt x="138" y="108"/>
                    </a:lnTo>
                    <a:lnTo>
                      <a:pt x="133" y="114"/>
                    </a:lnTo>
                    <a:lnTo>
                      <a:pt x="128" y="120"/>
                    </a:lnTo>
                    <a:lnTo>
                      <a:pt x="125" y="127"/>
                    </a:lnTo>
                    <a:lnTo>
                      <a:pt x="120" y="133"/>
                    </a:lnTo>
                    <a:lnTo>
                      <a:pt x="117" y="140"/>
                    </a:lnTo>
                    <a:lnTo>
                      <a:pt x="113" y="145"/>
                    </a:lnTo>
                    <a:lnTo>
                      <a:pt x="110" y="152"/>
                    </a:lnTo>
                    <a:lnTo>
                      <a:pt x="109" y="156"/>
                    </a:lnTo>
                    <a:lnTo>
                      <a:pt x="106" y="160"/>
                    </a:lnTo>
                    <a:lnTo>
                      <a:pt x="104" y="165"/>
                    </a:lnTo>
                    <a:lnTo>
                      <a:pt x="103" y="169"/>
                    </a:lnTo>
                    <a:lnTo>
                      <a:pt x="102" y="175"/>
                    </a:lnTo>
                    <a:lnTo>
                      <a:pt x="100" y="180"/>
                    </a:lnTo>
                    <a:lnTo>
                      <a:pt x="98" y="184"/>
                    </a:lnTo>
                    <a:lnTo>
                      <a:pt x="97" y="189"/>
                    </a:lnTo>
                    <a:lnTo>
                      <a:pt x="96" y="195"/>
                    </a:lnTo>
                    <a:lnTo>
                      <a:pt x="96" y="199"/>
                    </a:lnTo>
                    <a:lnTo>
                      <a:pt x="95" y="205"/>
                    </a:lnTo>
                    <a:lnTo>
                      <a:pt x="94" y="211"/>
                    </a:lnTo>
                    <a:lnTo>
                      <a:pt x="49" y="211"/>
                    </a:lnTo>
                    <a:lnTo>
                      <a:pt x="50" y="206"/>
                    </a:lnTo>
                    <a:lnTo>
                      <a:pt x="50" y="202"/>
                    </a:lnTo>
                    <a:lnTo>
                      <a:pt x="51" y="197"/>
                    </a:lnTo>
                    <a:lnTo>
                      <a:pt x="52" y="193"/>
                    </a:lnTo>
                    <a:lnTo>
                      <a:pt x="52" y="188"/>
                    </a:lnTo>
                    <a:lnTo>
                      <a:pt x="55" y="182"/>
                    </a:lnTo>
                    <a:lnTo>
                      <a:pt x="56" y="178"/>
                    </a:lnTo>
                    <a:lnTo>
                      <a:pt x="57" y="172"/>
                    </a:lnTo>
                    <a:lnTo>
                      <a:pt x="59" y="166"/>
                    </a:lnTo>
                    <a:lnTo>
                      <a:pt x="62" y="161"/>
                    </a:lnTo>
                    <a:lnTo>
                      <a:pt x="63" y="156"/>
                    </a:lnTo>
                    <a:lnTo>
                      <a:pt x="65" y="150"/>
                    </a:lnTo>
                    <a:lnTo>
                      <a:pt x="68" y="143"/>
                    </a:lnTo>
                    <a:lnTo>
                      <a:pt x="71" y="137"/>
                    </a:lnTo>
                    <a:lnTo>
                      <a:pt x="74" y="131"/>
                    </a:lnTo>
                    <a:lnTo>
                      <a:pt x="78" y="126"/>
                    </a:lnTo>
                    <a:lnTo>
                      <a:pt x="81" y="120"/>
                    </a:lnTo>
                    <a:lnTo>
                      <a:pt x="85" y="114"/>
                    </a:lnTo>
                    <a:lnTo>
                      <a:pt x="89" y="108"/>
                    </a:lnTo>
                    <a:lnTo>
                      <a:pt x="93" y="103"/>
                    </a:lnTo>
                    <a:lnTo>
                      <a:pt x="97" y="98"/>
                    </a:lnTo>
                    <a:lnTo>
                      <a:pt x="101" y="92"/>
                    </a:lnTo>
                    <a:lnTo>
                      <a:pt x="105" y="87"/>
                    </a:lnTo>
                    <a:lnTo>
                      <a:pt x="110" y="82"/>
                    </a:lnTo>
                    <a:lnTo>
                      <a:pt x="116" y="76"/>
                    </a:lnTo>
                    <a:lnTo>
                      <a:pt x="120" y="70"/>
                    </a:lnTo>
                    <a:lnTo>
                      <a:pt x="126" y="66"/>
                    </a:lnTo>
                    <a:lnTo>
                      <a:pt x="131" y="60"/>
                    </a:lnTo>
                    <a:lnTo>
                      <a:pt x="136" y="55"/>
                    </a:lnTo>
                    <a:lnTo>
                      <a:pt x="141" y="51"/>
                    </a:lnTo>
                    <a:lnTo>
                      <a:pt x="147" y="46"/>
                    </a:lnTo>
                    <a:lnTo>
                      <a:pt x="151" y="42"/>
                    </a:lnTo>
                    <a:lnTo>
                      <a:pt x="157" y="37"/>
                    </a:lnTo>
                    <a:lnTo>
                      <a:pt x="162" y="32"/>
                    </a:lnTo>
                    <a:lnTo>
                      <a:pt x="168" y="29"/>
                    </a:lnTo>
                    <a:lnTo>
                      <a:pt x="172" y="25"/>
                    </a:lnTo>
                    <a:lnTo>
                      <a:pt x="0" y="2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447" name="Freeform 3743"/>
              <p:cNvSpPr>
                <a:spLocks/>
              </p:cNvSpPr>
              <p:nvPr/>
            </p:nvSpPr>
            <p:spPr bwMode="auto">
              <a:xfrm>
                <a:off x="2562" y="3721"/>
                <a:ext cx="114" cy="105"/>
              </a:xfrm>
              <a:custGeom>
                <a:avLst/>
                <a:gdLst>
                  <a:gd name="T0" fmla="*/ 0 w 229"/>
                  <a:gd name="T1" fmla="*/ 0 h 211"/>
                  <a:gd name="T2" fmla="*/ 229 w 229"/>
                  <a:gd name="T3" fmla="*/ 21 h 211"/>
                  <a:gd name="T4" fmla="*/ 218 w 229"/>
                  <a:gd name="T5" fmla="*/ 28 h 211"/>
                  <a:gd name="T6" fmla="*/ 207 w 229"/>
                  <a:gd name="T7" fmla="*/ 37 h 211"/>
                  <a:gd name="T8" fmla="*/ 195 w 229"/>
                  <a:gd name="T9" fmla="*/ 46 h 211"/>
                  <a:gd name="T10" fmla="*/ 184 w 229"/>
                  <a:gd name="T11" fmla="*/ 55 h 211"/>
                  <a:gd name="T12" fmla="*/ 173 w 229"/>
                  <a:gd name="T13" fmla="*/ 67 h 211"/>
                  <a:gd name="T14" fmla="*/ 162 w 229"/>
                  <a:gd name="T15" fmla="*/ 78 h 211"/>
                  <a:gd name="T16" fmla="*/ 151 w 229"/>
                  <a:gd name="T17" fmla="*/ 90 h 211"/>
                  <a:gd name="T18" fmla="*/ 142 w 229"/>
                  <a:gd name="T19" fmla="*/ 102 h 211"/>
                  <a:gd name="T20" fmla="*/ 133 w 229"/>
                  <a:gd name="T21" fmla="*/ 114 h 211"/>
                  <a:gd name="T22" fmla="*/ 125 w 229"/>
                  <a:gd name="T23" fmla="*/ 127 h 211"/>
                  <a:gd name="T24" fmla="*/ 117 w 229"/>
                  <a:gd name="T25" fmla="*/ 140 h 211"/>
                  <a:gd name="T26" fmla="*/ 110 w 229"/>
                  <a:gd name="T27" fmla="*/ 152 h 211"/>
                  <a:gd name="T28" fmla="*/ 106 w 229"/>
                  <a:gd name="T29" fmla="*/ 160 h 211"/>
                  <a:gd name="T30" fmla="*/ 103 w 229"/>
                  <a:gd name="T31" fmla="*/ 169 h 211"/>
                  <a:gd name="T32" fmla="*/ 100 w 229"/>
                  <a:gd name="T33" fmla="*/ 180 h 211"/>
                  <a:gd name="T34" fmla="*/ 97 w 229"/>
                  <a:gd name="T35" fmla="*/ 189 h 211"/>
                  <a:gd name="T36" fmla="*/ 96 w 229"/>
                  <a:gd name="T37" fmla="*/ 199 h 211"/>
                  <a:gd name="T38" fmla="*/ 94 w 229"/>
                  <a:gd name="T39" fmla="*/ 211 h 211"/>
                  <a:gd name="T40" fmla="*/ 50 w 229"/>
                  <a:gd name="T41" fmla="*/ 206 h 211"/>
                  <a:gd name="T42" fmla="*/ 51 w 229"/>
                  <a:gd name="T43" fmla="*/ 197 h 211"/>
                  <a:gd name="T44" fmla="*/ 52 w 229"/>
                  <a:gd name="T45" fmla="*/ 188 h 211"/>
                  <a:gd name="T46" fmla="*/ 56 w 229"/>
                  <a:gd name="T47" fmla="*/ 178 h 211"/>
                  <a:gd name="T48" fmla="*/ 59 w 229"/>
                  <a:gd name="T49" fmla="*/ 166 h 211"/>
                  <a:gd name="T50" fmla="*/ 63 w 229"/>
                  <a:gd name="T51" fmla="*/ 156 h 211"/>
                  <a:gd name="T52" fmla="*/ 68 w 229"/>
                  <a:gd name="T53" fmla="*/ 143 h 211"/>
                  <a:gd name="T54" fmla="*/ 74 w 229"/>
                  <a:gd name="T55" fmla="*/ 131 h 211"/>
                  <a:gd name="T56" fmla="*/ 81 w 229"/>
                  <a:gd name="T57" fmla="*/ 120 h 211"/>
                  <a:gd name="T58" fmla="*/ 89 w 229"/>
                  <a:gd name="T59" fmla="*/ 108 h 211"/>
                  <a:gd name="T60" fmla="*/ 97 w 229"/>
                  <a:gd name="T61" fmla="*/ 98 h 211"/>
                  <a:gd name="T62" fmla="*/ 105 w 229"/>
                  <a:gd name="T63" fmla="*/ 87 h 211"/>
                  <a:gd name="T64" fmla="*/ 116 w 229"/>
                  <a:gd name="T65" fmla="*/ 76 h 211"/>
                  <a:gd name="T66" fmla="*/ 126 w 229"/>
                  <a:gd name="T67" fmla="*/ 66 h 211"/>
                  <a:gd name="T68" fmla="*/ 136 w 229"/>
                  <a:gd name="T69" fmla="*/ 55 h 211"/>
                  <a:gd name="T70" fmla="*/ 147 w 229"/>
                  <a:gd name="T71" fmla="*/ 46 h 211"/>
                  <a:gd name="T72" fmla="*/ 157 w 229"/>
                  <a:gd name="T73" fmla="*/ 37 h 211"/>
                  <a:gd name="T74" fmla="*/ 168 w 229"/>
                  <a:gd name="T75" fmla="*/ 29 h 211"/>
                  <a:gd name="T76" fmla="*/ 0 w 229"/>
                  <a:gd name="T77" fmla="*/ 25 h 2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211"/>
                  <a:gd name="T119" fmla="*/ 229 w 229"/>
                  <a:gd name="T120" fmla="*/ 211 h 2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211">
                    <a:moveTo>
                      <a:pt x="0" y="25"/>
                    </a:moveTo>
                    <a:lnTo>
                      <a:pt x="0" y="0"/>
                    </a:lnTo>
                    <a:lnTo>
                      <a:pt x="229" y="0"/>
                    </a:lnTo>
                    <a:lnTo>
                      <a:pt x="229" y="21"/>
                    </a:lnTo>
                    <a:lnTo>
                      <a:pt x="224" y="24"/>
                    </a:lnTo>
                    <a:lnTo>
                      <a:pt x="218" y="28"/>
                    </a:lnTo>
                    <a:lnTo>
                      <a:pt x="212" y="32"/>
                    </a:lnTo>
                    <a:lnTo>
                      <a:pt x="207" y="37"/>
                    </a:lnTo>
                    <a:lnTo>
                      <a:pt x="201" y="40"/>
                    </a:lnTo>
                    <a:lnTo>
                      <a:pt x="195" y="46"/>
                    </a:lnTo>
                    <a:lnTo>
                      <a:pt x="189" y="51"/>
                    </a:lnTo>
                    <a:lnTo>
                      <a:pt x="184" y="55"/>
                    </a:lnTo>
                    <a:lnTo>
                      <a:pt x="179" y="61"/>
                    </a:lnTo>
                    <a:lnTo>
                      <a:pt x="173" y="67"/>
                    </a:lnTo>
                    <a:lnTo>
                      <a:pt x="168" y="72"/>
                    </a:lnTo>
                    <a:lnTo>
                      <a:pt x="162" y="78"/>
                    </a:lnTo>
                    <a:lnTo>
                      <a:pt x="157" y="84"/>
                    </a:lnTo>
                    <a:lnTo>
                      <a:pt x="151" y="90"/>
                    </a:lnTo>
                    <a:lnTo>
                      <a:pt x="147" y="96"/>
                    </a:lnTo>
                    <a:lnTo>
                      <a:pt x="142" y="102"/>
                    </a:lnTo>
                    <a:lnTo>
                      <a:pt x="138" y="108"/>
                    </a:lnTo>
                    <a:lnTo>
                      <a:pt x="133" y="114"/>
                    </a:lnTo>
                    <a:lnTo>
                      <a:pt x="128" y="120"/>
                    </a:lnTo>
                    <a:lnTo>
                      <a:pt x="125" y="127"/>
                    </a:lnTo>
                    <a:lnTo>
                      <a:pt x="120" y="133"/>
                    </a:lnTo>
                    <a:lnTo>
                      <a:pt x="117" y="140"/>
                    </a:lnTo>
                    <a:lnTo>
                      <a:pt x="113" y="145"/>
                    </a:lnTo>
                    <a:lnTo>
                      <a:pt x="110" y="152"/>
                    </a:lnTo>
                    <a:lnTo>
                      <a:pt x="109" y="156"/>
                    </a:lnTo>
                    <a:lnTo>
                      <a:pt x="106" y="160"/>
                    </a:lnTo>
                    <a:lnTo>
                      <a:pt x="104" y="165"/>
                    </a:lnTo>
                    <a:lnTo>
                      <a:pt x="103" y="169"/>
                    </a:lnTo>
                    <a:lnTo>
                      <a:pt x="102" y="175"/>
                    </a:lnTo>
                    <a:lnTo>
                      <a:pt x="100" y="180"/>
                    </a:lnTo>
                    <a:lnTo>
                      <a:pt x="98" y="184"/>
                    </a:lnTo>
                    <a:lnTo>
                      <a:pt x="97" y="189"/>
                    </a:lnTo>
                    <a:lnTo>
                      <a:pt x="96" y="195"/>
                    </a:lnTo>
                    <a:lnTo>
                      <a:pt x="96" y="199"/>
                    </a:lnTo>
                    <a:lnTo>
                      <a:pt x="95" y="205"/>
                    </a:lnTo>
                    <a:lnTo>
                      <a:pt x="94" y="211"/>
                    </a:lnTo>
                    <a:lnTo>
                      <a:pt x="49" y="211"/>
                    </a:lnTo>
                    <a:lnTo>
                      <a:pt x="50" y="206"/>
                    </a:lnTo>
                    <a:lnTo>
                      <a:pt x="50" y="202"/>
                    </a:lnTo>
                    <a:lnTo>
                      <a:pt x="51" y="197"/>
                    </a:lnTo>
                    <a:lnTo>
                      <a:pt x="52" y="193"/>
                    </a:lnTo>
                    <a:lnTo>
                      <a:pt x="52" y="188"/>
                    </a:lnTo>
                    <a:lnTo>
                      <a:pt x="55" y="182"/>
                    </a:lnTo>
                    <a:lnTo>
                      <a:pt x="56" y="178"/>
                    </a:lnTo>
                    <a:lnTo>
                      <a:pt x="57" y="172"/>
                    </a:lnTo>
                    <a:lnTo>
                      <a:pt x="59" y="166"/>
                    </a:lnTo>
                    <a:lnTo>
                      <a:pt x="62" y="161"/>
                    </a:lnTo>
                    <a:lnTo>
                      <a:pt x="63" y="156"/>
                    </a:lnTo>
                    <a:lnTo>
                      <a:pt x="65" y="150"/>
                    </a:lnTo>
                    <a:lnTo>
                      <a:pt x="68" y="143"/>
                    </a:lnTo>
                    <a:lnTo>
                      <a:pt x="71" y="137"/>
                    </a:lnTo>
                    <a:lnTo>
                      <a:pt x="74" y="131"/>
                    </a:lnTo>
                    <a:lnTo>
                      <a:pt x="78" y="126"/>
                    </a:lnTo>
                    <a:lnTo>
                      <a:pt x="81" y="120"/>
                    </a:lnTo>
                    <a:lnTo>
                      <a:pt x="85" y="114"/>
                    </a:lnTo>
                    <a:lnTo>
                      <a:pt x="89" y="108"/>
                    </a:lnTo>
                    <a:lnTo>
                      <a:pt x="93" y="103"/>
                    </a:lnTo>
                    <a:lnTo>
                      <a:pt x="97" y="98"/>
                    </a:lnTo>
                    <a:lnTo>
                      <a:pt x="101" y="92"/>
                    </a:lnTo>
                    <a:lnTo>
                      <a:pt x="105" y="87"/>
                    </a:lnTo>
                    <a:lnTo>
                      <a:pt x="110" y="82"/>
                    </a:lnTo>
                    <a:lnTo>
                      <a:pt x="116" y="76"/>
                    </a:lnTo>
                    <a:lnTo>
                      <a:pt x="120" y="70"/>
                    </a:lnTo>
                    <a:lnTo>
                      <a:pt x="126" y="66"/>
                    </a:lnTo>
                    <a:lnTo>
                      <a:pt x="131" y="60"/>
                    </a:lnTo>
                    <a:lnTo>
                      <a:pt x="136" y="55"/>
                    </a:lnTo>
                    <a:lnTo>
                      <a:pt x="141" y="51"/>
                    </a:lnTo>
                    <a:lnTo>
                      <a:pt x="147" y="46"/>
                    </a:lnTo>
                    <a:lnTo>
                      <a:pt x="151" y="42"/>
                    </a:lnTo>
                    <a:lnTo>
                      <a:pt x="157" y="37"/>
                    </a:lnTo>
                    <a:lnTo>
                      <a:pt x="162" y="32"/>
                    </a:lnTo>
                    <a:lnTo>
                      <a:pt x="168" y="29"/>
                    </a:lnTo>
                    <a:lnTo>
                      <a:pt x="172" y="25"/>
                    </a:lnTo>
                    <a:lnTo>
                      <a:pt x="0" y="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448" name="Freeform 3744"/>
              <p:cNvSpPr>
                <a:spLocks/>
              </p:cNvSpPr>
              <p:nvPr/>
            </p:nvSpPr>
            <p:spPr bwMode="auto">
              <a:xfrm>
                <a:off x="2561" y="3720"/>
                <a:ext cx="115" cy="14"/>
              </a:xfrm>
              <a:custGeom>
                <a:avLst/>
                <a:gdLst>
                  <a:gd name="T0" fmla="*/ 0 w 230"/>
                  <a:gd name="T1" fmla="*/ 26 h 26"/>
                  <a:gd name="T2" fmla="*/ 3 w 230"/>
                  <a:gd name="T3" fmla="*/ 26 h 26"/>
                  <a:gd name="T4" fmla="*/ 3 w 230"/>
                  <a:gd name="T5" fmla="*/ 2 h 26"/>
                  <a:gd name="T6" fmla="*/ 228 w 230"/>
                  <a:gd name="T7" fmla="*/ 2 h 26"/>
                  <a:gd name="T8" fmla="*/ 230 w 230"/>
                  <a:gd name="T9" fmla="*/ 0 h 26"/>
                  <a:gd name="T10" fmla="*/ 0 w 230"/>
                  <a:gd name="T11" fmla="*/ 1 h 26"/>
                  <a:gd name="T12" fmla="*/ 0 w 230"/>
                  <a:gd name="T13" fmla="*/ 26 h 26"/>
                  <a:gd name="T14" fmla="*/ 0 60000 65536"/>
                  <a:gd name="T15" fmla="*/ 0 60000 65536"/>
                  <a:gd name="T16" fmla="*/ 0 60000 65536"/>
                  <a:gd name="T17" fmla="*/ 0 60000 65536"/>
                  <a:gd name="T18" fmla="*/ 0 60000 65536"/>
                  <a:gd name="T19" fmla="*/ 0 60000 65536"/>
                  <a:gd name="T20" fmla="*/ 0 60000 65536"/>
                  <a:gd name="T21" fmla="*/ 0 w 230"/>
                  <a:gd name="T22" fmla="*/ 0 h 26"/>
                  <a:gd name="T23" fmla="*/ 230 w 230"/>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26">
                    <a:moveTo>
                      <a:pt x="0" y="26"/>
                    </a:moveTo>
                    <a:lnTo>
                      <a:pt x="3" y="26"/>
                    </a:lnTo>
                    <a:lnTo>
                      <a:pt x="3" y="2"/>
                    </a:lnTo>
                    <a:lnTo>
                      <a:pt x="228" y="2"/>
                    </a:lnTo>
                    <a:lnTo>
                      <a:pt x="230" y="0"/>
                    </a:lnTo>
                    <a:lnTo>
                      <a:pt x="0" y="1"/>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22" name="Group 3745"/>
            <p:cNvGrpSpPr>
              <a:grpSpLocks/>
            </p:cNvGrpSpPr>
            <p:nvPr/>
          </p:nvGrpSpPr>
          <p:grpSpPr bwMode="auto">
            <a:xfrm>
              <a:off x="2660" y="3457"/>
              <a:ext cx="2019" cy="372"/>
              <a:chOff x="2561" y="3457"/>
              <a:chExt cx="1945" cy="372"/>
            </a:xfrm>
          </p:grpSpPr>
          <p:sp>
            <p:nvSpPr>
              <p:cNvPr id="32049" name="Freeform 3746"/>
              <p:cNvSpPr>
                <a:spLocks/>
              </p:cNvSpPr>
              <p:nvPr/>
            </p:nvSpPr>
            <p:spPr bwMode="auto">
              <a:xfrm>
                <a:off x="2619" y="3720"/>
                <a:ext cx="57" cy="71"/>
              </a:xfrm>
              <a:custGeom>
                <a:avLst/>
                <a:gdLst>
                  <a:gd name="T0" fmla="*/ 111 w 114"/>
                  <a:gd name="T1" fmla="*/ 2 h 141"/>
                  <a:gd name="T2" fmla="*/ 111 w 114"/>
                  <a:gd name="T3" fmla="*/ 21 h 141"/>
                  <a:gd name="T4" fmla="*/ 107 w 114"/>
                  <a:gd name="T5" fmla="*/ 24 h 141"/>
                  <a:gd name="T6" fmla="*/ 101 w 114"/>
                  <a:gd name="T7" fmla="*/ 28 h 141"/>
                  <a:gd name="T8" fmla="*/ 90 w 114"/>
                  <a:gd name="T9" fmla="*/ 37 h 141"/>
                  <a:gd name="T10" fmla="*/ 84 w 114"/>
                  <a:gd name="T11" fmla="*/ 40 h 141"/>
                  <a:gd name="T12" fmla="*/ 78 w 114"/>
                  <a:gd name="T13" fmla="*/ 46 h 141"/>
                  <a:gd name="T14" fmla="*/ 67 w 114"/>
                  <a:gd name="T15" fmla="*/ 55 h 141"/>
                  <a:gd name="T16" fmla="*/ 62 w 114"/>
                  <a:gd name="T17" fmla="*/ 61 h 141"/>
                  <a:gd name="T18" fmla="*/ 56 w 114"/>
                  <a:gd name="T19" fmla="*/ 67 h 141"/>
                  <a:gd name="T20" fmla="*/ 50 w 114"/>
                  <a:gd name="T21" fmla="*/ 71 h 141"/>
                  <a:gd name="T22" fmla="*/ 45 w 114"/>
                  <a:gd name="T23" fmla="*/ 78 h 141"/>
                  <a:gd name="T24" fmla="*/ 40 w 114"/>
                  <a:gd name="T25" fmla="*/ 84 h 141"/>
                  <a:gd name="T26" fmla="*/ 34 w 114"/>
                  <a:gd name="T27" fmla="*/ 90 h 141"/>
                  <a:gd name="T28" fmla="*/ 25 w 114"/>
                  <a:gd name="T29" fmla="*/ 101 h 141"/>
                  <a:gd name="T30" fmla="*/ 20 w 114"/>
                  <a:gd name="T31" fmla="*/ 108 h 141"/>
                  <a:gd name="T32" fmla="*/ 12 w 114"/>
                  <a:gd name="T33" fmla="*/ 119 h 141"/>
                  <a:gd name="T34" fmla="*/ 9 w 114"/>
                  <a:gd name="T35" fmla="*/ 126 h 141"/>
                  <a:gd name="T36" fmla="*/ 4 w 114"/>
                  <a:gd name="T37" fmla="*/ 131 h 141"/>
                  <a:gd name="T38" fmla="*/ 0 w 114"/>
                  <a:gd name="T39" fmla="*/ 141 h 141"/>
                  <a:gd name="T40" fmla="*/ 1 w 114"/>
                  <a:gd name="T41" fmla="*/ 141 h 141"/>
                  <a:gd name="T42" fmla="*/ 2 w 114"/>
                  <a:gd name="T43" fmla="*/ 141 h 141"/>
                  <a:gd name="T44" fmla="*/ 4 w 114"/>
                  <a:gd name="T45" fmla="*/ 136 h 141"/>
                  <a:gd name="T46" fmla="*/ 9 w 114"/>
                  <a:gd name="T47" fmla="*/ 130 h 141"/>
                  <a:gd name="T48" fmla="*/ 12 w 114"/>
                  <a:gd name="T49" fmla="*/ 123 h 141"/>
                  <a:gd name="T50" fmla="*/ 23 w 114"/>
                  <a:gd name="T51" fmla="*/ 111 h 141"/>
                  <a:gd name="T52" fmla="*/ 27 w 114"/>
                  <a:gd name="T53" fmla="*/ 104 h 141"/>
                  <a:gd name="T54" fmla="*/ 37 w 114"/>
                  <a:gd name="T55" fmla="*/ 92 h 141"/>
                  <a:gd name="T56" fmla="*/ 42 w 114"/>
                  <a:gd name="T57" fmla="*/ 86 h 141"/>
                  <a:gd name="T58" fmla="*/ 47 w 114"/>
                  <a:gd name="T59" fmla="*/ 81 h 141"/>
                  <a:gd name="T60" fmla="*/ 53 w 114"/>
                  <a:gd name="T61" fmla="*/ 74 h 141"/>
                  <a:gd name="T62" fmla="*/ 58 w 114"/>
                  <a:gd name="T63" fmla="*/ 69 h 141"/>
                  <a:gd name="T64" fmla="*/ 64 w 114"/>
                  <a:gd name="T65" fmla="*/ 63 h 141"/>
                  <a:gd name="T66" fmla="*/ 69 w 114"/>
                  <a:gd name="T67" fmla="*/ 58 h 141"/>
                  <a:gd name="T68" fmla="*/ 80 w 114"/>
                  <a:gd name="T69" fmla="*/ 48 h 141"/>
                  <a:gd name="T70" fmla="*/ 86 w 114"/>
                  <a:gd name="T71" fmla="*/ 43 h 141"/>
                  <a:gd name="T72" fmla="*/ 92 w 114"/>
                  <a:gd name="T73" fmla="*/ 39 h 141"/>
                  <a:gd name="T74" fmla="*/ 103 w 114"/>
                  <a:gd name="T75" fmla="*/ 30 h 141"/>
                  <a:gd name="T76" fmla="*/ 109 w 114"/>
                  <a:gd name="T77" fmla="*/ 26 h 141"/>
                  <a:gd name="T78" fmla="*/ 114 w 114"/>
                  <a:gd name="T79" fmla="*/ 22 h 141"/>
                  <a:gd name="T80" fmla="*/ 113 w 114"/>
                  <a:gd name="T81" fmla="*/ 0 h 141"/>
                  <a:gd name="T82" fmla="*/ 111 w 114"/>
                  <a:gd name="T83" fmla="*/ 2 h 1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4"/>
                  <a:gd name="T127" fmla="*/ 0 h 141"/>
                  <a:gd name="T128" fmla="*/ 114 w 114"/>
                  <a:gd name="T129" fmla="*/ 141 h 1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4" h="141">
                    <a:moveTo>
                      <a:pt x="111" y="2"/>
                    </a:moveTo>
                    <a:lnTo>
                      <a:pt x="111" y="21"/>
                    </a:lnTo>
                    <a:lnTo>
                      <a:pt x="107" y="24"/>
                    </a:lnTo>
                    <a:lnTo>
                      <a:pt x="101" y="28"/>
                    </a:lnTo>
                    <a:lnTo>
                      <a:pt x="90" y="37"/>
                    </a:lnTo>
                    <a:lnTo>
                      <a:pt x="84" y="40"/>
                    </a:lnTo>
                    <a:lnTo>
                      <a:pt x="78" y="46"/>
                    </a:lnTo>
                    <a:lnTo>
                      <a:pt x="67" y="55"/>
                    </a:lnTo>
                    <a:lnTo>
                      <a:pt x="62" y="61"/>
                    </a:lnTo>
                    <a:lnTo>
                      <a:pt x="56" y="67"/>
                    </a:lnTo>
                    <a:lnTo>
                      <a:pt x="50" y="71"/>
                    </a:lnTo>
                    <a:lnTo>
                      <a:pt x="45" y="78"/>
                    </a:lnTo>
                    <a:lnTo>
                      <a:pt x="40" y="84"/>
                    </a:lnTo>
                    <a:lnTo>
                      <a:pt x="34" y="90"/>
                    </a:lnTo>
                    <a:lnTo>
                      <a:pt x="25" y="101"/>
                    </a:lnTo>
                    <a:lnTo>
                      <a:pt x="20" y="108"/>
                    </a:lnTo>
                    <a:lnTo>
                      <a:pt x="12" y="119"/>
                    </a:lnTo>
                    <a:lnTo>
                      <a:pt x="9" y="126"/>
                    </a:lnTo>
                    <a:lnTo>
                      <a:pt x="4" y="131"/>
                    </a:lnTo>
                    <a:lnTo>
                      <a:pt x="0" y="141"/>
                    </a:lnTo>
                    <a:lnTo>
                      <a:pt x="1" y="141"/>
                    </a:lnTo>
                    <a:lnTo>
                      <a:pt x="2" y="141"/>
                    </a:lnTo>
                    <a:lnTo>
                      <a:pt x="4" y="136"/>
                    </a:lnTo>
                    <a:lnTo>
                      <a:pt x="9" y="130"/>
                    </a:lnTo>
                    <a:lnTo>
                      <a:pt x="12" y="123"/>
                    </a:lnTo>
                    <a:lnTo>
                      <a:pt x="23" y="111"/>
                    </a:lnTo>
                    <a:lnTo>
                      <a:pt x="27" y="104"/>
                    </a:lnTo>
                    <a:lnTo>
                      <a:pt x="37" y="92"/>
                    </a:lnTo>
                    <a:lnTo>
                      <a:pt x="42" y="86"/>
                    </a:lnTo>
                    <a:lnTo>
                      <a:pt x="47" y="81"/>
                    </a:lnTo>
                    <a:lnTo>
                      <a:pt x="53" y="74"/>
                    </a:lnTo>
                    <a:lnTo>
                      <a:pt x="58" y="69"/>
                    </a:lnTo>
                    <a:lnTo>
                      <a:pt x="64" y="63"/>
                    </a:lnTo>
                    <a:lnTo>
                      <a:pt x="69" y="58"/>
                    </a:lnTo>
                    <a:lnTo>
                      <a:pt x="80" y="48"/>
                    </a:lnTo>
                    <a:lnTo>
                      <a:pt x="86" y="43"/>
                    </a:lnTo>
                    <a:lnTo>
                      <a:pt x="92" y="39"/>
                    </a:lnTo>
                    <a:lnTo>
                      <a:pt x="103" y="30"/>
                    </a:lnTo>
                    <a:lnTo>
                      <a:pt x="109" y="26"/>
                    </a:lnTo>
                    <a:lnTo>
                      <a:pt x="114" y="22"/>
                    </a:lnTo>
                    <a:lnTo>
                      <a:pt x="113" y="0"/>
                    </a:lnTo>
                    <a:lnTo>
                      <a:pt x="11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0" name="Freeform 3747"/>
              <p:cNvSpPr>
                <a:spLocks/>
              </p:cNvSpPr>
              <p:nvPr/>
            </p:nvSpPr>
            <p:spPr bwMode="auto">
              <a:xfrm>
                <a:off x="2618" y="3790"/>
                <a:ext cx="3" cy="4"/>
              </a:xfrm>
              <a:custGeom>
                <a:avLst/>
                <a:gdLst>
                  <a:gd name="T0" fmla="*/ 5 w 6"/>
                  <a:gd name="T1" fmla="*/ 2 h 8"/>
                  <a:gd name="T2" fmla="*/ 4 w 6"/>
                  <a:gd name="T3" fmla="*/ 0 h 8"/>
                  <a:gd name="T4" fmla="*/ 0 w 6"/>
                  <a:gd name="T5" fmla="*/ 6 h 8"/>
                  <a:gd name="T6" fmla="*/ 1 w 6"/>
                  <a:gd name="T7" fmla="*/ 7 h 8"/>
                  <a:gd name="T8" fmla="*/ 3 w 6"/>
                  <a:gd name="T9" fmla="*/ 8 h 8"/>
                  <a:gd name="T10" fmla="*/ 3 w 6"/>
                  <a:gd name="T11" fmla="*/ 8 h 8"/>
                  <a:gd name="T12" fmla="*/ 6 w 6"/>
                  <a:gd name="T13" fmla="*/ 2 h 8"/>
                  <a:gd name="T14" fmla="*/ 5 w 6"/>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8"/>
                  <a:gd name="T26" fmla="*/ 6 w 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8">
                    <a:moveTo>
                      <a:pt x="5" y="2"/>
                    </a:moveTo>
                    <a:lnTo>
                      <a:pt x="4" y="0"/>
                    </a:lnTo>
                    <a:lnTo>
                      <a:pt x="0" y="6"/>
                    </a:lnTo>
                    <a:lnTo>
                      <a:pt x="1" y="7"/>
                    </a:lnTo>
                    <a:lnTo>
                      <a:pt x="3" y="8"/>
                    </a:lnTo>
                    <a:lnTo>
                      <a:pt x="6" y="2"/>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1" name="Freeform 3748"/>
              <p:cNvSpPr>
                <a:spLocks/>
              </p:cNvSpPr>
              <p:nvPr/>
            </p:nvSpPr>
            <p:spPr bwMode="auto">
              <a:xfrm>
                <a:off x="2585" y="3790"/>
                <a:ext cx="34" cy="38"/>
              </a:xfrm>
              <a:custGeom>
                <a:avLst/>
                <a:gdLst>
                  <a:gd name="T0" fmla="*/ 64 w 68"/>
                  <a:gd name="T1" fmla="*/ 6 h 75"/>
                  <a:gd name="T2" fmla="*/ 68 w 68"/>
                  <a:gd name="T3" fmla="*/ 0 h 75"/>
                  <a:gd name="T4" fmla="*/ 61 w 68"/>
                  <a:gd name="T5" fmla="*/ 14 h 75"/>
                  <a:gd name="T6" fmla="*/ 60 w 68"/>
                  <a:gd name="T7" fmla="*/ 18 h 75"/>
                  <a:gd name="T8" fmla="*/ 55 w 68"/>
                  <a:gd name="T9" fmla="*/ 27 h 75"/>
                  <a:gd name="T10" fmla="*/ 54 w 68"/>
                  <a:gd name="T11" fmla="*/ 31 h 75"/>
                  <a:gd name="T12" fmla="*/ 53 w 68"/>
                  <a:gd name="T13" fmla="*/ 37 h 75"/>
                  <a:gd name="T14" fmla="*/ 50 w 68"/>
                  <a:gd name="T15" fmla="*/ 42 h 75"/>
                  <a:gd name="T16" fmla="*/ 48 w 68"/>
                  <a:gd name="T17" fmla="*/ 51 h 75"/>
                  <a:gd name="T18" fmla="*/ 47 w 68"/>
                  <a:gd name="T19" fmla="*/ 57 h 75"/>
                  <a:gd name="T20" fmla="*/ 47 w 68"/>
                  <a:gd name="T21" fmla="*/ 61 h 75"/>
                  <a:gd name="T22" fmla="*/ 45 w 68"/>
                  <a:gd name="T23" fmla="*/ 71 h 75"/>
                  <a:gd name="T24" fmla="*/ 2 w 68"/>
                  <a:gd name="T25" fmla="*/ 71 h 75"/>
                  <a:gd name="T26" fmla="*/ 0 w 68"/>
                  <a:gd name="T27" fmla="*/ 75 h 75"/>
                  <a:gd name="T28" fmla="*/ 47 w 68"/>
                  <a:gd name="T29" fmla="*/ 74 h 75"/>
                  <a:gd name="T30" fmla="*/ 49 w 68"/>
                  <a:gd name="T31" fmla="*/ 61 h 75"/>
                  <a:gd name="T32" fmla="*/ 49 w 68"/>
                  <a:gd name="T33" fmla="*/ 57 h 75"/>
                  <a:gd name="T34" fmla="*/ 50 w 68"/>
                  <a:gd name="T35" fmla="*/ 51 h 75"/>
                  <a:gd name="T36" fmla="*/ 53 w 68"/>
                  <a:gd name="T37" fmla="*/ 42 h 75"/>
                  <a:gd name="T38" fmla="*/ 55 w 68"/>
                  <a:gd name="T39" fmla="*/ 37 h 75"/>
                  <a:gd name="T40" fmla="*/ 56 w 68"/>
                  <a:gd name="T41" fmla="*/ 31 h 75"/>
                  <a:gd name="T42" fmla="*/ 57 w 68"/>
                  <a:gd name="T43" fmla="*/ 27 h 75"/>
                  <a:gd name="T44" fmla="*/ 62 w 68"/>
                  <a:gd name="T45" fmla="*/ 18 h 75"/>
                  <a:gd name="T46" fmla="*/ 63 w 68"/>
                  <a:gd name="T47" fmla="*/ 14 h 75"/>
                  <a:gd name="T48" fmla="*/ 67 w 68"/>
                  <a:gd name="T49" fmla="*/ 7 h 75"/>
                  <a:gd name="T50" fmla="*/ 65 w 68"/>
                  <a:gd name="T51" fmla="*/ 7 h 75"/>
                  <a:gd name="T52" fmla="*/ 64 w 68"/>
                  <a:gd name="T53" fmla="*/ 6 h 7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8"/>
                  <a:gd name="T82" fmla="*/ 0 h 75"/>
                  <a:gd name="T83" fmla="*/ 68 w 68"/>
                  <a:gd name="T84" fmla="*/ 75 h 7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8" h="75">
                    <a:moveTo>
                      <a:pt x="64" y="6"/>
                    </a:moveTo>
                    <a:lnTo>
                      <a:pt x="68" y="0"/>
                    </a:lnTo>
                    <a:lnTo>
                      <a:pt x="61" y="14"/>
                    </a:lnTo>
                    <a:lnTo>
                      <a:pt x="60" y="18"/>
                    </a:lnTo>
                    <a:lnTo>
                      <a:pt x="55" y="27"/>
                    </a:lnTo>
                    <a:lnTo>
                      <a:pt x="54" y="31"/>
                    </a:lnTo>
                    <a:lnTo>
                      <a:pt x="53" y="37"/>
                    </a:lnTo>
                    <a:lnTo>
                      <a:pt x="50" y="42"/>
                    </a:lnTo>
                    <a:lnTo>
                      <a:pt x="48" y="51"/>
                    </a:lnTo>
                    <a:lnTo>
                      <a:pt x="47" y="57"/>
                    </a:lnTo>
                    <a:lnTo>
                      <a:pt x="47" y="61"/>
                    </a:lnTo>
                    <a:lnTo>
                      <a:pt x="45" y="71"/>
                    </a:lnTo>
                    <a:lnTo>
                      <a:pt x="2" y="71"/>
                    </a:lnTo>
                    <a:lnTo>
                      <a:pt x="0" y="75"/>
                    </a:lnTo>
                    <a:lnTo>
                      <a:pt x="47" y="74"/>
                    </a:lnTo>
                    <a:lnTo>
                      <a:pt x="49" y="61"/>
                    </a:lnTo>
                    <a:lnTo>
                      <a:pt x="49" y="57"/>
                    </a:lnTo>
                    <a:lnTo>
                      <a:pt x="50" y="51"/>
                    </a:lnTo>
                    <a:lnTo>
                      <a:pt x="53" y="42"/>
                    </a:lnTo>
                    <a:lnTo>
                      <a:pt x="55" y="37"/>
                    </a:lnTo>
                    <a:lnTo>
                      <a:pt x="56" y="31"/>
                    </a:lnTo>
                    <a:lnTo>
                      <a:pt x="57" y="27"/>
                    </a:lnTo>
                    <a:lnTo>
                      <a:pt x="62" y="18"/>
                    </a:lnTo>
                    <a:lnTo>
                      <a:pt x="63" y="14"/>
                    </a:lnTo>
                    <a:lnTo>
                      <a:pt x="67" y="7"/>
                    </a:lnTo>
                    <a:lnTo>
                      <a:pt x="65" y="7"/>
                    </a:lnTo>
                    <a:lnTo>
                      <a:pt x="64"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2" name="Freeform 3749"/>
              <p:cNvSpPr>
                <a:spLocks/>
              </p:cNvSpPr>
              <p:nvPr/>
            </p:nvSpPr>
            <p:spPr bwMode="auto">
              <a:xfrm>
                <a:off x="2585" y="3733"/>
                <a:ext cx="63" cy="95"/>
              </a:xfrm>
              <a:custGeom>
                <a:avLst/>
                <a:gdLst>
                  <a:gd name="T0" fmla="*/ 3 w 125"/>
                  <a:gd name="T1" fmla="*/ 182 h 189"/>
                  <a:gd name="T2" fmla="*/ 5 w 125"/>
                  <a:gd name="T3" fmla="*/ 169 h 189"/>
                  <a:gd name="T4" fmla="*/ 8 w 125"/>
                  <a:gd name="T5" fmla="*/ 158 h 189"/>
                  <a:gd name="T6" fmla="*/ 10 w 125"/>
                  <a:gd name="T7" fmla="*/ 148 h 189"/>
                  <a:gd name="T8" fmla="*/ 15 w 125"/>
                  <a:gd name="T9" fmla="*/ 137 h 189"/>
                  <a:gd name="T10" fmla="*/ 18 w 125"/>
                  <a:gd name="T11" fmla="*/ 126 h 189"/>
                  <a:gd name="T12" fmla="*/ 23 w 125"/>
                  <a:gd name="T13" fmla="*/ 117 h 189"/>
                  <a:gd name="T14" fmla="*/ 42 w 125"/>
                  <a:gd name="T15" fmla="*/ 86 h 189"/>
                  <a:gd name="T16" fmla="*/ 50 w 125"/>
                  <a:gd name="T17" fmla="*/ 75 h 189"/>
                  <a:gd name="T18" fmla="*/ 58 w 125"/>
                  <a:gd name="T19" fmla="*/ 64 h 189"/>
                  <a:gd name="T20" fmla="*/ 73 w 125"/>
                  <a:gd name="T21" fmla="*/ 48 h 189"/>
                  <a:gd name="T22" fmla="*/ 84 w 125"/>
                  <a:gd name="T23" fmla="*/ 37 h 189"/>
                  <a:gd name="T24" fmla="*/ 94 w 125"/>
                  <a:gd name="T25" fmla="*/ 28 h 189"/>
                  <a:gd name="T26" fmla="*/ 105 w 125"/>
                  <a:gd name="T27" fmla="*/ 19 h 189"/>
                  <a:gd name="T28" fmla="*/ 115 w 125"/>
                  <a:gd name="T29" fmla="*/ 10 h 189"/>
                  <a:gd name="T30" fmla="*/ 125 w 125"/>
                  <a:gd name="T31" fmla="*/ 3 h 189"/>
                  <a:gd name="T32" fmla="*/ 123 w 125"/>
                  <a:gd name="T33" fmla="*/ 0 h 189"/>
                  <a:gd name="T34" fmla="*/ 113 w 125"/>
                  <a:gd name="T35" fmla="*/ 7 h 189"/>
                  <a:gd name="T36" fmla="*/ 102 w 125"/>
                  <a:gd name="T37" fmla="*/ 16 h 189"/>
                  <a:gd name="T38" fmla="*/ 92 w 125"/>
                  <a:gd name="T39" fmla="*/ 26 h 189"/>
                  <a:gd name="T40" fmla="*/ 82 w 125"/>
                  <a:gd name="T41" fmla="*/ 35 h 189"/>
                  <a:gd name="T42" fmla="*/ 71 w 125"/>
                  <a:gd name="T43" fmla="*/ 45 h 189"/>
                  <a:gd name="T44" fmla="*/ 56 w 125"/>
                  <a:gd name="T45" fmla="*/ 61 h 189"/>
                  <a:gd name="T46" fmla="*/ 48 w 125"/>
                  <a:gd name="T47" fmla="*/ 73 h 189"/>
                  <a:gd name="T48" fmla="*/ 40 w 125"/>
                  <a:gd name="T49" fmla="*/ 83 h 189"/>
                  <a:gd name="T50" fmla="*/ 23 w 125"/>
                  <a:gd name="T51" fmla="*/ 111 h 189"/>
                  <a:gd name="T52" fmla="*/ 16 w 125"/>
                  <a:gd name="T53" fmla="*/ 126 h 189"/>
                  <a:gd name="T54" fmla="*/ 12 w 125"/>
                  <a:gd name="T55" fmla="*/ 137 h 189"/>
                  <a:gd name="T56" fmla="*/ 8 w 125"/>
                  <a:gd name="T57" fmla="*/ 148 h 189"/>
                  <a:gd name="T58" fmla="*/ 5 w 125"/>
                  <a:gd name="T59" fmla="*/ 158 h 189"/>
                  <a:gd name="T60" fmla="*/ 3 w 125"/>
                  <a:gd name="T61" fmla="*/ 169 h 189"/>
                  <a:gd name="T62" fmla="*/ 1 w 125"/>
                  <a:gd name="T63" fmla="*/ 182 h 189"/>
                  <a:gd name="T64" fmla="*/ 2 w 125"/>
                  <a:gd name="T65" fmla="*/ 185 h 1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189"/>
                  <a:gd name="T101" fmla="*/ 125 w 125"/>
                  <a:gd name="T102" fmla="*/ 189 h 1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189">
                    <a:moveTo>
                      <a:pt x="2" y="185"/>
                    </a:moveTo>
                    <a:lnTo>
                      <a:pt x="3" y="182"/>
                    </a:lnTo>
                    <a:lnTo>
                      <a:pt x="3" y="178"/>
                    </a:lnTo>
                    <a:lnTo>
                      <a:pt x="5" y="169"/>
                    </a:lnTo>
                    <a:lnTo>
                      <a:pt x="5" y="164"/>
                    </a:lnTo>
                    <a:lnTo>
                      <a:pt x="8" y="158"/>
                    </a:lnTo>
                    <a:lnTo>
                      <a:pt x="9" y="154"/>
                    </a:lnTo>
                    <a:lnTo>
                      <a:pt x="10" y="148"/>
                    </a:lnTo>
                    <a:lnTo>
                      <a:pt x="12" y="142"/>
                    </a:lnTo>
                    <a:lnTo>
                      <a:pt x="15" y="137"/>
                    </a:lnTo>
                    <a:lnTo>
                      <a:pt x="16" y="132"/>
                    </a:lnTo>
                    <a:lnTo>
                      <a:pt x="18" y="126"/>
                    </a:lnTo>
                    <a:lnTo>
                      <a:pt x="22" y="119"/>
                    </a:lnTo>
                    <a:lnTo>
                      <a:pt x="23" y="117"/>
                    </a:lnTo>
                    <a:lnTo>
                      <a:pt x="38" y="91"/>
                    </a:lnTo>
                    <a:lnTo>
                      <a:pt x="42" y="86"/>
                    </a:lnTo>
                    <a:lnTo>
                      <a:pt x="46" y="80"/>
                    </a:lnTo>
                    <a:lnTo>
                      <a:pt x="50" y="75"/>
                    </a:lnTo>
                    <a:lnTo>
                      <a:pt x="54" y="69"/>
                    </a:lnTo>
                    <a:lnTo>
                      <a:pt x="58" y="64"/>
                    </a:lnTo>
                    <a:lnTo>
                      <a:pt x="69" y="53"/>
                    </a:lnTo>
                    <a:lnTo>
                      <a:pt x="73" y="48"/>
                    </a:lnTo>
                    <a:lnTo>
                      <a:pt x="79" y="43"/>
                    </a:lnTo>
                    <a:lnTo>
                      <a:pt x="84" y="37"/>
                    </a:lnTo>
                    <a:lnTo>
                      <a:pt x="90" y="33"/>
                    </a:lnTo>
                    <a:lnTo>
                      <a:pt x="94" y="28"/>
                    </a:lnTo>
                    <a:lnTo>
                      <a:pt x="100" y="23"/>
                    </a:lnTo>
                    <a:lnTo>
                      <a:pt x="105" y="19"/>
                    </a:lnTo>
                    <a:lnTo>
                      <a:pt x="110" y="14"/>
                    </a:lnTo>
                    <a:lnTo>
                      <a:pt x="115" y="10"/>
                    </a:lnTo>
                    <a:lnTo>
                      <a:pt x="121" y="6"/>
                    </a:lnTo>
                    <a:lnTo>
                      <a:pt x="125" y="3"/>
                    </a:lnTo>
                    <a:lnTo>
                      <a:pt x="124" y="1"/>
                    </a:lnTo>
                    <a:lnTo>
                      <a:pt x="123" y="0"/>
                    </a:lnTo>
                    <a:lnTo>
                      <a:pt x="118" y="4"/>
                    </a:lnTo>
                    <a:lnTo>
                      <a:pt x="113" y="7"/>
                    </a:lnTo>
                    <a:lnTo>
                      <a:pt x="108" y="12"/>
                    </a:lnTo>
                    <a:lnTo>
                      <a:pt x="102" y="16"/>
                    </a:lnTo>
                    <a:lnTo>
                      <a:pt x="98" y="21"/>
                    </a:lnTo>
                    <a:lnTo>
                      <a:pt x="92" y="26"/>
                    </a:lnTo>
                    <a:lnTo>
                      <a:pt x="87" y="30"/>
                    </a:lnTo>
                    <a:lnTo>
                      <a:pt x="82" y="35"/>
                    </a:lnTo>
                    <a:lnTo>
                      <a:pt x="77" y="41"/>
                    </a:lnTo>
                    <a:lnTo>
                      <a:pt x="71" y="45"/>
                    </a:lnTo>
                    <a:lnTo>
                      <a:pt x="67" y="51"/>
                    </a:lnTo>
                    <a:lnTo>
                      <a:pt x="56" y="61"/>
                    </a:lnTo>
                    <a:lnTo>
                      <a:pt x="52" y="67"/>
                    </a:lnTo>
                    <a:lnTo>
                      <a:pt x="48" y="73"/>
                    </a:lnTo>
                    <a:lnTo>
                      <a:pt x="44" y="78"/>
                    </a:lnTo>
                    <a:lnTo>
                      <a:pt x="40" y="83"/>
                    </a:lnTo>
                    <a:lnTo>
                      <a:pt x="35" y="89"/>
                    </a:lnTo>
                    <a:lnTo>
                      <a:pt x="23" y="111"/>
                    </a:lnTo>
                    <a:lnTo>
                      <a:pt x="19" y="119"/>
                    </a:lnTo>
                    <a:lnTo>
                      <a:pt x="16" y="126"/>
                    </a:lnTo>
                    <a:lnTo>
                      <a:pt x="14" y="132"/>
                    </a:lnTo>
                    <a:lnTo>
                      <a:pt x="12" y="137"/>
                    </a:lnTo>
                    <a:lnTo>
                      <a:pt x="10" y="142"/>
                    </a:lnTo>
                    <a:lnTo>
                      <a:pt x="8" y="148"/>
                    </a:lnTo>
                    <a:lnTo>
                      <a:pt x="7" y="154"/>
                    </a:lnTo>
                    <a:lnTo>
                      <a:pt x="5" y="158"/>
                    </a:lnTo>
                    <a:lnTo>
                      <a:pt x="3" y="164"/>
                    </a:lnTo>
                    <a:lnTo>
                      <a:pt x="3" y="169"/>
                    </a:lnTo>
                    <a:lnTo>
                      <a:pt x="1" y="178"/>
                    </a:lnTo>
                    <a:lnTo>
                      <a:pt x="1" y="182"/>
                    </a:lnTo>
                    <a:lnTo>
                      <a:pt x="0" y="189"/>
                    </a:lnTo>
                    <a:lnTo>
                      <a:pt x="2" y="1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3" name="Freeform 3750"/>
              <p:cNvSpPr>
                <a:spLocks/>
              </p:cNvSpPr>
              <p:nvPr/>
            </p:nvSpPr>
            <p:spPr bwMode="auto">
              <a:xfrm>
                <a:off x="2561" y="3733"/>
                <a:ext cx="87" cy="2"/>
              </a:xfrm>
              <a:custGeom>
                <a:avLst/>
                <a:gdLst>
                  <a:gd name="T0" fmla="*/ 174 w 174"/>
                  <a:gd name="T1" fmla="*/ 4 h 5"/>
                  <a:gd name="T2" fmla="*/ 174 w 174"/>
                  <a:gd name="T3" fmla="*/ 4 h 5"/>
                  <a:gd name="T4" fmla="*/ 173 w 174"/>
                  <a:gd name="T5" fmla="*/ 0 h 5"/>
                  <a:gd name="T6" fmla="*/ 3 w 174"/>
                  <a:gd name="T7" fmla="*/ 0 h 5"/>
                  <a:gd name="T8" fmla="*/ 0 w 174"/>
                  <a:gd name="T9" fmla="*/ 2 h 5"/>
                  <a:gd name="T10" fmla="*/ 1 w 174"/>
                  <a:gd name="T11" fmla="*/ 5 h 5"/>
                  <a:gd name="T12" fmla="*/ 173 w 174"/>
                  <a:gd name="T13" fmla="*/ 5 h 5"/>
                  <a:gd name="T14" fmla="*/ 173 w 174"/>
                  <a:gd name="T15" fmla="*/ 2 h 5"/>
                  <a:gd name="T16" fmla="*/ 174 w 174"/>
                  <a:gd name="T17" fmla="*/ 4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4"/>
                  <a:gd name="T28" fmla="*/ 0 h 5"/>
                  <a:gd name="T29" fmla="*/ 174 w 17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4" h="5">
                    <a:moveTo>
                      <a:pt x="174" y="4"/>
                    </a:moveTo>
                    <a:lnTo>
                      <a:pt x="174" y="4"/>
                    </a:lnTo>
                    <a:lnTo>
                      <a:pt x="173" y="0"/>
                    </a:lnTo>
                    <a:lnTo>
                      <a:pt x="3" y="0"/>
                    </a:lnTo>
                    <a:lnTo>
                      <a:pt x="0" y="2"/>
                    </a:lnTo>
                    <a:lnTo>
                      <a:pt x="1" y="5"/>
                    </a:lnTo>
                    <a:lnTo>
                      <a:pt x="173" y="5"/>
                    </a:lnTo>
                    <a:lnTo>
                      <a:pt x="173" y="2"/>
                    </a:lnTo>
                    <a:lnTo>
                      <a:pt x="17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4" name="Freeform 3751"/>
              <p:cNvSpPr>
                <a:spLocks noEditPoints="1"/>
              </p:cNvSpPr>
              <p:nvPr/>
            </p:nvSpPr>
            <p:spPr bwMode="auto">
              <a:xfrm>
                <a:off x="2697" y="3719"/>
                <a:ext cx="116" cy="109"/>
              </a:xfrm>
              <a:custGeom>
                <a:avLst/>
                <a:gdLst>
                  <a:gd name="T0" fmla="*/ 181 w 233"/>
                  <a:gd name="T1" fmla="*/ 46 h 217"/>
                  <a:gd name="T2" fmla="*/ 172 w 233"/>
                  <a:gd name="T3" fmla="*/ 35 h 217"/>
                  <a:gd name="T4" fmla="*/ 156 w 233"/>
                  <a:gd name="T5" fmla="*/ 26 h 217"/>
                  <a:gd name="T6" fmla="*/ 133 w 233"/>
                  <a:gd name="T7" fmla="*/ 22 h 217"/>
                  <a:gd name="T8" fmla="*/ 111 w 233"/>
                  <a:gd name="T9" fmla="*/ 22 h 217"/>
                  <a:gd name="T10" fmla="*/ 92 w 233"/>
                  <a:gd name="T11" fmla="*/ 26 h 217"/>
                  <a:gd name="T12" fmla="*/ 75 w 233"/>
                  <a:gd name="T13" fmla="*/ 35 h 217"/>
                  <a:gd name="T14" fmla="*/ 59 w 233"/>
                  <a:gd name="T15" fmla="*/ 49 h 217"/>
                  <a:gd name="T16" fmla="*/ 48 w 233"/>
                  <a:gd name="T17" fmla="*/ 68 h 217"/>
                  <a:gd name="T18" fmla="*/ 44 w 233"/>
                  <a:gd name="T19" fmla="*/ 94 h 217"/>
                  <a:gd name="T20" fmla="*/ 54 w 233"/>
                  <a:gd name="T21" fmla="*/ 95 h 217"/>
                  <a:gd name="T22" fmla="*/ 74 w 233"/>
                  <a:gd name="T23" fmla="*/ 85 h 217"/>
                  <a:gd name="T24" fmla="*/ 97 w 233"/>
                  <a:gd name="T25" fmla="*/ 78 h 217"/>
                  <a:gd name="T26" fmla="*/ 120 w 233"/>
                  <a:gd name="T27" fmla="*/ 76 h 217"/>
                  <a:gd name="T28" fmla="*/ 157 w 233"/>
                  <a:gd name="T29" fmla="*/ 77 h 217"/>
                  <a:gd name="T30" fmla="*/ 193 w 233"/>
                  <a:gd name="T31" fmla="*/ 88 h 217"/>
                  <a:gd name="T32" fmla="*/ 220 w 233"/>
                  <a:gd name="T33" fmla="*/ 109 h 217"/>
                  <a:gd name="T34" fmla="*/ 233 w 233"/>
                  <a:gd name="T35" fmla="*/ 134 h 217"/>
                  <a:gd name="T36" fmla="*/ 232 w 233"/>
                  <a:gd name="T37" fmla="*/ 157 h 217"/>
                  <a:gd name="T38" fmla="*/ 222 w 233"/>
                  <a:gd name="T39" fmla="*/ 175 h 217"/>
                  <a:gd name="T40" fmla="*/ 208 w 233"/>
                  <a:gd name="T41" fmla="*/ 192 h 217"/>
                  <a:gd name="T42" fmla="*/ 188 w 233"/>
                  <a:gd name="T43" fmla="*/ 205 h 217"/>
                  <a:gd name="T44" fmla="*/ 163 w 233"/>
                  <a:gd name="T45" fmla="*/ 213 h 217"/>
                  <a:gd name="T46" fmla="*/ 134 w 233"/>
                  <a:gd name="T47" fmla="*/ 216 h 217"/>
                  <a:gd name="T48" fmla="*/ 89 w 233"/>
                  <a:gd name="T49" fmla="*/ 214 h 217"/>
                  <a:gd name="T50" fmla="*/ 46 w 233"/>
                  <a:gd name="T51" fmla="*/ 201 h 217"/>
                  <a:gd name="T52" fmla="*/ 15 w 233"/>
                  <a:gd name="T53" fmla="*/ 174 h 217"/>
                  <a:gd name="T54" fmla="*/ 1 w 233"/>
                  <a:gd name="T55" fmla="*/ 132 h 217"/>
                  <a:gd name="T56" fmla="*/ 5 w 233"/>
                  <a:gd name="T57" fmla="*/ 77 h 217"/>
                  <a:gd name="T58" fmla="*/ 27 w 233"/>
                  <a:gd name="T59" fmla="*/ 34 h 217"/>
                  <a:gd name="T60" fmla="*/ 62 w 233"/>
                  <a:gd name="T61" fmla="*/ 10 h 217"/>
                  <a:gd name="T62" fmla="*/ 110 w 233"/>
                  <a:gd name="T63" fmla="*/ 0 h 217"/>
                  <a:gd name="T64" fmla="*/ 153 w 233"/>
                  <a:gd name="T65" fmla="*/ 1 h 217"/>
                  <a:gd name="T66" fmla="*/ 186 w 233"/>
                  <a:gd name="T67" fmla="*/ 10 h 217"/>
                  <a:gd name="T68" fmla="*/ 211 w 233"/>
                  <a:gd name="T69" fmla="*/ 25 h 217"/>
                  <a:gd name="T70" fmla="*/ 225 w 233"/>
                  <a:gd name="T71" fmla="*/ 45 h 217"/>
                  <a:gd name="T72" fmla="*/ 51 w 233"/>
                  <a:gd name="T73" fmla="*/ 146 h 217"/>
                  <a:gd name="T74" fmla="*/ 53 w 233"/>
                  <a:gd name="T75" fmla="*/ 160 h 217"/>
                  <a:gd name="T76" fmla="*/ 61 w 233"/>
                  <a:gd name="T77" fmla="*/ 172 h 217"/>
                  <a:gd name="T78" fmla="*/ 73 w 233"/>
                  <a:gd name="T79" fmla="*/ 183 h 217"/>
                  <a:gd name="T80" fmla="*/ 89 w 233"/>
                  <a:gd name="T81" fmla="*/ 190 h 217"/>
                  <a:gd name="T82" fmla="*/ 106 w 233"/>
                  <a:gd name="T83" fmla="*/ 194 h 217"/>
                  <a:gd name="T84" fmla="*/ 126 w 233"/>
                  <a:gd name="T85" fmla="*/ 196 h 217"/>
                  <a:gd name="T86" fmla="*/ 151 w 233"/>
                  <a:gd name="T87" fmla="*/ 191 h 217"/>
                  <a:gd name="T88" fmla="*/ 172 w 233"/>
                  <a:gd name="T89" fmla="*/ 181 h 217"/>
                  <a:gd name="T90" fmla="*/ 186 w 233"/>
                  <a:gd name="T91" fmla="*/ 163 h 217"/>
                  <a:gd name="T92" fmla="*/ 189 w 233"/>
                  <a:gd name="T93" fmla="*/ 141 h 217"/>
                  <a:gd name="T94" fmla="*/ 182 w 233"/>
                  <a:gd name="T95" fmla="*/ 123 h 217"/>
                  <a:gd name="T96" fmla="*/ 166 w 233"/>
                  <a:gd name="T97" fmla="*/ 109 h 217"/>
                  <a:gd name="T98" fmla="*/ 143 w 233"/>
                  <a:gd name="T99" fmla="*/ 100 h 217"/>
                  <a:gd name="T100" fmla="*/ 115 w 233"/>
                  <a:gd name="T101" fmla="*/ 99 h 217"/>
                  <a:gd name="T102" fmla="*/ 89 w 233"/>
                  <a:gd name="T103" fmla="*/ 102 h 217"/>
                  <a:gd name="T104" fmla="*/ 67 w 233"/>
                  <a:gd name="T105" fmla="*/ 113 h 217"/>
                  <a:gd name="T106" fmla="*/ 53 w 233"/>
                  <a:gd name="T107" fmla="*/ 129 h 217"/>
                  <a:gd name="T108" fmla="*/ 50 w 233"/>
                  <a:gd name="T109" fmla="*/ 145 h 2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3"/>
                  <a:gd name="T166" fmla="*/ 0 h 217"/>
                  <a:gd name="T167" fmla="*/ 233 w 233"/>
                  <a:gd name="T168" fmla="*/ 217 h 21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3" h="217">
                    <a:moveTo>
                      <a:pt x="227" y="53"/>
                    </a:moveTo>
                    <a:lnTo>
                      <a:pt x="184" y="55"/>
                    </a:lnTo>
                    <a:lnTo>
                      <a:pt x="184" y="52"/>
                    </a:lnTo>
                    <a:lnTo>
                      <a:pt x="183" y="49"/>
                    </a:lnTo>
                    <a:lnTo>
                      <a:pt x="182" y="47"/>
                    </a:lnTo>
                    <a:lnTo>
                      <a:pt x="181" y="46"/>
                    </a:lnTo>
                    <a:lnTo>
                      <a:pt x="179" y="43"/>
                    </a:lnTo>
                    <a:lnTo>
                      <a:pt x="178" y="41"/>
                    </a:lnTo>
                    <a:lnTo>
                      <a:pt x="176" y="40"/>
                    </a:lnTo>
                    <a:lnTo>
                      <a:pt x="175" y="38"/>
                    </a:lnTo>
                    <a:lnTo>
                      <a:pt x="173" y="37"/>
                    </a:lnTo>
                    <a:lnTo>
                      <a:pt x="172" y="35"/>
                    </a:lnTo>
                    <a:lnTo>
                      <a:pt x="169" y="34"/>
                    </a:lnTo>
                    <a:lnTo>
                      <a:pt x="167" y="33"/>
                    </a:lnTo>
                    <a:lnTo>
                      <a:pt x="165" y="31"/>
                    </a:lnTo>
                    <a:lnTo>
                      <a:pt x="161" y="28"/>
                    </a:lnTo>
                    <a:lnTo>
                      <a:pt x="158" y="27"/>
                    </a:lnTo>
                    <a:lnTo>
                      <a:pt x="156" y="26"/>
                    </a:lnTo>
                    <a:lnTo>
                      <a:pt x="152" y="25"/>
                    </a:lnTo>
                    <a:lnTo>
                      <a:pt x="148" y="24"/>
                    </a:lnTo>
                    <a:lnTo>
                      <a:pt x="144" y="23"/>
                    </a:lnTo>
                    <a:lnTo>
                      <a:pt x="141" y="23"/>
                    </a:lnTo>
                    <a:lnTo>
                      <a:pt x="136" y="22"/>
                    </a:lnTo>
                    <a:lnTo>
                      <a:pt x="133" y="22"/>
                    </a:lnTo>
                    <a:lnTo>
                      <a:pt x="128" y="22"/>
                    </a:lnTo>
                    <a:lnTo>
                      <a:pt x="123" y="22"/>
                    </a:lnTo>
                    <a:lnTo>
                      <a:pt x="121" y="22"/>
                    </a:lnTo>
                    <a:lnTo>
                      <a:pt x="118" y="22"/>
                    </a:lnTo>
                    <a:lnTo>
                      <a:pt x="114" y="22"/>
                    </a:lnTo>
                    <a:lnTo>
                      <a:pt x="111" y="22"/>
                    </a:lnTo>
                    <a:lnTo>
                      <a:pt x="107" y="23"/>
                    </a:lnTo>
                    <a:lnTo>
                      <a:pt x="104" y="23"/>
                    </a:lnTo>
                    <a:lnTo>
                      <a:pt x="101" y="24"/>
                    </a:lnTo>
                    <a:lnTo>
                      <a:pt x="98" y="24"/>
                    </a:lnTo>
                    <a:lnTo>
                      <a:pt x="96" y="25"/>
                    </a:lnTo>
                    <a:lnTo>
                      <a:pt x="92" y="26"/>
                    </a:lnTo>
                    <a:lnTo>
                      <a:pt x="90" y="27"/>
                    </a:lnTo>
                    <a:lnTo>
                      <a:pt x="87" y="28"/>
                    </a:lnTo>
                    <a:lnTo>
                      <a:pt x="84" y="30"/>
                    </a:lnTo>
                    <a:lnTo>
                      <a:pt x="81" y="31"/>
                    </a:lnTo>
                    <a:lnTo>
                      <a:pt x="77" y="33"/>
                    </a:lnTo>
                    <a:lnTo>
                      <a:pt x="75" y="35"/>
                    </a:lnTo>
                    <a:lnTo>
                      <a:pt x="72" y="37"/>
                    </a:lnTo>
                    <a:lnTo>
                      <a:pt x="69" y="39"/>
                    </a:lnTo>
                    <a:lnTo>
                      <a:pt x="67" y="41"/>
                    </a:lnTo>
                    <a:lnTo>
                      <a:pt x="63" y="43"/>
                    </a:lnTo>
                    <a:lnTo>
                      <a:pt x="61" y="46"/>
                    </a:lnTo>
                    <a:lnTo>
                      <a:pt x="59" y="49"/>
                    </a:lnTo>
                    <a:lnTo>
                      <a:pt x="57" y="52"/>
                    </a:lnTo>
                    <a:lnTo>
                      <a:pt x="54" y="55"/>
                    </a:lnTo>
                    <a:lnTo>
                      <a:pt x="53" y="57"/>
                    </a:lnTo>
                    <a:lnTo>
                      <a:pt x="51" y="61"/>
                    </a:lnTo>
                    <a:lnTo>
                      <a:pt x="50" y="64"/>
                    </a:lnTo>
                    <a:lnTo>
                      <a:pt x="48" y="68"/>
                    </a:lnTo>
                    <a:lnTo>
                      <a:pt x="47" y="71"/>
                    </a:lnTo>
                    <a:lnTo>
                      <a:pt x="46" y="76"/>
                    </a:lnTo>
                    <a:lnTo>
                      <a:pt x="45" y="79"/>
                    </a:lnTo>
                    <a:lnTo>
                      <a:pt x="45" y="84"/>
                    </a:lnTo>
                    <a:lnTo>
                      <a:pt x="44" y="88"/>
                    </a:lnTo>
                    <a:lnTo>
                      <a:pt x="44" y="94"/>
                    </a:lnTo>
                    <a:lnTo>
                      <a:pt x="44" y="99"/>
                    </a:lnTo>
                    <a:lnTo>
                      <a:pt x="43" y="105"/>
                    </a:lnTo>
                    <a:lnTo>
                      <a:pt x="46" y="101"/>
                    </a:lnTo>
                    <a:lnTo>
                      <a:pt x="48" y="99"/>
                    </a:lnTo>
                    <a:lnTo>
                      <a:pt x="51" y="96"/>
                    </a:lnTo>
                    <a:lnTo>
                      <a:pt x="54" y="95"/>
                    </a:lnTo>
                    <a:lnTo>
                      <a:pt x="58" y="93"/>
                    </a:lnTo>
                    <a:lnTo>
                      <a:pt x="60" y="91"/>
                    </a:lnTo>
                    <a:lnTo>
                      <a:pt x="63" y="90"/>
                    </a:lnTo>
                    <a:lnTo>
                      <a:pt x="67" y="87"/>
                    </a:lnTo>
                    <a:lnTo>
                      <a:pt x="70" y="86"/>
                    </a:lnTo>
                    <a:lnTo>
                      <a:pt x="74" y="85"/>
                    </a:lnTo>
                    <a:lnTo>
                      <a:pt x="77" y="84"/>
                    </a:lnTo>
                    <a:lnTo>
                      <a:pt x="81" y="83"/>
                    </a:lnTo>
                    <a:lnTo>
                      <a:pt x="85" y="81"/>
                    </a:lnTo>
                    <a:lnTo>
                      <a:pt x="89" y="80"/>
                    </a:lnTo>
                    <a:lnTo>
                      <a:pt x="92" y="79"/>
                    </a:lnTo>
                    <a:lnTo>
                      <a:pt x="97" y="78"/>
                    </a:lnTo>
                    <a:lnTo>
                      <a:pt x="100" y="78"/>
                    </a:lnTo>
                    <a:lnTo>
                      <a:pt x="104" y="77"/>
                    </a:lnTo>
                    <a:lnTo>
                      <a:pt x="108" y="77"/>
                    </a:lnTo>
                    <a:lnTo>
                      <a:pt x="112" y="76"/>
                    </a:lnTo>
                    <a:lnTo>
                      <a:pt x="116" y="76"/>
                    </a:lnTo>
                    <a:lnTo>
                      <a:pt x="120" y="76"/>
                    </a:lnTo>
                    <a:lnTo>
                      <a:pt x="125" y="76"/>
                    </a:lnTo>
                    <a:lnTo>
                      <a:pt x="128" y="76"/>
                    </a:lnTo>
                    <a:lnTo>
                      <a:pt x="136" y="76"/>
                    </a:lnTo>
                    <a:lnTo>
                      <a:pt x="143" y="76"/>
                    </a:lnTo>
                    <a:lnTo>
                      <a:pt x="150" y="77"/>
                    </a:lnTo>
                    <a:lnTo>
                      <a:pt x="157" y="77"/>
                    </a:lnTo>
                    <a:lnTo>
                      <a:pt x="163" y="78"/>
                    </a:lnTo>
                    <a:lnTo>
                      <a:pt x="169" y="80"/>
                    </a:lnTo>
                    <a:lnTo>
                      <a:pt x="175" y="81"/>
                    </a:lnTo>
                    <a:lnTo>
                      <a:pt x="181" y="84"/>
                    </a:lnTo>
                    <a:lnTo>
                      <a:pt x="187" y="86"/>
                    </a:lnTo>
                    <a:lnTo>
                      <a:pt x="193" y="88"/>
                    </a:lnTo>
                    <a:lnTo>
                      <a:pt x="197" y="92"/>
                    </a:lnTo>
                    <a:lnTo>
                      <a:pt x="202" y="95"/>
                    </a:lnTo>
                    <a:lnTo>
                      <a:pt x="208" y="98"/>
                    </a:lnTo>
                    <a:lnTo>
                      <a:pt x="212" y="101"/>
                    </a:lnTo>
                    <a:lnTo>
                      <a:pt x="216" y="106"/>
                    </a:lnTo>
                    <a:lnTo>
                      <a:pt x="220" y="109"/>
                    </a:lnTo>
                    <a:lnTo>
                      <a:pt x="222" y="113"/>
                    </a:lnTo>
                    <a:lnTo>
                      <a:pt x="226" y="117"/>
                    </a:lnTo>
                    <a:lnTo>
                      <a:pt x="228" y="121"/>
                    </a:lnTo>
                    <a:lnTo>
                      <a:pt x="231" y="125"/>
                    </a:lnTo>
                    <a:lnTo>
                      <a:pt x="232" y="130"/>
                    </a:lnTo>
                    <a:lnTo>
                      <a:pt x="233" y="134"/>
                    </a:lnTo>
                    <a:lnTo>
                      <a:pt x="233" y="139"/>
                    </a:lnTo>
                    <a:lnTo>
                      <a:pt x="233" y="145"/>
                    </a:lnTo>
                    <a:lnTo>
                      <a:pt x="233" y="147"/>
                    </a:lnTo>
                    <a:lnTo>
                      <a:pt x="233" y="151"/>
                    </a:lnTo>
                    <a:lnTo>
                      <a:pt x="233" y="154"/>
                    </a:lnTo>
                    <a:lnTo>
                      <a:pt x="232" y="157"/>
                    </a:lnTo>
                    <a:lnTo>
                      <a:pt x="231" y="160"/>
                    </a:lnTo>
                    <a:lnTo>
                      <a:pt x="229" y="163"/>
                    </a:lnTo>
                    <a:lnTo>
                      <a:pt x="228" y="167"/>
                    </a:lnTo>
                    <a:lnTo>
                      <a:pt x="227" y="169"/>
                    </a:lnTo>
                    <a:lnTo>
                      <a:pt x="225" y="172"/>
                    </a:lnTo>
                    <a:lnTo>
                      <a:pt x="222" y="175"/>
                    </a:lnTo>
                    <a:lnTo>
                      <a:pt x="221" y="178"/>
                    </a:lnTo>
                    <a:lnTo>
                      <a:pt x="218" y="182"/>
                    </a:lnTo>
                    <a:lnTo>
                      <a:pt x="216" y="184"/>
                    </a:lnTo>
                    <a:lnTo>
                      <a:pt x="213" y="186"/>
                    </a:lnTo>
                    <a:lnTo>
                      <a:pt x="211" y="190"/>
                    </a:lnTo>
                    <a:lnTo>
                      <a:pt x="208" y="192"/>
                    </a:lnTo>
                    <a:lnTo>
                      <a:pt x="205" y="194"/>
                    </a:lnTo>
                    <a:lnTo>
                      <a:pt x="202" y="197"/>
                    </a:lnTo>
                    <a:lnTo>
                      <a:pt x="198" y="199"/>
                    </a:lnTo>
                    <a:lnTo>
                      <a:pt x="195" y="200"/>
                    </a:lnTo>
                    <a:lnTo>
                      <a:pt x="191" y="202"/>
                    </a:lnTo>
                    <a:lnTo>
                      <a:pt x="188" y="205"/>
                    </a:lnTo>
                    <a:lnTo>
                      <a:pt x="183" y="206"/>
                    </a:lnTo>
                    <a:lnTo>
                      <a:pt x="179" y="208"/>
                    </a:lnTo>
                    <a:lnTo>
                      <a:pt x="175" y="209"/>
                    </a:lnTo>
                    <a:lnTo>
                      <a:pt x="171" y="210"/>
                    </a:lnTo>
                    <a:lnTo>
                      <a:pt x="167" y="212"/>
                    </a:lnTo>
                    <a:lnTo>
                      <a:pt x="163" y="213"/>
                    </a:lnTo>
                    <a:lnTo>
                      <a:pt x="158" y="214"/>
                    </a:lnTo>
                    <a:lnTo>
                      <a:pt x="153" y="215"/>
                    </a:lnTo>
                    <a:lnTo>
                      <a:pt x="149" y="215"/>
                    </a:lnTo>
                    <a:lnTo>
                      <a:pt x="143" y="216"/>
                    </a:lnTo>
                    <a:lnTo>
                      <a:pt x="138" y="216"/>
                    </a:lnTo>
                    <a:lnTo>
                      <a:pt x="134" y="216"/>
                    </a:lnTo>
                    <a:lnTo>
                      <a:pt x="128" y="216"/>
                    </a:lnTo>
                    <a:lnTo>
                      <a:pt x="122" y="217"/>
                    </a:lnTo>
                    <a:lnTo>
                      <a:pt x="114" y="216"/>
                    </a:lnTo>
                    <a:lnTo>
                      <a:pt x="105" y="216"/>
                    </a:lnTo>
                    <a:lnTo>
                      <a:pt x="97" y="215"/>
                    </a:lnTo>
                    <a:lnTo>
                      <a:pt x="89" y="214"/>
                    </a:lnTo>
                    <a:lnTo>
                      <a:pt x="81" y="213"/>
                    </a:lnTo>
                    <a:lnTo>
                      <a:pt x="74" y="210"/>
                    </a:lnTo>
                    <a:lnTo>
                      <a:pt x="66" y="209"/>
                    </a:lnTo>
                    <a:lnTo>
                      <a:pt x="59" y="207"/>
                    </a:lnTo>
                    <a:lnTo>
                      <a:pt x="53" y="204"/>
                    </a:lnTo>
                    <a:lnTo>
                      <a:pt x="46" y="201"/>
                    </a:lnTo>
                    <a:lnTo>
                      <a:pt x="40" y="198"/>
                    </a:lnTo>
                    <a:lnTo>
                      <a:pt x="34" y="194"/>
                    </a:lnTo>
                    <a:lnTo>
                      <a:pt x="29" y="190"/>
                    </a:lnTo>
                    <a:lnTo>
                      <a:pt x="24" y="185"/>
                    </a:lnTo>
                    <a:lnTo>
                      <a:pt x="20" y="179"/>
                    </a:lnTo>
                    <a:lnTo>
                      <a:pt x="15" y="174"/>
                    </a:lnTo>
                    <a:lnTo>
                      <a:pt x="12" y="168"/>
                    </a:lnTo>
                    <a:lnTo>
                      <a:pt x="9" y="162"/>
                    </a:lnTo>
                    <a:lnTo>
                      <a:pt x="7" y="155"/>
                    </a:lnTo>
                    <a:lnTo>
                      <a:pt x="5" y="147"/>
                    </a:lnTo>
                    <a:lnTo>
                      <a:pt x="2" y="140"/>
                    </a:lnTo>
                    <a:lnTo>
                      <a:pt x="1" y="132"/>
                    </a:lnTo>
                    <a:lnTo>
                      <a:pt x="1" y="123"/>
                    </a:lnTo>
                    <a:lnTo>
                      <a:pt x="0" y="115"/>
                    </a:lnTo>
                    <a:lnTo>
                      <a:pt x="1" y="105"/>
                    </a:lnTo>
                    <a:lnTo>
                      <a:pt x="1" y="94"/>
                    </a:lnTo>
                    <a:lnTo>
                      <a:pt x="4" y="85"/>
                    </a:lnTo>
                    <a:lnTo>
                      <a:pt x="5" y="77"/>
                    </a:lnTo>
                    <a:lnTo>
                      <a:pt x="7" y="69"/>
                    </a:lnTo>
                    <a:lnTo>
                      <a:pt x="10" y="61"/>
                    </a:lnTo>
                    <a:lnTo>
                      <a:pt x="13" y="54"/>
                    </a:lnTo>
                    <a:lnTo>
                      <a:pt x="17" y="47"/>
                    </a:lnTo>
                    <a:lnTo>
                      <a:pt x="22" y="40"/>
                    </a:lnTo>
                    <a:lnTo>
                      <a:pt x="27" y="34"/>
                    </a:lnTo>
                    <a:lnTo>
                      <a:pt x="31" y="30"/>
                    </a:lnTo>
                    <a:lnTo>
                      <a:pt x="37" y="25"/>
                    </a:lnTo>
                    <a:lnTo>
                      <a:pt x="43" y="20"/>
                    </a:lnTo>
                    <a:lnTo>
                      <a:pt x="50" y="17"/>
                    </a:lnTo>
                    <a:lnTo>
                      <a:pt x="55" y="13"/>
                    </a:lnTo>
                    <a:lnTo>
                      <a:pt x="62" y="10"/>
                    </a:lnTo>
                    <a:lnTo>
                      <a:pt x="69" y="8"/>
                    </a:lnTo>
                    <a:lnTo>
                      <a:pt x="77" y="5"/>
                    </a:lnTo>
                    <a:lnTo>
                      <a:pt x="84" y="3"/>
                    </a:lnTo>
                    <a:lnTo>
                      <a:pt x="92" y="2"/>
                    </a:lnTo>
                    <a:lnTo>
                      <a:pt x="100" y="1"/>
                    </a:lnTo>
                    <a:lnTo>
                      <a:pt x="110" y="0"/>
                    </a:lnTo>
                    <a:lnTo>
                      <a:pt x="118" y="0"/>
                    </a:lnTo>
                    <a:lnTo>
                      <a:pt x="127" y="0"/>
                    </a:lnTo>
                    <a:lnTo>
                      <a:pt x="134" y="0"/>
                    </a:lnTo>
                    <a:lnTo>
                      <a:pt x="141" y="0"/>
                    </a:lnTo>
                    <a:lnTo>
                      <a:pt x="148" y="0"/>
                    </a:lnTo>
                    <a:lnTo>
                      <a:pt x="153" y="1"/>
                    </a:lnTo>
                    <a:lnTo>
                      <a:pt x="159" y="2"/>
                    </a:lnTo>
                    <a:lnTo>
                      <a:pt x="165" y="3"/>
                    </a:lnTo>
                    <a:lnTo>
                      <a:pt x="171" y="4"/>
                    </a:lnTo>
                    <a:lnTo>
                      <a:pt x="176" y="5"/>
                    </a:lnTo>
                    <a:lnTo>
                      <a:pt x="181" y="8"/>
                    </a:lnTo>
                    <a:lnTo>
                      <a:pt x="186" y="10"/>
                    </a:lnTo>
                    <a:lnTo>
                      <a:pt x="191" y="11"/>
                    </a:lnTo>
                    <a:lnTo>
                      <a:pt x="195" y="15"/>
                    </a:lnTo>
                    <a:lnTo>
                      <a:pt x="199" y="17"/>
                    </a:lnTo>
                    <a:lnTo>
                      <a:pt x="204" y="19"/>
                    </a:lnTo>
                    <a:lnTo>
                      <a:pt x="208" y="22"/>
                    </a:lnTo>
                    <a:lnTo>
                      <a:pt x="211" y="25"/>
                    </a:lnTo>
                    <a:lnTo>
                      <a:pt x="214" y="27"/>
                    </a:lnTo>
                    <a:lnTo>
                      <a:pt x="217" y="31"/>
                    </a:lnTo>
                    <a:lnTo>
                      <a:pt x="219" y="34"/>
                    </a:lnTo>
                    <a:lnTo>
                      <a:pt x="221" y="38"/>
                    </a:lnTo>
                    <a:lnTo>
                      <a:pt x="224" y="41"/>
                    </a:lnTo>
                    <a:lnTo>
                      <a:pt x="225" y="45"/>
                    </a:lnTo>
                    <a:lnTo>
                      <a:pt x="227" y="48"/>
                    </a:lnTo>
                    <a:lnTo>
                      <a:pt x="227" y="53"/>
                    </a:lnTo>
                    <a:close/>
                    <a:moveTo>
                      <a:pt x="50" y="145"/>
                    </a:moveTo>
                    <a:lnTo>
                      <a:pt x="51" y="146"/>
                    </a:lnTo>
                    <a:lnTo>
                      <a:pt x="51" y="148"/>
                    </a:lnTo>
                    <a:lnTo>
                      <a:pt x="51" y="151"/>
                    </a:lnTo>
                    <a:lnTo>
                      <a:pt x="51" y="153"/>
                    </a:lnTo>
                    <a:lnTo>
                      <a:pt x="52" y="155"/>
                    </a:lnTo>
                    <a:lnTo>
                      <a:pt x="53" y="157"/>
                    </a:lnTo>
                    <a:lnTo>
                      <a:pt x="53" y="160"/>
                    </a:lnTo>
                    <a:lnTo>
                      <a:pt x="54" y="162"/>
                    </a:lnTo>
                    <a:lnTo>
                      <a:pt x="55" y="164"/>
                    </a:lnTo>
                    <a:lnTo>
                      <a:pt x="57" y="167"/>
                    </a:lnTo>
                    <a:lnTo>
                      <a:pt x="58" y="169"/>
                    </a:lnTo>
                    <a:lnTo>
                      <a:pt x="59" y="171"/>
                    </a:lnTo>
                    <a:lnTo>
                      <a:pt x="61" y="172"/>
                    </a:lnTo>
                    <a:lnTo>
                      <a:pt x="62" y="175"/>
                    </a:lnTo>
                    <a:lnTo>
                      <a:pt x="65" y="176"/>
                    </a:lnTo>
                    <a:lnTo>
                      <a:pt x="67" y="178"/>
                    </a:lnTo>
                    <a:lnTo>
                      <a:pt x="68" y="179"/>
                    </a:lnTo>
                    <a:lnTo>
                      <a:pt x="70" y="182"/>
                    </a:lnTo>
                    <a:lnTo>
                      <a:pt x="73" y="183"/>
                    </a:lnTo>
                    <a:lnTo>
                      <a:pt x="75" y="184"/>
                    </a:lnTo>
                    <a:lnTo>
                      <a:pt x="77" y="185"/>
                    </a:lnTo>
                    <a:lnTo>
                      <a:pt x="81" y="186"/>
                    </a:lnTo>
                    <a:lnTo>
                      <a:pt x="83" y="187"/>
                    </a:lnTo>
                    <a:lnTo>
                      <a:pt x="85" y="190"/>
                    </a:lnTo>
                    <a:lnTo>
                      <a:pt x="89" y="190"/>
                    </a:lnTo>
                    <a:lnTo>
                      <a:pt x="92" y="191"/>
                    </a:lnTo>
                    <a:lnTo>
                      <a:pt x="95" y="192"/>
                    </a:lnTo>
                    <a:lnTo>
                      <a:pt x="98" y="193"/>
                    </a:lnTo>
                    <a:lnTo>
                      <a:pt x="100" y="193"/>
                    </a:lnTo>
                    <a:lnTo>
                      <a:pt x="104" y="194"/>
                    </a:lnTo>
                    <a:lnTo>
                      <a:pt x="106" y="194"/>
                    </a:lnTo>
                    <a:lnTo>
                      <a:pt x="110" y="196"/>
                    </a:lnTo>
                    <a:lnTo>
                      <a:pt x="113" y="196"/>
                    </a:lnTo>
                    <a:lnTo>
                      <a:pt x="115" y="196"/>
                    </a:lnTo>
                    <a:lnTo>
                      <a:pt x="119" y="196"/>
                    </a:lnTo>
                    <a:lnTo>
                      <a:pt x="121" y="197"/>
                    </a:lnTo>
                    <a:lnTo>
                      <a:pt x="126" y="196"/>
                    </a:lnTo>
                    <a:lnTo>
                      <a:pt x="130" y="196"/>
                    </a:lnTo>
                    <a:lnTo>
                      <a:pt x="135" y="196"/>
                    </a:lnTo>
                    <a:lnTo>
                      <a:pt x="140" y="194"/>
                    </a:lnTo>
                    <a:lnTo>
                      <a:pt x="143" y="193"/>
                    </a:lnTo>
                    <a:lnTo>
                      <a:pt x="148" y="192"/>
                    </a:lnTo>
                    <a:lnTo>
                      <a:pt x="151" y="191"/>
                    </a:lnTo>
                    <a:lnTo>
                      <a:pt x="155" y="190"/>
                    </a:lnTo>
                    <a:lnTo>
                      <a:pt x="159" y="189"/>
                    </a:lnTo>
                    <a:lnTo>
                      <a:pt x="163" y="186"/>
                    </a:lnTo>
                    <a:lnTo>
                      <a:pt x="166" y="184"/>
                    </a:lnTo>
                    <a:lnTo>
                      <a:pt x="168" y="183"/>
                    </a:lnTo>
                    <a:lnTo>
                      <a:pt x="172" y="181"/>
                    </a:lnTo>
                    <a:lnTo>
                      <a:pt x="175" y="178"/>
                    </a:lnTo>
                    <a:lnTo>
                      <a:pt x="178" y="175"/>
                    </a:lnTo>
                    <a:lnTo>
                      <a:pt x="181" y="172"/>
                    </a:lnTo>
                    <a:lnTo>
                      <a:pt x="182" y="170"/>
                    </a:lnTo>
                    <a:lnTo>
                      <a:pt x="184" y="167"/>
                    </a:lnTo>
                    <a:lnTo>
                      <a:pt x="186" y="163"/>
                    </a:lnTo>
                    <a:lnTo>
                      <a:pt x="188" y="160"/>
                    </a:lnTo>
                    <a:lnTo>
                      <a:pt x="188" y="156"/>
                    </a:lnTo>
                    <a:lnTo>
                      <a:pt x="189" y="153"/>
                    </a:lnTo>
                    <a:lnTo>
                      <a:pt x="189" y="149"/>
                    </a:lnTo>
                    <a:lnTo>
                      <a:pt x="189" y="146"/>
                    </a:lnTo>
                    <a:lnTo>
                      <a:pt x="189" y="141"/>
                    </a:lnTo>
                    <a:lnTo>
                      <a:pt x="189" y="138"/>
                    </a:lnTo>
                    <a:lnTo>
                      <a:pt x="188" y="134"/>
                    </a:lnTo>
                    <a:lnTo>
                      <a:pt x="187" y="132"/>
                    </a:lnTo>
                    <a:lnTo>
                      <a:pt x="186" y="129"/>
                    </a:lnTo>
                    <a:lnTo>
                      <a:pt x="184" y="125"/>
                    </a:lnTo>
                    <a:lnTo>
                      <a:pt x="182" y="123"/>
                    </a:lnTo>
                    <a:lnTo>
                      <a:pt x="180" y="121"/>
                    </a:lnTo>
                    <a:lnTo>
                      <a:pt x="178" y="117"/>
                    </a:lnTo>
                    <a:lnTo>
                      <a:pt x="175" y="115"/>
                    </a:lnTo>
                    <a:lnTo>
                      <a:pt x="172" y="113"/>
                    </a:lnTo>
                    <a:lnTo>
                      <a:pt x="168" y="111"/>
                    </a:lnTo>
                    <a:lnTo>
                      <a:pt x="166" y="109"/>
                    </a:lnTo>
                    <a:lnTo>
                      <a:pt x="163" y="107"/>
                    </a:lnTo>
                    <a:lnTo>
                      <a:pt x="159" y="106"/>
                    </a:lnTo>
                    <a:lnTo>
                      <a:pt x="156" y="103"/>
                    </a:lnTo>
                    <a:lnTo>
                      <a:pt x="151" y="102"/>
                    </a:lnTo>
                    <a:lnTo>
                      <a:pt x="148" y="101"/>
                    </a:lnTo>
                    <a:lnTo>
                      <a:pt x="143" y="100"/>
                    </a:lnTo>
                    <a:lnTo>
                      <a:pt x="140" y="100"/>
                    </a:lnTo>
                    <a:lnTo>
                      <a:pt x="135" y="99"/>
                    </a:lnTo>
                    <a:lnTo>
                      <a:pt x="130" y="99"/>
                    </a:lnTo>
                    <a:lnTo>
                      <a:pt x="126" y="99"/>
                    </a:lnTo>
                    <a:lnTo>
                      <a:pt x="120" y="99"/>
                    </a:lnTo>
                    <a:lnTo>
                      <a:pt x="115" y="99"/>
                    </a:lnTo>
                    <a:lnTo>
                      <a:pt x="111" y="99"/>
                    </a:lnTo>
                    <a:lnTo>
                      <a:pt x="106" y="99"/>
                    </a:lnTo>
                    <a:lnTo>
                      <a:pt x="101" y="100"/>
                    </a:lnTo>
                    <a:lnTo>
                      <a:pt x="97" y="100"/>
                    </a:lnTo>
                    <a:lnTo>
                      <a:pt x="92" y="101"/>
                    </a:lnTo>
                    <a:lnTo>
                      <a:pt x="89" y="102"/>
                    </a:lnTo>
                    <a:lnTo>
                      <a:pt x="84" y="103"/>
                    </a:lnTo>
                    <a:lnTo>
                      <a:pt x="81" y="106"/>
                    </a:lnTo>
                    <a:lnTo>
                      <a:pt x="77" y="107"/>
                    </a:lnTo>
                    <a:lnTo>
                      <a:pt x="74" y="109"/>
                    </a:lnTo>
                    <a:lnTo>
                      <a:pt x="69" y="111"/>
                    </a:lnTo>
                    <a:lnTo>
                      <a:pt x="67" y="113"/>
                    </a:lnTo>
                    <a:lnTo>
                      <a:pt x="63" y="115"/>
                    </a:lnTo>
                    <a:lnTo>
                      <a:pt x="61" y="117"/>
                    </a:lnTo>
                    <a:lnTo>
                      <a:pt x="59" y="121"/>
                    </a:lnTo>
                    <a:lnTo>
                      <a:pt x="57" y="123"/>
                    </a:lnTo>
                    <a:lnTo>
                      <a:pt x="55" y="125"/>
                    </a:lnTo>
                    <a:lnTo>
                      <a:pt x="53" y="129"/>
                    </a:lnTo>
                    <a:lnTo>
                      <a:pt x="52" y="131"/>
                    </a:lnTo>
                    <a:lnTo>
                      <a:pt x="52" y="134"/>
                    </a:lnTo>
                    <a:lnTo>
                      <a:pt x="51" y="138"/>
                    </a:lnTo>
                    <a:lnTo>
                      <a:pt x="51" y="141"/>
                    </a:lnTo>
                    <a:lnTo>
                      <a:pt x="50" y="14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5" name="Freeform 3752"/>
              <p:cNvSpPr>
                <a:spLocks/>
              </p:cNvSpPr>
              <p:nvPr/>
            </p:nvSpPr>
            <p:spPr bwMode="auto">
              <a:xfrm>
                <a:off x="2697" y="3719"/>
                <a:ext cx="116" cy="109"/>
              </a:xfrm>
              <a:custGeom>
                <a:avLst/>
                <a:gdLst>
                  <a:gd name="T0" fmla="*/ 183 w 233"/>
                  <a:gd name="T1" fmla="*/ 49 h 217"/>
                  <a:gd name="T2" fmla="*/ 178 w 233"/>
                  <a:gd name="T3" fmla="*/ 41 h 217"/>
                  <a:gd name="T4" fmla="*/ 172 w 233"/>
                  <a:gd name="T5" fmla="*/ 35 h 217"/>
                  <a:gd name="T6" fmla="*/ 161 w 233"/>
                  <a:gd name="T7" fmla="*/ 28 h 217"/>
                  <a:gd name="T8" fmla="*/ 148 w 233"/>
                  <a:gd name="T9" fmla="*/ 24 h 217"/>
                  <a:gd name="T10" fmla="*/ 133 w 233"/>
                  <a:gd name="T11" fmla="*/ 22 h 217"/>
                  <a:gd name="T12" fmla="*/ 118 w 233"/>
                  <a:gd name="T13" fmla="*/ 22 h 217"/>
                  <a:gd name="T14" fmla="*/ 104 w 233"/>
                  <a:gd name="T15" fmla="*/ 23 h 217"/>
                  <a:gd name="T16" fmla="*/ 92 w 233"/>
                  <a:gd name="T17" fmla="*/ 26 h 217"/>
                  <a:gd name="T18" fmla="*/ 81 w 233"/>
                  <a:gd name="T19" fmla="*/ 31 h 217"/>
                  <a:gd name="T20" fmla="*/ 69 w 233"/>
                  <a:gd name="T21" fmla="*/ 39 h 217"/>
                  <a:gd name="T22" fmla="*/ 59 w 233"/>
                  <a:gd name="T23" fmla="*/ 49 h 217"/>
                  <a:gd name="T24" fmla="*/ 51 w 233"/>
                  <a:gd name="T25" fmla="*/ 61 h 217"/>
                  <a:gd name="T26" fmla="*/ 46 w 233"/>
                  <a:gd name="T27" fmla="*/ 76 h 217"/>
                  <a:gd name="T28" fmla="*/ 44 w 233"/>
                  <a:gd name="T29" fmla="*/ 94 h 217"/>
                  <a:gd name="T30" fmla="*/ 48 w 233"/>
                  <a:gd name="T31" fmla="*/ 99 h 217"/>
                  <a:gd name="T32" fmla="*/ 60 w 233"/>
                  <a:gd name="T33" fmla="*/ 91 h 217"/>
                  <a:gd name="T34" fmla="*/ 74 w 233"/>
                  <a:gd name="T35" fmla="*/ 85 h 217"/>
                  <a:gd name="T36" fmla="*/ 89 w 233"/>
                  <a:gd name="T37" fmla="*/ 80 h 217"/>
                  <a:gd name="T38" fmla="*/ 104 w 233"/>
                  <a:gd name="T39" fmla="*/ 77 h 217"/>
                  <a:gd name="T40" fmla="*/ 120 w 233"/>
                  <a:gd name="T41" fmla="*/ 76 h 217"/>
                  <a:gd name="T42" fmla="*/ 143 w 233"/>
                  <a:gd name="T43" fmla="*/ 76 h 217"/>
                  <a:gd name="T44" fmla="*/ 169 w 233"/>
                  <a:gd name="T45" fmla="*/ 80 h 217"/>
                  <a:gd name="T46" fmla="*/ 193 w 233"/>
                  <a:gd name="T47" fmla="*/ 88 h 217"/>
                  <a:gd name="T48" fmla="*/ 212 w 233"/>
                  <a:gd name="T49" fmla="*/ 101 h 217"/>
                  <a:gd name="T50" fmla="*/ 226 w 233"/>
                  <a:gd name="T51" fmla="*/ 117 h 217"/>
                  <a:gd name="T52" fmla="*/ 233 w 233"/>
                  <a:gd name="T53" fmla="*/ 134 h 217"/>
                  <a:gd name="T54" fmla="*/ 233 w 233"/>
                  <a:gd name="T55" fmla="*/ 151 h 217"/>
                  <a:gd name="T56" fmla="*/ 229 w 233"/>
                  <a:gd name="T57" fmla="*/ 163 h 217"/>
                  <a:gd name="T58" fmla="*/ 222 w 233"/>
                  <a:gd name="T59" fmla="*/ 175 h 217"/>
                  <a:gd name="T60" fmla="*/ 213 w 233"/>
                  <a:gd name="T61" fmla="*/ 186 h 217"/>
                  <a:gd name="T62" fmla="*/ 202 w 233"/>
                  <a:gd name="T63" fmla="*/ 197 h 217"/>
                  <a:gd name="T64" fmla="*/ 188 w 233"/>
                  <a:gd name="T65" fmla="*/ 205 h 217"/>
                  <a:gd name="T66" fmla="*/ 171 w 233"/>
                  <a:gd name="T67" fmla="*/ 210 h 217"/>
                  <a:gd name="T68" fmla="*/ 153 w 233"/>
                  <a:gd name="T69" fmla="*/ 215 h 217"/>
                  <a:gd name="T70" fmla="*/ 134 w 233"/>
                  <a:gd name="T71" fmla="*/ 216 h 217"/>
                  <a:gd name="T72" fmla="*/ 105 w 233"/>
                  <a:gd name="T73" fmla="*/ 216 h 217"/>
                  <a:gd name="T74" fmla="*/ 74 w 233"/>
                  <a:gd name="T75" fmla="*/ 210 h 217"/>
                  <a:gd name="T76" fmla="*/ 46 w 233"/>
                  <a:gd name="T77" fmla="*/ 201 h 217"/>
                  <a:gd name="T78" fmla="*/ 24 w 233"/>
                  <a:gd name="T79" fmla="*/ 185 h 217"/>
                  <a:gd name="T80" fmla="*/ 9 w 233"/>
                  <a:gd name="T81" fmla="*/ 162 h 217"/>
                  <a:gd name="T82" fmla="*/ 1 w 233"/>
                  <a:gd name="T83" fmla="*/ 132 h 217"/>
                  <a:gd name="T84" fmla="*/ 1 w 233"/>
                  <a:gd name="T85" fmla="*/ 94 h 217"/>
                  <a:gd name="T86" fmla="*/ 10 w 233"/>
                  <a:gd name="T87" fmla="*/ 61 h 217"/>
                  <a:gd name="T88" fmla="*/ 27 w 233"/>
                  <a:gd name="T89" fmla="*/ 34 h 217"/>
                  <a:gd name="T90" fmla="*/ 50 w 233"/>
                  <a:gd name="T91" fmla="*/ 17 h 217"/>
                  <a:gd name="T92" fmla="*/ 77 w 233"/>
                  <a:gd name="T93" fmla="*/ 5 h 217"/>
                  <a:gd name="T94" fmla="*/ 110 w 233"/>
                  <a:gd name="T95" fmla="*/ 0 h 217"/>
                  <a:gd name="T96" fmla="*/ 141 w 233"/>
                  <a:gd name="T97" fmla="*/ 0 h 217"/>
                  <a:gd name="T98" fmla="*/ 165 w 233"/>
                  <a:gd name="T99" fmla="*/ 3 h 217"/>
                  <a:gd name="T100" fmla="*/ 186 w 233"/>
                  <a:gd name="T101" fmla="*/ 10 h 217"/>
                  <a:gd name="T102" fmla="*/ 204 w 233"/>
                  <a:gd name="T103" fmla="*/ 19 h 217"/>
                  <a:gd name="T104" fmla="*/ 217 w 233"/>
                  <a:gd name="T105" fmla="*/ 31 h 217"/>
                  <a:gd name="T106" fmla="*/ 225 w 233"/>
                  <a:gd name="T107" fmla="*/ 45 h 217"/>
                  <a:gd name="T108" fmla="*/ 227 w 233"/>
                  <a:gd name="T109" fmla="*/ 53 h 2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3"/>
                  <a:gd name="T166" fmla="*/ 0 h 217"/>
                  <a:gd name="T167" fmla="*/ 233 w 233"/>
                  <a:gd name="T168" fmla="*/ 217 h 21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3" h="217">
                    <a:moveTo>
                      <a:pt x="227" y="53"/>
                    </a:moveTo>
                    <a:lnTo>
                      <a:pt x="184" y="55"/>
                    </a:lnTo>
                    <a:lnTo>
                      <a:pt x="184" y="52"/>
                    </a:lnTo>
                    <a:lnTo>
                      <a:pt x="183" y="49"/>
                    </a:lnTo>
                    <a:lnTo>
                      <a:pt x="182" y="47"/>
                    </a:lnTo>
                    <a:lnTo>
                      <a:pt x="181" y="46"/>
                    </a:lnTo>
                    <a:lnTo>
                      <a:pt x="179" y="43"/>
                    </a:lnTo>
                    <a:lnTo>
                      <a:pt x="178" y="41"/>
                    </a:lnTo>
                    <a:lnTo>
                      <a:pt x="176" y="40"/>
                    </a:lnTo>
                    <a:lnTo>
                      <a:pt x="175" y="38"/>
                    </a:lnTo>
                    <a:lnTo>
                      <a:pt x="173" y="37"/>
                    </a:lnTo>
                    <a:lnTo>
                      <a:pt x="172" y="35"/>
                    </a:lnTo>
                    <a:lnTo>
                      <a:pt x="169" y="34"/>
                    </a:lnTo>
                    <a:lnTo>
                      <a:pt x="167" y="33"/>
                    </a:lnTo>
                    <a:lnTo>
                      <a:pt x="165" y="31"/>
                    </a:lnTo>
                    <a:lnTo>
                      <a:pt x="161" y="28"/>
                    </a:lnTo>
                    <a:lnTo>
                      <a:pt x="158" y="27"/>
                    </a:lnTo>
                    <a:lnTo>
                      <a:pt x="156" y="26"/>
                    </a:lnTo>
                    <a:lnTo>
                      <a:pt x="152" y="25"/>
                    </a:lnTo>
                    <a:lnTo>
                      <a:pt x="148" y="24"/>
                    </a:lnTo>
                    <a:lnTo>
                      <a:pt x="144" y="23"/>
                    </a:lnTo>
                    <a:lnTo>
                      <a:pt x="141" y="23"/>
                    </a:lnTo>
                    <a:lnTo>
                      <a:pt x="136" y="22"/>
                    </a:lnTo>
                    <a:lnTo>
                      <a:pt x="133" y="22"/>
                    </a:lnTo>
                    <a:lnTo>
                      <a:pt x="128" y="22"/>
                    </a:lnTo>
                    <a:lnTo>
                      <a:pt x="123" y="22"/>
                    </a:lnTo>
                    <a:lnTo>
                      <a:pt x="121" y="22"/>
                    </a:lnTo>
                    <a:lnTo>
                      <a:pt x="118" y="22"/>
                    </a:lnTo>
                    <a:lnTo>
                      <a:pt x="114" y="22"/>
                    </a:lnTo>
                    <a:lnTo>
                      <a:pt x="111" y="22"/>
                    </a:lnTo>
                    <a:lnTo>
                      <a:pt x="107" y="23"/>
                    </a:lnTo>
                    <a:lnTo>
                      <a:pt x="104" y="23"/>
                    </a:lnTo>
                    <a:lnTo>
                      <a:pt x="101" y="24"/>
                    </a:lnTo>
                    <a:lnTo>
                      <a:pt x="98" y="24"/>
                    </a:lnTo>
                    <a:lnTo>
                      <a:pt x="96" y="25"/>
                    </a:lnTo>
                    <a:lnTo>
                      <a:pt x="92" y="26"/>
                    </a:lnTo>
                    <a:lnTo>
                      <a:pt x="90" y="27"/>
                    </a:lnTo>
                    <a:lnTo>
                      <a:pt x="87" y="28"/>
                    </a:lnTo>
                    <a:lnTo>
                      <a:pt x="84" y="30"/>
                    </a:lnTo>
                    <a:lnTo>
                      <a:pt x="81" y="31"/>
                    </a:lnTo>
                    <a:lnTo>
                      <a:pt x="77" y="33"/>
                    </a:lnTo>
                    <a:lnTo>
                      <a:pt x="75" y="35"/>
                    </a:lnTo>
                    <a:lnTo>
                      <a:pt x="72" y="37"/>
                    </a:lnTo>
                    <a:lnTo>
                      <a:pt x="69" y="39"/>
                    </a:lnTo>
                    <a:lnTo>
                      <a:pt x="67" y="41"/>
                    </a:lnTo>
                    <a:lnTo>
                      <a:pt x="63" y="43"/>
                    </a:lnTo>
                    <a:lnTo>
                      <a:pt x="61" y="46"/>
                    </a:lnTo>
                    <a:lnTo>
                      <a:pt x="59" y="49"/>
                    </a:lnTo>
                    <a:lnTo>
                      <a:pt x="57" y="52"/>
                    </a:lnTo>
                    <a:lnTo>
                      <a:pt x="54" y="55"/>
                    </a:lnTo>
                    <a:lnTo>
                      <a:pt x="53" y="57"/>
                    </a:lnTo>
                    <a:lnTo>
                      <a:pt x="51" y="61"/>
                    </a:lnTo>
                    <a:lnTo>
                      <a:pt x="50" y="64"/>
                    </a:lnTo>
                    <a:lnTo>
                      <a:pt x="48" y="68"/>
                    </a:lnTo>
                    <a:lnTo>
                      <a:pt x="47" y="71"/>
                    </a:lnTo>
                    <a:lnTo>
                      <a:pt x="46" y="76"/>
                    </a:lnTo>
                    <a:lnTo>
                      <a:pt x="45" y="79"/>
                    </a:lnTo>
                    <a:lnTo>
                      <a:pt x="45" y="84"/>
                    </a:lnTo>
                    <a:lnTo>
                      <a:pt x="44" y="88"/>
                    </a:lnTo>
                    <a:lnTo>
                      <a:pt x="44" y="94"/>
                    </a:lnTo>
                    <a:lnTo>
                      <a:pt x="44" y="99"/>
                    </a:lnTo>
                    <a:lnTo>
                      <a:pt x="43" y="105"/>
                    </a:lnTo>
                    <a:lnTo>
                      <a:pt x="46" y="101"/>
                    </a:lnTo>
                    <a:lnTo>
                      <a:pt x="48" y="99"/>
                    </a:lnTo>
                    <a:lnTo>
                      <a:pt x="51" y="96"/>
                    </a:lnTo>
                    <a:lnTo>
                      <a:pt x="54" y="95"/>
                    </a:lnTo>
                    <a:lnTo>
                      <a:pt x="58" y="93"/>
                    </a:lnTo>
                    <a:lnTo>
                      <a:pt x="60" y="91"/>
                    </a:lnTo>
                    <a:lnTo>
                      <a:pt x="63" y="90"/>
                    </a:lnTo>
                    <a:lnTo>
                      <a:pt x="67" y="87"/>
                    </a:lnTo>
                    <a:lnTo>
                      <a:pt x="70" y="86"/>
                    </a:lnTo>
                    <a:lnTo>
                      <a:pt x="74" y="85"/>
                    </a:lnTo>
                    <a:lnTo>
                      <a:pt x="77" y="84"/>
                    </a:lnTo>
                    <a:lnTo>
                      <a:pt x="81" y="83"/>
                    </a:lnTo>
                    <a:lnTo>
                      <a:pt x="85" y="81"/>
                    </a:lnTo>
                    <a:lnTo>
                      <a:pt x="89" y="80"/>
                    </a:lnTo>
                    <a:lnTo>
                      <a:pt x="92" y="79"/>
                    </a:lnTo>
                    <a:lnTo>
                      <a:pt x="97" y="78"/>
                    </a:lnTo>
                    <a:lnTo>
                      <a:pt x="100" y="78"/>
                    </a:lnTo>
                    <a:lnTo>
                      <a:pt x="104" y="77"/>
                    </a:lnTo>
                    <a:lnTo>
                      <a:pt x="108" y="77"/>
                    </a:lnTo>
                    <a:lnTo>
                      <a:pt x="112" y="76"/>
                    </a:lnTo>
                    <a:lnTo>
                      <a:pt x="116" y="76"/>
                    </a:lnTo>
                    <a:lnTo>
                      <a:pt x="120" y="76"/>
                    </a:lnTo>
                    <a:lnTo>
                      <a:pt x="125" y="76"/>
                    </a:lnTo>
                    <a:lnTo>
                      <a:pt x="128" y="76"/>
                    </a:lnTo>
                    <a:lnTo>
                      <a:pt x="136" y="76"/>
                    </a:lnTo>
                    <a:lnTo>
                      <a:pt x="143" y="76"/>
                    </a:lnTo>
                    <a:lnTo>
                      <a:pt x="150" y="77"/>
                    </a:lnTo>
                    <a:lnTo>
                      <a:pt x="157" y="77"/>
                    </a:lnTo>
                    <a:lnTo>
                      <a:pt x="163" y="78"/>
                    </a:lnTo>
                    <a:lnTo>
                      <a:pt x="169" y="80"/>
                    </a:lnTo>
                    <a:lnTo>
                      <a:pt x="175" y="81"/>
                    </a:lnTo>
                    <a:lnTo>
                      <a:pt x="181" y="84"/>
                    </a:lnTo>
                    <a:lnTo>
                      <a:pt x="187" y="86"/>
                    </a:lnTo>
                    <a:lnTo>
                      <a:pt x="193" y="88"/>
                    </a:lnTo>
                    <a:lnTo>
                      <a:pt x="197" y="92"/>
                    </a:lnTo>
                    <a:lnTo>
                      <a:pt x="202" y="95"/>
                    </a:lnTo>
                    <a:lnTo>
                      <a:pt x="208" y="98"/>
                    </a:lnTo>
                    <a:lnTo>
                      <a:pt x="212" y="101"/>
                    </a:lnTo>
                    <a:lnTo>
                      <a:pt x="216" y="106"/>
                    </a:lnTo>
                    <a:lnTo>
                      <a:pt x="220" y="109"/>
                    </a:lnTo>
                    <a:lnTo>
                      <a:pt x="222" y="113"/>
                    </a:lnTo>
                    <a:lnTo>
                      <a:pt x="226" y="117"/>
                    </a:lnTo>
                    <a:lnTo>
                      <a:pt x="228" y="121"/>
                    </a:lnTo>
                    <a:lnTo>
                      <a:pt x="231" y="125"/>
                    </a:lnTo>
                    <a:lnTo>
                      <a:pt x="232" y="130"/>
                    </a:lnTo>
                    <a:lnTo>
                      <a:pt x="233" y="134"/>
                    </a:lnTo>
                    <a:lnTo>
                      <a:pt x="233" y="139"/>
                    </a:lnTo>
                    <a:lnTo>
                      <a:pt x="233" y="145"/>
                    </a:lnTo>
                    <a:lnTo>
                      <a:pt x="233" y="147"/>
                    </a:lnTo>
                    <a:lnTo>
                      <a:pt x="233" y="151"/>
                    </a:lnTo>
                    <a:lnTo>
                      <a:pt x="233" y="154"/>
                    </a:lnTo>
                    <a:lnTo>
                      <a:pt x="232" y="157"/>
                    </a:lnTo>
                    <a:lnTo>
                      <a:pt x="231" y="160"/>
                    </a:lnTo>
                    <a:lnTo>
                      <a:pt x="229" y="163"/>
                    </a:lnTo>
                    <a:lnTo>
                      <a:pt x="228" y="167"/>
                    </a:lnTo>
                    <a:lnTo>
                      <a:pt x="227" y="169"/>
                    </a:lnTo>
                    <a:lnTo>
                      <a:pt x="225" y="172"/>
                    </a:lnTo>
                    <a:lnTo>
                      <a:pt x="222" y="175"/>
                    </a:lnTo>
                    <a:lnTo>
                      <a:pt x="221" y="178"/>
                    </a:lnTo>
                    <a:lnTo>
                      <a:pt x="218" y="182"/>
                    </a:lnTo>
                    <a:lnTo>
                      <a:pt x="216" y="184"/>
                    </a:lnTo>
                    <a:lnTo>
                      <a:pt x="213" y="186"/>
                    </a:lnTo>
                    <a:lnTo>
                      <a:pt x="211" y="190"/>
                    </a:lnTo>
                    <a:lnTo>
                      <a:pt x="208" y="192"/>
                    </a:lnTo>
                    <a:lnTo>
                      <a:pt x="205" y="194"/>
                    </a:lnTo>
                    <a:lnTo>
                      <a:pt x="202" y="197"/>
                    </a:lnTo>
                    <a:lnTo>
                      <a:pt x="198" y="199"/>
                    </a:lnTo>
                    <a:lnTo>
                      <a:pt x="195" y="200"/>
                    </a:lnTo>
                    <a:lnTo>
                      <a:pt x="191" y="202"/>
                    </a:lnTo>
                    <a:lnTo>
                      <a:pt x="188" y="205"/>
                    </a:lnTo>
                    <a:lnTo>
                      <a:pt x="183" y="206"/>
                    </a:lnTo>
                    <a:lnTo>
                      <a:pt x="179" y="208"/>
                    </a:lnTo>
                    <a:lnTo>
                      <a:pt x="175" y="209"/>
                    </a:lnTo>
                    <a:lnTo>
                      <a:pt x="171" y="210"/>
                    </a:lnTo>
                    <a:lnTo>
                      <a:pt x="167" y="212"/>
                    </a:lnTo>
                    <a:lnTo>
                      <a:pt x="163" y="213"/>
                    </a:lnTo>
                    <a:lnTo>
                      <a:pt x="158" y="214"/>
                    </a:lnTo>
                    <a:lnTo>
                      <a:pt x="153" y="215"/>
                    </a:lnTo>
                    <a:lnTo>
                      <a:pt x="149" y="215"/>
                    </a:lnTo>
                    <a:lnTo>
                      <a:pt x="143" y="216"/>
                    </a:lnTo>
                    <a:lnTo>
                      <a:pt x="138" y="216"/>
                    </a:lnTo>
                    <a:lnTo>
                      <a:pt x="134" y="216"/>
                    </a:lnTo>
                    <a:lnTo>
                      <a:pt x="128" y="216"/>
                    </a:lnTo>
                    <a:lnTo>
                      <a:pt x="122" y="217"/>
                    </a:lnTo>
                    <a:lnTo>
                      <a:pt x="114" y="216"/>
                    </a:lnTo>
                    <a:lnTo>
                      <a:pt x="105" y="216"/>
                    </a:lnTo>
                    <a:lnTo>
                      <a:pt x="97" y="215"/>
                    </a:lnTo>
                    <a:lnTo>
                      <a:pt x="89" y="214"/>
                    </a:lnTo>
                    <a:lnTo>
                      <a:pt x="81" y="213"/>
                    </a:lnTo>
                    <a:lnTo>
                      <a:pt x="74" y="210"/>
                    </a:lnTo>
                    <a:lnTo>
                      <a:pt x="66" y="209"/>
                    </a:lnTo>
                    <a:lnTo>
                      <a:pt x="59" y="207"/>
                    </a:lnTo>
                    <a:lnTo>
                      <a:pt x="53" y="204"/>
                    </a:lnTo>
                    <a:lnTo>
                      <a:pt x="46" y="201"/>
                    </a:lnTo>
                    <a:lnTo>
                      <a:pt x="40" y="198"/>
                    </a:lnTo>
                    <a:lnTo>
                      <a:pt x="34" y="194"/>
                    </a:lnTo>
                    <a:lnTo>
                      <a:pt x="29" y="190"/>
                    </a:lnTo>
                    <a:lnTo>
                      <a:pt x="24" y="185"/>
                    </a:lnTo>
                    <a:lnTo>
                      <a:pt x="20" y="179"/>
                    </a:lnTo>
                    <a:lnTo>
                      <a:pt x="15" y="174"/>
                    </a:lnTo>
                    <a:lnTo>
                      <a:pt x="12" y="168"/>
                    </a:lnTo>
                    <a:lnTo>
                      <a:pt x="9" y="162"/>
                    </a:lnTo>
                    <a:lnTo>
                      <a:pt x="7" y="155"/>
                    </a:lnTo>
                    <a:lnTo>
                      <a:pt x="5" y="147"/>
                    </a:lnTo>
                    <a:lnTo>
                      <a:pt x="2" y="140"/>
                    </a:lnTo>
                    <a:lnTo>
                      <a:pt x="1" y="132"/>
                    </a:lnTo>
                    <a:lnTo>
                      <a:pt x="1" y="123"/>
                    </a:lnTo>
                    <a:lnTo>
                      <a:pt x="0" y="115"/>
                    </a:lnTo>
                    <a:lnTo>
                      <a:pt x="1" y="105"/>
                    </a:lnTo>
                    <a:lnTo>
                      <a:pt x="1" y="94"/>
                    </a:lnTo>
                    <a:lnTo>
                      <a:pt x="4" y="85"/>
                    </a:lnTo>
                    <a:lnTo>
                      <a:pt x="5" y="77"/>
                    </a:lnTo>
                    <a:lnTo>
                      <a:pt x="7" y="69"/>
                    </a:lnTo>
                    <a:lnTo>
                      <a:pt x="10" y="61"/>
                    </a:lnTo>
                    <a:lnTo>
                      <a:pt x="13" y="54"/>
                    </a:lnTo>
                    <a:lnTo>
                      <a:pt x="17" y="47"/>
                    </a:lnTo>
                    <a:lnTo>
                      <a:pt x="22" y="40"/>
                    </a:lnTo>
                    <a:lnTo>
                      <a:pt x="27" y="34"/>
                    </a:lnTo>
                    <a:lnTo>
                      <a:pt x="31" y="30"/>
                    </a:lnTo>
                    <a:lnTo>
                      <a:pt x="37" y="25"/>
                    </a:lnTo>
                    <a:lnTo>
                      <a:pt x="43" y="20"/>
                    </a:lnTo>
                    <a:lnTo>
                      <a:pt x="50" y="17"/>
                    </a:lnTo>
                    <a:lnTo>
                      <a:pt x="55" y="13"/>
                    </a:lnTo>
                    <a:lnTo>
                      <a:pt x="62" y="10"/>
                    </a:lnTo>
                    <a:lnTo>
                      <a:pt x="69" y="8"/>
                    </a:lnTo>
                    <a:lnTo>
                      <a:pt x="77" y="5"/>
                    </a:lnTo>
                    <a:lnTo>
                      <a:pt x="84" y="3"/>
                    </a:lnTo>
                    <a:lnTo>
                      <a:pt x="92" y="2"/>
                    </a:lnTo>
                    <a:lnTo>
                      <a:pt x="100" y="1"/>
                    </a:lnTo>
                    <a:lnTo>
                      <a:pt x="110" y="0"/>
                    </a:lnTo>
                    <a:lnTo>
                      <a:pt x="118" y="0"/>
                    </a:lnTo>
                    <a:lnTo>
                      <a:pt x="127" y="0"/>
                    </a:lnTo>
                    <a:lnTo>
                      <a:pt x="134" y="0"/>
                    </a:lnTo>
                    <a:lnTo>
                      <a:pt x="141" y="0"/>
                    </a:lnTo>
                    <a:lnTo>
                      <a:pt x="148" y="0"/>
                    </a:lnTo>
                    <a:lnTo>
                      <a:pt x="153" y="1"/>
                    </a:lnTo>
                    <a:lnTo>
                      <a:pt x="159" y="2"/>
                    </a:lnTo>
                    <a:lnTo>
                      <a:pt x="165" y="3"/>
                    </a:lnTo>
                    <a:lnTo>
                      <a:pt x="171" y="4"/>
                    </a:lnTo>
                    <a:lnTo>
                      <a:pt x="176" y="5"/>
                    </a:lnTo>
                    <a:lnTo>
                      <a:pt x="181" y="8"/>
                    </a:lnTo>
                    <a:lnTo>
                      <a:pt x="186" y="10"/>
                    </a:lnTo>
                    <a:lnTo>
                      <a:pt x="191" y="11"/>
                    </a:lnTo>
                    <a:lnTo>
                      <a:pt x="195" y="15"/>
                    </a:lnTo>
                    <a:lnTo>
                      <a:pt x="199" y="17"/>
                    </a:lnTo>
                    <a:lnTo>
                      <a:pt x="204" y="19"/>
                    </a:lnTo>
                    <a:lnTo>
                      <a:pt x="208" y="22"/>
                    </a:lnTo>
                    <a:lnTo>
                      <a:pt x="211" y="25"/>
                    </a:lnTo>
                    <a:lnTo>
                      <a:pt x="214" y="27"/>
                    </a:lnTo>
                    <a:lnTo>
                      <a:pt x="217" y="31"/>
                    </a:lnTo>
                    <a:lnTo>
                      <a:pt x="219" y="34"/>
                    </a:lnTo>
                    <a:lnTo>
                      <a:pt x="221" y="38"/>
                    </a:lnTo>
                    <a:lnTo>
                      <a:pt x="224" y="41"/>
                    </a:lnTo>
                    <a:lnTo>
                      <a:pt x="225" y="45"/>
                    </a:lnTo>
                    <a:lnTo>
                      <a:pt x="227" y="48"/>
                    </a:lnTo>
                    <a:lnTo>
                      <a:pt x="227" y="5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056" name="Freeform 3753"/>
              <p:cNvSpPr>
                <a:spLocks/>
              </p:cNvSpPr>
              <p:nvPr/>
            </p:nvSpPr>
            <p:spPr bwMode="auto">
              <a:xfrm>
                <a:off x="2787" y="3743"/>
                <a:ext cx="23" cy="5"/>
              </a:xfrm>
              <a:custGeom>
                <a:avLst/>
                <a:gdLst>
                  <a:gd name="T0" fmla="*/ 46 w 46"/>
                  <a:gd name="T1" fmla="*/ 7 h 9"/>
                  <a:gd name="T2" fmla="*/ 46 w 46"/>
                  <a:gd name="T3" fmla="*/ 5 h 9"/>
                  <a:gd name="T4" fmla="*/ 5 w 46"/>
                  <a:gd name="T5" fmla="*/ 7 h 9"/>
                  <a:gd name="T6" fmla="*/ 5 w 46"/>
                  <a:gd name="T7" fmla="*/ 5 h 9"/>
                  <a:gd name="T8" fmla="*/ 2 w 46"/>
                  <a:gd name="T9" fmla="*/ 0 h 9"/>
                  <a:gd name="T10" fmla="*/ 1 w 46"/>
                  <a:gd name="T11" fmla="*/ 0 h 9"/>
                  <a:gd name="T12" fmla="*/ 0 w 46"/>
                  <a:gd name="T13" fmla="*/ 0 h 9"/>
                  <a:gd name="T14" fmla="*/ 2 w 46"/>
                  <a:gd name="T15" fmla="*/ 5 h 9"/>
                  <a:gd name="T16" fmla="*/ 3 w 46"/>
                  <a:gd name="T17" fmla="*/ 9 h 9"/>
                  <a:gd name="T18" fmla="*/ 46 w 46"/>
                  <a:gd name="T19" fmla="*/ 7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9"/>
                  <a:gd name="T32" fmla="*/ 46 w 4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9">
                    <a:moveTo>
                      <a:pt x="46" y="7"/>
                    </a:moveTo>
                    <a:lnTo>
                      <a:pt x="46" y="5"/>
                    </a:lnTo>
                    <a:lnTo>
                      <a:pt x="5" y="7"/>
                    </a:lnTo>
                    <a:lnTo>
                      <a:pt x="5" y="5"/>
                    </a:lnTo>
                    <a:lnTo>
                      <a:pt x="2" y="0"/>
                    </a:lnTo>
                    <a:lnTo>
                      <a:pt x="1" y="0"/>
                    </a:lnTo>
                    <a:lnTo>
                      <a:pt x="0" y="0"/>
                    </a:lnTo>
                    <a:lnTo>
                      <a:pt x="2" y="5"/>
                    </a:lnTo>
                    <a:lnTo>
                      <a:pt x="3" y="9"/>
                    </a:lnTo>
                    <a:lnTo>
                      <a:pt x="4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7" name="Freeform 3754"/>
              <p:cNvSpPr>
                <a:spLocks/>
              </p:cNvSpPr>
              <p:nvPr/>
            </p:nvSpPr>
            <p:spPr bwMode="auto">
              <a:xfrm>
                <a:off x="2785" y="3741"/>
                <a:ext cx="3" cy="3"/>
              </a:xfrm>
              <a:custGeom>
                <a:avLst/>
                <a:gdLst>
                  <a:gd name="T0" fmla="*/ 5 w 5"/>
                  <a:gd name="T1" fmla="*/ 5 h 6"/>
                  <a:gd name="T2" fmla="*/ 4 w 5"/>
                  <a:gd name="T3" fmla="*/ 3 h 6"/>
                  <a:gd name="T4" fmla="*/ 2 w 5"/>
                  <a:gd name="T5" fmla="*/ 0 h 6"/>
                  <a:gd name="T6" fmla="*/ 1 w 5"/>
                  <a:gd name="T7" fmla="*/ 1 h 6"/>
                  <a:gd name="T8" fmla="*/ 0 w 5"/>
                  <a:gd name="T9" fmla="*/ 3 h 6"/>
                  <a:gd name="T10" fmla="*/ 3 w 5"/>
                  <a:gd name="T11" fmla="*/ 6 h 6"/>
                  <a:gd name="T12" fmla="*/ 4 w 5"/>
                  <a:gd name="T13" fmla="*/ 5 h 6"/>
                  <a:gd name="T14" fmla="*/ 5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5" y="5"/>
                    </a:moveTo>
                    <a:lnTo>
                      <a:pt x="4" y="3"/>
                    </a:lnTo>
                    <a:lnTo>
                      <a:pt x="2" y="0"/>
                    </a:lnTo>
                    <a:lnTo>
                      <a:pt x="1" y="1"/>
                    </a:lnTo>
                    <a:lnTo>
                      <a:pt x="0" y="3"/>
                    </a:lnTo>
                    <a:lnTo>
                      <a:pt x="3" y="6"/>
                    </a:lnTo>
                    <a:lnTo>
                      <a:pt x="4" y="5"/>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8" name="Freeform 3755"/>
              <p:cNvSpPr>
                <a:spLocks/>
              </p:cNvSpPr>
              <p:nvPr/>
            </p:nvSpPr>
            <p:spPr bwMode="auto">
              <a:xfrm>
                <a:off x="2785" y="3740"/>
                <a:ext cx="1" cy="2"/>
              </a:xfrm>
              <a:custGeom>
                <a:avLst/>
                <a:gdLst>
                  <a:gd name="T0" fmla="*/ 3 w 4"/>
                  <a:gd name="T1" fmla="*/ 2 h 5"/>
                  <a:gd name="T2" fmla="*/ 4 w 4"/>
                  <a:gd name="T3" fmla="*/ 2 h 5"/>
                  <a:gd name="T4" fmla="*/ 3 w 4"/>
                  <a:gd name="T5" fmla="*/ 0 h 5"/>
                  <a:gd name="T6" fmla="*/ 2 w 4"/>
                  <a:gd name="T7" fmla="*/ 0 h 5"/>
                  <a:gd name="T8" fmla="*/ 0 w 4"/>
                  <a:gd name="T9" fmla="*/ 0 h 5"/>
                  <a:gd name="T10" fmla="*/ 3 w 4"/>
                  <a:gd name="T11" fmla="*/ 5 h 5"/>
                  <a:gd name="T12" fmla="*/ 2 w 4"/>
                  <a:gd name="T13" fmla="*/ 4 h 5"/>
                  <a:gd name="T14" fmla="*/ 3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2"/>
                    </a:moveTo>
                    <a:lnTo>
                      <a:pt x="4" y="2"/>
                    </a:lnTo>
                    <a:lnTo>
                      <a:pt x="3" y="0"/>
                    </a:lnTo>
                    <a:lnTo>
                      <a:pt x="2" y="0"/>
                    </a:lnTo>
                    <a:lnTo>
                      <a:pt x="0" y="0"/>
                    </a:lnTo>
                    <a:lnTo>
                      <a:pt x="3" y="5"/>
                    </a:lnTo>
                    <a:lnTo>
                      <a:pt x="2"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59" name="Freeform 3756"/>
              <p:cNvSpPr>
                <a:spLocks/>
              </p:cNvSpPr>
              <p:nvPr/>
            </p:nvSpPr>
            <p:spPr bwMode="auto">
              <a:xfrm>
                <a:off x="2784" y="3739"/>
                <a:ext cx="2" cy="2"/>
              </a:xfrm>
              <a:custGeom>
                <a:avLst/>
                <a:gdLst>
                  <a:gd name="T0" fmla="*/ 4 w 4"/>
                  <a:gd name="T1" fmla="*/ 2 h 3"/>
                  <a:gd name="T2" fmla="*/ 3 w 4"/>
                  <a:gd name="T3" fmla="*/ 0 h 3"/>
                  <a:gd name="T4" fmla="*/ 3 w 4"/>
                  <a:gd name="T5" fmla="*/ 0 h 3"/>
                  <a:gd name="T6" fmla="*/ 1 w 4"/>
                  <a:gd name="T7" fmla="*/ 1 h 3"/>
                  <a:gd name="T8" fmla="*/ 0 w 4"/>
                  <a:gd name="T9" fmla="*/ 2 h 3"/>
                  <a:gd name="T10" fmla="*/ 1 w 4"/>
                  <a:gd name="T11" fmla="*/ 3 h 3"/>
                  <a:gd name="T12" fmla="*/ 3 w 4"/>
                  <a:gd name="T13" fmla="*/ 2 h 3"/>
                  <a:gd name="T14" fmla="*/ 4 w 4"/>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2"/>
                    </a:moveTo>
                    <a:lnTo>
                      <a:pt x="3" y="0"/>
                    </a:lnTo>
                    <a:lnTo>
                      <a:pt x="1" y="1"/>
                    </a:lnTo>
                    <a:lnTo>
                      <a:pt x="0" y="2"/>
                    </a:lnTo>
                    <a:lnTo>
                      <a:pt x="1" y="3"/>
                    </a:lnTo>
                    <a:lnTo>
                      <a:pt x="3"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0" name="Freeform 3757"/>
              <p:cNvSpPr>
                <a:spLocks/>
              </p:cNvSpPr>
              <p:nvPr/>
            </p:nvSpPr>
            <p:spPr bwMode="auto">
              <a:xfrm>
                <a:off x="2783" y="3737"/>
                <a:ext cx="2" cy="4"/>
              </a:xfrm>
              <a:custGeom>
                <a:avLst/>
                <a:gdLst>
                  <a:gd name="T0" fmla="*/ 3 w 5"/>
                  <a:gd name="T1" fmla="*/ 5 h 7"/>
                  <a:gd name="T2" fmla="*/ 5 w 5"/>
                  <a:gd name="T3" fmla="*/ 5 h 7"/>
                  <a:gd name="T4" fmla="*/ 3 w 5"/>
                  <a:gd name="T5" fmla="*/ 3 h 7"/>
                  <a:gd name="T6" fmla="*/ 0 w 5"/>
                  <a:gd name="T7" fmla="*/ 0 h 7"/>
                  <a:gd name="T8" fmla="*/ 0 w 5"/>
                  <a:gd name="T9" fmla="*/ 2 h 7"/>
                  <a:gd name="T10" fmla="*/ 0 w 5"/>
                  <a:gd name="T11" fmla="*/ 3 h 7"/>
                  <a:gd name="T12" fmla="*/ 1 w 5"/>
                  <a:gd name="T13" fmla="*/ 3 h 7"/>
                  <a:gd name="T14" fmla="*/ 3 w 5"/>
                  <a:gd name="T15" fmla="*/ 7 h 7"/>
                  <a:gd name="T16" fmla="*/ 2 w 5"/>
                  <a:gd name="T17" fmla="*/ 6 h 7"/>
                  <a:gd name="T18" fmla="*/ 3 w 5"/>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3" y="5"/>
                    </a:moveTo>
                    <a:lnTo>
                      <a:pt x="5" y="5"/>
                    </a:lnTo>
                    <a:lnTo>
                      <a:pt x="3" y="3"/>
                    </a:lnTo>
                    <a:lnTo>
                      <a:pt x="0" y="0"/>
                    </a:lnTo>
                    <a:lnTo>
                      <a:pt x="0" y="2"/>
                    </a:lnTo>
                    <a:lnTo>
                      <a:pt x="0" y="3"/>
                    </a:lnTo>
                    <a:lnTo>
                      <a:pt x="1" y="3"/>
                    </a:lnTo>
                    <a:lnTo>
                      <a:pt x="3" y="7"/>
                    </a:lnTo>
                    <a:lnTo>
                      <a:pt x="2" y="6"/>
                    </a:lnTo>
                    <a:lnTo>
                      <a:pt x="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1" name="Freeform 3758"/>
              <p:cNvSpPr>
                <a:spLocks/>
              </p:cNvSpPr>
              <p:nvPr/>
            </p:nvSpPr>
            <p:spPr bwMode="auto">
              <a:xfrm>
                <a:off x="2782" y="3737"/>
                <a:ext cx="2" cy="1"/>
              </a:xfrm>
              <a:custGeom>
                <a:avLst/>
                <a:gdLst>
                  <a:gd name="T0" fmla="*/ 2 w 3"/>
                  <a:gd name="T1" fmla="*/ 3 h 4"/>
                  <a:gd name="T2" fmla="*/ 3 w 3"/>
                  <a:gd name="T3" fmla="*/ 1 h 4"/>
                  <a:gd name="T4" fmla="*/ 2 w 3"/>
                  <a:gd name="T5" fmla="*/ 0 h 4"/>
                  <a:gd name="T6" fmla="*/ 1 w 3"/>
                  <a:gd name="T7" fmla="*/ 1 h 4"/>
                  <a:gd name="T8" fmla="*/ 0 w 3"/>
                  <a:gd name="T9" fmla="*/ 3 h 4"/>
                  <a:gd name="T10" fmla="*/ 0 w 3"/>
                  <a:gd name="T11" fmla="*/ 3 h 4"/>
                  <a:gd name="T12" fmla="*/ 2 w 3"/>
                  <a:gd name="T13" fmla="*/ 4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3" y="1"/>
                    </a:lnTo>
                    <a:lnTo>
                      <a:pt x="2" y="0"/>
                    </a:lnTo>
                    <a:lnTo>
                      <a:pt x="1" y="1"/>
                    </a:lnTo>
                    <a:lnTo>
                      <a:pt x="0" y="3"/>
                    </a:lnTo>
                    <a:lnTo>
                      <a:pt x="2"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2" name="Freeform 3759"/>
              <p:cNvSpPr>
                <a:spLocks/>
              </p:cNvSpPr>
              <p:nvPr/>
            </p:nvSpPr>
            <p:spPr bwMode="auto">
              <a:xfrm>
                <a:off x="2780" y="3735"/>
                <a:ext cx="4" cy="3"/>
              </a:xfrm>
              <a:custGeom>
                <a:avLst/>
                <a:gdLst>
                  <a:gd name="T0" fmla="*/ 6 w 7"/>
                  <a:gd name="T1" fmla="*/ 2 h 5"/>
                  <a:gd name="T2" fmla="*/ 7 w 7"/>
                  <a:gd name="T3" fmla="*/ 3 h 5"/>
                  <a:gd name="T4" fmla="*/ 0 w 7"/>
                  <a:gd name="T5" fmla="*/ 0 h 5"/>
                  <a:gd name="T6" fmla="*/ 0 w 7"/>
                  <a:gd name="T7" fmla="*/ 1 h 5"/>
                  <a:gd name="T8" fmla="*/ 0 w 7"/>
                  <a:gd name="T9" fmla="*/ 2 h 5"/>
                  <a:gd name="T10" fmla="*/ 5 w 7"/>
                  <a:gd name="T11" fmla="*/ 5 h 5"/>
                  <a:gd name="T12" fmla="*/ 5 w 7"/>
                  <a:gd name="T13" fmla="*/ 3 h 5"/>
                  <a:gd name="T14" fmla="*/ 6 w 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2"/>
                    </a:moveTo>
                    <a:lnTo>
                      <a:pt x="7" y="3"/>
                    </a:lnTo>
                    <a:lnTo>
                      <a:pt x="0" y="0"/>
                    </a:lnTo>
                    <a:lnTo>
                      <a:pt x="0" y="1"/>
                    </a:lnTo>
                    <a:lnTo>
                      <a:pt x="0" y="2"/>
                    </a:lnTo>
                    <a:lnTo>
                      <a:pt x="5" y="5"/>
                    </a:lnTo>
                    <a:lnTo>
                      <a:pt x="5" y="3"/>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3" name="Freeform 3760"/>
              <p:cNvSpPr>
                <a:spLocks/>
              </p:cNvSpPr>
              <p:nvPr/>
            </p:nvSpPr>
            <p:spPr bwMode="auto">
              <a:xfrm>
                <a:off x="2769" y="3730"/>
                <a:ext cx="12" cy="7"/>
              </a:xfrm>
              <a:custGeom>
                <a:avLst/>
                <a:gdLst>
                  <a:gd name="T0" fmla="*/ 23 w 24"/>
                  <a:gd name="T1" fmla="*/ 11 h 12"/>
                  <a:gd name="T2" fmla="*/ 24 w 24"/>
                  <a:gd name="T3" fmla="*/ 10 h 12"/>
                  <a:gd name="T4" fmla="*/ 22 w 24"/>
                  <a:gd name="T5" fmla="*/ 8 h 12"/>
                  <a:gd name="T6" fmla="*/ 20 w 24"/>
                  <a:gd name="T7" fmla="*/ 5 h 12"/>
                  <a:gd name="T8" fmla="*/ 14 w 24"/>
                  <a:gd name="T9" fmla="*/ 4 h 12"/>
                  <a:gd name="T10" fmla="*/ 12 w 24"/>
                  <a:gd name="T11" fmla="*/ 3 h 12"/>
                  <a:gd name="T12" fmla="*/ 8 w 24"/>
                  <a:gd name="T13" fmla="*/ 2 h 12"/>
                  <a:gd name="T14" fmla="*/ 4 w 24"/>
                  <a:gd name="T15" fmla="*/ 1 h 12"/>
                  <a:gd name="T16" fmla="*/ 0 w 24"/>
                  <a:gd name="T17" fmla="*/ 0 h 12"/>
                  <a:gd name="T18" fmla="*/ 0 w 24"/>
                  <a:gd name="T19" fmla="*/ 1 h 12"/>
                  <a:gd name="T20" fmla="*/ 0 w 24"/>
                  <a:gd name="T21" fmla="*/ 2 h 12"/>
                  <a:gd name="T22" fmla="*/ 4 w 24"/>
                  <a:gd name="T23" fmla="*/ 3 h 12"/>
                  <a:gd name="T24" fmla="*/ 8 w 24"/>
                  <a:gd name="T25" fmla="*/ 4 h 12"/>
                  <a:gd name="T26" fmla="*/ 12 w 24"/>
                  <a:gd name="T27" fmla="*/ 5 h 12"/>
                  <a:gd name="T28" fmla="*/ 14 w 24"/>
                  <a:gd name="T29" fmla="*/ 6 h 12"/>
                  <a:gd name="T30" fmla="*/ 16 w 24"/>
                  <a:gd name="T31" fmla="*/ 8 h 12"/>
                  <a:gd name="T32" fmla="*/ 20 w 24"/>
                  <a:gd name="T33" fmla="*/ 10 h 12"/>
                  <a:gd name="T34" fmla="*/ 21 w 24"/>
                  <a:gd name="T35" fmla="*/ 11 h 12"/>
                  <a:gd name="T36" fmla="*/ 23 w 24"/>
                  <a:gd name="T37" fmla="*/ 12 h 12"/>
                  <a:gd name="T38" fmla="*/ 23 w 24"/>
                  <a:gd name="T39" fmla="*/ 11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12"/>
                  <a:gd name="T62" fmla="*/ 24 w 24"/>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12">
                    <a:moveTo>
                      <a:pt x="23" y="11"/>
                    </a:moveTo>
                    <a:lnTo>
                      <a:pt x="24" y="10"/>
                    </a:lnTo>
                    <a:lnTo>
                      <a:pt x="22" y="8"/>
                    </a:lnTo>
                    <a:lnTo>
                      <a:pt x="20" y="5"/>
                    </a:lnTo>
                    <a:lnTo>
                      <a:pt x="14" y="4"/>
                    </a:lnTo>
                    <a:lnTo>
                      <a:pt x="12" y="3"/>
                    </a:lnTo>
                    <a:lnTo>
                      <a:pt x="8" y="2"/>
                    </a:lnTo>
                    <a:lnTo>
                      <a:pt x="4" y="1"/>
                    </a:lnTo>
                    <a:lnTo>
                      <a:pt x="0" y="0"/>
                    </a:lnTo>
                    <a:lnTo>
                      <a:pt x="0" y="1"/>
                    </a:lnTo>
                    <a:lnTo>
                      <a:pt x="0" y="2"/>
                    </a:lnTo>
                    <a:lnTo>
                      <a:pt x="4" y="3"/>
                    </a:lnTo>
                    <a:lnTo>
                      <a:pt x="8" y="4"/>
                    </a:lnTo>
                    <a:lnTo>
                      <a:pt x="12" y="5"/>
                    </a:lnTo>
                    <a:lnTo>
                      <a:pt x="14" y="6"/>
                    </a:lnTo>
                    <a:lnTo>
                      <a:pt x="16" y="8"/>
                    </a:lnTo>
                    <a:lnTo>
                      <a:pt x="20" y="10"/>
                    </a:lnTo>
                    <a:lnTo>
                      <a:pt x="21" y="11"/>
                    </a:lnTo>
                    <a:lnTo>
                      <a:pt x="23" y="12"/>
                    </a:lnTo>
                    <a:lnTo>
                      <a:pt x="23"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4" name="Freeform 3761"/>
              <p:cNvSpPr>
                <a:spLocks/>
              </p:cNvSpPr>
              <p:nvPr/>
            </p:nvSpPr>
            <p:spPr bwMode="auto">
              <a:xfrm>
                <a:off x="2765" y="3730"/>
                <a:ext cx="4" cy="2"/>
              </a:xfrm>
              <a:custGeom>
                <a:avLst/>
                <a:gdLst>
                  <a:gd name="T0" fmla="*/ 8 w 9"/>
                  <a:gd name="T1" fmla="*/ 2 h 5"/>
                  <a:gd name="T2" fmla="*/ 5 w 9"/>
                  <a:gd name="T3" fmla="*/ 0 h 5"/>
                  <a:gd name="T4" fmla="*/ 1 w 9"/>
                  <a:gd name="T5" fmla="*/ 0 h 5"/>
                  <a:gd name="T6" fmla="*/ 0 w 9"/>
                  <a:gd name="T7" fmla="*/ 0 h 5"/>
                  <a:gd name="T8" fmla="*/ 0 w 9"/>
                  <a:gd name="T9" fmla="*/ 2 h 5"/>
                  <a:gd name="T10" fmla="*/ 0 w 9"/>
                  <a:gd name="T11" fmla="*/ 3 h 5"/>
                  <a:gd name="T12" fmla="*/ 9 w 9"/>
                  <a:gd name="T13" fmla="*/ 5 h 5"/>
                  <a:gd name="T14" fmla="*/ 8 w 9"/>
                  <a:gd name="T15" fmla="*/ 5 h 5"/>
                  <a:gd name="T16" fmla="*/ 8 w 9"/>
                  <a:gd name="T17" fmla="*/ 3 h 5"/>
                  <a:gd name="T18" fmla="*/ 8 w 9"/>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2"/>
                    </a:moveTo>
                    <a:lnTo>
                      <a:pt x="5" y="0"/>
                    </a:lnTo>
                    <a:lnTo>
                      <a:pt x="1" y="0"/>
                    </a:lnTo>
                    <a:lnTo>
                      <a:pt x="0" y="0"/>
                    </a:lnTo>
                    <a:lnTo>
                      <a:pt x="0" y="2"/>
                    </a:lnTo>
                    <a:lnTo>
                      <a:pt x="0" y="3"/>
                    </a:lnTo>
                    <a:lnTo>
                      <a:pt x="9" y="5"/>
                    </a:lnTo>
                    <a:lnTo>
                      <a:pt x="8" y="5"/>
                    </a:lnTo>
                    <a:lnTo>
                      <a:pt x="8" y="3"/>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5" name="Freeform 3762"/>
              <p:cNvSpPr>
                <a:spLocks/>
              </p:cNvSpPr>
              <p:nvPr/>
            </p:nvSpPr>
            <p:spPr bwMode="auto">
              <a:xfrm>
                <a:off x="2752" y="3729"/>
                <a:ext cx="13" cy="2"/>
              </a:xfrm>
              <a:custGeom>
                <a:avLst/>
                <a:gdLst>
                  <a:gd name="T0" fmla="*/ 25 w 25"/>
                  <a:gd name="T1" fmla="*/ 1 h 5"/>
                  <a:gd name="T2" fmla="*/ 20 w 25"/>
                  <a:gd name="T3" fmla="*/ 0 h 5"/>
                  <a:gd name="T4" fmla="*/ 0 w 25"/>
                  <a:gd name="T5" fmla="*/ 0 h 5"/>
                  <a:gd name="T6" fmla="*/ 0 w 25"/>
                  <a:gd name="T7" fmla="*/ 3 h 5"/>
                  <a:gd name="T8" fmla="*/ 0 w 25"/>
                  <a:gd name="T9" fmla="*/ 5 h 5"/>
                  <a:gd name="T10" fmla="*/ 25 w 25"/>
                  <a:gd name="T11" fmla="*/ 5 h 5"/>
                  <a:gd name="T12" fmla="*/ 25 w 25"/>
                  <a:gd name="T13" fmla="*/ 3 h 5"/>
                  <a:gd name="T14" fmla="*/ 25 w 2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5"/>
                  <a:gd name="T26" fmla="*/ 25 w 2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5">
                    <a:moveTo>
                      <a:pt x="25" y="1"/>
                    </a:moveTo>
                    <a:lnTo>
                      <a:pt x="20" y="0"/>
                    </a:lnTo>
                    <a:lnTo>
                      <a:pt x="0" y="0"/>
                    </a:lnTo>
                    <a:lnTo>
                      <a:pt x="0" y="3"/>
                    </a:lnTo>
                    <a:lnTo>
                      <a:pt x="0" y="5"/>
                    </a:lnTo>
                    <a:lnTo>
                      <a:pt x="25" y="5"/>
                    </a:lnTo>
                    <a:lnTo>
                      <a:pt x="25" y="3"/>
                    </a:lnTo>
                    <a:lnTo>
                      <a:pt x="2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6" name="Freeform 3763"/>
              <p:cNvSpPr>
                <a:spLocks/>
              </p:cNvSpPr>
              <p:nvPr/>
            </p:nvSpPr>
            <p:spPr bwMode="auto">
              <a:xfrm>
                <a:off x="2750" y="3729"/>
                <a:ext cx="4" cy="2"/>
              </a:xfrm>
              <a:custGeom>
                <a:avLst/>
                <a:gdLst>
                  <a:gd name="T0" fmla="*/ 4 w 7"/>
                  <a:gd name="T1" fmla="*/ 0 h 5"/>
                  <a:gd name="T2" fmla="*/ 7 w 7"/>
                  <a:gd name="T3" fmla="*/ 0 h 5"/>
                  <a:gd name="T4" fmla="*/ 0 w 7"/>
                  <a:gd name="T5" fmla="*/ 3 h 5"/>
                  <a:gd name="T6" fmla="*/ 0 w 7"/>
                  <a:gd name="T7" fmla="*/ 4 h 5"/>
                  <a:gd name="T8" fmla="*/ 0 w 7"/>
                  <a:gd name="T9" fmla="*/ 5 h 5"/>
                  <a:gd name="T10" fmla="*/ 4 w 7"/>
                  <a:gd name="T11" fmla="*/ 4 h 5"/>
                  <a:gd name="T12" fmla="*/ 4 w 7"/>
                  <a:gd name="T13" fmla="*/ 3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7" name="Freeform 3764"/>
              <p:cNvSpPr>
                <a:spLocks/>
              </p:cNvSpPr>
              <p:nvPr/>
            </p:nvSpPr>
            <p:spPr bwMode="auto">
              <a:xfrm>
                <a:off x="2747" y="3730"/>
                <a:ext cx="3" cy="2"/>
              </a:xfrm>
              <a:custGeom>
                <a:avLst/>
                <a:gdLst>
                  <a:gd name="T0" fmla="*/ 6 w 6"/>
                  <a:gd name="T1" fmla="*/ 3 h 5"/>
                  <a:gd name="T2" fmla="*/ 6 w 6"/>
                  <a:gd name="T3" fmla="*/ 0 h 5"/>
                  <a:gd name="T4" fmla="*/ 5 w 6"/>
                  <a:gd name="T5" fmla="*/ 0 h 5"/>
                  <a:gd name="T6" fmla="*/ 0 w 6"/>
                  <a:gd name="T7" fmla="*/ 3 h 5"/>
                  <a:gd name="T8" fmla="*/ 0 w 6"/>
                  <a:gd name="T9" fmla="*/ 4 h 5"/>
                  <a:gd name="T10" fmla="*/ 0 w 6"/>
                  <a:gd name="T11" fmla="*/ 5 h 5"/>
                  <a:gd name="T12" fmla="*/ 2 w 6"/>
                  <a:gd name="T13" fmla="*/ 5 h 5"/>
                  <a:gd name="T14" fmla="*/ 3 w 6"/>
                  <a:gd name="T15" fmla="*/ 5 h 5"/>
                  <a:gd name="T16" fmla="*/ 6 w 6"/>
                  <a:gd name="T17" fmla="*/ 4 h 5"/>
                  <a:gd name="T18" fmla="*/ 6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6" y="3"/>
                    </a:moveTo>
                    <a:lnTo>
                      <a:pt x="6" y="0"/>
                    </a:lnTo>
                    <a:lnTo>
                      <a:pt x="5" y="0"/>
                    </a:lnTo>
                    <a:lnTo>
                      <a:pt x="0" y="3"/>
                    </a:lnTo>
                    <a:lnTo>
                      <a:pt x="0" y="4"/>
                    </a:lnTo>
                    <a:lnTo>
                      <a:pt x="0" y="5"/>
                    </a:lnTo>
                    <a:lnTo>
                      <a:pt x="2" y="5"/>
                    </a:lnTo>
                    <a:lnTo>
                      <a:pt x="3" y="5"/>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8" name="Freeform 3765"/>
              <p:cNvSpPr>
                <a:spLocks/>
              </p:cNvSpPr>
              <p:nvPr/>
            </p:nvSpPr>
            <p:spPr bwMode="auto">
              <a:xfrm>
                <a:off x="2724" y="3730"/>
                <a:ext cx="23" cy="16"/>
              </a:xfrm>
              <a:custGeom>
                <a:avLst/>
                <a:gdLst>
                  <a:gd name="T0" fmla="*/ 46 w 46"/>
                  <a:gd name="T1" fmla="*/ 2 h 31"/>
                  <a:gd name="T2" fmla="*/ 46 w 46"/>
                  <a:gd name="T3" fmla="*/ 0 h 31"/>
                  <a:gd name="T4" fmla="*/ 45 w 46"/>
                  <a:gd name="T5" fmla="*/ 0 h 31"/>
                  <a:gd name="T6" fmla="*/ 41 w 46"/>
                  <a:gd name="T7" fmla="*/ 2 h 31"/>
                  <a:gd name="T8" fmla="*/ 37 w 46"/>
                  <a:gd name="T9" fmla="*/ 3 h 31"/>
                  <a:gd name="T10" fmla="*/ 35 w 46"/>
                  <a:gd name="T11" fmla="*/ 4 h 31"/>
                  <a:gd name="T12" fmla="*/ 32 w 46"/>
                  <a:gd name="T13" fmla="*/ 5 h 31"/>
                  <a:gd name="T14" fmla="*/ 29 w 46"/>
                  <a:gd name="T15" fmla="*/ 6 h 31"/>
                  <a:gd name="T16" fmla="*/ 25 w 46"/>
                  <a:gd name="T17" fmla="*/ 8 h 31"/>
                  <a:gd name="T18" fmla="*/ 21 w 46"/>
                  <a:gd name="T19" fmla="*/ 10 h 31"/>
                  <a:gd name="T20" fmla="*/ 19 w 46"/>
                  <a:gd name="T21" fmla="*/ 12 h 31"/>
                  <a:gd name="T22" fmla="*/ 15 w 46"/>
                  <a:gd name="T23" fmla="*/ 13 h 31"/>
                  <a:gd name="T24" fmla="*/ 11 w 46"/>
                  <a:gd name="T25" fmla="*/ 18 h 31"/>
                  <a:gd name="T26" fmla="*/ 7 w 46"/>
                  <a:gd name="T27" fmla="*/ 20 h 31"/>
                  <a:gd name="T28" fmla="*/ 5 w 46"/>
                  <a:gd name="T29" fmla="*/ 23 h 31"/>
                  <a:gd name="T30" fmla="*/ 3 w 46"/>
                  <a:gd name="T31" fmla="*/ 26 h 31"/>
                  <a:gd name="T32" fmla="*/ 0 w 46"/>
                  <a:gd name="T33" fmla="*/ 28 h 31"/>
                  <a:gd name="T34" fmla="*/ 3 w 46"/>
                  <a:gd name="T35" fmla="*/ 31 h 31"/>
                  <a:gd name="T36" fmla="*/ 5 w 46"/>
                  <a:gd name="T37" fmla="*/ 28 h 31"/>
                  <a:gd name="T38" fmla="*/ 7 w 46"/>
                  <a:gd name="T39" fmla="*/ 25 h 31"/>
                  <a:gd name="T40" fmla="*/ 10 w 46"/>
                  <a:gd name="T41" fmla="*/ 23 h 31"/>
                  <a:gd name="T42" fmla="*/ 13 w 46"/>
                  <a:gd name="T43" fmla="*/ 20 h 31"/>
                  <a:gd name="T44" fmla="*/ 18 w 46"/>
                  <a:gd name="T45" fmla="*/ 16 h 31"/>
                  <a:gd name="T46" fmla="*/ 21 w 46"/>
                  <a:gd name="T47" fmla="*/ 15 h 31"/>
                  <a:gd name="T48" fmla="*/ 23 w 46"/>
                  <a:gd name="T49" fmla="*/ 12 h 31"/>
                  <a:gd name="T50" fmla="*/ 28 w 46"/>
                  <a:gd name="T51" fmla="*/ 10 h 31"/>
                  <a:gd name="T52" fmla="*/ 29 w 46"/>
                  <a:gd name="T53" fmla="*/ 9 h 31"/>
                  <a:gd name="T54" fmla="*/ 32 w 46"/>
                  <a:gd name="T55" fmla="*/ 8 h 31"/>
                  <a:gd name="T56" fmla="*/ 35 w 46"/>
                  <a:gd name="T57" fmla="*/ 6 h 31"/>
                  <a:gd name="T58" fmla="*/ 37 w 46"/>
                  <a:gd name="T59" fmla="*/ 5 h 31"/>
                  <a:gd name="T60" fmla="*/ 41 w 46"/>
                  <a:gd name="T61" fmla="*/ 4 h 31"/>
                  <a:gd name="T62" fmla="*/ 42 w 46"/>
                  <a:gd name="T63" fmla="*/ 4 h 31"/>
                  <a:gd name="T64" fmla="*/ 44 w 46"/>
                  <a:gd name="T65" fmla="*/ 4 h 31"/>
                  <a:gd name="T66" fmla="*/ 46 w 46"/>
                  <a:gd name="T67" fmla="*/ 3 h 31"/>
                  <a:gd name="T68" fmla="*/ 46 w 46"/>
                  <a:gd name="T69" fmla="*/ 2 h 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6"/>
                  <a:gd name="T106" fmla="*/ 0 h 31"/>
                  <a:gd name="T107" fmla="*/ 46 w 46"/>
                  <a:gd name="T108" fmla="*/ 31 h 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6" h="31">
                    <a:moveTo>
                      <a:pt x="46" y="2"/>
                    </a:moveTo>
                    <a:lnTo>
                      <a:pt x="46" y="0"/>
                    </a:lnTo>
                    <a:lnTo>
                      <a:pt x="45" y="0"/>
                    </a:lnTo>
                    <a:lnTo>
                      <a:pt x="41" y="2"/>
                    </a:lnTo>
                    <a:lnTo>
                      <a:pt x="37" y="3"/>
                    </a:lnTo>
                    <a:lnTo>
                      <a:pt x="35" y="4"/>
                    </a:lnTo>
                    <a:lnTo>
                      <a:pt x="32" y="5"/>
                    </a:lnTo>
                    <a:lnTo>
                      <a:pt x="29" y="6"/>
                    </a:lnTo>
                    <a:lnTo>
                      <a:pt x="25" y="8"/>
                    </a:lnTo>
                    <a:lnTo>
                      <a:pt x="21" y="10"/>
                    </a:lnTo>
                    <a:lnTo>
                      <a:pt x="19" y="12"/>
                    </a:lnTo>
                    <a:lnTo>
                      <a:pt x="15" y="13"/>
                    </a:lnTo>
                    <a:lnTo>
                      <a:pt x="11" y="18"/>
                    </a:lnTo>
                    <a:lnTo>
                      <a:pt x="7" y="20"/>
                    </a:lnTo>
                    <a:lnTo>
                      <a:pt x="5" y="23"/>
                    </a:lnTo>
                    <a:lnTo>
                      <a:pt x="3" y="26"/>
                    </a:lnTo>
                    <a:lnTo>
                      <a:pt x="0" y="28"/>
                    </a:lnTo>
                    <a:lnTo>
                      <a:pt x="3" y="31"/>
                    </a:lnTo>
                    <a:lnTo>
                      <a:pt x="5" y="28"/>
                    </a:lnTo>
                    <a:lnTo>
                      <a:pt x="7" y="25"/>
                    </a:lnTo>
                    <a:lnTo>
                      <a:pt x="10" y="23"/>
                    </a:lnTo>
                    <a:lnTo>
                      <a:pt x="13" y="20"/>
                    </a:lnTo>
                    <a:lnTo>
                      <a:pt x="18" y="16"/>
                    </a:lnTo>
                    <a:lnTo>
                      <a:pt x="21" y="15"/>
                    </a:lnTo>
                    <a:lnTo>
                      <a:pt x="23" y="12"/>
                    </a:lnTo>
                    <a:lnTo>
                      <a:pt x="28" y="10"/>
                    </a:lnTo>
                    <a:lnTo>
                      <a:pt x="29" y="9"/>
                    </a:lnTo>
                    <a:lnTo>
                      <a:pt x="32" y="8"/>
                    </a:lnTo>
                    <a:lnTo>
                      <a:pt x="35" y="6"/>
                    </a:lnTo>
                    <a:lnTo>
                      <a:pt x="37" y="5"/>
                    </a:lnTo>
                    <a:lnTo>
                      <a:pt x="41" y="4"/>
                    </a:lnTo>
                    <a:lnTo>
                      <a:pt x="42" y="4"/>
                    </a:lnTo>
                    <a:lnTo>
                      <a:pt x="44" y="4"/>
                    </a:lnTo>
                    <a:lnTo>
                      <a:pt x="46" y="3"/>
                    </a:lnTo>
                    <a:lnTo>
                      <a:pt x="4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69" name="Freeform 3766"/>
              <p:cNvSpPr>
                <a:spLocks/>
              </p:cNvSpPr>
              <p:nvPr/>
            </p:nvSpPr>
            <p:spPr bwMode="auto">
              <a:xfrm>
                <a:off x="2723" y="3745"/>
                <a:ext cx="2" cy="3"/>
              </a:xfrm>
              <a:custGeom>
                <a:avLst/>
                <a:gdLst>
                  <a:gd name="T0" fmla="*/ 2 w 5"/>
                  <a:gd name="T1" fmla="*/ 0 h 6"/>
                  <a:gd name="T2" fmla="*/ 0 w 5"/>
                  <a:gd name="T3" fmla="*/ 4 h 6"/>
                  <a:gd name="T4" fmla="*/ 1 w 5"/>
                  <a:gd name="T5" fmla="*/ 5 h 6"/>
                  <a:gd name="T6" fmla="*/ 2 w 5"/>
                  <a:gd name="T7" fmla="*/ 6 h 6"/>
                  <a:gd name="T8" fmla="*/ 5 w 5"/>
                  <a:gd name="T9" fmla="*/ 3 h 6"/>
                  <a:gd name="T10" fmla="*/ 2 w 5"/>
                  <a:gd name="T11" fmla="*/ 0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2" y="0"/>
                    </a:moveTo>
                    <a:lnTo>
                      <a:pt x="0" y="4"/>
                    </a:lnTo>
                    <a:lnTo>
                      <a:pt x="1" y="5"/>
                    </a:lnTo>
                    <a:lnTo>
                      <a:pt x="2" y="6"/>
                    </a:lnTo>
                    <a:lnTo>
                      <a:pt x="5" y="3"/>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0" name="Freeform 3767"/>
              <p:cNvSpPr>
                <a:spLocks/>
              </p:cNvSpPr>
              <p:nvPr/>
            </p:nvSpPr>
            <p:spPr bwMode="auto">
              <a:xfrm>
                <a:off x="2722" y="3745"/>
                <a:ext cx="2" cy="3"/>
              </a:xfrm>
              <a:custGeom>
                <a:avLst/>
                <a:gdLst>
                  <a:gd name="T0" fmla="*/ 1 w 3"/>
                  <a:gd name="T1" fmla="*/ 4 h 7"/>
                  <a:gd name="T2" fmla="*/ 3 w 3"/>
                  <a:gd name="T3" fmla="*/ 0 h 7"/>
                  <a:gd name="T4" fmla="*/ 0 w 3"/>
                  <a:gd name="T5" fmla="*/ 7 h 7"/>
                  <a:gd name="T6" fmla="*/ 1 w 3"/>
                  <a:gd name="T7" fmla="*/ 7 h 7"/>
                  <a:gd name="T8" fmla="*/ 2 w 3"/>
                  <a:gd name="T9" fmla="*/ 7 h 7"/>
                  <a:gd name="T10" fmla="*/ 3 w 3"/>
                  <a:gd name="T11" fmla="*/ 5 h 7"/>
                  <a:gd name="T12" fmla="*/ 2 w 3"/>
                  <a:gd name="T13" fmla="*/ 5 h 7"/>
                  <a:gd name="T14" fmla="*/ 1 w 3"/>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1" y="4"/>
                    </a:moveTo>
                    <a:lnTo>
                      <a:pt x="3" y="0"/>
                    </a:lnTo>
                    <a:lnTo>
                      <a:pt x="0" y="7"/>
                    </a:lnTo>
                    <a:lnTo>
                      <a:pt x="1" y="7"/>
                    </a:lnTo>
                    <a:lnTo>
                      <a:pt x="2" y="7"/>
                    </a:lnTo>
                    <a:lnTo>
                      <a:pt x="3" y="5"/>
                    </a:lnTo>
                    <a:lnTo>
                      <a:pt x="2" y="5"/>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1" name="Freeform 3768"/>
              <p:cNvSpPr>
                <a:spLocks/>
              </p:cNvSpPr>
              <p:nvPr/>
            </p:nvSpPr>
            <p:spPr bwMode="auto">
              <a:xfrm>
                <a:off x="2717" y="3748"/>
                <a:ext cx="94" cy="32"/>
              </a:xfrm>
              <a:custGeom>
                <a:avLst/>
                <a:gdLst>
                  <a:gd name="T0" fmla="*/ 10 w 187"/>
                  <a:gd name="T1" fmla="*/ 0 h 66"/>
                  <a:gd name="T2" fmla="*/ 4 w 187"/>
                  <a:gd name="T3" fmla="*/ 15 h 66"/>
                  <a:gd name="T4" fmla="*/ 2 w 187"/>
                  <a:gd name="T5" fmla="*/ 23 h 66"/>
                  <a:gd name="T6" fmla="*/ 1 w 187"/>
                  <a:gd name="T7" fmla="*/ 32 h 66"/>
                  <a:gd name="T8" fmla="*/ 0 w 187"/>
                  <a:gd name="T9" fmla="*/ 49 h 66"/>
                  <a:gd name="T10" fmla="*/ 10 w 187"/>
                  <a:gd name="T11" fmla="*/ 42 h 66"/>
                  <a:gd name="T12" fmla="*/ 17 w 187"/>
                  <a:gd name="T13" fmla="*/ 38 h 66"/>
                  <a:gd name="T14" fmla="*/ 23 w 187"/>
                  <a:gd name="T15" fmla="*/ 35 h 66"/>
                  <a:gd name="T16" fmla="*/ 39 w 187"/>
                  <a:gd name="T17" fmla="*/ 28 h 66"/>
                  <a:gd name="T18" fmla="*/ 50 w 187"/>
                  <a:gd name="T19" fmla="*/ 24 h 66"/>
                  <a:gd name="T20" fmla="*/ 58 w 187"/>
                  <a:gd name="T21" fmla="*/ 23 h 66"/>
                  <a:gd name="T22" fmla="*/ 66 w 187"/>
                  <a:gd name="T23" fmla="*/ 22 h 66"/>
                  <a:gd name="T24" fmla="*/ 101 w 187"/>
                  <a:gd name="T25" fmla="*/ 21 h 66"/>
                  <a:gd name="T26" fmla="*/ 115 w 187"/>
                  <a:gd name="T27" fmla="*/ 22 h 66"/>
                  <a:gd name="T28" fmla="*/ 127 w 187"/>
                  <a:gd name="T29" fmla="*/ 25 h 66"/>
                  <a:gd name="T30" fmla="*/ 148 w 187"/>
                  <a:gd name="T31" fmla="*/ 34 h 66"/>
                  <a:gd name="T32" fmla="*/ 163 w 187"/>
                  <a:gd name="T33" fmla="*/ 43 h 66"/>
                  <a:gd name="T34" fmla="*/ 172 w 187"/>
                  <a:gd name="T35" fmla="*/ 51 h 66"/>
                  <a:gd name="T36" fmla="*/ 179 w 187"/>
                  <a:gd name="T37" fmla="*/ 58 h 66"/>
                  <a:gd name="T38" fmla="*/ 185 w 187"/>
                  <a:gd name="T39" fmla="*/ 66 h 66"/>
                  <a:gd name="T40" fmla="*/ 187 w 187"/>
                  <a:gd name="T41" fmla="*/ 63 h 66"/>
                  <a:gd name="T42" fmla="*/ 182 w 187"/>
                  <a:gd name="T43" fmla="*/ 55 h 66"/>
                  <a:gd name="T44" fmla="*/ 175 w 187"/>
                  <a:gd name="T45" fmla="*/ 49 h 66"/>
                  <a:gd name="T46" fmla="*/ 168 w 187"/>
                  <a:gd name="T47" fmla="*/ 40 h 66"/>
                  <a:gd name="T48" fmla="*/ 153 w 187"/>
                  <a:gd name="T49" fmla="*/ 31 h 66"/>
                  <a:gd name="T50" fmla="*/ 127 w 187"/>
                  <a:gd name="T51" fmla="*/ 23 h 66"/>
                  <a:gd name="T52" fmla="*/ 115 w 187"/>
                  <a:gd name="T53" fmla="*/ 20 h 66"/>
                  <a:gd name="T54" fmla="*/ 101 w 187"/>
                  <a:gd name="T55" fmla="*/ 19 h 66"/>
                  <a:gd name="T56" fmla="*/ 66 w 187"/>
                  <a:gd name="T57" fmla="*/ 20 h 66"/>
                  <a:gd name="T58" fmla="*/ 58 w 187"/>
                  <a:gd name="T59" fmla="*/ 21 h 66"/>
                  <a:gd name="T60" fmla="*/ 50 w 187"/>
                  <a:gd name="T61" fmla="*/ 22 h 66"/>
                  <a:gd name="T62" fmla="*/ 39 w 187"/>
                  <a:gd name="T63" fmla="*/ 25 h 66"/>
                  <a:gd name="T64" fmla="*/ 19 w 187"/>
                  <a:gd name="T65" fmla="*/ 32 h 66"/>
                  <a:gd name="T66" fmla="*/ 15 w 187"/>
                  <a:gd name="T67" fmla="*/ 36 h 66"/>
                  <a:gd name="T68" fmla="*/ 8 w 187"/>
                  <a:gd name="T69" fmla="*/ 39 h 66"/>
                  <a:gd name="T70" fmla="*/ 3 w 187"/>
                  <a:gd name="T71" fmla="*/ 43 h 66"/>
                  <a:gd name="T72" fmla="*/ 4 w 187"/>
                  <a:gd name="T73" fmla="*/ 28 h 66"/>
                  <a:gd name="T74" fmla="*/ 5 w 187"/>
                  <a:gd name="T75" fmla="*/ 20 h 66"/>
                  <a:gd name="T76" fmla="*/ 10 w 187"/>
                  <a:gd name="T77" fmla="*/ 6 h 66"/>
                  <a:gd name="T78" fmla="*/ 12 w 187"/>
                  <a:gd name="T79" fmla="*/ 1 h 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7"/>
                  <a:gd name="T121" fmla="*/ 0 h 66"/>
                  <a:gd name="T122" fmla="*/ 187 w 187"/>
                  <a:gd name="T123" fmla="*/ 66 h 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7" h="66">
                    <a:moveTo>
                      <a:pt x="11" y="1"/>
                    </a:moveTo>
                    <a:lnTo>
                      <a:pt x="10" y="0"/>
                    </a:lnTo>
                    <a:lnTo>
                      <a:pt x="8" y="2"/>
                    </a:lnTo>
                    <a:lnTo>
                      <a:pt x="4" y="15"/>
                    </a:lnTo>
                    <a:lnTo>
                      <a:pt x="3" y="20"/>
                    </a:lnTo>
                    <a:lnTo>
                      <a:pt x="2" y="23"/>
                    </a:lnTo>
                    <a:lnTo>
                      <a:pt x="2" y="28"/>
                    </a:lnTo>
                    <a:lnTo>
                      <a:pt x="1" y="32"/>
                    </a:lnTo>
                    <a:lnTo>
                      <a:pt x="1" y="43"/>
                    </a:lnTo>
                    <a:lnTo>
                      <a:pt x="0" y="49"/>
                    </a:lnTo>
                    <a:lnTo>
                      <a:pt x="2" y="50"/>
                    </a:lnTo>
                    <a:lnTo>
                      <a:pt x="10" y="42"/>
                    </a:lnTo>
                    <a:lnTo>
                      <a:pt x="13" y="40"/>
                    </a:lnTo>
                    <a:lnTo>
                      <a:pt x="17" y="38"/>
                    </a:lnTo>
                    <a:lnTo>
                      <a:pt x="19" y="36"/>
                    </a:lnTo>
                    <a:lnTo>
                      <a:pt x="23" y="35"/>
                    </a:lnTo>
                    <a:lnTo>
                      <a:pt x="26" y="32"/>
                    </a:lnTo>
                    <a:lnTo>
                      <a:pt x="39" y="28"/>
                    </a:lnTo>
                    <a:lnTo>
                      <a:pt x="43" y="27"/>
                    </a:lnTo>
                    <a:lnTo>
                      <a:pt x="50" y="24"/>
                    </a:lnTo>
                    <a:lnTo>
                      <a:pt x="55" y="23"/>
                    </a:lnTo>
                    <a:lnTo>
                      <a:pt x="58" y="23"/>
                    </a:lnTo>
                    <a:lnTo>
                      <a:pt x="62" y="22"/>
                    </a:lnTo>
                    <a:lnTo>
                      <a:pt x="66" y="22"/>
                    </a:lnTo>
                    <a:lnTo>
                      <a:pt x="70" y="21"/>
                    </a:lnTo>
                    <a:lnTo>
                      <a:pt x="101" y="21"/>
                    </a:lnTo>
                    <a:lnTo>
                      <a:pt x="108" y="22"/>
                    </a:lnTo>
                    <a:lnTo>
                      <a:pt x="115" y="22"/>
                    </a:lnTo>
                    <a:lnTo>
                      <a:pt x="121" y="23"/>
                    </a:lnTo>
                    <a:lnTo>
                      <a:pt x="127" y="25"/>
                    </a:lnTo>
                    <a:lnTo>
                      <a:pt x="133" y="27"/>
                    </a:lnTo>
                    <a:lnTo>
                      <a:pt x="148" y="34"/>
                    </a:lnTo>
                    <a:lnTo>
                      <a:pt x="157" y="40"/>
                    </a:lnTo>
                    <a:lnTo>
                      <a:pt x="163" y="43"/>
                    </a:lnTo>
                    <a:lnTo>
                      <a:pt x="169" y="46"/>
                    </a:lnTo>
                    <a:lnTo>
                      <a:pt x="172" y="51"/>
                    </a:lnTo>
                    <a:lnTo>
                      <a:pt x="177" y="54"/>
                    </a:lnTo>
                    <a:lnTo>
                      <a:pt x="179" y="58"/>
                    </a:lnTo>
                    <a:lnTo>
                      <a:pt x="183" y="62"/>
                    </a:lnTo>
                    <a:lnTo>
                      <a:pt x="185" y="66"/>
                    </a:lnTo>
                    <a:lnTo>
                      <a:pt x="186" y="65"/>
                    </a:lnTo>
                    <a:lnTo>
                      <a:pt x="187" y="63"/>
                    </a:lnTo>
                    <a:lnTo>
                      <a:pt x="185" y="60"/>
                    </a:lnTo>
                    <a:lnTo>
                      <a:pt x="182" y="55"/>
                    </a:lnTo>
                    <a:lnTo>
                      <a:pt x="179" y="52"/>
                    </a:lnTo>
                    <a:lnTo>
                      <a:pt x="175" y="49"/>
                    </a:lnTo>
                    <a:lnTo>
                      <a:pt x="171" y="44"/>
                    </a:lnTo>
                    <a:lnTo>
                      <a:pt x="168" y="40"/>
                    </a:lnTo>
                    <a:lnTo>
                      <a:pt x="162" y="38"/>
                    </a:lnTo>
                    <a:lnTo>
                      <a:pt x="153" y="31"/>
                    </a:lnTo>
                    <a:lnTo>
                      <a:pt x="133" y="24"/>
                    </a:lnTo>
                    <a:lnTo>
                      <a:pt x="127" y="23"/>
                    </a:lnTo>
                    <a:lnTo>
                      <a:pt x="121" y="21"/>
                    </a:lnTo>
                    <a:lnTo>
                      <a:pt x="115" y="20"/>
                    </a:lnTo>
                    <a:lnTo>
                      <a:pt x="108" y="20"/>
                    </a:lnTo>
                    <a:lnTo>
                      <a:pt x="101" y="19"/>
                    </a:lnTo>
                    <a:lnTo>
                      <a:pt x="70" y="19"/>
                    </a:lnTo>
                    <a:lnTo>
                      <a:pt x="66" y="20"/>
                    </a:lnTo>
                    <a:lnTo>
                      <a:pt x="62" y="20"/>
                    </a:lnTo>
                    <a:lnTo>
                      <a:pt x="58" y="21"/>
                    </a:lnTo>
                    <a:lnTo>
                      <a:pt x="55" y="21"/>
                    </a:lnTo>
                    <a:lnTo>
                      <a:pt x="50" y="22"/>
                    </a:lnTo>
                    <a:lnTo>
                      <a:pt x="43" y="24"/>
                    </a:lnTo>
                    <a:lnTo>
                      <a:pt x="39" y="25"/>
                    </a:lnTo>
                    <a:lnTo>
                      <a:pt x="23" y="30"/>
                    </a:lnTo>
                    <a:lnTo>
                      <a:pt x="19" y="32"/>
                    </a:lnTo>
                    <a:lnTo>
                      <a:pt x="17" y="34"/>
                    </a:lnTo>
                    <a:lnTo>
                      <a:pt x="15" y="36"/>
                    </a:lnTo>
                    <a:lnTo>
                      <a:pt x="10" y="38"/>
                    </a:lnTo>
                    <a:lnTo>
                      <a:pt x="8" y="39"/>
                    </a:lnTo>
                    <a:lnTo>
                      <a:pt x="2" y="45"/>
                    </a:lnTo>
                    <a:lnTo>
                      <a:pt x="3" y="43"/>
                    </a:lnTo>
                    <a:lnTo>
                      <a:pt x="3" y="32"/>
                    </a:lnTo>
                    <a:lnTo>
                      <a:pt x="4" y="28"/>
                    </a:lnTo>
                    <a:lnTo>
                      <a:pt x="4" y="23"/>
                    </a:lnTo>
                    <a:lnTo>
                      <a:pt x="5" y="20"/>
                    </a:lnTo>
                    <a:lnTo>
                      <a:pt x="6" y="15"/>
                    </a:lnTo>
                    <a:lnTo>
                      <a:pt x="10" y="6"/>
                    </a:lnTo>
                    <a:lnTo>
                      <a:pt x="12" y="1"/>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2" name="Freeform 3769"/>
              <p:cNvSpPr>
                <a:spLocks/>
              </p:cNvSpPr>
              <p:nvPr/>
            </p:nvSpPr>
            <p:spPr bwMode="auto">
              <a:xfrm>
                <a:off x="2809" y="3778"/>
                <a:ext cx="5" cy="26"/>
              </a:xfrm>
              <a:custGeom>
                <a:avLst/>
                <a:gdLst>
                  <a:gd name="T0" fmla="*/ 2 w 8"/>
                  <a:gd name="T1" fmla="*/ 5 h 53"/>
                  <a:gd name="T2" fmla="*/ 1 w 8"/>
                  <a:gd name="T3" fmla="*/ 5 h 53"/>
                  <a:gd name="T4" fmla="*/ 3 w 8"/>
                  <a:gd name="T5" fmla="*/ 9 h 53"/>
                  <a:gd name="T6" fmla="*/ 6 w 8"/>
                  <a:gd name="T7" fmla="*/ 18 h 53"/>
                  <a:gd name="T8" fmla="*/ 6 w 8"/>
                  <a:gd name="T9" fmla="*/ 38 h 53"/>
                  <a:gd name="T10" fmla="*/ 5 w 8"/>
                  <a:gd name="T11" fmla="*/ 41 h 53"/>
                  <a:gd name="T12" fmla="*/ 3 w 8"/>
                  <a:gd name="T13" fmla="*/ 44 h 53"/>
                  <a:gd name="T14" fmla="*/ 1 w 8"/>
                  <a:gd name="T15" fmla="*/ 51 h 53"/>
                  <a:gd name="T16" fmla="*/ 0 w 8"/>
                  <a:gd name="T17" fmla="*/ 53 h 53"/>
                  <a:gd name="T18" fmla="*/ 1 w 8"/>
                  <a:gd name="T19" fmla="*/ 53 h 53"/>
                  <a:gd name="T20" fmla="*/ 2 w 8"/>
                  <a:gd name="T21" fmla="*/ 53 h 53"/>
                  <a:gd name="T22" fmla="*/ 3 w 8"/>
                  <a:gd name="T23" fmla="*/ 51 h 53"/>
                  <a:gd name="T24" fmla="*/ 6 w 8"/>
                  <a:gd name="T25" fmla="*/ 44 h 53"/>
                  <a:gd name="T26" fmla="*/ 7 w 8"/>
                  <a:gd name="T27" fmla="*/ 41 h 53"/>
                  <a:gd name="T28" fmla="*/ 8 w 8"/>
                  <a:gd name="T29" fmla="*/ 38 h 53"/>
                  <a:gd name="T30" fmla="*/ 8 w 8"/>
                  <a:gd name="T31" fmla="*/ 18 h 53"/>
                  <a:gd name="T32" fmla="*/ 6 w 8"/>
                  <a:gd name="T33" fmla="*/ 9 h 53"/>
                  <a:gd name="T34" fmla="*/ 1 w 8"/>
                  <a:gd name="T35" fmla="*/ 0 h 53"/>
                  <a:gd name="T36" fmla="*/ 3 w 8"/>
                  <a:gd name="T37" fmla="*/ 3 h 53"/>
                  <a:gd name="T38" fmla="*/ 2 w 8"/>
                  <a:gd name="T39" fmla="*/ 5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53"/>
                  <a:gd name="T62" fmla="*/ 8 w 8"/>
                  <a:gd name="T63" fmla="*/ 53 h 5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53">
                    <a:moveTo>
                      <a:pt x="2" y="5"/>
                    </a:moveTo>
                    <a:lnTo>
                      <a:pt x="1" y="5"/>
                    </a:lnTo>
                    <a:lnTo>
                      <a:pt x="3" y="9"/>
                    </a:lnTo>
                    <a:lnTo>
                      <a:pt x="6" y="18"/>
                    </a:lnTo>
                    <a:lnTo>
                      <a:pt x="6" y="38"/>
                    </a:lnTo>
                    <a:lnTo>
                      <a:pt x="5" y="41"/>
                    </a:lnTo>
                    <a:lnTo>
                      <a:pt x="3" y="44"/>
                    </a:lnTo>
                    <a:lnTo>
                      <a:pt x="1" y="51"/>
                    </a:lnTo>
                    <a:lnTo>
                      <a:pt x="0" y="53"/>
                    </a:lnTo>
                    <a:lnTo>
                      <a:pt x="1" y="53"/>
                    </a:lnTo>
                    <a:lnTo>
                      <a:pt x="2" y="53"/>
                    </a:lnTo>
                    <a:lnTo>
                      <a:pt x="3" y="51"/>
                    </a:lnTo>
                    <a:lnTo>
                      <a:pt x="6" y="44"/>
                    </a:lnTo>
                    <a:lnTo>
                      <a:pt x="7" y="41"/>
                    </a:lnTo>
                    <a:lnTo>
                      <a:pt x="8" y="38"/>
                    </a:lnTo>
                    <a:lnTo>
                      <a:pt x="8" y="18"/>
                    </a:lnTo>
                    <a:lnTo>
                      <a:pt x="6" y="9"/>
                    </a:lnTo>
                    <a:lnTo>
                      <a:pt x="1" y="0"/>
                    </a:lnTo>
                    <a:lnTo>
                      <a:pt x="3" y="3"/>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3" name="Freeform 3770"/>
              <p:cNvSpPr>
                <a:spLocks/>
              </p:cNvSpPr>
              <p:nvPr/>
            </p:nvSpPr>
            <p:spPr bwMode="auto">
              <a:xfrm>
                <a:off x="2808" y="3803"/>
                <a:ext cx="3" cy="3"/>
              </a:xfrm>
              <a:custGeom>
                <a:avLst/>
                <a:gdLst>
                  <a:gd name="T0" fmla="*/ 3 w 4"/>
                  <a:gd name="T1" fmla="*/ 1 h 6"/>
                  <a:gd name="T2" fmla="*/ 2 w 4"/>
                  <a:gd name="T3" fmla="*/ 0 h 6"/>
                  <a:gd name="T4" fmla="*/ 0 w 4"/>
                  <a:gd name="T5" fmla="*/ 3 h 6"/>
                  <a:gd name="T6" fmla="*/ 2 w 4"/>
                  <a:gd name="T7" fmla="*/ 6 h 6"/>
                  <a:gd name="T8" fmla="*/ 2 w 4"/>
                  <a:gd name="T9" fmla="*/ 6 h 6"/>
                  <a:gd name="T10" fmla="*/ 4 w 4"/>
                  <a:gd name="T11" fmla="*/ 1 h 6"/>
                  <a:gd name="T12" fmla="*/ 3 w 4"/>
                  <a:gd name="T13" fmla="*/ 1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3" y="1"/>
                    </a:moveTo>
                    <a:lnTo>
                      <a:pt x="2" y="0"/>
                    </a:lnTo>
                    <a:lnTo>
                      <a:pt x="0" y="3"/>
                    </a:lnTo>
                    <a:lnTo>
                      <a:pt x="2" y="6"/>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4" name="Freeform 3771"/>
              <p:cNvSpPr>
                <a:spLocks/>
              </p:cNvSpPr>
              <p:nvPr/>
            </p:nvSpPr>
            <p:spPr bwMode="auto">
              <a:xfrm>
                <a:off x="2773" y="3805"/>
                <a:ext cx="36" cy="23"/>
              </a:xfrm>
              <a:custGeom>
                <a:avLst/>
                <a:gdLst>
                  <a:gd name="T0" fmla="*/ 71 w 73"/>
                  <a:gd name="T1" fmla="*/ 0 h 45"/>
                  <a:gd name="T2" fmla="*/ 68 w 73"/>
                  <a:gd name="T3" fmla="*/ 3 h 45"/>
                  <a:gd name="T4" fmla="*/ 67 w 73"/>
                  <a:gd name="T5" fmla="*/ 6 h 45"/>
                  <a:gd name="T6" fmla="*/ 59 w 73"/>
                  <a:gd name="T7" fmla="*/ 14 h 45"/>
                  <a:gd name="T8" fmla="*/ 57 w 73"/>
                  <a:gd name="T9" fmla="*/ 18 h 45"/>
                  <a:gd name="T10" fmla="*/ 53 w 73"/>
                  <a:gd name="T11" fmla="*/ 20 h 45"/>
                  <a:gd name="T12" fmla="*/ 51 w 73"/>
                  <a:gd name="T13" fmla="*/ 22 h 45"/>
                  <a:gd name="T14" fmla="*/ 44 w 73"/>
                  <a:gd name="T15" fmla="*/ 27 h 45"/>
                  <a:gd name="T16" fmla="*/ 41 w 73"/>
                  <a:gd name="T17" fmla="*/ 28 h 45"/>
                  <a:gd name="T18" fmla="*/ 34 w 73"/>
                  <a:gd name="T19" fmla="*/ 33 h 45"/>
                  <a:gd name="T20" fmla="*/ 30 w 73"/>
                  <a:gd name="T21" fmla="*/ 34 h 45"/>
                  <a:gd name="T22" fmla="*/ 26 w 73"/>
                  <a:gd name="T23" fmla="*/ 36 h 45"/>
                  <a:gd name="T24" fmla="*/ 22 w 73"/>
                  <a:gd name="T25" fmla="*/ 37 h 45"/>
                  <a:gd name="T26" fmla="*/ 18 w 73"/>
                  <a:gd name="T27" fmla="*/ 38 h 45"/>
                  <a:gd name="T28" fmla="*/ 14 w 73"/>
                  <a:gd name="T29" fmla="*/ 39 h 45"/>
                  <a:gd name="T30" fmla="*/ 0 w 73"/>
                  <a:gd name="T31" fmla="*/ 43 h 45"/>
                  <a:gd name="T32" fmla="*/ 0 w 73"/>
                  <a:gd name="T33" fmla="*/ 44 h 45"/>
                  <a:gd name="T34" fmla="*/ 0 w 73"/>
                  <a:gd name="T35" fmla="*/ 45 h 45"/>
                  <a:gd name="T36" fmla="*/ 14 w 73"/>
                  <a:gd name="T37" fmla="*/ 42 h 45"/>
                  <a:gd name="T38" fmla="*/ 18 w 73"/>
                  <a:gd name="T39" fmla="*/ 41 h 45"/>
                  <a:gd name="T40" fmla="*/ 22 w 73"/>
                  <a:gd name="T41" fmla="*/ 39 h 45"/>
                  <a:gd name="T42" fmla="*/ 26 w 73"/>
                  <a:gd name="T43" fmla="*/ 38 h 45"/>
                  <a:gd name="T44" fmla="*/ 30 w 73"/>
                  <a:gd name="T45" fmla="*/ 36 h 45"/>
                  <a:gd name="T46" fmla="*/ 36 w 73"/>
                  <a:gd name="T47" fmla="*/ 35 h 45"/>
                  <a:gd name="T48" fmla="*/ 44 w 73"/>
                  <a:gd name="T49" fmla="*/ 30 h 45"/>
                  <a:gd name="T50" fmla="*/ 48 w 73"/>
                  <a:gd name="T51" fmla="*/ 29 h 45"/>
                  <a:gd name="T52" fmla="*/ 53 w 73"/>
                  <a:gd name="T53" fmla="*/ 25 h 45"/>
                  <a:gd name="T54" fmla="*/ 56 w 73"/>
                  <a:gd name="T55" fmla="*/ 22 h 45"/>
                  <a:gd name="T56" fmla="*/ 59 w 73"/>
                  <a:gd name="T57" fmla="*/ 20 h 45"/>
                  <a:gd name="T58" fmla="*/ 61 w 73"/>
                  <a:gd name="T59" fmla="*/ 16 h 45"/>
                  <a:gd name="T60" fmla="*/ 69 w 73"/>
                  <a:gd name="T61" fmla="*/ 8 h 45"/>
                  <a:gd name="T62" fmla="*/ 71 w 73"/>
                  <a:gd name="T63" fmla="*/ 5 h 45"/>
                  <a:gd name="T64" fmla="*/ 73 w 73"/>
                  <a:gd name="T65" fmla="*/ 3 h 45"/>
                  <a:gd name="T66" fmla="*/ 71 w 73"/>
                  <a:gd name="T67" fmla="*/ 0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3"/>
                  <a:gd name="T103" fmla="*/ 0 h 45"/>
                  <a:gd name="T104" fmla="*/ 73 w 73"/>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3" h="45">
                    <a:moveTo>
                      <a:pt x="71" y="0"/>
                    </a:moveTo>
                    <a:lnTo>
                      <a:pt x="68" y="3"/>
                    </a:lnTo>
                    <a:lnTo>
                      <a:pt x="67" y="6"/>
                    </a:lnTo>
                    <a:lnTo>
                      <a:pt x="59" y="14"/>
                    </a:lnTo>
                    <a:lnTo>
                      <a:pt x="57" y="18"/>
                    </a:lnTo>
                    <a:lnTo>
                      <a:pt x="53" y="20"/>
                    </a:lnTo>
                    <a:lnTo>
                      <a:pt x="51" y="22"/>
                    </a:lnTo>
                    <a:lnTo>
                      <a:pt x="44" y="27"/>
                    </a:lnTo>
                    <a:lnTo>
                      <a:pt x="41" y="28"/>
                    </a:lnTo>
                    <a:lnTo>
                      <a:pt x="34" y="33"/>
                    </a:lnTo>
                    <a:lnTo>
                      <a:pt x="30" y="34"/>
                    </a:lnTo>
                    <a:lnTo>
                      <a:pt x="26" y="36"/>
                    </a:lnTo>
                    <a:lnTo>
                      <a:pt x="22" y="37"/>
                    </a:lnTo>
                    <a:lnTo>
                      <a:pt x="18" y="38"/>
                    </a:lnTo>
                    <a:lnTo>
                      <a:pt x="14" y="39"/>
                    </a:lnTo>
                    <a:lnTo>
                      <a:pt x="0" y="43"/>
                    </a:lnTo>
                    <a:lnTo>
                      <a:pt x="0" y="44"/>
                    </a:lnTo>
                    <a:lnTo>
                      <a:pt x="0" y="45"/>
                    </a:lnTo>
                    <a:lnTo>
                      <a:pt x="14" y="42"/>
                    </a:lnTo>
                    <a:lnTo>
                      <a:pt x="18" y="41"/>
                    </a:lnTo>
                    <a:lnTo>
                      <a:pt x="22" y="39"/>
                    </a:lnTo>
                    <a:lnTo>
                      <a:pt x="26" y="38"/>
                    </a:lnTo>
                    <a:lnTo>
                      <a:pt x="30" y="36"/>
                    </a:lnTo>
                    <a:lnTo>
                      <a:pt x="36" y="35"/>
                    </a:lnTo>
                    <a:lnTo>
                      <a:pt x="44" y="30"/>
                    </a:lnTo>
                    <a:lnTo>
                      <a:pt x="48" y="29"/>
                    </a:lnTo>
                    <a:lnTo>
                      <a:pt x="53" y="25"/>
                    </a:lnTo>
                    <a:lnTo>
                      <a:pt x="56" y="22"/>
                    </a:lnTo>
                    <a:lnTo>
                      <a:pt x="59" y="20"/>
                    </a:lnTo>
                    <a:lnTo>
                      <a:pt x="61" y="16"/>
                    </a:lnTo>
                    <a:lnTo>
                      <a:pt x="69" y="8"/>
                    </a:lnTo>
                    <a:lnTo>
                      <a:pt x="71" y="5"/>
                    </a:lnTo>
                    <a:lnTo>
                      <a:pt x="73" y="3"/>
                    </a:lnTo>
                    <a:lnTo>
                      <a:pt x="7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5" name="Freeform 3772"/>
              <p:cNvSpPr>
                <a:spLocks/>
              </p:cNvSpPr>
              <p:nvPr/>
            </p:nvSpPr>
            <p:spPr bwMode="auto">
              <a:xfrm>
                <a:off x="2771" y="3826"/>
                <a:ext cx="2" cy="2"/>
              </a:xfrm>
              <a:custGeom>
                <a:avLst/>
                <a:gdLst>
                  <a:gd name="T0" fmla="*/ 4 w 4"/>
                  <a:gd name="T1" fmla="*/ 2 h 4"/>
                  <a:gd name="T2" fmla="*/ 4 w 4"/>
                  <a:gd name="T3" fmla="*/ 0 h 4"/>
                  <a:gd name="T4" fmla="*/ 0 w 4"/>
                  <a:gd name="T5" fmla="*/ 0 h 4"/>
                  <a:gd name="T6" fmla="*/ 0 w 4"/>
                  <a:gd name="T7" fmla="*/ 2 h 4"/>
                  <a:gd name="T8" fmla="*/ 0 w 4"/>
                  <a:gd name="T9" fmla="*/ 4 h 4"/>
                  <a:gd name="T10" fmla="*/ 0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6" name="Freeform 3773"/>
              <p:cNvSpPr>
                <a:spLocks/>
              </p:cNvSpPr>
              <p:nvPr/>
            </p:nvSpPr>
            <p:spPr bwMode="auto">
              <a:xfrm>
                <a:off x="2768" y="3826"/>
                <a:ext cx="6" cy="2"/>
              </a:xfrm>
              <a:custGeom>
                <a:avLst/>
                <a:gdLst>
                  <a:gd name="T0" fmla="*/ 6 w 12"/>
                  <a:gd name="T1" fmla="*/ 0 h 4"/>
                  <a:gd name="T2" fmla="*/ 12 w 12"/>
                  <a:gd name="T3" fmla="*/ 0 h 4"/>
                  <a:gd name="T4" fmla="*/ 0 w 12"/>
                  <a:gd name="T5" fmla="*/ 2 h 4"/>
                  <a:gd name="T6" fmla="*/ 0 w 12"/>
                  <a:gd name="T7" fmla="*/ 3 h 4"/>
                  <a:gd name="T8" fmla="*/ 0 w 12"/>
                  <a:gd name="T9" fmla="*/ 4 h 4"/>
                  <a:gd name="T10" fmla="*/ 6 w 12"/>
                  <a:gd name="T11" fmla="*/ 3 h 4"/>
                  <a:gd name="T12" fmla="*/ 6 w 12"/>
                  <a:gd name="T13" fmla="*/ 2 h 4"/>
                  <a:gd name="T14" fmla="*/ 6 w 1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4"/>
                  <a:gd name="T26" fmla="*/ 12 w 1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4">
                    <a:moveTo>
                      <a:pt x="6" y="0"/>
                    </a:moveTo>
                    <a:lnTo>
                      <a:pt x="12" y="0"/>
                    </a:lnTo>
                    <a:lnTo>
                      <a:pt x="0" y="2"/>
                    </a:lnTo>
                    <a:lnTo>
                      <a:pt x="0" y="3"/>
                    </a:lnTo>
                    <a:lnTo>
                      <a:pt x="0" y="4"/>
                    </a:lnTo>
                    <a:lnTo>
                      <a:pt x="6" y="3"/>
                    </a:lnTo>
                    <a:lnTo>
                      <a:pt x="6"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7" name="Freeform 3774"/>
              <p:cNvSpPr>
                <a:spLocks/>
              </p:cNvSpPr>
              <p:nvPr/>
            </p:nvSpPr>
            <p:spPr bwMode="auto">
              <a:xfrm>
                <a:off x="2761" y="3826"/>
                <a:ext cx="7" cy="3"/>
              </a:xfrm>
              <a:custGeom>
                <a:avLst/>
                <a:gdLst>
                  <a:gd name="T0" fmla="*/ 15 w 15"/>
                  <a:gd name="T1" fmla="*/ 2 h 5"/>
                  <a:gd name="T2" fmla="*/ 15 w 15"/>
                  <a:gd name="T3" fmla="*/ 0 h 5"/>
                  <a:gd name="T4" fmla="*/ 0 w 15"/>
                  <a:gd name="T5" fmla="*/ 0 h 5"/>
                  <a:gd name="T6" fmla="*/ 0 w 15"/>
                  <a:gd name="T7" fmla="*/ 2 h 5"/>
                  <a:gd name="T8" fmla="*/ 0 w 15"/>
                  <a:gd name="T9" fmla="*/ 5 h 5"/>
                  <a:gd name="T10" fmla="*/ 9 w 15"/>
                  <a:gd name="T11" fmla="*/ 5 h 5"/>
                  <a:gd name="T12" fmla="*/ 15 w 15"/>
                  <a:gd name="T13" fmla="*/ 3 h 5"/>
                  <a:gd name="T14" fmla="*/ 15 w 1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5"/>
                  <a:gd name="T26" fmla="*/ 15 w 1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5">
                    <a:moveTo>
                      <a:pt x="15" y="2"/>
                    </a:moveTo>
                    <a:lnTo>
                      <a:pt x="15" y="0"/>
                    </a:lnTo>
                    <a:lnTo>
                      <a:pt x="0" y="0"/>
                    </a:lnTo>
                    <a:lnTo>
                      <a:pt x="0" y="2"/>
                    </a:lnTo>
                    <a:lnTo>
                      <a:pt x="0" y="5"/>
                    </a:lnTo>
                    <a:lnTo>
                      <a:pt x="9" y="5"/>
                    </a:lnTo>
                    <a:lnTo>
                      <a:pt x="15" y="3"/>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8" name="Freeform 3775"/>
              <p:cNvSpPr>
                <a:spLocks/>
              </p:cNvSpPr>
              <p:nvPr/>
            </p:nvSpPr>
            <p:spPr bwMode="auto">
              <a:xfrm>
                <a:off x="2754" y="3826"/>
                <a:ext cx="9" cy="3"/>
              </a:xfrm>
              <a:custGeom>
                <a:avLst/>
                <a:gdLst>
                  <a:gd name="T0" fmla="*/ 14 w 20"/>
                  <a:gd name="T1" fmla="*/ 0 h 5"/>
                  <a:gd name="T2" fmla="*/ 20 w 20"/>
                  <a:gd name="T3" fmla="*/ 0 h 5"/>
                  <a:gd name="T4" fmla="*/ 8 w 20"/>
                  <a:gd name="T5" fmla="*/ 2 h 5"/>
                  <a:gd name="T6" fmla="*/ 0 w 20"/>
                  <a:gd name="T7" fmla="*/ 1 h 5"/>
                  <a:gd name="T8" fmla="*/ 0 w 20"/>
                  <a:gd name="T9" fmla="*/ 2 h 5"/>
                  <a:gd name="T10" fmla="*/ 0 w 20"/>
                  <a:gd name="T11" fmla="*/ 3 h 5"/>
                  <a:gd name="T12" fmla="*/ 8 w 20"/>
                  <a:gd name="T13" fmla="*/ 5 h 5"/>
                  <a:gd name="T14" fmla="*/ 14 w 20"/>
                  <a:gd name="T15" fmla="*/ 3 h 5"/>
                  <a:gd name="T16" fmla="*/ 14 w 20"/>
                  <a:gd name="T17" fmla="*/ 2 h 5"/>
                  <a:gd name="T18" fmla="*/ 14 w 20"/>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5"/>
                  <a:gd name="T32" fmla="*/ 20 w 2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5">
                    <a:moveTo>
                      <a:pt x="14" y="0"/>
                    </a:moveTo>
                    <a:lnTo>
                      <a:pt x="20" y="0"/>
                    </a:lnTo>
                    <a:lnTo>
                      <a:pt x="8" y="2"/>
                    </a:lnTo>
                    <a:lnTo>
                      <a:pt x="0" y="1"/>
                    </a:lnTo>
                    <a:lnTo>
                      <a:pt x="0" y="2"/>
                    </a:lnTo>
                    <a:lnTo>
                      <a:pt x="0" y="3"/>
                    </a:lnTo>
                    <a:lnTo>
                      <a:pt x="8" y="5"/>
                    </a:lnTo>
                    <a:lnTo>
                      <a:pt x="14" y="3"/>
                    </a:lnTo>
                    <a:lnTo>
                      <a:pt x="14" y="2"/>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79" name="Freeform 3776"/>
              <p:cNvSpPr>
                <a:spLocks/>
              </p:cNvSpPr>
              <p:nvPr/>
            </p:nvSpPr>
            <p:spPr bwMode="auto">
              <a:xfrm>
                <a:off x="2749" y="3826"/>
                <a:ext cx="5" cy="3"/>
              </a:xfrm>
              <a:custGeom>
                <a:avLst/>
                <a:gdLst>
                  <a:gd name="T0" fmla="*/ 9 w 9"/>
                  <a:gd name="T1" fmla="*/ 1 h 5"/>
                  <a:gd name="T2" fmla="*/ 1 w 9"/>
                  <a:gd name="T3" fmla="*/ 0 h 5"/>
                  <a:gd name="T4" fmla="*/ 0 w 9"/>
                  <a:gd name="T5" fmla="*/ 0 h 5"/>
                  <a:gd name="T6" fmla="*/ 0 w 9"/>
                  <a:gd name="T7" fmla="*/ 2 h 5"/>
                  <a:gd name="T8" fmla="*/ 0 w 9"/>
                  <a:gd name="T9" fmla="*/ 5 h 5"/>
                  <a:gd name="T10" fmla="*/ 9 w 9"/>
                  <a:gd name="T11" fmla="*/ 5 h 5"/>
                  <a:gd name="T12" fmla="*/ 9 w 9"/>
                  <a:gd name="T13" fmla="*/ 2 h 5"/>
                  <a:gd name="T14" fmla="*/ 9 w 9"/>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9" y="1"/>
                    </a:moveTo>
                    <a:lnTo>
                      <a:pt x="1" y="0"/>
                    </a:lnTo>
                    <a:lnTo>
                      <a:pt x="0" y="0"/>
                    </a:lnTo>
                    <a:lnTo>
                      <a:pt x="0" y="2"/>
                    </a:lnTo>
                    <a:lnTo>
                      <a:pt x="0" y="5"/>
                    </a:lnTo>
                    <a:lnTo>
                      <a:pt x="9" y="5"/>
                    </a:lnTo>
                    <a:lnTo>
                      <a:pt x="9" y="2"/>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0" name="Freeform 3777"/>
              <p:cNvSpPr>
                <a:spLocks/>
              </p:cNvSpPr>
              <p:nvPr/>
            </p:nvSpPr>
            <p:spPr bwMode="auto">
              <a:xfrm>
                <a:off x="2716" y="3818"/>
                <a:ext cx="37" cy="11"/>
              </a:xfrm>
              <a:custGeom>
                <a:avLst/>
                <a:gdLst>
                  <a:gd name="T0" fmla="*/ 66 w 74"/>
                  <a:gd name="T1" fmla="*/ 19 h 22"/>
                  <a:gd name="T2" fmla="*/ 66 w 74"/>
                  <a:gd name="T3" fmla="*/ 18 h 22"/>
                  <a:gd name="T4" fmla="*/ 42 w 74"/>
                  <a:gd name="T5" fmla="*/ 15 h 22"/>
                  <a:gd name="T6" fmla="*/ 35 w 74"/>
                  <a:gd name="T7" fmla="*/ 12 h 22"/>
                  <a:gd name="T8" fmla="*/ 27 w 74"/>
                  <a:gd name="T9" fmla="*/ 11 h 22"/>
                  <a:gd name="T10" fmla="*/ 22 w 74"/>
                  <a:gd name="T11" fmla="*/ 9 h 22"/>
                  <a:gd name="T12" fmla="*/ 16 w 74"/>
                  <a:gd name="T13" fmla="*/ 5 h 22"/>
                  <a:gd name="T14" fmla="*/ 9 w 74"/>
                  <a:gd name="T15" fmla="*/ 3 h 22"/>
                  <a:gd name="T16" fmla="*/ 3 w 74"/>
                  <a:gd name="T17" fmla="*/ 0 h 22"/>
                  <a:gd name="T18" fmla="*/ 1 w 74"/>
                  <a:gd name="T19" fmla="*/ 1 h 22"/>
                  <a:gd name="T20" fmla="*/ 0 w 74"/>
                  <a:gd name="T21" fmla="*/ 2 h 22"/>
                  <a:gd name="T22" fmla="*/ 5 w 74"/>
                  <a:gd name="T23" fmla="*/ 5 h 22"/>
                  <a:gd name="T24" fmla="*/ 12 w 74"/>
                  <a:gd name="T25" fmla="*/ 8 h 22"/>
                  <a:gd name="T26" fmla="*/ 18 w 74"/>
                  <a:gd name="T27" fmla="*/ 11 h 22"/>
                  <a:gd name="T28" fmla="*/ 27 w 74"/>
                  <a:gd name="T29" fmla="*/ 13 h 22"/>
                  <a:gd name="T30" fmla="*/ 35 w 74"/>
                  <a:gd name="T31" fmla="*/ 15 h 22"/>
                  <a:gd name="T32" fmla="*/ 42 w 74"/>
                  <a:gd name="T33" fmla="*/ 17 h 22"/>
                  <a:gd name="T34" fmla="*/ 74 w 74"/>
                  <a:gd name="T35" fmla="*/ 22 h 22"/>
                  <a:gd name="T36" fmla="*/ 66 w 74"/>
                  <a:gd name="T37" fmla="*/ 22 h 22"/>
                  <a:gd name="T38" fmla="*/ 66 w 74"/>
                  <a:gd name="T39" fmla="*/ 19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4"/>
                  <a:gd name="T61" fmla="*/ 0 h 22"/>
                  <a:gd name="T62" fmla="*/ 74 w 74"/>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4" h="22">
                    <a:moveTo>
                      <a:pt x="66" y="19"/>
                    </a:moveTo>
                    <a:lnTo>
                      <a:pt x="66" y="18"/>
                    </a:lnTo>
                    <a:lnTo>
                      <a:pt x="42" y="15"/>
                    </a:lnTo>
                    <a:lnTo>
                      <a:pt x="35" y="12"/>
                    </a:lnTo>
                    <a:lnTo>
                      <a:pt x="27" y="11"/>
                    </a:lnTo>
                    <a:lnTo>
                      <a:pt x="22" y="9"/>
                    </a:lnTo>
                    <a:lnTo>
                      <a:pt x="16" y="5"/>
                    </a:lnTo>
                    <a:lnTo>
                      <a:pt x="9" y="3"/>
                    </a:lnTo>
                    <a:lnTo>
                      <a:pt x="3" y="0"/>
                    </a:lnTo>
                    <a:lnTo>
                      <a:pt x="1" y="1"/>
                    </a:lnTo>
                    <a:lnTo>
                      <a:pt x="0" y="2"/>
                    </a:lnTo>
                    <a:lnTo>
                      <a:pt x="5" y="5"/>
                    </a:lnTo>
                    <a:lnTo>
                      <a:pt x="12" y="8"/>
                    </a:lnTo>
                    <a:lnTo>
                      <a:pt x="18" y="11"/>
                    </a:lnTo>
                    <a:lnTo>
                      <a:pt x="27" y="13"/>
                    </a:lnTo>
                    <a:lnTo>
                      <a:pt x="35" y="15"/>
                    </a:lnTo>
                    <a:lnTo>
                      <a:pt x="42" y="17"/>
                    </a:lnTo>
                    <a:lnTo>
                      <a:pt x="74" y="22"/>
                    </a:lnTo>
                    <a:lnTo>
                      <a:pt x="66" y="22"/>
                    </a:lnTo>
                    <a:lnTo>
                      <a:pt x="6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1" name="Freeform 3778"/>
              <p:cNvSpPr>
                <a:spLocks/>
              </p:cNvSpPr>
              <p:nvPr/>
            </p:nvSpPr>
            <p:spPr bwMode="auto">
              <a:xfrm>
                <a:off x="2696" y="3754"/>
                <a:ext cx="24" cy="66"/>
              </a:xfrm>
              <a:custGeom>
                <a:avLst/>
                <a:gdLst>
                  <a:gd name="T0" fmla="*/ 43 w 48"/>
                  <a:gd name="T1" fmla="*/ 128 h 131"/>
                  <a:gd name="T2" fmla="*/ 48 w 48"/>
                  <a:gd name="T3" fmla="*/ 131 h 131"/>
                  <a:gd name="T4" fmla="*/ 37 w 48"/>
                  <a:gd name="T5" fmla="*/ 125 h 131"/>
                  <a:gd name="T6" fmla="*/ 26 w 48"/>
                  <a:gd name="T7" fmla="*/ 115 h 131"/>
                  <a:gd name="T8" fmla="*/ 17 w 48"/>
                  <a:gd name="T9" fmla="*/ 103 h 131"/>
                  <a:gd name="T10" fmla="*/ 13 w 48"/>
                  <a:gd name="T11" fmla="*/ 97 h 131"/>
                  <a:gd name="T12" fmla="*/ 11 w 48"/>
                  <a:gd name="T13" fmla="*/ 93 h 131"/>
                  <a:gd name="T14" fmla="*/ 9 w 48"/>
                  <a:gd name="T15" fmla="*/ 86 h 131"/>
                  <a:gd name="T16" fmla="*/ 7 w 48"/>
                  <a:gd name="T17" fmla="*/ 78 h 131"/>
                  <a:gd name="T18" fmla="*/ 5 w 48"/>
                  <a:gd name="T19" fmla="*/ 71 h 131"/>
                  <a:gd name="T20" fmla="*/ 3 w 48"/>
                  <a:gd name="T21" fmla="*/ 63 h 131"/>
                  <a:gd name="T22" fmla="*/ 3 w 48"/>
                  <a:gd name="T23" fmla="*/ 54 h 131"/>
                  <a:gd name="T24" fmla="*/ 2 w 48"/>
                  <a:gd name="T25" fmla="*/ 46 h 131"/>
                  <a:gd name="T26" fmla="*/ 3 w 48"/>
                  <a:gd name="T27" fmla="*/ 36 h 131"/>
                  <a:gd name="T28" fmla="*/ 3 w 48"/>
                  <a:gd name="T29" fmla="*/ 25 h 131"/>
                  <a:gd name="T30" fmla="*/ 6 w 48"/>
                  <a:gd name="T31" fmla="*/ 16 h 131"/>
                  <a:gd name="T32" fmla="*/ 7 w 48"/>
                  <a:gd name="T33" fmla="*/ 8 h 131"/>
                  <a:gd name="T34" fmla="*/ 9 w 48"/>
                  <a:gd name="T35" fmla="*/ 0 h 131"/>
                  <a:gd name="T36" fmla="*/ 7 w 48"/>
                  <a:gd name="T37" fmla="*/ 0 h 131"/>
                  <a:gd name="T38" fmla="*/ 5 w 48"/>
                  <a:gd name="T39" fmla="*/ 8 h 131"/>
                  <a:gd name="T40" fmla="*/ 3 w 48"/>
                  <a:gd name="T41" fmla="*/ 16 h 131"/>
                  <a:gd name="T42" fmla="*/ 1 w 48"/>
                  <a:gd name="T43" fmla="*/ 25 h 131"/>
                  <a:gd name="T44" fmla="*/ 1 w 48"/>
                  <a:gd name="T45" fmla="*/ 36 h 131"/>
                  <a:gd name="T46" fmla="*/ 0 w 48"/>
                  <a:gd name="T47" fmla="*/ 46 h 131"/>
                  <a:gd name="T48" fmla="*/ 1 w 48"/>
                  <a:gd name="T49" fmla="*/ 54 h 131"/>
                  <a:gd name="T50" fmla="*/ 1 w 48"/>
                  <a:gd name="T51" fmla="*/ 63 h 131"/>
                  <a:gd name="T52" fmla="*/ 2 w 48"/>
                  <a:gd name="T53" fmla="*/ 71 h 131"/>
                  <a:gd name="T54" fmla="*/ 5 w 48"/>
                  <a:gd name="T55" fmla="*/ 78 h 131"/>
                  <a:gd name="T56" fmla="*/ 7 w 48"/>
                  <a:gd name="T57" fmla="*/ 86 h 131"/>
                  <a:gd name="T58" fmla="*/ 9 w 48"/>
                  <a:gd name="T59" fmla="*/ 93 h 131"/>
                  <a:gd name="T60" fmla="*/ 13 w 48"/>
                  <a:gd name="T61" fmla="*/ 102 h 131"/>
                  <a:gd name="T62" fmla="*/ 15 w 48"/>
                  <a:gd name="T63" fmla="*/ 106 h 131"/>
                  <a:gd name="T64" fmla="*/ 24 w 48"/>
                  <a:gd name="T65" fmla="*/ 117 h 131"/>
                  <a:gd name="T66" fmla="*/ 33 w 48"/>
                  <a:gd name="T67" fmla="*/ 127 h 131"/>
                  <a:gd name="T68" fmla="*/ 41 w 48"/>
                  <a:gd name="T69" fmla="*/ 130 h 131"/>
                  <a:gd name="T70" fmla="*/ 41 w 48"/>
                  <a:gd name="T71" fmla="*/ 129 h 131"/>
                  <a:gd name="T72" fmla="*/ 43 w 48"/>
                  <a:gd name="T73" fmla="*/ 128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8"/>
                  <a:gd name="T112" fmla="*/ 0 h 131"/>
                  <a:gd name="T113" fmla="*/ 48 w 48"/>
                  <a:gd name="T114" fmla="*/ 131 h 13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8" h="131">
                    <a:moveTo>
                      <a:pt x="43" y="128"/>
                    </a:moveTo>
                    <a:lnTo>
                      <a:pt x="48" y="131"/>
                    </a:lnTo>
                    <a:lnTo>
                      <a:pt x="37" y="125"/>
                    </a:lnTo>
                    <a:lnTo>
                      <a:pt x="26" y="115"/>
                    </a:lnTo>
                    <a:lnTo>
                      <a:pt x="17" y="103"/>
                    </a:lnTo>
                    <a:lnTo>
                      <a:pt x="13" y="97"/>
                    </a:lnTo>
                    <a:lnTo>
                      <a:pt x="11" y="93"/>
                    </a:lnTo>
                    <a:lnTo>
                      <a:pt x="9" y="86"/>
                    </a:lnTo>
                    <a:lnTo>
                      <a:pt x="7" y="78"/>
                    </a:lnTo>
                    <a:lnTo>
                      <a:pt x="5" y="71"/>
                    </a:lnTo>
                    <a:lnTo>
                      <a:pt x="3" y="63"/>
                    </a:lnTo>
                    <a:lnTo>
                      <a:pt x="3" y="54"/>
                    </a:lnTo>
                    <a:lnTo>
                      <a:pt x="2" y="46"/>
                    </a:lnTo>
                    <a:lnTo>
                      <a:pt x="3" y="36"/>
                    </a:lnTo>
                    <a:lnTo>
                      <a:pt x="3" y="25"/>
                    </a:lnTo>
                    <a:lnTo>
                      <a:pt x="6" y="16"/>
                    </a:lnTo>
                    <a:lnTo>
                      <a:pt x="7" y="8"/>
                    </a:lnTo>
                    <a:lnTo>
                      <a:pt x="9" y="0"/>
                    </a:lnTo>
                    <a:lnTo>
                      <a:pt x="7" y="0"/>
                    </a:lnTo>
                    <a:lnTo>
                      <a:pt x="5" y="8"/>
                    </a:lnTo>
                    <a:lnTo>
                      <a:pt x="3" y="16"/>
                    </a:lnTo>
                    <a:lnTo>
                      <a:pt x="1" y="25"/>
                    </a:lnTo>
                    <a:lnTo>
                      <a:pt x="1" y="36"/>
                    </a:lnTo>
                    <a:lnTo>
                      <a:pt x="0" y="46"/>
                    </a:lnTo>
                    <a:lnTo>
                      <a:pt x="1" y="54"/>
                    </a:lnTo>
                    <a:lnTo>
                      <a:pt x="1" y="63"/>
                    </a:lnTo>
                    <a:lnTo>
                      <a:pt x="2" y="71"/>
                    </a:lnTo>
                    <a:lnTo>
                      <a:pt x="5" y="78"/>
                    </a:lnTo>
                    <a:lnTo>
                      <a:pt x="7" y="86"/>
                    </a:lnTo>
                    <a:lnTo>
                      <a:pt x="9" y="93"/>
                    </a:lnTo>
                    <a:lnTo>
                      <a:pt x="13" y="102"/>
                    </a:lnTo>
                    <a:lnTo>
                      <a:pt x="15" y="106"/>
                    </a:lnTo>
                    <a:lnTo>
                      <a:pt x="24" y="117"/>
                    </a:lnTo>
                    <a:lnTo>
                      <a:pt x="33" y="127"/>
                    </a:lnTo>
                    <a:lnTo>
                      <a:pt x="41" y="130"/>
                    </a:lnTo>
                    <a:lnTo>
                      <a:pt x="41" y="129"/>
                    </a:lnTo>
                    <a:lnTo>
                      <a:pt x="43"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2" name="Freeform 3779"/>
              <p:cNvSpPr>
                <a:spLocks/>
              </p:cNvSpPr>
              <p:nvPr/>
            </p:nvSpPr>
            <p:spPr bwMode="auto">
              <a:xfrm>
                <a:off x="2699" y="3727"/>
                <a:ext cx="22" cy="27"/>
              </a:xfrm>
              <a:custGeom>
                <a:avLst/>
                <a:gdLst>
                  <a:gd name="T0" fmla="*/ 2 w 44"/>
                  <a:gd name="T1" fmla="*/ 53 h 53"/>
                  <a:gd name="T2" fmla="*/ 6 w 44"/>
                  <a:gd name="T3" fmla="*/ 45 h 53"/>
                  <a:gd name="T4" fmla="*/ 8 w 44"/>
                  <a:gd name="T5" fmla="*/ 40 h 53"/>
                  <a:gd name="T6" fmla="*/ 17 w 44"/>
                  <a:gd name="T7" fmla="*/ 25 h 53"/>
                  <a:gd name="T8" fmla="*/ 22 w 44"/>
                  <a:gd name="T9" fmla="*/ 19 h 53"/>
                  <a:gd name="T10" fmla="*/ 26 w 44"/>
                  <a:gd name="T11" fmla="*/ 15 h 53"/>
                  <a:gd name="T12" fmla="*/ 39 w 44"/>
                  <a:gd name="T13" fmla="*/ 4 h 53"/>
                  <a:gd name="T14" fmla="*/ 44 w 44"/>
                  <a:gd name="T15" fmla="*/ 2 h 53"/>
                  <a:gd name="T16" fmla="*/ 44 w 44"/>
                  <a:gd name="T17" fmla="*/ 1 h 53"/>
                  <a:gd name="T18" fmla="*/ 44 w 44"/>
                  <a:gd name="T19" fmla="*/ 0 h 53"/>
                  <a:gd name="T20" fmla="*/ 34 w 44"/>
                  <a:gd name="T21" fmla="*/ 4 h 53"/>
                  <a:gd name="T22" fmla="*/ 24 w 44"/>
                  <a:gd name="T23" fmla="*/ 12 h 53"/>
                  <a:gd name="T24" fmla="*/ 19 w 44"/>
                  <a:gd name="T25" fmla="*/ 17 h 53"/>
                  <a:gd name="T26" fmla="*/ 15 w 44"/>
                  <a:gd name="T27" fmla="*/ 23 h 53"/>
                  <a:gd name="T28" fmla="*/ 6 w 44"/>
                  <a:gd name="T29" fmla="*/ 37 h 53"/>
                  <a:gd name="T30" fmla="*/ 3 w 44"/>
                  <a:gd name="T31" fmla="*/ 45 h 53"/>
                  <a:gd name="T32" fmla="*/ 0 w 44"/>
                  <a:gd name="T33" fmla="*/ 53 h 53"/>
                  <a:gd name="T34" fmla="*/ 2 w 44"/>
                  <a:gd name="T35" fmla="*/ 53 h 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53"/>
                  <a:gd name="T56" fmla="*/ 44 w 44"/>
                  <a:gd name="T57" fmla="*/ 53 h 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53">
                    <a:moveTo>
                      <a:pt x="2" y="53"/>
                    </a:moveTo>
                    <a:lnTo>
                      <a:pt x="6" y="45"/>
                    </a:lnTo>
                    <a:lnTo>
                      <a:pt x="8" y="40"/>
                    </a:lnTo>
                    <a:lnTo>
                      <a:pt x="17" y="25"/>
                    </a:lnTo>
                    <a:lnTo>
                      <a:pt x="22" y="19"/>
                    </a:lnTo>
                    <a:lnTo>
                      <a:pt x="26" y="15"/>
                    </a:lnTo>
                    <a:lnTo>
                      <a:pt x="39" y="4"/>
                    </a:lnTo>
                    <a:lnTo>
                      <a:pt x="44" y="2"/>
                    </a:lnTo>
                    <a:lnTo>
                      <a:pt x="44" y="1"/>
                    </a:lnTo>
                    <a:lnTo>
                      <a:pt x="44" y="0"/>
                    </a:lnTo>
                    <a:lnTo>
                      <a:pt x="34" y="4"/>
                    </a:lnTo>
                    <a:lnTo>
                      <a:pt x="24" y="12"/>
                    </a:lnTo>
                    <a:lnTo>
                      <a:pt x="19" y="17"/>
                    </a:lnTo>
                    <a:lnTo>
                      <a:pt x="15" y="23"/>
                    </a:lnTo>
                    <a:lnTo>
                      <a:pt x="6" y="37"/>
                    </a:lnTo>
                    <a:lnTo>
                      <a:pt x="3" y="45"/>
                    </a:lnTo>
                    <a:lnTo>
                      <a:pt x="0" y="53"/>
                    </a:lnTo>
                    <a:lnTo>
                      <a:pt x="2"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3" name="Freeform 3780"/>
              <p:cNvSpPr>
                <a:spLocks/>
              </p:cNvSpPr>
              <p:nvPr/>
            </p:nvSpPr>
            <p:spPr bwMode="auto">
              <a:xfrm>
                <a:off x="2721" y="3726"/>
                <a:ext cx="4" cy="3"/>
              </a:xfrm>
              <a:custGeom>
                <a:avLst/>
                <a:gdLst>
                  <a:gd name="T0" fmla="*/ 2 w 9"/>
                  <a:gd name="T1" fmla="*/ 6 h 6"/>
                  <a:gd name="T2" fmla="*/ 9 w 9"/>
                  <a:gd name="T3" fmla="*/ 3 h 6"/>
                  <a:gd name="T4" fmla="*/ 9 w 9"/>
                  <a:gd name="T5" fmla="*/ 3 h 6"/>
                  <a:gd name="T6" fmla="*/ 7 w 9"/>
                  <a:gd name="T7" fmla="*/ 1 h 6"/>
                  <a:gd name="T8" fmla="*/ 6 w 9"/>
                  <a:gd name="T9" fmla="*/ 0 h 6"/>
                  <a:gd name="T10" fmla="*/ 0 w 9"/>
                  <a:gd name="T11" fmla="*/ 4 h 6"/>
                  <a:gd name="T12" fmla="*/ 2 w 9"/>
                  <a:gd name="T13" fmla="*/ 5 h 6"/>
                  <a:gd name="T14" fmla="*/ 2 w 9"/>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2" y="6"/>
                    </a:moveTo>
                    <a:lnTo>
                      <a:pt x="9" y="3"/>
                    </a:lnTo>
                    <a:lnTo>
                      <a:pt x="7" y="1"/>
                    </a:lnTo>
                    <a:lnTo>
                      <a:pt x="6" y="0"/>
                    </a:lnTo>
                    <a:lnTo>
                      <a:pt x="0" y="4"/>
                    </a:lnTo>
                    <a:lnTo>
                      <a:pt x="2"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4" name="Freeform 3781"/>
              <p:cNvSpPr>
                <a:spLocks/>
              </p:cNvSpPr>
              <p:nvPr/>
            </p:nvSpPr>
            <p:spPr bwMode="auto">
              <a:xfrm>
                <a:off x="2721" y="3719"/>
                <a:ext cx="78" cy="11"/>
              </a:xfrm>
              <a:custGeom>
                <a:avLst/>
                <a:gdLst>
                  <a:gd name="T0" fmla="*/ 7 w 156"/>
                  <a:gd name="T1" fmla="*/ 14 h 21"/>
                  <a:gd name="T2" fmla="*/ 7 w 156"/>
                  <a:gd name="T3" fmla="*/ 16 h 21"/>
                  <a:gd name="T4" fmla="*/ 14 w 156"/>
                  <a:gd name="T5" fmla="*/ 12 h 21"/>
                  <a:gd name="T6" fmla="*/ 21 w 156"/>
                  <a:gd name="T7" fmla="*/ 10 h 21"/>
                  <a:gd name="T8" fmla="*/ 29 w 156"/>
                  <a:gd name="T9" fmla="*/ 8 h 21"/>
                  <a:gd name="T10" fmla="*/ 36 w 156"/>
                  <a:gd name="T11" fmla="*/ 5 h 21"/>
                  <a:gd name="T12" fmla="*/ 52 w 156"/>
                  <a:gd name="T13" fmla="*/ 3 h 21"/>
                  <a:gd name="T14" fmla="*/ 62 w 156"/>
                  <a:gd name="T15" fmla="*/ 2 h 21"/>
                  <a:gd name="T16" fmla="*/ 100 w 156"/>
                  <a:gd name="T17" fmla="*/ 2 h 21"/>
                  <a:gd name="T18" fmla="*/ 128 w 156"/>
                  <a:gd name="T19" fmla="*/ 8 h 21"/>
                  <a:gd name="T20" fmla="*/ 138 w 156"/>
                  <a:gd name="T21" fmla="*/ 12 h 21"/>
                  <a:gd name="T22" fmla="*/ 142 w 156"/>
                  <a:gd name="T23" fmla="*/ 13 h 21"/>
                  <a:gd name="T24" fmla="*/ 145 w 156"/>
                  <a:gd name="T25" fmla="*/ 16 h 21"/>
                  <a:gd name="T26" fmla="*/ 156 w 156"/>
                  <a:gd name="T27" fmla="*/ 21 h 21"/>
                  <a:gd name="T28" fmla="*/ 156 w 156"/>
                  <a:gd name="T29" fmla="*/ 20 h 21"/>
                  <a:gd name="T30" fmla="*/ 156 w 156"/>
                  <a:gd name="T31" fmla="*/ 19 h 21"/>
                  <a:gd name="T32" fmla="*/ 148 w 156"/>
                  <a:gd name="T33" fmla="*/ 14 h 21"/>
                  <a:gd name="T34" fmla="*/ 145 w 156"/>
                  <a:gd name="T35" fmla="*/ 11 h 21"/>
                  <a:gd name="T36" fmla="*/ 138 w 156"/>
                  <a:gd name="T37" fmla="*/ 10 h 21"/>
                  <a:gd name="T38" fmla="*/ 128 w 156"/>
                  <a:gd name="T39" fmla="*/ 5 h 21"/>
                  <a:gd name="T40" fmla="*/ 100 w 156"/>
                  <a:gd name="T41" fmla="*/ 0 h 21"/>
                  <a:gd name="T42" fmla="*/ 62 w 156"/>
                  <a:gd name="T43" fmla="*/ 0 h 21"/>
                  <a:gd name="T44" fmla="*/ 52 w 156"/>
                  <a:gd name="T45" fmla="*/ 1 h 21"/>
                  <a:gd name="T46" fmla="*/ 36 w 156"/>
                  <a:gd name="T47" fmla="*/ 3 h 21"/>
                  <a:gd name="T48" fmla="*/ 29 w 156"/>
                  <a:gd name="T49" fmla="*/ 5 h 21"/>
                  <a:gd name="T50" fmla="*/ 21 w 156"/>
                  <a:gd name="T51" fmla="*/ 8 h 21"/>
                  <a:gd name="T52" fmla="*/ 14 w 156"/>
                  <a:gd name="T53" fmla="*/ 10 h 21"/>
                  <a:gd name="T54" fmla="*/ 0 w 156"/>
                  <a:gd name="T55" fmla="*/ 17 h 21"/>
                  <a:gd name="T56" fmla="*/ 6 w 156"/>
                  <a:gd name="T57" fmla="*/ 13 h 21"/>
                  <a:gd name="T58" fmla="*/ 7 w 156"/>
                  <a:gd name="T59" fmla="*/ 14 h 2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6"/>
                  <a:gd name="T91" fmla="*/ 0 h 21"/>
                  <a:gd name="T92" fmla="*/ 156 w 156"/>
                  <a:gd name="T93" fmla="*/ 21 h 2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6" h="21">
                    <a:moveTo>
                      <a:pt x="7" y="14"/>
                    </a:moveTo>
                    <a:lnTo>
                      <a:pt x="7" y="16"/>
                    </a:lnTo>
                    <a:lnTo>
                      <a:pt x="14" y="12"/>
                    </a:lnTo>
                    <a:lnTo>
                      <a:pt x="21" y="10"/>
                    </a:lnTo>
                    <a:lnTo>
                      <a:pt x="29" y="8"/>
                    </a:lnTo>
                    <a:lnTo>
                      <a:pt x="36" y="5"/>
                    </a:lnTo>
                    <a:lnTo>
                      <a:pt x="52" y="3"/>
                    </a:lnTo>
                    <a:lnTo>
                      <a:pt x="62" y="2"/>
                    </a:lnTo>
                    <a:lnTo>
                      <a:pt x="100" y="2"/>
                    </a:lnTo>
                    <a:lnTo>
                      <a:pt x="128" y="8"/>
                    </a:lnTo>
                    <a:lnTo>
                      <a:pt x="138" y="12"/>
                    </a:lnTo>
                    <a:lnTo>
                      <a:pt x="142" y="13"/>
                    </a:lnTo>
                    <a:lnTo>
                      <a:pt x="145" y="16"/>
                    </a:lnTo>
                    <a:lnTo>
                      <a:pt x="156" y="21"/>
                    </a:lnTo>
                    <a:lnTo>
                      <a:pt x="156" y="20"/>
                    </a:lnTo>
                    <a:lnTo>
                      <a:pt x="156" y="19"/>
                    </a:lnTo>
                    <a:lnTo>
                      <a:pt x="148" y="14"/>
                    </a:lnTo>
                    <a:lnTo>
                      <a:pt x="145" y="11"/>
                    </a:lnTo>
                    <a:lnTo>
                      <a:pt x="138" y="10"/>
                    </a:lnTo>
                    <a:lnTo>
                      <a:pt x="128" y="5"/>
                    </a:lnTo>
                    <a:lnTo>
                      <a:pt x="100" y="0"/>
                    </a:lnTo>
                    <a:lnTo>
                      <a:pt x="62" y="0"/>
                    </a:lnTo>
                    <a:lnTo>
                      <a:pt x="52" y="1"/>
                    </a:lnTo>
                    <a:lnTo>
                      <a:pt x="36" y="3"/>
                    </a:lnTo>
                    <a:lnTo>
                      <a:pt x="29" y="5"/>
                    </a:lnTo>
                    <a:lnTo>
                      <a:pt x="21" y="8"/>
                    </a:lnTo>
                    <a:lnTo>
                      <a:pt x="14" y="10"/>
                    </a:lnTo>
                    <a:lnTo>
                      <a:pt x="0" y="17"/>
                    </a:lnTo>
                    <a:lnTo>
                      <a:pt x="6" y="13"/>
                    </a:lnTo>
                    <a:lnTo>
                      <a:pt x="7"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5" name="Freeform 3782"/>
              <p:cNvSpPr>
                <a:spLocks/>
              </p:cNvSpPr>
              <p:nvPr/>
            </p:nvSpPr>
            <p:spPr bwMode="auto">
              <a:xfrm>
                <a:off x="2798" y="3729"/>
                <a:ext cx="13" cy="17"/>
              </a:xfrm>
              <a:custGeom>
                <a:avLst/>
                <a:gdLst>
                  <a:gd name="T0" fmla="*/ 1 w 25"/>
                  <a:gd name="T1" fmla="*/ 1 h 36"/>
                  <a:gd name="T2" fmla="*/ 0 w 25"/>
                  <a:gd name="T3" fmla="*/ 2 h 36"/>
                  <a:gd name="T4" fmla="*/ 3 w 25"/>
                  <a:gd name="T5" fmla="*/ 5 h 36"/>
                  <a:gd name="T6" fmla="*/ 7 w 25"/>
                  <a:gd name="T7" fmla="*/ 8 h 36"/>
                  <a:gd name="T8" fmla="*/ 10 w 25"/>
                  <a:gd name="T9" fmla="*/ 10 h 36"/>
                  <a:gd name="T10" fmla="*/ 19 w 25"/>
                  <a:gd name="T11" fmla="*/ 24 h 36"/>
                  <a:gd name="T12" fmla="*/ 21 w 25"/>
                  <a:gd name="T13" fmla="*/ 28 h 36"/>
                  <a:gd name="T14" fmla="*/ 23 w 25"/>
                  <a:gd name="T15" fmla="*/ 31 h 36"/>
                  <a:gd name="T16" fmla="*/ 23 w 25"/>
                  <a:gd name="T17" fmla="*/ 35 h 36"/>
                  <a:gd name="T18" fmla="*/ 24 w 25"/>
                  <a:gd name="T19" fmla="*/ 36 h 36"/>
                  <a:gd name="T20" fmla="*/ 25 w 25"/>
                  <a:gd name="T21" fmla="*/ 35 h 36"/>
                  <a:gd name="T22" fmla="*/ 25 w 25"/>
                  <a:gd name="T23" fmla="*/ 29 h 36"/>
                  <a:gd name="T24" fmla="*/ 23 w 25"/>
                  <a:gd name="T25" fmla="*/ 24 h 36"/>
                  <a:gd name="T26" fmla="*/ 22 w 25"/>
                  <a:gd name="T27" fmla="*/ 21 h 36"/>
                  <a:gd name="T28" fmla="*/ 13 w 25"/>
                  <a:gd name="T29" fmla="*/ 8 h 36"/>
                  <a:gd name="T30" fmla="*/ 9 w 25"/>
                  <a:gd name="T31" fmla="*/ 6 h 36"/>
                  <a:gd name="T32" fmla="*/ 6 w 25"/>
                  <a:gd name="T33" fmla="*/ 2 h 36"/>
                  <a:gd name="T34" fmla="*/ 6 w 25"/>
                  <a:gd name="T35" fmla="*/ 2 h 36"/>
                  <a:gd name="T36" fmla="*/ 1 w 25"/>
                  <a:gd name="T37" fmla="*/ 0 h 36"/>
                  <a:gd name="T38" fmla="*/ 1 w 25"/>
                  <a:gd name="T39" fmla="*/ 1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6"/>
                  <a:gd name="T62" fmla="*/ 25 w 25"/>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6">
                    <a:moveTo>
                      <a:pt x="1" y="1"/>
                    </a:moveTo>
                    <a:lnTo>
                      <a:pt x="0" y="2"/>
                    </a:lnTo>
                    <a:lnTo>
                      <a:pt x="3" y="5"/>
                    </a:lnTo>
                    <a:lnTo>
                      <a:pt x="7" y="8"/>
                    </a:lnTo>
                    <a:lnTo>
                      <a:pt x="10" y="10"/>
                    </a:lnTo>
                    <a:lnTo>
                      <a:pt x="19" y="24"/>
                    </a:lnTo>
                    <a:lnTo>
                      <a:pt x="21" y="28"/>
                    </a:lnTo>
                    <a:lnTo>
                      <a:pt x="23" y="31"/>
                    </a:lnTo>
                    <a:lnTo>
                      <a:pt x="23" y="35"/>
                    </a:lnTo>
                    <a:lnTo>
                      <a:pt x="24" y="36"/>
                    </a:lnTo>
                    <a:lnTo>
                      <a:pt x="25" y="35"/>
                    </a:lnTo>
                    <a:lnTo>
                      <a:pt x="25" y="29"/>
                    </a:lnTo>
                    <a:lnTo>
                      <a:pt x="23" y="24"/>
                    </a:lnTo>
                    <a:lnTo>
                      <a:pt x="22" y="21"/>
                    </a:lnTo>
                    <a:lnTo>
                      <a:pt x="13" y="8"/>
                    </a:lnTo>
                    <a:lnTo>
                      <a:pt x="9" y="6"/>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6" name="Freeform 3783"/>
              <p:cNvSpPr>
                <a:spLocks/>
              </p:cNvSpPr>
              <p:nvPr/>
            </p:nvSpPr>
            <p:spPr bwMode="auto">
              <a:xfrm>
                <a:off x="2721" y="3769"/>
                <a:ext cx="70" cy="49"/>
              </a:xfrm>
              <a:custGeom>
                <a:avLst/>
                <a:gdLst>
                  <a:gd name="T0" fmla="*/ 1 w 139"/>
                  <a:gd name="T1" fmla="*/ 47 h 98"/>
                  <a:gd name="T2" fmla="*/ 1 w 139"/>
                  <a:gd name="T3" fmla="*/ 52 h 98"/>
                  <a:gd name="T4" fmla="*/ 2 w 139"/>
                  <a:gd name="T5" fmla="*/ 56 h 98"/>
                  <a:gd name="T6" fmla="*/ 3 w 139"/>
                  <a:gd name="T7" fmla="*/ 61 h 98"/>
                  <a:gd name="T8" fmla="*/ 5 w 139"/>
                  <a:gd name="T9" fmla="*/ 65 h 98"/>
                  <a:gd name="T10" fmla="*/ 8 w 139"/>
                  <a:gd name="T11" fmla="*/ 70 h 98"/>
                  <a:gd name="T12" fmla="*/ 11 w 139"/>
                  <a:gd name="T13" fmla="*/ 73 h 98"/>
                  <a:gd name="T14" fmla="*/ 15 w 139"/>
                  <a:gd name="T15" fmla="*/ 77 h 98"/>
                  <a:gd name="T16" fmla="*/ 18 w 139"/>
                  <a:gd name="T17" fmla="*/ 80 h 98"/>
                  <a:gd name="T18" fmla="*/ 23 w 139"/>
                  <a:gd name="T19" fmla="*/ 84 h 98"/>
                  <a:gd name="T20" fmla="*/ 27 w 139"/>
                  <a:gd name="T21" fmla="*/ 86 h 98"/>
                  <a:gd name="T22" fmla="*/ 33 w 139"/>
                  <a:gd name="T23" fmla="*/ 88 h 98"/>
                  <a:gd name="T24" fmla="*/ 39 w 139"/>
                  <a:gd name="T25" fmla="*/ 91 h 98"/>
                  <a:gd name="T26" fmla="*/ 45 w 139"/>
                  <a:gd name="T27" fmla="*/ 93 h 98"/>
                  <a:gd name="T28" fmla="*/ 50 w 139"/>
                  <a:gd name="T29" fmla="*/ 94 h 98"/>
                  <a:gd name="T30" fmla="*/ 56 w 139"/>
                  <a:gd name="T31" fmla="*/ 95 h 98"/>
                  <a:gd name="T32" fmla="*/ 63 w 139"/>
                  <a:gd name="T33" fmla="*/ 97 h 98"/>
                  <a:gd name="T34" fmla="*/ 69 w 139"/>
                  <a:gd name="T35" fmla="*/ 97 h 98"/>
                  <a:gd name="T36" fmla="*/ 76 w 139"/>
                  <a:gd name="T37" fmla="*/ 97 h 98"/>
                  <a:gd name="T38" fmla="*/ 85 w 139"/>
                  <a:gd name="T39" fmla="*/ 97 h 98"/>
                  <a:gd name="T40" fmla="*/ 93 w 139"/>
                  <a:gd name="T41" fmla="*/ 94 h 98"/>
                  <a:gd name="T42" fmla="*/ 101 w 139"/>
                  <a:gd name="T43" fmla="*/ 92 h 98"/>
                  <a:gd name="T44" fmla="*/ 109 w 139"/>
                  <a:gd name="T45" fmla="*/ 90 h 98"/>
                  <a:gd name="T46" fmla="*/ 116 w 139"/>
                  <a:gd name="T47" fmla="*/ 85 h 98"/>
                  <a:gd name="T48" fmla="*/ 122 w 139"/>
                  <a:gd name="T49" fmla="*/ 82 h 98"/>
                  <a:gd name="T50" fmla="*/ 128 w 139"/>
                  <a:gd name="T51" fmla="*/ 76 h 98"/>
                  <a:gd name="T52" fmla="*/ 132 w 139"/>
                  <a:gd name="T53" fmla="*/ 71 h 98"/>
                  <a:gd name="T54" fmla="*/ 136 w 139"/>
                  <a:gd name="T55" fmla="*/ 64 h 98"/>
                  <a:gd name="T56" fmla="*/ 138 w 139"/>
                  <a:gd name="T57" fmla="*/ 57 h 98"/>
                  <a:gd name="T58" fmla="*/ 139 w 139"/>
                  <a:gd name="T59" fmla="*/ 50 h 98"/>
                  <a:gd name="T60" fmla="*/ 139 w 139"/>
                  <a:gd name="T61" fmla="*/ 42 h 98"/>
                  <a:gd name="T62" fmla="*/ 138 w 139"/>
                  <a:gd name="T63" fmla="*/ 35 h 98"/>
                  <a:gd name="T64" fmla="*/ 136 w 139"/>
                  <a:gd name="T65" fmla="*/ 30 h 98"/>
                  <a:gd name="T66" fmla="*/ 132 w 139"/>
                  <a:gd name="T67" fmla="*/ 24 h 98"/>
                  <a:gd name="T68" fmla="*/ 128 w 139"/>
                  <a:gd name="T69" fmla="*/ 18 h 98"/>
                  <a:gd name="T70" fmla="*/ 122 w 139"/>
                  <a:gd name="T71" fmla="*/ 14 h 98"/>
                  <a:gd name="T72" fmla="*/ 116 w 139"/>
                  <a:gd name="T73" fmla="*/ 10 h 98"/>
                  <a:gd name="T74" fmla="*/ 109 w 139"/>
                  <a:gd name="T75" fmla="*/ 7 h 98"/>
                  <a:gd name="T76" fmla="*/ 101 w 139"/>
                  <a:gd name="T77" fmla="*/ 3 h 98"/>
                  <a:gd name="T78" fmla="*/ 93 w 139"/>
                  <a:gd name="T79" fmla="*/ 1 h 98"/>
                  <a:gd name="T80" fmla="*/ 85 w 139"/>
                  <a:gd name="T81" fmla="*/ 0 h 98"/>
                  <a:gd name="T82" fmla="*/ 76 w 139"/>
                  <a:gd name="T83" fmla="*/ 0 h 98"/>
                  <a:gd name="T84" fmla="*/ 65 w 139"/>
                  <a:gd name="T85" fmla="*/ 0 h 98"/>
                  <a:gd name="T86" fmla="*/ 56 w 139"/>
                  <a:gd name="T87" fmla="*/ 0 h 98"/>
                  <a:gd name="T88" fmla="*/ 47 w 139"/>
                  <a:gd name="T89" fmla="*/ 1 h 98"/>
                  <a:gd name="T90" fmla="*/ 39 w 139"/>
                  <a:gd name="T91" fmla="*/ 3 h 98"/>
                  <a:gd name="T92" fmla="*/ 31 w 139"/>
                  <a:gd name="T93" fmla="*/ 7 h 98"/>
                  <a:gd name="T94" fmla="*/ 24 w 139"/>
                  <a:gd name="T95" fmla="*/ 10 h 98"/>
                  <a:gd name="T96" fmla="*/ 17 w 139"/>
                  <a:gd name="T97" fmla="*/ 14 h 98"/>
                  <a:gd name="T98" fmla="*/ 11 w 139"/>
                  <a:gd name="T99" fmla="*/ 18 h 98"/>
                  <a:gd name="T100" fmla="*/ 7 w 139"/>
                  <a:gd name="T101" fmla="*/ 24 h 98"/>
                  <a:gd name="T102" fmla="*/ 3 w 139"/>
                  <a:gd name="T103" fmla="*/ 30 h 98"/>
                  <a:gd name="T104" fmla="*/ 2 w 139"/>
                  <a:gd name="T105" fmla="*/ 35 h 98"/>
                  <a:gd name="T106" fmla="*/ 1 w 139"/>
                  <a:gd name="T107" fmla="*/ 42 h 98"/>
                  <a:gd name="T108" fmla="*/ 0 w 139"/>
                  <a:gd name="T109" fmla="*/ 46 h 9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9"/>
                  <a:gd name="T166" fmla="*/ 0 h 98"/>
                  <a:gd name="T167" fmla="*/ 139 w 139"/>
                  <a:gd name="T168" fmla="*/ 98 h 9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9" h="98">
                    <a:moveTo>
                      <a:pt x="0" y="46"/>
                    </a:moveTo>
                    <a:lnTo>
                      <a:pt x="1" y="47"/>
                    </a:lnTo>
                    <a:lnTo>
                      <a:pt x="1" y="49"/>
                    </a:lnTo>
                    <a:lnTo>
                      <a:pt x="1" y="52"/>
                    </a:lnTo>
                    <a:lnTo>
                      <a:pt x="1" y="54"/>
                    </a:lnTo>
                    <a:lnTo>
                      <a:pt x="2" y="56"/>
                    </a:lnTo>
                    <a:lnTo>
                      <a:pt x="3" y="58"/>
                    </a:lnTo>
                    <a:lnTo>
                      <a:pt x="3" y="61"/>
                    </a:lnTo>
                    <a:lnTo>
                      <a:pt x="4" y="63"/>
                    </a:lnTo>
                    <a:lnTo>
                      <a:pt x="5" y="65"/>
                    </a:lnTo>
                    <a:lnTo>
                      <a:pt x="7" y="68"/>
                    </a:lnTo>
                    <a:lnTo>
                      <a:pt x="8" y="70"/>
                    </a:lnTo>
                    <a:lnTo>
                      <a:pt x="9" y="72"/>
                    </a:lnTo>
                    <a:lnTo>
                      <a:pt x="11" y="73"/>
                    </a:lnTo>
                    <a:lnTo>
                      <a:pt x="12" y="76"/>
                    </a:lnTo>
                    <a:lnTo>
                      <a:pt x="15" y="77"/>
                    </a:lnTo>
                    <a:lnTo>
                      <a:pt x="17" y="79"/>
                    </a:lnTo>
                    <a:lnTo>
                      <a:pt x="18" y="80"/>
                    </a:lnTo>
                    <a:lnTo>
                      <a:pt x="20" y="83"/>
                    </a:lnTo>
                    <a:lnTo>
                      <a:pt x="23" y="84"/>
                    </a:lnTo>
                    <a:lnTo>
                      <a:pt x="25" y="85"/>
                    </a:lnTo>
                    <a:lnTo>
                      <a:pt x="27" y="86"/>
                    </a:lnTo>
                    <a:lnTo>
                      <a:pt x="31" y="87"/>
                    </a:lnTo>
                    <a:lnTo>
                      <a:pt x="33" y="88"/>
                    </a:lnTo>
                    <a:lnTo>
                      <a:pt x="35" y="91"/>
                    </a:lnTo>
                    <a:lnTo>
                      <a:pt x="39" y="91"/>
                    </a:lnTo>
                    <a:lnTo>
                      <a:pt x="42" y="92"/>
                    </a:lnTo>
                    <a:lnTo>
                      <a:pt x="45" y="93"/>
                    </a:lnTo>
                    <a:lnTo>
                      <a:pt x="48" y="94"/>
                    </a:lnTo>
                    <a:lnTo>
                      <a:pt x="50" y="94"/>
                    </a:lnTo>
                    <a:lnTo>
                      <a:pt x="54" y="95"/>
                    </a:lnTo>
                    <a:lnTo>
                      <a:pt x="56" y="95"/>
                    </a:lnTo>
                    <a:lnTo>
                      <a:pt x="60" y="97"/>
                    </a:lnTo>
                    <a:lnTo>
                      <a:pt x="63" y="97"/>
                    </a:lnTo>
                    <a:lnTo>
                      <a:pt x="65" y="97"/>
                    </a:lnTo>
                    <a:lnTo>
                      <a:pt x="69" y="97"/>
                    </a:lnTo>
                    <a:lnTo>
                      <a:pt x="71" y="98"/>
                    </a:lnTo>
                    <a:lnTo>
                      <a:pt x="76" y="97"/>
                    </a:lnTo>
                    <a:lnTo>
                      <a:pt x="80" y="97"/>
                    </a:lnTo>
                    <a:lnTo>
                      <a:pt x="85" y="97"/>
                    </a:lnTo>
                    <a:lnTo>
                      <a:pt x="90" y="95"/>
                    </a:lnTo>
                    <a:lnTo>
                      <a:pt x="93" y="94"/>
                    </a:lnTo>
                    <a:lnTo>
                      <a:pt x="98" y="93"/>
                    </a:lnTo>
                    <a:lnTo>
                      <a:pt x="101" y="92"/>
                    </a:lnTo>
                    <a:lnTo>
                      <a:pt x="105" y="91"/>
                    </a:lnTo>
                    <a:lnTo>
                      <a:pt x="109" y="90"/>
                    </a:lnTo>
                    <a:lnTo>
                      <a:pt x="113" y="87"/>
                    </a:lnTo>
                    <a:lnTo>
                      <a:pt x="116" y="85"/>
                    </a:lnTo>
                    <a:lnTo>
                      <a:pt x="118" y="84"/>
                    </a:lnTo>
                    <a:lnTo>
                      <a:pt x="122" y="82"/>
                    </a:lnTo>
                    <a:lnTo>
                      <a:pt x="125" y="79"/>
                    </a:lnTo>
                    <a:lnTo>
                      <a:pt x="128" y="76"/>
                    </a:lnTo>
                    <a:lnTo>
                      <a:pt x="131" y="73"/>
                    </a:lnTo>
                    <a:lnTo>
                      <a:pt x="132" y="71"/>
                    </a:lnTo>
                    <a:lnTo>
                      <a:pt x="134" y="68"/>
                    </a:lnTo>
                    <a:lnTo>
                      <a:pt x="136" y="64"/>
                    </a:lnTo>
                    <a:lnTo>
                      <a:pt x="138" y="61"/>
                    </a:lnTo>
                    <a:lnTo>
                      <a:pt x="138" y="57"/>
                    </a:lnTo>
                    <a:lnTo>
                      <a:pt x="139" y="54"/>
                    </a:lnTo>
                    <a:lnTo>
                      <a:pt x="139" y="50"/>
                    </a:lnTo>
                    <a:lnTo>
                      <a:pt x="139" y="47"/>
                    </a:lnTo>
                    <a:lnTo>
                      <a:pt x="139" y="42"/>
                    </a:lnTo>
                    <a:lnTo>
                      <a:pt x="139" y="39"/>
                    </a:lnTo>
                    <a:lnTo>
                      <a:pt x="138" y="35"/>
                    </a:lnTo>
                    <a:lnTo>
                      <a:pt x="137" y="33"/>
                    </a:lnTo>
                    <a:lnTo>
                      <a:pt x="136" y="30"/>
                    </a:lnTo>
                    <a:lnTo>
                      <a:pt x="134" y="26"/>
                    </a:lnTo>
                    <a:lnTo>
                      <a:pt x="132" y="24"/>
                    </a:lnTo>
                    <a:lnTo>
                      <a:pt x="130" y="22"/>
                    </a:lnTo>
                    <a:lnTo>
                      <a:pt x="128" y="18"/>
                    </a:lnTo>
                    <a:lnTo>
                      <a:pt x="125" y="16"/>
                    </a:lnTo>
                    <a:lnTo>
                      <a:pt x="122" y="14"/>
                    </a:lnTo>
                    <a:lnTo>
                      <a:pt x="118" y="12"/>
                    </a:lnTo>
                    <a:lnTo>
                      <a:pt x="116" y="10"/>
                    </a:lnTo>
                    <a:lnTo>
                      <a:pt x="113" y="8"/>
                    </a:lnTo>
                    <a:lnTo>
                      <a:pt x="109" y="7"/>
                    </a:lnTo>
                    <a:lnTo>
                      <a:pt x="106" y="4"/>
                    </a:lnTo>
                    <a:lnTo>
                      <a:pt x="101" y="3"/>
                    </a:lnTo>
                    <a:lnTo>
                      <a:pt x="98" y="2"/>
                    </a:lnTo>
                    <a:lnTo>
                      <a:pt x="93" y="1"/>
                    </a:lnTo>
                    <a:lnTo>
                      <a:pt x="90" y="1"/>
                    </a:lnTo>
                    <a:lnTo>
                      <a:pt x="85" y="0"/>
                    </a:lnTo>
                    <a:lnTo>
                      <a:pt x="80" y="0"/>
                    </a:lnTo>
                    <a:lnTo>
                      <a:pt x="76" y="0"/>
                    </a:lnTo>
                    <a:lnTo>
                      <a:pt x="70" y="0"/>
                    </a:lnTo>
                    <a:lnTo>
                      <a:pt x="65" y="0"/>
                    </a:lnTo>
                    <a:lnTo>
                      <a:pt x="61" y="0"/>
                    </a:lnTo>
                    <a:lnTo>
                      <a:pt x="56" y="0"/>
                    </a:lnTo>
                    <a:lnTo>
                      <a:pt x="51" y="1"/>
                    </a:lnTo>
                    <a:lnTo>
                      <a:pt x="47" y="1"/>
                    </a:lnTo>
                    <a:lnTo>
                      <a:pt x="42" y="2"/>
                    </a:lnTo>
                    <a:lnTo>
                      <a:pt x="39" y="3"/>
                    </a:lnTo>
                    <a:lnTo>
                      <a:pt x="34" y="4"/>
                    </a:lnTo>
                    <a:lnTo>
                      <a:pt x="31" y="7"/>
                    </a:lnTo>
                    <a:lnTo>
                      <a:pt x="27" y="8"/>
                    </a:lnTo>
                    <a:lnTo>
                      <a:pt x="24" y="10"/>
                    </a:lnTo>
                    <a:lnTo>
                      <a:pt x="19" y="12"/>
                    </a:lnTo>
                    <a:lnTo>
                      <a:pt x="17" y="14"/>
                    </a:lnTo>
                    <a:lnTo>
                      <a:pt x="13" y="16"/>
                    </a:lnTo>
                    <a:lnTo>
                      <a:pt x="11" y="18"/>
                    </a:lnTo>
                    <a:lnTo>
                      <a:pt x="9" y="22"/>
                    </a:lnTo>
                    <a:lnTo>
                      <a:pt x="7" y="24"/>
                    </a:lnTo>
                    <a:lnTo>
                      <a:pt x="5" y="26"/>
                    </a:lnTo>
                    <a:lnTo>
                      <a:pt x="3" y="30"/>
                    </a:lnTo>
                    <a:lnTo>
                      <a:pt x="2" y="32"/>
                    </a:lnTo>
                    <a:lnTo>
                      <a:pt x="2" y="35"/>
                    </a:lnTo>
                    <a:lnTo>
                      <a:pt x="1" y="39"/>
                    </a:lnTo>
                    <a:lnTo>
                      <a:pt x="1" y="42"/>
                    </a:lnTo>
                    <a:lnTo>
                      <a:pt x="0" y="4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087" name="Freeform 3784"/>
              <p:cNvSpPr>
                <a:spLocks/>
              </p:cNvSpPr>
              <p:nvPr/>
            </p:nvSpPr>
            <p:spPr bwMode="auto">
              <a:xfrm>
                <a:off x="2721" y="3791"/>
                <a:ext cx="8" cy="17"/>
              </a:xfrm>
              <a:custGeom>
                <a:avLst/>
                <a:gdLst>
                  <a:gd name="T0" fmla="*/ 3 w 17"/>
                  <a:gd name="T1" fmla="*/ 0 h 33"/>
                  <a:gd name="T2" fmla="*/ 0 w 17"/>
                  <a:gd name="T3" fmla="*/ 2 h 33"/>
                  <a:gd name="T4" fmla="*/ 2 w 17"/>
                  <a:gd name="T5" fmla="*/ 3 h 33"/>
                  <a:gd name="T6" fmla="*/ 2 w 17"/>
                  <a:gd name="T7" fmla="*/ 9 h 33"/>
                  <a:gd name="T8" fmla="*/ 4 w 17"/>
                  <a:gd name="T9" fmla="*/ 13 h 33"/>
                  <a:gd name="T10" fmla="*/ 4 w 17"/>
                  <a:gd name="T11" fmla="*/ 16 h 33"/>
                  <a:gd name="T12" fmla="*/ 10 w 17"/>
                  <a:gd name="T13" fmla="*/ 27 h 33"/>
                  <a:gd name="T14" fmla="*/ 13 w 17"/>
                  <a:gd name="T15" fmla="*/ 30 h 33"/>
                  <a:gd name="T16" fmla="*/ 13 w 17"/>
                  <a:gd name="T17" fmla="*/ 31 h 33"/>
                  <a:gd name="T18" fmla="*/ 17 w 17"/>
                  <a:gd name="T19" fmla="*/ 33 h 33"/>
                  <a:gd name="T20" fmla="*/ 17 w 17"/>
                  <a:gd name="T21" fmla="*/ 32 h 33"/>
                  <a:gd name="T22" fmla="*/ 17 w 17"/>
                  <a:gd name="T23" fmla="*/ 31 h 33"/>
                  <a:gd name="T24" fmla="*/ 15 w 17"/>
                  <a:gd name="T25" fmla="*/ 31 h 33"/>
                  <a:gd name="T26" fmla="*/ 13 w 17"/>
                  <a:gd name="T27" fmla="*/ 27 h 33"/>
                  <a:gd name="T28" fmla="*/ 12 w 17"/>
                  <a:gd name="T29" fmla="*/ 27 h 33"/>
                  <a:gd name="T30" fmla="*/ 6 w 17"/>
                  <a:gd name="T31" fmla="*/ 16 h 33"/>
                  <a:gd name="T32" fmla="*/ 6 w 17"/>
                  <a:gd name="T33" fmla="*/ 13 h 33"/>
                  <a:gd name="T34" fmla="*/ 4 w 17"/>
                  <a:gd name="T35" fmla="*/ 9 h 33"/>
                  <a:gd name="T36" fmla="*/ 4 w 17"/>
                  <a:gd name="T37" fmla="*/ 1 h 33"/>
                  <a:gd name="T38" fmla="*/ 3 w 17"/>
                  <a:gd name="T39" fmla="*/ 0 h 3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33"/>
                  <a:gd name="T62" fmla="*/ 17 w 17"/>
                  <a:gd name="T63" fmla="*/ 33 h 3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33">
                    <a:moveTo>
                      <a:pt x="3" y="0"/>
                    </a:moveTo>
                    <a:lnTo>
                      <a:pt x="0" y="2"/>
                    </a:lnTo>
                    <a:lnTo>
                      <a:pt x="2" y="3"/>
                    </a:lnTo>
                    <a:lnTo>
                      <a:pt x="2" y="9"/>
                    </a:lnTo>
                    <a:lnTo>
                      <a:pt x="4" y="13"/>
                    </a:lnTo>
                    <a:lnTo>
                      <a:pt x="4" y="16"/>
                    </a:lnTo>
                    <a:lnTo>
                      <a:pt x="10" y="27"/>
                    </a:lnTo>
                    <a:lnTo>
                      <a:pt x="13" y="30"/>
                    </a:lnTo>
                    <a:lnTo>
                      <a:pt x="13" y="31"/>
                    </a:lnTo>
                    <a:lnTo>
                      <a:pt x="17" y="33"/>
                    </a:lnTo>
                    <a:lnTo>
                      <a:pt x="17" y="32"/>
                    </a:lnTo>
                    <a:lnTo>
                      <a:pt x="17" y="31"/>
                    </a:lnTo>
                    <a:lnTo>
                      <a:pt x="15" y="31"/>
                    </a:lnTo>
                    <a:lnTo>
                      <a:pt x="13" y="27"/>
                    </a:lnTo>
                    <a:lnTo>
                      <a:pt x="12" y="27"/>
                    </a:lnTo>
                    <a:lnTo>
                      <a:pt x="6" y="16"/>
                    </a:lnTo>
                    <a:lnTo>
                      <a:pt x="6" y="13"/>
                    </a:lnTo>
                    <a:lnTo>
                      <a:pt x="4" y="9"/>
                    </a:lnTo>
                    <a:lnTo>
                      <a:pt x="4"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8" name="Freeform 3785"/>
              <p:cNvSpPr>
                <a:spLocks/>
              </p:cNvSpPr>
              <p:nvPr/>
            </p:nvSpPr>
            <p:spPr bwMode="auto">
              <a:xfrm>
                <a:off x="2728" y="3807"/>
                <a:ext cx="4" cy="4"/>
              </a:xfrm>
              <a:custGeom>
                <a:avLst/>
                <a:gdLst>
                  <a:gd name="T0" fmla="*/ 2 w 9"/>
                  <a:gd name="T1" fmla="*/ 1 h 8"/>
                  <a:gd name="T2" fmla="*/ 0 w 9"/>
                  <a:gd name="T3" fmla="*/ 2 h 8"/>
                  <a:gd name="T4" fmla="*/ 6 w 9"/>
                  <a:gd name="T5" fmla="*/ 8 h 8"/>
                  <a:gd name="T6" fmla="*/ 7 w 9"/>
                  <a:gd name="T7" fmla="*/ 7 h 8"/>
                  <a:gd name="T8" fmla="*/ 9 w 9"/>
                  <a:gd name="T9" fmla="*/ 6 h 8"/>
                  <a:gd name="T10" fmla="*/ 4 w 9"/>
                  <a:gd name="T11" fmla="*/ 1 h 8"/>
                  <a:gd name="T12" fmla="*/ 2 w 9"/>
                  <a:gd name="T13" fmla="*/ 0 h 8"/>
                  <a:gd name="T14" fmla="*/ 2 w 9"/>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8"/>
                  <a:gd name="T26" fmla="*/ 9 w 9"/>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8">
                    <a:moveTo>
                      <a:pt x="2" y="1"/>
                    </a:moveTo>
                    <a:lnTo>
                      <a:pt x="0" y="2"/>
                    </a:lnTo>
                    <a:lnTo>
                      <a:pt x="6" y="8"/>
                    </a:lnTo>
                    <a:lnTo>
                      <a:pt x="7" y="7"/>
                    </a:lnTo>
                    <a:lnTo>
                      <a:pt x="9" y="6"/>
                    </a:lnTo>
                    <a:lnTo>
                      <a:pt x="4" y="1"/>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89" name="Freeform 3786"/>
              <p:cNvSpPr>
                <a:spLocks/>
              </p:cNvSpPr>
              <p:nvPr/>
            </p:nvSpPr>
            <p:spPr bwMode="auto">
              <a:xfrm>
                <a:off x="2731" y="3810"/>
                <a:ext cx="7" cy="4"/>
              </a:xfrm>
              <a:custGeom>
                <a:avLst/>
                <a:gdLst>
                  <a:gd name="T0" fmla="*/ 1 w 15"/>
                  <a:gd name="T1" fmla="*/ 2 h 8"/>
                  <a:gd name="T2" fmla="*/ 0 w 15"/>
                  <a:gd name="T3" fmla="*/ 1 h 8"/>
                  <a:gd name="T4" fmla="*/ 9 w 15"/>
                  <a:gd name="T5" fmla="*/ 5 h 8"/>
                  <a:gd name="T6" fmla="*/ 13 w 15"/>
                  <a:gd name="T7" fmla="*/ 6 h 8"/>
                  <a:gd name="T8" fmla="*/ 15 w 15"/>
                  <a:gd name="T9" fmla="*/ 8 h 8"/>
                  <a:gd name="T10" fmla="*/ 15 w 15"/>
                  <a:gd name="T11" fmla="*/ 6 h 8"/>
                  <a:gd name="T12" fmla="*/ 15 w 15"/>
                  <a:gd name="T13" fmla="*/ 5 h 8"/>
                  <a:gd name="T14" fmla="*/ 13 w 15"/>
                  <a:gd name="T15" fmla="*/ 4 h 8"/>
                  <a:gd name="T16" fmla="*/ 9 w 15"/>
                  <a:gd name="T17" fmla="*/ 3 h 8"/>
                  <a:gd name="T18" fmla="*/ 2 w 15"/>
                  <a:gd name="T19" fmla="*/ 0 h 8"/>
                  <a:gd name="T20" fmla="*/ 2 w 15"/>
                  <a:gd name="T21" fmla="*/ 1 h 8"/>
                  <a:gd name="T22" fmla="*/ 1 w 15"/>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8"/>
                  <a:gd name="T38" fmla="*/ 15 w 15"/>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8">
                    <a:moveTo>
                      <a:pt x="1" y="2"/>
                    </a:moveTo>
                    <a:lnTo>
                      <a:pt x="0" y="1"/>
                    </a:lnTo>
                    <a:lnTo>
                      <a:pt x="9" y="5"/>
                    </a:lnTo>
                    <a:lnTo>
                      <a:pt x="13" y="6"/>
                    </a:lnTo>
                    <a:lnTo>
                      <a:pt x="15" y="8"/>
                    </a:lnTo>
                    <a:lnTo>
                      <a:pt x="15" y="6"/>
                    </a:lnTo>
                    <a:lnTo>
                      <a:pt x="15" y="5"/>
                    </a:lnTo>
                    <a:lnTo>
                      <a:pt x="13" y="4"/>
                    </a:lnTo>
                    <a:lnTo>
                      <a:pt x="9" y="3"/>
                    </a:lnTo>
                    <a:lnTo>
                      <a:pt x="2"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0" name="Freeform 3787"/>
              <p:cNvSpPr>
                <a:spLocks/>
              </p:cNvSpPr>
              <p:nvPr/>
            </p:nvSpPr>
            <p:spPr bwMode="auto">
              <a:xfrm>
                <a:off x="2737" y="3813"/>
                <a:ext cx="33" cy="5"/>
              </a:xfrm>
              <a:custGeom>
                <a:avLst/>
                <a:gdLst>
                  <a:gd name="T0" fmla="*/ 1 w 66"/>
                  <a:gd name="T1" fmla="*/ 1 h 12"/>
                  <a:gd name="T2" fmla="*/ 0 w 66"/>
                  <a:gd name="T3" fmla="*/ 3 h 12"/>
                  <a:gd name="T4" fmla="*/ 2 w 66"/>
                  <a:gd name="T5" fmla="*/ 5 h 12"/>
                  <a:gd name="T6" fmla="*/ 7 w 66"/>
                  <a:gd name="T7" fmla="*/ 5 h 12"/>
                  <a:gd name="T8" fmla="*/ 10 w 66"/>
                  <a:gd name="T9" fmla="*/ 6 h 12"/>
                  <a:gd name="T10" fmla="*/ 13 w 66"/>
                  <a:gd name="T11" fmla="*/ 7 h 12"/>
                  <a:gd name="T12" fmla="*/ 16 w 66"/>
                  <a:gd name="T13" fmla="*/ 8 h 12"/>
                  <a:gd name="T14" fmla="*/ 18 w 66"/>
                  <a:gd name="T15" fmla="*/ 8 h 12"/>
                  <a:gd name="T16" fmla="*/ 22 w 66"/>
                  <a:gd name="T17" fmla="*/ 10 h 12"/>
                  <a:gd name="T18" fmla="*/ 24 w 66"/>
                  <a:gd name="T19" fmla="*/ 10 h 12"/>
                  <a:gd name="T20" fmla="*/ 28 w 66"/>
                  <a:gd name="T21" fmla="*/ 11 h 12"/>
                  <a:gd name="T22" fmla="*/ 37 w 66"/>
                  <a:gd name="T23" fmla="*/ 11 h 12"/>
                  <a:gd name="T24" fmla="*/ 39 w 66"/>
                  <a:gd name="T25" fmla="*/ 12 h 12"/>
                  <a:gd name="T26" fmla="*/ 44 w 66"/>
                  <a:gd name="T27" fmla="*/ 11 h 12"/>
                  <a:gd name="T28" fmla="*/ 53 w 66"/>
                  <a:gd name="T29" fmla="*/ 11 h 12"/>
                  <a:gd name="T30" fmla="*/ 58 w 66"/>
                  <a:gd name="T31" fmla="*/ 10 h 12"/>
                  <a:gd name="T32" fmla="*/ 61 w 66"/>
                  <a:gd name="T33" fmla="*/ 8 h 12"/>
                  <a:gd name="T34" fmla="*/ 66 w 66"/>
                  <a:gd name="T35" fmla="*/ 7 h 12"/>
                  <a:gd name="T36" fmla="*/ 66 w 66"/>
                  <a:gd name="T37" fmla="*/ 5 h 12"/>
                  <a:gd name="T38" fmla="*/ 61 w 66"/>
                  <a:gd name="T39" fmla="*/ 6 h 12"/>
                  <a:gd name="T40" fmla="*/ 58 w 66"/>
                  <a:gd name="T41" fmla="*/ 7 h 12"/>
                  <a:gd name="T42" fmla="*/ 53 w 66"/>
                  <a:gd name="T43" fmla="*/ 8 h 12"/>
                  <a:gd name="T44" fmla="*/ 44 w 66"/>
                  <a:gd name="T45" fmla="*/ 8 h 12"/>
                  <a:gd name="T46" fmla="*/ 39 w 66"/>
                  <a:gd name="T47" fmla="*/ 10 h 12"/>
                  <a:gd name="T48" fmla="*/ 37 w 66"/>
                  <a:gd name="T49" fmla="*/ 8 h 12"/>
                  <a:gd name="T50" fmla="*/ 28 w 66"/>
                  <a:gd name="T51" fmla="*/ 8 h 12"/>
                  <a:gd name="T52" fmla="*/ 24 w 66"/>
                  <a:gd name="T53" fmla="*/ 7 h 12"/>
                  <a:gd name="T54" fmla="*/ 22 w 66"/>
                  <a:gd name="T55" fmla="*/ 7 h 12"/>
                  <a:gd name="T56" fmla="*/ 18 w 66"/>
                  <a:gd name="T57" fmla="*/ 6 h 12"/>
                  <a:gd name="T58" fmla="*/ 16 w 66"/>
                  <a:gd name="T59" fmla="*/ 6 h 12"/>
                  <a:gd name="T60" fmla="*/ 13 w 66"/>
                  <a:gd name="T61" fmla="*/ 5 h 12"/>
                  <a:gd name="T62" fmla="*/ 10 w 66"/>
                  <a:gd name="T63" fmla="*/ 4 h 12"/>
                  <a:gd name="T64" fmla="*/ 7 w 66"/>
                  <a:gd name="T65" fmla="*/ 3 h 12"/>
                  <a:gd name="T66" fmla="*/ 5 w 66"/>
                  <a:gd name="T67" fmla="*/ 3 h 12"/>
                  <a:gd name="T68" fmla="*/ 3 w 66"/>
                  <a:gd name="T69" fmla="*/ 1 h 12"/>
                  <a:gd name="T70" fmla="*/ 1 w 66"/>
                  <a:gd name="T71" fmla="*/ 0 h 12"/>
                  <a:gd name="T72" fmla="*/ 1 w 66"/>
                  <a:gd name="T73" fmla="*/ 1 h 1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
                  <a:gd name="T112" fmla="*/ 0 h 12"/>
                  <a:gd name="T113" fmla="*/ 66 w 66"/>
                  <a:gd name="T114" fmla="*/ 12 h 1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 h="12">
                    <a:moveTo>
                      <a:pt x="1" y="1"/>
                    </a:moveTo>
                    <a:lnTo>
                      <a:pt x="0" y="3"/>
                    </a:lnTo>
                    <a:lnTo>
                      <a:pt x="2" y="5"/>
                    </a:lnTo>
                    <a:lnTo>
                      <a:pt x="7" y="5"/>
                    </a:lnTo>
                    <a:lnTo>
                      <a:pt x="10" y="6"/>
                    </a:lnTo>
                    <a:lnTo>
                      <a:pt x="13" y="7"/>
                    </a:lnTo>
                    <a:lnTo>
                      <a:pt x="16" y="8"/>
                    </a:lnTo>
                    <a:lnTo>
                      <a:pt x="18" y="8"/>
                    </a:lnTo>
                    <a:lnTo>
                      <a:pt x="22" y="10"/>
                    </a:lnTo>
                    <a:lnTo>
                      <a:pt x="24" y="10"/>
                    </a:lnTo>
                    <a:lnTo>
                      <a:pt x="28" y="11"/>
                    </a:lnTo>
                    <a:lnTo>
                      <a:pt x="37" y="11"/>
                    </a:lnTo>
                    <a:lnTo>
                      <a:pt x="39" y="12"/>
                    </a:lnTo>
                    <a:lnTo>
                      <a:pt x="44" y="11"/>
                    </a:lnTo>
                    <a:lnTo>
                      <a:pt x="53" y="11"/>
                    </a:lnTo>
                    <a:lnTo>
                      <a:pt x="58" y="10"/>
                    </a:lnTo>
                    <a:lnTo>
                      <a:pt x="61" y="8"/>
                    </a:lnTo>
                    <a:lnTo>
                      <a:pt x="66" y="7"/>
                    </a:lnTo>
                    <a:lnTo>
                      <a:pt x="66" y="5"/>
                    </a:lnTo>
                    <a:lnTo>
                      <a:pt x="61" y="6"/>
                    </a:lnTo>
                    <a:lnTo>
                      <a:pt x="58" y="7"/>
                    </a:lnTo>
                    <a:lnTo>
                      <a:pt x="53" y="8"/>
                    </a:lnTo>
                    <a:lnTo>
                      <a:pt x="44" y="8"/>
                    </a:lnTo>
                    <a:lnTo>
                      <a:pt x="39" y="10"/>
                    </a:lnTo>
                    <a:lnTo>
                      <a:pt x="37" y="8"/>
                    </a:lnTo>
                    <a:lnTo>
                      <a:pt x="28" y="8"/>
                    </a:lnTo>
                    <a:lnTo>
                      <a:pt x="24" y="7"/>
                    </a:lnTo>
                    <a:lnTo>
                      <a:pt x="22" y="7"/>
                    </a:lnTo>
                    <a:lnTo>
                      <a:pt x="18" y="6"/>
                    </a:lnTo>
                    <a:lnTo>
                      <a:pt x="16" y="6"/>
                    </a:lnTo>
                    <a:lnTo>
                      <a:pt x="13" y="5"/>
                    </a:lnTo>
                    <a:lnTo>
                      <a:pt x="10" y="4"/>
                    </a:lnTo>
                    <a:lnTo>
                      <a:pt x="7" y="3"/>
                    </a:lnTo>
                    <a:lnTo>
                      <a:pt x="5" y="3"/>
                    </a:lnTo>
                    <a:lnTo>
                      <a:pt x="3" y="1"/>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1" name="Freeform 3788"/>
              <p:cNvSpPr>
                <a:spLocks/>
              </p:cNvSpPr>
              <p:nvPr/>
            </p:nvSpPr>
            <p:spPr bwMode="auto">
              <a:xfrm>
                <a:off x="2770" y="3811"/>
                <a:ext cx="10" cy="5"/>
              </a:xfrm>
              <a:custGeom>
                <a:avLst/>
                <a:gdLst>
                  <a:gd name="T0" fmla="*/ 0 w 19"/>
                  <a:gd name="T1" fmla="*/ 10 h 10"/>
                  <a:gd name="T2" fmla="*/ 7 w 19"/>
                  <a:gd name="T3" fmla="*/ 8 h 10"/>
                  <a:gd name="T4" fmla="*/ 12 w 19"/>
                  <a:gd name="T5" fmla="*/ 7 h 10"/>
                  <a:gd name="T6" fmla="*/ 19 w 19"/>
                  <a:gd name="T7" fmla="*/ 2 h 10"/>
                  <a:gd name="T8" fmla="*/ 18 w 19"/>
                  <a:gd name="T9" fmla="*/ 1 h 10"/>
                  <a:gd name="T10" fmla="*/ 17 w 19"/>
                  <a:gd name="T11" fmla="*/ 0 h 10"/>
                  <a:gd name="T12" fmla="*/ 10 w 19"/>
                  <a:gd name="T13" fmla="*/ 4 h 10"/>
                  <a:gd name="T14" fmla="*/ 7 w 19"/>
                  <a:gd name="T15" fmla="*/ 6 h 10"/>
                  <a:gd name="T16" fmla="*/ 0 w 19"/>
                  <a:gd name="T17" fmla="*/ 8 h 10"/>
                  <a:gd name="T18" fmla="*/ 0 w 19"/>
                  <a:gd name="T19" fmla="*/ 1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10"/>
                  <a:gd name="T32" fmla="*/ 19 w 19"/>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10">
                    <a:moveTo>
                      <a:pt x="0" y="10"/>
                    </a:moveTo>
                    <a:lnTo>
                      <a:pt x="7" y="8"/>
                    </a:lnTo>
                    <a:lnTo>
                      <a:pt x="12" y="7"/>
                    </a:lnTo>
                    <a:lnTo>
                      <a:pt x="19" y="2"/>
                    </a:lnTo>
                    <a:lnTo>
                      <a:pt x="18" y="1"/>
                    </a:lnTo>
                    <a:lnTo>
                      <a:pt x="17" y="0"/>
                    </a:lnTo>
                    <a:lnTo>
                      <a:pt x="10" y="4"/>
                    </a:lnTo>
                    <a:lnTo>
                      <a:pt x="7" y="6"/>
                    </a:lnTo>
                    <a:lnTo>
                      <a:pt x="0" y="8"/>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2" name="Freeform 3789"/>
              <p:cNvSpPr>
                <a:spLocks/>
              </p:cNvSpPr>
              <p:nvPr/>
            </p:nvSpPr>
            <p:spPr bwMode="auto">
              <a:xfrm>
                <a:off x="2777" y="3810"/>
                <a:ext cx="4" cy="2"/>
              </a:xfrm>
              <a:custGeom>
                <a:avLst/>
                <a:gdLst>
                  <a:gd name="T0" fmla="*/ 5 w 7"/>
                  <a:gd name="T1" fmla="*/ 2 h 3"/>
                  <a:gd name="T2" fmla="*/ 5 w 7"/>
                  <a:gd name="T3" fmla="*/ 3 h 3"/>
                  <a:gd name="T4" fmla="*/ 7 w 7"/>
                  <a:gd name="T5" fmla="*/ 2 h 3"/>
                  <a:gd name="T6" fmla="*/ 7 w 7"/>
                  <a:gd name="T7" fmla="*/ 1 h 3"/>
                  <a:gd name="T8" fmla="*/ 7 w 7"/>
                  <a:gd name="T9" fmla="*/ 0 h 3"/>
                  <a:gd name="T10" fmla="*/ 0 w 7"/>
                  <a:gd name="T11" fmla="*/ 3 h 3"/>
                  <a:gd name="T12" fmla="*/ 4 w 7"/>
                  <a:gd name="T13" fmla="*/ 1 h 3"/>
                  <a:gd name="T14" fmla="*/ 5 w 7"/>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5" y="2"/>
                    </a:moveTo>
                    <a:lnTo>
                      <a:pt x="5" y="3"/>
                    </a:lnTo>
                    <a:lnTo>
                      <a:pt x="7" y="2"/>
                    </a:lnTo>
                    <a:lnTo>
                      <a:pt x="7" y="1"/>
                    </a:lnTo>
                    <a:lnTo>
                      <a:pt x="7" y="0"/>
                    </a:lnTo>
                    <a:lnTo>
                      <a:pt x="0" y="3"/>
                    </a:lnTo>
                    <a:lnTo>
                      <a:pt x="4" y="1"/>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3" name="Freeform 3790"/>
              <p:cNvSpPr>
                <a:spLocks/>
              </p:cNvSpPr>
              <p:nvPr/>
            </p:nvSpPr>
            <p:spPr bwMode="auto">
              <a:xfrm>
                <a:off x="2780" y="3805"/>
                <a:ext cx="8" cy="6"/>
              </a:xfrm>
              <a:custGeom>
                <a:avLst/>
                <a:gdLst>
                  <a:gd name="T0" fmla="*/ 1 w 16"/>
                  <a:gd name="T1" fmla="*/ 14 h 14"/>
                  <a:gd name="T2" fmla="*/ 6 w 16"/>
                  <a:gd name="T3" fmla="*/ 12 h 14"/>
                  <a:gd name="T4" fmla="*/ 9 w 16"/>
                  <a:gd name="T5" fmla="*/ 9 h 14"/>
                  <a:gd name="T6" fmla="*/ 12 w 16"/>
                  <a:gd name="T7" fmla="*/ 6 h 14"/>
                  <a:gd name="T8" fmla="*/ 15 w 16"/>
                  <a:gd name="T9" fmla="*/ 4 h 14"/>
                  <a:gd name="T10" fmla="*/ 16 w 16"/>
                  <a:gd name="T11" fmla="*/ 0 h 14"/>
                  <a:gd name="T12" fmla="*/ 15 w 16"/>
                  <a:gd name="T13" fmla="*/ 0 h 14"/>
                  <a:gd name="T14" fmla="*/ 14 w 16"/>
                  <a:gd name="T15" fmla="*/ 0 h 14"/>
                  <a:gd name="T16" fmla="*/ 13 w 16"/>
                  <a:gd name="T17" fmla="*/ 1 h 14"/>
                  <a:gd name="T18" fmla="*/ 9 w 16"/>
                  <a:gd name="T19" fmla="*/ 4 h 14"/>
                  <a:gd name="T20" fmla="*/ 7 w 16"/>
                  <a:gd name="T21" fmla="*/ 7 h 14"/>
                  <a:gd name="T22" fmla="*/ 0 w 16"/>
                  <a:gd name="T23" fmla="*/ 12 h 14"/>
                  <a:gd name="T24" fmla="*/ 1 w 16"/>
                  <a:gd name="T25" fmla="*/ 13 h 14"/>
                  <a:gd name="T26" fmla="*/ 1 w 16"/>
                  <a:gd name="T27" fmla="*/ 14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4"/>
                  <a:gd name="T44" fmla="*/ 16 w 16"/>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4">
                    <a:moveTo>
                      <a:pt x="1" y="14"/>
                    </a:moveTo>
                    <a:lnTo>
                      <a:pt x="6" y="12"/>
                    </a:lnTo>
                    <a:lnTo>
                      <a:pt x="9" y="9"/>
                    </a:lnTo>
                    <a:lnTo>
                      <a:pt x="12" y="6"/>
                    </a:lnTo>
                    <a:lnTo>
                      <a:pt x="15" y="4"/>
                    </a:lnTo>
                    <a:lnTo>
                      <a:pt x="16" y="0"/>
                    </a:lnTo>
                    <a:lnTo>
                      <a:pt x="15" y="0"/>
                    </a:lnTo>
                    <a:lnTo>
                      <a:pt x="14" y="0"/>
                    </a:lnTo>
                    <a:lnTo>
                      <a:pt x="13" y="1"/>
                    </a:lnTo>
                    <a:lnTo>
                      <a:pt x="9" y="4"/>
                    </a:lnTo>
                    <a:lnTo>
                      <a:pt x="7" y="7"/>
                    </a:lnTo>
                    <a:lnTo>
                      <a:pt x="0" y="12"/>
                    </a:lnTo>
                    <a:lnTo>
                      <a:pt x="1" y="13"/>
                    </a:lnTo>
                    <a:lnTo>
                      <a:pt x="1"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4" name="Freeform 3791"/>
              <p:cNvSpPr>
                <a:spLocks/>
              </p:cNvSpPr>
              <p:nvPr/>
            </p:nvSpPr>
            <p:spPr bwMode="auto">
              <a:xfrm>
                <a:off x="2768" y="3769"/>
                <a:ext cx="24" cy="36"/>
              </a:xfrm>
              <a:custGeom>
                <a:avLst/>
                <a:gdLst>
                  <a:gd name="T0" fmla="*/ 39 w 47"/>
                  <a:gd name="T1" fmla="*/ 71 h 72"/>
                  <a:gd name="T2" fmla="*/ 40 w 47"/>
                  <a:gd name="T3" fmla="*/ 72 h 72"/>
                  <a:gd name="T4" fmla="*/ 43 w 47"/>
                  <a:gd name="T5" fmla="*/ 70 h 72"/>
                  <a:gd name="T6" fmla="*/ 44 w 47"/>
                  <a:gd name="T7" fmla="*/ 67 h 72"/>
                  <a:gd name="T8" fmla="*/ 46 w 47"/>
                  <a:gd name="T9" fmla="*/ 62 h 72"/>
                  <a:gd name="T10" fmla="*/ 46 w 47"/>
                  <a:gd name="T11" fmla="*/ 57 h 72"/>
                  <a:gd name="T12" fmla="*/ 47 w 47"/>
                  <a:gd name="T13" fmla="*/ 54 h 72"/>
                  <a:gd name="T14" fmla="*/ 47 w 47"/>
                  <a:gd name="T15" fmla="*/ 39 h 72"/>
                  <a:gd name="T16" fmla="*/ 46 w 47"/>
                  <a:gd name="T17" fmla="*/ 35 h 72"/>
                  <a:gd name="T18" fmla="*/ 45 w 47"/>
                  <a:gd name="T19" fmla="*/ 33 h 72"/>
                  <a:gd name="T20" fmla="*/ 43 w 47"/>
                  <a:gd name="T21" fmla="*/ 25 h 72"/>
                  <a:gd name="T22" fmla="*/ 38 w 47"/>
                  <a:gd name="T23" fmla="*/ 20 h 72"/>
                  <a:gd name="T24" fmla="*/ 36 w 47"/>
                  <a:gd name="T25" fmla="*/ 17 h 72"/>
                  <a:gd name="T26" fmla="*/ 33 w 47"/>
                  <a:gd name="T27" fmla="*/ 15 h 72"/>
                  <a:gd name="T28" fmla="*/ 31 w 47"/>
                  <a:gd name="T29" fmla="*/ 12 h 72"/>
                  <a:gd name="T30" fmla="*/ 26 w 47"/>
                  <a:gd name="T31" fmla="*/ 11 h 72"/>
                  <a:gd name="T32" fmla="*/ 24 w 47"/>
                  <a:gd name="T33" fmla="*/ 9 h 72"/>
                  <a:gd name="T34" fmla="*/ 22 w 47"/>
                  <a:gd name="T35" fmla="*/ 7 h 72"/>
                  <a:gd name="T36" fmla="*/ 18 w 47"/>
                  <a:gd name="T37" fmla="*/ 6 h 72"/>
                  <a:gd name="T38" fmla="*/ 14 w 47"/>
                  <a:gd name="T39" fmla="*/ 3 h 72"/>
                  <a:gd name="T40" fmla="*/ 8 w 47"/>
                  <a:gd name="T41" fmla="*/ 2 h 72"/>
                  <a:gd name="T42" fmla="*/ 5 w 47"/>
                  <a:gd name="T43" fmla="*/ 1 h 72"/>
                  <a:gd name="T44" fmla="*/ 0 w 47"/>
                  <a:gd name="T45" fmla="*/ 0 h 72"/>
                  <a:gd name="T46" fmla="*/ 0 w 47"/>
                  <a:gd name="T47" fmla="*/ 1 h 72"/>
                  <a:gd name="T48" fmla="*/ 0 w 47"/>
                  <a:gd name="T49" fmla="*/ 2 h 72"/>
                  <a:gd name="T50" fmla="*/ 5 w 47"/>
                  <a:gd name="T51" fmla="*/ 3 h 72"/>
                  <a:gd name="T52" fmla="*/ 8 w 47"/>
                  <a:gd name="T53" fmla="*/ 4 h 72"/>
                  <a:gd name="T54" fmla="*/ 12 w 47"/>
                  <a:gd name="T55" fmla="*/ 6 h 72"/>
                  <a:gd name="T56" fmla="*/ 15 w 47"/>
                  <a:gd name="T57" fmla="*/ 8 h 72"/>
                  <a:gd name="T58" fmla="*/ 18 w 47"/>
                  <a:gd name="T59" fmla="*/ 9 h 72"/>
                  <a:gd name="T60" fmla="*/ 22 w 47"/>
                  <a:gd name="T61" fmla="*/ 11 h 72"/>
                  <a:gd name="T62" fmla="*/ 24 w 47"/>
                  <a:gd name="T63" fmla="*/ 14 h 72"/>
                  <a:gd name="T64" fmla="*/ 28 w 47"/>
                  <a:gd name="T65" fmla="*/ 15 h 72"/>
                  <a:gd name="T66" fmla="*/ 31 w 47"/>
                  <a:gd name="T67" fmla="*/ 17 h 72"/>
                  <a:gd name="T68" fmla="*/ 33 w 47"/>
                  <a:gd name="T69" fmla="*/ 19 h 72"/>
                  <a:gd name="T70" fmla="*/ 36 w 47"/>
                  <a:gd name="T71" fmla="*/ 23 h 72"/>
                  <a:gd name="T72" fmla="*/ 40 w 47"/>
                  <a:gd name="T73" fmla="*/ 27 h 72"/>
                  <a:gd name="T74" fmla="*/ 43 w 47"/>
                  <a:gd name="T75" fmla="*/ 33 h 72"/>
                  <a:gd name="T76" fmla="*/ 44 w 47"/>
                  <a:gd name="T77" fmla="*/ 35 h 72"/>
                  <a:gd name="T78" fmla="*/ 45 w 47"/>
                  <a:gd name="T79" fmla="*/ 39 h 72"/>
                  <a:gd name="T80" fmla="*/ 45 w 47"/>
                  <a:gd name="T81" fmla="*/ 54 h 72"/>
                  <a:gd name="T82" fmla="*/ 44 w 47"/>
                  <a:gd name="T83" fmla="*/ 57 h 72"/>
                  <a:gd name="T84" fmla="*/ 44 w 47"/>
                  <a:gd name="T85" fmla="*/ 60 h 72"/>
                  <a:gd name="T86" fmla="*/ 41 w 47"/>
                  <a:gd name="T87" fmla="*/ 63 h 72"/>
                  <a:gd name="T88" fmla="*/ 40 w 47"/>
                  <a:gd name="T89" fmla="*/ 67 h 72"/>
                  <a:gd name="T90" fmla="*/ 40 w 47"/>
                  <a:gd name="T91" fmla="*/ 67 h 72"/>
                  <a:gd name="T92" fmla="*/ 38 w 47"/>
                  <a:gd name="T93" fmla="*/ 71 h 72"/>
                  <a:gd name="T94" fmla="*/ 39 w 47"/>
                  <a:gd name="T95" fmla="*/ 71 h 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7"/>
                  <a:gd name="T145" fmla="*/ 0 h 72"/>
                  <a:gd name="T146" fmla="*/ 47 w 47"/>
                  <a:gd name="T147" fmla="*/ 72 h 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7" h="72">
                    <a:moveTo>
                      <a:pt x="39" y="71"/>
                    </a:moveTo>
                    <a:lnTo>
                      <a:pt x="40" y="72"/>
                    </a:lnTo>
                    <a:lnTo>
                      <a:pt x="43" y="70"/>
                    </a:lnTo>
                    <a:lnTo>
                      <a:pt x="44" y="67"/>
                    </a:lnTo>
                    <a:lnTo>
                      <a:pt x="46" y="62"/>
                    </a:lnTo>
                    <a:lnTo>
                      <a:pt x="46" y="57"/>
                    </a:lnTo>
                    <a:lnTo>
                      <a:pt x="47" y="54"/>
                    </a:lnTo>
                    <a:lnTo>
                      <a:pt x="47" y="39"/>
                    </a:lnTo>
                    <a:lnTo>
                      <a:pt x="46" y="35"/>
                    </a:lnTo>
                    <a:lnTo>
                      <a:pt x="45" y="33"/>
                    </a:lnTo>
                    <a:lnTo>
                      <a:pt x="43" y="25"/>
                    </a:lnTo>
                    <a:lnTo>
                      <a:pt x="38" y="20"/>
                    </a:lnTo>
                    <a:lnTo>
                      <a:pt x="36" y="17"/>
                    </a:lnTo>
                    <a:lnTo>
                      <a:pt x="33" y="15"/>
                    </a:lnTo>
                    <a:lnTo>
                      <a:pt x="31" y="12"/>
                    </a:lnTo>
                    <a:lnTo>
                      <a:pt x="26" y="11"/>
                    </a:lnTo>
                    <a:lnTo>
                      <a:pt x="24" y="9"/>
                    </a:lnTo>
                    <a:lnTo>
                      <a:pt x="22" y="7"/>
                    </a:lnTo>
                    <a:lnTo>
                      <a:pt x="18" y="6"/>
                    </a:lnTo>
                    <a:lnTo>
                      <a:pt x="14" y="3"/>
                    </a:lnTo>
                    <a:lnTo>
                      <a:pt x="8" y="2"/>
                    </a:lnTo>
                    <a:lnTo>
                      <a:pt x="5" y="1"/>
                    </a:lnTo>
                    <a:lnTo>
                      <a:pt x="0" y="0"/>
                    </a:lnTo>
                    <a:lnTo>
                      <a:pt x="0" y="1"/>
                    </a:lnTo>
                    <a:lnTo>
                      <a:pt x="0" y="2"/>
                    </a:lnTo>
                    <a:lnTo>
                      <a:pt x="5" y="3"/>
                    </a:lnTo>
                    <a:lnTo>
                      <a:pt x="8" y="4"/>
                    </a:lnTo>
                    <a:lnTo>
                      <a:pt x="12" y="6"/>
                    </a:lnTo>
                    <a:lnTo>
                      <a:pt x="15" y="8"/>
                    </a:lnTo>
                    <a:lnTo>
                      <a:pt x="18" y="9"/>
                    </a:lnTo>
                    <a:lnTo>
                      <a:pt x="22" y="11"/>
                    </a:lnTo>
                    <a:lnTo>
                      <a:pt x="24" y="14"/>
                    </a:lnTo>
                    <a:lnTo>
                      <a:pt x="28" y="15"/>
                    </a:lnTo>
                    <a:lnTo>
                      <a:pt x="31" y="17"/>
                    </a:lnTo>
                    <a:lnTo>
                      <a:pt x="33" y="19"/>
                    </a:lnTo>
                    <a:lnTo>
                      <a:pt x="36" y="23"/>
                    </a:lnTo>
                    <a:lnTo>
                      <a:pt x="40" y="27"/>
                    </a:lnTo>
                    <a:lnTo>
                      <a:pt x="43" y="33"/>
                    </a:lnTo>
                    <a:lnTo>
                      <a:pt x="44" y="35"/>
                    </a:lnTo>
                    <a:lnTo>
                      <a:pt x="45" y="39"/>
                    </a:lnTo>
                    <a:lnTo>
                      <a:pt x="45" y="54"/>
                    </a:lnTo>
                    <a:lnTo>
                      <a:pt x="44" y="57"/>
                    </a:lnTo>
                    <a:lnTo>
                      <a:pt x="44" y="60"/>
                    </a:lnTo>
                    <a:lnTo>
                      <a:pt x="41" y="63"/>
                    </a:lnTo>
                    <a:lnTo>
                      <a:pt x="40" y="67"/>
                    </a:lnTo>
                    <a:lnTo>
                      <a:pt x="38" y="71"/>
                    </a:lnTo>
                    <a:lnTo>
                      <a:pt x="3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5" name="Freeform 3792"/>
              <p:cNvSpPr>
                <a:spLocks/>
              </p:cNvSpPr>
              <p:nvPr/>
            </p:nvSpPr>
            <p:spPr bwMode="auto">
              <a:xfrm>
                <a:off x="2764" y="3768"/>
                <a:ext cx="5" cy="3"/>
              </a:xfrm>
              <a:custGeom>
                <a:avLst/>
                <a:gdLst>
                  <a:gd name="T0" fmla="*/ 8 w 9"/>
                  <a:gd name="T1" fmla="*/ 1 h 4"/>
                  <a:gd name="T2" fmla="*/ 3 w 9"/>
                  <a:gd name="T3" fmla="*/ 0 h 4"/>
                  <a:gd name="T4" fmla="*/ 1 w 9"/>
                  <a:gd name="T5" fmla="*/ 0 h 4"/>
                  <a:gd name="T6" fmla="*/ 0 w 9"/>
                  <a:gd name="T7" fmla="*/ 0 h 4"/>
                  <a:gd name="T8" fmla="*/ 0 w 9"/>
                  <a:gd name="T9" fmla="*/ 1 h 4"/>
                  <a:gd name="T10" fmla="*/ 0 w 9"/>
                  <a:gd name="T11" fmla="*/ 2 h 4"/>
                  <a:gd name="T12" fmla="*/ 9 w 9"/>
                  <a:gd name="T13" fmla="*/ 4 h 4"/>
                  <a:gd name="T14" fmla="*/ 8 w 9"/>
                  <a:gd name="T15" fmla="*/ 4 h 4"/>
                  <a:gd name="T16" fmla="*/ 8 w 9"/>
                  <a:gd name="T17" fmla="*/ 2 h 4"/>
                  <a:gd name="T18" fmla="*/ 8 w 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8" y="1"/>
                    </a:moveTo>
                    <a:lnTo>
                      <a:pt x="3" y="0"/>
                    </a:lnTo>
                    <a:lnTo>
                      <a:pt x="1" y="0"/>
                    </a:lnTo>
                    <a:lnTo>
                      <a:pt x="0" y="0"/>
                    </a:lnTo>
                    <a:lnTo>
                      <a:pt x="0" y="1"/>
                    </a:lnTo>
                    <a:lnTo>
                      <a:pt x="0" y="2"/>
                    </a:lnTo>
                    <a:lnTo>
                      <a:pt x="9"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6" name="Freeform 3793"/>
              <p:cNvSpPr>
                <a:spLocks/>
              </p:cNvSpPr>
              <p:nvPr/>
            </p:nvSpPr>
            <p:spPr bwMode="auto">
              <a:xfrm>
                <a:off x="2750" y="3768"/>
                <a:ext cx="14" cy="2"/>
              </a:xfrm>
              <a:custGeom>
                <a:avLst/>
                <a:gdLst>
                  <a:gd name="T0" fmla="*/ 29 w 29"/>
                  <a:gd name="T1" fmla="*/ 2 h 5"/>
                  <a:gd name="T2" fmla="*/ 24 w 29"/>
                  <a:gd name="T3" fmla="*/ 0 h 5"/>
                  <a:gd name="T4" fmla="*/ 0 w 29"/>
                  <a:gd name="T5" fmla="*/ 0 h 5"/>
                  <a:gd name="T6" fmla="*/ 0 w 29"/>
                  <a:gd name="T7" fmla="*/ 3 h 5"/>
                  <a:gd name="T8" fmla="*/ 0 w 29"/>
                  <a:gd name="T9" fmla="*/ 5 h 5"/>
                  <a:gd name="T10" fmla="*/ 29 w 29"/>
                  <a:gd name="T11" fmla="*/ 5 h 5"/>
                  <a:gd name="T12" fmla="*/ 29 w 29"/>
                  <a:gd name="T13" fmla="*/ 3 h 5"/>
                  <a:gd name="T14" fmla="*/ 29 w 2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5"/>
                  <a:gd name="T26" fmla="*/ 29 w 2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5">
                    <a:moveTo>
                      <a:pt x="29" y="2"/>
                    </a:moveTo>
                    <a:lnTo>
                      <a:pt x="24" y="0"/>
                    </a:lnTo>
                    <a:lnTo>
                      <a:pt x="0" y="0"/>
                    </a:lnTo>
                    <a:lnTo>
                      <a:pt x="0" y="3"/>
                    </a:lnTo>
                    <a:lnTo>
                      <a:pt x="0" y="5"/>
                    </a:lnTo>
                    <a:lnTo>
                      <a:pt x="29" y="5"/>
                    </a:lnTo>
                    <a:lnTo>
                      <a:pt x="29" y="3"/>
                    </a:lnTo>
                    <a:lnTo>
                      <a:pt x="2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7" name="Freeform 3794"/>
              <p:cNvSpPr>
                <a:spLocks/>
              </p:cNvSpPr>
              <p:nvPr/>
            </p:nvSpPr>
            <p:spPr bwMode="auto">
              <a:xfrm>
                <a:off x="2750" y="3768"/>
                <a:ext cx="2" cy="1"/>
              </a:xfrm>
              <a:custGeom>
                <a:avLst/>
                <a:gdLst>
                  <a:gd name="T0" fmla="*/ 0 w 5"/>
                  <a:gd name="T1" fmla="*/ 0 h 4"/>
                  <a:gd name="T2" fmla="*/ 5 w 5"/>
                  <a:gd name="T3" fmla="*/ 0 h 4"/>
                  <a:gd name="T4" fmla="*/ 0 w 5"/>
                  <a:gd name="T5" fmla="*/ 4 h 4"/>
                  <a:gd name="T6" fmla="*/ 0 w 5"/>
                  <a:gd name="T7" fmla="*/ 3 h 4"/>
                  <a:gd name="T8" fmla="*/ 0 w 5"/>
                  <a:gd name="T9" fmla="*/ 0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0"/>
                    </a:moveTo>
                    <a:lnTo>
                      <a:pt x="5" y="0"/>
                    </a:lnTo>
                    <a:lnTo>
                      <a:pt x="0" y="4"/>
                    </a:lnTo>
                    <a:lnTo>
                      <a:pt x="0"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8" name="Freeform 3795"/>
              <p:cNvSpPr>
                <a:spLocks/>
              </p:cNvSpPr>
              <p:nvPr/>
            </p:nvSpPr>
            <p:spPr bwMode="auto">
              <a:xfrm>
                <a:off x="2747" y="3768"/>
                <a:ext cx="5" cy="2"/>
              </a:xfrm>
              <a:custGeom>
                <a:avLst/>
                <a:gdLst>
                  <a:gd name="T0" fmla="*/ 10 w 10"/>
                  <a:gd name="T1" fmla="*/ 0 h 5"/>
                  <a:gd name="T2" fmla="*/ 0 w 10"/>
                  <a:gd name="T3" fmla="*/ 3 h 5"/>
                  <a:gd name="T4" fmla="*/ 0 w 10"/>
                  <a:gd name="T5" fmla="*/ 4 h 5"/>
                  <a:gd name="T6" fmla="*/ 0 w 10"/>
                  <a:gd name="T7" fmla="*/ 5 h 5"/>
                  <a:gd name="T8" fmla="*/ 5 w 10"/>
                  <a:gd name="T9" fmla="*/ 4 h 5"/>
                  <a:gd name="T10" fmla="*/ 1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0"/>
                    </a:moveTo>
                    <a:lnTo>
                      <a:pt x="0" y="3"/>
                    </a:lnTo>
                    <a:lnTo>
                      <a:pt x="0" y="4"/>
                    </a:lnTo>
                    <a:lnTo>
                      <a:pt x="0" y="5"/>
                    </a:lnTo>
                    <a:lnTo>
                      <a:pt x="5" y="4"/>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99" name="Freeform 3796"/>
              <p:cNvSpPr>
                <a:spLocks/>
              </p:cNvSpPr>
              <p:nvPr/>
            </p:nvSpPr>
            <p:spPr bwMode="auto">
              <a:xfrm>
                <a:off x="2745" y="3768"/>
                <a:ext cx="2" cy="3"/>
              </a:xfrm>
              <a:custGeom>
                <a:avLst/>
                <a:gdLst>
                  <a:gd name="T0" fmla="*/ 4 w 4"/>
                  <a:gd name="T1" fmla="*/ 2 h 4"/>
                  <a:gd name="T2" fmla="*/ 4 w 4"/>
                  <a:gd name="T3" fmla="*/ 0 h 4"/>
                  <a:gd name="T4" fmla="*/ 0 w 4"/>
                  <a:gd name="T5" fmla="*/ 0 h 4"/>
                  <a:gd name="T6" fmla="*/ 0 w 4"/>
                  <a:gd name="T7" fmla="*/ 2 h 4"/>
                  <a:gd name="T8" fmla="*/ 0 w 4"/>
                  <a:gd name="T9" fmla="*/ 4 h 4"/>
                  <a:gd name="T10" fmla="*/ 0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0" name="Freeform 3797"/>
              <p:cNvSpPr>
                <a:spLocks/>
              </p:cNvSpPr>
              <p:nvPr/>
            </p:nvSpPr>
            <p:spPr bwMode="auto">
              <a:xfrm>
                <a:off x="2733" y="3768"/>
                <a:ext cx="14" cy="7"/>
              </a:xfrm>
              <a:custGeom>
                <a:avLst/>
                <a:gdLst>
                  <a:gd name="T0" fmla="*/ 24 w 28"/>
                  <a:gd name="T1" fmla="*/ 0 h 12"/>
                  <a:gd name="T2" fmla="*/ 28 w 28"/>
                  <a:gd name="T3" fmla="*/ 0 h 12"/>
                  <a:gd name="T4" fmla="*/ 19 w 28"/>
                  <a:gd name="T5" fmla="*/ 2 h 12"/>
                  <a:gd name="T6" fmla="*/ 16 w 28"/>
                  <a:gd name="T7" fmla="*/ 3 h 12"/>
                  <a:gd name="T8" fmla="*/ 10 w 28"/>
                  <a:gd name="T9" fmla="*/ 4 h 12"/>
                  <a:gd name="T10" fmla="*/ 7 w 28"/>
                  <a:gd name="T11" fmla="*/ 7 h 12"/>
                  <a:gd name="T12" fmla="*/ 3 w 28"/>
                  <a:gd name="T13" fmla="*/ 8 h 12"/>
                  <a:gd name="T14" fmla="*/ 0 w 28"/>
                  <a:gd name="T15" fmla="*/ 10 h 12"/>
                  <a:gd name="T16" fmla="*/ 1 w 28"/>
                  <a:gd name="T17" fmla="*/ 11 h 12"/>
                  <a:gd name="T18" fmla="*/ 2 w 28"/>
                  <a:gd name="T19" fmla="*/ 12 h 12"/>
                  <a:gd name="T20" fmla="*/ 7 w 28"/>
                  <a:gd name="T21" fmla="*/ 10 h 12"/>
                  <a:gd name="T22" fmla="*/ 10 w 28"/>
                  <a:gd name="T23" fmla="*/ 9 h 12"/>
                  <a:gd name="T24" fmla="*/ 12 w 28"/>
                  <a:gd name="T25" fmla="*/ 7 h 12"/>
                  <a:gd name="T26" fmla="*/ 16 w 28"/>
                  <a:gd name="T27" fmla="*/ 5 h 12"/>
                  <a:gd name="T28" fmla="*/ 19 w 28"/>
                  <a:gd name="T29" fmla="*/ 4 h 12"/>
                  <a:gd name="T30" fmla="*/ 24 w 28"/>
                  <a:gd name="T31" fmla="*/ 3 h 12"/>
                  <a:gd name="T32" fmla="*/ 24 w 28"/>
                  <a:gd name="T33" fmla="*/ 2 h 12"/>
                  <a:gd name="T34" fmla="*/ 24 w 28"/>
                  <a:gd name="T35" fmla="*/ 0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
                  <a:gd name="T55" fmla="*/ 0 h 12"/>
                  <a:gd name="T56" fmla="*/ 28 w 28"/>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 h="12">
                    <a:moveTo>
                      <a:pt x="24" y="0"/>
                    </a:moveTo>
                    <a:lnTo>
                      <a:pt x="28" y="0"/>
                    </a:lnTo>
                    <a:lnTo>
                      <a:pt x="19" y="2"/>
                    </a:lnTo>
                    <a:lnTo>
                      <a:pt x="16" y="3"/>
                    </a:lnTo>
                    <a:lnTo>
                      <a:pt x="10" y="4"/>
                    </a:lnTo>
                    <a:lnTo>
                      <a:pt x="7" y="7"/>
                    </a:lnTo>
                    <a:lnTo>
                      <a:pt x="3" y="8"/>
                    </a:lnTo>
                    <a:lnTo>
                      <a:pt x="0" y="10"/>
                    </a:lnTo>
                    <a:lnTo>
                      <a:pt x="1" y="11"/>
                    </a:lnTo>
                    <a:lnTo>
                      <a:pt x="2" y="12"/>
                    </a:lnTo>
                    <a:lnTo>
                      <a:pt x="7" y="10"/>
                    </a:lnTo>
                    <a:lnTo>
                      <a:pt x="10" y="9"/>
                    </a:lnTo>
                    <a:lnTo>
                      <a:pt x="12" y="7"/>
                    </a:lnTo>
                    <a:lnTo>
                      <a:pt x="16" y="5"/>
                    </a:lnTo>
                    <a:lnTo>
                      <a:pt x="19" y="4"/>
                    </a:lnTo>
                    <a:lnTo>
                      <a:pt x="24" y="3"/>
                    </a:lnTo>
                    <a:lnTo>
                      <a:pt x="24" y="2"/>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1" name="Freeform 3798"/>
              <p:cNvSpPr>
                <a:spLocks/>
              </p:cNvSpPr>
              <p:nvPr/>
            </p:nvSpPr>
            <p:spPr bwMode="auto">
              <a:xfrm>
                <a:off x="2730" y="3773"/>
                <a:ext cx="6" cy="3"/>
              </a:xfrm>
              <a:custGeom>
                <a:avLst/>
                <a:gdLst>
                  <a:gd name="T0" fmla="*/ 7 w 11"/>
                  <a:gd name="T1" fmla="*/ 1 h 6"/>
                  <a:gd name="T2" fmla="*/ 7 w 11"/>
                  <a:gd name="T3" fmla="*/ 0 h 6"/>
                  <a:gd name="T4" fmla="*/ 0 w 11"/>
                  <a:gd name="T5" fmla="*/ 3 h 6"/>
                  <a:gd name="T6" fmla="*/ 0 w 11"/>
                  <a:gd name="T7" fmla="*/ 5 h 6"/>
                  <a:gd name="T8" fmla="*/ 0 w 11"/>
                  <a:gd name="T9" fmla="*/ 6 h 6"/>
                  <a:gd name="T10" fmla="*/ 11 w 11"/>
                  <a:gd name="T11" fmla="*/ 0 h 6"/>
                  <a:gd name="T12" fmla="*/ 8 w 11"/>
                  <a:gd name="T13" fmla="*/ 2 h 6"/>
                  <a:gd name="T14" fmla="*/ 7 w 11"/>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6"/>
                  <a:gd name="T26" fmla="*/ 11 w 1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6">
                    <a:moveTo>
                      <a:pt x="7" y="1"/>
                    </a:moveTo>
                    <a:lnTo>
                      <a:pt x="7" y="0"/>
                    </a:lnTo>
                    <a:lnTo>
                      <a:pt x="0" y="3"/>
                    </a:lnTo>
                    <a:lnTo>
                      <a:pt x="0" y="5"/>
                    </a:lnTo>
                    <a:lnTo>
                      <a:pt x="0" y="6"/>
                    </a:lnTo>
                    <a:lnTo>
                      <a:pt x="11" y="0"/>
                    </a:lnTo>
                    <a:lnTo>
                      <a:pt x="8" y="2"/>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2" name="Freeform 3799"/>
              <p:cNvSpPr>
                <a:spLocks/>
              </p:cNvSpPr>
              <p:nvPr/>
            </p:nvSpPr>
            <p:spPr bwMode="auto">
              <a:xfrm>
                <a:off x="2724" y="3775"/>
                <a:ext cx="7" cy="7"/>
              </a:xfrm>
              <a:custGeom>
                <a:avLst/>
                <a:gdLst>
                  <a:gd name="T0" fmla="*/ 12 w 13"/>
                  <a:gd name="T1" fmla="*/ 0 h 13"/>
                  <a:gd name="T2" fmla="*/ 7 w 13"/>
                  <a:gd name="T3" fmla="*/ 3 h 13"/>
                  <a:gd name="T4" fmla="*/ 7 w 13"/>
                  <a:gd name="T5" fmla="*/ 3 h 13"/>
                  <a:gd name="T6" fmla="*/ 5 w 13"/>
                  <a:gd name="T7" fmla="*/ 5 h 13"/>
                  <a:gd name="T8" fmla="*/ 3 w 13"/>
                  <a:gd name="T9" fmla="*/ 8 h 13"/>
                  <a:gd name="T10" fmla="*/ 0 w 13"/>
                  <a:gd name="T11" fmla="*/ 11 h 13"/>
                  <a:gd name="T12" fmla="*/ 2 w 13"/>
                  <a:gd name="T13" fmla="*/ 12 h 13"/>
                  <a:gd name="T14" fmla="*/ 3 w 13"/>
                  <a:gd name="T15" fmla="*/ 13 h 13"/>
                  <a:gd name="T16" fmla="*/ 5 w 13"/>
                  <a:gd name="T17" fmla="*/ 11 h 13"/>
                  <a:gd name="T18" fmla="*/ 7 w 13"/>
                  <a:gd name="T19" fmla="*/ 7 h 13"/>
                  <a:gd name="T20" fmla="*/ 10 w 13"/>
                  <a:gd name="T21" fmla="*/ 5 h 13"/>
                  <a:gd name="T22" fmla="*/ 13 w 13"/>
                  <a:gd name="T23" fmla="*/ 3 h 13"/>
                  <a:gd name="T24" fmla="*/ 12 w 13"/>
                  <a:gd name="T25" fmla="*/ 2 h 13"/>
                  <a:gd name="T26" fmla="*/ 12 w 13"/>
                  <a:gd name="T27" fmla="*/ 0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13"/>
                  <a:gd name="T44" fmla="*/ 13 w 13"/>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13">
                    <a:moveTo>
                      <a:pt x="12" y="0"/>
                    </a:moveTo>
                    <a:lnTo>
                      <a:pt x="7" y="3"/>
                    </a:lnTo>
                    <a:lnTo>
                      <a:pt x="5" y="5"/>
                    </a:lnTo>
                    <a:lnTo>
                      <a:pt x="3" y="8"/>
                    </a:lnTo>
                    <a:lnTo>
                      <a:pt x="0" y="11"/>
                    </a:lnTo>
                    <a:lnTo>
                      <a:pt x="2" y="12"/>
                    </a:lnTo>
                    <a:lnTo>
                      <a:pt x="3" y="13"/>
                    </a:lnTo>
                    <a:lnTo>
                      <a:pt x="5" y="11"/>
                    </a:lnTo>
                    <a:lnTo>
                      <a:pt x="7" y="7"/>
                    </a:lnTo>
                    <a:lnTo>
                      <a:pt x="10" y="5"/>
                    </a:lnTo>
                    <a:lnTo>
                      <a:pt x="13" y="3"/>
                    </a:lnTo>
                    <a:lnTo>
                      <a:pt x="12" y="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3" name="Freeform 3800"/>
              <p:cNvSpPr>
                <a:spLocks/>
              </p:cNvSpPr>
              <p:nvPr/>
            </p:nvSpPr>
            <p:spPr bwMode="auto">
              <a:xfrm>
                <a:off x="2724" y="3780"/>
                <a:ext cx="1" cy="2"/>
              </a:xfrm>
              <a:custGeom>
                <a:avLst/>
                <a:gdLst>
                  <a:gd name="T0" fmla="*/ 1 w 4"/>
                  <a:gd name="T1" fmla="*/ 1 h 4"/>
                  <a:gd name="T2" fmla="*/ 3 w 4"/>
                  <a:gd name="T3" fmla="*/ 0 h 4"/>
                  <a:gd name="T4" fmla="*/ 0 w 4"/>
                  <a:gd name="T5" fmla="*/ 4 h 4"/>
                  <a:gd name="T6" fmla="*/ 1 w 4"/>
                  <a:gd name="T7" fmla="*/ 4 h 4"/>
                  <a:gd name="T8" fmla="*/ 3 w 4"/>
                  <a:gd name="T9" fmla="*/ 4 h 4"/>
                  <a:gd name="T10" fmla="*/ 4 w 4"/>
                  <a:gd name="T11" fmla="*/ 2 h 4"/>
                  <a:gd name="T12" fmla="*/ 3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3" y="0"/>
                    </a:lnTo>
                    <a:lnTo>
                      <a:pt x="0" y="4"/>
                    </a:lnTo>
                    <a:lnTo>
                      <a:pt x="1" y="4"/>
                    </a:lnTo>
                    <a:lnTo>
                      <a:pt x="3" y="4"/>
                    </a:lnTo>
                    <a:lnTo>
                      <a:pt x="4" y="2"/>
                    </a:lnTo>
                    <a:lnTo>
                      <a:pt x="3"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4" name="Freeform 3801"/>
              <p:cNvSpPr>
                <a:spLocks/>
              </p:cNvSpPr>
              <p:nvPr/>
            </p:nvSpPr>
            <p:spPr bwMode="auto">
              <a:xfrm>
                <a:off x="2722" y="3782"/>
                <a:ext cx="3" cy="2"/>
              </a:xfrm>
              <a:custGeom>
                <a:avLst/>
                <a:gdLst>
                  <a:gd name="T0" fmla="*/ 3 w 5"/>
                  <a:gd name="T1" fmla="*/ 1 h 6"/>
                  <a:gd name="T2" fmla="*/ 2 w 5"/>
                  <a:gd name="T3" fmla="*/ 0 h 6"/>
                  <a:gd name="T4" fmla="*/ 0 w 5"/>
                  <a:gd name="T5" fmla="*/ 4 h 6"/>
                  <a:gd name="T6" fmla="*/ 1 w 5"/>
                  <a:gd name="T7" fmla="*/ 5 h 6"/>
                  <a:gd name="T8" fmla="*/ 2 w 5"/>
                  <a:gd name="T9" fmla="*/ 6 h 6"/>
                  <a:gd name="T10" fmla="*/ 2 w 5"/>
                  <a:gd name="T11" fmla="*/ 6 h 6"/>
                  <a:gd name="T12" fmla="*/ 5 w 5"/>
                  <a:gd name="T13" fmla="*/ 1 h 6"/>
                  <a:gd name="T14" fmla="*/ 3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3" y="1"/>
                    </a:moveTo>
                    <a:lnTo>
                      <a:pt x="2" y="0"/>
                    </a:lnTo>
                    <a:lnTo>
                      <a:pt x="0" y="4"/>
                    </a:lnTo>
                    <a:lnTo>
                      <a:pt x="1" y="5"/>
                    </a:lnTo>
                    <a:lnTo>
                      <a:pt x="2" y="6"/>
                    </a:lnTo>
                    <a:lnTo>
                      <a:pt x="5"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5" name="Freeform 3802"/>
              <p:cNvSpPr>
                <a:spLocks/>
              </p:cNvSpPr>
              <p:nvPr/>
            </p:nvSpPr>
            <p:spPr bwMode="auto">
              <a:xfrm>
                <a:off x="2721" y="3782"/>
                <a:ext cx="3" cy="10"/>
              </a:xfrm>
              <a:custGeom>
                <a:avLst/>
                <a:gdLst>
                  <a:gd name="T0" fmla="*/ 4 w 6"/>
                  <a:gd name="T1" fmla="*/ 4 h 22"/>
                  <a:gd name="T2" fmla="*/ 6 w 6"/>
                  <a:gd name="T3" fmla="*/ 0 h 22"/>
                  <a:gd name="T4" fmla="*/ 3 w 6"/>
                  <a:gd name="T5" fmla="*/ 7 h 22"/>
                  <a:gd name="T6" fmla="*/ 3 w 6"/>
                  <a:gd name="T7" fmla="*/ 10 h 22"/>
                  <a:gd name="T8" fmla="*/ 2 w 6"/>
                  <a:gd name="T9" fmla="*/ 14 h 22"/>
                  <a:gd name="T10" fmla="*/ 2 w 6"/>
                  <a:gd name="T11" fmla="*/ 17 h 22"/>
                  <a:gd name="T12" fmla="*/ 0 w 6"/>
                  <a:gd name="T13" fmla="*/ 21 h 22"/>
                  <a:gd name="T14" fmla="*/ 0 w 6"/>
                  <a:gd name="T15" fmla="*/ 22 h 22"/>
                  <a:gd name="T16" fmla="*/ 3 w 6"/>
                  <a:gd name="T17" fmla="*/ 21 h 22"/>
                  <a:gd name="T18" fmla="*/ 4 w 6"/>
                  <a:gd name="T19" fmla="*/ 17 h 22"/>
                  <a:gd name="T20" fmla="*/ 4 w 6"/>
                  <a:gd name="T21" fmla="*/ 14 h 22"/>
                  <a:gd name="T22" fmla="*/ 5 w 6"/>
                  <a:gd name="T23" fmla="*/ 10 h 22"/>
                  <a:gd name="T24" fmla="*/ 5 w 6"/>
                  <a:gd name="T25" fmla="*/ 7 h 22"/>
                  <a:gd name="T26" fmla="*/ 6 w 6"/>
                  <a:gd name="T27" fmla="*/ 5 h 22"/>
                  <a:gd name="T28" fmla="*/ 5 w 6"/>
                  <a:gd name="T29" fmla="*/ 5 h 22"/>
                  <a:gd name="T30" fmla="*/ 4 w 6"/>
                  <a:gd name="T31" fmla="*/ 4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22"/>
                  <a:gd name="T50" fmla="*/ 6 w 6"/>
                  <a:gd name="T51" fmla="*/ 22 h 2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22">
                    <a:moveTo>
                      <a:pt x="4" y="4"/>
                    </a:moveTo>
                    <a:lnTo>
                      <a:pt x="6" y="0"/>
                    </a:lnTo>
                    <a:lnTo>
                      <a:pt x="3" y="7"/>
                    </a:lnTo>
                    <a:lnTo>
                      <a:pt x="3" y="10"/>
                    </a:lnTo>
                    <a:lnTo>
                      <a:pt x="2" y="14"/>
                    </a:lnTo>
                    <a:lnTo>
                      <a:pt x="2" y="17"/>
                    </a:lnTo>
                    <a:lnTo>
                      <a:pt x="0" y="21"/>
                    </a:lnTo>
                    <a:lnTo>
                      <a:pt x="0" y="22"/>
                    </a:lnTo>
                    <a:lnTo>
                      <a:pt x="3" y="21"/>
                    </a:lnTo>
                    <a:lnTo>
                      <a:pt x="4" y="17"/>
                    </a:lnTo>
                    <a:lnTo>
                      <a:pt x="4" y="14"/>
                    </a:lnTo>
                    <a:lnTo>
                      <a:pt x="5" y="10"/>
                    </a:lnTo>
                    <a:lnTo>
                      <a:pt x="5" y="7"/>
                    </a:lnTo>
                    <a:lnTo>
                      <a:pt x="6" y="5"/>
                    </a:lnTo>
                    <a:lnTo>
                      <a:pt x="5"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6" name="Freeform 3803"/>
              <p:cNvSpPr>
                <a:spLocks noEditPoints="1"/>
              </p:cNvSpPr>
              <p:nvPr/>
            </p:nvSpPr>
            <p:spPr bwMode="auto">
              <a:xfrm>
                <a:off x="3485" y="3458"/>
                <a:ext cx="122" cy="106"/>
              </a:xfrm>
              <a:custGeom>
                <a:avLst/>
                <a:gdLst>
                  <a:gd name="T0" fmla="*/ 153 w 244"/>
                  <a:gd name="T1" fmla="*/ 213 h 213"/>
                  <a:gd name="T2" fmla="*/ 153 w 244"/>
                  <a:gd name="T3" fmla="*/ 162 h 213"/>
                  <a:gd name="T4" fmla="*/ 0 w 244"/>
                  <a:gd name="T5" fmla="*/ 162 h 213"/>
                  <a:gd name="T6" fmla="*/ 0 w 244"/>
                  <a:gd name="T7" fmla="*/ 138 h 213"/>
                  <a:gd name="T8" fmla="*/ 161 w 244"/>
                  <a:gd name="T9" fmla="*/ 0 h 213"/>
                  <a:gd name="T10" fmla="*/ 195 w 244"/>
                  <a:gd name="T11" fmla="*/ 0 h 213"/>
                  <a:gd name="T12" fmla="*/ 195 w 244"/>
                  <a:gd name="T13" fmla="*/ 138 h 213"/>
                  <a:gd name="T14" fmla="*/ 244 w 244"/>
                  <a:gd name="T15" fmla="*/ 138 h 213"/>
                  <a:gd name="T16" fmla="*/ 244 w 244"/>
                  <a:gd name="T17" fmla="*/ 162 h 213"/>
                  <a:gd name="T18" fmla="*/ 195 w 244"/>
                  <a:gd name="T19" fmla="*/ 162 h 213"/>
                  <a:gd name="T20" fmla="*/ 195 w 244"/>
                  <a:gd name="T21" fmla="*/ 213 h 213"/>
                  <a:gd name="T22" fmla="*/ 153 w 244"/>
                  <a:gd name="T23" fmla="*/ 213 h 213"/>
                  <a:gd name="T24" fmla="*/ 153 w 244"/>
                  <a:gd name="T25" fmla="*/ 213 h 213"/>
                  <a:gd name="T26" fmla="*/ 153 w 244"/>
                  <a:gd name="T27" fmla="*/ 138 h 213"/>
                  <a:gd name="T28" fmla="*/ 153 w 244"/>
                  <a:gd name="T29" fmla="*/ 42 h 213"/>
                  <a:gd name="T30" fmla="*/ 41 w 244"/>
                  <a:gd name="T31" fmla="*/ 138 h 213"/>
                  <a:gd name="T32" fmla="*/ 153 w 244"/>
                  <a:gd name="T33" fmla="*/ 138 h 213"/>
                  <a:gd name="T34" fmla="*/ 153 w 244"/>
                  <a:gd name="T35" fmla="*/ 138 h 2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4"/>
                  <a:gd name="T55" fmla="*/ 0 h 213"/>
                  <a:gd name="T56" fmla="*/ 244 w 244"/>
                  <a:gd name="T57" fmla="*/ 213 h 21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4" h="213">
                    <a:moveTo>
                      <a:pt x="153" y="213"/>
                    </a:moveTo>
                    <a:lnTo>
                      <a:pt x="153" y="162"/>
                    </a:lnTo>
                    <a:lnTo>
                      <a:pt x="0" y="162"/>
                    </a:lnTo>
                    <a:lnTo>
                      <a:pt x="0" y="138"/>
                    </a:lnTo>
                    <a:lnTo>
                      <a:pt x="161" y="0"/>
                    </a:lnTo>
                    <a:lnTo>
                      <a:pt x="195" y="0"/>
                    </a:lnTo>
                    <a:lnTo>
                      <a:pt x="195" y="138"/>
                    </a:lnTo>
                    <a:lnTo>
                      <a:pt x="244" y="138"/>
                    </a:lnTo>
                    <a:lnTo>
                      <a:pt x="244" y="162"/>
                    </a:lnTo>
                    <a:lnTo>
                      <a:pt x="195" y="162"/>
                    </a:lnTo>
                    <a:lnTo>
                      <a:pt x="195" y="213"/>
                    </a:lnTo>
                    <a:lnTo>
                      <a:pt x="153" y="213"/>
                    </a:lnTo>
                    <a:close/>
                    <a:moveTo>
                      <a:pt x="153" y="138"/>
                    </a:moveTo>
                    <a:lnTo>
                      <a:pt x="153" y="42"/>
                    </a:lnTo>
                    <a:lnTo>
                      <a:pt x="41" y="138"/>
                    </a:lnTo>
                    <a:lnTo>
                      <a:pt x="153" y="138"/>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7" name="Freeform 3804"/>
              <p:cNvSpPr>
                <a:spLocks/>
              </p:cNvSpPr>
              <p:nvPr/>
            </p:nvSpPr>
            <p:spPr bwMode="auto">
              <a:xfrm>
                <a:off x="3485" y="3458"/>
                <a:ext cx="122" cy="106"/>
              </a:xfrm>
              <a:custGeom>
                <a:avLst/>
                <a:gdLst>
                  <a:gd name="T0" fmla="*/ 153 w 244"/>
                  <a:gd name="T1" fmla="*/ 213 h 213"/>
                  <a:gd name="T2" fmla="*/ 153 w 244"/>
                  <a:gd name="T3" fmla="*/ 162 h 213"/>
                  <a:gd name="T4" fmla="*/ 0 w 244"/>
                  <a:gd name="T5" fmla="*/ 162 h 213"/>
                  <a:gd name="T6" fmla="*/ 0 w 244"/>
                  <a:gd name="T7" fmla="*/ 138 h 213"/>
                  <a:gd name="T8" fmla="*/ 161 w 244"/>
                  <a:gd name="T9" fmla="*/ 0 h 213"/>
                  <a:gd name="T10" fmla="*/ 195 w 244"/>
                  <a:gd name="T11" fmla="*/ 0 h 213"/>
                  <a:gd name="T12" fmla="*/ 195 w 244"/>
                  <a:gd name="T13" fmla="*/ 138 h 213"/>
                  <a:gd name="T14" fmla="*/ 244 w 244"/>
                  <a:gd name="T15" fmla="*/ 138 h 213"/>
                  <a:gd name="T16" fmla="*/ 244 w 244"/>
                  <a:gd name="T17" fmla="*/ 162 h 213"/>
                  <a:gd name="T18" fmla="*/ 195 w 244"/>
                  <a:gd name="T19" fmla="*/ 162 h 213"/>
                  <a:gd name="T20" fmla="*/ 195 w 244"/>
                  <a:gd name="T21" fmla="*/ 213 h 213"/>
                  <a:gd name="T22" fmla="*/ 153 w 244"/>
                  <a:gd name="T23" fmla="*/ 213 h 213"/>
                  <a:gd name="T24" fmla="*/ 153 w 244"/>
                  <a:gd name="T25" fmla="*/ 213 h 2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4"/>
                  <a:gd name="T40" fmla="*/ 0 h 213"/>
                  <a:gd name="T41" fmla="*/ 244 w 244"/>
                  <a:gd name="T42" fmla="*/ 213 h 2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4" h="213">
                    <a:moveTo>
                      <a:pt x="153" y="213"/>
                    </a:moveTo>
                    <a:lnTo>
                      <a:pt x="153" y="162"/>
                    </a:lnTo>
                    <a:lnTo>
                      <a:pt x="0" y="162"/>
                    </a:lnTo>
                    <a:lnTo>
                      <a:pt x="0" y="138"/>
                    </a:lnTo>
                    <a:lnTo>
                      <a:pt x="161" y="0"/>
                    </a:lnTo>
                    <a:lnTo>
                      <a:pt x="195" y="0"/>
                    </a:lnTo>
                    <a:lnTo>
                      <a:pt x="195" y="138"/>
                    </a:lnTo>
                    <a:lnTo>
                      <a:pt x="244" y="138"/>
                    </a:lnTo>
                    <a:lnTo>
                      <a:pt x="244" y="162"/>
                    </a:lnTo>
                    <a:lnTo>
                      <a:pt x="195" y="162"/>
                    </a:lnTo>
                    <a:lnTo>
                      <a:pt x="195" y="213"/>
                    </a:lnTo>
                    <a:lnTo>
                      <a:pt x="153" y="21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108" name="Freeform 3805"/>
              <p:cNvSpPr>
                <a:spLocks/>
              </p:cNvSpPr>
              <p:nvPr/>
            </p:nvSpPr>
            <p:spPr bwMode="auto">
              <a:xfrm>
                <a:off x="3485" y="3457"/>
                <a:ext cx="81" cy="107"/>
              </a:xfrm>
              <a:custGeom>
                <a:avLst/>
                <a:gdLst>
                  <a:gd name="T0" fmla="*/ 154 w 164"/>
                  <a:gd name="T1" fmla="*/ 215 h 215"/>
                  <a:gd name="T2" fmla="*/ 156 w 164"/>
                  <a:gd name="T3" fmla="*/ 215 h 215"/>
                  <a:gd name="T4" fmla="*/ 156 w 164"/>
                  <a:gd name="T5" fmla="*/ 163 h 215"/>
                  <a:gd name="T6" fmla="*/ 3 w 164"/>
                  <a:gd name="T7" fmla="*/ 162 h 215"/>
                  <a:gd name="T8" fmla="*/ 3 w 164"/>
                  <a:gd name="T9" fmla="*/ 141 h 215"/>
                  <a:gd name="T10" fmla="*/ 164 w 164"/>
                  <a:gd name="T11" fmla="*/ 3 h 215"/>
                  <a:gd name="T12" fmla="*/ 162 w 164"/>
                  <a:gd name="T13" fmla="*/ 0 h 215"/>
                  <a:gd name="T14" fmla="*/ 0 w 164"/>
                  <a:gd name="T15" fmla="*/ 140 h 215"/>
                  <a:gd name="T16" fmla="*/ 2 w 164"/>
                  <a:gd name="T17" fmla="*/ 166 h 215"/>
                  <a:gd name="T18" fmla="*/ 154 w 164"/>
                  <a:gd name="T19" fmla="*/ 166 h 215"/>
                  <a:gd name="T20" fmla="*/ 154 w 164"/>
                  <a:gd name="T21" fmla="*/ 215 h 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4"/>
                  <a:gd name="T34" fmla="*/ 0 h 215"/>
                  <a:gd name="T35" fmla="*/ 164 w 164"/>
                  <a:gd name="T36" fmla="*/ 215 h 2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4" h="215">
                    <a:moveTo>
                      <a:pt x="154" y="215"/>
                    </a:moveTo>
                    <a:lnTo>
                      <a:pt x="156" y="215"/>
                    </a:lnTo>
                    <a:lnTo>
                      <a:pt x="156" y="163"/>
                    </a:lnTo>
                    <a:lnTo>
                      <a:pt x="3" y="162"/>
                    </a:lnTo>
                    <a:lnTo>
                      <a:pt x="3" y="141"/>
                    </a:lnTo>
                    <a:lnTo>
                      <a:pt x="164" y="3"/>
                    </a:lnTo>
                    <a:lnTo>
                      <a:pt x="162" y="0"/>
                    </a:lnTo>
                    <a:lnTo>
                      <a:pt x="0" y="140"/>
                    </a:lnTo>
                    <a:lnTo>
                      <a:pt x="2" y="166"/>
                    </a:lnTo>
                    <a:lnTo>
                      <a:pt x="154" y="166"/>
                    </a:lnTo>
                    <a:lnTo>
                      <a:pt x="154" y="2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09" name="Freeform 3806"/>
              <p:cNvSpPr>
                <a:spLocks/>
              </p:cNvSpPr>
              <p:nvPr/>
            </p:nvSpPr>
            <p:spPr bwMode="auto">
              <a:xfrm>
                <a:off x="3565" y="3457"/>
                <a:ext cx="43" cy="83"/>
              </a:xfrm>
              <a:custGeom>
                <a:avLst/>
                <a:gdLst>
                  <a:gd name="T0" fmla="*/ 2 w 85"/>
                  <a:gd name="T1" fmla="*/ 3 h 165"/>
                  <a:gd name="T2" fmla="*/ 34 w 85"/>
                  <a:gd name="T3" fmla="*/ 3 h 165"/>
                  <a:gd name="T4" fmla="*/ 34 w 85"/>
                  <a:gd name="T5" fmla="*/ 140 h 165"/>
                  <a:gd name="T6" fmla="*/ 83 w 85"/>
                  <a:gd name="T7" fmla="*/ 141 h 165"/>
                  <a:gd name="T8" fmla="*/ 83 w 85"/>
                  <a:gd name="T9" fmla="*/ 162 h 165"/>
                  <a:gd name="T10" fmla="*/ 85 w 85"/>
                  <a:gd name="T11" fmla="*/ 165 h 165"/>
                  <a:gd name="T12" fmla="*/ 84 w 85"/>
                  <a:gd name="T13" fmla="*/ 139 h 165"/>
                  <a:gd name="T14" fmla="*/ 37 w 85"/>
                  <a:gd name="T15" fmla="*/ 139 h 165"/>
                  <a:gd name="T16" fmla="*/ 35 w 85"/>
                  <a:gd name="T17" fmla="*/ 0 h 165"/>
                  <a:gd name="T18" fmla="*/ 0 w 85"/>
                  <a:gd name="T19" fmla="*/ 0 h 165"/>
                  <a:gd name="T20" fmla="*/ 2 w 85"/>
                  <a:gd name="T21" fmla="*/ 3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
                  <a:gd name="T34" fmla="*/ 0 h 165"/>
                  <a:gd name="T35" fmla="*/ 85 w 85"/>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 h="165">
                    <a:moveTo>
                      <a:pt x="2" y="3"/>
                    </a:moveTo>
                    <a:lnTo>
                      <a:pt x="34" y="3"/>
                    </a:lnTo>
                    <a:lnTo>
                      <a:pt x="34" y="140"/>
                    </a:lnTo>
                    <a:lnTo>
                      <a:pt x="83" y="141"/>
                    </a:lnTo>
                    <a:lnTo>
                      <a:pt x="83" y="162"/>
                    </a:lnTo>
                    <a:lnTo>
                      <a:pt x="85" y="165"/>
                    </a:lnTo>
                    <a:lnTo>
                      <a:pt x="84" y="139"/>
                    </a:lnTo>
                    <a:lnTo>
                      <a:pt x="37" y="139"/>
                    </a:lnTo>
                    <a:lnTo>
                      <a:pt x="35" y="0"/>
                    </a:lnTo>
                    <a:lnTo>
                      <a:pt x="0" y="0"/>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0" name="Freeform 3807"/>
              <p:cNvSpPr>
                <a:spLocks/>
              </p:cNvSpPr>
              <p:nvPr/>
            </p:nvSpPr>
            <p:spPr bwMode="auto">
              <a:xfrm>
                <a:off x="3561" y="3538"/>
                <a:ext cx="47" cy="28"/>
              </a:xfrm>
              <a:custGeom>
                <a:avLst/>
                <a:gdLst>
                  <a:gd name="T0" fmla="*/ 91 w 93"/>
                  <a:gd name="T1" fmla="*/ 0 h 55"/>
                  <a:gd name="T2" fmla="*/ 43 w 93"/>
                  <a:gd name="T3" fmla="*/ 0 h 55"/>
                  <a:gd name="T4" fmla="*/ 42 w 93"/>
                  <a:gd name="T5" fmla="*/ 50 h 55"/>
                  <a:gd name="T6" fmla="*/ 2 w 93"/>
                  <a:gd name="T7" fmla="*/ 50 h 55"/>
                  <a:gd name="T8" fmla="*/ 0 w 93"/>
                  <a:gd name="T9" fmla="*/ 53 h 55"/>
                  <a:gd name="T10" fmla="*/ 1 w 93"/>
                  <a:gd name="T11" fmla="*/ 55 h 55"/>
                  <a:gd name="T12" fmla="*/ 45 w 93"/>
                  <a:gd name="T13" fmla="*/ 54 h 55"/>
                  <a:gd name="T14" fmla="*/ 45 w 93"/>
                  <a:gd name="T15" fmla="*/ 4 h 55"/>
                  <a:gd name="T16" fmla="*/ 93 w 93"/>
                  <a:gd name="T17" fmla="*/ 3 h 55"/>
                  <a:gd name="T18" fmla="*/ 91 w 93"/>
                  <a:gd name="T19" fmla="*/ 0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
                  <a:gd name="T31" fmla="*/ 0 h 55"/>
                  <a:gd name="T32" fmla="*/ 93 w 93"/>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 h="55">
                    <a:moveTo>
                      <a:pt x="91" y="0"/>
                    </a:moveTo>
                    <a:lnTo>
                      <a:pt x="43" y="0"/>
                    </a:lnTo>
                    <a:lnTo>
                      <a:pt x="42" y="50"/>
                    </a:lnTo>
                    <a:lnTo>
                      <a:pt x="2" y="50"/>
                    </a:lnTo>
                    <a:lnTo>
                      <a:pt x="0" y="53"/>
                    </a:lnTo>
                    <a:lnTo>
                      <a:pt x="1" y="55"/>
                    </a:lnTo>
                    <a:lnTo>
                      <a:pt x="45" y="54"/>
                    </a:lnTo>
                    <a:lnTo>
                      <a:pt x="45" y="4"/>
                    </a:lnTo>
                    <a:lnTo>
                      <a:pt x="93" y="3"/>
                    </a:lnTo>
                    <a:lnTo>
                      <a:pt x="9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1" name="Freeform 3808"/>
              <p:cNvSpPr>
                <a:spLocks/>
              </p:cNvSpPr>
              <p:nvPr/>
            </p:nvSpPr>
            <p:spPr bwMode="auto">
              <a:xfrm>
                <a:off x="3506" y="3479"/>
                <a:ext cx="56" cy="48"/>
              </a:xfrm>
              <a:custGeom>
                <a:avLst/>
                <a:gdLst>
                  <a:gd name="T0" fmla="*/ 112 w 112"/>
                  <a:gd name="T1" fmla="*/ 96 h 96"/>
                  <a:gd name="T2" fmla="*/ 112 w 112"/>
                  <a:gd name="T3" fmla="*/ 0 h 96"/>
                  <a:gd name="T4" fmla="*/ 0 w 112"/>
                  <a:gd name="T5" fmla="*/ 96 h 96"/>
                  <a:gd name="T6" fmla="*/ 112 w 112"/>
                  <a:gd name="T7" fmla="*/ 96 h 96"/>
                  <a:gd name="T8" fmla="*/ 112 w 112"/>
                  <a:gd name="T9" fmla="*/ 96 h 96"/>
                  <a:gd name="T10" fmla="*/ 0 60000 65536"/>
                  <a:gd name="T11" fmla="*/ 0 60000 65536"/>
                  <a:gd name="T12" fmla="*/ 0 60000 65536"/>
                  <a:gd name="T13" fmla="*/ 0 60000 65536"/>
                  <a:gd name="T14" fmla="*/ 0 60000 65536"/>
                  <a:gd name="T15" fmla="*/ 0 w 112"/>
                  <a:gd name="T16" fmla="*/ 0 h 96"/>
                  <a:gd name="T17" fmla="*/ 112 w 112"/>
                  <a:gd name="T18" fmla="*/ 96 h 96"/>
                </a:gdLst>
                <a:ahLst/>
                <a:cxnLst>
                  <a:cxn ang="T10">
                    <a:pos x="T0" y="T1"/>
                  </a:cxn>
                  <a:cxn ang="T11">
                    <a:pos x="T2" y="T3"/>
                  </a:cxn>
                  <a:cxn ang="T12">
                    <a:pos x="T4" y="T5"/>
                  </a:cxn>
                  <a:cxn ang="T13">
                    <a:pos x="T6" y="T7"/>
                  </a:cxn>
                  <a:cxn ang="T14">
                    <a:pos x="T8" y="T9"/>
                  </a:cxn>
                </a:cxnLst>
                <a:rect l="T15" t="T16" r="T17" b="T18"/>
                <a:pathLst>
                  <a:path w="112" h="96">
                    <a:moveTo>
                      <a:pt x="112" y="96"/>
                    </a:moveTo>
                    <a:lnTo>
                      <a:pt x="112" y="0"/>
                    </a:lnTo>
                    <a:lnTo>
                      <a:pt x="0" y="96"/>
                    </a:lnTo>
                    <a:lnTo>
                      <a:pt x="112" y="9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112" name="Freeform 3809"/>
              <p:cNvSpPr>
                <a:spLocks/>
              </p:cNvSpPr>
              <p:nvPr/>
            </p:nvSpPr>
            <p:spPr bwMode="auto">
              <a:xfrm>
                <a:off x="3505" y="3479"/>
                <a:ext cx="57" cy="49"/>
              </a:xfrm>
              <a:custGeom>
                <a:avLst/>
                <a:gdLst>
                  <a:gd name="T0" fmla="*/ 112 w 114"/>
                  <a:gd name="T1" fmla="*/ 97 h 98"/>
                  <a:gd name="T2" fmla="*/ 114 w 114"/>
                  <a:gd name="T3" fmla="*/ 97 h 98"/>
                  <a:gd name="T4" fmla="*/ 114 w 114"/>
                  <a:gd name="T5" fmla="*/ 1 h 98"/>
                  <a:gd name="T6" fmla="*/ 112 w 114"/>
                  <a:gd name="T7" fmla="*/ 0 h 98"/>
                  <a:gd name="T8" fmla="*/ 0 w 114"/>
                  <a:gd name="T9" fmla="*/ 96 h 98"/>
                  <a:gd name="T10" fmla="*/ 1 w 114"/>
                  <a:gd name="T11" fmla="*/ 98 h 98"/>
                  <a:gd name="T12" fmla="*/ 4 w 114"/>
                  <a:gd name="T13" fmla="*/ 96 h 98"/>
                  <a:gd name="T14" fmla="*/ 112 w 114"/>
                  <a:gd name="T15" fmla="*/ 4 h 98"/>
                  <a:gd name="T16" fmla="*/ 112 w 114"/>
                  <a:gd name="T17" fmla="*/ 97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8"/>
                  <a:gd name="T29" fmla="*/ 114 w 114"/>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8">
                    <a:moveTo>
                      <a:pt x="112" y="97"/>
                    </a:moveTo>
                    <a:lnTo>
                      <a:pt x="114" y="97"/>
                    </a:lnTo>
                    <a:lnTo>
                      <a:pt x="114" y="1"/>
                    </a:lnTo>
                    <a:lnTo>
                      <a:pt x="112" y="0"/>
                    </a:lnTo>
                    <a:lnTo>
                      <a:pt x="0" y="96"/>
                    </a:lnTo>
                    <a:lnTo>
                      <a:pt x="1" y="98"/>
                    </a:lnTo>
                    <a:lnTo>
                      <a:pt x="4" y="96"/>
                    </a:lnTo>
                    <a:lnTo>
                      <a:pt x="112" y="4"/>
                    </a:lnTo>
                    <a:lnTo>
                      <a:pt x="112"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3" name="Freeform 3810"/>
              <p:cNvSpPr>
                <a:spLocks/>
              </p:cNvSpPr>
              <p:nvPr/>
            </p:nvSpPr>
            <p:spPr bwMode="auto">
              <a:xfrm>
                <a:off x="3506" y="3526"/>
                <a:ext cx="56" cy="2"/>
              </a:xfrm>
              <a:custGeom>
                <a:avLst/>
                <a:gdLst>
                  <a:gd name="T0" fmla="*/ 0 w 113"/>
                  <a:gd name="T1" fmla="*/ 2 h 2"/>
                  <a:gd name="T2" fmla="*/ 112 w 113"/>
                  <a:gd name="T3" fmla="*/ 2 h 2"/>
                  <a:gd name="T4" fmla="*/ 113 w 113"/>
                  <a:gd name="T5" fmla="*/ 1 h 2"/>
                  <a:gd name="T6" fmla="*/ 111 w 113"/>
                  <a:gd name="T7" fmla="*/ 0 h 2"/>
                  <a:gd name="T8" fmla="*/ 3 w 113"/>
                  <a:gd name="T9" fmla="*/ 0 h 2"/>
                  <a:gd name="T10" fmla="*/ 0 w 113"/>
                  <a:gd name="T11" fmla="*/ 2 h 2"/>
                  <a:gd name="T12" fmla="*/ 0 60000 65536"/>
                  <a:gd name="T13" fmla="*/ 0 60000 65536"/>
                  <a:gd name="T14" fmla="*/ 0 60000 65536"/>
                  <a:gd name="T15" fmla="*/ 0 60000 65536"/>
                  <a:gd name="T16" fmla="*/ 0 60000 65536"/>
                  <a:gd name="T17" fmla="*/ 0 60000 65536"/>
                  <a:gd name="T18" fmla="*/ 0 w 113"/>
                  <a:gd name="T19" fmla="*/ 0 h 2"/>
                  <a:gd name="T20" fmla="*/ 113 w 113"/>
                  <a:gd name="T21" fmla="*/ 2 h 2"/>
                </a:gdLst>
                <a:ahLst/>
                <a:cxnLst>
                  <a:cxn ang="T12">
                    <a:pos x="T0" y="T1"/>
                  </a:cxn>
                  <a:cxn ang="T13">
                    <a:pos x="T2" y="T3"/>
                  </a:cxn>
                  <a:cxn ang="T14">
                    <a:pos x="T4" y="T5"/>
                  </a:cxn>
                  <a:cxn ang="T15">
                    <a:pos x="T6" y="T7"/>
                  </a:cxn>
                  <a:cxn ang="T16">
                    <a:pos x="T8" y="T9"/>
                  </a:cxn>
                  <a:cxn ang="T17">
                    <a:pos x="T10" y="T11"/>
                  </a:cxn>
                </a:cxnLst>
                <a:rect l="T18" t="T19" r="T20" b="T21"/>
                <a:pathLst>
                  <a:path w="113" h="2">
                    <a:moveTo>
                      <a:pt x="0" y="2"/>
                    </a:moveTo>
                    <a:lnTo>
                      <a:pt x="112" y="2"/>
                    </a:lnTo>
                    <a:lnTo>
                      <a:pt x="113" y="1"/>
                    </a:lnTo>
                    <a:lnTo>
                      <a:pt x="111" y="0"/>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4" name="Freeform 3811"/>
              <p:cNvSpPr>
                <a:spLocks/>
              </p:cNvSpPr>
              <p:nvPr/>
            </p:nvSpPr>
            <p:spPr bwMode="auto">
              <a:xfrm>
                <a:off x="3626" y="3457"/>
                <a:ext cx="117" cy="107"/>
              </a:xfrm>
              <a:custGeom>
                <a:avLst/>
                <a:gdLst>
                  <a:gd name="T0" fmla="*/ 0 w 235"/>
                  <a:gd name="T1" fmla="*/ 212 h 215"/>
                  <a:gd name="T2" fmla="*/ 1 w 235"/>
                  <a:gd name="T3" fmla="*/ 207 h 215"/>
                  <a:gd name="T4" fmla="*/ 2 w 235"/>
                  <a:gd name="T5" fmla="*/ 200 h 215"/>
                  <a:gd name="T6" fmla="*/ 7 w 235"/>
                  <a:gd name="T7" fmla="*/ 193 h 215"/>
                  <a:gd name="T8" fmla="*/ 15 w 235"/>
                  <a:gd name="T9" fmla="*/ 184 h 215"/>
                  <a:gd name="T10" fmla="*/ 25 w 235"/>
                  <a:gd name="T11" fmla="*/ 174 h 215"/>
                  <a:gd name="T12" fmla="*/ 37 w 235"/>
                  <a:gd name="T13" fmla="*/ 165 h 215"/>
                  <a:gd name="T14" fmla="*/ 53 w 235"/>
                  <a:gd name="T15" fmla="*/ 156 h 215"/>
                  <a:gd name="T16" fmla="*/ 72 w 235"/>
                  <a:gd name="T17" fmla="*/ 144 h 215"/>
                  <a:gd name="T18" fmla="*/ 100 w 235"/>
                  <a:gd name="T19" fmla="*/ 131 h 215"/>
                  <a:gd name="T20" fmla="*/ 132 w 235"/>
                  <a:gd name="T21" fmla="*/ 115 h 215"/>
                  <a:gd name="T22" fmla="*/ 156 w 235"/>
                  <a:gd name="T23" fmla="*/ 100 h 215"/>
                  <a:gd name="T24" fmla="*/ 171 w 235"/>
                  <a:gd name="T25" fmla="*/ 88 h 215"/>
                  <a:gd name="T26" fmla="*/ 182 w 235"/>
                  <a:gd name="T27" fmla="*/ 77 h 215"/>
                  <a:gd name="T28" fmla="*/ 187 w 235"/>
                  <a:gd name="T29" fmla="*/ 66 h 215"/>
                  <a:gd name="T30" fmla="*/ 189 w 235"/>
                  <a:gd name="T31" fmla="*/ 56 h 215"/>
                  <a:gd name="T32" fmla="*/ 186 w 235"/>
                  <a:gd name="T33" fmla="*/ 47 h 215"/>
                  <a:gd name="T34" fmla="*/ 178 w 235"/>
                  <a:gd name="T35" fmla="*/ 38 h 215"/>
                  <a:gd name="T36" fmla="*/ 167 w 235"/>
                  <a:gd name="T37" fmla="*/ 30 h 215"/>
                  <a:gd name="T38" fmla="*/ 153 w 235"/>
                  <a:gd name="T39" fmla="*/ 26 h 215"/>
                  <a:gd name="T40" fmla="*/ 136 w 235"/>
                  <a:gd name="T41" fmla="*/ 22 h 215"/>
                  <a:gd name="T42" fmla="*/ 116 w 235"/>
                  <a:gd name="T43" fmla="*/ 22 h 215"/>
                  <a:gd name="T44" fmla="*/ 98 w 235"/>
                  <a:gd name="T45" fmla="*/ 24 h 215"/>
                  <a:gd name="T46" fmla="*/ 81 w 235"/>
                  <a:gd name="T47" fmla="*/ 28 h 215"/>
                  <a:gd name="T48" fmla="*/ 69 w 235"/>
                  <a:gd name="T49" fmla="*/ 35 h 215"/>
                  <a:gd name="T50" fmla="*/ 60 w 235"/>
                  <a:gd name="T51" fmla="*/ 44 h 215"/>
                  <a:gd name="T52" fmla="*/ 54 w 235"/>
                  <a:gd name="T53" fmla="*/ 55 h 215"/>
                  <a:gd name="T54" fmla="*/ 9 w 235"/>
                  <a:gd name="T55" fmla="*/ 63 h 215"/>
                  <a:gd name="T56" fmla="*/ 15 w 235"/>
                  <a:gd name="T57" fmla="*/ 43 h 215"/>
                  <a:gd name="T58" fmla="*/ 26 w 235"/>
                  <a:gd name="T59" fmla="*/ 28 h 215"/>
                  <a:gd name="T60" fmla="*/ 43 w 235"/>
                  <a:gd name="T61" fmla="*/ 17 h 215"/>
                  <a:gd name="T62" fmla="*/ 65 w 235"/>
                  <a:gd name="T63" fmla="*/ 7 h 215"/>
                  <a:gd name="T64" fmla="*/ 92 w 235"/>
                  <a:gd name="T65" fmla="*/ 2 h 215"/>
                  <a:gd name="T66" fmla="*/ 123 w 235"/>
                  <a:gd name="T67" fmla="*/ 0 h 215"/>
                  <a:gd name="T68" fmla="*/ 154 w 235"/>
                  <a:gd name="T69" fmla="*/ 2 h 215"/>
                  <a:gd name="T70" fmla="*/ 181 w 235"/>
                  <a:gd name="T71" fmla="*/ 7 h 215"/>
                  <a:gd name="T72" fmla="*/ 204 w 235"/>
                  <a:gd name="T73" fmla="*/ 18 h 215"/>
                  <a:gd name="T74" fmla="*/ 220 w 235"/>
                  <a:gd name="T75" fmla="*/ 29 h 215"/>
                  <a:gd name="T76" fmla="*/ 230 w 235"/>
                  <a:gd name="T77" fmla="*/ 44 h 215"/>
                  <a:gd name="T78" fmla="*/ 234 w 235"/>
                  <a:gd name="T79" fmla="*/ 60 h 215"/>
                  <a:gd name="T80" fmla="*/ 232 w 235"/>
                  <a:gd name="T81" fmla="*/ 68 h 215"/>
                  <a:gd name="T82" fmla="*/ 229 w 235"/>
                  <a:gd name="T83" fmla="*/ 77 h 215"/>
                  <a:gd name="T84" fmla="*/ 224 w 235"/>
                  <a:gd name="T85" fmla="*/ 86 h 215"/>
                  <a:gd name="T86" fmla="*/ 217 w 235"/>
                  <a:gd name="T87" fmla="*/ 93 h 215"/>
                  <a:gd name="T88" fmla="*/ 207 w 235"/>
                  <a:gd name="T89" fmla="*/ 102 h 215"/>
                  <a:gd name="T90" fmla="*/ 196 w 235"/>
                  <a:gd name="T91" fmla="*/ 111 h 215"/>
                  <a:gd name="T92" fmla="*/ 178 w 235"/>
                  <a:gd name="T93" fmla="*/ 121 h 215"/>
                  <a:gd name="T94" fmla="*/ 156 w 235"/>
                  <a:gd name="T95" fmla="*/ 134 h 215"/>
                  <a:gd name="T96" fmla="*/ 129 w 235"/>
                  <a:gd name="T97" fmla="*/ 149 h 215"/>
                  <a:gd name="T98" fmla="*/ 106 w 235"/>
                  <a:gd name="T99" fmla="*/ 161 h 215"/>
                  <a:gd name="T100" fmla="*/ 90 w 235"/>
                  <a:gd name="T101" fmla="*/ 169 h 215"/>
                  <a:gd name="T102" fmla="*/ 79 w 235"/>
                  <a:gd name="T103" fmla="*/ 176 h 215"/>
                  <a:gd name="T104" fmla="*/ 71 w 235"/>
                  <a:gd name="T105" fmla="*/ 180 h 215"/>
                  <a:gd name="T106" fmla="*/ 65 w 235"/>
                  <a:gd name="T107" fmla="*/ 185 h 215"/>
                  <a:gd name="T108" fmla="*/ 61 w 235"/>
                  <a:gd name="T109" fmla="*/ 189 h 21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5"/>
                  <a:gd name="T166" fmla="*/ 0 h 215"/>
                  <a:gd name="T167" fmla="*/ 235 w 235"/>
                  <a:gd name="T168" fmla="*/ 215 h 21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5" h="215">
                    <a:moveTo>
                      <a:pt x="235" y="189"/>
                    </a:moveTo>
                    <a:lnTo>
                      <a:pt x="235" y="215"/>
                    </a:lnTo>
                    <a:lnTo>
                      <a:pt x="1" y="215"/>
                    </a:lnTo>
                    <a:lnTo>
                      <a:pt x="0" y="212"/>
                    </a:lnTo>
                    <a:lnTo>
                      <a:pt x="0" y="211"/>
                    </a:lnTo>
                    <a:lnTo>
                      <a:pt x="0" y="209"/>
                    </a:lnTo>
                    <a:lnTo>
                      <a:pt x="1" y="208"/>
                    </a:lnTo>
                    <a:lnTo>
                      <a:pt x="1" y="207"/>
                    </a:lnTo>
                    <a:lnTo>
                      <a:pt x="1" y="204"/>
                    </a:lnTo>
                    <a:lnTo>
                      <a:pt x="1" y="203"/>
                    </a:lnTo>
                    <a:lnTo>
                      <a:pt x="2" y="202"/>
                    </a:lnTo>
                    <a:lnTo>
                      <a:pt x="2" y="200"/>
                    </a:lnTo>
                    <a:lnTo>
                      <a:pt x="3" y="199"/>
                    </a:lnTo>
                    <a:lnTo>
                      <a:pt x="4" y="197"/>
                    </a:lnTo>
                    <a:lnTo>
                      <a:pt x="5" y="196"/>
                    </a:lnTo>
                    <a:lnTo>
                      <a:pt x="7" y="193"/>
                    </a:lnTo>
                    <a:lnTo>
                      <a:pt x="8" y="191"/>
                    </a:lnTo>
                    <a:lnTo>
                      <a:pt x="10" y="188"/>
                    </a:lnTo>
                    <a:lnTo>
                      <a:pt x="12" y="186"/>
                    </a:lnTo>
                    <a:lnTo>
                      <a:pt x="15" y="184"/>
                    </a:lnTo>
                    <a:lnTo>
                      <a:pt x="17" y="181"/>
                    </a:lnTo>
                    <a:lnTo>
                      <a:pt x="19" y="179"/>
                    </a:lnTo>
                    <a:lnTo>
                      <a:pt x="22" y="177"/>
                    </a:lnTo>
                    <a:lnTo>
                      <a:pt x="25" y="174"/>
                    </a:lnTo>
                    <a:lnTo>
                      <a:pt x="27" y="172"/>
                    </a:lnTo>
                    <a:lnTo>
                      <a:pt x="31" y="170"/>
                    </a:lnTo>
                    <a:lnTo>
                      <a:pt x="34" y="169"/>
                    </a:lnTo>
                    <a:lnTo>
                      <a:pt x="37" y="165"/>
                    </a:lnTo>
                    <a:lnTo>
                      <a:pt x="41" y="163"/>
                    </a:lnTo>
                    <a:lnTo>
                      <a:pt x="45" y="161"/>
                    </a:lnTo>
                    <a:lnTo>
                      <a:pt x="49" y="158"/>
                    </a:lnTo>
                    <a:lnTo>
                      <a:pt x="53" y="156"/>
                    </a:lnTo>
                    <a:lnTo>
                      <a:pt x="57" y="153"/>
                    </a:lnTo>
                    <a:lnTo>
                      <a:pt x="62" y="150"/>
                    </a:lnTo>
                    <a:lnTo>
                      <a:pt x="68" y="148"/>
                    </a:lnTo>
                    <a:lnTo>
                      <a:pt x="72" y="144"/>
                    </a:lnTo>
                    <a:lnTo>
                      <a:pt x="78" y="142"/>
                    </a:lnTo>
                    <a:lnTo>
                      <a:pt x="84" y="139"/>
                    </a:lnTo>
                    <a:lnTo>
                      <a:pt x="91" y="136"/>
                    </a:lnTo>
                    <a:lnTo>
                      <a:pt x="100" y="131"/>
                    </a:lnTo>
                    <a:lnTo>
                      <a:pt x="108" y="126"/>
                    </a:lnTo>
                    <a:lnTo>
                      <a:pt x="117" y="123"/>
                    </a:lnTo>
                    <a:lnTo>
                      <a:pt x="124" y="118"/>
                    </a:lnTo>
                    <a:lnTo>
                      <a:pt x="132" y="115"/>
                    </a:lnTo>
                    <a:lnTo>
                      <a:pt x="139" y="110"/>
                    </a:lnTo>
                    <a:lnTo>
                      <a:pt x="145" y="106"/>
                    </a:lnTo>
                    <a:lnTo>
                      <a:pt x="151" y="103"/>
                    </a:lnTo>
                    <a:lnTo>
                      <a:pt x="156" y="100"/>
                    </a:lnTo>
                    <a:lnTo>
                      <a:pt x="161" y="96"/>
                    </a:lnTo>
                    <a:lnTo>
                      <a:pt x="164" y="94"/>
                    </a:lnTo>
                    <a:lnTo>
                      <a:pt x="169" y="91"/>
                    </a:lnTo>
                    <a:lnTo>
                      <a:pt x="171" y="88"/>
                    </a:lnTo>
                    <a:lnTo>
                      <a:pt x="175" y="86"/>
                    </a:lnTo>
                    <a:lnTo>
                      <a:pt x="177" y="82"/>
                    </a:lnTo>
                    <a:lnTo>
                      <a:pt x="181" y="80"/>
                    </a:lnTo>
                    <a:lnTo>
                      <a:pt x="182" y="77"/>
                    </a:lnTo>
                    <a:lnTo>
                      <a:pt x="184" y="74"/>
                    </a:lnTo>
                    <a:lnTo>
                      <a:pt x="185" y="72"/>
                    </a:lnTo>
                    <a:lnTo>
                      <a:pt x="187" y="68"/>
                    </a:lnTo>
                    <a:lnTo>
                      <a:pt x="187" y="66"/>
                    </a:lnTo>
                    <a:lnTo>
                      <a:pt x="189" y="64"/>
                    </a:lnTo>
                    <a:lnTo>
                      <a:pt x="189" y="62"/>
                    </a:lnTo>
                    <a:lnTo>
                      <a:pt x="190" y="59"/>
                    </a:lnTo>
                    <a:lnTo>
                      <a:pt x="189" y="56"/>
                    </a:lnTo>
                    <a:lnTo>
                      <a:pt x="189" y="53"/>
                    </a:lnTo>
                    <a:lnTo>
                      <a:pt x="187" y="51"/>
                    </a:lnTo>
                    <a:lnTo>
                      <a:pt x="187" y="49"/>
                    </a:lnTo>
                    <a:lnTo>
                      <a:pt x="186" y="47"/>
                    </a:lnTo>
                    <a:lnTo>
                      <a:pt x="184" y="44"/>
                    </a:lnTo>
                    <a:lnTo>
                      <a:pt x="183" y="42"/>
                    </a:lnTo>
                    <a:lnTo>
                      <a:pt x="181" y="40"/>
                    </a:lnTo>
                    <a:lnTo>
                      <a:pt x="178" y="38"/>
                    </a:lnTo>
                    <a:lnTo>
                      <a:pt x="176" y="36"/>
                    </a:lnTo>
                    <a:lnTo>
                      <a:pt x="173" y="34"/>
                    </a:lnTo>
                    <a:lnTo>
                      <a:pt x="170" y="33"/>
                    </a:lnTo>
                    <a:lnTo>
                      <a:pt x="167" y="30"/>
                    </a:lnTo>
                    <a:lnTo>
                      <a:pt x="163" y="29"/>
                    </a:lnTo>
                    <a:lnTo>
                      <a:pt x="160" y="28"/>
                    </a:lnTo>
                    <a:lnTo>
                      <a:pt x="156" y="26"/>
                    </a:lnTo>
                    <a:lnTo>
                      <a:pt x="153" y="26"/>
                    </a:lnTo>
                    <a:lnTo>
                      <a:pt x="148" y="25"/>
                    </a:lnTo>
                    <a:lnTo>
                      <a:pt x="145" y="24"/>
                    </a:lnTo>
                    <a:lnTo>
                      <a:pt x="140" y="22"/>
                    </a:lnTo>
                    <a:lnTo>
                      <a:pt x="136" y="22"/>
                    </a:lnTo>
                    <a:lnTo>
                      <a:pt x="131" y="22"/>
                    </a:lnTo>
                    <a:lnTo>
                      <a:pt x="126" y="22"/>
                    </a:lnTo>
                    <a:lnTo>
                      <a:pt x="122" y="22"/>
                    </a:lnTo>
                    <a:lnTo>
                      <a:pt x="116" y="22"/>
                    </a:lnTo>
                    <a:lnTo>
                      <a:pt x="111" y="22"/>
                    </a:lnTo>
                    <a:lnTo>
                      <a:pt x="107" y="22"/>
                    </a:lnTo>
                    <a:lnTo>
                      <a:pt x="102" y="24"/>
                    </a:lnTo>
                    <a:lnTo>
                      <a:pt x="98" y="24"/>
                    </a:lnTo>
                    <a:lnTo>
                      <a:pt x="93" y="25"/>
                    </a:lnTo>
                    <a:lnTo>
                      <a:pt x="90" y="26"/>
                    </a:lnTo>
                    <a:lnTo>
                      <a:pt x="85" y="27"/>
                    </a:lnTo>
                    <a:lnTo>
                      <a:pt x="81" y="28"/>
                    </a:lnTo>
                    <a:lnTo>
                      <a:pt x="78" y="29"/>
                    </a:lnTo>
                    <a:lnTo>
                      <a:pt x="75" y="32"/>
                    </a:lnTo>
                    <a:lnTo>
                      <a:pt x="72" y="34"/>
                    </a:lnTo>
                    <a:lnTo>
                      <a:pt x="69" y="35"/>
                    </a:lnTo>
                    <a:lnTo>
                      <a:pt x="66" y="37"/>
                    </a:lnTo>
                    <a:lnTo>
                      <a:pt x="63" y="40"/>
                    </a:lnTo>
                    <a:lnTo>
                      <a:pt x="62" y="42"/>
                    </a:lnTo>
                    <a:lnTo>
                      <a:pt x="60" y="44"/>
                    </a:lnTo>
                    <a:lnTo>
                      <a:pt x="57" y="47"/>
                    </a:lnTo>
                    <a:lnTo>
                      <a:pt x="56" y="50"/>
                    </a:lnTo>
                    <a:lnTo>
                      <a:pt x="55" y="52"/>
                    </a:lnTo>
                    <a:lnTo>
                      <a:pt x="54" y="55"/>
                    </a:lnTo>
                    <a:lnTo>
                      <a:pt x="54" y="58"/>
                    </a:lnTo>
                    <a:lnTo>
                      <a:pt x="54" y="62"/>
                    </a:lnTo>
                    <a:lnTo>
                      <a:pt x="54" y="65"/>
                    </a:lnTo>
                    <a:lnTo>
                      <a:pt x="9" y="63"/>
                    </a:lnTo>
                    <a:lnTo>
                      <a:pt x="9" y="57"/>
                    </a:lnTo>
                    <a:lnTo>
                      <a:pt x="10" y="52"/>
                    </a:lnTo>
                    <a:lnTo>
                      <a:pt x="12" y="48"/>
                    </a:lnTo>
                    <a:lnTo>
                      <a:pt x="15" y="43"/>
                    </a:lnTo>
                    <a:lnTo>
                      <a:pt x="17" y="40"/>
                    </a:lnTo>
                    <a:lnTo>
                      <a:pt x="19" y="35"/>
                    </a:lnTo>
                    <a:lnTo>
                      <a:pt x="23" y="32"/>
                    </a:lnTo>
                    <a:lnTo>
                      <a:pt x="26" y="28"/>
                    </a:lnTo>
                    <a:lnTo>
                      <a:pt x="30" y="25"/>
                    </a:lnTo>
                    <a:lnTo>
                      <a:pt x="33" y="21"/>
                    </a:lnTo>
                    <a:lnTo>
                      <a:pt x="38" y="19"/>
                    </a:lnTo>
                    <a:lnTo>
                      <a:pt x="43" y="17"/>
                    </a:lnTo>
                    <a:lnTo>
                      <a:pt x="48" y="13"/>
                    </a:lnTo>
                    <a:lnTo>
                      <a:pt x="54" y="11"/>
                    </a:lnTo>
                    <a:lnTo>
                      <a:pt x="60" y="9"/>
                    </a:lnTo>
                    <a:lnTo>
                      <a:pt x="65" y="7"/>
                    </a:lnTo>
                    <a:lnTo>
                      <a:pt x="71" y="5"/>
                    </a:lnTo>
                    <a:lnTo>
                      <a:pt x="78" y="4"/>
                    </a:lnTo>
                    <a:lnTo>
                      <a:pt x="85" y="3"/>
                    </a:lnTo>
                    <a:lnTo>
                      <a:pt x="92" y="2"/>
                    </a:lnTo>
                    <a:lnTo>
                      <a:pt x="99" y="0"/>
                    </a:lnTo>
                    <a:lnTo>
                      <a:pt x="107" y="0"/>
                    </a:lnTo>
                    <a:lnTo>
                      <a:pt x="114" y="0"/>
                    </a:lnTo>
                    <a:lnTo>
                      <a:pt x="123" y="0"/>
                    </a:lnTo>
                    <a:lnTo>
                      <a:pt x="131" y="0"/>
                    </a:lnTo>
                    <a:lnTo>
                      <a:pt x="139" y="0"/>
                    </a:lnTo>
                    <a:lnTo>
                      <a:pt x="146" y="0"/>
                    </a:lnTo>
                    <a:lnTo>
                      <a:pt x="154" y="2"/>
                    </a:lnTo>
                    <a:lnTo>
                      <a:pt x="161" y="3"/>
                    </a:lnTo>
                    <a:lnTo>
                      <a:pt x="168" y="4"/>
                    </a:lnTo>
                    <a:lnTo>
                      <a:pt x="175" y="6"/>
                    </a:lnTo>
                    <a:lnTo>
                      <a:pt x="181" y="7"/>
                    </a:lnTo>
                    <a:lnTo>
                      <a:pt x="186" y="10"/>
                    </a:lnTo>
                    <a:lnTo>
                      <a:pt x="192" y="12"/>
                    </a:lnTo>
                    <a:lnTo>
                      <a:pt x="198" y="14"/>
                    </a:lnTo>
                    <a:lnTo>
                      <a:pt x="204" y="18"/>
                    </a:lnTo>
                    <a:lnTo>
                      <a:pt x="208" y="20"/>
                    </a:lnTo>
                    <a:lnTo>
                      <a:pt x="212" y="24"/>
                    </a:lnTo>
                    <a:lnTo>
                      <a:pt x="216" y="26"/>
                    </a:lnTo>
                    <a:lnTo>
                      <a:pt x="220" y="29"/>
                    </a:lnTo>
                    <a:lnTo>
                      <a:pt x="223" y="33"/>
                    </a:lnTo>
                    <a:lnTo>
                      <a:pt x="226" y="36"/>
                    </a:lnTo>
                    <a:lnTo>
                      <a:pt x="228" y="40"/>
                    </a:lnTo>
                    <a:lnTo>
                      <a:pt x="230" y="44"/>
                    </a:lnTo>
                    <a:lnTo>
                      <a:pt x="231" y="48"/>
                    </a:lnTo>
                    <a:lnTo>
                      <a:pt x="232" y="51"/>
                    </a:lnTo>
                    <a:lnTo>
                      <a:pt x="232" y="56"/>
                    </a:lnTo>
                    <a:lnTo>
                      <a:pt x="234" y="60"/>
                    </a:lnTo>
                    <a:lnTo>
                      <a:pt x="232" y="62"/>
                    </a:lnTo>
                    <a:lnTo>
                      <a:pt x="232" y="64"/>
                    </a:lnTo>
                    <a:lnTo>
                      <a:pt x="232" y="66"/>
                    </a:lnTo>
                    <a:lnTo>
                      <a:pt x="232" y="68"/>
                    </a:lnTo>
                    <a:lnTo>
                      <a:pt x="231" y="71"/>
                    </a:lnTo>
                    <a:lnTo>
                      <a:pt x="230" y="73"/>
                    </a:lnTo>
                    <a:lnTo>
                      <a:pt x="230" y="74"/>
                    </a:lnTo>
                    <a:lnTo>
                      <a:pt x="229" y="77"/>
                    </a:lnTo>
                    <a:lnTo>
                      <a:pt x="228" y="79"/>
                    </a:lnTo>
                    <a:lnTo>
                      <a:pt x="227" y="81"/>
                    </a:lnTo>
                    <a:lnTo>
                      <a:pt x="226" y="83"/>
                    </a:lnTo>
                    <a:lnTo>
                      <a:pt x="224" y="86"/>
                    </a:lnTo>
                    <a:lnTo>
                      <a:pt x="222" y="87"/>
                    </a:lnTo>
                    <a:lnTo>
                      <a:pt x="221" y="89"/>
                    </a:lnTo>
                    <a:lnTo>
                      <a:pt x="219" y="91"/>
                    </a:lnTo>
                    <a:lnTo>
                      <a:pt x="217" y="93"/>
                    </a:lnTo>
                    <a:lnTo>
                      <a:pt x="215" y="95"/>
                    </a:lnTo>
                    <a:lnTo>
                      <a:pt x="213" y="97"/>
                    </a:lnTo>
                    <a:lnTo>
                      <a:pt x="211" y="100"/>
                    </a:lnTo>
                    <a:lnTo>
                      <a:pt x="207" y="102"/>
                    </a:lnTo>
                    <a:lnTo>
                      <a:pt x="205" y="104"/>
                    </a:lnTo>
                    <a:lnTo>
                      <a:pt x="201" y="106"/>
                    </a:lnTo>
                    <a:lnTo>
                      <a:pt x="198" y="109"/>
                    </a:lnTo>
                    <a:lnTo>
                      <a:pt x="196" y="111"/>
                    </a:lnTo>
                    <a:lnTo>
                      <a:pt x="191" y="113"/>
                    </a:lnTo>
                    <a:lnTo>
                      <a:pt x="187" y="116"/>
                    </a:lnTo>
                    <a:lnTo>
                      <a:pt x="183" y="118"/>
                    </a:lnTo>
                    <a:lnTo>
                      <a:pt x="178" y="121"/>
                    </a:lnTo>
                    <a:lnTo>
                      <a:pt x="174" y="124"/>
                    </a:lnTo>
                    <a:lnTo>
                      <a:pt x="168" y="127"/>
                    </a:lnTo>
                    <a:lnTo>
                      <a:pt x="162" y="131"/>
                    </a:lnTo>
                    <a:lnTo>
                      <a:pt x="156" y="134"/>
                    </a:lnTo>
                    <a:lnTo>
                      <a:pt x="149" y="138"/>
                    </a:lnTo>
                    <a:lnTo>
                      <a:pt x="143" y="141"/>
                    </a:lnTo>
                    <a:lnTo>
                      <a:pt x="136" y="144"/>
                    </a:lnTo>
                    <a:lnTo>
                      <a:pt x="129" y="149"/>
                    </a:lnTo>
                    <a:lnTo>
                      <a:pt x="122" y="151"/>
                    </a:lnTo>
                    <a:lnTo>
                      <a:pt x="116" y="155"/>
                    </a:lnTo>
                    <a:lnTo>
                      <a:pt x="110" y="157"/>
                    </a:lnTo>
                    <a:lnTo>
                      <a:pt x="106" y="161"/>
                    </a:lnTo>
                    <a:lnTo>
                      <a:pt x="101" y="163"/>
                    </a:lnTo>
                    <a:lnTo>
                      <a:pt x="96" y="165"/>
                    </a:lnTo>
                    <a:lnTo>
                      <a:pt x="93" y="168"/>
                    </a:lnTo>
                    <a:lnTo>
                      <a:pt x="90" y="169"/>
                    </a:lnTo>
                    <a:lnTo>
                      <a:pt x="86" y="171"/>
                    </a:lnTo>
                    <a:lnTo>
                      <a:pt x="83" y="172"/>
                    </a:lnTo>
                    <a:lnTo>
                      <a:pt x="80" y="173"/>
                    </a:lnTo>
                    <a:lnTo>
                      <a:pt x="79" y="176"/>
                    </a:lnTo>
                    <a:lnTo>
                      <a:pt x="77" y="177"/>
                    </a:lnTo>
                    <a:lnTo>
                      <a:pt x="75" y="178"/>
                    </a:lnTo>
                    <a:lnTo>
                      <a:pt x="73" y="179"/>
                    </a:lnTo>
                    <a:lnTo>
                      <a:pt x="71" y="180"/>
                    </a:lnTo>
                    <a:lnTo>
                      <a:pt x="70" y="181"/>
                    </a:lnTo>
                    <a:lnTo>
                      <a:pt x="68" y="182"/>
                    </a:lnTo>
                    <a:lnTo>
                      <a:pt x="66" y="184"/>
                    </a:lnTo>
                    <a:lnTo>
                      <a:pt x="65" y="185"/>
                    </a:lnTo>
                    <a:lnTo>
                      <a:pt x="64" y="186"/>
                    </a:lnTo>
                    <a:lnTo>
                      <a:pt x="63" y="187"/>
                    </a:lnTo>
                    <a:lnTo>
                      <a:pt x="62" y="188"/>
                    </a:lnTo>
                    <a:lnTo>
                      <a:pt x="61" y="189"/>
                    </a:lnTo>
                    <a:lnTo>
                      <a:pt x="235" y="189"/>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5" name="Freeform 3812"/>
              <p:cNvSpPr>
                <a:spLocks/>
              </p:cNvSpPr>
              <p:nvPr/>
            </p:nvSpPr>
            <p:spPr bwMode="auto">
              <a:xfrm>
                <a:off x="3626" y="3457"/>
                <a:ext cx="117" cy="107"/>
              </a:xfrm>
              <a:custGeom>
                <a:avLst/>
                <a:gdLst>
                  <a:gd name="T0" fmla="*/ 0 w 235"/>
                  <a:gd name="T1" fmla="*/ 212 h 215"/>
                  <a:gd name="T2" fmla="*/ 1 w 235"/>
                  <a:gd name="T3" fmla="*/ 207 h 215"/>
                  <a:gd name="T4" fmla="*/ 2 w 235"/>
                  <a:gd name="T5" fmla="*/ 200 h 215"/>
                  <a:gd name="T6" fmla="*/ 7 w 235"/>
                  <a:gd name="T7" fmla="*/ 193 h 215"/>
                  <a:gd name="T8" fmla="*/ 15 w 235"/>
                  <a:gd name="T9" fmla="*/ 184 h 215"/>
                  <a:gd name="T10" fmla="*/ 25 w 235"/>
                  <a:gd name="T11" fmla="*/ 174 h 215"/>
                  <a:gd name="T12" fmla="*/ 37 w 235"/>
                  <a:gd name="T13" fmla="*/ 165 h 215"/>
                  <a:gd name="T14" fmla="*/ 53 w 235"/>
                  <a:gd name="T15" fmla="*/ 156 h 215"/>
                  <a:gd name="T16" fmla="*/ 72 w 235"/>
                  <a:gd name="T17" fmla="*/ 144 h 215"/>
                  <a:gd name="T18" fmla="*/ 100 w 235"/>
                  <a:gd name="T19" fmla="*/ 131 h 215"/>
                  <a:gd name="T20" fmla="*/ 132 w 235"/>
                  <a:gd name="T21" fmla="*/ 115 h 215"/>
                  <a:gd name="T22" fmla="*/ 156 w 235"/>
                  <a:gd name="T23" fmla="*/ 100 h 215"/>
                  <a:gd name="T24" fmla="*/ 171 w 235"/>
                  <a:gd name="T25" fmla="*/ 88 h 215"/>
                  <a:gd name="T26" fmla="*/ 182 w 235"/>
                  <a:gd name="T27" fmla="*/ 77 h 215"/>
                  <a:gd name="T28" fmla="*/ 187 w 235"/>
                  <a:gd name="T29" fmla="*/ 66 h 215"/>
                  <a:gd name="T30" fmla="*/ 189 w 235"/>
                  <a:gd name="T31" fmla="*/ 56 h 215"/>
                  <a:gd name="T32" fmla="*/ 186 w 235"/>
                  <a:gd name="T33" fmla="*/ 47 h 215"/>
                  <a:gd name="T34" fmla="*/ 178 w 235"/>
                  <a:gd name="T35" fmla="*/ 38 h 215"/>
                  <a:gd name="T36" fmla="*/ 167 w 235"/>
                  <a:gd name="T37" fmla="*/ 30 h 215"/>
                  <a:gd name="T38" fmla="*/ 153 w 235"/>
                  <a:gd name="T39" fmla="*/ 26 h 215"/>
                  <a:gd name="T40" fmla="*/ 136 w 235"/>
                  <a:gd name="T41" fmla="*/ 22 h 215"/>
                  <a:gd name="T42" fmla="*/ 116 w 235"/>
                  <a:gd name="T43" fmla="*/ 22 h 215"/>
                  <a:gd name="T44" fmla="*/ 98 w 235"/>
                  <a:gd name="T45" fmla="*/ 24 h 215"/>
                  <a:gd name="T46" fmla="*/ 81 w 235"/>
                  <a:gd name="T47" fmla="*/ 28 h 215"/>
                  <a:gd name="T48" fmla="*/ 69 w 235"/>
                  <a:gd name="T49" fmla="*/ 35 h 215"/>
                  <a:gd name="T50" fmla="*/ 60 w 235"/>
                  <a:gd name="T51" fmla="*/ 44 h 215"/>
                  <a:gd name="T52" fmla="*/ 54 w 235"/>
                  <a:gd name="T53" fmla="*/ 55 h 215"/>
                  <a:gd name="T54" fmla="*/ 9 w 235"/>
                  <a:gd name="T55" fmla="*/ 63 h 215"/>
                  <a:gd name="T56" fmla="*/ 15 w 235"/>
                  <a:gd name="T57" fmla="*/ 43 h 215"/>
                  <a:gd name="T58" fmla="*/ 26 w 235"/>
                  <a:gd name="T59" fmla="*/ 28 h 215"/>
                  <a:gd name="T60" fmla="*/ 43 w 235"/>
                  <a:gd name="T61" fmla="*/ 17 h 215"/>
                  <a:gd name="T62" fmla="*/ 65 w 235"/>
                  <a:gd name="T63" fmla="*/ 7 h 215"/>
                  <a:gd name="T64" fmla="*/ 92 w 235"/>
                  <a:gd name="T65" fmla="*/ 2 h 215"/>
                  <a:gd name="T66" fmla="*/ 123 w 235"/>
                  <a:gd name="T67" fmla="*/ 0 h 215"/>
                  <a:gd name="T68" fmla="*/ 154 w 235"/>
                  <a:gd name="T69" fmla="*/ 2 h 215"/>
                  <a:gd name="T70" fmla="*/ 181 w 235"/>
                  <a:gd name="T71" fmla="*/ 7 h 215"/>
                  <a:gd name="T72" fmla="*/ 204 w 235"/>
                  <a:gd name="T73" fmla="*/ 18 h 215"/>
                  <a:gd name="T74" fmla="*/ 220 w 235"/>
                  <a:gd name="T75" fmla="*/ 29 h 215"/>
                  <a:gd name="T76" fmla="*/ 230 w 235"/>
                  <a:gd name="T77" fmla="*/ 44 h 215"/>
                  <a:gd name="T78" fmla="*/ 234 w 235"/>
                  <a:gd name="T79" fmla="*/ 60 h 215"/>
                  <a:gd name="T80" fmla="*/ 232 w 235"/>
                  <a:gd name="T81" fmla="*/ 68 h 215"/>
                  <a:gd name="T82" fmla="*/ 229 w 235"/>
                  <a:gd name="T83" fmla="*/ 77 h 215"/>
                  <a:gd name="T84" fmla="*/ 224 w 235"/>
                  <a:gd name="T85" fmla="*/ 86 h 215"/>
                  <a:gd name="T86" fmla="*/ 217 w 235"/>
                  <a:gd name="T87" fmla="*/ 93 h 215"/>
                  <a:gd name="T88" fmla="*/ 207 w 235"/>
                  <a:gd name="T89" fmla="*/ 102 h 215"/>
                  <a:gd name="T90" fmla="*/ 196 w 235"/>
                  <a:gd name="T91" fmla="*/ 111 h 215"/>
                  <a:gd name="T92" fmla="*/ 178 w 235"/>
                  <a:gd name="T93" fmla="*/ 121 h 215"/>
                  <a:gd name="T94" fmla="*/ 156 w 235"/>
                  <a:gd name="T95" fmla="*/ 134 h 215"/>
                  <a:gd name="T96" fmla="*/ 129 w 235"/>
                  <a:gd name="T97" fmla="*/ 149 h 215"/>
                  <a:gd name="T98" fmla="*/ 106 w 235"/>
                  <a:gd name="T99" fmla="*/ 161 h 215"/>
                  <a:gd name="T100" fmla="*/ 90 w 235"/>
                  <a:gd name="T101" fmla="*/ 169 h 215"/>
                  <a:gd name="T102" fmla="*/ 79 w 235"/>
                  <a:gd name="T103" fmla="*/ 176 h 215"/>
                  <a:gd name="T104" fmla="*/ 71 w 235"/>
                  <a:gd name="T105" fmla="*/ 180 h 215"/>
                  <a:gd name="T106" fmla="*/ 65 w 235"/>
                  <a:gd name="T107" fmla="*/ 185 h 215"/>
                  <a:gd name="T108" fmla="*/ 61 w 235"/>
                  <a:gd name="T109" fmla="*/ 189 h 21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5"/>
                  <a:gd name="T166" fmla="*/ 0 h 215"/>
                  <a:gd name="T167" fmla="*/ 235 w 235"/>
                  <a:gd name="T168" fmla="*/ 215 h 21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5" h="215">
                    <a:moveTo>
                      <a:pt x="235" y="189"/>
                    </a:moveTo>
                    <a:lnTo>
                      <a:pt x="235" y="215"/>
                    </a:lnTo>
                    <a:lnTo>
                      <a:pt x="1" y="215"/>
                    </a:lnTo>
                    <a:lnTo>
                      <a:pt x="0" y="212"/>
                    </a:lnTo>
                    <a:lnTo>
                      <a:pt x="0" y="211"/>
                    </a:lnTo>
                    <a:lnTo>
                      <a:pt x="0" y="209"/>
                    </a:lnTo>
                    <a:lnTo>
                      <a:pt x="1" y="208"/>
                    </a:lnTo>
                    <a:lnTo>
                      <a:pt x="1" y="207"/>
                    </a:lnTo>
                    <a:lnTo>
                      <a:pt x="1" y="204"/>
                    </a:lnTo>
                    <a:lnTo>
                      <a:pt x="1" y="203"/>
                    </a:lnTo>
                    <a:lnTo>
                      <a:pt x="2" y="202"/>
                    </a:lnTo>
                    <a:lnTo>
                      <a:pt x="2" y="200"/>
                    </a:lnTo>
                    <a:lnTo>
                      <a:pt x="3" y="199"/>
                    </a:lnTo>
                    <a:lnTo>
                      <a:pt x="4" y="197"/>
                    </a:lnTo>
                    <a:lnTo>
                      <a:pt x="5" y="196"/>
                    </a:lnTo>
                    <a:lnTo>
                      <a:pt x="7" y="193"/>
                    </a:lnTo>
                    <a:lnTo>
                      <a:pt x="8" y="191"/>
                    </a:lnTo>
                    <a:lnTo>
                      <a:pt x="10" y="188"/>
                    </a:lnTo>
                    <a:lnTo>
                      <a:pt x="12" y="186"/>
                    </a:lnTo>
                    <a:lnTo>
                      <a:pt x="15" y="184"/>
                    </a:lnTo>
                    <a:lnTo>
                      <a:pt x="17" y="181"/>
                    </a:lnTo>
                    <a:lnTo>
                      <a:pt x="19" y="179"/>
                    </a:lnTo>
                    <a:lnTo>
                      <a:pt x="22" y="177"/>
                    </a:lnTo>
                    <a:lnTo>
                      <a:pt x="25" y="174"/>
                    </a:lnTo>
                    <a:lnTo>
                      <a:pt x="27" y="172"/>
                    </a:lnTo>
                    <a:lnTo>
                      <a:pt x="31" y="170"/>
                    </a:lnTo>
                    <a:lnTo>
                      <a:pt x="34" y="169"/>
                    </a:lnTo>
                    <a:lnTo>
                      <a:pt x="37" y="165"/>
                    </a:lnTo>
                    <a:lnTo>
                      <a:pt x="41" y="163"/>
                    </a:lnTo>
                    <a:lnTo>
                      <a:pt x="45" y="161"/>
                    </a:lnTo>
                    <a:lnTo>
                      <a:pt x="49" y="158"/>
                    </a:lnTo>
                    <a:lnTo>
                      <a:pt x="53" y="156"/>
                    </a:lnTo>
                    <a:lnTo>
                      <a:pt x="57" y="153"/>
                    </a:lnTo>
                    <a:lnTo>
                      <a:pt x="62" y="150"/>
                    </a:lnTo>
                    <a:lnTo>
                      <a:pt x="68" y="148"/>
                    </a:lnTo>
                    <a:lnTo>
                      <a:pt x="72" y="144"/>
                    </a:lnTo>
                    <a:lnTo>
                      <a:pt x="78" y="142"/>
                    </a:lnTo>
                    <a:lnTo>
                      <a:pt x="84" y="139"/>
                    </a:lnTo>
                    <a:lnTo>
                      <a:pt x="91" y="136"/>
                    </a:lnTo>
                    <a:lnTo>
                      <a:pt x="100" y="131"/>
                    </a:lnTo>
                    <a:lnTo>
                      <a:pt x="108" y="126"/>
                    </a:lnTo>
                    <a:lnTo>
                      <a:pt x="117" y="123"/>
                    </a:lnTo>
                    <a:lnTo>
                      <a:pt x="124" y="118"/>
                    </a:lnTo>
                    <a:lnTo>
                      <a:pt x="132" y="115"/>
                    </a:lnTo>
                    <a:lnTo>
                      <a:pt x="139" y="110"/>
                    </a:lnTo>
                    <a:lnTo>
                      <a:pt x="145" y="106"/>
                    </a:lnTo>
                    <a:lnTo>
                      <a:pt x="151" y="103"/>
                    </a:lnTo>
                    <a:lnTo>
                      <a:pt x="156" y="100"/>
                    </a:lnTo>
                    <a:lnTo>
                      <a:pt x="161" y="96"/>
                    </a:lnTo>
                    <a:lnTo>
                      <a:pt x="164" y="94"/>
                    </a:lnTo>
                    <a:lnTo>
                      <a:pt x="169" y="91"/>
                    </a:lnTo>
                    <a:lnTo>
                      <a:pt x="171" y="88"/>
                    </a:lnTo>
                    <a:lnTo>
                      <a:pt x="175" y="86"/>
                    </a:lnTo>
                    <a:lnTo>
                      <a:pt x="177" y="82"/>
                    </a:lnTo>
                    <a:lnTo>
                      <a:pt x="181" y="80"/>
                    </a:lnTo>
                    <a:lnTo>
                      <a:pt x="182" y="77"/>
                    </a:lnTo>
                    <a:lnTo>
                      <a:pt x="184" y="74"/>
                    </a:lnTo>
                    <a:lnTo>
                      <a:pt x="185" y="72"/>
                    </a:lnTo>
                    <a:lnTo>
                      <a:pt x="187" y="68"/>
                    </a:lnTo>
                    <a:lnTo>
                      <a:pt x="187" y="66"/>
                    </a:lnTo>
                    <a:lnTo>
                      <a:pt x="189" y="64"/>
                    </a:lnTo>
                    <a:lnTo>
                      <a:pt x="189" y="62"/>
                    </a:lnTo>
                    <a:lnTo>
                      <a:pt x="190" y="59"/>
                    </a:lnTo>
                    <a:lnTo>
                      <a:pt x="189" y="56"/>
                    </a:lnTo>
                    <a:lnTo>
                      <a:pt x="189" y="53"/>
                    </a:lnTo>
                    <a:lnTo>
                      <a:pt x="187" y="51"/>
                    </a:lnTo>
                    <a:lnTo>
                      <a:pt x="187" y="49"/>
                    </a:lnTo>
                    <a:lnTo>
                      <a:pt x="186" y="47"/>
                    </a:lnTo>
                    <a:lnTo>
                      <a:pt x="184" y="44"/>
                    </a:lnTo>
                    <a:lnTo>
                      <a:pt x="183" y="42"/>
                    </a:lnTo>
                    <a:lnTo>
                      <a:pt x="181" y="40"/>
                    </a:lnTo>
                    <a:lnTo>
                      <a:pt x="178" y="38"/>
                    </a:lnTo>
                    <a:lnTo>
                      <a:pt x="176" y="36"/>
                    </a:lnTo>
                    <a:lnTo>
                      <a:pt x="173" y="34"/>
                    </a:lnTo>
                    <a:lnTo>
                      <a:pt x="170" y="33"/>
                    </a:lnTo>
                    <a:lnTo>
                      <a:pt x="167" y="30"/>
                    </a:lnTo>
                    <a:lnTo>
                      <a:pt x="163" y="29"/>
                    </a:lnTo>
                    <a:lnTo>
                      <a:pt x="160" y="28"/>
                    </a:lnTo>
                    <a:lnTo>
                      <a:pt x="156" y="26"/>
                    </a:lnTo>
                    <a:lnTo>
                      <a:pt x="153" y="26"/>
                    </a:lnTo>
                    <a:lnTo>
                      <a:pt x="148" y="25"/>
                    </a:lnTo>
                    <a:lnTo>
                      <a:pt x="145" y="24"/>
                    </a:lnTo>
                    <a:lnTo>
                      <a:pt x="140" y="22"/>
                    </a:lnTo>
                    <a:lnTo>
                      <a:pt x="136" y="22"/>
                    </a:lnTo>
                    <a:lnTo>
                      <a:pt x="131" y="22"/>
                    </a:lnTo>
                    <a:lnTo>
                      <a:pt x="126" y="22"/>
                    </a:lnTo>
                    <a:lnTo>
                      <a:pt x="122" y="22"/>
                    </a:lnTo>
                    <a:lnTo>
                      <a:pt x="116" y="22"/>
                    </a:lnTo>
                    <a:lnTo>
                      <a:pt x="111" y="22"/>
                    </a:lnTo>
                    <a:lnTo>
                      <a:pt x="107" y="22"/>
                    </a:lnTo>
                    <a:lnTo>
                      <a:pt x="102" y="24"/>
                    </a:lnTo>
                    <a:lnTo>
                      <a:pt x="98" y="24"/>
                    </a:lnTo>
                    <a:lnTo>
                      <a:pt x="93" y="25"/>
                    </a:lnTo>
                    <a:lnTo>
                      <a:pt x="90" y="26"/>
                    </a:lnTo>
                    <a:lnTo>
                      <a:pt x="85" y="27"/>
                    </a:lnTo>
                    <a:lnTo>
                      <a:pt x="81" y="28"/>
                    </a:lnTo>
                    <a:lnTo>
                      <a:pt x="78" y="29"/>
                    </a:lnTo>
                    <a:lnTo>
                      <a:pt x="75" y="32"/>
                    </a:lnTo>
                    <a:lnTo>
                      <a:pt x="72" y="34"/>
                    </a:lnTo>
                    <a:lnTo>
                      <a:pt x="69" y="35"/>
                    </a:lnTo>
                    <a:lnTo>
                      <a:pt x="66" y="37"/>
                    </a:lnTo>
                    <a:lnTo>
                      <a:pt x="63" y="40"/>
                    </a:lnTo>
                    <a:lnTo>
                      <a:pt x="62" y="42"/>
                    </a:lnTo>
                    <a:lnTo>
                      <a:pt x="60" y="44"/>
                    </a:lnTo>
                    <a:lnTo>
                      <a:pt x="57" y="47"/>
                    </a:lnTo>
                    <a:lnTo>
                      <a:pt x="56" y="50"/>
                    </a:lnTo>
                    <a:lnTo>
                      <a:pt x="55" y="52"/>
                    </a:lnTo>
                    <a:lnTo>
                      <a:pt x="54" y="55"/>
                    </a:lnTo>
                    <a:lnTo>
                      <a:pt x="54" y="58"/>
                    </a:lnTo>
                    <a:lnTo>
                      <a:pt x="54" y="62"/>
                    </a:lnTo>
                    <a:lnTo>
                      <a:pt x="54" y="65"/>
                    </a:lnTo>
                    <a:lnTo>
                      <a:pt x="9" y="63"/>
                    </a:lnTo>
                    <a:lnTo>
                      <a:pt x="9" y="57"/>
                    </a:lnTo>
                    <a:lnTo>
                      <a:pt x="10" y="52"/>
                    </a:lnTo>
                    <a:lnTo>
                      <a:pt x="12" y="48"/>
                    </a:lnTo>
                    <a:lnTo>
                      <a:pt x="15" y="43"/>
                    </a:lnTo>
                    <a:lnTo>
                      <a:pt x="17" y="40"/>
                    </a:lnTo>
                    <a:lnTo>
                      <a:pt x="19" y="35"/>
                    </a:lnTo>
                    <a:lnTo>
                      <a:pt x="23" y="32"/>
                    </a:lnTo>
                    <a:lnTo>
                      <a:pt x="26" y="28"/>
                    </a:lnTo>
                    <a:lnTo>
                      <a:pt x="30" y="25"/>
                    </a:lnTo>
                    <a:lnTo>
                      <a:pt x="33" y="21"/>
                    </a:lnTo>
                    <a:lnTo>
                      <a:pt x="38" y="19"/>
                    </a:lnTo>
                    <a:lnTo>
                      <a:pt x="43" y="17"/>
                    </a:lnTo>
                    <a:lnTo>
                      <a:pt x="48" y="13"/>
                    </a:lnTo>
                    <a:lnTo>
                      <a:pt x="54" y="11"/>
                    </a:lnTo>
                    <a:lnTo>
                      <a:pt x="60" y="9"/>
                    </a:lnTo>
                    <a:lnTo>
                      <a:pt x="65" y="7"/>
                    </a:lnTo>
                    <a:lnTo>
                      <a:pt x="71" y="5"/>
                    </a:lnTo>
                    <a:lnTo>
                      <a:pt x="78" y="4"/>
                    </a:lnTo>
                    <a:lnTo>
                      <a:pt x="85" y="3"/>
                    </a:lnTo>
                    <a:lnTo>
                      <a:pt x="92" y="2"/>
                    </a:lnTo>
                    <a:lnTo>
                      <a:pt x="99" y="0"/>
                    </a:lnTo>
                    <a:lnTo>
                      <a:pt x="107" y="0"/>
                    </a:lnTo>
                    <a:lnTo>
                      <a:pt x="114" y="0"/>
                    </a:lnTo>
                    <a:lnTo>
                      <a:pt x="123" y="0"/>
                    </a:lnTo>
                    <a:lnTo>
                      <a:pt x="131" y="0"/>
                    </a:lnTo>
                    <a:lnTo>
                      <a:pt x="139" y="0"/>
                    </a:lnTo>
                    <a:lnTo>
                      <a:pt x="146" y="0"/>
                    </a:lnTo>
                    <a:lnTo>
                      <a:pt x="154" y="2"/>
                    </a:lnTo>
                    <a:lnTo>
                      <a:pt x="161" y="3"/>
                    </a:lnTo>
                    <a:lnTo>
                      <a:pt x="168" y="4"/>
                    </a:lnTo>
                    <a:lnTo>
                      <a:pt x="175" y="6"/>
                    </a:lnTo>
                    <a:lnTo>
                      <a:pt x="181" y="7"/>
                    </a:lnTo>
                    <a:lnTo>
                      <a:pt x="186" y="10"/>
                    </a:lnTo>
                    <a:lnTo>
                      <a:pt x="192" y="12"/>
                    </a:lnTo>
                    <a:lnTo>
                      <a:pt x="198" y="14"/>
                    </a:lnTo>
                    <a:lnTo>
                      <a:pt x="204" y="18"/>
                    </a:lnTo>
                    <a:lnTo>
                      <a:pt x="208" y="20"/>
                    </a:lnTo>
                    <a:lnTo>
                      <a:pt x="212" y="24"/>
                    </a:lnTo>
                    <a:lnTo>
                      <a:pt x="216" y="26"/>
                    </a:lnTo>
                    <a:lnTo>
                      <a:pt x="220" y="29"/>
                    </a:lnTo>
                    <a:lnTo>
                      <a:pt x="223" y="33"/>
                    </a:lnTo>
                    <a:lnTo>
                      <a:pt x="226" y="36"/>
                    </a:lnTo>
                    <a:lnTo>
                      <a:pt x="228" y="40"/>
                    </a:lnTo>
                    <a:lnTo>
                      <a:pt x="230" y="44"/>
                    </a:lnTo>
                    <a:lnTo>
                      <a:pt x="231" y="48"/>
                    </a:lnTo>
                    <a:lnTo>
                      <a:pt x="232" y="51"/>
                    </a:lnTo>
                    <a:lnTo>
                      <a:pt x="232" y="56"/>
                    </a:lnTo>
                    <a:lnTo>
                      <a:pt x="234" y="60"/>
                    </a:lnTo>
                    <a:lnTo>
                      <a:pt x="232" y="62"/>
                    </a:lnTo>
                    <a:lnTo>
                      <a:pt x="232" y="64"/>
                    </a:lnTo>
                    <a:lnTo>
                      <a:pt x="232" y="66"/>
                    </a:lnTo>
                    <a:lnTo>
                      <a:pt x="232" y="68"/>
                    </a:lnTo>
                    <a:lnTo>
                      <a:pt x="231" y="71"/>
                    </a:lnTo>
                    <a:lnTo>
                      <a:pt x="230" y="73"/>
                    </a:lnTo>
                    <a:lnTo>
                      <a:pt x="230" y="74"/>
                    </a:lnTo>
                    <a:lnTo>
                      <a:pt x="229" y="77"/>
                    </a:lnTo>
                    <a:lnTo>
                      <a:pt x="228" y="79"/>
                    </a:lnTo>
                    <a:lnTo>
                      <a:pt x="227" y="81"/>
                    </a:lnTo>
                    <a:lnTo>
                      <a:pt x="226" y="83"/>
                    </a:lnTo>
                    <a:lnTo>
                      <a:pt x="224" y="86"/>
                    </a:lnTo>
                    <a:lnTo>
                      <a:pt x="222" y="87"/>
                    </a:lnTo>
                    <a:lnTo>
                      <a:pt x="221" y="89"/>
                    </a:lnTo>
                    <a:lnTo>
                      <a:pt x="219" y="91"/>
                    </a:lnTo>
                    <a:lnTo>
                      <a:pt x="217" y="93"/>
                    </a:lnTo>
                    <a:lnTo>
                      <a:pt x="215" y="95"/>
                    </a:lnTo>
                    <a:lnTo>
                      <a:pt x="213" y="97"/>
                    </a:lnTo>
                    <a:lnTo>
                      <a:pt x="211" y="100"/>
                    </a:lnTo>
                    <a:lnTo>
                      <a:pt x="207" y="102"/>
                    </a:lnTo>
                    <a:lnTo>
                      <a:pt x="205" y="104"/>
                    </a:lnTo>
                    <a:lnTo>
                      <a:pt x="201" y="106"/>
                    </a:lnTo>
                    <a:lnTo>
                      <a:pt x="198" y="109"/>
                    </a:lnTo>
                    <a:lnTo>
                      <a:pt x="196" y="111"/>
                    </a:lnTo>
                    <a:lnTo>
                      <a:pt x="191" y="113"/>
                    </a:lnTo>
                    <a:lnTo>
                      <a:pt x="187" y="116"/>
                    </a:lnTo>
                    <a:lnTo>
                      <a:pt x="183" y="118"/>
                    </a:lnTo>
                    <a:lnTo>
                      <a:pt x="178" y="121"/>
                    </a:lnTo>
                    <a:lnTo>
                      <a:pt x="174" y="124"/>
                    </a:lnTo>
                    <a:lnTo>
                      <a:pt x="168" y="127"/>
                    </a:lnTo>
                    <a:lnTo>
                      <a:pt x="162" y="131"/>
                    </a:lnTo>
                    <a:lnTo>
                      <a:pt x="156" y="134"/>
                    </a:lnTo>
                    <a:lnTo>
                      <a:pt x="149" y="138"/>
                    </a:lnTo>
                    <a:lnTo>
                      <a:pt x="143" y="141"/>
                    </a:lnTo>
                    <a:lnTo>
                      <a:pt x="136" y="144"/>
                    </a:lnTo>
                    <a:lnTo>
                      <a:pt x="129" y="149"/>
                    </a:lnTo>
                    <a:lnTo>
                      <a:pt x="122" y="151"/>
                    </a:lnTo>
                    <a:lnTo>
                      <a:pt x="116" y="155"/>
                    </a:lnTo>
                    <a:lnTo>
                      <a:pt x="110" y="157"/>
                    </a:lnTo>
                    <a:lnTo>
                      <a:pt x="106" y="161"/>
                    </a:lnTo>
                    <a:lnTo>
                      <a:pt x="101" y="163"/>
                    </a:lnTo>
                    <a:lnTo>
                      <a:pt x="96" y="165"/>
                    </a:lnTo>
                    <a:lnTo>
                      <a:pt x="93" y="168"/>
                    </a:lnTo>
                    <a:lnTo>
                      <a:pt x="90" y="169"/>
                    </a:lnTo>
                    <a:lnTo>
                      <a:pt x="86" y="171"/>
                    </a:lnTo>
                    <a:lnTo>
                      <a:pt x="83" y="172"/>
                    </a:lnTo>
                    <a:lnTo>
                      <a:pt x="80" y="173"/>
                    </a:lnTo>
                    <a:lnTo>
                      <a:pt x="79" y="176"/>
                    </a:lnTo>
                    <a:lnTo>
                      <a:pt x="77" y="177"/>
                    </a:lnTo>
                    <a:lnTo>
                      <a:pt x="75" y="178"/>
                    </a:lnTo>
                    <a:lnTo>
                      <a:pt x="73" y="179"/>
                    </a:lnTo>
                    <a:lnTo>
                      <a:pt x="71" y="180"/>
                    </a:lnTo>
                    <a:lnTo>
                      <a:pt x="70" y="181"/>
                    </a:lnTo>
                    <a:lnTo>
                      <a:pt x="68" y="182"/>
                    </a:lnTo>
                    <a:lnTo>
                      <a:pt x="66" y="184"/>
                    </a:lnTo>
                    <a:lnTo>
                      <a:pt x="65" y="185"/>
                    </a:lnTo>
                    <a:lnTo>
                      <a:pt x="64" y="186"/>
                    </a:lnTo>
                    <a:lnTo>
                      <a:pt x="63" y="187"/>
                    </a:lnTo>
                    <a:lnTo>
                      <a:pt x="62" y="188"/>
                    </a:lnTo>
                    <a:lnTo>
                      <a:pt x="61" y="189"/>
                    </a:lnTo>
                    <a:lnTo>
                      <a:pt x="235" y="18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116" name="Freeform 3813"/>
              <p:cNvSpPr>
                <a:spLocks/>
              </p:cNvSpPr>
              <p:nvPr/>
            </p:nvSpPr>
            <p:spPr bwMode="auto">
              <a:xfrm>
                <a:off x="3626" y="3552"/>
                <a:ext cx="118" cy="14"/>
              </a:xfrm>
              <a:custGeom>
                <a:avLst/>
                <a:gdLst>
                  <a:gd name="T0" fmla="*/ 235 w 235"/>
                  <a:gd name="T1" fmla="*/ 0 h 28"/>
                  <a:gd name="T2" fmla="*/ 233 w 235"/>
                  <a:gd name="T3" fmla="*/ 0 h 28"/>
                  <a:gd name="T4" fmla="*/ 233 w 235"/>
                  <a:gd name="T5" fmla="*/ 23 h 28"/>
                  <a:gd name="T6" fmla="*/ 0 w 235"/>
                  <a:gd name="T7" fmla="*/ 23 h 28"/>
                  <a:gd name="T8" fmla="*/ 0 w 235"/>
                  <a:gd name="T9" fmla="*/ 26 h 28"/>
                  <a:gd name="T10" fmla="*/ 0 w 235"/>
                  <a:gd name="T11" fmla="*/ 28 h 28"/>
                  <a:gd name="T12" fmla="*/ 235 w 235"/>
                  <a:gd name="T13" fmla="*/ 27 h 28"/>
                  <a:gd name="T14" fmla="*/ 235 w 235"/>
                  <a:gd name="T15" fmla="*/ 0 h 28"/>
                  <a:gd name="T16" fmla="*/ 0 60000 65536"/>
                  <a:gd name="T17" fmla="*/ 0 60000 65536"/>
                  <a:gd name="T18" fmla="*/ 0 60000 65536"/>
                  <a:gd name="T19" fmla="*/ 0 60000 65536"/>
                  <a:gd name="T20" fmla="*/ 0 60000 65536"/>
                  <a:gd name="T21" fmla="*/ 0 60000 65536"/>
                  <a:gd name="T22" fmla="*/ 0 60000 65536"/>
                  <a:gd name="T23" fmla="*/ 0 60000 65536"/>
                  <a:gd name="T24" fmla="*/ 0 w 235"/>
                  <a:gd name="T25" fmla="*/ 0 h 28"/>
                  <a:gd name="T26" fmla="*/ 235 w 235"/>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5" h="28">
                    <a:moveTo>
                      <a:pt x="235" y="0"/>
                    </a:moveTo>
                    <a:lnTo>
                      <a:pt x="233" y="0"/>
                    </a:lnTo>
                    <a:lnTo>
                      <a:pt x="233" y="23"/>
                    </a:lnTo>
                    <a:lnTo>
                      <a:pt x="0" y="23"/>
                    </a:lnTo>
                    <a:lnTo>
                      <a:pt x="0" y="26"/>
                    </a:lnTo>
                    <a:lnTo>
                      <a:pt x="0" y="28"/>
                    </a:lnTo>
                    <a:lnTo>
                      <a:pt x="235" y="27"/>
                    </a:lnTo>
                    <a:lnTo>
                      <a:pt x="2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7" name="Freeform 3814"/>
              <p:cNvSpPr>
                <a:spLocks/>
              </p:cNvSpPr>
              <p:nvPr/>
            </p:nvSpPr>
            <p:spPr bwMode="auto">
              <a:xfrm>
                <a:off x="3625" y="3563"/>
                <a:ext cx="2" cy="3"/>
              </a:xfrm>
              <a:custGeom>
                <a:avLst/>
                <a:gdLst>
                  <a:gd name="T0" fmla="*/ 2 w 3"/>
                  <a:gd name="T1" fmla="*/ 3 h 5"/>
                  <a:gd name="T2" fmla="*/ 3 w 3"/>
                  <a:gd name="T3" fmla="*/ 3 h 5"/>
                  <a:gd name="T4" fmla="*/ 2 w 3"/>
                  <a:gd name="T5" fmla="*/ 0 h 5"/>
                  <a:gd name="T6" fmla="*/ 0 w 3"/>
                  <a:gd name="T7" fmla="*/ 0 h 5"/>
                  <a:gd name="T8" fmla="*/ 2 w 3"/>
                  <a:gd name="T9" fmla="*/ 5 h 5"/>
                  <a:gd name="T10" fmla="*/ 2 w 3"/>
                  <a:gd name="T11" fmla="*/ 5 h 5"/>
                  <a:gd name="T12" fmla="*/ 2 w 3"/>
                  <a:gd name="T13" fmla="*/ 3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2" y="3"/>
                    </a:moveTo>
                    <a:lnTo>
                      <a:pt x="3" y="3"/>
                    </a:lnTo>
                    <a:lnTo>
                      <a:pt x="2" y="0"/>
                    </a:lnTo>
                    <a:lnTo>
                      <a:pt x="0" y="0"/>
                    </a:lnTo>
                    <a:lnTo>
                      <a:pt x="2" y="5"/>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8" name="Freeform 3815"/>
              <p:cNvSpPr>
                <a:spLocks/>
              </p:cNvSpPr>
              <p:nvPr/>
            </p:nvSpPr>
            <p:spPr bwMode="auto">
              <a:xfrm>
                <a:off x="3625" y="3560"/>
                <a:ext cx="2" cy="3"/>
              </a:xfrm>
              <a:custGeom>
                <a:avLst/>
                <a:gdLst>
                  <a:gd name="T0" fmla="*/ 2 w 3"/>
                  <a:gd name="T1" fmla="*/ 5 h 5"/>
                  <a:gd name="T2" fmla="*/ 2 w 3"/>
                  <a:gd name="T3" fmla="*/ 3 h 5"/>
                  <a:gd name="T4" fmla="*/ 3 w 3"/>
                  <a:gd name="T5" fmla="*/ 2 h 5"/>
                  <a:gd name="T6" fmla="*/ 2 w 3"/>
                  <a:gd name="T7" fmla="*/ 1 h 5"/>
                  <a:gd name="T8" fmla="*/ 1 w 3"/>
                  <a:gd name="T9" fmla="*/ 0 h 5"/>
                  <a:gd name="T10" fmla="*/ 0 w 3"/>
                  <a:gd name="T11" fmla="*/ 1 h 5"/>
                  <a:gd name="T12" fmla="*/ 0 w 3"/>
                  <a:gd name="T13" fmla="*/ 5 h 5"/>
                  <a:gd name="T14" fmla="*/ 2 w 3"/>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5"/>
                    </a:moveTo>
                    <a:lnTo>
                      <a:pt x="2" y="3"/>
                    </a:lnTo>
                    <a:lnTo>
                      <a:pt x="3" y="2"/>
                    </a:lnTo>
                    <a:lnTo>
                      <a:pt x="2" y="1"/>
                    </a:lnTo>
                    <a:lnTo>
                      <a:pt x="1" y="0"/>
                    </a:lnTo>
                    <a:lnTo>
                      <a:pt x="0" y="1"/>
                    </a:lnTo>
                    <a:lnTo>
                      <a:pt x="0" y="5"/>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19" name="Freeform 3816"/>
              <p:cNvSpPr>
                <a:spLocks/>
              </p:cNvSpPr>
              <p:nvPr/>
            </p:nvSpPr>
            <p:spPr bwMode="auto">
              <a:xfrm>
                <a:off x="3626" y="3559"/>
                <a:ext cx="1" cy="2"/>
              </a:xfrm>
              <a:custGeom>
                <a:avLst/>
                <a:gdLst>
                  <a:gd name="T0" fmla="*/ 2 w 2"/>
                  <a:gd name="T1" fmla="*/ 6 h 6"/>
                  <a:gd name="T2" fmla="*/ 2 w 2"/>
                  <a:gd name="T3" fmla="*/ 6 h 6"/>
                  <a:gd name="T4" fmla="*/ 2 w 2"/>
                  <a:gd name="T5" fmla="*/ 0 h 6"/>
                  <a:gd name="T6" fmla="*/ 1 w 2"/>
                  <a:gd name="T7" fmla="*/ 0 h 6"/>
                  <a:gd name="T8" fmla="*/ 0 w 2"/>
                  <a:gd name="T9" fmla="*/ 0 h 6"/>
                  <a:gd name="T10" fmla="*/ 0 w 2"/>
                  <a:gd name="T11" fmla="*/ 5 h 6"/>
                  <a:gd name="T12" fmla="*/ 1 w 2"/>
                  <a:gd name="T13" fmla="*/ 5 h 6"/>
                  <a:gd name="T14" fmla="*/ 2 w 2"/>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2" y="6"/>
                    </a:moveTo>
                    <a:lnTo>
                      <a:pt x="2" y="6"/>
                    </a:lnTo>
                    <a:lnTo>
                      <a:pt x="2" y="0"/>
                    </a:lnTo>
                    <a:lnTo>
                      <a:pt x="1" y="0"/>
                    </a:lnTo>
                    <a:lnTo>
                      <a:pt x="0" y="0"/>
                    </a:lnTo>
                    <a:lnTo>
                      <a:pt x="0" y="5"/>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0" name="Freeform 3817"/>
              <p:cNvSpPr>
                <a:spLocks/>
              </p:cNvSpPr>
              <p:nvPr/>
            </p:nvSpPr>
            <p:spPr bwMode="auto">
              <a:xfrm>
                <a:off x="3626" y="3552"/>
                <a:ext cx="4" cy="7"/>
              </a:xfrm>
              <a:custGeom>
                <a:avLst/>
                <a:gdLst>
                  <a:gd name="T0" fmla="*/ 1 w 9"/>
                  <a:gd name="T1" fmla="*/ 12 h 13"/>
                  <a:gd name="T2" fmla="*/ 2 w 9"/>
                  <a:gd name="T3" fmla="*/ 13 h 13"/>
                  <a:gd name="T4" fmla="*/ 3 w 9"/>
                  <a:gd name="T5" fmla="*/ 12 h 13"/>
                  <a:gd name="T6" fmla="*/ 3 w 9"/>
                  <a:gd name="T7" fmla="*/ 10 h 13"/>
                  <a:gd name="T8" fmla="*/ 7 w 9"/>
                  <a:gd name="T9" fmla="*/ 6 h 13"/>
                  <a:gd name="T10" fmla="*/ 8 w 9"/>
                  <a:gd name="T11" fmla="*/ 2 h 13"/>
                  <a:gd name="T12" fmla="*/ 9 w 9"/>
                  <a:gd name="T13" fmla="*/ 0 h 13"/>
                  <a:gd name="T14" fmla="*/ 8 w 9"/>
                  <a:gd name="T15" fmla="*/ 0 h 13"/>
                  <a:gd name="T16" fmla="*/ 7 w 9"/>
                  <a:gd name="T17" fmla="*/ 0 h 13"/>
                  <a:gd name="T18" fmla="*/ 5 w 9"/>
                  <a:gd name="T19" fmla="*/ 2 h 13"/>
                  <a:gd name="T20" fmla="*/ 4 w 9"/>
                  <a:gd name="T21" fmla="*/ 4 h 13"/>
                  <a:gd name="T22" fmla="*/ 1 w 9"/>
                  <a:gd name="T23" fmla="*/ 8 h 13"/>
                  <a:gd name="T24" fmla="*/ 1 w 9"/>
                  <a:gd name="T25" fmla="*/ 10 h 13"/>
                  <a:gd name="T26" fmla="*/ 0 w 9"/>
                  <a:gd name="T27" fmla="*/ 11 h 13"/>
                  <a:gd name="T28" fmla="*/ 0 w 9"/>
                  <a:gd name="T29" fmla="*/ 12 h 13"/>
                  <a:gd name="T30" fmla="*/ 1 w 9"/>
                  <a:gd name="T31" fmla="*/ 12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3"/>
                  <a:gd name="T50" fmla="*/ 9 w 9"/>
                  <a:gd name="T51" fmla="*/ 13 h 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3">
                    <a:moveTo>
                      <a:pt x="1" y="12"/>
                    </a:moveTo>
                    <a:lnTo>
                      <a:pt x="2" y="13"/>
                    </a:lnTo>
                    <a:lnTo>
                      <a:pt x="3" y="12"/>
                    </a:lnTo>
                    <a:lnTo>
                      <a:pt x="3" y="10"/>
                    </a:lnTo>
                    <a:lnTo>
                      <a:pt x="7" y="6"/>
                    </a:lnTo>
                    <a:lnTo>
                      <a:pt x="8" y="2"/>
                    </a:lnTo>
                    <a:lnTo>
                      <a:pt x="9" y="0"/>
                    </a:lnTo>
                    <a:lnTo>
                      <a:pt x="8" y="0"/>
                    </a:lnTo>
                    <a:lnTo>
                      <a:pt x="7" y="0"/>
                    </a:lnTo>
                    <a:lnTo>
                      <a:pt x="5" y="2"/>
                    </a:lnTo>
                    <a:lnTo>
                      <a:pt x="4" y="4"/>
                    </a:lnTo>
                    <a:lnTo>
                      <a:pt x="1" y="8"/>
                    </a:lnTo>
                    <a:lnTo>
                      <a:pt x="1" y="10"/>
                    </a:lnTo>
                    <a:lnTo>
                      <a:pt x="0" y="11"/>
                    </a:lnTo>
                    <a:lnTo>
                      <a:pt x="0" y="12"/>
                    </a:lnTo>
                    <a:lnTo>
                      <a:pt x="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1" name="Freeform 3818"/>
              <p:cNvSpPr>
                <a:spLocks/>
              </p:cNvSpPr>
              <p:nvPr/>
            </p:nvSpPr>
            <p:spPr bwMode="auto">
              <a:xfrm>
                <a:off x="3629" y="3538"/>
                <a:ext cx="18" cy="15"/>
              </a:xfrm>
              <a:custGeom>
                <a:avLst/>
                <a:gdLst>
                  <a:gd name="T0" fmla="*/ 1 w 34"/>
                  <a:gd name="T1" fmla="*/ 29 h 30"/>
                  <a:gd name="T2" fmla="*/ 2 w 34"/>
                  <a:gd name="T3" fmla="*/ 30 h 30"/>
                  <a:gd name="T4" fmla="*/ 16 w 34"/>
                  <a:gd name="T5" fmla="*/ 16 h 30"/>
                  <a:gd name="T6" fmla="*/ 19 w 34"/>
                  <a:gd name="T7" fmla="*/ 14 h 30"/>
                  <a:gd name="T8" fmla="*/ 21 w 34"/>
                  <a:gd name="T9" fmla="*/ 11 h 30"/>
                  <a:gd name="T10" fmla="*/ 25 w 34"/>
                  <a:gd name="T11" fmla="*/ 9 h 30"/>
                  <a:gd name="T12" fmla="*/ 28 w 34"/>
                  <a:gd name="T13" fmla="*/ 8 h 30"/>
                  <a:gd name="T14" fmla="*/ 31 w 34"/>
                  <a:gd name="T15" fmla="*/ 4 h 30"/>
                  <a:gd name="T16" fmla="*/ 34 w 34"/>
                  <a:gd name="T17" fmla="*/ 2 h 30"/>
                  <a:gd name="T18" fmla="*/ 34 w 34"/>
                  <a:gd name="T19" fmla="*/ 1 h 30"/>
                  <a:gd name="T20" fmla="*/ 34 w 34"/>
                  <a:gd name="T21" fmla="*/ 0 h 30"/>
                  <a:gd name="T22" fmla="*/ 28 w 34"/>
                  <a:gd name="T23" fmla="*/ 2 h 30"/>
                  <a:gd name="T24" fmla="*/ 26 w 34"/>
                  <a:gd name="T25" fmla="*/ 6 h 30"/>
                  <a:gd name="T26" fmla="*/ 21 w 34"/>
                  <a:gd name="T27" fmla="*/ 7 h 30"/>
                  <a:gd name="T28" fmla="*/ 19 w 34"/>
                  <a:gd name="T29" fmla="*/ 9 h 30"/>
                  <a:gd name="T30" fmla="*/ 17 w 34"/>
                  <a:gd name="T31" fmla="*/ 11 h 30"/>
                  <a:gd name="T32" fmla="*/ 13 w 34"/>
                  <a:gd name="T33" fmla="*/ 14 h 30"/>
                  <a:gd name="T34" fmla="*/ 1 w 34"/>
                  <a:gd name="T35" fmla="*/ 26 h 30"/>
                  <a:gd name="T36" fmla="*/ 0 w 34"/>
                  <a:gd name="T37" fmla="*/ 29 h 30"/>
                  <a:gd name="T38" fmla="*/ 1 w 34"/>
                  <a:gd name="T39" fmla="*/ 29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0"/>
                  <a:gd name="T62" fmla="*/ 34 w 3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0">
                    <a:moveTo>
                      <a:pt x="1" y="29"/>
                    </a:moveTo>
                    <a:lnTo>
                      <a:pt x="2" y="30"/>
                    </a:lnTo>
                    <a:lnTo>
                      <a:pt x="16" y="16"/>
                    </a:lnTo>
                    <a:lnTo>
                      <a:pt x="19" y="14"/>
                    </a:lnTo>
                    <a:lnTo>
                      <a:pt x="21" y="11"/>
                    </a:lnTo>
                    <a:lnTo>
                      <a:pt x="25" y="9"/>
                    </a:lnTo>
                    <a:lnTo>
                      <a:pt x="28" y="8"/>
                    </a:lnTo>
                    <a:lnTo>
                      <a:pt x="31" y="4"/>
                    </a:lnTo>
                    <a:lnTo>
                      <a:pt x="34" y="2"/>
                    </a:lnTo>
                    <a:lnTo>
                      <a:pt x="34" y="1"/>
                    </a:lnTo>
                    <a:lnTo>
                      <a:pt x="34" y="0"/>
                    </a:lnTo>
                    <a:lnTo>
                      <a:pt x="28" y="2"/>
                    </a:lnTo>
                    <a:lnTo>
                      <a:pt x="26" y="6"/>
                    </a:lnTo>
                    <a:lnTo>
                      <a:pt x="21" y="7"/>
                    </a:lnTo>
                    <a:lnTo>
                      <a:pt x="19" y="9"/>
                    </a:lnTo>
                    <a:lnTo>
                      <a:pt x="17" y="11"/>
                    </a:lnTo>
                    <a:lnTo>
                      <a:pt x="13" y="14"/>
                    </a:lnTo>
                    <a:lnTo>
                      <a:pt x="1" y="26"/>
                    </a:lnTo>
                    <a:lnTo>
                      <a:pt x="0" y="29"/>
                    </a:lnTo>
                    <a:lnTo>
                      <a:pt x="1"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2" name="Freeform 3819"/>
              <p:cNvSpPr>
                <a:spLocks/>
              </p:cNvSpPr>
              <p:nvPr/>
            </p:nvSpPr>
            <p:spPr bwMode="auto">
              <a:xfrm>
                <a:off x="3646" y="3537"/>
                <a:ext cx="3" cy="2"/>
              </a:xfrm>
              <a:custGeom>
                <a:avLst/>
                <a:gdLst>
                  <a:gd name="T0" fmla="*/ 1 w 6"/>
                  <a:gd name="T1" fmla="*/ 5 h 5"/>
                  <a:gd name="T2" fmla="*/ 6 w 6"/>
                  <a:gd name="T3" fmla="*/ 3 h 5"/>
                  <a:gd name="T4" fmla="*/ 6 w 6"/>
                  <a:gd name="T5" fmla="*/ 3 h 5"/>
                  <a:gd name="T6" fmla="*/ 5 w 6"/>
                  <a:gd name="T7" fmla="*/ 2 h 5"/>
                  <a:gd name="T8" fmla="*/ 3 w 6"/>
                  <a:gd name="T9" fmla="*/ 0 h 5"/>
                  <a:gd name="T10" fmla="*/ 0 w 6"/>
                  <a:gd name="T11" fmla="*/ 3 h 5"/>
                  <a:gd name="T12" fmla="*/ 1 w 6"/>
                  <a:gd name="T13" fmla="*/ 4 h 5"/>
                  <a:gd name="T14" fmla="*/ 1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5"/>
                    </a:moveTo>
                    <a:lnTo>
                      <a:pt x="6" y="3"/>
                    </a:lnTo>
                    <a:lnTo>
                      <a:pt x="5" y="2"/>
                    </a:lnTo>
                    <a:lnTo>
                      <a:pt x="3" y="0"/>
                    </a:lnTo>
                    <a:lnTo>
                      <a:pt x="0" y="3"/>
                    </a:lnTo>
                    <a:lnTo>
                      <a:pt x="1" y="4"/>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3" name="Freeform 3820"/>
              <p:cNvSpPr>
                <a:spLocks/>
              </p:cNvSpPr>
              <p:nvPr/>
            </p:nvSpPr>
            <p:spPr bwMode="auto">
              <a:xfrm>
                <a:off x="3646" y="3536"/>
                <a:ext cx="5" cy="2"/>
              </a:xfrm>
              <a:custGeom>
                <a:avLst/>
                <a:gdLst>
                  <a:gd name="T0" fmla="*/ 5 w 9"/>
                  <a:gd name="T1" fmla="*/ 4 h 5"/>
                  <a:gd name="T2" fmla="*/ 5 w 9"/>
                  <a:gd name="T3" fmla="*/ 5 h 5"/>
                  <a:gd name="T4" fmla="*/ 9 w 9"/>
                  <a:gd name="T5" fmla="*/ 2 h 5"/>
                  <a:gd name="T6" fmla="*/ 9 w 9"/>
                  <a:gd name="T7" fmla="*/ 1 h 5"/>
                  <a:gd name="T8" fmla="*/ 9 w 9"/>
                  <a:gd name="T9" fmla="*/ 0 h 5"/>
                  <a:gd name="T10" fmla="*/ 0 w 9"/>
                  <a:gd name="T11" fmla="*/ 5 h 5"/>
                  <a:gd name="T12" fmla="*/ 3 w 9"/>
                  <a:gd name="T13" fmla="*/ 2 h 5"/>
                  <a:gd name="T14" fmla="*/ 5 w 9"/>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4"/>
                    </a:moveTo>
                    <a:lnTo>
                      <a:pt x="5" y="5"/>
                    </a:lnTo>
                    <a:lnTo>
                      <a:pt x="9" y="2"/>
                    </a:lnTo>
                    <a:lnTo>
                      <a:pt x="9" y="1"/>
                    </a:lnTo>
                    <a:lnTo>
                      <a:pt x="9" y="0"/>
                    </a:lnTo>
                    <a:lnTo>
                      <a:pt x="0" y="5"/>
                    </a:lnTo>
                    <a:lnTo>
                      <a:pt x="3" y="2"/>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4" name="Freeform 3821"/>
              <p:cNvSpPr>
                <a:spLocks/>
              </p:cNvSpPr>
              <p:nvPr/>
            </p:nvSpPr>
            <p:spPr bwMode="auto">
              <a:xfrm>
                <a:off x="3650" y="3522"/>
                <a:ext cx="27" cy="15"/>
              </a:xfrm>
              <a:custGeom>
                <a:avLst/>
                <a:gdLst>
                  <a:gd name="T0" fmla="*/ 1 w 53"/>
                  <a:gd name="T1" fmla="*/ 29 h 29"/>
                  <a:gd name="T2" fmla="*/ 6 w 53"/>
                  <a:gd name="T3" fmla="*/ 27 h 29"/>
                  <a:gd name="T4" fmla="*/ 6 w 53"/>
                  <a:gd name="T5" fmla="*/ 27 h 29"/>
                  <a:gd name="T6" fmla="*/ 13 w 53"/>
                  <a:gd name="T7" fmla="*/ 23 h 29"/>
                  <a:gd name="T8" fmla="*/ 14 w 53"/>
                  <a:gd name="T9" fmla="*/ 21 h 29"/>
                  <a:gd name="T10" fmla="*/ 22 w 53"/>
                  <a:gd name="T11" fmla="*/ 19 h 29"/>
                  <a:gd name="T12" fmla="*/ 27 w 53"/>
                  <a:gd name="T13" fmla="*/ 16 h 29"/>
                  <a:gd name="T14" fmla="*/ 32 w 53"/>
                  <a:gd name="T15" fmla="*/ 12 h 29"/>
                  <a:gd name="T16" fmla="*/ 38 w 53"/>
                  <a:gd name="T17" fmla="*/ 10 h 29"/>
                  <a:gd name="T18" fmla="*/ 45 w 53"/>
                  <a:gd name="T19" fmla="*/ 8 h 29"/>
                  <a:gd name="T20" fmla="*/ 53 w 53"/>
                  <a:gd name="T21" fmla="*/ 2 h 29"/>
                  <a:gd name="T22" fmla="*/ 52 w 53"/>
                  <a:gd name="T23" fmla="*/ 1 h 29"/>
                  <a:gd name="T24" fmla="*/ 51 w 53"/>
                  <a:gd name="T25" fmla="*/ 0 h 29"/>
                  <a:gd name="T26" fmla="*/ 40 w 53"/>
                  <a:gd name="T27" fmla="*/ 5 h 29"/>
                  <a:gd name="T28" fmla="*/ 33 w 53"/>
                  <a:gd name="T29" fmla="*/ 8 h 29"/>
                  <a:gd name="T30" fmla="*/ 27 w 53"/>
                  <a:gd name="T31" fmla="*/ 12 h 29"/>
                  <a:gd name="T32" fmla="*/ 22 w 53"/>
                  <a:gd name="T33" fmla="*/ 13 h 29"/>
                  <a:gd name="T34" fmla="*/ 17 w 53"/>
                  <a:gd name="T35" fmla="*/ 17 h 29"/>
                  <a:gd name="T36" fmla="*/ 14 w 53"/>
                  <a:gd name="T37" fmla="*/ 19 h 29"/>
                  <a:gd name="T38" fmla="*/ 6 w 53"/>
                  <a:gd name="T39" fmla="*/ 23 h 29"/>
                  <a:gd name="T40" fmla="*/ 4 w 53"/>
                  <a:gd name="T41" fmla="*/ 25 h 29"/>
                  <a:gd name="T42" fmla="*/ 0 w 53"/>
                  <a:gd name="T43" fmla="*/ 27 h 29"/>
                  <a:gd name="T44" fmla="*/ 1 w 53"/>
                  <a:gd name="T45" fmla="*/ 28 h 29"/>
                  <a:gd name="T46" fmla="*/ 1 w 53"/>
                  <a:gd name="T47" fmla="*/ 29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
                  <a:gd name="T73" fmla="*/ 0 h 29"/>
                  <a:gd name="T74" fmla="*/ 53 w 5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 h="29">
                    <a:moveTo>
                      <a:pt x="1" y="29"/>
                    </a:moveTo>
                    <a:lnTo>
                      <a:pt x="6" y="27"/>
                    </a:lnTo>
                    <a:lnTo>
                      <a:pt x="13" y="23"/>
                    </a:lnTo>
                    <a:lnTo>
                      <a:pt x="14" y="21"/>
                    </a:lnTo>
                    <a:lnTo>
                      <a:pt x="22" y="19"/>
                    </a:lnTo>
                    <a:lnTo>
                      <a:pt x="27" y="16"/>
                    </a:lnTo>
                    <a:lnTo>
                      <a:pt x="32" y="12"/>
                    </a:lnTo>
                    <a:lnTo>
                      <a:pt x="38" y="10"/>
                    </a:lnTo>
                    <a:lnTo>
                      <a:pt x="45" y="8"/>
                    </a:lnTo>
                    <a:lnTo>
                      <a:pt x="53" y="2"/>
                    </a:lnTo>
                    <a:lnTo>
                      <a:pt x="52" y="1"/>
                    </a:lnTo>
                    <a:lnTo>
                      <a:pt x="51" y="0"/>
                    </a:lnTo>
                    <a:lnTo>
                      <a:pt x="40" y="5"/>
                    </a:lnTo>
                    <a:lnTo>
                      <a:pt x="33" y="8"/>
                    </a:lnTo>
                    <a:lnTo>
                      <a:pt x="27" y="12"/>
                    </a:lnTo>
                    <a:lnTo>
                      <a:pt x="22" y="13"/>
                    </a:lnTo>
                    <a:lnTo>
                      <a:pt x="17" y="17"/>
                    </a:lnTo>
                    <a:lnTo>
                      <a:pt x="14" y="19"/>
                    </a:lnTo>
                    <a:lnTo>
                      <a:pt x="6" y="23"/>
                    </a:lnTo>
                    <a:lnTo>
                      <a:pt x="4" y="25"/>
                    </a:lnTo>
                    <a:lnTo>
                      <a:pt x="0" y="27"/>
                    </a:lnTo>
                    <a:lnTo>
                      <a:pt x="1" y="28"/>
                    </a:lnTo>
                    <a:lnTo>
                      <a:pt x="1"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5" name="Freeform 3822"/>
              <p:cNvSpPr>
                <a:spLocks/>
              </p:cNvSpPr>
              <p:nvPr/>
            </p:nvSpPr>
            <p:spPr bwMode="auto">
              <a:xfrm>
                <a:off x="3670" y="3503"/>
                <a:ext cx="39" cy="22"/>
              </a:xfrm>
              <a:custGeom>
                <a:avLst/>
                <a:gdLst>
                  <a:gd name="T0" fmla="*/ 13 w 79"/>
                  <a:gd name="T1" fmla="*/ 38 h 43"/>
                  <a:gd name="T2" fmla="*/ 13 w 79"/>
                  <a:gd name="T3" fmla="*/ 39 h 43"/>
                  <a:gd name="T4" fmla="*/ 21 w 79"/>
                  <a:gd name="T5" fmla="*/ 34 h 43"/>
                  <a:gd name="T6" fmla="*/ 33 w 79"/>
                  <a:gd name="T7" fmla="*/ 31 h 43"/>
                  <a:gd name="T8" fmla="*/ 39 w 79"/>
                  <a:gd name="T9" fmla="*/ 25 h 43"/>
                  <a:gd name="T10" fmla="*/ 47 w 79"/>
                  <a:gd name="T11" fmla="*/ 22 h 43"/>
                  <a:gd name="T12" fmla="*/ 53 w 79"/>
                  <a:gd name="T13" fmla="*/ 18 h 43"/>
                  <a:gd name="T14" fmla="*/ 71 w 79"/>
                  <a:gd name="T15" fmla="*/ 8 h 43"/>
                  <a:gd name="T16" fmla="*/ 75 w 79"/>
                  <a:gd name="T17" fmla="*/ 4 h 43"/>
                  <a:gd name="T18" fmla="*/ 79 w 79"/>
                  <a:gd name="T19" fmla="*/ 2 h 43"/>
                  <a:gd name="T20" fmla="*/ 77 w 79"/>
                  <a:gd name="T21" fmla="*/ 1 h 43"/>
                  <a:gd name="T22" fmla="*/ 76 w 79"/>
                  <a:gd name="T23" fmla="*/ 0 h 43"/>
                  <a:gd name="T24" fmla="*/ 73 w 79"/>
                  <a:gd name="T25" fmla="*/ 2 h 43"/>
                  <a:gd name="T26" fmla="*/ 68 w 79"/>
                  <a:gd name="T27" fmla="*/ 5 h 43"/>
                  <a:gd name="T28" fmla="*/ 51 w 79"/>
                  <a:gd name="T29" fmla="*/ 16 h 43"/>
                  <a:gd name="T30" fmla="*/ 43 w 79"/>
                  <a:gd name="T31" fmla="*/ 22 h 43"/>
                  <a:gd name="T32" fmla="*/ 35 w 79"/>
                  <a:gd name="T33" fmla="*/ 25 h 43"/>
                  <a:gd name="T34" fmla="*/ 28 w 79"/>
                  <a:gd name="T35" fmla="*/ 28 h 43"/>
                  <a:gd name="T36" fmla="*/ 21 w 79"/>
                  <a:gd name="T37" fmla="*/ 32 h 43"/>
                  <a:gd name="T38" fmla="*/ 0 w 79"/>
                  <a:gd name="T39" fmla="*/ 43 h 43"/>
                  <a:gd name="T40" fmla="*/ 12 w 79"/>
                  <a:gd name="T41" fmla="*/ 37 h 43"/>
                  <a:gd name="T42" fmla="*/ 13 w 79"/>
                  <a:gd name="T43" fmla="*/ 38 h 4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9"/>
                  <a:gd name="T67" fmla="*/ 0 h 43"/>
                  <a:gd name="T68" fmla="*/ 79 w 79"/>
                  <a:gd name="T69" fmla="*/ 43 h 4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9" h="43">
                    <a:moveTo>
                      <a:pt x="13" y="38"/>
                    </a:moveTo>
                    <a:lnTo>
                      <a:pt x="13" y="39"/>
                    </a:lnTo>
                    <a:lnTo>
                      <a:pt x="21" y="34"/>
                    </a:lnTo>
                    <a:lnTo>
                      <a:pt x="33" y="31"/>
                    </a:lnTo>
                    <a:lnTo>
                      <a:pt x="39" y="25"/>
                    </a:lnTo>
                    <a:lnTo>
                      <a:pt x="47" y="22"/>
                    </a:lnTo>
                    <a:lnTo>
                      <a:pt x="53" y="18"/>
                    </a:lnTo>
                    <a:lnTo>
                      <a:pt x="71" y="8"/>
                    </a:lnTo>
                    <a:lnTo>
                      <a:pt x="75" y="4"/>
                    </a:lnTo>
                    <a:lnTo>
                      <a:pt x="79" y="2"/>
                    </a:lnTo>
                    <a:lnTo>
                      <a:pt x="77" y="1"/>
                    </a:lnTo>
                    <a:lnTo>
                      <a:pt x="76" y="0"/>
                    </a:lnTo>
                    <a:lnTo>
                      <a:pt x="73" y="2"/>
                    </a:lnTo>
                    <a:lnTo>
                      <a:pt x="68" y="5"/>
                    </a:lnTo>
                    <a:lnTo>
                      <a:pt x="51" y="16"/>
                    </a:lnTo>
                    <a:lnTo>
                      <a:pt x="43" y="22"/>
                    </a:lnTo>
                    <a:lnTo>
                      <a:pt x="35" y="25"/>
                    </a:lnTo>
                    <a:lnTo>
                      <a:pt x="28" y="28"/>
                    </a:lnTo>
                    <a:lnTo>
                      <a:pt x="21" y="32"/>
                    </a:lnTo>
                    <a:lnTo>
                      <a:pt x="0" y="43"/>
                    </a:lnTo>
                    <a:lnTo>
                      <a:pt x="12" y="37"/>
                    </a:lnTo>
                    <a:lnTo>
                      <a:pt x="13"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6" name="Freeform 3823"/>
              <p:cNvSpPr>
                <a:spLocks/>
              </p:cNvSpPr>
              <p:nvPr/>
            </p:nvSpPr>
            <p:spPr bwMode="auto">
              <a:xfrm>
                <a:off x="3706" y="3494"/>
                <a:ext cx="13" cy="10"/>
              </a:xfrm>
              <a:custGeom>
                <a:avLst/>
                <a:gdLst>
                  <a:gd name="T0" fmla="*/ 4 w 25"/>
                  <a:gd name="T1" fmla="*/ 21 h 22"/>
                  <a:gd name="T2" fmla="*/ 4 w 25"/>
                  <a:gd name="T3" fmla="*/ 22 h 22"/>
                  <a:gd name="T4" fmla="*/ 10 w 25"/>
                  <a:gd name="T5" fmla="*/ 20 h 22"/>
                  <a:gd name="T6" fmla="*/ 13 w 25"/>
                  <a:gd name="T7" fmla="*/ 16 h 22"/>
                  <a:gd name="T8" fmla="*/ 16 w 25"/>
                  <a:gd name="T9" fmla="*/ 14 h 22"/>
                  <a:gd name="T10" fmla="*/ 18 w 25"/>
                  <a:gd name="T11" fmla="*/ 10 h 22"/>
                  <a:gd name="T12" fmla="*/ 22 w 25"/>
                  <a:gd name="T13" fmla="*/ 8 h 22"/>
                  <a:gd name="T14" fmla="*/ 23 w 25"/>
                  <a:gd name="T15" fmla="*/ 5 h 22"/>
                  <a:gd name="T16" fmla="*/ 25 w 25"/>
                  <a:gd name="T17" fmla="*/ 2 h 22"/>
                  <a:gd name="T18" fmla="*/ 24 w 25"/>
                  <a:gd name="T19" fmla="*/ 1 h 22"/>
                  <a:gd name="T20" fmla="*/ 23 w 25"/>
                  <a:gd name="T21" fmla="*/ 0 h 22"/>
                  <a:gd name="T22" fmla="*/ 21 w 25"/>
                  <a:gd name="T23" fmla="*/ 2 h 22"/>
                  <a:gd name="T24" fmla="*/ 19 w 25"/>
                  <a:gd name="T25" fmla="*/ 6 h 22"/>
                  <a:gd name="T26" fmla="*/ 16 w 25"/>
                  <a:gd name="T27" fmla="*/ 8 h 22"/>
                  <a:gd name="T28" fmla="*/ 14 w 25"/>
                  <a:gd name="T29" fmla="*/ 12 h 22"/>
                  <a:gd name="T30" fmla="*/ 10 w 25"/>
                  <a:gd name="T31" fmla="*/ 14 h 22"/>
                  <a:gd name="T32" fmla="*/ 8 w 25"/>
                  <a:gd name="T33" fmla="*/ 17 h 22"/>
                  <a:gd name="T34" fmla="*/ 0 w 25"/>
                  <a:gd name="T35" fmla="*/ 22 h 22"/>
                  <a:gd name="T36" fmla="*/ 3 w 25"/>
                  <a:gd name="T37" fmla="*/ 20 h 22"/>
                  <a:gd name="T38" fmla="*/ 4 w 25"/>
                  <a:gd name="T39" fmla="*/ 21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2"/>
                  <a:gd name="T62" fmla="*/ 25 w 25"/>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2">
                    <a:moveTo>
                      <a:pt x="4" y="21"/>
                    </a:moveTo>
                    <a:lnTo>
                      <a:pt x="4" y="22"/>
                    </a:lnTo>
                    <a:lnTo>
                      <a:pt x="10" y="20"/>
                    </a:lnTo>
                    <a:lnTo>
                      <a:pt x="13" y="16"/>
                    </a:lnTo>
                    <a:lnTo>
                      <a:pt x="16" y="14"/>
                    </a:lnTo>
                    <a:lnTo>
                      <a:pt x="18" y="10"/>
                    </a:lnTo>
                    <a:lnTo>
                      <a:pt x="22" y="8"/>
                    </a:lnTo>
                    <a:lnTo>
                      <a:pt x="23" y="5"/>
                    </a:lnTo>
                    <a:lnTo>
                      <a:pt x="25" y="2"/>
                    </a:lnTo>
                    <a:lnTo>
                      <a:pt x="24" y="1"/>
                    </a:lnTo>
                    <a:lnTo>
                      <a:pt x="23" y="0"/>
                    </a:lnTo>
                    <a:lnTo>
                      <a:pt x="21" y="2"/>
                    </a:lnTo>
                    <a:lnTo>
                      <a:pt x="19" y="6"/>
                    </a:lnTo>
                    <a:lnTo>
                      <a:pt x="16" y="8"/>
                    </a:lnTo>
                    <a:lnTo>
                      <a:pt x="14" y="12"/>
                    </a:lnTo>
                    <a:lnTo>
                      <a:pt x="10" y="14"/>
                    </a:lnTo>
                    <a:lnTo>
                      <a:pt x="8" y="17"/>
                    </a:lnTo>
                    <a:lnTo>
                      <a:pt x="0" y="22"/>
                    </a:lnTo>
                    <a:lnTo>
                      <a:pt x="3" y="20"/>
                    </a:lnTo>
                    <a:lnTo>
                      <a:pt x="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7" name="Freeform 3824"/>
              <p:cNvSpPr>
                <a:spLocks/>
              </p:cNvSpPr>
              <p:nvPr/>
            </p:nvSpPr>
            <p:spPr bwMode="auto">
              <a:xfrm>
                <a:off x="3717" y="3493"/>
                <a:ext cx="2" cy="2"/>
              </a:xfrm>
              <a:custGeom>
                <a:avLst/>
                <a:gdLst>
                  <a:gd name="T0" fmla="*/ 2 w 3"/>
                  <a:gd name="T1" fmla="*/ 3 h 5"/>
                  <a:gd name="T2" fmla="*/ 1 w 3"/>
                  <a:gd name="T3" fmla="*/ 5 h 5"/>
                  <a:gd name="T4" fmla="*/ 3 w 3"/>
                  <a:gd name="T5" fmla="*/ 0 h 5"/>
                  <a:gd name="T6" fmla="*/ 2 w 3"/>
                  <a:gd name="T7" fmla="*/ 0 h 5"/>
                  <a:gd name="T8" fmla="*/ 1 w 3"/>
                  <a:gd name="T9" fmla="*/ 0 h 5"/>
                  <a:gd name="T10" fmla="*/ 0 w 3"/>
                  <a:gd name="T11" fmla="*/ 2 h 5"/>
                  <a:gd name="T12" fmla="*/ 1 w 3"/>
                  <a:gd name="T13" fmla="*/ 2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1" y="5"/>
                    </a:lnTo>
                    <a:lnTo>
                      <a:pt x="3" y="0"/>
                    </a:lnTo>
                    <a:lnTo>
                      <a:pt x="2" y="0"/>
                    </a:lnTo>
                    <a:lnTo>
                      <a:pt x="1"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8" name="Freeform 3825"/>
              <p:cNvSpPr>
                <a:spLocks/>
              </p:cNvSpPr>
              <p:nvPr/>
            </p:nvSpPr>
            <p:spPr bwMode="auto">
              <a:xfrm>
                <a:off x="3718" y="3480"/>
                <a:ext cx="3" cy="14"/>
              </a:xfrm>
              <a:custGeom>
                <a:avLst/>
                <a:gdLst>
                  <a:gd name="T0" fmla="*/ 1 w 7"/>
                  <a:gd name="T1" fmla="*/ 25 h 26"/>
                  <a:gd name="T2" fmla="*/ 2 w 7"/>
                  <a:gd name="T3" fmla="*/ 26 h 26"/>
                  <a:gd name="T4" fmla="*/ 5 w 7"/>
                  <a:gd name="T5" fmla="*/ 23 h 26"/>
                  <a:gd name="T6" fmla="*/ 5 w 7"/>
                  <a:gd name="T7" fmla="*/ 19 h 26"/>
                  <a:gd name="T8" fmla="*/ 6 w 7"/>
                  <a:gd name="T9" fmla="*/ 17 h 26"/>
                  <a:gd name="T10" fmla="*/ 6 w 7"/>
                  <a:gd name="T11" fmla="*/ 15 h 26"/>
                  <a:gd name="T12" fmla="*/ 7 w 7"/>
                  <a:gd name="T13" fmla="*/ 12 h 26"/>
                  <a:gd name="T14" fmla="*/ 6 w 7"/>
                  <a:gd name="T15" fmla="*/ 9 h 26"/>
                  <a:gd name="T16" fmla="*/ 6 w 7"/>
                  <a:gd name="T17" fmla="*/ 6 h 26"/>
                  <a:gd name="T18" fmla="*/ 5 w 7"/>
                  <a:gd name="T19" fmla="*/ 4 h 26"/>
                  <a:gd name="T20" fmla="*/ 5 w 7"/>
                  <a:gd name="T21" fmla="*/ 2 h 26"/>
                  <a:gd name="T22" fmla="*/ 3 w 7"/>
                  <a:gd name="T23" fmla="*/ 0 h 26"/>
                  <a:gd name="T24" fmla="*/ 2 w 7"/>
                  <a:gd name="T25" fmla="*/ 0 h 26"/>
                  <a:gd name="T26" fmla="*/ 1 w 7"/>
                  <a:gd name="T27" fmla="*/ 0 h 26"/>
                  <a:gd name="T28" fmla="*/ 2 w 7"/>
                  <a:gd name="T29" fmla="*/ 2 h 26"/>
                  <a:gd name="T30" fmla="*/ 2 w 7"/>
                  <a:gd name="T31" fmla="*/ 4 h 26"/>
                  <a:gd name="T32" fmla="*/ 3 w 7"/>
                  <a:gd name="T33" fmla="*/ 6 h 26"/>
                  <a:gd name="T34" fmla="*/ 3 w 7"/>
                  <a:gd name="T35" fmla="*/ 9 h 26"/>
                  <a:gd name="T36" fmla="*/ 5 w 7"/>
                  <a:gd name="T37" fmla="*/ 12 h 26"/>
                  <a:gd name="T38" fmla="*/ 3 w 7"/>
                  <a:gd name="T39" fmla="*/ 15 h 26"/>
                  <a:gd name="T40" fmla="*/ 3 w 7"/>
                  <a:gd name="T41" fmla="*/ 17 h 26"/>
                  <a:gd name="T42" fmla="*/ 2 w 7"/>
                  <a:gd name="T43" fmla="*/ 19 h 26"/>
                  <a:gd name="T44" fmla="*/ 2 w 7"/>
                  <a:gd name="T45" fmla="*/ 20 h 26"/>
                  <a:gd name="T46" fmla="*/ 2 w 7"/>
                  <a:gd name="T47" fmla="*/ 20 h 26"/>
                  <a:gd name="T48" fmla="*/ 0 w 7"/>
                  <a:gd name="T49" fmla="*/ 25 h 26"/>
                  <a:gd name="T50" fmla="*/ 1 w 7"/>
                  <a:gd name="T51" fmla="*/ 25 h 2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26"/>
                  <a:gd name="T80" fmla="*/ 7 w 7"/>
                  <a:gd name="T81" fmla="*/ 26 h 2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26">
                    <a:moveTo>
                      <a:pt x="1" y="25"/>
                    </a:moveTo>
                    <a:lnTo>
                      <a:pt x="2" y="26"/>
                    </a:lnTo>
                    <a:lnTo>
                      <a:pt x="5" y="23"/>
                    </a:lnTo>
                    <a:lnTo>
                      <a:pt x="5" y="19"/>
                    </a:lnTo>
                    <a:lnTo>
                      <a:pt x="6" y="17"/>
                    </a:lnTo>
                    <a:lnTo>
                      <a:pt x="6" y="15"/>
                    </a:lnTo>
                    <a:lnTo>
                      <a:pt x="7" y="12"/>
                    </a:lnTo>
                    <a:lnTo>
                      <a:pt x="6" y="9"/>
                    </a:lnTo>
                    <a:lnTo>
                      <a:pt x="6" y="6"/>
                    </a:lnTo>
                    <a:lnTo>
                      <a:pt x="5" y="4"/>
                    </a:lnTo>
                    <a:lnTo>
                      <a:pt x="5" y="2"/>
                    </a:lnTo>
                    <a:lnTo>
                      <a:pt x="3" y="0"/>
                    </a:lnTo>
                    <a:lnTo>
                      <a:pt x="2" y="0"/>
                    </a:lnTo>
                    <a:lnTo>
                      <a:pt x="1" y="0"/>
                    </a:lnTo>
                    <a:lnTo>
                      <a:pt x="2" y="2"/>
                    </a:lnTo>
                    <a:lnTo>
                      <a:pt x="2" y="4"/>
                    </a:lnTo>
                    <a:lnTo>
                      <a:pt x="3" y="6"/>
                    </a:lnTo>
                    <a:lnTo>
                      <a:pt x="3" y="9"/>
                    </a:lnTo>
                    <a:lnTo>
                      <a:pt x="5" y="12"/>
                    </a:lnTo>
                    <a:lnTo>
                      <a:pt x="3" y="15"/>
                    </a:lnTo>
                    <a:lnTo>
                      <a:pt x="3" y="17"/>
                    </a:lnTo>
                    <a:lnTo>
                      <a:pt x="2" y="19"/>
                    </a:lnTo>
                    <a:lnTo>
                      <a:pt x="2" y="20"/>
                    </a:lnTo>
                    <a:lnTo>
                      <a:pt x="0" y="25"/>
                    </a:lnTo>
                    <a:lnTo>
                      <a:pt x="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29" name="Freeform 3826"/>
              <p:cNvSpPr>
                <a:spLocks/>
              </p:cNvSpPr>
              <p:nvPr/>
            </p:nvSpPr>
            <p:spPr bwMode="auto">
              <a:xfrm>
                <a:off x="3717" y="3479"/>
                <a:ext cx="3" cy="2"/>
              </a:xfrm>
              <a:custGeom>
                <a:avLst/>
                <a:gdLst>
                  <a:gd name="T0" fmla="*/ 4 w 4"/>
                  <a:gd name="T1" fmla="*/ 4 h 5"/>
                  <a:gd name="T2" fmla="*/ 3 w 4"/>
                  <a:gd name="T3" fmla="*/ 1 h 5"/>
                  <a:gd name="T4" fmla="*/ 2 w 4"/>
                  <a:gd name="T5" fmla="*/ 0 h 5"/>
                  <a:gd name="T6" fmla="*/ 1 w 4"/>
                  <a:gd name="T7" fmla="*/ 1 h 5"/>
                  <a:gd name="T8" fmla="*/ 0 w 4"/>
                  <a:gd name="T9" fmla="*/ 2 h 5"/>
                  <a:gd name="T10" fmla="*/ 2 w 4"/>
                  <a:gd name="T11" fmla="*/ 5 h 5"/>
                  <a:gd name="T12" fmla="*/ 3 w 4"/>
                  <a:gd name="T13" fmla="*/ 4 h 5"/>
                  <a:gd name="T14" fmla="*/ 4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4"/>
                    </a:moveTo>
                    <a:lnTo>
                      <a:pt x="3" y="1"/>
                    </a:lnTo>
                    <a:lnTo>
                      <a:pt x="2" y="0"/>
                    </a:lnTo>
                    <a:lnTo>
                      <a:pt x="1" y="1"/>
                    </a:lnTo>
                    <a:lnTo>
                      <a:pt x="0" y="2"/>
                    </a:lnTo>
                    <a:lnTo>
                      <a:pt x="2" y="5"/>
                    </a:lnTo>
                    <a:lnTo>
                      <a:pt x="3" y="4"/>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0" name="Freeform 3827"/>
              <p:cNvSpPr>
                <a:spLocks/>
              </p:cNvSpPr>
              <p:nvPr/>
            </p:nvSpPr>
            <p:spPr bwMode="auto">
              <a:xfrm>
                <a:off x="3717" y="3478"/>
                <a:ext cx="2" cy="2"/>
              </a:xfrm>
              <a:custGeom>
                <a:avLst/>
                <a:gdLst>
                  <a:gd name="T0" fmla="*/ 2 w 3"/>
                  <a:gd name="T1" fmla="*/ 2 h 5"/>
                  <a:gd name="T2" fmla="*/ 3 w 3"/>
                  <a:gd name="T3" fmla="*/ 2 h 5"/>
                  <a:gd name="T4" fmla="*/ 2 w 3"/>
                  <a:gd name="T5" fmla="*/ 0 h 5"/>
                  <a:gd name="T6" fmla="*/ 1 w 3"/>
                  <a:gd name="T7" fmla="*/ 0 h 5"/>
                  <a:gd name="T8" fmla="*/ 0 w 3"/>
                  <a:gd name="T9" fmla="*/ 0 h 5"/>
                  <a:gd name="T10" fmla="*/ 2 w 3"/>
                  <a:gd name="T11" fmla="*/ 5 h 5"/>
                  <a:gd name="T12" fmla="*/ 1 w 3"/>
                  <a:gd name="T13" fmla="*/ 3 h 5"/>
                  <a:gd name="T14" fmla="*/ 2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2"/>
                    </a:moveTo>
                    <a:lnTo>
                      <a:pt x="3" y="2"/>
                    </a:lnTo>
                    <a:lnTo>
                      <a:pt x="2" y="0"/>
                    </a:lnTo>
                    <a:lnTo>
                      <a:pt x="1" y="0"/>
                    </a:lnTo>
                    <a:lnTo>
                      <a:pt x="0" y="0"/>
                    </a:lnTo>
                    <a:lnTo>
                      <a:pt x="2" y="5"/>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1" name="Freeform 3828"/>
              <p:cNvSpPr>
                <a:spLocks/>
              </p:cNvSpPr>
              <p:nvPr/>
            </p:nvSpPr>
            <p:spPr bwMode="auto">
              <a:xfrm>
                <a:off x="3716" y="3476"/>
                <a:ext cx="2" cy="3"/>
              </a:xfrm>
              <a:custGeom>
                <a:avLst/>
                <a:gdLst>
                  <a:gd name="T0" fmla="*/ 5 w 5"/>
                  <a:gd name="T1" fmla="*/ 4 h 5"/>
                  <a:gd name="T2" fmla="*/ 4 w 5"/>
                  <a:gd name="T3" fmla="*/ 2 h 5"/>
                  <a:gd name="T4" fmla="*/ 3 w 5"/>
                  <a:gd name="T5" fmla="*/ 0 h 5"/>
                  <a:gd name="T6" fmla="*/ 2 w 5"/>
                  <a:gd name="T7" fmla="*/ 2 h 5"/>
                  <a:gd name="T8" fmla="*/ 0 w 5"/>
                  <a:gd name="T9" fmla="*/ 3 h 5"/>
                  <a:gd name="T10" fmla="*/ 3 w 5"/>
                  <a:gd name="T11" fmla="*/ 5 h 5"/>
                  <a:gd name="T12" fmla="*/ 4 w 5"/>
                  <a:gd name="T13" fmla="*/ 4 h 5"/>
                  <a:gd name="T14" fmla="*/ 5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4"/>
                    </a:moveTo>
                    <a:lnTo>
                      <a:pt x="4" y="2"/>
                    </a:lnTo>
                    <a:lnTo>
                      <a:pt x="3" y="0"/>
                    </a:lnTo>
                    <a:lnTo>
                      <a:pt x="2" y="2"/>
                    </a:lnTo>
                    <a:lnTo>
                      <a:pt x="0" y="3"/>
                    </a:lnTo>
                    <a:lnTo>
                      <a:pt x="3" y="5"/>
                    </a:lnTo>
                    <a:lnTo>
                      <a:pt x="4" y="4"/>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2" name="Freeform 3829"/>
              <p:cNvSpPr>
                <a:spLocks/>
              </p:cNvSpPr>
              <p:nvPr/>
            </p:nvSpPr>
            <p:spPr bwMode="auto">
              <a:xfrm>
                <a:off x="3715" y="3476"/>
                <a:ext cx="2" cy="1"/>
              </a:xfrm>
              <a:custGeom>
                <a:avLst/>
                <a:gdLst>
                  <a:gd name="T0" fmla="*/ 4 w 5"/>
                  <a:gd name="T1" fmla="*/ 1 h 4"/>
                  <a:gd name="T2" fmla="*/ 5 w 5"/>
                  <a:gd name="T3" fmla="*/ 3 h 4"/>
                  <a:gd name="T4" fmla="*/ 0 w 5"/>
                  <a:gd name="T5" fmla="*/ 0 h 4"/>
                  <a:gd name="T6" fmla="*/ 0 w 5"/>
                  <a:gd name="T7" fmla="*/ 1 h 4"/>
                  <a:gd name="T8" fmla="*/ 0 w 5"/>
                  <a:gd name="T9" fmla="*/ 3 h 4"/>
                  <a:gd name="T10" fmla="*/ 3 w 5"/>
                  <a:gd name="T11" fmla="*/ 4 h 4"/>
                  <a:gd name="T12" fmla="*/ 3 w 5"/>
                  <a:gd name="T13" fmla="*/ 3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3"/>
                    </a:lnTo>
                    <a:lnTo>
                      <a:pt x="0" y="0"/>
                    </a:lnTo>
                    <a:lnTo>
                      <a:pt x="0" y="1"/>
                    </a:lnTo>
                    <a:lnTo>
                      <a:pt x="0" y="3"/>
                    </a:lnTo>
                    <a:lnTo>
                      <a:pt x="3" y="4"/>
                    </a:lnTo>
                    <a:lnTo>
                      <a:pt x="3"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3" name="Freeform 3830"/>
              <p:cNvSpPr>
                <a:spLocks/>
              </p:cNvSpPr>
              <p:nvPr/>
            </p:nvSpPr>
            <p:spPr bwMode="auto">
              <a:xfrm>
                <a:off x="3712" y="3473"/>
                <a:ext cx="4" cy="4"/>
              </a:xfrm>
              <a:custGeom>
                <a:avLst/>
                <a:gdLst>
                  <a:gd name="T0" fmla="*/ 7 w 8"/>
                  <a:gd name="T1" fmla="*/ 5 h 7"/>
                  <a:gd name="T2" fmla="*/ 8 w 8"/>
                  <a:gd name="T3" fmla="*/ 4 h 7"/>
                  <a:gd name="T4" fmla="*/ 6 w 8"/>
                  <a:gd name="T5" fmla="*/ 2 h 7"/>
                  <a:gd name="T6" fmla="*/ 3 w 8"/>
                  <a:gd name="T7" fmla="*/ 0 h 7"/>
                  <a:gd name="T8" fmla="*/ 2 w 8"/>
                  <a:gd name="T9" fmla="*/ 1 h 7"/>
                  <a:gd name="T10" fmla="*/ 0 w 8"/>
                  <a:gd name="T11" fmla="*/ 2 h 7"/>
                  <a:gd name="T12" fmla="*/ 4 w 8"/>
                  <a:gd name="T13" fmla="*/ 4 h 7"/>
                  <a:gd name="T14" fmla="*/ 5 w 8"/>
                  <a:gd name="T15" fmla="*/ 5 h 7"/>
                  <a:gd name="T16" fmla="*/ 7 w 8"/>
                  <a:gd name="T17" fmla="*/ 7 h 7"/>
                  <a:gd name="T18" fmla="*/ 7 w 8"/>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7" y="5"/>
                    </a:moveTo>
                    <a:lnTo>
                      <a:pt x="8" y="4"/>
                    </a:lnTo>
                    <a:lnTo>
                      <a:pt x="6" y="2"/>
                    </a:lnTo>
                    <a:lnTo>
                      <a:pt x="3" y="0"/>
                    </a:lnTo>
                    <a:lnTo>
                      <a:pt x="2" y="1"/>
                    </a:lnTo>
                    <a:lnTo>
                      <a:pt x="0" y="2"/>
                    </a:lnTo>
                    <a:lnTo>
                      <a:pt x="4" y="4"/>
                    </a:lnTo>
                    <a:lnTo>
                      <a:pt x="5" y="5"/>
                    </a:lnTo>
                    <a:lnTo>
                      <a:pt x="7" y="7"/>
                    </a:lnTo>
                    <a:lnTo>
                      <a:pt x="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4" name="Freeform 3831"/>
              <p:cNvSpPr>
                <a:spLocks/>
              </p:cNvSpPr>
              <p:nvPr/>
            </p:nvSpPr>
            <p:spPr bwMode="auto">
              <a:xfrm>
                <a:off x="3711" y="3473"/>
                <a:ext cx="4" cy="2"/>
              </a:xfrm>
              <a:custGeom>
                <a:avLst/>
                <a:gdLst>
                  <a:gd name="T0" fmla="*/ 4 w 7"/>
                  <a:gd name="T1" fmla="*/ 1 h 3"/>
                  <a:gd name="T2" fmla="*/ 7 w 7"/>
                  <a:gd name="T3" fmla="*/ 3 h 3"/>
                  <a:gd name="T4" fmla="*/ 0 w 7"/>
                  <a:gd name="T5" fmla="*/ 0 h 3"/>
                  <a:gd name="T6" fmla="*/ 0 w 7"/>
                  <a:gd name="T7" fmla="*/ 1 h 3"/>
                  <a:gd name="T8" fmla="*/ 0 w 7"/>
                  <a:gd name="T9" fmla="*/ 2 h 3"/>
                  <a:gd name="T10" fmla="*/ 3 w 7"/>
                  <a:gd name="T11" fmla="*/ 3 h 3"/>
                  <a:gd name="T12" fmla="*/ 3 w 7"/>
                  <a:gd name="T13" fmla="*/ 2 h 3"/>
                  <a:gd name="T14" fmla="*/ 4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4" y="1"/>
                    </a:moveTo>
                    <a:lnTo>
                      <a:pt x="7" y="3"/>
                    </a:lnTo>
                    <a:lnTo>
                      <a:pt x="0" y="0"/>
                    </a:lnTo>
                    <a:lnTo>
                      <a:pt x="0" y="1"/>
                    </a:lnTo>
                    <a:lnTo>
                      <a:pt x="0" y="2"/>
                    </a:lnTo>
                    <a:lnTo>
                      <a:pt x="3" y="3"/>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5" name="Freeform 3832"/>
              <p:cNvSpPr>
                <a:spLocks/>
              </p:cNvSpPr>
              <p:nvPr/>
            </p:nvSpPr>
            <p:spPr bwMode="auto">
              <a:xfrm>
                <a:off x="3696" y="3468"/>
                <a:ext cx="16" cy="6"/>
              </a:xfrm>
              <a:custGeom>
                <a:avLst/>
                <a:gdLst>
                  <a:gd name="T0" fmla="*/ 30 w 31"/>
                  <a:gd name="T1" fmla="*/ 12 h 13"/>
                  <a:gd name="T2" fmla="*/ 31 w 31"/>
                  <a:gd name="T3" fmla="*/ 11 h 13"/>
                  <a:gd name="T4" fmla="*/ 29 w 31"/>
                  <a:gd name="T5" fmla="*/ 8 h 13"/>
                  <a:gd name="T6" fmla="*/ 22 w 31"/>
                  <a:gd name="T7" fmla="*/ 6 h 13"/>
                  <a:gd name="T8" fmla="*/ 16 w 31"/>
                  <a:gd name="T9" fmla="*/ 3 h 13"/>
                  <a:gd name="T10" fmla="*/ 9 w 31"/>
                  <a:gd name="T11" fmla="*/ 3 h 13"/>
                  <a:gd name="T12" fmla="*/ 8 w 31"/>
                  <a:gd name="T13" fmla="*/ 3 h 13"/>
                  <a:gd name="T14" fmla="*/ 5 w 31"/>
                  <a:gd name="T15" fmla="*/ 1 h 13"/>
                  <a:gd name="T16" fmla="*/ 0 w 31"/>
                  <a:gd name="T17" fmla="*/ 0 h 13"/>
                  <a:gd name="T18" fmla="*/ 0 w 31"/>
                  <a:gd name="T19" fmla="*/ 1 h 13"/>
                  <a:gd name="T20" fmla="*/ 0 w 31"/>
                  <a:gd name="T21" fmla="*/ 3 h 13"/>
                  <a:gd name="T22" fmla="*/ 5 w 31"/>
                  <a:gd name="T23" fmla="*/ 4 h 13"/>
                  <a:gd name="T24" fmla="*/ 8 w 31"/>
                  <a:gd name="T25" fmla="*/ 5 h 13"/>
                  <a:gd name="T26" fmla="*/ 18 w 31"/>
                  <a:gd name="T27" fmla="*/ 7 h 13"/>
                  <a:gd name="T28" fmla="*/ 16 w 31"/>
                  <a:gd name="T29" fmla="*/ 7 h 13"/>
                  <a:gd name="T30" fmla="*/ 19 w 31"/>
                  <a:gd name="T31" fmla="*/ 8 h 13"/>
                  <a:gd name="T32" fmla="*/ 26 w 31"/>
                  <a:gd name="T33" fmla="*/ 11 h 13"/>
                  <a:gd name="T34" fmla="*/ 26 w 31"/>
                  <a:gd name="T35" fmla="*/ 11 h 13"/>
                  <a:gd name="T36" fmla="*/ 30 w 31"/>
                  <a:gd name="T37" fmla="*/ 13 h 13"/>
                  <a:gd name="T38" fmla="*/ 30 w 31"/>
                  <a:gd name="T39" fmla="*/ 12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
                  <a:gd name="T61" fmla="*/ 0 h 13"/>
                  <a:gd name="T62" fmla="*/ 31 w 31"/>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 h="13">
                    <a:moveTo>
                      <a:pt x="30" y="12"/>
                    </a:moveTo>
                    <a:lnTo>
                      <a:pt x="31" y="11"/>
                    </a:lnTo>
                    <a:lnTo>
                      <a:pt x="29" y="8"/>
                    </a:lnTo>
                    <a:lnTo>
                      <a:pt x="22" y="6"/>
                    </a:lnTo>
                    <a:lnTo>
                      <a:pt x="16" y="3"/>
                    </a:lnTo>
                    <a:lnTo>
                      <a:pt x="9" y="3"/>
                    </a:lnTo>
                    <a:lnTo>
                      <a:pt x="8" y="3"/>
                    </a:lnTo>
                    <a:lnTo>
                      <a:pt x="5" y="1"/>
                    </a:lnTo>
                    <a:lnTo>
                      <a:pt x="0" y="0"/>
                    </a:lnTo>
                    <a:lnTo>
                      <a:pt x="0" y="1"/>
                    </a:lnTo>
                    <a:lnTo>
                      <a:pt x="0" y="3"/>
                    </a:lnTo>
                    <a:lnTo>
                      <a:pt x="5" y="4"/>
                    </a:lnTo>
                    <a:lnTo>
                      <a:pt x="8" y="5"/>
                    </a:lnTo>
                    <a:lnTo>
                      <a:pt x="18" y="7"/>
                    </a:lnTo>
                    <a:lnTo>
                      <a:pt x="16" y="7"/>
                    </a:lnTo>
                    <a:lnTo>
                      <a:pt x="19" y="8"/>
                    </a:lnTo>
                    <a:lnTo>
                      <a:pt x="26" y="11"/>
                    </a:lnTo>
                    <a:lnTo>
                      <a:pt x="30" y="13"/>
                    </a:lnTo>
                    <a:lnTo>
                      <a:pt x="3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6" name="Freeform 3833"/>
              <p:cNvSpPr>
                <a:spLocks/>
              </p:cNvSpPr>
              <p:nvPr/>
            </p:nvSpPr>
            <p:spPr bwMode="auto">
              <a:xfrm>
                <a:off x="3679" y="3467"/>
                <a:ext cx="17" cy="2"/>
              </a:xfrm>
              <a:custGeom>
                <a:avLst/>
                <a:gdLst>
                  <a:gd name="T0" fmla="*/ 33 w 33"/>
                  <a:gd name="T1" fmla="*/ 1 h 5"/>
                  <a:gd name="T2" fmla="*/ 29 w 33"/>
                  <a:gd name="T3" fmla="*/ 0 h 5"/>
                  <a:gd name="T4" fmla="*/ 0 w 33"/>
                  <a:gd name="T5" fmla="*/ 0 h 5"/>
                  <a:gd name="T6" fmla="*/ 0 w 33"/>
                  <a:gd name="T7" fmla="*/ 2 h 5"/>
                  <a:gd name="T8" fmla="*/ 0 w 33"/>
                  <a:gd name="T9" fmla="*/ 5 h 5"/>
                  <a:gd name="T10" fmla="*/ 33 w 33"/>
                  <a:gd name="T11" fmla="*/ 5 h 5"/>
                  <a:gd name="T12" fmla="*/ 33 w 33"/>
                  <a:gd name="T13" fmla="*/ 2 h 5"/>
                  <a:gd name="T14" fmla="*/ 33 w 3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3"/>
                  <a:gd name="T25" fmla="*/ 0 h 5"/>
                  <a:gd name="T26" fmla="*/ 33 w 3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 h="5">
                    <a:moveTo>
                      <a:pt x="33" y="1"/>
                    </a:moveTo>
                    <a:lnTo>
                      <a:pt x="29" y="0"/>
                    </a:lnTo>
                    <a:lnTo>
                      <a:pt x="0" y="0"/>
                    </a:lnTo>
                    <a:lnTo>
                      <a:pt x="0" y="2"/>
                    </a:lnTo>
                    <a:lnTo>
                      <a:pt x="0" y="5"/>
                    </a:lnTo>
                    <a:lnTo>
                      <a:pt x="33" y="5"/>
                    </a:lnTo>
                    <a:lnTo>
                      <a:pt x="33" y="2"/>
                    </a:lnTo>
                    <a:lnTo>
                      <a:pt x="3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7" name="Freeform 3834"/>
              <p:cNvSpPr>
                <a:spLocks/>
              </p:cNvSpPr>
              <p:nvPr/>
            </p:nvSpPr>
            <p:spPr bwMode="auto">
              <a:xfrm>
                <a:off x="3677" y="3467"/>
                <a:ext cx="5" cy="2"/>
              </a:xfrm>
              <a:custGeom>
                <a:avLst/>
                <a:gdLst>
                  <a:gd name="T0" fmla="*/ 5 w 9"/>
                  <a:gd name="T1" fmla="*/ 0 h 5"/>
                  <a:gd name="T2" fmla="*/ 9 w 9"/>
                  <a:gd name="T3" fmla="*/ 0 h 5"/>
                  <a:gd name="T4" fmla="*/ 0 w 9"/>
                  <a:gd name="T5" fmla="*/ 2 h 5"/>
                  <a:gd name="T6" fmla="*/ 0 w 9"/>
                  <a:gd name="T7" fmla="*/ 4 h 5"/>
                  <a:gd name="T8" fmla="*/ 0 w 9"/>
                  <a:gd name="T9" fmla="*/ 5 h 5"/>
                  <a:gd name="T10" fmla="*/ 5 w 9"/>
                  <a:gd name="T11" fmla="*/ 4 h 5"/>
                  <a:gd name="T12" fmla="*/ 5 w 9"/>
                  <a:gd name="T13" fmla="*/ 2 h 5"/>
                  <a:gd name="T14" fmla="*/ 5 w 9"/>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0"/>
                    </a:moveTo>
                    <a:lnTo>
                      <a:pt x="9" y="0"/>
                    </a:lnTo>
                    <a:lnTo>
                      <a:pt x="0" y="2"/>
                    </a:lnTo>
                    <a:lnTo>
                      <a:pt x="0" y="4"/>
                    </a:lnTo>
                    <a:lnTo>
                      <a:pt x="0" y="5"/>
                    </a:lnTo>
                    <a:lnTo>
                      <a:pt x="5" y="4"/>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8" name="Freeform 3835"/>
              <p:cNvSpPr>
                <a:spLocks/>
              </p:cNvSpPr>
              <p:nvPr/>
            </p:nvSpPr>
            <p:spPr bwMode="auto">
              <a:xfrm>
                <a:off x="3675" y="3468"/>
                <a:ext cx="2" cy="2"/>
              </a:xfrm>
              <a:custGeom>
                <a:avLst/>
                <a:gdLst>
                  <a:gd name="T0" fmla="*/ 4 w 4"/>
                  <a:gd name="T1" fmla="*/ 3 h 5"/>
                  <a:gd name="T2" fmla="*/ 4 w 4"/>
                  <a:gd name="T3" fmla="*/ 0 h 5"/>
                  <a:gd name="T4" fmla="*/ 0 w 4"/>
                  <a:gd name="T5" fmla="*/ 0 h 5"/>
                  <a:gd name="T6" fmla="*/ 0 w 4"/>
                  <a:gd name="T7" fmla="*/ 3 h 5"/>
                  <a:gd name="T8" fmla="*/ 0 w 4"/>
                  <a:gd name="T9" fmla="*/ 5 h 5"/>
                  <a:gd name="T10" fmla="*/ 0 w 4"/>
                  <a:gd name="T11" fmla="*/ 5 h 5"/>
                  <a:gd name="T12" fmla="*/ 4 w 4"/>
                  <a:gd name="T13" fmla="*/ 4 h 5"/>
                  <a:gd name="T14" fmla="*/ 4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3"/>
                    </a:moveTo>
                    <a:lnTo>
                      <a:pt x="4" y="0"/>
                    </a:lnTo>
                    <a:lnTo>
                      <a:pt x="0" y="0"/>
                    </a:lnTo>
                    <a:lnTo>
                      <a:pt x="0" y="3"/>
                    </a:lnTo>
                    <a:lnTo>
                      <a:pt x="0" y="5"/>
                    </a:lnTo>
                    <a:lnTo>
                      <a:pt x="4" y="4"/>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39" name="Freeform 3836"/>
              <p:cNvSpPr>
                <a:spLocks/>
              </p:cNvSpPr>
              <p:nvPr/>
            </p:nvSpPr>
            <p:spPr bwMode="auto">
              <a:xfrm>
                <a:off x="3672" y="3468"/>
                <a:ext cx="5" cy="2"/>
              </a:xfrm>
              <a:custGeom>
                <a:avLst/>
                <a:gdLst>
                  <a:gd name="T0" fmla="*/ 5 w 9"/>
                  <a:gd name="T1" fmla="*/ 0 h 5"/>
                  <a:gd name="T2" fmla="*/ 9 w 9"/>
                  <a:gd name="T3" fmla="*/ 0 h 5"/>
                  <a:gd name="T4" fmla="*/ 0 w 9"/>
                  <a:gd name="T5" fmla="*/ 3 h 5"/>
                  <a:gd name="T6" fmla="*/ 0 w 9"/>
                  <a:gd name="T7" fmla="*/ 5 h 5"/>
                  <a:gd name="T8" fmla="*/ 5 w 9"/>
                  <a:gd name="T9" fmla="*/ 4 h 5"/>
                  <a:gd name="T10" fmla="*/ 5 w 9"/>
                  <a:gd name="T11" fmla="*/ 3 h 5"/>
                  <a:gd name="T12" fmla="*/ 5 w 9"/>
                  <a:gd name="T13" fmla="*/ 0 h 5"/>
                  <a:gd name="T14" fmla="*/ 0 60000 65536"/>
                  <a:gd name="T15" fmla="*/ 0 60000 65536"/>
                  <a:gd name="T16" fmla="*/ 0 60000 65536"/>
                  <a:gd name="T17" fmla="*/ 0 60000 65536"/>
                  <a:gd name="T18" fmla="*/ 0 60000 65536"/>
                  <a:gd name="T19" fmla="*/ 0 60000 65536"/>
                  <a:gd name="T20" fmla="*/ 0 60000 65536"/>
                  <a:gd name="T21" fmla="*/ 0 w 9"/>
                  <a:gd name="T22" fmla="*/ 0 h 5"/>
                  <a:gd name="T23" fmla="*/ 9 w 9"/>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5">
                    <a:moveTo>
                      <a:pt x="5" y="0"/>
                    </a:moveTo>
                    <a:lnTo>
                      <a:pt x="9" y="0"/>
                    </a:lnTo>
                    <a:lnTo>
                      <a:pt x="0" y="3"/>
                    </a:lnTo>
                    <a:lnTo>
                      <a:pt x="0" y="5"/>
                    </a:lnTo>
                    <a:lnTo>
                      <a:pt x="5" y="4"/>
                    </a:lnTo>
                    <a:lnTo>
                      <a:pt x="5"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0" name="Freeform 3837"/>
              <p:cNvSpPr>
                <a:spLocks/>
              </p:cNvSpPr>
              <p:nvPr/>
            </p:nvSpPr>
            <p:spPr bwMode="auto">
              <a:xfrm>
                <a:off x="3656" y="3469"/>
                <a:ext cx="16" cy="9"/>
              </a:xfrm>
              <a:custGeom>
                <a:avLst/>
                <a:gdLst>
                  <a:gd name="T0" fmla="*/ 32 w 32"/>
                  <a:gd name="T1" fmla="*/ 0 h 18"/>
                  <a:gd name="T2" fmla="*/ 29 w 32"/>
                  <a:gd name="T3" fmla="*/ 1 h 18"/>
                  <a:gd name="T4" fmla="*/ 24 w 32"/>
                  <a:gd name="T5" fmla="*/ 2 h 18"/>
                  <a:gd name="T6" fmla="*/ 16 w 32"/>
                  <a:gd name="T7" fmla="*/ 4 h 18"/>
                  <a:gd name="T8" fmla="*/ 12 w 32"/>
                  <a:gd name="T9" fmla="*/ 6 h 18"/>
                  <a:gd name="T10" fmla="*/ 10 w 32"/>
                  <a:gd name="T11" fmla="*/ 9 h 18"/>
                  <a:gd name="T12" fmla="*/ 7 w 32"/>
                  <a:gd name="T13" fmla="*/ 10 h 18"/>
                  <a:gd name="T14" fmla="*/ 4 w 32"/>
                  <a:gd name="T15" fmla="*/ 12 h 18"/>
                  <a:gd name="T16" fmla="*/ 1 w 32"/>
                  <a:gd name="T17" fmla="*/ 14 h 18"/>
                  <a:gd name="T18" fmla="*/ 0 w 32"/>
                  <a:gd name="T19" fmla="*/ 18 h 18"/>
                  <a:gd name="T20" fmla="*/ 1 w 32"/>
                  <a:gd name="T21" fmla="*/ 18 h 18"/>
                  <a:gd name="T22" fmla="*/ 2 w 32"/>
                  <a:gd name="T23" fmla="*/ 18 h 18"/>
                  <a:gd name="T24" fmla="*/ 3 w 32"/>
                  <a:gd name="T25" fmla="*/ 17 h 18"/>
                  <a:gd name="T26" fmla="*/ 7 w 32"/>
                  <a:gd name="T27" fmla="*/ 14 h 18"/>
                  <a:gd name="T28" fmla="*/ 9 w 32"/>
                  <a:gd name="T29" fmla="*/ 12 h 18"/>
                  <a:gd name="T30" fmla="*/ 12 w 32"/>
                  <a:gd name="T31" fmla="*/ 11 h 18"/>
                  <a:gd name="T32" fmla="*/ 15 w 32"/>
                  <a:gd name="T33" fmla="*/ 9 h 18"/>
                  <a:gd name="T34" fmla="*/ 19 w 32"/>
                  <a:gd name="T35" fmla="*/ 6 h 18"/>
                  <a:gd name="T36" fmla="*/ 24 w 32"/>
                  <a:gd name="T37" fmla="*/ 4 h 18"/>
                  <a:gd name="T38" fmla="*/ 29 w 32"/>
                  <a:gd name="T39" fmla="*/ 3 h 18"/>
                  <a:gd name="T40" fmla="*/ 32 w 32"/>
                  <a:gd name="T41" fmla="*/ 2 h 18"/>
                  <a:gd name="T42" fmla="*/ 32 w 32"/>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
                  <a:gd name="T67" fmla="*/ 0 h 18"/>
                  <a:gd name="T68" fmla="*/ 32 w 32"/>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 h="18">
                    <a:moveTo>
                      <a:pt x="32" y="0"/>
                    </a:moveTo>
                    <a:lnTo>
                      <a:pt x="29" y="1"/>
                    </a:lnTo>
                    <a:lnTo>
                      <a:pt x="24" y="2"/>
                    </a:lnTo>
                    <a:lnTo>
                      <a:pt x="16" y="4"/>
                    </a:lnTo>
                    <a:lnTo>
                      <a:pt x="12" y="6"/>
                    </a:lnTo>
                    <a:lnTo>
                      <a:pt x="10" y="9"/>
                    </a:lnTo>
                    <a:lnTo>
                      <a:pt x="7" y="10"/>
                    </a:lnTo>
                    <a:lnTo>
                      <a:pt x="4" y="12"/>
                    </a:lnTo>
                    <a:lnTo>
                      <a:pt x="1" y="14"/>
                    </a:lnTo>
                    <a:lnTo>
                      <a:pt x="0" y="18"/>
                    </a:lnTo>
                    <a:lnTo>
                      <a:pt x="1" y="18"/>
                    </a:lnTo>
                    <a:lnTo>
                      <a:pt x="2" y="18"/>
                    </a:lnTo>
                    <a:lnTo>
                      <a:pt x="3" y="17"/>
                    </a:lnTo>
                    <a:lnTo>
                      <a:pt x="7" y="14"/>
                    </a:lnTo>
                    <a:lnTo>
                      <a:pt x="9" y="12"/>
                    </a:lnTo>
                    <a:lnTo>
                      <a:pt x="12" y="11"/>
                    </a:lnTo>
                    <a:lnTo>
                      <a:pt x="15" y="9"/>
                    </a:lnTo>
                    <a:lnTo>
                      <a:pt x="19" y="6"/>
                    </a:lnTo>
                    <a:lnTo>
                      <a:pt x="24" y="4"/>
                    </a:lnTo>
                    <a:lnTo>
                      <a:pt x="29" y="3"/>
                    </a:lnTo>
                    <a:lnTo>
                      <a:pt x="32" y="2"/>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1" name="Freeform 3838"/>
              <p:cNvSpPr>
                <a:spLocks/>
              </p:cNvSpPr>
              <p:nvPr/>
            </p:nvSpPr>
            <p:spPr bwMode="auto">
              <a:xfrm>
                <a:off x="3630" y="3477"/>
                <a:ext cx="28" cy="13"/>
              </a:xfrm>
              <a:custGeom>
                <a:avLst/>
                <a:gdLst>
                  <a:gd name="T0" fmla="*/ 53 w 54"/>
                  <a:gd name="T1" fmla="*/ 1 h 25"/>
                  <a:gd name="T2" fmla="*/ 52 w 54"/>
                  <a:gd name="T3" fmla="*/ 0 h 25"/>
                  <a:gd name="T4" fmla="*/ 47 w 54"/>
                  <a:gd name="T5" fmla="*/ 4 h 25"/>
                  <a:gd name="T6" fmla="*/ 46 w 54"/>
                  <a:gd name="T7" fmla="*/ 9 h 25"/>
                  <a:gd name="T8" fmla="*/ 44 w 54"/>
                  <a:gd name="T9" fmla="*/ 14 h 25"/>
                  <a:gd name="T10" fmla="*/ 44 w 54"/>
                  <a:gd name="T11" fmla="*/ 23 h 25"/>
                  <a:gd name="T12" fmla="*/ 1 w 54"/>
                  <a:gd name="T13" fmla="*/ 21 h 25"/>
                  <a:gd name="T14" fmla="*/ 0 w 54"/>
                  <a:gd name="T15" fmla="*/ 23 h 25"/>
                  <a:gd name="T16" fmla="*/ 46 w 54"/>
                  <a:gd name="T17" fmla="*/ 25 h 25"/>
                  <a:gd name="T18" fmla="*/ 46 w 54"/>
                  <a:gd name="T19" fmla="*/ 14 h 25"/>
                  <a:gd name="T20" fmla="*/ 48 w 54"/>
                  <a:gd name="T21" fmla="*/ 9 h 25"/>
                  <a:gd name="T22" fmla="*/ 49 w 54"/>
                  <a:gd name="T23" fmla="*/ 7 h 25"/>
                  <a:gd name="T24" fmla="*/ 53 w 54"/>
                  <a:gd name="T25" fmla="*/ 3 h 25"/>
                  <a:gd name="T26" fmla="*/ 54 w 54"/>
                  <a:gd name="T27" fmla="*/ 1 h 25"/>
                  <a:gd name="T28" fmla="*/ 53 w 54"/>
                  <a:gd name="T29" fmla="*/ 1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25"/>
                  <a:gd name="T47" fmla="*/ 54 w 54"/>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25">
                    <a:moveTo>
                      <a:pt x="53" y="1"/>
                    </a:moveTo>
                    <a:lnTo>
                      <a:pt x="52" y="0"/>
                    </a:lnTo>
                    <a:lnTo>
                      <a:pt x="47" y="4"/>
                    </a:lnTo>
                    <a:lnTo>
                      <a:pt x="46" y="9"/>
                    </a:lnTo>
                    <a:lnTo>
                      <a:pt x="44" y="14"/>
                    </a:lnTo>
                    <a:lnTo>
                      <a:pt x="44" y="23"/>
                    </a:lnTo>
                    <a:lnTo>
                      <a:pt x="1" y="21"/>
                    </a:lnTo>
                    <a:lnTo>
                      <a:pt x="0" y="23"/>
                    </a:lnTo>
                    <a:lnTo>
                      <a:pt x="46" y="25"/>
                    </a:lnTo>
                    <a:lnTo>
                      <a:pt x="46" y="14"/>
                    </a:lnTo>
                    <a:lnTo>
                      <a:pt x="48" y="9"/>
                    </a:lnTo>
                    <a:lnTo>
                      <a:pt x="49" y="7"/>
                    </a:lnTo>
                    <a:lnTo>
                      <a:pt x="53" y="3"/>
                    </a:lnTo>
                    <a:lnTo>
                      <a:pt x="54" y="1"/>
                    </a:lnTo>
                    <a:lnTo>
                      <a:pt x="5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2" name="Freeform 3839"/>
              <p:cNvSpPr>
                <a:spLocks/>
              </p:cNvSpPr>
              <p:nvPr/>
            </p:nvSpPr>
            <p:spPr bwMode="auto">
              <a:xfrm>
                <a:off x="3630" y="3479"/>
                <a:ext cx="4" cy="10"/>
              </a:xfrm>
              <a:custGeom>
                <a:avLst/>
                <a:gdLst>
                  <a:gd name="T0" fmla="*/ 2 w 8"/>
                  <a:gd name="T1" fmla="*/ 19 h 21"/>
                  <a:gd name="T2" fmla="*/ 2 w 8"/>
                  <a:gd name="T3" fmla="*/ 14 h 21"/>
                  <a:gd name="T4" fmla="*/ 3 w 8"/>
                  <a:gd name="T5" fmla="*/ 9 h 21"/>
                  <a:gd name="T6" fmla="*/ 8 w 8"/>
                  <a:gd name="T7" fmla="*/ 0 h 21"/>
                  <a:gd name="T8" fmla="*/ 7 w 8"/>
                  <a:gd name="T9" fmla="*/ 0 h 21"/>
                  <a:gd name="T10" fmla="*/ 5 w 8"/>
                  <a:gd name="T11" fmla="*/ 0 h 21"/>
                  <a:gd name="T12" fmla="*/ 1 w 8"/>
                  <a:gd name="T13" fmla="*/ 9 h 21"/>
                  <a:gd name="T14" fmla="*/ 0 w 8"/>
                  <a:gd name="T15" fmla="*/ 14 h 21"/>
                  <a:gd name="T16" fmla="*/ 1 w 8"/>
                  <a:gd name="T17" fmla="*/ 21 h 21"/>
                  <a:gd name="T18" fmla="*/ 2 w 8"/>
                  <a:gd name="T19" fmla="*/ 19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1"/>
                  <a:gd name="T32" fmla="*/ 8 w 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1">
                    <a:moveTo>
                      <a:pt x="2" y="19"/>
                    </a:moveTo>
                    <a:lnTo>
                      <a:pt x="2" y="14"/>
                    </a:lnTo>
                    <a:lnTo>
                      <a:pt x="3" y="9"/>
                    </a:lnTo>
                    <a:lnTo>
                      <a:pt x="8" y="0"/>
                    </a:lnTo>
                    <a:lnTo>
                      <a:pt x="7" y="0"/>
                    </a:lnTo>
                    <a:lnTo>
                      <a:pt x="5" y="0"/>
                    </a:lnTo>
                    <a:lnTo>
                      <a:pt x="1" y="9"/>
                    </a:lnTo>
                    <a:lnTo>
                      <a:pt x="0" y="14"/>
                    </a:lnTo>
                    <a:lnTo>
                      <a:pt x="1" y="21"/>
                    </a:lnTo>
                    <a:lnTo>
                      <a:pt x="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3" name="Freeform 3840"/>
              <p:cNvSpPr>
                <a:spLocks/>
              </p:cNvSpPr>
              <p:nvPr/>
            </p:nvSpPr>
            <p:spPr bwMode="auto">
              <a:xfrm>
                <a:off x="3633" y="3476"/>
                <a:ext cx="2" cy="3"/>
              </a:xfrm>
              <a:custGeom>
                <a:avLst/>
                <a:gdLst>
                  <a:gd name="T0" fmla="*/ 2 w 5"/>
                  <a:gd name="T1" fmla="*/ 5 h 6"/>
                  <a:gd name="T2" fmla="*/ 3 w 5"/>
                  <a:gd name="T3" fmla="*/ 6 h 6"/>
                  <a:gd name="T4" fmla="*/ 5 w 5"/>
                  <a:gd name="T5" fmla="*/ 3 h 6"/>
                  <a:gd name="T6" fmla="*/ 4 w 5"/>
                  <a:gd name="T7" fmla="*/ 2 h 6"/>
                  <a:gd name="T8" fmla="*/ 3 w 5"/>
                  <a:gd name="T9" fmla="*/ 0 h 6"/>
                  <a:gd name="T10" fmla="*/ 3 w 5"/>
                  <a:gd name="T11" fmla="*/ 0 h 6"/>
                  <a:gd name="T12" fmla="*/ 0 w 5"/>
                  <a:gd name="T13" fmla="*/ 5 h 6"/>
                  <a:gd name="T14" fmla="*/ 2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2" y="5"/>
                    </a:moveTo>
                    <a:lnTo>
                      <a:pt x="3" y="6"/>
                    </a:lnTo>
                    <a:lnTo>
                      <a:pt x="5" y="3"/>
                    </a:lnTo>
                    <a:lnTo>
                      <a:pt x="4" y="2"/>
                    </a:lnTo>
                    <a:lnTo>
                      <a:pt x="3" y="0"/>
                    </a:lnTo>
                    <a:lnTo>
                      <a:pt x="0" y="5"/>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4" name="Freeform 3841"/>
              <p:cNvSpPr>
                <a:spLocks/>
              </p:cNvSpPr>
              <p:nvPr/>
            </p:nvSpPr>
            <p:spPr bwMode="auto">
              <a:xfrm>
                <a:off x="3634" y="3457"/>
                <a:ext cx="94" cy="22"/>
              </a:xfrm>
              <a:custGeom>
                <a:avLst/>
                <a:gdLst>
                  <a:gd name="T0" fmla="*/ 2 w 189"/>
                  <a:gd name="T1" fmla="*/ 42 h 45"/>
                  <a:gd name="T2" fmla="*/ 0 w 189"/>
                  <a:gd name="T3" fmla="*/ 45 h 45"/>
                  <a:gd name="T4" fmla="*/ 3 w 189"/>
                  <a:gd name="T5" fmla="*/ 38 h 45"/>
                  <a:gd name="T6" fmla="*/ 18 w 189"/>
                  <a:gd name="T7" fmla="*/ 23 h 45"/>
                  <a:gd name="T8" fmla="*/ 22 w 189"/>
                  <a:gd name="T9" fmla="*/ 21 h 45"/>
                  <a:gd name="T10" fmla="*/ 30 w 189"/>
                  <a:gd name="T11" fmla="*/ 19 h 45"/>
                  <a:gd name="T12" fmla="*/ 34 w 189"/>
                  <a:gd name="T13" fmla="*/ 15 h 45"/>
                  <a:gd name="T14" fmla="*/ 44 w 189"/>
                  <a:gd name="T15" fmla="*/ 11 h 45"/>
                  <a:gd name="T16" fmla="*/ 49 w 189"/>
                  <a:gd name="T17" fmla="*/ 10 h 45"/>
                  <a:gd name="T18" fmla="*/ 55 w 189"/>
                  <a:gd name="T19" fmla="*/ 7 h 45"/>
                  <a:gd name="T20" fmla="*/ 83 w 189"/>
                  <a:gd name="T21" fmla="*/ 3 h 45"/>
                  <a:gd name="T22" fmla="*/ 130 w 189"/>
                  <a:gd name="T23" fmla="*/ 3 h 45"/>
                  <a:gd name="T24" fmla="*/ 138 w 189"/>
                  <a:gd name="T25" fmla="*/ 4 h 45"/>
                  <a:gd name="T26" fmla="*/ 152 w 189"/>
                  <a:gd name="T27" fmla="*/ 6 h 45"/>
                  <a:gd name="T28" fmla="*/ 159 w 189"/>
                  <a:gd name="T29" fmla="*/ 8 h 45"/>
                  <a:gd name="T30" fmla="*/ 165 w 189"/>
                  <a:gd name="T31" fmla="*/ 10 h 45"/>
                  <a:gd name="T32" fmla="*/ 178 w 189"/>
                  <a:gd name="T33" fmla="*/ 15 h 45"/>
                  <a:gd name="T34" fmla="*/ 186 w 189"/>
                  <a:gd name="T35" fmla="*/ 20 h 45"/>
                  <a:gd name="T36" fmla="*/ 188 w 189"/>
                  <a:gd name="T37" fmla="*/ 19 h 45"/>
                  <a:gd name="T38" fmla="*/ 189 w 189"/>
                  <a:gd name="T39" fmla="*/ 18 h 45"/>
                  <a:gd name="T40" fmla="*/ 184 w 189"/>
                  <a:gd name="T41" fmla="*/ 15 h 45"/>
                  <a:gd name="T42" fmla="*/ 165 w 189"/>
                  <a:gd name="T43" fmla="*/ 7 h 45"/>
                  <a:gd name="T44" fmla="*/ 159 w 189"/>
                  <a:gd name="T45" fmla="*/ 6 h 45"/>
                  <a:gd name="T46" fmla="*/ 152 w 189"/>
                  <a:gd name="T47" fmla="*/ 4 h 45"/>
                  <a:gd name="T48" fmla="*/ 138 w 189"/>
                  <a:gd name="T49" fmla="*/ 1 h 45"/>
                  <a:gd name="T50" fmla="*/ 130 w 189"/>
                  <a:gd name="T51" fmla="*/ 0 h 45"/>
                  <a:gd name="T52" fmla="*/ 83 w 189"/>
                  <a:gd name="T53" fmla="*/ 0 h 45"/>
                  <a:gd name="T54" fmla="*/ 55 w 189"/>
                  <a:gd name="T55" fmla="*/ 5 h 45"/>
                  <a:gd name="T56" fmla="*/ 49 w 189"/>
                  <a:gd name="T57" fmla="*/ 7 h 45"/>
                  <a:gd name="T58" fmla="*/ 44 w 189"/>
                  <a:gd name="T59" fmla="*/ 8 h 45"/>
                  <a:gd name="T60" fmla="*/ 30 w 189"/>
                  <a:gd name="T61" fmla="*/ 13 h 45"/>
                  <a:gd name="T62" fmla="*/ 25 w 189"/>
                  <a:gd name="T63" fmla="*/ 16 h 45"/>
                  <a:gd name="T64" fmla="*/ 22 w 189"/>
                  <a:gd name="T65" fmla="*/ 19 h 45"/>
                  <a:gd name="T66" fmla="*/ 15 w 189"/>
                  <a:gd name="T67" fmla="*/ 22 h 45"/>
                  <a:gd name="T68" fmla="*/ 3 w 189"/>
                  <a:gd name="T69" fmla="*/ 34 h 45"/>
                  <a:gd name="T70" fmla="*/ 0 w 189"/>
                  <a:gd name="T71" fmla="*/ 41 h 45"/>
                  <a:gd name="T72" fmla="*/ 1 w 189"/>
                  <a:gd name="T73" fmla="*/ 41 h 45"/>
                  <a:gd name="T74" fmla="*/ 2 w 189"/>
                  <a:gd name="T75" fmla="*/ 42 h 4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9"/>
                  <a:gd name="T115" fmla="*/ 0 h 45"/>
                  <a:gd name="T116" fmla="*/ 189 w 189"/>
                  <a:gd name="T117" fmla="*/ 45 h 4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9" h="45">
                    <a:moveTo>
                      <a:pt x="2" y="42"/>
                    </a:moveTo>
                    <a:lnTo>
                      <a:pt x="0" y="45"/>
                    </a:lnTo>
                    <a:lnTo>
                      <a:pt x="3" y="38"/>
                    </a:lnTo>
                    <a:lnTo>
                      <a:pt x="18" y="23"/>
                    </a:lnTo>
                    <a:lnTo>
                      <a:pt x="22" y="21"/>
                    </a:lnTo>
                    <a:lnTo>
                      <a:pt x="30" y="19"/>
                    </a:lnTo>
                    <a:lnTo>
                      <a:pt x="34" y="15"/>
                    </a:lnTo>
                    <a:lnTo>
                      <a:pt x="44" y="11"/>
                    </a:lnTo>
                    <a:lnTo>
                      <a:pt x="49" y="10"/>
                    </a:lnTo>
                    <a:lnTo>
                      <a:pt x="55" y="7"/>
                    </a:lnTo>
                    <a:lnTo>
                      <a:pt x="83" y="3"/>
                    </a:lnTo>
                    <a:lnTo>
                      <a:pt x="130" y="3"/>
                    </a:lnTo>
                    <a:lnTo>
                      <a:pt x="138" y="4"/>
                    </a:lnTo>
                    <a:lnTo>
                      <a:pt x="152" y="6"/>
                    </a:lnTo>
                    <a:lnTo>
                      <a:pt x="159" y="8"/>
                    </a:lnTo>
                    <a:lnTo>
                      <a:pt x="165" y="10"/>
                    </a:lnTo>
                    <a:lnTo>
                      <a:pt x="178" y="15"/>
                    </a:lnTo>
                    <a:lnTo>
                      <a:pt x="186" y="20"/>
                    </a:lnTo>
                    <a:lnTo>
                      <a:pt x="188" y="19"/>
                    </a:lnTo>
                    <a:lnTo>
                      <a:pt x="189" y="18"/>
                    </a:lnTo>
                    <a:lnTo>
                      <a:pt x="184" y="15"/>
                    </a:lnTo>
                    <a:lnTo>
                      <a:pt x="165" y="7"/>
                    </a:lnTo>
                    <a:lnTo>
                      <a:pt x="159" y="6"/>
                    </a:lnTo>
                    <a:lnTo>
                      <a:pt x="152" y="4"/>
                    </a:lnTo>
                    <a:lnTo>
                      <a:pt x="138" y="1"/>
                    </a:lnTo>
                    <a:lnTo>
                      <a:pt x="130" y="0"/>
                    </a:lnTo>
                    <a:lnTo>
                      <a:pt x="83" y="0"/>
                    </a:lnTo>
                    <a:lnTo>
                      <a:pt x="55" y="5"/>
                    </a:lnTo>
                    <a:lnTo>
                      <a:pt x="49" y="7"/>
                    </a:lnTo>
                    <a:lnTo>
                      <a:pt x="44" y="8"/>
                    </a:lnTo>
                    <a:lnTo>
                      <a:pt x="30" y="13"/>
                    </a:lnTo>
                    <a:lnTo>
                      <a:pt x="25" y="16"/>
                    </a:lnTo>
                    <a:lnTo>
                      <a:pt x="22" y="19"/>
                    </a:lnTo>
                    <a:lnTo>
                      <a:pt x="15" y="22"/>
                    </a:lnTo>
                    <a:lnTo>
                      <a:pt x="3" y="34"/>
                    </a:lnTo>
                    <a:lnTo>
                      <a:pt x="0" y="41"/>
                    </a:lnTo>
                    <a:lnTo>
                      <a:pt x="1" y="41"/>
                    </a:lnTo>
                    <a:lnTo>
                      <a:pt x="2"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5" name="Freeform 3842"/>
              <p:cNvSpPr>
                <a:spLocks/>
              </p:cNvSpPr>
              <p:nvPr/>
            </p:nvSpPr>
            <p:spPr bwMode="auto">
              <a:xfrm>
                <a:off x="3724" y="3465"/>
                <a:ext cx="16" cy="12"/>
              </a:xfrm>
              <a:custGeom>
                <a:avLst/>
                <a:gdLst>
                  <a:gd name="T0" fmla="*/ 5 w 32"/>
                  <a:gd name="T1" fmla="*/ 4 h 26"/>
                  <a:gd name="T2" fmla="*/ 0 w 32"/>
                  <a:gd name="T3" fmla="*/ 0 h 26"/>
                  <a:gd name="T4" fmla="*/ 9 w 32"/>
                  <a:gd name="T5" fmla="*/ 5 h 26"/>
                  <a:gd name="T6" fmla="*/ 12 w 32"/>
                  <a:gd name="T7" fmla="*/ 9 h 26"/>
                  <a:gd name="T8" fmla="*/ 17 w 32"/>
                  <a:gd name="T9" fmla="*/ 11 h 26"/>
                  <a:gd name="T10" fmla="*/ 25 w 32"/>
                  <a:gd name="T11" fmla="*/ 19 h 26"/>
                  <a:gd name="T12" fmla="*/ 30 w 32"/>
                  <a:gd name="T13" fmla="*/ 26 h 26"/>
                  <a:gd name="T14" fmla="*/ 31 w 32"/>
                  <a:gd name="T15" fmla="*/ 25 h 26"/>
                  <a:gd name="T16" fmla="*/ 32 w 32"/>
                  <a:gd name="T17" fmla="*/ 23 h 26"/>
                  <a:gd name="T18" fmla="*/ 27 w 32"/>
                  <a:gd name="T19" fmla="*/ 17 h 26"/>
                  <a:gd name="T20" fmla="*/ 22 w 32"/>
                  <a:gd name="T21" fmla="*/ 11 h 26"/>
                  <a:gd name="T22" fmla="*/ 16 w 32"/>
                  <a:gd name="T23" fmla="*/ 7 h 26"/>
                  <a:gd name="T24" fmla="*/ 14 w 32"/>
                  <a:gd name="T25" fmla="*/ 5 h 26"/>
                  <a:gd name="T26" fmla="*/ 7 w 32"/>
                  <a:gd name="T27" fmla="*/ 2 h 26"/>
                  <a:gd name="T28" fmla="*/ 7 w 32"/>
                  <a:gd name="T29" fmla="*/ 3 h 26"/>
                  <a:gd name="T30" fmla="*/ 5 w 32"/>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26"/>
                  <a:gd name="T50" fmla="*/ 32 w 32"/>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26">
                    <a:moveTo>
                      <a:pt x="5" y="4"/>
                    </a:moveTo>
                    <a:lnTo>
                      <a:pt x="0" y="0"/>
                    </a:lnTo>
                    <a:lnTo>
                      <a:pt x="9" y="5"/>
                    </a:lnTo>
                    <a:lnTo>
                      <a:pt x="12" y="9"/>
                    </a:lnTo>
                    <a:lnTo>
                      <a:pt x="17" y="11"/>
                    </a:lnTo>
                    <a:lnTo>
                      <a:pt x="25" y="19"/>
                    </a:lnTo>
                    <a:lnTo>
                      <a:pt x="30" y="26"/>
                    </a:lnTo>
                    <a:lnTo>
                      <a:pt x="31" y="25"/>
                    </a:lnTo>
                    <a:lnTo>
                      <a:pt x="32" y="23"/>
                    </a:lnTo>
                    <a:lnTo>
                      <a:pt x="27" y="17"/>
                    </a:lnTo>
                    <a:lnTo>
                      <a:pt x="22" y="11"/>
                    </a:lnTo>
                    <a:lnTo>
                      <a:pt x="16" y="7"/>
                    </a:lnTo>
                    <a:lnTo>
                      <a:pt x="14" y="5"/>
                    </a:lnTo>
                    <a:lnTo>
                      <a:pt x="7" y="2"/>
                    </a:lnTo>
                    <a:lnTo>
                      <a:pt x="7" y="3"/>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6" name="Freeform 3843"/>
              <p:cNvSpPr>
                <a:spLocks/>
              </p:cNvSpPr>
              <p:nvPr/>
            </p:nvSpPr>
            <p:spPr bwMode="auto">
              <a:xfrm>
                <a:off x="3739" y="3475"/>
                <a:ext cx="4" cy="8"/>
              </a:xfrm>
              <a:custGeom>
                <a:avLst/>
                <a:gdLst>
                  <a:gd name="T0" fmla="*/ 1 w 7"/>
                  <a:gd name="T1" fmla="*/ 5 h 16"/>
                  <a:gd name="T2" fmla="*/ 0 w 7"/>
                  <a:gd name="T3" fmla="*/ 5 h 16"/>
                  <a:gd name="T4" fmla="*/ 2 w 7"/>
                  <a:gd name="T5" fmla="*/ 9 h 16"/>
                  <a:gd name="T6" fmla="*/ 4 w 7"/>
                  <a:gd name="T7" fmla="*/ 16 h 16"/>
                  <a:gd name="T8" fmla="*/ 7 w 7"/>
                  <a:gd name="T9" fmla="*/ 16 h 16"/>
                  <a:gd name="T10" fmla="*/ 4 w 7"/>
                  <a:gd name="T11" fmla="*/ 9 h 16"/>
                  <a:gd name="T12" fmla="*/ 0 w 7"/>
                  <a:gd name="T13" fmla="*/ 0 h 16"/>
                  <a:gd name="T14" fmla="*/ 2 w 7"/>
                  <a:gd name="T15" fmla="*/ 3 h 16"/>
                  <a:gd name="T16" fmla="*/ 1 w 7"/>
                  <a:gd name="T17" fmla="*/ 5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6"/>
                  <a:gd name="T29" fmla="*/ 7 w 7"/>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6">
                    <a:moveTo>
                      <a:pt x="1" y="5"/>
                    </a:moveTo>
                    <a:lnTo>
                      <a:pt x="0" y="5"/>
                    </a:lnTo>
                    <a:lnTo>
                      <a:pt x="2" y="9"/>
                    </a:lnTo>
                    <a:lnTo>
                      <a:pt x="4" y="16"/>
                    </a:lnTo>
                    <a:lnTo>
                      <a:pt x="7" y="16"/>
                    </a:lnTo>
                    <a:lnTo>
                      <a:pt x="4" y="9"/>
                    </a:lnTo>
                    <a:lnTo>
                      <a:pt x="0" y="0"/>
                    </a:lnTo>
                    <a:lnTo>
                      <a:pt x="2"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7" name="Freeform 3844"/>
              <p:cNvSpPr>
                <a:spLocks/>
              </p:cNvSpPr>
              <p:nvPr/>
            </p:nvSpPr>
            <p:spPr bwMode="auto">
              <a:xfrm>
                <a:off x="3736" y="3483"/>
                <a:ext cx="7" cy="19"/>
              </a:xfrm>
              <a:custGeom>
                <a:avLst/>
                <a:gdLst>
                  <a:gd name="T0" fmla="*/ 11 w 15"/>
                  <a:gd name="T1" fmla="*/ 0 h 38"/>
                  <a:gd name="T2" fmla="*/ 11 w 15"/>
                  <a:gd name="T3" fmla="*/ 5 h 38"/>
                  <a:gd name="T4" fmla="*/ 12 w 15"/>
                  <a:gd name="T5" fmla="*/ 9 h 38"/>
                  <a:gd name="T6" fmla="*/ 11 w 15"/>
                  <a:gd name="T7" fmla="*/ 9 h 38"/>
                  <a:gd name="T8" fmla="*/ 11 w 15"/>
                  <a:gd name="T9" fmla="*/ 17 h 38"/>
                  <a:gd name="T10" fmla="*/ 9 w 15"/>
                  <a:gd name="T11" fmla="*/ 22 h 38"/>
                  <a:gd name="T12" fmla="*/ 9 w 15"/>
                  <a:gd name="T13" fmla="*/ 23 h 38"/>
                  <a:gd name="T14" fmla="*/ 3 w 15"/>
                  <a:gd name="T15" fmla="*/ 35 h 38"/>
                  <a:gd name="T16" fmla="*/ 2 w 15"/>
                  <a:gd name="T17" fmla="*/ 35 h 38"/>
                  <a:gd name="T18" fmla="*/ 0 w 15"/>
                  <a:gd name="T19" fmla="*/ 38 h 38"/>
                  <a:gd name="T20" fmla="*/ 1 w 15"/>
                  <a:gd name="T21" fmla="*/ 38 h 38"/>
                  <a:gd name="T22" fmla="*/ 2 w 15"/>
                  <a:gd name="T23" fmla="*/ 38 h 38"/>
                  <a:gd name="T24" fmla="*/ 2 w 15"/>
                  <a:gd name="T25" fmla="*/ 37 h 38"/>
                  <a:gd name="T26" fmla="*/ 6 w 15"/>
                  <a:gd name="T27" fmla="*/ 35 h 38"/>
                  <a:gd name="T28" fmla="*/ 11 w 15"/>
                  <a:gd name="T29" fmla="*/ 23 h 38"/>
                  <a:gd name="T30" fmla="*/ 11 w 15"/>
                  <a:gd name="T31" fmla="*/ 22 h 38"/>
                  <a:gd name="T32" fmla="*/ 14 w 15"/>
                  <a:gd name="T33" fmla="*/ 17 h 38"/>
                  <a:gd name="T34" fmla="*/ 14 w 15"/>
                  <a:gd name="T35" fmla="*/ 12 h 38"/>
                  <a:gd name="T36" fmla="*/ 15 w 15"/>
                  <a:gd name="T37" fmla="*/ 9 h 38"/>
                  <a:gd name="T38" fmla="*/ 14 w 15"/>
                  <a:gd name="T39" fmla="*/ 5 h 38"/>
                  <a:gd name="T40" fmla="*/ 14 w 15"/>
                  <a:gd name="T41" fmla="*/ 0 h 38"/>
                  <a:gd name="T42" fmla="*/ 11 w 15"/>
                  <a:gd name="T43" fmla="*/ 0 h 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
                  <a:gd name="T67" fmla="*/ 0 h 38"/>
                  <a:gd name="T68" fmla="*/ 15 w 15"/>
                  <a:gd name="T69" fmla="*/ 38 h 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 h="38">
                    <a:moveTo>
                      <a:pt x="11" y="0"/>
                    </a:moveTo>
                    <a:lnTo>
                      <a:pt x="11" y="5"/>
                    </a:lnTo>
                    <a:lnTo>
                      <a:pt x="12" y="9"/>
                    </a:lnTo>
                    <a:lnTo>
                      <a:pt x="11" y="9"/>
                    </a:lnTo>
                    <a:lnTo>
                      <a:pt x="11" y="17"/>
                    </a:lnTo>
                    <a:lnTo>
                      <a:pt x="9" y="22"/>
                    </a:lnTo>
                    <a:lnTo>
                      <a:pt x="9" y="23"/>
                    </a:lnTo>
                    <a:lnTo>
                      <a:pt x="3" y="35"/>
                    </a:lnTo>
                    <a:lnTo>
                      <a:pt x="2" y="35"/>
                    </a:lnTo>
                    <a:lnTo>
                      <a:pt x="0" y="38"/>
                    </a:lnTo>
                    <a:lnTo>
                      <a:pt x="1" y="38"/>
                    </a:lnTo>
                    <a:lnTo>
                      <a:pt x="2" y="38"/>
                    </a:lnTo>
                    <a:lnTo>
                      <a:pt x="2" y="37"/>
                    </a:lnTo>
                    <a:lnTo>
                      <a:pt x="6" y="35"/>
                    </a:lnTo>
                    <a:lnTo>
                      <a:pt x="11" y="23"/>
                    </a:lnTo>
                    <a:lnTo>
                      <a:pt x="11" y="22"/>
                    </a:lnTo>
                    <a:lnTo>
                      <a:pt x="14" y="17"/>
                    </a:lnTo>
                    <a:lnTo>
                      <a:pt x="14" y="12"/>
                    </a:lnTo>
                    <a:lnTo>
                      <a:pt x="15" y="9"/>
                    </a:lnTo>
                    <a:lnTo>
                      <a:pt x="14" y="5"/>
                    </a:lnTo>
                    <a:lnTo>
                      <a:pt x="14"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8" name="Freeform 3845"/>
              <p:cNvSpPr>
                <a:spLocks/>
              </p:cNvSpPr>
              <p:nvPr/>
            </p:nvSpPr>
            <p:spPr bwMode="auto">
              <a:xfrm>
                <a:off x="3721" y="3501"/>
                <a:ext cx="16" cy="13"/>
              </a:xfrm>
              <a:custGeom>
                <a:avLst/>
                <a:gdLst>
                  <a:gd name="T0" fmla="*/ 30 w 31"/>
                  <a:gd name="T1" fmla="*/ 1 h 27"/>
                  <a:gd name="T2" fmla="*/ 29 w 31"/>
                  <a:gd name="T3" fmla="*/ 0 h 27"/>
                  <a:gd name="T4" fmla="*/ 18 w 31"/>
                  <a:gd name="T5" fmla="*/ 10 h 27"/>
                  <a:gd name="T6" fmla="*/ 15 w 31"/>
                  <a:gd name="T7" fmla="*/ 13 h 27"/>
                  <a:gd name="T8" fmla="*/ 13 w 31"/>
                  <a:gd name="T9" fmla="*/ 15 h 27"/>
                  <a:gd name="T10" fmla="*/ 6 w 31"/>
                  <a:gd name="T11" fmla="*/ 20 h 27"/>
                  <a:gd name="T12" fmla="*/ 2 w 31"/>
                  <a:gd name="T13" fmla="*/ 23 h 27"/>
                  <a:gd name="T14" fmla="*/ 0 w 31"/>
                  <a:gd name="T15" fmla="*/ 24 h 27"/>
                  <a:gd name="T16" fmla="*/ 0 w 31"/>
                  <a:gd name="T17" fmla="*/ 25 h 27"/>
                  <a:gd name="T18" fmla="*/ 0 w 31"/>
                  <a:gd name="T19" fmla="*/ 27 h 27"/>
                  <a:gd name="T20" fmla="*/ 7 w 31"/>
                  <a:gd name="T21" fmla="*/ 23 h 27"/>
                  <a:gd name="T22" fmla="*/ 8 w 31"/>
                  <a:gd name="T23" fmla="*/ 22 h 27"/>
                  <a:gd name="T24" fmla="*/ 15 w 31"/>
                  <a:gd name="T25" fmla="*/ 17 h 27"/>
                  <a:gd name="T26" fmla="*/ 17 w 31"/>
                  <a:gd name="T27" fmla="*/ 15 h 27"/>
                  <a:gd name="T28" fmla="*/ 21 w 31"/>
                  <a:gd name="T29" fmla="*/ 13 h 27"/>
                  <a:gd name="T30" fmla="*/ 30 w 31"/>
                  <a:gd name="T31" fmla="*/ 3 h 27"/>
                  <a:gd name="T32" fmla="*/ 31 w 31"/>
                  <a:gd name="T33" fmla="*/ 1 h 27"/>
                  <a:gd name="T34" fmla="*/ 30 w 31"/>
                  <a:gd name="T35" fmla="*/ 1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7"/>
                  <a:gd name="T56" fmla="*/ 31 w 31"/>
                  <a:gd name="T57" fmla="*/ 27 h 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7">
                    <a:moveTo>
                      <a:pt x="30" y="1"/>
                    </a:moveTo>
                    <a:lnTo>
                      <a:pt x="29" y="0"/>
                    </a:lnTo>
                    <a:lnTo>
                      <a:pt x="18" y="10"/>
                    </a:lnTo>
                    <a:lnTo>
                      <a:pt x="15" y="13"/>
                    </a:lnTo>
                    <a:lnTo>
                      <a:pt x="13" y="15"/>
                    </a:lnTo>
                    <a:lnTo>
                      <a:pt x="6" y="20"/>
                    </a:lnTo>
                    <a:lnTo>
                      <a:pt x="2" y="23"/>
                    </a:lnTo>
                    <a:lnTo>
                      <a:pt x="0" y="24"/>
                    </a:lnTo>
                    <a:lnTo>
                      <a:pt x="0" y="25"/>
                    </a:lnTo>
                    <a:lnTo>
                      <a:pt x="0" y="27"/>
                    </a:lnTo>
                    <a:lnTo>
                      <a:pt x="7" y="23"/>
                    </a:lnTo>
                    <a:lnTo>
                      <a:pt x="8" y="22"/>
                    </a:lnTo>
                    <a:lnTo>
                      <a:pt x="15" y="17"/>
                    </a:lnTo>
                    <a:lnTo>
                      <a:pt x="17" y="15"/>
                    </a:lnTo>
                    <a:lnTo>
                      <a:pt x="21" y="13"/>
                    </a:lnTo>
                    <a:lnTo>
                      <a:pt x="30" y="3"/>
                    </a:lnTo>
                    <a:lnTo>
                      <a:pt x="31" y="1"/>
                    </a:lnTo>
                    <a:lnTo>
                      <a:pt x="3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49" name="Freeform 3846"/>
              <p:cNvSpPr>
                <a:spLocks/>
              </p:cNvSpPr>
              <p:nvPr/>
            </p:nvSpPr>
            <p:spPr bwMode="auto">
              <a:xfrm>
                <a:off x="3719" y="3513"/>
                <a:ext cx="3" cy="2"/>
              </a:xfrm>
              <a:custGeom>
                <a:avLst/>
                <a:gdLst>
                  <a:gd name="T0" fmla="*/ 5 w 6"/>
                  <a:gd name="T1" fmla="*/ 0 h 5"/>
                  <a:gd name="T2" fmla="*/ 0 w 6"/>
                  <a:gd name="T3" fmla="*/ 3 h 5"/>
                  <a:gd name="T4" fmla="*/ 0 w 6"/>
                  <a:gd name="T5" fmla="*/ 3 h 5"/>
                  <a:gd name="T6" fmla="*/ 1 w 6"/>
                  <a:gd name="T7" fmla="*/ 4 h 5"/>
                  <a:gd name="T8" fmla="*/ 3 w 6"/>
                  <a:gd name="T9" fmla="*/ 5 h 5"/>
                  <a:gd name="T10" fmla="*/ 6 w 6"/>
                  <a:gd name="T11" fmla="*/ 3 h 5"/>
                  <a:gd name="T12" fmla="*/ 5 w 6"/>
                  <a:gd name="T13" fmla="*/ 1 h 5"/>
                  <a:gd name="T14" fmla="*/ 5 w 6"/>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5" y="0"/>
                    </a:moveTo>
                    <a:lnTo>
                      <a:pt x="0" y="3"/>
                    </a:lnTo>
                    <a:lnTo>
                      <a:pt x="1" y="4"/>
                    </a:lnTo>
                    <a:lnTo>
                      <a:pt x="3" y="5"/>
                    </a:lnTo>
                    <a:lnTo>
                      <a:pt x="6" y="3"/>
                    </a:lnTo>
                    <a:lnTo>
                      <a:pt x="5"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0" name="Freeform 3847"/>
              <p:cNvSpPr>
                <a:spLocks/>
              </p:cNvSpPr>
              <p:nvPr/>
            </p:nvSpPr>
            <p:spPr bwMode="auto">
              <a:xfrm>
                <a:off x="3713" y="3514"/>
                <a:ext cx="9" cy="5"/>
              </a:xfrm>
              <a:custGeom>
                <a:avLst/>
                <a:gdLst>
                  <a:gd name="T0" fmla="*/ 13 w 18"/>
                  <a:gd name="T1" fmla="*/ 1 h 10"/>
                  <a:gd name="T2" fmla="*/ 13 w 18"/>
                  <a:gd name="T3" fmla="*/ 0 h 10"/>
                  <a:gd name="T4" fmla="*/ 5 w 18"/>
                  <a:gd name="T5" fmla="*/ 3 h 10"/>
                  <a:gd name="T6" fmla="*/ 1 w 18"/>
                  <a:gd name="T7" fmla="*/ 6 h 10"/>
                  <a:gd name="T8" fmla="*/ 0 w 18"/>
                  <a:gd name="T9" fmla="*/ 8 h 10"/>
                  <a:gd name="T10" fmla="*/ 0 w 18"/>
                  <a:gd name="T11" fmla="*/ 9 h 10"/>
                  <a:gd name="T12" fmla="*/ 0 w 18"/>
                  <a:gd name="T13" fmla="*/ 10 h 10"/>
                  <a:gd name="T14" fmla="*/ 8 w 18"/>
                  <a:gd name="T15" fmla="*/ 6 h 10"/>
                  <a:gd name="T16" fmla="*/ 12 w 18"/>
                  <a:gd name="T17" fmla="*/ 3 h 10"/>
                  <a:gd name="T18" fmla="*/ 18 w 18"/>
                  <a:gd name="T19" fmla="*/ 0 h 10"/>
                  <a:gd name="T20" fmla="*/ 15 w 18"/>
                  <a:gd name="T21" fmla="*/ 2 h 10"/>
                  <a:gd name="T22" fmla="*/ 13 w 18"/>
                  <a:gd name="T23" fmla="*/ 1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0"/>
                  <a:gd name="T38" fmla="*/ 18 w 18"/>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0">
                    <a:moveTo>
                      <a:pt x="13" y="1"/>
                    </a:moveTo>
                    <a:lnTo>
                      <a:pt x="13" y="0"/>
                    </a:lnTo>
                    <a:lnTo>
                      <a:pt x="5" y="3"/>
                    </a:lnTo>
                    <a:lnTo>
                      <a:pt x="1" y="6"/>
                    </a:lnTo>
                    <a:lnTo>
                      <a:pt x="0" y="8"/>
                    </a:lnTo>
                    <a:lnTo>
                      <a:pt x="0" y="9"/>
                    </a:lnTo>
                    <a:lnTo>
                      <a:pt x="0" y="10"/>
                    </a:lnTo>
                    <a:lnTo>
                      <a:pt x="8" y="6"/>
                    </a:lnTo>
                    <a:lnTo>
                      <a:pt x="12" y="3"/>
                    </a:lnTo>
                    <a:lnTo>
                      <a:pt x="18" y="0"/>
                    </a:lnTo>
                    <a:lnTo>
                      <a:pt x="15" y="2"/>
                    </a:lnTo>
                    <a:lnTo>
                      <a:pt x="1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1" name="Freeform 3848"/>
              <p:cNvSpPr>
                <a:spLocks/>
              </p:cNvSpPr>
              <p:nvPr/>
            </p:nvSpPr>
            <p:spPr bwMode="auto">
              <a:xfrm>
                <a:off x="3704" y="3518"/>
                <a:ext cx="9" cy="7"/>
              </a:xfrm>
              <a:custGeom>
                <a:avLst/>
                <a:gdLst>
                  <a:gd name="T0" fmla="*/ 19 w 20"/>
                  <a:gd name="T1" fmla="*/ 0 h 12"/>
                  <a:gd name="T2" fmla="*/ 12 w 20"/>
                  <a:gd name="T3" fmla="*/ 3 h 12"/>
                  <a:gd name="T4" fmla="*/ 0 w 20"/>
                  <a:gd name="T5" fmla="*/ 10 h 12"/>
                  <a:gd name="T6" fmla="*/ 1 w 20"/>
                  <a:gd name="T7" fmla="*/ 11 h 12"/>
                  <a:gd name="T8" fmla="*/ 3 w 20"/>
                  <a:gd name="T9" fmla="*/ 12 h 12"/>
                  <a:gd name="T10" fmla="*/ 20 w 20"/>
                  <a:gd name="T11" fmla="*/ 2 h 12"/>
                  <a:gd name="T12" fmla="*/ 19 w 20"/>
                  <a:gd name="T13" fmla="*/ 1 h 12"/>
                  <a:gd name="T14" fmla="*/ 19 w 20"/>
                  <a:gd name="T15" fmla="*/ 0 h 12"/>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12"/>
                  <a:gd name="T26" fmla="*/ 20 w 20"/>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12">
                    <a:moveTo>
                      <a:pt x="19" y="0"/>
                    </a:moveTo>
                    <a:lnTo>
                      <a:pt x="12" y="3"/>
                    </a:lnTo>
                    <a:lnTo>
                      <a:pt x="0" y="10"/>
                    </a:lnTo>
                    <a:lnTo>
                      <a:pt x="1" y="11"/>
                    </a:lnTo>
                    <a:lnTo>
                      <a:pt x="3" y="12"/>
                    </a:lnTo>
                    <a:lnTo>
                      <a:pt x="20" y="2"/>
                    </a:lnTo>
                    <a:lnTo>
                      <a:pt x="19"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2" name="Freeform 3849"/>
              <p:cNvSpPr>
                <a:spLocks/>
              </p:cNvSpPr>
              <p:nvPr/>
            </p:nvSpPr>
            <p:spPr bwMode="auto">
              <a:xfrm>
                <a:off x="3674" y="3523"/>
                <a:ext cx="34" cy="17"/>
              </a:xfrm>
              <a:custGeom>
                <a:avLst/>
                <a:gdLst>
                  <a:gd name="T0" fmla="*/ 60 w 67"/>
                  <a:gd name="T1" fmla="*/ 2 h 34"/>
                  <a:gd name="T2" fmla="*/ 60 w 67"/>
                  <a:gd name="T3" fmla="*/ 1 h 34"/>
                  <a:gd name="T4" fmla="*/ 36 w 67"/>
                  <a:gd name="T5" fmla="*/ 12 h 34"/>
                  <a:gd name="T6" fmla="*/ 32 w 67"/>
                  <a:gd name="T7" fmla="*/ 16 h 34"/>
                  <a:gd name="T8" fmla="*/ 24 w 67"/>
                  <a:gd name="T9" fmla="*/ 18 h 34"/>
                  <a:gd name="T10" fmla="*/ 18 w 67"/>
                  <a:gd name="T11" fmla="*/ 23 h 34"/>
                  <a:gd name="T12" fmla="*/ 12 w 67"/>
                  <a:gd name="T13" fmla="*/ 24 h 34"/>
                  <a:gd name="T14" fmla="*/ 6 w 67"/>
                  <a:gd name="T15" fmla="*/ 29 h 34"/>
                  <a:gd name="T16" fmla="*/ 0 w 67"/>
                  <a:gd name="T17" fmla="*/ 32 h 34"/>
                  <a:gd name="T18" fmla="*/ 0 w 67"/>
                  <a:gd name="T19" fmla="*/ 33 h 34"/>
                  <a:gd name="T20" fmla="*/ 0 w 67"/>
                  <a:gd name="T21" fmla="*/ 34 h 34"/>
                  <a:gd name="T22" fmla="*/ 13 w 67"/>
                  <a:gd name="T23" fmla="*/ 29 h 34"/>
                  <a:gd name="T24" fmla="*/ 17 w 67"/>
                  <a:gd name="T25" fmla="*/ 26 h 34"/>
                  <a:gd name="T26" fmla="*/ 24 w 67"/>
                  <a:gd name="T27" fmla="*/ 23 h 34"/>
                  <a:gd name="T28" fmla="*/ 28 w 67"/>
                  <a:gd name="T29" fmla="*/ 21 h 34"/>
                  <a:gd name="T30" fmla="*/ 35 w 67"/>
                  <a:gd name="T31" fmla="*/ 18 h 34"/>
                  <a:gd name="T32" fmla="*/ 44 w 67"/>
                  <a:gd name="T33" fmla="*/ 11 h 34"/>
                  <a:gd name="T34" fmla="*/ 67 w 67"/>
                  <a:gd name="T35" fmla="*/ 0 h 34"/>
                  <a:gd name="T36" fmla="*/ 62 w 67"/>
                  <a:gd name="T37" fmla="*/ 3 h 34"/>
                  <a:gd name="T38" fmla="*/ 60 w 67"/>
                  <a:gd name="T39" fmla="*/ 2 h 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7"/>
                  <a:gd name="T61" fmla="*/ 0 h 34"/>
                  <a:gd name="T62" fmla="*/ 67 w 67"/>
                  <a:gd name="T63" fmla="*/ 34 h 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7" h="34">
                    <a:moveTo>
                      <a:pt x="60" y="2"/>
                    </a:moveTo>
                    <a:lnTo>
                      <a:pt x="60" y="1"/>
                    </a:lnTo>
                    <a:lnTo>
                      <a:pt x="36" y="12"/>
                    </a:lnTo>
                    <a:lnTo>
                      <a:pt x="32" y="16"/>
                    </a:lnTo>
                    <a:lnTo>
                      <a:pt x="24" y="18"/>
                    </a:lnTo>
                    <a:lnTo>
                      <a:pt x="18" y="23"/>
                    </a:lnTo>
                    <a:lnTo>
                      <a:pt x="12" y="24"/>
                    </a:lnTo>
                    <a:lnTo>
                      <a:pt x="6" y="29"/>
                    </a:lnTo>
                    <a:lnTo>
                      <a:pt x="0" y="32"/>
                    </a:lnTo>
                    <a:lnTo>
                      <a:pt x="0" y="33"/>
                    </a:lnTo>
                    <a:lnTo>
                      <a:pt x="0" y="34"/>
                    </a:lnTo>
                    <a:lnTo>
                      <a:pt x="13" y="29"/>
                    </a:lnTo>
                    <a:lnTo>
                      <a:pt x="17" y="26"/>
                    </a:lnTo>
                    <a:lnTo>
                      <a:pt x="24" y="23"/>
                    </a:lnTo>
                    <a:lnTo>
                      <a:pt x="28" y="21"/>
                    </a:lnTo>
                    <a:lnTo>
                      <a:pt x="35" y="18"/>
                    </a:lnTo>
                    <a:lnTo>
                      <a:pt x="44" y="11"/>
                    </a:lnTo>
                    <a:lnTo>
                      <a:pt x="67" y="0"/>
                    </a:lnTo>
                    <a:lnTo>
                      <a:pt x="62" y="3"/>
                    </a:lnTo>
                    <a:lnTo>
                      <a:pt x="6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3" name="Freeform 3850"/>
              <p:cNvSpPr>
                <a:spLocks/>
              </p:cNvSpPr>
              <p:nvPr/>
            </p:nvSpPr>
            <p:spPr bwMode="auto">
              <a:xfrm>
                <a:off x="3663" y="3539"/>
                <a:ext cx="12" cy="8"/>
              </a:xfrm>
              <a:custGeom>
                <a:avLst/>
                <a:gdLst>
                  <a:gd name="T0" fmla="*/ 21 w 23"/>
                  <a:gd name="T1" fmla="*/ 0 h 15"/>
                  <a:gd name="T2" fmla="*/ 17 w 23"/>
                  <a:gd name="T3" fmla="*/ 2 h 15"/>
                  <a:gd name="T4" fmla="*/ 17 w 23"/>
                  <a:gd name="T5" fmla="*/ 2 h 15"/>
                  <a:gd name="T6" fmla="*/ 13 w 23"/>
                  <a:gd name="T7" fmla="*/ 4 h 15"/>
                  <a:gd name="T8" fmla="*/ 10 w 23"/>
                  <a:gd name="T9" fmla="*/ 6 h 15"/>
                  <a:gd name="T10" fmla="*/ 8 w 23"/>
                  <a:gd name="T11" fmla="*/ 7 h 15"/>
                  <a:gd name="T12" fmla="*/ 5 w 23"/>
                  <a:gd name="T13" fmla="*/ 8 h 15"/>
                  <a:gd name="T14" fmla="*/ 3 w 23"/>
                  <a:gd name="T15" fmla="*/ 12 h 15"/>
                  <a:gd name="T16" fmla="*/ 0 w 23"/>
                  <a:gd name="T17" fmla="*/ 13 h 15"/>
                  <a:gd name="T18" fmla="*/ 0 w 23"/>
                  <a:gd name="T19" fmla="*/ 14 h 15"/>
                  <a:gd name="T20" fmla="*/ 0 w 23"/>
                  <a:gd name="T21" fmla="*/ 15 h 15"/>
                  <a:gd name="T22" fmla="*/ 5 w 23"/>
                  <a:gd name="T23" fmla="*/ 12 h 15"/>
                  <a:gd name="T24" fmla="*/ 5 w 23"/>
                  <a:gd name="T25" fmla="*/ 10 h 15"/>
                  <a:gd name="T26" fmla="*/ 8 w 23"/>
                  <a:gd name="T27" fmla="*/ 9 h 15"/>
                  <a:gd name="T28" fmla="*/ 13 w 23"/>
                  <a:gd name="T29" fmla="*/ 8 h 15"/>
                  <a:gd name="T30" fmla="*/ 17 w 23"/>
                  <a:gd name="T31" fmla="*/ 6 h 15"/>
                  <a:gd name="T32" fmla="*/ 20 w 23"/>
                  <a:gd name="T33" fmla="*/ 5 h 15"/>
                  <a:gd name="T34" fmla="*/ 23 w 23"/>
                  <a:gd name="T35" fmla="*/ 2 h 15"/>
                  <a:gd name="T36" fmla="*/ 21 w 23"/>
                  <a:gd name="T37" fmla="*/ 1 h 15"/>
                  <a:gd name="T38" fmla="*/ 21 w 23"/>
                  <a:gd name="T39" fmla="*/ 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15"/>
                  <a:gd name="T62" fmla="*/ 23 w 23"/>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15">
                    <a:moveTo>
                      <a:pt x="21" y="0"/>
                    </a:moveTo>
                    <a:lnTo>
                      <a:pt x="17" y="2"/>
                    </a:lnTo>
                    <a:lnTo>
                      <a:pt x="13" y="4"/>
                    </a:lnTo>
                    <a:lnTo>
                      <a:pt x="10" y="6"/>
                    </a:lnTo>
                    <a:lnTo>
                      <a:pt x="8" y="7"/>
                    </a:lnTo>
                    <a:lnTo>
                      <a:pt x="5" y="8"/>
                    </a:lnTo>
                    <a:lnTo>
                      <a:pt x="3" y="12"/>
                    </a:lnTo>
                    <a:lnTo>
                      <a:pt x="0" y="13"/>
                    </a:lnTo>
                    <a:lnTo>
                      <a:pt x="0" y="14"/>
                    </a:lnTo>
                    <a:lnTo>
                      <a:pt x="0" y="15"/>
                    </a:lnTo>
                    <a:lnTo>
                      <a:pt x="5" y="12"/>
                    </a:lnTo>
                    <a:lnTo>
                      <a:pt x="5" y="10"/>
                    </a:lnTo>
                    <a:lnTo>
                      <a:pt x="8" y="9"/>
                    </a:lnTo>
                    <a:lnTo>
                      <a:pt x="13" y="8"/>
                    </a:lnTo>
                    <a:lnTo>
                      <a:pt x="17" y="6"/>
                    </a:lnTo>
                    <a:lnTo>
                      <a:pt x="20" y="5"/>
                    </a:lnTo>
                    <a:lnTo>
                      <a:pt x="23" y="2"/>
                    </a:lnTo>
                    <a:lnTo>
                      <a:pt x="21" y="1"/>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4" name="Freeform 3851"/>
              <p:cNvSpPr>
                <a:spLocks/>
              </p:cNvSpPr>
              <p:nvPr/>
            </p:nvSpPr>
            <p:spPr bwMode="auto">
              <a:xfrm>
                <a:off x="3662" y="3545"/>
                <a:ext cx="2" cy="2"/>
              </a:xfrm>
              <a:custGeom>
                <a:avLst/>
                <a:gdLst>
                  <a:gd name="T0" fmla="*/ 3 w 4"/>
                  <a:gd name="T1" fmla="*/ 0 h 3"/>
                  <a:gd name="T2" fmla="*/ 0 w 4"/>
                  <a:gd name="T3" fmla="*/ 1 h 3"/>
                  <a:gd name="T4" fmla="*/ 0 w 4"/>
                  <a:gd name="T5" fmla="*/ 1 h 3"/>
                  <a:gd name="T6" fmla="*/ 1 w 4"/>
                  <a:gd name="T7" fmla="*/ 2 h 3"/>
                  <a:gd name="T8" fmla="*/ 3 w 4"/>
                  <a:gd name="T9" fmla="*/ 3 h 3"/>
                  <a:gd name="T10" fmla="*/ 4 w 4"/>
                  <a:gd name="T11" fmla="*/ 2 h 3"/>
                  <a:gd name="T12" fmla="*/ 3 w 4"/>
                  <a:gd name="T13" fmla="*/ 1 h 3"/>
                  <a:gd name="T14" fmla="*/ 3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0"/>
                    </a:moveTo>
                    <a:lnTo>
                      <a:pt x="0" y="1"/>
                    </a:lnTo>
                    <a:lnTo>
                      <a:pt x="1" y="2"/>
                    </a:lnTo>
                    <a:lnTo>
                      <a:pt x="3" y="3"/>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5" name="Freeform 3852"/>
              <p:cNvSpPr>
                <a:spLocks/>
              </p:cNvSpPr>
              <p:nvPr/>
            </p:nvSpPr>
            <p:spPr bwMode="auto">
              <a:xfrm>
                <a:off x="3662" y="3546"/>
                <a:ext cx="2" cy="2"/>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4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4"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6" name="Freeform 3853"/>
              <p:cNvSpPr>
                <a:spLocks/>
              </p:cNvSpPr>
              <p:nvPr/>
            </p:nvSpPr>
            <p:spPr bwMode="auto">
              <a:xfrm>
                <a:off x="3660" y="3547"/>
                <a:ext cx="2" cy="1"/>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7" name="Freeform 3854"/>
              <p:cNvSpPr>
                <a:spLocks/>
              </p:cNvSpPr>
              <p:nvPr/>
            </p:nvSpPr>
            <p:spPr bwMode="auto">
              <a:xfrm>
                <a:off x="3660" y="3547"/>
                <a:ext cx="2" cy="2"/>
              </a:xfrm>
              <a:custGeom>
                <a:avLst/>
                <a:gdLst>
                  <a:gd name="T0" fmla="*/ 2 w 4"/>
                  <a:gd name="T1" fmla="*/ 1 h 4"/>
                  <a:gd name="T2" fmla="*/ 2 w 4"/>
                  <a:gd name="T3" fmla="*/ 0 h 4"/>
                  <a:gd name="T4" fmla="*/ 0 w 4"/>
                  <a:gd name="T5" fmla="*/ 1 h 4"/>
                  <a:gd name="T6" fmla="*/ 0 w 4"/>
                  <a:gd name="T7" fmla="*/ 2 h 4"/>
                  <a:gd name="T8" fmla="*/ 0 w 4"/>
                  <a:gd name="T9" fmla="*/ 4 h 4"/>
                  <a:gd name="T10" fmla="*/ 4 w 4"/>
                  <a:gd name="T11" fmla="*/ 1 h 4"/>
                  <a:gd name="T12" fmla="*/ 3 w 4"/>
                  <a:gd name="T13" fmla="*/ 2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2"/>
                    </a:lnTo>
                    <a:lnTo>
                      <a:pt x="0" y="4"/>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8" name="Freeform 3855"/>
              <p:cNvSpPr>
                <a:spLocks/>
              </p:cNvSpPr>
              <p:nvPr/>
            </p:nvSpPr>
            <p:spPr bwMode="auto">
              <a:xfrm>
                <a:off x="3656" y="3548"/>
                <a:ext cx="4" cy="4"/>
              </a:xfrm>
              <a:custGeom>
                <a:avLst/>
                <a:gdLst>
                  <a:gd name="T0" fmla="*/ 8 w 9"/>
                  <a:gd name="T1" fmla="*/ 0 h 10"/>
                  <a:gd name="T2" fmla="*/ 5 w 9"/>
                  <a:gd name="T3" fmla="*/ 1 h 10"/>
                  <a:gd name="T4" fmla="*/ 0 w 9"/>
                  <a:gd name="T5" fmla="*/ 7 h 10"/>
                  <a:gd name="T6" fmla="*/ 1 w 9"/>
                  <a:gd name="T7" fmla="*/ 8 h 10"/>
                  <a:gd name="T8" fmla="*/ 2 w 9"/>
                  <a:gd name="T9" fmla="*/ 10 h 10"/>
                  <a:gd name="T10" fmla="*/ 9 w 9"/>
                  <a:gd name="T11" fmla="*/ 3 h 10"/>
                  <a:gd name="T12" fmla="*/ 8 w 9"/>
                  <a:gd name="T13" fmla="*/ 1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8" y="0"/>
                    </a:moveTo>
                    <a:lnTo>
                      <a:pt x="5" y="1"/>
                    </a:lnTo>
                    <a:lnTo>
                      <a:pt x="0" y="7"/>
                    </a:lnTo>
                    <a:lnTo>
                      <a:pt x="1" y="8"/>
                    </a:lnTo>
                    <a:lnTo>
                      <a:pt x="2" y="10"/>
                    </a:lnTo>
                    <a:lnTo>
                      <a:pt x="9" y="3"/>
                    </a:lnTo>
                    <a:lnTo>
                      <a:pt x="8" y="1"/>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59" name="Freeform 3856"/>
              <p:cNvSpPr>
                <a:spLocks/>
              </p:cNvSpPr>
              <p:nvPr/>
            </p:nvSpPr>
            <p:spPr bwMode="auto">
              <a:xfrm>
                <a:off x="3656" y="3551"/>
                <a:ext cx="88" cy="1"/>
              </a:xfrm>
              <a:custGeom>
                <a:avLst/>
                <a:gdLst>
                  <a:gd name="T0" fmla="*/ 0 w 176"/>
                  <a:gd name="T1" fmla="*/ 0 h 3"/>
                  <a:gd name="T2" fmla="*/ 0 w 176"/>
                  <a:gd name="T3" fmla="*/ 0 h 3"/>
                  <a:gd name="T4" fmla="*/ 1 w 176"/>
                  <a:gd name="T5" fmla="*/ 3 h 3"/>
                  <a:gd name="T6" fmla="*/ 174 w 176"/>
                  <a:gd name="T7" fmla="*/ 3 h 3"/>
                  <a:gd name="T8" fmla="*/ 176 w 176"/>
                  <a:gd name="T9" fmla="*/ 1 h 3"/>
                  <a:gd name="T10" fmla="*/ 175 w 176"/>
                  <a:gd name="T11" fmla="*/ 0 h 3"/>
                  <a:gd name="T12" fmla="*/ 1 w 176"/>
                  <a:gd name="T13" fmla="*/ 0 h 3"/>
                  <a:gd name="T14" fmla="*/ 1 w 176"/>
                  <a:gd name="T15" fmla="*/ 1 h 3"/>
                  <a:gd name="T16" fmla="*/ 0 w 176"/>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6"/>
                  <a:gd name="T28" fmla="*/ 0 h 3"/>
                  <a:gd name="T29" fmla="*/ 176 w 17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6" h="3">
                    <a:moveTo>
                      <a:pt x="0" y="0"/>
                    </a:moveTo>
                    <a:lnTo>
                      <a:pt x="0" y="0"/>
                    </a:lnTo>
                    <a:lnTo>
                      <a:pt x="1" y="3"/>
                    </a:lnTo>
                    <a:lnTo>
                      <a:pt x="174" y="3"/>
                    </a:lnTo>
                    <a:lnTo>
                      <a:pt x="176" y="1"/>
                    </a:lnTo>
                    <a:lnTo>
                      <a:pt x="175" y="0"/>
                    </a:lnTo>
                    <a:lnTo>
                      <a:pt x="1" y="0"/>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0" name="Freeform 3857"/>
              <p:cNvSpPr>
                <a:spLocks/>
              </p:cNvSpPr>
              <p:nvPr/>
            </p:nvSpPr>
            <p:spPr bwMode="auto">
              <a:xfrm>
                <a:off x="3497" y="3716"/>
                <a:ext cx="116" cy="109"/>
              </a:xfrm>
              <a:custGeom>
                <a:avLst/>
                <a:gdLst>
                  <a:gd name="T0" fmla="*/ 49 w 231"/>
                  <a:gd name="T1" fmla="*/ 167 h 218"/>
                  <a:gd name="T2" fmla="*/ 63 w 231"/>
                  <a:gd name="T3" fmla="*/ 182 h 218"/>
                  <a:gd name="T4" fmla="*/ 80 w 231"/>
                  <a:gd name="T5" fmla="*/ 191 h 218"/>
                  <a:gd name="T6" fmla="*/ 103 w 231"/>
                  <a:gd name="T7" fmla="*/ 195 h 218"/>
                  <a:gd name="T8" fmla="*/ 132 w 231"/>
                  <a:gd name="T9" fmla="*/ 193 h 218"/>
                  <a:gd name="T10" fmla="*/ 156 w 231"/>
                  <a:gd name="T11" fmla="*/ 187 h 218"/>
                  <a:gd name="T12" fmla="*/ 176 w 231"/>
                  <a:gd name="T13" fmla="*/ 174 h 218"/>
                  <a:gd name="T14" fmla="*/ 184 w 231"/>
                  <a:gd name="T15" fmla="*/ 158 h 218"/>
                  <a:gd name="T16" fmla="*/ 183 w 231"/>
                  <a:gd name="T17" fmla="*/ 139 h 218"/>
                  <a:gd name="T18" fmla="*/ 171 w 231"/>
                  <a:gd name="T19" fmla="*/ 125 h 218"/>
                  <a:gd name="T20" fmla="*/ 151 w 231"/>
                  <a:gd name="T21" fmla="*/ 115 h 218"/>
                  <a:gd name="T22" fmla="*/ 125 w 231"/>
                  <a:gd name="T23" fmla="*/ 111 h 218"/>
                  <a:gd name="T24" fmla="*/ 107 w 231"/>
                  <a:gd name="T25" fmla="*/ 111 h 218"/>
                  <a:gd name="T26" fmla="*/ 91 w 231"/>
                  <a:gd name="T27" fmla="*/ 112 h 218"/>
                  <a:gd name="T28" fmla="*/ 92 w 231"/>
                  <a:gd name="T29" fmla="*/ 90 h 218"/>
                  <a:gd name="T30" fmla="*/ 95 w 231"/>
                  <a:gd name="T31" fmla="*/ 90 h 218"/>
                  <a:gd name="T32" fmla="*/ 110 w 231"/>
                  <a:gd name="T33" fmla="*/ 90 h 218"/>
                  <a:gd name="T34" fmla="*/ 136 w 231"/>
                  <a:gd name="T35" fmla="*/ 85 h 218"/>
                  <a:gd name="T36" fmla="*/ 156 w 231"/>
                  <a:gd name="T37" fmla="*/ 76 h 218"/>
                  <a:gd name="T38" fmla="*/ 168 w 231"/>
                  <a:gd name="T39" fmla="*/ 63 h 218"/>
                  <a:gd name="T40" fmla="*/ 169 w 231"/>
                  <a:gd name="T41" fmla="*/ 48 h 218"/>
                  <a:gd name="T42" fmla="*/ 161 w 231"/>
                  <a:gd name="T43" fmla="*/ 36 h 218"/>
                  <a:gd name="T44" fmla="*/ 145 w 231"/>
                  <a:gd name="T45" fmla="*/ 26 h 218"/>
                  <a:gd name="T46" fmla="*/ 123 w 231"/>
                  <a:gd name="T47" fmla="*/ 22 h 218"/>
                  <a:gd name="T48" fmla="*/ 99 w 231"/>
                  <a:gd name="T49" fmla="*/ 22 h 218"/>
                  <a:gd name="T50" fmla="*/ 77 w 231"/>
                  <a:gd name="T51" fmla="*/ 28 h 218"/>
                  <a:gd name="T52" fmla="*/ 61 w 231"/>
                  <a:gd name="T53" fmla="*/ 37 h 218"/>
                  <a:gd name="T54" fmla="*/ 50 w 231"/>
                  <a:gd name="T55" fmla="*/ 52 h 218"/>
                  <a:gd name="T56" fmla="*/ 7 w 231"/>
                  <a:gd name="T57" fmla="*/ 47 h 218"/>
                  <a:gd name="T58" fmla="*/ 24 w 231"/>
                  <a:gd name="T59" fmla="*/ 25 h 218"/>
                  <a:gd name="T60" fmla="*/ 50 w 231"/>
                  <a:gd name="T61" fmla="*/ 10 h 218"/>
                  <a:gd name="T62" fmla="*/ 84 w 231"/>
                  <a:gd name="T63" fmla="*/ 1 h 218"/>
                  <a:gd name="T64" fmla="*/ 120 w 231"/>
                  <a:gd name="T65" fmla="*/ 0 h 218"/>
                  <a:gd name="T66" fmla="*/ 147 w 231"/>
                  <a:gd name="T67" fmla="*/ 3 h 218"/>
                  <a:gd name="T68" fmla="*/ 171 w 231"/>
                  <a:gd name="T69" fmla="*/ 10 h 218"/>
                  <a:gd name="T70" fmla="*/ 191 w 231"/>
                  <a:gd name="T71" fmla="*/ 21 h 218"/>
                  <a:gd name="T72" fmla="*/ 205 w 231"/>
                  <a:gd name="T73" fmla="*/ 32 h 218"/>
                  <a:gd name="T74" fmla="*/ 212 w 231"/>
                  <a:gd name="T75" fmla="*/ 46 h 218"/>
                  <a:gd name="T76" fmla="*/ 213 w 231"/>
                  <a:gd name="T77" fmla="*/ 60 h 218"/>
                  <a:gd name="T78" fmla="*/ 208 w 231"/>
                  <a:gd name="T79" fmla="*/ 72 h 218"/>
                  <a:gd name="T80" fmla="*/ 198 w 231"/>
                  <a:gd name="T81" fmla="*/ 84 h 218"/>
                  <a:gd name="T82" fmla="*/ 179 w 231"/>
                  <a:gd name="T83" fmla="*/ 93 h 218"/>
                  <a:gd name="T84" fmla="*/ 175 w 231"/>
                  <a:gd name="T85" fmla="*/ 100 h 218"/>
                  <a:gd name="T86" fmla="*/ 200 w 231"/>
                  <a:gd name="T87" fmla="*/ 108 h 218"/>
                  <a:gd name="T88" fmla="*/ 219 w 231"/>
                  <a:gd name="T89" fmla="*/ 122 h 218"/>
                  <a:gd name="T90" fmla="*/ 229 w 231"/>
                  <a:gd name="T91" fmla="*/ 138 h 218"/>
                  <a:gd name="T92" fmla="*/ 230 w 231"/>
                  <a:gd name="T93" fmla="*/ 160 h 218"/>
                  <a:gd name="T94" fmla="*/ 216 w 231"/>
                  <a:gd name="T95" fmla="*/ 184 h 218"/>
                  <a:gd name="T96" fmla="*/ 185 w 231"/>
                  <a:gd name="T97" fmla="*/ 204 h 218"/>
                  <a:gd name="T98" fmla="*/ 145 w 231"/>
                  <a:gd name="T99" fmla="*/ 215 h 218"/>
                  <a:gd name="T100" fmla="*/ 97 w 231"/>
                  <a:gd name="T101" fmla="*/ 216 h 218"/>
                  <a:gd name="T102" fmla="*/ 56 w 231"/>
                  <a:gd name="T103" fmla="*/ 210 h 218"/>
                  <a:gd name="T104" fmla="*/ 24 w 231"/>
                  <a:gd name="T105" fmla="*/ 195 h 218"/>
                  <a:gd name="T106" fmla="*/ 5 w 231"/>
                  <a:gd name="T107" fmla="*/ 174 h 218"/>
                  <a:gd name="T108" fmla="*/ 0 w 231"/>
                  <a:gd name="T109" fmla="*/ 158 h 2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1"/>
                  <a:gd name="T166" fmla="*/ 0 h 218"/>
                  <a:gd name="T167" fmla="*/ 231 w 231"/>
                  <a:gd name="T168" fmla="*/ 218 h 2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1" h="218">
                    <a:moveTo>
                      <a:pt x="0" y="158"/>
                    </a:moveTo>
                    <a:lnTo>
                      <a:pt x="44" y="154"/>
                    </a:lnTo>
                    <a:lnTo>
                      <a:pt x="45" y="158"/>
                    </a:lnTo>
                    <a:lnTo>
                      <a:pt x="46" y="161"/>
                    </a:lnTo>
                    <a:lnTo>
                      <a:pt x="48" y="163"/>
                    </a:lnTo>
                    <a:lnTo>
                      <a:pt x="49" y="167"/>
                    </a:lnTo>
                    <a:lnTo>
                      <a:pt x="52" y="170"/>
                    </a:lnTo>
                    <a:lnTo>
                      <a:pt x="54" y="173"/>
                    </a:lnTo>
                    <a:lnTo>
                      <a:pt x="55" y="175"/>
                    </a:lnTo>
                    <a:lnTo>
                      <a:pt x="57" y="177"/>
                    </a:lnTo>
                    <a:lnTo>
                      <a:pt x="61" y="180"/>
                    </a:lnTo>
                    <a:lnTo>
                      <a:pt x="63" y="182"/>
                    </a:lnTo>
                    <a:lnTo>
                      <a:pt x="65" y="184"/>
                    </a:lnTo>
                    <a:lnTo>
                      <a:pt x="69" y="187"/>
                    </a:lnTo>
                    <a:lnTo>
                      <a:pt x="71" y="188"/>
                    </a:lnTo>
                    <a:lnTo>
                      <a:pt x="75" y="189"/>
                    </a:lnTo>
                    <a:lnTo>
                      <a:pt x="78" y="190"/>
                    </a:lnTo>
                    <a:lnTo>
                      <a:pt x="80" y="191"/>
                    </a:lnTo>
                    <a:lnTo>
                      <a:pt x="84" y="192"/>
                    </a:lnTo>
                    <a:lnTo>
                      <a:pt x="88" y="193"/>
                    </a:lnTo>
                    <a:lnTo>
                      <a:pt x="92" y="193"/>
                    </a:lnTo>
                    <a:lnTo>
                      <a:pt x="95" y="195"/>
                    </a:lnTo>
                    <a:lnTo>
                      <a:pt x="100" y="195"/>
                    </a:lnTo>
                    <a:lnTo>
                      <a:pt x="103" y="195"/>
                    </a:lnTo>
                    <a:lnTo>
                      <a:pt x="108" y="195"/>
                    </a:lnTo>
                    <a:lnTo>
                      <a:pt x="113" y="196"/>
                    </a:lnTo>
                    <a:lnTo>
                      <a:pt x="117" y="195"/>
                    </a:lnTo>
                    <a:lnTo>
                      <a:pt x="122" y="195"/>
                    </a:lnTo>
                    <a:lnTo>
                      <a:pt x="126" y="195"/>
                    </a:lnTo>
                    <a:lnTo>
                      <a:pt x="132" y="193"/>
                    </a:lnTo>
                    <a:lnTo>
                      <a:pt x="136" y="193"/>
                    </a:lnTo>
                    <a:lnTo>
                      <a:pt x="140" y="192"/>
                    </a:lnTo>
                    <a:lnTo>
                      <a:pt x="145" y="191"/>
                    </a:lnTo>
                    <a:lnTo>
                      <a:pt x="150" y="190"/>
                    </a:lnTo>
                    <a:lnTo>
                      <a:pt x="153" y="188"/>
                    </a:lnTo>
                    <a:lnTo>
                      <a:pt x="156" y="187"/>
                    </a:lnTo>
                    <a:lnTo>
                      <a:pt x="160" y="184"/>
                    </a:lnTo>
                    <a:lnTo>
                      <a:pt x="164" y="183"/>
                    </a:lnTo>
                    <a:lnTo>
                      <a:pt x="167" y="181"/>
                    </a:lnTo>
                    <a:lnTo>
                      <a:pt x="170" y="178"/>
                    </a:lnTo>
                    <a:lnTo>
                      <a:pt x="173" y="176"/>
                    </a:lnTo>
                    <a:lnTo>
                      <a:pt x="176" y="174"/>
                    </a:lnTo>
                    <a:lnTo>
                      <a:pt x="177" y="170"/>
                    </a:lnTo>
                    <a:lnTo>
                      <a:pt x="179" y="168"/>
                    </a:lnTo>
                    <a:lnTo>
                      <a:pt x="181" y="166"/>
                    </a:lnTo>
                    <a:lnTo>
                      <a:pt x="183" y="163"/>
                    </a:lnTo>
                    <a:lnTo>
                      <a:pt x="183" y="160"/>
                    </a:lnTo>
                    <a:lnTo>
                      <a:pt x="184" y="158"/>
                    </a:lnTo>
                    <a:lnTo>
                      <a:pt x="184" y="154"/>
                    </a:lnTo>
                    <a:lnTo>
                      <a:pt x="185" y="152"/>
                    </a:lnTo>
                    <a:lnTo>
                      <a:pt x="184" y="149"/>
                    </a:lnTo>
                    <a:lnTo>
                      <a:pt x="184" y="145"/>
                    </a:lnTo>
                    <a:lnTo>
                      <a:pt x="183" y="143"/>
                    </a:lnTo>
                    <a:lnTo>
                      <a:pt x="183" y="139"/>
                    </a:lnTo>
                    <a:lnTo>
                      <a:pt x="182" y="137"/>
                    </a:lnTo>
                    <a:lnTo>
                      <a:pt x="179" y="135"/>
                    </a:lnTo>
                    <a:lnTo>
                      <a:pt x="178" y="132"/>
                    </a:lnTo>
                    <a:lnTo>
                      <a:pt x="176" y="130"/>
                    </a:lnTo>
                    <a:lnTo>
                      <a:pt x="174" y="128"/>
                    </a:lnTo>
                    <a:lnTo>
                      <a:pt x="171" y="125"/>
                    </a:lnTo>
                    <a:lnTo>
                      <a:pt x="168" y="123"/>
                    </a:lnTo>
                    <a:lnTo>
                      <a:pt x="166" y="122"/>
                    </a:lnTo>
                    <a:lnTo>
                      <a:pt x="162" y="120"/>
                    </a:lnTo>
                    <a:lnTo>
                      <a:pt x="159" y="117"/>
                    </a:lnTo>
                    <a:lnTo>
                      <a:pt x="154" y="116"/>
                    </a:lnTo>
                    <a:lnTo>
                      <a:pt x="151" y="115"/>
                    </a:lnTo>
                    <a:lnTo>
                      <a:pt x="147" y="114"/>
                    </a:lnTo>
                    <a:lnTo>
                      <a:pt x="143" y="113"/>
                    </a:lnTo>
                    <a:lnTo>
                      <a:pt x="139" y="112"/>
                    </a:lnTo>
                    <a:lnTo>
                      <a:pt x="135" y="112"/>
                    </a:lnTo>
                    <a:lnTo>
                      <a:pt x="130" y="111"/>
                    </a:lnTo>
                    <a:lnTo>
                      <a:pt x="125" y="111"/>
                    </a:lnTo>
                    <a:lnTo>
                      <a:pt x="121" y="111"/>
                    </a:lnTo>
                    <a:lnTo>
                      <a:pt x="116" y="111"/>
                    </a:lnTo>
                    <a:lnTo>
                      <a:pt x="114" y="111"/>
                    </a:lnTo>
                    <a:lnTo>
                      <a:pt x="111" y="111"/>
                    </a:lnTo>
                    <a:lnTo>
                      <a:pt x="109" y="111"/>
                    </a:lnTo>
                    <a:lnTo>
                      <a:pt x="107" y="111"/>
                    </a:lnTo>
                    <a:lnTo>
                      <a:pt x="105" y="111"/>
                    </a:lnTo>
                    <a:lnTo>
                      <a:pt x="101" y="111"/>
                    </a:lnTo>
                    <a:lnTo>
                      <a:pt x="99" y="111"/>
                    </a:lnTo>
                    <a:lnTo>
                      <a:pt x="97" y="111"/>
                    </a:lnTo>
                    <a:lnTo>
                      <a:pt x="94" y="112"/>
                    </a:lnTo>
                    <a:lnTo>
                      <a:pt x="91" y="112"/>
                    </a:lnTo>
                    <a:lnTo>
                      <a:pt x="88" y="112"/>
                    </a:lnTo>
                    <a:lnTo>
                      <a:pt x="86" y="113"/>
                    </a:lnTo>
                    <a:lnTo>
                      <a:pt x="91" y="90"/>
                    </a:lnTo>
                    <a:lnTo>
                      <a:pt x="92" y="90"/>
                    </a:lnTo>
                    <a:lnTo>
                      <a:pt x="93" y="90"/>
                    </a:lnTo>
                    <a:lnTo>
                      <a:pt x="94" y="90"/>
                    </a:lnTo>
                    <a:lnTo>
                      <a:pt x="95" y="90"/>
                    </a:lnTo>
                    <a:lnTo>
                      <a:pt x="97" y="90"/>
                    </a:lnTo>
                    <a:lnTo>
                      <a:pt x="98" y="91"/>
                    </a:lnTo>
                    <a:lnTo>
                      <a:pt x="101" y="90"/>
                    </a:lnTo>
                    <a:lnTo>
                      <a:pt x="106" y="90"/>
                    </a:lnTo>
                    <a:lnTo>
                      <a:pt x="110" y="90"/>
                    </a:lnTo>
                    <a:lnTo>
                      <a:pt x="115" y="90"/>
                    </a:lnTo>
                    <a:lnTo>
                      <a:pt x="120" y="89"/>
                    </a:lnTo>
                    <a:lnTo>
                      <a:pt x="123" y="87"/>
                    </a:lnTo>
                    <a:lnTo>
                      <a:pt x="128" y="87"/>
                    </a:lnTo>
                    <a:lnTo>
                      <a:pt x="131" y="86"/>
                    </a:lnTo>
                    <a:lnTo>
                      <a:pt x="136" y="85"/>
                    </a:lnTo>
                    <a:lnTo>
                      <a:pt x="139" y="84"/>
                    </a:lnTo>
                    <a:lnTo>
                      <a:pt x="143" y="83"/>
                    </a:lnTo>
                    <a:lnTo>
                      <a:pt x="147" y="82"/>
                    </a:lnTo>
                    <a:lnTo>
                      <a:pt x="151" y="79"/>
                    </a:lnTo>
                    <a:lnTo>
                      <a:pt x="154" y="78"/>
                    </a:lnTo>
                    <a:lnTo>
                      <a:pt x="156" y="76"/>
                    </a:lnTo>
                    <a:lnTo>
                      <a:pt x="160" y="75"/>
                    </a:lnTo>
                    <a:lnTo>
                      <a:pt x="162" y="72"/>
                    </a:lnTo>
                    <a:lnTo>
                      <a:pt x="164" y="70"/>
                    </a:lnTo>
                    <a:lnTo>
                      <a:pt x="166" y="68"/>
                    </a:lnTo>
                    <a:lnTo>
                      <a:pt x="167" y="66"/>
                    </a:lnTo>
                    <a:lnTo>
                      <a:pt x="168" y="63"/>
                    </a:lnTo>
                    <a:lnTo>
                      <a:pt x="169" y="61"/>
                    </a:lnTo>
                    <a:lnTo>
                      <a:pt x="169" y="58"/>
                    </a:lnTo>
                    <a:lnTo>
                      <a:pt x="170" y="55"/>
                    </a:lnTo>
                    <a:lnTo>
                      <a:pt x="169" y="53"/>
                    </a:lnTo>
                    <a:lnTo>
                      <a:pt x="169" y="51"/>
                    </a:lnTo>
                    <a:lnTo>
                      <a:pt x="169" y="48"/>
                    </a:lnTo>
                    <a:lnTo>
                      <a:pt x="168" y="46"/>
                    </a:lnTo>
                    <a:lnTo>
                      <a:pt x="167" y="44"/>
                    </a:lnTo>
                    <a:lnTo>
                      <a:pt x="166" y="41"/>
                    </a:lnTo>
                    <a:lnTo>
                      <a:pt x="164" y="40"/>
                    </a:lnTo>
                    <a:lnTo>
                      <a:pt x="162" y="38"/>
                    </a:lnTo>
                    <a:lnTo>
                      <a:pt x="161" y="36"/>
                    </a:lnTo>
                    <a:lnTo>
                      <a:pt x="159" y="34"/>
                    </a:lnTo>
                    <a:lnTo>
                      <a:pt x="156" y="32"/>
                    </a:lnTo>
                    <a:lnTo>
                      <a:pt x="154" y="31"/>
                    </a:lnTo>
                    <a:lnTo>
                      <a:pt x="151" y="29"/>
                    </a:lnTo>
                    <a:lnTo>
                      <a:pt x="147" y="28"/>
                    </a:lnTo>
                    <a:lnTo>
                      <a:pt x="145" y="26"/>
                    </a:lnTo>
                    <a:lnTo>
                      <a:pt x="141" y="25"/>
                    </a:lnTo>
                    <a:lnTo>
                      <a:pt x="138" y="24"/>
                    </a:lnTo>
                    <a:lnTo>
                      <a:pt x="135" y="23"/>
                    </a:lnTo>
                    <a:lnTo>
                      <a:pt x="131" y="23"/>
                    </a:lnTo>
                    <a:lnTo>
                      <a:pt x="126" y="22"/>
                    </a:lnTo>
                    <a:lnTo>
                      <a:pt x="123" y="22"/>
                    </a:lnTo>
                    <a:lnTo>
                      <a:pt x="120" y="22"/>
                    </a:lnTo>
                    <a:lnTo>
                      <a:pt x="115" y="22"/>
                    </a:lnTo>
                    <a:lnTo>
                      <a:pt x="111" y="22"/>
                    </a:lnTo>
                    <a:lnTo>
                      <a:pt x="107" y="22"/>
                    </a:lnTo>
                    <a:lnTo>
                      <a:pt x="102" y="22"/>
                    </a:lnTo>
                    <a:lnTo>
                      <a:pt x="99" y="22"/>
                    </a:lnTo>
                    <a:lnTo>
                      <a:pt x="95" y="23"/>
                    </a:lnTo>
                    <a:lnTo>
                      <a:pt x="91" y="23"/>
                    </a:lnTo>
                    <a:lnTo>
                      <a:pt x="87" y="24"/>
                    </a:lnTo>
                    <a:lnTo>
                      <a:pt x="84" y="25"/>
                    </a:lnTo>
                    <a:lnTo>
                      <a:pt x="80" y="26"/>
                    </a:lnTo>
                    <a:lnTo>
                      <a:pt x="77" y="28"/>
                    </a:lnTo>
                    <a:lnTo>
                      <a:pt x="75" y="29"/>
                    </a:lnTo>
                    <a:lnTo>
                      <a:pt x="71" y="30"/>
                    </a:lnTo>
                    <a:lnTo>
                      <a:pt x="69" y="32"/>
                    </a:lnTo>
                    <a:lnTo>
                      <a:pt x="65" y="33"/>
                    </a:lnTo>
                    <a:lnTo>
                      <a:pt x="63" y="34"/>
                    </a:lnTo>
                    <a:lnTo>
                      <a:pt x="61" y="37"/>
                    </a:lnTo>
                    <a:lnTo>
                      <a:pt x="58" y="39"/>
                    </a:lnTo>
                    <a:lnTo>
                      <a:pt x="57" y="41"/>
                    </a:lnTo>
                    <a:lnTo>
                      <a:pt x="55" y="44"/>
                    </a:lnTo>
                    <a:lnTo>
                      <a:pt x="54" y="46"/>
                    </a:lnTo>
                    <a:lnTo>
                      <a:pt x="52" y="48"/>
                    </a:lnTo>
                    <a:lnTo>
                      <a:pt x="50" y="52"/>
                    </a:lnTo>
                    <a:lnTo>
                      <a:pt x="49" y="54"/>
                    </a:lnTo>
                    <a:lnTo>
                      <a:pt x="48" y="58"/>
                    </a:lnTo>
                    <a:lnTo>
                      <a:pt x="48" y="61"/>
                    </a:lnTo>
                    <a:lnTo>
                      <a:pt x="4" y="56"/>
                    </a:lnTo>
                    <a:lnTo>
                      <a:pt x="5" y="52"/>
                    </a:lnTo>
                    <a:lnTo>
                      <a:pt x="7" y="47"/>
                    </a:lnTo>
                    <a:lnTo>
                      <a:pt x="9" y="44"/>
                    </a:lnTo>
                    <a:lnTo>
                      <a:pt x="11" y="39"/>
                    </a:lnTo>
                    <a:lnTo>
                      <a:pt x="14" y="36"/>
                    </a:lnTo>
                    <a:lnTo>
                      <a:pt x="17" y="32"/>
                    </a:lnTo>
                    <a:lnTo>
                      <a:pt x="20" y="29"/>
                    </a:lnTo>
                    <a:lnTo>
                      <a:pt x="24" y="25"/>
                    </a:lnTo>
                    <a:lnTo>
                      <a:pt x="27" y="23"/>
                    </a:lnTo>
                    <a:lnTo>
                      <a:pt x="32" y="19"/>
                    </a:lnTo>
                    <a:lnTo>
                      <a:pt x="35" y="17"/>
                    </a:lnTo>
                    <a:lnTo>
                      <a:pt x="41" y="15"/>
                    </a:lnTo>
                    <a:lnTo>
                      <a:pt x="46" y="11"/>
                    </a:lnTo>
                    <a:lnTo>
                      <a:pt x="50" y="10"/>
                    </a:lnTo>
                    <a:lnTo>
                      <a:pt x="55" y="8"/>
                    </a:lnTo>
                    <a:lnTo>
                      <a:pt x="61" y="6"/>
                    </a:lnTo>
                    <a:lnTo>
                      <a:pt x="67" y="5"/>
                    </a:lnTo>
                    <a:lnTo>
                      <a:pt x="72" y="3"/>
                    </a:lnTo>
                    <a:lnTo>
                      <a:pt x="78" y="2"/>
                    </a:lnTo>
                    <a:lnTo>
                      <a:pt x="84" y="1"/>
                    </a:lnTo>
                    <a:lnTo>
                      <a:pt x="90" y="0"/>
                    </a:lnTo>
                    <a:lnTo>
                      <a:pt x="97" y="0"/>
                    </a:lnTo>
                    <a:lnTo>
                      <a:pt x="103" y="0"/>
                    </a:lnTo>
                    <a:lnTo>
                      <a:pt x="110" y="0"/>
                    </a:lnTo>
                    <a:lnTo>
                      <a:pt x="115" y="0"/>
                    </a:lnTo>
                    <a:lnTo>
                      <a:pt x="120" y="0"/>
                    </a:lnTo>
                    <a:lnTo>
                      <a:pt x="124" y="0"/>
                    </a:lnTo>
                    <a:lnTo>
                      <a:pt x="129" y="0"/>
                    </a:lnTo>
                    <a:lnTo>
                      <a:pt x="133" y="1"/>
                    </a:lnTo>
                    <a:lnTo>
                      <a:pt x="138" y="1"/>
                    </a:lnTo>
                    <a:lnTo>
                      <a:pt x="143" y="2"/>
                    </a:lnTo>
                    <a:lnTo>
                      <a:pt x="147" y="3"/>
                    </a:lnTo>
                    <a:lnTo>
                      <a:pt x="152" y="3"/>
                    </a:lnTo>
                    <a:lnTo>
                      <a:pt x="155" y="5"/>
                    </a:lnTo>
                    <a:lnTo>
                      <a:pt x="160" y="6"/>
                    </a:lnTo>
                    <a:lnTo>
                      <a:pt x="164" y="8"/>
                    </a:lnTo>
                    <a:lnTo>
                      <a:pt x="168" y="9"/>
                    </a:lnTo>
                    <a:lnTo>
                      <a:pt x="171" y="10"/>
                    </a:lnTo>
                    <a:lnTo>
                      <a:pt x="175" y="11"/>
                    </a:lnTo>
                    <a:lnTo>
                      <a:pt x="178" y="14"/>
                    </a:lnTo>
                    <a:lnTo>
                      <a:pt x="182" y="15"/>
                    </a:lnTo>
                    <a:lnTo>
                      <a:pt x="185" y="17"/>
                    </a:lnTo>
                    <a:lnTo>
                      <a:pt x="189" y="18"/>
                    </a:lnTo>
                    <a:lnTo>
                      <a:pt x="191" y="21"/>
                    </a:lnTo>
                    <a:lnTo>
                      <a:pt x="193" y="22"/>
                    </a:lnTo>
                    <a:lnTo>
                      <a:pt x="197" y="24"/>
                    </a:lnTo>
                    <a:lnTo>
                      <a:pt x="199" y="26"/>
                    </a:lnTo>
                    <a:lnTo>
                      <a:pt x="201" y="29"/>
                    </a:lnTo>
                    <a:lnTo>
                      <a:pt x="203" y="30"/>
                    </a:lnTo>
                    <a:lnTo>
                      <a:pt x="205" y="32"/>
                    </a:lnTo>
                    <a:lnTo>
                      <a:pt x="206" y="34"/>
                    </a:lnTo>
                    <a:lnTo>
                      <a:pt x="208" y="37"/>
                    </a:lnTo>
                    <a:lnTo>
                      <a:pt x="209" y="39"/>
                    </a:lnTo>
                    <a:lnTo>
                      <a:pt x="211" y="41"/>
                    </a:lnTo>
                    <a:lnTo>
                      <a:pt x="212" y="44"/>
                    </a:lnTo>
                    <a:lnTo>
                      <a:pt x="212" y="46"/>
                    </a:lnTo>
                    <a:lnTo>
                      <a:pt x="213" y="48"/>
                    </a:lnTo>
                    <a:lnTo>
                      <a:pt x="213" y="51"/>
                    </a:lnTo>
                    <a:lnTo>
                      <a:pt x="213" y="53"/>
                    </a:lnTo>
                    <a:lnTo>
                      <a:pt x="214" y="56"/>
                    </a:lnTo>
                    <a:lnTo>
                      <a:pt x="213" y="58"/>
                    </a:lnTo>
                    <a:lnTo>
                      <a:pt x="213" y="60"/>
                    </a:lnTo>
                    <a:lnTo>
                      <a:pt x="213" y="62"/>
                    </a:lnTo>
                    <a:lnTo>
                      <a:pt x="212" y="64"/>
                    </a:lnTo>
                    <a:lnTo>
                      <a:pt x="212" y="66"/>
                    </a:lnTo>
                    <a:lnTo>
                      <a:pt x="211" y="68"/>
                    </a:lnTo>
                    <a:lnTo>
                      <a:pt x="209" y="70"/>
                    </a:lnTo>
                    <a:lnTo>
                      <a:pt x="208" y="72"/>
                    </a:lnTo>
                    <a:lnTo>
                      <a:pt x="207" y="74"/>
                    </a:lnTo>
                    <a:lnTo>
                      <a:pt x="206" y="76"/>
                    </a:lnTo>
                    <a:lnTo>
                      <a:pt x="204" y="78"/>
                    </a:lnTo>
                    <a:lnTo>
                      <a:pt x="203" y="81"/>
                    </a:lnTo>
                    <a:lnTo>
                      <a:pt x="200" y="82"/>
                    </a:lnTo>
                    <a:lnTo>
                      <a:pt x="198" y="84"/>
                    </a:lnTo>
                    <a:lnTo>
                      <a:pt x="194" y="85"/>
                    </a:lnTo>
                    <a:lnTo>
                      <a:pt x="192" y="87"/>
                    </a:lnTo>
                    <a:lnTo>
                      <a:pt x="190" y="89"/>
                    </a:lnTo>
                    <a:lnTo>
                      <a:pt x="186" y="91"/>
                    </a:lnTo>
                    <a:lnTo>
                      <a:pt x="183" y="92"/>
                    </a:lnTo>
                    <a:lnTo>
                      <a:pt x="179" y="93"/>
                    </a:lnTo>
                    <a:lnTo>
                      <a:pt x="176" y="94"/>
                    </a:lnTo>
                    <a:lnTo>
                      <a:pt x="173" y="96"/>
                    </a:lnTo>
                    <a:lnTo>
                      <a:pt x="169" y="97"/>
                    </a:lnTo>
                    <a:lnTo>
                      <a:pt x="166" y="99"/>
                    </a:lnTo>
                    <a:lnTo>
                      <a:pt x="170" y="99"/>
                    </a:lnTo>
                    <a:lnTo>
                      <a:pt x="175" y="100"/>
                    </a:lnTo>
                    <a:lnTo>
                      <a:pt x="179" y="101"/>
                    </a:lnTo>
                    <a:lnTo>
                      <a:pt x="184" y="102"/>
                    </a:lnTo>
                    <a:lnTo>
                      <a:pt x="189" y="104"/>
                    </a:lnTo>
                    <a:lnTo>
                      <a:pt x="193" y="106"/>
                    </a:lnTo>
                    <a:lnTo>
                      <a:pt x="197" y="107"/>
                    </a:lnTo>
                    <a:lnTo>
                      <a:pt x="200" y="108"/>
                    </a:lnTo>
                    <a:lnTo>
                      <a:pt x="204" y="111"/>
                    </a:lnTo>
                    <a:lnTo>
                      <a:pt x="207" y="113"/>
                    </a:lnTo>
                    <a:lnTo>
                      <a:pt x="211" y="115"/>
                    </a:lnTo>
                    <a:lnTo>
                      <a:pt x="214" y="117"/>
                    </a:lnTo>
                    <a:lnTo>
                      <a:pt x="216" y="120"/>
                    </a:lnTo>
                    <a:lnTo>
                      <a:pt x="219" y="122"/>
                    </a:lnTo>
                    <a:lnTo>
                      <a:pt x="221" y="124"/>
                    </a:lnTo>
                    <a:lnTo>
                      <a:pt x="223" y="127"/>
                    </a:lnTo>
                    <a:lnTo>
                      <a:pt x="224" y="129"/>
                    </a:lnTo>
                    <a:lnTo>
                      <a:pt x="227" y="132"/>
                    </a:lnTo>
                    <a:lnTo>
                      <a:pt x="228" y="135"/>
                    </a:lnTo>
                    <a:lnTo>
                      <a:pt x="229" y="138"/>
                    </a:lnTo>
                    <a:lnTo>
                      <a:pt x="230" y="140"/>
                    </a:lnTo>
                    <a:lnTo>
                      <a:pt x="230" y="144"/>
                    </a:lnTo>
                    <a:lnTo>
                      <a:pt x="230" y="147"/>
                    </a:lnTo>
                    <a:lnTo>
                      <a:pt x="231" y="151"/>
                    </a:lnTo>
                    <a:lnTo>
                      <a:pt x="230" y="155"/>
                    </a:lnTo>
                    <a:lnTo>
                      <a:pt x="230" y="160"/>
                    </a:lnTo>
                    <a:lnTo>
                      <a:pt x="229" y="165"/>
                    </a:lnTo>
                    <a:lnTo>
                      <a:pt x="227" y="168"/>
                    </a:lnTo>
                    <a:lnTo>
                      <a:pt x="224" y="173"/>
                    </a:lnTo>
                    <a:lnTo>
                      <a:pt x="222" y="177"/>
                    </a:lnTo>
                    <a:lnTo>
                      <a:pt x="220" y="181"/>
                    </a:lnTo>
                    <a:lnTo>
                      <a:pt x="216" y="184"/>
                    </a:lnTo>
                    <a:lnTo>
                      <a:pt x="212" y="189"/>
                    </a:lnTo>
                    <a:lnTo>
                      <a:pt x="207" y="192"/>
                    </a:lnTo>
                    <a:lnTo>
                      <a:pt x="203" y="196"/>
                    </a:lnTo>
                    <a:lnTo>
                      <a:pt x="198" y="199"/>
                    </a:lnTo>
                    <a:lnTo>
                      <a:pt x="192" y="202"/>
                    </a:lnTo>
                    <a:lnTo>
                      <a:pt x="185" y="204"/>
                    </a:lnTo>
                    <a:lnTo>
                      <a:pt x="179" y="207"/>
                    </a:lnTo>
                    <a:lnTo>
                      <a:pt x="173" y="208"/>
                    </a:lnTo>
                    <a:lnTo>
                      <a:pt x="167" y="211"/>
                    </a:lnTo>
                    <a:lnTo>
                      <a:pt x="159" y="213"/>
                    </a:lnTo>
                    <a:lnTo>
                      <a:pt x="152" y="214"/>
                    </a:lnTo>
                    <a:lnTo>
                      <a:pt x="145" y="215"/>
                    </a:lnTo>
                    <a:lnTo>
                      <a:pt x="137" y="216"/>
                    </a:lnTo>
                    <a:lnTo>
                      <a:pt x="129" y="216"/>
                    </a:lnTo>
                    <a:lnTo>
                      <a:pt x="121" y="216"/>
                    </a:lnTo>
                    <a:lnTo>
                      <a:pt x="113" y="218"/>
                    </a:lnTo>
                    <a:lnTo>
                      <a:pt x="105" y="216"/>
                    </a:lnTo>
                    <a:lnTo>
                      <a:pt x="97" y="216"/>
                    </a:lnTo>
                    <a:lnTo>
                      <a:pt x="90" y="216"/>
                    </a:lnTo>
                    <a:lnTo>
                      <a:pt x="83" y="215"/>
                    </a:lnTo>
                    <a:lnTo>
                      <a:pt x="76" y="214"/>
                    </a:lnTo>
                    <a:lnTo>
                      <a:pt x="69" y="213"/>
                    </a:lnTo>
                    <a:lnTo>
                      <a:pt x="62" y="212"/>
                    </a:lnTo>
                    <a:lnTo>
                      <a:pt x="56" y="210"/>
                    </a:lnTo>
                    <a:lnTo>
                      <a:pt x="50" y="208"/>
                    </a:lnTo>
                    <a:lnTo>
                      <a:pt x="45" y="206"/>
                    </a:lnTo>
                    <a:lnTo>
                      <a:pt x="39" y="204"/>
                    </a:lnTo>
                    <a:lnTo>
                      <a:pt x="34" y="202"/>
                    </a:lnTo>
                    <a:lnTo>
                      <a:pt x="29" y="198"/>
                    </a:lnTo>
                    <a:lnTo>
                      <a:pt x="24" y="195"/>
                    </a:lnTo>
                    <a:lnTo>
                      <a:pt x="20" y="191"/>
                    </a:lnTo>
                    <a:lnTo>
                      <a:pt x="17" y="189"/>
                    </a:lnTo>
                    <a:lnTo>
                      <a:pt x="14" y="185"/>
                    </a:lnTo>
                    <a:lnTo>
                      <a:pt x="10" y="181"/>
                    </a:lnTo>
                    <a:lnTo>
                      <a:pt x="8" y="177"/>
                    </a:lnTo>
                    <a:lnTo>
                      <a:pt x="5" y="174"/>
                    </a:lnTo>
                    <a:lnTo>
                      <a:pt x="3" y="169"/>
                    </a:lnTo>
                    <a:lnTo>
                      <a:pt x="1" y="166"/>
                    </a:lnTo>
                    <a:lnTo>
                      <a:pt x="0" y="161"/>
                    </a:lnTo>
                    <a:lnTo>
                      <a:pt x="0" y="158"/>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1" name="Freeform 3858"/>
              <p:cNvSpPr>
                <a:spLocks/>
              </p:cNvSpPr>
              <p:nvPr/>
            </p:nvSpPr>
            <p:spPr bwMode="auto">
              <a:xfrm>
                <a:off x="3497" y="3716"/>
                <a:ext cx="116" cy="109"/>
              </a:xfrm>
              <a:custGeom>
                <a:avLst/>
                <a:gdLst>
                  <a:gd name="T0" fmla="*/ 49 w 231"/>
                  <a:gd name="T1" fmla="*/ 167 h 218"/>
                  <a:gd name="T2" fmla="*/ 63 w 231"/>
                  <a:gd name="T3" fmla="*/ 182 h 218"/>
                  <a:gd name="T4" fmla="*/ 80 w 231"/>
                  <a:gd name="T5" fmla="*/ 191 h 218"/>
                  <a:gd name="T6" fmla="*/ 103 w 231"/>
                  <a:gd name="T7" fmla="*/ 195 h 218"/>
                  <a:gd name="T8" fmla="*/ 132 w 231"/>
                  <a:gd name="T9" fmla="*/ 193 h 218"/>
                  <a:gd name="T10" fmla="*/ 156 w 231"/>
                  <a:gd name="T11" fmla="*/ 187 h 218"/>
                  <a:gd name="T12" fmla="*/ 176 w 231"/>
                  <a:gd name="T13" fmla="*/ 174 h 218"/>
                  <a:gd name="T14" fmla="*/ 184 w 231"/>
                  <a:gd name="T15" fmla="*/ 158 h 218"/>
                  <a:gd name="T16" fmla="*/ 183 w 231"/>
                  <a:gd name="T17" fmla="*/ 139 h 218"/>
                  <a:gd name="T18" fmla="*/ 171 w 231"/>
                  <a:gd name="T19" fmla="*/ 125 h 218"/>
                  <a:gd name="T20" fmla="*/ 151 w 231"/>
                  <a:gd name="T21" fmla="*/ 115 h 218"/>
                  <a:gd name="T22" fmla="*/ 125 w 231"/>
                  <a:gd name="T23" fmla="*/ 111 h 218"/>
                  <a:gd name="T24" fmla="*/ 107 w 231"/>
                  <a:gd name="T25" fmla="*/ 111 h 218"/>
                  <a:gd name="T26" fmla="*/ 91 w 231"/>
                  <a:gd name="T27" fmla="*/ 112 h 218"/>
                  <a:gd name="T28" fmla="*/ 92 w 231"/>
                  <a:gd name="T29" fmla="*/ 90 h 218"/>
                  <a:gd name="T30" fmla="*/ 95 w 231"/>
                  <a:gd name="T31" fmla="*/ 90 h 218"/>
                  <a:gd name="T32" fmla="*/ 110 w 231"/>
                  <a:gd name="T33" fmla="*/ 90 h 218"/>
                  <a:gd name="T34" fmla="*/ 136 w 231"/>
                  <a:gd name="T35" fmla="*/ 85 h 218"/>
                  <a:gd name="T36" fmla="*/ 156 w 231"/>
                  <a:gd name="T37" fmla="*/ 76 h 218"/>
                  <a:gd name="T38" fmla="*/ 168 w 231"/>
                  <a:gd name="T39" fmla="*/ 63 h 218"/>
                  <a:gd name="T40" fmla="*/ 169 w 231"/>
                  <a:gd name="T41" fmla="*/ 48 h 218"/>
                  <a:gd name="T42" fmla="*/ 161 w 231"/>
                  <a:gd name="T43" fmla="*/ 36 h 218"/>
                  <a:gd name="T44" fmla="*/ 145 w 231"/>
                  <a:gd name="T45" fmla="*/ 26 h 218"/>
                  <a:gd name="T46" fmla="*/ 123 w 231"/>
                  <a:gd name="T47" fmla="*/ 22 h 218"/>
                  <a:gd name="T48" fmla="*/ 99 w 231"/>
                  <a:gd name="T49" fmla="*/ 22 h 218"/>
                  <a:gd name="T50" fmla="*/ 77 w 231"/>
                  <a:gd name="T51" fmla="*/ 28 h 218"/>
                  <a:gd name="T52" fmla="*/ 61 w 231"/>
                  <a:gd name="T53" fmla="*/ 37 h 218"/>
                  <a:gd name="T54" fmla="*/ 50 w 231"/>
                  <a:gd name="T55" fmla="*/ 52 h 218"/>
                  <a:gd name="T56" fmla="*/ 7 w 231"/>
                  <a:gd name="T57" fmla="*/ 47 h 218"/>
                  <a:gd name="T58" fmla="*/ 24 w 231"/>
                  <a:gd name="T59" fmla="*/ 25 h 218"/>
                  <a:gd name="T60" fmla="*/ 50 w 231"/>
                  <a:gd name="T61" fmla="*/ 10 h 218"/>
                  <a:gd name="T62" fmla="*/ 84 w 231"/>
                  <a:gd name="T63" fmla="*/ 1 h 218"/>
                  <a:gd name="T64" fmla="*/ 120 w 231"/>
                  <a:gd name="T65" fmla="*/ 0 h 218"/>
                  <a:gd name="T66" fmla="*/ 147 w 231"/>
                  <a:gd name="T67" fmla="*/ 3 h 218"/>
                  <a:gd name="T68" fmla="*/ 171 w 231"/>
                  <a:gd name="T69" fmla="*/ 10 h 218"/>
                  <a:gd name="T70" fmla="*/ 191 w 231"/>
                  <a:gd name="T71" fmla="*/ 21 h 218"/>
                  <a:gd name="T72" fmla="*/ 205 w 231"/>
                  <a:gd name="T73" fmla="*/ 32 h 218"/>
                  <a:gd name="T74" fmla="*/ 212 w 231"/>
                  <a:gd name="T75" fmla="*/ 46 h 218"/>
                  <a:gd name="T76" fmla="*/ 213 w 231"/>
                  <a:gd name="T77" fmla="*/ 60 h 218"/>
                  <a:gd name="T78" fmla="*/ 208 w 231"/>
                  <a:gd name="T79" fmla="*/ 72 h 218"/>
                  <a:gd name="T80" fmla="*/ 198 w 231"/>
                  <a:gd name="T81" fmla="*/ 84 h 218"/>
                  <a:gd name="T82" fmla="*/ 179 w 231"/>
                  <a:gd name="T83" fmla="*/ 93 h 218"/>
                  <a:gd name="T84" fmla="*/ 175 w 231"/>
                  <a:gd name="T85" fmla="*/ 100 h 218"/>
                  <a:gd name="T86" fmla="*/ 200 w 231"/>
                  <a:gd name="T87" fmla="*/ 108 h 218"/>
                  <a:gd name="T88" fmla="*/ 219 w 231"/>
                  <a:gd name="T89" fmla="*/ 122 h 218"/>
                  <a:gd name="T90" fmla="*/ 229 w 231"/>
                  <a:gd name="T91" fmla="*/ 138 h 218"/>
                  <a:gd name="T92" fmla="*/ 230 w 231"/>
                  <a:gd name="T93" fmla="*/ 160 h 218"/>
                  <a:gd name="T94" fmla="*/ 216 w 231"/>
                  <a:gd name="T95" fmla="*/ 184 h 218"/>
                  <a:gd name="T96" fmla="*/ 185 w 231"/>
                  <a:gd name="T97" fmla="*/ 204 h 218"/>
                  <a:gd name="T98" fmla="*/ 145 w 231"/>
                  <a:gd name="T99" fmla="*/ 215 h 218"/>
                  <a:gd name="T100" fmla="*/ 97 w 231"/>
                  <a:gd name="T101" fmla="*/ 216 h 218"/>
                  <a:gd name="T102" fmla="*/ 56 w 231"/>
                  <a:gd name="T103" fmla="*/ 210 h 218"/>
                  <a:gd name="T104" fmla="*/ 24 w 231"/>
                  <a:gd name="T105" fmla="*/ 195 h 218"/>
                  <a:gd name="T106" fmla="*/ 5 w 231"/>
                  <a:gd name="T107" fmla="*/ 174 h 218"/>
                  <a:gd name="T108" fmla="*/ 0 w 231"/>
                  <a:gd name="T109" fmla="*/ 158 h 2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1"/>
                  <a:gd name="T166" fmla="*/ 0 h 218"/>
                  <a:gd name="T167" fmla="*/ 231 w 231"/>
                  <a:gd name="T168" fmla="*/ 218 h 2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1" h="218">
                    <a:moveTo>
                      <a:pt x="0" y="158"/>
                    </a:moveTo>
                    <a:lnTo>
                      <a:pt x="44" y="154"/>
                    </a:lnTo>
                    <a:lnTo>
                      <a:pt x="45" y="158"/>
                    </a:lnTo>
                    <a:lnTo>
                      <a:pt x="46" y="161"/>
                    </a:lnTo>
                    <a:lnTo>
                      <a:pt x="48" y="163"/>
                    </a:lnTo>
                    <a:lnTo>
                      <a:pt x="49" y="167"/>
                    </a:lnTo>
                    <a:lnTo>
                      <a:pt x="52" y="170"/>
                    </a:lnTo>
                    <a:lnTo>
                      <a:pt x="54" y="173"/>
                    </a:lnTo>
                    <a:lnTo>
                      <a:pt x="55" y="175"/>
                    </a:lnTo>
                    <a:lnTo>
                      <a:pt x="57" y="177"/>
                    </a:lnTo>
                    <a:lnTo>
                      <a:pt x="61" y="180"/>
                    </a:lnTo>
                    <a:lnTo>
                      <a:pt x="63" y="182"/>
                    </a:lnTo>
                    <a:lnTo>
                      <a:pt x="65" y="184"/>
                    </a:lnTo>
                    <a:lnTo>
                      <a:pt x="69" y="187"/>
                    </a:lnTo>
                    <a:lnTo>
                      <a:pt x="71" y="188"/>
                    </a:lnTo>
                    <a:lnTo>
                      <a:pt x="75" y="189"/>
                    </a:lnTo>
                    <a:lnTo>
                      <a:pt x="78" y="190"/>
                    </a:lnTo>
                    <a:lnTo>
                      <a:pt x="80" y="191"/>
                    </a:lnTo>
                    <a:lnTo>
                      <a:pt x="84" y="192"/>
                    </a:lnTo>
                    <a:lnTo>
                      <a:pt x="88" y="193"/>
                    </a:lnTo>
                    <a:lnTo>
                      <a:pt x="92" y="193"/>
                    </a:lnTo>
                    <a:lnTo>
                      <a:pt x="95" y="195"/>
                    </a:lnTo>
                    <a:lnTo>
                      <a:pt x="100" y="195"/>
                    </a:lnTo>
                    <a:lnTo>
                      <a:pt x="103" y="195"/>
                    </a:lnTo>
                    <a:lnTo>
                      <a:pt x="108" y="195"/>
                    </a:lnTo>
                    <a:lnTo>
                      <a:pt x="113" y="196"/>
                    </a:lnTo>
                    <a:lnTo>
                      <a:pt x="117" y="195"/>
                    </a:lnTo>
                    <a:lnTo>
                      <a:pt x="122" y="195"/>
                    </a:lnTo>
                    <a:lnTo>
                      <a:pt x="126" y="195"/>
                    </a:lnTo>
                    <a:lnTo>
                      <a:pt x="132" y="193"/>
                    </a:lnTo>
                    <a:lnTo>
                      <a:pt x="136" y="193"/>
                    </a:lnTo>
                    <a:lnTo>
                      <a:pt x="140" y="192"/>
                    </a:lnTo>
                    <a:lnTo>
                      <a:pt x="145" y="191"/>
                    </a:lnTo>
                    <a:lnTo>
                      <a:pt x="150" y="190"/>
                    </a:lnTo>
                    <a:lnTo>
                      <a:pt x="153" y="188"/>
                    </a:lnTo>
                    <a:lnTo>
                      <a:pt x="156" y="187"/>
                    </a:lnTo>
                    <a:lnTo>
                      <a:pt x="160" y="184"/>
                    </a:lnTo>
                    <a:lnTo>
                      <a:pt x="164" y="183"/>
                    </a:lnTo>
                    <a:lnTo>
                      <a:pt x="167" y="181"/>
                    </a:lnTo>
                    <a:lnTo>
                      <a:pt x="170" y="178"/>
                    </a:lnTo>
                    <a:lnTo>
                      <a:pt x="173" y="176"/>
                    </a:lnTo>
                    <a:lnTo>
                      <a:pt x="176" y="174"/>
                    </a:lnTo>
                    <a:lnTo>
                      <a:pt x="177" y="170"/>
                    </a:lnTo>
                    <a:lnTo>
                      <a:pt x="179" y="168"/>
                    </a:lnTo>
                    <a:lnTo>
                      <a:pt x="181" y="166"/>
                    </a:lnTo>
                    <a:lnTo>
                      <a:pt x="183" y="163"/>
                    </a:lnTo>
                    <a:lnTo>
                      <a:pt x="183" y="160"/>
                    </a:lnTo>
                    <a:lnTo>
                      <a:pt x="184" y="158"/>
                    </a:lnTo>
                    <a:lnTo>
                      <a:pt x="184" y="154"/>
                    </a:lnTo>
                    <a:lnTo>
                      <a:pt x="185" y="152"/>
                    </a:lnTo>
                    <a:lnTo>
                      <a:pt x="184" y="149"/>
                    </a:lnTo>
                    <a:lnTo>
                      <a:pt x="184" y="145"/>
                    </a:lnTo>
                    <a:lnTo>
                      <a:pt x="183" y="143"/>
                    </a:lnTo>
                    <a:lnTo>
                      <a:pt x="183" y="139"/>
                    </a:lnTo>
                    <a:lnTo>
                      <a:pt x="182" y="137"/>
                    </a:lnTo>
                    <a:lnTo>
                      <a:pt x="179" y="135"/>
                    </a:lnTo>
                    <a:lnTo>
                      <a:pt x="178" y="132"/>
                    </a:lnTo>
                    <a:lnTo>
                      <a:pt x="176" y="130"/>
                    </a:lnTo>
                    <a:lnTo>
                      <a:pt x="174" y="128"/>
                    </a:lnTo>
                    <a:lnTo>
                      <a:pt x="171" y="125"/>
                    </a:lnTo>
                    <a:lnTo>
                      <a:pt x="168" y="123"/>
                    </a:lnTo>
                    <a:lnTo>
                      <a:pt x="166" y="122"/>
                    </a:lnTo>
                    <a:lnTo>
                      <a:pt x="162" y="120"/>
                    </a:lnTo>
                    <a:lnTo>
                      <a:pt x="159" y="117"/>
                    </a:lnTo>
                    <a:lnTo>
                      <a:pt x="154" y="116"/>
                    </a:lnTo>
                    <a:lnTo>
                      <a:pt x="151" y="115"/>
                    </a:lnTo>
                    <a:lnTo>
                      <a:pt x="147" y="114"/>
                    </a:lnTo>
                    <a:lnTo>
                      <a:pt x="143" y="113"/>
                    </a:lnTo>
                    <a:lnTo>
                      <a:pt x="139" y="112"/>
                    </a:lnTo>
                    <a:lnTo>
                      <a:pt x="135" y="112"/>
                    </a:lnTo>
                    <a:lnTo>
                      <a:pt x="130" y="111"/>
                    </a:lnTo>
                    <a:lnTo>
                      <a:pt x="125" y="111"/>
                    </a:lnTo>
                    <a:lnTo>
                      <a:pt x="121" y="111"/>
                    </a:lnTo>
                    <a:lnTo>
                      <a:pt x="116" y="111"/>
                    </a:lnTo>
                    <a:lnTo>
                      <a:pt x="114" y="111"/>
                    </a:lnTo>
                    <a:lnTo>
                      <a:pt x="111" y="111"/>
                    </a:lnTo>
                    <a:lnTo>
                      <a:pt x="109" y="111"/>
                    </a:lnTo>
                    <a:lnTo>
                      <a:pt x="107" y="111"/>
                    </a:lnTo>
                    <a:lnTo>
                      <a:pt x="105" y="111"/>
                    </a:lnTo>
                    <a:lnTo>
                      <a:pt x="101" y="111"/>
                    </a:lnTo>
                    <a:lnTo>
                      <a:pt x="99" y="111"/>
                    </a:lnTo>
                    <a:lnTo>
                      <a:pt x="97" y="111"/>
                    </a:lnTo>
                    <a:lnTo>
                      <a:pt x="94" y="112"/>
                    </a:lnTo>
                    <a:lnTo>
                      <a:pt x="91" y="112"/>
                    </a:lnTo>
                    <a:lnTo>
                      <a:pt x="88" y="112"/>
                    </a:lnTo>
                    <a:lnTo>
                      <a:pt x="86" y="113"/>
                    </a:lnTo>
                    <a:lnTo>
                      <a:pt x="91" y="90"/>
                    </a:lnTo>
                    <a:lnTo>
                      <a:pt x="92" y="90"/>
                    </a:lnTo>
                    <a:lnTo>
                      <a:pt x="93" y="90"/>
                    </a:lnTo>
                    <a:lnTo>
                      <a:pt x="94" y="90"/>
                    </a:lnTo>
                    <a:lnTo>
                      <a:pt x="95" y="90"/>
                    </a:lnTo>
                    <a:lnTo>
                      <a:pt x="97" y="90"/>
                    </a:lnTo>
                    <a:lnTo>
                      <a:pt x="98" y="91"/>
                    </a:lnTo>
                    <a:lnTo>
                      <a:pt x="101" y="90"/>
                    </a:lnTo>
                    <a:lnTo>
                      <a:pt x="106" y="90"/>
                    </a:lnTo>
                    <a:lnTo>
                      <a:pt x="110" y="90"/>
                    </a:lnTo>
                    <a:lnTo>
                      <a:pt x="115" y="90"/>
                    </a:lnTo>
                    <a:lnTo>
                      <a:pt x="120" y="89"/>
                    </a:lnTo>
                    <a:lnTo>
                      <a:pt x="123" y="87"/>
                    </a:lnTo>
                    <a:lnTo>
                      <a:pt x="128" y="87"/>
                    </a:lnTo>
                    <a:lnTo>
                      <a:pt x="131" y="86"/>
                    </a:lnTo>
                    <a:lnTo>
                      <a:pt x="136" y="85"/>
                    </a:lnTo>
                    <a:lnTo>
                      <a:pt x="139" y="84"/>
                    </a:lnTo>
                    <a:lnTo>
                      <a:pt x="143" y="83"/>
                    </a:lnTo>
                    <a:lnTo>
                      <a:pt x="147" y="82"/>
                    </a:lnTo>
                    <a:lnTo>
                      <a:pt x="151" y="79"/>
                    </a:lnTo>
                    <a:lnTo>
                      <a:pt x="154" y="78"/>
                    </a:lnTo>
                    <a:lnTo>
                      <a:pt x="156" y="76"/>
                    </a:lnTo>
                    <a:lnTo>
                      <a:pt x="160" y="75"/>
                    </a:lnTo>
                    <a:lnTo>
                      <a:pt x="162" y="72"/>
                    </a:lnTo>
                    <a:lnTo>
                      <a:pt x="164" y="70"/>
                    </a:lnTo>
                    <a:lnTo>
                      <a:pt x="166" y="68"/>
                    </a:lnTo>
                    <a:lnTo>
                      <a:pt x="167" y="66"/>
                    </a:lnTo>
                    <a:lnTo>
                      <a:pt x="168" y="63"/>
                    </a:lnTo>
                    <a:lnTo>
                      <a:pt x="169" y="61"/>
                    </a:lnTo>
                    <a:lnTo>
                      <a:pt x="169" y="58"/>
                    </a:lnTo>
                    <a:lnTo>
                      <a:pt x="170" y="55"/>
                    </a:lnTo>
                    <a:lnTo>
                      <a:pt x="169" y="53"/>
                    </a:lnTo>
                    <a:lnTo>
                      <a:pt x="169" y="51"/>
                    </a:lnTo>
                    <a:lnTo>
                      <a:pt x="169" y="48"/>
                    </a:lnTo>
                    <a:lnTo>
                      <a:pt x="168" y="46"/>
                    </a:lnTo>
                    <a:lnTo>
                      <a:pt x="167" y="44"/>
                    </a:lnTo>
                    <a:lnTo>
                      <a:pt x="166" y="41"/>
                    </a:lnTo>
                    <a:lnTo>
                      <a:pt x="164" y="40"/>
                    </a:lnTo>
                    <a:lnTo>
                      <a:pt x="162" y="38"/>
                    </a:lnTo>
                    <a:lnTo>
                      <a:pt x="161" y="36"/>
                    </a:lnTo>
                    <a:lnTo>
                      <a:pt x="159" y="34"/>
                    </a:lnTo>
                    <a:lnTo>
                      <a:pt x="156" y="32"/>
                    </a:lnTo>
                    <a:lnTo>
                      <a:pt x="154" y="31"/>
                    </a:lnTo>
                    <a:lnTo>
                      <a:pt x="151" y="29"/>
                    </a:lnTo>
                    <a:lnTo>
                      <a:pt x="147" y="28"/>
                    </a:lnTo>
                    <a:lnTo>
                      <a:pt x="145" y="26"/>
                    </a:lnTo>
                    <a:lnTo>
                      <a:pt x="141" y="25"/>
                    </a:lnTo>
                    <a:lnTo>
                      <a:pt x="138" y="24"/>
                    </a:lnTo>
                    <a:lnTo>
                      <a:pt x="135" y="23"/>
                    </a:lnTo>
                    <a:lnTo>
                      <a:pt x="131" y="23"/>
                    </a:lnTo>
                    <a:lnTo>
                      <a:pt x="126" y="22"/>
                    </a:lnTo>
                    <a:lnTo>
                      <a:pt x="123" y="22"/>
                    </a:lnTo>
                    <a:lnTo>
                      <a:pt x="120" y="22"/>
                    </a:lnTo>
                    <a:lnTo>
                      <a:pt x="115" y="22"/>
                    </a:lnTo>
                    <a:lnTo>
                      <a:pt x="111" y="22"/>
                    </a:lnTo>
                    <a:lnTo>
                      <a:pt x="107" y="22"/>
                    </a:lnTo>
                    <a:lnTo>
                      <a:pt x="102" y="22"/>
                    </a:lnTo>
                    <a:lnTo>
                      <a:pt x="99" y="22"/>
                    </a:lnTo>
                    <a:lnTo>
                      <a:pt x="95" y="23"/>
                    </a:lnTo>
                    <a:lnTo>
                      <a:pt x="91" y="23"/>
                    </a:lnTo>
                    <a:lnTo>
                      <a:pt x="87" y="24"/>
                    </a:lnTo>
                    <a:lnTo>
                      <a:pt x="84" y="25"/>
                    </a:lnTo>
                    <a:lnTo>
                      <a:pt x="80" y="26"/>
                    </a:lnTo>
                    <a:lnTo>
                      <a:pt x="77" y="28"/>
                    </a:lnTo>
                    <a:lnTo>
                      <a:pt x="75" y="29"/>
                    </a:lnTo>
                    <a:lnTo>
                      <a:pt x="71" y="30"/>
                    </a:lnTo>
                    <a:lnTo>
                      <a:pt x="69" y="32"/>
                    </a:lnTo>
                    <a:lnTo>
                      <a:pt x="65" y="33"/>
                    </a:lnTo>
                    <a:lnTo>
                      <a:pt x="63" y="34"/>
                    </a:lnTo>
                    <a:lnTo>
                      <a:pt x="61" y="37"/>
                    </a:lnTo>
                    <a:lnTo>
                      <a:pt x="58" y="39"/>
                    </a:lnTo>
                    <a:lnTo>
                      <a:pt x="57" y="41"/>
                    </a:lnTo>
                    <a:lnTo>
                      <a:pt x="55" y="44"/>
                    </a:lnTo>
                    <a:lnTo>
                      <a:pt x="54" y="46"/>
                    </a:lnTo>
                    <a:lnTo>
                      <a:pt x="52" y="48"/>
                    </a:lnTo>
                    <a:lnTo>
                      <a:pt x="50" y="52"/>
                    </a:lnTo>
                    <a:lnTo>
                      <a:pt x="49" y="54"/>
                    </a:lnTo>
                    <a:lnTo>
                      <a:pt x="48" y="58"/>
                    </a:lnTo>
                    <a:lnTo>
                      <a:pt x="48" y="61"/>
                    </a:lnTo>
                    <a:lnTo>
                      <a:pt x="4" y="56"/>
                    </a:lnTo>
                    <a:lnTo>
                      <a:pt x="5" y="52"/>
                    </a:lnTo>
                    <a:lnTo>
                      <a:pt x="7" y="47"/>
                    </a:lnTo>
                    <a:lnTo>
                      <a:pt x="9" y="44"/>
                    </a:lnTo>
                    <a:lnTo>
                      <a:pt x="11" y="39"/>
                    </a:lnTo>
                    <a:lnTo>
                      <a:pt x="14" y="36"/>
                    </a:lnTo>
                    <a:lnTo>
                      <a:pt x="17" y="32"/>
                    </a:lnTo>
                    <a:lnTo>
                      <a:pt x="20" y="29"/>
                    </a:lnTo>
                    <a:lnTo>
                      <a:pt x="24" y="25"/>
                    </a:lnTo>
                    <a:lnTo>
                      <a:pt x="27" y="23"/>
                    </a:lnTo>
                    <a:lnTo>
                      <a:pt x="32" y="19"/>
                    </a:lnTo>
                    <a:lnTo>
                      <a:pt x="35" y="17"/>
                    </a:lnTo>
                    <a:lnTo>
                      <a:pt x="41" y="15"/>
                    </a:lnTo>
                    <a:lnTo>
                      <a:pt x="46" y="11"/>
                    </a:lnTo>
                    <a:lnTo>
                      <a:pt x="50" y="10"/>
                    </a:lnTo>
                    <a:lnTo>
                      <a:pt x="55" y="8"/>
                    </a:lnTo>
                    <a:lnTo>
                      <a:pt x="61" y="6"/>
                    </a:lnTo>
                    <a:lnTo>
                      <a:pt x="67" y="5"/>
                    </a:lnTo>
                    <a:lnTo>
                      <a:pt x="72" y="3"/>
                    </a:lnTo>
                    <a:lnTo>
                      <a:pt x="78" y="2"/>
                    </a:lnTo>
                    <a:lnTo>
                      <a:pt x="84" y="1"/>
                    </a:lnTo>
                    <a:lnTo>
                      <a:pt x="90" y="0"/>
                    </a:lnTo>
                    <a:lnTo>
                      <a:pt x="97" y="0"/>
                    </a:lnTo>
                    <a:lnTo>
                      <a:pt x="103" y="0"/>
                    </a:lnTo>
                    <a:lnTo>
                      <a:pt x="110" y="0"/>
                    </a:lnTo>
                    <a:lnTo>
                      <a:pt x="115" y="0"/>
                    </a:lnTo>
                    <a:lnTo>
                      <a:pt x="120" y="0"/>
                    </a:lnTo>
                    <a:lnTo>
                      <a:pt x="124" y="0"/>
                    </a:lnTo>
                    <a:lnTo>
                      <a:pt x="129" y="0"/>
                    </a:lnTo>
                    <a:lnTo>
                      <a:pt x="133" y="1"/>
                    </a:lnTo>
                    <a:lnTo>
                      <a:pt x="138" y="1"/>
                    </a:lnTo>
                    <a:lnTo>
                      <a:pt x="143" y="2"/>
                    </a:lnTo>
                    <a:lnTo>
                      <a:pt x="147" y="3"/>
                    </a:lnTo>
                    <a:lnTo>
                      <a:pt x="152" y="3"/>
                    </a:lnTo>
                    <a:lnTo>
                      <a:pt x="155" y="5"/>
                    </a:lnTo>
                    <a:lnTo>
                      <a:pt x="160" y="6"/>
                    </a:lnTo>
                    <a:lnTo>
                      <a:pt x="164" y="8"/>
                    </a:lnTo>
                    <a:lnTo>
                      <a:pt x="168" y="9"/>
                    </a:lnTo>
                    <a:lnTo>
                      <a:pt x="171" y="10"/>
                    </a:lnTo>
                    <a:lnTo>
                      <a:pt x="175" y="11"/>
                    </a:lnTo>
                    <a:lnTo>
                      <a:pt x="178" y="14"/>
                    </a:lnTo>
                    <a:lnTo>
                      <a:pt x="182" y="15"/>
                    </a:lnTo>
                    <a:lnTo>
                      <a:pt x="185" y="17"/>
                    </a:lnTo>
                    <a:lnTo>
                      <a:pt x="189" y="18"/>
                    </a:lnTo>
                    <a:lnTo>
                      <a:pt x="191" y="21"/>
                    </a:lnTo>
                    <a:lnTo>
                      <a:pt x="193" y="22"/>
                    </a:lnTo>
                    <a:lnTo>
                      <a:pt x="197" y="24"/>
                    </a:lnTo>
                    <a:lnTo>
                      <a:pt x="199" y="26"/>
                    </a:lnTo>
                    <a:lnTo>
                      <a:pt x="201" y="29"/>
                    </a:lnTo>
                    <a:lnTo>
                      <a:pt x="203" y="30"/>
                    </a:lnTo>
                    <a:lnTo>
                      <a:pt x="205" y="32"/>
                    </a:lnTo>
                    <a:lnTo>
                      <a:pt x="206" y="34"/>
                    </a:lnTo>
                    <a:lnTo>
                      <a:pt x="208" y="37"/>
                    </a:lnTo>
                    <a:lnTo>
                      <a:pt x="209" y="39"/>
                    </a:lnTo>
                    <a:lnTo>
                      <a:pt x="211" y="41"/>
                    </a:lnTo>
                    <a:lnTo>
                      <a:pt x="212" y="44"/>
                    </a:lnTo>
                    <a:lnTo>
                      <a:pt x="212" y="46"/>
                    </a:lnTo>
                    <a:lnTo>
                      <a:pt x="213" y="48"/>
                    </a:lnTo>
                    <a:lnTo>
                      <a:pt x="213" y="51"/>
                    </a:lnTo>
                    <a:lnTo>
                      <a:pt x="213" y="53"/>
                    </a:lnTo>
                    <a:lnTo>
                      <a:pt x="214" y="56"/>
                    </a:lnTo>
                    <a:lnTo>
                      <a:pt x="213" y="58"/>
                    </a:lnTo>
                    <a:lnTo>
                      <a:pt x="213" y="60"/>
                    </a:lnTo>
                    <a:lnTo>
                      <a:pt x="213" y="62"/>
                    </a:lnTo>
                    <a:lnTo>
                      <a:pt x="212" y="64"/>
                    </a:lnTo>
                    <a:lnTo>
                      <a:pt x="212" y="66"/>
                    </a:lnTo>
                    <a:lnTo>
                      <a:pt x="211" y="68"/>
                    </a:lnTo>
                    <a:lnTo>
                      <a:pt x="209" y="70"/>
                    </a:lnTo>
                    <a:lnTo>
                      <a:pt x="208" y="72"/>
                    </a:lnTo>
                    <a:lnTo>
                      <a:pt x="207" y="74"/>
                    </a:lnTo>
                    <a:lnTo>
                      <a:pt x="206" y="76"/>
                    </a:lnTo>
                    <a:lnTo>
                      <a:pt x="204" y="78"/>
                    </a:lnTo>
                    <a:lnTo>
                      <a:pt x="203" y="81"/>
                    </a:lnTo>
                    <a:lnTo>
                      <a:pt x="200" y="82"/>
                    </a:lnTo>
                    <a:lnTo>
                      <a:pt x="198" y="84"/>
                    </a:lnTo>
                    <a:lnTo>
                      <a:pt x="194" y="85"/>
                    </a:lnTo>
                    <a:lnTo>
                      <a:pt x="192" y="87"/>
                    </a:lnTo>
                    <a:lnTo>
                      <a:pt x="190" y="89"/>
                    </a:lnTo>
                    <a:lnTo>
                      <a:pt x="186" y="91"/>
                    </a:lnTo>
                    <a:lnTo>
                      <a:pt x="183" y="92"/>
                    </a:lnTo>
                    <a:lnTo>
                      <a:pt x="179" y="93"/>
                    </a:lnTo>
                    <a:lnTo>
                      <a:pt x="176" y="94"/>
                    </a:lnTo>
                    <a:lnTo>
                      <a:pt x="173" y="96"/>
                    </a:lnTo>
                    <a:lnTo>
                      <a:pt x="169" y="97"/>
                    </a:lnTo>
                    <a:lnTo>
                      <a:pt x="166" y="99"/>
                    </a:lnTo>
                    <a:lnTo>
                      <a:pt x="170" y="99"/>
                    </a:lnTo>
                    <a:lnTo>
                      <a:pt x="175" y="100"/>
                    </a:lnTo>
                    <a:lnTo>
                      <a:pt x="179" y="101"/>
                    </a:lnTo>
                    <a:lnTo>
                      <a:pt x="184" y="102"/>
                    </a:lnTo>
                    <a:lnTo>
                      <a:pt x="189" y="104"/>
                    </a:lnTo>
                    <a:lnTo>
                      <a:pt x="193" y="106"/>
                    </a:lnTo>
                    <a:lnTo>
                      <a:pt x="197" y="107"/>
                    </a:lnTo>
                    <a:lnTo>
                      <a:pt x="200" y="108"/>
                    </a:lnTo>
                    <a:lnTo>
                      <a:pt x="204" y="111"/>
                    </a:lnTo>
                    <a:lnTo>
                      <a:pt x="207" y="113"/>
                    </a:lnTo>
                    <a:lnTo>
                      <a:pt x="211" y="115"/>
                    </a:lnTo>
                    <a:lnTo>
                      <a:pt x="214" y="117"/>
                    </a:lnTo>
                    <a:lnTo>
                      <a:pt x="216" y="120"/>
                    </a:lnTo>
                    <a:lnTo>
                      <a:pt x="219" y="122"/>
                    </a:lnTo>
                    <a:lnTo>
                      <a:pt x="221" y="124"/>
                    </a:lnTo>
                    <a:lnTo>
                      <a:pt x="223" y="127"/>
                    </a:lnTo>
                    <a:lnTo>
                      <a:pt x="224" y="129"/>
                    </a:lnTo>
                    <a:lnTo>
                      <a:pt x="227" y="132"/>
                    </a:lnTo>
                    <a:lnTo>
                      <a:pt x="228" y="135"/>
                    </a:lnTo>
                    <a:lnTo>
                      <a:pt x="229" y="138"/>
                    </a:lnTo>
                    <a:lnTo>
                      <a:pt x="230" y="140"/>
                    </a:lnTo>
                    <a:lnTo>
                      <a:pt x="230" y="144"/>
                    </a:lnTo>
                    <a:lnTo>
                      <a:pt x="230" y="147"/>
                    </a:lnTo>
                    <a:lnTo>
                      <a:pt x="231" y="151"/>
                    </a:lnTo>
                    <a:lnTo>
                      <a:pt x="230" y="155"/>
                    </a:lnTo>
                    <a:lnTo>
                      <a:pt x="230" y="160"/>
                    </a:lnTo>
                    <a:lnTo>
                      <a:pt x="229" y="165"/>
                    </a:lnTo>
                    <a:lnTo>
                      <a:pt x="227" y="168"/>
                    </a:lnTo>
                    <a:lnTo>
                      <a:pt x="224" y="173"/>
                    </a:lnTo>
                    <a:lnTo>
                      <a:pt x="222" y="177"/>
                    </a:lnTo>
                    <a:lnTo>
                      <a:pt x="220" y="181"/>
                    </a:lnTo>
                    <a:lnTo>
                      <a:pt x="216" y="184"/>
                    </a:lnTo>
                    <a:lnTo>
                      <a:pt x="212" y="189"/>
                    </a:lnTo>
                    <a:lnTo>
                      <a:pt x="207" y="192"/>
                    </a:lnTo>
                    <a:lnTo>
                      <a:pt x="203" y="196"/>
                    </a:lnTo>
                    <a:lnTo>
                      <a:pt x="198" y="199"/>
                    </a:lnTo>
                    <a:lnTo>
                      <a:pt x="192" y="202"/>
                    </a:lnTo>
                    <a:lnTo>
                      <a:pt x="185" y="204"/>
                    </a:lnTo>
                    <a:lnTo>
                      <a:pt x="179" y="207"/>
                    </a:lnTo>
                    <a:lnTo>
                      <a:pt x="173" y="208"/>
                    </a:lnTo>
                    <a:lnTo>
                      <a:pt x="167" y="211"/>
                    </a:lnTo>
                    <a:lnTo>
                      <a:pt x="159" y="213"/>
                    </a:lnTo>
                    <a:lnTo>
                      <a:pt x="152" y="214"/>
                    </a:lnTo>
                    <a:lnTo>
                      <a:pt x="145" y="215"/>
                    </a:lnTo>
                    <a:lnTo>
                      <a:pt x="137" y="216"/>
                    </a:lnTo>
                    <a:lnTo>
                      <a:pt x="129" y="216"/>
                    </a:lnTo>
                    <a:lnTo>
                      <a:pt x="121" y="216"/>
                    </a:lnTo>
                    <a:lnTo>
                      <a:pt x="113" y="218"/>
                    </a:lnTo>
                    <a:lnTo>
                      <a:pt x="105" y="216"/>
                    </a:lnTo>
                    <a:lnTo>
                      <a:pt x="97" y="216"/>
                    </a:lnTo>
                    <a:lnTo>
                      <a:pt x="90" y="216"/>
                    </a:lnTo>
                    <a:lnTo>
                      <a:pt x="83" y="215"/>
                    </a:lnTo>
                    <a:lnTo>
                      <a:pt x="76" y="214"/>
                    </a:lnTo>
                    <a:lnTo>
                      <a:pt x="69" y="213"/>
                    </a:lnTo>
                    <a:lnTo>
                      <a:pt x="62" y="212"/>
                    </a:lnTo>
                    <a:lnTo>
                      <a:pt x="56" y="210"/>
                    </a:lnTo>
                    <a:lnTo>
                      <a:pt x="50" y="208"/>
                    </a:lnTo>
                    <a:lnTo>
                      <a:pt x="45" y="206"/>
                    </a:lnTo>
                    <a:lnTo>
                      <a:pt x="39" y="204"/>
                    </a:lnTo>
                    <a:lnTo>
                      <a:pt x="34" y="202"/>
                    </a:lnTo>
                    <a:lnTo>
                      <a:pt x="29" y="198"/>
                    </a:lnTo>
                    <a:lnTo>
                      <a:pt x="24" y="195"/>
                    </a:lnTo>
                    <a:lnTo>
                      <a:pt x="20" y="191"/>
                    </a:lnTo>
                    <a:lnTo>
                      <a:pt x="17" y="189"/>
                    </a:lnTo>
                    <a:lnTo>
                      <a:pt x="14" y="185"/>
                    </a:lnTo>
                    <a:lnTo>
                      <a:pt x="10" y="181"/>
                    </a:lnTo>
                    <a:lnTo>
                      <a:pt x="8" y="177"/>
                    </a:lnTo>
                    <a:lnTo>
                      <a:pt x="5" y="174"/>
                    </a:lnTo>
                    <a:lnTo>
                      <a:pt x="3" y="169"/>
                    </a:lnTo>
                    <a:lnTo>
                      <a:pt x="1" y="166"/>
                    </a:lnTo>
                    <a:lnTo>
                      <a:pt x="0" y="161"/>
                    </a:lnTo>
                    <a:lnTo>
                      <a:pt x="0" y="15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162" name="Freeform 3859"/>
              <p:cNvSpPr>
                <a:spLocks/>
              </p:cNvSpPr>
              <p:nvPr/>
            </p:nvSpPr>
            <p:spPr bwMode="auto">
              <a:xfrm>
                <a:off x="3497" y="3793"/>
                <a:ext cx="28" cy="10"/>
              </a:xfrm>
              <a:custGeom>
                <a:avLst/>
                <a:gdLst>
                  <a:gd name="T0" fmla="*/ 0 w 55"/>
                  <a:gd name="T1" fmla="*/ 4 h 21"/>
                  <a:gd name="T2" fmla="*/ 0 w 55"/>
                  <a:gd name="T3" fmla="*/ 6 h 21"/>
                  <a:gd name="T4" fmla="*/ 44 w 55"/>
                  <a:gd name="T5" fmla="*/ 2 h 21"/>
                  <a:gd name="T6" fmla="*/ 45 w 55"/>
                  <a:gd name="T7" fmla="*/ 9 h 21"/>
                  <a:gd name="T8" fmla="*/ 47 w 55"/>
                  <a:gd name="T9" fmla="*/ 12 h 21"/>
                  <a:gd name="T10" fmla="*/ 48 w 55"/>
                  <a:gd name="T11" fmla="*/ 15 h 21"/>
                  <a:gd name="T12" fmla="*/ 50 w 55"/>
                  <a:gd name="T13" fmla="*/ 19 h 21"/>
                  <a:gd name="T14" fmla="*/ 53 w 55"/>
                  <a:gd name="T15" fmla="*/ 21 h 21"/>
                  <a:gd name="T16" fmla="*/ 54 w 55"/>
                  <a:gd name="T17" fmla="*/ 20 h 21"/>
                  <a:gd name="T18" fmla="*/ 55 w 55"/>
                  <a:gd name="T19" fmla="*/ 19 h 21"/>
                  <a:gd name="T20" fmla="*/ 53 w 55"/>
                  <a:gd name="T21" fmla="*/ 16 h 21"/>
                  <a:gd name="T22" fmla="*/ 50 w 55"/>
                  <a:gd name="T23" fmla="*/ 12 h 21"/>
                  <a:gd name="T24" fmla="*/ 49 w 55"/>
                  <a:gd name="T25" fmla="*/ 9 h 21"/>
                  <a:gd name="T26" fmla="*/ 47 w 55"/>
                  <a:gd name="T27" fmla="*/ 7 h 21"/>
                  <a:gd name="T28" fmla="*/ 44 w 55"/>
                  <a:gd name="T29" fmla="*/ 0 h 21"/>
                  <a:gd name="T30" fmla="*/ 0 w 55"/>
                  <a:gd name="T31" fmla="*/ 4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5"/>
                  <a:gd name="T49" fmla="*/ 0 h 21"/>
                  <a:gd name="T50" fmla="*/ 55 w 5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5" h="21">
                    <a:moveTo>
                      <a:pt x="0" y="4"/>
                    </a:moveTo>
                    <a:lnTo>
                      <a:pt x="0" y="6"/>
                    </a:lnTo>
                    <a:lnTo>
                      <a:pt x="44" y="2"/>
                    </a:lnTo>
                    <a:lnTo>
                      <a:pt x="45" y="9"/>
                    </a:lnTo>
                    <a:lnTo>
                      <a:pt x="47" y="12"/>
                    </a:lnTo>
                    <a:lnTo>
                      <a:pt x="48" y="15"/>
                    </a:lnTo>
                    <a:lnTo>
                      <a:pt x="50" y="19"/>
                    </a:lnTo>
                    <a:lnTo>
                      <a:pt x="53" y="21"/>
                    </a:lnTo>
                    <a:lnTo>
                      <a:pt x="54" y="20"/>
                    </a:lnTo>
                    <a:lnTo>
                      <a:pt x="55" y="19"/>
                    </a:lnTo>
                    <a:lnTo>
                      <a:pt x="53" y="16"/>
                    </a:lnTo>
                    <a:lnTo>
                      <a:pt x="50" y="12"/>
                    </a:lnTo>
                    <a:lnTo>
                      <a:pt x="49" y="9"/>
                    </a:lnTo>
                    <a:lnTo>
                      <a:pt x="47" y="7"/>
                    </a:lnTo>
                    <a:lnTo>
                      <a:pt x="44"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3" name="Freeform 3860"/>
              <p:cNvSpPr>
                <a:spLocks/>
              </p:cNvSpPr>
              <p:nvPr/>
            </p:nvSpPr>
            <p:spPr bwMode="auto">
              <a:xfrm>
                <a:off x="3524" y="3802"/>
                <a:ext cx="2" cy="2"/>
              </a:xfrm>
              <a:custGeom>
                <a:avLst/>
                <a:gdLst>
                  <a:gd name="T0" fmla="*/ 1 w 3"/>
                  <a:gd name="T1" fmla="*/ 3 h 5"/>
                  <a:gd name="T2" fmla="*/ 0 w 3"/>
                  <a:gd name="T3" fmla="*/ 3 h 5"/>
                  <a:gd name="T4" fmla="*/ 1 w 3"/>
                  <a:gd name="T5" fmla="*/ 5 h 5"/>
                  <a:gd name="T6" fmla="*/ 2 w 3"/>
                  <a:gd name="T7" fmla="*/ 5 h 5"/>
                  <a:gd name="T8" fmla="*/ 3 w 3"/>
                  <a:gd name="T9" fmla="*/ 5 h 5"/>
                  <a:gd name="T10" fmla="*/ 1 w 3"/>
                  <a:gd name="T11" fmla="*/ 0 h 5"/>
                  <a:gd name="T12" fmla="*/ 2 w 3"/>
                  <a:gd name="T13" fmla="*/ 2 h 5"/>
                  <a:gd name="T14" fmla="*/ 1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3"/>
                    </a:moveTo>
                    <a:lnTo>
                      <a:pt x="0" y="3"/>
                    </a:lnTo>
                    <a:lnTo>
                      <a:pt x="1" y="5"/>
                    </a:lnTo>
                    <a:lnTo>
                      <a:pt x="2" y="5"/>
                    </a:lnTo>
                    <a:lnTo>
                      <a:pt x="3" y="5"/>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4" name="Freeform 3861"/>
              <p:cNvSpPr>
                <a:spLocks/>
              </p:cNvSpPr>
              <p:nvPr/>
            </p:nvSpPr>
            <p:spPr bwMode="auto">
              <a:xfrm>
                <a:off x="3524" y="3803"/>
                <a:ext cx="9" cy="7"/>
              </a:xfrm>
              <a:custGeom>
                <a:avLst/>
                <a:gdLst>
                  <a:gd name="T0" fmla="*/ 0 w 16"/>
                  <a:gd name="T1" fmla="*/ 1 h 14"/>
                  <a:gd name="T2" fmla="*/ 1 w 16"/>
                  <a:gd name="T3" fmla="*/ 3 h 14"/>
                  <a:gd name="T4" fmla="*/ 2 w 16"/>
                  <a:gd name="T5" fmla="*/ 4 h 14"/>
                  <a:gd name="T6" fmla="*/ 6 w 16"/>
                  <a:gd name="T7" fmla="*/ 7 h 14"/>
                  <a:gd name="T8" fmla="*/ 10 w 16"/>
                  <a:gd name="T9" fmla="*/ 11 h 14"/>
                  <a:gd name="T10" fmla="*/ 14 w 16"/>
                  <a:gd name="T11" fmla="*/ 14 h 14"/>
                  <a:gd name="T12" fmla="*/ 15 w 16"/>
                  <a:gd name="T13" fmla="*/ 13 h 14"/>
                  <a:gd name="T14" fmla="*/ 16 w 16"/>
                  <a:gd name="T15" fmla="*/ 11 h 14"/>
                  <a:gd name="T16" fmla="*/ 13 w 16"/>
                  <a:gd name="T17" fmla="*/ 9 h 14"/>
                  <a:gd name="T18" fmla="*/ 8 w 16"/>
                  <a:gd name="T19" fmla="*/ 4 h 14"/>
                  <a:gd name="T20" fmla="*/ 4 w 16"/>
                  <a:gd name="T21" fmla="*/ 2 h 14"/>
                  <a:gd name="T22" fmla="*/ 2 w 16"/>
                  <a:gd name="T23" fmla="*/ 0 h 14"/>
                  <a:gd name="T24" fmla="*/ 1 w 16"/>
                  <a:gd name="T25" fmla="*/ 1 h 14"/>
                  <a:gd name="T26" fmla="*/ 0 w 16"/>
                  <a:gd name="T27" fmla="*/ 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4"/>
                  <a:gd name="T44" fmla="*/ 16 w 16"/>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4">
                    <a:moveTo>
                      <a:pt x="0" y="1"/>
                    </a:moveTo>
                    <a:lnTo>
                      <a:pt x="1" y="3"/>
                    </a:lnTo>
                    <a:lnTo>
                      <a:pt x="2" y="4"/>
                    </a:lnTo>
                    <a:lnTo>
                      <a:pt x="6" y="7"/>
                    </a:lnTo>
                    <a:lnTo>
                      <a:pt x="10" y="11"/>
                    </a:lnTo>
                    <a:lnTo>
                      <a:pt x="14" y="14"/>
                    </a:lnTo>
                    <a:lnTo>
                      <a:pt x="15" y="13"/>
                    </a:lnTo>
                    <a:lnTo>
                      <a:pt x="16" y="11"/>
                    </a:lnTo>
                    <a:lnTo>
                      <a:pt x="13" y="9"/>
                    </a:lnTo>
                    <a:lnTo>
                      <a:pt x="8" y="4"/>
                    </a:lnTo>
                    <a:lnTo>
                      <a:pt x="4"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5" name="Freeform 3862"/>
              <p:cNvSpPr>
                <a:spLocks/>
              </p:cNvSpPr>
              <p:nvPr/>
            </p:nvSpPr>
            <p:spPr bwMode="auto">
              <a:xfrm>
                <a:off x="3530" y="3800"/>
                <a:ext cx="58" cy="15"/>
              </a:xfrm>
              <a:custGeom>
                <a:avLst/>
                <a:gdLst>
                  <a:gd name="T0" fmla="*/ 4 w 117"/>
                  <a:gd name="T1" fmla="*/ 21 h 30"/>
                  <a:gd name="T2" fmla="*/ 0 w 117"/>
                  <a:gd name="T3" fmla="*/ 18 h 30"/>
                  <a:gd name="T4" fmla="*/ 7 w 117"/>
                  <a:gd name="T5" fmla="*/ 22 h 30"/>
                  <a:gd name="T6" fmla="*/ 14 w 117"/>
                  <a:gd name="T7" fmla="*/ 24 h 30"/>
                  <a:gd name="T8" fmla="*/ 16 w 117"/>
                  <a:gd name="T9" fmla="*/ 25 h 30"/>
                  <a:gd name="T10" fmla="*/ 20 w 117"/>
                  <a:gd name="T11" fmla="*/ 26 h 30"/>
                  <a:gd name="T12" fmla="*/ 24 w 117"/>
                  <a:gd name="T13" fmla="*/ 28 h 30"/>
                  <a:gd name="T14" fmla="*/ 28 w 117"/>
                  <a:gd name="T15" fmla="*/ 28 h 30"/>
                  <a:gd name="T16" fmla="*/ 31 w 117"/>
                  <a:gd name="T17" fmla="*/ 29 h 30"/>
                  <a:gd name="T18" fmla="*/ 44 w 117"/>
                  <a:gd name="T19" fmla="*/ 29 h 30"/>
                  <a:gd name="T20" fmla="*/ 49 w 117"/>
                  <a:gd name="T21" fmla="*/ 30 h 30"/>
                  <a:gd name="T22" fmla="*/ 53 w 117"/>
                  <a:gd name="T23" fmla="*/ 29 h 30"/>
                  <a:gd name="T24" fmla="*/ 62 w 117"/>
                  <a:gd name="T25" fmla="*/ 29 h 30"/>
                  <a:gd name="T26" fmla="*/ 68 w 117"/>
                  <a:gd name="T27" fmla="*/ 28 h 30"/>
                  <a:gd name="T28" fmla="*/ 72 w 117"/>
                  <a:gd name="T29" fmla="*/ 28 h 30"/>
                  <a:gd name="T30" fmla="*/ 87 w 117"/>
                  <a:gd name="T31" fmla="*/ 24 h 30"/>
                  <a:gd name="T32" fmla="*/ 90 w 117"/>
                  <a:gd name="T33" fmla="*/ 22 h 30"/>
                  <a:gd name="T34" fmla="*/ 94 w 117"/>
                  <a:gd name="T35" fmla="*/ 21 h 30"/>
                  <a:gd name="T36" fmla="*/ 97 w 117"/>
                  <a:gd name="T37" fmla="*/ 18 h 30"/>
                  <a:gd name="T38" fmla="*/ 102 w 117"/>
                  <a:gd name="T39" fmla="*/ 17 h 30"/>
                  <a:gd name="T40" fmla="*/ 104 w 117"/>
                  <a:gd name="T41" fmla="*/ 15 h 30"/>
                  <a:gd name="T42" fmla="*/ 107 w 117"/>
                  <a:gd name="T43" fmla="*/ 13 h 30"/>
                  <a:gd name="T44" fmla="*/ 110 w 117"/>
                  <a:gd name="T45" fmla="*/ 10 h 30"/>
                  <a:gd name="T46" fmla="*/ 113 w 117"/>
                  <a:gd name="T47" fmla="*/ 8 h 30"/>
                  <a:gd name="T48" fmla="*/ 114 w 117"/>
                  <a:gd name="T49" fmla="*/ 5 h 30"/>
                  <a:gd name="T50" fmla="*/ 117 w 117"/>
                  <a:gd name="T51" fmla="*/ 2 h 30"/>
                  <a:gd name="T52" fmla="*/ 115 w 117"/>
                  <a:gd name="T53" fmla="*/ 1 h 30"/>
                  <a:gd name="T54" fmla="*/ 114 w 117"/>
                  <a:gd name="T55" fmla="*/ 0 h 30"/>
                  <a:gd name="T56" fmla="*/ 112 w 117"/>
                  <a:gd name="T57" fmla="*/ 2 h 30"/>
                  <a:gd name="T58" fmla="*/ 111 w 117"/>
                  <a:gd name="T59" fmla="*/ 6 h 30"/>
                  <a:gd name="T60" fmla="*/ 107 w 117"/>
                  <a:gd name="T61" fmla="*/ 8 h 30"/>
                  <a:gd name="T62" fmla="*/ 105 w 117"/>
                  <a:gd name="T63" fmla="*/ 10 h 30"/>
                  <a:gd name="T64" fmla="*/ 102 w 117"/>
                  <a:gd name="T65" fmla="*/ 13 h 30"/>
                  <a:gd name="T66" fmla="*/ 99 w 117"/>
                  <a:gd name="T67" fmla="*/ 15 h 30"/>
                  <a:gd name="T68" fmla="*/ 95 w 117"/>
                  <a:gd name="T69" fmla="*/ 16 h 30"/>
                  <a:gd name="T70" fmla="*/ 90 w 117"/>
                  <a:gd name="T71" fmla="*/ 18 h 30"/>
                  <a:gd name="T72" fmla="*/ 87 w 117"/>
                  <a:gd name="T73" fmla="*/ 20 h 30"/>
                  <a:gd name="T74" fmla="*/ 84 w 117"/>
                  <a:gd name="T75" fmla="*/ 22 h 30"/>
                  <a:gd name="T76" fmla="*/ 72 w 117"/>
                  <a:gd name="T77" fmla="*/ 25 h 30"/>
                  <a:gd name="T78" fmla="*/ 68 w 117"/>
                  <a:gd name="T79" fmla="*/ 25 h 30"/>
                  <a:gd name="T80" fmla="*/ 62 w 117"/>
                  <a:gd name="T81" fmla="*/ 26 h 30"/>
                  <a:gd name="T82" fmla="*/ 53 w 117"/>
                  <a:gd name="T83" fmla="*/ 26 h 30"/>
                  <a:gd name="T84" fmla="*/ 49 w 117"/>
                  <a:gd name="T85" fmla="*/ 28 h 30"/>
                  <a:gd name="T86" fmla="*/ 44 w 117"/>
                  <a:gd name="T87" fmla="*/ 26 h 30"/>
                  <a:gd name="T88" fmla="*/ 31 w 117"/>
                  <a:gd name="T89" fmla="*/ 26 h 30"/>
                  <a:gd name="T90" fmla="*/ 28 w 117"/>
                  <a:gd name="T91" fmla="*/ 25 h 30"/>
                  <a:gd name="T92" fmla="*/ 24 w 117"/>
                  <a:gd name="T93" fmla="*/ 25 h 30"/>
                  <a:gd name="T94" fmla="*/ 20 w 117"/>
                  <a:gd name="T95" fmla="*/ 24 h 30"/>
                  <a:gd name="T96" fmla="*/ 16 w 117"/>
                  <a:gd name="T97" fmla="*/ 23 h 30"/>
                  <a:gd name="T98" fmla="*/ 14 w 117"/>
                  <a:gd name="T99" fmla="*/ 22 h 30"/>
                  <a:gd name="T100" fmla="*/ 7 w 117"/>
                  <a:gd name="T101" fmla="*/ 20 h 30"/>
                  <a:gd name="T102" fmla="*/ 5 w 117"/>
                  <a:gd name="T103" fmla="*/ 18 h 30"/>
                  <a:gd name="T104" fmla="*/ 5 w 117"/>
                  <a:gd name="T105" fmla="*/ 20 h 30"/>
                  <a:gd name="T106" fmla="*/ 4 w 117"/>
                  <a:gd name="T107" fmla="*/ 21 h 3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7"/>
                  <a:gd name="T163" fmla="*/ 0 h 30"/>
                  <a:gd name="T164" fmla="*/ 117 w 117"/>
                  <a:gd name="T165" fmla="*/ 30 h 3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7" h="30">
                    <a:moveTo>
                      <a:pt x="4" y="21"/>
                    </a:moveTo>
                    <a:lnTo>
                      <a:pt x="0" y="18"/>
                    </a:lnTo>
                    <a:lnTo>
                      <a:pt x="7" y="22"/>
                    </a:lnTo>
                    <a:lnTo>
                      <a:pt x="14" y="24"/>
                    </a:lnTo>
                    <a:lnTo>
                      <a:pt x="16" y="25"/>
                    </a:lnTo>
                    <a:lnTo>
                      <a:pt x="20" y="26"/>
                    </a:lnTo>
                    <a:lnTo>
                      <a:pt x="24" y="28"/>
                    </a:lnTo>
                    <a:lnTo>
                      <a:pt x="28" y="28"/>
                    </a:lnTo>
                    <a:lnTo>
                      <a:pt x="31" y="29"/>
                    </a:lnTo>
                    <a:lnTo>
                      <a:pt x="44" y="29"/>
                    </a:lnTo>
                    <a:lnTo>
                      <a:pt x="49" y="30"/>
                    </a:lnTo>
                    <a:lnTo>
                      <a:pt x="53" y="29"/>
                    </a:lnTo>
                    <a:lnTo>
                      <a:pt x="62" y="29"/>
                    </a:lnTo>
                    <a:lnTo>
                      <a:pt x="68" y="28"/>
                    </a:lnTo>
                    <a:lnTo>
                      <a:pt x="72" y="28"/>
                    </a:lnTo>
                    <a:lnTo>
                      <a:pt x="87" y="24"/>
                    </a:lnTo>
                    <a:lnTo>
                      <a:pt x="90" y="22"/>
                    </a:lnTo>
                    <a:lnTo>
                      <a:pt x="94" y="21"/>
                    </a:lnTo>
                    <a:lnTo>
                      <a:pt x="97" y="18"/>
                    </a:lnTo>
                    <a:lnTo>
                      <a:pt x="102" y="17"/>
                    </a:lnTo>
                    <a:lnTo>
                      <a:pt x="104" y="15"/>
                    </a:lnTo>
                    <a:lnTo>
                      <a:pt x="107" y="13"/>
                    </a:lnTo>
                    <a:lnTo>
                      <a:pt x="110" y="10"/>
                    </a:lnTo>
                    <a:lnTo>
                      <a:pt x="113" y="8"/>
                    </a:lnTo>
                    <a:lnTo>
                      <a:pt x="114" y="5"/>
                    </a:lnTo>
                    <a:lnTo>
                      <a:pt x="117" y="2"/>
                    </a:lnTo>
                    <a:lnTo>
                      <a:pt x="115" y="1"/>
                    </a:lnTo>
                    <a:lnTo>
                      <a:pt x="114" y="0"/>
                    </a:lnTo>
                    <a:lnTo>
                      <a:pt x="112" y="2"/>
                    </a:lnTo>
                    <a:lnTo>
                      <a:pt x="111" y="6"/>
                    </a:lnTo>
                    <a:lnTo>
                      <a:pt x="107" y="8"/>
                    </a:lnTo>
                    <a:lnTo>
                      <a:pt x="105" y="10"/>
                    </a:lnTo>
                    <a:lnTo>
                      <a:pt x="102" y="13"/>
                    </a:lnTo>
                    <a:lnTo>
                      <a:pt x="99" y="15"/>
                    </a:lnTo>
                    <a:lnTo>
                      <a:pt x="95" y="16"/>
                    </a:lnTo>
                    <a:lnTo>
                      <a:pt x="90" y="18"/>
                    </a:lnTo>
                    <a:lnTo>
                      <a:pt x="87" y="20"/>
                    </a:lnTo>
                    <a:lnTo>
                      <a:pt x="84" y="22"/>
                    </a:lnTo>
                    <a:lnTo>
                      <a:pt x="72" y="25"/>
                    </a:lnTo>
                    <a:lnTo>
                      <a:pt x="68" y="25"/>
                    </a:lnTo>
                    <a:lnTo>
                      <a:pt x="62" y="26"/>
                    </a:lnTo>
                    <a:lnTo>
                      <a:pt x="53" y="26"/>
                    </a:lnTo>
                    <a:lnTo>
                      <a:pt x="49" y="28"/>
                    </a:lnTo>
                    <a:lnTo>
                      <a:pt x="44" y="26"/>
                    </a:lnTo>
                    <a:lnTo>
                      <a:pt x="31" y="26"/>
                    </a:lnTo>
                    <a:lnTo>
                      <a:pt x="28" y="25"/>
                    </a:lnTo>
                    <a:lnTo>
                      <a:pt x="24" y="25"/>
                    </a:lnTo>
                    <a:lnTo>
                      <a:pt x="20" y="24"/>
                    </a:lnTo>
                    <a:lnTo>
                      <a:pt x="16" y="23"/>
                    </a:lnTo>
                    <a:lnTo>
                      <a:pt x="14" y="22"/>
                    </a:lnTo>
                    <a:lnTo>
                      <a:pt x="7" y="20"/>
                    </a:lnTo>
                    <a:lnTo>
                      <a:pt x="5" y="18"/>
                    </a:lnTo>
                    <a:lnTo>
                      <a:pt x="5" y="20"/>
                    </a:lnTo>
                    <a:lnTo>
                      <a:pt x="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6" name="Freeform 3863"/>
              <p:cNvSpPr>
                <a:spLocks/>
              </p:cNvSpPr>
              <p:nvPr/>
            </p:nvSpPr>
            <p:spPr bwMode="auto">
              <a:xfrm>
                <a:off x="3587" y="3799"/>
                <a:ext cx="1" cy="3"/>
              </a:xfrm>
              <a:custGeom>
                <a:avLst/>
                <a:gdLst>
                  <a:gd name="T0" fmla="*/ 3 w 4"/>
                  <a:gd name="T1" fmla="*/ 3 h 4"/>
                  <a:gd name="T2" fmla="*/ 1 w 4"/>
                  <a:gd name="T3" fmla="*/ 4 h 4"/>
                  <a:gd name="T4" fmla="*/ 4 w 4"/>
                  <a:gd name="T5" fmla="*/ 0 h 4"/>
                  <a:gd name="T6" fmla="*/ 3 w 4"/>
                  <a:gd name="T7" fmla="*/ 0 h 4"/>
                  <a:gd name="T8" fmla="*/ 1 w 4"/>
                  <a:gd name="T9" fmla="*/ 0 h 4"/>
                  <a:gd name="T10" fmla="*/ 0 w 4"/>
                  <a:gd name="T11" fmla="*/ 2 h 4"/>
                  <a:gd name="T12" fmla="*/ 1 w 4"/>
                  <a:gd name="T13" fmla="*/ 2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1" y="4"/>
                    </a:lnTo>
                    <a:lnTo>
                      <a:pt x="4" y="0"/>
                    </a:lnTo>
                    <a:lnTo>
                      <a:pt x="3" y="0"/>
                    </a:lnTo>
                    <a:lnTo>
                      <a:pt x="1" y="0"/>
                    </a:lnTo>
                    <a:lnTo>
                      <a:pt x="0" y="2"/>
                    </a:lnTo>
                    <a:lnTo>
                      <a:pt x="1"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7" name="Freeform 3864"/>
              <p:cNvSpPr>
                <a:spLocks/>
              </p:cNvSpPr>
              <p:nvPr/>
            </p:nvSpPr>
            <p:spPr bwMode="auto">
              <a:xfrm>
                <a:off x="3587" y="3792"/>
                <a:ext cx="4" cy="8"/>
              </a:xfrm>
              <a:custGeom>
                <a:avLst/>
                <a:gdLst>
                  <a:gd name="T0" fmla="*/ 2 w 7"/>
                  <a:gd name="T1" fmla="*/ 14 h 15"/>
                  <a:gd name="T2" fmla="*/ 3 w 7"/>
                  <a:gd name="T3" fmla="*/ 15 h 15"/>
                  <a:gd name="T4" fmla="*/ 5 w 7"/>
                  <a:gd name="T5" fmla="*/ 13 h 15"/>
                  <a:gd name="T6" fmla="*/ 5 w 7"/>
                  <a:gd name="T7" fmla="*/ 8 h 15"/>
                  <a:gd name="T8" fmla="*/ 6 w 7"/>
                  <a:gd name="T9" fmla="*/ 6 h 15"/>
                  <a:gd name="T10" fmla="*/ 6 w 7"/>
                  <a:gd name="T11" fmla="*/ 2 h 15"/>
                  <a:gd name="T12" fmla="*/ 7 w 7"/>
                  <a:gd name="T13" fmla="*/ 0 h 15"/>
                  <a:gd name="T14" fmla="*/ 5 w 7"/>
                  <a:gd name="T15" fmla="*/ 0 h 15"/>
                  <a:gd name="T16" fmla="*/ 4 w 7"/>
                  <a:gd name="T17" fmla="*/ 2 h 15"/>
                  <a:gd name="T18" fmla="*/ 4 w 7"/>
                  <a:gd name="T19" fmla="*/ 6 h 15"/>
                  <a:gd name="T20" fmla="*/ 3 w 7"/>
                  <a:gd name="T21" fmla="*/ 8 h 15"/>
                  <a:gd name="T22" fmla="*/ 3 w 7"/>
                  <a:gd name="T23" fmla="*/ 10 h 15"/>
                  <a:gd name="T24" fmla="*/ 2 w 7"/>
                  <a:gd name="T25" fmla="*/ 11 h 15"/>
                  <a:gd name="T26" fmla="*/ 0 w 7"/>
                  <a:gd name="T27" fmla="*/ 14 h 15"/>
                  <a:gd name="T28" fmla="*/ 2 w 7"/>
                  <a:gd name="T29" fmla="*/ 14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5"/>
                  <a:gd name="T47" fmla="*/ 7 w 7"/>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5">
                    <a:moveTo>
                      <a:pt x="2" y="14"/>
                    </a:moveTo>
                    <a:lnTo>
                      <a:pt x="3" y="15"/>
                    </a:lnTo>
                    <a:lnTo>
                      <a:pt x="5" y="13"/>
                    </a:lnTo>
                    <a:lnTo>
                      <a:pt x="5" y="8"/>
                    </a:lnTo>
                    <a:lnTo>
                      <a:pt x="6" y="6"/>
                    </a:lnTo>
                    <a:lnTo>
                      <a:pt x="6" y="2"/>
                    </a:lnTo>
                    <a:lnTo>
                      <a:pt x="7" y="0"/>
                    </a:lnTo>
                    <a:lnTo>
                      <a:pt x="5" y="0"/>
                    </a:lnTo>
                    <a:lnTo>
                      <a:pt x="4" y="2"/>
                    </a:lnTo>
                    <a:lnTo>
                      <a:pt x="4" y="6"/>
                    </a:lnTo>
                    <a:lnTo>
                      <a:pt x="3" y="8"/>
                    </a:lnTo>
                    <a:lnTo>
                      <a:pt x="3" y="10"/>
                    </a:lnTo>
                    <a:lnTo>
                      <a:pt x="2" y="11"/>
                    </a:lnTo>
                    <a:lnTo>
                      <a:pt x="0" y="14"/>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8" name="Freeform 3865"/>
              <p:cNvSpPr>
                <a:spLocks/>
              </p:cNvSpPr>
              <p:nvPr/>
            </p:nvSpPr>
            <p:spPr bwMode="auto">
              <a:xfrm>
                <a:off x="3588" y="3785"/>
                <a:ext cx="3" cy="7"/>
              </a:xfrm>
              <a:custGeom>
                <a:avLst/>
                <a:gdLst>
                  <a:gd name="T0" fmla="*/ 5 w 5"/>
                  <a:gd name="T1" fmla="*/ 15 h 15"/>
                  <a:gd name="T2" fmla="*/ 4 w 5"/>
                  <a:gd name="T3" fmla="*/ 12 h 15"/>
                  <a:gd name="T4" fmla="*/ 4 w 5"/>
                  <a:gd name="T5" fmla="*/ 8 h 15"/>
                  <a:gd name="T6" fmla="*/ 3 w 5"/>
                  <a:gd name="T7" fmla="*/ 6 h 15"/>
                  <a:gd name="T8" fmla="*/ 3 w 5"/>
                  <a:gd name="T9" fmla="*/ 2 h 15"/>
                  <a:gd name="T10" fmla="*/ 2 w 5"/>
                  <a:gd name="T11" fmla="*/ 0 h 15"/>
                  <a:gd name="T12" fmla="*/ 1 w 5"/>
                  <a:gd name="T13" fmla="*/ 0 h 15"/>
                  <a:gd name="T14" fmla="*/ 0 w 5"/>
                  <a:gd name="T15" fmla="*/ 0 h 15"/>
                  <a:gd name="T16" fmla="*/ 1 w 5"/>
                  <a:gd name="T17" fmla="*/ 2 h 15"/>
                  <a:gd name="T18" fmla="*/ 1 w 5"/>
                  <a:gd name="T19" fmla="*/ 6 h 15"/>
                  <a:gd name="T20" fmla="*/ 2 w 5"/>
                  <a:gd name="T21" fmla="*/ 8 h 15"/>
                  <a:gd name="T22" fmla="*/ 2 w 5"/>
                  <a:gd name="T23" fmla="*/ 12 h 15"/>
                  <a:gd name="T24" fmla="*/ 3 w 5"/>
                  <a:gd name="T25" fmla="*/ 15 h 15"/>
                  <a:gd name="T26" fmla="*/ 5 w 5"/>
                  <a:gd name="T27" fmla="*/ 15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5"/>
                  <a:gd name="T44" fmla="*/ 5 w 5"/>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5">
                    <a:moveTo>
                      <a:pt x="5" y="15"/>
                    </a:moveTo>
                    <a:lnTo>
                      <a:pt x="4" y="12"/>
                    </a:lnTo>
                    <a:lnTo>
                      <a:pt x="4" y="8"/>
                    </a:lnTo>
                    <a:lnTo>
                      <a:pt x="3" y="6"/>
                    </a:lnTo>
                    <a:lnTo>
                      <a:pt x="3" y="2"/>
                    </a:lnTo>
                    <a:lnTo>
                      <a:pt x="2" y="0"/>
                    </a:lnTo>
                    <a:lnTo>
                      <a:pt x="1" y="0"/>
                    </a:lnTo>
                    <a:lnTo>
                      <a:pt x="0" y="0"/>
                    </a:lnTo>
                    <a:lnTo>
                      <a:pt x="1" y="2"/>
                    </a:lnTo>
                    <a:lnTo>
                      <a:pt x="1" y="6"/>
                    </a:lnTo>
                    <a:lnTo>
                      <a:pt x="2" y="8"/>
                    </a:lnTo>
                    <a:lnTo>
                      <a:pt x="2" y="12"/>
                    </a:lnTo>
                    <a:lnTo>
                      <a:pt x="3" y="15"/>
                    </a:lnTo>
                    <a:lnTo>
                      <a:pt x="5"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69" name="Freeform 3866"/>
              <p:cNvSpPr>
                <a:spLocks/>
              </p:cNvSpPr>
              <p:nvPr/>
            </p:nvSpPr>
            <p:spPr bwMode="auto">
              <a:xfrm>
                <a:off x="3587" y="3783"/>
                <a:ext cx="2" cy="3"/>
              </a:xfrm>
              <a:custGeom>
                <a:avLst/>
                <a:gdLst>
                  <a:gd name="T0" fmla="*/ 5 w 5"/>
                  <a:gd name="T1" fmla="*/ 3 h 4"/>
                  <a:gd name="T2" fmla="*/ 4 w 5"/>
                  <a:gd name="T3" fmla="*/ 1 h 4"/>
                  <a:gd name="T4" fmla="*/ 3 w 5"/>
                  <a:gd name="T5" fmla="*/ 0 h 4"/>
                  <a:gd name="T6" fmla="*/ 1 w 5"/>
                  <a:gd name="T7" fmla="*/ 1 h 4"/>
                  <a:gd name="T8" fmla="*/ 0 w 5"/>
                  <a:gd name="T9" fmla="*/ 2 h 4"/>
                  <a:gd name="T10" fmla="*/ 3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3" y="0"/>
                    </a:lnTo>
                    <a:lnTo>
                      <a:pt x="1" y="1"/>
                    </a:lnTo>
                    <a:lnTo>
                      <a:pt x="0" y="2"/>
                    </a:lnTo>
                    <a:lnTo>
                      <a:pt x="3"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0" name="Freeform 3867"/>
              <p:cNvSpPr>
                <a:spLocks/>
              </p:cNvSpPr>
              <p:nvPr/>
            </p:nvSpPr>
            <p:spPr bwMode="auto">
              <a:xfrm>
                <a:off x="3586" y="3783"/>
                <a:ext cx="2" cy="2"/>
              </a:xfrm>
              <a:custGeom>
                <a:avLst/>
                <a:gdLst>
                  <a:gd name="T0" fmla="*/ 2 w 4"/>
                  <a:gd name="T1" fmla="*/ 3 h 5"/>
                  <a:gd name="T2" fmla="*/ 4 w 4"/>
                  <a:gd name="T3" fmla="*/ 3 h 5"/>
                  <a:gd name="T4" fmla="*/ 2 w 4"/>
                  <a:gd name="T5" fmla="*/ 0 h 5"/>
                  <a:gd name="T6" fmla="*/ 1 w 4"/>
                  <a:gd name="T7" fmla="*/ 0 h 5"/>
                  <a:gd name="T8" fmla="*/ 0 w 4"/>
                  <a:gd name="T9" fmla="*/ 0 h 5"/>
                  <a:gd name="T10" fmla="*/ 2 w 4"/>
                  <a:gd name="T11" fmla="*/ 5 h 5"/>
                  <a:gd name="T12" fmla="*/ 1 w 4"/>
                  <a:gd name="T13" fmla="*/ 4 h 5"/>
                  <a:gd name="T14" fmla="*/ 2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3"/>
                    </a:moveTo>
                    <a:lnTo>
                      <a:pt x="4" y="3"/>
                    </a:lnTo>
                    <a:lnTo>
                      <a:pt x="2" y="0"/>
                    </a:lnTo>
                    <a:lnTo>
                      <a:pt x="1" y="0"/>
                    </a:lnTo>
                    <a:lnTo>
                      <a:pt x="0" y="0"/>
                    </a:lnTo>
                    <a:lnTo>
                      <a:pt x="2" y="5"/>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1" name="Freeform 3868"/>
              <p:cNvSpPr>
                <a:spLocks/>
              </p:cNvSpPr>
              <p:nvPr/>
            </p:nvSpPr>
            <p:spPr bwMode="auto">
              <a:xfrm>
                <a:off x="3581" y="3778"/>
                <a:ext cx="6" cy="5"/>
              </a:xfrm>
              <a:custGeom>
                <a:avLst/>
                <a:gdLst>
                  <a:gd name="T0" fmla="*/ 12 w 12"/>
                  <a:gd name="T1" fmla="*/ 10 h 12"/>
                  <a:gd name="T2" fmla="*/ 11 w 12"/>
                  <a:gd name="T3" fmla="*/ 8 h 12"/>
                  <a:gd name="T4" fmla="*/ 6 w 12"/>
                  <a:gd name="T5" fmla="*/ 2 h 12"/>
                  <a:gd name="T6" fmla="*/ 2 w 12"/>
                  <a:gd name="T7" fmla="*/ 0 h 12"/>
                  <a:gd name="T8" fmla="*/ 1 w 12"/>
                  <a:gd name="T9" fmla="*/ 1 h 12"/>
                  <a:gd name="T10" fmla="*/ 0 w 12"/>
                  <a:gd name="T11" fmla="*/ 2 h 12"/>
                  <a:gd name="T12" fmla="*/ 3 w 12"/>
                  <a:gd name="T13" fmla="*/ 5 h 12"/>
                  <a:gd name="T14" fmla="*/ 10 w 12"/>
                  <a:gd name="T15" fmla="*/ 12 h 12"/>
                  <a:gd name="T16" fmla="*/ 11 w 12"/>
                  <a:gd name="T17" fmla="*/ 10 h 12"/>
                  <a:gd name="T18" fmla="*/ 12 w 12"/>
                  <a:gd name="T19" fmla="*/ 1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12"/>
                  <a:gd name="T32" fmla="*/ 12 w 12"/>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12">
                    <a:moveTo>
                      <a:pt x="12" y="10"/>
                    </a:moveTo>
                    <a:lnTo>
                      <a:pt x="11" y="8"/>
                    </a:lnTo>
                    <a:lnTo>
                      <a:pt x="6" y="2"/>
                    </a:lnTo>
                    <a:lnTo>
                      <a:pt x="2" y="0"/>
                    </a:lnTo>
                    <a:lnTo>
                      <a:pt x="1" y="1"/>
                    </a:lnTo>
                    <a:lnTo>
                      <a:pt x="0" y="2"/>
                    </a:lnTo>
                    <a:lnTo>
                      <a:pt x="3" y="5"/>
                    </a:lnTo>
                    <a:lnTo>
                      <a:pt x="10" y="12"/>
                    </a:lnTo>
                    <a:lnTo>
                      <a:pt x="11" y="10"/>
                    </a:lnTo>
                    <a:lnTo>
                      <a:pt x="1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2" name="Freeform 3869"/>
              <p:cNvSpPr>
                <a:spLocks/>
              </p:cNvSpPr>
              <p:nvPr/>
            </p:nvSpPr>
            <p:spPr bwMode="auto">
              <a:xfrm>
                <a:off x="3580" y="3777"/>
                <a:ext cx="4" cy="2"/>
              </a:xfrm>
              <a:custGeom>
                <a:avLst/>
                <a:gdLst>
                  <a:gd name="T0" fmla="*/ 3 w 7"/>
                  <a:gd name="T1" fmla="*/ 1 h 3"/>
                  <a:gd name="T2" fmla="*/ 7 w 7"/>
                  <a:gd name="T3" fmla="*/ 3 h 3"/>
                  <a:gd name="T4" fmla="*/ 0 w 7"/>
                  <a:gd name="T5" fmla="*/ 0 h 3"/>
                  <a:gd name="T6" fmla="*/ 0 w 7"/>
                  <a:gd name="T7" fmla="*/ 1 h 3"/>
                  <a:gd name="T8" fmla="*/ 0 w 7"/>
                  <a:gd name="T9" fmla="*/ 2 h 3"/>
                  <a:gd name="T10" fmla="*/ 2 w 7"/>
                  <a:gd name="T11" fmla="*/ 3 h 3"/>
                  <a:gd name="T12" fmla="*/ 2 w 7"/>
                  <a:gd name="T13" fmla="*/ 2 h 3"/>
                  <a:gd name="T14" fmla="*/ 3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3" y="1"/>
                    </a:moveTo>
                    <a:lnTo>
                      <a:pt x="7" y="3"/>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3" name="Freeform 3870"/>
              <p:cNvSpPr>
                <a:spLocks/>
              </p:cNvSpPr>
              <p:nvPr/>
            </p:nvSpPr>
            <p:spPr bwMode="auto">
              <a:xfrm>
                <a:off x="3567" y="3772"/>
                <a:ext cx="14" cy="6"/>
              </a:xfrm>
              <a:custGeom>
                <a:avLst/>
                <a:gdLst>
                  <a:gd name="T0" fmla="*/ 27 w 28"/>
                  <a:gd name="T1" fmla="*/ 11 h 12"/>
                  <a:gd name="T2" fmla="*/ 28 w 28"/>
                  <a:gd name="T3" fmla="*/ 10 h 12"/>
                  <a:gd name="T4" fmla="*/ 21 w 28"/>
                  <a:gd name="T5" fmla="*/ 5 h 12"/>
                  <a:gd name="T6" fmla="*/ 15 w 28"/>
                  <a:gd name="T7" fmla="*/ 4 h 12"/>
                  <a:gd name="T8" fmla="*/ 8 w 28"/>
                  <a:gd name="T9" fmla="*/ 2 h 12"/>
                  <a:gd name="T10" fmla="*/ 4 w 28"/>
                  <a:gd name="T11" fmla="*/ 1 h 12"/>
                  <a:gd name="T12" fmla="*/ 0 w 28"/>
                  <a:gd name="T13" fmla="*/ 0 h 12"/>
                  <a:gd name="T14" fmla="*/ 0 w 28"/>
                  <a:gd name="T15" fmla="*/ 1 h 12"/>
                  <a:gd name="T16" fmla="*/ 0 w 28"/>
                  <a:gd name="T17" fmla="*/ 2 h 12"/>
                  <a:gd name="T18" fmla="*/ 4 w 28"/>
                  <a:gd name="T19" fmla="*/ 3 h 12"/>
                  <a:gd name="T20" fmla="*/ 8 w 28"/>
                  <a:gd name="T21" fmla="*/ 4 h 12"/>
                  <a:gd name="T22" fmla="*/ 15 w 28"/>
                  <a:gd name="T23" fmla="*/ 6 h 12"/>
                  <a:gd name="T24" fmla="*/ 19 w 28"/>
                  <a:gd name="T25" fmla="*/ 8 h 12"/>
                  <a:gd name="T26" fmla="*/ 22 w 28"/>
                  <a:gd name="T27" fmla="*/ 10 h 12"/>
                  <a:gd name="T28" fmla="*/ 27 w 28"/>
                  <a:gd name="T29" fmla="*/ 12 h 12"/>
                  <a:gd name="T30" fmla="*/ 27 w 28"/>
                  <a:gd name="T31" fmla="*/ 1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12"/>
                  <a:gd name="T50" fmla="*/ 28 w 28"/>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12">
                    <a:moveTo>
                      <a:pt x="27" y="11"/>
                    </a:moveTo>
                    <a:lnTo>
                      <a:pt x="28" y="10"/>
                    </a:lnTo>
                    <a:lnTo>
                      <a:pt x="21" y="5"/>
                    </a:lnTo>
                    <a:lnTo>
                      <a:pt x="15" y="4"/>
                    </a:lnTo>
                    <a:lnTo>
                      <a:pt x="8" y="2"/>
                    </a:lnTo>
                    <a:lnTo>
                      <a:pt x="4" y="1"/>
                    </a:lnTo>
                    <a:lnTo>
                      <a:pt x="0" y="0"/>
                    </a:lnTo>
                    <a:lnTo>
                      <a:pt x="0" y="1"/>
                    </a:lnTo>
                    <a:lnTo>
                      <a:pt x="0" y="2"/>
                    </a:lnTo>
                    <a:lnTo>
                      <a:pt x="4" y="3"/>
                    </a:lnTo>
                    <a:lnTo>
                      <a:pt x="8" y="4"/>
                    </a:lnTo>
                    <a:lnTo>
                      <a:pt x="15" y="6"/>
                    </a:lnTo>
                    <a:lnTo>
                      <a:pt x="19" y="8"/>
                    </a:lnTo>
                    <a:lnTo>
                      <a:pt x="22" y="10"/>
                    </a:lnTo>
                    <a:lnTo>
                      <a:pt x="27" y="12"/>
                    </a:lnTo>
                    <a:lnTo>
                      <a:pt x="27"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4" name="Freeform 3871"/>
              <p:cNvSpPr>
                <a:spLocks/>
              </p:cNvSpPr>
              <p:nvPr/>
            </p:nvSpPr>
            <p:spPr bwMode="auto">
              <a:xfrm>
                <a:off x="3565" y="3771"/>
                <a:ext cx="2" cy="2"/>
              </a:xfrm>
              <a:custGeom>
                <a:avLst/>
                <a:gdLst>
                  <a:gd name="T0" fmla="*/ 4 w 4"/>
                  <a:gd name="T1" fmla="*/ 2 h 5"/>
                  <a:gd name="T2" fmla="*/ 1 w 4"/>
                  <a:gd name="T3" fmla="*/ 0 h 5"/>
                  <a:gd name="T4" fmla="*/ 0 w 4"/>
                  <a:gd name="T5" fmla="*/ 0 h 5"/>
                  <a:gd name="T6" fmla="*/ 0 w 4"/>
                  <a:gd name="T7" fmla="*/ 3 h 5"/>
                  <a:gd name="T8" fmla="*/ 0 w 4"/>
                  <a:gd name="T9" fmla="*/ 5 h 5"/>
                  <a:gd name="T10" fmla="*/ 4 w 4"/>
                  <a:gd name="T11" fmla="*/ 5 h 5"/>
                  <a:gd name="T12" fmla="*/ 4 w 4"/>
                  <a:gd name="T13" fmla="*/ 3 h 5"/>
                  <a:gd name="T14" fmla="*/ 4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4" y="2"/>
                    </a:moveTo>
                    <a:lnTo>
                      <a:pt x="1" y="0"/>
                    </a:lnTo>
                    <a:lnTo>
                      <a:pt x="0" y="0"/>
                    </a:lnTo>
                    <a:lnTo>
                      <a:pt x="0" y="3"/>
                    </a:lnTo>
                    <a:lnTo>
                      <a:pt x="0" y="5"/>
                    </a:lnTo>
                    <a:lnTo>
                      <a:pt x="4" y="5"/>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5" name="Freeform 3872"/>
              <p:cNvSpPr>
                <a:spLocks/>
              </p:cNvSpPr>
              <p:nvPr/>
            </p:nvSpPr>
            <p:spPr bwMode="auto">
              <a:xfrm>
                <a:off x="3562" y="3771"/>
                <a:ext cx="5" cy="2"/>
              </a:xfrm>
              <a:custGeom>
                <a:avLst/>
                <a:gdLst>
                  <a:gd name="T0" fmla="*/ 5 w 9"/>
                  <a:gd name="T1" fmla="*/ 3 h 5"/>
                  <a:gd name="T2" fmla="*/ 5 w 9"/>
                  <a:gd name="T3" fmla="*/ 2 h 5"/>
                  <a:gd name="T4" fmla="*/ 0 w 9"/>
                  <a:gd name="T5" fmla="*/ 0 h 5"/>
                  <a:gd name="T6" fmla="*/ 0 w 9"/>
                  <a:gd name="T7" fmla="*/ 2 h 5"/>
                  <a:gd name="T8" fmla="*/ 0 w 9"/>
                  <a:gd name="T9" fmla="*/ 3 h 5"/>
                  <a:gd name="T10" fmla="*/ 9 w 9"/>
                  <a:gd name="T11" fmla="*/ 5 h 5"/>
                  <a:gd name="T12" fmla="*/ 5 w 9"/>
                  <a:gd name="T13" fmla="*/ 5 h 5"/>
                  <a:gd name="T14" fmla="*/ 5 w 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3"/>
                    </a:moveTo>
                    <a:lnTo>
                      <a:pt x="5" y="2"/>
                    </a:lnTo>
                    <a:lnTo>
                      <a:pt x="0" y="0"/>
                    </a:lnTo>
                    <a:lnTo>
                      <a:pt x="0" y="2"/>
                    </a:lnTo>
                    <a:lnTo>
                      <a:pt x="0" y="3"/>
                    </a:lnTo>
                    <a:lnTo>
                      <a:pt x="9" y="5"/>
                    </a:lnTo>
                    <a:lnTo>
                      <a:pt x="5" y="5"/>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6" name="Freeform 3873"/>
              <p:cNvSpPr>
                <a:spLocks/>
              </p:cNvSpPr>
              <p:nvPr/>
            </p:nvSpPr>
            <p:spPr bwMode="auto">
              <a:xfrm>
                <a:off x="3546" y="3771"/>
                <a:ext cx="16" cy="2"/>
              </a:xfrm>
              <a:custGeom>
                <a:avLst/>
                <a:gdLst>
                  <a:gd name="T0" fmla="*/ 33 w 33"/>
                  <a:gd name="T1" fmla="*/ 1 h 5"/>
                  <a:gd name="T2" fmla="*/ 28 w 33"/>
                  <a:gd name="T3" fmla="*/ 0 h 5"/>
                  <a:gd name="T4" fmla="*/ 0 w 33"/>
                  <a:gd name="T5" fmla="*/ 0 h 5"/>
                  <a:gd name="T6" fmla="*/ 0 w 33"/>
                  <a:gd name="T7" fmla="*/ 3 h 5"/>
                  <a:gd name="T8" fmla="*/ 0 w 33"/>
                  <a:gd name="T9" fmla="*/ 5 h 5"/>
                  <a:gd name="T10" fmla="*/ 33 w 33"/>
                  <a:gd name="T11" fmla="*/ 5 h 5"/>
                  <a:gd name="T12" fmla="*/ 33 w 33"/>
                  <a:gd name="T13" fmla="*/ 3 h 5"/>
                  <a:gd name="T14" fmla="*/ 33 w 3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3"/>
                  <a:gd name="T25" fmla="*/ 0 h 5"/>
                  <a:gd name="T26" fmla="*/ 33 w 3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 h="5">
                    <a:moveTo>
                      <a:pt x="33" y="1"/>
                    </a:moveTo>
                    <a:lnTo>
                      <a:pt x="28" y="0"/>
                    </a:lnTo>
                    <a:lnTo>
                      <a:pt x="0" y="0"/>
                    </a:lnTo>
                    <a:lnTo>
                      <a:pt x="0" y="3"/>
                    </a:lnTo>
                    <a:lnTo>
                      <a:pt x="0" y="5"/>
                    </a:lnTo>
                    <a:lnTo>
                      <a:pt x="33" y="5"/>
                    </a:lnTo>
                    <a:lnTo>
                      <a:pt x="33" y="3"/>
                    </a:lnTo>
                    <a:lnTo>
                      <a:pt x="3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7" name="Freeform 3874"/>
              <p:cNvSpPr>
                <a:spLocks/>
              </p:cNvSpPr>
              <p:nvPr/>
            </p:nvSpPr>
            <p:spPr bwMode="auto">
              <a:xfrm>
                <a:off x="3545" y="3771"/>
                <a:ext cx="2" cy="2"/>
              </a:xfrm>
              <a:custGeom>
                <a:avLst/>
                <a:gdLst>
                  <a:gd name="T0" fmla="*/ 3 w 5"/>
                  <a:gd name="T1" fmla="*/ 0 h 5"/>
                  <a:gd name="T2" fmla="*/ 5 w 5"/>
                  <a:gd name="T3" fmla="*/ 0 h 5"/>
                  <a:gd name="T4" fmla="*/ 0 w 5"/>
                  <a:gd name="T5" fmla="*/ 3 h 5"/>
                  <a:gd name="T6" fmla="*/ 0 w 5"/>
                  <a:gd name="T7" fmla="*/ 4 h 5"/>
                  <a:gd name="T8" fmla="*/ 0 w 5"/>
                  <a:gd name="T9" fmla="*/ 5 h 5"/>
                  <a:gd name="T10" fmla="*/ 3 w 5"/>
                  <a:gd name="T11" fmla="*/ 4 h 5"/>
                  <a:gd name="T12" fmla="*/ 3 w 5"/>
                  <a:gd name="T13" fmla="*/ 3 h 5"/>
                  <a:gd name="T14" fmla="*/ 3 w 5"/>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0"/>
                    </a:moveTo>
                    <a:lnTo>
                      <a:pt x="5" y="0"/>
                    </a:lnTo>
                    <a:lnTo>
                      <a:pt x="0" y="3"/>
                    </a:lnTo>
                    <a:lnTo>
                      <a:pt x="0" y="4"/>
                    </a:lnTo>
                    <a:lnTo>
                      <a:pt x="0" y="5"/>
                    </a:lnTo>
                    <a:lnTo>
                      <a:pt x="3" y="4"/>
                    </a:lnTo>
                    <a:lnTo>
                      <a:pt x="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8" name="Freeform 3875"/>
              <p:cNvSpPr>
                <a:spLocks/>
              </p:cNvSpPr>
              <p:nvPr/>
            </p:nvSpPr>
            <p:spPr bwMode="auto">
              <a:xfrm>
                <a:off x="3542" y="3771"/>
                <a:ext cx="3" cy="2"/>
              </a:xfrm>
              <a:custGeom>
                <a:avLst/>
                <a:gdLst>
                  <a:gd name="T0" fmla="*/ 6 w 6"/>
                  <a:gd name="T1" fmla="*/ 3 h 5"/>
                  <a:gd name="T2" fmla="*/ 6 w 6"/>
                  <a:gd name="T3" fmla="*/ 0 h 5"/>
                  <a:gd name="T4" fmla="*/ 0 w 6"/>
                  <a:gd name="T5" fmla="*/ 0 h 5"/>
                  <a:gd name="T6" fmla="*/ 0 w 6"/>
                  <a:gd name="T7" fmla="*/ 3 h 5"/>
                  <a:gd name="T8" fmla="*/ 0 w 6"/>
                  <a:gd name="T9" fmla="*/ 5 h 5"/>
                  <a:gd name="T10" fmla="*/ 4 w 6"/>
                  <a:gd name="T11" fmla="*/ 5 h 5"/>
                  <a:gd name="T12" fmla="*/ 6 w 6"/>
                  <a:gd name="T13" fmla="*/ 4 h 5"/>
                  <a:gd name="T14" fmla="*/ 6 w 6"/>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6" y="3"/>
                    </a:moveTo>
                    <a:lnTo>
                      <a:pt x="6" y="0"/>
                    </a:lnTo>
                    <a:lnTo>
                      <a:pt x="0" y="0"/>
                    </a:lnTo>
                    <a:lnTo>
                      <a:pt x="0" y="3"/>
                    </a:lnTo>
                    <a:lnTo>
                      <a:pt x="0" y="5"/>
                    </a:lnTo>
                    <a:lnTo>
                      <a:pt x="4" y="5"/>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79" name="Freeform 3876"/>
              <p:cNvSpPr>
                <a:spLocks/>
              </p:cNvSpPr>
              <p:nvPr/>
            </p:nvSpPr>
            <p:spPr bwMode="auto">
              <a:xfrm>
                <a:off x="3540" y="3761"/>
                <a:ext cx="3" cy="12"/>
              </a:xfrm>
              <a:custGeom>
                <a:avLst/>
                <a:gdLst>
                  <a:gd name="T0" fmla="*/ 3 w 7"/>
                  <a:gd name="T1" fmla="*/ 19 h 24"/>
                  <a:gd name="T2" fmla="*/ 6 w 7"/>
                  <a:gd name="T3" fmla="*/ 19 h 24"/>
                  <a:gd name="T4" fmla="*/ 2 w 7"/>
                  <a:gd name="T5" fmla="*/ 22 h 24"/>
                  <a:gd name="T6" fmla="*/ 7 w 7"/>
                  <a:gd name="T7" fmla="*/ 0 h 24"/>
                  <a:gd name="T8" fmla="*/ 6 w 7"/>
                  <a:gd name="T9" fmla="*/ 0 h 24"/>
                  <a:gd name="T10" fmla="*/ 5 w 7"/>
                  <a:gd name="T11" fmla="*/ 0 h 24"/>
                  <a:gd name="T12" fmla="*/ 0 w 7"/>
                  <a:gd name="T13" fmla="*/ 23 h 24"/>
                  <a:gd name="T14" fmla="*/ 1 w 7"/>
                  <a:gd name="T15" fmla="*/ 24 h 24"/>
                  <a:gd name="T16" fmla="*/ 3 w 7"/>
                  <a:gd name="T17" fmla="*/ 23 h 24"/>
                  <a:gd name="T18" fmla="*/ 3 w 7"/>
                  <a:gd name="T19" fmla="*/ 22 h 24"/>
                  <a:gd name="T20" fmla="*/ 3 w 7"/>
                  <a:gd name="T21" fmla="*/ 19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3" y="19"/>
                    </a:moveTo>
                    <a:lnTo>
                      <a:pt x="6" y="19"/>
                    </a:lnTo>
                    <a:lnTo>
                      <a:pt x="2" y="22"/>
                    </a:lnTo>
                    <a:lnTo>
                      <a:pt x="7" y="0"/>
                    </a:lnTo>
                    <a:lnTo>
                      <a:pt x="6" y="0"/>
                    </a:lnTo>
                    <a:lnTo>
                      <a:pt x="5" y="0"/>
                    </a:lnTo>
                    <a:lnTo>
                      <a:pt x="0" y="23"/>
                    </a:lnTo>
                    <a:lnTo>
                      <a:pt x="1" y="24"/>
                    </a:lnTo>
                    <a:lnTo>
                      <a:pt x="3" y="23"/>
                    </a:lnTo>
                    <a:lnTo>
                      <a:pt x="3" y="22"/>
                    </a:lnTo>
                    <a:lnTo>
                      <a:pt x="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0" name="Freeform 3877"/>
              <p:cNvSpPr>
                <a:spLocks/>
              </p:cNvSpPr>
              <p:nvPr/>
            </p:nvSpPr>
            <p:spPr bwMode="auto">
              <a:xfrm>
                <a:off x="3542" y="3761"/>
                <a:ext cx="1" cy="1"/>
              </a:xfrm>
              <a:custGeom>
                <a:avLst/>
                <a:gdLst>
                  <a:gd name="T0" fmla="*/ 1 w 1"/>
                  <a:gd name="T1" fmla="*/ 0 h 1"/>
                  <a:gd name="T2" fmla="*/ 1 w 1"/>
                  <a:gd name="T3" fmla="*/ 1 h 1"/>
                  <a:gd name="T4" fmla="*/ 0 w 1"/>
                  <a:gd name="T5" fmla="*/ 0 h 1"/>
                  <a:gd name="T6" fmla="*/ 0 w 1"/>
                  <a:gd name="T7" fmla="*/ 0 h 1"/>
                  <a:gd name="T8" fmla="*/ 1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1"/>
                    </a:lnTo>
                    <a:lnTo>
                      <a:pt x="0"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1" name="Freeform 3878"/>
              <p:cNvSpPr>
                <a:spLocks/>
              </p:cNvSpPr>
              <p:nvPr/>
            </p:nvSpPr>
            <p:spPr bwMode="auto">
              <a:xfrm>
                <a:off x="3542" y="3761"/>
                <a:ext cx="4" cy="1"/>
              </a:xfrm>
              <a:custGeom>
                <a:avLst/>
                <a:gdLst>
                  <a:gd name="T0" fmla="*/ 1 w 7"/>
                  <a:gd name="T1" fmla="*/ 2 h 2"/>
                  <a:gd name="T2" fmla="*/ 7 w 7"/>
                  <a:gd name="T3" fmla="*/ 2 h 2"/>
                  <a:gd name="T4" fmla="*/ 7 w 7"/>
                  <a:gd name="T5" fmla="*/ 1 h 2"/>
                  <a:gd name="T6" fmla="*/ 7 w 7"/>
                  <a:gd name="T7" fmla="*/ 0 h 2"/>
                  <a:gd name="T8" fmla="*/ 0 w 7"/>
                  <a:gd name="T9" fmla="*/ 1 h 2"/>
                  <a:gd name="T10" fmla="*/ 1 w 7"/>
                  <a:gd name="T11" fmla="*/ 2 h 2"/>
                  <a:gd name="T12" fmla="*/ 0 60000 65536"/>
                  <a:gd name="T13" fmla="*/ 0 60000 65536"/>
                  <a:gd name="T14" fmla="*/ 0 60000 65536"/>
                  <a:gd name="T15" fmla="*/ 0 60000 65536"/>
                  <a:gd name="T16" fmla="*/ 0 60000 65536"/>
                  <a:gd name="T17" fmla="*/ 0 60000 65536"/>
                  <a:gd name="T18" fmla="*/ 0 w 7"/>
                  <a:gd name="T19" fmla="*/ 0 h 2"/>
                  <a:gd name="T20" fmla="*/ 7 w 7"/>
                  <a:gd name="T21" fmla="*/ 2 h 2"/>
                </a:gdLst>
                <a:ahLst/>
                <a:cxnLst>
                  <a:cxn ang="T12">
                    <a:pos x="T0" y="T1"/>
                  </a:cxn>
                  <a:cxn ang="T13">
                    <a:pos x="T2" y="T3"/>
                  </a:cxn>
                  <a:cxn ang="T14">
                    <a:pos x="T4" y="T5"/>
                  </a:cxn>
                  <a:cxn ang="T15">
                    <a:pos x="T6" y="T7"/>
                  </a:cxn>
                  <a:cxn ang="T16">
                    <a:pos x="T8" y="T9"/>
                  </a:cxn>
                  <a:cxn ang="T17">
                    <a:pos x="T10" y="T11"/>
                  </a:cxn>
                </a:cxnLst>
                <a:rect l="T18" t="T19" r="T20" b="T21"/>
                <a:pathLst>
                  <a:path w="7" h="2">
                    <a:moveTo>
                      <a:pt x="1" y="2"/>
                    </a:moveTo>
                    <a:lnTo>
                      <a:pt x="7" y="2"/>
                    </a:lnTo>
                    <a:lnTo>
                      <a:pt x="7" y="1"/>
                    </a:lnTo>
                    <a:lnTo>
                      <a:pt x="7" y="0"/>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2" name="Freeform 3879"/>
              <p:cNvSpPr>
                <a:spLocks/>
              </p:cNvSpPr>
              <p:nvPr/>
            </p:nvSpPr>
            <p:spPr bwMode="auto">
              <a:xfrm>
                <a:off x="3545" y="3751"/>
                <a:ext cx="35" cy="12"/>
              </a:xfrm>
              <a:custGeom>
                <a:avLst/>
                <a:gdLst>
                  <a:gd name="T0" fmla="*/ 2 w 71"/>
                  <a:gd name="T1" fmla="*/ 21 h 23"/>
                  <a:gd name="T2" fmla="*/ 0 w 71"/>
                  <a:gd name="T3" fmla="*/ 22 h 23"/>
                  <a:gd name="T4" fmla="*/ 2 w 71"/>
                  <a:gd name="T5" fmla="*/ 23 h 23"/>
                  <a:gd name="T6" fmla="*/ 6 w 71"/>
                  <a:gd name="T7" fmla="*/ 22 h 23"/>
                  <a:gd name="T8" fmla="*/ 20 w 71"/>
                  <a:gd name="T9" fmla="*/ 22 h 23"/>
                  <a:gd name="T10" fmla="*/ 25 w 71"/>
                  <a:gd name="T11" fmla="*/ 21 h 23"/>
                  <a:gd name="T12" fmla="*/ 28 w 71"/>
                  <a:gd name="T13" fmla="*/ 20 h 23"/>
                  <a:gd name="T14" fmla="*/ 33 w 71"/>
                  <a:gd name="T15" fmla="*/ 20 h 23"/>
                  <a:gd name="T16" fmla="*/ 36 w 71"/>
                  <a:gd name="T17" fmla="*/ 18 h 23"/>
                  <a:gd name="T18" fmla="*/ 41 w 71"/>
                  <a:gd name="T19" fmla="*/ 17 h 23"/>
                  <a:gd name="T20" fmla="*/ 48 w 71"/>
                  <a:gd name="T21" fmla="*/ 15 h 23"/>
                  <a:gd name="T22" fmla="*/ 53 w 71"/>
                  <a:gd name="T23" fmla="*/ 14 h 23"/>
                  <a:gd name="T24" fmla="*/ 57 w 71"/>
                  <a:gd name="T25" fmla="*/ 12 h 23"/>
                  <a:gd name="T26" fmla="*/ 60 w 71"/>
                  <a:gd name="T27" fmla="*/ 10 h 23"/>
                  <a:gd name="T28" fmla="*/ 63 w 71"/>
                  <a:gd name="T29" fmla="*/ 8 h 23"/>
                  <a:gd name="T30" fmla="*/ 66 w 71"/>
                  <a:gd name="T31" fmla="*/ 7 h 23"/>
                  <a:gd name="T32" fmla="*/ 71 w 71"/>
                  <a:gd name="T33" fmla="*/ 2 h 23"/>
                  <a:gd name="T34" fmla="*/ 69 w 71"/>
                  <a:gd name="T35" fmla="*/ 1 h 23"/>
                  <a:gd name="T36" fmla="*/ 68 w 71"/>
                  <a:gd name="T37" fmla="*/ 0 h 23"/>
                  <a:gd name="T38" fmla="*/ 64 w 71"/>
                  <a:gd name="T39" fmla="*/ 5 h 23"/>
                  <a:gd name="T40" fmla="*/ 60 w 71"/>
                  <a:gd name="T41" fmla="*/ 6 h 23"/>
                  <a:gd name="T42" fmla="*/ 58 w 71"/>
                  <a:gd name="T43" fmla="*/ 8 h 23"/>
                  <a:gd name="T44" fmla="*/ 53 w 71"/>
                  <a:gd name="T45" fmla="*/ 9 h 23"/>
                  <a:gd name="T46" fmla="*/ 51 w 71"/>
                  <a:gd name="T47" fmla="*/ 12 h 23"/>
                  <a:gd name="T48" fmla="*/ 48 w 71"/>
                  <a:gd name="T49" fmla="*/ 13 h 23"/>
                  <a:gd name="T50" fmla="*/ 41 w 71"/>
                  <a:gd name="T51" fmla="*/ 15 h 23"/>
                  <a:gd name="T52" fmla="*/ 36 w 71"/>
                  <a:gd name="T53" fmla="*/ 16 h 23"/>
                  <a:gd name="T54" fmla="*/ 33 w 71"/>
                  <a:gd name="T55" fmla="*/ 17 h 23"/>
                  <a:gd name="T56" fmla="*/ 28 w 71"/>
                  <a:gd name="T57" fmla="*/ 17 h 23"/>
                  <a:gd name="T58" fmla="*/ 25 w 71"/>
                  <a:gd name="T59" fmla="*/ 18 h 23"/>
                  <a:gd name="T60" fmla="*/ 20 w 71"/>
                  <a:gd name="T61" fmla="*/ 20 h 23"/>
                  <a:gd name="T62" fmla="*/ 6 w 71"/>
                  <a:gd name="T63" fmla="*/ 20 h 23"/>
                  <a:gd name="T64" fmla="*/ 4 w 71"/>
                  <a:gd name="T65" fmla="*/ 21 h 23"/>
                  <a:gd name="T66" fmla="*/ 3 w 71"/>
                  <a:gd name="T67" fmla="*/ 20 h 23"/>
                  <a:gd name="T68" fmla="*/ 2 w 71"/>
                  <a:gd name="T69" fmla="*/ 20 h 23"/>
                  <a:gd name="T70" fmla="*/ 2 w 71"/>
                  <a:gd name="T71" fmla="*/ 21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1"/>
                  <a:gd name="T109" fmla="*/ 0 h 23"/>
                  <a:gd name="T110" fmla="*/ 71 w 71"/>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1" h="23">
                    <a:moveTo>
                      <a:pt x="2" y="21"/>
                    </a:moveTo>
                    <a:lnTo>
                      <a:pt x="0" y="22"/>
                    </a:lnTo>
                    <a:lnTo>
                      <a:pt x="2" y="23"/>
                    </a:lnTo>
                    <a:lnTo>
                      <a:pt x="6" y="22"/>
                    </a:lnTo>
                    <a:lnTo>
                      <a:pt x="20" y="22"/>
                    </a:lnTo>
                    <a:lnTo>
                      <a:pt x="25" y="21"/>
                    </a:lnTo>
                    <a:lnTo>
                      <a:pt x="28" y="20"/>
                    </a:lnTo>
                    <a:lnTo>
                      <a:pt x="33" y="20"/>
                    </a:lnTo>
                    <a:lnTo>
                      <a:pt x="36" y="18"/>
                    </a:lnTo>
                    <a:lnTo>
                      <a:pt x="41" y="17"/>
                    </a:lnTo>
                    <a:lnTo>
                      <a:pt x="48" y="15"/>
                    </a:lnTo>
                    <a:lnTo>
                      <a:pt x="53" y="14"/>
                    </a:lnTo>
                    <a:lnTo>
                      <a:pt x="57" y="12"/>
                    </a:lnTo>
                    <a:lnTo>
                      <a:pt x="60" y="10"/>
                    </a:lnTo>
                    <a:lnTo>
                      <a:pt x="63" y="8"/>
                    </a:lnTo>
                    <a:lnTo>
                      <a:pt x="66" y="7"/>
                    </a:lnTo>
                    <a:lnTo>
                      <a:pt x="71" y="2"/>
                    </a:lnTo>
                    <a:lnTo>
                      <a:pt x="69" y="1"/>
                    </a:lnTo>
                    <a:lnTo>
                      <a:pt x="68" y="0"/>
                    </a:lnTo>
                    <a:lnTo>
                      <a:pt x="64" y="5"/>
                    </a:lnTo>
                    <a:lnTo>
                      <a:pt x="60" y="6"/>
                    </a:lnTo>
                    <a:lnTo>
                      <a:pt x="58" y="8"/>
                    </a:lnTo>
                    <a:lnTo>
                      <a:pt x="53" y="9"/>
                    </a:lnTo>
                    <a:lnTo>
                      <a:pt x="51" y="12"/>
                    </a:lnTo>
                    <a:lnTo>
                      <a:pt x="48" y="13"/>
                    </a:lnTo>
                    <a:lnTo>
                      <a:pt x="41" y="15"/>
                    </a:lnTo>
                    <a:lnTo>
                      <a:pt x="36" y="16"/>
                    </a:lnTo>
                    <a:lnTo>
                      <a:pt x="33" y="17"/>
                    </a:lnTo>
                    <a:lnTo>
                      <a:pt x="28" y="17"/>
                    </a:lnTo>
                    <a:lnTo>
                      <a:pt x="25" y="18"/>
                    </a:lnTo>
                    <a:lnTo>
                      <a:pt x="20" y="20"/>
                    </a:lnTo>
                    <a:lnTo>
                      <a:pt x="6" y="20"/>
                    </a:lnTo>
                    <a:lnTo>
                      <a:pt x="4" y="21"/>
                    </a:lnTo>
                    <a:lnTo>
                      <a:pt x="3" y="20"/>
                    </a:lnTo>
                    <a:lnTo>
                      <a:pt x="2" y="20"/>
                    </a:lnTo>
                    <a:lnTo>
                      <a:pt x="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3" name="Freeform 3880"/>
              <p:cNvSpPr>
                <a:spLocks/>
              </p:cNvSpPr>
              <p:nvPr/>
            </p:nvSpPr>
            <p:spPr bwMode="auto">
              <a:xfrm>
                <a:off x="3579" y="3737"/>
                <a:ext cx="4" cy="16"/>
              </a:xfrm>
              <a:custGeom>
                <a:avLst/>
                <a:gdLst>
                  <a:gd name="T0" fmla="*/ 3 w 8"/>
                  <a:gd name="T1" fmla="*/ 30 h 31"/>
                  <a:gd name="T2" fmla="*/ 1 w 8"/>
                  <a:gd name="T3" fmla="*/ 31 h 31"/>
                  <a:gd name="T4" fmla="*/ 7 w 8"/>
                  <a:gd name="T5" fmla="*/ 20 h 31"/>
                  <a:gd name="T6" fmla="*/ 7 w 8"/>
                  <a:gd name="T7" fmla="*/ 17 h 31"/>
                  <a:gd name="T8" fmla="*/ 8 w 8"/>
                  <a:gd name="T9" fmla="*/ 14 h 31"/>
                  <a:gd name="T10" fmla="*/ 7 w 8"/>
                  <a:gd name="T11" fmla="*/ 12 h 31"/>
                  <a:gd name="T12" fmla="*/ 7 w 8"/>
                  <a:gd name="T13" fmla="*/ 7 h 31"/>
                  <a:gd name="T14" fmla="*/ 4 w 8"/>
                  <a:gd name="T15" fmla="*/ 0 h 31"/>
                  <a:gd name="T16" fmla="*/ 3 w 8"/>
                  <a:gd name="T17" fmla="*/ 0 h 31"/>
                  <a:gd name="T18" fmla="*/ 1 w 8"/>
                  <a:gd name="T19" fmla="*/ 0 h 31"/>
                  <a:gd name="T20" fmla="*/ 5 w 8"/>
                  <a:gd name="T21" fmla="*/ 7 h 31"/>
                  <a:gd name="T22" fmla="*/ 5 w 8"/>
                  <a:gd name="T23" fmla="*/ 12 h 31"/>
                  <a:gd name="T24" fmla="*/ 6 w 8"/>
                  <a:gd name="T25" fmla="*/ 14 h 31"/>
                  <a:gd name="T26" fmla="*/ 5 w 8"/>
                  <a:gd name="T27" fmla="*/ 17 h 31"/>
                  <a:gd name="T28" fmla="*/ 5 w 8"/>
                  <a:gd name="T29" fmla="*/ 20 h 31"/>
                  <a:gd name="T30" fmla="*/ 0 w 8"/>
                  <a:gd name="T31" fmla="*/ 29 h 31"/>
                  <a:gd name="T32" fmla="*/ 1 w 8"/>
                  <a:gd name="T33" fmla="*/ 29 h 31"/>
                  <a:gd name="T34" fmla="*/ 3 w 8"/>
                  <a:gd name="T35" fmla="*/ 30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31"/>
                  <a:gd name="T56" fmla="*/ 8 w 8"/>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31">
                    <a:moveTo>
                      <a:pt x="3" y="30"/>
                    </a:moveTo>
                    <a:lnTo>
                      <a:pt x="1" y="31"/>
                    </a:lnTo>
                    <a:lnTo>
                      <a:pt x="7" y="20"/>
                    </a:lnTo>
                    <a:lnTo>
                      <a:pt x="7" y="17"/>
                    </a:lnTo>
                    <a:lnTo>
                      <a:pt x="8" y="14"/>
                    </a:lnTo>
                    <a:lnTo>
                      <a:pt x="7" y="12"/>
                    </a:lnTo>
                    <a:lnTo>
                      <a:pt x="7" y="7"/>
                    </a:lnTo>
                    <a:lnTo>
                      <a:pt x="4" y="0"/>
                    </a:lnTo>
                    <a:lnTo>
                      <a:pt x="3" y="0"/>
                    </a:lnTo>
                    <a:lnTo>
                      <a:pt x="1" y="0"/>
                    </a:lnTo>
                    <a:lnTo>
                      <a:pt x="5" y="7"/>
                    </a:lnTo>
                    <a:lnTo>
                      <a:pt x="5" y="12"/>
                    </a:lnTo>
                    <a:lnTo>
                      <a:pt x="6" y="14"/>
                    </a:lnTo>
                    <a:lnTo>
                      <a:pt x="5" y="17"/>
                    </a:lnTo>
                    <a:lnTo>
                      <a:pt x="5" y="20"/>
                    </a:lnTo>
                    <a:lnTo>
                      <a:pt x="0" y="29"/>
                    </a:lnTo>
                    <a:lnTo>
                      <a:pt x="1" y="29"/>
                    </a:lnTo>
                    <a:lnTo>
                      <a:pt x="3"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4" name="Freeform 3881"/>
              <p:cNvSpPr>
                <a:spLocks/>
              </p:cNvSpPr>
              <p:nvPr/>
            </p:nvSpPr>
            <p:spPr bwMode="auto">
              <a:xfrm>
                <a:off x="3580" y="3736"/>
                <a:ext cx="1" cy="2"/>
              </a:xfrm>
              <a:custGeom>
                <a:avLst/>
                <a:gdLst>
                  <a:gd name="T0" fmla="*/ 3 w 3"/>
                  <a:gd name="T1" fmla="*/ 2 h 4"/>
                  <a:gd name="T2" fmla="*/ 2 w 3"/>
                  <a:gd name="T3" fmla="*/ 0 h 4"/>
                  <a:gd name="T4" fmla="*/ 0 w 3"/>
                  <a:gd name="T5" fmla="*/ 4 h 4"/>
                  <a:gd name="T6" fmla="*/ 2 w 3"/>
                  <a:gd name="T7" fmla="*/ 2 h 4"/>
                  <a:gd name="T8" fmla="*/ 3 w 3"/>
                  <a:gd name="T9" fmla="*/ 2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2"/>
                    </a:moveTo>
                    <a:lnTo>
                      <a:pt x="2" y="0"/>
                    </a:lnTo>
                    <a:lnTo>
                      <a:pt x="0" y="4"/>
                    </a:lnTo>
                    <a:lnTo>
                      <a:pt x="2"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5" name="Freeform 3882"/>
              <p:cNvSpPr>
                <a:spLocks/>
              </p:cNvSpPr>
              <p:nvPr/>
            </p:nvSpPr>
            <p:spPr bwMode="auto">
              <a:xfrm>
                <a:off x="3578" y="3735"/>
                <a:ext cx="2" cy="3"/>
              </a:xfrm>
              <a:custGeom>
                <a:avLst/>
                <a:gdLst>
                  <a:gd name="T0" fmla="*/ 5 w 5"/>
                  <a:gd name="T1" fmla="*/ 2 h 6"/>
                  <a:gd name="T2" fmla="*/ 2 w 5"/>
                  <a:gd name="T3" fmla="*/ 0 h 6"/>
                  <a:gd name="T4" fmla="*/ 1 w 5"/>
                  <a:gd name="T5" fmla="*/ 1 h 6"/>
                  <a:gd name="T6" fmla="*/ 0 w 5"/>
                  <a:gd name="T7" fmla="*/ 2 h 6"/>
                  <a:gd name="T8" fmla="*/ 3 w 5"/>
                  <a:gd name="T9" fmla="*/ 6 h 6"/>
                  <a:gd name="T10" fmla="*/ 5 w 5"/>
                  <a:gd name="T11" fmla="*/ 2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5" y="2"/>
                    </a:moveTo>
                    <a:lnTo>
                      <a:pt x="2" y="0"/>
                    </a:lnTo>
                    <a:lnTo>
                      <a:pt x="1" y="1"/>
                    </a:lnTo>
                    <a:lnTo>
                      <a:pt x="0" y="2"/>
                    </a:lnTo>
                    <a:lnTo>
                      <a:pt x="3" y="6"/>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6" name="Freeform 3883"/>
              <p:cNvSpPr>
                <a:spLocks/>
              </p:cNvSpPr>
              <p:nvPr/>
            </p:nvSpPr>
            <p:spPr bwMode="auto">
              <a:xfrm>
                <a:off x="3577" y="3733"/>
                <a:ext cx="2" cy="4"/>
              </a:xfrm>
              <a:custGeom>
                <a:avLst/>
                <a:gdLst>
                  <a:gd name="T0" fmla="*/ 3 w 4"/>
                  <a:gd name="T1" fmla="*/ 5 h 7"/>
                  <a:gd name="T2" fmla="*/ 4 w 4"/>
                  <a:gd name="T3" fmla="*/ 5 h 7"/>
                  <a:gd name="T4" fmla="*/ 3 w 4"/>
                  <a:gd name="T5" fmla="*/ 3 h 7"/>
                  <a:gd name="T6" fmla="*/ 0 w 4"/>
                  <a:gd name="T7" fmla="*/ 0 h 7"/>
                  <a:gd name="T8" fmla="*/ 0 w 4"/>
                  <a:gd name="T9" fmla="*/ 1 h 7"/>
                  <a:gd name="T10" fmla="*/ 0 w 4"/>
                  <a:gd name="T11" fmla="*/ 3 h 7"/>
                  <a:gd name="T12" fmla="*/ 1 w 4"/>
                  <a:gd name="T13" fmla="*/ 3 h 7"/>
                  <a:gd name="T14" fmla="*/ 3 w 4"/>
                  <a:gd name="T15" fmla="*/ 7 h 7"/>
                  <a:gd name="T16" fmla="*/ 2 w 4"/>
                  <a:gd name="T17" fmla="*/ 6 h 7"/>
                  <a:gd name="T18" fmla="*/ 3 w 4"/>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3" y="5"/>
                    </a:moveTo>
                    <a:lnTo>
                      <a:pt x="4" y="5"/>
                    </a:lnTo>
                    <a:lnTo>
                      <a:pt x="3" y="3"/>
                    </a:lnTo>
                    <a:lnTo>
                      <a:pt x="0" y="0"/>
                    </a:lnTo>
                    <a:lnTo>
                      <a:pt x="0" y="1"/>
                    </a:lnTo>
                    <a:lnTo>
                      <a:pt x="0" y="3"/>
                    </a:lnTo>
                    <a:lnTo>
                      <a:pt x="1" y="3"/>
                    </a:lnTo>
                    <a:lnTo>
                      <a:pt x="3" y="7"/>
                    </a:lnTo>
                    <a:lnTo>
                      <a:pt x="2" y="6"/>
                    </a:lnTo>
                    <a:lnTo>
                      <a:pt x="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7" name="Freeform 3884"/>
              <p:cNvSpPr>
                <a:spLocks/>
              </p:cNvSpPr>
              <p:nvPr/>
            </p:nvSpPr>
            <p:spPr bwMode="auto">
              <a:xfrm>
                <a:off x="3575" y="3732"/>
                <a:ext cx="2" cy="2"/>
              </a:xfrm>
              <a:custGeom>
                <a:avLst/>
                <a:gdLst>
                  <a:gd name="T0" fmla="*/ 4 w 5"/>
                  <a:gd name="T1" fmla="*/ 3 h 5"/>
                  <a:gd name="T2" fmla="*/ 5 w 5"/>
                  <a:gd name="T3" fmla="*/ 2 h 5"/>
                  <a:gd name="T4" fmla="*/ 3 w 5"/>
                  <a:gd name="T5" fmla="*/ 0 h 5"/>
                  <a:gd name="T6" fmla="*/ 1 w 5"/>
                  <a:gd name="T7" fmla="*/ 1 h 5"/>
                  <a:gd name="T8" fmla="*/ 0 w 5"/>
                  <a:gd name="T9" fmla="*/ 2 h 5"/>
                  <a:gd name="T10" fmla="*/ 1 w 5"/>
                  <a:gd name="T11" fmla="*/ 3 h 5"/>
                  <a:gd name="T12" fmla="*/ 4 w 5"/>
                  <a:gd name="T13" fmla="*/ 5 h 5"/>
                  <a:gd name="T14" fmla="*/ 4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3"/>
                    </a:moveTo>
                    <a:lnTo>
                      <a:pt x="5" y="2"/>
                    </a:lnTo>
                    <a:lnTo>
                      <a:pt x="3" y="0"/>
                    </a:lnTo>
                    <a:lnTo>
                      <a:pt x="1" y="1"/>
                    </a:lnTo>
                    <a:lnTo>
                      <a:pt x="0" y="2"/>
                    </a:lnTo>
                    <a:lnTo>
                      <a:pt x="1" y="3"/>
                    </a:lnTo>
                    <a:lnTo>
                      <a:pt x="4" y="5"/>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8" name="Freeform 3885"/>
              <p:cNvSpPr>
                <a:spLocks/>
              </p:cNvSpPr>
              <p:nvPr/>
            </p:nvSpPr>
            <p:spPr bwMode="auto">
              <a:xfrm>
                <a:off x="3575" y="3731"/>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2" y="3"/>
                    </a:lnTo>
                    <a:lnTo>
                      <a:pt x="2"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89" name="Freeform 3886"/>
              <p:cNvSpPr>
                <a:spLocks/>
              </p:cNvSpPr>
              <p:nvPr/>
            </p:nvSpPr>
            <p:spPr bwMode="auto">
              <a:xfrm>
                <a:off x="3565" y="3727"/>
                <a:ext cx="10" cy="6"/>
              </a:xfrm>
              <a:custGeom>
                <a:avLst/>
                <a:gdLst>
                  <a:gd name="T0" fmla="*/ 19 w 20"/>
                  <a:gd name="T1" fmla="*/ 9 h 10"/>
                  <a:gd name="T2" fmla="*/ 20 w 20"/>
                  <a:gd name="T3" fmla="*/ 8 h 10"/>
                  <a:gd name="T4" fmla="*/ 18 w 20"/>
                  <a:gd name="T5" fmla="*/ 6 h 10"/>
                  <a:gd name="T6" fmla="*/ 12 w 20"/>
                  <a:gd name="T7" fmla="*/ 4 h 10"/>
                  <a:gd name="T8" fmla="*/ 10 w 20"/>
                  <a:gd name="T9" fmla="*/ 3 h 10"/>
                  <a:gd name="T10" fmla="*/ 0 w 20"/>
                  <a:gd name="T11" fmla="*/ 0 h 10"/>
                  <a:gd name="T12" fmla="*/ 0 w 20"/>
                  <a:gd name="T13" fmla="*/ 1 h 10"/>
                  <a:gd name="T14" fmla="*/ 0 w 20"/>
                  <a:gd name="T15" fmla="*/ 2 h 10"/>
                  <a:gd name="T16" fmla="*/ 10 w 20"/>
                  <a:gd name="T17" fmla="*/ 6 h 10"/>
                  <a:gd name="T18" fmla="*/ 12 w 20"/>
                  <a:gd name="T19" fmla="*/ 7 h 10"/>
                  <a:gd name="T20" fmla="*/ 15 w 20"/>
                  <a:gd name="T21" fmla="*/ 8 h 10"/>
                  <a:gd name="T22" fmla="*/ 15 w 20"/>
                  <a:gd name="T23" fmla="*/ 8 h 10"/>
                  <a:gd name="T24" fmla="*/ 19 w 20"/>
                  <a:gd name="T25" fmla="*/ 10 h 10"/>
                  <a:gd name="T26" fmla="*/ 19 w 20"/>
                  <a:gd name="T27" fmla="*/ 9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10"/>
                  <a:gd name="T44" fmla="*/ 20 w 20"/>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10">
                    <a:moveTo>
                      <a:pt x="19" y="9"/>
                    </a:moveTo>
                    <a:lnTo>
                      <a:pt x="20" y="8"/>
                    </a:lnTo>
                    <a:lnTo>
                      <a:pt x="18" y="6"/>
                    </a:lnTo>
                    <a:lnTo>
                      <a:pt x="12" y="4"/>
                    </a:lnTo>
                    <a:lnTo>
                      <a:pt x="10" y="3"/>
                    </a:lnTo>
                    <a:lnTo>
                      <a:pt x="0" y="0"/>
                    </a:lnTo>
                    <a:lnTo>
                      <a:pt x="0" y="1"/>
                    </a:lnTo>
                    <a:lnTo>
                      <a:pt x="0" y="2"/>
                    </a:lnTo>
                    <a:lnTo>
                      <a:pt x="10" y="6"/>
                    </a:lnTo>
                    <a:lnTo>
                      <a:pt x="12" y="7"/>
                    </a:lnTo>
                    <a:lnTo>
                      <a:pt x="15" y="8"/>
                    </a:lnTo>
                    <a:lnTo>
                      <a:pt x="19" y="10"/>
                    </a:lnTo>
                    <a:lnTo>
                      <a:pt x="1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0" name="Freeform 3887"/>
              <p:cNvSpPr>
                <a:spLocks/>
              </p:cNvSpPr>
              <p:nvPr/>
            </p:nvSpPr>
            <p:spPr bwMode="auto">
              <a:xfrm>
                <a:off x="3561" y="3727"/>
                <a:ext cx="4" cy="2"/>
              </a:xfrm>
              <a:custGeom>
                <a:avLst/>
                <a:gdLst>
                  <a:gd name="T0" fmla="*/ 9 w 10"/>
                  <a:gd name="T1" fmla="*/ 1 h 4"/>
                  <a:gd name="T2" fmla="*/ 5 w 10"/>
                  <a:gd name="T3" fmla="*/ 0 h 4"/>
                  <a:gd name="T4" fmla="*/ 2 w 10"/>
                  <a:gd name="T5" fmla="*/ 0 h 4"/>
                  <a:gd name="T6" fmla="*/ 0 w 10"/>
                  <a:gd name="T7" fmla="*/ 0 h 4"/>
                  <a:gd name="T8" fmla="*/ 0 w 10"/>
                  <a:gd name="T9" fmla="*/ 1 h 4"/>
                  <a:gd name="T10" fmla="*/ 0 w 10"/>
                  <a:gd name="T11" fmla="*/ 2 h 4"/>
                  <a:gd name="T12" fmla="*/ 10 w 10"/>
                  <a:gd name="T13" fmla="*/ 4 h 4"/>
                  <a:gd name="T14" fmla="*/ 9 w 10"/>
                  <a:gd name="T15" fmla="*/ 4 h 4"/>
                  <a:gd name="T16" fmla="*/ 9 w 10"/>
                  <a:gd name="T17" fmla="*/ 2 h 4"/>
                  <a:gd name="T18" fmla="*/ 9 w 10"/>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
                  <a:gd name="T32" fmla="*/ 10 w 10"/>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
                    <a:moveTo>
                      <a:pt x="9" y="1"/>
                    </a:moveTo>
                    <a:lnTo>
                      <a:pt x="5" y="0"/>
                    </a:lnTo>
                    <a:lnTo>
                      <a:pt x="2" y="0"/>
                    </a:lnTo>
                    <a:lnTo>
                      <a:pt x="0" y="0"/>
                    </a:lnTo>
                    <a:lnTo>
                      <a:pt x="0" y="1"/>
                    </a:lnTo>
                    <a:lnTo>
                      <a:pt x="0" y="2"/>
                    </a:lnTo>
                    <a:lnTo>
                      <a:pt x="10" y="4"/>
                    </a:lnTo>
                    <a:lnTo>
                      <a:pt x="9" y="4"/>
                    </a:lnTo>
                    <a:lnTo>
                      <a:pt x="9" y="2"/>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1" name="Freeform 3888"/>
              <p:cNvSpPr>
                <a:spLocks/>
              </p:cNvSpPr>
              <p:nvPr/>
            </p:nvSpPr>
            <p:spPr bwMode="auto">
              <a:xfrm>
                <a:off x="3547" y="3726"/>
                <a:ext cx="14" cy="3"/>
              </a:xfrm>
              <a:custGeom>
                <a:avLst/>
                <a:gdLst>
                  <a:gd name="T0" fmla="*/ 27 w 27"/>
                  <a:gd name="T1" fmla="*/ 2 h 5"/>
                  <a:gd name="T2" fmla="*/ 23 w 27"/>
                  <a:gd name="T3" fmla="*/ 0 h 5"/>
                  <a:gd name="T4" fmla="*/ 0 w 27"/>
                  <a:gd name="T5" fmla="*/ 0 h 5"/>
                  <a:gd name="T6" fmla="*/ 0 w 27"/>
                  <a:gd name="T7" fmla="*/ 3 h 5"/>
                  <a:gd name="T8" fmla="*/ 0 w 27"/>
                  <a:gd name="T9" fmla="*/ 5 h 5"/>
                  <a:gd name="T10" fmla="*/ 27 w 27"/>
                  <a:gd name="T11" fmla="*/ 5 h 5"/>
                  <a:gd name="T12" fmla="*/ 27 w 27"/>
                  <a:gd name="T13" fmla="*/ 3 h 5"/>
                  <a:gd name="T14" fmla="*/ 27 w 2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5"/>
                  <a:gd name="T26" fmla="*/ 27 w 2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5">
                    <a:moveTo>
                      <a:pt x="27" y="2"/>
                    </a:moveTo>
                    <a:lnTo>
                      <a:pt x="23" y="0"/>
                    </a:lnTo>
                    <a:lnTo>
                      <a:pt x="0" y="0"/>
                    </a:lnTo>
                    <a:lnTo>
                      <a:pt x="0" y="3"/>
                    </a:lnTo>
                    <a:lnTo>
                      <a:pt x="0" y="5"/>
                    </a:lnTo>
                    <a:lnTo>
                      <a:pt x="27" y="5"/>
                    </a:lnTo>
                    <a:lnTo>
                      <a:pt x="27" y="3"/>
                    </a:lnTo>
                    <a:lnTo>
                      <a:pt x="2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2" name="Freeform 3889"/>
              <p:cNvSpPr>
                <a:spLocks/>
              </p:cNvSpPr>
              <p:nvPr/>
            </p:nvSpPr>
            <p:spPr bwMode="auto">
              <a:xfrm>
                <a:off x="3545" y="3726"/>
                <a:ext cx="4" cy="3"/>
              </a:xfrm>
              <a:custGeom>
                <a:avLst/>
                <a:gdLst>
                  <a:gd name="T0" fmla="*/ 4 w 7"/>
                  <a:gd name="T1" fmla="*/ 0 h 5"/>
                  <a:gd name="T2" fmla="*/ 7 w 7"/>
                  <a:gd name="T3" fmla="*/ 0 h 5"/>
                  <a:gd name="T4" fmla="*/ 0 w 7"/>
                  <a:gd name="T5" fmla="*/ 3 h 5"/>
                  <a:gd name="T6" fmla="*/ 0 w 7"/>
                  <a:gd name="T7" fmla="*/ 4 h 5"/>
                  <a:gd name="T8" fmla="*/ 0 w 7"/>
                  <a:gd name="T9" fmla="*/ 5 h 5"/>
                  <a:gd name="T10" fmla="*/ 4 w 7"/>
                  <a:gd name="T11" fmla="*/ 4 h 5"/>
                  <a:gd name="T12" fmla="*/ 4 w 7"/>
                  <a:gd name="T13" fmla="*/ 3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3" name="Freeform 3890"/>
              <p:cNvSpPr>
                <a:spLocks/>
              </p:cNvSpPr>
              <p:nvPr/>
            </p:nvSpPr>
            <p:spPr bwMode="auto">
              <a:xfrm>
                <a:off x="3543" y="3727"/>
                <a:ext cx="2" cy="2"/>
              </a:xfrm>
              <a:custGeom>
                <a:avLst/>
                <a:gdLst>
                  <a:gd name="T0" fmla="*/ 4 w 4"/>
                  <a:gd name="T1" fmla="*/ 2 h 4"/>
                  <a:gd name="T2" fmla="*/ 4 w 4"/>
                  <a:gd name="T3" fmla="*/ 0 h 4"/>
                  <a:gd name="T4" fmla="*/ 0 w 4"/>
                  <a:gd name="T5" fmla="*/ 0 h 4"/>
                  <a:gd name="T6" fmla="*/ 0 w 4"/>
                  <a:gd name="T7" fmla="*/ 2 h 4"/>
                  <a:gd name="T8" fmla="*/ 0 w 4"/>
                  <a:gd name="T9" fmla="*/ 4 h 4"/>
                  <a:gd name="T10" fmla="*/ 1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1"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4" name="Freeform 3891"/>
              <p:cNvSpPr>
                <a:spLocks/>
              </p:cNvSpPr>
              <p:nvPr/>
            </p:nvSpPr>
            <p:spPr bwMode="auto">
              <a:xfrm>
                <a:off x="3529" y="3727"/>
                <a:ext cx="16" cy="7"/>
              </a:xfrm>
              <a:custGeom>
                <a:avLst/>
                <a:gdLst>
                  <a:gd name="T0" fmla="*/ 28 w 31"/>
                  <a:gd name="T1" fmla="*/ 0 h 15"/>
                  <a:gd name="T2" fmla="*/ 31 w 31"/>
                  <a:gd name="T3" fmla="*/ 0 h 15"/>
                  <a:gd name="T4" fmla="*/ 14 w 31"/>
                  <a:gd name="T5" fmla="*/ 5 h 15"/>
                  <a:gd name="T6" fmla="*/ 12 w 31"/>
                  <a:gd name="T7" fmla="*/ 7 h 15"/>
                  <a:gd name="T8" fmla="*/ 7 w 31"/>
                  <a:gd name="T9" fmla="*/ 8 h 15"/>
                  <a:gd name="T10" fmla="*/ 5 w 31"/>
                  <a:gd name="T11" fmla="*/ 10 h 15"/>
                  <a:gd name="T12" fmla="*/ 2 w 31"/>
                  <a:gd name="T13" fmla="*/ 11 h 15"/>
                  <a:gd name="T14" fmla="*/ 0 w 31"/>
                  <a:gd name="T15" fmla="*/ 12 h 15"/>
                  <a:gd name="T16" fmla="*/ 0 w 31"/>
                  <a:gd name="T17" fmla="*/ 13 h 15"/>
                  <a:gd name="T18" fmla="*/ 0 w 31"/>
                  <a:gd name="T19" fmla="*/ 15 h 15"/>
                  <a:gd name="T20" fmla="*/ 2 w 31"/>
                  <a:gd name="T21" fmla="*/ 13 h 15"/>
                  <a:gd name="T22" fmla="*/ 7 w 31"/>
                  <a:gd name="T23" fmla="*/ 12 h 15"/>
                  <a:gd name="T24" fmla="*/ 9 w 31"/>
                  <a:gd name="T25" fmla="*/ 10 h 15"/>
                  <a:gd name="T26" fmla="*/ 12 w 31"/>
                  <a:gd name="T27" fmla="*/ 9 h 15"/>
                  <a:gd name="T28" fmla="*/ 14 w 31"/>
                  <a:gd name="T29" fmla="*/ 8 h 15"/>
                  <a:gd name="T30" fmla="*/ 28 w 31"/>
                  <a:gd name="T31" fmla="*/ 3 h 15"/>
                  <a:gd name="T32" fmla="*/ 28 w 31"/>
                  <a:gd name="T33" fmla="*/ 2 h 15"/>
                  <a:gd name="T34" fmla="*/ 28 w 31"/>
                  <a:gd name="T35" fmla="*/ 0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15"/>
                  <a:gd name="T56" fmla="*/ 31 w 3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15">
                    <a:moveTo>
                      <a:pt x="28" y="0"/>
                    </a:moveTo>
                    <a:lnTo>
                      <a:pt x="31" y="0"/>
                    </a:lnTo>
                    <a:lnTo>
                      <a:pt x="14" y="5"/>
                    </a:lnTo>
                    <a:lnTo>
                      <a:pt x="12" y="7"/>
                    </a:lnTo>
                    <a:lnTo>
                      <a:pt x="7" y="8"/>
                    </a:lnTo>
                    <a:lnTo>
                      <a:pt x="5" y="10"/>
                    </a:lnTo>
                    <a:lnTo>
                      <a:pt x="2" y="11"/>
                    </a:lnTo>
                    <a:lnTo>
                      <a:pt x="0" y="12"/>
                    </a:lnTo>
                    <a:lnTo>
                      <a:pt x="0" y="13"/>
                    </a:lnTo>
                    <a:lnTo>
                      <a:pt x="0" y="15"/>
                    </a:lnTo>
                    <a:lnTo>
                      <a:pt x="2" y="13"/>
                    </a:lnTo>
                    <a:lnTo>
                      <a:pt x="7" y="12"/>
                    </a:lnTo>
                    <a:lnTo>
                      <a:pt x="9" y="10"/>
                    </a:lnTo>
                    <a:lnTo>
                      <a:pt x="12" y="9"/>
                    </a:lnTo>
                    <a:lnTo>
                      <a:pt x="14" y="8"/>
                    </a:lnTo>
                    <a:lnTo>
                      <a:pt x="28" y="3"/>
                    </a:lnTo>
                    <a:lnTo>
                      <a:pt x="28" y="2"/>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5" name="Freeform 3892"/>
              <p:cNvSpPr>
                <a:spLocks/>
              </p:cNvSpPr>
              <p:nvPr/>
            </p:nvSpPr>
            <p:spPr bwMode="auto">
              <a:xfrm>
                <a:off x="3526" y="3733"/>
                <a:ext cx="4" cy="4"/>
              </a:xfrm>
              <a:custGeom>
                <a:avLst/>
                <a:gdLst>
                  <a:gd name="T0" fmla="*/ 6 w 7"/>
                  <a:gd name="T1" fmla="*/ 0 h 7"/>
                  <a:gd name="T2" fmla="*/ 4 w 7"/>
                  <a:gd name="T3" fmla="*/ 1 h 7"/>
                  <a:gd name="T4" fmla="*/ 0 w 7"/>
                  <a:gd name="T5" fmla="*/ 5 h 7"/>
                  <a:gd name="T6" fmla="*/ 1 w 7"/>
                  <a:gd name="T7" fmla="*/ 6 h 7"/>
                  <a:gd name="T8" fmla="*/ 3 w 7"/>
                  <a:gd name="T9" fmla="*/ 7 h 7"/>
                  <a:gd name="T10" fmla="*/ 7 w 7"/>
                  <a:gd name="T11" fmla="*/ 3 h 7"/>
                  <a:gd name="T12" fmla="*/ 6 w 7"/>
                  <a:gd name="T13" fmla="*/ 1 h 7"/>
                  <a:gd name="T14" fmla="*/ 6 w 7"/>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6" y="0"/>
                    </a:moveTo>
                    <a:lnTo>
                      <a:pt x="4" y="1"/>
                    </a:lnTo>
                    <a:lnTo>
                      <a:pt x="0" y="5"/>
                    </a:lnTo>
                    <a:lnTo>
                      <a:pt x="1" y="6"/>
                    </a:lnTo>
                    <a:lnTo>
                      <a:pt x="3" y="7"/>
                    </a:lnTo>
                    <a:lnTo>
                      <a:pt x="7" y="3"/>
                    </a:lnTo>
                    <a:lnTo>
                      <a:pt x="6"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6" name="Freeform 3893"/>
              <p:cNvSpPr>
                <a:spLocks/>
              </p:cNvSpPr>
              <p:nvPr/>
            </p:nvSpPr>
            <p:spPr bwMode="auto">
              <a:xfrm>
                <a:off x="3526" y="3735"/>
                <a:ext cx="1" cy="2"/>
              </a:xfrm>
              <a:custGeom>
                <a:avLst/>
                <a:gdLst>
                  <a:gd name="T0" fmla="*/ 1 w 4"/>
                  <a:gd name="T1" fmla="*/ 1 h 4"/>
                  <a:gd name="T2" fmla="*/ 2 w 4"/>
                  <a:gd name="T3" fmla="*/ 0 h 4"/>
                  <a:gd name="T4" fmla="*/ 0 w 4"/>
                  <a:gd name="T5" fmla="*/ 4 h 4"/>
                  <a:gd name="T6" fmla="*/ 1 w 4"/>
                  <a:gd name="T7" fmla="*/ 4 h 4"/>
                  <a:gd name="T8" fmla="*/ 2 w 4"/>
                  <a:gd name="T9" fmla="*/ 4 h 4"/>
                  <a:gd name="T10" fmla="*/ 4 w 4"/>
                  <a:gd name="T11" fmla="*/ 2 h 4"/>
                  <a:gd name="T12" fmla="*/ 2 w 4"/>
                  <a:gd name="T13" fmla="*/ 2 h 4"/>
                  <a:gd name="T14" fmla="*/ 1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1"/>
                    </a:moveTo>
                    <a:lnTo>
                      <a:pt x="2" y="0"/>
                    </a:lnTo>
                    <a:lnTo>
                      <a:pt x="0" y="4"/>
                    </a:lnTo>
                    <a:lnTo>
                      <a:pt x="1" y="4"/>
                    </a:lnTo>
                    <a:lnTo>
                      <a:pt x="2" y="4"/>
                    </a:lnTo>
                    <a:lnTo>
                      <a:pt x="4"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7" name="Freeform 3894"/>
              <p:cNvSpPr>
                <a:spLocks/>
              </p:cNvSpPr>
              <p:nvPr/>
            </p:nvSpPr>
            <p:spPr bwMode="auto">
              <a:xfrm>
                <a:off x="3524" y="3737"/>
                <a:ext cx="3" cy="2"/>
              </a:xfrm>
              <a:custGeom>
                <a:avLst/>
                <a:gdLst>
                  <a:gd name="T0" fmla="*/ 3 w 4"/>
                  <a:gd name="T1" fmla="*/ 1 h 5"/>
                  <a:gd name="T2" fmla="*/ 2 w 4"/>
                  <a:gd name="T3" fmla="*/ 0 h 5"/>
                  <a:gd name="T4" fmla="*/ 0 w 4"/>
                  <a:gd name="T5" fmla="*/ 3 h 5"/>
                  <a:gd name="T6" fmla="*/ 1 w 4"/>
                  <a:gd name="T7" fmla="*/ 4 h 5"/>
                  <a:gd name="T8" fmla="*/ 2 w 4"/>
                  <a:gd name="T9" fmla="*/ 5 h 5"/>
                  <a:gd name="T10" fmla="*/ 3 w 4"/>
                  <a:gd name="T11" fmla="*/ 4 h 5"/>
                  <a:gd name="T12" fmla="*/ 4 w 4"/>
                  <a:gd name="T13" fmla="*/ 1 h 5"/>
                  <a:gd name="T14" fmla="*/ 3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1"/>
                    </a:moveTo>
                    <a:lnTo>
                      <a:pt x="2" y="0"/>
                    </a:lnTo>
                    <a:lnTo>
                      <a:pt x="0" y="3"/>
                    </a:lnTo>
                    <a:lnTo>
                      <a:pt x="1" y="4"/>
                    </a:lnTo>
                    <a:lnTo>
                      <a:pt x="2" y="5"/>
                    </a:lnTo>
                    <a:lnTo>
                      <a:pt x="3" y="4"/>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8" name="Freeform 3895"/>
              <p:cNvSpPr>
                <a:spLocks/>
              </p:cNvSpPr>
              <p:nvPr/>
            </p:nvSpPr>
            <p:spPr bwMode="auto">
              <a:xfrm>
                <a:off x="3524" y="3737"/>
                <a:ext cx="2" cy="2"/>
              </a:xfrm>
              <a:custGeom>
                <a:avLst/>
                <a:gdLst>
                  <a:gd name="T0" fmla="*/ 1 w 3"/>
                  <a:gd name="T1" fmla="*/ 2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2"/>
                    </a:moveTo>
                    <a:lnTo>
                      <a:pt x="2" y="0"/>
                    </a:lnTo>
                    <a:lnTo>
                      <a:pt x="0" y="5"/>
                    </a:lnTo>
                    <a:lnTo>
                      <a:pt x="1" y="5"/>
                    </a:lnTo>
                    <a:lnTo>
                      <a:pt x="2" y="5"/>
                    </a:lnTo>
                    <a:lnTo>
                      <a:pt x="3" y="3"/>
                    </a:lnTo>
                    <a:lnTo>
                      <a:pt x="2"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199" name="Freeform 3896"/>
              <p:cNvSpPr>
                <a:spLocks/>
              </p:cNvSpPr>
              <p:nvPr/>
            </p:nvSpPr>
            <p:spPr bwMode="auto">
              <a:xfrm>
                <a:off x="3499" y="3739"/>
                <a:ext cx="26" cy="9"/>
              </a:xfrm>
              <a:custGeom>
                <a:avLst/>
                <a:gdLst>
                  <a:gd name="T0" fmla="*/ 51 w 52"/>
                  <a:gd name="T1" fmla="*/ 1 h 17"/>
                  <a:gd name="T2" fmla="*/ 50 w 52"/>
                  <a:gd name="T3" fmla="*/ 0 h 17"/>
                  <a:gd name="T4" fmla="*/ 47 w 52"/>
                  <a:gd name="T5" fmla="*/ 2 h 17"/>
                  <a:gd name="T6" fmla="*/ 46 w 52"/>
                  <a:gd name="T7" fmla="*/ 7 h 17"/>
                  <a:gd name="T8" fmla="*/ 45 w 52"/>
                  <a:gd name="T9" fmla="*/ 9 h 17"/>
                  <a:gd name="T10" fmla="*/ 44 w 52"/>
                  <a:gd name="T11" fmla="*/ 13 h 17"/>
                  <a:gd name="T12" fmla="*/ 44 w 52"/>
                  <a:gd name="T13" fmla="*/ 15 h 17"/>
                  <a:gd name="T14" fmla="*/ 2 w 52"/>
                  <a:gd name="T15" fmla="*/ 10 h 17"/>
                  <a:gd name="T16" fmla="*/ 0 w 52"/>
                  <a:gd name="T17" fmla="*/ 13 h 17"/>
                  <a:gd name="T18" fmla="*/ 46 w 52"/>
                  <a:gd name="T19" fmla="*/ 17 h 17"/>
                  <a:gd name="T20" fmla="*/ 46 w 52"/>
                  <a:gd name="T21" fmla="*/ 13 h 17"/>
                  <a:gd name="T22" fmla="*/ 47 w 52"/>
                  <a:gd name="T23" fmla="*/ 9 h 17"/>
                  <a:gd name="T24" fmla="*/ 49 w 52"/>
                  <a:gd name="T25" fmla="*/ 7 h 17"/>
                  <a:gd name="T26" fmla="*/ 50 w 52"/>
                  <a:gd name="T27" fmla="*/ 4 h 17"/>
                  <a:gd name="T28" fmla="*/ 51 w 52"/>
                  <a:gd name="T29" fmla="*/ 3 h 17"/>
                  <a:gd name="T30" fmla="*/ 52 w 52"/>
                  <a:gd name="T31" fmla="*/ 1 h 17"/>
                  <a:gd name="T32" fmla="*/ 51 w 52"/>
                  <a:gd name="T33" fmla="*/ 1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17"/>
                  <a:gd name="T53" fmla="*/ 52 w 52"/>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17">
                    <a:moveTo>
                      <a:pt x="51" y="1"/>
                    </a:moveTo>
                    <a:lnTo>
                      <a:pt x="50" y="0"/>
                    </a:lnTo>
                    <a:lnTo>
                      <a:pt x="47" y="2"/>
                    </a:lnTo>
                    <a:lnTo>
                      <a:pt x="46" y="7"/>
                    </a:lnTo>
                    <a:lnTo>
                      <a:pt x="45" y="9"/>
                    </a:lnTo>
                    <a:lnTo>
                      <a:pt x="44" y="13"/>
                    </a:lnTo>
                    <a:lnTo>
                      <a:pt x="44" y="15"/>
                    </a:lnTo>
                    <a:lnTo>
                      <a:pt x="2" y="10"/>
                    </a:lnTo>
                    <a:lnTo>
                      <a:pt x="0" y="13"/>
                    </a:lnTo>
                    <a:lnTo>
                      <a:pt x="46" y="17"/>
                    </a:lnTo>
                    <a:lnTo>
                      <a:pt x="46" y="13"/>
                    </a:lnTo>
                    <a:lnTo>
                      <a:pt x="47" y="9"/>
                    </a:lnTo>
                    <a:lnTo>
                      <a:pt x="49" y="7"/>
                    </a:lnTo>
                    <a:lnTo>
                      <a:pt x="50" y="4"/>
                    </a:lnTo>
                    <a:lnTo>
                      <a:pt x="51" y="3"/>
                    </a:lnTo>
                    <a:lnTo>
                      <a:pt x="52" y="1"/>
                    </a:lnTo>
                    <a:lnTo>
                      <a:pt x="5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0" name="Freeform 3897"/>
              <p:cNvSpPr>
                <a:spLocks/>
              </p:cNvSpPr>
              <p:nvPr/>
            </p:nvSpPr>
            <p:spPr bwMode="auto">
              <a:xfrm>
                <a:off x="3499" y="3738"/>
                <a:ext cx="4" cy="7"/>
              </a:xfrm>
              <a:custGeom>
                <a:avLst/>
                <a:gdLst>
                  <a:gd name="T0" fmla="*/ 2 w 7"/>
                  <a:gd name="T1" fmla="*/ 12 h 15"/>
                  <a:gd name="T2" fmla="*/ 5 w 7"/>
                  <a:gd name="T3" fmla="*/ 5 h 15"/>
                  <a:gd name="T4" fmla="*/ 7 w 7"/>
                  <a:gd name="T5" fmla="*/ 2 h 15"/>
                  <a:gd name="T6" fmla="*/ 6 w 7"/>
                  <a:gd name="T7" fmla="*/ 1 h 15"/>
                  <a:gd name="T8" fmla="*/ 5 w 7"/>
                  <a:gd name="T9" fmla="*/ 0 h 15"/>
                  <a:gd name="T10" fmla="*/ 2 w 7"/>
                  <a:gd name="T11" fmla="*/ 3 h 15"/>
                  <a:gd name="T12" fmla="*/ 0 w 7"/>
                  <a:gd name="T13" fmla="*/ 15 h 15"/>
                  <a:gd name="T14" fmla="*/ 2 w 7"/>
                  <a:gd name="T15" fmla="*/ 12 h 1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5"/>
                  <a:gd name="T26" fmla="*/ 7 w 7"/>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5">
                    <a:moveTo>
                      <a:pt x="2" y="12"/>
                    </a:moveTo>
                    <a:lnTo>
                      <a:pt x="5" y="5"/>
                    </a:lnTo>
                    <a:lnTo>
                      <a:pt x="7" y="2"/>
                    </a:lnTo>
                    <a:lnTo>
                      <a:pt x="6" y="1"/>
                    </a:lnTo>
                    <a:lnTo>
                      <a:pt x="5" y="0"/>
                    </a:lnTo>
                    <a:lnTo>
                      <a:pt x="2" y="3"/>
                    </a:lnTo>
                    <a:lnTo>
                      <a:pt x="0" y="15"/>
                    </a:lnTo>
                    <a:lnTo>
                      <a:pt x="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1" name="Freeform 3898"/>
              <p:cNvSpPr>
                <a:spLocks/>
              </p:cNvSpPr>
              <p:nvPr/>
            </p:nvSpPr>
            <p:spPr bwMode="auto">
              <a:xfrm>
                <a:off x="3501" y="3736"/>
                <a:ext cx="3" cy="5"/>
              </a:xfrm>
              <a:custGeom>
                <a:avLst/>
                <a:gdLst>
                  <a:gd name="T0" fmla="*/ 2 w 4"/>
                  <a:gd name="T1" fmla="*/ 6 h 9"/>
                  <a:gd name="T2" fmla="*/ 0 w 4"/>
                  <a:gd name="T3" fmla="*/ 9 h 9"/>
                  <a:gd name="T4" fmla="*/ 4 w 4"/>
                  <a:gd name="T5" fmla="*/ 0 h 9"/>
                  <a:gd name="T6" fmla="*/ 3 w 4"/>
                  <a:gd name="T7" fmla="*/ 0 h 9"/>
                  <a:gd name="T8" fmla="*/ 2 w 4"/>
                  <a:gd name="T9" fmla="*/ 0 h 9"/>
                  <a:gd name="T10" fmla="*/ 0 w 4"/>
                  <a:gd name="T11" fmla="*/ 5 h 9"/>
                  <a:gd name="T12" fmla="*/ 1 w 4"/>
                  <a:gd name="T13" fmla="*/ 5 h 9"/>
                  <a:gd name="T14" fmla="*/ 2 w 4"/>
                  <a:gd name="T15" fmla="*/ 6 h 9"/>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9"/>
                  <a:gd name="T26" fmla="*/ 4 w 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9">
                    <a:moveTo>
                      <a:pt x="2" y="6"/>
                    </a:moveTo>
                    <a:lnTo>
                      <a:pt x="0" y="9"/>
                    </a:lnTo>
                    <a:lnTo>
                      <a:pt x="4" y="0"/>
                    </a:lnTo>
                    <a:lnTo>
                      <a:pt x="3" y="0"/>
                    </a:lnTo>
                    <a:lnTo>
                      <a:pt x="2" y="0"/>
                    </a:lnTo>
                    <a:lnTo>
                      <a:pt x="0" y="5"/>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2" name="Freeform 3899"/>
              <p:cNvSpPr>
                <a:spLocks/>
              </p:cNvSpPr>
              <p:nvPr/>
            </p:nvSpPr>
            <p:spPr bwMode="auto">
              <a:xfrm>
                <a:off x="3503" y="3716"/>
                <a:ext cx="91" cy="21"/>
              </a:xfrm>
              <a:custGeom>
                <a:avLst/>
                <a:gdLst>
                  <a:gd name="T0" fmla="*/ 1 w 182"/>
                  <a:gd name="T1" fmla="*/ 40 h 41"/>
                  <a:gd name="T2" fmla="*/ 2 w 182"/>
                  <a:gd name="T3" fmla="*/ 41 h 41"/>
                  <a:gd name="T4" fmla="*/ 5 w 182"/>
                  <a:gd name="T5" fmla="*/ 38 h 41"/>
                  <a:gd name="T6" fmla="*/ 15 w 182"/>
                  <a:gd name="T7" fmla="*/ 27 h 41"/>
                  <a:gd name="T8" fmla="*/ 19 w 182"/>
                  <a:gd name="T9" fmla="*/ 25 h 41"/>
                  <a:gd name="T10" fmla="*/ 23 w 182"/>
                  <a:gd name="T11" fmla="*/ 22 h 41"/>
                  <a:gd name="T12" fmla="*/ 28 w 182"/>
                  <a:gd name="T13" fmla="*/ 18 h 41"/>
                  <a:gd name="T14" fmla="*/ 34 w 182"/>
                  <a:gd name="T15" fmla="*/ 17 h 41"/>
                  <a:gd name="T16" fmla="*/ 37 w 182"/>
                  <a:gd name="T17" fmla="*/ 14 h 41"/>
                  <a:gd name="T18" fmla="*/ 40 w 182"/>
                  <a:gd name="T19" fmla="*/ 12 h 41"/>
                  <a:gd name="T20" fmla="*/ 45 w 182"/>
                  <a:gd name="T21" fmla="*/ 10 h 41"/>
                  <a:gd name="T22" fmla="*/ 51 w 182"/>
                  <a:gd name="T23" fmla="*/ 8 h 41"/>
                  <a:gd name="T24" fmla="*/ 80 w 182"/>
                  <a:gd name="T25" fmla="*/ 2 h 41"/>
                  <a:gd name="T26" fmla="*/ 119 w 182"/>
                  <a:gd name="T27" fmla="*/ 2 h 41"/>
                  <a:gd name="T28" fmla="*/ 123 w 182"/>
                  <a:gd name="T29" fmla="*/ 3 h 41"/>
                  <a:gd name="T30" fmla="*/ 128 w 182"/>
                  <a:gd name="T31" fmla="*/ 3 h 41"/>
                  <a:gd name="T32" fmla="*/ 137 w 182"/>
                  <a:gd name="T33" fmla="*/ 6 h 41"/>
                  <a:gd name="T34" fmla="*/ 142 w 182"/>
                  <a:gd name="T35" fmla="*/ 6 h 41"/>
                  <a:gd name="T36" fmla="*/ 145 w 182"/>
                  <a:gd name="T37" fmla="*/ 7 h 41"/>
                  <a:gd name="T38" fmla="*/ 150 w 182"/>
                  <a:gd name="T39" fmla="*/ 8 h 41"/>
                  <a:gd name="T40" fmla="*/ 154 w 182"/>
                  <a:gd name="T41" fmla="*/ 10 h 41"/>
                  <a:gd name="T42" fmla="*/ 163 w 182"/>
                  <a:gd name="T43" fmla="*/ 14 h 41"/>
                  <a:gd name="T44" fmla="*/ 166 w 182"/>
                  <a:gd name="T45" fmla="*/ 16 h 41"/>
                  <a:gd name="T46" fmla="*/ 169 w 182"/>
                  <a:gd name="T47" fmla="*/ 17 h 41"/>
                  <a:gd name="T48" fmla="*/ 173 w 182"/>
                  <a:gd name="T49" fmla="*/ 19 h 41"/>
                  <a:gd name="T50" fmla="*/ 178 w 182"/>
                  <a:gd name="T51" fmla="*/ 20 h 41"/>
                  <a:gd name="T52" fmla="*/ 180 w 182"/>
                  <a:gd name="T53" fmla="*/ 23 h 41"/>
                  <a:gd name="T54" fmla="*/ 181 w 182"/>
                  <a:gd name="T55" fmla="*/ 22 h 41"/>
                  <a:gd name="T56" fmla="*/ 182 w 182"/>
                  <a:gd name="T57" fmla="*/ 20 h 41"/>
                  <a:gd name="T58" fmla="*/ 180 w 182"/>
                  <a:gd name="T59" fmla="*/ 18 h 41"/>
                  <a:gd name="T60" fmla="*/ 176 w 182"/>
                  <a:gd name="T61" fmla="*/ 17 h 41"/>
                  <a:gd name="T62" fmla="*/ 173 w 182"/>
                  <a:gd name="T63" fmla="*/ 15 h 41"/>
                  <a:gd name="T64" fmla="*/ 169 w 182"/>
                  <a:gd name="T65" fmla="*/ 14 h 41"/>
                  <a:gd name="T66" fmla="*/ 166 w 182"/>
                  <a:gd name="T67" fmla="*/ 11 h 41"/>
                  <a:gd name="T68" fmla="*/ 154 w 182"/>
                  <a:gd name="T69" fmla="*/ 8 h 41"/>
                  <a:gd name="T70" fmla="*/ 150 w 182"/>
                  <a:gd name="T71" fmla="*/ 6 h 41"/>
                  <a:gd name="T72" fmla="*/ 145 w 182"/>
                  <a:gd name="T73" fmla="*/ 4 h 41"/>
                  <a:gd name="T74" fmla="*/ 142 w 182"/>
                  <a:gd name="T75" fmla="*/ 3 h 41"/>
                  <a:gd name="T76" fmla="*/ 137 w 182"/>
                  <a:gd name="T77" fmla="*/ 3 h 41"/>
                  <a:gd name="T78" fmla="*/ 128 w 182"/>
                  <a:gd name="T79" fmla="*/ 1 h 41"/>
                  <a:gd name="T80" fmla="*/ 123 w 182"/>
                  <a:gd name="T81" fmla="*/ 1 h 41"/>
                  <a:gd name="T82" fmla="*/ 119 w 182"/>
                  <a:gd name="T83" fmla="*/ 0 h 41"/>
                  <a:gd name="T84" fmla="*/ 80 w 182"/>
                  <a:gd name="T85" fmla="*/ 0 h 41"/>
                  <a:gd name="T86" fmla="*/ 51 w 182"/>
                  <a:gd name="T87" fmla="*/ 6 h 41"/>
                  <a:gd name="T88" fmla="*/ 45 w 182"/>
                  <a:gd name="T89" fmla="*/ 8 h 41"/>
                  <a:gd name="T90" fmla="*/ 40 w 182"/>
                  <a:gd name="T91" fmla="*/ 10 h 41"/>
                  <a:gd name="T92" fmla="*/ 35 w 182"/>
                  <a:gd name="T93" fmla="*/ 11 h 41"/>
                  <a:gd name="T94" fmla="*/ 29 w 182"/>
                  <a:gd name="T95" fmla="*/ 15 h 41"/>
                  <a:gd name="T96" fmla="*/ 23 w 182"/>
                  <a:gd name="T97" fmla="*/ 18 h 41"/>
                  <a:gd name="T98" fmla="*/ 21 w 182"/>
                  <a:gd name="T99" fmla="*/ 19 h 41"/>
                  <a:gd name="T100" fmla="*/ 16 w 182"/>
                  <a:gd name="T101" fmla="*/ 23 h 41"/>
                  <a:gd name="T102" fmla="*/ 13 w 182"/>
                  <a:gd name="T103" fmla="*/ 25 h 41"/>
                  <a:gd name="T104" fmla="*/ 2 w 182"/>
                  <a:gd name="T105" fmla="*/ 35 h 41"/>
                  <a:gd name="T106" fmla="*/ 2 w 182"/>
                  <a:gd name="T107" fmla="*/ 35 h 41"/>
                  <a:gd name="T108" fmla="*/ 0 w 182"/>
                  <a:gd name="T109" fmla="*/ 40 h 41"/>
                  <a:gd name="T110" fmla="*/ 1 w 182"/>
                  <a:gd name="T111" fmla="*/ 40 h 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2"/>
                  <a:gd name="T169" fmla="*/ 0 h 41"/>
                  <a:gd name="T170" fmla="*/ 182 w 182"/>
                  <a:gd name="T171" fmla="*/ 41 h 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2" h="41">
                    <a:moveTo>
                      <a:pt x="1" y="40"/>
                    </a:moveTo>
                    <a:lnTo>
                      <a:pt x="2" y="41"/>
                    </a:lnTo>
                    <a:lnTo>
                      <a:pt x="5" y="38"/>
                    </a:lnTo>
                    <a:lnTo>
                      <a:pt x="15" y="27"/>
                    </a:lnTo>
                    <a:lnTo>
                      <a:pt x="19" y="25"/>
                    </a:lnTo>
                    <a:lnTo>
                      <a:pt x="23" y="22"/>
                    </a:lnTo>
                    <a:lnTo>
                      <a:pt x="28" y="18"/>
                    </a:lnTo>
                    <a:lnTo>
                      <a:pt x="34" y="17"/>
                    </a:lnTo>
                    <a:lnTo>
                      <a:pt x="37" y="14"/>
                    </a:lnTo>
                    <a:lnTo>
                      <a:pt x="40" y="12"/>
                    </a:lnTo>
                    <a:lnTo>
                      <a:pt x="45" y="10"/>
                    </a:lnTo>
                    <a:lnTo>
                      <a:pt x="51" y="8"/>
                    </a:lnTo>
                    <a:lnTo>
                      <a:pt x="80" y="2"/>
                    </a:lnTo>
                    <a:lnTo>
                      <a:pt x="119" y="2"/>
                    </a:lnTo>
                    <a:lnTo>
                      <a:pt x="123" y="3"/>
                    </a:lnTo>
                    <a:lnTo>
                      <a:pt x="128" y="3"/>
                    </a:lnTo>
                    <a:lnTo>
                      <a:pt x="137" y="6"/>
                    </a:lnTo>
                    <a:lnTo>
                      <a:pt x="142" y="6"/>
                    </a:lnTo>
                    <a:lnTo>
                      <a:pt x="145" y="7"/>
                    </a:lnTo>
                    <a:lnTo>
                      <a:pt x="150" y="8"/>
                    </a:lnTo>
                    <a:lnTo>
                      <a:pt x="154" y="10"/>
                    </a:lnTo>
                    <a:lnTo>
                      <a:pt x="163" y="14"/>
                    </a:lnTo>
                    <a:lnTo>
                      <a:pt x="166" y="16"/>
                    </a:lnTo>
                    <a:lnTo>
                      <a:pt x="169" y="17"/>
                    </a:lnTo>
                    <a:lnTo>
                      <a:pt x="173" y="19"/>
                    </a:lnTo>
                    <a:lnTo>
                      <a:pt x="178" y="20"/>
                    </a:lnTo>
                    <a:lnTo>
                      <a:pt x="180" y="23"/>
                    </a:lnTo>
                    <a:lnTo>
                      <a:pt x="181" y="22"/>
                    </a:lnTo>
                    <a:lnTo>
                      <a:pt x="182" y="20"/>
                    </a:lnTo>
                    <a:lnTo>
                      <a:pt x="180" y="18"/>
                    </a:lnTo>
                    <a:lnTo>
                      <a:pt x="176" y="17"/>
                    </a:lnTo>
                    <a:lnTo>
                      <a:pt x="173" y="15"/>
                    </a:lnTo>
                    <a:lnTo>
                      <a:pt x="169" y="14"/>
                    </a:lnTo>
                    <a:lnTo>
                      <a:pt x="166" y="11"/>
                    </a:lnTo>
                    <a:lnTo>
                      <a:pt x="154" y="8"/>
                    </a:lnTo>
                    <a:lnTo>
                      <a:pt x="150" y="6"/>
                    </a:lnTo>
                    <a:lnTo>
                      <a:pt x="145" y="4"/>
                    </a:lnTo>
                    <a:lnTo>
                      <a:pt x="142" y="3"/>
                    </a:lnTo>
                    <a:lnTo>
                      <a:pt x="137" y="3"/>
                    </a:lnTo>
                    <a:lnTo>
                      <a:pt x="128" y="1"/>
                    </a:lnTo>
                    <a:lnTo>
                      <a:pt x="123" y="1"/>
                    </a:lnTo>
                    <a:lnTo>
                      <a:pt x="119" y="0"/>
                    </a:lnTo>
                    <a:lnTo>
                      <a:pt x="80" y="0"/>
                    </a:lnTo>
                    <a:lnTo>
                      <a:pt x="51" y="6"/>
                    </a:lnTo>
                    <a:lnTo>
                      <a:pt x="45" y="8"/>
                    </a:lnTo>
                    <a:lnTo>
                      <a:pt x="40" y="10"/>
                    </a:lnTo>
                    <a:lnTo>
                      <a:pt x="35" y="11"/>
                    </a:lnTo>
                    <a:lnTo>
                      <a:pt x="29" y="15"/>
                    </a:lnTo>
                    <a:lnTo>
                      <a:pt x="23" y="18"/>
                    </a:lnTo>
                    <a:lnTo>
                      <a:pt x="21" y="19"/>
                    </a:lnTo>
                    <a:lnTo>
                      <a:pt x="16" y="23"/>
                    </a:lnTo>
                    <a:lnTo>
                      <a:pt x="13" y="25"/>
                    </a:lnTo>
                    <a:lnTo>
                      <a:pt x="2" y="35"/>
                    </a:lnTo>
                    <a:lnTo>
                      <a:pt x="0" y="40"/>
                    </a:lnTo>
                    <a:lnTo>
                      <a:pt x="1"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3" name="Freeform 3900"/>
              <p:cNvSpPr>
                <a:spLocks/>
              </p:cNvSpPr>
              <p:nvPr/>
            </p:nvSpPr>
            <p:spPr bwMode="auto">
              <a:xfrm>
                <a:off x="3592" y="3726"/>
                <a:ext cx="2" cy="2"/>
              </a:xfrm>
              <a:custGeom>
                <a:avLst/>
                <a:gdLst>
                  <a:gd name="T0" fmla="*/ 1 w 4"/>
                  <a:gd name="T1" fmla="*/ 3 h 4"/>
                  <a:gd name="T2" fmla="*/ 0 w 4"/>
                  <a:gd name="T3" fmla="*/ 2 h 4"/>
                  <a:gd name="T4" fmla="*/ 4 w 4"/>
                  <a:gd name="T5" fmla="*/ 4 h 4"/>
                  <a:gd name="T6" fmla="*/ 4 w 4"/>
                  <a:gd name="T7" fmla="*/ 3 h 4"/>
                  <a:gd name="T8" fmla="*/ 4 w 4"/>
                  <a:gd name="T9" fmla="*/ 2 h 4"/>
                  <a:gd name="T10" fmla="*/ 2 w 4"/>
                  <a:gd name="T11" fmla="*/ 0 h 4"/>
                  <a:gd name="T12" fmla="*/ 2 w 4"/>
                  <a:gd name="T13" fmla="*/ 2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0" y="2"/>
                    </a:lnTo>
                    <a:lnTo>
                      <a:pt x="4" y="4"/>
                    </a:lnTo>
                    <a:lnTo>
                      <a:pt x="4" y="3"/>
                    </a:lnTo>
                    <a:lnTo>
                      <a:pt x="4" y="2"/>
                    </a:lnTo>
                    <a:lnTo>
                      <a:pt x="2"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4" name="Freeform 3901"/>
              <p:cNvSpPr>
                <a:spLocks/>
              </p:cNvSpPr>
              <p:nvPr/>
            </p:nvSpPr>
            <p:spPr bwMode="auto">
              <a:xfrm>
                <a:off x="3594" y="3727"/>
                <a:ext cx="6" cy="6"/>
              </a:xfrm>
              <a:custGeom>
                <a:avLst/>
                <a:gdLst>
                  <a:gd name="T0" fmla="*/ 1 w 14"/>
                  <a:gd name="T1" fmla="*/ 1 h 12"/>
                  <a:gd name="T2" fmla="*/ 0 w 14"/>
                  <a:gd name="T3" fmla="*/ 2 h 12"/>
                  <a:gd name="T4" fmla="*/ 4 w 14"/>
                  <a:gd name="T5" fmla="*/ 4 h 12"/>
                  <a:gd name="T6" fmla="*/ 12 w 14"/>
                  <a:gd name="T7" fmla="*/ 12 h 12"/>
                  <a:gd name="T8" fmla="*/ 13 w 14"/>
                  <a:gd name="T9" fmla="*/ 11 h 12"/>
                  <a:gd name="T10" fmla="*/ 14 w 14"/>
                  <a:gd name="T11" fmla="*/ 10 h 12"/>
                  <a:gd name="T12" fmla="*/ 6 w 14"/>
                  <a:gd name="T13" fmla="*/ 2 h 12"/>
                  <a:gd name="T14" fmla="*/ 6 w 14"/>
                  <a:gd name="T15" fmla="*/ 2 h 12"/>
                  <a:gd name="T16" fmla="*/ 1 w 14"/>
                  <a:gd name="T17" fmla="*/ 0 h 12"/>
                  <a:gd name="T18" fmla="*/ 1 w 14"/>
                  <a:gd name="T19" fmla="*/ 1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12"/>
                  <a:gd name="T32" fmla="*/ 14 w 14"/>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12">
                    <a:moveTo>
                      <a:pt x="1" y="1"/>
                    </a:moveTo>
                    <a:lnTo>
                      <a:pt x="0" y="2"/>
                    </a:lnTo>
                    <a:lnTo>
                      <a:pt x="4" y="4"/>
                    </a:lnTo>
                    <a:lnTo>
                      <a:pt x="12" y="12"/>
                    </a:lnTo>
                    <a:lnTo>
                      <a:pt x="13" y="11"/>
                    </a:lnTo>
                    <a:lnTo>
                      <a:pt x="14" y="10"/>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5" name="Freeform 3902"/>
              <p:cNvSpPr>
                <a:spLocks/>
              </p:cNvSpPr>
              <p:nvPr/>
            </p:nvSpPr>
            <p:spPr bwMode="auto">
              <a:xfrm>
                <a:off x="3599" y="3731"/>
                <a:ext cx="2" cy="3"/>
              </a:xfrm>
              <a:custGeom>
                <a:avLst/>
                <a:gdLst>
                  <a:gd name="T0" fmla="*/ 1 w 3"/>
                  <a:gd name="T1" fmla="*/ 2 h 4"/>
                  <a:gd name="T2" fmla="*/ 0 w 3"/>
                  <a:gd name="T3" fmla="*/ 2 h 4"/>
                  <a:gd name="T4" fmla="*/ 1 w 3"/>
                  <a:gd name="T5" fmla="*/ 4 h 4"/>
                  <a:gd name="T6" fmla="*/ 2 w 3"/>
                  <a:gd name="T7" fmla="*/ 4 h 4"/>
                  <a:gd name="T8" fmla="*/ 3 w 3"/>
                  <a:gd name="T9" fmla="*/ 4 h 4"/>
                  <a:gd name="T10" fmla="*/ 1 w 3"/>
                  <a:gd name="T11" fmla="*/ 0 h 4"/>
                  <a:gd name="T12" fmla="*/ 2 w 3"/>
                  <a:gd name="T13" fmla="*/ 1 h 4"/>
                  <a:gd name="T14" fmla="*/ 1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2"/>
                    </a:moveTo>
                    <a:lnTo>
                      <a:pt x="0" y="2"/>
                    </a:lnTo>
                    <a:lnTo>
                      <a:pt x="1" y="4"/>
                    </a:lnTo>
                    <a:lnTo>
                      <a:pt x="2" y="4"/>
                    </a:lnTo>
                    <a:lnTo>
                      <a:pt x="3" y="4"/>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6" name="Freeform 3903"/>
              <p:cNvSpPr>
                <a:spLocks/>
              </p:cNvSpPr>
              <p:nvPr/>
            </p:nvSpPr>
            <p:spPr bwMode="auto">
              <a:xfrm>
                <a:off x="3600" y="3733"/>
                <a:ext cx="2" cy="2"/>
              </a:xfrm>
              <a:custGeom>
                <a:avLst/>
                <a:gdLst>
                  <a:gd name="T0" fmla="*/ 0 w 4"/>
                  <a:gd name="T1" fmla="*/ 1 h 5"/>
                  <a:gd name="T2" fmla="*/ 1 w 4"/>
                  <a:gd name="T3" fmla="*/ 4 h 5"/>
                  <a:gd name="T4" fmla="*/ 2 w 4"/>
                  <a:gd name="T5" fmla="*/ 5 h 5"/>
                  <a:gd name="T6" fmla="*/ 3 w 4"/>
                  <a:gd name="T7" fmla="*/ 4 h 5"/>
                  <a:gd name="T8" fmla="*/ 4 w 4"/>
                  <a:gd name="T9" fmla="*/ 3 h 5"/>
                  <a:gd name="T10" fmla="*/ 2 w 4"/>
                  <a:gd name="T11" fmla="*/ 0 h 5"/>
                  <a:gd name="T12" fmla="*/ 1 w 4"/>
                  <a:gd name="T13" fmla="*/ 1 h 5"/>
                  <a:gd name="T14" fmla="*/ 0 w 4"/>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0" y="1"/>
                    </a:moveTo>
                    <a:lnTo>
                      <a:pt x="1" y="4"/>
                    </a:lnTo>
                    <a:lnTo>
                      <a:pt x="2" y="5"/>
                    </a:lnTo>
                    <a:lnTo>
                      <a:pt x="3" y="4"/>
                    </a:lnTo>
                    <a:lnTo>
                      <a:pt x="4"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7" name="Freeform 3904"/>
              <p:cNvSpPr>
                <a:spLocks/>
              </p:cNvSpPr>
              <p:nvPr/>
            </p:nvSpPr>
            <p:spPr bwMode="auto">
              <a:xfrm>
                <a:off x="3601" y="3734"/>
                <a:ext cx="4" cy="11"/>
              </a:xfrm>
              <a:custGeom>
                <a:avLst/>
                <a:gdLst>
                  <a:gd name="T0" fmla="*/ 1 w 8"/>
                  <a:gd name="T1" fmla="*/ 3 h 22"/>
                  <a:gd name="T2" fmla="*/ 0 w 8"/>
                  <a:gd name="T3" fmla="*/ 3 h 22"/>
                  <a:gd name="T4" fmla="*/ 4 w 8"/>
                  <a:gd name="T5" fmla="*/ 10 h 22"/>
                  <a:gd name="T6" fmla="*/ 4 w 8"/>
                  <a:gd name="T7" fmla="*/ 12 h 22"/>
                  <a:gd name="T8" fmla="*/ 5 w 8"/>
                  <a:gd name="T9" fmla="*/ 14 h 22"/>
                  <a:gd name="T10" fmla="*/ 5 w 8"/>
                  <a:gd name="T11" fmla="*/ 19 h 22"/>
                  <a:gd name="T12" fmla="*/ 6 w 8"/>
                  <a:gd name="T13" fmla="*/ 22 h 22"/>
                  <a:gd name="T14" fmla="*/ 8 w 8"/>
                  <a:gd name="T15" fmla="*/ 22 h 22"/>
                  <a:gd name="T16" fmla="*/ 7 w 8"/>
                  <a:gd name="T17" fmla="*/ 19 h 22"/>
                  <a:gd name="T18" fmla="*/ 7 w 8"/>
                  <a:gd name="T19" fmla="*/ 14 h 22"/>
                  <a:gd name="T20" fmla="*/ 6 w 8"/>
                  <a:gd name="T21" fmla="*/ 12 h 22"/>
                  <a:gd name="T22" fmla="*/ 6 w 8"/>
                  <a:gd name="T23" fmla="*/ 10 h 22"/>
                  <a:gd name="T24" fmla="*/ 1 w 8"/>
                  <a:gd name="T25" fmla="*/ 0 h 22"/>
                  <a:gd name="T26" fmla="*/ 2 w 8"/>
                  <a:gd name="T27" fmla="*/ 2 h 22"/>
                  <a:gd name="T28" fmla="*/ 1 w 8"/>
                  <a:gd name="T29" fmla="*/ 3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22"/>
                  <a:gd name="T47" fmla="*/ 8 w 8"/>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22">
                    <a:moveTo>
                      <a:pt x="1" y="3"/>
                    </a:moveTo>
                    <a:lnTo>
                      <a:pt x="0" y="3"/>
                    </a:lnTo>
                    <a:lnTo>
                      <a:pt x="4" y="10"/>
                    </a:lnTo>
                    <a:lnTo>
                      <a:pt x="4" y="12"/>
                    </a:lnTo>
                    <a:lnTo>
                      <a:pt x="5" y="14"/>
                    </a:lnTo>
                    <a:lnTo>
                      <a:pt x="5" y="19"/>
                    </a:lnTo>
                    <a:lnTo>
                      <a:pt x="6" y="22"/>
                    </a:lnTo>
                    <a:lnTo>
                      <a:pt x="8" y="22"/>
                    </a:lnTo>
                    <a:lnTo>
                      <a:pt x="7" y="19"/>
                    </a:lnTo>
                    <a:lnTo>
                      <a:pt x="7" y="14"/>
                    </a:lnTo>
                    <a:lnTo>
                      <a:pt x="6" y="12"/>
                    </a:lnTo>
                    <a:lnTo>
                      <a:pt x="6" y="10"/>
                    </a:lnTo>
                    <a:lnTo>
                      <a:pt x="1" y="0"/>
                    </a:lnTo>
                    <a:lnTo>
                      <a:pt x="2" y="2"/>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8" name="Freeform 3905"/>
              <p:cNvSpPr>
                <a:spLocks/>
              </p:cNvSpPr>
              <p:nvPr/>
            </p:nvSpPr>
            <p:spPr bwMode="auto">
              <a:xfrm>
                <a:off x="3601" y="3745"/>
                <a:ext cx="4" cy="8"/>
              </a:xfrm>
              <a:custGeom>
                <a:avLst/>
                <a:gdLst>
                  <a:gd name="T0" fmla="*/ 6 w 8"/>
                  <a:gd name="T1" fmla="*/ 0 h 16"/>
                  <a:gd name="T2" fmla="*/ 5 w 8"/>
                  <a:gd name="T3" fmla="*/ 0 h 16"/>
                  <a:gd name="T4" fmla="*/ 5 w 8"/>
                  <a:gd name="T5" fmla="*/ 6 h 16"/>
                  <a:gd name="T6" fmla="*/ 4 w 8"/>
                  <a:gd name="T7" fmla="*/ 8 h 16"/>
                  <a:gd name="T8" fmla="*/ 4 w 8"/>
                  <a:gd name="T9" fmla="*/ 10 h 16"/>
                  <a:gd name="T10" fmla="*/ 0 w 8"/>
                  <a:gd name="T11" fmla="*/ 16 h 16"/>
                  <a:gd name="T12" fmla="*/ 1 w 8"/>
                  <a:gd name="T13" fmla="*/ 16 h 16"/>
                  <a:gd name="T14" fmla="*/ 2 w 8"/>
                  <a:gd name="T15" fmla="*/ 16 h 16"/>
                  <a:gd name="T16" fmla="*/ 6 w 8"/>
                  <a:gd name="T17" fmla="*/ 10 h 16"/>
                  <a:gd name="T18" fmla="*/ 6 w 8"/>
                  <a:gd name="T19" fmla="*/ 8 h 16"/>
                  <a:gd name="T20" fmla="*/ 7 w 8"/>
                  <a:gd name="T21" fmla="*/ 6 h 16"/>
                  <a:gd name="T22" fmla="*/ 7 w 8"/>
                  <a:gd name="T23" fmla="*/ 3 h 16"/>
                  <a:gd name="T24" fmla="*/ 8 w 8"/>
                  <a:gd name="T25" fmla="*/ 0 h 16"/>
                  <a:gd name="T26" fmla="*/ 6 w 8"/>
                  <a:gd name="T27" fmla="*/ 0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16"/>
                  <a:gd name="T44" fmla="*/ 8 w 8"/>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16">
                    <a:moveTo>
                      <a:pt x="6" y="0"/>
                    </a:moveTo>
                    <a:lnTo>
                      <a:pt x="5" y="0"/>
                    </a:lnTo>
                    <a:lnTo>
                      <a:pt x="5" y="6"/>
                    </a:lnTo>
                    <a:lnTo>
                      <a:pt x="4" y="8"/>
                    </a:lnTo>
                    <a:lnTo>
                      <a:pt x="4" y="10"/>
                    </a:lnTo>
                    <a:lnTo>
                      <a:pt x="0" y="16"/>
                    </a:lnTo>
                    <a:lnTo>
                      <a:pt x="1" y="16"/>
                    </a:lnTo>
                    <a:lnTo>
                      <a:pt x="2" y="16"/>
                    </a:lnTo>
                    <a:lnTo>
                      <a:pt x="6" y="10"/>
                    </a:lnTo>
                    <a:lnTo>
                      <a:pt x="6" y="8"/>
                    </a:lnTo>
                    <a:lnTo>
                      <a:pt x="7" y="6"/>
                    </a:lnTo>
                    <a:lnTo>
                      <a:pt x="7" y="3"/>
                    </a:lnTo>
                    <a:lnTo>
                      <a:pt x="8"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09" name="Freeform 3906"/>
              <p:cNvSpPr>
                <a:spLocks/>
              </p:cNvSpPr>
              <p:nvPr/>
            </p:nvSpPr>
            <p:spPr bwMode="auto">
              <a:xfrm>
                <a:off x="3600" y="3752"/>
                <a:ext cx="2" cy="2"/>
              </a:xfrm>
              <a:custGeom>
                <a:avLst/>
                <a:gdLst>
                  <a:gd name="T0" fmla="*/ 2 w 3"/>
                  <a:gd name="T1" fmla="*/ 1 h 4"/>
                  <a:gd name="T2" fmla="*/ 1 w 3"/>
                  <a:gd name="T3" fmla="*/ 0 h 4"/>
                  <a:gd name="T4" fmla="*/ 0 w 3"/>
                  <a:gd name="T5" fmla="*/ 1 h 4"/>
                  <a:gd name="T6" fmla="*/ 1 w 3"/>
                  <a:gd name="T7" fmla="*/ 3 h 4"/>
                  <a:gd name="T8" fmla="*/ 2 w 3"/>
                  <a:gd name="T9" fmla="*/ 4 h 4"/>
                  <a:gd name="T10" fmla="*/ 2 w 3"/>
                  <a:gd name="T11" fmla="*/ 4 h 4"/>
                  <a:gd name="T12" fmla="*/ 3 w 3"/>
                  <a:gd name="T13" fmla="*/ 1 h 4"/>
                  <a:gd name="T14" fmla="*/ 2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1"/>
                    </a:moveTo>
                    <a:lnTo>
                      <a:pt x="1" y="0"/>
                    </a:lnTo>
                    <a:lnTo>
                      <a:pt x="0" y="1"/>
                    </a:lnTo>
                    <a:lnTo>
                      <a:pt x="1" y="3"/>
                    </a:lnTo>
                    <a:lnTo>
                      <a:pt x="2" y="4"/>
                    </a:lnTo>
                    <a:lnTo>
                      <a:pt x="3" y="1"/>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0" name="Freeform 3907"/>
              <p:cNvSpPr>
                <a:spLocks/>
              </p:cNvSpPr>
              <p:nvPr/>
            </p:nvSpPr>
            <p:spPr bwMode="auto">
              <a:xfrm>
                <a:off x="3600" y="3752"/>
                <a:ext cx="2" cy="2"/>
              </a:xfrm>
              <a:custGeom>
                <a:avLst/>
                <a:gdLst>
                  <a:gd name="T0" fmla="*/ 1 w 3"/>
                  <a:gd name="T1" fmla="*/ 1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1"/>
                    </a:moveTo>
                    <a:lnTo>
                      <a:pt x="2" y="0"/>
                    </a:lnTo>
                    <a:lnTo>
                      <a:pt x="0" y="5"/>
                    </a:lnTo>
                    <a:lnTo>
                      <a:pt x="1" y="5"/>
                    </a:lnTo>
                    <a:lnTo>
                      <a:pt x="2" y="5"/>
                    </a:lnTo>
                    <a:lnTo>
                      <a:pt x="3" y="3"/>
                    </a:lnTo>
                    <a:lnTo>
                      <a:pt x="2" y="3"/>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1" name="Freeform 3908"/>
              <p:cNvSpPr>
                <a:spLocks/>
              </p:cNvSpPr>
              <p:nvPr/>
            </p:nvSpPr>
            <p:spPr bwMode="auto">
              <a:xfrm>
                <a:off x="3599" y="3754"/>
                <a:ext cx="2" cy="2"/>
              </a:xfrm>
              <a:custGeom>
                <a:avLst/>
                <a:gdLst>
                  <a:gd name="T0" fmla="*/ 3 w 4"/>
                  <a:gd name="T1" fmla="*/ 1 h 4"/>
                  <a:gd name="T2" fmla="*/ 2 w 4"/>
                  <a:gd name="T3" fmla="*/ 0 h 4"/>
                  <a:gd name="T4" fmla="*/ 0 w 4"/>
                  <a:gd name="T5" fmla="*/ 2 h 4"/>
                  <a:gd name="T6" fmla="*/ 1 w 4"/>
                  <a:gd name="T7" fmla="*/ 3 h 4"/>
                  <a:gd name="T8" fmla="*/ 2 w 4"/>
                  <a:gd name="T9" fmla="*/ 4 h 4"/>
                  <a:gd name="T10" fmla="*/ 3 w 4"/>
                  <a:gd name="T11" fmla="*/ 3 h 4"/>
                  <a:gd name="T12" fmla="*/ 4 w 4"/>
                  <a:gd name="T13" fmla="*/ 1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2" y="0"/>
                    </a:lnTo>
                    <a:lnTo>
                      <a:pt x="0" y="2"/>
                    </a:lnTo>
                    <a:lnTo>
                      <a:pt x="1" y="3"/>
                    </a:lnTo>
                    <a:lnTo>
                      <a:pt x="2" y="4"/>
                    </a:lnTo>
                    <a:lnTo>
                      <a:pt x="3" y="3"/>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2" name="Freeform 3909"/>
              <p:cNvSpPr>
                <a:spLocks/>
              </p:cNvSpPr>
              <p:nvPr/>
            </p:nvSpPr>
            <p:spPr bwMode="auto">
              <a:xfrm>
                <a:off x="3598" y="3754"/>
                <a:ext cx="2" cy="4"/>
              </a:xfrm>
              <a:custGeom>
                <a:avLst/>
                <a:gdLst>
                  <a:gd name="T0" fmla="*/ 3 w 5"/>
                  <a:gd name="T1" fmla="*/ 1 h 7"/>
                  <a:gd name="T2" fmla="*/ 4 w 5"/>
                  <a:gd name="T3" fmla="*/ 0 h 7"/>
                  <a:gd name="T4" fmla="*/ 1 w 5"/>
                  <a:gd name="T5" fmla="*/ 5 h 7"/>
                  <a:gd name="T6" fmla="*/ 0 w 5"/>
                  <a:gd name="T7" fmla="*/ 5 h 7"/>
                  <a:gd name="T8" fmla="*/ 0 w 5"/>
                  <a:gd name="T9" fmla="*/ 6 h 7"/>
                  <a:gd name="T10" fmla="*/ 0 w 5"/>
                  <a:gd name="T11" fmla="*/ 7 h 7"/>
                  <a:gd name="T12" fmla="*/ 4 w 5"/>
                  <a:gd name="T13" fmla="*/ 5 h 7"/>
                  <a:gd name="T14" fmla="*/ 5 w 5"/>
                  <a:gd name="T15" fmla="*/ 2 h 7"/>
                  <a:gd name="T16" fmla="*/ 4 w 5"/>
                  <a:gd name="T17" fmla="*/ 2 h 7"/>
                  <a:gd name="T18" fmla="*/ 3 w 5"/>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3" y="1"/>
                    </a:moveTo>
                    <a:lnTo>
                      <a:pt x="4" y="0"/>
                    </a:lnTo>
                    <a:lnTo>
                      <a:pt x="1" y="5"/>
                    </a:lnTo>
                    <a:lnTo>
                      <a:pt x="0" y="5"/>
                    </a:lnTo>
                    <a:lnTo>
                      <a:pt x="0" y="6"/>
                    </a:lnTo>
                    <a:lnTo>
                      <a:pt x="0" y="7"/>
                    </a:lnTo>
                    <a:lnTo>
                      <a:pt x="4" y="5"/>
                    </a:lnTo>
                    <a:lnTo>
                      <a:pt x="5" y="2"/>
                    </a:lnTo>
                    <a:lnTo>
                      <a:pt x="4"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3" name="Freeform 3910"/>
              <p:cNvSpPr>
                <a:spLocks/>
              </p:cNvSpPr>
              <p:nvPr/>
            </p:nvSpPr>
            <p:spPr bwMode="auto">
              <a:xfrm>
                <a:off x="3593" y="3757"/>
                <a:ext cx="5" cy="4"/>
              </a:xfrm>
              <a:custGeom>
                <a:avLst/>
                <a:gdLst>
                  <a:gd name="T0" fmla="*/ 9 w 10"/>
                  <a:gd name="T1" fmla="*/ 0 h 8"/>
                  <a:gd name="T2" fmla="*/ 7 w 10"/>
                  <a:gd name="T3" fmla="*/ 1 h 8"/>
                  <a:gd name="T4" fmla="*/ 6 w 10"/>
                  <a:gd name="T5" fmla="*/ 2 h 8"/>
                  <a:gd name="T6" fmla="*/ 2 w 10"/>
                  <a:gd name="T7" fmla="*/ 3 h 8"/>
                  <a:gd name="T8" fmla="*/ 0 w 10"/>
                  <a:gd name="T9" fmla="*/ 5 h 8"/>
                  <a:gd name="T10" fmla="*/ 1 w 10"/>
                  <a:gd name="T11" fmla="*/ 6 h 8"/>
                  <a:gd name="T12" fmla="*/ 2 w 10"/>
                  <a:gd name="T13" fmla="*/ 8 h 8"/>
                  <a:gd name="T14" fmla="*/ 5 w 10"/>
                  <a:gd name="T15" fmla="*/ 5 h 8"/>
                  <a:gd name="T16" fmla="*/ 8 w 10"/>
                  <a:gd name="T17" fmla="*/ 4 h 8"/>
                  <a:gd name="T18" fmla="*/ 10 w 10"/>
                  <a:gd name="T19" fmla="*/ 2 h 8"/>
                  <a:gd name="T20" fmla="*/ 9 w 10"/>
                  <a:gd name="T21" fmla="*/ 1 h 8"/>
                  <a:gd name="T22" fmla="*/ 9 w 10"/>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8"/>
                  <a:gd name="T38" fmla="*/ 10 w 1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8">
                    <a:moveTo>
                      <a:pt x="9" y="0"/>
                    </a:moveTo>
                    <a:lnTo>
                      <a:pt x="7" y="1"/>
                    </a:lnTo>
                    <a:lnTo>
                      <a:pt x="6" y="2"/>
                    </a:lnTo>
                    <a:lnTo>
                      <a:pt x="2" y="3"/>
                    </a:lnTo>
                    <a:lnTo>
                      <a:pt x="0" y="5"/>
                    </a:lnTo>
                    <a:lnTo>
                      <a:pt x="1" y="6"/>
                    </a:lnTo>
                    <a:lnTo>
                      <a:pt x="2" y="8"/>
                    </a:lnTo>
                    <a:lnTo>
                      <a:pt x="5" y="5"/>
                    </a:lnTo>
                    <a:lnTo>
                      <a:pt x="8" y="4"/>
                    </a:lnTo>
                    <a:lnTo>
                      <a:pt x="10" y="2"/>
                    </a:lnTo>
                    <a:lnTo>
                      <a:pt x="9" y="1"/>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4" name="Freeform 3911"/>
              <p:cNvSpPr>
                <a:spLocks/>
              </p:cNvSpPr>
              <p:nvPr/>
            </p:nvSpPr>
            <p:spPr bwMode="auto">
              <a:xfrm>
                <a:off x="3592" y="3760"/>
                <a:ext cx="3" cy="1"/>
              </a:xfrm>
              <a:custGeom>
                <a:avLst/>
                <a:gdLst>
                  <a:gd name="T0" fmla="*/ 2 w 4"/>
                  <a:gd name="T1" fmla="*/ 1 h 4"/>
                  <a:gd name="T2" fmla="*/ 2 w 4"/>
                  <a:gd name="T3" fmla="*/ 0 h 4"/>
                  <a:gd name="T4" fmla="*/ 0 w 4"/>
                  <a:gd name="T5" fmla="*/ 1 h 4"/>
                  <a:gd name="T6" fmla="*/ 0 w 4"/>
                  <a:gd name="T7" fmla="*/ 3 h 4"/>
                  <a:gd name="T8" fmla="*/ 0 w 4"/>
                  <a:gd name="T9" fmla="*/ 4 h 4"/>
                  <a:gd name="T10" fmla="*/ 4 w 4"/>
                  <a:gd name="T11" fmla="*/ 1 h 4"/>
                  <a:gd name="T12" fmla="*/ 3 w 4"/>
                  <a:gd name="T13" fmla="*/ 3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3"/>
                    </a:lnTo>
                    <a:lnTo>
                      <a:pt x="0" y="4"/>
                    </a:lnTo>
                    <a:lnTo>
                      <a:pt x="4" y="1"/>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5" name="Freeform 3912"/>
              <p:cNvSpPr>
                <a:spLocks/>
              </p:cNvSpPr>
              <p:nvPr/>
            </p:nvSpPr>
            <p:spPr bwMode="auto">
              <a:xfrm>
                <a:off x="3580" y="3760"/>
                <a:ext cx="13" cy="7"/>
              </a:xfrm>
              <a:custGeom>
                <a:avLst/>
                <a:gdLst>
                  <a:gd name="T0" fmla="*/ 26 w 27"/>
                  <a:gd name="T1" fmla="*/ 0 h 13"/>
                  <a:gd name="T2" fmla="*/ 21 w 27"/>
                  <a:gd name="T3" fmla="*/ 3 h 13"/>
                  <a:gd name="T4" fmla="*/ 21 w 27"/>
                  <a:gd name="T5" fmla="*/ 3 h 13"/>
                  <a:gd name="T6" fmla="*/ 4 w 27"/>
                  <a:gd name="T7" fmla="*/ 9 h 13"/>
                  <a:gd name="T8" fmla="*/ 0 w 27"/>
                  <a:gd name="T9" fmla="*/ 11 h 13"/>
                  <a:gd name="T10" fmla="*/ 2 w 27"/>
                  <a:gd name="T11" fmla="*/ 12 h 13"/>
                  <a:gd name="T12" fmla="*/ 3 w 27"/>
                  <a:gd name="T13" fmla="*/ 13 h 13"/>
                  <a:gd name="T14" fmla="*/ 7 w 27"/>
                  <a:gd name="T15" fmla="*/ 11 h 13"/>
                  <a:gd name="T16" fmla="*/ 25 w 27"/>
                  <a:gd name="T17" fmla="*/ 5 h 13"/>
                  <a:gd name="T18" fmla="*/ 27 w 27"/>
                  <a:gd name="T19" fmla="*/ 3 h 13"/>
                  <a:gd name="T20" fmla="*/ 26 w 27"/>
                  <a:gd name="T21" fmla="*/ 2 h 13"/>
                  <a:gd name="T22" fmla="*/ 26 w 27"/>
                  <a:gd name="T23" fmla="*/ 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3"/>
                  <a:gd name="T38" fmla="*/ 27 w 27"/>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3">
                    <a:moveTo>
                      <a:pt x="26" y="0"/>
                    </a:moveTo>
                    <a:lnTo>
                      <a:pt x="21" y="3"/>
                    </a:lnTo>
                    <a:lnTo>
                      <a:pt x="4" y="9"/>
                    </a:lnTo>
                    <a:lnTo>
                      <a:pt x="0" y="11"/>
                    </a:lnTo>
                    <a:lnTo>
                      <a:pt x="2" y="12"/>
                    </a:lnTo>
                    <a:lnTo>
                      <a:pt x="3" y="13"/>
                    </a:lnTo>
                    <a:lnTo>
                      <a:pt x="7" y="11"/>
                    </a:lnTo>
                    <a:lnTo>
                      <a:pt x="25" y="5"/>
                    </a:lnTo>
                    <a:lnTo>
                      <a:pt x="27" y="3"/>
                    </a:lnTo>
                    <a:lnTo>
                      <a:pt x="26" y="2"/>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6" name="Freeform 3913"/>
              <p:cNvSpPr>
                <a:spLocks/>
              </p:cNvSpPr>
              <p:nvPr/>
            </p:nvSpPr>
            <p:spPr bwMode="auto">
              <a:xfrm>
                <a:off x="3580" y="3765"/>
                <a:ext cx="30" cy="15"/>
              </a:xfrm>
              <a:custGeom>
                <a:avLst/>
                <a:gdLst>
                  <a:gd name="T0" fmla="*/ 0 w 60"/>
                  <a:gd name="T1" fmla="*/ 0 h 30"/>
                  <a:gd name="T2" fmla="*/ 0 w 60"/>
                  <a:gd name="T3" fmla="*/ 0 h 30"/>
                  <a:gd name="T4" fmla="*/ 2 w 60"/>
                  <a:gd name="T5" fmla="*/ 2 h 30"/>
                  <a:gd name="T6" fmla="*/ 6 w 60"/>
                  <a:gd name="T7" fmla="*/ 2 h 30"/>
                  <a:gd name="T8" fmla="*/ 25 w 60"/>
                  <a:gd name="T9" fmla="*/ 7 h 30"/>
                  <a:gd name="T10" fmla="*/ 29 w 60"/>
                  <a:gd name="T11" fmla="*/ 9 h 30"/>
                  <a:gd name="T12" fmla="*/ 34 w 60"/>
                  <a:gd name="T13" fmla="*/ 11 h 30"/>
                  <a:gd name="T14" fmla="*/ 49 w 60"/>
                  <a:gd name="T15" fmla="*/ 21 h 30"/>
                  <a:gd name="T16" fmla="*/ 58 w 60"/>
                  <a:gd name="T17" fmla="*/ 30 h 30"/>
                  <a:gd name="T18" fmla="*/ 59 w 60"/>
                  <a:gd name="T19" fmla="*/ 29 h 30"/>
                  <a:gd name="T20" fmla="*/ 60 w 60"/>
                  <a:gd name="T21" fmla="*/ 27 h 30"/>
                  <a:gd name="T22" fmla="*/ 51 w 60"/>
                  <a:gd name="T23" fmla="*/ 18 h 30"/>
                  <a:gd name="T24" fmla="*/ 37 w 60"/>
                  <a:gd name="T25" fmla="*/ 9 h 30"/>
                  <a:gd name="T26" fmla="*/ 29 w 60"/>
                  <a:gd name="T27" fmla="*/ 7 h 30"/>
                  <a:gd name="T28" fmla="*/ 25 w 60"/>
                  <a:gd name="T29" fmla="*/ 4 h 30"/>
                  <a:gd name="T30" fmla="*/ 6 w 60"/>
                  <a:gd name="T31" fmla="*/ 0 h 30"/>
                  <a:gd name="T32" fmla="*/ 2 w 60"/>
                  <a:gd name="T33" fmla="*/ 0 h 30"/>
                  <a:gd name="T34" fmla="*/ 2 w 60"/>
                  <a:gd name="T35" fmla="*/ 1 h 30"/>
                  <a:gd name="T36" fmla="*/ 0 w 60"/>
                  <a:gd name="T37" fmla="*/ 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
                  <a:gd name="T58" fmla="*/ 0 h 30"/>
                  <a:gd name="T59" fmla="*/ 60 w 6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 h="30">
                    <a:moveTo>
                      <a:pt x="0" y="0"/>
                    </a:moveTo>
                    <a:lnTo>
                      <a:pt x="0" y="0"/>
                    </a:lnTo>
                    <a:lnTo>
                      <a:pt x="2" y="2"/>
                    </a:lnTo>
                    <a:lnTo>
                      <a:pt x="6" y="2"/>
                    </a:lnTo>
                    <a:lnTo>
                      <a:pt x="25" y="7"/>
                    </a:lnTo>
                    <a:lnTo>
                      <a:pt x="29" y="9"/>
                    </a:lnTo>
                    <a:lnTo>
                      <a:pt x="34" y="11"/>
                    </a:lnTo>
                    <a:lnTo>
                      <a:pt x="49" y="21"/>
                    </a:lnTo>
                    <a:lnTo>
                      <a:pt x="58" y="30"/>
                    </a:lnTo>
                    <a:lnTo>
                      <a:pt x="59" y="29"/>
                    </a:lnTo>
                    <a:lnTo>
                      <a:pt x="60" y="27"/>
                    </a:lnTo>
                    <a:lnTo>
                      <a:pt x="51" y="18"/>
                    </a:lnTo>
                    <a:lnTo>
                      <a:pt x="37" y="9"/>
                    </a:lnTo>
                    <a:lnTo>
                      <a:pt x="29" y="7"/>
                    </a:lnTo>
                    <a:lnTo>
                      <a:pt x="25" y="4"/>
                    </a:lnTo>
                    <a:lnTo>
                      <a:pt x="6" y="0"/>
                    </a:lnTo>
                    <a:lnTo>
                      <a:pt x="2" y="0"/>
                    </a:lnTo>
                    <a:lnTo>
                      <a:pt x="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7" name="Freeform 3914"/>
              <p:cNvSpPr>
                <a:spLocks/>
              </p:cNvSpPr>
              <p:nvPr/>
            </p:nvSpPr>
            <p:spPr bwMode="auto">
              <a:xfrm>
                <a:off x="3609" y="3779"/>
                <a:ext cx="1" cy="2"/>
              </a:xfrm>
              <a:custGeom>
                <a:avLst/>
                <a:gdLst>
                  <a:gd name="T0" fmla="*/ 1 w 4"/>
                  <a:gd name="T1" fmla="*/ 3 h 5"/>
                  <a:gd name="T2" fmla="*/ 0 w 4"/>
                  <a:gd name="T3" fmla="*/ 3 h 5"/>
                  <a:gd name="T4" fmla="*/ 1 w 4"/>
                  <a:gd name="T5" fmla="*/ 5 h 5"/>
                  <a:gd name="T6" fmla="*/ 2 w 4"/>
                  <a:gd name="T7" fmla="*/ 5 h 5"/>
                  <a:gd name="T8" fmla="*/ 4 w 4"/>
                  <a:gd name="T9" fmla="*/ 5 h 5"/>
                  <a:gd name="T10" fmla="*/ 1 w 4"/>
                  <a:gd name="T11" fmla="*/ 0 h 5"/>
                  <a:gd name="T12" fmla="*/ 2 w 4"/>
                  <a:gd name="T13" fmla="*/ 1 h 5"/>
                  <a:gd name="T14" fmla="*/ 1 w 4"/>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3"/>
                    </a:moveTo>
                    <a:lnTo>
                      <a:pt x="0" y="3"/>
                    </a:lnTo>
                    <a:lnTo>
                      <a:pt x="1" y="5"/>
                    </a:lnTo>
                    <a:lnTo>
                      <a:pt x="2" y="5"/>
                    </a:lnTo>
                    <a:lnTo>
                      <a:pt x="4" y="5"/>
                    </a:lnTo>
                    <a:lnTo>
                      <a:pt x="1" y="0"/>
                    </a:lnTo>
                    <a:lnTo>
                      <a:pt x="2" y="1"/>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8" name="Freeform 3915"/>
              <p:cNvSpPr>
                <a:spLocks/>
              </p:cNvSpPr>
              <p:nvPr/>
            </p:nvSpPr>
            <p:spPr bwMode="auto">
              <a:xfrm>
                <a:off x="3609" y="3780"/>
                <a:ext cx="2" cy="3"/>
              </a:xfrm>
              <a:custGeom>
                <a:avLst/>
                <a:gdLst>
                  <a:gd name="T0" fmla="*/ 0 w 5"/>
                  <a:gd name="T1" fmla="*/ 1 h 6"/>
                  <a:gd name="T2" fmla="*/ 3 w 5"/>
                  <a:gd name="T3" fmla="*/ 6 h 6"/>
                  <a:gd name="T4" fmla="*/ 3 w 5"/>
                  <a:gd name="T5" fmla="*/ 6 h 6"/>
                  <a:gd name="T6" fmla="*/ 4 w 5"/>
                  <a:gd name="T7" fmla="*/ 4 h 6"/>
                  <a:gd name="T8" fmla="*/ 5 w 5"/>
                  <a:gd name="T9" fmla="*/ 3 h 6"/>
                  <a:gd name="T10" fmla="*/ 3 w 5"/>
                  <a:gd name="T11" fmla="*/ 0 h 6"/>
                  <a:gd name="T12" fmla="*/ 1 w 5"/>
                  <a:gd name="T13" fmla="*/ 1 h 6"/>
                  <a:gd name="T14" fmla="*/ 0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1"/>
                    </a:moveTo>
                    <a:lnTo>
                      <a:pt x="3" y="6"/>
                    </a:lnTo>
                    <a:lnTo>
                      <a:pt x="4" y="4"/>
                    </a:lnTo>
                    <a:lnTo>
                      <a:pt x="5" y="3"/>
                    </a:lnTo>
                    <a:lnTo>
                      <a:pt x="3"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19" name="Freeform 3916"/>
              <p:cNvSpPr>
                <a:spLocks/>
              </p:cNvSpPr>
              <p:nvPr/>
            </p:nvSpPr>
            <p:spPr bwMode="auto">
              <a:xfrm>
                <a:off x="3610" y="3780"/>
                <a:ext cx="4" cy="21"/>
              </a:xfrm>
              <a:custGeom>
                <a:avLst/>
                <a:gdLst>
                  <a:gd name="T0" fmla="*/ 1 w 6"/>
                  <a:gd name="T1" fmla="*/ 4 h 41"/>
                  <a:gd name="T2" fmla="*/ 0 w 6"/>
                  <a:gd name="T3" fmla="*/ 4 h 41"/>
                  <a:gd name="T4" fmla="*/ 1 w 6"/>
                  <a:gd name="T5" fmla="*/ 7 h 41"/>
                  <a:gd name="T6" fmla="*/ 2 w 6"/>
                  <a:gd name="T7" fmla="*/ 10 h 41"/>
                  <a:gd name="T8" fmla="*/ 3 w 6"/>
                  <a:gd name="T9" fmla="*/ 12 h 41"/>
                  <a:gd name="T10" fmla="*/ 3 w 6"/>
                  <a:gd name="T11" fmla="*/ 19 h 41"/>
                  <a:gd name="T12" fmla="*/ 4 w 6"/>
                  <a:gd name="T13" fmla="*/ 23 h 41"/>
                  <a:gd name="T14" fmla="*/ 3 w 6"/>
                  <a:gd name="T15" fmla="*/ 27 h 41"/>
                  <a:gd name="T16" fmla="*/ 3 w 6"/>
                  <a:gd name="T17" fmla="*/ 32 h 41"/>
                  <a:gd name="T18" fmla="*/ 2 w 6"/>
                  <a:gd name="T19" fmla="*/ 35 h 41"/>
                  <a:gd name="T20" fmla="*/ 0 w 6"/>
                  <a:gd name="T21" fmla="*/ 39 h 41"/>
                  <a:gd name="T22" fmla="*/ 1 w 6"/>
                  <a:gd name="T23" fmla="*/ 40 h 41"/>
                  <a:gd name="T24" fmla="*/ 2 w 6"/>
                  <a:gd name="T25" fmla="*/ 41 h 41"/>
                  <a:gd name="T26" fmla="*/ 4 w 6"/>
                  <a:gd name="T27" fmla="*/ 38 h 41"/>
                  <a:gd name="T28" fmla="*/ 5 w 6"/>
                  <a:gd name="T29" fmla="*/ 32 h 41"/>
                  <a:gd name="T30" fmla="*/ 5 w 6"/>
                  <a:gd name="T31" fmla="*/ 27 h 41"/>
                  <a:gd name="T32" fmla="*/ 6 w 6"/>
                  <a:gd name="T33" fmla="*/ 23 h 41"/>
                  <a:gd name="T34" fmla="*/ 5 w 6"/>
                  <a:gd name="T35" fmla="*/ 19 h 41"/>
                  <a:gd name="T36" fmla="*/ 5 w 6"/>
                  <a:gd name="T37" fmla="*/ 12 h 41"/>
                  <a:gd name="T38" fmla="*/ 4 w 6"/>
                  <a:gd name="T39" fmla="*/ 10 h 41"/>
                  <a:gd name="T40" fmla="*/ 3 w 6"/>
                  <a:gd name="T41" fmla="*/ 7 h 41"/>
                  <a:gd name="T42" fmla="*/ 0 w 6"/>
                  <a:gd name="T43" fmla="*/ 0 h 41"/>
                  <a:gd name="T44" fmla="*/ 2 w 6"/>
                  <a:gd name="T45" fmla="*/ 3 h 41"/>
                  <a:gd name="T46" fmla="*/ 1 w 6"/>
                  <a:gd name="T47" fmla="*/ 4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41"/>
                  <a:gd name="T74" fmla="*/ 6 w 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41">
                    <a:moveTo>
                      <a:pt x="1" y="4"/>
                    </a:moveTo>
                    <a:lnTo>
                      <a:pt x="0" y="4"/>
                    </a:lnTo>
                    <a:lnTo>
                      <a:pt x="1" y="7"/>
                    </a:lnTo>
                    <a:lnTo>
                      <a:pt x="2" y="10"/>
                    </a:lnTo>
                    <a:lnTo>
                      <a:pt x="3" y="12"/>
                    </a:lnTo>
                    <a:lnTo>
                      <a:pt x="3" y="19"/>
                    </a:lnTo>
                    <a:lnTo>
                      <a:pt x="4" y="23"/>
                    </a:lnTo>
                    <a:lnTo>
                      <a:pt x="3" y="27"/>
                    </a:lnTo>
                    <a:lnTo>
                      <a:pt x="3" y="32"/>
                    </a:lnTo>
                    <a:lnTo>
                      <a:pt x="2" y="35"/>
                    </a:lnTo>
                    <a:lnTo>
                      <a:pt x="0" y="39"/>
                    </a:lnTo>
                    <a:lnTo>
                      <a:pt x="1" y="40"/>
                    </a:lnTo>
                    <a:lnTo>
                      <a:pt x="2" y="41"/>
                    </a:lnTo>
                    <a:lnTo>
                      <a:pt x="4" y="38"/>
                    </a:lnTo>
                    <a:lnTo>
                      <a:pt x="5" y="32"/>
                    </a:lnTo>
                    <a:lnTo>
                      <a:pt x="5" y="27"/>
                    </a:lnTo>
                    <a:lnTo>
                      <a:pt x="6" y="23"/>
                    </a:lnTo>
                    <a:lnTo>
                      <a:pt x="5" y="19"/>
                    </a:lnTo>
                    <a:lnTo>
                      <a:pt x="5" y="12"/>
                    </a:lnTo>
                    <a:lnTo>
                      <a:pt x="4" y="10"/>
                    </a:lnTo>
                    <a:lnTo>
                      <a:pt x="3" y="7"/>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0" name="Freeform 3917"/>
              <p:cNvSpPr>
                <a:spLocks/>
              </p:cNvSpPr>
              <p:nvPr/>
            </p:nvSpPr>
            <p:spPr bwMode="auto">
              <a:xfrm>
                <a:off x="3608" y="3798"/>
                <a:ext cx="3" cy="7"/>
              </a:xfrm>
              <a:custGeom>
                <a:avLst/>
                <a:gdLst>
                  <a:gd name="T0" fmla="*/ 5 w 7"/>
                  <a:gd name="T1" fmla="*/ 4 h 14"/>
                  <a:gd name="T2" fmla="*/ 7 w 7"/>
                  <a:gd name="T3" fmla="*/ 0 h 14"/>
                  <a:gd name="T4" fmla="*/ 0 w 7"/>
                  <a:gd name="T5" fmla="*/ 14 h 14"/>
                  <a:gd name="T6" fmla="*/ 1 w 7"/>
                  <a:gd name="T7" fmla="*/ 14 h 14"/>
                  <a:gd name="T8" fmla="*/ 2 w 7"/>
                  <a:gd name="T9" fmla="*/ 14 h 14"/>
                  <a:gd name="T10" fmla="*/ 7 w 7"/>
                  <a:gd name="T11" fmla="*/ 5 h 14"/>
                  <a:gd name="T12" fmla="*/ 6 w 7"/>
                  <a:gd name="T13" fmla="*/ 5 h 14"/>
                  <a:gd name="T14" fmla="*/ 5 w 7"/>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5" y="4"/>
                    </a:moveTo>
                    <a:lnTo>
                      <a:pt x="7" y="0"/>
                    </a:lnTo>
                    <a:lnTo>
                      <a:pt x="0" y="14"/>
                    </a:lnTo>
                    <a:lnTo>
                      <a:pt x="1" y="14"/>
                    </a:lnTo>
                    <a:lnTo>
                      <a:pt x="2" y="14"/>
                    </a:lnTo>
                    <a:lnTo>
                      <a:pt x="7" y="5"/>
                    </a:lnTo>
                    <a:lnTo>
                      <a:pt x="6" y="5"/>
                    </a:lnTo>
                    <a:lnTo>
                      <a:pt x="5"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1" name="Freeform 3918"/>
              <p:cNvSpPr>
                <a:spLocks/>
              </p:cNvSpPr>
              <p:nvPr/>
            </p:nvSpPr>
            <p:spPr bwMode="auto">
              <a:xfrm>
                <a:off x="3566" y="3805"/>
                <a:ext cx="43" cy="20"/>
              </a:xfrm>
              <a:custGeom>
                <a:avLst/>
                <a:gdLst>
                  <a:gd name="T0" fmla="*/ 85 w 86"/>
                  <a:gd name="T1" fmla="*/ 1 h 42"/>
                  <a:gd name="T2" fmla="*/ 84 w 86"/>
                  <a:gd name="T3" fmla="*/ 0 h 42"/>
                  <a:gd name="T4" fmla="*/ 82 w 86"/>
                  <a:gd name="T5" fmla="*/ 4 h 42"/>
                  <a:gd name="T6" fmla="*/ 74 w 86"/>
                  <a:gd name="T7" fmla="*/ 12 h 42"/>
                  <a:gd name="T8" fmla="*/ 59 w 86"/>
                  <a:gd name="T9" fmla="*/ 22 h 42"/>
                  <a:gd name="T10" fmla="*/ 55 w 86"/>
                  <a:gd name="T11" fmla="*/ 24 h 42"/>
                  <a:gd name="T12" fmla="*/ 46 w 86"/>
                  <a:gd name="T13" fmla="*/ 27 h 42"/>
                  <a:gd name="T14" fmla="*/ 41 w 86"/>
                  <a:gd name="T15" fmla="*/ 30 h 42"/>
                  <a:gd name="T16" fmla="*/ 36 w 86"/>
                  <a:gd name="T17" fmla="*/ 31 h 42"/>
                  <a:gd name="T18" fmla="*/ 30 w 86"/>
                  <a:gd name="T19" fmla="*/ 34 h 42"/>
                  <a:gd name="T20" fmla="*/ 22 w 86"/>
                  <a:gd name="T21" fmla="*/ 36 h 42"/>
                  <a:gd name="T22" fmla="*/ 8 w 86"/>
                  <a:gd name="T23" fmla="*/ 38 h 42"/>
                  <a:gd name="T24" fmla="*/ 0 w 86"/>
                  <a:gd name="T25" fmla="*/ 39 h 42"/>
                  <a:gd name="T26" fmla="*/ 0 w 86"/>
                  <a:gd name="T27" fmla="*/ 40 h 42"/>
                  <a:gd name="T28" fmla="*/ 0 w 86"/>
                  <a:gd name="T29" fmla="*/ 42 h 42"/>
                  <a:gd name="T30" fmla="*/ 8 w 86"/>
                  <a:gd name="T31" fmla="*/ 40 h 42"/>
                  <a:gd name="T32" fmla="*/ 22 w 86"/>
                  <a:gd name="T33" fmla="*/ 38 h 42"/>
                  <a:gd name="T34" fmla="*/ 30 w 86"/>
                  <a:gd name="T35" fmla="*/ 36 h 42"/>
                  <a:gd name="T36" fmla="*/ 36 w 86"/>
                  <a:gd name="T37" fmla="*/ 34 h 42"/>
                  <a:gd name="T38" fmla="*/ 44 w 86"/>
                  <a:gd name="T39" fmla="*/ 32 h 42"/>
                  <a:gd name="T40" fmla="*/ 51 w 86"/>
                  <a:gd name="T41" fmla="*/ 29 h 42"/>
                  <a:gd name="T42" fmla="*/ 55 w 86"/>
                  <a:gd name="T43" fmla="*/ 27 h 42"/>
                  <a:gd name="T44" fmla="*/ 63 w 86"/>
                  <a:gd name="T45" fmla="*/ 24 h 42"/>
                  <a:gd name="T46" fmla="*/ 76 w 86"/>
                  <a:gd name="T47" fmla="*/ 14 h 42"/>
                  <a:gd name="T48" fmla="*/ 84 w 86"/>
                  <a:gd name="T49" fmla="*/ 6 h 42"/>
                  <a:gd name="T50" fmla="*/ 84 w 86"/>
                  <a:gd name="T51" fmla="*/ 6 h 42"/>
                  <a:gd name="T52" fmla="*/ 86 w 86"/>
                  <a:gd name="T53" fmla="*/ 1 h 42"/>
                  <a:gd name="T54" fmla="*/ 85 w 86"/>
                  <a:gd name="T55" fmla="*/ 1 h 4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6"/>
                  <a:gd name="T85" fmla="*/ 0 h 42"/>
                  <a:gd name="T86" fmla="*/ 86 w 86"/>
                  <a:gd name="T87" fmla="*/ 42 h 4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6" h="42">
                    <a:moveTo>
                      <a:pt x="85" y="1"/>
                    </a:moveTo>
                    <a:lnTo>
                      <a:pt x="84" y="0"/>
                    </a:lnTo>
                    <a:lnTo>
                      <a:pt x="82" y="4"/>
                    </a:lnTo>
                    <a:lnTo>
                      <a:pt x="74" y="12"/>
                    </a:lnTo>
                    <a:lnTo>
                      <a:pt x="59" y="22"/>
                    </a:lnTo>
                    <a:lnTo>
                      <a:pt x="55" y="24"/>
                    </a:lnTo>
                    <a:lnTo>
                      <a:pt x="46" y="27"/>
                    </a:lnTo>
                    <a:lnTo>
                      <a:pt x="41" y="30"/>
                    </a:lnTo>
                    <a:lnTo>
                      <a:pt x="36" y="31"/>
                    </a:lnTo>
                    <a:lnTo>
                      <a:pt x="30" y="34"/>
                    </a:lnTo>
                    <a:lnTo>
                      <a:pt x="22" y="36"/>
                    </a:lnTo>
                    <a:lnTo>
                      <a:pt x="8" y="38"/>
                    </a:lnTo>
                    <a:lnTo>
                      <a:pt x="0" y="39"/>
                    </a:lnTo>
                    <a:lnTo>
                      <a:pt x="0" y="40"/>
                    </a:lnTo>
                    <a:lnTo>
                      <a:pt x="0" y="42"/>
                    </a:lnTo>
                    <a:lnTo>
                      <a:pt x="8" y="40"/>
                    </a:lnTo>
                    <a:lnTo>
                      <a:pt x="22" y="38"/>
                    </a:lnTo>
                    <a:lnTo>
                      <a:pt x="30" y="36"/>
                    </a:lnTo>
                    <a:lnTo>
                      <a:pt x="36" y="34"/>
                    </a:lnTo>
                    <a:lnTo>
                      <a:pt x="44" y="32"/>
                    </a:lnTo>
                    <a:lnTo>
                      <a:pt x="51" y="29"/>
                    </a:lnTo>
                    <a:lnTo>
                      <a:pt x="55" y="27"/>
                    </a:lnTo>
                    <a:lnTo>
                      <a:pt x="63" y="24"/>
                    </a:lnTo>
                    <a:lnTo>
                      <a:pt x="76" y="14"/>
                    </a:lnTo>
                    <a:lnTo>
                      <a:pt x="84" y="6"/>
                    </a:lnTo>
                    <a:lnTo>
                      <a:pt x="86" y="1"/>
                    </a:lnTo>
                    <a:lnTo>
                      <a:pt x="8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2" name="Freeform 3919"/>
              <p:cNvSpPr>
                <a:spLocks/>
              </p:cNvSpPr>
              <p:nvPr/>
            </p:nvSpPr>
            <p:spPr bwMode="auto">
              <a:xfrm>
                <a:off x="3562" y="3824"/>
                <a:ext cx="4" cy="2"/>
              </a:xfrm>
              <a:custGeom>
                <a:avLst/>
                <a:gdLst>
                  <a:gd name="T0" fmla="*/ 8 w 8"/>
                  <a:gd name="T1" fmla="*/ 2 h 5"/>
                  <a:gd name="T2" fmla="*/ 8 w 8"/>
                  <a:gd name="T3" fmla="*/ 0 h 5"/>
                  <a:gd name="T4" fmla="*/ 0 w 8"/>
                  <a:gd name="T5" fmla="*/ 5 h 5"/>
                  <a:gd name="T6" fmla="*/ 8 w 8"/>
                  <a:gd name="T7" fmla="*/ 4 h 5"/>
                  <a:gd name="T8" fmla="*/ 8 w 8"/>
                  <a:gd name="T9" fmla="*/ 2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2"/>
                    </a:moveTo>
                    <a:lnTo>
                      <a:pt x="8" y="0"/>
                    </a:lnTo>
                    <a:lnTo>
                      <a:pt x="0" y="5"/>
                    </a:lnTo>
                    <a:lnTo>
                      <a:pt x="8" y="4"/>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3" name="Freeform 3920"/>
              <p:cNvSpPr>
                <a:spLocks/>
              </p:cNvSpPr>
              <p:nvPr/>
            </p:nvSpPr>
            <p:spPr bwMode="auto">
              <a:xfrm>
                <a:off x="3558" y="3824"/>
                <a:ext cx="8" cy="2"/>
              </a:xfrm>
              <a:custGeom>
                <a:avLst/>
                <a:gdLst>
                  <a:gd name="T0" fmla="*/ 16 w 16"/>
                  <a:gd name="T1" fmla="*/ 0 h 5"/>
                  <a:gd name="T2" fmla="*/ 0 w 16"/>
                  <a:gd name="T3" fmla="*/ 0 h 5"/>
                  <a:gd name="T4" fmla="*/ 0 w 16"/>
                  <a:gd name="T5" fmla="*/ 2 h 5"/>
                  <a:gd name="T6" fmla="*/ 0 w 16"/>
                  <a:gd name="T7" fmla="*/ 5 h 5"/>
                  <a:gd name="T8" fmla="*/ 8 w 16"/>
                  <a:gd name="T9" fmla="*/ 5 h 5"/>
                  <a:gd name="T10" fmla="*/ 16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16" y="0"/>
                    </a:moveTo>
                    <a:lnTo>
                      <a:pt x="0" y="0"/>
                    </a:lnTo>
                    <a:lnTo>
                      <a:pt x="0" y="2"/>
                    </a:lnTo>
                    <a:lnTo>
                      <a:pt x="0" y="5"/>
                    </a:lnTo>
                    <a:lnTo>
                      <a:pt x="8" y="5"/>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4" name="Freeform 3921"/>
              <p:cNvSpPr>
                <a:spLocks/>
              </p:cNvSpPr>
              <p:nvPr/>
            </p:nvSpPr>
            <p:spPr bwMode="auto">
              <a:xfrm>
                <a:off x="3550" y="3824"/>
                <a:ext cx="12" cy="2"/>
              </a:xfrm>
              <a:custGeom>
                <a:avLst/>
                <a:gdLst>
                  <a:gd name="T0" fmla="*/ 16 w 24"/>
                  <a:gd name="T1" fmla="*/ 0 h 5"/>
                  <a:gd name="T2" fmla="*/ 24 w 24"/>
                  <a:gd name="T3" fmla="*/ 0 h 5"/>
                  <a:gd name="T4" fmla="*/ 8 w 24"/>
                  <a:gd name="T5" fmla="*/ 2 h 5"/>
                  <a:gd name="T6" fmla="*/ 0 w 24"/>
                  <a:gd name="T7" fmla="*/ 1 h 5"/>
                  <a:gd name="T8" fmla="*/ 0 w 24"/>
                  <a:gd name="T9" fmla="*/ 2 h 5"/>
                  <a:gd name="T10" fmla="*/ 0 w 24"/>
                  <a:gd name="T11" fmla="*/ 4 h 5"/>
                  <a:gd name="T12" fmla="*/ 8 w 24"/>
                  <a:gd name="T13" fmla="*/ 5 h 5"/>
                  <a:gd name="T14" fmla="*/ 16 w 24"/>
                  <a:gd name="T15" fmla="*/ 4 h 5"/>
                  <a:gd name="T16" fmla="*/ 16 w 24"/>
                  <a:gd name="T17" fmla="*/ 2 h 5"/>
                  <a:gd name="T18" fmla="*/ 16 w 2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5"/>
                  <a:gd name="T32" fmla="*/ 24 w 2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5">
                    <a:moveTo>
                      <a:pt x="16" y="0"/>
                    </a:moveTo>
                    <a:lnTo>
                      <a:pt x="24" y="0"/>
                    </a:lnTo>
                    <a:lnTo>
                      <a:pt x="8" y="2"/>
                    </a:lnTo>
                    <a:lnTo>
                      <a:pt x="0" y="1"/>
                    </a:lnTo>
                    <a:lnTo>
                      <a:pt x="0" y="2"/>
                    </a:lnTo>
                    <a:lnTo>
                      <a:pt x="0" y="4"/>
                    </a:lnTo>
                    <a:lnTo>
                      <a:pt x="8" y="5"/>
                    </a:lnTo>
                    <a:lnTo>
                      <a:pt x="16" y="4"/>
                    </a:lnTo>
                    <a:lnTo>
                      <a:pt x="16" y="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5" name="Freeform 3922"/>
              <p:cNvSpPr>
                <a:spLocks/>
              </p:cNvSpPr>
              <p:nvPr/>
            </p:nvSpPr>
            <p:spPr bwMode="auto">
              <a:xfrm>
                <a:off x="3542" y="3824"/>
                <a:ext cx="8" cy="2"/>
              </a:xfrm>
              <a:custGeom>
                <a:avLst/>
                <a:gdLst>
                  <a:gd name="T0" fmla="*/ 15 w 15"/>
                  <a:gd name="T1" fmla="*/ 1 h 5"/>
                  <a:gd name="T2" fmla="*/ 7 w 15"/>
                  <a:gd name="T3" fmla="*/ 0 h 5"/>
                  <a:gd name="T4" fmla="*/ 0 w 15"/>
                  <a:gd name="T5" fmla="*/ 0 h 5"/>
                  <a:gd name="T6" fmla="*/ 0 w 15"/>
                  <a:gd name="T7" fmla="*/ 2 h 5"/>
                  <a:gd name="T8" fmla="*/ 0 w 15"/>
                  <a:gd name="T9" fmla="*/ 5 h 5"/>
                  <a:gd name="T10" fmla="*/ 15 w 15"/>
                  <a:gd name="T11" fmla="*/ 5 h 5"/>
                  <a:gd name="T12" fmla="*/ 15 w 15"/>
                  <a:gd name="T13" fmla="*/ 2 h 5"/>
                  <a:gd name="T14" fmla="*/ 15 w 1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5"/>
                  <a:gd name="T26" fmla="*/ 15 w 1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5">
                    <a:moveTo>
                      <a:pt x="15" y="1"/>
                    </a:moveTo>
                    <a:lnTo>
                      <a:pt x="7" y="0"/>
                    </a:lnTo>
                    <a:lnTo>
                      <a:pt x="0" y="0"/>
                    </a:lnTo>
                    <a:lnTo>
                      <a:pt x="0" y="2"/>
                    </a:lnTo>
                    <a:lnTo>
                      <a:pt x="0" y="5"/>
                    </a:lnTo>
                    <a:lnTo>
                      <a:pt x="15" y="5"/>
                    </a:lnTo>
                    <a:lnTo>
                      <a:pt x="15" y="2"/>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6" name="Freeform 3923"/>
              <p:cNvSpPr>
                <a:spLocks/>
              </p:cNvSpPr>
              <p:nvPr/>
            </p:nvSpPr>
            <p:spPr bwMode="auto">
              <a:xfrm>
                <a:off x="3515" y="3817"/>
                <a:ext cx="31" cy="9"/>
              </a:xfrm>
              <a:custGeom>
                <a:avLst/>
                <a:gdLst>
                  <a:gd name="T0" fmla="*/ 56 w 63"/>
                  <a:gd name="T1" fmla="*/ 16 h 19"/>
                  <a:gd name="T2" fmla="*/ 56 w 63"/>
                  <a:gd name="T3" fmla="*/ 15 h 19"/>
                  <a:gd name="T4" fmla="*/ 28 w 63"/>
                  <a:gd name="T5" fmla="*/ 11 h 19"/>
                  <a:gd name="T6" fmla="*/ 22 w 63"/>
                  <a:gd name="T7" fmla="*/ 8 h 19"/>
                  <a:gd name="T8" fmla="*/ 16 w 63"/>
                  <a:gd name="T9" fmla="*/ 7 h 19"/>
                  <a:gd name="T10" fmla="*/ 5 w 63"/>
                  <a:gd name="T11" fmla="*/ 3 h 19"/>
                  <a:gd name="T12" fmla="*/ 0 w 63"/>
                  <a:gd name="T13" fmla="*/ 0 h 19"/>
                  <a:gd name="T14" fmla="*/ 0 w 63"/>
                  <a:gd name="T15" fmla="*/ 2 h 19"/>
                  <a:gd name="T16" fmla="*/ 0 w 63"/>
                  <a:gd name="T17" fmla="*/ 3 h 19"/>
                  <a:gd name="T18" fmla="*/ 5 w 63"/>
                  <a:gd name="T19" fmla="*/ 5 h 19"/>
                  <a:gd name="T20" fmla="*/ 16 w 63"/>
                  <a:gd name="T21" fmla="*/ 10 h 19"/>
                  <a:gd name="T22" fmla="*/ 22 w 63"/>
                  <a:gd name="T23" fmla="*/ 11 h 19"/>
                  <a:gd name="T24" fmla="*/ 28 w 63"/>
                  <a:gd name="T25" fmla="*/ 13 h 19"/>
                  <a:gd name="T26" fmla="*/ 63 w 63"/>
                  <a:gd name="T27" fmla="*/ 19 h 19"/>
                  <a:gd name="T28" fmla="*/ 56 w 63"/>
                  <a:gd name="T29" fmla="*/ 19 h 19"/>
                  <a:gd name="T30" fmla="*/ 56 w 63"/>
                  <a:gd name="T31" fmla="*/ 16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3"/>
                  <a:gd name="T49" fmla="*/ 0 h 19"/>
                  <a:gd name="T50" fmla="*/ 63 w 63"/>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3" h="19">
                    <a:moveTo>
                      <a:pt x="56" y="16"/>
                    </a:moveTo>
                    <a:lnTo>
                      <a:pt x="56" y="15"/>
                    </a:lnTo>
                    <a:lnTo>
                      <a:pt x="28" y="11"/>
                    </a:lnTo>
                    <a:lnTo>
                      <a:pt x="22" y="8"/>
                    </a:lnTo>
                    <a:lnTo>
                      <a:pt x="16" y="7"/>
                    </a:lnTo>
                    <a:lnTo>
                      <a:pt x="5" y="3"/>
                    </a:lnTo>
                    <a:lnTo>
                      <a:pt x="0" y="0"/>
                    </a:lnTo>
                    <a:lnTo>
                      <a:pt x="0" y="2"/>
                    </a:lnTo>
                    <a:lnTo>
                      <a:pt x="0" y="3"/>
                    </a:lnTo>
                    <a:lnTo>
                      <a:pt x="5" y="5"/>
                    </a:lnTo>
                    <a:lnTo>
                      <a:pt x="16" y="10"/>
                    </a:lnTo>
                    <a:lnTo>
                      <a:pt x="22" y="11"/>
                    </a:lnTo>
                    <a:lnTo>
                      <a:pt x="28" y="13"/>
                    </a:lnTo>
                    <a:lnTo>
                      <a:pt x="63" y="19"/>
                    </a:lnTo>
                    <a:lnTo>
                      <a:pt x="56" y="19"/>
                    </a:lnTo>
                    <a:lnTo>
                      <a:pt x="5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7" name="Freeform 3924"/>
              <p:cNvSpPr>
                <a:spLocks/>
              </p:cNvSpPr>
              <p:nvPr/>
            </p:nvSpPr>
            <p:spPr bwMode="auto">
              <a:xfrm>
                <a:off x="3500" y="3803"/>
                <a:ext cx="15" cy="15"/>
              </a:xfrm>
              <a:custGeom>
                <a:avLst/>
                <a:gdLst>
                  <a:gd name="T0" fmla="*/ 30 w 31"/>
                  <a:gd name="T1" fmla="*/ 29 h 30"/>
                  <a:gd name="T2" fmla="*/ 31 w 31"/>
                  <a:gd name="T3" fmla="*/ 27 h 30"/>
                  <a:gd name="T4" fmla="*/ 26 w 31"/>
                  <a:gd name="T5" fmla="*/ 24 h 30"/>
                  <a:gd name="T6" fmla="*/ 21 w 31"/>
                  <a:gd name="T7" fmla="*/ 20 h 30"/>
                  <a:gd name="T8" fmla="*/ 18 w 31"/>
                  <a:gd name="T9" fmla="*/ 17 h 30"/>
                  <a:gd name="T10" fmla="*/ 14 w 31"/>
                  <a:gd name="T11" fmla="*/ 15 h 30"/>
                  <a:gd name="T12" fmla="*/ 11 w 31"/>
                  <a:gd name="T13" fmla="*/ 11 h 30"/>
                  <a:gd name="T14" fmla="*/ 7 w 31"/>
                  <a:gd name="T15" fmla="*/ 7 h 30"/>
                  <a:gd name="T16" fmla="*/ 3 w 31"/>
                  <a:gd name="T17" fmla="*/ 0 h 30"/>
                  <a:gd name="T18" fmla="*/ 1 w 31"/>
                  <a:gd name="T19" fmla="*/ 1 h 30"/>
                  <a:gd name="T20" fmla="*/ 0 w 31"/>
                  <a:gd name="T21" fmla="*/ 2 h 30"/>
                  <a:gd name="T22" fmla="*/ 5 w 31"/>
                  <a:gd name="T23" fmla="*/ 9 h 30"/>
                  <a:gd name="T24" fmla="*/ 8 w 31"/>
                  <a:gd name="T25" fmla="*/ 14 h 30"/>
                  <a:gd name="T26" fmla="*/ 12 w 31"/>
                  <a:gd name="T27" fmla="*/ 17 h 30"/>
                  <a:gd name="T28" fmla="*/ 15 w 31"/>
                  <a:gd name="T29" fmla="*/ 19 h 30"/>
                  <a:gd name="T30" fmla="*/ 19 w 31"/>
                  <a:gd name="T31" fmla="*/ 23 h 30"/>
                  <a:gd name="T32" fmla="*/ 23 w 31"/>
                  <a:gd name="T33" fmla="*/ 26 h 30"/>
                  <a:gd name="T34" fmla="*/ 23 w 31"/>
                  <a:gd name="T35" fmla="*/ 26 h 30"/>
                  <a:gd name="T36" fmla="*/ 30 w 31"/>
                  <a:gd name="T37" fmla="*/ 30 h 30"/>
                  <a:gd name="T38" fmla="*/ 30 w 31"/>
                  <a:gd name="T39" fmla="*/ 29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
                  <a:gd name="T61" fmla="*/ 0 h 30"/>
                  <a:gd name="T62" fmla="*/ 31 w 31"/>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 h="30">
                    <a:moveTo>
                      <a:pt x="30" y="29"/>
                    </a:moveTo>
                    <a:lnTo>
                      <a:pt x="31" y="27"/>
                    </a:lnTo>
                    <a:lnTo>
                      <a:pt x="26" y="24"/>
                    </a:lnTo>
                    <a:lnTo>
                      <a:pt x="21" y="20"/>
                    </a:lnTo>
                    <a:lnTo>
                      <a:pt x="18" y="17"/>
                    </a:lnTo>
                    <a:lnTo>
                      <a:pt x="14" y="15"/>
                    </a:lnTo>
                    <a:lnTo>
                      <a:pt x="11" y="11"/>
                    </a:lnTo>
                    <a:lnTo>
                      <a:pt x="7" y="7"/>
                    </a:lnTo>
                    <a:lnTo>
                      <a:pt x="3" y="0"/>
                    </a:lnTo>
                    <a:lnTo>
                      <a:pt x="1" y="1"/>
                    </a:lnTo>
                    <a:lnTo>
                      <a:pt x="0" y="2"/>
                    </a:lnTo>
                    <a:lnTo>
                      <a:pt x="5" y="9"/>
                    </a:lnTo>
                    <a:lnTo>
                      <a:pt x="8" y="14"/>
                    </a:lnTo>
                    <a:lnTo>
                      <a:pt x="12" y="17"/>
                    </a:lnTo>
                    <a:lnTo>
                      <a:pt x="15" y="19"/>
                    </a:lnTo>
                    <a:lnTo>
                      <a:pt x="19" y="23"/>
                    </a:lnTo>
                    <a:lnTo>
                      <a:pt x="23" y="26"/>
                    </a:lnTo>
                    <a:lnTo>
                      <a:pt x="30" y="30"/>
                    </a:lnTo>
                    <a:lnTo>
                      <a:pt x="3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8" name="Freeform 3925"/>
              <p:cNvSpPr>
                <a:spLocks/>
              </p:cNvSpPr>
              <p:nvPr/>
            </p:nvSpPr>
            <p:spPr bwMode="auto">
              <a:xfrm>
                <a:off x="3499" y="3801"/>
                <a:ext cx="2" cy="5"/>
              </a:xfrm>
              <a:custGeom>
                <a:avLst/>
                <a:gdLst>
                  <a:gd name="T0" fmla="*/ 3 w 5"/>
                  <a:gd name="T1" fmla="*/ 5 h 9"/>
                  <a:gd name="T2" fmla="*/ 5 w 5"/>
                  <a:gd name="T3" fmla="*/ 5 h 9"/>
                  <a:gd name="T4" fmla="*/ 2 w 5"/>
                  <a:gd name="T5" fmla="*/ 0 h 9"/>
                  <a:gd name="T6" fmla="*/ 1 w 5"/>
                  <a:gd name="T7" fmla="*/ 0 h 9"/>
                  <a:gd name="T8" fmla="*/ 0 w 5"/>
                  <a:gd name="T9" fmla="*/ 0 h 9"/>
                  <a:gd name="T10" fmla="*/ 5 w 5"/>
                  <a:gd name="T11" fmla="*/ 9 h 9"/>
                  <a:gd name="T12" fmla="*/ 2 w 5"/>
                  <a:gd name="T13" fmla="*/ 6 h 9"/>
                  <a:gd name="T14" fmla="*/ 3 w 5"/>
                  <a:gd name="T15" fmla="*/ 5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3" y="5"/>
                    </a:moveTo>
                    <a:lnTo>
                      <a:pt x="5" y="5"/>
                    </a:lnTo>
                    <a:lnTo>
                      <a:pt x="2" y="0"/>
                    </a:lnTo>
                    <a:lnTo>
                      <a:pt x="1" y="0"/>
                    </a:lnTo>
                    <a:lnTo>
                      <a:pt x="0" y="0"/>
                    </a:lnTo>
                    <a:lnTo>
                      <a:pt x="5" y="9"/>
                    </a:lnTo>
                    <a:lnTo>
                      <a:pt x="2" y="6"/>
                    </a:lnTo>
                    <a:lnTo>
                      <a:pt x="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29" name="Freeform 3926"/>
              <p:cNvSpPr>
                <a:spLocks/>
              </p:cNvSpPr>
              <p:nvPr/>
            </p:nvSpPr>
            <p:spPr bwMode="auto">
              <a:xfrm>
                <a:off x="3497" y="3795"/>
                <a:ext cx="3" cy="7"/>
              </a:xfrm>
              <a:custGeom>
                <a:avLst/>
                <a:gdLst>
                  <a:gd name="T0" fmla="*/ 5 w 5"/>
                  <a:gd name="T1" fmla="*/ 12 h 13"/>
                  <a:gd name="T2" fmla="*/ 3 w 5"/>
                  <a:gd name="T3" fmla="*/ 8 h 13"/>
                  <a:gd name="T4" fmla="*/ 3 w 5"/>
                  <a:gd name="T5" fmla="*/ 8 h 13"/>
                  <a:gd name="T6" fmla="*/ 2 w 5"/>
                  <a:gd name="T7" fmla="*/ 4 h 13"/>
                  <a:gd name="T8" fmla="*/ 2 w 5"/>
                  <a:gd name="T9" fmla="*/ 1 h 13"/>
                  <a:gd name="T10" fmla="*/ 1 w 5"/>
                  <a:gd name="T11" fmla="*/ 0 h 13"/>
                  <a:gd name="T12" fmla="*/ 0 w 5"/>
                  <a:gd name="T13" fmla="*/ 1 h 13"/>
                  <a:gd name="T14" fmla="*/ 0 w 5"/>
                  <a:gd name="T15" fmla="*/ 4 h 13"/>
                  <a:gd name="T16" fmla="*/ 1 w 5"/>
                  <a:gd name="T17" fmla="*/ 10 h 13"/>
                  <a:gd name="T18" fmla="*/ 3 w 5"/>
                  <a:gd name="T19" fmla="*/ 13 h 13"/>
                  <a:gd name="T20" fmla="*/ 4 w 5"/>
                  <a:gd name="T21" fmla="*/ 12 h 13"/>
                  <a:gd name="T22" fmla="*/ 5 w 5"/>
                  <a:gd name="T23" fmla="*/ 1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13"/>
                  <a:gd name="T38" fmla="*/ 5 w 5"/>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13">
                    <a:moveTo>
                      <a:pt x="5" y="12"/>
                    </a:moveTo>
                    <a:lnTo>
                      <a:pt x="3" y="8"/>
                    </a:lnTo>
                    <a:lnTo>
                      <a:pt x="2" y="4"/>
                    </a:lnTo>
                    <a:lnTo>
                      <a:pt x="2" y="1"/>
                    </a:lnTo>
                    <a:lnTo>
                      <a:pt x="1" y="0"/>
                    </a:lnTo>
                    <a:lnTo>
                      <a:pt x="0" y="1"/>
                    </a:lnTo>
                    <a:lnTo>
                      <a:pt x="0" y="4"/>
                    </a:lnTo>
                    <a:lnTo>
                      <a:pt x="1" y="10"/>
                    </a:lnTo>
                    <a:lnTo>
                      <a:pt x="3" y="13"/>
                    </a:lnTo>
                    <a:lnTo>
                      <a:pt x="4" y="12"/>
                    </a:lnTo>
                    <a:lnTo>
                      <a:pt x="5"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0" name="Freeform 3927"/>
              <p:cNvSpPr>
                <a:spLocks noEditPoints="1"/>
              </p:cNvSpPr>
              <p:nvPr/>
            </p:nvSpPr>
            <p:spPr bwMode="auto">
              <a:xfrm>
                <a:off x="3627" y="3717"/>
                <a:ext cx="123" cy="107"/>
              </a:xfrm>
              <a:custGeom>
                <a:avLst/>
                <a:gdLst>
                  <a:gd name="T0" fmla="*/ 154 w 245"/>
                  <a:gd name="T1" fmla="*/ 213 h 213"/>
                  <a:gd name="T2" fmla="*/ 154 w 245"/>
                  <a:gd name="T3" fmla="*/ 162 h 213"/>
                  <a:gd name="T4" fmla="*/ 0 w 245"/>
                  <a:gd name="T5" fmla="*/ 162 h 213"/>
                  <a:gd name="T6" fmla="*/ 0 w 245"/>
                  <a:gd name="T7" fmla="*/ 138 h 213"/>
                  <a:gd name="T8" fmla="*/ 161 w 245"/>
                  <a:gd name="T9" fmla="*/ 0 h 213"/>
                  <a:gd name="T10" fmla="*/ 197 w 245"/>
                  <a:gd name="T11" fmla="*/ 0 h 213"/>
                  <a:gd name="T12" fmla="*/ 197 w 245"/>
                  <a:gd name="T13" fmla="*/ 138 h 213"/>
                  <a:gd name="T14" fmla="*/ 245 w 245"/>
                  <a:gd name="T15" fmla="*/ 138 h 213"/>
                  <a:gd name="T16" fmla="*/ 245 w 245"/>
                  <a:gd name="T17" fmla="*/ 162 h 213"/>
                  <a:gd name="T18" fmla="*/ 197 w 245"/>
                  <a:gd name="T19" fmla="*/ 162 h 213"/>
                  <a:gd name="T20" fmla="*/ 197 w 245"/>
                  <a:gd name="T21" fmla="*/ 213 h 213"/>
                  <a:gd name="T22" fmla="*/ 154 w 245"/>
                  <a:gd name="T23" fmla="*/ 213 h 213"/>
                  <a:gd name="T24" fmla="*/ 154 w 245"/>
                  <a:gd name="T25" fmla="*/ 213 h 213"/>
                  <a:gd name="T26" fmla="*/ 154 w 245"/>
                  <a:gd name="T27" fmla="*/ 138 h 213"/>
                  <a:gd name="T28" fmla="*/ 154 w 245"/>
                  <a:gd name="T29" fmla="*/ 43 h 213"/>
                  <a:gd name="T30" fmla="*/ 43 w 245"/>
                  <a:gd name="T31" fmla="*/ 138 h 213"/>
                  <a:gd name="T32" fmla="*/ 154 w 245"/>
                  <a:gd name="T33" fmla="*/ 138 h 213"/>
                  <a:gd name="T34" fmla="*/ 154 w 245"/>
                  <a:gd name="T35" fmla="*/ 138 h 2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5"/>
                  <a:gd name="T55" fmla="*/ 0 h 213"/>
                  <a:gd name="T56" fmla="*/ 245 w 245"/>
                  <a:gd name="T57" fmla="*/ 213 h 21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5" h="213">
                    <a:moveTo>
                      <a:pt x="154" y="213"/>
                    </a:moveTo>
                    <a:lnTo>
                      <a:pt x="154" y="162"/>
                    </a:lnTo>
                    <a:lnTo>
                      <a:pt x="0" y="162"/>
                    </a:lnTo>
                    <a:lnTo>
                      <a:pt x="0" y="138"/>
                    </a:lnTo>
                    <a:lnTo>
                      <a:pt x="161" y="0"/>
                    </a:lnTo>
                    <a:lnTo>
                      <a:pt x="197" y="0"/>
                    </a:lnTo>
                    <a:lnTo>
                      <a:pt x="197" y="138"/>
                    </a:lnTo>
                    <a:lnTo>
                      <a:pt x="245" y="138"/>
                    </a:lnTo>
                    <a:lnTo>
                      <a:pt x="245" y="162"/>
                    </a:lnTo>
                    <a:lnTo>
                      <a:pt x="197" y="162"/>
                    </a:lnTo>
                    <a:lnTo>
                      <a:pt x="197" y="213"/>
                    </a:lnTo>
                    <a:lnTo>
                      <a:pt x="154" y="213"/>
                    </a:lnTo>
                    <a:close/>
                    <a:moveTo>
                      <a:pt x="154" y="138"/>
                    </a:moveTo>
                    <a:lnTo>
                      <a:pt x="154" y="43"/>
                    </a:lnTo>
                    <a:lnTo>
                      <a:pt x="43" y="138"/>
                    </a:lnTo>
                    <a:lnTo>
                      <a:pt x="154" y="138"/>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1" name="Freeform 3928"/>
              <p:cNvSpPr>
                <a:spLocks/>
              </p:cNvSpPr>
              <p:nvPr/>
            </p:nvSpPr>
            <p:spPr bwMode="auto">
              <a:xfrm>
                <a:off x="3627" y="3717"/>
                <a:ext cx="123" cy="107"/>
              </a:xfrm>
              <a:custGeom>
                <a:avLst/>
                <a:gdLst>
                  <a:gd name="T0" fmla="*/ 154 w 245"/>
                  <a:gd name="T1" fmla="*/ 213 h 213"/>
                  <a:gd name="T2" fmla="*/ 154 w 245"/>
                  <a:gd name="T3" fmla="*/ 162 h 213"/>
                  <a:gd name="T4" fmla="*/ 0 w 245"/>
                  <a:gd name="T5" fmla="*/ 162 h 213"/>
                  <a:gd name="T6" fmla="*/ 0 w 245"/>
                  <a:gd name="T7" fmla="*/ 138 h 213"/>
                  <a:gd name="T8" fmla="*/ 161 w 245"/>
                  <a:gd name="T9" fmla="*/ 0 h 213"/>
                  <a:gd name="T10" fmla="*/ 197 w 245"/>
                  <a:gd name="T11" fmla="*/ 0 h 213"/>
                  <a:gd name="T12" fmla="*/ 197 w 245"/>
                  <a:gd name="T13" fmla="*/ 138 h 213"/>
                  <a:gd name="T14" fmla="*/ 245 w 245"/>
                  <a:gd name="T15" fmla="*/ 138 h 213"/>
                  <a:gd name="T16" fmla="*/ 245 w 245"/>
                  <a:gd name="T17" fmla="*/ 162 h 213"/>
                  <a:gd name="T18" fmla="*/ 197 w 245"/>
                  <a:gd name="T19" fmla="*/ 162 h 213"/>
                  <a:gd name="T20" fmla="*/ 197 w 245"/>
                  <a:gd name="T21" fmla="*/ 213 h 213"/>
                  <a:gd name="T22" fmla="*/ 154 w 245"/>
                  <a:gd name="T23" fmla="*/ 213 h 213"/>
                  <a:gd name="T24" fmla="*/ 154 w 245"/>
                  <a:gd name="T25" fmla="*/ 213 h 2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5"/>
                  <a:gd name="T40" fmla="*/ 0 h 213"/>
                  <a:gd name="T41" fmla="*/ 245 w 245"/>
                  <a:gd name="T42" fmla="*/ 213 h 2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5" h="213">
                    <a:moveTo>
                      <a:pt x="154" y="213"/>
                    </a:moveTo>
                    <a:lnTo>
                      <a:pt x="154" y="162"/>
                    </a:lnTo>
                    <a:lnTo>
                      <a:pt x="0" y="162"/>
                    </a:lnTo>
                    <a:lnTo>
                      <a:pt x="0" y="138"/>
                    </a:lnTo>
                    <a:lnTo>
                      <a:pt x="161" y="0"/>
                    </a:lnTo>
                    <a:lnTo>
                      <a:pt x="197" y="0"/>
                    </a:lnTo>
                    <a:lnTo>
                      <a:pt x="197" y="138"/>
                    </a:lnTo>
                    <a:lnTo>
                      <a:pt x="245" y="138"/>
                    </a:lnTo>
                    <a:lnTo>
                      <a:pt x="245" y="162"/>
                    </a:lnTo>
                    <a:lnTo>
                      <a:pt x="197" y="162"/>
                    </a:lnTo>
                    <a:lnTo>
                      <a:pt x="197" y="213"/>
                    </a:lnTo>
                    <a:lnTo>
                      <a:pt x="154" y="21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32" name="Freeform 3929"/>
              <p:cNvSpPr>
                <a:spLocks/>
              </p:cNvSpPr>
              <p:nvPr/>
            </p:nvSpPr>
            <p:spPr bwMode="auto">
              <a:xfrm>
                <a:off x="3626" y="3716"/>
                <a:ext cx="82" cy="108"/>
              </a:xfrm>
              <a:custGeom>
                <a:avLst/>
                <a:gdLst>
                  <a:gd name="T0" fmla="*/ 154 w 163"/>
                  <a:gd name="T1" fmla="*/ 214 h 214"/>
                  <a:gd name="T2" fmla="*/ 157 w 163"/>
                  <a:gd name="T3" fmla="*/ 214 h 214"/>
                  <a:gd name="T4" fmla="*/ 157 w 163"/>
                  <a:gd name="T5" fmla="*/ 162 h 214"/>
                  <a:gd name="T6" fmla="*/ 2 w 163"/>
                  <a:gd name="T7" fmla="*/ 161 h 214"/>
                  <a:gd name="T8" fmla="*/ 2 w 163"/>
                  <a:gd name="T9" fmla="*/ 140 h 214"/>
                  <a:gd name="T10" fmla="*/ 163 w 163"/>
                  <a:gd name="T11" fmla="*/ 2 h 214"/>
                  <a:gd name="T12" fmla="*/ 161 w 163"/>
                  <a:gd name="T13" fmla="*/ 0 h 214"/>
                  <a:gd name="T14" fmla="*/ 0 w 163"/>
                  <a:gd name="T15" fmla="*/ 139 h 214"/>
                  <a:gd name="T16" fmla="*/ 1 w 163"/>
                  <a:gd name="T17" fmla="*/ 166 h 214"/>
                  <a:gd name="T18" fmla="*/ 154 w 163"/>
                  <a:gd name="T19" fmla="*/ 166 h 214"/>
                  <a:gd name="T20" fmla="*/ 154 w 163"/>
                  <a:gd name="T21" fmla="*/ 214 h 2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214"/>
                  <a:gd name="T35" fmla="*/ 163 w 163"/>
                  <a:gd name="T36" fmla="*/ 214 h 2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214">
                    <a:moveTo>
                      <a:pt x="154" y="214"/>
                    </a:moveTo>
                    <a:lnTo>
                      <a:pt x="157" y="214"/>
                    </a:lnTo>
                    <a:lnTo>
                      <a:pt x="157" y="162"/>
                    </a:lnTo>
                    <a:lnTo>
                      <a:pt x="2" y="161"/>
                    </a:lnTo>
                    <a:lnTo>
                      <a:pt x="2" y="140"/>
                    </a:lnTo>
                    <a:lnTo>
                      <a:pt x="163" y="2"/>
                    </a:lnTo>
                    <a:lnTo>
                      <a:pt x="161" y="0"/>
                    </a:lnTo>
                    <a:lnTo>
                      <a:pt x="0" y="139"/>
                    </a:lnTo>
                    <a:lnTo>
                      <a:pt x="1" y="166"/>
                    </a:lnTo>
                    <a:lnTo>
                      <a:pt x="154" y="166"/>
                    </a:lnTo>
                    <a:lnTo>
                      <a:pt x="154" y="2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3" name="Freeform 3930"/>
              <p:cNvSpPr>
                <a:spLocks/>
              </p:cNvSpPr>
              <p:nvPr/>
            </p:nvSpPr>
            <p:spPr bwMode="auto">
              <a:xfrm>
                <a:off x="3707" y="3716"/>
                <a:ext cx="43" cy="83"/>
              </a:xfrm>
              <a:custGeom>
                <a:avLst/>
                <a:gdLst>
                  <a:gd name="T0" fmla="*/ 2 w 87"/>
                  <a:gd name="T1" fmla="*/ 2 h 165"/>
                  <a:gd name="T2" fmla="*/ 36 w 87"/>
                  <a:gd name="T3" fmla="*/ 2 h 165"/>
                  <a:gd name="T4" fmla="*/ 36 w 87"/>
                  <a:gd name="T5" fmla="*/ 139 h 165"/>
                  <a:gd name="T6" fmla="*/ 84 w 87"/>
                  <a:gd name="T7" fmla="*/ 140 h 165"/>
                  <a:gd name="T8" fmla="*/ 84 w 87"/>
                  <a:gd name="T9" fmla="*/ 161 h 165"/>
                  <a:gd name="T10" fmla="*/ 87 w 87"/>
                  <a:gd name="T11" fmla="*/ 165 h 165"/>
                  <a:gd name="T12" fmla="*/ 85 w 87"/>
                  <a:gd name="T13" fmla="*/ 138 h 165"/>
                  <a:gd name="T14" fmla="*/ 38 w 87"/>
                  <a:gd name="T15" fmla="*/ 138 h 165"/>
                  <a:gd name="T16" fmla="*/ 37 w 87"/>
                  <a:gd name="T17" fmla="*/ 0 h 165"/>
                  <a:gd name="T18" fmla="*/ 0 w 87"/>
                  <a:gd name="T19" fmla="*/ 0 h 165"/>
                  <a:gd name="T20" fmla="*/ 2 w 87"/>
                  <a:gd name="T21" fmla="*/ 2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
                  <a:gd name="T34" fmla="*/ 0 h 165"/>
                  <a:gd name="T35" fmla="*/ 87 w 87"/>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 h="165">
                    <a:moveTo>
                      <a:pt x="2" y="2"/>
                    </a:moveTo>
                    <a:lnTo>
                      <a:pt x="36" y="2"/>
                    </a:lnTo>
                    <a:lnTo>
                      <a:pt x="36" y="139"/>
                    </a:lnTo>
                    <a:lnTo>
                      <a:pt x="84" y="140"/>
                    </a:lnTo>
                    <a:lnTo>
                      <a:pt x="84" y="161"/>
                    </a:lnTo>
                    <a:lnTo>
                      <a:pt x="87" y="165"/>
                    </a:lnTo>
                    <a:lnTo>
                      <a:pt x="85" y="138"/>
                    </a:lnTo>
                    <a:lnTo>
                      <a:pt x="38" y="138"/>
                    </a:lnTo>
                    <a:lnTo>
                      <a:pt x="37" y="0"/>
                    </a:lnTo>
                    <a:lnTo>
                      <a:pt x="0"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4" name="Freeform 3931"/>
              <p:cNvSpPr>
                <a:spLocks/>
              </p:cNvSpPr>
              <p:nvPr/>
            </p:nvSpPr>
            <p:spPr bwMode="auto">
              <a:xfrm>
                <a:off x="3704" y="3797"/>
                <a:ext cx="46" cy="28"/>
              </a:xfrm>
              <a:custGeom>
                <a:avLst/>
                <a:gdLst>
                  <a:gd name="T0" fmla="*/ 91 w 94"/>
                  <a:gd name="T1" fmla="*/ 0 h 55"/>
                  <a:gd name="T2" fmla="*/ 44 w 94"/>
                  <a:gd name="T3" fmla="*/ 0 h 55"/>
                  <a:gd name="T4" fmla="*/ 43 w 94"/>
                  <a:gd name="T5" fmla="*/ 51 h 55"/>
                  <a:gd name="T6" fmla="*/ 3 w 94"/>
                  <a:gd name="T7" fmla="*/ 51 h 55"/>
                  <a:gd name="T8" fmla="*/ 0 w 94"/>
                  <a:gd name="T9" fmla="*/ 53 h 55"/>
                  <a:gd name="T10" fmla="*/ 1 w 94"/>
                  <a:gd name="T11" fmla="*/ 55 h 55"/>
                  <a:gd name="T12" fmla="*/ 45 w 94"/>
                  <a:gd name="T13" fmla="*/ 54 h 55"/>
                  <a:gd name="T14" fmla="*/ 45 w 94"/>
                  <a:gd name="T15" fmla="*/ 5 h 55"/>
                  <a:gd name="T16" fmla="*/ 94 w 94"/>
                  <a:gd name="T17" fmla="*/ 4 h 55"/>
                  <a:gd name="T18" fmla="*/ 91 w 94"/>
                  <a:gd name="T19" fmla="*/ 0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55"/>
                  <a:gd name="T32" fmla="*/ 94 w 94"/>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55">
                    <a:moveTo>
                      <a:pt x="91" y="0"/>
                    </a:moveTo>
                    <a:lnTo>
                      <a:pt x="44" y="0"/>
                    </a:lnTo>
                    <a:lnTo>
                      <a:pt x="43" y="51"/>
                    </a:lnTo>
                    <a:lnTo>
                      <a:pt x="3" y="51"/>
                    </a:lnTo>
                    <a:lnTo>
                      <a:pt x="0" y="53"/>
                    </a:lnTo>
                    <a:lnTo>
                      <a:pt x="1" y="55"/>
                    </a:lnTo>
                    <a:lnTo>
                      <a:pt x="45" y="54"/>
                    </a:lnTo>
                    <a:lnTo>
                      <a:pt x="45" y="5"/>
                    </a:lnTo>
                    <a:lnTo>
                      <a:pt x="94" y="4"/>
                    </a:lnTo>
                    <a:lnTo>
                      <a:pt x="9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5" name="Freeform 3932"/>
              <p:cNvSpPr>
                <a:spLocks/>
              </p:cNvSpPr>
              <p:nvPr/>
            </p:nvSpPr>
            <p:spPr bwMode="auto">
              <a:xfrm>
                <a:off x="3648" y="3738"/>
                <a:ext cx="56" cy="48"/>
              </a:xfrm>
              <a:custGeom>
                <a:avLst/>
                <a:gdLst>
                  <a:gd name="T0" fmla="*/ 111 w 111"/>
                  <a:gd name="T1" fmla="*/ 95 h 95"/>
                  <a:gd name="T2" fmla="*/ 111 w 111"/>
                  <a:gd name="T3" fmla="*/ 0 h 95"/>
                  <a:gd name="T4" fmla="*/ 0 w 111"/>
                  <a:gd name="T5" fmla="*/ 95 h 95"/>
                  <a:gd name="T6" fmla="*/ 111 w 111"/>
                  <a:gd name="T7" fmla="*/ 95 h 95"/>
                  <a:gd name="T8" fmla="*/ 111 w 111"/>
                  <a:gd name="T9" fmla="*/ 95 h 95"/>
                  <a:gd name="T10" fmla="*/ 0 60000 65536"/>
                  <a:gd name="T11" fmla="*/ 0 60000 65536"/>
                  <a:gd name="T12" fmla="*/ 0 60000 65536"/>
                  <a:gd name="T13" fmla="*/ 0 60000 65536"/>
                  <a:gd name="T14" fmla="*/ 0 60000 65536"/>
                  <a:gd name="T15" fmla="*/ 0 w 111"/>
                  <a:gd name="T16" fmla="*/ 0 h 95"/>
                  <a:gd name="T17" fmla="*/ 111 w 111"/>
                  <a:gd name="T18" fmla="*/ 95 h 95"/>
                </a:gdLst>
                <a:ahLst/>
                <a:cxnLst>
                  <a:cxn ang="T10">
                    <a:pos x="T0" y="T1"/>
                  </a:cxn>
                  <a:cxn ang="T11">
                    <a:pos x="T2" y="T3"/>
                  </a:cxn>
                  <a:cxn ang="T12">
                    <a:pos x="T4" y="T5"/>
                  </a:cxn>
                  <a:cxn ang="T13">
                    <a:pos x="T6" y="T7"/>
                  </a:cxn>
                  <a:cxn ang="T14">
                    <a:pos x="T8" y="T9"/>
                  </a:cxn>
                </a:cxnLst>
                <a:rect l="T15" t="T16" r="T17" b="T18"/>
                <a:pathLst>
                  <a:path w="111" h="95">
                    <a:moveTo>
                      <a:pt x="111" y="95"/>
                    </a:moveTo>
                    <a:lnTo>
                      <a:pt x="111" y="0"/>
                    </a:lnTo>
                    <a:lnTo>
                      <a:pt x="0" y="95"/>
                    </a:lnTo>
                    <a:lnTo>
                      <a:pt x="111" y="9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36" name="Freeform 3933"/>
              <p:cNvSpPr>
                <a:spLocks/>
              </p:cNvSpPr>
              <p:nvPr/>
            </p:nvSpPr>
            <p:spPr bwMode="auto">
              <a:xfrm>
                <a:off x="3648" y="3738"/>
                <a:ext cx="57" cy="49"/>
              </a:xfrm>
              <a:custGeom>
                <a:avLst/>
                <a:gdLst>
                  <a:gd name="T0" fmla="*/ 112 w 115"/>
                  <a:gd name="T1" fmla="*/ 96 h 97"/>
                  <a:gd name="T2" fmla="*/ 115 w 115"/>
                  <a:gd name="T3" fmla="*/ 96 h 97"/>
                  <a:gd name="T4" fmla="*/ 115 w 115"/>
                  <a:gd name="T5" fmla="*/ 1 h 97"/>
                  <a:gd name="T6" fmla="*/ 112 w 115"/>
                  <a:gd name="T7" fmla="*/ 0 h 97"/>
                  <a:gd name="T8" fmla="*/ 0 w 115"/>
                  <a:gd name="T9" fmla="*/ 95 h 97"/>
                  <a:gd name="T10" fmla="*/ 2 w 115"/>
                  <a:gd name="T11" fmla="*/ 97 h 97"/>
                  <a:gd name="T12" fmla="*/ 5 w 115"/>
                  <a:gd name="T13" fmla="*/ 95 h 97"/>
                  <a:gd name="T14" fmla="*/ 112 w 115"/>
                  <a:gd name="T15" fmla="*/ 3 h 97"/>
                  <a:gd name="T16" fmla="*/ 112 w 115"/>
                  <a:gd name="T17" fmla="*/ 96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5"/>
                  <a:gd name="T28" fmla="*/ 0 h 97"/>
                  <a:gd name="T29" fmla="*/ 115 w 115"/>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5" h="97">
                    <a:moveTo>
                      <a:pt x="112" y="96"/>
                    </a:moveTo>
                    <a:lnTo>
                      <a:pt x="115" y="96"/>
                    </a:lnTo>
                    <a:lnTo>
                      <a:pt x="115" y="1"/>
                    </a:lnTo>
                    <a:lnTo>
                      <a:pt x="112" y="0"/>
                    </a:lnTo>
                    <a:lnTo>
                      <a:pt x="0" y="95"/>
                    </a:lnTo>
                    <a:lnTo>
                      <a:pt x="2" y="97"/>
                    </a:lnTo>
                    <a:lnTo>
                      <a:pt x="5" y="95"/>
                    </a:lnTo>
                    <a:lnTo>
                      <a:pt x="112" y="3"/>
                    </a:lnTo>
                    <a:lnTo>
                      <a:pt x="112"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7" name="Freeform 3934"/>
              <p:cNvSpPr>
                <a:spLocks/>
              </p:cNvSpPr>
              <p:nvPr/>
            </p:nvSpPr>
            <p:spPr bwMode="auto">
              <a:xfrm>
                <a:off x="3648" y="3786"/>
                <a:ext cx="57" cy="1"/>
              </a:xfrm>
              <a:custGeom>
                <a:avLst/>
                <a:gdLst>
                  <a:gd name="T0" fmla="*/ 0 w 113"/>
                  <a:gd name="T1" fmla="*/ 2 h 2"/>
                  <a:gd name="T2" fmla="*/ 111 w 113"/>
                  <a:gd name="T3" fmla="*/ 2 h 2"/>
                  <a:gd name="T4" fmla="*/ 113 w 113"/>
                  <a:gd name="T5" fmla="*/ 1 h 2"/>
                  <a:gd name="T6" fmla="*/ 110 w 113"/>
                  <a:gd name="T7" fmla="*/ 0 h 2"/>
                  <a:gd name="T8" fmla="*/ 3 w 113"/>
                  <a:gd name="T9" fmla="*/ 0 h 2"/>
                  <a:gd name="T10" fmla="*/ 0 w 113"/>
                  <a:gd name="T11" fmla="*/ 2 h 2"/>
                  <a:gd name="T12" fmla="*/ 0 60000 65536"/>
                  <a:gd name="T13" fmla="*/ 0 60000 65536"/>
                  <a:gd name="T14" fmla="*/ 0 60000 65536"/>
                  <a:gd name="T15" fmla="*/ 0 60000 65536"/>
                  <a:gd name="T16" fmla="*/ 0 60000 65536"/>
                  <a:gd name="T17" fmla="*/ 0 60000 65536"/>
                  <a:gd name="T18" fmla="*/ 0 w 113"/>
                  <a:gd name="T19" fmla="*/ 0 h 2"/>
                  <a:gd name="T20" fmla="*/ 113 w 113"/>
                  <a:gd name="T21" fmla="*/ 2 h 2"/>
                </a:gdLst>
                <a:ahLst/>
                <a:cxnLst>
                  <a:cxn ang="T12">
                    <a:pos x="T0" y="T1"/>
                  </a:cxn>
                  <a:cxn ang="T13">
                    <a:pos x="T2" y="T3"/>
                  </a:cxn>
                  <a:cxn ang="T14">
                    <a:pos x="T4" y="T5"/>
                  </a:cxn>
                  <a:cxn ang="T15">
                    <a:pos x="T6" y="T7"/>
                  </a:cxn>
                  <a:cxn ang="T16">
                    <a:pos x="T8" y="T9"/>
                  </a:cxn>
                  <a:cxn ang="T17">
                    <a:pos x="T10" y="T11"/>
                  </a:cxn>
                </a:cxnLst>
                <a:rect l="T18" t="T19" r="T20" b="T21"/>
                <a:pathLst>
                  <a:path w="113" h="2">
                    <a:moveTo>
                      <a:pt x="0" y="2"/>
                    </a:moveTo>
                    <a:lnTo>
                      <a:pt x="111" y="2"/>
                    </a:lnTo>
                    <a:lnTo>
                      <a:pt x="113" y="1"/>
                    </a:lnTo>
                    <a:lnTo>
                      <a:pt x="110" y="0"/>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8" name="Freeform 3935"/>
              <p:cNvSpPr>
                <a:spLocks/>
              </p:cNvSpPr>
              <p:nvPr/>
            </p:nvSpPr>
            <p:spPr bwMode="auto">
              <a:xfrm>
                <a:off x="4388" y="3467"/>
                <a:ext cx="118" cy="107"/>
              </a:xfrm>
              <a:custGeom>
                <a:avLst/>
                <a:gdLst>
                  <a:gd name="T0" fmla="*/ 0 w 235"/>
                  <a:gd name="T1" fmla="*/ 212 h 214"/>
                  <a:gd name="T2" fmla="*/ 1 w 235"/>
                  <a:gd name="T3" fmla="*/ 206 h 214"/>
                  <a:gd name="T4" fmla="*/ 2 w 235"/>
                  <a:gd name="T5" fmla="*/ 199 h 214"/>
                  <a:gd name="T6" fmla="*/ 7 w 235"/>
                  <a:gd name="T7" fmla="*/ 192 h 214"/>
                  <a:gd name="T8" fmla="*/ 15 w 235"/>
                  <a:gd name="T9" fmla="*/ 183 h 214"/>
                  <a:gd name="T10" fmla="*/ 25 w 235"/>
                  <a:gd name="T11" fmla="*/ 174 h 214"/>
                  <a:gd name="T12" fmla="*/ 37 w 235"/>
                  <a:gd name="T13" fmla="*/ 165 h 214"/>
                  <a:gd name="T14" fmla="*/ 53 w 235"/>
                  <a:gd name="T15" fmla="*/ 156 h 214"/>
                  <a:gd name="T16" fmla="*/ 73 w 235"/>
                  <a:gd name="T17" fmla="*/ 144 h 214"/>
                  <a:gd name="T18" fmla="*/ 100 w 235"/>
                  <a:gd name="T19" fmla="*/ 130 h 214"/>
                  <a:gd name="T20" fmla="*/ 133 w 235"/>
                  <a:gd name="T21" fmla="*/ 114 h 214"/>
                  <a:gd name="T22" fmla="*/ 157 w 235"/>
                  <a:gd name="T23" fmla="*/ 99 h 214"/>
                  <a:gd name="T24" fmla="*/ 172 w 235"/>
                  <a:gd name="T25" fmla="*/ 88 h 214"/>
                  <a:gd name="T26" fmla="*/ 182 w 235"/>
                  <a:gd name="T27" fmla="*/ 77 h 214"/>
                  <a:gd name="T28" fmla="*/ 188 w 235"/>
                  <a:gd name="T29" fmla="*/ 67 h 214"/>
                  <a:gd name="T30" fmla="*/ 189 w 235"/>
                  <a:gd name="T31" fmla="*/ 57 h 214"/>
                  <a:gd name="T32" fmla="*/ 187 w 235"/>
                  <a:gd name="T33" fmla="*/ 47 h 214"/>
                  <a:gd name="T34" fmla="*/ 179 w 235"/>
                  <a:gd name="T35" fmla="*/ 38 h 214"/>
                  <a:gd name="T36" fmla="*/ 167 w 235"/>
                  <a:gd name="T37" fmla="*/ 31 h 214"/>
                  <a:gd name="T38" fmla="*/ 153 w 235"/>
                  <a:gd name="T39" fmla="*/ 25 h 214"/>
                  <a:gd name="T40" fmla="*/ 137 w 235"/>
                  <a:gd name="T41" fmla="*/ 22 h 214"/>
                  <a:gd name="T42" fmla="*/ 118 w 235"/>
                  <a:gd name="T43" fmla="*/ 22 h 214"/>
                  <a:gd name="T44" fmla="*/ 98 w 235"/>
                  <a:gd name="T45" fmla="*/ 23 h 214"/>
                  <a:gd name="T46" fmla="*/ 82 w 235"/>
                  <a:gd name="T47" fmla="*/ 28 h 214"/>
                  <a:gd name="T48" fmla="*/ 69 w 235"/>
                  <a:gd name="T49" fmla="*/ 35 h 214"/>
                  <a:gd name="T50" fmla="*/ 60 w 235"/>
                  <a:gd name="T51" fmla="*/ 44 h 214"/>
                  <a:gd name="T52" fmla="*/ 54 w 235"/>
                  <a:gd name="T53" fmla="*/ 54 h 214"/>
                  <a:gd name="T54" fmla="*/ 9 w 235"/>
                  <a:gd name="T55" fmla="*/ 62 h 214"/>
                  <a:gd name="T56" fmla="*/ 15 w 235"/>
                  <a:gd name="T57" fmla="*/ 43 h 214"/>
                  <a:gd name="T58" fmla="*/ 27 w 235"/>
                  <a:gd name="T59" fmla="*/ 28 h 214"/>
                  <a:gd name="T60" fmla="*/ 44 w 235"/>
                  <a:gd name="T61" fmla="*/ 16 h 214"/>
                  <a:gd name="T62" fmla="*/ 66 w 235"/>
                  <a:gd name="T63" fmla="*/ 7 h 214"/>
                  <a:gd name="T64" fmla="*/ 92 w 235"/>
                  <a:gd name="T65" fmla="*/ 1 h 214"/>
                  <a:gd name="T66" fmla="*/ 123 w 235"/>
                  <a:gd name="T67" fmla="*/ 0 h 214"/>
                  <a:gd name="T68" fmla="*/ 154 w 235"/>
                  <a:gd name="T69" fmla="*/ 1 h 214"/>
                  <a:gd name="T70" fmla="*/ 181 w 235"/>
                  <a:gd name="T71" fmla="*/ 7 h 214"/>
                  <a:gd name="T72" fmla="*/ 204 w 235"/>
                  <a:gd name="T73" fmla="*/ 17 h 214"/>
                  <a:gd name="T74" fmla="*/ 220 w 235"/>
                  <a:gd name="T75" fmla="*/ 29 h 214"/>
                  <a:gd name="T76" fmla="*/ 231 w 235"/>
                  <a:gd name="T77" fmla="*/ 44 h 214"/>
                  <a:gd name="T78" fmla="*/ 234 w 235"/>
                  <a:gd name="T79" fmla="*/ 60 h 214"/>
                  <a:gd name="T80" fmla="*/ 233 w 235"/>
                  <a:gd name="T81" fmla="*/ 68 h 214"/>
                  <a:gd name="T82" fmla="*/ 229 w 235"/>
                  <a:gd name="T83" fmla="*/ 76 h 214"/>
                  <a:gd name="T84" fmla="*/ 226 w 235"/>
                  <a:gd name="T85" fmla="*/ 85 h 214"/>
                  <a:gd name="T86" fmla="*/ 218 w 235"/>
                  <a:gd name="T87" fmla="*/ 93 h 214"/>
                  <a:gd name="T88" fmla="*/ 207 w 235"/>
                  <a:gd name="T89" fmla="*/ 103 h 214"/>
                  <a:gd name="T90" fmla="*/ 196 w 235"/>
                  <a:gd name="T91" fmla="*/ 112 h 214"/>
                  <a:gd name="T92" fmla="*/ 180 w 235"/>
                  <a:gd name="T93" fmla="*/ 121 h 214"/>
                  <a:gd name="T94" fmla="*/ 158 w 235"/>
                  <a:gd name="T95" fmla="*/ 134 h 214"/>
                  <a:gd name="T96" fmla="*/ 130 w 235"/>
                  <a:gd name="T97" fmla="*/ 149 h 214"/>
                  <a:gd name="T98" fmla="*/ 106 w 235"/>
                  <a:gd name="T99" fmla="*/ 160 h 214"/>
                  <a:gd name="T100" fmla="*/ 90 w 235"/>
                  <a:gd name="T101" fmla="*/ 168 h 214"/>
                  <a:gd name="T102" fmla="*/ 80 w 235"/>
                  <a:gd name="T103" fmla="*/ 175 h 214"/>
                  <a:gd name="T104" fmla="*/ 72 w 235"/>
                  <a:gd name="T105" fmla="*/ 180 h 214"/>
                  <a:gd name="T106" fmla="*/ 66 w 235"/>
                  <a:gd name="T107" fmla="*/ 184 h 214"/>
                  <a:gd name="T108" fmla="*/ 61 w 235"/>
                  <a:gd name="T109" fmla="*/ 190 h 2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5"/>
                  <a:gd name="T166" fmla="*/ 0 h 214"/>
                  <a:gd name="T167" fmla="*/ 235 w 235"/>
                  <a:gd name="T168" fmla="*/ 214 h 2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5" h="214">
                    <a:moveTo>
                      <a:pt x="235" y="190"/>
                    </a:moveTo>
                    <a:lnTo>
                      <a:pt x="235" y="214"/>
                    </a:lnTo>
                    <a:lnTo>
                      <a:pt x="1" y="214"/>
                    </a:lnTo>
                    <a:lnTo>
                      <a:pt x="0" y="212"/>
                    </a:lnTo>
                    <a:lnTo>
                      <a:pt x="0" y="211"/>
                    </a:lnTo>
                    <a:lnTo>
                      <a:pt x="0" y="209"/>
                    </a:lnTo>
                    <a:lnTo>
                      <a:pt x="1" y="207"/>
                    </a:lnTo>
                    <a:lnTo>
                      <a:pt x="1" y="206"/>
                    </a:lnTo>
                    <a:lnTo>
                      <a:pt x="1" y="204"/>
                    </a:lnTo>
                    <a:lnTo>
                      <a:pt x="1" y="203"/>
                    </a:lnTo>
                    <a:lnTo>
                      <a:pt x="2" y="202"/>
                    </a:lnTo>
                    <a:lnTo>
                      <a:pt x="2" y="199"/>
                    </a:lnTo>
                    <a:lnTo>
                      <a:pt x="4" y="198"/>
                    </a:lnTo>
                    <a:lnTo>
                      <a:pt x="5" y="197"/>
                    </a:lnTo>
                    <a:lnTo>
                      <a:pt x="6" y="196"/>
                    </a:lnTo>
                    <a:lnTo>
                      <a:pt x="7" y="192"/>
                    </a:lnTo>
                    <a:lnTo>
                      <a:pt x="8" y="190"/>
                    </a:lnTo>
                    <a:lnTo>
                      <a:pt x="10" y="188"/>
                    </a:lnTo>
                    <a:lnTo>
                      <a:pt x="13" y="186"/>
                    </a:lnTo>
                    <a:lnTo>
                      <a:pt x="15" y="183"/>
                    </a:lnTo>
                    <a:lnTo>
                      <a:pt x="17" y="181"/>
                    </a:lnTo>
                    <a:lnTo>
                      <a:pt x="20" y="179"/>
                    </a:lnTo>
                    <a:lnTo>
                      <a:pt x="22" y="176"/>
                    </a:lnTo>
                    <a:lnTo>
                      <a:pt x="25" y="174"/>
                    </a:lnTo>
                    <a:lnTo>
                      <a:pt x="28" y="172"/>
                    </a:lnTo>
                    <a:lnTo>
                      <a:pt x="31" y="169"/>
                    </a:lnTo>
                    <a:lnTo>
                      <a:pt x="35" y="168"/>
                    </a:lnTo>
                    <a:lnTo>
                      <a:pt x="37" y="165"/>
                    </a:lnTo>
                    <a:lnTo>
                      <a:pt x="42" y="162"/>
                    </a:lnTo>
                    <a:lnTo>
                      <a:pt x="45" y="160"/>
                    </a:lnTo>
                    <a:lnTo>
                      <a:pt x="50" y="158"/>
                    </a:lnTo>
                    <a:lnTo>
                      <a:pt x="53" y="156"/>
                    </a:lnTo>
                    <a:lnTo>
                      <a:pt x="58" y="152"/>
                    </a:lnTo>
                    <a:lnTo>
                      <a:pt x="62" y="150"/>
                    </a:lnTo>
                    <a:lnTo>
                      <a:pt x="68" y="148"/>
                    </a:lnTo>
                    <a:lnTo>
                      <a:pt x="73" y="144"/>
                    </a:lnTo>
                    <a:lnTo>
                      <a:pt x="78" y="142"/>
                    </a:lnTo>
                    <a:lnTo>
                      <a:pt x="84" y="138"/>
                    </a:lnTo>
                    <a:lnTo>
                      <a:pt x="91" y="136"/>
                    </a:lnTo>
                    <a:lnTo>
                      <a:pt x="100" y="130"/>
                    </a:lnTo>
                    <a:lnTo>
                      <a:pt x="108" y="126"/>
                    </a:lnTo>
                    <a:lnTo>
                      <a:pt x="118" y="122"/>
                    </a:lnTo>
                    <a:lnTo>
                      <a:pt x="125" y="118"/>
                    </a:lnTo>
                    <a:lnTo>
                      <a:pt x="133" y="114"/>
                    </a:lnTo>
                    <a:lnTo>
                      <a:pt x="140" y="110"/>
                    </a:lnTo>
                    <a:lnTo>
                      <a:pt x="145" y="106"/>
                    </a:lnTo>
                    <a:lnTo>
                      <a:pt x="151" y="103"/>
                    </a:lnTo>
                    <a:lnTo>
                      <a:pt x="157" y="99"/>
                    </a:lnTo>
                    <a:lnTo>
                      <a:pt x="161" y="96"/>
                    </a:lnTo>
                    <a:lnTo>
                      <a:pt x="165" y="93"/>
                    </a:lnTo>
                    <a:lnTo>
                      <a:pt x="169" y="91"/>
                    </a:lnTo>
                    <a:lnTo>
                      <a:pt x="172" y="88"/>
                    </a:lnTo>
                    <a:lnTo>
                      <a:pt x="175" y="85"/>
                    </a:lnTo>
                    <a:lnTo>
                      <a:pt x="178" y="83"/>
                    </a:lnTo>
                    <a:lnTo>
                      <a:pt x="181" y="80"/>
                    </a:lnTo>
                    <a:lnTo>
                      <a:pt x="182" y="77"/>
                    </a:lnTo>
                    <a:lnTo>
                      <a:pt x="184" y="75"/>
                    </a:lnTo>
                    <a:lnTo>
                      <a:pt x="186" y="73"/>
                    </a:lnTo>
                    <a:lnTo>
                      <a:pt x="188" y="69"/>
                    </a:lnTo>
                    <a:lnTo>
                      <a:pt x="188" y="67"/>
                    </a:lnTo>
                    <a:lnTo>
                      <a:pt x="189" y="65"/>
                    </a:lnTo>
                    <a:lnTo>
                      <a:pt x="189" y="62"/>
                    </a:lnTo>
                    <a:lnTo>
                      <a:pt x="190" y="60"/>
                    </a:lnTo>
                    <a:lnTo>
                      <a:pt x="189" y="57"/>
                    </a:lnTo>
                    <a:lnTo>
                      <a:pt x="189" y="54"/>
                    </a:lnTo>
                    <a:lnTo>
                      <a:pt x="188" y="52"/>
                    </a:lnTo>
                    <a:lnTo>
                      <a:pt x="188" y="50"/>
                    </a:lnTo>
                    <a:lnTo>
                      <a:pt x="187" y="47"/>
                    </a:lnTo>
                    <a:lnTo>
                      <a:pt x="184" y="45"/>
                    </a:lnTo>
                    <a:lnTo>
                      <a:pt x="183" y="43"/>
                    </a:lnTo>
                    <a:lnTo>
                      <a:pt x="181" y="40"/>
                    </a:lnTo>
                    <a:lnTo>
                      <a:pt x="179" y="38"/>
                    </a:lnTo>
                    <a:lnTo>
                      <a:pt x="176" y="37"/>
                    </a:lnTo>
                    <a:lnTo>
                      <a:pt x="173" y="35"/>
                    </a:lnTo>
                    <a:lnTo>
                      <a:pt x="171" y="33"/>
                    </a:lnTo>
                    <a:lnTo>
                      <a:pt x="167" y="31"/>
                    </a:lnTo>
                    <a:lnTo>
                      <a:pt x="164" y="29"/>
                    </a:lnTo>
                    <a:lnTo>
                      <a:pt x="160" y="28"/>
                    </a:lnTo>
                    <a:lnTo>
                      <a:pt x="157" y="27"/>
                    </a:lnTo>
                    <a:lnTo>
                      <a:pt x="153" y="25"/>
                    </a:lnTo>
                    <a:lnTo>
                      <a:pt x="150" y="24"/>
                    </a:lnTo>
                    <a:lnTo>
                      <a:pt x="145" y="23"/>
                    </a:lnTo>
                    <a:lnTo>
                      <a:pt x="142" y="23"/>
                    </a:lnTo>
                    <a:lnTo>
                      <a:pt x="137" y="22"/>
                    </a:lnTo>
                    <a:lnTo>
                      <a:pt x="133" y="22"/>
                    </a:lnTo>
                    <a:lnTo>
                      <a:pt x="128" y="22"/>
                    </a:lnTo>
                    <a:lnTo>
                      <a:pt x="123" y="22"/>
                    </a:lnTo>
                    <a:lnTo>
                      <a:pt x="118" y="22"/>
                    </a:lnTo>
                    <a:lnTo>
                      <a:pt x="112" y="22"/>
                    </a:lnTo>
                    <a:lnTo>
                      <a:pt x="107" y="22"/>
                    </a:lnTo>
                    <a:lnTo>
                      <a:pt x="103" y="23"/>
                    </a:lnTo>
                    <a:lnTo>
                      <a:pt x="98" y="23"/>
                    </a:lnTo>
                    <a:lnTo>
                      <a:pt x="93" y="24"/>
                    </a:lnTo>
                    <a:lnTo>
                      <a:pt x="90" y="25"/>
                    </a:lnTo>
                    <a:lnTo>
                      <a:pt x="85" y="27"/>
                    </a:lnTo>
                    <a:lnTo>
                      <a:pt x="82" y="28"/>
                    </a:lnTo>
                    <a:lnTo>
                      <a:pt x="78" y="29"/>
                    </a:lnTo>
                    <a:lnTo>
                      <a:pt x="75" y="31"/>
                    </a:lnTo>
                    <a:lnTo>
                      <a:pt x="73" y="33"/>
                    </a:lnTo>
                    <a:lnTo>
                      <a:pt x="69" y="35"/>
                    </a:lnTo>
                    <a:lnTo>
                      <a:pt x="67" y="37"/>
                    </a:lnTo>
                    <a:lnTo>
                      <a:pt x="63" y="39"/>
                    </a:lnTo>
                    <a:lnTo>
                      <a:pt x="62" y="42"/>
                    </a:lnTo>
                    <a:lnTo>
                      <a:pt x="60" y="44"/>
                    </a:lnTo>
                    <a:lnTo>
                      <a:pt x="58" y="46"/>
                    </a:lnTo>
                    <a:lnTo>
                      <a:pt x="57" y="50"/>
                    </a:lnTo>
                    <a:lnTo>
                      <a:pt x="55" y="52"/>
                    </a:lnTo>
                    <a:lnTo>
                      <a:pt x="54" y="54"/>
                    </a:lnTo>
                    <a:lnTo>
                      <a:pt x="54" y="58"/>
                    </a:lnTo>
                    <a:lnTo>
                      <a:pt x="54" y="61"/>
                    </a:lnTo>
                    <a:lnTo>
                      <a:pt x="54" y="65"/>
                    </a:lnTo>
                    <a:lnTo>
                      <a:pt x="9" y="62"/>
                    </a:lnTo>
                    <a:lnTo>
                      <a:pt x="9" y="57"/>
                    </a:lnTo>
                    <a:lnTo>
                      <a:pt x="10" y="52"/>
                    </a:lnTo>
                    <a:lnTo>
                      <a:pt x="13" y="47"/>
                    </a:lnTo>
                    <a:lnTo>
                      <a:pt x="15" y="43"/>
                    </a:lnTo>
                    <a:lnTo>
                      <a:pt x="17" y="39"/>
                    </a:lnTo>
                    <a:lnTo>
                      <a:pt x="20" y="35"/>
                    </a:lnTo>
                    <a:lnTo>
                      <a:pt x="23" y="31"/>
                    </a:lnTo>
                    <a:lnTo>
                      <a:pt x="27" y="28"/>
                    </a:lnTo>
                    <a:lnTo>
                      <a:pt x="30" y="24"/>
                    </a:lnTo>
                    <a:lnTo>
                      <a:pt x="33" y="21"/>
                    </a:lnTo>
                    <a:lnTo>
                      <a:pt x="38" y="18"/>
                    </a:lnTo>
                    <a:lnTo>
                      <a:pt x="44" y="16"/>
                    </a:lnTo>
                    <a:lnTo>
                      <a:pt x="48" y="13"/>
                    </a:lnTo>
                    <a:lnTo>
                      <a:pt x="54" y="10"/>
                    </a:lnTo>
                    <a:lnTo>
                      <a:pt x="60" y="8"/>
                    </a:lnTo>
                    <a:lnTo>
                      <a:pt x="66" y="7"/>
                    </a:lnTo>
                    <a:lnTo>
                      <a:pt x="72" y="5"/>
                    </a:lnTo>
                    <a:lnTo>
                      <a:pt x="78" y="4"/>
                    </a:lnTo>
                    <a:lnTo>
                      <a:pt x="85" y="2"/>
                    </a:lnTo>
                    <a:lnTo>
                      <a:pt x="92" y="1"/>
                    </a:lnTo>
                    <a:lnTo>
                      <a:pt x="99" y="0"/>
                    </a:lnTo>
                    <a:lnTo>
                      <a:pt x="107" y="0"/>
                    </a:lnTo>
                    <a:lnTo>
                      <a:pt x="114" y="0"/>
                    </a:lnTo>
                    <a:lnTo>
                      <a:pt x="123" y="0"/>
                    </a:lnTo>
                    <a:lnTo>
                      <a:pt x="131" y="0"/>
                    </a:lnTo>
                    <a:lnTo>
                      <a:pt x="140" y="0"/>
                    </a:lnTo>
                    <a:lnTo>
                      <a:pt x="146" y="0"/>
                    </a:lnTo>
                    <a:lnTo>
                      <a:pt x="154" y="1"/>
                    </a:lnTo>
                    <a:lnTo>
                      <a:pt x="161" y="2"/>
                    </a:lnTo>
                    <a:lnTo>
                      <a:pt x="168" y="4"/>
                    </a:lnTo>
                    <a:lnTo>
                      <a:pt x="175" y="6"/>
                    </a:lnTo>
                    <a:lnTo>
                      <a:pt x="181" y="7"/>
                    </a:lnTo>
                    <a:lnTo>
                      <a:pt x="187" y="9"/>
                    </a:lnTo>
                    <a:lnTo>
                      <a:pt x="193" y="12"/>
                    </a:lnTo>
                    <a:lnTo>
                      <a:pt x="198" y="14"/>
                    </a:lnTo>
                    <a:lnTo>
                      <a:pt x="204" y="17"/>
                    </a:lnTo>
                    <a:lnTo>
                      <a:pt x="209" y="20"/>
                    </a:lnTo>
                    <a:lnTo>
                      <a:pt x="212" y="23"/>
                    </a:lnTo>
                    <a:lnTo>
                      <a:pt x="217" y="25"/>
                    </a:lnTo>
                    <a:lnTo>
                      <a:pt x="220" y="29"/>
                    </a:lnTo>
                    <a:lnTo>
                      <a:pt x="224" y="32"/>
                    </a:lnTo>
                    <a:lnTo>
                      <a:pt x="226" y="36"/>
                    </a:lnTo>
                    <a:lnTo>
                      <a:pt x="228" y="39"/>
                    </a:lnTo>
                    <a:lnTo>
                      <a:pt x="231" y="44"/>
                    </a:lnTo>
                    <a:lnTo>
                      <a:pt x="232" y="47"/>
                    </a:lnTo>
                    <a:lnTo>
                      <a:pt x="233" y="51"/>
                    </a:lnTo>
                    <a:lnTo>
                      <a:pt x="233" y="55"/>
                    </a:lnTo>
                    <a:lnTo>
                      <a:pt x="234" y="60"/>
                    </a:lnTo>
                    <a:lnTo>
                      <a:pt x="233" y="61"/>
                    </a:lnTo>
                    <a:lnTo>
                      <a:pt x="233" y="63"/>
                    </a:lnTo>
                    <a:lnTo>
                      <a:pt x="233" y="66"/>
                    </a:lnTo>
                    <a:lnTo>
                      <a:pt x="233" y="68"/>
                    </a:lnTo>
                    <a:lnTo>
                      <a:pt x="232" y="70"/>
                    </a:lnTo>
                    <a:lnTo>
                      <a:pt x="232" y="73"/>
                    </a:lnTo>
                    <a:lnTo>
                      <a:pt x="231" y="74"/>
                    </a:lnTo>
                    <a:lnTo>
                      <a:pt x="229" y="76"/>
                    </a:lnTo>
                    <a:lnTo>
                      <a:pt x="229" y="78"/>
                    </a:lnTo>
                    <a:lnTo>
                      <a:pt x="228" y="81"/>
                    </a:lnTo>
                    <a:lnTo>
                      <a:pt x="227" y="83"/>
                    </a:lnTo>
                    <a:lnTo>
                      <a:pt x="226" y="85"/>
                    </a:lnTo>
                    <a:lnTo>
                      <a:pt x="224" y="86"/>
                    </a:lnTo>
                    <a:lnTo>
                      <a:pt x="222" y="89"/>
                    </a:lnTo>
                    <a:lnTo>
                      <a:pt x="220" y="91"/>
                    </a:lnTo>
                    <a:lnTo>
                      <a:pt x="218" y="93"/>
                    </a:lnTo>
                    <a:lnTo>
                      <a:pt x="216" y="96"/>
                    </a:lnTo>
                    <a:lnTo>
                      <a:pt x="213" y="98"/>
                    </a:lnTo>
                    <a:lnTo>
                      <a:pt x="211" y="100"/>
                    </a:lnTo>
                    <a:lnTo>
                      <a:pt x="207" y="103"/>
                    </a:lnTo>
                    <a:lnTo>
                      <a:pt x="205" y="105"/>
                    </a:lnTo>
                    <a:lnTo>
                      <a:pt x="202" y="107"/>
                    </a:lnTo>
                    <a:lnTo>
                      <a:pt x="198" y="110"/>
                    </a:lnTo>
                    <a:lnTo>
                      <a:pt x="196" y="112"/>
                    </a:lnTo>
                    <a:lnTo>
                      <a:pt x="193" y="113"/>
                    </a:lnTo>
                    <a:lnTo>
                      <a:pt x="188" y="115"/>
                    </a:lnTo>
                    <a:lnTo>
                      <a:pt x="184" y="119"/>
                    </a:lnTo>
                    <a:lnTo>
                      <a:pt x="180" y="121"/>
                    </a:lnTo>
                    <a:lnTo>
                      <a:pt x="174" y="123"/>
                    </a:lnTo>
                    <a:lnTo>
                      <a:pt x="169" y="127"/>
                    </a:lnTo>
                    <a:lnTo>
                      <a:pt x="164" y="130"/>
                    </a:lnTo>
                    <a:lnTo>
                      <a:pt x="158" y="134"/>
                    </a:lnTo>
                    <a:lnTo>
                      <a:pt x="151" y="137"/>
                    </a:lnTo>
                    <a:lnTo>
                      <a:pt x="144" y="141"/>
                    </a:lnTo>
                    <a:lnTo>
                      <a:pt x="137" y="144"/>
                    </a:lnTo>
                    <a:lnTo>
                      <a:pt x="130" y="149"/>
                    </a:lnTo>
                    <a:lnTo>
                      <a:pt x="123" y="151"/>
                    </a:lnTo>
                    <a:lnTo>
                      <a:pt x="118" y="154"/>
                    </a:lnTo>
                    <a:lnTo>
                      <a:pt x="112" y="157"/>
                    </a:lnTo>
                    <a:lnTo>
                      <a:pt x="106" y="160"/>
                    </a:lnTo>
                    <a:lnTo>
                      <a:pt x="101" y="162"/>
                    </a:lnTo>
                    <a:lnTo>
                      <a:pt x="97" y="165"/>
                    </a:lnTo>
                    <a:lnTo>
                      <a:pt x="93" y="167"/>
                    </a:lnTo>
                    <a:lnTo>
                      <a:pt x="90" y="168"/>
                    </a:lnTo>
                    <a:lnTo>
                      <a:pt x="87" y="171"/>
                    </a:lnTo>
                    <a:lnTo>
                      <a:pt x="83" y="172"/>
                    </a:lnTo>
                    <a:lnTo>
                      <a:pt x="81" y="173"/>
                    </a:lnTo>
                    <a:lnTo>
                      <a:pt x="80" y="175"/>
                    </a:lnTo>
                    <a:lnTo>
                      <a:pt x="77" y="176"/>
                    </a:lnTo>
                    <a:lnTo>
                      <a:pt x="75" y="177"/>
                    </a:lnTo>
                    <a:lnTo>
                      <a:pt x="74" y="179"/>
                    </a:lnTo>
                    <a:lnTo>
                      <a:pt x="72" y="180"/>
                    </a:lnTo>
                    <a:lnTo>
                      <a:pt x="70" y="181"/>
                    </a:lnTo>
                    <a:lnTo>
                      <a:pt x="68" y="182"/>
                    </a:lnTo>
                    <a:lnTo>
                      <a:pt x="67" y="183"/>
                    </a:lnTo>
                    <a:lnTo>
                      <a:pt x="66" y="184"/>
                    </a:lnTo>
                    <a:lnTo>
                      <a:pt x="65" y="186"/>
                    </a:lnTo>
                    <a:lnTo>
                      <a:pt x="63" y="187"/>
                    </a:lnTo>
                    <a:lnTo>
                      <a:pt x="62" y="188"/>
                    </a:lnTo>
                    <a:lnTo>
                      <a:pt x="61" y="190"/>
                    </a:lnTo>
                    <a:lnTo>
                      <a:pt x="235" y="19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39" name="Freeform 3936"/>
              <p:cNvSpPr>
                <a:spLocks/>
              </p:cNvSpPr>
              <p:nvPr/>
            </p:nvSpPr>
            <p:spPr bwMode="auto">
              <a:xfrm>
                <a:off x="4388" y="3467"/>
                <a:ext cx="118" cy="107"/>
              </a:xfrm>
              <a:custGeom>
                <a:avLst/>
                <a:gdLst>
                  <a:gd name="T0" fmla="*/ 0 w 235"/>
                  <a:gd name="T1" fmla="*/ 212 h 214"/>
                  <a:gd name="T2" fmla="*/ 1 w 235"/>
                  <a:gd name="T3" fmla="*/ 206 h 214"/>
                  <a:gd name="T4" fmla="*/ 2 w 235"/>
                  <a:gd name="T5" fmla="*/ 199 h 214"/>
                  <a:gd name="T6" fmla="*/ 7 w 235"/>
                  <a:gd name="T7" fmla="*/ 192 h 214"/>
                  <a:gd name="T8" fmla="*/ 15 w 235"/>
                  <a:gd name="T9" fmla="*/ 183 h 214"/>
                  <a:gd name="T10" fmla="*/ 25 w 235"/>
                  <a:gd name="T11" fmla="*/ 174 h 214"/>
                  <a:gd name="T12" fmla="*/ 37 w 235"/>
                  <a:gd name="T13" fmla="*/ 165 h 214"/>
                  <a:gd name="T14" fmla="*/ 53 w 235"/>
                  <a:gd name="T15" fmla="*/ 156 h 214"/>
                  <a:gd name="T16" fmla="*/ 73 w 235"/>
                  <a:gd name="T17" fmla="*/ 144 h 214"/>
                  <a:gd name="T18" fmla="*/ 100 w 235"/>
                  <a:gd name="T19" fmla="*/ 130 h 214"/>
                  <a:gd name="T20" fmla="*/ 133 w 235"/>
                  <a:gd name="T21" fmla="*/ 114 h 214"/>
                  <a:gd name="T22" fmla="*/ 157 w 235"/>
                  <a:gd name="T23" fmla="*/ 99 h 214"/>
                  <a:gd name="T24" fmla="*/ 172 w 235"/>
                  <a:gd name="T25" fmla="*/ 88 h 214"/>
                  <a:gd name="T26" fmla="*/ 182 w 235"/>
                  <a:gd name="T27" fmla="*/ 77 h 214"/>
                  <a:gd name="T28" fmla="*/ 188 w 235"/>
                  <a:gd name="T29" fmla="*/ 67 h 214"/>
                  <a:gd name="T30" fmla="*/ 189 w 235"/>
                  <a:gd name="T31" fmla="*/ 57 h 214"/>
                  <a:gd name="T32" fmla="*/ 187 w 235"/>
                  <a:gd name="T33" fmla="*/ 47 h 214"/>
                  <a:gd name="T34" fmla="*/ 179 w 235"/>
                  <a:gd name="T35" fmla="*/ 38 h 214"/>
                  <a:gd name="T36" fmla="*/ 167 w 235"/>
                  <a:gd name="T37" fmla="*/ 31 h 214"/>
                  <a:gd name="T38" fmla="*/ 153 w 235"/>
                  <a:gd name="T39" fmla="*/ 25 h 214"/>
                  <a:gd name="T40" fmla="*/ 137 w 235"/>
                  <a:gd name="T41" fmla="*/ 22 h 214"/>
                  <a:gd name="T42" fmla="*/ 118 w 235"/>
                  <a:gd name="T43" fmla="*/ 22 h 214"/>
                  <a:gd name="T44" fmla="*/ 98 w 235"/>
                  <a:gd name="T45" fmla="*/ 23 h 214"/>
                  <a:gd name="T46" fmla="*/ 82 w 235"/>
                  <a:gd name="T47" fmla="*/ 28 h 214"/>
                  <a:gd name="T48" fmla="*/ 69 w 235"/>
                  <a:gd name="T49" fmla="*/ 35 h 214"/>
                  <a:gd name="T50" fmla="*/ 60 w 235"/>
                  <a:gd name="T51" fmla="*/ 44 h 214"/>
                  <a:gd name="T52" fmla="*/ 54 w 235"/>
                  <a:gd name="T53" fmla="*/ 54 h 214"/>
                  <a:gd name="T54" fmla="*/ 9 w 235"/>
                  <a:gd name="T55" fmla="*/ 62 h 214"/>
                  <a:gd name="T56" fmla="*/ 15 w 235"/>
                  <a:gd name="T57" fmla="*/ 43 h 214"/>
                  <a:gd name="T58" fmla="*/ 27 w 235"/>
                  <a:gd name="T59" fmla="*/ 28 h 214"/>
                  <a:gd name="T60" fmla="*/ 44 w 235"/>
                  <a:gd name="T61" fmla="*/ 16 h 214"/>
                  <a:gd name="T62" fmla="*/ 66 w 235"/>
                  <a:gd name="T63" fmla="*/ 7 h 214"/>
                  <a:gd name="T64" fmla="*/ 92 w 235"/>
                  <a:gd name="T65" fmla="*/ 1 h 214"/>
                  <a:gd name="T66" fmla="*/ 123 w 235"/>
                  <a:gd name="T67" fmla="*/ 0 h 214"/>
                  <a:gd name="T68" fmla="*/ 154 w 235"/>
                  <a:gd name="T69" fmla="*/ 1 h 214"/>
                  <a:gd name="T70" fmla="*/ 181 w 235"/>
                  <a:gd name="T71" fmla="*/ 7 h 214"/>
                  <a:gd name="T72" fmla="*/ 204 w 235"/>
                  <a:gd name="T73" fmla="*/ 17 h 214"/>
                  <a:gd name="T74" fmla="*/ 220 w 235"/>
                  <a:gd name="T75" fmla="*/ 29 h 214"/>
                  <a:gd name="T76" fmla="*/ 231 w 235"/>
                  <a:gd name="T77" fmla="*/ 44 h 214"/>
                  <a:gd name="T78" fmla="*/ 234 w 235"/>
                  <a:gd name="T79" fmla="*/ 60 h 214"/>
                  <a:gd name="T80" fmla="*/ 233 w 235"/>
                  <a:gd name="T81" fmla="*/ 68 h 214"/>
                  <a:gd name="T82" fmla="*/ 229 w 235"/>
                  <a:gd name="T83" fmla="*/ 76 h 214"/>
                  <a:gd name="T84" fmla="*/ 226 w 235"/>
                  <a:gd name="T85" fmla="*/ 85 h 214"/>
                  <a:gd name="T86" fmla="*/ 218 w 235"/>
                  <a:gd name="T87" fmla="*/ 93 h 214"/>
                  <a:gd name="T88" fmla="*/ 207 w 235"/>
                  <a:gd name="T89" fmla="*/ 103 h 214"/>
                  <a:gd name="T90" fmla="*/ 196 w 235"/>
                  <a:gd name="T91" fmla="*/ 112 h 214"/>
                  <a:gd name="T92" fmla="*/ 180 w 235"/>
                  <a:gd name="T93" fmla="*/ 121 h 214"/>
                  <a:gd name="T94" fmla="*/ 158 w 235"/>
                  <a:gd name="T95" fmla="*/ 134 h 214"/>
                  <a:gd name="T96" fmla="*/ 130 w 235"/>
                  <a:gd name="T97" fmla="*/ 149 h 214"/>
                  <a:gd name="T98" fmla="*/ 106 w 235"/>
                  <a:gd name="T99" fmla="*/ 160 h 214"/>
                  <a:gd name="T100" fmla="*/ 90 w 235"/>
                  <a:gd name="T101" fmla="*/ 168 h 214"/>
                  <a:gd name="T102" fmla="*/ 80 w 235"/>
                  <a:gd name="T103" fmla="*/ 175 h 214"/>
                  <a:gd name="T104" fmla="*/ 72 w 235"/>
                  <a:gd name="T105" fmla="*/ 180 h 214"/>
                  <a:gd name="T106" fmla="*/ 66 w 235"/>
                  <a:gd name="T107" fmla="*/ 184 h 214"/>
                  <a:gd name="T108" fmla="*/ 61 w 235"/>
                  <a:gd name="T109" fmla="*/ 190 h 2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5"/>
                  <a:gd name="T166" fmla="*/ 0 h 214"/>
                  <a:gd name="T167" fmla="*/ 235 w 235"/>
                  <a:gd name="T168" fmla="*/ 214 h 2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5" h="214">
                    <a:moveTo>
                      <a:pt x="235" y="190"/>
                    </a:moveTo>
                    <a:lnTo>
                      <a:pt x="235" y="214"/>
                    </a:lnTo>
                    <a:lnTo>
                      <a:pt x="1" y="214"/>
                    </a:lnTo>
                    <a:lnTo>
                      <a:pt x="0" y="212"/>
                    </a:lnTo>
                    <a:lnTo>
                      <a:pt x="0" y="211"/>
                    </a:lnTo>
                    <a:lnTo>
                      <a:pt x="0" y="209"/>
                    </a:lnTo>
                    <a:lnTo>
                      <a:pt x="1" y="207"/>
                    </a:lnTo>
                    <a:lnTo>
                      <a:pt x="1" y="206"/>
                    </a:lnTo>
                    <a:lnTo>
                      <a:pt x="1" y="204"/>
                    </a:lnTo>
                    <a:lnTo>
                      <a:pt x="1" y="203"/>
                    </a:lnTo>
                    <a:lnTo>
                      <a:pt x="2" y="202"/>
                    </a:lnTo>
                    <a:lnTo>
                      <a:pt x="2" y="199"/>
                    </a:lnTo>
                    <a:lnTo>
                      <a:pt x="4" y="198"/>
                    </a:lnTo>
                    <a:lnTo>
                      <a:pt x="5" y="197"/>
                    </a:lnTo>
                    <a:lnTo>
                      <a:pt x="6" y="196"/>
                    </a:lnTo>
                    <a:lnTo>
                      <a:pt x="7" y="192"/>
                    </a:lnTo>
                    <a:lnTo>
                      <a:pt x="8" y="190"/>
                    </a:lnTo>
                    <a:lnTo>
                      <a:pt x="10" y="188"/>
                    </a:lnTo>
                    <a:lnTo>
                      <a:pt x="13" y="186"/>
                    </a:lnTo>
                    <a:lnTo>
                      <a:pt x="15" y="183"/>
                    </a:lnTo>
                    <a:lnTo>
                      <a:pt x="17" y="181"/>
                    </a:lnTo>
                    <a:lnTo>
                      <a:pt x="20" y="179"/>
                    </a:lnTo>
                    <a:lnTo>
                      <a:pt x="22" y="176"/>
                    </a:lnTo>
                    <a:lnTo>
                      <a:pt x="25" y="174"/>
                    </a:lnTo>
                    <a:lnTo>
                      <a:pt x="28" y="172"/>
                    </a:lnTo>
                    <a:lnTo>
                      <a:pt x="31" y="169"/>
                    </a:lnTo>
                    <a:lnTo>
                      <a:pt x="35" y="168"/>
                    </a:lnTo>
                    <a:lnTo>
                      <a:pt x="37" y="165"/>
                    </a:lnTo>
                    <a:lnTo>
                      <a:pt x="42" y="162"/>
                    </a:lnTo>
                    <a:lnTo>
                      <a:pt x="45" y="160"/>
                    </a:lnTo>
                    <a:lnTo>
                      <a:pt x="50" y="158"/>
                    </a:lnTo>
                    <a:lnTo>
                      <a:pt x="53" y="156"/>
                    </a:lnTo>
                    <a:lnTo>
                      <a:pt x="58" y="152"/>
                    </a:lnTo>
                    <a:lnTo>
                      <a:pt x="62" y="150"/>
                    </a:lnTo>
                    <a:lnTo>
                      <a:pt x="68" y="148"/>
                    </a:lnTo>
                    <a:lnTo>
                      <a:pt x="73" y="144"/>
                    </a:lnTo>
                    <a:lnTo>
                      <a:pt x="78" y="142"/>
                    </a:lnTo>
                    <a:lnTo>
                      <a:pt x="84" y="138"/>
                    </a:lnTo>
                    <a:lnTo>
                      <a:pt x="91" y="136"/>
                    </a:lnTo>
                    <a:lnTo>
                      <a:pt x="100" y="130"/>
                    </a:lnTo>
                    <a:lnTo>
                      <a:pt x="108" y="126"/>
                    </a:lnTo>
                    <a:lnTo>
                      <a:pt x="118" y="122"/>
                    </a:lnTo>
                    <a:lnTo>
                      <a:pt x="125" y="118"/>
                    </a:lnTo>
                    <a:lnTo>
                      <a:pt x="133" y="114"/>
                    </a:lnTo>
                    <a:lnTo>
                      <a:pt x="140" y="110"/>
                    </a:lnTo>
                    <a:lnTo>
                      <a:pt x="145" y="106"/>
                    </a:lnTo>
                    <a:lnTo>
                      <a:pt x="151" y="103"/>
                    </a:lnTo>
                    <a:lnTo>
                      <a:pt x="157" y="99"/>
                    </a:lnTo>
                    <a:lnTo>
                      <a:pt x="161" y="96"/>
                    </a:lnTo>
                    <a:lnTo>
                      <a:pt x="165" y="93"/>
                    </a:lnTo>
                    <a:lnTo>
                      <a:pt x="169" y="91"/>
                    </a:lnTo>
                    <a:lnTo>
                      <a:pt x="172" y="88"/>
                    </a:lnTo>
                    <a:lnTo>
                      <a:pt x="175" y="85"/>
                    </a:lnTo>
                    <a:lnTo>
                      <a:pt x="178" y="83"/>
                    </a:lnTo>
                    <a:lnTo>
                      <a:pt x="181" y="80"/>
                    </a:lnTo>
                    <a:lnTo>
                      <a:pt x="182" y="77"/>
                    </a:lnTo>
                    <a:lnTo>
                      <a:pt x="184" y="75"/>
                    </a:lnTo>
                    <a:lnTo>
                      <a:pt x="186" y="73"/>
                    </a:lnTo>
                    <a:lnTo>
                      <a:pt x="188" y="69"/>
                    </a:lnTo>
                    <a:lnTo>
                      <a:pt x="188" y="67"/>
                    </a:lnTo>
                    <a:lnTo>
                      <a:pt x="189" y="65"/>
                    </a:lnTo>
                    <a:lnTo>
                      <a:pt x="189" y="62"/>
                    </a:lnTo>
                    <a:lnTo>
                      <a:pt x="190" y="60"/>
                    </a:lnTo>
                    <a:lnTo>
                      <a:pt x="189" y="57"/>
                    </a:lnTo>
                    <a:lnTo>
                      <a:pt x="189" y="54"/>
                    </a:lnTo>
                    <a:lnTo>
                      <a:pt x="188" y="52"/>
                    </a:lnTo>
                    <a:lnTo>
                      <a:pt x="188" y="50"/>
                    </a:lnTo>
                    <a:lnTo>
                      <a:pt x="187" y="47"/>
                    </a:lnTo>
                    <a:lnTo>
                      <a:pt x="184" y="45"/>
                    </a:lnTo>
                    <a:lnTo>
                      <a:pt x="183" y="43"/>
                    </a:lnTo>
                    <a:lnTo>
                      <a:pt x="181" y="40"/>
                    </a:lnTo>
                    <a:lnTo>
                      <a:pt x="179" y="38"/>
                    </a:lnTo>
                    <a:lnTo>
                      <a:pt x="176" y="37"/>
                    </a:lnTo>
                    <a:lnTo>
                      <a:pt x="173" y="35"/>
                    </a:lnTo>
                    <a:lnTo>
                      <a:pt x="171" y="33"/>
                    </a:lnTo>
                    <a:lnTo>
                      <a:pt x="167" y="31"/>
                    </a:lnTo>
                    <a:lnTo>
                      <a:pt x="164" y="29"/>
                    </a:lnTo>
                    <a:lnTo>
                      <a:pt x="160" y="28"/>
                    </a:lnTo>
                    <a:lnTo>
                      <a:pt x="157" y="27"/>
                    </a:lnTo>
                    <a:lnTo>
                      <a:pt x="153" y="25"/>
                    </a:lnTo>
                    <a:lnTo>
                      <a:pt x="150" y="24"/>
                    </a:lnTo>
                    <a:lnTo>
                      <a:pt x="145" y="23"/>
                    </a:lnTo>
                    <a:lnTo>
                      <a:pt x="142" y="23"/>
                    </a:lnTo>
                    <a:lnTo>
                      <a:pt x="137" y="22"/>
                    </a:lnTo>
                    <a:lnTo>
                      <a:pt x="133" y="22"/>
                    </a:lnTo>
                    <a:lnTo>
                      <a:pt x="128" y="22"/>
                    </a:lnTo>
                    <a:lnTo>
                      <a:pt x="123" y="22"/>
                    </a:lnTo>
                    <a:lnTo>
                      <a:pt x="118" y="22"/>
                    </a:lnTo>
                    <a:lnTo>
                      <a:pt x="112" y="22"/>
                    </a:lnTo>
                    <a:lnTo>
                      <a:pt x="107" y="22"/>
                    </a:lnTo>
                    <a:lnTo>
                      <a:pt x="103" y="23"/>
                    </a:lnTo>
                    <a:lnTo>
                      <a:pt x="98" y="23"/>
                    </a:lnTo>
                    <a:lnTo>
                      <a:pt x="93" y="24"/>
                    </a:lnTo>
                    <a:lnTo>
                      <a:pt x="90" y="25"/>
                    </a:lnTo>
                    <a:lnTo>
                      <a:pt x="85" y="27"/>
                    </a:lnTo>
                    <a:lnTo>
                      <a:pt x="82" y="28"/>
                    </a:lnTo>
                    <a:lnTo>
                      <a:pt x="78" y="29"/>
                    </a:lnTo>
                    <a:lnTo>
                      <a:pt x="75" y="31"/>
                    </a:lnTo>
                    <a:lnTo>
                      <a:pt x="73" y="33"/>
                    </a:lnTo>
                    <a:lnTo>
                      <a:pt x="69" y="35"/>
                    </a:lnTo>
                    <a:lnTo>
                      <a:pt x="67" y="37"/>
                    </a:lnTo>
                    <a:lnTo>
                      <a:pt x="63" y="39"/>
                    </a:lnTo>
                    <a:lnTo>
                      <a:pt x="62" y="42"/>
                    </a:lnTo>
                    <a:lnTo>
                      <a:pt x="60" y="44"/>
                    </a:lnTo>
                    <a:lnTo>
                      <a:pt x="58" y="46"/>
                    </a:lnTo>
                    <a:lnTo>
                      <a:pt x="57" y="50"/>
                    </a:lnTo>
                    <a:lnTo>
                      <a:pt x="55" y="52"/>
                    </a:lnTo>
                    <a:lnTo>
                      <a:pt x="54" y="54"/>
                    </a:lnTo>
                    <a:lnTo>
                      <a:pt x="54" y="58"/>
                    </a:lnTo>
                    <a:lnTo>
                      <a:pt x="54" y="61"/>
                    </a:lnTo>
                    <a:lnTo>
                      <a:pt x="54" y="65"/>
                    </a:lnTo>
                    <a:lnTo>
                      <a:pt x="9" y="62"/>
                    </a:lnTo>
                    <a:lnTo>
                      <a:pt x="9" y="57"/>
                    </a:lnTo>
                    <a:lnTo>
                      <a:pt x="10" y="52"/>
                    </a:lnTo>
                    <a:lnTo>
                      <a:pt x="13" y="47"/>
                    </a:lnTo>
                    <a:lnTo>
                      <a:pt x="15" y="43"/>
                    </a:lnTo>
                    <a:lnTo>
                      <a:pt x="17" y="39"/>
                    </a:lnTo>
                    <a:lnTo>
                      <a:pt x="20" y="35"/>
                    </a:lnTo>
                    <a:lnTo>
                      <a:pt x="23" y="31"/>
                    </a:lnTo>
                    <a:lnTo>
                      <a:pt x="27" y="28"/>
                    </a:lnTo>
                    <a:lnTo>
                      <a:pt x="30" y="24"/>
                    </a:lnTo>
                    <a:lnTo>
                      <a:pt x="33" y="21"/>
                    </a:lnTo>
                    <a:lnTo>
                      <a:pt x="38" y="18"/>
                    </a:lnTo>
                    <a:lnTo>
                      <a:pt x="44" y="16"/>
                    </a:lnTo>
                    <a:lnTo>
                      <a:pt x="48" y="13"/>
                    </a:lnTo>
                    <a:lnTo>
                      <a:pt x="54" y="10"/>
                    </a:lnTo>
                    <a:lnTo>
                      <a:pt x="60" y="8"/>
                    </a:lnTo>
                    <a:lnTo>
                      <a:pt x="66" y="7"/>
                    </a:lnTo>
                    <a:lnTo>
                      <a:pt x="72" y="5"/>
                    </a:lnTo>
                    <a:lnTo>
                      <a:pt x="78" y="4"/>
                    </a:lnTo>
                    <a:lnTo>
                      <a:pt x="85" y="2"/>
                    </a:lnTo>
                    <a:lnTo>
                      <a:pt x="92" y="1"/>
                    </a:lnTo>
                    <a:lnTo>
                      <a:pt x="99" y="0"/>
                    </a:lnTo>
                    <a:lnTo>
                      <a:pt x="107" y="0"/>
                    </a:lnTo>
                    <a:lnTo>
                      <a:pt x="114" y="0"/>
                    </a:lnTo>
                    <a:lnTo>
                      <a:pt x="123" y="0"/>
                    </a:lnTo>
                    <a:lnTo>
                      <a:pt x="131" y="0"/>
                    </a:lnTo>
                    <a:lnTo>
                      <a:pt x="140" y="0"/>
                    </a:lnTo>
                    <a:lnTo>
                      <a:pt x="146" y="0"/>
                    </a:lnTo>
                    <a:lnTo>
                      <a:pt x="154" y="1"/>
                    </a:lnTo>
                    <a:lnTo>
                      <a:pt x="161" y="2"/>
                    </a:lnTo>
                    <a:lnTo>
                      <a:pt x="168" y="4"/>
                    </a:lnTo>
                    <a:lnTo>
                      <a:pt x="175" y="6"/>
                    </a:lnTo>
                    <a:lnTo>
                      <a:pt x="181" y="7"/>
                    </a:lnTo>
                    <a:lnTo>
                      <a:pt x="187" y="9"/>
                    </a:lnTo>
                    <a:lnTo>
                      <a:pt x="193" y="12"/>
                    </a:lnTo>
                    <a:lnTo>
                      <a:pt x="198" y="14"/>
                    </a:lnTo>
                    <a:lnTo>
                      <a:pt x="204" y="17"/>
                    </a:lnTo>
                    <a:lnTo>
                      <a:pt x="209" y="20"/>
                    </a:lnTo>
                    <a:lnTo>
                      <a:pt x="212" y="23"/>
                    </a:lnTo>
                    <a:lnTo>
                      <a:pt x="217" y="25"/>
                    </a:lnTo>
                    <a:lnTo>
                      <a:pt x="220" y="29"/>
                    </a:lnTo>
                    <a:lnTo>
                      <a:pt x="224" y="32"/>
                    </a:lnTo>
                    <a:lnTo>
                      <a:pt x="226" y="36"/>
                    </a:lnTo>
                    <a:lnTo>
                      <a:pt x="228" y="39"/>
                    </a:lnTo>
                    <a:lnTo>
                      <a:pt x="231" y="44"/>
                    </a:lnTo>
                    <a:lnTo>
                      <a:pt x="232" y="47"/>
                    </a:lnTo>
                    <a:lnTo>
                      <a:pt x="233" y="51"/>
                    </a:lnTo>
                    <a:lnTo>
                      <a:pt x="233" y="55"/>
                    </a:lnTo>
                    <a:lnTo>
                      <a:pt x="234" y="60"/>
                    </a:lnTo>
                    <a:lnTo>
                      <a:pt x="233" y="61"/>
                    </a:lnTo>
                    <a:lnTo>
                      <a:pt x="233" y="63"/>
                    </a:lnTo>
                    <a:lnTo>
                      <a:pt x="233" y="66"/>
                    </a:lnTo>
                    <a:lnTo>
                      <a:pt x="233" y="68"/>
                    </a:lnTo>
                    <a:lnTo>
                      <a:pt x="232" y="70"/>
                    </a:lnTo>
                    <a:lnTo>
                      <a:pt x="232" y="73"/>
                    </a:lnTo>
                    <a:lnTo>
                      <a:pt x="231" y="74"/>
                    </a:lnTo>
                    <a:lnTo>
                      <a:pt x="229" y="76"/>
                    </a:lnTo>
                    <a:lnTo>
                      <a:pt x="229" y="78"/>
                    </a:lnTo>
                    <a:lnTo>
                      <a:pt x="228" y="81"/>
                    </a:lnTo>
                    <a:lnTo>
                      <a:pt x="227" y="83"/>
                    </a:lnTo>
                    <a:lnTo>
                      <a:pt x="226" y="85"/>
                    </a:lnTo>
                    <a:lnTo>
                      <a:pt x="224" y="86"/>
                    </a:lnTo>
                    <a:lnTo>
                      <a:pt x="222" y="89"/>
                    </a:lnTo>
                    <a:lnTo>
                      <a:pt x="220" y="91"/>
                    </a:lnTo>
                    <a:lnTo>
                      <a:pt x="218" y="93"/>
                    </a:lnTo>
                    <a:lnTo>
                      <a:pt x="216" y="96"/>
                    </a:lnTo>
                    <a:lnTo>
                      <a:pt x="213" y="98"/>
                    </a:lnTo>
                    <a:lnTo>
                      <a:pt x="211" y="100"/>
                    </a:lnTo>
                    <a:lnTo>
                      <a:pt x="207" y="103"/>
                    </a:lnTo>
                    <a:lnTo>
                      <a:pt x="205" y="105"/>
                    </a:lnTo>
                    <a:lnTo>
                      <a:pt x="202" y="107"/>
                    </a:lnTo>
                    <a:lnTo>
                      <a:pt x="198" y="110"/>
                    </a:lnTo>
                    <a:lnTo>
                      <a:pt x="196" y="112"/>
                    </a:lnTo>
                    <a:lnTo>
                      <a:pt x="193" y="113"/>
                    </a:lnTo>
                    <a:lnTo>
                      <a:pt x="188" y="115"/>
                    </a:lnTo>
                    <a:lnTo>
                      <a:pt x="184" y="119"/>
                    </a:lnTo>
                    <a:lnTo>
                      <a:pt x="180" y="121"/>
                    </a:lnTo>
                    <a:lnTo>
                      <a:pt x="174" y="123"/>
                    </a:lnTo>
                    <a:lnTo>
                      <a:pt x="169" y="127"/>
                    </a:lnTo>
                    <a:lnTo>
                      <a:pt x="164" y="130"/>
                    </a:lnTo>
                    <a:lnTo>
                      <a:pt x="158" y="134"/>
                    </a:lnTo>
                    <a:lnTo>
                      <a:pt x="151" y="137"/>
                    </a:lnTo>
                    <a:lnTo>
                      <a:pt x="144" y="141"/>
                    </a:lnTo>
                    <a:lnTo>
                      <a:pt x="137" y="144"/>
                    </a:lnTo>
                    <a:lnTo>
                      <a:pt x="130" y="149"/>
                    </a:lnTo>
                    <a:lnTo>
                      <a:pt x="123" y="151"/>
                    </a:lnTo>
                    <a:lnTo>
                      <a:pt x="118" y="154"/>
                    </a:lnTo>
                    <a:lnTo>
                      <a:pt x="112" y="157"/>
                    </a:lnTo>
                    <a:lnTo>
                      <a:pt x="106" y="160"/>
                    </a:lnTo>
                    <a:lnTo>
                      <a:pt x="101" y="162"/>
                    </a:lnTo>
                    <a:lnTo>
                      <a:pt x="97" y="165"/>
                    </a:lnTo>
                    <a:lnTo>
                      <a:pt x="93" y="167"/>
                    </a:lnTo>
                    <a:lnTo>
                      <a:pt x="90" y="168"/>
                    </a:lnTo>
                    <a:lnTo>
                      <a:pt x="87" y="171"/>
                    </a:lnTo>
                    <a:lnTo>
                      <a:pt x="83" y="172"/>
                    </a:lnTo>
                    <a:lnTo>
                      <a:pt x="81" y="173"/>
                    </a:lnTo>
                    <a:lnTo>
                      <a:pt x="80" y="175"/>
                    </a:lnTo>
                    <a:lnTo>
                      <a:pt x="77" y="176"/>
                    </a:lnTo>
                    <a:lnTo>
                      <a:pt x="75" y="177"/>
                    </a:lnTo>
                    <a:lnTo>
                      <a:pt x="74" y="179"/>
                    </a:lnTo>
                    <a:lnTo>
                      <a:pt x="72" y="180"/>
                    </a:lnTo>
                    <a:lnTo>
                      <a:pt x="70" y="181"/>
                    </a:lnTo>
                    <a:lnTo>
                      <a:pt x="68" y="182"/>
                    </a:lnTo>
                    <a:lnTo>
                      <a:pt x="67" y="183"/>
                    </a:lnTo>
                    <a:lnTo>
                      <a:pt x="66" y="184"/>
                    </a:lnTo>
                    <a:lnTo>
                      <a:pt x="65" y="186"/>
                    </a:lnTo>
                    <a:lnTo>
                      <a:pt x="63" y="187"/>
                    </a:lnTo>
                    <a:lnTo>
                      <a:pt x="62" y="188"/>
                    </a:lnTo>
                    <a:lnTo>
                      <a:pt x="61" y="190"/>
                    </a:lnTo>
                    <a:lnTo>
                      <a:pt x="235" y="1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240" name="Freeform 3937"/>
              <p:cNvSpPr>
                <a:spLocks/>
              </p:cNvSpPr>
              <p:nvPr/>
            </p:nvSpPr>
            <p:spPr bwMode="auto">
              <a:xfrm>
                <a:off x="4389" y="3562"/>
                <a:ext cx="117" cy="13"/>
              </a:xfrm>
              <a:custGeom>
                <a:avLst/>
                <a:gdLst>
                  <a:gd name="T0" fmla="*/ 235 w 235"/>
                  <a:gd name="T1" fmla="*/ 0 h 27"/>
                  <a:gd name="T2" fmla="*/ 233 w 235"/>
                  <a:gd name="T3" fmla="*/ 0 h 27"/>
                  <a:gd name="T4" fmla="*/ 233 w 235"/>
                  <a:gd name="T5" fmla="*/ 22 h 27"/>
                  <a:gd name="T6" fmla="*/ 0 w 235"/>
                  <a:gd name="T7" fmla="*/ 22 h 27"/>
                  <a:gd name="T8" fmla="*/ 0 w 235"/>
                  <a:gd name="T9" fmla="*/ 24 h 27"/>
                  <a:gd name="T10" fmla="*/ 0 w 235"/>
                  <a:gd name="T11" fmla="*/ 27 h 27"/>
                  <a:gd name="T12" fmla="*/ 235 w 235"/>
                  <a:gd name="T13" fmla="*/ 25 h 27"/>
                  <a:gd name="T14" fmla="*/ 235 w 235"/>
                  <a:gd name="T15" fmla="*/ 0 h 27"/>
                  <a:gd name="T16" fmla="*/ 0 60000 65536"/>
                  <a:gd name="T17" fmla="*/ 0 60000 65536"/>
                  <a:gd name="T18" fmla="*/ 0 60000 65536"/>
                  <a:gd name="T19" fmla="*/ 0 60000 65536"/>
                  <a:gd name="T20" fmla="*/ 0 60000 65536"/>
                  <a:gd name="T21" fmla="*/ 0 60000 65536"/>
                  <a:gd name="T22" fmla="*/ 0 60000 65536"/>
                  <a:gd name="T23" fmla="*/ 0 60000 65536"/>
                  <a:gd name="T24" fmla="*/ 0 w 235"/>
                  <a:gd name="T25" fmla="*/ 0 h 27"/>
                  <a:gd name="T26" fmla="*/ 235 w 235"/>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5" h="27">
                    <a:moveTo>
                      <a:pt x="235" y="0"/>
                    </a:moveTo>
                    <a:lnTo>
                      <a:pt x="233" y="0"/>
                    </a:lnTo>
                    <a:lnTo>
                      <a:pt x="233" y="22"/>
                    </a:lnTo>
                    <a:lnTo>
                      <a:pt x="0" y="22"/>
                    </a:lnTo>
                    <a:lnTo>
                      <a:pt x="0" y="24"/>
                    </a:lnTo>
                    <a:lnTo>
                      <a:pt x="0" y="27"/>
                    </a:lnTo>
                    <a:lnTo>
                      <a:pt x="235" y="25"/>
                    </a:lnTo>
                    <a:lnTo>
                      <a:pt x="2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1" name="Freeform 3938"/>
              <p:cNvSpPr>
                <a:spLocks/>
              </p:cNvSpPr>
              <p:nvPr/>
            </p:nvSpPr>
            <p:spPr bwMode="auto">
              <a:xfrm>
                <a:off x="4387" y="3573"/>
                <a:ext cx="2" cy="2"/>
              </a:xfrm>
              <a:custGeom>
                <a:avLst/>
                <a:gdLst>
                  <a:gd name="T0" fmla="*/ 2 w 3"/>
                  <a:gd name="T1" fmla="*/ 2 h 5"/>
                  <a:gd name="T2" fmla="*/ 3 w 3"/>
                  <a:gd name="T3" fmla="*/ 2 h 5"/>
                  <a:gd name="T4" fmla="*/ 2 w 3"/>
                  <a:gd name="T5" fmla="*/ 0 h 5"/>
                  <a:gd name="T6" fmla="*/ 0 w 3"/>
                  <a:gd name="T7" fmla="*/ 0 h 5"/>
                  <a:gd name="T8" fmla="*/ 2 w 3"/>
                  <a:gd name="T9" fmla="*/ 5 h 5"/>
                  <a:gd name="T10" fmla="*/ 2 w 3"/>
                  <a:gd name="T11" fmla="*/ 5 h 5"/>
                  <a:gd name="T12" fmla="*/ 2 w 3"/>
                  <a:gd name="T13" fmla="*/ 2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2" y="2"/>
                    </a:moveTo>
                    <a:lnTo>
                      <a:pt x="3" y="2"/>
                    </a:lnTo>
                    <a:lnTo>
                      <a:pt x="2" y="0"/>
                    </a:lnTo>
                    <a:lnTo>
                      <a:pt x="0" y="0"/>
                    </a:lnTo>
                    <a:lnTo>
                      <a:pt x="2" y="5"/>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2" name="Freeform 3939"/>
              <p:cNvSpPr>
                <a:spLocks/>
              </p:cNvSpPr>
              <p:nvPr/>
            </p:nvSpPr>
            <p:spPr bwMode="auto">
              <a:xfrm>
                <a:off x="4387" y="3570"/>
                <a:ext cx="2" cy="3"/>
              </a:xfrm>
              <a:custGeom>
                <a:avLst/>
                <a:gdLst>
                  <a:gd name="T0" fmla="*/ 2 w 3"/>
                  <a:gd name="T1" fmla="*/ 6 h 6"/>
                  <a:gd name="T2" fmla="*/ 2 w 3"/>
                  <a:gd name="T3" fmla="*/ 4 h 6"/>
                  <a:gd name="T4" fmla="*/ 3 w 3"/>
                  <a:gd name="T5" fmla="*/ 3 h 6"/>
                  <a:gd name="T6" fmla="*/ 2 w 3"/>
                  <a:gd name="T7" fmla="*/ 1 h 6"/>
                  <a:gd name="T8" fmla="*/ 1 w 3"/>
                  <a:gd name="T9" fmla="*/ 0 h 6"/>
                  <a:gd name="T10" fmla="*/ 0 w 3"/>
                  <a:gd name="T11" fmla="*/ 1 h 6"/>
                  <a:gd name="T12" fmla="*/ 0 w 3"/>
                  <a:gd name="T13" fmla="*/ 6 h 6"/>
                  <a:gd name="T14" fmla="*/ 2 w 3"/>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6"/>
                    </a:moveTo>
                    <a:lnTo>
                      <a:pt x="2" y="4"/>
                    </a:lnTo>
                    <a:lnTo>
                      <a:pt x="3" y="3"/>
                    </a:lnTo>
                    <a:lnTo>
                      <a:pt x="2" y="1"/>
                    </a:lnTo>
                    <a:lnTo>
                      <a:pt x="1" y="0"/>
                    </a:lnTo>
                    <a:lnTo>
                      <a:pt x="0" y="1"/>
                    </a:lnTo>
                    <a:lnTo>
                      <a:pt x="0" y="6"/>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3" name="Freeform 3940"/>
              <p:cNvSpPr>
                <a:spLocks/>
              </p:cNvSpPr>
              <p:nvPr/>
            </p:nvSpPr>
            <p:spPr bwMode="auto">
              <a:xfrm>
                <a:off x="4388" y="3568"/>
                <a:ext cx="1" cy="3"/>
              </a:xfrm>
              <a:custGeom>
                <a:avLst/>
                <a:gdLst>
                  <a:gd name="T0" fmla="*/ 2 w 2"/>
                  <a:gd name="T1" fmla="*/ 6 h 6"/>
                  <a:gd name="T2" fmla="*/ 2 w 2"/>
                  <a:gd name="T3" fmla="*/ 6 h 6"/>
                  <a:gd name="T4" fmla="*/ 2 w 2"/>
                  <a:gd name="T5" fmla="*/ 0 h 6"/>
                  <a:gd name="T6" fmla="*/ 1 w 2"/>
                  <a:gd name="T7" fmla="*/ 0 h 6"/>
                  <a:gd name="T8" fmla="*/ 0 w 2"/>
                  <a:gd name="T9" fmla="*/ 0 h 6"/>
                  <a:gd name="T10" fmla="*/ 0 w 2"/>
                  <a:gd name="T11" fmla="*/ 4 h 6"/>
                  <a:gd name="T12" fmla="*/ 1 w 2"/>
                  <a:gd name="T13" fmla="*/ 4 h 6"/>
                  <a:gd name="T14" fmla="*/ 2 w 2"/>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2" y="6"/>
                    </a:moveTo>
                    <a:lnTo>
                      <a:pt x="2" y="6"/>
                    </a:lnTo>
                    <a:lnTo>
                      <a:pt x="2" y="0"/>
                    </a:lnTo>
                    <a:lnTo>
                      <a:pt x="1" y="0"/>
                    </a:lnTo>
                    <a:lnTo>
                      <a:pt x="0" y="0"/>
                    </a:lnTo>
                    <a:lnTo>
                      <a:pt x="0" y="4"/>
                    </a:lnTo>
                    <a:lnTo>
                      <a:pt x="1" y="4"/>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4" name="Freeform 3941"/>
              <p:cNvSpPr>
                <a:spLocks/>
              </p:cNvSpPr>
              <p:nvPr/>
            </p:nvSpPr>
            <p:spPr bwMode="auto">
              <a:xfrm>
                <a:off x="4388" y="3562"/>
                <a:ext cx="5" cy="7"/>
              </a:xfrm>
              <a:custGeom>
                <a:avLst/>
                <a:gdLst>
                  <a:gd name="T0" fmla="*/ 1 w 9"/>
                  <a:gd name="T1" fmla="*/ 13 h 14"/>
                  <a:gd name="T2" fmla="*/ 2 w 9"/>
                  <a:gd name="T3" fmla="*/ 14 h 14"/>
                  <a:gd name="T4" fmla="*/ 4 w 9"/>
                  <a:gd name="T5" fmla="*/ 13 h 14"/>
                  <a:gd name="T6" fmla="*/ 4 w 9"/>
                  <a:gd name="T7" fmla="*/ 11 h 14"/>
                  <a:gd name="T8" fmla="*/ 7 w 9"/>
                  <a:gd name="T9" fmla="*/ 7 h 14"/>
                  <a:gd name="T10" fmla="*/ 8 w 9"/>
                  <a:gd name="T11" fmla="*/ 2 h 14"/>
                  <a:gd name="T12" fmla="*/ 9 w 9"/>
                  <a:gd name="T13" fmla="*/ 0 h 14"/>
                  <a:gd name="T14" fmla="*/ 8 w 9"/>
                  <a:gd name="T15" fmla="*/ 0 h 14"/>
                  <a:gd name="T16" fmla="*/ 7 w 9"/>
                  <a:gd name="T17" fmla="*/ 0 h 14"/>
                  <a:gd name="T18" fmla="*/ 6 w 9"/>
                  <a:gd name="T19" fmla="*/ 2 h 14"/>
                  <a:gd name="T20" fmla="*/ 5 w 9"/>
                  <a:gd name="T21" fmla="*/ 5 h 14"/>
                  <a:gd name="T22" fmla="*/ 1 w 9"/>
                  <a:gd name="T23" fmla="*/ 8 h 14"/>
                  <a:gd name="T24" fmla="*/ 1 w 9"/>
                  <a:gd name="T25" fmla="*/ 11 h 14"/>
                  <a:gd name="T26" fmla="*/ 0 w 9"/>
                  <a:gd name="T27" fmla="*/ 12 h 14"/>
                  <a:gd name="T28" fmla="*/ 0 w 9"/>
                  <a:gd name="T29" fmla="*/ 13 h 14"/>
                  <a:gd name="T30" fmla="*/ 1 w 9"/>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4"/>
                  <a:gd name="T50" fmla="*/ 9 w 9"/>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4">
                    <a:moveTo>
                      <a:pt x="1" y="13"/>
                    </a:moveTo>
                    <a:lnTo>
                      <a:pt x="2" y="14"/>
                    </a:lnTo>
                    <a:lnTo>
                      <a:pt x="4" y="13"/>
                    </a:lnTo>
                    <a:lnTo>
                      <a:pt x="4" y="11"/>
                    </a:lnTo>
                    <a:lnTo>
                      <a:pt x="7" y="7"/>
                    </a:lnTo>
                    <a:lnTo>
                      <a:pt x="8" y="2"/>
                    </a:lnTo>
                    <a:lnTo>
                      <a:pt x="9" y="0"/>
                    </a:lnTo>
                    <a:lnTo>
                      <a:pt x="8" y="0"/>
                    </a:lnTo>
                    <a:lnTo>
                      <a:pt x="7" y="0"/>
                    </a:lnTo>
                    <a:lnTo>
                      <a:pt x="6" y="2"/>
                    </a:lnTo>
                    <a:lnTo>
                      <a:pt x="5" y="5"/>
                    </a:lnTo>
                    <a:lnTo>
                      <a:pt x="1" y="8"/>
                    </a:lnTo>
                    <a:lnTo>
                      <a:pt x="1" y="11"/>
                    </a:lnTo>
                    <a:lnTo>
                      <a:pt x="0" y="12"/>
                    </a:lnTo>
                    <a:lnTo>
                      <a:pt x="0" y="13"/>
                    </a:lnTo>
                    <a:lnTo>
                      <a:pt x="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5" name="Freeform 3942"/>
              <p:cNvSpPr>
                <a:spLocks/>
              </p:cNvSpPr>
              <p:nvPr/>
            </p:nvSpPr>
            <p:spPr bwMode="auto">
              <a:xfrm>
                <a:off x="4391" y="3548"/>
                <a:ext cx="18" cy="15"/>
              </a:xfrm>
              <a:custGeom>
                <a:avLst/>
                <a:gdLst>
                  <a:gd name="T0" fmla="*/ 1 w 35"/>
                  <a:gd name="T1" fmla="*/ 29 h 30"/>
                  <a:gd name="T2" fmla="*/ 2 w 35"/>
                  <a:gd name="T3" fmla="*/ 30 h 30"/>
                  <a:gd name="T4" fmla="*/ 16 w 35"/>
                  <a:gd name="T5" fmla="*/ 16 h 30"/>
                  <a:gd name="T6" fmla="*/ 20 w 35"/>
                  <a:gd name="T7" fmla="*/ 14 h 30"/>
                  <a:gd name="T8" fmla="*/ 22 w 35"/>
                  <a:gd name="T9" fmla="*/ 12 h 30"/>
                  <a:gd name="T10" fmla="*/ 25 w 35"/>
                  <a:gd name="T11" fmla="*/ 10 h 30"/>
                  <a:gd name="T12" fmla="*/ 29 w 35"/>
                  <a:gd name="T13" fmla="*/ 8 h 30"/>
                  <a:gd name="T14" fmla="*/ 31 w 35"/>
                  <a:gd name="T15" fmla="*/ 5 h 30"/>
                  <a:gd name="T16" fmla="*/ 35 w 35"/>
                  <a:gd name="T17" fmla="*/ 3 h 30"/>
                  <a:gd name="T18" fmla="*/ 35 w 35"/>
                  <a:gd name="T19" fmla="*/ 1 h 30"/>
                  <a:gd name="T20" fmla="*/ 35 w 35"/>
                  <a:gd name="T21" fmla="*/ 0 h 30"/>
                  <a:gd name="T22" fmla="*/ 29 w 35"/>
                  <a:gd name="T23" fmla="*/ 3 h 30"/>
                  <a:gd name="T24" fmla="*/ 26 w 35"/>
                  <a:gd name="T25" fmla="*/ 6 h 30"/>
                  <a:gd name="T26" fmla="*/ 22 w 35"/>
                  <a:gd name="T27" fmla="*/ 7 h 30"/>
                  <a:gd name="T28" fmla="*/ 20 w 35"/>
                  <a:gd name="T29" fmla="*/ 10 h 30"/>
                  <a:gd name="T30" fmla="*/ 17 w 35"/>
                  <a:gd name="T31" fmla="*/ 12 h 30"/>
                  <a:gd name="T32" fmla="*/ 14 w 35"/>
                  <a:gd name="T33" fmla="*/ 14 h 30"/>
                  <a:gd name="T34" fmla="*/ 1 w 35"/>
                  <a:gd name="T35" fmla="*/ 27 h 30"/>
                  <a:gd name="T36" fmla="*/ 0 w 35"/>
                  <a:gd name="T37" fmla="*/ 29 h 30"/>
                  <a:gd name="T38" fmla="*/ 1 w 35"/>
                  <a:gd name="T39" fmla="*/ 29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
                  <a:gd name="T61" fmla="*/ 0 h 30"/>
                  <a:gd name="T62" fmla="*/ 35 w 3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 h="30">
                    <a:moveTo>
                      <a:pt x="1" y="29"/>
                    </a:moveTo>
                    <a:lnTo>
                      <a:pt x="2" y="30"/>
                    </a:lnTo>
                    <a:lnTo>
                      <a:pt x="16" y="16"/>
                    </a:lnTo>
                    <a:lnTo>
                      <a:pt x="20" y="14"/>
                    </a:lnTo>
                    <a:lnTo>
                      <a:pt x="22" y="12"/>
                    </a:lnTo>
                    <a:lnTo>
                      <a:pt x="25" y="10"/>
                    </a:lnTo>
                    <a:lnTo>
                      <a:pt x="29" y="8"/>
                    </a:lnTo>
                    <a:lnTo>
                      <a:pt x="31" y="5"/>
                    </a:lnTo>
                    <a:lnTo>
                      <a:pt x="35" y="3"/>
                    </a:lnTo>
                    <a:lnTo>
                      <a:pt x="35" y="1"/>
                    </a:lnTo>
                    <a:lnTo>
                      <a:pt x="35" y="0"/>
                    </a:lnTo>
                    <a:lnTo>
                      <a:pt x="29" y="3"/>
                    </a:lnTo>
                    <a:lnTo>
                      <a:pt x="26" y="6"/>
                    </a:lnTo>
                    <a:lnTo>
                      <a:pt x="22" y="7"/>
                    </a:lnTo>
                    <a:lnTo>
                      <a:pt x="20" y="10"/>
                    </a:lnTo>
                    <a:lnTo>
                      <a:pt x="17" y="12"/>
                    </a:lnTo>
                    <a:lnTo>
                      <a:pt x="14" y="14"/>
                    </a:lnTo>
                    <a:lnTo>
                      <a:pt x="1" y="27"/>
                    </a:lnTo>
                    <a:lnTo>
                      <a:pt x="0" y="29"/>
                    </a:lnTo>
                    <a:lnTo>
                      <a:pt x="1"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6" name="Freeform 3943"/>
              <p:cNvSpPr>
                <a:spLocks/>
              </p:cNvSpPr>
              <p:nvPr/>
            </p:nvSpPr>
            <p:spPr bwMode="auto">
              <a:xfrm>
                <a:off x="4408" y="3547"/>
                <a:ext cx="3" cy="2"/>
              </a:xfrm>
              <a:custGeom>
                <a:avLst/>
                <a:gdLst>
                  <a:gd name="T0" fmla="*/ 2 w 6"/>
                  <a:gd name="T1" fmla="*/ 5 h 5"/>
                  <a:gd name="T2" fmla="*/ 6 w 6"/>
                  <a:gd name="T3" fmla="*/ 2 h 5"/>
                  <a:gd name="T4" fmla="*/ 6 w 6"/>
                  <a:gd name="T5" fmla="*/ 2 h 5"/>
                  <a:gd name="T6" fmla="*/ 5 w 6"/>
                  <a:gd name="T7" fmla="*/ 1 h 5"/>
                  <a:gd name="T8" fmla="*/ 4 w 6"/>
                  <a:gd name="T9" fmla="*/ 0 h 5"/>
                  <a:gd name="T10" fmla="*/ 0 w 6"/>
                  <a:gd name="T11" fmla="*/ 2 h 5"/>
                  <a:gd name="T12" fmla="*/ 2 w 6"/>
                  <a:gd name="T13" fmla="*/ 3 h 5"/>
                  <a:gd name="T14" fmla="*/ 2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2" y="5"/>
                    </a:moveTo>
                    <a:lnTo>
                      <a:pt x="6" y="2"/>
                    </a:lnTo>
                    <a:lnTo>
                      <a:pt x="5" y="1"/>
                    </a:lnTo>
                    <a:lnTo>
                      <a:pt x="4" y="0"/>
                    </a:lnTo>
                    <a:lnTo>
                      <a:pt x="0" y="2"/>
                    </a:lnTo>
                    <a:lnTo>
                      <a:pt x="2" y="3"/>
                    </a:lnTo>
                    <a:lnTo>
                      <a:pt x="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7" name="Freeform 3944"/>
              <p:cNvSpPr>
                <a:spLocks/>
              </p:cNvSpPr>
              <p:nvPr/>
            </p:nvSpPr>
            <p:spPr bwMode="auto">
              <a:xfrm>
                <a:off x="4408" y="3545"/>
                <a:ext cx="5" cy="3"/>
              </a:xfrm>
              <a:custGeom>
                <a:avLst/>
                <a:gdLst>
                  <a:gd name="T0" fmla="*/ 5 w 10"/>
                  <a:gd name="T1" fmla="*/ 3 h 4"/>
                  <a:gd name="T2" fmla="*/ 5 w 10"/>
                  <a:gd name="T3" fmla="*/ 4 h 4"/>
                  <a:gd name="T4" fmla="*/ 10 w 10"/>
                  <a:gd name="T5" fmla="*/ 2 h 4"/>
                  <a:gd name="T6" fmla="*/ 10 w 10"/>
                  <a:gd name="T7" fmla="*/ 1 h 4"/>
                  <a:gd name="T8" fmla="*/ 10 w 10"/>
                  <a:gd name="T9" fmla="*/ 0 h 4"/>
                  <a:gd name="T10" fmla="*/ 0 w 10"/>
                  <a:gd name="T11" fmla="*/ 4 h 4"/>
                  <a:gd name="T12" fmla="*/ 4 w 10"/>
                  <a:gd name="T13" fmla="*/ 2 h 4"/>
                  <a:gd name="T14" fmla="*/ 5 w 10"/>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4"/>
                  <a:gd name="T26" fmla="*/ 10 w 1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4">
                    <a:moveTo>
                      <a:pt x="5" y="3"/>
                    </a:moveTo>
                    <a:lnTo>
                      <a:pt x="5" y="4"/>
                    </a:lnTo>
                    <a:lnTo>
                      <a:pt x="10" y="2"/>
                    </a:lnTo>
                    <a:lnTo>
                      <a:pt x="10" y="1"/>
                    </a:lnTo>
                    <a:lnTo>
                      <a:pt x="10" y="0"/>
                    </a:lnTo>
                    <a:lnTo>
                      <a:pt x="0" y="4"/>
                    </a:lnTo>
                    <a:lnTo>
                      <a:pt x="4" y="2"/>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248" name="Freeform 3945"/>
              <p:cNvSpPr>
                <a:spLocks/>
              </p:cNvSpPr>
              <p:nvPr/>
            </p:nvSpPr>
            <p:spPr bwMode="auto">
              <a:xfrm>
                <a:off x="4412" y="3532"/>
                <a:ext cx="27" cy="15"/>
              </a:xfrm>
              <a:custGeom>
                <a:avLst/>
                <a:gdLst>
                  <a:gd name="T0" fmla="*/ 2 w 53"/>
                  <a:gd name="T1" fmla="*/ 30 h 30"/>
                  <a:gd name="T2" fmla="*/ 6 w 53"/>
                  <a:gd name="T3" fmla="*/ 28 h 30"/>
                  <a:gd name="T4" fmla="*/ 6 w 53"/>
                  <a:gd name="T5" fmla="*/ 28 h 30"/>
                  <a:gd name="T6" fmla="*/ 13 w 53"/>
                  <a:gd name="T7" fmla="*/ 23 h 30"/>
                  <a:gd name="T8" fmla="*/ 14 w 53"/>
                  <a:gd name="T9" fmla="*/ 22 h 30"/>
                  <a:gd name="T10" fmla="*/ 22 w 53"/>
                  <a:gd name="T11" fmla="*/ 20 h 30"/>
                  <a:gd name="T12" fmla="*/ 27 w 53"/>
                  <a:gd name="T13" fmla="*/ 16 h 30"/>
                  <a:gd name="T14" fmla="*/ 33 w 53"/>
                  <a:gd name="T15" fmla="*/ 13 h 30"/>
                  <a:gd name="T16" fmla="*/ 39 w 53"/>
                  <a:gd name="T17" fmla="*/ 10 h 30"/>
                  <a:gd name="T18" fmla="*/ 45 w 53"/>
                  <a:gd name="T19" fmla="*/ 8 h 30"/>
                  <a:gd name="T20" fmla="*/ 53 w 53"/>
                  <a:gd name="T21" fmla="*/ 2 h 30"/>
                  <a:gd name="T22" fmla="*/ 52 w 53"/>
                  <a:gd name="T23" fmla="*/ 1 h 30"/>
                  <a:gd name="T24" fmla="*/ 51 w 53"/>
                  <a:gd name="T25" fmla="*/ 0 h 30"/>
                  <a:gd name="T26" fmla="*/ 41 w 53"/>
                  <a:gd name="T27" fmla="*/ 6 h 30"/>
                  <a:gd name="T28" fmla="*/ 34 w 53"/>
                  <a:gd name="T29" fmla="*/ 8 h 30"/>
                  <a:gd name="T30" fmla="*/ 27 w 53"/>
                  <a:gd name="T31" fmla="*/ 13 h 30"/>
                  <a:gd name="T32" fmla="*/ 22 w 53"/>
                  <a:gd name="T33" fmla="*/ 14 h 30"/>
                  <a:gd name="T34" fmla="*/ 18 w 53"/>
                  <a:gd name="T35" fmla="*/ 17 h 30"/>
                  <a:gd name="T36" fmla="*/ 14 w 53"/>
                  <a:gd name="T37" fmla="*/ 20 h 30"/>
                  <a:gd name="T38" fmla="*/ 6 w 53"/>
                  <a:gd name="T39" fmla="*/ 23 h 30"/>
                  <a:gd name="T40" fmla="*/ 4 w 53"/>
                  <a:gd name="T41" fmla="*/ 25 h 30"/>
                  <a:gd name="T42" fmla="*/ 0 w 53"/>
                  <a:gd name="T43" fmla="*/ 28 h 30"/>
                  <a:gd name="T44" fmla="*/ 2 w 53"/>
                  <a:gd name="T45" fmla="*/ 29 h 30"/>
                  <a:gd name="T46" fmla="*/ 2 w 53"/>
                  <a:gd name="T47" fmla="*/ 3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
                  <a:gd name="T73" fmla="*/ 0 h 30"/>
                  <a:gd name="T74" fmla="*/ 53 w 53"/>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 h="30">
                    <a:moveTo>
                      <a:pt x="2" y="30"/>
                    </a:moveTo>
                    <a:lnTo>
                      <a:pt x="6" y="28"/>
                    </a:lnTo>
                    <a:lnTo>
                      <a:pt x="13" y="23"/>
                    </a:lnTo>
                    <a:lnTo>
                      <a:pt x="14" y="22"/>
                    </a:lnTo>
                    <a:lnTo>
                      <a:pt x="22" y="20"/>
                    </a:lnTo>
                    <a:lnTo>
                      <a:pt x="27" y="16"/>
                    </a:lnTo>
                    <a:lnTo>
                      <a:pt x="33" y="13"/>
                    </a:lnTo>
                    <a:lnTo>
                      <a:pt x="39" y="10"/>
                    </a:lnTo>
                    <a:lnTo>
                      <a:pt x="45" y="8"/>
                    </a:lnTo>
                    <a:lnTo>
                      <a:pt x="53" y="2"/>
                    </a:lnTo>
                    <a:lnTo>
                      <a:pt x="52" y="1"/>
                    </a:lnTo>
                    <a:lnTo>
                      <a:pt x="51" y="0"/>
                    </a:lnTo>
                    <a:lnTo>
                      <a:pt x="41" y="6"/>
                    </a:lnTo>
                    <a:lnTo>
                      <a:pt x="34" y="8"/>
                    </a:lnTo>
                    <a:lnTo>
                      <a:pt x="27" y="13"/>
                    </a:lnTo>
                    <a:lnTo>
                      <a:pt x="22" y="14"/>
                    </a:lnTo>
                    <a:lnTo>
                      <a:pt x="18" y="17"/>
                    </a:lnTo>
                    <a:lnTo>
                      <a:pt x="14" y="20"/>
                    </a:lnTo>
                    <a:lnTo>
                      <a:pt x="6" y="23"/>
                    </a:lnTo>
                    <a:lnTo>
                      <a:pt x="4" y="25"/>
                    </a:lnTo>
                    <a:lnTo>
                      <a:pt x="0" y="28"/>
                    </a:lnTo>
                    <a:lnTo>
                      <a:pt x="2" y="29"/>
                    </a:lnTo>
                    <a:lnTo>
                      <a:pt x="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grpSp>
          <p:nvGrpSpPr>
            <p:cNvPr id="23" name="Group 3946"/>
            <p:cNvGrpSpPr>
              <a:grpSpLocks/>
            </p:cNvGrpSpPr>
            <p:nvPr/>
          </p:nvGrpSpPr>
          <p:grpSpPr bwMode="auto">
            <a:xfrm>
              <a:off x="4561" y="3466"/>
              <a:ext cx="476" cy="366"/>
              <a:chOff x="4392" y="3466"/>
              <a:chExt cx="458" cy="366"/>
            </a:xfrm>
          </p:grpSpPr>
          <p:sp>
            <p:nvSpPr>
              <p:cNvPr id="31849" name="Freeform 3947"/>
              <p:cNvSpPr>
                <a:spLocks/>
              </p:cNvSpPr>
              <p:nvPr/>
            </p:nvSpPr>
            <p:spPr bwMode="auto">
              <a:xfrm>
                <a:off x="4432" y="3513"/>
                <a:ext cx="39" cy="22"/>
              </a:xfrm>
              <a:custGeom>
                <a:avLst/>
                <a:gdLst>
                  <a:gd name="T0" fmla="*/ 12 w 78"/>
                  <a:gd name="T1" fmla="*/ 38 h 44"/>
                  <a:gd name="T2" fmla="*/ 12 w 78"/>
                  <a:gd name="T3" fmla="*/ 39 h 44"/>
                  <a:gd name="T4" fmla="*/ 20 w 78"/>
                  <a:gd name="T5" fmla="*/ 35 h 44"/>
                  <a:gd name="T6" fmla="*/ 32 w 78"/>
                  <a:gd name="T7" fmla="*/ 31 h 44"/>
                  <a:gd name="T8" fmla="*/ 39 w 78"/>
                  <a:gd name="T9" fmla="*/ 26 h 44"/>
                  <a:gd name="T10" fmla="*/ 47 w 78"/>
                  <a:gd name="T11" fmla="*/ 22 h 44"/>
                  <a:gd name="T12" fmla="*/ 53 w 78"/>
                  <a:gd name="T13" fmla="*/ 19 h 44"/>
                  <a:gd name="T14" fmla="*/ 70 w 78"/>
                  <a:gd name="T15" fmla="*/ 8 h 44"/>
                  <a:gd name="T16" fmla="*/ 75 w 78"/>
                  <a:gd name="T17" fmla="*/ 5 h 44"/>
                  <a:gd name="T18" fmla="*/ 78 w 78"/>
                  <a:gd name="T19" fmla="*/ 3 h 44"/>
                  <a:gd name="T20" fmla="*/ 77 w 78"/>
                  <a:gd name="T21" fmla="*/ 1 h 44"/>
                  <a:gd name="T22" fmla="*/ 76 w 78"/>
                  <a:gd name="T23" fmla="*/ 0 h 44"/>
                  <a:gd name="T24" fmla="*/ 72 w 78"/>
                  <a:gd name="T25" fmla="*/ 3 h 44"/>
                  <a:gd name="T26" fmla="*/ 68 w 78"/>
                  <a:gd name="T27" fmla="*/ 6 h 44"/>
                  <a:gd name="T28" fmla="*/ 50 w 78"/>
                  <a:gd name="T29" fmla="*/ 16 h 44"/>
                  <a:gd name="T30" fmla="*/ 42 w 78"/>
                  <a:gd name="T31" fmla="*/ 22 h 44"/>
                  <a:gd name="T32" fmla="*/ 34 w 78"/>
                  <a:gd name="T33" fmla="*/ 26 h 44"/>
                  <a:gd name="T34" fmla="*/ 27 w 78"/>
                  <a:gd name="T35" fmla="*/ 29 h 44"/>
                  <a:gd name="T36" fmla="*/ 20 w 78"/>
                  <a:gd name="T37" fmla="*/ 32 h 44"/>
                  <a:gd name="T38" fmla="*/ 0 w 78"/>
                  <a:gd name="T39" fmla="*/ 44 h 44"/>
                  <a:gd name="T40" fmla="*/ 11 w 78"/>
                  <a:gd name="T41" fmla="*/ 37 h 44"/>
                  <a:gd name="T42" fmla="*/ 12 w 78"/>
                  <a:gd name="T43" fmla="*/ 38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44"/>
                  <a:gd name="T68" fmla="*/ 78 w 78"/>
                  <a:gd name="T69" fmla="*/ 44 h 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44">
                    <a:moveTo>
                      <a:pt x="12" y="38"/>
                    </a:moveTo>
                    <a:lnTo>
                      <a:pt x="12" y="39"/>
                    </a:lnTo>
                    <a:lnTo>
                      <a:pt x="20" y="35"/>
                    </a:lnTo>
                    <a:lnTo>
                      <a:pt x="32" y="31"/>
                    </a:lnTo>
                    <a:lnTo>
                      <a:pt x="39" y="26"/>
                    </a:lnTo>
                    <a:lnTo>
                      <a:pt x="47" y="22"/>
                    </a:lnTo>
                    <a:lnTo>
                      <a:pt x="53" y="19"/>
                    </a:lnTo>
                    <a:lnTo>
                      <a:pt x="70" y="8"/>
                    </a:lnTo>
                    <a:lnTo>
                      <a:pt x="75" y="5"/>
                    </a:lnTo>
                    <a:lnTo>
                      <a:pt x="78" y="3"/>
                    </a:lnTo>
                    <a:lnTo>
                      <a:pt x="77" y="1"/>
                    </a:lnTo>
                    <a:lnTo>
                      <a:pt x="76" y="0"/>
                    </a:lnTo>
                    <a:lnTo>
                      <a:pt x="72" y="3"/>
                    </a:lnTo>
                    <a:lnTo>
                      <a:pt x="68" y="6"/>
                    </a:lnTo>
                    <a:lnTo>
                      <a:pt x="50" y="16"/>
                    </a:lnTo>
                    <a:lnTo>
                      <a:pt x="42" y="22"/>
                    </a:lnTo>
                    <a:lnTo>
                      <a:pt x="34" y="26"/>
                    </a:lnTo>
                    <a:lnTo>
                      <a:pt x="27" y="29"/>
                    </a:lnTo>
                    <a:lnTo>
                      <a:pt x="20" y="32"/>
                    </a:lnTo>
                    <a:lnTo>
                      <a:pt x="0" y="44"/>
                    </a:lnTo>
                    <a:lnTo>
                      <a:pt x="11" y="37"/>
                    </a:lnTo>
                    <a:lnTo>
                      <a:pt x="12"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0" name="Freeform 3948"/>
              <p:cNvSpPr>
                <a:spLocks/>
              </p:cNvSpPr>
              <p:nvPr/>
            </p:nvSpPr>
            <p:spPr bwMode="auto">
              <a:xfrm>
                <a:off x="4468" y="3506"/>
                <a:ext cx="12" cy="8"/>
              </a:xfrm>
              <a:custGeom>
                <a:avLst/>
                <a:gdLst>
                  <a:gd name="T0" fmla="*/ 5 w 23"/>
                  <a:gd name="T1" fmla="*/ 16 h 18"/>
                  <a:gd name="T2" fmla="*/ 5 w 23"/>
                  <a:gd name="T3" fmla="*/ 18 h 18"/>
                  <a:gd name="T4" fmla="*/ 11 w 23"/>
                  <a:gd name="T5" fmla="*/ 15 h 18"/>
                  <a:gd name="T6" fmla="*/ 13 w 23"/>
                  <a:gd name="T7" fmla="*/ 12 h 18"/>
                  <a:gd name="T8" fmla="*/ 16 w 23"/>
                  <a:gd name="T9" fmla="*/ 9 h 18"/>
                  <a:gd name="T10" fmla="*/ 21 w 23"/>
                  <a:gd name="T11" fmla="*/ 5 h 18"/>
                  <a:gd name="T12" fmla="*/ 23 w 23"/>
                  <a:gd name="T13" fmla="*/ 0 h 18"/>
                  <a:gd name="T14" fmla="*/ 22 w 23"/>
                  <a:gd name="T15" fmla="*/ 0 h 18"/>
                  <a:gd name="T16" fmla="*/ 21 w 23"/>
                  <a:gd name="T17" fmla="*/ 0 h 18"/>
                  <a:gd name="T18" fmla="*/ 20 w 23"/>
                  <a:gd name="T19" fmla="*/ 1 h 18"/>
                  <a:gd name="T20" fmla="*/ 14 w 23"/>
                  <a:gd name="T21" fmla="*/ 7 h 18"/>
                  <a:gd name="T22" fmla="*/ 11 w 23"/>
                  <a:gd name="T23" fmla="*/ 9 h 18"/>
                  <a:gd name="T24" fmla="*/ 8 w 23"/>
                  <a:gd name="T25" fmla="*/ 13 h 18"/>
                  <a:gd name="T26" fmla="*/ 0 w 23"/>
                  <a:gd name="T27" fmla="*/ 18 h 18"/>
                  <a:gd name="T28" fmla="*/ 4 w 23"/>
                  <a:gd name="T29" fmla="*/ 15 h 18"/>
                  <a:gd name="T30" fmla="*/ 5 w 23"/>
                  <a:gd name="T31" fmla="*/ 1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
                  <a:gd name="T49" fmla="*/ 0 h 18"/>
                  <a:gd name="T50" fmla="*/ 23 w 2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 h="18">
                    <a:moveTo>
                      <a:pt x="5" y="16"/>
                    </a:moveTo>
                    <a:lnTo>
                      <a:pt x="5" y="18"/>
                    </a:lnTo>
                    <a:lnTo>
                      <a:pt x="11" y="15"/>
                    </a:lnTo>
                    <a:lnTo>
                      <a:pt x="13" y="12"/>
                    </a:lnTo>
                    <a:lnTo>
                      <a:pt x="16" y="9"/>
                    </a:lnTo>
                    <a:lnTo>
                      <a:pt x="21" y="5"/>
                    </a:lnTo>
                    <a:lnTo>
                      <a:pt x="23" y="0"/>
                    </a:lnTo>
                    <a:lnTo>
                      <a:pt x="22" y="0"/>
                    </a:lnTo>
                    <a:lnTo>
                      <a:pt x="21" y="0"/>
                    </a:lnTo>
                    <a:lnTo>
                      <a:pt x="20" y="1"/>
                    </a:lnTo>
                    <a:lnTo>
                      <a:pt x="14" y="7"/>
                    </a:lnTo>
                    <a:lnTo>
                      <a:pt x="11" y="9"/>
                    </a:lnTo>
                    <a:lnTo>
                      <a:pt x="8" y="13"/>
                    </a:lnTo>
                    <a:lnTo>
                      <a:pt x="0" y="18"/>
                    </a:lnTo>
                    <a:lnTo>
                      <a:pt x="4" y="15"/>
                    </a:lnTo>
                    <a:lnTo>
                      <a:pt x="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1" name="Freeform 3949"/>
              <p:cNvSpPr>
                <a:spLocks/>
              </p:cNvSpPr>
              <p:nvPr/>
            </p:nvSpPr>
            <p:spPr bwMode="auto">
              <a:xfrm>
                <a:off x="4478" y="3504"/>
                <a:ext cx="3" cy="2"/>
              </a:xfrm>
              <a:custGeom>
                <a:avLst/>
                <a:gdLst>
                  <a:gd name="T0" fmla="*/ 1 w 5"/>
                  <a:gd name="T1" fmla="*/ 3 h 4"/>
                  <a:gd name="T2" fmla="*/ 2 w 5"/>
                  <a:gd name="T3" fmla="*/ 4 h 4"/>
                  <a:gd name="T4" fmla="*/ 5 w 5"/>
                  <a:gd name="T5" fmla="*/ 2 h 4"/>
                  <a:gd name="T6" fmla="*/ 3 w 5"/>
                  <a:gd name="T7" fmla="*/ 1 h 4"/>
                  <a:gd name="T8" fmla="*/ 2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2" y="4"/>
                    </a:lnTo>
                    <a:lnTo>
                      <a:pt x="5" y="2"/>
                    </a:lnTo>
                    <a:lnTo>
                      <a:pt x="3"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2" name="Freeform 3950"/>
              <p:cNvSpPr>
                <a:spLocks/>
              </p:cNvSpPr>
              <p:nvPr/>
            </p:nvSpPr>
            <p:spPr bwMode="auto">
              <a:xfrm>
                <a:off x="4480" y="3503"/>
                <a:ext cx="1" cy="3"/>
              </a:xfrm>
              <a:custGeom>
                <a:avLst/>
                <a:gdLst>
                  <a:gd name="T0" fmla="*/ 3 w 4"/>
                  <a:gd name="T1" fmla="*/ 3 h 4"/>
                  <a:gd name="T2" fmla="*/ 1 w 4"/>
                  <a:gd name="T3" fmla="*/ 4 h 4"/>
                  <a:gd name="T4" fmla="*/ 4 w 4"/>
                  <a:gd name="T5" fmla="*/ 0 h 4"/>
                  <a:gd name="T6" fmla="*/ 3 w 4"/>
                  <a:gd name="T7" fmla="*/ 0 h 4"/>
                  <a:gd name="T8" fmla="*/ 1 w 4"/>
                  <a:gd name="T9" fmla="*/ 0 h 4"/>
                  <a:gd name="T10" fmla="*/ 0 w 4"/>
                  <a:gd name="T11" fmla="*/ 2 h 4"/>
                  <a:gd name="T12" fmla="*/ 1 w 4"/>
                  <a:gd name="T13" fmla="*/ 2 h 4"/>
                  <a:gd name="T14" fmla="*/ 3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3"/>
                    </a:moveTo>
                    <a:lnTo>
                      <a:pt x="1" y="4"/>
                    </a:lnTo>
                    <a:lnTo>
                      <a:pt x="4" y="0"/>
                    </a:lnTo>
                    <a:lnTo>
                      <a:pt x="3" y="0"/>
                    </a:lnTo>
                    <a:lnTo>
                      <a:pt x="1" y="0"/>
                    </a:lnTo>
                    <a:lnTo>
                      <a:pt x="0" y="2"/>
                    </a:lnTo>
                    <a:lnTo>
                      <a:pt x="1" y="2"/>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3" name="Freeform 3951"/>
              <p:cNvSpPr>
                <a:spLocks/>
              </p:cNvSpPr>
              <p:nvPr/>
            </p:nvSpPr>
            <p:spPr bwMode="auto">
              <a:xfrm>
                <a:off x="4480" y="3491"/>
                <a:ext cx="4" cy="13"/>
              </a:xfrm>
              <a:custGeom>
                <a:avLst/>
                <a:gdLst>
                  <a:gd name="T0" fmla="*/ 2 w 7"/>
                  <a:gd name="T1" fmla="*/ 26 h 27"/>
                  <a:gd name="T2" fmla="*/ 3 w 7"/>
                  <a:gd name="T3" fmla="*/ 27 h 27"/>
                  <a:gd name="T4" fmla="*/ 5 w 7"/>
                  <a:gd name="T5" fmla="*/ 23 h 27"/>
                  <a:gd name="T6" fmla="*/ 5 w 7"/>
                  <a:gd name="T7" fmla="*/ 20 h 27"/>
                  <a:gd name="T8" fmla="*/ 6 w 7"/>
                  <a:gd name="T9" fmla="*/ 18 h 27"/>
                  <a:gd name="T10" fmla="*/ 6 w 7"/>
                  <a:gd name="T11" fmla="*/ 15 h 27"/>
                  <a:gd name="T12" fmla="*/ 7 w 7"/>
                  <a:gd name="T13" fmla="*/ 13 h 27"/>
                  <a:gd name="T14" fmla="*/ 6 w 7"/>
                  <a:gd name="T15" fmla="*/ 10 h 27"/>
                  <a:gd name="T16" fmla="*/ 6 w 7"/>
                  <a:gd name="T17" fmla="*/ 7 h 27"/>
                  <a:gd name="T18" fmla="*/ 5 w 7"/>
                  <a:gd name="T19" fmla="*/ 5 h 27"/>
                  <a:gd name="T20" fmla="*/ 5 w 7"/>
                  <a:gd name="T21" fmla="*/ 3 h 27"/>
                  <a:gd name="T22" fmla="*/ 4 w 7"/>
                  <a:gd name="T23" fmla="*/ 0 h 27"/>
                  <a:gd name="T24" fmla="*/ 3 w 7"/>
                  <a:gd name="T25" fmla="*/ 0 h 27"/>
                  <a:gd name="T26" fmla="*/ 2 w 7"/>
                  <a:gd name="T27" fmla="*/ 0 h 27"/>
                  <a:gd name="T28" fmla="*/ 3 w 7"/>
                  <a:gd name="T29" fmla="*/ 3 h 27"/>
                  <a:gd name="T30" fmla="*/ 3 w 7"/>
                  <a:gd name="T31" fmla="*/ 5 h 27"/>
                  <a:gd name="T32" fmla="*/ 4 w 7"/>
                  <a:gd name="T33" fmla="*/ 7 h 27"/>
                  <a:gd name="T34" fmla="*/ 4 w 7"/>
                  <a:gd name="T35" fmla="*/ 10 h 27"/>
                  <a:gd name="T36" fmla="*/ 5 w 7"/>
                  <a:gd name="T37" fmla="*/ 13 h 27"/>
                  <a:gd name="T38" fmla="*/ 4 w 7"/>
                  <a:gd name="T39" fmla="*/ 15 h 27"/>
                  <a:gd name="T40" fmla="*/ 4 w 7"/>
                  <a:gd name="T41" fmla="*/ 18 h 27"/>
                  <a:gd name="T42" fmla="*/ 3 w 7"/>
                  <a:gd name="T43" fmla="*/ 20 h 27"/>
                  <a:gd name="T44" fmla="*/ 3 w 7"/>
                  <a:gd name="T45" fmla="*/ 21 h 27"/>
                  <a:gd name="T46" fmla="*/ 3 w 7"/>
                  <a:gd name="T47" fmla="*/ 21 h 27"/>
                  <a:gd name="T48" fmla="*/ 0 w 7"/>
                  <a:gd name="T49" fmla="*/ 26 h 27"/>
                  <a:gd name="T50" fmla="*/ 2 w 7"/>
                  <a:gd name="T51" fmla="*/ 26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27"/>
                  <a:gd name="T80" fmla="*/ 7 w 7"/>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27">
                    <a:moveTo>
                      <a:pt x="2" y="26"/>
                    </a:moveTo>
                    <a:lnTo>
                      <a:pt x="3" y="27"/>
                    </a:lnTo>
                    <a:lnTo>
                      <a:pt x="5" y="23"/>
                    </a:lnTo>
                    <a:lnTo>
                      <a:pt x="5" y="20"/>
                    </a:lnTo>
                    <a:lnTo>
                      <a:pt x="6" y="18"/>
                    </a:lnTo>
                    <a:lnTo>
                      <a:pt x="6" y="15"/>
                    </a:lnTo>
                    <a:lnTo>
                      <a:pt x="7" y="13"/>
                    </a:lnTo>
                    <a:lnTo>
                      <a:pt x="6" y="10"/>
                    </a:lnTo>
                    <a:lnTo>
                      <a:pt x="6" y="7"/>
                    </a:lnTo>
                    <a:lnTo>
                      <a:pt x="5" y="5"/>
                    </a:lnTo>
                    <a:lnTo>
                      <a:pt x="5" y="3"/>
                    </a:lnTo>
                    <a:lnTo>
                      <a:pt x="4" y="0"/>
                    </a:lnTo>
                    <a:lnTo>
                      <a:pt x="3" y="0"/>
                    </a:lnTo>
                    <a:lnTo>
                      <a:pt x="2" y="0"/>
                    </a:lnTo>
                    <a:lnTo>
                      <a:pt x="3" y="3"/>
                    </a:lnTo>
                    <a:lnTo>
                      <a:pt x="3" y="5"/>
                    </a:lnTo>
                    <a:lnTo>
                      <a:pt x="4" y="7"/>
                    </a:lnTo>
                    <a:lnTo>
                      <a:pt x="4" y="10"/>
                    </a:lnTo>
                    <a:lnTo>
                      <a:pt x="5" y="13"/>
                    </a:lnTo>
                    <a:lnTo>
                      <a:pt x="4" y="15"/>
                    </a:lnTo>
                    <a:lnTo>
                      <a:pt x="4" y="18"/>
                    </a:lnTo>
                    <a:lnTo>
                      <a:pt x="3" y="20"/>
                    </a:lnTo>
                    <a:lnTo>
                      <a:pt x="3" y="21"/>
                    </a:lnTo>
                    <a:lnTo>
                      <a:pt x="0" y="26"/>
                    </a:lnTo>
                    <a:lnTo>
                      <a:pt x="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4" name="Freeform 3952"/>
              <p:cNvSpPr>
                <a:spLocks/>
              </p:cNvSpPr>
              <p:nvPr/>
            </p:nvSpPr>
            <p:spPr bwMode="auto">
              <a:xfrm>
                <a:off x="4480" y="3489"/>
                <a:ext cx="2" cy="2"/>
              </a:xfrm>
              <a:custGeom>
                <a:avLst/>
                <a:gdLst>
                  <a:gd name="T0" fmla="*/ 5 w 5"/>
                  <a:gd name="T1" fmla="*/ 3 h 4"/>
                  <a:gd name="T2" fmla="*/ 4 w 5"/>
                  <a:gd name="T3" fmla="*/ 1 h 4"/>
                  <a:gd name="T4" fmla="*/ 3 w 5"/>
                  <a:gd name="T5" fmla="*/ 0 h 4"/>
                  <a:gd name="T6" fmla="*/ 1 w 5"/>
                  <a:gd name="T7" fmla="*/ 1 h 4"/>
                  <a:gd name="T8" fmla="*/ 0 w 5"/>
                  <a:gd name="T9" fmla="*/ 2 h 4"/>
                  <a:gd name="T10" fmla="*/ 3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3" y="0"/>
                    </a:lnTo>
                    <a:lnTo>
                      <a:pt x="1" y="1"/>
                    </a:lnTo>
                    <a:lnTo>
                      <a:pt x="0" y="2"/>
                    </a:lnTo>
                    <a:lnTo>
                      <a:pt x="3"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5" name="Freeform 3953"/>
              <p:cNvSpPr>
                <a:spLocks/>
              </p:cNvSpPr>
              <p:nvPr/>
            </p:nvSpPr>
            <p:spPr bwMode="auto">
              <a:xfrm>
                <a:off x="4479" y="3488"/>
                <a:ext cx="2" cy="3"/>
              </a:xfrm>
              <a:custGeom>
                <a:avLst/>
                <a:gdLst>
                  <a:gd name="T0" fmla="*/ 2 w 4"/>
                  <a:gd name="T1" fmla="*/ 2 h 4"/>
                  <a:gd name="T2" fmla="*/ 4 w 4"/>
                  <a:gd name="T3" fmla="*/ 2 h 4"/>
                  <a:gd name="T4" fmla="*/ 2 w 4"/>
                  <a:gd name="T5" fmla="*/ 0 h 4"/>
                  <a:gd name="T6" fmla="*/ 1 w 4"/>
                  <a:gd name="T7" fmla="*/ 0 h 4"/>
                  <a:gd name="T8" fmla="*/ 0 w 4"/>
                  <a:gd name="T9" fmla="*/ 0 h 4"/>
                  <a:gd name="T10" fmla="*/ 2 w 4"/>
                  <a:gd name="T11" fmla="*/ 4 h 4"/>
                  <a:gd name="T12" fmla="*/ 1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4"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6" name="Freeform 3954"/>
              <p:cNvSpPr>
                <a:spLocks/>
              </p:cNvSpPr>
              <p:nvPr/>
            </p:nvSpPr>
            <p:spPr bwMode="auto">
              <a:xfrm>
                <a:off x="4477" y="3485"/>
                <a:ext cx="3" cy="4"/>
              </a:xfrm>
              <a:custGeom>
                <a:avLst/>
                <a:gdLst>
                  <a:gd name="T0" fmla="*/ 6 w 6"/>
                  <a:gd name="T1" fmla="*/ 6 h 7"/>
                  <a:gd name="T2" fmla="*/ 5 w 6"/>
                  <a:gd name="T3" fmla="*/ 3 h 7"/>
                  <a:gd name="T4" fmla="*/ 2 w 6"/>
                  <a:gd name="T5" fmla="*/ 0 h 7"/>
                  <a:gd name="T6" fmla="*/ 1 w 6"/>
                  <a:gd name="T7" fmla="*/ 1 h 7"/>
                  <a:gd name="T8" fmla="*/ 0 w 6"/>
                  <a:gd name="T9" fmla="*/ 2 h 7"/>
                  <a:gd name="T10" fmla="*/ 4 w 6"/>
                  <a:gd name="T11" fmla="*/ 7 h 7"/>
                  <a:gd name="T12" fmla="*/ 5 w 6"/>
                  <a:gd name="T13" fmla="*/ 6 h 7"/>
                  <a:gd name="T14" fmla="*/ 6 w 6"/>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6" y="6"/>
                    </a:moveTo>
                    <a:lnTo>
                      <a:pt x="5" y="3"/>
                    </a:lnTo>
                    <a:lnTo>
                      <a:pt x="2" y="0"/>
                    </a:lnTo>
                    <a:lnTo>
                      <a:pt x="1" y="1"/>
                    </a:lnTo>
                    <a:lnTo>
                      <a:pt x="0" y="2"/>
                    </a:lnTo>
                    <a:lnTo>
                      <a:pt x="4" y="7"/>
                    </a:lnTo>
                    <a:lnTo>
                      <a:pt x="5" y="6"/>
                    </a:lnTo>
                    <a:lnTo>
                      <a:pt x="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7" name="Freeform 3955"/>
              <p:cNvSpPr>
                <a:spLocks/>
              </p:cNvSpPr>
              <p:nvPr/>
            </p:nvSpPr>
            <p:spPr bwMode="auto">
              <a:xfrm>
                <a:off x="4476" y="3485"/>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3 w 5"/>
                  <a:gd name="T11" fmla="*/ 3 h 3"/>
                  <a:gd name="T12" fmla="*/ 3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3" y="3"/>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8" name="Freeform 3956"/>
              <p:cNvSpPr>
                <a:spLocks/>
              </p:cNvSpPr>
              <p:nvPr/>
            </p:nvSpPr>
            <p:spPr bwMode="auto">
              <a:xfrm>
                <a:off x="4474" y="3484"/>
                <a:ext cx="3" cy="2"/>
              </a:xfrm>
              <a:custGeom>
                <a:avLst/>
                <a:gdLst>
                  <a:gd name="T0" fmla="*/ 4 w 6"/>
                  <a:gd name="T1" fmla="*/ 4 h 5"/>
                  <a:gd name="T2" fmla="*/ 6 w 6"/>
                  <a:gd name="T3" fmla="*/ 3 h 5"/>
                  <a:gd name="T4" fmla="*/ 2 w 6"/>
                  <a:gd name="T5" fmla="*/ 0 h 5"/>
                  <a:gd name="T6" fmla="*/ 1 w 6"/>
                  <a:gd name="T7" fmla="*/ 2 h 5"/>
                  <a:gd name="T8" fmla="*/ 0 w 6"/>
                  <a:gd name="T9" fmla="*/ 3 h 5"/>
                  <a:gd name="T10" fmla="*/ 0 w 6"/>
                  <a:gd name="T11" fmla="*/ 3 h 5"/>
                  <a:gd name="T12" fmla="*/ 4 w 6"/>
                  <a:gd name="T13" fmla="*/ 5 h 5"/>
                  <a:gd name="T14" fmla="*/ 4 w 6"/>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4"/>
                    </a:moveTo>
                    <a:lnTo>
                      <a:pt x="6" y="3"/>
                    </a:lnTo>
                    <a:lnTo>
                      <a:pt x="2" y="0"/>
                    </a:lnTo>
                    <a:lnTo>
                      <a:pt x="1" y="2"/>
                    </a:lnTo>
                    <a:lnTo>
                      <a:pt x="0" y="3"/>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59" name="Freeform 3957"/>
              <p:cNvSpPr>
                <a:spLocks/>
              </p:cNvSpPr>
              <p:nvPr/>
            </p:nvSpPr>
            <p:spPr bwMode="auto">
              <a:xfrm>
                <a:off x="4473" y="3483"/>
                <a:ext cx="4" cy="2"/>
              </a:xfrm>
              <a:custGeom>
                <a:avLst/>
                <a:gdLst>
                  <a:gd name="T0" fmla="*/ 3 w 7"/>
                  <a:gd name="T1" fmla="*/ 1 h 4"/>
                  <a:gd name="T2" fmla="*/ 7 w 7"/>
                  <a:gd name="T3" fmla="*/ 4 h 4"/>
                  <a:gd name="T4" fmla="*/ 0 w 7"/>
                  <a:gd name="T5" fmla="*/ 0 h 4"/>
                  <a:gd name="T6" fmla="*/ 0 w 7"/>
                  <a:gd name="T7" fmla="*/ 1 h 4"/>
                  <a:gd name="T8" fmla="*/ 0 w 7"/>
                  <a:gd name="T9" fmla="*/ 3 h 4"/>
                  <a:gd name="T10" fmla="*/ 2 w 7"/>
                  <a:gd name="T11" fmla="*/ 4 h 4"/>
                  <a:gd name="T12" fmla="*/ 2 w 7"/>
                  <a:gd name="T13" fmla="*/ 3 h 4"/>
                  <a:gd name="T14" fmla="*/ 3 w 7"/>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3" y="1"/>
                    </a:moveTo>
                    <a:lnTo>
                      <a:pt x="7" y="4"/>
                    </a:lnTo>
                    <a:lnTo>
                      <a:pt x="0" y="0"/>
                    </a:lnTo>
                    <a:lnTo>
                      <a:pt x="0" y="1"/>
                    </a:lnTo>
                    <a:lnTo>
                      <a:pt x="0" y="3"/>
                    </a:lnTo>
                    <a:lnTo>
                      <a:pt x="2" y="4"/>
                    </a:lnTo>
                    <a:lnTo>
                      <a:pt x="2" y="3"/>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0" name="Freeform 3958"/>
              <p:cNvSpPr>
                <a:spLocks/>
              </p:cNvSpPr>
              <p:nvPr/>
            </p:nvSpPr>
            <p:spPr bwMode="auto">
              <a:xfrm>
                <a:off x="4461" y="3478"/>
                <a:ext cx="13" cy="6"/>
              </a:xfrm>
              <a:custGeom>
                <a:avLst/>
                <a:gdLst>
                  <a:gd name="T0" fmla="*/ 26 w 27"/>
                  <a:gd name="T1" fmla="*/ 11 h 13"/>
                  <a:gd name="T2" fmla="*/ 27 w 27"/>
                  <a:gd name="T3" fmla="*/ 10 h 13"/>
                  <a:gd name="T4" fmla="*/ 21 w 27"/>
                  <a:gd name="T5" fmla="*/ 6 h 13"/>
                  <a:gd name="T6" fmla="*/ 5 w 27"/>
                  <a:gd name="T7" fmla="*/ 1 h 13"/>
                  <a:gd name="T8" fmla="*/ 0 w 27"/>
                  <a:gd name="T9" fmla="*/ 0 h 13"/>
                  <a:gd name="T10" fmla="*/ 0 w 27"/>
                  <a:gd name="T11" fmla="*/ 1 h 13"/>
                  <a:gd name="T12" fmla="*/ 0 w 27"/>
                  <a:gd name="T13" fmla="*/ 2 h 13"/>
                  <a:gd name="T14" fmla="*/ 5 w 27"/>
                  <a:gd name="T15" fmla="*/ 3 h 13"/>
                  <a:gd name="T16" fmla="*/ 18 w 27"/>
                  <a:gd name="T17" fmla="*/ 8 h 13"/>
                  <a:gd name="T18" fmla="*/ 21 w 27"/>
                  <a:gd name="T19" fmla="*/ 10 h 13"/>
                  <a:gd name="T20" fmla="*/ 26 w 27"/>
                  <a:gd name="T21" fmla="*/ 13 h 13"/>
                  <a:gd name="T22" fmla="*/ 26 w 27"/>
                  <a:gd name="T23" fmla="*/ 11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3"/>
                  <a:gd name="T38" fmla="*/ 27 w 27"/>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3">
                    <a:moveTo>
                      <a:pt x="26" y="11"/>
                    </a:moveTo>
                    <a:lnTo>
                      <a:pt x="27" y="10"/>
                    </a:lnTo>
                    <a:lnTo>
                      <a:pt x="21" y="6"/>
                    </a:lnTo>
                    <a:lnTo>
                      <a:pt x="5" y="1"/>
                    </a:lnTo>
                    <a:lnTo>
                      <a:pt x="0" y="0"/>
                    </a:lnTo>
                    <a:lnTo>
                      <a:pt x="0" y="1"/>
                    </a:lnTo>
                    <a:lnTo>
                      <a:pt x="0" y="2"/>
                    </a:lnTo>
                    <a:lnTo>
                      <a:pt x="5" y="3"/>
                    </a:lnTo>
                    <a:lnTo>
                      <a:pt x="18" y="8"/>
                    </a:lnTo>
                    <a:lnTo>
                      <a:pt x="21" y="10"/>
                    </a:lnTo>
                    <a:lnTo>
                      <a:pt x="26" y="13"/>
                    </a:lnTo>
                    <a:lnTo>
                      <a:pt x="26"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1" name="Freeform 3959"/>
              <p:cNvSpPr>
                <a:spLocks/>
              </p:cNvSpPr>
              <p:nvPr/>
            </p:nvSpPr>
            <p:spPr bwMode="auto">
              <a:xfrm>
                <a:off x="4457" y="3477"/>
                <a:ext cx="4" cy="3"/>
              </a:xfrm>
              <a:custGeom>
                <a:avLst/>
                <a:gdLst>
                  <a:gd name="T0" fmla="*/ 8 w 9"/>
                  <a:gd name="T1" fmla="*/ 1 h 4"/>
                  <a:gd name="T2" fmla="*/ 4 w 9"/>
                  <a:gd name="T3" fmla="*/ 0 h 4"/>
                  <a:gd name="T4" fmla="*/ 1 w 9"/>
                  <a:gd name="T5" fmla="*/ 0 h 4"/>
                  <a:gd name="T6" fmla="*/ 0 w 9"/>
                  <a:gd name="T7" fmla="*/ 0 h 4"/>
                  <a:gd name="T8" fmla="*/ 0 w 9"/>
                  <a:gd name="T9" fmla="*/ 1 h 4"/>
                  <a:gd name="T10" fmla="*/ 0 w 9"/>
                  <a:gd name="T11" fmla="*/ 2 h 4"/>
                  <a:gd name="T12" fmla="*/ 9 w 9"/>
                  <a:gd name="T13" fmla="*/ 4 h 4"/>
                  <a:gd name="T14" fmla="*/ 8 w 9"/>
                  <a:gd name="T15" fmla="*/ 4 h 4"/>
                  <a:gd name="T16" fmla="*/ 8 w 9"/>
                  <a:gd name="T17" fmla="*/ 2 h 4"/>
                  <a:gd name="T18" fmla="*/ 8 w 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8" y="1"/>
                    </a:moveTo>
                    <a:lnTo>
                      <a:pt x="4" y="0"/>
                    </a:lnTo>
                    <a:lnTo>
                      <a:pt x="1" y="0"/>
                    </a:lnTo>
                    <a:lnTo>
                      <a:pt x="0" y="0"/>
                    </a:lnTo>
                    <a:lnTo>
                      <a:pt x="0" y="1"/>
                    </a:lnTo>
                    <a:lnTo>
                      <a:pt x="0" y="2"/>
                    </a:lnTo>
                    <a:lnTo>
                      <a:pt x="9"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2" name="Freeform 3960"/>
              <p:cNvSpPr>
                <a:spLocks/>
              </p:cNvSpPr>
              <p:nvPr/>
            </p:nvSpPr>
            <p:spPr bwMode="auto">
              <a:xfrm>
                <a:off x="4442" y="3477"/>
                <a:ext cx="15" cy="2"/>
              </a:xfrm>
              <a:custGeom>
                <a:avLst/>
                <a:gdLst>
                  <a:gd name="T0" fmla="*/ 30 w 30"/>
                  <a:gd name="T1" fmla="*/ 1 h 4"/>
                  <a:gd name="T2" fmla="*/ 26 w 30"/>
                  <a:gd name="T3" fmla="*/ 0 h 4"/>
                  <a:gd name="T4" fmla="*/ 0 w 30"/>
                  <a:gd name="T5" fmla="*/ 0 h 4"/>
                  <a:gd name="T6" fmla="*/ 0 w 30"/>
                  <a:gd name="T7" fmla="*/ 2 h 4"/>
                  <a:gd name="T8" fmla="*/ 0 w 30"/>
                  <a:gd name="T9" fmla="*/ 4 h 4"/>
                  <a:gd name="T10" fmla="*/ 30 w 30"/>
                  <a:gd name="T11" fmla="*/ 4 h 4"/>
                  <a:gd name="T12" fmla="*/ 30 w 30"/>
                  <a:gd name="T13" fmla="*/ 2 h 4"/>
                  <a:gd name="T14" fmla="*/ 30 w 30"/>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4"/>
                  <a:gd name="T26" fmla="*/ 30 w 3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4">
                    <a:moveTo>
                      <a:pt x="30" y="1"/>
                    </a:moveTo>
                    <a:lnTo>
                      <a:pt x="26" y="0"/>
                    </a:lnTo>
                    <a:lnTo>
                      <a:pt x="0" y="0"/>
                    </a:lnTo>
                    <a:lnTo>
                      <a:pt x="0" y="2"/>
                    </a:lnTo>
                    <a:lnTo>
                      <a:pt x="0" y="4"/>
                    </a:lnTo>
                    <a:lnTo>
                      <a:pt x="30" y="4"/>
                    </a:lnTo>
                    <a:lnTo>
                      <a:pt x="30" y="2"/>
                    </a:lnTo>
                    <a:lnTo>
                      <a:pt x="3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3" name="Freeform 3961"/>
              <p:cNvSpPr>
                <a:spLocks/>
              </p:cNvSpPr>
              <p:nvPr/>
            </p:nvSpPr>
            <p:spPr bwMode="auto">
              <a:xfrm>
                <a:off x="4439" y="3477"/>
                <a:ext cx="5" cy="2"/>
              </a:xfrm>
              <a:custGeom>
                <a:avLst/>
                <a:gdLst>
                  <a:gd name="T0" fmla="*/ 4 w 9"/>
                  <a:gd name="T1" fmla="*/ 0 h 4"/>
                  <a:gd name="T2" fmla="*/ 9 w 9"/>
                  <a:gd name="T3" fmla="*/ 0 h 4"/>
                  <a:gd name="T4" fmla="*/ 0 w 9"/>
                  <a:gd name="T5" fmla="*/ 2 h 4"/>
                  <a:gd name="T6" fmla="*/ 0 w 9"/>
                  <a:gd name="T7" fmla="*/ 3 h 4"/>
                  <a:gd name="T8" fmla="*/ 0 w 9"/>
                  <a:gd name="T9" fmla="*/ 4 h 4"/>
                  <a:gd name="T10" fmla="*/ 4 w 9"/>
                  <a:gd name="T11" fmla="*/ 3 h 4"/>
                  <a:gd name="T12" fmla="*/ 4 w 9"/>
                  <a:gd name="T13" fmla="*/ 2 h 4"/>
                  <a:gd name="T14" fmla="*/ 4 w 9"/>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4" y="0"/>
                    </a:moveTo>
                    <a:lnTo>
                      <a:pt x="9" y="0"/>
                    </a:lnTo>
                    <a:lnTo>
                      <a:pt x="0" y="2"/>
                    </a:lnTo>
                    <a:lnTo>
                      <a:pt x="0" y="3"/>
                    </a:lnTo>
                    <a:lnTo>
                      <a:pt x="0" y="4"/>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4" name="Freeform 3962"/>
              <p:cNvSpPr>
                <a:spLocks/>
              </p:cNvSpPr>
              <p:nvPr/>
            </p:nvSpPr>
            <p:spPr bwMode="auto">
              <a:xfrm>
                <a:off x="4437" y="3477"/>
                <a:ext cx="2" cy="3"/>
              </a:xfrm>
              <a:custGeom>
                <a:avLst/>
                <a:gdLst>
                  <a:gd name="T0" fmla="*/ 5 w 5"/>
                  <a:gd name="T1" fmla="*/ 2 h 4"/>
                  <a:gd name="T2" fmla="*/ 5 w 5"/>
                  <a:gd name="T3" fmla="*/ 0 h 4"/>
                  <a:gd name="T4" fmla="*/ 0 w 5"/>
                  <a:gd name="T5" fmla="*/ 0 h 4"/>
                  <a:gd name="T6" fmla="*/ 0 w 5"/>
                  <a:gd name="T7" fmla="*/ 2 h 4"/>
                  <a:gd name="T8" fmla="*/ 0 w 5"/>
                  <a:gd name="T9" fmla="*/ 4 h 4"/>
                  <a:gd name="T10" fmla="*/ 0 w 5"/>
                  <a:gd name="T11" fmla="*/ 4 h 4"/>
                  <a:gd name="T12" fmla="*/ 5 w 5"/>
                  <a:gd name="T13" fmla="*/ 3 h 4"/>
                  <a:gd name="T14" fmla="*/ 5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2"/>
                    </a:moveTo>
                    <a:lnTo>
                      <a:pt x="5" y="0"/>
                    </a:lnTo>
                    <a:lnTo>
                      <a:pt x="0" y="0"/>
                    </a:lnTo>
                    <a:lnTo>
                      <a:pt x="0" y="2"/>
                    </a:lnTo>
                    <a:lnTo>
                      <a:pt x="0" y="4"/>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5" name="Freeform 3963"/>
              <p:cNvSpPr>
                <a:spLocks/>
              </p:cNvSpPr>
              <p:nvPr/>
            </p:nvSpPr>
            <p:spPr bwMode="auto">
              <a:xfrm>
                <a:off x="4435" y="3477"/>
                <a:ext cx="4" cy="3"/>
              </a:xfrm>
              <a:custGeom>
                <a:avLst/>
                <a:gdLst>
                  <a:gd name="T0" fmla="*/ 5 w 10"/>
                  <a:gd name="T1" fmla="*/ 0 h 4"/>
                  <a:gd name="T2" fmla="*/ 10 w 10"/>
                  <a:gd name="T3" fmla="*/ 0 h 4"/>
                  <a:gd name="T4" fmla="*/ 0 w 10"/>
                  <a:gd name="T5" fmla="*/ 2 h 4"/>
                  <a:gd name="T6" fmla="*/ 0 w 10"/>
                  <a:gd name="T7" fmla="*/ 4 h 4"/>
                  <a:gd name="T8" fmla="*/ 5 w 10"/>
                  <a:gd name="T9" fmla="*/ 3 h 4"/>
                  <a:gd name="T10" fmla="*/ 5 w 10"/>
                  <a:gd name="T11" fmla="*/ 2 h 4"/>
                  <a:gd name="T12" fmla="*/ 5 w 10"/>
                  <a:gd name="T13" fmla="*/ 0 h 4"/>
                  <a:gd name="T14" fmla="*/ 0 60000 65536"/>
                  <a:gd name="T15" fmla="*/ 0 60000 65536"/>
                  <a:gd name="T16" fmla="*/ 0 60000 65536"/>
                  <a:gd name="T17" fmla="*/ 0 60000 65536"/>
                  <a:gd name="T18" fmla="*/ 0 60000 65536"/>
                  <a:gd name="T19" fmla="*/ 0 60000 65536"/>
                  <a:gd name="T20" fmla="*/ 0 60000 65536"/>
                  <a:gd name="T21" fmla="*/ 0 w 10"/>
                  <a:gd name="T22" fmla="*/ 0 h 4"/>
                  <a:gd name="T23" fmla="*/ 10 w 1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4">
                    <a:moveTo>
                      <a:pt x="5" y="0"/>
                    </a:moveTo>
                    <a:lnTo>
                      <a:pt x="10" y="0"/>
                    </a:lnTo>
                    <a:lnTo>
                      <a:pt x="0" y="2"/>
                    </a:lnTo>
                    <a:lnTo>
                      <a:pt x="0" y="4"/>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6" name="Freeform 3964"/>
              <p:cNvSpPr>
                <a:spLocks/>
              </p:cNvSpPr>
              <p:nvPr/>
            </p:nvSpPr>
            <p:spPr bwMode="auto">
              <a:xfrm>
                <a:off x="4419" y="3479"/>
                <a:ext cx="16" cy="9"/>
              </a:xfrm>
              <a:custGeom>
                <a:avLst/>
                <a:gdLst>
                  <a:gd name="T0" fmla="*/ 32 w 32"/>
                  <a:gd name="T1" fmla="*/ 0 h 19"/>
                  <a:gd name="T2" fmla="*/ 29 w 32"/>
                  <a:gd name="T3" fmla="*/ 1 h 19"/>
                  <a:gd name="T4" fmla="*/ 24 w 32"/>
                  <a:gd name="T5" fmla="*/ 2 h 19"/>
                  <a:gd name="T6" fmla="*/ 16 w 32"/>
                  <a:gd name="T7" fmla="*/ 5 h 19"/>
                  <a:gd name="T8" fmla="*/ 13 w 32"/>
                  <a:gd name="T9" fmla="*/ 7 h 19"/>
                  <a:gd name="T10" fmla="*/ 11 w 32"/>
                  <a:gd name="T11" fmla="*/ 9 h 19"/>
                  <a:gd name="T12" fmla="*/ 7 w 32"/>
                  <a:gd name="T13" fmla="*/ 10 h 19"/>
                  <a:gd name="T14" fmla="*/ 5 w 32"/>
                  <a:gd name="T15" fmla="*/ 13 h 19"/>
                  <a:gd name="T16" fmla="*/ 1 w 32"/>
                  <a:gd name="T17" fmla="*/ 15 h 19"/>
                  <a:gd name="T18" fmla="*/ 0 w 32"/>
                  <a:gd name="T19" fmla="*/ 19 h 19"/>
                  <a:gd name="T20" fmla="*/ 1 w 32"/>
                  <a:gd name="T21" fmla="*/ 19 h 19"/>
                  <a:gd name="T22" fmla="*/ 2 w 32"/>
                  <a:gd name="T23" fmla="*/ 19 h 19"/>
                  <a:gd name="T24" fmla="*/ 4 w 32"/>
                  <a:gd name="T25" fmla="*/ 17 h 19"/>
                  <a:gd name="T26" fmla="*/ 7 w 32"/>
                  <a:gd name="T27" fmla="*/ 15 h 19"/>
                  <a:gd name="T28" fmla="*/ 9 w 32"/>
                  <a:gd name="T29" fmla="*/ 13 h 19"/>
                  <a:gd name="T30" fmla="*/ 13 w 32"/>
                  <a:gd name="T31" fmla="*/ 12 h 19"/>
                  <a:gd name="T32" fmla="*/ 15 w 32"/>
                  <a:gd name="T33" fmla="*/ 9 h 19"/>
                  <a:gd name="T34" fmla="*/ 20 w 32"/>
                  <a:gd name="T35" fmla="*/ 7 h 19"/>
                  <a:gd name="T36" fmla="*/ 24 w 32"/>
                  <a:gd name="T37" fmla="*/ 5 h 19"/>
                  <a:gd name="T38" fmla="*/ 29 w 32"/>
                  <a:gd name="T39" fmla="*/ 4 h 19"/>
                  <a:gd name="T40" fmla="*/ 32 w 32"/>
                  <a:gd name="T41" fmla="*/ 2 h 19"/>
                  <a:gd name="T42" fmla="*/ 32 w 32"/>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
                  <a:gd name="T67" fmla="*/ 0 h 19"/>
                  <a:gd name="T68" fmla="*/ 32 w 32"/>
                  <a:gd name="T69" fmla="*/ 19 h 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 h="19">
                    <a:moveTo>
                      <a:pt x="32" y="0"/>
                    </a:moveTo>
                    <a:lnTo>
                      <a:pt x="29" y="1"/>
                    </a:lnTo>
                    <a:lnTo>
                      <a:pt x="24" y="2"/>
                    </a:lnTo>
                    <a:lnTo>
                      <a:pt x="16" y="5"/>
                    </a:lnTo>
                    <a:lnTo>
                      <a:pt x="13" y="7"/>
                    </a:lnTo>
                    <a:lnTo>
                      <a:pt x="11" y="9"/>
                    </a:lnTo>
                    <a:lnTo>
                      <a:pt x="7" y="10"/>
                    </a:lnTo>
                    <a:lnTo>
                      <a:pt x="5" y="13"/>
                    </a:lnTo>
                    <a:lnTo>
                      <a:pt x="1" y="15"/>
                    </a:lnTo>
                    <a:lnTo>
                      <a:pt x="0" y="19"/>
                    </a:lnTo>
                    <a:lnTo>
                      <a:pt x="1" y="19"/>
                    </a:lnTo>
                    <a:lnTo>
                      <a:pt x="2" y="19"/>
                    </a:lnTo>
                    <a:lnTo>
                      <a:pt x="4" y="17"/>
                    </a:lnTo>
                    <a:lnTo>
                      <a:pt x="7" y="15"/>
                    </a:lnTo>
                    <a:lnTo>
                      <a:pt x="9" y="13"/>
                    </a:lnTo>
                    <a:lnTo>
                      <a:pt x="13" y="12"/>
                    </a:lnTo>
                    <a:lnTo>
                      <a:pt x="15" y="9"/>
                    </a:lnTo>
                    <a:lnTo>
                      <a:pt x="20" y="7"/>
                    </a:lnTo>
                    <a:lnTo>
                      <a:pt x="24" y="5"/>
                    </a:lnTo>
                    <a:lnTo>
                      <a:pt x="29" y="4"/>
                    </a:lnTo>
                    <a:lnTo>
                      <a:pt x="32" y="2"/>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7" name="Freeform 3965"/>
              <p:cNvSpPr>
                <a:spLocks/>
              </p:cNvSpPr>
              <p:nvPr/>
            </p:nvSpPr>
            <p:spPr bwMode="auto">
              <a:xfrm>
                <a:off x="4393" y="3487"/>
                <a:ext cx="27" cy="13"/>
              </a:xfrm>
              <a:custGeom>
                <a:avLst/>
                <a:gdLst>
                  <a:gd name="T0" fmla="*/ 53 w 54"/>
                  <a:gd name="T1" fmla="*/ 2 h 26"/>
                  <a:gd name="T2" fmla="*/ 52 w 54"/>
                  <a:gd name="T3" fmla="*/ 0 h 26"/>
                  <a:gd name="T4" fmla="*/ 48 w 54"/>
                  <a:gd name="T5" fmla="*/ 5 h 26"/>
                  <a:gd name="T6" fmla="*/ 46 w 54"/>
                  <a:gd name="T7" fmla="*/ 10 h 26"/>
                  <a:gd name="T8" fmla="*/ 44 w 54"/>
                  <a:gd name="T9" fmla="*/ 14 h 26"/>
                  <a:gd name="T10" fmla="*/ 44 w 54"/>
                  <a:gd name="T11" fmla="*/ 23 h 26"/>
                  <a:gd name="T12" fmla="*/ 1 w 54"/>
                  <a:gd name="T13" fmla="*/ 21 h 26"/>
                  <a:gd name="T14" fmla="*/ 0 w 54"/>
                  <a:gd name="T15" fmla="*/ 23 h 26"/>
                  <a:gd name="T16" fmla="*/ 46 w 54"/>
                  <a:gd name="T17" fmla="*/ 26 h 26"/>
                  <a:gd name="T18" fmla="*/ 46 w 54"/>
                  <a:gd name="T19" fmla="*/ 14 h 26"/>
                  <a:gd name="T20" fmla="*/ 49 w 54"/>
                  <a:gd name="T21" fmla="*/ 10 h 26"/>
                  <a:gd name="T22" fmla="*/ 50 w 54"/>
                  <a:gd name="T23" fmla="*/ 7 h 26"/>
                  <a:gd name="T24" fmla="*/ 53 w 54"/>
                  <a:gd name="T25" fmla="*/ 4 h 26"/>
                  <a:gd name="T26" fmla="*/ 54 w 54"/>
                  <a:gd name="T27" fmla="*/ 2 h 26"/>
                  <a:gd name="T28" fmla="*/ 53 w 54"/>
                  <a:gd name="T29" fmla="*/ 2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26"/>
                  <a:gd name="T47" fmla="*/ 54 w 54"/>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26">
                    <a:moveTo>
                      <a:pt x="53" y="2"/>
                    </a:moveTo>
                    <a:lnTo>
                      <a:pt x="52" y="0"/>
                    </a:lnTo>
                    <a:lnTo>
                      <a:pt x="48" y="5"/>
                    </a:lnTo>
                    <a:lnTo>
                      <a:pt x="46" y="10"/>
                    </a:lnTo>
                    <a:lnTo>
                      <a:pt x="44" y="14"/>
                    </a:lnTo>
                    <a:lnTo>
                      <a:pt x="44" y="23"/>
                    </a:lnTo>
                    <a:lnTo>
                      <a:pt x="1" y="21"/>
                    </a:lnTo>
                    <a:lnTo>
                      <a:pt x="0" y="23"/>
                    </a:lnTo>
                    <a:lnTo>
                      <a:pt x="46" y="26"/>
                    </a:lnTo>
                    <a:lnTo>
                      <a:pt x="46" y="14"/>
                    </a:lnTo>
                    <a:lnTo>
                      <a:pt x="49" y="10"/>
                    </a:lnTo>
                    <a:lnTo>
                      <a:pt x="50" y="7"/>
                    </a:lnTo>
                    <a:lnTo>
                      <a:pt x="53" y="4"/>
                    </a:lnTo>
                    <a:lnTo>
                      <a:pt x="54" y="2"/>
                    </a:lnTo>
                    <a:lnTo>
                      <a:pt x="5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8" name="Freeform 3966"/>
              <p:cNvSpPr>
                <a:spLocks/>
              </p:cNvSpPr>
              <p:nvPr/>
            </p:nvSpPr>
            <p:spPr bwMode="auto">
              <a:xfrm>
                <a:off x="4392" y="3488"/>
                <a:ext cx="4" cy="11"/>
              </a:xfrm>
              <a:custGeom>
                <a:avLst/>
                <a:gdLst>
                  <a:gd name="T0" fmla="*/ 2 w 8"/>
                  <a:gd name="T1" fmla="*/ 18 h 20"/>
                  <a:gd name="T2" fmla="*/ 2 w 8"/>
                  <a:gd name="T3" fmla="*/ 14 h 20"/>
                  <a:gd name="T4" fmla="*/ 4 w 8"/>
                  <a:gd name="T5" fmla="*/ 9 h 20"/>
                  <a:gd name="T6" fmla="*/ 8 w 8"/>
                  <a:gd name="T7" fmla="*/ 0 h 20"/>
                  <a:gd name="T8" fmla="*/ 7 w 8"/>
                  <a:gd name="T9" fmla="*/ 0 h 20"/>
                  <a:gd name="T10" fmla="*/ 6 w 8"/>
                  <a:gd name="T11" fmla="*/ 0 h 20"/>
                  <a:gd name="T12" fmla="*/ 1 w 8"/>
                  <a:gd name="T13" fmla="*/ 9 h 20"/>
                  <a:gd name="T14" fmla="*/ 0 w 8"/>
                  <a:gd name="T15" fmla="*/ 14 h 20"/>
                  <a:gd name="T16" fmla="*/ 1 w 8"/>
                  <a:gd name="T17" fmla="*/ 20 h 20"/>
                  <a:gd name="T18" fmla="*/ 2 w 8"/>
                  <a:gd name="T19" fmla="*/ 1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0"/>
                  <a:gd name="T32" fmla="*/ 8 w 8"/>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0">
                    <a:moveTo>
                      <a:pt x="2" y="18"/>
                    </a:moveTo>
                    <a:lnTo>
                      <a:pt x="2" y="14"/>
                    </a:lnTo>
                    <a:lnTo>
                      <a:pt x="4" y="9"/>
                    </a:lnTo>
                    <a:lnTo>
                      <a:pt x="8" y="0"/>
                    </a:lnTo>
                    <a:lnTo>
                      <a:pt x="7" y="0"/>
                    </a:lnTo>
                    <a:lnTo>
                      <a:pt x="6" y="0"/>
                    </a:lnTo>
                    <a:lnTo>
                      <a:pt x="1" y="9"/>
                    </a:lnTo>
                    <a:lnTo>
                      <a:pt x="0" y="14"/>
                    </a:lnTo>
                    <a:lnTo>
                      <a:pt x="1" y="20"/>
                    </a:lnTo>
                    <a:lnTo>
                      <a:pt x="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69" name="Freeform 3967"/>
              <p:cNvSpPr>
                <a:spLocks/>
              </p:cNvSpPr>
              <p:nvPr/>
            </p:nvSpPr>
            <p:spPr bwMode="auto">
              <a:xfrm>
                <a:off x="4395" y="3486"/>
                <a:ext cx="2" cy="3"/>
              </a:xfrm>
              <a:custGeom>
                <a:avLst/>
                <a:gdLst>
                  <a:gd name="T0" fmla="*/ 1 w 5"/>
                  <a:gd name="T1" fmla="*/ 5 h 6"/>
                  <a:gd name="T2" fmla="*/ 2 w 5"/>
                  <a:gd name="T3" fmla="*/ 6 h 6"/>
                  <a:gd name="T4" fmla="*/ 5 w 5"/>
                  <a:gd name="T5" fmla="*/ 2 h 6"/>
                  <a:gd name="T6" fmla="*/ 3 w 5"/>
                  <a:gd name="T7" fmla="*/ 1 h 6"/>
                  <a:gd name="T8" fmla="*/ 2 w 5"/>
                  <a:gd name="T9" fmla="*/ 0 h 6"/>
                  <a:gd name="T10" fmla="*/ 2 w 5"/>
                  <a:gd name="T11" fmla="*/ 0 h 6"/>
                  <a:gd name="T12" fmla="*/ 0 w 5"/>
                  <a:gd name="T13" fmla="*/ 5 h 6"/>
                  <a:gd name="T14" fmla="*/ 1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1" y="5"/>
                    </a:moveTo>
                    <a:lnTo>
                      <a:pt x="2" y="6"/>
                    </a:lnTo>
                    <a:lnTo>
                      <a:pt x="5" y="2"/>
                    </a:lnTo>
                    <a:lnTo>
                      <a:pt x="3" y="1"/>
                    </a:lnTo>
                    <a:lnTo>
                      <a:pt x="2" y="0"/>
                    </a:lnTo>
                    <a:lnTo>
                      <a:pt x="0" y="5"/>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0" name="Freeform 3968"/>
              <p:cNvSpPr>
                <a:spLocks/>
              </p:cNvSpPr>
              <p:nvPr/>
            </p:nvSpPr>
            <p:spPr bwMode="auto">
              <a:xfrm>
                <a:off x="4396" y="3466"/>
                <a:ext cx="95" cy="23"/>
              </a:xfrm>
              <a:custGeom>
                <a:avLst/>
                <a:gdLst>
                  <a:gd name="T0" fmla="*/ 3 w 189"/>
                  <a:gd name="T1" fmla="*/ 41 h 45"/>
                  <a:gd name="T2" fmla="*/ 0 w 189"/>
                  <a:gd name="T3" fmla="*/ 45 h 45"/>
                  <a:gd name="T4" fmla="*/ 4 w 189"/>
                  <a:gd name="T5" fmla="*/ 38 h 45"/>
                  <a:gd name="T6" fmla="*/ 19 w 189"/>
                  <a:gd name="T7" fmla="*/ 23 h 45"/>
                  <a:gd name="T8" fmla="*/ 22 w 189"/>
                  <a:gd name="T9" fmla="*/ 21 h 45"/>
                  <a:gd name="T10" fmla="*/ 30 w 189"/>
                  <a:gd name="T11" fmla="*/ 18 h 45"/>
                  <a:gd name="T12" fmla="*/ 35 w 189"/>
                  <a:gd name="T13" fmla="*/ 15 h 45"/>
                  <a:gd name="T14" fmla="*/ 44 w 189"/>
                  <a:gd name="T15" fmla="*/ 10 h 45"/>
                  <a:gd name="T16" fmla="*/ 50 w 189"/>
                  <a:gd name="T17" fmla="*/ 9 h 45"/>
                  <a:gd name="T18" fmla="*/ 56 w 189"/>
                  <a:gd name="T19" fmla="*/ 7 h 45"/>
                  <a:gd name="T20" fmla="*/ 83 w 189"/>
                  <a:gd name="T21" fmla="*/ 2 h 45"/>
                  <a:gd name="T22" fmla="*/ 130 w 189"/>
                  <a:gd name="T23" fmla="*/ 2 h 45"/>
                  <a:gd name="T24" fmla="*/ 138 w 189"/>
                  <a:gd name="T25" fmla="*/ 3 h 45"/>
                  <a:gd name="T26" fmla="*/ 152 w 189"/>
                  <a:gd name="T27" fmla="*/ 6 h 45"/>
                  <a:gd name="T28" fmla="*/ 159 w 189"/>
                  <a:gd name="T29" fmla="*/ 8 h 45"/>
                  <a:gd name="T30" fmla="*/ 165 w 189"/>
                  <a:gd name="T31" fmla="*/ 9 h 45"/>
                  <a:gd name="T32" fmla="*/ 179 w 189"/>
                  <a:gd name="T33" fmla="*/ 15 h 45"/>
                  <a:gd name="T34" fmla="*/ 187 w 189"/>
                  <a:gd name="T35" fmla="*/ 19 h 45"/>
                  <a:gd name="T36" fmla="*/ 188 w 189"/>
                  <a:gd name="T37" fmla="*/ 18 h 45"/>
                  <a:gd name="T38" fmla="*/ 189 w 189"/>
                  <a:gd name="T39" fmla="*/ 17 h 45"/>
                  <a:gd name="T40" fmla="*/ 185 w 189"/>
                  <a:gd name="T41" fmla="*/ 15 h 45"/>
                  <a:gd name="T42" fmla="*/ 165 w 189"/>
                  <a:gd name="T43" fmla="*/ 7 h 45"/>
                  <a:gd name="T44" fmla="*/ 159 w 189"/>
                  <a:gd name="T45" fmla="*/ 6 h 45"/>
                  <a:gd name="T46" fmla="*/ 152 w 189"/>
                  <a:gd name="T47" fmla="*/ 3 h 45"/>
                  <a:gd name="T48" fmla="*/ 138 w 189"/>
                  <a:gd name="T49" fmla="*/ 1 h 45"/>
                  <a:gd name="T50" fmla="*/ 130 w 189"/>
                  <a:gd name="T51" fmla="*/ 0 h 45"/>
                  <a:gd name="T52" fmla="*/ 83 w 189"/>
                  <a:gd name="T53" fmla="*/ 0 h 45"/>
                  <a:gd name="T54" fmla="*/ 56 w 189"/>
                  <a:gd name="T55" fmla="*/ 5 h 45"/>
                  <a:gd name="T56" fmla="*/ 50 w 189"/>
                  <a:gd name="T57" fmla="*/ 7 h 45"/>
                  <a:gd name="T58" fmla="*/ 44 w 189"/>
                  <a:gd name="T59" fmla="*/ 8 h 45"/>
                  <a:gd name="T60" fmla="*/ 30 w 189"/>
                  <a:gd name="T61" fmla="*/ 13 h 45"/>
                  <a:gd name="T62" fmla="*/ 26 w 189"/>
                  <a:gd name="T63" fmla="*/ 16 h 45"/>
                  <a:gd name="T64" fmla="*/ 22 w 189"/>
                  <a:gd name="T65" fmla="*/ 18 h 45"/>
                  <a:gd name="T66" fmla="*/ 15 w 189"/>
                  <a:gd name="T67" fmla="*/ 22 h 45"/>
                  <a:gd name="T68" fmla="*/ 4 w 189"/>
                  <a:gd name="T69" fmla="*/ 33 h 45"/>
                  <a:gd name="T70" fmla="*/ 0 w 189"/>
                  <a:gd name="T71" fmla="*/ 40 h 45"/>
                  <a:gd name="T72" fmla="*/ 1 w 189"/>
                  <a:gd name="T73" fmla="*/ 40 h 45"/>
                  <a:gd name="T74" fmla="*/ 3 w 189"/>
                  <a:gd name="T75" fmla="*/ 41 h 4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9"/>
                  <a:gd name="T115" fmla="*/ 0 h 45"/>
                  <a:gd name="T116" fmla="*/ 189 w 189"/>
                  <a:gd name="T117" fmla="*/ 45 h 4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9" h="45">
                    <a:moveTo>
                      <a:pt x="3" y="41"/>
                    </a:moveTo>
                    <a:lnTo>
                      <a:pt x="0" y="45"/>
                    </a:lnTo>
                    <a:lnTo>
                      <a:pt x="4" y="38"/>
                    </a:lnTo>
                    <a:lnTo>
                      <a:pt x="19" y="23"/>
                    </a:lnTo>
                    <a:lnTo>
                      <a:pt x="22" y="21"/>
                    </a:lnTo>
                    <a:lnTo>
                      <a:pt x="30" y="18"/>
                    </a:lnTo>
                    <a:lnTo>
                      <a:pt x="35" y="15"/>
                    </a:lnTo>
                    <a:lnTo>
                      <a:pt x="44" y="10"/>
                    </a:lnTo>
                    <a:lnTo>
                      <a:pt x="50" y="9"/>
                    </a:lnTo>
                    <a:lnTo>
                      <a:pt x="56" y="7"/>
                    </a:lnTo>
                    <a:lnTo>
                      <a:pt x="83" y="2"/>
                    </a:lnTo>
                    <a:lnTo>
                      <a:pt x="130" y="2"/>
                    </a:lnTo>
                    <a:lnTo>
                      <a:pt x="138" y="3"/>
                    </a:lnTo>
                    <a:lnTo>
                      <a:pt x="152" y="6"/>
                    </a:lnTo>
                    <a:lnTo>
                      <a:pt x="159" y="8"/>
                    </a:lnTo>
                    <a:lnTo>
                      <a:pt x="165" y="9"/>
                    </a:lnTo>
                    <a:lnTo>
                      <a:pt x="179" y="15"/>
                    </a:lnTo>
                    <a:lnTo>
                      <a:pt x="187" y="19"/>
                    </a:lnTo>
                    <a:lnTo>
                      <a:pt x="188" y="18"/>
                    </a:lnTo>
                    <a:lnTo>
                      <a:pt x="189" y="17"/>
                    </a:lnTo>
                    <a:lnTo>
                      <a:pt x="185" y="15"/>
                    </a:lnTo>
                    <a:lnTo>
                      <a:pt x="165" y="7"/>
                    </a:lnTo>
                    <a:lnTo>
                      <a:pt x="159" y="6"/>
                    </a:lnTo>
                    <a:lnTo>
                      <a:pt x="152" y="3"/>
                    </a:lnTo>
                    <a:lnTo>
                      <a:pt x="138" y="1"/>
                    </a:lnTo>
                    <a:lnTo>
                      <a:pt x="130" y="0"/>
                    </a:lnTo>
                    <a:lnTo>
                      <a:pt x="83" y="0"/>
                    </a:lnTo>
                    <a:lnTo>
                      <a:pt x="56" y="5"/>
                    </a:lnTo>
                    <a:lnTo>
                      <a:pt x="50" y="7"/>
                    </a:lnTo>
                    <a:lnTo>
                      <a:pt x="44" y="8"/>
                    </a:lnTo>
                    <a:lnTo>
                      <a:pt x="30" y="13"/>
                    </a:lnTo>
                    <a:lnTo>
                      <a:pt x="26" y="16"/>
                    </a:lnTo>
                    <a:lnTo>
                      <a:pt x="22" y="18"/>
                    </a:lnTo>
                    <a:lnTo>
                      <a:pt x="15" y="22"/>
                    </a:lnTo>
                    <a:lnTo>
                      <a:pt x="4" y="33"/>
                    </a:lnTo>
                    <a:lnTo>
                      <a:pt x="0" y="40"/>
                    </a:lnTo>
                    <a:lnTo>
                      <a:pt x="1" y="40"/>
                    </a:lnTo>
                    <a:lnTo>
                      <a:pt x="3"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1" name="Freeform 3969"/>
              <p:cNvSpPr>
                <a:spLocks/>
              </p:cNvSpPr>
              <p:nvPr/>
            </p:nvSpPr>
            <p:spPr bwMode="auto">
              <a:xfrm>
                <a:off x="4487" y="3475"/>
                <a:ext cx="16" cy="12"/>
              </a:xfrm>
              <a:custGeom>
                <a:avLst/>
                <a:gdLst>
                  <a:gd name="T0" fmla="*/ 6 w 32"/>
                  <a:gd name="T1" fmla="*/ 3 h 25"/>
                  <a:gd name="T2" fmla="*/ 0 w 32"/>
                  <a:gd name="T3" fmla="*/ 0 h 25"/>
                  <a:gd name="T4" fmla="*/ 9 w 32"/>
                  <a:gd name="T5" fmla="*/ 5 h 25"/>
                  <a:gd name="T6" fmla="*/ 13 w 32"/>
                  <a:gd name="T7" fmla="*/ 8 h 25"/>
                  <a:gd name="T8" fmla="*/ 17 w 32"/>
                  <a:gd name="T9" fmla="*/ 10 h 25"/>
                  <a:gd name="T10" fmla="*/ 25 w 32"/>
                  <a:gd name="T11" fmla="*/ 18 h 25"/>
                  <a:gd name="T12" fmla="*/ 30 w 32"/>
                  <a:gd name="T13" fmla="*/ 25 h 25"/>
                  <a:gd name="T14" fmla="*/ 31 w 32"/>
                  <a:gd name="T15" fmla="*/ 24 h 25"/>
                  <a:gd name="T16" fmla="*/ 32 w 32"/>
                  <a:gd name="T17" fmla="*/ 23 h 25"/>
                  <a:gd name="T18" fmla="*/ 28 w 32"/>
                  <a:gd name="T19" fmla="*/ 16 h 25"/>
                  <a:gd name="T20" fmla="*/ 22 w 32"/>
                  <a:gd name="T21" fmla="*/ 10 h 25"/>
                  <a:gd name="T22" fmla="*/ 16 w 32"/>
                  <a:gd name="T23" fmla="*/ 7 h 25"/>
                  <a:gd name="T24" fmla="*/ 14 w 32"/>
                  <a:gd name="T25" fmla="*/ 5 h 25"/>
                  <a:gd name="T26" fmla="*/ 7 w 32"/>
                  <a:gd name="T27" fmla="*/ 1 h 25"/>
                  <a:gd name="T28" fmla="*/ 7 w 32"/>
                  <a:gd name="T29" fmla="*/ 2 h 25"/>
                  <a:gd name="T30" fmla="*/ 6 w 32"/>
                  <a:gd name="T31" fmla="*/ 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25"/>
                  <a:gd name="T50" fmla="*/ 32 w 32"/>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25">
                    <a:moveTo>
                      <a:pt x="6" y="3"/>
                    </a:moveTo>
                    <a:lnTo>
                      <a:pt x="0" y="0"/>
                    </a:lnTo>
                    <a:lnTo>
                      <a:pt x="9" y="5"/>
                    </a:lnTo>
                    <a:lnTo>
                      <a:pt x="13" y="8"/>
                    </a:lnTo>
                    <a:lnTo>
                      <a:pt x="17" y="10"/>
                    </a:lnTo>
                    <a:lnTo>
                      <a:pt x="25" y="18"/>
                    </a:lnTo>
                    <a:lnTo>
                      <a:pt x="30" y="25"/>
                    </a:lnTo>
                    <a:lnTo>
                      <a:pt x="31" y="24"/>
                    </a:lnTo>
                    <a:lnTo>
                      <a:pt x="32" y="23"/>
                    </a:lnTo>
                    <a:lnTo>
                      <a:pt x="28" y="16"/>
                    </a:lnTo>
                    <a:lnTo>
                      <a:pt x="22" y="10"/>
                    </a:lnTo>
                    <a:lnTo>
                      <a:pt x="16" y="7"/>
                    </a:lnTo>
                    <a:lnTo>
                      <a:pt x="14" y="5"/>
                    </a:lnTo>
                    <a:lnTo>
                      <a:pt x="7" y="1"/>
                    </a:lnTo>
                    <a:lnTo>
                      <a:pt x="7" y="2"/>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2" name="Freeform 3970"/>
              <p:cNvSpPr>
                <a:spLocks/>
              </p:cNvSpPr>
              <p:nvPr/>
            </p:nvSpPr>
            <p:spPr bwMode="auto">
              <a:xfrm>
                <a:off x="4502" y="3484"/>
                <a:ext cx="3" cy="8"/>
              </a:xfrm>
              <a:custGeom>
                <a:avLst/>
                <a:gdLst>
                  <a:gd name="T0" fmla="*/ 1 w 7"/>
                  <a:gd name="T1" fmla="*/ 4 h 16"/>
                  <a:gd name="T2" fmla="*/ 0 w 7"/>
                  <a:gd name="T3" fmla="*/ 4 h 16"/>
                  <a:gd name="T4" fmla="*/ 2 w 7"/>
                  <a:gd name="T5" fmla="*/ 9 h 16"/>
                  <a:gd name="T6" fmla="*/ 5 w 7"/>
                  <a:gd name="T7" fmla="*/ 16 h 16"/>
                  <a:gd name="T8" fmla="*/ 7 w 7"/>
                  <a:gd name="T9" fmla="*/ 16 h 16"/>
                  <a:gd name="T10" fmla="*/ 5 w 7"/>
                  <a:gd name="T11" fmla="*/ 9 h 16"/>
                  <a:gd name="T12" fmla="*/ 0 w 7"/>
                  <a:gd name="T13" fmla="*/ 0 h 16"/>
                  <a:gd name="T14" fmla="*/ 2 w 7"/>
                  <a:gd name="T15" fmla="*/ 3 h 16"/>
                  <a:gd name="T16" fmla="*/ 1 w 7"/>
                  <a:gd name="T17" fmla="*/ 4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6"/>
                  <a:gd name="T29" fmla="*/ 7 w 7"/>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6">
                    <a:moveTo>
                      <a:pt x="1" y="4"/>
                    </a:moveTo>
                    <a:lnTo>
                      <a:pt x="0" y="4"/>
                    </a:lnTo>
                    <a:lnTo>
                      <a:pt x="2" y="9"/>
                    </a:lnTo>
                    <a:lnTo>
                      <a:pt x="5" y="16"/>
                    </a:lnTo>
                    <a:lnTo>
                      <a:pt x="7" y="16"/>
                    </a:lnTo>
                    <a:lnTo>
                      <a:pt x="5" y="9"/>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3" name="Freeform 3971"/>
              <p:cNvSpPr>
                <a:spLocks/>
              </p:cNvSpPr>
              <p:nvPr/>
            </p:nvSpPr>
            <p:spPr bwMode="auto">
              <a:xfrm>
                <a:off x="4503" y="3492"/>
                <a:ext cx="3" cy="12"/>
              </a:xfrm>
              <a:custGeom>
                <a:avLst/>
                <a:gdLst>
                  <a:gd name="T0" fmla="*/ 3 w 6"/>
                  <a:gd name="T1" fmla="*/ 0 h 24"/>
                  <a:gd name="T2" fmla="*/ 3 w 6"/>
                  <a:gd name="T3" fmla="*/ 4 h 24"/>
                  <a:gd name="T4" fmla="*/ 4 w 6"/>
                  <a:gd name="T5" fmla="*/ 9 h 24"/>
                  <a:gd name="T6" fmla="*/ 3 w 6"/>
                  <a:gd name="T7" fmla="*/ 9 h 24"/>
                  <a:gd name="T8" fmla="*/ 3 w 6"/>
                  <a:gd name="T9" fmla="*/ 17 h 24"/>
                  <a:gd name="T10" fmla="*/ 2 w 6"/>
                  <a:gd name="T11" fmla="*/ 19 h 24"/>
                  <a:gd name="T12" fmla="*/ 2 w 6"/>
                  <a:gd name="T13" fmla="*/ 20 h 24"/>
                  <a:gd name="T14" fmla="*/ 0 w 6"/>
                  <a:gd name="T15" fmla="*/ 22 h 24"/>
                  <a:gd name="T16" fmla="*/ 2 w 6"/>
                  <a:gd name="T17" fmla="*/ 23 h 24"/>
                  <a:gd name="T18" fmla="*/ 3 w 6"/>
                  <a:gd name="T19" fmla="*/ 24 h 24"/>
                  <a:gd name="T20" fmla="*/ 4 w 6"/>
                  <a:gd name="T21" fmla="*/ 23 h 24"/>
                  <a:gd name="T22" fmla="*/ 4 w 6"/>
                  <a:gd name="T23" fmla="*/ 19 h 24"/>
                  <a:gd name="T24" fmla="*/ 5 w 6"/>
                  <a:gd name="T25" fmla="*/ 17 h 24"/>
                  <a:gd name="T26" fmla="*/ 5 w 6"/>
                  <a:gd name="T27" fmla="*/ 11 h 24"/>
                  <a:gd name="T28" fmla="*/ 6 w 6"/>
                  <a:gd name="T29" fmla="*/ 9 h 24"/>
                  <a:gd name="T30" fmla="*/ 5 w 6"/>
                  <a:gd name="T31" fmla="*/ 4 h 24"/>
                  <a:gd name="T32" fmla="*/ 5 w 6"/>
                  <a:gd name="T33" fmla="*/ 0 h 24"/>
                  <a:gd name="T34" fmla="*/ 3 w 6"/>
                  <a:gd name="T35" fmla="*/ 0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24"/>
                  <a:gd name="T56" fmla="*/ 6 w 6"/>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24">
                    <a:moveTo>
                      <a:pt x="3" y="0"/>
                    </a:moveTo>
                    <a:lnTo>
                      <a:pt x="3" y="4"/>
                    </a:lnTo>
                    <a:lnTo>
                      <a:pt x="4" y="9"/>
                    </a:lnTo>
                    <a:lnTo>
                      <a:pt x="3" y="9"/>
                    </a:lnTo>
                    <a:lnTo>
                      <a:pt x="3" y="17"/>
                    </a:lnTo>
                    <a:lnTo>
                      <a:pt x="2" y="19"/>
                    </a:lnTo>
                    <a:lnTo>
                      <a:pt x="2" y="20"/>
                    </a:lnTo>
                    <a:lnTo>
                      <a:pt x="0" y="22"/>
                    </a:lnTo>
                    <a:lnTo>
                      <a:pt x="2" y="23"/>
                    </a:lnTo>
                    <a:lnTo>
                      <a:pt x="3" y="24"/>
                    </a:lnTo>
                    <a:lnTo>
                      <a:pt x="4" y="23"/>
                    </a:lnTo>
                    <a:lnTo>
                      <a:pt x="4" y="19"/>
                    </a:lnTo>
                    <a:lnTo>
                      <a:pt x="5" y="17"/>
                    </a:lnTo>
                    <a:lnTo>
                      <a:pt x="5" y="11"/>
                    </a:lnTo>
                    <a:lnTo>
                      <a:pt x="6" y="9"/>
                    </a:lnTo>
                    <a:lnTo>
                      <a:pt x="5" y="4"/>
                    </a:lnTo>
                    <a:lnTo>
                      <a:pt x="5"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4" name="Freeform 3972"/>
              <p:cNvSpPr>
                <a:spLocks/>
              </p:cNvSpPr>
              <p:nvPr/>
            </p:nvSpPr>
            <p:spPr bwMode="auto">
              <a:xfrm>
                <a:off x="4499" y="3503"/>
                <a:ext cx="5" cy="8"/>
              </a:xfrm>
              <a:custGeom>
                <a:avLst/>
                <a:gdLst>
                  <a:gd name="T0" fmla="*/ 8 w 11"/>
                  <a:gd name="T1" fmla="*/ 2 h 18"/>
                  <a:gd name="T2" fmla="*/ 10 w 11"/>
                  <a:gd name="T3" fmla="*/ 0 h 18"/>
                  <a:gd name="T4" fmla="*/ 7 w 11"/>
                  <a:gd name="T5" fmla="*/ 5 h 18"/>
                  <a:gd name="T6" fmla="*/ 7 w 11"/>
                  <a:gd name="T7" fmla="*/ 7 h 18"/>
                  <a:gd name="T8" fmla="*/ 4 w 11"/>
                  <a:gd name="T9" fmla="*/ 14 h 18"/>
                  <a:gd name="T10" fmla="*/ 3 w 11"/>
                  <a:gd name="T11" fmla="*/ 14 h 18"/>
                  <a:gd name="T12" fmla="*/ 0 w 11"/>
                  <a:gd name="T13" fmla="*/ 18 h 18"/>
                  <a:gd name="T14" fmla="*/ 1 w 11"/>
                  <a:gd name="T15" fmla="*/ 18 h 18"/>
                  <a:gd name="T16" fmla="*/ 3 w 11"/>
                  <a:gd name="T17" fmla="*/ 18 h 18"/>
                  <a:gd name="T18" fmla="*/ 3 w 11"/>
                  <a:gd name="T19" fmla="*/ 17 h 18"/>
                  <a:gd name="T20" fmla="*/ 6 w 11"/>
                  <a:gd name="T21" fmla="*/ 14 h 18"/>
                  <a:gd name="T22" fmla="*/ 10 w 11"/>
                  <a:gd name="T23" fmla="*/ 7 h 18"/>
                  <a:gd name="T24" fmla="*/ 10 w 11"/>
                  <a:gd name="T25" fmla="*/ 5 h 18"/>
                  <a:gd name="T26" fmla="*/ 11 w 11"/>
                  <a:gd name="T27" fmla="*/ 3 h 18"/>
                  <a:gd name="T28" fmla="*/ 10 w 11"/>
                  <a:gd name="T29" fmla="*/ 3 h 18"/>
                  <a:gd name="T30" fmla="*/ 8 w 11"/>
                  <a:gd name="T31" fmla="*/ 2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
                  <a:gd name="T49" fmla="*/ 0 h 18"/>
                  <a:gd name="T50" fmla="*/ 11 w 11"/>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 h="18">
                    <a:moveTo>
                      <a:pt x="8" y="2"/>
                    </a:moveTo>
                    <a:lnTo>
                      <a:pt x="10" y="0"/>
                    </a:lnTo>
                    <a:lnTo>
                      <a:pt x="7" y="5"/>
                    </a:lnTo>
                    <a:lnTo>
                      <a:pt x="7" y="7"/>
                    </a:lnTo>
                    <a:lnTo>
                      <a:pt x="4" y="14"/>
                    </a:lnTo>
                    <a:lnTo>
                      <a:pt x="3" y="14"/>
                    </a:lnTo>
                    <a:lnTo>
                      <a:pt x="0" y="18"/>
                    </a:lnTo>
                    <a:lnTo>
                      <a:pt x="1" y="18"/>
                    </a:lnTo>
                    <a:lnTo>
                      <a:pt x="3" y="18"/>
                    </a:lnTo>
                    <a:lnTo>
                      <a:pt x="3" y="17"/>
                    </a:lnTo>
                    <a:lnTo>
                      <a:pt x="6" y="14"/>
                    </a:lnTo>
                    <a:lnTo>
                      <a:pt x="10" y="7"/>
                    </a:lnTo>
                    <a:lnTo>
                      <a:pt x="10" y="5"/>
                    </a:lnTo>
                    <a:lnTo>
                      <a:pt x="11" y="3"/>
                    </a:lnTo>
                    <a:lnTo>
                      <a:pt x="10" y="3"/>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5" name="Freeform 3973"/>
              <p:cNvSpPr>
                <a:spLocks/>
              </p:cNvSpPr>
              <p:nvPr/>
            </p:nvSpPr>
            <p:spPr bwMode="auto">
              <a:xfrm>
                <a:off x="4466" y="3511"/>
                <a:ext cx="34" cy="23"/>
              </a:xfrm>
              <a:custGeom>
                <a:avLst/>
                <a:gdLst>
                  <a:gd name="T0" fmla="*/ 65 w 67"/>
                  <a:gd name="T1" fmla="*/ 1 h 47"/>
                  <a:gd name="T2" fmla="*/ 64 w 67"/>
                  <a:gd name="T3" fmla="*/ 0 h 47"/>
                  <a:gd name="T4" fmla="*/ 53 w 67"/>
                  <a:gd name="T5" fmla="*/ 11 h 47"/>
                  <a:gd name="T6" fmla="*/ 49 w 67"/>
                  <a:gd name="T7" fmla="*/ 13 h 47"/>
                  <a:gd name="T8" fmla="*/ 47 w 67"/>
                  <a:gd name="T9" fmla="*/ 16 h 47"/>
                  <a:gd name="T10" fmla="*/ 40 w 67"/>
                  <a:gd name="T11" fmla="*/ 20 h 47"/>
                  <a:gd name="T12" fmla="*/ 38 w 67"/>
                  <a:gd name="T13" fmla="*/ 23 h 47"/>
                  <a:gd name="T14" fmla="*/ 36 w 67"/>
                  <a:gd name="T15" fmla="*/ 24 h 47"/>
                  <a:gd name="T16" fmla="*/ 29 w 67"/>
                  <a:gd name="T17" fmla="*/ 27 h 47"/>
                  <a:gd name="T18" fmla="*/ 26 w 67"/>
                  <a:gd name="T19" fmla="*/ 30 h 47"/>
                  <a:gd name="T20" fmla="*/ 23 w 67"/>
                  <a:gd name="T21" fmla="*/ 32 h 47"/>
                  <a:gd name="T22" fmla="*/ 15 w 67"/>
                  <a:gd name="T23" fmla="*/ 34 h 47"/>
                  <a:gd name="T24" fmla="*/ 11 w 67"/>
                  <a:gd name="T25" fmla="*/ 38 h 47"/>
                  <a:gd name="T26" fmla="*/ 0 w 67"/>
                  <a:gd name="T27" fmla="*/ 45 h 47"/>
                  <a:gd name="T28" fmla="*/ 1 w 67"/>
                  <a:gd name="T29" fmla="*/ 46 h 47"/>
                  <a:gd name="T30" fmla="*/ 2 w 67"/>
                  <a:gd name="T31" fmla="*/ 47 h 47"/>
                  <a:gd name="T32" fmla="*/ 14 w 67"/>
                  <a:gd name="T33" fmla="*/ 40 h 47"/>
                  <a:gd name="T34" fmla="*/ 19 w 67"/>
                  <a:gd name="T35" fmla="*/ 36 h 47"/>
                  <a:gd name="T36" fmla="*/ 23 w 67"/>
                  <a:gd name="T37" fmla="*/ 34 h 47"/>
                  <a:gd name="T38" fmla="*/ 30 w 67"/>
                  <a:gd name="T39" fmla="*/ 31 h 47"/>
                  <a:gd name="T40" fmla="*/ 33 w 67"/>
                  <a:gd name="T41" fmla="*/ 27 h 47"/>
                  <a:gd name="T42" fmla="*/ 36 w 67"/>
                  <a:gd name="T43" fmla="*/ 26 h 47"/>
                  <a:gd name="T44" fmla="*/ 40 w 67"/>
                  <a:gd name="T45" fmla="*/ 25 h 47"/>
                  <a:gd name="T46" fmla="*/ 42 w 67"/>
                  <a:gd name="T47" fmla="*/ 23 h 47"/>
                  <a:gd name="T48" fmla="*/ 49 w 67"/>
                  <a:gd name="T49" fmla="*/ 18 h 47"/>
                  <a:gd name="T50" fmla="*/ 52 w 67"/>
                  <a:gd name="T51" fmla="*/ 16 h 47"/>
                  <a:gd name="T52" fmla="*/ 55 w 67"/>
                  <a:gd name="T53" fmla="*/ 13 h 47"/>
                  <a:gd name="T54" fmla="*/ 65 w 67"/>
                  <a:gd name="T55" fmla="*/ 3 h 47"/>
                  <a:gd name="T56" fmla="*/ 67 w 67"/>
                  <a:gd name="T57" fmla="*/ 1 h 47"/>
                  <a:gd name="T58" fmla="*/ 65 w 67"/>
                  <a:gd name="T59" fmla="*/ 1 h 4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47"/>
                  <a:gd name="T92" fmla="*/ 67 w 67"/>
                  <a:gd name="T93" fmla="*/ 47 h 4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47">
                    <a:moveTo>
                      <a:pt x="65" y="1"/>
                    </a:moveTo>
                    <a:lnTo>
                      <a:pt x="64" y="0"/>
                    </a:lnTo>
                    <a:lnTo>
                      <a:pt x="53" y="11"/>
                    </a:lnTo>
                    <a:lnTo>
                      <a:pt x="49" y="13"/>
                    </a:lnTo>
                    <a:lnTo>
                      <a:pt x="47" y="16"/>
                    </a:lnTo>
                    <a:lnTo>
                      <a:pt x="40" y="20"/>
                    </a:lnTo>
                    <a:lnTo>
                      <a:pt x="38" y="23"/>
                    </a:lnTo>
                    <a:lnTo>
                      <a:pt x="36" y="24"/>
                    </a:lnTo>
                    <a:lnTo>
                      <a:pt x="29" y="27"/>
                    </a:lnTo>
                    <a:lnTo>
                      <a:pt x="26" y="30"/>
                    </a:lnTo>
                    <a:lnTo>
                      <a:pt x="23" y="32"/>
                    </a:lnTo>
                    <a:lnTo>
                      <a:pt x="15" y="34"/>
                    </a:lnTo>
                    <a:lnTo>
                      <a:pt x="11" y="38"/>
                    </a:lnTo>
                    <a:lnTo>
                      <a:pt x="0" y="45"/>
                    </a:lnTo>
                    <a:lnTo>
                      <a:pt x="1" y="46"/>
                    </a:lnTo>
                    <a:lnTo>
                      <a:pt x="2" y="47"/>
                    </a:lnTo>
                    <a:lnTo>
                      <a:pt x="14" y="40"/>
                    </a:lnTo>
                    <a:lnTo>
                      <a:pt x="19" y="36"/>
                    </a:lnTo>
                    <a:lnTo>
                      <a:pt x="23" y="34"/>
                    </a:lnTo>
                    <a:lnTo>
                      <a:pt x="30" y="31"/>
                    </a:lnTo>
                    <a:lnTo>
                      <a:pt x="33" y="27"/>
                    </a:lnTo>
                    <a:lnTo>
                      <a:pt x="36" y="26"/>
                    </a:lnTo>
                    <a:lnTo>
                      <a:pt x="40" y="25"/>
                    </a:lnTo>
                    <a:lnTo>
                      <a:pt x="42" y="23"/>
                    </a:lnTo>
                    <a:lnTo>
                      <a:pt x="49" y="18"/>
                    </a:lnTo>
                    <a:lnTo>
                      <a:pt x="52" y="16"/>
                    </a:lnTo>
                    <a:lnTo>
                      <a:pt x="55" y="13"/>
                    </a:lnTo>
                    <a:lnTo>
                      <a:pt x="65" y="3"/>
                    </a:lnTo>
                    <a:lnTo>
                      <a:pt x="67" y="1"/>
                    </a:lnTo>
                    <a:lnTo>
                      <a:pt x="6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6" name="Freeform 3974"/>
              <p:cNvSpPr>
                <a:spLocks/>
              </p:cNvSpPr>
              <p:nvPr/>
            </p:nvSpPr>
            <p:spPr bwMode="auto">
              <a:xfrm>
                <a:off x="4440" y="3533"/>
                <a:ext cx="30" cy="15"/>
              </a:xfrm>
              <a:custGeom>
                <a:avLst/>
                <a:gdLst>
                  <a:gd name="T0" fmla="*/ 53 w 60"/>
                  <a:gd name="T1" fmla="*/ 3 h 30"/>
                  <a:gd name="T2" fmla="*/ 53 w 60"/>
                  <a:gd name="T3" fmla="*/ 2 h 30"/>
                  <a:gd name="T4" fmla="*/ 29 w 60"/>
                  <a:gd name="T5" fmla="*/ 13 h 30"/>
                  <a:gd name="T6" fmla="*/ 24 w 60"/>
                  <a:gd name="T7" fmla="*/ 17 h 30"/>
                  <a:gd name="T8" fmla="*/ 16 w 60"/>
                  <a:gd name="T9" fmla="*/ 19 h 30"/>
                  <a:gd name="T10" fmla="*/ 10 w 60"/>
                  <a:gd name="T11" fmla="*/ 23 h 30"/>
                  <a:gd name="T12" fmla="*/ 5 w 60"/>
                  <a:gd name="T13" fmla="*/ 26 h 30"/>
                  <a:gd name="T14" fmla="*/ 0 w 60"/>
                  <a:gd name="T15" fmla="*/ 28 h 30"/>
                  <a:gd name="T16" fmla="*/ 1 w 60"/>
                  <a:gd name="T17" fmla="*/ 29 h 30"/>
                  <a:gd name="T18" fmla="*/ 2 w 60"/>
                  <a:gd name="T19" fmla="*/ 30 h 30"/>
                  <a:gd name="T20" fmla="*/ 10 w 60"/>
                  <a:gd name="T21" fmla="*/ 26 h 30"/>
                  <a:gd name="T22" fmla="*/ 16 w 60"/>
                  <a:gd name="T23" fmla="*/ 23 h 30"/>
                  <a:gd name="T24" fmla="*/ 21 w 60"/>
                  <a:gd name="T25" fmla="*/ 21 h 30"/>
                  <a:gd name="T26" fmla="*/ 28 w 60"/>
                  <a:gd name="T27" fmla="*/ 19 h 30"/>
                  <a:gd name="T28" fmla="*/ 37 w 60"/>
                  <a:gd name="T29" fmla="*/ 12 h 30"/>
                  <a:gd name="T30" fmla="*/ 60 w 60"/>
                  <a:gd name="T31" fmla="*/ 0 h 30"/>
                  <a:gd name="T32" fmla="*/ 54 w 60"/>
                  <a:gd name="T33" fmla="*/ 4 h 30"/>
                  <a:gd name="T34" fmla="*/ 53 w 60"/>
                  <a:gd name="T35" fmla="*/ 3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30"/>
                  <a:gd name="T56" fmla="*/ 60 w 6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30">
                    <a:moveTo>
                      <a:pt x="53" y="3"/>
                    </a:moveTo>
                    <a:lnTo>
                      <a:pt x="53" y="2"/>
                    </a:lnTo>
                    <a:lnTo>
                      <a:pt x="29" y="13"/>
                    </a:lnTo>
                    <a:lnTo>
                      <a:pt x="24" y="17"/>
                    </a:lnTo>
                    <a:lnTo>
                      <a:pt x="16" y="19"/>
                    </a:lnTo>
                    <a:lnTo>
                      <a:pt x="10" y="23"/>
                    </a:lnTo>
                    <a:lnTo>
                      <a:pt x="5" y="26"/>
                    </a:lnTo>
                    <a:lnTo>
                      <a:pt x="0" y="28"/>
                    </a:lnTo>
                    <a:lnTo>
                      <a:pt x="1" y="29"/>
                    </a:lnTo>
                    <a:lnTo>
                      <a:pt x="2" y="30"/>
                    </a:lnTo>
                    <a:lnTo>
                      <a:pt x="10" y="26"/>
                    </a:lnTo>
                    <a:lnTo>
                      <a:pt x="16" y="23"/>
                    </a:lnTo>
                    <a:lnTo>
                      <a:pt x="21" y="21"/>
                    </a:lnTo>
                    <a:lnTo>
                      <a:pt x="28" y="19"/>
                    </a:lnTo>
                    <a:lnTo>
                      <a:pt x="37" y="12"/>
                    </a:lnTo>
                    <a:lnTo>
                      <a:pt x="60" y="0"/>
                    </a:lnTo>
                    <a:lnTo>
                      <a:pt x="54" y="4"/>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7" name="Freeform 3975"/>
              <p:cNvSpPr>
                <a:spLocks/>
              </p:cNvSpPr>
              <p:nvPr/>
            </p:nvSpPr>
            <p:spPr bwMode="auto">
              <a:xfrm>
                <a:off x="4436" y="3546"/>
                <a:ext cx="9" cy="4"/>
              </a:xfrm>
              <a:custGeom>
                <a:avLst/>
                <a:gdLst>
                  <a:gd name="T0" fmla="*/ 9 w 16"/>
                  <a:gd name="T1" fmla="*/ 2 h 8"/>
                  <a:gd name="T2" fmla="*/ 9 w 16"/>
                  <a:gd name="T3" fmla="*/ 1 h 8"/>
                  <a:gd name="T4" fmla="*/ 0 w 16"/>
                  <a:gd name="T5" fmla="*/ 6 h 8"/>
                  <a:gd name="T6" fmla="*/ 0 w 16"/>
                  <a:gd name="T7" fmla="*/ 7 h 8"/>
                  <a:gd name="T8" fmla="*/ 0 w 16"/>
                  <a:gd name="T9" fmla="*/ 8 h 8"/>
                  <a:gd name="T10" fmla="*/ 16 w 16"/>
                  <a:gd name="T11" fmla="*/ 0 h 8"/>
                  <a:gd name="T12" fmla="*/ 10 w 16"/>
                  <a:gd name="T13" fmla="*/ 3 h 8"/>
                  <a:gd name="T14" fmla="*/ 9 w 16"/>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8"/>
                  <a:gd name="T26" fmla="*/ 16 w 1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8">
                    <a:moveTo>
                      <a:pt x="9" y="2"/>
                    </a:moveTo>
                    <a:lnTo>
                      <a:pt x="9" y="1"/>
                    </a:lnTo>
                    <a:lnTo>
                      <a:pt x="0" y="6"/>
                    </a:lnTo>
                    <a:lnTo>
                      <a:pt x="0" y="7"/>
                    </a:lnTo>
                    <a:lnTo>
                      <a:pt x="0" y="8"/>
                    </a:lnTo>
                    <a:lnTo>
                      <a:pt x="16" y="0"/>
                    </a:lnTo>
                    <a:lnTo>
                      <a:pt x="10" y="3"/>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8" name="Freeform 3976"/>
              <p:cNvSpPr>
                <a:spLocks/>
              </p:cNvSpPr>
              <p:nvPr/>
            </p:nvSpPr>
            <p:spPr bwMode="auto">
              <a:xfrm>
                <a:off x="4425" y="3549"/>
                <a:ext cx="12" cy="7"/>
              </a:xfrm>
              <a:custGeom>
                <a:avLst/>
                <a:gdLst>
                  <a:gd name="T0" fmla="*/ 22 w 23"/>
                  <a:gd name="T1" fmla="*/ 0 h 15"/>
                  <a:gd name="T2" fmla="*/ 17 w 23"/>
                  <a:gd name="T3" fmla="*/ 2 h 15"/>
                  <a:gd name="T4" fmla="*/ 17 w 23"/>
                  <a:gd name="T5" fmla="*/ 2 h 15"/>
                  <a:gd name="T6" fmla="*/ 14 w 23"/>
                  <a:gd name="T7" fmla="*/ 3 h 15"/>
                  <a:gd name="T8" fmla="*/ 10 w 23"/>
                  <a:gd name="T9" fmla="*/ 5 h 15"/>
                  <a:gd name="T10" fmla="*/ 8 w 23"/>
                  <a:gd name="T11" fmla="*/ 7 h 15"/>
                  <a:gd name="T12" fmla="*/ 6 w 23"/>
                  <a:gd name="T13" fmla="*/ 8 h 15"/>
                  <a:gd name="T14" fmla="*/ 3 w 23"/>
                  <a:gd name="T15" fmla="*/ 11 h 15"/>
                  <a:gd name="T16" fmla="*/ 0 w 23"/>
                  <a:gd name="T17" fmla="*/ 12 h 15"/>
                  <a:gd name="T18" fmla="*/ 0 w 23"/>
                  <a:gd name="T19" fmla="*/ 13 h 15"/>
                  <a:gd name="T20" fmla="*/ 0 w 23"/>
                  <a:gd name="T21" fmla="*/ 15 h 15"/>
                  <a:gd name="T22" fmla="*/ 6 w 23"/>
                  <a:gd name="T23" fmla="*/ 11 h 15"/>
                  <a:gd name="T24" fmla="*/ 6 w 23"/>
                  <a:gd name="T25" fmla="*/ 10 h 15"/>
                  <a:gd name="T26" fmla="*/ 8 w 23"/>
                  <a:gd name="T27" fmla="*/ 9 h 15"/>
                  <a:gd name="T28" fmla="*/ 14 w 23"/>
                  <a:gd name="T29" fmla="*/ 8 h 15"/>
                  <a:gd name="T30" fmla="*/ 17 w 23"/>
                  <a:gd name="T31" fmla="*/ 5 h 15"/>
                  <a:gd name="T32" fmla="*/ 21 w 23"/>
                  <a:gd name="T33" fmla="*/ 4 h 15"/>
                  <a:gd name="T34" fmla="*/ 23 w 23"/>
                  <a:gd name="T35" fmla="*/ 2 h 15"/>
                  <a:gd name="T36" fmla="*/ 22 w 23"/>
                  <a:gd name="T37" fmla="*/ 1 h 15"/>
                  <a:gd name="T38" fmla="*/ 22 w 23"/>
                  <a:gd name="T39" fmla="*/ 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15"/>
                  <a:gd name="T62" fmla="*/ 23 w 23"/>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15">
                    <a:moveTo>
                      <a:pt x="22" y="0"/>
                    </a:moveTo>
                    <a:lnTo>
                      <a:pt x="17" y="2"/>
                    </a:lnTo>
                    <a:lnTo>
                      <a:pt x="14" y="3"/>
                    </a:lnTo>
                    <a:lnTo>
                      <a:pt x="10" y="5"/>
                    </a:lnTo>
                    <a:lnTo>
                      <a:pt x="8" y="7"/>
                    </a:lnTo>
                    <a:lnTo>
                      <a:pt x="6" y="8"/>
                    </a:lnTo>
                    <a:lnTo>
                      <a:pt x="3" y="11"/>
                    </a:lnTo>
                    <a:lnTo>
                      <a:pt x="0" y="12"/>
                    </a:lnTo>
                    <a:lnTo>
                      <a:pt x="0" y="13"/>
                    </a:lnTo>
                    <a:lnTo>
                      <a:pt x="0" y="15"/>
                    </a:lnTo>
                    <a:lnTo>
                      <a:pt x="6" y="11"/>
                    </a:lnTo>
                    <a:lnTo>
                      <a:pt x="6" y="10"/>
                    </a:lnTo>
                    <a:lnTo>
                      <a:pt x="8" y="9"/>
                    </a:lnTo>
                    <a:lnTo>
                      <a:pt x="14" y="8"/>
                    </a:lnTo>
                    <a:lnTo>
                      <a:pt x="17" y="5"/>
                    </a:lnTo>
                    <a:lnTo>
                      <a:pt x="21" y="4"/>
                    </a:lnTo>
                    <a:lnTo>
                      <a:pt x="23" y="2"/>
                    </a:lnTo>
                    <a:lnTo>
                      <a:pt x="22" y="1"/>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79" name="Freeform 3977"/>
              <p:cNvSpPr>
                <a:spLocks/>
              </p:cNvSpPr>
              <p:nvPr/>
            </p:nvSpPr>
            <p:spPr bwMode="auto">
              <a:xfrm>
                <a:off x="4424" y="3555"/>
                <a:ext cx="2" cy="2"/>
              </a:xfrm>
              <a:custGeom>
                <a:avLst/>
                <a:gdLst>
                  <a:gd name="T0" fmla="*/ 2 w 3"/>
                  <a:gd name="T1" fmla="*/ 0 h 4"/>
                  <a:gd name="T2" fmla="*/ 0 w 3"/>
                  <a:gd name="T3" fmla="*/ 1 h 4"/>
                  <a:gd name="T4" fmla="*/ 0 w 3"/>
                  <a:gd name="T5" fmla="*/ 1 h 4"/>
                  <a:gd name="T6" fmla="*/ 1 w 3"/>
                  <a:gd name="T7" fmla="*/ 3 h 4"/>
                  <a:gd name="T8" fmla="*/ 2 w 3"/>
                  <a:gd name="T9" fmla="*/ 4 h 4"/>
                  <a:gd name="T10" fmla="*/ 3 w 3"/>
                  <a:gd name="T11" fmla="*/ 3 h 4"/>
                  <a:gd name="T12" fmla="*/ 2 w 3"/>
                  <a:gd name="T13" fmla="*/ 1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1"/>
                    </a:lnTo>
                    <a:lnTo>
                      <a:pt x="1" y="3"/>
                    </a:lnTo>
                    <a:lnTo>
                      <a:pt x="2" y="4"/>
                    </a:lnTo>
                    <a:lnTo>
                      <a:pt x="3" y="3"/>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0" name="Freeform 3978"/>
              <p:cNvSpPr>
                <a:spLocks/>
              </p:cNvSpPr>
              <p:nvPr/>
            </p:nvSpPr>
            <p:spPr bwMode="auto">
              <a:xfrm>
                <a:off x="4424" y="3556"/>
                <a:ext cx="2" cy="1"/>
              </a:xfrm>
              <a:custGeom>
                <a:avLst/>
                <a:gdLst>
                  <a:gd name="T0" fmla="*/ 2 w 4"/>
                  <a:gd name="T1" fmla="*/ 2 h 4"/>
                  <a:gd name="T2" fmla="*/ 2 w 4"/>
                  <a:gd name="T3" fmla="*/ 0 h 4"/>
                  <a:gd name="T4" fmla="*/ 0 w 4"/>
                  <a:gd name="T5" fmla="*/ 2 h 4"/>
                  <a:gd name="T6" fmla="*/ 0 w 4"/>
                  <a:gd name="T7" fmla="*/ 3 h 4"/>
                  <a:gd name="T8" fmla="*/ 0 w 4"/>
                  <a:gd name="T9" fmla="*/ 4 h 4"/>
                  <a:gd name="T10" fmla="*/ 4 w 4"/>
                  <a:gd name="T11" fmla="*/ 2 h 4"/>
                  <a:gd name="T12" fmla="*/ 3 w 4"/>
                  <a:gd name="T13" fmla="*/ 3 h 4"/>
                  <a:gd name="T14" fmla="*/ 2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2"/>
                    </a:moveTo>
                    <a:lnTo>
                      <a:pt x="2" y="0"/>
                    </a:lnTo>
                    <a:lnTo>
                      <a:pt x="0" y="2"/>
                    </a:lnTo>
                    <a:lnTo>
                      <a:pt x="0" y="3"/>
                    </a:lnTo>
                    <a:lnTo>
                      <a:pt x="0" y="4"/>
                    </a:lnTo>
                    <a:lnTo>
                      <a:pt x="4" y="2"/>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1" name="Freeform 3979"/>
              <p:cNvSpPr>
                <a:spLocks/>
              </p:cNvSpPr>
              <p:nvPr/>
            </p:nvSpPr>
            <p:spPr bwMode="auto">
              <a:xfrm>
                <a:off x="4423" y="3556"/>
                <a:ext cx="1" cy="2"/>
              </a:xfrm>
              <a:custGeom>
                <a:avLst/>
                <a:gdLst>
                  <a:gd name="T0" fmla="*/ 3 w 4"/>
                  <a:gd name="T1" fmla="*/ 0 h 3"/>
                  <a:gd name="T2" fmla="*/ 0 w 4"/>
                  <a:gd name="T3" fmla="*/ 1 h 3"/>
                  <a:gd name="T4" fmla="*/ 0 w 4"/>
                  <a:gd name="T5" fmla="*/ 1 h 3"/>
                  <a:gd name="T6" fmla="*/ 1 w 4"/>
                  <a:gd name="T7" fmla="*/ 2 h 3"/>
                  <a:gd name="T8" fmla="*/ 3 w 4"/>
                  <a:gd name="T9" fmla="*/ 3 h 3"/>
                  <a:gd name="T10" fmla="*/ 4 w 4"/>
                  <a:gd name="T11" fmla="*/ 2 h 3"/>
                  <a:gd name="T12" fmla="*/ 3 w 4"/>
                  <a:gd name="T13" fmla="*/ 1 h 3"/>
                  <a:gd name="T14" fmla="*/ 3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0"/>
                    </a:moveTo>
                    <a:lnTo>
                      <a:pt x="0" y="1"/>
                    </a:lnTo>
                    <a:lnTo>
                      <a:pt x="1" y="2"/>
                    </a:lnTo>
                    <a:lnTo>
                      <a:pt x="3" y="3"/>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2" name="Freeform 3980"/>
              <p:cNvSpPr>
                <a:spLocks/>
              </p:cNvSpPr>
              <p:nvPr/>
            </p:nvSpPr>
            <p:spPr bwMode="auto">
              <a:xfrm>
                <a:off x="4422" y="3557"/>
                <a:ext cx="2" cy="2"/>
              </a:xfrm>
              <a:custGeom>
                <a:avLst/>
                <a:gdLst>
                  <a:gd name="T0" fmla="*/ 2 w 5"/>
                  <a:gd name="T1" fmla="*/ 1 h 3"/>
                  <a:gd name="T2" fmla="*/ 2 w 5"/>
                  <a:gd name="T3" fmla="*/ 0 h 3"/>
                  <a:gd name="T4" fmla="*/ 0 w 5"/>
                  <a:gd name="T5" fmla="*/ 1 h 3"/>
                  <a:gd name="T6" fmla="*/ 0 w 5"/>
                  <a:gd name="T7" fmla="*/ 2 h 3"/>
                  <a:gd name="T8" fmla="*/ 0 w 5"/>
                  <a:gd name="T9" fmla="*/ 3 h 3"/>
                  <a:gd name="T10" fmla="*/ 5 w 5"/>
                  <a:gd name="T11" fmla="*/ 1 h 3"/>
                  <a:gd name="T12" fmla="*/ 4 w 5"/>
                  <a:gd name="T13" fmla="*/ 2 h 3"/>
                  <a:gd name="T14" fmla="*/ 2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2" y="1"/>
                    </a:moveTo>
                    <a:lnTo>
                      <a:pt x="2" y="0"/>
                    </a:lnTo>
                    <a:lnTo>
                      <a:pt x="0" y="1"/>
                    </a:lnTo>
                    <a:lnTo>
                      <a:pt x="0" y="2"/>
                    </a:lnTo>
                    <a:lnTo>
                      <a:pt x="0" y="3"/>
                    </a:lnTo>
                    <a:lnTo>
                      <a:pt x="5" y="1"/>
                    </a:lnTo>
                    <a:lnTo>
                      <a:pt x="4"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3" name="Freeform 3981"/>
              <p:cNvSpPr>
                <a:spLocks/>
              </p:cNvSpPr>
              <p:nvPr/>
            </p:nvSpPr>
            <p:spPr bwMode="auto">
              <a:xfrm>
                <a:off x="4419" y="3557"/>
                <a:ext cx="4" cy="4"/>
              </a:xfrm>
              <a:custGeom>
                <a:avLst/>
                <a:gdLst>
                  <a:gd name="T0" fmla="*/ 7 w 8"/>
                  <a:gd name="T1" fmla="*/ 0 h 8"/>
                  <a:gd name="T2" fmla="*/ 5 w 8"/>
                  <a:gd name="T3" fmla="*/ 1 h 8"/>
                  <a:gd name="T4" fmla="*/ 0 w 8"/>
                  <a:gd name="T5" fmla="*/ 6 h 8"/>
                  <a:gd name="T6" fmla="*/ 1 w 8"/>
                  <a:gd name="T7" fmla="*/ 7 h 8"/>
                  <a:gd name="T8" fmla="*/ 2 w 8"/>
                  <a:gd name="T9" fmla="*/ 8 h 8"/>
                  <a:gd name="T10" fmla="*/ 8 w 8"/>
                  <a:gd name="T11" fmla="*/ 2 h 8"/>
                  <a:gd name="T12" fmla="*/ 7 w 8"/>
                  <a:gd name="T13" fmla="*/ 1 h 8"/>
                  <a:gd name="T14" fmla="*/ 7 w 8"/>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7" y="0"/>
                    </a:moveTo>
                    <a:lnTo>
                      <a:pt x="5" y="1"/>
                    </a:lnTo>
                    <a:lnTo>
                      <a:pt x="0" y="6"/>
                    </a:lnTo>
                    <a:lnTo>
                      <a:pt x="1" y="7"/>
                    </a:lnTo>
                    <a:lnTo>
                      <a:pt x="2" y="8"/>
                    </a:lnTo>
                    <a:lnTo>
                      <a:pt x="8" y="2"/>
                    </a:lnTo>
                    <a:lnTo>
                      <a:pt x="7" y="1"/>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4" name="Freeform 3982"/>
              <p:cNvSpPr>
                <a:spLocks/>
              </p:cNvSpPr>
              <p:nvPr/>
            </p:nvSpPr>
            <p:spPr bwMode="auto">
              <a:xfrm>
                <a:off x="4418" y="3560"/>
                <a:ext cx="88" cy="3"/>
              </a:xfrm>
              <a:custGeom>
                <a:avLst/>
                <a:gdLst>
                  <a:gd name="T0" fmla="*/ 1 w 176"/>
                  <a:gd name="T1" fmla="*/ 1 h 5"/>
                  <a:gd name="T2" fmla="*/ 2 w 176"/>
                  <a:gd name="T3" fmla="*/ 0 h 5"/>
                  <a:gd name="T4" fmla="*/ 0 w 176"/>
                  <a:gd name="T5" fmla="*/ 5 h 5"/>
                  <a:gd name="T6" fmla="*/ 174 w 176"/>
                  <a:gd name="T7" fmla="*/ 5 h 5"/>
                  <a:gd name="T8" fmla="*/ 176 w 176"/>
                  <a:gd name="T9" fmla="*/ 4 h 5"/>
                  <a:gd name="T10" fmla="*/ 175 w 176"/>
                  <a:gd name="T11" fmla="*/ 3 h 5"/>
                  <a:gd name="T12" fmla="*/ 2 w 176"/>
                  <a:gd name="T13" fmla="*/ 3 h 5"/>
                  <a:gd name="T14" fmla="*/ 3 w 176"/>
                  <a:gd name="T15" fmla="*/ 2 h 5"/>
                  <a:gd name="T16" fmla="*/ 2 w 176"/>
                  <a:gd name="T17" fmla="*/ 2 h 5"/>
                  <a:gd name="T18" fmla="*/ 1 w 176"/>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6"/>
                  <a:gd name="T31" fmla="*/ 0 h 5"/>
                  <a:gd name="T32" fmla="*/ 176 w 17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6" h="5">
                    <a:moveTo>
                      <a:pt x="1" y="1"/>
                    </a:moveTo>
                    <a:lnTo>
                      <a:pt x="2" y="0"/>
                    </a:lnTo>
                    <a:lnTo>
                      <a:pt x="0" y="5"/>
                    </a:lnTo>
                    <a:lnTo>
                      <a:pt x="174" y="5"/>
                    </a:lnTo>
                    <a:lnTo>
                      <a:pt x="176" y="4"/>
                    </a:lnTo>
                    <a:lnTo>
                      <a:pt x="175" y="3"/>
                    </a:lnTo>
                    <a:lnTo>
                      <a:pt x="2" y="3"/>
                    </a:lnTo>
                    <a:lnTo>
                      <a:pt x="3"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5" name="Freeform 3983"/>
              <p:cNvSpPr>
                <a:spLocks/>
              </p:cNvSpPr>
              <p:nvPr/>
            </p:nvSpPr>
            <p:spPr bwMode="auto">
              <a:xfrm>
                <a:off x="4541" y="3559"/>
                <a:ext cx="24" cy="15"/>
              </a:xfrm>
              <a:custGeom>
                <a:avLst/>
                <a:gdLst>
                  <a:gd name="T0" fmla="*/ 0 w 50"/>
                  <a:gd name="T1" fmla="*/ 30 h 30"/>
                  <a:gd name="T2" fmla="*/ 0 w 50"/>
                  <a:gd name="T3" fmla="*/ 0 h 30"/>
                  <a:gd name="T4" fmla="*/ 50 w 50"/>
                  <a:gd name="T5" fmla="*/ 0 h 30"/>
                  <a:gd name="T6" fmla="*/ 50 w 50"/>
                  <a:gd name="T7" fmla="*/ 30 h 30"/>
                  <a:gd name="T8" fmla="*/ 0 w 50"/>
                  <a:gd name="T9" fmla="*/ 30 h 30"/>
                  <a:gd name="T10" fmla="*/ 0 w 50"/>
                  <a:gd name="T11" fmla="*/ 30 h 30"/>
                  <a:gd name="T12" fmla="*/ 0 60000 65536"/>
                  <a:gd name="T13" fmla="*/ 0 60000 65536"/>
                  <a:gd name="T14" fmla="*/ 0 60000 65536"/>
                  <a:gd name="T15" fmla="*/ 0 60000 65536"/>
                  <a:gd name="T16" fmla="*/ 0 60000 65536"/>
                  <a:gd name="T17" fmla="*/ 0 60000 65536"/>
                  <a:gd name="T18" fmla="*/ 0 w 50"/>
                  <a:gd name="T19" fmla="*/ 0 h 30"/>
                  <a:gd name="T20" fmla="*/ 50 w 5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50" h="30">
                    <a:moveTo>
                      <a:pt x="0" y="30"/>
                    </a:moveTo>
                    <a:lnTo>
                      <a:pt x="0" y="0"/>
                    </a:lnTo>
                    <a:lnTo>
                      <a:pt x="50" y="0"/>
                    </a:lnTo>
                    <a:lnTo>
                      <a:pt x="50" y="30"/>
                    </a:lnTo>
                    <a:lnTo>
                      <a:pt x="0" y="3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6" name="Freeform 3984"/>
              <p:cNvSpPr>
                <a:spLocks/>
              </p:cNvSpPr>
              <p:nvPr/>
            </p:nvSpPr>
            <p:spPr bwMode="auto">
              <a:xfrm>
                <a:off x="4541" y="3559"/>
                <a:ext cx="24" cy="15"/>
              </a:xfrm>
              <a:custGeom>
                <a:avLst/>
                <a:gdLst>
                  <a:gd name="T0" fmla="*/ 0 w 50"/>
                  <a:gd name="T1" fmla="*/ 30 h 30"/>
                  <a:gd name="T2" fmla="*/ 0 w 50"/>
                  <a:gd name="T3" fmla="*/ 0 h 30"/>
                  <a:gd name="T4" fmla="*/ 50 w 50"/>
                  <a:gd name="T5" fmla="*/ 0 h 30"/>
                  <a:gd name="T6" fmla="*/ 50 w 50"/>
                  <a:gd name="T7" fmla="*/ 30 h 30"/>
                  <a:gd name="T8" fmla="*/ 0 w 50"/>
                  <a:gd name="T9" fmla="*/ 30 h 30"/>
                  <a:gd name="T10" fmla="*/ 0 w 50"/>
                  <a:gd name="T11" fmla="*/ 30 h 30"/>
                  <a:gd name="T12" fmla="*/ 0 60000 65536"/>
                  <a:gd name="T13" fmla="*/ 0 60000 65536"/>
                  <a:gd name="T14" fmla="*/ 0 60000 65536"/>
                  <a:gd name="T15" fmla="*/ 0 60000 65536"/>
                  <a:gd name="T16" fmla="*/ 0 60000 65536"/>
                  <a:gd name="T17" fmla="*/ 0 60000 65536"/>
                  <a:gd name="T18" fmla="*/ 0 w 50"/>
                  <a:gd name="T19" fmla="*/ 0 h 30"/>
                  <a:gd name="T20" fmla="*/ 50 w 5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50" h="30">
                    <a:moveTo>
                      <a:pt x="0" y="30"/>
                    </a:moveTo>
                    <a:lnTo>
                      <a:pt x="0" y="0"/>
                    </a:lnTo>
                    <a:lnTo>
                      <a:pt x="50" y="0"/>
                    </a:lnTo>
                    <a:lnTo>
                      <a:pt x="50" y="30"/>
                    </a:lnTo>
                    <a:lnTo>
                      <a:pt x="0" y="3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1887" name="Freeform 3985"/>
              <p:cNvSpPr>
                <a:spLocks/>
              </p:cNvSpPr>
              <p:nvPr/>
            </p:nvSpPr>
            <p:spPr bwMode="auto">
              <a:xfrm>
                <a:off x="4540" y="3559"/>
                <a:ext cx="25" cy="15"/>
              </a:xfrm>
              <a:custGeom>
                <a:avLst/>
                <a:gdLst>
                  <a:gd name="T0" fmla="*/ 0 w 51"/>
                  <a:gd name="T1" fmla="*/ 31 h 31"/>
                  <a:gd name="T2" fmla="*/ 3 w 51"/>
                  <a:gd name="T3" fmla="*/ 31 h 31"/>
                  <a:gd name="T4" fmla="*/ 3 w 51"/>
                  <a:gd name="T5" fmla="*/ 3 h 31"/>
                  <a:gd name="T6" fmla="*/ 50 w 51"/>
                  <a:gd name="T7" fmla="*/ 3 h 31"/>
                  <a:gd name="T8" fmla="*/ 51 w 51"/>
                  <a:gd name="T9" fmla="*/ 0 h 31"/>
                  <a:gd name="T10" fmla="*/ 0 w 51"/>
                  <a:gd name="T11" fmla="*/ 1 h 31"/>
                  <a:gd name="T12" fmla="*/ 0 w 51"/>
                  <a:gd name="T13" fmla="*/ 31 h 31"/>
                  <a:gd name="T14" fmla="*/ 0 60000 65536"/>
                  <a:gd name="T15" fmla="*/ 0 60000 65536"/>
                  <a:gd name="T16" fmla="*/ 0 60000 65536"/>
                  <a:gd name="T17" fmla="*/ 0 60000 65536"/>
                  <a:gd name="T18" fmla="*/ 0 60000 65536"/>
                  <a:gd name="T19" fmla="*/ 0 60000 65536"/>
                  <a:gd name="T20" fmla="*/ 0 60000 65536"/>
                  <a:gd name="T21" fmla="*/ 0 w 51"/>
                  <a:gd name="T22" fmla="*/ 0 h 31"/>
                  <a:gd name="T23" fmla="*/ 51 w 51"/>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31">
                    <a:moveTo>
                      <a:pt x="0" y="31"/>
                    </a:moveTo>
                    <a:lnTo>
                      <a:pt x="3" y="31"/>
                    </a:lnTo>
                    <a:lnTo>
                      <a:pt x="3" y="3"/>
                    </a:lnTo>
                    <a:lnTo>
                      <a:pt x="50" y="3"/>
                    </a:lnTo>
                    <a:lnTo>
                      <a:pt x="51" y="0"/>
                    </a:lnTo>
                    <a:lnTo>
                      <a:pt x="0" y="1"/>
                    </a:ln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8" name="Freeform 3986"/>
              <p:cNvSpPr>
                <a:spLocks/>
              </p:cNvSpPr>
              <p:nvPr/>
            </p:nvSpPr>
            <p:spPr bwMode="auto">
              <a:xfrm>
                <a:off x="4540" y="3559"/>
                <a:ext cx="26" cy="16"/>
              </a:xfrm>
              <a:custGeom>
                <a:avLst/>
                <a:gdLst>
                  <a:gd name="T0" fmla="*/ 50 w 52"/>
                  <a:gd name="T1" fmla="*/ 3 h 34"/>
                  <a:gd name="T2" fmla="*/ 50 w 52"/>
                  <a:gd name="T3" fmla="*/ 29 h 34"/>
                  <a:gd name="T4" fmla="*/ 3 w 52"/>
                  <a:gd name="T5" fmla="*/ 29 h 34"/>
                  <a:gd name="T6" fmla="*/ 0 w 52"/>
                  <a:gd name="T7" fmla="*/ 31 h 34"/>
                  <a:gd name="T8" fmla="*/ 1 w 52"/>
                  <a:gd name="T9" fmla="*/ 34 h 34"/>
                  <a:gd name="T10" fmla="*/ 52 w 52"/>
                  <a:gd name="T11" fmla="*/ 32 h 34"/>
                  <a:gd name="T12" fmla="*/ 51 w 52"/>
                  <a:gd name="T13" fmla="*/ 0 h 34"/>
                  <a:gd name="T14" fmla="*/ 50 w 52"/>
                  <a:gd name="T15" fmla="*/ 3 h 34"/>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34"/>
                  <a:gd name="T26" fmla="*/ 52 w 52"/>
                  <a:gd name="T27" fmla="*/ 34 h 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34">
                    <a:moveTo>
                      <a:pt x="50" y="3"/>
                    </a:moveTo>
                    <a:lnTo>
                      <a:pt x="50" y="29"/>
                    </a:lnTo>
                    <a:lnTo>
                      <a:pt x="3" y="29"/>
                    </a:lnTo>
                    <a:lnTo>
                      <a:pt x="0" y="31"/>
                    </a:lnTo>
                    <a:lnTo>
                      <a:pt x="1" y="34"/>
                    </a:lnTo>
                    <a:lnTo>
                      <a:pt x="52" y="32"/>
                    </a:lnTo>
                    <a:lnTo>
                      <a:pt x="51" y="0"/>
                    </a:lnTo>
                    <a:lnTo>
                      <a:pt x="5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89" name="Freeform 3987"/>
              <p:cNvSpPr>
                <a:spLocks/>
              </p:cNvSpPr>
              <p:nvPr/>
            </p:nvSpPr>
            <p:spPr bwMode="auto">
              <a:xfrm>
                <a:off x="4594" y="3467"/>
                <a:ext cx="117" cy="107"/>
              </a:xfrm>
              <a:custGeom>
                <a:avLst/>
                <a:gdLst>
                  <a:gd name="T0" fmla="*/ 0 w 233"/>
                  <a:gd name="T1" fmla="*/ 212 h 214"/>
                  <a:gd name="T2" fmla="*/ 0 w 233"/>
                  <a:gd name="T3" fmla="*/ 206 h 214"/>
                  <a:gd name="T4" fmla="*/ 2 w 233"/>
                  <a:gd name="T5" fmla="*/ 199 h 214"/>
                  <a:gd name="T6" fmla="*/ 5 w 233"/>
                  <a:gd name="T7" fmla="*/ 192 h 214"/>
                  <a:gd name="T8" fmla="*/ 13 w 233"/>
                  <a:gd name="T9" fmla="*/ 183 h 214"/>
                  <a:gd name="T10" fmla="*/ 24 w 233"/>
                  <a:gd name="T11" fmla="*/ 174 h 214"/>
                  <a:gd name="T12" fmla="*/ 35 w 233"/>
                  <a:gd name="T13" fmla="*/ 165 h 214"/>
                  <a:gd name="T14" fmla="*/ 51 w 233"/>
                  <a:gd name="T15" fmla="*/ 156 h 214"/>
                  <a:gd name="T16" fmla="*/ 71 w 233"/>
                  <a:gd name="T17" fmla="*/ 144 h 214"/>
                  <a:gd name="T18" fmla="*/ 99 w 233"/>
                  <a:gd name="T19" fmla="*/ 130 h 214"/>
                  <a:gd name="T20" fmla="*/ 131 w 233"/>
                  <a:gd name="T21" fmla="*/ 114 h 214"/>
                  <a:gd name="T22" fmla="*/ 155 w 233"/>
                  <a:gd name="T23" fmla="*/ 99 h 214"/>
                  <a:gd name="T24" fmla="*/ 170 w 233"/>
                  <a:gd name="T25" fmla="*/ 88 h 214"/>
                  <a:gd name="T26" fmla="*/ 180 w 233"/>
                  <a:gd name="T27" fmla="*/ 77 h 214"/>
                  <a:gd name="T28" fmla="*/ 186 w 233"/>
                  <a:gd name="T29" fmla="*/ 67 h 214"/>
                  <a:gd name="T30" fmla="*/ 187 w 233"/>
                  <a:gd name="T31" fmla="*/ 57 h 214"/>
                  <a:gd name="T32" fmla="*/ 185 w 233"/>
                  <a:gd name="T33" fmla="*/ 47 h 214"/>
                  <a:gd name="T34" fmla="*/ 177 w 233"/>
                  <a:gd name="T35" fmla="*/ 38 h 214"/>
                  <a:gd name="T36" fmla="*/ 167 w 233"/>
                  <a:gd name="T37" fmla="*/ 31 h 214"/>
                  <a:gd name="T38" fmla="*/ 152 w 233"/>
                  <a:gd name="T39" fmla="*/ 25 h 214"/>
                  <a:gd name="T40" fmla="*/ 136 w 233"/>
                  <a:gd name="T41" fmla="*/ 22 h 214"/>
                  <a:gd name="T42" fmla="*/ 116 w 233"/>
                  <a:gd name="T43" fmla="*/ 22 h 214"/>
                  <a:gd name="T44" fmla="*/ 96 w 233"/>
                  <a:gd name="T45" fmla="*/ 23 h 214"/>
                  <a:gd name="T46" fmla="*/ 80 w 233"/>
                  <a:gd name="T47" fmla="*/ 28 h 214"/>
                  <a:gd name="T48" fmla="*/ 68 w 233"/>
                  <a:gd name="T49" fmla="*/ 35 h 214"/>
                  <a:gd name="T50" fmla="*/ 58 w 233"/>
                  <a:gd name="T51" fmla="*/ 44 h 214"/>
                  <a:gd name="T52" fmla="*/ 53 w 233"/>
                  <a:gd name="T53" fmla="*/ 54 h 214"/>
                  <a:gd name="T54" fmla="*/ 8 w 233"/>
                  <a:gd name="T55" fmla="*/ 62 h 214"/>
                  <a:gd name="T56" fmla="*/ 13 w 233"/>
                  <a:gd name="T57" fmla="*/ 43 h 214"/>
                  <a:gd name="T58" fmla="*/ 25 w 233"/>
                  <a:gd name="T59" fmla="*/ 28 h 214"/>
                  <a:gd name="T60" fmla="*/ 42 w 233"/>
                  <a:gd name="T61" fmla="*/ 16 h 214"/>
                  <a:gd name="T62" fmla="*/ 64 w 233"/>
                  <a:gd name="T63" fmla="*/ 7 h 214"/>
                  <a:gd name="T64" fmla="*/ 91 w 233"/>
                  <a:gd name="T65" fmla="*/ 1 h 214"/>
                  <a:gd name="T66" fmla="*/ 123 w 233"/>
                  <a:gd name="T67" fmla="*/ 0 h 214"/>
                  <a:gd name="T68" fmla="*/ 154 w 233"/>
                  <a:gd name="T69" fmla="*/ 1 h 214"/>
                  <a:gd name="T70" fmla="*/ 180 w 233"/>
                  <a:gd name="T71" fmla="*/ 7 h 214"/>
                  <a:gd name="T72" fmla="*/ 202 w 233"/>
                  <a:gd name="T73" fmla="*/ 17 h 214"/>
                  <a:gd name="T74" fmla="*/ 220 w 233"/>
                  <a:gd name="T75" fmla="*/ 29 h 214"/>
                  <a:gd name="T76" fmla="*/ 230 w 233"/>
                  <a:gd name="T77" fmla="*/ 44 h 214"/>
                  <a:gd name="T78" fmla="*/ 233 w 233"/>
                  <a:gd name="T79" fmla="*/ 60 h 214"/>
                  <a:gd name="T80" fmla="*/ 232 w 233"/>
                  <a:gd name="T81" fmla="*/ 68 h 214"/>
                  <a:gd name="T82" fmla="*/ 229 w 233"/>
                  <a:gd name="T83" fmla="*/ 76 h 214"/>
                  <a:gd name="T84" fmla="*/ 224 w 233"/>
                  <a:gd name="T85" fmla="*/ 85 h 214"/>
                  <a:gd name="T86" fmla="*/ 216 w 233"/>
                  <a:gd name="T87" fmla="*/ 93 h 214"/>
                  <a:gd name="T88" fmla="*/ 207 w 233"/>
                  <a:gd name="T89" fmla="*/ 103 h 214"/>
                  <a:gd name="T90" fmla="*/ 195 w 233"/>
                  <a:gd name="T91" fmla="*/ 112 h 214"/>
                  <a:gd name="T92" fmla="*/ 178 w 233"/>
                  <a:gd name="T93" fmla="*/ 121 h 214"/>
                  <a:gd name="T94" fmla="*/ 156 w 233"/>
                  <a:gd name="T95" fmla="*/ 134 h 214"/>
                  <a:gd name="T96" fmla="*/ 129 w 233"/>
                  <a:gd name="T97" fmla="*/ 149 h 214"/>
                  <a:gd name="T98" fmla="*/ 104 w 233"/>
                  <a:gd name="T99" fmla="*/ 160 h 214"/>
                  <a:gd name="T100" fmla="*/ 88 w 233"/>
                  <a:gd name="T101" fmla="*/ 168 h 214"/>
                  <a:gd name="T102" fmla="*/ 78 w 233"/>
                  <a:gd name="T103" fmla="*/ 175 h 214"/>
                  <a:gd name="T104" fmla="*/ 71 w 233"/>
                  <a:gd name="T105" fmla="*/ 180 h 214"/>
                  <a:gd name="T106" fmla="*/ 64 w 233"/>
                  <a:gd name="T107" fmla="*/ 184 h 214"/>
                  <a:gd name="T108" fmla="*/ 60 w 233"/>
                  <a:gd name="T109" fmla="*/ 190 h 2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3"/>
                  <a:gd name="T166" fmla="*/ 0 h 214"/>
                  <a:gd name="T167" fmla="*/ 233 w 233"/>
                  <a:gd name="T168" fmla="*/ 214 h 2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3" h="214">
                    <a:moveTo>
                      <a:pt x="233" y="190"/>
                    </a:moveTo>
                    <a:lnTo>
                      <a:pt x="233" y="214"/>
                    </a:lnTo>
                    <a:lnTo>
                      <a:pt x="0" y="214"/>
                    </a:lnTo>
                    <a:lnTo>
                      <a:pt x="0" y="212"/>
                    </a:lnTo>
                    <a:lnTo>
                      <a:pt x="0" y="211"/>
                    </a:lnTo>
                    <a:lnTo>
                      <a:pt x="0" y="209"/>
                    </a:lnTo>
                    <a:lnTo>
                      <a:pt x="0" y="207"/>
                    </a:lnTo>
                    <a:lnTo>
                      <a:pt x="0" y="206"/>
                    </a:lnTo>
                    <a:lnTo>
                      <a:pt x="1" y="204"/>
                    </a:lnTo>
                    <a:lnTo>
                      <a:pt x="1" y="203"/>
                    </a:lnTo>
                    <a:lnTo>
                      <a:pt x="1" y="202"/>
                    </a:lnTo>
                    <a:lnTo>
                      <a:pt x="2" y="199"/>
                    </a:lnTo>
                    <a:lnTo>
                      <a:pt x="2" y="198"/>
                    </a:lnTo>
                    <a:lnTo>
                      <a:pt x="3" y="197"/>
                    </a:lnTo>
                    <a:lnTo>
                      <a:pt x="4" y="196"/>
                    </a:lnTo>
                    <a:lnTo>
                      <a:pt x="5" y="192"/>
                    </a:lnTo>
                    <a:lnTo>
                      <a:pt x="6" y="190"/>
                    </a:lnTo>
                    <a:lnTo>
                      <a:pt x="9" y="188"/>
                    </a:lnTo>
                    <a:lnTo>
                      <a:pt x="11" y="186"/>
                    </a:lnTo>
                    <a:lnTo>
                      <a:pt x="13" y="183"/>
                    </a:lnTo>
                    <a:lnTo>
                      <a:pt x="16" y="181"/>
                    </a:lnTo>
                    <a:lnTo>
                      <a:pt x="18" y="179"/>
                    </a:lnTo>
                    <a:lnTo>
                      <a:pt x="20" y="176"/>
                    </a:lnTo>
                    <a:lnTo>
                      <a:pt x="24" y="174"/>
                    </a:lnTo>
                    <a:lnTo>
                      <a:pt x="26" y="172"/>
                    </a:lnTo>
                    <a:lnTo>
                      <a:pt x="30" y="169"/>
                    </a:lnTo>
                    <a:lnTo>
                      <a:pt x="33" y="168"/>
                    </a:lnTo>
                    <a:lnTo>
                      <a:pt x="35" y="165"/>
                    </a:lnTo>
                    <a:lnTo>
                      <a:pt x="40" y="162"/>
                    </a:lnTo>
                    <a:lnTo>
                      <a:pt x="43" y="160"/>
                    </a:lnTo>
                    <a:lnTo>
                      <a:pt x="48" y="158"/>
                    </a:lnTo>
                    <a:lnTo>
                      <a:pt x="51" y="156"/>
                    </a:lnTo>
                    <a:lnTo>
                      <a:pt x="56" y="152"/>
                    </a:lnTo>
                    <a:lnTo>
                      <a:pt x="61" y="150"/>
                    </a:lnTo>
                    <a:lnTo>
                      <a:pt x="66" y="148"/>
                    </a:lnTo>
                    <a:lnTo>
                      <a:pt x="71" y="144"/>
                    </a:lnTo>
                    <a:lnTo>
                      <a:pt x="77" y="142"/>
                    </a:lnTo>
                    <a:lnTo>
                      <a:pt x="83" y="138"/>
                    </a:lnTo>
                    <a:lnTo>
                      <a:pt x="89" y="136"/>
                    </a:lnTo>
                    <a:lnTo>
                      <a:pt x="99" y="130"/>
                    </a:lnTo>
                    <a:lnTo>
                      <a:pt x="108" y="126"/>
                    </a:lnTo>
                    <a:lnTo>
                      <a:pt x="116" y="122"/>
                    </a:lnTo>
                    <a:lnTo>
                      <a:pt x="124" y="118"/>
                    </a:lnTo>
                    <a:lnTo>
                      <a:pt x="131" y="114"/>
                    </a:lnTo>
                    <a:lnTo>
                      <a:pt x="138" y="110"/>
                    </a:lnTo>
                    <a:lnTo>
                      <a:pt x="144" y="106"/>
                    </a:lnTo>
                    <a:lnTo>
                      <a:pt x="149" y="103"/>
                    </a:lnTo>
                    <a:lnTo>
                      <a:pt x="155" y="99"/>
                    </a:lnTo>
                    <a:lnTo>
                      <a:pt x="160" y="96"/>
                    </a:lnTo>
                    <a:lnTo>
                      <a:pt x="163" y="93"/>
                    </a:lnTo>
                    <a:lnTo>
                      <a:pt x="168" y="91"/>
                    </a:lnTo>
                    <a:lnTo>
                      <a:pt x="170" y="88"/>
                    </a:lnTo>
                    <a:lnTo>
                      <a:pt x="174" y="85"/>
                    </a:lnTo>
                    <a:lnTo>
                      <a:pt x="176" y="83"/>
                    </a:lnTo>
                    <a:lnTo>
                      <a:pt x="179" y="80"/>
                    </a:lnTo>
                    <a:lnTo>
                      <a:pt x="180" y="77"/>
                    </a:lnTo>
                    <a:lnTo>
                      <a:pt x="183" y="75"/>
                    </a:lnTo>
                    <a:lnTo>
                      <a:pt x="184" y="73"/>
                    </a:lnTo>
                    <a:lnTo>
                      <a:pt x="186" y="69"/>
                    </a:lnTo>
                    <a:lnTo>
                      <a:pt x="186" y="67"/>
                    </a:lnTo>
                    <a:lnTo>
                      <a:pt x="187" y="65"/>
                    </a:lnTo>
                    <a:lnTo>
                      <a:pt x="187" y="62"/>
                    </a:lnTo>
                    <a:lnTo>
                      <a:pt x="189" y="60"/>
                    </a:lnTo>
                    <a:lnTo>
                      <a:pt x="187" y="57"/>
                    </a:lnTo>
                    <a:lnTo>
                      <a:pt x="187" y="54"/>
                    </a:lnTo>
                    <a:lnTo>
                      <a:pt x="186" y="52"/>
                    </a:lnTo>
                    <a:lnTo>
                      <a:pt x="186" y="50"/>
                    </a:lnTo>
                    <a:lnTo>
                      <a:pt x="185" y="47"/>
                    </a:lnTo>
                    <a:lnTo>
                      <a:pt x="183" y="45"/>
                    </a:lnTo>
                    <a:lnTo>
                      <a:pt x="182" y="43"/>
                    </a:lnTo>
                    <a:lnTo>
                      <a:pt x="179" y="40"/>
                    </a:lnTo>
                    <a:lnTo>
                      <a:pt x="177" y="38"/>
                    </a:lnTo>
                    <a:lnTo>
                      <a:pt x="175" y="37"/>
                    </a:lnTo>
                    <a:lnTo>
                      <a:pt x="172" y="35"/>
                    </a:lnTo>
                    <a:lnTo>
                      <a:pt x="170" y="33"/>
                    </a:lnTo>
                    <a:lnTo>
                      <a:pt x="167" y="31"/>
                    </a:lnTo>
                    <a:lnTo>
                      <a:pt x="163" y="29"/>
                    </a:lnTo>
                    <a:lnTo>
                      <a:pt x="160" y="28"/>
                    </a:lnTo>
                    <a:lnTo>
                      <a:pt x="156" y="27"/>
                    </a:lnTo>
                    <a:lnTo>
                      <a:pt x="152" y="25"/>
                    </a:lnTo>
                    <a:lnTo>
                      <a:pt x="148" y="24"/>
                    </a:lnTo>
                    <a:lnTo>
                      <a:pt x="144" y="23"/>
                    </a:lnTo>
                    <a:lnTo>
                      <a:pt x="140" y="23"/>
                    </a:lnTo>
                    <a:lnTo>
                      <a:pt x="136" y="22"/>
                    </a:lnTo>
                    <a:lnTo>
                      <a:pt x="131" y="22"/>
                    </a:lnTo>
                    <a:lnTo>
                      <a:pt x="126" y="22"/>
                    </a:lnTo>
                    <a:lnTo>
                      <a:pt x="122" y="22"/>
                    </a:lnTo>
                    <a:lnTo>
                      <a:pt x="116" y="22"/>
                    </a:lnTo>
                    <a:lnTo>
                      <a:pt x="110" y="22"/>
                    </a:lnTo>
                    <a:lnTo>
                      <a:pt x="106" y="22"/>
                    </a:lnTo>
                    <a:lnTo>
                      <a:pt x="101" y="23"/>
                    </a:lnTo>
                    <a:lnTo>
                      <a:pt x="96" y="23"/>
                    </a:lnTo>
                    <a:lnTo>
                      <a:pt x="92" y="24"/>
                    </a:lnTo>
                    <a:lnTo>
                      <a:pt x="88" y="25"/>
                    </a:lnTo>
                    <a:lnTo>
                      <a:pt x="84" y="27"/>
                    </a:lnTo>
                    <a:lnTo>
                      <a:pt x="80" y="28"/>
                    </a:lnTo>
                    <a:lnTo>
                      <a:pt x="77" y="29"/>
                    </a:lnTo>
                    <a:lnTo>
                      <a:pt x="73" y="31"/>
                    </a:lnTo>
                    <a:lnTo>
                      <a:pt x="71" y="33"/>
                    </a:lnTo>
                    <a:lnTo>
                      <a:pt x="68" y="35"/>
                    </a:lnTo>
                    <a:lnTo>
                      <a:pt x="65" y="37"/>
                    </a:lnTo>
                    <a:lnTo>
                      <a:pt x="62" y="39"/>
                    </a:lnTo>
                    <a:lnTo>
                      <a:pt x="61" y="42"/>
                    </a:lnTo>
                    <a:lnTo>
                      <a:pt x="58" y="44"/>
                    </a:lnTo>
                    <a:lnTo>
                      <a:pt x="56" y="46"/>
                    </a:lnTo>
                    <a:lnTo>
                      <a:pt x="55" y="50"/>
                    </a:lnTo>
                    <a:lnTo>
                      <a:pt x="54" y="52"/>
                    </a:lnTo>
                    <a:lnTo>
                      <a:pt x="53" y="54"/>
                    </a:lnTo>
                    <a:lnTo>
                      <a:pt x="53" y="58"/>
                    </a:lnTo>
                    <a:lnTo>
                      <a:pt x="53" y="61"/>
                    </a:lnTo>
                    <a:lnTo>
                      <a:pt x="53" y="65"/>
                    </a:lnTo>
                    <a:lnTo>
                      <a:pt x="8" y="62"/>
                    </a:lnTo>
                    <a:lnTo>
                      <a:pt x="8" y="57"/>
                    </a:lnTo>
                    <a:lnTo>
                      <a:pt x="9" y="52"/>
                    </a:lnTo>
                    <a:lnTo>
                      <a:pt x="11" y="47"/>
                    </a:lnTo>
                    <a:lnTo>
                      <a:pt x="13" y="43"/>
                    </a:lnTo>
                    <a:lnTo>
                      <a:pt x="16" y="39"/>
                    </a:lnTo>
                    <a:lnTo>
                      <a:pt x="18" y="35"/>
                    </a:lnTo>
                    <a:lnTo>
                      <a:pt x="21" y="31"/>
                    </a:lnTo>
                    <a:lnTo>
                      <a:pt x="25" y="28"/>
                    </a:lnTo>
                    <a:lnTo>
                      <a:pt x="28" y="24"/>
                    </a:lnTo>
                    <a:lnTo>
                      <a:pt x="32" y="21"/>
                    </a:lnTo>
                    <a:lnTo>
                      <a:pt x="36" y="18"/>
                    </a:lnTo>
                    <a:lnTo>
                      <a:pt x="42" y="16"/>
                    </a:lnTo>
                    <a:lnTo>
                      <a:pt x="47" y="13"/>
                    </a:lnTo>
                    <a:lnTo>
                      <a:pt x="53" y="10"/>
                    </a:lnTo>
                    <a:lnTo>
                      <a:pt x="58" y="8"/>
                    </a:lnTo>
                    <a:lnTo>
                      <a:pt x="64" y="7"/>
                    </a:lnTo>
                    <a:lnTo>
                      <a:pt x="70" y="5"/>
                    </a:lnTo>
                    <a:lnTo>
                      <a:pt x="77" y="4"/>
                    </a:lnTo>
                    <a:lnTo>
                      <a:pt x="84" y="2"/>
                    </a:lnTo>
                    <a:lnTo>
                      <a:pt x="91" y="1"/>
                    </a:lnTo>
                    <a:lnTo>
                      <a:pt x="99" y="0"/>
                    </a:lnTo>
                    <a:lnTo>
                      <a:pt x="106" y="0"/>
                    </a:lnTo>
                    <a:lnTo>
                      <a:pt x="114" y="0"/>
                    </a:lnTo>
                    <a:lnTo>
                      <a:pt x="123" y="0"/>
                    </a:lnTo>
                    <a:lnTo>
                      <a:pt x="131" y="0"/>
                    </a:lnTo>
                    <a:lnTo>
                      <a:pt x="139" y="0"/>
                    </a:lnTo>
                    <a:lnTo>
                      <a:pt x="146" y="0"/>
                    </a:lnTo>
                    <a:lnTo>
                      <a:pt x="154" y="1"/>
                    </a:lnTo>
                    <a:lnTo>
                      <a:pt x="161" y="2"/>
                    </a:lnTo>
                    <a:lnTo>
                      <a:pt x="168" y="4"/>
                    </a:lnTo>
                    <a:lnTo>
                      <a:pt x="174" y="6"/>
                    </a:lnTo>
                    <a:lnTo>
                      <a:pt x="180" y="7"/>
                    </a:lnTo>
                    <a:lnTo>
                      <a:pt x="186" y="9"/>
                    </a:lnTo>
                    <a:lnTo>
                      <a:pt x="192" y="12"/>
                    </a:lnTo>
                    <a:lnTo>
                      <a:pt x="197" y="14"/>
                    </a:lnTo>
                    <a:lnTo>
                      <a:pt x="202" y="17"/>
                    </a:lnTo>
                    <a:lnTo>
                      <a:pt x="207" y="20"/>
                    </a:lnTo>
                    <a:lnTo>
                      <a:pt x="212" y="23"/>
                    </a:lnTo>
                    <a:lnTo>
                      <a:pt x="215" y="25"/>
                    </a:lnTo>
                    <a:lnTo>
                      <a:pt x="220" y="29"/>
                    </a:lnTo>
                    <a:lnTo>
                      <a:pt x="222" y="32"/>
                    </a:lnTo>
                    <a:lnTo>
                      <a:pt x="225" y="36"/>
                    </a:lnTo>
                    <a:lnTo>
                      <a:pt x="228" y="39"/>
                    </a:lnTo>
                    <a:lnTo>
                      <a:pt x="230" y="44"/>
                    </a:lnTo>
                    <a:lnTo>
                      <a:pt x="231" y="47"/>
                    </a:lnTo>
                    <a:lnTo>
                      <a:pt x="232" y="51"/>
                    </a:lnTo>
                    <a:lnTo>
                      <a:pt x="232" y="55"/>
                    </a:lnTo>
                    <a:lnTo>
                      <a:pt x="233" y="60"/>
                    </a:lnTo>
                    <a:lnTo>
                      <a:pt x="232" y="61"/>
                    </a:lnTo>
                    <a:lnTo>
                      <a:pt x="232" y="63"/>
                    </a:lnTo>
                    <a:lnTo>
                      <a:pt x="232" y="66"/>
                    </a:lnTo>
                    <a:lnTo>
                      <a:pt x="232" y="68"/>
                    </a:lnTo>
                    <a:lnTo>
                      <a:pt x="231" y="70"/>
                    </a:lnTo>
                    <a:lnTo>
                      <a:pt x="230" y="73"/>
                    </a:lnTo>
                    <a:lnTo>
                      <a:pt x="230" y="74"/>
                    </a:lnTo>
                    <a:lnTo>
                      <a:pt x="229" y="76"/>
                    </a:lnTo>
                    <a:lnTo>
                      <a:pt x="228" y="78"/>
                    </a:lnTo>
                    <a:lnTo>
                      <a:pt x="227" y="81"/>
                    </a:lnTo>
                    <a:lnTo>
                      <a:pt x="225" y="83"/>
                    </a:lnTo>
                    <a:lnTo>
                      <a:pt x="224" y="85"/>
                    </a:lnTo>
                    <a:lnTo>
                      <a:pt x="222" y="86"/>
                    </a:lnTo>
                    <a:lnTo>
                      <a:pt x="221" y="89"/>
                    </a:lnTo>
                    <a:lnTo>
                      <a:pt x="219" y="91"/>
                    </a:lnTo>
                    <a:lnTo>
                      <a:pt x="216" y="93"/>
                    </a:lnTo>
                    <a:lnTo>
                      <a:pt x="214" y="96"/>
                    </a:lnTo>
                    <a:lnTo>
                      <a:pt x="212" y="98"/>
                    </a:lnTo>
                    <a:lnTo>
                      <a:pt x="209" y="100"/>
                    </a:lnTo>
                    <a:lnTo>
                      <a:pt x="207" y="103"/>
                    </a:lnTo>
                    <a:lnTo>
                      <a:pt x="204" y="105"/>
                    </a:lnTo>
                    <a:lnTo>
                      <a:pt x="201" y="107"/>
                    </a:lnTo>
                    <a:lnTo>
                      <a:pt x="198" y="110"/>
                    </a:lnTo>
                    <a:lnTo>
                      <a:pt x="195" y="112"/>
                    </a:lnTo>
                    <a:lnTo>
                      <a:pt x="191" y="113"/>
                    </a:lnTo>
                    <a:lnTo>
                      <a:pt x="187" y="115"/>
                    </a:lnTo>
                    <a:lnTo>
                      <a:pt x="183" y="119"/>
                    </a:lnTo>
                    <a:lnTo>
                      <a:pt x="178" y="121"/>
                    </a:lnTo>
                    <a:lnTo>
                      <a:pt x="174" y="123"/>
                    </a:lnTo>
                    <a:lnTo>
                      <a:pt x="168" y="127"/>
                    </a:lnTo>
                    <a:lnTo>
                      <a:pt x="162" y="130"/>
                    </a:lnTo>
                    <a:lnTo>
                      <a:pt x="156" y="134"/>
                    </a:lnTo>
                    <a:lnTo>
                      <a:pt x="149" y="137"/>
                    </a:lnTo>
                    <a:lnTo>
                      <a:pt x="142" y="141"/>
                    </a:lnTo>
                    <a:lnTo>
                      <a:pt x="136" y="144"/>
                    </a:lnTo>
                    <a:lnTo>
                      <a:pt x="129" y="149"/>
                    </a:lnTo>
                    <a:lnTo>
                      <a:pt x="122" y="151"/>
                    </a:lnTo>
                    <a:lnTo>
                      <a:pt x="116" y="154"/>
                    </a:lnTo>
                    <a:lnTo>
                      <a:pt x="110" y="157"/>
                    </a:lnTo>
                    <a:lnTo>
                      <a:pt x="104" y="160"/>
                    </a:lnTo>
                    <a:lnTo>
                      <a:pt x="100" y="162"/>
                    </a:lnTo>
                    <a:lnTo>
                      <a:pt x="95" y="165"/>
                    </a:lnTo>
                    <a:lnTo>
                      <a:pt x="92" y="167"/>
                    </a:lnTo>
                    <a:lnTo>
                      <a:pt x="88" y="168"/>
                    </a:lnTo>
                    <a:lnTo>
                      <a:pt x="85" y="171"/>
                    </a:lnTo>
                    <a:lnTo>
                      <a:pt x="81" y="172"/>
                    </a:lnTo>
                    <a:lnTo>
                      <a:pt x="79" y="173"/>
                    </a:lnTo>
                    <a:lnTo>
                      <a:pt x="78" y="175"/>
                    </a:lnTo>
                    <a:lnTo>
                      <a:pt x="76" y="176"/>
                    </a:lnTo>
                    <a:lnTo>
                      <a:pt x="74" y="177"/>
                    </a:lnTo>
                    <a:lnTo>
                      <a:pt x="72" y="179"/>
                    </a:lnTo>
                    <a:lnTo>
                      <a:pt x="71" y="180"/>
                    </a:lnTo>
                    <a:lnTo>
                      <a:pt x="69" y="181"/>
                    </a:lnTo>
                    <a:lnTo>
                      <a:pt x="68" y="182"/>
                    </a:lnTo>
                    <a:lnTo>
                      <a:pt x="66" y="183"/>
                    </a:lnTo>
                    <a:lnTo>
                      <a:pt x="64" y="184"/>
                    </a:lnTo>
                    <a:lnTo>
                      <a:pt x="63" y="186"/>
                    </a:lnTo>
                    <a:lnTo>
                      <a:pt x="62" y="187"/>
                    </a:lnTo>
                    <a:lnTo>
                      <a:pt x="61" y="188"/>
                    </a:lnTo>
                    <a:lnTo>
                      <a:pt x="60" y="190"/>
                    </a:lnTo>
                    <a:lnTo>
                      <a:pt x="233" y="19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0" name="Freeform 3988"/>
              <p:cNvSpPr>
                <a:spLocks/>
              </p:cNvSpPr>
              <p:nvPr/>
            </p:nvSpPr>
            <p:spPr bwMode="auto">
              <a:xfrm>
                <a:off x="4594" y="3467"/>
                <a:ext cx="117" cy="107"/>
              </a:xfrm>
              <a:custGeom>
                <a:avLst/>
                <a:gdLst>
                  <a:gd name="T0" fmla="*/ 0 w 233"/>
                  <a:gd name="T1" fmla="*/ 212 h 214"/>
                  <a:gd name="T2" fmla="*/ 0 w 233"/>
                  <a:gd name="T3" fmla="*/ 206 h 214"/>
                  <a:gd name="T4" fmla="*/ 2 w 233"/>
                  <a:gd name="T5" fmla="*/ 199 h 214"/>
                  <a:gd name="T6" fmla="*/ 5 w 233"/>
                  <a:gd name="T7" fmla="*/ 192 h 214"/>
                  <a:gd name="T8" fmla="*/ 13 w 233"/>
                  <a:gd name="T9" fmla="*/ 183 h 214"/>
                  <a:gd name="T10" fmla="*/ 24 w 233"/>
                  <a:gd name="T11" fmla="*/ 174 h 214"/>
                  <a:gd name="T12" fmla="*/ 35 w 233"/>
                  <a:gd name="T13" fmla="*/ 165 h 214"/>
                  <a:gd name="T14" fmla="*/ 51 w 233"/>
                  <a:gd name="T15" fmla="*/ 156 h 214"/>
                  <a:gd name="T16" fmla="*/ 71 w 233"/>
                  <a:gd name="T17" fmla="*/ 144 h 214"/>
                  <a:gd name="T18" fmla="*/ 99 w 233"/>
                  <a:gd name="T19" fmla="*/ 130 h 214"/>
                  <a:gd name="T20" fmla="*/ 131 w 233"/>
                  <a:gd name="T21" fmla="*/ 114 h 214"/>
                  <a:gd name="T22" fmla="*/ 155 w 233"/>
                  <a:gd name="T23" fmla="*/ 99 h 214"/>
                  <a:gd name="T24" fmla="*/ 170 w 233"/>
                  <a:gd name="T25" fmla="*/ 88 h 214"/>
                  <a:gd name="T26" fmla="*/ 180 w 233"/>
                  <a:gd name="T27" fmla="*/ 77 h 214"/>
                  <a:gd name="T28" fmla="*/ 186 w 233"/>
                  <a:gd name="T29" fmla="*/ 67 h 214"/>
                  <a:gd name="T30" fmla="*/ 187 w 233"/>
                  <a:gd name="T31" fmla="*/ 57 h 214"/>
                  <a:gd name="T32" fmla="*/ 185 w 233"/>
                  <a:gd name="T33" fmla="*/ 47 h 214"/>
                  <a:gd name="T34" fmla="*/ 177 w 233"/>
                  <a:gd name="T35" fmla="*/ 38 h 214"/>
                  <a:gd name="T36" fmla="*/ 167 w 233"/>
                  <a:gd name="T37" fmla="*/ 31 h 214"/>
                  <a:gd name="T38" fmla="*/ 152 w 233"/>
                  <a:gd name="T39" fmla="*/ 25 h 214"/>
                  <a:gd name="T40" fmla="*/ 136 w 233"/>
                  <a:gd name="T41" fmla="*/ 22 h 214"/>
                  <a:gd name="T42" fmla="*/ 116 w 233"/>
                  <a:gd name="T43" fmla="*/ 22 h 214"/>
                  <a:gd name="T44" fmla="*/ 96 w 233"/>
                  <a:gd name="T45" fmla="*/ 23 h 214"/>
                  <a:gd name="T46" fmla="*/ 80 w 233"/>
                  <a:gd name="T47" fmla="*/ 28 h 214"/>
                  <a:gd name="T48" fmla="*/ 68 w 233"/>
                  <a:gd name="T49" fmla="*/ 35 h 214"/>
                  <a:gd name="T50" fmla="*/ 58 w 233"/>
                  <a:gd name="T51" fmla="*/ 44 h 214"/>
                  <a:gd name="T52" fmla="*/ 53 w 233"/>
                  <a:gd name="T53" fmla="*/ 54 h 214"/>
                  <a:gd name="T54" fmla="*/ 8 w 233"/>
                  <a:gd name="T55" fmla="*/ 62 h 214"/>
                  <a:gd name="T56" fmla="*/ 13 w 233"/>
                  <a:gd name="T57" fmla="*/ 43 h 214"/>
                  <a:gd name="T58" fmla="*/ 25 w 233"/>
                  <a:gd name="T59" fmla="*/ 28 h 214"/>
                  <a:gd name="T60" fmla="*/ 42 w 233"/>
                  <a:gd name="T61" fmla="*/ 16 h 214"/>
                  <a:gd name="T62" fmla="*/ 64 w 233"/>
                  <a:gd name="T63" fmla="*/ 7 h 214"/>
                  <a:gd name="T64" fmla="*/ 91 w 233"/>
                  <a:gd name="T65" fmla="*/ 1 h 214"/>
                  <a:gd name="T66" fmla="*/ 123 w 233"/>
                  <a:gd name="T67" fmla="*/ 0 h 214"/>
                  <a:gd name="T68" fmla="*/ 154 w 233"/>
                  <a:gd name="T69" fmla="*/ 1 h 214"/>
                  <a:gd name="T70" fmla="*/ 180 w 233"/>
                  <a:gd name="T71" fmla="*/ 7 h 214"/>
                  <a:gd name="T72" fmla="*/ 202 w 233"/>
                  <a:gd name="T73" fmla="*/ 17 h 214"/>
                  <a:gd name="T74" fmla="*/ 220 w 233"/>
                  <a:gd name="T75" fmla="*/ 29 h 214"/>
                  <a:gd name="T76" fmla="*/ 230 w 233"/>
                  <a:gd name="T77" fmla="*/ 44 h 214"/>
                  <a:gd name="T78" fmla="*/ 233 w 233"/>
                  <a:gd name="T79" fmla="*/ 60 h 214"/>
                  <a:gd name="T80" fmla="*/ 232 w 233"/>
                  <a:gd name="T81" fmla="*/ 68 h 214"/>
                  <a:gd name="T82" fmla="*/ 229 w 233"/>
                  <a:gd name="T83" fmla="*/ 76 h 214"/>
                  <a:gd name="T84" fmla="*/ 224 w 233"/>
                  <a:gd name="T85" fmla="*/ 85 h 214"/>
                  <a:gd name="T86" fmla="*/ 216 w 233"/>
                  <a:gd name="T87" fmla="*/ 93 h 214"/>
                  <a:gd name="T88" fmla="*/ 207 w 233"/>
                  <a:gd name="T89" fmla="*/ 103 h 214"/>
                  <a:gd name="T90" fmla="*/ 195 w 233"/>
                  <a:gd name="T91" fmla="*/ 112 h 214"/>
                  <a:gd name="T92" fmla="*/ 178 w 233"/>
                  <a:gd name="T93" fmla="*/ 121 h 214"/>
                  <a:gd name="T94" fmla="*/ 156 w 233"/>
                  <a:gd name="T95" fmla="*/ 134 h 214"/>
                  <a:gd name="T96" fmla="*/ 129 w 233"/>
                  <a:gd name="T97" fmla="*/ 149 h 214"/>
                  <a:gd name="T98" fmla="*/ 104 w 233"/>
                  <a:gd name="T99" fmla="*/ 160 h 214"/>
                  <a:gd name="T100" fmla="*/ 88 w 233"/>
                  <a:gd name="T101" fmla="*/ 168 h 214"/>
                  <a:gd name="T102" fmla="*/ 78 w 233"/>
                  <a:gd name="T103" fmla="*/ 175 h 214"/>
                  <a:gd name="T104" fmla="*/ 71 w 233"/>
                  <a:gd name="T105" fmla="*/ 180 h 214"/>
                  <a:gd name="T106" fmla="*/ 64 w 233"/>
                  <a:gd name="T107" fmla="*/ 184 h 214"/>
                  <a:gd name="T108" fmla="*/ 60 w 233"/>
                  <a:gd name="T109" fmla="*/ 190 h 2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3"/>
                  <a:gd name="T166" fmla="*/ 0 h 214"/>
                  <a:gd name="T167" fmla="*/ 233 w 233"/>
                  <a:gd name="T168" fmla="*/ 214 h 2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3" h="214">
                    <a:moveTo>
                      <a:pt x="233" y="190"/>
                    </a:moveTo>
                    <a:lnTo>
                      <a:pt x="233" y="214"/>
                    </a:lnTo>
                    <a:lnTo>
                      <a:pt x="0" y="214"/>
                    </a:lnTo>
                    <a:lnTo>
                      <a:pt x="0" y="212"/>
                    </a:lnTo>
                    <a:lnTo>
                      <a:pt x="0" y="211"/>
                    </a:lnTo>
                    <a:lnTo>
                      <a:pt x="0" y="209"/>
                    </a:lnTo>
                    <a:lnTo>
                      <a:pt x="0" y="207"/>
                    </a:lnTo>
                    <a:lnTo>
                      <a:pt x="0" y="206"/>
                    </a:lnTo>
                    <a:lnTo>
                      <a:pt x="1" y="204"/>
                    </a:lnTo>
                    <a:lnTo>
                      <a:pt x="1" y="203"/>
                    </a:lnTo>
                    <a:lnTo>
                      <a:pt x="1" y="202"/>
                    </a:lnTo>
                    <a:lnTo>
                      <a:pt x="2" y="199"/>
                    </a:lnTo>
                    <a:lnTo>
                      <a:pt x="2" y="198"/>
                    </a:lnTo>
                    <a:lnTo>
                      <a:pt x="3" y="197"/>
                    </a:lnTo>
                    <a:lnTo>
                      <a:pt x="4" y="196"/>
                    </a:lnTo>
                    <a:lnTo>
                      <a:pt x="5" y="192"/>
                    </a:lnTo>
                    <a:lnTo>
                      <a:pt x="6" y="190"/>
                    </a:lnTo>
                    <a:lnTo>
                      <a:pt x="9" y="188"/>
                    </a:lnTo>
                    <a:lnTo>
                      <a:pt x="11" y="186"/>
                    </a:lnTo>
                    <a:lnTo>
                      <a:pt x="13" y="183"/>
                    </a:lnTo>
                    <a:lnTo>
                      <a:pt x="16" y="181"/>
                    </a:lnTo>
                    <a:lnTo>
                      <a:pt x="18" y="179"/>
                    </a:lnTo>
                    <a:lnTo>
                      <a:pt x="20" y="176"/>
                    </a:lnTo>
                    <a:lnTo>
                      <a:pt x="24" y="174"/>
                    </a:lnTo>
                    <a:lnTo>
                      <a:pt x="26" y="172"/>
                    </a:lnTo>
                    <a:lnTo>
                      <a:pt x="30" y="169"/>
                    </a:lnTo>
                    <a:lnTo>
                      <a:pt x="33" y="168"/>
                    </a:lnTo>
                    <a:lnTo>
                      <a:pt x="35" y="165"/>
                    </a:lnTo>
                    <a:lnTo>
                      <a:pt x="40" y="162"/>
                    </a:lnTo>
                    <a:lnTo>
                      <a:pt x="43" y="160"/>
                    </a:lnTo>
                    <a:lnTo>
                      <a:pt x="48" y="158"/>
                    </a:lnTo>
                    <a:lnTo>
                      <a:pt x="51" y="156"/>
                    </a:lnTo>
                    <a:lnTo>
                      <a:pt x="56" y="152"/>
                    </a:lnTo>
                    <a:lnTo>
                      <a:pt x="61" y="150"/>
                    </a:lnTo>
                    <a:lnTo>
                      <a:pt x="66" y="148"/>
                    </a:lnTo>
                    <a:lnTo>
                      <a:pt x="71" y="144"/>
                    </a:lnTo>
                    <a:lnTo>
                      <a:pt x="77" y="142"/>
                    </a:lnTo>
                    <a:lnTo>
                      <a:pt x="83" y="138"/>
                    </a:lnTo>
                    <a:lnTo>
                      <a:pt x="89" y="136"/>
                    </a:lnTo>
                    <a:lnTo>
                      <a:pt x="99" y="130"/>
                    </a:lnTo>
                    <a:lnTo>
                      <a:pt x="108" y="126"/>
                    </a:lnTo>
                    <a:lnTo>
                      <a:pt x="116" y="122"/>
                    </a:lnTo>
                    <a:lnTo>
                      <a:pt x="124" y="118"/>
                    </a:lnTo>
                    <a:lnTo>
                      <a:pt x="131" y="114"/>
                    </a:lnTo>
                    <a:lnTo>
                      <a:pt x="138" y="110"/>
                    </a:lnTo>
                    <a:lnTo>
                      <a:pt x="144" y="106"/>
                    </a:lnTo>
                    <a:lnTo>
                      <a:pt x="149" y="103"/>
                    </a:lnTo>
                    <a:lnTo>
                      <a:pt x="155" y="99"/>
                    </a:lnTo>
                    <a:lnTo>
                      <a:pt x="160" y="96"/>
                    </a:lnTo>
                    <a:lnTo>
                      <a:pt x="163" y="93"/>
                    </a:lnTo>
                    <a:lnTo>
                      <a:pt x="168" y="91"/>
                    </a:lnTo>
                    <a:lnTo>
                      <a:pt x="170" y="88"/>
                    </a:lnTo>
                    <a:lnTo>
                      <a:pt x="174" y="85"/>
                    </a:lnTo>
                    <a:lnTo>
                      <a:pt x="176" y="83"/>
                    </a:lnTo>
                    <a:lnTo>
                      <a:pt x="179" y="80"/>
                    </a:lnTo>
                    <a:lnTo>
                      <a:pt x="180" y="77"/>
                    </a:lnTo>
                    <a:lnTo>
                      <a:pt x="183" y="75"/>
                    </a:lnTo>
                    <a:lnTo>
                      <a:pt x="184" y="73"/>
                    </a:lnTo>
                    <a:lnTo>
                      <a:pt x="186" y="69"/>
                    </a:lnTo>
                    <a:lnTo>
                      <a:pt x="186" y="67"/>
                    </a:lnTo>
                    <a:lnTo>
                      <a:pt x="187" y="65"/>
                    </a:lnTo>
                    <a:lnTo>
                      <a:pt x="187" y="62"/>
                    </a:lnTo>
                    <a:lnTo>
                      <a:pt x="189" y="60"/>
                    </a:lnTo>
                    <a:lnTo>
                      <a:pt x="187" y="57"/>
                    </a:lnTo>
                    <a:lnTo>
                      <a:pt x="187" y="54"/>
                    </a:lnTo>
                    <a:lnTo>
                      <a:pt x="186" y="52"/>
                    </a:lnTo>
                    <a:lnTo>
                      <a:pt x="186" y="50"/>
                    </a:lnTo>
                    <a:lnTo>
                      <a:pt x="185" y="47"/>
                    </a:lnTo>
                    <a:lnTo>
                      <a:pt x="183" y="45"/>
                    </a:lnTo>
                    <a:lnTo>
                      <a:pt x="182" y="43"/>
                    </a:lnTo>
                    <a:lnTo>
                      <a:pt x="179" y="40"/>
                    </a:lnTo>
                    <a:lnTo>
                      <a:pt x="177" y="38"/>
                    </a:lnTo>
                    <a:lnTo>
                      <a:pt x="175" y="37"/>
                    </a:lnTo>
                    <a:lnTo>
                      <a:pt x="172" y="35"/>
                    </a:lnTo>
                    <a:lnTo>
                      <a:pt x="170" y="33"/>
                    </a:lnTo>
                    <a:lnTo>
                      <a:pt x="167" y="31"/>
                    </a:lnTo>
                    <a:lnTo>
                      <a:pt x="163" y="29"/>
                    </a:lnTo>
                    <a:lnTo>
                      <a:pt x="160" y="28"/>
                    </a:lnTo>
                    <a:lnTo>
                      <a:pt x="156" y="27"/>
                    </a:lnTo>
                    <a:lnTo>
                      <a:pt x="152" y="25"/>
                    </a:lnTo>
                    <a:lnTo>
                      <a:pt x="148" y="24"/>
                    </a:lnTo>
                    <a:lnTo>
                      <a:pt x="144" y="23"/>
                    </a:lnTo>
                    <a:lnTo>
                      <a:pt x="140" y="23"/>
                    </a:lnTo>
                    <a:lnTo>
                      <a:pt x="136" y="22"/>
                    </a:lnTo>
                    <a:lnTo>
                      <a:pt x="131" y="22"/>
                    </a:lnTo>
                    <a:lnTo>
                      <a:pt x="126" y="22"/>
                    </a:lnTo>
                    <a:lnTo>
                      <a:pt x="122" y="22"/>
                    </a:lnTo>
                    <a:lnTo>
                      <a:pt x="116" y="22"/>
                    </a:lnTo>
                    <a:lnTo>
                      <a:pt x="110" y="22"/>
                    </a:lnTo>
                    <a:lnTo>
                      <a:pt x="106" y="22"/>
                    </a:lnTo>
                    <a:lnTo>
                      <a:pt x="101" y="23"/>
                    </a:lnTo>
                    <a:lnTo>
                      <a:pt x="96" y="23"/>
                    </a:lnTo>
                    <a:lnTo>
                      <a:pt x="92" y="24"/>
                    </a:lnTo>
                    <a:lnTo>
                      <a:pt x="88" y="25"/>
                    </a:lnTo>
                    <a:lnTo>
                      <a:pt x="84" y="27"/>
                    </a:lnTo>
                    <a:lnTo>
                      <a:pt x="80" y="28"/>
                    </a:lnTo>
                    <a:lnTo>
                      <a:pt x="77" y="29"/>
                    </a:lnTo>
                    <a:lnTo>
                      <a:pt x="73" y="31"/>
                    </a:lnTo>
                    <a:lnTo>
                      <a:pt x="71" y="33"/>
                    </a:lnTo>
                    <a:lnTo>
                      <a:pt x="68" y="35"/>
                    </a:lnTo>
                    <a:lnTo>
                      <a:pt x="65" y="37"/>
                    </a:lnTo>
                    <a:lnTo>
                      <a:pt x="62" y="39"/>
                    </a:lnTo>
                    <a:lnTo>
                      <a:pt x="61" y="42"/>
                    </a:lnTo>
                    <a:lnTo>
                      <a:pt x="58" y="44"/>
                    </a:lnTo>
                    <a:lnTo>
                      <a:pt x="56" y="46"/>
                    </a:lnTo>
                    <a:lnTo>
                      <a:pt x="55" y="50"/>
                    </a:lnTo>
                    <a:lnTo>
                      <a:pt x="54" y="52"/>
                    </a:lnTo>
                    <a:lnTo>
                      <a:pt x="53" y="54"/>
                    </a:lnTo>
                    <a:lnTo>
                      <a:pt x="53" y="58"/>
                    </a:lnTo>
                    <a:lnTo>
                      <a:pt x="53" y="61"/>
                    </a:lnTo>
                    <a:lnTo>
                      <a:pt x="53" y="65"/>
                    </a:lnTo>
                    <a:lnTo>
                      <a:pt x="8" y="62"/>
                    </a:lnTo>
                    <a:lnTo>
                      <a:pt x="8" y="57"/>
                    </a:lnTo>
                    <a:lnTo>
                      <a:pt x="9" y="52"/>
                    </a:lnTo>
                    <a:lnTo>
                      <a:pt x="11" y="47"/>
                    </a:lnTo>
                    <a:lnTo>
                      <a:pt x="13" y="43"/>
                    </a:lnTo>
                    <a:lnTo>
                      <a:pt x="16" y="39"/>
                    </a:lnTo>
                    <a:lnTo>
                      <a:pt x="18" y="35"/>
                    </a:lnTo>
                    <a:lnTo>
                      <a:pt x="21" y="31"/>
                    </a:lnTo>
                    <a:lnTo>
                      <a:pt x="25" y="28"/>
                    </a:lnTo>
                    <a:lnTo>
                      <a:pt x="28" y="24"/>
                    </a:lnTo>
                    <a:lnTo>
                      <a:pt x="32" y="21"/>
                    </a:lnTo>
                    <a:lnTo>
                      <a:pt x="36" y="18"/>
                    </a:lnTo>
                    <a:lnTo>
                      <a:pt x="42" y="16"/>
                    </a:lnTo>
                    <a:lnTo>
                      <a:pt x="47" y="13"/>
                    </a:lnTo>
                    <a:lnTo>
                      <a:pt x="53" y="10"/>
                    </a:lnTo>
                    <a:lnTo>
                      <a:pt x="58" y="8"/>
                    </a:lnTo>
                    <a:lnTo>
                      <a:pt x="64" y="7"/>
                    </a:lnTo>
                    <a:lnTo>
                      <a:pt x="70" y="5"/>
                    </a:lnTo>
                    <a:lnTo>
                      <a:pt x="77" y="4"/>
                    </a:lnTo>
                    <a:lnTo>
                      <a:pt x="84" y="2"/>
                    </a:lnTo>
                    <a:lnTo>
                      <a:pt x="91" y="1"/>
                    </a:lnTo>
                    <a:lnTo>
                      <a:pt x="99" y="0"/>
                    </a:lnTo>
                    <a:lnTo>
                      <a:pt x="106" y="0"/>
                    </a:lnTo>
                    <a:lnTo>
                      <a:pt x="114" y="0"/>
                    </a:lnTo>
                    <a:lnTo>
                      <a:pt x="123" y="0"/>
                    </a:lnTo>
                    <a:lnTo>
                      <a:pt x="131" y="0"/>
                    </a:lnTo>
                    <a:lnTo>
                      <a:pt x="139" y="0"/>
                    </a:lnTo>
                    <a:lnTo>
                      <a:pt x="146" y="0"/>
                    </a:lnTo>
                    <a:lnTo>
                      <a:pt x="154" y="1"/>
                    </a:lnTo>
                    <a:lnTo>
                      <a:pt x="161" y="2"/>
                    </a:lnTo>
                    <a:lnTo>
                      <a:pt x="168" y="4"/>
                    </a:lnTo>
                    <a:lnTo>
                      <a:pt x="174" y="6"/>
                    </a:lnTo>
                    <a:lnTo>
                      <a:pt x="180" y="7"/>
                    </a:lnTo>
                    <a:lnTo>
                      <a:pt x="186" y="9"/>
                    </a:lnTo>
                    <a:lnTo>
                      <a:pt x="192" y="12"/>
                    </a:lnTo>
                    <a:lnTo>
                      <a:pt x="197" y="14"/>
                    </a:lnTo>
                    <a:lnTo>
                      <a:pt x="202" y="17"/>
                    </a:lnTo>
                    <a:lnTo>
                      <a:pt x="207" y="20"/>
                    </a:lnTo>
                    <a:lnTo>
                      <a:pt x="212" y="23"/>
                    </a:lnTo>
                    <a:lnTo>
                      <a:pt x="215" y="25"/>
                    </a:lnTo>
                    <a:lnTo>
                      <a:pt x="220" y="29"/>
                    </a:lnTo>
                    <a:lnTo>
                      <a:pt x="222" y="32"/>
                    </a:lnTo>
                    <a:lnTo>
                      <a:pt x="225" y="36"/>
                    </a:lnTo>
                    <a:lnTo>
                      <a:pt x="228" y="39"/>
                    </a:lnTo>
                    <a:lnTo>
                      <a:pt x="230" y="44"/>
                    </a:lnTo>
                    <a:lnTo>
                      <a:pt x="231" y="47"/>
                    </a:lnTo>
                    <a:lnTo>
                      <a:pt x="232" y="51"/>
                    </a:lnTo>
                    <a:lnTo>
                      <a:pt x="232" y="55"/>
                    </a:lnTo>
                    <a:lnTo>
                      <a:pt x="233" y="60"/>
                    </a:lnTo>
                    <a:lnTo>
                      <a:pt x="232" y="61"/>
                    </a:lnTo>
                    <a:lnTo>
                      <a:pt x="232" y="63"/>
                    </a:lnTo>
                    <a:lnTo>
                      <a:pt x="232" y="66"/>
                    </a:lnTo>
                    <a:lnTo>
                      <a:pt x="232" y="68"/>
                    </a:lnTo>
                    <a:lnTo>
                      <a:pt x="231" y="70"/>
                    </a:lnTo>
                    <a:lnTo>
                      <a:pt x="230" y="73"/>
                    </a:lnTo>
                    <a:lnTo>
                      <a:pt x="230" y="74"/>
                    </a:lnTo>
                    <a:lnTo>
                      <a:pt x="229" y="76"/>
                    </a:lnTo>
                    <a:lnTo>
                      <a:pt x="228" y="78"/>
                    </a:lnTo>
                    <a:lnTo>
                      <a:pt x="227" y="81"/>
                    </a:lnTo>
                    <a:lnTo>
                      <a:pt x="225" y="83"/>
                    </a:lnTo>
                    <a:lnTo>
                      <a:pt x="224" y="85"/>
                    </a:lnTo>
                    <a:lnTo>
                      <a:pt x="222" y="86"/>
                    </a:lnTo>
                    <a:lnTo>
                      <a:pt x="221" y="89"/>
                    </a:lnTo>
                    <a:lnTo>
                      <a:pt x="219" y="91"/>
                    </a:lnTo>
                    <a:lnTo>
                      <a:pt x="216" y="93"/>
                    </a:lnTo>
                    <a:lnTo>
                      <a:pt x="214" y="96"/>
                    </a:lnTo>
                    <a:lnTo>
                      <a:pt x="212" y="98"/>
                    </a:lnTo>
                    <a:lnTo>
                      <a:pt x="209" y="100"/>
                    </a:lnTo>
                    <a:lnTo>
                      <a:pt x="207" y="103"/>
                    </a:lnTo>
                    <a:lnTo>
                      <a:pt x="204" y="105"/>
                    </a:lnTo>
                    <a:lnTo>
                      <a:pt x="201" y="107"/>
                    </a:lnTo>
                    <a:lnTo>
                      <a:pt x="198" y="110"/>
                    </a:lnTo>
                    <a:lnTo>
                      <a:pt x="195" y="112"/>
                    </a:lnTo>
                    <a:lnTo>
                      <a:pt x="191" y="113"/>
                    </a:lnTo>
                    <a:lnTo>
                      <a:pt x="187" y="115"/>
                    </a:lnTo>
                    <a:lnTo>
                      <a:pt x="183" y="119"/>
                    </a:lnTo>
                    <a:lnTo>
                      <a:pt x="178" y="121"/>
                    </a:lnTo>
                    <a:lnTo>
                      <a:pt x="174" y="123"/>
                    </a:lnTo>
                    <a:lnTo>
                      <a:pt x="168" y="127"/>
                    </a:lnTo>
                    <a:lnTo>
                      <a:pt x="162" y="130"/>
                    </a:lnTo>
                    <a:lnTo>
                      <a:pt x="156" y="134"/>
                    </a:lnTo>
                    <a:lnTo>
                      <a:pt x="149" y="137"/>
                    </a:lnTo>
                    <a:lnTo>
                      <a:pt x="142" y="141"/>
                    </a:lnTo>
                    <a:lnTo>
                      <a:pt x="136" y="144"/>
                    </a:lnTo>
                    <a:lnTo>
                      <a:pt x="129" y="149"/>
                    </a:lnTo>
                    <a:lnTo>
                      <a:pt x="122" y="151"/>
                    </a:lnTo>
                    <a:lnTo>
                      <a:pt x="116" y="154"/>
                    </a:lnTo>
                    <a:lnTo>
                      <a:pt x="110" y="157"/>
                    </a:lnTo>
                    <a:lnTo>
                      <a:pt x="104" y="160"/>
                    </a:lnTo>
                    <a:lnTo>
                      <a:pt x="100" y="162"/>
                    </a:lnTo>
                    <a:lnTo>
                      <a:pt x="95" y="165"/>
                    </a:lnTo>
                    <a:lnTo>
                      <a:pt x="92" y="167"/>
                    </a:lnTo>
                    <a:lnTo>
                      <a:pt x="88" y="168"/>
                    </a:lnTo>
                    <a:lnTo>
                      <a:pt x="85" y="171"/>
                    </a:lnTo>
                    <a:lnTo>
                      <a:pt x="81" y="172"/>
                    </a:lnTo>
                    <a:lnTo>
                      <a:pt x="79" y="173"/>
                    </a:lnTo>
                    <a:lnTo>
                      <a:pt x="78" y="175"/>
                    </a:lnTo>
                    <a:lnTo>
                      <a:pt x="76" y="176"/>
                    </a:lnTo>
                    <a:lnTo>
                      <a:pt x="74" y="177"/>
                    </a:lnTo>
                    <a:lnTo>
                      <a:pt x="72" y="179"/>
                    </a:lnTo>
                    <a:lnTo>
                      <a:pt x="71" y="180"/>
                    </a:lnTo>
                    <a:lnTo>
                      <a:pt x="69" y="181"/>
                    </a:lnTo>
                    <a:lnTo>
                      <a:pt x="68" y="182"/>
                    </a:lnTo>
                    <a:lnTo>
                      <a:pt x="66" y="183"/>
                    </a:lnTo>
                    <a:lnTo>
                      <a:pt x="64" y="184"/>
                    </a:lnTo>
                    <a:lnTo>
                      <a:pt x="63" y="186"/>
                    </a:lnTo>
                    <a:lnTo>
                      <a:pt x="62" y="187"/>
                    </a:lnTo>
                    <a:lnTo>
                      <a:pt x="61" y="188"/>
                    </a:lnTo>
                    <a:lnTo>
                      <a:pt x="60" y="190"/>
                    </a:lnTo>
                    <a:lnTo>
                      <a:pt x="233" y="1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1891" name="Freeform 3989"/>
              <p:cNvSpPr>
                <a:spLocks/>
              </p:cNvSpPr>
              <p:nvPr/>
            </p:nvSpPr>
            <p:spPr bwMode="auto">
              <a:xfrm>
                <a:off x="4594" y="3562"/>
                <a:ext cx="118" cy="13"/>
              </a:xfrm>
              <a:custGeom>
                <a:avLst/>
                <a:gdLst>
                  <a:gd name="T0" fmla="*/ 235 w 235"/>
                  <a:gd name="T1" fmla="*/ 0 h 27"/>
                  <a:gd name="T2" fmla="*/ 232 w 235"/>
                  <a:gd name="T3" fmla="*/ 0 h 27"/>
                  <a:gd name="T4" fmla="*/ 232 w 235"/>
                  <a:gd name="T5" fmla="*/ 22 h 27"/>
                  <a:gd name="T6" fmla="*/ 0 w 235"/>
                  <a:gd name="T7" fmla="*/ 22 h 27"/>
                  <a:gd name="T8" fmla="*/ 0 w 235"/>
                  <a:gd name="T9" fmla="*/ 24 h 27"/>
                  <a:gd name="T10" fmla="*/ 0 w 235"/>
                  <a:gd name="T11" fmla="*/ 27 h 27"/>
                  <a:gd name="T12" fmla="*/ 235 w 235"/>
                  <a:gd name="T13" fmla="*/ 25 h 27"/>
                  <a:gd name="T14" fmla="*/ 235 w 235"/>
                  <a:gd name="T15" fmla="*/ 0 h 27"/>
                  <a:gd name="T16" fmla="*/ 0 60000 65536"/>
                  <a:gd name="T17" fmla="*/ 0 60000 65536"/>
                  <a:gd name="T18" fmla="*/ 0 60000 65536"/>
                  <a:gd name="T19" fmla="*/ 0 60000 65536"/>
                  <a:gd name="T20" fmla="*/ 0 60000 65536"/>
                  <a:gd name="T21" fmla="*/ 0 60000 65536"/>
                  <a:gd name="T22" fmla="*/ 0 60000 65536"/>
                  <a:gd name="T23" fmla="*/ 0 60000 65536"/>
                  <a:gd name="T24" fmla="*/ 0 w 235"/>
                  <a:gd name="T25" fmla="*/ 0 h 27"/>
                  <a:gd name="T26" fmla="*/ 235 w 235"/>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5" h="27">
                    <a:moveTo>
                      <a:pt x="235" y="0"/>
                    </a:moveTo>
                    <a:lnTo>
                      <a:pt x="232" y="0"/>
                    </a:lnTo>
                    <a:lnTo>
                      <a:pt x="232" y="22"/>
                    </a:lnTo>
                    <a:lnTo>
                      <a:pt x="0" y="22"/>
                    </a:lnTo>
                    <a:lnTo>
                      <a:pt x="0" y="24"/>
                    </a:lnTo>
                    <a:lnTo>
                      <a:pt x="0" y="27"/>
                    </a:lnTo>
                    <a:lnTo>
                      <a:pt x="235" y="25"/>
                    </a:lnTo>
                    <a:lnTo>
                      <a:pt x="2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2" name="Freeform 3990"/>
              <p:cNvSpPr>
                <a:spLocks/>
              </p:cNvSpPr>
              <p:nvPr/>
            </p:nvSpPr>
            <p:spPr bwMode="auto">
              <a:xfrm>
                <a:off x="4594" y="3574"/>
                <a:ext cx="1" cy="1"/>
              </a:xfrm>
              <a:custGeom>
                <a:avLst/>
                <a:gdLst>
                  <a:gd name="T0" fmla="*/ 0 w 1"/>
                  <a:gd name="T1" fmla="*/ 0 h 3"/>
                  <a:gd name="T2" fmla="*/ 1 w 1"/>
                  <a:gd name="T3" fmla="*/ 0 h 3"/>
                  <a:gd name="T4" fmla="*/ 0 w 1"/>
                  <a:gd name="T5" fmla="*/ 3 h 3"/>
                  <a:gd name="T6" fmla="*/ 0 w 1"/>
                  <a:gd name="T7" fmla="*/ 3 h 3"/>
                  <a:gd name="T8" fmla="*/ 0 w 1"/>
                  <a:gd name="T9" fmla="*/ 0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0"/>
                    </a:moveTo>
                    <a:lnTo>
                      <a:pt x="1" y="0"/>
                    </a:lnTo>
                    <a:lnTo>
                      <a:pt x="0"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3" name="Freeform 3991"/>
              <p:cNvSpPr>
                <a:spLocks/>
              </p:cNvSpPr>
              <p:nvPr/>
            </p:nvSpPr>
            <p:spPr bwMode="auto">
              <a:xfrm>
                <a:off x="4594" y="3566"/>
                <a:ext cx="2" cy="9"/>
              </a:xfrm>
              <a:custGeom>
                <a:avLst/>
                <a:gdLst>
                  <a:gd name="T0" fmla="*/ 3 w 5"/>
                  <a:gd name="T1" fmla="*/ 16 h 19"/>
                  <a:gd name="T2" fmla="*/ 3 w 5"/>
                  <a:gd name="T3" fmla="*/ 8 h 19"/>
                  <a:gd name="T4" fmla="*/ 4 w 5"/>
                  <a:gd name="T5" fmla="*/ 6 h 19"/>
                  <a:gd name="T6" fmla="*/ 4 w 5"/>
                  <a:gd name="T7" fmla="*/ 4 h 19"/>
                  <a:gd name="T8" fmla="*/ 5 w 5"/>
                  <a:gd name="T9" fmla="*/ 1 h 19"/>
                  <a:gd name="T10" fmla="*/ 5 w 5"/>
                  <a:gd name="T11" fmla="*/ 0 h 19"/>
                  <a:gd name="T12" fmla="*/ 4 w 5"/>
                  <a:gd name="T13" fmla="*/ 0 h 19"/>
                  <a:gd name="T14" fmla="*/ 3 w 5"/>
                  <a:gd name="T15" fmla="*/ 0 h 19"/>
                  <a:gd name="T16" fmla="*/ 3 w 5"/>
                  <a:gd name="T17" fmla="*/ 1 h 19"/>
                  <a:gd name="T18" fmla="*/ 2 w 5"/>
                  <a:gd name="T19" fmla="*/ 4 h 19"/>
                  <a:gd name="T20" fmla="*/ 2 w 5"/>
                  <a:gd name="T21" fmla="*/ 6 h 19"/>
                  <a:gd name="T22" fmla="*/ 0 w 5"/>
                  <a:gd name="T23" fmla="*/ 8 h 19"/>
                  <a:gd name="T24" fmla="*/ 2 w 5"/>
                  <a:gd name="T25" fmla="*/ 19 h 19"/>
                  <a:gd name="T26" fmla="*/ 3 w 5"/>
                  <a:gd name="T27" fmla="*/ 16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9"/>
                  <a:gd name="T44" fmla="*/ 5 w 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9">
                    <a:moveTo>
                      <a:pt x="3" y="16"/>
                    </a:moveTo>
                    <a:lnTo>
                      <a:pt x="3" y="8"/>
                    </a:lnTo>
                    <a:lnTo>
                      <a:pt x="4" y="6"/>
                    </a:lnTo>
                    <a:lnTo>
                      <a:pt x="4" y="4"/>
                    </a:lnTo>
                    <a:lnTo>
                      <a:pt x="5" y="1"/>
                    </a:lnTo>
                    <a:lnTo>
                      <a:pt x="5" y="0"/>
                    </a:lnTo>
                    <a:lnTo>
                      <a:pt x="4" y="0"/>
                    </a:lnTo>
                    <a:lnTo>
                      <a:pt x="3" y="0"/>
                    </a:lnTo>
                    <a:lnTo>
                      <a:pt x="3" y="1"/>
                    </a:lnTo>
                    <a:lnTo>
                      <a:pt x="2" y="4"/>
                    </a:lnTo>
                    <a:lnTo>
                      <a:pt x="2" y="6"/>
                    </a:lnTo>
                    <a:lnTo>
                      <a:pt x="0" y="8"/>
                    </a:lnTo>
                    <a:lnTo>
                      <a:pt x="2" y="19"/>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4" name="Freeform 3992"/>
              <p:cNvSpPr>
                <a:spLocks/>
              </p:cNvSpPr>
              <p:nvPr/>
            </p:nvSpPr>
            <p:spPr bwMode="auto">
              <a:xfrm>
                <a:off x="4595" y="3562"/>
                <a:ext cx="3" cy="5"/>
              </a:xfrm>
              <a:custGeom>
                <a:avLst/>
                <a:gdLst>
                  <a:gd name="T0" fmla="*/ 1 w 7"/>
                  <a:gd name="T1" fmla="*/ 8 h 9"/>
                  <a:gd name="T2" fmla="*/ 2 w 7"/>
                  <a:gd name="T3" fmla="*/ 9 h 9"/>
                  <a:gd name="T4" fmla="*/ 4 w 7"/>
                  <a:gd name="T5" fmla="*/ 7 h 9"/>
                  <a:gd name="T6" fmla="*/ 5 w 7"/>
                  <a:gd name="T7" fmla="*/ 2 h 9"/>
                  <a:gd name="T8" fmla="*/ 7 w 7"/>
                  <a:gd name="T9" fmla="*/ 0 h 9"/>
                  <a:gd name="T10" fmla="*/ 5 w 7"/>
                  <a:gd name="T11" fmla="*/ 0 h 9"/>
                  <a:gd name="T12" fmla="*/ 4 w 7"/>
                  <a:gd name="T13" fmla="*/ 0 h 9"/>
                  <a:gd name="T14" fmla="*/ 3 w 7"/>
                  <a:gd name="T15" fmla="*/ 2 h 9"/>
                  <a:gd name="T16" fmla="*/ 2 w 7"/>
                  <a:gd name="T17" fmla="*/ 5 h 9"/>
                  <a:gd name="T18" fmla="*/ 0 w 7"/>
                  <a:gd name="T19" fmla="*/ 7 h 9"/>
                  <a:gd name="T20" fmla="*/ 0 w 7"/>
                  <a:gd name="T21" fmla="*/ 8 h 9"/>
                  <a:gd name="T22" fmla="*/ 1 w 7"/>
                  <a:gd name="T23" fmla="*/ 8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1" y="8"/>
                    </a:moveTo>
                    <a:lnTo>
                      <a:pt x="2" y="9"/>
                    </a:lnTo>
                    <a:lnTo>
                      <a:pt x="4" y="7"/>
                    </a:lnTo>
                    <a:lnTo>
                      <a:pt x="5" y="2"/>
                    </a:lnTo>
                    <a:lnTo>
                      <a:pt x="7" y="0"/>
                    </a:lnTo>
                    <a:lnTo>
                      <a:pt x="5" y="0"/>
                    </a:lnTo>
                    <a:lnTo>
                      <a:pt x="4" y="0"/>
                    </a:lnTo>
                    <a:lnTo>
                      <a:pt x="3" y="2"/>
                    </a:lnTo>
                    <a:lnTo>
                      <a:pt x="2" y="5"/>
                    </a:lnTo>
                    <a:lnTo>
                      <a:pt x="0" y="7"/>
                    </a:lnTo>
                    <a:lnTo>
                      <a:pt x="0" y="8"/>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5" name="Freeform 3993"/>
              <p:cNvSpPr>
                <a:spLocks/>
              </p:cNvSpPr>
              <p:nvPr/>
            </p:nvSpPr>
            <p:spPr bwMode="auto">
              <a:xfrm>
                <a:off x="4597" y="3548"/>
                <a:ext cx="17" cy="15"/>
              </a:xfrm>
              <a:custGeom>
                <a:avLst/>
                <a:gdLst>
                  <a:gd name="T0" fmla="*/ 1 w 35"/>
                  <a:gd name="T1" fmla="*/ 29 h 30"/>
                  <a:gd name="T2" fmla="*/ 3 w 35"/>
                  <a:gd name="T3" fmla="*/ 30 h 30"/>
                  <a:gd name="T4" fmla="*/ 16 w 35"/>
                  <a:gd name="T5" fmla="*/ 16 h 30"/>
                  <a:gd name="T6" fmla="*/ 20 w 35"/>
                  <a:gd name="T7" fmla="*/ 14 h 30"/>
                  <a:gd name="T8" fmla="*/ 22 w 35"/>
                  <a:gd name="T9" fmla="*/ 12 h 30"/>
                  <a:gd name="T10" fmla="*/ 26 w 35"/>
                  <a:gd name="T11" fmla="*/ 10 h 30"/>
                  <a:gd name="T12" fmla="*/ 29 w 35"/>
                  <a:gd name="T13" fmla="*/ 8 h 30"/>
                  <a:gd name="T14" fmla="*/ 31 w 35"/>
                  <a:gd name="T15" fmla="*/ 5 h 30"/>
                  <a:gd name="T16" fmla="*/ 35 w 35"/>
                  <a:gd name="T17" fmla="*/ 3 h 30"/>
                  <a:gd name="T18" fmla="*/ 35 w 35"/>
                  <a:gd name="T19" fmla="*/ 1 h 30"/>
                  <a:gd name="T20" fmla="*/ 35 w 35"/>
                  <a:gd name="T21" fmla="*/ 0 h 30"/>
                  <a:gd name="T22" fmla="*/ 29 w 35"/>
                  <a:gd name="T23" fmla="*/ 3 h 30"/>
                  <a:gd name="T24" fmla="*/ 27 w 35"/>
                  <a:gd name="T25" fmla="*/ 6 h 30"/>
                  <a:gd name="T26" fmla="*/ 22 w 35"/>
                  <a:gd name="T27" fmla="*/ 7 h 30"/>
                  <a:gd name="T28" fmla="*/ 20 w 35"/>
                  <a:gd name="T29" fmla="*/ 10 h 30"/>
                  <a:gd name="T30" fmla="*/ 18 w 35"/>
                  <a:gd name="T31" fmla="*/ 12 h 30"/>
                  <a:gd name="T32" fmla="*/ 14 w 35"/>
                  <a:gd name="T33" fmla="*/ 14 h 30"/>
                  <a:gd name="T34" fmla="*/ 1 w 35"/>
                  <a:gd name="T35" fmla="*/ 27 h 30"/>
                  <a:gd name="T36" fmla="*/ 0 w 35"/>
                  <a:gd name="T37" fmla="*/ 29 h 30"/>
                  <a:gd name="T38" fmla="*/ 1 w 35"/>
                  <a:gd name="T39" fmla="*/ 29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
                  <a:gd name="T61" fmla="*/ 0 h 30"/>
                  <a:gd name="T62" fmla="*/ 35 w 3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 h="30">
                    <a:moveTo>
                      <a:pt x="1" y="29"/>
                    </a:moveTo>
                    <a:lnTo>
                      <a:pt x="3" y="30"/>
                    </a:lnTo>
                    <a:lnTo>
                      <a:pt x="16" y="16"/>
                    </a:lnTo>
                    <a:lnTo>
                      <a:pt x="20" y="14"/>
                    </a:lnTo>
                    <a:lnTo>
                      <a:pt x="22" y="12"/>
                    </a:lnTo>
                    <a:lnTo>
                      <a:pt x="26" y="10"/>
                    </a:lnTo>
                    <a:lnTo>
                      <a:pt x="29" y="8"/>
                    </a:lnTo>
                    <a:lnTo>
                      <a:pt x="31" y="5"/>
                    </a:lnTo>
                    <a:lnTo>
                      <a:pt x="35" y="3"/>
                    </a:lnTo>
                    <a:lnTo>
                      <a:pt x="35" y="1"/>
                    </a:lnTo>
                    <a:lnTo>
                      <a:pt x="35" y="0"/>
                    </a:lnTo>
                    <a:lnTo>
                      <a:pt x="29" y="3"/>
                    </a:lnTo>
                    <a:lnTo>
                      <a:pt x="27" y="6"/>
                    </a:lnTo>
                    <a:lnTo>
                      <a:pt x="22" y="7"/>
                    </a:lnTo>
                    <a:lnTo>
                      <a:pt x="20" y="10"/>
                    </a:lnTo>
                    <a:lnTo>
                      <a:pt x="18" y="12"/>
                    </a:lnTo>
                    <a:lnTo>
                      <a:pt x="14" y="14"/>
                    </a:lnTo>
                    <a:lnTo>
                      <a:pt x="1" y="27"/>
                    </a:lnTo>
                    <a:lnTo>
                      <a:pt x="0" y="29"/>
                    </a:lnTo>
                    <a:lnTo>
                      <a:pt x="1"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6" name="Freeform 3994"/>
              <p:cNvSpPr>
                <a:spLocks/>
              </p:cNvSpPr>
              <p:nvPr/>
            </p:nvSpPr>
            <p:spPr bwMode="auto">
              <a:xfrm>
                <a:off x="4614" y="3547"/>
                <a:ext cx="3" cy="2"/>
              </a:xfrm>
              <a:custGeom>
                <a:avLst/>
                <a:gdLst>
                  <a:gd name="T0" fmla="*/ 1 w 6"/>
                  <a:gd name="T1" fmla="*/ 5 h 5"/>
                  <a:gd name="T2" fmla="*/ 6 w 6"/>
                  <a:gd name="T3" fmla="*/ 2 h 5"/>
                  <a:gd name="T4" fmla="*/ 6 w 6"/>
                  <a:gd name="T5" fmla="*/ 2 h 5"/>
                  <a:gd name="T6" fmla="*/ 4 w 6"/>
                  <a:gd name="T7" fmla="*/ 1 h 5"/>
                  <a:gd name="T8" fmla="*/ 3 w 6"/>
                  <a:gd name="T9" fmla="*/ 0 h 5"/>
                  <a:gd name="T10" fmla="*/ 0 w 6"/>
                  <a:gd name="T11" fmla="*/ 2 h 5"/>
                  <a:gd name="T12" fmla="*/ 1 w 6"/>
                  <a:gd name="T13" fmla="*/ 3 h 5"/>
                  <a:gd name="T14" fmla="*/ 1 w 6"/>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1" y="5"/>
                    </a:moveTo>
                    <a:lnTo>
                      <a:pt x="6" y="2"/>
                    </a:lnTo>
                    <a:lnTo>
                      <a:pt x="4" y="1"/>
                    </a:lnTo>
                    <a:lnTo>
                      <a:pt x="3" y="0"/>
                    </a:lnTo>
                    <a:lnTo>
                      <a:pt x="0" y="2"/>
                    </a:lnTo>
                    <a:lnTo>
                      <a:pt x="1" y="3"/>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7" name="Freeform 3995"/>
              <p:cNvSpPr>
                <a:spLocks/>
              </p:cNvSpPr>
              <p:nvPr/>
            </p:nvSpPr>
            <p:spPr bwMode="auto">
              <a:xfrm>
                <a:off x="4614" y="3545"/>
                <a:ext cx="4" cy="3"/>
              </a:xfrm>
              <a:custGeom>
                <a:avLst/>
                <a:gdLst>
                  <a:gd name="T0" fmla="*/ 4 w 9"/>
                  <a:gd name="T1" fmla="*/ 3 h 4"/>
                  <a:gd name="T2" fmla="*/ 4 w 9"/>
                  <a:gd name="T3" fmla="*/ 4 h 4"/>
                  <a:gd name="T4" fmla="*/ 9 w 9"/>
                  <a:gd name="T5" fmla="*/ 2 h 4"/>
                  <a:gd name="T6" fmla="*/ 9 w 9"/>
                  <a:gd name="T7" fmla="*/ 1 h 4"/>
                  <a:gd name="T8" fmla="*/ 9 w 9"/>
                  <a:gd name="T9" fmla="*/ 0 h 4"/>
                  <a:gd name="T10" fmla="*/ 0 w 9"/>
                  <a:gd name="T11" fmla="*/ 4 h 4"/>
                  <a:gd name="T12" fmla="*/ 3 w 9"/>
                  <a:gd name="T13" fmla="*/ 2 h 4"/>
                  <a:gd name="T14" fmla="*/ 4 w 9"/>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4" y="3"/>
                    </a:moveTo>
                    <a:lnTo>
                      <a:pt x="4" y="4"/>
                    </a:lnTo>
                    <a:lnTo>
                      <a:pt x="9" y="2"/>
                    </a:lnTo>
                    <a:lnTo>
                      <a:pt x="9" y="1"/>
                    </a:lnTo>
                    <a:lnTo>
                      <a:pt x="9" y="0"/>
                    </a:lnTo>
                    <a:lnTo>
                      <a:pt x="0" y="4"/>
                    </a:lnTo>
                    <a:lnTo>
                      <a:pt x="3" y="2"/>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8" name="Freeform 3996"/>
              <p:cNvSpPr>
                <a:spLocks/>
              </p:cNvSpPr>
              <p:nvPr/>
            </p:nvSpPr>
            <p:spPr bwMode="auto">
              <a:xfrm>
                <a:off x="4618" y="3513"/>
                <a:ext cx="59" cy="34"/>
              </a:xfrm>
              <a:custGeom>
                <a:avLst/>
                <a:gdLst>
                  <a:gd name="T0" fmla="*/ 1 w 117"/>
                  <a:gd name="T1" fmla="*/ 67 h 67"/>
                  <a:gd name="T2" fmla="*/ 6 w 117"/>
                  <a:gd name="T3" fmla="*/ 65 h 67"/>
                  <a:gd name="T4" fmla="*/ 6 w 117"/>
                  <a:gd name="T5" fmla="*/ 65 h 67"/>
                  <a:gd name="T6" fmla="*/ 13 w 117"/>
                  <a:gd name="T7" fmla="*/ 60 h 67"/>
                  <a:gd name="T8" fmla="*/ 14 w 117"/>
                  <a:gd name="T9" fmla="*/ 59 h 67"/>
                  <a:gd name="T10" fmla="*/ 22 w 117"/>
                  <a:gd name="T11" fmla="*/ 57 h 67"/>
                  <a:gd name="T12" fmla="*/ 26 w 117"/>
                  <a:gd name="T13" fmla="*/ 53 h 67"/>
                  <a:gd name="T14" fmla="*/ 32 w 117"/>
                  <a:gd name="T15" fmla="*/ 50 h 67"/>
                  <a:gd name="T16" fmla="*/ 38 w 117"/>
                  <a:gd name="T17" fmla="*/ 47 h 67"/>
                  <a:gd name="T18" fmla="*/ 45 w 117"/>
                  <a:gd name="T19" fmla="*/ 45 h 67"/>
                  <a:gd name="T20" fmla="*/ 57 w 117"/>
                  <a:gd name="T21" fmla="*/ 37 h 67"/>
                  <a:gd name="T22" fmla="*/ 61 w 117"/>
                  <a:gd name="T23" fmla="*/ 35 h 67"/>
                  <a:gd name="T24" fmla="*/ 69 w 117"/>
                  <a:gd name="T25" fmla="*/ 31 h 67"/>
                  <a:gd name="T26" fmla="*/ 77 w 117"/>
                  <a:gd name="T27" fmla="*/ 27 h 67"/>
                  <a:gd name="T28" fmla="*/ 87 w 117"/>
                  <a:gd name="T29" fmla="*/ 22 h 67"/>
                  <a:gd name="T30" fmla="*/ 92 w 117"/>
                  <a:gd name="T31" fmla="*/ 19 h 67"/>
                  <a:gd name="T32" fmla="*/ 109 w 117"/>
                  <a:gd name="T33" fmla="*/ 8 h 67"/>
                  <a:gd name="T34" fmla="*/ 114 w 117"/>
                  <a:gd name="T35" fmla="*/ 5 h 67"/>
                  <a:gd name="T36" fmla="*/ 117 w 117"/>
                  <a:gd name="T37" fmla="*/ 3 h 67"/>
                  <a:gd name="T38" fmla="*/ 116 w 117"/>
                  <a:gd name="T39" fmla="*/ 1 h 67"/>
                  <a:gd name="T40" fmla="*/ 115 w 117"/>
                  <a:gd name="T41" fmla="*/ 0 h 67"/>
                  <a:gd name="T42" fmla="*/ 112 w 117"/>
                  <a:gd name="T43" fmla="*/ 3 h 67"/>
                  <a:gd name="T44" fmla="*/ 107 w 117"/>
                  <a:gd name="T45" fmla="*/ 6 h 67"/>
                  <a:gd name="T46" fmla="*/ 90 w 117"/>
                  <a:gd name="T47" fmla="*/ 16 h 67"/>
                  <a:gd name="T48" fmla="*/ 79 w 117"/>
                  <a:gd name="T49" fmla="*/ 23 h 67"/>
                  <a:gd name="T50" fmla="*/ 77 w 117"/>
                  <a:gd name="T51" fmla="*/ 24 h 67"/>
                  <a:gd name="T52" fmla="*/ 69 w 117"/>
                  <a:gd name="T53" fmla="*/ 29 h 67"/>
                  <a:gd name="T54" fmla="*/ 61 w 117"/>
                  <a:gd name="T55" fmla="*/ 32 h 67"/>
                  <a:gd name="T56" fmla="*/ 46 w 117"/>
                  <a:gd name="T57" fmla="*/ 39 h 67"/>
                  <a:gd name="T58" fmla="*/ 40 w 117"/>
                  <a:gd name="T59" fmla="*/ 43 h 67"/>
                  <a:gd name="T60" fmla="*/ 33 w 117"/>
                  <a:gd name="T61" fmla="*/ 45 h 67"/>
                  <a:gd name="T62" fmla="*/ 26 w 117"/>
                  <a:gd name="T63" fmla="*/ 50 h 67"/>
                  <a:gd name="T64" fmla="*/ 22 w 117"/>
                  <a:gd name="T65" fmla="*/ 51 h 67"/>
                  <a:gd name="T66" fmla="*/ 17 w 117"/>
                  <a:gd name="T67" fmla="*/ 54 h 67"/>
                  <a:gd name="T68" fmla="*/ 14 w 117"/>
                  <a:gd name="T69" fmla="*/ 57 h 67"/>
                  <a:gd name="T70" fmla="*/ 6 w 117"/>
                  <a:gd name="T71" fmla="*/ 60 h 67"/>
                  <a:gd name="T72" fmla="*/ 3 w 117"/>
                  <a:gd name="T73" fmla="*/ 62 h 67"/>
                  <a:gd name="T74" fmla="*/ 0 w 117"/>
                  <a:gd name="T75" fmla="*/ 65 h 67"/>
                  <a:gd name="T76" fmla="*/ 1 w 117"/>
                  <a:gd name="T77" fmla="*/ 66 h 67"/>
                  <a:gd name="T78" fmla="*/ 1 w 117"/>
                  <a:gd name="T79" fmla="*/ 67 h 6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7"/>
                  <a:gd name="T121" fmla="*/ 0 h 67"/>
                  <a:gd name="T122" fmla="*/ 117 w 117"/>
                  <a:gd name="T123" fmla="*/ 67 h 6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7" h="67">
                    <a:moveTo>
                      <a:pt x="1" y="67"/>
                    </a:moveTo>
                    <a:lnTo>
                      <a:pt x="6" y="65"/>
                    </a:lnTo>
                    <a:lnTo>
                      <a:pt x="13" y="60"/>
                    </a:lnTo>
                    <a:lnTo>
                      <a:pt x="14" y="59"/>
                    </a:lnTo>
                    <a:lnTo>
                      <a:pt x="22" y="57"/>
                    </a:lnTo>
                    <a:lnTo>
                      <a:pt x="26" y="53"/>
                    </a:lnTo>
                    <a:lnTo>
                      <a:pt x="32" y="50"/>
                    </a:lnTo>
                    <a:lnTo>
                      <a:pt x="38" y="47"/>
                    </a:lnTo>
                    <a:lnTo>
                      <a:pt x="45" y="45"/>
                    </a:lnTo>
                    <a:lnTo>
                      <a:pt x="57" y="37"/>
                    </a:lnTo>
                    <a:lnTo>
                      <a:pt x="61" y="35"/>
                    </a:lnTo>
                    <a:lnTo>
                      <a:pt x="69" y="31"/>
                    </a:lnTo>
                    <a:lnTo>
                      <a:pt x="77" y="27"/>
                    </a:lnTo>
                    <a:lnTo>
                      <a:pt x="87" y="22"/>
                    </a:lnTo>
                    <a:lnTo>
                      <a:pt x="92" y="19"/>
                    </a:lnTo>
                    <a:lnTo>
                      <a:pt x="109" y="8"/>
                    </a:lnTo>
                    <a:lnTo>
                      <a:pt x="114" y="5"/>
                    </a:lnTo>
                    <a:lnTo>
                      <a:pt x="117" y="3"/>
                    </a:lnTo>
                    <a:lnTo>
                      <a:pt x="116" y="1"/>
                    </a:lnTo>
                    <a:lnTo>
                      <a:pt x="115" y="0"/>
                    </a:lnTo>
                    <a:lnTo>
                      <a:pt x="112" y="3"/>
                    </a:lnTo>
                    <a:lnTo>
                      <a:pt x="107" y="6"/>
                    </a:lnTo>
                    <a:lnTo>
                      <a:pt x="90" y="16"/>
                    </a:lnTo>
                    <a:lnTo>
                      <a:pt x="79" y="23"/>
                    </a:lnTo>
                    <a:lnTo>
                      <a:pt x="77" y="24"/>
                    </a:lnTo>
                    <a:lnTo>
                      <a:pt x="69" y="29"/>
                    </a:lnTo>
                    <a:lnTo>
                      <a:pt x="61" y="32"/>
                    </a:lnTo>
                    <a:lnTo>
                      <a:pt x="46" y="39"/>
                    </a:lnTo>
                    <a:lnTo>
                      <a:pt x="40" y="43"/>
                    </a:lnTo>
                    <a:lnTo>
                      <a:pt x="33" y="45"/>
                    </a:lnTo>
                    <a:lnTo>
                      <a:pt x="26" y="50"/>
                    </a:lnTo>
                    <a:lnTo>
                      <a:pt x="22" y="51"/>
                    </a:lnTo>
                    <a:lnTo>
                      <a:pt x="17" y="54"/>
                    </a:lnTo>
                    <a:lnTo>
                      <a:pt x="14" y="57"/>
                    </a:lnTo>
                    <a:lnTo>
                      <a:pt x="6" y="60"/>
                    </a:lnTo>
                    <a:lnTo>
                      <a:pt x="3" y="62"/>
                    </a:lnTo>
                    <a:lnTo>
                      <a:pt x="0" y="65"/>
                    </a:lnTo>
                    <a:lnTo>
                      <a:pt x="1" y="66"/>
                    </a:lnTo>
                    <a:lnTo>
                      <a:pt x="1"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99" name="Freeform 3997"/>
              <p:cNvSpPr>
                <a:spLocks/>
              </p:cNvSpPr>
              <p:nvPr/>
            </p:nvSpPr>
            <p:spPr bwMode="auto">
              <a:xfrm>
                <a:off x="4674" y="3506"/>
                <a:ext cx="11" cy="8"/>
              </a:xfrm>
              <a:custGeom>
                <a:avLst/>
                <a:gdLst>
                  <a:gd name="T0" fmla="*/ 4 w 23"/>
                  <a:gd name="T1" fmla="*/ 16 h 18"/>
                  <a:gd name="T2" fmla="*/ 4 w 23"/>
                  <a:gd name="T3" fmla="*/ 18 h 18"/>
                  <a:gd name="T4" fmla="*/ 10 w 23"/>
                  <a:gd name="T5" fmla="*/ 15 h 18"/>
                  <a:gd name="T6" fmla="*/ 12 w 23"/>
                  <a:gd name="T7" fmla="*/ 12 h 18"/>
                  <a:gd name="T8" fmla="*/ 16 w 23"/>
                  <a:gd name="T9" fmla="*/ 9 h 18"/>
                  <a:gd name="T10" fmla="*/ 20 w 23"/>
                  <a:gd name="T11" fmla="*/ 5 h 18"/>
                  <a:gd name="T12" fmla="*/ 23 w 23"/>
                  <a:gd name="T13" fmla="*/ 0 h 18"/>
                  <a:gd name="T14" fmla="*/ 21 w 23"/>
                  <a:gd name="T15" fmla="*/ 0 h 18"/>
                  <a:gd name="T16" fmla="*/ 20 w 23"/>
                  <a:gd name="T17" fmla="*/ 0 h 18"/>
                  <a:gd name="T18" fmla="*/ 19 w 23"/>
                  <a:gd name="T19" fmla="*/ 1 h 18"/>
                  <a:gd name="T20" fmla="*/ 13 w 23"/>
                  <a:gd name="T21" fmla="*/ 7 h 18"/>
                  <a:gd name="T22" fmla="*/ 10 w 23"/>
                  <a:gd name="T23" fmla="*/ 9 h 18"/>
                  <a:gd name="T24" fmla="*/ 8 w 23"/>
                  <a:gd name="T25" fmla="*/ 13 h 18"/>
                  <a:gd name="T26" fmla="*/ 0 w 23"/>
                  <a:gd name="T27" fmla="*/ 18 h 18"/>
                  <a:gd name="T28" fmla="*/ 3 w 23"/>
                  <a:gd name="T29" fmla="*/ 15 h 18"/>
                  <a:gd name="T30" fmla="*/ 4 w 23"/>
                  <a:gd name="T31" fmla="*/ 1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
                  <a:gd name="T49" fmla="*/ 0 h 18"/>
                  <a:gd name="T50" fmla="*/ 23 w 2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 h="18">
                    <a:moveTo>
                      <a:pt x="4" y="16"/>
                    </a:moveTo>
                    <a:lnTo>
                      <a:pt x="4" y="18"/>
                    </a:lnTo>
                    <a:lnTo>
                      <a:pt x="10" y="15"/>
                    </a:lnTo>
                    <a:lnTo>
                      <a:pt x="12" y="12"/>
                    </a:lnTo>
                    <a:lnTo>
                      <a:pt x="16" y="9"/>
                    </a:lnTo>
                    <a:lnTo>
                      <a:pt x="20" y="5"/>
                    </a:lnTo>
                    <a:lnTo>
                      <a:pt x="23" y="0"/>
                    </a:lnTo>
                    <a:lnTo>
                      <a:pt x="21" y="0"/>
                    </a:lnTo>
                    <a:lnTo>
                      <a:pt x="20" y="0"/>
                    </a:lnTo>
                    <a:lnTo>
                      <a:pt x="19" y="1"/>
                    </a:lnTo>
                    <a:lnTo>
                      <a:pt x="13" y="7"/>
                    </a:lnTo>
                    <a:lnTo>
                      <a:pt x="10" y="9"/>
                    </a:lnTo>
                    <a:lnTo>
                      <a:pt x="8" y="13"/>
                    </a:lnTo>
                    <a:lnTo>
                      <a:pt x="0" y="18"/>
                    </a:lnTo>
                    <a:lnTo>
                      <a:pt x="3" y="15"/>
                    </a:lnTo>
                    <a:lnTo>
                      <a:pt x="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0" name="Freeform 3998"/>
              <p:cNvSpPr>
                <a:spLocks/>
              </p:cNvSpPr>
              <p:nvPr/>
            </p:nvSpPr>
            <p:spPr bwMode="auto">
              <a:xfrm>
                <a:off x="4684" y="3504"/>
                <a:ext cx="2" cy="2"/>
              </a:xfrm>
              <a:custGeom>
                <a:avLst/>
                <a:gdLst>
                  <a:gd name="T0" fmla="*/ 1 w 5"/>
                  <a:gd name="T1" fmla="*/ 3 h 4"/>
                  <a:gd name="T2" fmla="*/ 3 w 5"/>
                  <a:gd name="T3" fmla="*/ 4 h 4"/>
                  <a:gd name="T4" fmla="*/ 5 w 5"/>
                  <a:gd name="T5" fmla="*/ 2 h 4"/>
                  <a:gd name="T6" fmla="*/ 4 w 5"/>
                  <a:gd name="T7" fmla="*/ 1 h 4"/>
                  <a:gd name="T8" fmla="*/ 3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3" y="4"/>
                    </a:lnTo>
                    <a:lnTo>
                      <a:pt x="5" y="2"/>
                    </a:lnTo>
                    <a:lnTo>
                      <a:pt x="4" y="1"/>
                    </a:lnTo>
                    <a:lnTo>
                      <a:pt x="3"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1" name="Freeform 3999"/>
              <p:cNvSpPr>
                <a:spLocks/>
              </p:cNvSpPr>
              <p:nvPr/>
            </p:nvSpPr>
            <p:spPr bwMode="auto">
              <a:xfrm>
                <a:off x="4685" y="3503"/>
                <a:ext cx="2" cy="3"/>
              </a:xfrm>
              <a:custGeom>
                <a:avLst/>
                <a:gdLst>
                  <a:gd name="T0" fmla="*/ 2 w 3"/>
                  <a:gd name="T1" fmla="*/ 3 h 4"/>
                  <a:gd name="T2" fmla="*/ 1 w 3"/>
                  <a:gd name="T3" fmla="*/ 4 h 4"/>
                  <a:gd name="T4" fmla="*/ 3 w 3"/>
                  <a:gd name="T5" fmla="*/ 0 h 4"/>
                  <a:gd name="T6" fmla="*/ 2 w 3"/>
                  <a:gd name="T7" fmla="*/ 0 h 4"/>
                  <a:gd name="T8" fmla="*/ 1 w 3"/>
                  <a:gd name="T9" fmla="*/ 0 h 4"/>
                  <a:gd name="T10" fmla="*/ 0 w 3"/>
                  <a:gd name="T11" fmla="*/ 2 h 4"/>
                  <a:gd name="T12" fmla="*/ 1 w 3"/>
                  <a:gd name="T13" fmla="*/ 2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1" y="4"/>
                    </a:lnTo>
                    <a:lnTo>
                      <a:pt x="3" y="0"/>
                    </a:lnTo>
                    <a:lnTo>
                      <a:pt x="2" y="0"/>
                    </a:lnTo>
                    <a:lnTo>
                      <a:pt x="1"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2" name="Freeform 4000"/>
              <p:cNvSpPr>
                <a:spLocks/>
              </p:cNvSpPr>
              <p:nvPr/>
            </p:nvSpPr>
            <p:spPr bwMode="auto">
              <a:xfrm>
                <a:off x="4686" y="3491"/>
                <a:ext cx="3" cy="13"/>
              </a:xfrm>
              <a:custGeom>
                <a:avLst/>
                <a:gdLst>
                  <a:gd name="T0" fmla="*/ 1 w 7"/>
                  <a:gd name="T1" fmla="*/ 26 h 27"/>
                  <a:gd name="T2" fmla="*/ 2 w 7"/>
                  <a:gd name="T3" fmla="*/ 27 h 27"/>
                  <a:gd name="T4" fmla="*/ 4 w 7"/>
                  <a:gd name="T5" fmla="*/ 23 h 27"/>
                  <a:gd name="T6" fmla="*/ 4 w 7"/>
                  <a:gd name="T7" fmla="*/ 20 h 27"/>
                  <a:gd name="T8" fmla="*/ 6 w 7"/>
                  <a:gd name="T9" fmla="*/ 18 h 27"/>
                  <a:gd name="T10" fmla="*/ 6 w 7"/>
                  <a:gd name="T11" fmla="*/ 15 h 27"/>
                  <a:gd name="T12" fmla="*/ 7 w 7"/>
                  <a:gd name="T13" fmla="*/ 13 h 27"/>
                  <a:gd name="T14" fmla="*/ 6 w 7"/>
                  <a:gd name="T15" fmla="*/ 10 h 27"/>
                  <a:gd name="T16" fmla="*/ 6 w 7"/>
                  <a:gd name="T17" fmla="*/ 7 h 27"/>
                  <a:gd name="T18" fmla="*/ 4 w 7"/>
                  <a:gd name="T19" fmla="*/ 5 h 27"/>
                  <a:gd name="T20" fmla="*/ 4 w 7"/>
                  <a:gd name="T21" fmla="*/ 3 h 27"/>
                  <a:gd name="T22" fmla="*/ 3 w 7"/>
                  <a:gd name="T23" fmla="*/ 0 h 27"/>
                  <a:gd name="T24" fmla="*/ 2 w 7"/>
                  <a:gd name="T25" fmla="*/ 0 h 27"/>
                  <a:gd name="T26" fmla="*/ 1 w 7"/>
                  <a:gd name="T27" fmla="*/ 0 h 27"/>
                  <a:gd name="T28" fmla="*/ 2 w 7"/>
                  <a:gd name="T29" fmla="*/ 3 h 27"/>
                  <a:gd name="T30" fmla="*/ 2 w 7"/>
                  <a:gd name="T31" fmla="*/ 5 h 27"/>
                  <a:gd name="T32" fmla="*/ 3 w 7"/>
                  <a:gd name="T33" fmla="*/ 7 h 27"/>
                  <a:gd name="T34" fmla="*/ 3 w 7"/>
                  <a:gd name="T35" fmla="*/ 10 h 27"/>
                  <a:gd name="T36" fmla="*/ 4 w 7"/>
                  <a:gd name="T37" fmla="*/ 13 h 27"/>
                  <a:gd name="T38" fmla="*/ 3 w 7"/>
                  <a:gd name="T39" fmla="*/ 15 h 27"/>
                  <a:gd name="T40" fmla="*/ 3 w 7"/>
                  <a:gd name="T41" fmla="*/ 18 h 27"/>
                  <a:gd name="T42" fmla="*/ 2 w 7"/>
                  <a:gd name="T43" fmla="*/ 20 h 27"/>
                  <a:gd name="T44" fmla="*/ 2 w 7"/>
                  <a:gd name="T45" fmla="*/ 21 h 27"/>
                  <a:gd name="T46" fmla="*/ 2 w 7"/>
                  <a:gd name="T47" fmla="*/ 21 h 27"/>
                  <a:gd name="T48" fmla="*/ 0 w 7"/>
                  <a:gd name="T49" fmla="*/ 26 h 27"/>
                  <a:gd name="T50" fmla="*/ 1 w 7"/>
                  <a:gd name="T51" fmla="*/ 26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27"/>
                  <a:gd name="T80" fmla="*/ 7 w 7"/>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27">
                    <a:moveTo>
                      <a:pt x="1" y="26"/>
                    </a:moveTo>
                    <a:lnTo>
                      <a:pt x="2" y="27"/>
                    </a:lnTo>
                    <a:lnTo>
                      <a:pt x="4" y="23"/>
                    </a:lnTo>
                    <a:lnTo>
                      <a:pt x="4" y="20"/>
                    </a:lnTo>
                    <a:lnTo>
                      <a:pt x="6" y="18"/>
                    </a:lnTo>
                    <a:lnTo>
                      <a:pt x="6" y="15"/>
                    </a:lnTo>
                    <a:lnTo>
                      <a:pt x="7" y="13"/>
                    </a:lnTo>
                    <a:lnTo>
                      <a:pt x="6" y="10"/>
                    </a:lnTo>
                    <a:lnTo>
                      <a:pt x="6" y="7"/>
                    </a:lnTo>
                    <a:lnTo>
                      <a:pt x="4" y="5"/>
                    </a:lnTo>
                    <a:lnTo>
                      <a:pt x="4" y="3"/>
                    </a:lnTo>
                    <a:lnTo>
                      <a:pt x="3" y="0"/>
                    </a:lnTo>
                    <a:lnTo>
                      <a:pt x="2" y="0"/>
                    </a:lnTo>
                    <a:lnTo>
                      <a:pt x="1" y="0"/>
                    </a:lnTo>
                    <a:lnTo>
                      <a:pt x="2" y="3"/>
                    </a:lnTo>
                    <a:lnTo>
                      <a:pt x="2" y="5"/>
                    </a:lnTo>
                    <a:lnTo>
                      <a:pt x="3" y="7"/>
                    </a:lnTo>
                    <a:lnTo>
                      <a:pt x="3" y="10"/>
                    </a:lnTo>
                    <a:lnTo>
                      <a:pt x="4" y="13"/>
                    </a:lnTo>
                    <a:lnTo>
                      <a:pt x="3" y="15"/>
                    </a:lnTo>
                    <a:lnTo>
                      <a:pt x="3" y="18"/>
                    </a:lnTo>
                    <a:lnTo>
                      <a:pt x="2" y="20"/>
                    </a:lnTo>
                    <a:lnTo>
                      <a:pt x="2" y="21"/>
                    </a:lnTo>
                    <a:lnTo>
                      <a:pt x="0" y="26"/>
                    </a:lnTo>
                    <a:lnTo>
                      <a:pt x="1"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3" name="Freeform 4001"/>
              <p:cNvSpPr>
                <a:spLocks/>
              </p:cNvSpPr>
              <p:nvPr/>
            </p:nvSpPr>
            <p:spPr bwMode="auto">
              <a:xfrm>
                <a:off x="4685" y="3489"/>
                <a:ext cx="3" cy="2"/>
              </a:xfrm>
              <a:custGeom>
                <a:avLst/>
                <a:gdLst>
                  <a:gd name="T0" fmla="*/ 4 w 4"/>
                  <a:gd name="T1" fmla="*/ 3 h 4"/>
                  <a:gd name="T2" fmla="*/ 3 w 4"/>
                  <a:gd name="T3" fmla="*/ 1 h 4"/>
                  <a:gd name="T4" fmla="*/ 2 w 4"/>
                  <a:gd name="T5" fmla="*/ 0 h 4"/>
                  <a:gd name="T6" fmla="*/ 1 w 4"/>
                  <a:gd name="T7" fmla="*/ 1 h 4"/>
                  <a:gd name="T8" fmla="*/ 0 w 4"/>
                  <a:gd name="T9" fmla="*/ 2 h 4"/>
                  <a:gd name="T10" fmla="*/ 2 w 4"/>
                  <a:gd name="T11" fmla="*/ 4 h 4"/>
                  <a:gd name="T12" fmla="*/ 3 w 4"/>
                  <a:gd name="T13" fmla="*/ 3 h 4"/>
                  <a:gd name="T14" fmla="*/ 4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3"/>
                    </a:moveTo>
                    <a:lnTo>
                      <a:pt x="3" y="1"/>
                    </a:lnTo>
                    <a:lnTo>
                      <a:pt x="2" y="0"/>
                    </a:lnTo>
                    <a:lnTo>
                      <a:pt x="1" y="1"/>
                    </a:lnTo>
                    <a:lnTo>
                      <a:pt x="0" y="2"/>
                    </a:lnTo>
                    <a:lnTo>
                      <a:pt x="2" y="4"/>
                    </a:lnTo>
                    <a:lnTo>
                      <a:pt x="3" y="3"/>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4" name="Freeform 4002"/>
              <p:cNvSpPr>
                <a:spLocks/>
              </p:cNvSpPr>
              <p:nvPr/>
            </p:nvSpPr>
            <p:spPr bwMode="auto">
              <a:xfrm>
                <a:off x="4685" y="3488"/>
                <a:ext cx="1" cy="3"/>
              </a:xfrm>
              <a:custGeom>
                <a:avLst/>
                <a:gdLst>
                  <a:gd name="T0" fmla="*/ 3 w 4"/>
                  <a:gd name="T1" fmla="*/ 2 h 4"/>
                  <a:gd name="T2" fmla="*/ 4 w 4"/>
                  <a:gd name="T3" fmla="*/ 2 h 4"/>
                  <a:gd name="T4" fmla="*/ 3 w 4"/>
                  <a:gd name="T5" fmla="*/ 0 h 4"/>
                  <a:gd name="T6" fmla="*/ 2 w 4"/>
                  <a:gd name="T7" fmla="*/ 0 h 4"/>
                  <a:gd name="T8" fmla="*/ 0 w 4"/>
                  <a:gd name="T9" fmla="*/ 0 h 4"/>
                  <a:gd name="T10" fmla="*/ 3 w 4"/>
                  <a:gd name="T11" fmla="*/ 4 h 4"/>
                  <a:gd name="T12" fmla="*/ 2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2"/>
                    </a:lnTo>
                    <a:lnTo>
                      <a:pt x="3" y="0"/>
                    </a:lnTo>
                    <a:lnTo>
                      <a:pt x="2" y="0"/>
                    </a:lnTo>
                    <a:lnTo>
                      <a:pt x="0" y="0"/>
                    </a:lnTo>
                    <a:lnTo>
                      <a:pt x="3" y="4"/>
                    </a:lnTo>
                    <a:lnTo>
                      <a:pt x="2"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5" name="Freeform 4003"/>
              <p:cNvSpPr>
                <a:spLocks/>
              </p:cNvSpPr>
              <p:nvPr/>
            </p:nvSpPr>
            <p:spPr bwMode="auto">
              <a:xfrm>
                <a:off x="4682" y="3485"/>
                <a:ext cx="4" cy="4"/>
              </a:xfrm>
              <a:custGeom>
                <a:avLst/>
                <a:gdLst>
                  <a:gd name="T0" fmla="*/ 7 w 7"/>
                  <a:gd name="T1" fmla="*/ 6 h 7"/>
                  <a:gd name="T2" fmla="*/ 6 w 7"/>
                  <a:gd name="T3" fmla="*/ 3 h 7"/>
                  <a:gd name="T4" fmla="*/ 2 w 7"/>
                  <a:gd name="T5" fmla="*/ 0 h 7"/>
                  <a:gd name="T6" fmla="*/ 1 w 7"/>
                  <a:gd name="T7" fmla="*/ 1 h 7"/>
                  <a:gd name="T8" fmla="*/ 0 w 7"/>
                  <a:gd name="T9" fmla="*/ 2 h 7"/>
                  <a:gd name="T10" fmla="*/ 4 w 7"/>
                  <a:gd name="T11" fmla="*/ 7 h 7"/>
                  <a:gd name="T12" fmla="*/ 6 w 7"/>
                  <a:gd name="T13" fmla="*/ 6 h 7"/>
                  <a:gd name="T14" fmla="*/ 7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7" y="6"/>
                    </a:moveTo>
                    <a:lnTo>
                      <a:pt x="6" y="3"/>
                    </a:lnTo>
                    <a:lnTo>
                      <a:pt x="2" y="0"/>
                    </a:lnTo>
                    <a:lnTo>
                      <a:pt x="1" y="1"/>
                    </a:lnTo>
                    <a:lnTo>
                      <a:pt x="0" y="2"/>
                    </a:lnTo>
                    <a:lnTo>
                      <a:pt x="4" y="7"/>
                    </a:lnTo>
                    <a:lnTo>
                      <a:pt x="6" y="6"/>
                    </a:lnTo>
                    <a:lnTo>
                      <a:pt x="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6" name="Freeform 4004"/>
              <p:cNvSpPr>
                <a:spLocks/>
              </p:cNvSpPr>
              <p:nvPr/>
            </p:nvSpPr>
            <p:spPr bwMode="auto">
              <a:xfrm>
                <a:off x="4682" y="3485"/>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7" name="Freeform 4005"/>
              <p:cNvSpPr>
                <a:spLocks/>
              </p:cNvSpPr>
              <p:nvPr/>
            </p:nvSpPr>
            <p:spPr bwMode="auto">
              <a:xfrm>
                <a:off x="4680" y="3484"/>
                <a:ext cx="2" cy="2"/>
              </a:xfrm>
              <a:custGeom>
                <a:avLst/>
                <a:gdLst>
                  <a:gd name="T0" fmla="*/ 4 w 5"/>
                  <a:gd name="T1" fmla="*/ 4 h 5"/>
                  <a:gd name="T2" fmla="*/ 5 w 5"/>
                  <a:gd name="T3" fmla="*/ 3 h 5"/>
                  <a:gd name="T4" fmla="*/ 3 w 5"/>
                  <a:gd name="T5" fmla="*/ 0 h 5"/>
                  <a:gd name="T6" fmla="*/ 1 w 5"/>
                  <a:gd name="T7" fmla="*/ 2 h 5"/>
                  <a:gd name="T8" fmla="*/ 0 w 5"/>
                  <a:gd name="T9" fmla="*/ 3 h 5"/>
                  <a:gd name="T10" fmla="*/ 1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3" y="0"/>
                    </a:lnTo>
                    <a:lnTo>
                      <a:pt x="1" y="2"/>
                    </a:lnTo>
                    <a:lnTo>
                      <a:pt x="0" y="3"/>
                    </a:lnTo>
                    <a:lnTo>
                      <a:pt x="1" y="4"/>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8" name="Freeform 4006"/>
              <p:cNvSpPr>
                <a:spLocks/>
              </p:cNvSpPr>
              <p:nvPr/>
            </p:nvSpPr>
            <p:spPr bwMode="auto">
              <a:xfrm>
                <a:off x="4680" y="3483"/>
                <a:ext cx="2" cy="2"/>
              </a:xfrm>
              <a:custGeom>
                <a:avLst/>
                <a:gdLst>
                  <a:gd name="T0" fmla="*/ 4 w 5"/>
                  <a:gd name="T1" fmla="*/ 1 h 4"/>
                  <a:gd name="T2" fmla="*/ 5 w 5"/>
                  <a:gd name="T3" fmla="*/ 3 h 4"/>
                  <a:gd name="T4" fmla="*/ 0 w 5"/>
                  <a:gd name="T5" fmla="*/ 0 h 4"/>
                  <a:gd name="T6" fmla="*/ 0 w 5"/>
                  <a:gd name="T7" fmla="*/ 1 h 4"/>
                  <a:gd name="T8" fmla="*/ 0 w 5"/>
                  <a:gd name="T9" fmla="*/ 3 h 4"/>
                  <a:gd name="T10" fmla="*/ 2 w 5"/>
                  <a:gd name="T11" fmla="*/ 4 h 4"/>
                  <a:gd name="T12" fmla="*/ 2 w 5"/>
                  <a:gd name="T13" fmla="*/ 3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5" y="3"/>
                    </a:lnTo>
                    <a:lnTo>
                      <a:pt x="0" y="0"/>
                    </a:lnTo>
                    <a:lnTo>
                      <a:pt x="0" y="1"/>
                    </a:lnTo>
                    <a:lnTo>
                      <a:pt x="0" y="3"/>
                    </a:lnTo>
                    <a:lnTo>
                      <a:pt x="2" y="4"/>
                    </a:lnTo>
                    <a:lnTo>
                      <a:pt x="2" y="3"/>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09" name="Freeform 4007"/>
              <p:cNvSpPr>
                <a:spLocks/>
              </p:cNvSpPr>
              <p:nvPr/>
            </p:nvSpPr>
            <p:spPr bwMode="auto">
              <a:xfrm>
                <a:off x="4666" y="3478"/>
                <a:ext cx="14" cy="6"/>
              </a:xfrm>
              <a:custGeom>
                <a:avLst/>
                <a:gdLst>
                  <a:gd name="T0" fmla="*/ 26 w 27"/>
                  <a:gd name="T1" fmla="*/ 11 h 13"/>
                  <a:gd name="T2" fmla="*/ 27 w 27"/>
                  <a:gd name="T3" fmla="*/ 10 h 13"/>
                  <a:gd name="T4" fmla="*/ 22 w 27"/>
                  <a:gd name="T5" fmla="*/ 6 h 13"/>
                  <a:gd name="T6" fmla="*/ 12 w 27"/>
                  <a:gd name="T7" fmla="*/ 3 h 13"/>
                  <a:gd name="T8" fmla="*/ 8 w 27"/>
                  <a:gd name="T9" fmla="*/ 2 h 13"/>
                  <a:gd name="T10" fmla="*/ 4 w 27"/>
                  <a:gd name="T11" fmla="*/ 1 h 13"/>
                  <a:gd name="T12" fmla="*/ 0 w 27"/>
                  <a:gd name="T13" fmla="*/ 0 h 13"/>
                  <a:gd name="T14" fmla="*/ 0 w 27"/>
                  <a:gd name="T15" fmla="*/ 1 h 13"/>
                  <a:gd name="T16" fmla="*/ 0 w 27"/>
                  <a:gd name="T17" fmla="*/ 2 h 13"/>
                  <a:gd name="T18" fmla="*/ 4 w 27"/>
                  <a:gd name="T19" fmla="*/ 3 h 13"/>
                  <a:gd name="T20" fmla="*/ 8 w 27"/>
                  <a:gd name="T21" fmla="*/ 5 h 13"/>
                  <a:gd name="T22" fmla="*/ 12 w 27"/>
                  <a:gd name="T23" fmla="*/ 6 h 13"/>
                  <a:gd name="T24" fmla="*/ 18 w 27"/>
                  <a:gd name="T25" fmla="*/ 8 h 13"/>
                  <a:gd name="T26" fmla="*/ 22 w 27"/>
                  <a:gd name="T27" fmla="*/ 10 h 13"/>
                  <a:gd name="T28" fmla="*/ 26 w 27"/>
                  <a:gd name="T29" fmla="*/ 13 h 13"/>
                  <a:gd name="T30" fmla="*/ 26 w 27"/>
                  <a:gd name="T31" fmla="*/ 1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
                  <a:gd name="T49" fmla="*/ 0 h 13"/>
                  <a:gd name="T50" fmla="*/ 27 w 27"/>
                  <a:gd name="T51" fmla="*/ 13 h 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 h="13">
                    <a:moveTo>
                      <a:pt x="26" y="11"/>
                    </a:moveTo>
                    <a:lnTo>
                      <a:pt x="27" y="10"/>
                    </a:lnTo>
                    <a:lnTo>
                      <a:pt x="22" y="6"/>
                    </a:lnTo>
                    <a:lnTo>
                      <a:pt x="12" y="3"/>
                    </a:lnTo>
                    <a:lnTo>
                      <a:pt x="8" y="2"/>
                    </a:lnTo>
                    <a:lnTo>
                      <a:pt x="4" y="1"/>
                    </a:lnTo>
                    <a:lnTo>
                      <a:pt x="0" y="0"/>
                    </a:lnTo>
                    <a:lnTo>
                      <a:pt x="0" y="1"/>
                    </a:lnTo>
                    <a:lnTo>
                      <a:pt x="0" y="2"/>
                    </a:lnTo>
                    <a:lnTo>
                      <a:pt x="4" y="3"/>
                    </a:lnTo>
                    <a:lnTo>
                      <a:pt x="8" y="5"/>
                    </a:lnTo>
                    <a:lnTo>
                      <a:pt x="12" y="6"/>
                    </a:lnTo>
                    <a:lnTo>
                      <a:pt x="18" y="8"/>
                    </a:lnTo>
                    <a:lnTo>
                      <a:pt x="22" y="10"/>
                    </a:lnTo>
                    <a:lnTo>
                      <a:pt x="26" y="13"/>
                    </a:lnTo>
                    <a:lnTo>
                      <a:pt x="26"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0" name="Freeform 4008"/>
              <p:cNvSpPr>
                <a:spLocks/>
              </p:cNvSpPr>
              <p:nvPr/>
            </p:nvSpPr>
            <p:spPr bwMode="auto">
              <a:xfrm>
                <a:off x="4662" y="3477"/>
                <a:ext cx="5" cy="3"/>
              </a:xfrm>
              <a:custGeom>
                <a:avLst/>
                <a:gdLst>
                  <a:gd name="T0" fmla="*/ 8 w 9"/>
                  <a:gd name="T1" fmla="*/ 1 h 4"/>
                  <a:gd name="T2" fmla="*/ 3 w 9"/>
                  <a:gd name="T3" fmla="*/ 0 h 4"/>
                  <a:gd name="T4" fmla="*/ 1 w 9"/>
                  <a:gd name="T5" fmla="*/ 0 h 4"/>
                  <a:gd name="T6" fmla="*/ 0 w 9"/>
                  <a:gd name="T7" fmla="*/ 0 h 4"/>
                  <a:gd name="T8" fmla="*/ 0 w 9"/>
                  <a:gd name="T9" fmla="*/ 1 h 4"/>
                  <a:gd name="T10" fmla="*/ 0 w 9"/>
                  <a:gd name="T11" fmla="*/ 2 h 4"/>
                  <a:gd name="T12" fmla="*/ 9 w 9"/>
                  <a:gd name="T13" fmla="*/ 4 h 4"/>
                  <a:gd name="T14" fmla="*/ 8 w 9"/>
                  <a:gd name="T15" fmla="*/ 4 h 4"/>
                  <a:gd name="T16" fmla="*/ 8 w 9"/>
                  <a:gd name="T17" fmla="*/ 2 h 4"/>
                  <a:gd name="T18" fmla="*/ 8 w 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8" y="1"/>
                    </a:moveTo>
                    <a:lnTo>
                      <a:pt x="3" y="0"/>
                    </a:lnTo>
                    <a:lnTo>
                      <a:pt x="1" y="0"/>
                    </a:lnTo>
                    <a:lnTo>
                      <a:pt x="0" y="0"/>
                    </a:lnTo>
                    <a:lnTo>
                      <a:pt x="0" y="1"/>
                    </a:lnTo>
                    <a:lnTo>
                      <a:pt x="0" y="2"/>
                    </a:lnTo>
                    <a:lnTo>
                      <a:pt x="9"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1" name="Freeform 4009"/>
              <p:cNvSpPr>
                <a:spLocks/>
              </p:cNvSpPr>
              <p:nvPr/>
            </p:nvSpPr>
            <p:spPr bwMode="auto">
              <a:xfrm>
                <a:off x="4647" y="3477"/>
                <a:ext cx="15" cy="2"/>
              </a:xfrm>
              <a:custGeom>
                <a:avLst/>
                <a:gdLst>
                  <a:gd name="T0" fmla="*/ 30 w 30"/>
                  <a:gd name="T1" fmla="*/ 1 h 4"/>
                  <a:gd name="T2" fmla="*/ 25 w 30"/>
                  <a:gd name="T3" fmla="*/ 0 h 4"/>
                  <a:gd name="T4" fmla="*/ 0 w 30"/>
                  <a:gd name="T5" fmla="*/ 0 h 4"/>
                  <a:gd name="T6" fmla="*/ 0 w 30"/>
                  <a:gd name="T7" fmla="*/ 2 h 4"/>
                  <a:gd name="T8" fmla="*/ 0 w 30"/>
                  <a:gd name="T9" fmla="*/ 4 h 4"/>
                  <a:gd name="T10" fmla="*/ 30 w 30"/>
                  <a:gd name="T11" fmla="*/ 4 h 4"/>
                  <a:gd name="T12" fmla="*/ 30 w 30"/>
                  <a:gd name="T13" fmla="*/ 2 h 4"/>
                  <a:gd name="T14" fmla="*/ 30 w 30"/>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4"/>
                  <a:gd name="T26" fmla="*/ 30 w 3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4">
                    <a:moveTo>
                      <a:pt x="30" y="1"/>
                    </a:moveTo>
                    <a:lnTo>
                      <a:pt x="25" y="0"/>
                    </a:lnTo>
                    <a:lnTo>
                      <a:pt x="0" y="0"/>
                    </a:lnTo>
                    <a:lnTo>
                      <a:pt x="0" y="2"/>
                    </a:lnTo>
                    <a:lnTo>
                      <a:pt x="0" y="4"/>
                    </a:lnTo>
                    <a:lnTo>
                      <a:pt x="30" y="4"/>
                    </a:lnTo>
                    <a:lnTo>
                      <a:pt x="30" y="2"/>
                    </a:lnTo>
                    <a:lnTo>
                      <a:pt x="3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2" name="Freeform 4010"/>
              <p:cNvSpPr>
                <a:spLocks/>
              </p:cNvSpPr>
              <p:nvPr/>
            </p:nvSpPr>
            <p:spPr bwMode="auto">
              <a:xfrm>
                <a:off x="4645" y="3477"/>
                <a:ext cx="5" cy="2"/>
              </a:xfrm>
              <a:custGeom>
                <a:avLst/>
                <a:gdLst>
                  <a:gd name="T0" fmla="*/ 5 w 9"/>
                  <a:gd name="T1" fmla="*/ 0 h 4"/>
                  <a:gd name="T2" fmla="*/ 9 w 9"/>
                  <a:gd name="T3" fmla="*/ 0 h 4"/>
                  <a:gd name="T4" fmla="*/ 0 w 9"/>
                  <a:gd name="T5" fmla="*/ 2 h 4"/>
                  <a:gd name="T6" fmla="*/ 0 w 9"/>
                  <a:gd name="T7" fmla="*/ 3 h 4"/>
                  <a:gd name="T8" fmla="*/ 0 w 9"/>
                  <a:gd name="T9" fmla="*/ 4 h 4"/>
                  <a:gd name="T10" fmla="*/ 5 w 9"/>
                  <a:gd name="T11" fmla="*/ 3 h 4"/>
                  <a:gd name="T12" fmla="*/ 5 w 9"/>
                  <a:gd name="T13" fmla="*/ 2 h 4"/>
                  <a:gd name="T14" fmla="*/ 5 w 9"/>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5" y="0"/>
                    </a:moveTo>
                    <a:lnTo>
                      <a:pt x="9" y="0"/>
                    </a:lnTo>
                    <a:lnTo>
                      <a:pt x="0" y="2"/>
                    </a:lnTo>
                    <a:lnTo>
                      <a:pt x="0" y="3"/>
                    </a:lnTo>
                    <a:lnTo>
                      <a:pt x="0" y="4"/>
                    </a:lnTo>
                    <a:lnTo>
                      <a:pt x="5" y="3"/>
                    </a:lnTo>
                    <a:lnTo>
                      <a:pt x="5"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3" name="Freeform 4011"/>
              <p:cNvSpPr>
                <a:spLocks/>
              </p:cNvSpPr>
              <p:nvPr/>
            </p:nvSpPr>
            <p:spPr bwMode="auto">
              <a:xfrm>
                <a:off x="4643" y="3477"/>
                <a:ext cx="2" cy="3"/>
              </a:xfrm>
              <a:custGeom>
                <a:avLst/>
                <a:gdLst>
                  <a:gd name="T0" fmla="*/ 5 w 5"/>
                  <a:gd name="T1" fmla="*/ 2 h 4"/>
                  <a:gd name="T2" fmla="*/ 5 w 5"/>
                  <a:gd name="T3" fmla="*/ 0 h 4"/>
                  <a:gd name="T4" fmla="*/ 0 w 5"/>
                  <a:gd name="T5" fmla="*/ 0 h 4"/>
                  <a:gd name="T6" fmla="*/ 0 w 5"/>
                  <a:gd name="T7" fmla="*/ 2 h 4"/>
                  <a:gd name="T8" fmla="*/ 0 w 5"/>
                  <a:gd name="T9" fmla="*/ 4 h 4"/>
                  <a:gd name="T10" fmla="*/ 0 w 5"/>
                  <a:gd name="T11" fmla="*/ 4 h 4"/>
                  <a:gd name="T12" fmla="*/ 5 w 5"/>
                  <a:gd name="T13" fmla="*/ 3 h 4"/>
                  <a:gd name="T14" fmla="*/ 5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2"/>
                    </a:moveTo>
                    <a:lnTo>
                      <a:pt x="5" y="0"/>
                    </a:lnTo>
                    <a:lnTo>
                      <a:pt x="0" y="0"/>
                    </a:lnTo>
                    <a:lnTo>
                      <a:pt x="0" y="2"/>
                    </a:lnTo>
                    <a:lnTo>
                      <a:pt x="0" y="4"/>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4" name="Freeform 4012"/>
              <p:cNvSpPr>
                <a:spLocks/>
              </p:cNvSpPr>
              <p:nvPr/>
            </p:nvSpPr>
            <p:spPr bwMode="auto">
              <a:xfrm>
                <a:off x="4640" y="3477"/>
                <a:ext cx="5" cy="3"/>
              </a:xfrm>
              <a:custGeom>
                <a:avLst/>
                <a:gdLst>
                  <a:gd name="T0" fmla="*/ 4 w 9"/>
                  <a:gd name="T1" fmla="*/ 0 h 4"/>
                  <a:gd name="T2" fmla="*/ 9 w 9"/>
                  <a:gd name="T3" fmla="*/ 0 h 4"/>
                  <a:gd name="T4" fmla="*/ 0 w 9"/>
                  <a:gd name="T5" fmla="*/ 2 h 4"/>
                  <a:gd name="T6" fmla="*/ 0 w 9"/>
                  <a:gd name="T7" fmla="*/ 4 h 4"/>
                  <a:gd name="T8" fmla="*/ 4 w 9"/>
                  <a:gd name="T9" fmla="*/ 3 h 4"/>
                  <a:gd name="T10" fmla="*/ 4 w 9"/>
                  <a:gd name="T11" fmla="*/ 2 h 4"/>
                  <a:gd name="T12" fmla="*/ 4 w 9"/>
                  <a:gd name="T13" fmla="*/ 0 h 4"/>
                  <a:gd name="T14" fmla="*/ 0 60000 65536"/>
                  <a:gd name="T15" fmla="*/ 0 60000 65536"/>
                  <a:gd name="T16" fmla="*/ 0 60000 65536"/>
                  <a:gd name="T17" fmla="*/ 0 60000 65536"/>
                  <a:gd name="T18" fmla="*/ 0 60000 65536"/>
                  <a:gd name="T19" fmla="*/ 0 60000 65536"/>
                  <a:gd name="T20" fmla="*/ 0 60000 65536"/>
                  <a:gd name="T21" fmla="*/ 0 w 9"/>
                  <a:gd name="T22" fmla="*/ 0 h 4"/>
                  <a:gd name="T23" fmla="*/ 9 w 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4">
                    <a:moveTo>
                      <a:pt x="4" y="0"/>
                    </a:moveTo>
                    <a:lnTo>
                      <a:pt x="9" y="0"/>
                    </a:lnTo>
                    <a:lnTo>
                      <a:pt x="0" y="2"/>
                    </a:lnTo>
                    <a:lnTo>
                      <a:pt x="0" y="4"/>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5" name="Freeform 4013"/>
              <p:cNvSpPr>
                <a:spLocks/>
              </p:cNvSpPr>
              <p:nvPr/>
            </p:nvSpPr>
            <p:spPr bwMode="auto">
              <a:xfrm>
                <a:off x="4624" y="3479"/>
                <a:ext cx="16" cy="9"/>
              </a:xfrm>
              <a:custGeom>
                <a:avLst/>
                <a:gdLst>
                  <a:gd name="T0" fmla="*/ 32 w 32"/>
                  <a:gd name="T1" fmla="*/ 0 h 19"/>
                  <a:gd name="T2" fmla="*/ 28 w 32"/>
                  <a:gd name="T3" fmla="*/ 1 h 19"/>
                  <a:gd name="T4" fmla="*/ 24 w 32"/>
                  <a:gd name="T5" fmla="*/ 2 h 19"/>
                  <a:gd name="T6" fmla="*/ 16 w 32"/>
                  <a:gd name="T7" fmla="*/ 5 h 19"/>
                  <a:gd name="T8" fmla="*/ 12 w 32"/>
                  <a:gd name="T9" fmla="*/ 7 h 19"/>
                  <a:gd name="T10" fmla="*/ 10 w 32"/>
                  <a:gd name="T11" fmla="*/ 9 h 19"/>
                  <a:gd name="T12" fmla="*/ 6 w 32"/>
                  <a:gd name="T13" fmla="*/ 10 h 19"/>
                  <a:gd name="T14" fmla="*/ 4 w 32"/>
                  <a:gd name="T15" fmla="*/ 13 h 19"/>
                  <a:gd name="T16" fmla="*/ 1 w 32"/>
                  <a:gd name="T17" fmla="*/ 15 h 19"/>
                  <a:gd name="T18" fmla="*/ 0 w 32"/>
                  <a:gd name="T19" fmla="*/ 19 h 19"/>
                  <a:gd name="T20" fmla="*/ 1 w 32"/>
                  <a:gd name="T21" fmla="*/ 19 h 19"/>
                  <a:gd name="T22" fmla="*/ 2 w 32"/>
                  <a:gd name="T23" fmla="*/ 19 h 19"/>
                  <a:gd name="T24" fmla="*/ 3 w 32"/>
                  <a:gd name="T25" fmla="*/ 17 h 19"/>
                  <a:gd name="T26" fmla="*/ 6 w 32"/>
                  <a:gd name="T27" fmla="*/ 15 h 19"/>
                  <a:gd name="T28" fmla="*/ 9 w 32"/>
                  <a:gd name="T29" fmla="*/ 13 h 19"/>
                  <a:gd name="T30" fmla="*/ 12 w 32"/>
                  <a:gd name="T31" fmla="*/ 12 h 19"/>
                  <a:gd name="T32" fmla="*/ 14 w 32"/>
                  <a:gd name="T33" fmla="*/ 9 h 19"/>
                  <a:gd name="T34" fmla="*/ 19 w 32"/>
                  <a:gd name="T35" fmla="*/ 7 h 19"/>
                  <a:gd name="T36" fmla="*/ 24 w 32"/>
                  <a:gd name="T37" fmla="*/ 5 h 19"/>
                  <a:gd name="T38" fmla="*/ 28 w 32"/>
                  <a:gd name="T39" fmla="*/ 4 h 19"/>
                  <a:gd name="T40" fmla="*/ 32 w 32"/>
                  <a:gd name="T41" fmla="*/ 2 h 19"/>
                  <a:gd name="T42" fmla="*/ 32 w 32"/>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
                  <a:gd name="T67" fmla="*/ 0 h 19"/>
                  <a:gd name="T68" fmla="*/ 32 w 32"/>
                  <a:gd name="T69" fmla="*/ 19 h 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 h="19">
                    <a:moveTo>
                      <a:pt x="32" y="0"/>
                    </a:moveTo>
                    <a:lnTo>
                      <a:pt x="28" y="1"/>
                    </a:lnTo>
                    <a:lnTo>
                      <a:pt x="24" y="2"/>
                    </a:lnTo>
                    <a:lnTo>
                      <a:pt x="16" y="5"/>
                    </a:lnTo>
                    <a:lnTo>
                      <a:pt x="12" y="7"/>
                    </a:lnTo>
                    <a:lnTo>
                      <a:pt x="10" y="9"/>
                    </a:lnTo>
                    <a:lnTo>
                      <a:pt x="6" y="10"/>
                    </a:lnTo>
                    <a:lnTo>
                      <a:pt x="4" y="13"/>
                    </a:lnTo>
                    <a:lnTo>
                      <a:pt x="1" y="15"/>
                    </a:lnTo>
                    <a:lnTo>
                      <a:pt x="0" y="19"/>
                    </a:lnTo>
                    <a:lnTo>
                      <a:pt x="1" y="19"/>
                    </a:lnTo>
                    <a:lnTo>
                      <a:pt x="2" y="19"/>
                    </a:lnTo>
                    <a:lnTo>
                      <a:pt x="3" y="17"/>
                    </a:lnTo>
                    <a:lnTo>
                      <a:pt x="6" y="15"/>
                    </a:lnTo>
                    <a:lnTo>
                      <a:pt x="9" y="13"/>
                    </a:lnTo>
                    <a:lnTo>
                      <a:pt x="12" y="12"/>
                    </a:lnTo>
                    <a:lnTo>
                      <a:pt x="14" y="9"/>
                    </a:lnTo>
                    <a:lnTo>
                      <a:pt x="19" y="7"/>
                    </a:lnTo>
                    <a:lnTo>
                      <a:pt x="24" y="5"/>
                    </a:lnTo>
                    <a:lnTo>
                      <a:pt x="28" y="4"/>
                    </a:lnTo>
                    <a:lnTo>
                      <a:pt x="32" y="2"/>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6" name="Freeform 4014"/>
              <p:cNvSpPr>
                <a:spLocks/>
              </p:cNvSpPr>
              <p:nvPr/>
            </p:nvSpPr>
            <p:spPr bwMode="auto">
              <a:xfrm>
                <a:off x="4598" y="3487"/>
                <a:ext cx="27" cy="13"/>
              </a:xfrm>
              <a:custGeom>
                <a:avLst/>
                <a:gdLst>
                  <a:gd name="T0" fmla="*/ 53 w 54"/>
                  <a:gd name="T1" fmla="*/ 2 h 26"/>
                  <a:gd name="T2" fmla="*/ 52 w 54"/>
                  <a:gd name="T3" fmla="*/ 0 h 26"/>
                  <a:gd name="T4" fmla="*/ 47 w 54"/>
                  <a:gd name="T5" fmla="*/ 5 h 26"/>
                  <a:gd name="T6" fmla="*/ 46 w 54"/>
                  <a:gd name="T7" fmla="*/ 10 h 26"/>
                  <a:gd name="T8" fmla="*/ 43 w 54"/>
                  <a:gd name="T9" fmla="*/ 14 h 26"/>
                  <a:gd name="T10" fmla="*/ 43 w 54"/>
                  <a:gd name="T11" fmla="*/ 23 h 26"/>
                  <a:gd name="T12" fmla="*/ 1 w 54"/>
                  <a:gd name="T13" fmla="*/ 21 h 26"/>
                  <a:gd name="T14" fmla="*/ 0 w 54"/>
                  <a:gd name="T15" fmla="*/ 23 h 26"/>
                  <a:gd name="T16" fmla="*/ 46 w 54"/>
                  <a:gd name="T17" fmla="*/ 26 h 26"/>
                  <a:gd name="T18" fmla="*/ 46 w 54"/>
                  <a:gd name="T19" fmla="*/ 14 h 26"/>
                  <a:gd name="T20" fmla="*/ 48 w 54"/>
                  <a:gd name="T21" fmla="*/ 10 h 26"/>
                  <a:gd name="T22" fmla="*/ 49 w 54"/>
                  <a:gd name="T23" fmla="*/ 7 h 26"/>
                  <a:gd name="T24" fmla="*/ 53 w 54"/>
                  <a:gd name="T25" fmla="*/ 4 h 26"/>
                  <a:gd name="T26" fmla="*/ 54 w 54"/>
                  <a:gd name="T27" fmla="*/ 2 h 26"/>
                  <a:gd name="T28" fmla="*/ 53 w 54"/>
                  <a:gd name="T29" fmla="*/ 2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26"/>
                  <a:gd name="T47" fmla="*/ 54 w 54"/>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26">
                    <a:moveTo>
                      <a:pt x="53" y="2"/>
                    </a:moveTo>
                    <a:lnTo>
                      <a:pt x="52" y="0"/>
                    </a:lnTo>
                    <a:lnTo>
                      <a:pt x="47" y="5"/>
                    </a:lnTo>
                    <a:lnTo>
                      <a:pt x="46" y="10"/>
                    </a:lnTo>
                    <a:lnTo>
                      <a:pt x="43" y="14"/>
                    </a:lnTo>
                    <a:lnTo>
                      <a:pt x="43" y="23"/>
                    </a:lnTo>
                    <a:lnTo>
                      <a:pt x="1" y="21"/>
                    </a:lnTo>
                    <a:lnTo>
                      <a:pt x="0" y="23"/>
                    </a:lnTo>
                    <a:lnTo>
                      <a:pt x="46" y="26"/>
                    </a:lnTo>
                    <a:lnTo>
                      <a:pt x="46" y="14"/>
                    </a:lnTo>
                    <a:lnTo>
                      <a:pt x="48" y="10"/>
                    </a:lnTo>
                    <a:lnTo>
                      <a:pt x="49" y="7"/>
                    </a:lnTo>
                    <a:lnTo>
                      <a:pt x="53" y="4"/>
                    </a:lnTo>
                    <a:lnTo>
                      <a:pt x="54" y="2"/>
                    </a:lnTo>
                    <a:lnTo>
                      <a:pt x="5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7" name="Freeform 4015"/>
              <p:cNvSpPr>
                <a:spLocks/>
              </p:cNvSpPr>
              <p:nvPr/>
            </p:nvSpPr>
            <p:spPr bwMode="auto">
              <a:xfrm>
                <a:off x="4598" y="3488"/>
                <a:ext cx="4" cy="11"/>
              </a:xfrm>
              <a:custGeom>
                <a:avLst/>
                <a:gdLst>
                  <a:gd name="T0" fmla="*/ 3 w 9"/>
                  <a:gd name="T1" fmla="*/ 18 h 20"/>
                  <a:gd name="T2" fmla="*/ 3 w 9"/>
                  <a:gd name="T3" fmla="*/ 14 h 20"/>
                  <a:gd name="T4" fmla="*/ 4 w 9"/>
                  <a:gd name="T5" fmla="*/ 9 h 20"/>
                  <a:gd name="T6" fmla="*/ 9 w 9"/>
                  <a:gd name="T7" fmla="*/ 0 h 20"/>
                  <a:gd name="T8" fmla="*/ 7 w 9"/>
                  <a:gd name="T9" fmla="*/ 0 h 20"/>
                  <a:gd name="T10" fmla="*/ 6 w 9"/>
                  <a:gd name="T11" fmla="*/ 0 h 20"/>
                  <a:gd name="T12" fmla="*/ 2 w 9"/>
                  <a:gd name="T13" fmla="*/ 9 h 20"/>
                  <a:gd name="T14" fmla="*/ 0 w 9"/>
                  <a:gd name="T15" fmla="*/ 14 h 20"/>
                  <a:gd name="T16" fmla="*/ 2 w 9"/>
                  <a:gd name="T17" fmla="*/ 20 h 20"/>
                  <a:gd name="T18" fmla="*/ 3 w 9"/>
                  <a:gd name="T19" fmla="*/ 1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20"/>
                  <a:gd name="T32" fmla="*/ 9 w 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20">
                    <a:moveTo>
                      <a:pt x="3" y="18"/>
                    </a:moveTo>
                    <a:lnTo>
                      <a:pt x="3" y="14"/>
                    </a:lnTo>
                    <a:lnTo>
                      <a:pt x="4" y="9"/>
                    </a:lnTo>
                    <a:lnTo>
                      <a:pt x="9" y="0"/>
                    </a:lnTo>
                    <a:lnTo>
                      <a:pt x="7" y="0"/>
                    </a:lnTo>
                    <a:lnTo>
                      <a:pt x="6" y="0"/>
                    </a:lnTo>
                    <a:lnTo>
                      <a:pt x="2" y="9"/>
                    </a:lnTo>
                    <a:lnTo>
                      <a:pt x="0" y="14"/>
                    </a:lnTo>
                    <a:lnTo>
                      <a:pt x="2" y="20"/>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8" name="Freeform 4016"/>
              <p:cNvSpPr>
                <a:spLocks/>
              </p:cNvSpPr>
              <p:nvPr/>
            </p:nvSpPr>
            <p:spPr bwMode="auto">
              <a:xfrm>
                <a:off x="4601" y="3486"/>
                <a:ext cx="2" cy="3"/>
              </a:xfrm>
              <a:custGeom>
                <a:avLst/>
                <a:gdLst>
                  <a:gd name="T0" fmla="*/ 1 w 5"/>
                  <a:gd name="T1" fmla="*/ 5 h 6"/>
                  <a:gd name="T2" fmla="*/ 3 w 5"/>
                  <a:gd name="T3" fmla="*/ 6 h 6"/>
                  <a:gd name="T4" fmla="*/ 5 w 5"/>
                  <a:gd name="T5" fmla="*/ 2 h 6"/>
                  <a:gd name="T6" fmla="*/ 4 w 5"/>
                  <a:gd name="T7" fmla="*/ 1 h 6"/>
                  <a:gd name="T8" fmla="*/ 3 w 5"/>
                  <a:gd name="T9" fmla="*/ 0 h 6"/>
                  <a:gd name="T10" fmla="*/ 3 w 5"/>
                  <a:gd name="T11" fmla="*/ 0 h 6"/>
                  <a:gd name="T12" fmla="*/ 0 w 5"/>
                  <a:gd name="T13" fmla="*/ 5 h 6"/>
                  <a:gd name="T14" fmla="*/ 1 w 5"/>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1" y="5"/>
                    </a:moveTo>
                    <a:lnTo>
                      <a:pt x="3" y="6"/>
                    </a:lnTo>
                    <a:lnTo>
                      <a:pt x="5" y="2"/>
                    </a:lnTo>
                    <a:lnTo>
                      <a:pt x="4" y="1"/>
                    </a:lnTo>
                    <a:lnTo>
                      <a:pt x="3" y="0"/>
                    </a:lnTo>
                    <a:lnTo>
                      <a:pt x="0" y="5"/>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19" name="Freeform 4017"/>
              <p:cNvSpPr>
                <a:spLocks/>
              </p:cNvSpPr>
              <p:nvPr/>
            </p:nvSpPr>
            <p:spPr bwMode="auto">
              <a:xfrm>
                <a:off x="4602" y="3466"/>
                <a:ext cx="91" cy="23"/>
              </a:xfrm>
              <a:custGeom>
                <a:avLst/>
                <a:gdLst>
                  <a:gd name="T0" fmla="*/ 2 w 182"/>
                  <a:gd name="T1" fmla="*/ 41 h 45"/>
                  <a:gd name="T2" fmla="*/ 0 w 182"/>
                  <a:gd name="T3" fmla="*/ 45 h 45"/>
                  <a:gd name="T4" fmla="*/ 3 w 182"/>
                  <a:gd name="T5" fmla="*/ 38 h 45"/>
                  <a:gd name="T6" fmla="*/ 18 w 182"/>
                  <a:gd name="T7" fmla="*/ 23 h 45"/>
                  <a:gd name="T8" fmla="*/ 21 w 182"/>
                  <a:gd name="T9" fmla="*/ 21 h 45"/>
                  <a:gd name="T10" fmla="*/ 30 w 182"/>
                  <a:gd name="T11" fmla="*/ 18 h 45"/>
                  <a:gd name="T12" fmla="*/ 34 w 182"/>
                  <a:gd name="T13" fmla="*/ 15 h 45"/>
                  <a:gd name="T14" fmla="*/ 43 w 182"/>
                  <a:gd name="T15" fmla="*/ 10 h 45"/>
                  <a:gd name="T16" fmla="*/ 49 w 182"/>
                  <a:gd name="T17" fmla="*/ 9 h 45"/>
                  <a:gd name="T18" fmla="*/ 55 w 182"/>
                  <a:gd name="T19" fmla="*/ 7 h 45"/>
                  <a:gd name="T20" fmla="*/ 76 w 182"/>
                  <a:gd name="T21" fmla="*/ 3 h 45"/>
                  <a:gd name="T22" fmla="*/ 84 w 182"/>
                  <a:gd name="T23" fmla="*/ 2 h 45"/>
                  <a:gd name="T24" fmla="*/ 131 w 182"/>
                  <a:gd name="T25" fmla="*/ 2 h 45"/>
                  <a:gd name="T26" fmla="*/ 139 w 182"/>
                  <a:gd name="T27" fmla="*/ 3 h 45"/>
                  <a:gd name="T28" fmla="*/ 153 w 182"/>
                  <a:gd name="T29" fmla="*/ 6 h 45"/>
                  <a:gd name="T30" fmla="*/ 159 w 182"/>
                  <a:gd name="T31" fmla="*/ 8 h 45"/>
                  <a:gd name="T32" fmla="*/ 165 w 182"/>
                  <a:gd name="T33" fmla="*/ 9 h 45"/>
                  <a:gd name="T34" fmla="*/ 177 w 182"/>
                  <a:gd name="T35" fmla="*/ 14 h 45"/>
                  <a:gd name="T36" fmla="*/ 182 w 182"/>
                  <a:gd name="T37" fmla="*/ 16 h 45"/>
                  <a:gd name="T38" fmla="*/ 182 w 182"/>
                  <a:gd name="T39" fmla="*/ 15 h 45"/>
                  <a:gd name="T40" fmla="*/ 182 w 182"/>
                  <a:gd name="T41" fmla="*/ 14 h 45"/>
                  <a:gd name="T42" fmla="*/ 177 w 182"/>
                  <a:gd name="T43" fmla="*/ 11 h 45"/>
                  <a:gd name="T44" fmla="*/ 165 w 182"/>
                  <a:gd name="T45" fmla="*/ 7 h 45"/>
                  <a:gd name="T46" fmla="*/ 159 w 182"/>
                  <a:gd name="T47" fmla="*/ 6 h 45"/>
                  <a:gd name="T48" fmla="*/ 153 w 182"/>
                  <a:gd name="T49" fmla="*/ 3 h 45"/>
                  <a:gd name="T50" fmla="*/ 139 w 182"/>
                  <a:gd name="T51" fmla="*/ 1 h 45"/>
                  <a:gd name="T52" fmla="*/ 131 w 182"/>
                  <a:gd name="T53" fmla="*/ 0 h 45"/>
                  <a:gd name="T54" fmla="*/ 84 w 182"/>
                  <a:gd name="T55" fmla="*/ 0 h 45"/>
                  <a:gd name="T56" fmla="*/ 76 w 182"/>
                  <a:gd name="T57" fmla="*/ 1 h 45"/>
                  <a:gd name="T58" fmla="*/ 55 w 182"/>
                  <a:gd name="T59" fmla="*/ 5 h 45"/>
                  <a:gd name="T60" fmla="*/ 49 w 182"/>
                  <a:gd name="T61" fmla="*/ 7 h 45"/>
                  <a:gd name="T62" fmla="*/ 43 w 182"/>
                  <a:gd name="T63" fmla="*/ 8 h 45"/>
                  <a:gd name="T64" fmla="*/ 30 w 182"/>
                  <a:gd name="T65" fmla="*/ 13 h 45"/>
                  <a:gd name="T66" fmla="*/ 25 w 182"/>
                  <a:gd name="T67" fmla="*/ 16 h 45"/>
                  <a:gd name="T68" fmla="*/ 21 w 182"/>
                  <a:gd name="T69" fmla="*/ 18 h 45"/>
                  <a:gd name="T70" fmla="*/ 15 w 182"/>
                  <a:gd name="T71" fmla="*/ 22 h 45"/>
                  <a:gd name="T72" fmla="*/ 3 w 182"/>
                  <a:gd name="T73" fmla="*/ 33 h 45"/>
                  <a:gd name="T74" fmla="*/ 0 w 182"/>
                  <a:gd name="T75" fmla="*/ 40 h 45"/>
                  <a:gd name="T76" fmla="*/ 1 w 182"/>
                  <a:gd name="T77" fmla="*/ 40 h 45"/>
                  <a:gd name="T78" fmla="*/ 2 w 182"/>
                  <a:gd name="T79" fmla="*/ 41 h 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2"/>
                  <a:gd name="T121" fmla="*/ 0 h 45"/>
                  <a:gd name="T122" fmla="*/ 182 w 182"/>
                  <a:gd name="T123" fmla="*/ 45 h 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2" h="45">
                    <a:moveTo>
                      <a:pt x="2" y="41"/>
                    </a:moveTo>
                    <a:lnTo>
                      <a:pt x="0" y="45"/>
                    </a:lnTo>
                    <a:lnTo>
                      <a:pt x="3" y="38"/>
                    </a:lnTo>
                    <a:lnTo>
                      <a:pt x="18" y="23"/>
                    </a:lnTo>
                    <a:lnTo>
                      <a:pt x="21" y="21"/>
                    </a:lnTo>
                    <a:lnTo>
                      <a:pt x="30" y="18"/>
                    </a:lnTo>
                    <a:lnTo>
                      <a:pt x="34" y="15"/>
                    </a:lnTo>
                    <a:lnTo>
                      <a:pt x="43" y="10"/>
                    </a:lnTo>
                    <a:lnTo>
                      <a:pt x="49" y="9"/>
                    </a:lnTo>
                    <a:lnTo>
                      <a:pt x="55" y="7"/>
                    </a:lnTo>
                    <a:lnTo>
                      <a:pt x="76" y="3"/>
                    </a:lnTo>
                    <a:lnTo>
                      <a:pt x="84" y="2"/>
                    </a:lnTo>
                    <a:lnTo>
                      <a:pt x="131" y="2"/>
                    </a:lnTo>
                    <a:lnTo>
                      <a:pt x="139" y="3"/>
                    </a:lnTo>
                    <a:lnTo>
                      <a:pt x="153" y="6"/>
                    </a:lnTo>
                    <a:lnTo>
                      <a:pt x="159" y="8"/>
                    </a:lnTo>
                    <a:lnTo>
                      <a:pt x="165" y="9"/>
                    </a:lnTo>
                    <a:lnTo>
                      <a:pt x="177" y="14"/>
                    </a:lnTo>
                    <a:lnTo>
                      <a:pt x="182" y="16"/>
                    </a:lnTo>
                    <a:lnTo>
                      <a:pt x="182" y="15"/>
                    </a:lnTo>
                    <a:lnTo>
                      <a:pt x="182" y="14"/>
                    </a:lnTo>
                    <a:lnTo>
                      <a:pt x="177" y="11"/>
                    </a:lnTo>
                    <a:lnTo>
                      <a:pt x="165" y="7"/>
                    </a:lnTo>
                    <a:lnTo>
                      <a:pt x="159" y="6"/>
                    </a:lnTo>
                    <a:lnTo>
                      <a:pt x="153" y="3"/>
                    </a:lnTo>
                    <a:lnTo>
                      <a:pt x="139" y="1"/>
                    </a:lnTo>
                    <a:lnTo>
                      <a:pt x="131" y="0"/>
                    </a:lnTo>
                    <a:lnTo>
                      <a:pt x="84" y="0"/>
                    </a:lnTo>
                    <a:lnTo>
                      <a:pt x="76" y="1"/>
                    </a:lnTo>
                    <a:lnTo>
                      <a:pt x="55" y="5"/>
                    </a:lnTo>
                    <a:lnTo>
                      <a:pt x="49" y="7"/>
                    </a:lnTo>
                    <a:lnTo>
                      <a:pt x="43" y="8"/>
                    </a:lnTo>
                    <a:lnTo>
                      <a:pt x="30" y="13"/>
                    </a:lnTo>
                    <a:lnTo>
                      <a:pt x="25" y="16"/>
                    </a:lnTo>
                    <a:lnTo>
                      <a:pt x="21" y="18"/>
                    </a:lnTo>
                    <a:lnTo>
                      <a:pt x="15" y="22"/>
                    </a:lnTo>
                    <a:lnTo>
                      <a:pt x="3" y="33"/>
                    </a:lnTo>
                    <a:lnTo>
                      <a:pt x="0" y="40"/>
                    </a:lnTo>
                    <a:lnTo>
                      <a:pt x="1" y="40"/>
                    </a:lnTo>
                    <a:lnTo>
                      <a:pt x="2"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0" name="Freeform 4018"/>
              <p:cNvSpPr>
                <a:spLocks/>
              </p:cNvSpPr>
              <p:nvPr/>
            </p:nvSpPr>
            <p:spPr bwMode="auto">
              <a:xfrm>
                <a:off x="4692" y="3473"/>
                <a:ext cx="4" cy="3"/>
              </a:xfrm>
              <a:custGeom>
                <a:avLst/>
                <a:gdLst>
                  <a:gd name="T0" fmla="*/ 2 w 9"/>
                  <a:gd name="T1" fmla="*/ 1 h 5"/>
                  <a:gd name="T2" fmla="*/ 0 w 9"/>
                  <a:gd name="T3" fmla="*/ 2 h 5"/>
                  <a:gd name="T4" fmla="*/ 6 w 9"/>
                  <a:gd name="T5" fmla="*/ 5 h 5"/>
                  <a:gd name="T6" fmla="*/ 7 w 9"/>
                  <a:gd name="T7" fmla="*/ 4 h 5"/>
                  <a:gd name="T8" fmla="*/ 9 w 9"/>
                  <a:gd name="T9" fmla="*/ 3 h 5"/>
                  <a:gd name="T10" fmla="*/ 9 w 9"/>
                  <a:gd name="T11" fmla="*/ 3 h 5"/>
                  <a:gd name="T12" fmla="*/ 2 w 9"/>
                  <a:gd name="T13" fmla="*/ 0 h 5"/>
                  <a:gd name="T14" fmla="*/ 2 w 9"/>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2" y="1"/>
                    </a:moveTo>
                    <a:lnTo>
                      <a:pt x="0" y="2"/>
                    </a:lnTo>
                    <a:lnTo>
                      <a:pt x="6" y="5"/>
                    </a:lnTo>
                    <a:lnTo>
                      <a:pt x="7" y="4"/>
                    </a:lnTo>
                    <a:lnTo>
                      <a:pt x="9" y="3"/>
                    </a:lnTo>
                    <a:lnTo>
                      <a:pt x="2"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1" name="Freeform 4019"/>
              <p:cNvSpPr>
                <a:spLocks/>
              </p:cNvSpPr>
              <p:nvPr/>
            </p:nvSpPr>
            <p:spPr bwMode="auto">
              <a:xfrm>
                <a:off x="4692" y="3475"/>
                <a:ext cx="17" cy="12"/>
              </a:xfrm>
              <a:custGeom>
                <a:avLst/>
                <a:gdLst>
                  <a:gd name="T0" fmla="*/ 6 w 34"/>
                  <a:gd name="T1" fmla="*/ 3 h 25"/>
                  <a:gd name="T2" fmla="*/ 0 w 34"/>
                  <a:gd name="T3" fmla="*/ 0 h 25"/>
                  <a:gd name="T4" fmla="*/ 9 w 34"/>
                  <a:gd name="T5" fmla="*/ 5 h 25"/>
                  <a:gd name="T6" fmla="*/ 15 w 34"/>
                  <a:gd name="T7" fmla="*/ 9 h 25"/>
                  <a:gd name="T8" fmla="*/ 19 w 34"/>
                  <a:gd name="T9" fmla="*/ 12 h 25"/>
                  <a:gd name="T10" fmla="*/ 24 w 34"/>
                  <a:gd name="T11" fmla="*/ 15 h 25"/>
                  <a:gd name="T12" fmla="*/ 26 w 34"/>
                  <a:gd name="T13" fmla="*/ 18 h 25"/>
                  <a:gd name="T14" fmla="*/ 29 w 34"/>
                  <a:gd name="T15" fmla="*/ 22 h 25"/>
                  <a:gd name="T16" fmla="*/ 32 w 34"/>
                  <a:gd name="T17" fmla="*/ 25 h 25"/>
                  <a:gd name="T18" fmla="*/ 33 w 34"/>
                  <a:gd name="T19" fmla="*/ 24 h 25"/>
                  <a:gd name="T20" fmla="*/ 34 w 34"/>
                  <a:gd name="T21" fmla="*/ 23 h 25"/>
                  <a:gd name="T22" fmla="*/ 32 w 34"/>
                  <a:gd name="T23" fmla="*/ 20 h 25"/>
                  <a:gd name="T24" fmla="*/ 28 w 34"/>
                  <a:gd name="T25" fmla="*/ 16 h 25"/>
                  <a:gd name="T26" fmla="*/ 26 w 34"/>
                  <a:gd name="T27" fmla="*/ 13 h 25"/>
                  <a:gd name="T28" fmla="*/ 21 w 34"/>
                  <a:gd name="T29" fmla="*/ 9 h 25"/>
                  <a:gd name="T30" fmla="*/ 18 w 34"/>
                  <a:gd name="T31" fmla="*/ 7 h 25"/>
                  <a:gd name="T32" fmla="*/ 15 w 34"/>
                  <a:gd name="T33" fmla="*/ 5 h 25"/>
                  <a:gd name="T34" fmla="*/ 7 w 34"/>
                  <a:gd name="T35" fmla="*/ 1 h 25"/>
                  <a:gd name="T36" fmla="*/ 7 w 34"/>
                  <a:gd name="T37" fmla="*/ 2 h 25"/>
                  <a:gd name="T38" fmla="*/ 6 w 34"/>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25"/>
                  <a:gd name="T62" fmla="*/ 34 w 34"/>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25">
                    <a:moveTo>
                      <a:pt x="6" y="3"/>
                    </a:moveTo>
                    <a:lnTo>
                      <a:pt x="0" y="0"/>
                    </a:lnTo>
                    <a:lnTo>
                      <a:pt x="9" y="5"/>
                    </a:lnTo>
                    <a:lnTo>
                      <a:pt x="15" y="9"/>
                    </a:lnTo>
                    <a:lnTo>
                      <a:pt x="19" y="12"/>
                    </a:lnTo>
                    <a:lnTo>
                      <a:pt x="24" y="15"/>
                    </a:lnTo>
                    <a:lnTo>
                      <a:pt x="26" y="18"/>
                    </a:lnTo>
                    <a:lnTo>
                      <a:pt x="29" y="22"/>
                    </a:lnTo>
                    <a:lnTo>
                      <a:pt x="32" y="25"/>
                    </a:lnTo>
                    <a:lnTo>
                      <a:pt x="33" y="24"/>
                    </a:lnTo>
                    <a:lnTo>
                      <a:pt x="34" y="23"/>
                    </a:lnTo>
                    <a:lnTo>
                      <a:pt x="32" y="20"/>
                    </a:lnTo>
                    <a:lnTo>
                      <a:pt x="28" y="16"/>
                    </a:lnTo>
                    <a:lnTo>
                      <a:pt x="26" y="13"/>
                    </a:lnTo>
                    <a:lnTo>
                      <a:pt x="21" y="9"/>
                    </a:lnTo>
                    <a:lnTo>
                      <a:pt x="18" y="7"/>
                    </a:lnTo>
                    <a:lnTo>
                      <a:pt x="15" y="5"/>
                    </a:lnTo>
                    <a:lnTo>
                      <a:pt x="7" y="1"/>
                    </a:lnTo>
                    <a:lnTo>
                      <a:pt x="7" y="2"/>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2" name="Freeform 4020"/>
              <p:cNvSpPr>
                <a:spLocks/>
              </p:cNvSpPr>
              <p:nvPr/>
            </p:nvSpPr>
            <p:spPr bwMode="auto">
              <a:xfrm>
                <a:off x="4708" y="3484"/>
                <a:ext cx="3" cy="8"/>
              </a:xfrm>
              <a:custGeom>
                <a:avLst/>
                <a:gdLst>
                  <a:gd name="T0" fmla="*/ 1 w 6"/>
                  <a:gd name="T1" fmla="*/ 4 h 16"/>
                  <a:gd name="T2" fmla="*/ 0 w 6"/>
                  <a:gd name="T3" fmla="*/ 4 h 16"/>
                  <a:gd name="T4" fmla="*/ 2 w 6"/>
                  <a:gd name="T5" fmla="*/ 9 h 16"/>
                  <a:gd name="T6" fmla="*/ 4 w 6"/>
                  <a:gd name="T7" fmla="*/ 16 h 16"/>
                  <a:gd name="T8" fmla="*/ 6 w 6"/>
                  <a:gd name="T9" fmla="*/ 16 h 16"/>
                  <a:gd name="T10" fmla="*/ 4 w 6"/>
                  <a:gd name="T11" fmla="*/ 9 h 16"/>
                  <a:gd name="T12" fmla="*/ 0 w 6"/>
                  <a:gd name="T13" fmla="*/ 0 h 16"/>
                  <a:gd name="T14" fmla="*/ 2 w 6"/>
                  <a:gd name="T15" fmla="*/ 3 h 16"/>
                  <a:gd name="T16" fmla="*/ 1 w 6"/>
                  <a:gd name="T17" fmla="*/ 4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6"/>
                  <a:gd name="T29" fmla="*/ 6 w 6"/>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6">
                    <a:moveTo>
                      <a:pt x="1" y="4"/>
                    </a:moveTo>
                    <a:lnTo>
                      <a:pt x="0" y="4"/>
                    </a:lnTo>
                    <a:lnTo>
                      <a:pt x="2" y="9"/>
                    </a:lnTo>
                    <a:lnTo>
                      <a:pt x="4" y="16"/>
                    </a:lnTo>
                    <a:lnTo>
                      <a:pt x="6" y="16"/>
                    </a:lnTo>
                    <a:lnTo>
                      <a:pt x="4" y="9"/>
                    </a:lnTo>
                    <a:lnTo>
                      <a:pt x="0" y="0"/>
                    </a:lnTo>
                    <a:lnTo>
                      <a:pt x="2"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3" name="Freeform 4021"/>
              <p:cNvSpPr>
                <a:spLocks/>
              </p:cNvSpPr>
              <p:nvPr/>
            </p:nvSpPr>
            <p:spPr bwMode="auto">
              <a:xfrm>
                <a:off x="4704" y="3492"/>
                <a:ext cx="8" cy="19"/>
              </a:xfrm>
              <a:custGeom>
                <a:avLst/>
                <a:gdLst>
                  <a:gd name="T0" fmla="*/ 11 w 15"/>
                  <a:gd name="T1" fmla="*/ 0 h 38"/>
                  <a:gd name="T2" fmla="*/ 11 w 15"/>
                  <a:gd name="T3" fmla="*/ 4 h 38"/>
                  <a:gd name="T4" fmla="*/ 12 w 15"/>
                  <a:gd name="T5" fmla="*/ 9 h 38"/>
                  <a:gd name="T6" fmla="*/ 11 w 15"/>
                  <a:gd name="T7" fmla="*/ 9 h 38"/>
                  <a:gd name="T8" fmla="*/ 11 w 15"/>
                  <a:gd name="T9" fmla="*/ 17 h 38"/>
                  <a:gd name="T10" fmla="*/ 9 w 15"/>
                  <a:gd name="T11" fmla="*/ 22 h 38"/>
                  <a:gd name="T12" fmla="*/ 9 w 15"/>
                  <a:gd name="T13" fmla="*/ 23 h 38"/>
                  <a:gd name="T14" fmla="*/ 3 w 15"/>
                  <a:gd name="T15" fmla="*/ 34 h 38"/>
                  <a:gd name="T16" fmla="*/ 2 w 15"/>
                  <a:gd name="T17" fmla="*/ 34 h 38"/>
                  <a:gd name="T18" fmla="*/ 0 w 15"/>
                  <a:gd name="T19" fmla="*/ 38 h 38"/>
                  <a:gd name="T20" fmla="*/ 1 w 15"/>
                  <a:gd name="T21" fmla="*/ 38 h 38"/>
                  <a:gd name="T22" fmla="*/ 2 w 15"/>
                  <a:gd name="T23" fmla="*/ 38 h 38"/>
                  <a:gd name="T24" fmla="*/ 2 w 15"/>
                  <a:gd name="T25" fmla="*/ 37 h 38"/>
                  <a:gd name="T26" fmla="*/ 5 w 15"/>
                  <a:gd name="T27" fmla="*/ 34 h 38"/>
                  <a:gd name="T28" fmla="*/ 11 w 15"/>
                  <a:gd name="T29" fmla="*/ 23 h 38"/>
                  <a:gd name="T30" fmla="*/ 11 w 15"/>
                  <a:gd name="T31" fmla="*/ 22 h 38"/>
                  <a:gd name="T32" fmla="*/ 13 w 15"/>
                  <a:gd name="T33" fmla="*/ 17 h 38"/>
                  <a:gd name="T34" fmla="*/ 13 w 15"/>
                  <a:gd name="T35" fmla="*/ 11 h 38"/>
                  <a:gd name="T36" fmla="*/ 15 w 15"/>
                  <a:gd name="T37" fmla="*/ 9 h 38"/>
                  <a:gd name="T38" fmla="*/ 13 w 15"/>
                  <a:gd name="T39" fmla="*/ 4 h 38"/>
                  <a:gd name="T40" fmla="*/ 13 w 15"/>
                  <a:gd name="T41" fmla="*/ 0 h 38"/>
                  <a:gd name="T42" fmla="*/ 11 w 15"/>
                  <a:gd name="T43" fmla="*/ 0 h 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
                  <a:gd name="T67" fmla="*/ 0 h 38"/>
                  <a:gd name="T68" fmla="*/ 15 w 15"/>
                  <a:gd name="T69" fmla="*/ 38 h 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 h="38">
                    <a:moveTo>
                      <a:pt x="11" y="0"/>
                    </a:moveTo>
                    <a:lnTo>
                      <a:pt x="11" y="4"/>
                    </a:lnTo>
                    <a:lnTo>
                      <a:pt x="12" y="9"/>
                    </a:lnTo>
                    <a:lnTo>
                      <a:pt x="11" y="9"/>
                    </a:lnTo>
                    <a:lnTo>
                      <a:pt x="11" y="17"/>
                    </a:lnTo>
                    <a:lnTo>
                      <a:pt x="9" y="22"/>
                    </a:lnTo>
                    <a:lnTo>
                      <a:pt x="9" y="23"/>
                    </a:lnTo>
                    <a:lnTo>
                      <a:pt x="3" y="34"/>
                    </a:lnTo>
                    <a:lnTo>
                      <a:pt x="2" y="34"/>
                    </a:lnTo>
                    <a:lnTo>
                      <a:pt x="0" y="38"/>
                    </a:lnTo>
                    <a:lnTo>
                      <a:pt x="1" y="38"/>
                    </a:lnTo>
                    <a:lnTo>
                      <a:pt x="2" y="38"/>
                    </a:lnTo>
                    <a:lnTo>
                      <a:pt x="2" y="37"/>
                    </a:lnTo>
                    <a:lnTo>
                      <a:pt x="5" y="34"/>
                    </a:lnTo>
                    <a:lnTo>
                      <a:pt x="11" y="23"/>
                    </a:lnTo>
                    <a:lnTo>
                      <a:pt x="11" y="22"/>
                    </a:lnTo>
                    <a:lnTo>
                      <a:pt x="13" y="17"/>
                    </a:lnTo>
                    <a:lnTo>
                      <a:pt x="13" y="11"/>
                    </a:lnTo>
                    <a:lnTo>
                      <a:pt x="15" y="9"/>
                    </a:lnTo>
                    <a:lnTo>
                      <a:pt x="13" y="4"/>
                    </a:lnTo>
                    <a:lnTo>
                      <a:pt x="13"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4" name="Freeform 4022"/>
              <p:cNvSpPr>
                <a:spLocks/>
              </p:cNvSpPr>
              <p:nvPr/>
            </p:nvSpPr>
            <p:spPr bwMode="auto">
              <a:xfrm>
                <a:off x="4681" y="3511"/>
                <a:ext cx="24" cy="18"/>
              </a:xfrm>
              <a:custGeom>
                <a:avLst/>
                <a:gdLst>
                  <a:gd name="T0" fmla="*/ 47 w 48"/>
                  <a:gd name="T1" fmla="*/ 1 h 36"/>
                  <a:gd name="T2" fmla="*/ 46 w 48"/>
                  <a:gd name="T3" fmla="*/ 0 h 36"/>
                  <a:gd name="T4" fmla="*/ 32 w 48"/>
                  <a:gd name="T5" fmla="*/ 13 h 36"/>
                  <a:gd name="T6" fmla="*/ 28 w 48"/>
                  <a:gd name="T7" fmla="*/ 16 h 36"/>
                  <a:gd name="T8" fmla="*/ 26 w 48"/>
                  <a:gd name="T9" fmla="*/ 18 h 36"/>
                  <a:gd name="T10" fmla="*/ 23 w 48"/>
                  <a:gd name="T11" fmla="*/ 20 h 36"/>
                  <a:gd name="T12" fmla="*/ 20 w 48"/>
                  <a:gd name="T13" fmla="*/ 23 h 36"/>
                  <a:gd name="T14" fmla="*/ 16 w 48"/>
                  <a:gd name="T15" fmla="*/ 24 h 36"/>
                  <a:gd name="T16" fmla="*/ 12 w 48"/>
                  <a:gd name="T17" fmla="*/ 26 h 36"/>
                  <a:gd name="T18" fmla="*/ 5 w 48"/>
                  <a:gd name="T19" fmla="*/ 31 h 36"/>
                  <a:gd name="T20" fmla="*/ 0 w 48"/>
                  <a:gd name="T21" fmla="*/ 34 h 36"/>
                  <a:gd name="T22" fmla="*/ 0 w 48"/>
                  <a:gd name="T23" fmla="*/ 35 h 36"/>
                  <a:gd name="T24" fmla="*/ 0 w 48"/>
                  <a:gd name="T25" fmla="*/ 36 h 36"/>
                  <a:gd name="T26" fmla="*/ 12 w 48"/>
                  <a:gd name="T27" fmla="*/ 31 h 36"/>
                  <a:gd name="T28" fmla="*/ 15 w 48"/>
                  <a:gd name="T29" fmla="*/ 28 h 36"/>
                  <a:gd name="T30" fmla="*/ 18 w 48"/>
                  <a:gd name="T31" fmla="*/ 26 h 36"/>
                  <a:gd name="T32" fmla="*/ 23 w 48"/>
                  <a:gd name="T33" fmla="*/ 25 h 36"/>
                  <a:gd name="T34" fmla="*/ 25 w 48"/>
                  <a:gd name="T35" fmla="*/ 23 h 36"/>
                  <a:gd name="T36" fmla="*/ 28 w 48"/>
                  <a:gd name="T37" fmla="*/ 20 h 36"/>
                  <a:gd name="T38" fmla="*/ 31 w 48"/>
                  <a:gd name="T39" fmla="*/ 18 h 36"/>
                  <a:gd name="T40" fmla="*/ 34 w 48"/>
                  <a:gd name="T41" fmla="*/ 16 h 36"/>
                  <a:gd name="T42" fmla="*/ 47 w 48"/>
                  <a:gd name="T43" fmla="*/ 3 h 36"/>
                  <a:gd name="T44" fmla="*/ 48 w 48"/>
                  <a:gd name="T45" fmla="*/ 1 h 36"/>
                  <a:gd name="T46" fmla="*/ 47 w 48"/>
                  <a:gd name="T47" fmla="*/ 1 h 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8"/>
                  <a:gd name="T73" fmla="*/ 0 h 36"/>
                  <a:gd name="T74" fmla="*/ 48 w 48"/>
                  <a:gd name="T75" fmla="*/ 36 h 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8" h="36">
                    <a:moveTo>
                      <a:pt x="47" y="1"/>
                    </a:moveTo>
                    <a:lnTo>
                      <a:pt x="46" y="0"/>
                    </a:lnTo>
                    <a:lnTo>
                      <a:pt x="32" y="13"/>
                    </a:lnTo>
                    <a:lnTo>
                      <a:pt x="28" y="16"/>
                    </a:lnTo>
                    <a:lnTo>
                      <a:pt x="26" y="18"/>
                    </a:lnTo>
                    <a:lnTo>
                      <a:pt x="23" y="20"/>
                    </a:lnTo>
                    <a:lnTo>
                      <a:pt x="20" y="23"/>
                    </a:lnTo>
                    <a:lnTo>
                      <a:pt x="16" y="24"/>
                    </a:lnTo>
                    <a:lnTo>
                      <a:pt x="12" y="26"/>
                    </a:lnTo>
                    <a:lnTo>
                      <a:pt x="5" y="31"/>
                    </a:lnTo>
                    <a:lnTo>
                      <a:pt x="0" y="34"/>
                    </a:lnTo>
                    <a:lnTo>
                      <a:pt x="0" y="35"/>
                    </a:lnTo>
                    <a:lnTo>
                      <a:pt x="0" y="36"/>
                    </a:lnTo>
                    <a:lnTo>
                      <a:pt x="12" y="31"/>
                    </a:lnTo>
                    <a:lnTo>
                      <a:pt x="15" y="28"/>
                    </a:lnTo>
                    <a:lnTo>
                      <a:pt x="18" y="26"/>
                    </a:lnTo>
                    <a:lnTo>
                      <a:pt x="23" y="25"/>
                    </a:lnTo>
                    <a:lnTo>
                      <a:pt x="25" y="23"/>
                    </a:lnTo>
                    <a:lnTo>
                      <a:pt x="28" y="20"/>
                    </a:lnTo>
                    <a:lnTo>
                      <a:pt x="31" y="18"/>
                    </a:lnTo>
                    <a:lnTo>
                      <a:pt x="34" y="16"/>
                    </a:lnTo>
                    <a:lnTo>
                      <a:pt x="47" y="3"/>
                    </a:lnTo>
                    <a:lnTo>
                      <a:pt x="48" y="1"/>
                    </a:lnTo>
                    <a:lnTo>
                      <a:pt x="4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5" name="Freeform 4023"/>
              <p:cNvSpPr>
                <a:spLocks/>
              </p:cNvSpPr>
              <p:nvPr/>
            </p:nvSpPr>
            <p:spPr bwMode="auto">
              <a:xfrm>
                <a:off x="4672" y="3528"/>
                <a:ext cx="10" cy="6"/>
              </a:xfrm>
              <a:custGeom>
                <a:avLst/>
                <a:gdLst>
                  <a:gd name="T0" fmla="*/ 19 w 20"/>
                  <a:gd name="T1" fmla="*/ 0 h 13"/>
                  <a:gd name="T2" fmla="*/ 12 w 20"/>
                  <a:gd name="T3" fmla="*/ 4 h 13"/>
                  <a:gd name="T4" fmla="*/ 0 w 20"/>
                  <a:gd name="T5" fmla="*/ 11 h 13"/>
                  <a:gd name="T6" fmla="*/ 1 w 20"/>
                  <a:gd name="T7" fmla="*/ 12 h 13"/>
                  <a:gd name="T8" fmla="*/ 2 w 20"/>
                  <a:gd name="T9" fmla="*/ 13 h 13"/>
                  <a:gd name="T10" fmla="*/ 20 w 20"/>
                  <a:gd name="T11" fmla="*/ 2 h 13"/>
                  <a:gd name="T12" fmla="*/ 19 w 20"/>
                  <a:gd name="T13" fmla="*/ 1 h 13"/>
                  <a:gd name="T14" fmla="*/ 19 w 20"/>
                  <a:gd name="T15" fmla="*/ 0 h 13"/>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13"/>
                  <a:gd name="T26" fmla="*/ 20 w 20"/>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13">
                    <a:moveTo>
                      <a:pt x="19" y="0"/>
                    </a:moveTo>
                    <a:lnTo>
                      <a:pt x="12" y="4"/>
                    </a:lnTo>
                    <a:lnTo>
                      <a:pt x="0" y="11"/>
                    </a:lnTo>
                    <a:lnTo>
                      <a:pt x="1" y="12"/>
                    </a:lnTo>
                    <a:lnTo>
                      <a:pt x="2" y="13"/>
                    </a:lnTo>
                    <a:lnTo>
                      <a:pt x="20" y="2"/>
                    </a:lnTo>
                    <a:lnTo>
                      <a:pt x="19"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6" name="Freeform 4024"/>
              <p:cNvSpPr>
                <a:spLocks/>
              </p:cNvSpPr>
              <p:nvPr/>
            </p:nvSpPr>
            <p:spPr bwMode="auto">
              <a:xfrm>
                <a:off x="4646" y="3533"/>
                <a:ext cx="30" cy="15"/>
              </a:xfrm>
              <a:custGeom>
                <a:avLst/>
                <a:gdLst>
                  <a:gd name="T0" fmla="*/ 53 w 60"/>
                  <a:gd name="T1" fmla="*/ 3 h 30"/>
                  <a:gd name="T2" fmla="*/ 53 w 60"/>
                  <a:gd name="T3" fmla="*/ 2 h 30"/>
                  <a:gd name="T4" fmla="*/ 29 w 60"/>
                  <a:gd name="T5" fmla="*/ 13 h 30"/>
                  <a:gd name="T6" fmla="*/ 24 w 60"/>
                  <a:gd name="T7" fmla="*/ 17 h 30"/>
                  <a:gd name="T8" fmla="*/ 16 w 60"/>
                  <a:gd name="T9" fmla="*/ 19 h 30"/>
                  <a:gd name="T10" fmla="*/ 11 w 60"/>
                  <a:gd name="T11" fmla="*/ 23 h 30"/>
                  <a:gd name="T12" fmla="*/ 5 w 60"/>
                  <a:gd name="T13" fmla="*/ 26 h 30"/>
                  <a:gd name="T14" fmla="*/ 0 w 60"/>
                  <a:gd name="T15" fmla="*/ 28 h 30"/>
                  <a:gd name="T16" fmla="*/ 1 w 60"/>
                  <a:gd name="T17" fmla="*/ 29 h 30"/>
                  <a:gd name="T18" fmla="*/ 3 w 60"/>
                  <a:gd name="T19" fmla="*/ 30 h 30"/>
                  <a:gd name="T20" fmla="*/ 11 w 60"/>
                  <a:gd name="T21" fmla="*/ 26 h 30"/>
                  <a:gd name="T22" fmla="*/ 16 w 60"/>
                  <a:gd name="T23" fmla="*/ 23 h 30"/>
                  <a:gd name="T24" fmla="*/ 21 w 60"/>
                  <a:gd name="T25" fmla="*/ 21 h 30"/>
                  <a:gd name="T26" fmla="*/ 28 w 60"/>
                  <a:gd name="T27" fmla="*/ 19 h 30"/>
                  <a:gd name="T28" fmla="*/ 37 w 60"/>
                  <a:gd name="T29" fmla="*/ 12 h 30"/>
                  <a:gd name="T30" fmla="*/ 60 w 60"/>
                  <a:gd name="T31" fmla="*/ 0 h 30"/>
                  <a:gd name="T32" fmla="*/ 54 w 60"/>
                  <a:gd name="T33" fmla="*/ 4 h 30"/>
                  <a:gd name="T34" fmla="*/ 53 w 60"/>
                  <a:gd name="T35" fmla="*/ 3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30"/>
                  <a:gd name="T56" fmla="*/ 60 w 6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30">
                    <a:moveTo>
                      <a:pt x="53" y="3"/>
                    </a:moveTo>
                    <a:lnTo>
                      <a:pt x="53" y="2"/>
                    </a:lnTo>
                    <a:lnTo>
                      <a:pt x="29" y="13"/>
                    </a:lnTo>
                    <a:lnTo>
                      <a:pt x="24" y="17"/>
                    </a:lnTo>
                    <a:lnTo>
                      <a:pt x="16" y="19"/>
                    </a:lnTo>
                    <a:lnTo>
                      <a:pt x="11" y="23"/>
                    </a:lnTo>
                    <a:lnTo>
                      <a:pt x="5" y="26"/>
                    </a:lnTo>
                    <a:lnTo>
                      <a:pt x="0" y="28"/>
                    </a:lnTo>
                    <a:lnTo>
                      <a:pt x="1" y="29"/>
                    </a:lnTo>
                    <a:lnTo>
                      <a:pt x="3" y="30"/>
                    </a:lnTo>
                    <a:lnTo>
                      <a:pt x="11" y="26"/>
                    </a:lnTo>
                    <a:lnTo>
                      <a:pt x="16" y="23"/>
                    </a:lnTo>
                    <a:lnTo>
                      <a:pt x="21" y="21"/>
                    </a:lnTo>
                    <a:lnTo>
                      <a:pt x="28" y="19"/>
                    </a:lnTo>
                    <a:lnTo>
                      <a:pt x="37" y="12"/>
                    </a:lnTo>
                    <a:lnTo>
                      <a:pt x="60" y="0"/>
                    </a:lnTo>
                    <a:lnTo>
                      <a:pt x="54" y="4"/>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7" name="Freeform 4025"/>
              <p:cNvSpPr>
                <a:spLocks/>
              </p:cNvSpPr>
              <p:nvPr/>
            </p:nvSpPr>
            <p:spPr bwMode="auto">
              <a:xfrm>
                <a:off x="4642" y="3546"/>
                <a:ext cx="8" cy="4"/>
              </a:xfrm>
              <a:custGeom>
                <a:avLst/>
                <a:gdLst>
                  <a:gd name="T0" fmla="*/ 9 w 16"/>
                  <a:gd name="T1" fmla="*/ 2 h 8"/>
                  <a:gd name="T2" fmla="*/ 9 w 16"/>
                  <a:gd name="T3" fmla="*/ 1 h 8"/>
                  <a:gd name="T4" fmla="*/ 0 w 16"/>
                  <a:gd name="T5" fmla="*/ 6 h 8"/>
                  <a:gd name="T6" fmla="*/ 0 w 16"/>
                  <a:gd name="T7" fmla="*/ 7 h 8"/>
                  <a:gd name="T8" fmla="*/ 0 w 16"/>
                  <a:gd name="T9" fmla="*/ 8 h 8"/>
                  <a:gd name="T10" fmla="*/ 16 w 16"/>
                  <a:gd name="T11" fmla="*/ 0 h 8"/>
                  <a:gd name="T12" fmla="*/ 11 w 16"/>
                  <a:gd name="T13" fmla="*/ 3 h 8"/>
                  <a:gd name="T14" fmla="*/ 9 w 16"/>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8"/>
                  <a:gd name="T26" fmla="*/ 16 w 1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8">
                    <a:moveTo>
                      <a:pt x="9" y="2"/>
                    </a:moveTo>
                    <a:lnTo>
                      <a:pt x="9" y="1"/>
                    </a:lnTo>
                    <a:lnTo>
                      <a:pt x="0" y="6"/>
                    </a:lnTo>
                    <a:lnTo>
                      <a:pt x="0" y="7"/>
                    </a:lnTo>
                    <a:lnTo>
                      <a:pt x="0" y="8"/>
                    </a:lnTo>
                    <a:lnTo>
                      <a:pt x="16" y="0"/>
                    </a:lnTo>
                    <a:lnTo>
                      <a:pt x="11" y="3"/>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8" name="Freeform 4026"/>
              <p:cNvSpPr>
                <a:spLocks/>
              </p:cNvSpPr>
              <p:nvPr/>
            </p:nvSpPr>
            <p:spPr bwMode="auto">
              <a:xfrm>
                <a:off x="4632" y="3549"/>
                <a:ext cx="11" cy="7"/>
              </a:xfrm>
              <a:custGeom>
                <a:avLst/>
                <a:gdLst>
                  <a:gd name="T0" fmla="*/ 19 w 20"/>
                  <a:gd name="T1" fmla="*/ 0 h 13"/>
                  <a:gd name="T2" fmla="*/ 15 w 20"/>
                  <a:gd name="T3" fmla="*/ 2 h 13"/>
                  <a:gd name="T4" fmla="*/ 15 w 20"/>
                  <a:gd name="T5" fmla="*/ 2 h 13"/>
                  <a:gd name="T6" fmla="*/ 11 w 20"/>
                  <a:gd name="T7" fmla="*/ 3 h 13"/>
                  <a:gd name="T8" fmla="*/ 8 w 20"/>
                  <a:gd name="T9" fmla="*/ 5 h 13"/>
                  <a:gd name="T10" fmla="*/ 5 w 20"/>
                  <a:gd name="T11" fmla="*/ 7 h 13"/>
                  <a:gd name="T12" fmla="*/ 3 w 20"/>
                  <a:gd name="T13" fmla="*/ 8 h 13"/>
                  <a:gd name="T14" fmla="*/ 1 w 20"/>
                  <a:gd name="T15" fmla="*/ 11 h 13"/>
                  <a:gd name="T16" fmla="*/ 0 w 20"/>
                  <a:gd name="T17" fmla="*/ 11 h 13"/>
                  <a:gd name="T18" fmla="*/ 0 w 20"/>
                  <a:gd name="T19" fmla="*/ 12 h 13"/>
                  <a:gd name="T20" fmla="*/ 0 w 20"/>
                  <a:gd name="T21" fmla="*/ 13 h 13"/>
                  <a:gd name="T22" fmla="*/ 3 w 20"/>
                  <a:gd name="T23" fmla="*/ 11 h 13"/>
                  <a:gd name="T24" fmla="*/ 3 w 20"/>
                  <a:gd name="T25" fmla="*/ 10 h 13"/>
                  <a:gd name="T26" fmla="*/ 5 w 20"/>
                  <a:gd name="T27" fmla="*/ 9 h 13"/>
                  <a:gd name="T28" fmla="*/ 11 w 20"/>
                  <a:gd name="T29" fmla="*/ 8 h 13"/>
                  <a:gd name="T30" fmla="*/ 15 w 20"/>
                  <a:gd name="T31" fmla="*/ 5 h 13"/>
                  <a:gd name="T32" fmla="*/ 18 w 20"/>
                  <a:gd name="T33" fmla="*/ 4 h 13"/>
                  <a:gd name="T34" fmla="*/ 20 w 20"/>
                  <a:gd name="T35" fmla="*/ 2 h 13"/>
                  <a:gd name="T36" fmla="*/ 19 w 20"/>
                  <a:gd name="T37" fmla="*/ 1 h 13"/>
                  <a:gd name="T38" fmla="*/ 19 w 20"/>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13"/>
                  <a:gd name="T62" fmla="*/ 20 w 20"/>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13">
                    <a:moveTo>
                      <a:pt x="19" y="0"/>
                    </a:moveTo>
                    <a:lnTo>
                      <a:pt x="15" y="2"/>
                    </a:lnTo>
                    <a:lnTo>
                      <a:pt x="11" y="3"/>
                    </a:lnTo>
                    <a:lnTo>
                      <a:pt x="8" y="5"/>
                    </a:lnTo>
                    <a:lnTo>
                      <a:pt x="5" y="7"/>
                    </a:lnTo>
                    <a:lnTo>
                      <a:pt x="3" y="8"/>
                    </a:lnTo>
                    <a:lnTo>
                      <a:pt x="1" y="11"/>
                    </a:lnTo>
                    <a:lnTo>
                      <a:pt x="0" y="11"/>
                    </a:lnTo>
                    <a:lnTo>
                      <a:pt x="0" y="12"/>
                    </a:lnTo>
                    <a:lnTo>
                      <a:pt x="0" y="13"/>
                    </a:lnTo>
                    <a:lnTo>
                      <a:pt x="3" y="11"/>
                    </a:lnTo>
                    <a:lnTo>
                      <a:pt x="3" y="10"/>
                    </a:lnTo>
                    <a:lnTo>
                      <a:pt x="5" y="9"/>
                    </a:lnTo>
                    <a:lnTo>
                      <a:pt x="11" y="8"/>
                    </a:lnTo>
                    <a:lnTo>
                      <a:pt x="15" y="5"/>
                    </a:lnTo>
                    <a:lnTo>
                      <a:pt x="18" y="4"/>
                    </a:lnTo>
                    <a:lnTo>
                      <a:pt x="20" y="2"/>
                    </a:lnTo>
                    <a:lnTo>
                      <a:pt x="19"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29" name="Freeform 4027"/>
              <p:cNvSpPr>
                <a:spLocks/>
              </p:cNvSpPr>
              <p:nvPr/>
            </p:nvSpPr>
            <p:spPr bwMode="auto">
              <a:xfrm>
                <a:off x="4631" y="3555"/>
                <a:ext cx="2" cy="1"/>
              </a:xfrm>
              <a:custGeom>
                <a:avLst/>
                <a:gdLst>
                  <a:gd name="T0" fmla="*/ 3 w 4"/>
                  <a:gd name="T1" fmla="*/ 0 h 4"/>
                  <a:gd name="T2" fmla="*/ 0 w 4"/>
                  <a:gd name="T3" fmla="*/ 1 h 4"/>
                  <a:gd name="T4" fmla="*/ 0 w 4"/>
                  <a:gd name="T5" fmla="*/ 1 h 4"/>
                  <a:gd name="T6" fmla="*/ 1 w 4"/>
                  <a:gd name="T7" fmla="*/ 2 h 4"/>
                  <a:gd name="T8" fmla="*/ 3 w 4"/>
                  <a:gd name="T9" fmla="*/ 4 h 4"/>
                  <a:gd name="T10" fmla="*/ 4 w 4"/>
                  <a:gd name="T11" fmla="*/ 2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0" y="1"/>
                    </a:lnTo>
                    <a:lnTo>
                      <a:pt x="1" y="2"/>
                    </a:lnTo>
                    <a:lnTo>
                      <a:pt x="3" y="4"/>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0" name="Freeform 4028"/>
              <p:cNvSpPr>
                <a:spLocks/>
              </p:cNvSpPr>
              <p:nvPr/>
            </p:nvSpPr>
            <p:spPr bwMode="auto">
              <a:xfrm>
                <a:off x="4631" y="3555"/>
                <a:ext cx="2" cy="2"/>
              </a:xfrm>
              <a:custGeom>
                <a:avLst/>
                <a:gdLst>
                  <a:gd name="T0" fmla="*/ 2 w 5"/>
                  <a:gd name="T1" fmla="*/ 1 h 4"/>
                  <a:gd name="T2" fmla="*/ 2 w 5"/>
                  <a:gd name="T3" fmla="*/ 0 h 4"/>
                  <a:gd name="T4" fmla="*/ 0 w 5"/>
                  <a:gd name="T5" fmla="*/ 1 h 4"/>
                  <a:gd name="T6" fmla="*/ 0 w 5"/>
                  <a:gd name="T7" fmla="*/ 3 h 4"/>
                  <a:gd name="T8" fmla="*/ 0 w 5"/>
                  <a:gd name="T9" fmla="*/ 4 h 4"/>
                  <a:gd name="T10" fmla="*/ 5 w 5"/>
                  <a:gd name="T11" fmla="*/ 1 h 4"/>
                  <a:gd name="T12" fmla="*/ 4 w 5"/>
                  <a:gd name="T13" fmla="*/ 3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2" y="0"/>
                    </a:lnTo>
                    <a:lnTo>
                      <a:pt x="0" y="1"/>
                    </a:lnTo>
                    <a:lnTo>
                      <a:pt x="0" y="3"/>
                    </a:lnTo>
                    <a:lnTo>
                      <a:pt x="0" y="4"/>
                    </a:lnTo>
                    <a:lnTo>
                      <a:pt x="5" y="1"/>
                    </a:lnTo>
                    <a:lnTo>
                      <a:pt x="4"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1" name="Freeform 4029"/>
              <p:cNvSpPr>
                <a:spLocks/>
              </p:cNvSpPr>
              <p:nvPr/>
            </p:nvSpPr>
            <p:spPr bwMode="auto">
              <a:xfrm>
                <a:off x="4629" y="3556"/>
                <a:ext cx="2" cy="1"/>
              </a:xfrm>
              <a:custGeom>
                <a:avLst/>
                <a:gdLst>
                  <a:gd name="T0" fmla="*/ 2 w 3"/>
                  <a:gd name="T1" fmla="*/ 0 h 4"/>
                  <a:gd name="T2" fmla="*/ 0 w 3"/>
                  <a:gd name="T3" fmla="*/ 2 h 4"/>
                  <a:gd name="T4" fmla="*/ 0 w 3"/>
                  <a:gd name="T5" fmla="*/ 2 h 4"/>
                  <a:gd name="T6" fmla="*/ 1 w 3"/>
                  <a:gd name="T7" fmla="*/ 3 h 4"/>
                  <a:gd name="T8" fmla="*/ 2 w 3"/>
                  <a:gd name="T9" fmla="*/ 4 h 4"/>
                  <a:gd name="T10" fmla="*/ 3 w 3"/>
                  <a:gd name="T11" fmla="*/ 3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2"/>
                    </a:lnTo>
                    <a:lnTo>
                      <a:pt x="1" y="3"/>
                    </a:lnTo>
                    <a:lnTo>
                      <a:pt x="2" y="4"/>
                    </a:lnTo>
                    <a:lnTo>
                      <a:pt x="3" y="3"/>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2" name="Freeform 4030"/>
              <p:cNvSpPr>
                <a:spLocks/>
              </p:cNvSpPr>
              <p:nvPr/>
            </p:nvSpPr>
            <p:spPr bwMode="auto">
              <a:xfrm>
                <a:off x="4629" y="3556"/>
                <a:ext cx="2"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3" name="Freeform 4031"/>
              <p:cNvSpPr>
                <a:spLocks/>
              </p:cNvSpPr>
              <p:nvPr/>
            </p:nvSpPr>
            <p:spPr bwMode="auto">
              <a:xfrm>
                <a:off x="4627" y="3557"/>
                <a:ext cx="2" cy="2"/>
              </a:xfrm>
              <a:custGeom>
                <a:avLst/>
                <a:gdLst>
                  <a:gd name="T0" fmla="*/ 4 w 5"/>
                  <a:gd name="T1" fmla="*/ 0 h 4"/>
                  <a:gd name="T2" fmla="*/ 1 w 5"/>
                  <a:gd name="T3" fmla="*/ 1 h 4"/>
                  <a:gd name="T4" fmla="*/ 0 w 5"/>
                  <a:gd name="T5" fmla="*/ 2 h 4"/>
                  <a:gd name="T6" fmla="*/ 1 w 5"/>
                  <a:gd name="T7" fmla="*/ 3 h 4"/>
                  <a:gd name="T8" fmla="*/ 3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1" y="1"/>
                    </a:lnTo>
                    <a:lnTo>
                      <a:pt x="0" y="2"/>
                    </a:lnTo>
                    <a:lnTo>
                      <a:pt x="1" y="3"/>
                    </a:lnTo>
                    <a:lnTo>
                      <a:pt x="3" y="4"/>
                    </a:lnTo>
                    <a:lnTo>
                      <a:pt x="5" y="2"/>
                    </a:lnTo>
                    <a:lnTo>
                      <a:pt x="4"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4" name="Freeform 4032"/>
              <p:cNvSpPr>
                <a:spLocks/>
              </p:cNvSpPr>
              <p:nvPr/>
            </p:nvSpPr>
            <p:spPr bwMode="auto">
              <a:xfrm>
                <a:off x="4627" y="3558"/>
                <a:ext cx="2" cy="2"/>
              </a:xfrm>
              <a:custGeom>
                <a:avLst/>
                <a:gdLst>
                  <a:gd name="T0" fmla="*/ 2 w 5"/>
                  <a:gd name="T1" fmla="*/ 1 h 4"/>
                  <a:gd name="T2" fmla="*/ 2 w 5"/>
                  <a:gd name="T3" fmla="*/ 0 h 4"/>
                  <a:gd name="T4" fmla="*/ 0 w 5"/>
                  <a:gd name="T5" fmla="*/ 1 h 4"/>
                  <a:gd name="T6" fmla="*/ 0 w 5"/>
                  <a:gd name="T7" fmla="*/ 2 h 4"/>
                  <a:gd name="T8" fmla="*/ 0 w 5"/>
                  <a:gd name="T9" fmla="*/ 4 h 4"/>
                  <a:gd name="T10" fmla="*/ 5 w 5"/>
                  <a:gd name="T11" fmla="*/ 1 h 4"/>
                  <a:gd name="T12" fmla="*/ 4 w 5"/>
                  <a:gd name="T13" fmla="*/ 2 h 4"/>
                  <a:gd name="T14" fmla="*/ 2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1"/>
                    </a:moveTo>
                    <a:lnTo>
                      <a:pt x="2" y="0"/>
                    </a:lnTo>
                    <a:lnTo>
                      <a:pt x="0" y="1"/>
                    </a:lnTo>
                    <a:lnTo>
                      <a:pt x="0" y="2"/>
                    </a:lnTo>
                    <a:lnTo>
                      <a:pt x="0" y="4"/>
                    </a:lnTo>
                    <a:lnTo>
                      <a:pt x="5" y="1"/>
                    </a:lnTo>
                    <a:lnTo>
                      <a:pt x="4"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5" name="Freeform 4033"/>
              <p:cNvSpPr>
                <a:spLocks/>
              </p:cNvSpPr>
              <p:nvPr/>
            </p:nvSpPr>
            <p:spPr bwMode="auto">
              <a:xfrm>
                <a:off x="4624" y="3559"/>
                <a:ext cx="3" cy="2"/>
              </a:xfrm>
              <a:custGeom>
                <a:avLst/>
                <a:gdLst>
                  <a:gd name="T0" fmla="*/ 4 w 5"/>
                  <a:gd name="T1" fmla="*/ 0 h 6"/>
                  <a:gd name="T2" fmla="*/ 2 w 5"/>
                  <a:gd name="T3" fmla="*/ 1 h 6"/>
                  <a:gd name="T4" fmla="*/ 0 w 5"/>
                  <a:gd name="T5" fmla="*/ 4 h 6"/>
                  <a:gd name="T6" fmla="*/ 1 w 5"/>
                  <a:gd name="T7" fmla="*/ 5 h 6"/>
                  <a:gd name="T8" fmla="*/ 2 w 5"/>
                  <a:gd name="T9" fmla="*/ 6 h 6"/>
                  <a:gd name="T10" fmla="*/ 5 w 5"/>
                  <a:gd name="T11" fmla="*/ 3 h 6"/>
                  <a:gd name="T12" fmla="*/ 4 w 5"/>
                  <a:gd name="T13" fmla="*/ 1 h 6"/>
                  <a:gd name="T14" fmla="*/ 4 w 5"/>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0"/>
                    </a:moveTo>
                    <a:lnTo>
                      <a:pt x="2" y="1"/>
                    </a:lnTo>
                    <a:lnTo>
                      <a:pt x="0" y="4"/>
                    </a:lnTo>
                    <a:lnTo>
                      <a:pt x="1" y="5"/>
                    </a:lnTo>
                    <a:lnTo>
                      <a:pt x="2" y="6"/>
                    </a:lnTo>
                    <a:lnTo>
                      <a:pt x="5" y="3"/>
                    </a:lnTo>
                    <a:lnTo>
                      <a:pt x="4"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6" name="Freeform 4034"/>
              <p:cNvSpPr>
                <a:spLocks/>
              </p:cNvSpPr>
              <p:nvPr/>
            </p:nvSpPr>
            <p:spPr bwMode="auto">
              <a:xfrm>
                <a:off x="4624" y="3560"/>
                <a:ext cx="88" cy="3"/>
              </a:xfrm>
              <a:custGeom>
                <a:avLst/>
                <a:gdLst>
                  <a:gd name="T0" fmla="*/ 2 w 177"/>
                  <a:gd name="T1" fmla="*/ 1 h 5"/>
                  <a:gd name="T2" fmla="*/ 3 w 177"/>
                  <a:gd name="T3" fmla="*/ 0 h 5"/>
                  <a:gd name="T4" fmla="*/ 0 w 177"/>
                  <a:gd name="T5" fmla="*/ 5 h 5"/>
                  <a:gd name="T6" fmla="*/ 174 w 177"/>
                  <a:gd name="T7" fmla="*/ 5 h 5"/>
                  <a:gd name="T8" fmla="*/ 177 w 177"/>
                  <a:gd name="T9" fmla="*/ 4 h 5"/>
                  <a:gd name="T10" fmla="*/ 175 w 177"/>
                  <a:gd name="T11" fmla="*/ 3 h 5"/>
                  <a:gd name="T12" fmla="*/ 3 w 177"/>
                  <a:gd name="T13" fmla="*/ 3 h 5"/>
                  <a:gd name="T14" fmla="*/ 4 w 177"/>
                  <a:gd name="T15" fmla="*/ 2 h 5"/>
                  <a:gd name="T16" fmla="*/ 3 w 177"/>
                  <a:gd name="T17" fmla="*/ 2 h 5"/>
                  <a:gd name="T18" fmla="*/ 2 w 177"/>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7"/>
                  <a:gd name="T31" fmla="*/ 0 h 5"/>
                  <a:gd name="T32" fmla="*/ 177 w 17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7" h="5">
                    <a:moveTo>
                      <a:pt x="2" y="1"/>
                    </a:moveTo>
                    <a:lnTo>
                      <a:pt x="3" y="0"/>
                    </a:lnTo>
                    <a:lnTo>
                      <a:pt x="0" y="5"/>
                    </a:lnTo>
                    <a:lnTo>
                      <a:pt x="174" y="5"/>
                    </a:lnTo>
                    <a:lnTo>
                      <a:pt x="177" y="4"/>
                    </a:lnTo>
                    <a:lnTo>
                      <a:pt x="175" y="3"/>
                    </a:lnTo>
                    <a:lnTo>
                      <a:pt x="3" y="3"/>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7" name="Freeform 4035"/>
              <p:cNvSpPr>
                <a:spLocks noEditPoints="1"/>
              </p:cNvSpPr>
              <p:nvPr/>
            </p:nvSpPr>
            <p:spPr bwMode="auto">
              <a:xfrm>
                <a:off x="4727" y="3468"/>
                <a:ext cx="123" cy="106"/>
              </a:xfrm>
              <a:custGeom>
                <a:avLst/>
                <a:gdLst>
                  <a:gd name="T0" fmla="*/ 153 w 244"/>
                  <a:gd name="T1" fmla="*/ 213 h 213"/>
                  <a:gd name="T2" fmla="*/ 153 w 244"/>
                  <a:gd name="T3" fmla="*/ 163 h 213"/>
                  <a:gd name="T4" fmla="*/ 0 w 244"/>
                  <a:gd name="T5" fmla="*/ 163 h 213"/>
                  <a:gd name="T6" fmla="*/ 0 w 244"/>
                  <a:gd name="T7" fmla="*/ 138 h 213"/>
                  <a:gd name="T8" fmla="*/ 161 w 244"/>
                  <a:gd name="T9" fmla="*/ 0 h 213"/>
                  <a:gd name="T10" fmla="*/ 196 w 244"/>
                  <a:gd name="T11" fmla="*/ 0 h 213"/>
                  <a:gd name="T12" fmla="*/ 196 w 244"/>
                  <a:gd name="T13" fmla="*/ 138 h 213"/>
                  <a:gd name="T14" fmla="*/ 244 w 244"/>
                  <a:gd name="T15" fmla="*/ 138 h 213"/>
                  <a:gd name="T16" fmla="*/ 244 w 244"/>
                  <a:gd name="T17" fmla="*/ 163 h 213"/>
                  <a:gd name="T18" fmla="*/ 196 w 244"/>
                  <a:gd name="T19" fmla="*/ 163 h 213"/>
                  <a:gd name="T20" fmla="*/ 196 w 244"/>
                  <a:gd name="T21" fmla="*/ 213 h 213"/>
                  <a:gd name="T22" fmla="*/ 153 w 244"/>
                  <a:gd name="T23" fmla="*/ 213 h 213"/>
                  <a:gd name="T24" fmla="*/ 153 w 244"/>
                  <a:gd name="T25" fmla="*/ 213 h 213"/>
                  <a:gd name="T26" fmla="*/ 153 w 244"/>
                  <a:gd name="T27" fmla="*/ 138 h 213"/>
                  <a:gd name="T28" fmla="*/ 153 w 244"/>
                  <a:gd name="T29" fmla="*/ 43 h 213"/>
                  <a:gd name="T30" fmla="*/ 41 w 244"/>
                  <a:gd name="T31" fmla="*/ 138 h 213"/>
                  <a:gd name="T32" fmla="*/ 153 w 244"/>
                  <a:gd name="T33" fmla="*/ 138 h 213"/>
                  <a:gd name="T34" fmla="*/ 153 w 244"/>
                  <a:gd name="T35" fmla="*/ 138 h 2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4"/>
                  <a:gd name="T55" fmla="*/ 0 h 213"/>
                  <a:gd name="T56" fmla="*/ 244 w 244"/>
                  <a:gd name="T57" fmla="*/ 213 h 21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4" h="213">
                    <a:moveTo>
                      <a:pt x="153" y="213"/>
                    </a:moveTo>
                    <a:lnTo>
                      <a:pt x="153" y="163"/>
                    </a:lnTo>
                    <a:lnTo>
                      <a:pt x="0" y="163"/>
                    </a:lnTo>
                    <a:lnTo>
                      <a:pt x="0" y="138"/>
                    </a:lnTo>
                    <a:lnTo>
                      <a:pt x="161" y="0"/>
                    </a:lnTo>
                    <a:lnTo>
                      <a:pt x="196" y="0"/>
                    </a:lnTo>
                    <a:lnTo>
                      <a:pt x="196" y="138"/>
                    </a:lnTo>
                    <a:lnTo>
                      <a:pt x="244" y="138"/>
                    </a:lnTo>
                    <a:lnTo>
                      <a:pt x="244" y="163"/>
                    </a:lnTo>
                    <a:lnTo>
                      <a:pt x="196" y="163"/>
                    </a:lnTo>
                    <a:lnTo>
                      <a:pt x="196" y="213"/>
                    </a:lnTo>
                    <a:lnTo>
                      <a:pt x="153" y="213"/>
                    </a:lnTo>
                    <a:close/>
                    <a:moveTo>
                      <a:pt x="153" y="138"/>
                    </a:moveTo>
                    <a:lnTo>
                      <a:pt x="153" y="43"/>
                    </a:lnTo>
                    <a:lnTo>
                      <a:pt x="41" y="138"/>
                    </a:lnTo>
                    <a:lnTo>
                      <a:pt x="153" y="138"/>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38" name="Freeform 4036"/>
              <p:cNvSpPr>
                <a:spLocks/>
              </p:cNvSpPr>
              <p:nvPr/>
            </p:nvSpPr>
            <p:spPr bwMode="auto">
              <a:xfrm>
                <a:off x="4727" y="3468"/>
                <a:ext cx="123" cy="106"/>
              </a:xfrm>
              <a:custGeom>
                <a:avLst/>
                <a:gdLst>
                  <a:gd name="T0" fmla="*/ 153 w 244"/>
                  <a:gd name="T1" fmla="*/ 213 h 213"/>
                  <a:gd name="T2" fmla="*/ 153 w 244"/>
                  <a:gd name="T3" fmla="*/ 163 h 213"/>
                  <a:gd name="T4" fmla="*/ 0 w 244"/>
                  <a:gd name="T5" fmla="*/ 163 h 213"/>
                  <a:gd name="T6" fmla="*/ 0 w 244"/>
                  <a:gd name="T7" fmla="*/ 138 h 213"/>
                  <a:gd name="T8" fmla="*/ 161 w 244"/>
                  <a:gd name="T9" fmla="*/ 0 h 213"/>
                  <a:gd name="T10" fmla="*/ 196 w 244"/>
                  <a:gd name="T11" fmla="*/ 0 h 213"/>
                  <a:gd name="T12" fmla="*/ 196 w 244"/>
                  <a:gd name="T13" fmla="*/ 138 h 213"/>
                  <a:gd name="T14" fmla="*/ 244 w 244"/>
                  <a:gd name="T15" fmla="*/ 138 h 213"/>
                  <a:gd name="T16" fmla="*/ 244 w 244"/>
                  <a:gd name="T17" fmla="*/ 163 h 213"/>
                  <a:gd name="T18" fmla="*/ 196 w 244"/>
                  <a:gd name="T19" fmla="*/ 163 h 213"/>
                  <a:gd name="T20" fmla="*/ 196 w 244"/>
                  <a:gd name="T21" fmla="*/ 213 h 213"/>
                  <a:gd name="T22" fmla="*/ 153 w 244"/>
                  <a:gd name="T23" fmla="*/ 213 h 213"/>
                  <a:gd name="T24" fmla="*/ 153 w 244"/>
                  <a:gd name="T25" fmla="*/ 213 h 2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4"/>
                  <a:gd name="T40" fmla="*/ 0 h 213"/>
                  <a:gd name="T41" fmla="*/ 244 w 244"/>
                  <a:gd name="T42" fmla="*/ 213 h 2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4" h="213">
                    <a:moveTo>
                      <a:pt x="153" y="213"/>
                    </a:moveTo>
                    <a:lnTo>
                      <a:pt x="153" y="163"/>
                    </a:lnTo>
                    <a:lnTo>
                      <a:pt x="0" y="163"/>
                    </a:lnTo>
                    <a:lnTo>
                      <a:pt x="0" y="138"/>
                    </a:lnTo>
                    <a:lnTo>
                      <a:pt x="161" y="0"/>
                    </a:lnTo>
                    <a:lnTo>
                      <a:pt x="196" y="0"/>
                    </a:lnTo>
                    <a:lnTo>
                      <a:pt x="196" y="138"/>
                    </a:lnTo>
                    <a:lnTo>
                      <a:pt x="244" y="138"/>
                    </a:lnTo>
                    <a:lnTo>
                      <a:pt x="244" y="163"/>
                    </a:lnTo>
                    <a:lnTo>
                      <a:pt x="196" y="163"/>
                    </a:lnTo>
                    <a:lnTo>
                      <a:pt x="196" y="213"/>
                    </a:lnTo>
                    <a:lnTo>
                      <a:pt x="153" y="21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1939" name="Freeform 4037"/>
              <p:cNvSpPr>
                <a:spLocks/>
              </p:cNvSpPr>
              <p:nvPr/>
            </p:nvSpPr>
            <p:spPr bwMode="auto">
              <a:xfrm>
                <a:off x="4727" y="3467"/>
                <a:ext cx="82" cy="107"/>
              </a:xfrm>
              <a:custGeom>
                <a:avLst/>
                <a:gdLst>
                  <a:gd name="T0" fmla="*/ 153 w 163"/>
                  <a:gd name="T1" fmla="*/ 214 h 214"/>
                  <a:gd name="T2" fmla="*/ 155 w 163"/>
                  <a:gd name="T3" fmla="*/ 214 h 214"/>
                  <a:gd name="T4" fmla="*/ 155 w 163"/>
                  <a:gd name="T5" fmla="*/ 162 h 214"/>
                  <a:gd name="T6" fmla="*/ 2 w 163"/>
                  <a:gd name="T7" fmla="*/ 161 h 214"/>
                  <a:gd name="T8" fmla="*/ 2 w 163"/>
                  <a:gd name="T9" fmla="*/ 141 h 214"/>
                  <a:gd name="T10" fmla="*/ 163 w 163"/>
                  <a:gd name="T11" fmla="*/ 2 h 214"/>
                  <a:gd name="T12" fmla="*/ 161 w 163"/>
                  <a:gd name="T13" fmla="*/ 0 h 214"/>
                  <a:gd name="T14" fmla="*/ 0 w 163"/>
                  <a:gd name="T15" fmla="*/ 139 h 214"/>
                  <a:gd name="T16" fmla="*/ 1 w 163"/>
                  <a:gd name="T17" fmla="*/ 166 h 214"/>
                  <a:gd name="T18" fmla="*/ 153 w 163"/>
                  <a:gd name="T19" fmla="*/ 166 h 214"/>
                  <a:gd name="T20" fmla="*/ 153 w 163"/>
                  <a:gd name="T21" fmla="*/ 214 h 2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214"/>
                  <a:gd name="T35" fmla="*/ 163 w 163"/>
                  <a:gd name="T36" fmla="*/ 214 h 2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214">
                    <a:moveTo>
                      <a:pt x="153" y="214"/>
                    </a:moveTo>
                    <a:lnTo>
                      <a:pt x="155" y="214"/>
                    </a:lnTo>
                    <a:lnTo>
                      <a:pt x="155" y="162"/>
                    </a:lnTo>
                    <a:lnTo>
                      <a:pt x="2" y="161"/>
                    </a:lnTo>
                    <a:lnTo>
                      <a:pt x="2" y="141"/>
                    </a:lnTo>
                    <a:lnTo>
                      <a:pt x="163" y="2"/>
                    </a:lnTo>
                    <a:lnTo>
                      <a:pt x="161" y="0"/>
                    </a:lnTo>
                    <a:lnTo>
                      <a:pt x="0" y="139"/>
                    </a:lnTo>
                    <a:lnTo>
                      <a:pt x="1" y="166"/>
                    </a:lnTo>
                    <a:lnTo>
                      <a:pt x="153" y="166"/>
                    </a:lnTo>
                    <a:lnTo>
                      <a:pt x="153" y="2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0" name="Freeform 4038"/>
              <p:cNvSpPr>
                <a:spLocks/>
              </p:cNvSpPr>
              <p:nvPr/>
            </p:nvSpPr>
            <p:spPr bwMode="auto">
              <a:xfrm>
                <a:off x="4807" y="3467"/>
                <a:ext cx="43" cy="82"/>
              </a:xfrm>
              <a:custGeom>
                <a:avLst/>
                <a:gdLst>
                  <a:gd name="T0" fmla="*/ 2 w 85"/>
                  <a:gd name="T1" fmla="*/ 2 h 165"/>
                  <a:gd name="T2" fmla="*/ 34 w 85"/>
                  <a:gd name="T3" fmla="*/ 2 h 165"/>
                  <a:gd name="T4" fmla="*/ 34 w 85"/>
                  <a:gd name="T5" fmla="*/ 139 h 165"/>
                  <a:gd name="T6" fmla="*/ 83 w 85"/>
                  <a:gd name="T7" fmla="*/ 141 h 165"/>
                  <a:gd name="T8" fmla="*/ 83 w 85"/>
                  <a:gd name="T9" fmla="*/ 161 h 165"/>
                  <a:gd name="T10" fmla="*/ 85 w 85"/>
                  <a:gd name="T11" fmla="*/ 165 h 165"/>
                  <a:gd name="T12" fmla="*/ 84 w 85"/>
                  <a:gd name="T13" fmla="*/ 138 h 165"/>
                  <a:gd name="T14" fmla="*/ 37 w 85"/>
                  <a:gd name="T15" fmla="*/ 138 h 165"/>
                  <a:gd name="T16" fmla="*/ 36 w 85"/>
                  <a:gd name="T17" fmla="*/ 0 h 165"/>
                  <a:gd name="T18" fmla="*/ 0 w 85"/>
                  <a:gd name="T19" fmla="*/ 0 h 165"/>
                  <a:gd name="T20" fmla="*/ 2 w 85"/>
                  <a:gd name="T21" fmla="*/ 2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
                  <a:gd name="T34" fmla="*/ 0 h 165"/>
                  <a:gd name="T35" fmla="*/ 85 w 85"/>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 h="165">
                    <a:moveTo>
                      <a:pt x="2" y="2"/>
                    </a:moveTo>
                    <a:lnTo>
                      <a:pt x="34" y="2"/>
                    </a:lnTo>
                    <a:lnTo>
                      <a:pt x="34" y="139"/>
                    </a:lnTo>
                    <a:lnTo>
                      <a:pt x="83" y="141"/>
                    </a:lnTo>
                    <a:lnTo>
                      <a:pt x="83" y="161"/>
                    </a:lnTo>
                    <a:lnTo>
                      <a:pt x="85" y="165"/>
                    </a:lnTo>
                    <a:lnTo>
                      <a:pt x="84" y="138"/>
                    </a:lnTo>
                    <a:lnTo>
                      <a:pt x="37" y="138"/>
                    </a:lnTo>
                    <a:lnTo>
                      <a:pt x="36" y="0"/>
                    </a:lnTo>
                    <a:lnTo>
                      <a:pt x="0"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1" name="Freeform 4039"/>
              <p:cNvSpPr>
                <a:spLocks/>
              </p:cNvSpPr>
              <p:nvPr/>
            </p:nvSpPr>
            <p:spPr bwMode="auto">
              <a:xfrm>
                <a:off x="4803" y="3548"/>
                <a:ext cx="47" cy="27"/>
              </a:xfrm>
              <a:custGeom>
                <a:avLst/>
                <a:gdLst>
                  <a:gd name="T0" fmla="*/ 91 w 93"/>
                  <a:gd name="T1" fmla="*/ 0 h 56"/>
                  <a:gd name="T2" fmla="*/ 44 w 93"/>
                  <a:gd name="T3" fmla="*/ 0 h 56"/>
                  <a:gd name="T4" fmla="*/ 42 w 93"/>
                  <a:gd name="T5" fmla="*/ 51 h 56"/>
                  <a:gd name="T6" fmla="*/ 2 w 93"/>
                  <a:gd name="T7" fmla="*/ 51 h 56"/>
                  <a:gd name="T8" fmla="*/ 0 w 93"/>
                  <a:gd name="T9" fmla="*/ 53 h 56"/>
                  <a:gd name="T10" fmla="*/ 1 w 93"/>
                  <a:gd name="T11" fmla="*/ 56 h 56"/>
                  <a:gd name="T12" fmla="*/ 45 w 93"/>
                  <a:gd name="T13" fmla="*/ 54 h 56"/>
                  <a:gd name="T14" fmla="*/ 45 w 93"/>
                  <a:gd name="T15" fmla="*/ 5 h 56"/>
                  <a:gd name="T16" fmla="*/ 93 w 93"/>
                  <a:gd name="T17" fmla="*/ 4 h 56"/>
                  <a:gd name="T18" fmla="*/ 91 w 93"/>
                  <a:gd name="T19" fmla="*/ 0 h 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
                  <a:gd name="T31" fmla="*/ 0 h 56"/>
                  <a:gd name="T32" fmla="*/ 93 w 93"/>
                  <a:gd name="T33" fmla="*/ 56 h 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 h="56">
                    <a:moveTo>
                      <a:pt x="91" y="0"/>
                    </a:moveTo>
                    <a:lnTo>
                      <a:pt x="44" y="0"/>
                    </a:lnTo>
                    <a:lnTo>
                      <a:pt x="42" y="51"/>
                    </a:lnTo>
                    <a:lnTo>
                      <a:pt x="2" y="51"/>
                    </a:lnTo>
                    <a:lnTo>
                      <a:pt x="0" y="53"/>
                    </a:lnTo>
                    <a:lnTo>
                      <a:pt x="1" y="56"/>
                    </a:lnTo>
                    <a:lnTo>
                      <a:pt x="45" y="54"/>
                    </a:lnTo>
                    <a:lnTo>
                      <a:pt x="45" y="5"/>
                    </a:lnTo>
                    <a:lnTo>
                      <a:pt x="93" y="4"/>
                    </a:lnTo>
                    <a:lnTo>
                      <a:pt x="9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2" name="Freeform 4040"/>
              <p:cNvSpPr>
                <a:spLocks/>
              </p:cNvSpPr>
              <p:nvPr/>
            </p:nvSpPr>
            <p:spPr bwMode="auto">
              <a:xfrm>
                <a:off x="4748" y="3489"/>
                <a:ext cx="56" cy="48"/>
              </a:xfrm>
              <a:custGeom>
                <a:avLst/>
                <a:gdLst>
                  <a:gd name="T0" fmla="*/ 112 w 112"/>
                  <a:gd name="T1" fmla="*/ 95 h 95"/>
                  <a:gd name="T2" fmla="*/ 112 w 112"/>
                  <a:gd name="T3" fmla="*/ 0 h 95"/>
                  <a:gd name="T4" fmla="*/ 0 w 112"/>
                  <a:gd name="T5" fmla="*/ 95 h 95"/>
                  <a:gd name="T6" fmla="*/ 112 w 112"/>
                  <a:gd name="T7" fmla="*/ 95 h 95"/>
                  <a:gd name="T8" fmla="*/ 112 w 112"/>
                  <a:gd name="T9" fmla="*/ 95 h 95"/>
                  <a:gd name="T10" fmla="*/ 0 60000 65536"/>
                  <a:gd name="T11" fmla="*/ 0 60000 65536"/>
                  <a:gd name="T12" fmla="*/ 0 60000 65536"/>
                  <a:gd name="T13" fmla="*/ 0 60000 65536"/>
                  <a:gd name="T14" fmla="*/ 0 60000 65536"/>
                  <a:gd name="T15" fmla="*/ 0 w 112"/>
                  <a:gd name="T16" fmla="*/ 0 h 95"/>
                  <a:gd name="T17" fmla="*/ 112 w 112"/>
                  <a:gd name="T18" fmla="*/ 95 h 95"/>
                </a:gdLst>
                <a:ahLst/>
                <a:cxnLst>
                  <a:cxn ang="T10">
                    <a:pos x="T0" y="T1"/>
                  </a:cxn>
                  <a:cxn ang="T11">
                    <a:pos x="T2" y="T3"/>
                  </a:cxn>
                  <a:cxn ang="T12">
                    <a:pos x="T4" y="T5"/>
                  </a:cxn>
                  <a:cxn ang="T13">
                    <a:pos x="T6" y="T7"/>
                  </a:cxn>
                  <a:cxn ang="T14">
                    <a:pos x="T8" y="T9"/>
                  </a:cxn>
                </a:cxnLst>
                <a:rect l="T15" t="T16" r="T17" b="T18"/>
                <a:pathLst>
                  <a:path w="112" h="95">
                    <a:moveTo>
                      <a:pt x="112" y="95"/>
                    </a:moveTo>
                    <a:lnTo>
                      <a:pt x="112" y="0"/>
                    </a:lnTo>
                    <a:lnTo>
                      <a:pt x="0" y="95"/>
                    </a:lnTo>
                    <a:lnTo>
                      <a:pt x="112" y="9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1943" name="Freeform 4041"/>
              <p:cNvSpPr>
                <a:spLocks/>
              </p:cNvSpPr>
              <p:nvPr/>
            </p:nvSpPr>
            <p:spPr bwMode="auto">
              <a:xfrm>
                <a:off x="4748" y="3488"/>
                <a:ext cx="57" cy="49"/>
              </a:xfrm>
              <a:custGeom>
                <a:avLst/>
                <a:gdLst>
                  <a:gd name="T0" fmla="*/ 112 w 114"/>
                  <a:gd name="T1" fmla="*/ 96 h 98"/>
                  <a:gd name="T2" fmla="*/ 114 w 114"/>
                  <a:gd name="T3" fmla="*/ 96 h 98"/>
                  <a:gd name="T4" fmla="*/ 114 w 114"/>
                  <a:gd name="T5" fmla="*/ 1 h 98"/>
                  <a:gd name="T6" fmla="*/ 112 w 114"/>
                  <a:gd name="T7" fmla="*/ 0 h 98"/>
                  <a:gd name="T8" fmla="*/ 0 w 114"/>
                  <a:gd name="T9" fmla="*/ 95 h 98"/>
                  <a:gd name="T10" fmla="*/ 1 w 114"/>
                  <a:gd name="T11" fmla="*/ 98 h 98"/>
                  <a:gd name="T12" fmla="*/ 5 w 114"/>
                  <a:gd name="T13" fmla="*/ 95 h 98"/>
                  <a:gd name="T14" fmla="*/ 112 w 114"/>
                  <a:gd name="T15" fmla="*/ 3 h 98"/>
                  <a:gd name="T16" fmla="*/ 112 w 114"/>
                  <a:gd name="T17" fmla="*/ 96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8"/>
                  <a:gd name="T29" fmla="*/ 114 w 114"/>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8">
                    <a:moveTo>
                      <a:pt x="112" y="96"/>
                    </a:moveTo>
                    <a:lnTo>
                      <a:pt x="114" y="96"/>
                    </a:lnTo>
                    <a:lnTo>
                      <a:pt x="114" y="1"/>
                    </a:lnTo>
                    <a:lnTo>
                      <a:pt x="112" y="0"/>
                    </a:lnTo>
                    <a:lnTo>
                      <a:pt x="0" y="95"/>
                    </a:lnTo>
                    <a:lnTo>
                      <a:pt x="1" y="98"/>
                    </a:lnTo>
                    <a:lnTo>
                      <a:pt x="5" y="95"/>
                    </a:lnTo>
                    <a:lnTo>
                      <a:pt x="112" y="3"/>
                    </a:lnTo>
                    <a:lnTo>
                      <a:pt x="112"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4" name="Freeform 4042"/>
              <p:cNvSpPr>
                <a:spLocks/>
              </p:cNvSpPr>
              <p:nvPr/>
            </p:nvSpPr>
            <p:spPr bwMode="auto">
              <a:xfrm>
                <a:off x="4748" y="3536"/>
                <a:ext cx="57" cy="1"/>
              </a:xfrm>
              <a:custGeom>
                <a:avLst/>
                <a:gdLst>
                  <a:gd name="T0" fmla="*/ 0 w 113"/>
                  <a:gd name="T1" fmla="*/ 3 h 3"/>
                  <a:gd name="T2" fmla="*/ 112 w 113"/>
                  <a:gd name="T3" fmla="*/ 3 h 3"/>
                  <a:gd name="T4" fmla="*/ 113 w 113"/>
                  <a:gd name="T5" fmla="*/ 1 h 3"/>
                  <a:gd name="T6" fmla="*/ 111 w 113"/>
                  <a:gd name="T7" fmla="*/ 0 h 3"/>
                  <a:gd name="T8" fmla="*/ 4 w 113"/>
                  <a:gd name="T9" fmla="*/ 0 h 3"/>
                  <a:gd name="T10" fmla="*/ 0 w 113"/>
                  <a:gd name="T11" fmla="*/ 3 h 3"/>
                  <a:gd name="T12" fmla="*/ 0 60000 65536"/>
                  <a:gd name="T13" fmla="*/ 0 60000 65536"/>
                  <a:gd name="T14" fmla="*/ 0 60000 65536"/>
                  <a:gd name="T15" fmla="*/ 0 60000 65536"/>
                  <a:gd name="T16" fmla="*/ 0 60000 65536"/>
                  <a:gd name="T17" fmla="*/ 0 60000 65536"/>
                  <a:gd name="T18" fmla="*/ 0 w 113"/>
                  <a:gd name="T19" fmla="*/ 0 h 3"/>
                  <a:gd name="T20" fmla="*/ 113 w 113"/>
                  <a:gd name="T21" fmla="*/ 3 h 3"/>
                </a:gdLst>
                <a:ahLst/>
                <a:cxnLst>
                  <a:cxn ang="T12">
                    <a:pos x="T0" y="T1"/>
                  </a:cxn>
                  <a:cxn ang="T13">
                    <a:pos x="T2" y="T3"/>
                  </a:cxn>
                  <a:cxn ang="T14">
                    <a:pos x="T4" y="T5"/>
                  </a:cxn>
                  <a:cxn ang="T15">
                    <a:pos x="T6" y="T7"/>
                  </a:cxn>
                  <a:cxn ang="T16">
                    <a:pos x="T8" y="T9"/>
                  </a:cxn>
                  <a:cxn ang="T17">
                    <a:pos x="T10" y="T11"/>
                  </a:cxn>
                </a:cxnLst>
                <a:rect l="T18" t="T19" r="T20" b="T21"/>
                <a:pathLst>
                  <a:path w="113" h="3">
                    <a:moveTo>
                      <a:pt x="0" y="3"/>
                    </a:moveTo>
                    <a:lnTo>
                      <a:pt x="112" y="3"/>
                    </a:lnTo>
                    <a:lnTo>
                      <a:pt x="113" y="1"/>
                    </a:lnTo>
                    <a:lnTo>
                      <a:pt x="111" y="0"/>
                    </a:lnTo>
                    <a:lnTo>
                      <a:pt x="4"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5" name="Freeform 4043"/>
              <p:cNvSpPr>
                <a:spLocks/>
              </p:cNvSpPr>
              <p:nvPr/>
            </p:nvSpPr>
            <p:spPr bwMode="auto">
              <a:xfrm>
                <a:off x="4403" y="3725"/>
                <a:ext cx="117" cy="106"/>
              </a:xfrm>
              <a:custGeom>
                <a:avLst/>
                <a:gdLst>
                  <a:gd name="T0" fmla="*/ 0 w 234"/>
                  <a:gd name="T1" fmla="*/ 211 h 213"/>
                  <a:gd name="T2" fmla="*/ 0 w 234"/>
                  <a:gd name="T3" fmla="*/ 205 h 213"/>
                  <a:gd name="T4" fmla="*/ 2 w 234"/>
                  <a:gd name="T5" fmla="*/ 199 h 213"/>
                  <a:gd name="T6" fmla="*/ 6 w 234"/>
                  <a:gd name="T7" fmla="*/ 192 h 213"/>
                  <a:gd name="T8" fmla="*/ 14 w 234"/>
                  <a:gd name="T9" fmla="*/ 183 h 213"/>
                  <a:gd name="T10" fmla="*/ 24 w 234"/>
                  <a:gd name="T11" fmla="*/ 174 h 213"/>
                  <a:gd name="T12" fmla="*/ 36 w 234"/>
                  <a:gd name="T13" fmla="*/ 164 h 213"/>
                  <a:gd name="T14" fmla="*/ 52 w 234"/>
                  <a:gd name="T15" fmla="*/ 154 h 213"/>
                  <a:gd name="T16" fmla="*/ 73 w 234"/>
                  <a:gd name="T17" fmla="*/ 143 h 213"/>
                  <a:gd name="T18" fmla="*/ 100 w 234"/>
                  <a:gd name="T19" fmla="*/ 129 h 213"/>
                  <a:gd name="T20" fmla="*/ 131 w 234"/>
                  <a:gd name="T21" fmla="*/ 113 h 213"/>
                  <a:gd name="T22" fmla="*/ 156 w 234"/>
                  <a:gd name="T23" fmla="*/ 98 h 213"/>
                  <a:gd name="T24" fmla="*/ 171 w 234"/>
                  <a:gd name="T25" fmla="*/ 86 h 213"/>
                  <a:gd name="T26" fmla="*/ 181 w 234"/>
                  <a:gd name="T27" fmla="*/ 76 h 213"/>
                  <a:gd name="T28" fmla="*/ 187 w 234"/>
                  <a:gd name="T29" fmla="*/ 66 h 213"/>
                  <a:gd name="T30" fmla="*/ 188 w 234"/>
                  <a:gd name="T31" fmla="*/ 55 h 213"/>
                  <a:gd name="T32" fmla="*/ 186 w 234"/>
                  <a:gd name="T33" fmla="*/ 46 h 213"/>
                  <a:gd name="T34" fmla="*/ 177 w 234"/>
                  <a:gd name="T35" fmla="*/ 37 h 213"/>
                  <a:gd name="T36" fmla="*/ 167 w 234"/>
                  <a:gd name="T37" fmla="*/ 30 h 213"/>
                  <a:gd name="T38" fmla="*/ 152 w 234"/>
                  <a:gd name="T39" fmla="*/ 24 h 213"/>
                  <a:gd name="T40" fmla="*/ 136 w 234"/>
                  <a:gd name="T41" fmla="*/ 21 h 213"/>
                  <a:gd name="T42" fmla="*/ 116 w 234"/>
                  <a:gd name="T43" fmla="*/ 21 h 213"/>
                  <a:gd name="T44" fmla="*/ 98 w 234"/>
                  <a:gd name="T45" fmla="*/ 22 h 213"/>
                  <a:gd name="T46" fmla="*/ 82 w 234"/>
                  <a:gd name="T47" fmla="*/ 27 h 213"/>
                  <a:gd name="T48" fmla="*/ 68 w 234"/>
                  <a:gd name="T49" fmla="*/ 33 h 213"/>
                  <a:gd name="T50" fmla="*/ 59 w 234"/>
                  <a:gd name="T51" fmla="*/ 43 h 213"/>
                  <a:gd name="T52" fmla="*/ 53 w 234"/>
                  <a:gd name="T53" fmla="*/ 53 h 213"/>
                  <a:gd name="T54" fmla="*/ 8 w 234"/>
                  <a:gd name="T55" fmla="*/ 61 h 213"/>
                  <a:gd name="T56" fmla="*/ 14 w 234"/>
                  <a:gd name="T57" fmla="*/ 42 h 213"/>
                  <a:gd name="T58" fmla="*/ 25 w 234"/>
                  <a:gd name="T59" fmla="*/ 27 h 213"/>
                  <a:gd name="T60" fmla="*/ 43 w 234"/>
                  <a:gd name="T61" fmla="*/ 15 h 213"/>
                  <a:gd name="T62" fmla="*/ 65 w 234"/>
                  <a:gd name="T63" fmla="*/ 6 h 213"/>
                  <a:gd name="T64" fmla="*/ 91 w 234"/>
                  <a:gd name="T65" fmla="*/ 1 h 213"/>
                  <a:gd name="T66" fmla="*/ 123 w 234"/>
                  <a:gd name="T67" fmla="*/ 0 h 213"/>
                  <a:gd name="T68" fmla="*/ 154 w 234"/>
                  <a:gd name="T69" fmla="*/ 1 h 213"/>
                  <a:gd name="T70" fmla="*/ 181 w 234"/>
                  <a:gd name="T71" fmla="*/ 7 h 213"/>
                  <a:gd name="T72" fmla="*/ 204 w 234"/>
                  <a:gd name="T73" fmla="*/ 17 h 213"/>
                  <a:gd name="T74" fmla="*/ 220 w 234"/>
                  <a:gd name="T75" fmla="*/ 29 h 213"/>
                  <a:gd name="T76" fmla="*/ 230 w 234"/>
                  <a:gd name="T77" fmla="*/ 43 h 213"/>
                  <a:gd name="T78" fmla="*/ 234 w 234"/>
                  <a:gd name="T79" fmla="*/ 59 h 213"/>
                  <a:gd name="T80" fmla="*/ 233 w 234"/>
                  <a:gd name="T81" fmla="*/ 67 h 213"/>
                  <a:gd name="T82" fmla="*/ 229 w 234"/>
                  <a:gd name="T83" fmla="*/ 75 h 213"/>
                  <a:gd name="T84" fmla="*/ 225 w 234"/>
                  <a:gd name="T85" fmla="*/ 84 h 213"/>
                  <a:gd name="T86" fmla="*/ 217 w 234"/>
                  <a:gd name="T87" fmla="*/ 92 h 213"/>
                  <a:gd name="T88" fmla="*/ 207 w 234"/>
                  <a:gd name="T89" fmla="*/ 101 h 213"/>
                  <a:gd name="T90" fmla="*/ 196 w 234"/>
                  <a:gd name="T91" fmla="*/ 111 h 213"/>
                  <a:gd name="T92" fmla="*/ 179 w 234"/>
                  <a:gd name="T93" fmla="*/ 120 h 213"/>
                  <a:gd name="T94" fmla="*/ 157 w 234"/>
                  <a:gd name="T95" fmla="*/ 133 h 213"/>
                  <a:gd name="T96" fmla="*/ 129 w 234"/>
                  <a:gd name="T97" fmla="*/ 147 h 213"/>
                  <a:gd name="T98" fmla="*/ 105 w 234"/>
                  <a:gd name="T99" fmla="*/ 159 h 213"/>
                  <a:gd name="T100" fmla="*/ 89 w 234"/>
                  <a:gd name="T101" fmla="*/ 167 h 213"/>
                  <a:gd name="T102" fmla="*/ 78 w 234"/>
                  <a:gd name="T103" fmla="*/ 174 h 213"/>
                  <a:gd name="T104" fmla="*/ 71 w 234"/>
                  <a:gd name="T105" fmla="*/ 179 h 213"/>
                  <a:gd name="T106" fmla="*/ 65 w 234"/>
                  <a:gd name="T107" fmla="*/ 183 h 213"/>
                  <a:gd name="T108" fmla="*/ 60 w 234"/>
                  <a:gd name="T109" fmla="*/ 189 h 21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4"/>
                  <a:gd name="T166" fmla="*/ 0 h 213"/>
                  <a:gd name="T167" fmla="*/ 234 w 234"/>
                  <a:gd name="T168" fmla="*/ 213 h 21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4" h="213">
                    <a:moveTo>
                      <a:pt x="234" y="189"/>
                    </a:moveTo>
                    <a:lnTo>
                      <a:pt x="234" y="213"/>
                    </a:lnTo>
                    <a:lnTo>
                      <a:pt x="0" y="213"/>
                    </a:lnTo>
                    <a:lnTo>
                      <a:pt x="0" y="211"/>
                    </a:lnTo>
                    <a:lnTo>
                      <a:pt x="0" y="210"/>
                    </a:lnTo>
                    <a:lnTo>
                      <a:pt x="0" y="209"/>
                    </a:lnTo>
                    <a:lnTo>
                      <a:pt x="0" y="206"/>
                    </a:lnTo>
                    <a:lnTo>
                      <a:pt x="0" y="205"/>
                    </a:lnTo>
                    <a:lnTo>
                      <a:pt x="1" y="204"/>
                    </a:lnTo>
                    <a:lnTo>
                      <a:pt x="1" y="203"/>
                    </a:lnTo>
                    <a:lnTo>
                      <a:pt x="1" y="200"/>
                    </a:lnTo>
                    <a:lnTo>
                      <a:pt x="2" y="199"/>
                    </a:lnTo>
                    <a:lnTo>
                      <a:pt x="2" y="198"/>
                    </a:lnTo>
                    <a:lnTo>
                      <a:pt x="3" y="197"/>
                    </a:lnTo>
                    <a:lnTo>
                      <a:pt x="5" y="196"/>
                    </a:lnTo>
                    <a:lnTo>
                      <a:pt x="6" y="192"/>
                    </a:lnTo>
                    <a:lnTo>
                      <a:pt x="7" y="190"/>
                    </a:lnTo>
                    <a:lnTo>
                      <a:pt x="9" y="188"/>
                    </a:lnTo>
                    <a:lnTo>
                      <a:pt x="12" y="186"/>
                    </a:lnTo>
                    <a:lnTo>
                      <a:pt x="14" y="183"/>
                    </a:lnTo>
                    <a:lnTo>
                      <a:pt x="16" y="181"/>
                    </a:lnTo>
                    <a:lnTo>
                      <a:pt x="18" y="179"/>
                    </a:lnTo>
                    <a:lnTo>
                      <a:pt x="21" y="176"/>
                    </a:lnTo>
                    <a:lnTo>
                      <a:pt x="24" y="174"/>
                    </a:lnTo>
                    <a:lnTo>
                      <a:pt x="27" y="172"/>
                    </a:lnTo>
                    <a:lnTo>
                      <a:pt x="30" y="169"/>
                    </a:lnTo>
                    <a:lnTo>
                      <a:pt x="33" y="167"/>
                    </a:lnTo>
                    <a:lnTo>
                      <a:pt x="36" y="164"/>
                    </a:lnTo>
                    <a:lnTo>
                      <a:pt x="40" y="161"/>
                    </a:lnTo>
                    <a:lnTo>
                      <a:pt x="44" y="159"/>
                    </a:lnTo>
                    <a:lnTo>
                      <a:pt x="48" y="157"/>
                    </a:lnTo>
                    <a:lnTo>
                      <a:pt x="52" y="154"/>
                    </a:lnTo>
                    <a:lnTo>
                      <a:pt x="58" y="151"/>
                    </a:lnTo>
                    <a:lnTo>
                      <a:pt x="62" y="149"/>
                    </a:lnTo>
                    <a:lnTo>
                      <a:pt x="67" y="146"/>
                    </a:lnTo>
                    <a:lnTo>
                      <a:pt x="73" y="143"/>
                    </a:lnTo>
                    <a:lnTo>
                      <a:pt x="78" y="141"/>
                    </a:lnTo>
                    <a:lnTo>
                      <a:pt x="84" y="137"/>
                    </a:lnTo>
                    <a:lnTo>
                      <a:pt x="91" y="135"/>
                    </a:lnTo>
                    <a:lnTo>
                      <a:pt x="100" y="129"/>
                    </a:lnTo>
                    <a:lnTo>
                      <a:pt x="108" y="124"/>
                    </a:lnTo>
                    <a:lnTo>
                      <a:pt x="116" y="121"/>
                    </a:lnTo>
                    <a:lnTo>
                      <a:pt x="124" y="116"/>
                    </a:lnTo>
                    <a:lnTo>
                      <a:pt x="131" y="113"/>
                    </a:lnTo>
                    <a:lnTo>
                      <a:pt x="138" y="108"/>
                    </a:lnTo>
                    <a:lnTo>
                      <a:pt x="145" y="105"/>
                    </a:lnTo>
                    <a:lnTo>
                      <a:pt x="151" y="101"/>
                    </a:lnTo>
                    <a:lnTo>
                      <a:pt x="156" y="98"/>
                    </a:lnTo>
                    <a:lnTo>
                      <a:pt x="160" y="95"/>
                    </a:lnTo>
                    <a:lnTo>
                      <a:pt x="164" y="92"/>
                    </a:lnTo>
                    <a:lnTo>
                      <a:pt x="168" y="90"/>
                    </a:lnTo>
                    <a:lnTo>
                      <a:pt x="171" y="86"/>
                    </a:lnTo>
                    <a:lnTo>
                      <a:pt x="174" y="84"/>
                    </a:lnTo>
                    <a:lnTo>
                      <a:pt x="176" y="82"/>
                    </a:lnTo>
                    <a:lnTo>
                      <a:pt x="180" y="78"/>
                    </a:lnTo>
                    <a:lnTo>
                      <a:pt x="181" y="76"/>
                    </a:lnTo>
                    <a:lnTo>
                      <a:pt x="183" y="74"/>
                    </a:lnTo>
                    <a:lnTo>
                      <a:pt x="184" y="71"/>
                    </a:lnTo>
                    <a:lnTo>
                      <a:pt x="187" y="68"/>
                    </a:lnTo>
                    <a:lnTo>
                      <a:pt x="187" y="66"/>
                    </a:lnTo>
                    <a:lnTo>
                      <a:pt x="188" y="63"/>
                    </a:lnTo>
                    <a:lnTo>
                      <a:pt x="188" y="61"/>
                    </a:lnTo>
                    <a:lnTo>
                      <a:pt x="189" y="59"/>
                    </a:lnTo>
                    <a:lnTo>
                      <a:pt x="188" y="55"/>
                    </a:lnTo>
                    <a:lnTo>
                      <a:pt x="188" y="53"/>
                    </a:lnTo>
                    <a:lnTo>
                      <a:pt x="187" y="51"/>
                    </a:lnTo>
                    <a:lnTo>
                      <a:pt x="187" y="48"/>
                    </a:lnTo>
                    <a:lnTo>
                      <a:pt x="186" y="46"/>
                    </a:lnTo>
                    <a:lnTo>
                      <a:pt x="183" y="44"/>
                    </a:lnTo>
                    <a:lnTo>
                      <a:pt x="182" y="42"/>
                    </a:lnTo>
                    <a:lnTo>
                      <a:pt x="180" y="39"/>
                    </a:lnTo>
                    <a:lnTo>
                      <a:pt x="177" y="37"/>
                    </a:lnTo>
                    <a:lnTo>
                      <a:pt x="175" y="36"/>
                    </a:lnTo>
                    <a:lnTo>
                      <a:pt x="173" y="33"/>
                    </a:lnTo>
                    <a:lnTo>
                      <a:pt x="171" y="32"/>
                    </a:lnTo>
                    <a:lnTo>
                      <a:pt x="167" y="30"/>
                    </a:lnTo>
                    <a:lnTo>
                      <a:pt x="164" y="28"/>
                    </a:lnTo>
                    <a:lnTo>
                      <a:pt x="160" y="27"/>
                    </a:lnTo>
                    <a:lnTo>
                      <a:pt x="157" y="25"/>
                    </a:lnTo>
                    <a:lnTo>
                      <a:pt x="152" y="24"/>
                    </a:lnTo>
                    <a:lnTo>
                      <a:pt x="149" y="23"/>
                    </a:lnTo>
                    <a:lnTo>
                      <a:pt x="144" y="22"/>
                    </a:lnTo>
                    <a:lnTo>
                      <a:pt x="141" y="22"/>
                    </a:lnTo>
                    <a:lnTo>
                      <a:pt x="136" y="21"/>
                    </a:lnTo>
                    <a:lnTo>
                      <a:pt x="131" y="21"/>
                    </a:lnTo>
                    <a:lnTo>
                      <a:pt x="127" y="21"/>
                    </a:lnTo>
                    <a:lnTo>
                      <a:pt x="122" y="21"/>
                    </a:lnTo>
                    <a:lnTo>
                      <a:pt x="116" y="21"/>
                    </a:lnTo>
                    <a:lnTo>
                      <a:pt x="112" y="21"/>
                    </a:lnTo>
                    <a:lnTo>
                      <a:pt x="107" y="21"/>
                    </a:lnTo>
                    <a:lnTo>
                      <a:pt x="103" y="22"/>
                    </a:lnTo>
                    <a:lnTo>
                      <a:pt x="98" y="22"/>
                    </a:lnTo>
                    <a:lnTo>
                      <a:pt x="93" y="23"/>
                    </a:lnTo>
                    <a:lnTo>
                      <a:pt x="89" y="24"/>
                    </a:lnTo>
                    <a:lnTo>
                      <a:pt x="85" y="25"/>
                    </a:lnTo>
                    <a:lnTo>
                      <a:pt x="82" y="27"/>
                    </a:lnTo>
                    <a:lnTo>
                      <a:pt x="77" y="28"/>
                    </a:lnTo>
                    <a:lnTo>
                      <a:pt x="74" y="30"/>
                    </a:lnTo>
                    <a:lnTo>
                      <a:pt x="71" y="32"/>
                    </a:lnTo>
                    <a:lnTo>
                      <a:pt x="68" y="33"/>
                    </a:lnTo>
                    <a:lnTo>
                      <a:pt x="66" y="36"/>
                    </a:lnTo>
                    <a:lnTo>
                      <a:pt x="62" y="38"/>
                    </a:lnTo>
                    <a:lnTo>
                      <a:pt x="61" y="40"/>
                    </a:lnTo>
                    <a:lnTo>
                      <a:pt x="59" y="43"/>
                    </a:lnTo>
                    <a:lnTo>
                      <a:pt x="57" y="45"/>
                    </a:lnTo>
                    <a:lnTo>
                      <a:pt x="55" y="48"/>
                    </a:lnTo>
                    <a:lnTo>
                      <a:pt x="54" y="51"/>
                    </a:lnTo>
                    <a:lnTo>
                      <a:pt x="53" y="53"/>
                    </a:lnTo>
                    <a:lnTo>
                      <a:pt x="53" y="56"/>
                    </a:lnTo>
                    <a:lnTo>
                      <a:pt x="53" y="60"/>
                    </a:lnTo>
                    <a:lnTo>
                      <a:pt x="53" y="63"/>
                    </a:lnTo>
                    <a:lnTo>
                      <a:pt x="8" y="61"/>
                    </a:lnTo>
                    <a:lnTo>
                      <a:pt x="8" y="55"/>
                    </a:lnTo>
                    <a:lnTo>
                      <a:pt x="9" y="51"/>
                    </a:lnTo>
                    <a:lnTo>
                      <a:pt x="12" y="46"/>
                    </a:lnTo>
                    <a:lnTo>
                      <a:pt x="14" y="42"/>
                    </a:lnTo>
                    <a:lnTo>
                      <a:pt x="16" y="38"/>
                    </a:lnTo>
                    <a:lnTo>
                      <a:pt x="18" y="33"/>
                    </a:lnTo>
                    <a:lnTo>
                      <a:pt x="22" y="30"/>
                    </a:lnTo>
                    <a:lnTo>
                      <a:pt x="25" y="27"/>
                    </a:lnTo>
                    <a:lnTo>
                      <a:pt x="29" y="23"/>
                    </a:lnTo>
                    <a:lnTo>
                      <a:pt x="32" y="20"/>
                    </a:lnTo>
                    <a:lnTo>
                      <a:pt x="37" y="17"/>
                    </a:lnTo>
                    <a:lnTo>
                      <a:pt x="43" y="15"/>
                    </a:lnTo>
                    <a:lnTo>
                      <a:pt x="47" y="12"/>
                    </a:lnTo>
                    <a:lnTo>
                      <a:pt x="53" y="10"/>
                    </a:lnTo>
                    <a:lnTo>
                      <a:pt x="59" y="8"/>
                    </a:lnTo>
                    <a:lnTo>
                      <a:pt x="65" y="6"/>
                    </a:lnTo>
                    <a:lnTo>
                      <a:pt x="70" y="5"/>
                    </a:lnTo>
                    <a:lnTo>
                      <a:pt x="77" y="3"/>
                    </a:lnTo>
                    <a:lnTo>
                      <a:pt x="84" y="2"/>
                    </a:lnTo>
                    <a:lnTo>
                      <a:pt x="91" y="1"/>
                    </a:lnTo>
                    <a:lnTo>
                      <a:pt x="99" y="0"/>
                    </a:lnTo>
                    <a:lnTo>
                      <a:pt x="106" y="0"/>
                    </a:lnTo>
                    <a:lnTo>
                      <a:pt x="114" y="0"/>
                    </a:lnTo>
                    <a:lnTo>
                      <a:pt x="123" y="0"/>
                    </a:lnTo>
                    <a:lnTo>
                      <a:pt x="131" y="0"/>
                    </a:lnTo>
                    <a:lnTo>
                      <a:pt x="139" y="0"/>
                    </a:lnTo>
                    <a:lnTo>
                      <a:pt x="146" y="0"/>
                    </a:lnTo>
                    <a:lnTo>
                      <a:pt x="154" y="1"/>
                    </a:lnTo>
                    <a:lnTo>
                      <a:pt x="161" y="2"/>
                    </a:lnTo>
                    <a:lnTo>
                      <a:pt x="168" y="3"/>
                    </a:lnTo>
                    <a:lnTo>
                      <a:pt x="175" y="6"/>
                    </a:lnTo>
                    <a:lnTo>
                      <a:pt x="181" y="7"/>
                    </a:lnTo>
                    <a:lnTo>
                      <a:pt x="187" y="9"/>
                    </a:lnTo>
                    <a:lnTo>
                      <a:pt x="192" y="12"/>
                    </a:lnTo>
                    <a:lnTo>
                      <a:pt x="198" y="14"/>
                    </a:lnTo>
                    <a:lnTo>
                      <a:pt x="204" y="17"/>
                    </a:lnTo>
                    <a:lnTo>
                      <a:pt x="209" y="20"/>
                    </a:lnTo>
                    <a:lnTo>
                      <a:pt x="212" y="22"/>
                    </a:lnTo>
                    <a:lnTo>
                      <a:pt x="217" y="25"/>
                    </a:lnTo>
                    <a:lnTo>
                      <a:pt x="220" y="29"/>
                    </a:lnTo>
                    <a:lnTo>
                      <a:pt x="224" y="32"/>
                    </a:lnTo>
                    <a:lnTo>
                      <a:pt x="226" y="36"/>
                    </a:lnTo>
                    <a:lnTo>
                      <a:pt x="228" y="39"/>
                    </a:lnTo>
                    <a:lnTo>
                      <a:pt x="230" y="43"/>
                    </a:lnTo>
                    <a:lnTo>
                      <a:pt x="232" y="46"/>
                    </a:lnTo>
                    <a:lnTo>
                      <a:pt x="233" y="50"/>
                    </a:lnTo>
                    <a:lnTo>
                      <a:pt x="233" y="54"/>
                    </a:lnTo>
                    <a:lnTo>
                      <a:pt x="234" y="59"/>
                    </a:lnTo>
                    <a:lnTo>
                      <a:pt x="233" y="60"/>
                    </a:lnTo>
                    <a:lnTo>
                      <a:pt x="233" y="62"/>
                    </a:lnTo>
                    <a:lnTo>
                      <a:pt x="233" y="65"/>
                    </a:lnTo>
                    <a:lnTo>
                      <a:pt x="233" y="67"/>
                    </a:lnTo>
                    <a:lnTo>
                      <a:pt x="232" y="69"/>
                    </a:lnTo>
                    <a:lnTo>
                      <a:pt x="230" y="71"/>
                    </a:lnTo>
                    <a:lnTo>
                      <a:pt x="230" y="73"/>
                    </a:lnTo>
                    <a:lnTo>
                      <a:pt x="229" y="75"/>
                    </a:lnTo>
                    <a:lnTo>
                      <a:pt x="228" y="77"/>
                    </a:lnTo>
                    <a:lnTo>
                      <a:pt x="227" y="80"/>
                    </a:lnTo>
                    <a:lnTo>
                      <a:pt x="226" y="82"/>
                    </a:lnTo>
                    <a:lnTo>
                      <a:pt x="225" y="84"/>
                    </a:lnTo>
                    <a:lnTo>
                      <a:pt x="222" y="85"/>
                    </a:lnTo>
                    <a:lnTo>
                      <a:pt x="221" y="88"/>
                    </a:lnTo>
                    <a:lnTo>
                      <a:pt x="219" y="90"/>
                    </a:lnTo>
                    <a:lnTo>
                      <a:pt x="217" y="92"/>
                    </a:lnTo>
                    <a:lnTo>
                      <a:pt x="214" y="95"/>
                    </a:lnTo>
                    <a:lnTo>
                      <a:pt x="212" y="97"/>
                    </a:lnTo>
                    <a:lnTo>
                      <a:pt x="210" y="99"/>
                    </a:lnTo>
                    <a:lnTo>
                      <a:pt x="207" y="101"/>
                    </a:lnTo>
                    <a:lnTo>
                      <a:pt x="204" y="104"/>
                    </a:lnTo>
                    <a:lnTo>
                      <a:pt x="202" y="106"/>
                    </a:lnTo>
                    <a:lnTo>
                      <a:pt x="198" y="108"/>
                    </a:lnTo>
                    <a:lnTo>
                      <a:pt x="196" y="111"/>
                    </a:lnTo>
                    <a:lnTo>
                      <a:pt x="191" y="113"/>
                    </a:lnTo>
                    <a:lnTo>
                      <a:pt x="188" y="115"/>
                    </a:lnTo>
                    <a:lnTo>
                      <a:pt x="183" y="118"/>
                    </a:lnTo>
                    <a:lnTo>
                      <a:pt x="179" y="120"/>
                    </a:lnTo>
                    <a:lnTo>
                      <a:pt x="174" y="123"/>
                    </a:lnTo>
                    <a:lnTo>
                      <a:pt x="168" y="127"/>
                    </a:lnTo>
                    <a:lnTo>
                      <a:pt x="163" y="129"/>
                    </a:lnTo>
                    <a:lnTo>
                      <a:pt x="157" y="133"/>
                    </a:lnTo>
                    <a:lnTo>
                      <a:pt x="150" y="136"/>
                    </a:lnTo>
                    <a:lnTo>
                      <a:pt x="143" y="139"/>
                    </a:lnTo>
                    <a:lnTo>
                      <a:pt x="136" y="143"/>
                    </a:lnTo>
                    <a:lnTo>
                      <a:pt x="129" y="147"/>
                    </a:lnTo>
                    <a:lnTo>
                      <a:pt x="122" y="150"/>
                    </a:lnTo>
                    <a:lnTo>
                      <a:pt x="116" y="153"/>
                    </a:lnTo>
                    <a:lnTo>
                      <a:pt x="111" y="156"/>
                    </a:lnTo>
                    <a:lnTo>
                      <a:pt x="105" y="159"/>
                    </a:lnTo>
                    <a:lnTo>
                      <a:pt x="100" y="161"/>
                    </a:lnTo>
                    <a:lnTo>
                      <a:pt x="96" y="164"/>
                    </a:lnTo>
                    <a:lnTo>
                      <a:pt x="92" y="166"/>
                    </a:lnTo>
                    <a:lnTo>
                      <a:pt x="89" y="167"/>
                    </a:lnTo>
                    <a:lnTo>
                      <a:pt x="85" y="169"/>
                    </a:lnTo>
                    <a:lnTo>
                      <a:pt x="82" y="171"/>
                    </a:lnTo>
                    <a:lnTo>
                      <a:pt x="80" y="172"/>
                    </a:lnTo>
                    <a:lnTo>
                      <a:pt x="78" y="174"/>
                    </a:lnTo>
                    <a:lnTo>
                      <a:pt x="76" y="175"/>
                    </a:lnTo>
                    <a:lnTo>
                      <a:pt x="75" y="176"/>
                    </a:lnTo>
                    <a:lnTo>
                      <a:pt x="73" y="177"/>
                    </a:lnTo>
                    <a:lnTo>
                      <a:pt x="71" y="179"/>
                    </a:lnTo>
                    <a:lnTo>
                      <a:pt x="69" y="180"/>
                    </a:lnTo>
                    <a:lnTo>
                      <a:pt x="68" y="181"/>
                    </a:lnTo>
                    <a:lnTo>
                      <a:pt x="67" y="182"/>
                    </a:lnTo>
                    <a:lnTo>
                      <a:pt x="65" y="183"/>
                    </a:lnTo>
                    <a:lnTo>
                      <a:pt x="63" y="184"/>
                    </a:lnTo>
                    <a:lnTo>
                      <a:pt x="62" y="186"/>
                    </a:lnTo>
                    <a:lnTo>
                      <a:pt x="61" y="187"/>
                    </a:lnTo>
                    <a:lnTo>
                      <a:pt x="60" y="189"/>
                    </a:lnTo>
                    <a:lnTo>
                      <a:pt x="234" y="189"/>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6" name="Freeform 4044"/>
              <p:cNvSpPr>
                <a:spLocks/>
              </p:cNvSpPr>
              <p:nvPr/>
            </p:nvSpPr>
            <p:spPr bwMode="auto">
              <a:xfrm>
                <a:off x="4403" y="3725"/>
                <a:ext cx="117" cy="106"/>
              </a:xfrm>
              <a:custGeom>
                <a:avLst/>
                <a:gdLst>
                  <a:gd name="T0" fmla="*/ 0 w 234"/>
                  <a:gd name="T1" fmla="*/ 211 h 213"/>
                  <a:gd name="T2" fmla="*/ 0 w 234"/>
                  <a:gd name="T3" fmla="*/ 205 h 213"/>
                  <a:gd name="T4" fmla="*/ 2 w 234"/>
                  <a:gd name="T5" fmla="*/ 199 h 213"/>
                  <a:gd name="T6" fmla="*/ 6 w 234"/>
                  <a:gd name="T7" fmla="*/ 192 h 213"/>
                  <a:gd name="T8" fmla="*/ 14 w 234"/>
                  <a:gd name="T9" fmla="*/ 183 h 213"/>
                  <a:gd name="T10" fmla="*/ 24 w 234"/>
                  <a:gd name="T11" fmla="*/ 174 h 213"/>
                  <a:gd name="T12" fmla="*/ 36 w 234"/>
                  <a:gd name="T13" fmla="*/ 164 h 213"/>
                  <a:gd name="T14" fmla="*/ 52 w 234"/>
                  <a:gd name="T15" fmla="*/ 154 h 213"/>
                  <a:gd name="T16" fmla="*/ 73 w 234"/>
                  <a:gd name="T17" fmla="*/ 143 h 213"/>
                  <a:gd name="T18" fmla="*/ 100 w 234"/>
                  <a:gd name="T19" fmla="*/ 129 h 213"/>
                  <a:gd name="T20" fmla="*/ 131 w 234"/>
                  <a:gd name="T21" fmla="*/ 113 h 213"/>
                  <a:gd name="T22" fmla="*/ 156 w 234"/>
                  <a:gd name="T23" fmla="*/ 98 h 213"/>
                  <a:gd name="T24" fmla="*/ 171 w 234"/>
                  <a:gd name="T25" fmla="*/ 86 h 213"/>
                  <a:gd name="T26" fmla="*/ 181 w 234"/>
                  <a:gd name="T27" fmla="*/ 76 h 213"/>
                  <a:gd name="T28" fmla="*/ 187 w 234"/>
                  <a:gd name="T29" fmla="*/ 66 h 213"/>
                  <a:gd name="T30" fmla="*/ 188 w 234"/>
                  <a:gd name="T31" fmla="*/ 55 h 213"/>
                  <a:gd name="T32" fmla="*/ 186 w 234"/>
                  <a:gd name="T33" fmla="*/ 46 h 213"/>
                  <a:gd name="T34" fmla="*/ 177 w 234"/>
                  <a:gd name="T35" fmla="*/ 37 h 213"/>
                  <a:gd name="T36" fmla="*/ 167 w 234"/>
                  <a:gd name="T37" fmla="*/ 30 h 213"/>
                  <a:gd name="T38" fmla="*/ 152 w 234"/>
                  <a:gd name="T39" fmla="*/ 24 h 213"/>
                  <a:gd name="T40" fmla="*/ 136 w 234"/>
                  <a:gd name="T41" fmla="*/ 21 h 213"/>
                  <a:gd name="T42" fmla="*/ 116 w 234"/>
                  <a:gd name="T43" fmla="*/ 21 h 213"/>
                  <a:gd name="T44" fmla="*/ 98 w 234"/>
                  <a:gd name="T45" fmla="*/ 22 h 213"/>
                  <a:gd name="T46" fmla="*/ 82 w 234"/>
                  <a:gd name="T47" fmla="*/ 27 h 213"/>
                  <a:gd name="T48" fmla="*/ 68 w 234"/>
                  <a:gd name="T49" fmla="*/ 33 h 213"/>
                  <a:gd name="T50" fmla="*/ 59 w 234"/>
                  <a:gd name="T51" fmla="*/ 43 h 213"/>
                  <a:gd name="T52" fmla="*/ 53 w 234"/>
                  <a:gd name="T53" fmla="*/ 53 h 213"/>
                  <a:gd name="T54" fmla="*/ 8 w 234"/>
                  <a:gd name="T55" fmla="*/ 61 h 213"/>
                  <a:gd name="T56" fmla="*/ 14 w 234"/>
                  <a:gd name="T57" fmla="*/ 42 h 213"/>
                  <a:gd name="T58" fmla="*/ 25 w 234"/>
                  <a:gd name="T59" fmla="*/ 27 h 213"/>
                  <a:gd name="T60" fmla="*/ 43 w 234"/>
                  <a:gd name="T61" fmla="*/ 15 h 213"/>
                  <a:gd name="T62" fmla="*/ 65 w 234"/>
                  <a:gd name="T63" fmla="*/ 6 h 213"/>
                  <a:gd name="T64" fmla="*/ 91 w 234"/>
                  <a:gd name="T65" fmla="*/ 1 h 213"/>
                  <a:gd name="T66" fmla="*/ 123 w 234"/>
                  <a:gd name="T67" fmla="*/ 0 h 213"/>
                  <a:gd name="T68" fmla="*/ 154 w 234"/>
                  <a:gd name="T69" fmla="*/ 1 h 213"/>
                  <a:gd name="T70" fmla="*/ 181 w 234"/>
                  <a:gd name="T71" fmla="*/ 7 h 213"/>
                  <a:gd name="T72" fmla="*/ 204 w 234"/>
                  <a:gd name="T73" fmla="*/ 17 h 213"/>
                  <a:gd name="T74" fmla="*/ 220 w 234"/>
                  <a:gd name="T75" fmla="*/ 29 h 213"/>
                  <a:gd name="T76" fmla="*/ 230 w 234"/>
                  <a:gd name="T77" fmla="*/ 43 h 213"/>
                  <a:gd name="T78" fmla="*/ 234 w 234"/>
                  <a:gd name="T79" fmla="*/ 59 h 213"/>
                  <a:gd name="T80" fmla="*/ 233 w 234"/>
                  <a:gd name="T81" fmla="*/ 67 h 213"/>
                  <a:gd name="T82" fmla="*/ 229 w 234"/>
                  <a:gd name="T83" fmla="*/ 75 h 213"/>
                  <a:gd name="T84" fmla="*/ 225 w 234"/>
                  <a:gd name="T85" fmla="*/ 84 h 213"/>
                  <a:gd name="T86" fmla="*/ 217 w 234"/>
                  <a:gd name="T87" fmla="*/ 92 h 213"/>
                  <a:gd name="T88" fmla="*/ 207 w 234"/>
                  <a:gd name="T89" fmla="*/ 101 h 213"/>
                  <a:gd name="T90" fmla="*/ 196 w 234"/>
                  <a:gd name="T91" fmla="*/ 111 h 213"/>
                  <a:gd name="T92" fmla="*/ 179 w 234"/>
                  <a:gd name="T93" fmla="*/ 120 h 213"/>
                  <a:gd name="T94" fmla="*/ 157 w 234"/>
                  <a:gd name="T95" fmla="*/ 133 h 213"/>
                  <a:gd name="T96" fmla="*/ 129 w 234"/>
                  <a:gd name="T97" fmla="*/ 147 h 213"/>
                  <a:gd name="T98" fmla="*/ 105 w 234"/>
                  <a:gd name="T99" fmla="*/ 159 h 213"/>
                  <a:gd name="T100" fmla="*/ 89 w 234"/>
                  <a:gd name="T101" fmla="*/ 167 h 213"/>
                  <a:gd name="T102" fmla="*/ 78 w 234"/>
                  <a:gd name="T103" fmla="*/ 174 h 213"/>
                  <a:gd name="T104" fmla="*/ 71 w 234"/>
                  <a:gd name="T105" fmla="*/ 179 h 213"/>
                  <a:gd name="T106" fmla="*/ 65 w 234"/>
                  <a:gd name="T107" fmla="*/ 183 h 213"/>
                  <a:gd name="T108" fmla="*/ 60 w 234"/>
                  <a:gd name="T109" fmla="*/ 189 h 21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4"/>
                  <a:gd name="T166" fmla="*/ 0 h 213"/>
                  <a:gd name="T167" fmla="*/ 234 w 234"/>
                  <a:gd name="T168" fmla="*/ 213 h 21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4" h="213">
                    <a:moveTo>
                      <a:pt x="234" y="189"/>
                    </a:moveTo>
                    <a:lnTo>
                      <a:pt x="234" y="213"/>
                    </a:lnTo>
                    <a:lnTo>
                      <a:pt x="0" y="213"/>
                    </a:lnTo>
                    <a:lnTo>
                      <a:pt x="0" y="211"/>
                    </a:lnTo>
                    <a:lnTo>
                      <a:pt x="0" y="210"/>
                    </a:lnTo>
                    <a:lnTo>
                      <a:pt x="0" y="209"/>
                    </a:lnTo>
                    <a:lnTo>
                      <a:pt x="0" y="206"/>
                    </a:lnTo>
                    <a:lnTo>
                      <a:pt x="0" y="205"/>
                    </a:lnTo>
                    <a:lnTo>
                      <a:pt x="1" y="204"/>
                    </a:lnTo>
                    <a:lnTo>
                      <a:pt x="1" y="203"/>
                    </a:lnTo>
                    <a:lnTo>
                      <a:pt x="1" y="200"/>
                    </a:lnTo>
                    <a:lnTo>
                      <a:pt x="2" y="199"/>
                    </a:lnTo>
                    <a:lnTo>
                      <a:pt x="2" y="198"/>
                    </a:lnTo>
                    <a:lnTo>
                      <a:pt x="3" y="197"/>
                    </a:lnTo>
                    <a:lnTo>
                      <a:pt x="5" y="196"/>
                    </a:lnTo>
                    <a:lnTo>
                      <a:pt x="6" y="192"/>
                    </a:lnTo>
                    <a:lnTo>
                      <a:pt x="7" y="190"/>
                    </a:lnTo>
                    <a:lnTo>
                      <a:pt x="9" y="188"/>
                    </a:lnTo>
                    <a:lnTo>
                      <a:pt x="12" y="186"/>
                    </a:lnTo>
                    <a:lnTo>
                      <a:pt x="14" y="183"/>
                    </a:lnTo>
                    <a:lnTo>
                      <a:pt x="16" y="181"/>
                    </a:lnTo>
                    <a:lnTo>
                      <a:pt x="18" y="179"/>
                    </a:lnTo>
                    <a:lnTo>
                      <a:pt x="21" y="176"/>
                    </a:lnTo>
                    <a:lnTo>
                      <a:pt x="24" y="174"/>
                    </a:lnTo>
                    <a:lnTo>
                      <a:pt x="27" y="172"/>
                    </a:lnTo>
                    <a:lnTo>
                      <a:pt x="30" y="169"/>
                    </a:lnTo>
                    <a:lnTo>
                      <a:pt x="33" y="167"/>
                    </a:lnTo>
                    <a:lnTo>
                      <a:pt x="36" y="164"/>
                    </a:lnTo>
                    <a:lnTo>
                      <a:pt x="40" y="161"/>
                    </a:lnTo>
                    <a:lnTo>
                      <a:pt x="44" y="159"/>
                    </a:lnTo>
                    <a:lnTo>
                      <a:pt x="48" y="157"/>
                    </a:lnTo>
                    <a:lnTo>
                      <a:pt x="52" y="154"/>
                    </a:lnTo>
                    <a:lnTo>
                      <a:pt x="58" y="151"/>
                    </a:lnTo>
                    <a:lnTo>
                      <a:pt x="62" y="149"/>
                    </a:lnTo>
                    <a:lnTo>
                      <a:pt x="67" y="146"/>
                    </a:lnTo>
                    <a:lnTo>
                      <a:pt x="73" y="143"/>
                    </a:lnTo>
                    <a:lnTo>
                      <a:pt x="78" y="141"/>
                    </a:lnTo>
                    <a:lnTo>
                      <a:pt x="84" y="137"/>
                    </a:lnTo>
                    <a:lnTo>
                      <a:pt x="91" y="135"/>
                    </a:lnTo>
                    <a:lnTo>
                      <a:pt x="100" y="129"/>
                    </a:lnTo>
                    <a:lnTo>
                      <a:pt x="108" y="124"/>
                    </a:lnTo>
                    <a:lnTo>
                      <a:pt x="116" y="121"/>
                    </a:lnTo>
                    <a:lnTo>
                      <a:pt x="124" y="116"/>
                    </a:lnTo>
                    <a:lnTo>
                      <a:pt x="131" y="113"/>
                    </a:lnTo>
                    <a:lnTo>
                      <a:pt x="138" y="108"/>
                    </a:lnTo>
                    <a:lnTo>
                      <a:pt x="145" y="105"/>
                    </a:lnTo>
                    <a:lnTo>
                      <a:pt x="151" y="101"/>
                    </a:lnTo>
                    <a:lnTo>
                      <a:pt x="156" y="98"/>
                    </a:lnTo>
                    <a:lnTo>
                      <a:pt x="160" y="95"/>
                    </a:lnTo>
                    <a:lnTo>
                      <a:pt x="164" y="92"/>
                    </a:lnTo>
                    <a:lnTo>
                      <a:pt x="168" y="90"/>
                    </a:lnTo>
                    <a:lnTo>
                      <a:pt x="171" y="86"/>
                    </a:lnTo>
                    <a:lnTo>
                      <a:pt x="174" y="84"/>
                    </a:lnTo>
                    <a:lnTo>
                      <a:pt x="176" y="82"/>
                    </a:lnTo>
                    <a:lnTo>
                      <a:pt x="180" y="78"/>
                    </a:lnTo>
                    <a:lnTo>
                      <a:pt x="181" y="76"/>
                    </a:lnTo>
                    <a:lnTo>
                      <a:pt x="183" y="74"/>
                    </a:lnTo>
                    <a:lnTo>
                      <a:pt x="184" y="71"/>
                    </a:lnTo>
                    <a:lnTo>
                      <a:pt x="187" y="68"/>
                    </a:lnTo>
                    <a:lnTo>
                      <a:pt x="187" y="66"/>
                    </a:lnTo>
                    <a:lnTo>
                      <a:pt x="188" y="63"/>
                    </a:lnTo>
                    <a:lnTo>
                      <a:pt x="188" y="61"/>
                    </a:lnTo>
                    <a:lnTo>
                      <a:pt x="189" y="59"/>
                    </a:lnTo>
                    <a:lnTo>
                      <a:pt x="188" y="55"/>
                    </a:lnTo>
                    <a:lnTo>
                      <a:pt x="188" y="53"/>
                    </a:lnTo>
                    <a:lnTo>
                      <a:pt x="187" y="51"/>
                    </a:lnTo>
                    <a:lnTo>
                      <a:pt x="187" y="48"/>
                    </a:lnTo>
                    <a:lnTo>
                      <a:pt x="186" y="46"/>
                    </a:lnTo>
                    <a:lnTo>
                      <a:pt x="183" y="44"/>
                    </a:lnTo>
                    <a:lnTo>
                      <a:pt x="182" y="42"/>
                    </a:lnTo>
                    <a:lnTo>
                      <a:pt x="180" y="39"/>
                    </a:lnTo>
                    <a:lnTo>
                      <a:pt x="177" y="37"/>
                    </a:lnTo>
                    <a:lnTo>
                      <a:pt x="175" y="36"/>
                    </a:lnTo>
                    <a:lnTo>
                      <a:pt x="173" y="33"/>
                    </a:lnTo>
                    <a:lnTo>
                      <a:pt x="171" y="32"/>
                    </a:lnTo>
                    <a:lnTo>
                      <a:pt x="167" y="30"/>
                    </a:lnTo>
                    <a:lnTo>
                      <a:pt x="164" y="28"/>
                    </a:lnTo>
                    <a:lnTo>
                      <a:pt x="160" y="27"/>
                    </a:lnTo>
                    <a:lnTo>
                      <a:pt x="157" y="25"/>
                    </a:lnTo>
                    <a:lnTo>
                      <a:pt x="152" y="24"/>
                    </a:lnTo>
                    <a:lnTo>
                      <a:pt x="149" y="23"/>
                    </a:lnTo>
                    <a:lnTo>
                      <a:pt x="144" y="22"/>
                    </a:lnTo>
                    <a:lnTo>
                      <a:pt x="141" y="22"/>
                    </a:lnTo>
                    <a:lnTo>
                      <a:pt x="136" y="21"/>
                    </a:lnTo>
                    <a:lnTo>
                      <a:pt x="131" y="21"/>
                    </a:lnTo>
                    <a:lnTo>
                      <a:pt x="127" y="21"/>
                    </a:lnTo>
                    <a:lnTo>
                      <a:pt x="122" y="21"/>
                    </a:lnTo>
                    <a:lnTo>
                      <a:pt x="116" y="21"/>
                    </a:lnTo>
                    <a:lnTo>
                      <a:pt x="112" y="21"/>
                    </a:lnTo>
                    <a:lnTo>
                      <a:pt x="107" y="21"/>
                    </a:lnTo>
                    <a:lnTo>
                      <a:pt x="103" y="22"/>
                    </a:lnTo>
                    <a:lnTo>
                      <a:pt x="98" y="22"/>
                    </a:lnTo>
                    <a:lnTo>
                      <a:pt x="93" y="23"/>
                    </a:lnTo>
                    <a:lnTo>
                      <a:pt x="89" y="24"/>
                    </a:lnTo>
                    <a:lnTo>
                      <a:pt x="85" y="25"/>
                    </a:lnTo>
                    <a:lnTo>
                      <a:pt x="82" y="27"/>
                    </a:lnTo>
                    <a:lnTo>
                      <a:pt x="77" y="28"/>
                    </a:lnTo>
                    <a:lnTo>
                      <a:pt x="74" y="30"/>
                    </a:lnTo>
                    <a:lnTo>
                      <a:pt x="71" y="32"/>
                    </a:lnTo>
                    <a:lnTo>
                      <a:pt x="68" y="33"/>
                    </a:lnTo>
                    <a:lnTo>
                      <a:pt x="66" y="36"/>
                    </a:lnTo>
                    <a:lnTo>
                      <a:pt x="62" y="38"/>
                    </a:lnTo>
                    <a:lnTo>
                      <a:pt x="61" y="40"/>
                    </a:lnTo>
                    <a:lnTo>
                      <a:pt x="59" y="43"/>
                    </a:lnTo>
                    <a:lnTo>
                      <a:pt x="57" y="45"/>
                    </a:lnTo>
                    <a:lnTo>
                      <a:pt x="55" y="48"/>
                    </a:lnTo>
                    <a:lnTo>
                      <a:pt x="54" y="51"/>
                    </a:lnTo>
                    <a:lnTo>
                      <a:pt x="53" y="53"/>
                    </a:lnTo>
                    <a:lnTo>
                      <a:pt x="53" y="56"/>
                    </a:lnTo>
                    <a:lnTo>
                      <a:pt x="53" y="60"/>
                    </a:lnTo>
                    <a:lnTo>
                      <a:pt x="53" y="63"/>
                    </a:lnTo>
                    <a:lnTo>
                      <a:pt x="8" y="61"/>
                    </a:lnTo>
                    <a:lnTo>
                      <a:pt x="8" y="55"/>
                    </a:lnTo>
                    <a:lnTo>
                      <a:pt x="9" y="51"/>
                    </a:lnTo>
                    <a:lnTo>
                      <a:pt x="12" y="46"/>
                    </a:lnTo>
                    <a:lnTo>
                      <a:pt x="14" y="42"/>
                    </a:lnTo>
                    <a:lnTo>
                      <a:pt x="16" y="38"/>
                    </a:lnTo>
                    <a:lnTo>
                      <a:pt x="18" y="33"/>
                    </a:lnTo>
                    <a:lnTo>
                      <a:pt x="22" y="30"/>
                    </a:lnTo>
                    <a:lnTo>
                      <a:pt x="25" y="27"/>
                    </a:lnTo>
                    <a:lnTo>
                      <a:pt x="29" y="23"/>
                    </a:lnTo>
                    <a:lnTo>
                      <a:pt x="32" y="20"/>
                    </a:lnTo>
                    <a:lnTo>
                      <a:pt x="37" y="17"/>
                    </a:lnTo>
                    <a:lnTo>
                      <a:pt x="43" y="15"/>
                    </a:lnTo>
                    <a:lnTo>
                      <a:pt x="47" y="12"/>
                    </a:lnTo>
                    <a:lnTo>
                      <a:pt x="53" y="10"/>
                    </a:lnTo>
                    <a:lnTo>
                      <a:pt x="59" y="8"/>
                    </a:lnTo>
                    <a:lnTo>
                      <a:pt x="65" y="6"/>
                    </a:lnTo>
                    <a:lnTo>
                      <a:pt x="70" y="5"/>
                    </a:lnTo>
                    <a:lnTo>
                      <a:pt x="77" y="3"/>
                    </a:lnTo>
                    <a:lnTo>
                      <a:pt x="84" y="2"/>
                    </a:lnTo>
                    <a:lnTo>
                      <a:pt x="91" y="1"/>
                    </a:lnTo>
                    <a:lnTo>
                      <a:pt x="99" y="0"/>
                    </a:lnTo>
                    <a:lnTo>
                      <a:pt x="106" y="0"/>
                    </a:lnTo>
                    <a:lnTo>
                      <a:pt x="114" y="0"/>
                    </a:lnTo>
                    <a:lnTo>
                      <a:pt x="123" y="0"/>
                    </a:lnTo>
                    <a:lnTo>
                      <a:pt x="131" y="0"/>
                    </a:lnTo>
                    <a:lnTo>
                      <a:pt x="139" y="0"/>
                    </a:lnTo>
                    <a:lnTo>
                      <a:pt x="146" y="0"/>
                    </a:lnTo>
                    <a:lnTo>
                      <a:pt x="154" y="1"/>
                    </a:lnTo>
                    <a:lnTo>
                      <a:pt x="161" y="2"/>
                    </a:lnTo>
                    <a:lnTo>
                      <a:pt x="168" y="3"/>
                    </a:lnTo>
                    <a:lnTo>
                      <a:pt x="175" y="6"/>
                    </a:lnTo>
                    <a:lnTo>
                      <a:pt x="181" y="7"/>
                    </a:lnTo>
                    <a:lnTo>
                      <a:pt x="187" y="9"/>
                    </a:lnTo>
                    <a:lnTo>
                      <a:pt x="192" y="12"/>
                    </a:lnTo>
                    <a:lnTo>
                      <a:pt x="198" y="14"/>
                    </a:lnTo>
                    <a:lnTo>
                      <a:pt x="204" y="17"/>
                    </a:lnTo>
                    <a:lnTo>
                      <a:pt x="209" y="20"/>
                    </a:lnTo>
                    <a:lnTo>
                      <a:pt x="212" y="22"/>
                    </a:lnTo>
                    <a:lnTo>
                      <a:pt x="217" y="25"/>
                    </a:lnTo>
                    <a:lnTo>
                      <a:pt x="220" y="29"/>
                    </a:lnTo>
                    <a:lnTo>
                      <a:pt x="224" y="32"/>
                    </a:lnTo>
                    <a:lnTo>
                      <a:pt x="226" y="36"/>
                    </a:lnTo>
                    <a:lnTo>
                      <a:pt x="228" y="39"/>
                    </a:lnTo>
                    <a:lnTo>
                      <a:pt x="230" y="43"/>
                    </a:lnTo>
                    <a:lnTo>
                      <a:pt x="232" y="46"/>
                    </a:lnTo>
                    <a:lnTo>
                      <a:pt x="233" y="50"/>
                    </a:lnTo>
                    <a:lnTo>
                      <a:pt x="233" y="54"/>
                    </a:lnTo>
                    <a:lnTo>
                      <a:pt x="234" y="59"/>
                    </a:lnTo>
                    <a:lnTo>
                      <a:pt x="233" y="60"/>
                    </a:lnTo>
                    <a:lnTo>
                      <a:pt x="233" y="62"/>
                    </a:lnTo>
                    <a:lnTo>
                      <a:pt x="233" y="65"/>
                    </a:lnTo>
                    <a:lnTo>
                      <a:pt x="233" y="67"/>
                    </a:lnTo>
                    <a:lnTo>
                      <a:pt x="232" y="69"/>
                    </a:lnTo>
                    <a:lnTo>
                      <a:pt x="230" y="71"/>
                    </a:lnTo>
                    <a:lnTo>
                      <a:pt x="230" y="73"/>
                    </a:lnTo>
                    <a:lnTo>
                      <a:pt x="229" y="75"/>
                    </a:lnTo>
                    <a:lnTo>
                      <a:pt x="228" y="77"/>
                    </a:lnTo>
                    <a:lnTo>
                      <a:pt x="227" y="80"/>
                    </a:lnTo>
                    <a:lnTo>
                      <a:pt x="226" y="82"/>
                    </a:lnTo>
                    <a:lnTo>
                      <a:pt x="225" y="84"/>
                    </a:lnTo>
                    <a:lnTo>
                      <a:pt x="222" y="85"/>
                    </a:lnTo>
                    <a:lnTo>
                      <a:pt x="221" y="88"/>
                    </a:lnTo>
                    <a:lnTo>
                      <a:pt x="219" y="90"/>
                    </a:lnTo>
                    <a:lnTo>
                      <a:pt x="217" y="92"/>
                    </a:lnTo>
                    <a:lnTo>
                      <a:pt x="214" y="95"/>
                    </a:lnTo>
                    <a:lnTo>
                      <a:pt x="212" y="97"/>
                    </a:lnTo>
                    <a:lnTo>
                      <a:pt x="210" y="99"/>
                    </a:lnTo>
                    <a:lnTo>
                      <a:pt x="207" y="101"/>
                    </a:lnTo>
                    <a:lnTo>
                      <a:pt x="204" y="104"/>
                    </a:lnTo>
                    <a:lnTo>
                      <a:pt x="202" y="106"/>
                    </a:lnTo>
                    <a:lnTo>
                      <a:pt x="198" y="108"/>
                    </a:lnTo>
                    <a:lnTo>
                      <a:pt x="196" y="111"/>
                    </a:lnTo>
                    <a:lnTo>
                      <a:pt x="191" y="113"/>
                    </a:lnTo>
                    <a:lnTo>
                      <a:pt x="188" y="115"/>
                    </a:lnTo>
                    <a:lnTo>
                      <a:pt x="183" y="118"/>
                    </a:lnTo>
                    <a:lnTo>
                      <a:pt x="179" y="120"/>
                    </a:lnTo>
                    <a:lnTo>
                      <a:pt x="174" y="123"/>
                    </a:lnTo>
                    <a:lnTo>
                      <a:pt x="168" y="127"/>
                    </a:lnTo>
                    <a:lnTo>
                      <a:pt x="163" y="129"/>
                    </a:lnTo>
                    <a:lnTo>
                      <a:pt x="157" y="133"/>
                    </a:lnTo>
                    <a:lnTo>
                      <a:pt x="150" y="136"/>
                    </a:lnTo>
                    <a:lnTo>
                      <a:pt x="143" y="139"/>
                    </a:lnTo>
                    <a:lnTo>
                      <a:pt x="136" y="143"/>
                    </a:lnTo>
                    <a:lnTo>
                      <a:pt x="129" y="147"/>
                    </a:lnTo>
                    <a:lnTo>
                      <a:pt x="122" y="150"/>
                    </a:lnTo>
                    <a:lnTo>
                      <a:pt x="116" y="153"/>
                    </a:lnTo>
                    <a:lnTo>
                      <a:pt x="111" y="156"/>
                    </a:lnTo>
                    <a:lnTo>
                      <a:pt x="105" y="159"/>
                    </a:lnTo>
                    <a:lnTo>
                      <a:pt x="100" y="161"/>
                    </a:lnTo>
                    <a:lnTo>
                      <a:pt x="96" y="164"/>
                    </a:lnTo>
                    <a:lnTo>
                      <a:pt x="92" y="166"/>
                    </a:lnTo>
                    <a:lnTo>
                      <a:pt x="89" y="167"/>
                    </a:lnTo>
                    <a:lnTo>
                      <a:pt x="85" y="169"/>
                    </a:lnTo>
                    <a:lnTo>
                      <a:pt x="82" y="171"/>
                    </a:lnTo>
                    <a:lnTo>
                      <a:pt x="80" y="172"/>
                    </a:lnTo>
                    <a:lnTo>
                      <a:pt x="78" y="174"/>
                    </a:lnTo>
                    <a:lnTo>
                      <a:pt x="76" y="175"/>
                    </a:lnTo>
                    <a:lnTo>
                      <a:pt x="75" y="176"/>
                    </a:lnTo>
                    <a:lnTo>
                      <a:pt x="73" y="177"/>
                    </a:lnTo>
                    <a:lnTo>
                      <a:pt x="71" y="179"/>
                    </a:lnTo>
                    <a:lnTo>
                      <a:pt x="69" y="180"/>
                    </a:lnTo>
                    <a:lnTo>
                      <a:pt x="68" y="181"/>
                    </a:lnTo>
                    <a:lnTo>
                      <a:pt x="67" y="182"/>
                    </a:lnTo>
                    <a:lnTo>
                      <a:pt x="65" y="183"/>
                    </a:lnTo>
                    <a:lnTo>
                      <a:pt x="63" y="184"/>
                    </a:lnTo>
                    <a:lnTo>
                      <a:pt x="62" y="186"/>
                    </a:lnTo>
                    <a:lnTo>
                      <a:pt x="61" y="187"/>
                    </a:lnTo>
                    <a:lnTo>
                      <a:pt x="60" y="189"/>
                    </a:lnTo>
                    <a:lnTo>
                      <a:pt x="234" y="18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1947" name="Freeform 4045"/>
              <p:cNvSpPr>
                <a:spLocks/>
              </p:cNvSpPr>
              <p:nvPr/>
            </p:nvSpPr>
            <p:spPr bwMode="auto">
              <a:xfrm>
                <a:off x="4403" y="3819"/>
                <a:ext cx="118" cy="13"/>
              </a:xfrm>
              <a:custGeom>
                <a:avLst/>
                <a:gdLst>
                  <a:gd name="T0" fmla="*/ 235 w 235"/>
                  <a:gd name="T1" fmla="*/ 0 h 26"/>
                  <a:gd name="T2" fmla="*/ 233 w 235"/>
                  <a:gd name="T3" fmla="*/ 0 h 26"/>
                  <a:gd name="T4" fmla="*/ 233 w 235"/>
                  <a:gd name="T5" fmla="*/ 22 h 26"/>
                  <a:gd name="T6" fmla="*/ 0 w 235"/>
                  <a:gd name="T7" fmla="*/ 22 h 26"/>
                  <a:gd name="T8" fmla="*/ 0 w 235"/>
                  <a:gd name="T9" fmla="*/ 24 h 26"/>
                  <a:gd name="T10" fmla="*/ 0 w 235"/>
                  <a:gd name="T11" fmla="*/ 26 h 26"/>
                  <a:gd name="T12" fmla="*/ 235 w 235"/>
                  <a:gd name="T13" fmla="*/ 25 h 26"/>
                  <a:gd name="T14" fmla="*/ 235 w 235"/>
                  <a:gd name="T15" fmla="*/ 0 h 26"/>
                  <a:gd name="T16" fmla="*/ 0 60000 65536"/>
                  <a:gd name="T17" fmla="*/ 0 60000 65536"/>
                  <a:gd name="T18" fmla="*/ 0 60000 65536"/>
                  <a:gd name="T19" fmla="*/ 0 60000 65536"/>
                  <a:gd name="T20" fmla="*/ 0 60000 65536"/>
                  <a:gd name="T21" fmla="*/ 0 60000 65536"/>
                  <a:gd name="T22" fmla="*/ 0 60000 65536"/>
                  <a:gd name="T23" fmla="*/ 0 60000 65536"/>
                  <a:gd name="T24" fmla="*/ 0 w 235"/>
                  <a:gd name="T25" fmla="*/ 0 h 26"/>
                  <a:gd name="T26" fmla="*/ 235 w 235"/>
                  <a:gd name="T27" fmla="*/ 26 h 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5" h="26">
                    <a:moveTo>
                      <a:pt x="235" y="0"/>
                    </a:moveTo>
                    <a:lnTo>
                      <a:pt x="233" y="0"/>
                    </a:lnTo>
                    <a:lnTo>
                      <a:pt x="233" y="22"/>
                    </a:lnTo>
                    <a:lnTo>
                      <a:pt x="0" y="22"/>
                    </a:lnTo>
                    <a:lnTo>
                      <a:pt x="0" y="24"/>
                    </a:lnTo>
                    <a:lnTo>
                      <a:pt x="0" y="26"/>
                    </a:lnTo>
                    <a:lnTo>
                      <a:pt x="235" y="25"/>
                    </a:lnTo>
                    <a:lnTo>
                      <a:pt x="2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8" name="Freeform 4046"/>
              <p:cNvSpPr>
                <a:spLocks/>
              </p:cNvSpPr>
              <p:nvPr/>
            </p:nvSpPr>
            <p:spPr bwMode="auto">
              <a:xfrm>
                <a:off x="4403" y="3831"/>
                <a:ext cx="1" cy="1"/>
              </a:xfrm>
              <a:custGeom>
                <a:avLst/>
                <a:gdLst>
                  <a:gd name="T0" fmla="*/ 0 w 1"/>
                  <a:gd name="T1" fmla="*/ 0 h 2"/>
                  <a:gd name="T2" fmla="*/ 1 w 1"/>
                  <a:gd name="T3" fmla="*/ 0 h 2"/>
                  <a:gd name="T4" fmla="*/ 0 w 1"/>
                  <a:gd name="T5" fmla="*/ 2 h 2"/>
                  <a:gd name="T6" fmla="*/ 0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0"/>
                    </a:lnTo>
                    <a:lnTo>
                      <a:pt x="0"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49" name="Freeform 4047"/>
              <p:cNvSpPr>
                <a:spLocks/>
              </p:cNvSpPr>
              <p:nvPr/>
            </p:nvSpPr>
            <p:spPr bwMode="auto">
              <a:xfrm>
                <a:off x="4402" y="3827"/>
                <a:ext cx="2" cy="5"/>
              </a:xfrm>
              <a:custGeom>
                <a:avLst/>
                <a:gdLst>
                  <a:gd name="T0" fmla="*/ 2 w 2"/>
                  <a:gd name="T1" fmla="*/ 8 h 10"/>
                  <a:gd name="T2" fmla="*/ 2 w 2"/>
                  <a:gd name="T3" fmla="*/ 0 h 10"/>
                  <a:gd name="T4" fmla="*/ 1 w 2"/>
                  <a:gd name="T5" fmla="*/ 0 h 10"/>
                  <a:gd name="T6" fmla="*/ 0 w 2"/>
                  <a:gd name="T7" fmla="*/ 0 h 10"/>
                  <a:gd name="T8" fmla="*/ 1 w 2"/>
                  <a:gd name="T9" fmla="*/ 10 h 10"/>
                  <a:gd name="T10" fmla="*/ 2 w 2"/>
                  <a:gd name="T11" fmla="*/ 8 h 10"/>
                  <a:gd name="T12" fmla="*/ 0 60000 65536"/>
                  <a:gd name="T13" fmla="*/ 0 60000 65536"/>
                  <a:gd name="T14" fmla="*/ 0 60000 65536"/>
                  <a:gd name="T15" fmla="*/ 0 60000 65536"/>
                  <a:gd name="T16" fmla="*/ 0 60000 65536"/>
                  <a:gd name="T17" fmla="*/ 0 60000 65536"/>
                  <a:gd name="T18" fmla="*/ 0 w 2"/>
                  <a:gd name="T19" fmla="*/ 0 h 10"/>
                  <a:gd name="T20" fmla="*/ 2 w 2"/>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 h="10">
                    <a:moveTo>
                      <a:pt x="2" y="8"/>
                    </a:moveTo>
                    <a:lnTo>
                      <a:pt x="2" y="0"/>
                    </a:lnTo>
                    <a:lnTo>
                      <a:pt x="1" y="0"/>
                    </a:lnTo>
                    <a:lnTo>
                      <a:pt x="0" y="0"/>
                    </a:lnTo>
                    <a:lnTo>
                      <a:pt x="1" y="10"/>
                    </a:lnTo>
                    <a:lnTo>
                      <a:pt x="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0" name="Freeform 4048"/>
              <p:cNvSpPr>
                <a:spLocks/>
              </p:cNvSpPr>
              <p:nvPr/>
            </p:nvSpPr>
            <p:spPr bwMode="auto">
              <a:xfrm>
                <a:off x="4402" y="3826"/>
                <a:ext cx="2" cy="2"/>
              </a:xfrm>
              <a:custGeom>
                <a:avLst/>
                <a:gdLst>
                  <a:gd name="T0" fmla="*/ 1 w 3"/>
                  <a:gd name="T1" fmla="*/ 2 h 3"/>
                  <a:gd name="T2" fmla="*/ 2 w 3"/>
                  <a:gd name="T3" fmla="*/ 3 h 3"/>
                  <a:gd name="T4" fmla="*/ 3 w 3"/>
                  <a:gd name="T5" fmla="*/ 2 h 3"/>
                  <a:gd name="T6" fmla="*/ 2 w 3"/>
                  <a:gd name="T7" fmla="*/ 1 h 3"/>
                  <a:gd name="T8" fmla="*/ 1 w 3"/>
                  <a:gd name="T9" fmla="*/ 0 h 3"/>
                  <a:gd name="T10" fmla="*/ 0 w 3"/>
                  <a:gd name="T11" fmla="*/ 1 h 3"/>
                  <a:gd name="T12" fmla="*/ 0 w 3"/>
                  <a:gd name="T13" fmla="*/ 2 h 3"/>
                  <a:gd name="T14" fmla="*/ 1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2"/>
                    </a:moveTo>
                    <a:lnTo>
                      <a:pt x="2" y="3"/>
                    </a:lnTo>
                    <a:lnTo>
                      <a:pt x="3" y="2"/>
                    </a:lnTo>
                    <a:lnTo>
                      <a:pt x="2" y="1"/>
                    </a:lnTo>
                    <a:lnTo>
                      <a:pt x="1" y="0"/>
                    </a:lnTo>
                    <a:lnTo>
                      <a:pt x="0" y="1"/>
                    </a:lnTo>
                    <a:lnTo>
                      <a:pt x="0" y="2"/>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1" name="Freeform 4049"/>
              <p:cNvSpPr>
                <a:spLocks/>
              </p:cNvSpPr>
              <p:nvPr/>
            </p:nvSpPr>
            <p:spPr bwMode="auto">
              <a:xfrm>
                <a:off x="4403" y="3824"/>
                <a:ext cx="2" cy="3"/>
              </a:xfrm>
              <a:custGeom>
                <a:avLst/>
                <a:gdLst>
                  <a:gd name="T0" fmla="*/ 2 w 3"/>
                  <a:gd name="T1" fmla="*/ 7 h 7"/>
                  <a:gd name="T2" fmla="*/ 2 w 3"/>
                  <a:gd name="T3" fmla="*/ 7 h 7"/>
                  <a:gd name="T4" fmla="*/ 2 w 3"/>
                  <a:gd name="T5" fmla="*/ 4 h 7"/>
                  <a:gd name="T6" fmla="*/ 3 w 3"/>
                  <a:gd name="T7" fmla="*/ 2 h 7"/>
                  <a:gd name="T8" fmla="*/ 2 w 3"/>
                  <a:gd name="T9" fmla="*/ 1 h 7"/>
                  <a:gd name="T10" fmla="*/ 1 w 3"/>
                  <a:gd name="T11" fmla="*/ 0 h 7"/>
                  <a:gd name="T12" fmla="*/ 0 w 3"/>
                  <a:gd name="T13" fmla="*/ 1 h 7"/>
                  <a:gd name="T14" fmla="*/ 0 w 3"/>
                  <a:gd name="T15" fmla="*/ 6 h 7"/>
                  <a:gd name="T16" fmla="*/ 1 w 3"/>
                  <a:gd name="T17" fmla="*/ 6 h 7"/>
                  <a:gd name="T18" fmla="*/ 2 w 3"/>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2" y="7"/>
                    </a:moveTo>
                    <a:lnTo>
                      <a:pt x="2" y="7"/>
                    </a:lnTo>
                    <a:lnTo>
                      <a:pt x="2" y="4"/>
                    </a:lnTo>
                    <a:lnTo>
                      <a:pt x="3" y="2"/>
                    </a:lnTo>
                    <a:lnTo>
                      <a:pt x="2" y="1"/>
                    </a:lnTo>
                    <a:lnTo>
                      <a:pt x="1" y="0"/>
                    </a:lnTo>
                    <a:lnTo>
                      <a:pt x="0" y="1"/>
                    </a:lnTo>
                    <a:lnTo>
                      <a:pt x="0" y="6"/>
                    </a:lnTo>
                    <a:lnTo>
                      <a:pt x="1" y="6"/>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2" name="Freeform 4050"/>
              <p:cNvSpPr>
                <a:spLocks/>
              </p:cNvSpPr>
              <p:nvPr/>
            </p:nvSpPr>
            <p:spPr bwMode="auto">
              <a:xfrm>
                <a:off x="4404" y="3824"/>
                <a:ext cx="1" cy="1"/>
              </a:xfrm>
              <a:custGeom>
                <a:avLst/>
                <a:gdLst>
                  <a:gd name="T0" fmla="*/ 2 w 2"/>
                  <a:gd name="T1" fmla="*/ 2 h 2"/>
                  <a:gd name="T2" fmla="*/ 2 w 2"/>
                  <a:gd name="T3" fmla="*/ 2 h 2"/>
                  <a:gd name="T4" fmla="*/ 2 w 2"/>
                  <a:gd name="T5" fmla="*/ 0 h 2"/>
                  <a:gd name="T6" fmla="*/ 1 w 2"/>
                  <a:gd name="T7" fmla="*/ 0 h 2"/>
                  <a:gd name="T8" fmla="*/ 0 w 2"/>
                  <a:gd name="T9" fmla="*/ 0 h 2"/>
                  <a:gd name="T10" fmla="*/ 0 w 2"/>
                  <a:gd name="T11" fmla="*/ 1 h 2"/>
                  <a:gd name="T12" fmla="*/ 1 w 2"/>
                  <a:gd name="T13" fmla="*/ 1 h 2"/>
                  <a:gd name="T14" fmla="*/ 2 w 2"/>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2"/>
                    </a:moveTo>
                    <a:lnTo>
                      <a:pt x="2" y="2"/>
                    </a:lnTo>
                    <a:lnTo>
                      <a:pt x="2" y="0"/>
                    </a:lnTo>
                    <a:lnTo>
                      <a:pt x="1" y="0"/>
                    </a:lnTo>
                    <a:lnTo>
                      <a:pt x="0" y="0"/>
                    </a:lnTo>
                    <a:lnTo>
                      <a:pt x="0" y="1"/>
                    </a:lnTo>
                    <a:lnTo>
                      <a:pt x="1" y="1"/>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3" name="Freeform 4051"/>
              <p:cNvSpPr>
                <a:spLocks/>
              </p:cNvSpPr>
              <p:nvPr/>
            </p:nvSpPr>
            <p:spPr bwMode="auto">
              <a:xfrm>
                <a:off x="4404" y="3820"/>
                <a:ext cx="3" cy="4"/>
              </a:xfrm>
              <a:custGeom>
                <a:avLst/>
                <a:gdLst>
                  <a:gd name="T0" fmla="*/ 1 w 7"/>
                  <a:gd name="T1" fmla="*/ 8 h 9"/>
                  <a:gd name="T2" fmla="*/ 2 w 7"/>
                  <a:gd name="T3" fmla="*/ 9 h 9"/>
                  <a:gd name="T4" fmla="*/ 5 w 7"/>
                  <a:gd name="T5" fmla="*/ 7 h 9"/>
                  <a:gd name="T6" fmla="*/ 6 w 7"/>
                  <a:gd name="T7" fmla="*/ 2 h 9"/>
                  <a:gd name="T8" fmla="*/ 7 w 7"/>
                  <a:gd name="T9" fmla="*/ 0 h 9"/>
                  <a:gd name="T10" fmla="*/ 6 w 7"/>
                  <a:gd name="T11" fmla="*/ 0 h 9"/>
                  <a:gd name="T12" fmla="*/ 5 w 7"/>
                  <a:gd name="T13" fmla="*/ 0 h 9"/>
                  <a:gd name="T14" fmla="*/ 4 w 7"/>
                  <a:gd name="T15" fmla="*/ 2 h 9"/>
                  <a:gd name="T16" fmla="*/ 2 w 7"/>
                  <a:gd name="T17" fmla="*/ 5 h 9"/>
                  <a:gd name="T18" fmla="*/ 0 w 7"/>
                  <a:gd name="T19" fmla="*/ 7 h 9"/>
                  <a:gd name="T20" fmla="*/ 0 w 7"/>
                  <a:gd name="T21" fmla="*/ 8 h 9"/>
                  <a:gd name="T22" fmla="*/ 1 w 7"/>
                  <a:gd name="T23" fmla="*/ 8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1" y="8"/>
                    </a:moveTo>
                    <a:lnTo>
                      <a:pt x="2" y="9"/>
                    </a:lnTo>
                    <a:lnTo>
                      <a:pt x="5" y="7"/>
                    </a:lnTo>
                    <a:lnTo>
                      <a:pt x="6" y="2"/>
                    </a:lnTo>
                    <a:lnTo>
                      <a:pt x="7" y="0"/>
                    </a:lnTo>
                    <a:lnTo>
                      <a:pt x="6" y="0"/>
                    </a:lnTo>
                    <a:lnTo>
                      <a:pt x="5" y="0"/>
                    </a:lnTo>
                    <a:lnTo>
                      <a:pt x="4" y="2"/>
                    </a:lnTo>
                    <a:lnTo>
                      <a:pt x="2" y="5"/>
                    </a:lnTo>
                    <a:lnTo>
                      <a:pt x="0" y="7"/>
                    </a:lnTo>
                    <a:lnTo>
                      <a:pt x="0" y="8"/>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4" name="Freeform 4052"/>
              <p:cNvSpPr>
                <a:spLocks/>
              </p:cNvSpPr>
              <p:nvPr/>
            </p:nvSpPr>
            <p:spPr bwMode="auto">
              <a:xfrm>
                <a:off x="4406" y="3805"/>
                <a:ext cx="17" cy="15"/>
              </a:xfrm>
              <a:custGeom>
                <a:avLst/>
                <a:gdLst>
                  <a:gd name="T0" fmla="*/ 1 w 34"/>
                  <a:gd name="T1" fmla="*/ 30 h 31"/>
                  <a:gd name="T2" fmla="*/ 2 w 34"/>
                  <a:gd name="T3" fmla="*/ 31 h 31"/>
                  <a:gd name="T4" fmla="*/ 16 w 34"/>
                  <a:gd name="T5" fmla="*/ 17 h 31"/>
                  <a:gd name="T6" fmla="*/ 19 w 34"/>
                  <a:gd name="T7" fmla="*/ 15 h 31"/>
                  <a:gd name="T8" fmla="*/ 22 w 34"/>
                  <a:gd name="T9" fmla="*/ 13 h 31"/>
                  <a:gd name="T10" fmla="*/ 29 w 34"/>
                  <a:gd name="T11" fmla="*/ 8 h 31"/>
                  <a:gd name="T12" fmla="*/ 31 w 34"/>
                  <a:gd name="T13" fmla="*/ 5 h 31"/>
                  <a:gd name="T14" fmla="*/ 34 w 34"/>
                  <a:gd name="T15" fmla="*/ 2 h 31"/>
                  <a:gd name="T16" fmla="*/ 34 w 34"/>
                  <a:gd name="T17" fmla="*/ 1 h 31"/>
                  <a:gd name="T18" fmla="*/ 34 w 34"/>
                  <a:gd name="T19" fmla="*/ 0 h 31"/>
                  <a:gd name="T20" fmla="*/ 29 w 34"/>
                  <a:gd name="T21" fmla="*/ 2 h 31"/>
                  <a:gd name="T22" fmla="*/ 26 w 34"/>
                  <a:gd name="T23" fmla="*/ 6 h 31"/>
                  <a:gd name="T24" fmla="*/ 19 w 34"/>
                  <a:gd name="T25" fmla="*/ 11 h 31"/>
                  <a:gd name="T26" fmla="*/ 17 w 34"/>
                  <a:gd name="T27" fmla="*/ 13 h 31"/>
                  <a:gd name="T28" fmla="*/ 14 w 34"/>
                  <a:gd name="T29" fmla="*/ 15 h 31"/>
                  <a:gd name="T30" fmla="*/ 1 w 34"/>
                  <a:gd name="T31" fmla="*/ 28 h 31"/>
                  <a:gd name="T32" fmla="*/ 0 w 34"/>
                  <a:gd name="T33" fmla="*/ 30 h 31"/>
                  <a:gd name="T34" fmla="*/ 1 w 34"/>
                  <a:gd name="T35" fmla="*/ 30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
                  <a:gd name="T55" fmla="*/ 0 h 31"/>
                  <a:gd name="T56" fmla="*/ 34 w 34"/>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 h="31">
                    <a:moveTo>
                      <a:pt x="1" y="30"/>
                    </a:moveTo>
                    <a:lnTo>
                      <a:pt x="2" y="31"/>
                    </a:lnTo>
                    <a:lnTo>
                      <a:pt x="16" y="17"/>
                    </a:lnTo>
                    <a:lnTo>
                      <a:pt x="19" y="15"/>
                    </a:lnTo>
                    <a:lnTo>
                      <a:pt x="22" y="13"/>
                    </a:lnTo>
                    <a:lnTo>
                      <a:pt x="29" y="8"/>
                    </a:lnTo>
                    <a:lnTo>
                      <a:pt x="31" y="5"/>
                    </a:lnTo>
                    <a:lnTo>
                      <a:pt x="34" y="2"/>
                    </a:lnTo>
                    <a:lnTo>
                      <a:pt x="34" y="1"/>
                    </a:lnTo>
                    <a:lnTo>
                      <a:pt x="34" y="0"/>
                    </a:lnTo>
                    <a:lnTo>
                      <a:pt x="29" y="2"/>
                    </a:lnTo>
                    <a:lnTo>
                      <a:pt x="26" y="6"/>
                    </a:lnTo>
                    <a:lnTo>
                      <a:pt x="19" y="11"/>
                    </a:lnTo>
                    <a:lnTo>
                      <a:pt x="17" y="13"/>
                    </a:lnTo>
                    <a:lnTo>
                      <a:pt x="14" y="15"/>
                    </a:lnTo>
                    <a:lnTo>
                      <a:pt x="1" y="28"/>
                    </a:lnTo>
                    <a:lnTo>
                      <a:pt x="0" y="30"/>
                    </a:lnTo>
                    <a:lnTo>
                      <a:pt x="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5" name="Freeform 4053"/>
              <p:cNvSpPr>
                <a:spLocks/>
              </p:cNvSpPr>
              <p:nvPr/>
            </p:nvSpPr>
            <p:spPr bwMode="auto">
              <a:xfrm>
                <a:off x="4423" y="3803"/>
                <a:ext cx="2" cy="3"/>
              </a:xfrm>
              <a:custGeom>
                <a:avLst/>
                <a:gdLst>
                  <a:gd name="T0" fmla="*/ 1 w 6"/>
                  <a:gd name="T1" fmla="*/ 4 h 4"/>
                  <a:gd name="T2" fmla="*/ 6 w 6"/>
                  <a:gd name="T3" fmla="*/ 2 h 4"/>
                  <a:gd name="T4" fmla="*/ 6 w 6"/>
                  <a:gd name="T5" fmla="*/ 2 h 4"/>
                  <a:gd name="T6" fmla="*/ 5 w 6"/>
                  <a:gd name="T7" fmla="*/ 1 h 4"/>
                  <a:gd name="T8" fmla="*/ 4 w 6"/>
                  <a:gd name="T9" fmla="*/ 0 h 4"/>
                  <a:gd name="T10" fmla="*/ 0 w 6"/>
                  <a:gd name="T11" fmla="*/ 2 h 4"/>
                  <a:gd name="T12" fmla="*/ 1 w 6"/>
                  <a:gd name="T13" fmla="*/ 3 h 4"/>
                  <a:gd name="T14" fmla="*/ 1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1" y="4"/>
                    </a:moveTo>
                    <a:lnTo>
                      <a:pt x="6" y="2"/>
                    </a:lnTo>
                    <a:lnTo>
                      <a:pt x="5" y="1"/>
                    </a:lnTo>
                    <a:lnTo>
                      <a:pt x="4"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6" name="Freeform 4054"/>
              <p:cNvSpPr>
                <a:spLocks/>
              </p:cNvSpPr>
              <p:nvPr/>
            </p:nvSpPr>
            <p:spPr bwMode="auto">
              <a:xfrm>
                <a:off x="4423" y="3802"/>
                <a:ext cx="4" cy="3"/>
              </a:xfrm>
              <a:custGeom>
                <a:avLst/>
                <a:gdLst>
                  <a:gd name="T0" fmla="*/ 5 w 9"/>
                  <a:gd name="T1" fmla="*/ 3 h 4"/>
                  <a:gd name="T2" fmla="*/ 5 w 9"/>
                  <a:gd name="T3" fmla="*/ 4 h 4"/>
                  <a:gd name="T4" fmla="*/ 9 w 9"/>
                  <a:gd name="T5" fmla="*/ 2 h 4"/>
                  <a:gd name="T6" fmla="*/ 9 w 9"/>
                  <a:gd name="T7" fmla="*/ 1 h 4"/>
                  <a:gd name="T8" fmla="*/ 9 w 9"/>
                  <a:gd name="T9" fmla="*/ 0 h 4"/>
                  <a:gd name="T10" fmla="*/ 0 w 9"/>
                  <a:gd name="T11" fmla="*/ 4 h 4"/>
                  <a:gd name="T12" fmla="*/ 4 w 9"/>
                  <a:gd name="T13" fmla="*/ 2 h 4"/>
                  <a:gd name="T14" fmla="*/ 5 w 9"/>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5" y="3"/>
                    </a:moveTo>
                    <a:lnTo>
                      <a:pt x="5" y="4"/>
                    </a:lnTo>
                    <a:lnTo>
                      <a:pt x="9" y="2"/>
                    </a:lnTo>
                    <a:lnTo>
                      <a:pt x="9" y="1"/>
                    </a:lnTo>
                    <a:lnTo>
                      <a:pt x="9" y="0"/>
                    </a:lnTo>
                    <a:lnTo>
                      <a:pt x="0" y="4"/>
                    </a:lnTo>
                    <a:lnTo>
                      <a:pt x="4" y="2"/>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7" name="Freeform 4055"/>
              <p:cNvSpPr>
                <a:spLocks/>
              </p:cNvSpPr>
              <p:nvPr/>
            </p:nvSpPr>
            <p:spPr bwMode="auto">
              <a:xfrm>
                <a:off x="4427" y="3799"/>
                <a:ext cx="5" cy="4"/>
              </a:xfrm>
              <a:custGeom>
                <a:avLst/>
                <a:gdLst>
                  <a:gd name="T0" fmla="*/ 1 w 12"/>
                  <a:gd name="T1" fmla="*/ 8 h 8"/>
                  <a:gd name="T2" fmla="*/ 6 w 12"/>
                  <a:gd name="T3" fmla="*/ 6 h 8"/>
                  <a:gd name="T4" fmla="*/ 6 w 12"/>
                  <a:gd name="T5" fmla="*/ 6 h 8"/>
                  <a:gd name="T6" fmla="*/ 12 w 12"/>
                  <a:gd name="T7" fmla="*/ 2 h 8"/>
                  <a:gd name="T8" fmla="*/ 11 w 12"/>
                  <a:gd name="T9" fmla="*/ 1 h 8"/>
                  <a:gd name="T10" fmla="*/ 10 w 12"/>
                  <a:gd name="T11" fmla="*/ 0 h 8"/>
                  <a:gd name="T12" fmla="*/ 4 w 12"/>
                  <a:gd name="T13" fmla="*/ 3 h 8"/>
                  <a:gd name="T14" fmla="*/ 0 w 12"/>
                  <a:gd name="T15" fmla="*/ 6 h 8"/>
                  <a:gd name="T16" fmla="*/ 1 w 12"/>
                  <a:gd name="T17" fmla="*/ 7 h 8"/>
                  <a:gd name="T18" fmla="*/ 1 w 12"/>
                  <a:gd name="T19" fmla="*/ 8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8"/>
                  <a:gd name="T32" fmla="*/ 12 w 1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8">
                    <a:moveTo>
                      <a:pt x="1" y="8"/>
                    </a:moveTo>
                    <a:lnTo>
                      <a:pt x="6" y="6"/>
                    </a:lnTo>
                    <a:lnTo>
                      <a:pt x="12" y="2"/>
                    </a:lnTo>
                    <a:lnTo>
                      <a:pt x="11" y="1"/>
                    </a:lnTo>
                    <a:lnTo>
                      <a:pt x="10" y="0"/>
                    </a:lnTo>
                    <a:lnTo>
                      <a:pt x="4" y="3"/>
                    </a:lnTo>
                    <a:lnTo>
                      <a:pt x="0" y="6"/>
                    </a:lnTo>
                    <a:lnTo>
                      <a:pt x="1" y="7"/>
                    </a:lnTo>
                    <a:lnTo>
                      <a:pt x="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8" name="Freeform 4056"/>
              <p:cNvSpPr>
                <a:spLocks/>
              </p:cNvSpPr>
              <p:nvPr/>
            </p:nvSpPr>
            <p:spPr bwMode="auto">
              <a:xfrm>
                <a:off x="4428" y="3797"/>
                <a:ext cx="8" cy="4"/>
              </a:xfrm>
              <a:custGeom>
                <a:avLst/>
                <a:gdLst>
                  <a:gd name="T0" fmla="*/ 7 w 16"/>
                  <a:gd name="T1" fmla="*/ 6 h 8"/>
                  <a:gd name="T2" fmla="*/ 7 w 16"/>
                  <a:gd name="T3" fmla="*/ 7 h 8"/>
                  <a:gd name="T4" fmla="*/ 16 w 16"/>
                  <a:gd name="T5" fmla="*/ 2 h 8"/>
                  <a:gd name="T6" fmla="*/ 16 w 16"/>
                  <a:gd name="T7" fmla="*/ 1 h 8"/>
                  <a:gd name="T8" fmla="*/ 16 w 16"/>
                  <a:gd name="T9" fmla="*/ 0 h 8"/>
                  <a:gd name="T10" fmla="*/ 0 w 16"/>
                  <a:gd name="T11" fmla="*/ 8 h 8"/>
                  <a:gd name="T12" fmla="*/ 6 w 16"/>
                  <a:gd name="T13" fmla="*/ 5 h 8"/>
                  <a:gd name="T14" fmla="*/ 7 w 16"/>
                  <a:gd name="T15" fmla="*/ 6 h 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8"/>
                  <a:gd name="T26" fmla="*/ 16 w 1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8">
                    <a:moveTo>
                      <a:pt x="7" y="6"/>
                    </a:moveTo>
                    <a:lnTo>
                      <a:pt x="7" y="7"/>
                    </a:lnTo>
                    <a:lnTo>
                      <a:pt x="16" y="2"/>
                    </a:lnTo>
                    <a:lnTo>
                      <a:pt x="16" y="1"/>
                    </a:lnTo>
                    <a:lnTo>
                      <a:pt x="16" y="0"/>
                    </a:lnTo>
                    <a:lnTo>
                      <a:pt x="0" y="8"/>
                    </a:lnTo>
                    <a:lnTo>
                      <a:pt x="6" y="5"/>
                    </a:lnTo>
                    <a:lnTo>
                      <a:pt x="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59" name="Freeform 4057"/>
              <p:cNvSpPr>
                <a:spLocks/>
              </p:cNvSpPr>
              <p:nvPr/>
            </p:nvSpPr>
            <p:spPr bwMode="auto">
              <a:xfrm>
                <a:off x="4436" y="3788"/>
                <a:ext cx="18" cy="10"/>
              </a:xfrm>
              <a:custGeom>
                <a:avLst/>
                <a:gdLst>
                  <a:gd name="T0" fmla="*/ 1 w 35"/>
                  <a:gd name="T1" fmla="*/ 19 h 19"/>
                  <a:gd name="T2" fmla="*/ 8 w 35"/>
                  <a:gd name="T3" fmla="*/ 16 h 19"/>
                  <a:gd name="T4" fmla="*/ 9 w 35"/>
                  <a:gd name="T5" fmla="*/ 15 h 19"/>
                  <a:gd name="T6" fmla="*/ 15 w 35"/>
                  <a:gd name="T7" fmla="*/ 13 h 19"/>
                  <a:gd name="T8" fmla="*/ 20 w 35"/>
                  <a:gd name="T9" fmla="*/ 10 h 19"/>
                  <a:gd name="T10" fmla="*/ 27 w 35"/>
                  <a:gd name="T11" fmla="*/ 8 h 19"/>
                  <a:gd name="T12" fmla="*/ 35 w 35"/>
                  <a:gd name="T13" fmla="*/ 2 h 19"/>
                  <a:gd name="T14" fmla="*/ 34 w 35"/>
                  <a:gd name="T15" fmla="*/ 1 h 19"/>
                  <a:gd name="T16" fmla="*/ 33 w 35"/>
                  <a:gd name="T17" fmla="*/ 0 h 19"/>
                  <a:gd name="T18" fmla="*/ 23 w 35"/>
                  <a:gd name="T19" fmla="*/ 6 h 19"/>
                  <a:gd name="T20" fmla="*/ 16 w 35"/>
                  <a:gd name="T21" fmla="*/ 8 h 19"/>
                  <a:gd name="T22" fmla="*/ 9 w 35"/>
                  <a:gd name="T23" fmla="*/ 13 h 19"/>
                  <a:gd name="T24" fmla="*/ 3 w 35"/>
                  <a:gd name="T25" fmla="*/ 15 h 19"/>
                  <a:gd name="T26" fmla="*/ 0 w 35"/>
                  <a:gd name="T27" fmla="*/ 17 h 19"/>
                  <a:gd name="T28" fmla="*/ 1 w 35"/>
                  <a:gd name="T29" fmla="*/ 18 h 19"/>
                  <a:gd name="T30" fmla="*/ 1 w 35"/>
                  <a:gd name="T31" fmla="*/ 1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19"/>
                  <a:gd name="T50" fmla="*/ 35 w 35"/>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19">
                    <a:moveTo>
                      <a:pt x="1" y="19"/>
                    </a:moveTo>
                    <a:lnTo>
                      <a:pt x="8" y="16"/>
                    </a:lnTo>
                    <a:lnTo>
                      <a:pt x="9" y="15"/>
                    </a:lnTo>
                    <a:lnTo>
                      <a:pt x="15" y="13"/>
                    </a:lnTo>
                    <a:lnTo>
                      <a:pt x="20" y="10"/>
                    </a:lnTo>
                    <a:lnTo>
                      <a:pt x="27" y="8"/>
                    </a:lnTo>
                    <a:lnTo>
                      <a:pt x="35" y="2"/>
                    </a:lnTo>
                    <a:lnTo>
                      <a:pt x="34" y="1"/>
                    </a:lnTo>
                    <a:lnTo>
                      <a:pt x="33" y="0"/>
                    </a:lnTo>
                    <a:lnTo>
                      <a:pt x="23" y="6"/>
                    </a:lnTo>
                    <a:lnTo>
                      <a:pt x="16" y="8"/>
                    </a:lnTo>
                    <a:lnTo>
                      <a:pt x="9" y="13"/>
                    </a:lnTo>
                    <a:lnTo>
                      <a:pt x="3" y="15"/>
                    </a:lnTo>
                    <a:lnTo>
                      <a:pt x="0" y="17"/>
                    </a:lnTo>
                    <a:lnTo>
                      <a:pt x="1" y="18"/>
                    </a:lnTo>
                    <a:lnTo>
                      <a:pt x="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0" name="Freeform 4058"/>
              <p:cNvSpPr>
                <a:spLocks/>
              </p:cNvSpPr>
              <p:nvPr/>
            </p:nvSpPr>
            <p:spPr bwMode="auto">
              <a:xfrm>
                <a:off x="4447" y="3776"/>
                <a:ext cx="29" cy="16"/>
              </a:xfrm>
              <a:custGeom>
                <a:avLst/>
                <a:gdLst>
                  <a:gd name="T0" fmla="*/ 12 w 57"/>
                  <a:gd name="T1" fmla="*/ 25 h 31"/>
                  <a:gd name="T2" fmla="*/ 12 w 57"/>
                  <a:gd name="T3" fmla="*/ 26 h 31"/>
                  <a:gd name="T4" fmla="*/ 20 w 57"/>
                  <a:gd name="T5" fmla="*/ 22 h 31"/>
                  <a:gd name="T6" fmla="*/ 28 w 57"/>
                  <a:gd name="T7" fmla="*/ 18 h 31"/>
                  <a:gd name="T8" fmla="*/ 36 w 57"/>
                  <a:gd name="T9" fmla="*/ 14 h 31"/>
                  <a:gd name="T10" fmla="*/ 47 w 57"/>
                  <a:gd name="T11" fmla="*/ 9 h 31"/>
                  <a:gd name="T12" fmla="*/ 55 w 57"/>
                  <a:gd name="T13" fmla="*/ 3 h 31"/>
                  <a:gd name="T14" fmla="*/ 57 w 57"/>
                  <a:gd name="T15" fmla="*/ 2 h 31"/>
                  <a:gd name="T16" fmla="*/ 57 w 57"/>
                  <a:gd name="T17" fmla="*/ 1 h 31"/>
                  <a:gd name="T18" fmla="*/ 57 w 57"/>
                  <a:gd name="T19" fmla="*/ 0 h 31"/>
                  <a:gd name="T20" fmla="*/ 46 w 57"/>
                  <a:gd name="T21" fmla="*/ 5 h 31"/>
                  <a:gd name="T22" fmla="*/ 39 w 57"/>
                  <a:gd name="T23" fmla="*/ 10 h 31"/>
                  <a:gd name="T24" fmla="*/ 36 w 57"/>
                  <a:gd name="T25" fmla="*/ 11 h 31"/>
                  <a:gd name="T26" fmla="*/ 28 w 57"/>
                  <a:gd name="T27" fmla="*/ 16 h 31"/>
                  <a:gd name="T28" fmla="*/ 20 w 57"/>
                  <a:gd name="T29" fmla="*/ 19 h 31"/>
                  <a:gd name="T30" fmla="*/ 0 w 57"/>
                  <a:gd name="T31" fmla="*/ 31 h 31"/>
                  <a:gd name="T32" fmla="*/ 11 w 57"/>
                  <a:gd name="T33" fmla="*/ 24 h 31"/>
                  <a:gd name="T34" fmla="*/ 12 w 57"/>
                  <a:gd name="T35" fmla="*/ 25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
                  <a:gd name="T55" fmla="*/ 0 h 31"/>
                  <a:gd name="T56" fmla="*/ 57 w 57"/>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 h="31">
                    <a:moveTo>
                      <a:pt x="12" y="25"/>
                    </a:moveTo>
                    <a:lnTo>
                      <a:pt x="12" y="26"/>
                    </a:lnTo>
                    <a:lnTo>
                      <a:pt x="20" y="22"/>
                    </a:lnTo>
                    <a:lnTo>
                      <a:pt x="28" y="18"/>
                    </a:lnTo>
                    <a:lnTo>
                      <a:pt x="36" y="14"/>
                    </a:lnTo>
                    <a:lnTo>
                      <a:pt x="47" y="9"/>
                    </a:lnTo>
                    <a:lnTo>
                      <a:pt x="55" y="3"/>
                    </a:lnTo>
                    <a:lnTo>
                      <a:pt x="57" y="2"/>
                    </a:lnTo>
                    <a:lnTo>
                      <a:pt x="57" y="1"/>
                    </a:lnTo>
                    <a:lnTo>
                      <a:pt x="57" y="0"/>
                    </a:lnTo>
                    <a:lnTo>
                      <a:pt x="46" y="5"/>
                    </a:lnTo>
                    <a:lnTo>
                      <a:pt x="39" y="10"/>
                    </a:lnTo>
                    <a:lnTo>
                      <a:pt x="36" y="11"/>
                    </a:lnTo>
                    <a:lnTo>
                      <a:pt x="28" y="16"/>
                    </a:lnTo>
                    <a:lnTo>
                      <a:pt x="20" y="19"/>
                    </a:lnTo>
                    <a:lnTo>
                      <a:pt x="0" y="31"/>
                    </a:lnTo>
                    <a:lnTo>
                      <a:pt x="11" y="24"/>
                    </a:lnTo>
                    <a:lnTo>
                      <a:pt x="12"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1" name="Freeform 4059"/>
              <p:cNvSpPr>
                <a:spLocks/>
              </p:cNvSpPr>
              <p:nvPr/>
            </p:nvSpPr>
            <p:spPr bwMode="auto">
              <a:xfrm>
                <a:off x="4475" y="3770"/>
                <a:ext cx="10" cy="8"/>
              </a:xfrm>
              <a:custGeom>
                <a:avLst/>
                <a:gdLst>
                  <a:gd name="T0" fmla="*/ 1 w 21"/>
                  <a:gd name="T1" fmla="*/ 15 h 15"/>
                  <a:gd name="T2" fmla="*/ 8 w 21"/>
                  <a:gd name="T3" fmla="*/ 12 h 15"/>
                  <a:gd name="T4" fmla="*/ 8 w 21"/>
                  <a:gd name="T5" fmla="*/ 12 h 15"/>
                  <a:gd name="T6" fmla="*/ 17 w 21"/>
                  <a:gd name="T7" fmla="*/ 5 h 15"/>
                  <a:gd name="T8" fmla="*/ 21 w 21"/>
                  <a:gd name="T9" fmla="*/ 2 h 15"/>
                  <a:gd name="T10" fmla="*/ 20 w 21"/>
                  <a:gd name="T11" fmla="*/ 1 h 15"/>
                  <a:gd name="T12" fmla="*/ 19 w 21"/>
                  <a:gd name="T13" fmla="*/ 0 h 15"/>
                  <a:gd name="T14" fmla="*/ 15 w 21"/>
                  <a:gd name="T15" fmla="*/ 2 h 15"/>
                  <a:gd name="T16" fmla="*/ 6 w 21"/>
                  <a:gd name="T17" fmla="*/ 9 h 15"/>
                  <a:gd name="T18" fmla="*/ 0 w 21"/>
                  <a:gd name="T19" fmla="*/ 13 h 15"/>
                  <a:gd name="T20" fmla="*/ 1 w 21"/>
                  <a:gd name="T21" fmla="*/ 14 h 15"/>
                  <a:gd name="T22" fmla="*/ 1 w 21"/>
                  <a:gd name="T23" fmla="*/ 15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15"/>
                  <a:gd name="T38" fmla="*/ 21 w 21"/>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15">
                    <a:moveTo>
                      <a:pt x="1" y="15"/>
                    </a:moveTo>
                    <a:lnTo>
                      <a:pt x="8" y="12"/>
                    </a:lnTo>
                    <a:lnTo>
                      <a:pt x="17" y="5"/>
                    </a:lnTo>
                    <a:lnTo>
                      <a:pt x="21" y="2"/>
                    </a:lnTo>
                    <a:lnTo>
                      <a:pt x="20" y="1"/>
                    </a:lnTo>
                    <a:lnTo>
                      <a:pt x="19" y="0"/>
                    </a:lnTo>
                    <a:lnTo>
                      <a:pt x="15" y="2"/>
                    </a:lnTo>
                    <a:lnTo>
                      <a:pt x="6" y="9"/>
                    </a:lnTo>
                    <a:lnTo>
                      <a:pt x="0" y="13"/>
                    </a:lnTo>
                    <a:lnTo>
                      <a:pt x="1" y="14"/>
                    </a:lnTo>
                    <a:lnTo>
                      <a:pt x="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2" name="Freeform 4060"/>
              <p:cNvSpPr>
                <a:spLocks/>
              </p:cNvSpPr>
              <p:nvPr/>
            </p:nvSpPr>
            <p:spPr bwMode="auto">
              <a:xfrm>
                <a:off x="4483" y="3763"/>
                <a:ext cx="11" cy="8"/>
              </a:xfrm>
              <a:custGeom>
                <a:avLst/>
                <a:gdLst>
                  <a:gd name="T0" fmla="*/ 5 w 23"/>
                  <a:gd name="T1" fmla="*/ 16 h 17"/>
                  <a:gd name="T2" fmla="*/ 5 w 23"/>
                  <a:gd name="T3" fmla="*/ 17 h 17"/>
                  <a:gd name="T4" fmla="*/ 10 w 23"/>
                  <a:gd name="T5" fmla="*/ 15 h 17"/>
                  <a:gd name="T6" fmla="*/ 13 w 23"/>
                  <a:gd name="T7" fmla="*/ 12 h 17"/>
                  <a:gd name="T8" fmla="*/ 16 w 23"/>
                  <a:gd name="T9" fmla="*/ 9 h 17"/>
                  <a:gd name="T10" fmla="*/ 21 w 23"/>
                  <a:gd name="T11" fmla="*/ 5 h 17"/>
                  <a:gd name="T12" fmla="*/ 23 w 23"/>
                  <a:gd name="T13" fmla="*/ 0 h 17"/>
                  <a:gd name="T14" fmla="*/ 22 w 23"/>
                  <a:gd name="T15" fmla="*/ 0 h 17"/>
                  <a:gd name="T16" fmla="*/ 21 w 23"/>
                  <a:gd name="T17" fmla="*/ 0 h 17"/>
                  <a:gd name="T18" fmla="*/ 20 w 23"/>
                  <a:gd name="T19" fmla="*/ 1 h 17"/>
                  <a:gd name="T20" fmla="*/ 14 w 23"/>
                  <a:gd name="T21" fmla="*/ 7 h 17"/>
                  <a:gd name="T22" fmla="*/ 10 w 23"/>
                  <a:gd name="T23" fmla="*/ 9 h 17"/>
                  <a:gd name="T24" fmla="*/ 8 w 23"/>
                  <a:gd name="T25" fmla="*/ 13 h 17"/>
                  <a:gd name="T26" fmla="*/ 0 w 23"/>
                  <a:gd name="T27" fmla="*/ 17 h 17"/>
                  <a:gd name="T28" fmla="*/ 4 w 23"/>
                  <a:gd name="T29" fmla="*/ 15 h 17"/>
                  <a:gd name="T30" fmla="*/ 5 w 23"/>
                  <a:gd name="T31" fmla="*/ 16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
                  <a:gd name="T49" fmla="*/ 0 h 17"/>
                  <a:gd name="T50" fmla="*/ 23 w 23"/>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 h="17">
                    <a:moveTo>
                      <a:pt x="5" y="16"/>
                    </a:moveTo>
                    <a:lnTo>
                      <a:pt x="5" y="17"/>
                    </a:lnTo>
                    <a:lnTo>
                      <a:pt x="10" y="15"/>
                    </a:lnTo>
                    <a:lnTo>
                      <a:pt x="13" y="12"/>
                    </a:lnTo>
                    <a:lnTo>
                      <a:pt x="16" y="9"/>
                    </a:lnTo>
                    <a:lnTo>
                      <a:pt x="21" y="5"/>
                    </a:lnTo>
                    <a:lnTo>
                      <a:pt x="23" y="0"/>
                    </a:lnTo>
                    <a:lnTo>
                      <a:pt x="22" y="0"/>
                    </a:lnTo>
                    <a:lnTo>
                      <a:pt x="21" y="0"/>
                    </a:lnTo>
                    <a:lnTo>
                      <a:pt x="20" y="1"/>
                    </a:lnTo>
                    <a:lnTo>
                      <a:pt x="14" y="7"/>
                    </a:lnTo>
                    <a:lnTo>
                      <a:pt x="10" y="9"/>
                    </a:lnTo>
                    <a:lnTo>
                      <a:pt x="8" y="13"/>
                    </a:lnTo>
                    <a:lnTo>
                      <a:pt x="0" y="17"/>
                    </a:lnTo>
                    <a:lnTo>
                      <a:pt x="4" y="15"/>
                    </a:lnTo>
                    <a:lnTo>
                      <a:pt x="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3" name="Freeform 4061"/>
              <p:cNvSpPr>
                <a:spLocks/>
              </p:cNvSpPr>
              <p:nvPr/>
            </p:nvSpPr>
            <p:spPr bwMode="auto">
              <a:xfrm>
                <a:off x="4493" y="3761"/>
                <a:ext cx="2" cy="2"/>
              </a:xfrm>
              <a:custGeom>
                <a:avLst/>
                <a:gdLst>
                  <a:gd name="T0" fmla="*/ 1 w 4"/>
                  <a:gd name="T1" fmla="*/ 3 h 4"/>
                  <a:gd name="T2" fmla="*/ 2 w 4"/>
                  <a:gd name="T3" fmla="*/ 4 h 4"/>
                  <a:gd name="T4" fmla="*/ 4 w 4"/>
                  <a:gd name="T5" fmla="*/ 2 h 4"/>
                  <a:gd name="T6" fmla="*/ 3 w 4"/>
                  <a:gd name="T7" fmla="*/ 1 h 4"/>
                  <a:gd name="T8" fmla="*/ 2 w 4"/>
                  <a:gd name="T9" fmla="*/ 0 h 4"/>
                  <a:gd name="T10" fmla="*/ 1 w 4"/>
                  <a:gd name="T11" fmla="*/ 1 h 4"/>
                  <a:gd name="T12" fmla="*/ 0 w 4"/>
                  <a:gd name="T13" fmla="*/ 3 h 4"/>
                  <a:gd name="T14" fmla="*/ 1 w 4"/>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1" y="3"/>
                    </a:moveTo>
                    <a:lnTo>
                      <a:pt x="2" y="4"/>
                    </a:lnTo>
                    <a:lnTo>
                      <a:pt x="4" y="2"/>
                    </a:lnTo>
                    <a:lnTo>
                      <a:pt x="3"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4" name="Freeform 4062"/>
              <p:cNvSpPr>
                <a:spLocks/>
              </p:cNvSpPr>
              <p:nvPr/>
            </p:nvSpPr>
            <p:spPr bwMode="auto">
              <a:xfrm>
                <a:off x="4494" y="3760"/>
                <a:ext cx="2" cy="3"/>
              </a:xfrm>
              <a:custGeom>
                <a:avLst/>
                <a:gdLst>
                  <a:gd name="T0" fmla="*/ 2 w 4"/>
                  <a:gd name="T1" fmla="*/ 4 h 5"/>
                  <a:gd name="T2" fmla="*/ 1 w 4"/>
                  <a:gd name="T3" fmla="*/ 5 h 5"/>
                  <a:gd name="T4" fmla="*/ 4 w 4"/>
                  <a:gd name="T5" fmla="*/ 0 h 5"/>
                  <a:gd name="T6" fmla="*/ 2 w 4"/>
                  <a:gd name="T7" fmla="*/ 0 h 5"/>
                  <a:gd name="T8" fmla="*/ 1 w 4"/>
                  <a:gd name="T9" fmla="*/ 0 h 5"/>
                  <a:gd name="T10" fmla="*/ 0 w 4"/>
                  <a:gd name="T11" fmla="*/ 3 h 5"/>
                  <a:gd name="T12" fmla="*/ 1 w 4"/>
                  <a:gd name="T13" fmla="*/ 3 h 5"/>
                  <a:gd name="T14" fmla="*/ 2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4"/>
                    </a:moveTo>
                    <a:lnTo>
                      <a:pt x="1" y="5"/>
                    </a:lnTo>
                    <a:lnTo>
                      <a:pt x="4" y="0"/>
                    </a:lnTo>
                    <a:lnTo>
                      <a:pt x="2" y="0"/>
                    </a:lnTo>
                    <a:lnTo>
                      <a:pt x="1" y="0"/>
                    </a:lnTo>
                    <a:lnTo>
                      <a:pt x="0" y="3"/>
                    </a:lnTo>
                    <a:lnTo>
                      <a:pt x="1" y="3"/>
                    </a:lnTo>
                    <a:lnTo>
                      <a:pt x="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5" name="Freeform 4063"/>
              <p:cNvSpPr>
                <a:spLocks/>
              </p:cNvSpPr>
              <p:nvPr/>
            </p:nvSpPr>
            <p:spPr bwMode="auto">
              <a:xfrm>
                <a:off x="4495" y="3748"/>
                <a:ext cx="3" cy="13"/>
              </a:xfrm>
              <a:custGeom>
                <a:avLst/>
                <a:gdLst>
                  <a:gd name="T0" fmla="*/ 1 w 7"/>
                  <a:gd name="T1" fmla="*/ 25 h 27"/>
                  <a:gd name="T2" fmla="*/ 3 w 7"/>
                  <a:gd name="T3" fmla="*/ 27 h 27"/>
                  <a:gd name="T4" fmla="*/ 5 w 7"/>
                  <a:gd name="T5" fmla="*/ 23 h 27"/>
                  <a:gd name="T6" fmla="*/ 5 w 7"/>
                  <a:gd name="T7" fmla="*/ 20 h 27"/>
                  <a:gd name="T8" fmla="*/ 6 w 7"/>
                  <a:gd name="T9" fmla="*/ 17 h 27"/>
                  <a:gd name="T10" fmla="*/ 6 w 7"/>
                  <a:gd name="T11" fmla="*/ 15 h 27"/>
                  <a:gd name="T12" fmla="*/ 7 w 7"/>
                  <a:gd name="T13" fmla="*/ 13 h 27"/>
                  <a:gd name="T14" fmla="*/ 6 w 7"/>
                  <a:gd name="T15" fmla="*/ 9 h 27"/>
                  <a:gd name="T16" fmla="*/ 6 w 7"/>
                  <a:gd name="T17" fmla="*/ 7 h 27"/>
                  <a:gd name="T18" fmla="*/ 5 w 7"/>
                  <a:gd name="T19" fmla="*/ 5 h 27"/>
                  <a:gd name="T20" fmla="*/ 5 w 7"/>
                  <a:gd name="T21" fmla="*/ 2 h 27"/>
                  <a:gd name="T22" fmla="*/ 4 w 7"/>
                  <a:gd name="T23" fmla="*/ 0 h 27"/>
                  <a:gd name="T24" fmla="*/ 3 w 7"/>
                  <a:gd name="T25" fmla="*/ 0 h 27"/>
                  <a:gd name="T26" fmla="*/ 1 w 7"/>
                  <a:gd name="T27" fmla="*/ 0 h 27"/>
                  <a:gd name="T28" fmla="*/ 3 w 7"/>
                  <a:gd name="T29" fmla="*/ 2 h 27"/>
                  <a:gd name="T30" fmla="*/ 3 w 7"/>
                  <a:gd name="T31" fmla="*/ 5 h 27"/>
                  <a:gd name="T32" fmla="*/ 4 w 7"/>
                  <a:gd name="T33" fmla="*/ 7 h 27"/>
                  <a:gd name="T34" fmla="*/ 4 w 7"/>
                  <a:gd name="T35" fmla="*/ 9 h 27"/>
                  <a:gd name="T36" fmla="*/ 5 w 7"/>
                  <a:gd name="T37" fmla="*/ 13 h 27"/>
                  <a:gd name="T38" fmla="*/ 4 w 7"/>
                  <a:gd name="T39" fmla="*/ 15 h 27"/>
                  <a:gd name="T40" fmla="*/ 4 w 7"/>
                  <a:gd name="T41" fmla="*/ 17 h 27"/>
                  <a:gd name="T42" fmla="*/ 3 w 7"/>
                  <a:gd name="T43" fmla="*/ 20 h 27"/>
                  <a:gd name="T44" fmla="*/ 3 w 7"/>
                  <a:gd name="T45" fmla="*/ 21 h 27"/>
                  <a:gd name="T46" fmla="*/ 3 w 7"/>
                  <a:gd name="T47" fmla="*/ 21 h 27"/>
                  <a:gd name="T48" fmla="*/ 0 w 7"/>
                  <a:gd name="T49" fmla="*/ 25 h 27"/>
                  <a:gd name="T50" fmla="*/ 1 w 7"/>
                  <a:gd name="T51" fmla="*/ 25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27"/>
                  <a:gd name="T80" fmla="*/ 7 w 7"/>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27">
                    <a:moveTo>
                      <a:pt x="1" y="25"/>
                    </a:moveTo>
                    <a:lnTo>
                      <a:pt x="3" y="27"/>
                    </a:lnTo>
                    <a:lnTo>
                      <a:pt x="5" y="23"/>
                    </a:lnTo>
                    <a:lnTo>
                      <a:pt x="5" y="20"/>
                    </a:lnTo>
                    <a:lnTo>
                      <a:pt x="6" y="17"/>
                    </a:lnTo>
                    <a:lnTo>
                      <a:pt x="6" y="15"/>
                    </a:lnTo>
                    <a:lnTo>
                      <a:pt x="7" y="13"/>
                    </a:lnTo>
                    <a:lnTo>
                      <a:pt x="6" y="9"/>
                    </a:lnTo>
                    <a:lnTo>
                      <a:pt x="6" y="7"/>
                    </a:lnTo>
                    <a:lnTo>
                      <a:pt x="5" y="5"/>
                    </a:lnTo>
                    <a:lnTo>
                      <a:pt x="5" y="2"/>
                    </a:lnTo>
                    <a:lnTo>
                      <a:pt x="4" y="0"/>
                    </a:lnTo>
                    <a:lnTo>
                      <a:pt x="3" y="0"/>
                    </a:lnTo>
                    <a:lnTo>
                      <a:pt x="1" y="0"/>
                    </a:lnTo>
                    <a:lnTo>
                      <a:pt x="3" y="2"/>
                    </a:lnTo>
                    <a:lnTo>
                      <a:pt x="3" y="5"/>
                    </a:lnTo>
                    <a:lnTo>
                      <a:pt x="4" y="7"/>
                    </a:lnTo>
                    <a:lnTo>
                      <a:pt x="4" y="9"/>
                    </a:lnTo>
                    <a:lnTo>
                      <a:pt x="5" y="13"/>
                    </a:lnTo>
                    <a:lnTo>
                      <a:pt x="4" y="15"/>
                    </a:lnTo>
                    <a:lnTo>
                      <a:pt x="4" y="17"/>
                    </a:lnTo>
                    <a:lnTo>
                      <a:pt x="3" y="20"/>
                    </a:lnTo>
                    <a:lnTo>
                      <a:pt x="3" y="21"/>
                    </a:lnTo>
                    <a:lnTo>
                      <a:pt x="0" y="25"/>
                    </a:lnTo>
                    <a:lnTo>
                      <a:pt x="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6" name="Freeform 4064"/>
              <p:cNvSpPr>
                <a:spLocks/>
              </p:cNvSpPr>
              <p:nvPr/>
            </p:nvSpPr>
            <p:spPr bwMode="auto">
              <a:xfrm>
                <a:off x="4494" y="3746"/>
                <a:ext cx="2" cy="2"/>
              </a:xfrm>
              <a:custGeom>
                <a:avLst/>
                <a:gdLst>
                  <a:gd name="T0" fmla="*/ 5 w 5"/>
                  <a:gd name="T1" fmla="*/ 3 h 4"/>
                  <a:gd name="T2" fmla="*/ 4 w 5"/>
                  <a:gd name="T3" fmla="*/ 1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2" y="0"/>
                    </a:lnTo>
                    <a:lnTo>
                      <a:pt x="1" y="1"/>
                    </a:lnTo>
                    <a:lnTo>
                      <a:pt x="0" y="2"/>
                    </a:lnTo>
                    <a:lnTo>
                      <a:pt x="2"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7" name="Freeform 4065"/>
              <p:cNvSpPr>
                <a:spLocks/>
              </p:cNvSpPr>
              <p:nvPr/>
            </p:nvSpPr>
            <p:spPr bwMode="auto">
              <a:xfrm>
                <a:off x="4493" y="3745"/>
                <a:ext cx="2" cy="3"/>
              </a:xfrm>
              <a:custGeom>
                <a:avLst/>
                <a:gdLst>
                  <a:gd name="T0" fmla="*/ 2 w 3"/>
                  <a:gd name="T1" fmla="*/ 2 h 4"/>
                  <a:gd name="T2" fmla="*/ 3 w 3"/>
                  <a:gd name="T3" fmla="*/ 2 h 4"/>
                  <a:gd name="T4" fmla="*/ 2 w 3"/>
                  <a:gd name="T5" fmla="*/ 0 h 4"/>
                  <a:gd name="T6" fmla="*/ 1 w 3"/>
                  <a:gd name="T7" fmla="*/ 0 h 4"/>
                  <a:gd name="T8" fmla="*/ 0 w 3"/>
                  <a:gd name="T9" fmla="*/ 0 h 4"/>
                  <a:gd name="T10" fmla="*/ 2 w 3"/>
                  <a:gd name="T11" fmla="*/ 4 h 4"/>
                  <a:gd name="T12" fmla="*/ 1 w 3"/>
                  <a:gd name="T13" fmla="*/ 3 h 4"/>
                  <a:gd name="T14" fmla="*/ 2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2"/>
                    </a:moveTo>
                    <a:lnTo>
                      <a:pt x="3" y="2"/>
                    </a:lnTo>
                    <a:lnTo>
                      <a:pt x="2" y="0"/>
                    </a:lnTo>
                    <a:lnTo>
                      <a:pt x="1" y="0"/>
                    </a:lnTo>
                    <a:lnTo>
                      <a:pt x="0" y="0"/>
                    </a:lnTo>
                    <a:lnTo>
                      <a:pt x="2" y="4"/>
                    </a:lnTo>
                    <a:lnTo>
                      <a:pt x="1"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8" name="Freeform 4066"/>
              <p:cNvSpPr>
                <a:spLocks/>
              </p:cNvSpPr>
              <p:nvPr/>
            </p:nvSpPr>
            <p:spPr bwMode="auto">
              <a:xfrm>
                <a:off x="4491" y="3742"/>
                <a:ext cx="4" cy="4"/>
              </a:xfrm>
              <a:custGeom>
                <a:avLst/>
                <a:gdLst>
                  <a:gd name="T0" fmla="*/ 7 w 7"/>
                  <a:gd name="T1" fmla="*/ 6 h 7"/>
                  <a:gd name="T2" fmla="*/ 6 w 7"/>
                  <a:gd name="T3" fmla="*/ 3 h 7"/>
                  <a:gd name="T4" fmla="*/ 3 w 7"/>
                  <a:gd name="T5" fmla="*/ 0 h 7"/>
                  <a:gd name="T6" fmla="*/ 1 w 7"/>
                  <a:gd name="T7" fmla="*/ 1 h 7"/>
                  <a:gd name="T8" fmla="*/ 0 w 7"/>
                  <a:gd name="T9" fmla="*/ 2 h 7"/>
                  <a:gd name="T10" fmla="*/ 5 w 7"/>
                  <a:gd name="T11" fmla="*/ 7 h 7"/>
                  <a:gd name="T12" fmla="*/ 6 w 7"/>
                  <a:gd name="T13" fmla="*/ 6 h 7"/>
                  <a:gd name="T14" fmla="*/ 7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7" y="6"/>
                    </a:moveTo>
                    <a:lnTo>
                      <a:pt x="6" y="3"/>
                    </a:lnTo>
                    <a:lnTo>
                      <a:pt x="3" y="0"/>
                    </a:lnTo>
                    <a:lnTo>
                      <a:pt x="1" y="1"/>
                    </a:lnTo>
                    <a:lnTo>
                      <a:pt x="0" y="2"/>
                    </a:lnTo>
                    <a:lnTo>
                      <a:pt x="5" y="7"/>
                    </a:lnTo>
                    <a:lnTo>
                      <a:pt x="6" y="6"/>
                    </a:lnTo>
                    <a:lnTo>
                      <a:pt x="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69" name="Freeform 4067"/>
              <p:cNvSpPr>
                <a:spLocks/>
              </p:cNvSpPr>
              <p:nvPr/>
            </p:nvSpPr>
            <p:spPr bwMode="auto">
              <a:xfrm>
                <a:off x="4491" y="3742"/>
                <a:ext cx="2" cy="2"/>
              </a:xfrm>
              <a:custGeom>
                <a:avLst/>
                <a:gdLst>
                  <a:gd name="T0" fmla="*/ 4 w 5"/>
                  <a:gd name="T1" fmla="*/ 1 h 3"/>
                  <a:gd name="T2" fmla="*/ 5 w 5"/>
                  <a:gd name="T3" fmla="*/ 2 h 3"/>
                  <a:gd name="T4" fmla="*/ 0 w 5"/>
                  <a:gd name="T5" fmla="*/ 0 h 3"/>
                  <a:gd name="T6" fmla="*/ 0 w 5"/>
                  <a:gd name="T7" fmla="*/ 1 h 3"/>
                  <a:gd name="T8" fmla="*/ 0 w 5"/>
                  <a:gd name="T9" fmla="*/ 2 h 3"/>
                  <a:gd name="T10" fmla="*/ 2 w 5"/>
                  <a:gd name="T11" fmla="*/ 3 h 3"/>
                  <a:gd name="T12" fmla="*/ 2 w 5"/>
                  <a:gd name="T13" fmla="*/ 2 h 3"/>
                  <a:gd name="T14" fmla="*/ 4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4" y="1"/>
                    </a:moveTo>
                    <a:lnTo>
                      <a:pt x="5" y="2"/>
                    </a:lnTo>
                    <a:lnTo>
                      <a:pt x="0" y="0"/>
                    </a:lnTo>
                    <a:lnTo>
                      <a:pt x="0" y="1"/>
                    </a:lnTo>
                    <a:lnTo>
                      <a:pt x="0" y="2"/>
                    </a:lnTo>
                    <a:lnTo>
                      <a:pt x="2" y="3"/>
                    </a:lnTo>
                    <a:lnTo>
                      <a:pt x="2"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0" name="Freeform 4068"/>
              <p:cNvSpPr>
                <a:spLocks/>
              </p:cNvSpPr>
              <p:nvPr/>
            </p:nvSpPr>
            <p:spPr bwMode="auto">
              <a:xfrm>
                <a:off x="4489" y="3741"/>
                <a:ext cx="2" cy="2"/>
              </a:xfrm>
              <a:custGeom>
                <a:avLst/>
                <a:gdLst>
                  <a:gd name="T0" fmla="*/ 3 w 4"/>
                  <a:gd name="T1" fmla="*/ 4 h 5"/>
                  <a:gd name="T2" fmla="*/ 4 w 4"/>
                  <a:gd name="T3" fmla="*/ 3 h 5"/>
                  <a:gd name="T4" fmla="*/ 2 w 4"/>
                  <a:gd name="T5" fmla="*/ 0 h 5"/>
                  <a:gd name="T6" fmla="*/ 1 w 4"/>
                  <a:gd name="T7" fmla="*/ 1 h 5"/>
                  <a:gd name="T8" fmla="*/ 0 w 4"/>
                  <a:gd name="T9" fmla="*/ 3 h 5"/>
                  <a:gd name="T10" fmla="*/ 1 w 4"/>
                  <a:gd name="T11" fmla="*/ 4 h 5"/>
                  <a:gd name="T12" fmla="*/ 3 w 4"/>
                  <a:gd name="T13" fmla="*/ 5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4" y="3"/>
                    </a:lnTo>
                    <a:lnTo>
                      <a:pt x="2" y="0"/>
                    </a:lnTo>
                    <a:lnTo>
                      <a:pt x="1" y="1"/>
                    </a:lnTo>
                    <a:lnTo>
                      <a:pt x="0" y="3"/>
                    </a:lnTo>
                    <a:lnTo>
                      <a:pt x="1" y="4"/>
                    </a:lnTo>
                    <a:lnTo>
                      <a:pt x="3" y="5"/>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1" name="Freeform 4069"/>
              <p:cNvSpPr>
                <a:spLocks/>
              </p:cNvSpPr>
              <p:nvPr/>
            </p:nvSpPr>
            <p:spPr bwMode="auto">
              <a:xfrm>
                <a:off x="4488" y="3740"/>
                <a:ext cx="3" cy="2"/>
              </a:xfrm>
              <a:custGeom>
                <a:avLst/>
                <a:gdLst>
                  <a:gd name="T0" fmla="*/ 3 w 4"/>
                  <a:gd name="T1" fmla="*/ 1 h 4"/>
                  <a:gd name="T2" fmla="*/ 4 w 4"/>
                  <a:gd name="T3" fmla="*/ 2 h 4"/>
                  <a:gd name="T4" fmla="*/ 0 w 4"/>
                  <a:gd name="T5" fmla="*/ 0 h 4"/>
                  <a:gd name="T6" fmla="*/ 0 w 4"/>
                  <a:gd name="T7" fmla="*/ 1 h 4"/>
                  <a:gd name="T8" fmla="*/ 0 w 4"/>
                  <a:gd name="T9" fmla="*/ 2 h 4"/>
                  <a:gd name="T10" fmla="*/ 2 w 4"/>
                  <a:gd name="T11" fmla="*/ 4 h 4"/>
                  <a:gd name="T12" fmla="*/ 2 w 4"/>
                  <a:gd name="T13" fmla="*/ 2 h 4"/>
                  <a:gd name="T14" fmla="*/ 3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1"/>
                    </a:moveTo>
                    <a:lnTo>
                      <a:pt x="4" y="2"/>
                    </a:lnTo>
                    <a:lnTo>
                      <a:pt x="0" y="0"/>
                    </a:lnTo>
                    <a:lnTo>
                      <a:pt x="0" y="1"/>
                    </a:lnTo>
                    <a:lnTo>
                      <a:pt x="0" y="2"/>
                    </a:lnTo>
                    <a:lnTo>
                      <a:pt x="2" y="4"/>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2" name="Freeform 4070"/>
              <p:cNvSpPr>
                <a:spLocks/>
              </p:cNvSpPr>
              <p:nvPr/>
            </p:nvSpPr>
            <p:spPr bwMode="auto">
              <a:xfrm>
                <a:off x="4475" y="3735"/>
                <a:ext cx="14" cy="6"/>
              </a:xfrm>
              <a:custGeom>
                <a:avLst/>
                <a:gdLst>
                  <a:gd name="T0" fmla="*/ 27 w 28"/>
                  <a:gd name="T1" fmla="*/ 11 h 12"/>
                  <a:gd name="T2" fmla="*/ 28 w 28"/>
                  <a:gd name="T3" fmla="*/ 10 h 12"/>
                  <a:gd name="T4" fmla="*/ 22 w 28"/>
                  <a:gd name="T5" fmla="*/ 6 h 12"/>
                  <a:gd name="T6" fmla="*/ 13 w 28"/>
                  <a:gd name="T7" fmla="*/ 3 h 12"/>
                  <a:gd name="T8" fmla="*/ 8 w 28"/>
                  <a:gd name="T9" fmla="*/ 2 h 12"/>
                  <a:gd name="T10" fmla="*/ 5 w 28"/>
                  <a:gd name="T11" fmla="*/ 1 h 12"/>
                  <a:gd name="T12" fmla="*/ 0 w 28"/>
                  <a:gd name="T13" fmla="*/ 0 h 12"/>
                  <a:gd name="T14" fmla="*/ 0 w 28"/>
                  <a:gd name="T15" fmla="*/ 1 h 12"/>
                  <a:gd name="T16" fmla="*/ 0 w 28"/>
                  <a:gd name="T17" fmla="*/ 2 h 12"/>
                  <a:gd name="T18" fmla="*/ 5 w 28"/>
                  <a:gd name="T19" fmla="*/ 3 h 12"/>
                  <a:gd name="T20" fmla="*/ 8 w 28"/>
                  <a:gd name="T21" fmla="*/ 4 h 12"/>
                  <a:gd name="T22" fmla="*/ 13 w 28"/>
                  <a:gd name="T23" fmla="*/ 6 h 12"/>
                  <a:gd name="T24" fmla="*/ 19 w 28"/>
                  <a:gd name="T25" fmla="*/ 8 h 12"/>
                  <a:gd name="T26" fmla="*/ 22 w 28"/>
                  <a:gd name="T27" fmla="*/ 10 h 12"/>
                  <a:gd name="T28" fmla="*/ 27 w 28"/>
                  <a:gd name="T29" fmla="*/ 12 h 12"/>
                  <a:gd name="T30" fmla="*/ 27 w 28"/>
                  <a:gd name="T31" fmla="*/ 1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12"/>
                  <a:gd name="T50" fmla="*/ 28 w 28"/>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12">
                    <a:moveTo>
                      <a:pt x="27" y="11"/>
                    </a:moveTo>
                    <a:lnTo>
                      <a:pt x="28" y="10"/>
                    </a:lnTo>
                    <a:lnTo>
                      <a:pt x="22" y="6"/>
                    </a:lnTo>
                    <a:lnTo>
                      <a:pt x="13" y="3"/>
                    </a:lnTo>
                    <a:lnTo>
                      <a:pt x="8" y="2"/>
                    </a:lnTo>
                    <a:lnTo>
                      <a:pt x="5" y="1"/>
                    </a:lnTo>
                    <a:lnTo>
                      <a:pt x="0" y="0"/>
                    </a:lnTo>
                    <a:lnTo>
                      <a:pt x="0" y="1"/>
                    </a:lnTo>
                    <a:lnTo>
                      <a:pt x="0" y="2"/>
                    </a:lnTo>
                    <a:lnTo>
                      <a:pt x="5" y="3"/>
                    </a:lnTo>
                    <a:lnTo>
                      <a:pt x="8" y="4"/>
                    </a:lnTo>
                    <a:lnTo>
                      <a:pt x="13" y="6"/>
                    </a:lnTo>
                    <a:lnTo>
                      <a:pt x="19" y="8"/>
                    </a:lnTo>
                    <a:lnTo>
                      <a:pt x="22" y="10"/>
                    </a:lnTo>
                    <a:lnTo>
                      <a:pt x="27" y="12"/>
                    </a:lnTo>
                    <a:lnTo>
                      <a:pt x="27"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3" name="Freeform 4071"/>
              <p:cNvSpPr>
                <a:spLocks/>
              </p:cNvSpPr>
              <p:nvPr/>
            </p:nvSpPr>
            <p:spPr bwMode="auto">
              <a:xfrm>
                <a:off x="4471" y="3734"/>
                <a:ext cx="5" cy="3"/>
              </a:xfrm>
              <a:custGeom>
                <a:avLst/>
                <a:gdLst>
                  <a:gd name="T0" fmla="*/ 8 w 9"/>
                  <a:gd name="T1" fmla="*/ 1 h 4"/>
                  <a:gd name="T2" fmla="*/ 3 w 9"/>
                  <a:gd name="T3" fmla="*/ 0 h 4"/>
                  <a:gd name="T4" fmla="*/ 1 w 9"/>
                  <a:gd name="T5" fmla="*/ 0 h 4"/>
                  <a:gd name="T6" fmla="*/ 0 w 9"/>
                  <a:gd name="T7" fmla="*/ 0 h 4"/>
                  <a:gd name="T8" fmla="*/ 0 w 9"/>
                  <a:gd name="T9" fmla="*/ 1 h 4"/>
                  <a:gd name="T10" fmla="*/ 0 w 9"/>
                  <a:gd name="T11" fmla="*/ 2 h 4"/>
                  <a:gd name="T12" fmla="*/ 9 w 9"/>
                  <a:gd name="T13" fmla="*/ 4 h 4"/>
                  <a:gd name="T14" fmla="*/ 8 w 9"/>
                  <a:gd name="T15" fmla="*/ 4 h 4"/>
                  <a:gd name="T16" fmla="*/ 8 w 9"/>
                  <a:gd name="T17" fmla="*/ 2 h 4"/>
                  <a:gd name="T18" fmla="*/ 8 w 9"/>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
                  <a:gd name="T32" fmla="*/ 9 w 9"/>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
                    <a:moveTo>
                      <a:pt x="8" y="1"/>
                    </a:moveTo>
                    <a:lnTo>
                      <a:pt x="3" y="0"/>
                    </a:lnTo>
                    <a:lnTo>
                      <a:pt x="1" y="0"/>
                    </a:lnTo>
                    <a:lnTo>
                      <a:pt x="0" y="0"/>
                    </a:lnTo>
                    <a:lnTo>
                      <a:pt x="0" y="1"/>
                    </a:lnTo>
                    <a:lnTo>
                      <a:pt x="0" y="2"/>
                    </a:lnTo>
                    <a:lnTo>
                      <a:pt x="9"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4" name="Freeform 4072"/>
              <p:cNvSpPr>
                <a:spLocks/>
              </p:cNvSpPr>
              <p:nvPr/>
            </p:nvSpPr>
            <p:spPr bwMode="auto">
              <a:xfrm>
                <a:off x="4457" y="3734"/>
                <a:ext cx="14" cy="2"/>
              </a:xfrm>
              <a:custGeom>
                <a:avLst/>
                <a:gdLst>
                  <a:gd name="T0" fmla="*/ 29 w 29"/>
                  <a:gd name="T1" fmla="*/ 2 h 5"/>
                  <a:gd name="T2" fmla="*/ 24 w 29"/>
                  <a:gd name="T3" fmla="*/ 0 h 5"/>
                  <a:gd name="T4" fmla="*/ 0 w 29"/>
                  <a:gd name="T5" fmla="*/ 0 h 5"/>
                  <a:gd name="T6" fmla="*/ 0 w 29"/>
                  <a:gd name="T7" fmla="*/ 3 h 5"/>
                  <a:gd name="T8" fmla="*/ 0 w 29"/>
                  <a:gd name="T9" fmla="*/ 5 h 5"/>
                  <a:gd name="T10" fmla="*/ 29 w 29"/>
                  <a:gd name="T11" fmla="*/ 5 h 5"/>
                  <a:gd name="T12" fmla="*/ 29 w 29"/>
                  <a:gd name="T13" fmla="*/ 3 h 5"/>
                  <a:gd name="T14" fmla="*/ 29 w 29"/>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5"/>
                  <a:gd name="T26" fmla="*/ 29 w 2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5">
                    <a:moveTo>
                      <a:pt x="29" y="2"/>
                    </a:moveTo>
                    <a:lnTo>
                      <a:pt x="24" y="0"/>
                    </a:lnTo>
                    <a:lnTo>
                      <a:pt x="0" y="0"/>
                    </a:lnTo>
                    <a:lnTo>
                      <a:pt x="0" y="3"/>
                    </a:lnTo>
                    <a:lnTo>
                      <a:pt x="0" y="5"/>
                    </a:lnTo>
                    <a:lnTo>
                      <a:pt x="29" y="5"/>
                    </a:lnTo>
                    <a:lnTo>
                      <a:pt x="29" y="3"/>
                    </a:lnTo>
                    <a:lnTo>
                      <a:pt x="2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5" name="Freeform 4073"/>
              <p:cNvSpPr>
                <a:spLocks/>
              </p:cNvSpPr>
              <p:nvPr/>
            </p:nvSpPr>
            <p:spPr bwMode="auto">
              <a:xfrm>
                <a:off x="4454" y="3734"/>
                <a:ext cx="5" cy="2"/>
              </a:xfrm>
              <a:custGeom>
                <a:avLst/>
                <a:gdLst>
                  <a:gd name="T0" fmla="*/ 4 w 9"/>
                  <a:gd name="T1" fmla="*/ 0 h 5"/>
                  <a:gd name="T2" fmla="*/ 9 w 9"/>
                  <a:gd name="T3" fmla="*/ 0 h 5"/>
                  <a:gd name="T4" fmla="*/ 0 w 9"/>
                  <a:gd name="T5" fmla="*/ 3 h 5"/>
                  <a:gd name="T6" fmla="*/ 0 w 9"/>
                  <a:gd name="T7" fmla="*/ 4 h 5"/>
                  <a:gd name="T8" fmla="*/ 0 w 9"/>
                  <a:gd name="T9" fmla="*/ 5 h 5"/>
                  <a:gd name="T10" fmla="*/ 4 w 9"/>
                  <a:gd name="T11" fmla="*/ 4 h 5"/>
                  <a:gd name="T12" fmla="*/ 4 w 9"/>
                  <a:gd name="T13" fmla="*/ 3 h 5"/>
                  <a:gd name="T14" fmla="*/ 4 w 9"/>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0"/>
                    </a:moveTo>
                    <a:lnTo>
                      <a:pt x="9"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6" name="Freeform 4074"/>
              <p:cNvSpPr>
                <a:spLocks/>
              </p:cNvSpPr>
              <p:nvPr/>
            </p:nvSpPr>
            <p:spPr bwMode="auto">
              <a:xfrm>
                <a:off x="4452" y="3734"/>
                <a:ext cx="2" cy="3"/>
              </a:xfrm>
              <a:custGeom>
                <a:avLst/>
                <a:gdLst>
                  <a:gd name="T0" fmla="*/ 5 w 5"/>
                  <a:gd name="T1" fmla="*/ 2 h 4"/>
                  <a:gd name="T2" fmla="*/ 5 w 5"/>
                  <a:gd name="T3" fmla="*/ 0 h 4"/>
                  <a:gd name="T4" fmla="*/ 0 w 5"/>
                  <a:gd name="T5" fmla="*/ 0 h 4"/>
                  <a:gd name="T6" fmla="*/ 0 w 5"/>
                  <a:gd name="T7" fmla="*/ 2 h 4"/>
                  <a:gd name="T8" fmla="*/ 0 w 5"/>
                  <a:gd name="T9" fmla="*/ 4 h 4"/>
                  <a:gd name="T10" fmla="*/ 0 w 5"/>
                  <a:gd name="T11" fmla="*/ 4 h 4"/>
                  <a:gd name="T12" fmla="*/ 5 w 5"/>
                  <a:gd name="T13" fmla="*/ 3 h 4"/>
                  <a:gd name="T14" fmla="*/ 5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2"/>
                    </a:moveTo>
                    <a:lnTo>
                      <a:pt x="5" y="0"/>
                    </a:lnTo>
                    <a:lnTo>
                      <a:pt x="0" y="0"/>
                    </a:lnTo>
                    <a:lnTo>
                      <a:pt x="0" y="2"/>
                    </a:lnTo>
                    <a:lnTo>
                      <a:pt x="0" y="4"/>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7" name="Freeform 4075"/>
              <p:cNvSpPr>
                <a:spLocks/>
              </p:cNvSpPr>
              <p:nvPr/>
            </p:nvSpPr>
            <p:spPr bwMode="auto">
              <a:xfrm>
                <a:off x="4447" y="3734"/>
                <a:ext cx="7" cy="3"/>
              </a:xfrm>
              <a:custGeom>
                <a:avLst/>
                <a:gdLst>
                  <a:gd name="T0" fmla="*/ 9 w 14"/>
                  <a:gd name="T1" fmla="*/ 0 h 5"/>
                  <a:gd name="T2" fmla="*/ 14 w 14"/>
                  <a:gd name="T3" fmla="*/ 0 h 5"/>
                  <a:gd name="T4" fmla="*/ 0 w 14"/>
                  <a:gd name="T5" fmla="*/ 3 h 5"/>
                  <a:gd name="T6" fmla="*/ 0 w 14"/>
                  <a:gd name="T7" fmla="*/ 5 h 5"/>
                  <a:gd name="T8" fmla="*/ 9 w 14"/>
                  <a:gd name="T9" fmla="*/ 3 h 5"/>
                  <a:gd name="T10" fmla="*/ 9 w 14"/>
                  <a:gd name="T11" fmla="*/ 2 h 5"/>
                  <a:gd name="T12" fmla="*/ 9 w 14"/>
                  <a:gd name="T13" fmla="*/ 0 h 5"/>
                  <a:gd name="T14" fmla="*/ 0 60000 65536"/>
                  <a:gd name="T15" fmla="*/ 0 60000 65536"/>
                  <a:gd name="T16" fmla="*/ 0 60000 65536"/>
                  <a:gd name="T17" fmla="*/ 0 60000 65536"/>
                  <a:gd name="T18" fmla="*/ 0 60000 65536"/>
                  <a:gd name="T19" fmla="*/ 0 60000 65536"/>
                  <a:gd name="T20" fmla="*/ 0 60000 65536"/>
                  <a:gd name="T21" fmla="*/ 0 w 14"/>
                  <a:gd name="T22" fmla="*/ 0 h 5"/>
                  <a:gd name="T23" fmla="*/ 14 w 14"/>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5">
                    <a:moveTo>
                      <a:pt x="9" y="0"/>
                    </a:moveTo>
                    <a:lnTo>
                      <a:pt x="14" y="0"/>
                    </a:lnTo>
                    <a:lnTo>
                      <a:pt x="0" y="3"/>
                    </a:lnTo>
                    <a:lnTo>
                      <a:pt x="0" y="5"/>
                    </a:lnTo>
                    <a:lnTo>
                      <a:pt x="9" y="3"/>
                    </a:lnTo>
                    <a:lnTo>
                      <a:pt x="9" y="2"/>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8" name="Freeform 4076"/>
              <p:cNvSpPr>
                <a:spLocks/>
              </p:cNvSpPr>
              <p:nvPr/>
            </p:nvSpPr>
            <p:spPr bwMode="auto">
              <a:xfrm>
                <a:off x="4433" y="3736"/>
                <a:ext cx="14" cy="9"/>
              </a:xfrm>
              <a:custGeom>
                <a:avLst/>
                <a:gdLst>
                  <a:gd name="T0" fmla="*/ 29 w 29"/>
                  <a:gd name="T1" fmla="*/ 0 h 17"/>
                  <a:gd name="T2" fmla="*/ 22 w 29"/>
                  <a:gd name="T3" fmla="*/ 2 h 17"/>
                  <a:gd name="T4" fmla="*/ 16 w 29"/>
                  <a:gd name="T5" fmla="*/ 4 h 17"/>
                  <a:gd name="T6" fmla="*/ 13 w 29"/>
                  <a:gd name="T7" fmla="*/ 6 h 17"/>
                  <a:gd name="T8" fmla="*/ 10 w 29"/>
                  <a:gd name="T9" fmla="*/ 8 h 17"/>
                  <a:gd name="T10" fmla="*/ 7 w 29"/>
                  <a:gd name="T11" fmla="*/ 9 h 17"/>
                  <a:gd name="T12" fmla="*/ 5 w 29"/>
                  <a:gd name="T13" fmla="*/ 12 h 17"/>
                  <a:gd name="T14" fmla="*/ 1 w 29"/>
                  <a:gd name="T15" fmla="*/ 14 h 17"/>
                  <a:gd name="T16" fmla="*/ 0 w 29"/>
                  <a:gd name="T17" fmla="*/ 17 h 17"/>
                  <a:gd name="T18" fmla="*/ 1 w 29"/>
                  <a:gd name="T19" fmla="*/ 17 h 17"/>
                  <a:gd name="T20" fmla="*/ 2 w 29"/>
                  <a:gd name="T21" fmla="*/ 17 h 17"/>
                  <a:gd name="T22" fmla="*/ 3 w 29"/>
                  <a:gd name="T23" fmla="*/ 16 h 17"/>
                  <a:gd name="T24" fmla="*/ 7 w 29"/>
                  <a:gd name="T25" fmla="*/ 14 h 17"/>
                  <a:gd name="T26" fmla="*/ 9 w 29"/>
                  <a:gd name="T27" fmla="*/ 12 h 17"/>
                  <a:gd name="T28" fmla="*/ 13 w 29"/>
                  <a:gd name="T29" fmla="*/ 10 h 17"/>
                  <a:gd name="T30" fmla="*/ 15 w 29"/>
                  <a:gd name="T31" fmla="*/ 8 h 17"/>
                  <a:gd name="T32" fmla="*/ 18 w 29"/>
                  <a:gd name="T33" fmla="*/ 6 h 17"/>
                  <a:gd name="T34" fmla="*/ 22 w 29"/>
                  <a:gd name="T35" fmla="*/ 5 h 17"/>
                  <a:gd name="T36" fmla="*/ 29 w 29"/>
                  <a:gd name="T37" fmla="*/ 2 h 17"/>
                  <a:gd name="T38" fmla="*/ 29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17"/>
                  <a:gd name="T62" fmla="*/ 29 w 2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17">
                    <a:moveTo>
                      <a:pt x="29" y="0"/>
                    </a:moveTo>
                    <a:lnTo>
                      <a:pt x="22" y="2"/>
                    </a:lnTo>
                    <a:lnTo>
                      <a:pt x="16" y="4"/>
                    </a:lnTo>
                    <a:lnTo>
                      <a:pt x="13" y="6"/>
                    </a:lnTo>
                    <a:lnTo>
                      <a:pt x="10" y="8"/>
                    </a:lnTo>
                    <a:lnTo>
                      <a:pt x="7" y="9"/>
                    </a:lnTo>
                    <a:lnTo>
                      <a:pt x="5" y="12"/>
                    </a:lnTo>
                    <a:lnTo>
                      <a:pt x="1" y="14"/>
                    </a:lnTo>
                    <a:lnTo>
                      <a:pt x="0" y="17"/>
                    </a:lnTo>
                    <a:lnTo>
                      <a:pt x="1" y="17"/>
                    </a:lnTo>
                    <a:lnTo>
                      <a:pt x="2" y="17"/>
                    </a:lnTo>
                    <a:lnTo>
                      <a:pt x="3" y="16"/>
                    </a:lnTo>
                    <a:lnTo>
                      <a:pt x="7" y="14"/>
                    </a:lnTo>
                    <a:lnTo>
                      <a:pt x="9" y="12"/>
                    </a:lnTo>
                    <a:lnTo>
                      <a:pt x="13" y="10"/>
                    </a:lnTo>
                    <a:lnTo>
                      <a:pt x="15" y="8"/>
                    </a:lnTo>
                    <a:lnTo>
                      <a:pt x="18" y="6"/>
                    </a:lnTo>
                    <a:lnTo>
                      <a:pt x="22" y="5"/>
                    </a:lnTo>
                    <a:lnTo>
                      <a:pt x="29" y="2"/>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79" name="Freeform 4077"/>
              <p:cNvSpPr>
                <a:spLocks/>
              </p:cNvSpPr>
              <p:nvPr/>
            </p:nvSpPr>
            <p:spPr bwMode="auto">
              <a:xfrm>
                <a:off x="4407" y="3744"/>
                <a:ext cx="27" cy="13"/>
              </a:xfrm>
              <a:custGeom>
                <a:avLst/>
                <a:gdLst>
                  <a:gd name="T0" fmla="*/ 53 w 54"/>
                  <a:gd name="T1" fmla="*/ 1 h 26"/>
                  <a:gd name="T2" fmla="*/ 52 w 54"/>
                  <a:gd name="T3" fmla="*/ 0 h 26"/>
                  <a:gd name="T4" fmla="*/ 47 w 54"/>
                  <a:gd name="T5" fmla="*/ 5 h 26"/>
                  <a:gd name="T6" fmla="*/ 46 w 54"/>
                  <a:gd name="T7" fmla="*/ 9 h 26"/>
                  <a:gd name="T8" fmla="*/ 44 w 54"/>
                  <a:gd name="T9" fmla="*/ 14 h 26"/>
                  <a:gd name="T10" fmla="*/ 44 w 54"/>
                  <a:gd name="T11" fmla="*/ 23 h 26"/>
                  <a:gd name="T12" fmla="*/ 1 w 54"/>
                  <a:gd name="T13" fmla="*/ 21 h 26"/>
                  <a:gd name="T14" fmla="*/ 0 w 54"/>
                  <a:gd name="T15" fmla="*/ 23 h 26"/>
                  <a:gd name="T16" fmla="*/ 46 w 54"/>
                  <a:gd name="T17" fmla="*/ 26 h 26"/>
                  <a:gd name="T18" fmla="*/ 46 w 54"/>
                  <a:gd name="T19" fmla="*/ 14 h 26"/>
                  <a:gd name="T20" fmla="*/ 49 w 54"/>
                  <a:gd name="T21" fmla="*/ 9 h 26"/>
                  <a:gd name="T22" fmla="*/ 50 w 54"/>
                  <a:gd name="T23" fmla="*/ 7 h 26"/>
                  <a:gd name="T24" fmla="*/ 53 w 54"/>
                  <a:gd name="T25" fmla="*/ 4 h 26"/>
                  <a:gd name="T26" fmla="*/ 54 w 54"/>
                  <a:gd name="T27" fmla="*/ 1 h 26"/>
                  <a:gd name="T28" fmla="*/ 53 w 54"/>
                  <a:gd name="T29" fmla="*/ 1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26"/>
                  <a:gd name="T47" fmla="*/ 54 w 54"/>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26">
                    <a:moveTo>
                      <a:pt x="53" y="1"/>
                    </a:moveTo>
                    <a:lnTo>
                      <a:pt x="52" y="0"/>
                    </a:lnTo>
                    <a:lnTo>
                      <a:pt x="47" y="5"/>
                    </a:lnTo>
                    <a:lnTo>
                      <a:pt x="46" y="9"/>
                    </a:lnTo>
                    <a:lnTo>
                      <a:pt x="44" y="14"/>
                    </a:lnTo>
                    <a:lnTo>
                      <a:pt x="44" y="23"/>
                    </a:lnTo>
                    <a:lnTo>
                      <a:pt x="1" y="21"/>
                    </a:lnTo>
                    <a:lnTo>
                      <a:pt x="0" y="23"/>
                    </a:lnTo>
                    <a:lnTo>
                      <a:pt x="46" y="26"/>
                    </a:lnTo>
                    <a:lnTo>
                      <a:pt x="46" y="14"/>
                    </a:lnTo>
                    <a:lnTo>
                      <a:pt x="49" y="9"/>
                    </a:lnTo>
                    <a:lnTo>
                      <a:pt x="50" y="7"/>
                    </a:lnTo>
                    <a:lnTo>
                      <a:pt x="53" y="4"/>
                    </a:lnTo>
                    <a:lnTo>
                      <a:pt x="54" y="1"/>
                    </a:lnTo>
                    <a:lnTo>
                      <a:pt x="5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0" name="Freeform 4078"/>
              <p:cNvSpPr>
                <a:spLocks/>
              </p:cNvSpPr>
              <p:nvPr/>
            </p:nvSpPr>
            <p:spPr bwMode="auto">
              <a:xfrm>
                <a:off x="4406" y="3745"/>
                <a:ext cx="5" cy="11"/>
              </a:xfrm>
              <a:custGeom>
                <a:avLst/>
                <a:gdLst>
                  <a:gd name="T0" fmla="*/ 2 w 8"/>
                  <a:gd name="T1" fmla="*/ 18 h 20"/>
                  <a:gd name="T2" fmla="*/ 2 w 8"/>
                  <a:gd name="T3" fmla="*/ 13 h 20"/>
                  <a:gd name="T4" fmla="*/ 3 w 8"/>
                  <a:gd name="T5" fmla="*/ 9 h 20"/>
                  <a:gd name="T6" fmla="*/ 8 w 8"/>
                  <a:gd name="T7" fmla="*/ 0 h 20"/>
                  <a:gd name="T8" fmla="*/ 7 w 8"/>
                  <a:gd name="T9" fmla="*/ 0 h 20"/>
                  <a:gd name="T10" fmla="*/ 6 w 8"/>
                  <a:gd name="T11" fmla="*/ 0 h 20"/>
                  <a:gd name="T12" fmla="*/ 1 w 8"/>
                  <a:gd name="T13" fmla="*/ 9 h 20"/>
                  <a:gd name="T14" fmla="*/ 0 w 8"/>
                  <a:gd name="T15" fmla="*/ 13 h 20"/>
                  <a:gd name="T16" fmla="*/ 1 w 8"/>
                  <a:gd name="T17" fmla="*/ 20 h 20"/>
                  <a:gd name="T18" fmla="*/ 2 w 8"/>
                  <a:gd name="T19" fmla="*/ 1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0"/>
                  <a:gd name="T32" fmla="*/ 8 w 8"/>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0">
                    <a:moveTo>
                      <a:pt x="2" y="18"/>
                    </a:moveTo>
                    <a:lnTo>
                      <a:pt x="2" y="13"/>
                    </a:lnTo>
                    <a:lnTo>
                      <a:pt x="3" y="9"/>
                    </a:lnTo>
                    <a:lnTo>
                      <a:pt x="8" y="0"/>
                    </a:lnTo>
                    <a:lnTo>
                      <a:pt x="7" y="0"/>
                    </a:lnTo>
                    <a:lnTo>
                      <a:pt x="6" y="0"/>
                    </a:lnTo>
                    <a:lnTo>
                      <a:pt x="1" y="9"/>
                    </a:lnTo>
                    <a:lnTo>
                      <a:pt x="0" y="13"/>
                    </a:lnTo>
                    <a:lnTo>
                      <a:pt x="1" y="20"/>
                    </a:lnTo>
                    <a:lnTo>
                      <a:pt x="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1" name="Freeform 4079"/>
              <p:cNvSpPr>
                <a:spLocks/>
              </p:cNvSpPr>
              <p:nvPr/>
            </p:nvSpPr>
            <p:spPr bwMode="auto">
              <a:xfrm>
                <a:off x="4409" y="3743"/>
                <a:ext cx="3" cy="3"/>
              </a:xfrm>
              <a:custGeom>
                <a:avLst/>
                <a:gdLst>
                  <a:gd name="T0" fmla="*/ 1 w 4"/>
                  <a:gd name="T1" fmla="*/ 5 h 6"/>
                  <a:gd name="T2" fmla="*/ 2 w 4"/>
                  <a:gd name="T3" fmla="*/ 6 h 6"/>
                  <a:gd name="T4" fmla="*/ 4 w 4"/>
                  <a:gd name="T5" fmla="*/ 2 h 6"/>
                  <a:gd name="T6" fmla="*/ 3 w 4"/>
                  <a:gd name="T7" fmla="*/ 1 h 6"/>
                  <a:gd name="T8" fmla="*/ 2 w 4"/>
                  <a:gd name="T9" fmla="*/ 0 h 6"/>
                  <a:gd name="T10" fmla="*/ 2 w 4"/>
                  <a:gd name="T11" fmla="*/ 0 h 6"/>
                  <a:gd name="T12" fmla="*/ 0 w 4"/>
                  <a:gd name="T13" fmla="*/ 5 h 6"/>
                  <a:gd name="T14" fmla="*/ 1 w 4"/>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1" y="5"/>
                    </a:moveTo>
                    <a:lnTo>
                      <a:pt x="2" y="6"/>
                    </a:lnTo>
                    <a:lnTo>
                      <a:pt x="4" y="2"/>
                    </a:lnTo>
                    <a:lnTo>
                      <a:pt x="3" y="1"/>
                    </a:lnTo>
                    <a:lnTo>
                      <a:pt x="2" y="0"/>
                    </a:lnTo>
                    <a:lnTo>
                      <a:pt x="0" y="5"/>
                    </a:lnTo>
                    <a:lnTo>
                      <a:pt x="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2" name="Freeform 4080"/>
              <p:cNvSpPr>
                <a:spLocks/>
              </p:cNvSpPr>
              <p:nvPr/>
            </p:nvSpPr>
            <p:spPr bwMode="auto">
              <a:xfrm>
                <a:off x="4411" y="3724"/>
                <a:ext cx="95" cy="22"/>
              </a:xfrm>
              <a:custGeom>
                <a:avLst/>
                <a:gdLst>
                  <a:gd name="T0" fmla="*/ 2 w 190"/>
                  <a:gd name="T1" fmla="*/ 40 h 44"/>
                  <a:gd name="T2" fmla="*/ 0 w 190"/>
                  <a:gd name="T3" fmla="*/ 44 h 44"/>
                  <a:gd name="T4" fmla="*/ 3 w 190"/>
                  <a:gd name="T5" fmla="*/ 37 h 44"/>
                  <a:gd name="T6" fmla="*/ 18 w 190"/>
                  <a:gd name="T7" fmla="*/ 22 h 44"/>
                  <a:gd name="T8" fmla="*/ 22 w 190"/>
                  <a:gd name="T9" fmla="*/ 19 h 44"/>
                  <a:gd name="T10" fmla="*/ 30 w 190"/>
                  <a:gd name="T11" fmla="*/ 17 h 44"/>
                  <a:gd name="T12" fmla="*/ 33 w 190"/>
                  <a:gd name="T13" fmla="*/ 14 h 44"/>
                  <a:gd name="T14" fmla="*/ 38 w 190"/>
                  <a:gd name="T15" fmla="*/ 13 h 44"/>
                  <a:gd name="T16" fmla="*/ 50 w 190"/>
                  <a:gd name="T17" fmla="*/ 8 h 44"/>
                  <a:gd name="T18" fmla="*/ 55 w 190"/>
                  <a:gd name="T19" fmla="*/ 7 h 44"/>
                  <a:gd name="T20" fmla="*/ 76 w 190"/>
                  <a:gd name="T21" fmla="*/ 3 h 44"/>
                  <a:gd name="T22" fmla="*/ 84 w 190"/>
                  <a:gd name="T23" fmla="*/ 2 h 44"/>
                  <a:gd name="T24" fmla="*/ 131 w 190"/>
                  <a:gd name="T25" fmla="*/ 2 h 44"/>
                  <a:gd name="T26" fmla="*/ 139 w 190"/>
                  <a:gd name="T27" fmla="*/ 3 h 44"/>
                  <a:gd name="T28" fmla="*/ 153 w 190"/>
                  <a:gd name="T29" fmla="*/ 6 h 44"/>
                  <a:gd name="T30" fmla="*/ 160 w 190"/>
                  <a:gd name="T31" fmla="*/ 8 h 44"/>
                  <a:gd name="T32" fmla="*/ 166 w 190"/>
                  <a:gd name="T33" fmla="*/ 9 h 44"/>
                  <a:gd name="T34" fmla="*/ 180 w 190"/>
                  <a:gd name="T35" fmla="*/ 15 h 44"/>
                  <a:gd name="T36" fmla="*/ 188 w 190"/>
                  <a:gd name="T37" fmla="*/ 19 h 44"/>
                  <a:gd name="T38" fmla="*/ 189 w 190"/>
                  <a:gd name="T39" fmla="*/ 18 h 44"/>
                  <a:gd name="T40" fmla="*/ 190 w 190"/>
                  <a:gd name="T41" fmla="*/ 17 h 44"/>
                  <a:gd name="T42" fmla="*/ 186 w 190"/>
                  <a:gd name="T43" fmla="*/ 15 h 44"/>
                  <a:gd name="T44" fmla="*/ 166 w 190"/>
                  <a:gd name="T45" fmla="*/ 7 h 44"/>
                  <a:gd name="T46" fmla="*/ 160 w 190"/>
                  <a:gd name="T47" fmla="*/ 6 h 44"/>
                  <a:gd name="T48" fmla="*/ 153 w 190"/>
                  <a:gd name="T49" fmla="*/ 3 h 44"/>
                  <a:gd name="T50" fmla="*/ 139 w 190"/>
                  <a:gd name="T51" fmla="*/ 1 h 44"/>
                  <a:gd name="T52" fmla="*/ 131 w 190"/>
                  <a:gd name="T53" fmla="*/ 0 h 44"/>
                  <a:gd name="T54" fmla="*/ 84 w 190"/>
                  <a:gd name="T55" fmla="*/ 0 h 44"/>
                  <a:gd name="T56" fmla="*/ 76 w 190"/>
                  <a:gd name="T57" fmla="*/ 1 h 44"/>
                  <a:gd name="T58" fmla="*/ 55 w 190"/>
                  <a:gd name="T59" fmla="*/ 4 h 44"/>
                  <a:gd name="T60" fmla="*/ 50 w 190"/>
                  <a:gd name="T61" fmla="*/ 6 h 44"/>
                  <a:gd name="T62" fmla="*/ 38 w 190"/>
                  <a:gd name="T63" fmla="*/ 10 h 44"/>
                  <a:gd name="T64" fmla="*/ 31 w 190"/>
                  <a:gd name="T65" fmla="*/ 11 h 44"/>
                  <a:gd name="T66" fmla="*/ 25 w 190"/>
                  <a:gd name="T67" fmla="*/ 15 h 44"/>
                  <a:gd name="T68" fmla="*/ 22 w 190"/>
                  <a:gd name="T69" fmla="*/ 17 h 44"/>
                  <a:gd name="T70" fmla="*/ 15 w 190"/>
                  <a:gd name="T71" fmla="*/ 21 h 44"/>
                  <a:gd name="T72" fmla="*/ 3 w 190"/>
                  <a:gd name="T73" fmla="*/ 32 h 44"/>
                  <a:gd name="T74" fmla="*/ 0 w 190"/>
                  <a:gd name="T75" fmla="*/ 39 h 44"/>
                  <a:gd name="T76" fmla="*/ 1 w 190"/>
                  <a:gd name="T77" fmla="*/ 39 h 44"/>
                  <a:gd name="T78" fmla="*/ 2 w 190"/>
                  <a:gd name="T79" fmla="*/ 40 h 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0"/>
                  <a:gd name="T121" fmla="*/ 0 h 44"/>
                  <a:gd name="T122" fmla="*/ 190 w 190"/>
                  <a:gd name="T123" fmla="*/ 44 h 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0" h="44">
                    <a:moveTo>
                      <a:pt x="2" y="40"/>
                    </a:moveTo>
                    <a:lnTo>
                      <a:pt x="0" y="44"/>
                    </a:lnTo>
                    <a:lnTo>
                      <a:pt x="3" y="37"/>
                    </a:lnTo>
                    <a:lnTo>
                      <a:pt x="18" y="22"/>
                    </a:lnTo>
                    <a:lnTo>
                      <a:pt x="22" y="19"/>
                    </a:lnTo>
                    <a:lnTo>
                      <a:pt x="30" y="17"/>
                    </a:lnTo>
                    <a:lnTo>
                      <a:pt x="33" y="14"/>
                    </a:lnTo>
                    <a:lnTo>
                      <a:pt x="38" y="13"/>
                    </a:lnTo>
                    <a:lnTo>
                      <a:pt x="50" y="8"/>
                    </a:lnTo>
                    <a:lnTo>
                      <a:pt x="55" y="7"/>
                    </a:lnTo>
                    <a:lnTo>
                      <a:pt x="76" y="3"/>
                    </a:lnTo>
                    <a:lnTo>
                      <a:pt x="84" y="2"/>
                    </a:lnTo>
                    <a:lnTo>
                      <a:pt x="131" y="2"/>
                    </a:lnTo>
                    <a:lnTo>
                      <a:pt x="139" y="3"/>
                    </a:lnTo>
                    <a:lnTo>
                      <a:pt x="153" y="6"/>
                    </a:lnTo>
                    <a:lnTo>
                      <a:pt x="160" y="8"/>
                    </a:lnTo>
                    <a:lnTo>
                      <a:pt x="166" y="9"/>
                    </a:lnTo>
                    <a:lnTo>
                      <a:pt x="180" y="15"/>
                    </a:lnTo>
                    <a:lnTo>
                      <a:pt x="188" y="19"/>
                    </a:lnTo>
                    <a:lnTo>
                      <a:pt x="189" y="18"/>
                    </a:lnTo>
                    <a:lnTo>
                      <a:pt x="190" y="17"/>
                    </a:lnTo>
                    <a:lnTo>
                      <a:pt x="186" y="15"/>
                    </a:lnTo>
                    <a:lnTo>
                      <a:pt x="166" y="7"/>
                    </a:lnTo>
                    <a:lnTo>
                      <a:pt x="160" y="6"/>
                    </a:lnTo>
                    <a:lnTo>
                      <a:pt x="153" y="3"/>
                    </a:lnTo>
                    <a:lnTo>
                      <a:pt x="139" y="1"/>
                    </a:lnTo>
                    <a:lnTo>
                      <a:pt x="131" y="0"/>
                    </a:lnTo>
                    <a:lnTo>
                      <a:pt x="84" y="0"/>
                    </a:lnTo>
                    <a:lnTo>
                      <a:pt x="76" y="1"/>
                    </a:lnTo>
                    <a:lnTo>
                      <a:pt x="55" y="4"/>
                    </a:lnTo>
                    <a:lnTo>
                      <a:pt x="50" y="6"/>
                    </a:lnTo>
                    <a:lnTo>
                      <a:pt x="38" y="10"/>
                    </a:lnTo>
                    <a:lnTo>
                      <a:pt x="31" y="11"/>
                    </a:lnTo>
                    <a:lnTo>
                      <a:pt x="25" y="15"/>
                    </a:lnTo>
                    <a:lnTo>
                      <a:pt x="22" y="17"/>
                    </a:lnTo>
                    <a:lnTo>
                      <a:pt x="15" y="21"/>
                    </a:lnTo>
                    <a:lnTo>
                      <a:pt x="3" y="32"/>
                    </a:lnTo>
                    <a:lnTo>
                      <a:pt x="0" y="39"/>
                    </a:lnTo>
                    <a:lnTo>
                      <a:pt x="1" y="39"/>
                    </a:lnTo>
                    <a:lnTo>
                      <a:pt x="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3" name="Freeform 4081"/>
              <p:cNvSpPr>
                <a:spLocks/>
              </p:cNvSpPr>
              <p:nvPr/>
            </p:nvSpPr>
            <p:spPr bwMode="auto">
              <a:xfrm>
                <a:off x="4502" y="3732"/>
                <a:ext cx="5" cy="3"/>
              </a:xfrm>
              <a:custGeom>
                <a:avLst/>
                <a:gdLst>
                  <a:gd name="T0" fmla="*/ 6 w 12"/>
                  <a:gd name="T1" fmla="*/ 3 h 6"/>
                  <a:gd name="T2" fmla="*/ 0 w 12"/>
                  <a:gd name="T3" fmla="*/ 0 h 6"/>
                  <a:gd name="T4" fmla="*/ 12 w 12"/>
                  <a:gd name="T5" fmla="*/ 6 h 6"/>
                  <a:gd name="T6" fmla="*/ 12 w 12"/>
                  <a:gd name="T7" fmla="*/ 5 h 6"/>
                  <a:gd name="T8" fmla="*/ 12 w 12"/>
                  <a:gd name="T9" fmla="*/ 3 h 6"/>
                  <a:gd name="T10" fmla="*/ 7 w 12"/>
                  <a:gd name="T11" fmla="*/ 1 h 6"/>
                  <a:gd name="T12" fmla="*/ 7 w 12"/>
                  <a:gd name="T13" fmla="*/ 2 h 6"/>
                  <a:gd name="T14" fmla="*/ 6 w 12"/>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6"/>
                  <a:gd name="T26" fmla="*/ 12 w 1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6">
                    <a:moveTo>
                      <a:pt x="6" y="3"/>
                    </a:moveTo>
                    <a:lnTo>
                      <a:pt x="0" y="0"/>
                    </a:lnTo>
                    <a:lnTo>
                      <a:pt x="12" y="6"/>
                    </a:lnTo>
                    <a:lnTo>
                      <a:pt x="12" y="5"/>
                    </a:lnTo>
                    <a:lnTo>
                      <a:pt x="12" y="3"/>
                    </a:lnTo>
                    <a:lnTo>
                      <a:pt x="7" y="1"/>
                    </a:lnTo>
                    <a:lnTo>
                      <a:pt x="7" y="2"/>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4" name="Freeform 4082"/>
              <p:cNvSpPr>
                <a:spLocks/>
              </p:cNvSpPr>
              <p:nvPr/>
            </p:nvSpPr>
            <p:spPr bwMode="auto">
              <a:xfrm>
                <a:off x="4507" y="3734"/>
                <a:ext cx="13" cy="15"/>
              </a:xfrm>
              <a:custGeom>
                <a:avLst/>
                <a:gdLst>
                  <a:gd name="T0" fmla="*/ 2 w 27"/>
                  <a:gd name="T1" fmla="*/ 2 h 32"/>
                  <a:gd name="T2" fmla="*/ 0 w 27"/>
                  <a:gd name="T3" fmla="*/ 3 h 32"/>
                  <a:gd name="T4" fmla="*/ 4 w 27"/>
                  <a:gd name="T5" fmla="*/ 5 h 32"/>
                  <a:gd name="T6" fmla="*/ 9 w 27"/>
                  <a:gd name="T7" fmla="*/ 9 h 32"/>
                  <a:gd name="T8" fmla="*/ 15 w 27"/>
                  <a:gd name="T9" fmla="*/ 15 h 32"/>
                  <a:gd name="T10" fmla="*/ 22 w 27"/>
                  <a:gd name="T11" fmla="*/ 26 h 32"/>
                  <a:gd name="T12" fmla="*/ 25 w 27"/>
                  <a:gd name="T13" fmla="*/ 32 h 32"/>
                  <a:gd name="T14" fmla="*/ 27 w 27"/>
                  <a:gd name="T15" fmla="*/ 32 h 32"/>
                  <a:gd name="T16" fmla="*/ 25 w 27"/>
                  <a:gd name="T17" fmla="*/ 22 h 32"/>
                  <a:gd name="T18" fmla="*/ 18 w 27"/>
                  <a:gd name="T19" fmla="*/ 13 h 32"/>
                  <a:gd name="T20" fmla="*/ 11 w 27"/>
                  <a:gd name="T21" fmla="*/ 6 h 32"/>
                  <a:gd name="T22" fmla="*/ 6 w 27"/>
                  <a:gd name="T23" fmla="*/ 3 h 32"/>
                  <a:gd name="T24" fmla="*/ 6 w 27"/>
                  <a:gd name="T25" fmla="*/ 3 h 32"/>
                  <a:gd name="T26" fmla="*/ 2 w 27"/>
                  <a:gd name="T27" fmla="*/ 0 h 32"/>
                  <a:gd name="T28" fmla="*/ 2 w 27"/>
                  <a:gd name="T29" fmla="*/ 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32"/>
                  <a:gd name="T47" fmla="*/ 27 w 27"/>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32">
                    <a:moveTo>
                      <a:pt x="2" y="2"/>
                    </a:moveTo>
                    <a:lnTo>
                      <a:pt x="0" y="3"/>
                    </a:lnTo>
                    <a:lnTo>
                      <a:pt x="4" y="5"/>
                    </a:lnTo>
                    <a:lnTo>
                      <a:pt x="9" y="9"/>
                    </a:lnTo>
                    <a:lnTo>
                      <a:pt x="15" y="15"/>
                    </a:lnTo>
                    <a:lnTo>
                      <a:pt x="22" y="26"/>
                    </a:lnTo>
                    <a:lnTo>
                      <a:pt x="25" y="32"/>
                    </a:lnTo>
                    <a:lnTo>
                      <a:pt x="27" y="32"/>
                    </a:lnTo>
                    <a:lnTo>
                      <a:pt x="25" y="22"/>
                    </a:lnTo>
                    <a:lnTo>
                      <a:pt x="18" y="13"/>
                    </a:lnTo>
                    <a:lnTo>
                      <a:pt x="11" y="6"/>
                    </a:lnTo>
                    <a:lnTo>
                      <a:pt x="6" y="3"/>
                    </a:lnTo>
                    <a:lnTo>
                      <a:pt x="2" y="0"/>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5" name="Freeform 4083"/>
              <p:cNvSpPr>
                <a:spLocks/>
              </p:cNvSpPr>
              <p:nvPr/>
            </p:nvSpPr>
            <p:spPr bwMode="auto">
              <a:xfrm>
                <a:off x="4513" y="3749"/>
                <a:ext cx="8" cy="19"/>
              </a:xfrm>
              <a:custGeom>
                <a:avLst/>
                <a:gdLst>
                  <a:gd name="T0" fmla="*/ 12 w 15"/>
                  <a:gd name="T1" fmla="*/ 0 h 38"/>
                  <a:gd name="T2" fmla="*/ 12 w 15"/>
                  <a:gd name="T3" fmla="*/ 4 h 38"/>
                  <a:gd name="T4" fmla="*/ 13 w 15"/>
                  <a:gd name="T5" fmla="*/ 9 h 38"/>
                  <a:gd name="T6" fmla="*/ 12 w 15"/>
                  <a:gd name="T7" fmla="*/ 9 h 38"/>
                  <a:gd name="T8" fmla="*/ 12 w 15"/>
                  <a:gd name="T9" fmla="*/ 17 h 38"/>
                  <a:gd name="T10" fmla="*/ 9 w 15"/>
                  <a:gd name="T11" fmla="*/ 21 h 38"/>
                  <a:gd name="T12" fmla="*/ 9 w 15"/>
                  <a:gd name="T13" fmla="*/ 23 h 38"/>
                  <a:gd name="T14" fmla="*/ 4 w 15"/>
                  <a:gd name="T15" fmla="*/ 34 h 38"/>
                  <a:gd name="T16" fmla="*/ 2 w 15"/>
                  <a:gd name="T17" fmla="*/ 34 h 38"/>
                  <a:gd name="T18" fmla="*/ 0 w 15"/>
                  <a:gd name="T19" fmla="*/ 38 h 38"/>
                  <a:gd name="T20" fmla="*/ 1 w 15"/>
                  <a:gd name="T21" fmla="*/ 38 h 38"/>
                  <a:gd name="T22" fmla="*/ 2 w 15"/>
                  <a:gd name="T23" fmla="*/ 38 h 38"/>
                  <a:gd name="T24" fmla="*/ 2 w 15"/>
                  <a:gd name="T25" fmla="*/ 36 h 38"/>
                  <a:gd name="T26" fmla="*/ 6 w 15"/>
                  <a:gd name="T27" fmla="*/ 34 h 38"/>
                  <a:gd name="T28" fmla="*/ 12 w 15"/>
                  <a:gd name="T29" fmla="*/ 23 h 38"/>
                  <a:gd name="T30" fmla="*/ 12 w 15"/>
                  <a:gd name="T31" fmla="*/ 21 h 38"/>
                  <a:gd name="T32" fmla="*/ 14 w 15"/>
                  <a:gd name="T33" fmla="*/ 17 h 38"/>
                  <a:gd name="T34" fmla="*/ 14 w 15"/>
                  <a:gd name="T35" fmla="*/ 11 h 38"/>
                  <a:gd name="T36" fmla="*/ 15 w 15"/>
                  <a:gd name="T37" fmla="*/ 9 h 38"/>
                  <a:gd name="T38" fmla="*/ 14 w 15"/>
                  <a:gd name="T39" fmla="*/ 4 h 38"/>
                  <a:gd name="T40" fmla="*/ 14 w 15"/>
                  <a:gd name="T41" fmla="*/ 0 h 38"/>
                  <a:gd name="T42" fmla="*/ 12 w 15"/>
                  <a:gd name="T43" fmla="*/ 0 h 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
                  <a:gd name="T67" fmla="*/ 0 h 38"/>
                  <a:gd name="T68" fmla="*/ 15 w 15"/>
                  <a:gd name="T69" fmla="*/ 38 h 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 h="38">
                    <a:moveTo>
                      <a:pt x="12" y="0"/>
                    </a:moveTo>
                    <a:lnTo>
                      <a:pt x="12" y="4"/>
                    </a:lnTo>
                    <a:lnTo>
                      <a:pt x="13" y="9"/>
                    </a:lnTo>
                    <a:lnTo>
                      <a:pt x="12" y="9"/>
                    </a:lnTo>
                    <a:lnTo>
                      <a:pt x="12" y="17"/>
                    </a:lnTo>
                    <a:lnTo>
                      <a:pt x="9" y="21"/>
                    </a:lnTo>
                    <a:lnTo>
                      <a:pt x="9" y="23"/>
                    </a:lnTo>
                    <a:lnTo>
                      <a:pt x="4" y="34"/>
                    </a:lnTo>
                    <a:lnTo>
                      <a:pt x="2" y="34"/>
                    </a:lnTo>
                    <a:lnTo>
                      <a:pt x="0" y="38"/>
                    </a:lnTo>
                    <a:lnTo>
                      <a:pt x="1" y="38"/>
                    </a:lnTo>
                    <a:lnTo>
                      <a:pt x="2" y="38"/>
                    </a:lnTo>
                    <a:lnTo>
                      <a:pt x="2" y="36"/>
                    </a:lnTo>
                    <a:lnTo>
                      <a:pt x="6" y="34"/>
                    </a:lnTo>
                    <a:lnTo>
                      <a:pt x="12" y="23"/>
                    </a:lnTo>
                    <a:lnTo>
                      <a:pt x="12" y="21"/>
                    </a:lnTo>
                    <a:lnTo>
                      <a:pt x="14" y="17"/>
                    </a:lnTo>
                    <a:lnTo>
                      <a:pt x="14" y="11"/>
                    </a:lnTo>
                    <a:lnTo>
                      <a:pt x="15" y="9"/>
                    </a:lnTo>
                    <a:lnTo>
                      <a:pt x="14" y="4"/>
                    </a:lnTo>
                    <a:lnTo>
                      <a:pt x="14"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6" name="Freeform 4084"/>
              <p:cNvSpPr>
                <a:spLocks/>
              </p:cNvSpPr>
              <p:nvPr/>
            </p:nvSpPr>
            <p:spPr bwMode="auto">
              <a:xfrm>
                <a:off x="4499" y="3768"/>
                <a:ext cx="15" cy="14"/>
              </a:xfrm>
              <a:custGeom>
                <a:avLst/>
                <a:gdLst>
                  <a:gd name="T0" fmla="*/ 30 w 31"/>
                  <a:gd name="T1" fmla="*/ 2 h 28"/>
                  <a:gd name="T2" fmla="*/ 29 w 31"/>
                  <a:gd name="T3" fmla="*/ 0 h 28"/>
                  <a:gd name="T4" fmla="*/ 15 w 31"/>
                  <a:gd name="T5" fmla="*/ 14 h 28"/>
                  <a:gd name="T6" fmla="*/ 12 w 31"/>
                  <a:gd name="T7" fmla="*/ 17 h 28"/>
                  <a:gd name="T8" fmla="*/ 10 w 31"/>
                  <a:gd name="T9" fmla="*/ 19 h 28"/>
                  <a:gd name="T10" fmla="*/ 6 w 31"/>
                  <a:gd name="T11" fmla="*/ 21 h 28"/>
                  <a:gd name="T12" fmla="*/ 3 w 31"/>
                  <a:gd name="T13" fmla="*/ 25 h 28"/>
                  <a:gd name="T14" fmla="*/ 0 w 31"/>
                  <a:gd name="T15" fmla="*/ 26 h 28"/>
                  <a:gd name="T16" fmla="*/ 0 w 31"/>
                  <a:gd name="T17" fmla="*/ 27 h 28"/>
                  <a:gd name="T18" fmla="*/ 0 w 31"/>
                  <a:gd name="T19" fmla="*/ 28 h 28"/>
                  <a:gd name="T20" fmla="*/ 7 w 31"/>
                  <a:gd name="T21" fmla="*/ 25 h 28"/>
                  <a:gd name="T22" fmla="*/ 8 w 31"/>
                  <a:gd name="T23" fmla="*/ 23 h 28"/>
                  <a:gd name="T24" fmla="*/ 12 w 31"/>
                  <a:gd name="T25" fmla="*/ 21 h 28"/>
                  <a:gd name="T26" fmla="*/ 14 w 31"/>
                  <a:gd name="T27" fmla="*/ 19 h 28"/>
                  <a:gd name="T28" fmla="*/ 18 w 31"/>
                  <a:gd name="T29" fmla="*/ 17 h 28"/>
                  <a:gd name="T30" fmla="*/ 30 w 31"/>
                  <a:gd name="T31" fmla="*/ 4 h 28"/>
                  <a:gd name="T32" fmla="*/ 31 w 31"/>
                  <a:gd name="T33" fmla="*/ 2 h 28"/>
                  <a:gd name="T34" fmla="*/ 30 w 31"/>
                  <a:gd name="T35" fmla="*/ 2 h 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8"/>
                  <a:gd name="T56" fmla="*/ 31 w 31"/>
                  <a:gd name="T57" fmla="*/ 28 h 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8">
                    <a:moveTo>
                      <a:pt x="30" y="2"/>
                    </a:moveTo>
                    <a:lnTo>
                      <a:pt x="29" y="0"/>
                    </a:lnTo>
                    <a:lnTo>
                      <a:pt x="15" y="14"/>
                    </a:lnTo>
                    <a:lnTo>
                      <a:pt x="12" y="17"/>
                    </a:lnTo>
                    <a:lnTo>
                      <a:pt x="10" y="19"/>
                    </a:lnTo>
                    <a:lnTo>
                      <a:pt x="6" y="21"/>
                    </a:lnTo>
                    <a:lnTo>
                      <a:pt x="3" y="25"/>
                    </a:lnTo>
                    <a:lnTo>
                      <a:pt x="0" y="26"/>
                    </a:lnTo>
                    <a:lnTo>
                      <a:pt x="0" y="27"/>
                    </a:lnTo>
                    <a:lnTo>
                      <a:pt x="0" y="28"/>
                    </a:lnTo>
                    <a:lnTo>
                      <a:pt x="7" y="25"/>
                    </a:lnTo>
                    <a:lnTo>
                      <a:pt x="8" y="23"/>
                    </a:lnTo>
                    <a:lnTo>
                      <a:pt x="12" y="21"/>
                    </a:lnTo>
                    <a:lnTo>
                      <a:pt x="14" y="19"/>
                    </a:lnTo>
                    <a:lnTo>
                      <a:pt x="18" y="17"/>
                    </a:lnTo>
                    <a:lnTo>
                      <a:pt x="30" y="4"/>
                    </a:lnTo>
                    <a:lnTo>
                      <a:pt x="31" y="2"/>
                    </a:lnTo>
                    <a:lnTo>
                      <a:pt x="3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7" name="Freeform 4085"/>
              <p:cNvSpPr>
                <a:spLocks/>
              </p:cNvSpPr>
              <p:nvPr/>
            </p:nvSpPr>
            <p:spPr bwMode="auto">
              <a:xfrm>
                <a:off x="4496" y="3780"/>
                <a:ext cx="3" cy="3"/>
              </a:xfrm>
              <a:custGeom>
                <a:avLst/>
                <a:gdLst>
                  <a:gd name="T0" fmla="*/ 4 w 5"/>
                  <a:gd name="T1" fmla="*/ 0 h 4"/>
                  <a:gd name="T2" fmla="*/ 0 w 5"/>
                  <a:gd name="T3" fmla="*/ 2 h 4"/>
                  <a:gd name="T4" fmla="*/ 0 w 5"/>
                  <a:gd name="T5" fmla="*/ 2 h 4"/>
                  <a:gd name="T6" fmla="*/ 1 w 5"/>
                  <a:gd name="T7" fmla="*/ 3 h 4"/>
                  <a:gd name="T8" fmla="*/ 2 w 5"/>
                  <a:gd name="T9" fmla="*/ 4 h 4"/>
                  <a:gd name="T10" fmla="*/ 5 w 5"/>
                  <a:gd name="T11" fmla="*/ 2 h 4"/>
                  <a:gd name="T12" fmla="*/ 4 w 5"/>
                  <a:gd name="T13" fmla="*/ 1 h 4"/>
                  <a:gd name="T14" fmla="*/ 4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0" y="2"/>
                    </a:lnTo>
                    <a:lnTo>
                      <a:pt x="1" y="3"/>
                    </a:lnTo>
                    <a:lnTo>
                      <a:pt x="2" y="4"/>
                    </a:lnTo>
                    <a:lnTo>
                      <a:pt x="5" y="2"/>
                    </a:lnTo>
                    <a:lnTo>
                      <a:pt x="4" y="1"/>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8" name="Freeform 4086"/>
              <p:cNvSpPr>
                <a:spLocks/>
              </p:cNvSpPr>
              <p:nvPr/>
            </p:nvSpPr>
            <p:spPr bwMode="auto">
              <a:xfrm>
                <a:off x="4481" y="3782"/>
                <a:ext cx="18" cy="9"/>
              </a:xfrm>
              <a:custGeom>
                <a:avLst/>
                <a:gdLst>
                  <a:gd name="T0" fmla="*/ 32 w 36"/>
                  <a:gd name="T1" fmla="*/ 1 h 20"/>
                  <a:gd name="T2" fmla="*/ 32 w 36"/>
                  <a:gd name="T3" fmla="*/ 0 h 20"/>
                  <a:gd name="T4" fmla="*/ 19 w 36"/>
                  <a:gd name="T5" fmla="*/ 6 h 20"/>
                  <a:gd name="T6" fmla="*/ 17 w 36"/>
                  <a:gd name="T7" fmla="*/ 8 h 20"/>
                  <a:gd name="T8" fmla="*/ 10 w 36"/>
                  <a:gd name="T9" fmla="*/ 13 h 20"/>
                  <a:gd name="T10" fmla="*/ 4 w 36"/>
                  <a:gd name="T11" fmla="*/ 15 h 20"/>
                  <a:gd name="T12" fmla="*/ 0 w 36"/>
                  <a:gd name="T13" fmla="*/ 17 h 20"/>
                  <a:gd name="T14" fmla="*/ 1 w 36"/>
                  <a:gd name="T15" fmla="*/ 19 h 20"/>
                  <a:gd name="T16" fmla="*/ 2 w 36"/>
                  <a:gd name="T17" fmla="*/ 20 h 20"/>
                  <a:gd name="T18" fmla="*/ 10 w 36"/>
                  <a:gd name="T19" fmla="*/ 15 h 20"/>
                  <a:gd name="T20" fmla="*/ 16 w 36"/>
                  <a:gd name="T21" fmla="*/ 13 h 20"/>
                  <a:gd name="T22" fmla="*/ 19 w 36"/>
                  <a:gd name="T23" fmla="*/ 10 h 20"/>
                  <a:gd name="T24" fmla="*/ 26 w 36"/>
                  <a:gd name="T25" fmla="*/ 6 h 20"/>
                  <a:gd name="T26" fmla="*/ 36 w 36"/>
                  <a:gd name="T27" fmla="*/ 0 h 20"/>
                  <a:gd name="T28" fmla="*/ 33 w 36"/>
                  <a:gd name="T29" fmla="*/ 2 h 20"/>
                  <a:gd name="T30" fmla="*/ 32 w 36"/>
                  <a:gd name="T31" fmla="*/ 1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6"/>
                  <a:gd name="T49" fmla="*/ 0 h 20"/>
                  <a:gd name="T50" fmla="*/ 36 w 36"/>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6" h="20">
                    <a:moveTo>
                      <a:pt x="32" y="1"/>
                    </a:moveTo>
                    <a:lnTo>
                      <a:pt x="32" y="0"/>
                    </a:lnTo>
                    <a:lnTo>
                      <a:pt x="19" y="6"/>
                    </a:lnTo>
                    <a:lnTo>
                      <a:pt x="17" y="8"/>
                    </a:lnTo>
                    <a:lnTo>
                      <a:pt x="10" y="13"/>
                    </a:lnTo>
                    <a:lnTo>
                      <a:pt x="4" y="15"/>
                    </a:lnTo>
                    <a:lnTo>
                      <a:pt x="0" y="17"/>
                    </a:lnTo>
                    <a:lnTo>
                      <a:pt x="1" y="19"/>
                    </a:lnTo>
                    <a:lnTo>
                      <a:pt x="2" y="20"/>
                    </a:lnTo>
                    <a:lnTo>
                      <a:pt x="10" y="15"/>
                    </a:lnTo>
                    <a:lnTo>
                      <a:pt x="16" y="13"/>
                    </a:lnTo>
                    <a:lnTo>
                      <a:pt x="19" y="10"/>
                    </a:lnTo>
                    <a:lnTo>
                      <a:pt x="26" y="6"/>
                    </a:lnTo>
                    <a:lnTo>
                      <a:pt x="36" y="0"/>
                    </a:lnTo>
                    <a:lnTo>
                      <a:pt x="33" y="2"/>
                    </a:lnTo>
                    <a:lnTo>
                      <a:pt x="3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89" name="Freeform 4087"/>
              <p:cNvSpPr>
                <a:spLocks/>
              </p:cNvSpPr>
              <p:nvPr/>
            </p:nvSpPr>
            <p:spPr bwMode="auto">
              <a:xfrm>
                <a:off x="4455" y="3790"/>
                <a:ext cx="30" cy="15"/>
              </a:xfrm>
              <a:custGeom>
                <a:avLst/>
                <a:gdLst>
                  <a:gd name="T0" fmla="*/ 53 w 60"/>
                  <a:gd name="T1" fmla="*/ 3 h 30"/>
                  <a:gd name="T2" fmla="*/ 53 w 60"/>
                  <a:gd name="T3" fmla="*/ 1 h 30"/>
                  <a:gd name="T4" fmla="*/ 29 w 60"/>
                  <a:gd name="T5" fmla="*/ 13 h 30"/>
                  <a:gd name="T6" fmla="*/ 24 w 60"/>
                  <a:gd name="T7" fmla="*/ 16 h 30"/>
                  <a:gd name="T8" fmla="*/ 16 w 60"/>
                  <a:gd name="T9" fmla="*/ 19 h 30"/>
                  <a:gd name="T10" fmla="*/ 10 w 60"/>
                  <a:gd name="T11" fmla="*/ 23 h 30"/>
                  <a:gd name="T12" fmla="*/ 4 w 60"/>
                  <a:gd name="T13" fmla="*/ 26 h 30"/>
                  <a:gd name="T14" fmla="*/ 0 w 60"/>
                  <a:gd name="T15" fmla="*/ 28 h 30"/>
                  <a:gd name="T16" fmla="*/ 1 w 60"/>
                  <a:gd name="T17" fmla="*/ 29 h 30"/>
                  <a:gd name="T18" fmla="*/ 2 w 60"/>
                  <a:gd name="T19" fmla="*/ 30 h 30"/>
                  <a:gd name="T20" fmla="*/ 10 w 60"/>
                  <a:gd name="T21" fmla="*/ 26 h 30"/>
                  <a:gd name="T22" fmla="*/ 16 w 60"/>
                  <a:gd name="T23" fmla="*/ 23 h 30"/>
                  <a:gd name="T24" fmla="*/ 20 w 60"/>
                  <a:gd name="T25" fmla="*/ 21 h 30"/>
                  <a:gd name="T26" fmla="*/ 27 w 60"/>
                  <a:gd name="T27" fmla="*/ 19 h 30"/>
                  <a:gd name="T28" fmla="*/ 37 w 60"/>
                  <a:gd name="T29" fmla="*/ 12 h 30"/>
                  <a:gd name="T30" fmla="*/ 60 w 60"/>
                  <a:gd name="T31" fmla="*/ 0 h 30"/>
                  <a:gd name="T32" fmla="*/ 54 w 60"/>
                  <a:gd name="T33" fmla="*/ 4 h 30"/>
                  <a:gd name="T34" fmla="*/ 53 w 60"/>
                  <a:gd name="T35" fmla="*/ 3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30"/>
                  <a:gd name="T56" fmla="*/ 60 w 6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30">
                    <a:moveTo>
                      <a:pt x="53" y="3"/>
                    </a:moveTo>
                    <a:lnTo>
                      <a:pt x="53" y="1"/>
                    </a:lnTo>
                    <a:lnTo>
                      <a:pt x="29" y="13"/>
                    </a:lnTo>
                    <a:lnTo>
                      <a:pt x="24" y="16"/>
                    </a:lnTo>
                    <a:lnTo>
                      <a:pt x="16" y="19"/>
                    </a:lnTo>
                    <a:lnTo>
                      <a:pt x="10" y="23"/>
                    </a:lnTo>
                    <a:lnTo>
                      <a:pt x="4" y="26"/>
                    </a:lnTo>
                    <a:lnTo>
                      <a:pt x="0" y="28"/>
                    </a:lnTo>
                    <a:lnTo>
                      <a:pt x="1" y="29"/>
                    </a:lnTo>
                    <a:lnTo>
                      <a:pt x="2" y="30"/>
                    </a:lnTo>
                    <a:lnTo>
                      <a:pt x="10" y="26"/>
                    </a:lnTo>
                    <a:lnTo>
                      <a:pt x="16" y="23"/>
                    </a:lnTo>
                    <a:lnTo>
                      <a:pt x="20" y="21"/>
                    </a:lnTo>
                    <a:lnTo>
                      <a:pt x="27" y="19"/>
                    </a:lnTo>
                    <a:lnTo>
                      <a:pt x="37" y="12"/>
                    </a:lnTo>
                    <a:lnTo>
                      <a:pt x="60" y="0"/>
                    </a:lnTo>
                    <a:lnTo>
                      <a:pt x="54" y="4"/>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0" name="Freeform 4088"/>
              <p:cNvSpPr>
                <a:spLocks/>
              </p:cNvSpPr>
              <p:nvPr/>
            </p:nvSpPr>
            <p:spPr bwMode="auto">
              <a:xfrm>
                <a:off x="4451" y="3803"/>
                <a:ext cx="8" cy="4"/>
              </a:xfrm>
              <a:custGeom>
                <a:avLst/>
                <a:gdLst>
                  <a:gd name="T0" fmla="*/ 9 w 16"/>
                  <a:gd name="T1" fmla="*/ 2 h 8"/>
                  <a:gd name="T2" fmla="*/ 9 w 16"/>
                  <a:gd name="T3" fmla="*/ 1 h 8"/>
                  <a:gd name="T4" fmla="*/ 0 w 16"/>
                  <a:gd name="T5" fmla="*/ 5 h 8"/>
                  <a:gd name="T6" fmla="*/ 0 w 16"/>
                  <a:gd name="T7" fmla="*/ 7 h 8"/>
                  <a:gd name="T8" fmla="*/ 0 w 16"/>
                  <a:gd name="T9" fmla="*/ 8 h 8"/>
                  <a:gd name="T10" fmla="*/ 16 w 16"/>
                  <a:gd name="T11" fmla="*/ 0 h 8"/>
                  <a:gd name="T12" fmla="*/ 10 w 16"/>
                  <a:gd name="T13" fmla="*/ 3 h 8"/>
                  <a:gd name="T14" fmla="*/ 9 w 16"/>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8"/>
                  <a:gd name="T26" fmla="*/ 16 w 1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8">
                    <a:moveTo>
                      <a:pt x="9" y="2"/>
                    </a:moveTo>
                    <a:lnTo>
                      <a:pt x="9" y="1"/>
                    </a:lnTo>
                    <a:lnTo>
                      <a:pt x="0" y="5"/>
                    </a:lnTo>
                    <a:lnTo>
                      <a:pt x="0" y="7"/>
                    </a:lnTo>
                    <a:lnTo>
                      <a:pt x="0" y="8"/>
                    </a:lnTo>
                    <a:lnTo>
                      <a:pt x="16" y="0"/>
                    </a:lnTo>
                    <a:lnTo>
                      <a:pt x="10" y="3"/>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1" name="Freeform 4089"/>
              <p:cNvSpPr>
                <a:spLocks/>
              </p:cNvSpPr>
              <p:nvPr/>
            </p:nvSpPr>
            <p:spPr bwMode="auto">
              <a:xfrm>
                <a:off x="4441" y="3806"/>
                <a:ext cx="10" cy="7"/>
              </a:xfrm>
              <a:custGeom>
                <a:avLst/>
                <a:gdLst>
                  <a:gd name="T0" fmla="*/ 20 w 21"/>
                  <a:gd name="T1" fmla="*/ 0 h 14"/>
                  <a:gd name="T2" fmla="*/ 15 w 21"/>
                  <a:gd name="T3" fmla="*/ 3 h 14"/>
                  <a:gd name="T4" fmla="*/ 15 w 21"/>
                  <a:gd name="T5" fmla="*/ 3 h 14"/>
                  <a:gd name="T6" fmla="*/ 12 w 21"/>
                  <a:gd name="T7" fmla="*/ 4 h 14"/>
                  <a:gd name="T8" fmla="*/ 8 w 21"/>
                  <a:gd name="T9" fmla="*/ 6 h 14"/>
                  <a:gd name="T10" fmla="*/ 6 w 21"/>
                  <a:gd name="T11" fmla="*/ 7 h 14"/>
                  <a:gd name="T12" fmla="*/ 4 w 21"/>
                  <a:gd name="T13" fmla="*/ 9 h 14"/>
                  <a:gd name="T14" fmla="*/ 1 w 21"/>
                  <a:gd name="T15" fmla="*/ 12 h 14"/>
                  <a:gd name="T16" fmla="*/ 0 w 21"/>
                  <a:gd name="T17" fmla="*/ 12 h 14"/>
                  <a:gd name="T18" fmla="*/ 0 w 21"/>
                  <a:gd name="T19" fmla="*/ 13 h 14"/>
                  <a:gd name="T20" fmla="*/ 0 w 21"/>
                  <a:gd name="T21" fmla="*/ 14 h 14"/>
                  <a:gd name="T22" fmla="*/ 4 w 21"/>
                  <a:gd name="T23" fmla="*/ 12 h 14"/>
                  <a:gd name="T24" fmla="*/ 4 w 21"/>
                  <a:gd name="T25" fmla="*/ 11 h 14"/>
                  <a:gd name="T26" fmla="*/ 6 w 21"/>
                  <a:gd name="T27" fmla="*/ 10 h 14"/>
                  <a:gd name="T28" fmla="*/ 12 w 21"/>
                  <a:gd name="T29" fmla="*/ 9 h 14"/>
                  <a:gd name="T30" fmla="*/ 15 w 21"/>
                  <a:gd name="T31" fmla="*/ 6 h 14"/>
                  <a:gd name="T32" fmla="*/ 19 w 21"/>
                  <a:gd name="T33" fmla="*/ 5 h 14"/>
                  <a:gd name="T34" fmla="*/ 21 w 21"/>
                  <a:gd name="T35" fmla="*/ 3 h 14"/>
                  <a:gd name="T36" fmla="*/ 20 w 21"/>
                  <a:gd name="T37" fmla="*/ 2 h 14"/>
                  <a:gd name="T38" fmla="*/ 20 w 21"/>
                  <a:gd name="T39" fmla="*/ 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14"/>
                  <a:gd name="T62" fmla="*/ 21 w 21"/>
                  <a:gd name="T63" fmla="*/ 14 h 1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14">
                    <a:moveTo>
                      <a:pt x="20" y="0"/>
                    </a:moveTo>
                    <a:lnTo>
                      <a:pt x="15" y="3"/>
                    </a:lnTo>
                    <a:lnTo>
                      <a:pt x="12" y="4"/>
                    </a:lnTo>
                    <a:lnTo>
                      <a:pt x="8" y="6"/>
                    </a:lnTo>
                    <a:lnTo>
                      <a:pt x="6" y="7"/>
                    </a:lnTo>
                    <a:lnTo>
                      <a:pt x="4" y="9"/>
                    </a:lnTo>
                    <a:lnTo>
                      <a:pt x="1" y="12"/>
                    </a:lnTo>
                    <a:lnTo>
                      <a:pt x="0" y="12"/>
                    </a:lnTo>
                    <a:lnTo>
                      <a:pt x="0" y="13"/>
                    </a:lnTo>
                    <a:lnTo>
                      <a:pt x="0" y="14"/>
                    </a:lnTo>
                    <a:lnTo>
                      <a:pt x="4" y="12"/>
                    </a:lnTo>
                    <a:lnTo>
                      <a:pt x="4" y="11"/>
                    </a:lnTo>
                    <a:lnTo>
                      <a:pt x="6" y="10"/>
                    </a:lnTo>
                    <a:lnTo>
                      <a:pt x="12" y="9"/>
                    </a:lnTo>
                    <a:lnTo>
                      <a:pt x="15" y="6"/>
                    </a:lnTo>
                    <a:lnTo>
                      <a:pt x="19" y="5"/>
                    </a:lnTo>
                    <a:lnTo>
                      <a:pt x="21" y="3"/>
                    </a:lnTo>
                    <a:lnTo>
                      <a:pt x="20" y="2"/>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2" name="Freeform 4090"/>
              <p:cNvSpPr>
                <a:spLocks/>
              </p:cNvSpPr>
              <p:nvPr/>
            </p:nvSpPr>
            <p:spPr bwMode="auto">
              <a:xfrm>
                <a:off x="4440" y="3811"/>
                <a:ext cx="2" cy="2"/>
              </a:xfrm>
              <a:custGeom>
                <a:avLst/>
                <a:gdLst>
                  <a:gd name="T0" fmla="*/ 2 w 3"/>
                  <a:gd name="T1" fmla="*/ 0 h 3"/>
                  <a:gd name="T2" fmla="*/ 0 w 3"/>
                  <a:gd name="T3" fmla="*/ 1 h 3"/>
                  <a:gd name="T4" fmla="*/ 0 w 3"/>
                  <a:gd name="T5" fmla="*/ 1 h 3"/>
                  <a:gd name="T6" fmla="*/ 1 w 3"/>
                  <a:gd name="T7" fmla="*/ 2 h 3"/>
                  <a:gd name="T8" fmla="*/ 2 w 3"/>
                  <a:gd name="T9" fmla="*/ 3 h 3"/>
                  <a:gd name="T10" fmla="*/ 3 w 3"/>
                  <a:gd name="T11" fmla="*/ 2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1"/>
                    </a:lnTo>
                    <a:lnTo>
                      <a:pt x="1" y="2"/>
                    </a:lnTo>
                    <a:lnTo>
                      <a:pt x="2" y="3"/>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3" name="Freeform 4091"/>
              <p:cNvSpPr>
                <a:spLocks/>
              </p:cNvSpPr>
              <p:nvPr/>
            </p:nvSpPr>
            <p:spPr bwMode="auto">
              <a:xfrm>
                <a:off x="4439" y="3812"/>
                <a:ext cx="3" cy="2"/>
              </a:xfrm>
              <a:custGeom>
                <a:avLst/>
                <a:gdLst>
                  <a:gd name="T0" fmla="*/ 2 w 4"/>
                  <a:gd name="T1" fmla="*/ 1 h 4"/>
                  <a:gd name="T2" fmla="*/ 2 w 4"/>
                  <a:gd name="T3" fmla="*/ 0 h 4"/>
                  <a:gd name="T4" fmla="*/ 0 w 4"/>
                  <a:gd name="T5" fmla="*/ 1 h 4"/>
                  <a:gd name="T6" fmla="*/ 0 w 4"/>
                  <a:gd name="T7" fmla="*/ 2 h 4"/>
                  <a:gd name="T8" fmla="*/ 0 w 4"/>
                  <a:gd name="T9" fmla="*/ 4 h 4"/>
                  <a:gd name="T10" fmla="*/ 4 w 4"/>
                  <a:gd name="T11" fmla="*/ 1 h 4"/>
                  <a:gd name="T12" fmla="*/ 3 w 4"/>
                  <a:gd name="T13" fmla="*/ 2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2"/>
                    </a:lnTo>
                    <a:lnTo>
                      <a:pt x="0" y="4"/>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4" name="Freeform 4092"/>
              <p:cNvSpPr>
                <a:spLocks/>
              </p:cNvSpPr>
              <p:nvPr/>
            </p:nvSpPr>
            <p:spPr bwMode="auto">
              <a:xfrm>
                <a:off x="4438" y="3813"/>
                <a:ext cx="2" cy="1"/>
              </a:xfrm>
              <a:custGeom>
                <a:avLst/>
                <a:gdLst>
                  <a:gd name="T0" fmla="*/ 3 w 4"/>
                  <a:gd name="T1" fmla="*/ 0 h 4"/>
                  <a:gd name="T2" fmla="*/ 0 w 4"/>
                  <a:gd name="T3" fmla="*/ 1 h 4"/>
                  <a:gd name="T4" fmla="*/ 0 w 4"/>
                  <a:gd name="T5" fmla="*/ 1 h 4"/>
                  <a:gd name="T6" fmla="*/ 1 w 4"/>
                  <a:gd name="T7" fmla="*/ 3 h 4"/>
                  <a:gd name="T8" fmla="*/ 3 w 4"/>
                  <a:gd name="T9" fmla="*/ 4 h 4"/>
                  <a:gd name="T10" fmla="*/ 4 w 4"/>
                  <a:gd name="T11" fmla="*/ 3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0" y="1"/>
                    </a:lnTo>
                    <a:lnTo>
                      <a:pt x="1" y="3"/>
                    </a:lnTo>
                    <a:lnTo>
                      <a:pt x="3" y="4"/>
                    </a:lnTo>
                    <a:lnTo>
                      <a:pt x="4" y="3"/>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5" name="Freeform 4093"/>
              <p:cNvSpPr>
                <a:spLocks/>
              </p:cNvSpPr>
              <p:nvPr/>
            </p:nvSpPr>
            <p:spPr bwMode="auto">
              <a:xfrm>
                <a:off x="4438" y="3813"/>
                <a:ext cx="2" cy="2"/>
              </a:xfrm>
              <a:custGeom>
                <a:avLst/>
                <a:gdLst>
                  <a:gd name="T0" fmla="*/ 2 w 5"/>
                  <a:gd name="T1" fmla="*/ 2 h 4"/>
                  <a:gd name="T2" fmla="*/ 2 w 5"/>
                  <a:gd name="T3" fmla="*/ 0 h 4"/>
                  <a:gd name="T4" fmla="*/ 0 w 5"/>
                  <a:gd name="T5" fmla="*/ 2 h 4"/>
                  <a:gd name="T6" fmla="*/ 0 w 5"/>
                  <a:gd name="T7" fmla="*/ 3 h 4"/>
                  <a:gd name="T8" fmla="*/ 0 w 5"/>
                  <a:gd name="T9" fmla="*/ 4 h 4"/>
                  <a:gd name="T10" fmla="*/ 5 w 5"/>
                  <a:gd name="T11" fmla="*/ 2 h 4"/>
                  <a:gd name="T12" fmla="*/ 4 w 5"/>
                  <a:gd name="T13" fmla="*/ 3 h 4"/>
                  <a:gd name="T14" fmla="*/ 2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2"/>
                    </a:moveTo>
                    <a:lnTo>
                      <a:pt x="2" y="0"/>
                    </a:lnTo>
                    <a:lnTo>
                      <a:pt x="0" y="2"/>
                    </a:lnTo>
                    <a:lnTo>
                      <a:pt x="0" y="3"/>
                    </a:lnTo>
                    <a:lnTo>
                      <a:pt x="0" y="4"/>
                    </a:lnTo>
                    <a:lnTo>
                      <a:pt x="5" y="2"/>
                    </a:lnTo>
                    <a:lnTo>
                      <a:pt x="4"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6" name="Freeform 4094"/>
              <p:cNvSpPr>
                <a:spLocks/>
              </p:cNvSpPr>
              <p:nvPr/>
            </p:nvSpPr>
            <p:spPr bwMode="auto">
              <a:xfrm>
                <a:off x="4436" y="3814"/>
                <a:ext cx="2" cy="2"/>
              </a:xfrm>
              <a:custGeom>
                <a:avLst/>
                <a:gdLst>
                  <a:gd name="T0" fmla="*/ 3 w 4"/>
                  <a:gd name="T1" fmla="*/ 0 h 4"/>
                  <a:gd name="T2" fmla="*/ 1 w 4"/>
                  <a:gd name="T3" fmla="*/ 1 h 4"/>
                  <a:gd name="T4" fmla="*/ 0 w 4"/>
                  <a:gd name="T5" fmla="*/ 2 h 4"/>
                  <a:gd name="T6" fmla="*/ 1 w 4"/>
                  <a:gd name="T7" fmla="*/ 3 h 4"/>
                  <a:gd name="T8" fmla="*/ 2 w 4"/>
                  <a:gd name="T9" fmla="*/ 4 h 4"/>
                  <a:gd name="T10" fmla="*/ 4 w 4"/>
                  <a:gd name="T11" fmla="*/ 2 h 4"/>
                  <a:gd name="T12" fmla="*/ 3 w 4"/>
                  <a:gd name="T13" fmla="*/ 1 h 4"/>
                  <a:gd name="T14" fmla="*/ 3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0"/>
                    </a:moveTo>
                    <a:lnTo>
                      <a:pt x="1" y="1"/>
                    </a:lnTo>
                    <a:lnTo>
                      <a:pt x="0" y="2"/>
                    </a:lnTo>
                    <a:lnTo>
                      <a:pt x="1" y="3"/>
                    </a:lnTo>
                    <a:lnTo>
                      <a:pt x="2" y="4"/>
                    </a:lnTo>
                    <a:lnTo>
                      <a:pt x="4" y="2"/>
                    </a:lnTo>
                    <a:lnTo>
                      <a:pt x="3"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7" name="Freeform 4095"/>
              <p:cNvSpPr>
                <a:spLocks/>
              </p:cNvSpPr>
              <p:nvPr/>
            </p:nvSpPr>
            <p:spPr bwMode="auto">
              <a:xfrm>
                <a:off x="4435" y="3815"/>
                <a:ext cx="3" cy="2"/>
              </a:xfrm>
              <a:custGeom>
                <a:avLst/>
                <a:gdLst>
                  <a:gd name="T0" fmla="*/ 2 w 4"/>
                  <a:gd name="T1" fmla="*/ 1 h 3"/>
                  <a:gd name="T2" fmla="*/ 2 w 4"/>
                  <a:gd name="T3" fmla="*/ 0 h 3"/>
                  <a:gd name="T4" fmla="*/ 0 w 4"/>
                  <a:gd name="T5" fmla="*/ 1 h 3"/>
                  <a:gd name="T6" fmla="*/ 0 w 4"/>
                  <a:gd name="T7" fmla="*/ 2 h 3"/>
                  <a:gd name="T8" fmla="*/ 0 w 4"/>
                  <a:gd name="T9" fmla="*/ 3 h 3"/>
                  <a:gd name="T10" fmla="*/ 4 w 4"/>
                  <a:gd name="T11" fmla="*/ 1 h 3"/>
                  <a:gd name="T12" fmla="*/ 3 w 4"/>
                  <a:gd name="T13" fmla="*/ 2 h 3"/>
                  <a:gd name="T14" fmla="*/ 2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2" y="1"/>
                    </a:moveTo>
                    <a:lnTo>
                      <a:pt x="2" y="0"/>
                    </a:lnTo>
                    <a:lnTo>
                      <a:pt x="0" y="1"/>
                    </a:lnTo>
                    <a:lnTo>
                      <a:pt x="0" y="2"/>
                    </a:lnTo>
                    <a:lnTo>
                      <a:pt x="0" y="3"/>
                    </a:lnTo>
                    <a:lnTo>
                      <a:pt x="4" y="1"/>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8" name="Freeform 4096"/>
              <p:cNvSpPr>
                <a:spLocks/>
              </p:cNvSpPr>
              <p:nvPr/>
            </p:nvSpPr>
            <p:spPr bwMode="auto">
              <a:xfrm>
                <a:off x="4433" y="3816"/>
                <a:ext cx="3" cy="2"/>
              </a:xfrm>
              <a:custGeom>
                <a:avLst/>
                <a:gdLst>
                  <a:gd name="T0" fmla="*/ 5 w 6"/>
                  <a:gd name="T1" fmla="*/ 0 h 6"/>
                  <a:gd name="T2" fmla="*/ 2 w 6"/>
                  <a:gd name="T3" fmla="*/ 1 h 6"/>
                  <a:gd name="T4" fmla="*/ 0 w 6"/>
                  <a:gd name="T5" fmla="*/ 4 h 6"/>
                  <a:gd name="T6" fmla="*/ 1 w 6"/>
                  <a:gd name="T7" fmla="*/ 5 h 6"/>
                  <a:gd name="T8" fmla="*/ 2 w 6"/>
                  <a:gd name="T9" fmla="*/ 6 h 6"/>
                  <a:gd name="T10" fmla="*/ 6 w 6"/>
                  <a:gd name="T11" fmla="*/ 2 h 6"/>
                  <a:gd name="T12" fmla="*/ 5 w 6"/>
                  <a:gd name="T13" fmla="*/ 1 h 6"/>
                  <a:gd name="T14" fmla="*/ 5 w 6"/>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5" y="0"/>
                    </a:moveTo>
                    <a:lnTo>
                      <a:pt x="2" y="1"/>
                    </a:lnTo>
                    <a:lnTo>
                      <a:pt x="0" y="4"/>
                    </a:lnTo>
                    <a:lnTo>
                      <a:pt x="1" y="5"/>
                    </a:lnTo>
                    <a:lnTo>
                      <a:pt x="2" y="6"/>
                    </a:lnTo>
                    <a:lnTo>
                      <a:pt x="6" y="2"/>
                    </a:lnTo>
                    <a:lnTo>
                      <a:pt x="5"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999" name="Freeform 4097"/>
              <p:cNvSpPr>
                <a:spLocks/>
              </p:cNvSpPr>
              <p:nvPr/>
            </p:nvSpPr>
            <p:spPr bwMode="auto">
              <a:xfrm>
                <a:off x="4432" y="3817"/>
                <a:ext cx="89" cy="3"/>
              </a:xfrm>
              <a:custGeom>
                <a:avLst/>
                <a:gdLst>
                  <a:gd name="T0" fmla="*/ 1 w 176"/>
                  <a:gd name="T1" fmla="*/ 2 h 6"/>
                  <a:gd name="T2" fmla="*/ 2 w 176"/>
                  <a:gd name="T3" fmla="*/ 0 h 6"/>
                  <a:gd name="T4" fmla="*/ 0 w 176"/>
                  <a:gd name="T5" fmla="*/ 6 h 6"/>
                  <a:gd name="T6" fmla="*/ 174 w 176"/>
                  <a:gd name="T7" fmla="*/ 6 h 6"/>
                  <a:gd name="T8" fmla="*/ 176 w 176"/>
                  <a:gd name="T9" fmla="*/ 5 h 6"/>
                  <a:gd name="T10" fmla="*/ 175 w 176"/>
                  <a:gd name="T11" fmla="*/ 4 h 6"/>
                  <a:gd name="T12" fmla="*/ 2 w 176"/>
                  <a:gd name="T13" fmla="*/ 4 h 6"/>
                  <a:gd name="T14" fmla="*/ 3 w 176"/>
                  <a:gd name="T15" fmla="*/ 3 h 6"/>
                  <a:gd name="T16" fmla="*/ 2 w 176"/>
                  <a:gd name="T17" fmla="*/ 3 h 6"/>
                  <a:gd name="T18" fmla="*/ 1 w 176"/>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6"/>
                  <a:gd name="T31" fmla="*/ 0 h 6"/>
                  <a:gd name="T32" fmla="*/ 176 w 17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6" h="6">
                    <a:moveTo>
                      <a:pt x="1" y="2"/>
                    </a:moveTo>
                    <a:lnTo>
                      <a:pt x="2" y="0"/>
                    </a:lnTo>
                    <a:lnTo>
                      <a:pt x="0" y="6"/>
                    </a:lnTo>
                    <a:lnTo>
                      <a:pt x="174" y="6"/>
                    </a:lnTo>
                    <a:lnTo>
                      <a:pt x="176" y="5"/>
                    </a:lnTo>
                    <a:lnTo>
                      <a:pt x="175" y="4"/>
                    </a:lnTo>
                    <a:lnTo>
                      <a:pt x="2" y="4"/>
                    </a:lnTo>
                    <a:lnTo>
                      <a:pt x="3" y="3"/>
                    </a:lnTo>
                    <a:lnTo>
                      <a:pt x="2"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0" name="Freeform 4098"/>
              <p:cNvSpPr>
                <a:spLocks/>
              </p:cNvSpPr>
              <p:nvPr/>
            </p:nvSpPr>
            <p:spPr bwMode="auto">
              <a:xfrm>
                <a:off x="4556" y="3816"/>
                <a:ext cx="24" cy="15"/>
              </a:xfrm>
              <a:custGeom>
                <a:avLst/>
                <a:gdLst>
                  <a:gd name="T0" fmla="*/ 0 w 49"/>
                  <a:gd name="T1" fmla="*/ 30 h 30"/>
                  <a:gd name="T2" fmla="*/ 0 w 49"/>
                  <a:gd name="T3" fmla="*/ 0 h 30"/>
                  <a:gd name="T4" fmla="*/ 49 w 49"/>
                  <a:gd name="T5" fmla="*/ 0 h 30"/>
                  <a:gd name="T6" fmla="*/ 49 w 49"/>
                  <a:gd name="T7" fmla="*/ 30 h 30"/>
                  <a:gd name="T8" fmla="*/ 0 w 49"/>
                  <a:gd name="T9" fmla="*/ 30 h 30"/>
                  <a:gd name="T10" fmla="*/ 0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30"/>
                    </a:moveTo>
                    <a:lnTo>
                      <a:pt x="0" y="0"/>
                    </a:lnTo>
                    <a:lnTo>
                      <a:pt x="49" y="0"/>
                    </a:lnTo>
                    <a:lnTo>
                      <a:pt x="49" y="30"/>
                    </a:lnTo>
                    <a:lnTo>
                      <a:pt x="0" y="30"/>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1" name="Freeform 4099"/>
              <p:cNvSpPr>
                <a:spLocks/>
              </p:cNvSpPr>
              <p:nvPr/>
            </p:nvSpPr>
            <p:spPr bwMode="auto">
              <a:xfrm>
                <a:off x="4556" y="3816"/>
                <a:ext cx="24" cy="15"/>
              </a:xfrm>
              <a:custGeom>
                <a:avLst/>
                <a:gdLst>
                  <a:gd name="T0" fmla="*/ 0 w 49"/>
                  <a:gd name="T1" fmla="*/ 30 h 30"/>
                  <a:gd name="T2" fmla="*/ 0 w 49"/>
                  <a:gd name="T3" fmla="*/ 0 h 30"/>
                  <a:gd name="T4" fmla="*/ 49 w 49"/>
                  <a:gd name="T5" fmla="*/ 0 h 30"/>
                  <a:gd name="T6" fmla="*/ 49 w 49"/>
                  <a:gd name="T7" fmla="*/ 30 h 30"/>
                  <a:gd name="T8" fmla="*/ 0 w 49"/>
                  <a:gd name="T9" fmla="*/ 30 h 30"/>
                  <a:gd name="T10" fmla="*/ 0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30"/>
                    </a:moveTo>
                    <a:lnTo>
                      <a:pt x="0" y="0"/>
                    </a:lnTo>
                    <a:lnTo>
                      <a:pt x="49" y="0"/>
                    </a:lnTo>
                    <a:lnTo>
                      <a:pt x="49" y="30"/>
                    </a:lnTo>
                    <a:lnTo>
                      <a:pt x="0" y="3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002" name="Freeform 4100"/>
              <p:cNvSpPr>
                <a:spLocks/>
              </p:cNvSpPr>
              <p:nvPr/>
            </p:nvSpPr>
            <p:spPr bwMode="auto">
              <a:xfrm>
                <a:off x="4555" y="3816"/>
                <a:ext cx="25" cy="15"/>
              </a:xfrm>
              <a:custGeom>
                <a:avLst/>
                <a:gdLst>
                  <a:gd name="T0" fmla="*/ 0 w 50"/>
                  <a:gd name="T1" fmla="*/ 31 h 31"/>
                  <a:gd name="T2" fmla="*/ 3 w 50"/>
                  <a:gd name="T3" fmla="*/ 31 h 31"/>
                  <a:gd name="T4" fmla="*/ 3 w 50"/>
                  <a:gd name="T5" fmla="*/ 2 h 31"/>
                  <a:gd name="T6" fmla="*/ 49 w 50"/>
                  <a:gd name="T7" fmla="*/ 2 h 31"/>
                  <a:gd name="T8" fmla="*/ 50 w 50"/>
                  <a:gd name="T9" fmla="*/ 0 h 31"/>
                  <a:gd name="T10" fmla="*/ 0 w 50"/>
                  <a:gd name="T11" fmla="*/ 1 h 31"/>
                  <a:gd name="T12" fmla="*/ 0 w 50"/>
                  <a:gd name="T13" fmla="*/ 31 h 31"/>
                  <a:gd name="T14" fmla="*/ 0 60000 65536"/>
                  <a:gd name="T15" fmla="*/ 0 60000 65536"/>
                  <a:gd name="T16" fmla="*/ 0 60000 65536"/>
                  <a:gd name="T17" fmla="*/ 0 60000 65536"/>
                  <a:gd name="T18" fmla="*/ 0 60000 65536"/>
                  <a:gd name="T19" fmla="*/ 0 60000 65536"/>
                  <a:gd name="T20" fmla="*/ 0 60000 65536"/>
                  <a:gd name="T21" fmla="*/ 0 w 50"/>
                  <a:gd name="T22" fmla="*/ 0 h 31"/>
                  <a:gd name="T23" fmla="*/ 50 w 50"/>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31">
                    <a:moveTo>
                      <a:pt x="0" y="31"/>
                    </a:moveTo>
                    <a:lnTo>
                      <a:pt x="3" y="31"/>
                    </a:lnTo>
                    <a:lnTo>
                      <a:pt x="3" y="2"/>
                    </a:lnTo>
                    <a:lnTo>
                      <a:pt x="49" y="2"/>
                    </a:lnTo>
                    <a:lnTo>
                      <a:pt x="50" y="0"/>
                    </a:lnTo>
                    <a:lnTo>
                      <a:pt x="0" y="1"/>
                    </a:lnTo>
                    <a:lnTo>
                      <a:pt x="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3" name="Freeform 4101"/>
              <p:cNvSpPr>
                <a:spLocks/>
              </p:cNvSpPr>
              <p:nvPr/>
            </p:nvSpPr>
            <p:spPr bwMode="auto">
              <a:xfrm>
                <a:off x="4555" y="3816"/>
                <a:ext cx="25" cy="16"/>
              </a:xfrm>
              <a:custGeom>
                <a:avLst/>
                <a:gdLst>
                  <a:gd name="T0" fmla="*/ 49 w 51"/>
                  <a:gd name="T1" fmla="*/ 2 h 33"/>
                  <a:gd name="T2" fmla="*/ 49 w 51"/>
                  <a:gd name="T3" fmla="*/ 29 h 33"/>
                  <a:gd name="T4" fmla="*/ 3 w 51"/>
                  <a:gd name="T5" fmla="*/ 29 h 33"/>
                  <a:gd name="T6" fmla="*/ 0 w 51"/>
                  <a:gd name="T7" fmla="*/ 31 h 33"/>
                  <a:gd name="T8" fmla="*/ 1 w 51"/>
                  <a:gd name="T9" fmla="*/ 33 h 33"/>
                  <a:gd name="T10" fmla="*/ 51 w 51"/>
                  <a:gd name="T11" fmla="*/ 32 h 33"/>
                  <a:gd name="T12" fmla="*/ 50 w 51"/>
                  <a:gd name="T13" fmla="*/ 0 h 33"/>
                  <a:gd name="T14" fmla="*/ 49 w 51"/>
                  <a:gd name="T15" fmla="*/ 2 h 33"/>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33"/>
                  <a:gd name="T26" fmla="*/ 51 w 51"/>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33">
                    <a:moveTo>
                      <a:pt x="49" y="2"/>
                    </a:moveTo>
                    <a:lnTo>
                      <a:pt x="49" y="29"/>
                    </a:lnTo>
                    <a:lnTo>
                      <a:pt x="3" y="29"/>
                    </a:lnTo>
                    <a:lnTo>
                      <a:pt x="0" y="31"/>
                    </a:lnTo>
                    <a:lnTo>
                      <a:pt x="1" y="33"/>
                    </a:lnTo>
                    <a:lnTo>
                      <a:pt x="51" y="32"/>
                    </a:lnTo>
                    <a:lnTo>
                      <a:pt x="50" y="0"/>
                    </a:lnTo>
                    <a:lnTo>
                      <a:pt x="4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4" name="Freeform 4102"/>
              <p:cNvSpPr>
                <a:spLocks/>
              </p:cNvSpPr>
              <p:nvPr/>
            </p:nvSpPr>
            <p:spPr bwMode="auto">
              <a:xfrm>
                <a:off x="4609" y="3725"/>
                <a:ext cx="117" cy="106"/>
              </a:xfrm>
              <a:custGeom>
                <a:avLst/>
                <a:gdLst>
                  <a:gd name="T0" fmla="*/ 0 w 234"/>
                  <a:gd name="T1" fmla="*/ 211 h 213"/>
                  <a:gd name="T2" fmla="*/ 2 w 234"/>
                  <a:gd name="T3" fmla="*/ 205 h 213"/>
                  <a:gd name="T4" fmla="*/ 3 w 234"/>
                  <a:gd name="T5" fmla="*/ 199 h 213"/>
                  <a:gd name="T6" fmla="*/ 7 w 234"/>
                  <a:gd name="T7" fmla="*/ 192 h 213"/>
                  <a:gd name="T8" fmla="*/ 14 w 234"/>
                  <a:gd name="T9" fmla="*/ 183 h 213"/>
                  <a:gd name="T10" fmla="*/ 25 w 234"/>
                  <a:gd name="T11" fmla="*/ 174 h 213"/>
                  <a:gd name="T12" fmla="*/ 37 w 234"/>
                  <a:gd name="T13" fmla="*/ 164 h 213"/>
                  <a:gd name="T14" fmla="*/ 53 w 234"/>
                  <a:gd name="T15" fmla="*/ 154 h 213"/>
                  <a:gd name="T16" fmla="*/ 73 w 234"/>
                  <a:gd name="T17" fmla="*/ 143 h 213"/>
                  <a:gd name="T18" fmla="*/ 101 w 234"/>
                  <a:gd name="T19" fmla="*/ 129 h 213"/>
                  <a:gd name="T20" fmla="*/ 132 w 234"/>
                  <a:gd name="T21" fmla="*/ 113 h 213"/>
                  <a:gd name="T22" fmla="*/ 156 w 234"/>
                  <a:gd name="T23" fmla="*/ 98 h 213"/>
                  <a:gd name="T24" fmla="*/ 171 w 234"/>
                  <a:gd name="T25" fmla="*/ 86 h 213"/>
                  <a:gd name="T26" fmla="*/ 181 w 234"/>
                  <a:gd name="T27" fmla="*/ 76 h 213"/>
                  <a:gd name="T28" fmla="*/ 187 w 234"/>
                  <a:gd name="T29" fmla="*/ 66 h 213"/>
                  <a:gd name="T30" fmla="*/ 188 w 234"/>
                  <a:gd name="T31" fmla="*/ 55 h 213"/>
                  <a:gd name="T32" fmla="*/ 186 w 234"/>
                  <a:gd name="T33" fmla="*/ 46 h 213"/>
                  <a:gd name="T34" fmla="*/ 178 w 234"/>
                  <a:gd name="T35" fmla="*/ 37 h 213"/>
                  <a:gd name="T36" fmla="*/ 167 w 234"/>
                  <a:gd name="T37" fmla="*/ 30 h 213"/>
                  <a:gd name="T38" fmla="*/ 152 w 234"/>
                  <a:gd name="T39" fmla="*/ 24 h 213"/>
                  <a:gd name="T40" fmla="*/ 136 w 234"/>
                  <a:gd name="T41" fmla="*/ 21 h 213"/>
                  <a:gd name="T42" fmla="*/ 117 w 234"/>
                  <a:gd name="T43" fmla="*/ 21 h 213"/>
                  <a:gd name="T44" fmla="*/ 98 w 234"/>
                  <a:gd name="T45" fmla="*/ 22 h 213"/>
                  <a:gd name="T46" fmla="*/ 82 w 234"/>
                  <a:gd name="T47" fmla="*/ 27 h 213"/>
                  <a:gd name="T48" fmla="*/ 70 w 234"/>
                  <a:gd name="T49" fmla="*/ 33 h 213"/>
                  <a:gd name="T50" fmla="*/ 59 w 234"/>
                  <a:gd name="T51" fmla="*/ 43 h 213"/>
                  <a:gd name="T52" fmla="*/ 55 w 234"/>
                  <a:gd name="T53" fmla="*/ 53 h 213"/>
                  <a:gd name="T54" fmla="*/ 10 w 234"/>
                  <a:gd name="T55" fmla="*/ 61 h 213"/>
                  <a:gd name="T56" fmla="*/ 15 w 234"/>
                  <a:gd name="T57" fmla="*/ 42 h 213"/>
                  <a:gd name="T58" fmla="*/ 26 w 234"/>
                  <a:gd name="T59" fmla="*/ 27 h 213"/>
                  <a:gd name="T60" fmla="*/ 43 w 234"/>
                  <a:gd name="T61" fmla="*/ 15 h 213"/>
                  <a:gd name="T62" fmla="*/ 65 w 234"/>
                  <a:gd name="T63" fmla="*/ 6 h 213"/>
                  <a:gd name="T64" fmla="*/ 91 w 234"/>
                  <a:gd name="T65" fmla="*/ 1 h 213"/>
                  <a:gd name="T66" fmla="*/ 124 w 234"/>
                  <a:gd name="T67" fmla="*/ 0 h 213"/>
                  <a:gd name="T68" fmla="*/ 155 w 234"/>
                  <a:gd name="T69" fmla="*/ 1 h 213"/>
                  <a:gd name="T70" fmla="*/ 181 w 234"/>
                  <a:gd name="T71" fmla="*/ 7 h 213"/>
                  <a:gd name="T72" fmla="*/ 204 w 234"/>
                  <a:gd name="T73" fmla="*/ 17 h 213"/>
                  <a:gd name="T74" fmla="*/ 220 w 234"/>
                  <a:gd name="T75" fmla="*/ 29 h 213"/>
                  <a:gd name="T76" fmla="*/ 231 w 234"/>
                  <a:gd name="T77" fmla="*/ 43 h 213"/>
                  <a:gd name="T78" fmla="*/ 234 w 234"/>
                  <a:gd name="T79" fmla="*/ 59 h 213"/>
                  <a:gd name="T80" fmla="*/ 233 w 234"/>
                  <a:gd name="T81" fmla="*/ 67 h 213"/>
                  <a:gd name="T82" fmla="*/ 230 w 234"/>
                  <a:gd name="T83" fmla="*/ 75 h 213"/>
                  <a:gd name="T84" fmla="*/ 225 w 234"/>
                  <a:gd name="T85" fmla="*/ 84 h 213"/>
                  <a:gd name="T86" fmla="*/ 218 w 234"/>
                  <a:gd name="T87" fmla="*/ 92 h 213"/>
                  <a:gd name="T88" fmla="*/ 208 w 234"/>
                  <a:gd name="T89" fmla="*/ 101 h 213"/>
                  <a:gd name="T90" fmla="*/ 196 w 234"/>
                  <a:gd name="T91" fmla="*/ 111 h 213"/>
                  <a:gd name="T92" fmla="*/ 179 w 234"/>
                  <a:gd name="T93" fmla="*/ 120 h 213"/>
                  <a:gd name="T94" fmla="*/ 157 w 234"/>
                  <a:gd name="T95" fmla="*/ 133 h 213"/>
                  <a:gd name="T96" fmla="*/ 129 w 234"/>
                  <a:gd name="T97" fmla="*/ 147 h 213"/>
                  <a:gd name="T98" fmla="*/ 106 w 234"/>
                  <a:gd name="T99" fmla="*/ 159 h 213"/>
                  <a:gd name="T100" fmla="*/ 89 w 234"/>
                  <a:gd name="T101" fmla="*/ 167 h 213"/>
                  <a:gd name="T102" fmla="*/ 80 w 234"/>
                  <a:gd name="T103" fmla="*/ 174 h 213"/>
                  <a:gd name="T104" fmla="*/ 72 w 234"/>
                  <a:gd name="T105" fmla="*/ 179 h 213"/>
                  <a:gd name="T106" fmla="*/ 66 w 234"/>
                  <a:gd name="T107" fmla="*/ 183 h 213"/>
                  <a:gd name="T108" fmla="*/ 61 w 234"/>
                  <a:gd name="T109" fmla="*/ 189 h 21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4"/>
                  <a:gd name="T166" fmla="*/ 0 h 213"/>
                  <a:gd name="T167" fmla="*/ 234 w 234"/>
                  <a:gd name="T168" fmla="*/ 213 h 21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4" h="213">
                    <a:moveTo>
                      <a:pt x="234" y="189"/>
                    </a:moveTo>
                    <a:lnTo>
                      <a:pt x="234" y="213"/>
                    </a:lnTo>
                    <a:lnTo>
                      <a:pt x="2" y="213"/>
                    </a:lnTo>
                    <a:lnTo>
                      <a:pt x="0" y="211"/>
                    </a:lnTo>
                    <a:lnTo>
                      <a:pt x="0" y="210"/>
                    </a:lnTo>
                    <a:lnTo>
                      <a:pt x="0" y="209"/>
                    </a:lnTo>
                    <a:lnTo>
                      <a:pt x="2" y="206"/>
                    </a:lnTo>
                    <a:lnTo>
                      <a:pt x="2" y="205"/>
                    </a:lnTo>
                    <a:lnTo>
                      <a:pt x="2" y="204"/>
                    </a:lnTo>
                    <a:lnTo>
                      <a:pt x="2" y="203"/>
                    </a:lnTo>
                    <a:lnTo>
                      <a:pt x="3" y="200"/>
                    </a:lnTo>
                    <a:lnTo>
                      <a:pt x="3" y="199"/>
                    </a:lnTo>
                    <a:lnTo>
                      <a:pt x="4" y="198"/>
                    </a:lnTo>
                    <a:lnTo>
                      <a:pt x="5" y="197"/>
                    </a:lnTo>
                    <a:lnTo>
                      <a:pt x="6" y="196"/>
                    </a:lnTo>
                    <a:lnTo>
                      <a:pt x="7" y="192"/>
                    </a:lnTo>
                    <a:lnTo>
                      <a:pt x="8" y="190"/>
                    </a:lnTo>
                    <a:lnTo>
                      <a:pt x="11" y="188"/>
                    </a:lnTo>
                    <a:lnTo>
                      <a:pt x="12" y="186"/>
                    </a:lnTo>
                    <a:lnTo>
                      <a:pt x="14" y="183"/>
                    </a:lnTo>
                    <a:lnTo>
                      <a:pt x="17" y="181"/>
                    </a:lnTo>
                    <a:lnTo>
                      <a:pt x="19" y="179"/>
                    </a:lnTo>
                    <a:lnTo>
                      <a:pt x="22" y="176"/>
                    </a:lnTo>
                    <a:lnTo>
                      <a:pt x="25" y="174"/>
                    </a:lnTo>
                    <a:lnTo>
                      <a:pt x="28" y="172"/>
                    </a:lnTo>
                    <a:lnTo>
                      <a:pt x="32" y="169"/>
                    </a:lnTo>
                    <a:lnTo>
                      <a:pt x="35" y="167"/>
                    </a:lnTo>
                    <a:lnTo>
                      <a:pt x="37" y="164"/>
                    </a:lnTo>
                    <a:lnTo>
                      <a:pt x="42" y="161"/>
                    </a:lnTo>
                    <a:lnTo>
                      <a:pt x="45" y="159"/>
                    </a:lnTo>
                    <a:lnTo>
                      <a:pt x="50" y="157"/>
                    </a:lnTo>
                    <a:lnTo>
                      <a:pt x="53" y="154"/>
                    </a:lnTo>
                    <a:lnTo>
                      <a:pt x="58" y="151"/>
                    </a:lnTo>
                    <a:lnTo>
                      <a:pt x="63" y="149"/>
                    </a:lnTo>
                    <a:lnTo>
                      <a:pt x="68" y="146"/>
                    </a:lnTo>
                    <a:lnTo>
                      <a:pt x="73" y="143"/>
                    </a:lnTo>
                    <a:lnTo>
                      <a:pt x="79" y="141"/>
                    </a:lnTo>
                    <a:lnTo>
                      <a:pt x="85" y="137"/>
                    </a:lnTo>
                    <a:lnTo>
                      <a:pt x="91" y="135"/>
                    </a:lnTo>
                    <a:lnTo>
                      <a:pt x="101" y="129"/>
                    </a:lnTo>
                    <a:lnTo>
                      <a:pt x="109" y="124"/>
                    </a:lnTo>
                    <a:lnTo>
                      <a:pt x="117" y="121"/>
                    </a:lnTo>
                    <a:lnTo>
                      <a:pt x="125" y="116"/>
                    </a:lnTo>
                    <a:lnTo>
                      <a:pt x="132" y="113"/>
                    </a:lnTo>
                    <a:lnTo>
                      <a:pt x="139" y="108"/>
                    </a:lnTo>
                    <a:lnTo>
                      <a:pt x="146" y="105"/>
                    </a:lnTo>
                    <a:lnTo>
                      <a:pt x="151" y="101"/>
                    </a:lnTo>
                    <a:lnTo>
                      <a:pt x="156" y="98"/>
                    </a:lnTo>
                    <a:lnTo>
                      <a:pt x="161" y="95"/>
                    </a:lnTo>
                    <a:lnTo>
                      <a:pt x="164" y="92"/>
                    </a:lnTo>
                    <a:lnTo>
                      <a:pt x="169" y="90"/>
                    </a:lnTo>
                    <a:lnTo>
                      <a:pt x="171" y="86"/>
                    </a:lnTo>
                    <a:lnTo>
                      <a:pt x="174" y="84"/>
                    </a:lnTo>
                    <a:lnTo>
                      <a:pt x="177" y="82"/>
                    </a:lnTo>
                    <a:lnTo>
                      <a:pt x="180" y="78"/>
                    </a:lnTo>
                    <a:lnTo>
                      <a:pt x="181" y="76"/>
                    </a:lnTo>
                    <a:lnTo>
                      <a:pt x="184" y="74"/>
                    </a:lnTo>
                    <a:lnTo>
                      <a:pt x="185" y="71"/>
                    </a:lnTo>
                    <a:lnTo>
                      <a:pt x="187" y="68"/>
                    </a:lnTo>
                    <a:lnTo>
                      <a:pt x="187" y="66"/>
                    </a:lnTo>
                    <a:lnTo>
                      <a:pt x="188" y="63"/>
                    </a:lnTo>
                    <a:lnTo>
                      <a:pt x="188" y="61"/>
                    </a:lnTo>
                    <a:lnTo>
                      <a:pt x="189" y="59"/>
                    </a:lnTo>
                    <a:lnTo>
                      <a:pt x="188" y="55"/>
                    </a:lnTo>
                    <a:lnTo>
                      <a:pt x="188" y="53"/>
                    </a:lnTo>
                    <a:lnTo>
                      <a:pt x="187" y="51"/>
                    </a:lnTo>
                    <a:lnTo>
                      <a:pt x="187" y="48"/>
                    </a:lnTo>
                    <a:lnTo>
                      <a:pt x="186" y="46"/>
                    </a:lnTo>
                    <a:lnTo>
                      <a:pt x="184" y="44"/>
                    </a:lnTo>
                    <a:lnTo>
                      <a:pt x="182" y="42"/>
                    </a:lnTo>
                    <a:lnTo>
                      <a:pt x="180" y="39"/>
                    </a:lnTo>
                    <a:lnTo>
                      <a:pt x="178" y="37"/>
                    </a:lnTo>
                    <a:lnTo>
                      <a:pt x="176" y="36"/>
                    </a:lnTo>
                    <a:lnTo>
                      <a:pt x="173" y="33"/>
                    </a:lnTo>
                    <a:lnTo>
                      <a:pt x="171" y="32"/>
                    </a:lnTo>
                    <a:lnTo>
                      <a:pt x="167" y="30"/>
                    </a:lnTo>
                    <a:lnTo>
                      <a:pt x="164" y="28"/>
                    </a:lnTo>
                    <a:lnTo>
                      <a:pt x="161" y="27"/>
                    </a:lnTo>
                    <a:lnTo>
                      <a:pt x="157" y="25"/>
                    </a:lnTo>
                    <a:lnTo>
                      <a:pt x="152" y="24"/>
                    </a:lnTo>
                    <a:lnTo>
                      <a:pt x="149" y="23"/>
                    </a:lnTo>
                    <a:lnTo>
                      <a:pt x="144" y="22"/>
                    </a:lnTo>
                    <a:lnTo>
                      <a:pt x="141" y="22"/>
                    </a:lnTo>
                    <a:lnTo>
                      <a:pt x="136" y="21"/>
                    </a:lnTo>
                    <a:lnTo>
                      <a:pt x="132" y="21"/>
                    </a:lnTo>
                    <a:lnTo>
                      <a:pt x="127" y="21"/>
                    </a:lnTo>
                    <a:lnTo>
                      <a:pt x="123" y="21"/>
                    </a:lnTo>
                    <a:lnTo>
                      <a:pt x="117" y="21"/>
                    </a:lnTo>
                    <a:lnTo>
                      <a:pt x="112" y="21"/>
                    </a:lnTo>
                    <a:lnTo>
                      <a:pt x="108" y="21"/>
                    </a:lnTo>
                    <a:lnTo>
                      <a:pt x="103" y="22"/>
                    </a:lnTo>
                    <a:lnTo>
                      <a:pt x="98" y="22"/>
                    </a:lnTo>
                    <a:lnTo>
                      <a:pt x="94" y="23"/>
                    </a:lnTo>
                    <a:lnTo>
                      <a:pt x="90" y="24"/>
                    </a:lnTo>
                    <a:lnTo>
                      <a:pt x="86" y="25"/>
                    </a:lnTo>
                    <a:lnTo>
                      <a:pt x="82" y="27"/>
                    </a:lnTo>
                    <a:lnTo>
                      <a:pt x="79" y="28"/>
                    </a:lnTo>
                    <a:lnTo>
                      <a:pt x="75" y="30"/>
                    </a:lnTo>
                    <a:lnTo>
                      <a:pt x="73" y="32"/>
                    </a:lnTo>
                    <a:lnTo>
                      <a:pt x="70" y="33"/>
                    </a:lnTo>
                    <a:lnTo>
                      <a:pt x="66" y="36"/>
                    </a:lnTo>
                    <a:lnTo>
                      <a:pt x="64" y="38"/>
                    </a:lnTo>
                    <a:lnTo>
                      <a:pt x="61" y="40"/>
                    </a:lnTo>
                    <a:lnTo>
                      <a:pt x="59" y="43"/>
                    </a:lnTo>
                    <a:lnTo>
                      <a:pt x="58" y="45"/>
                    </a:lnTo>
                    <a:lnTo>
                      <a:pt x="56" y="48"/>
                    </a:lnTo>
                    <a:lnTo>
                      <a:pt x="55" y="51"/>
                    </a:lnTo>
                    <a:lnTo>
                      <a:pt x="55" y="53"/>
                    </a:lnTo>
                    <a:lnTo>
                      <a:pt x="53" y="56"/>
                    </a:lnTo>
                    <a:lnTo>
                      <a:pt x="53" y="60"/>
                    </a:lnTo>
                    <a:lnTo>
                      <a:pt x="53" y="63"/>
                    </a:lnTo>
                    <a:lnTo>
                      <a:pt x="10" y="61"/>
                    </a:lnTo>
                    <a:lnTo>
                      <a:pt x="10" y="55"/>
                    </a:lnTo>
                    <a:lnTo>
                      <a:pt x="11" y="51"/>
                    </a:lnTo>
                    <a:lnTo>
                      <a:pt x="13" y="46"/>
                    </a:lnTo>
                    <a:lnTo>
                      <a:pt x="15" y="42"/>
                    </a:lnTo>
                    <a:lnTo>
                      <a:pt x="17" y="38"/>
                    </a:lnTo>
                    <a:lnTo>
                      <a:pt x="20" y="33"/>
                    </a:lnTo>
                    <a:lnTo>
                      <a:pt x="22" y="30"/>
                    </a:lnTo>
                    <a:lnTo>
                      <a:pt x="26" y="27"/>
                    </a:lnTo>
                    <a:lnTo>
                      <a:pt x="29" y="23"/>
                    </a:lnTo>
                    <a:lnTo>
                      <a:pt x="34" y="20"/>
                    </a:lnTo>
                    <a:lnTo>
                      <a:pt x="37" y="17"/>
                    </a:lnTo>
                    <a:lnTo>
                      <a:pt x="43" y="15"/>
                    </a:lnTo>
                    <a:lnTo>
                      <a:pt x="48" y="12"/>
                    </a:lnTo>
                    <a:lnTo>
                      <a:pt x="53" y="10"/>
                    </a:lnTo>
                    <a:lnTo>
                      <a:pt x="59" y="8"/>
                    </a:lnTo>
                    <a:lnTo>
                      <a:pt x="65" y="6"/>
                    </a:lnTo>
                    <a:lnTo>
                      <a:pt x="71" y="5"/>
                    </a:lnTo>
                    <a:lnTo>
                      <a:pt x="78" y="3"/>
                    </a:lnTo>
                    <a:lnTo>
                      <a:pt x="85" y="2"/>
                    </a:lnTo>
                    <a:lnTo>
                      <a:pt x="91" y="1"/>
                    </a:lnTo>
                    <a:lnTo>
                      <a:pt x="99" y="0"/>
                    </a:lnTo>
                    <a:lnTo>
                      <a:pt x="106" y="0"/>
                    </a:lnTo>
                    <a:lnTo>
                      <a:pt x="114" y="0"/>
                    </a:lnTo>
                    <a:lnTo>
                      <a:pt x="124" y="0"/>
                    </a:lnTo>
                    <a:lnTo>
                      <a:pt x="132" y="0"/>
                    </a:lnTo>
                    <a:lnTo>
                      <a:pt x="140" y="0"/>
                    </a:lnTo>
                    <a:lnTo>
                      <a:pt x="147" y="0"/>
                    </a:lnTo>
                    <a:lnTo>
                      <a:pt x="155" y="1"/>
                    </a:lnTo>
                    <a:lnTo>
                      <a:pt x="162" y="2"/>
                    </a:lnTo>
                    <a:lnTo>
                      <a:pt x="169" y="3"/>
                    </a:lnTo>
                    <a:lnTo>
                      <a:pt x="176" y="6"/>
                    </a:lnTo>
                    <a:lnTo>
                      <a:pt x="181" y="7"/>
                    </a:lnTo>
                    <a:lnTo>
                      <a:pt x="187" y="9"/>
                    </a:lnTo>
                    <a:lnTo>
                      <a:pt x="193" y="12"/>
                    </a:lnTo>
                    <a:lnTo>
                      <a:pt x="199" y="14"/>
                    </a:lnTo>
                    <a:lnTo>
                      <a:pt x="204" y="17"/>
                    </a:lnTo>
                    <a:lnTo>
                      <a:pt x="209" y="20"/>
                    </a:lnTo>
                    <a:lnTo>
                      <a:pt x="212" y="22"/>
                    </a:lnTo>
                    <a:lnTo>
                      <a:pt x="217" y="25"/>
                    </a:lnTo>
                    <a:lnTo>
                      <a:pt x="220" y="29"/>
                    </a:lnTo>
                    <a:lnTo>
                      <a:pt x="224" y="32"/>
                    </a:lnTo>
                    <a:lnTo>
                      <a:pt x="226" y="36"/>
                    </a:lnTo>
                    <a:lnTo>
                      <a:pt x="229" y="39"/>
                    </a:lnTo>
                    <a:lnTo>
                      <a:pt x="231" y="43"/>
                    </a:lnTo>
                    <a:lnTo>
                      <a:pt x="232" y="46"/>
                    </a:lnTo>
                    <a:lnTo>
                      <a:pt x="233" y="50"/>
                    </a:lnTo>
                    <a:lnTo>
                      <a:pt x="233" y="54"/>
                    </a:lnTo>
                    <a:lnTo>
                      <a:pt x="234" y="59"/>
                    </a:lnTo>
                    <a:lnTo>
                      <a:pt x="233" y="60"/>
                    </a:lnTo>
                    <a:lnTo>
                      <a:pt x="233" y="62"/>
                    </a:lnTo>
                    <a:lnTo>
                      <a:pt x="233" y="65"/>
                    </a:lnTo>
                    <a:lnTo>
                      <a:pt x="233" y="67"/>
                    </a:lnTo>
                    <a:lnTo>
                      <a:pt x="232" y="69"/>
                    </a:lnTo>
                    <a:lnTo>
                      <a:pt x="231" y="71"/>
                    </a:lnTo>
                    <a:lnTo>
                      <a:pt x="231" y="73"/>
                    </a:lnTo>
                    <a:lnTo>
                      <a:pt x="230" y="75"/>
                    </a:lnTo>
                    <a:lnTo>
                      <a:pt x="229" y="77"/>
                    </a:lnTo>
                    <a:lnTo>
                      <a:pt x="227" y="80"/>
                    </a:lnTo>
                    <a:lnTo>
                      <a:pt x="226" y="82"/>
                    </a:lnTo>
                    <a:lnTo>
                      <a:pt x="225" y="84"/>
                    </a:lnTo>
                    <a:lnTo>
                      <a:pt x="223" y="85"/>
                    </a:lnTo>
                    <a:lnTo>
                      <a:pt x="222" y="88"/>
                    </a:lnTo>
                    <a:lnTo>
                      <a:pt x="219" y="90"/>
                    </a:lnTo>
                    <a:lnTo>
                      <a:pt x="218" y="92"/>
                    </a:lnTo>
                    <a:lnTo>
                      <a:pt x="216" y="95"/>
                    </a:lnTo>
                    <a:lnTo>
                      <a:pt x="214" y="97"/>
                    </a:lnTo>
                    <a:lnTo>
                      <a:pt x="211" y="99"/>
                    </a:lnTo>
                    <a:lnTo>
                      <a:pt x="208" y="101"/>
                    </a:lnTo>
                    <a:lnTo>
                      <a:pt x="205" y="104"/>
                    </a:lnTo>
                    <a:lnTo>
                      <a:pt x="202" y="106"/>
                    </a:lnTo>
                    <a:lnTo>
                      <a:pt x="199" y="108"/>
                    </a:lnTo>
                    <a:lnTo>
                      <a:pt x="196" y="111"/>
                    </a:lnTo>
                    <a:lnTo>
                      <a:pt x="192" y="113"/>
                    </a:lnTo>
                    <a:lnTo>
                      <a:pt x="188" y="115"/>
                    </a:lnTo>
                    <a:lnTo>
                      <a:pt x="184" y="118"/>
                    </a:lnTo>
                    <a:lnTo>
                      <a:pt x="179" y="120"/>
                    </a:lnTo>
                    <a:lnTo>
                      <a:pt x="174" y="123"/>
                    </a:lnTo>
                    <a:lnTo>
                      <a:pt x="169" y="127"/>
                    </a:lnTo>
                    <a:lnTo>
                      <a:pt x="163" y="129"/>
                    </a:lnTo>
                    <a:lnTo>
                      <a:pt x="157" y="133"/>
                    </a:lnTo>
                    <a:lnTo>
                      <a:pt x="150" y="136"/>
                    </a:lnTo>
                    <a:lnTo>
                      <a:pt x="143" y="139"/>
                    </a:lnTo>
                    <a:lnTo>
                      <a:pt x="136" y="143"/>
                    </a:lnTo>
                    <a:lnTo>
                      <a:pt x="129" y="147"/>
                    </a:lnTo>
                    <a:lnTo>
                      <a:pt x="123" y="150"/>
                    </a:lnTo>
                    <a:lnTo>
                      <a:pt x="117" y="153"/>
                    </a:lnTo>
                    <a:lnTo>
                      <a:pt x="111" y="156"/>
                    </a:lnTo>
                    <a:lnTo>
                      <a:pt x="106" y="159"/>
                    </a:lnTo>
                    <a:lnTo>
                      <a:pt x="102" y="161"/>
                    </a:lnTo>
                    <a:lnTo>
                      <a:pt x="97" y="164"/>
                    </a:lnTo>
                    <a:lnTo>
                      <a:pt x="93" y="166"/>
                    </a:lnTo>
                    <a:lnTo>
                      <a:pt x="89" y="167"/>
                    </a:lnTo>
                    <a:lnTo>
                      <a:pt x="87" y="169"/>
                    </a:lnTo>
                    <a:lnTo>
                      <a:pt x="83" y="171"/>
                    </a:lnTo>
                    <a:lnTo>
                      <a:pt x="81" y="172"/>
                    </a:lnTo>
                    <a:lnTo>
                      <a:pt x="80" y="174"/>
                    </a:lnTo>
                    <a:lnTo>
                      <a:pt x="78" y="175"/>
                    </a:lnTo>
                    <a:lnTo>
                      <a:pt x="75" y="176"/>
                    </a:lnTo>
                    <a:lnTo>
                      <a:pt x="74" y="177"/>
                    </a:lnTo>
                    <a:lnTo>
                      <a:pt x="72" y="179"/>
                    </a:lnTo>
                    <a:lnTo>
                      <a:pt x="71" y="180"/>
                    </a:lnTo>
                    <a:lnTo>
                      <a:pt x="68" y="181"/>
                    </a:lnTo>
                    <a:lnTo>
                      <a:pt x="67" y="182"/>
                    </a:lnTo>
                    <a:lnTo>
                      <a:pt x="66" y="183"/>
                    </a:lnTo>
                    <a:lnTo>
                      <a:pt x="65" y="184"/>
                    </a:lnTo>
                    <a:lnTo>
                      <a:pt x="64" y="186"/>
                    </a:lnTo>
                    <a:lnTo>
                      <a:pt x="63" y="187"/>
                    </a:lnTo>
                    <a:lnTo>
                      <a:pt x="61" y="189"/>
                    </a:lnTo>
                    <a:lnTo>
                      <a:pt x="234" y="189"/>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5" name="Freeform 4103"/>
              <p:cNvSpPr>
                <a:spLocks/>
              </p:cNvSpPr>
              <p:nvPr/>
            </p:nvSpPr>
            <p:spPr bwMode="auto">
              <a:xfrm>
                <a:off x="4609" y="3725"/>
                <a:ext cx="117" cy="106"/>
              </a:xfrm>
              <a:custGeom>
                <a:avLst/>
                <a:gdLst>
                  <a:gd name="T0" fmla="*/ 0 w 234"/>
                  <a:gd name="T1" fmla="*/ 211 h 213"/>
                  <a:gd name="T2" fmla="*/ 2 w 234"/>
                  <a:gd name="T3" fmla="*/ 205 h 213"/>
                  <a:gd name="T4" fmla="*/ 3 w 234"/>
                  <a:gd name="T5" fmla="*/ 199 h 213"/>
                  <a:gd name="T6" fmla="*/ 7 w 234"/>
                  <a:gd name="T7" fmla="*/ 192 h 213"/>
                  <a:gd name="T8" fmla="*/ 14 w 234"/>
                  <a:gd name="T9" fmla="*/ 183 h 213"/>
                  <a:gd name="T10" fmla="*/ 25 w 234"/>
                  <a:gd name="T11" fmla="*/ 174 h 213"/>
                  <a:gd name="T12" fmla="*/ 37 w 234"/>
                  <a:gd name="T13" fmla="*/ 164 h 213"/>
                  <a:gd name="T14" fmla="*/ 53 w 234"/>
                  <a:gd name="T15" fmla="*/ 154 h 213"/>
                  <a:gd name="T16" fmla="*/ 73 w 234"/>
                  <a:gd name="T17" fmla="*/ 143 h 213"/>
                  <a:gd name="T18" fmla="*/ 101 w 234"/>
                  <a:gd name="T19" fmla="*/ 129 h 213"/>
                  <a:gd name="T20" fmla="*/ 132 w 234"/>
                  <a:gd name="T21" fmla="*/ 113 h 213"/>
                  <a:gd name="T22" fmla="*/ 156 w 234"/>
                  <a:gd name="T23" fmla="*/ 98 h 213"/>
                  <a:gd name="T24" fmla="*/ 171 w 234"/>
                  <a:gd name="T25" fmla="*/ 86 h 213"/>
                  <a:gd name="T26" fmla="*/ 181 w 234"/>
                  <a:gd name="T27" fmla="*/ 76 h 213"/>
                  <a:gd name="T28" fmla="*/ 187 w 234"/>
                  <a:gd name="T29" fmla="*/ 66 h 213"/>
                  <a:gd name="T30" fmla="*/ 188 w 234"/>
                  <a:gd name="T31" fmla="*/ 55 h 213"/>
                  <a:gd name="T32" fmla="*/ 186 w 234"/>
                  <a:gd name="T33" fmla="*/ 46 h 213"/>
                  <a:gd name="T34" fmla="*/ 178 w 234"/>
                  <a:gd name="T35" fmla="*/ 37 h 213"/>
                  <a:gd name="T36" fmla="*/ 167 w 234"/>
                  <a:gd name="T37" fmla="*/ 30 h 213"/>
                  <a:gd name="T38" fmla="*/ 152 w 234"/>
                  <a:gd name="T39" fmla="*/ 24 h 213"/>
                  <a:gd name="T40" fmla="*/ 136 w 234"/>
                  <a:gd name="T41" fmla="*/ 21 h 213"/>
                  <a:gd name="T42" fmla="*/ 117 w 234"/>
                  <a:gd name="T43" fmla="*/ 21 h 213"/>
                  <a:gd name="T44" fmla="*/ 98 w 234"/>
                  <a:gd name="T45" fmla="*/ 22 h 213"/>
                  <a:gd name="T46" fmla="*/ 82 w 234"/>
                  <a:gd name="T47" fmla="*/ 27 h 213"/>
                  <a:gd name="T48" fmla="*/ 70 w 234"/>
                  <a:gd name="T49" fmla="*/ 33 h 213"/>
                  <a:gd name="T50" fmla="*/ 59 w 234"/>
                  <a:gd name="T51" fmla="*/ 43 h 213"/>
                  <a:gd name="T52" fmla="*/ 55 w 234"/>
                  <a:gd name="T53" fmla="*/ 53 h 213"/>
                  <a:gd name="T54" fmla="*/ 10 w 234"/>
                  <a:gd name="T55" fmla="*/ 61 h 213"/>
                  <a:gd name="T56" fmla="*/ 15 w 234"/>
                  <a:gd name="T57" fmla="*/ 42 h 213"/>
                  <a:gd name="T58" fmla="*/ 26 w 234"/>
                  <a:gd name="T59" fmla="*/ 27 h 213"/>
                  <a:gd name="T60" fmla="*/ 43 w 234"/>
                  <a:gd name="T61" fmla="*/ 15 h 213"/>
                  <a:gd name="T62" fmla="*/ 65 w 234"/>
                  <a:gd name="T63" fmla="*/ 6 h 213"/>
                  <a:gd name="T64" fmla="*/ 91 w 234"/>
                  <a:gd name="T65" fmla="*/ 1 h 213"/>
                  <a:gd name="T66" fmla="*/ 124 w 234"/>
                  <a:gd name="T67" fmla="*/ 0 h 213"/>
                  <a:gd name="T68" fmla="*/ 155 w 234"/>
                  <a:gd name="T69" fmla="*/ 1 h 213"/>
                  <a:gd name="T70" fmla="*/ 181 w 234"/>
                  <a:gd name="T71" fmla="*/ 7 h 213"/>
                  <a:gd name="T72" fmla="*/ 204 w 234"/>
                  <a:gd name="T73" fmla="*/ 17 h 213"/>
                  <a:gd name="T74" fmla="*/ 220 w 234"/>
                  <a:gd name="T75" fmla="*/ 29 h 213"/>
                  <a:gd name="T76" fmla="*/ 231 w 234"/>
                  <a:gd name="T77" fmla="*/ 43 h 213"/>
                  <a:gd name="T78" fmla="*/ 234 w 234"/>
                  <a:gd name="T79" fmla="*/ 59 h 213"/>
                  <a:gd name="T80" fmla="*/ 233 w 234"/>
                  <a:gd name="T81" fmla="*/ 67 h 213"/>
                  <a:gd name="T82" fmla="*/ 230 w 234"/>
                  <a:gd name="T83" fmla="*/ 75 h 213"/>
                  <a:gd name="T84" fmla="*/ 225 w 234"/>
                  <a:gd name="T85" fmla="*/ 84 h 213"/>
                  <a:gd name="T86" fmla="*/ 218 w 234"/>
                  <a:gd name="T87" fmla="*/ 92 h 213"/>
                  <a:gd name="T88" fmla="*/ 208 w 234"/>
                  <a:gd name="T89" fmla="*/ 101 h 213"/>
                  <a:gd name="T90" fmla="*/ 196 w 234"/>
                  <a:gd name="T91" fmla="*/ 111 h 213"/>
                  <a:gd name="T92" fmla="*/ 179 w 234"/>
                  <a:gd name="T93" fmla="*/ 120 h 213"/>
                  <a:gd name="T94" fmla="*/ 157 w 234"/>
                  <a:gd name="T95" fmla="*/ 133 h 213"/>
                  <a:gd name="T96" fmla="*/ 129 w 234"/>
                  <a:gd name="T97" fmla="*/ 147 h 213"/>
                  <a:gd name="T98" fmla="*/ 106 w 234"/>
                  <a:gd name="T99" fmla="*/ 159 h 213"/>
                  <a:gd name="T100" fmla="*/ 89 w 234"/>
                  <a:gd name="T101" fmla="*/ 167 h 213"/>
                  <a:gd name="T102" fmla="*/ 80 w 234"/>
                  <a:gd name="T103" fmla="*/ 174 h 213"/>
                  <a:gd name="T104" fmla="*/ 72 w 234"/>
                  <a:gd name="T105" fmla="*/ 179 h 213"/>
                  <a:gd name="T106" fmla="*/ 66 w 234"/>
                  <a:gd name="T107" fmla="*/ 183 h 213"/>
                  <a:gd name="T108" fmla="*/ 61 w 234"/>
                  <a:gd name="T109" fmla="*/ 189 h 21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4"/>
                  <a:gd name="T166" fmla="*/ 0 h 213"/>
                  <a:gd name="T167" fmla="*/ 234 w 234"/>
                  <a:gd name="T168" fmla="*/ 213 h 21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4" h="213">
                    <a:moveTo>
                      <a:pt x="234" y="189"/>
                    </a:moveTo>
                    <a:lnTo>
                      <a:pt x="234" y="213"/>
                    </a:lnTo>
                    <a:lnTo>
                      <a:pt x="2" y="213"/>
                    </a:lnTo>
                    <a:lnTo>
                      <a:pt x="0" y="211"/>
                    </a:lnTo>
                    <a:lnTo>
                      <a:pt x="0" y="210"/>
                    </a:lnTo>
                    <a:lnTo>
                      <a:pt x="0" y="209"/>
                    </a:lnTo>
                    <a:lnTo>
                      <a:pt x="2" y="206"/>
                    </a:lnTo>
                    <a:lnTo>
                      <a:pt x="2" y="205"/>
                    </a:lnTo>
                    <a:lnTo>
                      <a:pt x="2" y="204"/>
                    </a:lnTo>
                    <a:lnTo>
                      <a:pt x="2" y="203"/>
                    </a:lnTo>
                    <a:lnTo>
                      <a:pt x="3" y="200"/>
                    </a:lnTo>
                    <a:lnTo>
                      <a:pt x="3" y="199"/>
                    </a:lnTo>
                    <a:lnTo>
                      <a:pt x="4" y="198"/>
                    </a:lnTo>
                    <a:lnTo>
                      <a:pt x="5" y="197"/>
                    </a:lnTo>
                    <a:lnTo>
                      <a:pt x="6" y="196"/>
                    </a:lnTo>
                    <a:lnTo>
                      <a:pt x="7" y="192"/>
                    </a:lnTo>
                    <a:lnTo>
                      <a:pt x="8" y="190"/>
                    </a:lnTo>
                    <a:lnTo>
                      <a:pt x="11" y="188"/>
                    </a:lnTo>
                    <a:lnTo>
                      <a:pt x="12" y="186"/>
                    </a:lnTo>
                    <a:lnTo>
                      <a:pt x="14" y="183"/>
                    </a:lnTo>
                    <a:lnTo>
                      <a:pt x="17" y="181"/>
                    </a:lnTo>
                    <a:lnTo>
                      <a:pt x="19" y="179"/>
                    </a:lnTo>
                    <a:lnTo>
                      <a:pt x="22" y="176"/>
                    </a:lnTo>
                    <a:lnTo>
                      <a:pt x="25" y="174"/>
                    </a:lnTo>
                    <a:lnTo>
                      <a:pt x="28" y="172"/>
                    </a:lnTo>
                    <a:lnTo>
                      <a:pt x="32" y="169"/>
                    </a:lnTo>
                    <a:lnTo>
                      <a:pt x="35" y="167"/>
                    </a:lnTo>
                    <a:lnTo>
                      <a:pt x="37" y="164"/>
                    </a:lnTo>
                    <a:lnTo>
                      <a:pt x="42" y="161"/>
                    </a:lnTo>
                    <a:lnTo>
                      <a:pt x="45" y="159"/>
                    </a:lnTo>
                    <a:lnTo>
                      <a:pt x="50" y="157"/>
                    </a:lnTo>
                    <a:lnTo>
                      <a:pt x="53" y="154"/>
                    </a:lnTo>
                    <a:lnTo>
                      <a:pt x="58" y="151"/>
                    </a:lnTo>
                    <a:lnTo>
                      <a:pt x="63" y="149"/>
                    </a:lnTo>
                    <a:lnTo>
                      <a:pt x="68" y="146"/>
                    </a:lnTo>
                    <a:lnTo>
                      <a:pt x="73" y="143"/>
                    </a:lnTo>
                    <a:lnTo>
                      <a:pt x="79" y="141"/>
                    </a:lnTo>
                    <a:lnTo>
                      <a:pt x="85" y="137"/>
                    </a:lnTo>
                    <a:lnTo>
                      <a:pt x="91" y="135"/>
                    </a:lnTo>
                    <a:lnTo>
                      <a:pt x="101" y="129"/>
                    </a:lnTo>
                    <a:lnTo>
                      <a:pt x="109" y="124"/>
                    </a:lnTo>
                    <a:lnTo>
                      <a:pt x="117" y="121"/>
                    </a:lnTo>
                    <a:lnTo>
                      <a:pt x="125" y="116"/>
                    </a:lnTo>
                    <a:lnTo>
                      <a:pt x="132" y="113"/>
                    </a:lnTo>
                    <a:lnTo>
                      <a:pt x="139" y="108"/>
                    </a:lnTo>
                    <a:lnTo>
                      <a:pt x="146" y="105"/>
                    </a:lnTo>
                    <a:lnTo>
                      <a:pt x="151" y="101"/>
                    </a:lnTo>
                    <a:lnTo>
                      <a:pt x="156" y="98"/>
                    </a:lnTo>
                    <a:lnTo>
                      <a:pt x="161" y="95"/>
                    </a:lnTo>
                    <a:lnTo>
                      <a:pt x="164" y="92"/>
                    </a:lnTo>
                    <a:lnTo>
                      <a:pt x="169" y="90"/>
                    </a:lnTo>
                    <a:lnTo>
                      <a:pt x="171" y="86"/>
                    </a:lnTo>
                    <a:lnTo>
                      <a:pt x="174" y="84"/>
                    </a:lnTo>
                    <a:lnTo>
                      <a:pt x="177" y="82"/>
                    </a:lnTo>
                    <a:lnTo>
                      <a:pt x="180" y="78"/>
                    </a:lnTo>
                    <a:lnTo>
                      <a:pt x="181" y="76"/>
                    </a:lnTo>
                    <a:lnTo>
                      <a:pt x="184" y="74"/>
                    </a:lnTo>
                    <a:lnTo>
                      <a:pt x="185" y="71"/>
                    </a:lnTo>
                    <a:lnTo>
                      <a:pt x="187" y="68"/>
                    </a:lnTo>
                    <a:lnTo>
                      <a:pt x="187" y="66"/>
                    </a:lnTo>
                    <a:lnTo>
                      <a:pt x="188" y="63"/>
                    </a:lnTo>
                    <a:lnTo>
                      <a:pt x="188" y="61"/>
                    </a:lnTo>
                    <a:lnTo>
                      <a:pt x="189" y="59"/>
                    </a:lnTo>
                    <a:lnTo>
                      <a:pt x="188" y="55"/>
                    </a:lnTo>
                    <a:lnTo>
                      <a:pt x="188" y="53"/>
                    </a:lnTo>
                    <a:lnTo>
                      <a:pt x="187" y="51"/>
                    </a:lnTo>
                    <a:lnTo>
                      <a:pt x="187" y="48"/>
                    </a:lnTo>
                    <a:lnTo>
                      <a:pt x="186" y="46"/>
                    </a:lnTo>
                    <a:lnTo>
                      <a:pt x="184" y="44"/>
                    </a:lnTo>
                    <a:lnTo>
                      <a:pt x="182" y="42"/>
                    </a:lnTo>
                    <a:lnTo>
                      <a:pt x="180" y="39"/>
                    </a:lnTo>
                    <a:lnTo>
                      <a:pt x="178" y="37"/>
                    </a:lnTo>
                    <a:lnTo>
                      <a:pt x="176" y="36"/>
                    </a:lnTo>
                    <a:lnTo>
                      <a:pt x="173" y="33"/>
                    </a:lnTo>
                    <a:lnTo>
                      <a:pt x="171" y="32"/>
                    </a:lnTo>
                    <a:lnTo>
                      <a:pt x="167" y="30"/>
                    </a:lnTo>
                    <a:lnTo>
                      <a:pt x="164" y="28"/>
                    </a:lnTo>
                    <a:lnTo>
                      <a:pt x="161" y="27"/>
                    </a:lnTo>
                    <a:lnTo>
                      <a:pt x="157" y="25"/>
                    </a:lnTo>
                    <a:lnTo>
                      <a:pt x="152" y="24"/>
                    </a:lnTo>
                    <a:lnTo>
                      <a:pt x="149" y="23"/>
                    </a:lnTo>
                    <a:lnTo>
                      <a:pt x="144" y="22"/>
                    </a:lnTo>
                    <a:lnTo>
                      <a:pt x="141" y="22"/>
                    </a:lnTo>
                    <a:lnTo>
                      <a:pt x="136" y="21"/>
                    </a:lnTo>
                    <a:lnTo>
                      <a:pt x="132" y="21"/>
                    </a:lnTo>
                    <a:lnTo>
                      <a:pt x="127" y="21"/>
                    </a:lnTo>
                    <a:lnTo>
                      <a:pt x="123" y="21"/>
                    </a:lnTo>
                    <a:lnTo>
                      <a:pt x="117" y="21"/>
                    </a:lnTo>
                    <a:lnTo>
                      <a:pt x="112" y="21"/>
                    </a:lnTo>
                    <a:lnTo>
                      <a:pt x="108" y="21"/>
                    </a:lnTo>
                    <a:lnTo>
                      <a:pt x="103" y="22"/>
                    </a:lnTo>
                    <a:lnTo>
                      <a:pt x="98" y="22"/>
                    </a:lnTo>
                    <a:lnTo>
                      <a:pt x="94" y="23"/>
                    </a:lnTo>
                    <a:lnTo>
                      <a:pt x="90" y="24"/>
                    </a:lnTo>
                    <a:lnTo>
                      <a:pt x="86" y="25"/>
                    </a:lnTo>
                    <a:lnTo>
                      <a:pt x="82" y="27"/>
                    </a:lnTo>
                    <a:lnTo>
                      <a:pt x="79" y="28"/>
                    </a:lnTo>
                    <a:lnTo>
                      <a:pt x="75" y="30"/>
                    </a:lnTo>
                    <a:lnTo>
                      <a:pt x="73" y="32"/>
                    </a:lnTo>
                    <a:lnTo>
                      <a:pt x="70" y="33"/>
                    </a:lnTo>
                    <a:lnTo>
                      <a:pt x="66" y="36"/>
                    </a:lnTo>
                    <a:lnTo>
                      <a:pt x="64" y="38"/>
                    </a:lnTo>
                    <a:lnTo>
                      <a:pt x="61" y="40"/>
                    </a:lnTo>
                    <a:lnTo>
                      <a:pt x="59" y="43"/>
                    </a:lnTo>
                    <a:lnTo>
                      <a:pt x="58" y="45"/>
                    </a:lnTo>
                    <a:lnTo>
                      <a:pt x="56" y="48"/>
                    </a:lnTo>
                    <a:lnTo>
                      <a:pt x="55" y="51"/>
                    </a:lnTo>
                    <a:lnTo>
                      <a:pt x="55" y="53"/>
                    </a:lnTo>
                    <a:lnTo>
                      <a:pt x="53" y="56"/>
                    </a:lnTo>
                    <a:lnTo>
                      <a:pt x="53" y="60"/>
                    </a:lnTo>
                    <a:lnTo>
                      <a:pt x="53" y="63"/>
                    </a:lnTo>
                    <a:lnTo>
                      <a:pt x="10" y="61"/>
                    </a:lnTo>
                    <a:lnTo>
                      <a:pt x="10" y="55"/>
                    </a:lnTo>
                    <a:lnTo>
                      <a:pt x="11" y="51"/>
                    </a:lnTo>
                    <a:lnTo>
                      <a:pt x="13" y="46"/>
                    </a:lnTo>
                    <a:lnTo>
                      <a:pt x="15" y="42"/>
                    </a:lnTo>
                    <a:lnTo>
                      <a:pt x="17" y="38"/>
                    </a:lnTo>
                    <a:lnTo>
                      <a:pt x="20" y="33"/>
                    </a:lnTo>
                    <a:lnTo>
                      <a:pt x="22" y="30"/>
                    </a:lnTo>
                    <a:lnTo>
                      <a:pt x="26" y="27"/>
                    </a:lnTo>
                    <a:lnTo>
                      <a:pt x="29" y="23"/>
                    </a:lnTo>
                    <a:lnTo>
                      <a:pt x="34" y="20"/>
                    </a:lnTo>
                    <a:lnTo>
                      <a:pt x="37" y="17"/>
                    </a:lnTo>
                    <a:lnTo>
                      <a:pt x="43" y="15"/>
                    </a:lnTo>
                    <a:lnTo>
                      <a:pt x="48" y="12"/>
                    </a:lnTo>
                    <a:lnTo>
                      <a:pt x="53" y="10"/>
                    </a:lnTo>
                    <a:lnTo>
                      <a:pt x="59" y="8"/>
                    </a:lnTo>
                    <a:lnTo>
                      <a:pt x="65" y="6"/>
                    </a:lnTo>
                    <a:lnTo>
                      <a:pt x="71" y="5"/>
                    </a:lnTo>
                    <a:lnTo>
                      <a:pt x="78" y="3"/>
                    </a:lnTo>
                    <a:lnTo>
                      <a:pt x="85" y="2"/>
                    </a:lnTo>
                    <a:lnTo>
                      <a:pt x="91" y="1"/>
                    </a:lnTo>
                    <a:lnTo>
                      <a:pt x="99" y="0"/>
                    </a:lnTo>
                    <a:lnTo>
                      <a:pt x="106" y="0"/>
                    </a:lnTo>
                    <a:lnTo>
                      <a:pt x="114" y="0"/>
                    </a:lnTo>
                    <a:lnTo>
                      <a:pt x="124" y="0"/>
                    </a:lnTo>
                    <a:lnTo>
                      <a:pt x="132" y="0"/>
                    </a:lnTo>
                    <a:lnTo>
                      <a:pt x="140" y="0"/>
                    </a:lnTo>
                    <a:lnTo>
                      <a:pt x="147" y="0"/>
                    </a:lnTo>
                    <a:lnTo>
                      <a:pt x="155" y="1"/>
                    </a:lnTo>
                    <a:lnTo>
                      <a:pt x="162" y="2"/>
                    </a:lnTo>
                    <a:lnTo>
                      <a:pt x="169" y="3"/>
                    </a:lnTo>
                    <a:lnTo>
                      <a:pt x="176" y="6"/>
                    </a:lnTo>
                    <a:lnTo>
                      <a:pt x="181" y="7"/>
                    </a:lnTo>
                    <a:lnTo>
                      <a:pt x="187" y="9"/>
                    </a:lnTo>
                    <a:lnTo>
                      <a:pt x="193" y="12"/>
                    </a:lnTo>
                    <a:lnTo>
                      <a:pt x="199" y="14"/>
                    </a:lnTo>
                    <a:lnTo>
                      <a:pt x="204" y="17"/>
                    </a:lnTo>
                    <a:lnTo>
                      <a:pt x="209" y="20"/>
                    </a:lnTo>
                    <a:lnTo>
                      <a:pt x="212" y="22"/>
                    </a:lnTo>
                    <a:lnTo>
                      <a:pt x="217" y="25"/>
                    </a:lnTo>
                    <a:lnTo>
                      <a:pt x="220" y="29"/>
                    </a:lnTo>
                    <a:lnTo>
                      <a:pt x="224" y="32"/>
                    </a:lnTo>
                    <a:lnTo>
                      <a:pt x="226" y="36"/>
                    </a:lnTo>
                    <a:lnTo>
                      <a:pt x="229" y="39"/>
                    </a:lnTo>
                    <a:lnTo>
                      <a:pt x="231" y="43"/>
                    </a:lnTo>
                    <a:lnTo>
                      <a:pt x="232" y="46"/>
                    </a:lnTo>
                    <a:lnTo>
                      <a:pt x="233" y="50"/>
                    </a:lnTo>
                    <a:lnTo>
                      <a:pt x="233" y="54"/>
                    </a:lnTo>
                    <a:lnTo>
                      <a:pt x="234" y="59"/>
                    </a:lnTo>
                    <a:lnTo>
                      <a:pt x="233" y="60"/>
                    </a:lnTo>
                    <a:lnTo>
                      <a:pt x="233" y="62"/>
                    </a:lnTo>
                    <a:lnTo>
                      <a:pt x="233" y="65"/>
                    </a:lnTo>
                    <a:lnTo>
                      <a:pt x="233" y="67"/>
                    </a:lnTo>
                    <a:lnTo>
                      <a:pt x="232" y="69"/>
                    </a:lnTo>
                    <a:lnTo>
                      <a:pt x="231" y="71"/>
                    </a:lnTo>
                    <a:lnTo>
                      <a:pt x="231" y="73"/>
                    </a:lnTo>
                    <a:lnTo>
                      <a:pt x="230" y="75"/>
                    </a:lnTo>
                    <a:lnTo>
                      <a:pt x="229" y="77"/>
                    </a:lnTo>
                    <a:lnTo>
                      <a:pt x="227" y="80"/>
                    </a:lnTo>
                    <a:lnTo>
                      <a:pt x="226" y="82"/>
                    </a:lnTo>
                    <a:lnTo>
                      <a:pt x="225" y="84"/>
                    </a:lnTo>
                    <a:lnTo>
                      <a:pt x="223" y="85"/>
                    </a:lnTo>
                    <a:lnTo>
                      <a:pt x="222" y="88"/>
                    </a:lnTo>
                    <a:lnTo>
                      <a:pt x="219" y="90"/>
                    </a:lnTo>
                    <a:lnTo>
                      <a:pt x="218" y="92"/>
                    </a:lnTo>
                    <a:lnTo>
                      <a:pt x="216" y="95"/>
                    </a:lnTo>
                    <a:lnTo>
                      <a:pt x="214" y="97"/>
                    </a:lnTo>
                    <a:lnTo>
                      <a:pt x="211" y="99"/>
                    </a:lnTo>
                    <a:lnTo>
                      <a:pt x="208" y="101"/>
                    </a:lnTo>
                    <a:lnTo>
                      <a:pt x="205" y="104"/>
                    </a:lnTo>
                    <a:lnTo>
                      <a:pt x="202" y="106"/>
                    </a:lnTo>
                    <a:lnTo>
                      <a:pt x="199" y="108"/>
                    </a:lnTo>
                    <a:lnTo>
                      <a:pt x="196" y="111"/>
                    </a:lnTo>
                    <a:lnTo>
                      <a:pt x="192" y="113"/>
                    </a:lnTo>
                    <a:lnTo>
                      <a:pt x="188" y="115"/>
                    </a:lnTo>
                    <a:lnTo>
                      <a:pt x="184" y="118"/>
                    </a:lnTo>
                    <a:lnTo>
                      <a:pt x="179" y="120"/>
                    </a:lnTo>
                    <a:lnTo>
                      <a:pt x="174" y="123"/>
                    </a:lnTo>
                    <a:lnTo>
                      <a:pt x="169" y="127"/>
                    </a:lnTo>
                    <a:lnTo>
                      <a:pt x="163" y="129"/>
                    </a:lnTo>
                    <a:lnTo>
                      <a:pt x="157" y="133"/>
                    </a:lnTo>
                    <a:lnTo>
                      <a:pt x="150" y="136"/>
                    </a:lnTo>
                    <a:lnTo>
                      <a:pt x="143" y="139"/>
                    </a:lnTo>
                    <a:lnTo>
                      <a:pt x="136" y="143"/>
                    </a:lnTo>
                    <a:lnTo>
                      <a:pt x="129" y="147"/>
                    </a:lnTo>
                    <a:lnTo>
                      <a:pt x="123" y="150"/>
                    </a:lnTo>
                    <a:lnTo>
                      <a:pt x="117" y="153"/>
                    </a:lnTo>
                    <a:lnTo>
                      <a:pt x="111" y="156"/>
                    </a:lnTo>
                    <a:lnTo>
                      <a:pt x="106" y="159"/>
                    </a:lnTo>
                    <a:lnTo>
                      <a:pt x="102" y="161"/>
                    </a:lnTo>
                    <a:lnTo>
                      <a:pt x="97" y="164"/>
                    </a:lnTo>
                    <a:lnTo>
                      <a:pt x="93" y="166"/>
                    </a:lnTo>
                    <a:lnTo>
                      <a:pt x="89" y="167"/>
                    </a:lnTo>
                    <a:lnTo>
                      <a:pt x="87" y="169"/>
                    </a:lnTo>
                    <a:lnTo>
                      <a:pt x="83" y="171"/>
                    </a:lnTo>
                    <a:lnTo>
                      <a:pt x="81" y="172"/>
                    </a:lnTo>
                    <a:lnTo>
                      <a:pt x="80" y="174"/>
                    </a:lnTo>
                    <a:lnTo>
                      <a:pt x="78" y="175"/>
                    </a:lnTo>
                    <a:lnTo>
                      <a:pt x="75" y="176"/>
                    </a:lnTo>
                    <a:lnTo>
                      <a:pt x="74" y="177"/>
                    </a:lnTo>
                    <a:lnTo>
                      <a:pt x="72" y="179"/>
                    </a:lnTo>
                    <a:lnTo>
                      <a:pt x="71" y="180"/>
                    </a:lnTo>
                    <a:lnTo>
                      <a:pt x="68" y="181"/>
                    </a:lnTo>
                    <a:lnTo>
                      <a:pt x="67" y="182"/>
                    </a:lnTo>
                    <a:lnTo>
                      <a:pt x="66" y="183"/>
                    </a:lnTo>
                    <a:lnTo>
                      <a:pt x="65" y="184"/>
                    </a:lnTo>
                    <a:lnTo>
                      <a:pt x="64" y="186"/>
                    </a:lnTo>
                    <a:lnTo>
                      <a:pt x="63" y="187"/>
                    </a:lnTo>
                    <a:lnTo>
                      <a:pt x="61" y="189"/>
                    </a:lnTo>
                    <a:lnTo>
                      <a:pt x="234" y="18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2006" name="Freeform 4104"/>
              <p:cNvSpPr>
                <a:spLocks/>
              </p:cNvSpPr>
              <p:nvPr/>
            </p:nvSpPr>
            <p:spPr bwMode="auto">
              <a:xfrm>
                <a:off x="4609" y="3819"/>
                <a:ext cx="117" cy="13"/>
              </a:xfrm>
              <a:custGeom>
                <a:avLst/>
                <a:gdLst>
                  <a:gd name="T0" fmla="*/ 233 w 233"/>
                  <a:gd name="T1" fmla="*/ 0 h 26"/>
                  <a:gd name="T2" fmla="*/ 231 w 233"/>
                  <a:gd name="T3" fmla="*/ 0 h 26"/>
                  <a:gd name="T4" fmla="*/ 231 w 233"/>
                  <a:gd name="T5" fmla="*/ 22 h 26"/>
                  <a:gd name="T6" fmla="*/ 0 w 233"/>
                  <a:gd name="T7" fmla="*/ 22 h 26"/>
                  <a:gd name="T8" fmla="*/ 0 w 233"/>
                  <a:gd name="T9" fmla="*/ 24 h 26"/>
                  <a:gd name="T10" fmla="*/ 0 w 233"/>
                  <a:gd name="T11" fmla="*/ 26 h 26"/>
                  <a:gd name="T12" fmla="*/ 233 w 233"/>
                  <a:gd name="T13" fmla="*/ 25 h 26"/>
                  <a:gd name="T14" fmla="*/ 233 w 233"/>
                  <a:gd name="T15" fmla="*/ 0 h 26"/>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26"/>
                  <a:gd name="T26" fmla="*/ 233 w 233"/>
                  <a:gd name="T27" fmla="*/ 26 h 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26">
                    <a:moveTo>
                      <a:pt x="233" y="0"/>
                    </a:moveTo>
                    <a:lnTo>
                      <a:pt x="231" y="0"/>
                    </a:lnTo>
                    <a:lnTo>
                      <a:pt x="231" y="22"/>
                    </a:lnTo>
                    <a:lnTo>
                      <a:pt x="0" y="22"/>
                    </a:lnTo>
                    <a:lnTo>
                      <a:pt x="0" y="24"/>
                    </a:lnTo>
                    <a:lnTo>
                      <a:pt x="0" y="26"/>
                    </a:lnTo>
                    <a:lnTo>
                      <a:pt x="233" y="25"/>
                    </a:lnTo>
                    <a:lnTo>
                      <a:pt x="2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7" name="Freeform 4105"/>
              <p:cNvSpPr>
                <a:spLocks/>
              </p:cNvSpPr>
              <p:nvPr/>
            </p:nvSpPr>
            <p:spPr bwMode="auto">
              <a:xfrm>
                <a:off x="4608" y="3830"/>
                <a:ext cx="2" cy="2"/>
              </a:xfrm>
              <a:custGeom>
                <a:avLst/>
                <a:gdLst>
                  <a:gd name="T0" fmla="*/ 3 w 4"/>
                  <a:gd name="T1" fmla="*/ 2 h 4"/>
                  <a:gd name="T2" fmla="*/ 4 w 4"/>
                  <a:gd name="T3" fmla="*/ 2 h 4"/>
                  <a:gd name="T4" fmla="*/ 3 w 4"/>
                  <a:gd name="T5" fmla="*/ 0 h 4"/>
                  <a:gd name="T6" fmla="*/ 0 w 4"/>
                  <a:gd name="T7" fmla="*/ 0 h 4"/>
                  <a:gd name="T8" fmla="*/ 3 w 4"/>
                  <a:gd name="T9" fmla="*/ 4 h 4"/>
                  <a:gd name="T10" fmla="*/ 3 w 4"/>
                  <a:gd name="T11" fmla="*/ 4 h 4"/>
                  <a:gd name="T12" fmla="*/ 3 w 4"/>
                  <a:gd name="T13" fmla="*/ 2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3" y="2"/>
                    </a:moveTo>
                    <a:lnTo>
                      <a:pt x="4" y="2"/>
                    </a:lnTo>
                    <a:lnTo>
                      <a:pt x="3" y="0"/>
                    </a:lnTo>
                    <a:lnTo>
                      <a:pt x="0" y="0"/>
                    </a:lnTo>
                    <a:lnTo>
                      <a:pt x="3" y="4"/>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8" name="Freeform 4106"/>
              <p:cNvSpPr>
                <a:spLocks/>
              </p:cNvSpPr>
              <p:nvPr/>
            </p:nvSpPr>
            <p:spPr bwMode="auto">
              <a:xfrm>
                <a:off x="4608" y="3824"/>
                <a:ext cx="2" cy="6"/>
              </a:xfrm>
              <a:custGeom>
                <a:avLst/>
                <a:gdLst>
                  <a:gd name="T0" fmla="*/ 3 w 5"/>
                  <a:gd name="T1" fmla="*/ 12 h 12"/>
                  <a:gd name="T2" fmla="*/ 3 w 5"/>
                  <a:gd name="T3" fmla="*/ 10 h 12"/>
                  <a:gd name="T4" fmla="*/ 4 w 5"/>
                  <a:gd name="T5" fmla="*/ 7 h 12"/>
                  <a:gd name="T6" fmla="*/ 4 w 5"/>
                  <a:gd name="T7" fmla="*/ 4 h 12"/>
                  <a:gd name="T8" fmla="*/ 5 w 5"/>
                  <a:gd name="T9" fmla="*/ 1 h 12"/>
                  <a:gd name="T10" fmla="*/ 5 w 5"/>
                  <a:gd name="T11" fmla="*/ 0 h 12"/>
                  <a:gd name="T12" fmla="*/ 4 w 5"/>
                  <a:gd name="T13" fmla="*/ 0 h 12"/>
                  <a:gd name="T14" fmla="*/ 3 w 5"/>
                  <a:gd name="T15" fmla="*/ 0 h 12"/>
                  <a:gd name="T16" fmla="*/ 3 w 5"/>
                  <a:gd name="T17" fmla="*/ 1 h 12"/>
                  <a:gd name="T18" fmla="*/ 1 w 5"/>
                  <a:gd name="T19" fmla="*/ 4 h 12"/>
                  <a:gd name="T20" fmla="*/ 1 w 5"/>
                  <a:gd name="T21" fmla="*/ 7 h 12"/>
                  <a:gd name="T22" fmla="*/ 0 w 5"/>
                  <a:gd name="T23" fmla="*/ 10 h 12"/>
                  <a:gd name="T24" fmla="*/ 0 w 5"/>
                  <a:gd name="T25" fmla="*/ 12 h 12"/>
                  <a:gd name="T26" fmla="*/ 3 w 5"/>
                  <a:gd name="T27" fmla="*/ 1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12"/>
                  <a:gd name="T44" fmla="*/ 5 w 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12">
                    <a:moveTo>
                      <a:pt x="3" y="12"/>
                    </a:moveTo>
                    <a:lnTo>
                      <a:pt x="3" y="10"/>
                    </a:lnTo>
                    <a:lnTo>
                      <a:pt x="4" y="7"/>
                    </a:lnTo>
                    <a:lnTo>
                      <a:pt x="4" y="4"/>
                    </a:lnTo>
                    <a:lnTo>
                      <a:pt x="5" y="1"/>
                    </a:lnTo>
                    <a:lnTo>
                      <a:pt x="5" y="0"/>
                    </a:lnTo>
                    <a:lnTo>
                      <a:pt x="4" y="0"/>
                    </a:lnTo>
                    <a:lnTo>
                      <a:pt x="3" y="0"/>
                    </a:lnTo>
                    <a:lnTo>
                      <a:pt x="3" y="1"/>
                    </a:lnTo>
                    <a:lnTo>
                      <a:pt x="1" y="4"/>
                    </a:lnTo>
                    <a:lnTo>
                      <a:pt x="1" y="7"/>
                    </a:lnTo>
                    <a:lnTo>
                      <a:pt x="0" y="10"/>
                    </a:lnTo>
                    <a:lnTo>
                      <a:pt x="0" y="12"/>
                    </a:lnTo>
                    <a:lnTo>
                      <a:pt x="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09" name="Freeform 4107"/>
              <p:cNvSpPr>
                <a:spLocks/>
              </p:cNvSpPr>
              <p:nvPr/>
            </p:nvSpPr>
            <p:spPr bwMode="auto">
              <a:xfrm>
                <a:off x="4609" y="3820"/>
                <a:ext cx="4" cy="5"/>
              </a:xfrm>
              <a:custGeom>
                <a:avLst/>
                <a:gdLst>
                  <a:gd name="T0" fmla="*/ 1 w 8"/>
                  <a:gd name="T1" fmla="*/ 9 h 10"/>
                  <a:gd name="T2" fmla="*/ 2 w 8"/>
                  <a:gd name="T3" fmla="*/ 10 h 10"/>
                  <a:gd name="T4" fmla="*/ 5 w 8"/>
                  <a:gd name="T5" fmla="*/ 7 h 10"/>
                  <a:gd name="T6" fmla="*/ 6 w 8"/>
                  <a:gd name="T7" fmla="*/ 2 h 10"/>
                  <a:gd name="T8" fmla="*/ 8 w 8"/>
                  <a:gd name="T9" fmla="*/ 0 h 10"/>
                  <a:gd name="T10" fmla="*/ 6 w 8"/>
                  <a:gd name="T11" fmla="*/ 0 h 10"/>
                  <a:gd name="T12" fmla="*/ 5 w 8"/>
                  <a:gd name="T13" fmla="*/ 0 h 10"/>
                  <a:gd name="T14" fmla="*/ 4 w 8"/>
                  <a:gd name="T15" fmla="*/ 2 h 10"/>
                  <a:gd name="T16" fmla="*/ 3 w 8"/>
                  <a:gd name="T17" fmla="*/ 5 h 10"/>
                  <a:gd name="T18" fmla="*/ 0 w 8"/>
                  <a:gd name="T19" fmla="*/ 8 h 10"/>
                  <a:gd name="T20" fmla="*/ 0 w 8"/>
                  <a:gd name="T21" fmla="*/ 9 h 10"/>
                  <a:gd name="T22" fmla="*/ 1 w 8"/>
                  <a:gd name="T23" fmla="*/ 9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0"/>
                  <a:gd name="T38" fmla="*/ 8 w 8"/>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0">
                    <a:moveTo>
                      <a:pt x="1" y="9"/>
                    </a:moveTo>
                    <a:lnTo>
                      <a:pt x="2" y="10"/>
                    </a:lnTo>
                    <a:lnTo>
                      <a:pt x="5" y="7"/>
                    </a:lnTo>
                    <a:lnTo>
                      <a:pt x="6" y="2"/>
                    </a:lnTo>
                    <a:lnTo>
                      <a:pt x="8" y="0"/>
                    </a:lnTo>
                    <a:lnTo>
                      <a:pt x="6" y="0"/>
                    </a:lnTo>
                    <a:lnTo>
                      <a:pt x="5" y="0"/>
                    </a:lnTo>
                    <a:lnTo>
                      <a:pt x="4" y="2"/>
                    </a:lnTo>
                    <a:lnTo>
                      <a:pt x="3" y="5"/>
                    </a:lnTo>
                    <a:lnTo>
                      <a:pt x="0" y="8"/>
                    </a:lnTo>
                    <a:lnTo>
                      <a:pt x="0" y="9"/>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0" name="Freeform 4108"/>
              <p:cNvSpPr>
                <a:spLocks/>
              </p:cNvSpPr>
              <p:nvPr/>
            </p:nvSpPr>
            <p:spPr bwMode="auto">
              <a:xfrm>
                <a:off x="4612" y="3818"/>
                <a:ext cx="2" cy="2"/>
              </a:xfrm>
              <a:custGeom>
                <a:avLst/>
                <a:gdLst>
                  <a:gd name="T0" fmla="*/ 1 w 5"/>
                  <a:gd name="T1" fmla="*/ 3 h 4"/>
                  <a:gd name="T2" fmla="*/ 3 w 5"/>
                  <a:gd name="T3" fmla="*/ 4 h 4"/>
                  <a:gd name="T4" fmla="*/ 5 w 5"/>
                  <a:gd name="T5" fmla="*/ 2 h 4"/>
                  <a:gd name="T6" fmla="*/ 4 w 5"/>
                  <a:gd name="T7" fmla="*/ 1 h 4"/>
                  <a:gd name="T8" fmla="*/ 3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3" y="4"/>
                    </a:lnTo>
                    <a:lnTo>
                      <a:pt x="5" y="2"/>
                    </a:lnTo>
                    <a:lnTo>
                      <a:pt x="4" y="1"/>
                    </a:lnTo>
                    <a:lnTo>
                      <a:pt x="3"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1" name="Freeform 4109"/>
              <p:cNvSpPr>
                <a:spLocks/>
              </p:cNvSpPr>
              <p:nvPr/>
            </p:nvSpPr>
            <p:spPr bwMode="auto">
              <a:xfrm>
                <a:off x="4613" y="3817"/>
                <a:ext cx="2" cy="3"/>
              </a:xfrm>
              <a:custGeom>
                <a:avLst/>
                <a:gdLst>
                  <a:gd name="T0" fmla="*/ 2 w 3"/>
                  <a:gd name="T1" fmla="*/ 3 h 4"/>
                  <a:gd name="T2" fmla="*/ 1 w 3"/>
                  <a:gd name="T3" fmla="*/ 4 h 4"/>
                  <a:gd name="T4" fmla="*/ 3 w 3"/>
                  <a:gd name="T5" fmla="*/ 0 h 4"/>
                  <a:gd name="T6" fmla="*/ 2 w 3"/>
                  <a:gd name="T7" fmla="*/ 0 h 4"/>
                  <a:gd name="T8" fmla="*/ 1 w 3"/>
                  <a:gd name="T9" fmla="*/ 0 h 4"/>
                  <a:gd name="T10" fmla="*/ 0 w 3"/>
                  <a:gd name="T11" fmla="*/ 2 h 4"/>
                  <a:gd name="T12" fmla="*/ 1 w 3"/>
                  <a:gd name="T13" fmla="*/ 2 h 4"/>
                  <a:gd name="T14" fmla="*/ 2 w 3"/>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3"/>
                    </a:moveTo>
                    <a:lnTo>
                      <a:pt x="1" y="4"/>
                    </a:lnTo>
                    <a:lnTo>
                      <a:pt x="3" y="0"/>
                    </a:lnTo>
                    <a:lnTo>
                      <a:pt x="2" y="0"/>
                    </a:lnTo>
                    <a:lnTo>
                      <a:pt x="1" y="0"/>
                    </a:lnTo>
                    <a:lnTo>
                      <a:pt x="0" y="2"/>
                    </a:lnTo>
                    <a:lnTo>
                      <a:pt x="1"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2" name="Freeform 4110"/>
              <p:cNvSpPr>
                <a:spLocks/>
              </p:cNvSpPr>
              <p:nvPr/>
            </p:nvSpPr>
            <p:spPr bwMode="auto">
              <a:xfrm>
                <a:off x="4614" y="3805"/>
                <a:ext cx="15" cy="13"/>
              </a:xfrm>
              <a:custGeom>
                <a:avLst/>
                <a:gdLst>
                  <a:gd name="T0" fmla="*/ 1 w 31"/>
                  <a:gd name="T1" fmla="*/ 26 h 27"/>
                  <a:gd name="T2" fmla="*/ 2 w 31"/>
                  <a:gd name="T3" fmla="*/ 27 h 27"/>
                  <a:gd name="T4" fmla="*/ 9 w 31"/>
                  <a:gd name="T5" fmla="*/ 20 h 27"/>
                  <a:gd name="T6" fmla="*/ 12 w 31"/>
                  <a:gd name="T7" fmla="*/ 17 h 27"/>
                  <a:gd name="T8" fmla="*/ 15 w 31"/>
                  <a:gd name="T9" fmla="*/ 15 h 27"/>
                  <a:gd name="T10" fmla="*/ 25 w 31"/>
                  <a:gd name="T11" fmla="*/ 8 h 27"/>
                  <a:gd name="T12" fmla="*/ 27 w 31"/>
                  <a:gd name="T13" fmla="*/ 5 h 27"/>
                  <a:gd name="T14" fmla="*/ 31 w 31"/>
                  <a:gd name="T15" fmla="*/ 2 h 27"/>
                  <a:gd name="T16" fmla="*/ 31 w 31"/>
                  <a:gd name="T17" fmla="*/ 1 h 27"/>
                  <a:gd name="T18" fmla="*/ 31 w 31"/>
                  <a:gd name="T19" fmla="*/ 0 h 27"/>
                  <a:gd name="T20" fmla="*/ 25 w 31"/>
                  <a:gd name="T21" fmla="*/ 2 h 27"/>
                  <a:gd name="T22" fmla="*/ 23 w 31"/>
                  <a:gd name="T23" fmla="*/ 6 h 27"/>
                  <a:gd name="T24" fmla="*/ 12 w 31"/>
                  <a:gd name="T25" fmla="*/ 13 h 27"/>
                  <a:gd name="T26" fmla="*/ 10 w 31"/>
                  <a:gd name="T27" fmla="*/ 15 h 27"/>
                  <a:gd name="T28" fmla="*/ 7 w 31"/>
                  <a:gd name="T29" fmla="*/ 17 h 27"/>
                  <a:gd name="T30" fmla="*/ 1 w 31"/>
                  <a:gd name="T31" fmla="*/ 23 h 27"/>
                  <a:gd name="T32" fmla="*/ 0 w 31"/>
                  <a:gd name="T33" fmla="*/ 26 h 27"/>
                  <a:gd name="T34" fmla="*/ 1 w 31"/>
                  <a:gd name="T35" fmla="*/ 26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7"/>
                  <a:gd name="T56" fmla="*/ 31 w 31"/>
                  <a:gd name="T57" fmla="*/ 27 h 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7">
                    <a:moveTo>
                      <a:pt x="1" y="26"/>
                    </a:moveTo>
                    <a:lnTo>
                      <a:pt x="2" y="27"/>
                    </a:lnTo>
                    <a:lnTo>
                      <a:pt x="9" y="20"/>
                    </a:lnTo>
                    <a:lnTo>
                      <a:pt x="12" y="17"/>
                    </a:lnTo>
                    <a:lnTo>
                      <a:pt x="15" y="15"/>
                    </a:lnTo>
                    <a:lnTo>
                      <a:pt x="25" y="8"/>
                    </a:lnTo>
                    <a:lnTo>
                      <a:pt x="27" y="5"/>
                    </a:lnTo>
                    <a:lnTo>
                      <a:pt x="31" y="2"/>
                    </a:lnTo>
                    <a:lnTo>
                      <a:pt x="31" y="1"/>
                    </a:lnTo>
                    <a:lnTo>
                      <a:pt x="31" y="0"/>
                    </a:lnTo>
                    <a:lnTo>
                      <a:pt x="25" y="2"/>
                    </a:lnTo>
                    <a:lnTo>
                      <a:pt x="23" y="6"/>
                    </a:lnTo>
                    <a:lnTo>
                      <a:pt x="12" y="13"/>
                    </a:lnTo>
                    <a:lnTo>
                      <a:pt x="10" y="15"/>
                    </a:lnTo>
                    <a:lnTo>
                      <a:pt x="7" y="17"/>
                    </a:lnTo>
                    <a:lnTo>
                      <a:pt x="1" y="23"/>
                    </a:lnTo>
                    <a:lnTo>
                      <a:pt x="0" y="26"/>
                    </a:lnTo>
                    <a:lnTo>
                      <a:pt x="1"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3" name="Freeform 4111"/>
              <p:cNvSpPr>
                <a:spLocks/>
              </p:cNvSpPr>
              <p:nvPr/>
            </p:nvSpPr>
            <p:spPr bwMode="auto">
              <a:xfrm>
                <a:off x="4629" y="3803"/>
                <a:ext cx="3" cy="3"/>
              </a:xfrm>
              <a:custGeom>
                <a:avLst/>
                <a:gdLst>
                  <a:gd name="T0" fmla="*/ 1 w 5"/>
                  <a:gd name="T1" fmla="*/ 4 h 4"/>
                  <a:gd name="T2" fmla="*/ 5 w 5"/>
                  <a:gd name="T3" fmla="*/ 2 h 4"/>
                  <a:gd name="T4" fmla="*/ 5 w 5"/>
                  <a:gd name="T5" fmla="*/ 2 h 4"/>
                  <a:gd name="T6" fmla="*/ 4 w 5"/>
                  <a:gd name="T7" fmla="*/ 1 h 4"/>
                  <a:gd name="T8" fmla="*/ 3 w 5"/>
                  <a:gd name="T9" fmla="*/ 0 h 4"/>
                  <a:gd name="T10" fmla="*/ 0 w 5"/>
                  <a:gd name="T11" fmla="*/ 2 h 4"/>
                  <a:gd name="T12" fmla="*/ 1 w 5"/>
                  <a:gd name="T13" fmla="*/ 3 h 4"/>
                  <a:gd name="T14" fmla="*/ 1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4"/>
                    </a:moveTo>
                    <a:lnTo>
                      <a:pt x="5" y="2"/>
                    </a:lnTo>
                    <a:lnTo>
                      <a:pt x="4" y="1"/>
                    </a:lnTo>
                    <a:lnTo>
                      <a:pt x="3" y="0"/>
                    </a:lnTo>
                    <a:lnTo>
                      <a:pt x="0" y="2"/>
                    </a:lnTo>
                    <a:lnTo>
                      <a:pt x="1" y="3"/>
                    </a:lnTo>
                    <a:lnTo>
                      <a:pt x="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4" name="Freeform 4112"/>
              <p:cNvSpPr>
                <a:spLocks/>
              </p:cNvSpPr>
              <p:nvPr/>
            </p:nvSpPr>
            <p:spPr bwMode="auto">
              <a:xfrm>
                <a:off x="4629" y="3802"/>
                <a:ext cx="4" cy="3"/>
              </a:xfrm>
              <a:custGeom>
                <a:avLst/>
                <a:gdLst>
                  <a:gd name="T0" fmla="*/ 4 w 9"/>
                  <a:gd name="T1" fmla="*/ 3 h 4"/>
                  <a:gd name="T2" fmla="*/ 4 w 9"/>
                  <a:gd name="T3" fmla="*/ 4 h 4"/>
                  <a:gd name="T4" fmla="*/ 9 w 9"/>
                  <a:gd name="T5" fmla="*/ 2 h 4"/>
                  <a:gd name="T6" fmla="*/ 9 w 9"/>
                  <a:gd name="T7" fmla="*/ 1 h 4"/>
                  <a:gd name="T8" fmla="*/ 9 w 9"/>
                  <a:gd name="T9" fmla="*/ 0 h 4"/>
                  <a:gd name="T10" fmla="*/ 0 w 9"/>
                  <a:gd name="T11" fmla="*/ 4 h 4"/>
                  <a:gd name="T12" fmla="*/ 3 w 9"/>
                  <a:gd name="T13" fmla="*/ 2 h 4"/>
                  <a:gd name="T14" fmla="*/ 4 w 9"/>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4" y="3"/>
                    </a:moveTo>
                    <a:lnTo>
                      <a:pt x="4" y="4"/>
                    </a:lnTo>
                    <a:lnTo>
                      <a:pt x="9" y="2"/>
                    </a:lnTo>
                    <a:lnTo>
                      <a:pt x="9" y="1"/>
                    </a:lnTo>
                    <a:lnTo>
                      <a:pt x="9" y="0"/>
                    </a:lnTo>
                    <a:lnTo>
                      <a:pt x="0" y="4"/>
                    </a:lnTo>
                    <a:lnTo>
                      <a:pt x="3" y="2"/>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5" name="Freeform 4113"/>
              <p:cNvSpPr>
                <a:spLocks/>
              </p:cNvSpPr>
              <p:nvPr/>
            </p:nvSpPr>
            <p:spPr bwMode="auto">
              <a:xfrm>
                <a:off x="4633" y="3788"/>
                <a:ext cx="26" cy="15"/>
              </a:xfrm>
              <a:custGeom>
                <a:avLst/>
                <a:gdLst>
                  <a:gd name="T0" fmla="*/ 1 w 53"/>
                  <a:gd name="T1" fmla="*/ 30 h 30"/>
                  <a:gd name="T2" fmla="*/ 6 w 53"/>
                  <a:gd name="T3" fmla="*/ 28 h 30"/>
                  <a:gd name="T4" fmla="*/ 6 w 53"/>
                  <a:gd name="T5" fmla="*/ 28 h 30"/>
                  <a:gd name="T6" fmla="*/ 12 w 53"/>
                  <a:gd name="T7" fmla="*/ 23 h 30"/>
                  <a:gd name="T8" fmla="*/ 14 w 53"/>
                  <a:gd name="T9" fmla="*/ 22 h 30"/>
                  <a:gd name="T10" fmla="*/ 22 w 53"/>
                  <a:gd name="T11" fmla="*/ 19 h 30"/>
                  <a:gd name="T12" fmla="*/ 26 w 53"/>
                  <a:gd name="T13" fmla="*/ 16 h 30"/>
                  <a:gd name="T14" fmla="*/ 32 w 53"/>
                  <a:gd name="T15" fmla="*/ 13 h 30"/>
                  <a:gd name="T16" fmla="*/ 38 w 53"/>
                  <a:gd name="T17" fmla="*/ 10 h 30"/>
                  <a:gd name="T18" fmla="*/ 45 w 53"/>
                  <a:gd name="T19" fmla="*/ 8 h 30"/>
                  <a:gd name="T20" fmla="*/ 53 w 53"/>
                  <a:gd name="T21" fmla="*/ 2 h 30"/>
                  <a:gd name="T22" fmla="*/ 52 w 53"/>
                  <a:gd name="T23" fmla="*/ 1 h 30"/>
                  <a:gd name="T24" fmla="*/ 50 w 53"/>
                  <a:gd name="T25" fmla="*/ 0 h 30"/>
                  <a:gd name="T26" fmla="*/ 40 w 53"/>
                  <a:gd name="T27" fmla="*/ 6 h 30"/>
                  <a:gd name="T28" fmla="*/ 33 w 53"/>
                  <a:gd name="T29" fmla="*/ 8 h 30"/>
                  <a:gd name="T30" fmla="*/ 26 w 53"/>
                  <a:gd name="T31" fmla="*/ 13 h 30"/>
                  <a:gd name="T32" fmla="*/ 22 w 53"/>
                  <a:gd name="T33" fmla="*/ 14 h 30"/>
                  <a:gd name="T34" fmla="*/ 17 w 53"/>
                  <a:gd name="T35" fmla="*/ 17 h 30"/>
                  <a:gd name="T36" fmla="*/ 14 w 53"/>
                  <a:gd name="T37" fmla="*/ 19 h 30"/>
                  <a:gd name="T38" fmla="*/ 6 w 53"/>
                  <a:gd name="T39" fmla="*/ 23 h 30"/>
                  <a:gd name="T40" fmla="*/ 3 w 53"/>
                  <a:gd name="T41" fmla="*/ 25 h 30"/>
                  <a:gd name="T42" fmla="*/ 0 w 53"/>
                  <a:gd name="T43" fmla="*/ 28 h 30"/>
                  <a:gd name="T44" fmla="*/ 1 w 53"/>
                  <a:gd name="T45" fmla="*/ 29 h 30"/>
                  <a:gd name="T46" fmla="*/ 1 w 53"/>
                  <a:gd name="T47" fmla="*/ 3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
                  <a:gd name="T73" fmla="*/ 0 h 30"/>
                  <a:gd name="T74" fmla="*/ 53 w 53"/>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 h="30">
                    <a:moveTo>
                      <a:pt x="1" y="30"/>
                    </a:moveTo>
                    <a:lnTo>
                      <a:pt x="6" y="28"/>
                    </a:lnTo>
                    <a:lnTo>
                      <a:pt x="12" y="23"/>
                    </a:lnTo>
                    <a:lnTo>
                      <a:pt x="14" y="22"/>
                    </a:lnTo>
                    <a:lnTo>
                      <a:pt x="22" y="19"/>
                    </a:lnTo>
                    <a:lnTo>
                      <a:pt x="26" y="16"/>
                    </a:lnTo>
                    <a:lnTo>
                      <a:pt x="32" y="13"/>
                    </a:lnTo>
                    <a:lnTo>
                      <a:pt x="38" y="10"/>
                    </a:lnTo>
                    <a:lnTo>
                      <a:pt x="45" y="8"/>
                    </a:lnTo>
                    <a:lnTo>
                      <a:pt x="53" y="2"/>
                    </a:lnTo>
                    <a:lnTo>
                      <a:pt x="52" y="1"/>
                    </a:lnTo>
                    <a:lnTo>
                      <a:pt x="50" y="0"/>
                    </a:lnTo>
                    <a:lnTo>
                      <a:pt x="40" y="6"/>
                    </a:lnTo>
                    <a:lnTo>
                      <a:pt x="33" y="8"/>
                    </a:lnTo>
                    <a:lnTo>
                      <a:pt x="26" y="13"/>
                    </a:lnTo>
                    <a:lnTo>
                      <a:pt x="22" y="14"/>
                    </a:lnTo>
                    <a:lnTo>
                      <a:pt x="17" y="17"/>
                    </a:lnTo>
                    <a:lnTo>
                      <a:pt x="14" y="19"/>
                    </a:lnTo>
                    <a:lnTo>
                      <a:pt x="6" y="23"/>
                    </a:lnTo>
                    <a:lnTo>
                      <a:pt x="3" y="25"/>
                    </a:lnTo>
                    <a:lnTo>
                      <a:pt x="0" y="28"/>
                    </a:lnTo>
                    <a:lnTo>
                      <a:pt x="1" y="29"/>
                    </a:lnTo>
                    <a:lnTo>
                      <a:pt x="1"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6" name="Freeform 4114"/>
              <p:cNvSpPr>
                <a:spLocks/>
              </p:cNvSpPr>
              <p:nvPr/>
            </p:nvSpPr>
            <p:spPr bwMode="auto">
              <a:xfrm>
                <a:off x="4652" y="3776"/>
                <a:ext cx="29" cy="16"/>
              </a:xfrm>
              <a:custGeom>
                <a:avLst/>
                <a:gdLst>
                  <a:gd name="T0" fmla="*/ 13 w 58"/>
                  <a:gd name="T1" fmla="*/ 25 h 31"/>
                  <a:gd name="T2" fmla="*/ 13 w 58"/>
                  <a:gd name="T3" fmla="*/ 26 h 31"/>
                  <a:gd name="T4" fmla="*/ 21 w 58"/>
                  <a:gd name="T5" fmla="*/ 22 h 31"/>
                  <a:gd name="T6" fmla="*/ 29 w 58"/>
                  <a:gd name="T7" fmla="*/ 18 h 31"/>
                  <a:gd name="T8" fmla="*/ 37 w 58"/>
                  <a:gd name="T9" fmla="*/ 14 h 31"/>
                  <a:gd name="T10" fmla="*/ 47 w 58"/>
                  <a:gd name="T11" fmla="*/ 9 h 31"/>
                  <a:gd name="T12" fmla="*/ 55 w 58"/>
                  <a:gd name="T13" fmla="*/ 3 h 31"/>
                  <a:gd name="T14" fmla="*/ 58 w 58"/>
                  <a:gd name="T15" fmla="*/ 2 h 31"/>
                  <a:gd name="T16" fmla="*/ 58 w 58"/>
                  <a:gd name="T17" fmla="*/ 1 h 31"/>
                  <a:gd name="T18" fmla="*/ 58 w 58"/>
                  <a:gd name="T19" fmla="*/ 0 h 31"/>
                  <a:gd name="T20" fmla="*/ 46 w 58"/>
                  <a:gd name="T21" fmla="*/ 5 h 31"/>
                  <a:gd name="T22" fmla="*/ 39 w 58"/>
                  <a:gd name="T23" fmla="*/ 10 h 31"/>
                  <a:gd name="T24" fmla="*/ 37 w 58"/>
                  <a:gd name="T25" fmla="*/ 11 h 31"/>
                  <a:gd name="T26" fmla="*/ 29 w 58"/>
                  <a:gd name="T27" fmla="*/ 16 h 31"/>
                  <a:gd name="T28" fmla="*/ 21 w 58"/>
                  <a:gd name="T29" fmla="*/ 19 h 31"/>
                  <a:gd name="T30" fmla="*/ 0 w 58"/>
                  <a:gd name="T31" fmla="*/ 31 h 31"/>
                  <a:gd name="T32" fmla="*/ 11 w 58"/>
                  <a:gd name="T33" fmla="*/ 24 h 31"/>
                  <a:gd name="T34" fmla="*/ 13 w 58"/>
                  <a:gd name="T35" fmla="*/ 25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31"/>
                  <a:gd name="T56" fmla="*/ 58 w 58"/>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31">
                    <a:moveTo>
                      <a:pt x="13" y="25"/>
                    </a:moveTo>
                    <a:lnTo>
                      <a:pt x="13" y="26"/>
                    </a:lnTo>
                    <a:lnTo>
                      <a:pt x="21" y="22"/>
                    </a:lnTo>
                    <a:lnTo>
                      <a:pt x="29" y="18"/>
                    </a:lnTo>
                    <a:lnTo>
                      <a:pt x="37" y="14"/>
                    </a:lnTo>
                    <a:lnTo>
                      <a:pt x="47" y="9"/>
                    </a:lnTo>
                    <a:lnTo>
                      <a:pt x="55" y="3"/>
                    </a:lnTo>
                    <a:lnTo>
                      <a:pt x="58" y="2"/>
                    </a:lnTo>
                    <a:lnTo>
                      <a:pt x="58" y="1"/>
                    </a:lnTo>
                    <a:lnTo>
                      <a:pt x="58" y="0"/>
                    </a:lnTo>
                    <a:lnTo>
                      <a:pt x="46" y="5"/>
                    </a:lnTo>
                    <a:lnTo>
                      <a:pt x="39" y="10"/>
                    </a:lnTo>
                    <a:lnTo>
                      <a:pt x="37" y="11"/>
                    </a:lnTo>
                    <a:lnTo>
                      <a:pt x="29" y="16"/>
                    </a:lnTo>
                    <a:lnTo>
                      <a:pt x="21" y="19"/>
                    </a:lnTo>
                    <a:lnTo>
                      <a:pt x="0" y="31"/>
                    </a:lnTo>
                    <a:lnTo>
                      <a:pt x="11" y="24"/>
                    </a:lnTo>
                    <a:lnTo>
                      <a:pt x="13"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7" name="Freeform 4115"/>
              <p:cNvSpPr>
                <a:spLocks/>
              </p:cNvSpPr>
              <p:nvPr/>
            </p:nvSpPr>
            <p:spPr bwMode="auto">
              <a:xfrm>
                <a:off x="4681" y="3770"/>
                <a:ext cx="10" cy="8"/>
              </a:xfrm>
              <a:custGeom>
                <a:avLst/>
                <a:gdLst>
                  <a:gd name="T0" fmla="*/ 2 w 21"/>
                  <a:gd name="T1" fmla="*/ 15 h 15"/>
                  <a:gd name="T2" fmla="*/ 8 w 21"/>
                  <a:gd name="T3" fmla="*/ 12 h 15"/>
                  <a:gd name="T4" fmla="*/ 8 w 21"/>
                  <a:gd name="T5" fmla="*/ 12 h 15"/>
                  <a:gd name="T6" fmla="*/ 18 w 21"/>
                  <a:gd name="T7" fmla="*/ 5 h 15"/>
                  <a:gd name="T8" fmla="*/ 21 w 21"/>
                  <a:gd name="T9" fmla="*/ 2 h 15"/>
                  <a:gd name="T10" fmla="*/ 20 w 21"/>
                  <a:gd name="T11" fmla="*/ 1 h 15"/>
                  <a:gd name="T12" fmla="*/ 19 w 21"/>
                  <a:gd name="T13" fmla="*/ 0 h 15"/>
                  <a:gd name="T14" fmla="*/ 15 w 21"/>
                  <a:gd name="T15" fmla="*/ 2 h 15"/>
                  <a:gd name="T16" fmla="*/ 6 w 21"/>
                  <a:gd name="T17" fmla="*/ 9 h 15"/>
                  <a:gd name="T18" fmla="*/ 0 w 21"/>
                  <a:gd name="T19" fmla="*/ 13 h 15"/>
                  <a:gd name="T20" fmla="*/ 2 w 21"/>
                  <a:gd name="T21" fmla="*/ 14 h 15"/>
                  <a:gd name="T22" fmla="*/ 2 w 21"/>
                  <a:gd name="T23" fmla="*/ 15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15"/>
                  <a:gd name="T38" fmla="*/ 21 w 21"/>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15">
                    <a:moveTo>
                      <a:pt x="2" y="15"/>
                    </a:moveTo>
                    <a:lnTo>
                      <a:pt x="8" y="12"/>
                    </a:lnTo>
                    <a:lnTo>
                      <a:pt x="18" y="5"/>
                    </a:lnTo>
                    <a:lnTo>
                      <a:pt x="21" y="2"/>
                    </a:lnTo>
                    <a:lnTo>
                      <a:pt x="20" y="1"/>
                    </a:lnTo>
                    <a:lnTo>
                      <a:pt x="19" y="0"/>
                    </a:lnTo>
                    <a:lnTo>
                      <a:pt x="15" y="2"/>
                    </a:lnTo>
                    <a:lnTo>
                      <a:pt x="6" y="9"/>
                    </a:lnTo>
                    <a:lnTo>
                      <a:pt x="0" y="13"/>
                    </a:lnTo>
                    <a:lnTo>
                      <a:pt x="2" y="14"/>
                    </a:lnTo>
                    <a:lnTo>
                      <a:pt x="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8" name="Freeform 4116"/>
              <p:cNvSpPr>
                <a:spLocks/>
              </p:cNvSpPr>
              <p:nvPr/>
            </p:nvSpPr>
            <p:spPr bwMode="auto">
              <a:xfrm>
                <a:off x="4688" y="3763"/>
                <a:ext cx="12" cy="8"/>
              </a:xfrm>
              <a:custGeom>
                <a:avLst/>
                <a:gdLst>
                  <a:gd name="T0" fmla="*/ 5 w 23"/>
                  <a:gd name="T1" fmla="*/ 16 h 17"/>
                  <a:gd name="T2" fmla="*/ 5 w 23"/>
                  <a:gd name="T3" fmla="*/ 17 h 17"/>
                  <a:gd name="T4" fmla="*/ 11 w 23"/>
                  <a:gd name="T5" fmla="*/ 15 h 17"/>
                  <a:gd name="T6" fmla="*/ 13 w 23"/>
                  <a:gd name="T7" fmla="*/ 12 h 17"/>
                  <a:gd name="T8" fmla="*/ 17 w 23"/>
                  <a:gd name="T9" fmla="*/ 9 h 17"/>
                  <a:gd name="T10" fmla="*/ 21 w 23"/>
                  <a:gd name="T11" fmla="*/ 5 h 17"/>
                  <a:gd name="T12" fmla="*/ 23 w 23"/>
                  <a:gd name="T13" fmla="*/ 0 h 17"/>
                  <a:gd name="T14" fmla="*/ 22 w 23"/>
                  <a:gd name="T15" fmla="*/ 0 h 17"/>
                  <a:gd name="T16" fmla="*/ 21 w 23"/>
                  <a:gd name="T17" fmla="*/ 0 h 17"/>
                  <a:gd name="T18" fmla="*/ 20 w 23"/>
                  <a:gd name="T19" fmla="*/ 1 h 17"/>
                  <a:gd name="T20" fmla="*/ 14 w 23"/>
                  <a:gd name="T21" fmla="*/ 7 h 17"/>
                  <a:gd name="T22" fmla="*/ 11 w 23"/>
                  <a:gd name="T23" fmla="*/ 9 h 17"/>
                  <a:gd name="T24" fmla="*/ 8 w 23"/>
                  <a:gd name="T25" fmla="*/ 13 h 17"/>
                  <a:gd name="T26" fmla="*/ 0 w 23"/>
                  <a:gd name="T27" fmla="*/ 17 h 17"/>
                  <a:gd name="T28" fmla="*/ 4 w 23"/>
                  <a:gd name="T29" fmla="*/ 15 h 17"/>
                  <a:gd name="T30" fmla="*/ 5 w 23"/>
                  <a:gd name="T31" fmla="*/ 16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
                  <a:gd name="T49" fmla="*/ 0 h 17"/>
                  <a:gd name="T50" fmla="*/ 23 w 23"/>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 h="17">
                    <a:moveTo>
                      <a:pt x="5" y="16"/>
                    </a:moveTo>
                    <a:lnTo>
                      <a:pt x="5" y="17"/>
                    </a:lnTo>
                    <a:lnTo>
                      <a:pt x="11" y="15"/>
                    </a:lnTo>
                    <a:lnTo>
                      <a:pt x="13" y="12"/>
                    </a:lnTo>
                    <a:lnTo>
                      <a:pt x="17" y="9"/>
                    </a:lnTo>
                    <a:lnTo>
                      <a:pt x="21" y="5"/>
                    </a:lnTo>
                    <a:lnTo>
                      <a:pt x="23" y="0"/>
                    </a:lnTo>
                    <a:lnTo>
                      <a:pt x="22" y="0"/>
                    </a:lnTo>
                    <a:lnTo>
                      <a:pt x="21" y="0"/>
                    </a:lnTo>
                    <a:lnTo>
                      <a:pt x="20" y="1"/>
                    </a:lnTo>
                    <a:lnTo>
                      <a:pt x="14" y="7"/>
                    </a:lnTo>
                    <a:lnTo>
                      <a:pt x="11" y="9"/>
                    </a:lnTo>
                    <a:lnTo>
                      <a:pt x="8" y="13"/>
                    </a:lnTo>
                    <a:lnTo>
                      <a:pt x="0" y="17"/>
                    </a:lnTo>
                    <a:lnTo>
                      <a:pt x="4" y="15"/>
                    </a:lnTo>
                    <a:lnTo>
                      <a:pt x="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19" name="Freeform 4117"/>
              <p:cNvSpPr>
                <a:spLocks/>
              </p:cNvSpPr>
              <p:nvPr/>
            </p:nvSpPr>
            <p:spPr bwMode="auto">
              <a:xfrm>
                <a:off x="4699" y="3761"/>
                <a:ext cx="2" cy="2"/>
              </a:xfrm>
              <a:custGeom>
                <a:avLst/>
                <a:gdLst>
                  <a:gd name="T0" fmla="*/ 1 w 5"/>
                  <a:gd name="T1" fmla="*/ 3 h 4"/>
                  <a:gd name="T2" fmla="*/ 2 w 5"/>
                  <a:gd name="T3" fmla="*/ 4 h 4"/>
                  <a:gd name="T4" fmla="*/ 5 w 5"/>
                  <a:gd name="T5" fmla="*/ 2 h 4"/>
                  <a:gd name="T6" fmla="*/ 4 w 5"/>
                  <a:gd name="T7" fmla="*/ 1 h 4"/>
                  <a:gd name="T8" fmla="*/ 2 w 5"/>
                  <a:gd name="T9" fmla="*/ 0 h 4"/>
                  <a:gd name="T10" fmla="*/ 1 w 5"/>
                  <a:gd name="T11" fmla="*/ 1 h 4"/>
                  <a:gd name="T12" fmla="*/ 0 w 5"/>
                  <a:gd name="T13" fmla="*/ 3 h 4"/>
                  <a:gd name="T14" fmla="*/ 1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3"/>
                    </a:moveTo>
                    <a:lnTo>
                      <a:pt x="2" y="4"/>
                    </a:lnTo>
                    <a:lnTo>
                      <a:pt x="5" y="2"/>
                    </a:lnTo>
                    <a:lnTo>
                      <a:pt x="4" y="1"/>
                    </a:lnTo>
                    <a:lnTo>
                      <a:pt x="2" y="0"/>
                    </a:lnTo>
                    <a:lnTo>
                      <a:pt x="1" y="1"/>
                    </a:lnTo>
                    <a:lnTo>
                      <a:pt x="0" y="3"/>
                    </a:lnTo>
                    <a:lnTo>
                      <a:pt x="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0" name="Freeform 4118"/>
              <p:cNvSpPr>
                <a:spLocks/>
              </p:cNvSpPr>
              <p:nvPr/>
            </p:nvSpPr>
            <p:spPr bwMode="auto">
              <a:xfrm>
                <a:off x="4700" y="3760"/>
                <a:ext cx="1" cy="3"/>
              </a:xfrm>
              <a:custGeom>
                <a:avLst/>
                <a:gdLst>
                  <a:gd name="T0" fmla="*/ 3 w 4"/>
                  <a:gd name="T1" fmla="*/ 4 h 5"/>
                  <a:gd name="T2" fmla="*/ 2 w 4"/>
                  <a:gd name="T3" fmla="*/ 5 h 5"/>
                  <a:gd name="T4" fmla="*/ 4 w 4"/>
                  <a:gd name="T5" fmla="*/ 0 h 5"/>
                  <a:gd name="T6" fmla="*/ 3 w 4"/>
                  <a:gd name="T7" fmla="*/ 0 h 5"/>
                  <a:gd name="T8" fmla="*/ 2 w 4"/>
                  <a:gd name="T9" fmla="*/ 0 h 5"/>
                  <a:gd name="T10" fmla="*/ 0 w 4"/>
                  <a:gd name="T11" fmla="*/ 3 h 5"/>
                  <a:gd name="T12" fmla="*/ 2 w 4"/>
                  <a:gd name="T13" fmla="*/ 3 h 5"/>
                  <a:gd name="T14" fmla="*/ 3 w 4"/>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3" y="4"/>
                    </a:moveTo>
                    <a:lnTo>
                      <a:pt x="2" y="5"/>
                    </a:lnTo>
                    <a:lnTo>
                      <a:pt x="4" y="0"/>
                    </a:lnTo>
                    <a:lnTo>
                      <a:pt x="3" y="0"/>
                    </a:lnTo>
                    <a:lnTo>
                      <a:pt x="2" y="0"/>
                    </a:lnTo>
                    <a:lnTo>
                      <a:pt x="0" y="3"/>
                    </a:lnTo>
                    <a:lnTo>
                      <a:pt x="2" y="3"/>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1" name="Freeform 4119"/>
              <p:cNvSpPr>
                <a:spLocks/>
              </p:cNvSpPr>
              <p:nvPr/>
            </p:nvSpPr>
            <p:spPr bwMode="auto">
              <a:xfrm>
                <a:off x="4700" y="3748"/>
                <a:ext cx="4" cy="13"/>
              </a:xfrm>
              <a:custGeom>
                <a:avLst/>
                <a:gdLst>
                  <a:gd name="T0" fmla="*/ 1 w 7"/>
                  <a:gd name="T1" fmla="*/ 25 h 27"/>
                  <a:gd name="T2" fmla="*/ 2 w 7"/>
                  <a:gd name="T3" fmla="*/ 27 h 27"/>
                  <a:gd name="T4" fmla="*/ 4 w 7"/>
                  <a:gd name="T5" fmla="*/ 23 h 27"/>
                  <a:gd name="T6" fmla="*/ 4 w 7"/>
                  <a:gd name="T7" fmla="*/ 20 h 27"/>
                  <a:gd name="T8" fmla="*/ 5 w 7"/>
                  <a:gd name="T9" fmla="*/ 17 h 27"/>
                  <a:gd name="T10" fmla="*/ 5 w 7"/>
                  <a:gd name="T11" fmla="*/ 15 h 27"/>
                  <a:gd name="T12" fmla="*/ 7 w 7"/>
                  <a:gd name="T13" fmla="*/ 13 h 27"/>
                  <a:gd name="T14" fmla="*/ 5 w 7"/>
                  <a:gd name="T15" fmla="*/ 9 h 27"/>
                  <a:gd name="T16" fmla="*/ 5 w 7"/>
                  <a:gd name="T17" fmla="*/ 7 h 27"/>
                  <a:gd name="T18" fmla="*/ 4 w 7"/>
                  <a:gd name="T19" fmla="*/ 5 h 27"/>
                  <a:gd name="T20" fmla="*/ 4 w 7"/>
                  <a:gd name="T21" fmla="*/ 2 h 27"/>
                  <a:gd name="T22" fmla="*/ 3 w 7"/>
                  <a:gd name="T23" fmla="*/ 0 h 27"/>
                  <a:gd name="T24" fmla="*/ 2 w 7"/>
                  <a:gd name="T25" fmla="*/ 0 h 27"/>
                  <a:gd name="T26" fmla="*/ 1 w 7"/>
                  <a:gd name="T27" fmla="*/ 0 h 27"/>
                  <a:gd name="T28" fmla="*/ 2 w 7"/>
                  <a:gd name="T29" fmla="*/ 2 h 27"/>
                  <a:gd name="T30" fmla="*/ 2 w 7"/>
                  <a:gd name="T31" fmla="*/ 5 h 27"/>
                  <a:gd name="T32" fmla="*/ 3 w 7"/>
                  <a:gd name="T33" fmla="*/ 7 h 27"/>
                  <a:gd name="T34" fmla="*/ 3 w 7"/>
                  <a:gd name="T35" fmla="*/ 9 h 27"/>
                  <a:gd name="T36" fmla="*/ 4 w 7"/>
                  <a:gd name="T37" fmla="*/ 13 h 27"/>
                  <a:gd name="T38" fmla="*/ 3 w 7"/>
                  <a:gd name="T39" fmla="*/ 15 h 27"/>
                  <a:gd name="T40" fmla="*/ 3 w 7"/>
                  <a:gd name="T41" fmla="*/ 17 h 27"/>
                  <a:gd name="T42" fmla="*/ 2 w 7"/>
                  <a:gd name="T43" fmla="*/ 20 h 27"/>
                  <a:gd name="T44" fmla="*/ 2 w 7"/>
                  <a:gd name="T45" fmla="*/ 21 h 27"/>
                  <a:gd name="T46" fmla="*/ 2 w 7"/>
                  <a:gd name="T47" fmla="*/ 21 h 27"/>
                  <a:gd name="T48" fmla="*/ 0 w 7"/>
                  <a:gd name="T49" fmla="*/ 25 h 27"/>
                  <a:gd name="T50" fmla="*/ 1 w 7"/>
                  <a:gd name="T51" fmla="*/ 25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27"/>
                  <a:gd name="T80" fmla="*/ 7 w 7"/>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27">
                    <a:moveTo>
                      <a:pt x="1" y="25"/>
                    </a:moveTo>
                    <a:lnTo>
                      <a:pt x="2" y="27"/>
                    </a:lnTo>
                    <a:lnTo>
                      <a:pt x="4" y="23"/>
                    </a:lnTo>
                    <a:lnTo>
                      <a:pt x="4" y="20"/>
                    </a:lnTo>
                    <a:lnTo>
                      <a:pt x="5" y="17"/>
                    </a:lnTo>
                    <a:lnTo>
                      <a:pt x="5" y="15"/>
                    </a:lnTo>
                    <a:lnTo>
                      <a:pt x="7" y="13"/>
                    </a:lnTo>
                    <a:lnTo>
                      <a:pt x="5" y="9"/>
                    </a:lnTo>
                    <a:lnTo>
                      <a:pt x="5" y="7"/>
                    </a:lnTo>
                    <a:lnTo>
                      <a:pt x="4" y="5"/>
                    </a:lnTo>
                    <a:lnTo>
                      <a:pt x="4" y="2"/>
                    </a:lnTo>
                    <a:lnTo>
                      <a:pt x="3" y="0"/>
                    </a:lnTo>
                    <a:lnTo>
                      <a:pt x="2" y="0"/>
                    </a:lnTo>
                    <a:lnTo>
                      <a:pt x="1" y="0"/>
                    </a:lnTo>
                    <a:lnTo>
                      <a:pt x="2" y="2"/>
                    </a:lnTo>
                    <a:lnTo>
                      <a:pt x="2" y="5"/>
                    </a:lnTo>
                    <a:lnTo>
                      <a:pt x="3" y="7"/>
                    </a:lnTo>
                    <a:lnTo>
                      <a:pt x="3" y="9"/>
                    </a:lnTo>
                    <a:lnTo>
                      <a:pt x="4" y="13"/>
                    </a:lnTo>
                    <a:lnTo>
                      <a:pt x="3" y="15"/>
                    </a:lnTo>
                    <a:lnTo>
                      <a:pt x="3" y="17"/>
                    </a:lnTo>
                    <a:lnTo>
                      <a:pt x="2" y="20"/>
                    </a:lnTo>
                    <a:lnTo>
                      <a:pt x="2" y="21"/>
                    </a:lnTo>
                    <a:lnTo>
                      <a:pt x="0" y="25"/>
                    </a:lnTo>
                    <a:lnTo>
                      <a:pt x="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2" name="Freeform 4120"/>
              <p:cNvSpPr>
                <a:spLocks/>
              </p:cNvSpPr>
              <p:nvPr/>
            </p:nvSpPr>
            <p:spPr bwMode="auto">
              <a:xfrm>
                <a:off x="4700" y="3746"/>
                <a:ext cx="2" cy="2"/>
              </a:xfrm>
              <a:custGeom>
                <a:avLst/>
                <a:gdLst>
                  <a:gd name="T0" fmla="*/ 5 w 5"/>
                  <a:gd name="T1" fmla="*/ 3 h 4"/>
                  <a:gd name="T2" fmla="*/ 4 w 5"/>
                  <a:gd name="T3" fmla="*/ 1 h 4"/>
                  <a:gd name="T4" fmla="*/ 3 w 5"/>
                  <a:gd name="T5" fmla="*/ 0 h 4"/>
                  <a:gd name="T6" fmla="*/ 2 w 5"/>
                  <a:gd name="T7" fmla="*/ 1 h 4"/>
                  <a:gd name="T8" fmla="*/ 0 w 5"/>
                  <a:gd name="T9" fmla="*/ 2 h 4"/>
                  <a:gd name="T10" fmla="*/ 3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3" y="0"/>
                    </a:lnTo>
                    <a:lnTo>
                      <a:pt x="2" y="1"/>
                    </a:lnTo>
                    <a:lnTo>
                      <a:pt x="0" y="2"/>
                    </a:lnTo>
                    <a:lnTo>
                      <a:pt x="3"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3" name="Freeform 4121"/>
              <p:cNvSpPr>
                <a:spLocks/>
              </p:cNvSpPr>
              <p:nvPr/>
            </p:nvSpPr>
            <p:spPr bwMode="auto">
              <a:xfrm>
                <a:off x="4699" y="3745"/>
                <a:ext cx="2" cy="3"/>
              </a:xfrm>
              <a:custGeom>
                <a:avLst/>
                <a:gdLst>
                  <a:gd name="T0" fmla="*/ 3 w 4"/>
                  <a:gd name="T1" fmla="*/ 2 h 4"/>
                  <a:gd name="T2" fmla="*/ 4 w 4"/>
                  <a:gd name="T3" fmla="*/ 2 h 4"/>
                  <a:gd name="T4" fmla="*/ 3 w 4"/>
                  <a:gd name="T5" fmla="*/ 0 h 4"/>
                  <a:gd name="T6" fmla="*/ 1 w 4"/>
                  <a:gd name="T7" fmla="*/ 0 h 4"/>
                  <a:gd name="T8" fmla="*/ 0 w 4"/>
                  <a:gd name="T9" fmla="*/ 0 h 4"/>
                  <a:gd name="T10" fmla="*/ 3 w 4"/>
                  <a:gd name="T11" fmla="*/ 4 h 4"/>
                  <a:gd name="T12" fmla="*/ 1 w 4"/>
                  <a:gd name="T13" fmla="*/ 3 h 4"/>
                  <a:gd name="T14" fmla="*/ 3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3" y="2"/>
                    </a:moveTo>
                    <a:lnTo>
                      <a:pt x="4" y="2"/>
                    </a:lnTo>
                    <a:lnTo>
                      <a:pt x="3" y="0"/>
                    </a:lnTo>
                    <a:lnTo>
                      <a:pt x="1" y="0"/>
                    </a:lnTo>
                    <a:lnTo>
                      <a:pt x="0" y="0"/>
                    </a:lnTo>
                    <a:lnTo>
                      <a:pt x="3" y="4"/>
                    </a:lnTo>
                    <a:lnTo>
                      <a:pt x="1" y="3"/>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4" name="Freeform 4122"/>
              <p:cNvSpPr>
                <a:spLocks/>
              </p:cNvSpPr>
              <p:nvPr/>
            </p:nvSpPr>
            <p:spPr bwMode="auto">
              <a:xfrm>
                <a:off x="4697" y="3742"/>
                <a:ext cx="3" cy="4"/>
              </a:xfrm>
              <a:custGeom>
                <a:avLst/>
                <a:gdLst>
                  <a:gd name="T0" fmla="*/ 7 w 7"/>
                  <a:gd name="T1" fmla="*/ 6 h 7"/>
                  <a:gd name="T2" fmla="*/ 5 w 7"/>
                  <a:gd name="T3" fmla="*/ 3 h 7"/>
                  <a:gd name="T4" fmla="*/ 2 w 7"/>
                  <a:gd name="T5" fmla="*/ 0 h 7"/>
                  <a:gd name="T6" fmla="*/ 1 w 7"/>
                  <a:gd name="T7" fmla="*/ 1 h 7"/>
                  <a:gd name="T8" fmla="*/ 0 w 7"/>
                  <a:gd name="T9" fmla="*/ 2 h 7"/>
                  <a:gd name="T10" fmla="*/ 4 w 7"/>
                  <a:gd name="T11" fmla="*/ 7 h 7"/>
                  <a:gd name="T12" fmla="*/ 5 w 7"/>
                  <a:gd name="T13" fmla="*/ 6 h 7"/>
                  <a:gd name="T14" fmla="*/ 7 w 7"/>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7" y="6"/>
                    </a:moveTo>
                    <a:lnTo>
                      <a:pt x="5" y="3"/>
                    </a:lnTo>
                    <a:lnTo>
                      <a:pt x="2" y="0"/>
                    </a:lnTo>
                    <a:lnTo>
                      <a:pt x="1" y="1"/>
                    </a:lnTo>
                    <a:lnTo>
                      <a:pt x="0" y="2"/>
                    </a:lnTo>
                    <a:lnTo>
                      <a:pt x="4" y="7"/>
                    </a:lnTo>
                    <a:lnTo>
                      <a:pt x="5" y="6"/>
                    </a:lnTo>
                    <a:lnTo>
                      <a:pt x="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5" name="Freeform 4123"/>
              <p:cNvSpPr>
                <a:spLocks/>
              </p:cNvSpPr>
              <p:nvPr/>
            </p:nvSpPr>
            <p:spPr bwMode="auto">
              <a:xfrm>
                <a:off x="4696" y="3742"/>
                <a:ext cx="3"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6" name="Freeform 4124"/>
              <p:cNvSpPr>
                <a:spLocks/>
              </p:cNvSpPr>
              <p:nvPr/>
            </p:nvSpPr>
            <p:spPr bwMode="auto">
              <a:xfrm>
                <a:off x="4695" y="3741"/>
                <a:ext cx="2" cy="2"/>
              </a:xfrm>
              <a:custGeom>
                <a:avLst/>
                <a:gdLst>
                  <a:gd name="T0" fmla="*/ 4 w 5"/>
                  <a:gd name="T1" fmla="*/ 4 h 5"/>
                  <a:gd name="T2" fmla="*/ 5 w 5"/>
                  <a:gd name="T3" fmla="*/ 3 h 5"/>
                  <a:gd name="T4" fmla="*/ 2 w 5"/>
                  <a:gd name="T5" fmla="*/ 0 h 5"/>
                  <a:gd name="T6" fmla="*/ 1 w 5"/>
                  <a:gd name="T7" fmla="*/ 1 h 5"/>
                  <a:gd name="T8" fmla="*/ 0 w 5"/>
                  <a:gd name="T9" fmla="*/ 3 h 5"/>
                  <a:gd name="T10" fmla="*/ 1 w 5"/>
                  <a:gd name="T11" fmla="*/ 4 h 5"/>
                  <a:gd name="T12" fmla="*/ 4 w 5"/>
                  <a:gd name="T13" fmla="*/ 5 h 5"/>
                  <a:gd name="T14" fmla="*/ 4 w 5"/>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4"/>
                    </a:moveTo>
                    <a:lnTo>
                      <a:pt x="5" y="3"/>
                    </a:lnTo>
                    <a:lnTo>
                      <a:pt x="2" y="0"/>
                    </a:lnTo>
                    <a:lnTo>
                      <a:pt x="1" y="1"/>
                    </a:lnTo>
                    <a:lnTo>
                      <a:pt x="0" y="3"/>
                    </a:lnTo>
                    <a:lnTo>
                      <a:pt x="1" y="4"/>
                    </a:lnTo>
                    <a:lnTo>
                      <a:pt x="4" y="5"/>
                    </a:lnTo>
                    <a:lnTo>
                      <a:pt x="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7" name="Freeform 4125"/>
              <p:cNvSpPr>
                <a:spLocks/>
              </p:cNvSpPr>
              <p:nvPr/>
            </p:nvSpPr>
            <p:spPr bwMode="auto">
              <a:xfrm>
                <a:off x="4694" y="3740"/>
                <a:ext cx="2" cy="2"/>
              </a:xfrm>
              <a:custGeom>
                <a:avLst/>
                <a:gdLst>
                  <a:gd name="T0" fmla="*/ 3 w 5"/>
                  <a:gd name="T1" fmla="*/ 1 h 4"/>
                  <a:gd name="T2" fmla="*/ 5 w 5"/>
                  <a:gd name="T3" fmla="*/ 2 h 4"/>
                  <a:gd name="T4" fmla="*/ 0 w 5"/>
                  <a:gd name="T5" fmla="*/ 0 h 4"/>
                  <a:gd name="T6" fmla="*/ 0 w 5"/>
                  <a:gd name="T7" fmla="*/ 1 h 4"/>
                  <a:gd name="T8" fmla="*/ 0 w 5"/>
                  <a:gd name="T9" fmla="*/ 2 h 4"/>
                  <a:gd name="T10" fmla="*/ 2 w 5"/>
                  <a:gd name="T11" fmla="*/ 4 h 4"/>
                  <a:gd name="T12" fmla="*/ 2 w 5"/>
                  <a:gd name="T13" fmla="*/ 2 h 4"/>
                  <a:gd name="T14" fmla="*/ 3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3" y="1"/>
                    </a:moveTo>
                    <a:lnTo>
                      <a:pt x="5" y="2"/>
                    </a:lnTo>
                    <a:lnTo>
                      <a:pt x="0" y="0"/>
                    </a:lnTo>
                    <a:lnTo>
                      <a:pt x="0" y="1"/>
                    </a:lnTo>
                    <a:lnTo>
                      <a:pt x="0" y="2"/>
                    </a:lnTo>
                    <a:lnTo>
                      <a:pt x="2" y="4"/>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8" name="Freeform 4126"/>
              <p:cNvSpPr>
                <a:spLocks/>
              </p:cNvSpPr>
              <p:nvPr/>
            </p:nvSpPr>
            <p:spPr bwMode="auto">
              <a:xfrm>
                <a:off x="4681" y="3735"/>
                <a:ext cx="14" cy="6"/>
              </a:xfrm>
              <a:custGeom>
                <a:avLst/>
                <a:gdLst>
                  <a:gd name="T0" fmla="*/ 27 w 28"/>
                  <a:gd name="T1" fmla="*/ 11 h 12"/>
                  <a:gd name="T2" fmla="*/ 28 w 28"/>
                  <a:gd name="T3" fmla="*/ 10 h 12"/>
                  <a:gd name="T4" fmla="*/ 22 w 28"/>
                  <a:gd name="T5" fmla="*/ 6 h 12"/>
                  <a:gd name="T6" fmla="*/ 13 w 28"/>
                  <a:gd name="T7" fmla="*/ 3 h 12"/>
                  <a:gd name="T8" fmla="*/ 8 w 28"/>
                  <a:gd name="T9" fmla="*/ 2 h 12"/>
                  <a:gd name="T10" fmla="*/ 5 w 28"/>
                  <a:gd name="T11" fmla="*/ 1 h 12"/>
                  <a:gd name="T12" fmla="*/ 0 w 28"/>
                  <a:gd name="T13" fmla="*/ 0 h 12"/>
                  <a:gd name="T14" fmla="*/ 0 w 28"/>
                  <a:gd name="T15" fmla="*/ 1 h 12"/>
                  <a:gd name="T16" fmla="*/ 0 w 28"/>
                  <a:gd name="T17" fmla="*/ 2 h 12"/>
                  <a:gd name="T18" fmla="*/ 5 w 28"/>
                  <a:gd name="T19" fmla="*/ 3 h 12"/>
                  <a:gd name="T20" fmla="*/ 8 w 28"/>
                  <a:gd name="T21" fmla="*/ 4 h 12"/>
                  <a:gd name="T22" fmla="*/ 13 w 28"/>
                  <a:gd name="T23" fmla="*/ 6 h 12"/>
                  <a:gd name="T24" fmla="*/ 19 w 28"/>
                  <a:gd name="T25" fmla="*/ 8 h 12"/>
                  <a:gd name="T26" fmla="*/ 22 w 28"/>
                  <a:gd name="T27" fmla="*/ 10 h 12"/>
                  <a:gd name="T28" fmla="*/ 27 w 28"/>
                  <a:gd name="T29" fmla="*/ 12 h 12"/>
                  <a:gd name="T30" fmla="*/ 27 w 28"/>
                  <a:gd name="T31" fmla="*/ 1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12"/>
                  <a:gd name="T50" fmla="*/ 28 w 28"/>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12">
                    <a:moveTo>
                      <a:pt x="27" y="11"/>
                    </a:moveTo>
                    <a:lnTo>
                      <a:pt x="28" y="10"/>
                    </a:lnTo>
                    <a:lnTo>
                      <a:pt x="22" y="6"/>
                    </a:lnTo>
                    <a:lnTo>
                      <a:pt x="13" y="3"/>
                    </a:lnTo>
                    <a:lnTo>
                      <a:pt x="8" y="2"/>
                    </a:lnTo>
                    <a:lnTo>
                      <a:pt x="5" y="1"/>
                    </a:lnTo>
                    <a:lnTo>
                      <a:pt x="0" y="0"/>
                    </a:lnTo>
                    <a:lnTo>
                      <a:pt x="0" y="1"/>
                    </a:lnTo>
                    <a:lnTo>
                      <a:pt x="0" y="2"/>
                    </a:lnTo>
                    <a:lnTo>
                      <a:pt x="5" y="3"/>
                    </a:lnTo>
                    <a:lnTo>
                      <a:pt x="8" y="4"/>
                    </a:lnTo>
                    <a:lnTo>
                      <a:pt x="13" y="6"/>
                    </a:lnTo>
                    <a:lnTo>
                      <a:pt x="19" y="8"/>
                    </a:lnTo>
                    <a:lnTo>
                      <a:pt x="22" y="10"/>
                    </a:lnTo>
                    <a:lnTo>
                      <a:pt x="27" y="12"/>
                    </a:lnTo>
                    <a:lnTo>
                      <a:pt x="27"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29" name="Freeform 4127"/>
              <p:cNvSpPr>
                <a:spLocks/>
              </p:cNvSpPr>
              <p:nvPr/>
            </p:nvSpPr>
            <p:spPr bwMode="auto">
              <a:xfrm>
                <a:off x="4677" y="3734"/>
                <a:ext cx="4" cy="3"/>
              </a:xfrm>
              <a:custGeom>
                <a:avLst/>
                <a:gdLst>
                  <a:gd name="T0" fmla="*/ 8 w 10"/>
                  <a:gd name="T1" fmla="*/ 1 h 4"/>
                  <a:gd name="T2" fmla="*/ 4 w 10"/>
                  <a:gd name="T3" fmla="*/ 0 h 4"/>
                  <a:gd name="T4" fmla="*/ 2 w 10"/>
                  <a:gd name="T5" fmla="*/ 0 h 4"/>
                  <a:gd name="T6" fmla="*/ 0 w 10"/>
                  <a:gd name="T7" fmla="*/ 0 h 4"/>
                  <a:gd name="T8" fmla="*/ 0 w 10"/>
                  <a:gd name="T9" fmla="*/ 1 h 4"/>
                  <a:gd name="T10" fmla="*/ 0 w 10"/>
                  <a:gd name="T11" fmla="*/ 2 h 4"/>
                  <a:gd name="T12" fmla="*/ 10 w 10"/>
                  <a:gd name="T13" fmla="*/ 4 h 4"/>
                  <a:gd name="T14" fmla="*/ 8 w 10"/>
                  <a:gd name="T15" fmla="*/ 4 h 4"/>
                  <a:gd name="T16" fmla="*/ 8 w 10"/>
                  <a:gd name="T17" fmla="*/ 2 h 4"/>
                  <a:gd name="T18" fmla="*/ 8 w 10"/>
                  <a:gd name="T19" fmla="*/ 1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
                  <a:gd name="T32" fmla="*/ 10 w 10"/>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
                    <a:moveTo>
                      <a:pt x="8" y="1"/>
                    </a:moveTo>
                    <a:lnTo>
                      <a:pt x="4" y="0"/>
                    </a:lnTo>
                    <a:lnTo>
                      <a:pt x="2" y="0"/>
                    </a:lnTo>
                    <a:lnTo>
                      <a:pt x="0" y="0"/>
                    </a:lnTo>
                    <a:lnTo>
                      <a:pt x="0" y="1"/>
                    </a:lnTo>
                    <a:lnTo>
                      <a:pt x="0" y="2"/>
                    </a:lnTo>
                    <a:lnTo>
                      <a:pt x="10" y="4"/>
                    </a:lnTo>
                    <a:lnTo>
                      <a:pt x="8" y="4"/>
                    </a:lnTo>
                    <a:lnTo>
                      <a:pt x="8" y="2"/>
                    </a:lnTo>
                    <a:lnTo>
                      <a:pt x="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0" name="Freeform 4128"/>
              <p:cNvSpPr>
                <a:spLocks/>
              </p:cNvSpPr>
              <p:nvPr/>
            </p:nvSpPr>
            <p:spPr bwMode="auto">
              <a:xfrm>
                <a:off x="4662" y="3734"/>
                <a:ext cx="15" cy="2"/>
              </a:xfrm>
              <a:custGeom>
                <a:avLst/>
                <a:gdLst>
                  <a:gd name="T0" fmla="*/ 28 w 28"/>
                  <a:gd name="T1" fmla="*/ 2 h 5"/>
                  <a:gd name="T2" fmla="*/ 24 w 28"/>
                  <a:gd name="T3" fmla="*/ 0 h 5"/>
                  <a:gd name="T4" fmla="*/ 0 w 28"/>
                  <a:gd name="T5" fmla="*/ 0 h 5"/>
                  <a:gd name="T6" fmla="*/ 0 w 28"/>
                  <a:gd name="T7" fmla="*/ 3 h 5"/>
                  <a:gd name="T8" fmla="*/ 0 w 28"/>
                  <a:gd name="T9" fmla="*/ 5 h 5"/>
                  <a:gd name="T10" fmla="*/ 28 w 28"/>
                  <a:gd name="T11" fmla="*/ 5 h 5"/>
                  <a:gd name="T12" fmla="*/ 28 w 28"/>
                  <a:gd name="T13" fmla="*/ 3 h 5"/>
                  <a:gd name="T14" fmla="*/ 28 w 28"/>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8"/>
                  <a:gd name="T25" fmla="*/ 0 h 5"/>
                  <a:gd name="T26" fmla="*/ 28 w 2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 h="5">
                    <a:moveTo>
                      <a:pt x="28" y="2"/>
                    </a:moveTo>
                    <a:lnTo>
                      <a:pt x="24" y="0"/>
                    </a:lnTo>
                    <a:lnTo>
                      <a:pt x="0" y="0"/>
                    </a:lnTo>
                    <a:lnTo>
                      <a:pt x="0" y="3"/>
                    </a:lnTo>
                    <a:lnTo>
                      <a:pt x="0" y="5"/>
                    </a:lnTo>
                    <a:lnTo>
                      <a:pt x="28" y="5"/>
                    </a:lnTo>
                    <a:lnTo>
                      <a:pt x="28" y="3"/>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1" name="Freeform 4129"/>
              <p:cNvSpPr>
                <a:spLocks/>
              </p:cNvSpPr>
              <p:nvPr/>
            </p:nvSpPr>
            <p:spPr bwMode="auto">
              <a:xfrm>
                <a:off x="4660" y="3734"/>
                <a:ext cx="5" cy="2"/>
              </a:xfrm>
              <a:custGeom>
                <a:avLst/>
                <a:gdLst>
                  <a:gd name="T0" fmla="*/ 5 w 9"/>
                  <a:gd name="T1" fmla="*/ 0 h 5"/>
                  <a:gd name="T2" fmla="*/ 9 w 9"/>
                  <a:gd name="T3" fmla="*/ 0 h 5"/>
                  <a:gd name="T4" fmla="*/ 0 w 9"/>
                  <a:gd name="T5" fmla="*/ 3 h 5"/>
                  <a:gd name="T6" fmla="*/ 0 w 9"/>
                  <a:gd name="T7" fmla="*/ 4 h 5"/>
                  <a:gd name="T8" fmla="*/ 0 w 9"/>
                  <a:gd name="T9" fmla="*/ 5 h 5"/>
                  <a:gd name="T10" fmla="*/ 5 w 9"/>
                  <a:gd name="T11" fmla="*/ 4 h 5"/>
                  <a:gd name="T12" fmla="*/ 5 w 9"/>
                  <a:gd name="T13" fmla="*/ 3 h 5"/>
                  <a:gd name="T14" fmla="*/ 5 w 9"/>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5" y="0"/>
                    </a:moveTo>
                    <a:lnTo>
                      <a:pt x="9" y="0"/>
                    </a:lnTo>
                    <a:lnTo>
                      <a:pt x="0" y="3"/>
                    </a:lnTo>
                    <a:lnTo>
                      <a:pt x="0" y="4"/>
                    </a:lnTo>
                    <a:lnTo>
                      <a:pt x="0" y="5"/>
                    </a:lnTo>
                    <a:lnTo>
                      <a:pt x="5" y="4"/>
                    </a:lnTo>
                    <a:lnTo>
                      <a:pt x="5"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2" name="Freeform 4130"/>
              <p:cNvSpPr>
                <a:spLocks/>
              </p:cNvSpPr>
              <p:nvPr/>
            </p:nvSpPr>
            <p:spPr bwMode="auto">
              <a:xfrm>
                <a:off x="4658" y="3734"/>
                <a:ext cx="2" cy="3"/>
              </a:xfrm>
              <a:custGeom>
                <a:avLst/>
                <a:gdLst>
                  <a:gd name="T0" fmla="*/ 5 w 5"/>
                  <a:gd name="T1" fmla="*/ 2 h 4"/>
                  <a:gd name="T2" fmla="*/ 5 w 5"/>
                  <a:gd name="T3" fmla="*/ 0 h 4"/>
                  <a:gd name="T4" fmla="*/ 0 w 5"/>
                  <a:gd name="T5" fmla="*/ 0 h 4"/>
                  <a:gd name="T6" fmla="*/ 0 w 5"/>
                  <a:gd name="T7" fmla="*/ 2 h 4"/>
                  <a:gd name="T8" fmla="*/ 0 w 5"/>
                  <a:gd name="T9" fmla="*/ 4 h 4"/>
                  <a:gd name="T10" fmla="*/ 0 w 5"/>
                  <a:gd name="T11" fmla="*/ 4 h 4"/>
                  <a:gd name="T12" fmla="*/ 5 w 5"/>
                  <a:gd name="T13" fmla="*/ 3 h 4"/>
                  <a:gd name="T14" fmla="*/ 5 w 5"/>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2"/>
                    </a:moveTo>
                    <a:lnTo>
                      <a:pt x="5" y="0"/>
                    </a:lnTo>
                    <a:lnTo>
                      <a:pt x="0" y="0"/>
                    </a:lnTo>
                    <a:lnTo>
                      <a:pt x="0" y="2"/>
                    </a:lnTo>
                    <a:lnTo>
                      <a:pt x="0" y="4"/>
                    </a:lnTo>
                    <a:lnTo>
                      <a:pt x="5" y="3"/>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3" name="Freeform 4131"/>
              <p:cNvSpPr>
                <a:spLocks/>
              </p:cNvSpPr>
              <p:nvPr/>
            </p:nvSpPr>
            <p:spPr bwMode="auto">
              <a:xfrm>
                <a:off x="4655" y="3734"/>
                <a:ext cx="5" cy="3"/>
              </a:xfrm>
              <a:custGeom>
                <a:avLst/>
                <a:gdLst>
                  <a:gd name="T0" fmla="*/ 4 w 9"/>
                  <a:gd name="T1" fmla="*/ 0 h 4"/>
                  <a:gd name="T2" fmla="*/ 9 w 9"/>
                  <a:gd name="T3" fmla="*/ 0 h 4"/>
                  <a:gd name="T4" fmla="*/ 0 w 9"/>
                  <a:gd name="T5" fmla="*/ 2 h 4"/>
                  <a:gd name="T6" fmla="*/ 0 w 9"/>
                  <a:gd name="T7" fmla="*/ 4 h 4"/>
                  <a:gd name="T8" fmla="*/ 4 w 9"/>
                  <a:gd name="T9" fmla="*/ 3 h 4"/>
                  <a:gd name="T10" fmla="*/ 4 w 9"/>
                  <a:gd name="T11" fmla="*/ 2 h 4"/>
                  <a:gd name="T12" fmla="*/ 4 w 9"/>
                  <a:gd name="T13" fmla="*/ 0 h 4"/>
                  <a:gd name="T14" fmla="*/ 0 60000 65536"/>
                  <a:gd name="T15" fmla="*/ 0 60000 65536"/>
                  <a:gd name="T16" fmla="*/ 0 60000 65536"/>
                  <a:gd name="T17" fmla="*/ 0 60000 65536"/>
                  <a:gd name="T18" fmla="*/ 0 60000 65536"/>
                  <a:gd name="T19" fmla="*/ 0 60000 65536"/>
                  <a:gd name="T20" fmla="*/ 0 60000 65536"/>
                  <a:gd name="T21" fmla="*/ 0 w 9"/>
                  <a:gd name="T22" fmla="*/ 0 h 4"/>
                  <a:gd name="T23" fmla="*/ 9 w 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4">
                    <a:moveTo>
                      <a:pt x="4" y="0"/>
                    </a:moveTo>
                    <a:lnTo>
                      <a:pt x="9" y="0"/>
                    </a:lnTo>
                    <a:lnTo>
                      <a:pt x="0" y="2"/>
                    </a:lnTo>
                    <a:lnTo>
                      <a:pt x="0" y="4"/>
                    </a:lnTo>
                    <a:lnTo>
                      <a:pt x="4" y="3"/>
                    </a:lnTo>
                    <a:lnTo>
                      <a:pt x="4" y="2"/>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4" name="Freeform 4132"/>
              <p:cNvSpPr>
                <a:spLocks/>
              </p:cNvSpPr>
              <p:nvPr/>
            </p:nvSpPr>
            <p:spPr bwMode="auto">
              <a:xfrm>
                <a:off x="4638" y="3735"/>
                <a:ext cx="17" cy="11"/>
              </a:xfrm>
              <a:custGeom>
                <a:avLst/>
                <a:gdLst>
                  <a:gd name="T0" fmla="*/ 36 w 36"/>
                  <a:gd name="T1" fmla="*/ 0 h 22"/>
                  <a:gd name="T2" fmla="*/ 32 w 36"/>
                  <a:gd name="T3" fmla="*/ 1 h 22"/>
                  <a:gd name="T4" fmla="*/ 28 w 36"/>
                  <a:gd name="T5" fmla="*/ 2 h 22"/>
                  <a:gd name="T6" fmla="*/ 20 w 36"/>
                  <a:gd name="T7" fmla="*/ 5 h 22"/>
                  <a:gd name="T8" fmla="*/ 16 w 36"/>
                  <a:gd name="T9" fmla="*/ 7 h 22"/>
                  <a:gd name="T10" fmla="*/ 14 w 36"/>
                  <a:gd name="T11" fmla="*/ 9 h 22"/>
                  <a:gd name="T12" fmla="*/ 10 w 36"/>
                  <a:gd name="T13" fmla="*/ 10 h 22"/>
                  <a:gd name="T14" fmla="*/ 7 w 36"/>
                  <a:gd name="T15" fmla="*/ 13 h 22"/>
                  <a:gd name="T16" fmla="*/ 0 w 36"/>
                  <a:gd name="T17" fmla="*/ 20 h 22"/>
                  <a:gd name="T18" fmla="*/ 1 w 36"/>
                  <a:gd name="T19" fmla="*/ 21 h 22"/>
                  <a:gd name="T20" fmla="*/ 2 w 36"/>
                  <a:gd name="T21" fmla="*/ 22 h 22"/>
                  <a:gd name="T22" fmla="*/ 9 w 36"/>
                  <a:gd name="T23" fmla="*/ 15 h 22"/>
                  <a:gd name="T24" fmla="*/ 14 w 36"/>
                  <a:gd name="T25" fmla="*/ 13 h 22"/>
                  <a:gd name="T26" fmla="*/ 16 w 36"/>
                  <a:gd name="T27" fmla="*/ 11 h 22"/>
                  <a:gd name="T28" fmla="*/ 18 w 36"/>
                  <a:gd name="T29" fmla="*/ 9 h 22"/>
                  <a:gd name="T30" fmla="*/ 23 w 36"/>
                  <a:gd name="T31" fmla="*/ 7 h 22"/>
                  <a:gd name="T32" fmla="*/ 28 w 36"/>
                  <a:gd name="T33" fmla="*/ 5 h 22"/>
                  <a:gd name="T34" fmla="*/ 32 w 36"/>
                  <a:gd name="T35" fmla="*/ 3 h 22"/>
                  <a:gd name="T36" fmla="*/ 36 w 36"/>
                  <a:gd name="T37" fmla="*/ 2 h 22"/>
                  <a:gd name="T38" fmla="*/ 36 w 36"/>
                  <a:gd name="T39" fmla="*/ 0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22"/>
                  <a:gd name="T62" fmla="*/ 36 w 36"/>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22">
                    <a:moveTo>
                      <a:pt x="36" y="0"/>
                    </a:moveTo>
                    <a:lnTo>
                      <a:pt x="32" y="1"/>
                    </a:lnTo>
                    <a:lnTo>
                      <a:pt x="28" y="2"/>
                    </a:lnTo>
                    <a:lnTo>
                      <a:pt x="20" y="5"/>
                    </a:lnTo>
                    <a:lnTo>
                      <a:pt x="16" y="7"/>
                    </a:lnTo>
                    <a:lnTo>
                      <a:pt x="14" y="9"/>
                    </a:lnTo>
                    <a:lnTo>
                      <a:pt x="10" y="10"/>
                    </a:lnTo>
                    <a:lnTo>
                      <a:pt x="7" y="13"/>
                    </a:lnTo>
                    <a:lnTo>
                      <a:pt x="0" y="20"/>
                    </a:lnTo>
                    <a:lnTo>
                      <a:pt x="1" y="21"/>
                    </a:lnTo>
                    <a:lnTo>
                      <a:pt x="2" y="22"/>
                    </a:lnTo>
                    <a:lnTo>
                      <a:pt x="9" y="15"/>
                    </a:lnTo>
                    <a:lnTo>
                      <a:pt x="14" y="13"/>
                    </a:lnTo>
                    <a:lnTo>
                      <a:pt x="16" y="11"/>
                    </a:lnTo>
                    <a:lnTo>
                      <a:pt x="18" y="9"/>
                    </a:lnTo>
                    <a:lnTo>
                      <a:pt x="23" y="7"/>
                    </a:lnTo>
                    <a:lnTo>
                      <a:pt x="28" y="5"/>
                    </a:lnTo>
                    <a:lnTo>
                      <a:pt x="32" y="3"/>
                    </a:lnTo>
                    <a:lnTo>
                      <a:pt x="36" y="2"/>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5" name="Freeform 4133"/>
              <p:cNvSpPr>
                <a:spLocks/>
              </p:cNvSpPr>
              <p:nvPr/>
            </p:nvSpPr>
            <p:spPr bwMode="auto">
              <a:xfrm>
                <a:off x="4637" y="3745"/>
                <a:ext cx="2" cy="2"/>
              </a:xfrm>
              <a:custGeom>
                <a:avLst/>
                <a:gdLst>
                  <a:gd name="T0" fmla="*/ 1 w 3"/>
                  <a:gd name="T1" fmla="*/ 2 h 5"/>
                  <a:gd name="T2" fmla="*/ 2 w 3"/>
                  <a:gd name="T3" fmla="*/ 0 h 5"/>
                  <a:gd name="T4" fmla="*/ 0 w 3"/>
                  <a:gd name="T5" fmla="*/ 5 h 5"/>
                  <a:gd name="T6" fmla="*/ 1 w 3"/>
                  <a:gd name="T7" fmla="*/ 5 h 5"/>
                  <a:gd name="T8" fmla="*/ 2 w 3"/>
                  <a:gd name="T9" fmla="*/ 5 h 5"/>
                  <a:gd name="T10" fmla="*/ 3 w 3"/>
                  <a:gd name="T11" fmla="*/ 3 h 5"/>
                  <a:gd name="T12" fmla="*/ 2 w 3"/>
                  <a:gd name="T13" fmla="*/ 3 h 5"/>
                  <a:gd name="T14" fmla="*/ 1 w 3"/>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2"/>
                    </a:moveTo>
                    <a:lnTo>
                      <a:pt x="2" y="0"/>
                    </a:lnTo>
                    <a:lnTo>
                      <a:pt x="0" y="5"/>
                    </a:lnTo>
                    <a:lnTo>
                      <a:pt x="1" y="5"/>
                    </a:lnTo>
                    <a:lnTo>
                      <a:pt x="2" y="5"/>
                    </a:lnTo>
                    <a:lnTo>
                      <a:pt x="3" y="3"/>
                    </a:lnTo>
                    <a:lnTo>
                      <a:pt x="2"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6" name="Freeform 4134"/>
              <p:cNvSpPr>
                <a:spLocks/>
              </p:cNvSpPr>
              <p:nvPr/>
            </p:nvSpPr>
            <p:spPr bwMode="auto">
              <a:xfrm>
                <a:off x="4636" y="3746"/>
                <a:ext cx="2" cy="3"/>
              </a:xfrm>
              <a:custGeom>
                <a:avLst/>
                <a:gdLst>
                  <a:gd name="T0" fmla="*/ 3 w 4"/>
                  <a:gd name="T1" fmla="*/ 1 h 6"/>
                  <a:gd name="T2" fmla="*/ 2 w 4"/>
                  <a:gd name="T3" fmla="*/ 0 h 6"/>
                  <a:gd name="T4" fmla="*/ 0 w 4"/>
                  <a:gd name="T5" fmla="*/ 3 h 6"/>
                  <a:gd name="T6" fmla="*/ 1 w 4"/>
                  <a:gd name="T7" fmla="*/ 4 h 6"/>
                  <a:gd name="T8" fmla="*/ 2 w 4"/>
                  <a:gd name="T9" fmla="*/ 6 h 6"/>
                  <a:gd name="T10" fmla="*/ 2 w 4"/>
                  <a:gd name="T11" fmla="*/ 6 h 6"/>
                  <a:gd name="T12" fmla="*/ 4 w 4"/>
                  <a:gd name="T13" fmla="*/ 1 h 6"/>
                  <a:gd name="T14" fmla="*/ 3 w 4"/>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3" y="1"/>
                    </a:moveTo>
                    <a:lnTo>
                      <a:pt x="2" y="0"/>
                    </a:lnTo>
                    <a:lnTo>
                      <a:pt x="0" y="3"/>
                    </a:lnTo>
                    <a:lnTo>
                      <a:pt x="1" y="4"/>
                    </a:lnTo>
                    <a:lnTo>
                      <a:pt x="2" y="6"/>
                    </a:lnTo>
                    <a:lnTo>
                      <a:pt x="4" y="1"/>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7" name="Freeform 4135"/>
              <p:cNvSpPr>
                <a:spLocks/>
              </p:cNvSpPr>
              <p:nvPr/>
            </p:nvSpPr>
            <p:spPr bwMode="auto">
              <a:xfrm>
                <a:off x="4613" y="3746"/>
                <a:ext cx="24" cy="11"/>
              </a:xfrm>
              <a:custGeom>
                <a:avLst/>
                <a:gdLst>
                  <a:gd name="T0" fmla="*/ 45 w 47"/>
                  <a:gd name="T1" fmla="*/ 3 h 21"/>
                  <a:gd name="T2" fmla="*/ 47 w 47"/>
                  <a:gd name="T3" fmla="*/ 0 h 21"/>
                  <a:gd name="T4" fmla="*/ 43 w 47"/>
                  <a:gd name="T5" fmla="*/ 7 h 21"/>
                  <a:gd name="T6" fmla="*/ 43 w 47"/>
                  <a:gd name="T7" fmla="*/ 9 h 21"/>
                  <a:gd name="T8" fmla="*/ 42 w 47"/>
                  <a:gd name="T9" fmla="*/ 12 h 21"/>
                  <a:gd name="T10" fmla="*/ 42 w 47"/>
                  <a:gd name="T11" fmla="*/ 18 h 21"/>
                  <a:gd name="T12" fmla="*/ 1 w 47"/>
                  <a:gd name="T13" fmla="*/ 16 h 21"/>
                  <a:gd name="T14" fmla="*/ 0 w 47"/>
                  <a:gd name="T15" fmla="*/ 18 h 21"/>
                  <a:gd name="T16" fmla="*/ 45 w 47"/>
                  <a:gd name="T17" fmla="*/ 21 h 21"/>
                  <a:gd name="T18" fmla="*/ 45 w 47"/>
                  <a:gd name="T19" fmla="*/ 12 h 21"/>
                  <a:gd name="T20" fmla="*/ 46 w 47"/>
                  <a:gd name="T21" fmla="*/ 9 h 21"/>
                  <a:gd name="T22" fmla="*/ 46 w 47"/>
                  <a:gd name="T23" fmla="*/ 7 h 21"/>
                  <a:gd name="T24" fmla="*/ 47 w 47"/>
                  <a:gd name="T25" fmla="*/ 4 h 21"/>
                  <a:gd name="T26" fmla="*/ 46 w 47"/>
                  <a:gd name="T27" fmla="*/ 4 h 21"/>
                  <a:gd name="T28" fmla="*/ 45 w 47"/>
                  <a:gd name="T29" fmla="*/ 3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
                  <a:gd name="T46" fmla="*/ 0 h 21"/>
                  <a:gd name="T47" fmla="*/ 47 w 47"/>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 h="21">
                    <a:moveTo>
                      <a:pt x="45" y="3"/>
                    </a:moveTo>
                    <a:lnTo>
                      <a:pt x="47" y="0"/>
                    </a:lnTo>
                    <a:lnTo>
                      <a:pt x="43" y="7"/>
                    </a:lnTo>
                    <a:lnTo>
                      <a:pt x="43" y="9"/>
                    </a:lnTo>
                    <a:lnTo>
                      <a:pt x="42" y="12"/>
                    </a:lnTo>
                    <a:lnTo>
                      <a:pt x="42" y="18"/>
                    </a:lnTo>
                    <a:lnTo>
                      <a:pt x="1" y="16"/>
                    </a:lnTo>
                    <a:lnTo>
                      <a:pt x="0" y="18"/>
                    </a:lnTo>
                    <a:lnTo>
                      <a:pt x="45" y="21"/>
                    </a:lnTo>
                    <a:lnTo>
                      <a:pt x="45" y="12"/>
                    </a:lnTo>
                    <a:lnTo>
                      <a:pt x="46" y="9"/>
                    </a:lnTo>
                    <a:lnTo>
                      <a:pt x="46" y="7"/>
                    </a:lnTo>
                    <a:lnTo>
                      <a:pt x="47" y="4"/>
                    </a:lnTo>
                    <a:lnTo>
                      <a:pt x="46" y="4"/>
                    </a:lnTo>
                    <a:lnTo>
                      <a:pt x="4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8" name="Freeform 4136"/>
              <p:cNvSpPr>
                <a:spLocks/>
              </p:cNvSpPr>
              <p:nvPr/>
            </p:nvSpPr>
            <p:spPr bwMode="auto">
              <a:xfrm>
                <a:off x="4613" y="3724"/>
                <a:ext cx="98" cy="32"/>
              </a:xfrm>
              <a:custGeom>
                <a:avLst/>
                <a:gdLst>
                  <a:gd name="T0" fmla="*/ 3 w 197"/>
                  <a:gd name="T1" fmla="*/ 61 h 63"/>
                  <a:gd name="T2" fmla="*/ 3 w 197"/>
                  <a:gd name="T3" fmla="*/ 56 h 63"/>
                  <a:gd name="T4" fmla="*/ 4 w 197"/>
                  <a:gd name="T5" fmla="*/ 52 h 63"/>
                  <a:gd name="T6" fmla="*/ 9 w 197"/>
                  <a:gd name="T7" fmla="*/ 43 h 63"/>
                  <a:gd name="T8" fmla="*/ 10 w 197"/>
                  <a:gd name="T9" fmla="*/ 40 h 63"/>
                  <a:gd name="T10" fmla="*/ 13 w 197"/>
                  <a:gd name="T11" fmla="*/ 36 h 63"/>
                  <a:gd name="T12" fmla="*/ 15 w 197"/>
                  <a:gd name="T13" fmla="*/ 32 h 63"/>
                  <a:gd name="T14" fmla="*/ 22 w 197"/>
                  <a:gd name="T15" fmla="*/ 25 h 63"/>
                  <a:gd name="T16" fmla="*/ 27 w 197"/>
                  <a:gd name="T17" fmla="*/ 22 h 63"/>
                  <a:gd name="T18" fmla="*/ 32 w 197"/>
                  <a:gd name="T19" fmla="*/ 18 h 63"/>
                  <a:gd name="T20" fmla="*/ 37 w 197"/>
                  <a:gd name="T21" fmla="*/ 17 h 63"/>
                  <a:gd name="T22" fmla="*/ 41 w 197"/>
                  <a:gd name="T23" fmla="*/ 14 h 63"/>
                  <a:gd name="T24" fmla="*/ 45 w 197"/>
                  <a:gd name="T25" fmla="*/ 13 h 63"/>
                  <a:gd name="T26" fmla="*/ 57 w 197"/>
                  <a:gd name="T27" fmla="*/ 8 h 63"/>
                  <a:gd name="T28" fmla="*/ 63 w 197"/>
                  <a:gd name="T29" fmla="*/ 7 h 63"/>
                  <a:gd name="T30" fmla="*/ 83 w 197"/>
                  <a:gd name="T31" fmla="*/ 3 h 63"/>
                  <a:gd name="T32" fmla="*/ 91 w 197"/>
                  <a:gd name="T33" fmla="*/ 2 h 63"/>
                  <a:gd name="T34" fmla="*/ 139 w 197"/>
                  <a:gd name="T35" fmla="*/ 2 h 63"/>
                  <a:gd name="T36" fmla="*/ 147 w 197"/>
                  <a:gd name="T37" fmla="*/ 3 h 63"/>
                  <a:gd name="T38" fmla="*/ 161 w 197"/>
                  <a:gd name="T39" fmla="*/ 6 h 63"/>
                  <a:gd name="T40" fmla="*/ 168 w 197"/>
                  <a:gd name="T41" fmla="*/ 8 h 63"/>
                  <a:gd name="T42" fmla="*/ 173 w 197"/>
                  <a:gd name="T43" fmla="*/ 9 h 63"/>
                  <a:gd name="T44" fmla="*/ 187 w 197"/>
                  <a:gd name="T45" fmla="*/ 15 h 63"/>
                  <a:gd name="T46" fmla="*/ 195 w 197"/>
                  <a:gd name="T47" fmla="*/ 19 h 63"/>
                  <a:gd name="T48" fmla="*/ 196 w 197"/>
                  <a:gd name="T49" fmla="*/ 18 h 63"/>
                  <a:gd name="T50" fmla="*/ 197 w 197"/>
                  <a:gd name="T51" fmla="*/ 17 h 63"/>
                  <a:gd name="T52" fmla="*/ 193 w 197"/>
                  <a:gd name="T53" fmla="*/ 15 h 63"/>
                  <a:gd name="T54" fmla="*/ 173 w 197"/>
                  <a:gd name="T55" fmla="*/ 7 h 63"/>
                  <a:gd name="T56" fmla="*/ 168 w 197"/>
                  <a:gd name="T57" fmla="*/ 6 h 63"/>
                  <a:gd name="T58" fmla="*/ 161 w 197"/>
                  <a:gd name="T59" fmla="*/ 3 h 63"/>
                  <a:gd name="T60" fmla="*/ 147 w 197"/>
                  <a:gd name="T61" fmla="*/ 1 h 63"/>
                  <a:gd name="T62" fmla="*/ 139 w 197"/>
                  <a:gd name="T63" fmla="*/ 0 h 63"/>
                  <a:gd name="T64" fmla="*/ 91 w 197"/>
                  <a:gd name="T65" fmla="*/ 0 h 63"/>
                  <a:gd name="T66" fmla="*/ 83 w 197"/>
                  <a:gd name="T67" fmla="*/ 1 h 63"/>
                  <a:gd name="T68" fmla="*/ 63 w 197"/>
                  <a:gd name="T69" fmla="*/ 4 h 63"/>
                  <a:gd name="T70" fmla="*/ 57 w 197"/>
                  <a:gd name="T71" fmla="*/ 6 h 63"/>
                  <a:gd name="T72" fmla="*/ 45 w 197"/>
                  <a:gd name="T73" fmla="*/ 10 h 63"/>
                  <a:gd name="T74" fmla="*/ 38 w 197"/>
                  <a:gd name="T75" fmla="*/ 11 h 63"/>
                  <a:gd name="T76" fmla="*/ 33 w 197"/>
                  <a:gd name="T77" fmla="*/ 15 h 63"/>
                  <a:gd name="T78" fmla="*/ 27 w 197"/>
                  <a:gd name="T79" fmla="*/ 18 h 63"/>
                  <a:gd name="T80" fmla="*/ 25 w 197"/>
                  <a:gd name="T81" fmla="*/ 19 h 63"/>
                  <a:gd name="T82" fmla="*/ 20 w 197"/>
                  <a:gd name="T83" fmla="*/ 23 h 63"/>
                  <a:gd name="T84" fmla="*/ 13 w 197"/>
                  <a:gd name="T85" fmla="*/ 30 h 63"/>
                  <a:gd name="T86" fmla="*/ 11 w 197"/>
                  <a:gd name="T87" fmla="*/ 33 h 63"/>
                  <a:gd name="T88" fmla="*/ 7 w 197"/>
                  <a:gd name="T89" fmla="*/ 38 h 63"/>
                  <a:gd name="T90" fmla="*/ 6 w 197"/>
                  <a:gd name="T91" fmla="*/ 43 h 63"/>
                  <a:gd name="T92" fmla="*/ 2 w 197"/>
                  <a:gd name="T93" fmla="*/ 52 h 63"/>
                  <a:gd name="T94" fmla="*/ 0 w 197"/>
                  <a:gd name="T95" fmla="*/ 56 h 63"/>
                  <a:gd name="T96" fmla="*/ 2 w 197"/>
                  <a:gd name="T97" fmla="*/ 63 h 63"/>
                  <a:gd name="T98" fmla="*/ 3 w 197"/>
                  <a:gd name="T99" fmla="*/ 61 h 6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7"/>
                  <a:gd name="T151" fmla="*/ 0 h 63"/>
                  <a:gd name="T152" fmla="*/ 197 w 197"/>
                  <a:gd name="T153" fmla="*/ 63 h 6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7" h="63">
                    <a:moveTo>
                      <a:pt x="3" y="61"/>
                    </a:moveTo>
                    <a:lnTo>
                      <a:pt x="3" y="56"/>
                    </a:lnTo>
                    <a:lnTo>
                      <a:pt x="4" y="52"/>
                    </a:lnTo>
                    <a:lnTo>
                      <a:pt x="9" y="43"/>
                    </a:lnTo>
                    <a:lnTo>
                      <a:pt x="10" y="40"/>
                    </a:lnTo>
                    <a:lnTo>
                      <a:pt x="13" y="36"/>
                    </a:lnTo>
                    <a:lnTo>
                      <a:pt x="15" y="32"/>
                    </a:lnTo>
                    <a:lnTo>
                      <a:pt x="22" y="25"/>
                    </a:lnTo>
                    <a:lnTo>
                      <a:pt x="27" y="22"/>
                    </a:lnTo>
                    <a:lnTo>
                      <a:pt x="32" y="18"/>
                    </a:lnTo>
                    <a:lnTo>
                      <a:pt x="37" y="17"/>
                    </a:lnTo>
                    <a:lnTo>
                      <a:pt x="41" y="14"/>
                    </a:lnTo>
                    <a:lnTo>
                      <a:pt x="45" y="13"/>
                    </a:lnTo>
                    <a:lnTo>
                      <a:pt x="57" y="8"/>
                    </a:lnTo>
                    <a:lnTo>
                      <a:pt x="63" y="7"/>
                    </a:lnTo>
                    <a:lnTo>
                      <a:pt x="83" y="3"/>
                    </a:lnTo>
                    <a:lnTo>
                      <a:pt x="91" y="2"/>
                    </a:lnTo>
                    <a:lnTo>
                      <a:pt x="139" y="2"/>
                    </a:lnTo>
                    <a:lnTo>
                      <a:pt x="147" y="3"/>
                    </a:lnTo>
                    <a:lnTo>
                      <a:pt x="161" y="6"/>
                    </a:lnTo>
                    <a:lnTo>
                      <a:pt x="168" y="8"/>
                    </a:lnTo>
                    <a:lnTo>
                      <a:pt x="173" y="9"/>
                    </a:lnTo>
                    <a:lnTo>
                      <a:pt x="187" y="15"/>
                    </a:lnTo>
                    <a:lnTo>
                      <a:pt x="195" y="19"/>
                    </a:lnTo>
                    <a:lnTo>
                      <a:pt x="196" y="18"/>
                    </a:lnTo>
                    <a:lnTo>
                      <a:pt x="197" y="17"/>
                    </a:lnTo>
                    <a:lnTo>
                      <a:pt x="193" y="15"/>
                    </a:lnTo>
                    <a:lnTo>
                      <a:pt x="173" y="7"/>
                    </a:lnTo>
                    <a:lnTo>
                      <a:pt x="168" y="6"/>
                    </a:lnTo>
                    <a:lnTo>
                      <a:pt x="161" y="3"/>
                    </a:lnTo>
                    <a:lnTo>
                      <a:pt x="147" y="1"/>
                    </a:lnTo>
                    <a:lnTo>
                      <a:pt x="139" y="0"/>
                    </a:lnTo>
                    <a:lnTo>
                      <a:pt x="91" y="0"/>
                    </a:lnTo>
                    <a:lnTo>
                      <a:pt x="83" y="1"/>
                    </a:lnTo>
                    <a:lnTo>
                      <a:pt x="63" y="4"/>
                    </a:lnTo>
                    <a:lnTo>
                      <a:pt x="57" y="6"/>
                    </a:lnTo>
                    <a:lnTo>
                      <a:pt x="45" y="10"/>
                    </a:lnTo>
                    <a:lnTo>
                      <a:pt x="38" y="11"/>
                    </a:lnTo>
                    <a:lnTo>
                      <a:pt x="33" y="15"/>
                    </a:lnTo>
                    <a:lnTo>
                      <a:pt x="27" y="18"/>
                    </a:lnTo>
                    <a:lnTo>
                      <a:pt x="25" y="19"/>
                    </a:lnTo>
                    <a:lnTo>
                      <a:pt x="20" y="23"/>
                    </a:lnTo>
                    <a:lnTo>
                      <a:pt x="13" y="30"/>
                    </a:lnTo>
                    <a:lnTo>
                      <a:pt x="11" y="33"/>
                    </a:lnTo>
                    <a:lnTo>
                      <a:pt x="7" y="38"/>
                    </a:lnTo>
                    <a:lnTo>
                      <a:pt x="6" y="43"/>
                    </a:lnTo>
                    <a:lnTo>
                      <a:pt x="2" y="52"/>
                    </a:lnTo>
                    <a:lnTo>
                      <a:pt x="0" y="56"/>
                    </a:lnTo>
                    <a:lnTo>
                      <a:pt x="2" y="63"/>
                    </a:lnTo>
                    <a:lnTo>
                      <a:pt x="3"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39" name="Freeform 4137"/>
              <p:cNvSpPr>
                <a:spLocks/>
              </p:cNvSpPr>
              <p:nvPr/>
            </p:nvSpPr>
            <p:spPr bwMode="auto">
              <a:xfrm>
                <a:off x="4707" y="3732"/>
                <a:ext cx="6" cy="3"/>
              </a:xfrm>
              <a:custGeom>
                <a:avLst/>
                <a:gdLst>
                  <a:gd name="T0" fmla="*/ 6 w 12"/>
                  <a:gd name="T1" fmla="*/ 3 h 6"/>
                  <a:gd name="T2" fmla="*/ 0 w 12"/>
                  <a:gd name="T3" fmla="*/ 0 h 6"/>
                  <a:gd name="T4" fmla="*/ 12 w 12"/>
                  <a:gd name="T5" fmla="*/ 6 h 6"/>
                  <a:gd name="T6" fmla="*/ 12 w 12"/>
                  <a:gd name="T7" fmla="*/ 5 h 6"/>
                  <a:gd name="T8" fmla="*/ 12 w 12"/>
                  <a:gd name="T9" fmla="*/ 3 h 6"/>
                  <a:gd name="T10" fmla="*/ 7 w 12"/>
                  <a:gd name="T11" fmla="*/ 1 h 6"/>
                  <a:gd name="T12" fmla="*/ 7 w 12"/>
                  <a:gd name="T13" fmla="*/ 2 h 6"/>
                  <a:gd name="T14" fmla="*/ 6 w 12"/>
                  <a:gd name="T15" fmla="*/ 3 h 6"/>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6"/>
                  <a:gd name="T26" fmla="*/ 12 w 1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6">
                    <a:moveTo>
                      <a:pt x="6" y="3"/>
                    </a:moveTo>
                    <a:lnTo>
                      <a:pt x="0" y="0"/>
                    </a:lnTo>
                    <a:lnTo>
                      <a:pt x="12" y="6"/>
                    </a:lnTo>
                    <a:lnTo>
                      <a:pt x="12" y="5"/>
                    </a:lnTo>
                    <a:lnTo>
                      <a:pt x="12" y="3"/>
                    </a:lnTo>
                    <a:lnTo>
                      <a:pt x="7" y="1"/>
                    </a:lnTo>
                    <a:lnTo>
                      <a:pt x="7" y="2"/>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0" name="Freeform 4138"/>
              <p:cNvSpPr>
                <a:spLocks/>
              </p:cNvSpPr>
              <p:nvPr/>
            </p:nvSpPr>
            <p:spPr bwMode="auto">
              <a:xfrm>
                <a:off x="4712" y="3734"/>
                <a:ext cx="14" cy="15"/>
              </a:xfrm>
              <a:custGeom>
                <a:avLst/>
                <a:gdLst>
                  <a:gd name="T0" fmla="*/ 1 w 26"/>
                  <a:gd name="T1" fmla="*/ 2 h 32"/>
                  <a:gd name="T2" fmla="*/ 0 w 26"/>
                  <a:gd name="T3" fmla="*/ 3 h 32"/>
                  <a:gd name="T4" fmla="*/ 3 w 26"/>
                  <a:gd name="T5" fmla="*/ 5 h 32"/>
                  <a:gd name="T6" fmla="*/ 8 w 26"/>
                  <a:gd name="T7" fmla="*/ 9 h 32"/>
                  <a:gd name="T8" fmla="*/ 15 w 26"/>
                  <a:gd name="T9" fmla="*/ 15 h 32"/>
                  <a:gd name="T10" fmla="*/ 22 w 26"/>
                  <a:gd name="T11" fmla="*/ 26 h 32"/>
                  <a:gd name="T12" fmla="*/ 24 w 26"/>
                  <a:gd name="T13" fmla="*/ 32 h 32"/>
                  <a:gd name="T14" fmla="*/ 26 w 26"/>
                  <a:gd name="T15" fmla="*/ 32 h 32"/>
                  <a:gd name="T16" fmla="*/ 24 w 26"/>
                  <a:gd name="T17" fmla="*/ 22 h 32"/>
                  <a:gd name="T18" fmla="*/ 17 w 26"/>
                  <a:gd name="T19" fmla="*/ 13 h 32"/>
                  <a:gd name="T20" fmla="*/ 10 w 26"/>
                  <a:gd name="T21" fmla="*/ 6 h 32"/>
                  <a:gd name="T22" fmla="*/ 6 w 26"/>
                  <a:gd name="T23" fmla="*/ 3 h 32"/>
                  <a:gd name="T24" fmla="*/ 6 w 26"/>
                  <a:gd name="T25" fmla="*/ 3 h 32"/>
                  <a:gd name="T26" fmla="*/ 1 w 26"/>
                  <a:gd name="T27" fmla="*/ 0 h 32"/>
                  <a:gd name="T28" fmla="*/ 1 w 26"/>
                  <a:gd name="T29" fmla="*/ 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32"/>
                  <a:gd name="T47" fmla="*/ 26 w 26"/>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32">
                    <a:moveTo>
                      <a:pt x="1" y="2"/>
                    </a:moveTo>
                    <a:lnTo>
                      <a:pt x="0" y="3"/>
                    </a:lnTo>
                    <a:lnTo>
                      <a:pt x="3" y="5"/>
                    </a:lnTo>
                    <a:lnTo>
                      <a:pt x="8" y="9"/>
                    </a:lnTo>
                    <a:lnTo>
                      <a:pt x="15" y="15"/>
                    </a:lnTo>
                    <a:lnTo>
                      <a:pt x="22" y="26"/>
                    </a:lnTo>
                    <a:lnTo>
                      <a:pt x="24" y="32"/>
                    </a:lnTo>
                    <a:lnTo>
                      <a:pt x="26" y="32"/>
                    </a:lnTo>
                    <a:lnTo>
                      <a:pt x="24" y="22"/>
                    </a:lnTo>
                    <a:lnTo>
                      <a:pt x="17" y="13"/>
                    </a:lnTo>
                    <a:lnTo>
                      <a:pt x="10" y="6"/>
                    </a:lnTo>
                    <a:lnTo>
                      <a:pt x="6" y="3"/>
                    </a:lnTo>
                    <a:lnTo>
                      <a:pt x="1"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1" name="Freeform 4139"/>
              <p:cNvSpPr>
                <a:spLocks/>
              </p:cNvSpPr>
              <p:nvPr/>
            </p:nvSpPr>
            <p:spPr bwMode="auto">
              <a:xfrm>
                <a:off x="4719" y="3749"/>
                <a:ext cx="7" cy="19"/>
              </a:xfrm>
              <a:custGeom>
                <a:avLst/>
                <a:gdLst>
                  <a:gd name="T0" fmla="*/ 12 w 15"/>
                  <a:gd name="T1" fmla="*/ 0 h 38"/>
                  <a:gd name="T2" fmla="*/ 12 w 15"/>
                  <a:gd name="T3" fmla="*/ 4 h 38"/>
                  <a:gd name="T4" fmla="*/ 13 w 15"/>
                  <a:gd name="T5" fmla="*/ 9 h 38"/>
                  <a:gd name="T6" fmla="*/ 12 w 15"/>
                  <a:gd name="T7" fmla="*/ 9 h 38"/>
                  <a:gd name="T8" fmla="*/ 12 w 15"/>
                  <a:gd name="T9" fmla="*/ 17 h 38"/>
                  <a:gd name="T10" fmla="*/ 10 w 15"/>
                  <a:gd name="T11" fmla="*/ 21 h 38"/>
                  <a:gd name="T12" fmla="*/ 10 w 15"/>
                  <a:gd name="T13" fmla="*/ 23 h 38"/>
                  <a:gd name="T14" fmla="*/ 4 w 15"/>
                  <a:gd name="T15" fmla="*/ 34 h 38"/>
                  <a:gd name="T16" fmla="*/ 3 w 15"/>
                  <a:gd name="T17" fmla="*/ 34 h 38"/>
                  <a:gd name="T18" fmla="*/ 0 w 15"/>
                  <a:gd name="T19" fmla="*/ 38 h 38"/>
                  <a:gd name="T20" fmla="*/ 2 w 15"/>
                  <a:gd name="T21" fmla="*/ 38 h 38"/>
                  <a:gd name="T22" fmla="*/ 3 w 15"/>
                  <a:gd name="T23" fmla="*/ 38 h 38"/>
                  <a:gd name="T24" fmla="*/ 3 w 15"/>
                  <a:gd name="T25" fmla="*/ 36 h 38"/>
                  <a:gd name="T26" fmla="*/ 6 w 15"/>
                  <a:gd name="T27" fmla="*/ 34 h 38"/>
                  <a:gd name="T28" fmla="*/ 12 w 15"/>
                  <a:gd name="T29" fmla="*/ 23 h 38"/>
                  <a:gd name="T30" fmla="*/ 12 w 15"/>
                  <a:gd name="T31" fmla="*/ 21 h 38"/>
                  <a:gd name="T32" fmla="*/ 14 w 15"/>
                  <a:gd name="T33" fmla="*/ 17 h 38"/>
                  <a:gd name="T34" fmla="*/ 14 w 15"/>
                  <a:gd name="T35" fmla="*/ 11 h 38"/>
                  <a:gd name="T36" fmla="*/ 15 w 15"/>
                  <a:gd name="T37" fmla="*/ 9 h 38"/>
                  <a:gd name="T38" fmla="*/ 14 w 15"/>
                  <a:gd name="T39" fmla="*/ 4 h 38"/>
                  <a:gd name="T40" fmla="*/ 14 w 15"/>
                  <a:gd name="T41" fmla="*/ 0 h 38"/>
                  <a:gd name="T42" fmla="*/ 12 w 15"/>
                  <a:gd name="T43" fmla="*/ 0 h 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
                  <a:gd name="T67" fmla="*/ 0 h 38"/>
                  <a:gd name="T68" fmla="*/ 15 w 15"/>
                  <a:gd name="T69" fmla="*/ 38 h 3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 h="38">
                    <a:moveTo>
                      <a:pt x="12" y="0"/>
                    </a:moveTo>
                    <a:lnTo>
                      <a:pt x="12" y="4"/>
                    </a:lnTo>
                    <a:lnTo>
                      <a:pt x="13" y="9"/>
                    </a:lnTo>
                    <a:lnTo>
                      <a:pt x="12" y="9"/>
                    </a:lnTo>
                    <a:lnTo>
                      <a:pt x="12" y="17"/>
                    </a:lnTo>
                    <a:lnTo>
                      <a:pt x="10" y="21"/>
                    </a:lnTo>
                    <a:lnTo>
                      <a:pt x="10" y="23"/>
                    </a:lnTo>
                    <a:lnTo>
                      <a:pt x="4" y="34"/>
                    </a:lnTo>
                    <a:lnTo>
                      <a:pt x="3" y="34"/>
                    </a:lnTo>
                    <a:lnTo>
                      <a:pt x="0" y="38"/>
                    </a:lnTo>
                    <a:lnTo>
                      <a:pt x="2" y="38"/>
                    </a:lnTo>
                    <a:lnTo>
                      <a:pt x="3" y="38"/>
                    </a:lnTo>
                    <a:lnTo>
                      <a:pt x="3" y="36"/>
                    </a:lnTo>
                    <a:lnTo>
                      <a:pt x="6" y="34"/>
                    </a:lnTo>
                    <a:lnTo>
                      <a:pt x="12" y="23"/>
                    </a:lnTo>
                    <a:lnTo>
                      <a:pt x="12" y="21"/>
                    </a:lnTo>
                    <a:lnTo>
                      <a:pt x="14" y="17"/>
                    </a:lnTo>
                    <a:lnTo>
                      <a:pt x="14" y="11"/>
                    </a:lnTo>
                    <a:lnTo>
                      <a:pt x="15" y="9"/>
                    </a:lnTo>
                    <a:lnTo>
                      <a:pt x="14" y="4"/>
                    </a:lnTo>
                    <a:lnTo>
                      <a:pt x="14"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2" name="Freeform 4140"/>
              <p:cNvSpPr>
                <a:spLocks/>
              </p:cNvSpPr>
              <p:nvPr/>
            </p:nvSpPr>
            <p:spPr bwMode="auto">
              <a:xfrm>
                <a:off x="4718" y="3768"/>
                <a:ext cx="2" cy="2"/>
              </a:xfrm>
              <a:custGeom>
                <a:avLst/>
                <a:gdLst>
                  <a:gd name="T0" fmla="*/ 4 w 5"/>
                  <a:gd name="T1" fmla="*/ 2 h 5"/>
                  <a:gd name="T2" fmla="*/ 2 w 5"/>
                  <a:gd name="T3" fmla="*/ 0 h 5"/>
                  <a:gd name="T4" fmla="*/ 0 w 5"/>
                  <a:gd name="T5" fmla="*/ 3 h 5"/>
                  <a:gd name="T6" fmla="*/ 1 w 5"/>
                  <a:gd name="T7" fmla="*/ 4 h 5"/>
                  <a:gd name="T8" fmla="*/ 2 w 5"/>
                  <a:gd name="T9" fmla="*/ 5 h 5"/>
                  <a:gd name="T10" fmla="*/ 4 w 5"/>
                  <a:gd name="T11" fmla="*/ 4 h 5"/>
                  <a:gd name="T12" fmla="*/ 5 w 5"/>
                  <a:gd name="T13" fmla="*/ 2 h 5"/>
                  <a:gd name="T14" fmla="*/ 4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4" y="2"/>
                    </a:moveTo>
                    <a:lnTo>
                      <a:pt x="2" y="0"/>
                    </a:lnTo>
                    <a:lnTo>
                      <a:pt x="0" y="3"/>
                    </a:lnTo>
                    <a:lnTo>
                      <a:pt x="1" y="4"/>
                    </a:lnTo>
                    <a:lnTo>
                      <a:pt x="2" y="5"/>
                    </a:lnTo>
                    <a:lnTo>
                      <a:pt x="4" y="4"/>
                    </a:lnTo>
                    <a:lnTo>
                      <a:pt x="5" y="2"/>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3" name="Freeform 4141"/>
              <p:cNvSpPr>
                <a:spLocks/>
              </p:cNvSpPr>
              <p:nvPr/>
            </p:nvSpPr>
            <p:spPr bwMode="auto">
              <a:xfrm>
                <a:off x="4717" y="3768"/>
                <a:ext cx="2" cy="3"/>
              </a:xfrm>
              <a:custGeom>
                <a:avLst/>
                <a:gdLst>
                  <a:gd name="T0" fmla="*/ 1 w 3"/>
                  <a:gd name="T1" fmla="*/ 1 h 4"/>
                  <a:gd name="T2" fmla="*/ 2 w 3"/>
                  <a:gd name="T3" fmla="*/ 0 h 4"/>
                  <a:gd name="T4" fmla="*/ 0 w 3"/>
                  <a:gd name="T5" fmla="*/ 4 h 4"/>
                  <a:gd name="T6" fmla="*/ 1 w 3"/>
                  <a:gd name="T7" fmla="*/ 4 h 4"/>
                  <a:gd name="T8" fmla="*/ 2 w 3"/>
                  <a:gd name="T9" fmla="*/ 4 h 4"/>
                  <a:gd name="T10" fmla="*/ 3 w 3"/>
                  <a:gd name="T11" fmla="*/ 2 h 4"/>
                  <a:gd name="T12" fmla="*/ 2 w 3"/>
                  <a:gd name="T13" fmla="*/ 2 h 4"/>
                  <a:gd name="T14" fmla="*/ 1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1" y="1"/>
                    </a:moveTo>
                    <a:lnTo>
                      <a:pt x="2" y="0"/>
                    </a:lnTo>
                    <a:lnTo>
                      <a:pt x="0" y="4"/>
                    </a:lnTo>
                    <a:lnTo>
                      <a:pt x="1" y="4"/>
                    </a:lnTo>
                    <a:lnTo>
                      <a:pt x="2" y="4"/>
                    </a:lnTo>
                    <a:lnTo>
                      <a:pt x="3" y="2"/>
                    </a:lnTo>
                    <a:lnTo>
                      <a:pt x="2" y="2"/>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4" name="Freeform 4142"/>
              <p:cNvSpPr>
                <a:spLocks/>
              </p:cNvSpPr>
              <p:nvPr/>
            </p:nvSpPr>
            <p:spPr bwMode="auto">
              <a:xfrm>
                <a:off x="4704" y="3770"/>
                <a:ext cx="14" cy="12"/>
              </a:xfrm>
              <a:custGeom>
                <a:avLst/>
                <a:gdLst>
                  <a:gd name="T0" fmla="*/ 26 w 27"/>
                  <a:gd name="T1" fmla="*/ 1 h 23"/>
                  <a:gd name="T2" fmla="*/ 25 w 27"/>
                  <a:gd name="T3" fmla="*/ 0 h 23"/>
                  <a:gd name="T4" fmla="*/ 18 w 27"/>
                  <a:gd name="T5" fmla="*/ 7 h 23"/>
                  <a:gd name="T6" fmla="*/ 15 w 27"/>
                  <a:gd name="T7" fmla="*/ 9 h 23"/>
                  <a:gd name="T8" fmla="*/ 12 w 27"/>
                  <a:gd name="T9" fmla="*/ 12 h 23"/>
                  <a:gd name="T10" fmla="*/ 5 w 27"/>
                  <a:gd name="T11" fmla="*/ 16 h 23"/>
                  <a:gd name="T12" fmla="*/ 2 w 27"/>
                  <a:gd name="T13" fmla="*/ 20 h 23"/>
                  <a:gd name="T14" fmla="*/ 0 w 27"/>
                  <a:gd name="T15" fmla="*/ 21 h 23"/>
                  <a:gd name="T16" fmla="*/ 0 w 27"/>
                  <a:gd name="T17" fmla="*/ 22 h 23"/>
                  <a:gd name="T18" fmla="*/ 0 w 27"/>
                  <a:gd name="T19" fmla="*/ 23 h 23"/>
                  <a:gd name="T20" fmla="*/ 7 w 27"/>
                  <a:gd name="T21" fmla="*/ 20 h 23"/>
                  <a:gd name="T22" fmla="*/ 8 w 27"/>
                  <a:gd name="T23" fmla="*/ 18 h 23"/>
                  <a:gd name="T24" fmla="*/ 15 w 27"/>
                  <a:gd name="T25" fmla="*/ 14 h 23"/>
                  <a:gd name="T26" fmla="*/ 17 w 27"/>
                  <a:gd name="T27" fmla="*/ 12 h 23"/>
                  <a:gd name="T28" fmla="*/ 20 w 27"/>
                  <a:gd name="T29" fmla="*/ 9 h 23"/>
                  <a:gd name="T30" fmla="*/ 26 w 27"/>
                  <a:gd name="T31" fmla="*/ 4 h 23"/>
                  <a:gd name="T32" fmla="*/ 27 w 27"/>
                  <a:gd name="T33" fmla="*/ 1 h 23"/>
                  <a:gd name="T34" fmla="*/ 26 w 27"/>
                  <a:gd name="T35" fmla="*/ 1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
                  <a:gd name="T55" fmla="*/ 0 h 23"/>
                  <a:gd name="T56" fmla="*/ 27 w 27"/>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 h="23">
                    <a:moveTo>
                      <a:pt x="26" y="1"/>
                    </a:moveTo>
                    <a:lnTo>
                      <a:pt x="25" y="0"/>
                    </a:lnTo>
                    <a:lnTo>
                      <a:pt x="18" y="7"/>
                    </a:lnTo>
                    <a:lnTo>
                      <a:pt x="15" y="9"/>
                    </a:lnTo>
                    <a:lnTo>
                      <a:pt x="12" y="12"/>
                    </a:lnTo>
                    <a:lnTo>
                      <a:pt x="5" y="16"/>
                    </a:lnTo>
                    <a:lnTo>
                      <a:pt x="2" y="20"/>
                    </a:lnTo>
                    <a:lnTo>
                      <a:pt x="0" y="21"/>
                    </a:lnTo>
                    <a:lnTo>
                      <a:pt x="0" y="22"/>
                    </a:lnTo>
                    <a:lnTo>
                      <a:pt x="0" y="23"/>
                    </a:lnTo>
                    <a:lnTo>
                      <a:pt x="7" y="20"/>
                    </a:lnTo>
                    <a:lnTo>
                      <a:pt x="8" y="18"/>
                    </a:lnTo>
                    <a:lnTo>
                      <a:pt x="15" y="14"/>
                    </a:lnTo>
                    <a:lnTo>
                      <a:pt x="17" y="12"/>
                    </a:lnTo>
                    <a:lnTo>
                      <a:pt x="20" y="9"/>
                    </a:lnTo>
                    <a:lnTo>
                      <a:pt x="26" y="4"/>
                    </a:lnTo>
                    <a:lnTo>
                      <a:pt x="27" y="1"/>
                    </a:lnTo>
                    <a:lnTo>
                      <a:pt x="2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5" name="Freeform 4143"/>
              <p:cNvSpPr>
                <a:spLocks/>
              </p:cNvSpPr>
              <p:nvPr/>
            </p:nvSpPr>
            <p:spPr bwMode="auto">
              <a:xfrm>
                <a:off x="4702" y="3780"/>
                <a:ext cx="3" cy="3"/>
              </a:xfrm>
              <a:custGeom>
                <a:avLst/>
                <a:gdLst>
                  <a:gd name="T0" fmla="*/ 5 w 6"/>
                  <a:gd name="T1" fmla="*/ 0 h 4"/>
                  <a:gd name="T2" fmla="*/ 0 w 6"/>
                  <a:gd name="T3" fmla="*/ 2 h 4"/>
                  <a:gd name="T4" fmla="*/ 0 w 6"/>
                  <a:gd name="T5" fmla="*/ 2 h 4"/>
                  <a:gd name="T6" fmla="*/ 1 w 6"/>
                  <a:gd name="T7" fmla="*/ 3 h 4"/>
                  <a:gd name="T8" fmla="*/ 2 w 6"/>
                  <a:gd name="T9" fmla="*/ 4 h 4"/>
                  <a:gd name="T10" fmla="*/ 6 w 6"/>
                  <a:gd name="T11" fmla="*/ 2 h 4"/>
                  <a:gd name="T12" fmla="*/ 5 w 6"/>
                  <a:gd name="T13" fmla="*/ 1 h 4"/>
                  <a:gd name="T14" fmla="*/ 5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5" y="0"/>
                    </a:moveTo>
                    <a:lnTo>
                      <a:pt x="0" y="2"/>
                    </a:lnTo>
                    <a:lnTo>
                      <a:pt x="1" y="3"/>
                    </a:lnTo>
                    <a:lnTo>
                      <a:pt x="2" y="4"/>
                    </a:lnTo>
                    <a:lnTo>
                      <a:pt x="6" y="2"/>
                    </a:lnTo>
                    <a:lnTo>
                      <a:pt x="5" y="1"/>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6" name="Freeform 4144"/>
              <p:cNvSpPr>
                <a:spLocks/>
              </p:cNvSpPr>
              <p:nvPr/>
            </p:nvSpPr>
            <p:spPr bwMode="auto">
              <a:xfrm>
                <a:off x="4686" y="3782"/>
                <a:ext cx="19" cy="9"/>
              </a:xfrm>
              <a:custGeom>
                <a:avLst/>
                <a:gdLst>
                  <a:gd name="T0" fmla="*/ 32 w 37"/>
                  <a:gd name="T1" fmla="*/ 1 h 20"/>
                  <a:gd name="T2" fmla="*/ 32 w 37"/>
                  <a:gd name="T3" fmla="*/ 0 h 20"/>
                  <a:gd name="T4" fmla="*/ 20 w 37"/>
                  <a:gd name="T5" fmla="*/ 6 h 20"/>
                  <a:gd name="T6" fmla="*/ 17 w 37"/>
                  <a:gd name="T7" fmla="*/ 8 h 20"/>
                  <a:gd name="T8" fmla="*/ 10 w 37"/>
                  <a:gd name="T9" fmla="*/ 13 h 20"/>
                  <a:gd name="T10" fmla="*/ 5 w 37"/>
                  <a:gd name="T11" fmla="*/ 15 h 20"/>
                  <a:gd name="T12" fmla="*/ 0 w 37"/>
                  <a:gd name="T13" fmla="*/ 17 h 20"/>
                  <a:gd name="T14" fmla="*/ 1 w 37"/>
                  <a:gd name="T15" fmla="*/ 19 h 20"/>
                  <a:gd name="T16" fmla="*/ 2 w 37"/>
                  <a:gd name="T17" fmla="*/ 20 h 20"/>
                  <a:gd name="T18" fmla="*/ 10 w 37"/>
                  <a:gd name="T19" fmla="*/ 15 h 20"/>
                  <a:gd name="T20" fmla="*/ 16 w 37"/>
                  <a:gd name="T21" fmla="*/ 13 h 20"/>
                  <a:gd name="T22" fmla="*/ 20 w 37"/>
                  <a:gd name="T23" fmla="*/ 10 h 20"/>
                  <a:gd name="T24" fmla="*/ 26 w 37"/>
                  <a:gd name="T25" fmla="*/ 6 h 20"/>
                  <a:gd name="T26" fmla="*/ 37 w 37"/>
                  <a:gd name="T27" fmla="*/ 0 h 20"/>
                  <a:gd name="T28" fmla="*/ 33 w 37"/>
                  <a:gd name="T29" fmla="*/ 2 h 20"/>
                  <a:gd name="T30" fmla="*/ 32 w 37"/>
                  <a:gd name="T31" fmla="*/ 1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7"/>
                  <a:gd name="T49" fmla="*/ 0 h 20"/>
                  <a:gd name="T50" fmla="*/ 37 w 37"/>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7" h="20">
                    <a:moveTo>
                      <a:pt x="32" y="1"/>
                    </a:moveTo>
                    <a:lnTo>
                      <a:pt x="32" y="0"/>
                    </a:lnTo>
                    <a:lnTo>
                      <a:pt x="20" y="6"/>
                    </a:lnTo>
                    <a:lnTo>
                      <a:pt x="17" y="8"/>
                    </a:lnTo>
                    <a:lnTo>
                      <a:pt x="10" y="13"/>
                    </a:lnTo>
                    <a:lnTo>
                      <a:pt x="5" y="15"/>
                    </a:lnTo>
                    <a:lnTo>
                      <a:pt x="0" y="17"/>
                    </a:lnTo>
                    <a:lnTo>
                      <a:pt x="1" y="19"/>
                    </a:lnTo>
                    <a:lnTo>
                      <a:pt x="2" y="20"/>
                    </a:lnTo>
                    <a:lnTo>
                      <a:pt x="10" y="15"/>
                    </a:lnTo>
                    <a:lnTo>
                      <a:pt x="16" y="13"/>
                    </a:lnTo>
                    <a:lnTo>
                      <a:pt x="20" y="10"/>
                    </a:lnTo>
                    <a:lnTo>
                      <a:pt x="26" y="6"/>
                    </a:lnTo>
                    <a:lnTo>
                      <a:pt x="37" y="0"/>
                    </a:lnTo>
                    <a:lnTo>
                      <a:pt x="33" y="2"/>
                    </a:lnTo>
                    <a:lnTo>
                      <a:pt x="3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7" name="Freeform 4145"/>
              <p:cNvSpPr>
                <a:spLocks/>
              </p:cNvSpPr>
              <p:nvPr/>
            </p:nvSpPr>
            <p:spPr bwMode="auto">
              <a:xfrm>
                <a:off x="4646" y="3790"/>
                <a:ext cx="45" cy="23"/>
              </a:xfrm>
              <a:custGeom>
                <a:avLst/>
                <a:gdLst>
                  <a:gd name="T0" fmla="*/ 82 w 89"/>
                  <a:gd name="T1" fmla="*/ 3 h 47"/>
                  <a:gd name="T2" fmla="*/ 82 w 89"/>
                  <a:gd name="T3" fmla="*/ 1 h 47"/>
                  <a:gd name="T4" fmla="*/ 58 w 89"/>
                  <a:gd name="T5" fmla="*/ 13 h 47"/>
                  <a:gd name="T6" fmla="*/ 53 w 89"/>
                  <a:gd name="T7" fmla="*/ 16 h 47"/>
                  <a:gd name="T8" fmla="*/ 45 w 89"/>
                  <a:gd name="T9" fmla="*/ 19 h 47"/>
                  <a:gd name="T10" fmla="*/ 39 w 89"/>
                  <a:gd name="T11" fmla="*/ 23 h 47"/>
                  <a:gd name="T12" fmla="*/ 34 w 89"/>
                  <a:gd name="T13" fmla="*/ 24 h 47"/>
                  <a:gd name="T14" fmla="*/ 28 w 89"/>
                  <a:gd name="T15" fmla="*/ 29 h 47"/>
                  <a:gd name="T16" fmla="*/ 18 w 89"/>
                  <a:gd name="T17" fmla="*/ 35 h 47"/>
                  <a:gd name="T18" fmla="*/ 13 w 89"/>
                  <a:gd name="T19" fmla="*/ 36 h 47"/>
                  <a:gd name="T20" fmla="*/ 11 w 89"/>
                  <a:gd name="T21" fmla="*/ 38 h 47"/>
                  <a:gd name="T22" fmla="*/ 8 w 89"/>
                  <a:gd name="T23" fmla="*/ 39 h 47"/>
                  <a:gd name="T24" fmla="*/ 6 w 89"/>
                  <a:gd name="T25" fmla="*/ 41 h 47"/>
                  <a:gd name="T26" fmla="*/ 4 w 89"/>
                  <a:gd name="T27" fmla="*/ 44 h 47"/>
                  <a:gd name="T28" fmla="*/ 0 w 89"/>
                  <a:gd name="T29" fmla="*/ 45 h 47"/>
                  <a:gd name="T30" fmla="*/ 0 w 89"/>
                  <a:gd name="T31" fmla="*/ 46 h 47"/>
                  <a:gd name="T32" fmla="*/ 0 w 89"/>
                  <a:gd name="T33" fmla="*/ 47 h 47"/>
                  <a:gd name="T34" fmla="*/ 6 w 89"/>
                  <a:gd name="T35" fmla="*/ 44 h 47"/>
                  <a:gd name="T36" fmla="*/ 6 w 89"/>
                  <a:gd name="T37" fmla="*/ 43 h 47"/>
                  <a:gd name="T38" fmla="*/ 8 w 89"/>
                  <a:gd name="T39" fmla="*/ 42 h 47"/>
                  <a:gd name="T40" fmla="*/ 13 w 89"/>
                  <a:gd name="T41" fmla="*/ 41 h 47"/>
                  <a:gd name="T42" fmla="*/ 15 w 89"/>
                  <a:gd name="T43" fmla="*/ 38 h 47"/>
                  <a:gd name="T44" fmla="*/ 18 w 89"/>
                  <a:gd name="T45" fmla="*/ 37 h 47"/>
                  <a:gd name="T46" fmla="*/ 35 w 89"/>
                  <a:gd name="T47" fmla="*/ 29 h 47"/>
                  <a:gd name="T48" fmla="*/ 38 w 89"/>
                  <a:gd name="T49" fmla="*/ 27 h 47"/>
                  <a:gd name="T50" fmla="*/ 45 w 89"/>
                  <a:gd name="T51" fmla="*/ 23 h 47"/>
                  <a:gd name="T52" fmla="*/ 50 w 89"/>
                  <a:gd name="T53" fmla="*/ 21 h 47"/>
                  <a:gd name="T54" fmla="*/ 57 w 89"/>
                  <a:gd name="T55" fmla="*/ 19 h 47"/>
                  <a:gd name="T56" fmla="*/ 66 w 89"/>
                  <a:gd name="T57" fmla="*/ 12 h 47"/>
                  <a:gd name="T58" fmla="*/ 89 w 89"/>
                  <a:gd name="T59" fmla="*/ 0 h 47"/>
                  <a:gd name="T60" fmla="*/ 83 w 89"/>
                  <a:gd name="T61" fmla="*/ 4 h 47"/>
                  <a:gd name="T62" fmla="*/ 82 w 89"/>
                  <a:gd name="T63" fmla="*/ 3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47"/>
                  <a:gd name="T98" fmla="*/ 89 w 89"/>
                  <a:gd name="T99" fmla="*/ 47 h 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47">
                    <a:moveTo>
                      <a:pt x="82" y="3"/>
                    </a:moveTo>
                    <a:lnTo>
                      <a:pt x="82" y="1"/>
                    </a:lnTo>
                    <a:lnTo>
                      <a:pt x="58" y="13"/>
                    </a:lnTo>
                    <a:lnTo>
                      <a:pt x="53" y="16"/>
                    </a:lnTo>
                    <a:lnTo>
                      <a:pt x="45" y="19"/>
                    </a:lnTo>
                    <a:lnTo>
                      <a:pt x="39" y="23"/>
                    </a:lnTo>
                    <a:lnTo>
                      <a:pt x="34" y="24"/>
                    </a:lnTo>
                    <a:lnTo>
                      <a:pt x="28" y="29"/>
                    </a:lnTo>
                    <a:lnTo>
                      <a:pt x="18" y="35"/>
                    </a:lnTo>
                    <a:lnTo>
                      <a:pt x="13" y="36"/>
                    </a:lnTo>
                    <a:lnTo>
                      <a:pt x="11" y="38"/>
                    </a:lnTo>
                    <a:lnTo>
                      <a:pt x="8" y="39"/>
                    </a:lnTo>
                    <a:lnTo>
                      <a:pt x="6" y="41"/>
                    </a:lnTo>
                    <a:lnTo>
                      <a:pt x="4" y="44"/>
                    </a:lnTo>
                    <a:lnTo>
                      <a:pt x="0" y="45"/>
                    </a:lnTo>
                    <a:lnTo>
                      <a:pt x="0" y="46"/>
                    </a:lnTo>
                    <a:lnTo>
                      <a:pt x="0" y="47"/>
                    </a:lnTo>
                    <a:lnTo>
                      <a:pt x="6" y="44"/>
                    </a:lnTo>
                    <a:lnTo>
                      <a:pt x="6" y="43"/>
                    </a:lnTo>
                    <a:lnTo>
                      <a:pt x="8" y="42"/>
                    </a:lnTo>
                    <a:lnTo>
                      <a:pt x="13" y="41"/>
                    </a:lnTo>
                    <a:lnTo>
                      <a:pt x="15" y="38"/>
                    </a:lnTo>
                    <a:lnTo>
                      <a:pt x="18" y="37"/>
                    </a:lnTo>
                    <a:lnTo>
                      <a:pt x="35" y="29"/>
                    </a:lnTo>
                    <a:lnTo>
                      <a:pt x="38" y="27"/>
                    </a:lnTo>
                    <a:lnTo>
                      <a:pt x="45" y="23"/>
                    </a:lnTo>
                    <a:lnTo>
                      <a:pt x="50" y="21"/>
                    </a:lnTo>
                    <a:lnTo>
                      <a:pt x="57" y="19"/>
                    </a:lnTo>
                    <a:lnTo>
                      <a:pt x="66" y="12"/>
                    </a:lnTo>
                    <a:lnTo>
                      <a:pt x="89" y="0"/>
                    </a:lnTo>
                    <a:lnTo>
                      <a:pt x="83" y="4"/>
                    </a:lnTo>
                    <a:lnTo>
                      <a:pt x="8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2048" name="Freeform 4146"/>
              <p:cNvSpPr>
                <a:spLocks/>
              </p:cNvSpPr>
              <p:nvPr/>
            </p:nvSpPr>
            <p:spPr bwMode="auto">
              <a:xfrm>
                <a:off x="4645" y="3812"/>
                <a:ext cx="2" cy="2"/>
              </a:xfrm>
              <a:custGeom>
                <a:avLst/>
                <a:gdLst>
                  <a:gd name="T0" fmla="*/ 2 w 3"/>
                  <a:gd name="T1" fmla="*/ 0 h 4"/>
                  <a:gd name="T2" fmla="*/ 0 w 3"/>
                  <a:gd name="T3" fmla="*/ 1 h 4"/>
                  <a:gd name="T4" fmla="*/ 0 w 3"/>
                  <a:gd name="T5" fmla="*/ 1 h 4"/>
                  <a:gd name="T6" fmla="*/ 1 w 3"/>
                  <a:gd name="T7" fmla="*/ 2 h 4"/>
                  <a:gd name="T8" fmla="*/ 2 w 3"/>
                  <a:gd name="T9" fmla="*/ 4 h 4"/>
                  <a:gd name="T10" fmla="*/ 3 w 3"/>
                  <a:gd name="T11" fmla="*/ 2 h 4"/>
                  <a:gd name="T12" fmla="*/ 2 w 3"/>
                  <a:gd name="T13" fmla="*/ 1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1"/>
                    </a:lnTo>
                    <a:lnTo>
                      <a:pt x="1" y="2"/>
                    </a:lnTo>
                    <a:lnTo>
                      <a:pt x="2" y="4"/>
                    </a:lnTo>
                    <a:lnTo>
                      <a:pt x="3" y="2"/>
                    </a:lnTo>
                    <a:lnTo>
                      <a:pt x="2" y="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sp>
          <p:nvSpPr>
            <p:cNvPr id="31785" name="Freeform 4147"/>
            <p:cNvSpPr>
              <a:spLocks/>
            </p:cNvSpPr>
            <p:nvPr/>
          </p:nvSpPr>
          <p:spPr bwMode="auto">
            <a:xfrm>
              <a:off x="4823" y="3813"/>
              <a:ext cx="3" cy="1"/>
            </a:xfrm>
            <a:custGeom>
              <a:avLst/>
              <a:gdLst>
                <a:gd name="T0" fmla="*/ 2 w 4"/>
                <a:gd name="T1" fmla="*/ 1 h 4"/>
                <a:gd name="T2" fmla="*/ 2 w 4"/>
                <a:gd name="T3" fmla="*/ 0 h 4"/>
                <a:gd name="T4" fmla="*/ 0 w 4"/>
                <a:gd name="T5" fmla="*/ 1 h 4"/>
                <a:gd name="T6" fmla="*/ 0 w 4"/>
                <a:gd name="T7" fmla="*/ 3 h 4"/>
                <a:gd name="T8" fmla="*/ 0 w 4"/>
                <a:gd name="T9" fmla="*/ 4 h 4"/>
                <a:gd name="T10" fmla="*/ 4 w 4"/>
                <a:gd name="T11" fmla="*/ 1 h 4"/>
                <a:gd name="T12" fmla="*/ 3 w 4"/>
                <a:gd name="T13" fmla="*/ 3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3"/>
                  </a:lnTo>
                  <a:lnTo>
                    <a:pt x="0" y="4"/>
                  </a:lnTo>
                  <a:lnTo>
                    <a:pt x="4" y="1"/>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86" name="Freeform 4148"/>
            <p:cNvSpPr>
              <a:spLocks/>
            </p:cNvSpPr>
            <p:nvPr/>
          </p:nvSpPr>
          <p:spPr bwMode="auto">
            <a:xfrm>
              <a:off x="4822" y="3813"/>
              <a:ext cx="2" cy="2"/>
            </a:xfrm>
            <a:custGeom>
              <a:avLst/>
              <a:gdLst>
                <a:gd name="T0" fmla="*/ 2 w 3"/>
                <a:gd name="T1" fmla="*/ 0 h 4"/>
                <a:gd name="T2" fmla="*/ 0 w 3"/>
                <a:gd name="T3" fmla="*/ 2 h 4"/>
                <a:gd name="T4" fmla="*/ 0 w 3"/>
                <a:gd name="T5" fmla="*/ 2 h 4"/>
                <a:gd name="T6" fmla="*/ 1 w 3"/>
                <a:gd name="T7" fmla="*/ 3 h 4"/>
                <a:gd name="T8" fmla="*/ 2 w 3"/>
                <a:gd name="T9" fmla="*/ 4 h 4"/>
                <a:gd name="T10" fmla="*/ 3 w 3"/>
                <a:gd name="T11" fmla="*/ 3 h 4"/>
                <a:gd name="T12" fmla="*/ 2 w 3"/>
                <a:gd name="T13" fmla="*/ 2 h 4"/>
                <a:gd name="T14" fmla="*/ 2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0"/>
                  </a:moveTo>
                  <a:lnTo>
                    <a:pt x="0" y="2"/>
                  </a:lnTo>
                  <a:lnTo>
                    <a:pt x="1" y="3"/>
                  </a:lnTo>
                  <a:lnTo>
                    <a:pt x="2" y="4"/>
                  </a:lnTo>
                  <a:lnTo>
                    <a:pt x="3" y="3"/>
                  </a:lnTo>
                  <a:lnTo>
                    <a:pt x="2"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87" name="Freeform 4149"/>
            <p:cNvSpPr>
              <a:spLocks/>
            </p:cNvSpPr>
            <p:nvPr/>
          </p:nvSpPr>
          <p:spPr bwMode="auto">
            <a:xfrm>
              <a:off x="4822" y="3814"/>
              <a:ext cx="2" cy="2"/>
            </a:xfrm>
            <a:custGeom>
              <a:avLst/>
              <a:gdLst>
                <a:gd name="T0" fmla="*/ 3 w 5"/>
                <a:gd name="T1" fmla="*/ 1 h 3"/>
                <a:gd name="T2" fmla="*/ 3 w 5"/>
                <a:gd name="T3" fmla="*/ 0 h 3"/>
                <a:gd name="T4" fmla="*/ 0 w 5"/>
                <a:gd name="T5" fmla="*/ 1 h 3"/>
                <a:gd name="T6" fmla="*/ 0 w 5"/>
                <a:gd name="T7" fmla="*/ 2 h 3"/>
                <a:gd name="T8" fmla="*/ 0 w 5"/>
                <a:gd name="T9" fmla="*/ 3 h 3"/>
                <a:gd name="T10" fmla="*/ 5 w 5"/>
                <a:gd name="T11" fmla="*/ 1 h 3"/>
                <a:gd name="T12" fmla="*/ 4 w 5"/>
                <a:gd name="T13" fmla="*/ 2 h 3"/>
                <a:gd name="T14" fmla="*/ 3 w 5"/>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3" y="1"/>
                  </a:moveTo>
                  <a:lnTo>
                    <a:pt x="3" y="0"/>
                  </a:lnTo>
                  <a:lnTo>
                    <a:pt x="0" y="1"/>
                  </a:lnTo>
                  <a:lnTo>
                    <a:pt x="0" y="2"/>
                  </a:lnTo>
                  <a:lnTo>
                    <a:pt x="0" y="3"/>
                  </a:lnTo>
                  <a:lnTo>
                    <a:pt x="5" y="1"/>
                  </a:lnTo>
                  <a:lnTo>
                    <a:pt x="4"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88" name="Freeform 4150"/>
            <p:cNvSpPr>
              <a:spLocks/>
            </p:cNvSpPr>
            <p:nvPr/>
          </p:nvSpPr>
          <p:spPr bwMode="auto">
            <a:xfrm>
              <a:off x="4817" y="3814"/>
              <a:ext cx="5" cy="4"/>
            </a:xfrm>
            <a:custGeom>
              <a:avLst/>
              <a:gdLst>
                <a:gd name="T0" fmla="*/ 7 w 9"/>
                <a:gd name="T1" fmla="*/ 0 h 8"/>
                <a:gd name="T2" fmla="*/ 5 w 9"/>
                <a:gd name="T3" fmla="*/ 1 h 8"/>
                <a:gd name="T4" fmla="*/ 0 w 9"/>
                <a:gd name="T5" fmla="*/ 6 h 8"/>
                <a:gd name="T6" fmla="*/ 2 w 9"/>
                <a:gd name="T7" fmla="*/ 7 h 8"/>
                <a:gd name="T8" fmla="*/ 3 w 9"/>
                <a:gd name="T9" fmla="*/ 8 h 8"/>
                <a:gd name="T10" fmla="*/ 9 w 9"/>
                <a:gd name="T11" fmla="*/ 2 h 8"/>
                <a:gd name="T12" fmla="*/ 7 w 9"/>
                <a:gd name="T13" fmla="*/ 1 h 8"/>
                <a:gd name="T14" fmla="*/ 7 w 9"/>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8"/>
                <a:gd name="T26" fmla="*/ 9 w 9"/>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8">
                  <a:moveTo>
                    <a:pt x="7" y="0"/>
                  </a:moveTo>
                  <a:lnTo>
                    <a:pt x="5" y="1"/>
                  </a:lnTo>
                  <a:lnTo>
                    <a:pt x="0" y="6"/>
                  </a:lnTo>
                  <a:lnTo>
                    <a:pt x="2" y="7"/>
                  </a:lnTo>
                  <a:lnTo>
                    <a:pt x="3" y="8"/>
                  </a:lnTo>
                  <a:lnTo>
                    <a:pt x="9" y="2"/>
                  </a:lnTo>
                  <a:lnTo>
                    <a:pt x="7" y="1"/>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89" name="Freeform 4151"/>
            <p:cNvSpPr>
              <a:spLocks/>
            </p:cNvSpPr>
            <p:nvPr/>
          </p:nvSpPr>
          <p:spPr bwMode="auto">
            <a:xfrm>
              <a:off x="4817" y="3817"/>
              <a:ext cx="91" cy="3"/>
            </a:xfrm>
            <a:custGeom>
              <a:avLst/>
              <a:gdLst>
                <a:gd name="T0" fmla="*/ 1 w 175"/>
                <a:gd name="T1" fmla="*/ 2 h 6"/>
                <a:gd name="T2" fmla="*/ 3 w 175"/>
                <a:gd name="T3" fmla="*/ 0 h 6"/>
                <a:gd name="T4" fmla="*/ 0 w 175"/>
                <a:gd name="T5" fmla="*/ 6 h 6"/>
                <a:gd name="T6" fmla="*/ 173 w 175"/>
                <a:gd name="T7" fmla="*/ 6 h 6"/>
                <a:gd name="T8" fmla="*/ 175 w 175"/>
                <a:gd name="T9" fmla="*/ 5 h 6"/>
                <a:gd name="T10" fmla="*/ 174 w 175"/>
                <a:gd name="T11" fmla="*/ 4 h 6"/>
                <a:gd name="T12" fmla="*/ 3 w 175"/>
                <a:gd name="T13" fmla="*/ 4 h 6"/>
                <a:gd name="T14" fmla="*/ 4 w 175"/>
                <a:gd name="T15" fmla="*/ 3 h 6"/>
                <a:gd name="T16" fmla="*/ 3 w 175"/>
                <a:gd name="T17" fmla="*/ 3 h 6"/>
                <a:gd name="T18" fmla="*/ 1 w 17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6"/>
                <a:gd name="T32" fmla="*/ 175 w 17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6">
                  <a:moveTo>
                    <a:pt x="1" y="2"/>
                  </a:moveTo>
                  <a:lnTo>
                    <a:pt x="3" y="0"/>
                  </a:lnTo>
                  <a:lnTo>
                    <a:pt x="0" y="6"/>
                  </a:lnTo>
                  <a:lnTo>
                    <a:pt x="173" y="6"/>
                  </a:lnTo>
                  <a:lnTo>
                    <a:pt x="175" y="5"/>
                  </a:lnTo>
                  <a:lnTo>
                    <a:pt x="174" y="4"/>
                  </a:lnTo>
                  <a:lnTo>
                    <a:pt x="3" y="4"/>
                  </a:lnTo>
                  <a:lnTo>
                    <a:pt x="4" y="3"/>
                  </a:lnTo>
                  <a:lnTo>
                    <a:pt x="3" y="3"/>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0" name="Freeform 4152"/>
            <p:cNvSpPr>
              <a:spLocks/>
            </p:cNvSpPr>
            <p:nvPr/>
          </p:nvSpPr>
          <p:spPr bwMode="auto">
            <a:xfrm>
              <a:off x="4932" y="3725"/>
              <a:ext cx="120" cy="108"/>
            </a:xfrm>
            <a:custGeom>
              <a:avLst/>
              <a:gdLst>
                <a:gd name="T0" fmla="*/ 49 w 231"/>
                <a:gd name="T1" fmla="*/ 166 h 217"/>
                <a:gd name="T2" fmla="*/ 62 w 231"/>
                <a:gd name="T3" fmla="*/ 181 h 217"/>
                <a:gd name="T4" fmla="*/ 80 w 231"/>
                <a:gd name="T5" fmla="*/ 191 h 217"/>
                <a:gd name="T6" fmla="*/ 102 w 231"/>
                <a:gd name="T7" fmla="*/ 195 h 217"/>
                <a:gd name="T8" fmla="*/ 131 w 231"/>
                <a:gd name="T9" fmla="*/ 194 h 217"/>
                <a:gd name="T10" fmla="*/ 155 w 231"/>
                <a:gd name="T11" fmla="*/ 186 h 217"/>
                <a:gd name="T12" fmla="*/ 175 w 231"/>
                <a:gd name="T13" fmla="*/ 173 h 217"/>
                <a:gd name="T14" fmla="*/ 184 w 231"/>
                <a:gd name="T15" fmla="*/ 157 h 217"/>
                <a:gd name="T16" fmla="*/ 183 w 231"/>
                <a:gd name="T17" fmla="*/ 138 h 217"/>
                <a:gd name="T18" fmla="*/ 171 w 231"/>
                <a:gd name="T19" fmla="*/ 124 h 217"/>
                <a:gd name="T20" fmla="*/ 150 w 231"/>
                <a:gd name="T21" fmla="*/ 114 h 217"/>
                <a:gd name="T22" fmla="*/ 124 w 231"/>
                <a:gd name="T23" fmla="*/ 109 h 217"/>
                <a:gd name="T24" fmla="*/ 106 w 231"/>
                <a:gd name="T25" fmla="*/ 109 h 217"/>
                <a:gd name="T26" fmla="*/ 91 w 231"/>
                <a:gd name="T27" fmla="*/ 111 h 217"/>
                <a:gd name="T28" fmla="*/ 91 w 231"/>
                <a:gd name="T29" fmla="*/ 89 h 217"/>
                <a:gd name="T30" fmla="*/ 94 w 231"/>
                <a:gd name="T31" fmla="*/ 89 h 217"/>
                <a:gd name="T32" fmla="*/ 109 w 231"/>
                <a:gd name="T33" fmla="*/ 89 h 217"/>
                <a:gd name="T34" fmla="*/ 134 w 231"/>
                <a:gd name="T35" fmla="*/ 84 h 217"/>
                <a:gd name="T36" fmla="*/ 155 w 231"/>
                <a:gd name="T37" fmla="*/ 75 h 217"/>
                <a:gd name="T38" fmla="*/ 167 w 231"/>
                <a:gd name="T39" fmla="*/ 62 h 217"/>
                <a:gd name="T40" fmla="*/ 168 w 231"/>
                <a:gd name="T41" fmla="*/ 47 h 217"/>
                <a:gd name="T42" fmla="*/ 160 w 231"/>
                <a:gd name="T43" fmla="*/ 35 h 217"/>
                <a:gd name="T44" fmla="*/ 144 w 231"/>
                <a:gd name="T45" fmla="*/ 25 h 217"/>
                <a:gd name="T46" fmla="*/ 123 w 231"/>
                <a:gd name="T47" fmla="*/ 21 h 217"/>
                <a:gd name="T48" fmla="*/ 99 w 231"/>
                <a:gd name="T49" fmla="*/ 21 h 217"/>
                <a:gd name="T50" fmla="*/ 77 w 231"/>
                <a:gd name="T51" fmla="*/ 27 h 217"/>
                <a:gd name="T52" fmla="*/ 61 w 231"/>
                <a:gd name="T53" fmla="*/ 36 h 217"/>
                <a:gd name="T54" fmla="*/ 49 w 231"/>
                <a:gd name="T55" fmla="*/ 51 h 217"/>
                <a:gd name="T56" fmla="*/ 6 w 231"/>
                <a:gd name="T57" fmla="*/ 46 h 217"/>
                <a:gd name="T58" fmla="*/ 23 w 231"/>
                <a:gd name="T59" fmla="*/ 24 h 217"/>
                <a:gd name="T60" fmla="*/ 49 w 231"/>
                <a:gd name="T61" fmla="*/ 9 h 217"/>
                <a:gd name="T62" fmla="*/ 83 w 231"/>
                <a:gd name="T63" fmla="*/ 1 h 217"/>
                <a:gd name="T64" fmla="*/ 119 w 231"/>
                <a:gd name="T65" fmla="*/ 0 h 217"/>
                <a:gd name="T66" fmla="*/ 146 w 231"/>
                <a:gd name="T67" fmla="*/ 2 h 217"/>
                <a:gd name="T68" fmla="*/ 170 w 231"/>
                <a:gd name="T69" fmla="*/ 9 h 217"/>
                <a:gd name="T70" fmla="*/ 190 w 231"/>
                <a:gd name="T71" fmla="*/ 20 h 217"/>
                <a:gd name="T72" fmla="*/ 203 w 231"/>
                <a:gd name="T73" fmla="*/ 31 h 217"/>
                <a:gd name="T74" fmla="*/ 212 w 231"/>
                <a:gd name="T75" fmla="*/ 45 h 217"/>
                <a:gd name="T76" fmla="*/ 213 w 231"/>
                <a:gd name="T77" fmla="*/ 59 h 217"/>
                <a:gd name="T78" fmla="*/ 208 w 231"/>
                <a:gd name="T79" fmla="*/ 71 h 217"/>
                <a:gd name="T80" fmla="*/ 197 w 231"/>
                <a:gd name="T81" fmla="*/ 83 h 217"/>
                <a:gd name="T82" fmla="*/ 178 w 231"/>
                <a:gd name="T83" fmla="*/ 92 h 217"/>
                <a:gd name="T84" fmla="*/ 174 w 231"/>
                <a:gd name="T85" fmla="*/ 99 h 217"/>
                <a:gd name="T86" fmla="*/ 199 w 231"/>
                <a:gd name="T87" fmla="*/ 107 h 217"/>
                <a:gd name="T88" fmla="*/ 217 w 231"/>
                <a:gd name="T89" fmla="*/ 121 h 217"/>
                <a:gd name="T90" fmla="*/ 229 w 231"/>
                <a:gd name="T91" fmla="*/ 137 h 217"/>
                <a:gd name="T92" fmla="*/ 230 w 231"/>
                <a:gd name="T93" fmla="*/ 159 h 217"/>
                <a:gd name="T94" fmla="*/ 215 w 231"/>
                <a:gd name="T95" fmla="*/ 183 h 217"/>
                <a:gd name="T96" fmla="*/ 184 w 231"/>
                <a:gd name="T97" fmla="*/ 203 h 217"/>
                <a:gd name="T98" fmla="*/ 144 w 231"/>
                <a:gd name="T99" fmla="*/ 214 h 217"/>
                <a:gd name="T100" fmla="*/ 96 w 231"/>
                <a:gd name="T101" fmla="*/ 215 h 217"/>
                <a:gd name="T102" fmla="*/ 56 w 231"/>
                <a:gd name="T103" fmla="*/ 209 h 217"/>
                <a:gd name="T104" fmla="*/ 24 w 231"/>
                <a:gd name="T105" fmla="*/ 194 h 217"/>
                <a:gd name="T106" fmla="*/ 4 w 231"/>
                <a:gd name="T107" fmla="*/ 173 h 217"/>
                <a:gd name="T108" fmla="*/ 0 w 231"/>
                <a:gd name="T109" fmla="*/ 157 h 2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1"/>
                <a:gd name="T166" fmla="*/ 0 h 217"/>
                <a:gd name="T167" fmla="*/ 231 w 231"/>
                <a:gd name="T168" fmla="*/ 217 h 21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1" h="217">
                  <a:moveTo>
                    <a:pt x="0" y="157"/>
                  </a:moveTo>
                  <a:lnTo>
                    <a:pt x="43" y="153"/>
                  </a:lnTo>
                  <a:lnTo>
                    <a:pt x="44" y="157"/>
                  </a:lnTo>
                  <a:lnTo>
                    <a:pt x="46" y="160"/>
                  </a:lnTo>
                  <a:lnTo>
                    <a:pt x="47" y="162"/>
                  </a:lnTo>
                  <a:lnTo>
                    <a:pt x="49" y="166"/>
                  </a:lnTo>
                  <a:lnTo>
                    <a:pt x="50" y="169"/>
                  </a:lnTo>
                  <a:lnTo>
                    <a:pt x="53" y="172"/>
                  </a:lnTo>
                  <a:lnTo>
                    <a:pt x="55" y="174"/>
                  </a:lnTo>
                  <a:lnTo>
                    <a:pt x="57" y="176"/>
                  </a:lnTo>
                  <a:lnTo>
                    <a:pt x="59" y="179"/>
                  </a:lnTo>
                  <a:lnTo>
                    <a:pt x="62" y="181"/>
                  </a:lnTo>
                  <a:lnTo>
                    <a:pt x="64" y="183"/>
                  </a:lnTo>
                  <a:lnTo>
                    <a:pt x="68" y="186"/>
                  </a:lnTo>
                  <a:lnTo>
                    <a:pt x="70" y="187"/>
                  </a:lnTo>
                  <a:lnTo>
                    <a:pt x="73" y="188"/>
                  </a:lnTo>
                  <a:lnTo>
                    <a:pt x="77" y="189"/>
                  </a:lnTo>
                  <a:lnTo>
                    <a:pt x="80" y="191"/>
                  </a:lnTo>
                  <a:lnTo>
                    <a:pt x="84" y="191"/>
                  </a:lnTo>
                  <a:lnTo>
                    <a:pt x="87" y="192"/>
                  </a:lnTo>
                  <a:lnTo>
                    <a:pt x="91" y="194"/>
                  </a:lnTo>
                  <a:lnTo>
                    <a:pt x="95" y="195"/>
                  </a:lnTo>
                  <a:lnTo>
                    <a:pt x="99" y="195"/>
                  </a:lnTo>
                  <a:lnTo>
                    <a:pt x="102" y="195"/>
                  </a:lnTo>
                  <a:lnTo>
                    <a:pt x="107" y="195"/>
                  </a:lnTo>
                  <a:lnTo>
                    <a:pt x="111" y="196"/>
                  </a:lnTo>
                  <a:lnTo>
                    <a:pt x="116" y="195"/>
                  </a:lnTo>
                  <a:lnTo>
                    <a:pt x="121" y="195"/>
                  </a:lnTo>
                  <a:lnTo>
                    <a:pt x="125" y="195"/>
                  </a:lnTo>
                  <a:lnTo>
                    <a:pt x="131" y="194"/>
                  </a:lnTo>
                  <a:lnTo>
                    <a:pt x="134" y="192"/>
                  </a:lnTo>
                  <a:lnTo>
                    <a:pt x="139" y="191"/>
                  </a:lnTo>
                  <a:lnTo>
                    <a:pt x="144" y="190"/>
                  </a:lnTo>
                  <a:lnTo>
                    <a:pt x="148" y="189"/>
                  </a:lnTo>
                  <a:lnTo>
                    <a:pt x="152" y="188"/>
                  </a:lnTo>
                  <a:lnTo>
                    <a:pt x="155" y="186"/>
                  </a:lnTo>
                  <a:lnTo>
                    <a:pt x="159" y="183"/>
                  </a:lnTo>
                  <a:lnTo>
                    <a:pt x="163" y="182"/>
                  </a:lnTo>
                  <a:lnTo>
                    <a:pt x="167" y="180"/>
                  </a:lnTo>
                  <a:lnTo>
                    <a:pt x="169" y="177"/>
                  </a:lnTo>
                  <a:lnTo>
                    <a:pt x="172" y="175"/>
                  </a:lnTo>
                  <a:lnTo>
                    <a:pt x="175" y="173"/>
                  </a:lnTo>
                  <a:lnTo>
                    <a:pt x="177" y="169"/>
                  </a:lnTo>
                  <a:lnTo>
                    <a:pt x="179" y="167"/>
                  </a:lnTo>
                  <a:lnTo>
                    <a:pt x="180" y="165"/>
                  </a:lnTo>
                  <a:lnTo>
                    <a:pt x="182" y="162"/>
                  </a:lnTo>
                  <a:lnTo>
                    <a:pt x="183" y="159"/>
                  </a:lnTo>
                  <a:lnTo>
                    <a:pt x="184" y="157"/>
                  </a:lnTo>
                  <a:lnTo>
                    <a:pt x="184" y="153"/>
                  </a:lnTo>
                  <a:lnTo>
                    <a:pt x="185" y="151"/>
                  </a:lnTo>
                  <a:lnTo>
                    <a:pt x="184" y="147"/>
                  </a:lnTo>
                  <a:lnTo>
                    <a:pt x="184" y="144"/>
                  </a:lnTo>
                  <a:lnTo>
                    <a:pt x="183" y="142"/>
                  </a:lnTo>
                  <a:lnTo>
                    <a:pt x="183" y="138"/>
                  </a:lnTo>
                  <a:lnTo>
                    <a:pt x="182" y="136"/>
                  </a:lnTo>
                  <a:lnTo>
                    <a:pt x="179" y="134"/>
                  </a:lnTo>
                  <a:lnTo>
                    <a:pt x="178" y="131"/>
                  </a:lnTo>
                  <a:lnTo>
                    <a:pt x="176" y="129"/>
                  </a:lnTo>
                  <a:lnTo>
                    <a:pt x="174" y="127"/>
                  </a:lnTo>
                  <a:lnTo>
                    <a:pt x="171" y="124"/>
                  </a:lnTo>
                  <a:lnTo>
                    <a:pt x="168" y="122"/>
                  </a:lnTo>
                  <a:lnTo>
                    <a:pt x="165" y="121"/>
                  </a:lnTo>
                  <a:lnTo>
                    <a:pt x="162" y="119"/>
                  </a:lnTo>
                  <a:lnTo>
                    <a:pt x="159" y="116"/>
                  </a:lnTo>
                  <a:lnTo>
                    <a:pt x="154" y="115"/>
                  </a:lnTo>
                  <a:lnTo>
                    <a:pt x="150" y="114"/>
                  </a:lnTo>
                  <a:lnTo>
                    <a:pt x="147" y="113"/>
                  </a:lnTo>
                  <a:lnTo>
                    <a:pt x="142" y="112"/>
                  </a:lnTo>
                  <a:lnTo>
                    <a:pt x="138" y="111"/>
                  </a:lnTo>
                  <a:lnTo>
                    <a:pt x="133" y="111"/>
                  </a:lnTo>
                  <a:lnTo>
                    <a:pt x="129" y="109"/>
                  </a:lnTo>
                  <a:lnTo>
                    <a:pt x="124" y="109"/>
                  </a:lnTo>
                  <a:lnTo>
                    <a:pt x="119" y="109"/>
                  </a:lnTo>
                  <a:lnTo>
                    <a:pt x="115" y="109"/>
                  </a:lnTo>
                  <a:lnTo>
                    <a:pt x="112" y="109"/>
                  </a:lnTo>
                  <a:lnTo>
                    <a:pt x="110" y="109"/>
                  </a:lnTo>
                  <a:lnTo>
                    <a:pt x="108" y="109"/>
                  </a:lnTo>
                  <a:lnTo>
                    <a:pt x="106" y="109"/>
                  </a:lnTo>
                  <a:lnTo>
                    <a:pt x="103" y="109"/>
                  </a:lnTo>
                  <a:lnTo>
                    <a:pt x="101" y="109"/>
                  </a:lnTo>
                  <a:lnTo>
                    <a:pt x="99" y="109"/>
                  </a:lnTo>
                  <a:lnTo>
                    <a:pt x="95" y="109"/>
                  </a:lnTo>
                  <a:lnTo>
                    <a:pt x="93" y="111"/>
                  </a:lnTo>
                  <a:lnTo>
                    <a:pt x="91" y="111"/>
                  </a:lnTo>
                  <a:lnTo>
                    <a:pt x="87" y="111"/>
                  </a:lnTo>
                  <a:lnTo>
                    <a:pt x="85" y="112"/>
                  </a:lnTo>
                  <a:lnTo>
                    <a:pt x="89" y="90"/>
                  </a:lnTo>
                  <a:lnTo>
                    <a:pt x="89" y="89"/>
                  </a:lnTo>
                  <a:lnTo>
                    <a:pt x="91" y="89"/>
                  </a:lnTo>
                  <a:lnTo>
                    <a:pt x="92" y="89"/>
                  </a:lnTo>
                  <a:lnTo>
                    <a:pt x="93" y="89"/>
                  </a:lnTo>
                  <a:lnTo>
                    <a:pt x="94" y="89"/>
                  </a:lnTo>
                  <a:lnTo>
                    <a:pt x="95" y="89"/>
                  </a:lnTo>
                  <a:lnTo>
                    <a:pt x="96" y="90"/>
                  </a:lnTo>
                  <a:lnTo>
                    <a:pt x="100" y="89"/>
                  </a:lnTo>
                  <a:lnTo>
                    <a:pt x="104" y="89"/>
                  </a:lnTo>
                  <a:lnTo>
                    <a:pt x="109" y="89"/>
                  </a:lnTo>
                  <a:lnTo>
                    <a:pt x="114" y="89"/>
                  </a:lnTo>
                  <a:lnTo>
                    <a:pt x="118" y="88"/>
                  </a:lnTo>
                  <a:lnTo>
                    <a:pt x="122" y="86"/>
                  </a:lnTo>
                  <a:lnTo>
                    <a:pt x="126" y="86"/>
                  </a:lnTo>
                  <a:lnTo>
                    <a:pt x="130" y="85"/>
                  </a:lnTo>
                  <a:lnTo>
                    <a:pt x="134" y="84"/>
                  </a:lnTo>
                  <a:lnTo>
                    <a:pt x="138" y="83"/>
                  </a:lnTo>
                  <a:lnTo>
                    <a:pt x="141" y="82"/>
                  </a:lnTo>
                  <a:lnTo>
                    <a:pt x="146" y="81"/>
                  </a:lnTo>
                  <a:lnTo>
                    <a:pt x="149" y="78"/>
                  </a:lnTo>
                  <a:lnTo>
                    <a:pt x="153" y="77"/>
                  </a:lnTo>
                  <a:lnTo>
                    <a:pt x="155" y="75"/>
                  </a:lnTo>
                  <a:lnTo>
                    <a:pt x="159" y="74"/>
                  </a:lnTo>
                  <a:lnTo>
                    <a:pt x="161" y="71"/>
                  </a:lnTo>
                  <a:lnTo>
                    <a:pt x="163" y="69"/>
                  </a:lnTo>
                  <a:lnTo>
                    <a:pt x="164" y="67"/>
                  </a:lnTo>
                  <a:lnTo>
                    <a:pt x="165" y="65"/>
                  </a:lnTo>
                  <a:lnTo>
                    <a:pt x="167" y="62"/>
                  </a:lnTo>
                  <a:lnTo>
                    <a:pt x="168" y="60"/>
                  </a:lnTo>
                  <a:lnTo>
                    <a:pt x="168" y="56"/>
                  </a:lnTo>
                  <a:lnTo>
                    <a:pt x="169" y="54"/>
                  </a:lnTo>
                  <a:lnTo>
                    <a:pt x="168" y="52"/>
                  </a:lnTo>
                  <a:lnTo>
                    <a:pt x="168" y="50"/>
                  </a:lnTo>
                  <a:lnTo>
                    <a:pt x="168" y="47"/>
                  </a:lnTo>
                  <a:lnTo>
                    <a:pt x="167" y="45"/>
                  </a:lnTo>
                  <a:lnTo>
                    <a:pt x="165" y="43"/>
                  </a:lnTo>
                  <a:lnTo>
                    <a:pt x="164" y="40"/>
                  </a:lnTo>
                  <a:lnTo>
                    <a:pt x="163" y="39"/>
                  </a:lnTo>
                  <a:lnTo>
                    <a:pt x="161" y="37"/>
                  </a:lnTo>
                  <a:lnTo>
                    <a:pt x="160" y="35"/>
                  </a:lnTo>
                  <a:lnTo>
                    <a:pt x="157" y="33"/>
                  </a:lnTo>
                  <a:lnTo>
                    <a:pt x="155" y="31"/>
                  </a:lnTo>
                  <a:lnTo>
                    <a:pt x="153" y="30"/>
                  </a:lnTo>
                  <a:lnTo>
                    <a:pt x="149" y="28"/>
                  </a:lnTo>
                  <a:lnTo>
                    <a:pt x="147" y="27"/>
                  </a:lnTo>
                  <a:lnTo>
                    <a:pt x="144" y="25"/>
                  </a:lnTo>
                  <a:lnTo>
                    <a:pt x="140" y="24"/>
                  </a:lnTo>
                  <a:lnTo>
                    <a:pt x="137" y="23"/>
                  </a:lnTo>
                  <a:lnTo>
                    <a:pt x="133" y="22"/>
                  </a:lnTo>
                  <a:lnTo>
                    <a:pt x="130" y="22"/>
                  </a:lnTo>
                  <a:lnTo>
                    <a:pt x="126" y="21"/>
                  </a:lnTo>
                  <a:lnTo>
                    <a:pt x="123" y="21"/>
                  </a:lnTo>
                  <a:lnTo>
                    <a:pt x="119" y="21"/>
                  </a:lnTo>
                  <a:lnTo>
                    <a:pt x="115" y="21"/>
                  </a:lnTo>
                  <a:lnTo>
                    <a:pt x="111" y="21"/>
                  </a:lnTo>
                  <a:lnTo>
                    <a:pt x="107" y="21"/>
                  </a:lnTo>
                  <a:lnTo>
                    <a:pt x="102" y="21"/>
                  </a:lnTo>
                  <a:lnTo>
                    <a:pt x="99" y="21"/>
                  </a:lnTo>
                  <a:lnTo>
                    <a:pt x="95" y="22"/>
                  </a:lnTo>
                  <a:lnTo>
                    <a:pt x="91" y="22"/>
                  </a:lnTo>
                  <a:lnTo>
                    <a:pt x="87" y="23"/>
                  </a:lnTo>
                  <a:lnTo>
                    <a:pt x="84" y="24"/>
                  </a:lnTo>
                  <a:lnTo>
                    <a:pt x="80" y="25"/>
                  </a:lnTo>
                  <a:lnTo>
                    <a:pt x="77" y="27"/>
                  </a:lnTo>
                  <a:lnTo>
                    <a:pt x="74" y="28"/>
                  </a:lnTo>
                  <a:lnTo>
                    <a:pt x="71" y="29"/>
                  </a:lnTo>
                  <a:lnTo>
                    <a:pt x="69" y="31"/>
                  </a:lnTo>
                  <a:lnTo>
                    <a:pt x="65" y="32"/>
                  </a:lnTo>
                  <a:lnTo>
                    <a:pt x="63" y="33"/>
                  </a:lnTo>
                  <a:lnTo>
                    <a:pt x="61" y="36"/>
                  </a:lnTo>
                  <a:lnTo>
                    <a:pt x="58" y="38"/>
                  </a:lnTo>
                  <a:lnTo>
                    <a:pt x="56" y="40"/>
                  </a:lnTo>
                  <a:lnTo>
                    <a:pt x="54" y="43"/>
                  </a:lnTo>
                  <a:lnTo>
                    <a:pt x="53" y="45"/>
                  </a:lnTo>
                  <a:lnTo>
                    <a:pt x="50" y="47"/>
                  </a:lnTo>
                  <a:lnTo>
                    <a:pt x="49" y="51"/>
                  </a:lnTo>
                  <a:lnTo>
                    <a:pt x="48" y="53"/>
                  </a:lnTo>
                  <a:lnTo>
                    <a:pt x="47" y="56"/>
                  </a:lnTo>
                  <a:lnTo>
                    <a:pt x="47" y="60"/>
                  </a:lnTo>
                  <a:lnTo>
                    <a:pt x="4" y="55"/>
                  </a:lnTo>
                  <a:lnTo>
                    <a:pt x="5" y="51"/>
                  </a:lnTo>
                  <a:lnTo>
                    <a:pt x="6" y="46"/>
                  </a:lnTo>
                  <a:lnTo>
                    <a:pt x="9" y="43"/>
                  </a:lnTo>
                  <a:lnTo>
                    <a:pt x="11" y="38"/>
                  </a:lnTo>
                  <a:lnTo>
                    <a:pt x="13" y="35"/>
                  </a:lnTo>
                  <a:lnTo>
                    <a:pt x="17" y="31"/>
                  </a:lnTo>
                  <a:lnTo>
                    <a:pt x="19" y="28"/>
                  </a:lnTo>
                  <a:lnTo>
                    <a:pt x="23" y="24"/>
                  </a:lnTo>
                  <a:lnTo>
                    <a:pt x="27" y="22"/>
                  </a:lnTo>
                  <a:lnTo>
                    <a:pt x="31" y="18"/>
                  </a:lnTo>
                  <a:lnTo>
                    <a:pt x="35" y="16"/>
                  </a:lnTo>
                  <a:lnTo>
                    <a:pt x="40" y="14"/>
                  </a:lnTo>
                  <a:lnTo>
                    <a:pt x="44" y="12"/>
                  </a:lnTo>
                  <a:lnTo>
                    <a:pt x="49" y="9"/>
                  </a:lnTo>
                  <a:lnTo>
                    <a:pt x="54" y="7"/>
                  </a:lnTo>
                  <a:lnTo>
                    <a:pt x="59" y="6"/>
                  </a:lnTo>
                  <a:lnTo>
                    <a:pt x="65" y="5"/>
                  </a:lnTo>
                  <a:lnTo>
                    <a:pt x="71" y="2"/>
                  </a:lnTo>
                  <a:lnTo>
                    <a:pt x="77" y="2"/>
                  </a:lnTo>
                  <a:lnTo>
                    <a:pt x="83" y="1"/>
                  </a:lnTo>
                  <a:lnTo>
                    <a:pt x="89" y="0"/>
                  </a:lnTo>
                  <a:lnTo>
                    <a:pt x="96" y="0"/>
                  </a:lnTo>
                  <a:lnTo>
                    <a:pt x="102" y="0"/>
                  </a:lnTo>
                  <a:lnTo>
                    <a:pt x="110" y="0"/>
                  </a:lnTo>
                  <a:lnTo>
                    <a:pt x="115" y="0"/>
                  </a:lnTo>
                  <a:lnTo>
                    <a:pt x="119" y="0"/>
                  </a:lnTo>
                  <a:lnTo>
                    <a:pt x="124" y="0"/>
                  </a:lnTo>
                  <a:lnTo>
                    <a:pt x="129" y="0"/>
                  </a:lnTo>
                  <a:lnTo>
                    <a:pt x="133" y="1"/>
                  </a:lnTo>
                  <a:lnTo>
                    <a:pt x="138" y="1"/>
                  </a:lnTo>
                  <a:lnTo>
                    <a:pt x="141" y="2"/>
                  </a:lnTo>
                  <a:lnTo>
                    <a:pt x="146" y="2"/>
                  </a:lnTo>
                  <a:lnTo>
                    <a:pt x="150" y="3"/>
                  </a:lnTo>
                  <a:lnTo>
                    <a:pt x="154" y="5"/>
                  </a:lnTo>
                  <a:lnTo>
                    <a:pt x="159" y="6"/>
                  </a:lnTo>
                  <a:lnTo>
                    <a:pt x="163" y="7"/>
                  </a:lnTo>
                  <a:lnTo>
                    <a:pt x="167" y="8"/>
                  </a:lnTo>
                  <a:lnTo>
                    <a:pt x="170" y="9"/>
                  </a:lnTo>
                  <a:lnTo>
                    <a:pt x="174" y="10"/>
                  </a:lnTo>
                  <a:lnTo>
                    <a:pt x="177" y="13"/>
                  </a:lnTo>
                  <a:lnTo>
                    <a:pt x="180" y="14"/>
                  </a:lnTo>
                  <a:lnTo>
                    <a:pt x="184" y="16"/>
                  </a:lnTo>
                  <a:lnTo>
                    <a:pt x="187" y="17"/>
                  </a:lnTo>
                  <a:lnTo>
                    <a:pt x="190" y="20"/>
                  </a:lnTo>
                  <a:lnTo>
                    <a:pt x="192" y="21"/>
                  </a:lnTo>
                  <a:lnTo>
                    <a:pt x="195" y="23"/>
                  </a:lnTo>
                  <a:lnTo>
                    <a:pt x="198" y="25"/>
                  </a:lnTo>
                  <a:lnTo>
                    <a:pt x="200" y="28"/>
                  </a:lnTo>
                  <a:lnTo>
                    <a:pt x="201" y="29"/>
                  </a:lnTo>
                  <a:lnTo>
                    <a:pt x="203" y="31"/>
                  </a:lnTo>
                  <a:lnTo>
                    <a:pt x="206" y="33"/>
                  </a:lnTo>
                  <a:lnTo>
                    <a:pt x="207" y="36"/>
                  </a:lnTo>
                  <a:lnTo>
                    <a:pt x="208" y="38"/>
                  </a:lnTo>
                  <a:lnTo>
                    <a:pt x="210" y="40"/>
                  </a:lnTo>
                  <a:lnTo>
                    <a:pt x="210" y="43"/>
                  </a:lnTo>
                  <a:lnTo>
                    <a:pt x="212" y="45"/>
                  </a:lnTo>
                  <a:lnTo>
                    <a:pt x="213" y="47"/>
                  </a:lnTo>
                  <a:lnTo>
                    <a:pt x="213" y="50"/>
                  </a:lnTo>
                  <a:lnTo>
                    <a:pt x="213" y="52"/>
                  </a:lnTo>
                  <a:lnTo>
                    <a:pt x="214" y="55"/>
                  </a:lnTo>
                  <a:lnTo>
                    <a:pt x="213" y="56"/>
                  </a:lnTo>
                  <a:lnTo>
                    <a:pt x="213" y="59"/>
                  </a:lnTo>
                  <a:lnTo>
                    <a:pt x="213" y="61"/>
                  </a:lnTo>
                  <a:lnTo>
                    <a:pt x="212" y="63"/>
                  </a:lnTo>
                  <a:lnTo>
                    <a:pt x="212" y="65"/>
                  </a:lnTo>
                  <a:lnTo>
                    <a:pt x="210" y="67"/>
                  </a:lnTo>
                  <a:lnTo>
                    <a:pt x="209" y="69"/>
                  </a:lnTo>
                  <a:lnTo>
                    <a:pt x="208" y="71"/>
                  </a:lnTo>
                  <a:lnTo>
                    <a:pt x="206" y="73"/>
                  </a:lnTo>
                  <a:lnTo>
                    <a:pt x="205" y="75"/>
                  </a:lnTo>
                  <a:lnTo>
                    <a:pt x="202" y="77"/>
                  </a:lnTo>
                  <a:lnTo>
                    <a:pt x="201" y="80"/>
                  </a:lnTo>
                  <a:lnTo>
                    <a:pt x="199" y="81"/>
                  </a:lnTo>
                  <a:lnTo>
                    <a:pt x="197" y="83"/>
                  </a:lnTo>
                  <a:lnTo>
                    <a:pt x="193" y="84"/>
                  </a:lnTo>
                  <a:lnTo>
                    <a:pt x="191" y="86"/>
                  </a:lnTo>
                  <a:lnTo>
                    <a:pt x="189" y="88"/>
                  </a:lnTo>
                  <a:lnTo>
                    <a:pt x="185" y="90"/>
                  </a:lnTo>
                  <a:lnTo>
                    <a:pt x="182" y="91"/>
                  </a:lnTo>
                  <a:lnTo>
                    <a:pt x="178" y="92"/>
                  </a:lnTo>
                  <a:lnTo>
                    <a:pt x="175" y="93"/>
                  </a:lnTo>
                  <a:lnTo>
                    <a:pt x="171" y="95"/>
                  </a:lnTo>
                  <a:lnTo>
                    <a:pt x="168" y="96"/>
                  </a:lnTo>
                  <a:lnTo>
                    <a:pt x="164" y="98"/>
                  </a:lnTo>
                  <a:lnTo>
                    <a:pt x="169" y="98"/>
                  </a:lnTo>
                  <a:lnTo>
                    <a:pt x="174" y="99"/>
                  </a:lnTo>
                  <a:lnTo>
                    <a:pt x="178" y="100"/>
                  </a:lnTo>
                  <a:lnTo>
                    <a:pt x="183" y="101"/>
                  </a:lnTo>
                  <a:lnTo>
                    <a:pt x="187" y="103"/>
                  </a:lnTo>
                  <a:lnTo>
                    <a:pt x="192" y="105"/>
                  </a:lnTo>
                  <a:lnTo>
                    <a:pt x="195" y="106"/>
                  </a:lnTo>
                  <a:lnTo>
                    <a:pt x="199" y="107"/>
                  </a:lnTo>
                  <a:lnTo>
                    <a:pt x="202" y="109"/>
                  </a:lnTo>
                  <a:lnTo>
                    <a:pt x="206" y="112"/>
                  </a:lnTo>
                  <a:lnTo>
                    <a:pt x="209" y="114"/>
                  </a:lnTo>
                  <a:lnTo>
                    <a:pt x="213" y="116"/>
                  </a:lnTo>
                  <a:lnTo>
                    <a:pt x="215" y="119"/>
                  </a:lnTo>
                  <a:lnTo>
                    <a:pt x="217" y="121"/>
                  </a:lnTo>
                  <a:lnTo>
                    <a:pt x="221" y="123"/>
                  </a:lnTo>
                  <a:lnTo>
                    <a:pt x="222" y="126"/>
                  </a:lnTo>
                  <a:lnTo>
                    <a:pt x="224" y="129"/>
                  </a:lnTo>
                  <a:lnTo>
                    <a:pt x="227" y="131"/>
                  </a:lnTo>
                  <a:lnTo>
                    <a:pt x="228" y="135"/>
                  </a:lnTo>
                  <a:lnTo>
                    <a:pt x="229" y="137"/>
                  </a:lnTo>
                  <a:lnTo>
                    <a:pt x="230" y="141"/>
                  </a:lnTo>
                  <a:lnTo>
                    <a:pt x="230" y="144"/>
                  </a:lnTo>
                  <a:lnTo>
                    <a:pt x="230" y="147"/>
                  </a:lnTo>
                  <a:lnTo>
                    <a:pt x="231" y="151"/>
                  </a:lnTo>
                  <a:lnTo>
                    <a:pt x="230" y="154"/>
                  </a:lnTo>
                  <a:lnTo>
                    <a:pt x="230" y="159"/>
                  </a:lnTo>
                  <a:lnTo>
                    <a:pt x="229" y="164"/>
                  </a:lnTo>
                  <a:lnTo>
                    <a:pt x="227" y="168"/>
                  </a:lnTo>
                  <a:lnTo>
                    <a:pt x="224" y="172"/>
                  </a:lnTo>
                  <a:lnTo>
                    <a:pt x="222" y="176"/>
                  </a:lnTo>
                  <a:lnTo>
                    <a:pt x="218" y="180"/>
                  </a:lnTo>
                  <a:lnTo>
                    <a:pt x="215" y="183"/>
                  </a:lnTo>
                  <a:lnTo>
                    <a:pt x="212" y="188"/>
                  </a:lnTo>
                  <a:lnTo>
                    <a:pt x="207" y="191"/>
                  </a:lnTo>
                  <a:lnTo>
                    <a:pt x="201" y="195"/>
                  </a:lnTo>
                  <a:lnTo>
                    <a:pt x="197" y="198"/>
                  </a:lnTo>
                  <a:lnTo>
                    <a:pt x="191" y="200"/>
                  </a:lnTo>
                  <a:lnTo>
                    <a:pt x="184" y="203"/>
                  </a:lnTo>
                  <a:lnTo>
                    <a:pt x="178" y="206"/>
                  </a:lnTo>
                  <a:lnTo>
                    <a:pt x="171" y="207"/>
                  </a:lnTo>
                  <a:lnTo>
                    <a:pt x="165" y="210"/>
                  </a:lnTo>
                  <a:lnTo>
                    <a:pt x="157" y="212"/>
                  </a:lnTo>
                  <a:lnTo>
                    <a:pt x="150" y="213"/>
                  </a:lnTo>
                  <a:lnTo>
                    <a:pt x="144" y="214"/>
                  </a:lnTo>
                  <a:lnTo>
                    <a:pt x="136" y="215"/>
                  </a:lnTo>
                  <a:lnTo>
                    <a:pt x="127" y="215"/>
                  </a:lnTo>
                  <a:lnTo>
                    <a:pt x="119" y="215"/>
                  </a:lnTo>
                  <a:lnTo>
                    <a:pt x="111" y="217"/>
                  </a:lnTo>
                  <a:lnTo>
                    <a:pt x="103" y="215"/>
                  </a:lnTo>
                  <a:lnTo>
                    <a:pt x="96" y="215"/>
                  </a:lnTo>
                  <a:lnTo>
                    <a:pt x="88" y="215"/>
                  </a:lnTo>
                  <a:lnTo>
                    <a:pt x="81" y="214"/>
                  </a:lnTo>
                  <a:lnTo>
                    <a:pt x="74" y="213"/>
                  </a:lnTo>
                  <a:lnTo>
                    <a:pt x="69" y="212"/>
                  </a:lnTo>
                  <a:lnTo>
                    <a:pt x="62" y="211"/>
                  </a:lnTo>
                  <a:lnTo>
                    <a:pt x="56" y="209"/>
                  </a:lnTo>
                  <a:lnTo>
                    <a:pt x="50" y="207"/>
                  </a:lnTo>
                  <a:lnTo>
                    <a:pt x="44" y="205"/>
                  </a:lnTo>
                  <a:lnTo>
                    <a:pt x="39" y="203"/>
                  </a:lnTo>
                  <a:lnTo>
                    <a:pt x="34" y="200"/>
                  </a:lnTo>
                  <a:lnTo>
                    <a:pt x="28" y="197"/>
                  </a:lnTo>
                  <a:lnTo>
                    <a:pt x="24" y="194"/>
                  </a:lnTo>
                  <a:lnTo>
                    <a:pt x="19" y="190"/>
                  </a:lnTo>
                  <a:lnTo>
                    <a:pt x="16" y="188"/>
                  </a:lnTo>
                  <a:lnTo>
                    <a:pt x="12" y="184"/>
                  </a:lnTo>
                  <a:lnTo>
                    <a:pt x="9" y="180"/>
                  </a:lnTo>
                  <a:lnTo>
                    <a:pt x="6" y="176"/>
                  </a:lnTo>
                  <a:lnTo>
                    <a:pt x="4" y="173"/>
                  </a:lnTo>
                  <a:lnTo>
                    <a:pt x="2" y="168"/>
                  </a:lnTo>
                  <a:lnTo>
                    <a:pt x="1" y="165"/>
                  </a:lnTo>
                  <a:lnTo>
                    <a:pt x="0" y="160"/>
                  </a:lnTo>
                  <a:lnTo>
                    <a:pt x="0" y="15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1" name="Freeform 4153"/>
            <p:cNvSpPr>
              <a:spLocks/>
            </p:cNvSpPr>
            <p:nvPr/>
          </p:nvSpPr>
          <p:spPr bwMode="auto">
            <a:xfrm>
              <a:off x="4932" y="3725"/>
              <a:ext cx="120" cy="108"/>
            </a:xfrm>
            <a:custGeom>
              <a:avLst/>
              <a:gdLst>
                <a:gd name="T0" fmla="*/ 49 w 231"/>
                <a:gd name="T1" fmla="*/ 166 h 217"/>
                <a:gd name="T2" fmla="*/ 62 w 231"/>
                <a:gd name="T3" fmla="*/ 181 h 217"/>
                <a:gd name="T4" fmla="*/ 80 w 231"/>
                <a:gd name="T5" fmla="*/ 191 h 217"/>
                <a:gd name="T6" fmla="*/ 102 w 231"/>
                <a:gd name="T7" fmla="*/ 195 h 217"/>
                <a:gd name="T8" fmla="*/ 131 w 231"/>
                <a:gd name="T9" fmla="*/ 194 h 217"/>
                <a:gd name="T10" fmla="*/ 155 w 231"/>
                <a:gd name="T11" fmla="*/ 186 h 217"/>
                <a:gd name="T12" fmla="*/ 175 w 231"/>
                <a:gd name="T13" fmla="*/ 173 h 217"/>
                <a:gd name="T14" fmla="*/ 184 w 231"/>
                <a:gd name="T15" fmla="*/ 157 h 217"/>
                <a:gd name="T16" fmla="*/ 183 w 231"/>
                <a:gd name="T17" fmla="*/ 138 h 217"/>
                <a:gd name="T18" fmla="*/ 171 w 231"/>
                <a:gd name="T19" fmla="*/ 124 h 217"/>
                <a:gd name="T20" fmla="*/ 150 w 231"/>
                <a:gd name="T21" fmla="*/ 114 h 217"/>
                <a:gd name="T22" fmla="*/ 124 w 231"/>
                <a:gd name="T23" fmla="*/ 109 h 217"/>
                <a:gd name="T24" fmla="*/ 106 w 231"/>
                <a:gd name="T25" fmla="*/ 109 h 217"/>
                <a:gd name="T26" fmla="*/ 91 w 231"/>
                <a:gd name="T27" fmla="*/ 111 h 217"/>
                <a:gd name="T28" fmla="*/ 91 w 231"/>
                <a:gd name="T29" fmla="*/ 89 h 217"/>
                <a:gd name="T30" fmla="*/ 94 w 231"/>
                <a:gd name="T31" fmla="*/ 89 h 217"/>
                <a:gd name="T32" fmla="*/ 109 w 231"/>
                <a:gd name="T33" fmla="*/ 89 h 217"/>
                <a:gd name="T34" fmla="*/ 134 w 231"/>
                <a:gd name="T35" fmla="*/ 84 h 217"/>
                <a:gd name="T36" fmla="*/ 155 w 231"/>
                <a:gd name="T37" fmla="*/ 75 h 217"/>
                <a:gd name="T38" fmla="*/ 167 w 231"/>
                <a:gd name="T39" fmla="*/ 62 h 217"/>
                <a:gd name="T40" fmla="*/ 168 w 231"/>
                <a:gd name="T41" fmla="*/ 47 h 217"/>
                <a:gd name="T42" fmla="*/ 160 w 231"/>
                <a:gd name="T43" fmla="*/ 35 h 217"/>
                <a:gd name="T44" fmla="*/ 144 w 231"/>
                <a:gd name="T45" fmla="*/ 25 h 217"/>
                <a:gd name="T46" fmla="*/ 123 w 231"/>
                <a:gd name="T47" fmla="*/ 21 h 217"/>
                <a:gd name="T48" fmla="*/ 99 w 231"/>
                <a:gd name="T49" fmla="*/ 21 h 217"/>
                <a:gd name="T50" fmla="*/ 77 w 231"/>
                <a:gd name="T51" fmla="*/ 27 h 217"/>
                <a:gd name="T52" fmla="*/ 61 w 231"/>
                <a:gd name="T53" fmla="*/ 36 h 217"/>
                <a:gd name="T54" fmla="*/ 49 w 231"/>
                <a:gd name="T55" fmla="*/ 51 h 217"/>
                <a:gd name="T56" fmla="*/ 6 w 231"/>
                <a:gd name="T57" fmla="*/ 46 h 217"/>
                <a:gd name="T58" fmla="*/ 23 w 231"/>
                <a:gd name="T59" fmla="*/ 24 h 217"/>
                <a:gd name="T60" fmla="*/ 49 w 231"/>
                <a:gd name="T61" fmla="*/ 9 h 217"/>
                <a:gd name="T62" fmla="*/ 83 w 231"/>
                <a:gd name="T63" fmla="*/ 1 h 217"/>
                <a:gd name="T64" fmla="*/ 119 w 231"/>
                <a:gd name="T65" fmla="*/ 0 h 217"/>
                <a:gd name="T66" fmla="*/ 146 w 231"/>
                <a:gd name="T67" fmla="*/ 2 h 217"/>
                <a:gd name="T68" fmla="*/ 170 w 231"/>
                <a:gd name="T69" fmla="*/ 9 h 217"/>
                <a:gd name="T70" fmla="*/ 190 w 231"/>
                <a:gd name="T71" fmla="*/ 20 h 217"/>
                <a:gd name="T72" fmla="*/ 203 w 231"/>
                <a:gd name="T73" fmla="*/ 31 h 217"/>
                <a:gd name="T74" fmla="*/ 212 w 231"/>
                <a:gd name="T75" fmla="*/ 45 h 217"/>
                <a:gd name="T76" fmla="*/ 213 w 231"/>
                <a:gd name="T77" fmla="*/ 59 h 217"/>
                <a:gd name="T78" fmla="*/ 208 w 231"/>
                <a:gd name="T79" fmla="*/ 71 h 217"/>
                <a:gd name="T80" fmla="*/ 197 w 231"/>
                <a:gd name="T81" fmla="*/ 83 h 217"/>
                <a:gd name="T82" fmla="*/ 178 w 231"/>
                <a:gd name="T83" fmla="*/ 92 h 217"/>
                <a:gd name="T84" fmla="*/ 174 w 231"/>
                <a:gd name="T85" fmla="*/ 99 h 217"/>
                <a:gd name="T86" fmla="*/ 199 w 231"/>
                <a:gd name="T87" fmla="*/ 107 h 217"/>
                <a:gd name="T88" fmla="*/ 217 w 231"/>
                <a:gd name="T89" fmla="*/ 121 h 217"/>
                <a:gd name="T90" fmla="*/ 229 w 231"/>
                <a:gd name="T91" fmla="*/ 137 h 217"/>
                <a:gd name="T92" fmla="*/ 230 w 231"/>
                <a:gd name="T93" fmla="*/ 159 h 217"/>
                <a:gd name="T94" fmla="*/ 215 w 231"/>
                <a:gd name="T95" fmla="*/ 183 h 217"/>
                <a:gd name="T96" fmla="*/ 184 w 231"/>
                <a:gd name="T97" fmla="*/ 203 h 217"/>
                <a:gd name="T98" fmla="*/ 144 w 231"/>
                <a:gd name="T99" fmla="*/ 214 h 217"/>
                <a:gd name="T100" fmla="*/ 96 w 231"/>
                <a:gd name="T101" fmla="*/ 215 h 217"/>
                <a:gd name="T102" fmla="*/ 56 w 231"/>
                <a:gd name="T103" fmla="*/ 209 h 217"/>
                <a:gd name="T104" fmla="*/ 24 w 231"/>
                <a:gd name="T105" fmla="*/ 194 h 217"/>
                <a:gd name="T106" fmla="*/ 4 w 231"/>
                <a:gd name="T107" fmla="*/ 173 h 217"/>
                <a:gd name="T108" fmla="*/ 0 w 231"/>
                <a:gd name="T109" fmla="*/ 157 h 2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1"/>
                <a:gd name="T166" fmla="*/ 0 h 217"/>
                <a:gd name="T167" fmla="*/ 231 w 231"/>
                <a:gd name="T168" fmla="*/ 217 h 21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1" h="217">
                  <a:moveTo>
                    <a:pt x="0" y="157"/>
                  </a:moveTo>
                  <a:lnTo>
                    <a:pt x="43" y="153"/>
                  </a:lnTo>
                  <a:lnTo>
                    <a:pt x="44" y="157"/>
                  </a:lnTo>
                  <a:lnTo>
                    <a:pt x="46" y="160"/>
                  </a:lnTo>
                  <a:lnTo>
                    <a:pt x="47" y="162"/>
                  </a:lnTo>
                  <a:lnTo>
                    <a:pt x="49" y="166"/>
                  </a:lnTo>
                  <a:lnTo>
                    <a:pt x="50" y="169"/>
                  </a:lnTo>
                  <a:lnTo>
                    <a:pt x="53" y="172"/>
                  </a:lnTo>
                  <a:lnTo>
                    <a:pt x="55" y="174"/>
                  </a:lnTo>
                  <a:lnTo>
                    <a:pt x="57" y="176"/>
                  </a:lnTo>
                  <a:lnTo>
                    <a:pt x="59" y="179"/>
                  </a:lnTo>
                  <a:lnTo>
                    <a:pt x="62" y="181"/>
                  </a:lnTo>
                  <a:lnTo>
                    <a:pt x="64" y="183"/>
                  </a:lnTo>
                  <a:lnTo>
                    <a:pt x="68" y="186"/>
                  </a:lnTo>
                  <a:lnTo>
                    <a:pt x="70" y="187"/>
                  </a:lnTo>
                  <a:lnTo>
                    <a:pt x="73" y="188"/>
                  </a:lnTo>
                  <a:lnTo>
                    <a:pt x="77" y="189"/>
                  </a:lnTo>
                  <a:lnTo>
                    <a:pt x="80" y="191"/>
                  </a:lnTo>
                  <a:lnTo>
                    <a:pt x="84" y="191"/>
                  </a:lnTo>
                  <a:lnTo>
                    <a:pt x="87" y="192"/>
                  </a:lnTo>
                  <a:lnTo>
                    <a:pt x="91" y="194"/>
                  </a:lnTo>
                  <a:lnTo>
                    <a:pt x="95" y="195"/>
                  </a:lnTo>
                  <a:lnTo>
                    <a:pt x="99" y="195"/>
                  </a:lnTo>
                  <a:lnTo>
                    <a:pt x="102" y="195"/>
                  </a:lnTo>
                  <a:lnTo>
                    <a:pt x="107" y="195"/>
                  </a:lnTo>
                  <a:lnTo>
                    <a:pt x="111" y="196"/>
                  </a:lnTo>
                  <a:lnTo>
                    <a:pt x="116" y="195"/>
                  </a:lnTo>
                  <a:lnTo>
                    <a:pt x="121" y="195"/>
                  </a:lnTo>
                  <a:lnTo>
                    <a:pt x="125" y="195"/>
                  </a:lnTo>
                  <a:lnTo>
                    <a:pt x="131" y="194"/>
                  </a:lnTo>
                  <a:lnTo>
                    <a:pt x="134" y="192"/>
                  </a:lnTo>
                  <a:lnTo>
                    <a:pt x="139" y="191"/>
                  </a:lnTo>
                  <a:lnTo>
                    <a:pt x="144" y="190"/>
                  </a:lnTo>
                  <a:lnTo>
                    <a:pt x="148" y="189"/>
                  </a:lnTo>
                  <a:lnTo>
                    <a:pt x="152" y="188"/>
                  </a:lnTo>
                  <a:lnTo>
                    <a:pt x="155" y="186"/>
                  </a:lnTo>
                  <a:lnTo>
                    <a:pt x="159" y="183"/>
                  </a:lnTo>
                  <a:lnTo>
                    <a:pt x="163" y="182"/>
                  </a:lnTo>
                  <a:lnTo>
                    <a:pt x="167" y="180"/>
                  </a:lnTo>
                  <a:lnTo>
                    <a:pt x="169" y="177"/>
                  </a:lnTo>
                  <a:lnTo>
                    <a:pt x="172" y="175"/>
                  </a:lnTo>
                  <a:lnTo>
                    <a:pt x="175" y="173"/>
                  </a:lnTo>
                  <a:lnTo>
                    <a:pt x="177" y="169"/>
                  </a:lnTo>
                  <a:lnTo>
                    <a:pt x="179" y="167"/>
                  </a:lnTo>
                  <a:lnTo>
                    <a:pt x="180" y="165"/>
                  </a:lnTo>
                  <a:lnTo>
                    <a:pt x="182" y="162"/>
                  </a:lnTo>
                  <a:lnTo>
                    <a:pt x="183" y="159"/>
                  </a:lnTo>
                  <a:lnTo>
                    <a:pt x="184" y="157"/>
                  </a:lnTo>
                  <a:lnTo>
                    <a:pt x="184" y="153"/>
                  </a:lnTo>
                  <a:lnTo>
                    <a:pt x="185" y="151"/>
                  </a:lnTo>
                  <a:lnTo>
                    <a:pt x="184" y="147"/>
                  </a:lnTo>
                  <a:lnTo>
                    <a:pt x="184" y="144"/>
                  </a:lnTo>
                  <a:lnTo>
                    <a:pt x="183" y="142"/>
                  </a:lnTo>
                  <a:lnTo>
                    <a:pt x="183" y="138"/>
                  </a:lnTo>
                  <a:lnTo>
                    <a:pt x="182" y="136"/>
                  </a:lnTo>
                  <a:lnTo>
                    <a:pt x="179" y="134"/>
                  </a:lnTo>
                  <a:lnTo>
                    <a:pt x="178" y="131"/>
                  </a:lnTo>
                  <a:lnTo>
                    <a:pt x="176" y="129"/>
                  </a:lnTo>
                  <a:lnTo>
                    <a:pt x="174" y="127"/>
                  </a:lnTo>
                  <a:lnTo>
                    <a:pt x="171" y="124"/>
                  </a:lnTo>
                  <a:lnTo>
                    <a:pt x="168" y="122"/>
                  </a:lnTo>
                  <a:lnTo>
                    <a:pt x="165" y="121"/>
                  </a:lnTo>
                  <a:lnTo>
                    <a:pt x="162" y="119"/>
                  </a:lnTo>
                  <a:lnTo>
                    <a:pt x="159" y="116"/>
                  </a:lnTo>
                  <a:lnTo>
                    <a:pt x="154" y="115"/>
                  </a:lnTo>
                  <a:lnTo>
                    <a:pt x="150" y="114"/>
                  </a:lnTo>
                  <a:lnTo>
                    <a:pt x="147" y="113"/>
                  </a:lnTo>
                  <a:lnTo>
                    <a:pt x="142" y="112"/>
                  </a:lnTo>
                  <a:lnTo>
                    <a:pt x="138" y="111"/>
                  </a:lnTo>
                  <a:lnTo>
                    <a:pt x="133" y="111"/>
                  </a:lnTo>
                  <a:lnTo>
                    <a:pt x="129" y="109"/>
                  </a:lnTo>
                  <a:lnTo>
                    <a:pt x="124" y="109"/>
                  </a:lnTo>
                  <a:lnTo>
                    <a:pt x="119" y="109"/>
                  </a:lnTo>
                  <a:lnTo>
                    <a:pt x="115" y="109"/>
                  </a:lnTo>
                  <a:lnTo>
                    <a:pt x="112" y="109"/>
                  </a:lnTo>
                  <a:lnTo>
                    <a:pt x="110" y="109"/>
                  </a:lnTo>
                  <a:lnTo>
                    <a:pt x="108" y="109"/>
                  </a:lnTo>
                  <a:lnTo>
                    <a:pt x="106" y="109"/>
                  </a:lnTo>
                  <a:lnTo>
                    <a:pt x="103" y="109"/>
                  </a:lnTo>
                  <a:lnTo>
                    <a:pt x="101" y="109"/>
                  </a:lnTo>
                  <a:lnTo>
                    <a:pt x="99" y="109"/>
                  </a:lnTo>
                  <a:lnTo>
                    <a:pt x="95" y="109"/>
                  </a:lnTo>
                  <a:lnTo>
                    <a:pt x="93" y="111"/>
                  </a:lnTo>
                  <a:lnTo>
                    <a:pt x="91" y="111"/>
                  </a:lnTo>
                  <a:lnTo>
                    <a:pt x="87" y="111"/>
                  </a:lnTo>
                  <a:lnTo>
                    <a:pt x="85" y="112"/>
                  </a:lnTo>
                  <a:lnTo>
                    <a:pt x="89" y="90"/>
                  </a:lnTo>
                  <a:lnTo>
                    <a:pt x="89" y="89"/>
                  </a:lnTo>
                  <a:lnTo>
                    <a:pt x="91" y="89"/>
                  </a:lnTo>
                  <a:lnTo>
                    <a:pt x="92" y="89"/>
                  </a:lnTo>
                  <a:lnTo>
                    <a:pt x="93" y="89"/>
                  </a:lnTo>
                  <a:lnTo>
                    <a:pt x="94" y="89"/>
                  </a:lnTo>
                  <a:lnTo>
                    <a:pt x="95" y="89"/>
                  </a:lnTo>
                  <a:lnTo>
                    <a:pt x="96" y="90"/>
                  </a:lnTo>
                  <a:lnTo>
                    <a:pt x="100" y="89"/>
                  </a:lnTo>
                  <a:lnTo>
                    <a:pt x="104" y="89"/>
                  </a:lnTo>
                  <a:lnTo>
                    <a:pt x="109" y="89"/>
                  </a:lnTo>
                  <a:lnTo>
                    <a:pt x="114" y="89"/>
                  </a:lnTo>
                  <a:lnTo>
                    <a:pt x="118" y="88"/>
                  </a:lnTo>
                  <a:lnTo>
                    <a:pt x="122" y="86"/>
                  </a:lnTo>
                  <a:lnTo>
                    <a:pt x="126" y="86"/>
                  </a:lnTo>
                  <a:lnTo>
                    <a:pt x="130" y="85"/>
                  </a:lnTo>
                  <a:lnTo>
                    <a:pt x="134" y="84"/>
                  </a:lnTo>
                  <a:lnTo>
                    <a:pt x="138" y="83"/>
                  </a:lnTo>
                  <a:lnTo>
                    <a:pt x="141" y="82"/>
                  </a:lnTo>
                  <a:lnTo>
                    <a:pt x="146" y="81"/>
                  </a:lnTo>
                  <a:lnTo>
                    <a:pt x="149" y="78"/>
                  </a:lnTo>
                  <a:lnTo>
                    <a:pt x="153" y="77"/>
                  </a:lnTo>
                  <a:lnTo>
                    <a:pt x="155" y="75"/>
                  </a:lnTo>
                  <a:lnTo>
                    <a:pt x="159" y="74"/>
                  </a:lnTo>
                  <a:lnTo>
                    <a:pt x="161" y="71"/>
                  </a:lnTo>
                  <a:lnTo>
                    <a:pt x="163" y="69"/>
                  </a:lnTo>
                  <a:lnTo>
                    <a:pt x="164" y="67"/>
                  </a:lnTo>
                  <a:lnTo>
                    <a:pt x="165" y="65"/>
                  </a:lnTo>
                  <a:lnTo>
                    <a:pt x="167" y="62"/>
                  </a:lnTo>
                  <a:lnTo>
                    <a:pt x="168" y="60"/>
                  </a:lnTo>
                  <a:lnTo>
                    <a:pt x="168" y="56"/>
                  </a:lnTo>
                  <a:lnTo>
                    <a:pt x="169" y="54"/>
                  </a:lnTo>
                  <a:lnTo>
                    <a:pt x="168" y="52"/>
                  </a:lnTo>
                  <a:lnTo>
                    <a:pt x="168" y="50"/>
                  </a:lnTo>
                  <a:lnTo>
                    <a:pt x="168" y="47"/>
                  </a:lnTo>
                  <a:lnTo>
                    <a:pt x="167" y="45"/>
                  </a:lnTo>
                  <a:lnTo>
                    <a:pt x="165" y="43"/>
                  </a:lnTo>
                  <a:lnTo>
                    <a:pt x="164" y="40"/>
                  </a:lnTo>
                  <a:lnTo>
                    <a:pt x="163" y="39"/>
                  </a:lnTo>
                  <a:lnTo>
                    <a:pt x="161" y="37"/>
                  </a:lnTo>
                  <a:lnTo>
                    <a:pt x="160" y="35"/>
                  </a:lnTo>
                  <a:lnTo>
                    <a:pt x="157" y="33"/>
                  </a:lnTo>
                  <a:lnTo>
                    <a:pt x="155" y="31"/>
                  </a:lnTo>
                  <a:lnTo>
                    <a:pt x="153" y="30"/>
                  </a:lnTo>
                  <a:lnTo>
                    <a:pt x="149" y="28"/>
                  </a:lnTo>
                  <a:lnTo>
                    <a:pt x="147" y="27"/>
                  </a:lnTo>
                  <a:lnTo>
                    <a:pt x="144" y="25"/>
                  </a:lnTo>
                  <a:lnTo>
                    <a:pt x="140" y="24"/>
                  </a:lnTo>
                  <a:lnTo>
                    <a:pt x="137" y="23"/>
                  </a:lnTo>
                  <a:lnTo>
                    <a:pt x="133" y="22"/>
                  </a:lnTo>
                  <a:lnTo>
                    <a:pt x="130" y="22"/>
                  </a:lnTo>
                  <a:lnTo>
                    <a:pt x="126" y="21"/>
                  </a:lnTo>
                  <a:lnTo>
                    <a:pt x="123" y="21"/>
                  </a:lnTo>
                  <a:lnTo>
                    <a:pt x="119" y="21"/>
                  </a:lnTo>
                  <a:lnTo>
                    <a:pt x="115" y="21"/>
                  </a:lnTo>
                  <a:lnTo>
                    <a:pt x="111" y="21"/>
                  </a:lnTo>
                  <a:lnTo>
                    <a:pt x="107" y="21"/>
                  </a:lnTo>
                  <a:lnTo>
                    <a:pt x="102" y="21"/>
                  </a:lnTo>
                  <a:lnTo>
                    <a:pt x="99" y="21"/>
                  </a:lnTo>
                  <a:lnTo>
                    <a:pt x="95" y="22"/>
                  </a:lnTo>
                  <a:lnTo>
                    <a:pt x="91" y="22"/>
                  </a:lnTo>
                  <a:lnTo>
                    <a:pt x="87" y="23"/>
                  </a:lnTo>
                  <a:lnTo>
                    <a:pt x="84" y="24"/>
                  </a:lnTo>
                  <a:lnTo>
                    <a:pt x="80" y="25"/>
                  </a:lnTo>
                  <a:lnTo>
                    <a:pt x="77" y="27"/>
                  </a:lnTo>
                  <a:lnTo>
                    <a:pt x="74" y="28"/>
                  </a:lnTo>
                  <a:lnTo>
                    <a:pt x="71" y="29"/>
                  </a:lnTo>
                  <a:lnTo>
                    <a:pt x="69" y="31"/>
                  </a:lnTo>
                  <a:lnTo>
                    <a:pt x="65" y="32"/>
                  </a:lnTo>
                  <a:lnTo>
                    <a:pt x="63" y="33"/>
                  </a:lnTo>
                  <a:lnTo>
                    <a:pt x="61" y="36"/>
                  </a:lnTo>
                  <a:lnTo>
                    <a:pt x="58" y="38"/>
                  </a:lnTo>
                  <a:lnTo>
                    <a:pt x="56" y="40"/>
                  </a:lnTo>
                  <a:lnTo>
                    <a:pt x="54" y="43"/>
                  </a:lnTo>
                  <a:lnTo>
                    <a:pt x="53" y="45"/>
                  </a:lnTo>
                  <a:lnTo>
                    <a:pt x="50" y="47"/>
                  </a:lnTo>
                  <a:lnTo>
                    <a:pt x="49" y="51"/>
                  </a:lnTo>
                  <a:lnTo>
                    <a:pt x="48" y="53"/>
                  </a:lnTo>
                  <a:lnTo>
                    <a:pt x="47" y="56"/>
                  </a:lnTo>
                  <a:lnTo>
                    <a:pt x="47" y="60"/>
                  </a:lnTo>
                  <a:lnTo>
                    <a:pt x="4" y="55"/>
                  </a:lnTo>
                  <a:lnTo>
                    <a:pt x="5" y="51"/>
                  </a:lnTo>
                  <a:lnTo>
                    <a:pt x="6" y="46"/>
                  </a:lnTo>
                  <a:lnTo>
                    <a:pt x="9" y="43"/>
                  </a:lnTo>
                  <a:lnTo>
                    <a:pt x="11" y="38"/>
                  </a:lnTo>
                  <a:lnTo>
                    <a:pt x="13" y="35"/>
                  </a:lnTo>
                  <a:lnTo>
                    <a:pt x="17" y="31"/>
                  </a:lnTo>
                  <a:lnTo>
                    <a:pt x="19" y="28"/>
                  </a:lnTo>
                  <a:lnTo>
                    <a:pt x="23" y="24"/>
                  </a:lnTo>
                  <a:lnTo>
                    <a:pt x="27" y="22"/>
                  </a:lnTo>
                  <a:lnTo>
                    <a:pt x="31" y="18"/>
                  </a:lnTo>
                  <a:lnTo>
                    <a:pt x="35" y="16"/>
                  </a:lnTo>
                  <a:lnTo>
                    <a:pt x="40" y="14"/>
                  </a:lnTo>
                  <a:lnTo>
                    <a:pt x="44" y="12"/>
                  </a:lnTo>
                  <a:lnTo>
                    <a:pt x="49" y="9"/>
                  </a:lnTo>
                  <a:lnTo>
                    <a:pt x="54" y="7"/>
                  </a:lnTo>
                  <a:lnTo>
                    <a:pt x="59" y="6"/>
                  </a:lnTo>
                  <a:lnTo>
                    <a:pt x="65" y="5"/>
                  </a:lnTo>
                  <a:lnTo>
                    <a:pt x="71" y="2"/>
                  </a:lnTo>
                  <a:lnTo>
                    <a:pt x="77" y="2"/>
                  </a:lnTo>
                  <a:lnTo>
                    <a:pt x="83" y="1"/>
                  </a:lnTo>
                  <a:lnTo>
                    <a:pt x="89" y="0"/>
                  </a:lnTo>
                  <a:lnTo>
                    <a:pt x="96" y="0"/>
                  </a:lnTo>
                  <a:lnTo>
                    <a:pt x="102" y="0"/>
                  </a:lnTo>
                  <a:lnTo>
                    <a:pt x="110" y="0"/>
                  </a:lnTo>
                  <a:lnTo>
                    <a:pt x="115" y="0"/>
                  </a:lnTo>
                  <a:lnTo>
                    <a:pt x="119" y="0"/>
                  </a:lnTo>
                  <a:lnTo>
                    <a:pt x="124" y="0"/>
                  </a:lnTo>
                  <a:lnTo>
                    <a:pt x="129" y="0"/>
                  </a:lnTo>
                  <a:lnTo>
                    <a:pt x="133" y="1"/>
                  </a:lnTo>
                  <a:lnTo>
                    <a:pt x="138" y="1"/>
                  </a:lnTo>
                  <a:lnTo>
                    <a:pt x="141" y="2"/>
                  </a:lnTo>
                  <a:lnTo>
                    <a:pt x="146" y="2"/>
                  </a:lnTo>
                  <a:lnTo>
                    <a:pt x="150" y="3"/>
                  </a:lnTo>
                  <a:lnTo>
                    <a:pt x="154" y="5"/>
                  </a:lnTo>
                  <a:lnTo>
                    <a:pt x="159" y="6"/>
                  </a:lnTo>
                  <a:lnTo>
                    <a:pt x="163" y="7"/>
                  </a:lnTo>
                  <a:lnTo>
                    <a:pt x="167" y="8"/>
                  </a:lnTo>
                  <a:lnTo>
                    <a:pt x="170" y="9"/>
                  </a:lnTo>
                  <a:lnTo>
                    <a:pt x="174" y="10"/>
                  </a:lnTo>
                  <a:lnTo>
                    <a:pt x="177" y="13"/>
                  </a:lnTo>
                  <a:lnTo>
                    <a:pt x="180" y="14"/>
                  </a:lnTo>
                  <a:lnTo>
                    <a:pt x="184" y="16"/>
                  </a:lnTo>
                  <a:lnTo>
                    <a:pt x="187" y="17"/>
                  </a:lnTo>
                  <a:lnTo>
                    <a:pt x="190" y="20"/>
                  </a:lnTo>
                  <a:lnTo>
                    <a:pt x="192" y="21"/>
                  </a:lnTo>
                  <a:lnTo>
                    <a:pt x="195" y="23"/>
                  </a:lnTo>
                  <a:lnTo>
                    <a:pt x="198" y="25"/>
                  </a:lnTo>
                  <a:lnTo>
                    <a:pt x="200" y="28"/>
                  </a:lnTo>
                  <a:lnTo>
                    <a:pt x="201" y="29"/>
                  </a:lnTo>
                  <a:lnTo>
                    <a:pt x="203" y="31"/>
                  </a:lnTo>
                  <a:lnTo>
                    <a:pt x="206" y="33"/>
                  </a:lnTo>
                  <a:lnTo>
                    <a:pt x="207" y="36"/>
                  </a:lnTo>
                  <a:lnTo>
                    <a:pt x="208" y="38"/>
                  </a:lnTo>
                  <a:lnTo>
                    <a:pt x="210" y="40"/>
                  </a:lnTo>
                  <a:lnTo>
                    <a:pt x="210" y="43"/>
                  </a:lnTo>
                  <a:lnTo>
                    <a:pt x="212" y="45"/>
                  </a:lnTo>
                  <a:lnTo>
                    <a:pt x="213" y="47"/>
                  </a:lnTo>
                  <a:lnTo>
                    <a:pt x="213" y="50"/>
                  </a:lnTo>
                  <a:lnTo>
                    <a:pt x="213" y="52"/>
                  </a:lnTo>
                  <a:lnTo>
                    <a:pt x="214" y="55"/>
                  </a:lnTo>
                  <a:lnTo>
                    <a:pt x="213" y="56"/>
                  </a:lnTo>
                  <a:lnTo>
                    <a:pt x="213" y="59"/>
                  </a:lnTo>
                  <a:lnTo>
                    <a:pt x="213" y="61"/>
                  </a:lnTo>
                  <a:lnTo>
                    <a:pt x="212" y="63"/>
                  </a:lnTo>
                  <a:lnTo>
                    <a:pt x="212" y="65"/>
                  </a:lnTo>
                  <a:lnTo>
                    <a:pt x="210" y="67"/>
                  </a:lnTo>
                  <a:lnTo>
                    <a:pt x="209" y="69"/>
                  </a:lnTo>
                  <a:lnTo>
                    <a:pt x="208" y="71"/>
                  </a:lnTo>
                  <a:lnTo>
                    <a:pt x="206" y="73"/>
                  </a:lnTo>
                  <a:lnTo>
                    <a:pt x="205" y="75"/>
                  </a:lnTo>
                  <a:lnTo>
                    <a:pt x="202" y="77"/>
                  </a:lnTo>
                  <a:lnTo>
                    <a:pt x="201" y="80"/>
                  </a:lnTo>
                  <a:lnTo>
                    <a:pt x="199" y="81"/>
                  </a:lnTo>
                  <a:lnTo>
                    <a:pt x="197" y="83"/>
                  </a:lnTo>
                  <a:lnTo>
                    <a:pt x="193" y="84"/>
                  </a:lnTo>
                  <a:lnTo>
                    <a:pt x="191" y="86"/>
                  </a:lnTo>
                  <a:lnTo>
                    <a:pt x="189" y="88"/>
                  </a:lnTo>
                  <a:lnTo>
                    <a:pt x="185" y="90"/>
                  </a:lnTo>
                  <a:lnTo>
                    <a:pt x="182" y="91"/>
                  </a:lnTo>
                  <a:lnTo>
                    <a:pt x="178" y="92"/>
                  </a:lnTo>
                  <a:lnTo>
                    <a:pt x="175" y="93"/>
                  </a:lnTo>
                  <a:lnTo>
                    <a:pt x="171" y="95"/>
                  </a:lnTo>
                  <a:lnTo>
                    <a:pt x="168" y="96"/>
                  </a:lnTo>
                  <a:lnTo>
                    <a:pt x="164" y="98"/>
                  </a:lnTo>
                  <a:lnTo>
                    <a:pt x="169" y="98"/>
                  </a:lnTo>
                  <a:lnTo>
                    <a:pt x="174" y="99"/>
                  </a:lnTo>
                  <a:lnTo>
                    <a:pt x="178" y="100"/>
                  </a:lnTo>
                  <a:lnTo>
                    <a:pt x="183" y="101"/>
                  </a:lnTo>
                  <a:lnTo>
                    <a:pt x="187" y="103"/>
                  </a:lnTo>
                  <a:lnTo>
                    <a:pt x="192" y="105"/>
                  </a:lnTo>
                  <a:lnTo>
                    <a:pt x="195" y="106"/>
                  </a:lnTo>
                  <a:lnTo>
                    <a:pt x="199" y="107"/>
                  </a:lnTo>
                  <a:lnTo>
                    <a:pt x="202" y="109"/>
                  </a:lnTo>
                  <a:lnTo>
                    <a:pt x="206" y="112"/>
                  </a:lnTo>
                  <a:lnTo>
                    <a:pt x="209" y="114"/>
                  </a:lnTo>
                  <a:lnTo>
                    <a:pt x="213" y="116"/>
                  </a:lnTo>
                  <a:lnTo>
                    <a:pt x="215" y="119"/>
                  </a:lnTo>
                  <a:lnTo>
                    <a:pt x="217" y="121"/>
                  </a:lnTo>
                  <a:lnTo>
                    <a:pt x="221" y="123"/>
                  </a:lnTo>
                  <a:lnTo>
                    <a:pt x="222" y="126"/>
                  </a:lnTo>
                  <a:lnTo>
                    <a:pt x="224" y="129"/>
                  </a:lnTo>
                  <a:lnTo>
                    <a:pt x="227" y="131"/>
                  </a:lnTo>
                  <a:lnTo>
                    <a:pt x="228" y="135"/>
                  </a:lnTo>
                  <a:lnTo>
                    <a:pt x="229" y="137"/>
                  </a:lnTo>
                  <a:lnTo>
                    <a:pt x="230" y="141"/>
                  </a:lnTo>
                  <a:lnTo>
                    <a:pt x="230" y="144"/>
                  </a:lnTo>
                  <a:lnTo>
                    <a:pt x="230" y="147"/>
                  </a:lnTo>
                  <a:lnTo>
                    <a:pt x="231" y="151"/>
                  </a:lnTo>
                  <a:lnTo>
                    <a:pt x="230" y="154"/>
                  </a:lnTo>
                  <a:lnTo>
                    <a:pt x="230" y="159"/>
                  </a:lnTo>
                  <a:lnTo>
                    <a:pt x="229" y="164"/>
                  </a:lnTo>
                  <a:lnTo>
                    <a:pt x="227" y="168"/>
                  </a:lnTo>
                  <a:lnTo>
                    <a:pt x="224" y="172"/>
                  </a:lnTo>
                  <a:lnTo>
                    <a:pt x="222" y="176"/>
                  </a:lnTo>
                  <a:lnTo>
                    <a:pt x="218" y="180"/>
                  </a:lnTo>
                  <a:lnTo>
                    <a:pt x="215" y="183"/>
                  </a:lnTo>
                  <a:lnTo>
                    <a:pt x="212" y="188"/>
                  </a:lnTo>
                  <a:lnTo>
                    <a:pt x="207" y="191"/>
                  </a:lnTo>
                  <a:lnTo>
                    <a:pt x="201" y="195"/>
                  </a:lnTo>
                  <a:lnTo>
                    <a:pt x="197" y="198"/>
                  </a:lnTo>
                  <a:lnTo>
                    <a:pt x="191" y="200"/>
                  </a:lnTo>
                  <a:lnTo>
                    <a:pt x="184" y="203"/>
                  </a:lnTo>
                  <a:lnTo>
                    <a:pt x="178" y="206"/>
                  </a:lnTo>
                  <a:lnTo>
                    <a:pt x="171" y="207"/>
                  </a:lnTo>
                  <a:lnTo>
                    <a:pt x="165" y="210"/>
                  </a:lnTo>
                  <a:lnTo>
                    <a:pt x="157" y="212"/>
                  </a:lnTo>
                  <a:lnTo>
                    <a:pt x="150" y="213"/>
                  </a:lnTo>
                  <a:lnTo>
                    <a:pt x="144" y="214"/>
                  </a:lnTo>
                  <a:lnTo>
                    <a:pt x="136" y="215"/>
                  </a:lnTo>
                  <a:lnTo>
                    <a:pt x="127" y="215"/>
                  </a:lnTo>
                  <a:lnTo>
                    <a:pt x="119" y="215"/>
                  </a:lnTo>
                  <a:lnTo>
                    <a:pt x="111" y="217"/>
                  </a:lnTo>
                  <a:lnTo>
                    <a:pt x="103" y="215"/>
                  </a:lnTo>
                  <a:lnTo>
                    <a:pt x="96" y="215"/>
                  </a:lnTo>
                  <a:lnTo>
                    <a:pt x="88" y="215"/>
                  </a:lnTo>
                  <a:lnTo>
                    <a:pt x="81" y="214"/>
                  </a:lnTo>
                  <a:lnTo>
                    <a:pt x="74" y="213"/>
                  </a:lnTo>
                  <a:lnTo>
                    <a:pt x="69" y="212"/>
                  </a:lnTo>
                  <a:lnTo>
                    <a:pt x="62" y="211"/>
                  </a:lnTo>
                  <a:lnTo>
                    <a:pt x="56" y="209"/>
                  </a:lnTo>
                  <a:lnTo>
                    <a:pt x="50" y="207"/>
                  </a:lnTo>
                  <a:lnTo>
                    <a:pt x="44" y="205"/>
                  </a:lnTo>
                  <a:lnTo>
                    <a:pt x="39" y="203"/>
                  </a:lnTo>
                  <a:lnTo>
                    <a:pt x="34" y="200"/>
                  </a:lnTo>
                  <a:lnTo>
                    <a:pt x="28" y="197"/>
                  </a:lnTo>
                  <a:lnTo>
                    <a:pt x="24" y="194"/>
                  </a:lnTo>
                  <a:lnTo>
                    <a:pt x="19" y="190"/>
                  </a:lnTo>
                  <a:lnTo>
                    <a:pt x="16" y="188"/>
                  </a:lnTo>
                  <a:lnTo>
                    <a:pt x="12" y="184"/>
                  </a:lnTo>
                  <a:lnTo>
                    <a:pt x="9" y="180"/>
                  </a:lnTo>
                  <a:lnTo>
                    <a:pt x="6" y="176"/>
                  </a:lnTo>
                  <a:lnTo>
                    <a:pt x="4" y="173"/>
                  </a:lnTo>
                  <a:lnTo>
                    <a:pt x="2" y="168"/>
                  </a:lnTo>
                  <a:lnTo>
                    <a:pt x="1" y="165"/>
                  </a:lnTo>
                  <a:lnTo>
                    <a:pt x="0" y="160"/>
                  </a:lnTo>
                  <a:lnTo>
                    <a:pt x="0" y="157"/>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s-MX"/>
            </a:p>
          </p:txBody>
        </p:sp>
        <p:sp>
          <p:nvSpPr>
            <p:cNvPr id="31792" name="Freeform 4154"/>
            <p:cNvSpPr>
              <a:spLocks/>
            </p:cNvSpPr>
            <p:nvPr/>
          </p:nvSpPr>
          <p:spPr bwMode="auto">
            <a:xfrm>
              <a:off x="4932" y="3801"/>
              <a:ext cx="25" cy="5"/>
            </a:xfrm>
            <a:custGeom>
              <a:avLst/>
              <a:gdLst>
                <a:gd name="T0" fmla="*/ 0 w 48"/>
                <a:gd name="T1" fmla="*/ 4 h 10"/>
                <a:gd name="T2" fmla="*/ 0 w 48"/>
                <a:gd name="T3" fmla="*/ 6 h 10"/>
                <a:gd name="T4" fmla="*/ 43 w 48"/>
                <a:gd name="T5" fmla="*/ 2 h 10"/>
                <a:gd name="T6" fmla="*/ 44 w 48"/>
                <a:gd name="T7" fmla="*/ 8 h 10"/>
                <a:gd name="T8" fmla="*/ 46 w 48"/>
                <a:gd name="T9" fmla="*/ 10 h 10"/>
                <a:gd name="T10" fmla="*/ 47 w 48"/>
                <a:gd name="T11" fmla="*/ 10 h 10"/>
                <a:gd name="T12" fmla="*/ 48 w 48"/>
                <a:gd name="T13" fmla="*/ 10 h 10"/>
                <a:gd name="T14" fmla="*/ 47 w 48"/>
                <a:gd name="T15" fmla="*/ 8 h 10"/>
                <a:gd name="T16" fmla="*/ 43 w 48"/>
                <a:gd name="T17" fmla="*/ 0 h 10"/>
                <a:gd name="T18" fmla="*/ 0 w 48"/>
                <a:gd name="T19" fmla="*/ 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10"/>
                <a:gd name="T32" fmla="*/ 48 w 48"/>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10">
                  <a:moveTo>
                    <a:pt x="0" y="4"/>
                  </a:moveTo>
                  <a:lnTo>
                    <a:pt x="0" y="6"/>
                  </a:lnTo>
                  <a:lnTo>
                    <a:pt x="43" y="2"/>
                  </a:lnTo>
                  <a:lnTo>
                    <a:pt x="44" y="8"/>
                  </a:lnTo>
                  <a:lnTo>
                    <a:pt x="46" y="10"/>
                  </a:lnTo>
                  <a:lnTo>
                    <a:pt x="47" y="10"/>
                  </a:lnTo>
                  <a:lnTo>
                    <a:pt x="48" y="10"/>
                  </a:lnTo>
                  <a:lnTo>
                    <a:pt x="47" y="8"/>
                  </a:lnTo>
                  <a:lnTo>
                    <a:pt x="43"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3" name="Freeform 4155"/>
            <p:cNvSpPr>
              <a:spLocks/>
            </p:cNvSpPr>
            <p:nvPr/>
          </p:nvSpPr>
          <p:spPr bwMode="auto">
            <a:xfrm>
              <a:off x="4956" y="3805"/>
              <a:ext cx="12" cy="13"/>
            </a:xfrm>
            <a:custGeom>
              <a:avLst/>
              <a:gdLst>
                <a:gd name="T0" fmla="*/ 0 w 23"/>
                <a:gd name="T1" fmla="*/ 1 h 26"/>
                <a:gd name="T2" fmla="*/ 2 w 23"/>
                <a:gd name="T3" fmla="*/ 6 h 26"/>
                <a:gd name="T4" fmla="*/ 2 w 23"/>
                <a:gd name="T5" fmla="*/ 6 h 26"/>
                <a:gd name="T6" fmla="*/ 3 w 23"/>
                <a:gd name="T7" fmla="*/ 10 h 26"/>
                <a:gd name="T8" fmla="*/ 17 w 23"/>
                <a:gd name="T9" fmla="*/ 23 h 26"/>
                <a:gd name="T10" fmla="*/ 20 w 23"/>
                <a:gd name="T11" fmla="*/ 26 h 26"/>
                <a:gd name="T12" fmla="*/ 22 w 23"/>
                <a:gd name="T13" fmla="*/ 25 h 26"/>
                <a:gd name="T14" fmla="*/ 23 w 23"/>
                <a:gd name="T15" fmla="*/ 23 h 26"/>
                <a:gd name="T16" fmla="*/ 19 w 23"/>
                <a:gd name="T17" fmla="*/ 21 h 26"/>
                <a:gd name="T18" fmla="*/ 5 w 23"/>
                <a:gd name="T19" fmla="*/ 7 h 26"/>
                <a:gd name="T20" fmla="*/ 4 w 23"/>
                <a:gd name="T21" fmla="*/ 3 h 26"/>
                <a:gd name="T22" fmla="*/ 2 w 23"/>
                <a:gd name="T23" fmla="*/ 0 h 26"/>
                <a:gd name="T24" fmla="*/ 1 w 23"/>
                <a:gd name="T25" fmla="*/ 1 h 26"/>
                <a:gd name="T26" fmla="*/ 0 w 23"/>
                <a:gd name="T27" fmla="*/ 1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26"/>
                <a:gd name="T44" fmla="*/ 23 w 23"/>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26">
                  <a:moveTo>
                    <a:pt x="0" y="1"/>
                  </a:moveTo>
                  <a:lnTo>
                    <a:pt x="2" y="6"/>
                  </a:lnTo>
                  <a:lnTo>
                    <a:pt x="3" y="10"/>
                  </a:lnTo>
                  <a:lnTo>
                    <a:pt x="17" y="23"/>
                  </a:lnTo>
                  <a:lnTo>
                    <a:pt x="20" y="26"/>
                  </a:lnTo>
                  <a:lnTo>
                    <a:pt x="22" y="25"/>
                  </a:lnTo>
                  <a:lnTo>
                    <a:pt x="23" y="23"/>
                  </a:lnTo>
                  <a:lnTo>
                    <a:pt x="19" y="21"/>
                  </a:lnTo>
                  <a:lnTo>
                    <a:pt x="5" y="7"/>
                  </a:lnTo>
                  <a:lnTo>
                    <a:pt x="4" y="3"/>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4" name="Freeform 4156"/>
            <p:cNvSpPr>
              <a:spLocks/>
            </p:cNvSpPr>
            <p:nvPr/>
          </p:nvSpPr>
          <p:spPr bwMode="auto">
            <a:xfrm>
              <a:off x="4965" y="3807"/>
              <a:ext cx="61" cy="16"/>
            </a:xfrm>
            <a:custGeom>
              <a:avLst/>
              <a:gdLst>
                <a:gd name="T0" fmla="*/ 3 w 117"/>
                <a:gd name="T1" fmla="*/ 21 h 31"/>
                <a:gd name="T2" fmla="*/ 0 w 117"/>
                <a:gd name="T3" fmla="*/ 18 h 31"/>
                <a:gd name="T4" fmla="*/ 7 w 117"/>
                <a:gd name="T5" fmla="*/ 22 h 31"/>
                <a:gd name="T6" fmla="*/ 11 w 117"/>
                <a:gd name="T7" fmla="*/ 24 h 31"/>
                <a:gd name="T8" fmla="*/ 16 w 117"/>
                <a:gd name="T9" fmla="*/ 26 h 31"/>
                <a:gd name="T10" fmla="*/ 21 w 117"/>
                <a:gd name="T11" fmla="*/ 26 h 31"/>
                <a:gd name="T12" fmla="*/ 28 w 117"/>
                <a:gd name="T13" fmla="*/ 29 h 31"/>
                <a:gd name="T14" fmla="*/ 32 w 117"/>
                <a:gd name="T15" fmla="*/ 30 h 31"/>
                <a:gd name="T16" fmla="*/ 44 w 117"/>
                <a:gd name="T17" fmla="*/ 30 h 31"/>
                <a:gd name="T18" fmla="*/ 48 w 117"/>
                <a:gd name="T19" fmla="*/ 31 h 31"/>
                <a:gd name="T20" fmla="*/ 53 w 117"/>
                <a:gd name="T21" fmla="*/ 30 h 31"/>
                <a:gd name="T22" fmla="*/ 62 w 117"/>
                <a:gd name="T23" fmla="*/ 30 h 31"/>
                <a:gd name="T24" fmla="*/ 68 w 117"/>
                <a:gd name="T25" fmla="*/ 29 h 31"/>
                <a:gd name="T26" fmla="*/ 71 w 117"/>
                <a:gd name="T27" fmla="*/ 28 h 31"/>
                <a:gd name="T28" fmla="*/ 85 w 117"/>
                <a:gd name="T29" fmla="*/ 24 h 31"/>
                <a:gd name="T30" fmla="*/ 90 w 117"/>
                <a:gd name="T31" fmla="*/ 23 h 31"/>
                <a:gd name="T32" fmla="*/ 97 w 117"/>
                <a:gd name="T33" fmla="*/ 18 h 31"/>
                <a:gd name="T34" fmla="*/ 101 w 117"/>
                <a:gd name="T35" fmla="*/ 17 h 31"/>
                <a:gd name="T36" fmla="*/ 105 w 117"/>
                <a:gd name="T37" fmla="*/ 15 h 31"/>
                <a:gd name="T38" fmla="*/ 107 w 117"/>
                <a:gd name="T39" fmla="*/ 13 h 31"/>
                <a:gd name="T40" fmla="*/ 111 w 117"/>
                <a:gd name="T41" fmla="*/ 10 h 31"/>
                <a:gd name="T42" fmla="*/ 113 w 117"/>
                <a:gd name="T43" fmla="*/ 8 h 31"/>
                <a:gd name="T44" fmla="*/ 115 w 117"/>
                <a:gd name="T45" fmla="*/ 5 h 31"/>
                <a:gd name="T46" fmla="*/ 117 w 117"/>
                <a:gd name="T47" fmla="*/ 2 h 31"/>
                <a:gd name="T48" fmla="*/ 116 w 117"/>
                <a:gd name="T49" fmla="*/ 1 h 31"/>
                <a:gd name="T50" fmla="*/ 115 w 117"/>
                <a:gd name="T51" fmla="*/ 0 h 31"/>
                <a:gd name="T52" fmla="*/ 113 w 117"/>
                <a:gd name="T53" fmla="*/ 2 h 31"/>
                <a:gd name="T54" fmla="*/ 111 w 117"/>
                <a:gd name="T55" fmla="*/ 6 h 31"/>
                <a:gd name="T56" fmla="*/ 108 w 117"/>
                <a:gd name="T57" fmla="*/ 8 h 31"/>
                <a:gd name="T58" fmla="*/ 105 w 117"/>
                <a:gd name="T59" fmla="*/ 10 h 31"/>
                <a:gd name="T60" fmla="*/ 102 w 117"/>
                <a:gd name="T61" fmla="*/ 13 h 31"/>
                <a:gd name="T62" fmla="*/ 99 w 117"/>
                <a:gd name="T63" fmla="*/ 15 h 31"/>
                <a:gd name="T64" fmla="*/ 94 w 117"/>
                <a:gd name="T65" fmla="*/ 16 h 31"/>
                <a:gd name="T66" fmla="*/ 86 w 117"/>
                <a:gd name="T67" fmla="*/ 21 h 31"/>
                <a:gd name="T68" fmla="*/ 85 w 117"/>
                <a:gd name="T69" fmla="*/ 22 h 31"/>
                <a:gd name="T70" fmla="*/ 71 w 117"/>
                <a:gd name="T71" fmla="*/ 25 h 31"/>
                <a:gd name="T72" fmla="*/ 68 w 117"/>
                <a:gd name="T73" fmla="*/ 26 h 31"/>
                <a:gd name="T74" fmla="*/ 62 w 117"/>
                <a:gd name="T75" fmla="*/ 28 h 31"/>
                <a:gd name="T76" fmla="*/ 53 w 117"/>
                <a:gd name="T77" fmla="*/ 28 h 31"/>
                <a:gd name="T78" fmla="*/ 48 w 117"/>
                <a:gd name="T79" fmla="*/ 29 h 31"/>
                <a:gd name="T80" fmla="*/ 44 w 117"/>
                <a:gd name="T81" fmla="*/ 28 h 31"/>
                <a:gd name="T82" fmla="*/ 32 w 117"/>
                <a:gd name="T83" fmla="*/ 28 h 31"/>
                <a:gd name="T84" fmla="*/ 28 w 117"/>
                <a:gd name="T85" fmla="*/ 26 h 31"/>
                <a:gd name="T86" fmla="*/ 21 w 117"/>
                <a:gd name="T87" fmla="*/ 24 h 31"/>
                <a:gd name="T88" fmla="*/ 18 w 117"/>
                <a:gd name="T89" fmla="*/ 24 h 31"/>
                <a:gd name="T90" fmla="*/ 15 w 117"/>
                <a:gd name="T91" fmla="*/ 22 h 31"/>
                <a:gd name="T92" fmla="*/ 7 w 117"/>
                <a:gd name="T93" fmla="*/ 20 h 31"/>
                <a:gd name="T94" fmla="*/ 5 w 117"/>
                <a:gd name="T95" fmla="*/ 18 h 31"/>
                <a:gd name="T96" fmla="*/ 5 w 117"/>
                <a:gd name="T97" fmla="*/ 20 h 31"/>
                <a:gd name="T98" fmla="*/ 3 w 117"/>
                <a:gd name="T99" fmla="*/ 21 h 3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7"/>
                <a:gd name="T151" fmla="*/ 0 h 31"/>
                <a:gd name="T152" fmla="*/ 117 w 117"/>
                <a:gd name="T153" fmla="*/ 31 h 3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7" h="31">
                  <a:moveTo>
                    <a:pt x="3" y="21"/>
                  </a:moveTo>
                  <a:lnTo>
                    <a:pt x="0" y="18"/>
                  </a:lnTo>
                  <a:lnTo>
                    <a:pt x="7" y="22"/>
                  </a:lnTo>
                  <a:lnTo>
                    <a:pt x="11" y="24"/>
                  </a:lnTo>
                  <a:lnTo>
                    <a:pt x="16" y="26"/>
                  </a:lnTo>
                  <a:lnTo>
                    <a:pt x="21" y="26"/>
                  </a:lnTo>
                  <a:lnTo>
                    <a:pt x="28" y="29"/>
                  </a:lnTo>
                  <a:lnTo>
                    <a:pt x="32" y="30"/>
                  </a:lnTo>
                  <a:lnTo>
                    <a:pt x="44" y="30"/>
                  </a:lnTo>
                  <a:lnTo>
                    <a:pt x="48" y="31"/>
                  </a:lnTo>
                  <a:lnTo>
                    <a:pt x="53" y="30"/>
                  </a:lnTo>
                  <a:lnTo>
                    <a:pt x="62" y="30"/>
                  </a:lnTo>
                  <a:lnTo>
                    <a:pt x="68" y="29"/>
                  </a:lnTo>
                  <a:lnTo>
                    <a:pt x="71" y="28"/>
                  </a:lnTo>
                  <a:lnTo>
                    <a:pt x="85" y="24"/>
                  </a:lnTo>
                  <a:lnTo>
                    <a:pt x="90" y="23"/>
                  </a:lnTo>
                  <a:lnTo>
                    <a:pt x="97" y="18"/>
                  </a:lnTo>
                  <a:lnTo>
                    <a:pt x="101" y="17"/>
                  </a:lnTo>
                  <a:lnTo>
                    <a:pt x="105" y="15"/>
                  </a:lnTo>
                  <a:lnTo>
                    <a:pt x="107" y="13"/>
                  </a:lnTo>
                  <a:lnTo>
                    <a:pt x="111" y="10"/>
                  </a:lnTo>
                  <a:lnTo>
                    <a:pt x="113" y="8"/>
                  </a:lnTo>
                  <a:lnTo>
                    <a:pt x="115" y="5"/>
                  </a:lnTo>
                  <a:lnTo>
                    <a:pt x="117" y="2"/>
                  </a:lnTo>
                  <a:lnTo>
                    <a:pt x="116" y="1"/>
                  </a:lnTo>
                  <a:lnTo>
                    <a:pt x="115" y="0"/>
                  </a:lnTo>
                  <a:lnTo>
                    <a:pt x="113" y="2"/>
                  </a:lnTo>
                  <a:lnTo>
                    <a:pt x="111" y="6"/>
                  </a:lnTo>
                  <a:lnTo>
                    <a:pt x="108" y="8"/>
                  </a:lnTo>
                  <a:lnTo>
                    <a:pt x="105" y="10"/>
                  </a:lnTo>
                  <a:lnTo>
                    <a:pt x="102" y="13"/>
                  </a:lnTo>
                  <a:lnTo>
                    <a:pt x="99" y="15"/>
                  </a:lnTo>
                  <a:lnTo>
                    <a:pt x="94" y="16"/>
                  </a:lnTo>
                  <a:lnTo>
                    <a:pt x="86" y="21"/>
                  </a:lnTo>
                  <a:lnTo>
                    <a:pt x="85" y="22"/>
                  </a:lnTo>
                  <a:lnTo>
                    <a:pt x="71" y="25"/>
                  </a:lnTo>
                  <a:lnTo>
                    <a:pt x="68" y="26"/>
                  </a:lnTo>
                  <a:lnTo>
                    <a:pt x="62" y="28"/>
                  </a:lnTo>
                  <a:lnTo>
                    <a:pt x="53" y="28"/>
                  </a:lnTo>
                  <a:lnTo>
                    <a:pt x="48" y="29"/>
                  </a:lnTo>
                  <a:lnTo>
                    <a:pt x="44" y="28"/>
                  </a:lnTo>
                  <a:lnTo>
                    <a:pt x="32" y="28"/>
                  </a:lnTo>
                  <a:lnTo>
                    <a:pt x="28" y="26"/>
                  </a:lnTo>
                  <a:lnTo>
                    <a:pt x="21" y="24"/>
                  </a:lnTo>
                  <a:lnTo>
                    <a:pt x="18" y="24"/>
                  </a:lnTo>
                  <a:lnTo>
                    <a:pt x="15" y="22"/>
                  </a:lnTo>
                  <a:lnTo>
                    <a:pt x="7" y="20"/>
                  </a:lnTo>
                  <a:lnTo>
                    <a:pt x="5" y="18"/>
                  </a:lnTo>
                  <a:lnTo>
                    <a:pt x="5" y="20"/>
                  </a:lnTo>
                  <a:lnTo>
                    <a:pt x="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5" name="Freeform 4157"/>
            <p:cNvSpPr>
              <a:spLocks/>
            </p:cNvSpPr>
            <p:nvPr/>
          </p:nvSpPr>
          <p:spPr bwMode="auto">
            <a:xfrm>
              <a:off x="5025" y="3800"/>
              <a:ext cx="4" cy="9"/>
            </a:xfrm>
            <a:custGeom>
              <a:avLst/>
              <a:gdLst>
                <a:gd name="T0" fmla="*/ 2 w 8"/>
                <a:gd name="T1" fmla="*/ 17 h 18"/>
                <a:gd name="T2" fmla="*/ 1 w 8"/>
                <a:gd name="T3" fmla="*/ 18 h 18"/>
                <a:gd name="T4" fmla="*/ 5 w 8"/>
                <a:gd name="T5" fmla="*/ 11 h 18"/>
                <a:gd name="T6" fmla="*/ 6 w 8"/>
                <a:gd name="T7" fmla="*/ 8 h 18"/>
                <a:gd name="T8" fmla="*/ 7 w 8"/>
                <a:gd name="T9" fmla="*/ 6 h 18"/>
                <a:gd name="T10" fmla="*/ 7 w 8"/>
                <a:gd name="T11" fmla="*/ 2 h 18"/>
                <a:gd name="T12" fmla="*/ 8 w 8"/>
                <a:gd name="T13" fmla="*/ 0 h 18"/>
                <a:gd name="T14" fmla="*/ 6 w 8"/>
                <a:gd name="T15" fmla="*/ 0 h 18"/>
                <a:gd name="T16" fmla="*/ 5 w 8"/>
                <a:gd name="T17" fmla="*/ 2 h 18"/>
                <a:gd name="T18" fmla="*/ 5 w 8"/>
                <a:gd name="T19" fmla="*/ 6 h 18"/>
                <a:gd name="T20" fmla="*/ 4 w 8"/>
                <a:gd name="T21" fmla="*/ 8 h 18"/>
                <a:gd name="T22" fmla="*/ 2 w 8"/>
                <a:gd name="T23" fmla="*/ 11 h 18"/>
                <a:gd name="T24" fmla="*/ 0 w 8"/>
                <a:gd name="T25" fmla="*/ 16 h 18"/>
                <a:gd name="T26" fmla="*/ 1 w 8"/>
                <a:gd name="T27" fmla="*/ 16 h 18"/>
                <a:gd name="T28" fmla="*/ 2 w 8"/>
                <a:gd name="T29" fmla="*/ 17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2" y="17"/>
                  </a:moveTo>
                  <a:lnTo>
                    <a:pt x="1" y="18"/>
                  </a:lnTo>
                  <a:lnTo>
                    <a:pt x="5" y="11"/>
                  </a:lnTo>
                  <a:lnTo>
                    <a:pt x="6" y="8"/>
                  </a:lnTo>
                  <a:lnTo>
                    <a:pt x="7" y="6"/>
                  </a:lnTo>
                  <a:lnTo>
                    <a:pt x="7" y="2"/>
                  </a:lnTo>
                  <a:lnTo>
                    <a:pt x="8" y="0"/>
                  </a:lnTo>
                  <a:lnTo>
                    <a:pt x="6" y="0"/>
                  </a:lnTo>
                  <a:lnTo>
                    <a:pt x="5" y="2"/>
                  </a:lnTo>
                  <a:lnTo>
                    <a:pt x="5" y="6"/>
                  </a:lnTo>
                  <a:lnTo>
                    <a:pt x="4" y="8"/>
                  </a:lnTo>
                  <a:lnTo>
                    <a:pt x="2" y="11"/>
                  </a:lnTo>
                  <a:lnTo>
                    <a:pt x="0" y="16"/>
                  </a:lnTo>
                  <a:lnTo>
                    <a:pt x="1" y="16"/>
                  </a:lnTo>
                  <a:lnTo>
                    <a:pt x="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6" name="Freeform 4158"/>
            <p:cNvSpPr>
              <a:spLocks/>
            </p:cNvSpPr>
            <p:nvPr/>
          </p:nvSpPr>
          <p:spPr bwMode="auto">
            <a:xfrm>
              <a:off x="5026" y="3792"/>
              <a:ext cx="3" cy="8"/>
            </a:xfrm>
            <a:custGeom>
              <a:avLst/>
              <a:gdLst>
                <a:gd name="T0" fmla="*/ 6 w 6"/>
                <a:gd name="T1" fmla="*/ 15 h 15"/>
                <a:gd name="T2" fmla="*/ 5 w 6"/>
                <a:gd name="T3" fmla="*/ 11 h 15"/>
                <a:gd name="T4" fmla="*/ 5 w 6"/>
                <a:gd name="T5" fmla="*/ 8 h 15"/>
                <a:gd name="T6" fmla="*/ 4 w 6"/>
                <a:gd name="T7" fmla="*/ 6 h 15"/>
                <a:gd name="T8" fmla="*/ 4 w 6"/>
                <a:gd name="T9" fmla="*/ 2 h 15"/>
                <a:gd name="T10" fmla="*/ 3 w 6"/>
                <a:gd name="T11" fmla="*/ 0 h 15"/>
                <a:gd name="T12" fmla="*/ 2 w 6"/>
                <a:gd name="T13" fmla="*/ 0 h 15"/>
                <a:gd name="T14" fmla="*/ 0 w 6"/>
                <a:gd name="T15" fmla="*/ 0 h 15"/>
                <a:gd name="T16" fmla="*/ 2 w 6"/>
                <a:gd name="T17" fmla="*/ 2 h 15"/>
                <a:gd name="T18" fmla="*/ 2 w 6"/>
                <a:gd name="T19" fmla="*/ 6 h 15"/>
                <a:gd name="T20" fmla="*/ 3 w 6"/>
                <a:gd name="T21" fmla="*/ 8 h 15"/>
                <a:gd name="T22" fmla="*/ 3 w 6"/>
                <a:gd name="T23" fmla="*/ 11 h 15"/>
                <a:gd name="T24" fmla="*/ 4 w 6"/>
                <a:gd name="T25" fmla="*/ 15 h 15"/>
                <a:gd name="T26" fmla="*/ 6 w 6"/>
                <a:gd name="T27" fmla="*/ 15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5"/>
                <a:gd name="T44" fmla="*/ 6 w 6"/>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5">
                  <a:moveTo>
                    <a:pt x="6" y="15"/>
                  </a:moveTo>
                  <a:lnTo>
                    <a:pt x="5" y="11"/>
                  </a:lnTo>
                  <a:lnTo>
                    <a:pt x="5" y="8"/>
                  </a:lnTo>
                  <a:lnTo>
                    <a:pt x="4" y="6"/>
                  </a:lnTo>
                  <a:lnTo>
                    <a:pt x="4" y="2"/>
                  </a:lnTo>
                  <a:lnTo>
                    <a:pt x="3" y="0"/>
                  </a:lnTo>
                  <a:lnTo>
                    <a:pt x="2" y="0"/>
                  </a:lnTo>
                  <a:lnTo>
                    <a:pt x="0" y="0"/>
                  </a:lnTo>
                  <a:lnTo>
                    <a:pt x="2" y="2"/>
                  </a:lnTo>
                  <a:lnTo>
                    <a:pt x="2" y="6"/>
                  </a:lnTo>
                  <a:lnTo>
                    <a:pt x="3" y="8"/>
                  </a:lnTo>
                  <a:lnTo>
                    <a:pt x="3" y="11"/>
                  </a:lnTo>
                  <a:lnTo>
                    <a:pt x="4" y="15"/>
                  </a:lnTo>
                  <a:lnTo>
                    <a:pt x="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7" name="Freeform 4159"/>
            <p:cNvSpPr>
              <a:spLocks/>
            </p:cNvSpPr>
            <p:nvPr/>
          </p:nvSpPr>
          <p:spPr bwMode="auto">
            <a:xfrm>
              <a:off x="5025" y="3791"/>
              <a:ext cx="2" cy="2"/>
            </a:xfrm>
            <a:custGeom>
              <a:avLst/>
              <a:gdLst>
                <a:gd name="T0" fmla="*/ 5 w 5"/>
                <a:gd name="T1" fmla="*/ 3 h 4"/>
                <a:gd name="T2" fmla="*/ 4 w 5"/>
                <a:gd name="T3" fmla="*/ 1 h 4"/>
                <a:gd name="T4" fmla="*/ 2 w 5"/>
                <a:gd name="T5" fmla="*/ 0 h 4"/>
                <a:gd name="T6" fmla="*/ 1 w 5"/>
                <a:gd name="T7" fmla="*/ 1 h 4"/>
                <a:gd name="T8" fmla="*/ 0 w 5"/>
                <a:gd name="T9" fmla="*/ 2 h 4"/>
                <a:gd name="T10" fmla="*/ 2 w 5"/>
                <a:gd name="T11" fmla="*/ 4 h 4"/>
                <a:gd name="T12" fmla="*/ 4 w 5"/>
                <a:gd name="T13" fmla="*/ 3 h 4"/>
                <a:gd name="T14" fmla="*/ 5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3"/>
                  </a:moveTo>
                  <a:lnTo>
                    <a:pt x="4" y="1"/>
                  </a:lnTo>
                  <a:lnTo>
                    <a:pt x="2" y="0"/>
                  </a:lnTo>
                  <a:lnTo>
                    <a:pt x="1" y="1"/>
                  </a:lnTo>
                  <a:lnTo>
                    <a:pt x="0" y="2"/>
                  </a:lnTo>
                  <a:lnTo>
                    <a:pt x="2" y="4"/>
                  </a:lnTo>
                  <a:lnTo>
                    <a:pt x="4" y="3"/>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8" name="Freeform 4160"/>
            <p:cNvSpPr>
              <a:spLocks/>
            </p:cNvSpPr>
            <p:nvPr/>
          </p:nvSpPr>
          <p:spPr bwMode="auto">
            <a:xfrm>
              <a:off x="5024" y="3790"/>
              <a:ext cx="2" cy="2"/>
            </a:xfrm>
            <a:custGeom>
              <a:avLst/>
              <a:gdLst>
                <a:gd name="T0" fmla="*/ 2 w 3"/>
                <a:gd name="T1" fmla="*/ 3 h 5"/>
                <a:gd name="T2" fmla="*/ 3 w 3"/>
                <a:gd name="T3" fmla="*/ 3 h 5"/>
                <a:gd name="T4" fmla="*/ 2 w 3"/>
                <a:gd name="T5" fmla="*/ 0 h 5"/>
                <a:gd name="T6" fmla="*/ 1 w 3"/>
                <a:gd name="T7" fmla="*/ 0 h 5"/>
                <a:gd name="T8" fmla="*/ 0 w 3"/>
                <a:gd name="T9" fmla="*/ 0 h 5"/>
                <a:gd name="T10" fmla="*/ 2 w 3"/>
                <a:gd name="T11" fmla="*/ 5 h 5"/>
                <a:gd name="T12" fmla="*/ 1 w 3"/>
                <a:gd name="T13" fmla="*/ 4 h 5"/>
                <a:gd name="T14" fmla="*/ 2 w 3"/>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3"/>
                  </a:moveTo>
                  <a:lnTo>
                    <a:pt x="3" y="3"/>
                  </a:lnTo>
                  <a:lnTo>
                    <a:pt x="2" y="0"/>
                  </a:lnTo>
                  <a:lnTo>
                    <a:pt x="1" y="0"/>
                  </a:lnTo>
                  <a:lnTo>
                    <a:pt x="0" y="0"/>
                  </a:lnTo>
                  <a:lnTo>
                    <a:pt x="2" y="5"/>
                  </a:lnTo>
                  <a:lnTo>
                    <a:pt x="1" y="4"/>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799" name="Freeform 4161"/>
            <p:cNvSpPr>
              <a:spLocks/>
            </p:cNvSpPr>
            <p:nvPr/>
          </p:nvSpPr>
          <p:spPr bwMode="auto">
            <a:xfrm>
              <a:off x="5019" y="3785"/>
              <a:ext cx="6" cy="6"/>
            </a:xfrm>
            <a:custGeom>
              <a:avLst/>
              <a:gdLst>
                <a:gd name="T0" fmla="*/ 12 w 12"/>
                <a:gd name="T1" fmla="*/ 10 h 12"/>
                <a:gd name="T2" fmla="*/ 11 w 12"/>
                <a:gd name="T3" fmla="*/ 8 h 12"/>
                <a:gd name="T4" fmla="*/ 5 w 12"/>
                <a:gd name="T5" fmla="*/ 2 h 12"/>
                <a:gd name="T6" fmla="*/ 2 w 12"/>
                <a:gd name="T7" fmla="*/ 0 h 12"/>
                <a:gd name="T8" fmla="*/ 1 w 12"/>
                <a:gd name="T9" fmla="*/ 1 h 12"/>
                <a:gd name="T10" fmla="*/ 0 w 12"/>
                <a:gd name="T11" fmla="*/ 2 h 12"/>
                <a:gd name="T12" fmla="*/ 3 w 12"/>
                <a:gd name="T13" fmla="*/ 5 h 12"/>
                <a:gd name="T14" fmla="*/ 10 w 12"/>
                <a:gd name="T15" fmla="*/ 12 h 12"/>
                <a:gd name="T16" fmla="*/ 11 w 12"/>
                <a:gd name="T17" fmla="*/ 10 h 12"/>
                <a:gd name="T18" fmla="*/ 12 w 12"/>
                <a:gd name="T19" fmla="*/ 1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12"/>
                <a:gd name="T32" fmla="*/ 12 w 12"/>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12">
                  <a:moveTo>
                    <a:pt x="12" y="10"/>
                  </a:moveTo>
                  <a:lnTo>
                    <a:pt x="11" y="8"/>
                  </a:lnTo>
                  <a:lnTo>
                    <a:pt x="5" y="2"/>
                  </a:lnTo>
                  <a:lnTo>
                    <a:pt x="2" y="0"/>
                  </a:lnTo>
                  <a:lnTo>
                    <a:pt x="1" y="1"/>
                  </a:lnTo>
                  <a:lnTo>
                    <a:pt x="0" y="2"/>
                  </a:lnTo>
                  <a:lnTo>
                    <a:pt x="3" y="5"/>
                  </a:lnTo>
                  <a:lnTo>
                    <a:pt x="10" y="12"/>
                  </a:lnTo>
                  <a:lnTo>
                    <a:pt x="11" y="10"/>
                  </a:lnTo>
                  <a:lnTo>
                    <a:pt x="1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0" name="Freeform 4162"/>
            <p:cNvSpPr>
              <a:spLocks/>
            </p:cNvSpPr>
            <p:nvPr/>
          </p:nvSpPr>
          <p:spPr bwMode="auto">
            <a:xfrm>
              <a:off x="5018" y="3784"/>
              <a:ext cx="4" cy="2"/>
            </a:xfrm>
            <a:custGeom>
              <a:avLst/>
              <a:gdLst>
                <a:gd name="T0" fmla="*/ 4 w 7"/>
                <a:gd name="T1" fmla="*/ 1 h 3"/>
                <a:gd name="T2" fmla="*/ 7 w 7"/>
                <a:gd name="T3" fmla="*/ 3 h 3"/>
                <a:gd name="T4" fmla="*/ 0 w 7"/>
                <a:gd name="T5" fmla="*/ 0 h 3"/>
                <a:gd name="T6" fmla="*/ 0 w 7"/>
                <a:gd name="T7" fmla="*/ 1 h 3"/>
                <a:gd name="T8" fmla="*/ 0 w 7"/>
                <a:gd name="T9" fmla="*/ 2 h 3"/>
                <a:gd name="T10" fmla="*/ 3 w 7"/>
                <a:gd name="T11" fmla="*/ 3 h 3"/>
                <a:gd name="T12" fmla="*/ 3 w 7"/>
                <a:gd name="T13" fmla="*/ 2 h 3"/>
                <a:gd name="T14" fmla="*/ 4 w 7"/>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4" y="1"/>
                  </a:moveTo>
                  <a:lnTo>
                    <a:pt x="7" y="3"/>
                  </a:lnTo>
                  <a:lnTo>
                    <a:pt x="0" y="0"/>
                  </a:lnTo>
                  <a:lnTo>
                    <a:pt x="0" y="1"/>
                  </a:lnTo>
                  <a:lnTo>
                    <a:pt x="0" y="2"/>
                  </a:lnTo>
                  <a:lnTo>
                    <a:pt x="3" y="3"/>
                  </a:lnTo>
                  <a:lnTo>
                    <a:pt x="3" y="2"/>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1" name="Freeform 4163"/>
            <p:cNvSpPr>
              <a:spLocks/>
            </p:cNvSpPr>
            <p:nvPr/>
          </p:nvSpPr>
          <p:spPr bwMode="auto">
            <a:xfrm>
              <a:off x="5003" y="3779"/>
              <a:ext cx="16" cy="7"/>
            </a:xfrm>
            <a:custGeom>
              <a:avLst/>
              <a:gdLst>
                <a:gd name="T0" fmla="*/ 27 w 29"/>
                <a:gd name="T1" fmla="*/ 12 h 13"/>
                <a:gd name="T2" fmla="*/ 29 w 29"/>
                <a:gd name="T3" fmla="*/ 11 h 13"/>
                <a:gd name="T4" fmla="*/ 22 w 29"/>
                <a:gd name="T5" fmla="*/ 6 h 13"/>
                <a:gd name="T6" fmla="*/ 16 w 29"/>
                <a:gd name="T7" fmla="*/ 5 h 13"/>
                <a:gd name="T8" fmla="*/ 9 w 29"/>
                <a:gd name="T9" fmla="*/ 3 h 13"/>
                <a:gd name="T10" fmla="*/ 0 w 29"/>
                <a:gd name="T11" fmla="*/ 0 h 13"/>
                <a:gd name="T12" fmla="*/ 0 w 29"/>
                <a:gd name="T13" fmla="*/ 2 h 13"/>
                <a:gd name="T14" fmla="*/ 0 w 29"/>
                <a:gd name="T15" fmla="*/ 3 h 13"/>
                <a:gd name="T16" fmla="*/ 9 w 29"/>
                <a:gd name="T17" fmla="*/ 5 h 13"/>
                <a:gd name="T18" fmla="*/ 16 w 29"/>
                <a:gd name="T19" fmla="*/ 7 h 13"/>
                <a:gd name="T20" fmla="*/ 19 w 29"/>
                <a:gd name="T21" fmla="*/ 9 h 13"/>
                <a:gd name="T22" fmla="*/ 23 w 29"/>
                <a:gd name="T23" fmla="*/ 11 h 13"/>
                <a:gd name="T24" fmla="*/ 27 w 29"/>
                <a:gd name="T25" fmla="*/ 13 h 13"/>
                <a:gd name="T26" fmla="*/ 27 w 29"/>
                <a:gd name="T27" fmla="*/ 12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3"/>
                <a:gd name="T44" fmla="*/ 29 w 29"/>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3">
                  <a:moveTo>
                    <a:pt x="27" y="12"/>
                  </a:moveTo>
                  <a:lnTo>
                    <a:pt x="29" y="11"/>
                  </a:lnTo>
                  <a:lnTo>
                    <a:pt x="22" y="6"/>
                  </a:lnTo>
                  <a:lnTo>
                    <a:pt x="16" y="5"/>
                  </a:lnTo>
                  <a:lnTo>
                    <a:pt x="9" y="3"/>
                  </a:lnTo>
                  <a:lnTo>
                    <a:pt x="0" y="0"/>
                  </a:lnTo>
                  <a:lnTo>
                    <a:pt x="0" y="2"/>
                  </a:lnTo>
                  <a:lnTo>
                    <a:pt x="0" y="3"/>
                  </a:lnTo>
                  <a:lnTo>
                    <a:pt x="9" y="5"/>
                  </a:lnTo>
                  <a:lnTo>
                    <a:pt x="16" y="7"/>
                  </a:lnTo>
                  <a:lnTo>
                    <a:pt x="19" y="9"/>
                  </a:lnTo>
                  <a:lnTo>
                    <a:pt x="23" y="11"/>
                  </a:lnTo>
                  <a:lnTo>
                    <a:pt x="27" y="13"/>
                  </a:lnTo>
                  <a:lnTo>
                    <a:pt x="2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2" name="Freeform 4164"/>
            <p:cNvSpPr>
              <a:spLocks/>
            </p:cNvSpPr>
            <p:nvPr/>
          </p:nvSpPr>
          <p:spPr bwMode="auto">
            <a:xfrm>
              <a:off x="5001" y="3779"/>
              <a:ext cx="2" cy="2"/>
            </a:xfrm>
            <a:custGeom>
              <a:avLst/>
              <a:gdLst>
                <a:gd name="T0" fmla="*/ 5 w 5"/>
                <a:gd name="T1" fmla="*/ 1 h 5"/>
                <a:gd name="T2" fmla="*/ 0 w 5"/>
                <a:gd name="T3" fmla="*/ 0 h 5"/>
                <a:gd name="T4" fmla="*/ 0 w 5"/>
                <a:gd name="T5" fmla="*/ 0 h 5"/>
                <a:gd name="T6" fmla="*/ 0 w 5"/>
                <a:gd name="T7" fmla="*/ 3 h 5"/>
                <a:gd name="T8" fmla="*/ 0 w 5"/>
                <a:gd name="T9" fmla="*/ 5 h 5"/>
                <a:gd name="T10" fmla="*/ 5 w 5"/>
                <a:gd name="T11" fmla="*/ 5 h 5"/>
                <a:gd name="T12" fmla="*/ 5 w 5"/>
                <a:gd name="T13" fmla="*/ 3 h 5"/>
                <a:gd name="T14" fmla="*/ 5 w 5"/>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5" y="1"/>
                  </a:moveTo>
                  <a:lnTo>
                    <a:pt x="0" y="0"/>
                  </a:lnTo>
                  <a:lnTo>
                    <a:pt x="0" y="3"/>
                  </a:lnTo>
                  <a:lnTo>
                    <a:pt x="0" y="5"/>
                  </a:lnTo>
                  <a:lnTo>
                    <a:pt x="5" y="5"/>
                  </a:lnTo>
                  <a:lnTo>
                    <a:pt x="5" y="3"/>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3" name="Freeform 4165"/>
            <p:cNvSpPr>
              <a:spLocks/>
            </p:cNvSpPr>
            <p:nvPr/>
          </p:nvSpPr>
          <p:spPr bwMode="auto">
            <a:xfrm>
              <a:off x="4999" y="3779"/>
              <a:ext cx="4" cy="2"/>
            </a:xfrm>
            <a:custGeom>
              <a:avLst/>
              <a:gdLst>
                <a:gd name="T0" fmla="*/ 4 w 9"/>
                <a:gd name="T1" fmla="*/ 3 h 5"/>
                <a:gd name="T2" fmla="*/ 4 w 9"/>
                <a:gd name="T3" fmla="*/ 1 h 5"/>
                <a:gd name="T4" fmla="*/ 0 w 9"/>
                <a:gd name="T5" fmla="*/ 0 h 5"/>
                <a:gd name="T6" fmla="*/ 0 w 9"/>
                <a:gd name="T7" fmla="*/ 1 h 5"/>
                <a:gd name="T8" fmla="*/ 0 w 9"/>
                <a:gd name="T9" fmla="*/ 3 h 5"/>
                <a:gd name="T10" fmla="*/ 9 w 9"/>
                <a:gd name="T11" fmla="*/ 5 h 5"/>
                <a:gd name="T12" fmla="*/ 4 w 9"/>
                <a:gd name="T13" fmla="*/ 5 h 5"/>
                <a:gd name="T14" fmla="*/ 4 w 9"/>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5"/>
                <a:gd name="T26" fmla="*/ 9 w 9"/>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5">
                  <a:moveTo>
                    <a:pt x="4" y="3"/>
                  </a:moveTo>
                  <a:lnTo>
                    <a:pt x="4" y="1"/>
                  </a:lnTo>
                  <a:lnTo>
                    <a:pt x="0" y="0"/>
                  </a:lnTo>
                  <a:lnTo>
                    <a:pt x="0" y="1"/>
                  </a:lnTo>
                  <a:lnTo>
                    <a:pt x="0" y="3"/>
                  </a:lnTo>
                  <a:lnTo>
                    <a:pt x="9" y="5"/>
                  </a:lnTo>
                  <a:lnTo>
                    <a:pt x="4" y="5"/>
                  </a:lnTo>
                  <a:lnTo>
                    <a:pt x="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4" name="Freeform 4166"/>
            <p:cNvSpPr>
              <a:spLocks/>
            </p:cNvSpPr>
            <p:nvPr/>
          </p:nvSpPr>
          <p:spPr bwMode="auto">
            <a:xfrm>
              <a:off x="4980" y="3778"/>
              <a:ext cx="19" cy="2"/>
            </a:xfrm>
            <a:custGeom>
              <a:avLst/>
              <a:gdLst>
                <a:gd name="T0" fmla="*/ 36 w 36"/>
                <a:gd name="T1" fmla="*/ 1 h 5"/>
                <a:gd name="T2" fmla="*/ 31 w 36"/>
                <a:gd name="T3" fmla="*/ 0 h 5"/>
                <a:gd name="T4" fmla="*/ 4 w 36"/>
                <a:gd name="T5" fmla="*/ 0 h 5"/>
                <a:gd name="T6" fmla="*/ 0 w 36"/>
                <a:gd name="T7" fmla="*/ 2 h 5"/>
                <a:gd name="T8" fmla="*/ 0 w 36"/>
                <a:gd name="T9" fmla="*/ 4 h 5"/>
                <a:gd name="T10" fmla="*/ 0 w 36"/>
                <a:gd name="T11" fmla="*/ 5 h 5"/>
                <a:gd name="T12" fmla="*/ 1 w 36"/>
                <a:gd name="T13" fmla="*/ 5 h 5"/>
                <a:gd name="T14" fmla="*/ 36 w 36"/>
                <a:gd name="T15" fmla="*/ 5 h 5"/>
                <a:gd name="T16" fmla="*/ 36 w 36"/>
                <a:gd name="T17" fmla="*/ 2 h 5"/>
                <a:gd name="T18" fmla="*/ 36 w 36"/>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5"/>
                <a:gd name="T32" fmla="*/ 36 w 3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5">
                  <a:moveTo>
                    <a:pt x="36" y="1"/>
                  </a:moveTo>
                  <a:lnTo>
                    <a:pt x="31" y="0"/>
                  </a:lnTo>
                  <a:lnTo>
                    <a:pt x="4" y="0"/>
                  </a:lnTo>
                  <a:lnTo>
                    <a:pt x="0" y="2"/>
                  </a:lnTo>
                  <a:lnTo>
                    <a:pt x="0" y="4"/>
                  </a:lnTo>
                  <a:lnTo>
                    <a:pt x="0" y="5"/>
                  </a:lnTo>
                  <a:lnTo>
                    <a:pt x="1" y="5"/>
                  </a:lnTo>
                  <a:lnTo>
                    <a:pt x="36" y="5"/>
                  </a:lnTo>
                  <a:lnTo>
                    <a:pt x="36" y="2"/>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5" name="Freeform 4167"/>
            <p:cNvSpPr>
              <a:spLocks/>
            </p:cNvSpPr>
            <p:nvPr/>
          </p:nvSpPr>
          <p:spPr bwMode="auto">
            <a:xfrm>
              <a:off x="4975" y="3769"/>
              <a:ext cx="5" cy="12"/>
            </a:xfrm>
            <a:custGeom>
              <a:avLst/>
              <a:gdLst>
                <a:gd name="T0" fmla="*/ 9 w 9"/>
                <a:gd name="T1" fmla="*/ 22 h 24"/>
                <a:gd name="T2" fmla="*/ 9 w 9"/>
                <a:gd name="T3" fmla="*/ 19 h 24"/>
                <a:gd name="T4" fmla="*/ 5 w 9"/>
                <a:gd name="T5" fmla="*/ 19 h 24"/>
                <a:gd name="T6" fmla="*/ 2 w 9"/>
                <a:gd name="T7" fmla="*/ 22 h 24"/>
                <a:gd name="T8" fmla="*/ 7 w 9"/>
                <a:gd name="T9" fmla="*/ 1 h 24"/>
                <a:gd name="T10" fmla="*/ 7 w 9"/>
                <a:gd name="T11" fmla="*/ 0 h 24"/>
                <a:gd name="T12" fmla="*/ 5 w 9"/>
                <a:gd name="T13" fmla="*/ 0 h 24"/>
                <a:gd name="T14" fmla="*/ 4 w 9"/>
                <a:gd name="T15" fmla="*/ 0 h 24"/>
                <a:gd name="T16" fmla="*/ 4 w 9"/>
                <a:gd name="T17" fmla="*/ 1 h 24"/>
                <a:gd name="T18" fmla="*/ 0 w 9"/>
                <a:gd name="T19" fmla="*/ 23 h 24"/>
                <a:gd name="T20" fmla="*/ 1 w 9"/>
                <a:gd name="T21" fmla="*/ 24 h 24"/>
                <a:gd name="T22" fmla="*/ 2 w 9"/>
                <a:gd name="T23" fmla="*/ 24 h 24"/>
                <a:gd name="T24" fmla="*/ 7 w 9"/>
                <a:gd name="T25" fmla="*/ 24 h 24"/>
                <a:gd name="T26" fmla="*/ 9 w 9"/>
                <a:gd name="T27" fmla="*/ 23 h 24"/>
                <a:gd name="T28" fmla="*/ 9 w 9"/>
                <a:gd name="T29" fmla="*/ 22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24"/>
                <a:gd name="T47" fmla="*/ 9 w 9"/>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24">
                  <a:moveTo>
                    <a:pt x="9" y="22"/>
                  </a:moveTo>
                  <a:lnTo>
                    <a:pt x="9" y="19"/>
                  </a:lnTo>
                  <a:lnTo>
                    <a:pt x="5" y="19"/>
                  </a:lnTo>
                  <a:lnTo>
                    <a:pt x="2" y="22"/>
                  </a:lnTo>
                  <a:lnTo>
                    <a:pt x="7" y="1"/>
                  </a:lnTo>
                  <a:lnTo>
                    <a:pt x="7" y="0"/>
                  </a:lnTo>
                  <a:lnTo>
                    <a:pt x="5" y="0"/>
                  </a:lnTo>
                  <a:lnTo>
                    <a:pt x="4" y="0"/>
                  </a:lnTo>
                  <a:lnTo>
                    <a:pt x="4" y="1"/>
                  </a:lnTo>
                  <a:lnTo>
                    <a:pt x="0" y="23"/>
                  </a:lnTo>
                  <a:lnTo>
                    <a:pt x="1" y="24"/>
                  </a:lnTo>
                  <a:lnTo>
                    <a:pt x="2" y="24"/>
                  </a:lnTo>
                  <a:lnTo>
                    <a:pt x="7" y="24"/>
                  </a:lnTo>
                  <a:lnTo>
                    <a:pt x="9" y="23"/>
                  </a:lnTo>
                  <a:lnTo>
                    <a:pt x="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6" name="Freeform 4168"/>
            <p:cNvSpPr>
              <a:spLocks/>
            </p:cNvSpPr>
            <p:nvPr/>
          </p:nvSpPr>
          <p:spPr bwMode="auto">
            <a:xfrm>
              <a:off x="4978" y="3768"/>
              <a:ext cx="1" cy="1"/>
            </a:xfrm>
            <a:custGeom>
              <a:avLst/>
              <a:gdLst>
                <a:gd name="T0" fmla="*/ 1 w 1"/>
                <a:gd name="T1" fmla="*/ 1 h 2"/>
                <a:gd name="T2" fmla="*/ 1 w 1"/>
                <a:gd name="T3" fmla="*/ 2 h 2"/>
                <a:gd name="T4" fmla="*/ 0 w 1"/>
                <a:gd name="T5" fmla="*/ 0 h 2"/>
                <a:gd name="T6" fmla="*/ 0 w 1"/>
                <a:gd name="T7" fmla="*/ 1 h 2"/>
                <a:gd name="T8" fmla="*/ 1 w 1"/>
                <a:gd name="T9" fmla="*/ 1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1"/>
                  </a:moveTo>
                  <a:lnTo>
                    <a:pt x="1" y="2"/>
                  </a:lnTo>
                  <a:lnTo>
                    <a:pt x="0"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7" name="Freeform 4169"/>
            <p:cNvSpPr>
              <a:spLocks/>
            </p:cNvSpPr>
            <p:nvPr/>
          </p:nvSpPr>
          <p:spPr bwMode="auto">
            <a:xfrm>
              <a:off x="4978" y="3768"/>
              <a:ext cx="4" cy="1"/>
            </a:xfrm>
            <a:custGeom>
              <a:avLst/>
              <a:gdLst>
                <a:gd name="T0" fmla="*/ 1 w 7"/>
                <a:gd name="T1" fmla="*/ 2 h 2"/>
                <a:gd name="T2" fmla="*/ 7 w 7"/>
                <a:gd name="T3" fmla="*/ 2 h 2"/>
                <a:gd name="T4" fmla="*/ 7 w 7"/>
                <a:gd name="T5" fmla="*/ 1 h 2"/>
                <a:gd name="T6" fmla="*/ 7 w 7"/>
                <a:gd name="T7" fmla="*/ 0 h 2"/>
                <a:gd name="T8" fmla="*/ 0 w 7"/>
                <a:gd name="T9" fmla="*/ 0 h 2"/>
                <a:gd name="T10" fmla="*/ 1 w 7"/>
                <a:gd name="T11" fmla="*/ 2 h 2"/>
                <a:gd name="T12" fmla="*/ 0 60000 65536"/>
                <a:gd name="T13" fmla="*/ 0 60000 65536"/>
                <a:gd name="T14" fmla="*/ 0 60000 65536"/>
                <a:gd name="T15" fmla="*/ 0 60000 65536"/>
                <a:gd name="T16" fmla="*/ 0 60000 65536"/>
                <a:gd name="T17" fmla="*/ 0 60000 65536"/>
                <a:gd name="T18" fmla="*/ 0 w 7"/>
                <a:gd name="T19" fmla="*/ 0 h 2"/>
                <a:gd name="T20" fmla="*/ 7 w 7"/>
                <a:gd name="T21" fmla="*/ 2 h 2"/>
              </a:gdLst>
              <a:ahLst/>
              <a:cxnLst>
                <a:cxn ang="T12">
                  <a:pos x="T0" y="T1"/>
                </a:cxn>
                <a:cxn ang="T13">
                  <a:pos x="T2" y="T3"/>
                </a:cxn>
                <a:cxn ang="T14">
                  <a:pos x="T4" y="T5"/>
                </a:cxn>
                <a:cxn ang="T15">
                  <a:pos x="T6" y="T7"/>
                </a:cxn>
                <a:cxn ang="T16">
                  <a:pos x="T8" y="T9"/>
                </a:cxn>
                <a:cxn ang="T17">
                  <a:pos x="T10" y="T11"/>
                </a:cxn>
              </a:cxnLst>
              <a:rect l="T18" t="T19" r="T20" b="T21"/>
              <a:pathLst>
                <a:path w="7" h="2">
                  <a:moveTo>
                    <a:pt x="1" y="2"/>
                  </a:moveTo>
                  <a:lnTo>
                    <a:pt x="7" y="2"/>
                  </a:lnTo>
                  <a:lnTo>
                    <a:pt x="7" y="1"/>
                  </a:lnTo>
                  <a:lnTo>
                    <a:pt x="7" y="0"/>
                  </a:lnTo>
                  <a:lnTo>
                    <a:pt x="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8" name="Freeform 4170"/>
            <p:cNvSpPr>
              <a:spLocks/>
            </p:cNvSpPr>
            <p:nvPr/>
          </p:nvSpPr>
          <p:spPr bwMode="auto">
            <a:xfrm>
              <a:off x="4982" y="3759"/>
              <a:ext cx="36" cy="11"/>
            </a:xfrm>
            <a:custGeom>
              <a:avLst/>
              <a:gdLst>
                <a:gd name="T0" fmla="*/ 1 w 70"/>
                <a:gd name="T1" fmla="*/ 21 h 23"/>
                <a:gd name="T2" fmla="*/ 0 w 70"/>
                <a:gd name="T3" fmla="*/ 22 h 23"/>
                <a:gd name="T4" fmla="*/ 1 w 70"/>
                <a:gd name="T5" fmla="*/ 23 h 23"/>
                <a:gd name="T6" fmla="*/ 6 w 70"/>
                <a:gd name="T7" fmla="*/ 22 h 23"/>
                <a:gd name="T8" fmla="*/ 20 w 70"/>
                <a:gd name="T9" fmla="*/ 22 h 23"/>
                <a:gd name="T10" fmla="*/ 24 w 70"/>
                <a:gd name="T11" fmla="*/ 21 h 23"/>
                <a:gd name="T12" fmla="*/ 28 w 70"/>
                <a:gd name="T13" fmla="*/ 20 h 23"/>
                <a:gd name="T14" fmla="*/ 32 w 70"/>
                <a:gd name="T15" fmla="*/ 20 h 23"/>
                <a:gd name="T16" fmla="*/ 36 w 70"/>
                <a:gd name="T17" fmla="*/ 18 h 23"/>
                <a:gd name="T18" fmla="*/ 40 w 70"/>
                <a:gd name="T19" fmla="*/ 17 h 23"/>
                <a:gd name="T20" fmla="*/ 47 w 70"/>
                <a:gd name="T21" fmla="*/ 15 h 23"/>
                <a:gd name="T22" fmla="*/ 53 w 70"/>
                <a:gd name="T23" fmla="*/ 14 h 23"/>
                <a:gd name="T24" fmla="*/ 56 w 70"/>
                <a:gd name="T25" fmla="*/ 12 h 23"/>
                <a:gd name="T26" fmla="*/ 60 w 70"/>
                <a:gd name="T27" fmla="*/ 10 h 23"/>
                <a:gd name="T28" fmla="*/ 62 w 70"/>
                <a:gd name="T29" fmla="*/ 8 h 23"/>
                <a:gd name="T30" fmla="*/ 66 w 70"/>
                <a:gd name="T31" fmla="*/ 7 h 23"/>
                <a:gd name="T32" fmla="*/ 70 w 70"/>
                <a:gd name="T33" fmla="*/ 2 h 23"/>
                <a:gd name="T34" fmla="*/ 69 w 70"/>
                <a:gd name="T35" fmla="*/ 1 h 23"/>
                <a:gd name="T36" fmla="*/ 68 w 70"/>
                <a:gd name="T37" fmla="*/ 0 h 23"/>
                <a:gd name="T38" fmla="*/ 63 w 70"/>
                <a:gd name="T39" fmla="*/ 5 h 23"/>
                <a:gd name="T40" fmla="*/ 60 w 70"/>
                <a:gd name="T41" fmla="*/ 6 h 23"/>
                <a:gd name="T42" fmla="*/ 58 w 70"/>
                <a:gd name="T43" fmla="*/ 8 h 23"/>
                <a:gd name="T44" fmla="*/ 53 w 70"/>
                <a:gd name="T45" fmla="*/ 9 h 23"/>
                <a:gd name="T46" fmla="*/ 51 w 70"/>
                <a:gd name="T47" fmla="*/ 12 h 23"/>
                <a:gd name="T48" fmla="*/ 47 w 70"/>
                <a:gd name="T49" fmla="*/ 13 h 23"/>
                <a:gd name="T50" fmla="*/ 40 w 70"/>
                <a:gd name="T51" fmla="*/ 15 h 23"/>
                <a:gd name="T52" fmla="*/ 36 w 70"/>
                <a:gd name="T53" fmla="*/ 16 h 23"/>
                <a:gd name="T54" fmla="*/ 32 w 70"/>
                <a:gd name="T55" fmla="*/ 17 h 23"/>
                <a:gd name="T56" fmla="*/ 28 w 70"/>
                <a:gd name="T57" fmla="*/ 17 h 23"/>
                <a:gd name="T58" fmla="*/ 24 w 70"/>
                <a:gd name="T59" fmla="*/ 18 h 23"/>
                <a:gd name="T60" fmla="*/ 20 w 70"/>
                <a:gd name="T61" fmla="*/ 20 h 23"/>
                <a:gd name="T62" fmla="*/ 6 w 70"/>
                <a:gd name="T63" fmla="*/ 20 h 23"/>
                <a:gd name="T64" fmla="*/ 3 w 70"/>
                <a:gd name="T65" fmla="*/ 21 h 23"/>
                <a:gd name="T66" fmla="*/ 2 w 70"/>
                <a:gd name="T67" fmla="*/ 20 h 23"/>
                <a:gd name="T68" fmla="*/ 1 w 70"/>
                <a:gd name="T69" fmla="*/ 20 h 23"/>
                <a:gd name="T70" fmla="*/ 1 w 70"/>
                <a:gd name="T71" fmla="*/ 21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23"/>
                <a:gd name="T110" fmla="*/ 70 w 7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23">
                  <a:moveTo>
                    <a:pt x="1" y="21"/>
                  </a:moveTo>
                  <a:lnTo>
                    <a:pt x="0" y="22"/>
                  </a:lnTo>
                  <a:lnTo>
                    <a:pt x="1" y="23"/>
                  </a:lnTo>
                  <a:lnTo>
                    <a:pt x="6" y="22"/>
                  </a:lnTo>
                  <a:lnTo>
                    <a:pt x="20" y="22"/>
                  </a:lnTo>
                  <a:lnTo>
                    <a:pt x="24" y="21"/>
                  </a:lnTo>
                  <a:lnTo>
                    <a:pt x="28" y="20"/>
                  </a:lnTo>
                  <a:lnTo>
                    <a:pt x="32" y="20"/>
                  </a:lnTo>
                  <a:lnTo>
                    <a:pt x="36" y="18"/>
                  </a:lnTo>
                  <a:lnTo>
                    <a:pt x="40" y="17"/>
                  </a:lnTo>
                  <a:lnTo>
                    <a:pt x="47" y="15"/>
                  </a:lnTo>
                  <a:lnTo>
                    <a:pt x="53" y="14"/>
                  </a:lnTo>
                  <a:lnTo>
                    <a:pt x="56" y="12"/>
                  </a:lnTo>
                  <a:lnTo>
                    <a:pt x="60" y="10"/>
                  </a:lnTo>
                  <a:lnTo>
                    <a:pt x="62" y="8"/>
                  </a:lnTo>
                  <a:lnTo>
                    <a:pt x="66" y="7"/>
                  </a:lnTo>
                  <a:lnTo>
                    <a:pt x="70" y="2"/>
                  </a:lnTo>
                  <a:lnTo>
                    <a:pt x="69" y="1"/>
                  </a:lnTo>
                  <a:lnTo>
                    <a:pt x="68" y="0"/>
                  </a:lnTo>
                  <a:lnTo>
                    <a:pt x="63" y="5"/>
                  </a:lnTo>
                  <a:lnTo>
                    <a:pt x="60" y="6"/>
                  </a:lnTo>
                  <a:lnTo>
                    <a:pt x="58" y="8"/>
                  </a:lnTo>
                  <a:lnTo>
                    <a:pt x="53" y="9"/>
                  </a:lnTo>
                  <a:lnTo>
                    <a:pt x="51" y="12"/>
                  </a:lnTo>
                  <a:lnTo>
                    <a:pt x="47" y="13"/>
                  </a:lnTo>
                  <a:lnTo>
                    <a:pt x="40" y="15"/>
                  </a:lnTo>
                  <a:lnTo>
                    <a:pt x="36" y="16"/>
                  </a:lnTo>
                  <a:lnTo>
                    <a:pt x="32" y="17"/>
                  </a:lnTo>
                  <a:lnTo>
                    <a:pt x="28" y="17"/>
                  </a:lnTo>
                  <a:lnTo>
                    <a:pt x="24" y="18"/>
                  </a:lnTo>
                  <a:lnTo>
                    <a:pt x="20" y="20"/>
                  </a:lnTo>
                  <a:lnTo>
                    <a:pt x="6" y="20"/>
                  </a:lnTo>
                  <a:lnTo>
                    <a:pt x="3" y="21"/>
                  </a:lnTo>
                  <a:lnTo>
                    <a:pt x="2" y="20"/>
                  </a:lnTo>
                  <a:lnTo>
                    <a:pt x="1" y="20"/>
                  </a:lnTo>
                  <a:lnTo>
                    <a:pt x="1"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09" name="Freeform 4171"/>
            <p:cNvSpPr>
              <a:spLocks/>
            </p:cNvSpPr>
            <p:nvPr/>
          </p:nvSpPr>
          <p:spPr bwMode="auto">
            <a:xfrm>
              <a:off x="5017" y="3745"/>
              <a:ext cx="4" cy="15"/>
            </a:xfrm>
            <a:custGeom>
              <a:avLst/>
              <a:gdLst>
                <a:gd name="T0" fmla="*/ 2 w 8"/>
                <a:gd name="T1" fmla="*/ 30 h 31"/>
                <a:gd name="T2" fmla="*/ 1 w 8"/>
                <a:gd name="T3" fmla="*/ 31 h 31"/>
                <a:gd name="T4" fmla="*/ 7 w 8"/>
                <a:gd name="T5" fmla="*/ 20 h 31"/>
                <a:gd name="T6" fmla="*/ 7 w 8"/>
                <a:gd name="T7" fmla="*/ 16 h 31"/>
                <a:gd name="T8" fmla="*/ 8 w 8"/>
                <a:gd name="T9" fmla="*/ 14 h 31"/>
                <a:gd name="T10" fmla="*/ 7 w 8"/>
                <a:gd name="T11" fmla="*/ 12 h 31"/>
                <a:gd name="T12" fmla="*/ 7 w 8"/>
                <a:gd name="T13" fmla="*/ 7 h 31"/>
                <a:gd name="T14" fmla="*/ 3 w 8"/>
                <a:gd name="T15" fmla="*/ 0 h 31"/>
                <a:gd name="T16" fmla="*/ 2 w 8"/>
                <a:gd name="T17" fmla="*/ 0 h 31"/>
                <a:gd name="T18" fmla="*/ 1 w 8"/>
                <a:gd name="T19" fmla="*/ 0 h 31"/>
                <a:gd name="T20" fmla="*/ 5 w 8"/>
                <a:gd name="T21" fmla="*/ 7 h 31"/>
                <a:gd name="T22" fmla="*/ 5 w 8"/>
                <a:gd name="T23" fmla="*/ 12 h 31"/>
                <a:gd name="T24" fmla="*/ 6 w 8"/>
                <a:gd name="T25" fmla="*/ 14 h 31"/>
                <a:gd name="T26" fmla="*/ 5 w 8"/>
                <a:gd name="T27" fmla="*/ 16 h 31"/>
                <a:gd name="T28" fmla="*/ 5 w 8"/>
                <a:gd name="T29" fmla="*/ 20 h 31"/>
                <a:gd name="T30" fmla="*/ 0 w 8"/>
                <a:gd name="T31" fmla="*/ 29 h 31"/>
                <a:gd name="T32" fmla="*/ 1 w 8"/>
                <a:gd name="T33" fmla="*/ 29 h 31"/>
                <a:gd name="T34" fmla="*/ 2 w 8"/>
                <a:gd name="T35" fmla="*/ 30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31"/>
                <a:gd name="T56" fmla="*/ 8 w 8"/>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31">
                  <a:moveTo>
                    <a:pt x="2" y="30"/>
                  </a:moveTo>
                  <a:lnTo>
                    <a:pt x="1" y="31"/>
                  </a:lnTo>
                  <a:lnTo>
                    <a:pt x="7" y="20"/>
                  </a:lnTo>
                  <a:lnTo>
                    <a:pt x="7" y="16"/>
                  </a:lnTo>
                  <a:lnTo>
                    <a:pt x="8" y="14"/>
                  </a:lnTo>
                  <a:lnTo>
                    <a:pt x="7" y="12"/>
                  </a:lnTo>
                  <a:lnTo>
                    <a:pt x="7" y="7"/>
                  </a:lnTo>
                  <a:lnTo>
                    <a:pt x="3" y="0"/>
                  </a:lnTo>
                  <a:lnTo>
                    <a:pt x="2" y="0"/>
                  </a:lnTo>
                  <a:lnTo>
                    <a:pt x="1" y="0"/>
                  </a:lnTo>
                  <a:lnTo>
                    <a:pt x="5" y="7"/>
                  </a:lnTo>
                  <a:lnTo>
                    <a:pt x="5" y="12"/>
                  </a:lnTo>
                  <a:lnTo>
                    <a:pt x="6" y="14"/>
                  </a:lnTo>
                  <a:lnTo>
                    <a:pt x="5" y="16"/>
                  </a:lnTo>
                  <a:lnTo>
                    <a:pt x="5" y="20"/>
                  </a:lnTo>
                  <a:lnTo>
                    <a:pt x="0" y="29"/>
                  </a:lnTo>
                  <a:lnTo>
                    <a:pt x="1" y="29"/>
                  </a:lnTo>
                  <a:lnTo>
                    <a:pt x="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0" name="Freeform 4172"/>
            <p:cNvSpPr>
              <a:spLocks/>
            </p:cNvSpPr>
            <p:nvPr/>
          </p:nvSpPr>
          <p:spPr bwMode="auto">
            <a:xfrm>
              <a:off x="5017" y="3744"/>
              <a:ext cx="1" cy="1"/>
            </a:xfrm>
            <a:custGeom>
              <a:avLst/>
              <a:gdLst>
                <a:gd name="T0" fmla="*/ 2 w 2"/>
                <a:gd name="T1" fmla="*/ 2 h 4"/>
                <a:gd name="T2" fmla="*/ 1 w 2"/>
                <a:gd name="T3" fmla="*/ 0 h 4"/>
                <a:gd name="T4" fmla="*/ 0 w 2"/>
                <a:gd name="T5" fmla="*/ 4 h 4"/>
                <a:gd name="T6" fmla="*/ 1 w 2"/>
                <a:gd name="T7" fmla="*/ 2 h 4"/>
                <a:gd name="T8" fmla="*/ 2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1" y="0"/>
                  </a:lnTo>
                  <a:lnTo>
                    <a:pt x="0" y="4"/>
                  </a:lnTo>
                  <a:lnTo>
                    <a:pt x="1"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1" name="Freeform 4173"/>
            <p:cNvSpPr>
              <a:spLocks/>
            </p:cNvSpPr>
            <p:nvPr/>
          </p:nvSpPr>
          <p:spPr bwMode="auto">
            <a:xfrm>
              <a:off x="5015" y="3742"/>
              <a:ext cx="3" cy="3"/>
            </a:xfrm>
            <a:custGeom>
              <a:avLst/>
              <a:gdLst>
                <a:gd name="T0" fmla="*/ 4 w 4"/>
                <a:gd name="T1" fmla="*/ 2 h 6"/>
                <a:gd name="T2" fmla="*/ 2 w 4"/>
                <a:gd name="T3" fmla="*/ 0 h 6"/>
                <a:gd name="T4" fmla="*/ 1 w 4"/>
                <a:gd name="T5" fmla="*/ 1 h 6"/>
                <a:gd name="T6" fmla="*/ 0 w 4"/>
                <a:gd name="T7" fmla="*/ 2 h 6"/>
                <a:gd name="T8" fmla="*/ 3 w 4"/>
                <a:gd name="T9" fmla="*/ 6 h 6"/>
                <a:gd name="T10" fmla="*/ 4 w 4"/>
                <a:gd name="T11" fmla="*/ 2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4" y="2"/>
                  </a:moveTo>
                  <a:lnTo>
                    <a:pt x="2" y="0"/>
                  </a:lnTo>
                  <a:lnTo>
                    <a:pt x="1" y="1"/>
                  </a:lnTo>
                  <a:lnTo>
                    <a:pt x="0" y="2"/>
                  </a:lnTo>
                  <a:lnTo>
                    <a:pt x="3" y="6"/>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2" name="Freeform 4174"/>
            <p:cNvSpPr>
              <a:spLocks/>
            </p:cNvSpPr>
            <p:nvPr/>
          </p:nvSpPr>
          <p:spPr bwMode="auto">
            <a:xfrm>
              <a:off x="5014" y="3741"/>
              <a:ext cx="3" cy="3"/>
            </a:xfrm>
            <a:custGeom>
              <a:avLst/>
              <a:gdLst>
                <a:gd name="T0" fmla="*/ 4 w 5"/>
                <a:gd name="T1" fmla="*/ 5 h 7"/>
                <a:gd name="T2" fmla="*/ 5 w 5"/>
                <a:gd name="T3" fmla="*/ 5 h 7"/>
                <a:gd name="T4" fmla="*/ 4 w 5"/>
                <a:gd name="T5" fmla="*/ 3 h 7"/>
                <a:gd name="T6" fmla="*/ 0 w 5"/>
                <a:gd name="T7" fmla="*/ 0 h 7"/>
                <a:gd name="T8" fmla="*/ 0 w 5"/>
                <a:gd name="T9" fmla="*/ 1 h 7"/>
                <a:gd name="T10" fmla="*/ 0 w 5"/>
                <a:gd name="T11" fmla="*/ 3 h 7"/>
                <a:gd name="T12" fmla="*/ 2 w 5"/>
                <a:gd name="T13" fmla="*/ 3 h 7"/>
                <a:gd name="T14" fmla="*/ 4 w 5"/>
                <a:gd name="T15" fmla="*/ 7 h 7"/>
                <a:gd name="T16" fmla="*/ 3 w 5"/>
                <a:gd name="T17" fmla="*/ 6 h 7"/>
                <a:gd name="T18" fmla="*/ 4 w 5"/>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7"/>
                <a:gd name="T32" fmla="*/ 5 w 5"/>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7">
                  <a:moveTo>
                    <a:pt x="4" y="5"/>
                  </a:moveTo>
                  <a:lnTo>
                    <a:pt x="5" y="5"/>
                  </a:lnTo>
                  <a:lnTo>
                    <a:pt x="4" y="3"/>
                  </a:lnTo>
                  <a:lnTo>
                    <a:pt x="0" y="0"/>
                  </a:lnTo>
                  <a:lnTo>
                    <a:pt x="0" y="1"/>
                  </a:lnTo>
                  <a:lnTo>
                    <a:pt x="0" y="3"/>
                  </a:lnTo>
                  <a:lnTo>
                    <a:pt x="2" y="3"/>
                  </a:lnTo>
                  <a:lnTo>
                    <a:pt x="4" y="7"/>
                  </a:lnTo>
                  <a:lnTo>
                    <a:pt x="3" y="6"/>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3" name="Freeform 4175"/>
            <p:cNvSpPr>
              <a:spLocks/>
            </p:cNvSpPr>
            <p:nvPr/>
          </p:nvSpPr>
          <p:spPr bwMode="auto">
            <a:xfrm>
              <a:off x="5012" y="3739"/>
              <a:ext cx="3" cy="3"/>
            </a:xfrm>
            <a:custGeom>
              <a:avLst/>
              <a:gdLst>
                <a:gd name="T0" fmla="*/ 3 w 5"/>
                <a:gd name="T1" fmla="*/ 3 h 5"/>
                <a:gd name="T2" fmla="*/ 5 w 5"/>
                <a:gd name="T3" fmla="*/ 2 h 5"/>
                <a:gd name="T4" fmla="*/ 2 w 5"/>
                <a:gd name="T5" fmla="*/ 0 h 5"/>
                <a:gd name="T6" fmla="*/ 1 w 5"/>
                <a:gd name="T7" fmla="*/ 1 h 5"/>
                <a:gd name="T8" fmla="*/ 0 w 5"/>
                <a:gd name="T9" fmla="*/ 2 h 5"/>
                <a:gd name="T10" fmla="*/ 1 w 5"/>
                <a:gd name="T11" fmla="*/ 3 h 5"/>
                <a:gd name="T12" fmla="*/ 3 w 5"/>
                <a:gd name="T13" fmla="*/ 5 h 5"/>
                <a:gd name="T14" fmla="*/ 3 w 5"/>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3" y="3"/>
                  </a:moveTo>
                  <a:lnTo>
                    <a:pt x="5" y="2"/>
                  </a:lnTo>
                  <a:lnTo>
                    <a:pt x="2" y="0"/>
                  </a:lnTo>
                  <a:lnTo>
                    <a:pt x="1" y="1"/>
                  </a:lnTo>
                  <a:lnTo>
                    <a:pt x="0" y="2"/>
                  </a:lnTo>
                  <a:lnTo>
                    <a:pt x="1" y="3"/>
                  </a:lnTo>
                  <a:lnTo>
                    <a:pt x="3" y="5"/>
                  </a:lnTo>
                  <a:lnTo>
                    <a:pt x="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4" name="Freeform 4176"/>
            <p:cNvSpPr>
              <a:spLocks/>
            </p:cNvSpPr>
            <p:nvPr/>
          </p:nvSpPr>
          <p:spPr bwMode="auto">
            <a:xfrm>
              <a:off x="5012" y="3739"/>
              <a:ext cx="2" cy="2"/>
            </a:xfrm>
            <a:custGeom>
              <a:avLst/>
              <a:gdLst>
                <a:gd name="T0" fmla="*/ 3 w 4"/>
                <a:gd name="T1" fmla="*/ 1 h 3"/>
                <a:gd name="T2" fmla="*/ 4 w 4"/>
                <a:gd name="T3" fmla="*/ 2 h 3"/>
                <a:gd name="T4" fmla="*/ 0 w 4"/>
                <a:gd name="T5" fmla="*/ 0 h 3"/>
                <a:gd name="T6" fmla="*/ 0 w 4"/>
                <a:gd name="T7" fmla="*/ 1 h 3"/>
                <a:gd name="T8" fmla="*/ 0 w 4"/>
                <a:gd name="T9" fmla="*/ 2 h 3"/>
                <a:gd name="T10" fmla="*/ 2 w 4"/>
                <a:gd name="T11" fmla="*/ 3 h 3"/>
                <a:gd name="T12" fmla="*/ 2 w 4"/>
                <a:gd name="T13" fmla="*/ 2 h 3"/>
                <a:gd name="T14" fmla="*/ 3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3" y="1"/>
                  </a:moveTo>
                  <a:lnTo>
                    <a:pt x="4" y="2"/>
                  </a:lnTo>
                  <a:lnTo>
                    <a:pt x="0" y="0"/>
                  </a:lnTo>
                  <a:lnTo>
                    <a:pt x="0" y="1"/>
                  </a:lnTo>
                  <a:lnTo>
                    <a:pt x="0" y="2"/>
                  </a:lnTo>
                  <a:lnTo>
                    <a:pt x="2" y="3"/>
                  </a:lnTo>
                  <a:lnTo>
                    <a:pt x="2"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5" name="Freeform 4177"/>
            <p:cNvSpPr>
              <a:spLocks/>
            </p:cNvSpPr>
            <p:nvPr/>
          </p:nvSpPr>
          <p:spPr bwMode="auto">
            <a:xfrm>
              <a:off x="5010" y="3738"/>
              <a:ext cx="2" cy="2"/>
            </a:xfrm>
            <a:custGeom>
              <a:avLst/>
              <a:gdLst>
                <a:gd name="T0" fmla="*/ 5 w 6"/>
                <a:gd name="T1" fmla="*/ 3 h 4"/>
                <a:gd name="T2" fmla="*/ 6 w 6"/>
                <a:gd name="T3" fmla="*/ 2 h 4"/>
                <a:gd name="T4" fmla="*/ 2 w 6"/>
                <a:gd name="T5" fmla="*/ 0 h 4"/>
                <a:gd name="T6" fmla="*/ 1 w 6"/>
                <a:gd name="T7" fmla="*/ 1 h 4"/>
                <a:gd name="T8" fmla="*/ 0 w 6"/>
                <a:gd name="T9" fmla="*/ 2 h 4"/>
                <a:gd name="T10" fmla="*/ 0 w 6"/>
                <a:gd name="T11" fmla="*/ 2 h 4"/>
                <a:gd name="T12" fmla="*/ 5 w 6"/>
                <a:gd name="T13" fmla="*/ 4 h 4"/>
                <a:gd name="T14" fmla="*/ 5 w 6"/>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5" y="3"/>
                  </a:moveTo>
                  <a:lnTo>
                    <a:pt x="6" y="2"/>
                  </a:lnTo>
                  <a:lnTo>
                    <a:pt x="2" y="0"/>
                  </a:lnTo>
                  <a:lnTo>
                    <a:pt x="1" y="1"/>
                  </a:lnTo>
                  <a:lnTo>
                    <a:pt x="0" y="2"/>
                  </a:lnTo>
                  <a:lnTo>
                    <a:pt x="5" y="4"/>
                  </a:lnTo>
                  <a:lnTo>
                    <a:pt x="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6" name="Freeform 4178"/>
            <p:cNvSpPr>
              <a:spLocks/>
            </p:cNvSpPr>
            <p:nvPr/>
          </p:nvSpPr>
          <p:spPr bwMode="auto">
            <a:xfrm>
              <a:off x="5001" y="3735"/>
              <a:ext cx="11" cy="4"/>
            </a:xfrm>
            <a:custGeom>
              <a:avLst/>
              <a:gdLst>
                <a:gd name="T0" fmla="*/ 17 w 21"/>
                <a:gd name="T1" fmla="*/ 6 h 8"/>
                <a:gd name="T2" fmla="*/ 21 w 21"/>
                <a:gd name="T3" fmla="*/ 8 h 8"/>
                <a:gd name="T4" fmla="*/ 14 w 21"/>
                <a:gd name="T5" fmla="*/ 4 h 8"/>
                <a:gd name="T6" fmla="*/ 0 w 21"/>
                <a:gd name="T7" fmla="*/ 0 h 8"/>
                <a:gd name="T8" fmla="*/ 0 w 21"/>
                <a:gd name="T9" fmla="*/ 1 h 8"/>
                <a:gd name="T10" fmla="*/ 0 w 21"/>
                <a:gd name="T11" fmla="*/ 2 h 8"/>
                <a:gd name="T12" fmla="*/ 14 w 21"/>
                <a:gd name="T13" fmla="*/ 7 h 8"/>
                <a:gd name="T14" fmla="*/ 16 w 21"/>
                <a:gd name="T15" fmla="*/ 8 h 8"/>
                <a:gd name="T16" fmla="*/ 16 w 21"/>
                <a:gd name="T17" fmla="*/ 7 h 8"/>
                <a:gd name="T18" fmla="*/ 17 w 21"/>
                <a:gd name="T19" fmla="*/ 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8"/>
                <a:gd name="T32" fmla="*/ 21 w 21"/>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8">
                  <a:moveTo>
                    <a:pt x="17" y="6"/>
                  </a:moveTo>
                  <a:lnTo>
                    <a:pt x="21" y="8"/>
                  </a:lnTo>
                  <a:lnTo>
                    <a:pt x="14" y="4"/>
                  </a:lnTo>
                  <a:lnTo>
                    <a:pt x="0" y="0"/>
                  </a:lnTo>
                  <a:lnTo>
                    <a:pt x="0" y="1"/>
                  </a:lnTo>
                  <a:lnTo>
                    <a:pt x="0" y="2"/>
                  </a:lnTo>
                  <a:lnTo>
                    <a:pt x="14" y="7"/>
                  </a:lnTo>
                  <a:lnTo>
                    <a:pt x="16" y="8"/>
                  </a:lnTo>
                  <a:lnTo>
                    <a:pt x="16" y="7"/>
                  </a:lnTo>
                  <a:lnTo>
                    <a:pt x="1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7" name="Freeform 4179"/>
            <p:cNvSpPr>
              <a:spLocks/>
            </p:cNvSpPr>
            <p:nvPr/>
          </p:nvSpPr>
          <p:spPr bwMode="auto">
            <a:xfrm>
              <a:off x="4999" y="3734"/>
              <a:ext cx="2" cy="3"/>
            </a:xfrm>
            <a:custGeom>
              <a:avLst/>
              <a:gdLst>
                <a:gd name="T0" fmla="*/ 3 w 3"/>
                <a:gd name="T1" fmla="*/ 1 h 4"/>
                <a:gd name="T2" fmla="*/ 0 w 3"/>
                <a:gd name="T3" fmla="*/ 0 h 4"/>
                <a:gd name="T4" fmla="*/ 0 w 3"/>
                <a:gd name="T5" fmla="*/ 0 h 4"/>
                <a:gd name="T6" fmla="*/ 0 w 3"/>
                <a:gd name="T7" fmla="*/ 2 h 4"/>
                <a:gd name="T8" fmla="*/ 0 w 3"/>
                <a:gd name="T9" fmla="*/ 4 h 4"/>
                <a:gd name="T10" fmla="*/ 3 w 3"/>
                <a:gd name="T11" fmla="*/ 4 h 4"/>
                <a:gd name="T12" fmla="*/ 3 w 3"/>
                <a:gd name="T13" fmla="*/ 2 h 4"/>
                <a:gd name="T14" fmla="*/ 3 w 3"/>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1"/>
                  </a:moveTo>
                  <a:lnTo>
                    <a:pt x="0" y="0"/>
                  </a:lnTo>
                  <a:lnTo>
                    <a:pt x="0" y="2"/>
                  </a:lnTo>
                  <a:lnTo>
                    <a:pt x="0" y="4"/>
                  </a:lnTo>
                  <a:lnTo>
                    <a:pt x="3" y="4"/>
                  </a:lnTo>
                  <a:lnTo>
                    <a:pt x="3" y="2"/>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8" name="Freeform 4180"/>
            <p:cNvSpPr>
              <a:spLocks/>
            </p:cNvSpPr>
            <p:nvPr/>
          </p:nvSpPr>
          <p:spPr bwMode="auto">
            <a:xfrm>
              <a:off x="4998" y="3734"/>
              <a:ext cx="3" cy="3"/>
            </a:xfrm>
            <a:custGeom>
              <a:avLst/>
              <a:gdLst>
                <a:gd name="T0" fmla="*/ 4 w 7"/>
                <a:gd name="T1" fmla="*/ 2 h 4"/>
                <a:gd name="T2" fmla="*/ 4 w 7"/>
                <a:gd name="T3" fmla="*/ 1 h 4"/>
                <a:gd name="T4" fmla="*/ 0 w 7"/>
                <a:gd name="T5" fmla="*/ 0 h 4"/>
                <a:gd name="T6" fmla="*/ 0 w 7"/>
                <a:gd name="T7" fmla="*/ 1 h 4"/>
                <a:gd name="T8" fmla="*/ 0 w 7"/>
                <a:gd name="T9" fmla="*/ 2 h 4"/>
                <a:gd name="T10" fmla="*/ 7 w 7"/>
                <a:gd name="T11" fmla="*/ 4 h 4"/>
                <a:gd name="T12" fmla="*/ 4 w 7"/>
                <a:gd name="T13" fmla="*/ 4 h 4"/>
                <a:gd name="T14" fmla="*/ 4 w 7"/>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4" y="2"/>
                  </a:moveTo>
                  <a:lnTo>
                    <a:pt x="4" y="1"/>
                  </a:lnTo>
                  <a:lnTo>
                    <a:pt x="0" y="0"/>
                  </a:lnTo>
                  <a:lnTo>
                    <a:pt x="0" y="1"/>
                  </a:lnTo>
                  <a:lnTo>
                    <a:pt x="0" y="2"/>
                  </a:lnTo>
                  <a:lnTo>
                    <a:pt x="7" y="4"/>
                  </a:lnTo>
                  <a:lnTo>
                    <a:pt x="4" y="4"/>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19" name="Freeform 4181"/>
            <p:cNvSpPr>
              <a:spLocks/>
            </p:cNvSpPr>
            <p:nvPr/>
          </p:nvSpPr>
          <p:spPr bwMode="auto">
            <a:xfrm>
              <a:off x="4984" y="3734"/>
              <a:ext cx="14" cy="2"/>
            </a:xfrm>
            <a:custGeom>
              <a:avLst/>
              <a:gdLst>
                <a:gd name="T0" fmla="*/ 27 w 27"/>
                <a:gd name="T1" fmla="*/ 2 h 5"/>
                <a:gd name="T2" fmla="*/ 24 w 27"/>
                <a:gd name="T3" fmla="*/ 0 h 5"/>
                <a:gd name="T4" fmla="*/ 0 w 27"/>
                <a:gd name="T5" fmla="*/ 0 h 5"/>
                <a:gd name="T6" fmla="*/ 0 w 27"/>
                <a:gd name="T7" fmla="*/ 3 h 5"/>
                <a:gd name="T8" fmla="*/ 0 w 27"/>
                <a:gd name="T9" fmla="*/ 5 h 5"/>
                <a:gd name="T10" fmla="*/ 27 w 27"/>
                <a:gd name="T11" fmla="*/ 5 h 5"/>
                <a:gd name="T12" fmla="*/ 27 w 27"/>
                <a:gd name="T13" fmla="*/ 3 h 5"/>
                <a:gd name="T14" fmla="*/ 27 w 27"/>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5"/>
                <a:gd name="T26" fmla="*/ 27 w 2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5">
                  <a:moveTo>
                    <a:pt x="27" y="2"/>
                  </a:moveTo>
                  <a:lnTo>
                    <a:pt x="24" y="0"/>
                  </a:lnTo>
                  <a:lnTo>
                    <a:pt x="0" y="0"/>
                  </a:lnTo>
                  <a:lnTo>
                    <a:pt x="0" y="3"/>
                  </a:lnTo>
                  <a:lnTo>
                    <a:pt x="0" y="5"/>
                  </a:lnTo>
                  <a:lnTo>
                    <a:pt x="27" y="5"/>
                  </a:lnTo>
                  <a:lnTo>
                    <a:pt x="27" y="3"/>
                  </a:lnTo>
                  <a:lnTo>
                    <a:pt x="2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0" name="Freeform 4182"/>
            <p:cNvSpPr>
              <a:spLocks/>
            </p:cNvSpPr>
            <p:nvPr/>
          </p:nvSpPr>
          <p:spPr bwMode="auto">
            <a:xfrm>
              <a:off x="4982" y="3734"/>
              <a:ext cx="4" cy="2"/>
            </a:xfrm>
            <a:custGeom>
              <a:avLst/>
              <a:gdLst>
                <a:gd name="T0" fmla="*/ 4 w 7"/>
                <a:gd name="T1" fmla="*/ 0 h 5"/>
                <a:gd name="T2" fmla="*/ 7 w 7"/>
                <a:gd name="T3" fmla="*/ 0 h 5"/>
                <a:gd name="T4" fmla="*/ 0 w 7"/>
                <a:gd name="T5" fmla="*/ 3 h 5"/>
                <a:gd name="T6" fmla="*/ 0 w 7"/>
                <a:gd name="T7" fmla="*/ 4 h 5"/>
                <a:gd name="T8" fmla="*/ 0 w 7"/>
                <a:gd name="T9" fmla="*/ 5 h 5"/>
                <a:gd name="T10" fmla="*/ 4 w 7"/>
                <a:gd name="T11" fmla="*/ 4 h 5"/>
                <a:gd name="T12" fmla="*/ 4 w 7"/>
                <a:gd name="T13" fmla="*/ 3 h 5"/>
                <a:gd name="T14" fmla="*/ 4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4" y="0"/>
                  </a:moveTo>
                  <a:lnTo>
                    <a:pt x="7" y="0"/>
                  </a:lnTo>
                  <a:lnTo>
                    <a:pt x="0" y="3"/>
                  </a:lnTo>
                  <a:lnTo>
                    <a:pt x="0" y="4"/>
                  </a:lnTo>
                  <a:lnTo>
                    <a:pt x="0" y="5"/>
                  </a:lnTo>
                  <a:lnTo>
                    <a:pt x="4" y="4"/>
                  </a:lnTo>
                  <a:lnTo>
                    <a:pt x="4"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1" name="Freeform 4183"/>
            <p:cNvSpPr>
              <a:spLocks/>
            </p:cNvSpPr>
            <p:nvPr/>
          </p:nvSpPr>
          <p:spPr bwMode="auto">
            <a:xfrm>
              <a:off x="4979" y="3734"/>
              <a:ext cx="3" cy="3"/>
            </a:xfrm>
            <a:custGeom>
              <a:avLst/>
              <a:gdLst>
                <a:gd name="T0" fmla="*/ 4 w 4"/>
                <a:gd name="T1" fmla="*/ 2 h 4"/>
                <a:gd name="T2" fmla="*/ 4 w 4"/>
                <a:gd name="T3" fmla="*/ 0 h 4"/>
                <a:gd name="T4" fmla="*/ 0 w 4"/>
                <a:gd name="T5" fmla="*/ 0 h 4"/>
                <a:gd name="T6" fmla="*/ 0 w 4"/>
                <a:gd name="T7" fmla="*/ 2 h 4"/>
                <a:gd name="T8" fmla="*/ 0 w 4"/>
                <a:gd name="T9" fmla="*/ 4 h 4"/>
                <a:gd name="T10" fmla="*/ 1 w 4"/>
                <a:gd name="T11" fmla="*/ 4 h 4"/>
                <a:gd name="T12" fmla="*/ 4 w 4"/>
                <a:gd name="T13" fmla="*/ 3 h 4"/>
                <a:gd name="T14" fmla="*/ 4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2"/>
                  </a:moveTo>
                  <a:lnTo>
                    <a:pt x="4" y="0"/>
                  </a:lnTo>
                  <a:lnTo>
                    <a:pt x="0" y="0"/>
                  </a:lnTo>
                  <a:lnTo>
                    <a:pt x="0" y="2"/>
                  </a:lnTo>
                  <a:lnTo>
                    <a:pt x="0" y="4"/>
                  </a:lnTo>
                  <a:lnTo>
                    <a:pt x="1" y="4"/>
                  </a:lnTo>
                  <a:lnTo>
                    <a:pt x="4" y="3"/>
                  </a:lnTo>
                  <a:lnTo>
                    <a:pt x="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2" name="Freeform 4184"/>
            <p:cNvSpPr>
              <a:spLocks/>
            </p:cNvSpPr>
            <p:nvPr/>
          </p:nvSpPr>
          <p:spPr bwMode="auto">
            <a:xfrm>
              <a:off x="4965" y="3734"/>
              <a:ext cx="17" cy="8"/>
            </a:xfrm>
            <a:custGeom>
              <a:avLst/>
              <a:gdLst>
                <a:gd name="T0" fmla="*/ 28 w 31"/>
                <a:gd name="T1" fmla="*/ 0 h 15"/>
                <a:gd name="T2" fmla="*/ 31 w 31"/>
                <a:gd name="T3" fmla="*/ 0 h 15"/>
                <a:gd name="T4" fmla="*/ 14 w 31"/>
                <a:gd name="T5" fmla="*/ 5 h 15"/>
                <a:gd name="T6" fmla="*/ 11 w 31"/>
                <a:gd name="T7" fmla="*/ 7 h 15"/>
                <a:gd name="T8" fmla="*/ 7 w 31"/>
                <a:gd name="T9" fmla="*/ 8 h 15"/>
                <a:gd name="T10" fmla="*/ 5 w 31"/>
                <a:gd name="T11" fmla="*/ 10 h 15"/>
                <a:gd name="T12" fmla="*/ 2 w 31"/>
                <a:gd name="T13" fmla="*/ 11 h 15"/>
                <a:gd name="T14" fmla="*/ 0 w 31"/>
                <a:gd name="T15" fmla="*/ 12 h 15"/>
                <a:gd name="T16" fmla="*/ 0 w 31"/>
                <a:gd name="T17" fmla="*/ 13 h 15"/>
                <a:gd name="T18" fmla="*/ 0 w 31"/>
                <a:gd name="T19" fmla="*/ 15 h 15"/>
                <a:gd name="T20" fmla="*/ 2 w 31"/>
                <a:gd name="T21" fmla="*/ 13 h 15"/>
                <a:gd name="T22" fmla="*/ 7 w 31"/>
                <a:gd name="T23" fmla="*/ 12 h 15"/>
                <a:gd name="T24" fmla="*/ 9 w 31"/>
                <a:gd name="T25" fmla="*/ 10 h 15"/>
                <a:gd name="T26" fmla="*/ 11 w 31"/>
                <a:gd name="T27" fmla="*/ 9 h 15"/>
                <a:gd name="T28" fmla="*/ 14 w 31"/>
                <a:gd name="T29" fmla="*/ 8 h 15"/>
                <a:gd name="T30" fmla="*/ 28 w 31"/>
                <a:gd name="T31" fmla="*/ 3 h 15"/>
                <a:gd name="T32" fmla="*/ 28 w 31"/>
                <a:gd name="T33" fmla="*/ 2 h 15"/>
                <a:gd name="T34" fmla="*/ 28 w 31"/>
                <a:gd name="T35" fmla="*/ 0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15"/>
                <a:gd name="T56" fmla="*/ 31 w 3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15">
                  <a:moveTo>
                    <a:pt x="28" y="0"/>
                  </a:moveTo>
                  <a:lnTo>
                    <a:pt x="31" y="0"/>
                  </a:lnTo>
                  <a:lnTo>
                    <a:pt x="14" y="5"/>
                  </a:lnTo>
                  <a:lnTo>
                    <a:pt x="11" y="7"/>
                  </a:lnTo>
                  <a:lnTo>
                    <a:pt x="7" y="8"/>
                  </a:lnTo>
                  <a:lnTo>
                    <a:pt x="5" y="10"/>
                  </a:lnTo>
                  <a:lnTo>
                    <a:pt x="2" y="11"/>
                  </a:lnTo>
                  <a:lnTo>
                    <a:pt x="0" y="12"/>
                  </a:lnTo>
                  <a:lnTo>
                    <a:pt x="0" y="13"/>
                  </a:lnTo>
                  <a:lnTo>
                    <a:pt x="0" y="15"/>
                  </a:lnTo>
                  <a:lnTo>
                    <a:pt x="2" y="13"/>
                  </a:lnTo>
                  <a:lnTo>
                    <a:pt x="7" y="12"/>
                  </a:lnTo>
                  <a:lnTo>
                    <a:pt x="9" y="10"/>
                  </a:lnTo>
                  <a:lnTo>
                    <a:pt x="11" y="9"/>
                  </a:lnTo>
                  <a:lnTo>
                    <a:pt x="14" y="8"/>
                  </a:lnTo>
                  <a:lnTo>
                    <a:pt x="28" y="3"/>
                  </a:lnTo>
                  <a:lnTo>
                    <a:pt x="28" y="2"/>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3" name="Freeform 4185"/>
            <p:cNvSpPr>
              <a:spLocks/>
            </p:cNvSpPr>
            <p:nvPr/>
          </p:nvSpPr>
          <p:spPr bwMode="auto">
            <a:xfrm>
              <a:off x="4960" y="3741"/>
              <a:ext cx="6" cy="5"/>
            </a:xfrm>
            <a:custGeom>
              <a:avLst/>
              <a:gdLst>
                <a:gd name="T0" fmla="*/ 10 w 11"/>
                <a:gd name="T1" fmla="*/ 0 h 12"/>
                <a:gd name="T2" fmla="*/ 8 w 11"/>
                <a:gd name="T3" fmla="*/ 1 h 12"/>
                <a:gd name="T4" fmla="*/ 0 w 11"/>
                <a:gd name="T5" fmla="*/ 10 h 12"/>
                <a:gd name="T6" fmla="*/ 1 w 11"/>
                <a:gd name="T7" fmla="*/ 11 h 12"/>
                <a:gd name="T8" fmla="*/ 2 w 11"/>
                <a:gd name="T9" fmla="*/ 12 h 12"/>
                <a:gd name="T10" fmla="*/ 11 w 11"/>
                <a:gd name="T11" fmla="*/ 3 h 12"/>
                <a:gd name="T12" fmla="*/ 10 w 11"/>
                <a:gd name="T13" fmla="*/ 1 h 12"/>
                <a:gd name="T14" fmla="*/ 10 w 11"/>
                <a:gd name="T15" fmla="*/ 0 h 12"/>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2"/>
                <a:gd name="T26" fmla="*/ 11 w 11"/>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2">
                  <a:moveTo>
                    <a:pt x="10" y="0"/>
                  </a:moveTo>
                  <a:lnTo>
                    <a:pt x="8" y="1"/>
                  </a:lnTo>
                  <a:lnTo>
                    <a:pt x="0" y="10"/>
                  </a:lnTo>
                  <a:lnTo>
                    <a:pt x="1" y="11"/>
                  </a:lnTo>
                  <a:lnTo>
                    <a:pt x="2" y="12"/>
                  </a:lnTo>
                  <a:lnTo>
                    <a:pt x="11" y="3"/>
                  </a:lnTo>
                  <a:lnTo>
                    <a:pt x="10" y="1"/>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4" name="Freeform 4186"/>
            <p:cNvSpPr>
              <a:spLocks/>
            </p:cNvSpPr>
            <p:nvPr/>
          </p:nvSpPr>
          <p:spPr bwMode="auto">
            <a:xfrm>
              <a:off x="4959" y="3745"/>
              <a:ext cx="2" cy="2"/>
            </a:xfrm>
            <a:custGeom>
              <a:avLst/>
              <a:gdLst>
                <a:gd name="T0" fmla="*/ 2 w 4"/>
                <a:gd name="T1" fmla="*/ 2 h 5"/>
                <a:gd name="T2" fmla="*/ 3 w 4"/>
                <a:gd name="T3" fmla="*/ 0 h 5"/>
                <a:gd name="T4" fmla="*/ 0 w 4"/>
                <a:gd name="T5" fmla="*/ 5 h 5"/>
                <a:gd name="T6" fmla="*/ 2 w 4"/>
                <a:gd name="T7" fmla="*/ 5 h 5"/>
                <a:gd name="T8" fmla="*/ 3 w 4"/>
                <a:gd name="T9" fmla="*/ 5 h 5"/>
                <a:gd name="T10" fmla="*/ 4 w 4"/>
                <a:gd name="T11" fmla="*/ 3 h 5"/>
                <a:gd name="T12" fmla="*/ 3 w 4"/>
                <a:gd name="T13" fmla="*/ 3 h 5"/>
                <a:gd name="T14" fmla="*/ 2 w 4"/>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2"/>
                  </a:moveTo>
                  <a:lnTo>
                    <a:pt x="3" y="0"/>
                  </a:lnTo>
                  <a:lnTo>
                    <a:pt x="0" y="5"/>
                  </a:lnTo>
                  <a:lnTo>
                    <a:pt x="2" y="5"/>
                  </a:lnTo>
                  <a:lnTo>
                    <a:pt x="3" y="5"/>
                  </a:lnTo>
                  <a:lnTo>
                    <a:pt x="4" y="3"/>
                  </a:lnTo>
                  <a:lnTo>
                    <a:pt x="3" y="3"/>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5" name="Freeform 4187"/>
            <p:cNvSpPr>
              <a:spLocks/>
            </p:cNvSpPr>
            <p:nvPr/>
          </p:nvSpPr>
          <p:spPr bwMode="auto">
            <a:xfrm>
              <a:off x="4934" y="3746"/>
              <a:ext cx="26" cy="9"/>
            </a:xfrm>
            <a:custGeom>
              <a:avLst/>
              <a:gdLst>
                <a:gd name="T0" fmla="*/ 50 w 51"/>
                <a:gd name="T1" fmla="*/ 1 h 17"/>
                <a:gd name="T2" fmla="*/ 48 w 51"/>
                <a:gd name="T3" fmla="*/ 0 h 17"/>
                <a:gd name="T4" fmla="*/ 46 w 51"/>
                <a:gd name="T5" fmla="*/ 2 h 17"/>
                <a:gd name="T6" fmla="*/ 45 w 51"/>
                <a:gd name="T7" fmla="*/ 7 h 17"/>
                <a:gd name="T8" fmla="*/ 44 w 51"/>
                <a:gd name="T9" fmla="*/ 9 h 17"/>
                <a:gd name="T10" fmla="*/ 43 w 51"/>
                <a:gd name="T11" fmla="*/ 12 h 17"/>
                <a:gd name="T12" fmla="*/ 43 w 51"/>
                <a:gd name="T13" fmla="*/ 15 h 17"/>
                <a:gd name="T14" fmla="*/ 2 w 51"/>
                <a:gd name="T15" fmla="*/ 10 h 17"/>
                <a:gd name="T16" fmla="*/ 0 w 51"/>
                <a:gd name="T17" fmla="*/ 12 h 17"/>
                <a:gd name="T18" fmla="*/ 45 w 51"/>
                <a:gd name="T19" fmla="*/ 17 h 17"/>
                <a:gd name="T20" fmla="*/ 45 w 51"/>
                <a:gd name="T21" fmla="*/ 12 h 17"/>
                <a:gd name="T22" fmla="*/ 46 w 51"/>
                <a:gd name="T23" fmla="*/ 9 h 17"/>
                <a:gd name="T24" fmla="*/ 47 w 51"/>
                <a:gd name="T25" fmla="*/ 7 h 17"/>
                <a:gd name="T26" fmla="*/ 48 w 51"/>
                <a:gd name="T27" fmla="*/ 4 h 17"/>
                <a:gd name="T28" fmla="*/ 50 w 51"/>
                <a:gd name="T29" fmla="*/ 3 h 17"/>
                <a:gd name="T30" fmla="*/ 51 w 51"/>
                <a:gd name="T31" fmla="*/ 1 h 17"/>
                <a:gd name="T32" fmla="*/ 50 w 51"/>
                <a:gd name="T33" fmla="*/ 1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17"/>
                <a:gd name="T53" fmla="*/ 51 w 51"/>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17">
                  <a:moveTo>
                    <a:pt x="50" y="1"/>
                  </a:moveTo>
                  <a:lnTo>
                    <a:pt x="48" y="0"/>
                  </a:lnTo>
                  <a:lnTo>
                    <a:pt x="46" y="2"/>
                  </a:lnTo>
                  <a:lnTo>
                    <a:pt x="45" y="7"/>
                  </a:lnTo>
                  <a:lnTo>
                    <a:pt x="44" y="9"/>
                  </a:lnTo>
                  <a:lnTo>
                    <a:pt x="43" y="12"/>
                  </a:lnTo>
                  <a:lnTo>
                    <a:pt x="43" y="15"/>
                  </a:lnTo>
                  <a:lnTo>
                    <a:pt x="2" y="10"/>
                  </a:lnTo>
                  <a:lnTo>
                    <a:pt x="0" y="12"/>
                  </a:lnTo>
                  <a:lnTo>
                    <a:pt x="45" y="17"/>
                  </a:lnTo>
                  <a:lnTo>
                    <a:pt x="45" y="12"/>
                  </a:lnTo>
                  <a:lnTo>
                    <a:pt x="46" y="9"/>
                  </a:lnTo>
                  <a:lnTo>
                    <a:pt x="47" y="7"/>
                  </a:lnTo>
                  <a:lnTo>
                    <a:pt x="48" y="4"/>
                  </a:lnTo>
                  <a:lnTo>
                    <a:pt x="50" y="3"/>
                  </a:lnTo>
                  <a:lnTo>
                    <a:pt x="51" y="1"/>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6" name="Freeform 4188"/>
            <p:cNvSpPr>
              <a:spLocks/>
            </p:cNvSpPr>
            <p:nvPr/>
          </p:nvSpPr>
          <p:spPr bwMode="auto">
            <a:xfrm>
              <a:off x="4934" y="3745"/>
              <a:ext cx="3" cy="8"/>
            </a:xfrm>
            <a:custGeom>
              <a:avLst/>
              <a:gdLst>
                <a:gd name="T0" fmla="*/ 2 w 7"/>
                <a:gd name="T1" fmla="*/ 12 h 14"/>
                <a:gd name="T2" fmla="*/ 5 w 7"/>
                <a:gd name="T3" fmla="*/ 5 h 14"/>
                <a:gd name="T4" fmla="*/ 7 w 7"/>
                <a:gd name="T5" fmla="*/ 2 h 14"/>
                <a:gd name="T6" fmla="*/ 6 w 7"/>
                <a:gd name="T7" fmla="*/ 1 h 14"/>
                <a:gd name="T8" fmla="*/ 5 w 7"/>
                <a:gd name="T9" fmla="*/ 0 h 14"/>
                <a:gd name="T10" fmla="*/ 2 w 7"/>
                <a:gd name="T11" fmla="*/ 3 h 14"/>
                <a:gd name="T12" fmla="*/ 0 w 7"/>
                <a:gd name="T13" fmla="*/ 14 h 14"/>
                <a:gd name="T14" fmla="*/ 2 w 7"/>
                <a:gd name="T15" fmla="*/ 12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2" y="12"/>
                  </a:moveTo>
                  <a:lnTo>
                    <a:pt x="5" y="5"/>
                  </a:lnTo>
                  <a:lnTo>
                    <a:pt x="7" y="2"/>
                  </a:lnTo>
                  <a:lnTo>
                    <a:pt x="6" y="1"/>
                  </a:lnTo>
                  <a:lnTo>
                    <a:pt x="5" y="0"/>
                  </a:lnTo>
                  <a:lnTo>
                    <a:pt x="2" y="3"/>
                  </a:lnTo>
                  <a:lnTo>
                    <a:pt x="0" y="14"/>
                  </a:lnTo>
                  <a:lnTo>
                    <a:pt x="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7" name="Freeform 4189"/>
            <p:cNvSpPr>
              <a:spLocks/>
            </p:cNvSpPr>
            <p:nvPr/>
          </p:nvSpPr>
          <p:spPr bwMode="auto">
            <a:xfrm>
              <a:off x="4936" y="3744"/>
              <a:ext cx="3" cy="4"/>
            </a:xfrm>
            <a:custGeom>
              <a:avLst/>
              <a:gdLst>
                <a:gd name="T0" fmla="*/ 2 w 4"/>
                <a:gd name="T1" fmla="*/ 6 h 9"/>
                <a:gd name="T2" fmla="*/ 0 w 4"/>
                <a:gd name="T3" fmla="*/ 9 h 9"/>
                <a:gd name="T4" fmla="*/ 4 w 4"/>
                <a:gd name="T5" fmla="*/ 0 h 9"/>
                <a:gd name="T6" fmla="*/ 3 w 4"/>
                <a:gd name="T7" fmla="*/ 0 h 9"/>
                <a:gd name="T8" fmla="*/ 2 w 4"/>
                <a:gd name="T9" fmla="*/ 0 h 9"/>
                <a:gd name="T10" fmla="*/ 0 w 4"/>
                <a:gd name="T11" fmla="*/ 5 h 9"/>
                <a:gd name="T12" fmla="*/ 1 w 4"/>
                <a:gd name="T13" fmla="*/ 5 h 9"/>
                <a:gd name="T14" fmla="*/ 2 w 4"/>
                <a:gd name="T15" fmla="*/ 6 h 9"/>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9"/>
                <a:gd name="T26" fmla="*/ 4 w 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9">
                  <a:moveTo>
                    <a:pt x="2" y="6"/>
                  </a:moveTo>
                  <a:lnTo>
                    <a:pt x="0" y="9"/>
                  </a:lnTo>
                  <a:lnTo>
                    <a:pt x="4" y="0"/>
                  </a:lnTo>
                  <a:lnTo>
                    <a:pt x="3" y="0"/>
                  </a:lnTo>
                  <a:lnTo>
                    <a:pt x="2" y="0"/>
                  </a:lnTo>
                  <a:lnTo>
                    <a:pt x="0" y="5"/>
                  </a:lnTo>
                  <a:lnTo>
                    <a:pt x="1" y="5"/>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8" name="Freeform 4190"/>
            <p:cNvSpPr>
              <a:spLocks/>
            </p:cNvSpPr>
            <p:nvPr/>
          </p:nvSpPr>
          <p:spPr bwMode="auto">
            <a:xfrm>
              <a:off x="4937" y="3724"/>
              <a:ext cx="94" cy="20"/>
            </a:xfrm>
            <a:custGeom>
              <a:avLst/>
              <a:gdLst>
                <a:gd name="T0" fmla="*/ 1 w 181"/>
                <a:gd name="T1" fmla="*/ 39 h 40"/>
                <a:gd name="T2" fmla="*/ 2 w 181"/>
                <a:gd name="T3" fmla="*/ 40 h 40"/>
                <a:gd name="T4" fmla="*/ 5 w 181"/>
                <a:gd name="T5" fmla="*/ 37 h 40"/>
                <a:gd name="T6" fmla="*/ 8 w 181"/>
                <a:gd name="T7" fmla="*/ 33 h 40"/>
                <a:gd name="T8" fmla="*/ 10 w 181"/>
                <a:gd name="T9" fmla="*/ 30 h 40"/>
                <a:gd name="T10" fmla="*/ 14 w 181"/>
                <a:gd name="T11" fmla="*/ 26 h 40"/>
                <a:gd name="T12" fmla="*/ 19 w 181"/>
                <a:gd name="T13" fmla="*/ 23 h 40"/>
                <a:gd name="T14" fmla="*/ 22 w 181"/>
                <a:gd name="T15" fmla="*/ 21 h 40"/>
                <a:gd name="T16" fmla="*/ 44 w 181"/>
                <a:gd name="T17" fmla="*/ 9 h 40"/>
                <a:gd name="T18" fmla="*/ 55 w 181"/>
                <a:gd name="T19" fmla="*/ 7 h 40"/>
                <a:gd name="T20" fmla="*/ 61 w 181"/>
                <a:gd name="T21" fmla="*/ 4 h 40"/>
                <a:gd name="T22" fmla="*/ 67 w 181"/>
                <a:gd name="T23" fmla="*/ 4 h 40"/>
                <a:gd name="T24" fmla="*/ 73 w 181"/>
                <a:gd name="T25" fmla="*/ 3 h 40"/>
                <a:gd name="T26" fmla="*/ 79 w 181"/>
                <a:gd name="T27" fmla="*/ 2 h 40"/>
                <a:gd name="T28" fmla="*/ 119 w 181"/>
                <a:gd name="T29" fmla="*/ 2 h 40"/>
                <a:gd name="T30" fmla="*/ 123 w 181"/>
                <a:gd name="T31" fmla="*/ 3 h 40"/>
                <a:gd name="T32" fmla="*/ 128 w 181"/>
                <a:gd name="T33" fmla="*/ 3 h 40"/>
                <a:gd name="T34" fmla="*/ 131 w 181"/>
                <a:gd name="T35" fmla="*/ 4 h 40"/>
                <a:gd name="T36" fmla="*/ 136 w 181"/>
                <a:gd name="T37" fmla="*/ 4 h 40"/>
                <a:gd name="T38" fmla="*/ 140 w 181"/>
                <a:gd name="T39" fmla="*/ 6 h 40"/>
                <a:gd name="T40" fmla="*/ 144 w 181"/>
                <a:gd name="T41" fmla="*/ 7 h 40"/>
                <a:gd name="T42" fmla="*/ 153 w 181"/>
                <a:gd name="T43" fmla="*/ 9 h 40"/>
                <a:gd name="T44" fmla="*/ 161 w 181"/>
                <a:gd name="T45" fmla="*/ 13 h 40"/>
                <a:gd name="T46" fmla="*/ 165 w 181"/>
                <a:gd name="T47" fmla="*/ 15 h 40"/>
                <a:gd name="T48" fmla="*/ 168 w 181"/>
                <a:gd name="T49" fmla="*/ 16 h 40"/>
                <a:gd name="T50" fmla="*/ 172 w 181"/>
                <a:gd name="T51" fmla="*/ 18 h 40"/>
                <a:gd name="T52" fmla="*/ 176 w 181"/>
                <a:gd name="T53" fmla="*/ 19 h 40"/>
                <a:gd name="T54" fmla="*/ 179 w 181"/>
                <a:gd name="T55" fmla="*/ 22 h 40"/>
                <a:gd name="T56" fmla="*/ 180 w 181"/>
                <a:gd name="T57" fmla="*/ 21 h 40"/>
                <a:gd name="T58" fmla="*/ 181 w 181"/>
                <a:gd name="T59" fmla="*/ 19 h 40"/>
                <a:gd name="T60" fmla="*/ 179 w 181"/>
                <a:gd name="T61" fmla="*/ 17 h 40"/>
                <a:gd name="T62" fmla="*/ 175 w 181"/>
                <a:gd name="T63" fmla="*/ 16 h 40"/>
                <a:gd name="T64" fmla="*/ 172 w 181"/>
                <a:gd name="T65" fmla="*/ 14 h 40"/>
                <a:gd name="T66" fmla="*/ 168 w 181"/>
                <a:gd name="T67" fmla="*/ 13 h 40"/>
                <a:gd name="T68" fmla="*/ 165 w 181"/>
                <a:gd name="T69" fmla="*/ 10 h 40"/>
                <a:gd name="T70" fmla="*/ 153 w 181"/>
                <a:gd name="T71" fmla="*/ 7 h 40"/>
                <a:gd name="T72" fmla="*/ 144 w 181"/>
                <a:gd name="T73" fmla="*/ 4 h 40"/>
                <a:gd name="T74" fmla="*/ 140 w 181"/>
                <a:gd name="T75" fmla="*/ 3 h 40"/>
                <a:gd name="T76" fmla="*/ 136 w 181"/>
                <a:gd name="T77" fmla="*/ 2 h 40"/>
                <a:gd name="T78" fmla="*/ 131 w 181"/>
                <a:gd name="T79" fmla="*/ 2 h 40"/>
                <a:gd name="T80" fmla="*/ 128 w 181"/>
                <a:gd name="T81" fmla="*/ 1 h 40"/>
                <a:gd name="T82" fmla="*/ 123 w 181"/>
                <a:gd name="T83" fmla="*/ 1 h 40"/>
                <a:gd name="T84" fmla="*/ 119 w 181"/>
                <a:gd name="T85" fmla="*/ 0 h 40"/>
                <a:gd name="T86" fmla="*/ 79 w 181"/>
                <a:gd name="T87" fmla="*/ 0 h 40"/>
                <a:gd name="T88" fmla="*/ 73 w 181"/>
                <a:gd name="T89" fmla="*/ 1 h 40"/>
                <a:gd name="T90" fmla="*/ 67 w 181"/>
                <a:gd name="T91" fmla="*/ 2 h 40"/>
                <a:gd name="T92" fmla="*/ 61 w 181"/>
                <a:gd name="T93" fmla="*/ 2 h 40"/>
                <a:gd name="T94" fmla="*/ 55 w 181"/>
                <a:gd name="T95" fmla="*/ 4 h 40"/>
                <a:gd name="T96" fmla="*/ 44 w 181"/>
                <a:gd name="T97" fmla="*/ 7 h 40"/>
                <a:gd name="T98" fmla="*/ 18 w 181"/>
                <a:gd name="T99" fmla="*/ 19 h 40"/>
                <a:gd name="T100" fmla="*/ 15 w 181"/>
                <a:gd name="T101" fmla="*/ 23 h 40"/>
                <a:gd name="T102" fmla="*/ 10 w 181"/>
                <a:gd name="T103" fmla="*/ 25 h 40"/>
                <a:gd name="T104" fmla="*/ 8 w 181"/>
                <a:gd name="T105" fmla="*/ 28 h 40"/>
                <a:gd name="T106" fmla="*/ 6 w 181"/>
                <a:gd name="T107" fmla="*/ 31 h 40"/>
                <a:gd name="T108" fmla="*/ 2 w 181"/>
                <a:gd name="T109" fmla="*/ 34 h 40"/>
                <a:gd name="T110" fmla="*/ 2 w 181"/>
                <a:gd name="T111" fmla="*/ 34 h 40"/>
                <a:gd name="T112" fmla="*/ 0 w 181"/>
                <a:gd name="T113" fmla="*/ 39 h 40"/>
                <a:gd name="T114" fmla="*/ 1 w 181"/>
                <a:gd name="T115" fmla="*/ 39 h 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1"/>
                <a:gd name="T175" fmla="*/ 0 h 40"/>
                <a:gd name="T176" fmla="*/ 181 w 181"/>
                <a:gd name="T177" fmla="*/ 40 h 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1" h="40">
                  <a:moveTo>
                    <a:pt x="1" y="39"/>
                  </a:moveTo>
                  <a:lnTo>
                    <a:pt x="2" y="40"/>
                  </a:lnTo>
                  <a:lnTo>
                    <a:pt x="5" y="37"/>
                  </a:lnTo>
                  <a:lnTo>
                    <a:pt x="8" y="33"/>
                  </a:lnTo>
                  <a:lnTo>
                    <a:pt x="10" y="30"/>
                  </a:lnTo>
                  <a:lnTo>
                    <a:pt x="14" y="26"/>
                  </a:lnTo>
                  <a:lnTo>
                    <a:pt x="19" y="23"/>
                  </a:lnTo>
                  <a:lnTo>
                    <a:pt x="22" y="21"/>
                  </a:lnTo>
                  <a:lnTo>
                    <a:pt x="44" y="9"/>
                  </a:lnTo>
                  <a:lnTo>
                    <a:pt x="55" y="7"/>
                  </a:lnTo>
                  <a:lnTo>
                    <a:pt x="61" y="4"/>
                  </a:lnTo>
                  <a:lnTo>
                    <a:pt x="67" y="4"/>
                  </a:lnTo>
                  <a:lnTo>
                    <a:pt x="73" y="3"/>
                  </a:lnTo>
                  <a:lnTo>
                    <a:pt x="79" y="2"/>
                  </a:lnTo>
                  <a:lnTo>
                    <a:pt x="119" y="2"/>
                  </a:lnTo>
                  <a:lnTo>
                    <a:pt x="123" y="3"/>
                  </a:lnTo>
                  <a:lnTo>
                    <a:pt x="128" y="3"/>
                  </a:lnTo>
                  <a:lnTo>
                    <a:pt x="131" y="4"/>
                  </a:lnTo>
                  <a:lnTo>
                    <a:pt x="136" y="4"/>
                  </a:lnTo>
                  <a:lnTo>
                    <a:pt x="140" y="6"/>
                  </a:lnTo>
                  <a:lnTo>
                    <a:pt x="144" y="7"/>
                  </a:lnTo>
                  <a:lnTo>
                    <a:pt x="153" y="9"/>
                  </a:lnTo>
                  <a:lnTo>
                    <a:pt x="161" y="13"/>
                  </a:lnTo>
                  <a:lnTo>
                    <a:pt x="165" y="15"/>
                  </a:lnTo>
                  <a:lnTo>
                    <a:pt x="168" y="16"/>
                  </a:lnTo>
                  <a:lnTo>
                    <a:pt x="172" y="18"/>
                  </a:lnTo>
                  <a:lnTo>
                    <a:pt x="176" y="19"/>
                  </a:lnTo>
                  <a:lnTo>
                    <a:pt x="179" y="22"/>
                  </a:lnTo>
                  <a:lnTo>
                    <a:pt x="180" y="21"/>
                  </a:lnTo>
                  <a:lnTo>
                    <a:pt x="181" y="19"/>
                  </a:lnTo>
                  <a:lnTo>
                    <a:pt x="179" y="17"/>
                  </a:lnTo>
                  <a:lnTo>
                    <a:pt x="175" y="16"/>
                  </a:lnTo>
                  <a:lnTo>
                    <a:pt x="172" y="14"/>
                  </a:lnTo>
                  <a:lnTo>
                    <a:pt x="168" y="13"/>
                  </a:lnTo>
                  <a:lnTo>
                    <a:pt x="165" y="10"/>
                  </a:lnTo>
                  <a:lnTo>
                    <a:pt x="153" y="7"/>
                  </a:lnTo>
                  <a:lnTo>
                    <a:pt x="144" y="4"/>
                  </a:lnTo>
                  <a:lnTo>
                    <a:pt x="140" y="3"/>
                  </a:lnTo>
                  <a:lnTo>
                    <a:pt x="136" y="2"/>
                  </a:lnTo>
                  <a:lnTo>
                    <a:pt x="131" y="2"/>
                  </a:lnTo>
                  <a:lnTo>
                    <a:pt x="128" y="1"/>
                  </a:lnTo>
                  <a:lnTo>
                    <a:pt x="123" y="1"/>
                  </a:lnTo>
                  <a:lnTo>
                    <a:pt x="119" y="0"/>
                  </a:lnTo>
                  <a:lnTo>
                    <a:pt x="79" y="0"/>
                  </a:lnTo>
                  <a:lnTo>
                    <a:pt x="73" y="1"/>
                  </a:lnTo>
                  <a:lnTo>
                    <a:pt x="67" y="2"/>
                  </a:lnTo>
                  <a:lnTo>
                    <a:pt x="61" y="2"/>
                  </a:lnTo>
                  <a:lnTo>
                    <a:pt x="55" y="4"/>
                  </a:lnTo>
                  <a:lnTo>
                    <a:pt x="44" y="7"/>
                  </a:lnTo>
                  <a:lnTo>
                    <a:pt x="18" y="19"/>
                  </a:lnTo>
                  <a:lnTo>
                    <a:pt x="15" y="23"/>
                  </a:lnTo>
                  <a:lnTo>
                    <a:pt x="10" y="25"/>
                  </a:lnTo>
                  <a:lnTo>
                    <a:pt x="8" y="28"/>
                  </a:lnTo>
                  <a:lnTo>
                    <a:pt x="6" y="31"/>
                  </a:lnTo>
                  <a:lnTo>
                    <a:pt x="2" y="34"/>
                  </a:lnTo>
                  <a:lnTo>
                    <a:pt x="0" y="39"/>
                  </a:lnTo>
                  <a:lnTo>
                    <a:pt x="1"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29" name="Freeform 4191"/>
            <p:cNvSpPr>
              <a:spLocks/>
            </p:cNvSpPr>
            <p:nvPr/>
          </p:nvSpPr>
          <p:spPr bwMode="auto">
            <a:xfrm>
              <a:off x="5029" y="3734"/>
              <a:ext cx="2" cy="1"/>
            </a:xfrm>
            <a:custGeom>
              <a:avLst/>
              <a:gdLst>
                <a:gd name="T0" fmla="*/ 2 w 5"/>
                <a:gd name="T1" fmla="*/ 3 h 4"/>
                <a:gd name="T2" fmla="*/ 0 w 5"/>
                <a:gd name="T3" fmla="*/ 2 h 4"/>
                <a:gd name="T4" fmla="*/ 5 w 5"/>
                <a:gd name="T5" fmla="*/ 4 h 4"/>
                <a:gd name="T6" fmla="*/ 5 w 5"/>
                <a:gd name="T7" fmla="*/ 3 h 4"/>
                <a:gd name="T8" fmla="*/ 5 w 5"/>
                <a:gd name="T9" fmla="*/ 2 h 4"/>
                <a:gd name="T10" fmla="*/ 3 w 5"/>
                <a:gd name="T11" fmla="*/ 0 h 4"/>
                <a:gd name="T12" fmla="*/ 3 w 5"/>
                <a:gd name="T13" fmla="*/ 2 h 4"/>
                <a:gd name="T14" fmla="*/ 2 w 5"/>
                <a:gd name="T15" fmla="*/ 3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3"/>
                  </a:moveTo>
                  <a:lnTo>
                    <a:pt x="0" y="2"/>
                  </a:lnTo>
                  <a:lnTo>
                    <a:pt x="5" y="4"/>
                  </a:lnTo>
                  <a:lnTo>
                    <a:pt x="5" y="3"/>
                  </a:lnTo>
                  <a:lnTo>
                    <a:pt x="5" y="2"/>
                  </a:lnTo>
                  <a:lnTo>
                    <a:pt x="3" y="0"/>
                  </a:lnTo>
                  <a:lnTo>
                    <a:pt x="3" y="2"/>
                  </a:lnTo>
                  <a:lnTo>
                    <a:pt x="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0" name="Freeform 4192"/>
            <p:cNvSpPr>
              <a:spLocks/>
            </p:cNvSpPr>
            <p:nvPr/>
          </p:nvSpPr>
          <p:spPr bwMode="auto">
            <a:xfrm>
              <a:off x="5031" y="3734"/>
              <a:ext cx="9" cy="8"/>
            </a:xfrm>
            <a:custGeom>
              <a:avLst/>
              <a:gdLst>
                <a:gd name="T0" fmla="*/ 1 w 16"/>
                <a:gd name="T1" fmla="*/ 1 h 15"/>
                <a:gd name="T2" fmla="*/ 0 w 16"/>
                <a:gd name="T3" fmla="*/ 2 h 15"/>
                <a:gd name="T4" fmla="*/ 3 w 16"/>
                <a:gd name="T5" fmla="*/ 4 h 15"/>
                <a:gd name="T6" fmla="*/ 14 w 16"/>
                <a:gd name="T7" fmla="*/ 15 h 15"/>
                <a:gd name="T8" fmla="*/ 15 w 16"/>
                <a:gd name="T9" fmla="*/ 13 h 15"/>
                <a:gd name="T10" fmla="*/ 16 w 16"/>
                <a:gd name="T11" fmla="*/ 12 h 15"/>
                <a:gd name="T12" fmla="*/ 6 w 16"/>
                <a:gd name="T13" fmla="*/ 2 h 15"/>
                <a:gd name="T14" fmla="*/ 6 w 16"/>
                <a:gd name="T15" fmla="*/ 2 h 15"/>
                <a:gd name="T16" fmla="*/ 1 w 16"/>
                <a:gd name="T17" fmla="*/ 0 h 15"/>
                <a:gd name="T18" fmla="*/ 1 w 16"/>
                <a:gd name="T19" fmla="*/ 1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15"/>
                <a:gd name="T32" fmla="*/ 16 w 16"/>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15">
                  <a:moveTo>
                    <a:pt x="1" y="1"/>
                  </a:moveTo>
                  <a:lnTo>
                    <a:pt x="0" y="2"/>
                  </a:lnTo>
                  <a:lnTo>
                    <a:pt x="3" y="4"/>
                  </a:lnTo>
                  <a:lnTo>
                    <a:pt x="14" y="15"/>
                  </a:lnTo>
                  <a:lnTo>
                    <a:pt x="15" y="13"/>
                  </a:lnTo>
                  <a:lnTo>
                    <a:pt x="16" y="12"/>
                  </a:lnTo>
                  <a:lnTo>
                    <a:pt x="6" y="2"/>
                  </a:lnTo>
                  <a:lnTo>
                    <a:pt x="1"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1" name="Freeform 4193"/>
            <p:cNvSpPr>
              <a:spLocks/>
            </p:cNvSpPr>
            <p:nvPr/>
          </p:nvSpPr>
          <p:spPr bwMode="auto">
            <a:xfrm>
              <a:off x="5039" y="3740"/>
              <a:ext cx="2" cy="4"/>
            </a:xfrm>
            <a:custGeom>
              <a:avLst/>
              <a:gdLst>
                <a:gd name="T0" fmla="*/ 1 w 4"/>
                <a:gd name="T1" fmla="*/ 2 h 7"/>
                <a:gd name="T2" fmla="*/ 0 w 4"/>
                <a:gd name="T3" fmla="*/ 2 h 7"/>
                <a:gd name="T4" fmla="*/ 2 w 4"/>
                <a:gd name="T5" fmla="*/ 7 h 7"/>
                <a:gd name="T6" fmla="*/ 3 w 4"/>
                <a:gd name="T7" fmla="*/ 7 h 7"/>
                <a:gd name="T8" fmla="*/ 4 w 4"/>
                <a:gd name="T9" fmla="*/ 7 h 7"/>
                <a:gd name="T10" fmla="*/ 1 w 4"/>
                <a:gd name="T11" fmla="*/ 0 h 7"/>
                <a:gd name="T12" fmla="*/ 2 w 4"/>
                <a:gd name="T13" fmla="*/ 1 h 7"/>
                <a:gd name="T14" fmla="*/ 1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1" y="2"/>
                  </a:moveTo>
                  <a:lnTo>
                    <a:pt x="0" y="2"/>
                  </a:lnTo>
                  <a:lnTo>
                    <a:pt x="2" y="7"/>
                  </a:lnTo>
                  <a:lnTo>
                    <a:pt x="3" y="7"/>
                  </a:lnTo>
                  <a:lnTo>
                    <a:pt x="4" y="7"/>
                  </a:lnTo>
                  <a:lnTo>
                    <a:pt x="1" y="0"/>
                  </a:lnTo>
                  <a:lnTo>
                    <a:pt x="2"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2" name="Freeform 4194"/>
            <p:cNvSpPr>
              <a:spLocks/>
            </p:cNvSpPr>
            <p:nvPr/>
          </p:nvSpPr>
          <p:spPr bwMode="auto">
            <a:xfrm>
              <a:off x="5040" y="3743"/>
              <a:ext cx="4" cy="9"/>
            </a:xfrm>
            <a:custGeom>
              <a:avLst/>
              <a:gdLst>
                <a:gd name="T0" fmla="*/ 0 w 8"/>
                <a:gd name="T1" fmla="*/ 1 h 18"/>
                <a:gd name="T2" fmla="*/ 1 w 8"/>
                <a:gd name="T3" fmla="*/ 3 h 18"/>
                <a:gd name="T4" fmla="*/ 2 w 8"/>
                <a:gd name="T5" fmla="*/ 5 h 18"/>
                <a:gd name="T6" fmla="*/ 2 w 8"/>
                <a:gd name="T7" fmla="*/ 6 h 18"/>
                <a:gd name="T8" fmla="*/ 5 w 8"/>
                <a:gd name="T9" fmla="*/ 10 h 18"/>
                <a:gd name="T10" fmla="*/ 5 w 8"/>
                <a:gd name="T11" fmla="*/ 15 h 18"/>
                <a:gd name="T12" fmla="*/ 6 w 8"/>
                <a:gd name="T13" fmla="*/ 18 h 18"/>
                <a:gd name="T14" fmla="*/ 8 w 8"/>
                <a:gd name="T15" fmla="*/ 18 h 18"/>
                <a:gd name="T16" fmla="*/ 7 w 8"/>
                <a:gd name="T17" fmla="*/ 15 h 18"/>
                <a:gd name="T18" fmla="*/ 7 w 8"/>
                <a:gd name="T19" fmla="*/ 10 h 18"/>
                <a:gd name="T20" fmla="*/ 5 w 8"/>
                <a:gd name="T21" fmla="*/ 6 h 18"/>
                <a:gd name="T22" fmla="*/ 5 w 8"/>
                <a:gd name="T23" fmla="*/ 2 h 18"/>
                <a:gd name="T24" fmla="*/ 2 w 8"/>
                <a:gd name="T25" fmla="*/ 0 h 18"/>
                <a:gd name="T26" fmla="*/ 1 w 8"/>
                <a:gd name="T27" fmla="*/ 1 h 18"/>
                <a:gd name="T28" fmla="*/ 0 w 8"/>
                <a:gd name="T29" fmla="*/ 1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0" y="1"/>
                  </a:moveTo>
                  <a:lnTo>
                    <a:pt x="1" y="3"/>
                  </a:lnTo>
                  <a:lnTo>
                    <a:pt x="2" y="5"/>
                  </a:lnTo>
                  <a:lnTo>
                    <a:pt x="2" y="6"/>
                  </a:lnTo>
                  <a:lnTo>
                    <a:pt x="5" y="10"/>
                  </a:lnTo>
                  <a:lnTo>
                    <a:pt x="5" y="15"/>
                  </a:lnTo>
                  <a:lnTo>
                    <a:pt x="6" y="18"/>
                  </a:lnTo>
                  <a:lnTo>
                    <a:pt x="8" y="18"/>
                  </a:lnTo>
                  <a:lnTo>
                    <a:pt x="7" y="15"/>
                  </a:lnTo>
                  <a:lnTo>
                    <a:pt x="7" y="10"/>
                  </a:lnTo>
                  <a:lnTo>
                    <a:pt x="5" y="6"/>
                  </a:lnTo>
                  <a:lnTo>
                    <a:pt x="5" y="2"/>
                  </a:lnTo>
                  <a:lnTo>
                    <a:pt x="2" y="0"/>
                  </a:lnTo>
                  <a:lnTo>
                    <a:pt x="1"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3" name="Freeform 4195"/>
            <p:cNvSpPr>
              <a:spLocks/>
            </p:cNvSpPr>
            <p:nvPr/>
          </p:nvSpPr>
          <p:spPr bwMode="auto">
            <a:xfrm>
              <a:off x="5038" y="3752"/>
              <a:ext cx="6" cy="10"/>
            </a:xfrm>
            <a:custGeom>
              <a:avLst/>
              <a:gdLst>
                <a:gd name="T0" fmla="*/ 10 w 12"/>
                <a:gd name="T1" fmla="*/ 0 h 20"/>
                <a:gd name="T2" fmla="*/ 9 w 12"/>
                <a:gd name="T3" fmla="*/ 0 h 20"/>
                <a:gd name="T4" fmla="*/ 9 w 12"/>
                <a:gd name="T5" fmla="*/ 6 h 20"/>
                <a:gd name="T6" fmla="*/ 7 w 12"/>
                <a:gd name="T7" fmla="*/ 8 h 20"/>
                <a:gd name="T8" fmla="*/ 7 w 12"/>
                <a:gd name="T9" fmla="*/ 10 h 20"/>
                <a:gd name="T10" fmla="*/ 4 w 12"/>
                <a:gd name="T11" fmla="*/ 16 h 20"/>
                <a:gd name="T12" fmla="*/ 3 w 12"/>
                <a:gd name="T13" fmla="*/ 16 h 20"/>
                <a:gd name="T14" fmla="*/ 0 w 12"/>
                <a:gd name="T15" fmla="*/ 20 h 20"/>
                <a:gd name="T16" fmla="*/ 2 w 12"/>
                <a:gd name="T17" fmla="*/ 20 h 20"/>
                <a:gd name="T18" fmla="*/ 3 w 12"/>
                <a:gd name="T19" fmla="*/ 20 h 20"/>
                <a:gd name="T20" fmla="*/ 3 w 12"/>
                <a:gd name="T21" fmla="*/ 19 h 20"/>
                <a:gd name="T22" fmla="*/ 6 w 12"/>
                <a:gd name="T23" fmla="*/ 16 h 20"/>
                <a:gd name="T24" fmla="*/ 10 w 12"/>
                <a:gd name="T25" fmla="*/ 10 h 20"/>
                <a:gd name="T26" fmla="*/ 10 w 12"/>
                <a:gd name="T27" fmla="*/ 8 h 20"/>
                <a:gd name="T28" fmla="*/ 11 w 12"/>
                <a:gd name="T29" fmla="*/ 6 h 20"/>
                <a:gd name="T30" fmla="*/ 11 w 12"/>
                <a:gd name="T31" fmla="*/ 3 h 20"/>
                <a:gd name="T32" fmla="*/ 12 w 12"/>
                <a:gd name="T33" fmla="*/ 0 h 20"/>
                <a:gd name="T34" fmla="*/ 10 w 12"/>
                <a:gd name="T35" fmla="*/ 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20"/>
                <a:gd name="T56" fmla="*/ 12 w 12"/>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20">
                  <a:moveTo>
                    <a:pt x="10" y="0"/>
                  </a:moveTo>
                  <a:lnTo>
                    <a:pt x="9" y="0"/>
                  </a:lnTo>
                  <a:lnTo>
                    <a:pt x="9" y="6"/>
                  </a:lnTo>
                  <a:lnTo>
                    <a:pt x="7" y="8"/>
                  </a:lnTo>
                  <a:lnTo>
                    <a:pt x="7" y="10"/>
                  </a:lnTo>
                  <a:lnTo>
                    <a:pt x="4" y="16"/>
                  </a:lnTo>
                  <a:lnTo>
                    <a:pt x="3" y="16"/>
                  </a:lnTo>
                  <a:lnTo>
                    <a:pt x="0" y="20"/>
                  </a:lnTo>
                  <a:lnTo>
                    <a:pt x="2" y="20"/>
                  </a:lnTo>
                  <a:lnTo>
                    <a:pt x="3" y="20"/>
                  </a:lnTo>
                  <a:lnTo>
                    <a:pt x="3" y="19"/>
                  </a:lnTo>
                  <a:lnTo>
                    <a:pt x="6" y="16"/>
                  </a:lnTo>
                  <a:lnTo>
                    <a:pt x="10" y="10"/>
                  </a:lnTo>
                  <a:lnTo>
                    <a:pt x="10" y="8"/>
                  </a:lnTo>
                  <a:lnTo>
                    <a:pt x="11" y="6"/>
                  </a:lnTo>
                  <a:lnTo>
                    <a:pt x="11" y="3"/>
                  </a:lnTo>
                  <a:lnTo>
                    <a:pt x="12"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4" name="Freeform 4196"/>
            <p:cNvSpPr>
              <a:spLocks/>
            </p:cNvSpPr>
            <p:nvPr/>
          </p:nvSpPr>
          <p:spPr bwMode="auto">
            <a:xfrm>
              <a:off x="5037" y="3761"/>
              <a:ext cx="2" cy="3"/>
            </a:xfrm>
            <a:custGeom>
              <a:avLst/>
              <a:gdLst>
                <a:gd name="T0" fmla="*/ 4 w 5"/>
                <a:gd name="T1" fmla="*/ 1 h 4"/>
                <a:gd name="T2" fmla="*/ 2 w 5"/>
                <a:gd name="T3" fmla="*/ 0 h 4"/>
                <a:gd name="T4" fmla="*/ 0 w 5"/>
                <a:gd name="T5" fmla="*/ 2 h 4"/>
                <a:gd name="T6" fmla="*/ 1 w 5"/>
                <a:gd name="T7" fmla="*/ 3 h 4"/>
                <a:gd name="T8" fmla="*/ 2 w 5"/>
                <a:gd name="T9" fmla="*/ 4 h 4"/>
                <a:gd name="T10" fmla="*/ 4 w 5"/>
                <a:gd name="T11" fmla="*/ 3 h 4"/>
                <a:gd name="T12" fmla="*/ 5 w 5"/>
                <a:gd name="T13" fmla="*/ 1 h 4"/>
                <a:gd name="T14" fmla="*/ 4 w 5"/>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1"/>
                  </a:moveTo>
                  <a:lnTo>
                    <a:pt x="2" y="0"/>
                  </a:lnTo>
                  <a:lnTo>
                    <a:pt x="0" y="2"/>
                  </a:lnTo>
                  <a:lnTo>
                    <a:pt x="1" y="3"/>
                  </a:lnTo>
                  <a:lnTo>
                    <a:pt x="2" y="4"/>
                  </a:lnTo>
                  <a:lnTo>
                    <a:pt x="4" y="3"/>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5" name="Freeform 4197"/>
            <p:cNvSpPr>
              <a:spLocks/>
            </p:cNvSpPr>
            <p:nvPr/>
          </p:nvSpPr>
          <p:spPr bwMode="auto">
            <a:xfrm>
              <a:off x="5036" y="3762"/>
              <a:ext cx="2" cy="3"/>
            </a:xfrm>
            <a:custGeom>
              <a:avLst/>
              <a:gdLst>
                <a:gd name="T0" fmla="*/ 2 w 4"/>
                <a:gd name="T1" fmla="*/ 1 h 7"/>
                <a:gd name="T2" fmla="*/ 3 w 4"/>
                <a:gd name="T3" fmla="*/ 0 h 7"/>
                <a:gd name="T4" fmla="*/ 1 w 4"/>
                <a:gd name="T5" fmla="*/ 5 h 7"/>
                <a:gd name="T6" fmla="*/ 0 w 4"/>
                <a:gd name="T7" fmla="*/ 5 h 7"/>
                <a:gd name="T8" fmla="*/ 0 w 4"/>
                <a:gd name="T9" fmla="*/ 6 h 7"/>
                <a:gd name="T10" fmla="*/ 0 w 4"/>
                <a:gd name="T11" fmla="*/ 7 h 7"/>
                <a:gd name="T12" fmla="*/ 3 w 4"/>
                <a:gd name="T13" fmla="*/ 5 h 7"/>
                <a:gd name="T14" fmla="*/ 4 w 4"/>
                <a:gd name="T15" fmla="*/ 2 h 7"/>
                <a:gd name="T16" fmla="*/ 3 w 4"/>
                <a:gd name="T17" fmla="*/ 2 h 7"/>
                <a:gd name="T18" fmla="*/ 2 w 4"/>
                <a:gd name="T19" fmla="*/ 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7"/>
                <a:gd name="T32" fmla="*/ 4 w 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7">
                  <a:moveTo>
                    <a:pt x="2" y="1"/>
                  </a:moveTo>
                  <a:lnTo>
                    <a:pt x="3" y="0"/>
                  </a:lnTo>
                  <a:lnTo>
                    <a:pt x="1" y="5"/>
                  </a:lnTo>
                  <a:lnTo>
                    <a:pt x="0" y="5"/>
                  </a:lnTo>
                  <a:lnTo>
                    <a:pt x="0" y="6"/>
                  </a:lnTo>
                  <a:lnTo>
                    <a:pt x="0" y="7"/>
                  </a:lnTo>
                  <a:lnTo>
                    <a:pt x="3" y="5"/>
                  </a:lnTo>
                  <a:lnTo>
                    <a:pt x="4" y="2"/>
                  </a:lnTo>
                  <a:lnTo>
                    <a:pt x="3" y="2"/>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6" name="Freeform 4198"/>
            <p:cNvSpPr>
              <a:spLocks/>
            </p:cNvSpPr>
            <p:nvPr/>
          </p:nvSpPr>
          <p:spPr bwMode="auto">
            <a:xfrm>
              <a:off x="5030" y="3764"/>
              <a:ext cx="7" cy="4"/>
            </a:xfrm>
            <a:custGeom>
              <a:avLst/>
              <a:gdLst>
                <a:gd name="T0" fmla="*/ 9 w 10"/>
                <a:gd name="T1" fmla="*/ 0 h 8"/>
                <a:gd name="T2" fmla="*/ 7 w 10"/>
                <a:gd name="T3" fmla="*/ 1 h 8"/>
                <a:gd name="T4" fmla="*/ 5 w 10"/>
                <a:gd name="T5" fmla="*/ 2 h 8"/>
                <a:gd name="T6" fmla="*/ 2 w 10"/>
                <a:gd name="T7" fmla="*/ 3 h 8"/>
                <a:gd name="T8" fmla="*/ 0 w 10"/>
                <a:gd name="T9" fmla="*/ 5 h 8"/>
                <a:gd name="T10" fmla="*/ 1 w 10"/>
                <a:gd name="T11" fmla="*/ 6 h 8"/>
                <a:gd name="T12" fmla="*/ 2 w 10"/>
                <a:gd name="T13" fmla="*/ 8 h 8"/>
                <a:gd name="T14" fmla="*/ 4 w 10"/>
                <a:gd name="T15" fmla="*/ 5 h 8"/>
                <a:gd name="T16" fmla="*/ 8 w 10"/>
                <a:gd name="T17" fmla="*/ 4 h 8"/>
                <a:gd name="T18" fmla="*/ 10 w 10"/>
                <a:gd name="T19" fmla="*/ 2 h 8"/>
                <a:gd name="T20" fmla="*/ 9 w 10"/>
                <a:gd name="T21" fmla="*/ 1 h 8"/>
                <a:gd name="T22" fmla="*/ 9 w 10"/>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8"/>
                <a:gd name="T38" fmla="*/ 10 w 10"/>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8">
                  <a:moveTo>
                    <a:pt x="9" y="0"/>
                  </a:moveTo>
                  <a:lnTo>
                    <a:pt x="7" y="1"/>
                  </a:lnTo>
                  <a:lnTo>
                    <a:pt x="5" y="2"/>
                  </a:lnTo>
                  <a:lnTo>
                    <a:pt x="2" y="3"/>
                  </a:lnTo>
                  <a:lnTo>
                    <a:pt x="0" y="5"/>
                  </a:lnTo>
                  <a:lnTo>
                    <a:pt x="1" y="6"/>
                  </a:lnTo>
                  <a:lnTo>
                    <a:pt x="2" y="8"/>
                  </a:lnTo>
                  <a:lnTo>
                    <a:pt x="4" y="5"/>
                  </a:lnTo>
                  <a:lnTo>
                    <a:pt x="8" y="4"/>
                  </a:lnTo>
                  <a:lnTo>
                    <a:pt x="10" y="2"/>
                  </a:lnTo>
                  <a:lnTo>
                    <a:pt x="9" y="1"/>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7" name="Freeform 4199"/>
            <p:cNvSpPr>
              <a:spLocks/>
            </p:cNvSpPr>
            <p:nvPr/>
          </p:nvSpPr>
          <p:spPr bwMode="auto">
            <a:xfrm>
              <a:off x="5030" y="3767"/>
              <a:ext cx="2" cy="2"/>
            </a:xfrm>
            <a:custGeom>
              <a:avLst/>
              <a:gdLst>
                <a:gd name="T0" fmla="*/ 2 w 4"/>
                <a:gd name="T1" fmla="*/ 1 h 4"/>
                <a:gd name="T2" fmla="*/ 2 w 4"/>
                <a:gd name="T3" fmla="*/ 0 h 4"/>
                <a:gd name="T4" fmla="*/ 0 w 4"/>
                <a:gd name="T5" fmla="*/ 1 h 4"/>
                <a:gd name="T6" fmla="*/ 0 w 4"/>
                <a:gd name="T7" fmla="*/ 3 h 4"/>
                <a:gd name="T8" fmla="*/ 0 w 4"/>
                <a:gd name="T9" fmla="*/ 4 h 4"/>
                <a:gd name="T10" fmla="*/ 4 w 4"/>
                <a:gd name="T11" fmla="*/ 1 h 4"/>
                <a:gd name="T12" fmla="*/ 3 w 4"/>
                <a:gd name="T13" fmla="*/ 3 h 4"/>
                <a:gd name="T14" fmla="*/ 2 w 4"/>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1"/>
                  </a:moveTo>
                  <a:lnTo>
                    <a:pt x="2" y="0"/>
                  </a:lnTo>
                  <a:lnTo>
                    <a:pt x="0" y="1"/>
                  </a:lnTo>
                  <a:lnTo>
                    <a:pt x="0" y="3"/>
                  </a:lnTo>
                  <a:lnTo>
                    <a:pt x="0" y="4"/>
                  </a:lnTo>
                  <a:lnTo>
                    <a:pt x="4" y="1"/>
                  </a:lnTo>
                  <a:lnTo>
                    <a:pt x="3" y="3"/>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8" name="Freeform 4200"/>
            <p:cNvSpPr>
              <a:spLocks/>
            </p:cNvSpPr>
            <p:nvPr/>
          </p:nvSpPr>
          <p:spPr bwMode="auto">
            <a:xfrm>
              <a:off x="5017" y="3768"/>
              <a:ext cx="13" cy="6"/>
            </a:xfrm>
            <a:custGeom>
              <a:avLst/>
              <a:gdLst>
                <a:gd name="T0" fmla="*/ 26 w 27"/>
                <a:gd name="T1" fmla="*/ 0 h 13"/>
                <a:gd name="T2" fmla="*/ 21 w 27"/>
                <a:gd name="T3" fmla="*/ 3 h 13"/>
                <a:gd name="T4" fmla="*/ 21 w 27"/>
                <a:gd name="T5" fmla="*/ 3 h 13"/>
                <a:gd name="T6" fmla="*/ 4 w 27"/>
                <a:gd name="T7" fmla="*/ 9 h 13"/>
                <a:gd name="T8" fmla="*/ 0 w 27"/>
                <a:gd name="T9" fmla="*/ 11 h 13"/>
                <a:gd name="T10" fmla="*/ 1 w 27"/>
                <a:gd name="T11" fmla="*/ 12 h 13"/>
                <a:gd name="T12" fmla="*/ 2 w 27"/>
                <a:gd name="T13" fmla="*/ 13 h 13"/>
                <a:gd name="T14" fmla="*/ 7 w 27"/>
                <a:gd name="T15" fmla="*/ 11 h 13"/>
                <a:gd name="T16" fmla="*/ 24 w 27"/>
                <a:gd name="T17" fmla="*/ 5 h 13"/>
                <a:gd name="T18" fmla="*/ 27 w 27"/>
                <a:gd name="T19" fmla="*/ 3 h 13"/>
                <a:gd name="T20" fmla="*/ 26 w 27"/>
                <a:gd name="T21" fmla="*/ 2 h 13"/>
                <a:gd name="T22" fmla="*/ 26 w 27"/>
                <a:gd name="T23" fmla="*/ 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3"/>
                <a:gd name="T38" fmla="*/ 27 w 27"/>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3">
                  <a:moveTo>
                    <a:pt x="26" y="0"/>
                  </a:moveTo>
                  <a:lnTo>
                    <a:pt x="21" y="3"/>
                  </a:lnTo>
                  <a:lnTo>
                    <a:pt x="4" y="9"/>
                  </a:lnTo>
                  <a:lnTo>
                    <a:pt x="0" y="11"/>
                  </a:lnTo>
                  <a:lnTo>
                    <a:pt x="1" y="12"/>
                  </a:lnTo>
                  <a:lnTo>
                    <a:pt x="2" y="13"/>
                  </a:lnTo>
                  <a:lnTo>
                    <a:pt x="7" y="11"/>
                  </a:lnTo>
                  <a:lnTo>
                    <a:pt x="24" y="5"/>
                  </a:lnTo>
                  <a:lnTo>
                    <a:pt x="27" y="3"/>
                  </a:lnTo>
                  <a:lnTo>
                    <a:pt x="26" y="2"/>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39" name="Freeform 4201"/>
            <p:cNvSpPr>
              <a:spLocks/>
            </p:cNvSpPr>
            <p:nvPr/>
          </p:nvSpPr>
          <p:spPr bwMode="auto">
            <a:xfrm>
              <a:off x="5017" y="3773"/>
              <a:ext cx="31" cy="14"/>
            </a:xfrm>
            <a:custGeom>
              <a:avLst/>
              <a:gdLst>
                <a:gd name="T0" fmla="*/ 0 w 60"/>
                <a:gd name="T1" fmla="*/ 0 h 29"/>
                <a:gd name="T2" fmla="*/ 0 w 60"/>
                <a:gd name="T3" fmla="*/ 0 h 29"/>
                <a:gd name="T4" fmla="*/ 1 w 60"/>
                <a:gd name="T5" fmla="*/ 2 h 29"/>
                <a:gd name="T6" fmla="*/ 6 w 60"/>
                <a:gd name="T7" fmla="*/ 2 h 29"/>
                <a:gd name="T8" fmla="*/ 24 w 60"/>
                <a:gd name="T9" fmla="*/ 7 h 29"/>
                <a:gd name="T10" fmla="*/ 29 w 60"/>
                <a:gd name="T11" fmla="*/ 9 h 29"/>
                <a:gd name="T12" fmla="*/ 34 w 60"/>
                <a:gd name="T13" fmla="*/ 11 h 29"/>
                <a:gd name="T14" fmla="*/ 49 w 60"/>
                <a:gd name="T15" fmla="*/ 21 h 29"/>
                <a:gd name="T16" fmla="*/ 53 w 60"/>
                <a:gd name="T17" fmla="*/ 25 h 29"/>
                <a:gd name="T18" fmla="*/ 57 w 60"/>
                <a:gd name="T19" fmla="*/ 27 h 29"/>
                <a:gd name="T20" fmla="*/ 58 w 60"/>
                <a:gd name="T21" fmla="*/ 29 h 29"/>
                <a:gd name="T22" fmla="*/ 59 w 60"/>
                <a:gd name="T23" fmla="*/ 29 h 29"/>
                <a:gd name="T24" fmla="*/ 60 w 60"/>
                <a:gd name="T25" fmla="*/ 29 h 29"/>
                <a:gd name="T26" fmla="*/ 59 w 60"/>
                <a:gd name="T27" fmla="*/ 25 h 29"/>
                <a:gd name="T28" fmla="*/ 55 w 60"/>
                <a:gd name="T29" fmla="*/ 23 h 29"/>
                <a:gd name="T30" fmla="*/ 51 w 60"/>
                <a:gd name="T31" fmla="*/ 18 h 29"/>
                <a:gd name="T32" fmla="*/ 37 w 60"/>
                <a:gd name="T33" fmla="*/ 9 h 29"/>
                <a:gd name="T34" fmla="*/ 29 w 60"/>
                <a:gd name="T35" fmla="*/ 7 h 29"/>
                <a:gd name="T36" fmla="*/ 24 w 60"/>
                <a:gd name="T37" fmla="*/ 4 h 29"/>
                <a:gd name="T38" fmla="*/ 6 w 60"/>
                <a:gd name="T39" fmla="*/ 0 h 29"/>
                <a:gd name="T40" fmla="*/ 1 w 60"/>
                <a:gd name="T41" fmla="*/ 0 h 29"/>
                <a:gd name="T42" fmla="*/ 1 w 60"/>
                <a:gd name="T43" fmla="*/ 1 h 29"/>
                <a:gd name="T44" fmla="*/ 0 w 60"/>
                <a:gd name="T45" fmla="*/ 0 h 2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0"/>
                <a:gd name="T70" fmla="*/ 0 h 29"/>
                <a:gd name="T71" fmla="*/ 60 w 60"/>
                <a:gd name="T72" fmla="*/ 29 h 2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0" h="29">
                  <a:moveTo>
                    <a:pt x="0" y="0"/>
                  </a:moveTo>
                  <a:lnTo>
                    <a:pt x="0" y="0"/>
                  </a:lnTo>
                  <a:lnTo>
                    <a:pt x="1" y="2"/>
                  </a:lnTo>
                  <a:lnTo>
                    <a:pt x="6" y="2"/>
                  </a:lnTo>
                  <a:lnTo>
                    <a:pt x="24" y="7"/>
                  </a:lnTo>
                  <a:lnTo>
                    <a:pt x="29" y="9"/>
                  </a:lnTo>
                  <a:lnTo>
                    <a:pt x="34" y="11"/>
                  </a:lnTo>
                  <a:lnTo>
                    <a:pt x="49" y="21"/>
                  </a:lnTo>
                  <a:lnTo>
                    <a:pt x="53" y="25"/>
                  </a:lnTo>
                  <a:lnTo>
                    <a:pt x="57" y="27"/>
                  </a:lnTo>
                  <a:lnTo>
                    <a:pt x="58" y="29"/>
                  </a:lnTo>
                  <a:lnTo>
                    <a:pt x="59" y="29"/>
                  </a:lnTo>
                  <a:lnTo>
                    <a:pt x="60" y="29"/>
                  </a:lnTo>
                  <a:lnTo>
                    <a:pt x="59" y="25"/>
                  </a:lnTo>
                  <a:lnTo>
                    <a:pt x="55" y="23"/>
                  </a:lnTo>
                  <a:lnTo>
                    <a:pt x="51" y="18"/>
                  </a:lnTo>
                  <a:lnTo>
                    <a:pt x="37" y="9"/>
                  </a:lnTo>
                  <a:lnTo>
                    <a:pt x="29" y="7"/>
                  </a:lnTo>
                  <a:lnTo>
                    <a:pt x="24" y="4"/>
                  </a:lnTo>
                  <a:lnTo>
                    <a:pt x="6" y="0"/>
                  </a:lnTo>
                  <a:lnTo>
                    <a:pt x="1" y="0"/>
                  </a:lnTo>
                  <a:lnTo>
                    <a:pt x="1"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0" name="Freeform 4202"/>
            <p:cNvSpPr>
              <a:spLocks/>
            </p:cNvSpPr>
            <p:nvPr/>
          </p:nvSpPr>
          <p:spPr bwMode="auto">
            <a:xfrm>
              <a:off x="5047" y="3787"/>
              <a:ext cx="6" cy="22"/>
            </a:xfrm>
            <a:custGeom>
              <a:avLst/>
              <a:gdLst>
                <a:gd name="T0" fmla="*/ 0 w 11"/>
                <a:gd name="T1" fmla="*/ 2 h 44"/>
                <a:gd name="T2" fmla="*/ 2 w 11"/>
                <a:gd name="T3" fmla="*/ 6 h 44"/>
                <a:gd name="T4" fmla="*/ 2 w 11"/>
                <a:gd name="T5" fmla="*/ 6 h 44"/>
                <a:gd name="T6" fmla="*/ 4 w 11"/>
                <a:gd name="T7" fmla="*/ 9 h 44"/>
                <a:gd name="T8" fmla="*/ 6 w 11"/>
                <a:gd name="T9" fmla="*/ 11 h 44"/>
                <a:gd name="T10" fmla="*/ 7 w 11"/>
                <a:gd name="T11" fmla="*/ 13 h 44"/>
                <a:gd name="T12" fmla="*/ 8 w 11"/>
                <a:gd name="T13" fmla="*/ 17 h 44"/>
                <a:gd name="T14" fmla="*/ 8 w 11"/>
                <a:gd name="T15" fmla="*/ 23 h 44"/>
                <a:gd name="T16" fmla="*/ 9 w 11"/>
                <a:gd name="T17" fmla="*/ 27 h 44"/>
                <a:gd name="T18" fmla="*/ 8 w 11"/>
                <a:gd name="T19" fmla="*/ 30 h 44"/>
                <a:gd name="T20" fmla="*/ 8 w 11"/>
                <a:gd name="T21" fmla="*/ 35 h 44"/>
                <a:gd name="T22" fmla="*/ 7 w 11"/>
                <a:gd name="T23" fmla="*/ 40 h 44"/>
                <a:gd name="T24" fmla="*/ 4 w 11"/>
                <a:gd name="T25" fmla="*/ 44 h 44"/>
                <a:gd name="T26" fmla="*/ 6 w 11"/>
                <a:gd name="T27" fmla="*/ 44 h 44"/>
                <a:gd name="T28" fmla="*/ 7 w 11"/>
                <a:gd name="T29" fmla="*/ 44 h 44"/>
                <a:gd name="T30" fmla="*/ 9 w 11"/>
                <a:gd name="T31" fmla="*/ 40 h 44"/>
                <a:gd name="T32" fmla="*/ 10 w 11"/>
                <a:gd name="T33" fmla="*/ 35 h 44"/>
                <a:gd name="T34" fmla="*/ 10 w 11"/>
                <a:gd name="T35" fmla="*/ 30 h 44"/>
                <a:gd name="T36" fmla="*/ 11 w 11"/>
                <a:gd name="T37" fmla="*/ 27 h 44"/>
                <a:gd name="T38" fmla="*/ 10 w 11"/>
                <a:gd name="T39" fmla="*/ 23 h 44"/>
                <a:gd name="T40" fmla="*/ 10 w 11"/>
                <a:gd name="T41" fmla="*/ 17 h 44"/>
                <a:gd name="T42" fmla="*/ 9 w 11"/>
                <a:gd name="T43" fmla="*/ 13 h 44"/>
                <a:gd name="T44" fmla="*/ 8 w 11"/>
                <a:gd name="T45" fmla="*/ 11 h 44"/>
                <a:gd name="T46" fmla="*/ 7 w 11"/>
                <a:gd name="T47" fmla="*/ 6 h 44"/>
                <a:gd name="T48" fmla="*/ 4 w 11"/>
                <a:gd name="T49" fmla="*/ 4 h 44"/>
                <a:gd name="T50" fmla="*/ 2 w 11"/>
                <a:gd name="T51" fmla="*/ 0 h 44"/>
                <a:gd name="T52" fmla="*/ 1 w 11"/>
                <a:gd name="T53" fmla="*/ 2 h 44"/>
                <a:gd name="T54" fmla="*/ 0 w 11"/>
                <a:gd name="T55" fmla="*/ 2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
                <a:gd name="T85" fmla="*/ 0 h 44"/>
                <a:gd name="T86" fmla="*/ 11 w 11"/>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 h="44">
                  <a:moveTo>
                    <a:pt x="0" y="2"/>
                  </a:moveTo>
                  <a:lnTo>
                    <a:pt x="2" y="6"/>
                  </a:lnTo>
                  <a:lnTo>
                    <a:pt x="4" y="9"/>
                  </a:lnTo>
                  <a:lnTo>
                    <a:pt x="6" y="11"/>
                  </a:lnTo>
                  <a:lnTo>
                    <a:pt x="7" y="13"/>
                  </a:lnTo>
                  <a:lnTo>
                    <a:pt x="8" y="17"/>
                  </a:lnTo>
                  <a:lnTo>
                    <a:pt x="8" y="23"/>
                  </a:lnTo>
                  <a:lnTo>
                    <a:pt x="9" y="27"/>
                  </a:lnTo>
                  <a:lnTo>
                    <a:pt x="8" y="30"/>
                  </a:lnTo>
                  <a:lnTo>
                    <a:pt x="8" y="35"/>
                  </a:lnTo>
                  <a:lnTo>
                    <a:pt x="7" y="40"/>
                  </a:lnTo>
                  <a:lnTo>
                    <a:pt x="4" y="44"/>
                  </a:lnTo>
                  <a:lnTo>
                    <a:pt x="6" y="44"/>
                  </a:lnTo>
                  <a:lnTo>
                    <a:pt x="7" y="44"/>
                  </a:lnTo>
                  <a:lnTo>
                    <a:pt x="9" y="40"/>
                  </a:lnTo>
                  <a:lnTo>
                    <a:pt x="10" y="35"/>
                  </a:lnTo>
                  <a:lnTo>
                    <a:pt x="10" y="30"/>
                  </a:lnTo>
                  <a:lnTo>
                    <a:pt x="11" y="27"/>
                  </a:lnTo>
                  <a:lnTo>
                    <a:pt x="10" y="23"/>
                  </a:lnTo>
                  <a:lnTo>
                    <a:pt x="10" y="17"/>
                  </a:lnTo>
                  <a:lnTo>
                    <a:pt x="9" y="13"/>
                  </a:lnTo>
                  <a:lnTo>
                    <a:pt x="8" y="11"/>
                  </a:lnTo>
                  <a:lnTo>
                    <a:pt x="7" y="6"/>
                  </a:lnTo>
                  <a:lnTo>
                    <a:pt x="4" y="4"/>
                  </a:lnTo>
                  <a:lnTo>
                    <a:pt x="2" y="0"/>
                  </a:lnTo>
                  <a:lnTo>
                    <a:pt x="1"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1" name="Freeform 4203"/>
            <p:cNvSpPr>
              <a:spLocks/>
            </p:cNvSpPr>
            <p:nvPr/>
          </p:nvSpPr>
          <p:spPr bwMode="auto">
            <a:xfrm>
              <a:off x="5048" y="3808"/>
              <a:ext cx="2" cy="3"/>
            </a:xfrm>
            <a:custGeom>
              <a:avLst/>
              <a:gdLst>
                <a:gd name="T0" fmla="*/ 4 w 5"/>
                <a:gd name="T1" fmla="*/ 1 h 6"/>
                <a:gd name="T2" fmla="*/ 2 w 5"/>
                <a:gd name="T3" fmla="*/ 0 h 6"/>
                <a:gd name="T4" fmla="*/ 0 w 5"/>
                <a:gd name="T5" fmla="*/ 4 h 6"/>
                <a:gd name="T6" fmla="*/ 1 w 5"/>
                <a:gd name="T7" fmla="*/ 5 h 6"/>
                <a:gd name="T8" fmla="*/ 2 w 5"/>
                <a:gd name="T9" fmla="*/ 6 h 6"/>
                <a:gd name="T10" fmla="*/ 2 w 5"/>
                <a:gd name="T11" fmla="*/ 6 h 6"/>
                <a:gd name="T12" fmla="*/ 5 w 5"/>
                <a:gd name="T13" fmla="*/ 1 h 6"/>
                <a:gd name="T14" fmla="*/ 4 w 5"/>
                <a:gd name="T15" fmla="*/ 1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1"/>
                  </a:moveTo>
                  <a:lnTo>
                    <a:pt x="2" y="0"/>
                  </a:lnTo>
                  <a:lnTo>
                    <a:pt x="0" y="4"/>
                  </a:lnTo>
                  <a:lnTo>
                    <a:pt x="1" y="5"/>
                  </a:lnTo>
                  <a:lnTo>
                    <a:pt x="2" y="6"/>
                  </a:lnTo>
                  <a:lnTo>
                    <a:pt x="5"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2" name="Freeform 4204"/>
            <p:cNvSpPr>
              <a:spLocks/>
            </p:cNvSpPr>
            <p:nvPr/>
          </p:nvSpPr>
          <p:spPr bwMode="auto">
            <a:xfrm>
              <a:off x="5002" y="3808"/>
              <a:ext cx="47" cy="25"/>
            </a:xfrm>
            <a:custGeom>
              <a:avLst/>
              <a:gdLst>
                <a:gd name="T0" fmla="*/ 87 w 89"/>
                <a:gd name="T1" fmla="*/ 4 h 50"/>
                <a:gd name="T2" fmla="*/ 89 w 89"/>
                <a:gd name="T3" fmla="*/ 0 h 50"/>
                <a:gd name="T4" fmla="*/ 86 w 89"/>
                <a:gd name="T5" fmla="*/ 7 h 50"/>
                <a:gd name="T6" fmla="*/ 78 w 89"/>
                <a:gd name="T7" fmla="*/ 15 h 50"/>
                <a:gd name="T8" fmla="*/ 74 w 89"/>
                <a:gd name="T9" fmla="*/ 20 h 50"/>
                <a:gd name="T10" fmla="*/ 70 w 89"/>
                <a:gd name="T11" fmla="*/ 23 h 50"/>
                <a:gd name="T12" fmla="*/ 64 w 89"/>
                <a:gd name="T13" fmla="*/ 27 h 50"/>
                <a:gd name="T14" fmla="*/ 58 w 89"/>
                <a:gd name="T15" fmla="*/ 30 h 50"/>
                <a:gd name="T16" fmla="*/ 55 w 89"/>
                <a:gd name="T17" fmla="*/ 32 h 50"/>
                <a:gd name="T18" fmla="*/ 46 w 89"/>
                <a:gd name="T19" fmla="*/ 35 h 50"/>
                <a:gd name="T20" fmla="*/ 41 w 89"/>
                <a:gd name="T21" fmla="*/ 38 h 50"/>
                <a:gd name="T22" fmla="*/ 35 w 89"/>
                <a:gd name="T23" fmla="*/ 39 h 50"/>
                <a:gd name="T24" fmla="*/ 29 w 89"/>
                <a:gd name="T25" fmla="*/ 42 h 50"/>
                <a:gd name="T26" fmla="*/ 21 w 89"/>
                <a:gd name="T27" fmla="*/ 44 h 50"/>
                <a:gd name="T28" fmla="*/ 8 w 89"/>
                <a:gd name="T29" fmla="*/ 46 h 50"/>
                <a:gd name="T30" fmla="*/ 0 w 89"/>
                <a:gd name="T31" fmla="*/ 47 h 50"/>
                <a:gd name="T32" fmla="*/ 0 w 89"/>
                <a:gd name="T33" fmla="*/ 48 h 50"/>
                <a:gd name="T34" fmla="*/ 0 w 89"/>
                <a:gd name="T35" fmla="*/ 50 h 50"/>
                <a:gd name="T36" fmla="*/ 8 w 89"/>
                <a:gd name="T37" fmla="*/ 48 h 50"/>
                <a:gd name="T38" fmla="*/ 21 w 89"/>
                <a:gd name="T39" fmla="*/ 46 h 50"/>
                <a:gd name="T40" fmla="*/ 29 w 89"/>
                <a:gd name="T41" fmla="*/ 44 h 50"/>
                <a:gd name="T42" fmla="*/ 35 w 89"/>
                <a:gd name="T43" fmla="*/ 42 h 50"/>
                <a:gd name="T44" fmla="*/ 43 w 89"/>
                <a:gd name="T45" fmla="*/ 40 h 50"/>
                <a:gd name="T46" fmla="*/ 50 w 89"/>
                <a:gd name="T47" fmla="*/ 37 h 50"/>
                <a:gd name="T48" fmla="*/ 55 w 89"/>
                <a:gd name="T49" fmla="*/ 35 h 50"/>
                <a:gd name="T50" fmla="*/ 63 w 89"/>
                <a:gd name="T51" fmla="*/ 32 h 50"/>
                <a:gd name="T52" fmla="*/ 66 w 89"/>
                <a:gd name="T53" fmla="*/ 29 h 50"/>
                <a:gd name="T54" fmla="*/ 72 w 89"/>
                <a:gd name="T55" fmla="*/ 25 h 50"/>
                <a:gd name="T56" fmla="*/ 77 w 89"/>
                <a:gd name="T57" fmla="*/ 22 h 50"/>
                <a:gd name="T58" fmla="*/ 80 w 89"/>
                <a:gd name="T59" fmla="*/ 17 h 50"/>
                <a:gd name="T60" fmla="*/ 86 w 89"/>
                <a:gd name="T61" fmla="*/ 12 h 50"/>
                <a:gd name="T62" fmla="*/ 89 w 89"/>
                <a:gd name="T63" fmla="*/ 5 h 50"/>
                <a:gd name="T64" fmla="*/ 88 w 89"/>
                <a:gd name="T65" fmla="*/ 5 h 50"/>
                <a:gd name="T66" fmla="*/ 87 w 89"/>
                <a:gd name="T67" fmla="*/ 4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
                <a:gd name="T103" fmla="*/ 0 h 50"/>
                <a:gd name="T104" fmla="*/ 89 w 89"/>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 h="50">
                  <a:moveTo>
                    <a:pt x="87" y="4"/>
                  </a:moveTo>
                  <a:lnTo>
                    <a:pt x="89" y="0"/>
                  </a:lnTo>
                  <a:lnTo>
                    <a:pt x="86" y="7"/>
                  </a:lnTo>
                  <a:lnTo>
                    <a:pt x="78" y="15"/>
                  </a:lnTo>
                  <a:lnTo>
                    <a:pt x="74" y="20"/>
                  </a:lnTo>
                  <a:lnTo>
                    <a:pt x="70" y="23"/>
                  </a:lnTo>
                  <a:lnTo>
                    <a:pt x="64" y="27"/>
                  </a:lnTo>
                  <a:lnTo>
                    <a:pt x="58" y="30"/>
                  </a:lnTo>
                  <a:lnTo>
                    <a:pt x="55" y="32"/>
                  </a:lnTo>
                  <a:lnTo>
                    <a:pt x="46" y="35"/>
                  </a:lnTo>
                  <a:lnTo>
                    <a:pt x="41" y="38"/>
                  </a:lnTo>
                  <a:lnTo>
                    <a:pt x="35" y="39"/>
                  </a:lnTo>
                  <a:lnTo>
                    <a:pt x="29" y="42"/>
                  </a:lnTo>
                  <a:lnTo>
                    <a:pt x="21" y="44"/>
                  </a:lnTo>
                  <a:lnTo>
                    <a:pt x="8" y="46"/>
                  </a:lnTo>
                  <a:lnTo>
                    <a:pt x="0" y="47"/>
                  </a:lnTo>
                  <a:lnTo>
                    <a:pt x="0" y="48"/>
                  </a:lnTo>
                  <a:lnTo>
                    <a:pt x="0" y="50"/>
                  </a:lnTo>
                  <a:lnTo>
                    <a:pt x="8" y="48"/>
                  </a:lnTo>
                  <a:lnTo>
                    <a:pt x="21" y="46"/>
                  </a:lnTo>
                  <a:lnTo>
                    <a:pt x="29" y="44"/>
                  </a:lnTo>
                  <a:lnTo>
                    <a:pt x="35" y="42"/>
                  </a:lnTo>
                  <a:lnTo>
                    <a:pt x="43" y="40"/>
                  </a:lnTo>
                  <a:lnTo>
                    <a:pt x="50" y="37"/>
                  </a:lnTo>
                  <a:lnTo>
                    <a:pt x="55" y="35"/>
                  </a:lnTo>
                  <a:lnTo>
                    <a:pt x="63" y="32"/>
                  </a:lnTo>
                  <a:lnTo>
                    <a:pt x="66" y="29"/>
                  </a:lnTo>
                  <a:lnTo>
                    <a:pt x="72" y="25"/>
                  </a:lnTo>
                  <a:lnTo>
                    <a:pt x="77" y="22"/>
                  </a:lnTo>
                  <a:lnTo>
                    <a:pt x="80" y="17"/>
                  </a:lnTo>
                  <a:lnTo>
                    <a:pt x="86" y="12"/>
                  </a:lnTo>
                  <a:lnTo>
                    <a:pt x="89" y="5"/>
                  </a:lnTo>
                  <a:lnTo>
                    <a:pt x="88" y="5"/>
                  </a:lnTo>
                  <a:lnTo>
                    <a:pt x="87"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3" name="Freeform 4205"/>
            <p:cNvSpPr>
              <a:spLocks/>
            </p:cNvSpPr>
            <p:nvPr/>
          </p:nvSpPr>
          <p:spPr bwMode="auto">
            <a:xfrm>
              <a:off x="4998" y="3831"/>
              <a:ext cx="4" cy="2"/>
            </a:xfrm>
            <a:custGeom>
              <a:avLst/>
              <a:gdLst>
                <a:gd name="T0" fmla="*/ 9 w 9"/>
                <a:gd name="T1" fmla="*/ 2 h 5"/>
                <a:gd name="T2" fmla="*/ 9 w 9"/>
                <a:gd name="T3" fmla="*/ 0 h 5"/>
                <a:gd name="T4" fmla="*/ 0 w 9"/>
                <a:gd name="T5" fmla="*/ 5 h 5"/>
                <a:gd name="T6" fmla="*/ 9 w 9"/>
                <a:gd name="T7" fmla="*/ 4 h 5"/>
                <a:gd name="T8" fmla="*/ 9 w 9"/>
                <a:gd name="T9" fmla="*/ 2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9" y="2"/>
                  </a:moveTo>
                  <a:lnTo>
                    <a:pt x="9" y="0"/>
                  </a:lnTo>
                  <a:lnTo>
                    <a:pt x="0" y="5"/>
                  </a:lnTo>
                  <a:lnTo>
                    <a:pt x="9" y="4"/>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4" name="Freeform 4206"/>
            <p:cNvSpPr>
              <a:spLocks/>
            </p:cNvSpPr>
            <p:nvPr/>
          </p:nvSpPr>
          <p:spPr bwMode="auto">
            <a:xfrm>
              <a:off x="4994" y="3831"/>
              <a:ext cx="8" cy="2"/>
            </a:xfrm>
            <a:custGeom>
              <a:avLst/>
              <a:gdLst>
                <a:gd name="T0" fmla="*/ 17 w 17"/>
                <a:gd name="T1" fmla="*/ 0 h 5"/>
                <a:gd name="T2" fmla="*/ 0 w 17"/>
                <a:gd name="T3" fmla="*/ 0 h 5"/>
                <a:gd name="T4" fmla="*/ 0 w 17"/>
                <a:gd name="T5" fmla="*/ 2 h 5"/>
                <a:gd name="T6" fmla="*/ 0 w 17"/>
                <a:gd name="T7" fmla="*/ 5 h 5"/>
                <a:gd name="T8" fmla="*/ 8 w 17"/>
                <a:gd name="T9" fmla="*/ 5 h 5"/>
                <a:gd name="T10" fmla="*/ 17 w 17"/>
                <a:gd name="T11" fmla="*/ 0 h 5"/>
                <a:gd name="T12" fmla="*/ 0 60000 65536"/>
                <a:gd name="T13" fmla="*/ 0 60000 65536"/>
                <a:gd name="T14" fmla="*/ 0 60000 65536"/>
                <a:gd name="T15" fmla="*/ 0 60000 65536"/>
                <a:gd name="T16" fmla="*/ 0 60000 65536"/>
                <a:gd name="T17" fmla="*/ 0 60000 65536"/>
                <a:gd name="T18" fmla="*/ 0 w 17"/>
                <a:gd name="T19" fmla="*/ 0 h 5"/>
                <a:gd name="T20" fmla="*/ 17 w 17"/>
                <a:gd name="T21" fmla="*/ 5 h 5"/>
              </a:gdLst>
              <a:ahLst/>
              <a:cxnLst>
                <a:cxn ang="T12">
                  <a:pos x="T0" y="T1"/>
                </a:cxn>
                <a:cxn ang="T13">
                  <a:pos x="T2" y="T3"/>
                </a:cxn>
                <a:cxn ang="T14">
                  <a:pos x="T4" y="T5"/>
                </a:cxn>
                <a:cxn ang="T15">
                  <a:pos x="T6" y="T7"/>
                </a:cxn>
                <a:cxn ang="T16">
                  <a:pos x="T8" y="T9"/>
                </a:cxn>
                <a:cxn ang="T17">
                  <a:pos x="T10" y="T11"/>
                </a:cxn>
              </a:cxnLst>
              <a:rect l="T18" t="T19" r="T20" b="T21"/>
              <a:pathLst>
                <a:path w="17" h="5">
                  <a:moveTo>
                    <a:pt x="17" y="0"/>
                  </a:moveTo>
                  <a:lnTo>
                    <a:pt x="0" y="0"/>
                  </a:lnTo>
                  <a:lnTo>
                    <a:pt x="0" y="2"/>
                  </a:lnTo>
                  <a:lnTo>
                    <a:pt x="0" y="5"/>
                  </a:lnTo>
                  <a:lnTo>
                    <a:pt x="8" y="5"/>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5" name="Freeform 4207"/>
            <p:cNvSpPr>
              <a:spLocks/>
            </p:cNvSpPr>
            <p:nvPr/>
          </p:nvSpPr>
          <p:spPr bwMode="auto">
            <a:xfrm>
              <a:off x="4986" y="3831"/>
              <a:ext cx="12" cy="2"/>
            </a:xfrm>
            <a:custGeom>
              <a:avLst/>
              <a:gdLst>
                <a:gd name="T0" fmla="*/ 16 w 24"/>
                <a:gd name="T1" fmla="*/ 0 h 5"/>
                <a:gd name="T2" fmla="*/ 24 w 24"/>
                <a:gd name="T3" fmla="*/ 0 h 5"/>
                <a:gd name="T4" fmla="*/ 8 w 24"/>
                <a:gd name="T5" fmla="*/ 2 h 5"/>
                <a:gd name="T6" fmla="*/ 0 w 24"/>
                <a:gd name="T7" fmla="*/ 1 h 5"/>
                <a:gd name="T8" fmla="*/ 0 w 24"/>
                <a:gd name="T9" fmla="*/ 2 h 5"/>
                <a:gd name="T10" fmla="*/ 0 w 24"/>
                <a:gd name="T11" fmla="*/ 4 h 5"/>
                <a:gd name="T12" fmla="*/ 8 w 24"/>
                <a:gd name="T13" fmla="*/ 5 h 5"/>
                <a:gd name="T14" fmla="*/ 16 w 24"/>
                <a:gd name="T15" fmla="*/ 4 h 5"/>
                <a:gd name="T16" fmla="*/ 16 w 24"/>
                <a:gd name="T17" fmla="*/ 2 h 5"/>
                <a:gd name="T18" fmla="*/ 16 w 2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5"/>
                <a:gd name="T32" fmla="*/ 24 w 2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5">
                  <a:moveTo>
                    <a:pt x="16" y="0"/>
                  </a:moveTo>
                  <a:lnTo>
                    <a:pt x="24" y="0"/>
                  </a:lnTo>
                  <a:lnTo>
                    <a:pt x="8" y="2"/>
                  </a:lnTo>
                  <a:lnTo>
                    <a:pt x="0" y="1"/>
                  </a:lnTo>
                  <a:lnTo>
                    <a:pt x="0" y="2"/>
                  </a:lnTo>
                  <a:lnTo>
                    <a:pt x="0" y="4"/>
                  </a:lnTo>
                  <a:lnTo>
                    <a:pt x="8" y="5"/>
                  </a:lnTo>
                  <a:lnTo>
                    <a:pt x="16" y="4"/>
                  </a:lnTo>
                  <a:lnTo>
                    <a:pt x="16" y="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6" name="Freeform 4208"/>
            <p:cNvSpPr>
              <a:spLocks/>
            </p:cNvSpPr>
            <p:nvPr/>
          </p:nvSpPr>
          <p:spPr bwMode="auto">
            <a:xfrm>
              <a:off x="4950" y="3824"/>
              <a:ext cx="36" cy="9"/>
            </a:xfrm>
            <a:custGeom>
              <a:avLst/>
              <a:gdLst>
                <a:gd name="T0" fmla="*/ 69 w 69"/>
                <a:gd name="T1" fmla="*/ 15 h 19"/>
                <a:gd name="T2" fmla="*/ 61 w 69"/>
                <a:gd name="T3" fmla="*/ 14 h 19"/>
                <a:gd name="T4" fmla="*/ 49 w 69"/>
                <a:gd name="T5" fmla="*/ 14 h 19"/>
                <a:gd name="T6" fmla="*/ 40 w 69"/>
                <a:gd name="T7" fmla="*/ 13 h 19"/>
                <a:gd name="T8" fmla="*/ 35 w 69"/>
                <a:gd name="T9" fmla="*/ 12 h 19"/>
                <a:gd name="T10" fmla="*/ 28 w 69"/>
                <a:gd name="T11" fmla="*/ 11 h 19"/>
                <a:gd name="T12" fmla="*/ 22 w 69"/>
                <a:gd name="T13" fmla="*/ 8 h 19"/>
                <a:gd name="T14" fmla="*/ 16 w 69"/>
                <a:gd name="T15" fmla="*/ 7 h 19"/>
                <a:gd name="T16" fmla="*/ 5 w 69"/>
                <a:gd name="T17" fmla="*/ 3 h 19"/>
                <a:gd name="T18" fmla="*/ 0 w 69"/>
                <a:gd name="T19" fmla="*/ 0 h 19"/>
                <a:gd name="T20" fmla="*/ 0 w 69"/>
                <a:gd name="T21" fmla="*/ 1 h 19"/>
                <a:gd name="T22" fmla="*/ 0 w 69"/>
                <a:gd name="T23" fmla="*/ 3 h 19"/>
                <a:gd name="T24" fmla="*/ 5 w 69"/>
                <a:gd name="T25" fmla="*/ 5 h 19"/>
                <a:gd name="T26" fmla="*/ 16 w 69"/>
                <a:gd name="T27" fmla="*/ 10 h 19"/>
                <a:gd name="T28" fmla="*/ 22 w 69"/>
                <a:gd name="T29" fmla="*/ 11 h 19"/>
                <a:gd name="T30" fmla="*/ 28 w 69"/>
                <a:gd name="T31" fmla="*/ 13 h 19"/>
                <a:gd name="T32" fmla="*/ 35 w 69"/>
                <a:gd name="T33" fmla="*/ 14 h 19"/>
                <a:gd name="T34" fmla="*/ 40 w 69"/>
                <a:gd name="T35" fmla="*/ 15 h 19"/>
                <a:gd name="T36" fmla="*/ 61 w 69"/>
                <a:gd name="T37" fmla="*/ 19 h 19"/>
                <a:gd name="T38" fmla="*/ 69 w 69"/>
                <a:gd name="T39" fmla="*/ 19 h 19"/>
                <a:gd name="T40" fmla="*/ 69 w 69"/>
                <a:gd name="T41" fmla="*/ 16 h 19"/>
                <a:gd name="T42" fmla="*/ 69 w 69"/>
                <a:gd name="T43" fmla="*/ 15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19"/>
                <a:gd name="T68" fmla="*/ 69 w 69"/>
                <a:gd name="T69" fmla="*/ 19 h 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19">
                  <a:moveTo>
                    <a:pt x="69" y="15"/>
                  </a:moveTo>
                  <a:lnTo>
                    <a:pt x="61" y="14"/>
                  </a:lnTo>
                  <a:lnTo>
                    <a:pt x="49" y="14"/>
                  </a:lnTo>
                  <a:lnTo>
                    <a:pt x="40" y="13"/>
                  </a:lnTo>
                  <a:lnTo>
                    <a:pt x="35" y="12"/>
                  </a:lnTo>
                  <a:lnTo>
                    <a:pt x="28" y="11"/>
                  </a:lnTo>
                  <a:lnTo>
                    <a:pt x="22" y="8"/>
                  </a:lnTo>
                  <a:lnTo>
                    <a:pt x="16" y="7"/>
                  </a:lnTo>
                  <a:lnTo>
                    <a:pt x="5" y="3"/>
                  </a:lnTo>
                  <a:lnTo>
                    <a:pt x="0" y="0"/>
                  </a:lnTo>
                  <a:lnTo>
                    <a:pt x="0" y="1"/>
                  </a:lnTo>
                  <a:lnTo>
                    <a:pt x="0" y="3"/>
                  </a:lnTo>
                  <a:lnTo>
                    <a:pt x="5" y="5"/>
                  </a:lnTo>
                  <a:lnTo>
                    <a:pt x="16" y="10"/>
                  </a:lnTo>
                  <a:lnTo>
                    <a:pt x="22" y="11"/>
                  </a:lnTo>
                  <a:lnTo>
                    <a:pt x="28" y="13"/>
                  </a:lnTo>
                  <a:lnTo>
                    <a:pt x="35" y="14"/>
                  </a:lnTo>
                  <a:lnTo>
                    <a:pt x="40" y="15"/>
                  </a:lnTo>
                  <a:lnTo>
                    <a:pt x="61" y="19"/>
                  </a:lnTo>
                  <a:lnTo>
                    <a:pt x="69" y="19"/>
                  </a:lnTo>
                  <a:lnTo>
                    <a:pt x="69" y="16"/>
                  </a:lnTo>
                  <a:lnTo>
                    <a:pt x="6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7" name="Freeform 4209"/>
            <p:cNvSpPr>
              <a:spLocks/>
            </p:cNvSpPr>
            <p:nvPr/>
          </p:nvSpPr>
          <p:spPr bwMode="auto">
            <a:xfrm>
              <a:off x="4934" y="3810"/>
              <a:ext cx="16" cy="15"/>
            </a:xfrm>
            <a:custGeom>
              <a:avLst/>
              <a:gdLst>
                <a:gd name="T0" fmla="*/ 31 w 32"/>
                <a:gd name="T1" fmla="*/ 28 h 30"/>
                <a:gd name="T2" fmla="*/ 32 w 32"/>
                <a:gd name="T3" fmla="*/ 27 h 30"/>
                <a:gd name="T4" fmla="*/ 26 w 32"/>
                <a:gd name="T5" fmla="*/ 24 h 30"/>
                <a:gd name="T6" fmla="*/ 17 w 32"/>
                <a:gd name="T7" fmla="*/ 17 h 30"/>
                <a:gd name="T8" fmla="*/ 14 w 32"/>
                <a:gd name="T9" fmla="*/ 15 h 30"/>
                <a:gd name="T10" fmla="*/ 10 w 32"/>
                <a:gd name="T11" fmla="*/ 11 h 30"/>
                <a:gd name="T12" fmla="*/ 7 w 32"/>
                <a:gd name="T13" fmla="*/ 7 h 30"/>
                <a:gd name="T14" fmla="*/ 2 w 32"/>
                <a:gd name="T15" fmla="*/ 0 h 30"/>
                <a:gd name="T16" fmla="*/ 1 w 32"/>
                <a:gd name="T17" fmla="*/ 1 h 30"/>
                <a:gd name="T18" fmla="*/ 0 w 32"/>
                <a:gd name="T19" fmla="*/ 2 h 30"/>
                <a:gd name="T20" fmla="*/ 5 w 32"/>
                <a:gd name="T21" fmla="*/ 9 h 30"/>
                <a:gd name="T22" fmla="*/ 8 w 32"/>
                <a:gd name="T23" fmla="*/ 14 h 30"/>
                <a:gd name="T24" fmla="*/ 12 w 32"/>
                <a:gd name="T25" fmla="*/ 17 h 30"/>
                <a:gd name="T26" fmla="*/ 15 w 32"/>
                <a:gd name="T27" fmla="*/ 19 h 30"/>
                <a:gd name="T28" fmla="*/ 24 w 32"/>
                <a:gd name="T29" fmla="*/ 26 h 30"/>
                <a:gd name="T30" fmla="*/ 24 w 32"/>
                <a:gd name="T31" fmla="*/ 26 h 30"/>
                <a:gd name="T32" fmla="*/ 31 w 32"/>
                <a:gd name="T33" fmla="*/ 30 h 30"/>
                <a:gd name="T34" fmla="*/ 31 w 32"/>
                <a:gd name="T35" fmla="*/ 28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31" y="28"/>
                  </a:moveTo>
                  <a:lnTo>
                    <a:pt x="32" y="27"/>
                  </a:lnTo>
                  <a:lnTo>
                    <a:pt x="26" y="24"/>
                  </a:lnTo>
                  <a:lnTo>
                    <a:pt x="17" y="17"/>
                  </a:lnTo>
                  <a:lnTo>
                    <a:pt x="14" y="15"/>
                  </a:lnTo>
                  <a:lnTo>
                    <a:pt x="10" y="11"/>
                  </a:lnTo>
                  <a:lnTo>
                    <a:pt x="7" y="7"/>
                  </a:lnTo>
                  <a:lnTo>
                    <a:pt x="2" y="0"/>
                  </a:lnTo>
                  <a:lnTo>
                    <a:pt x="1" y="1"/>
                  </a:lnTo>
                  <a:lnTo>
                    <a:pt x="0" y="2"/>
                  </a:lnTo>
                  <a:lnTo>
                    <a:pt x="5" y="9"/>
                  </a:lnTo>
                  <a:lnTo>
                    <a:pt x="8" y="14"/>
                  </a:lnTo>
                  <a:lnTo>
                    <a:pt x="12" y="17"/>
                  </a:lnTo>
                  <a:lnTo>
                    <a:pt x="15" y="19"/>
                  </a:lnTo>
                  <a:lnTo>
                    <a:pt x="24" y="26"/>
                  </a:lnTo>
                  <a:lnTo>
                    <a:pt x="31" y="30"/>
                  </a:lnTo>
                  <a:lnTo>
                    <a:pt x="3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sp>
          <p:nvSpPr>
            <p:cNvPr id="31848" name="Freeform 4210"/>
            <p:cNvSpPr>
              <a:spLocks/>
            </p:cNvSpPr>
            <p:nvPr/>
          </p:nvSpPr>
          <p:spPr bwMode="auto">
            <a:xfrm>
              <a:off x="4932" y="3802"/>
              <a:ext cx="3" cy="11"/>
            </a:xfrm>
            <a:custGeom>
              <a:avLst/>
              <a:gdLst>
                <a:gd name="T0" fmla="*/ 6 w 7"/>
                <a:gd name="T1" fmla="*/ 17 h 21"/>
                <a:gd name="T2" fmla="*/ 7 w 7"/>
                <a:gd name="T3" fmla="*/ 17 h 21"/>
                <a:gd name="T4" fmla="*/ 5 w 7"/>
                <a:gd name="T5" fmla="*/ 12 h 21"/>
                <a:gd name="T6" fmla="*/ 4 w 7"/>
                <a:gd name="T7" fmla="*/ 9 h 21"/>
                <a:gd name="T8" fmla="*/ 3 w 7"/>
                <a:gd name="T9" fmla="*/ 4 h 21"/>
                <a:gd name="T10" fmla="*/ 3 w 7"/>
                <a:gd name="T11" fmla="*/ 1 h 21"/>
                <a:gd name="T12" fmla="*/ 2 w 7"/>
                <a:gd name="T13" fmla="*/ 0 h 21"/>
                <a:gd name="T14" fmla="*/ 0 w 7"/>
                <a:gd name="T15" fmla="*/ 1 h 21"/>
                <a:gd name="T16" fmla="*/ 0 w 7"/>
                <a:gd name="T17" fmla="*/ 4 h 21"/>
                <a:gd name="T18" fmla="*/ 2 w 7"/>
                <a:gd name="T19" fmla="*/ 9 h 21"/>
                <a:gd name="T20" fmla="*/ 3 w 7"/>
                <a:gd name="T21" fmla="*/ 12 h 21"/>
                <a:gd name="T22" fmla="*/ 7 w 7"/>
                <a:gd name="T23" fmla="*/ 21 h 21"/>
                <a:gd name="T24" fmla="*/ 5 w 7"/>
                <a:gd name="T25" fmla="*/ 18 h 21"/>
                <a:gd name="T26" fmla="*/ 6 w 7"/>
                <a:gd name="T27" fmla="*/ 17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1"/>
                <a:gd name="T44" fmla="*/ 7 w 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1">
                  <a:moveTo>
                    <a:pt x="6" y="17"/>
                  </a:moveTo>
                  <a:lnTo>
                    <a:pt x="7" y="17"/>
                  </a:lnTo>
                  <a:lnTo>
                    <a:pt x="5" y="12"/>
                  </a:lnTo>
                  <a:lnTo>
                    <a:pt x="4" y="9"/>
                  </a:lnTo>
                  <a:lnTo>
                    <a:pt x="3" y="4"/>
                  </a:lnTo>
                  <a:lnTo>
                    <a:pt x="3" y="1"/>
                  </a:lnTo>
                  <a:lnTo>
                    <a:pt x="2" y="0"/>
                  </a:lnTo>
                  <a:lnTo>
                    <a:pt x="0" y="1"/>
                  </a:lnTo>
                  <a:lnTo>
                    <a:pt x="0" y="4"/>
                  </a:lnTo>
                  <a:lnTo>
                    <a:pt x="2" y="9"/>
                  </a:lnTo>
                  <a:lnTo>
                    <a:pt x="3" y="12"/>
                  </a:lnTo>
                  <a:lnTo>
                    <a:pt x="7" y="21"/>
                  </a:lnTo>
                  <a:lnTo>
                    <a:pt x="5" y="18"/>
                  </a:lnTo>
                  <a:lnTo>
                    <a:pt x="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a:p>
          </p:txBody>
        </p:sp>
      </p:grpSp>
      <p:sp>
        <p:nvSpPr>
          <p:cNvPr id="52339" name="Rectangle 4211"/>
          <p:cNvSpPr>
            <a:spLocks noChangeArrowheads="1"/>
          </p:cNvSpPr>
          <p:nvPr/>
        </p:nvSpPr>
        <p:spPr bwMode="auto">
          <a:xfrm>
            <a:off x="2658533" y="200025"/>
            <a:ext cx="8813800" cy="781050"/>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Cociente entre bandas</a:t>
            </a:r>
            <a:endParaRPr lang="es-ES_tradnl" sz="4800">
              <a:solidFill>
                <a:schemeClr val="tx2"/>
              </a:solidFill>
              <a:effectLst>
                <a:outerShdw blurRad="38100" dist="38100" dir="2700000" algn="tl">
                  <a:srgbClr val="000000"/>
                </a:outerShdw>
              </a:effectLst>
              <a:latin typeface="Arial" charset="0"/>
            </a:endParaRPr>
          </a:p>
        </p:txBody>
      </p:sp>
    </p:spTree>
    <p:extLst>
      <p:ext uri="{BB962C8B-B14F-4D97-AF65-F5344CB8AC3E}">
        <p14:creationId xmlns:p14="http://schemas.microsoft.com/office/powerpoint/2010/main" val="9702447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52339"/>
                                        </p:tgtEl>
                                        <p:attrNameLst>
                                          <p:attrName>style.visibility</p:attrName>
                                        </p:attrNameLst>
                                      </p:cBhvr>
                                      <p:to>
                                        <p:strVal val="visible"/>
                                      </p:to>
                                    </p:set>
                                    <p:animEffect transition="in" filter="dissolve">
                                      <p:cBhvr>
                                        <p:cTn id="7" dur="2000"/>
                                        <p:tgtEl>
                                          <p:spTgt spid="52339"/>
                                        </p:tgtEl>
                                      </p:cBhvr>
                                    </p:animEffect>
                                  </p:childTnLst>
                                </p:cTn>
                              </p:par>
                            </p:childTnLst>
                          </p:cTn>
                        </p:par>
                        <p:par>
                          <p:cTn id="8" fill="hold" nodeType="afterGroup">
                            <p:stCondLst>
                              <p:cond delay="2000"/>
                            </p:stCondLst>
                            <p:childTnLst>
                              <p:par>
                                <p:cTn id="9" presetID="22" presetClass="entr" presetSubtype="1"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up)">
                                      <p:cBhvr>
                                        <p:cTn id="11"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339" grpId="0"/>
    </p:bldLst>
  </p:timing>
</p:sld>
</file>

<file path=ppt/slides/slide4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2" name="Group 2"/>
          <p:cNvGrpSpPr>
            <a:grpSpLocks/>
          </p:cNvGrpSpPr>
          <p:nvPr/>
        </p:nvGrpSpPr>
        <p:grpSpPr bwMode="auto">
          <a:xfrm>
            <a:off x="635000" y="1773238"/>
            <a:ext cx="372533" cy="3657600"/>
            <a:chOff x="337" y="1117"/>
            <a:chExt cx="199" cy="2304"/>
          </a:xfrm>
        </p:grpSpPr>
        <p:sp>
          <p:nvSpPr>
            <p:cNvPr id="36880" name="Rectangle 3"/>
            <p:cNvSpPr>
              <a:spLocks noChangeArrowheads="1"/>
            </p:cNvSpPr>
            <p:nvPr/>
          </p:nvSpPr>
          <p:spPr bwMode="auto">
            <a:xfrm>
              <a:off x="337" y="1117"/>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1</a:t>
              </a:r>
            </a:p>
          </p:txBody>
        </p:sp>
        <p:sp>
          <p:nvSpPr>
            <p:cNvPr id="36881" name="Rectangle 4"/>
            <p:cNvSpPr>
              <a:spLocks noChangeArrowheads="1"/>
            </p:cNvSpPr>
            <p:nvPr/>
          </p:nvSpPr>
          <p:spPr bwMode="auto">
            <a:xfrm>
              <a:off x="337" y="1501"/>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2</a:t>
              </a:r>
            </a:p>
          </p:txBody>
        </p:sp>
        <p:sp>
          <p:nvSpPr>
            <p:cNvPr id="36882" name="Rectangle 5"/>
            <p:cNvSpPr>
              <a:spLocks noChangeArrowheads="1"/>
            </p:cNvSpPr>
            <p:nvPr/>
          </p:nvSpPr>
          <p:spPr bwMode="auto">
            <a:xfrm>
              <a:off x="337" y="1837"/>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3</a:t>
              </a:r>
            </a:p>
          </p:txBody>
        </p:sp>
        <p:sp>
          <p:nvSpPr>
            <p:cNvPr id="36883" name="Rectangle 6"/>
            <p:cNvSpPr>
              <a:spLocks noChangeArrowheads="1"/>
            </p:cNvSpPr>
            <p:nvPr/>
          </p:nvSpPr>
          <p:spPr bwMode="auto">
            <a:xfrm>
              <a:off x="337" y="2173"/>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4</a:t>
              </a:r>
            </a:p>
          </p:txBody>
        </p:sp>
        <p:sp>
          <p:nvSpPr>
            <p:cNvPr id="36884" name="Rectangle 7"/>
            <p:cNvSpPr>
              <a:spLocks noChangeArrowheads="1"/>
            </p:cNvSpPr>
            <p:nvPr/>
          </p:nvSpPr>
          <p:spPr bwMode="auto">
            <a:xfrm>
              <a:off x="337" y="2509"/>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5</a:t>
              </a:r>
            </a:p>
          </p:txBody>
        </p:sp>
        <p:sp>
          <p:nvSpPr>
            <p:cNvPr id="36885" name="Rectangle 8"/>
            <p:cNvSpPr>
              <a:spLocks noChangeArrowheads="1"/>
            </p:cNvSpPr>
            <p:nvPr/>
          </p:nvSpPr>
          <p:spPr bwMode="auto">
            <a:xfrm>
              <a:off x="337" y="2845"/>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6</a:t>
              </a:r>
            </a:p>
          </p:txBody>
        </p:sp>
        <p:sp>
          <p:nvSpPr>
            <p:cNvPr id="36886" name="Rectangle 9"/>
            <p:cNvSpPr>
              <a:spLocks noChangeArrowheads="1"/>
            </p:cNvSpPr>
            <p:nvPr/>
          </p:nvSpPr>
          <p:spPr bwMode="auto">
            <a:xfrm>
              <a:off x="337" y="3181"/>
              <a:ext cx="199" cy="240"/>
            </a:xfrm>
            <a:prstGeom prst="rect">
              <a:avLst/>
            </a:prstGeom>
            <a:solidFill>
              <a:schemeClr val="bg1"/>
            </a:solidFill>
            <a:ln w="12700">
              <a:solidFill>
                <a:schemeClr val="tx1"/>
              </a:solidFill>
              <a:miter lim="800000"/>
              <a:headEnd type="none" w="sm" len="sm"/>
              <a:tailEnd type="none" w="sm" len="sm"/>
            </a:ln>
          </p:spPr>
          <p:txBody>
            <a:bodyPr wrap="none" anchor="ctr"/>
            <a:lstStyle/>
            <a:p>
              <a:pPr algn="ctr" eaLnBrk="0" hangingPunct="0"/>
              <a:r>
                <a:rPr lang="es-ES_tradnl" b="1">
                  <a:latin typeface="Arial" charset="0"/>
                </a:rPr>
                <a:t>7</a:t>
              </a:r>
            </a:p>
          </p:txBody>
        </p:sp>
      </p:grpSp>
      <p:sp>
        <p:nvSpPr>
          <p:cNvPr id="53258" name="Line 10"/>
          <p:cNvSpPr>
            <a:spLocks noChangeShapeType="1"/>
          </p:cNvSpPr>
          <p:nvPr/>
        </p:nvSpPr>
        <p:spPr bwMode="auto">
          <a:xfrm flipV="1">
            <a:off x="1037167" y="2276488"/>
            <a:ext cx="1219200" cy="8350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53259" name="Rectangle 11"/>
          <p:cNvSpPr>
            <a:spLocks noChangeArrowheads="1"/>
          </p:cNvSpPr>
          <p:nvPr/>
        </p:nvSpPr>
        <p:spPr bwMode="auto">
          <a:xfrm>
            <a:off x="2658533" y="200025"/>
            <a:ext cx="8813800" cy="781050"/>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Cociente entre bandas</a:t>
            </a:r>
            <a:endParaRPr lang="es-ES_tradnl" sz="4800">
              <a:solidFill>
                <a:schemeClr val="tx2"/>
              </a:solidFill>
              <a:effectLst>
                <a:outerShdw blurRad="38100" dist="38100" dir="2700000" algn="tl">
                  <a:srgbClr val="000000"/>
                </a:outerShdw>
              </a:effectLst>
              <a:latin typeface="Arial" charset="0"/>
            </a:endParaRPr>
          </a:p>
        </p:txBody>
      </p:sp>
      <p:sp>
        <p:nvSpPr>
          <p:cNvPr id="53260" name="Line 12"/>
          <p:cNvSpPr>
            <a:spLocks noChangeShapeType="1"/>
          </p:cNvSpPr>
          <p:nvPr/>
        </p:nvSpPr>
        <p:spPr bwMode="auto">
          <a:xfrm>
            <a:off x="1060459" y="3644900"/>
            <a:ext cx="986367" cy="71913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wrap="none" anchor="ctr"/>
          <a:lstStyle/>
          <a:p>
            <a:endParaRPr lang="es-MX"/>
          </a:p>
        </p:txBody>
      </p:sp>
      <p:sp>
        <p:nvSpPr>
          <p:cNvPr id="53261" name="Text Box 13"/>
          <p:cNvSpPr txBox="1">
            <a:spLocks noChangeArrowheads="1"/>
          </p:cNvSpPr>
          <p:nvPr/>
        </p:nvSpPr>
        <p:spPr bwMode="auto">
          <a:xfrm>
            <a:off x="2341033" y="1989151"/>
            <a:ext cx="2133600" cy="369332"/>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effectLst>
                  <a:outerShdw blurRad="38100" dist="38100" dir="2700000" algn="tl">
                    <a:srgbClr val="000000"/>
                  </a:outerShdw>
                </a:effectLst>
                <a:latin typeface="Book Antiqua" pitchFamily="18" charset="0"/>
              </a:rPr>
              <a:t>ROJO</a:t>
            </a:r>
          </a:p>
        </p:txBody>
      </p:sp>
      <p:sp>
        <p:nvSpPr>
          <p:cNvPr id="53262" name="Text Box 14"/>
          <p:cNvSpPr txBox="1">
            <a:spLocks noChangeArrowheads="1"/>
          </p:cNvSpPr>
          <p:nvPr/>
        </p:nvSpPr>
        <p:spPr bwMode="auto">
          <a:xfrm>
            <a:off x="2131484" y="4292613"/>
            <a:ext cx="2133600" cy="369332"/>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dirty="0">
                <a:latin typeface="Book Antiqua" pitchFamily="18" charset="0"/>
              </a:rPr>
              <a:t>INFRA ROJO</a:t>
            </a:r>
          </a:p>
        </p:txBody>
      </p:sp>
      <p:sp>
        <p:nvSpPr>
          <p:cNvPr id="53263" name="Rectangle 15" descr="b3"/>
          <p:cNvSpPr>
            <a:spLocks noChangeArrowheads="1"/>
          </p:cNvSpPr>
          <p:nvPr/>
        </p:nvSpPr>
        <p:spPr bwMode="auto">
          <a:xfrm>
            <a:off x="5113867" y="981075"/>
            <a:ext cx="3073400" cy="2305050"/>
          </a:xfrm>
          <a:prstGeom prst="rect">
            <a:avLst/>
          </a:prstGeom>
          <a:blipFill dpi="0" rotWithShape="1">
            <a:blip r:embed="rId2"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3264" name="Rectangle 16" descr="b4"/>
          <p:cNvSpPr>
            <a:spLocks noChangeArrowheads="1"/>
          </p:cNvSpPr>
          <p:nvPr/>
        </p:nvSpPr>
        <p:spPr bwMode="auto">
          <a:xfrm>
            <a:off x="5115985" y="3500438"/>
            <a:ext cx="3071283" cy="2305050"/>
          </a:xfrm>
          <a:prstGeom prst="rect">
            <a:avLst/>
          </a:prstGeom>
          <a:blipFill dpi="0" rotWithShape="1">
            <a:blip r:embed="rId3"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3265" name="Rectangle 17" descr="b3"/>
          <p:cNvSpPr>
            <a:spLocks noChangeArrowheads="1"/>
          </p:cNvSpPr>
          <p:nvPr/>
        </p:nvSpPr>
        <p:spPr bwMode="auto">
          <a:xfrm>
            <a:off x="5156200" y="2276475"/>
            <a:ext cx="3073400" cy="2305050"/>
          </a:xfrm>
          <a:prstGeom prst="rect">
            <a:avLst/>
          </a:prstGeom>
          <a:blipFill dpi="0" rotWithShape="1">
            <a:blip r:embed="rId2"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3266" name="Rectangle 18" descr="b4"/>
          <p:cNvSpPr>
            <a:spLocks noChangeArrowheads="1"/>
          </p:cNvSpPr>
          <p:nvPr/>
        </p:nvSpPr>
        <p:spPr bwMode="auto">
          <a:xfrm>
            <a:off x="5156200" y="2276475"/>
            <a:ext cx="3073400" cy="2305050"/>
          </a:xfrm>
          <a:prstGeom prst="rect">
            <a:avLst/>
          </a:prstGeom>
          <a:blipFill dpi="0" rotWithShape="1">
            <a:blip r:embed="rId4"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grpSp>
        <p:nvGrpSpPr>
          <p:cNvPr id="3" name="Group 19"/>
          <p:cNvGrpSpPr>
            <a:grpSpLocks/>
          </p:cNvGrpSpPr>
          <p:nvPr/>
        </p:nvGrpSpPr>
        <p:grpSpPr bwMode="auto">
          <a:xfrm>
            <a:off x="4343400" y="836616"/>
            <a:ext cx="7848600" cy="5184775"/>
            <a:chOff x="564" y="572"/>
            <a:chExt cx="4172" cy="3266"/>
          </a:xfrm>
        </p:grpSpPr>
        <p:sp useBgFill="1">
          <p:nvSpPr>
            <p:cNvPr id="36877" name="Rectangle 20"/>
            <p:cNvSpPr>
              <a:spLocks noChangeArrowheads="1"/>
            </p:cNvSpPr>
            <p:nvPr/>
          </p:nvSpPr>
          <p:spPr bwMode="auto">
            <a:xfrm>
              <a:off x="564" y="572"/>
              <a:ext cx="4172" cy="3266"/>
            </a:xfrm>
            <a:prstGeom prst="rect">
              <a:avLst/>
            </a:prstGeom>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es-MX"/>
            </a:p>
          </p:txBody>
        </p:sp>
        <p:sp>
          <p:nvSpPr>
            <p:cNvPr id="53269" name="Rectangle 21" descr="IV"/>
            <p:cNvSpPr>
              <a:spLocks noChangeArrowheads="1"/>
            </p:cNvSpPr>
            <p:nvPr/>
          </p:nvSpPr>
          <p:spPr bwMode="auto">
            <a:xfrm>
              <a:off x="2741" y="1434"/>
              <a:ext cx="1633" cy="1452"/>
            </a:xfrm>
            <a:prstGeom prst="rect">
              <a:avLst/>
            </a:prstGeom>
            <a:blipFill dpi="0" rotWithShape="1">
              <a:blip r:embed="rId5"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3270" name="Text Box 22"/>
            <p:cNvSpPr txBox="1">
              <a:spLocks noChangeArrowheads="1"/>
            </p:cNvSpPr>
            <p:nvPr/>
          </p:nvSpPr>
          <p:spPr bwMode="auto">
            <a:xfrm>
              <a:off x="2696" y="3113"/>
              <a:ext cx="1815" cy="233"/>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effectLst>
                    <a:outerShdw blurRad="38100" dist="38100" dir="2700000" algn="tl">
                      <a:srgbClr val="000000"/>
                    </a:outerShdw>
                  </a:effectLst>
                  <a:latin typeface="Book Antiqua" pitchFamily="18" charset="0"/>
                </a:rPr>
                <a:t>INFRA ROJO / ROJO</a:t>
              </a:r>
            </a:p>
          </p:txBody>
        </p:sp>
      </p:grpSp>
    </p:spTree>
    <p:extLst>
      <p:ext uri="{BB962C8B-B14F-4D97-AF65-F5344CB8AC3E}">
        <p14:creationId xmlns:p14="http://schemas.microsoft.com/office/powerpoint/2010/main" val="150260998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53259"/>
                                        </p:tgtEl>
                                        <p:attrNameLst>
                                          <p:attrName>style.visibility</p:attrName>
                                        </p:attrNameLst>
                                      </p:cBhvr>
                                      <p:to>
                                        <p:strVal val="visible"/>
                                      </p:to>
                                    </p:set>
                                    <p:animEffect transition="in" filter="dissolve">
                                      <p:cBhvr>
                                        <p:cTn id="7" dur="1000"/>
                                        <p:tgtEl>
                                          <p:spTgt spid="5325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10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53258"/>
                                        </p:tgtEl>
                                        <p:attrNameLst>
                                          <p:attrName>style.visibility</p:attrName>
                                        </p:attrNameLst>
                                      </p:cBhvr>
                                      <p:to>
                                        <p:strVal val="visible"/>
                                      </p:to>
                                    </p:set>
                                    <p:animEffect transition="in" filter="wipe(down)">
                                      <p:cBhvr>
                                        <p:cTn id="17" dur="500"/>
                                        <p:tgtEl>
                                          <p:spTgt spid="532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3261"/>
                                        </p:tgtEl>
                                        <p:attrNameLst>
                                          <p:attrName>style.visibility</p:attrName>
                                        </p:attrNameLst>
                                      </p:cBhvr>
                                      <p:to>
                                        <p:strVal val="visible"/>
                                      </p:to>
                                    </p:set>
                                    <p:animEffect transition="in" filter="dissolve">
                                      <p:cBhvr>
                                        <p:cTn id="22" dur="500"/>
                                        <p:tgtEl>
                                          <p:spTgt spid="5326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3263"/>
                                        </p:tgtEl>
                                        <p:attrNameLst>
                                          <p:attrName>style.visibility</p:attrName>
                                        </p:attrNameLst>
                                      </p:cBhvr>
                                      <p:to>
                                        <p:strVal val="visible"/>
                                      </p:to>
                                    </p:set>
                                    <p:animEffect transition="in" filter="fade">
                                      <p:cBhvr>
                                        <p:cTn id="27" dur="2000"/>
                                        <p:tgtEl>
                                          <p:spTgt spid="5326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53260"/>
                                        </p:tgtEl>
                                        <p:attrNameLst>
                                          <p:attrName>style.visibility</p:attrName>
                                        </p:attrNameLst>
                                      </p:cBhvr>
                                      <p:to>
                                        <p:strVal val="visible"/>
                                      </p:to>
                                    </p:set>
                                    <p:animEffect transition="in" filter="wipe(left)">
                                      <p:cBhvr>
                                        <p:cTn id="32" dur="500"/>
                                        <p:tgtEl>
                                          <p:spTgt spid="5326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53262"/>
                                        </p:tgtEl>
                                        <p:attrNameLst>
                                          <p:attrName>style.visibility</p:attrName>
                                        </p:attrNameLst>
                                      </p:cBhvr>
                                      <p:to>
                                        <p:strVal val="visible"/>
                                      </p:to>
                                    </p:set>
                                    <p:animEffect transition="in" filter="dissolve">
                                      <p:cBhvr>
                                        <p:cTn id="37" dur="500"/>
                                        <p:tgtEl>
                                          <p:spTgt spid="5326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3264"/>
                                        </p:tgtEl>
                                        <p:attrNameLst>
                                          <p:attrName>style.visibility</p:attrName>
                                        </p:attrNameLst>
                                      </p:cBhvr>
                                      <p:to>
                                        <p:strVal val="visible"/>
                                      </p:to>
                                    </p:set>
                                    <p:animEffect transition="in" filter="fade">
                                      <p:cBhvr>
                                        <p:cTn id="42" dur="2000"/>
                                        <p:tgtEl>
                                          <p:spTgt spid="53264"/>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7" presetClass="entr" presetSubtype="1" fill="hold" grpId="0" nodeType="clickEffect">
                                  <p:stCondLst>
                                    <p:cond delay="0"/>
                                  </p:stCondLst>
                                  <p:childTnLst>
                                    <p:set>
                                      <p:cBhvr>
                                        <p:cTn id="46" dur="1" fill="hold">
                                          <p:stCondLst>
                                            <p:cond delay="0"/>
                                          </p:stCondLst>
                                        </p:cTn>
                                        <p:tgtEl>
                                          <p:spTgt spid="53265"/>
                                        </p:tgtEl>
                                        <p:attrNameLst>
                                          <p:attrName>style.visibility</p:attrName>
                                        </p:attrNameLst>
                                      </p:cBhvr>
                                      <p:to>
                                        <p:strVal val="visible"/>
                                      </p:to>
                                    </p:set>
                                    <p:anim calcmode="lin" valueType="num">
                                      <p:cBhvr additive="base">
                                        <p:cTn id="47" dur="5000" fill="hold"/>
                                        <p:tgtEl>
                                          <p:spTgt spid="53265"/>
                                        </p:tgtEl>
                                        <p:attrNameLst>
                                          <p:attrName>ppt_x</p:attrName>
                                        </p:attrNameLst>
                                      </p:cBhvr>
                                      <p:tavLst>
                                        <p:tav tm="0">
                                          <p:val>
                                            <p:strVal val="#ppt_x"/>
                                          </p:val>
                                        </p:tav>
                                        <p:tav tm="100000">
                                          <p:val>
                                            <p:strVal val="#ppt_x"/>
                                          </p:val>
                                        </p:tav>
                                      </p:tavLst>
                                    </p:anim>
                                    <p:anim calcmode="lin" valueType="num">
                                      <p:cBhvr additive="base">
                                        <p:cTn id="48" dur="5000" fill="hold"/>
                                        <p:tgtEl>
                                          <p:spTgt spid="53265"/>
                                        </p:tgtEl>
                                        <p:attrNameLst>
                                          <p:attrName>ppt_y</p:attrName>
                                        </p:attrNameLst>
                                      </p:cBhvr>
                                      <p:tavLst>
                                        <p:tav tm="0">
                                          <p:val>
                                            <p:strVal val="0-#ppt_h/2"/>
                                          </p:val>
                                        </p:tav>
                                        <p:tav tm="100000">
                                          <p:val>
                                            <p:strVal val="#ppt_y"/>
                                          </p:val>
                                        </p:tav>
                                      </p:tavLst>
                                    </p:anim>
                                  </p:childTnLst>
                                </p:cTn>
                              </p:par>
                              <p:par>
                                <p:cTn id="49" presetID="7" presetClass="entr" presetSubtype="4" fill="hold" grpId="0" nodeType="withEffect">
                                  <p:stCondLst>
                                    <p:cond delay="0"/>
                                  </p:stCondLst>
                                  <p:childTnLst>
                                    <p:set>
                                      <p:cBhvr>
                                        <p:cTn id="50" dur="1" fill="hold">
                                          <p:stCondLst>
                                            <p:cond delay="0"/>
                                          </p:stCondLst>
                                        </p:cTn>
                                        <p:tgtEl>
                                          <p:spTgt spid="53266"/>
                                        </p:tgtEl>
                                        <p:attrNameLst>
                                          <p:attrName>style.visibility</p:attrName>
                                        </p:attrNameLst>
                                      </p:cBhvr>
                                      <p:to>
                                        <p:strVal val="visible"/>
                                      </p:to>
                                    </p:set>
                                    <p:anim calcmode="lin" valueType="num">
                                      <p:cBhvr additive="base">
                                        <p:cTn id="51" dur="5000" fill="hold"/>
                                        <p:tgtEl>
                                          <p:spTgt spid="53266"/>
                                        </p:tgtEl>
                                        <p:attrNameLst>
                                          <p:attrName>ppt_x</p:attrName>
                                        </p:attrNameLst>
                                      </p:cBhvr>
                                      <p:tavLst>
                                        <p:tav tm="0">
                                          <p:val>
                                            <p:strVal val="#ppt_x"/>
                                          </p:val>
                                        </p:tav>
                                        <p:tav tm="100000">
                                          <p:val>
                                            <p:strVal val="#ppt_x"/>
                                          </p:val>
                                        </p:tav>
                                      </p:tavLst>
                                    </p:anim>
                                    <p:anim calcmode="lin" valueType="num">
                                      <p:cBhvr additive="base">
                                        <p:cTn id="52" dur="5000" fill="hold"/>
                                        <p:tgtEl>
                                          <p:spTgt spid="53266"/>
                                        </p:tgtEl>
                                        <p:attrNameLst>
                                          <p:attrName>ppt_y</p:attrName>
                                        </p:attrNameLst>
                                      </p:cBhvr>
                                      <p:tavLst>
                                        <p:tav tm="0">
                                          <p:val>
                                            <p:strVal val="1+#ppt_h/2"/>
                                          </p:val>
                                        </p:tav>
                                        <p:tav tm="100000">
                                          <p:val>
                                            <p:strVal val="#ppt_y"/>
                                          </p:val>
                                        </p:tav>
                                      </p:tavLst>
                                    </p:anim>
                                  </p:childTnLst>
                                </p:cTn>
                              </p:par>
                              <p:par>
                                <p:cTn id="53" presetID="10" presetClass="entr" presetSubtype="0" fill="hold" nodeType="withEffect">
                                  <p:stCondLst>
                                    <p:cond delay="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8" grpId="0" animBg="1"/>
      <p:bldP spid="53259" grpId="0"/>
      <p:bldP spid="53260" grpId="0" animBg="1"/>
      <p:bldP spid="53261" grpId="0" animBg="1"/>
      <p:bldP spid="53262" grpId="0" animBg="1"/>
      <p:bldP spid="53263" grpId="0" animBg="1"/>
      <p:bldP spid="53264" grpId="0" animBg="1"/>
      <p:bldP spid="53265" grpId="0" animBg="1"/>
      <p:bldP spid="53266" grpId="0" animBg="1"/>
    </p:bldLst>
  </p:timing>
</p:sld>
</file>

<file path=ppt/slides/slide4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274" name="Rectangle 2"/>
          <p:cNvSpPr>
            <a:spLocks noChangeArrowheads="1"/>
          </p:cNvSpPr>
          <p:nvPr/>
        </p:nvSpPr>
        <p:spPr bwMode="auto">
          <a:xfrm>
            <a:off x="2658533" y="200025"/>
            <a:ext cx="8813800" cy="781050"/>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Cociente entre bandas</a:t>
            </a:r>
            <a:endParaRPr lang="es-ES_tradnl" sz="4800">
              <a:solidFill>
                <a:schemeClr val="tx2"/>
              </a:solidFill>
              <a:effectLst>
                <a:outerShdw blurRad="38100" dist="38100" dir="2700000" algn="tl">
                  <a:srgbClr val="000000"/>
                </a:outerShdw>
              </a:effectLst>
              <a:latin typeface="Arial" charset="0"/>
            </a:endParaRPr>
          </a:p>
        </p:txBody>
      </p:sp>
      <p:sp>
        <p:nvSpPr>
          <p:cNvPr id="54275" name="Rectangle 3" descr="IV"/>
          <p:cNvSpPr>
            <a:spLocks noChangeArrowheads="1"/>
          </p:cNvSpPr>
          <p:nvPr/>
        </p:nvSpPr>
        <p:spPr bwMode="auto">
          <a:xfrm>
            <a:off x="550335" y="2416175"/>
            <a:ext cx="3071284" cy="2305050"/>
          </a:xfrm>
          <a:prstGeom prst="rect">
            <a:avLst/>
          </a:prstGeom>
          <a:blipFill dpi="0" rotWithShape="1">
            <a:blip r:embed="rId2"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4276" name="Text Box 4"/>
          <p:cNvSpPr txBox="1">
            <a:spLocks noChangeArrowheads="1"/>
          </p:cNvSpPr>
          <p:nvPr/>
        </p:nvSpPr>
        <p:spPr bwMode="auto">
          <a:xfrm>
            <a:off x="378893" y="5080001"/>
            <a:ext cx="3414183" cy="338554"/>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sz="1600" b="1">
                <a:effectLst>
                  <a:outerShdw blurRad="38100" dist="38100" dir="2700000" algn="tl">
                    <a:srgbClr val="000000"/>
                  </a:outerShdw>
                </a:effectLst>
                <a:latin typeface="Book Antiqua" pitchFamily="18" charset="0"/>
              </a:rPr>
              <a:t>INFRA ROJO / ROJO</a:t>
            </a:r>
          </a:p>
        </p:txBody>
      </p:sp>
      <p:sp>
        <p:nvSpPr>
          <p:cNvPr id="54277" name="Rectangle 5" descr="ndvi"/>
          <p:cNvSpPr>
            <a:spLocks noChangeArrowheads="1"/>
          </p:cNvSpPr>
          <p:nvPr/>
        </p:nvSpPr>
        <p:spPr bwMode="auto">
          <a:xfrm>
            <a:off x="4303185" y="2416175"/>
            <a:ext cx="3071283" cy="2305050"/>
          </a:xfrm>
          <a:prstGeom prst="rect">
            <a:avLst/>
          </a:prstGeom>
          <a:blipFill dpi="0" rotWithShape="1">
            <a:blip r:embed="rId3"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4278" name="Text Box 6"/>
          <p:cNvSpPr txBox="1">
            <a:spLocks noChangeArrowheads="1"/>
          </p:cNvSpPr>
          <p:nvPr/>
        </p:nvSpPr>
        <p:spPr bwMode="auto">
          <a:xfrm>
            <a:off x="4218526" y="5080001"/>
            <a:ext cx="3414183" cy="338554"/>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sz="1600" b="1">
                <a:effectLst>
                  <a:outerShdw blurRad="38100" dist="38100" dir="2700000" algn="tl">
                    <a:srgbClr val="000000"/>
                  </a:outerShdw>
                </a:effectLst>
                <a:latin typeface="Book Antiqua" pitchFamily="18" charset="0"/>
              </a:rPr>
              <a:t>IR - ROJO / IR + ROJO</a:t>
            </a:r>
          </a:p>
        </p:txBody>
      </p:sp>
      <p:sp>
        <p:nvSpPr>
          <p:cNvPr id="54279" name="Rectangle 7" descr="tndvi"/>
          <p:cNvSpPr>
            <a:spLocks noChangeArrowheads="1"/>
          </p:cNvSpPr>
          <p:nvPr/>
        </p:nvSpPr>
        <p:spPr bwMode="auto">
          <a:xfrm>
            <a:off x="8314267" y="2416175"/>
            <a:ext cx="3073400" cy="2305050"/>
          </a:xfrm>
          <a:prstGeom prst="rect">
            <a:avLst/>
          </a:prstGeom>
          <a:blipFill dpi="0" rotWithShape="1">
            <a:blip r:embed="rId4"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4280" name="Text Box 8"/>
          <p:cNvSpPr txBox="1">
            <a:spLocks noChangeArrowheads="1"/>
          </p:cNvSpPr>
          <p:nvPr/>
        </p:nvSpPr>
        <p:spPr bwMode="auto">
          <a:xfrm>
            <a:off x="7888826" y="5080007"/>
            <a:ext cx="4133849" cy="338554"/>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sz="1600" b="1" dirty="0">
                <a:latin typeface="Book Antiqua" pitchFamily="18" charset="0"/>
              </a:rPr>
              <a:t>    [ (IR - ROJO / IR + ROJO)+0.5]</a:t>
            </a:r>
          </a:p>
        </p:txBody>
      </p:sp>
      <p:sp>
        <p:nvSpPr>
          <p:cNvPr id="54281" name="Text Box 9"/>
          <p:cNvSpPr txBox="1">
            <a:spLocks noChangeArrowheads="1"/>
          </p:cNvSpPr>
          <p:nvPr/>
        </p:nvSpPr>
        <p:spPr bwMode="auto">
          <a:xfrm>
            <a:off x="609609" y="1066813"/>
            <a:ext cx="3414183" cy="369332"/>
          </a:xfrm>
          <a:prstGeom prst="rect">
            <a:avLst/>
          </a:prstGeom>
          <a:solidFill>
            <a:schemeClr val="bg1"/>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dirty="0" smtClean="0">
                <a:solidFill>
                  <a:schemeClr val="tx2"/>
                </a:solidFill>
                <a:latin typeface="Arial" charset="0"/>
              </a:rPr>
              <a:t>NDVI</a:t>
            </a:r>
            <a:r>
              <a:rPr lang="es-AR" dirty="0" smtClean="0">
                <a:latin typeface="Arial" charset="0"/>
              </a:rPr>
              <a:t> Índice </a:t>
            </a:r>
            <a:r>
              <a:rPr lang="es-AR" dirty="0">
                <a:latin typeface="Arial" charset="0"/>
              </a:rPr>
              <a:t>de Vegetación</a:t>
            </a:r>
          </a:p>
        </p:txBody>
      </p:sp>
      <p:sp>
        <p:nvSpPr>
          <p:cNvPr id="54284" name="Freeform 12"/>
          <p:cNvSpPr>
            <a:spLocks/>
          </p:cNvSpPr>
          <p:nvPr/>
        </p:nvSpPr>
        <p:spPr bwMode="auto">
          <a:xfrm>
            <a:off x="7973493" y="5127625"/>
            <a:ext cx="3754967" cy="279400"/>
          </a:xfrm>
          <a:custGeom>
            <a:avLst/>
            <a:gdLst/>
            <a:ahLst/>
            <a:cxnLst>
              <a:cxn ang="0">
                <a:pos x="0" y="19"/>
              </a:cxn>
              <a:cxn ang="0">
                <a:pos x="60" y="176"/>
              </a:cxn>
              <a:cxn ang="0">
                <a:pos x="84" y="0"/>
              </a:cxn>
              <a:cxn ang="0">
                <a:pos x="1853" y="0"/>
              </a:cxn>
            </a:cxnLst>
            <a:rect l="0" t="0" r="r" b="b"/>
            <a:pathLst>
              <a:path w="1853" h="176">
                <a:moveTo>
                  <a:pt x="0" y="19"/>
                </a:moveTo>
                <a:lnTo>
                  <a:pt x="60" y="176"/>
                </a:lnTo>
                <a:lnTo>
                  <a:pt x="84" y="0"/>
                </a:lnTo>
                <a:lnTo>
                  <a:pt x="1853" y="0"/>
                </a:lnTo>
              </a:path>
            </a:pathLst>
          </a:custGeom>
          <a:noFill/>
          <a:ln w="28575" cap="flat" cmpd="sng">
            <a:solidFill>
              <a:schemeClr val="tx1"/>
            </a:solidFill>
            <a:prstDash val="solid"/>
            <a:round/>
            <a:headEnd type="none" w="sm" len="sm"/>
            <a:tailEnd type="none" w="sm" len="sm"/>
          </a:ln>
          <a:effectLst>
            <a:outerShdw dist="17961" dir="2700000" algn="ctr" rotWithShape="0">
              <a:srgbClr val="000000"/>
            </a:outerShdw>
          </a:effectLst>
        </p:spPr>
        <p:txBody>
          <a:bodyPr/>
          <a:lstStyle/>
          <a:p>
            <a:pPr>
              <a:defRPr/>
            </a:pPr>
            <a:endParaRPr lang="en-US"/>
          </a:p>
        </p:txBody>
      </p:sp>
      <p:sp>
        <p:nvSpPr>
          <p:cNvPr id="2" name="CuadroTexto 1"/>
          <p:cNvSpPr txBox="1"/>
          <p:nvPr/>
        </p:nvSpPr>
        <p:spPr>
          <a:xfrm>
            <a:off x="5458691" y="5966691"/>
            <a:ext cx="1378262" cy="369332"/>
          </a:xfrm>
          <a:prstGeom prst="rect">
            <a:avLst/>
          </a:prstGeom>
          <a:noFill/>
        </p:spPr>
        <p:txBody>
          <a:bodyPr wrap="none" rtlCol="0">
            <a:spAutoFit/>
          </a:bodyPr>
          <a:lstStyle/>
          <a:p>
            <a:r>
              <a:rPr lang="es-MX" dirty="0" smtClean="0"/>
              <a:t>Normalizado</a:t>
            </a:r>
            <a:endParaRPr lang="es-MX" dirty="0"/>
          </a:p>
        </p:txBody>
      </p:sp>
      <p:sp>
        <p:nvSpPr>
          <p:cNvPr id="14" name="CuadroTexto 13"/>
          <p:cNvSpPr txBox="1"/>
          <p:nvPr/>
        </p:nvSpPr>
        <p:spPr>
          <a:xfrm>
            <a:off x="9161836" y="6003575"/>
            <a:ext cx="1484317" cy="369332"/>
          </a:xfrm>
          <a:prstGeom prst="rect">
            <a:avLst/>
          </a:prstGeom>
          <a:noFill/>
        </p:spPr>
        <p:txBody>
          <a:bodyPr wrap="none" rtlCol="0">
            <a:spAutoFit/>
          </a:bodyPr>
          <a:lstStyle/>
          <a:p>
            <a:r>
              <a:rPr lang="es-MX" dirty="0" smtClean="0"/>
              <a:t>Transformado</a:t>
            </a:r>
            <a:endParaRPr lang="es-MX" dirty="0"/>
          </a:p>
        </p:txBody>
      </p:sp>
    </p:spTree>
    <p:extLst>
      <p:ext uri="{BB962C8B-B14F-4D97-AF65-F5344CB8AC3E}">
        <p14:creationId xmlns:p14="http://schemas.microsoft.com/office/powerpoint/2010/main" val="28406562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54274"/>
                                        </p:tgtEl>
                                        <p:attrNameLst>
                                          <p:attrName>style.visibility</p:attrName>
                                        </p:attrNameLst>
                                      </p:cBhvr>
                                      <p:to>
                                        <p:strVal val="visible"/>
                                      </p:to>
                                    </p:set>
                                    <p:animEffect transition="in" filter="dissolve">
                                      <p:cBhvr>
                                        <p:cTn id="7" dur="1000"/>
                                        <p:tgtEl>
                                          <p:spTgt spid="54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4" grpId="0"/>
    </p:bldLst>
  </p:timing>
</p:sld>
</file>

<file path=ppt/slides/slide4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2658533" y="200025"/>
            <a:ext cx="8813800" cy="781050"/>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Cociente entre bandas</a:t>
            </a:r>
            <a:endParaRPr lang="es-ES_tradnl" sz="4800">
              <a:solidFill>
                <a:schemeClr val="tx2"/>
              </a:solidFill>
              <a:effectLst>
                <a:outerShdw blurRad="38100" dist="38100" dir="2700000" algn="tl">
                  <a:srgbClr val="000000"/>
                </a:outerShdw>
              </a:effectLst>
              <a:latin typeface="Arial" charset="0"/>
            </a:endParaRPr>
          </a:p>
        </p:txBody>
      </p:sp>
      <p:grpSp>
        <p:nvGrpSpPr>
          <p:cNvPr id="2" name="Group 3"/>
          <p:cNvGrpSpPr>
            <a:grpSpLocks/>
          </p:cNvGrpSpPr>
          <p:nvPr/>
        </p:nvGrpSpPr>
        <p:grpSpPr bwMode="auto">
          <a:xfrm>
            <a:off x="463559" y="2205038"/>
            <a:ext cx="3414183" cy="3163887"/>
            <a:chOff x="246" y="1389"/>
            <a:chExt cx="1815" cy="1993"/>
          </a:xfrm>
        </p:grpSpPr>
        <p:sp>
          <p:nvSpPr>
            <p:cNvPr id="55300" name="Rectangle 4" descr="brigthness"/>
            <p:cNvSpPr>
              <a:spLocks noChangeArrowheads="1"/>
            </p:cNvSpPr>
            <p:nvPr/>
          </p:nvSpPr>
          <p:spPr bwMode="auto">
            <a:xfrm>
              <a:off x="292" y="1930"/>
              <a:ext cx="1633" cy="1452"/>
            </a:xfrm>
            <a:prstGeom prst="rect">
              <a:avLst/>
            </a:prstGeom>
            <a:blipFill dpi="0" rotWithShape="1">
              <a:blip r:embed="rId2"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5301" name="Text Box 5"/>
            <p:cNvSpPr txBox="1">
              <a:spLocks noChangeArrowheads="1"/>
            </p:cNvSpPr>
            <p:nvPr/>
          </p:nvSpPr>
          <p:spPr bwMode="auto">
            <a:xfrm>
              <a:off x="246" y="1389"/>
              <a:ext cx="1815" cy="233"/>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solidFill>
                    <a:schemeClr val="tx2"/>
                  </a:solidFill>
                  <a:effectLst>
                    <a:outerShdw blurRad="38100" dist="38100" dir="2700000" algn="tl">
                      <a:srgbClr val="000000"/>
                    </a:outerShdw>
                  </a:effectLst>
                  <a:latin typeface="Arial" charset="0"/>
                </a:rPr>
                <a:t>Zonas no vegetadas</a:t>
              </a:r>
            </a:p>
          </p:txBody>
        </p:sp>
      </p:grpSp>
      <p:grpSp>
        <p:nvGrpSpPr>
          <p:cNvPr id="3" name="Group 6"/>
          <p:cNvGrpSpPr>
            <a:grpSpLocks/>
          </p:cNvGrpSpPr>
          <p:nvPr/>
        </p:nvGrpSpPr>
        <p:grpSpPr bwMode="auto">
          <a:xfrm>
            <a:off x="4303193" y="2205038"/>
            <a:ext cx="3458633" cy="3163887"/>
            <a:chOff x="2287" y="1389"/>
            <a:chExt cx="1838" cy="1993"/>
          </a:xfrm>
        </p:grpSpPr>
        <p:sp>
          <p:nvSpPr>
            <p:cNvPr id="55303" name="Rectangle 7" descr="greness"/>
            <p:cNvSpPr>
              <a:spLocks noChangeArrowheads="1"/>
            </p:cNvSpPr>
            <p:nvPr/>
          </p:nvSpPr>
          <p:spPr bwMode="auto">
            <a:xfrm>
              <a:off x="2287" y="1930"/>
              <a:ext cx="1633" cy="1452"/>
            </a:xfrm>
            <a:prstGeom prst="rect">
              <a:avLst/>
            </a:prstGeom>
            <a:blipFill dpi="0" rotWithShape="1">
              <a:blip r:embed="rId3"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5304" name="Text Box 8"/>
            <p:cNvSpPr txBox="1">
              <a:spLocks noChangeArrowheads="1"/>
            </p:cNvSpPr>
            <p:nvPr/>
          </p:nvSpPr>
          <p:spPr bwMode="auto">
            <a:xfrm>
              <a:off x="2309" y="1389"/>
              <a:ext cx="1816" cy="233"/>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solidFill>
                    <a:schemeClr val="tx2"/>
                  </a:solidFill>
                  <a:effectLst>
                    <a:outerShdw blurRad="38100" dist="38100" dir="2700000" algn="tl">
                      <a:srgbClr val="000000"/>
                    </a:outerShdw>
                  </a:effectLst>
                  <a:latin typeface="Arial" charset="0"/>
                </a:rPr>
                <a:t>Zonas con vegetación</a:t>
              </a:r>
              <a:endParaRPr lang="es-AR" b="1">
                <a:effectLst>
                  <a:outerShdw blurRad="38100" dist="38100" dir="2700000" algn="tl">
                    <a:srgbClr val="000000"/>
                  </a:outerShdw>
                </a:effectLst>
                <a:latin typeface="Arial" charset="0"/>
              </a:endParaRPr>
            </a:p>
          </p:txBody>
        </p:sp>
      </p:grpSp>
      <p:grpSp>
        <p:nvGrpSpPr>
          <p:cNvPr id="4" name="Group 9"/>
          <p:cNvGrpSpPr>
            <a:grpSpLocks/>
          </p:cNvGrpSpPr>
          <p:nvPr/>
        </p:nvGrpSpPr>
        <p:grpSpPr bwMode="auto">
          <a:xfrm>
            <a:off x="8229603" y="2205038"/>
            <a:ext cx="3670300" cy="3163887"/>
            <a:chOff x="4374" y="1389"/>
            <a:chExt cx="1951" cy="1993"/>
          </a:xfrm>
        </p:grpSpPr>
        <p:sp>
          <p:nvSpPr>
            <p:cNvPr id="55306" name="Rectangle 10" descr="wetness"/>
            <p:cNvSpPr>
              <a:spLocks noChangeArrowheads="1"/>
            </p:cNvSpPr>
            <p:nvPr/>
          </p:nvSpPr>
          <p:spPr bwMode="auto">
            <a:xfrm>
              <a:off x="4419" y="1930"/>
              <a:ext cx="1633" cy="1452"/>
            </a:xfrm>
            <a:prstGeom prst="rect">
              <a:avLst/>
            </a:prstGeom>
            <a:blipFill dpi="0" rotWithShape="1">
              <a:blip r:embed="rId4"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5307" name="Text Box 11"/>
            <p:cNvSpPr txBox="1">
              <a:spLocks noChangeArrowheads="1"/>
            </p:cNvSpPr>
            <p:nvPr/>
          </p:nvSpPr>
          <p:spPr bwMode="auto">
            <a:xfrm>
              <a:off x="4374" y="1389"/>
              <a:ext cx="1951" cy="233"/>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solidFill>
                    <a:schemeClr val="tx2"/>
                  </a:solidFill>
                  <a:effectLst>
                    <a:outerShdw blurRad="38100" dist="38100" dir="2700000" algn="tl">
                      <a:srgbClr val="000000"/>
                    </a:outerShdw>
                  </a:effectLst>
                  <a:latin typeface="Arial" charset="0"/>
                </a:rPr>
                <a:t>Humedad superficial</a:t>
              </a:r>
              <a:endParaRPr lang="es-AR" b="1">
                <a:effectLst>
                  <a:outerShdw blurRad="38100" dist="38100" dir="2700000" algn="tl">
                    <a:srgbClr val="000000"/>
                  </a:outerShdw>
                </a:effectLst>
                <a:latin typeface="Arial" charset="0"/>
              </a:endParaRPr>
            </a:p>
          </p:txBody>
        </p:sp>
      </p:grpSp>
      <p:sp>
        <p:nvSpPr>
          <p:cNvPr id="5" name="CuadroTexto 4"/>
          <p:cNvSpPr txBox="1"/>
          <p:nvPr/>
        </p:nvSpPr>
        <p:spPr>
          <a:xfrm>
            <a:off x="1560945" y="1477818"/>
            <a:ext cx="1383327" cy="369332"/>
          </a:xfrm>
          <a:prstGeom prst="rect">
            <a:avLst/>
          </a:prstGeom>
          <a:noFill/>
        </p:spPr>
        <p:txBody>
          <a:bodyPr wrap="none" rtlCol="0">
            <a:spAutoFit/>
          </a:bodyPr>
          <a:lstStyle/>
          <a:p>
            <a:r>
              <a:rPr lang="es-MX" dirty="0" err="1" smtClean="0"/>
              <a:t>Tasseled</a:t>
            </a:r>
            <a:r>
              <a:rPr lang="es-MX" dirty="0" smtClean="0"/>
              <a:t> </a:t>
            </a:r>
            <a:r>
              <a:rPr lang="es-MX" dirty="0" err="1" smtClean="0"/>
              <a:t>Cap</a:t>
            </a:r>
            <a:endParaRPr lang="es-MX" dirty="0"/>
          </a:p>
        </p:txBody>
      </p:sp>
    </p:spTree>
    <p:extLst>
      <p:ext uri="{BB962C8B-B14F-4D97-AF65-F5344CB8AC3E}">
        <p14:creationId xmlns:p14="http://schemas.microsoft.com/office/powerpoint/2010/main" val="14492834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55298"/>
                                        </p:tgtEl>
                                        <p:attrNameLst>
                                          <p:attrName>style.visibility</p:attrName>
                                        </p:attrNameLst>
                                      </p:cBhvr>
                                      <p:to>
                                        <p:strVal val="visible"/>
                                      </p:to>
                                    </p:set>
                                    <p:animEffect transition="in" filter="dissolve">
                                      <p:cBhvr>
                                        <p:cTn id="7" dur="1000"/>
                                        <p:tgtEl>
                                          <p:spTgt spid="552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up)">
                                      <p:cBhvr>
                                        <p:cTn id="12" dur="20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20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up)">
                                      <p:cBhvr>
                                        <p:cTn id="22"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8" grpId="0"/>
    </p:bldLst>
  </p:timing>
</p:sld>
</file>

<file path=ppt/slides/slide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6322" name="Rectangle 2" descr="brigthness"/>
          <p:cNvSpPr>
            <a:spLocks noChangeArrowheads="1"/>
          </p:cNvSpPr>
          <p:nvPr/>
        </p:nvSpPr>
        <p:spPr bwMode="auto">
          <a:xfrm>
            <a:off x="550335" y="1844675"/>
            <a:ext cx="1536700" cy="1295400"/>
          </a:xfrm>
          <a:prstGeom prst="rect">
            <a:avLst/>
          </a:prstGeom>
          <a:blipFill dpi="0" rotWithShape="1">
            <a:blip r:embed="rId2"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6323" name="Rectangle 3" descr="greness"/>
          <p:cNvSpPr>
            <a:spLocks noChangeArrowheads="1"/>
          </p:cNvSpPr>
          <p:nvPr/>
        </p:nvSpPr>
        <p:spPr bwMode="auto">
          <a:xfrm>
            <a:off x="550335" y="3284538"/>
            <a:ext cx="1536700" cy="1295400"/>
          </a:xfrm>
          <a:prstGeom prst="rect">
            <a:avLst/>
          </a:prstGeom>
          <a:blipFill dpi="0" rotWithShape="1">
            <a:blip r:embed="rId3"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6324" name="Rectangle 4" descr="wetness"/>
          <p:cNvSpPr>
            <a:spLocks noChangeArrowheads="1"/>
          </p:cNvSpPr>
          <p:nvPr/>
        </p:nvSpPr>
        <p:spPr bwMode="auto">
          <a:xfrm>
            <a:off x="550335" y="4724400"/>
            <a:ext cx="1536700" cy="1295400"/>
          </a:xfrm>
          <a:prstGeom prst="rect">
            <a:avLst/>
          </a:prstGeom>
          <a:blipFill dpi="0" rotWithShape="1">
            <a:blip r:embed="rId4" cstate="print"/>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6325" name="Text Box 5"/>
          <p:cNvSpPr txBox="1">
            <a:spLocks noChangeArrowheads="1"/>
          </p:cNvSpPr>
          <p:nvPr/>
        </p:nvSpPr>
        <p:spPr bwMode="auto">
          <a:xfrm>
            <a:off x="1401235" y="2060587"/>
            <a:ext cx="3416300" cy="369332"/>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solidFill>
                  <a:schemeClr val="tx2"/>
                </a:solidFill>
                <a:effectLst>
                  <a:outerShdw blurRad="38100" dist="38100" dir="2700000" algn="tl">
                    <a:srgbClr val="000000"/>
                  </a:outerShdw>
                </a:effectLst>
                <a:latin typeface="Arial" charset="0"/>
              </a:rPr>
              <a:t>Zonas no vegetadas</a:t>
            </a:r>
          </a:p>
        </p:txBody>
      </p:sp>
      <p:sp>
        <p:nvSpPr>
          <p:cNvPr id="56326" name="Text Box 6"/>
          <p:cNvSpPr txBox="1">
            <a:spLocks noChangeArrowheads="1"/>
          </p:cNvSpPr>
          <p:nvPr/>
        </p:nvSpPr>
        <p:spPr bwMode="auto">
          <a:xfrm>
            <a:off x="1401235" y="3429004"/>
            <a:ext cx="3416300" cy="369332"/>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solidFill>
                  <a:schemeClr val="tx2"/>
                </a:solidFill>
                <a:latin typeface="Arial" charset="0"/>
              </a:rPr>
              <a:t>Zonas con vegetación</a:t>
            </a:r>
            <a:endParaRPr lang="es-AR" b="1">
              <a:latin typeface="Arial" charset="0"/>
            </a:endParaRPr>
          </a:p>
        </p:txBody>
      </p:sp>
      <p:sp>
        <p:nvSpPr>
          <p:cNvPr id="56327" name="Text Box 7"/>
          <p:cNvSpPr txBox="1">
            <a:spLocks noChangeArrowheads="1"/>
          </p:cNvSpPr>
          <p:nvPr/>
        </p:nvSpPr>
        <p:spPr bwMode="auto">
          <a:xfrm>
            <a:off x="1401235" y="5516576"/>
            <a:ext cx="3670300" cy="369332"/>
          </a:xfrm>
          <a:prstGeom prst="rect">
            <a:avLst/>
          </a:prstGeom>
          <a:solidFill>
            <a:srgbClr val="003399"/>
          </a:solidFill>
          <a:ln w="28575">
            <a:solidFill>
              <a:schemeClr val="tx1"/>
            </a:solidFill>
            <a:miter lim="800000"/>
            <a:headEnd type="none" w="sm" len="sm"/>
            <a:tailEnd type="none" w="sm" len="sm"/>
          </a:ln>
          <a:effectLst>
            <a:outerShdw dist="71842" dir="2700000" algn="ctr" rotWithShape="0">
              <a:srgbClr val="000000"/>
            </a:outerShdw>
          </a:effectLst>
        </p:spPr>
        <p:txBody>
          <a:bodyPr>
            <a:spAutoFit/>
          </a:bodyPr>
          <a:lstStyle/>
          <a:p>
            <a:pPr eaLnBrk="0" hangingPunct="0">
              <a:spcBef>
                <a:spcPct val="50000"/>
              </a:spcBef>
              <a:defRPr/>
            </a:pPr>
            <a:r>
              <a:rPr lang="es-AR" b="1">
                <a:solidFill>
                  <a:schemeClr val="tx2"/>
                </a:solidFill>
                <a:effectLst>
                  <a:outerShdw blurRad="38100" dist="38100" dir="2700000" algn="tl">
                    <a:srgbClr val="000000"/>
                  </a:outerShdw>
                </a:effectLst>
                <a:latin typeface="Arial" charset="0"/>
              </a:rPr>
              <a:t>Humedad superficial</a:t>
            </a:r>
            <a:endParaRPr lang="es-AR" b="1">
              <a:effectLst>
                <a:outerShdw blurRad="38100" dist="38100" dir="2700000" algn="tl">
                  <a:srgbClr val="000000"/>
                </a:outerShdw>
              </a:effectLst>
              <a:latin typeface="Arial" charset="0"/>
            </a:endParaRPr>
          </a:p>
        </p:txBody>
      </p:sp>
      <p:grpSp>
        <p:nvGrpSpPr>
          <p:cNvPr id="2" name="Group 9"/>
          <p:cNvGrpSpPr>
            <a:grpSpLocks/>
          </p:cNvGrpSpPr>
          <p:nvPr/>
        </p:nvGrpSpPr>
        <p:grpSpPr bwMode="auto">
          <a:xfrm>
            <a:off x="2169587" y="2708281"/>
            <a:ext cx="3670300" cy="2449513"/>
            <a:chOff x="1153" y="1706"/>
            <a:chExt cx="1951" cy="1543"/>
          </a:xfrm>
        </p:grpSpPr>
        <p:sp>
          <p:nvSpPr>
            <p:cNvPr id="56330" name="Line 10"/>
            <p:cNvSpPr>
              <a:spLocks noChangeShapeType="1"/>
            </p:cNvSpPr>
            <p:nvPr/>
          </p:nvSpPr>
          <p:spPr bwMode="auto">
            <a:xfrm>
              <a:off x="1153" y="1706"/>
              <a:ext cx="1951" cy="318"/>
            </a:xfrm>
            <a:prstGeom prst="line">
              <a:avLst/>
            </a:prstGeom>
            <a:noFill/>
            <a:ln w="76200">
              <a:solidFill>
                <a:schemeClr val="accent1"/>
              </a:solidFill>
              <a:round/>
              <a:headEnd type="none" w="sm" len="sm"/>
              <a:tailEnd type="triangle" w="med" len="med"/>
            </a:ln>
            <a:effectLst>
              <a:outerShdw dist="107763" dir="2700000" algn="ctr" rotWithShape="0">
                <a:srgbClr val="000000"/>
              </a:outerShdw>
            </a:effectLst>
          </p:spPr>
          <p:txBody>
            <a:bodyPr/>
            <a:lstStyle/>
            <a:p>
              <a:pPr>
                <a:defRPr/>
              </a:pPr>
              <a:endParaRPr lang="en-US"/>
            </a:p>
          </p:txBody>
        </p:sp>
        <p:sp>
          <p:nvSpPr>
            <p:cNvPr id="56331" name="Line 11"/>
            <p:cNvSpPr>
              <a:spLocks noChangeShapeType="1"/>
            </p:cNvSpPr>
            <p:nvPr/>
          </p:nvSpPr>
          <p:spPr bwMode="auto">
            <a:xfrm>
              <a:off x="1153" y="2568"/>
              <a:ext cx="1951" cy="0"/>
            </a:xfrm>
            <a:prstGeom prst="line">
              <a:avLst/>
            </a:prstGeom>
            <a:noFill/>
            <a:ln w="76200">
              <a:solidFill>
                <a:srgbClr val="66FF66"/>
              </a:solidFill>
              <a:round/>
              <a:headEnd type="none" w="sm" len="sm"/>
              <a:tailEnd type="triangle" w="med" len="med"/>
            </a:ln>
            <a:effectLst>
              <a:outerShdw dist="107763" dir="2700000" algn="ctr" rotWithShape="0">
                <a:srgbClr val="000000"/>
              </a:outerShdw>
            </a:effectLst>
          </p:spPr>
          <p:txBody>
            <a:bodyPr/>
            <a:lstStyle/>
            <a:p>
              <a:pPr>
                <a:defRPr/>
              </a:pPr>
              <a:endParaRPr lang="en-US"/>
            </a:p>
          </p:txBody>
        </p:sp>
        <p:sp>
          <p:nvSpPr>
            <p:cNvPr id="56332" name="Line 12"/>
            <p:cNvSpPr>
              <a:spLocks noChangeShapeType="1"/>
            </p:cNvSpPr>
            <p:nvPr/>
          </p:nvSpPr>
          <p:spPr bwMode="auto">
            <a:xfrm flipV="1">
              <a:off x="1153" y="3022"/>
              <a:ext cx="1906" cy="227"/>
            </a:xfrm>
            <a:prstGeom prst="line">
              <a:avLst/>
            </a:prstGeom>
            <a:noFill/>
            <a:ln w="76200">
              <a:solidFill>
                <a:schemeClr val="bg1"/>
              </a:solidFill>
              <a:round/>
              <a:headEnd type="none" w="sm" len="sm"/>
              <a:tailEnd type="triangle" w="med" len="med"/>
            </a:ln>
            <a:effectLst>
              <a:outerShdw dist="107763" dir="2700000" algn="ctr" rotWithShape="0">
                <a:srgbClr val="000000"/>
              </a:outerShdw>
            </a:effectLst>
          </p:spPr>
          <p:txBody>
            <a:bodyPr/>
            <a:lstStyle/>
            <a:p>
              <a:pPr>
                <a:defRPr/>
              </a:pPr>
              <a:endParaRPr lang="en-US"/>
            </a:p>
          </p:txBody>
        </p:sp>
      </p:grpSp>
      <p:sp>
        <p:nvSpPr>
          <p:cNvPr id="56333" name="Rectangle 13" descr="TC_RGB"/>
          <p:cNvSpPr>
            <a:spLocks noChangeArrowheads="1"/>
          </p:cNvSpPr>
          <p:nvPr/>
        </p:nvSpPr>
        <p:spPr bwMode="auto">
          <a:xfrm>
            <a:off x="5926669" y="1628775"/>
            <a:ext cx="5545667" cy="4032250"/>
          </a:xfrm>
          <a:prstGeom prst="rect">
            <a:avLst/>
          </a:prstGeom>
          <a:blipFill dpi="0" rotWithShape="1">
            <a:blip r:embed="rId5"/>
            <a:srcRect/>
            <a:stretch>
              <a:fillRect/>
            </a:stretch>
          </a:blipFill>
          <a:ln w="12700">
            <a:solidFill>
              <a:schemeClr val="tx1"/>
            </a:solidFill>
            <a:miter lim="800000"/>
            <a:headEnd type="none" w="sm" len="sm"/>
            <a:tailEnd type="none" w="sm" len="sm"/>
          </a:ln>
          <a:effectLst>
            <a:outerShdw dist="107763" dir="2700000" algn="ctr" rotWithShape="0">
              <a:srgbClr val="000000"/>
            </a:outerShdw>
          </a:effectLst>
        </p:spPr>
        <p:txBody>
          <a:bodyPr wrap="none" anchor="ctr"/>
          <a:lstStyle/>
          <a:p>
            <a:pPr>
              <a:defRPr/>
            </a:pPr>
            <a:endParaRPr lang="en-US"/>
          </a:p>
        </p:txBody>
      </p:sp>
      <p:sp>
        <p:nvSpPr>
          <p:cNvPr id="56334" name="Rectangle 14"/>
          <p:cNvSpPr>
            <a:spLocks noChangeArrowheads="1"/>
          </p:cNvSpPr>
          <p:nvPr/>
        </p:nvSpPr>
        <p:spPr bwMode="auto">
          <a:xfrm>
            <a:off x="2658533" y="200025"/>
            <a:ext cx="8813800" cy="781050"/>
          </a:xfrm>
          <a:prstGeom prst="rect">
            <a:avLst/>
          </a:prstGeom>
          <a:noFill/>
          <a:ln w="9525">
            <a:noFill/>
            <a:miter lim="800000"/>
            <a:headEnd/>
            <a:tailEnd/>
          </a:ln>
          <a:effectLst/>
        </p:spPr>
        <p:txBody>
          <a:bodyPr lIns="92075" tIns="46038" rIns="92075" bIns="46038"/>
          <a:lstStyle/>
          <a:p>
            <a:pPr algn="ctr">
              <a:defRPr/>
            </a:pPr>
            <a:r>
              <a:rPr lang="es-ES_tradnl" sz="4400" b="1">
                <a:solidFill>
                  <a:schemeClr val="tx2"/>
                </a:solidFill>
                <a:effectLst>
                  <a:outerShdw blurRad="38100" dist="38100" dir="2700000" algn="tl">
                    <a:srgbClr val="000000"/>
                  </a:outerShdw>
                </a:effectLst>
                <a:latin typeface="Arial" charset="0"/>
              </a:rPr>
              <a:t>Cociente entre bandas</a:t>
            </a:r>
            <a:endParaRPr lang="es-ES_tradnl" sz="4800">
              <a:solidFill>
                <a:schemeClr val="tx2"/>
              </a:solidFill>
              <a:effectLst>
                <a:outerShdw blurRad="38100" dist="38100" dir="2700000" algn="tl">
                  <a:srgbClr val="000000"/>
                </a:outerShdw>
              </a:effectLst>
              <a:latin typeface="Arial" charset="0"/>
            </a:endParaRPr>
          </a:p>
        </p:txBody>
      </p:sp>
      <p:sp>
        <p:nvSpPr>
          <p:cNvPr id="56335" name="Text Box 15"/>
          <p:cNvSpPr txBox="1">
            <a:spLocks noChangeArrowheads="1"/>
          </p:cNvSpPr>
          <p:nvPr/>
        </p:nvSpPr>
        <p:spPr bwMode="auto">
          <a:xfrm>
            <a:off x="550342" y="7245363"/>
            <a:ext cx="2815167" cy="369332"/>
          </a:xfrm>
          <a:prstGeom prst="rect">
            <a:avLst/>
          </a:prstGeom>
          <a:noFill/>
          <a:ln w="12700">
            <a:noFill/>
            <a:miter lim="800000"/>
            <a:headEnd type="none" w="sm" len="sm"/>
            <a:tailEnd type="none" w="sm" len="sm"/>
          </a:ln>
          <a:effectLst>
            <a:outerShdw dist="107763" dir="2700000" algn="ctr" rotWithShape="0">
              <a:srgbClr val="000000"/>
            </a:outerShdw>
          </a:effectLst>
        </p:spPr>
        <p:txBody>
          <a:bodyPr>
            <a:spAutoFit/>
          </a:bodyPr>
          <a:lstStyle/>
          <a:p>
            <a:pPr eaLnBrk="0" hangingPunct="0">
              <a:spcBef>
                <a:spcPct val="50000"/>
              </a:spcBef>
              <a:defRPr/>
            </a:pPr>
            <a:endParaRPr lang="es-AR" b="1">
              <a:effectLst>
                <a:outerShdw blurRad="38100" dist="38100" dir="2700000" algn="tl">
                  <a:srgbClr val="000000"/>
                </a:outerShdw>
              </a:effectLst>
              <a:latin typeface="Book Antiqua" pitchFamily="18" charset="0"/>
            </a:endParaRPr>
          </a:p>
        </p:txBody>
      </p:sp>
      <p:sp>
        <p:nvSpPr>
          <p:cNvPr id="3" name="2 CuadroTexto"/>
          <p:cNvSpPr txBox="1"/>
          <p:nvPr/>
        </p:nvSpPr>
        <p:spPr>
          <a:xfrm>
            <a:off x="1919387" y="955728"/>
            <a:ext cx="2352952" cy="584775"/>
          </a:xfrm>
          <a:prstGeom prst="rect">
            <a:avLst/>
          </a:prstGeom>
          <a:noFill/>
        </p:spPr>
        <p:txBody>
          <a:bodyPr wrap="none" rtlCol="0">
            <a:spAutoFit/>
          </a:bodyPr>
          <a:lstStyle/>
          <a:p>
            <a:r>
              <a:rPr lang="en-US" sz="3200" b="1" dirty="0" smtClean="0"/>
              <a:t>Tasseled Cap</a:t>
            </a:r>
            <a:endParaRPr lang="es-MX" sz="3200" b="1" dirty="0"/>
          </a:p>
        </p:txBody>
      </p:sp>
    </p:spTree>
    <p:extLst>
      <p:ext uri="{BB962C8B-B14F-4D97-AF65-F5344CB8AC3E}">
        <p14:creationId xmlns:p14="http://schemas.microsoft.com/office/powerpoint/2010/main" val="10959029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56334"/>
                                        </p:tgtEl>
                                        <p:attrNameLst>
                                          <p:attrName>style.visibility</p:attrName>
                                        </p:attrNameLst>
                                      </p:cBhvr>
                                      <p:to>
                                        <p:strVal val="visible"/>
                                      </p:to>
                                    </p:set>
                                    <p:animEffect transition="in" filter="dissolve">
                                      <p:cBhvr>
                                        <p:cTn id="7" dur="1000"/>
                                        <p:tgtEl>
                                          <p:spTgt spid="563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6322"/>
                                        </p:tgtEl>
                                        <p:attrNameLst>
                                          <p:attrName>style.visibility</p:attrName>
                                        </p:attrNameLst>
                                      </p:cBhvr>
                                      <p:to>
                                        <p:strVal val="visible"/>
                                      </p:to>
                                    </p:set>
                                    <p:animEffect transition="in" filter="fade">
                                      <p:cBhvr>
                                        <p:cTn id="12" dur="2000"/>
                                        <p:tgtEl>
                                          <p:spTgt spid="5632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6325"/>
                                        </p:tgtEl>
                                        <p:attrNameLst>
                                          <p:attrName>style.visibility</p:attrName>
                                        </p:attrNameLst>
                                      </p:cBhvr>
                                      <p:to>
                                        <p:strVal val="visible"/>
                                      </p:to>
                                    </p:set>
                                    <p:animEffect transition="in" filter="dissolve">
                                      <p:cBhvr>
                                        <p:cTn id="17" dur="500"/>
                                        <p:tgtEl>
                                          <p:spTgt spid="5632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6323"/>
                                        </p:tgtEl>
                                        <p:attrNameLst>
                                          <p:attrName>style.visibility</p:attrName>
                                        </p:attrNameLst>
                                      </p:cBhvr>
                                      <p:to>
                                        <p:strVal val="visible"/>
                                      </p:to>
                                    </p:set>
                                    <p:animEffect transition="in" filter="fade">
                                      <p:cBhvr>
                                        <p:cTn id="22" dur="2000"/>
                                        <p:tgtEl>
                                          <p:spTgt spid="563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6326"/>
                                        </p:tgtEl>
                                        <p:attrNameLst>
                                          <p:attrName>style.visibility</p:attrName>
                                        </p:attrNameLst>
                                      </p:cBhvr>
                                      <p:to>
                                        <p:strVal val="visible"/>
                                      </p:to>
                                    </p:set>
                                    <p:animEffect transition="in" filter="fade">
                                      <p:cBhvr>
                                        <p:cTn id="27" dur="2000"/>
                                        <p:tgtEl>
                                          <p:spTgt spid="563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6324"/>
                                        </p:tgtEl>
                                        <p:attrNameLst>
                                          <p:attrName>style.visibility</p:attrName>
                                        </p:attrNameLst>
                                      </p:cBhvr>
                                      <p:to>
                                        <p:strVal val="visible"/>
                                      </p:to>
                                    </p:set>
                                    <p:animEffect transition="in" filter="fade">
                                      <p:cBhvr>
                                        <p:cTn id="32" dur="2000"/>
                                        <p:tgtEl>
                                          <p:spTgt spid="5632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56327"/>
                                        </p:tgtEl>
                                        <p:attrNameLst>
                                          <p:attrName>style.visibility</p:attrName>
                                        </p:attrNameLst>
                                      </p:cBhvr>
                                      <p:to>
                                        <p:strVal val="visible"/>
                                      </p:to>
                                    </p:set>
                                    <p:animEffect transition="in" filter="dissolve">
                                      <p:cBhvr>
                                        <p:cTn id="37" dur="500"/>
                                        <p:tgtEl>
                                          <p:spTgt spid="5632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wipe(left)">
                                      <p:cBhvr>
                                        <p:cTn id="42" dur="2000"/>
                                        <p:tgtEl>
                                          <p:spTgt spid="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53" presetClass="entr" presetSubtype="0" fill="hold" grpId="0" nodeType="clickEffect">
                                  <p:stCondLst>
                                    <p:cond delay="0"/>
                                  </p:stCondLst>
                                  <p:childTnLst>
                                    <p:set>
                                      <p:cBhvr>
                                        <p:cTn id="46" dur="1" fill="hold">
                                          <p:stCondLst>
                                            <p:cond delay="0"/>
                                          </p:stCondLst>
                                        </p:cTn>
                                        <p:tgtEl>
                                          <p:spTgt spid="56333"/>
                                        </p:tgtEl>
                                        <p:attrNameLst>
                                          <p:attrName>style.visibility</p:attrName>
                                        </p:attrNameLst>
                                      </p:cBhvr>
                                      <p:to>
                                        <p:strVal val="visible"/>
                                      </p:to>
                                    </p:set>
                                    <p:anim calcmode="lin" valueType="num">
                                      <p:cBhvr>
                                        <p:cTn id="47" dur="500" fill="hold"/>
                                        <p:tgtEl>
                                          <p:spTgt spid="56333"/>
                                        </p:tgtEl>
                                        <p:attrNameLst>
                                          <p:attrName>ppt_w</p:attrName>
                                        </p:attrNameLst>
                                      </p:cBhvr>
                                      <p:tavLst>
                                        <p:tav tm="0">
                                          <p:val>
                                            <p:fltVal val="0"/>
                                          </p:val>
                                        </p:tav>
                                        <p:tav tm="100000">
                                          <p:val>
                                            <p:strVal val="#ppt_w"/>
                                          </p:val>
                                        </p:tav>
                                      </p:tavLst>
                                    </p:anim>
                                    <p:anim calcmode="lin" valueType="num">
                                      <p:cBhvr>
                                        <p:cTn id="48" dur="500" fill="hold"/>
                                        <p:tgtEl>
                                          <p:spTgt spid="56333"/>
                                        </p:tgtEl>
                                        <p:attrNameLst>
                                          <p:attrName>ppt_h</p:attrName>
                                        </p:attrNameLst>
                                      </p:cBhvr>
                                      <p:tavLst>
                                        <p:tav tm="0">
                                          <p:val>
                                            <p:fltVal val="0"/>
                                          </p:val>
                                        </p:tav>
                                        <p:tav tm="100000">
                                          <p:val>
                                            <p:strVal val="#ppt_h"/>
                                          </p:val>
                                        </p:tav>
                                      </p:tavLst>
                                    </p:anim>
                                    <p:animEffect transition="in" filter="fade">
                                      <p:cBhvr>
                                        <p:cTn id="49" dur="500"/>
                                        <p:tgtEl>
                                          <p:spTgt spid="563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2" grpId="0" animBg="1"/>
      <p:bldP spid="56323" grpId="0" animBg="1"/>
      <p:bldP spid="56324" grpId="0" animBg="1"/>
      <p:bldP spid="56325" grpId="0" animBg="1"/>
      <p:bldP spid="56326" grpId="0" animBg="1"/>
      <p:bldP spid="56327" grpId="0" animBg="1"/>
      <p:bldP spid="56333" grpId="0" animBg="1"/>
      <p:bldP spid="5633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6"/>
          <p:cNvSpPr txBox="1">
            <a:spLocks noChangeArrowheads="1"/>
          </p:cNvSpPr>
          <p:nvPr/>
        </p:nvSpPr>
        <p:spPr bwMode="auto">
          <a:xfrm>
            <a:off x="1930399" y="2470151"/>
            <a:ext cx="963352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ES" altLang="es-MX" sz="2400" b="1" dirty="0"/>
              <a:t>Una de las características de las imágenes digitales es un parámetro llamado frecuencia espacial, que se</a:t>
            </a:r>
          </a:p>
          <a:p>
            <a:pPr eaLnBrk="1" hangingPunct="1"/>
            <a:r>
              <a:rPr lang="es-ES" altLang="es-MX" sz="2400" b="1" dirty="0"/>
              <a:t>define como el número de cambios en valores de la imagen por unidad de distancia en una región particular de la imagen.</a:t>
            </a:r>
            <a:endParaRPr lang="en-US" altLang="es-MX" sz="2400" b="1" dirty="0"/>
          </a:p>
        </p:txBody>
      </p:sp>
      <p:sp>
        <p:nvSpPr>
          <p:cNvPr id="6147" name="Rectangle 1"/>
          <p:cNvSpPr>
            <a:spLocks noChangeArrowheads="1"/>
          </p:cNvSpPr>
          <p:nvPr/>
        </p:nvSpPr>
        <p:spPr bwMode="auto">
          <a:xfrm>
            <a:off x="1500717" y="838214"/>
            <a:ext cx="38731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Filtrado Espacial</a:t>
            </a:r>
          </a:p>
        </p:txBody>
      </p:sp>
    </p:spTree>
    <p:extLst>
      <p:ext uri="{BB962C8B-B14F-4D97-AF65-F5344CB8AC3E}">
        <p14:creationId xmlns:p14="http://schemas.microsoft.com/office/powerpoint/2010/main" val="3502569931"/>
      </p:ext>
    </p:extLst>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7"/>
          <p:cNvSpPr txBox="1">
            <a:spLocks noChangeArrowheads="1"/>
          </p:cNvSpPr>
          <p:nvPr/>
        </p:nvSpPr>
        <p:spPr bwMode="auto">
          <a:xfrm>
            <a:off x="914410" y="1905000"/>
            <a:ext cx="9199033"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ES" altLang="es-MX" sz="2400" b="1" dirty="0"/>
              <a:t>La frecuencia espacial de una imagen puede ser realzada </a:t>
            </a:r>
          </a:p>
          <a:p>
            <a:pPr eaLnBrk="1" hangingPunct="1"/>
            <a:r>
              <a:rPr lang="es-ES" altLang="es-MX" sz="2400" b="1" dirty="0"/>
              <a:t>o atenuada usando dos enfoques:</a:t>
            </a:r>
          </a:p>
          <a:p>
            <a:pPr eaLnBrk="1" hangingPunct="1"/>
            <a:endParaRPr lang="es-ES" altLang="es-MX" sz="2400" b="1" dirty="0"/>
          </a:p>
          <a:p>
            <a:pPr eaLnBrk="1" hangingPunct="1">
              <a:buFontTx/>
              <a:buChar char="-"/>
            </a:pPr>
            <a:r>
              <a:rPr lang="es-ES" altLang="es-MX" sz="2400" b="1" dirty="0"/>
              <a:t>Filtrado por </a:t>
            </a:r>
            <a:r>
              <a:rPr lang="es-ES" altLang="es-MX" sz="2400" b="1" dirty="0" err="1"/>
              <a:t>convolución</a:t>
            </a:r>
            <a:r>
              <a:rPr lang="es-ES" altLang="es-MX" sz="2400" b="1" dirty="0"/>
              <a:t> espacial, basado en el uso de </a:t>
            </a:r>
            <a:r>
              <a:rPr lang="es-ES" altLang="es-MX" sz="2400" b="1" dirty="0" err="1" smtClean="0"/>
              <a:t>convoluciones</a:t>
            </a:r>
            <a:r>
              <a:rPr lang="es-ES" altLang="es-MX" sz="2400" b="1" dirty="0" smtClean="0"/>
              <a:t>, que son matrices mas pequeñas por las que se multiplica la imagen</a:t>
            </a:r>
            <a:endParaRPr lang="es-ES" altLang="es-MX" sz="2400" b="1" dirty="0"/>
          </a:p>
          <a:p>
            <a:pPr eaLnBrk="1" hangingPunct="1">
              <a:buFontTx/>
              <a:buChar char="-"/>
            </a:pPr>
            <a:endParaRPr lang="es-ES" altLang="es-MX" sz="2400" b="1" dirty="0"/>
          </a:p>
          <a:p>
            <a:pPr eaLnBrk="1" hangingPunct="1">
              <a:buFontTx/>
              <a:buChar char="-"/>
            </a:pPr>
            <a:r>
              <a:rPr lang="es-ES" altLang="es-MX" sz="2400" b="1" dirty="0"/>
              <a:t>- Análisis de Fourier que separa </a:t>
            </a:r>
            <a:r>
              <a:rPr lang="es-ES" altLang="es-MX" sz="2400" b="1" dirty="0" err="1"/>
              <a:t>matematicamente</a:t>
            </a:r>
            <a:r>
              <a:rPr lang="es-ES" altLang="es-MX" sz="2400" b="1" dirty="0"/>
              <a:t> una  imagen en sus frecuencias espectrales componentes. </a:t>
            </a:r>
            <a:endParaRPr lang="en-US" altLang="es-MX" sz="2400" b="1" dirty="0"/>
          </a:p>
        </p:txBody>
      </p:sp>
      <p:sp>
        <p:nvSpPr>
          <p:cNvPr id="7171" name="Rectangle 3"/>
          <p:cNvSpPr>
            <a:spLocks noChangeArrowheads="1"/>
          </p:cNvSpPr>
          <p:nvPr/>
        </p:nvSpPr>
        <p:spPr bwMode="auto">
          <a:xfrm>
            <a:off x="1500717" y="838214"/>
            <a:ext cx="38731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Filtrado Espacial</a:t>
            </a:r>
          </a:p>
        </p:txBody>
      </p:sp>
    </p:spTree>
    <p:extLst>
      <p:ext uri="{BB962C8B-B14F-4D97-AF65-F5344CB8AC3E}">
        <p14:creationId xmlns:p14="http://schemas.microsoft.com/office/powerpoint/2010/main" val="3565374848"/>
      </p:ext>
    </p:extLst>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
          <p:cNvGrpSpPr>
            <a:grpSpLocks/>
          </p:cNvGrpSpPr>
          <p:nvPr/>
        </p:nvGrpSpPr>
        <p:grpSpPr bwMode="auto">
          <a:xfrm>
            <a:off x="8045453" y="4267200"/>
            <a:ext cx="1699683" cy="1905000"/>
            <a:chOff x="5521681" y="4062413"/>
            <a:chExt cx="1274763" cy="1905000"/>
          </a:xfrm>
        </p:grpSpPr>
        <p:pic>
          <p:nvPicPr>
            <p:cNvPr id="9221" name="Picture 5"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21681" y="4062413"/>
              <a:ext cx="1274763" cy="1905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70662" name="Text Box 6"/>
            <p:cNvSpPr txBox="1">
              <a:spLocks noChangeArrowheads="1"/>
            </p:cNvSpPr>
            <p:nvPr/>
          </p:nvSpPr>
          <p:spPr bwMode="auto">
            <a:xfrm>
              <a:off x="5555018" y="44958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63" name="Text Box 7"/>
            <p:cNvSpPr txBox="1">
              <a:spLocks noChangeArrowheads="1"/>
            </p:cNvSpPr>
            <p:nvPr/>
          </p:nvSpPr>
          <p:spPr bwMode="auto">
            <a:xfrm>
              <a:off x="5961418" y="4495801"/>
              <a:ext cx="273152" cy="523220"/>
            </a:xfrm>
            <a:prstGeom prst="rect">
              <a:avLst/>
            </a:prstGeom>
            <a:noFill/>
            <a:ln w="12700">
              <a:noFill/>
              <a:miter lim="800000"/>
              <a:headEnd/>
              <a:tailEnd/>
            </a:ln>
            <a:effectLst/>
          </p:spPr>
          <p:txBody>
            <a:bodyPr wrap="none">
              <a:spAutoFit/>
            </a:bodyPr>
            <a:lstStyle/>
            <a:p>
              <a:pPr>
                <a:defRPr/>
              </a:pPr>
              <a:r>
                <a:rPr lang="en-US" sz="2800" dirty="0">
                  <a:solidFill>
                    <a:schemeClr val="tx2"/>
                  </a:solidFill>
                  <a:effectLst>
                    <a:outerShdw blurRad="38100" dist="38100" dir="2700000" algn="tl">
                      <a:srgbClr val="000000"/>
                    </a:outerShdw>
                  </a:effectLst>
                  <a:latin typeface="Times" pitchFamily="18" charset="0"/>
                </a:rPr>
                <a:t>1</a:t>
              </a:r>
            </a:p>
          </p:txBody>
        </p:sp>
        <p:sp>
          <p:nvSpPr>
            <p:cNvPr id="70664" name="Text Box 8"/>
            <p:cNvSpPr txBox="1">
              <a:spLocks noChangeArrowheads="1"/>
            </p:cNvSpPr>
            <p:nvPr/>
          </p:nvSpPr>
          <p:spPr bwMode="auto">
            <a:xfrm>
              <a:off x="6367819" y="44958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65" name="Text Box 9"/>
            <p:cNvSpPr txBox="1">
              <a:spLocks noChangeArrowheads="1"/>
            </p:cNvSpPr>
            <p:nvPr/>
          </p:nvSpPr>
          <p:spPr bwMode="auto">
            <a:xfrm>
              <a:off x="5555018" y="49530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66" name="Text Box 10"/>
            <p:cNvSpPr txBox="1">
              <a:spLocks noChangeArrowheads="1"/>
            </p:cNvSpPr>
            <p:nvPr/>
          </p:nvSpPr>
          <p:spPr bwMode="auto">
            <a:xfrm>
              <a:off x="5961418" y="49530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67" name="Text Box 11"/>
            <p:cNvSpPr txBox="1">
              <a:spLocks noChangeArrowheads="1"/>
            </p:cNvSpPr>
            <p:nvPr/>
          </p:nvSpPr>
          <p:spPr bwMode="auto">
            <a:xfrm>
              <a:off x="6367819" y="49530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68" name="Text Box 12"/>
            <p:cNvSpPr txBox="1">
              <a:spLocks noChangeArrowheads="1"/>
            </p:cNvSpPr>
            <p:nvPr/>
          </p:nvSpPr>
          <p:spPr bwMode="auto">
            <a:xfrm>
              <a:off x="5555018" y="54102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69" name="Text Box 13"/>
            <p:cNvSpPr txBox="1">
              <a:spLocks noChangeArrowheads="1"/>
            </p:cNvSpPr>
            <p:nvPr/>
          </p:nvSpPr>
          <p:spPr bwMode="auto">
            <a:xfrm>
              <a:off x="6383694" y="5424488"/>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sp>
          <p:nvSpPr>
            <p:cNvPr id="70670" name="Text Box 14"/>
            <p:cNvSpPr txBox="1">
              <a:spLocks noChangeArrowheads="1"/>
            </p:cNvSpPr>
            <p:nvPr/>
          </p:nvSpPr>
          <p:spPr bwMode="auto">
            <a:xfrm>
              <a:off x="5961418" y="5410201"/>
              <a:ext cx="273152" cy="523220"/>
            </a:xfrm>
            <a:prstGeom prst="rect">
              <a:avLst/>
            </a:prstGeom>
            <a:noFill/>
            <a:ln w="12700">
              <a:noFill/>
              <a:miter lim="800000"/>
              <a:headEnd/>
              <a:tailEnd/>
            </a:ln>
            <a:effectLst/>
          </p:spPr>
          <p:txBody>
            <a:bodyPr wrap="none">
              <a:spAutoFit/>
            </a:bodyPr>
            <a:lstStyle/>
            <a:p>
              <a:pPr>
                <a:defRPr/>
              </a:pPr>
              <a:r>
                <a:rPr lang="en-US" sz="2800">
                  <a:solidFill>
                    <a:schemeClr val="tx2"/>
                  </a:solidFill>
                  <a:effectLst>
                    <a:outerShdw blurRad="38100" dist="38100" dir="2700000" algn="tl">
                      <a:srgbClr val="000000"/>
                    </a:outerShdw>
                  </a:effectLst>
                  <a:latin typeface="Times" pitchFamily="18" charset="0"/>
                </a:rPr>
                <a:t>1</a:t>
              </a:r>
            </a:p>
          </p:txBody>
        </p:sp>
      </p:grpSp>
      <p:sp>
        <p:nvSpPr>
          <p:cNvPr id="9219" name="Rectangle 14"/>
          <p:cNvSpPr>
            <a:spLocks noChangeArrowheads="1"/>
          </p:cNvSpPr>
          <p:nvPr/>
        </p:nvSpPr>
        <p:spPr bwMode="auto">
          <a:xfrm>
            <a:off x="3731684" y="296878"/>
            <a:ext cx="38731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Filtrado Espacial</a:t>
            </a:r>
          </a:p>
        </p:txBody>
      </p:sp>
      <p:sp>
        <p:nvSpPr>
          <p:cNvPr id="9220" name="Rectangle 2"/>
          <p:cNvSpPr>
            <a:spLocks noChangeArrowheads="1"/>
          </p:cNvSpPr>
          <p:nvPr/>
        </p:nvSpPr>
        <p:spPr bwMode="auto">
          <a:xfrm>
            <a:off x="880535" y="1066800"/>
            <a:ext cx="6932084" cy="3970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El tamaño de la mascara de convolución o kernel (n) es usualmente  3 x 3, 5 x 5, 7 x 7, or 9 x 9.  </a:t>
            </a:r>
          </a:p>
          <a:p>
            <a:pPr eaLnBrk="1" hangingPunct="1"/>
            <a:endParaRPr lang="es-MX" altLang="es-MX" sz="2800"/>
          </a:p>
          <a:p>
            <a:pPr eaLnBrk="1" hangingPunct="1"/>
            <a:r>
              <a:rPr lang="es-MX" altLang="es-MX" sz="2800"/>
              <a:t>Una máscara de 3 x 3 con nueve  coeficientes, ci,  define las siguientes posiciones</a:t>
            </a:r>
          </a:p>
          <a:p>
            <a:pPr eaLnBrk="1" hangingPunct="1"/>
            <a:r>
              <a:rPr lang="es-MX" altLang="es-MX" sz="2800"/>
              <a:t>                           	c1     c2     c3</a:t>
            </a:r>
          </a:p>
          <a:p>
            <a:pPr eaLnBrk="1" hangingPunct="1"/>
            <a:r>
              <a:rPr lang="es-MX" altLang="es-MX" sz="2800"/>
              <a:t>Mascara       = 	c4     c5     c6</a:t>
            </a:r>
          </a:p>
          <a:p>
            <a:pPr eaLnBrk="1" hangingPunct="1"/>
            <a:r>
              <a:rPr lang="es-MX" altLang="es-MX" sz="2800"/>
              <a:t>		           c7     c8     c9</a:t>
            </a:r>
          </a:p>
        </p:txBody>
      </p:sp>
    </p:spTree>
    <p:extLst>
      <p:ext uri="{BB962C8B-B14F-4D97-AF65-F5344CB8AC3E}">
        <p14:creationId xmlns:p14="http://schemas.microsoft.com/office/powerpoint/2010/main" val="133996582"/>
      </p:ext>
    </p:extLst>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3" descr="MEDIA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6318" y="1295400"/>
            <a:ext cx="8470900" cy="5418138"/>
          </a:xfrm>
          <a:prstGeom prst="rect">
            <a:avLst/>
          </a:prstGeom>
          <a:noFill/>
          <a:ln>
            <a:noFill/>
          </a:ln>
          <a:effectLst>
            <a:outerShdw dist="107763" dir="2700000" algn="ctr" rotWithShape="0">
              <a:srgbClr val="000000"/>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7" name="Rectangle 1"/>
          <p:cNvSpPr>
            <a:spLocks noChangeArrowheads="1"/>
          </p:cNvSpPr>
          <p:nvPr/>
        </p:nvSpPr>
        <p:spPr bwMode="auto">
          <a:xfrm>
            <a:off x="2133600" y="304800"/>
            <a:ext cx="65024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3200"/>
              <a:t>Varios filtros de convolución</a:t>
            </a:r>
          </a:p>
        </p:txBody>
      </p:sp>
    </p:spTree>
    <p:extLst>
      <p:ext uri="{BB962C8B-B14F-4D97-AF65-F5344CB8AC3E}">
        <p14:creationId xmlns:p14="http://schemas.microsoft.com/office/powerpoint/2010/main" val="353187135"/>
      </p:ext>
    </p:extLst>
  </p:cSld>
  <p:clrMapOvr>
    <a:masterClrMapping/>
  </p:clrMapOv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1930400" y="1676400"/>
            <a:ext cx="3149600" cy="3276600"/>
            <a:chOff x="6299200" y="2743200"/>
            <a:chExt cx="1733550" cy="2590800"/>
          </a:xfrm>
        </p:grpSpPr>
        <p:pic>
          <p:nvPicPr>
            <p:cNvPr id="12292" name="Picture 6"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99200" y="2743200"/>
              <a:ext cx="1733550" cy="25908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12293" name="Text Box 7"/>
            <p:cNvSpPr txBox="1">
              <a:spLocks noChangeArrowheads="1"/>
            </p:cNvSpPr>
            <p:nvPr/>
          </p:nvSpPr>
          <p:spPr bwMode="auto">
            <a:xfrm>
              <a:off x="6434138" y="34290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294" name="Text Box 8"/>
            <p:cNvSpPr txBox="1">
              <a:spLocks noChangeArrowheads="1"/>
            </p:cNvSpPr>
            <p:nvPr/>
          </p:nvSpPr>
          <p:spPr bwMode="auto">
            <a:xfrm>
              <a:off x="6434138" y="40386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295" name="Text Box 9"/>
            <p:cNvSpPr txBox="1">
              <a:spLocks noChangeArrowheads="1"/>
            </p:cNvSpPr>
            <p:nvPr/>
          </p:nvSpPr>
          <p:spPr bwMode="auto">
            <a:xfrm>
              <a:off x="6434138" y="47244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296" name="Text Box 10"/>
            <p:cNvSpPr txBox="1">
              <a:spLocks noChangeArrowheads="1"/>
            </p:cNvSpPr>
            <p:nvPr/>
          </p:nvSpPr>
          <p:spPr bwMode="auto">
            <a:xfrm>
              <a:off x="6977063" y="40386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297" name="Text Box 11"/>
            <p:cNvSpPr txBox="1">
              <a:spLocks noChangeArrowheads="1"/>
            </p:cNvSpPr>
            <p:nvPr/>
          </p:nvSpPr>
          <p:spPr bwMode="auto">
            <a:xfrm>
              <a:off x="6977063" y="47244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298" name="Text Box 12"/>
            <p:cNvSpPr txBox="1">
              <a:spLocks noChangeArrowheads="1"/>
            </p:cNvSpPr>
            <p:nvPr/>
          </p:nvSpPr>
          <p:spPr bwMode="auto">
            <a:xfrm>
              <a:off x="6977063" y="34290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299" name="Text Box 13"/>
            <p:cNvSpPr txBox="1">
              <a:spLocks noChangeArrowheads="1"/>
            </p:cNvSpPr>
            <p:nvPr/>
          </p:nvSpPr>
          <p:spPr bwMode="auto">
            <a:xfrm>
              <a:off x="7518400" y="40386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300" name="Text Box 14"/>
            <p:cNvSpPr txBox="1">
              <a:spLocks noChangeArrowheads="1"/>
            </p:cNvSpPr>
            <p:nvPr/>
          </p:nvSpPr>
          <p:spPr bwMode="auto">
            <a:xfrm>
              <a:off x="7518400" y="47244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sp>
          <p:nvSpPr>
            <p:cNvPr id="12301" name="Text Box 15"/>
            <p:cNvSpPr txBox="1">
              <a:spLocks noChangeArrowheads="1"/>
            </p:cNvSpPr>
            <p:nvPr/>
          </p:nvSpPr>
          <p:spPr bwMode="auto">
            <a:xfrm>
              <a:off x="7518400" y="3429000"/>
              <a:ext cx="214575" cy="462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algn="ctr"/>
              <a:r>
                <a:rPr lang="en-US" altLang="es-MX" sz="3200">
                  <a:solidFill>
                    <a:schemeClr val="tx2"/>
                  </a:solidFill>
                  <a:latin typeface="Times" pitchFamily="18" charset="0"/>
                </a:rPr>
                <a:t>1</a:t>
              </a:r>
            </a:p>
          </p:txBody>
        </p:sp>
      </p:grpSp>
      <p:sp>
        <p:nvSpPr>
          <p:cNvPr id="12291" name="Rectangle 1"/>
          <p:cNvSpPr>
            <a:spLocks noChangeArrowheads="1"/>
          </p:cNvSpPr>
          <p:nvPr/>
        </p:nvSpPr>
        <p:spPr bwMode="auto">
          <a:xfrm>
            <a:off x="1524000" y="304814"/>
            <a:ext cx="586731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Filtro de bajas frecuencias</a:t>
            </a:r>
          </a:p>
        </p:txBody>
      </p:sp>
      <p:pic>
        <p:nvPicPr>
          <p:cNvPr id="14" name="Picture 4" descr="lowfilte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60278" y="114300"/>
            <a:ext cx="3621616" cy="6400800"/>
          </a:xfrm>
          <a:prstGeom prst="rect">
            <a:avLst/>
          </a:prstGeom>
          <a:noFill/>
          <a:ln w="9525">
            <a:solidFill>
              <a:srgbClr val="000000"/>
            </a:solidFill>
            <a:miter lim="800000"/>
            <a:headEnd/>
            <a:tailEnd/>
          </a:ln>
          <a:effectLst>
            <a:outerShdw dist="89803" dir="2700000" algn="ctr" rotWithShape="0">
              <a:srgbClr val="000000"/>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78341405"/>
      </p:ext>
    </p:extLst>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3" descr="thermalgraphics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57403" y="1295406"/>
            <a:ext cx="7480300" cy="5419725"/>
          </a:xfrm>
          <a:prstGeom prst="rect">
            <a:avLst/>
          </a:prstGeom>
          <a:noFill/>
          <a:ln w="9525">
            <a:solidFill>
              <a:schemeClr val="tx1"/>
            </a:solidFill>
            <a:miter lim="800000"/>
            <a:headEnd/>
            <a:tailEnd/>
          </a:ln>
          <a:effectLst>
            <a:outerShdw dist="89803" dir="2700000" algn="ctr" rotWithShape="0">
              <a:srgbClr val="000000"/>
            </a:outerShdw>
          </a:effectLst>
          <a:extLst>
            <a:ext uri="{909E8E84-426E-40DD-AFC4-6F175D3DCCD1}">
              <a14:hiddenFill xmlns:a14="http://schemas.microsoft.com/office/drawing/2010/main">
                <a:solidFill>
                  <a:srgbClr val="FFFFFF"/>
                </a:solidFill>
              </a14:hiddenFill>
            </a:ext>
          </a:extLst>
        </p:spPr>
      </p:pic>
      <p:sp>
        <p:nvSpPr>
          <p:cNvPr id="14339" name="Rectangle 1"/>
          <p:cNvSpPr>
            <a:spLocks noChangeArrowheads="1"/>
          </p:cNvSpPr>
          <p:nvPr/>
        </p:nvSpPr>
        <p:spPr bwMode="auto">
          <a:xfrm>
            <a:off x="3048000" y="152414"/>
            <a:ext cx="3873176"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Filtrado Espacial</a:t>
            </a:r>
          </a:p>
        </p:txBody>
      </p:sp>
    </p:spTree>
    <p:extLst>
      <p:ext uri="{BB962C8B-B14F-4D97-AF65-F5344CB8AC3E}">
        <p14:creationId xmlns:p14="http://schemas.microsoft.com/office/powerpoint/2010/main" val="3024316810"/>
      </p:ext>
    </p:extLst>
  </p:cSld>
  <p:clrMapOvr>
    <a:masterClrMapping/>
  </p:clrMapOvr>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1"/>
          <p:cNvSpPr>
            <a:spLocks noChangeArrowheads="1"/>
          </p:cNvSpPr>
          <p:nvPr/>
        </p:nvSpPr>
        <p:spPr bwMode="auto">
          <a:xfrm>
            <a:off x="812800" y="2413007"/>
            <a:ext cx="9042400"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En muchos aplicaciones la información más importante se deriva de los límites que rodean varios objetos de interés.  El realce de límites delimita estas fronteras y realza las formas haciendo mas facil su identificacion.</a:t>
            </a:r>
          </a:p>
          <a:p>
            <a:pPr eaLnBrk="1" hangingPunct="1"/>
            <a:r>
              <a:rPr lang="es-MX" altLang="es-MX" sz="2800"/>
              <a:t>Los límites pueden realzarse utilizando técnicas lineales o no lineales.</a:t>
            </a:r>
          </a:p>
        </p:txBody>
      </p:sp>
      <p:sp>
        <p:nvSpPr>
          <p:cNvPr id="21507" name="TextBox 2"/>
          <p:cNvSpPr txBox="1">
            <a:spLocks noChangeArrowheads="1"/>
          </p:cNvSpPr>
          <p:nvPr/>
        </p:nvSpPr>
        <p:spPr bwMode="auto">
          <a:xfrm>
            <a:off x="1727210" y="1066814"/>
            <a:ext cx="4962641"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Convolución Espacial</a:t>
            </a:r>
          </a:p>
        </p:txBody>
      </p:sp>
    </p:spTree>
    <p:extLst>
      <p:ext uri="{BB962C8B-B14F-4D97-AF65-F5344CB8AC3E}">
        <p14:creationId xmlns:p14="http://schemas.microsoft.com/office/powerpoint/2010/main" val="2737018687"/>
      </p:ext>
    </p:extLst>
  </p:cSld>
  <p:clrMapOvr>
    <a:masterClrMapping/>
  </p:clrMapOvr>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Box 1"/>
          <p:cNvSpPr txBox="1">
            <a:spLocks noChangeArrowheads="1"/>
          </p:cNvSpPr>
          <p:nvPr/>
        </p:nvSpPr>
        <p:spPr bwMode="auto">
          <a:xfrm>
            <a:off x="3251200" y="374664"/>
            <a:ext cx="402167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Primera Derivada</a:t>
            </a:r>
          </a:p>
        </p:txBody>
      </p:sp>
      <p:graphicFrame>
        <p:nvGraphicFramePr>
          <p:cNvPr id="22531" name="Object 2"/>
          <p:cNvGraphicFramePr>
            <a:graphicFrameLocks noChangeAspect="1"/>
          </p:cNvGraphicFramePr>
          <p:nvPr/>
        </p:nvGraphicFramePr>
        <p:xfrm>
          <a:off x="882653" y="1981200"/>
          <a:ext cx="9065683" cy="3048000"/>
        </p:xfrm>
        <a:graphic>
          <a:graphicData uri="http://schemas.openxmlformats.org/presentationml/2006/ole">
            <mc:AlternateContent xmlns:mc="http://schemas.openxmlformats.org/markup-compatibility/2006">
              <mc:Choice xmlns:v="urn:schemas-microsoft-com:vml" Requires="v">
                <p:oleObj spid="_x0000_s12299" name="Equation" r:id="rId3" imgW="2209800" imgH="990600" progId="Equation.3">
                  <p:embed/>
                </p:oleObj>
              </mc:Choice>
              <mc:Fallback>
                <p:oleObj name="Equation" r:id="rId3" imgW="2209800" imgH="990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2653" y="1981200"/>
                        <a:ext cx="9065683" cy="304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1939909022"/>
      </p:ext>
    </p:extLst>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5"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00352"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6022" name="Text Box 6"/>
          <p:cNvSpPr txBox="1">
            <a:spLocks noChangeArrowheads="1"/>
          </p:cNvSpPr>
          <p:nvPr/>
        </p:nvSpPr>
        <p:spPr bwMode="auto">
          <a:xfrm>
            <a:off x="2800351"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23" name="Text Box 7"/>
          <p:cNvSpPr txBox="1">
            <a:spLocks noChangeArrowheads="1"/>
          </p:cNvSpPr>
          <p:nvPr/>
        </p:nvSpPr>
        <p:spPr bwMode="auto">
          <a:xfrm>
            <a:off x="3820594"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24" name="Text Box 8"/>
          <p:cNvSpPr txBox="1">
            <a:spLocks noChangeArrowheads="1"/>
          </p:cNvSpPr>
          <p:nvPr/>
        </p:nvSpPr>
        <p:spPr bwMode="auto">
          <a:xfrm>
            <a:off x="4904328"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25" name="Text Box 9"/>
          <p:cNvSpPr txBox="1">
            <a:spLocks noChangeArrowheads="1"/>
          </p:cNvSpPr>
          <p:nvPr/>
        </p:nvSpPr>
        <p:spPr bwMode="auto">
          <a:xfrm>
            <a:off x="2800351"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26" name="Text Box 10"/>
          <p:cNvSpPr txBox="1">
            <a:spLocks noChangeArrowheads="1"/>
          </p:cNvSpPr>
          <p:nvPr/>
        </p:nvSpPr>
        <p:spPr bwMode="auto">
          <a:xfrm>
            <a:off x="3820594"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9</a:t>
            </a:r>
          </a:p>
        </p:txBody>
      </p:sp>
      <p:sp>
        <p:nvSpPr>
          <p:cNvPr id="86027" name="Text Box 11"/>
          <p:cNvSpPr txBox="1">
            <a:spLocks noChangeArrowheads="1"/>
          </p:cNvSpPr>
          <p:nvPr/>
        </p:nvSpPr>
        <p:spPr bwMode="auto">
          <a:xfrm>
            <a:off x="4904328"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28" name="Text Box 12"/>
          <p:cNvSpPr txBox="1">
            <a:spLocks noChangeArrowheads="1"/>
          </p:cNvSpPr>
          <p:nvPr/>
        </p:nvSpPr>
        <p:spPr bwMode="auto">
          <a:xfrm>
            <a:off x="2800351"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29" name="Text Box 13"/>
          <p:cNvSpPr txBox="1">
            <a:spLocks noChangeArrowheads="1"/>
          </p:cNvSpPr>
          <p:nvPr/>
        </p:nvSpPr>
        <p:spPr bwMode="auto">
          <a:xfrm>
            <a:off x="3820594"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30" name="Text Box 14"/>
          <p:cNvSpPr txBox="1">
            <a:spLocks noChangeArrowheads="1"/>
          </p:cNvSpPr>
          <p:nvPr/>
        </p:nvSpPr>
        <p:spPr bwMode="auto">
          <a:xfrm>
            <a:off x="4904328"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pic>
        <p:nvPicPr>
          <p:cNvPr id="23564" name="Picture 15"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64352"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6032" name="Text Box 16"/>
          <p:cNvSpPr txBox="1">
            <a:spLocks noChangeArrowheads="1"/>
          </p:cNvSpPr>
          <p:nvPr/>
        </p:nvSpPr>
        <p:spPr bwMode="auto">
          <a:xfrm>
            <a:off x="6864351"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33" name="Text Box 17"/>
          <p:cNvSpPr txBox="1">
            <a:spLocks noChangeArrowheads="1"/>
          </p:cNvSpPr>
          <p:nvPr/>
        </p:nvSpPr>
        <p:spPr bwMode="auto">
          <a:xfrm>
            <a:off x="7884594"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6034" name="Text Box 18"/>
          <p:cNvSpPr txBox="1">
            <a:spLocks noChangeArrowheads="1"/>
          </p:cNvSpPr>
          <p:nvPr/>
        </p:nvSpPr>
        <p:spPr bwMode="auto">
          <a:xfrm>
            <a:off x="8968328"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35" name="Text Box 19"/>
          <p:cNvSpPr txBox="1">
            <a:spLocks noChangeArrowheads="1"/>
          </p:cNvSpPr>
          <p:nvPr/>
        </p:nvSpPr>
        <p:spPr bwMode="auto">
          <a:xfrm>
            <a:off x="6864351"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6036" name="Text Box 20"/>
          <p:cNvSpPr txBox="1">
            <a:spLocks noChangeArrowheads="1"/>
          </p:cNvSpPr>
          <p:nvPr/>
        </p:nvSpPr>
        <p:spPr bwMode="auto">
          <a:xfrm>
            <a:off x="7884594"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5</a:t>
            </a:r>
          </a:p>
        </p:txBody>
      </p:sp>
      <p:sp>
        <p:nvSpPr>
          <p:cNvPr id="86037" name="Text Box 21"/>
          <p:cNvSpPr txBox="1">
            <a:spLocks noChangeArrowheads="1"/>
          </p:cNvSpPr>
          <p:nvPr/>
        </p:nvSpPr>
        <p:spPr bwMode="auto">
          <a:xfrm>
            <a:off x="8968328"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6038" name="Text Box 22"/>
          <p:cNvSpPr txBox="1">
            <a:spLocks noChangeArrowheads="1"/>
          </p:cNvSpPr>
          <p:nvPr/>
        </p:nvSpPr>
        <p:spPr bwMode="auto">
          <a:xfrm>
            <a:off x="6864351"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6039" name="Text Box 23"/>
          <p:cNvSpPr txBox="1">
            <a:spLocks noChangeArrowheads="1"/>
          </p:cNvSpPr>
          <p:nvPr/>
        </p:nvSpPr>
        <p:spPr bwMode="auto">
          <a:xfrm>
            <a:off x="7884594"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6040" name="Text Box 24"/>
          <p:cNvSpPr txBox="1">
            <a:spLocks noChangeArrowheads="1"/>
          </p:cNvSpPr>
          <p:nvPr/>
        </p:nvSpPr>
        <p:spPr bwMode="auto">
          <a:xfrm>
            <a:off x="8968328"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2" name="Rectangle 1"/>
          <p:cNvSpPr/>
          <p:nvPr/>
        </p:nvSpPr>
        <p:spPr>
          <a:xfrm>
            <a:off x="3371864" y="123840"/>
            <a:ext cx="4304383" cy="1323439"/>
          </a:xfrm>
          <a:prstGeom prst="rect">
            <a:avLst/>
          </a:prstGeom>
        </p:spPr>
        <p:txBody>
          <a:bodyPr wrap="none">
            <a:spAutoFit/>
          </a:bodyPr>
          <a:lstStyle/>
          <a:p>
            <a:pPr algn="ctr">
              <a:defRPr/>
            </a:pPr>
            <a:r>
              <a:rPr lang="en-US" sz="4000" dirty="0" err="1">
                <a:solidFill>
                  <a:schemeClr val="tx2"/>
                </a:solidFill>
                <a:effectLst>
                  <a:outerShdw blurRad="38100" dist="38100" dir="2700000" algn="tl">
                    <a:srgbClr val="000000"/>
                  </a:outerShdw>
                </a:effectLst>
                <a:latin typeface="Times" pitchFamily="18" charset="0"/>
              </a:rPr>
              <a:t>Filtro</a:t>
            </a:r>
            <a:r>
              <a:rPr lang="en-US" sz="4000" dirty="0">
                <a:solidFill>
                  <a:schemeClr val="tx2"/>
                </a:solidFill>
                <a:effectLst>
                  <a:outerShdw blurRad="38100" dist="38100" dir="2700000" algn="tl">
                    <a:srgbClr val="000000"/>
                  </a:outerShdw>
                </a:effectLst>
                <a:latin typeface="Times" pitchFamily="18" charset="0"/>
              </a:rPr>
              <a:t> </a:t>
            </a:r>
            <a:r>
              <a:rPr lang="en-US" sz="4000" dirty="0" err="1">
                <a:solidFill>
                  <a:schemeClr val="tx2"/>
                </a:solidFill>
                <a:effectLst>
                  <a:outerShdw blurRad="38100" dist="38100" dir="2700000" algn="tl">
                    <a:srgbClr val="000000"/>
                  </a:outerShdw>
                </a:effectLst>
                <a:latin typeface="Times" pitchFamily="18" charset="0"/>
              </a:rPr>
              <a:t>pasa</a:t>
            </a:r>
            <a:r>
              <a:rPr lang="en-US" sz="4000" dirty="0">
                <a:solidFill>
                  <a:schemeClr val="tx2"/>
                </a:solidFill>
                <a:effectLst>
                  <a:outerShdw blurRad="38100" dist="38100" dir="2700000" algn="tl">
                    <a:srgbClr val="000000"/>
                  </a:outerShdw>
                </a:effectLst>
                <a:latin typeface="Times" pitchFamily="18" charset="0"/>
              </a:rPr>
              <a:t> </a:t>
            </a:r>
            <a:r>
              <a:rPr lang="en-US" sz="4000" dirty="0" err="1">
                <a:solidFill>
                  <a:schemeClr val="tx2"/>
                </a:solidFill>
                <a:effectLst>
                  <a:outerShdw blurRad="38100" dist="38100" dir="2700000" algn="tl">
                    <a:srgbClr val="000000"/>
                  </a:outerShdw>
                </a:effectLst>
                <a:latin typeface="Times" pitchFamily="18" charset="0"/>
              </a:rPr>
              <a:t>altas</a:t>
            </a:r>
            <a:r>
              <a:rPr lang="en-US" sz="4000" dirty="0">
                <a:solidFill>
                  <a:schemeClr val="tx2"/>
                </a:solidFill>
                <a:effectLst>
                  <a:outerShdw blurRad="38100" dist="38100" dir="2700000" algn="tl">
                    <a:srgbClr val="000000"/>
                  </a:outerShdw>
                </a:effectLst>
                <a:latin typeface="Times" pitchFamily="18" charset="0"/>
              </a:rPr>
              <a:t> </a:t>
            </a:r>
            <a:r>
              <a:rPr lang="en-US" sz="4000" dirty="0" err="1">
                <a:solidFill>
                  <a:schemeClr val="tx2"/>
                </a:solidFill>
                <a:effectLst>
                  <a:outerShdw blurRad="38100" dist="38100" dir="2700000" algn="tl">
                    <a:srgbClr val="000000"/>
                  </a:outerShdw>
                </a:effectLst>
                <a:latin typeface="Times" pitchFamily="18" charset="0"/>
              </a:rPr>
              <a:t>que</a:t>
            </a:r>
            <a:endParaRPr lang="en-US" sz="4000" dirty="0">
              <a:solidFill>
                <a:schemeClr val="tx2"/>
              </a:solidFill>
              <a:effectLst>
                <a:outerShdw blurRad="38100" dist="38100" dir="2700000" algn="tl">
                  <a:srgbClr val="000000"/>
                </a:outerShdw>
              </a:effectLst>
              <a:latin typeface="Times" pitchFamily="18" charset="0"/>
            </a:endParaRPr>
          </a:p>
          <a:p>
            <a:pPr algn="ctr">
              <a:defRPr/>
            </a:pPr>
            <a:r>
              <a:rPr lang="en-US" sz="4000" dirty="0">
                <a:solidFill>
                  <a:schemeClr val="tx2"/>
                </a:solidFill>
                <a:effectLst>
                  <a:outerShdw blurRad="38100" dist="38100" dir="2700000" algn="tl">
                    <a:srgbClr val="000000"/>
                  </a:outerShdw>
                </a:effectLst>
                <a:latin typeface="Times" pitchFamily="18" charset="0"/>
              </a:rPr>
              <a:t> </a:t>
            </a:r>
            <a:r>
              <a:rPr lang="en-US" sz="4000" dirty="0" err="1">
                <a:solidFill>
                  <a:schemeClr val="tx2"/>
                </a:solidFill>
                <a:effectLst>
                  <a:outerShdw blurRad="38100" dist="38100" dir="2700000" algn="tl">
                    <a:srgbClr val="000000"/>
                  </a:outerShdw>
                </a:effectLst>
                <a:latin typeface="Times" pitchFamily="18" charset="0"/>
              </a:rPr>
              <a:t>acentua</a:t>
            </a:r>
            <a:r>
              <a:rPr lang="en-US" sz="4000" dirty="0">
                <a:solidFill>
                  <a:schemeClr val="tx2"/>
                </a:solidFill>
                <a:effectLst>
                  <a:outerShdw blurRad="38100" dist="38100" dir="2700000" algn="tl">
                    <a:srgbClr val="000000"/>
                  </a:outerShdw>
                </a:effectLst>
                <a:latin typeface="Times" pitchFamily="18" charset="0"/>
              </a:rPr>
              <a:t> </a:t>
            </a:r>
            <a:r>
              <a:rPr lang="en-US" sz="4000" dirty="0" err="1">
                <a:solidFill>
                  <a:schemeClr val="tx2"/>
                </a:solidFill>
                <a:effectLst>
                  <a:outerShdw blurRad="38100" dist="38100" dir="2700000" algn="tl">
                    <a:srgbClr val="000000"/>
                  </a:outerShdw>
                </a:effectLst>
                <a:latin typeface="Times" pitchFamily="18" charset="0"/>
              </a:rPr>
              <a:t>límites</a:t>
            </a:r>
            <a:endParaRPr lang="en-US" sz="4000" dirty="0">
              <a:solidFill>
                <a:schemeClr val="tx2"/>
              </a:solidFill>
              <a:effectLst>
                <a:outerShdw blurRad="38100" dist="38100" dir="2700000" algn="tl">
                  <a:srgbClr val="000000"/>
                </a:outerShdw>
              </a:effectLst>
              <a:latin typeface="Times" pitchFamily="18" charset="0"/>
            </a:endParaRPr>
          </a:p>
        </p:txBody>
      </p:sp>
    </p:spTree>
    <p:extLst>
      <p:ext uri="{BB962C8B-B14F-4D97-AF65-F5344CB8AC3E}">
        <p14:creationId xmlns:p14="http://schemas.microsoft.com/office/powerpoint/2010/main" val="860501632"/>
      </p:ext>
    </p:extLst>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4"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80268"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7045" name="Text Box 5"/>
          <p:cNvSpPr txBox="1">
            <a:spLocks noChangeArrowheads="1"/>
          </p:cNvSpPr>
          <p:nvPr/>
        </p:nvSpPr>
        <p:spPr bwMode="auto">
          <a:xfrm>
            <a:off x="2980268"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46" name="Text Box 6"/>
          <p:cNvSpPr txBox="1">
            <a:spLocks noChangeArrowheads="1"/>
          </p:cNvSpPr>
          <p:nvPr/>
        </p:nvSpPr>
        <p:spPr bwMode="auto">
          <a:xfrm>
            <a:off x="4002619"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47" name="Text Box 7"/>
          <p:cNvSpPr txBox="1">
            <a:spLocks noChangeArrowheads="1"/>
          </p:cNvSpPr>
          <p:nvPr/>
        </p:nvSpPr>
        <p:spPr bwMode="auto">
          <a:xfrm>
            <a:off x="5086351"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48" name="Text Box 8"/>
          <p:cNvSpPr txBox="1">
            <a:spLocks noChangeArrowheads="1"/>
          </p:cNvSpPr>
          <p:nvPr/>
        </p:nvSpPr>
        <p:spPr bwMode="auto">
          <a:xfrm>
            <a:off x="2980268" y="3886200"/>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7049" name="Text Box 9"/>
          <p:cNvSpPr txBox="1">
            <a:spLocks noChangeArrowheads="1"/>
          </p:cNvSpPr>
          <p:nvPr/>
        </p:nvSpPr>
        <p:spPr bwMode="auto">
          <a:xfrm>
            <a:off x="4002619"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50" name="Text Box 10"/>
          <p:cNvSpPr txBox="1">
            <a:spLocks noChangeArrowheads="1"/>
          </p:cNvSpPr>
          <p:nvPr/>
        </p:nvSpPr>
        <p:spPr bwMode="auto">
          <a:xfrm>
            <a:off x="5086351"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7051" name="Text Box 11"/>
          <p:cNvSpPr txBox="1">
            <a:spLocks noChangeArrowheads="1"/>
          </p:cNvSpPr>
          <p:nvPr/>
        </p:nvSpPr>
        <p:spPr bwMode="auto">
          <a:xfrm>
            <a:off x="2980268" y="48006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52" name="Text Box 12"/>
          <p:cNvSpPr txBox="1">
            <a:spLocks noChangeArrowheads="1"/>
          </p:cNvSpPr>
          <p:nvPr/>
        </p:nvSpPr>
        <p:spPr bwMode="auto">
          <a:xfrm>
            <a:off x="4002619"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53" name="Text Box 13"/>
          <p:cNvSpPr txBox="1">
            <a:spLocks noChangeArrowheads="1"/>
          </p:cNvSpPr>
          <p:nvPr/>
        </p:nvSpPr>
        <p:spPr bwMode="auto">
          <a:xfrm>
            <a:off x="5086351"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pic>
        <p:nvPicPr>
          <p:cNvPr id="24588" name="Picture 15"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93420"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7056" name="Text Box 16"/>
          <p:cNvSpPr txBox="1">
            <a:spLocks noChangeArrowheads="1"/>
          </p:cNvSpPr>
          <p:nvPr/>
        </p:nvSpPr>
        <p:spPr bwMode="auto">
          <a:xfrm>
            <a:off x="6593419"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57" name="Text Box 17"/>
          <p:cNvSpPr txBox="1">
            <a:spLocks noChangeArrowheads="1"/>
          </p:cNvSpPr>
          <p:nvPr/>
        </p:nvSpPr>
        <p:spPr bwMode="auto">
          <a:xfrm>
            <a:off x="7613661"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58" name="Text Box 18"/>
          <p:cNvSpPr txBox="1">
            <a:spLocks noChangeArrowheads="1"/>
          </p:cNvSpPr>
          <p:nvPr/>
        </p:nvSpPr>
        <p:spPr bwMode="auto">
          <a:xfrm>
            <a:off x="8697394"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7059" name="Text Box 19"/>
          <p:cNvSpPr txBox="1">
            <a:spLocks noChangeArrowheads="1"/>
          </p:cNvSpPr>
          <p:nvPr/>
        </p:nvSpPr>
        <p:spPr bwMode="auto">
          <a:xfrm>
            <a:off x="6593419"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60" name="Text Box 20"/>
          <p:cNvSpPr txBox="1">
            <a:spLocks noChangeArrowheads="1"/>
          </p:cNvSpPr>
          <p:nvPr/>
        </p:nvSpPr>
        <p:spPr bwMode="auto">
          <a:xfrm>
            <a:off x="7613661"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61" name="Text Box 21"/>
          <p:cNvSpPr txBox="1">
            <a:spLocks noChangeArrowheads="1"/>
          </p:cNvSpPr>
          <p:nvPr/>
        </p:nvSpPr>
        <p:spPr bwMode="auto">
          <a:xfrm>
            <a:off x="8697394"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62" name="Text Box 22"/>
          <p:cNvSpPr txBox="1">
            <a:spLocks noChangeArrowheads="1"/>
          </p:cNvSpPr>
          <p:nvPr/>
        </p:nvSpPr>
        <p:spPr bwMode="auto">
          <a:xfrm>
            <a:off x="6593419"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7063" name="Text Box 23"/>
          <p:cNvSpPr txBox="1">
            <a:spLocks noChangeArrowheads="1"/>
          </p:cNvSpPr>
          <p:nvPr/>
        </p:nvSpPr>
        <p:spPr bwMode="auto">
          <a:xfrm>
            <a:off x="7613661"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87064" name="Text Box 24"/>
          <p:cNvSpPr txBox="1">
            <a:spLocks noChangeArrowheads="1"/>
          </p:cNvSpPr>
          <p:nvPr/>
        </p:nvSpPr>
        <p:spPr bwMode="auto">
          <a:xfrm>
            <a:off x="8697394"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24598" name="TextBox 1"/>
          <p:cNvSpPr txBox="1">
            <a:spLocks noChangeArrowheads="1"/>
          </p:cNvSpPr>
          <p:nvPr/>
        </p:nvSpPr>
        <p:spPr bwMode="auto">
          <a:xfrm>
            <a:off x="2537885" y="533404"/>
            <a:ext cx="471475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400"/>
              <a:t>Filtros Direccionales</a:t>
            </a:r>
          </a:p>
        </p:txBody>
      </p:sp>
      <p:sp>
        <p:nvSpPr>
          <p:cNvPr id="24599" name="TextBox 2"/>
          <p:cNvSpPr txBox="1">
            <a:spLocks noChangeArrowheads="1"/>
          </p:cNvSpPr>
          <p:nvPr/>
        </p:nvSpPr>
        <p:spPr bwMode="auto">
          <a:xfrm>
            <a:off x="3805777" y="6034102"/>
            <a:ext cx="98296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3600"/>
              <a:t>Este</a:t>
            </a:r>
          </a:p>
        </p:txBody>
      </p:sp>
      <p:sp>
        <p:nvSpPr>
          <p:cNvPr id="24600" name="TextBox 26"/>
          <p:cNvSpPr txBox="1">
            <a:spLocks noChangeArrowheads="1"/>
          </p:cNvSpPr>
          <p:nvPr/>
        </p:nvSpPr>
        <p:spPr bwMode="auto">
          <a:xfrm>
            <a:off x="7545926" y="6105526"/>
            <a:ext cx="77938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NW</a:t>
            </a:r>
          </a:p>
        </p:txBody>
      </p:sp>
    </p:spTree>
    <p:extLst>
      <p:ext uri="{BB962C8B-B14F-4D97-AF65-F5344CB8AC3E}">
        <p14:creationId xmlns:p14="http://schemas.microsoft.com/office/powerpoint/2010/main" val="258968199"/>
      </p:ext>
    </p:extLst>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4"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3736"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9093" name="Text Box 5"/>
          <p:cNvSpPr txBox="1">
            <a:spLocks noChangeArrowheads="1"/>
          </p:cNvSpPr>
          <p:nvPr/>
        </p:nvSpPr>
        <p:spPr bwMode="auto">
          <a:xfrm>
            <a:off x="1083733"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094" name="Text Box 6"/>
          <p:cNvSpPr txBox="1">
            <a:spLocks noChangeArrowheads="1"/>
          </p:cNvSpPr>
          <p:nvPr/>
        </p:nvSpPr>
        <p:spPr bwMode="auto">
          <a:xfrm>
            <a:off x="2106087"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095" name="Text Box 7"/>
          <p:cNvSpPr txBox="1">
            <a:spLocks noChangeArrowheads="1"/>
          </p:cNvSpPr>
          <p:nvPr/>
        </p:nvSpPr>
        <p:spPr bwMode="auto">
          <a:xfrm>
            <a:off x="3189819"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096" name="Text Box 8"/>
          <p:cNvSpPr txBox="1">
            <a:spLocks noChangeArrowheads="1"/>
          </p:cNvSpPr>
          <p:nvPr/>
        </p:nvSpPr>
        <p:spPr bwMode="auto">
          <a:xfrm>
            <a:off x="1083733" y="3886200"/>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097" name="Text Box 9"/>
          <p:cNvSpPr txBox="1">
            <a:spLocks noChangeArrowheads="1"/>
          </p:cNvSpPr>
          <p:nvPr/>
        </p:nvSpPr>
        <p:spPr bwMode="auto">
          <a:xfrm>
            <a:off x="2106087"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9098" name="Text Box 10"/>
          <p:cNvSpPr txBox="1">
            <a:spLocks noChangeArrowheads="1"/>
          </p:cNvSpPr>
          <p:nvPr/>
        </p:nvSpPr>
        <p:spPr bwMode="auto">
          <a:xfrm>
            <a:off x="3189819"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099" name="Text Box 11"/>
          <p:cNvSpPr txBox="1">
            <a:spLocks noChangeArrowheads="1"/>
          </p:cNvSpPr>
          <p:nvPr/>
        </p:nvSpPr>
        <p:spPr bwMode="auto">
          <a:xfrm>
            <a:off x="1083733" y="48006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00" name="Text Box 12"/>
          <p:cNvSpPr txBox="1">
            <a:spLocks noChangeArrowheads="1"/>
          </p:cNvSpPr>
          <p:nvPr/>
        </p:nvSpPr>
        <p:spPr bwMode="auto">
          <a:xfrm>
            <a:off x="2106087"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01" name="Text Box 13"/>
          <p:cNvSpPr txBox="1">
            <a:spLocks noChangeArrowheads="1"/>
          </p:cNvSpPr>
          <p:nvPr/>
        </p:nvSpPr>
        <p:spPr bwMode="auto">
          <a:xfrm>
            <a:off x="3189819"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pic>
        <p:nvPicPr>
          <p:cNvPr id="26636" name="Picture 15"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96884"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9104" name="Text Box 16"/>
          <p:cNvSpPr txBox="1">
            <a:spLocks noChangeArrowheads="1"/>
          </p:cNvSpPr>
          <p:nvPr/>
        </p:nvSpPr>
        <p:spPr bwMode="auto">
          <a:xfrm>
            <a:off x="4696887"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05" name="Text Box 17"/>
          <p:cNvSpPr txBox="1">
            <a:spLocks noChangeArrowheads="1"/>
          </p:cNvSpPr>
          <p:nvPr/>
        </p:nvSpPr>
        <p:spPr bwMode="auto">
          <a:xfrm>
            <a:off x="5717128"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06" name="Text Box 18"/>
          <p:cNvSpPr txBox="1">
            <a:spLocks noChangeArrowheads="1"/>
          </p:cNvSpPr>
          <p:nvPr/>
        </p:nvSpPr>
        <p:spPr bwMode="auto">
          <a:xfrm>
            <a:off x="6800861"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07" name="Text Box 19"/>
          <p:cNvSpPr txBox="1">
            <a:spLocks noChangeArrowheads="1"/>
          </p:cNvSpPr>
          <p:nvPr/>
        </p:nvSpPr>
        <p:spPr bwMode="auto">
          <a:xfrm>
            <a:off x="4696887"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08" name="Text Box 20"/>
          <p:cNvSpPr txBox="1">
            <a:spLocks noChangeArrowheads="1"/>
          </p:cNvSpPr>
          <p:nvPr/>
        </p:nvSpPr>
        <p:spPr bwMode="auto">
          <a:xfrm>
            <a:off x="5717128"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9109" name="Text Box 21"/>
          <p:cNvSpPr txBox="1">
            <a:spLocks noChangeArrowheads="1"/>
          </p:cNvSpPr>
          <p:nvPr/>
        </p:nvSpPr>
        <p:spPr bwMode="auto">
          <a:xfrm>
            <a:off x="6800861"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0" name="Text Box 22"/>
          <p:cNvSpPr txBox="1">
            <a:spLocks noChangeArrowheads="1"/>
          </p:cNvSpPr>
          <p:nvPr/>
        </p:nvSpPr>
        <p:spPr bwMode="auto">
          <a:xfrm>
            <a:off x="4696887"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1" name="Text Box 23"/>
          <p:cNvSpPr txBox="1">
            <a:spLocks noChangeArrowheads="1"/>
          </p:cNvSpPr>
          <p:nvPr/>
        </p:nvSpPr>
        <p:spPr bwMode="auto">
          <a:xfrm>
            <a:off x="5717128"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2" name="Text Box 24"/>
          <p:cNvSpPr txBox="1">
            <a:spLocks noChangeArrowheads="1"/>
          </p:cNvSpPr>
          <p:nvPr/>
        </p:nvSpPr>
        <p:spPr bwMode="auto">
          <a:xfrm>
            <a:off x="6800861"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pic>
        <p:nvPicPr>
          <p:cNvPr id="26646" name="Picture 26"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07928" y="1981200"/>
            <a:ext cx="3194049"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89115" name="Text Box 27"/>
          <p:cNvSpPr txBox="1">
            <a:spLocks noChangeArrowheads="1"/>
          </p:cNvSpPr>
          <p:nvPr/>
        </p:nvSpPr>
        <p:spPr bwMode="auto">
          <a:xfrm>
            <a:off x="8307928"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6" name="Text Box 28"/>
          <p:cNvSpPr txBox="1">
            <a:spLocks noChangeArrowheads="1"/>
          </p:cNvSpPr>
          <p:nvPr/>
        </p:nvSpPr>
        <p:spPr bwMode="auto">
          <a:xfrm>
            <a:off x="9330268"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7" name="Text Box 29"/>
          <p:cNvSpPr txBox="1">
            <a:spLocks noChangeArrowheads="1"/>
          </p:cNvSpPr>
          <p:nvPr/>
        </p:nvSpPr>
        <p:spPr bwMode="auto">
          <a:xfrm>
            <a:off x="10414000"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8" name="Text Box 30"/>
          <p:cNvSpPr txBox="1">
            <a:spLocks noChangeArrowheads="1"/>
          </p:cNvSpPr>
          <p:nvPr/>
        </p:nvSpPr>
        <p:spPr bwMode="auto">
          <a:xfrm>
            <a:off x="8307928"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19" name="Text Box 31"/>
          <p:cNvSpPr txBox="1">
            <a:spLocks noChangeArrowheads="1"/>
          </p:cNvSpPr>
          <p:nvPr/>
        </p:nvSpPr>
        <p:spPr bwMode="auto">
          <a:xfrm>
            <a:off x="9330268" y="3886200"/>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89120" name="Text Box 32"/>
          <p:cNvSpPr txBox="1">
            <a:spLocks noChangeArrowheads="1"/>
          </p:cNvSpPr>
          <p:nvPr/>
        </p:nvSpPr>
        <p:spPr bwMode="auto">
          <a:xfrm>
            <a:off x="10414000" y="3886200"/>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21" name="Text Box 33"/>
          <p:cNvSpPr txBox="1">
            <a:spLocks noChangeArrowheads="1"/>
          </p:cNvSpPr>
          <p:nvPr/>
        </p:nvSpPr>
        <p:spPr bwMode="auto">
          <a:xfrm>
            <a:off x="8307928"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22" name="Text Box 34"/>
          <p:cNvSpPr txBox="1">
            <a:spLocks noChangeArrowheads="1"/>
          </p:cNvSpPr>
          <p:nvPr/>
        </p:nvSpPr>
        <p:spPr bwMode="auto">
          <a:xfrm>
            <a:off x="9330268" y="48006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89123" name="Text Box 35"/>
          <p:cNvSpPr txBox="1">
            <a:spLocks noChangeArrowheads="1"/>
          </p:cNvSpPr>
          <p:nvPr/>
        </p:nvSpPr>
        <p:spPr bwMode="auto">
          <a:xfrm>
            <a:off x="10414000" y="48006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26656" name="TextBox 1"/>
          <p:cNvSpPr txBox="1">
            <a:spLocks noChangeArrowheads="1"/>
          </p:cNvSpPr>
          <p:nvPr/>
        </p:nvSpPr>
        <p:spPr bwMode="auto">
          <a:xfrm>
            <a:off x="4275667" y="533401"/>
            <a:ext cx="235833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000"/>
              <a:t>Gradientes</a:t>
            </a:r>
          </a:p>
        </p:txBody>
      </p:sp>
      <p:sp>
        <p:nvSpPr>
          <p:cNvPr id="26657" name="TextBox 2"/>
          <p:cNvSpPr txBox="1">
            <a:spLocks noChangeArrowheads="1"/>
          </p:cNvSpPr>
          <p:nvPr/>
        </p:nvSpPr>
        <p:spPr bwMode="auto">
          <a:xfrm>
            <a:off x="2101861" y="5924550"/>
            <a:ext cx="11151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Norte </a:t>
            </a:r>
          </a:p>
        </p:txBody>
      </p:sp>
      <p:sp>
        <p:nvSpPr>
          <p:cNvPr id="26658" name="TextBox 37"/>
          <p:cNvSpPr txBox="1">
            <a:spLocks noChangeArrowheads="1"/>
          </p:cNvSpPr>
          <p:nvPr/>
        </p:nvSpPr>
        <p:spPr bwMode="auto">
          <a:xfrm>
            <a:off x="5321301" y="5916614"/>
            <a:ext cx="13885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Noreste </a:t>
            </a:r>
          </a:p>
        </p:txBody>
      </p:sp>
      <p:sp>
        <p:nvSpPr>
          <p:cNvPr id="26659" name="TextBox 38"/>
          <p:cNvSpPr txBox="1">
            <a:spLocks noChangeArrowheads="1"/>
          </p:cNvSpPr>
          <p:nvPr/>
        </p:nvSpPr>
        <p:spPr bwMode="auto">
          <a:xfrm>
            <a:off x="9220209" y="5856289"/>
            <a:ext cx="89479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Este </a:t>
            </a:r>
          </a:p>
        </p:txBody>
      </p:sp>
    </p:spTree>
    <p:extLst>
      <p:ext uri="{BB962C8B-B14F-4D97-AF65-F5344CB8AC3E}">
        <p14:creationId xmlns:p14="http://schemas.microsoft.com/office/powerpoint/2010/main" val="2303646062"/>
      </p:ext>
    </p:extLst>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Box 1"/>
          <p:cNvSpPr txBox="1">
            <a:spLocks noChangeArrowheads="1"/>
          </p:cNvSpPr>
          <p:nvPr/>
        </p:nvSpPr>
        <p:spPr bwMode="auto">
          <a:xfrm>
            <a:off x="3454401" y="685801"/>
            <a:ext cx="356700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4000"/>
              <a:t>Filtro Laplaciano</a:t>
            </a:r>
          </a:p>
        </p:txBody>
      </p:sp>
      <p:sp>
        <p:nvSpPr>
          <p:cNvPr id="28675" name="Rectangle 2"/>
          <p:cNvSpPr>
            <a:spLocks noChangeArrowheads="1"/>
          </p:cNvSpPr>
          <p:nvPr/>
        </p:nvSpPr>
        <p:spPr bwMode="auto">
          <a:xfrm>
            <a:off x="914400" y="1955807"/>
            <a:ext cx="924560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defRPr>
            </a:lvl1pPr>
            <a:lvl2pPr marL="742950" indent="-285750">
              <a:defRPr>
                <a:solidFill>
                  <a:schemeClr val="tx1"/>
                </a:solidFill>
                <a:latin typeface="Garamond" pitchFamily="18" charset="0"/>
              </a:defRPr>
            </a:lvl2pPr>
            <a:lvl3pPr marL="1143000" indent="-228600">
              <a:defRPr>
                <a:solidFill>
                  <a:schemeClr val="tx1"/>
                </a:solidFill>
                <a:latin typeface="Garamond" pitchFamily="18" charset="0"/>
              </a:defRPr>
            </a:lvl3pPr>
            <a:lvl4pPr marL="1600200" indent="-228600">
              <a:defRPr>
                <a:solidFill>
                  <a:schemeClr val="tx1"/>
                </a:solidFill>
                <a:latin typeface="Garamond" pitchFamily="18" charset="0"/>
              </a:defRPr>
            </a:lvl4pPr>
            <a:lvl5pPr marL="2057400" indent="-228600">
              <a:defRPr>
                <a:solidFill>
                  <a:schemeClr val="tx1"/>
                </a:solidFill>
                <a:latin typeface="Garamond" pitchFamily="18" charset="0"/>
              </a:defRPr>
            </a:lvl5pPr>
            <a:lvl6pPr marL="2514600" indent="-228600" eaLnBrk="0" fontAlgn="base" hangingPunct="0">
              <a:spcBef>
                <a:spcPct val="0"/>
              </a:spcBef>
              <a:spcAft>
                <a:spcPct val="0"/>
              </a:spcAft>
              <a:defRPr>
                <a:solidFill>
                  <a:schemeClr val="tx1"/>
                </a:solidFill>
                <a:latin typeface="Garamond" pitchFamily="18" charset="0"/>
              </a:defRPr>
            </a:lvl6pPr>
            <a:lvl7pPr marL="2971800" indent="-228600" eaLnBrk="0" fontAlgn="base" hangingPunct="0">
              <a:spcBef>
                <a:spcPct val="0"/>
              </a:spcBef>
              <a:spcAft>
                <a:spcPct val="0"/>
              </a:spcAft>
              <a:defRPr>
                <a:solidFill>
                  <a:schemeClr val="tx1"/>
                </a:solidFill>
                <a:latin typeface="Garamond" pitchFamily="18" charset="0"/>
              </a:defRPr>
            </a:lvl7pPr>
            <a:lvl8pPr marL="3429000" indent="-228600" eaLnBrk="0" fontAlgn="base" hangingPunct="0">
              <a:spcBef>
                <a:spcPct val="0"/>
              </a:spcBef>
              <a:spcAft>
                <a:spcPct val="0"/>
              </a:spcAft>
              <a:defRPr>
                <a:solidFill>
                  <a:schemeClr val="tx1"/>
                </a:solidFill>
                <a:latin typeface="Garamond" pitchFamily="18" charset="0"/>
              </a:defRPr>
            </a:lvl8pPr>
            <a:lvl9pPr marL="3886200" indent="-228600" eaLnBrk="0" fontAlgn="base" hangingPunct="0">
              <a:spcBef>
                <a:spcPct val="0"/>
              </a:spcBef>
              <a:spcAft>
                <a:spcPct val="0"/>
              </a:spcAft>
              <a:defRPr>
                <a:solidFill>
                  <a:schemeClr val="tx1"/>
                </a:solidFill>
                <a:latin typeface="Garamond" pitchFamily="18" charset="0"/>
              </a:defRPr>
            </a:lvl9pPr>
          </a:lstStyle>
          <a:p>
            <a:pPr eaLnBrk="1" hangingPunct="1"/>
            <a:r>
              <a:rPr lang="es-MX" altLang="es-MX" sz="2800"/>
              <a:t>El filtro Laplaciano es la segunda derivada (el gradiente es la primera derivada) y es invariante a la direccion. De manera que realza limites en todas direcciones.</a:t>
            </a:r>
          </a:p>
        </p:txBody>
      </p:sp>
    </p:spTree>
    <p:extLst>
      <p:ext uri="{BB962C8B-B14F-4D97-AF65-F5344CB8AC3E}">
        <p14:creationId xmlns:p14="http://schemas.microsoft.com/office/powerpoint/2010/main" val="921004388"/>
      </p:ext>
    </p:extLst>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4"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3736"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92165" name="Text Box 5"/>
          <p:cNvSpPr txBox="1">
            <a:spLocks noChangeArrowheads="1"/>
          </p:cNvSpPr>
          <p:nvPr/>
        </p:nvSpPr>
        <p:spPr bwMode="auto">
          <a:xfrm>
            <a:off x="1083733"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92166" name="Text Box 6"/>
          <p:cNvSpPr txBox="1">
            <a:spLocks noChangeArrowheads="1"/>
          </p:cNvSpPr>
          <p:nvPr/>
        </p:nvSpPr>
        <p:spPr bwMode="auto">
          <a:xfrm>
            <a:off x="2106087"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67" name="Text Box 7"/>
          <p:cNvSpPr txBox="1">
            <a:spLocks noChangeArrowheads="1"/>
          </p:cNvSpPr>
          <p:nvPr/>
        </p:nvSpPr>
        <p:spPr bwMode="auto">
          <a:xfrm>
            <a:off x="3189819"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92168" name="Text Box 8"/>
          <p:cNvSpPr txBox="1">
            <a:spLocks noChangeArrowheads="1"/>
          </p:cNvSpPr>
          <p:nvPr/>
        </p:nvSpPr>
        <p:spPr bwMode="auto">
          <a:xfrm>
            <a:off x="1083733" y="3886200"/>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69" name="Text Box 9"/>
          <p:cNvSpPr txBox="1">
            <a:spLocks noChangeArrowheads="1"/>
          </p:cNvSpPr>
          <p:nvPr/>
        </p:nvSpPr>
        <p:spPr bwMode="auto">
          <a:xfrm>
            <a:off x="2106087"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4</a:t>
            </a:r>
          </a:p>
        </p:txBody>
      </p:sp>
      <p:sp>
        <p:nvSpPr>
          <p:cNvPr id="92170" name="Text Box 10"/>
          <p:cNvSpPr txBox="1">
            <a:spLocks noChangeArrowheads="1"/>
          </p:cNvSpPr>
          <p:nvPr/>
        </p:nvSpPr>
        <p:spPr bwMode="auto">
          <a:xfrm>
            <a:off x="3189819"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71" name="Text Box 11"/>
          <p:cNvSpPr txBox="1">
            <a:spLocks noChangeArrowheads="1"/>
          </p:cNvSpPr>
          <p:nvPr/>
        </p:nvSpPr>
        <p:spPr bwMode="auto">
          <a:xfrm>
            <a:off x="1083733" y="48006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sp>
        <p:nvSpPr>
          <p:cNvPr id="92172" name="Text Box 12"/>
          <p:cNvSpPr txBox="1">
            <a:spLocks noChangeArrowheads="1"/>
          </p:cNvSpPr>
          <p:nvPr/>
        </p:nvSpPr>
        <p:spPr bwMode="auto">
          <a:xfrm>
            <a:off x="2106087"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73" name="Text Box 13"/>
          <p:cNvSpPr txBox="1">
            <a:spLocks noChangeArrowheads="1"/>
          </p:cNvSpPr>
          <p:nvPr/>
        </p:nvSpPr>
        <p:spPr bwMode="auto">
          <a:xfrm>
            <a:off x="3189819"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0</a:t>
            </a:r>
          </a:p>
        </p:txBody>
      </p:sp>
      <p:pic>
        <p:nvPicPr>
          <p:cNvPr id="29708" name="Picture 14"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96884" y="1981200"/>
            <a:ext cx="3191933"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92175" name="Text Box 15"/>
          <p:cNvSpPr txBox="1">
            <a:spLocks noChangeArrowheads="1"/>
          </p:cNvSpPr>
          <p:nvPr/>
        </p:nvSpPr>
        <p:spPr bwMode="auto">
          <a:xfrm>
            <a:off x="4696887" y="30480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76" name="Text Box 16"/>
          <p:cNvSpPr txBox="1">
            <a:spLocks noChangeArrowheads="1"/>
          </p:cNvSpPr>
          <p:nvPr/>
        </p:nvSpPr>
        <p:spPr bwMode="auto">
          <a:xfrm>
            <a:off x="5717128"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77" name="Text Box 17"/>
          <p:cNvSpPr txBox="1">
            <a:spLocks noChangeArrowheads="1"/>
          </p:cNvSpPr>
          <p:nvPr/>
        </p:nvSpPr>
        <p:spPr bwMode="auto">
          <a:xfrm>
            <a:off x="6800861"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78" name="Text Box 18"/>
          <p:cNvSpPr txBox="1">
            <a:spLocks noChangeArrowheads="1"/>
          </p:cNvSpPr>
          <p:nvPr/>
        </p:nvSpPr>
        <p:spPr bwMode="auto">
          <a:xfrm>
            <a:off x="4696887" y="3886200"/>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79" name="Text Box 19"/>
          <p:cNvSpPr txBox="1">
            <a:spLocks noChangeArrowheads="1"/>
          </p:cNvSpPr>
          <p:nvPr/>
        </p:nvSpPr>
        <p:spPr bwMode="auto">
          <a:xfrm>
            <a:off x="5717128"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8</a:t>
            </a:r>
          </a:p>
        </p:txBody>
      </p:sp>
      <p:sp>
        <p:nvSpPr>
          <p:cNvPr id="92180" name="Text Box 20"/>
          <p:cNvSpPr txBox="1">
            <a:spLocks noChangeArrowheads="1"/>
          </p:cNvSpPr>
          <p:nvPr/>
        </p:nvSpPr>
        <p:spPr bwMode="auto">
          <a:xfrm>
            <a:off x="6800861" y="3886200"/>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81" name="Text Box 21"/>
          <p:cNvSpPr txBox="1">
            <a:spLocks noChangeArrowheads="1"/>
          </p:cNvSpPr>
          <p:nvPr/>
        </p:nvSpPr>
        <p:spPr bwMode="auto">
          <a:xfrm>
            <a:off x="4696887" y="4800615"/>
            <a:ext cx="1145116"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82" name="Text Box 22"/>
          <p:cNvSpPr txBox="1">
            <a:spLocks noChangeArrowheads="1"/>
          </p:cNvSpPr>
          <p:nvPr/>
        </p:nvSpPr>
        <p:spPr bwMode="auto">
          <a:xfrm>
            <a:off x="5717128"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83" name="Text Box 23"/>
          <p:cNvSpPr txBox="1">
            <a:spLocks noChangeArrowheads="1"/>
          </p:cNvSpPr>
          <p:nvPr/>
        </p:nvSpPr>
        <p:spPr bwMode="auto">
          <a:xfrm>
            <a:off x="6800861"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pic>
        <p:nvPicPr>
          <p:cNvPr id="29718" name="Picture 24" descr="mask3x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07928" y="1981200"/>
            <a:ext cx="3194049" cy="3581400"/>
          </a:xfrm>
          <a:prstGeom prst="rect">
            <a:avLst/>
          </a:prstGeom>
          <a:noFill/>
          <a:ln w="9525">
            <a:solidFill>
              <a:srgbClr val="000000"/>
            </a:solidFill>
            <a:miter lim="800000"/>
            <a:headEnd/>
            <a:tailEnd/>
          </a:ln>
          <a:effectLst>
            <a:outerShdw dist="107763" dir="2700000" algn="ctr" rotWithShape="0">
              <a:schemeClr val="tx1"/>
            </a:outerShdw>
          </a:effectLst>
          <a:extLst>
            <a:ext uri="{909E8E84-426E-40DD-AFC4-6F175D3DCCD1}">
              <a14:hiddenFill xmlns:a14="http://schemas.microsoft.com/office/drawing/2010/main">
                <a:solidFill>
                  <a:srgbClr val="FFFFFF"/>
                </a:solidFill>
              </a14:hiddenFill>
            </a:ext>
          </a:extLst>
        </p:spPr>
      </p:pic>
      <p:sp>
        <p:nvSpPr>
          <p:cNvPr id="92185" name="Text Box 25"/>
          <p:cNvSpPr txBox="1">
            <a:spLocks noChangeArrowheads="1"/>
          </p:cNvSpPr>
          <p:nvPr/>
        </p:nvSpPr>
        <p:spPr bwMode="auto">
          <a:xfrm>
            <a:off x="8307928" y="30480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86" name="Text Box 26"/>
          <p:cNvSpPr txBox="1">
            <a:spLocks noChangeArrowheads="1"/>
          </p:cNvSpPr>
          <p:nvPr/>
        </p:nvSpPr>
        <p:spPr bwMode="auto">
          <a:xfrm>
            <a:off x="9330268"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p:txBody>
      </p:sp>
      <p:sp>
        <p:nvSpPr>
          <p:cNvPr id="92187" name="Text Box 27"/>
          <p:cNvSpPr txBox="1">
            <a:spLocks noChangeArrowheads="1"/>
          </p:cNvSpPr>
          <p:nvPr/>
        </p:nvSpPr>
        <p:spPr bwMode="auto">
          <a:xfrm>
            <a:off x="10414000" y="30480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88" name="Text Box 28"/>
          <p:cNvSpPr txBox="1">
            <a:spLocks noChangeArrowheads="1"/>
          </p:cNvSpPr>
          <p:nvPr/>
        </p:nvSpPr>
        <p:spPr bwMode="auto">
          <a:xfrm>
            <a:off x="8307928" y="3886200"/>
            <a:ext cx="1147233" cy="946150"/>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a:p>
            <a:pPr algn="ctr">
              <a:defRPr/>
            </a:pPr>
            <a:endParaRPr lang="en-US" sz="2800" b="1">
              <a:solidFill>
                <a:schemeClr val="tx2"/>
              </a:solidFill>
              <a:effectLst>
                <a:outerShdw blurRad="38100" dist="38100" dir="2700000" algn="tl">
                  <a:srgbClr val="000000"/>
                </a:outerShdw>
              </a:effectLst>
              <a:latin typeface="Times" pitchFamily="18" charset="0"/>
            </a:endParaRPr>
          </a:p>
        </p:txBody>
      </p:sp>
      <p:sp>
        <p:nvSpPr>
          <p:cNvPr id="92189" name="Text Box 29"/>
          <p:cNvSpPr txBox="1">
            <a:spLocks noChangeArrowheads="1"/>
          </p:cNvSpPr>
          <p:nvPr/>
        </p:nvSpPr>
        <p:spPr bwMode="auto">
          <a:xfrm>
            <a:off x="9330268" y="3886200"/>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4</a:t>
            </a:r>
          </a:p>
        </p:txBody>
      </p:sp>
      <p:sp>
        <p:nvSpPr>
          <p:cNvPr id="92190" name="Text Box 30"/>
          <p:cNvSpPr txBox="1">
            <a:spLocks noChangeArrowheads="1"/>
          </p:cNvSpPr>
          <p:nvPr/>
        </p:nvSpPr>
        <p:spPr bwMode="auto">
          <a:xfrm>
            <a:off x="10414000" y="3886200"/>
            <a:ext cx="1145117" cy="946150"/>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a:p>
            <a:pPr algn="ctr">
              <a:defRPr/>
            </a:pPr>
            <a:endParaRPr lang="en-US" sz="2800" b="1">
              <a:solidFill>
                <a:schemeClr val="tx2"/>
              </a:solidFill>
              <a:effectLst>
                <a:outerShdw blurRad="38100" dist="38100" dir="2700000" algn="tl">
                  <a:srgbClr val="000000"/>
                </a:outerShdw>
              </a:effectLst>
              <a:latin typeface="Times" pitchFamily="18" charset="0"/>
            </a:endParaRPr>
          </a:p>
        </p:txBody>
      </p:sp>
      <p:sp>
        <p:nvSpPr>
          <p:cNvPr id="92191" name="Text Box 31"/>
          <p:cNvSpPr txBox="1">
            <a:spLocks noChangeArrowheads="1"/>
          </p:cNvSpPr>
          <p:nvPr/>
        </p:nvSpPr>
        <p:spPr bwMode="auto">
          <a:xfrm>
            <a:off x="8307928" y="4800615"/>
            <a:ext cx="1147233"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92192" name="Text Box 32"/>
          <p:cNvSpPr txBox="1">
            <a:spLocks noChangeArrowheads="1"/>
          </p:cNvSpPr>
          <p:nvPr/>
        </p:nvSpPr>
        <p:spPr bwMode="auto">
          <a:xfrm>
            <a:off x="9330268" y="4800600"/>
            <a:ext cx="1145117" cy="946150"/>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-2</a:t>
            </a:r>
          </a:p>
          <a:p>
            <a:pPr algn="ctr">
              <a:defRPr/>
            </a:pPr>
            <a:endParaRPr lang="en-US" sz="2800" b="1">
              <a:solidFill>
                <a:schemeClr val="tx2"/>
              </a:solidFill>
              <a:effectLst>
                <a:outerShdw blurRad="38100" dist="38100" dir="2700000" algn="tl">
                  <a:srgbClr val="000000"/>
                </a:outerShdw>
              </a:effectLst>
              <a:latin typeface="Times" pitchFamily="18" charset="0"/>
            </a:endParaRPr>
          </a:p>
        </p:txBody>
      </p:sp>
      <p:sp>
        <p:nvSpPr>
          <p:cNvPr id="92193" name="Text Box 33"/>
          <p:cNvSpPr txBox="1">
            <a:spLocks noChangeArrowheads="1"/>
          </p:cNvSpPr>
          <p:nvPr/>
        </p:nvSpPr>
        <p:spPr bwMode="auto">
          <a:xfrm>
            <a:off x="10414000" y="4800615"/>
            <a:ext cx="1145117" cy="519113"/>
          </a:xfrm>
          <a:prstGeom prst="rect">
            <a:avLst/>
          </a:prstGeom>
          <a:noFill/>
          <a:ln w="12700">
            <a:noFill/>
            <a:miter lim="800000"/>
            <a:headEnd/>
            <a:tailEnd/>
          </a:ln>
          <a:effectLst/>
        </p:spPr>
        <p:txBody>
          <a:bodyPr>
            <a:spAutoFit/>
          </a:bodyPr>
          <a:lstStyle/>
          <a:p>
            <a:pPr algn="ctr">
              <a:defRPr/>
            </a:pPr>
            <a:r>
              <a:rPr lang="en-US" sz="2800" b="1">
                <a:solidFill>
                  <a:schemeClr val="tx2"/>
                </a:solidFill>
                <a:effectLst>
                  <a:outerShdw blurRad="38100" dist="38100" dir="2700000" algn="tl">
                    <a:srgbClr val="000000"/>
                  </a:outerShdw>
                </a:effectLst>
                <a:latin typeface="Times" pitchFamily="18" charset="0"/>
              </a:rPr>
              <a:t>1</a:t>
            </a:r>
          </a:p>
        </p:txBody>
      </p:sp>
      <p:sp>
        <p:nvSpPr>
          <p:cNvPr id="2" name="CuadroTexto 1"/>
          <p:cNvSpPr txBox="1"/>
          <p:nvPr/>
        </p:nvSpPr>
        <p:spPr>
          <a:xfrm>
            <a:off x="3666836" y="572655"/>
            <a:ext cx="1723036" cy="369332"/>
          </a:xfrm>
          <a:prstGeom prst="rect">
            <a:avLst/>
          </a:prstGeom>
          <a:noFill/>
        </p:spPr>
        <p:txBody>
          <a:bodyPr wrap="none" rtlCol="0">
            <a:spAutoFit/>
          </a:bodyPr>
          <a:lstStyle/>
          <a:p>
            <a:r>
              <a:rPr lang="es-MX" dirty="0" smtClean="0"/>
              <a:t>Filtro </a:t>
            </a:r>
            <a:r>
              <a:rPr lang="es-MX" dirty="0" err="1" smtClean="0"/>
              <a:t>Laplaciano</a:t>
            </a:r>
            <a:endParaRPr lang="es-MX" dirty="0"/>
          </a:p>
        </p:txBody>
      </p:sp>
    </p:spTree>
    <p:extLst>
      <p:ext uri="{BB962C8B-B14F-4D97-AF65-F5344CB8AC3E}">
        <p14:creationId xmlns:p14="http://schemas.microsoft.com/office/powerpoint/2010/main" val="4015617897"/>
      </p:ext>
    </p:extLst>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3" descr="thermalgraphics2 "/>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73760" y="290671"/>
            <a:ext cx="8216900" cy="5953125"/>
          </a:xfrm>
          <a:prstGeom prst="rect">
            <a:avLst/>
          </a:prstGeom>
          <a:noFill/>
          <a:ln w="9525">
            <a:solidFill>
              <a:schemeClr val="tx1"/>
            </a:solidFill>
            <a:miter lim="800000"/>
            <a:headEnd/>
            <a:tailEnd/>
          </a:ln>
          <a:effectLst>
            <a:outerShdw dist="89803" dir="2700000" algn="ctr" rotWithShape="0">
              <a:srgbClr val="000000"/>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97794469"/>
      </p:ext>
    </p:extLst>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1 Título"/>
          <p:cNvSpPr>
            <a:spLocks noGrp="1"/>
          </p:cNvSpPr>
          <p:nvPr>
            <p:ph type="title"/>
          </p:nvPr>
        </p:nvSpPr>
        <p:spPr/>
        <p:txBody>
          <a:bodyPr/>
          <a:lstStyle/>
          <a:p>
            <a:r>
              <a:rPr lang="en-US" altLang="es-MX" smtClean="0"/>
              <a:t>Preguntas?</a:t>
            </a:r>
            <a:endParaRPr lang="es-MX" altLang="es-MX" smtClean="0"/>
          </a:p>
        </p:txBody>
      </p:sp>
      <p:pic>
        <p:nvPicPr>
          <p:cNvPr id="2" name="Imagen 1"/>
          <p:cNvPicPr>
            <a:picLocks noChangeAspect="1"/>
          </p:cNvPicPr>
          <p:nvPr/>
        </p:nvPicPr>
        <p:blipFill>
          <a:blip r:embed="rId2"/>
          <a:stretch>
            <a:fillRect/>
          </a:stretch>
        </p:blipFill>
        <p:spPr>
          <a:xfrm>
            <a:off x="4327381" y="2360660"/>
            <a:ext cx="4354802" cy="3364298"/>
          </a:xfrm>
          <a:prstGeom prst="rect">
            <a:avLst/>
          </a:prstGeom>
        </p:spPr>
      </p:pic>
    </p:spTree>
    <p:extLst>
      <p:ext uri="{BB962C8B-B14F-4D97-AF65-F5344CB8AC3E}">
        <p14:creationId xmlns:p14="http://schemas.microsoft.com/office/powerpoint/2010/main" val="1046943642"/>
      </p:ext>
    </p:extLst>
  </p:cSld>
  <p:clrMapOvr>
    <a:masterClrMapping/>
  </p:clrMapOvr>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89</TotalTime>
  <Words>1157</Words>
  <Application>Microsoft Office PowerPoint</Application>
  <PresentationFormat>Personalizado</PresentationFormat>
  <Paragraphs>367</Paragraphs>
  <Slides>62</Slides>
  <Notes>0</Notes>
  <HiddenSlides>1</HiddenSlides>
  <MMClips>0</MMClips>
  <ScaleCrop>false</ScaleCrop>
  <HeadingPairs>
    <vt:vector size="6" baseType="variant">
      <vt:variant>
        <vt:lpstr>Tema</vt:lpstr>
      </vt:variant>
      <vt:variant>
        <vt:i4>1</vt:i4>
      </vt:variant>
      <vt:variant>
        <vt:lpstr>Servidores OLE incrustados</vt:lpstr>
      </vt:variant>
      <vt:variant>
        <vt:i4>1</vt:i4>
      </vt:variant>
      <vt:variant>
        <vt:lpstr>Títulos de diapositiva</vt:lpstr>
      </vt:variant>
      <vt:variant>
        <vt:i4>62</vt:i4>
      </vt:variant>
    </vt:vector>
  </HeadingPairs>
  <TitlesOfParts>
    <vt:vector size="64" baseType="lpstr">
      <vt:lpstr>Tema de Office</vt:lpstr>
      <vt:lpstr>Equation</vt:lpstr>
      <vt:lpstr>Introducción a las imágenes digitales</vt:lpstr>
      <vt:lpstr>Un poco de historia: la computacion</vt:lpstr>
      <vt:lpstr>Datos digitales</vt:lpstr>
      <vt:lpstr>Estructura de una imagen digital</vt:lpstr>
      <vt:lpstr>COMO LAS IMAGENES SE REPRESENTAN EN COMPUTADORA?</vt:lpstr>
      <vt:lpstr>digitalización </vt:lpstr>
      <vt:lpstr>El proceso de digitalización</vt:lpstr>
      <vt:lpstr>CAMARAS CCD (Charged-Coupled Device)</vt:lpstr>
      <vt:lpstr>Digitalizacion de Imagen</vt:lpstr>
      <vt:lpstr>Digitalización de una imagen</vt:lpstr>
      <vt:lpstr>Muestreo o resolución espacial</vt:lpstr>
      <vt:lpstr>Cuantificación o resolución radiométrica</vt:lpstr>
      <vt:lpstr>El proceso de digitalización: muestreo y cuantificación</vt:lpstr>
      <vt:lpstr>El proceso de digitalización: muestreo y cuantificación</vt:lpstr>
      <vt:lpstr>Imagen Digital</vt:lpstr>
      <vt:lpstr>Sistema de coordenadas en la imagen</vt:lpstr>
      <vt:lpstr>Imágenes a color: el modelo RGB</vt:lpstr>
      <vt:lpstr>Histogramas </vt:lpstr>
      <vt:lpstr>Histogramas </vt:lpstr>
      <vt:lpstr>Procesamiento de la Imagen Digital</vt:lpstr>
      <vt:lpstr>Rutinas de Interpretacion de imagenes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preguntas?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Preguntas?</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Introducción a las imágenes digitales</dc:title>
  <dc:creator>Ismael</dc:creator>
  <cp:lastModifiedBy>Ismael</cp:lastModifiedBy>
  <cp:revision>11</cp:revision>
  <dcterms:created xsi:type="dcterms:W3CDTF">2016-08-31T23:36:17Z</dcterms:created>
  <dcterms:modified xsi:type="dcterms:W3CDTF">2016-09-01T20:56:02Z</dcterms:modified>
</cp:coreProperties>
</file>